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3"/>
  </p:notesMasterIdLst>
  <p:handoutMasterIdLst>
    <p:handoutMasterId r:id="rId284"/>
  </p:handoutMasterIdLst>
  <p:sldIdLst>
    <p:sldId id="2147479307" r:id="rId2"/>
    <p:sldId id="2147482723" r:id="rId3"/>
    <p:sldId id="2147482724" r:id="rId4"/>
    <p:sldId id="2147482661" r:id="rId5"/>
    <p:sldId id="2147479878" r:id="rId6"/>
    <p:sldId id="2147482725" r:id="rId7"/>
    <p:sldId id="2076137849" r:id="rId8"/>
    <p:sldId id="2076137594" r:id="rId9"/>
    <p:sldId id="2147479940" r:id="rId10"/>
    <p:sldId id="2147479941" r:id="rId11"/>
    <p:sldId id="2147479942" r:id="rId12"/>
    <p:sldId id="2147479943" r:id="rId13"/>
    <p:sldId id="2147482684" r:id="rId14"/>
    <p:sldId id="2147479944" r:id="rId15"/>
    <p:sldId id="2147479945" r:id="rId16"/>
    <p:sldId id="2147482654" r:id="rId17"/>
    <p:sldId id="2147482712" r:id="rId18"/>
    <p:sldId id="2147479947" r:id="rId19"/>
    <p:sldId id="2147479948" r:id="rId20"/>
    <p:sldId id="2147479949" r:id="rId21"/>
    <p:sldId id="2147479950" r:id="rId22"/>
    <p:sldId id="2147479951" r:id="rId23"/>
    <p:sldId id="2147479952" r:id="rId24"/>
    <p:sldId id="2146847649" r:id="rId25"/>
    <p:sldId id="2147479953" r:id="rId26"/>
    <p:sldId id="2147479955" r:id="rId27"/>
    <p:sldId id="2076137851" r:id="rId28"/>
    <p:sldId id="2147479904" r:id="rId29"/>
    <p:sldId id="5395" r:id="rId30"/>
    <p:sldId id="2146847689" r:id="rId31"/>
    <p:sldId id="2147479302" r:id="rId32"/>
    <p:sldId id="2147478992" r:id="rId33"/>
    <p:sldId id="2146847530" r:id="rId34"/>
    <p:sldId id="2146847529" r:id="rId35"/>
    <p:sldId id="2076137718" r:id="rId36"/>
    <p:sldId id="2147479540" r:id="rId37"/>
    <p:sldId id="2147478993" r:id="rId38"/>
    <p:sldId id="2147478994" r:id="rId39"/>
    <p:sldId id="2147479864" r:id="rId40"/>
    <p:sldId id="2147479485" r:id="rId41"/>
    <p:sldId id="2147480114" r:id="rId42"/>
    <p:sldId id="2147480115" r:id="rId43"/>
    <p:sldId id="2147482733" r:id="rId44"/>
    <p:sldId id="2147482731" r:id="rId45"/>
    <p:sldId id="2147482711" r:id="rId46"/>
    <p:sldId id="2147479709" r:id="rId47"/>
    <p:sldId id="2147479525" r:id="rId48"/>
    <p:sldId id="2076137512" r:id="rId49"/>
    <p:sldId id="2076137533" r:id="rId50"/>
    <p:sldId id="2076137723" r:id="rId51"/>
    <p:sldId id="2147479524" r:id="rId52"/>
    <p:sldId id="2147479711" r:id="rId53"/>
    <p:sldId id="2147482668" r:id="rId54"/>
    <p:sldId id="2147479926" r:id="rId55"/>
    <p:sldId id="2147482676" r:id="rId56"/>
    <p:sldId id="2147479095" r:id="rId57"/>
    <p:sldId id="2147478926" r:id="rId58"/>
    <p:sldId id="2267" r:id="rId59"/>
    <p:sldId id="2577" r:id="rId60"/>
    <p:sldId id="2147478928" r:id="rId61"/>
    <p:sldId id="2146846913" r:id="rId62"/>
    <p:sldId id="2146846914" r:id="rId63"/>
    <p:sldId id="2147479929" r:id="rId64"/>
    <p:sldId id="2146847558" r:id="rId65"/>
    <p:sldId id="2146847559" r:id="rId66"/>
    <p:sldId id="2147479930" r:id="rId67"/>
    <p:sldId id="2147482670" r:id="rId68"/>
    <p:sldId id="2146847743" r:id="rId69"/>
    <p:sldId id="4548" r:id="rId70"/>
    <p:sldId id="2147478932" r:id="rId71"/>
    <p:sldId id="2146846800" r:id="rId72"/>
    <p:sldId id="2147478933" r:id="rId73"/>
    <p:sldId id="2147478934" r:id="rId74"/>
    <p:sldId id="2147482669" r:id="rId75"/>
    <p:sldId id="2147482649" r:id="rId76"/>
    <p:sldId id="2147482688" r:id="rId77"/>
    <p:sldId id="3802" r:id="rId78"/>
    <p:sldId id="2147479115" r:id="rId79"/>
    <p:sldId id="2147478936" r:id="rId80"/>
    <p:sldId id="2076137773" r:id="rId81"/>
    <p:sldId id="2076137774" r:id="rId82"/>
    <p:sldId id="2146847656" r:id="rId83"/>
    <p:sldId id="2146847473" r:id="rId84"/>
    <p:sldId id="2076137586" r:id="rId85"/>
    <p:sldId id="697" r:id="rId86"/>
    <p:sldId id="4558" r:id="rId87"/>
    <p:sldId id="2146847657" r:id="rId88"/>
    <p:sldId id="2146847660" r:id="rId89"/>
    <p:sldId id="2076137585" r:id="rId90"/>
    <p:sldId id="2076137790" r:id="rId91"/>
    <p:sldId id="2146847180" r:id="rId92"/>
    <p:sldId id="2146847485" r:id="rId93"/>
    <p:sldId id="2147478961" r:id="rId94"/>
    <p:sldId id="2146847744" r:id="rId95"/>
    <p:sldId id="2147478962" r:id="rId96"/>
    <p:sldId id="2147478963" r:id="rId97"/>
    <p:sldId id="2146846900" r:id="rId98"/>
    <p:sldId id="3010" r:id="rId99"/>
    <p:sldId id="2147478974" r:id="rId100"/>
    <p:sldId id="2147480019" r:id="rId101"/>
    <p:sldId id="2147479096" r:id="rId102"/>
    <p:sldId id="4760" r:id="rId103"/>
    <p:sldId id="2147478975" r:id="rId104"/>
    <p:sldId id="2147478976" r:id="rId105"/>
    <p:sldId id="2146847260" r:id="rId106"/>
    <p:sldId id="4504" r:id="rId107"/>
    <p:sldId id="4505" r:id="rId108"/>
    <p:sldId id="2147478979" r:id="rId109"/>
    <p:sldId id="2147482647" r:id="rId110"/>
    <p:sldId id="2147479379" r:id="rId111"/>
    <p:sldId id="2147478980" r:id="rId112"/>
    <p:sldId id="2147478977" r:id="rId113"/>
    <p:sldId id="2147478978" r:id="rId114"/>
    <p:sldId id="2147479148" r:id="rId115"/>
    <p:sldId id="2147482674" r:id="rId116"/>
    <p:sldId id="2147478981" r:id="rId117"/>
    <p:sldId id="2147480018" r:id="rId118"/>
    <p:sldId id="2147478982" r:id="rId119"/>
    <p:sldId id="2146847749" r:id="rId120"/>
    <p:sldId id="2147478984" r:id="rId121"/>
    <p:sldId id="2147478987" r:id="rId122"/>
    <p:sldId id="2147478870" r:id="rId123"/>
    <p:sldId id="2147478989" r:id="rId124"/>
    <p:sldId id="4707" r:id="rId125"/>
    <p:sldId id="2147479961" r:id="rId126"/>
    <p:sldId id="2147479962" r:id="rId127"/>
    <p:sldId id="2147479968" r:id="rId128"/>
    <p:sldId id="2147479969" r:id="rId129"/>
    <p:sldId id="2147479970" r:id="rId130"/>
    <p:sldId id="2147479971" r:id="rId131"/>
    <p:sldId id="2147480045" r:id="rId132"/>
    <p:sldId id="2147479972" r:id="rId133"/>
    <p:sldId id="2147479973" r:id="rId134"/>
    <p:sldId id="2147479974" r:id="rId135"/>
    <p:sldId id="2147479975" r:id="rId136"/>
    <p:sldId id="2147479976" r:id="rId137"/>
    <p:sldId id="2147479977" r:id="rId138"/>
    <p:sldId id="2147479978" r:id="rId139"/>
    <p:sldId id="2147479979" r:id="rId140"/>
    <p:sldId id="2147479980" r:id="rId141"/>
    <p:sldId id="2147479983" r:id="rId142"/>
    <p:sldId id="2147479984" r:id="rId143"/>
    <p:sldId id="2147479985" r:id="rId144"/>
    <p:sldId id="2147479989" r:id="rId145"/>
    <p:sldId id="2147479990" r:id="rId146"/>
    <p:sldId id="2147479991" r:id="rId147"/>
    <p:sldId id="810" r:id="rId148"/>
    <p:sldId id="2147480042" r:id="rId149"/>
    <p:sldId id="2147480043" r:id="rId150"/>
    <p:sldId id="2146847506" r:id="rId151"/>
    <p:sldId id="2146847705" r:id="rId152"/>
    <p:sldId id="3051" r:id="rId153"/>
    <p:sldId id="2147482700" r:id="rId154"/>
    <p:sldId id="2147479993" r:id="rId155"/>
    <p:sldId id="2147479994" r:id="rId156"/>
    <p:sldId id="2147479996" r:id="rId157"/>
    <p:sldId id="2146847562" r:id="rId158"/>
    <p:sldId id="2147479995" r:id="rId159"/>
    <p:sldId id="2147480001" r:id="rId160"/>
    <p:sldId id="2147482659" r:id="rId161"/>
    <p:sldId id="2147482660" r:id="rId162"/>
    <p:sldId id="2147480002" r:id="rId163"/>
    <p:sldId id="2146847679" r:id="rId164"/>
    <p:sldId id="2146847706" r:id="rId165"/>
    <p:sldId id="2146846927" r:id="rId166"/>
    <p:sldId id="2147479335" r:id="rId167"/>
    <p:sldId id="2147479804" r:id="rId168"/>
    <p:sldId id="2147479638" r:id="rId169"/>
    <p:sldId id="2147482726" r:id="rId170"/>
    <p:sldId id="2147479359" r:id="rId171"/>
    <p:sldId id="2147480003" r:id="rId172"/>
    <p:sldId id="2146847575" r:id="rId173"/>
    <p:sldId id="2147480016" r:id="rId174"/>
    <p:sldId id="2146847523" r:id="rId175"/>
    <p:sldId id="2147479100" r:id="rId176"/>
    <p:sldId id="2147479511" r:id="rId177"/>
    <p:sldId id="2147479812" r:id="rId178"/>
    <p:sldId id="2147479591" r:id="rId179"/>
    <p:sldId id="2147480079" r:id="rId180"/>
    <p:sldId id="2147482713" r:id="rId181"/>
    <p:sldId id="2147479174" r:id="rId182"/>
    <p:sldId id="2147479469" r:id="rId183"/>
    <p:sldId id="2147479514" r:id="rId184"/>
    <p:sldId id="2147479817" r:id="rId185"/>
    <p:sldId id="2147479818" r:id="rId186"/>
    <p:sldId id="2076137589" r:id="rId187"/>
    <p:sldId id="2146847053" r:id="rId188"/>
    <p:sldId id="2147479111" r:id="rId189"/>
    <p:sldId id="4787" r:id="rId190"/>
    <p:sldId id="2146846929" r:id="rId191"/>
    <p:sldId id="2146846930" r:id="rId192"/>
    <p:sldId id="2146847471" r:id="rId193"/>
    <p:sldId id="809" r:id="rId194"/>
    <p:sldId id="1368" r:id="rId195"/>
    <p:sldId id="1283" r:id="rId196"/>
    <p:sldId id="1367" r:id="rId197"/>
    <p:sldId id="1285" r:id="rId198"/>
    <p:sldId id="1286" r:id="rId199"/>
    <p:sldId id="1287" r:id="rId200"/>
    <p:sldId id="3004" r:id="rId201"/>
    <p:sldId id="2146846762" r:id="rId202"/>
    <p:sldId id="2146847023" r:id="rId203"/>
    <p:sldId id="3003" r:id="rId204"/>
    <p:sldId id="2147478913" r:id="rId205"/>
    <p:sldId id="2147479518" r:id="rId206"/>
    <p:sldId id="2146846911" r:id="rId207"/>
    <p:sldId id="2147479597" r:id="rId208"/>
    <p:sldId id="2147479598" r:id="rId209"/>
    <p:sldId id="2147479599" r:id="rId210"/>
    <p:sldId id="2147479600" r:id="rId211"/>
    <p:sldId id="2147479601" r:id="rId212"/>
    <p:sldId id="2147479629" r:id="rId213"/>
    <p:sldId id="2147479902" r:id="rId214"/>
    <p:sldId id="2147479316" r:id="rId215"/>
    <p:sldId id="1207" r:id="rId216"/>
    <p:sldId id="3637" r:id="rId217"/>
    <p:sldId id="3640" r:id="rId218"/>
    <p:sldId id="3333" r:id="rId219"/>
    <p:sldId id="3618" r:id="rId220"/>
    <p:sldId id="3633" r:id="rId221"/>
    <p:sldId id="2147479752" r:id="rId222"/>
    <p:sldId id="2147479757" r:id="rId223"/>
    <p:sldId id="3622" r:id="rId224"/>
    <p:sldId id="2147482737" r:id="rId225"/>
    <p:sldId id="2147482666" r:id="rId226"/>
    <p:sldId id="2147482667" r:id="rId227"/>
    <p:sldId id="3639" r:id="rId228"/>
    <p:sldId id="2147479317" r:id="rId229"/>
    <p:sldId id="2147479328" r:id="rId230"/>
    <p:sldId id="2147479326" r:id="rId231"/>
    <p:sldId id="3642" r:id="rId232"/>
    <p:sldId id="849" r:id="rId233"/>
    <p:sldId id="3679" r:id="rId234"/>
    <p:sldId id="2147479807" r:id="rId235"/>
    <p:sldId id="3624" r:id="rId236"/>
    <p:sldId id="2147479323" r:id="rId237"/>
    <p:sldId id="2147479754" r:id="rId238"/>
    <p:sldId id="3620" r:id="rId239"/>
    <p:sldId id="3654" r:id="rId240"/>
    <p:sldId id="2147479811" r:id="rId241"/>
    <p:sldId id="3653" r:id="rId242"/>
    <p:sldId id="2147479755" r:id="rId243"/>
    <p:sldId id="2147479756" r:id="rId244"/>
    <p:sldId id="3648" r:id="rId245"/>
    <p:sldId id="3666" r:id="rId246"/>
    <p:sldId id="1205" r:id="rId247"/>
    <p:sldId id="1204" r:id="rId248"/>
    <p:sldId id="3663" r:id="rId249"/>
    <p:sldId id="2147482738" r:id="rId250"/>
    <p:sldId id="2147482739" r:id="rId251"/>
    <p:sldId id="2147479325" r:id="rId252"/>
    <p:sldId id="2266" r:id="rId253"/>
    <p:sldId id="2147479324" r:id="rId254"/>
    <p:sldId id="2147479748" r:id="rId255"/>
    <p:sldId id="3629" r:id="rId256"/>
    <p:sldId id="2146846972" r:id="rId257"/>
    <p:sldId id="2147482736" r:id="rId258"/>
    <p:sldId id="4922" r:id="rId259"/>
    <p:sldId id="4923" r:id="rId260"/>
    <p:sldId id="2146847016" r:id="rId261"/>
    <p:sldId id="2146847017" r:id="rId262"/>
    <p:sldId id="2147479193" r:id="rId263"/>
    <p:sldId id="2147479194" r:id="rId264"/>
    <p:sldId id="2147479195" r:id="rId265"/>
    <p:sldId id="2147479196" r:id="rId266"/>
    <p:sldId id="2147482728" r:id="rId267"/>
    <p:sldId id="2147482732" r:id="rId268"/>
    <p:sldId id="2147479522" r:id="rId269"/>
    <p:sldId id="2147479523" r:id="rId270"/>
    <p:sldId id="2147482729" r:id="rId271"/>
    <p:sldId id="2147482730" r:id="rId272"/>
    <p:sldId id="2147479108" r:id="rId273"/>
    <p:sldId id="2146846644" r:id="rId274"/>
    <p:sldId id="2146846645" r:id="rId275"/>
    <p:sldId id="2147479633" r:id="rId276"/>
    <p:sldId id="2147479631" r:id="rId277"/>
    <p:sldId id="2147479632" r:id="rId278"/>
    <p:sldId id="2147479630" r:id="rId279"/>
    <p:sldId id="2147479170" r:id="rId280"/>
    <p:sldId id="2147479884" r:id="rId281"/>
    <p:sldId id="715" r:id="rId282"/>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戦略編" id="{D0CF9D1F-3076-4A3D-9B67-99FAB1EED856}">
          <p14:sldIdLst>
            <p14:sldId id="2147479307"/>
            <p14:sldId id="2147482723"/>
            <p14:sldId id="2147482724"/>
            <p14:sldId id="2147482661"/>
            <p14:sldId id="2147479878"/>
            <p14:sldId id="2147482725"/>
          </p14:sldIdLst>
        </p14:section>
        <p14:section name="基礎知識" id="{5974B977-CA16-4251-8C8A-06B8988D2ECA}">
          <p14:sldIdLst>
            <p14:sldId id="2076137849"/>
            <p14:sldId id="2076137594"/>
            <p14:sldId id="2147479940"/>
            <p14:sldId id="2147479941"/>
            <p14:sldId id="2147479942"/>
            <p14:sldId id="2147479943"/>
            <p14:sldId id="2147482684"/>
            <p14:sldId id="2147479944"/>
            <p14:sldId id="2147479945"/>
            <p14:sldId id="2147482654"/>
            <p14:sldId id="2147482712"/>
            <p14:sldId id="2147479947"/>
            <p14:sldId id="2147479948"/>
            <p14:sldId id="2147479949"/>
            <p14:sldId id="2147479950"/>
            <p14:sldId id="2147479951"/>
            <p14:sldId id="2147479952"/>
            <p14:sldId id="2146847649"/>
            <p14:sldId id="2147479953"/>
            <p14:sldId id="2147479955"/>
          </p14:sldIdLst>
        </p14:section>
        <p14:section name="デジタル・トランスフォーメーション" id="{D5D189CC-A29E-44CE-9515-59621A3E96F6}">
          <p14:sldIdLst>
            <p14:sldId id="2076137851"/>
            <p14:sldId id="2147479904"/>
            <p14:sldId id="5395"/>
            <p14:sldId id="2146847689"/>
            <p14:sldId id="2147479302"/>
            <p14:sldId id="2147478992"/>
            <p14:sldId id="2146847530"/>
            <p14:sldId id="2146847529"/>
            <p14:sldId id="2076137718"/>
            <p14:sldId id="2147479540"/>
            <p14:sldId id="2147478993"/>
            <p14:sldId id="2147478994"/>
            <p14:sldId id="2147479864"/>
            <p14:sldId id="2147479485"/>
            <p14:sldId id="2147480114"/>
            <p14:sldId id="2147480115"/>
            <p14:sldId id="2147482733"/>
            <p14:sldId id="2147482731"/>
            <p14:sldId id="2147482711"/>
            <p14:sldId id="2147479709"/>
            <p14:sldId id="2147479525"/>
            <p14:sldId id="2076137512"/>
            <p14:sldId id="2076137533"/>
            <p14:sldId id="2076137723"/>
            <p14:sldId id="2147479524"/>
            <p14:sldId id="2147479711"/>
          </p14:sldIdLst>
        </p14:section>
        <p14:section name="クラウド・コンピューティング" id="{09739A45-BB4D-4E90-A7F6-4274D0F01B7E}">
          <p14:sldIdLst>
            <p14:sldId id="2147482668"/>
            <p14:sldId id="2147479926"/>
            <p14:sldId id="2147482676"/>
            <p14:sldId id="2147479095"/>
            <p14:sldId id="2147478926"/>
            <p14:sldId id="2267"/>
            <p14:sldId id="2577"/>
            <p14:sldId id="2147478928"/>
            <p14:sldId id="2146846913"/>
            <p14:sldId id="2146846914"/>
            <p14:sldId id="2147479929"/>
            <p14:sldId id="2146847558"/>
            <p14:sldId id="2146847559"/>
            <p14:sldId id="2147479930"/>
            <p14:sldId id="2147482670"/>
            <p14:sldId id="2146847743"/>
            <p14:sldId id="4548"/>
            <p14:sldId id="2147478932"/>
            <p14:sldId id="2146846800"/>
            <p14:sldId id="2147478933"/>
            <p14:sldId id="2147478934"/>
            <p14:sldId id="2147482669"/>
            <p14:sldId id="2147482649"/>
            <p14:sldId id="2147482688"/>
            <p14:sldId id="3802"/>
            <p14:sldId id="2147479115"/>
            <p14:sldId id="2147478936"/>
            <p14:sldId id="2076137773"/>
            <p14:sldId id="2076137774"/>
            <p14:sldId id="2146847656"/>
            <p14:sldId id="2146847473"/>
            <p14:sldId id="2076137586"/>
            <p14:sldId id="697"/>
            <p14:sldId id="4558"/>
            <p14:sldId id="2146847657"/>
            <p14:sldId id="2146847660"/>
            <p14:sldId id="2076137585"/>
            <p14:sldId id="2076137790"/>
            <p14:sldId id="2146847180"/>
            <p14:sldId id="2146847485"/>
            <p14:sldId id="2147478961"/>
            <p14:sldId id="2146847744"/>
            <p14:sldId id="2147478962"/>
            <p14:sldId id="2147478963"/>
            <p14:sldId id="2146846900"/>
            <p14:sldId id="3010"/>
          </p14:sldIdLst>
        </p14:section>
        <p14:section name="サイバー・セキュリティ" id="{D8CAC16D-B7A3-42FD-B506-25A2B3D33CF2}">
          <p14:sldIdLst>
            <p14:sldId id="2147478974"/>
            <p14:sldId id="2147480019"/>
            <p14:sldId id="2147479096"/>
            <p14:sldId id="4760"/>
            <p14:sldId id="2147478975"/>
            <p14:sldId id="2147478976"/>
            <p14:sldId id="2146847260"/>
            <p14:sldId id="4504"/>
            <p14:sldId id="4505"/>
            <p14:sldId id="2147478979"/>
            <p14:sldId id="2147482647"/>
            <p14:sldId id="2147479379"/>
            <p14:sldId id="2147478980"/>
            <p14:sldId id="2147478977"/>
            <p14:sldId id="2147478978"/>
            <p14:sldId id="2147479148"/>
            <p14:sldId id="2147482674"/>
            <p14:sldId id="2147478981"/>
            <p14:sldId id="2147480018"/>
            <p14:sldId id="2147478982"/>
            <p14:sldId id="2146847749"/>
            <p14:sldId id="2147478984"/>
            <p14:sldId id="2147478987"/>
            <p14:sldId id="2147478870"/>
            <p14:sldId id="2147478989"/>
          </p14:sldIdLst>
        </p14:section>
        <p14:section name="AI/人工知能" id="{B2BE7983-F713-4EA7-BFF4-EB9C36F9765B}">
          <p14:sldIdLst>
            <p14:sldId id="4707"/>
            <p14:sldId id="2147479961"/>
            <p14:sldId id="2147479962"/>
            <p14:sldId id="2147479968"/>
            <p14:sldId id="2147479969"/>
            <p14:sldId id="2147479970"/>
            <p14:sldId id="2147479971"/>
            <p14:sldId id="2147480045"/>
            <p14:sldId id="2147479972"/>
            <p14:sldId id="2147479973"/>
            <p14:sldId id="2147479974"/>
            <p14:sldId id="2147479975"/>
            <p14:sldId id="2147479976"/>
            <p14:sldId id="2147479977"/>
            <p14:sldId id="2147479978"/>
            <p14:sldId id="2147479979"/>
            <p14:sldId id="2147479980"/>
            <p14:sldId id="2147479983"/>
            <p14:sldId id="2147479984"/>
            <p14:sldId id="2147479985"/>
            <p14:sldId id="2147479989"/>
            <p14:sldId id="2147479990"/>
            <p14:sldId id="2147479991"/>
            <p14:sldId id="810"/>
            <p14:sldId id="2147480042"/>
            <p14:sldId id="2147480043"/>
            <p14:sldId id="2146847506"/>
            <p14:sldId id="2146847705"/>
            <p14:sldId id="3051"/>
            <p14:sldId id="2147482700"/>
            <p14:sldId id="2147479993"/>
            <p14:sldId id="2147479994"/>
            <p14:sldId id="2147479996"/>
            <p14:sldId id="2146847562"/>
            <p14:sldId id="2147479995"/>
            <p14:sldId id="2147480001"/>
            <p14:sldId id="2147482659"/>
            <p14:sldId id="2147482660"/>
            <p14:sldId id="2147480002"/>
            <p14:sldId id="2146847679"/>
            <p14:sldId id="2146847706"/>
            <p14:sldId id="2146846927"/>
            <p14:sldId id="2147479335"/>
            <p14:sldId id="2147479804"/>
            <p14:sldId id="2147479638"/>
            <p14:sldId id="2147482726"/>
            <p14:sldId id="2147479359"/>
            <p14:sldId id="2147480003"/>
          </p14:sldIdLst>
        </p14:section>
        <p14:section name="開発と運用" id="{873D6896-10FF-49AB-BD3C-7722F3D47D43}">
          <p14:sldIdLst>
            <p14:sldId id="2146847575"/>
            <p14:sldId id="2147480016"/>
            <p14:sldId id="2146847523"/>
            <p14:sldId id="2147479100"/>
            <p14:sldId id="2147479511"/>
            <p14:sldId id="2147479812"/>
            <p14:sldId id="2147479591"/>
            <p14:sldId id="2147480079"/>
            <p14:sldId id="2147482713"/>
            <p14:sldId id="2147479174"/>
            <p14:sldId id="2147479469"/>
            <p14:sldId id="2147479514"/>
            <p14:sldId id="2147479817"/>
            <p14:sldId id="2147479818"/>
            <p14:sldId id="2076137589"/>
            <p14:sldId id="2146847053"/>
            <p14:sldId id="2147479111"/>
            <p14:sldId id="4787"/>
            <p14:sldId id="2146846929"/>
            <p14:sldId id="2146846930"/>
            <p14:sldId id="2146847471"/>
            <p14:sldId id="809"/>
            <p14:sldId id="1368"/>
            <p14:sldId id="1283"/>
            <p14:sldId id="1367"/>
            <p14:sldId id="1285"/>
            <p14:sldId id="1286"/>
            <p14:sldId id="1287"/>
            <p14:sldId id="3004"/>
            <p14:sldId id="2146846762"/>
            <p14:sldId id="2146847023"/>
            <p14:sldId id="3003"/>
            <p14:sldId id="2147478913"/>
            <p14:sldId id="2147479518"/>
            <p14:sldId id="2146846911"/>
            <p14:sldId id="2147479597"/>
            <p14:sldId id="2147479598"/>
            <p14:sldId id="2147479599"/>
            <p14:sldId id="2147479600"/>
            <p14:sldId id="2147479601"/>
          </p14:sldIdLst>
        </p14:section>
        <p14:section name="量子コンピューターと量子テクノロジー" id="{543A11E9-CE6E-2549-8DD8-E520283E1584}">
          <p14:sldIdLst>
            <p14:sldId id="2147479629"/>
            <p14:sldId id="2147479902"/>
            <p14:sldId id="2147479316"/>
            <p14:sldId id="1207"/>
            <p14:sldId id="3637"/>
            <p14:sldId id="3640"/>
            <p14:sldId id="3333"/>
            <p14:sldId id="3618"/>
            <p14:sldId id="3633"/>
            <p14:sldId id="2147479752"/>
            <p14:sldId id="2147479757"/>
            <p14:sldId id="3622"/>
            <p14:sldId id="2147482737"/>
            <p14:sldId id="2147482666"/>
            <p14:sldId id="2147482667"/>
            <p14:sldId id="3639"/>
            <p14:sldId id="2147479317"/>
            <p14:sldId id="2147479328"/>
            <p14:sldId id="2147479326"/>
            <p14:sldId id="3642"/>
            <p14:sldId id="849"/>
            <p14:sldId id="3679"/>
            <p14:sldId id="2147479807"/>
            <p14:sldId id="3624"/>
            <p14:sldId id="2147479323"/>
            <p14:sldId id="2147479754"/>
            <p14:sldId id="3620"/>
            <p14:sldId id="3654"/>
            <p14:sldId id="2147479811"/>
            <p14:sldId id="3653"/>
            <p14:sldId id="2147479755"/>
            <p14:sldId id="2147479756"/>
            <p14:sldId id="3648"/>
            <p14:sldId id="3666"/>
            <p14:sldId id="1205"/>
            <p14:sldId id="1204"/>
            <p14:sldId id="3663"/>
            <p14:sldId id="2147482738"/>
            <p14:sldId id="2147482739"/>
            <p14:sldId id="2147479325"/>
            <p14:sldId id="2266"/>
            <p14:sldId id="2147479324"/>
            <p14:sldId id="2147479748"/>
            <p14:sldId id="3629"/>
          </p14:sldIdLst>
        </p14:section>
        <p14:section name="おわりに" id="{C7BCBD77-4E6E-4BBA-A0CC-D30EC95CFC12}">
          <p14:sldIdLst>
            <p14:sldId id="2146846972"/>
            <p14:sldId id="2147482736"/>
            <p14:sldId id="4922"/>
            <p14:sldId id="4923"/>
            <p14:sldId id="2146847016"/>
            <p14:sldId id="2146847017"/>
            <p14:sldId id="2147479193"/>
            <p14:sldId id="2147479194"/>
            <p14:sldId id="2147479195"/>
            <p14:sldId id="2147479196"/>
            <p14:sldId id="2147482728"/>
            <p14:sldId id="2147482732"/>
            <p14:sldId id="2147479522"/>
            <p14:sldId id="2147479523"/>
            <p14:sldId id="2147482729"/>
            <p14:sldId id="2147482730"/>
            <p14:sldId id="2147479108"/>
            <p14:sldId id="2146846644"/>
            <p14:sldId id="2146846645"/>
            <p14:sldId id="2147479633"/>
            <p14:sldId id="2147479631"/>
            <p14:sldId id="2147479632"/>
            <p14:sldId id="2147479630"/>
            <p14:sldId id="2147479170"/>
            <p14:sldId id="2147479884"/>
            <p14:sldId id="715"/>
          </p14:sldIdLst>
        </p14:section>
      </p14:sectionLst>
    </p:ext>
    <p:ext uri="{EFAFB233-063F-42B5-8137-9DF3F51BA10A}">
      <p15:sldGuideLst xmlns:p15="http://schemas.microsoft.com/office/powerpoint/2012/main">
        <p15:guide id="2" pos="2880" userDrawn="1">
          <p15:clr>
            <a:srgbClr val="A4A3A4"/>
          </p15:clr>
        </p15:guide>
        <p15:guide id="3" orient="horz" pos="22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2"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432FF"/>
    <a:srgbClr val="77933C"/>
    <a:srgbClr val="0070C0"/>
    <a:srgbClr val="FF6666"/>
    <a:srgbClr val="FFFFFF"/>
    <a:srgbClr val="6A8338"/>
    <a:srgbClr val="E46C0A"/>
    <a:srgbClr val="17375E"/>
    <a:srgbClr val="33AC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2" autoAdjust="0"/>
    <p:restoredTop sz="92426" autoAdjust="0"/>
  </p:normalViewPr>
  <p:slideViewPr>
    <p:cSldViewPr snapToGrid="0" snapToObjects="1" showGuides="1">
      <p:cViewPr varScale="1">
        <p:scale>
          <a:sx n="121" d="100"/>
          <a:sy n="121" d="100"/>
        </p:scale>
        <p:origin x="1376" y="176"/>
      </p:cViewPr>
      <p:guideLst>
        <p:guide pos="2880"/>
        <p:guide orient="horz" pos="2228"/>
      </p:guideLst>
    </p:cSldViewPr>
  </p:slideViewPr>
  <p:outlineViewPr>
    <p:cViewPr>
      <p:scale>
        <a:sx n="33" d="100"/>
        <a:sy n="33" d="100"/>
      </p:scale>
      <p:origin x="0" y="-98424"/>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 r:id="rId160" collapse="1"/>
      <p:sld r:id="rId161" collapse="1"/>
      <p:sld r:id="rId162" collapse="1"/>
      <p:sld r:id="rId163" collapse="1"/>
      <p:sld r:id="rId164" collapse="1"/>
      <p:sld r:id="rId165" collapse="1"/>
      <p:sld r:id="rId166" collapse="1"/>
      <p:sld r:id="rId167" collapse="1"/>
      <p:sld r:id="rId168" collapse="1"/>
      <p:sld r:id="rId169" collapse="1"/>
      <p:sld r:id="rId170" collapse="1"/>
      <p:sld r:id="rId171" collapse="1"/>
      <p:sld r:id="rId172" collapse="1"/>
      <p:sld r:id="rId173" collapse="1"/>
      <p:sld r:id="rId174" collapse="1"/>
      <p:sld r:id="rId175" collapse="1"/>
      <p:sld r:id="rId176" collapse="1"/>
      <p:sld r:id="rId177" collapse="1"/>
      <p:sld r:id="rId178" collapse="1"/>
      <p:sld r:id="rId179" collapse="1"/>
      <p:sld r:id="rId180" collapse="1"/>
      <p:sld r:id="rId181" collapse="1"/>
      <p:sld r:id="rId182" collapse="1"/>
      <p:sld r:id="rId183" collapse="1"/>
      <p:sld r:id="rId184" collapse="1"/>
      <p:sld r:id="rId185" collapse="1"/>
      <p:sld r:id="rId186" collapse="1"/>
      <p:sld r:id="rId187" collapse="1"/>
      <p:sld r:id="rId188" collapse="1"/>
      <p:sld r:id="rId189" collapse="1"/>
      <p:sld r:id="rId190" collapse="1"/>
      <p:sld r:id="rId191" collapse="1"/>
      <p:sld r:id="rId192" collapse="1"/>
      <p:sld r:id="rId193" collapse="1"/>
      <p:sld r:id="rId194" collapse="1"/>
      <p:sld r:id="rId195" collapse="1"/>
      <p:sld r:id="rId196" collapse="1"/>
      <p:sld r:id="rId197" collapse="1"/>
      <p:sld r:id="rId198" collapse="1"/>
      <p:sld r:id="rId199" collapse="1"/>
      <p:sld r:id="rId200" collapse="1"/>
      <p:sld r:id="rId201" collapse="1"/>
      <p:sld r:id="rId202" collapse="1"/>
      <p:sld r:id="rId203" collapse="1"/>
      <p:sld r:id="rId204" collapse="1"/>
      <p:sld r:id="rId205" collapse="1"/>
      <p:sld r:id="rId206" collapse="1"/>
      <p:sld r:id="rId207" collapse="1"/>
      <p:sld r:id="rId208" collapse="1"/>
      <p:sld r:id="rId209" collapse="1"/>
      <p:sld r:id="rId210" collapse="1"/>
      <p:sld r:id="rId211" collapse="1"/>
      <p:sld r:id="rId212" collapse="1"/>
      <p:sld r:id="rId213" collapse="1"/>
      <p:sld r:id="rId214" collapse="1"/>
      <p:sld r:id="rId215" collapse="1"/>
      <p:sld r:id="rId216" collapse="1"/>
      <p:sld r:id="rId217" collapse="1"/>
      <p:sld r:id="rId218" collapse="1"/>
      <p:sld r:id="rId219" collapse="1"/>
      <p:sld r:id="rId220" collapse="1"/>
      <p:sld r:id="rId221" collapse="1"/>
      <p:sld r:id="rId222" collapse="1"/>
      <p:sld r:id="rId223" collapse="1"/>
      <p:sld r:id="rId224" collapse="1"/>
      <p:sld r:id="rId225" collapse="1"/>
      <p:sld r:id="rId226" collapse="1"/>
      <p:sld r:id="rId227" collapse="1"/>
      <p:sld r:id="rId228" collapse="1"/>
      <p:sld r:id="rId229" collapse="1"/>
      <p:sld r:id="rId230" collapse="1"/>
      <p:sld r:id="rId231" collapse="1"/>
      <p:sld r:id="rId232" collapse="1"/>
      <p:sld r:id="rId233" collapse="1"/>
      <p:sld r:id="rId234" collapse="1"/>
      <p:sld r:id="rId235" collapse="1"/>
      <p:sld r:id="rId236" collapse="1"/>
      <p:sld r:id="rId237" collapse="1"/>
      <p:sld r:id="rId238" collapse="1"/>
      <p:sld r:id="rId239" collapse="1"/>
      <p:sld r:id="rId240" collapse="1"/>
      <p:sld r:id="rId241" collapse="1"/>
      <p:sld r:id="rId242" collapse="1"/>
      <p:sld r:id="rId243" collapse="1"/>
      <p:sld r:id="rId244" collapse="1"/>
      <p:sld r:id="rId245" collapse="1"/>
      <p:sld r:id="rId246" collapse="1"/>
      <p:sld r:id="rId247" collapse="1"/>
      <p:sld r:id="rId248" collapse="1"/>
      <p:sld r:id="rId249" collapse="1"/>
      <p:sld r:id="rId250" collapse="1"/>
      <p:sld r:id="rId251" collapse="1"/>
      <p:sld r:id="rId252" collapse="1"/>
      <p:sld r:id="rId253" collapse="1"/>
      <p:sld r:id="rId254"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notesMaster" Target="notesMasters/notesMaster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commentAuthors" Target="commentAuthor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presProps" Target="presProp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theme" Target="theme/theme1.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tableStyles" Target="tableStyles.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s>
</file>

<file path=ppt/_rels/viewProps.xml.rels><?xml version="1.0" encoding="UTF-8" standalone="yes"?>
<Relationships xmlns="http://schemas.openxmlformats.org/package/2006/relationships"><Relationship Id="rId117" Type="http://schemas.openxmlformats.org/officeDocument/2006/relationships/slide" Target="slides/slide120.xml"/><Relationship Id="rId21" Type="http://schemas.openxmlformats.org/officeDocument/2006/relationships/slide" Target="slides/slide23.xml"/><Relationship Id="rId42" Type="http://schemas.openxmlformats.org/officeDocument/2006/relationships/slide" Target="slides/slide44.xml"/><Relationship Id="rId63" Type="http://schemas.openxmlformats.org/officeDocument/2006/relationships/slide" Target="slides/slide65.xml"/><Relationship Id="rId84" Type="http://schemas.openxmlformats.org/officeDocument/2006/relationships/slide" Target="slides/slide87.xml"/><Relationship Id="rId138" Type="http://schemas.openxmlformats.org/officeDocument/2006/relationships/slide" Target="slides/slide141.xml"/><Relationship Id="rId159" Type="http://schemas.openxmlformats.org/officeDocument/2006/relationships/slide" Target="slides/slide163.xml"/><Relationship Id="rId170" Type="http://schemas.openxmlformats.org/officeDocument/2006/relationships/slide" Target="slides/slide176.xml"/><Relationship Id="rId191" Type="http://schemas.openxmlformats.org/officeDocument/2006/relationships/slide" Target="slides/slide197.xml"/><Relationship Id="rId205" Type="http://schemas.openxmlformats.org/officeDocument/2006/relationships/slide" Target="slides/slide211.xml"/><Relationship Id="rId226" Type="http://schemas.openxmlformats.org/officeDocument/2006/relationships/slide" Target="slides/slide233.xml"/><Relationship Id="rId247" Type="http://schemas.openxmlformats.org/officeDocument/2006/relationships/slide" Target="slides/slide255.xml"/><Relationship Id="rId107" Type="http://schemas.openxmlformats.org/officeDocument/2006/relationships/slide" Target="slides/slide110.xml"/><Relationship Id="rId11" Type="http://schemas.openxmlformats.org/officeDocument/2006/relationships/slide" Target="slides/slide13.xml"/><Relationship Id="rId32" Type="http://schemas.openxmlformats.org/officeDocument/2006/relationships/slide" Target="slides/slide34.xml"/><Relationship Id="rId53" Type="http://schemas.openxmlformats.org/officeDocument/2006/relationships/slide" Target="slides/slide55.xml"/><Relationship Id="rId74" Type="http://schemas.openxmlformats.org/officeDocument/2006/relationships/slide" Target="slides/slide77.xml"/><Relationship Id="rId128" Type="http://schemas.openxmlformats.org/officeDocument/2006/relationships/slide" Target="slides/slide131.xml"/><Relationship Id="rId149" Type="http://schemas.openxmlformats.org/officeDocument/2006/relationships/slide" Target="slides/slide152.xml"/><Relationship Id="rId5" Type="http://schemas.openxmlformats.org/officeDocument/2006/relationships/slide" Target="slides/slide7.xml"/><Relationship Id="rId95" Type="http://schemas.openxmlformats.org/officeDocument/2006/relationships/slide" Target="slides/slide98.xml"/><Relationship Id="rId160" Type="http://schemas.openxmlformats.org/officeDocument/2006/relationships/slide" Target="slides/slide164.xml"/><Relationship Id="rId181" Type="http://schemas.openxmlformats.org/officeDocument/2006/relationships/slide" Target="slides/slide187.xml"/><Relationship Id="rId216" Type="http://schemas.openxmlformats.org/officeDocument/2006/relationships/slide" Target="slides/slide222.xml"/><Relationship Id="rId237" Type="http://schemas.openxmlformats.org/officeDocument/2006/relationships/slide" Target="slides/slide244.xml"/><Relationship Id="rId22" Type="http://schemas.openxmlformats.org/officeDocument/2006/relationships/slide" Target="slides/slide24.xml"/><Relationship Id="rId43" Type="http://schemas.openxmlformats.org/officeDocument/2006/relationships/slide" Target="slides/slide45.xml"/><Relationship Id="rId64" Type="http://schemas.openxmlformats.org/officeDocument/2006/relationships/slide" Target="slides/slide66.xml"/><Relationship Id="rId118" Type="http://schemas.openxmlformats.org/officeDocument/2006/relationships/slide" Target="slides/slide121.xml"/><Relationship Id="rId139" Type="http://schemas.openxmlformats.org/officeDocument/2006/relationships/slide" Target="slides/slide142.xml"/><Relationship Id="rId85" Type="http://schemas.openxmlformats.org/officeDocument/2006/relationships/slide" Target="slides/slide88.xml"/><Relationship Id="rId150" Type="http://schemas.openxmlformats.org/officeDocument/2006/relationships/slide" Target="slides/slide154.xml"/><Relationship Id="rId171" Type="http://schemas.openxmlformats.org/officeDocument/2006/relationships/slide" Target="slides/slide177.xml"/><Relationship Id="rId192" Type="http://schemas.openxmlformats.org/officeDocument/2006/relationships/slide" Target="slides/slide198.xml"/><Relationship Id="rId206" Type="http://schemas.openxmlformats.org/officeDocument/2006/relationships/slide" Target="slides/slide212.xml"/><Relationship Id="rId227" Type="http://schemas.openxmlformats.org/officeDocument/2006/relationships/slide" Target="slides/slide234.xml"/><Relationship Id="rId248" Type="http://schemas.openxmlformats.org/officeDocument/2006/relationships/slide" Target="slides/slide256.xml"/><Relationship Id="rId12" Type="http://schemas.openxmlformats.org/officeDocument/2006/relationships/slide" Target="slides/slide14.xml"/><Relationship Id="rId33" Type="http://schemas.openxmlformats.org/officeDocument/2006/relationships/slide" Target="slides/slide35.xml"/><Relationship Id="rId108" Type="http://schemas.openxmlformats.org/officeDocument/2006/relationships/slide" Target="slides/slide111.xml"/><Relationship Id="rId129" Type="http://schemas.openxmlformats.org/officeDocument/2006/relationships/slide" Target="slides/slide132.xml"/><Relationship Id="rId54" Type="http://schemas.openxmlformats.org/officeDocument/2006/relationships/slide" Target="slides/slide56.xml"/><Relationship Id="rId75" Type="http://schemas.openxmlformats.org/officeDocument/2006/relationships/slide" Target="slides/slide78.xml"/><Relationship Id="rId96" Type="http://schemas.openxmlformats.org/officeDocument/2006/relationships/slide" Target="slides/slide99.xml"/><Relationship Id="rId140" Type="http://schemas.openxmlformats.org/officeDocument/2006/relationships/slide" Target="slides/slide143.xml"/><Relationship Id="rId161" Type="http://schemas.openxmlformats.org/officeDocument/2006/relationships/slide" Target="slides/slide165.xml"/><Relationship Id="rId182" Type="http://schemas.openxmlformats.org/officeDocument/2006/relationships/slide" Target="slides/slide188.xml"/><Relationship Id="rId217" Type="http://schemas.openxmlformats.org/officeDocument/2006/relationships/slide" Target="slides/slide223.xml"/><Relationship Id="rId6" Type="http://schemas.openxmlformats.org/officeDocument/2006/relationships/slide" Target="slides/slide8.xml"/><Relationship Id="rId238" Type="http://schemas.openxmlformats.org/officeDocument/2006/relationships/slide" Target="slides/slide245.xml"/><Relationship Id="rId23" Type="http://schemas.openxmlformats.org/officeDocument/2006/relationships/slide" Target="slides/slide25.xml"/><Relationship Id="rId119" Type="http://schemas.openxmlformats.org/officeDocument/2006/relationships/slide" Target="slides/slide122.xml"/><Relationship Id="rId44" Type="http://schemas.openxmlformats.org/officeDocument/2006/relationships/slide" Target="slides/slide46.xml"/><Relationship Id="rId65" Type="http://schemas.openxmlformats.org/officeDocument/2006/relationships/slide" Target="slides/slide67.xml"/><Relationship Id="rId86" Type="http://schemas.openxmlformats.org/officeDocument/2006/relationships/slide" Target="slides/slide89.xml"/><Relationship Id="rId130" Type="http://schemas.openxmlformats.org/officeDocument/2006/relationships/slide" Target="slides/slide133.xml"/><Relationship Id="rId151" Type="http://schemas.openxmlformats.org/officeDocument/2006/relationships/slide" Target="slides/slide155.xml"/><Relationship Id="rId172" Type="http://schemas.openxmlformats.org/officeDocument/2006/relationships/slide" Target="slides/slide178.xml"/><Relationship Id="rId193" Type="http://schemas.openxmlformats.org/officeDocument/2006/relationships/slide" Target="slides/slide199.xml"/><Relationship Id="rId207" Type="http://schemas.openxmlformats.org/officeDocument/2006/relationships/slide" Target="slides/slide213.xml"/><Relationship Id="rId228" Type="http://schemas.openxmlformats.org/officeDocument/2006/relationships/slide" Target="slides/slide235.xml"/><Relationship Id="rId249" Type="http://schemas.openxmlformats.org/officeDocument/2006/relationships/slide" Target="slides/slide272.xml"/><Relationship Id="rId13" Type="http://schemas.openxmlformats.org/officeDocument/2006/relationships/slide" Target="slides/slide15.xml"/><Relationship Id="rId109" Type="http://schemas.openxmlformats.org/officeDocument/2006/relationships/slide" Target="slides/slide112.xml"/><Relationship Id="rId34" Type="http://schemas.openxmlformats.org/officeDocument/2006/relationships/slide" Target="slides/slide36.xml"/><Relationship Id="rId55" Type="http://schemas.openxmlformats.org/officeDocument/2006/relationships/slide" Target="slides/slide57.xml"/><Relationship Id="rId76" Type="http://schemas.openxmlformats.org/officeDocument/2006/relationships/slide" Target="slides/slide79.xml"/><Relationship Id="rId97" Type="http://schemas.openxmlformats.org/officeDocument/2006/relationships/slide" Target="slides/slide100.xml"/><Relationship Id="rId120" Type="http://schemas.openxmlformats.org/officeDocument/2006/relationships/slide" Target="slides/slide123.xml"/><Relationship Id="rId141" Type="http://schemas.openxmlformats.org/officeDocument/2006/relationships/slide" Target="slides/slide144.xml"/><Relationship Id="rId7" Type="http://schemas.openxmlformats.org/officeDocument/2006/relationships/slide" Target="slides/slide9.xml"/><Relationship Id="rId162" Type="http://schemas.openxmlformats.org/officeDocument/2006/relationships/slide" Target="slides/slide166.xml"/><Relationship Id="rId183" Type="http://schemas.openxmlformats.org/officeDocument/2006/relationships/slide" Target="slides/slide189.xml"/><Relationship Id="rId218" Type="http://schemas.openxmlformats.org/officeDocument/2006/relationships/slide" Target="slides/slide225.xml"/><Relationship Id="rId239" Type="http://schemas.openxmlformats.org/officeDocument/2006/relationships/slide" Target="slides/slide246.xml"/><Relationship Id="rId250" Type="http://schemas.openxmlformats.org/officeDocument/2006/relationships/slide" Target="slides/slide273.xml"/><Relationship Id="rId24" Type="http://schemas.openxmlformats.org/officeDocument/2006/relationships/slide" Target="slides/slide26.xml"/><Relationship Id="rId45" Type="http://schemas.openxmlformats.org/officeDocument/2006/relationships/slide" Target="slides/slide47.xml"/><Relationship Id="rId66" Type="http://schemas.openxmlformats.org/officeDocument/2006/relationships/slide" Target="slides/slide68.xml"/><Relationship Id="rId87" Type="http://schemas.openxmlformats.org/officeDocument/2006/relationships/slide" Target="slides/slide90.xml"/><Relationship Id="rId110" Type="http://schemas.openxmlformats.org/officeDocument/2006/relationships/slide" Target="slides/slide113.xml"/><Relationship Id="rId131" Type="http://schemas.openxmlformats.org/officeDocument/2006/relationships/slide" Target="slides/slide134.xml"/><Relationship Id="rId152" Type="http://schemas.openxmlformats.org/officeDocument/2006/relationships/slide" Target="slides/slide156.xml"/><Relationship Id="rId173" Type="http://schemas.openxmlformats.org/officeDocument/2006/relationships/slide" Target="slides/slide179.xml"/><Relationship Id="rId194" Type="http://schemas.openxmlformats.org/officeDocument/2006/relationships/slide" Target="slides/slide200.xml"/><Relationship Id="rId208" Type="http://schemas.openxmlformats.org/officeDocument/2006/relationships/slide" Target="slides/slide214.xml"/><Relationship Id="rId229" Type="http://schemas.openxmlformats.org/officeDocument/2006/relationships/slide" Target="slides/slide236.xml"/><Relationship Id="rId240" Type="http://schemas.openxmlformats.org/officeDocument/2006/relationships/slide" Target="slides/slide247.xml"/><Relationship Id="rId14" Type="http://schemas.openxmlformats.org/officeDocument/2006/relationships/slide" Target="slides/slide16.xml"/><Relationship Id="rId35" Type="http://schemas.openxmlformats.org/officeDocument/2006/relationships/slide" Target="slides/slide37.xml"/><Relationship Id="rId56" Type="http://schemas.openxmlformats.org/officeDocument/2006/relationships/slide" Target="slides/slide58.xml"/><Relationship Id="rId77" Type="http://schemas.openxmlformats.org/officeDocument/2006/relationships/slide" Target="slides/slide80.xml"/><Relationship Id="rId100" Type="http://schemas.openxmlformats.org/officeDocument/2006/relationships/slide" Target="slides/slide103.xml"/><Relationship Id="rId8" Type="http://schemas.openxmlformats.org/officeDocument/2006/relationships/slide" Target="slides/slide10.xml"/><Relationship Id="rId98" Type="http://schemas.openxmlformats.org/officeDocument/2006/relationships/slide" Target="slides/slide101.xml"/><Relationship Id="rId121" Type="http://schemas.openxmlformats.org/officeDocument/2006/relationships/slide" Target="slides/slide124.xml"/><Relationship Id="rId142" Type="http://schemas.openxmlformats.org/officeDocument/2006/relationships/slide" Target="slides/slide145.xml"/><Relationship Id="rId163" Type="http://schemas.openxmlformats.org/officeDocument/2006/relationships/slide" Target="slides/slide167.xml"/><Relationship Id="rId184" Type="http://schemas.openxmlformats.org/officeDocument/2006/relationships/slide" Target="slides/slide190.xml"/><Relationship Id="rId219" Type="http://schemas.openxmlformats.org/officeDocument/2006/relationships/slide" Target="slides/slide226.xml"/><Relationship Id="rId230" Type="http://schemas.openxmlformats.org/officeDocument/2006/relationships/slide" Target="slides/slide237.xml"/><Relationship Id="rId251" Type="http://schemas.openxmlformats.org/officeDocument/2006/relationships/slide" Target="slides/slide274.xml"/><Relationship Id="rId25" Type="http://schemas.openxmlformats.org/officeDocument/2006/relationships/slide" Target="slides/slide27.xml"/><Relationship Id="rId46" Type="http://schemas.openxmlformats.org/officeDocument/2006/relationships/slide" Target="slides/slide48.xml"/><Relationship Id="rId67" Type="http://schemas.openxmlformats.org/officeDocument/2006/relationships/slide" Target="slides/slide69.xml"/><Relationship Id="rId88" Type="http://schemas.openxmlformats.org/officeDocument/2006/relationships/slide" Target="slides/slide91.xml"/><Relationship Id="rId111" Type="http://schemas.openxmlformats.org/officeDocument/2006/relationships/slide" Target="slides/slide114.xml"/><Relationship Id="rId132" Type="http://schemas.openxmlformats.org/officeDocument/2006/relationships/slide" Target="slides/slide135.xml"/><Relationship Id="rId153" Type="http://schemas.openxmlformats.org/officeDocument/2006/relationships/slide" Target="slides/slide157.xml"/><Relationship Id="rId174" Type="http://schemas.openxmlformats.org/officeDocument/2006/relationships/slide" Target="slides/slide180.xml"/><Relationship Id="rId195" Type="http://schemas.openxmlformats.org/officeDocument/2006/relationships/slide" Target="slides/slide201.xml"/><Relationship Id="rId209" Type="http://schemas.openxmlformats.org/officeDocument/2006/relationships/slide" Target="slides/slide215.xml"/><Relationship Id="rId220" Type="http://schemas.openxmlformats.org/officeDocument/2006/relationships/slide" Target="slides/slide227.xml"/><Relationship Id="rId241" Type="http://schemas.openxmlformats.org/officeDocument/2006/relationships/slide" Target="slides/slide248.xml"/><Relationship Id="rId15" Type="http://schemas.openxmlformats.org/officeDocument/2006/relationships/slide" Target="slides/slide17.xml"/><Relationship Id="rId36" Type="http://schemas.openxmlformats.org/officeDocument/2006/relationships/slide" Target="slides/slide38.xml"/><Relationship Id="rId57" Type="http://schemas.openxmlformats.org/officeDocument/2006/relationships/slide" Target="slides/slide59.xml"/><Relationship Id="rId78" Type="http://schemas.openxmlformats.org/officeDocument/2006/relationships/slide" Target="slides/slide81.xml"/><Relationship Id="rId99" Type="http://schemas.openxmlformats.org/officeDocument/2006/relationships/slide" Target="slides/slide102.xml"/><Relationship Id="rId101" Type="http://schemas.openxmlformats.org/officeDocument/2006/relationships/slide" Target="slides/slide104.xml"/><Relationship Id="rId122" Type="http://schemas.openxmlformats.org/officeDocument/2006/relationships/slide" Target="slides/slide125.xml"/><Relationship Id="rId143" Type="http://schemas.openxmlformats.org/officeDocument/2006/relationships/slide" Target="slides/slide146.xml"/><Relationship Id="rId164" Type="http://schemas.openxmlformats.org/officeDocument/2006/relationships/slide" Target="slides/slide168.xml"/><Relationship Id="rId185" Type="http://schemas.openxmlformats.org/officeDocument/2006/relationships/slide" Target="slides/slide191.xml"/><Relationship Id="rId9" Type="http://schemas.openxmlformats.org/officeDocument/2006/relationships/slide" Target="slides/slide11.xml"/><Relationship Id="rId210" Type="http://schemas.openxmlformats.org/officeDocument/2006/relationships/slide" Target="slides/slide216.xml"/><Relationship Id="rId26" Type="http://schemas.openxmlformats.org/officeDocument/2006/relationships/slide" Target="slides/slide28.xml"/><Relationship Id="rId231" Type="http://schemas.openxmlformats.org/officeDocument/2006/relationships/slide" Target="slides/slide238.xml"/><Relationship Id="rId252" Type="http://schemas.openxmlformats.org/officeDocument/2006/relationships/slide" Target="slides/slide279.xml"/><Relationship Id="rId47" Type="http://schemas.openxmlformats.org/officeDocument/2006/relationships/slide" Target="slides/slide49.xml"/><Relationship Id="rId68" Type="http://schemas.openxmlformats.org/officeDocument/2006/relationships/slide" Target="slides/slide70.xml"/><Relationship Id="rId89" Type="http://schemas.openxmlformats.org/officeDocument/2006/relationships/slide" Target="slides/slide92.xml"/><Relationship Id="rId112" Type="http://schemas.openxmlformats.org/officeDocument/2006/relationships/slide" Target="slides/slide115.xml"/><Relationship Id="rId133" Type="http://schemas.openxmlformats.org/officeDocument/2006/relationships/slide" Target="slides/slide136.xml"/><Relationship Id="rId154" Type="http://schemas.openxmlformats.org/officeDocument/2006/relationships/slide" Target="slides/slide158.xml"/><Relationship Id="rId175" Type="http://schemas.openxmlformats.org/officeDocument/2006/relationships/slide" Target="slides/slide181.xml"/><Relationship Id="rId196" Type="http://schemas.openxmlformats.org/officeDocument/2006/relationships/slide" Target="slides/slide202.xml"/><Relationship Id="rId200" Type="http://schemas.openxmlformats.org/officeDocument/2006/relationships/slide" Target="slides/slide206.xml"/><Relationship Id="rId16" Type="http://schemas.openxmlformats.org/officeDocument/2006/relationships/slide" Target="slides/slide18.xml"/><Relationship Id="rId221" Type="http://schemas.openxmlformats.org/officeDocument/2006/relationships/slide" Target="slides/slide228.xml"/><Relationship Id="rId242" Type="http://schemas.openxmlformats.org/officeDocument/2006/relationships/slide" Target="slides/slide250.xml"/><Relationship Id="rId37" Type="http://schemas.openxmlformats.org/officeDocument/2006/relationships/slide" Target="slides/slide39.xml"/><Relationship Id="rId58" Type="http://schemas.openxmlformats.org/officeDocument/2006/relationships/slide" Target="slides/slide60.xml"/><Relationship Id="rId79" Type="http://schemas.openxmlformats.org/officeDocument/2006/relationships/slide" Target="slides/slide82.xml"/><Relationship Id="rId102" Type="http://schemas.openxmlformats.org/officeDocument/2006/relationships/slide" Target="slides/slide105.xml"/><Relationship Id="rId123" Type="http://schemas.openxmlformats.org/officeDocument/2006/relationships/slide" Target="slides/slide126.xml"/><Relationship Id="rId144" Type="http://schemas.openxmlformats.org/officeDocument/2006/relationships/slide" Target="slides/slide147.xml"/><Relationship Id="rId90" Type="http://schemas.openxmlformats.org/officeDocument/2006/relationships/slide" Target="slides/slide93.xml"/><Relationship Id="rId165" Type="http://schemas.openxmlformats.org/officeDocument/2006/relationships/slide" Target="slides/slide170.xml"/><Relationship Id="rId186" Type="http://schemas.openxmlformats.org/officeDocument/2006/relationships/slide" Target="slides/slide192.xml"/><Relationship Id="rId211" Type="http://schemas.openxmlformats.org/officeDocument/2006/relationships/slide" Target="slides/slide217.xml"/><Relationship Id="rId232" Type="http://schemas.openxmlformats.org/officeDocument/2006/relationships/slide" Target="slides/slide239.xml"/><Relationship Id="rId253" Type="http://schemas.openxmlformats.org/officeDocument/2006/relationships/slide" Target="slides/slide280.xml"/><Relationship Id="rId27" Type="http://schemas.openxmlformats.org/officeDocument/2006/relationships/slide" Target="slides/slide29.xml"/><Relationship Id="rId48" Type="http://schemas.openxmlformats.org/officeDocument/2006/relationships/slide" Target="slides/slide50.xml"/><Relationship Id="rId69" Type="http://schemas.openxmlformats.org/officeDocument/2006/relationships/slide" Target="slides/slide71.xml"/><Relationship Id="rId113" Type="http://schemas.openxmlformats.org/officeDocument/2006/relationships/slide" Target="slides/slide116.xml"/><Relationship Id="rId134" Type="http://schemas.openxmlformats.org/officeDocument/2006/relationships/slide" Target="slides/slide137.xml"/><Relationship Id="rId80" Type="http://schemas.openxmlformats.org/officeDocument/2006/relationships/slide" Target="slides/slide83.xml"/><Relationship Id="rId155" Type="http://schemas.openxmlformats.org/officeDocument/2006/relationships/slide" Target="slides/slide159.xml"/><Relationship Id="rId176" Type="http://schemas.openxmlformats.org/officeDocument/2006/relationships/slide" Target="slides/slide182.xml"/><Relationship Id="rId197" Type="http://schemas.openxmlformats.org/officeDocument/2006/relationships/slide" Target="slides/slide203.xml"/><Relationship Id="rId201" Type="http://schemas.openxmlformats.org/officeDocument/2006/relationships/slide" Target="slides/slide207.xml"/><Relationship Id="rId222" Type="http://schemas.openxmlformats.org/officeDocument/2006/relationships/slide" Target="slides/slide229.xml"/><Relationship Id="rId243" Type="http://schemas.openxmlformats.org/officeDocument/2006/relationships/slide" Target="slides/slide251.xml"/><Relationship Id="rId17" Type="http://schemas.openxmlformats.org/officeDocument/2006/relationships/slide" Target="slides/slide19.xml"/><Relationship Id="rId38" Type="http://schemas.openxmlformats.org/officeDocument/2006/relationships/slide" Target="slides/slide40.xml"/><Relationship Id="rId59" Type="http://schemas.openxmlformats.org/officeDocument/2006/relationships/slide" Target="slides/slide61.xml"/><Relationship Id="rId103" Type="http://schemas.openxmlformats.org/officeDocument/2006/relationships/slide" Target="slides/slide106.xml"/><Relationship Id="rId124" Type="http://schemas.openxmlformats.org/officeDocument/2006/relationships/slide" Target="slides/slide127.xml"/><Relationship Id="rId70" Type="http://schemas.openxmlformats.org/officeDocument/2006/relationships/slide" Target="slides/slide72.xml"/><Relationship Id="rId91" Type="http://schemas.openxmlformats.org/officeDocument/2006/relationships/slide" Target="slides/slide94.xml"/><Relationship Id="rId145" Type="http://schemas.openxmlformats.org/officeDocument/2006/relationships/slide" Target="slides/slide148.xml"/><Relationship Id="rId166" Type="http://schemas.openxmlformats.org/officeDocument/2006/relationships/slide" Target="slides/slide172.xml"/><Relationship Id="rId187" Type="http://schemas.openxmlformats.org/officeDocument/2006/relationships/slide" Target="slides/slide193.xml"/><Relationship Id="rId1" Type="http://schemas.openxmlformats.org/officeDocument/2006/relationships/slide" Target="slides/slide1.xml"/><Relationship Id="rId212" Type="http://schemas.openxmlformats.org/officeDocument/2006/relationships/slide" Target="slides/slide218.xml"/><Relationship Id="rId233" Type="http://schemas.openxmlformats.org/officeDocument/2006/relationships/slide" Target="slides/slide240.xml"/><Relationship Id="rId254" Type="http://schemas.openxmlformats.org/officeDocument/2006/relationships/slide" Target="slides/slide281.xml"/><Relationship Id="rId28" Type="http://schemas.openxmlformats.org/officeDocument/2006/relationships/slide" Target="slides/slide30.xml"/><Relationship Id="rId49" Type="http://schemas.openxmlformats.org/officeDocument/2006/relationships/slide" Target="slides/slide51.xml"/><Relationship Id="rId114" Type="http://schemas.openxmlformats.org/officeDocument/2006/relationships/slide" Target="slides/slide117.xml"/><Relationship Id="rId60" Type="http://schemas.openxmlformats.org/officeDocument/2006/relationships/slide" Target="slides/slide62.xml"/><Relationship Id="rId81" Type="http://schemas.openxmlformats.org/officeDocument/2006/relationships/slide" Target="slides/slide84.xml"/><Relationship Id="rId135" Type="http://schemas.openxmlformats.org/officeDocument/2006/relationships/slide" Target="slides/slide138.xml"/><Relationship Id="rId156" Type="http://schemas.openxmlformats.org/officeDocument/2006/relationships/slide" Target="slides/slide160.xml"/><Relationship Id="rId177" Type="http://schemas.openxmlformats.org/officeDocument/2006/relationships/slide" Target="slides/slide183.xml"/><Relationship Id="rId198" Type="http://schemas.openxmlformats.org/officeDocument/2006/relationships/slide" Target="slides/slide204.xml"/><Relationship Id="rId202" Type="http://schemas.openxmlformats.org/officeDocument/2006/relationships/slide" Target="slides/slide208.xml"/><Relationship Id="rId223" Type="http://schemas.openxmlformats.org/officeDocument/2006/relationships/slide" Target="slides/slide230.xml"/><Relationship Id="rId244" Type="http://schemas.openxmlformats.org/officeDocument/2006/relationships/slide" Target="slides/slide252.xml"/><Relationship Id="rId18" Type="http://schemas.openxmlformats.org/officeDocument/2006/relationships/slide" Target="slides/slide20.xml"/><Relationship Id="rId39" Type="http://schemas.openxmlformats.org/officeDocument/2006/relationships/slide" Target="slides/slide41.xml"/><Relationship Id="rId50" Type="http://schemas.openxmlformats.org/officeDocument/2006/relationships/slide" Target="slides/slide52.xml"/><Relationship Id="rId104" Type="http://schemas.openxmlformats.org/officeDocument/2006/relationships/slide" Target="slides/slide107.xml"/><Relationship Id="rId125" Type="http://schemas.openxmlformats.org/officeDocument/2006/relationships/slide" Target="slides/slide128.xml"/><Relationship Id="rId146" Type="http://schemas.openxmlformats.org/officeDocument/2006/relationships/slide" Target="slides/slide149.xml"/><Relationship Id="rId167" Type="http://schemas.openxmlformats.org/officeDocument/2006/relationships/slide" Target="slides/slide173.xml"/><Relationship Id="rId188" Type="http://schemas.openxmlformats.org/officeDocument/2006/relationships/slide" Target="slides/slide194.xml"/><Relationship Id="rId71" Type="http://schemas.openxmlformats.org/officeDocument/2006/relationships/slide" Target="slides/slide73.xml"/><Relationship Id="rId92" Type="http://schemas.openxmlformats.org/officeDocument/2006/relationships/slide" Target="slides/slide95.xml"/><Relationship Id="rId213" Type="http://schemas.openxmlformats.org/officeDocument/2006/relationships/slide" Target="slides/slide219.xml"/><Relationship Id="rId234" Type="http://schemas.openxmlformats.org/officeDocument/2006/relationships/slide" Target="slides/slide241.xml"/><Relationship Id="rId2" Type="http://schemas.openxmlformats.org/officeDocument/2006/relationships/slide" Target="slides/slide4.xml"/><Relationship Id="rId29" Type="http://schemas.openxmlformats.org/officeDocument/2006/relationships/slide" Target="slides/slide31.xml"/><Relationship Id="rId40" Type="http://schemas.openxmlformats.org/officeDocument/2006/relationships/slide" Target="slides/slide42.xml"/><Relationship Id="rId115" Type="http://schemas.openxmlformats.org/officeDocument/2006/relationships/slide" Target="slides/slide118.xml"/><Relationship Id="rId136" Type="http://schemas.openxmlformats.org/officeDocument/2006/relationships/slide" Target="slides/slide139.xml"/><Relationship Id="rId157" Type="http://schemas.openxmlformats.org/officeDocument/2006/relationships/slide" Target="slides/slide161.xml"/><Relationship Id="rId178" Type="http://schemas.openxmlformats.org/officeDocument/2006/relationships/slide" Target="slides/slide184.xml"/><Relationship Id="rId61" Type="http://schemas.openxmlformats.org/officeDocument/2006/relationships/slide" Target="slides/slide63.xml"/><Relationship Id="rId82" Type="http://schemas.openxmlformats.org/officeDocument/2006/relationships/slide" Target="slides/slide85.xml"/><Relationship Id="rId199" Type="http://schemas.openxmlformats.org/officeDocument/2006/relationships/slide" Target="slides/slide205.xml"/><Relationship Id="rId203" Type="http://schemas.openxmlformats.org/officeDocument/2006/relationships/slide" Target="slides/slide209.xml"/><Relationship Id="rId19" Type="http://schemas.openxmlformats.org/officeDocument/2006/relationships/slide" Target="slides/slide21.xml"/><Relationship Id="rId224" Type="http://schemas.openxmlformats.org/officeDocument/2006/relationships/slide" Target="slides/slide231.xml"/><Relationship Id="rId245" Type="http://schemas.openxmlformats.org/officeDocument/2006/relationships/slide" Target="slides/slide253.xml"/><Relationship Id="rId30" Type="http://schemas.openxmlformats.org/officeDocument/2006/relationships/slide" Target="slides/slide32.xml"/><Relationship Id="rId105" Type="http://schemas.openxmlformats.org/officeDocument/2006/relationships/slide" Target="slides/slide108.xml"/><Relationship Id="rId126" Type="http://schemas.openxmlformats.org/officeDocument/2006/relationships/slide" Target="slides/slide129.xml"/><Relationship Id="rId147" Type="http://schemas.openxmlformats.org/officeDocument/2006/relationships/slide" Target="slides/slide150.xml"/><Relationship Id="rId168" Type="http://schemas.openxmlformats.org/officeDocument/2006/relationships/slide" Target="slides/slide174.xml"/><Relationship Id="rId51" Type="http://schemas.openxmlformats.org/officeDocument/2006/relationships/slide" Target="slides/slide53.xml"/><Relationship Id="rId72" Type="http://schemas.openxmlformats.org/officeDocument/2006/relationships/slide" Target="slides/slide74.xml"/><Relationship Id="rId93" Type="http://schemas.openxmlformats.org/officeDocument/2006/relationships/slide" Target="slides/slide96.xml"/><Relationship Id="rId189" Type="http://schemas.openxmlformats.org/officeDocument/2006/relationships/slide" Target="slides/slide195.xml"/><Relationship Id="rId3" Type="http://schemas.openxmlformats.org/officeDocument/2006/relationships/slide" Target="slides/slide5.xml"/><Relationship Id="rId214" Type="http://schemas.openxmlformats.org/officeDocument/2006/relationships/slide" Target="slides/slide220.xml"/><Relationship Id="rId235" Type="http://schemas.openxmlformats.org/officeDocument/2006/relationships/slide" Target="slides/slide242.xml"/><Relationship Id="rId116" Type="http://schemas.openxmlformats.org/officeDocument/2006/relationships/slide" Target="slides/slide119.xml"/><Relationship Id="rId137" Type="http://schemas.openxmlformats.org/officeDocument/2006/relationships/slide" Target="slides/slide140.xml"/><Relationship Id="rId158" Type="http://schemas.openxmlformats.org/officeDocument/2006/relationships/slide" Target="slides/slide162.xml"/><Relationship Id="rId20" Type="http://schemas.openxmlformats.org/officeDocument/2006/relationships/slide" Target="slides/slide22.xml"/><Relationship Id="rId41" Type="http://schemas.openxmlformats.org/officeDocument/2006/relationships/slide" Target="slides/slide43.xml"/><Relationship Id="rId62" Type="http://schemas.openxmlformats.org/officeDocument/2006/relationships/slide" Target="slides/slide64.xml"/><Relationship Id="rId83" Type="http://schemas.openxmlformats.org/officeDocument/2006/relationships/slide" Target="slides/slide86.xml"/><Relationship Id="rId179" Type="http://schemas.openxmlformats.org/officeDocument/2006/relationships/slide" Target="slides/slide185.xml"/><Relationship Id="rId190" Type="http://schemas.openxmlformats.org/officeDocument/2006/relationships/slide" Target="slides/slide196.xml"/><Relationship Id="rId204" Type="http://schemas.openxmlformats.org/officeDocument/2006/relationships/slide" Target="slides/slide210.xml"/><Relationship Id="rId225" Type="http://schemas.openxmlformats.org/officeDocument/2006/relationships/slide" Target="slides/slide232.xml"/><Relationship Id="rId246" Type="http://schemas.openxmlformats.org/officeDocument/2006/relationships/slide" Target="slides/slide254.xml"/><Relationship Id="rId106" Type="http://schemas.openxmlformats.org/officeDocument/2006/relationships/slide" Target="slides/slide109.xml"/><Relationship Id="rId127" Type="http://schemas.openxmlformats.org/officeDocument/2006/relationships/slide" Target="slides/slide130.xml"/><Relationship Id="rId10" Type="http://schemas.openxmlformats.org/officeDocument/2006/relationships/slide" Target="slides/slide12.xml"/><Relationship Id="rId31" Type="http://schemas.openxmlformats.org/officeDocument/2006/relationships/slide" Target="slides/slide33.xml"/><Relationship Id="rId52" Type="http://schemas.openxmlformats.org/officeDocument/2006/relationships/slide" Target="slides/slide54.xml"/><Relationship Id="rId73" Type="http://schemas.openxmlformats.org/officeDocument/2006/relationships/slide" Target="slides/slide75.xml"/><Relationship Id="rId94" Type="http://schemas.openxmlformats.org/officeDocument/2006/relationships/slide" Target="slides/slide97.xml"/><Relationship Id="rId148" Type="http://schemas.openxmlformats.org/officeDocument/2006/relationships/slide" Target="slides/slide151.xml"/><Relationship Id="rId169" Type="http://schemas.openxmlformats.org/officeDocument/2006/relationships/slide" Target="slides/slide175.xml"/><Relationship Id="rId4" Type="http://schemas.openxmlformats.org/officeDocument/2006/relationships/slide" Target="slides/slide6.xml"/><Relationship Id="rId180" Type="http://schemas.openxmlformats.org/officeDocument/2006/relationships/slide" Target="slides/slide186.xml"/><Relationship Id="rId215" Type="http://schemas.openxmlformats.org/officeDocument/2006/relationships/slide" Target="slides/slide221.xml"/><Relationship Id="rId236" Type="http://schemas.openxmlformats.org/officeDocument/2006/relationships/slide" Target="slides/slide2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2026/5/1</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2026/5/1</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mzn.to/36Rq4rh"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mzn.to/36Rq4rh"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tech.nikkeibp.co.jp/atcl/nxt/column/18/00001/02546/"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itpro.nikkeibp.co.jp/atcl/news/14/112001992/"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1084734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35001214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252</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0898673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266</a:t>
            </a:fld>
            <a:endParaRPr kumimoji="1" lang="ja-JP" altLang="en-US"/>
          </a:p>
        </p:txBody>
      </p:sp>
    </p:spTree>
    <p:extLst>
      <p:ext uri="{BB962C8B-B14F-4D97-AF65-F5344CB8AC3E}">
        <p14:creationId xmlns:p14="http://schemas.microsoft.com/office/powerpoint/2010/main" val="20571772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97F1-6D0D-12B1-8388-8A8E00F115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D8CC07-FE86-C39F-2BE1-64438E59958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4753F4-C708-4D49-3F83-9F29DC192EA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D182A24-8A01-C2FF-CC00-EDEE3DD33237}"/>
              </a:ext>
            </a:extLst>
          </p:cNvPr>
          <p:cNvSpPr>
            <a:spLocks noGrp="1"/>
          </p:cNvSpPr>
          <p:nvPr>
            <p:ph type="sldNum" sz="quarter" idx="10"/>
          </p:nvPr>
        </p:nvSpPr>
        <p:spPr/>
        <p:txBody>
          <a:bodyPr/>
          <a:lstStyle/>
          <a:p>
            <a:fld id="{A26A5AFC-0313-244E-A5A2-5096E4321F46}" type="slidenum">
              <a:rPr kumimoji="1" lang="ja-JP" altLang="en-US" smtClean="0"/>
              <a:t>267</a:t>
            </a:fld>
            <a:endParaRPr kumimoji="1" lang="ja-JP" altLang="en-US"/>
          </a:p>
        </p:txBody>
      </p:sp>
    </p:spTree>
    <p:extLst>
      <p:ext uri="{BB962C8B-B14F-4D97-AF65-F5344CB8AC3E}">
        <p14:creationId xmlns:p14="http://schemas.microsoft.com/office/powerpoint/2010/main" val="124170840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270</a:t>
            </a:fld>
            <a:endParaRPr kumimoji="1" lang="ja-JP" altLang="en-US"/>
          </a:p>
        </p:txBody>
      </p:sp>
    </p:spTree>
    <p:extLst>
      <p:ext uri="{BB962C8B-B14F-4D97-AF65-F5344CB8AC3E}">
        <p14:creationId xmlns:p14="http://schemas.microsoft.com/office/powerpoint/2010/main" val="6953125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276</a:t>
            </a:fld>
            <a:endParaRPr kumimoji="1" lang="ja-JP" altLang="en-US"/>
          </a:p>
        </p:txBody>
      </p:sp>
    </p:spTree>
    <p:extLst>
      <p:ext uri="{BB962C8B-B14F-4D97-AF65-F5344CB8AC3E}">
        <p14:creationId xmlns:p14="http://schemas.microsoft.com/office/powerpoint/2010/main" val="2885060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21</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16664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788631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29</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082837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米コロンビア大学ビジネス・スクール教授、リタ・マグレイスは、自著「</a:t>
            </a:r>
            <a:r>
              <a:rPr kumimoji="1" lang="en" altLang="ja-JP" sz="1200" b="0" i="0" kern="1200" dirty="0">
                <a:solidFill>
                  <a:schemeClr val="tx1"/>
                </a:solidFill>
                <a:effectLst/>
                <a:latin typeface="+mn-lt"/>
                <a:ea typeface="+mn-ea"/>
                <a:cs typeface="+mn-cs"/>
              </a:rPr>
              <a:t>The End of Competitive Advantage</a:t>
            </a:r>
            <a:r>
              <a:rPr kumimoji="1" lang="ja-JP" altLang="en"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邦訳：</a:t>
            </a:r>
            <a:r>
              <a:rPr kumimoji="1" lang="ja-JP" altLang="en-US" sz="1200" b="0" i="0" u="none" strike="noStrike" kern="1200" dirty="0">
                <a:solidFill>
                  <a:schemeClr val="tx1"/>
                </a:solidFill>
                <a:effectLst/>
                <a:latin typeface="+mn-lt"/>
                <a:ea typeface="+mn-ea"/>
                <a:cs typeface="+mn-cs"/>
                <a:hlinkClick r:id="rId3"/>
              </a:rPr>
              <a:t>競争優位の終焉</a:t>
            </a:r>
            <a:r>
              <a:rPr kumimoji="1" lang="ja-JP" altLang="en-US" sz="1200" b="0" i="0" kern="1200" dirty="0">
                <a:solidFill>
                  <a:schemeClr val="tx1"/>
                </a:solidFill>
                <a:effectLst/>
                <a:latin typeface="+mn-lt"/>
                <a:ea typeface="+mn-ea"/>
                <a:cs typeface="+mn-cs"/>
              </a:rPr>
              <a:t>）」中で、ビジネスにおける</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つの基本的な想定が、大きく変わってしまったと論じています。</a:t>
            </a:r>
          </a:p>
          <a:p>
            <a:pPr fontAlgn="base"/>
            <a:r>
              <a:rPr kumimoji="1" lang="ja-JP" altLang="en-US" sz="1200" b="0" i="0" kern="1200" dirty="0">
                <a:solidFill>
                  <a:schemeClr val="tx1"/>
                </a:solidFill>
                <a:effectLst/>
                <a:latin typeface="+mn-lt"/>
                <a:ea typeface="+mn-ea"/>
                <a:cs typeface="+mn-cs"/>
              </a:rPr>
              <a:t>ひとつは「業界という枠組みが存在する」ということです。かつて業界は変化の少ない競争要因に支配されており、その動向を見極め、適切な戦略を構築できれば、長期安定的なビジネスモデルを描けるという考え方が常識でした。業界が囲い込む市場はある程度予測可能であり、それに基づき</a:t>
            </a:r>
            <a:r>
              <a:rPr kumimoji="1" lang="en-US" altLang="ja-JP" sz="1200" b="0" i="0" kern="1200" dirty="0">
                <a:solidFill>
                  <a:schemeClr val="tx1"/>
                </a:solidFill>
                <a:effectLst/>
                <a:latin typeface="+mn-lt"/>
                <a:ea typeface="+mn-ea"/>
                <a:cs typeface="+mn-cs"/>
              </a:rPr>
              <a:t>5</a:t>
            </a:r>
            <a:r>
              <a:rPr kumimoji="1" lang="ja-JP" altLang="en-US" sz="1200" b="0" i="0" kern="1200" dirty="0">
                <a:solidFill>
                  <a:schemeClr val="tx1"/>
                </a:solidFill>
                <a:effectLst/>
                <a:latin typeface="+mn-lt"/>
                <a:ea typeface="+mn-ea"/>
                <a:cs typeface="+mn-cs"/>
              </a:rPr>
              <a:t>年計画を立案すれば、修正はあるにしても、計画を遂行できると考えられてきたのです。</a:t>
            </a:r>
          </a:p>
          <a:p>
            <a:pPr fontAlgn="base"/>
            <a:r>
              <a:rPr kumimoji="1" lang="ja-JP" altLang="en-US" sz="1200" b="0" i="0" kern="1200" dirty="0">
                <a:solidFill>
                  <a:schemeClr val="tx1"/>
                </a:solidFill>
                <a:effectLst/>
                <a:latin typeface="+mn-lt"/>
                <a:ea typeface="+mn-ea"/>
                <a:cs typeface="+mn-cs"/>
              </a:rPr>
              <a:t>もうひとつは、「一旦確立された競争優位は継続する」というものです。ある業界で確固たる地位を築けば、業績は維持されます。その競争優位性を中心に据えて従業員を育て、組織に配置すれば良かったのです。ひとつの優位性が持続する世界では当然ながらその枠組みの中で仕事の効率を上げ、コストを削る一方で、既存の優位性を維持できる人材が昇進します。このような観点から人材を振り向ける事業構造は好業績をもたらしました。この優位性を中心に置いて、組織や業務プロセスを常に最適化すれば事業の成長と持続は保証されていたのです。</a:t>
            </a:r>
          </a:p>
          <a:p>
            <a:pPr fontAlgn="base"/>
            <a:r>
              <a:rPr kumimoji="1" lang="ja-JP" altLang="en-US" sz="1200" b="0" i="0" kern="1200" dirty="0">
                <a:solidFill>
                  <a:schemeClr val="tx1"/>
                </a:solidFill>
                <a:effectLst/>
                <a:latin typeface="+mn-lt"/>
                <a:ea typeface="+mn-ea"/>
                <a:cs typeface="+mn-cs"/>
              </a:rPr>
              <a:t>この</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つの基本想定がもはや成り立たなくなってしまったというのです。事実、業界を越えた異業種の企業が、業界の既存の競争原理を破壊しています。例えば、</a:t>
            </a:r>
            <a:r>
              <a:rPr kumimoji="1" lang="en" altLang="ja-JP" sz="1200" b="0" i="0" kern="1200" dirty="0">
                <a:solidFill>
                  <a:schemeClr val="tx1"/>
                </a:solidFill>
                <a:effectLst/>
                <a:latin typeface="+mn-lt"/>
                <a:ea typeface="+mn-ea"/>
                <a:cs typeface="+mn-cs"/>
              </a:rPr>
              <a:t>Uber</a:t>
            </a:r>
            <a:r>
              <a:rPr kumimoji="1" lang="ja-JP" altLang="en-US" sz="1200" b="0" i="0" kern="1200" dirty="0">
                <a:solidFill>
                  <a:schemeClr val="tx1"/>
                </a:solidFill>
                <a:effectLst/>
                <a:latin typeface="+mn-lt"/>
                <a:ea typeface="+mn-ea"/>
                <a:cs typeface="+mn-cs"/>
              </a:rPr>
              <a:t>はタクシーやレンタカー業界を破壊し、</a:t>
            </a:r>
            <a:r>
              <a:rPr kumimoji="1" lang="en" altLang="ja-JP" sz="1200" b="0" i="0" kern="1200" dirty="0" err="1">
                <a:solidFill>
                  <a:schemeClr val="tx1"/>
                </a:solidFill>
                <a:effectLst/>
                <a:latin typeface="+mn-lt"/>
                <a:ea typeface="+mn-ea"/>
                <a:cs typeface="+mn-cs"/>
              </a:rPr>
              <a:t>airbnb</a:t>
            </a:r>
            <a:r>
              <a:rPr kumimoji="1" lang="ja-JP" altLang="en-US" sz="1200" b="0" i="0" kern="1200" dirty="0">
                <a:solidFill>
                  <a:schemeClr val="tx1"/>
                </a:solidFill>
                <a:effectLst/>
                <a:latin typeface="+mn-lt"/>
                <a:ea typeface="+mn-ea"/>
                <a:cs typeface="+mn-cs"/>
              </a:rPr>
              <a:t>はホテルや旅館業界を破壊しつつあります。</a:t>
            </a:r>
            <a:r>
              <a:rPr kumimoji="1" lang="en" altLang="ja-JP" sz="1200" b="0" i="0" kern="1200" dirty="0">
                <a:solidFill>
                  <a:schemeClr val="tx1"/>
                </a:solidFill>
                <a:effectLst/>
                <a:latin typeface="+mn-lt"/>
                <a:ea typeface="+mn-ea"/>
                <a:cs typeface="+mn-cs"/>
              </a:rPr>
              <a:t>Netflix</a:t>
            </a:r>
            <a:r>
              <a:rPr kumimoji="1" lang="ja-JP" altLang="en-US" sz="1200" b="0" i="0" kern="1200" dirty="0">
                <a:solidFill>
                  <a:schemeClr val="tx1"/>
                </a:solidFill>
                <a:effectLst/>
                <a:latin typeface="+mn-lt"/>
                <a:ea typeface="+mn-ea"/>
                <a:cs typeface="+mn-cs"/>
              </a:rPr>
              <a:t>や</a:t>
            </a:r>
            <a:r>
              <a:rPr kumimoji="1" lang="en" altLang="ja-JP" sz="1200" b="0" i="0" kern="1200" dirty="0">
                <a:solidFill>
                  <a:schemeClr val="tx1"/>
                </a:solidFill>
                <a:effectLst/>
                <a:latin typeface="+mn-lt"/>
                <a:ea typeface="+mn-ea"/>
                <a:cs typeface="+mn-cs"/>
              </a:rPr>
              <a:t>Spotify</a:t>
            </a:r>
            <a:r>
              <a:rPr kumimoji="1" lang="ja-JP" altLang="en-US" sz="1200" b="0" i="0" kern="1200" dirty="0">
                <a:solidFill>
                  <a:schemeClr val="tx1"/>
                </a:solidFill>
                <a:effectLst/>
                <a:latin typeface="+mn-lt"/>
                <a:ea typeface="+mn-ea"/>
                <a:cs typeface="+mn-cs"/>
              </a:rPr>
              <a:t>はレンタル･ビデオ業界やエンターテイメント産業を破壊しつつあります。それもあっという間のことです。</a:t>
            </a:r>
          </a:p>
          <a:p>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3441361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米コロンビア大学ビジネス・スクール教授、リタ・マグレイスは、自著「</a:t>
            </a:r>
            <a:r>
              <a:rPr kumimoji="1" lang="en" altLang="ja-JP" sz="1200" b="0" i="0" kern="1200" dirty="0">
                <a:solidFill>
                  <a:schemeClr val="tx1"/>
                </a:solidFill>
                <a:effectLst/>
                <a:latin typeface="+mn-lt"/>
                <a:ea typeface="+mn-ea"/>
                <a:cs typeface="+mn-cs"/>
              </a:rPr>
              <a:t>The End of Competitive Advantage</a:t>
            </a:r>
            <a:r>
              <a:rPr kumimoji="1" lang="ja-JP" altLang="en"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邦訳：</a:t>
            </a:r>
            <a:r>
              <a:rPr kumimoji="1" lang="ja-JP" altLang="en-US" sz="1200" b="0" i="0" u="none" strike="noStrike" kern="1200" dirty="0">
                <a:solidFill>
                  <a:schemeClr val="tx1"/>
                </a:solidFill>
                <a:effectLst/>
                <a:latin typeface="+mn-lt"/>
                <a:ea typeface="+mn-ea"/>
                <a:cs typeface="+mn-cs"/>
                <a:hlinkClick r:id="rId3"/>
              </a:rPr>
              <a:t>競争優位の終焉</a:t>
            </a:r>
            <a:r>
              <a:rPr kumimoji="1" lang="ja-JP" altLang="en-US" sz="1200" b="0" i="0" kern="1200" dirty="0">
                <a:solidFill>
                  <a:schemeClr val="tx1"/>
                </a:solidFill>
                <a:effectLst/>
                <a:latin typeface="+mn-lt"/>
                <a:ea typeface="+mn-ea"/>
                <a:cs typeface="+mn-cs"/>
              </a:rPr>
              <a:t>）」中で、ビジネスにおける</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つの基本的な想定が、大きく変わってしまったと論じています。</a:t>
            </a:r>
          </a:p>
          <a:p>
            <a:pPr fontAlgn="base"/>
            <a:r>
              <a:rPr kumimoji="1" lang="ja-JP" altLang="en-US" sz="1200" b="0" i="0" kern="1200" dirty="0">
                <a:solidFill>
                  <a:schemeClr val="tx1"/>
                </a:solidFill>
                <a:effectLst/>
                <a:latin typeface="+mn-lt"/>
                <a:ea typeface="+mn-ea"/>
                <a:cs typeface="+mn-cs"/>
              </a:rPr>
              <a:t>ひとつは「業界という枠組みが存在する」ということです。かつて業界は変化の少ない競争要因に支配されており、その動向を見極め、適切な戦略を構築できれば、長期安定的なビジネスモデルを描けるという考え方が常識でした。業界が囲い込む市場はある程度予測可能であり、それに基づき</a:t>
            </a:r>
            <a:r>
              <a:rPr kumimoji="1" lang="en-US" altLang="ja-JP" sz="1200" b="0" i="0" kern="1200" dirty="0">
                <a:solidFill>
                  <a:schemeClr val="tx1"/>
                </a:solidFill>
                <a:effectLst/>
                <a:latin typeface="+mn-lt"/>
                <a:ea typeface="+mn-ea"/>
                <a:cs typeface="+mn-cs"/>
              </a:rPr>
              <a:t>5</a:t>
            </a:r>
            <a:r>
              <a:rPr kumimoji="1" lang="ja-JP" altLang="en-US" sz="1200" b="0" i="0" kern="1200" dirty="0">
                <a:solidFill>
                  <a:schemeClr val="tx1"/>
                </a:solidFill>
                <a:effectLst/>
                <a:latin typeface="+mn-lt"/>
                <a:ea typeface="+mn-ea"/>
                <a:cs typeface="+mn-cs"/>
              </a:rPr>
              <a:t>年計画を立案すれば、修正はあるにしても、計画を遂行できると考えられてきたのです。</a:t>
            </a:r>
          </a:p>
          <a:p>
            <a:pPr fontAlgn="base"/>
            <a:r>
              <a:rPr kumimoji="1" lang="ja-JP" altLang="en-US" sz="1200" b="0" i="0" kern="1200" dirty="0">
                <a:solidFill>
                  <a:schemeClr val="tx1"/>
                </a:solidFill>
                <a:effectLst/>
                <a:latin typeface="+mn-lt"/>
                <a:ea typeface="+mn-ea"/>
                <a:cs typeface="+mn-cs"/>
              </a:rPr>
              <a:t>もうひとつは、「一旦確立された競争優位は継続する」というものです。ある業界で確固たる地位を築けば、業績は維持されます。その競争優位性を中心に据えて従業員を育て、組織に配置すれば良かったのです。ひとつの優位性が持続する世界では当然ながらその枠組みの中で仕事の効率を上げ、コストを削る一方で、既存の優位性を維持できる人材が昇進します。このような観点から人材を振り向ける事業構造は好業績をもたらしました。この優位性を中心に置いて、組織や業務プロセスを常に最適化すれば事業の成長と持続は保証されていたのです。</a:t>
            </a:r>
          </a:p>
          <a:p>
            <a:pPr fontAlgn="base"/>
            <a:r>
              <a:rPr kumimoji="1" lang="ja-JP" altLang="en-US" sz="1200" b="0" i="0" kern="1200" dirty="0">
                <a:solidFill>
                  <a:schemeClr val="tx1"/>
                </a:solidFill>
                <a:effectLst/>
                <a:latin typeface="+mn-lt"/>
                <a:ea typeface="+mn-ea"/>
                <a:cs typeface="+mn-cs"/>
              </a:rPr>
              <a:t>この</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つの基本想定がもはや成り立たなくなってしまったというのです。事実、業界を越えた異業種の企業が、業界の既存の競争原理を破壊しています。例えば、</a:t>
            </a:r>
            <a:r>
              <a:rPr kumimoji="1" lang="en" altLang="ja-JP" sz="1200" b="0" i="0" kern="1200" dirty="0">
                <a:solidFill>
                  <a:schemeClr val="tx1"/>
                </a:solidFill>
                <a:effectLst/>
                <a:latin typeface="+mn-lt"/>
                <a:ea typeface="+mn-ea"/>
                <a:cs typeface="+mn-cs"/>
              </a:rPr>
              <a:t>Uber</a:t>
            </a:r>
            <a:r>
              <a:rPr kumimoji="1" lang="ja-JP" altLang="en-US" sz="1200" b="0" i="0" kern="1200" dirty="0">
                <a:solidFill>
                  <a:schemeClr val="tx1"/>
                </a:solidFill>
                <a:effectLst/>
                <a:latin typeface="+mn-lt"/>
                <a:ea typeface="+mn-ea"/>
                <a:cs typeface="+mn-cs"/>
              </a:rPr>
              <a:t>はタクシーやレンタカー業界を破壊し、</a:t>
            </a:r>
            <a:r>
              <a:rPr kumimoji="1" lang="en" altLang="ja-JP" sz="1200" b="0" i="0" kern="1200" dirty="0" err="1">
                <a:solidFill>
                  <a:schemeClr val="tx1"/>
                </a:solidFill>
                <a:effectLst/>
                <a:latin typeface="+mn-lt"/>
                <a:ea typeface="+mn-ea"/>
                <a:cs typeface="+mn-cs"/>
              </a:rPr>
              <a:t>airbnb</a:t>
            </a:r>
            <a:r>
              <a:rPr kumimoji="1" lang="ja-JP" altLang="en-US" sz="1200" b="0" i="0" kern="1200" dirty="0">
                <a:solidFill>
                  <a:schemeClr val="tx1"/>
                </a:solidFill>
                <a:effectLst/>
                <a:latin typeface="+mn-lt"/>
                <a:ea typeface="+mn-ea"/>
                <a:cs typeface="+mn-cs"/>
              </a:rPr>
              <a:t>はホテルや旅館業界を破壊しつつあります。</a:t>
            </a:r>
            <a:r>
              <a:rPr kumimoji="1" lang="en" altLang="ja-JP" sz="1200" b="0" i="0" kern="1200" dirty="0">
                <a:solidFill>
                  <a:schemeClr val="tx1"/>
                </a:solidFill>
                <a:effectLst/>
                <a:latin typeface="+mn-lt"/>
                <a:ea typeface="+mn-ea"/>
                <a:cs typeface="+mn-cs"/>
              </a:rPr>
              <a:t>Netflix</a:t>
            </a:r>
            <a:r>
              <a:rPr kumimoji="1" lang="ja-JP" altLang="en-US" sz="1200" b="0" i="0" kern="1200" dirty="0">
                <a:solidFill>
                  <a:schemeClr val="tx1"/>
                </a:solidFill>
                <a:effectLst/>
                <a:latin typeface="+mn-lt"/>
                <a:ea typeface="+mn-ea"/>
                <a:cs typeface="+mn-cs"/>
              </a:rPr>
              <a:t>や</a:t>
            </a:r>
            <a:r>
              <a:rPr kumimoji="1" lang="en" altLang="ja-JP" sz="1200" b="0" i="0" kern="1200" dirty="0">
                <a:solidFill>
                  <a:schemeClr val="tx1"/>
                </a:solidFill>
                <a:effectLst/>
                <a:latin typeface="+mn-lt"/>
                <a:ea typeface="+mn-ea"/>
                <a:cs typeface="+mn-cs"/>
              </a:rPr>
              <a:t>Spotify</a:t>
            </a:r>
            <a:r>
              <a:rPr kumimoji="1" lang="ja-JP" altLang="en-US" sz="1200" b="0" i="0" kern="1200" dirty="0">
                <a:solidFill>
                  <a:schemeClr val="tx1"/>
                </a:solidFill>
                <a:effectLst/>
                <a:latin typeface="+mn-lt"/>
                <a:ea typeface="+mn-ea"/>
                <a:cs typeface="+mn-cs"/>
              </a:rPr>
              <a:t>はレンタル･ビデオ業界やエンターテイメント産業を破壊しつつあります。それもあっという間のことです。</a:t>
            </a:r>
          </a:p>
          <a:p>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2831307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2890402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pPr fontAlgn="base"/>
            <a:r>
              <a:rPr lang="ja-JP" altLang="en-US" dirty="0">
                <a:effectLst/>
              </a:rPr>
              <a:t>社会環境が複雑性を増し将来の予測が困難な状況</a:t>
            </a:r>
          </a:p>
          <a:p>
            <a:pPr fontAlgn="base"/>
            <a:r>
              <a:rPr kumimoji="1" lang="ja-JP" altLang="en-US" sz="1200" b="0" i="0" kern="1200" dirty="0">
                <a:solidFill>
                  <a:schemeClr val="tx1"/>
                </a:solidFill>
                <a:effectLst/>
                <a:latin typeface="+mn-lt"/>
                <a:ea typeface="+mn-ea"/>
                <a:cs typeface="+mn-cs"/>
              </a:rPr>
              <a:t>まさに私たちが置かれているこのような状況を「</a:t>
            </a:r>
            <a:r>
              <a:rPr kumimoji="1" lang="en" altLang="ja-JP" sz="1200" b="0" i="0" kern="1200" dirty="0">
                <a:solidFill>
                  <a:schemeClr val="tx1"/>
                </a:solidFill>
                <a:effectLst/>
                <a:latin typeface="+mn-lt"/>
                <a:ea typeface="+mn-ea"/>
                <a:cs typeface="+mn-cs"/>
              </a:rPr>
              <a:t>VUCA(</a:t>
            </a:r>
            <a:r>
              <a:rPr kumimoji="1" lang="ja-JP" altLang="en-US" sz="1200" b="0" i="0" kern="1200" dirty="0">
                <a:solidFill>
                  <a:schemeClr val="tx1"/>
                </a:solidFill>
                <a:effectLst/>
                <a:latin typeface="+mn-lt"/>
                <a:ea typeface="+mn-ea"/>
                <a:cs typeface="+mn-cs"/>
              </a:rPr>
              <a:t>ブーカ</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」と呼びます。</a:t>
            </a:r>
            <a:r>
              <a:rPr kumimoji="1" lang="en" altLang="ja-JP" sz="1200" b="0" i="0" kern="1200" dirty="0">
                <a:solidFill>
                  <a:schemeClr val="tx1"/>
                </a:solidFill>
                <a:effectLst/>
                <a:latin typeface="+mn-lt"/>
                <a:ea typeface="+mn-ea"/>
                <a:cs typeface="+mn-cs"/>
              </a:rPr>
              <a:t>Volatility</a:t>
            </a:r>
            <a:r>
              <a:rPr kumimoji="1" lang="ja-JP" altLang="en"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変動性）、</a:t>
            </a:r>
            <a:r>
              <a:rPr kumimoji="1" lang="en" altLang="ja-JP" sz="1200" b="0" i="0" kern="1200" dirty="0">
                <a:solidFill>
                  <a:schemeClr val="tx1"/>
                </a:solidFill>
                <a:effectLst/>
                <a:latin typeface="+mn-lt"/>
                <a:ea typeface="+mn-ea"/>
                <a:cs typeface="+mn-cs"/>
              </a:rPr>
              <a:t>Uncertainty</a:t>
            </a:r>
            <a:r>
              <a:rPr kumimoji="1" lang="ja-JP" altLang="en"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不確実性）、</a:t>
            </a:r>
            <a:r>
              <a:rPr kumimoji="1" lang="en" altLang="ja-JP" sz="1200" b="0" i="0" kern="1200" dirty="0">
                <a:solidFill>
                  <a:schemeClr val="tx1"/>
                </a:solidFill>
                <a:effectLst/>
                <a:latin typeface="+mn-lt"/>
                <a:ea typeface="+mn-ea"/>
                <a:cs typeface="+mn-cs"/>
              </a:rPr>
              <a:t>Complexity</a:t>
            </a:r>
            <a:r>
              <a:rPr kumimoji="1" lang="ja-JP" altLang="en"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複雑性）、</a:t>
            </a:r>
            <a:r>
              <a:rPr kumimoji="1" lang="en" altLang="ja-JP" sz="1200" b="0" i="0" kern="1200" dirty="0">
                <a:solidFill>
                  <a:schemeClr val="tx1"/>
                </a:solidFill>
                <a:effectLst/>
                <a:latin typeface="+mn-lt"/>
                <a:ea typeface="+mn-ea"/>
                <a:cs typeface="+mn-cs"/>
              </a:rPr>
              <a:t>Ambiguity</a:t>
            </a:r>
            <a:r>
              <a:rPr kumimoji="1" lang="ja-JP" altLang="en"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曖昧性）という</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つのキーワードの頭文字から取った言葉で、</a:t>
            </a:r>
            <a:r>
              <a:rPr kumimoji="1" lang="en-US" altLang="ja-JP" sz="1200" b="0" i="0" kern="1200" dirty="0">
                <a:solidFill>
                  <a:schemeClr val="tx1"/>
                </a:solidFill>
                <a:effectLst/>
                <a:latin typeface="+mn-lt"/>
                <a:ea typeface="+mn-ea"/>
                <a:cs typeface="+mn-cs"/>
              </a:rPr>
              <a:t>2016</a:t>
            </a:r>
            <a:r>
              <a:rPr kumimoji="1" lang="ja-JP" altLang="en-US" sz="1200" b="0" i="0" kern="1200" dirty="0">
                <a:solidFill>
                  <a:schemeClr val="tx1"/>
                </a:solidFill>
                <a:effectLst/>
                <a:latin typeface="+mn-lt"/>
                <a:ea typeface="+mn-ea"/>
                <a:cs typeface="+mn-cs"/>
              </a:rPr>
              <a:t>年のダボス会議（世界経済フォーラム）で使われ、注目されるようになりました。昨今は、ビジネスシーンでも一般的に使用されており、コロナ禍によって我々は身をもって体験していると言えるでしょう。いまや働き方や組織のあり方、経営などの方針に関わる考え方の前提にもなっています。</a:t>
            </a:r>
          </a:p>
          <a:p>
            <a:pPr fontAlgn="base"/>
            <a:r>
              <a:rPr lang="en" altLang="ja-JP" b="1" dirty="0">
                <a:effectLst/>
              </a:rPr>
              <a:t>Volatility</a:t>
            </a:r>
            <a:r>
              <a:rPr lang="ja-JP" altLang="en" b="1" dirty="0">
                <a:effectLst/>
              </a:rPr>
              <a:t>（</a:t>
            </a:r>
            <a:r>
              <a:rPr lang="ja-JP" altLang="en-US" b="1" dirty="0">
                <a:effectLst/>
              </a:rPr>
              <a:t>変動性）</a:t>
            </a:r>
            <a:br>
              <a:rPr lang="ja-JP" altLang="en-US" b="1" dirty="0">
                <a:effectLst/>
              </a:rPr>
            </a:br>
            <a:r>
              <a:rPr lang="ja-JP" altLang="en-US" dirty="0">
                <a:effectLst/>
              </a:rPr>
              <a:t>テクノロジーの進化や社会常識の変化など、価値観や社会の仕組みなどが猛烈なスピードで変化し、先の見通しを立てることが困難。変化の度合いや割合も大きく、変動性を予想するのは難しくなっている。</a:t>
            </a:r>
          </a:p>
          <a:p>
            <a:pPr fontAlgn="base"/>
            <a:r>
              <a:rPr lang="en" altLang="ja-JP" b="1" dirty="0">
                <a:effectLst/>
              </a:rPr>
              <a:t>Uncertainty</a:t>
            </a:r>
            <a:r>
              <a:rPr lang="ja-JP" altLang="en" b="1" dirty="0">
                <a:effectLst/>
              </a:rPr>
              <a:t>（</a:t>
            </a:r>
            <a:r>
              <a:rPr lang="ja-JP" altLang="en-US" b="1" dirty="0">
                <a:effectLst/>
              </a:rPr>
              <a:t>不確実性）</a:t>
            </a:r>
            <a:br>
              <a:rPr lang="ja-JP" altLang="en-US" b="1" dirty="0">
                <a:effectLst/>
              </a:rPr>
            </a:br>
            <a:r>
              <a:rPr lang="ja-JP" altLang="en-US" dirty="0">
                <a:effectLst/>
              </a:rPr>
              <a:t>イギリスの</a:t>
            </a:r>
            <a:r>
              <a:rPr lang="en" altLang="ja-JP" dirty="0">
                <a:effectLst/>
              </a:rPr>
              <a:t>EU</a:t>
            </a:r>
            <a:r>
              <a:rPr lang="ja-JP" altLang="en-US" dirty="0">
                <a:effectLst/>
              </a:rPr>
              <a:t>離脱、米中貿易戦、民族間紛争など、現代を取り巻く情勢は、予断を許さなない状況であって、さまざまなリスクに対応しなければならない状況に置かれている。</a:t>
            </a:r>
          </a:p>
          <a:p>
            <a:pPr fontAlgn="base"/>
            <a:r>
              <a:rPr lang="en" altLang="ja-JP" b="1" dirty="0">
                <a:effectLst/>
              </a:rPr>
              <a:t>Complexity</a:t>
            </a:r>
            <a:r>
              <a:rPr lang="ja-JP" altLang="en" b="1" dirty="0">
                <a:effectLst/>
              </a:rPr>
              <a:t>（</a:t>
            </a:r>
            <a:r>
              <a:rPr lang="ja-JP" altLang="en-US" b="1" dirty="0">
                <a:effectLst/>
              </a:rPr>
              <a:t>複雑性）</a:t>
            </a:r>
            <a:br>
              <a:rPr lang="ja-JP" altLang="en-US" b="1" dirty="0">
                <a:effectLst/>
              </a:rPr>
            </a:br>
            <a:r>
              <a:rPr lang="ja-JP" altLang="en-US" dirty="0">
                <a:effectLst/>
              </a:rPr>
              <a:t>一つの企業、一つの国で解決できる問題が極端に少なくなった。地球規模でパラメータが複雑に絡み合っているため、問題解決は単純ではなく、より一層困難なものになりつつある。</a:t>
            </a:r>
          </a:p>
          <a:p>
            <a:pPr fontAlgn="base"/>
            <a:r>
              <a:rPr lang="en" altLang="ja-JP" b="1" dirty="0">
                <a:effectLst/>
              </a:rPr>
              <a:t>Ambiguity</a:t>
            </a:r>
            <a:r>
              <a:rPr lang="ja-JP" altLang="en" b="1" dirty="0">
                <a:effectLst/>
              </a:rPr>
              <a:t>（</a:t>
            </a:r>
            <a:r>
              <a:rPr lang="ja-JP" altLang="en-US" b="1" dirty="0">
                <a:effectLst/>
              </a:rPr>
              <a:t>曖昧性）</a:t>
            </a:r>
            <a:br>
              <a:rPr lang="ja-JP" altLang="en-US" b="1" dirty="0">
                <a:effectLst/>
              </a:rPr>
            </a:br>
            <a:r>
              <a:rPr lang="ja-JP" altLang="en-US" dirty="0">
                <a:effectLst/>
              </a:rPr>
              <a:t>変動性、不確実性、複雑性がり、因果関係が不明、かつ前例のない出来事が増え、過去の実績や成功例に基づいた方法が通用しない時代となりつつある。</a:t>
            </a:r>
          </a:p>
          <a:p>
            <a:pPr fontAlgn="base"/>
            <a:r>
              <a:rPr kumimoji="1" lang="ja-JP" altLang="en-US" sz="1200" b="0" i="0" kern="1200" dirty="0">
                <a:solidFill>
                  <a:schemeClr val="tx1"/>
                </a:solidFill>
                <a:effectLst/>
                <a:latin typeface="+mn-lt"/>
                <a:ea typeface="+mn-ea"/>
                <a:cs typeface="+mn-cs"/>
              </a:rPr>
              <a:t>見通すことのできない未来に対して、あるいは、理解できない現状に対して、事業を継続していくには、古き良き時代の時間感覚では対処できません。予測不可能な変化に俊敏に対処できる圧倒的スピードを獲得するしかないのです。</a:t>
            </a:r>
          </a:p>
          <a:p>
            <a:pPr fontAlgn="base"/>
            <a:r>
              <a:rPr kumimoji="1" lang="ja-JP" altLang="en-US" sz="1200" b="0" i="0" kern="1200" dirty="0">
                <a:solidFill>
                  <a:schemeClr val="tx1"/>
                </a:solidFill>
                <a:effectLst/>
                <a:latin typeface="+mn-lt"/>
                <a:ea typeface="+mn-ea"/>
                <a:cs typeface="+mn-cs"/>
              </a:rPr>
              <a:t>デジタルトランスフォーメーションとは、デジタル技術を使って既存を改善することや、デジタル技術を使って新しい事業を立ち上げることではありません。このような時間感覚の変化に対処するために、本質的に、あるいは根本的に、「圧倒的なビジネススピード」を駆使できる企業の文化や風土へと、自らが変革することを意味する言葉なの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543514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pPr fontAlgn="base"/>
            <a:r>
              <a:rPr lang="ja-JP" altLang="en-US" dirty="0">
                <a:effectLst/>
              </a:rPr>
              <a:t>社会環境が複雑性を増し将来の予測が困難な状況</a:t>
            </a:r>
          </a:p>
          <a:p>
            <a:pPr fontAlgn="base"/>
            <a:r>
              <a:rPr kumimoji="1" lang="ja-JP" altLang="en-US" sz="1200" b="0" i="0" kern="1200" dirty="0">
                <a:solidFill>
                  <a:schemeClr val="tx1"/>
                </a:solidFill>
                <a:effectLst/>
                <a:latin typeface="+mn-lt"/>
                <a:ea typeface="+mn-ea"/>
                <a:cs typeface="+mn-cs"/>
              </a:rPr>
              <a:t>まさに私たちが置かれているこのような状況を「</a:t>
            </a:r>
            <a:r>
              <a:rPr kumimoji="1" lang="en" altLang="ja-JP" sz="1200" b="0" i="0" kern="1200" dirty="0">
                <a:solidFill>
                  <a:schemeClr val="tx1"/>
                </a:solidFill>
                <a:effectLst/>
                <a:latin typeface="+mn-lt"/>
                <a:ea typeface="+mn-ea"/>
                <a:cs typeface="+mn-cs"/>
              </a:rPr>
              <a:t>VUCA(</a:t>
            </a:r>
            <a:r>
              <a:rPr kumimoji="1" lang="ja-JP" altLang="en-US" sz="1200" b="0" i="0" kern="1200" dirty="0">
                <a:solidFill>
                  <a:schemeClr val="tx1"/>
                </a:solidFill>
                <a:effectLst/>
                <a:latin typeface="+mn-lt"/>
                <a:ea typeface="+mn-ea"/>
                <a:cs typeface="+mn-cs"/>
              </a:rPr>
              <a:t>ブーカ</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」と呼びます。</a:t>
            </a:r>
            <a:r>
              <a:rPr kumimoji="1" lang="en" altLang="ja-JP" sz="1200" b="0" i="0" kern="1200" dirty="0">
                <a:solidFill>
                  <a:schemeClr val="tx1"/>
                </a:solidFill>
                <a:effectLst/>
                <a:latin typeface="+mn-lt"/>
                <a:ea typeface="+mn-ea"/>
                <a:cs typeface="+mn-cs"/>
              </a:rPr>
              <a:t>Volatility</a:t>
            </a:r>
            <a:r>
              <a:rPr kumimoji="1" lang="ja-JP" altLang="en"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変動性）、</a:t>
            </a:r>
            <a:r>
              <a:rPr kumimoji="1" lang="en" altLang="ja-JP" sz="1200" b="0" i="0" kern="1200" dirty="0">
                <a:solidFill>
                  <a:schemeClr val="tx1"/>
                </a:solidFill>
                <a:effectLst/>
                <a:latin typeface="+mn-lt"/>
                <a:ea typeface="+mn-ea"/>
                <a:cs typeface="+mn-cs"/>
              </a:rPr>
              <a:t>Uncertainty</a:t>
            </a:r>
            <a:r>
              <a:rPr kumimoji="1" lang="ja-JP" altLang="en"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不確実性）、</a:t>
            </a:r>
            <a:r>
              <a:rPr kumimoji="1" lang="en" altLang="ja-JP" sz="1200" b="0" i="0" kern="1200" dirty="0">
                <a:solidFill>
                  <a:schemeClr val="tx1"/>
                </a:solidFill>
                <a:effectLst/>
                <a:latin typeface="+mn-lt"/>
                <a:ea typeface="+mn-ea"/>
                <a:cs typeface="+mn-cs"/>
              </a:rPr>
              <a:t>Complexity</a:t>
            </a:r>
            <a:r>
              <a:rPr kumimoji="1" lang="ja-JP" altLang="en"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複雑性）、</a:t>
            </a:r>
            <a:r>
              <a:rPr kumimoji="1" lang="en" altLang="ja-JP" sz="1200" b="0" i="0" kern="1200" dirty="0">
                <a:solidFill>
                  <a:schemeClr val="tx1"/>
                </a:solidFill>
                <a:effectLst/>
                <a:latin typeface="+mn-lt"/>
                <a:ea typeface="+mn-ea"/>
                <a:cs typeface="+mn-cs"/>
              </a:rPr>
              <a:t>Ambiguity</a:t>
            </a:r>
            <a:r>
              <a:rPr kumimoji="1" lang="ja-JP" altLang="en"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曖昧性）という</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つのキーワードの頭文字から取った言葉で、</a:t>
            </a:r>
            <a:r>
              <a:rPr kumimoji="1" lang="en-US" altLang="ja-JP" sz="1200" b="0" i="0" kern="1200" dirty="0">
                <a:solidFill>
                  <a:schemeClr val="tx1"/>
                </a:solidFill>
                <a:effectLst/>
                <a:latin typeface="+mn-lt"/>
                <a:ea typeface="+mn-ea"/>
                <a:cs typeface="+mn-cs"/>
              </a:rPr>
              <a:t>2016</a:t>
            </a:r>
            <a:r>
              <a:rPr kumimoji="1" lang="ja-JP" altLang="en-US" sz="1200" b="0" i="0" kern="1200" dirty="0">
                <a:solidFill>
                  <a:schemeClr val="tx1"/>
                </a:solidFill>
                <a:effectLst/>
                <a:latin typeface="+mn-lt"/>
                <a:ea typeface="+mn-ea"/>
                <a:cs typeface="+mn-cs"/>
              </a:rPr>
              <a:t>年のダボス会議（世界経済フォーラム）で使われ、注目されるようになりました。昨今は、ビジネスシーンでも一般的に使用されており、コロナ禍によって我々は身をもって体験していると言えるでしょう。いまや働き方や組織のあり方、経営などの方針に関わる考え方の前提にもなっています。</a:t>
            </a:r>
          </a:p>
          <a:p>
            <a:pPr fontAlgn="base"/>
            <a:r>
              <a:rPr lang="en" altLang="ja-JP" b="1" dirty="0">
                <a:effectLst/>
              </a:rPr>
              <a:t>Volatility</a:t>
            </a:r>
            <a:r>
              <a:rPr lang="ja-JP" altLang="en" b="1" dirty="0">
                <a:effectLst/>
              </a:rPr>
              <a:t>（</a:t>
            </a:r>
            <a:r>
              <a:rPr lang="ja-JP" altLang="en-US" b="1" dirty="0">
                <a:effectLst/>
              </a:rPr>
              <a:t>変動性）</a:t>
            </a:r>
            <a:br>
              <a:rPr lang="ja-JP" altLang="en-US" b="1" dirty="0">
                <a:effectLst/>
              </a:rPr>
            </a:br>
            <a:r>
              <a:rPr lang="ja-JP" altLang="en-US" dirty="0">
                <a:effectLst/>
              </a:rPr>
              <a:t>テクノロジーの進化や社会常識の変化など、価値観や社会の仕組みなどが猛烈なスピードで変化し、先の見通しを立てることが困難。変化の度合いや割合も大きく、変動性を予想するのは難しくなっている。</a:t>
            </a:r>
          </a:p>
          <a:p>
            <a:pPr fontAlgn="base"/>
            <a:r>
              <a:rPr lang="en" altLang="ja-JP" b="1" dirty="0">
                <a:effectLst/>
              </a:rPr>
              <a:t>Uncertainty</a:t>
            </a:r>
            <a:r>
              <a:rPr lang="ja-JP" altLang="en" b="1" dirty="0">
                <a:effectLst/>
              </a:rPr>
              <a:t>（</a:t>
            </a:r>
            <a:r>
              <a:rPr lang="ja-JP" altLang="en-US" b="1" dirty="0">
                <a:effectLst/>
              </a:rPr>
              <a:t>不確実性）</a:t>
            </a:r>
            <a:br>
              <a:rPr lang="ja-JP" altLang="en-US" b="1" dirty="0">
                <a:effectLst/>
              </a:rPr>
            </a:br>
            <a:r>
              <a:rPr lang="ja-JP" altLang="en-US" dirty="0">
                <a:effectLst/>
              </a:rPr>
              <a:t>イギリスの</a:t>
            </a:r>
            <a:r>
              <a:rPr lang="en" altLang="ja-JP" dirty="0">
                <a:effectLst/>
              </a:rPr>
              <a:t>EU</a:t>
            </a:r>
            <a:r>
              <a:rPr lang="ja-JP" altLang="en-US" dirty="0">
                <a:effectLst/>
              </a:rPr>
              <a:t>離脱、米中貿易戦、民族間紛争など、現代を取り巻く情勢は、予断を許さなない状況であって、さまざまなリスクに対応しなければならない状況に置かれている。</a:t>
            </a:r>
          </a:p>
          <a:p>
            <a:pPr fontAlgn="base"/>
            <a:r>
              <a:rPr lang="en" altLang="ja-JP" b="1" dirty="0">
                <a:effectLst/>
              </a:rPr>
              <a:t>Complexity</a:t>
            </a:r>
            <a:r>
              <a:rPr lang="ja-JP" altLang="en" b="1" dirty="0">
                <a:effectLst/>
              </a:rPr>
              <a:t>（</a:t>
            </a:r>
            <a:r>
              <a:rPr lang="ja-JP" altLang="en-US" b="1" dirty="0">
                <a:effectLst/>
              </a:rPr>
              <a:t>複雑性）</a:t>
            </a:r>
            <a:br>
              <a:rPr lang="ja-JP" altLang="en-US" b="1" dirty="0">
                <a:effectLst/>
              </a:rPr>
            </a:br>
            <a:r>
              <a:rPr lang="ja-JP" altLang="en-US" dirty="0">
                <a:effectLst/>
              </a:rPr>
              <a:t>一つの企業、一つの国で解決できる問題が極端に少なくなった。地球規模でパラメータが複雑に絡み合っているため、問題解決は単純ではなく、より一層困難なものになりつつある。</a:t>
            </a:r>
          </a:p>
          <a:p>
            <a:pPr fontAlgn="base"/>
            <a:r>
              <a:rPr lang="en" altLang="ja-JP" b="1" dirty="0">
                <a:effectLst/>
              </a:rPr>
              <a:t>Ambiguity</a:t>
            </a:r>
            <a:r>
              <a:rPr lang="ja-JP" altLang="en" b="1" dirty="0">
                <a:effectLst/>
              </a:rPr>
              <a:t>（</a:t>
            </a:r>
            <a:r>
              <a:rPr lang="ja-JP" altLang="en-US" b="1" dirty="0">
                <a:effectLst/>
              </a:rPr>
              <a:t>曖昧性）</a:t>
            </a:r>
            <a:br>
              <a:rPr lang="ja-JP" altLang="en-US" b="1" dirty="0">
                <a:effectLst/>
              </a:rPr>
            </a:br>
            <a:r>
              <a:rPr lang="ja-JP" altLang="en-US" dirty="0">
                <a:effectLst/>
              </a:rPr>
              <a:t>変動性、不確実性、複雑性がり、因果関係が不明、かつ前例のない出来事が増え、過去の実績や成功例に基づいた方法が通用しない時代となりつつある。</a:t>
            </a:r>
          </a:p>
          <a:p>
            <a:pPr fontAlgn="base"/>
            <a:r>
              <a:rPr kumimoji="1" lang="ja-JP" altLang="en-US" sz="1200" b="0" i="0" kern="1200" dirty="0">
                <a:solidFill>
                  <a:schemeClr val="tx1"/>
                </a:solidFill>
                <a:effectLst/>
                <a:latin typeface="+mn-lt"/>
                <a:ea typeface="+mn-ea"/>
                <a:cs typeface="+mn-cs"/>
              </a:rPr>
              <a:t>見通すことのできない未来に対して、あるいは、理解できない現状に対して、事業を継続していくには、古き良き時代の時間感覚では対処できません。予測不可能な変化に俊敏に対処できる圧倒的スピードを獲得するしかないのです。</a:t>
            </a:r>
          </a:p>
          <a:p>
            <a:pPr fontAlgn="base"/>
            <a:r>
              <a:rPr kumimoji="1" lang="ja-JP" altLang="en-US" sz="1200" b="0" i="0" kern="1200" dirty="0">
                <a:solidFill>
                  <a:schemeClr val="tx1"/>
                </a:solidFill>
                <a:effectLst/>
                <a:latin typeface="+mn-lt"/>
                <a:ea typeface="+mn-ea"/>
                <a:cs typeface="+mn-cs"/>
              </a:rPr>
              <a:t>デジタルトランスフォーメーションとは、デジタル技術を使って既存を改善することや、デジタル技術を使って新しい事業を立ち上げることではありません。このような時間感覚の変化に対処するために、本質的に、あるいは根本的に、「圧倒的なビジネススピード」を駆使できる企業の文化や風土へと、自らが変革することを意味する言葉なの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3148891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pPr fontAlgn="base"/>
            <a:r>
              <a:rPr lang="en-US" altLang="ja-JP" dirty="0">
                <a:effectLst/>
              </a:rPr>
              <a:t>3</a:t>
            </a:r>
            <a:r>
              <a:rPr lang="ja-JP" altLang="en-US" dirty="0">
                <a:effectLst/>
              </a:rPr>
              <a:t>年間の中長期計画</a:t>
            </a:r>
          </a:p>
          <a:p>
            <a:pPr fontAlgn="base"/>
            <a:r>
              <a:rPr lang="ja-JP" altLang="en-US" dirty="0">
                <a:effectLst/>
              </a:rPr>
              <a:t>１年に一度の年度計画</a:t>
            </a:r>
          </a:p>
          <a:p>
            <a:pPr fontAlgn="base"/>
            <a:r>
              <a:rPr lang="ja-JP" altLang="en-US" dirty="0">
                <a:effectLst/>
              </a:rPr>
              <a:t>半年に一度の設備投資</a:t>
            </a:r>
          </a:p>
          <a:p>
            <a:pPr fontAlgn="base"/>
            <a:r>
              <a:rPr lang="ja-JP" altLang="en-US" dirty="0">
                <a:effectLst/>
              </a:rPr>
              <a:t>月例の定例役員会</a:t>
            </a:r>
          </a:p>
          <a:p>
            <a:pPr fontAlgn="base"/>
            <a:r>
              <a:rPr lang="ja-JP" altLang="en-US" dirty="0">
                <a:effectLst/>
              </a:rPr>
              <a:t>週次の部門会議</a:t>
            </a:r>
          </a:p>
          <a:p>
            <a:pPr fontAlgn="base"/>
            <a:r>
              <a:rPr kumimoji="1" lang="ja-JP" altLang="en-US" sz="1200" b="0" i="0" kern="1200" dirty="0">
                <a:solidFill>
                  <a:schemeClr val="tx1"/>
                </a:solidFill>
                <a:effectLst/>
                <a:latin typeface="+mn-lt"/>
                <a:ea typeface="+mn-ea"/>
                <a:cs typeface="+mn-cs"/>
              </a:rPr>
              <a:t>多くの企業は、階層的な組織構造を前提に、このような時間軸で、意思決定をしてきました。確かに、中長期的な見通しを持たなければならない経営・財務・投資計画などでは、このような大枠での意志決定はいまも必要です。しかし、新規事業開発・共創・トラブル対応などの現場の最前線での活動では、高速な試行錯誤と意志決定が求められ、同じ時間軸で動いていていては、うまくいきません。</a:t>
            </a:r>
          </a:p>
          <a:p>
            <a:pPr fontAlgn="base"/>
            <a:r>
              <a:rPr kumimoji="1" lang="ja-JP" altLang="en-US" sz="1200" b="0" i="0" kern="1200" dirty="0">
                <a:solidFill>
                  <a:schemeClr val="tx1"/>
                </a:solidFill>
                <a:effectLst/>
                <a:latin typeface="+mn-lt"/>
                <a:ea typeface="+mn-ea"/>
                <a:cs typeface="+mn-cs"/>
              </a:rPr>
              <a:t>明確なミッションの提示と大幅な権限委譲を前提に、現場の判断力を信じて、その時々の最善を直ちに見極め迅速に意志決定を下し、行動を変化させなくてはなりません。つまり「圧倒的なビジネススピード」を手に入れるしかないのです。</a:t>
            </a:r>
          </a:p>
          <a:p>
            <a:pPr fontAlgn="base"/>
            <a:r>
              <a:rPr kumimoji="1" lang="ja-JP" altLang="en-US" sz="1200" b="0" i="0" kern="1200" dirty="0">
                <a:solidFill>
                  <a:schemeClr val="tx1"/>
                </a:solidFill>
                <a:effectLst/>
                <a:latin typeface="+mn-lt"/>
                <a:ea typeface="+mn-ea"/>
                <a:cs typeface="+mn-cs"/>
              </a:rPr>
              <a:t>そのためには、ビジネスプロセスをデジタル化して現場をリアルタイムに「見える化」し、データに基づいて的確、迅速に「判断」し、直ちに「行動」できる仕組みを持つことです。</a:t>
            </a:r>
          </a:p>
          <a:p>
            <a:pPr fontAlgn="base"/>
            <a:r>
              <a:rPr lang="ja-JP" altLang="en-US" dirty="0">
                <a:effectLst/>
              </a:rPr>
              <a:t>設備を投資から経費へ変更（クラウドなど）</a:t>
            </a:r>
          </a:p>
          <a:p>
            <a:pPr fontAlgn="base"/>
            <a:r>
              <a:rPr lang="ja-JP" altLang="en-US" dirty="0">
                <a:effectLst/>
              </a:rPr>
              <a:t>リアルタイムかつオープンなデータ共有（</a:t>
            </a:r>
            <a:r>
              <a:rPr lang="en" altLang="ja-JP" dirty="0">
                <a:effectLst/>
              </a:rPr>
              <a:t>ERP</a:t>
            </a:r>
            <a:r>
              <a:rPr lang="ja-JP" altLang="en-US" dirty="0">
                <a:effectLst/>
              </a:rPr>
              <a:t>など）</a:t>
            </a:r>
          </a:p>
          <a:p>
            <a:pPr fontAlgn="base"/>
            <a:r>
              <a:rPr lang="ja-JP" altLang="en-US" dirty="0">
                <a:effectLst/>
              </a:rPr>
              <a:t>リアルタイムかつオープンなコミュニケーション（チャットなど）</a:t>
            </a:r>
          </a:p>
          <a:p>
            <a:pPr fontAlgn="base"/>
            <a:r>
              <a:rPr kumimoji="1" lang="ja-JP" altLang="en-US" sz="1200" b="0" i="0" kern="1200" dirty="0">
                <a:solidFill>
                  <a:schemeClr val="tx1"/>
                </a:solidFill>
                <a:effectLst/>
                <a:latin typeface="+mn-lt"/>
                <a:ea typeface="+mn-ea"/>
                <a:cs typeface="+mn-cs"/>
              </a:rPr>
              <a:t>このようなデジタル化されたビジネスプロセスを前提に、現場の行動を変えなくてはなりません。</a:t>
            </a:r>
          </a:p>
          <a:p>
            <a:pPr fontAlgn="base"/>
            <a:r>
              <a:rPr lang="ja-JP" altLang="en-US" dirty="0">
                <a:effectLst/>
              </a:rPr>
              <a:t>戦略を動かし続ける</a:t>
            </a:r>
          </a:p>
          <a:p>
            <a:pPr fontAlgn="base"/>
            <a:r>
              <a:rPr lang="ja-JP" altLang="en-US" dirty="0">
                <a:effectLst/>
              </a:rPr>
              <a:t>現場に権限委譲する</a:t>
            </a:r>
          </a:p>
          <a:p>
            <a:pPr fontAlgn="base"/>
            <a:r>
              <a:rPr lang="ja-JP" altLang="en-US" dirty="0">
                <a:effectLst/>
              </a:rPr>
              <a:t>現場での判断を重視</a:t>
            </a:r>
          </a:p>
          <a:p>
            <a:pPr fontAlgn="base"/>
            <a:r>
              <a:rPr lang="ja-JP" altLang="en-US" dirty="0">
                <a:effectLst/>
              </a:rPr>
              <a:t>結果を迅速に事後報告</a:t>
            </a:r>
          </a:p>
          <a:p>
            <a:pPr fontAlgn="base"/>
            <a:r>
              <a:rPr lang="ja-JP" altLang="en-US" dirty="0">
                <a:effectLst/>
              </a:rPr>
              <a:t>対話の頻度を増やす</a:t>
            </a:r>
          </a:p>
          <a:p>
            <a:pPr fontAlgn="base"/>
            <a:r>
              <a:rPr kumimoji="1" lang="ja-JP" altLang="en-US" sz="1200" b="0" i="0" kern="1200" dirty="0">
                <a:solidFill>
                  <a:schemeClr val="tx1"/>
                </a:solidFill>
                <a:effectLst/>
                <a:latin typeface="+mn-lt"/>
                <a:ea typeface="+mn-ea"/>
                <a:cs typeface="+mn-cs"/>
              </a:rPr>
              <a:t>事前に十分に準備し、根回しをして全員の合意を取り付けてから行動するというかつての時間感覚では、いまのビジネス環境に対処することなどできません。</a:t>
            </a:r>
          </a:p>
          <a:p>
            <a:pPr fontAlgn="base"/>
            <a:r>
              <a:rPr kumimoji="1" lang="ja-JP" altLang="en-US" sz="1200" b="0" i="0" kern="1200" dirty="0">
                <a:solidFill>
                  <a:schemeClr val="tx1"/>
                </a:solidFill>
                <a:effectLst/>
                <a:latin typeface="+mn-lt"/>
                <a:ea typeface="+mn-ea"/>
                <a:cs typeface="+mn-cs"/>
              </a:rPr>
              <a:t>そんないまの時代の時間感覚にビジネスも合わせなくてはなりません。ビジネスモデルやお客様との関係、働き方は当然ですが、これらを支える情報システムの開発や運用もまた変革が求められます。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2003167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本チャートの全体構成</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中心に「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DX</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（紫色）」を配置し、</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DX</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の実践を支えるテクノロジーとして重要と考えられるテクノロジー（橙色）を配置しています。さらに、これらテクノロジーの前提となる要件として、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ガバナンスとサイバーセキュリティ（青色）、その外側にこれらを活かすためのメソドロジー（緑色）で囲んでいます。中央部を貫く左から右への流れ（黄色）は、社会が求める価値観の変化を表現し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カテゴリーをこのように配置した理由</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デジタル前提の社会となり、人々の価値観や行動様式、ビジネスにおける競争の原理や収益のあげ方、働くことへの考え方や働き方など、社会やビジネスの前提が大きく変わりました。しかし、未だ多くの企業の文化や風土、さらには政府の打ち出す政策や施策が、</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工業化社会</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の成功体験である「安定性」を土台とした思想や価値観に引きずられているのが現実です。世界を見渡せば、デジタル技術を基盤とした</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サイバー社会</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へと転換が進んでいるのに、それに対処できずに競争力を失い、経済成長を滞らせているのが日本の現状です。この状況を打開し、「デジタル前提の社会に適応するために社会や会社を作り直す（変革する）取り組み」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DX</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です。これにより、デジタル社会に即した「社会システムの最適化」や「企業競争力の強化」を目指そうというわけです。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そんな</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DX</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は、最新のデジタル・テクノロジーを活かすことで、その成果をあげることが可能です。これらが、このチャートの橙色の部分です。各テクノロジーごとに抑えておくべき最新のトレンドを記載しています。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これらテクノロジーはお互いに、連携、補完、強化しあいながら、その価値を高めることができます。例えば、「</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・生成</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」について見ていくと、「ロボティックス」と融合して、より高度の自動化や自律化を達成するとともに、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に身体性を与えることで、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を賢くすることにも役立ちます。また、「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・生成</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」の性能向上に必要な大規模な演算性能は「</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クラウドコンピューティング</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支えられています。さらには、量子コンピューティングの実用化によって、その性能は飛躍的に向上するとされています。このように、特定のテクノロジーの技術的進展だけではなく、相互の関係に於いて、全体がどのように変わっていくかという視点も見逃すべきではありません。</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ただ、新しいテクノロジーは、古いテクノロジーによって築かれた社会的常識や価値観を上書きし、置き換えていかなくては、その真価を発揮できません。</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ガバナンスは、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前提の社会に適応するためには、真剣に向きあう必要があります。また、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の進展による脅威の高度化と多様化、クラウドの利用拡大や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IoT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、エッジコンピューティングの普及でネットワークの境界が曖昧になり従来の境界防御だけでは不十分になることなどから、ゼロトラストや行動分析などの新たなセキュリティ戦略が求められます。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このようなテクノロジーをうまく使いこなし、それを社会や企業の価値に結びつけるには、その方法論もそれにふさわしくなくてはなりません。</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UX</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デザインやインクルーシブデザイン、モダン</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はそのためにも不可避の要件となります。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補足しておきたい事柄</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個々のテクノロジー（橙色）のところで、補足しておきたいことを記しておきます。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まず、「量子</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コンピュータ</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は時期尚早ではないか？」というご意見もありそうですが、状況は近年大きく変わっています。量子</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コンピュータ</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の実用に於いて大きな障害の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つとなっているのが、「エラー訂正」です。量子ビットの不安定性がこれを難しくしているのですが、これを解決できる新たな方法が成果をあげつつあります。例えば、中性原子方式や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Google</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Willow</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日本の光量子方式など、この課題を解決できる可能性が示されており、実用化が前倒しされる可能性が出てきました。現時点で「解決できた」と言いきれませんが、あきらかに数年前とは状況が変わってきました。</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メタバースやブロックチェーンは、一時のブームは下火となりましたが、テクノロジーの進展が止まったわけではありません。生成</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に話題がシフトして、相対的に関心が低下しているといったところでしょう。ただ、現実を見れば、メタバース普及の課題となっていたデバイスの小型軽量化・低価格化が進んでいること。生成</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との融合で新たな可能性が見出されつつあることで、この状況は近い将来、大きく変わるかも知れません。また、ピットコイン取引の盛況からも分かるとおり、ブロックチェーンは確実に社会実装が進んでいます。さらなるサイバー社会の進展と相まって、ますます社会実装が進んでいくのではないかと考えてい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最新の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トレンドを客観的に俯瞰し、テクノロジーの未来を予測することは、容易なことではありません。しかし、このような視点を常に持ち、アップデートし続けることで、トレンドの大きな流れ、あるいはうねりを捉えることはできるかも知れません。</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ビジネスの成否は、先読み力とこれに対処できるスピードに大きく影響を受けます。本チャートを自分たちの未来を考えるたたき台して、活用頂ければと願っています。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411501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37</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99308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1463142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1069967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3820463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47</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98201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実世界の様々な「ものごと」や「できごと」は、モノに組み込まれたセンサーやモバイル、ソーシャルメディアなどの現実世界とネットとの接点を介し、リアルタイムにデジタル・データに変換されクラウドに送られます。インターネットに接続されるモノの数は</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年の時点で</a:t>
            </a:r>
            <a:r>
              <a:rPr kumimoji="1" lang="en-US" altLang="ja-JP" sz="1200" kern="1200" dirty="0">
                <a:solidFill>
                  <a:schemeClr val="tx1"/>
                </a:solidFill>
                <a:effectLst/>
                <a:latin typeface="+mn-lt"/>
                <a:ea typeface="+mn-ea"/>
                <a:cs typeface="+mn-cs"/>
              </a:rPr>
              <a:t>500</a:t>
            </a:r>
            <a:r>
              <a:rPr kumimoji="1" lang="ja-JP" altLang="ja-JP" sz="1200" kern="1200" dirty="0">
                <a:solidFill>
                  <a:schemeClr val="tx1"/>
                </a:solidFill>
                <a:effectLst/>
                <a:latin typeface="+mn-lt"/>
                <a:ea typeface="+mn-ea"/>
                <a:cs typeface="+mn-cs"/>
              </a:rPr>
              <a:t>億個になるとされています。そこには複数のセンサーが組み込まれており、私たちは、膨大なセンサーに囲まれた世界に生きてゆくことになります。こうして、「現実世界のデジタル・コピー」、すなわち「</a:t>
            </a:r>
            <a:r>
              <a:rPr kumimoji="1" lang="ja-JP" altLang="en-US" sz="1200" kern="1200" dirty="0">
                <a:solidFill>
                  <a:schemeClr val="tx1"/>
                </a:solidFill>
                <a:effectLst/>
                <a:latin typeface="+mn-lt"/>
                <a:ea typeface="+mn-ea"/>
                <a:cs typeface="+mn-cs"/>
              </a:rPr>
              <a:t>デジタルツイン</a:t>
            </a:r>
            <a:r>
              <a:rPr kumimoji="1" lang="ja-JP" altLang="ja-JP" sz="1200" kern="1200" dirty="0">
                <a:solidFill>
                  <a:schemeClr val="tx1"/>
                </a:solidFill>
                <a:effectLst/>
                <a:latin typeface="+mn-lt"/>
                <a:ea typeface="+mn-ea"/>
                <a:cs typeface="+mn-cs"/>
              </a:rPr>
              <a:t>（双子）」が生みだされてゆきます。</a:t>
            </a:r>
          </a:p>
          <a:p>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デジタルツイン</a:t>
            </a:r>
            <a:r>
              <a:rPr kumimoji="1" lang="ja-JP" altLang="ja-JP" sz="1200" kern="1200" dirty="0">
                <a:solidFill>
                  <a:schemeClr val="tx1"/>
                </a:solidFill>
                <a:effectLst/>
                <a:latin typeface="+mn-lt"/>
                <a:ea typeface="+mn-ea"/>
                <a:cs typeface="+mn-cs"/>
              </a:rPr>
              <a:t>」は膨大なデータ量、すなわち「ビッグデータ」ですが、集めるだけでは意味がありません。そのデータから誰が何に興味を持っているのか、誰と誰がつながっていているのか、渋滞を解消するにはどうすればいいのか、製品の品質を高めるにはどうすればいいのかなどを見つけ出さなければなりません。そのために</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技術のひとつである機械学習を使って分析し、ビジネスを最適に動かすための予測や判断をおこないます。それを使って、アプリケーションやサービスを動かして、機器を制御し、情報や指示を送れば、現実世界が変化し、デジダル・データとして再びネットに送り出されます。</a:t>
            </a:r>
          </a:p>
          <a:p>
            <a:r>
              <a:rPr kumimoji="1" lang="ja-JP" altLang="ja-JP" sz="1200" kern="1200" dirty="0">
                <a:solidFill>
                  <a:schemeClr val="tx1"/>
                </a:solidFill>
                <a:effectLst/>
                <a:latin typeface="+mn-lt"/>
                <a:ea typeface="+mn-ea"/>
                <a:cs typeface="+mn-cs"/>
              </a:rPr>
              <a:t>このような</a:t>
            </a:r>
            <a:r>
              <a:rPr kumimoji="1" lang="ja-JP" altLang="ja-JP" sz="1200" b="1" kern="1200" dirty="0">
                <a:solidFill>
                  <a:schemeClr val="tx1"/>
                </a:solidFill>
                <a:effectLst/>
                <a:latin typeface="+mn-lt"/>
                <a:ea typeface="+mn-ea"/>
                <a:cs typeface="+mn-cs"/>
              </a:rPr>
              <a:t>現実世界をデータで捉え、現実世界と</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が一体となって社会やビジネスを動かす仕組み</a:t>
            </a:r>
            <a:r>
              <a:rPr kumimoji="1" lang="ja-JP" altLang="ja-JP" sz="1200" kern="1200" dirty="0">
                <a:solidFill>
                  <a:schemeClr val="tx1"/>
                </a:solidFill>
                <a:effectLst/>
                <a:latin typeface="+mn-lt"/>
                <a:ea typeface="+mn-ea"/>
                <a:cs typeface="+mn-cs"/>
              </a:rPr>
              <a:t>を「サイバー・フィジカル・システム（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）」と呼んでいます。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インターネットにつながるモノの数は日々増加し、</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サービスやソーシャル・メディアもまたその種類やユーザー数を加速度的に増やしています。現実世界とネットの世界をつなげるデジタルな接点は増加の一途です。データ量はますます増え、よりきめ細かな</a:t>
            </a:r>
            <a:r>
              <a:rPr kumimoji="1" lang="ja-JP" altLang="en-US" sz="1200" kern="1200" dirty="0">
                <a:solidFill>
                  <a:schemeClr val="tx1"/>
                </a:solidFill>
                <a:effectLst/>
                <a:latin typeface="+mn-lt"/>
                <a:ea typeface="+mn-ea"/>
                <a:cs typeface="+mn-cs"/>
              </a:rPr>
              <a:t>デジタルツイン</a:t>
            </a:r>
            <a:r>
              <a:rPr kumimoji="1" lang="ja-JP" altLang="ja-JP" sz="1200" kern="1200" dirty="0">
                <a:solidFill>
                  <a:schemeClr val="tx1"/>
                </a:solidFill>
                <a:effectLst/>
                <a:latin typeface="+mn-lt"/>
                <a:ea typeface="+mn-ea"/>
                <a:cs typeface="+mn-cs"/>
              </a:rPr>
              <a:t>が築かれてゆきます。そうなれば、さらに的確な予測や判断ができるようになります。この仕組みが、継続的に機能することで、社会やビジネスが、常に最適な状態に維持されることになります。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デジタルトランスフォーメーション</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Digital Transformation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DX</a:t>
            </a:r>
            <a:r>
              <a:rPr kumimoji="1" lang="ja-JP" altLang="ja-JP" sz="1200" kern="1200" dirty="0">
                <a:solidFill>
                  <a:schemeClr val="tx1"/>
                </a:solidFill>
                <a:effectLst/>
                <a:latin typeface="+mn-lt"/>
                <a:ea typeface="+mn-ea"/>
                <a:cs typeface="+mn-cs"/>
              </a:rPr>
              <a:t>）とは、こんな</a:t>
            </a:r>
            <a:r>
              <a:rPr kumimoji="1" lang="en-US" altLang="ja-JP" sz="1200" kern="1200" dirty="0">
                <a:solidFill>
                  <a:schemeClr val="tx1"/>
                </a:solidFill>
                <a:effectLst/>
                <a:latin typeface="+mn-lt"/>
                <a:ea typeface="+mn-ea"/>
                <a:cs typeface="+mn-cs"/>
              </a:rPr>
              <a:t>CPS</a:t>
            </a:r>
            <a:r>
              <a:rPr kumimoji="1" lang="ja-JP" altLang="en-US" sz="1200" kern="1200" dirty="0">
                <a:solidFill>
                  <a:schemeClr val="tx1"/>
                </a:solidFill>
                <a:effectLst/>
                <a:latin typeface="+mn-lt"/>
                <a:ea typeface="+mn-ea"/>
                <a:cs typeface="+mn-cs"/>
              </a:rPr>
              <a:t>の仕組みをビジネスに取り入れることです。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2631399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50</a:t>
            </a:fld>
            <a:endParaRPr kumimoji="1" lang="ja-JP" altLang="en-US"/>
          </a:p>
        </p:txBody>
      </p:sp>
    </p:spTree>
    <p:extLst>
      <p:ext uri="{BB962C8B-B14F-4D97-AF65-F5344CB8AC3E}">
        <p14:creationId xmlns:p14="http://schemas.microsoft.com/office/powerpoint/2010/main" val="718528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A0231-DF85-E28B-D594-0BF65E3099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1787F79-8B9B-CD9F-6181-2DD8306ED7FD}"/>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790DA510-EF5D-079A-D8E1-90015B1788A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9ED9BC3-6586-9C58-E549-CD90814B2F3E}"/>
              </a:ext>
            </a:extLst>
          </p:cNvPr>
          <p:cNvSpPr>
            <a:spLocks noGrp="1"/>
          </p:cNvSpPr>
          <p:nvPr>
            <p:ph type="sldNum" sz="quarter" idx="10"/>
          </p:nvPr>
        </p:nvSpPr>
        <p:spPr/>
        <p:txBody>
          <a:bodyPr/>
          <a:lstStyle/>
          <a:p>
            <a:fld id="{A26A5AFC-0313-244E-A5A2-5096E4321F46}" type="slidenum">
              <a:rPr kumimoji="1" lang="ja-JP" altLang="en-US" smtClean="0"/>
              <a:t>53</a:t>
            </a:fld>
            <a:endParaRPr kumimoji="1" lang="ja-JP" altLang="en-US"/>
          </a:p>
        </p:txBody>
      </p:sp>
    </p:spTree>
    <p:extLst>
      <p:ext uri="{BB962C8B-B14F-4D97-AF65-F5344CB8AC3E}">
        <p14:creationId xmlns:p14="http://schemas.microsoft.com/office/powerpoint/2010/main" val="1546587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33269-A59F-0B5C-0CD2-986D1A4D4F5F}"/>
            </a:ext>
          </a:extLst>
        </p:cNvPr>
        <p:cNvGrpSpPr/>
        <p:nvPr/>
      </p:nvGrpSpPr>
      <p:grpSpPr>
        <a:xfrm>
          <a:off x="0" y="0"/>
          <a:ext cx="0" cy="0"/>
          <a:chOff x="0" y="0"/>
          <a:chExt cx="0" cy="0"/>
        </a:xfrm>
      </p:grpSpPr>
      <p:sp>
        <p:nvSpPr>
          <p:cNvPr id="78849" name="Rectangle 7">
            <a:extLst>
              <a:ext uri="{FF2B5EF4-FFF2-40B4-BE49-F238E27FC236}">
                <a16:creationId xmlns:a16="http://schemas.microsoft.com/office/drawing/2014/main" id="{AC47B579-B64E-9403-113B-DE737C5EA92D}"/>
              </a:ext>
            </a:extLst>
          </p:cNvPr>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56</a:t>
            </a:fld>
            <a:endParaRPr lang="en-US" altLang="ja-JP" sz="1200" dirty="0">
              <a:ea typeface="ＭＳ Ｐゴシック" charset="-128"/>
            </a:endParaRPr>
          </a:p>
        </p:txBody>
      </p:sp>
      <p:sp>
        <p:nvSpPr>
          <p:cNvPr id="78850" name="Rectangle 2">
            <a:extLst>
              <a:ext uri="{FF2B5EF4-FFF2-40B4-BE49-F238E27FC236}">
                <a16:creationId xmlns:a16="http://schemas.microsoft.com/office/drawing/2014/main" id="{FC74A12C-6290-BC4F-C4B2-8450C831F5CF}"/>
              </a:ext>
            </a:extLst>
          </p:cNvPr>
          <p:cNvSpPr>
            <a:spLocks noGrp="1" noRot="1" noChangeAspect="1" noChangeArrowheads="1" noTextEdit="1"/>
          </p:cNvSpPr>
          <p:nvPr>
            <p:ph type="sldImg"/>
          </p:nvPr>
        </p:nvSpPr>
        <p:spPr>
          <a:ln/>
        </p:spPr>
        <p:txBody>
          <a:bodyPr/>
          <a:lstStyle/>
          <a:p>
            <a:endParaRPr lang="ja-JP" altLang="en-US"/>
          </a:p>
        </p:txBody>
      </p:sp>
      <p:sp>
        <p:nvSpPr>
          <p:cNvPr id="78851" name="Rectangle 3">
            <a:extLst>
              <a:ext uri="{FF2B5EF4-FFF2-40B4-BE49-F238E27FC236}">
                <a16:creationId xmlns:a16="http://schemas.microsoft.com/office/drawing/2014/main" id="{CF647F98-C8E1-4116-5AF4-F2194DB0E8DB}"/>
              </a:ext>
            </a:extLst>
          </p:cNvPr>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166636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日本語の「仮想」という言葉を聞くと、「虚像の」、「実態のない」という意味を思い浮かべてしまいます。ところが、この言葉の元となった英語の「</a:t>
            </a:r>
            <a:r>
              <a:rPr kumimoji="1" lang="en-US" altLang="ja-JP" sz="1200" kern="1200" dirty="0">
                <a:solidFill>
                  <a:schemeClr val="tx1"/>
                </a:solidFill>
                <a:effectLst/>
                <a:latin typeface="+mn-lt"/>
                <a:ea typeface="+mn-ea"/>
                <a:cs typeface="+mn-cs"/>
              </a:rPr>
              <a:t>Virtual</a:t>
            </a:r>
            <a:r>
              <a:rPr kumimoji="1" lang="ja-JP" altLang="ja-JP" sz="1200" kern="1200" dirty="0">
                <a:solidFill>
                  <a:schemeClr val="tx1"/>
                </a:solidFill>
                <a:effectLst/>
                <a:latin typeface="+mn-lt"/>
                <a:ea typeface="+mn-ea"/>
                <a:cs typeface="+mn-cs"/>
              </a:rPr>
              <a:t>」は、どうもそういう意味ではないらしいのです。調べてみると、「（表面または名目上はそうでないが）事実上の／実質上の／実際の」という意味があるようです。また、ラテン語の語源を見ると「力のある〜」と記されています。</a:t>
            </a:r>
          </a:p>
          <a:p>
            <a:r>
              <a:rPr kumimoji="1" lang="ja-JP" altLang="ja-JP" sz="1200" kern="1200" dirty="0">
                <a:solidFill>
                  <a:schemeClr val="tx1"/>
                </a:solidFill>
                <a:effectLst/>
                <a:latin typeface="+mn-lt"/>
                <a:ea typeface="+mn-ea"/>
                <a:cs typeface="+mn-cs"/>
              </a:rPr>
              <a:t>辞書を引くと英語の文例には、次のような記述がありました。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 was a virtual promise.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（約束ではないが）実際には約束も同然だった。</a:t>
            </a:r>
          </a:p>
          <a:p>
            <a:r>
              <a:rPr kumimoji="1" lang="en-US" altLang="ja-JP" sz="1200" kern="1200" dirty="0">
                <a:solidFill>
                  <a:schemeClr val="tx1"/>
                </a:solidFill>
                <a:effectLst/>
                <a:latin typeface="+mn-lt"/>
                <a:ea typeface="+mn-ea"/>
                <a:cs typeface="+mn-cs"/>
              </a:rPr>
              <a:t>He was the virtual leader of the movement.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彼はその運動の事実上の指導者だった。</a:t>
            </a:r>
          </a:p>
          <a:p>
            <a:r>
              <a:rPr kumimoji="1" lang="en-US" altLang="ja-JP" sz="1200" kern="1200" dirty="0">
                <a:solidFill>
                  <a:schemeClr val="tx1"/>
                </a:solidFill>
                <a:effectLst/>
                <a:latin typeface="+mn-lt"/>
                <a:ea typeface="+mn-ea"/>
                <a:cs typeface="+mn-cs"/>
              </a:rPr>
              <a:t>He was formally a general, but he was a virtual king of this country</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　彼は公式には「将軍」ではあったが、彼はこの国の実質的国王だった。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このように見ていくと、私たちが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の用語として使っている「仮想化＝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」は、次のような意味と理解するのが、自然かも知れません。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「物理的実態とは異なるが実質的機能を実現する仕組み」</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仮想化は決して、「虚像で実態のないシステムを作り出す仕組み」ではないのです。</a:t>
            </a:r>
          </a:p>
          <a:p>
            <a:r>
              <a:rPr kumimoji="1" lang="ja-JP" altLang="ja-JP" sz="1200" kern="1200" dirty="0">
                <a:solidFill>
                  <a:schemeClr val="tx1"/>
                </a:solidFill>
                <a:effectLst/>
                <a:latin typeface="+mn-lt"/>
                <a:ea typeface="+mn-ea"/>
                <a:cs typeface="+mn-cs"/>
              </a:rPr>
              <a:t>つまり、サーバーやストレージ、ネットワークの物理的な構成や機能、性能とは異なる形態をしているが、実質的には、これと同様の役割を果たす仕組みを実現する技術と考える方が現実に即しています。</a:t>
            </a:r>
          </a:p>
          <a:p>
            <a:r>
              <a:rPr kumimoji="1" lang="ja-JP" altLang="ja-JP" sz="1200" kern="1200" dirty="0">
                <a:solidFill>
                  <a:schemeClr val="tx1"/>
                </a:solidFill>
                <a:effectLst/>
                <a:latin typeface="+mn-lt"/>
                <a:ea typeface="+mn-ea"/>
                <a:cs typeface="+mn-cs"/>
              </a:rPr>
              <a:t>私たちは、物理的な実態がそこになければ、その存在を認めにくいものです。しかし、考えてみれば、物理的実態にかかわらず、必要な機器構成や機能、性能と同等のものが、実質的に使えるのならば十分です。</a:t>
            </a:r>
          </a:p>
          <a:p>
            <a:r>
              <a:rPr kumimoji="1" lang="ja-JP" altLang="ja-JP" sz="1200" kern="1200" dirty="0">
                <a:solidFill>
                  <a:schemeClr val="tx1"/>
                </a:solidFill>
                <a:effectLst/>
                <a:latin typeface="+mn-lt"/>
                <a:ea typeface="+mn-ea"/>
                <a:cs typeface="+mn-cs"/>
              </a:rPr>
              <a:t>「仮想化」とは、まさに物理的なシステム資源とは異なるが「実質的」には、物理的なシステム資源と同等の扱いができるものを実現し、ユーザーに提供する仕組みなのです。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342771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BD032-991A-3DEA-049F-46646987D0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106BDA-C7CA-5780-DF58-D1EE3E805C34}"/>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0D8B367C-5300-A7DE-5099-4BACB269C78B}"/>
              </a:ext>
            </a:extLst>
          </p:cNvPr>
          <p:cNvSpPr>
            <a:spLocks noGrp="1"/>
          </p:cNvSpPr>
          <p:nvPr>
            <p:ph type="body" idx="1"/>
          </p:nvPr>
        </p:nvSpPr>
        <p:spPr/>
        <p:txBody>
          <a:bodyPr/>
          <a:lstStyle/>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本チャートの全体構成</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中心に「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DX</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（紫色）」を配置し、</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DX</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の実践を支えるテクノロジーとして重要と考えられるテクノロジー（橙色）を配置しています。さらに、これらテクノロジーの前提となる要件として、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ガバナンスとサイバーセキュリティ（青色）、その外側にこれらを活かすためのメソドロジー（緑色）で囲んでいます。中央部を貫く左から右への流れ（黄色）は、社会が求める価値観の変化を表現し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カテゴリーをこのように配置した理由</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デジタル前提の社会となり、人々の価値観や行動様式、ビジネスにおける競争の原理や収益のあげ方、働くことへの考え方や働き方など、社会やビジネスの前提が大きく変わりました。しかし、未だ多くの企業の文化や風土、さらには政府の打ち出す政策や施策が、</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工業化社会</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の成功体験である「安定性」を土台とした思想や価値観に引きずられているのが現実です。世界を見渡せば、デジタル技術を基盤とした</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サイバー社会</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へと転換が進んでいるのに、それに対処できずに競争力を失い、経済成長を滞らせているのが日本の現状です。この状況を打開し、「デジタル前提の社会に適応するために社会や会社を作り直す（変革する）取り組み」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DX</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です。これにより、デジタル社会に即した「社会システムの最適化」や「企業競争力の強化」を目指そうというわけです。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そんな</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DX</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は、最新のデジタル・テクノロジーを活かすことで、その成果をあげることが可能です。これらが、このチャートの橙色の部分です。各テクノロジーごとに抑えておくべき最新のトレンドを記載しています。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これらテクノロジーはお互いに、連携、補完、強化しあいながら、その価値を高めることができます。例えば、「</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・生成</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」について見ていくと、「ロボティックス」と融合して、より高度の自動化や自律化を達成するとともに、</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に身体性を与えることで、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を賢くすることにも役立ちます。また、「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・生成</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」の性能向上に必要な大規模な演算性能は「</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クラウドコンピューティング</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支えられています。さらには、量子コンピューティングの実用化によって、その性能は飛躍的に向上するとされています。このように、特定のテクノロジーの技術的進展だけではなく、相互の関係に於いて、全体がどのように変わっていくかという視点も見逃すべきではありません。</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ただ、新しいテクノロジーは、古いテクノロジーによって築かれた社会的常識や価値観を上書きし、置き換えていかなくては、その真価を発揮できません。</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ガバナンスは、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前提の社会に適応するためには、真剣に向きあう必要があります。また、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の進展による脅威の高度化と多様化、クラウドの利用拡大や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IoT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、エッジコンピューティングの普及でネットワークの境界が曖昧になり従来の境界防御だけでは不十分になることなどから、ゼロトラストや行動分析などの新たなセキュリティ戦略が求められます。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このようなテクノロジーをうまく使いこなし、それを社会や企業の価値に結びつけるには、その方法論もそれにふさわしくなくてはなりません。</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UX</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デザインやインクルーシブデザイン、モダン</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はそのためにも不可避の要件となります。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補足しておきたい事柄</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個々のテクノロジー（橙色）のところで、補足しておきたいことを記しておきます。</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まず、「量子</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コンピュータ</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は時期尚早ではないか？」というご意見もありそうですが、状況は近年大きく変わっています。量子</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コンピュータ</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の実用に於いて大きな障害の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つとなっているのが、「エラー訂正」です。量子ビットの不安定性がこれを難しくしているのですが、これを解決できる新たな方法が成果をあげつつあります。例えば、中性原子方式や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Google</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Willow</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日本の光量子方式など、この課題を解決できる可能性が示されており、実用化が前倒しされる可能性が出てきました。現時点で「解決できた」と言いきれませんが、あきらかに数年前とは状況が変わってきました。</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メタバースやブロックチェーンは、一時のブームは下火となりましたが、テクノロジーの進展が止まったわけではありません。生成</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に話題がシフトして、相対的に関心が低下しているといったところでしょう。ただ、現実を見れば、メタバース普及の課題となっていたデバイスの小型軽量化・低価格化が進んでいること。生成</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との融合で新たな可能性が見出されつつあることで、この状況は近い将来、大きく変わるかも知れません。また、ピットコイン取引の盛況からも分かるとおり、ブロックチェーンは確実に社会実装が進んでいます。さらなるサイバー社会の進展と相まって、ますます社会実装が進んでいくのではないかと考えてい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最新の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トレンドを客観的に俯瞰し、テクノロジーの未来を予測することは、容易なことではありません。しかし、このような視点を常に持ち、アップデートし続けることで、トレンドの大きな流れ、あるいはうねりを捉えることはできるかも知れません。</a:t>
            </a: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ビジネスの成否は、先読み力とこれに対処できるスピードに大きく影響を受けます。本チャートを自分たちの未来を考えるたたき台して、活用頂ければと願っています。</a:t>
            </a:r>
          </a:p>
          <a:p>
            <a:endParaRPr kumimoji="1" lang="ja-JP" altLang="en-US" dirty="0"/>
          </a:p>
        </p:txBody>
      </p:sp>
      <p:sp>
        <p:nvSpPr>
          <p:cNvPr id="4" name="スライド番号プレースホルダー 3">
            <a:extLst>
              <a:ext uri="{FF2B5EF4-FFF2-40B4-BE49-F238E27FC236}">
                <a16:creationId xmlns:a16="http://schemas.microsoft.com/office/drawing/2014/main" id="{91986C4A-EAA1-A7AA-6266-B72962769644}"/>
              </a:ext>
            </a:extLst>
          </p:cNvPr>
          <p:cNvSpPr>
            <a:spLocks noGrp="1"/>
          </p:cNvSpPr>
          <p:nvPr>
            <p:ph type="sldNum" sz="quarter" idx="5"/>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585057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66</a:t>
            </a:fld>
            <a:endParaRPr kumimoji="1" lang="ja-JP" altLang="en-US"/>
          </a:p>
        </p:txBody>
      </p:sp>
    </p:spTree>
    <p:extLst>
      <p:ext uri="{BB962C8B-B14F-4D97-AF65-F5344CB8AC3E}">
        <p14:creationId xmlns:p14="http://schemas.microsoft.com/office/powerpoint/2010/main" val="4156725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F01A6-04A7-919F-2A13-88E965B4DD19}"/>
            </a:ext>
          </a:extLst>
        </p:cNvPr>
        <p:cNvGrpSpPr/>
        <p:nvPr/>
      </p:nvGrpSpPr>
      <p:grpSpPr>
        <a:xfrm>
          <a:off x="0" y="0"/>
          <a:ext cx="0" cy="0"/>
          <a:chOff x="0" y="0"/>
          <a:chExt cx="0" cy="0"/>
        </a:xfrm>
      </p:grpSpPr>
      <p:sp>
        <p:nvSpPr>
          <p:cNvPr id="78849" name="Rectangle 7">
            <a:extLst>
              <a:ext uri="{FF2B5EF4-FFF2-40B4-BE49-F238E27FC236}">
                <a16:creationId xmlns:a16="http://schemas.microsoft.com/office/drawing/2014/main" id="{4A2D8A52-9188-C27A-3B3A-4924F83ED9D2}"/>
              </a:ext>
            </a:extLst>
          </p:cNvPr>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67</a:t>
            </a:fld>
            <a:endParaRPr lang="en-US" altLang="ja-JP" sz="1200" dirty="0">
              <a:ea typeface="ＭＳ Ｐゴシック" charset="-128"/>
            </a:endParaRPr>
          </a:p>
        </p:txBody>
      </p:sp>
      <p:sp>
        <p:nvSpPr>
          <p:cNvPr id="78850" name="Rectangle 2">
            <a:extLst>
              <a:ext uri="{FF2B5EF4-FFF2-40B4-BE49-F238E27FC236}">
                <a16:creationId xmlns:a16="http://schemas.microsoft.com/office/drawing/2014/main" id="{3128A804-31AC-6664-1E9D-BE9C99CDC9D9}"/>
              </a:ext>
            </a:extLst>
          </p:cNvPr>
          <p:cNvSpPr>
            <a:spLocks noGrp="1" noRot="1" noChangeAspect="1" noChangeArrowheads="1" noTextEdit="1"/>
          </p:cNvSpPr>
          <p:nvPr>
            <p:ph type="sldImg"/>
          </p:nvPr>
        </p:nvSpPr>
        <p:spPr>
          <a:ln/>
        </p:spPr>
        <p:txBody>
          <a:bodyPr/>
          <a:lstStyle/>
          <a:p>
            <a:endParaRPr lang="ja-JP" altLang="en-US"/>
          </a:p>
        </p:txBody>
      </p:sp>
      <p:sp>
        <p:nvSpPr>
          <p:cNvPr id="78851" name="Rectangle 3">
            <a:extLst>
              <a:ext uri="{FF2B5EF4-FFF2-40B4-BE49-F238E27FC236}">
                <a16:creationId xmlns:a16="http://schemas.microsoft.com/office/drawing/2014/main" id="{E4F20027-7FC4-E894-DB39-DB789BC78EDF}"/>
              </a:ext>
            </a:extLst>
          </p:cNvPr>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65369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【図解】コレ１枚で分かる仮想化の３タイプ</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仮想化とは、物理的な実態とは異なるものの、あたかもその物理的な実態がそこにあるかのように機能させるソフトウェア技術のことです。</a:t>
            </a:r>
          </a:p>
          <a:p>
            <a:r>
              <a:rPr kumimoji="1" lang="ja-JP" altLang="ja-JP" sz="1200" kern="1200" dirty="0">
                <a:solidFill>
                  <a:schemeClr val="tx1"/>
                </a:solidFill>
                <a:effectLst/>
                <a:latin typeface="+mn-lt"/>
                <a:ea typeface="+mn-ea"/>
                <a:cs typeface="+mn-cs"/>
              </a:rPr>
              <a:t>仮想化には、次の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つのタイプがあります。</a:t>
            </a:r>
          </a:p>
          <a:p>
            <a:r>
              <a:rPr kumimoji="1" lang="ja-JP" altLang="ja-JP" sz="1200" kern="1200" dirty="0">
                <a:solidFill>
                  <a:schemeClr val="tx1"/>
                </a:solidFill>
                <a:effectLst/>
                <a:latin typeface="+mn-lt"/>
                <a:ea typeface="+mn-ea"/>
                <a:cs typeface="+mn-cs"/>
              </a:rPr>
              <a:t>パーティショニング（分割）</a:t>
            </a:r>
          </a:p>
          <a:p>
            <a:r>
              <a:rPr kumimoji="1" lang="ja-JP" altLang="ja-JP" sz="1200" kern="1200" dirty="0">
                <a:solidFill>
                  <a:schemeClr val="tx1"/>
                </a:solidFill>
                <a:effectLst/>
                <a:latin typeface="+mn-lt"/>
                <a:ea typeface="+mn-ea"/>
                <a:cs typeface="+mn-cs"/>
              </a:rPr>
              <a:t>ひとつのシステム資源を複数の独立した個別の資源として機能させます。　　　　　　　　　　　　　　　　　　　　　　　　　　　　　　　　　　　　　　　　　　　　　　　　　　　　　　　　　　　　　　　　　　例えば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台のサーバーを、</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台の個別・独立したサーバーが存在しているかのように機能させる場合などです。</a:t>
            </a:r>
          </a:p>
          <a:p>
            <a:r>
              <a:rPr kumimoji="1" lang="ja-JP" altLang="ja-JP" sz="1200" kern="1200" dirty="0">
                <a:solidFill>
                  <a:schemeClr val="tx1"/>
                </a:solidFill>
                <a:effectLst/>
                <a:latin typeface="+mn-lt"/>
                <a:ea typeface="+mn-ea"/>
                <a:cs typeface="+mn-cs"/>
              </a:rPr>
              <a:t>この方法を使えば、１ユーザーだけでは能力に余裕のある物理サーバー上に、見かけ上複数のサーバーを稼働させ、複数のユーザーが、それぞれを自分専用のサーバーとして扱うことができます。また、システム資源を余らせることなく有効活用することができます。</a:t>
            </a:r>
          </a:p>
          <a:p>
            <a:r>
              <a:rPr kumimoji="1" lang="ja-JP" altLang="ja-JP" sz="1200" kern="1200" dirty="0">
                <a:solidFill>
                  <a:schemeClr val="tx1"/>
                </a:solidFill>
                <a:effectLst/>
                <a:latin typeface="+mn-lt"/>
                <a:ea typeface="+mn-ea"/>
                <a:cs typeface="+mn-cs"/>
              </a:rPr>
              <a:t>アグリゲーション（集約）</a:t>
            </a:r>
          </a:p>
          <a:p>
            <a:r>
              <a:rPr kumimoji="1" lang="ja-JP" altLang="ja-JP" sz="1200" kern="1200" dirty="0">
                <a:solidFill>
                  <a:schemeClr val="tx1"/>
                </a:solidFill>
                <a:effectLst/>
                <a:latin typeface="+mn-lt"/>
                <a:ea typeface="+mn-ea"/>
                <a:cs typeface="+mn-cs"/>
              </a:rPr>
              <a:t>複数のシステム資源をひとつのシステム資源のように機能させます。例えば、複数の異なるストレージを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大きなストレージに見せかける場合などです。この機能を使わなければ、ユーザーは、複数の別々のストレージの存在を意識し、煩雑な操作や設定を行わなければなりません。しかし、この機能により、そんなことは気にすることなく、またメーカーや機種を意識することなく、１つのストレージとして扱えますので、使用上の利便性は大いに高まります。</a:t>
            </a:r>
          </a:p>
          <a:p>
            <a:r>
              <a:rPr kumimoji="1" lang="ja-JP" altLang="ja-JP" sz="1200" kern="1200" dirty="0">
                <a:solidFill>
                  <a:schemeClr val="tx1"/>
                </a:solidFill>
                <a:effectLst/>
                <a:latin typeface="+mn-lt"/>
                <a:ea typeface="+mn-ea"/>
                <a:cs typeface="+mn-cs"/>
              </a:rPr>
              <a:t>エミュレーション（模倣）</a:t>
            </a:r>
          </a:p>
          <a:p>
            <a:r>
              <a:rPr kumimoji="1" lang="ja-JP" altLang="ja-JP" sz="1200" kern="1200" dirty="0">
                <a:solidFill>
                  <a:schemeClr val="tx1"/>
                </a:solidFill>
                <a:effectLst/>
                <a:latin typeface="+mn-lt"/>
                <a:ea typeface="+mn-ea"/>
                <a:cs typeface="+mn-cs"/>
              </a:rPr>
              <a:t>あるシステム資源を異なるシステム資源として機能させます。例えば、</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スマートフォンの基本ソフトウェアが稼働し、スマートフォンに模した画面を表示させることができます。スマートフォンにはない、大きな画面とキーボードで同様の操作ができるようになり、アプリケーション開発やテストの利便性を高めることができます。</a:t>
            </a:r>
          </a:p>
          <a:p>
            <a:r>
              <a:rPr kumimoji="1" lang="ja-JP" altLang="ja-JP" sz="1200" kern="1200" dirty="0">
                <a:solidFill>
                  <a:schemeClr val="tx1"/>
                </a:solidFill>
                <a:effectLst/>
                <a:latin typeface="+mn-lt"/>
                <a:ea typeface="+mn-ea"/>
                <a:cs typeface="+mn-cs"/>
              </a:rPr>
              <a:t>仮想化というと、「サーバー仮想化」つまり、「パーティショニング（分割）」についてだけ、語られることが少なくありませんが、それだけではありません。ユーザーにとっては、物理的な実態はどうであろうと、必要な機能が実現できればいいわけです。それをソフトウェアの設定だけで実現しようという技術の総称が仮想化というわけです。</a:t>
            </a:r>
          </a:p>
          <a:p>
            <a:r>
              <a:rPr kumimoji="1" lang="ja-JP" altLang="ja-JP" sz="1200" kern="1200" dirty="0">
                <a:solidFill>
                  <a:schemeClr val="tx1"/>
                </a:solidFill>
                <a:effectLst/>
                <a:latin typeface="+mn-lt"/>
                <a:ea typeface="+mn-ea"/>
                <a:cs typeface="+mn-cs"/>
              </a:rPr>
              <a:t>以前紹介した、「</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 Infrastructure</a:t>
            </a:r>
            <a:r>
              <a:rPr kumimoji="1" lang="ja-JP" altLang="ja-JP" sz="1200" kern="1200">
                <a:solidFill>
                  <a:schemeClr val="tx1"/>
                </a:solidFill>
                <a:effectLst/>
                <a:latin typeface="+mn-lt"/>
                <a:ea typeface="+mn-ea"/>
                <a:cs typeface="+mn-cs"/>
              </a:rPr>
              <a:t>）」もこの技術が土台にあります。つまり、物理的な実態は、インフラを構成するハードウェアの集まりである「リソース・プール」ですが、そこからソフトウェアの設定だけで必要なインフラ機能を取り出し、構築することができる仕組みです。仮想化を分割の仕組みと捉えると本質を見失いかねませんので、注意が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68</a:t>
            </a:fld>
            <a:endParaRPr kumimoji="1" lang="ja-JP" altLang="en-US"/>
          </a:p>
        </p:txBody>
      </p:sp>
    </p:spTree>
    <p:extLst>
      <p:ext uri="{BB962C8B-B14F-4D97-AF65-F5344CB8AC3E}">
        <p14:creationId xmlns:p14="http://schemas.microsoft.com/office/powerpoint/2010/main" val="2796242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69</a:t>
            </a:fld>
            <a:endParaRPr lang="en-US" altLang="ja-JP" dirty="0"/>
          </a:p>
        </p:txBody>
      </p:sp>
      <p:sp>
        <p:nvSpPr>
          <p:cNvPr id="761858" name="Rectangle 2"/>
          <p:cNvSpPr>
            <a:spLocks noGrp="1" noRot="1" noChangeAspect="1" noChangeArrowheads="1" noTextEdit="1"/>
          </p:cNvSpPr>
          <p:nvPr>
            <p:ph type="sldImg"/>
          </p:nvPr>
        </p:nvSpPr>
        <p:spPr>
          <a:xfrm>
            <a:off x="917575" y="742950"/>
            <a:ext cx="4973638" cy="3732213"/>
          </a:xfrm>
          <a:ln/>
        </p:spPr>
        <p:txBody>
          <a:bodyPr/>
          <a:lstStyle/>
          <a:p>
            <a:endParaRPr lang="ja-JP" altLang="en-US"/>
          </a:p>
        </p:txBody>
      </p:sp>
      <p:sp>
        <p:nvSpPr>
          <p:cNvPr id="761859" name="Rectangle 3"/>
          <p:cNvSpPr>
            <a:spLocks noGrp="1" noChangeArrowheads="1"/>
          </p:cNvSpPr>
          <p:nvPr>
            <p:ph type="body" idx="1"/>
          </p:nvPr>
        </p:nvSpPr>
        <p:spPr>
          <a:xfrm>
            <a:off x="679609" y="4721230"/>
            <a:ext cx="5447983" cy="4473575"/>
          </a:xfrm>
        </p:spPr>
        <p:txBody>
          <a:bodyPr/>
          <a:lstStyle/>
          <a:p>
            <a:r>
              <a:rPr kumimoji="1" lang="ja-JP" altLang="ja-JP" sz="1200" kern="1200" dirty="0">
                <a:solidFill>
                  <a:schemeClr val="tx1"/>
                </a:solidFill>
                <a:effectLst/>
                <a:latin typeface="+mn-lt"/>
                <a:ea typeface="+mn-ea"/>
                <a:cs typeface="+mn-cs"/>
              </a:rPr>
              <a:t>「サーバー仮想化」の他にもシステム資源を仮想化する技術があります。</a:t>
            </a:r>
          </a:p>
          <a:p>
            <a:r>
              <a:rPr kumimoji="1" lang="ja-JP" altLang="ja-JP" sz="1200" kern="1200" dirty="0">
                <a:solidFill>
                  <a:schemeClr val="tx1"/>
                </a:solidFill>
                <a:effectLst/>
                <a:latin typeface="+mn-lt"/>
                <a:ea typeface="+mn-ea"/>
                <a:cs typeface="+mn-cs"/>
              </a:rPr>
              <a:t>「デスクトップ仮想化」では、ユーザーの使用する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を共用コンピュータであるサーバーの上に「仮想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」として動かし、そのディスプレイ、キーボード、マウスをネットワーク越しに使えるようにします。ユーザーは手元の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を操作しながらも、実はサーバー上の仮想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a:t>
            </a:r>
            <a:r>
              <a:rPr kumimoji="1" lang="ja-JP" altLang="en-US" sz="1200" kern="1200" dirty="0">
                <a:solidFill>
                  <a:schemeClr val="tx1"/>
                </a:solidFill>
                <a:effectLst/>
                <a:latin typeface="+mn-lt"/>
                <a:ea typeface="+mn-ea"/>
                <a:cs typeface="+mn-cs"/>
              </a:rPr>
              <a:t>プロセッサ</a:t>
            </a:r>
            <a:r>
              <a:rPr kumimoji="1" lang="ja-JP" altLang="ja-JP" sz="1200" kern="1200" dirty="0">
                <a:solidFill>
                  <a:schemeClr val="tx1"/>
                </a:solidFill>
                <a:effectLst/>
                <a:latin typeface="+mn-lt"/>
                <a:ea typeface="+mn-ea"/>
                <a:cs typeface="+mn-cs"/>
              </a:rPr>
              <a:t>やストレージを使っているのです。このためディスプレイ、キーボード、マウスそしてネットワーク接続などの必要最低限の機能に限定した</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シンクライアント」から使うこともできます。ちなみに「クライアント」とは、「サーバーから提供されるサービスを利用する」コンピュータという意味ですが、ここでは、「一時点でひとりのユーザーが占有して使用するコンピュータ」と理解しておけば良いでしょう。</a:t>
            </a:r>
          </a:p>
          <a:p>
            <a:r>
              <a:rPr kumimoji="1" lang="ja-JP" altLang="ja-JP" sz="1200" kern="1200" dirty="0">
                <a:solidFill>
                  <a:schemeClr val="tx1"/>
                </a:solidFill>
                <a:effectLst/>
                <a:latin typeface="+mn-lt"/>
                <a:ea typeface="+mn-ea"/>
                <a:cs typeface="+mn-cs"/>
              </a:rPr>
              <a:t>「アプリケーション仮想化」では、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といった、本来ユーザー</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上で稼働するアプリケーション・プログラムをサーバー上で動かし、ネットワークを介して複数のユーザーで共同使用するものです。デスクトップ仮想化と同様にシンクライアントを使うこともできます。</a:t>
            </a:r>
          </a:p>
          <a:p>
            <a:r>
              <a:rPr kumimoji="1" lang="ja-JP" altLang="ja-JP" sz="1200" kern="1200" dirty="0">
                <a:solidFill>
                  <a:schemeClr val="tx1"/>
                </a:solidFill>
                <a:effectLst/>
                <a:latin typeface="+mn-lt"/>
                <a:ea typeface="+mn-ea"/>
                <a:cs typeface="+mn-cs"/>
              </a:rPr>
              <a:t>「クライアント仮想化」では、一台の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といった異なる</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を同時に稼働させます。</a:t>
            </a:r>
          </a:p>
          <a:p>
            <a:r>
              <a:rPr kumimoji="1" lang="ja-JP" altLang="ja-JP" sz="1200" kern="1200" dirty="0">
                <a:solidFill>
                  <a:schemeClr val="tx1"/>
                </a:solidFill>
                <a:effectLst/>
                <a:latin typeface="+mn-lt"/>
                <a:ea typeface="+mn-ea"/>
                <a:cs typeface="+mn-cs"/>
              </a:rPr>
              <a:t>「ストレージ仮想化」では、ストレージ（記憶装置）といわれるデータやプログラムを格納しておく装置を複数のコンピュータで共用し、利用効率や利便性を高めるものです。</a:t>
            </a:r>
          </a:p>
          <a:p>
            <a:r>
              <a:rPr kumimoji="1" lang="ja-JP" altLang="ja-JP" sz="1200" kern="1200" dirty="0">
                <a:solidFill>
                  <a:schemeClr val="tx1"/>
                </a:solidFill>
                <a:effectLst/>
                <a:latin typeface="+mn-lt"/>
                <a:ea typeface="+mn-ea"/>
                <a:cs typeface="+mn-cs"/>
              </a:rPr>
              <a:t>「ネットワーク仮想化」では、ネットワークの接続ルートやルーターやスイッチと言われるネットワーク機器の構成をソフトウェアの設定だけで調達、変更できるようにします。</a:t>
            </a:r>
          </a:p>
          <a:p>
            <a:r>
              <a:rPr kumimoji="1" lang="ja-JP" altLang="ja-JP" sz="1200" kern="1200" dirty="0">
                <a:solidFill>
                  <a:schemeClr val="tx1"/>
                </a:solidFill>
                <a:effectLst/>
                <a:latin typeface="+mn-lt"/>
                <a:ea typeface="+mn-ea"/>
                <a:cs typeface="+mn-cs"/>
              </a:rPr>
              <a:t>それでは、それらについて見てゆくことにしましょう。</a:t>
            </a:r>
          </a:p>
          <a:p>
            <a:endParaRPr lang="ja-JP" altLang="en-US" dirty="0"/>
          </a:p>
        </p:txBody>
      </p:sp>
    </p:spTree>
    <p:extLst>
      <p:ext uri="{BB962C8B-B14F-4D97-AF65-F5344CB8AC3E}">
        <p14:creationId xmlns:p14="http://schemas.microsoft.com/office/powerpoint/2010/main" val="2647247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サーバーとして使われるコンピュータは、</a:t>
            </a:r>
            <a:r>
              <a:rPr kumimoji="1" lang="ja-JP" altLang="en-US" sz="1200" kern="1200" dirty="0">
                <a:solidFill>
                  <a:schemeClr val="tx1"/>
                </a:solidFill>
                <a:effectLst/>
                <a:latin typeface="+mn-lt"/>
                <a:ea typeface="+mn-ea"/>
                <a:cs typeface="+mn-cs"/>
              </a:rPr>
              <a:t>プロセッサ</a:t>
            </a:r>
            <a:r>
              <a:rPr kumimoji="1" lang="ja-JP" altLang="ja-JP" sz="1200" kern="1200" dirty="0">
                <a:solidFill>
                  <a:schemeClr val="tx1"/>
                </a:solidFill>
                <a:effectLst/>
                <a:latin typeface="+mn-lt"/>
                <a:ea typeface="+mn-ea"/>
                <a:cs typeface="+mn-cs"/>
              </a:rPr>
              <a:t>、メモリ、ストレージといったハードウェアによって構成されています。</a:t>
            </a:r>
          </a:p>
          <a:p>
            <a:r>
              <a:rPr kumimoji="1" lang="ja-JP" altLang="ja-JP" sz="1200" kern="1200" dirty="0">
                <a:solidFill>
                  <a:schemeClr val="tx1"/>
                </a:solidFill>
                <a:effectLst/>
                <a:latin typeface="+mn-lt"/>
                <a:ea typeface="+mn-ea"/>
                <a:cs typeface="+mn-cs"/>
              </a:rPr>
              <a:t>このハードウェアを</a:t>
            </a:r>
            <a:r>
              <a:rPr kumimoji="1" lang="ja-JP" altLang="en-US" sz="1200" kern="1200" dirty="0">
                <a:solidFill>
                  <a:schemeClr val="tx1"/>
                </a:solidFill>
                <a:effectLst/>
                <a:latin typeface="+mn-lt"/>
                <a:ea typeface="+mn-ea"/>
                <a:cs typeface="+mn-cs"/>
              </a:rPr>
              <a:t>オペレーティングシステム</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言われるソフトウェアが制御し、業務を処理するアプリケーションやデータを管理するデータベース、通信制御やユーザー管理を行うシステムなど、様々なプログラムに、ハードウェア資源を適宜割り当て、ユーザーの求める処理を効率よく確実に実行させるように機能します。こ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Windows Server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「サーバー仮想化」は、このハードウェアに搭載されている</a:t>
            </a:r>
            <a:r>
              <a:rPr kumimoji="1" lang="ja-JP" altLang="en-US" sz="1200" kern="1200" dirty="0">
                <a:solidFill>
                  <a:schemeClr val="tx1"/>
                </a:solidFill>
                <a:effectLst/>
                <a:latin typeface="+mn-lt"/>
                <a:ea typeface="+mn-ea"/>
                <a:cs typeface="+mn-cs"/>
              </a:rPr>
              <a:t>プロセッサ</a:t>
            </a:r>
            <a:r>
              <a:rPr kumimoji="1" lang="ja-JP" altLang="ja-JP" sz="1200" kern="1200" dirty="0">
                <a:solidFill>
                  <a:schemeClr val="tx1"/>
                </a:solidFill>
                <a:effectLst/>
                <a:latin typeface="+mn-lt"/>
                <a:ea typeface="+mn-ea"/>
                <a:cs typeface="+mn-cs"/>
              </a:rPr>
              <a:t>やメモリの使用時間やストレージの容量を細かく分割して複数のユーザーに割り当てます。ユーザーは、割り当てられたシステム資源をそれぞれ占有使用することができます。このような仕組みにより、物理的には一台のハードウェアであるにもかかわらず、自分専用の個別のサーバーがユーザー毎に提供されているように見せかけることができるのです。この見かけ上のひとつひとつのサーバーを「仮想サーバー」または、「仮想マシン」と言い、これを実現するソフトウェアは、ハイパーバイザー（</a:t>
            </a:r>
            <a:r>
              <a:rPr kumimoji="1" lang="en-US" altLang="ja-JP" sz="1200" kern="1200" dirty="0">
                <a:solidFill>
                  <a:schemeClr val="tx1"/>
                </a:solidFill>
                <a:effectLst/>
                <a:latin typeface="+mn-lt"/>
                <a:ea typeface="+mn-ea"/>
                <a:cs typeface="+mn-cs"/>
              </a:rPr>
              <a:t>Hypervisor</a:t>
            </a:r>
            <a:r>
              <a:rPr kumimoji="1" lang="ja-JP" altLang="ja-JP" sz="1200" kern="1200" dirty="0">
                <a:solidFill>
                  <a:schemeClr val="tx1"/>
                </a:solidFill>
                <a:effectLst/>
                <a:latin typeface="+mn-lt"/>
                <a:ea typeface="+mn-ea"/>
                <a:cs typeface="+mn-cs"/>
              </a:rPr>
              <a:t>）と呼ばれています。</a:t>
            </a:r>
            <a:r>
              <a:rPr kumimoji="1" lang="en-US" altLang="ja-JP" sz="1200" kern="1200" dirty="0">
                <a:solidFill>
                  <a:schemeClr val="tx1"/>
                </a:solidFill>
                <a:effectLst/>
                <a:latin typeface="+mn-lt"/>
                <a:ea typeface="+mn-ea"/>
                <a:cs typeface="+mn-cs"/>
              </a:rPr>
              <a:t>VMware vSphere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 Hyper-V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 Xen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に組み込まれている</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といった製品が広く使われています。</a:t>
            </a:r>
          </a:p>
          <a:p>
            <a:r>
              <a:rPr kumimoji="1" lang="ja-JP" altLang="ja-JP" sz="1200" kern="1200" dirty="0">
                <a:solidFill>
                  <a:schemeClr val="tx1"/>
                </a:solidFill>
                <a:effectLst/>
                <a:latin typeface="+mn-lt"/>
                <a:ea typeface="+mn-ea"/>
                <a:cs typeface="+mn-cs"/>
              </a:rPr>
              <a:t>仮想サーバーは、実際の物理的なサーバーと同様に振る舞い、機能します。ですから、サーバー毎に独立した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載せ、個別にアプリケーションを実行させることができます。ユーザーは、まるで専用のハードウェアを与えられたような自由度と利便性を享受しつつ、全体としては、ハードウェアの使用効率を高めることができ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70</a:t>
            </a:fld>
            <a:endParaRPr kumimoji="1" lang="ja-JP" altLang="en-US"/>
          </a:p>
        </p:txBody>
      </p:sp>
    </p:spTree>
    <p:extLst>
      <p:ext uri="{BB962C8B-B14F-4D97-AF65-F5344CB8AC3E}">
        <p14:creationId xmlns:p14="http://schemas.microsoft.com/office/powerpoint/2010/main" val="1188280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71</a:t>
            </a:fld>
            <a:endParaRPr kumimoji="1" lang="ja-JP" altLang="en-US"/>
          </a:p>
        </p:txBody>
      </p:sp>
    </p:spTree>
    <p:extLst>
      <p:ext uri="{BB962C8B-B14F-4D97-AF65-F5344CB8AC3E}">
        <p14:creationId xmlns:p14="http://schemas.microsoft.com/office/powerpoint/2010/main" val="386269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72</a:t>
            </a:fld>
            <a:endParaRPr kumimoji="1" lang="ja-JP" altLang="en-US"/>
          </a:p>
        </p:txBody>
      </p:sp>
    </p:spTree>
    <p:extLst>
      <p:ext uri="{BB962C8B-B14F-4D97-AF65-F5344CB8AC3E}">
        <p14:creationId xmlns:p14="http://schemas.microsoft.com/office/powerpoint/2010/main" val="1095459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73</a:t>
            </a:fld>
            <a:endParaRPr kumimoji="1" lang="ja-JP" altLang="en-US"/>
          </a:p>
        </p:txBody>
      </p:sp>
    </p:spTree>
    <p:extLst>
      <p:ext uri="{BB962C8B-B14F-4D97-AF65-F5344CB8AC3E}">
        <p14:creationId xmlns:p14="http://schemas.microsoft.com/office/powerpoint/2010/main" val="3411575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1319D-B286-D9A6-51E1-B5C08044D540}"/>
            </a:ext>
          </a:extLst>
        </p:cNvPr>
        <p:cNvGrpSpPr/>
        <p:nvPr/>
      </p:nvGrpSpPr>
      <p:grpSpPr>
        <a:xfrm>
          <a:off x="0" y="0"/>
          <a:ext cx="0" cy="0"/>
          <a:chOff x="0" y="0"/>
          <a:chExt cx="0" cy="0"/>
        </a:xfrm>
      </p:grpSpPr>
      <p:sp>
        <p:nvSpPr>
          <p:cNvPr id="78849" name="Rectangle 7">
            <a:extLst>
              <a:ext uri="{FF2B5EF4-FFF2-40B4-BE49-F238E27FC236}">
                <a16:creationId xmlns:a16="http://schemas.microsoft.com/office/drawing/2014/main" id="{A7432288-8EED-1FF6-A2F3-505FBEBBA5DF}"/>
              </a:ext>
            </a:extLst>
          </p:cNvPr>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74</a:t>
            </a:fld>
            <a:endParaRPr lang="en-US" altLang="ja-JP" sz="1200" dirty="0">
              <a:ea typeface="ＭＳ Ｐゴシック" charset="-128"/>
            </a:endParaRPr>
          </a:p>
        </p:txBody>
      </p:sp>
      <p:sp>
        <p:nvSpPr>
          <p:cNvPr id="78850" name="Rectangle 2">
            <a:extLst>
              <a:ext uri="{FF2B5EF4-FFF2-40B4-BE49-F238E27FC236}">
                <a16:creationId xmlns:a16="http://schemas.microsoft.com/office/drawing/2014/main" id="{C5C905ED-EDFD-40A9-1AFB-38E413457843}"/>
              </a:ext>
            </a:extLst>
          </p:cNvPr>
          <p:cNvSpPr>
            <a:spLocks noGrp="1" noRot="1" noChangeAspect="1" noChangeArrowheads="1" noTextEdit="1"/>
          </p:cNvSpPr>
          <p:nvPr>
            <p:ph type="sldImg"/>
          </p:nvPr>
        </p:nvSpPr>
        <p:spPr>
          <a:ln/>
        </p:spPr>
        <p:txBody>
          <a:bodyPr/>
          <a:lstStyle/>
          <a:p>
            <a:endParaRPr lang="ja-JP" altLang="en-US"/>
          </a:p>
        </p:txBody>
      </p:sp>
      <p:sp>
        <p:nvSpPr>
          <p:cNvPr id="78851" name="Rectangle 3">
            <a:extLst>
              <a:ext uri="{FF2B5EF4-FFF2-40B4-BE49-F238E27FC236}">
                <a16:creationId xmlns:a16="http://schemas.microsoft.com/office/drawing/2014/main" id="{33ECD72B-5608-72BE-E92F-48A9D9DF76E3}"/>
              </a:ext>
            </a:extLst>
          </p:cNvPr>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127623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78</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387568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994569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84</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931259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とは、「コンピュータの機能や性能を共同利用するための仕組み」で、「クラウド」と略されることもあります。例えば、大手クラウド事業者のひとつである</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の子会社・</a:t>
            </a:r>
            <a:r>
              <a:rPr kumimoji="1" lang="en-US" altLang="ja-JP" sz="1200" kern="1200" dirty="0">
                <a:solidFill>
                  <a:schemeClr val="tx1"/>
                </a:solidFill>
                <a:effectLst/>
                <a:latin typeface="+mn-lt"/>
                <a:ea typeface="+mn-ea"/>
                <a:cs typeface="+mn-cs"/>
              </a:rPr>
              <a:t>Amazon Web Services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）は、数百万台ものサーバー・コンピュータを所有していると言われています。ちなみに、日本全国で所有されているサーバーは約</a:t>
            </a:r>
            <a:r>
              <a:rPr kumimoji="1" lang="en-US" altLang="ja-JP" sz="1200" kern="1200" dirty="0">
                <a:solidFill>
                  <a:schemeClr val="tx1"/>
                </a:solidFill>
                <a:effectLst/>
                <a:latin typeface="+mn-lt"/>
                <a:ea typeface="+mn-ea"/>
                <a:cs typeface="+mn-cs"/>
              </a:rPr>
              <a:t>250</a:t>
            </a:r>
            <a:r>
              <a:rPr kumimoji="1" lang="ja-JP" altLang="ja-JP" sz="1200" kern="1200" dirty="0">
                <a:solidFill>
                  <a:schemeClr val="tx1"/>
                </a:solidFill>
                <a:effectLst/>
                <a:latin typeface="+mn-lt"/>
                <a:ea typeface="+mn-ea"/>
                <a:cs typeface="+mn-cs"/>
              </a:rPr>
              <a:t>万台程度なので、その規模がどれほど大きいかが分かります。</a:t>
            </a:r>
          </a:p>
          <a:p>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はこれらサーバーを三年間の償却期間で入れ替えているので、</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一社で</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万台をゆうに越える台数を毎年購入している計算になります。世界で年間に出荷されるサーバーの台数は約</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万台、日本国内では約</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万台であることを考えると、その膨大さは桁違いです。</a:t>
            </a:r>
          </a:p>
          <a:p>
            <a:r>
              <a:rPr kumimoji="1" lang="ja-JP" altLang="ja-JP" sz="1200" kern="1200" dirty="0">
                <a:solidFill>
                  <a:schemeClr val="tx1"/>
                </a:solidFill>
                <a:effectLst/>
                <a:latin typeface="+mn-lt"/>
                <a:ea typeface="+mn-ea"/>
                <a:cs typeface="+mn-cs"/>
              </a:rPr>
              <a:t>これだけの規模なので、</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は既製品のサーバーを使わず自社のサービスに合わせた特注のサーバーを自前で設計し台湾などの企業に製造委託しています。また、サーバーの中核となる</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も大手半導体メーカーの</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から独自仕様の設計で大量発注しています。ネットワーク機器やその他の設備も同様に、自社の</a:t>
            </a:r>
            <a:r>
              <a:rPr kumimoji="1" lang="ja-JP" altLang="en-US" sz="1200" kern="1200" dirty="0">
                <a:solidFill>
                  <a:schemeClr val="tx1"/>
                </a:solidFill>
                <a:effectLst/>
                <a:latin typeface="+mn-lt"/>
                <a:ea typeface="+mn-ea"/>
                <a:cs typeface="+mn-cs"/>
              </a:rPr>
              <a:t>クラウドサービス</a:t>
            </a:r>
            <a:r>
              <a:rPr kumimoji="1" lang="ja-JP" altLang="ja-JP" sz="1200" kern="1200" dirty="0">
                <a:solidFill>
                  <a:schemeClr val="tx1"/>
                </a:solidFill>
                <a:effectLst/>
                <a:latin typeface="+mn-lt"/>
                <a:ea typeface="+mn-ea"/>
                <a:cs typeface="+mn-cs"/>
              </a:rPr>
              <a:t>に最適化された仕様で開発・製造し、使用しているのです。</a:t>
            </a:r>
          </a:p>
          <a:p>
            <a:r>
              <a:rPr kumimoji="1" lang="ja-JP" altLang="ja-JP" sz="1200" kern="1200" dirty="0">
                <a:solidFill>
                  <a:schemeClr val="tx1"/>
                </a:solidFill>
                <a:effectLst/>
                <a:latin typeface="+mn-lt"/>
                <a:ea typeface="+mn-ea"/>
                <a:cs typeface="+mn-cs"/>
              </a:rPr>
              <a:t>機器や設備を大量に購入することで購入単価は下がり、それらの運用管理は高度に自動化されています。このように、「規模の経済」をうまく活かして設備投資を低く抑え、運用管理の効率化を徹底することで、利用者は安い料金でコンピュータを利用できるようになりま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以外にも</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Alibaba</a:t>
            </a:r>
            <a:r>
              <a:rPr kumimoji="1" lang="ja-JP" altLang="ja-JP" sz="1200" kern="1200" dirty="0">
                <a:solidFill>
                  <a:schemeClr val="tx1"/>
                </a:solidFill>
                <a:effectLst/>
                <a:latin typeface="+mn-lt"/>
                <a:ea typeface="+mn-ea"/>
                <a:cs typeface="+mn-cs"/>
              </a:rPr>
              <a:t>などが同様のサービスを提供しています。</a:t>
            </a:r>
          </a:p>
          <a:p>
            <a:r>
              <a:rPr kumimoji="1" lang="ja-JP" altLang="ja-JP" sz="1200" kern="1200" dirty="0">
                <a:solidFill>
                  <a:schemeClr val="tx1"/>
                </a:solidFill>
                <a:effectLst/>
                <a:latin typeface="+mn-lt"/>
                <a:ea typeface="+mn-ea"/>
                <a:cs typeface="+mn-cs"/>
              </a:rPr>
              <a:t>クラウドがなかった時代は、コンピュータを利用するためには、ハードウェアやソフトウェアを自分たちの資産として購入し、自ら運用管理しなければならならなかったのですが、クラウドの登場によりサービスとして使えるようになったのです。利用者は初期投資を必要とせず、使った分だけ利用料金を払えばすぐにでも利用できるようになりました。例えて言えば、飲み水を手に入れるために、各家の庭に井戸を掘りポンプを設置しなければならなかった時代から、水道を引けば蛇口をひねるだけで手に入るようになったことと同じです。また使った分だけ払う「従量課金」なので無駄がありません。</a:t>
            </a:r>
          </a:p>
          <a:p>
            <a:br>
              <a:rPr kumimoji="1" lang="en-US" altLang="ja-JP" sz="1200" kern="1200" dirty="0">
                <a:solidFill>
                  <a:schemeClr val="tx1"/>
                </a:solidFill>
                <a:effectLst/>
                <a:latin typeface="+mn-lt"/>
                <a:ea typeface="+mn-ea"/>
                <a:cs typeface="+mn-cs"/>
              </a:rPr>
            </a:br>
            <a:r>
              <a:rPr kumimoji="1" lang="ja-JP" altLang="ja-JP" sz="1200" kern="1200" dirty="0">
                <a:solidFill>
                  <a:schemeClr val="tx1"/>
                </a:solidFill>
                <a:effectLst/>
                <a:latin typeface="+mn-lt"/>
                <a:ea typeface="+mn-ea"/>
                <a:cs typeface="+mn-cs"/>
              </a:rPr>
              <a:t>このようにクラウドはコンピュータの使い方の常識を根本的に変えてしまいました。</a:t>
            </a:r>
          </a:p>
          <a:p>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」という言葉が最初に使われたのは、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だったエリック・シュミットの次のスピーチだと言われています。</a:t>
            </a:r>
          </a:p>
          <a:p>
            <a:r>
              <a:rPr kumimoji="1" lang="ja-JP" altLang="ja-JP" sz="1200" kern="1200" dirty="0">
                <a:solidFill>
                  <a:schemeClr val="tx1"/>
                </a:solidFill>
                <a:effectLst/>
                <a:latin typeface="+mn-lt"/>
                <a:ea typeface="+mn-ea"/>
                <a:cs typeface="+mn-cs"/>
              </a:rPr>
              <a:t>「データもプログラムも、サーバー群の上に置いておこう。そういったものは、どこか</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雲（クラウド）</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の中にあればいい。必要なのはブラウザーとインターネットへのアクセス。パソコン、マック、携帯電話、ブラックベリー（スマートフォン）、とにかく手元にあるどんな端末からでも使える。データもデータ処理も、その他あれやこれやもみんなサーバーに、だ。」</a:t>
            </a: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雲（クラウド）”とは、インターネットのことです。当時インターネットやネットワークを表現する模式図として雲の絵がよく使かわれていたことからです。彼の発言を整理してみると次のようになります。</a:t>
            </a:r>
          </a:p>
          <a:p>
            <a:pPr lvl="0"/>
            <a:r>
              <a:rPr kumimoji="1" lang="ja-JP" altLang="ja-JP" sz="1200" kern="1200" dirty="0">
                <a:solidFill>
                  <a:schemeClr val="tx1"/>
                </a:solidFill>
                <a:effectLst/>
                <a:latin typeface="+mn-lt"/>
                <a:ea typeface="+mn-ea"/>
                <a:cs typeface="+mn-cs"/>
              </a:rPr>
              <a:t>インターネットにつながるデータセンターにシステムを設置し、</a:t>
            </a:r>
          </a:p>
          <a:p>
            <a:pPr lvl="0"/>
            <a:r>
              <a:rPr kumimoji="1" lang="ja-JP" altLang="ja-JP" sz="1200" kern="1200" dirty="0">
                <a:solidFill>
                  <a:schemeClr val="tx1"/>
                </a:solidFill>
                <a:effectLst/>
                <a:latin typeface="+mn-lt"/>
                <a:ea typeface="+mn-ea"/>
                <a:cs typeface="+mn-cs"/>
              </a:rPr>
              <a:t>インターネットとブラウザーが使える様々なデバイスから、</a:t>
            </a:r>
          </a:p>
          <a:p>
            <a:pPr lvl="0"/>
            <a:r>
              <a:rPr kumimoji="1" lang="ja-JP" altLang="ja-JP" sz="1200" kern="1200" dirty="0">
                <a:solidFill>
                  <a:schemeClr val="tx1"/>
                </a:solidFill>
                <a:effectLst/>
                <a:latin typeface="+mn-lt"/>
                <a:ea typeface="+mn-ea"/>
                <a:cs typeface="+mn-cs"/>
              </a:rPr>
              <a:t>情報システムの様々な機能や性能をサービスとして使える仕組み。</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ここでいう「情報システムの様々な機能や性能」とは、次のことです。</a:t>
            </a:r>
          </a:p>
          <a:p>
            <a:pPr lvl="0"/>
            <a:r>
              <a:rPr kumimoji="1" lang="ja-JP" altLang="ja-JP" sz="1200" kern="1200" dirty="0">
                <a:solidFill>
                  <a:schemeClr val="tx1"/>
                </a:solidFill>
                <a:effectLst/>
                <a:latin typeface="+mn-lt"/>
                <a:ea typeface="+mn-ea"/>
                <a:cs typeface="+mn-cs"/>
              </a:rPr>
              <a:t>アプリケーション：業務の効率化や利便性を高めるために作られた業務個別のソフトウェア</a:t>
            </a:r>
          </a:p>
          <a:p>
            <a:pPr lvl="0"/>
            <a:r>
              <a:rPr kumimoji="1" lang="ja-JP" altLang="ja-JP" sz="1200" kern="1200" dirty="0">
                <a:solidFill>
                  <a:schemeClr val="tx1"/>
                </a:solidFill>
                <a:effectLst/>
                <a:latin typeface="+mn-lt"/>
                <a:ea typeface="+mn-ea"/>
                <a:cs typeface="+mn-cs"/>
              </a:rPr>
              <a:t>プラットフォーム：様々なアプリケーションで共用されるデータ管理のための仕組み（データベース）や稼働状況の監視、安定稼働を維持するための運用管理などのソフトウェア、またそれらを使ったアプリケーションを容易に開発できるツール、開発したアプリケーションを実行させる仕組み</a:t>
            </a:r>
          </a:p>
          <a:p>
            <a:pPr lvl="0"/>
            <a:r>
              <a:rPr kumimoji="1" lang="ja-JP" altLang="ja-JP" sz="1200" kern="1200" dirty="0">
                <a:solidFill>
                  <a:schemeClr val="tx1"/>
                </a:solidFill>
                <a:effectLst/>
                <a:latin typeface="+mn-lt"/>
                <a:ea typeface="+mn-ea"/>
                <a:cs typeface="+mn-cs"/>
              </a:rPr>
              <a:t>インフラストラクチャー：業務を処理するための計算装置、データを保管するための記憶装置、通信のためのネットワーク機器や通信回線、それらを設置し運用するための施設や設備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これらを所有することなくサービスとして使えるのがクラウドです。</a:t>
            </a:r>
          </a:p>
          <a:p>
            <a:br>
              <a:rPr kumimoji="1" lang="en-US" altLang="ja-JP" sz="1200" kern="1200" dirty="0">
                <a:solidFill>
                  <a:schemeClr val="tx1"/>
                </a:solidFill>
                <a:effectLst/>
                <a:latin typeface="+mn-lt"/>
                <a:ea typeface="+mn-ea"/>
                <a:cs typeface="+mn-cs"/>
              </a:rPr>
            </a:br>
            <a:r>
              <a:rPr kumimoji="1" lang="ja-JP" altLang="ja-JP" sz="1200" kern="1200" dirty="0">
                <a:solidFill>
                  <a:schemeClr val="tx1"/>
                </a:solidFill>
                <a:effectLst/>
                <a:latin typeface="+mn-lt"/>
                <a:ea typeface="+mn-ea"/>
                <a:cs typeface="+mn-cs"/>
              </a:rPr>
              <a:t>自社で所有するシステムとクラウドとの接続は、誰もが共用しているインターネットだけではありません。セキュリティが守られた企業専用のネットワークを介して接続するサービスもあり、企業での利用が拡大しています。</a:t>
            </a:r>
          </a:p>
          <a:p>
            <a:r>
              <a:rPr kumimoji="1" lang="ja-JP" altLang="ja-JP" sz="1200" kern="1200" dirty="0">
                <a:solidFill>
                  <a:schemeClr val="tx1"/>
                </a:solidFill>
                <a:effectLst/>
                <a:latin typeface="+mn-lt"/>
                <a:ea typeface="+mn-ea"/>
                <a:cs typeface="+mn-cs"/>
              </a:rPr>
              <a:t>また、使用するアプリケーションについても、オフィス・ツールや電子メール、ファイル共有などの独自性を求められることの少ないシステムに加え、安心、安全が高度に求められる基幹業務システムや銀行システムといったミッション･クリティカル（</a:t>
            </a:r>
            <a:r>
              <a:rPr kumimoji="1" lang="en-US" altLang="ja-JP" sz="1200" kern="1200" dirty="0">
                <a:solidFill>
                  <a:schemeClr val="tx1"/>
                </a:solidFill>
                <a:effectLst/>
                <a:latin typeface="+mn-lt"/>
                <a:ea typeface="+mn-ea"/>
                <a:cs typeface="+mn-cs"/>
              </a:rPr>
              <a:t>24</a:t>
            </a:r>
            <a:r>
              <a:rPr kumimoji="1" lang="ja-JP" altLang="ja-JP" sz="1200" kern="1200" dirty="0">
                <a:solidFill>
                  <a:schemeClr val="tx1"/>
                </a:solidFill>
                <a:effectLst/>
                <a:latin typeface="+mn-lt"/>
                <a:ea typeface="+mn-ea"/>
                <a:cs typeface="+mn-cs"/>
              </a:rPr>
              <a:t>時間</a:t>
            </a:r>
            <a:r>
              <a:rPr kumimoji="1" lang="en-US" altLang="ja-JP" sz="1200" kern="1200" dirty="0">
                <a:solidFill>
                  <a:schemeClr val="tx1"/>
                </a:solidFill>
                <a:effectLst/>
                <a:latin typeface="+mn-lt"/>
                <a:ea typeface="+mn-ea"/>
                <a:cs typeface="+mn-cs"/>
              </a:rPr>
              <a:t>365</a:t>
            </a:r>
            <a:r>
              <a:rPr kumimoji="1" lang="ja-JP" altLang="ja-JP" sz="1200" kern="1200" dirty="0">
                <a:solidFill>
                  <a:schemeClr val="tx1"/>
                </a:solidFill>
                <a:effectLst/>
                <a:latin typeface="+mn-lt"/>
                <a:ea typeface="+mn-ea"/>
                <a:cs typeface="+mn-cs"/>
              </a:rPr>
              <a:t>日、障害や誤作動などで止まることが許されない）なシステムにも使われるようになっています。さらには、</a:t>
            </a:r>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などの先端テクノロジーに関わるサービスもクラウドが先行して提供し、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の高度な利用を牽引しています。</a:t>
            </a:r>
          </a:p>
          <a:p>
            <a:r>
              <a:rPr kumimoji="1" lang="en-US" altLang="ja-JP" sz="1200" u="sng" kern="1200" dirty="0">
                <a:solidFill>
                  <a:schemeClr val="tx1"/>
                </a:solidFill>
                <a:effectLst/>
                <a:latin typeface="+mn-lt"/>
                <a:ea typeface="+mn-ea"/>
                <a:cs typeface="+mn-cs"/>
              </a:rPr>
              <a:t>2018</a:t>
            </a:r>
            <a:r>
              <a:rPr kumimoji="1" lang="ja-JP" altLang="ja-JP" sz="1200" kern="1200" dirty="0">
                <a:solidFill>
                  <a:schemeClr val="tx1"/>
                </a:solidFill>
                <a:effectLst/>
                <a:latin typeface="+mn-lt"/>
                <a:ea typeface="+mn-ea"/>
                <a:cs typeface="+mn-cs"/>
              </a:rPr>
              <a:t>年、日本政府は政府機関の情報システムは</a:t>
            </a:r>
            <a:r>
              <a:rPr kumimoji="1" lang="ja-JP" altLang="en-US" sz="1200" kern="1200" dirty="0">
                <a:solidFill>
                  <a:schemeClr val="tx1"/>
                </a:solidFill>
                <a:effectLst/>
                <a:latin typeface="+mn-lt"/>
                <a:ea typeface="+mn-ea"/>
                <a:cs typeface="+mn-cs"/>
              </a:rPr>
              <a:t>クラウドサービス</a:t>
            </a:r>
            <a:r>
              <a:rPr kumimoji="1" lang="ja-JP" altLang="ja-JP" sz="1200" kern="1200" dirty="0">
                <a:solidFill>
                  <a:schemeClr val="tx1"/>
                </a:solidFill>
                <a:effectLst/>
                <a:latin typeface="+mn-lt"/>
                <a:ea typeface="+mn-ea"/>
                <a:cs typeface="+mn-cs"/>
              </a:rPr>
              <a:t>の採用を優先するとの方針（クラウド・バイ・デフォルト原則）を決定しています</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。また米国では、</a:t>
            </a:r>
            <a:r>
              <a:rPr kumimoji="1" lang="en-US" altLang="ja-JP" sz="1200" kern="1200" dirty="0">
                <a:solidFill>
                  <a:schemeClr val="tx1"/>
                </a:solidFill>
                <a:effectLst/>
                <a:latin typeface="+mn-lt"/>
                <a:ea typeface="+mn-ea"/>
                <a:cs typeface="+mn-cs"/>
              </a:rPr>
              <a:t>CIA</a:t>
            </a:r>
            <a:r>
              <a:rPr kumimoji="1" lang="ja-JP" altLang="ja-JP" sz="1200" kern="1200" dirty="0">
                <a:solidFill>
                  <a:schemeClr val="tx1"/>
                </a:solidFill>
                <a:effectLst/>
                <a:latin typeface="+mn-lt"/>
                <a:ea typeface="+mn-ea"/>
                <a:cs typeface="+mn-cs"/>
              </a:rPr>
              <a:t>（中央情報局）が、全てのシステムを</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に移管して運用しています。また、</a:t>
            </a:r>
            <a:r>
              <a:rPr kumimoji="1" lang="en-US" altLang="ja-JP" sz="1200" kern="1200" dirty="0">
                <a:solidFill>
                  <a:schemeClr val="tx1"/>
                </a:solidFill>
                <a:effectLst/>
                <a:latin typeface="+mn-lt"/>
                <a:ea typeface="+mn-ea"/>
                <a:cs typeface="+mn-cs"/>
              </a:rPr>
              <a:t>DOD</a:t>
            </a:r>
            <a:r>
              <a:rPr kumimoji="1" lang="ja-JP" altLang="ja-JP" sz="1200" kern="1200" dirty="0">
                <a:solidFill>
                  <a:schemeClr val="tx1"/>
                </a:solidFill>
                <a:effectLst/>
                <a:latin typeface="+mn-lt"/>
                <a:ea typeface="+mn-ea"/>
                <a:cs typeface="+mn-cs"/>
              </a:rPr>
              <a:t>（国防総省）も</a:t>
            </a:r>
            <a:r>
              <a:rPr kumimoji="1" lang="en-US" altLang="ja-JP" sz="1200" kern="1200" dirty="0">
                <a:solidFill>
                  <a:schemeClr val="tx1"/>
                </a:solidFill>
                <a:effectLst/>
                <a:latin typeface="+mn-lt"/>
                <a:ea typeface="+mn-ea"/>
                <a:cs typeface="+mn-cs"/>
              </a:rPr>
              <a:t>Microsoft Azure</a:t>
            </a:r>
            <a:r>
              <a:rPr kumimoji="1" lang="ja-JP" altLang="ja-JP" sz="1200" kern="1200" dirty="0">
                <a:solidFill>
                  <a:schemeClr val="tx1"/>
                </a:solidFill>
                <a:effectLst/>
                <a:latin typeface="+mn-lt"/>
                <a:ea typeface="+mn-ea"/>
                <a:cs typeface="+mn-cs"/>
              </a:rPr>
              <a:t>の採用を決定しています。高度な機密性や可用性、信頼性が要求される政府機関もクラウドを利用する時代になったのです。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ビジネスの不確実性が高まり、資産を持つことが経営リスクとして認識されるようになったいま、変化に俊敏に対応することが経営課題として強く意識されるようになりました。そのためには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を積極的に活用しなければなりません。一方で、セキュリティに関わる脅威の高度化や多様化に対処することが、企業にとっては大きな負担となっています。</a:t>
            </a:r>
          </a:p>
          <a:p>
            <a:r>
              <a:rPr kumimoji="1" lang="ja-JP" altLang="ja-JP" sz="1200" kern="1200" dirty="0">
                <a:solidFill>
                  <a:schemeClr val="tx1"/>
                </a:solidFill>
                <a:effectLst/>
                <a:latin typeface="+mn-lt"/>
                <a:ea typeface="+mn-ea"/>
                <a:cs typeface="+mn-cs"/>
              </a:rPr>
              <a:t>この状況に対処するには、自らは資産を持つことなくコンピューティング資源を必要な時に必要なだけ経費として使用でき、セキュリティ対策を高度な専門家集団に任せられるクラウドを利用しようとの気運が高まっ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クラウドは、コスト削減のためばかりではなく、</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などの先端テクノロジーをいち早く活用し、事業の競争優位を実現しようという戦略的な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活用の目的でも、利用が拡大しています。</a:t>
            </a: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時事ネタとしては、日本政府も</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をプラットフォームに活用する方針であることを書いてみてもいいかもしれません。</a:t>
            </a:r>
          </a:p>
          <a:p>
            <a:r>
              <a:rPr kumimoji="1" lang="en-US" altLang="ja-JP" sz="1200" u="sng" kern="1200" dirty="0">
                <a:solidFill>
                  <a:schemeClr val="tx1"/>
                </a:solidFill>
                <a:effectLst/>
                <a:latin typeface="+mn-lt"/>
                <a:ea typeface="+mn-ea"/>
                <a:cs typeface="+mn-cs"/>
                <a:hlinkClick r:id="rId3"/>
              </a:rPr>
              <a:t>https://tech.nikkeibp.co.jp/atcl/nxt/column/18/00001/02546/</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これは誤解があります。日本政府が</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を使うとの方針を示したのではなく、アクセンチュアが</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をベースに政府機関がクラウドを使う場合のシステムの運用・セキュリティのガイドを作成するという業務委託をうけたという話しです。このガイドに準拠していれば、</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以外のクラウドサービスも使うことに制約を設けるものではありません。</a:t>
            </a: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失礼いたしました。承知いたしました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85</a:t>
            </a:fld>
            <a:endParaRPr kumimoji="1" lang="ja-JP" altLang="en-US"/>
          </a:p>
        </p:txBody>
      </p:sp>
    </p:spTree>
    <p:extLst>
      <p:ext uri="{BB962C8B-B14F-4D97-AF65-F5344CB8AC3E}">
        <p14:creationId xmlns:p14="http://schemas.microsoft.com/office/powerpoint/2010/main" val="2738643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【図解】コレ一枚で分かる</a:t>
            </a:r>
            <a:r>
              <a:rPr kumimoji="1" lang="ja-JP" altLang="en-US" sz="1200"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の</a:t>
            </a:r>
            <a:r>
              <a:rPr kumimoji="1" lang="ja-JP" altLang="en-US" sz="1200" kern="1200" dirty="0">
                <a:solidFill>
                  <a:schemeClr val="tx1"/>
                </a:solidFill>
                <a:effectLst/>
                <a:latin typeface="+mn-lt"/>
                <a:ea typeface="+mn-ea"/>
                <a:cs typeface="+mn-cs"/>
              </a:rPr>
              <a:t>ビジネスモデル</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を</a:t>
            </a:r>
            <a:r>
              <a:rPr kumimoji="1" lang="ja-JP" altLang="en-US" sz="1200" kern="1200" dirty="0">
                <a:solidFill>
                  <a:schemeClr val="tx1"/>
                </a:solidFill>
                <a:effectLst/>
                <a:latin typeface="+mn-lt"/>
                <a:ea typeface="+mn-ea"/>
                <a:cs typeface="+mn-cs"/>
              </a:rPr>
              <a:t>ビジネスモデル</a:t>
            </a:r>
            <a:r>
              <a:rPr kumimoji="1" lang="ja-JP" altLang="ja-JP" sz="1200" kern="1200" dirty="0">
                <a:solidFill>
                  <a:schemeClr val="tx1"/>
                </a:solidFill>
                <a:effectLst/>
                <a:latin typeface="+mn-lt"/>
                <a:ea typeface="+mn-ea"/>
                <a:cs typeface="+mn-cs"/>
              </a:rPr>
              <a:t>として捉えてみると、「システム資源の共同購買」の仕組みと、それを容易に利用できるようにするための「サービス化」の仕組みの組合せと考えることができる。</a:t>
            </a:r>
          </a:p>
          <a:p>
            <a:r>
              <a:rPr kumimoji="1" lang="ja-JP" altLang="ja-JP" sz="1200" kern="1200" dirty="0">
                <a:solidFill>
                  <a:schemeClr val="tx1"/>
                </a:solidFill>
                <a:effectLst/>
                <a:latin typeface="+mn-lt"/>
                <a:ea typeface="+mn-ea"/>
                <a:cs typeface="+mn-cs"/>
              </a:rPr>
              <a:t>「システム資源の共同購買」とは、一社あるいはひとつの組織でシステム資源を調達するのではなく、共同で大量購入し調達コストを下げると共に、共用することで設備や運用管理のコストを低減しようということだ。そのため、システム機器類の徹底した標準化をすすめ大量購買することで低コストでの調達を実現し、運用管理負担の低減を図っている。</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場合、数百万台のサーバーを保有していると言われているが、サーバーの故障や老朽化に伴う入れ替えや追加増設を考えると、年間十数万台から数十万台のサーバーを購入していると考えられる。世界におけるサーバーの年間出荷台数が、</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万台程度であることから考えると、その多さは驚異的と言えるだろう。当然、市販品を購入することはなく、</a:t>
            </a:r>
            <a:r>
              <a:rPr kumimoji="1" lang="en-US" altLang="ja-JP" sz="1200" kern="1200" dirty="0">
                <a:solidFill>
                  <a:schemeClr val="tx1"/>
                </a:solidFill>
                <a:effectLst/>
                <a:latin typeface="+mn-lt"/>
                <a:ea typeface="+mn-ea"/>
                <a:cs typeface="+mn-cs"/>
              </a:rPr>
              <a:t>ODM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Original Design Manufacturing</a:t>
            </a:r>
            <a:r>
              <a:rPr kumimoji="1" lang="ja-JP" altLang="ja-JP" sz="1200" kern="1200" dirty="0">
                <a:solidFill>
                  <a:schemeClr val="tx1"/>
                </a:solidFill>
                <a:effectLst/>
                <a:latin typeface="+mn-lt"/>
                <a:ea typeface="+mn-ea"/>
                <a:cs typeface="+mn-cs"/>
              </a:rPr>
              <a:t>）での調達となることから、量産効果も期待できさらに低コストでの調達を実現している。</a:t>
            </a:r>
          </a:p>
          <a:p>
            <a:r>
              <a:rPr kumimoji="1" lang="en-US" altLang="ja-JP" sz="1200" u="sng" kern="1200" dirty="0">
                <a:solidFill>
                  <a:schemeClr val="tx1"/>
                </a:solidFill>
                <a:effectLst/>
                <a:latin typeface="+mn-lt"/>
                <a:ea typeface="+mn-ea"/>
                <a:cs typeface="+mn-cs"/>
                <a:hlinkClick r:id="rId3"/>
              </a:rPr>
              <a:t>http://itpro.nikkeibp.co.jp/atcl/news/14/112001992/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また、多くの企業との共同利用となることから負荷の分散や平準化が期待できる。そのため、企業が個別に調達することに比べ調達台数の抑制も期待でき、低コスト化にも貢献していると考えられる。</a:t>
            </a:r>
          </a:p>
          <a:p>
            <a:r>
              <a:rPr kumimoji="1" lang="ja-JP" altLang="ja-JP" sz="1200" kern="1200" dirty="0">
                <a:solidFill>
                  <a:schemeClr val="tx1"/>
                </a:solidFill>
                <a:effectLst/>
                <a:latin typeface="+mn-lt"/>
                <a:ea typeface="+mn-ea"/>
                <a:cs typeface="+mn-cs"/>
              </a:rPr>
              <a:t>一方、「サービス化」は、このシステム資源をサービスとして利用できることだ。つまり、物理的な作業を伴わずソフトウェアの設定だけでシステム資源の調達や構成変更を可能にしている。これを支えている仕組みが、</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Infrastructure</a:t>
            </a:r>
            <a:r>
              <a:rPr kumimoji="1" lang="ja-JP" altLang="ja-JP" sz="1200" kern="1200" dirty="0">
                <a:solidFill>
                  <a:schemeClr val="tx1"/>
                </a:solidFill>
                <a:effectLst/>
                <a:latin typeface="+mn-lt"/>
                <a:ea typeface="+mn-ea"/>
                <a:cs typeface="+mn-cs"/>
              </a:rPr>
              <a:t>）の技術だ。こちらについては、昨日の記事を参考にしていだきたい。</a:t>
            </a:r>
          </a:p>
          <a:p>
            <a:r>
              <a:rPr kumimoji="1" lang="en-US" altLang="ja-JP" sz="1200" kern="1200" dirty="0">
                <a:solidFill>
                  <a:schemeClr val="tx1"/>
                </a:solidFill>
                <a:effectLst/>
                <a:latin typeface="+mn-lt"/>
                <a:ea typeface="+mn-ea"/>
                <a:cs typeface="+mn-cs"/>
              </a:rPr>
              <a:t>&gt;&gt; </a:t>
            </a:r>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枚で分かる</a:t>
            </a:r>
            <a:r>
              <a:rPr kumimoji="1" lang="en-US" altLang="ja-JP" sz="1200" kern="1200" dirty="0">
                <a:solidFill>
                  <a:schemeClr val="tx1"/>
                </a:solidFill>
                <a:effectLst/>
                <a:latin typeface="+mn-lt"/>
                <a:ea typeface="+mn-ea"/>
                <a:cs typeface="+mn-cs"/>
              </a:rPr>
              <a:t>SDI</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http://blogs.itmedia.co.jp/itsolutionjuku/2015/05/sdi.html</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により、運用や調達の自動化・自律化を実現し、必要な時に必要なリソースをオンデマンドで調達できるようにしている。さらに、従量課金により使った分だけの支払いとなることから、システム資源調達における初期投資リスクを回避することができる。</a:t>
            </a:r>
          </a:p>
          <a:p>
            <a:r>
              <a:rPr kumimoji="1" lang="ja-JP" altLang="en-US" sz="1200"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は、このような「システム資源の共同購買」と「サービス化」により、システム資源の低コストでの調達を実現し、変更への俊敏性を確保し、需要の変動にも即応できるスケラビリティを確保している。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88</a:t>
            </a:fld>
            <a:endParaRPr kumimoji="1" lang="ja-JP" altLang="en-US"/>
          </a:p>
        </p:txBody>
      </p:sp>
    </p:spTree>
    <p:extLst>
      <p:ext uri="{BB962C8B-B14F-4D97-AF65-F5344CB8AC3E}">
        <p14:creationId xmlns:p14="http://schemas.microsoft.com/office/powerpoint/2010/main" val="3715516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89</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708757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90</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919163" y="746125"/>
            <a:ext cx="4972050" cy="3729038"/>
          </a:xfrm>
          <a:ln/>
        </p:spPr>
        <p:txBody>
          <a:bodyPr/>
          <a:lstStyle/>
          <a:p>
            <a:endParaRPr lang="ja-JP" altLang="en-US"/>
          </a:p>
        </p:txBody>
      </p:sp>
      <p:sp>
        <p:nvSpPr>
          <p:cNvPr id="81924" name="Rectangle 3"/>
          <p:cNvSpPr>
            <a:spLocks noGrp="1" noChangeArrowheads="1"/>
          </p:cNvSpPr>
          <p:nvPr>
            <p:ph type="body" idx="1"/>
          </p:nvPr>
        </p:nvSpPr>
        <p:spPr>
          <a:xfrm>
            <a:off x="908262" y="4721231"/>
            <a:ext cx="4990676" cy="4473575"/>
          </a:xfrm>
          <a:noFill/>
        </p:spPr>
        <p:txBody>
          <a:bodyPr/>
          <a:lstStyle/>
          <a:p>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」という言葉は、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を努めていたエリック・シュミットの本章冒頭で紹介したスピーチがきっかけでした。</a:t>
            </a:r>
          </a:p>
          <a:p>
            <a:r>
              <a:rPr kumimoji="1" lang="ja-JP" altLang="ja-JP" sz="1200" kern="1200" dirty="0">
                <a:solidFill>
                  <a:schemeClr val="tx1"/>
                </a:solidFill>
                <a:effectLst/>
                <a:latin typeface="+mn-lt"/>
                <a:ea typeface="+mn-ea"/>
                <a:cs typeface="+mn-cs"/>
              </a:rPr>
              <a:t>新しい言葉が大好きな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業界は、時代の変化や自分達の先進性を喧伝し自社の製品やサービスを売り込むためのキャッチコピーとして、この言葉を盛んに使うようになりました。そのため各社各様の定義が生まれ、市場に様々な誤解や混乱を生みだしてしまったのです。</a:t>
            </a:r>
          </a:p>
          <a:p>
            <a:r>
              <a:rPr kumimoji="1" lang="en-US" altLang="ja-JP" sz="1200" kern="1200" dirty="0">
                <a:solidFill>
                  <a:schemeClr val="tx1"/>
                </a:solidFill>
                <a:effectLst/>
                <a:latin typeface="+mn-lt"/>
                <a:ea typeface="+mn-ea"/>
                <a:cs typeface="+mn-cs"/>
              </a:rPr>
              <a:t>2009</a:t>
            </a:r>
            <a:r>
              <a:rPr kumimoji="1" lang="ja-JP" altLang="ja-JP" sz="1200" kern="1200" dirty="0">
                <a:solidFill>
                  <a:schemeClr val="tx1"/>
                </a:solidFill>
                <a:effectLst/>
                <a:latin typeface="+mn-lt"/>
                <a:ea typeface="+mn-ea"/>
                <a:cs typeface="+mn-cs"/>
              </a:rPr>
              <a:t>年、こんな混乱に終止符を打ち業界の健全な発展を意図し、米国の国立標準技術研究所</a:t>
            </a:r>
            <a:r>
              <a:rPr kumimoji="1" lang="en-US" altLang="ja-JP" sz="1200" kern="1200" dirty="0">
                <a:solidFill>
                  <a:schemeClr val="tx1"/>
                </a:solidFill>
                <a:effectLst/>
                <a:latin typeface="+mn-lt"/>
                <a:ea typeface="+mn-ea"/>
                <a:cs typeface="+mn-cs"/>
              </a:rPr>
              <a:t>(National Institute of Standards and Technology : NIST)</a:t>
            </a:r>
            <a:r>
              <a:rPr kumimoji="1" lang="ja-JP" altLang="ja-JP" sz="1200" kern="1200" dirty="0">
                <a:solidFill>
                  <a:schemeClr val="tx1"/>
                </a:solidFill>
                <a:effectLst/>
                <a:latin typeface="+mn-lt"/>
                <a:ea typeface="+mn-ea"/>
                <a:cs typeface="+mn-cs"/>
              </a:rPr>
              <a:t>が、「クラウドの定義」を発表しました。この定義は特定の技術や規格を意味するものではなく、考え方の枠組みとして捉えておくといいでしょう。ここには、次のような記述があります。</a:t>
            </a:r>
          </a:p>
          <a:p>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a:t>
            </a:r>
          </a:p>
          <a:p>
            <a:r>
              <a:rPr kumimoji="1" lang="ja-JP" altLang="ja-JP" sz="1200" kern="1200" dirty="0">
                <a:solidFill>
                  <a:schemeClr val="tx1"/>
                </a:solidFill>
                <a:effectLst/>
                <a:latin typeface="+mn-lt"/>
                <a:ea typeface="+mn-ea"/>
                <a:cs typeface="+mn-cs"/>
              </a:rPr>
              <a:t>さらに様々なクラウドの利用形態を「</a:t>
            </a:r>
            <a:r>
              <a:rPr kumimoji="1" lang="ja-JP" altLang="en-US" sz="1200" kern="1200" dirty="0">
                <a:solidFill>
                  <a:schemeClr val="tx1"/>
                </a:solidFill>
                <a:effectLst/>
                <a:latin typeface="+mn-lt"/>
                <a:ea typeface="+mn-ea"/>
                <a:cs typeface="+mn-cs"/>
              </a:rPr>
              <a:t>サービスモデル</a:t>
            </a:r>
            <a:r>
              <a:rPr kumimoji="1" lang="en-US" altLang="ja-JP" sz="1200" kern="1200" dirty="0">
                <a:solidFill>
                  <a:schemeClr val="tx1"/>
                </a:solidFill>
                <a:effectLst/>
                <a:latin typeface="+mn-lt"/>
                <a:ea typeface="+mn-ea"/>
                <a:cs typeface="+mn-cs"/>
              </a:rPr>
              <a:t>(Service Model)</a:t>
            </a:r>
            <a:r>
              <a:rPr kumimoji="1" lang="ja-JP" altLang="ja-JP" sz="1200" kern="1200" dirty="0">
                <a:solidFill>
                  <a:schemeClr val="tx1"/>
                </a:solidFill>
                <a:effectLst/>
                <a:latin typeface="+mn-lt"/>
                <a:ea typeface="+mn-ea"/>
                <a:cs typeface="+mn-cs"/>
              </a:rPr>
              <a:t>」と「配置モデル</a:t>
            </a:r>
            <a:r>
              <a:rPr kumimoji="1" lang="en-US" altLang="ja-JP" sz="1200" kern="1200" dirty="0">
                <a:solidFill>
                  <a:schemeClr val="tx1"/>
                </a:solidFill>
                <a:effectLst/>
                <a:latin typeface="+mn-lt"/>
                <a:ea typeface="+mn-ea"/>
                <a:cs typeface="+mn-cs"/>
              </a:rPr>
              <a:t>(Deployment Model)</a:t>
            </a:r>
            <a:r>
              <a:rPr kumimoji="1" lang="ja-JP" altLang="ja-JP" sz="1200" kern="1200" dirty="0">
                <a:solidFill>
                  <a:schemeClr val="tx1"/>
                </a:solidFill>
                <a:effectLst/>
                <a:latin typeface="+mn-lt"/>
                <a:ea typeface="+mn-ea"/>
                <a:cs typeface="+mn-cs"/>
              </a:rPr>
              <a:t>」に分類、またクラウドに備わっていなくてはならない「</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つの必須の特徴」をあげています。</a:t>
            </a:r>
          </a:p>
          <a:p>
            <a:r>
              <a:rPr kumimoji="1" lang="ja-JP" altLang="ja-JP" sz="1200" kern="1200" dirty="0">
                <a:solidFill>
                  <a:schemeClr val="tx1"/>
                </a:solidFill>
                <a:effectLst/>
                <a:latin typeface="+mn-lt"/>
                <a:ea typeface="+mn-ea"/>
                <a:cs typeface="+mn-cs"/>
              </a:rPr>
              <a:t>この定義が唯一のものではなく、クラウドの普及や新たなテクノロジーの登場とともに新たな解釈も生まれています。しかし、</a:t>
            </a:r>
            <a:r>
              <a:rPr kumimoji="1" lang="ja-JP" altLang="en-US" sz="1200"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の基本的枠組みとして、いまも広く使われており、ここで提案された整理の枠組みを理解しておくといいでしょう。</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p145</a:t>
            </a:r>
            <a:r>
              <a:rPr kumimoji="1" lang="ja-JP" altLang="ja-JP" sz="1200" kern="1200" dirty="0">
                <a:solidFill>
                  <a:schemeClr val="tx1"/>
                </a:solidFill>
                <a:effectLst/>
                <a:latin typeface="+mn-lt"/>
                <a:ea typeface="+mn-ea"/>
                <a:cs typeface="+mn-cs"/>
              </a:rPr>
              <a:t>を流用する形をご検討お願いいたします。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eaLnBrk="1" hangingPunct="1"/>
            <a:endParaRPr lang="ja-JP" altLang="en-US" dirty="0"/>
          </a:p>
        </p:txBody>
      </p:sp>
    </p:spTree>
    <p:extLst>
      <p:ext uri="{BB962C8B-B14F-4D97-AF65-F5344CB8AC3E}">
        <p14:creationId xmlns:p14="http://schemas.microsoft.com/office/powerpoint/2010/main" val="3205670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91</a:t>
            </a:fld>
            <a:endParaRPr lang="en-US" altLang="ja-JP" dirty="0"/>
          </a:p>
        </p:txBody>
      </p:sp>
      <p:sp>
        <p:nvSpPr>
          <p:cNvPr id="28674" name="Rectangle 2"/>
          <p:cNvSpPr>
            <a:spLocks noGrp="1" noRot="1" noChangeAspect="1" noChangeArrowheads="1" noTextEdit="1"/>
          </p:cNvSpPr>
          <p:nvPr>
            <p:ph type="sldImg"/>
          </p:nvPr>
        </p:nvSpPr>
        <p:spPr>
          <a:xfrm>
            <a:off x="919163" y="746125"/>
            <a:ext cx="4972050" cy="3729038"/>
          </a:xfrm>
          <a:ln/>
        </p:spPr>
        <p:txBody>
          <a:bodyPr/>
          <a:lstStyle/>
          <a:p>
            <a:endParaRPr lang="ja-JP" altLang="en-US"/>
          </a:p>
        </p:txBody>
      </p:sp>
      <p:sp>
        <p:nvSpPr>
          <p:cNvPr id="28675" name="Rectangle 3"/>
          <p:cNvSpPr>
            <a:spLocks noGrp="1" noChangeArrowheads="1"/>
          </p:cNvSpPr>
          <p:nvPr>
            <p:ph type="body" idx="1"/>
          </p:nvPr>
        </p:nvSpPr>
        <p:spPr>
          <a:xfrm>
            <a:off x="908359" y="4720870"/>
            <a:ext cx="4990482" cy="4473648"/>
          </a:xfrm>
          <a:noFill/>
          <a:ln/>
        </p:spPr>
        <p:txBody>
          <a:bodyPr/>
          <a:lstStyle/>
          <a:p>
            <a:r>
              <a:rPr kumimoji="1" lang="ja-JP" altLang="ja-JP" sz="1200" kern="1200" dirty="0">
                <a:solidFill>
                  <a:schemeClr val="tx1"/>
                </a:solidFill>
                <a:effectLst/>
                <a:latin typeface="+mn-lt"/>
                <a:ea typeface="+mn-ea"/>
                <a:cs typeface="+mn-cs"/>
              </a:rPr>
              <a:t>クラウドをサービスの違いによって分類する考え方が「</a:t>
            </a:r>
            <a:r>
              <a:rPr kumimoji="1" lang="ja-JP" altLang="en-US" sz="1200" kern="1200" dirty="0">
                <a:solidFill>
                  <a:schemeClr val="tx1"/>
                </a:solidFill>
                <a:effectLst/>
                <a:latin typeface="+mn-lt"/>
                <a:ea typeface="+mn-ea"/>
                <a:cs typeface="+mn-cs"/>
              </a:rPr>
              <a:t>サービスモデル</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Service Model</a:t>
            </a:r>
            <a:r>
              <a:rPr kumimoji="1" lang="ja-JP" altLang="ja-JP" sz="1200" kern="1200" dirty="0">
                <a:solidFill>
                  <a:schemeClr val="tx1"/>
                </a:solidFill>
                <a:effectLst/>
                <a:latin typeface="+mn-lt"/>
                <a:ea typeface="+mn-ea"/>
                <a:cs typeface="+mn-cs"/>
              </a:rPr>
              <a:t>）」です。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as a Service</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電子メールやスケジュール管理、文書作成や表計算、財務会計や販売管理などのアプリケーションを提供するサービスです。ユーザーは、アプリケーションを動かすためのハードウェアや</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などの知識がなくてもアプリケーションの設定や機能を理解していれば使うことができます。例えば、</a:t>
            </a:r>
            <a:r>
              <a:rPr kumimoji="1" lang="en-US" altLang="ja-JP" sz="1200" kern="1200" dirty="0">
                <a:solidFill>
                  <a:schemeClr val="tx1"/>
                </a:solidFill>
                <a:effectLst/>
                <a:latin typeface="+mn-lt"/>
                <a:ea typeface="+mn-ea"/>
                <a:cs typeface="+mn-cs"/>
              </a:rPr>
              <a:t>Salesforce.com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G-Suite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Office 365</a:t>
            </a:r>
            <a:r>
              <a:rPr kumimoji="1" lang="ja-JP" altLang="ja-JP" sz="1200" kern="1200" dirty="0">
                <a:solidFill>
                  <a:schemeClr val="tx1"/>
                </a:solidFill>
                <a:effectLst/>
                <a:latin typeface="+mn-lt"/>
                <a:ea typeface="+mn-ea"/>
                <a:cs typeface="+mn-cs"/>
              </a:rPr>
              <a:t>などがあります。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Platform as a Service</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アプリケーション開発や実行するために必要な機能を提供するサービスです。</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、データベース、開発ツール、実行時に必要なライブラリーや実行管理機能などを提供します。例えば、</a:t>
            </a:r>
            <a:r>
              <a:rPr kumimoji="1" lang="en-US" altLang="ja-JP" sz="1200" kern="1200" dirty="0">
                <a:solidFill>
                  <a:schemeClr val="tx1"/>
                </a:solidFill>
                <a:effectLst/>
                <a:latin typeface="+mn-lt"/>
                <a:ea typeface="+mn-ea"/>
                <a:cs typeface="+mn-cs"/>
              </a:rPr>
              <a:t>Microsoft Azure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Force.com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 Engine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AWS 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Cybozu kintone</a:t>
            </a:r>
            <a:r>
              <a:rPr kumimoji="1" lang="ja-JP" altLang="ja-JP" sz="1200" kern="1200" dirty="0">
                <a:solidFill>
                  <a:schemeClr val="tx1"/>
                </a:solidFill>
                <a:effectLst/>
                <a:latin typeface="+mn-lt"/>
                <a:ea typeface="+mn-ea"/>
                <a:cs typeface="+mn-cs"/>
              </a:rPr>
              <a:t>などがあげられます。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Infrastructure as a Service</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サーバー、ストレージなどのハードウェアの機能や性能を提供するサービスです。「所有」するシステムであれば、その都度ベンダーと交渉し、手続きや据え付け導入作業をしなければなりません。しかし</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であれば、メニュー画面であるセルフサービス・ポータルから、設定するだけで使うことができます。また、ストレージ容量やサーバー数は、必要に応じて設定だけで増減できます。ルーターやファイヤーウォールなどのネットワークの機能やその接続も同様に設定だけで構築できます。例えば、</a:t>
            </a:r>
            <a:r>
              <a:rPr kumimoji="1" lang="en-US" altLang="ja-JP" sz="1200" kern="1200" dirty="0">
                <a:solidFill>
                  <a:schemeClr val="tx1"/>
                </a:solidFill>
                <a:effectLst/>
                <a:latin typeface="+mn-lt"/>
                <a:ea typeface="+mn-ea"/>
                <a:cs typeface="+mn-cs"/>
              </a:rPr>
              <a:t>Amazon EC2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Compute Engine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Azure IaaS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 Cloud IaaS</a:t>
            </a:r>
            <a:r>
              <a:rPr kumimoji="1" lang="ja-JP" altLang="ja-JP" sz="1200" kern="1200" dirty="0">
                <a:solidFill>
                  <a:schemeClr val="tx1"/>
                </a:solidFill>
                <a:effectLst/>
                <a:latin typeface="+mn-lt"/>
                <a:ea typeface="+mn-ea"/>
                <a:cs typeface="+mn-cs"/>
              </a:rPr>
              <a:t>などがあげられます。</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p147</a:t>
            </a:r>
            <a:r>
              <a:rPr kumimoji="1" lang="ja-JP" altLang="ja-JP" sz="1200" kern="1200" dirty="0">
                <a:solidFill>
                  <a:schemeClr val="tx1"/>
                </a:solidFill>
                <a:effectLst/>
                <a:latin typeface="+mn-lt"/>
                <a:ea typeface="+mn-ea"/>
                <a:cs typeface="+mn-cs"/>
              </a:rPr>
              <a:t>の流用の検討をお願いいたします。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pPr eaLnBrk="1" hangingPunct="1"/>
            <a:endParaRPr lang="ja-JP" altLang="en-US" dirty="0"/>
          </a:p>
        </p:txBody>
      </p:sp>
    </p:spTree>
    <p:extLst>
      <p:ext uri="{BB962C8B-B14F-4D97-AF65-F5344CB8AC3E}">
        <p14:creationId xmlns:p14="http://schemas.microsoft.com/office/powerpoint/2010/main" val="2986333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13232"/>
            <a:fld id="{0814F00D-3174-4CAA-B5C7-F5134A634A62}" type="slidenum">
              <a:rPr lang="ja-JP" altLang="en-US" smtClean="0"/>
              <a:pPr defTabSz="913232"/>
              <a:t>93</a:t>
            </a:fld>
            <a:endParaRPr lang="en-US" altLang="ja-JP" dirty="0"/>
          </a:p>
        </p:txBody>
      </p:sp>
      <p:sp>
        <p:nvSpPr>
          <p:cNvPr id="22530" name="Rectangle 2"/>
          <p:cNvSpPr>
            <a:spLocks noGrp="1" noRot="1" noChangeAspect="1" noChangeArrowheads="1" noTextEdit="1"/>
          </p:cNvSpPr>
          <p:nvPr>
            <p:ph type="sldImg"/>
          </p:nvPr>
        </p:nvSpPr>
        <p:spPr>
          <a:xfrm>
            <a:off x="919163" y="746125"/>
            <a:ext cx="4970462" cy="3729038"/>
          </a:xfrm>
          <a:ln/>
        </p:spPr>
        <p:txBody>
          <a:bodyPr/>
          <a:lstStyle/>
          <a:p>
            <a:endParaRPr lang="ja-JP" altLang="en-US"/>
          </a:p>
        </p:txBody>
      </p:sp>
      <p:sp>
        <p:nvSpPr>
          <p:cNvPr id="22531" name="Rectangle 3"/>
          <p:cNvSpPr>
            <a:spLocks noGrp="1" noChangeArrowheads="1"/>
          </p:cNvSpPr>
          <p:nvPr>
            <p:ph type="body" idx="1"/>
          </p:nvPr>
        </p:nvSpPr>
        <p:spPr>
          <a:xfrm>
            <a:off x="679309" y="4720870"/>
            <a:ext cx="5448583" cy="4473648"/>
          </a:xfrm>
          <a:noFill/>
          <a:ln/>
        </p:spPr>
        <p:txBody>
          <a:bodyPr/>
          <a:lstStyle/>
          <a:p>
            <a:r>
              <a:rPr kumimoji="1" lang="ja-JP" altLang="en-US" sz="1200" kern="1200" dirty="0">
                <a:solidFill>
                  <a:schemeClr val="tx1"/>
                </a:solidFill>
                <a:effectLst/>
                <a:latin typeface="+mn-lt"/>
                <a:ea typeface="+mn-ea"/>
                <a:cs typeface="+mn-cs"/>
              </a:rPr>
              <a:t>クラウドサービス</a:t>
            </a:r>
            <a:r>
              <a:rPr kumimoji="1" lang="ja-JP" altLang="ja-JP" sz="1200" kern="1200" dirty="0">
                <a:solidFill>
                  <a:schemeClr val="tx1"/>
                </a:solidFill>
                <a:effectLst/>
                <a:latin typeface="+mn-lt"/>
                <a:ea typeface="+mn-ea"/>
                <a:cs typeface="+mn-cs"/>
              </a:rPr>
              <a:t>を実現するシステムの設置場所の違いによって分類しようという考え方が、「配置モデル（</a:t>
            </a:r>
            <a:r>
              <a:rPr kumimoji="1" lang="en-US" altLang="ja-JP" sz="1200" kern="1200" dirty="0">
                <a:solidFill>
                  <a:schemeClr val="tx1"/>
                </a:solidFill>
                <a:effectLst/>
                <a:latin typeface="+mn-lt"/>
                <a:ea typeface="+mn-ea"/>
                <a:cs typeface="+mn-cs"/>
              </a:rPr>
              <a:t>Deployment Model</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複数のユーザー企業がネットを介して共用するのが「パブリック</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」です。もともと</a:t>
            </a:r>
            <a:r>
              <a:rPr kumimoji="1" lang="ja-JP" altLang="en-US" sz="1200"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は、パブリック</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を説明するものでした。しかし「パブリック</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の利便性は享受したいが、他ユーザーと協同で利用し、その影響を応答時間やスループットに受けるようでは使い勝手が悪いし、セキュリティの不安も払拭できない」との考えもあり、企業がシステム資源を自社で所有し、自社専用で使用しようという「プライベート</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」という概念が登場します。これは、</a:t>
            </a:r>
            <a:r>
              <a:rPr kumimoji="1" lang="ja-JP" altLang="en-US" sz="1200"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の仕組みを自前の資産で構築し、自社専用で使うやり方です。</a:t>
            </a:r>
          </a:p>
          <a:p>
            <a:r>
              <a:rPr kumimoji="1" lang="ja-JP" altLang="ja-JP" sz="1200" kern="1200" dirty="0">
                <a:solidFill>
                  <a:schemeClr val="tx1"/>
                </a:solidFill>
                <a:effectLst/>
                <a:latin typeface="+mn-lt"/>
                <a:ea typeface="+mn-ea"/>
                <a:cs typeface="+mn-cs"/>
              </a:rPr>
              <a:t>しかし、「プライベート</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のメリットは享受したいが、自ら構築するだけの技術力も資金力もない」という企業も少なくありません。そこで</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の定義には含まれてはいませんが、「ホステッド・プライベート</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」というサービスが登場しています。「プライベート</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のレンタルサービス」というとわかりやすいかもしれません。</a:t>
            </a:r>
          </a:p>
          <a:p>
            <a:r>
              <a:rPr kumimoji="1" lang="ja-JP" altLang="ja-JP" sz="1200" kern="1200" dirty="0">
                <a:solidFill>
                  <a:schemeClr val="tx1"/>
                </a:solidFill>
                <a:effectLst/>
                <a:latin typeface="+mn-lt"/>
                <a:ea typeface="+mn-ea"/>
                <a:cs typeface="+mn-cs"/>
              </a:rPr>
              <a:t>これはパブリック</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のシステム資源の特定のユーザー専用に割り当て他ユーザーには使わせないようにします。これを専用の通信回線や暗号化されたインターネット（</a:t>
            </a:r>
            <a:r>
              <a:rPr kumimoji="1" lang="en-US" altLang="ja-JP" sz="1200" kern="1200" dirty="0">
                <a:solidFill>
                  <a:schemeClr val="tx1"/>
                </a:solidFill>
                <a:effectLst/>
                <a:latin typeface="+mn-lt"/>
                <a:ea typeface="+mn-ea"/>
                <a:cs typeface="+mn-cs"/>
              </a:rPr>
              <a:t>VPN: Virtual Private Network</a:t>
            </a:r>
            <a:r>
              <a:rPr kumimoji="1" lang="ja-JP" altLang="ja-JP" sz="1200" kern="1200" dirty="0">
                <a:solidFill>
                  <a:schemeClr val="tx1"/>
                </a:solidFill>
                <a:effectLst/>
                <a:latin typeface="+mn-lt"/>
                <a:ea typeface="+mn-ea"/>
                <a:cs typeface="+mn-cs"/>
              </a:rPr>
              <a:t>）で接続し、あたかも自社専用のプライベート</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のように利用できるサービスです。昨今、企業の既存業務システムをパブリック</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に移管しようという動きが盛んですが、移行先は、この「ホステッド・プライベート</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」となるのが一般的です。</a:t>
            </a:r>
          </a:p>
          <a:p>
            <a:r>
              <a:rPr kumimoji="1" lang="ja-JP" altLang="ja-JP" sz="1200" kern="1200" dirty="0">
                <a:solidFill>
                  <a:schemeClr val="tx1"/>
                </a:solidFill>
                <a:effectLst/>
                <a:latin typeface="+mn-lt"/>
                <a:ea typeface="+mn-ea"/>
                <a:cs typeface="+mn-cs"/>
              </a:rPr>
              <a:t>これらパブリックとプライベートのふたつを組み合わせる使い方を「ハイブリッド</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」といいます。</a:t>
            </a:r>
          </a:p>
          <a:p>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の定義には、他にも地域や法令・規制など、共通の関心事によって結びついている組合や業界といった範囲で共同利用するコミュニティ</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という区分も使われています。</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p149</a:t>
            </a:r>
            <a:r>
              <a:rPr kumimoji="1" lang="ja-JP" altLang="ja-JP" sz="1200" kern="1200" dirty="0">
                <a:solidFill>
                  <a:schemeClr val="tx1"/>
                </a:solidFill>
                <a:effectLst/>
                <a:latin typeface="+mn-lt"/>
                <a:ea typeface="+mn-ea"/>
                <a:cs typeface="+mn-cs"/>
              </a:rPr>
              <a:t>の流用をご検討ください。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51601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「マルチ</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」という言葉があります。</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の定義にはありませんが、異なるはパブリック</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を組み合わせて、自分たちに最適な</a:t>
            </a:r>
            <a:r>
              <a:rPr kumimoji="1" lang="ja-JP" altLang="en-US" sz="1200" kern="1200" dirty="0">
                <a:solidFill>
                  <a:schemeClr val="tx1"/>
                </a:solidFill>
                <a:effectLst/>
                <a:latin typeface="+mn-lt"/>
                <a:ea typeface="+mn-ea"/>
                <a:cs typeface="+mn-cs"/>
              </a:rPr>
              <a:t>クラウドサービス</a:t>
            </a:r>
            <a:r>
              <a:rPr kumimoji="1" lang="ja-JP" altLang="ja-JP" sz="1200" kern="1200" dirty="0">
                <a:solidFill>
                  <a:schemeClr val="tx1"/>
                </a:solidFill>
                <a:effectLst/>
                <a:latin typeface="+mn-lt"/>
                <a:ea typeface="+mn-ea"/>
                <a:cs typeface="+mn-cs"/>
              </a:rPr>
              <a:t>を実現することを言います。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データの収集と集約はそのための専用サービスを提供している</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、データの分析には計算性能のコストパフォーマンスが高い</a:t>
            </a:r>
            <a:r>
              <a:rPr kumimoji="1" lang="en-US" altLang="ja-JP" sz="1200" kern="1200" dirty="0">
                <a:solidFill>
                  <a:schemeClr val="tx1"/>
                </a:solidFill>
                <a:effectLst/>
                <a:latin typeface="+mn-lt"/>
                <a:ea typeface="+mn-ea"/>
                <a:cs typeface="+mn-cs"/>
              </a:rPr>
              <a:t>GCP(Google Cloud Platform)</a:t>
            </a:r>
            <a:r>
              <a:rPr kumimoji="1" lang="ja-JP" altLang="ja-JP" sz="1200" kern="1200" dirty="0">
                <a:solidFill>
                  <a:schemeClr val="tx1"/>
                </a:solidFill>
                <a:effectLst/>
                <a:latin typeface="+mn-lt"/>
                <a:ea typeface="+mn-ea"/>
                <a:cs typeface="+mn-cs"/>
              </a:rPr>
              <a:t>、その結果を利用者に提供するのはユーザー画面の設計やモバイルへの対応が容易な</a:t>
            </a:r>
            <a:r>
              <a:rPr kumimoji="1" lang="en-US" altLang="ja-JP" sz="1200" kern="1200" dirty="0">
                <a:solidFill>
                  <a:schemeClr val="tx1"/>
                </a:solidFill>
                <a:effectLst/>
                <a:latin typeface="+mn-lt"/>
                <a:ea typeface="+mn-ea"/>
                <a:cs typeface="+mn-cs"/>
              </a:rPr>
              <a:t>Salesforce.com</a:t>
            </a:r>
            <a:r>
              <a:rPr kumimoji="1" lang="ja-JP" altLang="ja-JP" sz="1200" kern="1200" dirty="0">
                <a:solidFill>
                  <a:schemeClr val="tx1"/>
                </a:solidFill>
                <a:effectLst/>
                <a:latin typeface="+mn-lt"/>
                <a:ea typeface="+mn-ea"/>
                <a:cs typeface="+mn-cs"/>
              </a:rPr>
              <a:t>、これらを組み合わせて、設備機械の保全・故障予知サービスを実現するといった使い方です。</a:t>
            </a:r>
          </a:p>
          <a:p>
            <a:r>
              <a:rPr kumimoji="1" lang="ja-JP" altLang="ja-JP" sz="1200" kern="1200" dirty="0">
                <a:solidFill>
                  <a:schemeClr val="tx1"/>
                </a:solidFill>
                <a:effectLst/>
                <a:latin typeface="+mn-lt"/>
                <a:ea typeface="+mn-ea"/>
                <a:cs typeface="+mn-cs"/>
              </a:rPr>
              <a:t>パブリック</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事業者は、それぞれに差別化を図るため、機能や性能、運用管理方法や料金などで異なる戦略をとっています。自ずとそれぞれの得意なところや使い方によるコストパフォーマンスの違いが出てきます。それらのいいとこ取りをして、自分たちに最適な組合せを実現しようというのがマルチ</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また、一社のサービスに依存するのはリスクが高いことから、複数のサービスにシステムを分散させ、トラブルへの耐性を高めておこうという考え方から、マルチ</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でのシステム構成を採用する場合もあります。</a:t>
            </a:r>
          </a:p>
          <a:p>
            <a:r>
              <a:rPr kumimoji="1" lang="ja-JP" altLang="ja-JP" sz="1200" kern="1200" dirty="0">
                <a:solidFill>
                  <a:schemeClr val="tx1"/>
                </a:solidFill>
                <a:effectLst/>
                <a:latin typeface="+mn-lt"/>
                <a:ea typeface="+mn-ea"/>
                <a:cs typeface="+mn-cs"/>
              </a:rPr>
              <a:t>一方で、</a:t>
            </a:r>
            <a:r>
              <a:rPr kumimoji="1" lang="ja-JP" altLang="en-US" sz="1200" kern="1200" dirty="0">
                <a:solidFill>
                  <a:schemeClr val="tx1"/>
                </a:solidFill>
                <a:effectLst/>
                <a:latin typeface="+mn-lt"/>
                <a:ea typeface="+mn-ea"/>
                <a:cs typeface="+mn-cs"/>
              </a:rPr>
              <a:t>クラウドサービス</a:t>
            </a:r>
            <a:r>
              <a:rPr kumimoji="1" lang="ja-JP" altLang="ja-JP" sz="1200" kern="1200" dirty="0">
                <a:solidFill>
                  <a:schemeClr val="tx1"/>
                </a:solidFill>
                <a:effectLst/>
                <a:latin typeface="+mn-lt"/>
                <a:ea typeface="+mn-ea"/>
                <a:cs typeface="+mn-cs"/>
              </a:rPr>
              <a:t>ごとに異なる管理ツールを使い分けなければならず運用管理が煩雑になることや、異なるサービスをまたがる機能の連携やデータ移動が難しいといった課題もあり、いいことばかりではありません。</a:t>
            </a:r>
          </a:p>
          <a:p>
            <a:r>
              <a:rPr kumimoji="1" lang="ja-JP" altLang="ja-JP" sz="1200" kern="1200" dirty="0">
                <a:solidFill>
                  <a:schemeClr val="tx1"/>
                </a:solidFill>
                <a:effectLst/>
                <a:latin typeface="+mn-lt"/>
                <a:ea typeface="+mn-ea"/>
                <a:cs typeface="+mn-cs"/>
              </a:rPr>
              <a:t>このような状況に対処するため「マルチ</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管理」のためのツールやサービスが登場しています。</a:t>
            </a:r>
          </a:p>
          <a:p>
            <a:r>
              <a:rPr kumimoji="1" lang="ja-JP" altLang="ja-JP" sz="1200" kern="1200" dirty="0">
                <a:solidFill>
                  <a:schemeClr val="tx1"/>
                </a:solidFill>
                <a:effectLst/>
                <a:latin typeface="+mn-lt"/>
                <a:ea typeface="+mn-ea"/>
                <a:cs typeface="+mn-cs"/>
              </a:rPr>
              <a:t>もはやクラウドは単独で使う時代ではありません。ハイブリッド</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やマルチ</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を駆使し、最適な組合せを実現する、そんな時代を迎えているのです。</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br>
              <a:rPr kumimoji="1" lang="en-US" altLang="ja-JP" sz="1200" kern="1200" dirty="0">
                <a:solidFill>
                  <a:schemeClr val="tx1"/>
                </a:solidFill>
                <a:effectLst/>
                <a:latin typeface="+mn-lt"/>
                <a:ea typeface="+mn-ea"/>
                <a:cs typeface="+mn-cs"/>
              </a:rPr>
            </a:br>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94</a:t>
            </a:fld>
            <a:endParaRPr kumimoji="1" lang="ja-JP" altLang="en-US"/>
          </a:p>
        </p:txBody>
      </p:sp>
    </p:spTree>
    <p:extLst>
      <p:ext uri="{BB962C8B-B14F-4D97-AF65-F5344CB8AC3E}">
        <p14:creationId xmlns:p14="http://schemas.microsoft.com/office/powerpoint/2010/main" val="11031666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232"/>
            <a:fld id="{891BF3F3-59E7-4536-AAC4-888C84177443}" type="slidenum">
              <a:rPr lang="ja-JP" altLang="en-US" smtClean="0"/>
              <a:pPr defTabSz="913232"/>
              <a:t>95</a:t>
            </a:fld>
            <a:endParaRPr lang="en-US" altLang="ja-JP" dirty="0"/>
          </a:p>
        </p:txBody>
      </p:sp>
      <p:sp>
        <p:nvSpPr>
          <p:cNvPr id="30722" name="Rectangle 2"/>
          <p:cNvSpPr>
            <a:spLocks noGrp="1" noRot="1" noChangeAspect="1" noChangeArrowheads="1" noTextEdit="1"/>
          </p:cNvSpPr>
          <p:nvPr>
            <p:ph type="sldImg"/>
          </p:nvPr>
        </p:nvSpPr>
        <p:spPr>
          <a:xfrm>
            <a:off x="920750" y="747713"/>
            <a:ext cx="4965700" cy="3724275"/>
          </a:xfrm>
          <a:ln/>
        </p:spPr>
        <p:txBody>
          <a:bodyPr/>
          <a:lstStyle/>
          <a:p>
            <a:endParaRPr lang="ja-JP" altLang="en-US"/>
          </a:p>
        </p:txBody>
      </p:sp>
      <p:sp>
        <p:nvSpPr>
          <p:cNvPr id="30723" name="Rectangle 3"/>
          <p:cNvSpPr>
            <a:spLocks noGrp="1" noChangeArrowheads="1"/>
          </p:cNvSpPr>
          <p:nvPr>
            <p:ph type="body" idx="1"/>
          </p:nvPr>
        </p:nvSpPr>
        <p:spPr>
          <a:xfrm>
            <a:off x="680877" y="4720873"/>
            <a:ext cx="5445446" cy="4472073"/>
          </a:xfrm>
          <a:noFill/>
          <a:ln/>
        </p:spPr>
        <p:txBody>
          <a:bodyPr/>
          <a:lstStyle/>
          <a:p>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の定義にはクラウドに欠かせない</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つの特徴が挙げられています。</a:t>
            </a:r>
          </a:p>
          <a:p>
            <a:pPr lvl="0"/>
            <a:r>
              <a:rPr kumimoji="1" lang="ja-JP" altLang="ja-JP" sz="1200" kern="1200" dirty="0">
                <a:solidFill>
                  <a:schemeClr val="tx1"/>
                </a:solidFill>
                <a:effectLst/>
                <a:latin typeface="+mn-lt"/>
                <a:ea typeface="+mn-ea"/>
                <a:cs typeface="+mn-cs"/>
              </a:rPr>
              <a:t>オンデマンド・セルフサービス ： ユーザーが</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画面からシステムの調達や各種設定を行うとと自動で実行してくれる。</a:t>
            </a:r>
          </a:p>
          <a:p>
            <a:pPr lvl="0"/>
            <a:r>
              <a:rPr kumimoji="1" lang="ja-JP" altLang="ja-JP" sz="1200" kern="1200" dirty="0">
                <a:solidFill>
                  <a:schemeClr val="tx1"/>
                </a:solidFill>
                <a:effectLst/>
                <a:latin typeface="+mn-lt"/>
                <a:ea typeface="+mn-ea"/>
                <a:cs typeface="+mn-cs"/>
              </a:rPr>
              <a:t>幅広いネットワークアクセス</a:t>
            </a:r>
            <a:r>
              <a:rPr kumimoji="1" lang="en-US" altLang="ja-JP" sz="1200" kern="1200" dirty="0">
                <a:solidFill>
                  <a:schemeClr val="tx1"/>
                </a:solidFill>
                <a:effectLst/>
                <a:latin typeface="+mn-lt"/>
                <a:ea typeface="+mn-ea"/>
                <a:cs typeface="+mn-cs"/>
              </a:rPr>
              <a:t> : PC</a:t>
            </a:r>
            <a:r>
              <a:rPr kumimoji="1" lang="ja-JP" altLang="ja-JP" sz="1200" kern="1200" dirty="0">
                <a:solidFill>
                  <a:schemeClr val="tx1"/>
                </a:solidFill>
                <a:effectLst/>
                <a:latin typeface="+mn-lt"/>
                <a:ea typeface="+mn-ea"/>
                <a:cs typeface="+mn-cs"/>
              </a:rPr>
              <a:t>だけではない様々なデバイスから利用できる。</a:t>
            </a:r>
          </a:p>
          <a:p>
            <a:pPr lvl="0"/>
            <a:r>
              <a:rPr kumimoji="1" lang="ja-JP" altLang="ja-JP" sz="1200" kern="1200" dirty="0">
                <a:solidFill>
                  <a:schemeClr val="tx1"/>
                </a:solidFill>
                <a:effectLst/>
                <a:latin typeface="+mn-lt"/>
                <a:ea typeface="+mn-ea"/>
                <a:cs typeface="+mn-cs"/>
              </a:rPr>
              <a:t>リソースの共有</a:t>
            </a:r>
            <a:r>
              <a:rPr kumimoji="1" lang="en-US" altLang="ja-JP" sz="1200" kern="1200" dirty="0">
                <a:solidFill>
                  <a:schemeClr val="tx1"/>
                </a:solidFill>
                <a:effectLst/>
                <a:latin typeface="+mn-lt"/>
                <a:ea typeface="+mn-ea"/>
                <a:cs typeface="+mn-cs"/>
              </a:rPr>
              <a:t> : </a:t>
            </a:r>
            <a:r>
              <a:rPr kumimoji="1" lang="ja-JP" altLang="ja-JP" sz="1200" kern="1200" dirty="0">
                <a:solidFill>
                  <a:schemeClr val="tx1"/>
                </a:solidFill>
                <a:effectLst/>
                <a:latin typeface="+mn-lt"/>
                <a:ea typeface="+mn-ea"/>
                <a:cs typeface="+mn-cs"/>
              </a:rPr>
              <a:t>複数のユーザーでシステム資源を共有し、融通し合える仕組みを備えている。</a:t>
            </a:r>
          </a:p>
          <a:p>
            <a:pPr lvl="0"/>
            <a:r>
              <a:rPr kumimoji="1" lang="ja-JP" altLang="ja-JP" sz="1200" kern="1200" dirty="0">
                <a:solidFill>
                  <a:schemeClr val="tx1"/>
                </a:solidFill>
                <a:effectLst/>
                <a:latin typeface="+mn-lt"/>
                <a:ea typeface="+mn-ea"/>
                <a:cs typeface="+mn-cs"/>
              </a:rPr>
              <a:t>迅速な拡張性</a:t>
            </a:r>
            <a:r>
              <a:rPr kumimoji="1" lang="en-US" altLang="ja-JP" sz="1200" kern="1200" dirty="0">
                <a:solidFill>
                  <a:schemeClr val="tx1"/>
                </a:solidFill>
                <a:effectLst/>
                <a:latin typeface="+mn-lt"/>
                <a:ea typeface="+mn-ea"/>
                <a:cs typeface="+mn-cs"/>
              </a:rPr>
              <a:t> : </a:t>
            </a:r>
            <a:r>
              <a:rPr kumimoji="1" lang="ja-JP" altLang="ja-JP" sz="1200" kern="1200" dirty="0">
                <a:solidFill>
                  <a:schemeClr val="tx1"/>
                </a:solidFill>
                <a:effectLst/>
                <a:latin typeface="+mn-lt"/>
                <a:ea typeface="+mn-ea"/>
                <a:cs typeface="+mn-cs"/>
              </a:rPr>
              <a:t>ユーザーの要求に応じて、システムの拡張や縮小を即座に行える。</a:t>
            </a:r>
          </a:p>
          <a:p>
            <a:pPr lvl="0"/>
            <a:r>
              <a:rPr kumimoji="1" lang="ja-JP" altLang="ja-JP" sz="1200" kern="1200" dirty="0">
                <a:solidFill>
                  <a:schemeClr val="tx1"/>
                </a:solidFill>
                <a:effectLst/>
                <a:latin typeface="+mn-lt"/>
                <a:ea typeface="+mn-ea"/>
                <a:cs typeface="+mn-cs"/>
              </a:rPr>
              <a:t>サービスが計測可能</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サービスの利用量、例えば</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やストレージをどれくらい使ったかを電気料金のように計測できる仕組みを持ち、それによって従量課金（使った分だけの支払い）が可能。</a:t>
            </a:r>
          </a:p>
          <a:p>
            <a:r>
              <a:rPr kumimoji="1" lang="ja-JP" altLang="ja-JP" sz="1200" kern="1200" dirty="0">
                <a:solidFill>
                  <a:schemeClr val="tx1"/>
                </a:solidFill>
                <a:effectLst/>
                <a:latin typeface="+mn-lt"/>
                <a:ea typeface="+mn-ea"/>
                <a:cs typeface="+mn-cs"/>
              </a:rPr>
              <a:t>これらを実現するためにシステム構築や構成変更を物理的な作業を伴わずにソフトウェア設定だけで実現する「仮想化」、無人で運用管理できる「運用の自動化」、調達や構成変更をできるだけ簡便にし、メニュー画面からの設定だけで行えるようにする「調達の自動化」の技術が使われています。</a:t>
            </a:r>
          </a:p>
          <a:p>
            <a:r>
              <a:rPr kumimoji="1" lang="ja-JP" altLang="ja-JP" sz="1200" kern="1200" dirty="0">
                <a:solidFill>
                  <a:schemeClr val="tx1"/>
                </a:solidFill>
                <a:effectLst/>
                <a:latin typeface="+mn-lt"/>
                <a:ea typeface="+mn-ea"/>
                <a:cs typeface="+mn-cs"/>
              </a:rPr>
              <a:t>この仕組みを事業者が設置・運用し、ネット越しにサービスとして提供するのがパブリック</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、自社で設置・運用し、自社内だけで使用するのがプライベート</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これにより徹底して人的な介在をなくし、人的ミスの排除、調達や変更の高速化、運用管理の負担軽減を実現し、人件費の削減、テクノロジーの進化に伴う</a:t>
            </a:r>
            <a:r>
              <a:rPr kumimoji="1" lang="ja-JP" altLang="en-US" sz="1200" kern="1200" dirty="0">
                <a:solidFill>
                  <a:schemeClr val="tx1"/>
                </a:solidFill>
                <a:effectLst/>
                <a:latin typeface="+mn-lt"/>
                <a:ea typeface="+mn-ea"/>
                <a:cs typeface="+mn-cs"/>
              </a:rPr>
              <a:t>コストパフォーマンス</a:t>
            </a:r>
            <a:r>
              <a:rPr kumimoji="1" lang="ja-JP" altLang="ja-JP" sz="1200" kern="1200" dirty="0">
                <a:solidFill>
                  <a:schemeClr val="tx1"/>
                </a:solidFill>
                <a:effectLst/>
                <a:latin typeface="+mn-lt"/>
                <a:ea typeface="+mn-ea"/>
                <a:cs typeface="+mn-cs"/>
              </a:rPr>
              <a:t>の改善を長期継続的に提供し続けようとしています。</a:t>
            </a:r>
          </a:p>
          <a:p>
            <a:r>
              <a:rPr kumimoji="1" lang="ja-JP" altLang="ja-JP" sz="1200" kern="1200" dirty="0">
                <a:solidFill>
                  <a:schemeClr val="tx1"/>
                </a:solidFill>
                <a:effectLst/>
                <a:latin typeface="+mn-lt"/>
                <a:ea typeface="+mn-ea"/>
                <a:cs typeface="+mn-cs"/>
              </a:rPr>
              <a:t>なおハイパーバイザーによる「仮想化」は</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においては前提となる技術ですが、</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では「仮想化を使わない」のが一般的です。アプリケーションでのユーザー管理、データベースのマルチ・テナント機能、コンテナによる独立したアプリケーション実行環境など、「仮想化」よりもシステム負荷が小さく、効率よくシステム資源を使用し、ユーザー・グループを分離できる手段が使われています。</a:t>
            </a:r>
          </a:p>
          <a:p>
            <a:br>
              <a:rPr kumimoji="1" lang="en-US" altLang="ja-JP" sz="1200" kern="1200" dirty="0">
                <a:solidFill>
                  <a:schemeClr val="tx1"/>
                </a:solidFill>
                <a:effectLst/>
                <a:latin typeface="+mn-lt"/>
                <a:ea typeface="+mn-ea"/>
                <a:cs typeface="+mn-cs"/>
              </a:rPr>
            </a:br>
            <a:endParaRPr lang="ja-JP" altLang="en-US" dirty="0"/>
          </a:p>
        </p:txBody>
      </p:sp>
    </p:spTree>
    <p:extLst>
      <p:ext uri="{BB962C8B-B14F-4D97-AF65-F5344CB8AC3E}">
        <p14:creationId xmlns:p14="http://schemas.microsoft.com/office/powerpoint/2010/main" val="126870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96</a:t>
            </a:fld>
            <a:endParaRPr kumimoji="1" lang="ja-JP" altLang="en-US"/>
          </a:p>
        </p:txBody>
      </p:sp>
    </p:spTree>
    <p:extLst>
      <p:ext uri="{BB962C8B-B14F-4D97-AF65-F5344CB8AC3E}">
        <p14:creationId xmlns:p14="http://schemas.microsoft.com/office/powerpoint/2010/main" val="1072724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84618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97</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049070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昨今は、民間企業ばかりでなく、銀行や保険などの金融機関もまたパブリック</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の利用を拡大している。また、政府は</a:t>
            </a:r>
            <a:r>
              <a:rPr kumimoji="1" lang="en-US" altLang="ja-JP" sz="1200" kern="1200" dirty="0">
                <a:solidFill>
                  <a:schemeClr val="tx1"/>
                </a:solidFill>
                <a:effectLst/>
                <a:latin typeface="+mn-lt"/>
                <a:ea typeface="+mn-ea"/>
                <a:cs typeface="+mn-cs"/>
              </a:rPr>
              <a:t>2018</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月「政府情報システムにおけるクラウドサービスの利用に係る基本方針」を決定し、政府情報システムは、パブリック</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の利用を第一候補とする「クラウド・バイ・デフォルト原則」を打ち出した。もはやクラウドへの移行は、不可逆的なトレンドとして受けとめる必要がある。</a:t>
            </a:r>
          </a:p>
          <a:p>
            <a:r>
              <a:rPr kumimoji="1" lang="ja-JP" altLang="ja-JP" sz="1200" kern="1200" dirty="0">
                <a:solidFill>
                  <a:schemeClr val="tx1"/>
                </a:solidFill>
                <a:effectLst/>
                <a:latin typeface="+mn-lt"/>
                <a:ea typeface="+mn-ea"/>
                <a:cs typeface="+mn-cs"/>
              </a:rPr>
              <a:t>しかし、一気に自社所有のシステムを全面的にクラウドへ移行しようとする企業は限られるだろ。では、どのような段階を踏んでクラウドへの移行が進むのかを大きなトレンドして整理してみることにしよう。</a:t>
            </a:r>
          </a:p>
          <a:p>
            <a:r>
              <a:rPr kumimoji="1" lang="ja-JP" altLang="ja-JP" sz="1200" kern="1200" dirty="0">
                <a:solidFill>
                  <a:schemeClr val="tx1"/>
                </a:solidFill>
                <a:effectLst/>
                <a:latin typeface="+mn-lt"/>
                <a:ea typeface="+mn-ea"/>
                <a:cs typeface="+mn-cs"/>
              </a:rPr>
              <a:t>■既存システムの一部移管および</a:t>
            </a:r>
            <a:r>
              <a:rPr kumimoji="1" lang="en-US" altLang="ja-JP" sz="1200" kern="1200" dirty="0">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の利用</a:t>
            </a:r>
          </a:p>
          <a:p>
            <a:r>
              <a:rPr kumimoji="1" lang="en-US" altLang="ja-JP" sz="1200" kern="1200" dirty="0">
                <a:solidFill>
                  <a:schemeClr val="tx1"/>
                </a:solidFill>
                <a:effectLst/>
                <a:latin typeface="+mn-lt"/>
                <a:ea typeface="+mn-ea"/>
                <a:cs typeface="+mn-cs"/>
              </a:rPr>
              <a:t>Salesforce.com</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Office365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Box</a:t>
            </a:r>
            <a:r>
              <a:rPr kumimoji="1" lang="ja-JP" altLang="ja-JP" sz="1200" kern="1200" dirty="0">
                <a:solidFill>
                  <a:schemeClr val="tx1"/>
                </a:solidFill>
                <a:effectLst/>
                <a:latin typeface="+mn-lt"/>
                <a:ea typeface="+mn-ea"/>
                <a:cs typeface="+mn-cs"/>
              </a:rPr>
              <a:t>などのオフィス系、会計や人事、経費処理などのバック･オフィス系のように、企業個別の独自性が求められないアプリケーションにおいて、</a:t>
            </a:r>
            <a:r>
              <a:rPr kumimoji="1" lang="en-US" altLang="ja-JP" sz="1200" kern="1200" dirty="0">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への移行が進められる。また、自社所有のサーバーやストレージなどのハードウェアがリース更改を迎えるタイミングで、既存システムの構成やアーキテクチャ、運用を大きく変更することなく、そのままの状態で</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へ移行（リフト）するケースも増えてゆくだろう。また、</a:t>
            </a:r>
            <a:r>
              <a:rPr kumimoji="1" lang="ja-JP" altLang="en-US" sz="1200" kern="1200" dirty="0">
                <a:solidFill>
                  <a:schemeClr val="tx1"/>
                </a:solidFill>
                <a:effectLst/>
                <a:latin typeface="+mn-lt"/>
                <a:ea typeface="+mn-ea"/>
                <a:cs typeface="+mn-cs"/>
              </a:rPr>
              <a:t>クラウドサービス</a:t>
            </a:r>
            <a:r>
              <a:rPr kumimoji="1" lang="ja-JP" altLang="ja-JP" sz="1200" kern="1200" dirty="0">
                <a:solidFill>
                  <a:schemeClr val="tx1"/>
                </a:solidFill>
                <a:effectLst/>
                <a:latin typeface="+mn-lt"/>
                <a:ea typeface="+mn-ea"/>
                <a:cs typeface="+mn-cs"/>
              </a:rPr>
              <a:t>の利用が拡大することで、インターネットへのゲートウェイをデーターセンターに一極集中するネットワーク構成は利便性の観点からボトルネックになる。そこで、</a:t>
            </a:r>
            <a:r>
              <a:rPr kumimoji="1" lang="en-US" altLang="ja-JP" sz="1200" kern="1200" dirty="0">
                <a:solidFill>
                  <a:schemeClr val="tx1"/>
                </a:solidFill>
                <a:effectLst/>
                <a:latin typeface="+mn-lt"/>
                <a:ea typeface="+mn-ea"/>
                <a:cs typeface="+mn-cs"/>
              </a:rPr>
              <a:t>SD-WAN</a:t>
            </a:r>
            <a:r>
              <a:rPr kumimoji="1" lang="ja-JP" altLang="ja-JP" sz="1200" kern="1200" dirty="0">
                <a:solidFill>
                  <a:schemeClr val="tx1"/>
                </a:solidFill>
                <a:effectLst/>
                <a:latin typeface="+mn-lt"/>
                <a:ea typeface="+mn-ea"/>
                <a:cs typeface="+mn-cs"/>
              </a:rPr>
              <a:t>の導入も拡大するだろう。</a:t>
            </a:r>
          </a:p>
          <a:p>
            <a:r>
              <a:rPr kumimoji="1" lang="ja-JP" altLang="ja-JP" sz="1200" kern="1200" dirty="0">
                <a:solidFill>
                  <a:schemeClr val="tx1"/>
                </a:solidFill>
                <a:effectLst/>
                <a:latin typeface="+mn-lt"/>
                <a:ea typeface="+mn-ea"/>
                <a:cs typeface="+mn-cs"/>
              </a:rPr>
              <a:t>■ハイブリッド</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による連係運用・一元管理</a:t>
            </a:r>
          </a:p>
          <a:p>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へリフトしたシステムは、やがて刷新のタイミングを迎える。度重なる機能追加や利用技術の老朽化に伴い、既存システムを維持し続けることが難しくなることに加え、ビジネス環境の変化やデジタル･サービスへの対応、</a:t>
            </a:r>
            <a:r>
              <a:rPr kumimoji="1" lang="ja-JP" altLang="en-US" sz="1200" kern="1200" dirty="0">
                <a:solidFill>
                  <a:schemeClr val="tx1"/>
                </a:solidFill>
                <a:effectLst/>
                <a:latin typeface="+mn-lt"/>
                <a:ea typeface="+mn-ea"/>
                <a:cs typeface="+mn-cs"/>
              </a:rPr>
              <a:t>デジタルトランスフォーメーション</a:t>
            </a:r>
            <a:r>
              <a:rPr kumimoji="1" lang="ja-JP" altLang="ja-JP" sz="1200" kern="1200" dirty="0">
                <a:solidFill>
                  <a:schemeClr val="tx1"/>
                </a:solidFill>
                <a:effectLst/>
                <a:latin typeface="+mn-lt"/>
                <a:ea typeface="+mn-ea"/>
                <a:cs typeface="+mn-cs"/>
              </a:rPr>
              <a:t>実現にむけた取り組みも必要となる。このようなタイミングで、コンテナやマイクロサービスを前提に、</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やサーバーレスなどの</a:t>
            </a:r>
            <a:r>
              <a:rPr kumimoji="1" lang="ja-JP" altLang="en-US" sz="1200" kern="1200" dirty="0">
                <a:solidFill>
                  <a:schemeClr val="tx1"/>
                </a:solidFill>
                <a:effectLst/>
                <a:latin typeface="+mn-lt"/>
                <a:ea typeface="+mn-ea"/>
                <a:cs typeface="+mn-cs"/>
              </a:rPr>
              <a:t>クラウドネイティブ</a:t>
            </a:r>
            <a:r>
              <a:rPr kumimoji="1" lang="ja-JP" altLang="ja-JP" sz="1200" kern="1200" dirty="0">
                <a:solidFill>
                  <a:schemeClr val="tx1"/>
                </a:solidFill>
                <a:effectLst/>
                <a:latin typeface="+mn-lt"/>
                <a:ea typeface="+mn-ea"/>
                <a:cs typeface="+mn-cs"/>
              </a:rPr>
              <a:t>な利用範囲が拡大し、リフトされたシステムの</a:t>
            </a:r>
            <a:r>
              <a:rPr kumimoji="1" lang="ja-JP" altLang="en-US" sz="1200" kern="1200" dirty="0">
                <a:solidFill>
                  <a:schemeClr val="tx1"/>
                </a:solidFill>
                <a:effectLst/>
                <a:latin typeface="+mn-lt"/>
                <a:ea typeface="+mn-ea"/>
                <a:cs typeface="+mn-cs"/>
              </a:rPr>
              <a:t>クラウドネイティブ</a:t>
            </a:r>
            <a:r>
              <a:rPr kumimoji="1" lang="ja-JP" altLang="ja-JP" sz="1200" kern="1200" dirty="0">
                <a:solidFill>
                  <a:schemeClr val="tx1"/>
                </a:solidFill>
                <a:effectLst/>
                <a:latin typeface="+mn-lt"/>
                <a:ea typeface="+mn-ea"/>
                <a:cs typeface="+mn-cs"/>
              </a:rPr>
              <a:t>への移行（シフト）が進む。また、</a:t>
            </a:r>
            <a:r>
              <a:rPr kumimoji="1" lang="en-US" altLang="ja-JP" sz="1200" kern="1200" dirty="0">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利用の範囲も拡大することになるだろう。一方で、コンプライアンスへの対応やアプリケーションの特性上、リフトもシフトも難しいアプリケーションについては、自社所有システムは維持される。ただ、自社所有システムであっても、運用管理負担の軽減や開発の利便性を高めるためにクラウドのアーキテクチャーを移植したシステム、例えば</a:t>
            </a:r>
            <a:r>
              <a:rPr kumimoji="1" lang="en-US" altLang="ja-JP" sz="1200" kern="1200" dirty="0">
                <a:solidFill>
                  <a:schemeClr val="tx1"/>
                </a:solidFill>
                <a:effectLst/>
                <a:latin typeface="+mn-lt"/>
                <a:ea typeface="+mn-ea"/>
                <a:cs typeface="+mn-cs"/>
              </a:rPr>
              <a:t>HCI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Hyper Converged Infrastructure</a:t>
            </a:r>
            <a:r>
              <a:rPr kumimoji="1" lang="ja-JP" altLang="ja-JP" sz="1200" kern="1200" dirty="0">
                <a:solidFill>
                  <a:schemeClr val="tx1"/>
                </a:solidFill>
                <a:effectLst/>
                <a:latin typeface="+mn-lt"/>
                <a:ea typeface="+mn-ea"/>
                <a:cs typeface="+mn-cs"/>
              </a:rPr>
              <a:t>）やハードウェアとソフトウェアの統合システムによってハイブリッド</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の仕組みを提供する</a:t>
            </a:r>
            <a:r>
              <a:rPr kumimoji="1" lang="en-US" altLang="ja-JP" sz="1200" kern="1200" dirty="0">
                <a:solidFill>
                  <a:schemeClr val="tx1"/>
                </a:solidFill>
                <a:effectLst/>
                <a:latin typeface="+mn-lt"/>
                <a:ea typeface="+mn-ea"/>
                <a:cs typeface="+mn-cs"/>
              </a:rPr>
              <a:t>AWS Outposts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Stack</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Cisco</a:t>
            </a:r>
            <a:r>
              <a:rPr kumimoji="1" lang="ja-JP" altLang="ja-JP" sz="1200" kern="1200" dirty="0">
                <a:solidFill>
                  <a:schemeClr val="tx1"/>
                </a:solidFill>
                <a:effectLst/>
                <a:latin typeface="+mn-lt"/>
                <a:ea typeface="+mn-ea"/>
                <a:cs typeface="+mn-cs"/>
              </a:rPr>
              <a:t>と協力して提供する「</a:t>
            </a:r>
            <a:r>
              <a:rPr kumimoji="1" lang="en-US" altLang="ja-JP" sz="1200" kern="1200" dirty="0">
                <a:solidFill>
                  <a:schemeClr val="tx1"/>
                </a:solidFill>
                <a:effectLst/>
                <a:latin typeface="+mn-lt"/>
                <a:ea typeface="+mn-ea"/>
                <a:cs typeface="+mn-cs"/>
              </a:rPr>
              <a:t>GKE on-prem</a:t>
            </a:r>
            <a:r>
              <a:rPr kumimoji="1" lang="ja-JP" altLang="ja-JP" sz="1200" kern="1200" dirty="0">
                <a:solidFill>
                  <a:schemeClr val="tx1"/>
                </a:solidFill>
                <a:effectLst/>
                <a:latin typeface="+mn-lt"/>
                <a:ea typeface="+mn-ea"/>
                <a:cs typeface="+mn-cs"/>
              </a:rPr>
              <a:t>」、オラクルの「</a:t>
            </a:r>
            <a:r>
              <a:rPr kumimoji="1" lang="en-US" altLang="ja-JP" sz="1200" kern="1200" dirty="0">
                <a:solidFill>
                  <a:schemeClr val="tx1"/>
                </a:solidFill>
                <a:effectLst/>
                <a:latin typeface="+mn-lt"/>
                <a:ea typeface="+mn-ea"/>
                <a:cs typeface="+mn-cs"/>
              </a:rPr>
              <a:t>Oracle Cloud at Customer</a:t>
            </a:r>
            <a:r>
              <a:rPr kumimoji="1" lang="ja-JP" altLang="ja-JP" sz="1200" kern="1200" dirty="0">
                <a:solidFill>
                  <a:schemeClr val="tx1"/>
                </a:solidFill>
                <a:effectLst/>
                <a:latin typeface="+mn-lt"/>
                <a:ea typeface="+mn-ea"/>
                <a:cs typeface="+mn-cs"/>
              </a:rPr>
              <a:t>」などを利用し、パブリック</a:t>
            </a:r>
            <a:r>
              <a:rPr kumimoji="1" lang="ja-JP" altLang="en-US" sz="1200" kern="1200" dirty="0">
                <a:solidFill>
                  <a:schemeClr val="tx1"/>
                </a:solidFill>
                <a:effectLst/>
                <a:latin typeface="+mn-lt"/>
                <a:ea typeface="+mn-ea"/>
                <a:cs typeface="+mn-cs"/>
              </a:rPr>
              <a:t>クラウド</a:t>
            </a:r>
            <a:r>
              <a:rPr kumimoji="1" lang="ja-JP" altLang="ja-JP" sz="1200" kern="1200" dirty="0">
                <a:solidFill>
                  <a:schemeClr val="tx1"/>
                </a:solidFill>
                <a:effectLst/>
                <a:latin typeface="+mn-lt"/>
                <a:ea typeface="+mn-ea"/>
                <a:cs typeface="+mn-cs"/>
              </a:rPr>
              <a:t>との連係運用や一元管理を可能とする</a:t>
            </a:r>
            <a:r>
              <a:rPr kumimoji="1" lang="ja-JP" altLang="en-US" sz="1200" kern="1200" dirty="0">
                <a:solidFill>
                  <a:schemeClr val="tx1"/>
                </a:solidFill>
                <a:effectLst/>
                <a:latin typeface="+mn-lt"/>
                <a:ea typeface="+mn-ea"/>
                <a:cs typeface="+mn-cs"/>
              </a:rPr>
              <a:t>ハイブリッドクラウドへ</a:t>
            </a:r>
            <a:r>
              <a:rPr kumimoji="1" lang="ja-JP" altLang="ja-JP" sz="1200" kern="1200" dirty="0">
                <a:solidFill>
                  <a:schemeClr val="tx1"/>
                </a:solidFill>
                <a:effectLst/>
                <a:latin typeface="+mn-lt"/>
                <a:ea typeface="+mn-ea"/>
                <a:cs typeface="+mn-cs"/>
              </a:rPr>
              <a:t>へと移行する。</a:t>
            </a:r>
          </a:p>
          <a:p>
            <a:r>
              <a:rPr kumimoji="1" lang="ja-JP" altLang="ja-JP" sz="1200" kern="1200" dirty="0">
                <a:solidFill>
                  <a:schemeClr val="tx1"/>
                </a:solidFill>
                <a:effectLst/>
                <a:latin typeface="+mn-lt"/>
                <a:ea typeface="+mn-ea"/>
                <a:cs typeface="+mn-cs"/>
              </a:rPr>
              <a:t>■オール･イン･クラウドへの全面移行</a:t>
            </a:r>
          </a:p>
          <a:p>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エッジ・システムなどレイテンシー（遅延時間）やセキュリティ上の制約から、引き続きユーザー・サイドにシステムが置かれ利用される。しかし、そういう制約を受けない大半のシステムはクラウドへの全面的な移行が進むものと考えられる。つまり、リアルタイム・コンピューティングが求められるシステムとそうでないシステムが明確に二分されシステム全体の最適化が進められる。</a:t>
            </a:r>
          </a:p>
          <a:p>
            <a:r>
              <a:rPr kumimoji="1" lang="ja-JP" altLang="ja-JP" sz="1200" kern="1200" dirty="0">
                <a:solidFill>
                  <a:schemeClr val="tx1"/>
                </a:solidFill>
                <a:effectLst/>
                <a:latin typeface="+mn-lt"/>
                <a:ea typeface="+mn-ea"/>
                <a:cs typeface="+mn-cs"/>
              </a:rPr>
              <a:t>全ての企業がこのような移行のステップを踏むわけではないが、大きなトレンドとしては、このようなステップが考えられるのではないだろうか。</a:t>
            </a:r>
          </a:p>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98</a:t>
            </a:fld>
            <a:endParaRPr kumimoji="1" lang="ja-JP" altLang="en-US"/>
          </a:p>
        </p:txBody>
      </p:sp>
    </p:spTree>
    <p:extLst>
      <p:ext uri="{BB962C8B-B14F-4D97-AF65-F5344CB8AC3E}">
        <p14:creationId xmlns:p14="http://schemas.microsoft.com/office/powerpoint/2010/main" val="34356428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99</a:t>
            </a:fld>
            <a:endParaRPr kumimoji="1" lang="ja-JP" altLang="en-US"/>
          </a:p>
        </p:txBody>
      </p:sp>
    </p:spTree>
    <p:extLst>
      <p:ext uri="{BB962C8B-B14F-4D97-AF65-F5344CB8AC3E}">
        <p14:creationId xmlns:p14="http://schemas.microsoft.com/office/powerpoint/2010/main" val="135638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2F479-B648-CF6F-5F9D-402C9327D938}"/>
            </a:ext>
          </a:extLst>
        </p:cNvPr>
        <p:cNvGrpSpPr/>
        <p:nvPr/>
      </p:nvGrpSpPr>
      <p:grpSpPr>
        <a:xfrm>
          <a:off x="0" y="0"/>
          <a:ext cx="0" cy="0"/>
          <a:chOff x="0" y="0"/>
          <a:chExt cx="0" cy="0"/>
        </a:xfrm>
      </p:grpSpPr>
      <p:sp>
        <p:nvSpPr>
          <p:cNvPr id="78849" name="Rectangle 7">
            <a:extLst>
              <a:ext uri="{FF2B5EF4-FFF2-40B4-BE49-F238E27FC236}">
                <a16:creationId xmlns:a16="http://schemas.microsoft.com/office/drawing/2014/main" id="{80A11A7F-53C0-2CA9-8A12-492505DFACE4}"/>
              </a:ext>
            </a:extLst>
          </p:cNvPr>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101</a:t>
            </a:fld>
            <a:endParaRPr lang="en-US" altLang="ja-JP" sz="1200" dirty="0">
              <a:ea typeface="ＭＳ Ｐゴシック" charset="-128"/>
            </a:endParaRPr>
          </a:p>
        </p:txBody>
      </p:sp>
      <p:sp>
        <p:nvSpPr>
          <p:cNvPr id="78850" name="Rectangle 2">
            <a:extLst>
              <a:ext uri="{FF2B5EF4-FFF2-40B4-BE49-F238E27FC236}">
                <a16:creationId xmlns:a16="http://schemas.microsoft.com/office/drawing/2014/main" id="{D869A348-A4F2-5887-E725-CA6B8B270D0C}"/>
              </a:ext>
            </a:extLst>
          </p:cNvPr>
          <p:cNvSpPr>
            <a:spLocks noGrp="1" noRot="1" noChangeAspect="1" noChangeArrowheads="1" noTextEdit="1"/>
          </p:cNvSpPr>
          <p:nvPr>
            <p:ph type="sldImg"/>
          </p:nvPr>
        </p:nvSpPr>
        <p:spPr>
          <a:ln/>
        </p:spPr>
        <p:txBody>
          <a:bodyPr/>
          <a:lstStyle/>
          <a:p>
            <a:endParaRPr lang="ja-JP" altLang="en-US"/>
          </a:p>
        </p:txBody>
      </p:sp>
      <p:sp>
        <p:nvSpPr>
          <p:cNvPr id="78851" name="Rectangle 3">
            <a:extLst>
              <a:ext uri="{FF2B5EF4-FFF2-40B4-BE49-F238E27FC236}">
                <a16:creationId xmlns:a16="http://schemas.microsoft.com/office/drawing/2014/main" id="{DD70BA09-3E32-E63B-510E-8CC2A8629EF1}"/>
              </a:ext>
            </a:extLst>
          </p:cNvPr>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0255869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107</a:t>
            </a:fld>
            <a:endParaRPr kumimoji="1" lang="ja-JP" altLang="en-US"/>
          </a:p>
        </p:txBody>
      </p:sp>
    </p:spTree>
    <p:extLst>
      <p:ext uri="{BB962C8B-B14F-4D97-AF65-F5344CB8AC3E}">
        <p14:creationId xmlns:p14="http://schemas.microsoft.com/office/powerpoint/2010/main" val="17016892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108</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333862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111</a:t>
            </a:fld>
            <a:endParaRPr kumimoji="1" lang="ja-JP" altLang="en-US"/>
          </a:p>
        </p:txBody>
      </p:sp>
    </p:spTree>
    <p:extLst>
      <p:ext uri="{BB962C8B-B14F-4D97-AF65-F5344CB8AC3E}">
        <p14:creationId xmlns:p14="http://schemas.microsoft.com/office/powerpoint/2010/main" val="3186151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49F2E-3CE7-BF31-F6C7-DD3F75A0C0B4}"/>
            </a:ext>
          </a:extLst>
        </p:cNvPr>
        <p:cNvGrpSpPr/>
        <p:nvPr/>
      </p:nvGrpSpPr>
      <p:grpSpPr>
        <a:xfrm>
          <a:off x="0" y="0"/>
          <a:ext cx="0" cy="0"/>
          <a:chOff x="0" y="0"/>
          <a:chExt cx="0" cy="0"/>
        </a:xfrm>
      </p:grpSpPr>
      <p:sp>
        <p:nvSpPr>
          <p:cNvPr id="78849" name="Rectangle 7">
            <a:extLst>
              <a:ext uri="{FF2B5EF4-FFF2-40B4-BE49-F238E27FC236}">
                <a16:creationId xmlns:a16="http://schemas.microsoft.com/office/drawing/2014/main" id="{9472D37A-61AA-7B61-76B5-2DD44D9468FE}"/>
              </a:ext>
            </a:extLst>
          </p:cNvPr>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115</a:t>
            </a:fld>
            <a:endParaRPr lang="en-US" altLang="ja-JP" sz="1200" dirty="0">
              <a:ea typeface="ＭＳ Ｐゴシック" charset="-128"/>
            </a:endParaRPr>
          </a:p>
        </p:txBody>
      </p:sp>
      <p:sp>
        <p:nvSpPr>
          <p:cNvPr id="78850" name="Rectangle 2">
            <a:extLst>
              <a:ext uri="{FF2B5EF4-FFF2-40B4-BE49-F238E27FC236}">
                <a16:creationId xmlns:a16="http://schemas.microsoft.com/office/drawing/2014/main" id="{29852D0E-D636-270D-4FE7-EE3BD05A9BBB}"/>
              </a:ext>
            </a:extLst>
          </p:cNvPr>
          <p:cNvSpPr>
            <a:spLocks noGrp="1" noRot="1" noChangeAspect="1" noChangeArrowheads="1" noTextEdit="1"/>
          </p:cNvSpPr>
          <p:nvPr>
            <p:ph type="sldImg"/>
          </p:nvPr>
        </p:nvSpPr>
        <p:spPr>
          <a:ln/>
        </p:spPr>
        <p:txBody>
          <a:bodyPr/>
          <a:lstStyle/>
          <a:p>
            <a:endParaRPr lang="ja-JP" altLang="en-US"/>
          </a:p>
        </p:txBody>
      </p:sp>
      <p:sp>
        <p:nvSpPr>
          <p:cNvPr id="78851" name="Rectangle 3">
            <a:extLst>
              <a:ext uri="{FF2B5EF4-FFF2-40B4-BE49-F238E27FC236}">
                <a16:creationId xmlns:a16="http://schemas.microsoft.com/office/drawing/2014/main" id="{6B84B6E6-9459-D2A9-6A3A-DA42E9707952}"/>
              </a:ext>
            </a:extLst>
          </p:cNvPr>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1223795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127</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756142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129</a:t>
            </a:fld>
            <a:endParaRPr kumimoji="1" lang="ja-JP" altLang="en-US"/>
          </a:p>
        </p:txBody>
      </p:sp>
    </p:spTree>
    <p:extLst>
      <p:ext uri="{BB962C8B-B14F-4D97-AF65-F5344CB8AC3E}">
        <p14:creationId xmlns:p14="http://schemas.microsoft.com/office/powerpoint/2010/main" val="1677172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a:t>
            </a:r>
            <a:r>
              <a:rPr kumimoji="1" lang="en-US" altLang="ja-JP" sz="1200" kern="1200" dirty="0">
                <a:solidFill>
                  <a:schemeClr val="tx1"/>
                </a:solidFill>
                <a:effectLst/>
                <a:latin typeface="+mn-lt"/>
                <a:ea typeface="+mn-ea"/>
                <a:cs typeface="+mn-cs"/>
              </a:rPr>
              <a:t>digital</a:t>
            </a:r>
            <a:r>
              <a:rPr kumimoji="1" lang="ja-JP" altLang="ja-JP" sz="1200" kern="1200" dirty="0">
                <a:solidFill>
                  <a:schemeClr val="tx1"/>
                </a:solidFill>
                <a:effectLst/>
                <a:latin typeface="+mn-lt"/>
                <a:ea typeface="+mn-ea"/>
                <a:cs typeface="+mn-cs"/>
              </a:rPr>
              <a:t>）」とは、本来「離散量（とびとびの値しかない量）」を意味する言葉で、連続量（区切りなく続く値をもつ量）を表すアナログと対をなす概念です。ラテン語の「指</a:t>
            </a:r>
            <a:r>
              <a:rPr kumimoji="1" lang="en-US" altLang="ja-JP" sz="1200" kern="1200" dirty="0">
                <a:solidFill>
                  <a:schemeClr val="tx1"/>
                </a:solidFill>
                <a:effectLst/>
                <a:latin typeface="+mn-lt"/>
                <a:ea typeface="+mn-ea"/>
                <a:cs typeface="+mn-cs"/>
              </a:rPr>
              <a:t> (digitus)</a:t>
            </a:r>
            <a:r>
              <a:rPr kumimoji="1" lang="ja-JP" altLang="ja-JP" sz="1200" kern="1200" dirty="0">
                <a:solidFill>
                  <a:schemeClr val="tx1"/>
                </a:solidFill>
                <a:effectLst/>
                <a:latin typeface="+mn-lt"/>
                <a:ea typeface="+mn-ea"/>
                <a:cs typeface="+mn-cs"/>
              </a:rPr>
              <a:t>」を表す言葉が語源で、「指でかぞえる」といった意味から派生して、離散的な数あるいは数字という意味で使われています。</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一方、現実世界の「ものごと」や「できごと」は、全て「アナログ」です。例えば、時間や温度、明るさや音の大きさなどの物理現象、モノを運ぶ、誰かと会話するなどの人間の行為もまたアナログです。しかし、アナログのままではコンピュータで扱うことはできません。そこで、コンピュータで扱えるデジタル、すなわち</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の数字の組み合わせに変換する必要があります。これを「デジタル化（</a:t>
            </a:r>
            <a:r>
              <a:rPr kumimoji="1" lang="en-US" altLang="ja-JP" sz="1200" kern="1200" dirty="0">
                <a:solidFill>
                  <a:schemeClr val="tx1"/>
                </a:solidFill>
                <a:effectLst/>
                <a:latin typeface="+mn-lt"/>
                <a:ea typeface="+mn-ea"/>
                <a:cs typeface="+mn-cs"/>
              </a:rPr>
              <a:t>digitize</a:t>
            </a:r>
            <a:r>
              <a:rPr kumimoji="1" lang="ja-JP" altLang="ja-JP" sz="1200" kern="1200" dirty="0">
                <a:solidFill>
                  <a:schemeClr val="tx1"/>
                </a:solidFill>
                <a:effectLst/>
                <a:latin typeface="+mn-lt"/>
                <a:ea typeface="+mn-ea"/>
                <a:cs typeface="+mn-cs"/>
              </a:rPr>
              <a:t>）」と言います。</a:t>
            </a:r>
          </a:p>
          <a:p>
            <a:r>
              <a:rPr kumimoji="1" lang="ja-JP" altLang="ja-JP" sz="1200" kern="1200" dirty="0">
                <a:solidFill>
                  <a:schemeClr val="tx1"/>
                </a:solidFill>
                <a:effectLst/>
                <a:latin typeface="+mn-lt"/>
                <a:ea typeface="+mn-ea"/>
                <a:cs typeface="+mn-cs"/>
              </a:rPr>
              <a:t>現実世界のアナログな「ものごと」や「できごと」は、デジタルに変換することで、コンピュータで処理できるカタチに変わります。</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つまり、センサー、あるいは</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やモバイル・デバイスなど、様々なデジタル世界との接点を介して、現実世界の「ものごと」や「できごと」が、デジタル・データに変換され、</a:t>
            </a:r>
            <a:r>
              <a:rPr kumimoji="1" lang="ja-JP" altLang="en-US" sz="1200" kern="1200" dirty="0">
                <a:solidFill>
                  <a:schemeClr val="tx1"/>
                </a:solidFill>
                <a:effectLst/>
                <a:latin typeface="+mn-lt"/>
                <a:ea typeface="+mn-ea"/>
                <a:cs typeface="+mn-cs"/>
              </a:rPr>
              <a:t>コンピュータ</a:t>
            </a:r>
            <a:r>
              <a:rPr kumimoji="1" lang="ja-JP" altLang="ja-JP" sz="1200" kern="1200" dirty="0">
                <a:solidFill>
                  <a:schemeClr val="tx1"/>
                </a:solidFill>
                <a:effectLst/>
                <a:latin typeface="+mn-lt"/>
                <a:ea typeface="+mn-ea"/>
                <a:cs typeface="+mn-cs"/>
              </a:rPr>
              <a:t>に受け渡されます。そのための一連の仕組みを</a:t>
            </a:r>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／モノのインターネット）と呼んでいます。</a:t>
            </a:r>
          </a:p>
          <a:p>
            <a:r>
              <a:rPr kumimoji="1" lang="ja-JP" altLang="ja-JP" sz="1200" kern="1200" dirty="0">
                <a:solidFill>
                  <a:schemeClr val="tx1"/>
                </a:solidFill>
                <a:effectLst/>
                <a:latin typeface="+mn-lt"/>
                <a:ea typeface="+mn-ea"/>
                <a:cs typeface="+mn-cs"/>
              </a:rPr>
              <a:t>こうして、コンピュータの中に、「アナログな現実世界とうりふたつのデジタルな双子の兄弟」、すなわち「</a:t>
            </a:r>
            <a:r>
              <a:rPr kumimoji="1" lang="ja-JP" altLang="en-US" sz="1200" kern="1200" dirty="0">
                <a:solidFill>
                  <a:schemeClr val="tx1"/>
                </a:solidFill>
                <a:effectLst/>
                <a:latin typeface="+mn-lt"/>
                <a:ea typeface="+mn-ea"/>
                <a:cs typeface="+mn-cs"/>
              </a:rPr>
              <a:t>デジタルツイン</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Digital Twine</a:t>
            </a:r>
            <a:r>
              <a:rPr kumimoji="1" lang="ja-JP" altLang="ja-JP" sz="1200" kern="1200" dirty="0">
                <a:solidFill>
                  <a:schemeClr val="tx1"/>
                </a:solidFill>
                <a:effectLst/>
                <a:latin typeface="+mn-lt"/>
                <a:ea typeface="+mn-ea"/>
                <a:cs typeface="+mn-cs"/>
              </a:rPr>
              <a:t>）」が作られます。つまり、「デジタル」とは、「フィジカル（</a:t>
            </a:r>
            <a:r>
              <a:rPr kumimoji="1" lang="en-US" altLang="ja-JP" sz="1200" kern="1200" dirty="0">
                <a:solidFill>
                  <a:schemeClr val="tx1"/>
                </a:solidFill>
                <a:effectLst/>
                <a:latin typeface="+mn-lt"/>
                <a:ea typeface="+mn-ea"/>
                <a:cs typeface="+mn-cs"/>
              </a:rPr>
              <a:t>Physical</a:t>
            </a:r>
            <a:r>
              <a:rPr kumimoji="1" lang="ja-JP" altLang="ja-JP" sz="1200" kern="1200" dirty="0">
                <a:solidFill>
                  <a:schemeClr val="tx1"/>
                </a:solidFill>
                <a:effectLst/>
                <a:latin typeface="+mn-lt"/>
                <a:ea typeface="+mn-ea"/>
                <a:cs typeface="+mn-cs"/>
              </a:rPr>
              <a:t>／物理的）」な現実世界に相対する概念と考えることができます。</a:t>
            </a: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「離散量」「連続量」という言葉を知らない方も多く読むと思いますので、少し解説を増やすことをご検討ください。</a:t>
            </a: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（変更文面検討：）現実世界のアナログな「ものごと」や「できごと」は、デジタルに変換することで、コンピュータで処理できるカタチに変わります。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36549059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130</a:t>
            </a:fld>
            <a:endParaRPr kumimoji="1" lang="ja-JP" altLang="en-US"/>
          </a:p>
        </p:txBody>
      </p:sp>
    </p:spTree>
    <p:extLst>
      <p:ext uri="{BB962C8B-B14F-4D97-AF65-F5344CB8AC3E}">
        <p14:creationId xmlns:p14="http://schemas.microsoft.com/office/powerpoint/2010/main" val="3569409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132</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8819603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133</a:t>
            </a:fld>
            <a:endParaRPr kumimoji="1" lang="ja-JP" altLang="en-US"/>
          </a:p>
        </p:txBody>
      </p:sp>
    </p:spTree>
    <p:extLst>
      <p:ext uri="{BB962C8B-B14F-4D97-AF65-F5344CB8AC3E}">
        <p14:creationId xmlns:p14="http://schemas.microsoft.com/office/powerpoint/2010/main" val="37078661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139</a:t>
            </a:fld>
            <a:endParaRPr kumimoji="1" lang="ja-JP" altLang="en-US"/>
          </a:p>
        </p:txBody>
      </p:sp>
    </p:spTree>
    <p:extLst>
      <p:ext uri="{BB962C8B-B14F-4D97-AF65-F5344CB8AC3E}">
        <p14:creationId xmlns:p14="http://schemas.microsoft.com/office/powerpoint/2010/main" val="8372493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140</a:t>
            </a:fld>
            <a:endParaRPr kumimoji="1" lang="ja-JP" altLang="en-US"/>
          </a:p>
        </p:txBody>
      </p:sp>
    </p:spTree>
    <p:extLst>
      <p:ext uri="{BB962C8B-B14F-4D97-AF65-F5344CB8AC3E}">
        <p14:creationId xmlns:p14="http://schemas.microsoft.com/office/powerpoint/2010/main" val="25462208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141</a:t>
            </a:fld>
            <a:endParaRPr kumimoji="1" lang="ja-JP" altLang="en-US"/>
          </a:p>
        </p:txBody>
      </p:sp>
    </p:spTree>
    <p:extLst>
      <p:ext uri="{BB962C8B-B14F-4D97-AF65-F5344CB8AC3E}">
        <p14:creationId xmlns:p14="http://schemas.microsoft.com/office/powerpoint/2010/main" val="18381082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142</a:t>
            </a:fld>
            <a:endParaRPr kumimoji="1" lang="ja-JP" altLang="en-US"/>
          </a:p>
        </p:txBody>
      </p:sp>
    </p:spTree>
    <p:extLst>
      <p:ext uri="{BB962C8B-B14F-4D97-AF65-F5344CB8AC3E}">
        <p14:creationId xmlns:p14="http://schemas.microsoft.com/office/powerpoint/2010/main" val="22396222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143</a:t>
            </a:fld>
            <a:endParaRPr kumimoji="1" lang="ja-JP" altLang="en-US"/>
          </a:p>
        </p:txBody>
      </p:sp>
    </p:spTree>
    <p:extLst>
      <p:ext uri="{BB962C8B-B14F-4D97-AF65-F5344CB8AC3E}">
        <p14:creationId xmlns:p14="http://schemas.microsoft.com/office/powerpoint/2010/main" val="41720331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147</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6600686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例えば、画像であれば、点から線、線から輪郭、輪郭から部分、部分から全体のイメージへと概念がより高次元へと段階的に引き上げられてゆきます。換言すれば、「学習が徐々に深められる」と言ってもいいでしょう。この意味から「ディープラーニング」とばれてい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方式は、人が設定したルールや学習モデルに沿って判断するのではなく、それ自体をコンピュータが学習して作り出すものです。つまり、「人には理解できない方法で判断する」とも言えます。どんなふうに考えたのか、人には分からないが正しい答えを導き出したということになるのです。</a:t>
            </a:r>
          </a:p>
          <a:p>
            <a:r>
              <a:rPr kumimoji="1" lang="ja-JP" altLang="ja-JP" sz="1200" kern="1200" dirty="0">
                <a:solidFill>
                  <a:schemeClr val="tx1"/>
                </a:solidFill>
                <a:effectLst/>
                <a:latin typeface="+mn-lt"/>
                <a:ea typeface="+mn-ea"/>
                <a:cs typeface="+mn-cs"/>
              </a:rPr>
              <a:t>これまでとは全く違うコンピュータの出現と行っても言い過ぎではないでしょう。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151</a:t>
            </a:fld>
            <a:endParaRPr kumimoji="1" lang="ja-JP" altLang="en-US"/>
          </a:p>
        </p:txBody>
      </p:sp>
    </p:spTree>
    <p:extLst>
      <p:ext uri="{BB962C8B-B14F-4D97-AF65-F5344CB8AC3E}">
        <p14:creationId xmlns:p14="http://schemas.microsoft.com/office/powerpoint/2010/main" val="799426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01D03-2FD5-E5C1-3F07-8B9B669B4BE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AB3266-3A0B-DAAF-DD6D-E86162BA15B7}"/>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76D9FACB-7914-2AA7-1533-FEEAC16695C0}"/>
              </a:ext>
            </a:extLst>
          </p:cNvPr>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デジタイゼーション（</a:t>
            </a:r>
            <a:r>
              <a:rPr kumimoji="1" lang="en-US" altLang="ja-JP" sz="1200" kern="1200" dirty="0">
                <a:solidFill>
                  <a:schemeClr val="tx1"/>
                </a:solidFill>
                <a:effectLst/>
                <a:latin typeface="+mn-lt"/>
                <a:ea typeface="+mn-ea"/>
                <a:cs typeface="+mn-cs"/>
              </a:rPr>
              <a:t>Digitization</a:t>
            </a:r>
            <a:r>
              <a:rPr kumimoji="1" lang="ja-JP" altLang="ja-JP" sz="1200" kern="1200" dirty="0">
                <a:solidFill>
                  <a:schemeClr val="tx1"/>
                </a:solidFill>
                <a:effectLst/>
                <a:latin typeface="+mn-lt"/>
                <a:ea typeface="+mn-ea"/>
                <a:cs typeface="+mn-cs"/>
              </a:rPr>
              <a:t>）とデジタライゼーション（</a:t>
            </a:r>
            <a:r>
              <a:rPr kumimoji="1" lang="en-US" altLang="ja-JP" sz="1200" kern="1200" dirty="0">
                <a:solidFill>
                  <a:schemeClr val="tx1"/>
                </a:solidFill>
                <a:effectLst/>
                <a:latin typeface="+mn-lt"/>
                <a:ea typeface="+mn-ea"/>
                <a:cs typeface="+mn-cs"/>
              </a:rPr>
              <a:t>Digitalization</a:t>
            </a:r>
            <a:r>
              <a:rPr kumimoji="1" lang="ja-JP" altLang="ja-JP" sz="1200" kern="1200" dirty="0">
                <a:solidFill>
                  <a:schemeClr val="tx1"/>
                </a:solidFill>
                <a:effectLst/>
                <a:latin typeface="+mn-lt"/>
                <a:ea typeface="+mn-ea"/>
                <a:cs typeface="+mn-cs"/>
              </a:rPr>
              <a:t>）は、よく似た言葉ですが、異なる使われ方をしています。</a:t>
            </a:r>
          </a:p>
          <a:p>
            <a:r>
              <a:rPr kumimoji="1" lang="ja-JP" altLang="ja-JP" sz="1200" kern="1200" dirty="0">
                <a:solidFill>
                  <a:schemeClr val="tx1"/>
                </a:solidFill>
                <a:effectLst/>
                <a:latin typeface="+mn-lt"/>
                <a:ea typeface="+mn-ea"/>
                <a:cs typeface="+mn-cs"/>
              </a:rPr>
              <a:t>デジダイゼーションは、デジタル技術を利用して</a:t>
            </a:r>
            <a:r>
              <a:rPr kumimoji="1" lang="ja-JP" altLang="en-US" sz="1200" kern="1200" dirty="0">
                <a:solidFill>
                  <a:schemeClr val="tx1"/>
                </a:solidFill>
                <a:effectLst/>
                <a:latin typeface="+mn-lt"/>
                <a:ea typeface="+mn-ea"/>
                <a:cs typeface="+mn-cs"/>
              </a:rPr>
              <a:t>ビジネスプロセス</a:t>
            </a:r>
            <a:r>
              <a:rPr kumimoji="1" lang="ja-JP" altLang="ja-JP" sz="1200" kern="1200" dirty="0">
                <a:solidFill>
                  <a:schemeClr val="tx1"/>
                </a:solidFill>
                <a:effectLst/>
                <a:latin typeface="+mn-lt"/>
                <a:ea typeface="+mn-ea"/>
                <a:cs typeface="+mn-cs"/>
              </a:rPr>
              <a:t>を変換し、効率化やコストの削減、あるいは付加価値の向上を実現する場合に使われます。例えば、アナログ放送をデジタル放送に変換すれば、周波数帯域を効率よく使えるようになり、限られた電波資源を有効に使えるようになります。紙の書籍を電子書籍に変換すれば、いつでも好きなときに書籍を購入でき、かさばらず沢山の書籍を鞄に入れておくことができます。手作業で行っていた</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画面から</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へのコピペ作業を</a:t>
            </a:r>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Robotics Process Automation</a:t>
            </a:r>
            <a:r>
              <a:rPr kumimoji="1" lang="ja-JP" altLang="ja-JP" sz="1200" kern="1200" dirty="0">
                <a:solidFill>
                  <a:schemeClr val="tx1"/>
                </a:solidFill>
                <a:effectLst/>
                <a:latin typeface="+mn-lt"/>
                <a:ea typeface="+mn-ea"/>
                <a:cs typeface="+mn-cs"/>
              </a:rPr>
              <a:t>）に置き換えれば、作業工数の大幅な削減と人手不足の解消に役立ちます。</a:t>
            </a:r>
          </a:p>
          <a:p>
            <a:r>
              <a:rPr kumimoji="1" lang="ja-JP" altLang="ja-JP" sz="1200" kern="1200" dirty="0">
                <a:solidFill>
                  <a:schemeClr val="tx1"/>
                </a:solidFill>
                <a:effectLst/>
                <a:latin typeface="+mn-lt"/>
                <a:ea typeface="+mn-ea"/>
                <a:cs typeface="+mn-cs"/>
              </a:rPr>
              <a:t>このように、ユーザーとの接点となる</a:t>
            </a:r>
            <a:r>
              <a:rPr kumimoji="1" lang="ja-JP" altLang="en-US" sz="1200" kern="1200" dirty="0">
                <a:solidFill>
                  <a:schemeClr val="tx1"/>
                </a:solidFill>
                <a:effectLst/>
                <a:latin typeface="+mn-lt"/>
                <a:ea typeface="+mn-ea"/>
                <a:cs typeface="+mn-cs"/>
              </a:rPr>
              <a:t>ユーザーインターフェース</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User Interface</a:t>
            </a:r>
            <a:r>
              <a:rPr kumimoji="1" lang="ja-JP" altLang="ja-JP" sz="1200" kern="1200" dirty="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UI</a:t>
            </a:r>
            <a:r>
              <a:rPr kumimoji="1" lang="ja-JP" altLang="ja-JP" sz="1200" kern="1200" dirty="0">
                <a:solidFill>
                  <a:schemeClr val="tx1"/>
                </a:solidFill>
                <a:effectLst/>
                <a:latin typeface="+mn-lt"/>
                <a:ea typeface="+mn-ea"/>
                <a:cs typeface="+mn-cs"/>
              </a:rPr>
              <a:t>）や作業手順を置き換え、効率化や合理化、あるいは付加価値の向上に寄与する場合に使われる言葉です。「デジタル化」という言われる場合、この範囲に留まっていることも少なくありません。</a:t>
            </a:r>
          </a:p>
          <a:p>
            <a:r>
              <a:rPr kumimoji="1" lang="ja-JP" altLang="ja-JP" sz="1200" kern="1200" dirty="0">
                <a:solidFill>
                  <a:schemeClr val="tx1"/>
                </a:solidFill>
                <a:effectLst/>
                <a:latin typeface="+mn-lt"/>
                <a:ea typeface="+mn-ea"/>
                <a:cs typeface="+mn-cs"/>
              </a:rPr>
              <a:t>一方、デジタライゼーションは、デジタル技術を利用して</a:t>
            </a:r>
            <a:r>
              <a:rPr kumimoji="1" lang="ja-JP" altLang="en-US" sz="1200" kern="1200" dirty="0">
                <a:solidFill>
                  <a:schemeClr val="tx1"/>
                </a:solidFill>
                <a:effectLst/>
                <a:latin typeface="+mn-lt"/>
                <a:ea typeface="+mn-ea"/>
                <a:cs typeface="+mn-cs"/>
              </a:rPr>
              <a:t>ビジネスモデル</a:t>
            </a:r>
            <a:r>
              <a:rPr kumimoji="1" lang="ja-JP" altLang="ja-JP" sz="1200" kern="1200" dirty="0">
                <a:solidFill>
                  <a:schemeClr val="tx1"/>
                </a:solidFill>
                <a:effectLst/>
                <a:latin typeface="+mn-lt"/>
                <a:ea typeface="+mn-ea"/>
                <a:cs typeface="+mn-cs"/>
              </a:rPr>
              <a:t>を変革し、新たな利益や価値を生みだす機会を創出する場合に使われます。例えば、自動車をインターネットにつなぎ稼働状況を公開すれば、必要な時に空いている自動車をスマートフォンから選び利用できるカーシェアリングになります。それが自動運転のクルマであれば、取りに行かなくても自ら迎えに来てくれるので、自動車を所有する必要がなくなります。また、好きな曲を聴くためには、</a:t>
            </a:r>
            <a:r>
              <a:rPr kumimoji="1" lang="en-US" altLang="ja-JP" sz="1200" kern="1200" dirty="0">
                <a:solidFill>
                  <a:schemeClr val="tx1"/>
                </a:solidFill>
                <a:effectLst/>
                <a:latin typeface="+mn-lt"/>
                <a:ea typeface="+mn-ea"/>
                <a:cs typeface="+mn-cs"/>
              </a:rPr>
              <a:t>CD</a:t>
            </a:r>
            <a:r>
              <a:rPr kumimoji="1" lang="ja-JP" altLang="ja-JP" sz="1200" kern="1200" dirty="0">
                <a:solidFill>
                  <a:schemeClr val="tx1"/>
                </a:solidFill>
                <a:effectLst/>
                <a:latin typeface="+mn-lt"/>
                <a:ea typeface="+mn-ea"/>
                <a:cs typeface="+mn-cs"/>
              </a:rPr>
              <a:t>を購入する、ネットからダウンロードして購入する必要がありましたが、ストリーミングであれば、いつでも好きなときに、そしてどんな曲でも聞くことができます。また、個別に購入するのではなく、月額定額（サブスクリプション）制で聴き放題にすれば、音楽や動画の楽しみ方が、大きく変わってしまいます。</a:t>
            </a:r>
          </a:p>
          <a:p>
            <a:r>
              <a:rPr kumimoji="1" lang="ja-JP" altLang="ja-JP" sz="1200" kern="1200" dirty="0">
                <a:solidFill>
                  <a:schemeClr val="tx1"/>
                </a:solidFill>
                <a:effectLst/>
                <a:latin typeface="+mn-lt"/>
                <a:ea typeface="+mn-ea"/>
                <a:cs typeface="+mn-cs"/>
              </a:rPr>
              <a:t>このように、デジタル技術でユーザーの体験であるユーザー・エクスペリエンス（</a:t>
            </a:r>
            <a:r>
              <a:rPr kumimoji="1" lang="en-US" altLang="ja-JP" sz="1200" kern="1200" dirty="0">
                <a:solidFill>
                  <a:schemeClr val="tx1"/>
                </a:solidFill>
                <a:effectLst/>
                <a:latin typeface="+mn-lt"/>
                <a:ea typeface="+mn-ea"/>
                <a:cs typeface="+mn-cs"/>
              </a:rPr>
              <a:t>User Experience</a:t>
            </a:r>
            <a:r>
              <a:rPr kumimoji="1" lang="ja-JP" altLang="ja-JP" sz="1200" kern="1200" dirty="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UX</a:t>
            </a:r>
            <a:r>
              <a:rPr kumimoji="1" lang="ja-JP" altLang="ja-JP" sz="1200" kern="1200" dirty="0">
                <a:solidFill>
                  <a:schemeClr val="tx1"/>
                </a:solidFill>
                <a:effectLst/>
                <a:latin typeface="+mn-lt"/>
                <a:ea typeface="+mn-ea"/>
                <a:cs typeface="+mn-cs"/>
              </a:rPr>
              <a:t>）や</a:t>
            </a:r>
            <a:r>
              <a:rPr kumimoji="1" lang="ja-JP" altLang="en-US" sz="1200" kern="1200" dirty="0">
                <a:solidFill>
                  <a:schemeClr val="tx1"/>
                </a:solidFill>
                <a:effectLst/>
                <a:latin typeface="+mn-lt"/>
                <a:ea typeface="+mn-ea"/>
                <a:cs typeface="+mn-cs"/>
              </a:rPr>
              <a:t>ビジネスモデル</a:t>
            </a:r>
            <a:r>
              <a:rPr kumimoji="1" lang="ja-JP" altLang="ja-JP" sz="1200" kern="1200" dirty="0">
                <a:solidFill>
                  <a:schemeClr val="tx1"/>
                </a:solidFill>
                <a:effectLst/>
                <a:latin typeface="+mn-lt"/>
                <a:ea typeface="+mn-ea"/>
                <a:cs typeface="+mn-cs"/>
              </a:rPr>
              <a:t>を変革し、これまでに無い競争優位を実現し、新しい価値を生みだす場合に使われる言葉が、「デジタライゼーション」です。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a:extLst>
              <a:ext uri="{FF2B5EF4-FFF2-40B4-BE49-F238E27FC236}">
                <a16:creationId xmlns:a16="http://schemas.microsoft.com/office/drawing/2014/main" id="{98349F7E-94CF-2756-1B6C-EF0B966ACFC1}"/>
              </a:ext>
            </a:extLst>
          </p:cNvPr>
          <p:cNvSpPr>
            <a:spLocks noGrp="1"/>
          </p:cNvSpPr>
          <p:nvPr>
            <p:ph type="sldNum" sz="quarter" idx="5"/>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32097449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154</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8016829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en-US"/>
              <a:t>基礎モデルを可能にするのは転移学習ですが、それを強力なものにするのはスケールです。スケールには</a:t>
            </a:r>
            <a:r>
              <a:rPr kumimoji="1" lang="en-US" altLang="ja-JP" dirty="0"/>
              <a:t>3</a:t>
            </a:r>
            <a:r>
              <a:rPr kumimoji="1" lang="ja-JP" altLang="en-US"/>
              <a:t>つの要素が必要でした。</a:t>
            </a:r>
            <a:r>
              <a:rPr kumimoji="1" lang="en-US" altLang="ja-JP" dirty="0"/>
              <a:t>(</a:t>
            </a:r>
            <a:r>
              <a:rPr kumimoji="1" lang="en" altLang="ja-JP" dirty="0" err="1"/>
              <a:t>i</a:t>
            </a:r>
            <a:r>
              <a:rPr kumimoji="1" lang="en" altLang="ja-JP" dirty="0"/>
              <a:t>)</a:t>
            </a:r>
            <a:r>
              <a:rPr kumimoji="1" lang="ja-JP" altLang="en-US"/>
              <a:t>コンピュータハードウェアの改善</a:t>
            </a:r>
            <a:r>
              <a:rPr kumimoji="1" lang="en-US" altLang="ja-JP" dirty="0"/>
              <a:t>-</a:t>
            </a:r>
            <a:r>
              <a:rPr kumimoji="1" lang="ja-JP" altLang="en-US"/>
              <a:t>例えば、</a:t>
            </a:r>
            <a:r>
              <a:rPr kumimoji="1" lang="en" altLang="ja-JP" dirty="0"/>
              <a:t>GPU</a:t>
            </a:r>
            <a:r>
              <a:rPr kumimoji="1" lang="ja-JP" altLang="en-US"/>
              <a:t>のスループットとメモリは過去</a:t>
            </a:r>
            <a:r>
              <a:rPr kumimoji="1" lang="en-US" altLang="ja-JP" dirty="0"/>
              <a:t>4</a:t>
            </a:r>
            <a:r>
              <a:rPr kumimoji="1" lang="ja-JP" altLang="en-US"/>
              <a:t>年間で</a:t>
            </a:r>
            <a:r>
              <a:rPr kumimoji="1" lang="en-US" altLang="ja-JP" dirty="0"/>
              <a:t>10</a:t>
            </a:r>
            <a:r>
              <a:rPr kumimoji="1" lang="ja-JP" altLang="en-US"/>
              <a:t>倍になった（</a:t>
            </a:r>
            <a:r>
              <a:rPr kumimoji="1" lang="en-US" altLang="ja-JP" dirty="0"/>
              <a:t>§4.5</a:t>
            </a:r>
            <a:r>
              <a:rPr kumimoji="1" lang="ja-JP" altLang="en-US"/>
              <a:t>：システム）、</a:t>
            </a:r>
            <a:r>
              <a:rPr kumimoji="1" lang="en-US" altLang="ja-JP" dirty="0"/>
              <a:t>(</a:t>
            </a:r>
            <a:r>
              <a:rPr kumimoji="1" lang="en" altLang="ja-JP" dirty="0"/>
              <a:t>ii)</a:t>
            </a:r>
            <a:r>
              <a:rPr kumimoji="1" lang="ja-JP" altLang="en-US"/>
              <a:t>ハードウェアの並列性を活用して以前よりはるかに表現力の高いモデルを学習する</a:t>
            </a:r>
            <a:r>
              <a:rPr kumimoji="1" lang="en" altLang="ja-JP" dirty="0"/>
              <a:t>Transformer</a:t>
            </a:r>
            <a:r>
              <a:rPr kumimoji="1" lang="ja-JP" altLang="en-US"/>
              <a:t>モデルアーキテクチャ［</a:t>
            </a:r>
            <a:r>
              <a:rPr kumimoji="1" lang="en" altLang="ja-JP" dirty="0"/>
              <a:t>Vaswani et al.2017</a:t>
            </a:r>
            <a:r>
              <a:rPr kumimoji="1" lang="ja-JP" altLang="en"/>
              <a:t>］ </a:t>
            </a:r>
            <a:r>
              <a:rPr kumimoji="1" lang="ja-JP" altLang="en-US"/>
              <a:t>の開発（</a:t>
            </a:r>
            <a:r>
              <a:rPr kumimoji="1" lang="en-US" altLang="ja-JP" dirty="0"/>
              <a:t>§4.1</a:t>
            </a:r>
            <a:r>
              <a:rPr kumimoji="1" lang="ja-JP" altLang="en-US"/>
              <a:t>：モデル）、及び</a:t>
            </a:r>
            <a:r>
              <a:rPr kumimoji="1" lang="en-US" altLang="ja-JP" dirty="0"/>
              <a:t>(</a:t>
            </a:r>
            <a:r>
              <a:rPr kumimoji="1" lang="en" altLang="ja-JP" dirty="0"/>
              <a:t>iii)</a:t>
            </a:r>
            <a:r>
              <a:rPr kumimoji="1" lang="ja-JP" altLang="en-US"/>
              <a:t>より多くの学習データの入手が可能になったこと。</a:t>
            </a:r>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157</a:t>
            </a:fld>
            <a:endParaRPr kumimoji="1" lang="ja-JP" altLang="en-US"/>
          </a:p>
        </p:txBody>
      </p:sp>
    </p:spTree>
    <p:extLst>
      <p:ext uri="{BB962C8B-B14F-4D97-AF65-F5344CB8AC3E}">
        <p14:creationId xmlns:p14="http://schemas.microsoft.com/office/powerpoint/2010/main" val="18943404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163</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548643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166</a:t>
            </a:fld>
            <a:endParaRPr kumimoji="1" lang="ja-JP" altLang="en-US"/>
          </a:p>
        </p:txBody>
      </p:sp>
    </p:spTree>
    <p:extLst>
      <p:ext uri="{BB962C8B-B14F-4D97-AF65-F5344CB8AC3E}">
        <p14:creationId xmlns:p14="http://schemas.microsoft.com/office/powerpoint/2010/main" val="35668295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170</a:t>
            </a:fld>
            <a:endParaRPr kumimoji="1" lang="ja-JP" altLang="en-US"/>
          </a:p>
        </p:txBody>
      </p:sp>
    </p:spTree>
    <p:extLst>
      <p:ext uri="{BB962C8B-B14F-4D97-AF65-F5344CB8AC3E}">
        <p14:creationId xmlns:p14="http://schemas.microsoft.com/office/powerpoint/2010/main" val="12169678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171</a:t>
            </a:fld>
            <a:endParaRPr kumimoji="1" lang="ja-JP" altLang="en-US"/>
          </a:p>
        </p:txBody>
      </p:sp>
    </p:spTree>
    <p:extLst>
      <p:ext uri="{BB962C8B-B14F-4D97-AF65-F5344CB8AC3E}">
        <p14:creationId xmlns:p14="http://schemas.microsoft.com/office/powerpoint/2010/main" val="2524234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B25AE-381C-AF3C-BDE8-3C51B2542A6F}"/>
            </a:ext>
          </a:extLst>
        </p:cNvPr>
        <p:cNvGrpSpPr/>
        <p:nvPr/>
      </p:nvGrpSpPr>
      <p:grpSpPr>
        <a:xfrm>
          <a:off x="0" y="0"/>
          <a:ext cx="0" cy="0"/>
          <a:chOff x="0" y="0"/>
          <a:chExt cx="0" cy="0"/>
        </a:xfrm>
      </p:grpSpPr>
      <p:sp>
        <p:nvSpPr>
          <p:cNvPr id="78849" name="Rectangle 7">
            <a:extLst>
              <a:ext uri="{FF2B5EF4-FFF2-40B4-BE49-F238E27FC236}">
                <a16:creationId xmlns:a16="http://schemas.microsoft.com/office/drawing/2014/main" id="{0789347B-F2C6-271D-54FF-8D1B39377BDB}"/>
              </a:ext>
            </a:extLst>
          </p:cNvPr>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175</a:t>
            </a:fld>
            <a:endParaRPr lang="en-US" altLang="ja-JP" sz="1200" dirty="0">
              <a:ea typeface="ＭＳ Ｐゴシック" charset="-128"/>
            </a:endParaRPr>
          </a:p>
        </p:txBody>
      </p:sp>
      <p:sp>
        <p:nvSpPr>
          <p:cNvPr id="78850" name="Rectangle 2">
            <a:extLst>
              <a:ext uri="{FF2B5EF4-FFF2-40B4-BE49-F238E27FC236}">
                <a16:creationId xmlns:a16="http://schemas.microsoft.com/office/drawing/2014/main" id="{B0184135-5D9A-E4AA-A2B3-B4B5A113CD8C}"/>
              </a:ext>
            </a:extLst>
          </p:cNvPr>
          <p:cNvSpPr>
            <a:spLocks noGrp="1" noRot="1" noChangeAspect="1" noChangeArrowheads="1" noTextEdit="1"/>
          </p:cNvSpPr>
          <p:nvPr>
            <p:ph type="sldImg"/>
          </p:nvPr>
        </p:nvSpPr>
        <p:spPr>
          <a:ln/>
        </p:spPr>
        <p:txBody>
          <a:bodyPr/>
          <a:lstStyle/>
          <a:p>
            <a:endParaRPr lang="ja-JP" altLang="en-US"/>
          </a:p>
        </p:txBody>
      </p:sp>
      <p:sp>
        <p:nvSpPr>
          <p:cNvPr id="78851" name="Rectangle 3">
            <a:extLst>
              <a:ext uri="{FF2B5EF4-FFF2-40B4-BE49-F238E27FC236}">
                <a16:creationId xmlns:a16="http://schemas.microsoft.com/office/drawing/2014/main" id="{51B58887-55F8-C3BE-55FB-A539ABAAF837}"/>
              </a:ext>
            </a:extLst>
          </p:cNvPr>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727955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en-US" dirty="0"/>
              <a:t>よりコアな価値に直結する部分を開発する、というニュアンスがでるとよいかと思います</a:t>
            </a:r>
            <a:endParaRPr kumimoji="1" lang="en-US" altLang="ja-JP" dirty="0"/>
          </a:p>
          <a:p>
            <a:r>
              <a:rPr kumimoji="1" lang="ja-JP" altLang="en-US" dirty="0"/>
              <a:t>なるべく楽して稼ごうって読み解く人が多い印象をうけました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176</a:t>
            </a:fld>
            <a:endParaRPr kumimoji="1" lang="ja-JP" altLang="en-US"/>
          </a:p>
        </p:txBody>
      </p:sp>
    </p:spTree>
    <p:extLst>
      <p:ext uri="{BB962C8B-B14F-4D97-AF65-F5344CB8AC3E}">
        <p14:creationId xmlns:p14="http://schemas.microsoft.com/office/powerpoint/2010/main" val="21837194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184</a:t>
            </a:fld>
            <a:endParaRPr kumimoji="1" lang="ja-JP" altLang="en-US"/>
          </a:p>
        </p:txBody>
      </p:sp>
    </p:spTree>
    <p:extLst>
      <p:ext uri="{BB962C8B-B14F-4D97-AF65-F5344CB8AC3E}">
        <p14:creationId xmlns:p14="http://schemas.microsoft.com/office/powerpoint/2010/main" val="25365858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5A159-6FCF-C53F-6C94-5A1A6F0F31E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FA1FA97-3615-AF30-8035-2CBAE8811DB0}"/>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E889F813-B0F3-B3D7-4A6A-3A2DA091C70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C20EA4F-FB93-0711-2F43-03042C2DB407}"/>
              </a:ext>
            </a:extLst>
          </p:cNvPr>
          <p:cNvSpPr>
            <a:spLocks noGrp="1"/>
          </p:cNvSpPr>
          <p:nvPr>
            <p:ph type="sldNum" sz="quarter" idx="5"/>
          </p:nvPr>
        </p:nvSpPr>
        <p:spPr/>
        <p:txBody>
          <a:bodyPr/>
          <a:lstStyle/>
          <a:p>
            <a:fld id="{A26A5AFC-0313-244E-A5A2-5096E4321F46}" type="slidenum">
              <a:rPr kumimoji="1" lang="ja-JP" altLang="en-US" smtClean="0"/>
              <a:t>185</a:t>
            </a:fld>
            <a:endParaRPr kumimoji="1" lang="ja-JP" altLang="en-US"/>
          </a:p>
        </p:txBody>
      </p:sp>
    </p:spTree>
    <p:extLst>
      <p:ext uri="{BB962C8B-B14F-4D97-AF65-F5344CB8AC3E}">
        <p14:creationId xmlns:p14="http://schemas.microsoft.com/office/powerpoint/2010/main" val="1967886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889D1-ABA4-A837-83AA-D469A29DCF40}"/>
            </a:ext>
          </a:extLst>
        </p:cNvPr>
        <p:cNvGrpSpPr/>
        <p:nvPr/>
      </p:nvGrpSpPr>
      <p:grpSpPr>
        <a:xfrm>
          <a:off x="0" y="0"/>
          <a:ext cx="0" cy="0"/>
          <a:chOff x="0" y="0"/>
          <a:chExt cx="0" cy="0"/>
        </a:xfrm>
      </p:grpSpPr>
      <p:sp>
        <p:nvSpPr>
          <p:cNvPr id="78849" name="Rectangle 7">
            <a:extLst>
              <a:ext uri="{FF2B5EF4-FFF2-40B4-BE49-F238E27FC236}">
                <a16:creationId xmlns:a16="http://schemas.microsoft.com/office/drawing/2014/main" id="{E9B0FC96-7C85-1046-AA49-CC56D9FC82E5}"/>
              </a:ext>
            </a:extLst>
          </p:cNvPr>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a:t>
            </a:fld>
            <a:endParaRPr lang="en-US" altLang="ja-JP" sz="1200" dirty="0">
              <a:ea typeface="ＭＳ Ｐゴシック" charset="-128"/>
            </a:endParaRPr>
          </a:p>
        </p:txBody>
      </p:sp>
      <p:sp>
        <p:nvSpPr>
          <p:cNvPr id="78850" name="Rectangle 2">
            <a:extLst>
              <a:ext uri="{FF2B5EF4-FFF2-40B4-BE49-F238E27FC236}">
                <a16:creationId xmlns:a16="http://schemas.microsoft.com/office/drawing/2014/main" id="{FA1E26BF-267D-A25F-08EF-3AAC5043F50E}"/>
              </a:ext>
            </a:extLst>
          </p:cNvPr>
          <p:cNvSpPr>
            <a:spLocks noGrp="1" noRot="1" noChangeAspect="1" noChangeArrowheads="1" noTextEdit="1"/>
          </p:cNvSpPr>
          <p:nvPr>
            <p:ph type="sldImg"/>
          </p:nvPr>
        </p:nvSpPr>
        <p:spPr>
          <a:ln/>
        </p:spPr>
        <p:txBody>
          <a:bodyPr/>
          <a:lstStyle/>
          <a:p>
            <a:endParaRPr lang="ja-JP" altLang="en-US"/>
          </a:p>
        </p:txBody>
      </p:sp>
      <p:sp>
        <p:nvSpPr>
          <p:cNvPr id="78851" name="Rectangle 3">
            <a:extLst>
              <a:ext uri="{FF2B5EF4-FFF2-40B4-BE49-F238E27FC236}">
                <a16:creationId xmlns:a16="http://schemas.microsoft.com/office/drawing/2014/main" id="{3E68B502-28C0-3C33-0CE6-4CF99890687F}"/>
              </a:ext>
            </a:extLst>
          </p:cNvPr>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9005752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186</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588247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193</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9965456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195</a:t>
            </a:fld>
            <a:endParaRPr kumimoji="1" lang="ja-JP" altLang="en-US"/>
          </a:p>
        </p:txBody>
      </p:sp>
    </p:spTree>
    <p:extLst>
      <p:ext uri="{BB962C8B-B14F-4D97-AF65-F5344CB8AC3E}">
        <p14:creationId xmlns:p14="http://schemas.microsoft.com/office/powerpoint/2010/main" val="41715700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従来は、作るべきシステム要件を「すべて」決めてから開発をスタートする「ウォーターフォール開発」が主流でしたが、このようなやり方では対応できない事態も増えてきました。そこで、注目されているのがアジャイル開発です。</a:t>
            </a:r>
          </a:p>
          <a:p>
            <a:r>
              <a:rPr kumimoji="1" lang="ja-JP" altLang="ja-JP" sz="1200" kern="1200" dirty="0">
                <a:solidFill>
                  <a:schemeClr val="tx1"/>
                </a:solidFill>
                <a:effectLst/>
                <a:latin typeface="+mn-lt"/>
                <a:ea typeface="+mn-ea"/>
                <a:cs typeface="+mn-cs"/>
              </a:rPr>
              <a:t>ウォーターフォールは、「全部作る」を前提とし、ユーザーの要求がすべて決まらなければ開発に着手できません。「かならず使う」、「使いそうだ」、「将来使うかもしれない」など全てを考慮し、推測を交えて仕様を固めてゆきます。</a:t>
            </a:r>
          </a:p>
          <a:p>
            <a:r>
              <a:rPr kumimoji="1" lang="ja-JP" altLang="ja-JP" sz="1200" kern="1200" dirty="0">
                <a:solidFill>
                  <a:schemeClr val="tx1"/>
                </a:solidFill>
                <a:effectLst/>
                <a:latin typeface="+mn-lt"/>
                <a:ea typeface="+mn-ea"/>
                <a:cs typeface="+mn-cs"/>
              </a:rPr>
              <a:t>開発は、機能単位ですすめてゆきます。</a:t>
            </a:r>
            <a:r>
              <a:rPr kumimoji="1" lang="ja-JP" altLang="ja-JP" sz="1200" b="1" u="sng" kern="1200" dirty="0">
                <a:solidFill>
                  <a:schemeClr val="tx1"/>
                </a:solidFill>
                <a:effectLst/>
                <a:latin typeface="+mn-lt"/>
                <a:ea typeface="+mn-ea"/>
                <a:cs typeface="+mn-cs"/>
              </a:rPr>
              <a:t>機能</a:t>
            </a:r>
            <a:r>
              <a:rPr kumimoji="1" lang="ja-JP" altLang="ja-JP" sz="1200" kern="1200" dirty="0">
                <a:solidFill>
                  <a:schemeClr val="tx1"/>
                </a:solidFill>
                <a:effectLst/>
                <a:latin typeface="+mn-lt"/>
                <a:ea typeface="+mn-ea"/>
                <a:cs typeface="+mn-cs"/>
              </a:rPr>
              <a:t>とは、入力画面、帳票印刷、集計など、一連の業務処理を実現する部品です。これらを手分けして作り、あとでつなぎ合わせて処理の流れを作ります。そのため、全ての機能が完成しつなぎ合わせるまでは、現場に使ってもらうことはできません。また、作り始めると途中での変更は難しく、すべてを完成させることが優先されます。変更や品質はコードを全部書き終えた最後に確認し、対応しなければなりません。</a:t>
            </a:r>
          </a:p>
          <a:p>
            <a:r>
              <a:rPr kumimoji="1" lang="ja-JP" altLang="ja-JP" sz="1200" kern="1200" dirty="0">
                <a:solidFill>
                  <a:schemeClr val="tx1"/>
                </a:solidFill>
                <a:effectLst/>
                <a:latin typeface="+mn-lt"/>
                <a:ea typeface="+mn-ea"/>
                <a:cs typeface="+mn-cs"/>
              </a:rPr>
              <a:t>一方、アジャイル開発は、「全部作らない」を前提とします。これが、ウォーターフォール開発と本質的に異なる点です。アジャイル開発は、「業務上必要性が高い</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を選別し、優先順位を決め、本当に使う業務プロセスだけを作る」という考え方です。</a:t>
            </a:r>
          </a:p>
          <a:p>
            <a:r>
              <a:rPr kumimoji="1" lang="ja-JP" altLang="ja-JP" sz="1200" kern="1200" dirty="0">
                <a:solidFill>
                  <a:schemeClr val="tx1"/>
                </a:solidFill>
                <a:effectLst/>
                <a:latin typeface="+mn-lt"/>
                <a:ea typeface="+mn-ea"/>
                <a:cs typeface="+mn-cs"/>
              </a:rPr>
              <a:t>ここでいう</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とは、「出荷指示のボタンを押せば、倉庫に出荷伝票が印刷出力される」、「経費精算帳票にデータを入力すれば、経理部門にデータが受け渡される」といったひとつの完結した業務の流れです。これを「業務を遂行するうえで重要度が高い」順番で優先順位を決め、順次開発してゆきます。「必要かどうかわからない」、「あったほうがいいかもしれない」は作りません。</a:t>
            </a:r>
          </a:p>
          <a:p>
            <a:r>
              <a:rPr kumimoji="1" lang="ja-JP" altLang="ja-JP" sz="1200" kern="1200" dirty="0">
                <a:solidFill>
                  <a:schemeClr val="tx1"/>
                </a:solidFill>
                <a:effectLst/>
                <a:latin typeface="+mn-lt"/>
                <a:ea typeface="+mn-ea"/>
                <a:cs typeface="+mn-cs"/>
              </a:rPr>
              <a:t>ひとつの業務プロセスは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週間程度で開発できる規模とし、おおよその工数と期間の見通しを立てて開発を始めます。そして、「反復型の開発（</a:t>
            </a:r>
            <a:r>
              <a:rPr kumimoji="1" lang="en-US" altLang="ja-JP" sz="1200" kern="1200" dirty="0">
                <a:solidFill>
                  <a:schemeClr val="tx1"/>
                </a:solidFill>
                <a:effectLst/>
                <a:latin typeface="+mn-lt"/>
                <a:ea typeface="+mn-ea"/>
                <a:cs typeface="+mn-cs"/>
              </a:rPr>
              <a:t>Iterative Development</a:t>
            </a:r>
            <a:r>
              <a:rPr kumimoji="1" lang="ja-JP" altLang="ja-JP" sz="1200" kern="1200" dirty="0">
                <a:solidFill>
                  <a:schemeClr val="tx1"/>
                </a:solidFill>
                <a:effectLst/>
                <a:latin typeface="+mn-lt"/>
                <a:ea typeface="+mn-ea"/>
                <a:cs typeface="+mn-cs"/>
              </a:rPr>
              <a:t>）」や「継続的インテグレーション（</a:t>
            </a:r>
            <a:r>
              <a:rPr kumimoji="1" lang="en-US" altLang="ja-JP" sz="1200" kern="1200" dirty="0">
                <a:solidFill>
                  <a:schemeClr val="tx1"/>
                </a:solidFill>
                <a:effectLst/>
                <a:latin typeface="+mn-lt"/>
                <a:ea typeface="+mn-ea"/>
                <a:cs typeface="+mn-cs"/>
              </a:rPr>
              <a:t>Continuous Integration</a:t>
            </a:r>
            <a:r>
              <a:rPr kumimoji="1" lang="ja-JP" altLang="ja-JP" sz="1200" kern="1200" dirty="0">
                <a:solidFill>
                  <a:schemeClr val="tx1"/>
                </a:solidFill>
                <a:effectLst/>
                <a:latin typeface="+mn-lt"/>
                <a:ea typeface="+mn-ea"/>
                <a:cs typeface="+mn-cs"/>
              </a:rPr>
              <a:t>）」という手段を使い、ビジネス・ニーズに即応しようとします。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そもそもアジャイル開発が生まれるきっかけは、</a:t>
            </a:r>
            <a:r>
              <a:rPr kumimoji="1" lang="en-US" altLang="ja-JP" sz="1200" kern="1200" dirty="0">
                <a:solidFill>
                  <a:schemeClr val="tx1"/>
                </a:solidFill>
                <a:effectLst/>
                <a:latin typeface="+mn-lt"/>
                <a:ea typeface="+mn-ea"/>
                <a:cs typeface="+mn-cs"/>
              </a:rPr>
              <a:t>1986</a:t>
            </a:r>
            <a:r>
              <a:rPr kumimoji="1" lang="ja-JP" altLang="ja-JP" sz="1200" kern="1200" dirty="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a:solidFill>
                  <a:schemeClr val="tx1"/>
                </a:solidFill>
                <a:effectLst/>
                <a:latin typeface="+mn-lt"/>
                <a:ea typeface="+mn-ea"/>
                <a:cs typeface="+mn-cs"/>
              </a:rPr>
              <a:t>Jeff Sutherland</a:t>
            </a:r>
            <a:r>
              <a:rPr kumimoji="1" lang="ja-JP" altLang="ja-JP" sz="1200" kern="1200" dirty="0">
                <a:solidFill>
                  <a:schemeClr val="tx1"/>
                </a:solidFill>
                <a:effectLst/>
                <a:latin typeface="+mn-lt"/>
                <a:ea typeface="+mn-ea"/>
                <a:cs typeface="+mn-cs"/>
              </a:rPr>
              <a:t>）氏らが、システム開発への適用を考え、</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197</a:t>
            </a:fld>
            <a:endParaRPr kumimoji="1" lang="ja-JP" altLang="en-US"/>
          </a:p>
        </p:txBody>
      </p:sp>
    </p:spTree>
    <p:extLst>
      <p:ext uri="{BB962C8B-B14F-4D97-AF65-F5344CB8AC3E}">
        <p14:creationId xmlns:p14="http://schemas.microsoft.com/office/powerpoint/2010/main" val="20228284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198</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txBody>
          <a:bodyPr/>
          <a:lstStyle/>
          <a:p>
            <a:endParaRPr lang="ja-JP" altLang="en-US"/>
          </a:p>
        </p:txBody>
      </p:sp>
      <p:sp>
        <p:nvSpPr>
          <p:cNvPr id="76803" name="ノート プレースホルダ 2"/>
          <p:cNvSpPr>
            <a:spLocks noGrp="1"/>
          </p:cNvSpPr>
          <p:nvPr>
            <p:ph type="body" idx="1"/>
          </p:nvPr>
        </p:nvSpPr>
        <p:spPr>
          <a:noFill/>
          <a:ln/>
        </p:spPr>
        <p:txBody>
          <a:bodyPr lIns="87436" tIns="43718" rIns="87436" bIns="43718"/>
          <a:lstStyle/>
          <a:p>
            <a:r>
              <a:rPr kumimoji="1" lang="ja-JP" altLang="ja-JP" sz="1200" kern="1200" dirty="0">
                <a:solidFill>
                  <a:schemeClr val="tx1"/>
                </a:solidFill>
                <a:effectLst/>
                <a:latin typeface="+mn-lt"/>
                <a:ea typeface="+mn-ea"/>
                <a:cs typeface="+mn-cs"/>
              </a:rPr>
              <a:t>アジャイル開発のメリットは次のようなことです。</a:t>
            </a:r>
          </a:p>
          <a:p>
            <a:pPr lvl="0"/>
            <a:r>
              <a:rPr kumimoji="1" lang="ja-JP" altLang="ja-JP" sz="1200" kern="1200" dirty="0">
                <a:solidFill>
                  <a:schemeClr val="tx1"/>
                </a:solidFill>
                <a:effectLst/>
                <a:latin typeface="+mn-lt"/>
                <a:ea typeface="+mn-ea"/>
                <a:cs typeface="+mn-cs"/>
              </a:rPr>
              <a:t>全て完成しなくても、できあがった業務プロセスから順次現場でデモを行い、実際に操作しながら使い勝手を確認してもらえる。文字や図で描いた紙の仕様書から想像するのではなく、直感的に善し悪しを判断できるので、改善のためのフィードバックが的確、迅速にできる。</a:t>
            </a:r>
          </a:p>
          <a:p>
            <a:pPr lvl="0"/>
            <a:r>
              <a:rPr kumimoji="1" lang="ja-JP" altLang="ja-JP" sz="1200" kern="1200" dirty="0">
                <a:solidFill>
                  <a:schemeClr val="tx1"/>
                </a:solidFill>
                <a:effectLst/>
                <a:latin typeface="+mn-lt"/>
                <a:ea typeface="+mn-ea"/>
                <a:cs typeface="+mn-cs"/>
              </a:rPr>
              <a:t>ビジネス上重要なプロセスから完成させ、</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単位で継続的にユーザーにリリースし検証してもらう。リリースのたびに前リースの修正とテストを重ねてゆくので、重要なところほど早い段階から繰り返し検証されるので、バグは徹底して潰される。開発後期になるほど業務プロセスの重要度が低くなるので、問題が生じても全体への影響は少なく、全体として、高品質なシステムができあがる。</a:t>
            </a:r>
          </a:p>
          <a:p>
            <a:pPr lvl="0"/>
            <a:r>
              <a:rPr kumimoji="1" lang="ja-JP" altLang="ja-JP" sz="1200" kern="1200" dirty="0">
                <a:solidFill>
                  <a:schemeClr val="tx1"/>
                </a:solidFill>
                <a:effectLst/>
                <a:latin typeface="+mn-lt"/>
                <a:ea typeface="+mn-ea"/>
                <a:cs typeface="+mn-cs"/>
              </a:rPr>
              <a:t>業務プロセス単位で作っているので、仕様の凍結は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週間。途中で仕様や優先順位が変わっても、まだ着手していない業務プロセスであれば、入れ替えることができ、変更要求に柔軟に対応できる。</a:t>
            </a:r>
          </a:p>
          <a:p>
            <a:r>
              <a:rPr kumimoji="1" lang="ja-JP" altLang="ja-JP" sz="1200" kern="1200" dirty="0">
                <a:solidFill>
                  <a:schemeClr val="tx1"/>
                </a:solidFill>
                <a:effectLst/>
                <a:latin typeface="+mn-lt"/>
                <a:ea typeface="+mn-ea"/>
                <a:cs typeface="+mn-cs"/>
              </a:rPr>
              <a:t>結果として、短期間、高品質で変更容易な開発が実現するのです。そんなアジャイル開発の狙いを整理すれば、次の３つになるでしょう。</a:t>
            </a:r>
          </a:p>
          <a:p>
            <a:pPr lvl="0"/>
            <a:r>
              <a:rPr kumimoji="1" lang="ja-JP" altLang="ja-JP" sz="1200" kern="1200" dirty="0">
                <a:solidFill>
                  <a:schemeClr val="tx1"/>
                </a:solidFill>
                <a:effectLst/>
                <a:latin typeface="+mn-lt"/>
                <a:ea typeface="+mn-ea"/>
                <a:cs typeface="+mn-cs"/>
              </a:rPr>
              <a:t>予測できない未来を推測で決めず、本当に使うシステムだけを作ることでムダな開発投資をしない。</a:t>
            </a:r>
          </a:p>
          <a:p>
            <a:pPr lvl="0"/>
            <a:r>
              <a:rPr kumimoji="1" lang="ja-JP" altLang="ja-JP" sz="1200" kern="1200" dirty="0">
                <a:solidFill>
                  <a:schemeClr val="tx1"/>
                </a:solidFill>
                <a:effectLst/>
                <a:latin typeface="+mn-lt"/>
                <a:ea typeface="+mn-ea"/>
                <a:cs typeface="+mn-cs"/>
              </a:rPr>
              <a:t>動く「現物」で確認しながら、現場が納得して使えるシステムを実現する。</a:t>
            </a:r>
          </a:p>
          <a:p>
            <a:pPr lvl="0"/>
            <a:r>
              <a:rPr kumimoji="1" lang="ja-JP" altLang="ja-JP" sz="1200" kern="1200" dirty="0">
                <a:solidFill>
                  <a:schemeClr val="tx1"/>
                </a:solidFill>
                <a:effectLst/>
                <a:latin typeface="+mn-lt"/>
                <a:ea typeface="+mn-ea"/>
                <a:cs typeface="+mn-cs"/>
              </a:rPr>
              <a:t>納得できる予算と期間の中で最善の機能と最高の品質を実現する。</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と一体化したビジネス」への比重が高まる中、</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のビジネス・ニーズへの即応力はこれまでにも増して重要になります。その意味からもアジャイル開発は注目されているのです。</a:t>
            </a:r>
            <a:r>
              <a:rPr lang="ja-JP" altLang="ja-JP" dirty="0">
                <a:effectLst/>
              </a:rPr>
              <a:t> </a:t>
            </a:r>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198</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24507727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199</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txBody>
          <a:bodyPr/>
          <a:lstStyle/>
          <a:p>
            <a:endParaRPr lang="ja-JP" altLang="en-US"/>
          </a:p>
        </p:txBody>
      </p:sp>
      <p:sp>
        <p:nvSpPr>
          <p:cNvPr id="76803" name="ノート プレースホルダ 2"/>
          <p:cNvSpPr>
            <a:spLocks noGrp="1"/>
          </p:cNvSpPr>
          <p:nvPr>
            <p:ph type="body" idx="1"/>
          </p:nvPr>
        </p:nvSpPr>
        <p:spPr>
          <a:noFill/>
          <a:ln/>
        </p:spPr>
        <p:txBody>
          <a:bodyPr lIns="87436" tIns="43718" rIns="87436" bIns="43718"/>
          <a:lstStyle/>
          <a:p>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199</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36986280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200</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9690575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205</a:t>
            </a:fld>
            <a:endParaRPr kumimoji="1" lang="ja-JP" altLang="en-US"/>
          </a:p>
        </p:txBody>
      </p:sp>
    </p:spTree>
    <p:extLst>
      <p:ext uri="{BB962C8B-B14F-4D97-AF65-F5344CB8AC3E}">
        <p14:creationId xmlns:p14="http://schemas.microsoft.com/office/powerpoint/2010/main" val="41567250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5275F-5780-28E4-F1CA-B6579DA92400}"/>
            </a:ext>
          </a:extLst>
        </p:cNvPr>
        <p:cNvGrpSpPr/>
        <p:nvPr/>
      </p:nvGrpSpPr>
      <p:grpSpPr>
        <a:xfrm>
          <a:off x="0" y="0"/>
          <a:ext cx="0" cy="0"/>
          <a:chOff x="0" y="0"/>
          <a:chExt cx="0" cy="0"/>
        </a:xfrm>
      </p:grpSpPr>
      <p:sp>
        <p:nvSpPr>
          <p:cNvPr id="78849" name="Rectangle 7">
            <a:extLst>
              <a:ext uri="{FF2B5EF4-FFF2-40B4-BE49-F238E27FC236}">
                <a16:creationId xmlns:a16="http://schemas.microsoft.com/office/drawing/2014/main" id="{FF29CADC-9E73-034E-89F8-DC8BDB17502D}"/>
              </a:ext>
            </a:extLst>
          </p:cNvPr>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214</a:t>
            </a:fld>
            <a:endParaRPr lang="en-US" altLang="ja-JP" sz="1200" dirty="0">
              <a:ea typeface="ＭＳ Ｐゴシック" charset="-128"/>
            </a:endParaRPr>
          </a:p>
        </p:txBody>
      </p:sp>
      <p:sp>
        <p:nvSpPr>
          <p:cNvPr id="78850" name="Rectangle 2">
            <a:extLst>
              <a:ext uri="{FF2B5EF4-FFF2-40B4-BE49-F238E27FC236}">
                <a16:creationId xmlns:a16="http://schemas.microsoft.com/office/drawing/2014/main" id="{68AB554B-C355-A2BA-A7DA-2C3FE862E587}"/>
              </a:ext>
            </a:extLst>
          </p:cNvPr>
          <p:cNvSpPr>
            <a:spLocks noGrp="1" noRot="1" noChangeAspect="1" noChangeArrowheads="1" noTextEdit="1"/>
          </p:cNvSpPr>
          <p:nvPr>
            <p:ph type="sldImg"/>
          </p:nvPr>
        </p:nvSpPr>
        <p:spPr>
          <a:ln/>
        </p:spPr>
        <p:txBody>
          <a:bodyPr/>
          <a:lstStyle/>
          <a:p>
            <a:endParaRPr lang="ja-JP" altLang="en-US"/>
          </a:p>
        </p:txBody>
      </p:sp>
      <p:sp>
        <p:nvSpPr>
          <p:cNvPr id="78851" name="Rectangle 3">
            <a:extLst>
              <a:ext uri="{FF2B5EF4-FFF2-40B4-BE49-F238E27FC236}">
                <a16:creationId xmlns:a16="http://schemas.microsoft.com/office/drawing/2014/main" id="{B588F08A-B080-22AA-84C9-4AF94BD18781}"/>
              </a:ext>
            </a:extLst>
          </p:cNvPr>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6011849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215</a:t>
            </a:fld>
            <a:endParaRPr kumimoji="1" lang="ja-JP" altLang="en-US"/>
          </a:p>
        </p:txBody>
      </p:sp>
    </p:spTree>
    <p:extLst>
      <p:ext uri="{BB962C8B-B14F-4D97-AF65-F5344CB8AC3E}">
        <p14:creationId xmlns:p14="http://schemas.microsoft.com/office/powerpoint/2010/main" val="1657092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25845969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216</a:t>
            </a:fld>
            <a:endParaRPr kumimoji="1" lang="ja-JP" altLang="en-US"/>
          </a:p>
        </p:txBody>
      </p:sp>
    </p:spTree>
    <p:extLst>
      <p:ext uri="{BB962C8B-B14F-4D97-AF65-F5344CB8AC3E}">
        <p14:creationId xmlns:p14="http://schemas.microsoft.com/office/powerpoint/2010/main" val="33055724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217</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635663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枚でわかる量子コンピュータ</a:t>
            </a:r>
          </a:p>
          <a:p>
            <a:r>
              <a:rPr kumimoji="1" lang="ja-JP" altLang="ja-JP" sz="1200" kern="1200" dirty="0">
                <a:solidFill>
                  <a:schemeClr val="tx1"/>
                </a:solidFill>
                <a:effectLst/>
                <a:latin typeface="+mn-lt"/>
                <a:ea typeface="+mn-ea"/>
                <a:cs typeface="+mn-cs"/>
              </a:rPr>
              <a:t>量子コンピュータとは何かを</a:t>
            </a:r>
            <a:r>
              <a:rPr kumimoji="1" lang="en-US" altLang="ja-JP" sz="1200" kern="1200" dirty="0">
                <a:solidFill>
                  <a:schemeClr val="tx1"/>
                </a:solidFill>
                <a:effectLst/>
                <a:latin typeface="+mn-lt"/>
                <a:ea typeface="+mn-ea"/>
                <a:cs typeface="+mn-cs"/>
              </a:rPr>
              <a:t>13</a:t>
            </a:r>
            <a:r>
              <a:rPr kumimoji="1" lang="ja-JP" altLang="ja-JP" sz="1200" kern="1200" dirty="0">
                <a:solidFill>
                  <a:schemeClr val="tx1"/>
                </a:solidFill>
                <a:effectLst/>
                <a:latin typeface="+mn-lt"/>
                <a:ea typeface="+mn-ea"/>
                <a:cs typeface="+mn-cs"/>
              </a:rPr>
              <a:t>枚のスライドにまとめてみました。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よりロイヤリティフリーにてダウンロードできます。</a:t>
            </a:r>
          </a:p>
          <a:p>
            <a:r>
              <a:rPr kumimoji="1" lang="ja-JP" altLang="ja-JP" sz="1200" kern="1200" dirty="0">
                <a:solidFill>
                  <a:schemeClr val="tx1"/>
                </a:solidFill>
                <a:effectLst/>
                <a:latin typeface="+mn-lt"/>
                <a:ea typeface="+mn-ea"/>
                <a:cs typeface="+mn-cs"/>
              </a:rPr>
              <a:t>量子コンピュータの必要性</a:t>
            </a:r>
          </a:p>
          <a:p>
            <a:r>
              <a:rPr kumimoji="1" lang="ja-JP" altLang="ja-JP" sz="1200" kern="1200" dirty="0">
                <a:solidFill>
                  <a:schemeClr val="tx1"/>
                </a:solidFill>
                <a:effectLst/>
                <a:latin typeface="+mn-lt"/>
                <a:ea typeface="+mn-ea"/>
                <a:cs typeface="+mn-cs"/>
              </a:rPr>
              <a:t>「ムーアの法則」が限界を迎えつつあります。一方で、</a:t>
            </a:r>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の普及と共に、データ量は爆発的に増大し、必要とされる演算能力もまた増大しています。この状況に対応すべく、</a:t>
            </a:r>
            <a:r>
              <a:rPr kumimoji="1" lang="ja-JP" altLang="en-US" sz="1200" kern="1200" dirty="0">
                <a:solidFill>
                  <a:schemeClr val="tx1"/>
                </a:solidFill>
                <a:effectLst/>
                <a:latin typeface="+mn-lt"/>
                <a:ea typeface="+mn-ea"/>
                <a:cs typeface="+mn-cs"/>
              </a:rPr>
              <a:t>プロセッサ</a:t>
            </a:r>
            <a:r>
              <a:rPr kumimoji="1" lang="ja-JP" altLang="ja-JP" sz="1200" kern="1200" dirty="0">
                <a:solidFill>
                  <a:schemeClr val="tx1"/>
                </a:solidFill>
                <a:effectLst/>
                <a:latin typeface="+mn-lt"/>
                <a:ea typeface="+mn-ea"/>
                <a:cs typeface="+mn-cs"/>
              </a:rPr>
              <a:t>・コアの並列化や</a:t>
            </a:r>
            <a:r>
              <a:rPr kumimoji="1" lang="en-US" altLang="ja-JP" sz="1200" kern="1200" dirty="0">
                <a:solidFill>
                  <a:schemeClr val="tx1"/>
                </a:solidFill>
                <a:effectLst/>
                <a:latin typeface="+mn-lt"/>
                <a:ea typeface="+mn-ea"/>
                <a:cs typeface="+mn-cs"/>
              </a:rPr>
              <a:t>ASIC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FPGA</a:t>
            </a:r>
            <a:r>
              <a:rPr kumimoji="1" lang="ja-JP" altLang="ja-JP" sz="1200" kern="1200" dirty="0">
                <a:solidFill>
                  <a:schemeClr val="tx1"/>
                </a:solidFill>
                <a:effectLst/>
                <a:latin typeface="+mn-lt"/>
                <a:ea typeface="+mn-ea"/>
                <a:cs typeface="+mn-cs"/>
              </a:rPr>
              <a:t>などの特定の処理目的に最適化された半導体、スーパー・コンピュータを使うというという解決策が採られていますが、必ずしも十分なものとは言えません。量子コンピュータは、このような状況に対応する新たな解決策として注目されています。</a:t>
            </a:r>
          </a:p>
          <a:p>
            <a:r>
              <a:rPr kumimoji="1" lang="ja-JP" altLang="ja-JP" sz="1200" kern="1200" dirty="0">
                <a:solidFill>
                  <a:schemeClr val="tx1"/>
                </a:solidFill>
                <a:effectLst/>
                <a:latin typeface="+mn-lt"/>
                <a:ea typeface="+mn-ea"/>
                <a:cs typeface="+mn-cs"/>
              </a:rPr>
              <a:t>特に、総当たりで計算しなければならない素因数分解や組み合わせ最適化問題、あるいは検索問題などで、劇的な演算速度の高速化が期待されています。</a:t>
            </a:r>
          </a:p>
          <a:p>
            <a:r>
              <a:rPr kumimoji="1" lang="ja-JP" altLang="ja-JP" sz="1200" kern="1200" dirty="0">
                <a:solidFill>
                  <a:schemeClr val="tx1"/>
                </a:solidFill>
                <a:effectLst/>
                <a:latin typeface="+mn-lt"/>
                <a:ea typeface="+mn-ea"/>
                <a:cs typeface="+mn-cs"/>
              </a:rPr>
              <a:t>ただ、現段階では全ての演算問題を解くことができる量子コンピュータにめどが立った訳ではありません。そのため、一気にこれまでの古典コンピュータを置き換えるとことにはならないでしょう。ただし範囲の限られた演算問題であっても、実用での適用範囲は広く、早期実用化への期待が高まっています。</a:t>
            </a:r>
          </a:p>
          <a:p>
            <a:r>
              <a:rPr kumimoji="1" lang="ja-JP" altLang="ja-JP" sz="1200" kern="1200" dirty="0">
                <a:solidFill>
                  <a:schemeClr val="tx1"/>
                </a:solidFill>
                <a:effectLst/>
                <a:latin typeface="+mn-lt"/>
                <a:ea typeface="+mn-ea"/>
                <a:cs typeface="+mn-cs"/>
              </a:rPr>
              <a:t>古典コンピュータで解けない問題</a:t>
            </a:r>
          </a:p>
          <a:p>
            <a:r>
              <a:rPr kumimoji="1" lang="ja-JP" altLang="ja-JP" sz="1200" kern="1200" dirty="0">
                <a:solidFill>
                  <a:schemeClr val="tx1"/>
                </a:solidFill>
                <a:effectLst/>
                <a:latin typeface="+mn-lt"/>
                <a:ea typeface="+mn-ea"/>
                <a:cs typeface="+mn-cs"/>
              </a:rPr>
              <a:t>古典コンピュータで解けない演算問題とは、入力されるデータ数に応じて指数関数的に増大してゆく場合です。このような演算問題は、最大規模のスーパー・コンピュータでも実用に供しないこともあり、厳密解ではなく近似値を求めるアルゴリズムを使って対処しています。</a:t>
            </a:r>
          </a:p>
          <a:p>
            <a:r>
              <a:rPr kumimoji="1" lang="ja-JP" altLang="ja-JP" sz="1200" kern="1200" dirty="0">
                <a:solidFill>
                  <a:schemeClr val="tx1"/>
                </a:solidFill>
                <a:effectLst/>
                <a:latin typeface="+mn-lt"/>
                <a:ea typeface="+mn-ea"/>
                <a:cs typeface="+mn-cs"/>
              </a:rPr>
              <a:t>巡回セールスマン問題（組み合わせ最適化）</a:t>
            </a:r>
          </a:p>
          <a:p>
            <a:r>
              <a:rPr kumimoji="1" lang="ja-JP" altLang="ja-JP" sz="1200" kern="1200" dirty="0">
                <a:solidFill>
                  <a:schemeClr val="tx1"/>
                </a:solidFill>
                <a:effectLst/>
                <a:latin typeface="+mn-lt"/>
                <a:ea typeface="+mn-ea"/>
                <a:cs typeface="+mn-cs"/>
              </a:rPr>
              <a:t>「古典コンピュータで解けない問題」の典型的な事例として「巡回セールスマン問題（組み合わせ最適化）」があります。セールスマンの訪問先が複数あるとき、最も短い時間で全てを巡回する手順を見つける問題です。</a:t>
            </a:r>
          </a:p>
          <a:p>
            <a:r>
              <a:rPr kumimoji="1" lang="ja-JP" altLang="ja-JP" sz="1200" kern="1200" dirty="0">
                <a:solidFill>
                  <a:schemeClr val="tx1"/>
                </a:solidFill>
                <a:effectLst/>
                <a:latin typeface="+mn-lt"/>
                <a:ea typeface="+mn-ea"/>
                <a:cs typeface="+mn-cs"/>
              </a:rPr>
              <a:t>この問題は、訪問先が増えるたびに指数関数的に巡回経路が増えてゆきます。例えば、</a:t>
            </a:r>
            <a:r>
              <a:rPr kumimoji="1" lang="en-US" altLang="ja-JP" sz="1200" kern="1200" dirty="0">
                <a:solidFill>
                  <a:schemeClr val="tx1"/>
                </a:solidFill>
                <a:effectLst/>
                <a:latin typeface="+mn-lt"/>
                <a:ea typeface="+mn-ea"/>
                <a:cs typeface="+mn-cs"/>
              </a:rPr>
              <a:t>8</a:t>
            </a:r>
            <a:r>
              <a:rPr kumimoji="1" lang="ja-JP" altLang="ja-JP" sz="1200" kern="1200" dirty="0">
                <a:solidFill>
                  <a:schemeClr val="tx1"/>
                </a:solidFill>
                <a:effectLst/>
                <a:latin typeface="+mn-lt"/>
                <a:ea typeface="+mn-ea"/>
                <a:cs typeface="+mn-cs"/>
              </a:rPr>
              <a:t>地点では</a:t>
            </a:r>
            <a:r>
              <a:rPr kumimoji="1" lang="en-US" altLang="ja-JP" sz="1200" kern="1200" dirty="0">
                <a:solidFill>
                  <a:schemeClr val="tx1"/>
                </a:solidFill>
                <a:effectLst/>
                <a:latin typeface="+mn-lt"/>
                <a:ea typeface="+mn-ea"/>
                <a:cs typeface="+mn-cs"/>
              </a:rPr>
              <a:t>2,520</a:t>
            </a:r>
            <a:r>
              <a:rPr kumimoji="1" lang="ja-JP" altLang="ja-JP" sz="1200" kern="1200" dirty="0">
                <a:solidFill>
                  <a:schemeClr val="tx1"/>
                </a:solidFill>
                <a:effectLst/>
                <a:latin typeface="+mn-lt"/>
                <a:ea typeface="+mn-ea"/>
                <a:cs typeface="+mn-cs"/>
              </a:rPr>
              <a:t>であるのに対し、</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京</a:t>
            </a:r>
            <a:r>
              <a:rPr kumimoji="1" lang="en-US" altLang="ja-JP" sz="1200" kern="1200" dirty="0">
                <a:solidFill>
                  <a:schemeClr val="tx1"/>
                </a:solidFill>
                <a:effectLst/>
                <a:latin typeface="+mn-lt"/>
                <a:ea typeface="+mn-ea"/>
                <a:cs typeface="+mn-cs"/>
              </a:rPr>
              <a:t>8000</a:t>
            </a:r>
            <a:r>
              <a:rPr kumimoji="1" lang="ja-JP" altLang="ja-JP" sz="1200" kern="1200" dirty="0">
                <a:solidFill>
                  <a:schemeClr val="tx1"/>
                </a:solidFill>
                <a:effectLst/>
                <a:latin typeface="+mn-lt"/>
                <a:ea typeface="+mn-ea"/>
                <a:cs typeface="+mn-cs"/>
              </a:rPr>
              <a:t>兆となり、我が国最高速のスーパー・コンピュータ「京」をもってしても</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秒かかります。これかが、</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4.42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乗となり、「京」でも</a:t>
            </a:r>
            <a:r>
              <a:rPr kumimoji="1" lang="en-US" altLang="ja-JP" sz="1200" kern="1200" dirty="0">
                <a:solidFill>
                  <a:schemeClr val="tx1"/>
                </a:solidFill>
                <a:effectLst/>
                <a:latin typeface="+mn-lt"/>
                <a:ea typeface="+mn-ea"/>
                <a:cs typeface="+mn-cs"/>
              </a:rPr>
              <a:t>1,401</a:t>
            </a:r>
            <a:r>
              <a:rPr kumimoji="1" lang="ja-JP" altLang="ja-JP" sz="1200" kern="1200" dirty="0">
                <a:solidFill>
                  <a:schemeClr val="tx1"/>
                </a:solidFill>
                <a:effectLst/>
                <a:latin typeface="+mn-lt"/>
                <a:ea typeface="+mn-ea"/>
                <a:cs typeface="+mn-cs"/>
              </a:rPr>
              <a:t>万年かかる計算になります。</a:t>
            </a:r>
          </a:p>
          <a:p>
            <a:r>
              <a:rPr kumimoji="1" lang="ja-JP" altLang="ja-JP" sz="1200" kern="1200" dirty="0">
                <a:solidFill>
                  <a:schemeClr val="tx1"/>
                </a:solidFill>
                <a:effectLst/>
                <a:latin typeface="+mn-lt"/>
                <a:ea typeface="+mn-ea"/>
                <a:cs typeface="+mn-cs"/>
              </a:rPr>
              <a:t>そこでこのような問題を解くためには、計算量を減らし「近似解」をもとめるやり方が一般的です。しかし、量子コンピュータであれば、このような「組み合わせ最適化」問題の「厳密解」を一瞬で計算してしまう可能性があるのです。</a:t>
            </a:r>
          </a:p>
          <a:p>
            <a:r>
              <a:rPr kumimoji="1" lang="ja-JP" altLang="ja-JP" sz="1200" kern="1200" dirty="0">
                <a:solidFill>
                  <a:schemeClr val="tx1"/>
                </a:solidFill>
                <a:effectLst/>
                <a:latin typeface="+mn-lt"/>
                <a:ea typeface="+mn-ea"/>
                <a:cs typeface="+mn-cs"/>
              </a:rPr>
              <a:t>量子コンピュータとは何か</a:t>
            </a:r>
          </a:p>
          <a:p>
            <a:r>
              <a:rPr kumimoji="1" lang="ja-JP" altLang="ja-JP" sz="1200" kern="1200" dirty="0">
                <a:solidFill>
                  <a:schemeClr val="tx1"/>
                </a:solidFill>
                <a:effectLst/>
                <a:latin typeface="+mn-lt"/>
                <a:ea typeface="+mn-ea"/>
                <a:cs typeface="+mn-cs"/>
              </a:rPr>
              <a:t>コンピュータとは、抽象的な「数字」を物理的な動きを使って演算する機械のことです。例えば、太古の昔は、石や木の棒を並べて数えるといった「演算」方法が疲れていました。算盤を使うといった演算の道具も使われるようになりました。その後、蒸気機関やモーターの動力を利用して演算する道具、あるいは、真空管や半導体素子の電子の動きを利用して演算する道具が登場します。これが、いま我々が使っている（古典）コンピュータです。</a:t>
            </a:r>
          </a:p>
          <a:p>
            <a:r>
              <a:rPr kumimoji="1" lang="ja-JP" altLang="ja-JP" sz="1200" kern="1200" dirty="0">
                <a:solidFill>
                  <a:schemeClr val="tx1"/>
                </a:solidFill>
                <a:effectLst/>
                <a:latin typeface="+mn-lt"/>
                <a:ea typeface="+mn-ea"/>
                <a:cs typeface="+mn-cs"/>
              </a:rPr>
              <a:t>量子コンピュータとは、やはり物理的な動きである「量子」の動きや振る舞いを利用して演算するコンピュータです。</a:t>
            </a:r>
          </a:p>
          <a:p>
            <a:r>
              <a:rPr kumimoji="1" lang="ja-JP" altLang="ja-JP" sz="1200" kern="1200" dirty="0">
                <a:solidFill>
                  <a:schemeClr val="tx1"/>
                </a:solidFill>
                <a:effectLst/>
                <a:latin typeface="+mn-lt"/>
                <a:ea typeface="+mn-ea"/>
                <a:cs typeface="+mn-cs"/>
              </a:rPr>
              <a:t>量子力学</a:t>
            </a:r>
          </a:p>
          <a:p>
            <a:r>
              <a:rPr kumimoji="1" lang="ja-JP" altLang="ja-JP" sz="1200" kern="1200" dirty="0">
                <a:solidFill>
                  <a:schemeClr val="tx1"/>
                </a:solidFill>
                <a:effectLst/>
                <a:latin typeface="+mn-lt"/>
                <a:ea typeface="+mn-ea"/>
                <a:cs typeface="+mn-cs"/>
              </a:rPr>
              <a:t>量子コンピュータの原理を支えているのが「量子力学」です。私たちの世界を創っている物質や光などの様々な物理現象を産み出している最小単位が「量子」です。「量子」の持つ物理的な特徴は「量子効果」とも言われ、我々の直感とはかなり違った動きや振る舞いがあります。例えば、光の量子は「光子」と呼ばれ、粒子と波の</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つの異なる状態を同時に併せ持っています。また、物質を通り抜けてしまう「トンネル効果」や、同時に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つの特性、例えば電流の向きが同時に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つの方向に向けて流れているなどの「重ね合わせ」状態を持つなど、我々が見て感じるマクロな世界の直感とは異なる物理的な現象が存在しています。</a:t>
            </a:r>
          </a:p>
          <a:p>
            <a:r>
              <a:rPr kumimoji="1" lang="ja-JP" altLang="ja-JP" sz="1200" kern="1200" dirty="0">
                <a:solidFill>
                  <a:schemeClr val="tx1"/>
                </a:solidFill>
                <a:effectLst/>
                <a:latin typeface="+mn-lt"/>
                <a:ea typeface="+mn-ea"/>
                <a:cs typeface="+mn-cs"/>
              </a:rPr>
              <a:t>量子コンピュータは、この「量子」の動きや振る舞いを数字の「演算」に使おうというわけです。</a:t>
            </a:r>
          </a:p>
          <a:p>
            <a:r>
              <a:rPr kumimoji="1" lang="ja-JP" altLang="ja-JP" sz="1200" kern="1200" dirty="0">
                <a:solidFill>
                  <a:schemeClr val="tx1"/>
                </a:solidFill>
                <a:effectLst/>
                <a:latin typeface="+mn-lt"/>
                <a:ea typeface="+mn-ea"/>
                <a:cs typeface="+mn-cs"/>
              </a:rPr>
              <a:t>量子コンピュータの適用分野</a:t>
            </a:r>
          </a:p>
          <a:p>
            <a:r>
              <a:rPr kumimoji="1" lang="ja-JP" altLang="ja-JP" sz="1200" kern="1200" dirty="0">
                <a:solidFill>
                  <a:schemeClr val="tx1"/>
                </a:solidFill>
                <a:effectLst/>
                <a:latin typeface="+mn-lt"/>
                <a:ea typeface="+mn-ea"/>
                <a:cs typeface="+mn-cs"/>
              </a:rPr>
              <a:t>量子コンピュータは、そんな量子の動きや振る舞いを利用して、古典コンピュータでは時間がかかりすぎてとても解けないと考えられていた問題を高速で解くことができると期待されています。特に、素因数分解や検索、組合せ最適化問題への期待は高く、いま注目の人工知能にも劇的な進展をもたらすものと期待されているのです。</a:t>
            </a:r>
          </a:p>
          <a:p>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Qubit</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古典コンピュータで用いられるビット（</a:t>
            </a:r>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）は、一時点で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か</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のいずれかの値を持ちます。これは、電子回路のスイッチの</a:t>
            </a:r>
            <a:r>
              <a:rPr kumimoji="1" lang="en-US" altLang="ja-JP" sz="1200" kern="1200" dirty="0">
                <a:solidFill>
                  <a:schemeClr val="tx1"/>
                </a:solidFill>
                <a:effectLst/>
                <a:latin typeface="+mn-lt"/>
                <a:ea typeface="+mn-ea"/>
                <a:cs typeface="+mn-cs"/>
              </a:rPr>
              <a:t>ON/OFF</a:t>
            </a:r>
            <a:r>
              <a:rPr kumimoji="1" lang="ja-JP" altLang="ja-JP" sz="1200" kern="1200" dirty="0">
                <a:solidFill>
                  <a:schemeClr val="tx1"/>
                </a:solidFill>
                <a:effectLst/>
                <a:latin typeface="+mn-lt"/>
                <a:ea typeface="+mn-ea"/>
                <a:cs typeface="+mn-cs"/>
              </a:rPr>
              <a:t>または電圧の高／低に対応したものです。一方、量子コンピュータでは量子ビット（</a:t>
            </a:r>
            <a:r>
              <a:rPr kumimoji="1" lang="en-US" altLang="ja-JP" sz="1200" kern="1200" dirty="0">
                <a:solidFill>
                  <a:schemeClr val="tx1"/>
                </a:solidFill>
                <a:effectLst/>
                <a:latin typeface="+mn-lt"/>
                <a:ea typeface="+mn-ea"/>
                <a:cs typeface="+mn-cs"/>
              </a:rPr>
              <a:t>Qubit</a:t>
            </a:r>
            <a:r>
              <a:rPr kumimoji="1" lang="ja-JP" altLang="ja-JP" sz="1200" kern="1200" dirty="0">
                <a:solidFill>
                  <a:schemeClr val="tx1"/>
                </a:solidFill>
                <a:effectLst/>
                <a:latin typeface="+mn-lt"/>
                <a:ea typeface="+mn-ea"/>
                <a:cs typeface="+mn-cs"/>
              </a:rPr>
              <a:t>）と呼ばれる単位が用いられます。これは、量子の振る舞いである「重ね合わせ」を利用し、一時点で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を同時に示すことができる単位です。</a:t>
            </a:r>
          </a:p>
          <a:p>
            <a:r>
              <a:rPr kumimoji="1" lang="ja-JP" altLang="ja-JP" sz="1200" kern="1200" dirty="0">
                <a:solidFill>
                  <a:schemeClr val="tx1"/>
                </a:solidFill>
                <a:effectLst/>
                <a:latin typeface="+mn-lt"/>
                <a:ea typeface="+mn-ea"/>
                <a:cs typeface="+mn-cs"/>
              </a:rPr>
              <a:t>量子コンピュータが高速で計算できる理由</a:t>
            </a:r>
          </a:p>
          <a:p>
            <a:r>
              <a:rPr kumimoji="1" lang="ja-JP" altLang="ja-JP" sz="1200" kern="1200" dirty="0">
                <a:solidFill>
                  <a:schemeClr val="tx1"/>
                </a:solidFill>
                <a:effectLst/>
                <a:latin typeface="+mn-lt"/>
                <a:ea typeface="+mn-ea"/>
                <a:cs typeface="+mn-cs"/>
              </a:rPr>
              <a:t>古典コンピュータで</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ビットの演算を行う場合、</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通りの組合せが存在し、その組合せひとつひとつを逐次計算しなければなりません。しかし、量子コンピュータであれば、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の状態を同時に示します。そのため</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通りの組合せを同時に示すこととなり、古典コンピュータでは</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回繰り返さなければならなかった演算を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回でできてしまうことになります。これが、量子コンピュータが高速で演算できる理由です。</a:t>
            </a:r>
          </a:p>
          <a:p>
            <a:r>
              <a:rPr kumimoji="1" lang="ja-JP" altLang="ja-JP" sz="1200" kern="1200" dirty="0">
                <a:solidFill>
                  <a:schemeClr val="tx1"/>
                </a:solidFill>
                <a:effectLst/>
                <a:latin typeface="+mn-lt"/>
                <a:ea typeface="+mn-ea"/>
                <a:cs typeface="+mn-cs"/>
              </a:rPr>
              <a:t>この量子ビットの数を増やしてゆけば、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回で演算できる組合せ数が増大してゆくため、演算速度は速くなってゆきます。</a:t>
            </a:r>
          </a:p>
          <a:p>
            <a:r>
              <a:rPr kumimoji="1" lang="ja-JP" altLang="ja-JP" sz="1200" kern="1200" dirty="0">
                <a:solidFill>
                  <a:schemeClr val="tx1"/>
                </a:solidFill>
                <a:effectLst/>
                <a:latin typeface="+mn-lt"/>
                <a:ea typeface="+mn-ea"/>
                <a:cs typeface="+mn-cs"/>
              </a:rPr>
              <a:t>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量子ビットのコンピュータが利用可能な状態にありますが、</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量子ビットを越えるあたりで、現在最も高速な古典コンピュータであるスーパー・コンピュータを越える（量子スプレマシー／量子超越性）と言われています。</a:t>
            </a:r>
          </a:p>
          <a:p>
            <a:r>
              <a:rPr kumimoji="1" lang="ja-JP" altLang="ja-JP" sz="1200" kern="1200" dirty="0">
                <a:solidFill>
                  <a:schemeClr val="tx1"/>
                </a:solidFill>
                <a:effectLst/>
                <a:latin typeface="+mn-lt"/>
                <a:ea typeface="+mn-ea"/>
                <a:cs typeface="+mn-cs"/>
              </a:rPr>
              <a:t>量子コンピュータの種類</a:t>
            </a:r>
          </a:p>
          <a:p>
            <a:r>
              <a:rPr kumimoji="1" lang="ja-JP" altLang="ja-JP" sz="1200" kern="1200" dirty="0">
                <a:solidFill>
                  <a:schemeClr val="tx1"/>
                </a:solidFill>
                <a:effectLst/>
                <a:latin typeface="+mn-lt"/>
                <a:ea typeface="+mn-ea"/>
                <a:cs typeface="+mn-cs"/>
              </a:rPr>
              <a:t>量子コンピュータは、現在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つの方式が実用に向けて開発が進められています。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つは、「量子ゲート」方式で、古典コンピュータでできるあらゆる計算に対応する汎用的なものです。「量子スプレマシー」の可能性が期待されているのは、こちらのコンピュータです。現在、最大で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a:t>
            </a:r>
            <a:r>
              <a:rPr kumimoji="1" lang="ja-JP" altLang="en-US" sz="1200" kern="1200" dirty="0">
                <a:solidFill>
                  <a:schemeClr val="tx1"/>
                </a:solidFill>
                <a:effectLst/>
                <a:latin typeface="+mn-lt"/>
                <a:ea typeface="+mn-ea"/>
                <a:cs typeface="+mn-cs"/>
              </a:rPr>
              <a:t>クラウドサービス</a:t>
            </a:r>
            <a:r>
              <a:rPr kumimoji="1" lang="ja-JP" altLang="ja-JP" sz="1200" kern="1200" dirty="0">
                <a:solidFill>
                  <a:schemeClr val="tx1"/>
                </a:solidFill>
                <a:effectLst/>
                <a:latin typeface="+mn-lt"/>
                <a:ea typeface="+mn-ea"/>
                <a:cs typeface="+mn-cs"/>
              </a:rPr>
              <a:t>として利用可能な状態にあります。また、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49</a:t>
            </a:r>
            <a:r>
              <a:rPr kumimoji="1" lang="ja-JP" altLang="ja-JP" sz="1200" kern="1200" dirty="0">
                <a:solidFill>
                  <a:schemeClr val="tx1"/>
                </a:solidFill>
                <a:effectLst/>
                <a:latin typeface="+mn-lt"/>
                <a:ea typeface="+mn-ea"/>
                <a:cs typeface="+mn-cs"/>
              </a:rPr>
              <a:t>量子ビットのコンピュータを数年のうちにリリースすると表明しています。</a:t>
            </a:r>
          </a:p>
          <a:p>
            <a:r>
              <a:rPr kumimoji="1" lang="ja-JP" altLang="ja-JP" sz="1200" kern="1200" dirty="0">
                <a:solidFill>
                  <a:schemeClr val="tx1"/>
                </a:solidFill>
                <a:effectLst/>
                <a:latin typeface="+mn-lt"/>
                <a:ea typeface="+mn-ea"/>
                <a:cs typeface="+mn-cs"/>
              </a:rPr>
              <a:t>しかし、「量子ゲート」方式で利用できるアルゴリズムが、未だ揃っていない状況にあり、「理論的には汎用計算ができるはず」ではあるのですが、それができる状態にはありません。</a:t>
            </a:r>
          </a:p>
          <a:p>
            <a:r>
              <a:rPr kumimoji="1" lang="ja-JP" altLang="ja-JP" sz="1200" kern="1200" dirty="0">
                <a:solidFill>
                  <a:schemeClr val="tx1"/>
                </a:solidFill>
                <a:effectLst/>
                <a:latin typeface="+mn-lt"/>
                <a:ea typeface="+mn-ea"/>
                <a:cs typeface="+mn-cs"/>
              </a:rPr>
              <a:t>もうひとつは「量子イジング・モデル」方式です。こちらは、組み合わせ最適化問題に特化したコンピュータです。組み合わせ最適化問題に特化しているとはいえ、実用面での適用分野は広く、実用化では大きく先行しています。</a:t>
            </a:r>
          </a:p>
          <a:p>
            <a:r>
              <a:rPr kumimoji="1" lang="ja-JP" altLang="ja-JP" sz="1200" kern="1200" dirty="0">
                <a:solidFill>
                  <a:schemeClr val="tx1"/>
                </a:solidFill>
                <a:effectLst/>
                <a:latin typeface="+mn-lt"/>
                <a:ea typeface="+mn-ea"/>
                <a:cs typeface="+mn-cs"/>
              </a:rPr>
              <a:t>カナダの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年に商用製品を発表し、</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 NASA</a:t>
            </a:r>
            <a:r>
              <a:rPr kumimoji="1" lang="ja-JP" altLang="ja-JP" sz="1200" kern="1200" dirty="0">
                <a:solidFill>
                  <a:schemeClr val="tx1"/>
                </a:solidFill>
                <a:effectLst/>
                <a:latin typeface="+mn-lt"/>
                <a:ea typeface="+mn-ea"/>
                <a:cs typeface="+mn-cs"/>
              </a:rPr>
              <a:t>などの企業で使われ始めています。また日本の</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も</a:t>
            </a:r>
            <a:r>
              <a:rPr kumimoji="1" lang="en-US" altLang="ja-JP" sz="1200" kern="1200" dirty="0">
                <a:solidFill>
                  <a:schemeClr val="tx1"/>
                </a:solidFill>
                <a:effectLst/>
                <a:latin typeface="+mn-lt"/>
                <a:ea typeface="+mn-ea"/>
                <a:cs typeface="+mn-cs"/>
              </a:rPr>
              <a:t>2017</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11</a:t>
            </a:r>
            <a:r>
              <a:rPr kumimoji="1" lang="ja-JP" altLang="ja-JP" sz="1200" kern="1200" dirty="0">
                <a:solidFill>
                  <a:schemeClr val="tx1"/>
                </a:solidFill>
                <a:effectLst/>
                <a:latin typeface="+mn-lt"/>
                <a:ea typeface="+mn-ea"/>
                <a:cs typeface="+mn-cs"/>
              </a:rPr>
              <a:t>月より</a:t>
            </a:r>
            <a:r>
              <a:rPr kumimoji="1" lang="ja-JP" altLang="en-US" sz="1200" kern="1200" dirty="0">
                <a:solidFill>
                  <a:schemeClr val="tx1"/>
                </a:solidFill>
                <a:effectLst/>
                <a:latin typeface="+mn-lt"/>
                <a:ea typeface="+mn-ea"/>
                <a:cs typeface="+mn-cs"/>
              </a:rPr>
              <a:t>クラウドサービス</a:t>
            </a:r>
            <a:r>
              <a:rPr kumimoji="1" lang="ja-JP" altLang="ja-JP" sz="1200" kern="1200" dirty="0">
                <a:solidFill>
                  <a:schemeClr val="tx1"/>
                </a:solidFill>
                <a:effectLst/>
                <a:latin typeface="+mn-lt"/>
                <a:ea typeface="+mn-ea"/>
                <a:cs typeface="+mn-cs"/>
              </a:rPr>
              <a:t>としての提供を始めています。</a:t>
            </a:r>
          </a:p>
          <a:p>
            <a:r>
              <a:rPr kumimoji="1" lang="ja-JP" altLang="ja-JP" sz="1200" kern="1200" dirty="0">
                <a:solidFill>
                  <a:schemeClr val="tx1"/>
                </a:solidFill>
                <a:effectLst/>
                <a:latin typeface="+mn-lt"/>
                <a:ea typeface="+mn-ea"/>
                <a:cs typeface="+mn-cs"/>
              </a:rPr>
              <a:t>量子コンピュータの現状</a:t>
            </a:r>
          </a:p>
          <a:p>
            <a:r>
              <a:rPr kumimoji="1" lang="ja-JP" altLang="ja-JP" sz="1200" kern="1200" dirty="0">
                <a:solidFill>
                  <a:schemeClr val="tx1"/>
                </a:solidFill>
                <a:effectLst/>
                <a:latin typeface="+mn-lt"/>
                <a:ea typeface="+mn-ea"/>
                <a:cs typeface="+mn-cs"/>
              </a:rPr>
              <a:t>「量子イジング・モデル」方式が実用面では先行した状況にありますが、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が「量子ゲート方式」の開発を熱心に進めています。ただ、「量子ゲート方式」でのアルゴリズは、まだ未発見の領域も広く、本格的な実用化には、まだしばらくの時間がかかるでしょう。</a:t>
            </a:r>
          </a:p>
          <a:p>
            <a:r>
              <a:rPr kumimoji="1" lang="ja-JP" altLang="ja-JP" sz="1200" kern="1200" dirty="0">
                <a:solidFill>
                  <a:schemeClr val="tx1"/>
                </a:solidFill>
                <a:effectLst/>
                <a:latin typeface="+mn-lt"/>
                <a:ea typeface="+mn-ea"/>
                <a:cs typeface="+mn-cs"/>
              </a:rPr>
              <a:t>自然現象を借用したアルゴリズム</a:t>
            </a:r>
          </a:p>
          <a:p>
            <a:r>
              <a:rPr kumimoji="1" lang="ja-JP" altLang="ja-JP" sz="1200" kern="1200" dirty="0">
                <a:solidFill>
                  <a:schemeClr val="tx1"/>
                </a:solidFill>
                <a:effectLst/>
                <a:latin typeface="+mn-lt"/>
                <a:ea typeface="+mn-ea"/>
                <a:cs typeface="+mn-cs"/>
              </a:rPr>
              <a:t>ところで、量子コンピュータが登場する以前は、自然現象のメカニズムを古典コンピュータでシミュレートし「組合せ最適化問題」などを効率的に解こうというアプローチが行われてきました。ただし、演算規模が大きくなるため「近似解」を求めるしかありませんでした。</a:t>
            </a:r>
          </a:p>
          <a:p>
            <a:r>
              <a:rPr kumimoji="1" lang="ja-JP" altLang="ja-JP" sz="1200" kern="1200" dirty="0">
                <a:solidFill>
                  <a:schemeClr val="tx1"/>
                </a:solidFill>
                <a:effectLst/>
                <a:latin typeface="+mn-lt"/>
                <a:ea typeface="+mn-ea"/>
                <a:cs typeface="+mn-cs"/>
              </a:rPr>
              <a:t>この自然現象のひとつである「量子アニーリング」を、ソフトウェアによるシミュレーションではなく物理的な現象として再現することで、「近似解」ではなく「厳密解」を求めようと生まれたのが「量子イジング・モデル」方式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QNN</a:t>
            </a:r>
            <a:r>
              <a:rPr kumimoji="1" lang="ja-JP" altLang="ja-JP" sz="1200" kern="1200" dirty="0">
                <a:solidFill>
                  <a:schemeClr val="tx1"/>
                </a:solidFill>
                <a:effectLst/>
                <a:latin typeface="+mn-lt"/>
                <a:ea typeface="+mn-ea"/>
                <a:cs typeface="+mn-cs"/>
              </a:rPr>
              <a:t>（量子ニューラルネットワーク）も人間の脳の中で行われている神経活動のメカニズムを使っているようです（現在、確認中）。</a:t>
            </a:r>
          </a:p>
          <a:p>
            <a:r>
              <a:rPr kumimoji="1" lang="ja-JP" altLang="ja-JP" sz="1200" kern="1200" dirty="0">
                <a:solidFill>
                  <a:schemeClr val="tx1"/>
                </a:solidFill>
                <a:effectLst/>
                <a:latin typeface="+mn-lt"/>
                <a:ea typeface="+mn-ea"/>
                <a:cs typeface="+mn-cs"/>
              </a:rPr>
              <a:t>量子イジングマシンとスパコン</a:t>
            </a:r>
          </a:p>
          <a:p>
            <a:r>
              <a:rPr kumimoji="1" lang="ja-JP" altLang="ja-JP" sz="1200" kern="1200" dirty="0">
                <a:solidFill>
                  <a:schemeClr val="tx1"/>
                </a:solidFill>
                <a:effectLst/>
                <a:latin typeface="+mn-lt"/>
                <a:ea typeface="+mn-ea"/>
                <a:cs typeface="+mn-cs"/>
              </a:rPr>
              <a:t>「量子イジング・モデル」方式は、全ての演算問題を解けるものではありません。しかし、組合せ最適化問題に限れば、既存のスーパー・コンピュータを凌ぐ速度と低消費電力、そして「厳密解」が期待されており、実用面での注目が高まっています。</a:t>
            </a:r>
          </a:p>
          <a:p>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の計算原理</a:t>
            </a:r>
          </a:p>
          <a:p>
            <a:r>
              <a:rPr kumimoji="1" lang="ja-JP" altLang="ja-JP" sz="1200" kern="1200" dirty="0">
                <a:solidFill>
                  <a:schemeClr val="tx1"/>
                </a:solidFill>
                <a:effectLst/>
                <a:latin typeface="+mn-lt"/>
                <a:ea typeface="+mn-ea"/>
                <a:cs typeface="+mn-cs"/>
              </a:rPr>
              <a:t>「量子イジング・モデル」方式で先行している</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は、絶対零度に冷やされた超伝導状態の素子が、同時に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つの電流の向きを持つ特性を使い、これを量子ビットの</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の「重ね合わせ」状態と見立てて、量子計算を行おうというアプローチです。</a:t>
            </a:r>
          </a:p>
          <a:p>
            <a:r>
              <a:rPr kumimoji="1" lang="ja-JP" altLang="ja-JP" sz="1200" kern="1200" dirty="0">
                <a:solidFill>
                  <a:schemeClr val="tx1"/>
                </a:solidFill>
                <a:effectLst/>
                <a:latin typeface="+mn-lt"/>
                <a:ea typeface="+mn-ea"/>
                <a:cs typeface="+mn-cs"/>
              </a:rPr>
              <a:t>まず不安定な超伝導素子の重ね合わせ状態を強い磁場で安定させます。そして、その素子同士の相互作用を解くべき問題に合わせて設定します。これは、古典コンピュータのプログラムに相当します。徐々に磁場を弱くして相互作用を強めてゆくと、設定した相互作用に最適化された電流の方法がひとつに決まります。これが、組み合わせ最適化問題の「厳密解（あるいは、厳密解に近い近似解）」になります。つまり、何度も計算しなくても</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回の計算で解を求めることができるのです。</a:t>
            </a:r>
          </a:p>
          <a:p>
            <a:r>
              <a:rPr kumimoji="1" lang="ja-JP" altLang="ja-JP" sz="1200" kern="1200" dirty="0">
                <a:solidFill>
                  <a:schemeClr val="tx1"/>
                </a:solidFill>
                <a:effectLst/>
                <a:latin typeface="+mn-lt"/>
                <a:ea typeface="+mn-ea"/>
                <a:cs typeface="+mn-cs"/>
              </a:rPr>
              <a:t>誤差が含まれることが考えられるため</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では複数回、同じ操作を行い、確認しているのだそうです。</a:t>
            </a:r>
          </a:p>
          <a:p>
            <a:r>
              <a:rPr kumimoji="1" lang="ja-JP" altLang="ja-JP" sz="1200" kern="1200" dirty="0">
                <a:solidFill>
                  <a:schemeClr val="tx1"/>
                </a:solidFill>
                <a:effectLst/>
                <a:latin typeface="+mn-lt"/>
                <a:ea typeface="+mn-ea"/>
                <a:cs typeface="+mn-cs"/>
              </a:rPr>
              <a:t>なお、ここに紹介したスライドを含め</a:t>
            </a:r>
            <a:r>
              <a:rPr kumimoji="1" lang="en-US" altLang="ja-JP" sz="1200" kern="1200" dirty="0">
                <a:solidFill>
                  <a:schemeClr val="tx1"/>
                </a:solidFill>
                <a:effectLst/>
                <a:latin typeface="+mn-lt"/>
                <a:ea typeface="+mn-ea"/>
                <a:cs typeface="+mn-cs"/>
              </a:rPr>
              <a:t>3000</a:t>
            </a:r>
            <a:r>
              <a:rPr kumimoji="1" lang="ja-JP" altLang="ja-JP" sz="1200" kern="1200" dirty="0">
                <a:solidFill>
                  <a:schemeClr val="tx1"/>
                </a:solidFill>
                <a:effectLst/>
                <a:latin typeface="+mn-lt"/>
                <a:ea typeface="+mn-ea"/>
                <a:cs typeface="+mn-cs"/>
              </a:rPr>
              <a:t>ページほどを、ロイヤリティフリーでダウンロード（パワーポイント形式、ワード形式、エクセル形式）できる「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」を公開中です。よろしければご活用下さい。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218</a:t>
            </a:fld>
            <a:endParaRPr kumimoji="1" lang="ja-JP" altLang="en-US"/>
          </a:p>
        </p:txBody>
      </p:sp>
    </p:spTree>
    <p:extLst>
      <p:ext uri="{BB962C8B-B14F-4D97-AF65-F5344CB8AC3E}">
        <p14:creationId xmlns:p14="http://schemas.microsoft.com/office/powerpoint/2010/main" val="30987610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221</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13782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223</a:t>
            </a:fld>
            <a:endParaRPr kumimoji="1" lang="ja-JP" altLang="en-US"/>
          </a:p>
        </p:txBody>
      </p:sp>
    </p:spTree>
    <p:extLst>
      <p:ext uri="{BB962C8B-B14F-4D97-AF65-F5344CB8AC3E}">
        <p14:creationId xmlns:p14="http://schemas.microsoft.com/office/powerpoint/2010/main" val="7961635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227</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2198106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231</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7842271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235</a:t>
            </a:fld>
            <a:endParaRPr kumimoji="1" lang="ja-JP" altLang="en-US"/>
          </a:p>
        </p:txBody>
      </p:sp>
    </p:spTree>
    <p:extLst>
      <p:ext uri="{BB962C8B-B14F-4D97-AF65-F5344CB8AC3E}">
        <p14:creationId xmlns:p14="http://schemas.microsoft.com/office/powerpoint/2010/main" val="23006473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244</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2236707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250</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txBody>
          <a:bodyPr/>
          <a:lstStyle/>
          <a:p>
            <a:endParaRPr lang="ja-JP" altLang="en-US"/>
          </a:p>
        </p:txBody>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08986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白紙">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C45438-AF58-0046-8C12-EB53ED741866}"/>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9670702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0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209.png"/><Relationship Id="rId1" Type="http://schemas.openxmlformats.org/officeDocument/2006/relationships/slideLayout" Target="../slideLayouts/slideLayout6.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png"/></Relationships>
</file>

<file path=ppt/slides/_rels/slide10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167.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07.xml.rels><?xml version="1.0" encoding="UTF-8" standalone="yes"?>
<Relationships xmlns="http://schemas.openxmlformats.org/package/2006/relationships"><Relationship Id="rId3" Type="http://schemas.openxmlformats.org/officeDocument/2006/relationships/image" Target="../media/image219.tiff"/><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218.png"/><Relationship Id="rId4" Type="http://schemas.openxmlformats.org/officeDocument/2006/relationships/image" Target="../media/image167.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223.tiff"/><Relationship Id="rId2" Type="http://schemas.openxmlformats.org/officeDocument/2006/relationships/image" Target="../media/image222.tiff"/><Relationship Id="rId1" Type="http://schemas.openxmlformats.org/officeDocument/2006/relationships/slideLayout" Target="../slideLayouts/slideLayout6.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167.png"/></Relationships>
</file>

<file path=ppt/slides/_rels/slide113.xml.rels><?xml version="1.0" encoding="UTF-8" standalone="yes"?>
<Relationships xmlns="http://schemas.openxmlformats.org/package/2006/relationships"><Relationship Id="rId8" Type="http://schemas.openxmlformats.org/officeDocument/2006/relationships/image" Target="../media/image232.tiff"/><Relationship Id="rId13" Type="http://schemas.openxmlformats.org/officeDocument/2006/relationships/image" Target="../media/image237.png"/><Relationship Id="rId3" Type="http://schemas.openxmlformats.org/officeDocument/2006/relationships/image" Target="../media/image227.tiff"/><Relationship Id="rId7" Type="http://schemas.openxmlformats.org/officeDocument/2006/relationships/image" Target="../media/image231.tiff"/><Relationship Id="rId12" Type="http://schemas.openxmlformats.org/officeDocument/2006/relationships/image" Target="../media/image236.tiff"/><Relationship Id="rId2" Type="http://schemas.openxmlformats.org/officeDocument/2006/relationships/image" Target="../media/image226.png"/><Relationship Id="rId1" Type="http://schemas.openxmlformats.org/officeDocument/2006/relationships/slideLayout" Target="../slideLayouts/slideLayout6.xml"/><Relationship Id="rId6" Type="http://schemas.openxmlformats.org/officeDocument/2006/relationships/image" Target="../media/image230.tiff"/><Relationship Id="rId11" Type="http://schemas.openxmlformats.org/officeDocument/2006/relationships/image" Target="../media/image235.tiff"/><Relationship Id="rId5" Type="http://schemas.openxmlformats.org/officeDocument/2006/relationships/image" Target="../media/image229.tiff"/><Relationship Id="rId10" Type="http://schemas.openxmlformats.org/officeDocument/2006/relationships/image" Target="../media/image234.tiff"/><Relationship Id="rId4" Type="http://schemas.openxmlformats.org/officeDocument/2006/relationships/image" Target="../media/image228.tiff"/><Relationship Id="rId9" Type="http://schemas.openxmlformats.org/officeDocument/2006/relationships/image" Target="../media/image233.tiff"/></Relationships>
</file>

<file path=ppt/slides/_rels/slide114.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39.png"/><Relationship Id="rId7" Type="http://schemas.openxmlformats.org/officeDocument/2006/relationships/image" Target="../media/image243.png"/><Relationship Id="rId2" Type="http://schemas.openxmlformats.org/officeDocument/2006/relationships/image" Target="../media/image238.png"/><Relationship Id="rId1" Type="http://schemas.openxmlformats.org/officeDocument/2006/relationships/slideLayout" Target="../slideLayouts/slideLayout6.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6.xml"/><Relationship Id="rId4" Type="http://schemas.openxmlformats.org/officeDocument/2006/relationships/image" Target="../media/image247.png"/></Relationships>
</file>

<file path=ppt/slides/_rels/slide117.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image" Target="../media/image248.png"/><Relationship Id="rId1" Type="http://schemas.openxmlformats.org/officeDocument/2006/relationships/slideLayout" Target="../slideLayouts/slideLayout6.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45.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6.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12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image" Target="../media/image261.png"/><Relationship Id="rId1" Type="http://schemas.openxmlformats.org/officeDocument/2006/relationships/slideLayout" Target="../slideLayouts/slideLayout6.xml"/><Relationship Id="rId6" Type="http://schemas.openxmlformats.org/officeDocument/2006/relationships/image" Target="../media/image140.jpe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262.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8" Type="http://schemas.openxmlformats.org/officeDocument/2006/relationships/image" Target="../media/image269.jpeg"/><Relationship Id="rId3" Type="http://schemas.openxmlformats.org/officeDocument/2006/relationships/image" Target="../media/image264.jpeg"/><Relationship Id="rId7" Type="http://schemas.openxmlformats.org/officeDocument/2006/relationships/image" Target="../media/image268.jpeg"/><Relationship Id="rId2" Type="http://schemas.openxmlformats.org/officeDocument/2006/relationships/image" Target="../media/image263.png"/><Relationship Id="rId1" Type="http://schemas.openxmlformats.org/officeDocument/2006/relationships/slideLayout" Target="../slideLayouts/slideLayout6.xml"/><Relationship Id="rId6" Type="http://schemas.openxmlformats.org/officeDocument/2006/relationships/image" Target="../media/image267.jpeg"/><Relationship Id="rId5" Type="http://schemas.openxmlformats.org/officeDocument/2006/relationships/image" Target="../media/image266.tiff"/><Relationship Id="rId4" Type="http://schemas.openxmlformats.org/officeDocument/2006/relationships/image" Target="../media/image265.jpeg"/></Relationships>
</file>

<file path=ppt/slides/_rels/slide129.xml.rels><?xml version="1.0" encoding="UTF-8" standalone="yes"?>
<Relationships xmlns="http://schemas.openxmlformats.org/package/2006/relationships"><Relationship Id="rId8" Type="http://schemas.openxmlformats.org/officeDocument/2006/relationships/image" Target="../media/image274.jpeg"/><Relationship Id="rId3" Type="http://schemas.openxmlformats.org/officeDocument/2006/relationships/image" Target="../media/image264.jpeg"/><Relationship Id="rId7" Type="http://schemas.openxmlformats.org/officeDocument/2006/relationships/image" Target="../media/image273.jpe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272.png"/><Relationship Id="rId11" Type="http://schemas.openxmlformats.org/officeDocument/2006/relationships/image" Target="../media/image277.png"/><Relationship Id="rId5" Type="http://schemas.openxmlformats.org/officeDocument/2006/relationships/image" Target="../media/image271.png"/><Relationship Id="rId10" Type="http://schemas.openxmlformats.org/officeDocument/2006/relationships/image" Target="../media/image276.png"/><Relationship Id="rId4" Type="http://schemas.openxmlformats.org/officeDocument/2006/relationships/image" Target="../media/image270.jpeg"/><Relationship Id="rId9" Type="http://schemas.openxmlformats.org/officeDocument/2006/relationships/image" Target="../media/image275.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0.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67.tiff"/><Relationship Id="rId7" Type="http://schemas.openxmlformats.org/officeDocument/2006/relationships/image" Target="../media/image281.jpe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280.png"/><Relationship Id="rId11" Type="http://schemas.openxmlformats.org/officeDocument/2006/relationships/image" Target="../media/image285.png"/><Relationship Id="rId5" Type="http://schemas.openxmlformats.org/officeDocument/2006/relationships/image" Target="../media/image279.png"/><Relationship Id="rId10" Type="http://schemas.openxmlformats.org/officeDocument/2006/relationships/image" Target="../media/image284.png"/><Relationship Id="rId4" Type="http://schemas.openxmlformats.org/officeDocument/2006/relationships/image" Target="../media/image278.png"/><Relationship Id="rId9" Type="http://schemas.openxmlformats.org/officeDocument/2006/relationships/image" Target="../media/image283.png"/></Relationships>
</file>

<file path=ppt/slides/_rels/slide131.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8.tiff"/><Relationship Id="rId7" Type="http://schemas.openxmlformats.org/officeDocument/2006/relationships/image" Target="../media/image292.png"/><Relationship Id="rId2" Type="http://schemas.openxmlformats.org/officeDocument/2006/relationships/image" Target="../media/image287.tiff"/><Relationship Id="rId1" Type="http://schemas.openxmlformats.org/officeDocument/2006/relationships/slideLayout" Target="../slideLayouts/slideLayout6.xml"/><Relationship Id="rId6" Type="http://schemas.openxmlformats.org/officeDocument/2006/relationships/image" Target="../media/image291.png"/><Relationship Id="rId5" Type="http://schemas.openxmlformats.org/officeDocument/2006/relationships/image" Target="../media/image290.tiff"/><Relationship Id="rId10" Type="http://schemas.microsoft.com/office/2007/relationships/hdphoto" Target="../media/hdphoto4.wdp"/><Relationship Id="rId4" Type="http://schemas.openxmlformats.org/officeDocument/2006/relationships/image" Target="../media/image289.tiff"/><Relationship Id="rId9" Type="http://schemas.openxmlformats.org/officeDocument/2006/relationships/image" Target="../media/image293.png"/></Relationships>
</file>

<file path=ppt/slides/_rels/slide13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6.xml"/><Relationship Id="rId6" Type="http://schemas.openxmlformats.org/officeDocument/2006/relationships/image" Target="../media/image297.png"/><Relationship Id="rId5" Type="http://schemas.openxmlformats.org/officeDocument/2006/relationships/image" Target="../media/image296.png"/><Relationship Id="rId4" Type="http://schemas.microsoft.com/office/2007/relationships/hdphoto" Target="../media/hdphoto5.wdp"/></Relationships>
</file>

<file path=ppt/slides/_rels/slide136.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6.xml"/><Relationship Id="rId4" Type="http://schemas.openxmlformats.org/officeDocument/2006/relationships/image" Target="../media/image300.png"/></Relationships>
</file>

<file path=ppt/slides/_rels/slide137.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8" Type="http://schemas.openxmlformats.org/officeDocument/2006/relationships/image" Target="../media/image308.tiff"/><Relationship Id="rId3" Type="http://schemas.openxmlformats.org/officeDocument/2006/relationships/image" Target="../media/image303.png"/><Relationship Id="rId7" Type="http://schemas.openxmlformats.org/officeDocument/2006/relationships/image" Target="../media/image307.png"/><Relationship Id="rId2" Type="http://schemas.openxmlformats.org/officeDocument/2006/relationships/image" Target="../media/image302.png"/><Relationship Id="rId1" Type="http://schemas.openxmlformats.org/officeDocument/2006/relationships/slideLayout" Target="../slideLayouts/slideLayout6.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 Id="rId9" Type="http://schemas.openxmlformats.org/officeDocument/2006/relationships/image" Target="../media/image309.tiff"/></Relationships>
</file>

<file path=ppt/slides/_rels/slide139.xml.rels><?xml version="1.0" encoding="UTF-8" standalone="yes"?>
<Relationships xmlns="http://schemas.openxmlformats.org/package/2006/relationships"><Relationship Id="rId3" Type="http://schemas.openxmlformats.org/officeDocument/2006/relationships/image" Target="../media/image310.tiff"/><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0.xml.rels><?xml version="1.0" encoding="UTF-8" standalone="yes"?>
<Relationships xmlns="http://schemas.openxmlformats.org/package/2006/relationships"><Relationship Id="rId8" Type="http://schemas.openxmlformats.org/officeDocument/2006/relationships/image" Target="../media/image316.tiff"/><Relationship Id="rId3" Type="http://schemas.openxmlformats.org/officeDocument/2006/relationships/image" Target="../media/image311.png"/><Relationship Id="rId7" Type="http://schemas.openxmlformats.org/officeDocument/2006/relationships/image" Target="../media/image315.tiff"/><Relationship Id="rId12" Type="http://schemas.openxmlformats.org/officeDocument/2006/relationships/image" Target="../media/image320.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314.png"/><Relationship Id="rId11" Type="http://schemas.openxmlformats.org/officeDocument/2006/relationships/image" Target="../media/image319.png"/><Relationship Id="rId5" Type="http://schemas.openxmlformats.org/officeDocument/2006/relationships/image" Target="../media/image313.png"/><Relationship Id="rId10" Type="http://schemas.openxmlformats.org/officeDocument/2006/relationships/image" Target="../media/image318.png"/><Relationship Id="rId4" Type="http://schemas.openxmlformats.org/officeDocument/2006/relationships/image" Target="../media/image312.png"/><Relationship Id="rId9" Type="http://schemas.openxmlformats.org/officeDocument/2006/relationships/image" Target="../media/image317.tiff"/></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8" Type="http://schemas.openxmlformats.org/officeDocument/2006/relationships/image" Target="../media/image329.tiff"/><Relationship Id="rId13" Type="http://schemas.openxmlformats.org/officeDocument/2006/relationships/image" Target="../media/image334.tiff"/><Relationship Id="rId3" Type="http://schemas.openxmlformats.org/officeDocument/2006/relationships/image" Target="../media/image324.tiff"/><Relationship Id="rId7" Type="http://schemas.openxmlformats.org/officeDocument/2006/relationships/image" Target="../media/image328.tiff"/><Relationship Id="rId12" Type="http://schemas.openxmlformats.org/officeDocument/2006/relationships/image" Target="../media/image333.tiff"/><Relationship Id="rId2" Type="http://schemas.openxmlformats.org/officeDocument/2006/relationships/image" Target="../media/image323.jpeg"/><Relationship Id="rId1" Type="http://schemas.openxmlformats.org/officeDocument/2006/relationships/slideLayout" Target="../slideLayouts/slideLayout6.xml"/><Relationship Id="rId6" Type="http://schemas.openxmlformats.org/officeDocument/2006/relationships/image" Target="../media/image327.tiff"/><Relationship Id="rId11" Type="http://schemas.openxmlformats.org/officeDocument/2006/relationships/image" Target="../media/image332.tiff"/><Relationship Id="rId5" Type="http://schemas.openxmlformats.org/officeDocument/2006/relationships/image" Target="../media/image326.tiff"/><Relationship Id="rId10" Type="http://schemas.openxmlformats.org/officeDocument/2006/relationships/image" Target="../media/image331.tiff"/><Relationship Id="rId4" Type="http://schemas.openxmlformats.org/officeDocument/2006/relationships/image" Target="../media/image325.tiff"/><Relationship Id="rId9" Type="http://schemas.openxmlformats.org/officeDocument/2006/relationships/image" Target="../media/image330.tiff"/><Relationship Id="rId14" Type="http://schemas.openxmlformats.org/officeDocument/2006/relationships/image" Target="../media/image335.tiff"/></Relationships>
</file>

<file path=ppt/slides/_rels/slide146.xml.rels><?xml version="1.0" encoding="UTF-8" standalone="yes"?>
<Relationships xmlns="http://schemas.openxmlformats.org/package/2006/relationships"><Relationship Id="rId8" Type="http://schemas.openxmlformats.org/officeDocument/2006/relationships/image" Target="../media/image342.png"/><Relationship Id="rId13" Type="http://schemas.openxmlformats.org/officeDocument/2006/relationships/image" Target="../media/image347.jpeg"/><Relationship Id="rId3" Type="http://schemas.openxmlformats.org/officeDocument/2006/relationships/image" Target="../media/image337.png"/><Relationship Id="rId7" Type="http://schemas.openxmlformats.org/officeDocument/2006/relationships/image" Target="../media/image341.png"/><Relationship Id="rId12" Type="http://schemas.openxmlformats.org/officeDocument/2006/relationships/image" Target="../media/image346.jpeg"/><Relationship Id="rId2" Type="http://schemas.openxmlformats.org/officeDocument/2006/relationships/image" Target="../media/image336.png"/><Relationship Id="rId1" Type="http://schemas.openxmlformats.org/officeDocument/2006/relationships/slideLayout" Target="../slideLayouts/slideLayout6.xml"/><Relationship Id="rId6" Type="http://schemas.openxmlformats.org/officeDocument/2006/relationships/image" Target="../media/image340.png"/><Relationship Id="rId11" Type="http://schemas.openxmlformats.org/officeDocument/2006/relationships/image" Target="../media/image345.png"/><Relationship Id="rId5" Type="http://schemas.openxmlformats.org/officeDocument/2006/relationships/image" Target="../media/image339.png"/><Relationship Id="rId10" Type="http://schemas.openxmlformats.org/officeDocument/2006/relationships/image" Target="../media/image344.png"/><Relationship Id="rId4" Type="http://schemas.openxmlformats.org/officeDocument/2006/relationships/image" Target="../media/image338.png"/><Relationship Id="rId9" Type="http://schemas.openxmlformats.org/officeDocument/2006/relationships/image" Target="../media/image343.png"/><Relationship Id="rId14" Type="http://schemas.openxmlformats.org/officeDocument/2006/relationships/image" Target="../media/image348.jpe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150.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50.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352.png"/><Relationship Id="rId7" Type="http://schemas.openxmlformats.org/officeDocument/2006/relationships/image" Target="../media/image356.jpe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s>
</file>

<file path=ppt/slides/_rels/slide152.xml.rels><?xml version="1.0" encoding="UTF-8" standalone="yes"?>
<Relationships xmlns="http://schemas.openxmlformats.org/package/2006/relationships"><Relationship Id="rId3" Type="http://schemas.openxmlformats.org/officeDocument/2006/relationships/image" Target="../media/image357.tiff"/><Relationship Id="rId7" Type="http://schemas.openxmlformats.org/officeDocument/2006/relationships/image" Target="../media/image358.tiff"/><Relationship Id="rId2" Type="http://schemas.openxmlformats.org/officeDocument/2006/relationships/image" Target="../media/image288.tiff"/><Relationship Id="rId1" Type="http://schemas.openxmlformats.org/officeDocument/2006/relationships/slideLayout" Target="../slideLayouts/slideLayout6.xml"/><Relationship Id="rId6" Type="http://schemas.openxmlformats.org/officeDocument/2006/relationships/image" Target="../media/image290.tiff"/><Relationship Id="rId5" Type="http://schemas.openxmlformats.org/officeDocument/2006/relationships/image" Target="../media/image289.tiff"/><Relationship Id="rId4" Type="http://schemas.openxmlformats.org/officeDocument/2006/relationships/image" Target="../media/image287.tiff"/></Relationships>
</file>

<file path=ppt/slides/_rels/slide153.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274.jpeg"/><Relationship Id="rId7" Type="http://schemas.openxmlformats.org/officeDocument/2006/relationships/image" Target="../media/image365.png"/><Relationship Id="rId2" Type="http://schemas.openxmlformats.org/officeDocument/2006/relationships/image" Target="../media/image361.png"/><Relationship Id="rId1" Type="http://schemas.openxmlformats.org/officeDocument/2006/relationships/slideLayout" Target="../slideLayouts/slideLayout6.xml"/><Relationship Id="rId6" Type="http://schemas.openxmlformats.org/officeDocument/2006/relationships/image" Target="../media/image364.png"/><Relationship Id="rId5" Type="http://schemas.openxmlformats.org/officeDocument/2006/relationships/image" Target="../media/image363.png"/><Relationship Id="rId4" Type="http://schemas.openxmlformats.org/officeDocument/2006/relationships/image" Target="../media/image36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8" Type="http://schemas.openxmlformats.org/officeDocument/2006/relationships/image" Target="../media/image372.png"/><Relationship Id="rId3" Type="http://schemas.openxmlformats.org/officeDocument/2006/relationships/image" Target="../media/image367.png"/><Relationship Id="rId7" Type="http://schemas.openxmlformats.org/officeDocument/2006/relationships/image" Target="../media/image371.jpeg"/><Relationship Id="rId2" Type="http://schemas.openxmlformats.org/officeDocument/2006/relationships/image" Target="../media/image366.png"/><Relationship Id="rId1" Type="http://schemas.openxmlformats.org/officeDocument/2006/relationships/slideLayout" Target="../slideLayouts/slideLayout6.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image" Target="../media/image368.jpeg"/></Relationships>
</file>

<file path=ppt/slides/_rels/slide161.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73.png"/><Relationship Id="rId1" Type="http://schemas.openxmlformats.org/officeDocument/2006/relationships/slideLayout" Target="../slideLayouts/slideLayout6.xml"/><Relationship Id="rId4" Type="http://schemas.openxmlformats.org/officeDocument/2006/relationships/image" Target="../media/image367.png"/></Relationships>
</file>

<file path=ppt/slides/_rels/slide162.xml.rels><?xml version="1.0" encoding="UTF-8" standalone="yes"?>
<Relationships xmlns="http://schemas.openxmlformats.org/package/2006/relationships"><Relationship Id="rId2" Type="http://schemas.openxmlformats.org/officeDocument/2006/relationships/image" Target="../media/image374.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376.tiff"/><Relationship Id="rId2" Type="http://schemas.openxmlformats.org/officeDocument/2006/relationships/image" Target="../media/image375.tiff"/><Relationship Id="rId1" Type="http://schemas.openxmlformats.org/officeDocument/2006/relationships/slideLayout" Target="../slideLayouts/slideLayout6.xml"/><Relationship Id="rId4" Type="http://schemas.openxmlformats.org/officeDocument/2006/relationships/image" Target="../media/image377.tiff"/></Relationships>
</file>

<file path=ppt/slides/_rels/slide165.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image" Target="../media/image378.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80.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image" Target="../media/image382.jpeg"/><Relationship Id="rId1" Type="http://schemas.openxmlformats.org/officeDocument/2006/relationships/slideLayout" Target="../slideLayouts/slideLayout6.xml"/><Relationship Id="rId5" Type="http://schemas.openxmlformats.org/officeDocument/2006/relationships/image" Target="../media/image385.jpeg"/><Relationship Id="rId4" Type="http://schemas.openxmlformats.org/officeDocument/2006/relationships/image" Target="../media/image384.jpeg"/></Relationships>
</file>

<file path=ppt/slides/_rels/slide169.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170.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openxmlformats.org/officeDocument/2006/relationships/image" Target="../media/image389.png"/><Relationship Id="rId4" Type="http://schemas.openxmlformats.org/officeDocument/2006/relationships/image" Target="../media/image388.png"/></Relationships>
</file>

<file path=ppt/slides/_rels/slide171.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391.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image" Target="../media/image392.jpeg"/><Relationship Id="rId1" Type="http://schemas.openxmlformats.org/officeDocument/2006/relationships/slideLayout" Target="../slideLayouts/slideLayout6.xml"/><Relationship Id="rId5" Type="http://schemas.openxmlformats.org/officeDocument/2006/relationships/image" Target="../media/image395.png"/><Relationship Id="rId4" Type="http://schemas.openxmlformats.org/officeDocument/2006/relationships/image" Target="../media/image394.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398.png"/><Relationship Id="rId7" Type="http://schemas.openxmlformats.org/officeDocument/2006/relationships/image" Target="../media/image402.png"/><Relationship Id="rId2" Type="http://schemas.openxmlformats.org/officeDocument/2006/relationships/image" Target="../media/image397.png"/><Relationship Id="rId1" Type="http://schemas.openxmlformats.org/officeDocument/2006/relationships/slideLayout" Target="../slideLayouts/slideLayout6.xml"/><Relationship Id="rId6" Type="http://schemas.openxmlformats.org/officeDocument/2006/relationships/image" Target="../media/image401.png"/><Relationship Id="rId5" Type="http://schemas.openxmlformats.org/officeDocument/2006/relationships/image" Target="../media/image400.png"/><Relationship Id="rId4" Type="http://schemas.openxmlformats.org/officeDocument/2006/relationships/image" Target="../media/image399.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40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404.jp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405.jpe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image" Target="../media/image406.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78.xml"/><Relationship Id="rId1" Type="http://schemas.openxmlformats.org/officeDocument/2006/relationships/slideLayout" Target="../slideLayouts/slideLayout6.xml"/><Relationship Id="rId5" Type="http://schemas.openxmlformats.org/officeDocument/2006/relationships/image" Target="../media/image409.png"/><Relationship Id="rId4" Type="http://schemas.openxmlformats.org/officeDocument/2006/relationships/image" Target="../media/image408.png"/></Relationships>
</file>

<file path=ppt/slides/_rels/slide185.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409.png"/><Relationship Id="rId4" Type="http://schemas.openxmlformats.org/officeDocument/2006/relationships/image" Target="../media/image408.pn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411.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image" Target="../media/image412.tiff"/><Relationship Id="rId1" Type="http://schemas.openxmlformats.org/officeDocument/2006/relationships/slideLayout" Target="../slideLayouts/slideLayout6.xml"/><Relationship Id="rId5" Type="http://schemas.openxmlformats.org/officeDocument/2006/relationships/image" Target="../media/image415.png"/><Relationship Id="rId4" Type="http://schemas.openxmlformats.org/officeDocument/2006/relationships/image" Target="../media/image414.tiff"/></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417.tiff"/><Relationship Id="rId2" Type="http://schemas.openxmlformats.org/officeDocument/2006/relationships/image" Target="../media/image416.png"/><Relationship Id="rId1" Type="http://schemas.openxmlformats.org/officeDocument/2006/relationships/slideLayout" Target="../slideLayouts/slideLayout6.xml"/><Relationship Id="rId5" Type="http://schemas.openxmlformats.org/officeDocument/2006/relationships/image" Target="../media/image419.png"/><Relationship Id="rId4" Type="http://schemas.openxmlformats.org/officeDocument/2006/relationships/image" Target="../media/image418.jpe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420.tiff"/><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421.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23.pn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424.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25.png"/><Relationship Id="rId1" Type="http://schemas.openxmlformats.org/officeDocument/2006/relationships/slideLayout" Target="../slideLayouts/slideLayout6.xml"/><Relationship Id="rId5" Type="http://schemas.openxmlformats.org/officeDocument/2006/relationships/image" Target="../media/image427.png"/><Relationship Id="rId4" Type="http://schemas.openxmlformats.org/officeDocument/2006/relationships/image" Target="../media/image426.png"/></Relationships>
</file>

<file path=ppt/slides/_rels/slide207.xml.rels><?xml version="1.0" encoding="UTF-8" standalone="yes"?>
<Relationships xmlns="http://schemas.openxmlformats.org/package/2006/relationships"><Relationship Id="rId2" Type="http://schemas.openxmlformats.org/officeDocument/2006/relationships/image" Target="../media/image406.pn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image" Target="../media/image40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image" Target="../media/image406.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9.png"/><Relationship Id="rId1" Type="http://schemas.openxmlformats.org/officeDocument/2006/relationships/slideLayout" Target="../slideLayouts/slideLayout6.xml"/><Relationship Id="rId5" Type="http://schemas.openxmlformats.org/officeDocument/2006/relationships/image" Target="../media/image432.png"/><Relationship Id="rId4" Type="http://schemas.openxmlformats.org/officeDocument/2006/relationships/image" Target="../media/image431.png"/></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8" Type="http://schemas.openxmlformats.org/officeDocument/2006/relationships/image" Target="../media/image438.tiff"/><Relationship Id="rId3" Type="http://schemas.openxmlformats.org/officeDocument/2006/relationships/image" Target="../media/image433.tiff"/><Relationship Id="rId7" Type="http://schemas.openxmlformats.org/officeDocument/2006/relationships/image" Target="../media/image437.tiff"/><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image" Target="../media/image436.tiff"/><Relationship Id="rId5" Type="http://schemas.openxmlformats.org/officeDocument/2006/relationships/image" Target="../media/image435.tiff"/><Relationship Id="rId4" Type="http://schemas.openxmlformats.org/officeDocument/2006/relationships/image" Target="../media/image434.png"/></Relationships>
</file>

<file path=ppt/slides/_rels/slide216.xml.rels><?xml version="1.0" encoding="UTF-8" standalone="yes"?>
<Relationships xmlns="http://schemas.openxmlformats.org/package/2006/relationships"><Relationship Id="rId8" Type="http://schemas.openxmlformats.org/officeDocument/2006/relationships/image" Target="../media/image442.png"/><Relationship Id="rId3" Type="http://schemas.openxmlformats.org/officeDocument/2006/relationships/image" Target="../media/image433.tiff"/><Relationship Id="rId7" Type="http://schemas.openxmlformats.org/officeDocument/2006/relationships/image" Target="../media/image40.png"/><Relationship Id="rId12" Type="http://schemas.openxmlformats.org/officeDocument/2006/relationships/image" Target="../media/image446.png"/><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image" Target="../media/image441.tiff"/><Relationship Id="rId11" Type="http://schemas.openxmlformats.org/officeDocument/2006/relationships/image" Target="../media/image445.png"/><Relationship Id="rId5" Type="http://schemas.openxmlformats.org/officeDocument/2006/relationships/image" Target="../media/image440.tiff"/><Relationship Id="rId10" Type="http://schemas.openxmlformats.org/officeDocument/2006/relationships/image" Target="../media/image444.png"/><Relationship Id="rId4" Type="http://schemas.openxmlformats.org/officeDocument/2006/relationships/image" Target="../media/image439.png"/><Relationship Id="rId9" Type="http://schemas.openxmlformats.org/officeDocument/2006/relationships/image" Target="../media/image443.png"/></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image" Target="../media/image44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63.jpeg"/><Relationship Id="rId7" Type="http://schemas.openxmlformats.org/officeDocument/2006/relationships/image" Target="../media/image67.tiff"/><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gif"/><Relationship Id="rId11" Type="http://schemas.openxmlformats.org/officeDocument/2006/relationships/image" Target="../media/image71.tiff"/><Relationship Id="rId5" Type="http://schemas.openxmlformats.org/officeDocument/2006/relationships/image" Target="../media/image65.jpeg"/><Relationship Id="rId10" Type="http://schemas.openxmlformats.org/officeDocument/2006/relationships/image" Target="../media/image70.tiff"/><Relationship Id="rId4" Type="http://schemas.openxmlformats.org/officeDocument/2006/relationships/image" Target="../media/image64.png"/><Relationship Id="rId9" Type="http://schemas.openxmlformats.org/officeDocument/2006/relationships/image" Target="../media/image69.tiff"/></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449.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451.jp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image" Target="../media/image452.jp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449.pn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image" Target="../media/image45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454.jpe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455.jpeg"/></Relationships>
</file>

<file path=ppt/slides/_rels/slide236.xml.rels><?xml version="1.0" encoding="UTF-8" standalone="yes"?>
<Relationships xmlns="http://schemas.openxmlformats.org/package/2006/relationships"><Relationship Id="rId2" Type="http://schemas.openxmlformats.org/officeDocument/2006/relationships/image" Target="../media/image456.png"/><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2" Type="http://schemas.openxmlformats.org/officeDocument/2006/relationships/image" Target="../media/image457.pn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2" Type="http://schemas.openxmlformats.org/officeDocument/2006/relationships/image" Target="../media/image458.png"/><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2" Type="http://schemas.openxmlformats.org/officeDocument/2006/relationships/image" Target="../media/image459.emf"/><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2" Type="http://schemas.openxmlformats.org/officeDocument/2006/relationships/image" Target="../media/image461.tiff"/><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2" Type="http://schemas.openxmlformats.org/officeDocument/2006/relationships/image" Target="../media/image462.tiff"/><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2" Type="http://schemas.openxmlformats.org/officeDocument/2006/relationships/image" Target="../media/image46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6.xml"/><Relationship Id="rId4" Type="http://schemas.openxmlformats.org/officeDocument/2006/relationships/image" Target="../media/image77.tiff"/></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image" Target="../media/image465.png"/><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image" Target="../media/image466.png"/><Relationship Id="rId1" Type="http://schemas.openxmlformats.org/officeDocument/2006/relationships/slideLayout" Target="../slideLayouts/slideLayout6.xml"/><Relationship Id="rId4" Type="http://schemas.openxmlformats.org/officeDocument/2006/relationships/image" Target="../media/image468.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469.jpeg"/><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3" Type="http://schemas.openxmlformats.org/officeDocument/2006/relationships/image" Target="../media/image471.tiff"/><Relationship Id="rId2" Type="http://schemas.openxmlformats.org/officeDocument/2006/relationships/image" Target="../media/image470.tiff"/><Relationship Id="rId1" Type="http://schemas.openxmlformats.org/officeDocument/2006/relationships/slideLayout" Target="../slideLayouts/slideLayout6.xml"/><Relationship Id="rId5" Type="http://schemas.openxmlformats.org/officeDocument/2006/relationships/image" Target="../media/image473.tiff"/><Relationship Id="rId4" Type="http://schemas.openxmlformats.org/officeDocument/2006/relationships/image" Target="../media/image472.tiff"/></Relationships>
</file>

<file path=ppt/slides/_rels/slide259.xml.rels><?xml version="1.0" encoding="UTF-8" standalone="yes"?>
<Relationships xmlns="http://schemas.openxmlformats.org/package/2006/relationships"><Relationship Id="rId2" Type="http://schemas.openxmlformats.org/officeDocument/2006/relationships/image" Target="../media/image47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60.xml.rels><?xml version="1.0" encoding="UTF-8" standalone="yes"?>
<Relationships xmlns="http://schemas.openxmlformats.org/package/2006/relationships"><Relationship Id="rId2" Type="http://schemas.openxmlformats.org/officeDocument/2006/relationships/image" Target="../media/image475.png"/><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2" Type="http://schemas.openxmlformats.org/officeDocument/2006/relationships/image" Target="../media/image475.png"/><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image" Target="../media/image476.png"/><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3" Type="http://schemas.openxmlformats.org/officeDocument/2006/relationships/image" Target="../media/image478.tiff"/><Relationship Id="rId2" Type="http://schemas.openxmlformats.org/officeDocument/2006/relationships/notesSlide" Target="../notesSlides/notesSlide101.xml"/><Relationship Id="rId1" Type="http://schemas.openxmlformats.org/officeDocument/2006/relationships/slideLayout" Target="../slideLayouts/slideLayout6.xml"/><Relationship Id="rId5" Type="http://schemas.openxmlformats.org/officeDocument/2006/relationships/image" Target="../media/image480.tiff"/><Relationship Id="rId4" Type="http://schemas.openxmlformats.org/officeDocument/2006/relationships/image" Target="../media/image479.tiff"/></Relationships>
</file>

<file path=ppt/slides/_rels/slide267.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notesSlide" Target="../notesSlides/notesSlide102.xml"/><Relationship Id="rId1" Type="http://schemas.openxmlformats.org/officeDocument/2006/relationships/slideLayout" Target="../slideLayouts/slideLayout6.xml"/><Relationship Id="rId5" Type="http://schemas.openxmlformats.org/officeDocument/2006/relationships/image" Target="../media/image483.tiff"/><Relationship Id="rId4" Type="http://schemas.openxmlformats.org/officeDocument/2006/relationships/image" Target="../media/image482.tiff"/></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image" Target="../media/image484.png"/><Relationship Id="rId1" Type="http://schemas.openxmlformats.org/officeDocument/2006/relationships/slideLayout" Target="../slideLayouts/slideLayout6.xml"/><Relationship Id="rId4" Type="http://schemas.openxmlformats.org/officeDocument/2006/relationships/image" Target="../media/image48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8" Type="http://schemas.openxmlformats.org/officeDocument/2006/relationships/image" Target="../media/image493.png"/><Relationship Id="rId3" Type="http://schemas.openxmlformats.org/officeDocument/2006/relationships/image" Target="../media/image488.png"/><Relationship Id="rId7" Type="http://schemas.openxmlformats.org/officeDocument/2006/relationships/image" Target="../media/image492.png"/><Relationship Id="rId2" Type="http://schemas.openxmlformats.org/officeDocument/2006/relationships/image" Target="../media/image487.png"/><Relationship Id="rId1" Type="http://schemas.openxmlformats.org/officeDocument/2006/relationships/slideLayout" Target="../slideLayouts/slideLayout6.xml"/><Relationship Id="rId6" Type="http://schemas.openxmlformats.org/officeDocument/2006/relationships/image" Target="../media/image491.png"/><Relationship Id="rId5" Type="http://schemas.openxmlformats.org/officeDocument/2006/relationships/image" Target="../media/image490.jpeg"/><Relationship Id="rId4" Type="http://schemas.openxmlformats.org/officeDocument/2006/relationships/image" Target="../media/image489.jpeg"/></Relationships>
</file>

<file path=ppt/slides/_rels/slide272.xml.rels><?xml version="1.0" encoding="UTF-8" standalone="yes"?>
<Relationships xmlns="http://schemas.openxmlformats.org/package/2006/relationships"><Relationship Id="rId2" Type="http://schemas.openxmlformats.org/officeDocument/2006/relationships/image" Target="../media/image494.tiff"/><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3" Type="http://schemas.openxmlformats.org/officeDocument/2006/relationships/hyperlink" Target="https://www.juse.or.jp/tqm/about/" TargetMode="External"/><Relationship Id="rId2" Type="http://schemas.openxmlformats.org/officeDocument/2006/relationships/hyperlink" Target="https://ja.wikipedia.org/wiki/%E3%82%B4%E3%83%BC%E3%83%AB%E3%81%AE%E6%B3%95%E5%89%87" TargetMode="External"/><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2" Type="http://schemas.openxmlformats.org/officeDocument/2006/relationships/image" Target="../media/image495.png"/><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8" Type="http://schemas.openxmlformats.org/officeDocument/2006/relationships/hyperlink" Target="https://amzn.to/3QZWdTu" TargetMode="External"/><Relationship Id="rId3" Type="http://schemas.openxmlformats.org/officeDocument/2006/relationships/hyperlink" Target="https://amzn.to/4hUJxZ3" TargetMode="External"/><Relationship Id="rId7" Type="http://schemas.openxmlformats.org/officeDocument/2006/relationships/image" Target="../media/image498.jpeg"/><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hyperlink" Target="https://amzn.to/3RtDLm6" TargetMode="External"/><Relationship Id="rId5" Type="http://schemas.openxmlformats.org/officeDocument/2006/relationships/image" Target="../media/image497.jpeg"/><Relationship Id="rId4" Type="http://schemas.openxmlformats.org/officeDocument/2006/relationships/image" Target="../media/image496.jpeg"/></Relationships>
</file>

<file path=ppt/slides/_rels/slide277.xml.rels><?xml version="1.0" encoding="UTF-8" standalone="yes"?>
<Relationships xmlns="http://schemas.openxmlformats.org/package/2006/relationships"><Relationship Id="rId3" Type="http://schemas.openxmlformats.org/officeDocument/2006/relationships/hyperlink" Target="https://amzn.to/446xoNa" TargetMode="External"/><Relationship Id="rId7" Type="http://schemas.openxmlformats.org/officeDocument/2006/relationships/hyperlink" Target="https://amzn.to/43BPVRl" TargetMode="External"/><Relationship Id="rId2" Type="http://schemas.openxmlformats.org/officeDocument/2006/relationships/image" Target="../media/image499.jpeg"/><Relationship Id="rId1" Type="http://schemas.openxmlformats.org/officeDocument/2006/relationships/slideLayout" Target="../slideLayouts/slideLayout6.xml"/><Relationship Id="rId6" Type="http://schemas.openxmlformats.org/officeDocument/2006/relationships/image" Target="../media/image501.jpeg"/><Relationship Id="rId5" Type="http://schemas.openxmlformats.org/officeDocument/2006/relationships/hyperlink" Target="https://amzn.to/3E0h3iA" TargetMode="External"/><Relationship Id="rId4" Type="http://schemas.openxmlformats.org/officeDocument/2006/relationships/image" Target="../media/image500.jpeg"/></Relationships>
</file>

<file path=ppt/slides/_rels/slide278.xml.rels><?xml version="1.0" encoding="UTF-8" standalone="yes"?>
<Relationships xmlns="http://schemas.openxmlformats.org/package/2006/relationships"><Relationship Id="rId3" Type="http://schemas.openxmlformats.org/officeDocument/2006/relationships/hyperlink" Target="https://amzn.to/4ldZSus" TargetMode="External"/><Relationship Id="rId7" Type="http://schemas.openxmlformats.org/officeDocument/2006/relationships/hyperlink" Target="https://amzn.to/41Singy" TargetMode="External"/><Relationship Id="rId2" Type="http://schemas.openxmlformats.org/officeDocument/2006/relationships/image" Target="../media/image502.jpeg"/><Relationship Id="rId1" Type="http://schemas.openxmlformats.org/officeDocument/2006/relationships/slideLayout" Target="../slideLayouts/slideLayout6.xml"/><Relationship Id="rId6" Type="http://schemas.openxmlformats.org/officeDocument/2006/relationships/image" Target="../media/image504.jpeg"/><Relationship Id="rId5" Type="http://schemas.openxmlformats.org/officeDocument/2006/relationships/hyperlink" Target="https://amzn.to/4iUiNcm" TargetMode="External"/><Relationship Id="rId4" Type="http://schemas.openxmlformats.org/officeDocument/2006/relationships/image" Target="../media/image503.jpeg"/></Relationships>
</file>

<file path=ppt/slides/_rels/slide279.xml.rels><?xml version="1.0" encoding="UTF-8" standalone="yes"?>
<Relationships xmlns="http://schemas.openxmlformats.org/package/2006/relationships"><Relationship Id="rId3" Type="http://schemas.openxmlformats.org/officeDocument/2006/relationships/image" Target="../media/image506.jpeg"/><Relationship Id="rId2" Type="http://schemas.openxmlformats.org/officeDocument/2006/relationships/image" Target="../media/image505.jpg"/><Relationship Id="rId1" Type="http://schemas.openxmlformats.org/officeDocument/2006/relationships/slideLayout" Target="../slideLayouts/slideLayout6.xml"/><Relationship Id="rId6" Type="http://schemas.openxmlformats.org/officeDocument/2006/relationships/image" Target="../media/image509.jpeg"/><Relationship Id="rId5" Type="http://schemas.openxmlformats.org/officeDocument/2006/relationships/image" Target="../media/image508.jpeg"/><Relationship Id="rId4" Type="http://schemas.openxmlformats.org/officeDocument/2006/relationships/image" Target="../media/image507.jp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png"/></Relationships>
</file>

<file path=ppt/slides/_rels/slide280.xml.rels><?xml version="1.0" encoding="UTF-8" standalone="yes"?>
<Relationships xmlns="http://schemas.openxmlformats.org/package/2006/relationships"><Relationship Id="rId2" Type="http://schemas.openxmlformats.org/officeDocument/2006/relationships/image" Target="../media/image510.jpeg"/><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5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92.tiff"/><Relationship Id="rId7" Type="http://schemas.openxmlformats.org/officeDocument/2006/relationships/image" Target="../media/image96.tif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95.tiff"/><Relationship Id="rId5" Type="http://schemas.openxmlformats.org/officeDocument/2006/relationships/image" Target="../media/image94.tiff"/><Relationship Id="rId4" Type="http://schemas.openxmlformats.org/officeDocument/2006/relationships/image" Target="../media/image93.tiff"/></Relationships>
</file>

<file path=ppt/slides/_rels/slide31.xml.rels><?xml version="1.0" encoding="UTF-8" standalone="yes"?>
<Relationships xmlns="http://schemas.openxmlformats.org/package/2006/relationships"><Relationship Id="rId3" Type="http://schemas.openxmlformats.org/officeDocument/2006/relationships/image" Target="../media/image92.tiff"/><Relationship Id="rId7" Type="http://schemas.openxmlformats.org/officeDocument/2006/relationships/image" Target="../media/image96.tif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5.tiff"/><Relationship Id="rId5" Type="http://schemas.openxmlformats.org/officeDocument/2006/relationships/image" Target="../media/image94.tiff"/><Relationship Id="rId4" Type="http://schemas.openxmlformats.org/officeDocument/2006/relationships/image" Target="../media/image93.tiff"/></Relationships>
</file>

<file path=ppt/slides/_rels/slide3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36.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hdphoto" Target="../media/hdphoto1.wdp"/><Relationship Id="rId7" Type="http://schemas.openxmlformats.org/officeDocument/2006/relationships/image" Target="../media/image115.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amzn.to/3w2zKe3"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20.png"/><Relationship Id="rId4" Type="http://schemas.openxmlformats.org/officeDocument/2006/relationships/image" Target="../media/image119.png"/></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tiff"/><Relationship Id="rId2" Type="http://schemas.openxmlformats.org/officeDocument/2006/relationships/image" Target="../media/image122.png"/><Relationship Id="rId1" Type="http://schemas.openxmlformats.org/officeDocument/2006/relationships/slideLayout" Target="../slideLayouts/slideLayout6.xml"/><Relationship Id="rId6" Type="http://schemas.openxmlformats.org/officeDocument/2006/relationships/image" Target="../media/image126.tiff"/><Relationship Id="rId5" Type="http://schemas.openxmlformats.org/officeDocument/2006/relationships/image" Target="../media/image125.jp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image" Target="../media/image136.png"/><Relationship Id="rId1" Type="http://schemas.openxmlformats.org/officeDocument/2006/relationships/slideLayout" Target="../slideLayouts/slideLayout6.xml"/><Relationship Id="rId6" Type="http://schemas.openxmlformats.org/officeDocument/2006/relationships/image" Target="../media/image140.jpeg"/><Relationship Id="rId5" Type="http://schemas.openxmlformats.org/officeDocument/2006/relationships/image" Target="../media/image139.png"/><Relationship Id="rId4" Type="http://schemas.openxmlformats.org/officeDocument/2006/relationships/image" Target="../media/image13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image" Target="../media/image126.tiff"/><Relationship Id="rId1" Type="http://schemas.openxmlformats.org/officeDocument/2006/relationships/slideLayout" Target="../slideLayouts/slideLayout6.xml"/><Relationship Id="rId5" Type="http://schemas.openxmlformats.org/officeDocument/2006/relationships/image" Target="../media/image148.jpeg"/><Relationship Id="rId4" Type="http://schemas.openxmlformats.org/officeDocument/2006/relationships/image" Target="../media/image147.tiff"/></Relationships>
</file>

<file path=ppt/slides/_rels/slide6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xml"/><Relationship Id="rId4" Type="http://schemas.openxmlformats.org/officeDocument/2006/relationships/image" Target="../media/image153.jpeg"/></Relationships>
</file>

<file path=ppt/slides/_rels/slide65.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8.png"/><Relationship Id="rId2" Type="http://schemas.openxmlformats.org/officeDocument/2006/relationships/image" Target="../media/image154.png"/><Relationship Id="rId1" Type="http://schemas.openxmlformats.org/officeDocument/2006/relationships/slideLayout" Target="../slideLayouts/slideLayout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6.xml"/><Relationship Id="rId5" Type="http://schemas.openxmlformats.org/officeDocument/2006/relationships/image" Target="../media/image162.jpeg"/><Relationship Id="rId4" Type="http://schemas.openxmlformats.org/officeDocument/2006/relationships/image" Target="../media/image161.png"/></Relationships>
</file>

<file path=ppt/slides/_rels/slide7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6.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0.png"/><Relationship Id="rId1" Type="http://schemas.openxmlformats.org/officeDocument/2006/relationships/slideLayout" Target="../slideLayouts/slideLayout6.xml"/><Relationship Id="rId4" Type="http://schemas.openxmlformats.org/officeDocument/2006/relationships/image" Target="../media/image171.tmp"/></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73.tiff"/><Relationship Id="rId2" Type="http://schemas.openxmlformats.org/officeDocument/2006/relationships/image" Target="../media/image172.tiff"/><Relationship Id="rId1" Type="http://schemas.openxmlformats.org/officeDocument/2006/relationships/slideLayout" Target="../slideLayouts/slideLayout6.xml"/><Relationship Id="rId5" Type="http://schemas.openxmlformats.org/officeDocument/2006/relationships/image" Target="../media/image175.tiff"/><Relationship Id="rId4" Type="http://schemas.openxmlformats.org/officeDocument/2006/relationships/image" Target="../media/image174.tiff"/></Relationships>
</file>

<file path=ppt/slides/_rels/slide83.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tiff"/><Relationship Id="rId2" Type="http://schemas.openxmlformats.org/officeDocument/2006/relationships/image" Target="../media/image176.png"/><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86.tiff"/><Relationship Id="rId5" Type="http://schemas.openxmlformats.org/officeDocument/2006/relationships/image" Target="../media/image185.tiff"/><Relationship Id="rId4" Type="http://schemas.openxmlformats.org/officeDocument/2006/relationships/image" Target="../media/image184.jpeg"/></Relationships>
</file>

<file path=ppt/slides/_rels/slide86.xml.rels><?xml version="1.0" encoding="UTF-8" standalone="yes"?>
<Relationships xmlns="http://schemas.openxmlformats.org/package/2006/relationships"><Relationship Id="rId3" Type="http://schemas.openxmlformats.org/officeDocument/2006/relationships/image" Target="../media/image187.tiff"/><Relationship Id="rId7" Type="http://schemas.openxmlformats.org/officeDocument/2006/relationships/image" Target="../media/image186.tiff"/><Relationship Id="rId2" Type="http://schemas.openxmlformats.org/officeDocument/2006/relationships/image" Target="../media/image181.tiff"/><Relationship Id="rId1" Type="http://schemas.openxmlformats.org/officeDocument/2006/relationships/slideLayout" Target="../slideLayouts/slideLayout6.xml"/><Relationship Id="rId6" Type="http://schemas.openxmlformats.org/officeDocument/2006/relationships/image" Target="../media/image185.tiff"/><Relationship Id="rId5" Type="http://schemas.openxmlformats.org/officeDocument/2006/relationships/image" Target="../media/image188.jpeg"/><Relationship Id="rId4" Type="http://schemas.openxmlformats.org/officeDocument/2006/relationships/image" Target="../media/image183.png"/></Relationships>
</file>

<file path=ppt/slides/_rels/slide87.xml.rels><?xml version="1.0" encoding="UTF-8" standalone="yes"?>
<Relationships xmlns="http://schemas.openxmlformats.org/package/2006/relationships"><Relationship Id="rId2" Type="http://schemas.openxmlformats.org/officeDocument/2006/relationships/image" Target="../media/image181.tif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tiff"/><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tiff"/></Relationships>
</file>

<file path=ppt/slides/_rels/slide9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90.png"/></Relationships>
</file>

<file path=ppt/slides/_rels/slide9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194.png"/><Relationship Id="rId4" Type="http://schemas.openxmlformats.org/officeDocument/2006/relationships/image" Target="../media/image193.png"/></Relationships>
</file>

<file path=ppt/slides/_rels/slide9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image" Target="../media/image200.sv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sv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198.svg"/><Relationship Id="rId11" Type="http://schemas.openxmlformats.org/officeDocument/2006/relationships/image" Target="../media/image203.png"/><Relationship Id="rId5" Type="http://schemas.openxmlformats.org/officeDocument/2006/relationships/image" Target="../media/image197.png"/><Relationship Id="rId10" Type="http://schemas.openxmlformats.org/officeDocument/2006/relationships/image" Target="../media/image202.svg"/><Relationship Id="rId4" Type="http://schemas.openxmlformats.org/officeDocument/2006/relationships/image" Target="../media/image196.png"/><Relationship Id="rId9" Type="http://schemas.openxmlformats.org/officeDocument/2006/relationships/image" Target="../media/image201.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62D4458-93A2-FB47-B17B-1B5BE2EA4F4F}"/>
              </a:ext>
            </a:extLst>
          </p:cNvPr>
          <p:cNvSpPr/>
          <p:nvPr/>
        </p:nvSpPr>
        <p:spPr>
          <a:xfrm>
            <a:off x="0" y="-27880"/>
            <a:ext cx="9230497" cy="6913760"/>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800" dirty="0">
              <a:solidFill>
                <a:srgbClr val="FFFFFF"/>
              </a:solidFill>
              <a:latin typeface="Meiryo" panose="020B0604030504040204" pitchFamily="34" charset="-128"/>
              <a:ea typeface="Meiryo" panose="020B0604030504040204" pitchFamily="34" charset="-128"/>
              <a:cs typeface="Arial"/>
            </a:endParaRPr>
          </a:p>
        </p:txBody>
      </p:sp>
      <p:sp>
        <p:nvSpPr>
          <p:cNvPr id="2" name="タイトル 1"/>
          <p:cNvSpPr>
            <a:spLocks noGrp="1"/>
          </p:cNvSpPr>
          <p:nvPr>
            <p:ph type="ctrTitle"/>
          </p:nvPr>
        </p:nvSpPr>
        <p:spPr>
          <a:xfrm>
            <a:off x="563880" y="1742521"/>
            <a:ext cx="5216294" cy="1339726"/>
          </a:xfrm>
        </p:spPr>
        <p:txBody>
          <a:bodyPr/>
          <a:lstStyle/>
          <a:p>
            <a:pPr algn="dist"/>
            <a:r>
              <a:rPr lang="ja-JP" altLang="en-US" b="1" dirty="0">
                <a:latin typeface="Meiryo" panose="020B0604030504040204" pitchFamily="34" charset="-128"/>
                <a:ea typeface="Meiryo" panose="020B0604030504040204" pitchFamily="34" charset="-128"/>
                <a:cs typeface="Times New Roman" panose="02020603050405020304" pitchFamily="18" charset="0"/>
              </a:rPr>
              <a:t>最新の</a:t>
            </a:r>
            <a:r>
              <a:rPr lang="en" altLang="ja-JP" b="1" dirty="0">
                <a:latin typeface="Meiryo" panose="020B0604030504040204" pitchFamily="34" charset="-128"/>
                <a:ea typeface="Meiryo" panose="020B0604030504040204" pitchFamily="34" charset="-128"/>
                <a:cs typeface="Times New Roman" panose="02020603050405020304" pitchFamily="18" charset="0"/>
              </a:rPr>
              <a:t>IT</a:t>
            </a:r>
            <a:r>
              <a:rPr lang="ja-JP" altLang="en-US" b="1" dirty="0">
                <a:latin typeface="Meiryo" panose="020B0604030504040204" pitchFamily="34" charset="-128"/>
                <a:ea typeface="Meiryo" panose="020B0604030504040204" pitchFamily="34" charset="-128"/>
                <a:cs typeface="Times New Roman" panose="02020603050405020304" pitchFamily="18" charset="0"/>
              </a:rPr>
              <a:t>トレンドと</a:t>
            </a:r>
            <a:br>
              <a:rPr lang="ja-JP" altLang="en-US" b="1" dirty="0">
                <a:latin typeface="Meiryo" panose="020B0604030504040204" pitchFamily="34" charset="-128"/>
                <a:ea typeface="Meiryo" panose="020B0604030504040204" pitchFamily="34" charset="-128"/>
                <a:cs typeface="Times New Roman" panose="02020603050405020304" pitchFamily="18" charset="0"/>
              </a:rPr>
            </a:br>
            <a:r>
              <a:rPr lang="ja-JP" altLang="en-US" b="1" dirty="0">
                <a:latin typeface="Meiryo" panose="020B0604030504040204" pitchFamily="34" charset="-128"/>
                <a:ea typeface="Meiryo" panose="020B0604030504040204" pitchFamily="34" charset="-128"/>
                <a:cs typeface="Times New Roman" panose="02020603050405020304" pitchFamily="18" charset="0"/>
              </a:rPr>
              <a:t>これからのビジネス戦略</a:t>
            </a:r>
          </a:p>
        </p:txBody>
      </p:sp>
      <p:sp>
        <p:nvSpPr>
          <p:cNvPr id="7" name="タイトル 1">
            <a:extLst>
              <a:ext uri="{FF2B5EF4-FFF2-40B4-BE49-F238E27FC236}">
                <a16:creationId xmlns:a16="http://schemas.microsoft.com/office/drawing/2014/main" id="{41427D91-9E93-B741-BF00-CB5E40E2C65D}"/>
              </a:ext>
            </a:extLst>
          </p:cNvPr>
          <p:cNvSpPr txBox="1">
            <a:spLocks/>
          </p:cNvSpPr>
          <p:nvPr/>
        </p:nvSpPr>
        <p:spPr>
          <a:xfrm>
            <a:off x="5565350" y="4706349"/>
            <a:ext cx="3096851" cy="451839"/>
          </a:xfrm>
          <a:prstGeom prst="rect">
            <a:avLst/>
          </a:prstGeom>
        </p:spPr>
        <p:txBody>
          <a:bodyPr vert="horz" lIns="0" tIns="45720" rIns="0" bIns="45720" rtlCol="0" anchor="ctr">
            <a:noAutofit/>
          </a:bodyPr>
          <a:lstStyle>
            <a:lvl1pPr algn="r" defTabSz="457200" rtl="0" eaLnBrk="1" latinLnBrk="0" hangingPunct="1">
              <a:spcBef>
                <a:spcPct val="0"/>
              </a:spcBef>
              <a:buNone/>
              <a:defRPr kumimoji="1" sz="3600" kern="1200">
                <a:solidFill>
                  <a:schemeClr val="bg1"/>
                </a:solidFill>
                <a:latin typeface="Meiryo" panose="020B0604030504040204" pitchFamily="34" charset="-128"/>
                <a:ea typeface="Meiryo" panose="020B0604030504040204" pitchFamily="34" charset="-128"/>
                <a:cs typeface="+mj-cs"/>
              </a:defRPr>
            </a:lvl1pPr>
          </a:lstStyle>
          <a:p>
            <a:r>
              <a:rPr lang="en-US" altLang="ja-JP" sz="2000" dirty="0">
                <a:cs typeface="Hiragino Kaku Gothic Std W8" charset="-128"/>
              </a:rPr>
              <a:t>2026</a:t>
            </a:r>
            <a:r>
              <a:rPr lang="ja-JP" altLang="en-US" sz="2000">
                <a:cs typeface="Hiragino Kaku Gothic Std W8" charset="-128"/>
              </a:rPr>
              <a:t>年</a:t>
            </a:r>
            <a:r>
              <a:rPr lang="en-US" altLang="ja-JP" sz="2000" dirty="0">
                <a:cs typeface="Hiragino Kaku Gothic Std W8" charset="-128"/>
              </a:rPr>
              <a:t>5</a:t>
            </a:r>
            <a:r>
              <a:rPr lang="ja-JP" altLang="en-US" sz="2000">
                <a:cs typeface="Hiragino Kaku Gothic Std W8" charset="-128"/>
              </a:rPr>
              <a:t>月</a:t>
            </a:r>
            <a:endParaRPr lang="ja-JP" altLang="en-US" sz="2000" dirty="0">
              <a:cs typeface="Hiragino Kaku Gothic Std W8" charset="-128"/>
            </a:endParaRPr>
          </a:p>
        </p:txBody>
      </p:sp>
      <p:sp>
        <p:nvSpPr>
          <p:cNvPr id="9" name="テキスト ボックス 8">
            <a:extLst>
              <a:ext uri="{FF2B5EF4-FFF2-40B4-BE49-F238E27FC236}">
                <a16:creationId xmlns:a16="http://schemas.microsoft.com/office/drawing/2014/main" id="{B3E93669-1960-FE1D-87A4-834CB4186674}"/>
              </a:ext>
            </a:extLst>
          </p:cNvPr>
          <p:cNvSpPr txBox="1"/>
          <p:nvPr/>
        </p:nvSpPr>
        <p:spPr>
          <a:xfrm>
            <a:off x="563880" y="3394398"/>
            <a:ext cx="5153206" cy="646331"/>
          </a:xfrm>
          <a:prstGeom prst="rect">
            <a:avLst/>
          </a:prstGeom>
          <a:noFill/>
        </p:spPr>
        <p:txBody>
          <a:bodyPr wrap="square" rtlCol="0">
            <a:spAutoFit/>
          </a:bodyPr>
          <a:lstStyle/>
          <a:p>
            <a:pPr algn="dist"/>
            <a:r>
              <a:rPr lang="en-US"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rPr>
              <a:t>AI</a:t>
            </a:r>
            <a:r>
              <a:rPr lang="ja-JP" altLang="en-US">
                <a:solidFill>
                  <a:schemeClr val="bg1"/>
                </a:solidFill>
                <a:latin typeface="Meiryo" panose="020B0604030504040204" pitchFamily="34" charset="-128"/>
                <a:ea typeface="Meiryo" panose="020B0604030504040204" pitchFamily="34" charset="-128"/>
                <a:cs typeface="Times New Roman" panose="02020603050405020304" pitchFamily="18" charset="0"/>
              </a:rPr>
              <a:t>前提の時代にふさわしい事業戦略を考える</a:t>
            </a:r>
          </a:p>
          <a:p>
            <a:pPr algn="dist"/>
            <a:endParaRPr lang="ja-JP" altLang="en-US"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pic>
        <p:nvPicPr>
          <p:cNvPr id="11" name="図 10">
            <a:extLst>
              <a:ext uri="{FF2B5EF4-FFF2-40B4-BE49-F238E27FC236}">
                <a16:creationId xmlns:a16="http://schemas.microsoft.com/office/drawing/2014/main" id="{F4273E81-EBC1-C5F3-7A15-BF41E4B7DF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74947" y="6360380"/>
            <a:ext cx="1495673" cy="242513"/>
          </a:xfrm>
          <a:prstGeom prst="rect">
            <a:avLst/>
          </a:prstGeom>
        </p:spPr>
      </p:pic>
      <p:pic>
        <p:nvPicPr>
          <p:cNvPr id="4" name="Picture 2">
            <a:extLst>
              <a:ext uri="{FF2B5EF4-FFF2-40B4-BE49-F238E27FC236}">
                <a16:creationId xmlns:a16="http://schemas.microsoft.com/office/drawing/2014/main" id="{7ED8EDEF-F4AF-A8E4-957D-87A25901FF9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52405" y="1856684"/>
            <a:ext cx="1309796" cy="1857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図 5" descr="QR コード&#10;&#10;自動的に生成された説明">
            <a:extLst>
              <a:ext uri="{FF2B5EF4-FFF2-40B4-BE49-F238E27FC236}">
                <a16:creationId xmlns:a16="http://schemas.microsoft.com/office/drawing/2014/main" id="{0B124E64-6773-D710-39AF-56D10BCDCB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24887" y="1856684"/>
            <a:ext cx="1282805" cy="1857014"/>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3017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7EDADA94-6077-EB42-8FC8-7C0509BA4CBF}"/>
              </a:ext>
            </a:extLst>
          </p:cNvPr>
          <p:cNvGrpSpPr/>
          <p:nvPr/>
        </p:nvGrpSpPr>
        <p:grpSpPr>
          <a:xfrm>
            <a:off x="156822" y="1085022"/>
            <a:ext cx="8830351" cy="2676918"/>
            <a:chOff x="156822" y="1085022"/>
            <a:chExt cx="8830351" cy="2676918"/>
          </a:xfrm>
        </p:grpSpPr>
        <p:sp>
          <p:nvSpPr>
            <p:cNvPr id="6" name="正方形/長方形 5">
              <a:extLst>
                <a:ext uri="{FF2B5EF4-FFF2-40B4-BE49-F238E27FC236}">
                  <a16:creationId xmlns:a16="http://schemas.microsoft.com/office/drawing/2014/main" id="{7B655B51-6D54-D940-B88E-287C9D9DD0F2}"/>
                </a:ext>
              </a:extLst>
            </p:cNvPr>
            <p:cNvSpPr/>
            <p:nvPr/>
          </p:nvSpPr>
          <p:spPr>
            <a:xfrm>
              <a:off x="156822" y="2267043"/>
              <a:ext cx="8830351" cy="149489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3E450E80-D14B-7743-9F26-BDBCBF1C049D}"/>
                </a:ext>
              </a:extLst>
            </p:cNvPr>
            <p:cNvSpPr txBox="1"/>
            <p:nvPr/>
          </p:nvSpPr>
          <p:spPr>
            <a:xfrm>
              <a:off x="1524534" y="2657047"/>
              <a:ext cx="6094938" cy="1015663"/>
            </a:xfrm>
            <a:prstGeom prst="rect">
              <a:avLst/>
            </a:prstGeom>
            <a:noFill/>
          </p:spPr>
          <p:txBody>
            <a:bodyPr wrap="none" rtlCol="0">
              <a:spAutoFit/>
            </a:bodyPr>
            <a:lstStyle/>
            <a:p>
              <a:pPr algn="ctr"/>
              <a:r>
                <a:rPr kumimoji="1" lang="ja-JP" altLang="en-US" sz="4000" b="1">
                  <a:solidFill>
                    <a:srgbClr val="0052FF"/>
                  </a:solidFill>
                  <a:latin typeface="Meiryo" panose="020B0604030504040204" pitchFamily="34" charset="-128"/>
                  <a:ea typeface="Meiryo" panose="020B0604030504040204" pitchFamily="34" charset="-128"/>
                </a:rPr>
                <a:t>デジタル</a:t>
              </a:r>
              <a:endParaRPr lang="en-US" altLang="ja-JP" sz="4000" b="1" dirty="0">
                <a:solidFill>
                  <a:srgbClr val="0052FF"/>
                </a:solidFill>
                <a:latin typeface="Meiryo" panose="020B0604030504040204" pitchFamily="34" charset="-128"/>
                <a:ea typeface="Meiryo" panose="020B0604030504040204" pitchFamily="34" charset="-128"/>
              </a:endParaRPr>
            </a:p>
            <a:p>
              <a:pPr algn="ctr"/>
              <a:r>
                <a:rPr kumimoji="1" lang="en-US" altLang="ja-JP" sz="2000" dirty="0">
                  <a:solidFill>
                    <a:srgbClr val="0052FF"/>
                  </a:solidFill>
                  <a:latin typeface="Meiryo" panose="020B0604030504040204" pitchFamily="34" charset="-128"/>
                  <a:ea typeface="Meiryo" panose="020B0604030504040204" pitchFamily="34" charset="-128"/>
                </a:rPr>
                <a:t>IT</a:t>
              </a:r>
              <a:r>
                <a:rPr kumimoji="1" lang="ja-JP" altLang="en-US" sz="2000">
                  <a:solidFill>
                    <a:srgbClr val="0052FF"/>
                  </a:solidFill>
                  <a:latin typeface="Meiryo" panose="020B0604030504040204" pitchFamily="34" charset="-128"/>
                  <a:ea typeface="Meiryo" panose="020B0604030504040204" pitchFamily="34" charset="-128"/>
                </a:rPr>
                <a:t>を使って価値を生みだす社会やビジネスの</a:t>
              </a:r>
              <a:r>
                <a:rPr kumimoji="1" lang="ja-JP" altLang="en-US" sz="2000" b="1" u="sng">
                  <a:solidFill>
                    <a:srgbClr val="0052FF"/>
                  </a:solidFill>
                  <a:latin typeface="Meiryo" panose="020B0604030504040204" pitchFamily="34" charset="-128"/>
                  <a:ea typeface="Meiryo" panose="020B0604030504040204" pitchFamily="34" charset="-128"/>
                </a:rPr>
                <a:t>仕組み</a:t>
              </a:r>
              <a:endParaRPr kumimoji="1" lang="en-US" altLang="ja-JP" sz="2000" b="1" u="sng" dirty="0">
                <a:solidFill>
                  <a:srgbClr val="0052FF"/>
                </a:solidFill>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id="{C2FA002D-CAFA-F341-A8A9-010ADFB11E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3671" y="1297361"/>
              <a:ext cx="909797" cy="909797"/>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C274CB07-C1D1-9646-89F3-77D11AAEDCA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85276" y="1085022"/>
              <a:ext cx="1191286" cy="1191286"/>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E611CBEC-7052-374E-9B78-AC74992FDBA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0158" y="1174659"/>
              <a:ext cx="1171467" cy="1171467"/>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58B97457-8538-EF45-941A-97FD1486759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72721" y="1117876"/>
              <a:ext cx="1221278" cy="1221278"/>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652E3576-042D-D447-9C78-9D256265DFC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919051" y="1126294"/>
              <a:ext cx="1398557" cy="1398557"/>
            </a:xfrm>
            <a:prstGeom prst="rect">
              <a:avLst/>
            </a:prstGeom>
            <a:effectLst>
              <a:outerShdw blurRad="50800" dist="38100" dir="2700000" algn="tl" rotWithShape="0">
                <a:prstClr val="black">
                  <a:alpha val="40000"/>
                </a:prstClr>
              </a:outerShdw>
            </a:effectLst>
          </p:spPr>
        </p:pic>
      </p:grpSp>
      <p:sp>
        <p:nvSpPr>
          <p:cNvPr id="2" name="タイトル 1">
            <a:extLst>
              <a:ext uri="{FF2B5EF4-FFF2-40B4-BE49-F238E27FC236}">
                <a16:creationId xmlns:a16="http://schemas.microsoft.com/office/drawing/2014/main" id="{992A4E2B-D3DA-BF4D-9B7A-24E81832C0D9}"/>
              </a:ext>
            </a:extLst>
          </p:cNvPr>
          <p:cNvSpPr>
            <a:spLocks noGrp="1"/>
          </p:cNvSpPr>
          <p:nvPr>
            <p:ph type="title"/>
          </p:nvPr>
        </p:nvSpPr>
        <p:spPr/>
        <p:txBody>
          <a:bodyPr/>
          <a:lstStyle/>
          <a:p>
            <a:r>
              <a:rPr kumimoji="1" lang="ja-JP" altLang="en-US" dirty="0"/>
              <a:t>デジタル：</a:t>
            </a:r>
            <a:r>
              <a:rPr kumimoji="1" lang="en-US" altLang="ja-JP" dirty="0"/>
              <a:t>IT</a:t>
            </a:r>
            <a:r>
              <a:rPr kumimoji="1" lang="ja-JP" altLang="en-US" dirty="0"/>
              <a:t>を使って価値を生みだす仕組み</a:t>
            </a:r>
          </a:p>
        </p:txBody>
      </p:sp>
      <p:sp>
        <p:nvSpPr>
          <p:cNvPr id="3" name="正方形/長方形 2">
            <a:extLst>
              <a:ext uri="{FF2B5EF4-FFF2-40B4-BE49-F238E27FC236}">
                <a16:creationId xmlns:a16="http://schemas.microsoft.com/office/drawing/2014/main" id="{D5BB0703-76A5-6144-BC23-98FC7466D5F2}"/>
              </a:ext>
            </a:extLst>
          </p:cNvPr>
          <p:cNvSpPr/>
          <p:nvPr/>
        </p:nvSpPr>
        <p:spPr>
          <a:xfrm>
            <a:off x="156300" y="3868301"/>
            <a:ext cx="8830351" cy="149489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180C4691-9685-B84E-BDC2-D9ACF55B7907}"/>
              </a:ext>
            </a:extLst>
          </p:cNvPr>
          <p:cNvSpPr txBox="1"/>
          <p:nvPr/>
        </p:nvSpPr>
        <p:spPr>
          <a:xfrm>
            <a:off x="348215" y="3994367"/>
            <a:ext cx="8447567" cy="1015663"/>
          </a:xfrm>
          <a:prstGeom prst="rect">
            <a:avLst/>
          </a:prstGeom>
          <a:noFill/>
        </p:spPr>
        <p:txBody>
          <a:bodyPr wrap="square" rtlCol="0">
            <a:spAutoFit/>
          </a:bodyPr>
          <a:lstStyle/>
          <a:p>
            <a:pPr algn="ctr"/>
            <a:r>
              <a:rPr kumimoji="1" lang="en-US" altLang="ja-JP" sz="4000" b="1" dirty="0">
                <a:solidFill>
                  <a:schemeClr val="bg1"/>
                </a:solidFill>
                <a:latin typeface="Meiryo" panose="020B0604030504040204" pitchFamily="34" charset="-128"/>
                <a:ea typeface="Meiryo" panose="020B0604030504040204" pitchFamily="34" charset="-128"/>
              </a:rPr>
              <a:t>IT</a:t>
            </a:r>
            <a:r>
              <a:rPr kumimoji="1" lang="ja-JP" altLang="en-US" sz="2400" dirty="0">
                <a:solidFill>
                  <a:schemeClr val="bg1"/>
                </a:solidFill>
                <a:latin typeface="Meiryo" panose="020B0604030504040204" pitchFamily="34" charset="-128"/>
                <a:ea typeface="Meiryo" panose="020B0604030504040204" pitchFamily="34" charset="-128"/>
              </a:rPr>
              <a:t>（あるいは</a:t>
            </a:r>
            <a:r>
              <a:rPr kumimoji="1" lang="en-US" altLang="ja-JP" sz="2400" dirty="0">
                <a:solidFill>
                  <a:schemeClr val="bg1"/>
                </a:solidFill>
                <a:latin typeface="Meiryo" panose="020B0604030504040204" pitchFamily="34" charset="-128"/>
                <a:ea typeface="Meiryo" panose="020B0604030504040204" pitchFamily="34" charset="-128"/>
              </a:rPr>
              <a:t>ICT</a:t>
            </a:r>
            <a:r>
              <a:rPr kumimoji="1" lang="ja-JP" altLang="en-US" sz="2400" dirty="0">
                <a:solidFill>
                  <a:schemeClr val="bg1"/>
                </a:solidFill>
                <a:latin typeface="Meiryo" panose="020B0604030504040204" pitchFamily="34" charset="-128"/>
                <a:ea typeface="Meiryo" panose="020B0604030504040204" pitchFamily="34" charset="-128"/>
              </a:rPr>
              <a:t>）</a:t>
            </a:r>
            <a:endParaRPr kumimoji="1" lang="en-US" altLang="ja-JP" sz="2400" dirty="0">
              <a:solidFill>
                <a:schemeClr val="bg1"/>
              </a:solidFill>
              <a:latin typeface="Meiryo" panose="020B0604030504040204" pitchFamily="34" charset="-128"/>
              <a:ea typeface="Meiryo" panose="020B0604030504040204" pitchFamily="34" charset="-128"/>
            </a:endParaRPr>
          </a:p>
          <a:p>
            <a:pPr algn="ctr"/>
            <a:r>
              <a:rPr kumimoji="1" lang="ja-JP" altLang="en-US" sz="2000" dirty="0">
                <a:solidFill>
                  <a:schemeClr val="bg1"/>
                </a:solidFill>
                <a:latin typeface="Meiryo" panose="020B0604030504040204" pitchFamily="34" charset="-128"/>
                <a:ea typeface="Meiryo" panose="020B0604030504040204" pitchFamily="34" charset="-128"/>
              </a:rPr>
              <a:t>コンピュータやネットワークを実現しそれを活用するための</a:t>
            </a:r>
            <a:r>
              <a:rPr kumimoji="1" lang="ja-JP" altLang="en-US" sz="2000" b="1" u="sng" dirty="0">
                <a:solidFill>
                  <a:schemeClr val="bg1"/>
                </a:solidFill>
                <a:latin typeface="Meiryo" panose="020B0604030504040204" pitchFamily="34" charset="-128"/>
                <a:ea typeface="Meiryo" panose="020B0604030504040204" pitchFamily="34" charset="-128"/>
              </a:rPr>
              <a:t>技術</a:t>
            </a:r>
          </a:p>
        </p:txBody>
      </p:sp>
      <p:pic>
        <p:nvPicPr>
          <p:cNvPr id="8" name="図 7">
            <a:extLst>
              <a:ext uri="{FF2B5EF4-FFF2-40B4-BE49-F238E27FC236}">
                <a16:creationId xmlns:a16="http://schemas.microsoft.com/office/drawing/2014/main" id="{A3D91EB8-8598-5B49-BBB4-2887A11E009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3671" y="5363198"/>
            <a:ext cx="1043997" cy="1043997"/>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F7708C61-9BE7-B146-8C8B-81387BA76FF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26836" y="5363198"/>
            <a:ext cx="1043997" cy="1043997"/>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8A17D336-D2EF-7B4A-A5F2-11E08801552F}"/>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96331" y="5354780"/>
            <a:ext cx="1043998" cy="1043998"/>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2A3A0F42-8D7F-D248-89C8-A3D72322F8F9}"/>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0001" y="5354780"/>
            <a:ext cx="1043998" cy="1043998"/>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07FA71C4-04ED-C946-B6D0-52EA1F462DDF}"/>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73166" y="5363198"/>
            <a:ext cx="1043998" cy="1043998"/>
          </a:xfrm>
          <a:prstGeom prst="rect">
            <a:avLst/>
          </a:prstGeom>
          <a:effectLst>
            <a:outerShdw blurRad="50800" dist="38100" dir="2700000" algn="tl" rotWithShape="0">
              <a:prstClr val="black">
                <a:alpha val="40000"/>
              </a:prstClr>
            </a:outerShdw>
          </a:effectLst>
        </p:spPr>
      </p:pic>
      <p:sp>
        <p:nvSpPr>
          <p:cNvPr id="24" name="テキスト ボックス 23">
            <a:extLst>
              <a:ext uri="{FF2B5EF4-FFF2-40B4-BE49-F238E27FC236}">
                <a16:creationId xmlns:a16="http://schemas.microsoft.com/office/drawing/2014/main" id="{423C6223-0024-200F-A5D0-D3A1BCA36D37}"/>
              </a:ext>
            </a:extLst>
          </p:cNvPr>
          <p:cNvSpPr txBox="1"/>
          <p:nvPr/>
        </p:nvSpPr>
        <p:spPr>
          <a:xfrm>
            <a:off x="692566" y="4007092"/>
            <a:ext cx="1729961" cy="584775"/>
          </a:xfrm>
          <a:prstGeom prst="rect">
            <a:avLst/>
          </a:prstGeom>
          <a:noFill/>
        </p:spPr>
        <p:txBody>
          <a:bodyPr wrap="none" rtlCol="0">
            <a:spAutoFit/>
          </a:bodyPr>
          <a:lstStyle/>
          <a:p>
            <a:r>
              <a:rPr kumimoji="1" lang="en-US" altLang="ja-JP" sz="2000" b="1" dirty="0">
                <a:solidFill>
                  <a:schemeClr val="bg1"/>
                </a:solidFill>
                <a:latin typeface="Meiryo" panose="020B0604030504040204" pitchFamily="34" charset="-128"/>
                <a:ea typeface="Meiryo" panose="020B0604030504040204" pitchFamily="34" charset="-128"/>
              </a:rPr>
              <a:t>CIO</a:t>
            </a:r>
            <a:endParaRPr lang="en-US" altLang="ja-JP" sz="2000"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部門／情シス　など</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46B83261-ED0F-D094-1E18-54AF4280C10B}"/>
              </a:ext>
            </a:extLst>
          </p:cNvPr>
          <p:cNvSpPr txBox="1"/>
          <p:nvPr/>
        </p:nvSpPr>
        <p:spPr>
          <a:xfrm>
            <a:off x="692566" y="2558269"/>
            <a:ext cx="2402645" cy="584775"/>
          </a:xfrm>
          <a:prstGeom prst="rect">
            <a:avLst/>
          </a:prstGeom>
          <a:noFill/>
        </p:spPr>
        <p:txBody>
          <a:bodyPr wrap="none" rtlCol="0">
            <a:spAutoFit/>
          </a:bodyPr>
          <a:lstStyle/>
          <a:p>
            <a:r>
              <a:rPr lang="en-US" altLang="ja-JP" sz="2000" b="1" dirty="0">
                <a:solidFill>
                  <a:srgbClr val="1F33E8"/>
                </a:solidFill>
                <a:latin typeface="Meiryo" panose="020B0604030504040204" pitchFamily="34" charset="-128"/>
                <a:ea typeface="Meiryo" panose="020B0604030504040204" pitchFamily="34" charset="-128"/>
              </a:rPr>
              <a:t>CDO</a:t>
            </a:r>
            <a:endParaRPr lang="en-US" altLang="ja-JP" sz="2000" dirty="0">
              <a:solidFill>
                <a:srgbClr val="1F33E8"/>
              </a:solidFill>
              <a:latin typeface="Meiryo" panose="020B0604030504040204" pitchFamily="34" charset="-128"/>
              <a:ea typeface="Meiryo" panose="020B0604030504040204" pitchFamily="34" charset="-128"/>
            </a:endParaRPr>
          </a:p>
          <a:p>
            <a:r>
              <a:rPr kumimoji="1" lang="en-US" altLang="ja-JP" sz="1200" dirty="0">
                <a:solidFill>
                  <a:srgbClr val="1F33E8"/>
                </a:solidFill>
                <a:latin typeface="Meiryo" panose="020B0604030504040204" pitchFamily="34" charset="-128"/>
                <a:ea typeface="Meiryo" panose="020B0604030504040204" pitchFamily="34" charset="-128"/>
              </a:rPr>
              <a:t>DX</a:t>
            </a:r>
            <a:r>
              <a:rPr kumimoji="1" lang="ja-JP" altLang="en-US" sz="1200">
                <a:solidFill>
                  <a:srgbClr val="1F33E8"/>
                </a:solidFill>
                <a:latin typeface="Meiryo" panose="020B0604030504040204" pitchFamily="34" charset="-128"/>
                <a:ea typeface="Meiryo" panose="020B0604030504040204" pitchFamily="34" charset="-128"/>
              </a:rPr>
              <a:t>本部／デジタル推進室　など</a:t>
            </a:r>
            <a:endParaRPr kumimoji="1" lang="ja-JP" altLang="en-US" sz="1200" b="1">
              <a:solidFill>
                <a:srgbClr val="1F33E8"/>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4640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三角形 47">
            <a:extLst>
              <a:ext uri="{FF2B5EF4-FFF2-40B4-BE49-F238E27FC236}">
                <a16:creationId xmlns:a16="http://schemas.microsoft.com/office/drawing/2014/main" id="{C7D5B20C-4FC2-4789-EA90-DBDBF8E9922B}"/>
              </a:ext>
            </a:extLst>
          </p:cNvPr>
          <p:cNvSpPr/>
          <p:nvPr/>
        </p:nvSpPr>
        <p:spPr>
          <a:xfrm>
            <a:off x="240239" y="2040459"/>
            <a:ext cx="8663518" cy="2609349"/>
          </a:xfrm>
          <a:prstGeom prst="triangle">
            <a:avLst>
              <a:gd name="adj" fmla="val 83423"/>
            </a:avLst>
          </a:prstGeom>
          <a:solidFill>
            <a:srgbClr val="0070C0">
              <a:alpha val="1411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40CD3BF-5960-08EB-96D7-C08A4D0FD646}"/>
              </a:ext>
            </a:extLst>
          </p:cNvPr>
          <p:cNvSpPr>
            <a:spLocks noGrp="1"/>
          </p:cNvSpPr>
          <p:nvPr>
            <p:ph type="title"/>
          </p:nvPr>
        </p:nvSpPr>
        <p:spPr/>
        <p:txBody>
          <a:bodyPr/>
          <a:lstStyle/>
          <a:p>
            <a:r>
              <a:rPr lang="ja-JP" altLang="en-US" dirty="0"/>
              <a:t>サイバーセキュリティってなに？</a:t>
            </a:r>
          </a:p>
        </p:txBody>
      </p:sp>
      <p:sp>
        <p:nvSpPr>
          <p:cNvPr id="4" name="テキスト ボックス 3">
            <a:extLst>
              <a:ext uri="{FF2B5EF4-FFF2-40B4-BE49-F238E27FC236}">
                <a16:creationId xmlns:a16="http://schemas.microsoft.com/office/drawing/2014/main" id="{FF83901A-1607-EFDC-8829-87AD9A3C629F}"/>
              </a:ext>
            </a:extLst>
          </p:cNvPr>
          <p:cNvSpPr txBox="1"/>
          <p:nvPr/>
        </p:nvSpPr>
        <p:spPr>
          <a:xfrm>
            <a:off x="228600" y="785832"/>
            <a:ext cx="8686800" cy="769441"/>
          </a:xfrm>
          <a:prstGeom prst="rect">
            <a:avLst/>
          </a:prstGeom>
          <a:noFill/>
        </p:spPr>
        <p:txBody>
          <a:bodyPr wrap="square">
            <a:spAutoFit/>
          </a:bodyPr>
          <a:lstStyle/>
          <a:p>
            <a:pPr algn="ctr">
              <a:buNone/>
            </a:pPr>
            <a:r>
              <a:rPr lang="ja-JP" altLang="en-US" sz="2600" b="1">
                <a:latin typeface="Meiryo" panose="020B0604030504040204" pitchFamily="34" charset="-128"/>
                <a:ea typeface="Meiryo" panose="020B0604030504040204" pitchFamily="34" charset="-128"/>
              </a:rPr>
              <a:t>デジタル空間における情報やシステムの安全を守ること</a:t>
            </a:r>
          </a:p>
          <a:p>
            <a:pPr algn="ctr">
              <a:buNone/>
            </a:pPr>
            <a:r>
              <a:rPr lang="ja-JP" altLang="en-US" b="1">
                <a:latin typeface="Meiryo" panose="020B0604030504040204" pitchFamily="34" charset="-128"/>
                <a:ea typeface="Meiryo" panose="020B0604030504040204" pitchFamily="34" charset="-128"/>
              </a:rPr>
              <a:t>機密性</a:t>
            </a:r>
            <a:r>
              <a:rPr lang="ja-JP" altLang="en-US">
                <a:latin typeface="Meiryo" panose="020B0604030504040204" pitchFamily="34" charset="-128"/>
                <a:ea typeface="Meiryo" panose="020B0604030504040204" pitchFamily="34" charset="-128"/>
              </a:rPr>
              <a:t>：盗まれない・</a:t>
            </a:r>
            <a:r>
              <a:rPr lang="ja-JP" altLang="en-US" b="1">
                <a:latin typeface="Meiryo" panose="020B0604030504040204" pitchFamily="34" charset="-128"/>
                <a:ea typeface="Meiryo" panose="020B0604030504040204" pitchFamily="34" charset="-128"/>
              </a:rPr>
              <a:t>完全性</a:t>
            </a:r>
            <a:r>
              <a:rPr lang="ja-JP" altLang="en-US">
                <a:latin typeface="Meiryo" panose="020B0604030504040204" pitchFamily="34" charset="-128"/>
                <a:ea typeface="Meiryo" panose="020B0604030504040204" pitchFamily="34" charset="-128"/>
              </a:rPr>
              <a:t>：壊されない・</a:t>
            </a:r>
            <a:r>
              <a:rPr lang="ja-JP" altLang="en-US" b="1">
                <a:latin typeface="Meiryo" panose="020B0604030504040204" pitchFamily="34" charset="-128"/>
                <a:ea typeface="Meiryo" panose="020B0604030504040204" pitchFamily="34" charset="-128"/>
              </a:rPr>
              <a:t>可用性</a:t>
            </a:r>
            <a:r>
              <a:rPr lang="ja-JP" altLang="en-US">
                <a:latin typeface="Meiryo" panose="020B0604030504040204" pitchFamily="34" charset="-128"/>
                <a:ea typeface="Meiryo" panose="020B0604030504040204" pitchFamily="34" charset="-128"/>
              </a:rPr>
              <a:t>：使えなくなったりしない</a:t>
            </a:r>
          </a:p>
        </p:txBody>
      </p:sp>
      <p:pic>
        <p:nvPicPr>
          <p:cNvPr id="6" name="図 5">
            <a:extLst>
              <a:ext uri="{FF2B5EF4-FFF2-40B4-BE49-F238E27FC236}">
                <a16:creationId xmlns:a16="http://schemas.microsoft.com/office/drawing/2014/main" id="{89BB78BA-50FA-55D4-F088-6E03032BF13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822399" y="1559755"/>
            <a:ext cx="1565974" cy="1543496"/>
          </a:xfrm>
          <a:prstGeom prst="ellipse">
            <a:avLst/>
          </a:prstGeom>
        </p:spPr>
      </p:pic>
      <p:sp>
        <p:nvSpPr>
          <p:cNvPr id="11" name="テキスト ボックス 10">
            <a:extLst>
              <a:ext uri="{FF2B5EF4-FFF2-40B4-BE49-F238E27FC236}">
                <a16:creationId xmlns:a16="http://schemas.microsoft.com/office/drawing/2014/main" id="{BC4177E1-BF8F-7191-8784-B451F1885A55}"/>
              </a:ext>
            </a:extLst>
          </p:cNvPr>
          <p:cNvSpPr txBox="1"/>
          <p:nvPr/>
        </p:nvSpPr>
        <p:spPr>
          <a:xfrm>
            <a:off x="240242" y="1573289"/>
            <a:ext cx="1826141" cy="584775"/>
          </a:xfrm>
          <a:prstGeom prst="rect">
            <a:avLst/>
          </a:prstGeom>
          <a:noFill/>
        </p:spPr>
        <p:txBody>
          <a:bodyPr wrap="none" rtlCol="0">
            <a:spAutoFit/>
          </a:bodyPr>
          <a:lstStyle/>
          <a:p>
            <a:r>
              <a:rPr lang="ja-JP" altLang="en-US" sz="3200" b="1">
                <a:solidFill>
                  <a:schemeClr val="accent3">
                    <a:lumMod val="75000"/>
                  </a:schemeClr>
                </a:solidFill>
                <a:latin typeface="Meiryo" panose="020B0604030504040204" pitchFamily="34" charset="-128"/>
                <a:ea typeface="Meiryo" panose="020B0604030504040204" pitchFamily="34" charset="-128"/>
              </a:rPr>
              <a:t>境界</a:t>
            </a:r>
            <a:r>
              <a:rPr kumimoji="1" lang="ja-JP" altLang="en-US" sz="3200" b="1">
                <a:solidFill>
                  <a:schemeClr val="accent3">
                    <a:lumMod val="75000"/>
                  </a:schemeClr>
                </a:solidFill>
                <a:latin typeface="Meiryo" panose="020B0604030504040204" pitchFamily="34" charset="-128"/>
                <a:ea typeface="Meiryo" panose="020B0604030504040204" pitchFamily="34" charset="-128"/>
              </a:rPr>
              <a:t>防衛</a:t>
            </a:r>
          </a:p>
        </p:txBody>
      </p:sp>
      <p:sp>
        <p:nvSpPr>
          <p:cNvPr id="14" name="テキスト ボックス 13">
            <a:extLst>
              <a:ext uri="{FF2B5EF4-FFF2-40B4-BE49-F238E27FC236}">
                <a16:creationId xmlns:a16="http://schemas.microsoft.com/office/drawing/2014/main" id="{3B7AA6F7-1D41-AF2A-CC39-726E52048C25}"/>
              </a:ext>
            </a:extLst>
          </p:cNvPr>
          <p:cNvSpPr txBox="1"/>
          <p:nvPr/>
        </p:nvSpPr>
        <p:spPr>
          <a:xfrm>
            <a:off x="226801" y="3178804"/>
            <a:ext cx="4345200" cy="646331"/>
          </a:xfrm>
          <a:prstGeom prst="rect">
            <a:avLst/>
          </a:prstGeom>
          <a:noFill/>
        </p:spPr>
        <p:txBody>
          <a:bodyPr wrap="square">
            <a:spAutoFit/>
          </a:bodyPr>
          <a:lstStyle/>
          <a:p>
            <a:pPr marL="171450" indent="-171450" rtl="0">
              <a:buFont typeface="Wingdings" pitchFamily="2" charset="2"/>
              <a:buChar char="Ø"/>
            </a:pPr>
            <a:r>
              <a:rPr lang="ja-JP" altLang="en-US" sz="1200" b="0" i="0" u="none" strike="noStrike">
                <a:solidFill>
                  <a:srgbClr val="334155"/>
                </a:solidFill>
                <a:effectLst/>
                <a:latin typeface="Meiryo" panose="020B0604030504040204" pitchFamily="34" charset="-128"/>
                <a:ea typeface="Meiryo" panose="020B0604030504040204" pitchFamily="34" charset="-128"/>
              </a:rPr>
              <a:t>関門／ファイヤーウォールと安全な経路／</a:t>
            </a:r>
            <a:r>
              <a:rPr lang="en-US" altLang="ja-JP" sz="1200" b="0" i="0" u="none" strike="noStrike" dirty="0">
                <a:solidFill>
                  <a:srgbClr val="334155"/>
                </a:solidFill>
                <a:effectLst/>
                <a:latin typeface="Meiryo" panose="020B0604030504040204" pitchFamily="34" charset="-128"/>
                <a:ea typeface="Meiryo" panose="020B0604030504040204" pitchFamily="34" charset="-128"/>
              </a:rPr>
              <a:t>VPN</a:t>
            </a:r>
            <a:r>
              <a:rPr lang="ja-JP" altLang="en-US" sz="1200" b="0" i="0" u="none" strike="noStrike">
                <a:solidFill>
                  <a:srgbClr val="334155"/>
                </a:solidFill>
                <a:effectLst/>
                <a:latin typeface="Meiryo" panose="020B0604030504040204" pitchFamily="34" charset="-128"/>
                <a:ea typeface="Meiryo" panose="020B0604030504040204" pitchFamily="34" charset="-128"/>
              </a:rPr>
              <a:t>を用意</a:t>
            </a:r>
            <a:endParaRPr lang="en-US" altLang="ja-JP" sz="1200" b="0" i="0" u="none" strike="noStrike" dirty="0">
              <a:solidFill>
                <a:srgbClr val="334155"/>
              </a:solidFill>
              <a:effectLst/>
              <a:latin typeface="Meiryo" panose="020B0604030504040204" pitchFamily="34" charset="-128"/>
              <a:ea typeface="Meiryo" panose="020B0604030504040204" pitchFamily="34" charset="-128"/>
            </a:endParaRPr>
          </a:p>
          <a:p>
            <a:pPr marL="171450" indent="-171450" rtl="0">
              <a:buFont typeface="Wingdings" pitchFamily="2" charset="2"/>
              <a:buChar char="Ø"/>
            </a:pPr>
            <a:r>
              <a:rPr lang="ja-JP" altLang="en-US" sz="1200" b="0" i="0" u="none" strike="noStrike">
                <a:solidFill>
                  <a:srgbClr val="334155"/>
                </a:solidFill>
                <a:effectLst/>
                <a:latin typeface="Meiryo" panose="020B0604030504040204" pitchFamily="34" charset="-128"/>
                <a:ea typeface="Meiryo" panose="020B0604030504040204" pitchFamily="34" charset="-128"/>
              </a:rPr>
              <a:t>一度だけ身分証（</a:t>
            </a:r>
            <a:r>
              <a:rPr lang="en-US" altLang="ja-JP" sz="1200" b="0" i="0" u="none" strike="noStrike" dirty="0">
                <a:solidFill>
                  <a:srgbClr val="334155"/>
                </a:solidFill>
                <a:effectLst/>
                <a:latin typeface="Meiryo" panose="020B0604030504040204" pitchFamily="34" charset="-128"/>
                <a:ea typeface="Meiryo" panose="020B0604030504040204" pitchFamily="34" charset="-128"/>
              </a:rPr>
              <a:t>ID</a:t>
            </a:r>
            <a:r>
              <a:rPr lang="ja-JP" altLang="en-US" sz="1200" b="0" i="0" u="none" strike="noStrike">
                <a:solidFill>
                  <a:srgbClr val="334155"/>
                </a:solidFill>
                <a:effectLst/>
                <a:latin typeface="Meiryo" panose="020B0604030504040204" pitchFamily="34" charset="-128"/>
                <a:ea typeface="Meiryo" panose="020B0604030504040204" pitchFamily="34" charset="-128"/>
              </a:rPr>
              <a:t>やパスワードなど）をチェック</a:t>
            </a:r>
            <a:endParaRPr lang="ja-JP" altLang="en-US" sz="1200" b="0">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latin typeface="Meiryo" panose="020B0604030504040204" pitchFamily="34" charset="-128"/>
                <a:ea typeface="Meiryo" panose="020B0604030504040204" pitchFamily="34" charset="-128"/>
              </a:rPr>
              <a:t>社内ネットワークに入れば、ノーチェックで自由</a:t>
            </a:r>
          </a:p>
        </p:txBody>
      </p:sp>
      <p:sp>
        <p:nvSpPr>
          <p:cNvPr id="18" name="テキスト ボックス 17">
            <a:extLst>
              <a:ext uri="{FF2B5EF4-FFF2-40B4-BE49-F238E27FC236}">
                <a16:creationId xmlns:a16="http://schemas.microsoft.com/office/drawing/2014/main" id="{80E2D70B-7657-F3AA-6ABA-0634B193485E}"/>
              </a:ext>
            </a:extLst>
          </p:cNvPr>
          <p:cNvSpPr txBox="1"/>
          <p:nvPr/>
        </p:nvSpPr>
        <p:spPr>
          <a:xfrm>
            <a:off x="240242" y="2040459"/>
            <a:ext cx="2518801" cy="307777"/>
          </a:xfrm>
          <a:prstGeom prst="rect">
            <a:avLst/>
          </a:prstGeom>
          <a:noFill/>
        </p:spPr>
        <p:txBody>
          <a:bodyPr wrap="square">
            <a:spAutoFit/>
          </a:bodyPr>
          <a:lstStyle/>
          <a:p>
            <a:r>
              <a:rPr lang="ja-JP" altLang="en-US" sz="1400" b="1" i="0" u="none" strike="noStrike">
                <a:solidFill>
                  <a:schemeClr val="accent6">
                    <a:lumMod val="75000"/>
                  </a:schemeClr>
                </a:solidFill>
                <a:effectLst/>
                <a:latin typeface="Meiryo" panose="020B0604030504040204" pitchFamily="34" charset="-128"/>
                <a:ea typeface="Meiryo" panose="020B0604030504040204" pitchFamily="34" charset="-128"/>
              </a:rPr>
              <a:t>社内は安全、社外は危険</a:t>
            </a:r>
            <a:endParaRPr lang="ja-JP" altLang="en-US" sz="1400">
              <a:solidFill>
                <a:schemeClr val="accent6">
                  <a:lumMod val="75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465F41F6-F898-1203-0FD2-7FF6A6C02F56}"/>
              </a:ext>
            </a:extLst>
          </p:cNvPr>
          <p:cNvSpPr txBox="1"/>
          <p:nvPr/>
        </p:nvSpPr>
        <p:spPr>
          <a:xfrm>
            <a:off x="230399" y="2333722"/>
            <a:ext cx="2647801" cy="830997"/>
          </a:xfrm>
          <a:prstGeom prst="rect">
            <a:avLst/>
          </a:prstGeom>
          <a:noFill/>
        </p:spPr>
        <p:txBody>
          <a:bodyPr wrap="square">
            <a:spAutoFit/>
          </a:bodyPr>
          <a:lstStyle/>
          <a:p>
            <a:r>
              <a:rPr lang="ja-JP" altLang="en-US" sz="1200" i="0" u="none" strike="noStrike">
                <a:effectLst/>
                <a:latin typeface="Meiryo" panose="020B0604030504040204" pitchFamily="34" charset="-128"/>
                <a:ea typeface="Meiryo" panose="020B0604030504040204" pitchFamily="34" charset="-128"/>
              </a:rPr>
              <a:t>社内のネットワークと社外のインターネットの間に関門を設置して、安全な経路で社内ネットワークにアクセスさせる</a:t>
            </a:r>
            <a:endParaRPr lang="ja-JP" altLang="en-US" sz="1200">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D2972554-8AFB-E17C-EFFE-FFB1CA1F58D8}"/>
              </a:ext>
            </a:extLst>
          </p:cNvPr>
          <p:cNvGrpSpPr/>
          <p:nvPr/>
        </p:nvGrpSpPr>
        <p:grpSpPr>
          <a:xfrm>
            <a:off x="240239" y="4649808"/>
            <a:ext cx="8672441" cy="1818703"/>
            <a:chOff x="240239" y="4649808"/>
            <a:chExt cx="8672441" cy="1818703"/>
          </a:xfrm>
        </p:grpSpPr>
        <p:sp>
          <p:nvSpPr>
            <p:cNvPr id="36" name="正方形/長方形 35">
              <a:extLst>
                <a:ext uri="{FF2B5EF4-FFF2-40B4-BE49-F238E27FC236}">
                  <a16:creationId xmlns:a16="http://schemas.microsoft.com/office/drawing/2014/main" id="{2440434E-3956-DB9F-5B5F-C180CB86B499}"/>
                </a:ext>
              </a:extLst>
            </p:cNvPr>
            <p:cNvSpPr/>
            <p:nvPr/>
          </p:nvSpPr>
          <p:spPr>
            <a:xfrm>
              <a:off x="240240" y="4663388"/>
              <a:ext cx="2853267" cy="180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AF01323B-6911-9910-6A03-4A378013C0B4}"/>
                </a:ext>
              </a:extLst>
            </p:cNvPr>
            <p:cNvSpPr/>
            <p:nvPr/>
          </p:nvSpPr>
          <p:spPr>
            <a:xfrm>
              <a:off x="3146698" y="4649808"/>
              <a:ext cx="2853267" cy="180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9EFB809F-0C6A-7877-9C9A-85E97400A112}"/>
                </a:ext>
              </a:extLst>
            </p:cNvPr>
            <p:cNvSpPr/>
            <p:nvPr/>
          </p:nvSpPr>
          <p:spPr>
            <a:xfrm>
              <a:off x="6050491" y="4649808"/>
              <a:ext cx="2853267" cy="180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9255464E-3965-EED4-70D9-7CF7DEBF617C}"/>
                </a:ext>
              </a:extLst>
            </p:cNvPr>
            <p:cNvSpPr txBox="1"/>
            <p:nvPr/>
          </p:nvSpPr>
          <p:spPr>
            <a:xfrm>
              <a:off x="240239" y="4756915"/>
              <a:ext cx="2853268" cy="646331"/>
            </a:xfrm>
            <a:prstGeom prst="rect">
              <a:avLst/>
            </a:prstGeom>
            <a:noFill/>
          </p:spPr>
          <p:txBody>
            <a:bodyPr wrap="square">
              <a:spAutoFit/>
            </a:bodyPr>
            <a:lstStyle/>
            <a:p>
              <a:pPr algn="ctr" rtl="0">
                <a:buNone/>
              </a:pPr>
              <a:r>
                <a:rPr lang="ja-JP" altLang="en-US" sz="1800" b="1" i="0" u="none" strike="noStrike">
                  <a:solidFill>
                    <a:schemeClr val="bg1"/>
                  </a:solidFill>
                  <a:effectLst/>
                  <a:latin typeface="Meiryo" panose="020B0604030504040204" pitchFamily="34" charset="-128"/>
                  <a:ea typeface="Meiryo" panose="020B0604030504040204" pitchFamily="34" charset="-128"/>
                </a:rPr>
                <a:t>常に確認</a:t>
              </a:r>
              <a:endParaRPr lang="en-US" altLang="ja-JP" sz="1800" b="1" i="0" u="none" strike="noStrike" dirty="0">
                <a:solidFill>
                  <a:schemeClr val="bg1"/>
                </a:solidFill>
                <a:effectLst/>
                <a:latin typeface="Meiryo" panose="020B0604030504040204" pitchFamily="34" charset="-128"/>
                <a:ea typeface="Meiryo" panose="020B0604030504040204" pitchFamily="34" charset="-128"/>
              </a:endParaRPr>
            </a:p>
            <a:p>
              <a:pPr algn="ctr" rtl="0">
                <a:buNone/>
              </a:pPr>
              <a:r>
                <a:rPr lang="en-US" altLang="ja-JP" sz="1800" b="1" i="0" u="none" strike="noStrike" dirty="0">
                  <a:solidFill>
                    <a:schemeClr val="bg1"/>
                  </a:solidFill>
                  <a:effectLst/>
                  <a:latin typeface="Meiryo" panose="020B0604030504040204" pitchFamily="34" charset="-128"/>
                  <a:ea typeface="Meiryo" panose="020B0604030504040204" pitchFamily="34" charset="-128"/>
                </a:rPr>
                <a:t>(</a:t>
              </a:r>
              <a:r>
                <a:rPr lang="ja-JP" altLang="en-US" sz="1800" b="1" i="0" u="none" strike="noStrike">
                  <a:solidFill>
                    <a:schemeClr val="bg1"/>
                  </a:solidFill>
                  <a:effectLst/>
                  <a:latin typeface="Meiryo" panose="020B0604030504040204" pitchFamily="34" charset="-128"/>
                  <a:ea typeface="Meiryo" panose="020B0604030504040204" pitchFamily="34" charset="-128"/>
                </a:rPr>
                <a:t>常時検証</a:t>
              </a:r>
              <a:r>
                <a:rPr lang="en-US" altLang="ja-JP" sz="1800" b="1" i="0" u="none" strike="noStrike" dirty="0">
                  <a:solidFill>
                    <a:schemeClr val="bg1"/>
                  </a:solidFill>
                  <a:effectLst/>
                  <a:latin typeface="Meiryo" panose="020B0604030504040204" pitchFamily="34" charset="-128"/>
                  <a:ea typeface="Meiryo" panose="020B0604030504040204" pitchFamily="34" charset="-128"/>
                </a:rPr>
                <a:t>)</a:t>
              </a:r>
              <a:endParaRPr lang="ja-JP" altLang="en-US" b="0">
                <a:solidFill>
                  <a:schemeClr val="bg1"/>
                </a:solidFill>
                <a:effectLst/>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846BD732-1AA1-9137-25E4-3231E44DD0C0}"/>
                </a:ext>
              </a:extLst>
            </p:cNvPr>
            <p:cNvSpPr txBox="1"/>
            <p:nvPr/>
          </p:nvSpPr>
          <p:spPr>
            <a:xfrm>
              <a:off x="3148496" y="4751287"/>
              <a:ext cx="2855930" cy="646331"/>
            </a:xfrm>
            <a:prstGeom prst="rect">
              <a:avLst/>
            </a:prstGeom>
            <a:noFill/>
          </p:spPr>
          <p:txBody>
            <a:bodyPr wrap="square">
              <a:spAutoFit/>
            </a:bodyPr>
            <a:lstStyle/>
            <a:p>
              <a:pPr algn="ctr" rtl="0">
                <a:buNone/>
              </a:pPr>
              <a:r>
                <a:rPr lang="ja-JP" altLang="en-US" sz="1800" b="1" i="0" u="none" strike="noStrike">
                  <a:solidFill>
                    <a:schemeClr val="bg1"/>
                  </a:solidFill>
                  <a:effectLst/>
                  <a:latin typeface="Meiryo" panose="020B0604030504040204" pitchFamily="34" charset="-128"/>
                  <a:ea typeface="Meiryo" panose="020B0604030504040204" pitchFamily="34" charset="-128"/>
                </a:rPr>
                <a:t>最低限だけ許可 </a:t>
              </a:r>
              <a:endParaRPr lang="en-US" altLang="ja-JP" sz="1800" b="1" i="0" u="none" strike="noStrike" dirty="0">
                <a:solidFill>
                  <a:schemeClr val="bg1"/>
                </a:solidFill>
                <a:effectLst/>
                <a:latin typeface="Meiryo" panose="020B0604030504040204" pitchFamily="34" charset="-128"/>
                <a:ea typeface="Meiryo" panose="020B0604030504040204" pitchFamily="34" charset="-128"/>
              </a:endParaRPr>
            </a:p>
            <a:p>
              <a:pPr algn="ctr" rtl="0">
                <a:buNone/>
              </a:pPr>
              <a:r>
                <a:rPr lang="en-US" altLang="ja-JP" sz="1800" b="1" i="0" u="none" strike="noStrike" dirty="0">
                  <a:solidFill>
                    <a:schemeClr val="bg1"/>
                  </a:solidFill>
                  <a:effectLst/>
                  <a:latin typeface="Meiryo" panose="020B0604030504040204" pitchFamily="34" charset="-128"/>
                  <a:ea typeface="Meiryo" panose="020B0604030504040204" pitchFamily="34" charset="-128"/>
                </a:rPr>
                <a:t>(</a:t>
              </a:r>
              <a:r>
                <a:rPr lang="ja-JP" altLang="en-US" sz="1800" b="1" i="0" u="none" strike="noStrike">
                  <a:solidFill>
                    <a:schemeClr val="bg1"/>
                  </a:solidFill>
                  <a:effectLst/>
                  <a:latin typeface="Meiryo" panose="020B0604030504040204" pitchFamily="34" charset="-128"/>
                  <a:ea typeface="Meiryo" panose="020B0604030504040204" pitchFamily="34" charset="-128"/>
                </a:rPr>
                <a:t>最小権限</a:t>
              </a:r>
              <a:r>
                <a:rPr lang="en-US" altLang="ja-JP" sz="1800" b="1" i="0" u="none" strike="noStrike" dirty="0">
                  <a:solidFill>
                    <a:schemeClr val="bg1"/>
                  </a:solidFill>
                  <a:effectLst/>
                  <a:latin typeface="Meiryo" panose="020B0604030504040204" pitchFamily="34" charset="-128"/>
                  <a:ea typeface="Meiryo" panose="020B0604030504040204" pitchFamily="34" charset="-128"/>
                </a:rPr>
                <a:t>)</a:t>
              </a:r>
              <a:endParaRPr lang="ja-JP" altLang="en-US">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9D9F64C2-6CF1-6075-169A-7740B830E303}"/>
                </a:ext>
              </a:extLst>
            </p:cNvPr>
            <p:cNvSpPr txBox="1"/>
            <p:nvPr/>
          </p:nvSpPr>
          <p:spPr>
            <a:xfrm>
              <a:off x="6050490" y="4751287"/>
              <a:ext cx="2853267" cy="646331"/>
            </a:xfrm>
            <a:prstGeom prst="rect">
              <a:avLst/>
            </a:prstGeom>
            <a:noFill/>
          </p:spPr>
          <p:txBody>
            <a:bodyPr wrap="square">
              <a:spAutoFit/>
            </a:bodyPr>
            <a:lstStyle/>
            <a:p>
              <a:pPr algn="ctr" rtl="0">
                <a:buNone/>
              </a:pPr>
              <a:r>
                <a:rPr lang="ja-JP" altLang="en-US" sz="1800" b="1" i="0" u="none" strike="noStrike">
                  <a:solidFill>
                    <a:schemeClr val="bg1"/>
                  </a:solidFill>
                  <a:effectLst/>
                  <a:latin typeface="Meiryo" panose="020B0604030504040204" pitchFamily="34" charset="-128"/>
                  <a:ea typeface="Meiryo" panose="020B0604030504040204" pitchFamily="34" charset="-128"/>
                </a:rPr>
                <a:t>どこからでも</a:t>
              </a:r>
              <a:endParaRPr lang="en-US" altLang="ja-JP" sz="1800" b="1" i="0" u="none" strike="noStrike" dirty="0">
                <a:solidFill>
                  <a:schemeClr val="bg1"/>
                </a:solidFill>
                <a:effectLst/>
                <a:latin typeface="Meiryo" panose="020B0604030504040204" pitchFamily="34" charset="-128"/>
                <a:ea typeface="Meiryo" panose="020B0604030504040204" pitchFamily="34" charset="-128"/>
              </a:endParaRPr>
            </a:p>
            <a:p>
              <a:pPr algn="ctr" rtl="0">
                <a:buNone/>
              </a:pPr>
              <a:r>
                <a:rPr lang="ja-JP" altLang="en-US" sz="1800" b="1" i="0" u="none" strike="noStrike">
                  <a:solidFill>
                    <a:schemeClr val="bg1"/>
                  </a:solidFill>
                  <a:effectLst/>
                  <a:latin typeface="Meiryo" panose="020B0604030504040204" pitchFamily="34" charset="-128"/>
                  <a:ea typeface="Meiryo" panose="020B0604030504040204" pitchFamily="34" charset="-128"/>
                </a:rPr>
                <a:t>同じルール</a:t>
              </a:r>
              <a:endParaRPr lang="ja-JP" altLang="en-US" b="0">
                <a:solidFill>
                  <a:schemeClr val="bg1"/>
                </a:solidFill>
                <a:effectLst/>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D6A4E002-D198-B7F4-C2E8-CB0439852567}"/>
                </a:ext>
              </a:extLst>
            </p:cNvPr>
            <p:cNvSpPr txBox="1"/>
            <p:nvPr/>
          </p:nvSpPr>
          <p:spPr>
            <a:xfrm>
              <a:off x="240240" y="5429037"/>
              <a:ext cx="2853268" cy="954107"/>
            </a:xfrm>
            <a:prstGeom prst="rect">
              <a:avLst/>
            </a:prstGeom>
            <a:noFill/>
          </p:spPr>
          <p:txBody>
            <a:bodyPr wrap="square">
              <a:spAutoFit/>
            </a:bodyPr>
            <a:lstStyle/>
            <a:p>
              <a:r>
                <a:rPr lang="ja-JP" altLang="en-US" sz="1400" b="0" i="0" u="none" strike="noStrike">
                  <a:solidFill>
                    <a:schemeClr val="bg1"/>
                  </a:solidFill>
                  <a:effectLst/>
                  <a:latin typeface="Meiryo" panose="020B0604030504040204" pitchFamily="34" charset="-128"/>
                  <a:ea typeface="Meiryo" panose="020B0604030504040204" pitchFamily="34" charset="-128"/>
                </a:rPr>
                <a:t>一度ログインしたら終わりではなく、アクセスのたび・状況の変化のたびに、本当に正しいアクセスかを確認。</a:t>
              </a:r>
              <a:endParaRPr lang="ja-JP" altLang="en-US" sz="1400">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DE2E9819-51B6-D7B8-FA07-6F621BFB5537}"/>
                </a:ext>
              </a:extLst>
            </p:cNvPr>
            <p:cNvSpPr txBox="1"/>
            <p:nvPr/>
          </p:nvSpPr>
          <p:spPr>
            <a:xfrm>
              <a:off x="3156666" y="5422876"/>
              <a:ext cx="2906457" cy="954107"/>
            </a:xfrm>
            <a:prstGeom prst="rect">
              <a:avLst/>
            </a:prstGeom>
            <a:noFill/>
          </p:spPr>
          <p:txBody>
            <a:bodyPr wrap="square">
              <a:spAutoFit/>
            </a:bodyPr>
            <a:lstStyle/>
            <a:p>
              <a:r>
                <a:rPr lang="ja-JP" altLang="en-US" sz="1400" b="0" i="0" u="none" strike="noStrike">
                  <a:solidFill>
                    <a:schemeClr val="bg1"/>
                  </a:solidFill>
                  <a:effectLst/>
                  <a:latin typeface="Meiryo" panose="020B0604030504040204" pitchFamily="34" charset="-128"/>
                  <a:ea typeface="Meiryo" panose="020B0604030504040204" pitchFamily="34" charset="-128"/>
                </a:rPr>
                <a:t>その人の役割・仕事に必要なシステム・データだけを使えるようにし、不要なものには触れないようにさせる。</a:t>
              </a:r>
              <a:endParaRPr lang="ja-JP" altLang="en-US" sz="140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5E33D62-DEFF-EEEE-A23A-A62D3DB9C258}"/>
                </a:ext>
              </a:extLst>
            </p:cNvPr>
            <p:cNvSpPr txBox="1"/>
            <p:nvPr/>
          </p:nvSpPr>
          <p:spPr>
            <a:xfrm>
              <a:off x="6063121" y="5428974"/>
              <a:ext cx="2849559" cy="954107"/>
            </a:xfrm>
            <a:prstGeom prst="rect">
              <a:avLst/>
            </a:prstGeom>
            <a:noFill/>
          </p:spPr>
          <p:txBody>
            <a:bodyPr wrap="square">
              <a:spAutoFit/>
            </a:bodyPr>
            <a:lstStyle/>
            <a:p>
              <a:r>
                <a:rPr lang="ja-JP" altLang="en-US" sz="1400" b="0" i="0" u="none" strike="noStrike">
                  <a:solidFill>
                    <a:schemeClr val="bg1"/>
                  </a:solidFill>
                  <a:effectLst/>
                  <a:latin typeface="Meiryo" panose="020B0604030504040204" pitchFamily="34" charset="-128"/>
                  <a:ea typeface="Meiryo" panose="020B0604030504040204" pitchFamily="34" charset="-128"/>
                </a:rPr>
                <a:t>社内からアクセスしても、自宅やカフェからアクセスしても、同じ考え方・ルールで厳格にチェックす。</a:t>
              </a:r>
              <a:endParaRPr lang="ja-JP" altLang="en-US" sz="1400">
                <a:solidFill>
                  <a:schemeClr val="bg1"/>
                </a:solidFill>
                <a:latin typeface="Meiryo" panose="020B0604030504040204" pitchFamily="34" charset="-128"/>
                <a:ea typeface="Meiryo" panose="020B0604030504040204" pitchFamily="34" charset="-128"/>
              </a:endParaRPr>
            </a:p>
          </p:txBody>
        </p:sp>
      </p:grpSp>
      <p:sp>
        <p:nvSpPr>
          <p:cNvPr id="44" name="テキスト ボックス 43">
            <a:extLst>
              <a:ext uri="{FF2B5EF4-FFF2-40B4-BE49-F238E27FC236}">
                <a16:creationId xmlns:a16="http://schemas.microsoft.com/office/drawing/2014/main" id="{C9BFDF57-E705-1D05-6045-99AAD3983EA0}"/>
              </a:ext>
            </a:extLst>
          </p:cNvPr>
          <p:cNvSpPr txBox="1"/>
          <p:nvPr/>
        </p:nvSpPr>
        <p:spPr>
          <a:xfrm>
            <a:off x="226801" y="3877165"/>
            <a:ext cx="4345199" cy="646331"/>
          </a:xfrm>
          <a:prstGeom prst="rect">
            <a:avLst/>
          </a:prstGeom>
          <a:noFill/>
        </p:spPr>
        <p:txBody>
          <a:bodyPr wrap="square">
            <a:spAutoFit/>
          </a:bodyPr>
          <a:lstStyle/>
          <a:p>
            <a:pPr marL="171450" indent="-171450">
              <a:buClr>
                <a:srgbClr val="C00000"/>
              </a:buClr>
              <a:buFont typeface="Wingdings" pitchFamily="2" charset="2"/>
              <a:buChar char="p"/>
            </a:pPr>
            <a:r>
              <a:rPr lang="ja-JP" altLang="en-US" sz="1200">
                <a:solidFill>
                  <a:srgbClr val="C00000"/>
                </a:solidFill>
                <a:latin typeface="Meiryo" panose="020B0604030504040204" pitchFamily="34" charset="-128"/>
                <a:ea typeface="Meiryo" panose="020B0604030504040204" pitchFamily="34" charset="-128"/>
              </a:rPr>
              <a:t>現在の攻撃手口（ランサムウェア）に対して脆弱。</a:t>
            </a:r>
          </a:p>
          <a:p>
            <a:pPr marL="171450" indent="-171450">
              <a:buClr>
                <a:srgbClr val="C00000"/>
              </a:buClr>
              <a:buFont typeface="Wingdings" pitchFamily="2" charset="2"/>
              <a:buChar char="p"/>
            </a:pPr>
            <a:r>
              <a:rPr lang="ja-JP" altLang="en-US" sz="1200">
                <a:solidFill>
                  <a:srgbClr val="C00000"/>
                </a:solidFill>
                <a:latin typeface="Meiryo" panose="020B0604030504040204" pitchFamily="34" charset="-128"/>
                <a:ea typeface="Meiryo" panose="020B0604030504040204" pitchFamily="34" charset="-128"/>
              </a:rPr>
              <a:t>「社内＝安全」という前提に依存し続けることは、事業継続リスクそのものです。</a:t>
            </a:r>
          </a:p>
        </p:txBody>
      </p:sp>
      <p:grpSp>
        <p:nvGrpSpPr>
          <p:cNvPr id="5" name="グループ化 4">
            <a:extLst>
              <a:ext uri="{FF2B5EF4-FFF2-40B4-BE49-F238E27FC236}">
                <a16:creationId xmlns:a16="http://schemas.microsoft.com/office/drawing/2014/main" id="{FB72955D-BC7E-684E-A81F-1B25EC16F527}"/>
              </a:ext>
            </a:extLst>
          </p:cNvPr>
          <p:cNvGrpSpPr/>
          <p:nvPr/>
        </p:nvGrpSpPr>
        <p:grpSpPr>
          <a:xfrm>
            <a:off x="4414637" y="1559755"/>
            <a:ext cx="4502562" cy="2956331"/>
            <a:chOff x="4414637" y="1559755"/>
            <a:chExt cx="4502562" cy="2956331"/>
          </a:xfrm>
        </p:grpSpPr>
        <p:pic>
          <p:nvPicPr>
            <p:cNvPr id="8" name="図 7" descr="ダイアグラム&#10;&#10;AI 生成コンテンツは誤りを含む可能性があります。">
              <a:extLst>
                <a:ext uri="{FF2B5EF4-FFF2-40B4-BE49-F238E27FC236}">
                  <a16:creationId xmlns:a16="http://schemas.microsoft.com/office/drawing/2014/main" id="{61B37FB6-EEE5-1DF3-0325-021B830653C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755629" y="1559755"/>
              <a:ext cx="1565974" cy="1543496"/>
            </a:xfrm>
            <a:prstGeom prst="ellipse">
              <a:avLst/>
            </a:prstGeom>
          </p:spPr>
        </p:pic>
        <p:sp>
          <p:nvSpPr>
            <p:cNvPr id="12" name="テキスト ボックス 11">
              <a:extLst>
                <a:ext uri="{FF2B5EF4-FFF2-40B4-BE49-F238E27FC236}">
                  <a16:creationId xmlns:a16="http://schemas.microsoft.com/office/drawing/2014/main" id="{3798D29A-A5F3-1D0C-C520-9AE8D0E0876B}"/>
                </a:ext>
              </a:extLst>
            </p:cNvPr>
            <p:cNvSpPr txBox="1"/>
            <p:nvPr/>
          </p:nvSpPr>
          <p:spPr>
            <a:xfrm>
              <a:off x="6265802" y="1574341"/>
              <a:ext cx="2646878" cy="584775"/>
            </a:xfrm>
            <a:prstGeom prst="rect">
              <a:avLst/>
            </a:prstGeom>
            <a:noFill/>
          </p:spPr>
          <p:txBody>
            <a:bodyPr wrap="none" rtlCol="0">
              <a:spAutoFit/>
            </a:bodyPr>
            <a:lstStyle/>
            <a:p>
              <a:pPr algn="r"/>
              <a:r>
                <a:rPr lang="ja-JP" altLang="en-US" sz="3200" b="1">
                  <a:solidFill>
                    <a:srgbClr val="0070C0"/>
                  </a:solidFill>
                  <a:latin typeface="Meiryo" panose="020B0604030504040204" pitchFamily="34" charset="-128"/>
                  <a:ea typeface="Meiryo" panose="020B0604030504040204" pitchFamily="34" charset="-128"/>
                </a:rPr>
                <a:t>ゼロトラスト</a:t>
              </a:r>
              <a:endParaRPr kumimoji="1" lang="ja-JP" altLang="en-US" sz="3200" b="1">
                <a:solidFill>
                  <a:srgbClr val="0070C0"/>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B96C3112-1F6E-8B2F-64D3-60B63E9B121D}"/>
                </a:ext>
              </a:extLst>
            </p:cNvPr>
            <p:cNvSpPr txBox="1"/>
            <p:nvPr/>
          </p:nvSpPr>
          <p:spPr>
            <a:xfrm>
              <a:off x="4572000" y="3174365"/>
              <a:ext cx="4345199" cy="646331"/>
            </a:xfrm>
            <a:prstGeom prst="rect">
              <a:avLst/>
            </a:prstGeom>
            <a:noFill/>
          </p:spPr>
          <p:txBody>
            <a:bodyPr wrap="square">
              <a:spAutoFit/>
            </a:bodyPr>
            <a:lstStyle/>
            <a:p>
              <a:pPr marL="171450" indent="-171450">
                <a:buFont typeface="Wingdings" pitchFamily="2" charset="2"/>
                <a:buChar char="Ø"/>
              </a:pPr>
              <a:r>
                <a:rPr lang="ja-JP" altLang="en-US" sz="1200">
                  <a:solidFill>
                    <a:srgbClr val="334155"/>
                  </a:solidFill>
                  <a:latin typeface="Meiryo" panose="020B0604030504040204" pitchFamily="34" charset="-128"/>
                  <a:ea typeface="Meiryo" panose="020B0604030504040204" pitchFamily="34" charset="-128"/>
                </a:rPr>
                <a:t>アクセスするたびに</a:t>
              </a:r>
              <a:r>
                <a:rPr lang="ja-JP" altLang="en-US" sz="1200" b="0" i="0" u="none" strike="noStrike">
                  <a:solidFill>
                    <a:srgbClr val="334155"/>
                  </a:solidFill>
                  <a:effectLst/>
                  <a:latin typeface="Meiryo" panose="020B0604030504040204" pitchFamily="34" charset="-128"/>
                  <a:ea typeface="Meiryo" panose="020B0604030504040204" pitchFamily="34" charset="-128"/>
                </a:rPr>
                <a:t>、本人確認や目的確認を行う</a:t>
              </a:r>
              <a:endParaRPr lang="en-US" altLang="ja-JP" sz="1200" b="0" i="0" u="none" strike="noStrike" dirty="0">
                <a:solidFill>
                  <a:srgbClr val="334155"/>
                </a:solidFill>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latin typeface="Meiryo" panose="020B0604030504040204" pitchFamily="34" charset="-128"/>
                  <a:ea typeface="Meiryo" panose="020B0604030504040204" pitchFamily="34" charset="-128"/>
                </a:rPr>
                <a:t>予め認められた必要な対象にしかアクセスできない</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latin typeface="Meiryo" panose="020B0604030504040204" pitchFamily="34" charset="-128"/>
                  <a:ea typeface="Meiryo" panose="020B0604030504040204" pitchFamily="34" charset="-128"/>
                </a:rPr>
                <a:t>常に見張られ、異常や不正があればアクセスできなくする</a:t>
              </a:r>
            </a:p>
          </p:txBody>
        </p:sp>
        <p:sp>
          <p:nvSpPr>
            <p:cNvPr id="20" name="テキスト ボックス 19">
              <a:extLst>
                <a:ext uri="{FF2B5EF4-FFF2-40B4-BE49-F238E27FC236}">
                  <a16:creationId xmlns:a16="http://schemas.microsoft.com/office/drawing/2014/main" id="{73D93EEC-BEA3-D47A-2F83-E0E1F43D7F15}"/>
                </a:ext>
              </a:extLst>
            </p:cNvPr>
            <p:cNvSpPr txBox="1"/>
            <p:nvPr/>
          </p:nvSpPr>
          <p:spPr>
            <a:xfrm>
              <a:off x="6270804" y="2343368"/>
              <a:ext cx="2641876" cy="830997"/>
            </a:xfrm>
            <a:prstGeom prst="rect">
              <a:avLst/>
            </a:prstGeom>
            <a:noFill/>
          </p:spPr>
          <p:txBody>
            <a:bodyPr wrap="square">
              <a:spAutoFit/>
            </a:bodyPr>
            <a:lstStyle/>
            <a:p>
              <a:pPr algn="r"/>
              <a:r>
                <a:rPr lang="ja-JP" altLang="en-US" sz="1200" i="0" u="none" strike="noStrike">
                  <a:effectLst/>
                  <a:latin typeface="Meiryo" panose="020B0604030504040204" pitchFamily="34" charset="-128"/>
                  <a:ea typeface="Meiryo" panose="020B0604030504040204" pitchFamily="34" charset="-128"/>
                </a:rPr>
                <a:t>ネットワークを社内外で区別せず、アクセスのたびに、その人と端末が本当に正しいかを毎回確認し、必要なものだけを使わせる</a:t>
              </a:r>
              <a:endParaRPr lang="ja-JP" altLang="en-US" sz="120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D5E48B8E-A552-EE21-457B-CBB065205E54}"/>
                </a:ext>
              </a:extLst>
            </p:cNvPr>
            <p:cNvSpPr txBox="1"/>
            <p:nvPr/>
          </p:nvSpPr>
          <p:spPr>
            <a:xfrm>
              <a:off x="6151647" y="2040459"/>
              <a:ext cx="2752111" cy="307777"/>
            </a:xfrm>
            <a:prstGeom prst="rect">
              <a:avLst/>
            </a:prstGeom>
            <a:noFill/>
          </p:spPr>
          <p:txBody>
            <a:bodyPr wrap="square">
              <a:spAutoFit/>
            </a:bodyPr>
            <a:lstStyle/>
            <a:p>
              <a:pPr algn="r"/>
              <a:r>
                <a:rPr lang="ja-JP" altLang="en-US" sz="1400" b="1">
                  <a:solidFill>
                    <a:schemeClr val="accent6">
                      <a:lumMod val="75000"/>
                    </a:schemeClr>
                  </a:solidFill>
                  <a:latin typeface="Meiryo" panose="020B0604030504040204" pitchFamily="34" charset="-128"/>
                  <a:ea typeface="Meiryo" panose="020B0604030504040204" pitchFamily="34" charset="-128"/>
                </a:rPr>
                <a:t>社内外とも</a:t>
              </a:r>
              <a:r>
                <a:rPr lang="ja-JP" altLang="en-US" sz="1400" b="1" i="0" u="none" strike="noStrike">
                  <a:solidFill>
                    <a:schemeClr val="accent6">
                      <a:lumMod val="75000"/>
                    </a:schemeClr>
                  </a:solidFill>
                  <a:effectLst/>
                  <a:latin typeface="Meiryo" panose="020B0604030504040204" pitchFamily="34" charset="-128"/>
                  <a:ea typeface="Meiryo" panose="020B0604030504040204" pitchFamily="34" charset="-128"/>
                </a:rPr>
                <a:t>信用できなくなった</a:t>
              </a:r>
              <a:endParaRPr lang="ja-JP" altLang="en-US" sz="1400">
                <a:solidFill>
                  <a:schemeClr val="accent6">
                    <a:lumMod val="75000"/>
                  </a:schemeClr>
                </a:solidFill>
                <a:latin typeface="Meiryo" panose="020B0604030504040204" pitchFamily="34" charset="-128"/>
                <a:ea typeface="Meiryo" panose="020B0604030504040204" pitchFamily="34" charset="-128"/>
              </a:endParaRPr>
            </a:p>
          </p:txBody>
        </p:sp>
        <p:sp>
          <p:nvSpPr>
            <p:cNvPr id="25" name="山形 24">
              <a:extLst>
                <a:ext uri="{FF2B5EF4-FFF2-40B4-BE49-F238E27FC236}">
                  <a16:creationId xmlns:a16="http://schemas.microsoft.com/office/drawing/2014/main" id="{24BA53FB-369F-4884-AEC1-C5A2E98E93D7}"/>
                </a:ext>
              </a:extLst>
            </p:cNvPr>
            <p:cNvSpPr/>
            <p:nvPr/>
          </p:nvSpPr>
          <p:spPr>
            <a:xfrm>
              <a:off x="4414637" y="2118191"/>
              <a:ext cx="309727" cy="441210"/>
            </a:xfrm>
            <a:prstGeom prst="chevron">
              <a:avLst>
                <a:gd name="adj" fmla="val 554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A196D282-211D-4702-ADCE-B1316EEBB2BF}"/>
                </a:ext>
              </a:extLst>
            </p:cNvPr>
            <p:cNvSpPr txBox="1"/>
            <p:nvPr/>
          </p:nvSpPr>
          <p:spPr>
            <a:xfrm>
              <a:off x="4572000" y="3869755"/>
              <a:ext cx="4340680" cy="646331"/>
            </a:xfrm>
            <a:prstGeom prst="rect">
              <a:avLst/>
            </a:prstGeom>
            <a:noFill/>
          </p:spPr>
          <p:txBody>
            <a:bodyPr wrap="square">
              <a:spAutoFit/>
            </a:bodyPr>
            <a:lstStyle/>
            <a:p>
              <a:pPr marL="171450" indent="-171450" rtl="0">
                <a:buFont typeface="Wingdings" pitchFamily="2" charset="2"/>
                <a:buChar char="l"/>
              </a:pPr>
              <a:r>
                <a:rPr lang="ja-JP" altLang="en-US" sz="1200" b="0" i="0" u="none" strike="noStrike">
                  <a:solidFill>
                    <a:srgbClr val="0070C0"/>
                  </a:solidFill>
                  <a:effectLst/>
                  <a:latin typeface="Meiryo" panose="020B0604030504040204" pitchFamily="34" charset="-128"/>
                  <a:ea typeface="Meiryo" panose="020B0604030504040204" pitchFamily="34" charset="-128"/>
                </a:rPr>
                <a:t>場所ではなく、人・端末・中身を都度確認する考え方。</a:t>
              </a:r>
              <a:endParaRPr lang="en-US" altLang="ja-JP" sz="1200" i="0" u="none" strike="noStrike" dirty="0">
                <a:solidFill>
                  <a:srgbClr val="0070C0"/>
                </a:solidFill>
                <a:latin typeface="Meiryo" panose="020B0604030504040204" pitchFamily="34" charset="-128"/>
                <a:ea typeface="Meiryo" panose="020B0604030504040204" pitchFamily="34" charset="-128"/>
              </a:endParaRPr>
            </a:p>
            <a:p>
              <a:pPr marL="171450" indent="-171450" rtl="0">
                <a:buFont typeface="Wingdings" pitchFamily="2" charset="2"/>
                <a:buChar char="l"/>
              </a:pPr>
              <a:r>
                <a:rPr lang="ja-JP" altLang="en-US" sz="1200" b="0" i="0" u="none" strike="noStrike">
                  <a:solidFill>
                    <a:srgbClr val="0070C0"/>
                  </a:solidFill>
                  <a:effectLst/>
                  <a:latin typeface="Meiryo" panose="020B0604030504040204" pitchFamily="34" charset="-128"/>
                  <a:ea typeface="Meiryo" panose="020B0604030504040204" pitchFamily="34" charset="-128"/>
                </a:rPr>
                <a:t>クラウドと組み合わせることで、ゼロトラストを現実的なコストとスピードで実現。</a:t>
              </a:r>
              <a:endParaRPr lang="ja-JP" altLang="en-US" sz="1200">
                <a:solidFill>
                  <a:srgbClr val="0070C0"/>
                </a:solidFill>
                <a:latin typeface="Meiryo" panose="020B0604030504040204" pitchFamily="34" charset="-128"/>
                <a:ea typeface="Meiryo" panose="020B0604030504040204" pitchFamily="34" charset="-128"/>
              </a:endParaRPr>
            </a:p>
          </p:txBody>
        </p:sp>
      </p:grpSp>
      <p:grpSp>
        <p:nvGrpSpPr>
          <p:cNvPr id="17" name="グループ化 16">
            <a:extLst>
              <a:ext uri="{FF2B5EF4-FFF2-40B4-BE49-F238E27FC236}">
                <a16:creationId xmlns:a16="http://schemas.microsoft.com/office/drawing/2014/main" id="{D019A183-A19A-1D1D-1967-AA4CEB5F239A}"/>
              </a:ext>
            </a:extLst>
          </p:cNvPr>
          <p:cNvGrpSpPr/>
          <p:nvPr/>
        </p:nvGrpSpPr>
        <p:grpSpPr>
          <a:xfrm>
            <a:off x="2813476" y="1583219"/>
            <a:ext cx="1565975" cy="1479203"/>
            <a:chOff x="2813476" y="1583219"/>
            <a:chExt cx="1565975" cy="1479203"/>
          </a:xfrm>
        </p:grpSpPr>
        <p:sp>
          <p:nvSpPr>
            <p:cNvPr id="10" name="円/楕円 9">
              <a:extLst>
                <a:ext uri="{FF2B5EF4-FFF2-40B4-BE49-F238E27FC236}">
                  <a16:creationId xmlns:a16="http://schemas.microsoft.com/office/drawing/2014/main" id="{DF1347A2-5373-BE31-6E02-0F9CFC521FAD}"/>
                </a:ext>
              </a:extLst>
            </p:cNvPr>
            <p:cNvSpPr/>
            <p:nvPr/>
          </p:nvSpPr>
          <p:spPr>
            <a:xfrm>
              <a:off x="2813476" y="1583219"/>
              <a:ext cx="1565975" cy="1479203"/>
            </a:xfrm>
            <a:prstGeom prst="ellipse">
              <a:avLst/>
            </a:prstGeom>
            <a:solidFill>
              <a:schemeClr val="accent3">
                <a:lumMod val="75000"/>
                <a:alpha val="4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42E864A2-B17C-2A62-57F4-F8376FE7E600}"/>
                </a:ext>
              </a:extLst>
            </p:cNvPr>
            <p:cNvSpPr txBox="1"/>
            <p:nvPr/>
          </p:nvSpPr>
          <p:spPr>
            <a:xfrm>
              <a:off x="3207590" y="1976763"/>
              <a:ext cx="800219" cy="707886"/>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静的</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en-US" altLang="ja-JP" sz="1600" dirty="0">
                  <a:solidFill>
                    <a:schemeClr val="bg1"/>
                  </a:solidFill>
                  <a:latin typeface="Meiryo" panose="020B0604030504040204" pitchFamily="34" charset="-128"/>
                  <a:ea typeface="Meiryo" panose="020B0604030504040204" pitchFamily="34" charset="-128"/>
                </a:rPr>
                <a:t>Static</a:t>
              </a:r>
              <a:endParaRPr kumimoji="1" lang="ja-JP" altLang="en-US" sz="1600">
                <a:solidFill>
                  <a:schemeClr val="bg1"/>
                </a:solidFill>
                <a:latin typeface="Meiryo" panose="020B0604030504040204" pitchFamily="34" charset="-128"/>
                <a:ea typeface="Meiryo" panose="020B0604030504040204" pitchFamily="34" charset="-128"/>
              </a:endParaRPr>
            </a:p>
          </p:txBody>
        </p:sp>
      </p:grpSp>
      <p:grpSp>
        <p:nvGrpSpPr>
          <p:cNvPr id="19" name="グループ化 18">
            <a:extLst>
              <a:ext uri="{FF2B5EF4-FFF2-40B4-BE49-F238E27FC236}">
                <a16:creationId xmlns:a16="http://schemas.microsoft.com/office/drawing/2014/main" id="{8310169C-CBFC-5BD2-3744-589EA9757531}"/>
              </a:ext>
            </a:extLst>
          </p:cNvPr>
          <p:cNvGrpSpPr/>
          <p:nvPr/>
        </p:nvGrpSpPr>
        <p:grpSpPr>
          <a:xfrm>
            <a:off x="4760631" y="1580531"/>
            <a:ext cx="1565975" cy="1479203"/>
            <a:chOff x="4760631" y="1580531"/>
            <a:chExt cx="1565975" cy="1479203"/>
          </a:xfrm>
        </p:grpSpPr>
        <p:sp>
          <p:nvSpPr>
            <p:cNvPr id="13" name="円/楕円 12">
              <a:extLst>
                <a:ext uri="{FF2B5EF4-FFF2-40B4-BE49-F238E27FC236}">
                  <a16:creationId xmlns:a16="http://schemas.microsoft.com/office/drawing/2014/main" id="{41F41932-0DFA-0218-5DE8-BCCCD39EEDAD}"/>
                </a:ext>
              </a:extLst>
            </p:cNvPr>
            <p:cNvSpPr/>
            <p:nvPr/>
          </p:nvSpPr>
          <p:spPr>
            <a:xfrm>
              <a:off x="4760631" y="1580531"/>
              <a:ext cx="1565975" cy="1479203"/>
            </a:xfrm>
            <a:prstGeom prst="ellipse">
              <a:avLst/>
            </a:prstGeom>
            <a:solidFill>
              <a:srgbClr val="0070C0">
                <a:alpha val="4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A0621A2C-01A7-0988-8433-A8F1AFE8F650}"/>
                </a:ext>
              </a:extLst>
            </p:cNvPr>
            <p:cNvSpPr txBox="1"/>
            <p:nvPr/>
          </p:nvSpPr>
          <p:spPr>
            <a:xfrm>
              <a:off x="5009627" y="1976763"/>
              <a:ext cx="1053494" cy="707886"/>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動</a:t>
              </a:r>
              <a:r>
                <a:rPr kumimoji="1" lang="ja-JP" altLang="en-US" sz="2400" b="1">
                  <a:solidFill>
                    <a:schemeClr val="bg1"/>
                  </a:solidFill>
                  <a:latin typeface="Meiryo" panose="020B0604030504040204" pitchFamily="34" charset="-128"/>
                  <a:ea typeface="Meiryo" panose="020B0604030504040204" pitchFamily="34" charset="-128"/>
                </a:rPr>
                <a:t>的</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en-US" altLang="ja-JP" sz="1600" dirty="0">
                  <a:solidFill>
                    <a:schemeClr val="bg1"/>
                  </a:solidFill>
                  <a:latin typeface="Meiryo" panose="020B0604030504040204" pitchFamily="34" charset="-128"/>
                  <a:ea typeface="Meiryo" panose="020B0604030504040204" pitchFamily="34" charset="-128"/>
                </a:rPr>
                <a:t>Dynamic</a:t>
              </a:r>
              <a:endParaRPr kumimoji="1"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3554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up)">
                                      <p:cBhvr>
                                        <p:cTn id="12" dur="500"/>
                                        <p:tgtEl>
                                          <p:spTgt spid="4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74D74-011F-D510-58DE-12177535B2D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3E04DDA7-B639-ECE8-1AF7-CAC00954FAEE}"/>
              </a:ext>
            </a:extLst>
          </p:cNvPr>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lIns="0" rIns="72000" rtlCol="0" anchor="ctr"/>
          <a:lstStyle/>
          <a:p>
            <a:pPr algn="r"/>
            <a:r>
              <a:rPr lang="ja-JP" altLang="en-US" sz="2400" dirty="0">
                <a:solidFill>
                  <a:srgbClr val="FFFFFF"/>
                </a:solidFill>
                <a:latin typeface="Meiryo" panose="020B0604030504040204" pitchFamily="34" charset="-128"/>
                <a:ea typeface="Meiryo" panose="020B0604030504040204" pitchFamily="34" charset="-128"/>
                <a:cs typeface="Arial"/>
              </a:rPr>
              <a:t>サイバーセキュリティの基本</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a:extLst>
              <a:ext uri="{FF2B5EF4-FFF2-40B4-BE49-F238E27FC236}">
                <a16:creationId xmlns:a16="http://schemas.microsoft.com/office/drawing/2014/main" id="{3A384A42-7970-6AA2-CF1E-6B696D98FBD4}"/>
              </a:ext>
            </a:extLst>
          </p:cNvPr>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6485047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764C9985-FA4F-EA44-8DF8-EDAAD4313B94}"/>
              </a:ext>
            </a:extLst>
          </p:cNvPr>
          <p:cNvSpPr>
            <a:spLocks noGrp="1"/>
          </p:cNvSpPr>
          <p:nvPr>
            <p:ph type="title"/>
          </p:nvPr>
        </p:nvSpPr>
        <p:spPr/>
        <p:txBody>
          <a:bodyPr/>
          <a:lstStyle/>
          <a:p>
            <a:r>
              <a:rPr kumimoji="1" lang="ja-JP" altLang="en-US" dirty="0"/>
              <a:t>サイバーセキュリティ対策とは</a:t>
            </a:r>
          </a:p>
        </p:txBody>
      </p:sp>
      <p:sp>
        <p:nvSpPr>
          <p:cNvPr id="13" name="正方形/長方形 12">
            <a:extLst>
              <a:ext uri="{FF2B5EF4-FFF2-40B4-BE49-F238E27FC236}">
                <a16:creationId xmlns:a16="http://schemas.microsoft.com/office/drawing/2014/main" id="{6D44D6FE-84D1-704A-96AB-20B78146F949}"/>
              </a:ext>
            </a:extLst>
          </p:cNvPr>
          <p:cNvSpPr/>
          <p:nvPr/>
        </p:nvSpPr>
        <p:spPr>
          <a:xfrm>
            <a:off x="442367" y="952019"/>
            <a:ext cx="8259265" cy="2292935"/>
          </a:xfrm>
          <a:prstGeom prst="rect">
            <a:avLst/>
          </a:prstGeom>
        </p:spPr>
        <p:txBody>
          <a:bodyPr wrap="square">
            <a:spAutoFit/>
          </a:bodyPr>
          <a:lstStyle/>
          <a:p>
            <a:pPr algn="just">
              <a:spcAft>
                <a:spcPts val="600"/>
              </a:spcAft>
            </a:pPr>
            <a:r>
              <a:rPr lang="ja-JP" altLang="en-US"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サイバーセキュリティ：</a:t>
            </a:r>
            <a:r>
              <a:rPr lang="en-US"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IT</a:t>
            </a:r>
            <a:r>
              <a:rPr lang="ja-JP"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機器やソフトウェア、ネットワークなどのサイバー領域において</a:t>
            </a:r>
            <a:r>
              <a:rPr lang="ja-JP" altLang="en-US"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、下記の</a:t>
            </a:r>
            <a:r>
              <a:rPr lang="ja-JP"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情報セキュリティの</a:t>
            </a:r>
            <a:r>
              <a:rPr lang="en-US"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3</a:t>
            </a:r>
            <a:r>
              <a:rPr lang="ja-JP"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要件（</a:t>
            </a:r>
            <a:r>
              <a:rPr lang="en-US"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CIA</a:t>
            </a:r>
            <a:r>
              <a:rPr lang="ja-JP"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a:t>
            </a:r>
            <a:r>
              <a:rPr lang="ja-JP" altLang="en-US"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を確保すること</a:t>
            </a:r>
            <a:r>
              <a:rPr lang="ja-JP"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a:t>
            </a:r>
          </a:p>
          <a:p>
            <a:pPr marL="342900" lvl="0" indent="-342900" algn="just">
              <a:spcAft>
                <a:spcPts val="600"/>
              </a:spcAft>
              <a:buFont typeface="Wingdings" pitchFamily="2" charset="2"/>
              <a:buChar char=""/>
            </a:pPr>
            <a:r>
              <a:rPr lang="ja-JP" altLang="en-US"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機密性</a:t>
            </a:r>
            <a:r>
              <a:rPr lang="en-US"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/Confidentiality</a:t>
            </a:r>
            <a:r>
              <a:rPr lang="ja-JP" altLang="en-US"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（漏らさない）</a:t>
            </a:r>
            <a:r>
              <a:rPr lang="ja-JP" altLang="en-US"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 許可された人だけがデータを見られるようにする。（例：クレジットカード情報の流出を防ぐ）</a:t>
            </a:r>
          </a:p>
          <a:p>
            <a:pPr marL="342900" lvl="0" indent="-342900" algn="just">
              <a:spcAft>
                <a:spcPts val="600"/>
              </a:spcAft>
              <a:buFont typeface="Wingdings" pitchFamily="2" charset="2"/>
              <a:buChar char=""/>
            </a:pPr>
            <a:r>
              <a:rPr lang="ja-JP" altLang="en-US"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完全性</a:t>
            </a:r>
            <a:r>
              <a:rPr lang="en-US"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/Integrity</a:t>
            </a:r>
            <a:r>
              <a:rPr lang="ja-JP" altLang="en-US"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（書き換えられない）</a:t>
            </a:r>
            <a:r>
              <a:rPr lang="ja-JP" altLang="en-US"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 データが改ざんされず、正確な状態を保つ。（例：</a:t>
            </a:r>
            <a:r>
              <a:rPr lang="en"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Web</a:t>
            </a:r>
            <a:r>
              <a:rPr lang="ja-JP" altLang="en-US"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サイトの内容が勝手に書き換えられるのを防ぐ）</a:t>
            </a:r>
          </a:p>
          <a:p>
            <a:pPr marL="342900" lvl="0" indent="-342900" algn="just">
              <a:spcAft>
                <a:spcPts val="600"/>
              </a:spcAft>
              <a:buFont typeface="Wingdings" pitchFamily="2" charset="2"/>
              <a:buChar char=""/>
            </a:pPr>
            <a:r>
              <a:rPr lang="ja-JP" altLang="en-US"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可用性</a:t>
            </a:r>
            <a:r>
              <a:rPr lang="en-US"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/Availability</a:t>
            </a:r>
            <a:r>
              <a:rPr lang="ja-JP" altLang="en-US"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（止まらない）</a:t>
            </a:r>
            <a:r>
              <a:rPr lang="ja-JP" altLang="en-US"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 使いたい時にいつでもシステムが使えるようにする。（例：サーバー攻撃でシステムがダウンするのを防ぐ）</a:t>
            </a:r>
            <a:endParaRPr lang="ja-JP"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C1A56CC7-3EF8-DC4B-B478-3FFA1AF59A1D}"/>
              </a:ext>
            </a:extLst>
          </p:cNvPr>
          <p:cNvSpPr/>
          <p:nvPr/>
        </p:nvSpPr>
        <p:spPr>
          <a:xfrm>
            <a:off x="4930638" y="5228065"/>
            <a:ext cx="4047942" cy="923330"/>
          </a:xfrm>
          <a:prstGeom prst="rect">
            <a:avLst/>
          </a:prstGeom>
        </p:spPr>
        <p:txBody>
          <a:bodyPr wrap="square">
            <a:spAutoFit/>
          </a:bodyPr>
          <a:lstStyle/>
          <a:p>
            <a:pPr marL="342900" lvl="0" indent="-342900" algn="just">
              <a:spcAft>
                <a:spcPts val="0"/>
              </a:spcAf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インシデント発生の抑制</a:t>
            </a:r>
          </a:p>
          <a:p>
            <a:pPr marL="342900" lvl="0" indent="-342900" algn="just">
              <a:spcAft>
                <a:spcPts val="0"/>
              </a:spcAf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インシデント</a:t>
            </a:r>
            <a:r>
              <a:rPr lang="ja-JP" altLang="en-US" kern="100">
                <a:latin typeface="Meiryo" panose="020B0604030504040204" pitchFamily="34" charset="-128"/>
                <a:ea typeface="Meiryo" panose="020B0604030504040204" pitchFamily="34" charset="-128"/>
                <a:cs typeface="Times New Roman" panose="02020603050405020304" pitchFamily="18" charset="0"/>
              </a:rPr>
              <a:t>による</a:t>
            </a:r>
            <a:r>
              <a:rPr lang="ja-JP" altLang="ja-JP" kern="100">
                <a:latin typeface="Meiryo" panose="020B0604030504040204" pitchFamily="34" charset="-128"/>
                <a:ea typeface="Meiryo" panose="020B0604030504040204" pitchFamily="34" charset="-128"/>
                <a:cs typeface="Times New Roman" panose="02020603050405020304" pitchFamily="18" charset="0"/>
              </a:rPr>
              <a:t>被害</a:t>
            </a:r>
            <a:r>
              <a:rPr lang="ja-JP" altLang="en-US" kern="100">
                <a:latin typeface="Meiryo" panose="020B0604030504040204" pitchFamily="34" charset="-128"/>
                <a:ea typeface="Meiryo" panose="020B0604030504040204" pitchFamily="34" charset="-128"/>
                <a:cs typeface="Times New Roman" panose="02020603050405020304" pitchFamily="18" charset="0"/>
              </a:rPr>
              <a:t>の</a:t>
            </a:r>
            <a:r>
              <a:rPr lang="ja-JP" altLang="ja-JP" kern="100">
                <a:latin typeface="Meiryo" panose="020B0604030504040204" pitchFamily="34" charset="-128"/>
                <a:ea typeface="Meiryo" panose="020B0604030504040204" pitchFamily="34" charset="-128"/>
                <a:cs typeface="Times New Roman" panose="02020603050405020304" pitchFamily="18" charset="0"/>
              </a:rPr>
              <a:t>最小化</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spcAft>
                <a:spcPts val="0"/>
              </a:spcAft>
              <a:buFont typeface="Wingdings" pitchFamily="2" charset="2"/>
              <a:buChar char=""/>
            </a:pPr>
            <a:r>
              <a:rPr lang="ja-JP" altLang="en-US" kern="100">
                <a:latin typeface="Meiryo" panose="020B0604030504040204" pitchFamily="34" charset="-128"/>
                <a:ea typeface="Meiryo" panose="020B0604030504040204" pitchFamily="34" charset="-128"/>
                <a:cs typeface="Times New Roman" panose="02020603050405020304" pitchFamily="18" charset="0"/>
              </a:rPr>
              <a:t>事業を継続</a:t>
            </a:r>
            <a:endParaRPr lang="ja-JP" altLang="ja-JP"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16742CAC-E01F-FC42-8E2A-A6737C8805BA}"/>
              </a:ext>
            </a:extLst>
          </p:cNvPr>
          <p:cNvSpPr/>
          <p:nvPr/>
        </p:nvSpPr>
        <p:spPr>
          <a:xfrm>
            <a:off x="235053" y="5465107"/>
            <a:ext cx="2598753" cy="892552"/>
          </a:xfrm>
          <a:prstGeom prst="rect">
            <a:avLst/>
          </a:prstGeom>
        </p:spPr>
        <p:txBody>
          <a:bodyPr wrap="square">
            <a:spAutoFit/>
          </a:bodyPr>
          <a:lstStyle/>
          <a:p>
            <a:pPr algn="ctr"/>
            <a:r>
              <a:rPr lang="ja-JP" altLang="ja-JP" sz="2400" b="1">
                <a:latin typeface="Meiryo" panose="020B0604030504040204" pitchFamily="34" charset="-128"/>
                <a:ea typeface="Meiryo" panose="020B0604030504040204" pitchFamily="34" charset="-128"/>
                <a:cs typeface="Times New Roman" panose="02020603050405020304" pitchFamily="18" charset="0"/>
              </a:rPr>
              <a:t>インシデント</a:t>
            </a:r>
            <a:endParaRPr lang="en-US" altLang="ja-JP" sz="2400" b="1"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400">
                <a:latin typeface="Meiryo" panose="020B0604030504040204" pitchFamily="34" charset="-128"/>
                <a:ea typeface="Meiryo" panose="020B0604030504040204" pitchFamily="34" charset="-128"/>
                <a:cs typeface="Times New Roman" panose="02020603050405020304" pitchFamily="18" charset="0"/>
              </a:rPr>
              <a:t>サイバー領域において、</a:t>
            </a:r>
            <a:endParaRPr lang="en-US" altLang="ja-JP" sz="14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400">
                <a:latin typeface="Meiryo" panose="020B0604030504040204" pitchFamily="34" charset="-128"/>
                <a:ea typeface="Meiryo" panose="020B0604030504040204" pitchFamily="34" charset="-128"/>
                <a:cs typeface="Times New Roman" panose="02020603050405020304" pitchFamily="18" charset="0"/>
              </a:rPr>
              <a:t>企業や組織を脅かす行為</a:t>
            </a:r>
            <a:r>
              <a:rPr lang="ja-JP" altLang="ja-JP" sz="1400">
                <a:latin typeface="Meiryo" panose="020B0604030504040204" pitchFamily="34" charset="-128"/>
                <a:ea typeface="Meiryo" panose="020B0604030504040204" pitchFamily="34" charset="-128"/>
              </a:rPr>
              <a:t> </a:t>
            </a:r>
            <a:endParaRPr lang="ja-JP" altLang="en-US" sz="1400">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AEB71DE3-7107-2244-8FDA-3609BF6D114D}"/>
              </a:ext>
            </a:extLst>
          </p:cNvPr>
          <p:cNvSpPr txBox="1"/>
          <p:nvPr/>
        </p:nvSpPr>
        <p:spPr>
          <a:xfrm>
            <a:off x="3472020" y="4662113"/>
            <a:ext cx="4493538" cy="523220"/>
          </a:xfrm>
          <a:prstGeom prst="rect">
            <a:avLst/>
          </a:prstGeom>
          <a:noFill/>
        </p:spPr>
        <p:txBody>
          <a:bodyPr wrap="none" rtlCol="0">
            <a:spAutoFit/>
          </a:bodyPr>
          <a:lstStyle/>
          <a:p>
            <a:r>
              <a:rPr kumimoji="1" lang="ja-JP" altLang="en-US" sz="2800" b="1" dirty="0">
                <a:solidFill>
                  <a:srgbClr val="0070C0"/>
                </a:solidFill>
                <a:latin typeface="Meiryo" panose="020B0604030504040204" pitchFamily="34" charset="-128"/>
                <a:ea typeface="Meiryo" panose="020B0604030504040204" pitchFamily="34" charset="-128"/>
              </a:rPr>
              <a:t>サイバーセキュリティ対策</a:t>
            </a:r>
          </a:p>
        </p:txBody>
      </p:sp>
      <p:sp>
        <p:nvSpPr>
          <p:cNvPr id="21" name="右矢印 20">
            <a:extLst>
              <a:ext uri="{FF2B5EF4-FFF2-40B4-BE49-F238E27FC236}">
                <a16:creationId xmlns:a16="http://schemas.microsoft.com/office/drawing/2014/main" id="{E69D7556-44D9-6C4B-9B61-F85B8EA62F48}"/>
              </a:ext>
            </a:extLst>
          </p:cNvPr>
          <p:cNvSpPr/>
          <p:nvPr/>
        </p:nvSpPr>
        <p:spPr>
          <a:xfrm>
            <a:off x="2448215" y="4923723"/>
            <a:ext cx="771181" cy="739480"/>
          </a:xfrm>
          <a:prstGeom prst="right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B969D381-62A8-A842-8A21-7AE5F1FD384C}"/>
              </a:ext>
            </a:extLst>
          </p:cNvPr>
          <p:cNvSpPr/>
          <p:nvPr/>
        </p:nvSpPr>
        <p:spPr>
          <a:xfrm>
            <a:off x="291946" y="851132"/>
            <a:ext cx="8560106" cy="2473108"/>
          </a:xfrm>
          <a:prstGeom prst="rect">
            <a:avLst/>
          </a:prstGeom>
          <a:noFill/>
          <a:ln w="381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三角形 22">
            <a:extLst>
              <a:ext uri="{FF2B5EF4-FFF2-40B4-BE49-F238E27FC236}">
                <a16:creationId xmlns:a16="http://schemas.microsoft.com/office/drawing/2014/main" id="{43546D3D-B246-984F-BDB3-FEA0DEDBB18E}"/>
              </a:ext>
            </a:extLst>
          </p:cNvPr>
          <p:cNvSpPr/>
          <p:nvPr/>
        </p:nvSpPr>
        <p:spPr>
          <a:xfrm flipV="1">
            <a:off x="291947" y="3324237"/>
            <a:ext cx="8560105" cy="1205639"/>
          </a:xfrm>
          <a:prstGeom prst="triangle">
            <a:avLst>
              <a:gd name="adj" fmla="val 73166"/>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F21CA59A-86F3-854C-877E-46B46C7F19F9}"/>
              </a:ext>
            </a:extLst>
          </p:cNvPr>
          <p:cNvSpPr txBox="1"/>
          <p:nvPr/>
        </p:nvSpPr>
        <p:spPr>
          <a:xfrm>
            <a:off x="4235049" y="3636648"/>
            <a:ext cx="3326552"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3</a:t>
            </a:r>
            <a:r>
              <a:rPr kumimoji="1" lang="ja-JP" altLang="en-US" b="1">
                <a:solidFill>
                  <a:schemeClr val="bg1"/>
                </a:solidFill>
                <a:latin typeface="Meiryo" panose="020B0604030504040204" pitchFamily="34" charset="-128"/>
                <a:ea typeface="Meiryo" panose="020B0604030504040204" pitchFamily="34" charset="-128"/>
              </a:rPr>
              <a:t>要件（</a:t>
            </a:r>
            <a:r>
              <a:rPr kumimoji="1" lang="en-US" altLang="ja-JP" b="1" dirty="0">
                <a:solidFill>
                  <a:schemeClr val="bg1"/>
                </a:solidFill>
                <a:latin typeface="Meiryo" panose="020B0604030504040204" pitchFamily="34" charset="-128"/>
                <a:ea typeface="Meiryo" panose="020B0604030504040204" pitchFamily="34" charset="-128"/>
              </a:rPr>
              <a:t>CIA</a:t>
            </a:r>
            <a:r>
              <a:rPr kumimoji="1" lang="ja-JP" altLang="en-US" b="1">
                <a:solidFill>
                  <a:schemeClr val="bg1"/>
                </a:solidFill>
                <a:latin typeface="Meiryo" panose="020B0604030504040204" pitchFamily="34" charset="-128"/>
                <a:ea typeface="Meiryo" panose="020B0604030504040204" pitchFamily="34" charset="-128"/>
              </a:rPr>
              <a:t>）を確保する対策</a:t>
            </a:r>
          </a:p>
        </p:txBody>
      </p:sp>
      <p:pic>
        <p:nvPicPr>
          <p:cNvPr id="2" name="図 1">
            <a:extLst>
              <a:ext uri="{FF2B5EF4-FFF2-40B4-BE49-F238E27FC236}">
                <a16:creationId xmlns:a16="http://schemas.microsoft.com/office/drawing/2014/main" id="{79B628B7-EBCF-057B-91FA-FC05D4D2F42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3409" y="2823489"/>
            <a:ext cx="3255678" cy="3255678"/>
          </a:xfrm>
          <a:prstGeom prst="rect">
            <a:avLst/>
          </a:prstGeom>
          <a:effectLst/>
        </p:spPr>
      </p:pic>
      <p:pic>
        <p:nvPicPr>
          <p:cNvPr id="3" name="図 2">
            <a:extLst>
              <a:ext uri="{FF2B5EF4-FFF2-40B4-BE49-F238E27FC236}">
                <a16:creationId xmlns:a16="http://schemas.microsoft.com/office/drawing/2014/main" id="{4063B685-3FA5-1A92-A160-862AE60D92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7505" y="4702319"/>
            <a:ext cx="1806437" cy="1806437"/>
          </a:xfrm>
          <a:prstGeom prst="rect">
            <a:avLst/>
          </a:prstGeom>
        </p:spPr>
      </p:pic>
    </p:spTree>
    <p:extLst>
      <p:ext uri="{BB962C8B-B14F-4D97-AF65-F5344CB8AC3E}">
        <p14:creationId xmlns:p14="http://schemas.microsoft.com/office/powerpoint/2010/main" val="2402092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リスクマネジメントの考え方</a:t>
            </a:r>
          </a:p>
        </p:txBody>
      </p:sp>
      <p:sp>
        <p:nvSpPr>
          <p:cNvPr id="4" name="角丸四角形 3"/>
          <p:cNvSpPr/>
          <p:nvPr/>
        </p:nvSpPr>
        <p:spPr>
          <a:xfrm>
            <a:off x="4228071" y="2799068"/>
            <a:ext cx="1857903" cy="1857803"/>
          </a:xfrm>
          <a:prstGeom prst="roundRect">
            <a:avLst>
              <a:gd name="adj" fmla="val 0"/>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dirty="0">
              <a:latin typeface="Meiryo" charset="-128"/>
              <a:ea typeface="Meiryo" charset="-128"/>
              <a:cs typeface="Meiryo" charset="-128"/>
            </a:endParaRPr>
          </a:p>
        </p:txBody>
      </p:sp>
      <p:sp>
        <p:nvSpPr>
          <p:cNvPr id="5" name="角丸四角形 4"/>
          <p:cNvSpPr/>
          <p:nvPr/>
        </p:nvSpPr>
        <p:spPr>
          <a:xfrm>
            <a:off x="1017898" y="1846645"/>
            <a:ext cx="2905632"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事故の発生</a:t>
            </a:r>
          </a:p>
        </p:txBody>
      </p:sp>
      <p:sp>
        <p:nvSpPr>
          <p:cNvPr id="6" name="角丸四角形 5"/>
          <p:cNvSpPr/>
          <p:nvPr/>
        </p:nvSpPr>
        <p:spPr>
          <a:xfrm>
            <a:off x="4427972" y="1846645"/>
            <a:ext cx="1476746"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事故の影響</a:t>
            </a:r>
          </a:p>
        </p:txBody>
      </p:sp>
      <p:sp>
        <p:nvSpPr>
          <p:cNvPr id="7" name="角丸四角形 6"/>
          <p:cNvSpPr/>
          <p:nvPr/>
        </p:nvSpPr>
        <p:spPr>
          <a:xfrm>
            <a:off x="6615124" y="1846645"/>
            <a:ext cx="1437953"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受容</a:t>
            </a:r>
            <a:endParaRPr kumimoji="1" lang="ja-JP" altLang="en-US" dirty="0">
              <a:solidFill>
                <a:schemeClr val="bg1"/>
              </a:solidFill>
              <a:latin typeface="Meiryo" charset="-128"/>
              <a:ea typeface="Meiryo" charset="-128"/>
              <a:cs typeface="Meiryo" charset="-128"/>
            </a:endParaRPr>
          </a:p>
        </p:txBody>
      </p:sp>
      <p:cxnSp>
        <p:nvCxnSpPr>
          <p:cNvPr id="8" name="直線矢印コネクタ 7"/>
          <p:cNvCxnSpPr>
            <a:stCxn id="5" idx="3"/>
            <a:endCxn id="6" idx="1"/>
          </p:cNvCxnSpPr>
          <p:nvPr/>
        </p:nvCxnSpPr>
        <p:spPr>
          <a:xfrm>
            <a:off x="3923530" y="2222909"/>
            <a:ext cx="504442"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cxnSp>
        <p:nvCxnSpPr>
          <p:cNvPr id="9" name="直線矢印コネクタ 8"/>
          <p:cNvCxnSpPr>
            <a:stCxn id="6" idx="3"/>
          </p:cNvCxnSpPr>
          <p:nvPr/>
        </p:nvCxnSpPr>
        <p:spPr>
          <a:xfrm>
            <a:off x="5904718" y="2222909"/>
            <a:ext cx="710406"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sp>
        <p:nvSpPr>
          <p:cNvPr id="10" name="角丸四角形 9"/>
          <p:cNvSpPr/>
          <p:nvPr/>
        </p:nvSpPr>
        <p:spPr>
          <a:xfrm>
            <a:off x="1017898" y="2896107"/>
            <a:ext cx="1234681" cy="752528"/>
          </a:xfrm>
          <a:prstGeom prst="roundRect">
            <a:avLst>
              <a:gd name="adj" fmla="val 0"/>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脅威</a:t>
            </a:r>
          </a:p>
        </p:txBody>
      </p:sp>
      <p:sp>
        <p:nvSpPr>
          <p:cNvPr id="11" name="角丸四角形 10"/>
          <p:cNvSpPr/>
          <p:nvPr/>
        </p:nvSpPr>
        <p:spPr>
          <a:xfrm>
            <a:off x="2691931" y="2896107"/>
            <a:ext cx="1231599" cy="752528"/>
          </a:xfrm>
          <a:prstGeom prst="roundRect">
            <a:avLst>
              <a:gd name="adj" fmla="val 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a:solidFill>
                  <a:schemeClr val="bg1"/>
                </a:solidFill>
                <a:latin typeface="Meiryo" charset="-128"/>
                <a:ea typeface="Meiryo" charset="-128"/>
                <a:cs typeface="Meiryo" charset="-128"/>
              </a:rPr>
              <a:t>脆弱</a:t>
            </a:r>
            <a:r>
              <a:rPr kumimoji="1" lang="ja-JP" altLang="en-US">
                <a:solidFill>
                  <a:schemeClr val="bg1"/>
                </a:solidFill>
                <a:latin typeface="Meiryo" charset="-128"/>
                <a:ea typeface="Meiryo" charset="-128"/>
                <a:cs typeface="Meiryo" charset="-128"/>
              </a:rPr>
              <a:t>性</a:t>
            </a:r>
            <a:endParaRPr kumimoji="1" lang="ja-JP" altLang="en-US" dirty="0">
              <a:solidFill>
                <a:schemeClr val="bg1"/>
              </a:solidFill>
              <a:latin typeface="Meiryo" charset="-128"/>
              <a:ea typeface="Meiryo" charset="-128"/>
              <a:cs typeface="Meiryo" charset="-128"/>
            </a:endParaRPr>
          </a:p>
        </p:txBody>
      </p:sp>
      <p:sp>
        <p:nvSpPr>
          <p:cNvPr id="12" name="角丸四角形 11"/>
          <p:cNvSpPr/>
          <p:nvPr/>
        </p:nvSpPr>
        <p:spPr>
          <a:xfrm>
            <a:off x="4427972" y="2966655"/>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機密性</a:t>
            </a:r>
          </a:p>
        </p:txBody>
      </p:sp>
      <p:sp>
        <p:nvSpPr>
          <p:cNvPr id="13" name="十字形 12"/>
          <p:cNvSpPr/>
          <p:nvPr/>
        </p:nvSpPr>
        <p:spPr>
          <a:xfrm rot="2700000">
            <a:off x="2288755" y="3071751"/>
            <a:ext cx="364488" cy="360180"/>
          </a:xfrm>
          <a:prstGeom prst="plus">
            <a:avLst>
              <a:gd name="adj" fmla="val 41668"/>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Meiryo" charset="-128"/>
              <a:ea typeface="Meiryo" charset="-128"/>
              <a:cs typeface="Meiryo" charset="-128"/>
            </a:endParaRPr>
          </a:p>
        </p:txBody>
      </p:sp>
      <p:sp>
        <p:nvSpPr>
          <p:cNvPr id="14" name="角丸四角形 13"/>
          <p:cNvSpPr/>
          <p:nvPr/>
        </p:nvSpPr>
        <p:spPr>
          <a:xfrm>
            <a:off x="4427972" y="3516952"/>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完全性</a:t>
            </a:r>
          </a:p>
        </p:txBody>
      </p:sp>
      <p:sp>
        <p:nvSpPr>
          <p:cNvPr id="15" name="角丸四角形 14"/>
          <p:cNvSpPr/>
          <p:nvPr/>
        </p:nvSpPr>
        <p:spPr>
          <a:xfrm>
            <a:off x="4427972" y="4085329"/>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可用性</a:t>
            </a:r>
          </a:p>
        </p:txBody>
      </p:sp>
      <p:sp>
        <p:nvSpPr>
          <p:cNvPr id="16" name="角丸四角形 15"/>
          <p:cNvSpPr/>
          <p:nvPr/>
        </p:nvSpPr>
        <p:spPr>
          <a:xfrm>
            <a:off x="2691931" y="4035022"/>
            <a:ext cx="1231599" cy="551303"/>
          </a:xfrm>
          <a:prstGeom prst="roundRect">
            <a:avLst>
              <a:gd name="adj" fmla="val 0"/>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対策</a:t>
            </a:r>
          </a:p>
        </p:txBody>
      </p:sp>
      <p:cxnSp>
        <p:nvCxnSpPr>
          <p:cNvPr id="17" name="直線矢印コネクタ 16"/>
          <p:cNvCxnSpPr/>
          <p:nvPr/>
        </p:nvCxnSpPr>
        <p:spPr>
          <a:xfrm flipV="1">
            <a:off x="3296888" y="3648635"/>
            <a:ext cx="0" cy="386387"/>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18" name="角丸四角形 17"/>
          <p:cNvSpPr/>
          <p:nvPr/>
        </p:nvSpPr>
        <p:spPr>
          <a:xfrm>
            <a:off x="6615124" y="3516952"/>
            <a:ext cx="1437954" cy="427977"/>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受容レベル</a:t>
            </a:r>
          </a:p>
        </p:txBody>
      </p:sp>
      <p:cxnSp>
        <p:nvCxnSpPr>
          <p:cNvPr id="20" name="直線矢印コネクタ 19"/>
          <p:cNvCxnSpPr/>
          <p:nvPr/>
        </p:nvCxnSpPr>
        <p:spPr>
          <a:xfrm>
            <a:off x="3923530" y="4334190"/>
            <a:ext cx="304541"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21" name="角丸四角形 20"/>
          <p:cNvSpPr/>
          <p:nvPr/>
        </p:nvSpPr>
        <p:spPr>
          <a:xfrm>
            <a:off x="1017898" y="5562780"/>
            <a:ext cx="7035180" cy="552943"/>
          </a:xfrm>
          <a:prstGeom prst="roundRect">
            <a:avLst>
              <a:gd name="adj" fmla="val 0"/>
            </a:avLst>
          </a:prstGeom>
          <a:solidFill>
            <a:srgbClr val="0432FF"/>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a:solidFill>
                  <a:schemeClr val="bg1"/>
                </a:solidFill>
                <a:latin typeface="Meiryo" charset="-128"/>
                <a:ea typeface="Meiryo" charset="-128"/>
                <a:cs typeface="Meiryo" charset="-128"/>
              </a:rPr>
              <a:t>説明責任</a:t>
            </a:r>
            <a:endParaRPr kumimoji="1" lang="ja-JP" altLang="en-US" dirty="0">
              <a:solidFill>
                <a:schemeClr val="bg1"/>
              </a:solidFill>
              <a:latin typeface="Meiryo" charset="-128"/>
              <a:ea typeface="Meiryo" charset="-128"/>
              <a:cs typeface="Meiryo" charset="-128"/>
            </a:endParaRPr>
          </a:p>
        </p:txBody>
      </p:sp>
      <p:sp>
        <p:nvSpPr>
          <p:cNvPr id="22" name="角丸四角形 21"/>
          <p:cNvSpPr/>
          <p:nvPr/>
        </p:nvSpPr>
        <p:spPr>
          <a:xfrm>
            <a:off x="2691931" y="4915546"/>
            <a:ext cx="1231599" cy="448184"/>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コスト</a:t>
            </a:r>
          </a:p>
        </p:txBody>
      </p:sp>
      <p:sp>
        <p:nvSpPr>
          <p:cNvPr id="23" name="角丸四角形 22"/>
          <p:cNvSpPr/>
          <p:nvPr/>
        </p:nvSpPr>
        <p:spPr>
          <a:xfrm>
            <a:off x="4496320" y="4915546"/>
            <a:ext cx="1231599" cy="448184"/>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影響</a:t>
            </a:r>
          </a:p>
        </p:txBody>
      </p:sp>
      <p:cxnSp>
        <p:nvCxnSpPr>
          <p:cNvPr id="24" name="直線矢印コネクタ 23"/>
          <p:cNvCxnSpPr/>
          <p:nvPr/>
        </p:nvCxnSpPr>
        <p:spPr>
          <a:xfrm>
            <a:off x="3923530" y="5139638"/>
            <a:ext cx="572790"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25" name="カギ線コネクタ 24"/>
          <p:cNvCxnSpPr/>
          <p:nvPr/>
        </p:nvCxnSpPr>
        <p:spPr>
          <a:xfrm flipV="1">
            <a:off x="5727919" y="3944929"/>
            <a:ext cx="1606182" cy="1194709"/>
          </a:xfrm>
          <a:prstGeom prst="bentConnector2">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506" name="直線矢印コネクタ 505"/>
          <p:cNvCxnSpPr>
            <a:stCxn id="4" idx="3"/>
            <a:endCxn id="18" idx="1"/>
          </p:cNvCxnSpPr>
          <p:nvPr/>
        </p:nvCxnSpPr>
        <p:spPr>
          <a:xfrm>
            <a:off x="6085974" y="3727970"/>
            <a:ext cx="529150" cy="2971"/>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26" name="テキスト ボックス 25">
            <a:extLst>
              <a:ext uri="{FF2B5EF4-FFF2-40B4-BE49-F238E27FC236}">
                <a16:creationId xmlns:a16="http://schemas.microsoft.com/office/drawing/2014/main" id="{E23342BB-3F23-4859-E23D-89D9D7629BE1}"/>
              </a:ext>
            </a:extLst>
          </p:cNvPr>
          <p:cNvSpPr txBox="1"/>
          <p:nvPr/>
        </p:nvSpPr>
        <p:spPr>
          <a:xfrm>
            <a:off x="293170" y="1002889"/>
            <a:ext cx="8484636" cy="307777"/>
          </a:xfrm>
          <a:prstGeom prst="rect">
            <a:avLst/>
          </a:prstGeom>
          <a:noFill/>
        </p:spPr>
        <p:txBody>
          <a:bodyPr wrap="square">
            <a:spAutoFit/>
          </a:bodyPr>
          <a:lstStyle/>
          <a:p>
            <a:r>
              <a:rPr lang="ja-JP" altLang="en-US" sz="1400" dirty="0">
                <a:latin typeface="Meiryo" panose="020B0604030504040204" pitchFamily="34" charset="-128"/>
                <a:ea typeface="Meiryo" panose="020B0604030504040204" pitchFamily="34" charset="-128"/>
              </a:rPr>
              <a:t>「リスク」とは将来の不確実性、「リスクマネジメント」とは、不確実な将来を確実にする取り組み</a:t>
            </a:r>
          </a:p>
        </p:txBody>
      </p:sp>
    </p:spTree>
    <p:extLst>
      <p:ext uri="{BB962C8B-B14F-4D97-AF65-F5344CB8AC3E}">
        <p14:creationId xmlns:p14="http://schemas.microsoft.com/office/powerpoint/2010/main" val="6398759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片側の 2 つの角を丸めた四角形 29"/>
          <p:cNvSpPr/>
          <p:nvPr/>
        </p:nvSpPr>
        <p:spPr>
          <a:xfrm>
            <a:off x="833157" y="846472"/>
            <a:ext cx="7466340" cy="2455008"/>
          </a:xfrm>
          <a:prstGeom prst="round2SameRect">
            <a:avLst>
              <a:gd name="adj1" fmla="val 0"/>
              <a:gd name="adj2" fmla="val 0"/>
            </a:avLst>
          </a:prstGeom>
          <a:solidFill>
            <a:srgbClr val="FFFBD2"/>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 name="タイトル 1"/>
          <p:cNvSpPr>
            <a:spLocks noGrp="1"/>
          </p:cNvSpPr>
          <p:nvPr>
            <p:ph type="title"/>
          </p:nvPr>
        </p:nvSpPr>
        <p:spPr/>
        <p:txBody>
          <a:bodyPr/>
          <a:lstStyle/>
          <a:p>
            <a:r>
              <a:rPr kumimoji="1" lang="ja-JP" altLang="en-US" dirty="0"/>
              <a:t>アクセス制御</a:t>
            </a:r>
          </a:p>
        </p:txBody>
      </p:sp>
      <p:sp>
        <p:nvSpPr>
          <p:cNvPr id="5" name="片側の 2 つの角を丸めた四角形 4"/>
          <p:cNvSpPr/>
          <p:nvPr/>
        </p:nvSpPr>
        <p:spPr>
          <a:xfrm>
            <a:off x="833157" y="3435759"/>
            <a:ext cx="7466340" cy="685890"/>
          </a:xfrm>
          <a:prstGeom prst="round2SameRect">
            <a:avLst>
              <a:gd name="adj1" fmla="val 0"/>
              <a:gd name="adj2" fmla="val 0"/>
            </a:avLst>
          </a:prstGeom>
          <a:solidFill>
            <a:schemeClr val="accent6">
              <a:lumMod val="75000"/>
            </a:scheme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6" name="テキスト ボックス 5"/>
          <p:cNvSpPr txBox="1"/>
          <p:nvPr/>
        </p:nvSpPr>
        <p:spPr>
          <a:xfrm>
            <a:off x="1448846" y="2682782"/>
            <a:ext cx="835485"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識別</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Identification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7" name="テキスト ボックス 6"/>
          <p:cNvSpPr txBox="1"/>
          <p:nvPr/>
        </p:nvSpPr>
        <p:spPr>
          <a:xfrm>
            <a:off x="4118190" y="2682782"/>
            <a:ext cx="907620"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認証</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Authentication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8" name="テキスト ボックス 7"/>
          <p:cNvSpPr txBox="1"/>
          <p:nvPr/>
        </p:nvSpPr>
        <p:spPr>
          <a:xfrm>
            <a:off x="6589434" y="2679311"/>
            <a:ext cx="848309"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認可</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Authorization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9" name="テキスト ボックス 8"/>
          <p:cNvSpPr txBox="1"/>
          <p:nvPr/>
        </p:nvSpPr>
        <p:spPr>
          <a:xfrm>
            <a:off x="4018002" y="3549901"/>
            <a:ext cx="1107996" cy="492443"/>
          </a:xfrm>
          <a:prstGeom prst="rect">
            <a:avLst/>
          </a:prstGeom>
          <a:noFill/>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Meiryo" charset="-128"/>
                <a:ea typeface="Meiryo" charset="-128"/>
                <a:cs typeface="Meiryo" charset="-128"/>
              </a:rPr>
              <a:t>説明責任</a:t>
            </a:r>
            <a:endParaRPr kumimoji="1" lang="en-US" altLang="ja-JP" sz="1800" b="0" i="0" u="none" strike="noStrike" kern="0" cap="none" spc="0" normalizeH="0" baseline="0" noProof="0" dirty="0">
              <a:ln>
                <a:noFill/>
              </a:ln>
              <a:solidFill>
                <a:prstClr val="white"/>
              </a:solidFill>
              <a:effectLst/>
              <a:uLnTx/>
              <a:uFillTx/>
              <a:latin typeface="Meiryo" charset="-128"/>
              <a:ea typeface="Meiryo" charset="-128"/>
              <a:cs typeface="Meiryo"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800" kern="0" dirty="0">
                <a:solidFill>
                  <a:prstClr val="white"/>
                </a:solidFill>
                <a:latin typeface="Meiryo" charset="-128"/>
                <a:ea typeface="Meiryo" charset="-128"/>
                <a:cs typeface="Meiryo" charset="-128"/>
              </a:rPr>
              <a:t>Accountability</a:t>
            </a:r>
            <a:endParaRPr kumimoji="1" lang="ja-JP" altLang="en-US" sz="800" b="0" i="0" u="none" strike="noStrike" kern="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10" name="図形グループ 9"/>
          <p:cNvGrpSpPr/>
          <p:nvPr/>
        </p:nvGrpSpPr>
        <p:grpSpPr>
          <a:xfrm>
            <a:off x="1136670" y="1550160"/>
            <a:ext cx="1459838" cy="1074375"/>
            <a:chOff x="967410" y="1417983"/>
            <a:chExt cx="1868556" cy="1375173"/>
          </a:xfrm>
          <a:solidFill>
            <a:schemeClr val="accent1"/>
          </a:solidFill>
          <a:effectLst>
            <a:outerShdw blurRad="50800" dist="38100" dir="2700000" algn="tl" rotWithShape="0">
              <a:prstClr val="black">
                <a:alpha val="40000"/>
              </a:prstClr>
            </a:outerShdw>
          </a:effectLst>
        </p:grpSpPr>
        <p:sp>
          <p:nvSpPr>
            <p:cNvPr id="24" name="角丸四角形 23"/>
            <p:cNvSpPr/>
            <p:nvPr/>
          </p:nvSpPr>
          <p:spPr>
            <a:xfrm>
              <a:off x="967410" y="1417983"/>
              <a:ext cx="1868556" cy="1375173"/>
            </a:xfrm>
            <a:prstGeom prst="round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5" name="正方形/長方形 24"/>
            <p:cNvSpPr/>
            <p:nvPr/>
          </p:nvSpPr>
          <p:spPr>
            <a:xfrm>
              <a:off x="967410" y="1749287"/>
              <a:ext cx="1868556" cy="159026"/>
            </a:xfrm>
            <a:prstGeom prst="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nvGrpSpPr>
            <p:cNvPr id="26" name="図形グループ 25"/>
            <p:cNvGrpSpPr/>
            <p:nvPr/>
          </p:nvGrpSpPr>
          <p:grpSpPr>
            <a:xfrm>
              <a:off x="2266121" y="2037587"/>
              <a:ext cx="353780" cy="546588"/>
              <a:chOff x="4280451" y="1708004"/>
              <a:chExt cx="702366" cy="1085152"/>
            </a:xfrm>
            <a:grpFill/>
          </p:grpSpPr>
          <p:sp>
            <p:nvSpPr>
              <p:cNvPr id="27" name="円/楕円 26"/>
              <p:cNvSpPr/>
              <p:nvPr/>
            </p:nvSpPr>
            <p:spPr>
              <a:xfrm>
                <a:off x="4280451" y="1708004"/>
                <a:ext cx="702365" cy="702365"/>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8" name="片側の 2 つの角を丸めた四角形 27"/>
              <p:cNvSpPr/>
              <p:nvPr/>
            </p:nvSpPr>
            <p:spPr>
              <a:xfrm>
                <a:off x="4280452" y="2372139"/>
                <a:ext cx="702365" cy="421017"/>
              </a:xfrm>
              <a:prstGeom prst="round2Same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grpSp>
        <p:nvGrpSpPr>
          <p:cNvPr id="11" name="図形グループ 10"/>
          <p:cNvGrpSpPr/>
          <p:nvPr/>
        </p:nvGrpSpPr>
        <p:grpSpPr>
          <a:xfrm rot="18900000">
            <a:off x="4057754" y="1553005"/>
            <a:ext cx="667498" cy="1131610"/>
            <a:chOff x="3918611" y="1417983"/>
            <a:chExt cx="728870" cy="1323884"/>
          </a:xfrm>
          <a:solidFill>
            <a:schemeClr val="accent1"/>
          </a:solidFill>
          <a:effectLst>
            <a:outerShdw blurRad="50800" dist="38100" dir="2700000" algn="tl" rotWithShape="0">
              <a:prstClr val="black">
                <a:alpha val="40000"/>
              </a:prstClr>
            </a:outerShdw>
          </a:effectLst>
        </p:grpSpPr>
        <p:grpSp>
          <p:nvGrpSpPr>
            <p:cNvPr id="19" name="図形グループ 18"/>
            <p:cNvGrpSpPr/>
            <p:nvPr/>
          </p:nvGrpSpPr>
          <p:grpSpPr>
            <a:xfrm>
              <a:off x="3918611" y="1417983"/>
              <a:ext cx="728870" cy="728870"/>
              <a:chOff x="4267200" y="1656522"/>
              <a:chExt cx="940904" cy="940904"/>
            </a:xfrm>
            <a:grpFill/>
          </p:grpSpPr>
          <p:sp>
            <p:nvSpPr>
              <p:cNvPr id="22" name="円/楕円 21"/>
              <p:cNvSpPr/>
              <p:nvPr/>
            </p:nvSpPr>
            <p:spPr>
              <a:xfrm>
                <a:off x="4267200" y="1656522"/>
                <a:ext cx="940904" cy="940904"/>
              </a:xfrm>
              <a:prstGeom prst="ellipse">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3" name="円/楕円 22"/>
              <p:cNvSpPr/>
              <p:nvPr/>
            </p:nvSpPr>
            <p:spPr>
              <a:xfrm>
                <a:off x="4456058" y="1845380"/>
                <a:ext cx="563188" cy="563188"/>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sp>
          <p:nvSpPr>
            <p:cNvPr id="20" name="L 字 19"/>
            <p:cNvSpPr/>
            <p:nvPr/>
          </p:nvSpPr>
          <p:spPr>
            <a:xfrm>
              <a:off x="4190280" y="2040865"/>
              <a:ext cx="366506" cy="701002"/>
            </a:xfrm>
            <a:prstGeom prst="corner">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1" name="正方形/長方形 20"/>
            <p:cNvSpPr/>
            <p:nvPr/>
          </p:nvSpPr>
          <p:spPr>
            <a:xfrm>
              <a:off x="4283046" y="2267484"/>
              <a:ext cx="273740" cy="157634"/>
            </a:xfrm>
            <a:prstGeom prst="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nvGrpSpPr>
          <p:cNvPr id="12" name="図形グループ 11"/>
          <p:cNvGrpSpPr/>
          <p:nvPr/>
        </p:nvGrpSpPr>
        <p:grpSpPr>
          <a:xfrm>
            <a:off x="6196103" y="1366361"/>
            <a:ext cx="1647665" cy="1212607"/>
            <a:chOff x="6001795" y="1364974"/>
            <a:chExt cx="1868556" cy="1375173"/>
          </a:xfrm>
          <a:solidFill>
            <a:schemeClr val="accent1"/>
          </a:solidFill>
          <a:effectLst>
            <a:outerShdw blurRad="50800" dist="38100" dir="2700000" algn="tl" rotWithShape="0">
              <a:prstClr val="black">
                <a:alpha val="40000"/>
              </a:prstClr>
            </a:outerShdw>
          </a:effectLst>
        </p:grpSpPr>
        <p:sp>
          <p:nvSpPr>
            <p:cNvPr id="17" name="正方形/長方形 16"/>
            <p:cNvSpPr/>
            <p:nvPr/>
          </p:nvSpPr>
          <p:spPr>
            <a:xfrm>
              <a:off x="6001795" y="1364974"/>
              <a:ext cx="1868556" cy="1375173"/>
            </a:xfrm>
            <a:prstGeom prst="rect">
              <a:avLst/>
            </a:prstGeom>
            <a:grpFill/>
            <a:ln w="381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18" name="テキスト ボックス 17"/>
            <p:cNvSpPr txBox="1"/>
            <p:nvPr/>
          </p:nvSpPr>
          <p:spPr>
            <a:xfrm flipH="1">
              <a:off x="6164212" y="1484696"/>
              <a:ext cx="1529327" cy="1151826"/>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R</a:t>
              </a:r>
              <a:r>
                <a:rPr kumimoji="0" lang="en-US" altLang="ja-JP" sz="2000" b="1" i="0" u="none" strike="noStrike" kern="0" cap="none" spc="0" normalizeH="0" baseline="0" noProof="0" dirty="0">
                  <a:ln>
                    <a:noFill/>
                  </a:ln>
                  <a:solidFill>
                    <a:schemeClr val="bg1"/>
                  </a:solidFill>
                  <a:effectLst/>
                  <a:uLnTx/>
                  <a:uFillTx/>
                  <a:latin typeface="ＭＳ Ｐゴシック" charset="-128"/>
                </a:rPr>
                <a:t> </a:t>
              </a:r>
              <a:r>
                <a:rPr kumimoji="1" lang="en-US" altLang="ja-JP" sz="2000" b="1" i="0" u="none" strike="noStrike" kern="0" cap="none" spc="0" normalizeH="0" baseline="0" noProof="0" dirty="0">
                  <a:ln>
                    <a:noFill/>
                  </a:ln>
                  <a:solidFill>
                    <a:schemeClr val="bg1"/>
                  </a:solidFill>
                  <a:effectLst/>
                  <a:uLnTx/>
                  <a:uFillTx/>
                  <a:latin typeface="ＭＳ Ｐゴシック"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schemeClr val="bg1"/>
                  </a:solidFill>
                  <a:effectLst/>
                  <a:uLnTx/>
                  <a:uFillTx/>
                  <a:latin typeface="ＭＳ Ｐゴシック" charset="-128"/>
                </a:rPr>
                <a:t>W ------</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X ------</a:t>
              </a:r>
              <a:endParaRPr kumimoji="1" lang="ja-JP" altLang="en-US" sz="2000" b="1" i="0" u="none" strike="noStrike" kern="0" cap="none" spc="0" normalizeH="0" baseline="0" noProof="0" dirty="0">
                <a:ln>
                  <a:noFill/>
                </a:ln>
                <a:solidFill>
                  <a:schemeClr val="bg1"/>
                </a:solidFill>
                <a:effectLst/>
                <a:uLnTx/>
                <a:uFillTx/>
                <a:latin typeface="ＭＳ Ｐゴシック" charset="-128"/>
              </a:endParaRPr>
            </a:p>
          </p:txBody>
        </p:sp>
      </p:grpSp>
      <p:cxnSp>
        <p:nvCxnSpPr>
          <p:cNvPr id="13" name="直線矢印コネクタ 12"/>
          <p:cNvCxnSpPr/>
          <p:nvPr/>
        </p:nvCxnSpPr>
        <p:spPr>
          <a:xfrm>
            <a:off x="2852881" y="2087347"/>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4" name="直線矢印コネクタ 13"/>
          <p:cNvCxnSpPr/>
          <p:nvPr/>
        </p:nvCxnSpPr>
        <p:spPr>
          <a:xfrm>
            <a:off x="5326880" y="2087347"/>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5" name="直線矢印コネクタ 14"/>
          <p:cNvCxnSpPr/>
          <p:nvPr/>
        </p:nvCxnSpPr>
        <p:spPr>
          <a:xfrm flipH="1">
            <a:off x="3167270" y="2527693"/>
            <a:ext cx="5490" cy="908066"/>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cxnSp>
        <p:nvCxnSpPr>
          <p:cNvPr id="16" name="直線矢印コネクタ 15"/>
          <p:cNvCxnSpPr/>
          <p:nvPr/>
        </p:nvCxnSpPr>
        <p:spPr>
          <a:xfrm flipH="1">
            <a:off x="5645426" y="2578968"/>
            <a:ext cx="6074" cy="856791"/>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sp>
        <p:nvSpPr>
          <p:cNvPr id="29" name="テキスト ボックス 28"/>
          <p:cNvSpPr txBox="1"/>
          <p:nvPr/>
        </p:nvSpPr>
        <p:spPr>
          <a:xfrm>
            <a:off x="676354" y="4201130"/>
            <a:ext cx="7791292" cy="2369880"/>
          </a:xfrm>
          <a:prstGeom prst="rect">
            <a:avLst/>
          </a:prstGeom>
          <a:noFill/>
        </p:spPr>
        <p:txBody>
          <a:bodyPr wrap="square" rtlCol="0">
            <a:spAutoFit/>
          </a:bodyPr>
          <a:lstStyle/>
          <a:p>
            <a:pPr>
              <a:lnSpc>
                <a:spcPct val="150000"/>
              </a:lnSpc>
            </a:pPr>
            <a:r>
              <a:rPr lang="ja-JP" altLang="en-US" sz="1600" b="1" dirty="0">
                <a:solidFill>
                  <a:srgbClr val="0070C0"/>
                </a:solidFill>
                <a:latin typeface="Meiryo" charset="-128"/>
                <a:ea typeface="Meiryo" charset="-128"/>
                <a:cs typeface="Meiryo" charset="-128"/>
              </a:rPr>
              <a:t>識別</a:t>
            </a:r>
            <a:r>
              <a:rPr lang="ja-JP" altLang="en-US" sz="1200" dirty="0">
                <a:solidFill>
                  <a:srgbClr val="0070C0"/>
                </a:solidFill>
                <a:latin typeface="Meiryo" charset="-128"/>
                <a:ea typeface="Meiryo" charset="-128"/>
                <a:cs typeface="Meiryo" charset="-128"/>
              </a:rPr>
              <a:t>：ユーザーを識別できるようにそれぞれに固有のユーザーアカウント（</a:t>
            </a:r>
            <a:r>
              <a:rPr lang="en-US" altLang="ja-JP" sz="1200" dirty="0">
                <a:solidFill>
                  <a:srgbClr val="0070C0"/>
                </a:solidFill>
                <a:latin typeface="Meiryo" charset="-128"/>
                <a:ea typeface="Meiryo" charset="-128"/>
                <a:cs typeface="Meiryo" charset="-128"/>
              </a:rPr>
              <a:t>ID</a:t>
            </a:r>
            <a:r>
              <a:rPr lang="ja-JP" altLang="en-US" sz="1200" dirty="0">
                <a:solidFill>
                  <a:srgbClr val="0070C0"/>
                </a:solidFill>
                <a:latin typeface="Meiryo" charset="-128"/>
                <a:ea typeface="Meiryo" charset="-128"/>
                <a:cs typeface="Meiryo" charset="-128"/>
              </a:rPr>
              <a:t>）を割り当てる。例えば社員番号やメールアドレスなど。</a:t>
            </a:r>
            <a:endParaRPr kumimoji="1" lang="ja-JP" altLang="en-US"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認証</a:t>
            </a:r>
            <a:r>
              <a:rPr lang="ja-JP" altLang="en-US" sz="1200" dirty="0">
                <a:solidFill>
                  <a:srgbClr val="0070C0"/>
                </a:solidFill>
                <a:latin typeface="Meiryo" charset="-128"/>
                <a:ea typeface="Meiryo" charset="-128"/>
                <a:cs typeface="Meiryo" charset="-128"/>
              </a:rPr>
              <a:t>：そのユーザーが本人であることを確認する。一般的な運用では、そのユーザーしか</a:t>
            </a:r>
            <a:r>
              <a:rPr lang="ja-JP" altLang="en-US" sz="1200">
                <a:solidFill>
                  <a:srgbClr val="0070C0"/>
                </a:solidFill>
                <a:latin typeface="Meiryo" charset="-128"/>
                <a:ea typeface="Meiryo" charset="-128"/>
                <a:cs typeface="Meiryo" charset="-128"/>
              </a:rPr>
              <a:t>知りえないパスワードや本人しか持っていない指紋による認証など。</a:t>
            </a:r>
            <a:endParaRPr lang="en-US" altLang="ja-JP"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認可</a:t>
            </a:r>
            <a:r>
              <a:rPr lang="ja-JP" altLang="en-US" sz="1200" dirty="0">
                <a:solidFill>
                  <a:srgbClr val="0070C0"/>
                </a:solidFill>
                <a:latin typeface="Meiryo" charset="-128"/>
                <a:ea typeface="Meiryo" charset="-128"/>
                <a:cs typeface="Meiryo" charset="-128"/>
              </a:rPr>
              <a:t>：そのユーザーの属性に応じてアクセスできる</a:t>
            </a:r>
            <a:r>
              <a:rPr lang="ja-JP" altLang="en-US" sz="1200">
                <a:solidFill>
                  <a:srgbClr val="0070C0"/>
                </a:solidFill>
                <a:latin typeface="Meiryo" charset="-128"/>
                <a:ea typeface="Meiryo" charset="-128"/>
                <a:cs typeface="Meiryo" charset="-128"/>
              </a:rPr>
              <a:t>範囲を制限する</a:t>
            </a:r>
            <a:r>
              <a:rPr lang="ja-JP" altLang="en-US" sz="1200" dirty="0">
                <a:solidFill>
                  <a:srgbClr val="0070C0"/>
                </a:solidFill>
                <a:latin typeface="Meiryo" charset="-128"/>
                <a:ea typeface="Meiryo" charset="-128"/>
                <a:cs typeface="Meiryo" charset="-128"/>
              </a:rPr>
              <a:t>。たとえば、人事部のみアクセスできるファイルやフォルダーには人事部ユーザーだけがアクセスできるよう</a:t>
            </a:r>
            <a:r>
              <a:rPr lang="ja-JP" altLang="en-US" sz="1200">
                <a:solidFill>
                  <a:srgbClr val="0070C0"/>
                </a:solidFill>
                <a:latin typeface="Meiryo" charset="-128"/>
                <a:ea typeface="Meiryo" charset="-128"/>
                <a:cs typeface="Meiryo" charset="-128"/>
              </a:rPr>
              <a:t>にすることなど。</a:t>
            </a:r>
            <a:endParaRPr lang="en-US" altLang="ja-JP" sz="1200" dirty="0">
              <a:solidFill>
                <a:srgbClr val="0070C0"/>
              </a:solidFill>
              <a:latin typeface="Meiryo" charset="-128"/>
              <a:ea typeface="Meiryo" charset="-128"/>
              <a:cs typeface="Meiryo" charset="-128"/>
            </a:endParaRPr>
          </a:p>
          <a:p>
            <a:pPr>
              <a:lnSpc>
                <a:spcPct val="150000"/>
              </a:lnSpc>
            </a:pPr>
            <a:r>
              <a:rPr lang="ja-JP" altLang="en-US" sz="1600" b="1">
                <a:solidFill>
                  <a:srgbClr val="0070C0"/>
                </a:solidFill>
                <a:latin typeface="Meiryo" charset="-128"/>
                <a:ea typeface="Meiryo" charset="-128"/>
                <a:cs typeface="Meiryo" charset="-128"/>
              </a:rPr>
              <a:t>説明責任</a:t>
            </a:r>
            <a:r>
              <a:rPr lang="ja-JP" altLang="en-US" sz="1200">
                <a:solidFill>
                  <a:srgbClr val="0070C0"/>
                </a:solidFill>
                <a:latin typeface="Meiryo" charset="-128"/>
                <a:ea typeface="Meiryo" charset="-128"/>
                <a:cs typeface="Meiryo" charset="-128"/>
              </a:rPr>
              <a:t>：そのユーザーが、上記</a:t>
            </a:r>
            <a:r>
              <a:rPr lang="en-US" altLang="ja-JP" sz="1200" dirty="0">
                <a:solidFill>
                  <a:srgbClr val="0070C0"/>
                </a:solidFill>
                <a:latin typeface="Meiryo" charset="-128"/>
                <a:ea typeface="Meiryo" charset="-128"/>
                <a:cs typeface="Meiryo" charset="-128"/>
              </a:rPr>
              <a:t>3</a:t>
            </a:r>
            <a:r>
              <a:rPr lang="ja-JP" altLang="en-US" sz="1200">
                <a:solidFill>
                  <a:srgbClr val="0070C0"/>
                </a:solidFill>
                <a:latin typeface="Meiryo" charset="-128"/>
                <a:ea typeface="Meiryo" charset="-128"/>
                <a:cs typeface="Meiryo" charset="-128"/>
              </a:rPr>
              <a:t>つのフェーズを適切に実施したことを保証するための記録を取得する。</a:t>
            </a:r>
            <a:endParaRPr lang="en-US" altLang="ja-JP" sz="1200" dirty="0">
              <a:solidFill>
                <a:srgbClr val="0070C0"/>
              </a:solidFill>
              <a:latin typeface="Meiryo" charset="-128"/>
              <a:ea typeface="Meiryo" charset="-128"/>
              <a:cs typeface="Meiryo" charset="-128"/>
            </a:endParaRPr>
          </a:p>
        </p:txBody>
      </p:sp>
      <p:sp>
        <p:nvSpPr>
          <p:cNvPr id="38" name="テキスト ボックス 37"/>
          <p:cNvSpPr txBox="1"/>
          <p:nvPr/>
        </p:nvSpPr>
        <p:spPr>
          <a:xfrm>
            <a:off x="3858441" y="865644"/>
            <a:ext cx="1415772" cy="461665"/>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a:ln>
                  <a:noFill/>
                </a:ln>
                <a:solidFill>
                  <a:schemeClr val="accent1">
                    <a:lumMod val="75000"/>
                  </a:schemeClr>
                </a:solidFill>
                <a:effectLst/>
                <a:uLnTx/>
                <a:uFillTx/>
                <a:latin typeface="Meiryo" charset="-128"/>
                <a:ea typeface="Meiryo" charset="-128"/>
                <a:cs typeface="Meiryo" charset="-128"/>
              </a:rPr>
              <a:t>認証基盤</a:t>
            </a:r>
            <a:endParaRPr kumimoji="1" lang="ja-JP" altLang="en-US" sz="2400" b="1"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Tree>
    <p:extLst>
      <p:ext uri="{BB962C8B-B14F-4D97-AF65-F5344CB8AC3E}">
        <p14:creationId xmlns:p14="http://schemas.microsoft.com/office/powerpoint/2010/main" val="24314446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C0132A2E-27FD-B24D-B276-D766EA8F8CC2}"/>
              </a:ext>
            </a:extLst>
          </p:cNvPr>
          <p:cNvSpPr/>
          <p:nvPr/>
        </p:nvSpPr>
        <p:spPr>
          <a:xfrm>
            <a:off x="1344073" y="870861"/>
            <a:ext cx="1957752" cy="5647191"/>
          </a:xfrm>
          <a:prstGeom prst="rect">
            <a:avLst/>
          </a:prstGeom>
          <a:solidFill>
            <a:schemeClr val="accent3">
              <a:lumMod val="75000"/>
              <a:alpha val="8470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27CD38D0-6A72-924C-89BB-F87E1AD960BE}"/>
              </a:ext>
            </a:extLst>
          </p:cNvPr>
          <p:cNvSpPr/>
          <p:nvPr/>
        </p:nvSpPr>
        <p:spPr>
          <a:xfrm>
            <a:off x="3491755" y="870861"/>
            <a:ext cx="2986845" cy="5647191"/>
          </a:xfrm>
          <a:prstGeom prst="rect">
            <a:avLst/>
          </a:prstGeom>
          <a:solidFill>
            <a:schemeClr val="tx2">
              <a:lumMod val="60000"/>
              <a:lumOff val="40000"/>
              <a:alpha val="7960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E126ACF-D5A4-3744-BF7C-4C33480E2E04}"/>
              </a:ext>
            </a:extLst>
          </p:cNvPr>
          <p:cNvSpPr/>
          <p:nvPr/>
        </p:nvSpPr>
        <p:spPr>
          <a:xfrm>
            <a:off x="202362" y="1483323"/>
            <a:ext cx="6340205" cy="1219268"/>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55264AB8-E648-A04A-A519-0F45D441C843}"/>
              </a:ext>
            </a:extLst>
          </p:cNvPr>
          <p:cNvSpPr/>
          <p:nvPr/>
        </p:nvSpPr>
        <p:spPr>
          <a:xfrm>
            <a:off x="202363" y="2804420"/>
            <a:ext cx="6340205" cy="1399126"/>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43977D1D-706B-3048-9735-AC48901A3BE6}"/>
              </a:ext>
            </a:extLst>
          </p:cNvPr>
          <p:cNvSpPr/>
          <p:nvPr/>
        </p:nvSpPr>
        <p:spPr>
          <a:xfrm>
            <a:off x="202362" y="4303326"/>
            <a:ext cx="6340205" cy="2162791"/>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C3D72BE-DD86-8445-90F4-3D7CA959DB7E}"/>
              </a:ext>
            </a:extLst>
          </p:cNvPr>
          <p:cNvSpPr>
            <a:spLocks noGrp="1"/>
          </p:cNvSpPr>
          <p:nvPr>
            <p:ph type="title"/>
          </p:nvPr>
        </p:nvSpPr>
        <p:spPr/>
        <p:txBody>
          <a:bodyPr/>
          <a:lstStyle/>
          <a:p>
            <a:r>
              <a:rPr kumimoji="1" lang="ja-JP" altLang="en-US" dirty="0"/>
              <a:t>認証方法と</a:t>
            </a:r>
            <a:r>
              <a:rPr lang="ja-JP" altLang="en-US" dirty="0"/>
              <a:t>多要素認証</a:t>
            </a:r>
            <a:endParaRPr kumimoji="1" lang="ja-JP" altLang="en-US" sz="2000" dirty="0"/>
          </a:p>
        </p:txBody>
      </p:sp>
      <p:sp>
        <p:nvSpPr>
          <p:cNvPr id="6" name="正方形/長方形 5">
            <a:extLst>
              <a:ext uri="{FF2B5EF4-FFF2-40B4-BE49-F238E27FC236}">
                <a16:creationId xmlns:a16="http://schemas.microsoft.com/office/drawing/2014/main" id="{86118EBC-A188-D74A-822B-53AC4F602A63}"/>
              </a:ext>
            </a:extLst>
          </p:cNvPr>
          <p:cNvSpPr/>
          <p:nvPr/>
        </p:nvSpPr>
        <p:spPr>
          <a:xfrm>
            <a:off x="1643744" y="1821730"/>
            <a:ext cx="1658081"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知識</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know?</a:t>
            </a:r>
          </a:p>
          <a:p>
            <a:r>
              <a:rPr lang="ja-JP" altLang="en-US" sz="900">
                <a:solidFill>
                  <a:schemeClr val="bg1"/>
                </a:solidFill>
              </a:rPr>
              <a:t>あなたが知っている何か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09D0709E-97CE-4A46-A07E-C4379B69C6C0}"/>
              </a:ext>
            </a:extLst>
          </p:cNvPr>
          <p:cNvSpPr/>
          <p:nvPr/>
        </p:nvSpPr>
        <p:spPr>
          <a:xfrm>
            <a:off x="1643744" y="3119697"/>
            <a:ext cx="1680524"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所持</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have?</a:t>
            </a:r>
          </a:p>
          <a:p>
            <a:r>
              <a:rPr lang="ja-JP" altLang="en-US" sz="900">
                <a:solidFill>
                  <a:schemeClr val="bg1"/>
                </a:solidFill>
                <a:latin typeface="Meiryo" panose="020B0604030504040204" pitchFamily="34" charset="-128"/>
                <a:ea typeface="Meiryo" panose="020B0604030504040204" pitchFamily="34" charset="-128"/>
              </a:rPr>
              <a:t>あなたの持っている何か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93533C78-1080-7B46-AEC1-386308EC92FB}"/>
              </a:ext>
            </a:extLst>
          </p:cNvPr>
          <p:cNvSpPr/>
          <p:nvPr/>
        </p:nvSpPr>
        <p:spPr>
          <a:xfrm>
            <a:off x="1643745" y="4641524"/>
            <a:ext cx="1680524"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生体</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are?</a:t>
            </a:r>
          </a:p>
          <a:p>
            <a:r>
              <a:rPr lang="ja-JP" altLang="en-US" sz="900">
                <a:solidFill>
                  <a:schemeClr val="bg1"/>
                </a:solidFill>
                <a:latin typeface="Meiryo" panose="020B0604030504040204" pitchFamily="34" charset="-128"/>
                <a:ea typeface="Meiryo" panose="020B0604030504040204" pitchFamily="34" charset="-128"/>
              </a:rPr>
              <a:t>あなた自身の何か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6B33991-5717-BE4B-BE24-EA37B07D05C8}"/>
              </a:ext>
            </a:extLst>
          </p:cNvPr>
          <p:cNvSpPr/>
          <p:nvPr/>
        </p:nvSpPr>
        <p:spPr>
          <a:xfrm>
            <a:off x="3577493" y="1901808"/>
            <a:ext cx="1907895" cy="307777"/>
          </a:xfrm>
          <a:prstGeom prst="rect">
            <a:avLst/>
          </a:prstGeom>
        </p:spPr>
        <p:txBody>
          <a:bodyPr wrap="none">
            <a:spAutoFit/>
          </a:bodyPr>
          <a:lstStyle/>
          <a:p>
            <a:r>
              <a:rPr lang="en-US" altLang="ja-JP" sz="1400" dirty="0">
                <a:solidFill>
                  <a:schemeClr val="bg1"/>
                </a:solidFill>
                <a:latin typeface="Meiryo" panose="020B0604030504040204" pitchFamily="34" charset="-128"/>
                <a:ea typeface="Meiryo" panose="020B0604030504040204" pitchFamily="34" charset="-128"/>
              </a:rPr>
              <a:t>ID/</a:t>
            </a:r>
            <a:r>
              <a:rPr lang="ja-JP" altLang="en-US" sz="1400">
                <a:solidFill>
                  <a:schemeClr val="bg1"/>
                </a:solidFill>
                <a:latin typeface="Meiryo" panose="020B0604030504040204" pitchFamily="34" charset="-128"/>
                <a:ea typeface="Meiryo" panose="020B0604030504040204" pitchFamily="34" charset="-128"/>
              </a:rPr>
              <a:t>パスワード　など</a:t>
            </a:r>
          </a:p>
        </p:txBody>
      </p:sp>
      <p:sp>
        <p:nvSpPr>
          <p:cNvPr id="13" name="正方形/長方形 12">
            <a:extLst>
              <a:ext uri="{FF2B5EF4-FFF2-40B4-BE49-F238E27FC236}">
                <a16:creationId xmlns:a16="http://schemas.microsoft.com/office/drawing/2014/main" id="{33B3573D-E683-3942-8D2F-3E53F6E335DE}"/>
              </a:ext>
            </a:extLst>
          </p:cNvPr>
          <p:cNvSpPr/>
          <p:nvPr/>
        </p:nvSpPr>
        <p:spPr>
          <a:xfrm>
            <a:off x="3555722" y="3151582"/>
            <a:ext cx="2986845" cy="738664"/>
          </a:xfrm>
          <a:prstGeom prst="rect">
            <a:avLst/>
          </a:prstGeom>
        </p:spPr>
        <p:txBody>
          <a:bodyPr wrap="square">
            <a:spAutoFit/>
          </a:bodyPr>
          <a:lstStyle/>
          <a:p>
            <a:r>
              <a:rPr lang="en-US" altLang="ja-JP" sz="1400" dirty="0">
                <a:solidFill>
                  <a:schemeClr val="bg1"/>
                </a:solidFill>
                <a:latin typeface="Meiryo" panose="020B0604030504040204" pitchFamily="34" charset="-128"/>
                <a:ea typeface="Meiryo" panose="020B0604030504040204" pitchFamily="34" charset="-128"/>
              </a:rPr>
              <a:t>IC</a:t>
            </a:r>
            <a:r>
              <a:rPr lang="ja-JP" altLang="en-US" sz="1400">
                <a:solidFill>
                  <a:schemeClr val="bg1"/>
                </a:solidFill>
                <a:latin typeface="Meiryo" panose="020B0604030504040204" pitchFamily="34" charset="-128"/>
                <a:ea typeface="Meiryo" panose="020B0604030504040204" pitchFamily="34" charset="-128"/>
              </a:rPr>
              <a:t>カード</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ワンタイムパスワード用トークン</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携帯電話（デバイス）認証　など</a:t>
            </a:r>
          </a:p>
        </p:txBody>
      </p:sp>
      <p:sp>
        <p:nvSpPr>
          <p:cNvPr id="14" name="正方形/長方形 13">
            <a:extLst>
              <a:ext uri="{FF2B5EF4-FFF2-40B4-BE49-F238E27FC236}">
                <a16:creationId xmlns:a16="http://schemas.microsoft.com/office/drawing/2014/main" id="{8AF055AC-4DB8-7A40-9C86-E458E576D935}"/>
              </a:ext>
            </a:extLst>
          </p:cNvPr>
          <p:cNvSpPr/>
          <p:nvPr/>
        </p:nvSpPr>
        <p:spPr>
          <a:xfrm>
            <a:off x="3555721" y="4649372"/>
            <a:ext cx="2015941" cy="1384995"/>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指紋認証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顔認証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静脈パターン認証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虹彩認証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声紋認証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網膜認証　など</a:t>
            </a:r>
          </a:p>
        </p:txBody>
      </p:sp>
      <p:sp>
        <p:nvSpPr>
          <p:cNvPr id="18" name="正方形/長方形 17">
            <a:extLst>
              <a:ext uri="{FF2B5EF4-FFF2-40B4-BE49-F238E27FC236}">
                <a16:creationId xmlns:a16="http://schemas.microsoft.com/office/drawing/2014/main" id="{95A92257-11EC-F649-A2ED-AE377F627048}"/>
              </a:ext>
            </a:extLst>
          </p:cNvPr>
          <p:cNvSpPr/>
          <p:nvPr/>
        </p:nvSpPr>
        <p:spPr>
          <a:xfrm>
            <a:off x="1526888" y="961909"/>
            <a:ext cx="1592122" cy="461665"/>
          </a:xfrm>
          <a:prstGeom prst="rect">
            <a:avLst/>
          </a:prstGeom>
        </p:spPr>
        <p:txBody>
          <a:bodyPr wrap="square">
            <a:spAutoFit/>
          </a:bodyPr>
          <a:lstStyle/>
          <a:p>
            <a:pPr algn="ctr"/>
            <a:r>
              <a:rPr lang="ja-JP" altLang="en-US" sz="2400">
                <a:solidFill>
                  <a:schemeClr val="bg1"/>
                </a:solidFill>
                <a:latin typeface="Meiryo" panose="020B0604030504040204" pitchFamily="34" charset="-128"/>
                <a:ea typeface="Meiryo" panose="020B0604030504040204" pitchFamily="34" charset="-128"/>
              </a:rPr>
              <a:t>認証方式</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D3DE92A4-A393-A347-AA32-D1486C86122A}"/>
              </a:ext>
            </a:extLst>
          </p:cNvPr>
          <p:cNvSpPr/>
          <p:nvPr/>
        </p:nvSpPr>
        <p:spPr>
          <a:xfrm>
            <a:off x="4189116" y="1021658"/>
            <a:ext cx="1592122" cy="461665"/>
          </a:xfrm>
          <a:prstGeom prst="rect">
            <a:avLst/>
          </a:prstGeom>
        </p:spPr>
        <p:txBody>
          <a:bodyPr wrap="square">
            <a:spAutoFit/>
          </a:bodyPr>
          <a:lstStyle/>
          <a:p>
            <a:pPr algn="ctr"/>
            <a:r>
              <a:rPr lang="ja-JP" altLang="en-US" sz="2400">
                <a:solidFill>
                  <a:schemeClr val="bg1"/>
                </a:solidFill>
                <a:latin typeface="Meiryo" panose="020B0604030504040204" pitchFamily="34" charset="-128"/>
                <a:ea typeface="Meiryo" panose="020B0604030504040204" pitchFamily="34" charset="-128"/>
              </a:rPr>
              <a:t>方法例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71A9A372-7A93-A042-9D43-0093D6AE9C85}"/>
              </a:ext>
            </a:extLst>
          </p:cNvPr>
          <p:cNvSpPr txBox="1"/>
          <p:nvPr/>
        </p:nvSpPr>
        <p:spPr>
          <a:xfrm>
            <a:off x="7208918" y="2192773"/>
            <a:ext cx="1528057" cy="307777"/>
          </a:xfrm>
          <a:prstGeom prst="rect">
            <a:avLst/>
          </a:prstGeom>
          <a:noFill/>
        </p:spPr>
        <p:txBody>
          <a:bodyPr wrap="square" rtlCol="0">
            <a:spAutoFit/>
          </a:bodyPr>
          <a:lstStyle/>
          <a:p>
            <a:pPr algn="ctr"/>
            <a:r>
              <a:rPr kumimoji="1" lang="ja-JP" altLang="en-US" sz="1400">
                <a:latin typeface="Meiryo" panose="020B0604030504040204" pitchFamily="34" charset="-128"/>
                <a:ea typeface="Meiryo" panose="020B0604030504040204" pitchFamily="34" charset="-128"/>
              </a:rPr>
              <a:t>組合せの例</a:t>
            </a:r>
          </a:p>
        </p:txBody>
      </p:sp>
      <p:sp>
        <p:nvSpPr>
          <p:cNvPr id="27" name="テキスト ボックス 26">
            <a:extLst>
              <a:ext uri="{FF2B5EF4-FFF2-40B4-BE49-F238E27FC236}">
                <a16:creationId xmlns:a16="http://schemas.microsoft.com/office/drawing/2014/main" id="{FF8A7FC3-38D0-144E-A46A-C85076F0F4C2}"/>
              </a:ext>
            </a:extLst>
          </p:cNvPr>
          <p:cNvSpPr txBox="1"/>
          <p:nvPr/>
        </p:nvSpPr>
        <p:spPr>
          <a:xfrm>
            <a:off x="7613853" y="3704986"/>
            <a:ext cx="755335"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1234</a:t>
            </a:r>
            <a:endParaRPr kumimoji="1" lang="ja-JP" altLang="en-US">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215DFAAA-0A3E-8C44-803C-93F4F5A61A19}"/>
              </a:ext>
            </a:extLst>
          </p:cNvPr>
          <p:cNvSpPr txBox="1"/>
          <p:nvPr/>
        </p:nvSpPr>
        <p:spPr>
          <a:xfrm>
            <a:off x="7591410" y="3975825"/>
            <a:ext cx="800219" cy="276999"/>
          </a:xfrm>
          <a:prstGeom prst="rect">
            <a:avLst/>
          </a:prstGeom>
          <a:noFill/>
        </p:spPr>
        <p:txBody>
          <a:bodyPr wrap="none" rtlCol="0">
            <a:spAutoFit/>
          </a:bodyPr>
          <a:lstStyle/>
          <a:p>
            <a:pPr algn="ctr"/>
            <a:r>
              <a:rPr lang="ja-JP" altLang="en-US" sz="1200">
                <a:solidFill>
                  <a:srgbClr val="0070C0"/>
                </a:solidFill>
              </a:rPr>
              <a:t>暗証番号</a:t>
            </a:r>
            <a:endParaRPr kumimoji="1" lang="ja-JP" altLang="en-US" sz="1200">
              <a:solidFill>
                <a:srgbClr val="0070C0"/>
              </a:solidFill>
            </a:endParaRPr>
          </a:p>
        </p:txBody>
      </p:sp>
      <p:sp>
        <p:nvSpPr>
          <p:cNvPr id="33" name="テキスト ボックス 32">
            <a:extLst>
              <a:ext uri="{FF2B5EF4-FFF2-40B4-BE49-F238E27FC236}">
                <a16:creationId xmlns:a16="http://schemas.microsoft.com/office/drawing/2014/main" id="{18DB0789-9AB1-0146-8984-EFC023BADFE3}"/>
              </a:ext>
            </a:extLst>
          </p:cNvPr>
          <p:cNvSpPr txBox="1"/>
          <p:nvPr/>
        </p:nvSpPr>
        <p:spPr>
          <a:xfrm>
            <a:off x="7553741" y="4933771"/>
            <a:ext cx="875561" cy="276999"/>
          </a:xfrm>
          <a:prstGeom prst="rect">
            <a:avLst/>
          </a:prstGeom>
          <a:noFill/>
        </p:spPr>
        <p:txBody>
          <a:bodyPr wrap="none" rtlCol="0">
            <a:spAutoFit/>
          </a:bodyPr>
          <a:lstStyle/>
          <a:p>
            <a:pPr algn="ctr"/>
            <a:r>
              <a:rPr lang="ja-JP" altLang="en-US" sz="1200">
                <a:solidFill>
                  <a:srgbClr val="0070C0"/>
                </a:solidFill>
              </a:rPr>
              <a:t>銀行カード</a:t>
            </a:r>
            <a:endParaRPr kumimoji="1" lang="ja-JP" altLang="en-US" sz="1200">
              <a:solidFill>
                <a:srgbClr val="0070C0"/>
              </a:solidFill>
            </a:endParaRPr>
          </a:p>
        </p:txBody>
      </p:sp>
      <p:sp>
        <p:nvSpPr>
          <p:cNvPr id="34" name="テキスト ボックス 33">
            <a:extLst>
              <a:ext uri="{FF2B5EF4-FFF2-40B4-BE49-F238E27FC236}">
                <a16:creationId xmlns:a16="http://schemas.microsoft.com/office/drawing/2014/main" id="{102B380A-A72E-0B45-9F0D-6CD4F617FCA7}"/>
              </a:ext>
            </a:extLst>
          </p:cNvPr>
          <p:cNvSpPr txBox="1"/>
          <p:nvPr/>
        </p:nvSpPr>
        <p:spPr>
          <a:xfrm>
            <a:off x="7613187" y="5946139"/>
            <a:ext cx="800219" cy="276999"/>
          </a:xfrm>
          <a:prstGeom prst="rect">
            <a:avLst/>
          </a:prstGeom>
          <a:noFill/>
        </p:spPr>
        <p:txBody>
          <a:bodyPr wrap="none" rtlCol="0">
            <a:spAutoFit/>
          </a:bodyPr>
          <a:lstStyle/>
          <a:p>
            <a:pPr algn="ctr"/>
            <a:r>
              <a:rPr lang="ja-JP" altLang="en-US" sz="1200">
                <a:solidFill>
                  <a:srgbClr val="0070C0"/>
                </a:solidFill>
              </a:rPr>
              <a:t>指紋認証</a:t>
            </a:r>
            <a:endParaRPr kumimoji="1" lang="ja-JP" altLang="en-US" sz="1200">
              <a:solidFill>
                <a:srgbClr val="0070C0"/>
              </a:solidFill>
            </a:endParaRPr>
          </a:p>
        </p:txBody>
      </p:sp>
      <p:cxnSp>
        <p:nvCxnSpPr>
          <p:cNvPr id="35" name="カギ線コネクタ 34">
            <a:extLst>
              <a:ext uri="{FF2B5EF4-FFF2-40B4-BE49-F238E27FC236}">
                <a16:creationId xmlns:a16="http://schemas.microsoft.com/office/drawing/2014/main" id="{6E1B39CD-AB4E-1D48-A23F-E0F9270EEFAB}"/>
              </a:ext>
            </a:extLst>
          </p:cNvPr>
          <p:cNvCxnSpPr>
            <a:cxnSpLocks/>
            <a:stCxn id="21" idx="3"/>
            <a:endCxn id="27" idx="1"/>
          </p:cNvCxnSpPr>
          <p:nvPr/>
        </p:nvCxnSpPr>
        <p:spPr>
          <a:xfrm>
            <a:off x="6542567" y="2092957"/>
            <a:ext cx="1071286" cy="179669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カギ線コネクタ 36">
            <a:extLst>
              <a:ext uri="{FF2B5EF4-FFF2-40B4-BE49-F238E27FC236}">
                <a16:creationId xmlns:a16="http://schemas.microsoft.com/office/drawing/2014/main" id="{2D759F96-28F1-554F-A92C-1FB70DB3DAF6}"/>
              </a:ext>
            </a:extLst>
          </p:cNvPr>
          <p:cNvCxnSpPr>
            <a:cxnSpLocks/>
            <a:stCxn id="13" idx="3"/>
          </p:cNvCxnSpPr>
          <p:nvPr/>
        </p:nvCxnSpPr>
        <p:spPr>
          <a:xfrm>
            <a:off x="6542567" y="3520914"/>
            <a:ext cx="1100892" cy="1208067"/>
          </a:xfrm>
          <a:prstGeom prst="bentConnector3">
            <a:avLst>
              <a:gd name="adj1" fmla="val 2875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カギ線コネクタ 39">
            <a:extLst>
              <a:ext uri="{FF2B5EF4-FFF2-40B4-BE49-F238E27FC236}">
                <a16:creationId xmlns:a16="http://schemas.microsoft.com/office/drawing/2014/main" id="{8279250D-62A8-334F-AF74-DF6C3E817757}"/>
              </a:ext>
            </a:extLst>
          </p:cNvPr>
          <p:cNvCxnSpPr>
            <a:cxnSpLocks/>
            <a:stCxn id="23" idx="3"/>
          </p:cNvCxnSpPr>
          <p:nvPr/>
        </p:nvCxnSpPr>
        <p:spPr>
          <a:xfrm>
            <a:off x="6542567" y="5384722"/>
            <a:ext cx="1181382" cy="271480"/>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AFFDA307-0E03-FA44-B7A5-255A87C7E556}"/>
              </a:ext>
            </a:extLst>
          </p:cNvPr>
          <p:cNvSpPr/>
          <p:nvPr/>
        </p:nvSpPr>
        <p:spPr>
          <a:xfrm>
            <a:off x="6705819" y="891873"/>
            <a:ext cx="2340464" cy="1138773"/>
          </a:xfrm>
          <a:prstGeom prst="rect">
            <a:avLst/>
          </a:prstGeom>
        </p:spPr>
        <p:txBody>
          <a:bodyPr wrap="square">
            <a:spAutoFit/>
          </a:bodyPr>
          <a:lstStyle/>
          <a:p>
            <a:pPr algn="ctr"/>
            <a:r>
              <a:rPr lang="ja-JP" altLang="en-US" sz="2400">
                <a:latin typeface="Meiryo" panose="020B0604030504040204" pitchFamily="34" charset="-128"/>
                <a:ea typeface="Meiryo" panose="020B0604030504040204" pitchFamily="34" charset="-128"/>
              </a:rPr>
              <a:t>多要素認証</a:t>
            </a:r>
            <a:endParaRPr lang="en-US" altLang="ja-JP" sz="2400" dirty="0">
              <a:latin typeface="Meiryo" panose="020B0604030504040204" pitchFamily="34" charset="-128"/>
              <a:ea typeface="Meiryo" panose="020B0604030504040204" pitchFamily="34" charset="-128"/>
            </a:endParaRPr>
          </a:p>
          <a:p>
            <a:pPr algn="ctr"/>
            <a:r>
              <a:rPr lang="ja-JP" altLang="en-US" sz="800">
                <a:latin typeface="Meiryo" panose="020B0604030504040204" pitchFamily="34" charset="-128"/>
                <a:ea typeface="Meiryo" panose="020B0604030504040204" pitchFamily="34" charset="-128"/>
              </a:rPr>
              <a:t>MFA／Multi Factor Authnetication</a:t>
            </a:r>
            <a:endParaRPr lang="en-US" altLang="ja-JP" sz="800" dirty="0">
              <a:latin typeface="Meiryo" panose="020B0604030504040204" pitchFamily="34" charset="-128"/>
              <a:ea typeface="Meiryo" panose="020B0604030504040204" pitchFamily="34" charset="-128"/>
            </a:endParaRPr>
          </a:p>
          <a:p>
            <a:pPr algn="ctr"/>
            <a:endParaRPr lang="en-US" altLang="ja-JP" sz="8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3要素のうち2つ以上を</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正しく組み合わせること</a:t>
            </a:r>
          </a:p>
        </p:txBody>
      </p:sp>
      <p:sp>
        <p:nvSpPr>
          <p:cNvPr id="5" name="テキスト ボックス 4">
            <a:extLst>
              <a:ext uri="{FF2B5EF4-FFF2-40B4-BE49-F238E27FC236}">
                <a16:creationId xmlns:a16="http://schemas.microsoft.com/office/drawing/2014/main" id="{81FCC5BC-8584-0C45-1F83-0CE7BB872452}"/>
              </a:ext>
            </a:extLst>
          </p:cNvPr>
          <p:cNvSpPr txBox="1"/>
          <p:nvPr/>
        </p:nvSpPr>
        <p:spPr>
          <a:xfrm>
            <a:off x="1344073" y="1516188"/>
            <a:ext cx="3674404" cy="307777"/>
          </a:xfrm>
          <a:prstGeom prst="rect">
            <a:avLst/>
          </a:prstGeom>
          <a:noFill/>
        </p:spPr>
        <p:txBody>
          <a:bodyPr wrap="none" rtlCol="0">
            <a:spAutoFit/>
          </a:bodyPr>
          <a:lstStyle/>
          <a:p>
            <a:r>
              <a:rPr kumimoji="1" lang="ja-JP" altLang="en-US" sz="1400" u="sng">
                <a:solidFill>
                  <a:schemeClr val="bg1"/>
                </a:solidFill>
                <a:effectLst>
                  <a:outerShdw blurRad="50800" dist="38100" dir="2700000" algn="tl" rotWithShape="0">
                    <a:prstClr val="black">
                      <a:alpha val="40000"/>
                    </a:prstClr>
                  </a:outerShdw>
                </a:effectLst>
              </a:rPr>
              <a:t>①　</a:t>
            </a:r>
            <a:r>
              <a:rPr kumimoji="1" lang="en-US" altLang="ja-JP" sz="1400" u="sng" dirty="0">
                <a:solidFill>
                  <a:schemeClr val="bg1"/>
                </a:solidFill>
                <a:effectLst>
                  <a:outerShdw blurRad="50800" dist="38100" dir="2700000" algn="tl" rotWithShape="0">
                    <a:prstClr val="black">
                      <a:alpha val="40000"/>
                    </a:prstClr>
                  </a:outerShdw>
                </a:effectLst>
              </a:rPr>
              <a:t>PC</a:t>
            </a:r>
            <a:r>
              <a:rPr kumimoji="1" lang="ja-JP" altLang="en-US" sz="1400" u="sng">
                <a:solidFill>
                  <a:schemeClr val="bg1"/>
                </a:solidFill>
                <a:effectLst>
                  <a:outerShdw blurRad="50800" dist="38100" dir="2700000" algn="tl" rotWithShape="0">
                    <a:prstClr val="black">
                      <a:alpha val="40000"/>
                    </a:prstClr>
                  </a:outerShdw>
                </a:effectLst>
              </a:rPr>
              <a:t>から</a:t>
            </a:r>
            <a:r>
              <a:rPr kumimoji="1" lang="en-US" altLang="ja-JP" sz="1400" u="sng" dirty="0">
                <a:solidFill>
                  <a:schemeClr val="bg1"/>
                </a:solidFill>
                <a:effectLst>
                  <a:outerShdw blurRad="50800" dist="38100" dir="2700000" algn="tl" rotWithShape="0">
                    <a:prstClr val="black">
                      <a:alpha val="40000"/>
                    </a:prstClr>
                  </a:outerShdw>
                </a:effectLst>
              </a:rPr>
              <a:t>ID</a:t>
            </a:r>
            <a:r>
              <a:rPr kumimoji="1" lang="ja-JP" altLang="en-US" sz="1400" u="sng">
                <a:solidFill>
                  <a:schemeClr val="bg1"/>
                </a:solidFill>
                <a:effectLst>
                  <a:outerShdw blurRad="50800" dist="38100" dir="2700000" algn="tl" rotWithShape="0">
                    <a:prstClr val="black">
                      <a:alpha val="40000"/>
                    </a:prstClr>
                  </a:outerShdw>
                </a:effectLst>
              </a:rPr>
              <a:t>とパスワードで登録</a:t>
            </a:r>
            <a:r>
              <a:rPr kumimoji="1" lang="ja-JP" altLang="en-US" sz="1400">
                <a:solidFill>
                  <a:schemeClr val="bg1"/>
                </a:solidFill>
                <a:effectLst>
                  <a:outerShdw blurRad="50800" dist="38100" dir="2700000" algn="tl" rotWithShape="0">
                    <a:prstClr val="black">
                      <a:alpha val="40000"/>
                    </a:prstClr>
                  </a:outerShdw>
                </a:effectLst>
              </a:rPr>
              <a:t>　⇒　第１段階</a:t>
            </a:r>
          </a:p>
        </p:txBody>
      </p:sp>
      <p:sp>
        <p:nvSpPr>
          <p:cNvPr id="9" name="テキスト ボックス 8">
            <a:extLst>
              <a:ext uri="{FF2B5EF4-FFF2-40B4-BE49-F238E27FC236}">
                <a16:creationId xmlns:a16="http://schemas.microsoft.com/office/drawing/2014/main" id="{535A1F2C-F65D-A98B-7DAA-3A0D7DD13685}"/>
              </a:ext>
            </a:extLst>
          </p:cNvPr>
          <p:cNvSpPr txBox="1"/>
          <p:nvPr/>
        </p:nvSpPr>
        <p:spPr>
          <a:xfrm>
            <a:off x="1337399" y="2822946"/>
            <a:ext cx="4649030" cy="307777"/>
          </a:xfrm>
          <a:prstGeom prst="rect">
            <a:avLst/>
          </a:prstGeom>
          <a:noFill/>
        </p:spPr>
        <p:txBody>
          <a:bodyPr wrap="none" rtlCol="0">
            <a:spAutoFit/>
          </a:bodyPr>
          <a:lstStyle/>
          <a:p>
            <a:r>
              <a:rPr lang="ja-JP" altLang="en-US" sz="1400" u="sng">
                <a:solidFill>
                  <a:schemeClr val="bg1"/>
                </a:solidFill>
                <a:effectLst>
                  <a:outerShdw blurRad="50800" dist="38100" dir="2700000" algn="tl" rotWithShape="0">
                    <a:prstClr val="black">
                      <a:alpha val="40000"/>
                    </a:prstClr>
                  </a:outerShdw>
                </a:effectLst>
              </a:rPr>
              <a:t>②</a:t>
            </a:r>
            <a:r>
              <a:rPr kumimoji="1" lang="ja-JP" altLang="en-US" sz="1400" u="sng">
                <a:solidFill>
                  <a:schemeClr val="bg1"/>
                </a:solidFill>
                <a:effectLst>
                  <a:outerShdw blurRad="50800" dist="38100" dir="2700000" algn="tl" rotWithShape="0">
                    <a:prstClr val="black">
                      <a:alpha val="40000"/>
                    </a:prstClr>
                  </a:outerShdw>
                </a:effectLst>
              </a:rPr>
              <a:t>　携帯電話に送られた認証番号を</a:t>
            </a:r>
            <a:r>
              <a:rPr kumimoji="1" lang="en-US" altLang="ja-JP" sz="1400" u="sng" dirty="0">
                <a:solidFill>
                  <a:schemeClr val="bg1"/>
                </a:solidFill>
                <a:effectLst>
                  <a:outerShdw blurRad="50800" dist="38100" dir="2700000" algn="tl" rotWithShape="0">
                    <a:prstClr val="black">
                      <a:alpha val="40000"/>
                    </a:prstClr>
                  </a:outerShdw>
                </a:effectLst>
              </a:rPr>
              <a:t>PC</a:t>
            </a:r>
            <a:r>
              <a:rPr lang="ja-JP" altLang="en-US" sz="1400" u="sng">
                <a:solidFill>
                  <a:schemeClr val="bg1"/>
                </a:solidFill>
                <a:effectLst>
                  <a:outerShdw blurRad="50800" dist="38100" dir="2700000" algn="tl" rotWithShape="0">
                    <a:prstClr val="black">
                      <a:alpha val="40000"/>
                    </a:prstClr>
                  </a:outerShdw>
                </a:effectLst>
              </a:rPr>
              <a:t>に入力</a:t>
            </a:r>
            <a:r>
              <a:rPr kumimoji="1" lang="ja-JP" altLang="en-US" sz="1400">
                <a:solidFill>
                  <a:schemeClr val="bg1"/>
                </a:solidFill>
                <a:effectLst>
                  <a:outerShdw blurRad="50800" dist="38100" dir="2700000" algn="tl" rotWithShape="0">
                    <a:prstClr val="black">
                      <a:alpha val="40000"/>
                    </a:prstClr>
                  </a:outerShdw>
                </a:effectLst>
              </a:rPr>
              <a:t>　⇒　第</a:t>
            </a:r>
            <a:r>
              <a:rPr kumimoji="1" lang="en-US" altLang="ja-JP" sz="1400" dirty="0">
                <a:solidFill>
                  <a:schemeClr val="bg1"/>
                </a:solidFill>
                <a:effectLst>
                  <a:outerShdw blurRad="50800" dist="38100" dir="2700000" algn="tl" rotWithShape="0">
                    <a:prstClr val="black">
                      <a:alpha val="40000"/>
                    </a:prstClr>
                  </a:outerShdw>
                </a:effectLst>
              </a:rPr>
              <a:t>2</a:t>
            </a:r>
            <a:r>
              <a:rPr kumimoji="1" lang="ja-JP" altLang="en-US" sz="1400">
                <a:solidFill>
                  <a:schemeClr val="bg1"/>
                </a:solidFill>
                <a:effectLst>
                  <a:outerShdw blurRad="50800" dist="38100" dir="2700000" algn="tl" rotWithShape="0">
                    <a:prstClr val="black">
                      <a:alpha val="40000"/>
                    </a:prstClr>
                  </a:outerShdw>
                </a:effectLst>
              </a:rPr>
              <a:t>段階</a:t>
            </a:r>
            <a:endParaRPr kumimoji="1" lang="ja-JP" altLang="en-US" sz="1400" u="sng">
              <a:solidFill>
                <a:schemeClr val="bg1"/>
              </a:solidFill>
              <a:effectLst>
                <a:outerShdw blurRad="50800" dist="38100" dir="2700000" algn="tl" rotWithShape="0">
                  <a:prstClr val="black">
                    <a:alpha val="40000"/>
                  </a:prstClr>
                </a:outerShdw>
              </a:effectLst>
            </a:endParaRPr>
          </a:p>
        </p:txBody>
      </p:sp>
      <p:grpSp>
        <p:nvGrpSpPr>
          <p:cNvPr id="29" name="グループ化 28">
            <a:extLst>
              <a:ext uri="{FF2B5EF4-FFF2-40B4-BE49-F238E27FC236}">
                <a16:creationId xmlns:a16="http://schemas.microsoft.com/office/drawing/2014/main" id="{F8AEBF08-EF5F-EDD5-2269-6D4F50FF8CDB}"/>
              </a:ext>
            </a:extLst>
          </p:cNvPr>
          <p:cNvGrpSpPr/>
          <p:nvPr/>
        </p:nvGrpSpPr>
        <p:grpSpPr>
          <a:xfrm>
            <a:off x="5648640" y="2246337"/>
            <a:ext cx="1244686" cy="336625"/>
            <a:chOff x="5648640" y="2246337"/>
            <a:chExt cx="1244686" cy="336625"/>
          </a:xfrm>
        </p:grpSpPr>
        <p:sp>
          <p:nvSpPr>
            <p:cNvPr id="10" name="四角形吹き出し 9">
              <a:extLst>
                <a:ext uri="{FF2B5EF4-FFF2-40B4-BE49-F238E27FC236}">
                  <a16:creationId xmlns:a16="http://schemas.microsoft.com/office/drawing/2014/main" id="{F4D527BD-B985-01D8-20B4-3F01689E4E10}"/>
                </a:ext>
              </a:extLst>
            </p:cNvPr>
            <p:cNvSpPr/>
            <p:nvPr/>
          </p:nvSpPr>
          <p:spPr>
            <a:xfrm>
              <a:off x="5648640" y="2246337"/>
              <a:ext cx="1220431" cy="336625"/>
            </a:xfrm>
            <a:prstGeom prst="wedgeRectCallout">
              <a:avLst>
                <a:gd name="adj1" fmla="val -58658"/>
                <a:gd name="adj2" fmla="val 123157"/>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四角形吹き出し 19">
              <a:extLst>
                <a:ext uri="{FF2B5EF4-FFF2-40B4-BE49-F238E27FC236}">
                  <a16:creationId xmlns:a16="http://schemas.microsoft.com/office/drawing/2014/main" id="{73455F10-4392-22BC-BA5C-D3209477B771}"/>
                </a:ext>
              </a:extLst>
            </p:cNvPr>
            <p:cNvSpPr/>
            <p:nvPr/>
          </p:nvSpPr>
          <p:spPr>
            <a:xfrm>
              <a:off x="5672895" y="2246337"/>
              <a:ext cx="1220431" cy="336625"/>
            </a:xfrm>
            <a:prstGeom prst="wedgeRectCallout">
              <a:avLst>
                <a:gd name="adj1" fmla="val -78299"/>
                <a:gd name="adj2" fmla="val -206500"/>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ADD377B1-121F-C33A-FAC8-AFA85AAB9209}"/>
                </a:ext>
              </a:extLst>
            </p:cNvPr>
            <p:cNvSpPr txBox="1"/>
            <p:nvPr/>
          </p:nvSpPr>
          <p:spPr>
            <a:xfrm>
              <a:off x="5775754" y="2266265"/>
              <a:ext cx="994183" cy="307777"/>
            </a:xfrm>
            <a:prstGeom prst="rect">
              <a:avLst/>
            </a:prstGeom>
            <a:noFill/>
          </p:spPr>
          <p:txBody>
            <a:bodyPr wrap="none" rtlCol="0">
              <a:spAutoFit/>
            </a:bodyPr>
            <a:lstStyle/>
            <a:p>
              <a:r>
                <a:rPr kumimoji="1" lang="en-US" altLang="ja-JP" sz="1400" dirty="0">
                  <a:solidFill>
                    <a:schemeClr val="bg1"/>
                  </a:solidFill>
                  <a:effectLst>
                    <a:outerShdw blurRad="50800" dist="38100" dir="2700000" algn="tl" rotWithShape="0">
                      <a:prstClr val="black">
                        <a:alpha val="40000"/>
                      </a:prstClr>
                    </a:outerShdw>
                  </a:effectLst>
                </a:rPr>
                <a:t>2</a:t>
              </a:r>
              <a:r>
                <a:rPr kumimoji="1" lang="ja-JP" altLang="en-US" sz="1400">
                  <a:solidFill>
                    <a:schemeClr val="bg1"/>
                  </a:solidFill>
                  <a:effectLst>
                    <a:outerShdw blurRad="50800" dist="38100" dir="2700000" algn="tl" rotWithShape="0">
                      <a:prstClr val="black">
                        <a:alpha val="40000"/>
                      </a:prstClr>
                    </a:outerShdw>
                  </a:effectLst>
                </a:rPr>
                <a:t>段階認証</a:t>
              </a:r>
            </a:p>
          </p:txBody>
        </p:sp>
      </p:grpSp>
      <p:pic>
        <p:nvPicPr>
          <p:cNvPr id="32" name="図 31">
            <a:extLst>
              <a:ext uri="{FF2B5EF4-FFF2-40B4-BE49-F238E27FC236}">
                <a16:creationId xmlns:a16="http://schemas.microsoft.com/office/drawing/2014/main" id="{87858566-8C74-9E9B-812C-E02C017338B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61710" y="4281090"/>
            <a:ext cx="874672" cy="874672"/>
          </a:xfrm>
          <a:prstGeom prst="rect">
            <a:avLst/>
          </a:prstGeom>
        </p:spPr>
      </p:pic>
      <p:pic>
        <p:nvPicPr>
          <p:cNvPr id="39" name="図 38">
            <a:extLst>
              <a:ext uri="{FF2B5EF4-FFF2-40B4-BE49-F238E27FC236}">
                <a16:creationId xmlns:a16="http://schemas.microsoft.com/office/drawing/2014/main" id="{F8BCCEFA-D762-4D28-60D9-A246F6A13E5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91410" y="5263991"/>
            <a:ext cx="805884" cy="805884"/>
          </a:xfrm>
          <a:prstGeom prst="rect">
            <a:avLst/>
          </a:prstGeom>
        </p:spPr>
      </p:pic>
      <p:pic>
        <p:nvPicPr>
          <p:cNvPr id="41" name="図 40">
            <a:extLst>
              <a:ext uri="{FF2B5EF4-FFF2-40B4-BE49-F238E27FC236}">
                <a16:creationId xmlns:a16="http://schemas.microsoft.com/office/drawing/2014/main" id="{C4927307-54AA-0853-C0AC-EB3338C2934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13058" y="2548743"/>
            <a:ext cx="1208973" cy="1208973"/>
          </a:xfrm>
          <a:prstGeom prst="rect">
            <a:avLst/>
          </a:prstGeom>
        </p:spPr>
      </p:pic>
      <p:pic>
        <p:nvPicPr>
          <p:cNvPr id="42" name="図 41">
            <a:extLst>
              <a:ext uri="{FF2B5EF4-FFF2-40B4-BE49-F238E27FC236}">
                <a16:creationId xmlns:a16="http://schemas.microsoft.com/office/drawing/2014/main" id="{343D6B0D-150D-79A7-6B7A-1AC7069EC75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2075" y="2814944"/>
            <a:ext cx="874672" cy="874672"/>
          </a:xfrm>
          <a:prstGeom prst="rect">
            <a:avLst/>
          </a:prstGeom>
        </p:spPr>
      </p:pic>
      <p:pic>
        <p:nvPicPr>
          <p:cNvPr id="43" name="図 42">
            <a:extLst>
              <a:ext uri="{FF2B5EF4-FFF2-40B4-BE49-F238E27FC236}">
                <a16:creationId xmlns:a16="http://schemas.microsoft.com/office/drawing/2014/main" id="{F22A4649-E1D5-4501-AD9A-2C73D7DA12DC}"/>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08902" y="3519939"/>
            <a:ext cx="516870" cy="516870"/>
          </a:xfrm>
          <a:prstGeom prst="rect">
            <a:avLst/>
          </a:prstGeom>
        </p:spPr>
      </p:pic>
      <p:pic>
        <p:nvPicPr>
          <p:cNvPr id="44" name="図 43">
            <a:extLst>
              <a:ext uri="{FF2B5EF4-FFF2-40B4-BE49-F238E27FC236}">
                <a16:creationId xmlns:a16="http://schemas.microsoft.com/office/drawing/2014/main" id="{31D5D309-B847-4780-3DC0-0F7C77DE9AF3}"/>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3404" y="3533963"/>
            <a:ext cx="516870" cy="516870"/>
          </a:xfrm>
          <a:prstGeom prst="rect">
            <a:avLst/>
          </a:prstGeom>
        </p:spPr>
      </p:pic>
      <p:pic>
        <p:nvPicPr>
          <p:cNvPr id="45" name="図 44">
            <a:extLst>
              <a:ext uri="{FF2B5EF4-FFF2-40B4-BE49-F238E27FC236}">
                <a16:creationId xmlns:a16="http://schemas.microsoft.com/office/drawing/2014/main" id="{D5A33F4C-D390-DB85-D1B2-7BCA7F10040E}"/>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4432" y="5295123"/>
            <a:ext cx="928015" cy="928015"/>
          </a:xfrm>
          <a:prstGeom prst="rect">
            <a:avLst/>
          </a:prstGeom>
        </p:spPr>
      </p:pic>
      <p:pic>
        <p:nvPicPr>
          <p:cNvPr id="47" name="図 46">
            <a:extLst>
              <a:ext uri="{FF2B5EF4-FFF2-40B4-BE49-F238E27FC236}">
                <a16:creationId xmlns:a16="http://schemas.microsoft.com/office/drawing/2014/main" id="{644992F4-130D-7E40-9E7D-BEF00F02C87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6780" y="4541627"/>
            <a:ext cx="833050" cy="833050"/>
          </a:xfrm>
          <a:prstGeom prst="rect">
            <a:avLst/>
          </a:prstGeom>
        </p:spPr>
      </p:pic>
      <p:pic>
        <p:nvPicPr>
          <p:cNvPr id="48" name="図 47">
            <a:extLst>
              <a:ext uri="{FF2B5EF4-FFF2-40B4-BE49-F238E27FC236}">
                <a16:creationId xmlns:a16="http://schemas.microsoft.com/office/drawing/2014/main" id="{F806DB45-6B32-C318-55C9-F20B4520511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3789" y="1558804"/>
            <a:ext cx="682772" cy="682772"/>
          </a:xfrm>
          <a:prstGeom prst="rect">
            <a:avLst/>
          </a:prstGeom>
        </p:spPr>
      </p:pic>
      <p:pic>
        <p:nvPicPr>
          <p:cNvPr id="49" name="図 48">
            <a:extLst>
              <a:ext uri="{FF2B5EF4-FFF2-40B4-BE49-F238E27FC236}">
                <a16:creationId xmlns:a16="http://schemas.microsoft.com/office/drawing/2014/main" id="{948623A9-3833-5B61-E23D-379B53F3C168}"/>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7334" y="2010919"/>
            <a:ext cx="682772" cy="682772"/>
          </a:xfrm>
          <a:prstGeom prst="rect">
            <a:avLst/>
          </a:prstGeom>
        </p:spPr>
      </p:pic>
    </p:spTree>
    <p:extLst>
      <p:ext uri="{BB962C8B-B14F-4D97-AF65-F5344CB8AC3E}">
        <p14:creationId xmlns:p14="http://schemas.microsoft.com/office/powerpoint/2010/main" val="17525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角丸四角形 113">
            <a:extLst>
              <a:ext uri="{FF2B5EF4-FFF2-40B4-BE49-F238E27FC236}">
                <a16:creationId xmlns:a16="http://schemas.microsoft.com/office/drawing/2014/main" id="{DA6482C9-76D1-A94A-8103-DA005238115B}"/>
              </a:ext>
            </a:extLst>
          </p:cNvPr>
          <p:cNvSpPr/>
          <p:nvPr/>
        </p:nvSpPr>
        <p:spPr>
          <a:xfrm>
            <a:off x="230400" y="836712"/>
            <a:ext cx="8686800" cy="1572804"/>
          </a:xfrm>
          <a:prstGeom prst="roundRect">
            <a:avLst>
              <a:gd name="adj" fmla="val 3272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4BCB60D4-CC0D-0542-9997-A64388AE3956}"/>
              </a:ext>
            </a:extLst>
          </p:cNvPr>
          <p:cNvSpPr txBox="1"/>
          <p:nvPr/>
        </p:nvSpPr>
        <p:spPr>
          <a:xfrm>
            <a:off x="3453745" y="937479"/>
            <a:ext cx="2236510" cy="400110"/>
          </a:xfrm>
          <a:prstGeom prst="rect">
            <a:avLst/>
          </a:prstGeom>
          <a:noFill/>
        </p:spPr>
        <p:txBody>
          <a:bodyPr wrap="none" rtlCol="0">
            <a:spAutoFit/>
          </a:bodyPr>
          <a:lstStyle/>
          <a:p>
            <a:pPr algn="ctr"/>
            <a:r>
              <a:rPr kumimoji="1" lang="ja-JP" altLang="en-US" sz="2000" dirty="0">
                <a:solidFill>
                  <a:srgbClr val="0070C0"/>
                </a:solidFill>
                <a:latin typeface="Meiryo" panose="020B0604030504040204" pitchFamily="34" charset="-128"/>
                <a:ea typeface="Meiryo" panose="020B0604030504040204" pitchFamily="34" charset="-128"/>
              </a:rPr>
              <a:t>クラウドサービス</a:t>
            </a:r>
          </a:p>
        </p:txBody>
      </p:sp>
      <p:sp>
        <p:nvSpPr>
          <p:cNvPr id="2" name="タイトル 1">
            <a:extLst>
              <a:ext uri="{FF2B5EF4-FFF2-40B4-BE49-F238E27FC236}">
                <a16:creationId xmlns:a16="http://schemas.microsoft.com/office/drawing/2014/main" id="{D7EC6184-0F34-644F-9269-052903F58BB8}"/>
              </a:ext>
            </a:extLst>
          </p:cNvPr>
          <p:cNvSpPr>
            <a:spLocks noGrp="1"/>
          </p:cNvSpPr>
          <p:nvPr>
            <p:ph type="title"/>
          </p:nvPr>
        </p:nvSpPr>
        <p:spPr/>
        <p:txBody>
          <a:bodyPr/>
          <a:lstStyle/>
          <a:p>
            <a:r>
              <a:rPr lang="ja-JP" altLang="en-US" dirty="0"/>
              <a:t>シングル・サインオン（</a:t>
            </a:r>
            <a:r>
              <a:rPr lang="en-US" altLang="ja-JP" dirty="0"/>
              <a:t>SSO</a:t>
            </a:r>
            <a:r>
              <a:rPr lang="ja-JP" altLang="en-US" dirty="0"/>
              <a:t>）システム　 </a:t>
            </a:r>
            <a:r>
              <a:rPr lang="en-US" altLang="ja-JP" dirty="0"/>
              <a:t>1</a:t>
            </a:r>
            <a:endParaRPr kumimoji="1" lang="ja-JP" altLang="en-US" dirty="0"/>
          </a:p>
        </p:txBody>
      </p:sp>
      <p:sp>
        <p:nvSpPr>
          <p:cNvPr id="5" name="正方形/長方形 4">
            <a:extLst>
              <a:ext uri="{FF2B5EF4-FFF2-40B4-BE49-F238E27FC236}">
                <a16:creationId xmlns:a16="http://schemas.microsoft.com/office/drawing/2014/main" id="{A54A12A4-9127-C44E-9085-F3F32D753FBE}"/>
              </a:ext>
            </a:extLst>
          </p:cNvPr>
          <p:cNvSpPr/>
          <p:nvPr/>
        </p:nvSpPr>
        <p:spPr>
          <a:xfrm>
            <a:off x="4704521" y="1340768"/>
            <a:ext cx="1108867" cy="64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4E3DCF-F495-604D-B884-116C9133200A}"/>
              </a:ext>
            </a:extLst>
          </p:cNvPr>
          <p:cNvSpPr/>
          <p:nvPr/>
        </p:nvSpPr>
        <p:spPr>
          <a:xfrm>
            <a:off x="6081363" y="1340768"/>
            <a:ext cx="1108867" cy="6452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7C2AE3C-8D5E-2848-A91A-8171DAFD8F95}"/>
              </a:ext>
            </a:extLst>
          </p:cNvPr>
          <p:cNvSpPr/>
          <p:nvPr/>
        </p:nvSpPr>
        <p:spPr>
          <a:xfrm>
            <a:off x="7458205" y="1340768"/>
            <a:ext cx="1108867" cy="64522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E568737-B918-7348-8C2E-73FE517B98A5}"/>
              </a:ext>
            </a:extLst>
          </p:cNvPr>
          <p:cNvSpPr/>
          <p:nvPr/>
        </p:nvSpPr>
        <p:spPr>
          <a:xfrm>
            <a:off x="558738" y="1345465"/>
            <a:ext cx="1108867" cy="645224"/>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FB9E010-317C-8F43-B2E2-1F5070A9BCFE}"/>
              </a:ext>
            </a:extLst>
          </p:cNvPr>
          <p:cNvSpPr/>
          <p:nvPr/>
        </p:nvSpPr>
        <p:spPr>
          <a:xfrm>
            <a:off x="1937579" y="1345465"/>
            <a:ext cx="1108867" cy="645224"/>
          </a:xfrm>
          <a:prstGeom prst="rect">
            <a:avLst/>
          </a:prstGeom>
          <a:solidFill>
            <a:srgbClr val="F7964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AB858C4-6EBA-E941-BD8B-87F41FF88384}"/>
              </a:ext>
            </a:extLst>
          </p:cNvPr>
          <p:cNvSpPr/>
          <p:nvPr/>
        </p:nvSpPr>
        <p:spPr>
          <a:xfrm>
            <a:off x="3321050" y="1345465"/>
            <a:ext cx="1108867" cy="64522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F857BAD3-8126-4A4B-AA3F-72C16A2580A0}"/>
              </a:ext>
            </a:extLst>
          </p:cNvPr>
          <p:cNvSpPr/>
          <p:nvPr/>
        </p:nvSpPr>
        <p:spPr>
          <a:xfrm>
            <a:off x="816060" y="1561762"/>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9FF5660-F97B-B24E-9C9B-149DA4460F85}"/>
              </a:ext>
            </a:extLst>
          </p:cNvPr>
          <p:cNvSpPr/>
          <p:nvPr/>
        </p:nvSpPr>
        <p:spPr>
          <a:xfrm>
            <a:off x="816060" y="1719991"/>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8555565A-8E2C-B84B-A855-EEA6B57575AB}"/>
              </a:ext>
            </a:extLst>
          </p:cNvPr>
          <p:cNvSpPr/>
          <p:nvPr/>
        </p:nvSpPr>
        <p:spPr>
          <a:xfrm>
            <a:off x="2145295" y="1547549"/>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C0E648CB-5E1A-4A48-9569-956D9DF89675}"/>
              </a:ext>
            </a:extLst>
          </p:cNvPr>
          <p:cNvSpPr/>
          <p:nvPr/>
        </p:nvSpPr>
        <p:spPr>
          <a:xfrm>
            <a:off x="2145295" y="170577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A964B06-8002-A343-9F4C-AC95D0AED47C}"/>
              </a:ext>
            </a:extLst>
          </p:cNvPr>
          <p:cNvSpPr/>
          <p:nvPr/>
        </p:nvSpPr>
        <p:spPr>
          <a:xfrm>
            <a:off x="3573807" y="1575441"/>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087D97C9-DB63-D649-9D55-E86E76B24700}"/>
              </a:ext>
            </a:extLst>
          </p:cNvPr>
          <p:cNvSpPr/>
          <p:nvPr/>
        </p:nvSpPr>
        <p:spPr>
          <a:xfrm>
            <a:off x="3573807" y="1733670"/>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DAECD78-C8C8-6D4A-B78A-2F55436B430D}"/>
              </a:ext>
            </a:extLst>
          </p:cNvPr>
          <p:cNvSpPr/>
          <p:nvPr/>
        </p:nvSpPr>
        <p:spPr>
          <a:xfrm>
            <a:off x="4903042" y="156122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5230F55D-000E-C442-81F7-3B2AFB582E1F}"/>
              </a:ext>
            </a:extLst>
          </p:cNvPr>
          <p:cNvSpPr/>
          <p:nvPr/>
        </p:nvSpPr>
        <p:spPr>
          <a:xfrm>
            <a:off x="4903042" y="1719457"/>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EBB1CE6D-4AB3-B943-93BD-0AFBBF31BCA7}"/>
              </a:ext>
            </a:extLst>
          </p:cNvPr>
          <p:cNvSpPr/>
          <p:nvPr/>
        </p:nvSpPr>
        <p:spPr>
          <a:xfrm>
            <a:off x="6334966" y="157964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102009D5-8056-1C44-9E85-C3BEE970B323}"/>
              </a:ext>
            </a:extLst>
          </p:cNvPr>
          <p:cNvSpPr/>
          <p:nvPr/>
        </p:nvSpPr>
        <p:spPr>
          <a:xfrm>
            <a:off x="6334966" y="1737877"/>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CD1AC9DE-01AA-0041-8D00-FB683CCE8F00}"/>
              </a:ext>
            </a:extLst>
          </p:cNvPr>
          <p:cNvSpPr/>
          <p:nvPr/>
        </p:nvSpPr>
        <p:spPr>
          <a:xfrm>
            <a:off x="7664201" y="1565435"/>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5EC9D2C2-3127-704F-AE8F-69E12038CAFA}"/>
              </a:ext>
            </a:extLst>
          </p:cNvPr>
          <p:cNvSpPr/>
          <p:nvPr/>
        </p:nvSpPr>
        <p:spPr>
          <a:xfrm>
            <a:off x="7664201" y="1723664"/>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cxnSp>
        <p:nvCxnSpPr>
          <p:cNvPr id="29" name="直線矢印コネクタ 28">
            <a:extLst>
              <a:ext uri="{FF2B5EF4-FFF2-40B4-BE49-F238E27FC236}">
                <a16:creationId xmlns:a16="http://schemas.microsoft.com/office/drawing/2014/main" id="{7A51C0FC-8071-6941-93DE-D1818197CDB7}"/>
              </a:ext>
            </a:extLst>
          </p:cNvPr>
          <p:cNvCxnSpPr>
            <a:cxnSpLocks/>
          </p:cNvCxnSpPr>
          <p:nvPr/>
        </p:nvCxnSpPr>
        <p:spPr>
          <a:xfrm flipH="1" flipV="1">
            <a:off x="1187984" y="2202734"/>
            <a:ext cx="3384016" cy="1780780"/>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30A7BA20-675C-6349-B675-5CCB9B2E5779}"/>
              </a:ext>
            </a:extLst>
          </p:cNvPr>
          <p:cNvCxnSpPr>
            <a:cxnSpLocks/>
            <a:endCxn id="9" idx="2"/>
          </p:cNvCxnSpPr>
          <p:nvPr/>
        </p:nvCxnSpPr>
        <p:spPr>
          <a:xfrm flipH="1" flipV="1">
            <a:off x="2492013" y="1990689"/>
            <a:ext cx="2079987" cy="1992825"/>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AD2D5BBF-A2B4-AA4A-9169-4F50817AA688}"/>
              </a:ext>
            </a:extLst>
          </p:cNvPr>
          <p:cNvCxnSpPr>
            <a:cxnSpLocks/>
            <a:endCxn id="10" idx="2"/>
          </p:cNvCxnSpPr>
          <p:nvPr/>
        </p:nvCxnSpPr>
        <p:spPr>
          <a:xfrm flipH="1" flipV="1">
            <a:off x="3875484" y="1990689"/>
            <a:ext cx="696516" cy="1992825"/>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52565081-2C3B-224D-A6D8-A8C598C5C7D5}"/>
              </a:ext>
            </a:extLst>
          </p:cNvPr>
          <p:cNvCxnSpPr>
            <a:cxnSpLocks/>
            <a:endCxn id="5" idx="2"/>
          </p:cNvCxnSpPr>
          <p:nvPr/>
        </p:nvCxnSpPr>
        <p:spPr>
          <a:xfrm flipV="1">
            <a:off x="4572000" y="1985992"/>
            <a:ext cx="686955"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3422DD57-DC70-5B43-AA75-13CB55E54318}"/>
              </a:ext>
            </a:extLst>
          </p:cNvPr>
          <p:cNvCxnSpPr>
            <a:cxnSpLocks/>
            <a:endCxn id="6" idx="2"/>
          </p:cNvCxnSpPr>
          <p:nvPr/>
        </p:nvCxnSpPr>
        <p:spPr>
          <a:xfrm flipV="1">
            <a:off x="4572000" y="1985992"/>
            <a:ext cx="2063797"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323E63EF-40B4-3845-8798-D1423076EE0A}"/>
              </a:ext>
            </a:extLst>
          </p:cNvPr>
          <p:cNvCxnSpPr>
            <a:cxnSpLocks/>
            <a:endCxn id="7" idx="2"/>
          </p:cNvCxnSpPr>
          <p:nvPr/>
        </p:nvCxnSpPr>
        <p:spPr>
          <a:xfrm flipV="1">
            <a:off x="4572000" y="1985992"/>
            <a:ext cx="3440639"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474A7013-647B-FC48-A4BD-B1C97B2578D9}"/>
              </a:ext>
            </a:extLst>
          </p:cNvPr>
          <p:cNvCxnSpPr>
            <a:cxnSpLocks/>
            <a:endCxn id="8" idx="2"/>
          </p:cNvCxnSpPr>
          <p:nvPr/>
        </p:nvCxnSpPr>
        <p:spPr>
          <a:xfrm flipH="1" flipV="1">
            <a:off x="1113172" y="1990689"/>
            <a:ext cx="6345033"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2484BD1F-F75A-1141-BBE1-992FF3998EEB}"/>
              </a:ext>
            </a:extLst>
          </p:cNvPr>
          <p:cNvCxnSpPr>
            <a:cxnSpLocks/>
            <a:endCxn id="9" idx="2"/>
          </p:cNvCxnSpPr>
          <p:nvPr/>
        </p:nvCxnSpPr>
        <p:spPr>
          <a:xfrm flipH="1" flipV="1">
            <a:off x="2492013" y="1990689"/>
            <a:ext cx="4966192"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E734D979-7F66-1146-AA14-0F817F2299BE}"/>
              </a:ext>
            </a:extLst>
          </p:cNvPr>
          <p:cNvCxnSpPr>
            <a:cxnSpLocks/>
            <a:endCxn id="10" idx="2"/>
          </p:cNvCxnSpPr>
          <p:nvPr/>
        </p:nvCxnSpPr>
        <p:spPr>
          <a:xfrm flipH="1" flipV="1">
            <a:off x="3875484" y="1990689"/>
            <a:ext cx="3582721"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353A0B36-E490-5B48-902C-4C7688369600}"/>
              </a:ext>
            </a:extLst>
          </p:cNvPr>
          <p:cNvCxnSpPr>
            <a:cxnSpLocks/>
            <a:endCxn id="5" idx="2"/>
          </p:cNvCxnSpPr>
          <p:nvPr/>
        </p:nvCxnSpPr>
        <p:spPr>
          <a:xfrm flipH="1" flipV="1">
            <a:off x="5258955" y="1985992"/>
            <a:ext cx="2199250"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83AD19C6-98AF-014A-8852-62EE9B2B1DB5}"/>
              </a:ext>
            </a:extLst>
          </p:cNvPr>
          <p:cNvCxnSpPr>
            <a:cxnSpLocks/>
            <a:endCxn id="6" idx="2"/>
          </p:cNvCxnSpPr>
          <p:nvPr/>
        </p:nvCxnSpPr>
        <p:spPr>
          <a:xfrm flipH="1" flipV="1">
            <a:off x="6635797" y="1985992"/>
            <a:ext cx="822408"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67CB6DD6-25D1-C944-9976-92620E82747B}"/>
              </a:ext>
            </a:extLst>
          </p:cNvPr>
          <p:cNvCxnSpPr>
            <a:cxnSpLocks/>
            <a:endCxn id="7" idx="2"/>
          </p:cNvCxnSpPr>
          <p:nvPr/>
        </p:nvCxnSpPr>
        <p:spPr>
          <a:xfrm flipV="1">
            <a:off x="7458205" y="1985992"/>
            <a:ext cx="554434"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直線矢印コネクタ 64">
            <a:extLst>
              <a:ext uri="{FF2B5EF4-FFF2-40B4-BE49-F238E27FC236}">
                <a16:creationId xmlns:a16="http://schemas.microsoft.com/office/drawing/2014/main" id="{55FC95C3-1E5F-074C-BBCD-F0818BBAC0C1}"/>
              </a:ext>
            </a:extLst>
          </p:cNvPr>
          <p:cNvCxnSpPr>
            <a:cxnSpLocks/>
            <a:endCxn id="8" idx="2"/>
          </p:cNvCxnSpPr>
          <p:nvPr/>
        </p:nvCxnSpPr>
        <p:spPr>
          <a:xfrm flipH="1" flipV="1">
            <a:off x="1113172" y="1990689"/>
            <a:ext cx="554433"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DF2AAFA6-90DC-D746-ACA5-A03AFDA80D02}"/>
              </a:ext>
            </a:extLst>
          </p:cNvPr>
          <p:cNvCxnSpPr>
            <a:cxnSpLocks/>
            <a:endCxn id="9" idx="2"/>
          </p:cNvCxnSpPr>
          <p:nvPr/>
        </p:nvCxnSpPr>
        <p:spPr>
          <a:xfrm flipV="1">
            <a:off x="1667605" y="1990689"/>
            <a:ext cx="824408"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a:extLst>
              <a:ext uri="{FF2B5EF4-FFF2-40B4-BE49-F238E27FC236}">
                <a16:creationId xmlns:a16="http://schemas.microsoft.com/office/drawing/2014/main" id="{675A5937-0949-B647-96DC-2C10C9B6DADD}"/>
              </a:ext>
            </a:extLst>
          </p:cNvPr>
          <p:cNvCxnSpPr>
            <a:cxnSpLocks/>
            <a:endCxn id="10" idx="2"/>
          </p:cNvCxnSpPr>
          <p:nvPr/>
        </p:nvCxnSpPr>
        <p:spPr>
          <a:xfrm flipV="1">
            <a:off x="1667605" y="1990689"/>
            <a:ext cx="2207879"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4A8045BC-99C6-4B42-9CAE-1630143CD50C}"/>
              </a:ext>
            </a:extLst>
          </p:cNvPr>
          <p:cNvCxnSpPr>
            <a:cxnSpLocks/>
            <a:endCxn id="5" idx="2"/>
          </p:cNvCxnSpPr>
          <p:nvPr/>
        </p:nvCxnSpPr>
        <p:spPr>
          <a:xfrm flipV="1">
            <a:off x="1667605" y="1985992"/>
            <a:ext cx="3591350"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直線矢印コネクタ 68">
            <a:extLst>
              <a:ext uri="{FF2B5EF4-FFF2-40B4-BE49-F238E27FC236}">
                <a16:creationId xmlns:a16="http://schemas.microsoft.com/office/drawing/2014/main" id="{820BE81A-7379-4547-9D0B-062605E2139B}"/>
              </a:ext>
            </a:extLst>
          </p:cNvPr>
          <p:cNvCxnSpPr>
            <a:cxnSpLocks/>
            <a:endCxn id="6" idx="2"/>
          </p:cNvCxnSpPr>
          <p:nvPr/>
        </p:nvCxnSpPr>
        <p:spPr>
          <a:xfrm flipV="1">
            <a:off x="1667605" y="1985992"/>
            <a:ext cx="4968192"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E8CCDEBA-6FAB-8C45-8C60-D0528820A816}"/>
              </a:ext>
            </a:extLst>
          </p:cNvPr>
          <p:cNvCxnSpPr>
            <a:cxnSpLocks/>
            <a:endCxn id="7" idx="2"/>
          </p:cNvCxnSpPr>
          <p:nvPr/>
        </p:nvCxnSpPr>
        <p:spPr>
          <a:xfrm flipV="1">
            <a:off x="1667605" y="1985992"/>
            <a:ext cx="6345034"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sp>
        <p:nvSpPr>
          <p:cNvPr id="85" name="正方形/長方形 84">
            <a:extLst>
              <a:ext uri="{FF2B5EF4-FFF2-40B4-BE49-F238E27FC236}">
                <a16:creationId xmlns:a16="http://schemas.microsoft.com/office/drawing/2014/main" id="{333C9EF7-AA76-1543-9B14-7EEE14B36473}"/>
              </a:ext>
            </a:extLst>
          </p:cNvPr>
          <p:cNvSpPr/>
          <p:nvPr/>
        </p:nvSpPr>
        <p:spPr>
          <a:xfrm>
            <a:off x="643432" y="5884838"/>
            <a:ext cx="7857135" cy="646331"/>
          </a:xfrm>
          <a:prstGeom prst="rect">
            <a:avLst/>
          </a:prstGeom>
          <a:solidFill>
            <a:srgbClr val="FFFFFF">
              <a:alpha val="54510"/>
            </a:srgbClr>
          </a:solidFill>
        </p:spPr>
        <p:txBody>
          <a:bodyPr wrap="square">
            <a:spAutoFit/>
          </a:bodyPr>
          <a:lstStyle/>
          <a:p>
            <a:pPr marL="171450" indent="-171450">
              <a:buFont typeface="Wingdings" pitchFamily="2" charset="2"/>
              <a:buChar char="l"/>
            </a:pPr>
            <a:r>
              <a:rPr lang="ja-JP" altLang="en-US" sz="1200" dirty="0">
                <a:solidFill>
                  <a:srgbClr val="000000"/>
                </a:solidFill>
                <a:latin typeface="Meiryo" panose="020B0604030504040204" pitchFamily="34" charset="-128"/>
                <a:ea typeface="Meiryo" panose="020B0604030504040204" pitchFamily="34" charset="-128"/>
              </a:rPr>
              <a:t>ユーザー</a:t>
            </a:r>
            <a:r>
              <a:rPr lang="en-US" altLang="ja-JP" sz="1200" dirty="0">
                <a:solidFill>
                  <a:srgbClr val="000000"/>
                </a:solidFill>
                <a:latin typeface="Meiryo" panose="020B0604030504040204" pitchFamily="34" charset="-128"/>
                <a:ea typeface="Meiryo" panose="020B0604030504040204" pitchFamily="34" charset="-128"/>
              </a:rPr>
              <a:t>ID</a:t>
            </a:r>
            <a:r>
              <a:rPr lang="ja-JP" altLang="en-US" sz="1200" dirty="0">
                <a:solidFill>
                  <a:srgbClr val="000000"/>
                </a:solidFill>
                <a:latin typeface="Meiryo" panose="020B0604030504040204" pitchFamily="34" charset="-128"/>
                <a:ea typeface="Meiryo" panose="020B0604030504040204" pitchFamily="34" charset="-128"/>
              </a:rPr>
              <a:t>とパスワードが増加。利用ログはクラウドサービスに依存し、管理者が掌握できない。</a:t>
            </a:r>
            <a:endParaRPr lang="en-US" altLang="ja-JP" sz="1200" dirty="0">
              <a:solidFill>
                <a:srgbClr val="00000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rgbClr val="000000"/>
                </a:solidFill>
                <a:latin typeface="Meiryo" panose="020B0604030504040204" pitchFamily="34" charset="-128"/>
                <a:ea typeface="Meiryo" panose="020B0604030504040204" pitchFamily="34" charset="-128"/>
              </a:rPr>
              <a:t>認証の強度がクラウド側に依存し、多要素認証などの導入に制限がある。</a:t>
            </a:r>
            <a:endParaRPr lang="en-US" altLang="ja-JP" sz="1200" dirty="0">
              <a:solidFill>
                <a:srgbClr val="00000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rgbClr val="000000"/>
                </a:solidFill>
                <a:latin typeface="Meiryo" panose="020B0604030504040204" pitchFamily="34" charset="-128"/>
                <a:ea typeface="Meiryo" panose="020B0604030504040204" pitchFamily="34" charset="-128"/>
              </a:rPr>
              <a:t>利用場所や端末を制限する機能もクラウド側に依存し、柔軟な制御が行えない。</a:t>
            </a:r>
            <a:endParaRPr lang="ja-JP" altLang="en-US" sz="1200" dirty="0">
              <a:latin typeface="Meiryo" panose="020B0604030504040204" pitchFamily="34" charset="-128"/>
              <a:ea typeface="Meiryo" panose="020B0604030504040204" pitchFamily="34" charset="-128"/>
            </a:endParaRPr>
          </a:p>
        </p:txBody>
      </p:sp>
      <p:pic>
        <p:nvPicPr>
          <p:cNvPr id="51" name="図 50">
            <a:extLst>
              <a:ext uri="{FF2B5EF4-FFF2-40B4-BE49-F238E27FC236}">
                <a16:creationId xmlns:a16="http://schemas.microsoft.com/office/drawing/2014/main" id="{C514ADAC-304F-5DC8-C472-6B1D36DDBFB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98143" y="3862265"/>
            <a:ext cx="1917175" cy="191717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72ED10E6-5339-11F1-6746-339CC0339F7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666" y="3808884"/>
            <a:ext cx="2158820" cy="2158820"/>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C6BE21A0-059B-61F1-F55E-8E6F326D2B5A}"/>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693825" y="3459868"/>
            <a:ext cx="2695253" cy="26952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48672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EC6184-0F34-644F-9269-052903F58BB8}"/>
              </a:ext>
            </a:extLst>
          </p:cNvPr>
          <p:cNvSpPr>
            <a:spLocks noGrp="1"/>
          </p:cNvSpPr>
          <p:nvPr>
            <p:ph type="title"/>
          </p:nvPr>
        </p:nvSpPr>
        <p:spPr/>
        <p:txBody>
          <a:bodyPr/>
          <a:lstStyle/>
          <a:p>
            <a:r>
              <a:rPr lang="ja-JP" altLang="en-US" dirty="0"/>
              <a:t>認証連係とシングル・サインオン（</a:t>
            </a:r>
            <a:r>
              <a:rPr lang="en-US" altLang="ja-JP" dirty="0"/>
              <a:t>SSO</a:t>
            </a:r>
            <a:r>
              <a:rPr lang="ja-JP" altLang="en-US" dirty="0"/>
              <a:t>）</a:t>
            </a:r>
            <a:r>
              <a:rPr lang="en-US" altLang="ja-JP" dirty="0"/>
              <a:t> 2</a:t>
            </a:r>
            <a:endParaRPr kumimoji="1" lang="ja-JP" altLang="en-US" dirty="0"/>
          </a:p>
        </p:txBody>
      </p:sp>
      <p:sp>
        <p:nvSpPr>
          <p:cNvPr id="3" name="角丸四角形 2">
            <a:extLst>
              <a:ext uri="{FF2B5EF4-FFF2-40B4-BE49-F238E27FC236}">
                <a16:creationId xmlns:a16="http://schemas.microsoft.com/office/drawing/2014/main" id="{CBC89199-50C7-B04E-8DFF-C1A95063EB93}"/>
              </a:ext>
            </a:extLst>
          </p:cNvPr>
          <p:cNvSpPr/>
          <p:nvPr/>
        </p:nvSpPr>
        <p:spPr>
          <a:xfrm>
            <a:off x="230400" y="836712"/>
            <a:ext cx="8686800" cy="1572804"/>
          </a:xfrm>
          <a:prstGeom prst="roundRect">
            <a:avLst>
              <a:gd name="adj" fmla="val 3272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CB891131-A155-5148-A5BB-F9DFEC756C85}"/>
              </a:ext>
            </a:extLst>
          </p:cNvPr>
          <p:cNvSpPr txBox="1"/>
          <p:nvPr/>
        </p:nvSpPr>
        <p:spPr>
          <a:xfrm>
            <a:off x="3453745" y="937479"/>
            <a:ext cx="2236510" cy="400110"/>
          </a:xfrm>
          <a:prstGeom prst="rect">
            <a:avLst/>
          </a:prstGeom>
          <a:noFill/>
        </p:spPr>
        <p:txBody>
          <a:bodyPr wrap="none" rtlCol="0">
            <a:spAutoFit/>
          </a:bodyPr>
          <a:lstStyle/>
          <a:p>
            <a:pPr algn="ctr"/>
            <a:r>
              <a:rPr kumimoji="1" lang="ja-JP" altLang="en-US" sz="2000" dirty="0">
                <a:solidFill>
                  <a:srgbClr val="0070C0"/>
                </a:solidFill>
                <a:latin typeface="Meiryo" panose="020B0604030504040204" pitchFamily="34" charset="-128"/>
                <a:ea typeface="Meiryo" panose="020B0604030504040204" pitchFamily="34" charset="-128"/>
              </a:rPr>
              <a:t>クラウドサービス</a:t>
            </a:r>
          </a:p>
        </p:txBody>
      </p:sp>
      <p:sp>
        <p:nvSpPr>
          <p:cNvPr id="5" name="正方形/長方形 4">
            <a:extLst>
              <a:ext uri="{FF2B5EF4-FFF2-40B4-BE49-F238E27FC236}">
                <a16:creationId xmlns:a16="http://schemas.microsoft.com/office/drawing/2014/main" id="{A54A12A4-9127-C44E-9085-F3F32D753FBE}"/>
              </a:ext>
            </a:extLst>
          </p:cNvPr>
          <p:cNvSpPr/>
          <p:nvPr/>
        </p:nvSpPr>
        <p:spPr>
          <a:xfrm>
            <a:off x="4704521" y="1324882"/>
            <a:ext cx="1108867" cy="64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4E3DCF-F495-604D-B884-116C9133200A}"/>
              </a:ext>
            </a:extLst>
          </p:cNvPr>
          <p:cNvSpPr/>
          <p:nvPr/>
        </p:nvSpPr>
        <p:spPr>
          <a:xfrm>
            <a:off x="6081363" y="1324882"/>
            <a:ext cx="1108867" cy="6452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7C2AE3C-8D5E-2848-A91A-8171DAFD8F95}"/>
              </a:ext>
            </a:extLst>
          </p:cNvPr>
          <p:cNvSpPr/>
          <p:nvPr/>
        </p:nvSpPr>
        <p:spPr>
          <a:xfrm>
            <a:off x="7458205" y="1324882"/>
            <a:ext cx="1108867" cy="64522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E568737-B918-7348-8C2E-73FE517B98A5}"/>
              </a:ext>
            </a:extLst>
          </p:cNvPr>
          <p:cNvSpPr/>
          <p:nvPr/>
        </p:nvSpPr>
        <p:spPr>
          <a:xfrm>
            <a:off x="558738" y="1329579"/>
            <a:ext cx="1108867" cy="645224"/>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FB9E010-317C-8F43-B2E2-1F5070A9BCFE}"/>
              </a:ext>
            </a:extLst>
          </p:cNvPr>
          <p:cNvSpPr/>
          <p:nvPr/>
        </p:nvSpPr>
        <p:spPr>
          <a:xfrm>
            <a:off x="1937579" y="1329579"/>
            <a:ext cx="1108867" cy="645224"/>
          </a:xfrm>
          <a:prstGeom prst="rect">
            <a:avLst/>
          </a:prstGeom>
          <a:solidFill>
            <a:srgbClr val="F7964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AB858C4-6EBA-E941-BD8B-87F41FF88384}"/>
              </a:ext>
            </a:extLst>
          </p:cNvPr>
          <p:cNvSpPr/>
          <p:nvPr/>
        </p:nvSpPr>
        <p:spPr>
          <a:xfrm>
            <a:off x="3321050" y="1329579"/>
            <a:ext cx="1108867" cy="64522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5D3CF258-D3C9-F540-BD31-A4064C2F0EBF}"/>
              </a:ext>
            </a:extLst>
          </p:cNvPr>
          <p:cNvSpPr/>
          <p:nvPr/>
        </p:nvSpPr>
        <p:spPr>
          <a:xfrm>
            <a:off x="3806250" y="2693716"/>
            <a:ext cx="1512168" cy="86838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50CA59B3-D69F-3E49-8D8C-E9AC8EF907E4}"/>
              </a:ext>
            </a:extLst>
          </p:cNvPr>
          <p:cNvSpPr txBox="1"/>
          <p:nvPr/>
        </p:nvSpPr>
        <p:spPr>
          <a:xfrm>
            <a:off x="3915797" y="2859298"/>
            <a:ext cx="800219" cy="553998"/>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SSO</a:t>
            </a:r>
          </a:p>
          <a:p>
            <a:r>
              <a:rPr kumimoji="1" lang="ja-JP" altLang="en-US" sz="1200">
                <a:solidFill>
                  <a:schemeClr val="bg1"/>
                </a:solidFill>
                <a:latin typeface="Meiryo" panose="020B0604030504040204" pitchFamily="34" charset="-128"/>
                <a:ea typeface="Meiryo" panose="020B0604030504040204" pitchFamily="34" charset="-128"/>
              </a:rPr>
              <a:t>システム</a:t>
            </a:r>
          </a:p>
        </p:txBody>
      </p:sp>
      <p:pic>
        <p:nvPicPr>
          <p:cNvPr id="53" name="図 52">
            <a:extLst>
              <a:ext uri="{FF2B5EF4-FFF2-40B4-BE49-F238E27FC236}">
                <a16:creationId xmlns:a16="http://schemas.microsoft.com/office/drawing/2014/main" id="{A1F32A20-CE8B-9B49-AF27-AF5CB10B22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83463" y="2803427"/>
            <a:ext cx="554603" cy="656335"/>
          </a:xfrm>
          <a:prstGeom prst="rect">
            <a:avLst/>
          </a:prstGeom>
        </p:spPr>
      </p:pic>
      <p:cxnSp>
        <p:nvCxnSpPr>
          <p:cNvPr id="28" name="カギ線コネクタ 27">
            <a:extLst>
              <a:ext uri="{FF2B5EF4-FFF2-40B4-BE49-F238E27FC236}">
                <a16:creationId xmlns:a16="http://schemas.microsoft.com/office/drawing/2014/main" id="{67F5F030-4547-B745-991D-657F52D1684C}"/>
              </a:ext>
            </a:extLst>
          </p:cNvPr>
          <p:cNvCxnSpPr>
            <a:cxnSpLocks/>
            <a:stCxn id="51" idx="0"/>
            <a:endCxn id="8" idx="2"/>
          </p:cNvCxnSpPr>
          <p:nvPr/>
        </p:nvCxnSpPr>
        <p:spPr>
          <a:xfrm rot="16200000" flipV="1">
            <a:off x="2478297" y="609679"/>
            <a:ext cx="718913" cy="3449162"/>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カギ線コネクタ 53">
            <a:extLst>
              <a:ext uri="{FF2B5EF4-FFF2-40B4-BE49-F238E27FC236}">
                <a16:creationId xmlns:a16="http://schemas.microsoft.com/office/drawing/2014/main" id="{A797F814-AFCD-EF4C-9B89-5802144AF6BB}"/>
              </a:ext>
            </a:extLst>
          </p:cNvPr>
          <p:cNvCxnSpPr>
            <a:cxnSpLocks/>
            <a:stCxn id="51" idx="0"/>
            <a:endCxn id="9" idx="2"/>
          </p:cNvCxnSpPr>
          <p:nvPr/>
        </p:nvCxnSpPr>
        <p:spPr>
          <a:xfrm rot="16200000" flipV="1">
            <a:off x="3167718" y="1299099"/>
            <a:ext cx="718913" cy="2070321"/>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5" name="カギ線コネクタ 54">
            <a:extLst>
              <a:ext uri="{FF2B5EF4-FFF2-40B4-BE49-F238E27FC236}">
                <a16:creationId xmlns:a16="http://schemas.microsoft.com/office/drawing/2014/main" id="{C6712193-340C-2C48-9A9F-01565F2C577F}"/>
              </a:ext>
            </a:extLst>
          </p:cNvPr>
          <p:cNvCxnSpPr>
            <a:cxnSpLocks/>
            <a:stCxn id="51" idx="0"/>
            <a:endCxn id="10" idx="2"/>
          </p:cNvCxnSpPr>
          <p:nvPr/>
        </p:nvCxnSpPr>
        <p:spPr>
          <a:xfrm rot="16200000" flipV="1">
            <a:off x="3859453" y="1990835"/>
            <a:ext cx="718913" cy="686850"/>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6" name="カギ線コネクタ 55">
            <a:extLst>
              <a:ext uri="{FF2B5EF4-FFF2-40B4-BE49-F238E27FC236}">
                <a16:creationId xmlns:a16="http://schemas.microsoft.com/office/drawing/2014/main" id="{CE9D6B4B-C3C3-DF4E-A7B6-0C1F788FA9B4}"/>
              </a:ext>
            </a:extLst>
          </p:cNvPr>
          <p:cNvCxnSpPr>
            <a:cxnSpLocks/>
            <a:stCxn id="51" idx="0"/>
            <a:endCxn id="5" idx="2"/>
          </p:cNvCxnSpPr>
          <p:nvPr/>
        </p:nvCxnSpPr>
        <p:spPr>
          <a:xfrm rot="5400000" flipH="1" flipV="1">
            <a:off x="4548839" y="1983601"/>
            <a:ext cx="723610" cy="696621"/>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7" name="カギ線コネクタ 56">
            <a:extLst>
              <a:ext uri="{FF2B5EF4-FFF2-40B4-BE49-F238E27FC236}">
                <a16:creationId xmlns:a16="http://schemas.microsoft.com/office/drawing/2014/main" id="{22260BE7-FF92-854E-98CF-BB8B913D4139}"/>
              </a:ext>
            </a:extLst>
          </p:cNvPr>
          <p:cNvCxnSpPr>
            <a:cxnSpLocks/>
            <a:stCxn id="51" idx="0"/>
            <a:endCxn id="6" idx="2"/>
          </p:cNvCxnSpPr>
          <p:nvPr/>
        </p:nvCxnSpPr>
        <p:spPr>
          <a:xfrm rot="5400000" flipH="1" flipV="1">
            <a:off x="5237260" y="1295180"/>
            <a:ext cx="723610" cy="2073463"/>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8" name="カギ線コネクタ 57">
            <a:extLst>
              <a:ext uri="{FF2B5EF4-FFF2-40B4-BE49-F238E27FC236}">
                <a16:creationId xmlns:a16="http://schemas.microsoft.com/office/drawing/2014/main" id="{9EEEC329-EF17-B840-A7F8-829AC066FE54}"/>
              </a:ext>
            </a:extLst>
          </p:cNvPr>
          <p:cNvCxnSpPr>
            <a:cxnSpLocks/>
            <a:stCxn id="51" idx="0"/>
            <a:endCxn id="7" idx="2"/>
          </p:cNvCxnSpPr>
          <p:nvPr/>
        </p:nvCxnSpPr>
        <p:spPr>
          <a:xfrm rot="5400000" flipH="1" flipV="1">
            <a:off x="5925681" y="606759"/>
            <a:ext cx="723610" cy="3450305"/>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1" name="カギ線コネクタ 70">
            <a:extLst>
              <a:ext uri="{FF2B5EF4-FFF2-40B4-BE49-F238E27FC236}">
                <a16:creationId xmlns:a16="http://schemas.microsoft.com/office/drawing/2014/main" id="{9E53FE34-C4EF-6F48-A202-90DBE166E308}"/>
              </a:ext>
            </a:extLst>
          </p:cNvPr>
          <p:cNvCxnSpPr>
            <a:cxnSpLocks/>
            <a:endCxn id="51" idx="1"/>
          </p:cNvCxnSpPr>
          <p:nvPr/>
        </p:nvCxnSpPr>
        <p:spPr>
          <a:xfrm rot="5400000" flipH="1" flipV="1">
            <a:off x="2380408" y="2415105"/>
            <a:ext cx="713038" cy="2138645"/>
          </a:xfrm>
          <a:prstGeom prst="bentConnector2">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カギ線コネクタ 71">
            <a:extLst>
              <a:ext uri="{FF2B5EF4-FFF2-40B4-BE49-F238E27FC236}">
                <a16:creationId xmlns:a16="http://schemas.microsoft.com/office/drawing/2014/main" id="{18820C35-86DA-5849-BCC2-80317C770B90}"/>
              </a:ext>
            </a:extLst>
          </p:cNvPr>
          <p:cNvCxnSpPr>
            <a:cxnSpLocks/>
            <a:endCxn id="51" idx="3"/>
          </p:cNvCxnSpPr>
          <p:nvPr/>
        </p:nvCxnSpPr>
        <p:spPr>
          <a:xfrm rot="16200000" flipV="1">
            <a:off x="6031793" y="2414533"/>
            <a:ext cx="713038" cy="2139787"/>
          </a:xfrm>
          <a:prstGeom prst="bentConnector2">
            <a:avLst/>
          </a:prstGeom>
          <a:ln w="3810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直線矢印コネクタ 72">
            <a:extLst>
              <a:ext uri="{FF2B5EF4-FFF2-40B4-BE49-F238E27FC236}">
                <a16:creationId xmlns:a16="http://schemas.microsoft.com/office/drawing/2014/main" id="{9012990A-FB0F-8140-A17B-57DF74C8CD4C}"/>
              </a:ext>
            </a:extLst>
          </p:cNvPr>
          <p:cNvCxnSpPr>
            <a:cxnSpLocks/>
            <a:endCxn id="51" idx="2"/>
          </p:cNvCxnSpPr>
          <p:nvPr/>
        </p:nvCxnSpPr>
        <p:spPr>
          <a:xfrm flipH="1" flipV="1">
            <a:off x="4562334" y="3562100"/>
            <a:ext cx="9666" cy="405528"/>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6F9129BC-37F8-F54E-96C5-8568129174C9}"/>
              </a:ext>
            </a:extLst>
          </p:cNvPr>
          <p:cNvSpPr txBox="1"/>
          <p:nvPr/>
        </p:nvSpPr>
        <p:spPr>
          <a:xfrm>
            <a:off x="1655041" y="3152001"/>
            <a:ext cx="954107" cy="276999"/>
          </a:xfrm>
          <a:prstGeom prst="rect">
            <a:avLst/>
          </a:prstGeom>
          <a:noFill/>
        </p:spPr>
        <p:txBody>
          <a:bodyPr wrap="none" rtlCol="0">
            <a:spAutoFit/>
          </a:bodyPr>
          <a:lstStyle/>
          <a:p>
            <a:r>
              <a:rPr kumimoji="1" lang="ja-JP" altLang="en-US" sz="1200">
                <a:solidFill>
                  <a:srgbClr val="FF6666"/>
                </a:solidFill>
                <a:latin typeface="Meiryo" panose="020B0604030504040204" pitchFamily="34" charset="-128"/>
                <a:ea typeface="Meiryo" panose="020B0604030504040204" pitchFamily="34" charset="-128"/>
              </a:rPr>
              <a:t>サインオン</a:t>
            </a:r>
          </a:p>
        </p:txBody>
      </p:sp>
      <p:sp>
        <p:nvSpPr>
          <p:cNvPr id="79" name="テキスト ボックス 78">
            <a:extLst>
              <a:ext uri="{FF2B5EF4-FFF2-40B4-BE49-F238E27FC236}">
                <a16:creationId xmlns:a16="http://schemas.microsoft.com/office/drawing/2014/main" id="{5475A087-EC57-7E46-83CB-2B5B5EBF1B70}"/>
              </a:ext>
            </a:extLst>
          </p:cNvPr>
          <p:cNvSpPr txBox="1"/>
          <p:nvPr/>
        </p:nvSpPr>
        <p:spPr>
          <a:xfrm>
            <a:off x="6522289" y="3152001"/>
            <a:ext cx="954107" cy="276999"/>
          </a:xfrm>
          <a:prstGeom prst="rect">
            <a:avLst/>
          </a:prstGeom>
          <a:noFill/>
        </p:spPr>
        <p:txBody>
          <a:bodyPr wrap="non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サインオン</a:t>
            </a:r>
          </a:p>
        </p:txBody>
      </p:sp>
      <p:sp>
        <p:nvSpPr>
          <p:cNvPr id="80" name="テキスト ボックス 79">
            <a:extLst>
              <a:ext uri="{FF2B5EF4-FFF2-40B4-BE49-F238E27FC236}">
                <a16:creationId xmlns:a16="http://schemas.microsoft.com/office/drawing/2014/main" id="{783D0D28-089E-C54F-8D66-B4C16CEEDDC7}"/>
              </a:ext>
            </a:extLst>
          </p:cNvPr>
          <p:cNvSpPr txBox="1"/>
          <p:nvPr/>
        </p:nvSpPr>
        <p:spPr>
          <a:xfrm>
            <a:off x="4599971" y="3618766"/>
            <a:ext cx="954107"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サインオン</a:t>
            </a:r>
          </a:p>
        </p:txBody>
      </p:sp>
      <p:sp>
        <p:nvSpPr>
          <p:cNvPr id="81" name="テキスト ボックス 80">
            <a:extLst>
              <a:ext uri="{FF2B5EF4-FFF2-40B4-BE49-F238E27FC236}">
                <a16:creationId xmlns:a16="http://schemas.microsoft.com/office/drawing/2014/main" id="{026489EE-46C4-DF42-9445-C15D46F42942}"/>
              </a:ext>
            </a:extLst>
          </p:cNvPr>
          <p:cNvSpPr txBox="1"/>
          <p:nvPr/>
        </p:nvSpPr>
        <p:spPr>
          <a:xfrm>
            <a:off x="4562333" y="2447833"/>
            <a:ext cx="2339102"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フェデレーション（認証連携）</a:t>
            </a:r>
          </a:p>
        </p:txBody>
      </p:sp>
      <p:sp>
        <p:nvSpPr>
          <p:cNvPr id="83" name="正方形/長方形 82">
            <a:extLst>
              <a:ext uri="{FF2B5EF4-FFF2-40B4-BE49-F238E27FC236}">
                <a16:creationId xmlns:a16="http://schemas.microsoft.com/office/drawing/2014/main" id="{D50B3CE8-A788-864D-B632-225980B35393}"/>
              </a:ext>
            </a:extLst>
          </p:cNvPr>
          <p:cNvSpPr/>
          <p:nvPr/>
        </p:nvSpPr>
        <p:spPr>
          <a:xfrm>
            <a:off x="558738" y="5752365"/>
            <a:ext cx="8065567" cy="830997"/>
          </a:xfrm>
          <a:prstGeom prst="rect">
            <a:avLst/>
          </a:prstGeom>
          <a:solidFill>
            <a:srgbClr val="FFFFFF">
              <a:alpha val="54510"/>
            </a:srgbClr>
          </a:solidFill>
        </p:spPr>
        <p:txBody>
          <a:bodyPr wrap="square">
            <a:spAutoFit/>
          </a:bodyPr>
          <a:lstStyle/>
          <a:p>
            <a:pPr marL="285750" lvl="0" indent="-285750">
              <a:buFont typeface="Wingdings" pitchFamily="2" charset="2"/>
              <a:buChar char="l"/>
            </a:pPr>
            <a:r>
              <a:rPr lang="ja-JP" altLang="en-US" sz="1200" dirty="0">
                <a:latin typeface="Meiryo" panose="020B0604030504040204" pitchFamily="34" charset="-128"/>
                <a:ea typeface="Meiryo" panose="020B0604030504040204" pitchFamily="34" charset="-128"/>
              </a:rPr>
              <a:t>	ひとつの</a:t>
            </a:r>
            <a:r>
              <a:rPr lang="en" altLang="ja-JP" sz="1200" dirty="0">
                <a:latin typeface="Meiryo" panose="020B0604030504040204" pitchFamily="34" charset="-128"/>
                <a:ea typeface="Meiryo" panose="020B0604030504040204" pitchFamily="34" charset="-128"/>
              </a:rPr>
              <a:t>ID</a:t>
            </a:r>
            <a:r>
              <a:rPr lang="ja-JP" altLang="en-US" sz="1200" dirty="0">
                <a:latin typeface="Meiryo" panose="020B0604030504040204" pitchFamily="34" charset="-128"/>
                <a:ea typeface="Meiryo" panose="020B0604030504040204" pitchFamily="34" charset="-128"/>
              </a:rPr>
              <a:t>と認証・認可の手順により、業務に必要な全てのシステム／サービスを利用することができる。</a:t>
            </a:r>
          </a:p>
          <a:p>
            <a:pPr marL="285750" lvl="0" indent="-285750">
              <a:buFont typeface="Wingdings" pitchFamily="2" charset="2"/>
              <a:buChar char="l"/>
            </a:pPr>
            <a:r>
              <a:rPr lang="ja-JP" altLang="en-US" sz="1200" dirty="0">
                <a:latin typeface="Meiryo" panose="020B0604030504040204" pitchFamily="34" charset="-128"/>
                <a:ea typeface="Meiryo" panose="020B0604030504040204" pitchFamily="34" charset="-128"/>
              </a:rPr>
              <a:t>	全ての利用サービスについてのログ（利用履歴）が収集・掌握できる。</a:t>
            </a:r>
          </a:p>
          <a:p>
            <a:pPr marL="285750" lvl="0" indent="-285750">
              <a:buFont typeface="Wingdings" pitchFamily="2" charset="2"/>
              <a:buChar char="l"/>
            </a:pPr>
            <a:r>
              <a:rPr lang="ja-JP" altLang="en-US" sz="1200" dirty="0">
                <a:latin typeface="Meiryo" panose="020B0604030504040204" pitchFamily="34" charset="-128"/>
                <a:ea typeface="Meiryo" panose="020B0604030504040204" pitchFamily="34" charset="-128"/>
              </a:rPr>
              <a:t>	クラウドサービス側に依存していた、使える場所や端末、認証の強度（多要素認証が使える／使えないなど）を、一元的に管理できる。</a:t>
            </a:r>
          </a:p>
        </p:txBody>
      </p:sp>
      <p:pic>
        <p:nvPicPr>
          <p:cNvPr id="31" name="図 30">
            <a:extLst>
              <a:ext uri="{FF2B5EF4-FFF2-40B4-BE49-F238E27FC236}">
                <a16:creationId xmlns:a16="http://schemas.microsoft.com/office/drawing/2014/main" id="{56A16E7C-C218-A08B-14E5-3C32B46FF19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98143" y="3862265"/>
            <a:ext cx="1917175" cy="1917175"/>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74684F5F-DB14-0CD3-70B6-892B7DFDAB7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666" y="3808884"/>
            <a:ext cx="2158820" cy="2158820"/>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6DBA8A45-15D5-67B2-D6DE-B8A5BF7BE5A5}"/>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693825" y="3459868"/>
            <a:ext cx="2695253" cy="26952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01148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lIns="0" rIns="72000" rtlCol="0" anchor="ctr"/>
          <a:lstStyle/>
          <a:p>
            <a:pPr algn="r"/>
            <a:r>
              <a:rPr lang="ja-JP" altLang="en-US" sz="2400" dirty="0">
                <a:solidFill>
                  <a:srgbClr val="FFFFFF"/>
                </a:solidFill>
                <a:latin typeface="Meiryo" panose="020B0604030504040204" pitchFamily="34" charset="-128"/>
                <a:ea typeface="Meiryo" panose="020B0604030504040204" pitchFamily="34" charset="-128"/>
                <a:cs typeface="Arial"/>
              </a:rPr>
              <a:t>セキュリティ対策に</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dirty="0">
                <a:solidFill>
                  <a:srgbClr val="FFFFFF"/>
                </a:solidFill>
                <a:latin typeface="Meiryo" panose="020B0604030504040204" pitchFamily="34" charset="-128"/>
                <a:ea typeface="Meiryo" panose="020B0604030504040204" pitchFamily="34" charset="-128"/>
                <a:cs typeface="Arial"/>
              </a:rPr>
              <a:t>求められる変化</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3031821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69FA0-8D3D-320E-9E3A-559CA3EF08A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7315BE5-7336-1ACB-D230-C5C3CB62A552}"/>
              </a:ext>
            </a:extLst>
          </p:cNvPr>
          <p:cNvSpPr>
            <a:spLocks noGrp="1"/>
          </p:cNvSpPr>
          <p:nvPr>
            <p:ph type="title"/>
          </p:nvPr>
        </p:nvSpPr>
        <p:spPr/>
        <p:txBody>
          <a:bodyPr/>
          <a:lstStyle/>
          <a:p>
            <a:r>
              <a:rPr lang="ja-JP" altLang="en-US" dirty="0"/>
              <a:t>サイバーセキュリティへの要求の変化</a:t>
            </a:r>
          </a:p>
        </p:txBody>
      </p:sp>
      <p:sp>
        <p:nvSpPr>
          <p:cNvPr id="4" name="正方形/長方形 3">
            <a:extLst>
              <a:ext uri="{FF2B5EF4-FFF2-40B4-BE49-F238E27FC236}">
                <a16:creationId xmlns:a16="http://schemas.microsoft.com/office/drawing/2014/main" id="{9B8483A6-33BD-C689-F363-1519FF2F52C0}"/>
              </a:ext>
            </a:extLst>
          </p:cNvPr>
          <p:cNvSpPr/>
          <p:nvPr/>
        </p:nvSpPr>
        <p:spPr>
          <a:xfrm>
            <a:off x="3273000" y="1972448"/>
            <a:ext cx="2598000" cy="367922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75">
              <a:defRPr/>
            </a:pPr>
            <a:endParaRPr lang="ja-JP" altLang="en-US" sz="1324" b="1">
              <a:solidFill>
                <a:srgbClr val="FFFFFF"/>
              </a:solidFill>
              <a:latin typeface="Yu Gothic UI"/>
              <a:ea typeface="Yu Gothic UI"/>
            </a:endParaRPr>
          </a:p>
        </p:txBody>
      </p:sp>
      <p:sp>
        <p:nvSpPr>
          <p:cNvPr id="5" name="角丸四角形 7">
            <a:extLst>
              <a:ext uri="{FF2B5EF4-FFF2-40B4-BE49-F238E27FC236}">
                <a16:creationId xmlns:a16="http://schemas.microsoft.com/office/drawing/2014/main" id="{819E2D03-7295-A469-E266-827E4F75B249}"/>
              </a:ext>
            </a:extLst>
          </p:cNvPr>
          <p:cNvSpPr/>
          <p:nvPr/>
        </p:nvSpPr>
        <p:spPr>
          <a:xfrm>
            <a:off x="3452247" y="2571144"/>
            <a:ext cx="2239507" cy="363860"/>
          </a:xfrm>
          <a:prstGeom prst="roundRect">
            <a:avLst/>
          </a:prstGeom>
          <a:solidFill>
            <a:schemeClr val="accent1">
              <a:lumMod val="7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685775">
              <a:defRPr/>
            </a:pPr>
            <a:r>
              <a:rPr lang="ja-JP" altLang="en-US" sz="1200" b="1">
                <a:solidFill>
                  <a:srgbClr val="FFFFFF"/>
                </a:solidFill>
                <a:latin typeface="Yu Gothic UI" panose="020B0500000000000000" pitchFamily="34" charset="-128"/>
                <a:ea typeface="Yu Gothic UI" panose="020B0500000000000000" pitchFamily="34" charset="-128"/>
              </a:rPr>
              <a:t>事故の発生</a:t>
            </a:r>
          </a:p>
        </p:txBody>
      </p:sp>
      <p:sp>
        <p:nvSpPr>
          <p:cNvPr id="6" name="角丸四角形 12">
            <a:extLst>
              <a:ext uri="{FF2B5EF4-FFF2-40B4-BE49-F238E27FC236}">
                <a16:creationId xmlns:a16="http://schemas.microsoft.com/office/drawing/2014/main" id="{A7208575-6C14-9470-3495-0F0C094B155E}"/>
              </a:ext>
            </a:extLst>
          </p:cNvPr>
          <p:cNvSpPr/>
          <p:nvPr/>
        </p:nvSpPr>
        <p:spPr>
          <a:xfrm>
            <a:off x="3452247" y="3093542"/>
            <a:ext cx="964505" cy="326331"/>
          </a:xfrm>
          <a:prstGeom prst="roundRect">
            <a:avLst/>
          </a:prstGeom>
          <a:solidFill>
            <a:srgbClr val="C00000"/>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685775">
              <a:defRPr/>
            </a:pPr>
            <a:r>
              <a:rPr lang="ja-JP" altLang="en-US" sz="1200" b="1">
                <a:solidFill>
                  <a:srgbClr val="FFFFFF"/>
                </a:solidFill>
                <a:latin typeface="Yu Gothic UI" panose="020B0500000000000000" pitchFamily="34" charset="-128"/>
                <a:ea typeface="Yu Gothic UI" panose="020B0500000000000000" pitchFamily="34" charset="-128"/>
              </a:rPr>
              <a:t>脅威</a:t>
            </a:r>
          </a:p>
        </p:txBody>
      </p:sp>
      <p:sp>
        <p:nvSpPr>
          <p:cNvPr id="7" name="角丸四角形 13">
            <a:extLst>
              <a:ext uri="{FF2B5EF4-FFF2-40B4-BE49-F238E27FC236}">
                <a16:creationId xmlns:a16="http://schemas.microsoft.com/office/drawing/2014/main" id="{311E169E-59AA-4CF8-7FD0-183E331EF2D3}"/>
              </a:ext>
            </a:extLst>
          </p:cNvPr>
          <p:cNvSpPr/>
          <p:nvPr/>
        </p:nvSpPr>
        <p:spPr>
          <a:xfrm>
            <a:off x="4729655" y="3093542"/>
            <a:ext cx="962098" cy="326331"/>
          </a:xfrm>
          <a:prstGeom prst="roundRect">
            <a:avLst/>
          </a:prstGeom>
          <a:solidFill>
            <a:srgbClr val="C00000"/>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685775">
              <a:defRPr/>
            </a:pPr>
            <a:r>
              <a:rPr lang="ja-JP" altLang="en-US" sz="1200" b="1">
                <a:solidFill>
                  <a:srgbClr val="FFFFFF"/>
                </a:solidFill>
                <a:latin typeface="Yu Gothic UI" panose="020B0500000000000000" pitchFamily="34" charset="-128"/>
                <a:ea typeface="Yu Gothic UI" panose="020B0500000000000000" pitchFamily="34" charset="-128"/>
              </a:rPr>
              <a:t>ぜい弱性</a:t>
            </a:r>
          </a:p>
        </p:txBody>
      </p:sp>
      <p:sp>
        <p:nvSpPr>
          <p:cNvPr id="8" name="角丸四角形 7">
            <a:extLst>
              <a:ext uri="{FF2B5EF4-FFF2-40B4-BE49-F238E27FC236}">
                <a16:creationId xmlns:a16="http://schemas.microsoft.com/office/drawing/2014/main" id="{2070ACC4-A8E4-BD74-9C97-4F5ADE425A12}"/>
              </a:ext>
            </a:extLst>
          </p:cNvPr>
          <p:cNvSpPr/>
          <p:nvPr/>
        </p:nvSpPr>
        <p:spPr>
          <a:xfrm>
            <a:off x="4729655" y="3683977"/>
            <a:ext cx="962098" cy="283919"/>
          </a:xfrm>
          <a:prstGeom prst="roundRect">
            <a:avLst/>
          </a:prstGeom>
          <a:solidFill>
            <a:schemeClr val="accent3">
              <a:lumMod val="50000"/>
            </a:schemeClr>
          </a:solidFill>
          <a:ln>
            <a:solidFill>
              <a:schemeClr val="accent3">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775">
              <a:defRPr/>
            </a:pPr>
            <a:r>
              <a:rPr lang="ja-JP" altLang="en-US" sz="1200" b="1">
                <a:solidFill>
                  <a:srgbClr val="FFFFFF"/>
                </a:solidFill>
                <a:latin typeface="Yu Gothic UI" panose="020B0500000000000000" pitchFamily="34" charset="-128"/>
                <a:ea typeface="Yu Gothic UI" panose="020B0500000000000000" pitchFamily="34" charset="-128"/>
              </a:rPr>
              <a:t>対策</a:t>
            </a:r>
          </a:p>
        </p:txBody>
      </p:sp>
      <p:cxnSp>
        <p:nvCxnSpPr>
          <p:cNvPr id="11" name="直線矢印コネクタ 10">
            <a:extLst>
              <a:ext uri="{FF2B5EF4-FFF2-40B4-BE49-F238E27FC236}">
                <a16:creationId xmlns:a16="http://schemas.microsoft.com/office/drawing/2014/main" id="{D846A905-647C-496C-0590-C6632E1043BA}"/>
              </a:ext>
            </a:extLst>
          </p:cNvPr>
          <p:cNvCxnSpPr>
            <a:cxnSpLocks/>
            <a:stCxn id="7" idx="2"/>
            <a:endCxn id="8" idx="0"/>
          </p:cNvCxnSpPr>
          <p:nvPr/>
        </p:nvCxnSpPr>
        <p:spPr>
          <a:xfrm>
            <a:off x="5210704" y="3419873"/>
            <a:ext cx="0" cy="264104"/>
          </a:xfrm>
          <a:prstGeom prst="straightConnector1">
            <a:avLst/>
          </a:prstGeom>
          <a:ln w="28575">
            <a:solidFill>
              <a:schemeClr val="accent3">
                <a:lumMod val="50000"/>
              </a:schemeClr>
            </a:solidFill>
            <a:tailEnd type="arrow"/>
          </a:ln>
        </p:spPr>
        <p:style>
          <a:lnRef idx="2">
            <a:schemeClr val="accent4"/>
          </a:lnRef>
          <a:fillRef idx="1">
            <a:schemeClr val="lt1"/>
          </a:fillRef>
          <a:effectRef idx="0">
            <a:schemeClr val="accent4"/>
          </a:effectRef>
          <a:fontRef idx="minor">
            <a:schemeClr val="dk1"/>
          </a:fontRef>
        </p:style>
      </p:cxnSp>
      <p:sp>
        <p:nvSpPr>
          <p:cNvPr id="12" name="テキスト ボックス 11">
            <a:extLst>
              <a:ext uri="{FF2B5EF4-FFF2-40B4-BE49-F238E27FC236}">
                <a16:creationId xmlns:a16="http://schemas.microsoft.com/office/drawing/2014/main" id="{64FAB1C4-CC15-4F5A-9E4B-0EFF81CF6067}"/>
              </a:ext>
            </a:extLst>
          </p:cNvPr>
          <p:cNvSpPr txBox="1"/>
          <p:nvPr/>
        </p:nvSpPr>
        <p:spPr>
          <a:xfrm>
            <a:off x="4452857" y="3132998"/>
            <a:ext cx="284052" cy="296107"/>
          </a:xfrm>
          <a:prstGeom prst="rect">
            <a:avLst/>
          </a:prstGeom>
          <a:noFill/>
        </p:spPr>
        <p:txBody>
          <a:bodyPr wrap="none" rtlCol="0">
            <a:spAutoFit/>
          </a:bodyPr>
          <a:lstStyle/>
          <a:p>
            <a:pPr defTabSz="685775">
              <a:defRPr/>
            </a:pPr>
            <a:r>
              <a:rPr lang="en-US" altLang="ja-JP" sz="1324" dirty="0">
                <a:solidFill>
                  <a:srgbClr val="000000"/>
                </a:solidFill>
                <a:latin typeface="Yu Gothic UI"/>
                <a:ea typeface="Yu Gothic UI"/>
              </a:rPr>
              <a:t>X</a:t>
            </a:r>
            <a:endParaRPr lang="ja-JP" altLang="en-US" sz="1324">
              <a:solidFill>
                <a:srgbClr val="000000"/>
              </a:solidFill>
              <a:latin typeface="Yu Gothic UI"/>
              <a:ea typeface="Yu Gothic UI"/>
            </a:endParaRPr>
          </a:p>
        </p:txBody>
      </p:sp>
      <p:sp>
        <p:nvSpPr>
          <p:cNvPr id="13" name="テキスト ボックス 12">
            <a:extLst>
              <a:ext uri="{FF2B5EF4-FFF2-40B4-BE49-F238E27FC236}">
                <a16:creationId xmlns:a16="http://schemas.microsoft.com/office/drawing/2014/main" id="{D82261B5-77E6-8088-6C32-00C5A2C226A8}"/>
              </a:ext>
            </a:extLst>
          </p:cNvPr>
          <p:cNvSpPr txBox="1"/>
          <p:nvPr/>
        </p:nvSpPr>
        <p:spPr>
          <a:xfrm>
            <a:off x="3452246" y="4122944"/>
            <a:ext cx="2239506" cy="1384995"/>
          </a:xfrm>
          <a:prstGeom prst="rect">
            <a:avLst/>
          </a:prstGeom>
          <a:noFill/>
        </p:spPr>
        <p:txBody>
          <a:bodyPr wrap="square" rtlCol="0">
            <a:spAutoFit/>
          </a:bodyPr>
          <a:lstStyle/>
          <a:p>
            <a:pPr defTabSz="685775">
              <a:defRPr/>
            </a:pPr>
            <a:r>
              <a:rPr kumimoji="0" lang="ja-JP" altLang="en-US" sz="1200">
                <a:solidFill>
                  <a:srgbClr val="000000"/>
                </a:solidFill>
                <a:latin typeface="Yu Gothic UI Semibold"/>
                <a:ea typeface="Yu Gothic UI"/>
              </a:rPr>
              <a:t>脅威とぜい弱性が合致することで事故が発生します。つまり、脆弱性がなければ、どのような攻撃も成功しません</a:t>
            </a:r>
            <a:endParaRPr kumimoji="0" lang="en-US" altLang="ja-JP" sz="1200" dirty="0">
              <a:solidFill>
                <a:srgbClr val="000000"/>
              </a:solidFill>
              <a:latin typeface="Yu Gothic UI Semibold"/>
              <a:ea typeface="Yu Gothic UI"/>
            </a:endParaRPr>
          </a:p>
          <a:p>
            <a:pPr defTabSz="685775">
              <a:defRPr/>
            </a:pPr>
            <a:r>
              <a:rPr kumimoji="0" lang="ja-JP" altLang="en-US" sz="1200">
                <a:solidFill>
                  <a:srgbClr val="000000"/>
                </a:solidFill>
                <a:latin typeface="Yu Gothic UI Semibold"/>
                <a:ea typeface="Yu Gothic UI"/>
              </a:rPr>
              <a:t>ぜい弱性が常にない状況を維持することがセキュリティ対策として重要な要素となります</a:t>
            </a:r>
            <a:endParaRPr kumimoji="0" lang="en-US" altLang="ja-JP" sz="1200" dirty="0">
              <a:solidFill>
                <a:srgbClr val="000000"/>
              </a:solidFill>
              <a:latin typeface="Yu Gothic UI Semibold"/>
              <a:ea typeface="Yu Gothic UI"/>
            </a:endParaRPr>
          </a:p>
        </p:txBody>
      </p:sp>
      <p:sp>
        <p:nvSpPr>
          <p:cNvPr id="16" name="正方形/長方形 15">
            <a:extLst>
              <a:ext uri="{FF2B5EF4-FFF2-40B4-BE49-F238E27FC236}">
                <a16:creationId xmlns:a16="http://schemas.microsoft.com/office/drawing/2014/main" id="{5FA13D82-6272-E574-7DED-6321ABEA74CF}"/>
              </a:ext>
            </a:extLst>
          </p:cNvPr>
          <p:cNvSpPr/>
          <p:nvPr/>
        </p:nvSpPr>
        <p:spPr>
          <a:xfrm>
            <a:off x="374373" y="1972448"/>
            <a:ext cx="2598000" cy="367922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75">
              <a:defRPr/>
            </a:pPr>
            <a:endParaRPr lang="ja-JP" altLang="en-US" sz="1324" b="1">
              <a:solidFill>
                <a:srgbClr val="FFFFFF"/>
              </a:solidFill>
              <a:latin typeface="Yu Gothic UI"/>
              <a:ea typeface="Yu Gothic UI"/>
            </a:endParaRPr>
          </a:p>
        </p:txBody>
      </p:sp>
      <p:sp>
        <p:nvSpPr>
          <p:cNvPr id="17" name="正方形/長方形 16">
            <a:extLst>
              <a:ext uri="{FF2B5EF4-FFF2-40B4-BE49-F238E27FC236}">
                <a16:creationId xmlns:a16="http://schemas.microsoft.com/office/drawing/2014/main" id="{D0CDFC84-7D7B-7735-6F70-4283BBC63E34}"/>
              </a:ext>
            </a:extLst>
          </p:cNvPr>
          <p:cNvSpPr/>
          <p:nvPr/>
        </p:nvSpPr>
        <p:spPr>
          <a:xfrm>
            <a:off x="6183903" y="1972448"/>
            <a:ext cx="2598000" cy="367922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75">
              <a:defRPr/>
            </a:pPr>
            <a:endParaRPr lang="ja-JP" altLang="en-US" sz="1324" b="1">
              <a:solidFill>
                <a:srgbClr val="FFFFFF"/>
              </a:solidFill>
              <a:latin typeface="Yu Gothic UI"/>
              <a:ea typeface="Yu Gothic UI"/>
            </a:endParaRPr>
          </a:p>
        </p:txBody>
      </p:sp>
      <p:sp>
        <p:nvSpPr>
          <p:cNvPr id="18" name="正方形/長方形 17">
            <a:extLst>
              <a:ext uri="{FF2B5EF4-FFF2-40B4-BE49-F238E27FC236}">
                <a16:creationId xmlns:a16="http://schemas.microsoft.com/office/drawing/2014/main" id="{B8BE349C-A13A-EFF0-88D4-F28AA00AACF2}"/>
              </a:ext>
            </a:extLst>
          </p:cNvPr>
          <p:cNvSpPr/>
          <p:nvPr/>
        </p:nvSpPr>
        <p:spPr bwMode="auto">
          <a:xfrm>
            <a:off x="374373" y="1972449"/>
            <a:ext cx="2598000" cy="37070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spcBef>
                <a:spcPct val="0"/>
              </a:spcBef>
              <a:spcAft>
                <a:spcPct val="0"/>
              </a:spcAft>
              <a:defRPr/>
            </a:pPr>
            <a:r>
              <a:rPr lang="ja-JP" altLang="en-US" sz="1500">
                <a:solidFill>
                  <a:srgbClr val="FFFFFF"/>
                </a:solidFill>
                <a:latin typeface="Yu Gothic UI" panose="020B0500000000000000" pitchFamily="34" charset="-128"/>
                <a:ea typeface="Yu Gothic UI" panose="020B0500000000000000" pitchFamily="34" charset="-128"/>
                <a:cs typeface="Segoe UI" pitchFamily="34" charset="0"/>
              </a:rPr>
              <a:t>セキュリティコンプライアンス</a:t>
            </a:r>
            <a:endParaRPr lang="ja-JP" altLang="en-US" sz="1500" err="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19" name="正方形/長方形 18">
            <a:extLst>
              <a:ext uri="{FF2B5EF4-FFF2-40B4-BE49-F238E27FC236}">
                <a16:creationId xmlns:a16="http://schemas.microsoft.com/office/drawing/2014/main" id="{1F6CC423-E7BC-70B4-FF92-5F566205C393}"/>
              </a:ext>
            </a:extLst>
          </p:cNvPr>
          <p:cNvSpPr/>
          <p:nvPr/>
        </p:nvSpPr>
        <p:spPr bwMode="auto">
          <a:xfrm>
            <a:off x="3275122" y="1972449"/>
            <a:ext cx="2595878" cy="37070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spcBef>
                <a:spcPct val="0"/>
              </a:spcBef>
              <a:spcAft>
                <a:spcPct val="0"/>
              </a:spcAft>
              <a:defRPr/>
            </a:pPr>
            <a:r>
              <a:rPr lang="ja-JP" altLang="en-US" sz="1500">
                <a:solidFill>
                  <a:srgbClr val="FFFFFF"/>
                </a:solidFill>
                <a:latin typeface="Yu Gothic UI" panose="020B0500000000000000" pitchFamily="34" charset="-128"/>
                <a:ea typeface="Yu Gothic UI" panose="020B0500000000000000" pitchFamily="34" charset="-128"/>
                <a:cs typeface="Segoe UI" pitchFamily="34" charset="0"/>
              </a:rPr>
              <a:t>サイバーハイジーン</a:t>
            </a:r>
            <a:endParaRPr lang="ja-JP" altLang="en-US" sz="1500" err="1">
              <a:solidFill>
                <a:srgbClr val="FFFFFF"/>
              </a:solidFill>
              <a:latin typeface="Yu Gothic UI" panose="020B0500000000000000" pitchFamily="34" charset="-128"/>
              <a:ea typeface="Yu Gothic UI" panose="020B0500000000000000" pitchFamily="34" charset="-128"/>
              <a:cs typeface="Segoe UI" pitchFamily="34" charset="0"/>
            </a:endParaRPr>
          </a:p>
        </p:txBody>
      </p:sp>
      <p:sp>
        <p:nvSpPr>
          <p:cNvPr id="20" name="正方形/長方形 19">
            <a:extLst>
              <a:ext uri="{FF2B5EF4-FFF2-40B4-BE49-F238E27FC236}">
                <a16:creationId xmlns:a16="http://schemas.microsoft.com/office/drawing/2014/main" id="{D8B2058F-1C71-9012-6DFD-2D0266E6744F}"/>
              </a:ext>
            </a:extLst>
          </p:cNvPr>
          <p:cNvSpPr/>
          <p:nvPr/>
        </p:nvSpPr>
        <p:spPr bwMode="auto">
          <a:xfrm>
            <a:off x="6171627" y="1972449"/>
            <a:ext cx="2610276" cy="37070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spcBef>
                <a:spcPct val="0"/>
              </a:spcBef>
              <a:spcAft>
                <a:spcPct val="0"/>
              </a:spcAft>
              <a:defRPr/>
            </a:pPr>
            <a:r>
              <a:rPr lang="ja-JP" altLang="en-US" sz="1500">
                <a:solidFill>
                  <a:srgbClr val="FFFFFF"/>
                </a:solidFill>
                <a:latin typeface="Yu Gothic UI" panose="020B0500000000000000" pitchFamily="34" charset="-128"/>
                <a:ea typeface="Yu Gothic UI" panose="020B0500000000000000" pitchFamily="34" charset="-128"/>
                <a:cs typeface="Segoe UI" pitchFamily="34" charset="0"/>
              </a:rPr>
              <a:t>サイバーレジリエンス</a:t>
            </a:r>
            <a:endParaRPr lang="ja-JP" altLang="en-US" sz="1500" err="1">
              <a:solidFill>
                <a:srgbClr val="FFFFFF"/>
              </a:solidFill>
              <a:latin typeface="Yu Gothic UI" panose="020B0500000000000000" pitchFamily="34" charset="-128"/>
              <a:ea typeface="Yu Gothic UI" panose="020B0500000000000000" pitchFamily="34" charset="-128"/>
              <a:cs typeface="Segoe UI" pitchFamily="34" charset="0"/>
            </a:endParaRPr>
          </a:p>
        </p:txBody>
      </p:sp>
      <p:cxnSp>
        <p:nvCxnSpPr>
          <p:cNvPr id="22" name="直線矢印コネクタ 21">
            <a:extLst>
              <a:ext uri="{FF2B5EF4-FFF2-40B4-BE49-F238E27FC236}">
                <a16:creationId xmlns:a16="http://schemas.microsoft.com/office/drawing/2014/main" id="{B733856C-B854-5F95-19B4-EA3E79E41DC8}"/>
              </a:ext>
            </a:extLst>
          </p:cNvPr>
          <p:cNvCxnSpPr>
            <a:stCxn id="16" idx="3"/>
            <a:endCxn id="4" idx="1"/>
          </p:cNvCxnSpPr>
          <p:nvPr/>
        </p:nvCxnSpPr>
        <p:spPr>
          <a:xfrm>
            <a:off x="2972373" y="3812060"/>
            <a:ext cx="300627" cy="0"/>
          </a:xfrm>
          <a:prstGeom prst="straightConnector1">
            <a:avLst/>
          </a:prstGeom>
          <a:ln w="76200">
            <a:solidFill>
              <a:schemeClr val="tx1">
                <a:lumMod val="50000"/>
                <a:lumOff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EE404B10-0A37-CE65-6EED-6C1BAB46BA99}"/>
              </a:ext>
            </a:extLst>
          </p:cNvPr>
          <p:cNvCxnSpPr>
            <a:cxnSpLocks/>
            <a:stCxn id="4" idx="3"/>
            <a:endCxn id="17" idx="1"/>
          </p:cNvCxnSpPr>
          <p:nvPr/>
        </p:nvCxnSpPr>
        <p:spPr>
          <a:xfrm>
            <a:off x="5871000" y="3812060"/>
            <a:ext cx="312903" cy="0"/>
          </a:xfrm>
          <a:prstGeom prst="straightConnector1">
            <a:avLst/>
          </a:prstGeom>
          <a:ln w="76200">
            <a:solidFill>
              <a:schemeClr val="tx1">
                <a:lumMod val="50000"/>
                <a:lumOff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6" name="円/楕円 25">
            <a:extLst>
              <a:ext uri="{FF2B5EF4-FFF2-40B4-BE49-F238E27FC236}">
                <a16:creationId xmlns:a16="http://schemas.microsoft.com/office/drawing/2014/main" id="{7F287B62-3875-5464-377C-71BB13A8DE7F}"/>
              </a:ext>
            </a:extLst>
          </p:cNvPr>
          <p:cNvSpPr/>
          <p:nvPr/>
        </p:nvSpPr>
        <p:spPr bwMode="auto">
          <a:xfrm>
            <a:off x="1673373" y="2802164"/>
            <a:ext cx="1234440" cy="41148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spcBef>
                <a:spcPct val="0"/>
              </a:spcBef>
              <a:spcAft>
                <a:spcPct val="0"/>
              </a:spcAft>
              <a:defRPr/>
            </a:pPr>
            <a:r>
              <a:rPr lang="en-US" altLang="ja-JP" sz="1500" dirty="0">
                <a:solidFill>
                  <a:srgbClr val="FFFFFF"/>
                </a:solidFill>
                <a:latin typeface="Yu Gothic UI"/>
                <a:ea typeface="Segoe UI" pitchFamily="34" charset="0"/>
                <a:cs typeface="Segoe UI" pitchFamily="34" charset="0"/>
              </a:rPr>
              <a:t>NIST</a:t>
            </a:r>
            <a:endParaRPr lang="ja-JP" altLang="en-US" sz="1500" err="1">
              <a:solidFill>
                <a:srgbClr val="FFFFFF"/>
              </a:solidFill>
              <a:latin typeface="Yu Gothic UI"/>
              <a:ea typeface="Segoe UI" pitchFamily="34" charset="0"/>
              <a:cs typeface="Segoe UI" pitchFamily="34" charset="0"/>
            </a:endParaRPr>
          </a:p>
        </p:txBody>
      </p:sp>
      <p:sp>
        <p:nvSpPr>
          <p:cNvPr id="28" name="円/楕円 27">
            <a:extLst>
              <a:ext uri="{FF2B5EF4-FFF2-40B4-BE49-F238E27FC236}">
                <a16:creationId xmlns:a16="http://schemas.microsoft.com/office/drawing/2014/main" id="{B6A862EF-660B-4810-E52E-85A48D42C0A1}"/>
              </a:ext>
            </a:extLst>
          </p:cNvPr>
          <p:cNvSpPr/>
          <p:nvPr/>
        </p:nvSpPr>
        <p:spPr bwMode="auto">
          <a:xfrm>
            <a:off x="539414" y="2504099"/>
            <a:ext cx="1234440" cy="41148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spcBef>
                <a:spcPct val="0"/>
              </a:spcBef>
              <a:spcAft>
                <a:spcPct val="0"/>
              </a:spcAft>
              <a:defRPr/>
            </a:pPr>
            <a:r>
              <a:rPr lang="en-US" altLang="ja-JP" sz="1500" dirty="0">
                <a:solidFill>
                  <a:srgbClr val="FFFFFF"/>
                </a:solidFill>
                <a:latin typeface="Yu Gothic UI"/>
                <a:ea typeface="Segoe UI" pitchFamily="34" charset="0"/>
                <a:cs typeface="Segoe UI" pitchFamily="34" charset="0"/>
              </a:rPr>
              <a:t>ISO</a:t>
            </a:r>
            <a:endParaRPr lang="ja-JP" altLang="en-US" sz="1500" err="1">
              <a:solidFill>
                <a:srgbClr val="FFFFFF"/>
              </a:solidFill>
              <a:latin typeface="Yu Gothic UI"/>
              <a:ea typeface="Segoe UI" pitchFamily="34" charset="0"/>
              <a:cs typeface="Segoe UI" pitchFamily="34" charset="0"/>
            </a:endParaRPr>
          </a:p>
        </p:txBody>
      </p:sp>
      <p:sp>
        <p:nvSpPr>
          <p:cNvPr id="29" name="円/楕円 28">
            <a:extLst>
              <a:ext uri="{FF2B5EF4-FFF2-40B4-BE49-F238E27FC236}">
                <a16:creationId xmlns:a16="http://schemas.microsoft.com/office/drawing/2014/main" id="{BD3BCFF0-AC47-1E5A-DF22-FBBB049D0245}"/>
              </a:ext>
            </a:extLst>
          </p:cNvPr>
          <p:cNvSpPr/>
          <p:nvPr/>
        </p:nvSpPr>
        <p:spPr bwMode="auto">
          <a:xfrm>
            <a:off x="517313" y="3129154"/>
            <a:ext cx="1234440" cy="41148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spcBef>
                <a:spcPct val="0"/>
              </a:spcBef>
              <a:spcAft>
                <a:spcPct val="0"/>
              </a:spcAft>
              <a:defRPr/>
            </a:pPr>
            <a:r>
              <a:rPr lang="en-US" altLang="ja-JP" sz="1200" dirty="0">
                <a:solidFill>
                  <a:srgbClr val="FFFFFF"/>
                </a:solidFill>
                <a:latin typeface="Yu Gothic UI"/>
                <a:ea typeface="Segoe UI" pitchFamily="34" charset="0"/>
                <a:cs typeface="Segoe UI" pitchFamily="34" charset="0"/>
              </a:rPr>
              <a:t>P</a:t>
            </a:r>
            <a:r>
              <a:rPr lang="ja-JP" altLang="en-US" sz="1200">
                <a:solidFill>
                  <a:srgbClr val="FFFFFF"/>
                </a:solidFill>
                <a:latin typeface="Yu Gothic UI"/>
                <a:ea typeface="Segoe UI" pitchFamily="34" charset="0"/>
                <a:cs typeface="Segoe UI" pitchFamily="34" charset="0"/>
              </a:rPr>
              <a:t>マーク</a:t>
            </a:r>
            <a:endParaRPr lang="ja-JP" altLang="en-US" sz="1200" err="1">
              <a:solidFill>
                <a:srgbClr val="FFFFFF"/>
              </a:solidFill>
              <a:latin typeface="Yu Gothic UI"/>
              <a:ea typeface="Segoe UI" pitchFamily="34" charset="0"/>
              <a:cs typeface="Segoe UI" pitchFamily="34" charset="0"/>
            </a:endParaRPr>
          </a:p>
        </p:txBody>
      </p:sp>
      <p:sp>
        <p:nvSpPr>
          <p:cNvPr id="30" name="テキスト ボックス 29">
            <a:extLst>
              <a:ext uri="{FF2B5EF4-FFF2-40B4-BE49-F238E27FC236}">
                <a16:creationId xmlns:a16="http://schemas.microsoft.com/office/drawing/2014/main" id="{CE0DC450-83F2-9288-8CC8-F3DB745990BE}"/>
              </a:ext>
            </a:extLst>
          </p:cNvPr>
          <p:cNvSpPr txBox="1"/>
          <p:nvPr/>
        </p:nvSpPr>
        <p:spPr>
          <a:xfrm>
            <a:off x="517313" y="4122944"/>
            <a:ext cx="2239506" cy="1384995"/>
          </a:xfrm>
          <a:prstGeom prst="rect">
            <a:avLst/>
          </a:prstGeom>
          <a:noFill/>
        </p:spPr>
        <p:txBody>
          <a:bodyPr wrap="square" rtlCol="0">
            <a:spAutoFit/>
          </a:bodyPr>
          <a:lstStyle/>
          <a:p>
            <a:pPr defTabSz="685775">
              <a:defRPr/>
            </a:pPr>
            <a:r>
              <a:rPr kumimoji="0" lang="ja-JP" altLang="en-US" sz="1200">
                <a:solidFill>
                  <a:srgbClr val="000000"/>
                </a:solidFill>
                <a:latin typeface="Yu Gothic UI Semibold"/>
                <a:ea typeface="Yu Gothic UI"/>
              </a:rPr>
              <a:t>セキュリティ黎明期には、基準に準拠していることで一連のセキュリティ対策ができていることになっていました</a:t>
            </a:r>
            <a:endParaRPr kumimoji="0" lang="en-US" altLang="ja-JP" sz="1200" dirty="0">
              <a:solidFill>
                <a:srgbClr val="000000"/>
              </a:solidFill>
              <a:latin typeface="Yu Gothic UI Semibold"/>
              <a:ea typeface="Yu Gothic UI"/>
            </a:endParaRPr>
          </a:p>
          <a:p>
            <a:pPr defTabSz="685775">
              <a:defRPr/>
            </a:pPr>
            <a:r>
              <a:rPr kumimoji="0" lang="ja-JP" altLang="en-US" sz="1200">
                <a:solidFill>
                  <a:srgbClr val="000000"/>
                </a:solidFill>
                <a:latin typeface="Yu Gothic UI Semibold"/>
                <a:ea typeface="Yu Gothic UI"/>
              </a:rPr>
              <a:t>しかし、これで安全の証明ができるわけではないことは多くの方が気づいている通りです</a:t>
            </a:r>
            <a:endParaRPr kumimoji="0" lang="en-US" altLang="ja-JP" sz="1200" dirty="0">
              <a:solidFill>
                <a:srgbClr val="000000"/>
              </a:solidFill>
              <a:latin typeface="Yu Gothic UI Semibold"/>
              <a:ea typeface="Yu Gothic UI"/>
            </a:endParaRPr>
          </a:p>
        </p:txBody>
      </p:sp>
      <p:sp>
        <p:nvSpPr>
          <p:cNvPr id="31" name="テキスト ボックス 30">
            <a:extLst>
              <a:ext uri="{FF2B5EF4-FFF2-40B4-BE49-F238E27FC236}">
                <a16:creationId xmlns:a16="http://schemas.microsoft.com/office/drawing/2014/main" id="{0B3925F4-52EC-58E0-C534-BC424B7AD4FD}"/>
              </a:ext>
            </a:extLst>
          </p:cNvPr>
          <p:cNvSpPr txBox="1"/>
          <p:nvPr/>
        </p:nvSpPr>
        <p:spPr>
          <a:xfrm>
            <a:off x="6369473" y="4122944"/>
            <a:ext cx="2239506" cy="807913"/>
          </a:xfrm>
          <a:prstGeom prst="rect">
            <a:avLst/>
          </a:prstGeom>
          <a:noFill/>
        </p:spPr>
        <p:txBody>
          <a:bodyPr wrap="square" lIns="68580" tIns="34290" rIns="68580" bIns="34290" rtlCol="0" anchor="t">
            <a:spAutoFit/>
          </a:bodyPr>
          <a:lstStyle/>
          <a:p>
            <a:pPr defTabSz="685775">
              <a:defRPr/>
            </a:pPr>
            <a:r>
              <a:rPr kumimoji="0" lang="ja-JP" altLang="en-US" sz="1200">
                <a:solidFill>
                  <a:srgbClr val="000000"/>
                </a:solidFill>
                <a:latin typeface="Yu Gothic UI Semibold"/>
                <a:ea typeface="Yu Gothic UI"/>
              </a:rPr>
              <a:t>すばやい検知、すばやい対応だけでは、十分とは言えません。ビジネスを止めないために、何ができるのかを考えることが重要です</a:t>
            </a:r>
            <a:endParaRPr kumimoji="0" lang="en-US" altLang="ja-JP" sz="1200" dirty="0">
              <a:solidFill>
                <a:srgbClr val="000000"/>
              </a:solidFill>
              <a:latin typeface="Yu Gothic UI Semibold"/>
              <a:ea typeface="Yu Gothic UI"/>
            </a:endParaRPr>
          </a:p>
        </p:txBody>
      </p:sp>
      <p:sp>
        <p:nvSpPr>
          <p:cNvPr id="32" name="角丸四角形 7">
            <a:extLst>
              <a:ext uri="{FF2B5EF4-FFF2-40B4-BE49-F238E27FC236}">
                <a16:creationId xmlns:a16="http://schemas.microsoft.com/office/drawing/2014/main" id="{C48F8CCE-2472-6532-B851-AB4876A0052F}"/>
              </a:ext>
            </a:extLst>
          </p:cNvPr>
          <p:cNvSpPr/>
          <p:nvPr/>
        </p:nvSpPr>
        <p:spPr>
          <a:xfrm>
            <a:off x="6362304" y="3098959"/>
            <a:ext cx="2239507" cy="363860"/>
          </a:xfrm>
          <a:prstGeom prst="roundRect">
            <a:avLst/>
          </a:prstGeom>
          <a:solidFill>
            <a:schemeClr val="accent1">
              <a:lumMod val="75000"/>
            </a:schemeClr>
          </a:solid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775">
              <a:defRPr/>
            </a:pPr>
            <a:r>
              <a:rPr lang="ja-JP" altLang="en-US" sz="1200" b="1">
                <a:solidFill>
                  <a:srgbClr val="FFFFFF"/>
                </a:solidFill>
                <a:latin typeface="Yu Gothic UI" panose="020B0500000000000000" pitchFamily="34" charset="-128"/>
                <a:ea typeface="Yu Gothic UI" panose="020B0500000000000000" pitchFamily="34" charset="-128"/>
              </a:rPr>
              <a:t>事故が発生する前に修正</a:t>
            </a:r>
          </a:p>
        </p:txBody>
      </p:sp>
      <p:sp>
        <p:nvSpPr>
          <p:cNvPr id="33" name="角丸四角形 12">
            <a:extLst>
              <a:ext uri="{FF2B5EF4-FFF2-40B4-BE49-F238E27FC236}">
                <a16:creationId xmlns:a16="http://schemas.microsoft.com/office/drawing/2014/main" id="{E8E4357B-A3BC-376C-F30E-40C873A0DE82}"/>
              </a:ext>
            </a:extLst>
          </p:cNvPr>
          <p:cNvSpPr/>
          <p:nvPr/>
        </p:nvSpPr>
        <p:spPr>
          <a:xfrm>
            <a:off x="6350873" y="2552988"/>
            <a:ext cx="2239506" cy="326331"/>
          </a:xfrm>
          <a:prstGeom prst="roundRect">
            <a:avLst/>
          </a:prstGeom>
          <a:solidFill>
            <a:srgbClr val="C0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685775">
              <a:defRPr/>
            </a:pPr>
            <a:r>
              <a:rPr lang="ja-JP" altLang="en-US" sz="1200" b="1">
                <a:solidFill>
                  <a:srgbClr val="FFFFFF"/>
                </a:solidFill>
                <a:latin typeface="Yu Gothic UI" panose="020B0500000000000000" pitchFamily="34" charset="-128"/>
                <a:ea typeface="Yu Gothic UI" panose="020B0500000000000000" pitchFamily="34" charset="-128"/>
              </a:rPr>
              <a:t>インシデントの予兆</a:t>
            </a:r>
          </a:p>
        </p:txBody>
      </p:sp>
      <p:cxnSp>
        <p:nvCxnSpPr>
          <p:cNvPr id="34" name="直線矢印コネクタ 33">
            <a:extLst>
              <a:ext uri="{FF2B5EF4-FFF2-40B4-BE49-F238E27FC236}">
                <a16:creationId xmlns:a16="http://schemas.microsoft.com/office/drawing/2014/main" id="{E91C58EC-89D1-F8D9-621F-DA16160659A2}"/>
              </a:ext>
            </a:extLst>
          </p:cNvPr>
          <p:cNvCxnSpPr>
            <a:cxnSpLocks/>
          </p:cNvCxnSpPr>
          <p:nvPr/>
        </p:nvCxnSpPr>
        <p:spPr>
          <a:xfrm>
            <a:off x="7482903" y="2865050"/>
            <a:ext cx="0" cy="264104"/>
          </a:xfrm>
          <a:prstGeom prst="straightConnector1">
            <a:avLst/>
          </a:prstGeom>
          <a:ln w="28575">
            <a:solidFill>
              <a:srgbClr val="C00000"/>
            </a:solidFill>
            <a:tailEnd type="arrow"/>
          </a:ln>
        </p:spPr>
        <p:style>
          <a:lnRef idx="2">
            <a:schemeClr val="accent4"/>
          </a:lnRef>
          <a:fillRef idx="1">
            <a:schemeClr val="lt1"/>
          </a:fillRef>
          <a:effectRef idx="0">
            <a:schemeClr val="accent4"/>
          </a:effectRef>
          <a:fontRef idx="minor">
            <a:schemeClr val="dk1"/>
          </a:fontRef>
        </p:style>
      </p:cxnSp>
      <p:sp>
        <p:nvSpPr>
          <p:cNvPr id="41" name="角丸四角形 40">
            <a:extLst>
              <a:ext uri="{FF2B5EF4-FFF2-40B4-BE49-F238E27FC236}">
                <a16:creationId xmlns:a16="http://schemas.microsoft.com/office/drawing/2014/main" id="{E1778CB2-FA92-13FA-F329-C8D8AEC864AC}"/>
              </a:ext>
            </a:extLst>
          </p:cNvPr>
          <p:cNvSpPr/>
          <p:nvPr/>
        </p:nvSpPr>
        <p:spPr>
          <a:xfrm>
            <a:off x="6369473" y="3657986"/>
            <a:ext cx="2220907" cy="309909"/>
          </a:xfrm>
          <a:prstGeom prst="roundRect">
            <a:avLst/>
          </a:prstGeom>
          <a:solidFill>
            <a:schemeClr val="accent3">
              <a:lumMod val="50000"/>
            </a:schemeClr>
          </a:solidFill>
          <a:ln>
            <a:solidFill>
              <a:schemeClr val="accent3">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685775">
              <a:defRPr/>
            </a:pPr>
            <a:r>
              <a:rPr lang="ja-JP" altLang="en-US" sz="1200" b="1">
                <a:solidFill>
                  <a:srgbClr val="FFFFFF"/>
                </a:solidFill>
                <a:latin typeface="Yu Gothic UI" panose="020B0500000000000000" pitchFamily="34" charset="-128"/>
                <a:ea typeface="Yu Gothic UI" panose="020B0500000000000000" pitchFamily="34" charset="-128"/>
              </a:rPr>
              <a:t>ビジネスレジリエンス</a:t>
            </a:r>
          </a:p>
        </p:txBody>
      </p:sp>
      <p:cxnSp>
        <p:nvCxnSpPr>
          <p:cNvPr id="42" name="直線矢印コネクタ 41">
            <a:extLst>
              <a:ext uri="{FF2B5EF4-FFF2-40B4-BE49-F238E27FC236}">
                <a16:creationId xmlns:a16="http://schemas.microsoft.com/office/drawing/2014/main" id="{022C0443-CA0A-43E9-3768-A885A8DB52B5}"/>
              </a:ext>
            </a:extLst>
          </p:cNvPr>
          <p:cNvCxnSpPr>
            <a:cxnSpLocks/>
          </p:cNvCxnSpPr>
          <p:nvPr/>
        </p:nvCxnSpPr>
        <p:spPr>
          <a:xfrm>
            <a:off x="7482903" y="3402260"/>
            <a:ext cx="0" cy="264104"/>
          </a:xfrm>
          <a:prstGeom prst="straightConnector1">
            <a:avLst/>
          </a:prstGeom>
          <a:ln w="28575">
            <a:solidFill>
              <a:schemeClr val="accent1">
                <a:lumMod val="75000"/>
              </a:schemeClr>
            </a:solidFill>
            <a:tailEnd type="arrow"/>
          </a:ln>
        </p:spPr>
        <p:style>
          <a:lnRef idx="2">
            <a:schemeClr val="accent4"/>
          </a:lnRef>
          <a:fillRef idx="1">
            <a:schemeClr val="lt1"/>
          </a:fillRef>
          <a:effectRef idx="0">
            <a:schemeClr val="accent4"/>
          </a:effectRef>
          <a:fontRef idx="minor">
            <a:schemeClr val="dk1"/>
          </a:fontRef>
        </p:style>
      </p:cxnSp>
    </p:spTree>
    <p:extLst>
      <p:ext uri="{BB962C8B-B14F-4D97-AF65-F5344CB8AC3E}">
        <p14:creationId xmlns:p14="http://schemas.microsoft.com/office/powerpoint/2010/main" val="1813523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1D34D-6C8C-C839-FFD2-A71ADF289F4F}"/>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6F7E0A1B-2415-466A-9B17-4314D468493C}"/>
              </a:ext>
            </a:extLst>
          </p:cNvPr>
          <p:cNvGrpSpPr/>
          <p:nvPr/>
        </p:nvGrpSpPr>
        <p:grpSpPr>
          <a:xfrm>
            <a:off x="4687200" y="970767"/>
            <a:ext cx="3745031" cy="4315217"/>
            <a:chOff x="4687200" y="970767"/>
            <a:chExt cx="3745031" cy="4315217"/>
          </a:xfrm>
        </p:grpSpPr>
        <p:grpSp>
          <p:nvGrpSpPr>
            <p:cNvPr id="5" name="グループ化 4">
              <a:extLst>
                <a:ext uri="{FF2B5EF4-FFF2-40B4-BE49-F238E27FC236}">
                  <a16:creationId xmlns:a16="http://schemas.microsoft.com/office/drawing/2014/main" id="{A4293532-ABAF-E2F4-C7BC-6390853C7F75}"/>
                </a:ext>
              </a:extLst>
            </p:cNvPr>
            <p:cNvGrpSpPr/>
            <p:nvPr/>
          </p:nvGrpSpPr>
          <p:grpSpPr>
            <a:xfrm>
              <a:off x="4697263" y="970767"/>
              <a:ext cx="3726493" cy="4315217"/>
              <a:chOff x="4697263" y="970767"/>
              <a:chExt cx="3726493" cy="4315217"/>
            </a:xfrm>
          </p:grpSpPr>
          <p:sp>
            <p:nvSpPr>
              <p:cNvPr id="36" name="正方形/長方形 35">
                <a:extLst>
                  <a:ext uri="{FF2B5EF4-FFF2-40B4-BE49-F238E27FC236}">
                    <a16:creationId xmlns:a16="http://schemas.microsoft.com/office/drawing/2014/main" id="{DE86A942-4052-6FE4-AD34-842737CC0C3D}"/>
                  </a:ext>
                </a:extLst>
              </p:cNvPr>
              <p:cNvSpPr/>
              <p:nvPr/>
            </p:nvSpPr>
            <p:spPr>
              <a:xfrm>
                <a:off x="4697263" y="970767"/>
                <a:ext cx="3726493" cy="43152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7449009A-B86B-B5E8-34A7-8BE19841803F}"/>
                  </a:ext>
                </a:extLst>
              </p:cNvPr>
              <p:cNvSpPr txBox="1"/>
              <p:nvPr/>
            </p:nvSpPr>
            <p:spPr>
              <a:xfrm>
                <a:off x="4935167" y="1358751"/>
                <a:ext cx="3262432" cy="830997"/>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デジタライゼーション</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Digitalization</a:t>
                </a:r>
                <a:endParaRPr kumimoji="1" lang="ja-JP" altLang="en-US" sz="2400">
                  <a:solidFill>
                    <a:schemeClr val="bg1"/>
                  </a:solidFill>
                  <a:latin typeface="Meiryo" panose="020B0604030504040204" pitchFamily="34" charset="-128"/>
                  <a:ea typeface="Meiryo" panose="020B0604030504040204" pitchFamily="34" charset="-128"/>
                </a:endParaRPr>
              </a:p>
            </p:txBody>
          </p:sp>
        </p:grpSp>
        <p:sp>
          <p:nvSpPr>
            <p:cNvPr id="22" name="テキスト ボックス 21">
              <a:extLst>
                <a:ext uri="{FF2B5EF4-FFF2-40B4-BE49-F238E27FC236}">
                  <a16:creationId xmlns:a16="http://schemas.microsoft.com/office/drawing/2014/main" id="{8388CC8B-282F-B0F9-FCC8-DA783758186C}"/>
                </a:ext>
              </a:extLst>
            </p:cNvPr>
            <p:cNvSpPr txBox="1"/>
            <p:nvPr/>
          </p:nvSpPr>
          <p:spPr>
            <a:xfrm>
              <a:off x="4712943" y="2340806"/>
              <a:ext cx="3719288" cy="623248"/>
            </a:xfrm>
            <a:prstGeom prst="rect">
              <a:avLst/>
            </a:prstGeom>
            <a:noFill/>
          </p:spPr>
          <p:txBody>
            <a:bodyPr wrap="square">
              <a:spAutoFit/>
            </a:bodyPr>
            <a:lstStyle/>
            <a:p>
              <a:pPr algn="ctr">
                <a:spcAft>
                  <a:spcPts val="300"/>
                </a:spcAft>
                <a:tabLst>
                  <a:tab pos="457200" algn="l"/>
                </a:tabLst>
              </a:pPr>
              <a:r>
                <a:rPr lang="ja-JP" altLang="ja-JP" sz="2000" b="1" kern="0">
                  <a:solidFill>
                    <a:schemeClr val="bg1"/>
                  </a:solidFill>
                  <a:latin typeface="Meiryo" panose="020B0604030504040204" pitchFamily="34" charset="-128"/>
                  <a:ea typeface="Meiryo" panose="020B0604030504040204" pitchFamily="34" charset="-128"/>
                  <a:cs typeface="Arial" panose="020B0604020202020204" pitchFamily="34" charset="0"/>
                </a:rPr>
                <a:t>個別業務プロセス</a:t>
              </a:r>
              <a:r>
                <a:rPr lang="ja-JP" altLang="ja-JP" sz="1600" b="1" kern="0">
                  <a:solidFill>
                    <a:schemeClr val="bg1"/>
                  </a:solidFill>
                  <a:latin typeface="Meiryo" panose="020B0604030504040204" pitchFamily="34" charset="-128"/>
                  <a:ea typeface="Meiryo" panose="020B0604030504040204" pitchFamily="34" charset="-128"/>
                  <a:cs typeface="Arial" panose="020B0604020202020204" pitchFamily="34" charset="0"/>
                </a:rPr>
                <a:t>の</a:t>
              </a:r>
              <a:r>
                <a:rPr lang="ja-JP" altLang="ja-JP" sz="2000" b="1" kern="0">
                  <a:solidFill>
                    <a:schemeClr val="bg1"/>
                  </a:solidFill>
                  <a:latin typeface="Meiryo" panose="020B0604030504040204" pitchFamily="34" charset="-128"/>
                  <a:ea typeface="Meiryo" panose="020B0604030504040204" pitchFamily="34" charset="-128"/>
                  <a:cs typeface="Arial" panose="020B0604020202020204" pitchFamily="34" charset="0"/>
                </a:rPr>
                <a:t>デジタル化</a:t>
              </a:r>
              <a:endParaRPr lang="en-US" altLang="ja-JP" sz="2000" b="1" kern="0" dirty="0">
                <a:solidFill>
                  <a:schemeClr val="bg1"/>
                </a:solidFill>
                <a:latin typeface="Meiryo" panose="020B0604030504040204" pitchFamily="34" charset="-128"/>
                <a:ea typeface="Meiryo" panose="020B0604030504040204" pitchFamily="34" charset="-128"/>
                <a:cs typeface="Arial" panose="020B0604020202020204" pitchFamily="34" charset="0"/>
              </a:endParaRPr>
            </a:p>
            <a:p>
              <a:pPr algn="ctr">
                <a:spcAft>
                  <a:spcPts val="300"/>
                </a:spcAft>
                <a:tabLst>
                  <a:tab pos="457200" algn="l"/>
                </a:tabLst>
              </a:pPr>
              <a:r>
                <a:rPr lang="ja-JP" altLang="ja-JP" sz="1200" kern="0">
                  <a:solidFill>
                    <a:schemeClr val="bg1"/>
                  </a:solidFill>
                  <a:latin typeface="Meiryo" panose="020B0604030504040204" pitchFamily="34" charset="-128"/>
                  <a:ea typeface="Meiryo" panose="020B0604030504040204" pitchFamily="34" charset="-128"/>
                  <a:cs typeface="Arial" panose="020B0604020202020204" pitchFamily="34" charset="0"/>
                </a:rPr>
                <a:t>既存の業務が</a:t>
              </a:r>
              <a:r>
                <a:rPr lang="ja-JP" altLang="en-US" sz="1200" kern="0">
                  <a:solidFill>
                    <a:schemeClr val="bg1"/>
                  </a:solidFill>
                  <a:latin typeface="Meiryo" panose="020B0604030504040204" pitchFamily="34" charset="-128"/>
                  <a:ea typeface="Meiryo" panose="020B0604030504040204" pitchFamily="34" charset="-128"/>
                  <a:cs typeface="Arial" panose="020B0604020202020204" pitchFamily="34" charset="0"/>
                </a:rPr>
                <a:t>効率化や</a:t>
              </a:r>
              <a:r>
                <a:rPr lang="ja-JP" altLang="ja-JP" sz="1200" kern="0">
                  <a:solidFill>
                    <a:schemeClr val="bg1"/>
                  </a:solidFill>
                  <a:latin typeface="Meiryo" panose="020B0604030504040204" pitchFamily="34" charset="-128"/>
                  <a:ea typeface="Meiryo" panose="020B0604030504040204" pitchFamily="34" charset="-128"/>
                  <a:cs typeface="Arial" panose="020B0604020202020204" pitchFamily="34" charset="0"/>
                </a:rPr>
                <a:t>低コスト</a:t>
              </a:r>
              <a:r>
                <a:rPr lang="ja-JP" altLang="en-US" sz="1200" kern="0">
                  <a:solidFill>
                    <a:schemeClr val="bg1"/>
                  </a:solidFill>
                  <a:latin typeface="Meiryo" panose="020B0604030504040204" pitchFamily="34" charset="-128"/>
                  <a:ea typeface="Meiryo" panose="020B0604030504040204" pitchFamily="34" charset="-128"/>
                  <a:cs typeface="Arial" panose="020B0604020202020204" pitchFamily="34" charset="0"/>
                </a:rPr>
                <a:t>化</a:t>
              </a:r>
              <a:endParaRPr lang="en-US" altLang="ja-JP" sz="1200" kern="0" dirty="0">
                <a:solidFill>
                  <a:schemeClr val="bg1"/>
                </a:solidFill>
                <a:latin typeface="Meiryo" panose="020B0604030504040204" pitchFamily="34" charset="-128"/>
                <a:ea typeface="Meiryo" panose="020B0604030504040204" pitchFamily="34" charset="-128"/>
                <a:cs typeface="Arial" panose="020B0604020202020204" pitchFamily="34" charset="0"/>
              </a:endParaRPr>
            </a:p>
          </p:txBody>
        </p:sp>
        <p:sp>
          <p:nvSpPr>
            <p:cNvPr id="24" name="テキスト ボックス 23">
              <a:extLst>
                <a:ext uri="{FF2B5EF4-FFF2-40B4-BE49-F238E27FC236}">
                  <a16:creationId xmlns:a16="http://schemas.microsoft.com/office/drawing/2014/main" id="{CFB7BA6E-77B8-DB75-7AAC-D07FEE91A0C7}"/>
                </a:ext>
              </a:extLst>
            </p:cNvPr>
            <p:cNvSpPr txBox="1"/>
            <p:nvPr/>
          </p:nvSpPr>
          <p:spPr>
            <a:xfrm>
              <a:off x="4797602" y="3001085"/>
              <a:ext cx="3549970" cy="723275"/>
            </a:xfrm>
            <a:prstGeom prst="rect">
              <a:avLst/>
            </a:prstGeom>
            <a:noFill/>
          </p:spPr>
          <p:txBody>
            <a:bodyPr wrap="square">
              <a:spAutoFit/>
            </a:bodyPr>
            <a:lstStyle/>
            <a:p>
              <a:pPr marL="171450" lvl="0" indent="-171450">
                <a:spcAft>
                  <a:spcPts val="300"/>
                </a:spcAft>
                <a:buFont typeface="Wingdings" pitchFamily="2" charset="2"/>
                <a:buChar char="l"/>
                <a:tabLst>
                  <a:tab pos="457200" algn="l"/>
                </a:tabLst>
              </a:pPr>
              <a:r>
                <a:rPr lang="ja-JP" altLang="ja-JP"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紙とハンコ</a:t>
              </a:r>
              <a:r>
                <a:rPr lang="ja-JP" altLang="en-US" sz="1200" kern="0">
                  <a:solidFill>
                    <a:schemeClr val="bg1"/>
                  </a:solidFill>
                  <a:latin typeface="Meiryo" panose="020B0604030504040204" pitchFamily="34" charset="-128"/>
                  <a:ea typeface="Meiryo" panose="020B0604030504040204" pitchFamily="34" charset="-128"/>
                  <a:cs typeface="Arial" panose="020B0604020202020204" pitchFamily="34" charset="0"/>
                </a:rPr>
                <a:t>の</a:t>
              </a:r>
              <a:r>
                <a:rPr lang="ja-JP" altLang="ja-JP"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稟議プロセスを電子化</a:t>
              </a:r>
              <a:endParaRPr lang="en-US" altLang="ja-JP" sz="1200" kern="0" dirty="0">
                <a:solidFill>
                  <a:schemeClr val="bg1"/>
                </a:solidFill>
                <a:effectLst/>
                <a:latin typeface="Meiryo" panose="020B0604030504040204" pitchFamily="34" charset="-128"/>
                <a:ea typeface="Meiryo" panose="020B0604030504040204" pitchFamily="34" charset="-128"/>
                <a:cs typeface="Arial" panose="020B0604020202020204" pitchFamily="34" charset="0"/>
              </a:endParaRPr>
            </a:p>
            <a:p>
              <a:pPr marL="171450" lvl="0" indent="-171450">
                <a:spcAft>
                  <a:spcPts val="300"/>
                </a:spcAft>
                <a:buFont typeface="Wingdings" pitchFamily="2" charset="2"/>
                <a:buChar char="l"/>
                <a:tabLst>
                  <a:tab pos="457200" algn="l"/>
                </a:tabLst>
              </a:pPr>
              <a:r>
                <a:rPr lang="ja-JP" altLang="ja-JP"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営業活動を</a:t>
              </a:r>
              <a:r>
                <a:rPr lang="en-US" altLang="ja-JP" sz="1200" kern="0" dirty="0">
                  <a:solidFill>
                    <a:schemeClr val="bg1"/>
                  </a:solidFill>
                  <a:effectLst/>
                  <a:latin typeface="Meiryo" panose="020B0604030504040204" pitchFamily="34" charset="-128"/>
                  <a:ea typeface="Meiryo" panose="020B0604030504040204" pitchFamily="34" charset="-128"/>
                  <a:cs typeface="Arial" panose="020B0604020202020204" pitchFamily="34" charset="0"/>
                </a:rPr>
                <a:t>SFA</a:t>
              </a:r>
              <a:r>
                <a:rPr lang="ja-JP" altLang="ja-JP"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で管理し、情報共有を円滑</a:t>
              </a:r>
              <a:r>
                <a:rPr lang="ja-JP" altLang="en-US"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化</a:t>
              </a:r>
              <a:endParaRPr lang="en-US" altLang="ja-JP" sz="1200" kern="0" dirty="0">
                <a:solidFill>
                  <a:schemeClr val="bg1"/>
                </a:solidFill>
                <a:effectLst/>
                <a:latin typeface="Meiryo" panose="020B0604030504040204" pitchFamily="34" charset="-128"/>
                <a:ea typeface="Meiryo" panose="020B0604030504040204" pitchFamily="34" charset="-128"/>
                <a:cs typeface="Arial" panose="020B0604020202020204" pitchFamily="34" charset="0"/>
              </a:endParaRPr>
            </a:p>
            <a:p>
              <a:pPr marL="171450" lvl="0" indent="-171450">
                <a:spcAft>
                  <a:spcPts val="300"/>
                </a:spcAft>
                <a:buFont typeface="Wingdings" pitchFamily="2" charset="2"/>
                <a:buChar char="l"/>
                <a:tabLst>
                  <a:tab pos="457200" algn="l"/>
                </a:tabLst>
              </a:pPr>
              <a:r>
                <a:rPr lang="ja-JP" altLang="ja-JP"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デシタル</a:t>
              </a:r>
              <a:r>
                <a:rPr lang="ja-JP" altLang="en-US"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前提の</a:t>
              </a:r>
              <a:r>
                <a:rPr lang="ja-JP" altLang="ja-JP"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新しい</a:t>
              </a:r>
              <a:r>
                <a:rPr lang="ja-JP" altLang="en-US"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業務やビジネスの</a:t>
              </a:r>
              <a:r>
                <a:rPr lang="ja-JP" altLang="ja-JP"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実現</a:t>
              </a:r>
              <a:endParaRPr lang="en-US" altLang="ja-JP" sz="1200" kern="0" dirty="0">
                <a:solidFill>
                  <a:schemeClr val="bg1"/>
                </a:solidFill>
                <a:effectLst/>
                <a:latin typeface="Meiryo" panose="020B0604030504040204" pitchFamily="34" charset="-128"/>
                <a:ea typeface="Meiryo" panose="020B0604030504040204" pitchFamily="34" charset="-128"/>
                <a:cs typeface="Arial" panose="020B0604020202020204" pitchFamily="34" charset="0"/>
              </a:endParaRPr>
            </a:p>
          </p:txBody>
        </p:sp>
        <p:sp>
          <p:nvSpPr>
            <p:cNvPr id="26" name="テキスト ボックス 25">
              <a:extLst>
                <a:ext uri="{FF2B5EF4-FFF2-40B4-BE49-F238E27FC236}">
                  <a16:creationId xmlns:a16="http://schemas.microsoft.com/office/drawing/2014/main" id="{A5A396AD-62ED-6690-76B5-A3031CB4D47F}"/>
                </a:ext>
              </a:extLst>
            </p:cNvPr>
            <p:cNvSpPr txBox="1"/>
            <p:nvPr/>
          </p:nvSpPr>
          <p:spPr>
            <a:xfrm>
              <a:off x="4941371" y="3803770"/>
              <a:ext cx="3262432" cy="738664"/>
            </a:xfrm>
            <a:prstGeom prst="rect">
              <a:avLst/>
            </a:prstGeom>
            <a:noFill/>
          </p:spPr>
          <p:txBody>
            <a:bodyPr wrap="square">
              <a:spAutoFit/>
            </a:bodyPr>
            <a:lstStyle/>
            <a:p>
              <a:pPr marL="171450" indent="-171450">
                <a:buFont typeface="Wingdings" pitchFamily="2" charset="2"/>
                <a:buChar char="Ø"/>
              </a:pPr>
              <a:r>
                <a:rPr lang="ja-JP" altLang="ja-JP" sz="1400" kern="0">
                  <a:solidFill>
                    <a:schemeClr val="bg1"/>
                  </a:solidFill>
                  <a:latin typeface="Meiryo" panose="020B0604030504040204" pitchFamily="34" charset="-128"/>
                  <a:ea typeface="Meiryo" panose="020B0604030504040204" pitchFamily="34" charset="-128"/>
                  <a:cs typeface="Arial" panose="020B0604020202020204" pitchFamily="34" charset="0"/>
                </a:rPr>
                <a:t>デジタル化された情報を活用</a:t>
              </a:r>
              <a:endParaRPr lang="en-US" altLang="ja-JP" sz="1400" kern="0" dirty="0">
                <a:solidFill>
                  <a:schemeClr val="bg1"/>
                </a:solidFill>
                <a:latin typeface="Meiryo" panose="020B0604030504040204" pitchFamily="34" charset="-128"/>
                <a:ea typeface="Meiryo" panose="020B0604030504040204" pitchFamily="34" charset="-128"/>
                <a:cs typeface="Arial" panose="020B0604020202020204" pitchFamily="34" charset="0"/>
              </a:endParaRPr>
            </a:p>
            <a:p>
              <a:pPr marL="171450" indent="-171450">
                <a:buFont typeface="Wingdings" pitchFamily="2" charset="2"/>
                <a:buChar char="Ø"/>
              </a:pPr>
              <a:r>
                <a:rPr lang="ja-JP" altLang="ja-JP" sz="1400" kern="0">
                  <a:solidFill>
                    <a:schemeClr val="bg1"/>
                  </a:solidFill>
                  <a:latin typeface="Meiryo" panose="020B0604030504040204" pitchFamily="34" charset="-128"/>
                  <a:ea typeface="Meiryo" panose="020B0604030504040204" pitchFamily="34" charset="-128"/>
                  <a:cs typeface="Arial" panose="020B0604020202020204" pitchFamily="34" charset="0"/>
                </a:rPr>
                <a:t>特定「業務」を効率化・自動化</a:t>
              </a:r>
              <a:endParaRPr lang="en-US" altLang="ja-JP" sz="1400" kern="0" dirty="0">
                <a:solidFill>
                  <a:schemeClr val="bg1"/>
                </a:solidFill>
                <a:latin typeface="Meiryo" panose="020B0604030504040204" pitchFamily="34" charset="-128"/>
                <a:ea typeface="Meiryo" panose="020B0604030504040204" pitchFamily="34" charset="-128"/>
                <a:cs typeface="Arial" panose="020B0604020202020204" pitchFamily="34" charset="0"/>
              </a:endParaRPr>
            </a:p>
            <a:p>
              <a:pPr marL="171450" indent="-171450">
                <a:buFont typeface="Wingdings" pitchFamily="2" charset="2"/>
                <a:buChar char="Ø"/>
              </a:pPr>
              <a:r>
                <a:rPr lang="ja-JP" altLang="en-US" sz="1400" kern="0">
                  <a:solidFill>
                    <a:schemeClr val="bg1"/>
                  </a:solidFill>
                  <a:latin typeface="Meiryo" panose="020B0604030504040204" pitchFamily="34" charset="-128"/>
                  <a:ea typeface="Meiryo" panose="020B0604030504040204" pitchFamily="34" charset="-128"/>
                  <a:cs typeface="Arial" panose="020B0604020202020204" pitchFamily="34" charset="0"/>
                </a:rPr>
                <a:t>デジタル前提の業務の仕組みを創る</a:t>
              </a:r>
              <a:endParaRPr lang="en-US" altLang="ja-JP" sz="1400" kern="0" dirty="0">
                <a:solidFill>
                  <a:schemeClr val="bg1"/>
                </a:solidFill>
                <a:latin typeface="Meiryo" panose="020B0604030504040204" pitchFamily="34" charset="-128"/>
                <a:ea typeface="Meiryo" panose="020B0604030504040204" pitchFamily="34"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FC09A834-6700-0875-0877-024CD83071AC}"/>
                </a:ext>
              </a:extLst>
            </p:cNvPr>
            <p:cNvSpPr txBox="1"/>
            <p:nvPr/>
          </p:nvSpPr>
          <p:spPr>
            <a:xfrm>
              <a:off x="4687200" y="4692852"/>
              <a:ext cx="3726493" cy="338554"/>
            </a:xfrm>
            <a:prstGeom prst="rect">
              <a:avLst/>
            </a:prstGeom>
            <a:noFill/>
          </p:spPr>
          <p:txBody>
            <a:bodyPr wrap="square">
              <a:spAutoFit/>
            </a:bodyPr>
            <a:lstStyle/>
            <a:p>
              <a:pPr algn="ctr"/>
              <a:r>
                <a:rPr lang="ja-JP" altLang="en-US" sz="1600" b="1" u="sng" kern="0">
                  <a:solidFill>
                    <a:schemeClr val="bg1"/>
                  </a:solidFill>
                  <a:latin typeface="Meiryo" panose="020B0604030504040204" pitchFamily="34" charset="-128"/>
                  <a:ea typeface="Meiryo" panose="020B0604030504040204" pitchFamily="34" charset="-128"/>
                  <a:cs typeface="Arial" panose="020B0604020202020204" pitchFamily="34" charset="0"/>
                </a:rPr>
                <a:t>部分的な最適化に留まる</a:t>
              </a:r>
              <a:endParaRPr lang="ja-JP" altLang="en-US" sz="1600" b="1" u="sng">
                <a:solidFill>
                  <a:schemeClr val="bg1"/>
                </a:solidFill>
              </a:endParaRPr>
            </a:p>
          </p:txBody>
        </p:sp>
      </p:grpSp>
      <p:sp>
        <p:nvSpPr>
          <p:cNvPr id="35" name="正方形/長方形 34">
            <a:extLst>
              <a:ext uri="{FF2B5EF4-FFF2-40B4-BE49-F238E27FC236}">
                <a16:creationId xmlns:a16="http://schemas.microsoft.com/office/drawing/2014/main" id="{8611110F-B19A-D3FC-403F-FFC40C923AAE}"/>
              </a:ext>
            </a:extLst>
          </p:cNvPr>
          <p:cNvSpPr/>
          <p:nvPr/>
        </p:nvSpPr>
        <p:spPr>
          <a:xfrm>
            <a:off x="720245" y="970767"/>
            <a:ext cx="3726493" cy="43152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A603D33-30C4-7DE4-64A7-75DE1EA8D06E}"/>
              </a:ext>
            </a:extLst>
          </p:cNvPr>
          <p:cNvSpPr>
            <a:spLocks noGrp="1"/>
          </p:cNvSpPr>
          <p:nvPr>
            <p:ph type="title"/>
          </p:nvPr>
        </p:nvSpPr>
        <p:spPr>
          <a:xfrm>
            <a:off x="230400" y="266400"/>
            <a:ext cx="8913600" cy="416221"/>
          </a:xfrm>
        </p:spPr>
        <p:txBody>
          <a:bodyPr/>
          <a:lstStyle/>
          <a:p>
            <a:r>
              <a:rPr lang="en-US" altLang="ja-JP" sz="2400" dirty="0"/>
              <a:t>2</a:t>
            </a:r>
            <a:r>
              <a:rPr lang="ja-JP" altLang="en-US" sz="2400" dirty="0"/>
              <a:t>つのデジタル化：デジタイゼーションとデジタライゼーション</a:t>
            </a:r>
            <a:endParaRPr kumimoji="1" lang="ja-JP" altLang="en-US" sz="2400" dirty="0"/>
          </a:p>
        </p:txBody>
      </p:sp>
      <p:sp>
        <p:nvSpPr>
          <p:cNvPr id="13" name="テキスト ボックス 12">
            <a:extLst>
              <a:ext uri="{FF2B5EF4-FFF2-40B4-BE49-F238E27FC236}">
                <a16:creationId xmlns:a16="http://schemas.microsoft.com/office/drawing/2014/main" id="{FE4C6534-B1FE-0C6B-C3A3-3BDB5B395A18}"/>
              </a:ext>
            </a:extLst>
          </p:cNvPr>
          <p:cNvSpPr txBox="1"/>
          <p:nvPr/>
        </p:nvSpPr>
        <p:spPr>
          <a:xfrm>
            <a:off x="1089304" y="1361981"/>
            <a:ext cx="2928000" cy="830997"/>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デジタイゼーション</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Digitization</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19260B3-04E3-13FF-5B5A-7F9A5CF1DEC7}"/>
              </a:ext>
            </a:extLst>
          </p:cNvPr>
          <p:cNvSpPr txBox="1"/>
          <p:nvPr/>
        </p:nvSpPr>
        <p:spPr>
          <a:xfrm>
            <a:off x="878285" y="2328211"/>
            <a:ext cx="3435386" cy="623248"/>
          </a:xfrm>
          <a:prstGeom prst="rect">
            <a:avLst/>
          </a:prstGeom>
          <a:noFill/>
        </p:spPr>
        <p:txBody>
          <a:bodyPr wrap="square">
            <a:spAutoFit/>
          </a:bodyPr>
          <a:lstStyle/>
          <a:p>
            <a:pPr algn="ctr">
              <a:spcAft>
                <a:spcPts val="300"/>
              </a:spcAft>
              <a:tabLst>
                <a:tab pos="457200" algn="l"/>
              </a:tabLst>
            </a:pPr>
            <a:r>
              <a:rPr lang="ja-JP" altLang="ja-JP" sz="2000" b="1" kern="0">
                <a:solidFill>
                  <a:schemeClr val="bg1"/>
                </a:solidFill>
                <a:effectLst/>
                <a:latin typeface="Meiryo" panose="020B0604030504040204" pitchFamily="34" charset="-128"/>
                <a:ea typeface="Meiryo" panose="020B0604030504040204" pitchFamily="34" charset="-128"/>
                <a:cs typeface="Arial" panose="020B0604020202020204" pitchFamily="34" charset="0"/>
              </a:rPr>
              <a:t>情報の「形式」変換</a:t>
            </a:r>
            <a:endParaRPr lang="en-US" altLang="ja-JP" sz="2000" b="1" kern="0" dirty="0">
              <a:solidFill>
                <a:schemeClr val="bg1"/>
              </a:solidFill>
              <a:effectLst/>
              <a:latin typeface="Meiryo" panose="020B0604030504040204" pitchFamily="34" charset="-128"/>
              <a:ea typeface="Meiryo" panose="020B0604030504040204" pitchFamily="34" charset="-128"/>
              <a:cs typeface="Arial" panose="020B0604020202020204" pitchFamily="34" charset="0"/>
            </a:endParaRPr>
          </a:p>
          <a:p>
            <a:pPr algn="ctr">
              <a:spcAft>
                <a:spcPts val="300"/>
              </a:spcAft>
              <a:tabLst>
                <a:tab pos="457200" algn="l"/>
              </a:tabLst>
            </a:pPr>
            <a:r>
              <a:rPr lang="ja-JP" altLang="ja-JP" sz="1200" kern="0">
                <a:solidFill>
                  <a:schemeClr val="bg1"/>
                </a:solidFill>
                <a:latin typeface="Meiryo" panose="020B0604030504040204" pitchFamily="34" charset="-128"/>
                <a:ea typeface="Meiryo" panose="020B0604030504040204" pitchFamily="34" charset="-128"/>
                <a:cs typeface="Arial" panose="020B0604020202020204" pitchFamily="34" charset="0"/>
              </a:rPr>
              <a:t>アナログ・物理データのデジタルデータ化</a:t>
            </a:r>
            <a:endParaRPr lang="en-US" altLang="ja-JP" sz="1200" kern="0" dirty="0">
              <a:solidFill>
                <a:schemeClr val="bg1"/>
              </a:solidFill>
              <a:latin typeface="Meiryo" panose="020B0604030504040204" pitchFamily="34" charset="-128"/>
              <a:ea typeface="Meiryo" panose="020B0604030504040204" pitchFamily="34" charset="-128"/>
              <a:cs typeface="Arial" panose="020B0604020202020204" pitchFamily="34" charset="0"/>
            </a:endParaRPr>
          </a:p>
        </p:txBody>
      </p:sp>
      <p:sp>
        <p:nvSpPr>
          <p:cNvPr id="14" name="テキスト ボックス 13">
            <a:extLst>
              <a:ext uri="{FF2B5EF4-FFF2-40B4-BE49-F238E27FC236}">
                <a16:creationId xmlns:a16="http://schemas.microsoft.com/office/drawing/2014/main" id="{A8EBC98D-D330-B1D7-0248-5191B1D78D05}"/>
              </a:ext>
            </a:extLst>
          </p:cNvPr>
          <p:cNvSpPr txBox="1"/>
          <p:nvPr/>
        </p:nvSpPr>
        <p:spPr>
          <a:xfrm>
            <a:off x="869456" y="3001085"/>
            <a:ext cx="3453043" cy="723275"/>
          </a:xfrm>
          <a:prstGeom prst="rect">
            <a:avLst/>
          </a:prstGeom>
          <a:noFill/>
        </p:spPr>
        <p:txBody>
          <a:bodyPr wrap="square">
            <a:spAutoFit/>
          </a:bodyPr>
          <a:lstStyle/>
          <a:p>
            <a:pPr marL="171450" lvl="0" indent="-171450">
              <a:spcAft>
                <a:spcPts val="300"/>
              </a:spcAft>
              <a:buFont typeface="Wingdings" pitchFamily="2" charset="2"/>
              <a:buChar char="l"/>
              <a:tabLst>
                <a:tab pos="457200" algn="l"/>
              </a:tabLst>
            </a:pPr>
            <a:r>
              <a:rPr lang="ja-JP" altLang="ja-JP"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紙の書類をスキャンして</a:t>
            </a:r>
            <a:r>
              <a:rPr lang="en-US" altLang="ja-JP" sz="1200" kern="0" dirty="0">
                <a:solidFill>
                  <a:schemeClr val="bg1"/>
                </a:solidFill>
                <a:effectLst/>
                <a:latin typeface="Meiryo" panose="020B0604030504040204" pitchFamily="34" charset="-128"/>
                <a:ea typeface="Meiryo" panose="020B0604030504040204" pitchFamily="34" charset="-128"/>
                <a:cs typeface="Arial" panose="020B0604020202020204" pitchFamily="34" charset="0"/>
              </a:rPr>
              <a:t>PDF</a:t>
            </a:r>
            <a:r>
              <a:rPr lang="ja-JP" altLang="ja-JP"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ファイルに</a:t>
            </a:r>
            <a:r>
              <a:rPr lang="ja-JP" altLang="en-US"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変換</a:t>
            </a:r>
            <a:endParaRPr lang="en-US" altLang="ja-JP" sz="1200" kern="0" dirty="0">
              <a:solidFill>
                <a:schemeClr val="bg1"/>
              </a:solidFill>
              <a:effectLst/>
              <a:latin typeface="Meiryo" panose="020B0604030504040204" pitchFamily="34" charset="-128"/>
              <a:ea typeface="Meiryo" panose="020B0604030504040204" pitchFamily="34" charset="-128"/>
              <a:cs typeface="Arial" panose="020B0604020202020204" pitchFamily="34" charset="0"/>
            </a:endParaRPr>
          </a:p>
          <a:p>
            <a:pPr marL="171450" lvl="0" indent="-171450">
              <a:spcAft>
                <a:spcPts val="300"/>
              </a:spcAft>
              <a:buFont typeface="Wingdings" pitchFamily="2" charset="2"/>
              <a:buChar char="l"/>
              <a:tabLst>
                <a:tab pos="457200" algn="l"/>
              </a:tabLst>
            </a:pPr>
            <a:r>
              <a:rPr lang="ja-JP" altLang="ja-JP"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会議の音声を録音して</a:t>
            </a:r>
            <a:r>
              <a:rPr lang="en-US" altLang="ja-JP" sz="1200" kern="0" dirty="0">
                <a:solidFill>
                  <a:schemeClr val="bg1"/>
                </a:solidFill>
                <a:effectLst/>
                <a:latin typeface="Meiryo" panose="020B0604030504040204" pitchFamily="34" charset="-128"/>
                <a:ea typeface="Meiryo" panose="020B0604030504040204" pitchFamily="34" charset="-128"/>
                <a:cs typeface="Arial" panose="020B0604020202020204" pitchFamily="34" charset="0"/>
              </a:rPr>
              <a:t>MP3</a:t>
            </a:r>
            <a:r>
              <a:rPr lang="ja-JP" altLang="ja-JP"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ファイルに</a:t>
            </a:r>
            <a:r>
              <a:rPr lang="ja-JP" altLang="en-US" sz="12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変換</a:t>
            </a:r>
            <a:endParaRPr lang="en-US" altLang="ja-JP" sz="1200" kern="0" dirty="0">
              <a:solidFill>
                <a:schemeClr val="bg1"/>
              </a:solidFill>
              <a:effectLst/>
              <a:latin typeface="Meiryo" panose="020B0604030504040204" pitchFamily="34" charset="-128"/>
              <a:ea typeface="Meiryo" panose="020B0604030504040204" pitchFamily="34" charset="-128"/>
              <a:cs typeface="Arial" panose="020B0604020202020204" pitchFamily="34" charset="0"/>
            </a:endParaRPr>
          </a:p>
          <a:p>
            <a:pPr marL="171450" lvl="0" indent="-171450">
              <a:spcAft>
                <a:spcPts val="300"/>
              </a:spcAft>
              <a:buFont typeface="Wingdings" pitchFamily="2" charset="2"/>
              <a:buChar char="l"/>
              <a:tabLst>
                <a:tab pos="457200" algn="l"/>
              </a:tabLst>
            </a:pPr>
            <a:r>
              <a:rPr lang="ja-JP" altLang="en-US" sz="1200" kern="0">
                <a:solidFill>
                  <a:schemeClr val="bg1"/>
                </a:solidFill>
                <a:latin typeface="Meiryo" panose="020B0604030504040204" pitchFamily="34" charset="-128"/>
                <a:ea typeface="Meiryo" panose="020B0604030504040204" pitchFamily="34" charset="-128"/>
                <a:cs typeface="Arial" panose="020B0604020202020204" pitchFamily="34" charset="0"/>
              </a:rPr>
              <a:t>センサーで検知してデジタルデータに変換</a:t>
            </a:r>
            <a:endParaRPr lang="en-US" altLang="ja-JP" sz="1200" kern="0" dirty="0">
              <a:solidFill>
                <a:schemeClr val="bg1"/>
              </a:solidFill>
              <a:effectLst/>
              <a:latin typeface="Meiryo" panose="020B0604030504040204" pitchFamily="34" charset="-128"/>
              <a:ea typeface="Meiryo" panose="020B0604030504040204" pitchFamily="34"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544144A0-56EC-8A42-7712-36041A71ADC5}"/>
              </a:ext>
            </a:extLst>
          </p:cNvPr>
          <p:cNvSpPr txBox="1"/>
          <p:nvPr/>
        </p:nvSpPr>
        <p:spPr>
          <a:xfrm>
            <a:off x="869456" y="3803770"/>
            <a:ext cx="3547094" cy="815608"/>
          </a:xfrm>
          <a:prstGeom prst="rect">
            <a:avLst/>
          </a:prstGeom>
          <a:noFill/>
        </p:spPr>
        <p:txBody>
          <a:bodyPr wrap="square">
            <a:spAutoFit/>
          </a:bodyPr>
          <a:lstStyle/>
          <a:p>
            <a:pPr marL="285750" lvl="0" indent="-285750">
              <a:spcAft>
                <a:spcPts val="300"/>
              </a:spcAft>
              <a:buFont typeface="Wingdings" pitchFamily="2" charset="2"/>
              <a:buChar char="Ø"/>
              <a:tabLst>
                <a:tab pos="457200" algn="l"/>
              </a:tabLst>
            </a:pPr>
            <a:r>
              <a:rPr lang="ja-JP" altLang="ja-JP" sz="14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コンピュータで扱える形式に</a:t>
            </a:r>
            <a:r>
              <a:rPr lang="ja-JP" altLang="en-US" sz="14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変換</a:t>
            </a:r>
            <a:endParaRPr lang="en-US" altLang="ja-JP" sz="1400" kern="0" dirty="0">
              <a:solidFill>
                <a:schemeClr val="bg1"/>
              </a:solidFill>
              <a:effectLst/>
              <a:latin typeface="Meiryo" panose="020B0604030504040204" pitchFamily="34" charset="-128"/>
              <a:ea typeface="Meiryo" panose="020B0604030504040204" pitchFamily="34" charset="-128"/>
              <a:cs typeface="Arial" panose="020B0604020202020204" pitchFamily="34" charset="0"/>
            </a:endParaRPr>
          </a:p>
          <a:p>
            <a:pPr marL="285750" lvl="0" indent="-285750">
              <a:spcAft>
                <a:spcPts val="300"/>
              </a:spcAft>
              <a:buFont typeface="Wingdings" pitchFamily="2" charset="2"/>
              <a:buChar char="Ø"/>
              <a:tabLst>
                <a:tab pos="457200" algn="l"/>
              </a:tabLst>
            </a:pPr>
            <a:r>
              <a:rPr lang="ja-JP" altLang="ja-JP" sz="14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保存や検索の利便性を高める</a:t>
            </a:r>
            <a:endParaRPr lang="en-US" altLang="ja-JP" sz="1400" kern="0" dirty="0">
              <a:solidFill>
                <a:schemeClr val="bg1"/>
              </a:solidFill>
              <a:effectLst/>
              <a:latin typeface="Meiryo" panose="020B0604030504040204" pitchFamily="34" charset="-128"/>
              <a:ea typeface="Meiryo" panose="020B0604030504040204" pitchFamily="34" charset="-128"/>
              <a:cs typeface="Arial" panose="020B0604020202020204" pitchFamily="34" charset="0"/>
            </a:endParaRPr>
          </a:p>
          <a:p>
            <a:pPr marL="285750" lvl="0" indent="-285750">
              <a:spcAft>
                <a:spcPts val="300"/>
              </a:spcAft>
              <a:buFont typeface="Wingdings" pitchFamily="2" charset="2"/>
              <a:buChar char="Ø"/>
              <a:tabLst>
                <a:tab pos="457200" algn="l"/>
              </a:tabLst>
            </a:pPr>
            <a:r>
              <a:rPr lang="ja-JP" altLang="en-US" sz="1400" kern="0">
                <a:solidFill>
                  <a:schemeClr val="bg1"/>
                </a:solidFill>
                <a:effectLst/>
                <a:latin typeface="Meiryo" panose="020B0604030504040204" pitchFamily="34" charset="-128"/>
                <a:ea typeface="Meiryo" panose="020B0604030504040204" pitchFamily="34" charset="-128"/>
                <a:cs typeface="Arial" panose="020B0604020202020204" pitchFamily="34" charset="0"/>
              </a:rPr>
              <a:t>情報の再利用を容易にする</a:t>
            </a:r>
            <a:endParaRPr lang="en-US" altLang="ja-JP" sz="1400" kern="0" dirty="0">
              <a:solidFill>
                <a:schemeClr val="bg1"/>
              </a:solidFill>
              <a:effectLst/>
              <a:latin typeface="Meiryo" panose="020B0604030504040204" pitchFamily="34" charset="-128"/>
              <a:ea typeface="Meiryo" panose="020B0604030504040204" pitchFamily="34" charset="-128"/>
              <a:cs typeface="Arial" panose="020B0604020202020204" pitchFamily="34" charset="0"/>
            </a:endParaRPr>
          </a:p>
        </p:txBody>
      </p:sp>
      <p:grpSp>
        <p:nvGrpSpPr>
          <p:cNvPr id="4" name="グループ化 3">
            <a:extLst>
              <a:ext uri="{FF2B5EF4-FFF2-40B4-BE49-F238E27FC236}">
                <a16:creationId xmlns:a16="http://schemas.microsoft.com/office/drawing/2014/main" id="{FAB67DE3-B3FA-8F7C-52A2-5457136D139D}"/>
              </a:ext>
            </a:extLst>
          </p:cNvPr>
          <p:cNvGrpSpPr/>
          <p:nvPr/>
        </p:nvGrpSpPr>
        <p:grpSpPr>
          <a:xfrm>
            <a:off x="720243" y="5109013"/>
            <a:ext cx="7733700" cy="1349539"/>
            <a:chOff x="720243" y="5109013"/>
            <a:chExt cx="7733700" cy="1349539"/>
          </a:xfrm>
        </p:grpSpPr>
        <p:grpSp>
          <p:nvGrpSpPr>
            <p:cNvPr id="3" name="グループ化 2">
              <a:extLst>
                <a:ext uri="{FF2B5EF4-FFF2-40B4-BE49-F238E27FC236}">
                  <a16:creationId xmlns:a16="http://schemas.microsoft.com/office/drawing/2014/main" id="{90A81A6F-0377-DFDD-060C-2CBBE5644FEF}"/>
                </a:ext>
              </a:extLst>
            </p:cNvPr>
            <p:cNvGrpSpPr/>
            <p:nvPr/>
          </p:nvGrpSpPr>
          <p:grpSpPr>
            <a:xfrm>
              <a:off x="720243" y="5109013"/>
              <a:ext cx="7733700" cy="1349539"/>
              <a:chOff x="720243" y="5097354"/>
              <a:chExt cx="7733700" cy="1349539"/>
            </a:xfrm>
          </p:grpSpPr>
          <p:sp>
            <p:nvSpPr>
              <p:cNvPr id="29" name="正方形/長方形 28">
                <a:extLst>
                  <a:ext uri="{FF2B5EF4-FFF2-40B4-BE49-F238E27FC236}">
                    <a16:creationId xmlns:a16="http://schemas.microsoft.com/office/drawing/2014/main" id="{811AF7FE-B9EA-0F71-A5AB-CCC3C458AF65}"/>
                  </a:ext>
                </a:extLst>
              </p:cNvPr>
              <p:cNvSpPr/>
              <p:nvPr/>
            </p:nvSpPr>
            <p:spPr>
              <a:xfrm>
                <a:off x="720243" y="5416404"/>
                <a:ext cx="7733700" cy="103048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8AD1DC96-C65F-4089-6E41-C95C68793848}"/>
                  </a:ext>
                </a:extLst>
              </p:cNvPr>
              <p:cNvSpPr txBox="1"/>
              <p:nvPr/>
            </p:nvSpPr>
            <p:spPr>
              <a:xfrm>
                <a:off x="3451855" y="5497459"/>
                <a:ext cx="2236510"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既存の改善</a:t>
                </a:r>
              </a:p>
            </p:txBody>
          </p:sp>
          <p:sp>
            <p:nvSpPr>
              <p:cNvPr id="8" name="正方形/長方形 7">
                <a:extLst>
                  <a:ext uri="{FF2B5EF4-FFF2-40B4-BE49-F238E27FC236}">
                    <a16:creationId xmlns:a16="http://schemas.microsoft.com/office/drawing/2014/main" id="{F7A84007-A3CB-7935-5D2B-56423124EC3F}"/>
                  </a:ext>
                </a:extLst>
              </p:cNvPr>
              <p:cNvSpPr/>
              <p:nvPr/>
            </p:nvSpPr>
            <p:spPr>
              <a:xfrm>
                <a:off x="2434714" y="6033274"/>
                <a:ext cx="4270792" cy="369332"/>
              </a:xfrm>
              <a:prstGeom prst="rect">
                <a:avLst/>
              </a:prstGeom>
            </p:spPr>
            <p:txBody>
              <a:bodyPr wrap="square">
                <a:spAutoFit/>
              </a:bodyPr>
              <a:lstStyle/>
              <a:p>
                <a:pPr algn="ctr"/>
                <a:r>
                  <a:rPr lang="ja-JP" altLang="ja-JP">
                    <a:solidFill>
                      <a:schemeClr val="bg1"/>
                    </a:solidFill>
                    <a:latin typeface="Meiryo" panose="020B0604030504040204" pitchFamily="34" charset="-128"/>
                    <a:ea typeface="Meiryo" panose="020B0604030504040204" pitchFamily="34" charset="-128"/>
                    <a:cs typeface="Times New Roman" panose="02020603050405020304" pitchFamily="18" charset="0"/>
                  </a:rPr>
                  <a:t>企業活動の効率</a:t>
                </a:r>
                <a:r>
                  <a:rPr lang="ja-JP" altLang="en-US">
                    <a:solidFill>
                      <a:schemeClr val="bg1"/>
                    </a:solidFill>
                    <a:latin typeface="Meiryo" panose="020B0604030504040204" pitchFamily="34" charset="-128"/>
                    <a:ea typeface="Meiryo" panose="020B0604030504040204" pitchFamily="34" charset="-128"/>
                    <a:cs typeface="Times New Roman" panose="02020603050405020304" pitchFamily="18" charset="0"/>
                  </a:rPr>
                  <a:t>向上と</a:t>
                </a:r>
                <a:r>
                  <a:rPr lang="ja-JP" altLang="ja-JP">
                    <a:solidFill>
                      <a:schemeClr val="bg1"/>
                    </a:solidFill>
                    <a:latin typeface="Meiryo" panose="020B0604030504040204" pitchFamily="34" charset="-128"/>
                    <a:ea typeface="Meiryo" panose="020B0604030504040204" pitchFamily="34" charset="-128"/>
                    <a:cs typeface="Times New Roman" panose="02020603050405020304" pitchFamily="18" charset="0"/>
                  </a:rPr>
                  <a:t>持続的な成長</a:t>
                </a:r>
                <a:endParaRPr lang="ja-JP" altLang="en-US">
                  <a:solidFill>
                    <a:schemeClr val="bg1"/>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C296A726-09B4-32DE-95E1-4717F9DBE322}"/>
                  </a:ext>
                </a:extLst>
              </p:cNvPr>
              <p:cNvSpPr/>
              <p:nvPr/>
            </p:nvSpPr>
            <p:spPr>
              <a:xfrm>
                <a:off x="1714402" y="5097354"/>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27" name="下矢印 26">
              <a:extLst>
                <a:ext uri="{FF2B5EF4-FFF2-40B4-BE49-F238E27FC236}">
                  <a16:creationId xmlns:a16="http://schemas.microsoft.com/office/drawing/2014/main" id="{12BEACC1-B890-9B67-9413-62C8B806FBBE}"/>
                </a:ext>
              </a:extLst>
            </p:cNvPr>
            <p:cNvSpPr/>
            <p:nvPr/>
          </p:nvSpPr>
          <p:spPr>
            <a:xfrm>
              <a:off x="5715575" y="5109013"/>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7" name="テキスト ボックス 6">
            <a:extLst>
              <a:ext uri="{FF2B5EF4-FFF2-40B4-BE49-F238E27FC236}">
                <a16:creationId xmlns:a16="http://schemas.microsoft.com/office/drawing/2014/main" id="{4818494C-267D-CCC2-BEEA-3064344E8836}"/>
              </a:ext>
            </a:extLst>
          </p:cNvPr>
          <p:cNvSpPr txBox="1"/>
          <p:nvPr/>
        </p:nvSpPr>
        <p:spPr>
          <a:xfrm>
            <a:off x="720243" y="4695116"/>
            <a:ext cx="3726493" cy="338554"/>
          </a:xfrm>
          <a:prstGeom prst="rect">
            <a:avLst/>
          </a:prstGeom>
          <a:noFill/>
        </p:spPr>
        <p:txBody>
          <a:bodyPr wrap="square">
            <a:spAutoFit/>
          </a:bodyPr>
          <a:lstStyle/>
          <a:p>
            <a:pPr lvl="0" algn="ctr">
              <a:spcAft>
                <a:spcPts val="300"/>
              </a:spcAft>
              <a:tabLst>
                <a:tab pos="457200" algn="l"/>
              </a:tabLst>
            </a:pPr>
            <a:r>
              <a:rPr lang="ja-JP" altLang="ja-JP" sz="1600" b="1" u="sng" kern="0">
                <a:solidFill>
                  <a:schemeClr val="bg1"/>
                </a:solidFill>
                <a:effectLst/>
                <a:latin typeface="Meiryo" panose="020B0604030504040204" pitchFamily="34" charset="-128"/>
                <a:ea typeface="Meiryo" panose="020B0604030504040204" pitchFamily="34" charset="-128"/>
                <a:cs typeface="Arial" panose="020B0604020202020204" pitchFamily="34" charset="0"/>
              </a:rPr>
              <a:t>業務プロセスそのものに変化は</a:t>
            </a:r>
            <a:r>
              <a:rPr lang="ja-JP" altLang="en-US" sz="1600" b="1" u="sng" kern="0">
                <a:solidFill>
                  <a:schemeClr val="bg1"/>
                </a:solidFill>
                <a:effectLst/>
                <a:latin typeface="Meiryo" panose="020B0604030504040204" pitchFamily="34" charset="-128"/>
                <a:ea typeface="Meiryo" panose="020B0604030504040204" pitchFamily="34" charset="-128"/>
                <a:cs typeface="Arial" panose="020B0604020202020204" pitchFamily="34" charset="0"/>
              </a:rPr>
              <a:t>ない</a:t>
            </a:r>
            <a:endParaRPr lang="ja-JP" altLang="ja-JP" sz="1600" b="1" u="sng" kern="100">
              <a:solidFill>
                <a:schemeClr val="bg1"/>
              </a:solidFill>
              <a:effectLst/>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123579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A1C959-E465-460A-A300-A76A87EE2919}"/>
              </a:ext>
            </a:extLst>
          </p:cNvPr>
          <p:cNvSpPr>
            <a:spLocks noGrp="1"/>
          </p:cNvSpPr>
          <p:nvPr>
            <p:ph type="title"/>
          </p:nvPr>
        </p:nvSpPr>
        <p:spPr/>
        <p:txBody>
          <a:bodyPr/>
          <a:lstStyle/>
          <a:p>
            <a:r>
              <a:rPr lang="ja-JP" altLang="en-US" dirty="0"/>
              <a:t>レジリエンスの第一歩</a:t>
            </a:r>
            <a:r>
              <a:rPr lang="en-US" altLang="ja-JP" dirty="0"/>
              <a:t> - </a:t>
            </a:r>
            <a:r>
              <a:rPr lang="ja-JP" altLang="en-US" dirty="0"/>
              <a:t>セキュリティガバナンスの構築</a:t>
            </a:r>
          </a:p>
        </p:txBody>
      </p:sp>
      <p:pic>
        <p:nvPicPr>
          <p:cNvPr id="5" name="図 4" descr="グラフ, ダイアグラム&#10;&#10;自動的に生成された説明">
            <a:extLst>
              <a:ext uri="{FF2B5EF4-FFF2-40B4-BE49-F238E27FC236}">
                <a16:creationId xmlns:a16="http://schemas.microsoft.com/office/drawing/2014/main" id="{F33A3462-6391-5B1A-5D88-CC9E601268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7429" y="1973218"/>
            <a:ext cx="3466070" cy="3531641"/>
          </a:xfrm>
          <a:prstGeom prst="rect">
            <a:avLst/>
          </a:prstGeom>
        </p:spPr>
      </p:pic>
      <p:sp>
        <p:nvSpPr>
          <p:cNvPr id="7" name="角丸四角形 6">
            <a:extLst>
              <a:ext uri="{FF2B5EF4-FFF2-40B4-BE49-F238E27FC236}">
                <a16:creationId xmlns:a16="http://schemas.microsoft.com/office/drawing/2014/main" id="{D0BA96BA-9B0B-10DA-A62C-AF38F914DA4E}"/>
              </a:ext>
            </a:extLst>
          </p:cNvPr>
          <p:cNvSpPr/>
          <p:nvPr/>
        </p:nvSpPr>
        <p:spPr bwMode="auto">
          <a:xfrm>
            <a:off x="4900503" y="2238118"/>
            <a:ext cx="3466071" cy="639462"/>
          </a:xfrm>
          <a:prstGeom prst="round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rPr>
              <a:t>全ての状況を把握</a:t>
            </a:r>
            <a:endParaRPr lang="ja-JP" altLang="en-US" b="1" err="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endParaRPr>
          </a:p>
        </p:txBody>
      </p:sp>
      <p:sp>
        <p:nvSpPr>
          <p:cNvPr id="8" name="角丸四角形 7">
            <a:extLst>
              <a:ext uri="{FF2B5EF4-FFF2-40B4-BE49-F238E27FC236}">
                <a16:creationId xmlns:a16="http://schemas.microsoft.com/office/drawing/2014/main" id="{61DEA7A0-0ED4-EBDB-D6C6-07EEDA8553D1}"/>
              </a:ext>
            </a:extLst>
          </p:cNvPr>
          <p:cNvSpPr/>
          <p:nvPr/>
        </p:nvSpPr>
        <p:spPr bwMode="auto">
          <a:xfrm>
            <a:off x="4900503" y="3349802"/>
            <a:ext cx="3466071" cy="639462"/>
          </a:xfrm>
          <a:prstGeom prst="round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rPr>
              <a:t>異常があればすぐに修正</a:t>
            </a:r>
            <a:endParaRPr lang="ja-JP" altLang="en-US" b="1" err="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endParaRPr>
          </a:p>
        </p:txBody>
      </p:sp>
      <p:sp>
        <p:nvSpPr>
          <p:cNvPr id="9" name="角丸四角形 8">
            <a:extLst>
              <a:ext uri="{FF2B5EF4-FFF2-40B4-BE49-F238E27FC236}">
                <a16:creationId xmlns:a16="http://schemas.microsoft.com/office/drawing/2014/main" id="{DFDFC19F-576E-421B-2652-8F28A0D6F67B}"/>
              </a:ext>
            </a:extLst>
          </p:cNvPr>
          <p:cNvSpPr/>
          <p:nvPr/>
        </p:nvSpPr>
        <p:spPr bwMode="auto">
          <a:xfrm>
            <a:off x="4900503" y="4563428"/>
            <a:ext cx="3466071" cy="639462"/>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rPr>
              <a:t>常に安全な状態を維持</a:t>
            </a:r>
            <a:endParaRPr lang="ja-JP" altLang="en-US" b="1" err="1">
              <a:gradFill>
                <a:gsLst>
                  <a:gs pos="0">
                    <a:srgbClr val="FFFFFF"/>
                  </a:gs>
                  <a:gs pos="100000">
                    <a:srgbClr val="FFFFFF"/>
                  </a:gs>
                </a:gsLst>
                <a:lin ang="5400000" scaled="0"/>
              </a:gradFill>
              <a:latin typeface="Yu Gothic UI" panose="020B0500000000000000" pitchFamily="34" charset="-128"/>
              <a:ea typeface="Yu Gothic UI" panose="020B0500000000000000" pitchFamily="34" charset="-128"/>
              <a:cs typeface="Segoe UI" pitchFamily="34" charset="0"/>
            </a:endParaRPr>
          </a:p>
        </p:txBody>
      </p:sp>
      <p:cxnSp>
        <p:nvCxnSpPr>
          <p:cNvPr id="14" name="直線矢印コネクタ 13">
            <a:extLst>
              <a:ext uri="{FF2B5EF4-FFF2-40B4-BE49-F238E27FC236}">
                <a16:creationId xmlns:a16="http://schemas.microsoft.com/office/drawing/2014/main" id="{1118B6E4-E441-07C7-ADBB-A1843F215868}"/>
              </a:ext>
            </a:extLst>
          </p:cNvPr>
          <p:cNvCxnSpPr>
            <a:cxnSpLocks/>
            <a:stCxn id="8" idx="2"/>
            <a:endCxn id="9" idx="0"/>
          </p:cNvCxnSpPr>
          <p:nvPr/>
        </p:nvCxnSpPr>
        <p:spPr>
          <a:xfrm>
            <a:off x="6633539" y="3989264"/>
            <a:ext cx="0" cy="574164"/>
          </a:xfrm>
          <a:prstGeom prst="straightConnector1">
            <a:avLst/>
          </a:prstGeom>
          <a:ln w="762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環状矢印 15">
            <a:extLst>
              <a:ext uri="{FF2B5EF4-FFF2-40B4-BE49-F238E27FC236}">
                <a16:creationId xmlns:a16="http://schemas.microsoft.com/office/drawing/2014/main" id="{B5D7A713-61C8-DE69-FE97-5ED7D91C84A3}"/>
              </a:ext>
            </a:extLst>
          </p:cNvPr>
          <p:cNvSpPr/>
          <p:nvPr/>
        </p:nvSpPr>
        <p:spPr>
          <a:xfrm rot="11700000">
            <a:off x="6258688" y="2687872"/>
            <a:ext cx="851639" cy="851639"/>
          </a:xfrm>
          <a:prstGeom prst="circularArrow">
            <a:avLst>
              <a:gd name="adj1" fmla="val 10188"/>
              <a:gd name="adj2" fmla="val 1709440"/>
              <a:gd name="adj3" fmla="val 19011519"/>
              <a:gd name="adj4" fmla="val 189895"/>
              <a:gd name="adj5" fmla="val 16151"/>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Tree>
    <p:extLst>
      <p:ext uri="{BB962C8B-B14F-4D97-AF65-F5344CB8AC3E}">
        <p14:creationId xmlns:p14="http://schemas.microsoft.com/office/powerpoint/2010/main" val="21319232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角丸四角形 43">
            <a:extLst>
              <a:ext uri="{FF2B5EF4-FFF2-40B4-BE49-F238E27FC236}">
                <a16:creationId xmlns:a16="http://schemas.microsoft.com/office/drawing/2014/main" id="{CE5D9BDF-FB86-5346-8D06-5861FCA717DE}"/>
              </a:ext>
            </a:extLst>
          </p:cNvPr>
          <p:cNvSpPr/>
          <p:nvPr/>
        </p:nvSpPr>
        <p:spPr>
          <a:xfrm>
            <a:off x="5870221" y="2031319"/>
            <a:ext cx="2359406" cy="1501634"/>
          </a:xfrm>
          <a:prstGeom prst="roundRect">
            <a:avLst>
              <a:gd name="adj" fmla="val 34777"/>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タイトル 3">
            <a:extLst>
              <a:ext uri="{FF2B5EF4-FFF2-40B4-BE49-F238E27FC236}">
                <a16:creationId xmlns:a16="http://schemas.microsoft.com/office/drawing/2014/main" id="{6B3D0D40-546B-A145-843F-D2AD18710CC5}"/>
              </a:ext>
            </a:extLst>
          </p:cNvPr>
          <p:cNvSpPr>
            <a:spLocks noGrp="1"/>
          </p:cNvSpPr>
          <p:nvPr>
            <p:ph type="title"/>
          </p:nvPr>
        </p:nvSpPr>
        <p:spPr/>
        <p:txBody>
          <a:bodyPr/>
          <a:lstStyle/>
          <a:p>
            <a:r>
              <a:rPr kumimoji="1" lang="ja-JP" altLang="en-US" dirty="0"/>
              <a:t>参考：パスワード認証のリスク</a:t>
            </a:r>
          </a:p>
        </p:txBody>
      </p:sp>
      <p:sp>
        <p:nvSpPr>
          <p:cNvPr id="3" name="正方形/長方形 2">
            <a:extLst>
              <a:ext uri="{FF2B5EF4-FFF2-40B4-BE49-F238E27FC236}">
                <a16:creationId xmlns:a16="http://schemas.microsoft.com/office/drawing/2014/main" id="{0F19A259-F330-5345-977B-A9C2900871EF}"/>
              </a:ext>
            </a:extLst>
          </p:cNvPr>
          <p:cNvSpPr/>
          <p:nvPr/>
        </p:nvSpPr>
        <p:spPr>
          <a:xfrm>
            <a:off x="677563" y="878819"/>
            <a:ext cx="7788729" cy="677108"/>
          </a:xfrm>
          <a:prstGeom prst="rect">
            <a:avLst/>
          </a:prstGeom>
        </p:spPr>
        <p:txBody>
          <a:bodyPr wrap="square">
            <a:spAutoFit/>
          </a:bodyPr>
          <a:lstStyle/>
          <a:p>
            <a:r>
              <a:rPr lang="en-US" altLang="ja-JP" dirty="0">
                <a:solidFill>
                  <a:srgbClr val="333333"/>
                </a:solidFill>
                <a:latin typeface="Meiryo" panose="020B0604030504040204" pitchFamily="34" charset="-128"/>
                <a:ea typeface="Meiryo" panose="020B0604030504040204" pitchFamily="34" charset="-128"/>
              </a:rPr>
              <a:t>ID</a:t>
            </a:r>
            <a:r>
              <a:rPr lang="ja-JP" altLang="en-US">
                <a:solidFill>
                  <a:srgbClr val="333333"/>
                </a:solidFill>
                <a:latin typeface="Meiryo" panose="020B0604030504040204" pitchFamily="34" charset="-128"/>
                <a:ea typeface="Meiryo" panose="020B0604030504040204" pitchFamily="34" charset="-128"/>
              </a:rPr>
              <a:t>／パスワードによる認証：</a:t>
            </a:r>
            <a:endParaRPr lang="en-US" altLang="ja-JP" dirty="0">
              <a:solidFill>
                <a:srgbClr val="333333"/>
              </a:solidFill>
              <a:latin typeface="Meiryo" panose="020B0604030504040204" pitchFamily="34" charset="-128"/>
              <a:ea typeface="Meiryo" panose="020B0604030504040204" pitchFamily="34" charset="-128"/>
            </a:endParaRPr>
          </a:p>
          <a:p>
            <a:pPr algn="ctr"/>
            <a:r>
              <a:rPr lang="ja-JP" altLang="en-US" sz="2000">
                <a:solidFill>
                  <a:srgbClr val="333333"/>
                </a:solidFill>
                <a:latin typeface="Meiryo" panose="020B0604030504040204" pitchFamily="34" charset="-128"/>
                <a:ea typeface="Meiryo" panose="020B0604030504040204" pitchFamily="34" charset="-128"/>
              </a:rPr>
              <a:t>利用している本人が本人であることを証明するための仕組み</a:t>
            </a:r>
            <a:endParaRPr lang="ja-JP" altLang="en-US" sz="2000">
              <a:latin typeface="Meiryo" panose="020B0604030504040204" pitchFamily="34" charset="-128"/>
              <a:ea typeface="Meiryo" panose="020B0604030504040204" pitchFamily="34" charset="-128"/>
            </a:endParaRPr>
          </a:p>
        </p:txBody>
      </p:sp>
      <p:grpSp>
        <p:nvGrpSpPr>
          <p:cNvPr id="10" name="図形グループ 145">
            <a:extLst>
              <a:ext uri="{FF2B5EF4-FFF2-40B4-BE49-F238E27FC236}">
                <a16:creationId xmlns:a16="http://schemas.microsoft.com/office/drawing/2014/main" id="{7067FE78-E924-A747-BDD8-90321D6576D2}"/>
              </a:ext>
            </a:extLst>
          </p:cNvPr>
          <p:cNvGrpSpPr/>
          <p:nvPr/>
        </p:nvGrpSpPr>
        <p:grpSpPr>
          <a:xfrm>
            <a:off x="1693552" y="2441892"/>
            <a:ext cx="668648" cy="677108"/>
            <a:chOff x="2667295" y="1059799"/>
            <a:chExt cx="681672" cy="722281"/>
          </a:xfrm>
        </p:grpSpPr>
        <p:sp>
          <p:nvSpPr>
            <p:cNvPr id="11" name="角丸四角形 10">
              <a:extLst>
                <a:ext uri="{FF2B5EF4-FFF2-40B4-BE49-F238E27FC236}">
                  <a16:creationId xmlns:a16="http://schemas.microsoft.com/office/drawing/2014/main" id="{EED2598A-942F-BA41-8B64-23908C85E84A}"/>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2" name="図 11">
              <a:extLst>
                <a:ext uri="{FF2B5EF4-FFF2-40B4-BE49-F238E27FC236}">
                  <a16:creationId xmlns:a16="http://schemas.microsoft.com/office/drawing/2014/main" id="{9D9F658F-DC1B-AF4F-8648-051161EDFCE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4" name="Group 1">
            <a:extLst>
              <a:ext uri="{FF2B5EF4-FFF2-40B4-BE49-F238E27FC236}">
                <a16:creationId xmlns:a16="http://schemas.microsoft.com/office/drawing/2014/main" id="{DAFB644F-95BF-084A-97AC-81E63659CF79}"/>
              </a:ext>
            </a:extLst>
          </p:cNvPr>
          <p:cNvGrpSpPr/>
          <p:nvPr/>
        </p:nvGrpSpPr>
        <p:grpSpPr>
          <a:xfrm>
            <a:off x="956944" y="1667775"/>
            <a:ext cx="680021" cy="809071"/>
            <a:chOff x="4651296" y="3080865"/>
            <a:chExt cx="1671455" cy="1839672"/>
          </a:xfrm>
          <a:solidFill>
            <a:srgbClr val="FF0000"/>
          </a:solidFill>
          <a:effectLst>
            <a:outerShdw blurRad="50800" dist="38100" dir="2700000" algn="tl" rotWithShape="0">
              <a:prstClr val="black">
                <a:alpha val="40000"/>
              </a:prstClr>
            </a:outerShdw>
          </a:effectLst>
        </p:grpSpPr>
        <p:sp>
          <p:nvSpPr>
            <p:cNvPr id="15" name="Freeform 77">
              <a:extLst>
                <a:ext uri="{FF2B5EF4-FFF2-40B4-BE49-F238E27FC236}">
                  <a16:creationId xmlns:a16="http://schemas.microsoft.com/office/drawing/2014/main" id="{4B0E864F-0CED-1E45-92A1-6283F1CC5B5B}"/>
                </a:ext>
              </a:extLst>
            </p:cNvPr>
            <p:cNvSpPr>
              <a:spLocks noEditPoints="1"/>
            </p:cNvSpPr>
            <p:nvPr/>
          </p:nvSpPr>
          <p:spPr bwMode="auto">
            <a:xfrm>
              <a:off x="4651296" y="3080865"/>
              <a:ext cx="1671455" cy="1725637"/>
            </a:xfrm>
            <a:custGeom>
              <a:avLst/>
              <a:gdLst>
                <a:gd name="T0" fmla="*/ 1959 w 5306"/>
                <a:gd name="T1" fmla="*/ 1727 h 5478"/>
                <a:gd name="T2" fmla="*/ 2029 w 5306"/>
                <a:gd name="T3" fmla="*/ 1881 h 5478"/>
                <a:gd name="T4" fmla="*/ 2386 w 5306"/>
                <a:gd name="T5" fmla="*/ 1924 h 5478"/>
                <a:gd name="T6" fmla="*/ 2503 w 5306"/>
                <a:gd name="T7" fmla="*/ 1851 h 5478"/>
                <a:gd name="T8" fmla="*/ 2551 w 5306"/>
                <a:gd name="T9" fmla="*/ 1677 h 5478"/>
                <a:gd name="T10" fmla="*/ 2753 w 5306"/>
                <a:gd name="T11" fmla="*/ 1814 h 5478"/>
                <a:gd name="T12" fmla="*/ 2856 w 5306"/>
                <a:gd name="T13" fmla="*/ 1918 h 5478"/>
                <a:gd name="T14" fmla="*/ 3220 w 5306"/>
                <a:gd name="T15" fmla="*/ 1904 h 5478"/>
                <a:gd name="T16" fmla="*/ 3307 w 5306"/>
                <a:gd name="T17" fmla="*/ 1773 h 5478"/>
                <a:gd name="T18" fmla="*/ 3306 w 5306"/>
                <a:gd name="T19" fmla="*/ 1576 h 5478"/>
                <a:gd name="T20" fmla="*/ 2870 w 5306"/>
                <a:gd name="T21" fmla="*/ 11 h 5478"/>
                <a:gd name="T22" fmla="*/ 3313 w 5306"/>
                <a:gd name="T23" fmla="*/ 124 h 5478"/>
                <a:gd name="T24" fmla="*/ 3409 w 5306"/>
                <a:gd name="T25" fmla="*/ 240 h 5478"/>
                <a:gd name="T26" fmla="*/ 3522 w 5306"/>
                <a:gd name="T27" fmla="*/ 563 h 5478"/>
                <a:gd name="T28" fmla="*/ 3595 w 5306"/>
                <a:gd name="T29" fmla="*/ 745 h 5478"/>
                <a:gd name="T30" fmla="*/ 3801 w 5306"/>
                <a:gd name="T31" fmla="*/ 804 h 5478"/>
                <a:gd name="T32" fmla="*/ 4251 w 5306"/>
                <a:gd name="T33" fmla="*/ 928 h 5478"/>
                <a:gd name="T34" fmla="*/ 4391 w 5306"/>
                <a:gd name="T35" fmla="*/ 1049 h 5478"/>
                <a:gd name="T36" fmla="*/ 4416 w 5306"/>
                <a:gd name="T37" fmla="*/ 1210 h 5478"/>
                <a:gd name="T38" fmla="*/ 4316 w 5306"/>
                <a:gd name="T39" fmla="*/ 1365 h 5478"/>
                <a:gd name="T40" fmla="*/ 3986 w 5306"/>
                <a:gd name="T41" fmla="*/ 1576 h 5478"/>
                <a:gd name="T42" fmla="*/ 3702 w 5306"/>
                <a:gd name="T43" fmla="*/ 1684 h 5478"/>
                <a:gd name="T44" fmla="*/ 3574 w 5306"/>
                <a:gd name="T45" fmla="*/ 1812 h 5478"/>
                <a:gd name="T46" fmla="*/ 3565 w 5306"/>
                <a:gd name="T47" fmla="*/ 1966 h 5478"/>
                <a:gd name="T48" fmla="*/ 4076 w 5306"/>
                <a:gd name="T49" fmla="*/ 2552 h 5478"/>
                <a:gd name="T50" fmla="*/ 4338 w 5306"/>
                <a:gd name="T51" fmla="*/ 2658 h 5478"/>
                <a:gd name="T52" fmla="*/ 4521 w 5306"/>
                <a:gd name="T53" fmla="*/ 2877 h 5478"/>
                <a:gd name="T54" fmla="*/ 5302 w 5306"/>
                <a:gd name="T55" fmla="*/ 4564 h 5478"/>
                <a:gd name="T56" fmla="*/ 5263 w 5306"/>
                <a:gd name="T57" fmla="*/ 4839 h 5478"/>
                <a:gd name="T58" fmla="*/ 5101 w 5306"/>
                <a:gd name="T59" fmla="*/ 5066 h 5478"/>
                <a:gd name="T60" fmla="*/ 4103 w 5306"/>
                <a:gd name="T61" fmla="*/ 5478 h 5478"/>
                <a:gd name="T62" fmla="*/ 4066 w 5306"/>
                <a:gd name="T63" fmla="*/ 3947 h 5478"/>
                <a:gd name="T64" fmla="*/ 3936 w 5306"/>
                <a:gd name="T65" fmla="*/ 3884 h 5478"/>
                <a:gd name="T66" fmla="*/ 1265 w 5306"/>
                <a:gd name="T67" fmla="*/ 3920 h 5478"/>
                <a:gd name="T68" fmla="*/ 1203 w 5306"/>
                <a:gd name="T69" fmla="*/ 4051 h 5478"/>
                <a:gd name="T70" fmla="*/ 260 w 5306"/>
                <a:gd name="T71" fmla="*/ 5109 h 5478"/>
                <a:gd name="T72" fmla="*/ 73 w 5306"/>
                <a:gd name="T73" fmla="*/ 4903 h 5478"/>
                <a:gd name="T74" fmla="*/ 0 w 5306"/>
                <a:gd name="T75" fmla="*/ 4633 h 5478"/>
                <a:gd name="T76" fmla="*/ 61 w 5306"/>
                <a:gd name="T77" fmla="*/ 4362 h 5478"/>
                <a:gd name="T78" fmla="*/ 908 w 5306"/>
                <a:gd name="T79" fmla="*/ 2708 h 5478"/>
                <a:gd name="T80" fmla="*/ 1142 w 5306"/>
                <a:gd name="T81" fmla="*/ 2571 h 5478"/>
                <a:gd name="T82" fmla="*/ 1348 w 5306"/>
                <a:gd name="T83" fmla="*/ 2502 h 5478"/>
                <a:gd name="T84" fmla="*/ 1766 w 5306"/>
                <a:gd name="T85" fmla="*/ 1959 h 5478"/>
                <a:gd name="T86" fmla="*/ 1696 w 5306"/>
                <a:gd name="T87" fmla="*/ 1757 h 5478"/>
                <a:gd name="T88" fmla="*/ 1501 w 5306"/>
                <a:gd name="T89" fmla="*/ 1645 h 5478"/>
                <a:gd name="T90" fmla="*/ 1091 w 5306"/>
                <a:gd name="T91" fmla="*/ 1446 h 5478"/>
                <a:gd name="T92" fmla="*/ 904 w 5306"/>
                <a:gd name="T93" fmla="*/ 1258 h 5478"/>
                <a:gd name="T94" fmla="*/ 899 w 5306"/>
                <a:gd name="T95" fmla="*/ 1084 h 5478"/>
                <a:gd name="T96" fmla="*/ 1022 w 5306"/>
                <a:gd name="T97" fmla="*/ 942 h 5478"/>
                <a:gd name="T98" fmla="*/ 1402 w 5306"/>
                <a:gd name="T99" fmla="*/ 823 h 5478"/>
                <a:gd name="T100" fmla="*/ 1689 w 5306"/>
                <a:gd name="T101" fmla="*/ 759 h 5478"/>
                <a:gd name="T102" fmla="*/ 1755 w 5306"/>
                <a:gd name="T103" fmla="*/ 665 h 5478"/>
                <a:gd name="T104" fmla="*/ 1872 w 5306"/>
                <a:gd name="T105" fmla="*/ 286 h 5478"/>
                <a:gd name="T106" fmla="*/ 1959 w 5306"/>
                <a:gd name="T107" fmla="*/ 137 h 5478"/>
                <a:gd name="T108" fmla="*/ 2316 w 5306"/>
                <a:gd name="T109" fmla="*/ 28 h 5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06" h="5478">
                  <a:moveTo>
                    <a:pt x="1970" y="1576"/>
                  </a:moveTo>
                  <a:lnTo>
                    <a:pt x="1959" y="1624"/>
                  </a:lnTo>
                  <a:lnTo>
                    <a:pt x="1956" y="1677"/>
                  </a:lnTo>
                  <a:lnTo>
                    <a:pt x="1959" y="1727"/>
                  </a:lnTo>
                  <a:lnTo>
                    <a:pt x="1968" y="1773"/>
                  </a:lnTo>
                  <a:lnTo>
                    <a:pt x="1984" y="1814"/>
                  </a:lnTo>
                  <a:lnTo>
                    <a:pt x="2004" y="1851"/>
                  </a:lnTo>
                  <a:lnTo>
                    <a:pt x="2029" y="1881"/>
                  </a:lnTo>
                  <a:lnTo>
                    <a:pt x="2057" y="1904"/>
                  </a:lnTo>
                  <a:lnTo>
                    <a:pt x="2087" y="1918"/>
                  </a:lnTo>
                  <a:lnTo>
                    <a:pt x="2121" y="1924"/>
                  </a:lnTo>
                  <a:lnTo>
                    <a:pt x="2386" y="1924"/>
                  </a:lnTo>
                  <a:lnTo>
                    <a:pt x="2419" y="1918"/>
                  </a:lnTo>
                  <a:lnTo>
                    <a:pt x="2450" y="1904"/>
                  </a:lnTo>
                  <a:lnTo>
                    <a:pt x="2478" y="1881"/>
                  </a:lnTo>
                  <a:lnTo>
                    <a:pt x="2503" y="1851"/>
                  </a:lnTo>
                  <a:lnTo>
                    <a:pt x="2522" y="1814"/>
                  </a:lnTo>
                  <a:lnTo>
                    <a:pt x="2538" y="1773"/>
                  </a:lnTo>
                  <a:lnTo>
                    <a:pt x="2547" y="1727"/>
                  </a:lnTo>
                  <a:lnTo>
                    <a:pt x="2551" y="1677"/>
                  </a:lnTo>
                  <a:lnTo>
                    <a:pt x="2725" y="1677"/>
                  </a:lnTo>
                  <a:lnTo>
                    <a:pt x="2728" y="1727"/>
                  </a:lnTo>
                  <a:lnTo>
                    <a:pt x="2737" y="1773"/>
                  </a:lnTo>
                  <a:lnTo>
                    <a:pt x="2753" y="1814"/>
                  </a:lnTo>
                  <a:lnTo>
                    <a:pt x="2773" y="1851"/>
                  </a:lnTo>
                  <a:lnTo>
                    <a:pt x="2798" y="1881"/>
                  </a:lnTo>
                  <a:lnTo>
                    <a:pt x="2826" y="1904"/>
                  </a:lnTo>
                  <a:lnTo>
                    <a:pt x="2856" y="1918"/>
                  </a:lnTo>
                  <a:lnTo>
                    <a:pt x="2890" y="1924"/>
                  </a:lnTo>
                  <a:lnTo>
                    <a:pt x="3155" y="1924"/>
                  </a:lnTo>
                  <a:lnTo>
                    <a:pt x="3188" y="1918"/>
                  </a:lnTo>
                  <a:lnTo>
                    <a:pt x="3220" y="1904"/>
                  </a:lnTo>
                  <a:lnTo>
                    <a:pt x="3247" y="1881"/>
                  </a:lnTo>
                  <a:lnTo>
                    <a:pt x="3272" y="1851"/>
                  </a:lnTo>
                  <a:lnTo>
                    <a:pt x="3291" y="1814"/>
                  </a:lnTo>
                  <a:lnTo>
                    <a:pt x="3307" y="1773"/>
                  </a:lnTo>
                  <a:lnTo>
                    <a:pt x="3316" y="1727"/>
                  </a:lnTo>
                  <a:lnTo>
                    <a:pt x="3320" y="1677"/>
                  </a:lnTo>
                  <a:lnTo>
                    <a:pt x="3316" y="1624"/>
                  </a:lnTo>
                  <a:lnTo>
                    <a:pt x="3306" y="1576"/>
                  </a:lnTo>
                  <a:lnTo>
                    <a:pt x="1970" y="1576"/>
                  </a:lnTo>
                  <a:close/>
                  <a:moveTo>
                    <a:pt x="2593" y="0"/>
                  </a:moveTo>
                  <a:lnTo>
                    <a:pt x="2732" y="0"/>
                  </a:lnTo>
                  <a:lnTo>
                    <a:pt x="2870" y="11"/>
                  </a:lnTo>
                  <a:lnTo>
                    <a:pt x="3009" y="32"/>
                  </a:lnTo>
                  <a:lnTo>
                    <a:pt x="3146" y="66"/>
                  </a:lnTo>
                  <a:lnTo>
                    <a:pt x="3283" y="108"/>
                  </a:lnTo>
                  <a:lnTo>
                    <a:pt x="3313" y="124"/>
                  </a:lnTo>
                  <a:lnTo>
                    <a:pt x="3339" y="147"/>
                  </a:lnTo>
                  <a:lnTo>
                    <a:pt x="3366" y="174"/>
                  </a:lnTo>
                  <a:lnTo>
                    <a:pt x="3389" y="206"/>
                  </a:lnTo>
                  <a:lnTo>
                    <a:pt x="3409" y="240"/>
                  </a:lnTo>
                  <a:lnTo>
                    <a:pt x="3425" y="271"/>
                  </a:lnTo>
                  <a:lnTo>
                    <a:pt x="3460" y="367"/>
                  </a:lnTo>
                  <a:lnTo>
                    <a:pt x="3494" y="465"/>
                  </a:lnTo>
                  <a:lnTo>
                    <a:pt x="3522" y="563"/>
                  </a:lnTo>
                  <a:lnTo>
                    <a:pt x="3547" y="662"/>
                  </a:lnTo>
                  <a:lnTo>
                    <a:pt x="3560" y="697"/>
                  </a:lnTo>
                  <a:lnTo>
                    <a:pt x="3576" y="726"/>
                  </a:lnTo>
                  <a:lnTo>
                    <a:pt x="3595" y="745"/>
                  </a:lnTo>
                  <a:lnTo>
                    <a:pt x="3620" y="759"/>
                  </a:lnTo>
                  <a:lnTo>
                    <a:pt x="3650" y="772"/>
                  </a:lnTo>
                  <a:lnTo>
                    <a:pt x="3686" y="779"/>
                  </a:lnTo>
                  <a:lnTo>
                    <a:pt x="3801" y="804"/>
                  </a:lnTo>
                  <a:lnTo>
                    <a:pt x="3915" y="829"/>
                  </a:lnTo>
                  <a:lnTo>
                    <a:pt x="4030" y="855"/>
                  </a:lnTo>
                  <a:lnTo>
                    <a:pt x="4142" y="889"/>
                  </a:lnTo>
                  <a:lnTo>
                    <a:pt x="4251" y="928"/>
                  </a:lnTo>
                  <a:lnTo>
                    <a:pt x="4297" y="951"/>
                  </a:lnTo>
                  <a:lnTo>
                    <a:pt x="4336" y="980"/>
                  </a:lnTo>
                  <a:lnTo>
                    <a:pt x="4366" y="1013"/>
                  </a:lnTo>
                  <a:lnTo>
                    <a:pt x="4391" y="1049"/>
                  </a:lnTo>
                  <a:lnTo>
                    <a:pt x="4409" y="1088"/>
                  </a:lnTo>
                  <a:lnTo>
                    <a:pt x="4419" y="1127"/>
                  </a:lnTo>
                  <a:lnTo>
                    <a:pt x="4421" y="1169"/>
                  </a:lnTo>
                  <a:lnTo>
                    <a:pt x="4416" y="1210"/>
                  </a:lnTo>
                  <a:lnTo>
                    <a:pt x="4403" y="1253"/>
                  </a:lnTo>
                  <a:lnTo>
                    <a:pt x="4382" y="1292"/>
                  </a:lnTo>
                  <a:lnTo>
                    <a:pt x="4354" y="1331"/>
                  </a:lnTo>
                  <a:lnTo>
                    <a:pt x="4316" y="1365"/>
                  </a:lnTo>
                  <a:lnTo>
                    <a:pt x="4238" y="1425"/>
                  </a:lnTo>
                  <a:lnTo>
                    <a:pt x="4158" y="1480"/>
                  </a:lnTo>
                  <a:lnTo>
                    <a:pt x="4073" y="1530"/>
                  </a:lnTo>
                  <a:lnTo>
                    <a:pt x="3986" y="1576"/>
                  </a:lnTo>
                  <a:lnTo>
                    <a:pt x="3897" y="1613"/>
                  </a:lnTo>
                  <a:lnTo>
                    <a:pt x="3807" y="1643"/>
                  </a:lnTo>
                  <a:lnTo>
                    <a:pt x="3750" y="1661"/>
                  </a:lnTo>
                  <a:lnTo>
                    <a:pt x="3702" y="1684"/>
                  </a:lnTo>
                  <a:lnTo>
                    <a:pt x="3661" y="1709"/>
                  </a:lnTo>
                  <a:lnTo>
                    <a:pt x="3625" y="1739"/>
                  </a:lnTo>
                  <a:lnTo>
                    <a:pt x="3597" y="1773"/>
                  </a:lnTo>
                  <a:lnTo>
                    <a:pt x="3574" y="1812"/>
                  </a:lnTo>
                  <a:lnTo>
                    <a:pt x="3556" y="1854"/>
                  </a:lnTo>
                  <a:lnTo>
                    <a:pt x="3544" y="1902"/>
                  </a:lnTo>
                  <a:lnTo>
                    <a:pt x="3535" y="1957"/>
                  </a:lnTo>
                  <a:lnTo>
                    <a:pt x="3565" y="1966"/>
                  </a:lnTo>
                  <a:lnTo>
                    <a:pt x="3826" y="1966"/>
                  </a:lnTo>
                  <a:lnTo>
                    <a:pt x="3826" y="2428"/>
                  </a:lnTo>
                  <a:lnTo>
                    <a:pt x="4004" y="2545"/>
                  </a:lnTo>
                  <a:lnTo>
                    <a:pt x="4076" y="2552"/>
                  </a:lnTo>
                  <a:lnTo>
                    <a:pt x="4148" y="2566"/>
                  </a:lnTo>
                  <a:lnTo>
                    <a:pt x="4215" y="2589"/>
                  </a:lnTo>
                  <a:lnTo>
                    <a:pt x="4279" y="2621"/>
                  </a:lnTo>
                  <a:lnTo>
                    <a:pt x="4338" y="2658"/>
                  </a:lnTo>
                  <a:lnTo>
                    <a:pt x="4393" y="2704"/>
                  </a:lnTo>
                  <a:lnTo>
                    <a:pt x="4442" y="2756"/>
                  </a:lnTo>
                  <a:lnTo>
                    <a:pt x="4485" y="2813"/>
                  </a:lnTo>
                  <a:lnTo>
                    <a:pt x="4521" y="2877"/>
                  </a:lnTo>
                  <a:lnTo>
                    <a:pt x="5245" y="4362"/>
                  </a:lnTo>
                  <a:lnTo>
                    <a:pt x="5272" y="4427"/>
                  </a:lnTo>
                  <a:lnTo>
                    <a:pt x="5291" y="4495"/>
                  </a:lnTo>
                  <a:lnTo>
                    <a:pt x="5302" y="4564"/>
                  </a:lnTo>
                  <a:lnTo>
                    <a:pt x="5306" y="4633"/>
                  </a:lnTo>
                  <a:lnTo>
                    <a:pt x="5298" y="4703"/>
                  </a:lnTo>
                  <a:lnTo>
                    <a:pt x="5286" y="4772"/>
                  </a:lnTo>
                  <a:lnTo>
                    <a:pt x="5263" y="4839"/>
                  </a:lnTo>
                  <a:lnTo>
                    <a:pt x="5233" y="4903"/>
                  </a:lnTo>
                  <a:lnTo>
                    <a:pt x="5195" y="4963"/>
                  </a:lnTo>
                  <a:lnTo>
                    <a:pt x="5151" y="5018"/>
                  </a:lnTo>
                  <a:lnTo>
                    <a:pt x="5101" y="5066"/>
                  </a:lnTo>
                  <a:lnTo>
                    <a:pt x="5044" y="5109"/>
                  </a:lnTo>
                  <a:lnTo>
                    <a:pt x="4984" y="5144"/>
                  </a:lnTo>
                  <a:lnTo>
                    <a:pt x="4920" y="5175"/>
                  </a:lnTo>
                  <a:lnTo>
                    <a:pt x="4103" y="5478"/>
                  </a:lnTo>
                  <a:lnTo>
                    <a:pt x="4103" y="4051"/>
                  </a:lnTo>
                  <a:lnTo>
                    <a:pt x="4100" y="4012"/>
                  </a:lnTo>
                  <a:lnTo>
                    <a:pt x="4085" y="3977"/>
                  </a:lnTo>
                  <a:lnTo>
                    <a:pt x="4066" y="3947"/>
                  </a:lnTo>
                  <a:lnTo>
                    <a:pt x="4041" y="3920"/>
                  </a:lnTo>
                  <a:lnTo>
                    <a:pt x="4009" y="3900"/>
                  </a:lnTo>
                  <a:lnTo>
                    <a:pt x="3973" y="3888"/>
                  </a:lnTo>
                  <a:lnTo>
                    <a:pt x="3936" y="3884"/>
                  </a:lnTo>
                  <a:lnTo>
                    <a:pt x="1370" y="3884"/>
                  </a:lnTo>
                  <a:lnTo>
                    <a:pt x="1332" y="3888"/>
                  </a:lnTo>
                  <a:lnTo>
                    <a:pt x="1297" y="3900"/>
                  </a:lnTo>
                  <a:lnTo>
                    <a:pt x="1265" y="3920"/>
                  </a:lnTo>
                  <a:lnTo>
                    <a:pt x="1240" y="3947"/>
                  </a:lnTo>
                  <a:lnTo>
                    <a:pt x="1220" y="3977"/>
                  </a:lnTo>
                  <a:lnTo>
                    <a:pt x="1206" y="4012"/>
                  </a:lnTo>
                  <a:lnTo>
                    <a:pt x="1203" y="4051"/>
                  </a:lnTo>
                  <a:lnTo>
                    <a:pt x="1203" y="5478"/>
                  </a:lnTo>
                  <a:lnTo>
                    <a:pt x="386" y="5175"/>
                  </a:lnTo>
                  <a:lnTo>
                    <a:pt x="322" y="5144"/>
                  </a:lnTo>
                  <a:lnTo>
                    <a:pt x="260" y="5109"/>
                  </a:lnTo>
                  <a:lnTo>
                    <a:pt x="204" y="5066"/>
                  </a:lnTo>
                  <a:lnTo>
                    <a:pt x="155" y="5018"/>
                  </a:lnTo>
                  <a:lnTo>
                    <a:pt x="110" y="4963"/>
                  </a:lnTo>
                  <a:lnTo>
                    <a:pt x="73" y="4903"/>
                  </a:lnTo>
                  <a:lnTo>
                    <a:pt x="43" y="4839"/>
                  </a:lnTo>
                  <a:lnTo>
                    <a:pt x="20" y="4772"/>
                  </a:lnTo>
                  <a:lnTo>
                    <a:pt x="7" y="4703"/>
                  </a:lnTo>
                  <a:lnTo>
                    <a:pt x="0" y="4633"/>
                  </a:lnTo>
                  <a:lnTo>
                    <a:pt x="4" y="4564"/>
                  </a:lnTo>
                  <a:lnTo>
                    <a:pt x="14" y="4495"/>
                  </a:lnTo>
                  <a:lnTo>
                    <a:pt x="34" y="4427"/>
                  </a:lnTo>
                  <a:lnTo>
                    <a:pt x="61" y="4362"/>
                  </a:lnTo>
                  <a:lnTo>
                    <a:pt x="785" y="2877"/>
                  </a:lnTo>
                  <a:lnTo>
                    <a:pt x="821" y="2814"/>
                  </a:lnTo>
                  <a:lnTo>
                    <a:pt x="862" y="2759"/>
                  </a:lnTo>
                  <a:lnTo>
                    <a:pt x="908" y="2708"/>
                  </a:lnTo>
                  <a:lnTo>
                    <a:pt x="961" y="2664"/>
                  </a:lnTo>
                  <a:lnTo>
                    <a:pt x="1018" y="2626"/>
                  </a:lnTo>
                  <a:lnTo>
                    <a:pt x="1078" y="2594"/>
                  </a:lnTo>
                  <a:lnTo>
                    <a:pt x="1142" y="2571"/>
                  </a:lnTo>
                  <a:lnTo>
                    <a:pt x="1210" y="2555"/>
                  </a:lnTo>
                  <a:lnTo>
                    <a:pt x="1279" y="2546"/>
                  </a:lnTo>
                  <a:lnTo>
                    <a:pt x="1286" y="2543"/>
                  </a:lnTo>
                  <a:lnTo>
                    <a:pt x="1348" y="2502"/>
                  </a:lnTo>
                  <a:lnTo>
                    <a:pt x="1410" y="2465"/>
                  </a:lnTo>
                  <a:lnTo>
                    <a:pt x="1410" y="1966"/>
                  </a:lnTo>
                  <a:lnTo>
                    <a:pt x="1741" y="1966"/>
                  </a:lnTo>
                  <a:lnTo>
                    <a:pt x="1766" y="1959"/>
                  </a:lnTo>
                  <a:lnTo>
                    <a:pt x="1759" y="1897"/>
                  </a:lnTo>
                  <a:lnTo>
                    <a:pt x="1744" y="1844"/>
                  </a:lnTo>
                  <a:lnTo>
                    <a:pt x="1723" y="1798"/>
                  </a:lnTo>
                  <a:lnTo>
                    <a:pt x="1696" y="1757"/>
                  </a:lnTo>
                  <a:lnTo>
                    <a:pt x="1661" y="1721"/>
                  </a:lnTo>
                  <a:lnTo>
                    <a:pt x="1617" y="1691"/>
                  </a:lnTo>
                  <a:lnTo>
                    <a:pt x="1563" y="1666"/>
                  </a:lnTo>
                  <a:lnTo>
                    <a:pt x="1501" y="1645"/>
                  </a:lnTo>
                  <a:lnTo>
                    <a:pt x="1394" y="1608"/>
                  </a:lnTo>
                  <a:lnTo>
                    <a:pt x="1290" y="1562"/>
                  </a:lnTo>
                  <a:lnTo>
                    <a:pt x="1188" y="1507"/>
                  </a:lnTo>
                  <a:lnTo>
                    <a:pt x="1091" y="1446"/>
                  </a:lnTo>
                  <a:lnTo>
                    <a:pt x="1000" y="1379"/>
                  </a:lnTo>
                  <a:lnTo>
                    <a:pt x="959" y="1342"/>
                  </a:lnTo>
                  <a:lnTo>
                    <a:pt x="927" y="1301"/>
                  </a:lnTo>
                  <a:lnTo>
                    <a:pt x="904" y="1258"/>
                  </a:lnTo>
                  <a:lnTo>
                    <a:pt x="890" y="1214"/>
                  </a:lnTo>
                  <a:lnTo>
                    <a:pt x="885" y="1171"/>
                  </a:lnTo>
                  <a:lnTo>
                    <a:pt x="888" y="1127"/>
                  </a:lnTo>
                  <a:lnTo>
                    <a:pt x="899" y="1084"/>
                  </a:lnTo>
                  <a:lnTo>
                    <a:pt x="918" y="1043"/>
                  </a:lnTo>
                  <a:lnTo>
                    <a:pt x="945" y="1006"/>
                  </a:lnTo>
                  <a:lnTo>
                    <a:pt x="981" y="971"/>
                  </a:lnTo>
                  <a:lnTo>
                    <a:pt x="1022" y="942"/>
                  </a:lnTo>
                  <a:lnTo>
                    <a:pt x="1073" y="917"/>
                  </a:lnTo>
                  <a:lnTo>
                    <a:pt x="1180" y="880"/>
                  </a:lnTo>
                  <a:lnTo>
                    <a:pt x="1290" y="848"/>
                  </a:lnTo>
                  <a:lnTo>
                    <a:pt x="1402" y="823"/>
                  </a:lnTo>
                  <a:lnTo>
                    <a:pt x="1515" y="800"/>
                  </a:lnTo>
                  <a:lnTo>
                    <a:pt x="1629" y="779"/>
                  </a:lnTo>
                  <a:lnTo>
                    <a:pt x="1663" y="770"/>
                  </a:lnTo>
                  <a:lnTo>
                    <a:pt x="1689" y="759"/>
                  </a:lnTo>
                  <a:lnTo>
                    <a:pt x="1712" y="744"/>
                  </a:lnTo>
                  <a:lnTo>
                    <a:pt x="1730" y="724"/>
                  </a:lnTo>
                  <a:lnTo>
                    <a:pt x="1744" y="697"/>
                  </a:lnTo>
                  <a:lnTo>
                    <a:pt x="1755" y="665"/>
                  </a:lnTo>
                  <a:lnTo>
                    <a:pt x="1783" y="570"/>
                  </a:lnTo>
                  <a:lnTo>
                    <a:pt x="1814" y="476"/>
                  </a:lnTo>
                  <a:lnTo>
                    <a:pt x="1846" y="380"/>
                  </a:lnTo>
                  <a:lnTo>
                    <a:pt x="1872" y="286"/>
                  </a:lnTo>
                  <a:lnTo>
                    <a:pt x="1885" y="240"/>
                  </a:lnTo>
                  <a:lnTo>
                    <a:pt x="1904" y="199"/>
                  </a:lnTo>
                  <a:lnTo>
                    <a:pt x="1929" y="165"/>
                  </a:lnTo>
                  <a:lnTo>
                    <a:pt x="1959" y="137"/>
                  </a:lnTo>
                  <a:lnTo>
                    <a:pt x="1997" y="114"/>
                  </a:lnTo>
                  <a:lnTo>
                    <a:pt x="2039" y="96"/>
                  </a:lnTo>
                  <a:lnTo>
                    <a:pt x="2178" y="57"/>
                  </a:lnTo>
                  <a:lnTo>
                    <a:pt x="2316" y="28"/>
                  </a:lnTo>
                  <a:lnTo>
                    <a:pt x="2455" y="9"/>
                  </a:lnTo>
                  <a:lnTo>
                    <a:pt x="2593"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defRPr/>
              </a:pPr>
              <a:endParaRPr lang="en-US" sz="1200" dirty="0">
                <a:solidFill>
                  <a:prstClr val="black"/>
                </a:solidFill>
                <a:latin typeface="Meiryo" panose="020B0604030504040204" pitchFamily="34" charset="-128"/>
                <a:ea typeface="Meiryo" panose="020B0604030504040204" pitchFamily="34" charset="-128"/>
              </a:endParaRPr>
            </a:p>
          </p:txBody>
        </p:sp>
        <p:sp>
          <p:nvSpPr>
            <p:cNvPr id="16" name="Freeform 78">
              <a:extLst>
                <a:ext uri="{FF2B5EF4-FFF2-40B4-BE49-F238E27FC236}">
                  <a16:creationId xmlns:a16="http://schemas.microsoft.com/office/drawing/2014/main" id="{7A970929-5E9A-DF4F-8119-4716AA4CE406}"/>
                </a:ext>
              </a:extLst>
            </p:cNvPr>
            <p:cNvSpPr>
              <a:spLocks/>
            </p:cNvSpPr>
            <p:nvPr/>
          </p:nvSpPr>
          <p:spPr bwMode="auto">
            <a:xfrm>
              <a:off x="5044431" y="4808393"/>
              <a:ext cx="884554" cy="112144"/>
            </a:xfrm>
            <a:custGeom>
              <a:avLst/>
              <a:gdLst>
                <a:gd name="T0" fmla="*/ 179 w 2806"/>
                <a:gd name="T1" fmla="*/ 0 h 357"/>
                <a:gd name="T2" fmla="*/ 2629 w 2806"/>
                <a:gd name="T3" fmla="*/ 0 h 357"/>
                <a:gd name="T4" fmla="*/ 2669 w 2806"/>
                <a:gd name="T5" fmla="*/ 6 h 357"/>
                <a:gd name="T6" fmla="*/ 2707 w 2806"/>
                <a:gd name="T7" fmla="*/ 20 h 357"/>
                <a:gd name="T8" fmla="*/ 2740 w 2806"/>
                <a:gd name="T9" fmla="*/ 39 h 357"/>
                <a:gd name="T10" fmla="*/ 2767 w 2806"/>
                <a:gd name="T11" fmla="*/ 68 h 357"/>
                <a:gd name="T12" fmla="*/ 2788 w 2806"/>
                <a:gd name="T13" fmla="*/ 101 h 357"/>
                <a:gd name="T14" fmla="*/ 2803 w 2806"/>
                <a:gd name="T15" fmla="*/ 139 h 357"/>
                <a:gd name="T16" fmla="*/ 2806 w 2806"/>
                <a:gd name="T17" fmla="*/ 180 h 357"/>
                <a:gd name="T18" fmla="*/ 2803 w 2806"/>
                <a:gd name="T19" fmla="*/ 220 h 357"/>
                <a:gd name="T20" fmla="*/ 2788 w 2806"/>
                <a:gd name="T21" fmla="*/ 258 h 357"/>
                <a:gd name="T22" fmla="*/ 2767 w 2806"/>
                <a:gd name="T23" fmla="*/ 290 h 357"/>
                <a:gd name="T24" fmla="*/ 2740 w 2806"/>
                <a:gd name="T25" fmla="*/ 318 h 357"/>
                <a:gd name="T26" fmla="*/ 2707 w 2806"/>
                <a:gd name="T27" fmla="*/ 339 h 357"/>
                <a:gd name="T28" fmla="*/ 2669 w 2806"/>
                <a:gd name="T29" fmla="*/ 352 h 357"/>
                <a:gd name="T30" fmla="*/ 2629 w 2806"/>
                <a:gd name="T31" fmla="*/ 357 h 357"/>
                <a:gd name="T32" fmla="*/ 179 w 2806"/>
                <a:gd name="T33" fmla="*/ 357 h 357"/>
                <a:gd name="T34" fmla="*/ 138 w 2806"/>
                <a:gd name="T35" fmla="*/ 352 h 357"/>
                <a:gd name="T36" fmla="*/ 101 w 2806"/>
                <a:gd name="T37" fmla="*/ 339 h 357"/>
                <a:gd name="T38" fmla="*/ 67 w 2806"/>
                <a:gd name="T39" fmla="*/ 318 h 357"/>
                <a:gd name="T40" fmla="*/ 39 w 2806"/>
                <a:gd name="T41" fmla="*/ 290 h 357"/>
                <a:gd name="T42" fmla="*/ 19 w 2806"/>
                <a:gd name="T43" fmla="*/ 258 h 357"/>
                <a:gd name="T44" fmla="*/ 5 w 2806"/>
                <a:gd name="T45" fmla="*/ 220 h 357"/>
                <a:gd name="T46" fmla="*/ 0 w 2806"/>
                <a:gd name="T47" fmla="*/ 180 h 357"/>
                <a:gd name="T48" fmla="*/ 5 w 2806"/>
                <a:gd name="T49" fmla="*/ 139 h 357"/>
                <a:gd name="T50" fmla="*/ 19 w 2806"/>
                <a:gd name="T51" fmla="*/ 101 h 357"/>
                <a:gd name="T52" fmla="*/ 39 w 2806"/>
                <a:gd name="T53" fmla="*/ 68 h 357"/>
                <a:gd name="T54" fmla="*/ 67 w 2806"/>
                <a:gd name="T55" fmla="*/ 39 h 357"/>
                <a:gd name="T56" fmla="*/ 101 w 2806"/>
                <a:gd name="T57" fmla="*/ 20 h 357"/>
                <a:gd name="T58" fmla="*/ 138 w 2806"/>
                <a:gd name="T59" fmla="*/ 6 h 357"/>
                <a:gd name="T60" fmla="*/ 179 w 2806"/>
                <a:gd name="T61"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06" h="357">
                  <a:moveTo>
                    <a:pt x="179" y="0"/>
                  </a:moveTo>
                  <a:lnTo>
                    <a:pt x="2629" y="0"/>
                  </a:lnTo>
                  <a:lnTo>
                    <a:pt x="2669" y="6"/>
                  </a:lnTo>
                  <a:lnTo>
                    <a:pt x="2707" y="20"/>
                  </a:lnTo>
                  <a:lnTo>
                    <a:pt x="2740" y="39"/>
                  </a:lnTo>
                  <a:lnTo>
                    <a:pt x="2767" y="68"/>
                  </a:lnTo>
                  <a:lnTo>
                    <a:pt x="2788" y="101"/>
                  </a:lnTo>
                  <a:lnTo>
                    <a:pt x="2803" y="139"/>
                  </a:lnTo>
                  <a:lnTo>
                    <a:pt x="2806" y="180"/>
                  </a:lnTo>
                  <a:lnTo>
                    <a:pt x="2803" y="220"/>
                  </a:lnTo>
                  <a:lnTo>
                    <a:pt x="2788" y="258"/>
                  </a:lnTo>
                  <a:lnTo>
                    <a:pt x="2767" y="290"/>
                  </a:lnTo>
                  <a:lnTo>
                    <a:pt x="2740" y="318"/>
                  </a:lnTo>
                  <a:lnTo>
                    <a:pt x="2707" y="339"/>
                  </a:lnTo>
                  <a:lnTo>
                    <a:pt x="2669" y="352"/>
                  </a:lnTo>
                  <a:lnTo>
                    <a:pt x="2629" y="357"/>
                  </a:lnTo>
                  <a:lnTo>
                    <a:pt x="179" y="357"/>
                  </a:lnTo>
                  <a:lnTo>
                    <a:pt x="138" y="352"/>
                  </a:lnTo>
                  <a:lnTo>
                    <a:pt x="101" y="339"/>
                  </a:lnTo>
                  <a:lnTo>
                    <a:pt x="67" y="318"/>
                  </a:lnTo>
                  <a:lnTo>
                    <a:pt x="39" y="290"/>
                  </a:lnTo>
                  <a:lnTo>
                    <a:pt x="19" y="258"/>
                  </a:lnTo>
                  <a:lnTo>
                    <a:pt x="5" y="220"/>
                  </a:lnTo>
                  <a:lnTo>
                    <a:pt x="0" y="180"/>
                  </a:lnTo>
                  <a:lnTo>
                    <a:pt x="5" y="139"/>
                  </a:lnTo>
                  <a:lnTo>
                    <a:pt x="19" y="101"/>
                  </a:lnTo>
                  <a:lnTo>
                    <a:pt x="39" y="68"/>
                  </a:lnTo>
                  <a:lnTo>
                    <a:pt x="67" y="39"/>
                  </a:lnTo>
                  <a:lnTo>
                    <a:pt x="101" y="20"/>
                  </a:lnTo>
                  <a:lnTo>
                    <a:pt x="138" y="6"/>
                  </a:lnTo>
                  <a:lnTo>
                    <a:pt x="179"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defRPr/>
              </a:pPr>
              <a:endParaRPr lang="en-US" sz="1200" dirty="0">
                <a:solidFill>
                  <a:prstClr val="black"/>
                </a:solidFill>
                <a:latin typeface="Meiryo" panose="020B0604030504040204" pitchFamily="34" charset="-128"/>
                <a:ea typeface="Meiryo" panose="020B0604030504040204" pitchFamily="34" charset="-128"/>
              </a:endParaRPr>
            </a:p>
          </p:txBody>
        </p:sp>
      </p:grpSp>
      <p:grpSp>
        <p:nvGrpSpPr>
          <p:cNvPr id="41" name="グループ化 40">
            <a:extLst>
              <a:ext uri="{FF2B5EF4-FFF2-40B4-BE49-F238E27FC236}">
                <a16:creationId xmlns:a16="http://schemas.microsoft.com/office/drawing/2014/main" id="{9970B348-56AC-F546-9B22-5DB3B01F103A}"/>
              </a:ext>
            </a:extLst>
          </p:cNvPr>
          <p:cNvGrpSpPr/>
          <p:nvPr/>
        </p:nvGrpSpPr>
        <p:grpSpPr>
          <a:xfrm>
            <a:off x="7049924" y="2324959"/>
            <a:ext cx="738566" cy="910974"/>
            <a:chOff x="4722959" y="2762305"/>
            <a:chExt cx="738566" cy="910974"/>
          </a:xfrm>
        </p:grpSpPr>
        <p:grpSp>
          <p:nvGrpSpPr>
            <p:cNvPr id="17" name="図形グループ 22">
              <a:extLst>
                <a:ext uri="{FF2B5EF4-FFF2-40B4-BE49-F238E27FC236}">
                  <a16:creationId xmlns:a16="http://schemas.microsoft.com/office/drawing/2014/main" id="{C3302809-E225-8348-BCFB-5B671D68D61F}"/>
                </a:ext>
              </a:extLst>
            </p:cNvPr>
            <p:cNvGrpSpPr/>
            <p:nvPr/>
          </p:nvGrpSpPr>
          <p:grpSpPr>
            <a:xfrm>
              <a:off x="4722959" y="2768037"/>
              <a:ext cx="286877" cy="157483"/>
              <a:chOff x="6769100" y="1390650"/>
              <a:chExt cx="317500" cy="157483"/>
            </a:xfrm>
          </p:grpSpPr>
          <p:sp>
            <p:nvSpPr>
              <p:cNvPr id="18" name="正方形/長方形 17">
                <a:extLst>
                  <a:ext uri="{FF2B5EF4-FFF2-40B4-BE49-F238E27FC236}">
                    <a16:creationId xmlns:a16="http://schemas.microsoft.com/office/drawing/2014/main" id="{E293C8DB-597E-EE47-8617-F7559828FD0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15553F9D-8C71-D344-84EA-C60C66D4B3A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a:extLst>
                  <a:ext uri="{FF2B5EF4-FFF2-40B4-BE49-F238E27FC236}">
                    <a16:creationId xmlns:a16="http://schemas.microsoft.com/office/drawing/2014/main" id="{4F22A68D-C12B-634E-A3E8-8985E5C365E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 name="図形グループ 26">
              <a:extLst>
                <a:ext uri="{FF2B5EF4-FFF2-40B4-BE49-F238E27FC236}">
                  <a16:creationId xmlns:a16="http://schemas.microsoft.com/office/drawing/2014/main" id="{4943965A-E20E-D948-806E-4E322C56FE59}"/>
                </a:ext>
              </a:extLst>
            </p:cNvPr>
            <p:cNvGrpSpPr/>
            <p:nvPr/>
          </p:nvGrpSpPr>
          <p:grpSpPr>
            <a:xfrm>
              <a:off x="4722959" y="2958011"/>
              <a:ext cx="286877" cy="157483"/>
              <a:chOff x="6769100" y="1390650"/>
              <a:chExt cx="317500" cy="157483"/>
            </a:xfrm>
          </p:grpSpPr>
          <p:sp>
            <p:nvSpPr>
              <p:cNvPr id="22" name="正方形/長方形 21">
                <a:extLst>
                  <a:ext uri="{FF2B5EF4-FFF2-40B4-BE49-F238E27FC236}">
                    <a16:creationId xmlns:a16="http://schemas.microsoft.com/office/drawing/2014/main" id="{78A623D1-B54B-DD4C-A5F7-BDC6A062700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楕円 22">
                <a:extLst>
                  <a:ext uri="{FF2B5EF4-FFF2-40B4-BE49-F238E27FC236}">
                    <a16:creationId xmlns:a16="http://schemas.microsoft.com/office/drawing/2014/main" id="{341004F0-A12E-B742-BF31-DEAC8B1C7CD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a:extLst>
                  <a:ext uri="{FF2B5EF4-FFF2-40B4-BE49-F238E27FC236}">
                    <a16:creationId xmlns:a16="http://schemas.microsoft.com/office/drawing/2014/main" id="{912A708E-B090-8341-93A4-C7D79F00881A}"/>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 name="図形グループ 34">
              <a:extLst>
                <a:ext uri="{FF2B5EF4-FFF2-40B4-BE49-F238E27FC236}">
                  <a16:creationId xmlns:a16="http://schemas.microsoft.com/office/drawing/2014/main" id="{6082ACE2-413D-2B48-A21A-94055487758F}"/>
                </a:ext>
              </a:extLst>
            </p:cNvPr>
            <p:cNvGrpSpPr/>
            <p:nvPr/>
          </p:nvGrpSpPr>
          <p:grpSpPr>
            <a:xfrm>
              <a:off x="4722959" y="3140741"/>
              <a:ext cx="286877" cy="157483"/>
              <a:chOff x="6769100" y="1390650"/>
              <a:chExt cx="317500" cy="157483"/>
            </a:xfrm>
          </p:grpSpPr>
          <p:sp>
            <p:nvSpPr>
              <p:cNvPr id="26" name="正方形/長方形 25">
                <a:extLst>
                  <a:ext uri="{FF2B5EF4-FFF2-40B4-BE49-F238E27FC236}">
                    <a16:creationId xmlns:a16="http://schemas.microsoft.com/office/drawing/2014/main" id="{122E49FF-AA46-3641-9E80-E898AD339DE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a:extLst>
                  <a:ext uri="{FF2B5EF4-FFF2-40B4-BE49-F238E27FC236}">
                    <a16:creationId xmlns:a16="http://schemas.microsoft.com/office/drawing/2014/main" id="{4CDDC445-31EC-A544-BE8E-D7D53E85CC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a:extLst>
                  <a:ext uri="{FF2B5EF4-FFF2-40B4-BE49-F238E27FC236}">
                    <a16:creationId xmlns:a16="http://schemas.microsoft.com/office/drawing/2014/main" id="{A17CD0A3-CF75-024C-BE90-AB6D9CD7EC5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 name="図形グループ 38">
              <a:extLst>
                <a:ext uri="{FF2B5EF4-FFF2-40B4-BE49-F238E27FC236}">
                  <a16:creationId xmlns:a16="http://schemas.microsoft.com/office/drawing/2014/main" id="{B342B393-A179-5641-8DD9-D5D4F22BB6F8}"/>
                </a:ext>
              </a:extLst>
            </p:cNvPr>
            <p:cNvGrpSpPr/>
            <p:nvPr/>
          </p:nvGrpSpPr>
          <p:grpSpPr>
            <a:xfrm>
              <a:off x="4722959" y="3334203"/>
              <a:ext cx="286877" cy="157483"/>
              <a:chOff x="6769100" y="1390650"/>
              <a:chExt cx="317500" cy="157483"/>
            </a:xfrm>
          </p:grpSpPr>
          <p:sp>
            <p:nvSpPr>
              <p:cNvPr id="30" name="正方形/長方形 29">
                <a:extLst>
                  <a:ext uri="{FF2B5EF4-FFF2-40B4-BE49-F238E27FC236}">
                    <a16:creationId xmlns:a16="http://schemas.microsoft.com/office/drawing/2014/main" id="{70B36863-B605-714C-A437-D9C4CA41747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円/楕円 30">
                <a:extLst>
                  <a:ext uri="{FF2B5EF4-FFF2-40B4-BE49-F238E27FC236}">
                    <a16:creationId xmlns:a16="http://schemas.microsoft.com/office/drawing/2014/main" id="{6B4E81EB-8A6C-1148-B593-9EB2F10F202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2" name="直線コネクタ 31">
                <a:extLst>
                  <a:ext uri="{FF2B5EF4-FFF2-40B4-BE49-F238E27FC236}">
                    <a16:creationId xmlns:a16="http://schemas.microsoft.com/office/drawing/2014/main" id="{6F3BC5BA-B14F-A144-A25B-7B2F5C4D995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3" name="図形グループ 42">
              <a:extLst>
                <a:ext uri="{FF2B5EF4-FFF2-40B4-BE49-F238E27FC236}">
                  <a16:creationId xmlns:a16="http://schemas.microsoft.com/office/drawing/2014/main" id="{2E0499D2-73A3-1444-B995-80938DB68001}"/>
                </a:ext>
              </a:extLst>
            </p:cNvPr>
            <p:cNvGrpSpPr/>
            <p:nvPr/>
          </p:nvGrpSpPr>
          <p:grpSpPr>
            <a:xfrm>
              <a:off x="4722959" y="3515796"/>
              <a:ext cx="286877" cy="157483"/>
              <a:chOff x="6769100" y="1390650"/>
              <a:chExt cx="317500" cy="157483"/>
            </a:xfrm>
          </p:grpSpPr>
          <p:sp>
            <p:nvSpPr>
              <p:cNvPr id="34" name="正方形/長方形 33">
                <a:extLst>
                  <a:ext uri="{FF2B5EF4-FFF2-40B4-BE49-F238E27FC236}">
                    <a16:creationId xmlns:a16="http://schemas.microsoft.com/office/drawing/2014/main" id="{629E5783-771B-8B4E-9EF0-6279B93A319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a:extLst>
                  <a:ext uri="{FF2B5EF4-FFF2-40B4-BE49-F238E27FC236}">
                    <a16:creationId xmlns:a16="http://schemas.microsoft.com/office/drawing/2014/main" id="{FB35059A-9308-0A49-A228-1F2644642B3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 name="直線コネクタ 35">
                <a:extLst>
                  <a:ext uri="{FF2B5EF4-FFF2-40B4-BE49-F238E27FC236}">
                    <a16:creationId xmlns:a16="http://schemas.microsoft.com/office/drawing/2014/main" id="{2749DDA4-E965-5845-84A4-3B1DD991550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7" name="フローチャート: 磁気ディスク 36">
              <a:extLst>
                <a:ext uri="{FF2B5EF4-FFF2-40B4-BE49-F238E27FC236}">
                  <a16:creationId xmlns:a16="http://schemas.microsoft.com/office/drawing/2014/main" id="{F83DACC9-A257-5245-BB53-9CC87361B61C}"/>
                </a:ext>
              </a:extLst>
            </p:cNvPr>
            <p:cNvSpPr/>
            <p:nvPr/>
          </p:nvSpPr>
          <p:spPr>
            <a:xfrm>
              <a:off x="5123009" y="3368840"/>
              <a:ext cx="338516" cy="30377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8" name="フローチャート: 磁気ディスク 37">
              <a:extLst>
                <a:ext uri="{FF2B5EF4-FFF2-40B4-BE49-F238E27FC236}">
                  <a16:creationId xmlns:a16="http://schemas.microsoft.com/office/drawing/2014/main" id="{AADDC8B9-15F1-6947-AB53-E2164D13ED56}"/>
                </a:ext>
              </a:extLst>
            </p:cNvPr>
            <p:cNvSpPr/>
            <p:nvPr/>
          </p:nvSpPr>
          <p:spPr>
            <a:xfrm>
              <a:off x="5123009" y="3085776"/>
              <a:ext cx="338516" cy="30377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9" name="フローチャート: 磁気ディスク 38">
              <a:extLst>
                <a:ext uri="{FF2B5EF4-FFF2-40B4-BE49-F238E27FC236}">
                  <a16:creationId xmlns:a16="http://schemas.microsoft.com/office/drawing/2014/main" id="{F1E6256D-E20B-DA48-9003-211062C8A07C}"/>
                </a:ext>
              </a:extLst>
            </p:cNvPr>
            <p:cNvSpPr/>
            <p:nvPr/>
          </p:nvSpPr>
          <p:spPr>
            <a:xfrm>
              <a:off x="5123009" y="2762305"/>
              <a:ext cx="338516" cy="30377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42" name="右矢印 41">
            <a:extLst>
              <a:ext uri="{FF2B5EF4-FFF2-40B4-BE49-F238E27FC236}">
                <a16:creationId xmlns:a16="http://schemas.microsoft.com/office/drawing/2014/main" id="{B99BDC04-5F1F-E64B-AD62-C36C9DFD8702}"/>
              </a:ext>
            </a:extLst>
          </p:cNvPr>
          <p:cNvSpPr/>
          <p:nvPr/>
        </p:nvSpPr>
        <p:spPr>
          <a:xfrm>
            <a:off x="2675922" y="2535965"/>
            <a:ext cx="3724878" cy="479473"/>
          </a:xfrm>
          <a:prstGeom prst="righ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6F6F5673-F81B-9C4D-A31F-18EF2E74C3A6}"/>
              </a:ext>
            </a:extLst>
          </p:cNvPr>
          <p:cNvSpPr txBox="1"/>
          <p:nvPr/>
        </p:nvSpPr>
        <p:spPr>
          <a:xfrm>
            <a:off x="1636965" y="1609230"/>
            <a:ext cx="1960793" cy="307777"/>
          </a:xfrm>
          <a:prstGeom prst="rect">
            <a:avLst/>
          </a:prstGeom>
          <a:noFill/>
        </p:spPr>
        <p:txBody>
          <a:bodyPr wrap="none" rtlCol="0">
            <a:spAutoFit/>
          </a:bodyPr>
          <a:lstStyle/>
          <a:p>
            <a:r>
              <a:rPr kumimoji="1" lang="en-US" altLang="ja-JP" sz="1400" b="1" u="sng" dirty="0">
                <a:solidFill>
                  <a:srgbClr val="FF0000"/>
                </a:solidFill>
                <a:latin typeface="Meiryo" panose="020B0604030504040204" pitchFamily="34" charset="-128"/>
                <a:ea typeface="Meiryo" panose="020B0604030504040204" pitchFamily="34" charset="-128"/>
              </a:rPr>
              <a:t>ID/</a:t>
            </a:r>
            <a:r>
              <a:rPr kumimoji="1" lang="ja-JP" altLang="en-US" sz="1400" b="1" u="sng">
                <a:solidFill>
                  <a:srgbClr val="FF0000"/>
                </a:solidFill>
                <a:latin typeface="Meiryo" panose="020B0604030504040204" pitchFamily="34" charset="-128"/>
                <a:ea typeface="Meiryo" panose="020B0604030504040204" pitchFamily="34" charset="-128"/>
              </a:rPr>
              <a:t>パスワードを搾取</a:t>
            </a:r>
          </a:p>
        </p:txBody>
      </p:sp>
      <p:sp>
        <p:nvSpPr>
          <p:cNvPr id="45" name="正方形/長方形 44">
            <a:extLst>
              <a:ext uri="{FF2B5EF4-FFF2-40B4-BE49-F238E27FC236}">
                <a16:creationId xmlns:a16="http://schemas.microsoft.com/office/drawing/2014/main" id="{4C6C72E3-BBF9-004F-83DC-477194380B11}"/>
              </a:ext>
            </a:extLst>
          </p:cNvPr>
          <p:cNvSpPr/>
          <p:nvPr/>
        </p:nvSpPr>
        <p:spPr>
          <a:xfrm>
            <a:off x="5213646" y="2255367"/>
            <a:ext cx="522514" cy="104066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EEBD27F0-6ACA-D64B-9D5C-8B80A7650D2B}"/>
              </a:ext>
            </a:extLst>
          </p:cNvPr>
          <p:cNvSpPr txBox="1"/>
          <p:nvPr/>
        </p:nvSpPr>
        <p:spPr>
          <a:xfrm>
            <a:off x="5023497" y="1669711"/>
            <a:ext cx="902811" cy="523220"/>
          </a:xfrm>
          <a:prstGeom prst="rect">
            <a:avLst/>
          </a:prstGeom>
          <a:noFill/>
        </p:spPr>
        <p:txBody>
          <a:bodyPr wrap="none" rtlCol="0">
            <a:spAutoFit/>
          </a:bodyPr>
          <a:lstStyle/>
          <a:p>
            <a:pPr algn="ctr"/>
            <a:r>
              <a:rPr lang="ja-JP" altLang="en-US" sz="1400">
                <a:solidFill>
                  <a:schemeClr val="accent6">
                    <a:lumMod val="50000"/>
                  </a:schemeClr>
                </a:solidFill>
                <a:latin typeface="Meiryo" panose="020B0604030504040204" pitchFamily="34" charset="-128"/>
                <a:ea typeface="Meiryo" panose="020B0604030504040204" pitchFamily="34" charset="-128"/>
              </a:rPr>
              <a:t>ファイヤ</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400">
                <a:solidFill>
                  <a:schemeClr val="accent6">
                    <a:lumMod val="50000"/>
                  </a:schemeClr>
                </a:solidFill>
                <a:latin typeface="Meiryo" panose="020B0604030504040204" pitchFamily="34" charset="-128"/>
                <a:ea typeface="Meiryo" panose="020B0604030504040204" pitchFamily="34" charset="-128"/>
              </a:rPr>
              <a:t>ウォール</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D4DF08A1-0C2D-DD4A-84D3-DED508D8E336}"/>
              </a:ext>
            </a:extLst>
          </p:cNvPr>
          <p:cNvSpPr txBox="1"/>
          <p:nvPr/>
        </p:nvSpPr>
        <p:spPr>
          <a:xfrm>
            <a:off x="6041458" y="3031669"/>
            <a:ext cx="1107996" cy="461665"/>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社内</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ネットワーク</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BA93AE28-7D63-034C-A825-91FC4403A752}"/>
              </a:ext>
            </a:extLst>
          </p:cNvPr>
          <p:cNvSpPr txBox="1"/>
          <p:nvPr/>
        </p:nvSpPr>
        <p:spPr>
          <a:xfrm>
            <a:off x="4025055" y="2920527"/>
            <a:ext cx="546945" cy="307777"/>
          </a:xfrm>
          <a:prstGeom prst="rect">
            <a:avLst/>
          </a:prstGeom>
          <a:noFill/>
        </p:spPr>
        <p:txBody>
          <a:bodyPr wrap="none" rtlCol="0">
            <a:spAutoFit/>
          </a:bodyPr>
          <a:lstStyle/>
          <a:p>
            <a:pPr algn="ctr"/>
            <a:r>
              <a:rPr lang="en-US" altLang="ja-JP" sz="1400" dirty="0">
                <a:solidFill>
                  <a:schemeClr val="accent3">
                    <a:lumMod val="75000"/>
                  </a:schemeClr>
                </a:solidFill>
                <a:latin typeface="Meiryo" panose="020B0604030504040204" pitchFamily="34" charset="-128"/>
                <a:ea typeface="Meiryo" panose="020B0604030504040204" pitchFamily="34" charset="-128"/>
              </a:rPr>
              <a:t>VPN</a:t>
            </a:r>
          </a:p>
        </p:txBody>
      </p:sp>
      <p:sp>
        <p:nvSpPr>
          <p:cNvPr id="54" name="フリーフォーム 53">
            <a:extLst>
              <a:ext uri="{FF2B5EF4-FFF2-40B4-BE49-F238E27FC236}">
                <a16:creationId xmlns:a16="http://schemas.microsoft.com/office/drawing/2014/main" id="{E3A10B8B-59C5-244A-9D36-4E292D704741}"/>
              </a:ext>
            </a:extLst>
          </p:cNvPr>
          <p:cNvSpPr/>
          <p:nvPr/>
        </p:nvSpPr>
        <p:spPr>
          <a:xfrm>
            <a:off x="1220507" y="2525092"/>
            <a:ext cx="5693922" cy="266392"/>
          </a:xfrm>
          <a:custGeom>
            <a:avLst/>
            <a:gdLst>
              <a:gd name="connsiteX0" fmla="*/ 66007 w 5693922"/>
              <a:gd name="connsiteY0" fmla="*/ 0 h 266392"/>
              <a:gd name="connsiteX1" fmla="*/ 795350 w 5693922"/>
              <a:gd name="connsiteY1" fmla="*/ 239485 h 266392"/>
              <a:gd name="connsiteX2" fmla="*/ 5693922 w 5693922"/>
              <a:gd name="connsiteY2" fmla="*/ 250371 h 266392"/>
            </a:gdLst>
            <a:ahLst/>
            <a:cxnLst>
              <a:cxn ang="0">
                <a:pos x="connsiteX0" y="connsiteY0"/>
              </a:cxn>
              <a:cxn ang="0">
                <a:pos x="connsiteX1" y="connsiteY1"/>
              </a:cxn>
              <a:cxn ang="0">
                <a:pos x="connsiteX2" y="connsiteY2"/>
              </a:cxn>
            </a:cxnLst>
            <a:rect l="l" t="t" r="r" b="b"/>
            <a:pathLst>
              <a:path w="5693922" h="266392">
                <a:moveTo>
                  <a:pt x="66007" y="0"/>
                </a:moveTo>
                <a:cubicBezTo>
                  <a:pt x="-38315" y="98878"/>
                  <a:pt x="-142636" y="197757"/>
                  <a:pt x="795350" y="239485"/>
                </a:cubicBezTo>
                <a:cubicBezTo>
                  <a:pt x="1733336" y="281213"/>
                  <a:pt x="3713629" y="265792"/>
                  <a:pt x="5693922" y="250371"/>
                </a:cubicBezTo>
              </a:path>
            </a:pathLst>
          </a:custGeom>
          <a:noFill/>
          <a:ln w="57150">
            <a:solidFill>
              <a:srgbClr val="FF0000"/>
            </a:solidFill>
            <a:prstDash val="sysDash"/>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highlight>
                <a:srgbClr val="FF0000"/>
              </a:highlight>
            </a:endParaRPr>
          </a:p>
        </p:txBody>
      </p:sp>
      <p:sp>
        <p:nvSpPr>
          <p:cNvPr id="55" name="正方形/長方形 54">
            <a:extLst>
              <a:ext uri="{FF2B5EF4-FFF2-40B4-BE49-F238E27FC236}">
                <a16:creationId xmlns:a16="http://schemas.microsoft.com/office/drawing/2014/main" id="{7E4FD2ED-E4F3-7842-8312-B9041864107E}"/>
              </a:ext>
            </a:extLst>
          </p:cNvPr>
          <p:cNvSpPr/>
          <p:nvPr/>
        </p:nvSpPr>
        <p:spPr>
          <a:xfrm>
            <a:off x="526476" y="3792401"/>
            <a:ext cx="3996056" cy="2137791"/>
          </a:xfrm>
          <a:prstGeom prst="rect">
            <a:avLst/>
          </a:prstGeom>
          <a:solidFill>
            <a:schemeClr val="accent6">
              <a:lumMod val="75000"/>
            </a:schemeClr>
          </a:solidFill>
        </p:spPr>
        <p:txBody>
          <a:bodyPr wrap="square" anchor="ctr" anchorCtr="0">
            <a:noAutofit/>
          </a:bodyPr>
          <a:lstStyle/>
          <a:p>
            <a:pPr marL="342900" indent="-342900">
              <a:buAutoNum type="arabicPeriod"/>
            </a:pPr>
            <a:r>
              <a:rPr lang="ja-JP" altLang="en-US" b="1">
                <a:solidFill>
                  <a:schemeClr val="bg1"/>
                </a:solidFill>
                <a:latin typeface="Meiryo" panose="020B0604030504040204" pitchFamily="34" charset="-128"/>
                <a:ea typeface="Meiryo" panose="020B0604030504040204" pitchFamily="34" charset="-128"/>
              </a:rPr>
              <a:t>複雑なパスワードを使う</a:t>
            </a:r>
            <a:endParaRPr lang="en-US" altLang="ja-JP" b="1" dirty="0">
              <a:solidFill>
                <a:schemeClr val="bg1"/>
              </a:solidFill>
              <a:latin typeface="Meiryo" panose="020B0604030504040204" pitchFamily="34" charset="-128"/>
              <a:ea typeface="Meiryo" panose="020B0604030504040204" pitchFamily="34" charset="-128"/>
            </a:endParaRPr>
          </a:p>
          <a:p>
            <a:pPr marL="800100" lvl="1" indent="-34290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文字数を長くする。</a:t>
            </a:r>
            <a:endParaRPr lang="en-US" altLang="ja-JP" sz="1200" dirty="0">
              <a:solidFill>
                <a:schemeClr val="bg1"/>
              </a:solidFill>
              <a:latin typeface="Meiryo" panose="020B0604030504040204" pitchFamily="34" charset="-128"/>
              <a:ea typeface="Meiryo" panose="020B0604030504040204" pitchFamily="34" charset="-128"/>
            </a:endParaRPr>
          </a:p>
          <a:p>
            <a:pPr marL="800100" lvl="1" indent="-34290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文字の種類を増やす。英字（大文字、小文字）、数字、特殊文字を組み合わせる。</a:t>
            </a:r>
            <a:endParaRPr lang="en-US" altLang="ja-JP" sz="1200"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2. </a:t>
            </a:r>
            <a:r>
              <a:rPr lang="ja-JP" altLang="en-US" b="1">
                <a:solidFill>
                  <a:schemeClr val="bg1"/>
                </a:solidFill>
                <a:latin typeface="Meiryo" panose="020B0604030504040204" pitchFamily="34" charset="-128"/>
                <a:ea typeface="Meiryo" panose="020B0604030504040204" pitchFamily="34" charset="-128"/>
              </a:rPr>
              <a:t>定期的に変更する</a:t>
            </a:r>
            <a:endParaRPr lang="en-US" altLang="ja-JP" b="1"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3</a:t>
            </a:r>
            <a:r>
              <a:rPr lang="ja-JP" altLang="en-US" sz="1200">
                <a:solidFill>
                  <a:schemeClr val="bg1"/>
                </a:solidFill>
                <a:latin typeface="Meiryo" panose="020B0604030504040204" pitchFamily="34" charset="-128"/>
                <a:ea typeface="Meiryo" panose="020B0604030504040204" pitchFamily="34" charset="-128"/>
              </a:rPr>
              <a:t>カ月に一度変更する。</a:t>
            </a:r>
            <a:endParaRPr lang="en-US" altLang="ja-JP" sz="1200"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3. </a:t>
            </a:r>
            <a:r>
              <a:rPr lang="ja-JP" altLang="en-US" b="1">
                <a:solidFill>
                  <a:schemeClr val="bg1"/>
                </a:solidFill>
                <a:latin typeface="Meiryo" panose="020B0604030504040204" pitchFamily="34" charset="-128"/>
                <a:ea typeface="Meiryo" panose="020B0604030504040204" pitchFamily="34" charset="-128"/>
              </a:rPr>
              <a:t>一度使ったパスワードは使わない</a:t>
            </a:r>
            <a:endParaRPr lang="en-US" altLang="ja-JP" b="1"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過去</a:t>
            </a:r>
            <a:r>
              <a:rPr lang="en-US" altLang="ja-JP" sz="1200" dirty="0">
                <a:solidFill>
                  <a:schemeClr val="bg1"/>
                </a:solidFill>
                <a:latin typeface="Meiryo" panose="020B0604030504040204" pitchFamily="34" charset="-128"/>
                <a:ea typeface="Meiryo" panose="020B0604030504040204" pitchFamily="34" charset="-128"/>
              </a:rPr>
              <a:t>3</a:t>
            </a:r>
            <a:r>
              <a:rPr lang="ja-JP" altLang="en-US" sz="1200">
                <a:solidFill>
                  <a:schemeClr val="bg1"/>
                </a:solidFill>
                <a:latin typeface="Meiryo" panose="020B0604030504040204" pitchFamily="34" charset="-128"/>
                <a:ea typeface="Meiryo" panose="020B0604030504040204" pitchFamily="34" charset="-128"/>
              </a:rPr>
              <a:t>回までに使ったパスワードは使えない。</a:t>
            </a:r>
            <a:endParaRPr lang="en-US" altLang="ja-JP" sz="1200"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一度使ったパスワードは二度と使えない。</a:t>
            </a:r>
          </a:p>
        </p:txBody>
      </p:sp>
      <p:sp>
        <p:nvSpPr>
          <p:cNvPr id="56" name="正方形/長方形 55">
            <a:extLst>
              <a:ext uri="{FF2B5EF4-FFF2-40B4-BE49-F238E27FC236}">
                <a16:creationId xmlns:a16="http://schemas.microsoft.com/office/drawing/2014/main" id="{81B8B4A9-8050-8B45-9A09-D047F778791C}"/>
              </a:ext>
            </a:extLst>
          </p:cNvPr>
          <p:cNvSpPr/>
          <p:nvPr/>
        </p:nvSpPr>
        <p:spPr>
          <a:xfrm>
            <a:off x="228600" y="6114440"/>
            <a:ext cx="8686800" cy="400110"/>
          </a:xfrm>
          <a:prstGeom prst="rect">
            <a:avLst/>
          </a:prstGeom>
        </p:spPr>
        <p:txBody>
          <a:bodyPr wrap="square">
            <a:spAutoFit/>
          </a:bodyPr>
          <a:lstStyle/>
          <a:p>
            <a:pPr algn="ctr"/>
            <a:r>
              <a:rPr lang="ja-JP" altLang="en-US" sz="2000" b="1">
                <a:solidFill>
                  <a:schemeClr val="accent6">
                    <a:lumMod val="75000"/>
                  </a:schemeClr>
                </a:solidFill>
                <a:latin typeface="Meiryo" panose="020B0604030504040204" pitchFamily="34" charset="-128"/>
                <a:ea typeface="Meiryo" panose="020B0604030504040204" pitchFamily="34" charset="-128"/>
              </a:rPr>
              <a:t>「複雑なパスワード」と「定期的なパスワード変更」は意味がない</a:t>
            </a:r>
          </a:p>
        </p:txBody>
      </p:sp>
      <p:sp>
        <p:nvSpPr>
          <p:cNvPr id="57" name="正方形/長方形 56">
            <a:extLst>
              <a:ext uri="{FF2B5EF4-FFF2-40B4-BE49-F238E27FC236}">
                <a16:creationId xmlns:a16="http://schemas.microsoft.com/office/drawing/2014/main" id="{E5066E9A-FDAE-0B43-B4B0-0D6C27CA7793}"/>
              </a:ext>
            </a:extLst>
          </p:cNvPr>
          <p:cNvSpPr/>
          <p:nvPr/>
        </p:nvSpPr>
        <p:spPr>
          <a:xfrm>
            <a:off x="4621470" y="3792401"/>
            <a:ext cx="3996056" cy="2134871"/>
          </a:xfrm>
          <a:prstGeom prst="rect">
            <a:avLst/>
          </a:prstGeom>
          <a:solidFill>
            <a:schemeClr val="accent3">
              <a:lumMod val="75000"/>
            </a:schemeClr>
          </a:solidFill>
        </p:spPr>
        <p:txBody>
          <a:bodyPr wrap="square" anchor="ctr" anchorCtr="0">
            <a:noAutofit/>
          </a:bodyPr>
          <a:lstStyle/>
          <a:p>
            <a:r>
              <a:rPr lang="en-US" altLang="ja-JP" b="1" dirty="0">
                <a:solidFill>
                  <a:schemeClr val="bg1"/>
                </a:solidFill>
                <a:latin typeface="Meiryo" panose="020B0604030504040204" pitchFamily="34" charset="-128"/>
                <a:ea typeface="Meiryo" panose="020B0604030504040204" pitchFamily="34" charset="-128"/>
              </a:rPr>
              <a:t>ID/</a:t>
            </a:r>
            <a:r>
              <a:rPr lang="ja-JP" altLang="en-US" b="1" dirty="0">
                <a:solidFill>
                  <a:schemeClr val="bg1"/>
                </a:solidFill>
                <a:latin typeface="Meiryo" panose="020B0604030504040204" pitchFamily="34" charset="-128"/>
                <a:ea typeface="Meiryo" panose="020B0604030504040204" pitchFamily="34" charset="-128"/>
              </a:rPr>
              <a:t>パスワードが簡単に盗まれる</a:t>
            </a:r>
            <a:endParaRPr lang="en-US" altLang="ja-JP" b="1" dirty="0">
              <a:solidFill>
                <a:schemeClr val="bg1"/>
              </a:solidFill>
              <a:latin typeface="Meiryo" panose="020B0604030504040204" pitchFamily="34" charset="-128"/>
              <a:ea typeface="Meiryo" panose="020B0604030504040204" pitchFamily="34" charset="-128"/>
            </a:endParaRPr>
          </a:p>
          <a:p>
            <a:r>
              <a:rPr lang="ja-JP" altLang="en-US" sz="1400" dirty="0">
                <a:solidFill>
                  <a:schemeClr val="bg1"/>
                </a:solidFill>
                <a:latin typeface="Meiryo" panose="020B0604030504040204" pitchFamily="34" charset="-128"/>
                <a:ea typeface="Meiryo" panose="020B0604030504040204" pitchFamily="34" charset="-128"/>
              </a:rPr>
              <a:t>人間の記憶力に依存しまた再利用が可能なため</a:t>
            </a:r>
            <a:endParaRPr lang="en-US" altLang="ja-JP" sz="14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一人当たり平均</a:t>
            </a:r>
            <a:r>
              <a:rPr lang="en-US" altLang="ja-JP" sz="1200" dirty="0">
                <a:solidFill>
                  <a:schemeClr val="bg1"/>
                </a:solidFill>
                <a:latin typeface="Meiryo" panose="020B0604030504040204" pitchFamily="34" charset="-128"/>
                <a:ea typeface="Meiryo" panose="020B0604030504040204" pitchFamily="34" charset="-128"/>
              </a:rPr>
              <a:t>27</a:t>
            </a:r>
            <a:r>
              <a:rPr lang="ja-JP" altLang="en-US" sz="1200" dirty="0">
                <a:solidFill>
                  <a:schemeClr val="bg1"/>
                </a:solidFill>
                <a:latin typeface="Meiryo" panose="020B0604030504040204" pitchFamily="34" charset="-128"/>
                <a:ea typeface="Meiryo" panose="020B0604030504040204" pitchFamily="34" charset="-128"/>
              </a:rPr>
              <a:t>個のオンラインアカウントを保持している</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それぞれのアカウントのパスワードを複雑化し、全てのアカウントに紐づいているパスワードを違うもので設定し、覚えておくということができない。</a:t>
            </a:r>
          </a:p>
          <a:p>
            <a:pPr marL="171450" indent="-1714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毎日アクセスするために、「覚えやすい簡単なパスワードにする」「同じパスワードを使い回す」「メモを書いておく」</a:t>
            </a:r>
          </a:p>
        </p:txBody>
      </p:sp>
      <p:grpSp>
        <p:nvGrpSpPr>
          <p:cNvPr id="58" name="Group 1">
            <a:extLst>
              <a:ext uri="{FF2B5EF4-FFF2-40B4-BE49-F238E27FC236}">
                <a16:creationId xmlns:a16="http://schemas.microsoft.com/office/drawing/2014/main" id="{2790FCA3-3BCB-0548-89C0-3223D11D871E}"/>
              </a:ext>
            </a:extLst>
          </p:cNvPr>
          <p:cNvGrpSpPr/>
          <p:nvPr/>
        </p:nvGrpSpPr>
        <p:grpSpPr>
          <a:xfrm>
            <a:off x="6736860" y="2117193"/>
            <a:ext cx="510664" cy="534583"/>
            <a:chOff x="4651296" y="3080865"/>
            <a:chExt cx="1671455" cy="1839672"/>
          </a:xfrm>
          <a:solidFill>
            <a:srgbClr val="FF0000"/>
          </a:solidFill>
          <a:effectLst>
            <a:outerShdw blurRad="50800" dist="38100" dir="2700000" algn="tl" rotWithShape="0">
              <a:prstClr val="black">
                <a:alpha val="40000"/>
              </a:prstClr>
            </a:outerShdw>
          </a:effectLst>
        </p:grpSpPr>
        <p:sp>
          <p:nvSpPr>
            <p:cNvPr id="59" name="Freeform 77">
              <a:extLst>
                <a:ext uri="{FF2B5EF4-FFF2-40B4-BE49-F238E27FC236}">
                  <a16:creationId xmlns:a16="http://schemas.microsoft.com/office/drawing/2014/main" id="{6653F5EE-E576-1144-8010-3EB017EF563B}"/>
                </a:ext>
              </a:extLst>
            </p:cNvPr>
            <p:cNvSpPr>
              <a:spLocks noEditPoints="1"/>
            </p:cNvSpPr>
            <p:nvPr/>
          </p:nvSpPr>
          <p:spPr bwMode="auto">
            <a:xfrm>
              <a:off x="4651296" y="3080865"/>
              <a:ext cx="1671455" cy="1725637"/>
            </a:xfrm>
            <a:custGeom>
              <a:avLst/>
              <a:gdLst>
                <a:gd name="T0" fmla="*/ 1959 w 5306"/>
                <a:gd name="T1" fmla="*/ 1727 h 5478"/>
                <a:gd name="T2" fmla="*/ 2029 w 5306"/>
                <a:gd name="T3" fmla="*/ 1881 h 5478"/>
                <a:gd name="T4" fmla="*/ 2386 w 5306"/>
                <a:gd name="T5" fmla="*/ 1924 h 5478"/>
                <a:gd name="T6" fmla="*/ 2503 w 5306"/>
                <a:gd name="T7" fmla="*/ 1851 h 5478"/>
                <a:gd name="T8" fmla="*/ 2551 w 5306"/>
                <a:gd name="T9" fmla="*/ 1677 h 5478"/>
                <a:gd name="T10" fmla="*/ 2753 w 5306"/>
                <a:gd name="T11" fmla="*/ 1814 h 5478"/>
                <a:gd name="T12" fmla="*/ 2856 w 5306"/>
                <a:gd name="T13" fmla="*/ 1918 h 5478"/>
                <a:gd name="T14" fmla="*/ 3220 w 5306"/>
                <a:gd name="T15" fmla="*/ 1904 h 5478"/>
                <a:gd name="T16" fmla="*/ 3307 w 5306"/>
                <a:gd name="T17" fmla="*/ 1773 h 5478"/>
                <a:gd name="T18" fmla="*/ 3306 w 5306"/>
                <a:gd name="T19" fmla="*/ 1576 h 5478"/>
                <a:gd name="T20" fmla="*/ 2870 w 5306"/>
                <a:gd name="T21" fmla="*/ 11 h 5478"/>
                <a:gd name="T22" fmla="*/ 3313 w 5306"/>
                <a:gd name="T23" fmla="*/ 124 h 5478"/>
                <a:gd name="T24" fmla="*/ 3409 w 5306"/>
                <a:gd name="T25" fmla="*/ 240 h 5478"/>
                <a:gd name="T26" fmla="*/ 3522 w 5306"/>
                <a:gd name="T27" fmla="*/ 563 h 5478"/>
                <a:gd name="T28" fmla="*/ 3595 w 5306"/>
                <a:gd name="T29" fmla="*/ 745 h 5478"/>
                <a:gd name="T30" fmla="*/ 3801 w 5306"/>
                <a:gd name="T31" fmla="*/ 804 h 5478"/>
                <a:gd name="T32" fmla="*/ 4251 w 5306"/>
                <a:gd name="T33" fmla="*/ 928 h 5478"/>
                <a:gd name="T34" fmla="*/ 4391 w 5306"/>
                <a:gd name="T35" fmla="*/ 1049 h 5478"/>
                <a:gd name="T36" fmla="*/ 4416 w 5306"/>
                <a:gd name="T37" fmla="*/ 1210 h 5478"/>
                <a:gd name="T38" fmla="*/ 4316 w 5306"/>
                <a:gd name="T39" fmla="*/ 1365 h 5478"/>
                <a:gd name="T40" fmla="*/ 3986 w 5306"/>
                <a:gd name="T41" fmla="*/ 1576 h 5478"/>
                <a:gd name="T42" fmla="*/ 3702 w 5306"/>
                <a:gd name="T43" fmla="*/ 1684 h 5478"/>
                <a:gd name="T44" fmla="*/ 3574 w 5306"/>
                <a:gd name="T45" fmla="*/ 1812 h 5478"/>
                <a:gd name="T46" fmla="*/ 3565 w 5306"/>
                <a:gd name="T47" fmla="*/ 1966 h 5478"/>
                <a:gd name="T48" fmla="*/ 4076 w 5306"/>
                <a:gd name="T49" fmla="*/ 2552 h 5478"/>
                <a:gd name="T50" fmla="*/ 4338 w 5306"/>
                <a:gd name="T51" fmla="*/ 2658 h 5478"/>
                <a:gd name="T52" fmla="*/ 4521 w 5306"/>
                <a:gd name="T53" fmla="*/ 2877 h 5478"/>
                <a:gd name="T54" fmla="*/ 5302 w 5306"/>
                <a:gd name="T55" fmla="*/ 4564 h 5478"/>
                <a:gd name="T56" fmla="*/ 5263 w 5306"/>
                <a:gd name="T57" fmla="*/ 4839 h 5478"/>
                <a:gd name="T58" fmla="*/ 5101 w 5306"/>
                <a:gd name="T59" fmla="*/ 5066 h 5478"/>
                <a:gd name="T60" fmla="*/ 4103 w 5306"/>
                <a:gd name="T61" fmla="*/ 5478 h 5478"/>
                <a:gd name="T62" fmla="*/ 4066 w 5306"/>
                <a:gd name="T63" fmla="*/ 3947 h 5478"/>
                <a:gd name="T64" fmla="*/ 3936 w 5306"/>
                <a:gd name="T65" fmla="*/ 3884 h 5478"/>
                <a:gd name="T66" fmla="*/ 1265 w 5306"/>
                <a:gd name="T67" fmla="*/ 3920 h 5478"/>
                <a:gd name="T68" fmla="*/ 1203 w 5306"/>
                <a:gd name="T69" fmla="*/ 4051 h 5478"/>
                <a:gd name="T70" fmla="*/ 260 w 5306"/>
                <a:gd name="T71" fmla="*/ 5109 h 5478"/>
                <a:gd name="T72" fmla="*/ 73 w 5306"/>
                <a:gd name="T73" fmla="*/ 4903 h 5478"/>
                <a:gd name="T74" fmla="*/ 0 w 5306"/>
                <a:gd name="T75" fmla="*/ 4633 h 5478"/>
                <a:gd name="T76" fmla="*/ 61 w 5306"/>
                <a:gd name="T77" fmla="*/ 4362 h 5478"/>
                <a:gd name="T78" fmla="*/ 908 w 5306"/>
                <a:gd name="T79" fmla="*/ 2708 h 5478"/>
                <a:gd name="T80" fmla="*/ 1142 w 5306"/>
                <a:gd name="T81" fmla="*/ 2571 h 5478"/>
                <a:gd name="T82" fmla="*/ 1348 w 5306"/>
                <a:gd name="T83" fmla="*/ 2502 h 5478"/>
                <a:gd name="T84" fmla="*/ 1766 w 5306"/>
                <a:gd name="T85" fmla="*/ 1959 h 5478"/>
                <a:gd name="T86" fmla="*/ 1696 w 5306"/>
                <a:gd name="T87" fmla="*/ 1757 h 5478"/>
                <a:gd name="T88" fmla="*/ 1501 w 5306"/>
                <a:gd name="T89" fmla="*/ 1645 h 5478"/>
                <a:gd name="T90" fmla="*/ 1091 w 5306"/>
                <a:gd name="T91" fmla="*/ 1446 h 5478"/>
                <a:gd name="T92" fmla="*/ 904 w 5306"/>
                <a:gd name="T93" fmla="*/ 1258 h 5478"/>
                <a:gd name="T94" fmla="*/ 899 w 5306"/>
                <a:gd name="T95" fmla="*/ 1084 h 5478"/>
                <a:gd name="T96" fmla="*/ 1022 w 5306"/>
                <a:gd name="T97" fmla="*/ 942 h 5478"/>
                <a:gd name="T98" fmla="*/ 1402 w 5306"/>
                <a:gd name="T99" fmla="*/ 823 h 5478"/>
                <a:gd name="T100" fmla="*/ 1689 w 5306"/>
                <a:gd name="T101" fmla="*/ 759 h 5478"/>
                <a:gd name="T102" fmla="*/ 1755 w 5306"/>
                <a:gd name="T103" fmla="*/ 665 h 5478"/>
                <a:gd name="T104" fmla="*/ 1872 w 5306"/>
                <a:gd name="T105" fmla="*/ 286 h 5478"/>
                <a:gd name="T106" fmla="*/ 1959 w 5306"/>
                <a:gd name="T107" fmla="*/ 137 h 5478"/>
                <a:gd name="T108" fmla="*/ 2316 w 5306"/>
                <a:gd name="T109" fmla="*/ 28 h 5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06" h="5478">
                  <a:moveTo>
                    <a:pt x="1970" y="1576"/>
                  </a:moveTo>
                  <a:lnTo>
                    <a:pt x="1959" y="1624"/>
                  </a:lnTo>
                  <a:lnTo>
                    <a:pt x="1956" y="1677"/>
                  </a:lnTo>
                  <a:lnTo>
                    <a:pt x="1959" y="1727"/>
                  </a:lnTo>
                  <a:lnTo>
                    <a:pt x="1968" y="1773"/>
                  </a:lnTo>
                  <a:lnTo>
                    <a:pt x="1984" y="1814"/>
                  </a:lnTo>
                  <a:lnTo>
                    <a:pt x="2004" y="1851"/>
                  </a:lnTo>
                  <a:lnTo>
                    <a:pt x="2029" y="1881"/>
                  </a:lnTo>
                  <a:lnTo>
                    <a:pt x="2057" y="1904"/>
                  </a:lnTo>
                  <a:lnTo>
                    <a:pt x="2087" y="1918"/>
                  </a:lnTo>
                  <a:lnTo>
                    <a:pt x="2121" y="1924"/>
                  </a:lnTo>
                  <a:lnTo>
                    <a:pt x="2386" y="1924"/>
                  </a:lnTo>
                  <a:lnTo>
                    <a:pt x="2419" y="1918"/>
                  </a:lnTo>
                  <a:lnTo>
                    <a:pt x="2450" y="1904"/>
                  </a:lnTo>
                  <a:lnTo>
                    <a:pt x="2478" y="1881"/>
                  </a:lnTo>
                  <a:lnTo>
                    <a:pt x="2503" y="1851"/>
                  </a:lnTo>
                  <a:lnTo>
                    <a:pt x="2522" y="1814"/>
                  </a:lnTo>
                  <a:lnTo>
                    <a:pt x="2538" y="1773"/>
                  </a:lnTo>
                  <a:lnTo>
                    <a:pt x="2547" y="1727"/>
                  </a:lnTo>
                  <a:lnTo>
                    <a:pt x="2551" y="1677"/>
                  </a:lnTo>
                  <a:lnTo>
                    <a:pt x="2725" y="1677"/>
                  </a:lnTo>
                  <a:lnTo>
                    <a:pt x="2728" y="1727"/>
                  </a:lnTo>
                  <a:lnTo>
                    <a:pt x="2737" y="1773"/>
                  </a:lnTo>
                  <a:lnTo>
                    <a:pt x="2753" y="1814"/>
                  </a:lnTo>
                  <a:lnTo>
                    <a:pt x="2773" y="1851"/>
                  </a:lnTo>
                  <a:lnTo>
                    <a:pt x="2798" y="1881"/>
                  </a:lnTo>
                  <a:lnTo>
                    <a:pt x="2826" y="1904"/>
                  </a:lnTo>
                  <a:lnTo>
                    <a:pt x="2856" y="1918"/>
                  </a:lnTo>
                  <a:lnTo>
                    <a:pt x="2890" y="1924"/>
                  </a:lnTo>
                  <a:lnTo>
                    <a:pt x="3155" y="1924"/>
                  </a:lnTo>
                  <a:lnTo>
                    <a:pt x="3188" y="1918"/>
                  </a:lnTo>
                  <a:lnTo>
                    <a:pt x="3220" y="1904"/>
                  </a:lnTo>
                  <a:lnTo>
                    <a:pt x="3247" y="1881"/>
                  </a:lnTo>
                  <a:lnTo>
                    <a:pt x="3272" y="1851"/>
                  </a:lnTo>
                  <a:lnTo>
                    <a:pt x="3291" y="1814"/>
                  </a:lnTo>
                  <a:lnTo>
                    <a:pt x="3307" y="1773"/>
                  </a:lnTo>
                  <a:lnTo>
                    <a:pt x="3316" y="1727"/>
                  </a:lnTo>
                  <a:lnTo>
                    <a:pt x="3320" y="1677"/>
                  </a:lnTo>
                  <a:lnTo>
                    <a:pt x="3316" y="1624"/>
                  </a:lnTo>
                  <a:lnTo>
                    <a:pt x="3306" y="1576"/>
                  </a:lnTo>
                  <a:lnTo>
                    <a:pt x="1970" y="1576"/>
                  </a:lnTo>
                  <a:close/>
                  <a:moveTo>
                    <a:pt x="2593" y="0"/>
                  </a:moveTo>
                  <a:lnTo>
                    <a:pt x="2732" y="0"/>
                  </a:lnTo>
                  <a:lnTo>
                    <a:pt x="2870" y="11"/>
                  </a:lnTo>
                  <a:lnTo>
                    <a:pt x="3009" y="32"/>
                  </a:lnTo>
                  <a:lnTo>
                    <a:pt x="3146" y="66"/>
                  </a:lnTo>
                  <a:lnTo>
                    <a:pt x="3283" y="108"/>
                  </a:lnTo>
                  <a:lnTo>
                    <a:pt x="3313" y="124"/>
                  </a:lnTo>
                  <a:lnTo>
                    <a:pt x="3339" y="147"/>
                  </a:lnTo>
                  <a:lnTo>
                    <a:pt x="3366" y="174"/>
                  </a:lnTo>
                  <a:lnTo>
                    <a:pt x="3389" y="206"/>
                  </a:lnTo>
                  <a:lnTo>
                    <a:pt x="3409" y="240"/>
                  </a:lnTo>
                  <a:lnTo>
                    <a:pt x="3425" y="271"/>
                  </a:lnTo>
                  <a:lnTo>
                    <a:pt x="3460" y="367"/>
                  </a:lnTo>
                  <a:lnTo>
                    <a:pt x="3494" y="465"/>
                  </a:lnTo>
                  <a:lnTo>
                    <a:pt x="3522" y="563"/>
                  </a:lnTo>
                  <a:lnTo>
                    <a:pt x="3547" y="662"/>
                  </a:lnTo>
                  <a:lnTo>
                    <a:pt x="3560" y="697"/>
                  </a:lnTo>
                  <a:lnTo>
                    <a:pt x="3576" y="726"/>
                  </a:lnTo>
                  <a:lnTo>
                    <a:pt x="3595" y="745"/>
                  </a:lnTo>
                  <a:lnTo>
                    <a:pt x="3620" y="759"/>
                  </a:lnTo>
                  <a:lnTo>
                    <a:pt x="3650" y="772"/>
                  </a:lnTo>
                  <a:lnTo>
                    <a:pt x="3686" y="779"/>
                  </a:lnTo>
                  <a:lnTo>
                    <a:pt x="3801" y="804"/>
                  </a:lnTo>
                  <a:lnTo>
                    <a:pt x="3915" y="829"/>
                  </a:lnTo>
                  <a:lnTo>
                    <a:pt x="4030" y="855"/>
                  </a:lnTo>
                  <a:lnTo>
                    <a:pt x="4142" y="889"/>
                  </a:lnTo>
                  <a:lnTo>
                    <a:pt x="4251" y="928"/>
                  </a:lnTo>
                  <a:lnTo>
                    <a:pt x="4297" y="951"/>
                  </a:lnTo>
                  <a:lnTo>
                    <a:pt x="4336" y="980"/>
                  </a:lnTo>
                  <a:lnTo>
                    <a:pt x="4366" y="1013"/>
                  </a:lnTo>
                  <a:lnTo>
                    <a:pt x="4391" y="1049"/>
                  </a:lnTo>
                  <a:lnTo>
                    <a:pt x="4409" y="1088"/>
                  </a:lnTo>
                  <a:lnTo>
                    <a:pt x="4419" y="1127"/>
                  </a:lnTo>
                  <a:lnTo>
                    <a:pt x="4421" y="1169"/>
                  </a:lnTo>
                  <a:lnTo>
                    <a:pt x="4416" y="1210"/>
                  </a:lnTo>
                  <a:lnTo>
                    <a:pt x="4403" y="1253"/>
                  </a:lnTo>
                  <a:lnTo>
                    <a:pt x="4382" y="1292"/>
                  </a:lnTo>
                  <a:lnTo>
                    <a:pt x="4354" y="1331"/>
                  </a:lnTo>
                  <a:lnTo>
                    <a:pt x="4316" y="1365"/>
                  </a:lnTo>
                  <a:lnTo>
                    <a:pt x="4238" y="1425"/>
                  </a:lnTo>
                  <a:lnTo>
                    <a:pt x="4158" y="1480"/>
                  </a:lnTo>
                  <a:lnTo>
                    <a:pt x="4073" y="1530"/>
                  </a:lnTo>
                  <a:lnTo>
                    <a:pt x="3986" y="1576"/>
                  </a:lnTo>
                  <a:lnTo>
                    <a:pt x="3897" y="1613"/>
                  </a:lnTo>
                  <a:lnTo>
                    <a:pt x="3807" y="1643"/>
                  </a:lnTo>
                  <a:lnTo>
                    <a:pt x="3750" y="1661"/>
                  </a:lnTo>
                  <a:lnTo>
                    <a:pt x="3702" y="1684"/>
                  </a:lnTo>
                  <a:lnTo>
                    <a:pt x="3661" y="1709"/>
                  </a:lnTo>
                  <a:lnTo>
                    <a:pt x="3625" y="1739"/>
                  </a:lnTo>
                  <a:lnTo>
                    <a:pt x="3597" y="1773"/>
                  </a:lnTo>
                  <a:lnTo>
                    <a:pt x="3574" y="1812"/>
                  </a:lnTo>
                  <a:lnTo>
                    <a:pt x="3556" y="1854"/>
                  </a:lnTo>
                  <a:lnTo>
                    <a:pt x="3544" y="1902"/>
                  </a:lnTo>
                  <a:lnTo>
                    <a:pt x="3535" y="1957"/>
                  </a:lnTo>
                  <a:lnTo>
                    <a:pt x="3565" y="1966"/>
                  </a:lnTo>
                  <a:lnTo>
                    <a:pt x="3826" y="1966"/>
                  </a:lnTo>
                  <a:lnTo>
                    <a:pt x="3826" y="2428"/>
                  </a:lnTo>
                  <a:lnTo>
                    <a:pt x="4004" y="2545"/>
                  </a:lnTo>
                  <a:lnTo>
                    <a:pt x="4076" y="2552"/>
                  </a:lnTo>
                  <a:lnTo>
                    <a:pt x="4148" y="2566"/>
                  </a:lnTo>
                  <a:lnTo>
                    <a:pt x="4215" y="2589"/>
                  </a:lnTo>
                  <a:lnTo>
                    <a:pt x="4279" y="2621"/>
                  </a:lnTo>
                  <a:lnTo>
                    <a:pt x="4338" y="2658"/>
                  </a:lnTo>
                  <a:lnTo>
                    <a:pt x="4393" y="2704"/>
                  </a:lnTo>
                  <a:lnTo>
                    <a:pt x="4442" y="2756"/>
                  </a:lnTo>
                  <a:lnTo>
                    <a:pt x="4485" y="2813"/>
                  </a:lnTo>
                  <a:lnTo>
                    <a:pt x="4521" y="2877"/>
                  </a:lnTo>
                  <a:lnTo>
                    <a:pt x="5245" y="4362"/>
                  </a:lnTo>
                  <a:lnTo>
                    <a:pt x="5272" y="4427"/>
                  </a:lnTo>
                  <a:lnTo>
                    <a:pt x="5291" y="4495"/>
                  </a:lnTo>
                  <a:lnTo>
                    <a:pt x="5302" y="4564"/>
                  </a:lnTo>
                  <a:lnTo>
                    <a:pt x="5306" y="4633"/>
                  </a:lnTo>
                  <a:lnTo>
                    <a:pt x="5298" y="4703"/>
                  </a:lnTo>
                  <a:lnTo>
                    <a:pt x="5286" y="4772"/>
                  </a:lnTo>
                  <a:lnTo>
                    <a:pt x="5263" y="4839"/>
                  </a:lnTo>
                  <a:lnTo>
                    <a:pt x="5233" y="4903"/>
                  </a:lnTo>
                  <a:lnTo>
                    <a:pt x="5195" y="4963"/>
                  </a:lnTo>
                  <a:lnTo>
                    <a:pt x="5151" y="5018"/>
                  </a:lnTo>
                  <a:lnTo>
                    <a:pt x="5101" y="5066"/>
                  </a:lnTo>
                  <a:lnTo>
                    <a:pt x="5044" y="5109"/>
                  </a:lnTo>
                  <a:lnTo>
                    <a:pt x="4984" y="5144"/>
                  </a:lnTo>
                  <a:lnTo>
                    <a:pt x="4920" y="5175"/>
                  </a:lnTo>
                  <a:lnTo>
                    <a:pt x="4103" y="5478"/>
                  </a:lnTo>
                  <a:lnTo>
                    <a:pt x="4103" y="4051"/>
                  </a:lnTo>
                  <a:lnTo>
                    <a:pt x="4100" y="4012"/>
                  </a:lnTo>
                  <a:lnTo>
                    <a:pt x="4085" y="3977"/>
                  </a:lnTo>
                  <a:lnTo>
                    <a:pt x="4066" y="3947"/>
                  </a:lnTo>
                  <a:lnTo>
                    <a:pt x="4041" y="3920"/>
                  </a:lnTo>
                  <a:lnTo>
                    <a:pt x="4009" y="3900"/>
                  </a:lnTo>
                  <a:lnTo>
                    <a:pt x="3973" y="3888"/>
                  </a:lnTo>
                  <a:lnTo>
                    <a:pt x="3936" y="3884"/>
                  </a:lnTo>
                  <a:lnTo>
                    <a:pt x="1370" y="3884"/>
                  </a:lnTo>
                  <a:lnTo>
                    <a:pt x="1332" y="3888"/>
                  </a:lnTo>
                  <a:lnTo>
                    <a:pt x="1297" y="3900"/>
                  </a:lnTo>
                  <a:lnTo>
                    <a:pt x="1265" y="3920"/>
                  </a:lnTo>
                  <a:lnTo>
                    <a:pt x="1240" y="3947"/>
                  </a:lnTo>
                  <a:lnTo>
                    <a:pt x="1220" y="3977"/>
                  </a:lnTo>
                  <a:lnTo>
                    <a:pt x="1206" y="4012"/>
                  </a:lnTo>
                  <a:lnTo>
                    <a:pt x="1203" y="4051"/>
                  </a:lnTo>
                  <a:lnTo>
                    <a:pt x="1203" y="5478"/>
                  </a:lnTo>
                  <a:lnTo>
                    <a:pt x="386" y="5175"/>
                  </a:lnTo>
                  <a:lnTo>
                    <a:pt x="322" y="5144"/>
                  </a:lnTo>
                  <a:lnTo>
                    <a:pt x="260" y="5109"/>
                  </a:lnTo>
                  <a:lnTo>
                    <a:pt x="204" y="5066"/>
                  </a:lnTo>
                  <a:lnTo>
                    <a:pt x="155" y="5018"/>
                  </a:lnTo>
                  <a:lnTo>
                    <a:pt x="110" y="4963"/>
                  </a:lnTo>
                  <a:lnTo>
                    <a:pt x="73" y="4903"/>
                  </a:lnTo>
                  <a:lnTo>
                    <a:pt x="43" y="4839"/>
                  </a:lnTo>
                  <a:lnTo>
                    <a:pt x="20" y="4772"/>
                  </a:lnTo>
                  <a:lnTo>
                    <a:pt x="7" y="4703"/>
                  </a:lnTo>
                  <a:lnTo>
                    <a:pt x="0" y="4633"/>
                  </a:lnTo>
                  <a:lnTo>
                    <a:pt x="4" y="4564"/>
                  </a:lnTo>
                  <a:lnTo>
                    <a:pt x="14" y="4495"/>
                  </a:lnTo>
                  <a:lnTo>
                    <a:pt x="34" y="4427"/>
                  </a:lnTo>
                  <a:lnTo>
                    <a:pt x="61" y="4362"/>
                  </a:lnTo>
                  <a:lnTo>
                    <a:pt x="785" y="2877"/>
                  </a:lnTo>
                  <a:lnTo>
                    <a:pt x="821" y="2814"/>
                  </a:lnTo>
                  <a:lnTo>
                    <a:pt x="862" y="2759"/>
                  </a:lnTo>
                  <a:lnTo>
                    <a:pt x="908" y="2708"/>
                  </a:lnTo>
                  <a:lnTo>
                    <a:pt x="961" y="2664"/>
                  </a:lnTo>
                  <a:lnTo>
                    <a:pt x="1018" y="2626"/>
                  </a:lnTo>
                  <a:lnTo>
                    <a:pt x="1078" y="2594"/>
                  </a:lnTo>
                  <a:lnTo>
                    <a:pt x="1142" y="2571"/>
                  </a:lnTo>
                  <a:lnTo>
                    <a:pt x="1210" y="2555"/>
                  </a:lnTo>
                  <a:lnTo>
                    <a:pt x="1279" y="2546"/>
                  </a:lnTo>
                  <a:lnTo>
                    <a:pt x="1286" y="2543"/>
                  </a:lnTo>
                  <a:lnTo>
                    <a:pt x="1348" y="2502"/>
                  </a:lnTo>
                  <a:lnTo>
                    <a:pt x="1410" y="2465"/>
                  </a:lnTo>
                  <a:lnTo>
                    <a:pt x="1410" y="1966"/>
                  </a:lnTo>
                  <a:lnTo>
                    <a:pt x="1741" y="1966"/>
                  </a:lnTo>
                  <a:lnTo>
                    <a:pt x="1766" y="1959"/>
                  </a:lnTo>
                  <a:lnTo>
                    <a:pt x="1759" y="1897"/>
                  </a:lnTo>
                  <a:lnTo>
                    <a:pt x="1744" y="1844"/>
                  </a:lnTo>
                  <a:lnTo>
                    <a:pt x="1723" y="1798"/>
                  </a:lnTo>
                  <a:lnTo>
                    <a:pt x="1696" y="1757"/>
                  </a:lnTo>
                  <a:lnTo>
                    <a:pt x="1661" y="1721"/>
                  </a:lnTo>
                  <a:lnTo>
                    <a:pt x="1617" y="1691"/>
                  </a:lnTo>
                  <a:lnTo>
                    <a:pt x="1563" y="1666"/>
                  </a:lnTo>
                  <a:lnTo>
                    <a:pt x="1501" y="1645"/>
                  </a:lnTo>
                  <a:lnTo>
                    <a:pt x="1394" y="1608"/>
                  </a:lnTo>
                  <a:lnTo>
                    <a:pt x="1290" y="1562"/>
                  </a:lnTo>
                  <a:lnTo>
                    <a:pt x="1188" y="1507"/>
                  </a:lnTo>
                  <a:lnTo>
                    <a:pt x="1091" y="1446"/>
                  </a:lnTo>
                  <a:lnTo>
                    <a:pt x="1000" y="1379"/>
                  </a:lnTo>
                  <a:lnTo>
                    <a:pt x="959" y="1342"/>
                  </a:lnTo>
                  <a:lnTo>
                    <a:pt x="927" y="1301"/>
                  </a:lnTo>
                  <a:lnTo>
                    <a:pt x="904" y="1258"/>
                  </a:lnTo>
                  <a:lnTo>
                    <a:pt x="890" y="1214"/>
                  </a:lnTo>
                  <a:lnTo>
                    <a:pt x="885" y="1171"/>
                  </a:lnTo>
                  <a:lnTo>
                    <a:pt x="888" y="1127"/>
                  </a:lnTo>
                  <a:lnTo>
                    <a:pt x="899" y="1084"/>
                  </a:lnTo>
                  <a:lnTo>
                    <a:pt x="918" y="1043"/>
                  </a:lnTo>
                  <a:lnTo>
                    <a:pt x="945" y="1006"/>
                  </a:lnTo>
                  <a:lnTo>
                    <a:pt x="981" y="971"/>
                  </a:lnTo>
                  <a:lnTo>
                    <a:pt x="1022" y="942"/>
                  </a:lnTo>
                  <a:lnTo>
                    <a:pt x="1073" y="917"/>
                  </a:lnTo>
                  <a:lnTo>
                    <a:pt x="1180" y="880"/>
                  </a:lnTo>
                  <a:lnTo>
                    <a:pt x="1290" y="848"/>
                  </a:lnTo>
                  <a:lnTo>
                    <a:pt x="1402" y="823"/>
                  </a:lnTo>
                  <a:lnTo>
                    <a:pt x="1515" y="800"/>
                  </a:lnTo>
                  <a:lnTo>
                    <a:pt x="1629" y="779"/>
                  </a:lnTo>
                  <a:lnTo>
                    <a:pt x="1663" y="770"/>
                  </a:lnTo>
                  <a:lnTo>
                    <a:pt x="1689" y="759"/>
                  </a:lnTo>
                  <a:lnTo>
                    <a:pt x="1712" y="744"/>
                  </a:lnTo>
                  <a:lnTo>
                    <a:pt x="1730" y="724"/>
                  </a:lnTo>
                  <a:lnTo>
                    <a:pt x="1744" y="697"/>
                  </a:lnTo>
                  <a:lnTo>
                    <a:pt x="1755" y="665"/>
                  </a:lnTo>
                  <a:lnTo>
                    <a:pt x="1783" y="570"/>
                  </a:lnTo>
                  <a:lnTo>
                    <a:pt x="1814" y="476"/>
                  </a:lnTo>
                  <a:lnTo>
                    <a:pt x="1846" y="380"/>
                  </a:lnTo>
                  <a:lnTo>
                    <a:pt x="1872" y="286"/>
                  </a:lnTo>
                  <a:lnTo>
                    <a:pt x="1885" y="240"/>
                  </a:lnTo>
                  <a:lnTo>
                    <a:pt x="1904" y="199"/>
                  </a:lnTo>
                  <a:lnTo>
                    <a:pt x="1929" y="165"/>
                  </a:lnTo>
                  <a:lnTo>
                    <a:pt x="1959" y="137"/>
                  </a:lnTo>
                  <a:lnTo>
                    <a:pt x="1997" y="114"/>
                  </a:lnTo>
                  <a:lnTo>
                    <a:pt x="2039" y="96"/>
                  </a:lnTo>
                  <a:lnTo>
                    <a:pt x="2178" y="57"/>
                  </a:lnTo>
                  <a:lnTo>
                    <a:pt x="2316" y="28"/>
                  </a:lnTo>
                  <a:lnTo>
                    <a:pt x="2455" y="9"/>
                  </a:lnTo>
                  <a:lnTo>
                    <a:pt x="2593"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defRPr/>
              </a:pPr>
              <a:endParaRPr lang="en-US" sz="1200" dirty="0">
                <a:solidFill>
                  <a:prstClr val="black"/>
                </a:solidFill>
                <a:latin typeface="Meiryo" panose="020B0604030504040204" pitchFamily="34" charset="-128"/>
                <a:ea typeface="Meiryo" panose="020B0604030504040204" pitchFamily="34" charset="-128"/>
              </a:endParaRPr>
            </a:p>
          </p:txBody>
        </p:sp>
        <p:sp>
          <p:nvSpPr>
            <p:cNvPr id="60" name="Freeform 78">
              <a:extLst>
                <a:ext uri="{FF2B5EF4-FFF2-40B4-BE49-F238E27FC236}">
                  <a16:creationId xmlns:a16="http://schemas.microsoft.com/office/drawing/2014/main" id="{9C10C0D8-4282-4748-827D-893BE0985F1D}"/>
                </a:ext>
              </a:extLst>
            </p:cNvPr>
            <p:cNvSpPr>
              <a:spLocks/>
            </p:cNvSpPr>
            <p:nvPr/>
          </p:nvSpPr>
          <p:spPr bwMode="auto">
            <a:xfrm>
              <a:off x="5044431" y="4808393"/>
              <a:ext cx="884554" cy="112144"/>
            </a:xfrm>
            <a:custGeom>
              <a:avLst/>
              <a:gdLst>
                <a:gd name="T0" fmla="*/ 179 w 2806"/>
                <a:gd name="T1" fmla="*/ 0 h 357"/>
                <a:gd name="T2" fmla="*/ 2629 w 2806"/>
                <a:gd name="T3" fmla="*/ 0 h 357"/>
                <a:gd name="T4" fmla="*/ 2669 w 2806"/>
                <a:gd name="T5" fmla="*/ 6 h 357"/>
                <a:gd name="T6" fmla="*/ 2707 w 2806"/>
                <a:gd name="T7" fmla="*/ 20 h 357"/>
                <a:gd name="T8" fmla="*/ 2740 w 2806"/>
                <a:gd name="T9" fmla="*/ 39 h 357"/>
                <a:gd name="T10" fmla="*/ 2767 w 2806"/>
                <a:gd name="T11" fmla="*/ 68 h 357"/>
                <a:gd name="T12" fmla="*/ 2788 w 2806"/>
                <a:gd name="T13" fmla="*/ 101 h 357"/>
                <a:gd name="T14" fmla="*/ 2803 w 2806"/>
                <a:gd name="T15" fmla="*/ 139 h 357"/>
                <a:gd name="T16" fmla="*/ 2806 w 2806"/>
                <a:gd name="T17" fmla="*/ 180 h 357"/>
                <a:gd name="T18" fmla="*/ 2803 w 2806"/>
                <a:gd name="T19" fmla="*/ 220 h 357"/>
                <a:gd name="T20" fmla="*/ 2788 w 2806"/>
                <a:gd name="T21" fmla="*/ 258 h 357"/>
                <a:gd name="T22" fmla="*/ 2767 w 2806"/>
                <a:gd name="T23" fmla="*/ 290 h 357"/>
                <a:gd name="T24" fmla="*/ 2740 w 2806"/>
                <a:gd name="T25" fmla="*/ 318 h 357"/>
                <a:gd name="T26" fmla="*/ 2707 w 2806"/>
                <a:gd name="T27" fmla="*/ 339 h 357"/>
                <a:gd name="T28" fmla="*/ 2669 w 2806"/>
                <a:gd name="T29" fmla="*/ 352 h 357"/>
                <a:gd name="T30" fmla="*/ 2629 w 2806"/>
                <a:gd name="T31" fmla="*/ 357 h 357"/>
                <a:gd name="T32" fmla="*/ 179 w 2806"/>
                <a:gd name="T33" fmla="*/ 357 h 357"/>
                <a:gd name="T34" fmla="*/ 138 w 2806"/>
                <a:gd name="T35" fmla="*/ 352 h 357"/>
                <a:gd name="T36" fmla="*/ 101 w 2806"/>
                <a:gd name="T37" fmla="*/ 339 h 357"/>
                <a:gd name="T38" fmla="*/ 67 w 2806"/>
                <a:gd name="T39" fmla="*/ 318 h 357"/>
                <a:gd name="T40" fmla="*/ 39 w 2806"/>
                <a:gd name="T41" fmla="*/ 290 h 357"/>
                <a:gd name="T42" fmla="*/ 19 w 2806"/>
                <a:gd name="T43" fmla="*/ 258 h 357"/>
                <a:gd name="T44" fmla="*/ 5 w 2806"/>
                <a:gd name="T45" fmla="*/ 220 h 357"/>
                <a:gd name="T46" fmla="*/ 0 w 2806"/>
                <a:gd name="T47" fmla="*/ 180 h 357"/>
                <a:gd name="T48" fmla="*/ 5 w 2806"/>
                <a:gd name="T49" fmla="*/ 139 h 357"/>
                <a:gd name="T50" fmla="*/ 19 w 2806"/>
                <a:gd name="T51" fmla="*/ 101 h 357"/>
                <a:gd name="T52" fmla="*/ 39 w 2806"/>
                <a:gd name="T53" fmla="*/ 68 h 357"/>
                <a:gd name="T54" fmla="*/ 67 w 2806"/>
                <a:gd name="T55" fmla="*/ 39 h 357"/>
                <a:gd name="T56" fmla="*/ 101 w 2806"/>
                <a:gd name="T57" fmla="*/ 20 h 357"/>
                <a:gd name="T58" fmla="*/ 138 w 2806"/>
                <a:gd name="T59" fmla="*/ 6 h 357"/>
                <a:gd name="T60" fmla="*/ 179 w 2806"/>
                <a:gd name="T61"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06" h="357">
                  <a:moveTo>
                    <a:pt x="179" y="0"/>
                  </a:moveTo>
                  <a:lnTo>
                    <a:pt x="2629" y="0"/>
                  </a:lnTo>
                  <a:lnTo>
                    <a:pt x="2669" y="6"/>
                  </a:lnTo>
                  <a:lnTo>
                    <a:pt x="2707" y="20"/>
                  </a:lnTo>
                  <a:lnTo>
                    <a:pt x="2740" y="39"/>
                  </a:lnTo>
                  <a:lnTo>
                    <a:pt x="2767" y="68"/>
                  </a:lnTo>
                  <a:lnTo>
                    <a:pt x="2788" y="101"/>
                  </a:lnTo>
                  <a:lnTo>
                    <a:pt x="2803" y="139"/>
                  </a:lnTo>
                  <a:lnTo>
                    <a:pt x="2806" y="180"/>
                  </a:lnTo>
                  <a:lnTo>
                    <a:pt x="2803" y="220"/>
                  </a:lnTo>
                  <a:lnTo>
                    <a:pt x="2788" y="258"/>
                  </a:lnTo>
                  <a:lnTo>
                    <a:pt x="2767" y="290"/>
                  </a:lnTo>
                  <a:lnTo>
                    <a:pt x="2740" y="318"/>
                  </a:lnTo>
                  <a:lnTo>
                    <a:pt x="2707" y="339"/>
                  </a:lnTo>
                  <a:lnTo>
                    <a:pt x="2669" y="352"/>
                  </a:lnTo>
                  <a:lnTo>
                    <a:pt x="2629" y="357"/>
                  </a:lnTo>
                  <a:lnTo>
                    <a:pt x="179" y="357"/>
                  </a:lnTo>
                  <a:lnTo>
                    <a:pt x="138" y="352"/>
                  </a:lnTo>
                  <a:lnTo>
                    <a:pt x="101" y="339"/>
                  </a:lnTo>
                  <a:lnTo>
                    <a:pt x="67" y="318"/>
                  </a:lnTo>
                  <a:lnTo>
                    <a:pt x="39" y="290"/>
                  </a:lnTo>
                  <a:lnTo>
                    <a:pt x="19" y="258"/>
                  </a:lnTo>
                  <a:lnTo>
                    <a:pt x="5" y="220"/>
                  </a:lnTo>
                  <a:lnTo>
                    <a:pt x="0" y="180"/>
                  </a:lnTo>
                  <a:lnTo>
                    <a:pt x="5" y="139"/>
                  </a:lnTo>
                  <a:lnTo>
                    <a:pt x="19" y="101"/>
                  </a:lnTo>
                  <a:lnTo>
                    <a:pt x="39" y="68"/>
                  </a:lnTo>
                  <a:lnTo>
                    <a:pt x="67" y="39"/>
                  </a:lnTo>
                  <a:lnTo>
                    <a:pt x="101" y="20"/>
                  </a:lnTo>
                  <a:lnTo>
                    <a:pt x="138" y="6"/>
                  </a:lnTo>
                  <a:lnTo>
                    <a:pt x="179"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defRPr/>
              </a:pPr>
              <a:endParaRPr lang="en-US" sz="1200" dirty="0">
                <a:solidFill>
                  <a:prstClr val="black"/>
                </a:solidFill>
                <a:latin typeface="Meiryo" panose="020B0604030504040204" pitchFamily="34" charset="-128"/>
                <a:ea typeface="Meiryo" panose="020B0604030504040204" pitchFamily="34" charset="-128"/>
              </a:endParaRPr>
            </a:p>
          </p:txBody>
        </p:sp>
      </p:grpSp>
      <p:sp>
        <p:nvSpPr>
          <p:cNvPr id="61" name="テキスト ボックス 60">
            <a:extLst>
              <a:ext uri="{FF2B5EF4-FFF2-40B4-BE49-F238E27FC236}">
                <a16:creationId xmlns:a16="http://schemas.microsoft.com/office/drawing/2014/main" id="{85EF712B-F246-6D4B-9426-AADC04B7F4F2}"/>
              </a:ext>
            </a:extLst>
          </p:cNvPr>
          <p:cNvSpPr txBox="1"/>
          <p:nvPr/>
        </p:nvSpPr>
        <p:spPr>
          <a:xfrm>
            <a:off x="1636965" y="1859740"/>
            <a:ext cx="2698175" cy="523220"/>
          </a:xfrm>
          <a:prstGeom prst="rect">
            <a:avLst/>
          </a:prstGeom>
          <a:noFill/>
        </p:spPr>
        <p:txBody>
          <a:bodyPr wrap="none" rtlCol="0">
            <a:spAutoFit/>
          </a:bodyPr>
          <a:lstStyle/>
          <a:p>
            <a:r>
              <a:rPr kumimoji="1" lang="en-US" altLang="ja-JP" sz="1400" dirty="0">
                <a:solidFill>
                  <a:srgbClr val="FF0000"/>
                </a:solidFill>
                <a:latin typeface="Meiryo" panose="020B0604030504040204" pitchFamily="34" charset="-128"/>
                <a:ea typeface="Meiryo" panose="020B0604030504040204" pitchFamily="34" charset="-128"/>
              </a:rPr>
              <a:t>ID/</a:t>
            </a:r>
            <a:r>
              <a:rPr kumimoji="1" lang="ja-JP" altLang="en-US" sz="1400">
                <a:solidFill>
                  <a:srgbClr val="FF0000"/>
                </a:solidFill>
                <a:latin typeface="Meiryo" panose="020B0604030504040204" pitchFamily="34" charset="-128"/>
                <a:ea typeface="Meiryo" panose="020B0604030504040204" pitchFamily="34" charset="-128"/>
              </a:rPr>
              <a:t>パスワード・</a:t>
            </a:r>
            <a:r>
              <a:rPr kumimoji="1" lang="en-US" altLang="ja-JP" sz="1400" dirty="0">
                <a:solidFill>
                  <a:srgbClr val="FF0000"/>
                </a:solidFill>
                <a:latin typeface="Meiryo" panose="020B0604030504040204" pitchFamily="34" charset="-128"/>
                <a:ea typeface="Meiryo" panose="020B0604030504040204" pitchFamily="34" charset="-128"/>
              </a:rPr>
              <a:t>VPN</a:t>
            </a:r>
            <a:r>
              <a:rPr kumimoji="1" lang="ja-JP" altLang="en-US" sz="1400">
                <a:solidFill>
                  <a:srgbClr val="FF0000"/>
                </a:solidFill>
                <a:latin typeface="Meiryo" panose="020B0604030504040204" pitchFamily="34" charset="-128"/>
                <a:ea typeface="Meiryo" panose="020B0604030504040204" pitchFamily="34" charset="-128"/>
              </a:rPr>
              <a:t>・</a:t>
            </a:r>
            <a:endParaRPr kumimoji="1" lang="en-US" altLang="ja-JP" sz="1400" dirty="0">
              <a:solidFill>
                <a:srgbClr val="FF0000"/>
              </a:solidFill>
              <a:latin typeface="Meiryo" panose="020B0604030504040204" pitchFamily="34" charset="-128"/>
              <a:ea typeface="Meiryo" panose="020B0604030504040204" pitchFamily="34" charset="-128"/>
            </a:endParaRPr>
          </a:p>
          <a:p>
            <a:r>
              <a:rPr kumimoji="1" lang="ja-JP" altLang="en-US" sz="1400">
                <a:solidFill>
                  <a:srgbClr val="FF0000"/>
                </a:solidFill>
                <a:latin typeface="Meiryo" panose="020B0604030504040204" pitchFamily="34" charset="-128"/>
                <a:ea typeface="Meiryo" panose="020B0604030504040204" pitchFamily="34" charset="-128"/>
              </a:rPr>
              <a:t>ファイヤウォールが役立たない</a:t>
            </a:r>
          </a:p>
        </p:txBody>
      </p:sp>
    </p:spTree>
    <p:extLst>
      <p:ext uri="{BB962C8B-B14F-4D97-AF65-F5344CB8AC3E}">
        <p14:creationId xmlns:p14="http://schemas.microsoft.com/office/powerpoint/2010/main" val="28477996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9C67A-30DA-E950-C76A-77B318B87FFC}"/>
            </a:ext>
          </a:extLst>
        </p:cNvPr>
        <p:cNvGrpSpPr/>
        <p:nvPr/>
      </p:nvGrpSpPr>
      <p:grpSpPr>
        <a:xfrm>
          <a:off x="0" y="0"/>
          <a:ext cx="0" cy="0"/>
          <a:chOff x="0" y="0"/>
          <a:chExt cx="0" cy="0"/>
        </a:xfrm>
      </p:grpSpPr>
      <p:sp>
        <p:nvSpPr>
          <p:cNvPr id="14" name="右矢印 13">
            <a:extLst>
              <a:ext uri="{FF2B5EF4-FFF2-40B4-BE49-F238E27FC236}">
                <a16:creationId xmlns:a16="http://schemas.microsoft.com/office/drawing/2014/main" id="{0496BBE0-60E9-0478-D3EA-4F44FD162B6C}"/>
              </a:ext>
            </a:extLst>
          </p:cNvPr>
          <p:cNvSpPr/>
          <p:nvPr/>
        </p:nvSpPr>
        <p:spPr>
          <a:xfrm>
            <a:off x="1458684" y="1452680"/>
            <a:ext cx="4837559"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右矢印 14">
            <a:extLst>
              <a:ext uri="{FF2B5EF4-FFF2-40B4-BE49-F238E27FC236}">
                <a16:creationId xmlns:a16="http://schemas.microsoft.com/office/drawing/2014/main" id="{EE4E628D-B132-C971-70D9-5CBE9AB05C7D}"/>
              </a:ext>
            </a:extLst>
          </p:cNvPr>
          <p:cNvSpPr/>
          <p:nvPr/>
        </p:nvSpPr>
        <p:spPr>
          <a:xfrm rot="10800000">
            <a:off x="1458684" y="1744375"/>
            <a:ext cx="4837559"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31DF286-496D-65C4-9C79-E2857C28BD07}"/>
              </a:ext>
            </a:extLst>
          </p:cNvPr>
          <p:cNvSpPr>
            <a:spLocks noGrp="1"/>
          </p:cNvSpPr>
          <p:nvPr>
            <p:ph type="title"/>
          </p:nvPr>
        </p:nvSpPr>
        <p:spPr/>
        <p:txBody>
          <a:bodyPr/>
          <a:lstStyle/>
          <a:p>
            <a:r>
              <a:rPr kumimoji="1" lang="ja-JP" altLang="en-US" dirty="0"/>
              <a:t>参考：</a:t>
            </a:r>
            <a:r>
              <a:rPr kumimoji="1" lang="en-US" altLang="ja-JP" dirty="0"/>
              <a:t>FIDO2</a:t>
            </a:r>
            <a:r>
              <a:rPr kumimoji="1" lang="ja-JP" altLang="en-US" dirty="0"/>
              <a:t>による認証プロセス</a:t>
            </a:r>
          </a:p>
        </p:txBody>
      </p:sp>
      <p:sp>
        <p:nvSpPr>
          <p:cNvPr id="6" name="テキスト ボックス 5">
            <a:extLst>
              <a:ext uri="{FF2B5EF4-FFF2-40B4-BE49-F238E27FC236}">
                <a16:creationId xmlns:a16="http://schemas.microsoft.com/office/drawing/2014/main" id="{82324C31-4541-9CFF-DF8A-07B1683305CA}"/>
              </a:ext>
            </a:extLst>
          </p:cNvPr>
          <p:cNvSpPr txBox="1"/>
          <p:nvPr/>
        </p:nvSpPr>
        <p:spPr>
          <a:xfrm>
            <a:off x="1520473" y="1034948"/>
            <a:ext cx="4946462" cy="523220"/>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サービスを使いたいので</a:t>
            </a:r>
            <a:endParaRPr kumimoji="1" lang="en-US" altLang="ja-JP" sz="1400" dirty="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デバイス（</a:t>
            </a:r>
            <a:r>
              <a:rPr kumimoji="1" lang="en-US" altLang="ja-JP" sz="1400" dirty="0">
                <a:latin typeface="Meiryo" panose="020B0604030504040204" pitchFamily="34" charset="-128"/>
                <a:ea typeface="Meiryo" panose="020B0604030504040204" pitchFamily="34" charset="-128"/>
              </a:rPr>
              <a:t>PC</a:t>
            </a:r>
            <a:r>
              <a:rPr lang="ja-JP" altLang="en-US" sz="1400">
                <a:latin typeface="Meiryo" panose="020B0604030504040204" pitchFamily="34" charset="-128"/>
                <a:ea typeface="Meiryo" panose="020B0604030504040204" pitchFamily="34" charset="-128"/>
              </a:rPr>
              <a:t>や</a:t>
            </a:r>
            <a:r>
              <a:rPr kumimoji="1" lang="ja-JP" altLang="en-US" sz="1400">
                <a:latin typeface="Meiryo" panose="020B0604030504040204" pitchFamily="34" charset="-128"/>
                <a:ea typeface="Meiryo" panose="020B0604030504040204" pitchFamily="34" charset="-128"/>
              </a:rPr>
              <a:t>スマホ）などを登録したいと通知</a:t>
            </a:r>
          </a:p>
        </p:txBody>
      </p:sp>
      <p:sp>
        <p:nvSpPr>
          <p:cNvPr id="8" name="メモ 7">
            <a:extLst>
              <a:ext uri="{FF2B5EF4-FFF2-40B4-BE49-F238E27FC236}">
                <a16:creationId xmlns:a16="http://schemas.microsoft.com/office/drawing/2014/main" id="{3684728B-1B64-F784-4475-37AC6106CC68}"/>
              </a:ext>
            </a:extLst>
          </p:cNvPr>
          <p:cNvSpPr/>
          <p:nvPr/>
        </p:nvSpPr>
        <p:spPr>
          <a:xfrm>
            <a:off x="6389920" y="1399904"/>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AE2249EE-4F3B-D594-8557-18B709B5E0D0}"/>
              </a:ext>
            </a:extLst>
          </p:cNvPr>
          <p:cNvSpPr txBox="1"/>
          <p:nvPr/>
        </p:nvSpPr>
        <p:spPr>
          <a:xfrm>
            <a:off x="6451708" y="1468673"/>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10" name="テキスト ボックス 9">
            <a:extLst>
              <a:ext uri="{FF2B5EF4-FFF2-40B4-BE49-F238E27FC236}">
                <a16:creationId xmlns:a16="http://schemas.microsoft.com/office/drawing/2014/main" id="{FE226C1E-C296-AFEB-AD9A-70708272923F}"/>
              </a:ext>
            </a:extLst>
          </p:cNvPr>
          <p:cNvSpPr txBox="1"/>
          <p:nvPr/>
        </p:nvSpPr>
        <p:spPr>
          <a:xfrm>
            <a:off x="6417243" y="1744376"/>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F038EFC8-B42E-8508-F6B0-2D1D5AFC0F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19530" y="1399904"/>
            <a:ext cx="710287" cy="840576"/>
          </a:xfrm>
          <a:prstGeom prst="rect">
            <a:avLst/>
          </a:prstGeom>
        </p:spPr>
      </p:pic>
      <p:sp>
        <p:nvSpPr>
          <p:cNvPr id="13" name="テキスト ボックス 12">
            <a:extLst>
              <a:ext uri="{FF2B5EF4-FFF2-40B4-BE49-F238E27FC236}">
                <a16:creationId xmlns:a16="http://schemas.microsoft.com/office/drawing/2014/main" id="{68B7BDE9-464C-9D5C-DE4E-2BF245A7D4D4}"/>
              </a:ext>
            </a:extLst>
          </p:cNvPr>
          <p:cNvSpPr txBox="1"/>
          <p:nvPr/>
        </p:nvSpPr>
        <p:spPr>
          <a:xfrm>
            <a:off x="1599098" y="2077822"/>
            <a:ext cx="4852610"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チャレンジを送る</a:t>
            </a:r>
            <a:r>
              <a:rPr lang="ja-JP" altLang="en-US" sz="1400">
                <a:latin typeface="Meiryo" panose="020B0604030504040204" pitchFamily="34" charset="-128"/>
                <a:ea typeface="Meiryo" panose="020B0604030504040204" pitchFamily="34" charset="-128"/>
              </a:rPr>
              <a:t>（ユーザー専用受付番号のような役割）</a:t>
            </a:r>
            <a:endParaRPr kumimoji="1" lang="ja-JP" altLang="en-US" sz="140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2BCEDD56-6EC4-404C-155A-C350F7C40AAC}"/>
              </a:ext>
            </a:extLst>
          </p:cNvPr>
          <p:cNvSpPr txBox="1"/>
          <p:nvPr/>
        </p:nvSpPr>
        <p:spPr>
          <a:xfrm>
            <a:off x="497844" y="3340110"/>
            <a:ext cx="723275"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a:t>
            </a:r>
          </a:p>
        </p:txBody>
      </p:sp>
      <p:sp>
        <p:nvSpPr>
          <p:cNvPr id="19" name="テキスト ボックス 18">
            <a:extLst>
              <a:ext uri="{FF2B5EF4-FFF2-40B4-BE49-F238E27FC236}">
                <a16:creationId xmlns:a16="http://schemas.microsoft.com/office/drawing/2014/main" id="{5F947432-0428-50A1-5A58-E217EB5B2F18}"/>
              </a:ext>
            </a:extLst>
          </p:cNvPr>
          <p:cNvSpPr txBox="1"/>
          <p:nvPr/>
        </p:nvSpPr>
        <p:spPr>
          <a:xfrm>
            <a:off x="1087057" y="3340110"/>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a:t>
            </a:r>
          </a:p>
        </p:txBody>
      </p:sp>
      <p:sp>
        <p:nvSpPr>
          <p:cNvPr id="20" name="メモ 19">
            <a:extLst>
              <a:ext uri="{FF2B5EF4-FFF2-40B4-BE49-F238E27FC236}">
                <a16:creationId xmlns:a16="http://schemas.microsoft.com/office/drawing/2014/main" id="{D5F930BD-7CEC-06DF-1459-43B94E4E049B}"/>
              </a:ext>
            </a:extLst>
          </p:cNvPr>
          <p:cNvSpPr/>
          <p:nvPr/>
        </p:nvSpPr>
        <p:spPr>
          <a:xfrm>
            <a:off x="2362205" y="2564675"/>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5460B6C8-2996-E015-C93D-54085404EA32}"/>
              </a:ext>
            </a:extLst>
          </p:cNvPr>
          <p:cNvSpPr txBox="1"/>
          <p:nvPr/>
        </p:nvSpPr>
        <p:spPr>
          <a:xfrm>
            <a:off x="2423993" y="2633444"/>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22" name="テキスト ボックス 21">
            <a:extLst>
              <a:ext uri="{FF2B5EF4-FFF2-40B4-BE49-F238E27FC236}">
                <a16:creationId xmlns:a16="http://schemas.microsoft.com/office/drawing/2014/main" id="{D417214D-B920-1EC9-00C8-9C3A80094DB1}"/>
              </a:ext>
            </a:extLst>
          </p:cNvPr>
          <p:cNvSpPr txBox="1"/>
          <p:nvPr/>
        </p:nvSpPr>
        <p:spPr>
          <a:xfrm>
            <a:off x="2389528" y="2909147"/>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5D76E2E2-E098-C364-1A56-E8C5CA0AFA99}"/>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42230" y="2659939"/>
            <a:ext cx="671083" cy="671083"/>
          </a:xfrm>
          <a:prstGeom prst="rect">
            <a:avLst/>
          </a:prstGeom>
        </p:spPr>
      </p:pic>
      <p:sp>
        <p:nvSpPr>
          <p:cNvPr id="24" name="テキスト ボックス 23">
            <a:extLst>
              <a:ext uri="{FF2B5EF4-FFF2-40B4-BE49-F238E27FC236}">
                <a16:creationId xmlns:a16="http://schemas.microsoft.com/office/drawing/2014/main" id="{28CBF216-EC4A-F108-305B-18DC2C62A089}"/>
              </a:ext>
            </a:extLst>
          </p:cNvPr>
          <p:cNvSpPr txBox="1"/>
          <p:nvPr/>
        </p:nvSpPr>
        <p:spPr>
          <a:xfrm>
            <a:off x="2174866" y="3435137"/>
            <a:ext cx="1620957"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秘密鍵で電子署名</a:t>
            </a:r>
          </a:p>
        </p:txBody>
      </p:sp>
      <p:pic>
        <p:nvPicPr>
          <p:cNvPr id="25" name="図 24">
            <a:extLst>
              <a:ext uri="{FF2B5EF4-FFF2-40B4-BE49-F238E27FC236}">
                <a16:creationId xmlns:a16="http://schemas.microsoft.com/office/drawing/2014/main" id="{6F8D5CBC-BAA5-FB93-0669-EF9B68225F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16541" y="2528339"/>
            <a:ext cx="710287" cy="840576"/>
          </a:xfrm>
          <a:prstGeom prst="rect">
            <a:avLst/>
          </a:prstGeom>
        </p:spPr>
      </p:pic>
      <p:sp>
        <p:nvSpPr>
          <p:cNvPr id="26" name="メモ 25">
            <a:extLst>
              <a:ext uri="{FF2B5EF4-FFF2-40B4-BE49-F238E27FC236}">
                <a16:creationId xmlns:a16="http://schemas.microsoft.com/office/drawing/2014/main" id="{967CBBCD-DB77-E075-BC58-4B2449A5810D}"/>
              </a:ext>
            </a:extLst>
          </p:cNvPr>
          <p:cNvSpPr/>
          <p:nvPr/>
        </p:nvSpPr>
        <p:spPr>
          <a:xfrm>
            <a:off x="6389920" y="2564675"/>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E21B36BF-50BE-B2C6-C679-DB903E82E245}"/>
              </a:ext>
            </a:extLst>
          </p:cNvPr>
          <p:cNvSpPr txBox="1"/>
          <p:nvPr/>
        </p:nvSpPr>
        <p:spPr>
          <a:xfrm>
            <a:off x="6451708" y="2633444"/>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28" name="テキスト ボックス 27">
            <a:extLst>
              <a:ext uri="{FF2B5EF4-FFF2-40B4-BE49-F238E27FC236}">
                <a16:creationId xmlns:a16="http://schemas.microsoft.com/office/drawing/2014/main" id="{37C70BC8-E6D6-BA84-BF7C-25A9BC72A950}"/>
              </a:ext>
            </a:extLst>
          </p:cNvPr>
          <p:cNvSpPr txBox="1"/>
          <p:nvPr/>
        </p:nvSpPr>
        <p:spPr>
          <a:xfrm>
            <a:off x="6417243" y="2909147"/>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9" name="図 28">
            <a:extLst>
              <a:ext uri="{FF2B5EF4-FFF2-40B4-BE49-F238E27FC236}">
                <a16:creationId xmlns:a16="http://schemas.microsoft.com/office/drawing/2014/main" id="{81662299-283B-4D85-4C88-86CE0F72B96D}"/>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469945" y="2659939"/>
            <a:ext cx="671083" cy="671083"/>
          </a:xfrm>
          <a:prstGeom prst="rect">
            <a:avLst/>
          </a:prstGeom>
        </p:spPr>
      </p:pic>
      <p:sp>
        <p:nvSpPr>
          <p:cNvPr id="31" name="テキスト ボックス 30">
            <a:extLst>
              <a:ext uri="{FF2B5EF4-FFF2-40B4-BE49-F238E27FC236}">
                <a16:creationId xmlns:a16="http://schemas.microsoft.com/office/drawing/2014/main" id="{04E4ECBA-1BB3-7819-49A2-1CFC3AA1323E}"/>
              </a:ext>
            </a:extLst>
          </p:cNvPr>
          <p:cNvSpPr txBox="1"/>
          <p:nvPr/>
        </p:nvSpPr>
        <p:spPr>
          <a:xfrm>
            <a:off x="5484152" y="3340110"/>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a:t>
            </a:r>
          </a:p>
        </p:txBody>
      </p:sp>
      <p:sp>
        <p:nvSpPr>
          <p:cNvPr id="32" name="テキスト ボックス 31">
            <a:extLst>
              <a:ext uri="{FF2B5EF4-FFF2-40B4-BE49-F238E27FC236}">
                <a16:creationId xmlns:a16="http://schemas.microsoft.com/office/drawing/2014/main" id="{2FDE51D7-E0A3-2576-DC8D-EAD758311D00}"/>
              </a:ext>
            </a:extLst>
          </p:cNvPr>
          <p:cNvSpPr txBox="1"/>
          <p:nvPr/>
        </p:nvSpPr>
        <p:spPr>
          <a:xfrm>
            <a:off x="6322583" y="3410519"/>
            <a:ext cx="1082348"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署名を検証</a:t>
            </a:r>
          </a:p>
        </p:txBody>
      </p:sp>
      <p:sp>
        <p:nvSpPr>
          <p:cNvPr id="33" name="右矢印 32">
            <a:extLst>
              <a:ext uri="{FF2B5EF4-FFF2-40B4-BE49-F238E27FC236}">
                <a16:creationId xmlns:a16="http://schemas.microsoft.com/office/drawing/2014/main" id="{4B1E3D38-883A-E826-F2AA-9AFD1C14F03B}"/>
              </a:ext>
            </a:extLst>
          </p:cNvPr>
          <p:cNvSpPr/>
          <p:nvPr/>
        </p:nvSpPr>
        <p:spPr>
          <a:xfrm>
            <a:off x="3616669" y="2595680"/>
            <a:ext cx="2000360"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749BCE72-78B2-470E-C4DA-382F26123ED2}"/>
              </a:ext>
            </a:extLst>
          </p:cNvPr>
          <p:cNvSpPr txBox="1"/>
          <p:nvPr/>
        </p:nvSpPr>
        <p:spPr>
          <a:xfrm>
            <a:off x="3707385" y="2937786"/>
            <a:ext cx="1800493"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秘密鍵で署名された</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チャレンジを送る</a:t>
            </a:r>
          </a:p>
        </p:txBody>
      </p:sp>
      <p:sp>
        <p:nvSpPr>
          <p:cNvPr id="36" name="テキスト ボックス 35">
            <a:extLst>
              <a:ext uri="{FF2B5EF4-FFF2-40B4-BE49-F238E27FC236}">
                <a16:creationId xmlns:a16="http://schemas.microsoft.com/office/drawing/2014/main" id="{CDEC8078-7732-7F12-4B1A-9CD5CC2D78E5}"/>
              </a:ext>
            </a:extLst>
          </p:cNvPr>
          <p:cNvSpPr txBox="1"/>
          <p:nvPr/>
        </p:nvSpPr>
        <p:spPr>
          <a:xfrm>
            <a:off x="7340742" y="3409393"/>
            <a:ext cx="1261884"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公開鍵を登録</a:t>
            </a:r>
          </a:p>
        </p:txBody>
      </p:sp>
      <p:sp>
        <p:nvSpPr>
          <p:cNvPr id="37" name="メモ 36">
            <a:extLst>
              <a:ext uri="{FF2B5EF4-FFF2-40B4-BE49-F238E27FC236}">
                <a16:creationId xmlns:a16="http://schemas.microsoft.com/office/drawing/2014/main" id="{3B5FF0AB-B07D-FC50-4029-1CD79E285C37}"/>
              </a:ext>
            </a:extLst>
          </p:cNvPr>
          <p:cNvSpPr/>
          <p:nvPr/>
        </p:nvSpPr>
        <p:spPr>
          <a:xfrm>
            <a:off x="6379034" y="4306391"/>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39306AF1-3D34-9DFA-B32E-AD8875FD0D04}"/>
              </a:ext>
            </a:extLst>
          </p:cNvPr>
          <p:cNvSpPr txBox="1"/>
          <p:nvPr/>
        </p:nvSpPr>
        <p:spPr>
          <a:xfrm>
            <a:off x="6440822" y="4375160"/>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39" name="テキスト ボックス 38">
            <a:extLst>
              <a:ext uri="{FF2B5EF4-FFF2-40B4-BE49-F238E27FC236}">
                <a16:creationId xmlns:a16="http://schemas.microsoft.com/office/drawing/2014/main" id="{7E748318-12F5-D3AB-55AF-30FA447274DD}"/>
              </a:ext>
            </a:extLst>
          </p:cNvPr>
          <p:cNvSpPr txBox="1"/>
          <p:nvPr/>
        </p:nvSpPr>
        <p:spPr>
          <a:xfrm>
            <a:off x="6406357" y="4650863"/>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40" name="図 39">
            <a:extLst>
              <a:ext uri="{FF2B5EF4-FFF2-40B4-BE49-F238E27FC236}">
                <a16:creationId xmlns:a16="http://schemas.microsoft.com/office/drawing/2014/main" id="{A7B5D07E-633D-C798-F0BA-90ACBAA03B5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19046" y="5324424"/>
            <a:ext cx="710287" cy="840576"/>
          </a:xfrm>
          <a:prstGeom prst="rect">
            <a:avLst/>
          </a:prstGeom>
        </p:spPr>
      </p:pic>
      <p:sp>
        <p:nvSpPr>
          <p:cNvPr id="42" name="右矢印 41">
            <a:extLst>
              <a:ext uri="{FF2B5EF4-FFF2-40B4-BE49-F238E27FC236}">
                <a16:creationId xmlns:a16="http://schemas.microsoft.com/office/drawing/2014/main" id="{0D7412C2-114E-E079-B88E-DD86E92F7C32}"/>
              </a:ext>
            </a:extLst>
          </p:cNvPr>
          <p:cNvSpPr/>
          <p:nvPr/>
        </p:nvSpPr>
        <p:spPr>
          <a:xfrm>
            <a:off x="1458684" y="4345703"/>
            <a:ext cx="4837559"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540B79FB-DA57-3103-58EF-6E638254666F}"/>
              </a:ext>
            </a:extLst>
          </p:cNvPr>
          <p:cNvSpPr/>
          <p:nvPr/>
        </p:nvSpPr>
        <p:spPr>
          <a:xfrm rot="10800000">
            <a:off x="1458684" y="4637398"/>
            <a:ext cx="4837559"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8E48AAC7-4E2B-4CD4-15E1-38F858233BE8}"/>
              </a:ext>
            </a:extLst>
          </p:cNvPr>
          <p:cNvSpPr txBox="1"/>
          <p:nvPr/>
        </p:nvSpPr>
        <p:spPr>
          <a:xfrm>
            <a:off x="1494360" y="4138363"/>
            <a:ext cx="4946462"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サービスを使いたいので、ログインしたいと通知</a:t>
            </a:r>
          </a:p>
        </p:txBody>
      </p:sp>
      <p:sp>
        <p:nvSpPr>
          <p:cNvPr id="45" name="テキスト ボックス 44">
            <a:extLst>
              <a:ext uri="{FF2B5EF4-FFF2-40B4-BE49-F238E27FC236}">
                <a16:creationId xmlns:a16="http://schemas.microsoft.com/office/drawing/2014/main" id="{6BF488DD-3099-CE8F-71C9-C1BBEB6A9F43}"/>
              </a:ext>
            </a:extLst>
          </p:cNvPr>
          <p:cNvSpPr txBox="1"/>
          <p:nvPr/>
        </p:nvSpPr>
        <p:spPr>
          <a:xfrm>
            <a:off x="1599098" y="4970845"/>
            <a:ext cx="4852610"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チャレンジを送る</a:t>
            </a:r>
            <a:r>
              <a:rPr lang="ja-JP" altLang="en-US" sz="1400">
                <a:latin typeface="Meiryo" panose="020B0604030504040204" pitchFamily="34" charset="-128"/>
                <a:ea typeface="Meiryo" panose="020B0604030504040204" pitchFamily="34" charset="-128"/>
              </a:rPr>
              <a:t>（ユーザー専用受付番号のような役割）</a:t>
            </a:r>
            <a:endParaRPr kumimoji="1" lang="ja-JP" altLang="en-US" sz="1400">
              <a:latin typeface="Meiryo" panose="020B0604030504040204" pitchFamily="34" charset="-128"/>
              <a:ea typeface="Meiryo" panose="020B0604030504040204" pitchFamily="34" charset="-128"/>
            </a:endParaRPr>
          </a:p>
        </p:txBody>
      </p:sp>
      <p:sp>
        <p:nvSpPr>
          <p:cNvPr id="51" name="メモ 50">
            <a:extLst>
              <a:ext uri="{FF2B5EF4-FFF2-40B4-BE49-F238E27FC236}">
                <a16:creationId xmlns:a16="http://schemas.microsoft.com/office/drawing/2014/main" id="{40C90AFA-68FF-88E8-1229-7532E39C46C6}"/>
              </a:ext>
            </a:extLst>
          </p:cNvPr>
          <p:cNvSpPr/>
          <p:nvPr/>
        </p:nvSpPr>
        <p:spPr>
          <a:xfrm>
            <a:off x="1429658" y="5361767"/>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DDBEE518-B1AE-E1D8-EC76-B70BC4C32013}"/>
              </a:ext>
            </a:extLst>
          </p:cNvPr>
          <p:cNvSpPr txBox="1"/>
          <p:nvPr/>
        </p:nvSpPr>
        <p:spPr>
          <a:xfrm>
            <a:off x="1491446" y="5430536"/>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53" name="テキスト ボックス 52">
            <a:extLst>
              <a:ext uri="{FF2B5EF4-FFF2-40B4-BE49-F238E27FC236}">
                <a16:creationId xmlns:a16="http://schemas.microsoft.com/office/drawing/2014/main" id="{26152325-7291-1F69-3AEA-9CFA20DF2F44}"/>
              </a:ext>
            </a:extLst>
          </p:cNvPr>
          <p:cNvSpPr txBox="1"/>
          <p:nvPr/>
        </p:nvSpPr>
        <p:spPr>
          <a:xfrm>
            <a:off x="1456981" y="5706239"/>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54" name="図 53">
            <a:extLst>
              <a:ext uri="{FF2B5EF4-FFF2-40B4-BE49-F238E27FC236}">
                <a16:creationId xmlns:a16="http://schemas.microsoft.com/office/drawing/2014/main" id="{A29C46D8-2BE9-E0CE-E0FB-67EA93F41CBE}"/>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509683" y="5457031"/>
            <a:ext cx="671083" cy="671083"/>
          </a:xfrm>
          <a:prstGeom prst="rect">
            <a:avLst/>
          </a:prstGeom>
        </p:spPr>
      </p:pic>
      <p:sp>
        <p:nvSpPr>
          <p:cNvPr id="55" name="テキスト ボックス 54">
            <a:extLst>
              <a:ext uri="{FF2B5EF4-FFF2-40B4-BE49-F238E27FC236}">
                <a16:creationId xmlns:a16="http://schemas.microsoft.com/office/drawing/2014/main" id="{3505BAD1-31E3-A3FD-8A64-1B7D9C37DD30}"/>
              </a:ext>
            </a:extLst>
          </p:cNvPr>
          <p:cNvSpPr txBox="1"/>
          <p:nvPr/>
        </p:nvSpPr>
        <p:spPr>
          <a:xfrm>
            <a:off x="870372" y="6242552"/>
            <a:ext cx="1620957"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秘密鍵で電子署名</a:t>
            </a:r>
          </a:p>
        </p:txBody>
      </p:sp>
      <p:sp>
        <p:nvSpPr>
          <p:cNvPr id="57" name="メモ 56">
            <a:extLst>
              <a:ext uri="{FF2B5EF4-FFF2-40B4-BE49-F238E27FC236}">
                <a16:creationId xmlns:a16="http://schemas.microsoft.com/office/drawing/2014/main" id="{D035CB89-541B-7E7B-7420-F25129328218}"/>
              </a:ext>
            </a:extLst>
          </p:cNvPr>
          <p:cNvSpPr/>
          <p:nvPr/>
        </p:nvSpPr>
        <p:spPr>
          <a:xfrm>
            <a:off x="6480636" y="5361767"/>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A3854BB3-4D40-2A57-AE9C-A0AC6188A323}"/>
              </a:ext>
            </a:extLst>
          </p:cNvPr>
          <p:cNvSpPr txBox="1"/>
          <p:nvPr/>
        </p:nvSpPr>
        <p:spPr>
          <a:xfrm>
            <a:off x="6542424" y="5430536"/>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59" name="テキスト ボックス 58">
            <a:extLst>
              <a:ext uri="{FF2B5EF4-FFF2-40B4-BE49-F238E27FC236}">
                <a16:creationId xmlns:a16="http://schemas.microsoft.com/office/drawing/2014/main" id="{1D429BCB-CC09-F6C1-E173-056F621EFA95}"/>
              </a:ext>
            </a:extLst>
          </p:cNvPr>
          <p:cNvSpPr txBox="1"/>
          <p:nvPr/>
        </p:nvSpPr>
        <p:spPr>
          <a:xfrm>
            <a:off x="6507959" y="5706239"/>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60" name="図 59">
            <a:extLst>
              <a:ext uri="{FF2B5EF4-FFF2-40B4-BE49-F238E27FC236}">
                <a16:creationId xmlns:a16="http://schemas.microsoft.com/office/drawing/2014/main" id="{83CE7E18-5515-B290-EE65-E75ACD72589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560661" y="5457031"/>
            <a:ext cx="671083" cy="671083"/>
          </a:xfrm>
          <a:prstGeom prst="rect">
            <a:avLst/>
          </a:prstGeom>
        </p:spPr>
      </p:pic>
      <p:sp>
        <p:nvSpPr>
          <p:cNvPr id="64" name="右矢印 63">
            <a:extLst>
              <a:ext uri="{FF2B5EF4-FFF2-40B4-BE49-F238E27FC236}">
                <a16:creationId xmlns:a16="http://schemas.microsoft.com/office/drawing/2014/main" id="{F8AFC6E5-A7E2-F9EF-14D6-EC34403B834B}"/>
              </a:ext>
            </a:extLst>
          </p:cNvPr>
          <p:cNvSpPr/>
          <p:nvPr/>
        </p:nvSpPr>
        <p:spPr>
          <a:xfrm>
            <a:off x="2625166" y="5492548"/>
            <a:ext cx="3670707"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テキスト ボックス 64">
            <a:extLst>
              <a:ext uri="{FF2B5EF4-FFF2-40B4-BE49-F238E27FC236}">
                <a16:creationId xmlns:a16="http://schemas.microsoft.com/office/drawing/2014/main" id="{B9626B5B-4A46-3548-F7C1-0C74B2E88F29}"/>
              </a:ext>
            </a:extLst>
          </p:cNvPr>
          <p:cNvSpPr txBox="1"/>
          <p:nvPr/>
        </p:nvSpPr>
        <p:spPr>
          <a:xfrm>
            <a:off x="2723283" y="5302155"/>
            <a:ext cx="3236784"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秘密鍵で署名されたチャレンジを送る</a:t>
            </a:r>
          </a:p>
        </p:txBody>
      </p:sp>
      <p:sp>
        <p:nvSpPr>
          <p:cNvPr id="67" name="テキスト ボックス 66">
            <a:extLst>
              <a:ext uri="{FF2B5EF4-FFF2-40B4-BE49-F238E27FC236}">
                <a16:creationId xmlns:a16="http://schemas.microsoft.com/office/drawing/2014/main" id="{63CA6951-7939-0E6B-55A4-AC1796F501C0}"/>
              </a:ext>
            </a:extLst>
          </p:cNvPr>
          <p:cNvSpPr txBox="1"/>
          <p:nvPr/>
        </p:nvSpPr>
        <p:spPr>
          <a:xfrm>
            <a:off x="6773989" y="6242552"/>
            <a:ext cx="1261884"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公開鍵で検証</a:t>
            </a:r>
          </a:p>
        </p:txBody>
      </p:sp>
      <p:sp>
        <p:nvSpPr>
          <p:cNvPr id="68" name="右矢印 67">
            <a:extLst>
              <a:ext uri="{FF2B5EF4-FFF2-40B4-BE49-F238E27FC236}">
                <a16:creationId xmlns:a16="http://schemas.microsoft.com/office/drawing/2014/main" id="{6EC7683D-AE79-ECFC-CF9E-C8DC7AB9B29C}"/>
              </a:ext>
            </a:extLst>
          </p:cNvPr>
          <p:cNvSpPr/>
          <p:nvPr/>
        </p:nvSpPr>
        <p:spPr>
          <a:xfrm rot="10800000">
            <a:off x="2613910" y="5812687"/>
            <a:ext cx="3681963"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F55A43DF-9E60-C25E-7E50-23DC1BC95BEF}"/>
              </a:ext>
            </a:extLst>
          </p:cNvPr>
          <p:cNvSpPr txBox="1"/>
          <p:nvPr/>
        </p:nvSpPr>
        <p:spPr>
          <a:xfrm>
            <a:off x="3967591" y="6171915"/>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ログイン</a:t>
            </a:r>
          </a:p>
        </p:txBody>
      </p:sp>
      <p:sp>
        <p:nvSpPr>
          <p:cNvPr id="70" name="テキスト ボックス 69">
            <a:extLst>
              <a:ext uri="{FF2B5EF4-FFF2-40B4-BE49-F238E27FC236}">
                <a16:creationId xmlns:a16="http://schemas.microsoft.com/office/drawing/2014/main" id="{308A7E96-ACD0-D532-B397-D6552ABB11D7}"/>
              </a:ext>
            </a:extLst>
          </p:cNvPr>
          <p:cNvSpPr txBox="1"/>
          <p:nvPr/>
        </p:nvSpPr>
        <p:spPr>
          <a:xfrm>
            <a:off x="547318" y="782939"/>
            <a:ext cx="2108269" cy="307777"/>
          </a:xfrm>
          <a:prstGeom prst="rect">
            <a:avLst/>
          </a:prstGeom>
          <a:noFill/>
        </p:spPr>
        <p:txBody>
          <a:bodyPr wrap="none" rtlCol="0">
            <a:spAutoFit/>
          </a:bodyPr>
          <a:lstStyle/>
          <a:p>
            <a:r>
              <a:rPr kumimoji="1" lang="en-US" altLang="ja-JP" sz="1400" b="1" dirty="0">
                <a:solidFill>
                  <a:srgbClr val="0070C0"/>
                </a:solidFill>
                <a:latin typeface="Meiryo" panose="020B0604030504040204" pitchFamily="34" charset="-128"/>
                <a:ea typeface="Meiryo" panose="020B0604030504040204" pitchFamily="34" charset="-128"/>
              </a:rPr>
              <a:t>【</a:t>
            </a:r>
            <a:r>
              <a:rPr lang="en-US" altLang="ja-JP" sz="1400" b="1" dirty="0">
                <a:solidFill>
                  <a:srgbClr val="0070C0"/>
                </a:solidFill>
                <a:latin typeface="Meiryo" panose="020B0604030504040204" pitchFamily="34" charset="-128"/>
                <a:ea typeface="Meiryo" panose="020B0604030504040204" pitchFamily="34" charset="-128"/>
              </a:rPr>
              <a:t>FIDO</a:t>
            </a:r>
            <a:r>
              <a:rPr lang="ja-JP" altLang="en-US" sz="1400" b="1">
                <a:solidFill>
                  <a:srgbClr val="0070C0"/>
                </a:solidFill>
                <a:latin typeface="Meiryo" panose="020B0604030504040204" pitchFamily="34" charset="-128"/>
                <a:ea typeface="Meiryo" panose="020B0604030504040204" pitchFamily="34" charset="-128"/>
              </a:rPr>
              <a:t>認証期の登録</a:t>
            </a:r>
            <a:r>
              <a:rPr kumimoji="1" lang="en-US" altLang="ja-JP" sz="1400" b="1" dirty="0">
                <a:solidFill>
                  <a:srgbClr val="0070C0"/>
                </a:solidFill>
                <a:latin typeface="Meiryo" panose="020B0604030504040204" pitchFamily="34" charset="-128"/>
                <a:ea typeface="Meiryo" panose="020B0604030504040204" pitchFamily="34" charset="-128"/>
              </a:rPr>
              <a:t>】</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5DD2CFB9-3E23-5448-F979-B4833618D435}"/>
              </a:ext>
            </a:extLst>
          </p:cNvPr>
          <p:cNvSpPr txBox="1"/>
          <p:nvPr/>
        </p:nvSpPr>
        <p:spPr>
          <a:xfrm>
            <a:off x="547318" y="3831305"/>
            <a:ext cx="1800493" cy="307777"/>
          </a:xfrm>
          <a:prstGeom prst="rect">
            <a:avLst/>
          </a:prstGeom>
          <a:noFill/>
        </p:spPr>
        <p:txBody>
          <a:bodyPr wrap="none" rtlCol="0">
            <a:spAutoFit/>
          </a:bodyPr>
          <a:lstStyle/>
          <a:p>
            <a:r>
              <a:rPr kumimoji="1" lang="en-US" altLang="ja-JP" sz="1400" b="1" dirty="0">
                <a:solidFill>
                  <a:srgbClr val="0070C0"/>
                </a:solidFill>
                <a:latin typeface="Meiryo" panose="020B0604030504040204" pitchFamily="34" charset="-128"/>
                <a:ea typeface="Meiryo" panose="020B0604030504040204" pitchFamily="34" charset="-128"/>
              </a:rPr>
              <a:t>【</a:t>
            </a:r>
            <a:r>
              <a:rPr lang="ja-JP" altLang="en-US" sz="1400" b="1">
                <a:solidFill>
                  <a:srgbClr val="0070C0"/>
                </a:solidFill>
                <a:latin typeface="Meiryo" panose="020B0604030504040204" pitchFamily="34" charset="-128"/>
                <a:ea typeface="Meiryo" panose="020B0604030504040204" pitchFamily="34" charset="-128"/>
              </a:rPr>
              <a:t>サービスの利用</a:t>
            </a:r>
            <a:r>
              <a:rPr kumimoji="1" lang="en-US" altLang="ja-JP" sz="1400" b="1" dirty="0">
                <a:solidFill>
                  <a:srgbClr val="0070C0"/>
                </a:solidFill>
                <a:latin typeface="Meiryo" panose="020B0604030504040204" pitchFamily="34" charset="-128"/>
                <a:ea typeface="Meiryo" panose="020B0604030504040204" pitchFamily="34" charset="-128"/>
              </a:rPr>
              <a:t>】</a:t>
            </a:r>
            <a:endParaRPr kumimoji="1" lang="ja-JP" altLang="en-US" sz="1400" b="1">
              <a:solidFill>
                <a:srgbClr val="0070C0"/>
              </a:solidFill>
              <a:latin typeface="Meiryo" panose="020B0604030504040204" pitchFamily="34" charset="-128"/>
              <a:ea typeface="Meiryo" panose="020B0604030504040204" pitchFamily="34" charset="-128"/>
            </a:endParaRPr>
          </a:p>
        </p:txBody>
      </p:sp>
      <p:cxnSp>
        <p:nvCxnSpPr>
          <p:cNvPr id="73" name="直線コネクタ 72">
            <a:extLst>
              <a:ext uri="{FF2B5EF4-FFF2-40B4-BE49-F238E27FC236}">
                <a16:creationId xmlns:a16="http://schemas.microsoft.com/office/drawing/2014/main" id="{330FE177-7A4F-D77F-F238-4B32A2DBEA63}"/>
              </a:ext>
            </a:extLst>
          </p:cNvPr>
          <p:cNvCxnSpPr>
            <a:cxnSpLocks/>
          </p:cNvCxnSpPr>
          <p:nvPr/>
        </p:nvCxnSpPr>
        <p:spPr>
          <a:xfrm>
            <a:off x="2625166" y="936827"/>
            <a:ext cx="583303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46B85D74-272F-2690-4CD2-647EE32FACE2}"/>
              </a:ext>
            </a:extLst>
          </p:cNvPr>
          <p:cNvCxnSpPr>
            <a:cxnSpLocks/>
            <a:stCxn id="71" idx="3"/>
          </p:cNvCxnSpPr>
          <p:nvPr/>
        </p:nvCxnSpPr>
        <p:spPr>
          <a:xfrm>
            <a:off x="2347811" y="3985194"/>
            <a:ext cx="6110389" cy="23601"/>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72" name="図 71">
            <a:extLst>
              <a:ext uri="{FF2B5EF4-FFF2-40B4-BE49-F238E27FC236}">
                <a16:creationId xmlns:a16="http://schemas.microsoft.com/office/drawing/2014/main" id="{5E3EFAAD-72CE-2919-57D8-644555D7D2B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6089" y="1168248"/>
            <a:ext cx="1331246" cy="1331246"/>
          </a:xfrm>
          <a:prstGeom prst="rect">
            <a:avLst/>
          </a:prstGeom>
          <a:effectLst>
            <a:outerShdw blurRad="50800" dist="38100" dir="2700000" algn="tl" rotWithShape="0">
              <a:prstClr val="black">
                <a:alpha val="40000"/>
              </a:prstClr>
            </a:outerShdw>
          </a:effectLst>
        </p:spPr>
      </p:pic>
      <p:pic>
        <p:nvPicPr>
          <p:cNvPr id="75" name="図 74">
            <a:extLst>
              <a:ext uri="{FF2B5EF4-FFF2-40B4-BE49-F238E27FC236}">
                <a16:creationId xmlns:a16="http://schemas.microsoft.com/office/drawing/2014/main" id="{96279061-86B2-C8B8-5592-72B19A8B591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1884" y="3977376"/>
            <a:ext cx="1331246" cy="1331246"/>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B57F7DA7-08D1-8A61-3E39-ABB981AFFD75}"/>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3538" y="2358818"/>
            <a:ext cx="872641" cy="872641"/>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A9056AE0-CE8F-3071-6139-C3C1FC1281B5}"/>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68430" y="2357599"/>
            <a:ext cx="872641" cy="872641"/>
          </a:xfrm>
          <a:prstGeom prst="rect">
            <a:avLst/>
          </a:prstGeom>
          <a:effectLst>
            <a:outerShdw blurRad="50800" dist="38100" dir="2700000" algn="tl" rotWithShape="0">
              <a:prstClr val="black">
                <a:alpha val="40000"/>
              </a:prstClr>
            </a:outerShdw>
          </a:effectLst>
        </p:spPr>
      </p:pic>
      <p:pic>
        <p:nvPicPr>
          <p:cNvPr id="76" name="図 75">
            <a:extLst>
              <a:ext uri="{FF2B5EF4-FFF2-40B4-BE49-F238E27FC236}">
                <a16:creationId xmlns:a16="http://schemas.microsoft.com/office/drawing/2014/main" id="{B7BA3F83-12D9-6096-2D41-D51126CB6FE2}"/>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16536" y="2474119"/>
            <a:ext cx="872641" cy="872641"/>
          </a:xfrm>
          <a:prstGeom prst="rect">
            <a:avLst/>
          </a:prstGeom>
          <a:effectLst>
            <a:outerShdw blurRad="50800" dist="38100" dir="2700000" algn="tl" rotWithShape="0">
              <a:prstClr val="black">
                <a:alpha val="40000"/>
              </a:prstClr>
            </a:outerShdw>
          </a:effectLst>
        </p:spPr>
      </p:pic>
      <p:pic>
        <p:nvPicPr>
          <p:cNvPr id="77" name="図 76">
            <a:extLst>
              <a:ext uri="{FF2B5EF4-FFF2-40B4-BE49-F238E27FC236}">
                <a16:creationId xmlns:a16="http://schemas.microsoft.com/office/drawing/2014/main" id="{BAE65536-18DD-48A4-82DF-4CAE00D0F0B6}"/>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88451" y="2474119"/>
            <a:ext cx="872641" cy="872641"/>
          </a:xfrm>
          <a:prstGeom prst="rect">
            <a:avLst/>
          </a:prstGeom>
          <a:effectLst>
            <a:outerShdw blurRad="50800" dist="38100" dir="2700000" algn="tl" rotWithShape="0">
              <a:prstClr val="black">
                <a:alpha val="40000"/>
              </a:prstClr>
            </a:outerShdw>
          </a:effectLst>
        </p:spPr>
      </p:pic>
      <p:pic>
        <p:nvPicPr>
          <p:cNvPr id="78" name="図 77">
            <a:extLst>
              <a:ext uri="{FF2B5EF4-FFF2-40B4-BE49-F238E27FC236}">
                <a16:creationId xmlns:a16="http://schemas.microsoft.com/office/drawing/2014/main" id="{404200CA-6B97-1A09-30DB-2363E81594C4}"/>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88451" y="5275156"/>
            <a:ext cx="872641" cy="872641"/>
          </a:xfrm>
          <a:prstGeom prst="rect">
            <a:avLst/>
          </a:prstGeom>
          <a:effectLst>
            <a:outerShdw blurRad="50800" dist="38100" dir="2700000" algn="tl" rotWithShape="0">
              <a:prstClr val="black">
                <a:alpha val="40000"/>
              </a:prstClr>
            </a:outerShdw>
          </a:effectLst>
        </p:spPr>
      </p:pic>
      <p:pic>
        <p:nvPicPr>
          <p:cNvPr id="79" name="図 78">
            <a:extLst>
              <a:ext uri="{FF2B5EF4-FFF2-40B4-BE49-F238E27FC236}">
                <a16:creationId xmlns:a16="http://schemas.microsoft.com/office/drawing/2014/main" id="{1608E696-A9F6-8D88-5769-D4F205E0ECC0}"/>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95227" y="5280919"/>
            <a:ext cx="872641" cy="872641"/>
          </a:xfrm>
          <a:prstGeom prst="rect">
            <a:avLst/>
          </a:prstGeom>
          <a:effectLst>
            <a:outerShdw blurRad="50800" dist="38100" dir="2700000" algn="tl" rotWithShape="0">
              <a:prstClr val="black">
                <a:alpha val="40000"/>
              </a:prstClr>
            </a:outerShdw>
          </a:effectLst>
        </p:spPr>
      </p:pic>
      <p:grpSp>
        <p:nvGrpSpPr>
          <p:cNvPr id="17" name="グループ化 16">
            <a:extLst>
              <a:ext uri="{FF2B5EF4-FFF2-40B4-BE49-F238E27FC236}">
                <a16:creationId xmlns:a16="http://schemas.microsoft.com/office/drawing/2014/main" id="{73C8409D-8FF7-4D24-71E3-94FE3AFE0DB9}"/>
              </a:ext>
            </a:extLst>
          </p:cNvPr>
          <p:cNvGrpSpPr/>
          <p:nvPr/>
        </p:nvGrpSpPr>
        <p:grpSpPr>
          <a:xfrm>
            <a:off x="5845789" y="603405"/>
            <a:ext cx="2934121" cy="520938"/>
            <a:chOff x="5197286" y="312219"/>
            <a:chExt cx="2934121" cy="520938"/>
          </a:xfrm>
        </p:grpSpPr>
        <p:sp>
          <p:nvSpPr>
            <p:cNvPr id="4" name="四角形吹き出し 3">
              <a:extLst>
                <a:ext uri="{FF2B5EF4-FFF2-40B4-BE49-F238E27FC236}">
                  <a16:creationId xmlns:a16="http://schemas.microsoft.com/office/drawing/2014/main" id="{8D18EB26-21CF-7311-D5EF-954B35D7F61A}"/>
                </a:ext>
              </a:extLst>
            </p:cNvPr>
            <p:cNvSpPr/>
            <p:nvPr/>
          </p:nvSpPr>
          <p:spPr>
            <a:xfrm>
              <a:off x="5197286" y="312219"/>
              <a:ext cx="2934121" cy="499798"/>
            </a:xfrm>
            <a:prstGeom prst="wedgeRectCallout">
              <a:avLst>
                <a:gd name="adj1" fmla="val -63911"/>
                <a:gd name="adj2" fmla="val -54451"/>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56078321-5B06-F8D5-B1B5-20A305688CBA}"/>
                </a:ext>
              </a:extLst>
            </p:cNvPr>
            <p:cNvSpPr txBox="1"/>
            <p:nvPr/>
          </p:nvSpPr>
          <p:spPr>
            <a:xfrm>
              <a:off x="5197288" y="333020"/>
              <a:ext cx="2934119" cy="500137"/>
            </a:xfrm>
            <a:prstGeom prst="rect">
              <a:avLst/>
            </a:prstGeom>
            <a:noFill/>
          </p:spPr>
          <p:txBody>
            <a:bodyPr wrap="square">
              <a:spAutoFit/>
            </a:bodyPr>
            <a:lstStyle/>
            <a:p>
              <a:pPr algn="ctr"/>
              <a:r>
                <a:rPr lang="ja-JP" altLang="en-US" sz="1050" b="0" i="0">
                  <a:solidFill>
                    <a:schemeClr val="bg1"/>
                  </a:solidFill>
                  <a:effectLst/>
                  <a:latin typeface="Meiryo" panose="020B0604030504040204" pitchFamily="34" charset="-128"/>
                  <a:ea typeface="Meiryo" panose="020B0604030504040204" pitchFamily="34" charset="-128"/>
                </a:rPr>
                <a:t>スマホの生体認証を利用し利便性を高めた</a:t>
              </a:r>
              <a:endParaRPr lang="en-US" altLang="ja-JP" sz="1050" b="0" i="0" dirty="0">
                <a:solidFill>
                  <a:schemeClr val="bg1"/>
                </a:solidFill>
                <a:effectLst/>
                <a:latin typeface="Meiryo" panose="020B0604030504040204" pitchFamily="34" charset="-128"/>
                <a:ea typeface="Meiryo" panose="020B0604030504040204" pitchFamily="34" charset="-128"/>
              </a:endParaRPr>
            </a:p>
            <a:p>
              <a:pPr algn="ctr"/>
              <a:r>
                <a:rPr lang="ja-JP" altLang="en-US" sz="1600" b="0" i="0">
                  <a:solidFill>
                    <a:schemeClr val="bg1"/>
                  </a:solidFill>
                  <a:effectLst/>
                  <a:latin typeface="Meiryo" panose="020B0604030504040204" pitchFamily="34" charset="-128"/>
                  <a:ea typeface="Meiryo" panose="020B0604030504040204" pitchFamily="34" charset="-128"/>
                </a:rPr>
                <a:t>パスキー（</a:t>
              </a:r>
              <a:r>
                <a:rPr lang="en" altLang="ja-JP" sz="1600" b="0" i="0" dirty="0">
                  <a:solidFill>
                    <a:schemeClr val="bg1"/>
                  </a:solidFill>
                  <a:effectLst/>
                  <a:latin typeface="Meiryo" panose="020B0604030504040204" pitchFamily="34" charset="-128"/>
                  <a:ea typeface="Meiryo" panose="020B0604030504040204" pitchFamily="34" charset="-128"/>
                </a:rPr>
                <a:t>Passkey)</a:t>
              </a:r>
              <a:endParaRPr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46510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187F9-D71E-47A9-3FB7-779F53098844}"/>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F6CA7D38-9D09-7F75-1735-002CE08A9F94}"/>
              </a:ext>
            </a:extLst>
          </p:cNvPr>
          <p:cNvPicPr>
            <a:picLocks noChangeAspect="1"/>
          </p:cNvPicPr>
          <p:nvPr/>
        </p:nvPicPr>
        <p:blipFill>
          <a:blip r:embed="rId2">
            <a:lum bright="70000" contrast="-70000"/>
          </a:blip>
          <a:stretch>
            <a:fillRect/>
          </a:stretch>
        </p:blipFill>
        <p:spPr>
          <a:xfrm>
            <a:off x="6778462" y="1002535"/>
            <a:ext cx="1688758" cy="1688758"/>
          </a:xfrm>
          <a:prstGeom prst="rect">
            <a:avLst/>
          </a:prstGeom>
        </p:spPr>
      </p:pic>
      <p:sp>
        <p:nvSpPr>
          <p:cNvPr id="2" name="タイトル 1">
            <a:extLst>
              <a:ext uri="{FF2B5EF4-FFF2-40B4-BE49-F238E27FC236}">
                <a16:creationId xmlns:a16="http://schemas.microsoft.com/office/drawing/2014/main" id="{343630CB-3F84-2D2E-D059-705EE9AD20B9}"/>
              </a:ext>
            </a:extLst>
          </p:cNvPr>
          <p:cNvSpPr>
            <a:spLocks noGrp="1"/>
          </p:cNvSpPr>
          <p:nvPr>
            <p:ph type="title"/>
          </p:nvPr>
        </p:nvSpPr>
        <p:spPr/>
        <p:txBody>
          <a:bodyPr/>
          <a:lstStyle/>
          <a:p>
            <a:r>
              <a:rPr lang="ja-JP" altLang="en-US" dirty="0"/>
              <a:t>参考：</a:t>
            </a:r>
            <a:r>
              <a:rPr kumimoji="1" lang="en-US" altLang="ja-JP" dirty="0"/>
              <a:t>FIDO2</a:t>
            </a:r>
            <a:r>
              <a:rPr kumimoji="1" lang="ja-JP" altLang="en-US" dirty="0"/>
              <a:t>と</a:t>
            </a:r>
            <a:r>
              <a:rPr kumimoji="1" lang="en-US" altLang="ja-JP" dirty="0"/>
              <a:t>SSO</a:t>
            </a:r>
            <a:endParaRPr kumimoji="1" lang="ja-JP" altLang="en-US" dirty="0"/>
          </a:p>
        </p:txBody>
      </p:sp>
      <p:pic>
        <p:nvPicPr>
          <p:cNvPr id="8" name="図 7">
            <a:extLst>
              <a:ext uri="{FF2B5EF4-FFF2-40B4-BE49-F238E27FC236}">
                <a16:creationId xmlns:a16="http://schemas.microsoft.com/office/drawing/2014/main" id="{67DD975E-159F-29CB-670C-7DAC1DAEB88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64643" y="1332288"/>
            <a:ext cx="961480" cy="961480"/>
          </a:xfrm>
          <a:prstGeom prst="rect">
            <a:avLst/>
          </a:prstGeom>
        </p:spPr>
      </p:pic>
      <p:pic>
        <p:nvPicPr>
          <p:cNvPr id="9" name="図 8">
            <a:extLst>
              <a:ext uri="{FF2B5EF4-FFF2-40B4-BE49-F238E27FC236}">
                <a16:creationId xmlns:a16="http://schemas.microsoft.com/office/drawing/2014/main" id="{5B0E1D62-B0C4-1131-1E89-0B1E9F0C9B4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0656" y="1225429"/>
            <a:ext cx="1154727" cy="1154727"/>
          </a:xfrm>
          <a:prstGeom prst="rect">
            <a:avLst/>
          </a:prstGeom>
        </p:spPr>
      </p:pic>
      <p:sp>
        <p:nvSpPr>
          <p:cNvPr id="10" name="正方形/長方形 9">
            <a:extLst>
              <a:ext uri="{FF2B5EF4-FFF2-40B4-BE49-F238E27FC236}">
                <a16:creationId xmlns:a16="http://schemas.microsoft.com/office/drawing/2014/main" id="{96E5CFD7-BA8B-4E88-673C-D80B0A6E1AE7}"/>
              </a:ext>
            </a:extLst>
          </p:cNvPr>
          <p:cNvSpPr/>
          <p:nvPr/>
        </p:nvSpPr>
        <p:spPr>
          <a:xfrm>
            <a:off x="558154" y="2306128"/>
            <a:ext cx="1819729" cy="307777"/>
          </a:xfrm>
          <a:prstGeom prst="rect">
            <a:avLst/>
          </a:prstGeom>
        </p:spPr>
        <p:txBody>
          <a:bodyPr wrap="none">
            <a:spAutoFit/>
          </a:bodyPr>
          <a:lstStyle/>
          <a:p>
            <a:r>
              <a:rPr lang="en-US" altLang="ja-JP" sz="1400" dirty="0">
                <a:latin typeface="Meiryo" panose="020B0604030504040204" pitchFamily="34" charset="-128"/>
                <a:ea typeface="Meiryo" panose="020B0604030504040204" pitchFamily="34" charset="-128"/>
              </a:rPr>
              <a:t>FIDO2</a:t>
            </a:r>
            <a:r>
              <a:rPr lang="ja-JP" altLang="en-US" sz="1400">
                <a:latin typeface="Meiryo" panose="020B0604030504040204" pitchFamily="34" charset="-128"/>
                <a:ea typeface="Meiryo" panose="020B0604030504040204" pitchFamily="34" charset="-128"/>
              </a:rPr>
              <a:t>認証デバイス</a:t>
            </a:r>
          </a:p>
        </p:txBody>
      </p:sp>
      <p:pic>
        <p:nvPicPr>
          <p:cNvPr id="11" name="図 10">
            <a:extLst>
              <a:ext uri="{FF2B5EF4-FFF2-40B4-BE49-F238E27FC236}">
                <a16:creationId xmlns:a16="http://schemas.microsoft.com/office/drawing/2014/main" id="{5131FFB1-898C-72B2-CFE1-18DB3BA87F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58663" y="1332288"/>
            <a:ext cx="826674" cy="978312"/>
          </a:xfrm>
          <a:prstGeom prst="rect">
            <a:avLst/>
          </a:prstGeom>
        </p:spPr>
      </p:pic>
      <p:sp>
        <p:nvSpPr>
          <p:cNvPr id="12" name="正方形/長方形 11">
            <a:extLst>
              <a:ext uri="{FF2B5EF4-FFF2-40B4-BE49-F238E27FC236}">
                <a16:creationId xmlns:a16="http://schemas.microsoft.com/office/drawing/2014/main" id="{7805826E-24D6-1BC7-9F3F-51A70AE3BA09}"/>
              </a:ext>
            </a:extLst>
          </p:cNvPr>
          <p:cNvSpPr/>
          <p:nvPr/>
        </p:nvSpPr>
        <p:spPr>
          <a:xfrm>
            <a:off x="3941058" y="2306128"/>
            <a:ext cx="1261884" cy="307777"/>
          </a:xfrm>
          <a:prstGeom prst="rect">
            <a:avLst/>
          </a:prstGeom>
        </p:spPr>
        <p:txBody>
          <a:bodyPr wrap="none">
            <a:spAutoFit/>
          </a:bodyPr>
          <a:lstStyle/>
          <a:p>
            <a:r>
              <a:rPr lang="ja-JP" altLang="en-US" sz="1400">
                <a:latin typeface="Meiryo" panose="020B0604030504040204" pitchFamily="34" charset="-128"/>
                <a:ea typeface="Meiryo" panose="020B0604030504040204" pitchFamily="34" charset="-128"/>
              </a:rPr>
              <a:t>認証サーバー</a:t>
            </a:r>
          </a:p>
        </p:txBody>
      </p:sp>
      <p:sp>
        <p:nvSpPr>
          <p:cNvPr id="50" name="正方形/長方形 49">
            <a:extLst>
              <a:ext uri="{FF2B5EF4-FFF2-40B4-BE49-F238E27FC236}">
                <a16:creationId xmlns:a16="http://schemas.microsoft.com/office/drawing/2014/main" id="{BA7CDED9-E17E-C51D-FE49-FA71DEB497FD}"/>
              </a:ext>
            </a:extLst>
          </p:cNvPr>
          <p:cNvSpPr/>
          <p:nvPr/>
        </p:nvSpPr>
        <p:spPr>
          <a:xfrm>
            <a:off x="6639715" y="2306128"/>
            <a:ext cx="1620957" cy="307777"/>
          </a:xfrm>
          <a:prstGeom prst="rect">
            <a:avLst/>
          </a:prstGeom>
        </p:spPr>
        <p:txBody>
          <a:bodyPr wrap="none">
            <a:spAutoFit/>
          </a:bodyPr>
          <a:lstStyle/>
          <a:p>
            <a:r>
              <a:rPr lang="ja-JP" altLang="en-US" sz="1400" dirty="0">
                <a:latin typeface="Meiryo" panose="020B0604030504040204" pitchFamily="34" charset="-128"/>
                <a:ea typeface="Meiryo" panose="020B0604030504040204" pitchFamily="34" charset="-128"/>
              </a:rPr>
              <a:t>クラウドサービス</a:t>
            </a:r>
          </a:p>
        </p:txBody>
      </p:sp>
      <p:pic>
        <p:nvPicPr>
          <p:cNvPr id="53" name="図 52">
            <a:extLst>
              <a:ext uri="{FF2B5EF4-FFF2-40B4-BE49-F238E27FC236}">
                <a16:creationId xmlns:a16="http://schemas.microsoft.com/office/drawing/2014/main" id="{3015E6F8-1FEC-42C0-83A9-69B932FD60C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00074" y="1092177"/>
            <a:ext cx="852745" cy="416221"/>
          </a:xfrm>
          <a:prstGeom prst="rect">
            <a:avLst/>
          </a:prstGeom>
        </p:spPr>
      </p:pic>
      <p:pic>
        <p:nvPicPr>
          <p:cNvPr id="55" name="図 54">
            <a:extLst>
              <a:ext uri="{FF2B5EF4-FFF2-40B4-BE49-F238E27FC236}">
                <a16:creationId xmlns:a16="http://schemas.microsoft.com/office/drawing/2014/main" id="{9BC3BA66-F618-C414-46EF-3F16226C7416}"/>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40989" y="1657679"/>
            <a:ext cx="295048" cy="162795"/>
          </a:xfrm>
          <a:prstGeom prst="rect">
            <a:avLst/>
          </a:prstGeom>
        </p:spPr>
      </p:pic>
      <p:pic>
        <p:nvPicPr>
          <p:cNvPr id="56" name="図 55">
            <a:extLst>
              <a:ext uri="{FF2B5EF4-FFF2-40B4-BE49-F238E27FC236}">
                <a16:creationId xmlns:a16="http://schemas.microsoft.com/office/drawing/2014/main" id="{0A99D041-6EF4-1FD1-41CA-9C87AFC990D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34789" y="2039441"/>
            <a:ext cx="548341" cy="138182"/>
          </a:xfrm>
          <a:prstGeom prst="rect">
            <a:avLst/>
          </a:prstGeom>
        </p:spPr>
      </p:pic>
      <p:pic>
        <p:nvPicPr>
          <p:cNvPr id="57" name="図 56">
            <a:extLst>
              <a:ext uri="{FF2B5EF4-FFF2-40B4-BE49-F238E27FC236}">
                <a16:creationId xmlns:a16="http://schemas.microsoft.com/office/drawing/2014/main" id="{B6F79DAB-D78C-ABFB-9028-BF3DFF4DCD46}"/>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9334" y="1581473"/>
            <a:ext cx="664798" cy="416221"/>
          </a:xfrm>
          <a:prstGeom prst="rect">
            <a:avLst/>
          </a:prstGeom>
        </p:spPr>
      </p:pic>
      <p:pic>
        <p:nvPicPr>
          <p:cNvPr id="58" name="図 57">
            <a:extLst>
              <a:ext uri="{FF2B5EF4-FFF2-40B4-BE49-F238E27FC236}">
                <a16:creationId xmlns:a16="http://schemas.microsoft.com/office/drawing/2014/main" id="{DC880A22-8C3B-B344-1189-F2C907827E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98497" y="1211454"/>
            <a:ext cx="614680" cy="316121"/>
          </a:xfrm>
          <a:prstGeom prst="rect">
            <a:avLst/>
          </a:prstGeom>
        </p:spPr>
      </p:pic>
      <p:pic>
        <p:nvPicPr>
          <p:cNvPr id="59" name="図 58">
            <a:extLst>
              <a:ext uri="{FF2B5EF4-FFF2-40B4-BE49-F238E27FC236}">
                <a16:creationId xmlns:a16="http://schemas.microsoft.com/office/drawing/2014/main" id="{9B2BA644-936C-9732-2EFA-FA0E2D90CBB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23025" y="1998134"/>
            <a:ext cx="577884" cy="167045"/>
          </a:xfrm>
          <a:prstGeom prst="rect">
            <a:avLst/>
          </a:prstGeom>
        </p:spPr>
      </p:pic>
      <p:pic>
        <p:nvPicPr>
          <p:cNvPr id="60" name="図 59">
            <a:extLst>
              <a:ext uri="{FF2B5EF4-FFF2-40B4-BE49-F238E27FC236}">
                <a16:creationId xmlns:a16="http://schemas.microsoft.com/office/drawing/2014/main" id="{7F5D02B8-F414-1BAB-F2E9-EA1F4062FF4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11766" y="1231755"/>
            <a:ext cx="756765" cy="416221"/>
          </a:xfrm>
          <a:prstGeom prst="rect">
            <a:avLst/>
          </a:prstGeom>
        </p:spPr>
      </p:pic>
      <p:sp>
        <p:nvSpPr>
          <p:cNvPr id="61" name="左右矢印 60">
            <a:extLst>
              <a:ext uri="{FF2B5EF4-FFF2-40B4-BE49-F238E27FC236}">
                <a16:creationId xmlns:a16="http://schemas.microsoft.com/office/drawing/2014/main" id="{F10D6BF8-ADF8-C5CC-162F-B8015C2848BA}"/>
              </a:ext>
            </a:extLst>
          </p:cNvPr>
          <p:cNvSpPr/>
          <p:nvPr/>
        </p:nvSpPr>
        <p:spPr>
          <a:xfrm>
            <a:off x="2438400" y="1657679"/>
            <a:ext cx="1720263" cy="340015"/>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右矢印 61">
            <a:extLst>
              <a:ext uri="{FF2B5EF4-FFF2-40B4-BE49-F238E27FC236}">
                <a16:creationId xmlns:a16="http://schemas.microsoft.com/office/drawing/2014/main" id="{1130255A-F73B-6D3F-3593-929EE03E8A7B}"/>
              </a:ext>
            </a:extLst>
          </p:cNvPr>
          <p:cNvSpPr/>
          <p:nvPr/>
        </p:nvSpPr>
        <p:spPr>
          <a:xfrm>
            <a:off x="4916288" y="1650466"/>
            <a:ext cx="1339004" cy="340015"/>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5541EC97-2EC0-73AF-6D04-0DE1997A00A3}"/>
              </a:ext>
            </a:extLst>
          </p:cNvPr>
          <p:cNvSpPr txBox="1"/>
          <p:nvPr/>
        </p:nvSpPr>
        <p:spPr>
          <a:xfrm>
            <a:off x="3974721" y="1031093"/>
            <a:ext cx="1194558" cy="276999"/>
          </a:xfrm>
          <a:prstGeom prst="rect">
            <a:avLst/>
          </a:prstGeom>
          <a:noFill/>
        </p:spPr>
        <p:txBody>
          <a:bodyPr wrap="none" rtlCol="0">
            <a:spAutoFit/>
          </a:bodyPr>
          <a:lstStyle/>
          <a:p>
            <a:pPr algn="ctr"/>
            <a:r>
              <a:rPr kumimoji="1" lang="en-US" altLang="ja-JP" sz="1200" dirty="0">
                <a:solidFill>
                  <a:srgbClr val="0070C0"/>
                </a:solidFill>
                <a:latin typeface="Meiryo" panose="020B0604030504040204" pitchFamily="34" charset="-128"/>
                <a:ea typeface="Meiryo" panose="020B0604030504040204" pitchFamily="34" charset="-128"/>
              </a:rPr>
              <a:t>Azure AD</a:t>
            </a:r>
            <a:r>
              <a:rPr kumimoji="1" lang="ja-JP" altLang="en-US" sz="1200">
                <a:solidFill>
                  <a:srgbClr val="0070C0"/>
                </a:solidFill>
                <a:latin typeface="Meiryo" panose="020B0604030504040204" pitchFamily="34" charset="-128"/>
                <a:ea typeface="Meiryo" panose="020B0604030504040204" pitchFamily="34" charset="-128"/>
              </a:rPr>
              <a:t>など</a:t>
            </a:r>
          </a:p>
        </p:txBody>
      </p:sp>
      <p:sp>
        <p:nvSpPr>
          <p:cNvPr id="64" name="正方形/長方形 63">
            <a:extLst>
              <a:ext uri="{FF2B5EF4-FFF2-40B4-BE49-F238E27FC236}">
                <a16:creationId xmlns:a16="http://schemas.microsoft.com/office/drawing/2014/main" id="{1760EFAD-235B-EC2A-6CC1-6B5ACE9A5F81}"/>
              </a:ext>
            </a:extLst>
          </p:cNvPr>
          <p:cNvSpPr/>
          <p:nvPr/>
        </p:nvSpPr>
        <p:spPr>
          <a:xfrm>
            <a:off x="342900" y="2891776"/>
            <a:ext cx="8458200" cy="3385542"/>
          </a:xfrm>
          <a:prstGeom prst="rect">
            <a:avLst/>
          </a:prstGeom>
        </p:spPr>
        <p:txBody>
          <a:bodyPr wrap="square">
            <a:spAutoFit/>
          </a:bodyPr>
          <a:lstStyle/>
          <a:p>
            <a:r>
              <a:rPr lang="ja-JP" altLang="en-US" sz="1600" b="1">
                <a:latin typeface="Meiryo" panose="020B0604030504040204" pitchFamily="34" charset="-128"/>
                <a:ea typeface="Meiryo" panose="020B0604030504040204" pitchFamily="34" charset="-128"/>
              </a:rPr>
              <a:t>リスク軽減</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パスワードの盗用という不正な手口が利用できなくなり、また生体情報などで本人確認の厳密化を行うため、リスクが軽減する。</a:t>
            </a:r>
            <a:endParaRPr lang="en-US" altLang="ja-JP" sz="1400" dirty="0">
              <a:latin typeface="Meiryo" panose="020B0604030504040204" pitchFamily="34" charset="-128"/>
              <a:ea typeface="Meiryo" panose="020B0604030504040204" pitchFamily="34" charset="-128"/>
            </a:endParaRP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コスト削減</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パスワードを覚える」「パスワードを複雑化する」「パスワードを絶えず変更する」「パスワード忘れによる新しいパスワードの設定」などが不要となる。パスワードレスになれば、人がかける時間を削減、漏洩による損害がなくなる。</a:t>
            </a: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ユーザーエクスペリエンス向上</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普段利用している端末ブラウザーでパスワードを保存しているため、他のPC端末やスマートフォンからサービスにアクセスしようと思ってもパスワードが思い出せない」「サービスごとに文字種別や桁数の規則が違うため、何のサービスにどのパスワードを設定しているかすぐに忘れてしまう」「定期的な変更で違うパスワードを設定したのはいいが、それを思い出せない」などがなくなり、利便性が向上し、業務の生産性も向上する。</a:t>
            </a:r>
          </a:p>
        </p:txBody>
      </p:sp>
      <p:pic>
        <p:nvPicPr>
          <p:cNvPr id="23" name="図 22">
            <a:extLst>
              <a:ext uri="{FF2B5EF4-FFF2-40B4-BE49-F238E27FC236}">
                <a16:creationId xmlns:a16="http://schemas.microsoft.com/office/drawing/2014/main" id="{B259E2A5-361A-D799-601E-DF5CAF3F1218}"/>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9630" y="1380187"/>
            <a:ext cx="933454" cy="9334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27454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descr="図形&#10;&#10;中程度の精度で自動的に生成された説明">
            <a:extLst>
              <a:ext uri="{FF2B5EF4-FFF2-40B4-BE49-F238E27FC236}">
                <a16:creationId xmlns:a16="http://schemas.microsoft.com/office/drawing/2014/main" id="{0E57FBE1-D523-8A86-52AD-93D8B4E56E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59040" y="3801888"/>
            <a:ext cx="1638922" cy="1130391"/>
          </a:xfrm>
          <a:prstGeom prst="rect">
            <a:avLst/>
          </a:prstGeom>
        </p:spPr>
      </p:pic>
      <p:sp>
        <p:nvSpPr>
          <p:cNvPr id="2" name="タイトル 1">
            <a:extLst>
              <a:ext uri="{FF2B5EF4-FFF2-40B4-BE49-F238E27FC236}">
                <a16:creationId xmlns:a16="http://schemas.microsoft.com/office/drawing/2014/main" id="{D6083774-6428-C8E2-D002-2434E0F2EE5D}"/>
              </a:ext>
            </a:extLst>
          </p:cNvPr>
          <p:cNvSpPr>
            <a:spLocks noGrp="1"/>
          </p:cNvSpPr>
          <p:nvPr>
            <p:ph type="title"/>
          </p:nvPr>
        </p:nvSpPr>
        <p:spPr/>
        <p:txBody>
          <a:bodyPr/>
          <a:lstStyle/>
          <a:p>
            <a:r>
              <a:rPr kumimoji="1" lang="ja-JP" altLang="en-US" dirty="0"/>
              <a:t>パスワードを使わないでログインできるパスキー</a:t>
            </a:r>
          </a:p>
        </p:txBody>
      </p:sp>
      <p:sp>
        <p:nvSpPr>
          <p:cNvPr id="4" name="テキスト ボックス 3">
            <a:extLst>
              <a:ext uri="{FF2B5EF4-FFF2-40B4-BE49-F238E27FC236}">
                <a16:creationId xmlns:a16="http://schemas.microsoft.com/office/drawing/2014/main" id="{B28512B0-3049-F61A-9832-C70DE316012F}"/>
              </a:ext>
            </a:extLst>
          </p:cNvPr>
          <p:cNvSpPr txBox="1"/>
          <p:nvPr/>
        </p:nvSpPr>
        <p:spPr>
          <a:xfrm>
            <a:off x="302281" y="5467930"/>
            <a:ext cx="4133693" cy="954107"/>
          </a:xfrm>
          <a:prstGeom prst="rect">
            <a:avLst/>
          </a:prstGeom>
          <a:noFill/>
        </p:spPr>
        <p:txBody>
          <a:bodyPr wrap="square">
            <a:spAutoFit/>
          </a:bodyPr>
          <a:lstStyle/>
          <a:p>
            <a:r>
              <a:rPr lang="ja-JP" altLang="en-US" sz="1400">
                <a:solidFill>
                  <a:srgbClr val="0070C0"/>
                </a:solidFill>
                <a:latin typeface="Meiryo" panose="020B0604030504040204" pitchFamily="34" charset="-128"/>
                <a:ea typeface="Meiryo" panose="020B0604030504040204" pitchFamily="34" charset="-128"/>
              </a:rPr>
              <a:t>秘密鍵をユーザーデバイスから外に出さないことで安全性を高められる</a:t>
            </a:r>
            <a:r>
              <a:rPr lang="ja-JP" altLang="en-US" sz="1400">
                <a:latin typeface="Meiryo" panose="020B0604030504040204" pitchFamily="34" charset="-128"/>
                <a:ea typeface="Meiryo" panose="020B0604030504040204" pitchFamily="34" charset="-128"/>
              </a:rPr>
              <a:t>。しかし、この仕組みでは、ユーザーデバイスの紛失や機種変更などの際、改めて</a:t>
            </a:r>
            <a:r>
              <a:rPr lang="ja-JP" altLang="en-US" sz="1400" b="1">
                <a:solidFill>
                  <a:srgbClr val="C00000"/>
                </a:solidFill>
                <a:latin typeface="Meiryo" panose="020B0604030504040204" pitchFamily="34" charset="-128"/>
                <a:ea typeface="Meiryo" panose="020B0604030504040204" pitchFamily="34" charset="-128"/>
              </a:rPr>
              <a:t>資格情報を登録し直す必要</a:t>
            </a:r>
            <a:r>
              <a:rPr lang="ja-JP" altLang="en-US" sz="1400">
                <a:latin typeface="Meiryo" panose="020B0604030504040204" pitchFamily="34" charset="-128"/>
                <a:ea typeface="Meiryo" panose="020B0604030504040204" pitchFamily="34" charset="-128"/>
              </a:rPr>
              <a:t>がある。</a:t>
            </a:r>
          </a:p>
        </p:txBody>
      </p:sp>
      <p:sp>
        <p:nvSpPr>
          <p:cNvPr id="7" name="テキスト ボックス 6">
            <a:extLst>
              <a:ext uri="{FF2B5EF4-FFF2-40B4-BE49-F238E27FC236}">
                <a16:creationId xmlns:a16="http://schemas.microsoft.com/office/drawing/2014/main" id="{375B64A3-2A76-B34F-7D54-A7F709892E7A}"/>
              </a:ext>
            </a:extLst>
          </p:cNvPr>
          <p:cNvSpPr txBox="1"/>
          <p:nvPr/>
        </p:nvSpPr>
        <p:spPr>
          <a:xfrm>
            <a:off x="240884" y="1343312"/>
            <a:ext cx="4133693" cy="584775"/>
          </a:xfrm>
          <a:prstGeom prst="rect">
            <a:avLst/>
          </a:prstGeom>
          <a:noFill/>
        </p:spPr>
        <p:txBody>
          <a:bodyPr wrap="square">
            <a:spAutoFit/>
          </a:bodyPr>
          <a:lstStyle/>
          <a:p>
            <a:r>
              <a:rPr lang="ja-JP" altLang="en-US" sz="1600">
                <a:latin typeface="Meiryo" panose="020B0604030504040204" pitchFamily="34" charset="-128"/>
                <a:ea typeface="Meiryo" panose="020B0604030504040204" pitchFamily="34" charset="-128"/>
              </a:rPr>
              <a:t>長らく使われてきたIDとパスワードによる</a:t>
            </a:r>
            <a:endParaRPr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認証方式に代わる新たな認証方式</a:t>
            </a:r>
          </a:p>
        </p:txBody>
      </p:sp>
      <p:pic>
        <p:nvPicPr>
          <p:cNvPr id="11" name="図 10" descr="四角形 が含まれている画像&#10;&#10;自動的に生成された説明">
            <a:extLst>
              <a:ext uri="{FF2B5EF4-FFF2-40B4-BE49-F238E27FC236}">
                <a16:creationId xmlns:a16="http://schemas.microsoft.com/office/drawing/2014/main" id="{5A143EAB-F972-FFA1-4D03-2948B43871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55562" y="3801888"/>
            <a:ext cx="765995" cy="1134733"/>
          </a:xfrm>
          <a:prstGeom prst="rect">
            <a:avLst/>
          </a:prstGeom>
          <a:effectLst>
            <a:outerShdw blurRad="50800" dist="38100" dir="2700000" algn="tl" rotWithShape="0">
              <a:prstClr val="black">
                <a:alpha val="40000"/>
              </a:prstClr>
            </a:outerShdw>
          </a:effectLst>
        </p:spPr>
      </p:pic>
      <p:pic>
        <p:nvPicPr>
          <p:cNvPr id="13" name="図 12" descr="図形&#10;&#10;低い精度で自動的に生成された説明">
            <a:extLst>
              <a:ext uri="{FF2B5EF4-FFF2-40B4-BE49-F238E27FC236}">
                <a16:creationId xmlns:a16="http://schemas.microsoft.com/office/drawing/2014/main" id="{57AB2751-CFB8-DFA8-01FF-3212DEA61B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472" y="3801888"/>
            <a:ext cx="639209" cy="113039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D8BC6139-265B-A3D2-6F69-94F4EAB1C79B}"/>
              </a:ext>
            </a:extLst>
          </p:cNvPr>
          <p:cNvSpPr txBox="1"/>
          <p:nvPr/>
        </p:nvSpPr>
        <p:spPr>
          <a:xfrm>
            <a:off x="1446438" y="908380"/>
            <a:ext cx="1845377" cy="461665"/>
          </a:xfrm>
          <a:prstGeom prst="rect">
            <a:avLst/>
          </a:prstGeom>
          <a:noFill/>
        </p:spPr>
        <p:txBody>
          <a:bodyPr wrap="none" rtlCol="0">
            <a:spAutoFit/>
          </a:bodyPr>
          <a:lstStyle/>
          <a:p>
            <a:pPr algn="ctr"/>
            <a:r>
              <a:rPr kumimoji="1" lang="en-US" altLang="ja-JP" sz="2400" b="1" dirty="0">
                <a:latin typeface="Meiryo" panose="020B0604030504040204" pitchFamily="34" charset="-128"/>
                <a:ea typeface="Meiryo" panose="020B0604030504040204" pitchFamily="34" charset="-128"/>
              </a:rPr>
              <a:t>FIDO2</a:t>
            </a:r>
            <a:r>
              <a:rPr kumimoji="1" lang="ja-JP" altLang="en-US" sz="2400" b="1">
                <a:latin typeface="Meiryo" panose="020B0604030504040204" pitchFamily="34" charset="-128"/>
                <a:ea typeface="Meiryo" panose="020B0604030504040204" pitchFamily="34" charset="-128"/>
              </a:rPr>
              <a:t>認証</a:t>
            </a:r>
          </a:p>
        </p:txBody>
      </p:sp>
      <p:pic>
        <p:nvPicPr>
          <p:cNvPr id="18" name="図 17" descr="図形&#10;&#10;中程度の精度で自動的に生成された説明">
            <a:extLst>
              <a:ext uri="{FF2B5EF4-FFF2-40B4-BE49-F238E27FC236}">
                <a16:creationId xmlns:a16="http://schemas.microsoft.com/office/drawing/2014/main" id="{4BD1F474-7252-A7AD-F848-42663755A396}"/>
              </a:ext>
            </a:extLst>
          </p:cNvPr>
          <p:cNvPicPr>
            <a:picLocks noChangeAspect="1"/>
          </p:cNvPicPr>
          <p:nvPr/>
        </p:nvPicPr>
        <p:blipFill>
          <a:blip r:embed="rId5" cstate="print">
            <a:duotone>
              <a:prstClr val="black"/>
              <a:srgbClr val="984807">
                <a:tint val="45000"/>
                <a:satMod val="400000"/>
              </a:srgbClr>
            </a:duotone>
            <a:extLst>
              <a:ext uri="{28A0092B-C50C-407E-A947-70E740481C1C}">
                <a14:useLocalDpi xmlns:a14="http://schemas.microsoft.com/office/drawing/2010/main"/>
              </a:ext>
            </a:extLst>
          </a:blip>
          <a:stretch>
            <a:fillRect/>
          </a:stretch>
        </p:blipFill>
        <p:spPr>
          <a:xfrm>
            <a:off x="710386" y="4271012"/>
            <a:ext cx="370144" cy="164362"/>
          </a:xfrm>
          <a:prstGeom prst="rect">
            <a:avLst/>
          </a:prstGeom>
          <a:effectLst>
            <a:outerShdw blurRad="50800" dist="38100" dir="2700000" algn="tl" rotWithShape="0">
              <a:prstClr val="black">
                <a:alpha val="40000"/>
              </a:prstClr>
            </a:outerShdw>
          </a:effectLst>
        </p:spPr>
      </p:pic>
      <p:pic>
        <p:nvPicPr>
          <p:cNvPr id="19" name="図 18" descr="図形&#10;&#10;中程度の精度で自動的に生成された説明">
            <a:extLst>
              <a:ext uri="{FF2B5EF4-FFF2-40B4-BE49-F238E27FC236}">
                <a16:creationId xmlns:a16="http://schemas.microsoft.com/office/drawing/2014/main" id="{2D5EC86C-D41D-7A63-B24A-74C941ED20B0}"/>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786595" y="4279516"/>
            <a:ext cx="370144" cy="164362"/>
          </a:xfrm>
          <a:prstGeom prst="rect">
            <a:avLst/>
          </a:prstGeom>
          <a:effectLst>
            <a:outerShdw blurRad="50800" dist="38100" dir="2700000" algn="tl" rotWithShape="0">
              <a:prstClr val="black">
                <a:alpha val="40000"/>
              </a:prstClr>
            </a:outerShdw>
          </a:effectLst>
        </p:spPr>
      </p:pic>
      <p:pic>
        <p:nvPicPr>
          <p:cNvPr id="20" name="図 19" descr="図形&#10;&#10;中程度の精度で自動的に生成された説明">
            <a:extLst>
              <a:ext uri="{FF2B5EF4-FFF2-40B4-BE49-F238E27FC236}">
                <a16:creationId xmlns:a16="http://schemas.microsoft.com/office/drawing/2014/main" id="{E6AFC6C2-6E0D-8C47-25B8-18A8FB4E572D}"/>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93429" y="4279516"/>
            <a:ext cx="370144" cy="164362"/>
          </a:xfrm>
          <a:prstGeom prst="rect">
            <a:avLst/>
          </a:prstGeom>
          <a:effectLst>
            <a:outerShdw blurRad="50800" dist="38100" dir="2700000" algn="tl" rotWithShape="0">
              <a:prstClr val="black">
                <a:alpha val="40000"/>
              </a:prstClr>
            </a:outerShdw>
          </a:effectLst>
        </p:spPr>
      </p:pic>
      <p:cxnSp>
        <p:nvCxnSpPr>
          <p:cNvPr id="55" name="曲線コネクタ 54">
            <a:extLst>
              <a:ext uri="{FF2B5EF4-FFF2-40B4-BE49-F238E27FC236}">
                <a16:creationId xmlns:a16="http://schemas.microsoft.com/office/drawing/2014/main" id="{3C87D461-F512-DBB6-45C2-6FBA36D73904}"/>
              </a:ext>
            </a:extLst>
          </p:cNvPr>
          <p:cNvCxnSpPr>
            <a:stCxn id="18" idx="0"/>
            <a:endCxn id="19" idx="0"/>
          </p:cNvCxnSpPr>
          <p:nvPr/>
        </p:nvCxnSpPr>
        <p:spPr>
          <a:xfrm rot="16200000" flipH="1">
            <a:off x="1429310" y="3737160"/>
            <a:ext cx="8504" cy="1076209"/>
          </a:xfrm>
          <a:prstGeom prst="curvedConnector3">
            <a:avLst>
              <a:gd name="adj1" fmla="val -22238300"/>
            </a:avLst>
          </a:prstGeom>
          <a:ln>
            <a:solidFill>
              <a:srgbClr val="FF0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曲線コネクタ 56">
            <a:extLst>
              <a:ext uri="{FF2B5EF4-FFF2-40B4-BE49-F238E27FC236}">
                <a16:creationId xmlns:a16="http://schemas.microsoft.com/office/drawing/2014/main" id="{85A225EA-5A6F-0947-A9E8-6BFF03EC3ECD}"/>
              </a:ext>
            </a:extLst>
          </p:cNvPr>
          <p:cNvCxnSpPr>
            <a:cxnSpLocks/>
            <a:stCxn id="18" idx="0"/>
            <a:endCxn id="20" idx="0"/>
          </p:cNvCxnSpPr>
          <p:nvPr/>
        </p:nvCxnSpPr>
        <p:spPr>
          <a:xfrm rot="16200000" flipH="1">
            <a:off x="2182727" y="2983743"/>
            <a:ext cx="8504" cy="2583043"/>
          </a:xfrm>
          <a:prstGeom prst="curvedConnector3">
            <a:avLst>
              <a:gd name="adj1" fmla="val -22327152"/>
            </a:avLst>
          </a:prstGeom>
          <a:ln>
            <a:solidFill>
              <a:srgbClr val="FF0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3" name="曲線コネクタ 62">
            <a:extLst>
              <a:ext uri="{FF2B5EF4-FFF2-40B4-BE49-F238E27FC236}">
                <a16:creationId xmlns:a16="http://schemas.microsoft.com/office/drawing/2014/main" id="{F57A17A1-70F5-304B-BBD7-1325F3A2FE02}"/>
              </a:ext>
            </a:extLst>
          </p:cNvPr>
          <p:cNvCxnSpPr>
            <a:cxnSpLocks/>
            <a:stCxn id="19" idx="0"/>
            <a:endCxn id="20" idx="0"/>
          </p:cNvCxnSpPr>
          <p:nvPr/>
        </p:nvCxnSpPr>
        <p:spPr>
          <a:xfrm rot="5400000" flipH="1" flipV="1">
            <a:off x="2725084" y="3526099"/>
            <a:ext cx="12700" cy="1506834"/>
          </a:xfrm>
          <a:prstGeom prst="curvedConnector3">
            <a:avLst>
              <a:gd name="adj1" fmla="val 15009913"/>
            </a:avLst>
          </a:prstGeom>
          <a:ln>
            <a:solidFill>
              <a:srgbClr val="FF0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029" name="乗算記号 1028">
            <a:extLst>
              <a:ext uri="{FF2B5EF4-FFF2-40B4-BE49-F238E27FC236}">
                <a16:creationId xmlns:a16="http://schemas.microsoft.com/office/drawing/2014/main" id="{A3708319-3083-4CD9-363B-7AF00DBF0B8F}"/>
              </a:ext>
            </a:extLst>
          </p:cNvPr>
          <p:cNvSpPr/>
          <p:nvPr/>
        </p:nvSpPr>
        <p:spPr>
          <a:xfrm>
            <a:off x="1987839" y="2204994"/>
            <a:ext cx="349583" cy="335317"/>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3" name="乗算記号 1032">
            <a:extLst>
              <a:ext uri="{FF2B5EF4-FFF2-40B4-BE49-F238E27FC236}">
                <a16:creationId xmlns:a16="http://schemas.microsoft.com/office/drawing/2014/main" id="{D372D75E-6E45-BAF8-2FFE-99052B44E095}"/>
              </a:ext>
            </a:extLst>
          </p:cNvPr>
          <p:cNvSpPr/>
          <p:nvPr/>
        </p:nvSpPr>
        <p:spPr>
          <a:xfrm>
            <a:off x="1258770" y="2204994"/>
            <a:ext cx="349583" cy="335317"/>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4" name="乗算記号 1033">
            <a:extLst>
              <a:ext uri="{FF2B5EF4-FFF2-40B4-BE49-F238E27FC236}">
                <a16:creationId xmlns:a16="http://schemas.microsoft.com/office/drawing/2014/main" id="{C3B4CE1E-DF3D-73A6-A56F-632882830DC1}"/>
              </a:ext>
            </a:extLst>
          </p:cNvPr>
          <p:cNvSpPr/>
          <p:nvPr/>
        </p:nvSpPr>
        <p:spPr>
          <a:xfrm>
            <a:off x="2609652" y="2199401"/>
            <a:ext cx="349583" cy="335317"/>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3C9D7AC0-8496-8D1B-8C97-9AA20DB22AB6}"/>
              </a:ext>
            </a:extLst>
          </p:cNvPr>
          <p:cNvGrpSpPr/>
          <p:nvPr/>
        </p:nvGrpSpPr>
        <p:grpSpPr>
          <a:xfrm>
            <a:off x="4708027" y="908380"/>
            <a:ext cx="4193367" cy="5513657"/>
            <a:chOff x="4708027" y="908380"/>
            <a:chExt cx="4193367" cy="5513657"/>
          </a:xfrm>
        </p:grpSpPr>
        <p:pic>
          <p:nvPicPr>
            <p:cNvPr id="41" name="図 40" descr="図形&#10;&#10;中程度の精度で自動的に生成された説明">
              <a:extLst>
                <a:ext uri="{FF2B5EF4-FFF2-40B4-BE49-F238E27FC236}">
                  <a16:creationId xmlns:a16="http://schemas.microsoft.com/office/drawing/2014/main" id="{130E7632-7655-6CC4-CED5-047848CD8DBB}"/>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733433" y="2003116"/>
              <a:ext cx="2061548" cy="1381599"/>
            </a:xfrm>
            <a:prstGeom prst="rect">
              <a:avLst/>
            </a:prstGeom>
          </p:spPr>
        </p:pic>
        <p:pic>
          <p:nvPicPr>
            <p:cNvPr id="36" name="図 35" descr="図形&#10;&#10;中程度の精度で自動的に生成された説明">
              <a:extLst>
                <a:ext uri="{FF2B5EF4-FFF2-40B4-BE49-F238E27FC236}">
                  <a16:creationId xmlns:a16="http://schemas.microsoft.com/office/drawing/2014/main" id="{00068AC3-C2B9-0173-5317-4500A31715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01171" y="3771660"/>
              <a:ext cx="1638922" cy="1130391"/>
            </a:xfrm>
            <a:prstGeom prst="rect">
              <a:avLst/>
            </a:prstGeom>
          </p:spPr>
        </p:pic>
        <p:sp>
          <p:nvSpPr>
            <p:cNvPr id="5" name="テキスト ボックス 4">
              <a:extLst>
                <a:ext uri="{FF2B5EF4-FFF2-40B4-BE49-F238E27FC236}">
                  <a16:creationId xmlns:a16="http://schemas.microsoft.com/office/drawing/2014/main" id="{16AB6D42-132E-23F7-0738-A0EB51126677}"/>
                </a:ext>
              </a:extLst>
            </p:cNvPr>
            <p:cNvSpPr txBox="1"/>
            <p:nvPr/>
          </p:nvSpPr>
          <p:spPr>
            <a:xfrm>
              <a:off x="4708027" y="5467930"/>
              <a:ext cx="4133691" cy="954107"/>
            </a:xfrm>
            <a:prstGeom prst="rect">
              <a:avLst/>
            </a:prstGeom>
            <a:noFill/>
          </p:spPr>
          <p:txBody>
            <a:bodyPr wrap="square">
              <a:spAutoFit/>
            </a:bodyPr>
            <a:lstStyle/>
            <a:p>
              <a:r>
                <a:rPr lang="ja-JP" altLang="en-US" sz="1400">
                  <a:latin typeface="Meiryo" panose="020B0604030504040204" pitchFamily="34" charset="-128"/>
                  <a:ea typeface="Meiryo" panose="020B0604030504040204" pitchFamily="34" charset="-128"/>
                </a:rPr>
                <a:t>一部の鍵情報を「同期鍵」としてクラウド上で管理する仕組みに変更。これにより、移行後のデバイスをOSクラウドに同期すれば、再登録や再設定の手間をかけず、認証をうけることができる。</a:t>
              </a:r>
            </a:p>
          </p:txBody>
        </p:sp>
        <p:pic>
          <p:nvPicPr>
            <p:cNvPr id="15" name="図 14" descr="図形&#10;&#10;中程度の精度で自動的に生成された説明">
              <a:extLst>
                <a:ext uri="{FF2B5EF4-FFF2-40B4-BE49-F238E27FC236}">
                  <a16:creationId xmlns:a16="http://schemas.microsoft.com/office/drawing/2014/main" id="{9EC4741E-715E-A92A-D729-3C22B3CEB3B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40383" y="4958491"/>
              <a:ext cx="492055" cy="252087"/>
            </a:xfrm>
            <a:prstGeom prst="rect">
              <a:avLst/>
            </a:prstGeom>
          </p:spPr>
        </p:pic>
        <p:pic>
          <p:nvPicPr>
            <p:cNvPr id="24" name="図 23" descr="四角形 が含まれている画像&#10;&#10;自動的に生成された説明">
              <a:extLst>
                <a:ext uri="{FF2B5EF4-FFF2-40B4-BE49-F238E27FC236}">
                  <a16:creationId xmlns:a16="http://schemas.microsoft.com/office/drawing/2014/main" id="{A671B748-C921-6260-9BBA-A5B92E61D2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98212" y="3771660"/>
              <a:ext cx="765995" cy="1134733"/>
            </a:xfrm>
            <a:prstGeom prst="rect">
              <a:avLst/>
            </a:prstGeom>
            <a:effectLst>
              <a:outerShdw blurRad="50800" dist="38100" dir="2700000" algn="tl" rotWithShape="0">
                <a:prstClr val="black">
                  <a:alpha val="40000"/>
                </a:prstClr>
              </a:outerShdw>
            </a:effectLst>
          </p:spPr>
        </p:pic>
        <p:pic>
          <p:nvPicPr>
            <p:cNvPr id="25" name="図 24" descr="図形&#10;&#10;低い精度で自動的に生成された説明">
              <a:extLst>
                <a:ext uri="{FF2B5EF4-FFF2-40B4-BE49-F238E27FC236}">
                  <a16:creationId xmlns:a16="http://schemas.microsoft.com/office/drawing/2014/main" id="{DFA4BF9E-7FFB-F61F-5B72-B0ED32F084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68103" y="3771660"/>
              <a:ext cx="639209" cy="1130391"/>
            </a:xfrm>
            <a:prstGeom prst="rect">
              <a:avLst/>
            </a:prstGeom>
            <a:effectLst>
              <a:outerShdw blurRad="50800" dist="38100" dir="2700000" algn="tl" rotWithShape="0">
                <a:prstClr val="black">
                  <a:alpha val="40000"/>
                </a:prstClr>
              </a:outerShdw>
            </a:effectLst>
          </p:spPr>
        </p:pic>
        <p:pic>
          <p:nvPicPr>
            <p:cNvPr id="26" name="図 25" descr="図形&#10;&#10;中程度の精度で自動的に生成された説明">
              <a:extLst>
                <a:ext uri="{FF2B5EF4-FFF2-40B4-BE49-F238E27FC236}">
                  <a16:creationId xmlns:a16="http://schemas.microsoft.com/office/drawing/2014/main" id="{8E22FA81-7B0D-D08E-0BC8-1C1228615EB3}"/>
                </a:ext>
              </a:extLst>
            </p:cNvPr>
            <p:cNvPicPr>
              <a:picLocks noChangeAspect="1"/>
            </p:cNvPicPr>
            <p:nvPr/>
          </p:nvPicPr>
          <p:blipFill>
            <a:blip r:embed="rId5" cstate="print">
              <a:duotone>
                <a:prstClr val="black"/>
                <a:srgbClr val="984807">
                  <a:tint val="45000"/>
                  <a:satMod val="400000"/>
                </a:srgbClr>
              </a:duotone>
              <a:extLst>
                <a:ext uri="{28A0092B-C50C-407E-A947-70E740481C1C}">
                  <a14:useLocalDpi xmlns:a14="http://schemas.microsoft.com/office/drawing/2010/main"/>
                </a:ext>
              </a:extLst>
            </a:blip>
            <a:stretch>
              <a:fillRect/>
            </a:stretch>
          </p:blipFill>
          <p:spPr>
            <a:xfrm>
              <a:off x="5101339" y="4355086"/>
              <a:ext cx="370144" cy="164362"/>
            </a:xfrm>
            <a:prstGeom prst="rect">
              <a:avLst/>
            </a:prstGeom>
            <a:effectLst>
              <a:outerShdw blurRad="50800" dist="38100" dir="2700000" algn="tl" rotWithShape="0">
                <a:prstClr val="black">
                  <a:alpha val="40000"/>
                </a:prstClr>
              </a:outerShdw>
            </a:effectLst>
          </p:spPr>
        </p:pic>
        <p:pic>
          <p:nvPicPr>
            <p:cNvPr id="27" name="図 26" descr="図形&#10;&#10;中程度の精度で自動的に生成された説明">
              <a:extLst>
                <a:ext uri="{FF2B5EF4-FFF2-40B4-BE49-F238E27FC236}">
                  <a16:creationId xmlns:a16="http://schemas.microsoft.com/office/drawing/2014/main" id="{644DF58B-E8A1-73F5-8AA2-C4C0C85C26FD}"/>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196223" y="4355086"/>
              <a:ext cx="370144" cy="164362"/>
            </a:xfrm>
            <a:prstGeom prst="rect">
              <a:avLst/>
            </a:prstGeom>
            <a:effectLst>
              <a:outerShdw blurRad="50800" dist="38100" dir="2700000" algn="tl" rotWithShape="0">
                <a:prstClr val="black">
                  <a:alpha val="40000"/>
                </a:prstClr>
              </a:outerShdw>
            </a:effectLst>
          </p:spPr>
        </p:pic>
        <p:pic>
          <p:nvPicPr>
            <p:cNvPr id="28" name="図 27" descr="図形&#10;&#10;中程度の精度で自動的に生成された説明">
              <a:extLst>
                <a:ext uri="{FF2B5EF4-FFF2-40B4-BE49-F238E27FC236}">
                  <a16:creationId xmlns:a16="http://schemas.microsoft.com/office/drawing/2014/main" id="{CA7A53DB-37E6-2923-C9B5-EB715F631170}"/>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636624" y="4355086"/>
              <a:ext cx="370144" cy="164362"/>
            </a:xfrm>
            <a:prstGeom prst="rect">
              <a:avLst/>
            </a:prstGeom>
            <a:effectLst>
              <a:outerShdw blurRad="50800" dist="38100" dir="2700000" algn="tl" rotWithShape="0">
                <a:prstClr val="black">
                  <a:alpha val="40000"/>
                </a:prstClr>
              </a:outerShdw>
            </a:effectLst>
          </p:spPr>
        </p:pic>
        <p:pic>
          <p:nvPicPr>
            <p:cNvPr id="22" name="図 21" descr="図形&#10;&#10;中程度の精度で自動的に生成された説明">
              <a:extLst>
                <a:ext uri="{FF2B5EF4-FFF2-40B4-BE49-F238E27FC236}">
                  <a16:creationId xmlns:a16="http://schemas.microsoft.com/office/drawing/2014/main" id="{2D8CBA9E-4540-0DD2-9E3B-64FAE3CD8170}"/>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101339" y="3991406"/>
              <a:ext cx="370144" cy="154883"/>
            </a:xfrm>
            <a:prstGeom prst="rect">
              <a:avLst/>
            </a:prstGeom>
            <a:effectLst>
              <a:outerShdw blurRad="50800" dist="38100" dir="2700000" algn="tl" rotWithShape="0">
                <a:prstClr val="black">
                  <a:alpha val="40000"/>
                </a:prstClr>
              </a:outerShdw>
            </a:effectLst>
          </p:spPr>
        </p:pic>
        <p:pic>
          <p:nvPicPr>
            <p:cNvPr id="29" name="図 28" descr="図形&#10;&#10;中程度の精度で自動的に生成された説明">
              <a:extLst>
                <a:ext uri="{FF2B5EF4-FFF2-40B4-BE49-F238E27FC236}">
                  <a16:creationId xmlns:a16="http://schemas.microsoft.com/office/drawing/2014/main" id="{E4275A12-4C0F-4206-7269-E9E2A1D54260}"/>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196137" y="3986611"/>
              <a:ext cx="370144" cy="154883"/>
            </a:xfrm>
            <a:prstGeom prst="rect">
              <a:avLst/>
            </a:prstGeom>
            <a:effectLst>
              <a:outerShdw blurRad="50800" dist="38100" dir="2700000" algn="tl" rotWithShape="0">
                <a:prstClr val="black">
                  <a:alpha val="40000"/>
                </a:prstClr>
              </a:outerShdw>
            </a:effectLst>
          </p:spPr>
        </p:pic>
        <p:pic>
          <p:nvPicPr>
            <p:cNvPr id="30" name="図 29" descr="図形&#10;&#10;中程度の精度で自動的に生成された説明">
              <a:extLst>
                <a:ext uri="{FF2B5EF4-FFF2-40B4-BE49-F238E27FC236}">
                  <a16:creationId xmlns:a16="http://schemas.microsoft.com/office/drawing/2014/main" id="{AF9AA6F1-73D2-9652-09D3-FF54BEF2CEB3}"/>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636624" y="3983646"/>
              <a:ext cx="370144" cy="154883"/>
            </a:xfrm>
            <a:prstGeom prst="rect">
              <a:avLst/>
            </a:prstGeom>
            <a:effectLst>
              <a:outerShdw blurRad="50800" dist="38100" dir="2700000" algn="tl" rotWithShape="0">
                <a:prstClr val="black">
                  <a:alpha val="40000"/>
                </a:prstClr>
              </a:outerShdw>
            </a:effectLst>
          </p:spPr>
        </p:pic>
        <p:pic>
          <p:nvPicPr>
            <p:cNvPr id="31" name="図 30" descr="図形&#10;&#10;中程度の精度で自動的に生成された説明">
              <a:extLst>
                <a:ext uri="{FF2B5EF4-FFF2-40B4-BE49-F238E27FC236}">
                  <a16:creationId xmlns:a16="http://schemas.microsoft.com/office/drawing/2014/main" id="{BFC6800A-9EC4-6AA4-E85C-7D82E5A4B74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35181" y="4957147"/>
              <a:ext cx="492055" cy="252087"/>
            </a:xfrm>
            <a:prstGeom prst="rect">
              <a:avLst/>
            </a:prstGeom>
          </p:spPr>
        </p:pic>
        <p:pic>
          <p:nvPicPr>
            <p:cNvPr id="32" name="図 31" descr="図形&#10;&#10;中程度の精度で自動的に生成された説明">
              <a:extLst>
                <a:ext uri="{FF2B5EF4-FFF2-40B4-BE49-F238E27FC236}">
                  <a16:creationId xmlns:a16="http://schemas.microsoft.com/office/drawing/2014/main" id="{697FF647-8238-AD8B-F604-294124ADD5A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74604" y="4958491"/>
              <a:ext cx="492055" cy="252087"/>
            </a:xfrm>
            <a:prstGeom prst="rect">
              <a:avLst/>
            </a:prstGeom>
          </p:spPr>
        </p:pic>
        <p:sp>
          <p:nvSpPr>
            <p:cNvPr id="33" name="テキスト ボックス 32">
              <a:extLst>
                <a:ext uri="{FF2B5EF4-FFF2-40B4-BE49-F238E27FC236}">
                  <a16:creationId xmlns:a16="http://schemas.microsoft.com/office/drawing/2014/main" id="{AA38A46E-0CCC-F09A-F098-3C9FDFF0C228}"/>
                </a:ext>
              </a:extLst>
            </p:cNvPr>
            <p:cNvSpPr txBox="1"/>
            <p:nvPr/>
          </p:nvSpPr>
          <p:spPr>
            <a:xfrm>
              <a:off x="5716156" y="908380"/>
              <a:ext cx="2031326" cy="461665"/>
            </a:xfrm>
            <a:prstGeom prst="rect">
              <a:avLst/>
            </a:prstGeom>
            <a:noFill/>
          </p:spPr>
          <p:txBody>
            <a:bodyPr wrap="none" rtlCol="0">
              <a:spAutoFit/>
            </a:bodyPr>
            <a:lstStyle/>
            <a:p>
              <a:pPr algn="ctr"/>
              <a:r>
                <a:rPr lang="ja-JP" altLang="en-US" sz="2400" b="1">
                  <a:latin typeface="Meiryo" panose="020B0604030504040204" pitchFamily="34" charset="-128"/>
                  <a:ea typeface="Meiryo" panose="020B0604030504040204" pitchFamily="34" charset="-128"/>
                </a:rPr>
                <a:t>パスキー</a:t>
              </a:r>
              <a:r>
                <a:rPr kumimoji="1" lang="ja-JP" altLang="en-US" sz="2400" b="1">
                  <a:latin typeface="Meiryo" panose="020B0604030504040204" pitchFamily="34" charset="-128"/>
                  <a:ea typeface="Meiryo" panose="020B0604030504040204" pitchFamily="34" charset="-128"/>
                </a:rPr>
                <a:t>認証</a:t>
              </a:r>
            </a:p>
          </p:txBody>
        </p:sp>
        <p:sp>
          <p:nvSpPr>
            <p:cNvPr id="37" name="テキスト ボックス 36">
              <a:extLst>
                <a:ext uri="{FF2B5EF4-FFF2-40B4-BE49-F238E27FC236}">
                  <a16:creationId xmlns:a16="http://schemas.microsoft.com/office/drawing/2014/main" id="{EFC0AE55-7F89-EB5F-C3B4-E7F95777E5B7}"/>
                </a:ext>
              </a:extLst>
            </p:cNvPr>
            <p:cNvSpPr txBox="1"/>
            <p:nvPr/>
          </p:nvSpPr>
          <p:spPr>
            <a:xfrm>
              <a:off x="5089081" y="4096339"/>
              <a:ext cx="394660" cy="338554"/>
            </a:xfrm>
            <a:prstGeom prst="rect">
              <a:avLst/>
            </a:prstGeom>
            <a:noFill/>
          </p:spPr>
          <p:txBody>
            <a:bodyPr wrap="none" rtlCol="0">
              <a:spAutoFit/>
            </a:bodyPr>
            <a:lstStyle/>
            <a:p>
              <a:pPr algn="ctr"/>
              <a:r>
                <a:rPr lang="ja-JP" altLang="en-US" sz="1600" b="1">
                  <a:solidFill>
                    <a:schemeClr val="accent6">
                      <a:lumMod val="75000"/>
                    </a:schemeClr>
                  </a:solidFill>
                </a:rPr>
                <a:t>＋</a:t>
              </a:r>
              <a:endParaRPr kumimoji="1" lang="ja-JP" altLang="en-US" sz="1600" b="1">
                <a:solidFill>
                  <a:schemeClr val="accent6">
                    <a:lumMod val="75000"/>
                  </a:schemeClr>
                </a:solidFill>
              </a:endParaRPr>
            </a:p>
          </p:txBody>
        </p:sp>
        <p:sp>
          <p:nvSpPr>
            <p:cNvPr id="38" name="テキスト ボックス 37">
              <a:extLst>
                <a:ext uri="{FF2B5EF4-FFF2-40B4-BE49-F238E27FC236}">
                  <a16:creationId xmlns:a16="http://schemas.microsoft.com/office/drawing/2014/main" id="{D136B870-2606-9CD2-A85F-0270997C2A81}"/>
                </a:ext>
              </a:extLst>
            </p:cNvPr>
            <p:cNvSpPr txBox="1"/>
            <p:nvPr/>
          </p:nvSpPr>
          <p:spPr>
            <a:xfrm>
              <a:off x="6183879" y="4090745"/>
              <a:ext cx="394660" cy="338554"/>
            </a:xfrm>
            <a:prstGeom prst="rect">
              <a:avLst/>
            </a:prstGeom>
            <a:noFill/>
          </p:spPr>
          <p:txBody>
            <a:bodyPr wrap="none" rtlCol="0">
              <a:spAutoFit/>
            </a:bodyPr>
            <a:lstStyle/>
            <a:p>
              <a:pPr algn="ctr"/>
              <a:r>
                <a:rPr lang="ja-JP" altLang="en-US" sz="1600" b="1">
                  <a:solidFill>
                    <a:schemeClr val="accent6">
                      <a:lumMod val="75000"/>
                    </a:schemeClr>
                  </a:solidFill>
                </a:rPr>
                <a:t>＋</a:t>
              </a:r>
              <a:endParaRPr kumimoji="1" lang="ja-JP" altLang="en-US" sz="1600" b="1">
                <a:solidFill>
                  <a:schemeClr val="accent6">
                    <a:lumMod val="75000"/>
                  </a:schemeClr>
                </a:solidFill>
              </a:endParaRPr>
            </a:p>
          </p:txBody>
        </p:sp>
        <p:sp>
          <p:nvSpPr>
            <p:cNvPr id="39" name="テキスト ボックス 38">
              <a:extLst>
                <a:ext uri="{FF2B5EF4-FFF2-40B4-BE49-F238E27FC236}">
                  <a16:creationId xmlns:a16="http://schemas.microsoft.com/office/drawing/2014/main" id="{BAC0FC6C-FAB1-9ED1-B103-318CF7564512}"/>
                </a:ext>
              </a:extLst>
            </p:cNvPr>
            <p:cNvSpPr txBox="1"/>
            <p:nvPr/>
          </p:nvSpPr>
          <p:spPr>
            <a:xfrm>
              <a:off x="7612108" y="4091712"/>
              <a:ext cx="394660" cy="338554"/>
            </a:xfrm>
            <a:prstGeom prst="rect">
              <a:avLst/>
            </a:prstGeom>
            <a:noFill/>
          </p:spPr>
          <p:txBody>
            <a:bodyPr wrap="none" rtlCol="0">
              <a:spAutoFit/>
            </a:bodyPr>
            <a:lstStyle/>
            <a:p>
              <a:pPr algn="ctr"/>
              <a:r>
                <a:rPr lang="ja-JP" altLang="en-US" sz="1600" b="1">
                  <a:solidFill>
                    <a:schemeClr val="accent6">
                      <a:lumMod val="75000"/>
                    </a:schemeClr>
                  </a:solidFill>
                </a:rPr>
                <a:t>＋</a:t>
              </a:r>
              <a:endParaRPr kumimoji="1" lang="ja-JP" altLang="en-US" sz="1600" b="1">
                <a:solidFill>
                  <a:schemeClr val="accent6">
                    <a:lumMod val="75000"/>
                  </a:schemeClr>
                </a:solidFill>
              </a:endParaRPr>
            </a:p>
          </p:txBody>
        </p:sp>
        <p:pic>
          <p:nvPicPr>
            <p:cNvPr id="42" name="図 41" descr="図形&#10;&#10;中程度の精度で自動的に生成された説明">
              <a:extLst>
                <a:ext uri="{FF2B5EF4-FFF2-40B4-BE49-F238E27FC236}">
                  <a16:creationId xmlns:a16="http://schemas.microsoft.com/office/drawing/2014/main" id="{0E4B1698-CA6E-EA7B-EFD7-5BBB0FECA253}"/>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578539" y="2838305"/>
              <a:ext cx="370144" cy="154883"/>
            </a:xfrm>
            <a:prstGeom prst="rect">
              <a:avLst/>
            </a:prstGeom>
            <a:effectLst>
              <a:outerShdw blurRad="50800" dist="38100" dir="2700000" algn="tl" rotWithShape="0">
                <a:prstClr val="black">
                  <a:alpha val="40000"/>
                </a:prstClr>
              </a:outerShdw>
            </a:effectLst>
          </p:spPr>
        </p:pic>
        <p:sp>
          <p:nvSpPr>
            <p:cNvPr id="44" name="テキスト ボックス 43">
              <a:extLst>
                <a:ext uri="{FF2B5EF4-FFF2-40B4-BE49-F238E27FC236}">
                  <a16:creationId xmlns:a16="http://schemas.microsoft.com/office/drawing/2014/main" id="{4E1E28FF-B451-71E0-E091-B01B2B970360}"/>
                </a:ext>
              </a:extLst>
            </p:cNvPr>
            <p:cNvSpPr txBox="1"/>
            <p:nvPr/>
          </p:nvSpPr>
          <p:spPr>
            <a:xfrm>
              <a:off x="6214477" y="2555880"/>
              <a:ext cx="1120789" cy="307777"/>
            </a:xfrm>
            <a:prstGeom prst="rect">
              <a:avLst/>
            </a:prstGeom>
            <a:noFill/>
          </p:spPr>
          <p:txBody>
            <a:bodyPr wrap="square">
              <a:spAutoFit/>
            </a:bodyPr>
            <a:lstStyle/>
            <a:p>
              <a:pPr algn="ctr"/>
              <a:r>
                <a:rPr lang="ja-JP" altLang="en-US" sz="1400">
                  <a:solidFill>
                    <a:schemeClr val="accent6">
                      <a:lumMod val="75000"/>
                    </a:schemeClr>
                  </a:solidFill>
                  <a:latin typeface="Meiryo" panose="020B0604030504040204" pitchFamily="34" charset="-128"/>
                  <a:ea typeface="Meiryo" panose="020B0604030504040204" pitchFamily="34" charset="-128"/>
                </a:rPr>
                <a:t>同期鍵</a:t>
              </a:r>
              <a:endParaRPr lang="ja-JP" altLang="en-US" sz="1400">
                <a:solidFill>
                  <a:schemeClr val="accent6">
                    <a:lumMod val="75000"/>
                  </a:schemeClr>
                </a:solidFill>
              </a:endParaRPr>
            </a:p>
          </p:txBody>
        </p:sp>
        <p:cxnSp>
          <p:nvCxnSpPr>
            <p:cNvPr id="46" name="直線矢印コネクタ 45">
              <a:extLst>
                <a:ext uri="{FF2B5EF4-FFF2-40B4-BE49-F238E27FC236}">
                  <a16:creationId xmlns:a16="http://schemas.microsoft.com/office/drawing/2014/main" id="{52D11E37-2469-7CC4-9876-E857FFDBE04D}"/>
                </a:ext>
              </a:extLst>
            </p:cNvPr>
            <p:cNvCxnSpPr>
              <a:cxnSpLocks/>
              <a:stCxn id="22" idx="0"/>
              <a:endCxn id="42" idx="2"/>
            </p:cNvCxnSpPr>
            <p:nvPr/>
          </p:nvCxnSpPr>
          <p:spPr>
            <a:xfrm flipV="1">
              <a:off x="5286411" y="2993188"/>
              <a:ext cx="1477200" cy="998218"/>
            </a:xfrm>
            <a:prstGeom prst="straightConnector1">
              <a:avLst/>
            </a:prstGeom>
            <a:ln>
              <a:solidFill>
                <a:schemeClr val="accent6">
                  <a:lumMod val="75000"/>
                </a:schemeClr>
              </a:solidFill>
              <a:prstDash val="sysDot"/>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6A651839-040F-3205-53DE-0B8E4A4B68FB}"/>
                </a:ext>
              </a:extLst>
            </p:cNvPr>
            <p:cNvCxnSpPr>
              <a:cxnSpLocks/>
              <a:stCxn id="30" idx="0"/>
              <a:endCxn id="42" idx="2"/>
            </p:cNvCxnSpPr>
            <p:nvPr/>
          </p:nvCxnSpPr>
          <p:spPr>
            <a:xfrm flipH="1" flipV="1">
              <a:off x="6763611" y="2993188"/>
              <a:ext cx="1058085" cy="990458"/>
            </a:xfrm>
            <a:prstGeom prst="straightConnector1">
              <a:avLst/>
            </a:prstGeom>
            <a:ln>
              <a:solidFill>
                <a:schemeClr val="accent6">
                  <a:lumMod val="75000"/>
                </a:schemeClr>
              </a:solidFill>
              <a:prstDash val="sysDot"/>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直線矢印コネクタ 50">
              <a:extLst>
                <a:ext uri="{FF2B5EF4-FFF2-40B4-BE49-F238E27FC236}">
                  <a16:creationId xmlns:a16="http://schemas.microsoft.com/office/drawing/2014/main" id="{9B267511-0CB5-6F42-6737-70FE5ED03992}"/>
                </a:ext>
              </a:extLst>
            </p:cNvPr>
            <p:cNvCxnSpPr>
              <a:cxnSpLocks/>
              <a:stCxn id="29" idx="0"/>
              <a:endCxn id="42" idx="2"/>
            </p:cNvCxnSpPr>
            <p:nvPr/>
          </p:nvCxnSpPr>
          <p:spPr>
            <a:xfrm flipV="1">
              <a:off x="6381209" y="2993188"/>
              <a:ext cx="382402" cy="993423"/>
            </a:xfrm>
            <a:prstGeom prst="straightConnector1">
              <a:avLst/>
            </a:prstGeom>
            <a:ln>
              <a:solidFill>
                <a:schemeClr val="accent6">
                  <a:lumMod val="75000"/>
                </a:schemeClr>
              </a:solidFill>
              <a:prstDash val="sysDot"/>
              <a:headEnd type="triangl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038" name="グループ化 1037">
              <a:extLst>
                <a:ext uri="{FF2B5EF4-FFF2-40B4-BE49-F238E27FC236}">
                  <a16:creationId xmlns:a16="http://schemas.microsoft.com/office/drawing/2014/main" id="{82842524-822E-8A9C-CFCF-F7DEA7CF7588}"/>
                </a:ext>
              </a:extLst>
            </p:cNvPr>
            <p:cNvGrpSpPr/>
            <p:nvPr/>
          </p:nvGrpSpPr>
          <p:grpSpPr>
            <a:xfrm>
              <a:off x="7506965" y="2848913"/>
              <a:ext cx="1394429" cy="452176"/>
              <a:chOff x="7447289" y="1858985"/>
              <a:chExt cx="1394429" cy="452176"/>
            </a:xfrm>
          </p:grpSpPr>
          <p:sp>
            <p:nvSpPr>
              <p:cNvPr id="1037" name="四角形吹き出し 1036">
                <a:extLst>
                  <a:ext uri="{FF2B5EF4-FFF2-40B4-BE49-F238E27FC236}">
                    <a16:creationId xmlns:a16="http://schemas.microsoft.com/office/drawing/2014/main" id="{48843694-0238-85A9-F22B-6483D95FB6D0}"/>
                  </a:ext>
                </a:extLst>
              </p:cNvPr>
              <p:cNvSpPr/>
              <p:nvPr/>
            </p:nvSpPr>
            <p:spPr>
              <a:xfrm>
                <a:off x="7447289" y="1858985"/>
                <a:ext cx="1394429" cy="452176"/>
              </a:xfrm>
              <a:prstGeom prst="wedgeRectCallout">
                <a:avLst>
                  <a:gd name="adj1" fmla="val -73944"/>
                  <a:gd name="adj2" fmla="val -3944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6" name="テキスト ボックス 1035">
                <a:extLst>
                  <a:ext uri="{FF2B5EF4-FFF2-40B4-BE49-F238E27FC236}">
                    <a16:creationId xmlns:a16="http://schemas.microsoft.com/office/drawing/2014/main" id="{0D479E42-DC5D-AA0D-4D0A-0DC2E436BC42}"/>
                  </a:ext>
                </a:extLst>
              </p:cNvPr>
              <p:cNvSpPr txBox="1"/>
              <p:nvPr/>
            </p:nvSpPr>
            <p:spPr>
              <a:xfrm>
                <a:off x="7447289" y="1911051"/>
                <a:ext cx="1394429" cy="400110"/>
              </a:xfrm>
              <a:prstGeom prst="rect">
                <a:avLst/>
              </a:prstGeom>
              <a:noFill/>
            </p:spPr>
            <p:txBody>
              <a:bodyPr wrap="square">
                <a:spAutoFit/>
              </a:bodyPr>
              <a:lstStyle/>
              <a:p>
                <a:pPr algn="ctr"/>
                <a:r>
                  <a:rPr lang="ja-JP" altLang="en-US" sz="1000">
                    <a:solidFill>
                      <a:schemeClr val="bg1"/>
                    </a:solidFill>
                    <a:latin typeface="Meiryo" panose="020B0604030504040204" pitchFamily="34" charset="-128"/>
                    <a:ea typeface="Meiryo" panose="020B0604030504040204" pitchFamily="34" charset="-128"/>
                  </a:rPr>
                  <a:t>マルチデバイス対応</a:t>
                </a:r>
                <a:endParaRPr lang="en-US" altLang="ja-JP" sz="1000"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認証資格情報</a:t>
                </a:r>
              </a:p>
            </p:txBody>
          </p:sp>
        </p:grpSp>
        <p:sp>
          <p:nvSpPr>
            <p:cNvPr id="1039" name="テキスト ボックス 1038">
              <a:extLst>
                <a:ext uri="{FF2B5EF4-FFF2-40B4-BE49-F238E27FC236}">
                  <a16:creationId xmlns:a16="http://schemas.microsoft.com/office/drawing/2014/main" id="{C9EAB5CB-B167-71EB-FC83-42E90E41E350}"/>
                </a:ext>
              </a:extLst>
            </p:cNvPr>
            <p:cNvSpPr txBox="1"/>
            <p:nvPr/>
          </p:nvSpPr>
          <p:spPr>
            <a:xfrm>
              <a:off x="4769425" y="1343312"/>
              <a:ext cx="4131969" cy="584775"/>
            </a:xfrm>
            <a:prstGeom prst="rect">
              <a:avLst/>
            </a:prstGeom>
            <a:noFill/>
          </p:spPr>
          <p:txBody>
            <a:bodyPr wrap="square">
              <a:spAutoFit/>
            </a:bodyPr>
            <a:lstStyle/>
            <a:p>
              <a:r>
                <a:rPr lang="en-US" altLang="ja-JP" sz="1600" dirty="0">
                  <a:latin typeface="Meiryo" panose="020B0604030504040204" pitchFamily="34" charset="-128"/>
                  <a:ea typeface="Meiryo" panose="020B0604030504040204" pitchFamily="34" charset="-128"/>
                </a:rPr>
                <a:t>FIDO2</a:t>
              </a:r>
              <a:r>
                <a:rPr lang="ja-JP" altLang="en-US" sz="1600">
                  <a:latin typeface="Meiryo" panose="020B0604030504040204" pitchFamily="34" charset="-128"/>
                  <a:ea typeface="Meiryo" panose="020B0604030504040204" pitchFamily="34" charset="-128"/>
                </a:rPr>
                <a:t>認証をベースに課題であるマルチ・デバイス対応と生体認証の利便性を実現</a:t>
              </a:r>
            </a:p>
          </p:txBody>
        </p:sp>
      </p:grpSp>
    </p:spTree>
    <p:extLst>
      <p:ext uri="{BB962C8B-B14F-4D97-AF65-F5344CB8AC3E}">
        <p14:creationId xmlns:p14="http://schemas.microsoft.com/office/powerpoint/2010/main" val="279903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C8036-55E4-A68E-B1FE-277068F2702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B1239FE-3D05-0687-C110-29AC2BA8EED0}"/>
              </a:ext>
            </a:extLst>
          </p:cNvPr>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lIns="0" rIns="72000" rtlCol="0" anchor="ctr"/>
          <a:lstStyle/>
          <a:p>
            <a:pPr algn="r"/>
            <a:r>
              <a:rPr lang="ja-JP" altLang="en-US" sz="2400" dirty="0">
                <a:solidFill>
                  <a:srgbClr val="FFFFFF"/>
                </a:solidFill>
                <a:latin typeface="Meiryo" panose="020B0604030504040204" pitchFamily="34" charset="-128"/>
                <a:ea typeface="Meiryo" panose="020B0604030504040204" pitchFamily="34" charset="-128"/>
                <a:cs typeface="Arial"/>
              </a:rPr>
              <a:t>ゼロトラスト</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a:extLst>
              <a:ext uri="{FF2B5EF4-FFF2-40B4-BE49-F238E27FC236}">
                <a16:creationId xmlns:a16="http://schemas.microsoft.com/office/drawing/2014/main" id="{B4223B8F-1915-62B8-767C-B6E69DF8C0C8}"/>
              </a:ext>
            </a:extLst>
          </p:cNvPr>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755206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Arrow Connector 480">
            <a:extLst>
              <a:ext uri="{FF2B5EF4-FFF2-40B4-BE49-F238E27FC236}">
                <a16:creationId xmlns:a16="http://schemas.microsoft.com/office/drawing/2014/main" id="{E868220E-C7A3-4443-B4AF-B8DA141D41CE}"/>
              </a:ext>
            </a:extLst>
          </p:cNvPr>
          <p:cNvCxnSpPr>
            <a:cxnSpLocks/>
            <a:endCxn id="7" idx="2"/>
          </p:cNvCxnSpPr>
          <p:nvPr/>
        </p:nvCxnSpPr>
        <p:spPr>
          <a:xfrm flipV="1">
            <a:off x="6057178" y="3464809"/>
            <a:ext cx="864855" cy="1813504"/>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6" name="Straight Arrow Connector 480">
            <a:extLst>
              <a:ext uri="{FF2B5EF4-FFF2-40B4-BE49-F238E27FC236}">
                <a16:creationId xmlns:a16="http://schemas.microsoft.com/office/drawing/2014/main" id="{98064310-2CCD-AF4C-AA14-3AF01A4A1AA9}"/>
              </a:ext>
            </a:extLst>
          </p:cNvPr>
          <p:cNvCxnSpPr>
            <a:cxnSpLocks/>
            <a:stCxn id="76" idx="0"/>
            <a:endCxn id="7" idx="2"/>
          </p:cNvCxnSpPr>
          <p:nvPr/>
        </p:nvCxnSpPr>
        <p:spPr>
          <a:xfrm flipH="1" flipV="1">
            <a:off x="6922033" y="3464809"/>
            <a:ext cx="831986" cy="1727797"/>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5" name="Straight Arrow Connector 480">
            <a:extLst>
              <a:ext uri="{FF2B5EF4-FFF2-40B4-BE49-F238E27FC236}">
                <a16:creationId xmlns:a16="http://schemas.microsoft.com/office/drawing/2014/main" id="{D565BC55-0855-5C4A-9EC4-AC679496EDCF}"/>
              </a:ext>
            </a:extLst>
          </p:cNvPr>
          <p:cNvCxnSpPr>
            <a:cxnSpLocks/>
          </p:cNvCxnSpPr>
          <p:nvPr/>
        </p:nvCxnSpPr>
        <p:spPr>
          <a:xfrm flipV="1">
            <a:off x="5594204" y="3476999"/>
            <a:ext cx="864855" cy="1253488"/>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6" name="Straight Arrow Connector 480">
            <a:extLst>
              <a:ext uri="{FF2B5EF4-FFF2-40B4-BE49-F238E27FC236}">
                <a16:creationId xmlns:a16="http://schemas.microsoft.com/office/drawing/2014/main" id="{200EC6A0-C4A8-2D41-ACC9-4DEF27BEFF2A}"/>
              </a:ext>
            </a:extLst>
          </p:cNvPr>
          <p:cNvCxnSpPr>
            <a:cxnSpLocks/>
          </p:cNvCxnSpPr>
          <p:nvPr/>
        </p:nvCxnSpPr>
        <p:spPr>
          <a:xfrm flipH="1" flipV="1">
            <a:off x="7444089" y="3446495"/>
            <a:ext cx="817002" cy="1320488"/>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7" name="Straight Arrow Connector 480">
            <a:extLst>
              <a:ext uri="{FF2B5EF4-FFF2-40B4-BE49-F238E27FC236}">
                <a16:creationId xmlns:a16="http://schemas.microsoft.com/office/drawing/2014/main" id="{D4A26E13-83BD-254F-8EA3-ED1B8423CF2E}"/>
              </a:ext>
            </a:extLst>
          </p:cNvPr>
          <p:cNvCxnSpPr>
            <a:cxnSpLocks/>
          </p:cNvCxnSpPr>
          <p:nvPr/>
        </p:nvCxnSpPr>
        <p:spPr>
          <a:xfrm flipH="1" flipV="1">
            <a:off x="7213003" y="3442157"/>
            <a:ext cx="1212123" cy="2321222"/>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8" name="Straight Arrow Connector 480">
            <a:extLst>
              <a:ext uri="{FF2B5EF4-FFF2-40B4-BE49-F238E27FC236}">
                <a16:creationId xmlns:a16="http://schemas.microsoft.com/office/drawing/2014/main" id="{D3F2744C-DCD7-4C4B-B604-A7FB4520382E}"/>
              </a:ext>
            </a:extLst>
          </p:cNvPr>
          <p:cNvCxnSpPr>
            <a:cxnSpLocks/>
            <a:stCxn id="102" idx="0"/>
            <a:endCxn id="7" idx="2"/>
          </p:cNvCxnSpPr>
          <p:nvPr/>
        </p:nvCxnSpPr>
        <p:spPr>
          <a:xfrm flipH="1" flipV="1">
            <a:off x="6922033" y="3464809"/>
            <a:ext cx="3503" cy="2224886"/>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9" name="Straight Arrow Connector 480">
            <a:extLst>
              <a:ext uri="{FF2B5EF4-FFF2-40B4-BE49-F238E27FC236}">
                <a16:creationId xmlns:a16="http://schemas.microsoft.com/office/drawing/2014/main" id="{9F10F429-8A4F-104C-8773-05B0E4ACB2C9}"/>
              </a:ext>
            </a:extLst>
          </p:cNvPr>
          <p:cNvCxnSpPr>
            <a:cxnSpLocks/>
          </p:cNvCxnSpPr>
          <p:nvPr/>
        </p:nvCxnSpPr>
        <p:spPr>
          <a:xfrm flipV="1">
            <a:off x="5418939" y="3463865"/>
            <a:ext cx="1279508" cy="225630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0" name="Freeform 5">
            <a:extLst>
              <a:ext uri="{FF2B5EF4-FFF2-40B4-BE49-F238E27FC236}">
                <a16:creationId xmlns:a16="http://schemas.microsoft.com/office/drawing/2014/main" id="{24492429-C40A-C24C-A4C3-CE6510383BFD}"/>
              </a:ext>
            </a:extLst>
          </p:cNvPr>
          <p:cNvSpPr>
            <a:spLocks/>
          </p:cNvSpPr>
          <p:nvPr/>
        </p:nvSpPr>
        <p:spPr bwMode="auto">
          <a:xfrm>
            <a:off x="3076186" y="1203664"/>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dirty="0">
              <a:solidFill>
                <a:srgbClr val="505050"/>
              </a:solidFill>
              <a:latin typeface="Meiryo" panose="020B0604030504040204" pitchFamily="34" charset="-128"/>
              <a:ea typeface="Meiryo" panose="020B0604030504040204" pitchFamily="34" charset="-128"/>
            </a:endParaRPr>
          </a:p>
        </p:txBody>
      </p:sp>
      <p:sp>
        <p:nvSpPr>
          <p:cNvPr id="198" name="Freeform 5">
            <a:extLst>
              <a:ext uri="{FF2B5EF4-FFF2-40B4-BE49-F238E27FC236}">
                <a16:creationId xmlns:a16="http://schemas.microsoft.com/office/drawing/2014/main" id="{D31D6F3F-57B0-F440-A939-2D6724B690AF}"/>
              </a:ext>
            </a:extLst>
          </p:cNvPr>
          <p:cNvSpPr>
            <a:spLocks/>
          </p:cNvSpPr>
          <p:nvPr/>
        </p:nvSpPr>
        <p:spPr bwMode="auto">
          <a:xfrm>
            <a:off x="1522927" y="1288841"/>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dirty="0">
              <a:solidFill>
                <a:srgbClr val="505050"/>
              </a:solidFill>
              <a:latin typeface="Meiryo" panose="020B0604030504040204" pitchFamily="34" charset="-128"/>
              <a:ea typeface="Meiryo" panose="020B0604030504040204" pitchFamily="34" charset="-128"/>
            </a:endParaRPr>
          </a:p>
        </p:txBody>
      </p:sp>
      <p:sp>
        <p:nvSpPr>
          <p:cNvPr id="199" name="Freeform 5">
            <a:extLst>
              <a:ext uri="{FF2B5EF4-FFF2-40B4-BE49-F238E27FC236}">
                <a16:creationId xmlns:a16="http://schemas.microsoft.com/office/drawing/2014/main" id="{DE830F2B-C5C3-1A44-AB33-635FB8729A09}"/>
              </a:ext>
            </a:extLst>
          </p:cNvPr>
          <p:cNvSpPr>
            <a:spLocks/>
          </p:cNvSpPr>
          <p:nvPr/>
        </p:nvSpPr>
        <p:spPr bwMode="auto">
          <a:xfrm>
            <a:off x="977362" y="1418456"/>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dirty="0">
              <a:solidFill>
                <a:srgbClr val="50505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DEEA00D5-B251-D049-B7AC-C308E045D658}"/>
              </a:ext>
            </a:extLst>
          </p:cNvPr>
          <p:cNvSpPr>
            <a:spLocks noGrp="1"/>
          </p:cNvSpPr>
          <p:nvPr>
            <p:ph type="title"/>
          </p:nvPr>
        </p:nvSpPr>
        <p:spPr>
          <a:xfrm>
            <a:off x="230400" y="266400"/>
            <a:ext cx="8686800" cy="416221"/>
          </a:xfrm>
        </p:spPr>
        <p:txBody>
          <a:bodyPr/>
          <a:lstStyle/>
          <a:p>
            <a:r>
              <a:rPr lang="ja-JP" altLang="en-US" dirty="0"/>
              <a:t>セキュリティの考え方の変化・２つのゼロトラスト</a:t>
            </a:r>
          </a:p>
        </p:txBody>
      </p:sp>
      <p:sp>
        <p:nvSpPr>
          <p:cNvPr id="4" name="正方形/長方形 3">
            <a:extLst>
              <a:ext uri="{FF2B5EF4-FFF2-40B4-BE49-F238E27FC236}">
                <a16:creationId xmlns:a16="http://schemas.microsoft.com/office/drawing/2014/main" id="{74C9EEA9-CFEE-E241-941A-B487DA934C60}"/>
              </a:ext>
            </a:extLst>
          </p:cNvPr>
          <p:cNvSpPr/>
          <p:nvPr/>
        </p:nvSpPr>
        <p:spPr bwMode="auto">
          <a:xfrm>
            <a:off x="317698" y="3021960"/>
            <a:ext cx="3944504" cy="3497779"/>
          </a:xfrm>
          <a:prstGeom prst="rect">
            <a:avLst/>
          </a:prstGeom>
          <a:solidFill>
            <a:schemeClr val="bg1">
              <a:lumMod val="95000"/>
            </a:schemeClr>
          </a:solidFill>
          <a:ln w="76200">
            <a:solidFill>
              <a:srgbClr val="71717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kumimoji="1" lang="ja-JP" altLang="en-US" sz="200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endParaRPr>
          </a:p>
        </p:txBody>
      </p:sp>
      <p:sp>
        <p:nvSpPr>
          <p:cNvPr id="83" name="正方形/長方形 82">
            <a:extLst>
              <a:ext uri="{FF2B5EF4-FFF2-40B4-BE49-F238E27FC236}">
                <a16:creationId xmlns:a16="http://schemas.microsoft.com/office/drawing/2014/main" id="{EA3D2ACE-84FC-D642-8AC7-AF780262C3BA}"/>
              </a:ext>
            </a:extLst>
          </p:cNvPr>
          <p:cNvSpPr/>
          <p:nvPr/>
        </p:nvSpPr>
        <p:spPr>
          <a:xfrm>
            <a:off x="52073" y="762957"/>
            <a:ext cx="4545403" cy="253916"/>
          </a:xfrm>
          <a:prstGeom prst="rect">
            <a:avLst/>
          </a:prstGeom>
        </p:spPr>
        <p:txBody>
          <a:bodyPr wrap="square">
            <a:spAutoFit/>
          </a:bodyPr>
          <a:lstStyle/>
          <a:p>
            <a:pPr algn="ctr" defTabSz="914367"/>
            <a:r>
              <a:rPr lang="ja-JP" altLang="en-US" sz="1050" b="1">
                <a:solidFill>
                  <a:srgbClr val="505050"/>
                </a:solidFill>
                <a:latin typeface="Meiryo" panose="020B0604030504040204" pitchFamily="34" charset="-128"/>
                <a:ea typeface="Meiryo" panose="020B0604030504040204" pitchFamily="34" charset="-128"/>
              </a:rPr>
              <a:t>従来のセキュリティの考え方</a:t>
            </a:r>
            <a:endParaRPr lang="en-US" altLang="ja-JP" sz="1050" b="1" dirty="0">
              <a:solidFill>
                <a:srgbClr val="505050"/>
              </a:solidFill>
              <a:latin typeface="Meiryo" panose="020B0604030504040204" pitchFamily="34" charset="-128"/>
              <a:ea typeface="Meiryo" panose="020B0604030504040204" pitchFamily="34" charset="-128"/>
            </a:endParaRPr>
          </a:p>
        </p:txBody>
      </p:sp>
      <p:grpSp>
        <p:nvGrpSpPr>
          <p:cNvPr id="244" name="Group 4">
            <a:extLst>
              <a:ext uri="{FF2B5EF4-FFF2-40B4-BE49-F238E27FC236}">
                <a16:creationId xmlns:a16="http://schemas.microsoft.com/office/drawing/2014/main" id="{E9262774-F087-B945-B434-8CE979C09ED7}"/>
              </a:ext>
            </a:extLst>
          </p:cNvPr>
          <p:cNvGrpSpPr>
            <a:grpSpLocks noChangeAspect="1"/>
          </p:cNvGrpSpPr>
          <p:nvPr/>
        </p:nvGrpSpPr>
        <p:grpSpPr bwMode="auto">
          <a:xfrm>
            <a:off x="3624517" y="4671469"/>
            <a:ext cx="343631" cy="652529"/>
            <a:chOff x="4282" y="2219"/>
            <a:chExt cx="554" cy="1052"/>
          </a:xfrm>
        </p:grpSpPr>
        <p:sp>
          <p:nvSpPr>
            <p:cNvPr id="245" name="Rectangle 5">
              <a:extLst>
                <a:ext uri="{FF2B5EF4-FFF2-40B4-BE49-F238E27FC236}">
                  <a16:creationId xmlns:a16="http://schemas.microsoft.com/office/drawing/2014/main" id="{9A482BE0-4DB0-4C44-8FE2-ACCFBC614BC5}"/>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6" name="Rectangle 6">
              <a:extLst>
                <a:ext uri="{FF2B5EF4-FFF2-40B4-BE49-F238E27FC236}">
                  <a16:creationId xmlns:a16="http://schemas.microsoft.com/office/drawing/2014/main" id="{C78A259D-2E48-AC45-B09F-3DFFCE0DB139}"/>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47" name="Rectangle 7">
              <a:extLst>
                <a:ext uri="{FF2B5EF4-FFF2-40B4-BE49-F238E27FC236}">
                  <a16:creationId xmlns:a16="http://schemas.microsoft.com/office/drawing/2014/main" id="{F3341629-28DF-0F4C-98C6-FABFE598006B}"/>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8" name="Rectangle 8">
              <a:extLst>
                <a:ext uri="{FF2B5EF4-FFF2-40B4-BE49-F238E27FC236}">
                  <a16:creationId xmlns:a16="http://schemas.microsoft.com/office/drawing/2014/main" id="{92CF1E59-B405-D84D-93BF-761ADCD082AB}"/>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9" name="Rectangle 9">
              <a:extLst>
                <a:ext uri="{FF2B5EF4-FFF2-40B4-BE49-F238E27FC236}">
                  <a16:creationId xmlns:a16="http://schemas.microsoft.com/office/drawing/2014/main" id="{94A0152C-2CC1-3F47-9FF9-796028436C0B}"/>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50" name="Rectangle 10">
              <a:extLst>
                <a:ext uri="{FF2B5EF4-FFF2-40B4-BE49-F238E27FC236}">
                  <a16:creationId xmlns:a16="http://schemas.microsoft.com/office/drawing/2014/main" id="{61D49152-66BA-6846-B898-E0C104CFC0BA}"/>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51" name="Rectangle 11">
              <a:extLst>
                <a:ext uri="{FF2B5EF4-FFF2-40B4-BE49-F238E27FC236}">
                  <a16:creationId xmlns:a16="http://schemas.microsoft.com/office/drawing/2014/main" id="{CC292AFD-46FF-6142-BA28-B0C2BF1596E5}"/>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grpSp>
        <p:nvGrpSpPr>
          <p:cNvPr id="259" name="Group 4">
            <a:extLst>
              <a:ext uri="{FF2B5EF4-FFF2-40B4-BE49-F238E27FC236}">
                <a16:creationId xmlns:a16="http://schemas.microsoft.com/office/drawing/2014/main" id="{8032D9C8-DE47-D64F-94A9-604D3B94422E}"/>
              </a:ext>
            </a:extLst>
          </p:cNvPr>
          <p:cNvGrpSpPr>
            <a:grpSpLocks noChangeAspect="1"/>
          </p:cNvGrpSpPr>
          <p:nvPr/>
        </p:nvGrpSpPr>
        <p:grpSpPr bwMode="auto">
          <a:xfrm>
            <a:off x="2696150" y="4697667"/>
            <a:ext cx="453538" cy="861234"/>
            <a:chOff x="4282" y="2219"/>
            <a:chExt cx="554" cy="1052"/>
          </a:xfrm>
        </p:grpSpPr>
        <p:sp>
          <p:nvSpPr>
            <p:cNvPr id="260" name="Rectangle 5">
              <a:extLst>
                <a:ext uri="{FF2B5EF4-FFF2-40B4-BE49-F238E27FC236}">
                  <a16:creationId xmlns:a16="http://schemas.microsoft.com/office/drawing/2014/main" id="{67743705-468B-804D-A387-E56A7444CBA7}"/>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1" name="Rectangle 6">
              <a:extLst>
                <a:ext uri="{FF2B5EF4-FFF2-40B4-BE49-F238E27FC236}">
                  <a16:creationId xmlns:a16="http://schemas.microsoft.com/office/drawing/2014/main" id="{A2423643-093B-464F-A14E-82DEDBAC62F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2" name="Rectangle 7">
              <a:extLst>
                <a:ext uri="{FF2B5EF4-FFF2-40B4-BE49-F238E27FC236}">
                  <a16:creationId xmlns:a16="http://schemas.microsoft.com/office/drawing/2014/main" id="{FCA3F3AE-BE66-4B44-9469-CE7FDDCE7E66}"/>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4" name="Rectangle 8">
              <a:extLst>
                <a:ext uri="{FF2B5EF4-FFF2-40B4-BE49-F238E27FC236}">
                  <a16:creationId xmlns:a16="http://schemas.microsoft.com/office/drawing/2014/main" id="{73B39FA6-148F-4940-896C-ADECC1214220}"/>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5" name="Rectangle 9">
              <a:extLst>
                <a:ext uri="{FF2B5EF4-FFF2-40B4-BE49-F238E27FC236}">
                  <a16:creationId xmlns:a16="http://schemas.microsoft.com/office/drawing/2014/main" id="{E302355C-7835-2747-A2F4-1523AF628350}"/>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7" name="Rectangle 10">
              <a:extLst>
                <a:ext uri="{FF2B5EF4-FFF2-40B4-BE49-F238E27FC236}">
                  <a16:creationId xmlns:a16="http://schemas.microsoft.com/office/drawing/2014/main" id="{6EE21AA6-5C01-DE4A-A9A2-675612FDF54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8" name="Rectangle 11">
              <a:extLst>
                <a:ext uri="{FF2B5EF4-FFF2-40B4-BE49-F238E27FC236}">
                  <a16:creationId xmlns:a16="http://schemas.microsoft.com/office/drawing/2014/main" id="{C3DB0F6A-8795-724C-A19C-5EA6807BC328}"/>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sp>
        <p:nvSpPr>
          <p:cNvPr id="270" name="Freeform 20">
            <a:extLst>
              <a:ext uri="{FF2B5EF4-FFF2-40B4-BE49-F238E27FC236}">
                <a16:creationId xmlns:a16="http://schemas.microsoft.com/office/drawing/2014/main" id="{0DA3242D-08DA-274B-8E0B-9DA08196658A}"/>
              </a:ext>
            </a:extLst>
          </p:cNvPr>
          <p:cNvSpPr>
            <a:spLocks noEditPoints="1"/>
          </p:cNvSpPr>
          <p:nvPr/>
        </p:nvSpPr>
        <p:spPr bwMode="black">
          <a:xfrm>
            <a:off x="623403" y="4433016"/>
            <a:ext cx="891118" cy="57328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271" name="Freeform 20">
            <a:extLst>
              <a:ext uri="{FF2B5EF4-FFF2-40B4-BE49-F238E27FC236}">
                <a16:creationId xmlns:a16="http://schemas.microsoft.com/office/drawing/2014/main" id="{CD5D84A4-908C-164B-A3A9-B63577F1B034}"/>
              </a:ext>
            </a:extLst>
          </p:cNvPr>
          <p:cNvSpPr>
            <a:spLocks noEditPoints="1"/>
          </p:cNvSpPr>
          <p:nvPr/>
        </p:nvSpPr>
        <p:spPr bwMode="black">
          <a:xfrm>
            <a:off x="1080004" y="5600230"/>
            <a:ext cx="622442" cy="426055"/>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cxnSp>
        <p:nvCxnSpPr>
          <p:cNvPr id="276" name="Straight Arrow Connector 480">
            <a:extLst>
              <a:ext uri="{FF2B5EF4-FFF2-40B4-BE49-F238E27FC236}">
                <a16:creationId xmlns:a16="http://schemas.microsoft.com/office/drawing/2014/main" id="{13E5FC9A-4D24-0846-A5ED-5FB02FD78312}"/>
              </a:ext>
            </a:extLst>
          </p:cNvPr>
          <p:cNvCxnSpPr>
            <a:cxnSpLocks/>
            <a:endCxn id="260" idx="1"/>
          </p:cNvCxnSpPr>
          <p:nvPr/>
        </p:nvCxnSpPr>
        <p:spPr>
          <a:xfrm>
            <a:off x="1475837" y="4717691"/>
            <a:ext cx="1220313" cy="41059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7" name="Straight Arrow Connector 480">
            <a:extLst>
              <a:ext uri="{FF2B5EF4-FFF2-40B4-BE49-F238E27FC236}">
                <a16:creationId xmlns:a16="http://schemas.microsoft.com/office/drawing/2014/main" id="{4054C0FE-E06E-5748-9A2F-B80B92FF807A}"/>
              </a:ext>
            </a:extLst>
          </p:cNvPr>
          <p:cNvCxnSpPr>
            <a:cxnSpLocks/>
            <a:stCxn id="271" idx="25"/>
            <a:endCxn id="261" idx="1"/>
          </p:cNvCxnSpPr>
          <p:nvPr/>
        </p:nvCxnSpPr>
        <p:spPr>
          <a:xfrm flipV="1">
            <a:off x="1596809" y="5128284"/>
            <a:ext cx="1121445" cy="51642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8" name="Straight Arrow Connector 480">
            <a:extLst>
              <a:ext uri="{FF2B5EF4-FFF2-40B4-BE49-F238E27FC236}">
                <a16:creationId xmlns:a16="http://schemas.microsoft.com/office/drawing/2014/main" id="{640D85B3-FAFE-8948-8327-B187780AA82D}"/>
              </a:ext>
            </a:extLst>
          </p:cNvPr>
          <p:cNvCxnSpPr>
            <a:cxnSpLocks/>
            <a:stCxn id="204" idx="25"/>
            <a:endCxn id="246" idx="2"/>
          </p:cNvCxnSpPr>
          <p:nvPr/>
        </p:nvCxnSpPr>
        <p:spPr>
          <a:xfrm flipV="1">
            <a:off x="2707716" y="5307250"/>
            <a:ext cx="1088616" cy="606368"/>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9" name="Straight Arrow Connector 480">
            <a:extLst>
              <a:ext uri="{FF2B5EF4-FFF2-40B4-BE49-F238E27FC236}">
                <a16:creationId xmlns:a16="http://schemas.microsoft.com/office/drawing/2014/main" id="{0E34EE64-8BB6-6A4B-8E0E-5DF32FF27ED8}"/>
              </a:ext>
            </a:extLst>
          </p:cNvPr>
          <p:cNvCxnSpPr>
            <a:cxnSpLocks/>
            <a:stCxn id="246" idx="1"/>
            <a:endCxn id="260" idx="3"/>
          </p:cNvCxnSpPr>
          <p:nvPr/>
        </p:nvCxnSpPr>
        <p:spPr>
          <a:xfrm flipH="1">
            <a:off x="3149688" y="4997733"/>
            <a:ext cx="491576" cy="130551"/>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0" name="Freeform 5">
            <a:extLst>
              <a:ext uri="{FF2B5EF4-FFF2-40B4-BE49-F238E27FC236}">
                <a16:creationId xmlns:a16="http://schemas.microsoft.com/office/drawing/2014/main" id="{CAAC7556-557B-6942-A09A-8511BE1E0B66}"/>
              </a:ext>
            </a:extLst>
          </p:cNvPr>
          <p:cNvSpPr>
            <a:spLocks/>
          </p:cNvSpPr>
          <p:nvPr/>
        </p:nvSpPr>
        <p:spPr bwMode="auto">
          <a:xfrm>
            <a:off x="2365208" y="1423913"/>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dirty="0">
              <a:solidFill>
                <a:srgbClr val="505050"/>
              </a:solidFill>
              <a:latin typeface="Meiryo" panose="020B0604030504040204" pitchFamily="34" charset="-128"/>
              <a:ea typeface="Meiryo" panose="020B0604030504040204" pitchFamily="34" charset="-128"/>
            </a:endParaRPr>
          </a:p>
        </p:txBody>
      </p:sp>
      <p:cxnSp>
        <p:nvCxnSpPr>
          <p:cNvPr id="281" name="Straight Arrow Connector 480">
            <a:extLst>
              <a:ext uri="{FF2B5EF4-FFF2-40B4-BE49-F238E27FC236}">
                <a16:creationId xmlns:a16="http://schemas.microsoft.com/office/drawing/2014/main" id="{81421187-C7AE-454D-950A-8CAA3A7EE16A}"/>
              </a:ext>
            </a:extLst>
          </p:cNvPr>
          <p:cNvCxnSpPr>
            <a:cxnSpLocks/>
            <a:stCxn id="270" idx="1"/>
            <a:endCxn id="280" idx="17"/>
          </p:cNvCxnSpPr>
          <p:nvPr/>
        </p:nvCxnSpPr>
        <p:spPr>
          <a:xfrm flipV="1">
            <a:off x="1440143" y="2040659"/>
            <a:ext cx="1403196" cy="243060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テキスト ボックス 2">
            <a:extLst>
              <a:ext uri="{FF2B5EF4-FFF2-40B4-BE49-F238E27FC236}">
                <a16:creationId xmlns:a16="http://schemas.microsoft.com/office/drawing/2014/main" id="{9514F24C-0211-FC4C-A486-A10E15FE4522}"/>
              </a:ext>
            </a:extLst>
          </p:cNvPr>
          <p:cNvSpPr txBox="1"/>
          <p:nvPr/>
        </p:nvSpPr>
        <p:spPr>
          <a:xfrm>
            <a:off x="1334759" y="950399"/>
            <a:ext cx="1980029" cy="400110"/>
          </a:xfrm>
          <a:prstGeom prst="rect">
            <a:avLst/>
          </a:prstGeom>
          <a:noFill/>
        </p:spPr>
        <p:txBody>
          <a:bodyPr wrap="none" rtlCol="0">
            <a:spAutoFit/>
          </a:bodyPr>
          <a:lstStyle/>
          <a:p>
            <a:pPr algn="ctr"/>
            <a:r>
              <a:rPr kumimoji="1" lang="ja-JP" altLang="en-US" sz="2000" b="1">
                <a:latin typeface="Meiryo" panose="020B0604030504040204" pitchFamily="34" charset="-128"/>
                <a:ea typeface="Meiryo" panose="020B0604030504040204" pitchFamily="34" charset="-128"/>
              </a:rPr>
              <a:t>境界防衛モデル</a:t>
            </a:r>
          </a:p>
        </p:txBody>
      </p:sp>
      <p:pic>
        <p:nvPicPr>
          <p:cNvPr id="105"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38B59406-38C5-764D-AD38-CB3A29B922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25537" y="4434190"/>
            <a:ext cx="374210" cy="374210"/>
          </a:xfrm>
          <a:prstGeom prst="rect">
            <a:avLst/>
          </a:prstGeom>
          <a:noFill/>
          <a:extLst>
            <a:ext uri="{909E8E84-426E-40DD-AFC4-6F175D3DCCD1}">
              <a14:hiddenFill xmlns:a14="http://schemas.microsoft.com/office/drawing/2010/main">
                <a:solidFill>
                  <a:srgbClr val="FFFFFF"/>
                </a:solidFill>
              </a14:hiddenFill>
            </a:ext>
          </a:extLst>
        </p:spPr>
      </p:pic>
      <p:cxnSp>
        <p:nvCxnSpPr>
          <p:cNvPr id="106" name="Straight Arrow Connector 480">
            <a:extLst>
              <a:ext uri="{FF2B5EF4-FFF2-40B4-BE49-F238E27FC236}">
                <a16:creationId xmlns:a16="http://schemas.microsoft.com/office/drawing/2014/main" id="{FEA37C2C-E244-D546-B983-0B79B5E7F75A}"/>
              </a:ext>
            </a:extLst>
          </p:cNvPr>
          <p:cNvCxnSpPr>
            <a:cxnSpLocks/>
            <a:stCxn id="246" idx="1"/>
            <a:endCxn id="105" idx="2"/>
          </p:cNvCxnSpPr>
          <p:nvPr/>
        </p:nvCxnSpPr>
        <p:spPr>
          <a:xfrm flipH="1" flipV="1">
            <a:off x="3412642" y="4808400"/>
            <a:ext cx="228622" cy="18933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角丸四角形 6">
            <a:extLst>
              <a:ext uri="{FF2B5EF4-FFF2-40B4-BE49-F238E27FC236}">
                <a16:creationId xmlns:a16="http://schemas.microsoft.com/office/drawing/2014/main" id="{F102AA58-5162-C34E-A934-FA831FEA99D1}"/>
              </a:ext>
            </a:extLst>
          </p:cNvPr>
          <p:cNvSpPr/>
          <p:nvPr/>
        </p:nvSpPr>
        <p:spPr>
          <a:xfrm>
            <a:off x="5955874" y="2945799"/>
            <a:ext cx="1932317" cy="519010"/>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a:extLst>
              <a:ext uri="{FF2B5EF4-FFF2-40B4-BE49-F238E27FC236}">
                <a16:creationId xmlns:a16="http://schemas.microsoft.com/office/drawing/2014/main" id="{3B265680-98D6-9F45-8572-2F1104622C45}"/>
              </a:ext>
            </a:extLst>
          </p:cNvPr>
          <p:cNvSpPr txBox="1"/>
          <p:nvPr/>
        </p:nvSpPr>
        <p:spPr>
          <a:xfrm>
            <a:off x="2529573" y="1614401"/>
            <a:ext cx="723275" cy="415498"/>
          </a:xfrm>
          <a:prstGeom prst="rect">
            <a:avLst/>
          </a:prstGeom>
          <a:noFill/>
        </p:spPr>
        <p:txBody>
          <a:bodyPr wrap="none" rtlCol="0">
            <a:spAutoFit/>
          </a:bodyPr>
          <a:lstStyle/>
          <a:p>
            <a:pPr algn="ctr"/>
            <a:r>
              <a:rPr kumimoji="1"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45" name="テキスト ボックス 144">
            <a:extLst>
              <a:ext uri="{FF2B5EF4-FFF2-40B4-BE49-F238E27FC236}">
                <a16:creationId xmlns:a16="http://schemas.microsoft.com/office/drawing/2014/main" id="{AE2846FD-5B5C-6549-AF75-15C35C8EDA39}"/>
              </a:ext>
            </a:extLst>
          </p:cNvPr>
          <p:cNvSpPr txBox="1"/>
          <p:nvPr/>
        </p:nvSpPr>
        <p:spPr>
          <a:xfrm>
            <a:off x="5968949" y="3038334"/>
            <a:ext cx="193231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インターネット</a:t>
            </a:r>
          </a:p>
        </p:txBody>
      </p:sp>
      <p:cxnSp>
        <p:nvCxnSpPr>
          <p:cNvPr id="148" name="Straight Arrow Connector 480">
            <a:extLst>
              <a:ext uri="{FF2B5EF4-FFF2-40B4-BE49-F238E27FC236}">
                <a16:creationId xmlns:a16="http://schemas.microsoft.com/office/drawing/2014/main" id="{1F7AA2C5-9EC8-2644-9D7D-08B703A6B53F}"/>
              </a:ext>
            </a:extLst>
          </p:cNvPr>
          <p:cNvCxnSpPr>
            <a:cxnSpLocks/>
            <a:stCxn id="152" idx="2"/>
            <a:endCxn id="261" idx="0"/>
          </p:cNvCxnSpPr>
          <p:nvPr/>
        </p:nvCxnSpPr>
        <p:spPr>
          <a:xfrm>
            <a:off x="2288178" y="3315986"/>
            <a:ext cx="634741" cy="140378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9" name="Straight Arrow Connector 480">
            <a:extLst>
              <a:ext uri="{FF2B5EF4-FFF2-40B4-BE49-F238E27FC236}">
                <a16:creationId xmlns:a16="http://schemas.microsoft.com/office/drawing/2014/main" id="{8651AF58-B0D7-2142-A1B9-0EDCFA589971}"/>
              </a:ext>
            </a:extLst>
          </p:cNvPr>
          <p:cNvCxnSpPr>
            <a:cxnSpLocks/>
          </p:cNvCxnSpPr>
          <p:nvPr/>
        </p:nvCxnSpPr>
        <p:spPr>
          <a:xfrm flipV="1">
            <a:off x="2573078" y="2070083"/>
            <a:ext cx="439645" cy="770223"/>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5" name="テキスト ボックス 84">
            <a:extLst>
              <a:ext uri="{FF2B5EF4-FFF2-40B4-BE49-F238E27FC236}">
                <a16:creationId xmlns:a16="http://schemas.microsoft.com/office/drawing/2014/main" id="{6FB83879-51CA-7E43-A10E-67F8E190BF18}"/>
              </a:ext>
            </a:extLst>
          </p:cNvPr>
          <p:cNvSpPr txBox="1"/>
          <p:nvPr/>
        </p:nvSpPr>
        <p:spPr>
          <a:xfrm>
            <a:off x="400481" y="3446495"/>
            <a:ext cx="3775393" cy="830997"/>
          </a:xfrm>
          <a:prstGeom prst="rect">
            <a:avLst/>
          </a:prstGeom>
          <a:noFill/>
        </p:spPr>
        <p:txBody>
          <a:bodyPr wrap="none" rtlCol="0">
            <a:spAutoFit/>
          </a:bodyPr>
          <a:lstStyle/>
          <a:p>
            <a:pPr algn="ctr"/>
            <a:r>
              <a:rPr kumimoji="1" lang="ja-JP" altLang="en-US" sz="20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信頼できるネットワーク</a:t>
            </a:r>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a:t>
            </a:r>
            <a:r>
              <a:rPr kumimoji="1" lang="ja-JP" altLang="en-US" sz="2000" b="1" u="sng">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ある</a:t>
            </a:r>
            <a:endParaRPr kumimoji="1" lang="en-US" altLang="ja-JP" sz="2000" b="1" u="sng"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安全な社内ネットワークに</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入ることを重視する</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A5CED3D7-D35C-0C48-AAC2-149561BB77E1}"/>
              </a:ext>
            </a:extLst>
          </p:cNvPr>
          <p:cNvSpPr/>
          <p:nvPr/>
        </p:nvSpPr>
        <p:spPr>
          <a:xfrm>
            <a:off x="1518120" y="2855994"/>
            <a:ext cx="1545407" cy="4688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テキスト ボックス 151">
            <a:extLst>
              <a:ext uri="{FF2B5EF4-FFF2-40B4-BE49-F238E27FC236}">
                <a16:creationId xmlns:a16="http://schemas.microsoft.com/office/drawing/2014/main" id="{7D2C1A50-E387-8640-877D-2ECDA1A9E003}"/>
              </a:ext>
            </a:extLst>
          </p:cNvPr>
          <p:cNvSpPr txBox="1"/>
          <p:nvPr/>
        </p:nvSpPr>
        <p:spPr>
          <a:xfrm>
            <a:off x="1512829" y="2900488"/>
            <a:ext cx="1550698" cy="415498"/>
          </a:xfrm>
          <a:prstGeom prst="rect">
            <a:avLst/>
          </a:prstGeom>
          <a:noFill/>
        </p:spPr>
        <p:txBody>
          <a:bodyPr wrap="squar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ネットワークの出入口</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100" b="1">
                <a:solidFill>
                  <a:schemeClr val="bg1"/>
                </a:solidFill>
                <a:latin typeface="Meiryo" panose="020B0604030504040204" pitchFamily="34" charset="-128"/>
                <a:ea typeface="Meiryo" panose="020B0604030504040204" pitchFamily="34" charset="-128"/>
              </a:rPr>
              <a:t>ファイヤーウォール</a:t>
            </a:r>
            <a:endParaRPr kumimoji="1" lang="en-US" altLang="ja-JP" sz="1100" b="1" dirty="0">
              <a:solidFill>
                <a:schemeClr val="bg1"/>
              </a:solidFill>
              <a:latin typeface="Meiryo" panose="020B0604030504040204" pitchFamily="34" charset="-128"/>
              <a:ea typeface="Meiryo" panose="020B0604030504040204" pitchFamily="34" charset="-128"/>
            </a:endParaRPr>
          </a:p>
        </p:txBody>
      </p:sp>
      <p:sp>
        <p:nvSpPr>
          <p:cNvPr id="283" name="テキスト ボックス 282">
            <a:extLst>
              <a:ext uri="{FF2B5EF4-FFF2-40B4-BE49-F238E27FC236}">
                <a16:creationId xmlns:a16="http://schemas.microsoft.com/office/drawing/2014/main" id="{89286AD0-CD88-9C4F-9A3E-1C3EB754112F}"/>
              </a:ext>
            </a:extLst>
          </p:cNvPr>
          <p:cNvSpPr txBox="1"/>
          <p:nvPr/>
        </p:nvSpPr>
        <p:spPr>
          <a:xfrm>
            <a:off x="299746" y="2093916"/>
            <a:ext cx="2236510" cy="584775"/>
          </a:xfrm>
          <a:prstGeom prst="rect">
            <a:avLst/>
          </a:prstGeom>
          <a:noFill/>
        </p:spPr>
        <p:txBody>
          <a:bodyPr wrap="none" rtlCol="0">
            <a:spAutoFit/>
          </a:bodyPr>
          <a:lstStyle/>
          <a:p>
            <a:r>
              <a:rPr kumimoji="1" lang="ja-JP" altLang="en-US" sz="16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ネットワーク境界では</a:t>
            </a:r>
            <a:endParaRPr kumimoji="1" lang="en-US" altLang="ja-JP" sz="16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6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では守れない</a:t>
            </a:r>
            <a:endParaRPr kumimoji="1" lang="en-US" altLang="ja-JP" sz="16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9" name="右矢印 168">
            <a:extLst>
              <a:ext uri="{FF2B5EF4-FFF2-40B4-BE49-F238E27FC236}">
                <a16:creationId xmlns:a16="http://schemas.microsoft.com/office/drawing/2014/main" id="{56C221E4-97FA-624B-A193-226137449F6C}"/>
              </a:ext>
            </a:extLst>
          </p:cNvPr>
          <p:cNvSpPr/>
          <p:nvPr/>
        </p:nvSpPr>
        <p:spPr>
          <a:xfrm rot="2623611">
            <a:off x="1768141" y="2450732"/>
            <a:ext cx="524974" cy="372474"/>
          </a:xfrm>
          <a:prstGeom prst="rightArrow">
            <a:avLst>
              <a:gd name="adj1" fmla="val 52678"/>
              <a:gd name="adj2" fmla="val 50000"/>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テキスト ボックス 157">
            <a:extLst>
              <a:ext uri="{FF2B5EF4-FFF2-40B4-BE49-F238E27FC236}">
                <a16:creationId xmlns:a16="http://schemas.microsoft.com/office/drawing/2014/main" id="{DA3697FF-0155-8F4C-B896-43CECA32BF31}"/>
              </a:ext>
            </a:extLst>
          </p:cNvPr>
          <p:cNvSpPr txBox="1"/>
          <p:nvPr/>
        </p:nvSpPr>
        <p:spPr>
          <a:xfrm>
            <a:off x="316508" y="2745463"/>
            <a:ext cx="800219" cy="276999"/>
          </a:xfrm>
          <a:prstGeom prst="rect">
            <a:avLst/>
          </a:prstGeom>
          <a:noFill/>
        </p:spPr>
        <p:txBody>
          <a:bodyPr wrap="none" rtlCol="0">
            <a:spAutoFit/>
          </a:bodyPr>
          <a:lstStyle/>
          <a:p>
            <a:r>
              <a:rPr kumimoji="1"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社外＝悪</a:t>
            </a:r>
            <a:endParaRPr kumimoji="1"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9" name="テキスト ボックス 158">
            <a:extLst>
              <a:ext uri="{FF2B5EF4-FFF2-40B4-BE49-F238E27FC236}">
                <a16:creationId xmlns:a16="http://schemas.microsoft.com/office/drawing/2014/main" id="{266BCF3B-3D5E-8643-8C65-C23216EEEDC8}"/>
              </a:ext>
            </a:extLst>
          </p:cNvPr>
          <p:cNvSpPr txBox="1"/>
          <p:nvPr/>
        </p:nvSpPr>
        <p:spPr>
          <a:xfrm>
            <a:off x="316508" y="3071055"/>
            <a:ext cx="800219" cy="276999"/>
          </a:xfrm>
          <a:prstGeom prst="rect">
            <a:avLst/>
          </a:prstGeom>
          <a:noFill/>
        </p:spPr>
        <p:txBody>
          <a:bodyPr wrap="none" rtlCol="0">
            <a:spAutoFit/>
          </a:bodyPr>
          <a:lstStyle/>
          <a:p>
            <a:r>
              <a:rPr kumimoji="1" lang="ja-JP" altLang="en-US" sz="12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社内＝善</a:t>
            </a:r>
            <a:endParaRPr kumimoji="1" lang="en-US" altLang="ja-JP" sz="12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0" name="テキスト ボックス 169">
            <a:extLst>
              <a:ext uri="{FF2B5EF4-FFF2-40B4-BE49-F238E27FC236}">
                <a16:creationId xmlns:a16="http://schemas.microsoft.com/office/drawing/2014/main" id="{C10FE67F-2E85-1943-8CB4-9E7BC09CA3D4}"/>
              </a:ext>
            </a:extLst>
          </p:cNvPr>
          <p:cNvSpPr txBox="1"/>
          <p:nvPr/>
        </p:nvSpPr>
        <p:spPr>
          <a:xfrm>
            <a:off x="6136975" y="4814899"/>
            <a:ext cx="1531188" cy="415498"/>
          </a:xfrm>
          <a:prstGeom prst="rect">
            <a:avLst/>
          </a:prstGeom>
          <a:noFill/>
        </p:spPr>
        <p:txBody>
          <a:bodyPr wrap="none" rtlCol="0">
            <a:spAutoFit/>
          </a:bodyPr>
          <a:lstStyle/>
          <a:p>
            <a:pPr algn="ctr"/>
            <a:r>
              <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本人であることを認証</a:t>
            </a:r>
            <a:endParaRPr kumimoji="1"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70" name="Freeform 20">
            <a:extLst>
              <a:ext uri="{FF2B5EF4-FFF2-40B4-BE49-F238E27FC236}">
                <a16:creationId xmlns:a16="http://schemas.microsoft.com/office/drawing/2014/main" id="{2B0EE35F-2FB5-1146-B9A8-8C2C763D26E7}"/>
              </a:ext>
            </a:extLst>
          </p:cNvPr>
          <p:cNvSpPr>
            <a:spLocks noEditPoints="1"/>
          </p:cNvSpPr>
          <p:nvPr/>
        </p:nvSpPr>
        <p:spPr bwMode="black">
          <a:xfrm>
            <a:off x="5769774" y="5256789"/>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71" name="図形グループ 34">
            <a:extLst>
              <a:ext uri="{FF2B5EF4-FFF2-40B4-BE49-F238E27FC236}">
                <a16:creationId xmlns:a16="http://schemas.microsoft.com/office/drawing/2014/main" id="{7CFB195B-3F3B-A44D-87E4-E7730BC37FBD}"/>
              </a:ext>
            </a:extLst>
          </p:cNvPr>
          <p:cNvGrpSpPr/>
          <p:nvPr/>
        </p:nvGrpSpPr>
        <p:grpSpPr>
          <a:xfrm>
            <a:off x="6238570" y="5421679"/>
            <a:ext cx="320886" cy="589030"/>
            <a:chOff x="1946324" y="4125162"/>
            <a:chExt cx="969964" cy="2007872"/>
          </a:xfrm>
          <a:effectLst>
            <a:outerShdw blurRad="50800" dist="38100" dir="2700000" algn="tl" rotWithShape="0">
              <a:prstClr val="black">
                <a:alpha val="40000"/>
              </a:prstClr>
            </a:outerShdw>
          </a:effectLst>
        </p:grpSpPr>
        <p:sp>
          <p:nvSpPr>
            <p:cNvPr id="72" name="円/楕円 71">
              <a:extLst>
                <a:ext uri="{FF2B5EF4-FFF2-40B4-BE49-F238E27FC236}">
                  <a16:creationId xmlns:a16="http://schemas.microsoft.com/office/drawing/2014/main" id="{2EF02EC1-7617-4D47-93D1-92ADB75F640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a:extLst>
                <a:ext uri="{FF2B5EF4-FFF2-40B4-BE49-F238E27FC236}">
                  <a16:creationId xmlns:a16="http://schemas.microsoft.com/office/drawing/2014/main" id="{D1B42CBE-C21D-6143-9C87-E843140B4C6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120">
            <a:extLst>
              <a:ext uri="{FF2B5EF4-FFF2-40B4-BE49-F238E27FC236}">
                <a16:creationId xmlns:a16="http://schemas.microsoft.com/office/drawing/2014/main" id="{C5169541-8F08-524C-939B-CAAF9708E868}"/>
              </a:ext>
            </a:extLst>
          </p:cNvPr>
          <p:cNvGrpSpPr/>
          <p:nvPr/>
        </p:nvGrpSpPr>
        <p:grpSpPr>
          <a:xfrm>
            <a:off x="7414248" y="5192606"/>
            <a:ext cx="679541" cy="593816"/>
            <a:chOff x="-62676" y="3965594"/>
            <a:chExt cx="679541" cy="593816"/>
          </a:xfrm>
        </p:grpSpPr>
        <p:sp>
          <p:nvSpPr>
            <p:cNvPr id="75" name="角丸四角形 74">
              <a:extLst>
                <a:ext uri="{FF2B5EF4-FFF2-40B4-BE49-F238E27FC236}">
                  <a16:creationId xmlns:a16="http://schemas.microsoft.com/office/drawing/2014/main" id="{942E26D4-538B-E246-9A8A-8FE75F3CA66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6" name="図 75">
              <a:extLst>
                <a:ext uri="{FF2B5EF4-FFF2-40B4-BE49-F238E27FC236}">
                  <a16:creationId xmlns:a16="http://schemas.microsoft.com/office/drawing/2014/main" id="{BFB50536-9D23-E847-91FB-4F64804F3D6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77" name="図形グループ 123">
            <a:extLst>
              <a:ext uri="{FF2B5EF4-FFF2-40B4-BE49-F238E27FC236}">
                <a16:creationId xmlns:a16="http://schemas.microsoft.com/office/drawing/2014/main" id="{46F9C1C9-50A4-2147-963B-7FA9898AA0AA}"/>
              </a:ext>
            </a:extLst>
          </p:cNvPr>
          <p:cNvGrpSpPr/>
          <p:nvPr/>
        </p:nvGrpSpPr>
        <p:grpSpPr>
          <a:xfrm>
            <a:off x="7901266" y="5311623"/>
            <a:ext cx="341289" cy="550466"/>
            <a:chOff x="1140657" y="4229811"/>
            <a:chExt cx="341289" cy="550466"/>
          </a:xfrm>
        </p:grpSpPr>
        <p:sp>
          <p:nvSpPr>
            <p:cNvPr id="78" name="角丸四角形 77">
              <a:extLst>
                <a:ext uri="{FF2B5EF4-FFF2-40B4-BE49-F238E27FC236}">
                  <a16:creationId xmlns:a16="http://schemas.microsoft.com/office/drawing/2014/main" id="{B0F42636-CA4B-B74B-BB56-0BF7B6104891}"/>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9" name="図 78">
              <a:extLst>
                <a:ext uri="{FF2B5EF4-FFF2-40B4-BE49-F238E27FC236}">
                  <a16:creationId xmlns:a16="http://schemas.microsoft.com/office/drawing/2014/main" id="{F3A35F1D-C00A-7A47-80F3-77746FE6A26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80" name="図形グループ 34">
            <a:extLst>
              <a:ext uri="{FF2B5EF4-FFF2-40B4-BE49-F238E27FC236}">
                <a16:creationId xmlns:a16="http://schemas.microsoft.com/office/drawing/2014/main" id="{72E8DC47-B6D2-0C44-A6C6-8137141BDD2B}"/>
              </a:ext>
            </a:extLst>
          </p:cNvPr>
          <p:cNvGrpSpPr/>
          <p:nvPr/>
        </p:nvGrpSpPr>
        <p:grpSpPr>
          <a:xfrm>
            <a:off x="7265482" y="5421679"/>
            <a:ext cx="320886" cy="589030"/>
            <a:chOff x="1946324" y="4125162"/>
            <a:chExt cx="969964" cy="2007872"/>
          </a:xfrm>
          <a:effectLst>
            <a:outerShdw blurRad="50800" dist="38100" dir="2700000" algn="tl" rotWithShape="0">
              <a:prstClr val="black">
                <a:alpha val="40000"/>
              </a:prstClr>
            </a:outerShdw>
          </a:effectLst>
        </p:grpSpPr>
        <p:sp>
          <p:nvSpPr>
            <p:cNvPr id="81" name="円/楕円 80">
              <a:extLst>
                <a:ext uri="{FF2B5EF4-FFF2-40B4-BE49-F238E27FC236}">
                  <a16:creationId xmlns:a16="http://schemas.microsoft.com/office/drawing/2014/main" id="{44F988C1-F992-1944-B317-1C4E3323C39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B3B278E6-A99C-4342-AD4C-EF6E178AAC5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7" name="Freeform 20">
            <a:extLst>
              <a:ext uri="{FF2B5EF4-FFF2-40B4-BE49-F238E27FC236}">
                <a16:creationId xmlns:a16="http://schemas.microsoft.com/office/drawing/2014/main" id="{BA519ACA-A4D7-5848-8A3A-D7450516CC63}"/>
              </a:ext>
            </a:extLst>
          </p:cNvPr>
          <p:cNvSpPr>
            <a:spLocks noEditPoints="1"/>
          </p:cNvSpPr>
          <p:nvPr/>
        </p:nvSpPr>
        <p:spPr bwMode="black">
          <a:xfrm>
            <a:off x="5255218" y="4730487"/>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88" name="図形グループ 34">
            <a:extLst>
              <a:ext uri="{FF2B5EF4-FFF2-40B4-BE49-F238E27FC236}">
                <a16:creationId xmlns:a16="http://schemas.microsoft.com/office/drawing/2014/main" id="{94BD5A60-F96A-1F48-B260-500CBAF49BC2}"/>
              </a:ext>
            </a:extLst>
          </p:cNvPr>
          <p:cNvGrpSpPr/>
          <p:nvPr/>
        </p:nvGrpSpPr>
        <p:grpSpPr>
          <a:xfrm>
            <a:off x="5724014" y="4895377"/>
            <a:ext cx="320886" cy="589030"/>
            <a:chOff x="1946324" y="4125162"/>
            <a:chExt cx="969964" cy="2007872"/>
          </a:xfrm>
          <a:effectLst>
            <a:outerShdw blurRad="50800" dist="38100" dir="2700000" algn="tl" rotWithShape="0">
              <a:prstClr val="black">
                <a:alpha val="40000"/>
              </a:prstClr>
            </a:outerShdw>
          </a:effectLst>
        </p:grpSpPr>
        <p:sp>
          <p:nvSpPr>
            <p:cNvPr id="89" name="円/楕円 88">
              <a:extLst>
                <a:ext uri="{FF2B5EF4-FFF2-40B4-BE49-F238E27FC236}">
                  <a16:creationId xmlns:a16="http://schemas.microsoft.com/office/drawing/2014/main" id="{D2C48E26-32DF-C540-806D-363588AA6CA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a:extLst>
                <a:ext uri="{FF2B5EF4-FFF2-40B4-BE49-F238E27FC236}">
                  <a16:creationId xmlns:a16="http://schemas.microsoft.com/office/drawing/2014/main" id="{EE0F0207-283A-3945-A027-03F3E094FB8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1" name="図形グループ 120">
            <a:extLst>
              <a:ext uri="{FF2B5EF4-FFF2-40B4-BE49-F238E27FC236}">
                <a16:creationId xmlns:a16="http://schemas.microsoft.com/office/drawing/2014/main" id="{80983553-F1F8-BA42-A690-F11794ECA52C}"/>
              </a:ext>
            </a:extLst>
          </p:cNvPr>
          <p:cNvGrpSpPr/>
          <p:nvPr/>
        </p:nvGrpSpPr>
        <p:grpSpPr>
          <a:xfrm>
            <a:off x="7880654" y="4640283"/>
            <a:ext cx="679541" cy="593816"/>
            <a:chOff x="-62676" y="3965594"/>
            <a:chExt cx="679541" cy="593816"/>
          </a:xfrm>
        </p:grpSpPr>
        <p:sp>
          <p:nvSpPr>
            <p:cNvPr id="92" name="角丸四角形 91">
              <a:extLst>
                <a:ext uri="{FF2B5EF4-FFF2-40B4-BE49-F238E27FC236}">
                  <a16:creationId xmlns:a16="http://schemas.microsoft.com/office/drawing/2014/main" id="{4DF6D55E-B032-5443-A2E0-0DF9860846B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3" name="図 92">
              <a:extLst>
                <a:ext uri="{FF2B5EF4-FFF2-40B4-BE49-F238E27FC236}">
                  <a16:creationId xmlns:a16="http://schemas.microsoft.com/office/drawing/2014/main" id="{558D700E-F4F8-D042-B398-E1638707231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94" name="図形グループ 123">
            <a:extLst>
              <a:ext uri="{FF2B5EF4-FFF2-40B4-BE49-F238E27FC236}">
                <a16:creationId xmlns:a16="http://schemas.microsoft.com/office/drawing/2014/main" id="{1BEFCD07-E55D-CE43-9ADE-75905DD2F950}"/>
              </a:ext>
            </a:extLst>
          </p:cNvPr>
          <p:cNvGrpSpPr/>
          <p:nvPr/>
        </p:nvGrpSpPr>
        <p:grpSpPr>
          <a:xfrm>
            <a:off x="8367672" y="4759300"/>
            <a:ext cx="341289" cy="550466"/>
            <a:chOff x="1140657" y="4229811"/>
            <a:chExt cx="341289" cy="550466"/>
          </a:xfrm>
        </p:grpSpPr>
        <p:sp>
          <p:nvSpPr>
            <p:cNvPr id="95" name="角丸四角形 94">
              <a:extLst>
                <a:ext uri="{FF2B5EF4-FFF2-40B4-BE49-F238E27FC236}">
                  <a16:creationId xmlns:a16="http://schemas.microsoft.com/office/drawing/2014/main" id="{994EB66B-1F41-9A45-A217-CA4A30E0C7E7}"/>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6" name="図 95">
              <a:extLst>
                <a:ext uri="{FF2B5EF4-FFF2-40B4-BE49-F238E27FC236}">
                  <a16:creationId xmlns:a16="http://schemas.microsoft.com/office/drawing/2014/main" id="{8CE42FBF-2293-CF4A-B54E-9F5907AB14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97" name="図形グループ 34">
            <a:extLst>
              <a:ext uri="{FF2B5EF4-FFF2-40B4-BE49-F238E27FC236}">
                <a16:creationId xmlns:a16="http://schemas.microsoft.com/office/drawing/2014/main" id="{A83C00D3-A299-E64F-8222-2692EC493B17}"/>
              </a:ext>
            </a:extLst>
          </p:cNvPr>
          <p:cNvGrpSpPr/>
          <p:nvPr/>
        </p:nvGrpSpPr>
        <p:grpSpPr>
          <a:xfrm>
            <a:off x="7731888" y="4869356"/>
            <a:ext cx="320886" cy="589030"/>
            <a:chOff x="1946324" y="4125162"/>
            <a:chExt cx="969964" cy="2007872"/>
          </a:xfrm>
          <a:effectLst>
            <a:outerShdw blurRad="50800" dist="38100" dir="2700000" algn="tl" rotWithShape="0">
              <a:prstClr val="black">
                <a:alpha val="40000"/>
              </a:prstClr>
            </a:outerShdw>
          </a:effectLst>
        </p:grpSpPr>
        <p:sp>
          <p:nvSpPr>
            <p:cNvPr id="98" name="円/楕円 97">
              <a:extLst>
                <a:ext uri="{FF2B5EF4-FFF2-40B4-BE49-F238E27FC236}">
                  <a16:creationId xmlns:a16="http://schemas.microsoft.com/office/drawing/2014/main" id="{9EEE99F3-786D-7E46-8E37-3F3E9BFC9D0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a:extLst>
                <a:ext uri="{FF2B5EF4-FFF2-40B4-BE49-F238E27FC236}">
                  <a16:creationId xmlns:a16="http://schemas.microsoft.com/office/drawing/2014/main" id="{5A9AA0CD-9275-534A-9C41-BBBB7198938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120">
            <a:extLst>
              <a:ext uri="{FF2B5EF4-FFF2-40B4-BE49-F238E27FC236}">
                <a16:creationId xmlns:a16="http://schemas.microsoft.com/office/drawing/2014/main" id="{6822D501-96E9-404E-80F9-16CB22AB9FA2}"/>
              </a:ext>
            </a:extLst>
          </p:cNvPr>
          <p:cNvGrpSpPr/>
          <p:nvPr/>
        </p:nvGrpSpPr>
        <p:grpSpPr>
          <a:xfrm>
            <a:off x="6585765" y="5689695"/>
            <a:ext cx="679541" cy="593816"/>
            <a:chOff x="-62676" y="3965594"/>
            <a:chExt cx="679541" cy="593816"/>
          </a:xfrm>
        </p:grpSpPr>
        <p:sp>
          <p:nvSpPr>
            <p:cNvPr id="101" name="角丸四角形 100">
              <a:extLst>
                <a:ext uri="{FF2B5EF4-FFF2-40B4-BE49-F238E27FC236}">
                  <a16:creationId xmlns:a16="http://schemas.microsoft.com/office/drawing/2014/main" id="{613DA965-BB26-2E43-BA77-07325CD1113E}"/>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 name="図 101">
              <a:extLst>
                <a:ext uri="{FF2B5EF4-FFF2-40B4-BE49-F238E27FC236}">
                  <a16:creationId xmlns:a16="http://schemas.microsoft.com/office/drawing/2014/main" id="{6CCE8698-3AEF-3B4B-A51A-96DEC6DDE61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3" name="図形グループ 123">
            <a:extLst>
              <a:ext uri="{FF2B5EF4-FFF2-40B4-BE49-F238E27FC236}">
                <a16:creationId xmlns:a16="http://schemas.microsoft.com/office/drawing/2014/main" id="{2CDD0C74-5509-FA48-8C4F-4EBA7ABFF57D}"/>
              </a:ext>
            </a:extLst>
          </p:cNvPr>
          <p:cNvGrpSpPr/>
          <p:nvPr/>
        </p:nvGrpSpPr>
        <p:grpSpPr>
          <a:xfrm>
            <a:off x="7072783" y="5808712"/>
            <a:ext cx="341289" cy="550466"/>
            <a:chOff x="1140657" y="4229811"/>
            <a:chExt cx="341289" cy="550466"/>
          </a:xfrm>
        </p:grpSpPr>
        <p:sp>
          <p:nvSpPr>
            <p:cNvPr id="104" name="角丸四角形 103">
              <a:extLst>
                <a:ext uri="{FF2B5EF4-FFF2-40B4-BE49-F238E27FC236}">
                  <a16:creationId xmlns:a16="http://schemas.microsoft.com/office/drawing/2014/main" id="{0FC3E29D-BD4B-BD44-90C8-CC74ECEE1D70}"/>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9" name="図 108">
              <a:extLst>
                <a:ext uri="{FF2B5EF4-FFF2-40B4-BE49-F238E27FC236}">
                  <a16:creationId xmlns:a16="http://schemas.microsoft.com/office/drawing/2014/main" id="{59F453D0-BD7D-CC4B-9056-3C185B52391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10" name="図形グループ 34">
            <a:extLst>
              <a:ext uri="{FF2B5EF4-FFF2-40B4-BE49-F238E27FC236}">
                <a16:creationId xmlns:a16="http://schemas.microsoft.com/office/drawing/2014/main" id="{E6F0A7E2-16C3-EA4A-8BDA-80A350E789D6}"/>
              </a:ext>
            </a:extLst>
          </p:cNvPr>
          <p:cNvGrpSpPr/>
          <p:nvPr/>
        </p:nvGrpSpPr>
        <p:grpSpPr>
          <a:xfrm>
            <a:off x="6436999" y="5918768"/>
            <a:ext cx="320886" cy="589030"/>
            <a:chOff x="1946324" y="4125162"/>
            <a:chExt cx="969964" cy="2007872"/>
          </a:xfrm>
          <a:effectLst>
            <a:outerShdw blurRad="50800" dist="38100" dir="2700000" algn="tl" rotWithShape="0">
              <a:prstClr val="black">
                <a:alpha val="40000"/>
              </a:prstClr>
            </a:outerShdw>
          </a:effectLst>
        </p:grpSpPr>
        <p:sp>
          <p:nvSpPr>
            <p:cNvPr id="111" name="円/楕円 110">
              <a:extLst>
                <a:ext uri="{FF2B5EF4-FFF2-40B4-BE49-F238E27FC236}">
                  <a16:creationId xmlns:a16="http://schemas.microsoft.com/office/drawing/2014/main" id="{453D1092-7CFD-4846-B03D-BF5634F8F0E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a:extLst>
                <a:ext uri="{FF2B5EF4-FFF2-40B4-BE49-F238E27FC236}">
                  <a16:creationId xmlns:a16="http://schemas.microsoft.com/office/drawing/2014/main" id="{A42346A5-8C50-3A49-B6A8-493296EE2E6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7" name="Freeform 20">
            <a:extLst>
              <a:ext uri="{FF2B5EF4-FFF2-40B4-BE49-F238E27FC236}">
                <a16:creationId xmlns:a16="http://schemas.microsoft.com/office/drawing/2014/main" id="{6F600A6C-E179-2148-98EE-16B626A9F9DC}"/>
              </a:ext>
            </a:extLst>
          </p:cNvPr>
          <p:cNvSpPr>
            <a:spLocks noEditPoints="1"/>
          </p:cNvSpPr>
          <p:nvPr/>
        </p:nvSpPr>
        <p:spPr bwMode="black">
          <a:xfrm>
            <a:off x="5075280" y="5728308"/>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118" name="図形グループ 34">
            <a:extLst>
              <a:ext uri="{FF2B5EF4-FFF2-40B4-BE49-F238E27FC236}">
                <a16:creationId xmlns:a16="http://schemas.microsoft.com/office/drawing/2014/main" id="{3A055175-D5FF-EE4F-A9C0-3DD1009F02C8}"/>
              </a:ext>
            </a:extLst>
          </p:cNvPr>
          <p:cNvGrpSpPr/>
          <p:nvPr/>
        </p:nvGrpSpPr>
        <p:grpSpPr>
          <a:xfrm>
            <a:off x="5544076" y="5893198"/>
            <a:ext cx="320886" cy="589030"/>
            <a:chOff x="1946324" y="4125162"/>
            <a:chExt cx="969964" cy="2007872"/>
          </a:xfrm>
          <a:effectLst>
            <a:outerShdw blurRad="50800" dist="38100" dir="2700000" algn="tl" rotWithShape="0">
              <a:prstClr val="black">
                <a:alpha val="40000"/>
              </a:prstClr>
            </a:outerShdw>
          </a:effectLst>
        </p:grpSpPr>
        <p:sp>
          <p:nvSpPr>
            <p:cNvPr id="119" name="円/楕円 118">
              <a:extLst>
                <a:ext uri="{FF2B5EF4-FFF2-40B4-BE49-F238E27FC236}">
                  <a16:creationId xmlns:a16="http://schemas.microsoft.com/office/drawing/2014/main" id="{3FEF394F-DCEA-804A-B249-37722351530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a:extLst>
                <a:ext uri="{FF2B5EF4-FFF2-40B4-BE49-F238E27FC236}">
                  <a16:creationId xmlns:a16="http://schemas.microsoft.com/office/drawing/2014/main" id="{1B90B971-09CA-3541-9E87-CC4DFB4AF67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 name="図形グループ 120">
            <a:extLst>
              <a:ext uri="{FF2B5EF4-FFF2-40B4-BE49-F238E27FC236}">
                <a16:creationId xmlns:a16="http://schemas.microsoft.com/office/drawing/2014/main" id="{C60B1D3D-4A99-4743-85C6-74DDA38D6111}"/>
              </a:ext>
            </a:extLst>
          </p:cNvPr>
          <p:cNvGrpSpPr/>
          <p:nvPr/>
        </p:nvGrpSpPr>
        <p:grpSpPr>
          <a:xfrm>
            <a:off x="7831559" y="5689695"/>
            <a:ext cx="679541" cy="593816"/>
            <a:chOff x="-62676" y="3965594"/>
            <a:chExt cx="679541" cy="593816"/>
          </a:xfrm>
        </p:grpSpPr>
        <p:sp>
          <p:nvSpPr>
            <p:cNvPr id="124" name="角丸四角形 123">
              <a:extLst>
                <a:ext uri="{FF2B5EF4-FFF2-40B4-BE49-F238E27FC236}">
                  <a16:creationId xmlns:a16="http://schemas.microsoft.com/office/drawing/2014/main" id="{1ACCD720-E4A8-A64D-8DD1-13EAE99C476D}"/>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5" name="図 124">
              <a:extLst>
                <a:ext uri="{FF2B5EF4-FFF2-40B4-BE49-F238E27FC236}">
                  <a16:creationId xmlns:a16="http://schemas.microsoft.com/office/drawing/2014/main" id="{4A74A661-DA95-9F4D-999E-AF650CC38A8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7" name="図形グループ 123">
            <a:extLst>
              <a:ext uri="{FF2B5EF4-FFF2-40B4-BE49-F238E27FC236}">
                <a16:creationId xmlns:a16="http://schemas.microsoft.com/office/drawing/2014/main" id="{117DAD51-6D06-B54E-B6BD-48C888CA7E16}"/>
              </a:ext>
            </a:extLst>
          </p:cNvPr>
          <p:cNvGrpSpPr/>
          <p:nvPr/>
        </p:nvGrpSpPr>
        <p:grpSpPr>
          <a:xfrm>
            <a:off x="8318577" y="5808712"/>
            <a:ext cx="341289" cy="550466"/>
            <a:chOff x="1140657" y="4229811"/>
            <a:chExt cx="341289" cy="550466"/>
          </a:xfrm>
        </p:grpSpPr>
        <p:sp>
          <p:nvSpPr>
            <p:cNvPr id="128" name="角丸四角形 127">
              <a:extLst>
                <a:ext uri="{FF2B5EF4-FFF2-40B4-BE49-F238E27FC236}">
                  <a16:creationId xmlns:a16="http://schemas.microsoft.com/office/drawing/2014/main" id="{E7E8F561-68A3-E144-A8D2-D332BF53A18C}"/>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9" name="図 128">
              <a:extLst>
                <a:ext uri="{FF2B5EF4-FFF2-40B4-BE49-F238E27FC236}">
                  <a16:creationId xmlns:a16="http://schemas.microsoft.com/office/drawing/2014/main" id="{8CD15B99-F70F-F34B-BA27-E66C41A2DD0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30" name="図形グループ 34">
            <a:extLst>
              <a:ext uri="{FF2B5EF4-FFF2-40B4-BE49-F238E27FC236}">
                <a16:creationId xmlns:a16="http://schemas.microsoft.com/office/drawing/2014/main" id="{97CA30CE-61A7-B342-BAFD-6B1570725D14}"/>
              </a:ext>
            </a:extLst>
          </p:cNvPr>
          <p:cNvGrpSpPr/>
          <p:nvPr/>
        </p:nvGrpSpPr>
        <p:grpSpPr>
          <a:xfrm>
            <a:off x="7682793" y="5918768"/>
            <a:ext cx="320886" cy="589030"/>
            <a:chOff x="1946324" y="4125162"/>
            <a:chExt cx="969964" cy="2007872"/>
          </a:xfrm>
          <a:effectLst>
            <a:outerShdw blurRad="50800" dist="38100" dir="2700000" algn="tl" rotWithShape="0">
              <a:prstClr val="black">
                <a:alpha val="40000"/>
              </a:prstClr>
            </a:outerShdw>
          </a:effectLst>
        </p:grpSpPr>
        <p:sp>
          <p:nvSpPr>
            <p:cNvPr id="133" name="円/楕円 132">
              <a:extLst>
                <a:ext uri="{FF2B5EF4-FFF2-40B4-BE49-F238E27FC236}">
                  <a16:creationId xmlns:a16="http://schemas.microsoft.com/office/drawing/2014/main" id="{A528D068-4860-614E-BFBB-28A20501F0A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フローチャート: 論理積ゲート 133">
              <a:extLst>
                <a:ext uri="{FF2B5EF4-FFF2-40B4-BE49-F238E27FC236}">
                  <a16:creationId xmlns:a16="http://schemas.microsoft.com/office/drawing/2014/main" id="{5CF6441C-6A48-1143-AF5F-0FC5281B9D8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4" name="テキスト ボックス 153">
            <a:extLst>
              <a:ext uri="{FF2B5EF4-FFF2-40B4-BE49-F238E27FC236}">
                <a16:creationId xmlns:a16="http://schemas.microsoft.com/office/drawing/2014/main" id="{F96AB736-93FB-EA44-A049-42FF205D0095}"/>
              </a:ext>
            </a:extLst>
          </p:cNvPr>
          <p:cNvSpPr txBox="1"/>
          <p:nvPr/>
        </p:nvSpPr>
        <p:spPr>
          <a:xfrm>
            <a:off x="6368037" y="4122832"/>
            <a:ext cx="1107996" cy="669414"/>
          </a:xfrm>
          <a:prstGeom prst="rect">
            <a:avLst/>
          </a:prstGeom>
          <a:noFill/>
        </p:spPr>
        <p:txBody>
          <a:bodyPr wrap="none" rtlCol="0">
            <a:spAutoFit/>
          </a:bodyPr>
          <a:lstStyle/>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全社員</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アクセス</a:t>
            </a:r>
            <a:r>
              <a:rPr kumimoji="1" lang="en-US" altLang="ja-JP" sz="9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&amp;</a:t>
            </a:r>
          </a:p>
          <a:p>
            <a:pPr algn="ctr"/>
            <a:r>
              <a:rPr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デバイス</a:t>
            </a:r>
            <a:endParaRPr lang="en-US" altLang="ja-JP" sz="9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種類と台数の増大</a:t>
            </a:r>
          </a:p>
        </p:txBody>
      </p:sp>
      <p:grpSp>
        <p:nvGrpSpPr>
          <p:cNvPr id="155" name="Group 451">
            <a:extLst>
              <a:ext uri="{FF2B5EF4-FFF2-40B4-BE49-F238E27FC236}">
                <a16:creationId xmlns:a16="http://schemas.microsoft.com/office/drawing/2014/main" id="{4BDF73F8-E7F7-C846-89FF-BA5531F60209}"/>
              </a:ext>
            </a:extLst>
          </p:cNvPr>
          <p:cNvGrpSpPr>
            <a:grpSpLocks noChangeAspect="1"/>
          </p:cNvGrpSpPr>
          <p:nvPr/>
        </p:nvGrpSpPr>
        <p:grpSpPr>
          <a:xfrm>
            <a:off x="967686" y="4595647"/>
            <a:ext cx="224636" cy="159248"/>
            <a:chOff x="3335338" y="269944"/>
            <a:chExt cx="2154238" cy="1527175"/>
          </a:xfrm>
          <a:solidFill>
            <a:srgbClr val="FF0000"/>
          </a:solidFill>
        </p:grpSpPr>
        <p:sp>
          <p:nvSpPr>
            <p:cNvPr id="156" name="Freeform 24">
              <a:extLst>
                <a:ext uri="{FF2B5EF4-FFF2-40B4-BE49-F238E27FC236}">
                  <a16:creationId xmlns:a16="http://schemas.microsoft.com/office/drawing/2014/main" id="{BC87D839-8537-484E-9920-CDF093375D75}"/>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57" name="Freeform 25">
              <a:extLst>
                <a:ext uri="{FF2B5EF4-FFF2-40B4-BE49-F238E27FC236}">
                  <a16:creationId xmlns:a16="http://schemas.microsoft.com/office/drawing/2014/main" id="{869886FD-D408-1342-9EA2-58678CE7400A}"/>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60" name="Freeform 26">
              <a:extLst>
                <a:ext uri="{FF2B5EF4-FFF2-40B4-BE49-F238E27FC236}">
                  <a16:creationId xmlns:a16="http://schemas.microsoft.com/office/drawing/2014/main" id="{E81C9EBB-29EB-5E41-8E9E-1AE6E4716EA3}"/>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61" name="Freeform 27">
              <a:extLst>
                <a:ext uri="{FF2B5EF4-FFF2-40B4-BE49-F238E27FC236}">
                  <a16:creationId xmlns:a16="http://schemas.microsoft.com/office/drawing/2014/main" id="{3360FB74-DA16-0145-B63A-3E07809C1BF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62" name="Freeform 28">
              <a:extLst>
                <a:ext uri="{FF2B5EF4-FFF2-40B4-BE49-F238E27FC236}">
                  <a16:creationId xmlns:a16="http://schemas.microsoft.com/office/drawing/2014/main" id="{C5B57336-6C15-EC45-B008-148F38684F9E}"/>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163" name="Group 451">
            <a:extLst>
              <a:ext uri="{FF2B5EF4-FFF2-40B4-BE49-F238E27FC236}">
                <a16:creationId xmlns:a16="http://schemas.microsoft.com/office/drawing/2014/main" id="{11651AED-04D2-C54E-AC34-AFADCDFC01E5}"/>
              </a:ext>
            </a:extLst>
          </p:cNvPr>
          <p:cNvGrpSpPr>
            <a:grpSpLocks noChangeAspect="1"/>
          </p:cNvGrpSpPr>
          <p:nvPr/>
        </p:nvGrpSpPr>
        <p:grpSpPr>
          <a:xfrm>
            <a:off x="2808757" y="5234119"/>
            <a:ext cx="224636" cy="159248"/>
            <a:chOff x="3335338" y="269944"/>
            <a:chExt cx="2154238" cy="1527175"/>
          </a:xfrm>
          <a:solidFill>
            <a:srgbClr val="FF0000"/>
          </a:solidFill>
        </p:grpSpPr>
        <p:sp>
          <p:nvSpPr>
            <p:cNvPr id="164" name="Freeform 24">
              <a:extLst>
                <a:ext uri="{FF2B5EF4-FFF2-40B4-BE49-F238E27FC236}">
                  <a16:creationId xmlns:a16="http://schemas.microsoft.com/office/drawing/2014/main" id="{74B2C505-3572-D84F-9A7C-D3A9D0A6CBA7}"/>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65" name="Freeform 25">
              <a:extLst>
                <a:ext uri="{FF2B5EF4-FFF2-40B4-BE49-F238E27FC236}">
                  <a16:creationId xmlns:a16="http://schemas.microsoft.com/office/drawing/2014/main" id="{B6B08992-C86E-A74E-885A-B7109E5BFC7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66" name="Freeform 26">
              <a:extLst>
                <a:ext uri="{FF2B5EF4-FFF2-40B4-BE49-F238E27FC236}">
                  <a16:creationId xmlns:a16="http://schemas.microsoft.com/office/drawing/2014/main" id="{EDFE6F1F-B55F-A24C-983E-B9E48DD5FA1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67" name="Freeform 27">
              <a:extLst>
                <a:ext uri="{FF2B5EF4-FFF2-40B4-BE49-F238E27FC236}">
                  <a16:creationId xmlns:a16="http://schemas.microsoft.com/office/drawing/2014/main" id="{01E8796D-26C6-9C4D-B2EE-94DDA259EF85}"/>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68" name="Freeform 28">
              <a:extLst>
                <a:ext uri="{FF2B5EF4-FFF2-40B4-BE49-F238E27FC236}">
                  <a16:creationId xmlns:a16="http://schemas.microsoft.com/office/drawing/2014/main" id="{93F0818A-ACB1-8848-AD02-DBD7B0003543}"/>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172" name="Group 451">
            <a:extLst>
              <a:ext uri="{FF2B5EF4-FFF2-40B4-BE49-F238E27FC236}">
                <a16:creationId xmlns:a16="http://schemas.microsoft.com/office/drawing/2014/main" id="{1573C035-540A-BA4D-B325-89EB684371FA}"/>
              </a:ext>
            </a:extLst>
          </p:cNvPr>
          <p:cNvGrpSpPr>
            <a:grpSpLocks noChangeAspect="1"/>
          </p:cNvGrpSpPr>
          <p:nvPr/>
        </p:nvGrpSpPr>
        <p:grpSpPr>
          <a:xfrm>
            <a:off x="3686581" y="5057335"/>
            <a:ext cx="224636" cy="159248"/>
            <a:chOff x="3335338" y="269944"/>
            <a:chExt cx="2154238" cy="1527175"/>
          </a:xfrm>
          <a:solidFill>
            <a:srgbClr val="FF0000"/>
          </a:solidFill>
        </p:grpSpPr>
        <p:sp>
          <p:nvSpPr>
            <p:cNvPr id="173" name="Freeform 24">
              <a:extLst>
                <a:ext uri="{FF2B5EF4-FFF2-40B4-BE49-F238E27FC236}">
                  <a16:creationId xmlns:a16="http://schemas.microsoft.com/office/drawing/2014/main" id="{B96EBA39-7F73-774A-A453-94F7D5B296D2}"/>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74" name="Freeform 25">
              <a:extLst>
                <a:ext uri="{FF2B5EF4-FFF2-40B4-BE49-F238E27FC236}">
                  <a16:creationId xmlns:a16="http://schemas.microsoft.com/office/drawing/2014/main" id="{318A0D6F-3C58-A549-A612-2EE7CDE6033B}"/>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75" name="Freeform 26">
              <a:extLst>
                <a:ext uri="{FF2B5EF4-FFF2-40B4-BE49-F238E27FC236}">
                  <a16:creationId xmlns:a16="http://schemas.microsoft.com/office/drawing/2014/main" id="{D944CC88-52B8-AD40-AEBD-9343F432EDD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76" name="Freeform 27">
              <a:extLst>
                <a:ext uri="{FF2B5EF4-FFF2-40B4-BE49-F238E27FC236}">
                  <a16:creationId xmlns:a16="http://schemas.microsoft.com/office/drawing/2014/main" id="{52F54700-AD22-EC49-A6E3-D4BF02A01265}"/>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77" name="Freeform 28">
              <a:extLst>
                <a:ext uri="{FF2B5EF4-FFF2-40B4-BE49-F238E27FC236}">
                  <a16:creationId xmlns:a16="http://schemas.microsoft.com/office/drawing/2014/main" id="{391609AF-A342-6042-A1C8-3EA50F49B1E2}"/>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178" name="Group 451">
            <a:extLst>
              <a:ext uri="{FF2B5EF4-FFF2-40B4-BE49-F238E27FC236}">
                <a16:creationId xmlns:a16="http://schemas.microsoft.com/office/drawing/2014/main" id="{E1C7E7EA-F00C-8847-B5F2-251D60D7E33B}"/>
              </a:ext>
            </a:extLst>
          </p:cNvPr>
          <p:cNvGrpSpPr>
            <a:grpSpLocks noChangeAspect="1"/>
          </p:cNvGrpSpPr>
          <p:nvPr/>
        </p:nvGrpSpPr>
        <p:grpSpPr>
          <a:xfrm>
            <a:off x="2402295" y="5946661"/>
            <a:ext cx="224636" cy="159248"/>
            <a:chOff x="3335338" y="269944"/>
            <a:chExt cx="2154238" cy="1527175"/>
          </a:xfrm>
          <a:solidFill>
            <a:srgbClr val="FF0000"/>
          </a:solidFill>
        </p:grpSpPr>
        <p:sp>
          <p:nvSpPr>
            <p:cNvPr id="179" name="Freeform 24">
              <a:extLst>
                <a:ext uri="{FF2B5EF4-FFF2-40B4-BE49-F238E27FC236}">
                  <a16:creationId xmlns:a16="http://schemas.microsoft.com/office/drawing/2014/main" id="{F565F044-5140-324B-A5D2-1534F66F2743}"/>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80" name="Freeform 25">
              <a:extLst>
                <a:ext uri="{FF2B5EF4-FFF2-40B4-BE49-F238E27FC236}">
                  <a16:creationId xmlns:a16="http://schemas.microsoft.com/office/drawing/2014/main" id="{CBDDFD74-97E0-ED41-AF58-ACD946AA54F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81" name="Freeform 26">
              <a:extLst>
                <a:ext uri="{FF2B5EF4-FFF2-40B4-BE49-F238E27FC236}">
                  <a16:creationId xmlns:a16="http://schemas.microsoft.com/office/drawing/2014/main" id="{5748AC62-EC33-DF48-AF15-4B640C6A7B7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82" name="Freeform 27">
              <a:extLst>
                <a:ext uri="{FF2B5EF4-FFF2-40B4-BE49-F238E27FC236}">
                  <a16:creationId xmlns:a16="http://schemas.microsoft.com/office/drawing/2014/main" id="{EB216674-038F-4D40-9F7E-CC2544809A17}"/>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83" name="Freeform 28">
              <a:extLst>
                <a:ext uri="{FF2B5EF4-FFF2-40B4-BE49-F238E27FC236}">
                  <a16:creationId xmlns:a16="http://schemas.microsoft.com/office/drawing/2014/main" id="{D1CB13E2-FA45-534C-8374-86F674704A3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184" name="Group 451">
            <a:extLst>
              <a:ext uri="{FF2B5EF4-FFF2-40B4-BE49-F238E27FC236}">
                <a16:creationId xmlns:a16="http://schemas.microsoft.com/office/drawing/2014/main" id="{FB7EAB69-F8C2-B04C-AE49-A12C54CA2AC1}"/>
              </a:ext>
            </a:extLst>
          </p:cNvPr>
          <p:cNvGrpSpPr>
            <a:grpSpLocks noChangeAspect="1"/>
          </p:cNvGrpSpPr>
          <p:nvPr/>
        </p:nvGrpSpPr>
        <p:grpSpPr>
          <a:xfrm>
            <a:off x="1276955" y="5715108"/>
            <a:ext cx="224636" cy="159248"/>
            <a:chOff x="3335338" y="269944"/>
            <a:chExt cx="2154238" cy="1527175"/>
          </a:xfrm>
          <a:solidFill>
            <a:srgbClr val="FF0000"/>
          </a:solidFill>
        </p:grpSpPr>
        <p:sp>
          <p:nvSpPr>
            <p:cNvPr id="185" name="Freeform 24">
              <a:extLst>
                <a:ext uri="{FF2B5EF4-FFF2-40B4-BE49-F238E27FC236}">
                  <a16:creationId xmlns:a16="http://schemas.microsoft.com/office/drawing/2014/main" id="{5F4CFB63-712B-3C4F-8748-6A5EC3445344}"/>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86" name="Freeform 25">
              <a:extLst>
                <a:ext uri="{FF2B5EF4-FFF2-40B4-BE49-F238E27FC236}">
                  <a16:creationId xmlns:a16="http://schemas.microsoft.com/office/drawing/2014/main" id="{D069A9B7-B4A4-A146-8BB7-459A07A84EF1}"/>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87" name="Freeform 26">
              <a:extLst>
                <a:ext uri="{FF2B5EF4-FFF2-40B4-BE49-F238E27FC236}">
                  <a16:creationId xmlns:a16="http://schemas.microsoft.com/office/drawing/2014/main" id="{13631E25-3BDF-2442-AE44-D08F1BC076A2}"/>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88" name="Freeform 27">
              <a:extLst>
                <a:ext uri="{FF2B5EF4-FFF2-40B4-BE49-F238E27FC236}">
                  <a16:creationId xmlns:a16="http://schemas.microsoft.com/office/drawing/2014/main" id="{40A660C4-01E8-4A48-8313-AF4B9811FEA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89" name="Freeform 28">
              <a:extLst>
                <a:ext uri="{FF2B5EF4-FFF2-40B4-BE49-F238E27FC236}">
                  <a16:creationId xmlns:a16="http://schemas.microsoft.com/office/drawing/2014/main" id="{A390CC3D-0ED0-424D-B904-8F4E50D5D381}"/>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190" name="Group 451">
            <a:extLst>
              <a:ext uri="{FF2B5EF4-FFF2-40B4-BE49-F238E27FC236}">
                <a16:creationId xmlns:a16="http://schemas.microsoft.com/office/drawing/2014/main" id="{8EED59C8-19D8-5749-9F94-571B5ABD32CD}"/>
              </a:ext>
            </a:extLst>
          </p:cNvPr>
          <p:cNvGrpSpPr>
            <a:grpSpLocks noChangeAspect="1"/>
          </p:cNvGrpSpPr>
          <p:nvPr/>
        </p:nvGrpSpPr>
        <p:grpSpPr>
          <a:xfrm>
            <a:off x="3538682" y="4393989"/>
            <a:ext cx="224636" cy="159248"/>
            <a:chOff x="3335338" y="269944"/>
            <a:chExt cx="2154238" cy="1527175"/>
          </a:xfrm>
          <a:solidFill>
            <a:srgbClr val="FF0000"/>
          </a:solidFill>
        </p:grpSpPr>
        <p:sp>
          <p:nvSpPr>
            <p:cNvPr id="191" name="Freeform 24">
              <a:extLst>
                <a:ext uri="{FF2B5EF4-FFF2-40B4-BE49-F238E27FC236}">
                  <a16:creationId xmlns:a16="http://schemas.microsoft.com/office/drawing/2014/main" id="{4583CF75-E040-3A48-9A68-C2E484BEB402}"/>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92" name="Freeform 25">
              <a:extLst>
                <a:ext uri="{FF2B5EF4-FFF2-40B4-BE49-F238E27FC236}">
                  <a16:creationId xmlns:a16="http://schemas.microsoft.com/office/drawing/2014/main" id="{F9E7AB13-5767-5145-B7EE-DCB915623FD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93" name="Freeform 26">
              <a:extLst>
                <a:ext uri="{FF2B5EF4-FFF2-40B4-BE49-F238E27FC236}">
                  <a16:creationId xmlns:a16="http://schemas.microsoft.com/office/drawing/2014/main" id="{2072D03A-D95D-E344-B86D-968F2C70597D}"/>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94" name="Freeform 27">
              <a:extLst>
                <a:ext uri="{FF2B5EF4-FFF2-40B4-BE49-F238E27FC236}">
                  <a16:creationId xmlns:a16="http://schemas.microsoft.com/office/drawing/2014/main" id="{3A4BBD6C-D042-DA42-89E0-B110F332C39A}"/>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195" name="Freeform 28">
              <a:extLst>
                <a:ext uri="{FF2B5EF4-FFF2-40B4-BE49-F238E27FC236}">
                  <a16:creationId xmlns:a16="http://schemas.microsoft.com/office/drawing/2014/main" id="{A7A1FD27-1A85-3B45-AB51-65575D395D53}"/>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sp>
        <p:nvSpPr>
          <p:cNvPr id="196" name="テキスト ボックス 195">
            <a:extLst>
              <a:ext uri="{FF2B5EF4-FFF2-40B4-BE49-F238E27FC236}">
                <a16:creationId xmlns:a16="http://schemas.microsoft.com/office/drawing/2014/main" id="{57F56494-1A03-4A41-AFB5-D99EF4D9FCFF}"/>
              </a:ext>
            </a:extLst>
          </p:cNvPr>
          <p:cNvSpPr txBox="1"/>
          <p:nvPr/>
        </p:nvSpPr>
        <p:spPr>
          <a:xfrm>
            <a:off x="367186" y="5030133"/>
            <a:ext cx="1935145" cy="415498"/>
          </a:xfrm>
          <a:prstGeom prst="rect">
            <a:avLst/>
          </a:prstGeom>
          <a:noFill/>
        </p:spPr>
        <p:txBody>
          <a:bodyPr wrap="none" rtlCol="0">
            <a:spAutoFit/>
          </a:bodyPr>
          <a:lstStyle/>
          <a:p>
            <a:r>
              <a:rPr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手段の巧妙化と多様化により</a:t>
            </a:r>
            <a:endParaRPr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内部への不正侵入を防げない</a:t>
            </a:r>
            <a:endParaRPr kumimoji="1" lang="ja-JP" altLang="en-US" sz="90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7" name="テキスト ボックス 196">
            <a:extLst>
              <a:ext uri="{FF2B5EF4-FFF2-40B4-BE49-F238E27FC236}">
                <a16:creationId xmlns:a16="http://schemas.microsoft.com/office/drawing/2014/main" id="{D5FE4EC9-F6E9-A447-ADCB-51354EC2CEAD}"/>
              </a:ext>
            </a:extLst>
          </p:cNvPr>
          <p:cNvSpPr txBox="1"/>
          <p:nvPr/>
        </p:nvSpPr>
        <p:spPr>
          <a:xfrm>
            <a:off x="4745158" y="3877994"/>
            <a:ext cx="1705915" cy="415498"/>
          </a:xfrm>
          <a:prstGeom prst="rect">
            <a:avLst/>
          </a:prstGeom>
          <a:noFill/>
        </p:spPr>
        <p:txBody>
          <a:bodyPr wrap="none" rtlCol="0">
            <a:spAutoFit/>
          </a:bodyPr>
          <a:lstStyle/>
          <a:p>
            <a:pPr algn="ctr"/>
            <a:r>
              <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とパスワードが盗まれ</a:t>
            </a:r>
            <a:endPar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r>
              <a:rPr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への侵入を防げない</a:t>
            </a:r>
            <a:endPar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乗算記号 12">
            <a:extLst>
              <a:ext uri="{FF2B5EF4-FFF2-40B4-BE49-F238E27FC236}">
                <a16:creationId xmlns:a16="http://schemas.microsoft.com/office/drawing/2014/main" id="{7E16A25C-D140-074E-8F7F-33C9F63E6D6A}"/>
              </a:ext>
            </a:extLst>
          </p:cNvPr>
          <p:cNvSpPr/>
          <p:nvPr/>
        </p:nvSpPr>
        <p:spPr>
          <a:xfrm>
            <a:off x="2134962" y="2472909"/>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Freeform 5">
            <a:extLst>
              <a:ext uri="{FF2B5EF4-FFF2-40B4-BE49-F238E27FC236}">
                <a16:creationId xmlns:a16="http://schemas.microsoft.com/office/drawing/2014/main" id="{81138337-6824-E54A-944C-B6AB6A384AF2}"/>
              </a:ext>
            </a:extLst>
          </p:cNvPr>
          <p:cNvSpPr>
            <a:spLocks/>
          </p:cNvSpPr>
          <p:nvPr/>
        </p:nvSpPr>
        <p:spPr bwMode="auto">
          <a:xfrm>
            <a:off x="314576" y="1154569"/>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dirty="0">
              <a:solidFill>
                <a:srgbClr val="505050"/>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DE0726C7-8597-864A-AB44-37D7D0C1FD6F}"/>
              </a:ext>
            </a:extLst>
          </p:cNvPr>
          <p:cNvSpPr txBox="1"/>
          <p:nvPr/>
        </p:nvSpPr>
        <p:spPr>
          <a:xfrm>
            <a:off x="937792" y="1606140"/>
            <a:ext cx="1261884" cy="415498"/>
          </a:xfrm>
          <a:prstGeom prst="rect">
            <a:avLst/>
          </a:prstGeom>
          <a:noFill/>
        </p:spPr>
        <p:txBody>
          <a:bodyPr wrap="none" rtlCol="0">
            <a:spAutoFit/>
          </a:bodyPr>
          <a:lstStyle/>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クラウドサービス</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の利用拡大</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03" name="乗算記号 202">
            <a:extLst>
              <a:ext uri="{FF2B5EF4-FFF2-40B4-BE49-F238E27FC236}">
                <a16:creationId xmlns:a16="http://schemas.microsoft.com/office/drawing/2014/main" id="{28FE3050-A26A-2347-B1FD-14E3CDF02988}"/>
              </a:ext>
            </a:extLst>
          </p:cNvPr>
          <p:cNvSpPr/>
          <p:nvPr/>
        </p:nvSpPr>
        <p:spPr>
          <a:xfrm>
            <a:off x="3347840" y="3268955"/>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Freeform 20">
            <a:extLst>
              <a:ext uri="{FF2B5EF4-FFF2-40B4-BE49-F238E27FC236}">
                <a16:creationId xmlns:a16="http://schemas.microsoft.com/office/drawing/2014/main" id="{BD8F0F23-A9AF-334D-9B71-D27F573C8FE0}"/>
              </a:ext>
            </a:extLst>
          </p:cNvPr>
          <p:cNvSpPr>
            <a:spLocks noEditPoints="1"/>
          </p:cNvSpPr>
          <p:nvPr/>
        </p:nvSpPr>
        <p:spPr bwMode="black">
          <a:xfrm>
            <a:off x="2222287" y="5874356"/>
            <a:ext cx="584653" cy="37612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211" name="Group 451">
            <a:extLst>
              <a:ext uri="{FF2B5EF4-FFF2-40B4-BE49-F238E27FC236}">
                <a16:creationId xmlns:a16="http://schemas.microsoft.com/office/drawing/2014/main" id="{1D4746A7-4A15-4C4C-99D9-251E848DB550}"/>
              </a:ext>
            </a:extLst>
          </p:cNvPr>
          <p:cNvGrpSpPr>
            <a:grpSpLocks noChangeAspect="1"/>
          </p:cNvGrpSpPr>
          <p:nvPr/>
        </p:nvGrpSpPr>
        <p:grpSpPr>
          <a:xfrm>
            <a:off x="8077858" y="4843363"/>
            <a:ext cx="224636" cy="159248"/>
            <a:chOff x="3335338" y="269944"/>
            <a:chExt cx="2154238" cy="1527175"/>
          </a:xfrm>
          <a:solidFill>
            <a:srgbClr val="FF0000"/>
          </a:solidFill>
        </p:grpSpPr>
        <p:sp>
          <p:nvSpPr>
            <p:cNvPr id="212" name="Freeform 24">
              <a:extLst>
                <a:ext uri="{FF2B5EF4-FFF2-40B4-BE49-F238E27FC236}">
                  <a16:creationId xmlns:a16="http://schemas.microsoft.com/office/drawing/2014/main" id="{CBE80BA6-E4CA-1143-AB8F-B4993F740D7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13" name="Freeform 25">
              <a:extLst>
                <a:ext uri="{FF2B5EF4-FFF2-40B4-BE49-F238E27FC236}">
                  <a16:creationId xmlns:a16="http://schemas.microsoft.com/office/drawing/2014/main" id="{DF4A60C9-6FA4-D24E-AB36-FB9BC46E30CD}"/>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14" name="Freeform 26">
              <a:extLst>
                <a:ext uri="{FF2B5EF4-FFF2-40B4-BE49-F238E27FC236}">
                  <a16:creationId xmlns:a16="http://schemas.microsoft.com/office/drawing/2014/main" id="{20869338-8764-A343-ADE0-0D44D4E4147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15" name="Freeform 27">
              <a:extLst>
                <a:ext uri="{FF2B5EF4-FFF2-40B4-BE49-F238E27FC236}">
                  <a16:creationId xmlns:a16="http://schemas.microsoft.com/office/drawing/2014/main" id="{94F90B16-C004-A942-8E25-BE362CF75FE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16" name="Freeform 28">
              <a:extLst>
                <a:ext uri="{FF2B5EF4-FFF2-40B4-BE49-F238E27FC236}">
                  <a16:creationId xmlns:a16="http://schemas.microsoft.com/office/drawing/2014/main" id="{D5892B7A-BF94-F44D-840A-AB91695121BB}"/>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217" name="Group 451">
            <a:extLst>
              <a:ext uri="{FF2B5EF4-FFF2-40B4-BE49-F238E27FC236}">
                <a16:creationId xmlns:a16="http://schemas.microsoft.com/office/drawing/2014/main" id="{CF9C3864-0E07-7340-BC01-DCC57395DCC4}"/>
              </a:ext>
            </a:extLst>
          </p:cNvPr>
          <p:cNvGrpSpPr>
            <a:grpSpLocks noChangeAspect="1"/>
          </p:cNvGrpSpPr>
          <p:nvPr/>
        </p:nvGrpSpPr>
        <p:grpSpPr>
          <a:xfrm>
            <a:off x="6809395" y="5928692"/>
            <a:ext cx="224636" cy="159248"/>
            <a:chOff x="3335338" y="269944"/>
            <a:chExt cx="2154238" cy="1527175"/>
          </a:xfrm>
          <a:solidFill>
            <a:srgbClr val="FF0000"/>
          </a:solidFill>
        </p:grpSpPr>
        <p:sp>
          <p:nvSpPr>
            <p:cNvPr id="218" name="Freeform 24">
              <a:extLst>
                <a:ext uri="{FF2B5EF4-FFF2-40B4-BE49-F238E27FC236}">
                  <a16:creationId xmlns:a16="http://schemas.microsoft.com/office/drawing/2014/main" id="{8EF9626E-2E92-FB4B-8A82-591A8AE322A9}"/>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19" name="Freeform 25">
              <a:extLst>
                <a:ext uri="{FF2B5EF4-FFF2-40B4-BE49-F238E27FC236}">
                  <a16:creationId xmlns:a16="http://schemas.microsoft.com/office/drawing/2014/main" id="{3E37CE20-58A3-8A41-A8E2-1D53F64E27B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20" name="Freeform 26">
              <a:extLst>
                <a:ext uri="{FF2B5EF4-FFF2-40B4-BE49-F238E27FC236}">
                  <a16:creationId xmlns:a16="http://schemas.microsoft.com/office/drawing/2014/main" id="{3FFE48F7-31CA-3A40-B53A-326F99B5BD00}"/>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21" name="Freeform 27">
              <a:extLst>
                <a:ext uri="{FF2B5EF4-FFF2-40B4-BE49-F238E27FC236}">
                  <a16:creationId xmlns:a16="http://schemas.microsoft.com/office/drawing/2014/main" id="{E00AC16F-9D7E-1549-BD8F-3A000622B4B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22" name="Freeform 28">
              <a:extLst>
                <a:ext uri="{FF2B5EF4-FFF2-40B4-BE49-F238E27FC236}">
                  <a16:creationId xmlns:a16="http://schemas.microsoft.com/office/drawing/2014/main" id="{BA8BF6C7-0351-F340-9CD8-9ADB7C472BE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223" name="Group 451">
            <a:extLst>
              <a:ext uri="{FF2B5EF4-FFF2-40B4-BE49-F238E27FC236}">
                <a16:creationId xmlns:a16="http://schemas.microsoft.com/office/drawing/2014/main" id="{80B99B2C-6F79-D64A-B03A-8630E0417D14}"/>
              </a:ext>
            </a:extLst>
          </p:cNvPr>
          <p:cNvGrpSpPr>
            <a:grpSpLocks noChangeAspect="1"/>
          </p:cNvGrpSpPr>
          <p:nvPr/>
        </p:nvGrpSpPr>
        <p:grpSpPr>
          <a:xfrm>
            <a:off x="5301948" y="5874356"/>
            <a:ext cx="224636" cy="159248"/>
            <a:chOff x="3335338" y="269944"/>
            <a:chExt cx="2154238" cy="1527175"/>
          </a:xfrm>
          <a:solidFill>
            <a:srgbClr val="FF0000"/>
          </a:solidFill>
        </p:grpSpPr>
        <p:sp>
          <p:nvSpPr>
            <p:cNvPr id="224" name="Freeform 24">
              <a:extLst>
                <a:ext uri="{FF2B5EF4-FFF2-40B4-BE49-F238E27FC236}">
                  <a16:creationId xmlns:a16="http://schemas.microsoft.com/office/drawing/2014/main" id="{8B264A0C-6647-CD4E-AC5D-D61C15BB2E43}"/>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25" name="Freeform 25">
              <a:extLst>
                <a:ext uri="{FF2B5EF4-FFF2-40B4-BE49-F238E27FC236}">
                  <a16:creationId xmlns:a16="http://schemas.microsoft.com/office/drawing/2014/main" id="{2AD5E830-0A4A-BE49-AFB4-A8A60AB29773}"/>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26" name="Freeform 26">
              <a:extLst>
                <a:ext uri="{FF2B5EF4-FFF2-40B4-BE49-F238E27FC236}">
                  <a16:creationId xmlns:a16="http://schemas.microsoft.com/office/drawing/2014/main" id="{0D1AB22D-D33A-7740-84EE-9FFD0540062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27" name="Freeform 27">
              <a:extLst>
                <a:ext uri="{FF2B5EF4-FFF2-40B4-BE49-F238E27FC236}">
                  <a16:creationId xmlns:a16="http://schemas.microsoft.com/office/drawing/2014/main" id="{5879686A-3F03-BE49-9F20-933DDC4A9F49}"/>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28" name="Freeform 28">
              <a:extLst>
                <a:ext uri="{FF2B5EF4-FFF2-40B4-BE49-F238E27FC236}">
                  <a16:creationId xmlns:a16="http://schemas.microsoft.com/office/drawing/2014/main" id="{0A5C3E67-AE09-5640-A850-200ACAE0923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229" name="Group 451">
            <a:extLst>
              <a:ext uri="{FF2B5EF4-FFF2-40B4-BE49-F238E27FC236}">
                <a16:creationId xmlns:a16="http://schemas.microsoft.com/office/drawing/2014/main" id="{ECD73BB1-08C4-434F-BFA3-4C153786CAFE}"/>
              </a:ext>
            </a:extLst>
          </p:cNvPr>
          <p:cNvGrpSpPr>
            <a:grpSpLocks noChangeAspect="1"/>
          </p:cNvGrpSpPr>
          <p:nvPr/>
        </p:nvGrpSpPr>
        <p:grpSpPr>
          <a:xfrm>
            <a:off x="5481886" y="4880654"/>
            <a:ext cx="224636" cy="159248"/>
            <a:chOff x="3335338" y="269944"/>
            <a:chExt cx="2154238" cy="1527175"/>
          </a:xfrm>
          <a:solidFill>
            <a:srgbClr val="FF0000"/>
          </a:solidFill>
        </p:grpSpPr>
        <p:sp>
          <p:nvSpPr>
            <p:cNvPr id="230" name="Freeform 24">
              <a:extLst>
                <a:ext uri="{FF2B5EF4-FFF2-40B4-BE49-F238E27FC236}">
                  <a16:creationId xmlns:a16="http://schemas.microsoft.com/office/drawing/2014/main" id="{20B2C62C-71E2-484C-B7A4-345584C037E8}"/>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31" name="Freeform 25">
              <a:extLst>
                <a:ext uri="{FF2B5EF4-FFF2-40B4-BE49-F238E27FC236}">
                  <a16:creationId xmlns:a16="http://schemas.microsoft.com/office/drawing/2014/main" id="{24643F87-6E2F-2A4A-BC7C-D6E6369195A5}"/>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32" name="Freeform 26">
              <a:extLst>
                <a:ext uri="{FF2B5EF4-FFF2-40B4-BE49-F238E27FC236}">
                  <a16:creationId xmlns:a16="http://schemas.microsoft.com/office/drawing/2014/main" id="{C06C08FF-AE03-AC4D-A718-ACFE05EE1ECF}"/>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33" name="Freeform 27">
              <a:extLst>
                <a:ext uri="{FF2B5EF4-FFF2-40B4-BE49-F238E27FC236}">
                  <a16:creationId xmlns:a16="http://schemas.microsoft.com/office/drawing/2014/main" id="{DCD69CAB-9BC6-5A4F-9F48-4166CB69900E}"/>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34" name="Freeform 28">
              <a:extLst>
                <a:ext uri="{FF2B5EF4-FFF2-40B4-BE49-F238E27FC236}">
                  <a16:creationId xmlns:a16="http://schemas.microsoft.com/office/drawing/2014/main" id="{3A60658D-E2AC-BF47-8636-45BAC744BF2E}"/>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235" name="Group 451">
            <a:extLst>
              <a:ext uri="{FF2B5EF4-FFF2-40B4-BE49-F238E27FC236}">
                <a16:creationId xmlns:a16="http://schemas.microsoft.com/office/drawing/2014/main" id="{C0444306-A2BF-EB42-AC1E-947D9E08F25A}"/>
              </a:ext>
            </a:extLst>
          </p:cNvPr>
          <p:cNvGrpSpPr>
            <a:grpSpLocks noChangeAspect="1"/>
          </p:cNvGrpSpPr>
          <p:nvPr/>
        </p:nvGrpSpPr>
        <p:grpSpPr>
          <a:xfrm>
            <a:off x="7594428" y="5457173"/>
            <a:ext cx="224636" cy="159248"/>
            <a:chOff x="3335338" y="269944"/>
            <a:chExt cx="2154238" cy="1527175"/>
          </a:xfrm>
          <a:solidFill>
            <a:srgbClr val="FF0000"/>
          </a:solidFill>
        </p:grpSpPr>
        <p:sp>
          <p:nvSpPr>
            <p:cNvPr id="236" name="Freeform 24">
              <a:extLst>
                <a:ext uri="{FF2B5EF4-FFF2-40B4-BE49-F238E27FC236}">
                  <a16:creationId xmlns:a16="http://schemas.microsoft.com/office/drawing/2014/main" id="{EA236DCB-D614-6548-9EA5-A1BA29B46F49}"/>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37" name="Freeform 25">
              <a:extLst>
                <a:ext uri="{FF2B5EF4-FFF2-40B4-BE49-F238E27FC236}">
                  <a16:creationId xmlns:a16="http://schemas.microsoft.com/office/drawing/2014/main" id="{359B063F-9386-A541-BBB4-8F4BBE72F72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38" name="Freeform 26">
              <a:extLst>
                <a:ext uri="{FF2B5EF4-FFF2-40B4-BE49-F238E27FC236}">
                  <a16:creationId xmlns:a16="http://schemas.microsoft.com/office/drawing/2014/main" id="{EFA42EF0-786D-F64B-8009-EFCE6F93A6EE}"/>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39" name="Freeform 27">
              <a:extLst>
                <a:ext uri="{FF2B5EF4-FFF2-40B4-BE49-F238E27FC236}">
                  <a16:creationId xmlns:a16="http://schemas.microsoft.com/office/drawing/2014/main" id="{024C6996-E9A0-E447-937F-72A79850580F}"/>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40" name="Freeform 28">
              <a:extLst>
                <a:ext uri="{FF2B5EF4-FFF2-40B4-BE49-F238E27FC236}">
                  <a16:creationId xmlns:a16="http://schemas.microsoft.com/office/drawing/2014/main" id="{9CB1F965-9E93-1746-84E7-166AA8851A44}"/>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241" name="Group 451">
            <a:extLst>
              <a:ext uri="{FF2B5EF4-FFF2-40B4-BE49-F238E27FC236}">
                <a16:creationId xmlns:a16="http://schemas.microsoft.com/office/drawing/2014/main" id="{18AE6B70-AF43-4741-96A3-29C8868078C2}"/>
              </a:ext>
            </a:extLst>
          </p:cNvPr>
          <p:cNvGrpSpPr>
            <a:grpSpLocks noChangeAspect="1"/>
          </p:cNvGrpSpPr>
          <p:nvPr/>
        </p:nvGrpSpPr>
        <p:grpSpPr>
          <a:xfrm>
            <a:off x="5990997" y="5428338"/>
            <a:ext cx="224636" cy="159248"/>
            <a:chOff x="3335338" y="269944"/>
            <a:chExt cx="2154238" cy="1527175"/>
          </a:xfrm>
          <a:solidFill>
            <a:srgbClr val="FF0000"/>
          </a:solidFill>
        </p:grpSpPr>
        <p:sp>
          <p:nvSpPr>
            <p:cNvPr id="242" name="Freeform 24">
              <a:extLst>
                <a:ext uri="{FF2B5EF4-FFF2-40B4-BE49-F238E27FC236}">
                  <a16:creationId xmlns:a16="http://schemas.microsoft.com/office/drawing/2014/main" id="{8B87DA2B-5734-2C46-BE41-3BB46307363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43" name="Freeform 25">
              <a:extLst>
                <a:ext uri="{FF2B5EF4-FFF2-40B4-BE49-F238E27FC236}">
                  <a16:creationId xmlns:a16="http://schemas.microsoft.com/office/drawing/2014/main" id="{DE197450-18DE-FF49-8F2C-57D32BB2213D}"/>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52" name="Freeform 26">
              <a:extLst>
                <a:ext uri="{FF2B5EF4-FFF2-40B4-BE49-F238E27FC236}">
                  <a16:creationId xmlns:a16="http://schemas.microsoft.com/office/drawing/2014/main" id="{F578AE57-CD04-1D49-B0D6-A699D7DDC724}"/>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53" name="Freeform 27">
              <a:extLst>
                <a:ext uri="{FF2B5EF4-FFF2-40B4-BE49-F238E27FC236}">
                  <a16:creationId xmlns:a16="http://schemas.microsoft.com/office/drawing/2014/main" id="{E2E648D9-C627-5549-A6D3-9C54131B59B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54" name="Freeform 28">
              <a:extLst>
                <a:ext uri="{FF2B5EF4-FFF2-40B4-BE49-F238E27FC236}">
                  <a16:creationId xmlns:a16="http://schemas.microsoft.com/office/drawing/2014/main" id="{9EDD2943-CAA1-DB4B-A826-9FFB8793C108}"/>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255" name="Group 451">
            <a:extLst>
              <a:ext uri="{FF2B5EF4-FFF2-40B4-BE49-F238E27FC236}">
                <a16:creationId xmlns:a16="http://schemas.microsoft.com/office/drawing/2014/main" id="{A8BD55D0-F1DC-9A43-B785-61BAA3E639F5}"/>
              </a:ext>
            </a:extLst>
          </p:cNvPr>
          <p:cNvGrpSpPr>
            <a:grpSpLocks noChangeAspect="1"/>
          </p:cNvGrpSpPr>
          <p:nvPr/>
        </p:nvGrpSpPr>
        <p:grpSpPr>
          <a:xfrm>
            <a:off x="8063996" y="5946661"/>
            <a:ext cx="224636" cy="159248"/>
            <a:chOff x="3335338" y="269944"/>
            <a:chExt cx="2154238" cy="1527175"/>
          </a:xfrm>
          <a:solidFill>
            <a:srgbClr val="FF0000"/>
          </a:solidFill>
        </p:grpSpPr>
        <p:sp>
          <p:nvSpPr>
            <p:cNvPr id="256" name="Freeform 24">
              <a:extLst>
                <a:ext uri="{FF2B5EF4-FFF2-40B4-BE49-F238E27FC236}">
                  <a16:creationId xmlns:a16="http://schemas.microsoft.com/office/drawing/2014/main" id="{EC43C7C8-03D4-2B47-9471-856C606156D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57" name="Freeform 25">
              <a:extLst>
                <a:ext uri="{FF2B5EF4-FFF2-40B4-BE49-F238E27FC236}">
                  <a16:creationId xmlns:a16="http://schemas.microsoft.com/office/drawing/2014/main" id="{30CF5874-78A7-8148-AB2A-90DC632A472A}"/>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58" name="Freeform 26">
              <a:extLst>
                <a:ext uri="{FF2B5EF4-FFF2-40B4-BE49-F238E27FC236}">
                  <a16:creationId xmlns:a16="http://schemas.microsoft.com/office/drawing/2014/main" id="{94541D65-0774-2E40-8335-AB552A656A43}"/>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63" name="Freeform 27">
              <a:extLst>
                <a:ext uri="{FF2B5EF4-FFF2-40B4-BE49-F238E27FC236}">
                  <a16:creationId xmlns:a16="http://schemas.microsoft.com/office/drawing/2014/main" id="{1BAC35CE-87E9-7640-9007-30EE12DBDED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66" name="Freeform 28">
              <a:extLst>
                <a:ext uri="{FF2B5EF4-FFF2-40B4-BE49-F238E27FC236}">
                  <a16:creationId xmlns:a16="http://schemas.microsoft.com/office/drawing/2014/main" id="{A38D4B65-4F63-5B46-9C69-F828890C9A34}"/>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269" name="Group 451">
            <a:extLst>
              <a:ext uri="{FF2B5EF4-FFF2-40B4-BE49-F238E27FC236}">
                <a16:creationId xmlns:a16="http://schemas.microsoft.com/office/drawing/2014/main" id="{7BDE4DDF-9BB9-4C4B-8BA3-BFCFCFB682F4}"/>
              </a:ext>
            </a:extLst>
          </p:cNvPr>
          <p:cNvGrpSpPr>
            <a:grpSpLocks noChangeAspect="1"/>
          </p:cNvGrpSpPr>
          <p:nvPr/>
        </p:nvGrpSpPr>
        <p:grpSpPr>
          <a:xfrm>
            <a:off x="7134137" y="6032990"/>
            <a:ext cx="224636" cy="159248"/>
            <a:chOff x="3335338" y="269944"/>
            <a:chExt cx="2154238" cy="1527175"/>
          </a:xfrm>
          <a:solidFill>
            <a:srgbClr val="FF0000"/>
          </a:solidFill>
        </p:grpSpPr>
        <p:sp>
          <p:nvSpPr>
            <p:cNvPr id="272" name="Freeform 24">
              <a:extLst>
                <a:ext uri="{FF2B5EF4-FFF2-40B4-BE49-F238E27FC236}">
                  <a16:creationId xmlns:a16="http://schemas.microsoft.com/office/drawing/2014/main" id="{F4F0DCFD-1EA3-864C-A6E5-FDFC228E223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73" name="Freeform 25">
              <a:extLst>
                <a:ext uri="{FF2B5EF4-FFF2-40B4-BE49-F238E27FC236}">
                  <a16:creationId xmlns:a16="http://schemas.microsoft.com/office/drawing/2014/main" id="{D592D9EA-896A-F440-AC42-925812C365A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75" name="Freeform 26">
              <a:extLst>
                <a:ext uri="{FF2B5EF4-FFF2-40B4-BE49-F238E27FC236}">
                  <a16:creationId xmlns:a16="http://schemas.microsoft.com/office/drawing/2014/main" id="{EBF80D74-54E3-7241-8D87-AF361FBD0D5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82" name="Freeform 27">
              <a:extLst>
                <a:ext uri="{FF2B5EF4-FFF2-40B4-BE49-F238E27FC236}">
                  <a16:creationId xmlns:a16="http://schemas.microsoft.com/office/drawing/2014/main" id="{D98BC73C-5B2D-7A4B-892B-163D3CF66BEE}"/>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84" name="Freeform 28">
              <a:extLst>
                <a:ext uri="{FF2B5EF4-FFF2-40B4-BE49-F238E27FC236}">
                  <a16:creationId xmlns:a16="http://schemas.microsoft.com/office/drawing/2014/main" id="{CF63D58F-01E9-504A-9298-351DCAD183B9}"/>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285" name="Group 451">
            <a:extLst>
              <a:ext uri="{FF2B5EF4-FFF2-40B4-BE49-F238E27FC236}">
                <a16:creationId xmlns:a16="http://schemas.microsoft.com/office/drawing/2014/main" id="{2FB6FCA6-9487-D647-AEB8-F4509B7CE7C4}"/>
              </a:ext>
            </a:extLst>
          </p:cNvPr>
          <p:cNvGrpSpPr>
            <a:grpSpLocks noChangeAspect="1"/>
          </p:cNvGrpSpPr>
          <p:nvPr/>
        </p:nvGrpSpPr>
        <p:grpSpPr>
          <a:xfrm>
            <a:off x="8375956" y="6015527"/>
            <a:ext cx="224636" cy="159248"/>
            <a:chOff x="3335338" y="269944"/>
            <a:chExt cx="2154238" cy="1527175"/>
          </a:xfrm>
          <a:solidFill>
            <a:srgbClr val="FF0000"/>
          </a:solidFill>
        </p:grpSpPr>
        <p:sp>
          <p:nvSpPr>
            <p:cNvPr id="286" name="Freeform 24">
              <a:extLst>
                <a:ext uri="{FF2B5EF4-FFF2-40B4-BE49-F238E27FC236}">
                  <a16:creationId xmlns:a16="http://schemas.microsoft.com/office/drawing/2014/main" id="{474354AD-C00B-C44D-BB5D-B813A2B3AFC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87" name="Freeform 25">
              <a:extLst>
                <a:ext uri="{FF2B5EF4-FFF2-40B4-BE49-F238E27FC236}">
                  <a16:creationId xmlns:a16="http://schemas.microsoft.com/office/drawing/2014/main" id="{05D1FB65-9713-0D4F-9307-569B068978A7}"/>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88" name="Freeform 26">
              <a:extLst>
                <a:ext uri="{FF2B5EF4-FFF2-40B4-BE49-F238E27FC236}">
                  <a16:creationId xmlns:a16="http://schemas.microsoft.com/office/drawing/2014/main" id="{26544E79-AF0F-3345-881B-5B31C84D3DFE}"/>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89" name="Freeform 27">
              <a:extLst>
                <a:ext uri="{FF2B5EF4-FFF2-40B4-BE49-F238E27FC236}">
                  <a16:creationId xmlns:a16="http://schemas.microsoft.com/office/drawing/2014/main" id="{417FE195-34CF-5841-814E-7BC186D993D6}"/>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90" name="Freeform 28">
              <a:extLst>
                <a:ext uri="{FF2B5EF4-FFF2-40B4-BE49-F238E27FC236}">
                  <a16:creationId xmlns:a16="http://schemas.microsoft.com/office/drawing/2014/main" id="{5D60A3F2-9AA5-6440-B0F7-288C532EA0BC}"/>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291" name="Group 451">
            <a:extLst>
              <a:ext uri="{FF2B5EF4-FFF2-40B4-BE49-F238E27FC236}">
                <a16:creationId xmlns:a16="http://schemas.microsoft.com/office/drawing/2014/main" id="{40C4AAE5-1BD6-A841-A577-5B83E5182561}"/>
              </a:ext>
            </a:extLst>
          </p:cNvPr>
          <p:cNvGrpSpPr>
            <a:grpSpLocks noChangeAspect="1"/>
          </p:cNvGrpSpPr>
          <p:nvPr/>
        </p:nvGrpSpPr>
        <p:grpSpPr>
          <a:xfrm>
            <a:off x="7959633" y="5536797"/>
            <a:ext cx="224636" cy="159248"/>
            <a:chOff x="3335338" y="269944"/>
            <a:chExt cx="2154238" cy="1527175"/>
          </a:xfrm>
          <a:solidFill>
            <a:srgbClr val="FF0000"/>
          </a:solidFill>
        </p:grpSpPr>
        <p:sp>
          <p:nvSpPr>
            <p:cNvPr id="292" name="Freeform 24">
              <a:extLst>
                <a:ext uri="{FF2B5EF4-FFF2-40B4-BE49-F238E27FC236}">
                  <a16:creationId xmlns:a16="http://schemas.microsoft.com/office/drawing/2014/main" id="{4CF9D854-F055-414D-8910-7D265A47B27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93" name="Freeform 25">
              <a:extLst>
                <a:ext uri="{FF2B5EF4-FFF2-40B4-BE49-F238E27FC236}">
                  <a16:creationId xmlns:a16="http://schemas.microsoft.com/office/drawing/2014/main" id="{8AD13688-7B9B-024B-8BA1-1D15C0158353}"/>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94" name="Freeform 26">
              <a:extLst>
                <a:ext uri="{FF2B5EF4-FFF2-40B4-BE49-F238E27FC236}">
                  <a16:creationId xmlns:a16="http://schemas.microsoft.com/office/drawing/2014/main" id="{550210E4-49DE-0F48-B026-894BA75EE15C}"/>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95" name="Freeform 27">
              <a:extLst>
                <a:ext uri="{FF2B5EF4-FFF2-40B4-BE49-F238E27FC236}">
                  <a16:creationId xmlns:a16="http://schemas.microsoft.com/office/drawing/2014/main" id="{3E96D89C-0022-7641-AC1C-5A5CCCFEF5B2}"/>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96" name="Freeform 28">
              <a:extLst>
                <a:ext uri="{FF2B5EF4-FFF2-40B4-BE49-F238E27FC236}">
                  <a16:creationId xmlns:a16="http://schemas.microsoft.com/office/drawing/2014/main" id="{8BBCFDCC-3C1F-354A-B91F-E6061FB01589}"/>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grpSp>
        <p:nvGrpSpPr>
          <p:cNvPr id="297" name="Group 451">
            <a:extLst>
              <a:ext uri="{FF2B5EF4-FFF2-40B4-BE49-F238E27FC236}">
                <a16:creationId xmlns:a16="http://schemas.microsoft.com/office/drawing/2014/main" id="{AB28D142-769D-D845-85A3-375B0BBC1BFC}"/>
              </a:ext>
            </a:extLst>
          </p:cNvPr>
          <p:cNvGrpSpPr>
            <a:grpSpLocks noChangeAspect="1"/>
          </p:cNvGrpSpPr>
          <p:nvPr/>
        </p:nvGrpSpPr>
        <p:grpSpPr>
          <a:xfrm>
            <a:off x="8427282" y="4950509"/>
            <a:ext cx="224636" cy="159248"/>
            <a:chOff x="3335338" y="269944"/>
            <a:chExt cx="2154238" cy="1527175"/>
          </a:xfrm>
          <a:solidFill>
            <a:srgbClr val="FF0000"/>
          </a:solidFill>
        </p:grpSpPr>
        <p:sp>
          <p:nvSpPr>
            <p:cNvPr id="298" name="Freeform 24">
              <a:extLst>
                <a:ext uri="{FF2B5EF4-FFF2-40B4-BE49-F238E27FC236}">
                  <a16:creationId xmlns:a16="http://schemas.microsoft.com/office/drawing/2014/main" id="{DDAB4F56-FA62-6142-847C-64131B539DA6}"/>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299" name="Freeform 25">
              <a:extLst>
                <a:ext uri="{FF2B5EF4-FFF2-40B4-BE49-F238E27FC236}">
                  <a16:creationId xmlns:a16="http://schemas.microsoft.com/office/drawing/2014/main" id="{9D330B7F-370A-2E44-AFF5-1A9FF2BCAC6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300" name="Freeform 26">
              <a:extLst>
                <a:ext uri="{FF2B5EF4-FFF2-40B4-BE49-F238E27FC236}">
                  <a16:creationId xmlns:a16="http://schemas.microsoft.com/office/drawing/2014/main" id="{49A5950B-27BD-3A46-A82B-F9D2621E0FCC}"/>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301" name="Freeform 27">
              <a:extLst>
                <a:ext uri="{FF2B5EF4-FFF2-40B4-BE49-F238E27FC236}">
                  <a16:creationId xmlns:a16="http://schemas.microsoft.com/office/drawing/2014/main" id="{3A0B9FDA-F554-D84C-AEB8-28B2ABF7BA04}"/>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sp>
          <p:nvSpPr>
            <p:cNvPr id="302" name="Freeform 28">
              <a:extLst>
                <a:ext uri="{FF2B5EF4-FFF2-40B4-BE49-F238E27FC236}">
                  <a16:creationId xmlns:a16="http://schemas.microsoft.com/office/drawing/2014/main" id="{0D92752A-16C3-CD48-8F26-CB4974DB2C5D}"/>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dirty="0">
                <a:solidFill>
                  <a:srgbClr val="5B9BD5">
                    <a:lumMod val="75000"/>
                  </a:srgbClr>
                </a:solidFill>
                <a:latin typeface="Meiryo" panose="020B0604030504040204" pitchFamily="34" charset="-128"/>
                <a:ea typeface="Meiryo" panose="020B0604030504040204" pitchFamily="34" charset="-128"/>
              </a:endParaRPr>
            </a:p>
          </p:txBody>
        </p:sp>
      </p:grpSp>
      <p:sp>
        <p:nvSpPr>
          <p:cNvPr id="274" name="テキスト ボックス 273">
            <a:extLst>
              <a:ext uri="{FF2B5EF4-FFF2-40B4-BE49-F238E27FC236}">
                <a16:creationId xmlns:a16="http://schemas.microsoft.com/office/drawing/2014/main" id="{05D80643-D5B2-EF46-8679-847605E3A6F6}"/>
              </a:ext>
            </a:extLst>
          </p:cNvPr>
          <p:cNvSpPr txBox="1"/>
          <p:nvPr/>
        </p:nvSpPr>
        <p:spPr>
          <a:xfrm>
            <a:off x="5817998" y="2252240"/>
            <a:ext cx="756937" cy="400110"/>
          </a:xfrm>
          <a:prstGeom prst="rect">
            <a:avLst/>
          </a:prstGeom>
          <a:noFill/>
        </p:spPr>
        <p:txBody>
          <a:bodyPr wrap="none" rtlCol="0">
            <a:spAutoFit/>
          </a:bodyPr>
          <a:lstStyle/>
          <a:p>
            <a:pPr algn="ctr"/>
            <a:r>
              <a:rPr kumimoji="1" lang="en-US" altLang="ja-JP" sz="20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endPar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4" name="フリーフォーム 303">
            <a:extLst>
              <a:ext uri="{FF2B5EF4-FFF2-40B4-BE49-F238E27FC236}">
                <a16:creationId xmlns:a16="http://schemas.microsoft.com/office/drawing/2014/main" id="{1B94979E-F313-7547-892A-D75FFD465FB7}"/>
              </a:ext>
            </a:extLst>
          </p:cNvPr>
          <p:cNvSpPr/>
          <p:nvPr/>
        </p:nvSpPr>
        <p:spPr>
          <a:xfrm>
            <a:off x="2758078" y="2194560"/>
            <a:ext cx="4160882" cy="751840"/>
          </a:xfrm>
          <a:custGeom>
            <a:avLst/>
            <a:gdLst>
              <a:gd name="connsiteX0" fmla="*/ 3860800 w 3860800"/>
              <a:gd name="connsiteY0" fmla="*/ 751840 h 751840"/>
              <a:gd name="connsiteX1" fmla="*/ 3855720 w 3860800"/>
              <a:gd name="connsiteY1" fmla="*/ 30480 h 751840"/>
              <a:gd name="connsiteX2" fmla="*/ 345440 w 3860800"/>
              <a:gd name="connsiteY2" fmla="*/ 0 h 751840"/>
              <a:gd name="connsiteX3" fmla="*/ 0 w 3860800"/>
              <a:gd name="connsiteY3" fmla="*/ 655320 h 751840"/>
            </a:gdLst>
            <a:ahLst/>
            <a:cxnLst>
              <a:cxn ang="0">
                <a:pos x="connsiteX0" y="connsiteY0"/>
              </a:cxn>
              <a:cxn ang="0">
                <a:pos x="connsiteX1" y="connsiteY1"/>
              </a:cxn>
              <a:cxn ang="0">
                <a:pos x="connsiteX2" y="connsiteY2"/>
              </a:cxn>
              <a:cxn ang="0">
                <a:pos x="connsiteX3" y="connsiteY3"/>
              </a:cxn>
            </a:cxnLst>
            <a:rect l="l" t="t" r="r" b="b"/>
            <a:pathLst>
              <a:path w="3860800" h="751840">
                <a:moveTo>
                  <a:pt x="3860800" y="751840"/>
                </a:moveTo>
                <a:cubicBezTo>
                  <a:pt x="3859107" y="511387"/>
                  <a:pt x="3857413" y="270933"/>
                  <a:pt x="3855720" y="30480"/>
                </a:cubicBezTo>
                <a:lnTo>
                  <a:pt x="345440" y="0"/>
                </a:lnTo>
                <a:lnTo>
                  <a:pt x="0" y="655320"/>
                </a:lnTo>
              </a:path>
            </a:pathLst>
          </a:cu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210" name="乗算記号 209">
            <a:extLst>
              <a:ext uri="{FF2B5EF4-FFF2-40B4-BE49-F238E27FC236}">
                <a16:creationId xmlns:a16="http://schemas.microsoft.com/office/drawing/2014/main" id="{E4675561-FA82-DC46-BF17-C44578379ED9}"/>
              </a:ext>
            </a:extLst>
          </p:cNvPr>
          <p:cNvSpPr/>
          <p:nvPr/>
        </p:nvSpPr>
        <p:spPr>
          <a:xfrm>
            <a:off x="5783891" y="2015276"/>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乗算記号 304">
            <a:extLst>
              <a:ext uri="{FF2B5EF4-FFF2-40B4-BE49-F238E27FC236}">
                <a16:creationId xmlns:a16="http://schemas.microsoft.com/office/drawing/2014/main" id="{CBE59304-CA9B-3842-A74C-6C1677D8EC9D}"/>
              </a:ext>
            </a:extLst>
          </p:cNvPr>
          <p:cNvSpPr/>
          <p:nvPr/>
        </p:nvSpPr>
        <p:spPr>
          <a:xfrm>
            <a:off x="1795201" y="3600348"/>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テキスト ボックス 307">
            <a:extLst>
              <a:ext uri="{FF2B5EF4-FFF2-40B4-BE49-F238E27FC236}">
                <a16:creationId xmlns:a16="http://schemas.microsoft.com/office/drawing/2014/main" id="{07684991-B243-2649-B1E2-35948B77A758}"/>
              </a:ext>
            </a:extLst>
          </p:cNvPr>
          <p:cNvSpPr txBox="1"/>
          <p:nvPr/>
        </p:nvSpPr>
        <p:spPr>
          <a:xfrm>
            <a:off x="5418939" y="1166027"/>
            <a:ext cx="3507050" cy="420884"/>
          </a:xfrm>
          <a:prstGeom prst="rect">
            <a:avLst/>
          </a:prstGeom>
          <a:noFill/>
        </p:spPr>
        <p:txBody>
          <a:bodyPr wrap="none" lIns="137160" tIns="109728" rIns="137160" bIns="109728" rtlCol="0">
            <a:spAutoFit/>
          </a:bodyPr>
          <a:lstStyle/>
          <a:p>
            <a:pPr algn="r" defTabSz="685800">
              <a:lnSpc>
                <a:spcPct val="90000"/>
              </a:lnSpc>
              <a:spcAft>
                <a:spcPts val="450"/>
              </a:spcAft>
              <a:defRPr/>
            </a:pPr>
            <a:r>
              <a:rPr lang="ja-JP" altLang="en-US" sz="1400">
                <a:solidFill>
                  <a:srgbClr val="0078D7"/>
                </a:solidFill>
                <a:latin typeface="Meiryo" panose="020B0604030504040204" pitchFamily="34" charset="-128"/>
                <a:ea typeface="Meiryo" panose="020B0604030504040204" pitchFamily="34" charset="-128"/>
              </a:rPr>
              <a:t>ファイアウォールで守られた</a:t>
            </a:r>
            <a:r>
              <a:rPr lang="en-US" altLang="ja-JP" sz="1400" dirty="0">
                <a:solidFill>
                  <a:srgbClr val="0078D7"/>
                </a:solidFill>
                <a:latin typeface="Meiryo" panose="020B0604030504040204" pitchFamily="34" charset="-128"/>
                <a:ea typeface="Meiryo" panose="020B0604030504040204" pitchFamily="34" charset="-128"/>
              </a:rPr>
              <a:t>LAN</a:t>
            </a:r>
            <a:r>
              <a:rPr lang="ja-JP" altLang="en-US" sz="1400">
                <a:solidFill>
                  <a:srgbClr val="0078D7"/>
                </a:solidFill>
                <a:latin typeface="Meiryo" panose="020B0604030504040204" pitchFamily="34" charset="-128"/>
                <a:ea typeface="Meiryo" panose="020B0604030504040204" pitchFamily="34" charset="-128"/>
              </a:rPr>
              <a:t>／</a:t>
            </a:r>
            <a:r>
              <a:rPr lang="en-US" altLang="ja-JP" sz="1400" dirty="0">
                <a:solidFill>
                  <a:srgbClr val="0078D7"/>
                </a:solidFill>
                <a:latin typeface="Meiryo" panose="020B0604030504040204" pitchFamily="34" charset="-128"/>
                <a:ea typeface="Meiryo" panose="020B0604030504040204" pitchFamily="34" charset="-128"/>
              </a:rPr>
              <a:t>VPN</a:t>
            </a:r>
            <a:endParaRPr lang="ja-JP" altLang="en-US" sz="1400" dirty="0" err="1">
              <a:solidFill>
                <a:srgbClr val="0078D7"/>
              </a:solidFill>
              <a:latin typeface="Meiryo" panose="020B0604030504040204" pitchFamily="34" charset="-128"/>
              <a:ea typeface="Meiryo" panose="020B0604030504040204" pitchFamily="34" charset="-128"/>
            </a:endParaRPr>
          </a:p>
        </p:txBody>
      </p:sp>
      <p:sp>
        <p:nvSpPr>
          <p:cNvPr id="311" name="テキスト ボックス 310">
            <a:extLst>
              <a:ext uri="{FF2B5EF4-FFF2-40B4-BE49-F238E27FC236}">
                <a16:creationId xmlns:a16="http://schemas.microsoft.com/office/drawing/2014/main" id="{1E94A686-6948-2C49-BB74-D89759D169EB}"/>
              </a:ext>
            </a:extLst>
          </p:cNvPr>
          <p:cNvSpPr txBox="1"/>
          <p:nvPr/>
        </p:nvSpPr>
        <p:spPr>
          <a:xfrm>
            <a:off x="4716764" y="784584"/>
            <a:ext cx="892552" cy="563231"/>
          </a:xfrm>
          <a:prstGeom prst="rect">
            <a:avLst/>
          </a:prstGeom>
          <a:noFill/>
        </p:spPr>
        <p:txBody>
          <a:bodyPr wrap="none" lIns="137160" tIns="109728" rIns="137160" bIns="109728" rtlCol="0">
            <a:spAutoFit/>
          </a:bodyPr>
          <a:lstStyle/>
          <a:p>
            <a:pPr algn="ctr" defTabSz="685800">
              <a:lnSpc>
                <a:spcPct val="90000"/>
              </a:lnSpc>
              <a:spcAft>
                <a:spcPts val="450"/>
              </a:spcAft>
              <a:defRPr/>
            </a:pPr>
            <a:r>
              <a:rPr lang="ja-JP" altLang="en-US" sz="2400" b="1">
                <a:solidFill>
                  <a:srgbClr val="C00000"/>
                </a:solidFill>
                <a:latin typeface="Meiryo" panose="020B0604030504040204" pitchFamily="34" charset="-128"/>
                <a:ea typeface="Meiryo" panose="020B0604030504040204" pitchFamily="34" charset="-128"/>
              </a:rPr>
              <a:t>ゼロ</a:t>
            </a:r>
            <a:endParaRPr lang="ja-JP" altLang="en-US" sz="2400" b="1" dirty="0" err="1">
              <a:solidFill>
                <a:srgbClr val="C00000"/>
              </a:solidFill>
              <a:latin typeface="Meiryo" panose="020B0604030504040204" pitchFamily="34" charset="-128"/>
              <a:ea typeface="Meiryo" panose="020B0604030504040204" pitchFamily="34" charset="-128"/>
            </a:endParaRPr>
          </a:p>
        </p:txBody>
      </p:sp>
      <p:sp>
        <p:nvSpPr>
          <p:cNvPr id="315" name="テキスト ボックス 314">
            <a:extLst>
              <a:ext uri="{FF2B5EF4-FFF2-40B4-BE49-F238E27FC236}">
                <a16:creationId xmlns:a16="http://schemas.microsoft.com/office/drawing/2014/main" id="{B4A540EC-C580-244B-9D5B-AB95F8EA2D99}"/>
              </a:ext>
            </a:extLst>
          </p:cNvPr>
          <p:cNvSpPr txBox="1"/>
          <p:nvPr/>
        </p:nvSpPr>
        <p:spPr>
          <a:xfrm>
            <a:off x="5377867" y="800104"/>
            <a:ext cx="3457357" cy="563231"/>
          </a:xfrm>
          <a:prstGeom prst="rect">
            <a:avLst/>
          </a:prstGeom>
          <a:noFill/>
        </p:spPr>
        <p:txBody>
          <a:bodyPr wrap="none" lIns="137160" tIns="109728" rIns="137160" bIns="109728" rtlCol="0">
            <a:spAutoFit/>
          </a:bodyPr>
          <a:lstStyle/>
          <a:p>
            <a:pPr algn="r" defTabSz="685800">
              <a:lnSpc>
                <a:spcPct val="90000"/>
              </a:lnSpc>
              <a:spcAft>
                <a:spcPts val="450"/>
              </a:spcAft>
              <a:defRPr/>
            </a:pPr>
            <a:r>
              <a:rPr lang="ja-JP" altLang="en-US" sz="2400" b="1">
                <a:solidFill>
                  <a:srgbClr val="0078D7"/>
                </a:solidFill>
                <a:latin typeface="Meiryo" panose="020B0604030504040204" pitchFamily="34" charset="-128"/>
                <a:ea typeface="Meiryo" panose="020B0604030504040204" pitchFamily="34" charset="-128"/>
              </a:rPr>
              <a:t>トラスト</a:t>
            </a:r>
            <a:r>
              <a:rPr lang="en-US" altLang="ja-JP" sz="2400" b="1" dirty="0">
                <a:solidFill>
                  <a:srgbClr val="0078D7"/>
                </a:solidFill>
                <a:latin typeface="Meiryo" panose="020B0604030504040204" pitchFamily="34" charset="-128"/>
                <a:ea typeface="Meiryo" panose="020B0604030504040204" pitchFamily="34" charset="-128"/>
              </a:rPr>
              <a:t> </a:t>
            </a:r>
            <a:r>
              <a:rPr lang="ja-JP" altLang="en-US" sz="2400" b="1">
                <a:solidFill>
                  <a:srgbClr val="0078D7"/>
                </a:solidFill>
                <a:latin typeface="Meiryo" panose="020B0604030504040204" pitchFamily="34" charset="-128"/>
                <a:ea typeface="Meiryo" panose="020B0604030504040204" pitchFamily="34" charset="-128"/>
              </a:rPr>
              <a:t>ネットワーク</a:t>
            </a:r>
            <a:endParaRPr lang="ja-JP" altLang="en-US" sz="2400" b="1" dirty="0" err="1">
              <a:solidFill>
                <a:srgbClr val="0078D7"/>
              </a:solidFill>
              <a:latin typeface="Meiryo" panose="020B0604030504040204" pitchFamily="34" charset="-128"/>
              <a:ea typeface="Meiryo" panose="020B0604030504040204" pitchFamily="34" charset="-128"/>
            </a:endParaRPr>
          </a:p>
        </p:txBody>
      </p:sp>
      <p:cxnSp>
        <p:nvCxnSpPr>
          <p:cNvPr id="316" name="直線コネクタ 315">
            <a:extLst>
              <a:ext uri="{FF2B5EF4-FFF2-40B4-BE49-F238E27FC236}">
                <a16:creationId xmlns:a16="http://schemas.microsoft.com/office/drawing/2014/main" id="{068EA2B3-FF8B-3C48-B608-86E6644E93CE}"/>
              </a:ext>
            </a:extLst>
          </p:cNvPr>
          <p:cNvCxnSpPr>
            <a:cxnSpLocks/>
          </p:cNvCxnSpPr>
          <p:nvPr/>
        </p:nvCxnSpPr>
        <p:spPr>
          <a:xfrm>
            <a:off x="5604605" y="1203664"/>
            <a:ext cx="3181116"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8" name="直線コネクタ 317">
            <a:extLst>
              <a:ext uri="{FF2B5EF4-FFF2-40B4-BE49-F238E27FC236}">
                <a16:creationId xmlns:a16="http://schemas.microsoft.com/office/drawing/2014/main" id="{A9CA8247-0401-6B4C-95D3-70B48E985A51}"/>
              </a:ext>
            </a:extLst>
          </p:cNvPr>
          <p:cNvCxnSpPr>
            <a:cxnSpLocks/>
          </p:cNvCxnSpPr>
          <p:nvPr/>
        </p:nvCxnSpPr>
        <p:spPr>
          <a:xfrm>
            <a:off x="4912755" y="1512037"/>
            <a:ext cx="1943402" cy="0"/>
          </a:xfrm>
          <a:prstGeom prst="line">
            <a:avLst/>
          </a:prstGeom>
          <a:ln w="381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9" name="テキスト ボックス 318">
            <a:extLst>
              <a:ext uri="{FF2B5EF4-FFF2-40B4-BE49-F238E27FC236}">
                <a16:creationId xmlns:a16="http://schemas.microsoft.com/office/drawing/2014/main" id="{E48B7D1E-88AB-4441-B7A1-B465DCAA551E}"/>
              </a:ext>
            </a:extLst>
          </p:cNvPr>
          <p:cNvSpPr txBox="1"/>
          <p:nvPr/>
        </p:nvSpPr>
        <p:spPr>
          <a:xfrm>
            <a:off x="4765114" y="1519321"/>
            <a:ext cx="1892826" cy="420884"/>
          </a:xfrm>
          <a:prstGeom prst="rect">
            <a:avLst/>
          </a:prstGeom>
          <a:noFill/>
        </p:spPr>
        <p:txBody>
          <a:bodyPr wrap="none" lIns="137160" tIns="109728" rIns="137160" bIns="109728" rtlCol="0">
            <a:spAutoFit/>
          </a:bodyPr>
          <a:lstStyle/>
          <a:p>
            <a:pPr defTabSz="685800">
              <a:lnSpc>
                <a:spcPct val="90000"/>
              </a:lnSpc>
              <a:spcAft>
                <a:spcPts val="450"/>
              </a:spcAft>
              <a:defRPr/>
            </a:pPr>
            <a:r>
              <a:rPr lang="ja-JP" altLang="en-US" sz="1400">
                <a:solidFill>
                  <a:srgbClr val="C00000"/>
                </a:solidFill>
                <a:latin typeface="Meiryo" panose="020B0604030504040204" pitchFamily="34" charset="-128"/>
                <a:ea typeface="Meiryo" panose="020B0604030504040204" pitchFamily="34" charset="-128"/>
              </a:rPr>
              <a:t>信頼できなくなった</a:t>
            </a:r>
            <a:endParaRPr lang="ja-JP" altLang="en-US" sz="1400" dirty="0" err="1">
              <a:solidFill>
                <a:srgbClr val="C00000"/>
              </a:solidFill>
              <a:latin typeface="Meiryo" panose="020B0604030504040204" pitchFamily="34" charset="-128"/>
              <a:ea typeface="Meiryo" panose="020B0604030504040204" pitchFamily="34" charset="-128"/>
            </a:endParaRPr>
          </a:p>
        </p:txBody>
      </p:sp>
      <p:grpSp>
        <p:nvGrpSpPr>
          <p:cNvPr id="19" name="グループ化 18">
            <a:extLst>
              <a:ext uri="{FF2B5EF4-FFF2-40B4-BE49-F238E27FC236}">
                <a16:creationId xmlns:a16="http://schemas.microsoft.com/office/drawing/2014/main" id="{77AD7332-C2A3-D00E-2B09-378FA36AE6B9}"/>
              </a:ext>
            </a:extLst>
          </p:cNvPr>
          <p:cNvGrpSpPr/>
          <p:nvPr/>
        </p:nvGrpSpPr>
        <p:grpSpPr>
          <a:xfrm>
            <a:off x="3502181" y="2216717"/>
            <a:ext cx="2139637" cy="795979"/>
            <a:chOff x="3502166" y="2253733"/>
            <a:chExt cx="2139637" cy="795979"/>
          </a:xfrm>
        </p:grpSpPr>
        <p:sp>
          <p:nvSpPr>
            <p:cNvPr id="5" name="テキスト ボックス 4">
              <a:extLst>
                <a:ext uri="{FF2B5EF4-FFF2-40B4-BE49-F238E27FC236}">
                  <a16:creationId xmlns:a16="http://schemas.microsoft.com/office/drawing/2014/main" id="{36757EAB-855D-35C8-DA15-3561F5659204}"/>
                </a:ext>
              </a:extLst>
            </p:cNvPr>
            <p:cNvSpPr txBox="1"/>
            <p:nvPr/>
          </p:nvSpPr>
          <p:spPr>
            <a:xfrm>
              <a:off x="3502166" y="2260453"/>
              <a:ext cx="892552" cy="563231"/>
            </a:xfrm>
            <a:prstGeom prst="rect">
              <a:avLst/>
            </a:prstGeom>
            <a:noFill/>
          </p:spPr>
          <p:txBody>
            <a:bodyPr wrap="none" lIns="137160" tIns="109728" rIns="137160" bIns="109728" rtlCol="0">
              <a:spAutoFit/>
            </a:bodyPr>
            <a:lstStyle/>
            <a:p>
              <a:pPr algn="ctr" defTabSz="685800">
                <a:lnSpc>
                  <a:spcPct val="90000"/>
                </a:lnSpc>
                <a:spcAft>
                  <a:spcPts val="450"/>
                </a:spcAft>
                <a:defRPr/>
              </a:pPr>
              <a:r>
                <a:rPr lang="ja-JP" altLang="en-US" sz="2400" b="1">
                  <a:solidFill>
                    <a:srgbClr val="C00000"/>
                  </a:solidFill>
                  <a:latin typeface="Meiryo" panose="020B0604030504040204" pitchFamily="34" charset="-128"/>
                  <a:ea typeface="Meiryo" panose="020B0604030504040204" pitchFamily="34" charset="-128"/>
                </a:rPr>
                <a:t>ゼロ</a:t>
              </a:r>
              <a:endParaRPr lang="ja-JP" altLang="en-US" sz="2400" b="1" dirty="0" err="1">
                <a:solidFill>
                  <a:srgbClr val="C00000"/>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6C71215C-7550-5129-B2CE-A68BBDB3C041}"/>
                </a:ext>
              </a:extLst>
            </p:cNvPr>
            <p:cNvSpPr txBox="1"/>
            <p:nvPr/>
          </p:nvSpPr>
          <p:spPr>
            <a:xfrm>
              <a:off x="4133698" y="2253733"/>
              <a:ext cx="1508105" cy="563231"/>
            </a:xfrm>
            <a:prstGeom prst="rect">
              <a:avLst/>
            </a:prstGeom>
            <a:noFill/>
          </p:spPr>
          <p:txBody>
            <a:bodyPr wrap="none" lIns="137160" tIns="109728" rIns="137160" bIns="109728" rtlCol="0">
              <a:spAutoFit/>
            </a:bodyPr>
            <a:lstStyle/>
            <a:p>
              <a:pPr algn="r" defTabSz="685800">
                <a:lnSpc>
                  <a:spcPct val="90000"/>
                </a:lnSpc>
                <a:spcAft>
                  <a:spcPts val="450"/>
                </a:spcAft>
                <a:defRPr/>
              </a:pPr>
              <a:r>
                <a:rPr lang="ja-JP" altLang="en-US" sz="2400" b="1">
                  <a:solidFill>
                    <a:srgbClr val="0078D7"/>
                  </a:solidFill>
                  <a:latin typeface="Meiryo" panose="020B0604030504040204" pitchFamily="34" charset="-128"/>
                  <a:ea typeface="Meiryo" panose="020B0604030504040204" pitchFamily="34" charset="-128"/>
                </a:rPr>
                <a:t>トラスト</a:t>
              </a:r>
              <a:endParaRPr lang="ja-JP" altLang="en-US" sz="2400" b="1" dirty="0" err="1">
                <a:solidFill>
                  <a:srgbClr val="0078D7"/>
                </a:solidFill>
                <a:latin typeface="Meiryo" panose="020B0604030504040204" pitchFamily="34" charset="-128"/>
                <a:ea typeface="Meiryo" panose="020B0604030504040204" pitchFamily="34" charset="-128"/>
              </a:endParaRPr>
            </a:p>
          </p:txBody>
        </p:sp>
        <p:cxnSp>
          <p:nvCxnSpPr>
            <p:cNvPr id="8" name="直線コネクタ 7">
              <a:extLst>
                <a:ext uri="{FF2B5EF4-FFF2-40B4-BE49-F238E27FC236}">
                  <a16:creationId xmlns:a16="http://schemas.microsoft.com/office/drawing/2014/main" id="{CB5825F1-CC3C-60A2-1935-509928817566}"/>
                </a:ext>
              </a:extLst>
            </p:cNvPr>
            <p:cNvCxnSpPr>
              <a:cxnSpLocks/>
            </p:cNvCxnSpPr>
            <p:nvPr/>
          </p:nvCxnSpPr>
          <p:spPr>
            <a:xfrm>
              <a:off x="3607344" y="2660621"/>
              <a:ext cx="1943402" cy="0"/>
            </a:xfrm>
            <a:prstGeom prst="line">
              <a:avLst/>
            </a:prstGeom>
            <a:ln w="381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67AA019D-0B6A-1508-7304-8FBE068D05C4}"/>
                </a:ext>
              </a:extLst>
            </p:cNvPr>
            <p:cNvSpPr txBox="1"/>
            <p:nvPr/>
          </p:nvSpPr>
          <p:spPr>
            <a:xfrm>
              <a:off x="3626313" y="2628828"/>
              <a:ext cx="1892826" cy="420884"/>
            </a:xfrm>
            <a:prstGeom prst="rect">
              <a:avLst/>
            </a:prstGeom>
            <a:noFill/>
          </p:spPr>
          <p:txBody>
            <a:bodyPr wrap="none" lIns="137160" tIns="109728" rIns="137160" bIns="109728" rtlCol="0">
              <a:spAutoFit/>
            </a:bodyPr>
            <a:lstStyle/>
            <a:p>
              <a:pPr defTabSz="685800">
                <a:lnSpc>
                  <a:spcPct val="90000"/>
                </a:lnSpc>
                <a:spcAft>
                  <a:spcPts val="450"/>
                </a:spcAft>
                <a:defRPr/>
              </a:pPr>
              <a:r>
                <a:rPr lang="ja-JP" altLang="en-US" sz="1400">
                  <a:solidFill>
                    <a:srgbClr val="C00000"/>
                  </a:solidFill>
                  <a:latin typeface="Meiryo" panose="020B0604030504040204" pitchFamily="34" charset="-128"/>
                  <a:ea typeface="Meiryo" panose="020B0604030504040204" pitchFamily="34" charset="-128"/>
                </a:rPr>
                <a:t>信頼できなくなった</a:t>
              </a:r>
              <a:endParaRPr lang="ja-JP" altLang="en-US" sz="1400" dirty="0" err="1">
                <a:solidFill>
                  <a:srgbClr val="C00000"/>
                </a:solidFill>
                <a:latin typeface="Meiryo" panose="020B0604030504040204" pitchFamily="34" charset="-128"/>
                <a:ea typeface="Meiryo" panose="020B0604030504040204" pitchFamily="34" charset="-128"/>
              </a:endParaRPr>
            </a:p>
          </p:txBody>
        </p:sp>
      </p:grpSp>
      <p:grpSp>
        <p:nvGrpSpPr>
          <p:cNvPr id="18" name="グループ化 17">
            <a:extLst>
              <a:ext uri="{FF2B5EF4-FFF2-40B4-BE49-F238E27FC236}">
                <a16:creationId xmlns:a16="http://schemas.microsoft.com/office/drawing/2014/main" id="{90A48071-7D81-40D9-9C97-2183408063DA}"/>
              </a:ext>
            </a:extLst>
          </p:cNvPr>
          <p:cNvGrpSpPr/>
          <p:nvPr/>
        </p:nvGrpSpPr>
        <p:grpSpPr>
          <a:xfrm>
            <a:off x="4336211" y="3116771"/>
            <a:ext cx="1599919" cy="487829"/>
            <a:chOff x="4336211" y="3116771"/>
            <a:chExt cx="1599919" cy="487829"/>
          </a:xfrm>
        </p:grpSpPr>
        <p:sp>
          <p:nvSpPr>
            <p:cNvPr id="12" name="四角形吹き出し 11">
              <a:extLst>
                <a:ext uri="{FF2B5EF4-FFF2-40B4-BE49-F238E27FC236}">
                  <a16:creationId xmlns:a16="http://schemas.microsoft.com/office/drawing/2014/main" id="{01ED5D69-3D38-2C8E-9738-FEA9C5C6CBB8}"/>
                </a:ext>
              </a:extLst>
            </p:cNvPr>
            <p:cNvSpPr/>
            <p:nvPr/>
          </p:nvSpPr>
          <p:spPr>
            <a:xfrm>
              <a:off x="4336211" y="3116771"/>
              <a:ext cx="1556932" cy="483577"/>
            </a:xfrm>
            <a:prstGeom prst="wedgeRectCallout">
              <a:avLst>
                <a:gd name="adj1" fmla="val -33806"/>
                <a:gd name="adj2" fmla="val -92388"/>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238FD730-AE54-E271-3E54-D8AF075F16D0}"/>
                </a:ext>
              </a:extLst>
            </p:cNvPr>
            <p:cNvSpPr txBox="1"/>
            <p:nvPr/>
          </p:nvSpPr>
          <p:spPr>
            <a:xfrm>
              <a:off x="4363183" y="3142935"/>
              <a:ext cx="1572947" cy="461665"/>
            </a:xfrm>
            <a:prstGeom prst="rect">
              <a:avLst/>
            </a:prstGeom>
            <a:noFill/>
          </p:spPr>
          <p:txBody>
            <a:bodyPr wrap="square">
              <a:spAutoFit/>
            </a:bodyPr>
            <a:lstStyle/>
            <a:p>
              <a:r>
                <a:rPr lang="ja-JP" altLang="en-US" sz="800">
                  <a:solidFill>
                    <a:schemeClr val="bg1"/>
                  </a:solidFill>
                  <a:latin typeface="Meiryo" panose="020B0604030504040204" pitchFamily="34" charset="-128"/>
                  <a:ea typeface="Meiryo" panose="020B0604030504040204" pitchFamily="34" charset="-128"/>
                </a:rPr>
                <a:t>ネットワークだけではなく</a:t>
              </a:r>
            </a:p>
            <a:p>
              <a:r>
                <a:rPr lang="ja-JP" altLang="en-US" sz="800">
                  <a:solidFill>
                    <a:schemeClr val="bg1"/>
                  </a:solidFill>
                  <a:latin typeface="Meiryo" panose="020B0604030504040204" pitchFamily="34" charset="-128"/>
                  <a:ea typeface="Meiryo" panose="020B0604030504040204" pitchFamily="34" charset="-128"/>
                </a:rPr>
                <a:t>エンドポイントや</a:t>
              </a:r>
              <a:endParaRPr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トランザクションも含めて</a:t>
              </a:r>
            </a:p>
          </p:txBody>
        </p:sp>
      </p:grpSp>
    </p:spTree>
    <p:extLst>
      <p:ext uri="{BB962C8B-B14F-4D97-AF65-F5344CB8AC3E}">
        <p14:creationId xmlns:p14="http://schemas.microsoft.com/office/powerpoint/2010/main" val="179745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0"/>
                                        </p:tgtEl>
                                        <p:attrNameLst>
                                          <p:attrName>style.visibility</p:attrName>
                                        </p:attrNameLst>
                                      </p:cBhvr>
                                      <p:to>
                                        <p:strVal val="visible"/>
                                      </p:to>
                                    </p:set>
                                    <p:anim calcmode="lin" valueType="num">
                                      <p:cBhvr>
                                        <p:cTn id="12" dur="500" fill="hold"/>
                                        <p:tgtEl>
                                          <p:spTgt spid="210"/>
                                        </p:tgtEl>
                                        <p:attrNameLst>
                                          <p:attrName>ppt_w</p:attrName>
                                        </p:attrNameLst>
                                      </p:cBhvr>
                                      <p:tavLst>
                                        <p:tav tm="0">
                                          <p:val>
                                            <p:fltVal val="0"/>
                                          </p:val>
                                        </p:tav>
                                        <p:tav tm="100000">
                                          <p:val>
                                            <p:strVal val="#ppt_w"/>
                                          </p:val>
                                        </p:tav>
                                      </p:tavLst>
                                    </p:anim>
                                    <p:anim calcmode="lin" valueType="num">
                                      <p:cBhvr>
                                        <p:cTn id="13" dur="500" fill="hold"/>
                                        <p:tgtEl>
                                          <p:spTgt spid="210"/>
                                        </p:tgtEl>
                                        <p:attrNameLst>
                                          <p:attrName>ppt_h</p:attrName>
                                        </p:attrNameLst>
                                      </p:cBhvr>
                                      <p:tavLst>
                                        <p:tav tm="0">
                                          <p:val>
                                            <p:fltVal val="0"/>
                                          </p:val>
                                        </p:tav>
                                        <p:tav tm="100000">
                                          <p:val>
                                            <p:strVal val="#ppt_h"/>
                                          </p:val>
                                        </p:tav>
                                      </p:tavLst>
                                    </p:anim>
                                    <p:animEffect transition="in" filter="fade">
                                      <p:cBhvr>
                                        <p:cTn id="14" dur="500"/>
                                        <p:tgtEl>
                                          <p:spTgt spid="2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69"/>
                                        </p:tgtEl>
                                        <p:attrNameLst>
                                          <p:attrName>style.visibility</p:attrName>
                                        </p:attrNameLst>
                                      </p:cBhvr>
                                      <p:to>
                                        <p:strVal val="visible"/>
                                      </p:to>
                                    </p:set>
                                    <p:anim calcmode="lin" valueType="num">
                                      <p:cBhvr>
                                        <p:cTn id="24" dur="500" fill="hold"/>
                                        <p:tgtEl>
                                          <p:spTgt spid="169"/>
                                        </p:tgtEl>
                                        <p:attrNameLst>
                                          <p:attrName>ppt_w</p:attrName>
                                        </p:attrNameLst>
                                      </p:cBhvr>
                                      <p:tavLst>
                                        <p:tav tm="0">
                                          <p:val>
                                            <p:fltVal val="0"/>
                                          </p:val>
                                        </p:tav>
                                        <p:tav tm="100000">
                                          <p:val>
                                            <p:strVal val="#ppt_w"/>
                                          </p:val>
                                        </p:tav>
                                      </p:tavLst>
                                    </p:anim>
                                    <p:anim calcmode="lin" valueType="num">
                                      <p:cBhvr>
                                        <p:cTn id="25" dur="500" fill="hold"/>
                                        <p:tgtEl>
                                          <p:spTgt spid="169"/>
                                        </p:tgtEl>
                                        <p:attrNameLst>
                                          <p:attrName>ppt_h</p:attrName>
                                        </p:attrNameLst>
                                      </p:cBhvr>
                                      <p:tavLst>
                                        <p:tav tm="0">
                                          <p:val>
                                            <p:fltVal val="0"/>
                                          </p:val>
                                        </p:tav>
                                        <p:tav tm="100000">
                                          <p:val>
                                            <p:strVal val="#ppt_h"/>
                                          </p:val>
                                        </p:tav>
                                      </p:tavLst>
                                    </p:anim>
                                    <p:animEffect transition="in" filter="fade">
                                      <p:cBhvr>
                                        <p:cTn id="26" dur="500"/>
                                        <p:tgtEl>
                                          <p:spTgt spid="16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3"/>
                                        </p:tgtEl>
                                        <p:attrNameLst>
                                          <p:attrName>style.visibility</p:attrName>
                                        </p:attrNameLst>
                                      </p:cBhvr>
                                      <p:to>
                                        <p:strVal val="visible"/>
                                      </p:to>
                                    </p:set>
                                    <p:anim calcmode="lin" valueType="num">
                                      <p:cBhvr>
                                        <p:cTn id="29" dur="500" fill="hold"/>
                                        <p:tgtEl>
                                          <p:spTgt spid="283"/>
                                        </p:tgtEl>
                                        <p:attrNameLst>
                                          <p:attrName>ppt_w</p:attrName>
                                        </p:attrNameLst>
                                      </p:cBhvr>
                                      <p:tavLst>
                                        <p:tav tm="0">
                                          <p:val>
                                            <p:fltVal val="0"/>
                                          </p:val>
                                        </p:tav>
                                        <p:tav tm="100000">
                                          <p:val>
                                            <p:strVal val="#ppt_w"/>
                                          </p:val>
                                        </p:tav>
                                      </p:tavLst>
                                    </p:anim>
                                    <p:anim calcmode="lin" valueType="num">
                                      <p:cBhvr>
                                        <p:cTn id="30" dur="500" fill="hold"/>
                                        <p:tgtEl>
                                          <p:spTgt spid="283"/>
                                        </p:tgtEl>
                                        <p:attrNameLst>
                                          <p:attrName>ppt_h</p:attrName>
                                        </p:attrNameLst>
                                      </p:cBhvr>
                                      <p:tavLst>
                                        <p:tav tm="0">
                                          <p:val>
                                            <p:fltVal val="0"/>
                                          </p:val>
                                        </p:tav>
                                        <p:tav tm="100000">
                                          <p:val>
                                            <p:strVal val="#ppt_h"/>
                                          </p:val>
                                        </p:tav>
                                      </p:tavLst>
                                    </p:anim>
                                    <p:animEffect transition="in" filter="fade">
                                      <p:cBhvr>
                                        <p:cTn id="31" dur="500"/>
                                        <p:tgtEl>
                                          <p:spTgt spid="28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5"/>
                                        </p:tgtEl>
                                        <p:attrNameLst>
                                          <p:attrName>style.visibility</p:attrName>
                                        </p:attrNameLst>
                                      </p:cBhvr>
                                      <p:to>
                                        <p:strVal val="visible"/>
                                      </p:to>
                                    </p:set>
                                    <p:anim calcmode="lin" valueType="num">
                                      <p:cBhvr>
                                        <p:cTn id="36" dur="500" fill="hold"/>
                                        <p:tgtEl>
                                          <p:spTgt spid="155"/>
                                        </p:tgtEl>
                                        <p:attrNameLst>
                                          <p:attrName>ppt_w</p:attrName>
                                        </p:attrNameLst>
                                      </p:cBhvr>
                                      <p:tavLst>
                                        <p:tav tm="0">
                                          <p:val>
                                            <p:fltVal val="0"/>
                                          </p:val>
                                        </p:tav>
                                        <p:tav tm="100000">
                                          <p:val>
                                            <p:strVal val="#ppt_w"/>
                                          </p:val>
                                        </p:tav>
                                      </p:tavLst>
                                    </p:anim>
                                    <p:anim calcmode="lin" valueType="num">
                                      <p:cBhvr>
                                        <p:cTn id="37" dur="500" fill="hold"/>
                                        <p:tgtEl>
                                          <p:spTgt spid="155"/>
                                        </p:tgtEl>
                                        <p:attrNameLst>
                                          <p:attrName>ppt_h</p:attrName>
                                        </p:attrNameLst>
                                      </p:cBhvr>
                                      <p:tavLst>
                                        <p:tav tm="0">
                                          <p:val>
                                            <p:fltVal val="0"/>
                                          </p:val>
                                        </p:tav>
                                        <p:tav tm="100000">
                                          <p:val>
                                            <p:strVal val="#ppt_h"/>
                                          </p:val>
                                        </p:tav>
                                      </p:tavLst>
                                    </p:anim>
                                    <p:animEffect transition="in" filter="fade">
                                      <p:cBhvr>
                                        <p:cTn id="38" dur="500"/>
                                        <p:tgtEl>
                                          <p:spTgt spid="15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96"/>
                                        </p:tgtEl>
                                        <p:attrNameLst>
                                          <p:attrName>style.visibility</p:attrName>
                                        </p:attrNameLst>
                                      </p:cBhvr>
                                      <p:to>
                                        <p:strVal val="visible"/>
                                      </p:to>
                                    </p:set>
                                    <p:anim calcmode="lin" valueType="num">
                                      <p:cBhvr>
                                        <p:cTn id="41" dur="500" fill="hold"/>
                                        <p:tgtEl>
                                          <p:spTgt spid="196"/>
                                        </p:tgtEl>
                                        <p:attrNameLst>
                                          <p:attrName>ppt_w</p:attrName>
                                        </p:attrNameLst>
                                      </p:cBhvr>
                                      <p:tavLst>
                                        <p:tav tm="0">
                                          <p:val>
                                            <p:fltVal val="0"/>
                                          </p:val>
                                        </p:tav>
                                        <p:tav tm="100000">
                                          <p:val>
                                            <p:strVal val="#ppt_w"/>
                                          </p:val>
                                        </p:tav>
                                      </p:tavLst>
                                    </p:anim>
                                    <p:anim calcmode="lin" valueType="num">
                                      <p:cBhvr>
                                        <p:cTn id="42" dur="500" fill="hold"/>
                                        <p:tgtEl>
                                          <p:spTgt spid="196"/>
                                        </p:tgtEl>
                                        <p:attrNameLst>
                                          <p:attrName>ppt_h</p:attrName>
                                        </p:attrNameLst>
                                      </p:cBhvr>
                                      <p:tavLst>
                                        <p:tav tm="0">
                                          <p:val>
                                            <p:fltVal val="0"/>
                                          </p:val>
                                        </p:tav>
                                        <p:tav tm="100000">
                                          <p:val>
                                            <p:strVal val="#ppt_h"/>
                                          </p:val>
                                        </p:tav>
                                      </p:tavLst>
                                    </p:anim>
                                    <p:animEffect transition="in" filter="fade">
                                      <p:cBhvr>
                                        <p:cTn id="43" dur="500"/>
                                        <p:tgtEl>
                                          <p:spTgt spid="196"/>
                                        </p:tgtEl>
                                      </p:cBhvr>
                                    </p:animEffect>
                                  </p:childTnLst>
                                </p:cTn>
                              </p:par>
                              <p:par>
                                <p:cTn id="44" presetID="53" presetClass="entr" presetSubtype="16" fill="hold" nodeType="withEffect">
                                  <p:stCondLst>
                                    <p:cond delay="0"/>
                                  </p:stCondLst>
                                  <p:childTnLst>
                                    <p:set>
                                      <p:cBhvr>
                                        <p:cTn id="45" dur="1" fill="hold">
                                          <p:stCondLst>
                                            <p:cond delay="0"/>
                                          </p:stCondLst>
                                        </p:cTn>
                                        <p:tgtEl>
                                          <p:spTgt spid="184"/>
                                        </p:tgtEl>
                                        <p:attrNameLst>
                                          <p:attrName>style.visibility</p:attrName>
                                        </p:attrNameLst>
                                      </p:cBhvr>
                                      <p:to>
                                        <p:strVal val="visible"/>
                                      </p:to>
                                    </p:set>
                                    <p:anim calcmode="lin" valueType="num">
                                      <p:cBhvr>
                                        <p:cTn id="46" dur="500" fill="hold"/>
                                        <p:tgtEl>
                                          <p:spTgt spid="184"/>
                                        </p:tgtEl>
                                        <p:attrNameLst>
                                          <p:attrName>ppt_w</p:attrName>
                                        </p:attrNameLst>
                                      </p:cBhvr>
                                      <p:tavLst>
                                        <p:tav tm="0">
                                          <p:val>
                                            <p:fltVal val="0"/>
                                          </p:val>
                                        </p:tav>
                                        <p:tav tm="100000">
                                          <p:val>
                                            <p:strVal val="#ppt_w"/>
                                          </p:val>
                                        </p:tav>
                                      </p:tavLst>
                                    </p:anim>
                                    <p:anim calcmode="lin" valueType="num">
                                      <p:cBhvr>
                                        <p:cTn id="47" dur="500" fill="hold"/>
                                        <p:tgtEl>
                                          <p:spTgt spid="184"/>
                                        </p:tgtEl>
                                        <p:attrNameLst>
                                          <p:attrName>ppt_h</p:attrName>
                                        </p:attrNameLst>
                                      </p:cBhvr>
                                      <p:tavLst>
                                        <p:tav tm="0">
                                          <p:val>
                                            <p:fltVal val="0"/>
                                          </p:val>
                                        </p:tav>
                                        <p:tav tm="100000">
                                          <p:val>
                                            <p:strVal val="#ppt_h"/>
                                          </p:val>
                                        </p:tav>
                                      </p:tavLst>
                                    </p:anim>
                                    <p:animEffect transition="in" filter="fade">
                                      <p:cBhvr>
                                        <p:cTn id="48" dur="500"/>
                                        <p:tgtEl>
                                          <p:spTgt spid="184"/>
                                        </p:tgtEl>
                                      </p:cBhvr>
                                    </p:animEffect>
                                  </p:childTnLst>
                                </p:cTn>
                              </p:par>
                              <p:par>
                                <p:cTn id="49" presetID="53" presetClass="entr" presetSubtype="16" fill="hold" nodeType="withEffect">
                                  <p:stCondLst>
                                    <p:cond delay="0"/>
                                  </p:stCondLst>
                                  <p:childTnLst>
                                    <p:set>
                                      <p:cBhvr>
                                        <p:cTn id="50" dur="1" fill="hold">
                                          <p:stCondLst>
                                            <p:cond delay="0"/>
                                          </p:stCondLst>
                                        </p:cTn>
                                        <p:tgtEl>
                                          <p:spTgt spid="178"/>
                                        </p:tgtEl>
                                        <p:attrNameLst>
                                          <p:attrName>style.visibility</p:attrName>
                                        </p:attrNameLst>
                                      </p:cBhvr>
                                      <p:to>
                                        <p:strVal val="visible"/>
                                      </p:to>
                                    </p:set>
                                    <p:anim calcmode="lin" valueType="num">
                                      <p:cBhvr>
                                        <p:cTn id="51" dur="500" fill="hold"/>
                                        <p:tgtEl>
                                          <p:spTgt spid="178"/>
                                        </p:tgtEl>
                                        <p:attrNameLst>
                                          <p:attrName>ppt_w</p:attrName>
                                        </p:attrNameLst>
                                      </p:cBhvr>
                                      <p:tavLst>
                                        <p:tav tm="0">
                                          <p:val>
                                            <p:fltVal val="0"/>
                                          </p:val>
                                        </p:tav>
                                        <p:tav tm="100000">
                                          <p:val>
                                            <p:strVal val="#ppt_w"/>
                                          </p:val>
                                        </p:tav>
                                      </p:tavLst>
                                    </p:anim>
                                    <p:anim calcmode="lin" valueType="num">
                                      <p:cBhvr>
                                        <p:cTn id="52" dur="500" fill="hold"/>
                                        <p:tgtEl>
                                          <p:spTgt spid="178"/>
                                        </p:tgtEl>
                                        <p:attrNameLst>
                                          <p:attrName>ppt_h</p:attrName>
                                        </p:attrNameLst>
                                      </p:cBhvr>
                                      <p:tavLst>
                                        <p:tav tm="0">
                                          <p:val>
                                            <p:fltVal val="0"/>
                                          </p:val>
                                        </p:tav>
                                        <p:tav tm="100000">
                                          <p:val>
                                            <p:strVal val="#ppt_h"/>
                                          </p:val>
                                        </p:tav>
                                      </p:tavLst>
                                    </p:anim>
                                    <p:animEffect transition="in" filter="fade">
                                      <p:cBhvr>
                                        <p:cTn id="53" dur="500"/>
                                        <p:tgtEl>
                                          <p:spTgt spid="178"/>
                                        </p:tgtEl>
                                      </p:cBhvr>
                                    </p:animEffect>
                                  </p:childTnLst>
                                </p:cTn>
                              </p:par>
                              <p:par>
                                <p:cTn id="54" presetID="53" presetClass="entr" presetSubtype="16" fill="hold" nodeType="withEffect">
                                  <p:stCondLst>
                                    <p:cond delay="0"/>
                                  </p:stCondLst>
                                  <p:childTnLst>
                                    <p:set>
                                      <p:cBhvr>
                                        <p:cTn id="55" dur="1" fill="hold">
                                          <p:stCondLst>
                                            <p:cond delay="0"/>
                                          </p:stCondLst>
                                        </p:cTn>
                                        <p:tgtEl>
                                          <p:spTgt spid="163"/>
                                        </p:tgtEl>
                                        <p:attrNameLst>
                                          <p:attrName>style.visibility</p:attrName>
                                        </p:attrNameLst>
                                      </p:cBhvr>
                                      <p:to>
                                        <p:strVal val="visible"/>
                                      </p:to>
                                    </p:set>
                                    <p:anim calcmode="lin" valueType="num">
                                      <p:cBhvr>
                                        <p:cTn id="56" dur="500" fill="hold"/>
                                        <p:tgtEl>
                                          <p:spTgt spid="163"/>
                                        </p:tgtEl>
                                        <p:attrNameLst>
                                          <p:attrName>ppt_w</p:attrName>
                                        </p:attrNameLst>
                                      </p:cBhvr>
                                      <p:tavLst>
                                        <p:tav tm="0">
                                          <p:val>
                                            <p:fltVal val="0"/>
                                          </p:val>
                                        </p:tav>
                                        <p:tav tm="100000">
                                          <p:val>
                                            <p:strVal val="#ppt_w"/>
                                          </p:val>
                                        </p:tav>
                                      </p:tavLst>
                                    </p:anim>
                                    <p:anim calcmode="lin" valueType="num">
                                      <p:cBhvr>
                                        <p:cTn id="57" dur="500" fill="hold"/>
                                        <p:tgtEl>
                                          <p:spTgt spid="163"/>
                                        </p:tgtEl>
                                        <p:attrNameLst>
                                          <p:attrName>ppt_h</p:attrName>
                                        </p:attrNameLst>
                                      </p:cBhvr>
                                      <p:tavLst>
                                        <p:tav tm="0">
                                          <p:val>
                                            <p:fltVal val="0"/>
                                          </p:val>
                                        </p:tav>
                                        <p:tav tm="100000">
                                          <p:val>
                                            <p:strVal val="#ppt_h"/>
                                          </p:val>
                                        </p:tav>
                                      </p:tavLst>
                                    </p:anim>
                                    <p:animEffect transition="in" filter="fade">
                                      <p:cBhvr>
                                        <p:cTn id="58" dur="500"/>
                                        <p:tgtEl>
                                          <p:spTgt spid="163"/>
                                        </p:tgtEl>
                                      </p:cBhvr>
                                    </p:animEffect>
                                  </p:childTnLst>
                                </p:cTn>
                              </p:par>
                              <p:par>
                                <p:cTn id="59" presetID="53" presetClass="entr" presetSubtype="16" fill="hold" nodeType="withEffect">
                                  <p:stCondLst>
                                    <p:cond delay="0"/>
                                  </p:stCondLst>
                                  <p:childTnLst>
                                    <p:set>
                                      <p:cBhvr>
                                        <p:cTn id="60" dur="1" fill="hold">
                                          <p:stCondLst>
                                            <p:cond delay="0"/>
                                          </p:stCondLst>
                                        </p:cTn>
                                        <p:tgtEl>
                                          <p:spTgt spid="190"/>
                                        </p:tgtEl>
                                        <p:attrNameLst>
                                          <p:attrName>style.visibility</p:attrName>
                                        </p:attrNameLst>
                                      </p:cBhvr>
                                      <p:to>
                                        <p:strVal val="visible"/>
                                      </p:to>
                                    </p:set>
                                    <p:anim calcmode="lin" valueType="num">
                                      <p:cBhvr>
                                        <p:cTn id="61" dur="500" fill="hold"/>
                                        <p:tgtEl>
                                          <p:spTgt spid="190"/>
                                        </p:tgtEl>
                                        <p:attrNameLst>
                                          <p:attrName>ppt_w</p:attrName>
                                        </p:attrNameLst>
                                      </p:cBhvr>
                                      <p:tavLst>
                                        <p:tav tm="0">
                                          <p:val>
                                            <p:fltVal val="0"/>
                                          </p:val>
                                        </p:tav>
                                        <p:tav tm="100000">
                                          <p:val>
                                            <p:strVal val="#ppt_w"/>
                                          </p:val>
                                        </p:tav>
                                      </p:tavLst>
                                    </p:anim>
                                    <p:anim calcmode="lin" valueType="num">
                                      <p:cBhvr>
                                        <p:cTn id="62" dur="500" fill="hold"/>
                                        <p:tgtEl>
                                          <p:spTgt spid="190"/>
                                        </p:tgtEl>
                                        <p:attrNameLst>
                                          <p:attrName>ppt_h</p:attrName>
                                        </p:attrNameLst>
                                      </p:cBhvr>
                                      <p:tavLst>
                                        <p:tav tm="0">
                                          <p:val>
                                            <p:fltVal val="0"/>
                                          </p:val>
                                        </p:tav>
                                        <p:tav tm="100000">
                                          <p:val>
                                            <p:strVal val="#ppt_h"/>
                                          </p:val>
                                        </p:tav>
                                      </p:tavLst>
                                    </p:anim>
                                    <p:animEffect transition="in" filter="fade">
                                      <p:cBhvr>
                                        <p:cTn id="63" dur="500"/>
                                        <p:tgtEl>
                                          <p:spTgt spid="190"/>
                                        </p:tgtEl>
                                      </p:cBhvr>
                                    </p:animEffect>
                                  </p:childTnLst>
                                </p:cTn>
                              </p:par>
                              <p:par>
                                <p:cTn id="64" presetID="53" presetClass="entr" presetSubtype="16" fill="hold" nodeType="withEffect">
                                  <p:stCondLst>
                                    <p:cond delay="0"/>
                                  </p:stCondLst>
                                  <p:childTnLst>
                                    <p:set>
                                      <p:cBhvr>
                                        <p:cTn id="65" dur="1" fill="hold">
                                          <p:stCondLst>
                                            <p:cond delay="0"/>
                                          </p:stCondLst>
                                        </p:cTn>
                                        <p:tgtEl>
                                          <p:spTgt spid="172"/>
                                        </p:tgtEl>
                                        <p:attrNameLst>
                                          <p:attrName>style.visibility</p:attrName>
                                        </p:attrNameLst>
                                      </p:cBhvr>
                                      <p:to>
                                        <p:strVal val="visible"/>
                                      </p:to>
                                    </p:set>
                                    <p:anim calcmode="lin" valueType="num">
                                      <p:cBhvr>
                                        <p:cTn id="66" dur="500" fill="hold"/>
                                        <p:tgtEl>
                                          <p:spTgt spid="172"/>
                                        </p:tgtEl>
                                        <p:attrNameLst>
                                          <p:attrName>ppt_w</p:attrName>
                                        </p:attrNameLst>
                                      </p:cBhvr>
                                      <p:tavLst>
                                        <p:tav tm="0">
                                          <p:val>
                                            <p:fltVal val="0"/>
                                          </p:val>
                                        </p:tav>
                                        <p:tav tm="100000">
                                          <p:val>
                                            <p:strVal val="#ppt_w"/>
                                          </p:val>
                                        </p:tav>
                                      </p:tavLst>
                                    </p:anim>
                                    <p:anim calcmode="lin" valueType="num">
                                      <p:cBhvr>
                                        <p:cTn id="67" dur="500" fill="hold"/>
                                        <p:tgtEl>
                                          <p:spTgt spid="172"/>
                                        </p:tgtEl>
                                        <p:attrNameLst>
                                          <p:attrName>ppt_h</p:attrName>
                                        </p:attrNameLst>
                                      </p:cBhvr>
                                      <p:tavLst>
                                        <p:tav tm="0">
                                          <p:val>
                                            <p:fltVal val="0"/>
                                          </p:val>
                                        </p:tav>
                                        <p:tav tm="100000">
                                          <p:val>
                                            <p:strVal val="#ppt_h"/>
                                          </p:val>
                                        </p:tav>
                                      </p:tavLst>
                                    </p:anim>
                                    <p:animEffect transition="in" filter="fade">
                                      <p:cBhvr>
                                        <p:cTn id="68" dur="500"/>
                                        <p:tgtEl>
                                          <p:spTgt spid="172"/>
                                        </p:tgtEl>
                                      </p:cBhvr>
                                    </p:animEffect>
                                  </p:childTnLst>
                                </p:cTn>
                              </p:par>
                              <p:par>
                                <p:cTn id="69" presetID="53" presetClass="entr" presetSubtype="16" fill="hold" nodeType="withEffect">
                                  <p:stCondLst>
                                    <p:cond delay="0"/>
                                  </p:stCondLst>
                                  <p:childTnLst>
                                    <p:set>
                                      <p:cBhvr>
                                        <p:cTn id="70" dur="1" fill="hold">
                                          <p:stCondLst>
                                            <p:cond delay="0"/>
                                          </p:stCondLst>
                                        </p:cTn>
                                        <p:tgtEl>
                                          <p:spTgt spid="229"/>
                                        </p:tgtEl>
                                        <p:attrNameLst>
                                          <p:attrName>style.visibility</p:attrName>
                                        </p:attrNameLst>
                                      </p:cBhvr>
                                      <p:to>
                                        <p:strVal val="visible"/>
                                      </p:to>
                                    </p:set>
                                    <p:anim calcmode="lin" valueType="num">
                                      <p:cBhvr>
                                        <p:cTn id="71" dur="500" fill="hold"/>
                                        <p:tgtEl>
                                          <p:spTgt spid="229"/>
                                        </p:tgtEl>
                                        <p:attrNameLst>
                                          <p:attrName>ppt_w</p:attrName>
                                        </p:attrNameLst>
                                      </p:cBhvr>
                                      <p:tavLst>
                                        <p:tav tm="0">
                                          <p:val>
                                            <p:fltVal val="0"/>
                                          </p:val>
                                        </p:tav>
                                        <p:tav tm="100000">
                                          <p:val>
                                            <p:strVal val="#ppt_w"/>
                                          </p:val>
                                        </p:tav>
                                      </p:tavLst>
                                    </p:anim>
                                    <p:anim calcmode="lin" valueType="num">
                                      <p:cBhvr>
                                        <p:cTn id="72" dur="500" fill="hold"/>
                                        <p:tgtEl>
                                          <p:spTgt spid="229"/>
                                        </p:tgtEl>
                                        <p:attrNameLst>
                                          <p:attrName>ppt_h</p:attrName>
                                        </p:attrNameLst>
                                      </p:cBhvr>
                                      <p:tavLst>
                                        <p:tav tm="0">
                                          <p:val>
                                            <p:fltVal val="0"/>
                                          </p:val>
                                        </p:tav>
                                        <p:tav tm="100000">
                                          <p:val>
                                            <p:strVal val="#ppt_h"/>
                                          </p:val>
                                        </p:tav>
                                      </p:tavLst>
                                    </p:anim>
                                    <p:animEffect transition="in" filter="fade">
                                      <p:cBhvr>
                                        <p:cTn id="73" dur="500"/>
                                        <p:tgtEl>
                                          <p:spTgt spid="229"/>
                                        </p:tgtEl>
                                      </p:cBhvr>
                                    </p:animEffect>
                                  </p:childTnLst>
                                </p:cTn>
                              </p:par>
                              <p:par>
                                <p:cTn id="74" presetID="53" presetClass="entr" presetSubtype="16" fill="hold" nodeType="withEffect">
                                  <p:stCondLst>
                                    <p:cond delay="0"/>
                                  </p:stCondLst>
                                  <p:childTnLst>
                                    <p:set>
                                      <p:cBhvr>
                                        <p:cTn id="75" dur="1" fill="hold">
                                          <p:stCondLst>
                                            <p:cond delay="0"/>
                                          </p:stCondLst>
                                        </p:cTn>
                                        <p:tgtEl>
                                          <p:spTgt spid="223"/>
                                        </p:tgtEl>
                                        <p:attrNameLst>
                                          <p:attrName>style.visibility</p:attrName>
                                        </p:attrNameLst>
                                      </p:cBhvr>
                                      <p:to>
                                        <p:strVal val="visible"/>
                                      </p:to>
                                    </p:set>
                                    <p:anim calcmode="lin" valueType="num">
                                      <p:cBhvr>
                                        <p:cTn id="76" dur="500" fill="hold"/>
                                        <p:tgtEl>
                                          <p:spTgt spid="223"/>
                                        </p:tgtEl>
                                        <p:attrNameLst>
                                          <p:attrName>ppt_w</p:attrName>
                                        </p:attrNameLst>
                                      </p:cBhvr>
                                      <p:tavLst>
                                        <p:tav tm="0">
                                          <p:val>
                                            <p:fltVal val="0"/>
                                          </p:val>
                                        </p:tav>
                                        <p:tav tm="100000">
                                          <p:val>
                                            <p:strVal val="#ppt_w"/>
                                          </p:val>
                                        </p:tav>
                                      </p:tavLst>
                                    </p:anim>
                                    <p:anim calcmode="lin" valueType="num">
                                      <p:cBhvr>
                                        <p:cTn id="77" dur="500" fill="hold"/>
                                        <p:tgtEl>
                                          <p:spTgt spid="223"/>
                                        </p:tgtEl>
                                        <p:attrNameLst>
                                          <p:attrName>ppt_h</p:attrName>
                                        </p:attrNameLst>
                                      </p:cBhvr>
                                      <p:tavLst>
                                        <p:tav tm="0">
                                          <p:val>
                                            <p:fltVal val="0"/>
                                          </p:val>
                                        </p:tav>
                                        <p:tav tm="100000">
                                          <p:val>
                                            <p:strVal val="#ppt_h"/>
                                          </p:val>
                                        </p:tav>
                                      </p:tavLst>
                                    </p:anim>
                                    <p:animEffect transition="in" filter="fade">
                                      <p:cBhvr>
                                        <p:cTn id="78" dur="500"/>
                                        <p:tgtEl>
                                          <p:spTgt spid="223"/>
                                        </p:tgtEl>
                                      </p:cBhvr>
                                    </p:animEffect>
                                  </p:childTnLst>
                                </p:cTn>
                              </p:par>
                              <p:par>
                                <p:cTn id="79" presetID="53" presetClass="entr" presetSubtype="16" fill="hold" nodeType="withEffect">
                                  <p:stCondLst>
                                    <p:cond delay="0"/>
                                  </p:stCondLst>
                                  <p:childTnLst>
                                    <p:set>
                                      <p:cBhvr>
                                        <p:cTn id="80" dur="1" fill="hold">
                                          <p:stCondLst>
                                            <p:cond delay="0"/>
                                          </p:stCondLst>
                                        </p:cTn>
                                        <p:tgtEl>
                                          <p:spTgt spid="241"/>
                                        </p:tgtEl>
                                        <p:attrNameLst>
                                          <p:attrName>style.visibility</p:attrName>
                                        </p:attrNameLst>
                                      </p:cBhvr>
                                      <p:to>
                                        <p:strVal val="visible"/>
                                      </p:to>
                                    </p:set>
                                    <p:anim calcmode="lin" valueType="num">
                                      <p:cBhvr>
                                        <p:cTn id="81" dur="500" fill="hold"/>
                                        <p:tgtEl>
                                          <p:spTgt spid="241"/>
                                        </p:tgtEl>
                                        <p:attrNameLst>
                                          <p:attrName>ppt_w</p:attrName>
                                        </p:attrNameLst>
                                      </p:cBhvr>
                                      <p:tavLst>
                                        <p:tav tm="0">
                                          <p:val>
                                            <p:fltVal val="0"/>
                                          </p:val>
                                        </p:tav>
                                        <p:tav tm="100000">
                                          <p:val>
                                            <p:strVal val="#ppt_w"/>
                                          </p:val>
                                        </p:tav>
                                      </p:tavLst>
                                    </p:anim>
                                    <p:anim calcmode="lin" valueType="num">
                                      <p:cBhvr>
                                        <p:cTn id="82" dur="500" fill="hold"/>
                                        <p:tgtEl>
                                          <p:spTgt spid="241"/>
                                        </p:tgtEl>
                                        <p:attrNameLst>
                                          <p:attrName>ppt_h</p:attrName>
                                        </p:attrNameLst>
                                      </p:cBhvr>
                                      <p:tavLst>
                                        <p:tav tm="0">
                                          <p:val>
                                            <p:fltVal val="0"/>
                                          </p:val>
                                        </p:tav>
                                        <p:tav tm="100000">
                                          <p:val>
                                            <p:strVal val="#ppt_h"/>
                                          </p:val>
                                        </p:tav>
                                      </p:tavLst>
                                    </p:anim>
                                    <p:animEffect transition="in" filter="fade">
                                      <p:cBhvr>
                                        <p:cTn id="83" dur="500"/>
                                        <p:tgtEl>
                                          <p:spTgt spid="241"/>
                                        </p:tgtEl>
                                      </p:cBhvr>
                                    </p:animEffect>
                                  </p:childTnLst>
                                </p:cTn>
                              </p:par>
                              <p:par>
                                <p:cTn id="84" presetID="53" presetClass="entr" presetSubtype="16" fill="hold" nodeType="withEffect">
                                  <p:stCondLst>
                                    <p:cond delay="0"/>
                                  </p:stCondLst>
                                  <p:childTnLst>
                                    <p:set>
                                      <p:cBhvr>
                                        <p:cTn id="85" dur="1" fill="hold">
                                          <p:stCondLst>
                                            <p:cond delay="0"/>
                                          </p:stCondLst>
                                        </p:cTn>
                                        <p:tgtEl>
                                          <p:spTgt spid="217"/>
                                        </p:tgtEl>
                                        <p:attrNameLst>
                                          <p:attrName>style.visibility</p:attrName>
                                        </p:attrNameLst>
                                      </p:cBhvr>
                                      <p:to>
                                        <p:strVal val="visible"/>
                                      </p:to>
                                    </p:set>
                                    <p:anim calcmode="lin" valueType="num">
                                      <p:cBhvr>
                                        <p:cTn id="86" dur="500" fill="hold"/>
                                        <p:tgtEl>
                                          <p:spTgt spid="217"/>
                                        </p:tgtEl>
                                        <p:attrNameLst>
                                          <p:attrName>ppt_w</p:attrName>
                                        </p:attrNameLst>
                                      </p:cBhvr>
                                      <p:tavLst>
                                        <p:tav tm="0">
                                          <p:val>
                                            <p:fltVal val="0"/>
                                          </p:val>
                                        </p:tav>
                                        <p:tav tm="100000">
                                          <p:val>
                                            <p:strVal val="#ppt_w"/>
                                          </p:val>
                                        </p:tav>
                                      </p:tavLst>
                                    </p:anim>
                                    <p:anim calcmode="lin" valueType="num">
                                      <p:cBhvr>
                                        <p:cTn id="87" dur="500" fill="hold"/>
                                        <p:tgtEl>
                                          <p:spTgt spid="217"/>
                                        </p:tgtEl>
                                        <p:attrNameLst>
                                          <p:attrName>ppt_h</p:attrName>
                                        </p:attrNameLst>
                                      </p:cBhvr>
                                      <p:tavLst>
                                        <p:tav tm="0">
                                          <p:val>
                                            <p:fltVal val="0"/>
                                          </p:val>
                                        </p:tav>
                                        <p:tav tm="100000">
                                          <p:val>
                                            <p:strVal val="#ppt_h"/>
                                          </p:val>
                                        </p:tav>
                                      </p:tavLst>
                                    </p:anim>
                                    <p:animEffect transition="in" filter="fade">
                                      <p:cBhvr>
                                        <p:cTn id="88" dur="500"/>
                                        <p:tgtEl>
                                          <p:spTgt spid="217"/>
                                        </p:tgtEl>
                                      </p:cBhvr>
                                    </p:animEffect>
                                  </p:childTnLst>
                                </p:cTn>
                              </p:par>
                              <p:par>
                                <p:cTn id="89" presetID="53" presetClass="entr" presetSubtype="16" fill="hold" nodeType="withEffect">
                                  <p:stCondLst>
                                    <p:cond delay="0"/>
                                  </p:stCondLst>
                                  <p:childTnLst>
                                    <p:set>
                                      <p:cBhvr>
                                        <p:cTn id="90" dur="1" fill="hold">
                                          <p:stCondLst>
                                            <p:cond delay="0"/>
                                          </p:stCondLst>
                                        </p:cTn>
                                        <p:tgtEl>
                                          <p:spTgt spid="269"/>
                                        </p:tgtEl>
                                        <p:attrNameLst>
                                          <p:attrName>style.visibility</p:attrName>
                                        </p:attrNameLst>
                                      </p:cBhvr>
                                      <p:to>
                                        <p:strVal val="visible"/>
                                      </p:to>
                                    </p:set>
                                    <p:anim calcmode="lin" valueType="num">
                                      <p:cBhvr>
                                        <p:cTn id="91" dur="500" fill="hold"/>
                                        <p:tgtEl>
                                          <p:spTgt spid="269"/>
                                        </p:tgtEl>
                                        <p:attrNameLst>
                                          <p:attrName>ppt_w</p:attrName>
                                        </p:attrNameLst>
                                      </p:cBhvr>
                                      <p:tavLst>
                                        <p:tav tm="0">
                                          <p:val>
                                            <p:fltVal val="0"/>
                                          </p:val>
                                        </p:tav>
                                        <p:tav tm="100000">
                                          <p:val>
                                            <p:strVal val="#ppt_w"/>
                                          </p:val>
                                        </p:tav>
                                      </p:tavLst>
                                    </p:anim>
                                    <p:anim calcmode="lin" valueType="num">
                                      <p:cBhvr>
                                        <p:cTn id="92" dur="500" fill="hold"/>
                                        <p:tgtEl>
                                          <p:spTgt spid="269"/>
                                        </p:tgtEl>
                                        <p:attrNameLst>
                                          <p:attrName>ppt_h</p:attrName>
                                        </p:attrNameLst>
                                      </p:cBhvr>
                                      <p:tavLst>
                                        <p:tav tm="0">
                                          <p:val>
                                            <p:fltVal val="0"/>
                                          </p:val>
                                        </p:tav>
                                        <p:tav tm="100000">
                                          <p:val>
                                            <p:strVal val="#ppt_h"/>
                                          </p:val>
                                        </p:tav>
                                      </p:tavLst>
                                    </p:anim>
                                    <p:animEffect transition="in" filter="fade">
                                      <p:cBhvr>
                                        <p:cTn id="93" dur="500"/>
                                        <p:tgtEl>
                                          <p:spTgt spid="269"/>
                                        </p:tgtEl>
                                      </p:cBhvr>
                                    </p:animEffect>
                                  </p:childTnLst>
                                </p:cTn>
                              </p:par>
                              <p:par>
                                <p:cTn id="94" presetID="53" presetClass="entr" presetSubtype="16" fill="hold" nodeType="withEffect">
                                  <p:stCondLst>
                                    <p:cond delay="0"/>
                                  </p:stCondLst>
                                  <p:childTnLst>
                                    <p:set>
                                      <p:cBhvr>
                                        <p:cTn id="95" dur="1" fill="hold">
                                          <p:stCondLst>
                                            <p:cond delay="0"/>
                                          </p:stCondLst>
                                        </p:cTn>
                                        <p:tgtEl>
                                          <p:spTgt spid="235"/>
                                        </p:tgtEl>
                                        <p:attrNameLst>
                                          <p:attrName>style.visibility</p:attrName>
                                        </p:attrNameLst>
                                      </p:cBhvr>
                                      <p:to>
                                        <p:strVal val="visible"/>
                                      </p:to>
                                    </p:set>
                                    <p:anim calcmode="lin" valueType="num">
                                      <p:cBhvr>
                                        <p:cTn id="96" dur="500" fill="hold"/>
                                        <p:tgtEl>
                                          <p:spTgt spid="235"/>
                                        </p:tgtEl>
                                        <p:attrNameLst>
                                          <p:attrName>ppt_w</p:attrName>
                                        </p:attrNameLst>
                                      </p:cBhvr>
                                      <p:tavLst>
                                        <p:tav tm="0">
                                          <p:val>
                                            <p:fltVal val="0"/>
                                          </p:val>
                                        </p:tav>
                                        <p:tav tm="100000">
                                          <p:val>
                                            <p:strVal val="#ppt_w"/>
                                          </p:val>
                                        </p:tav>
                                      </p:tavLst>
                                    </p:anim>
                                    <p:anim calcmode="lin" valueType="num">
                                      <p:cBhvr>
                                        <p:cTn id="97" dur="500" fill="hold"/>
                                        <p:tgtEl>
                                          <p:spTgt spid="235"/>
                                        </p:tgtEl>
                                        <p:attrNameLst>
                                          <p:attrName>ppt_h</p:attrName>
                                        </p:attrNameLst>
                                      </p:cBhvr>
                                      <p:tavLst>
                                        <p:tav tm="0">
                                          <p:val>
                                            <p:fltVal val="0"/>
                                          </p:val>
                                        </p:tav>
                                        <p:tav tm="100000">
                                          <p:val>
                                            <p:strVal val="#ppt_h"/>
                                          </p:val>
                                        </p:tav>
                                      </p:tavLst>
                                    </p:anim>
                                    <p:animEffect transition="in" filter="fade">
                                      <p:cBhvr>
                                        <p:cTn id="98" dur="500"/>
                                        <p:tgtEl>
                                          <p:spTgt spid="235"/>
                                        </p:tgtEl>
                                      </p:cBhvr>
                                    </p:animEffect>
                                  </p:childTnLst>
                                </p:cTn>
                              </p:par>
                              <p:par>
                                <p:cTn id="99" presetID="53" presetClass="entr" presetSubtype="16" fill="hold" nodeType="withEffect">
                                  <p:stCondLst>
                                    <p:cond delay="0"/>
                                  </p:stCondLst>
                                  <p:childTnLst>
                                    <p:set>
                                      <p:cBhvr>
                                        <p:cTn id="100" dur="1" fill="hold">
                                          <p:stCondLst>
                                            <p:cond delay="0"/>
                                          </p:stCondLst>
                                        </p:cTn>
                                        <p:tgtEl>
                                          <p:spTgt spid="291"/>
                                        </p:tgtEl>
                                        <p:attrNameLst>
                                          <p:attrName>style.visibility</p:attrName>
                                        </p:attrNameLst>
                                      </p:cBhvr>
                                      <p:to>
                                        <p:strVal val="visible"/>
                                      </p:to>
                                    </p:set>
                                    <p:anim calcmode="lin" valueType="num">
                                      <p:cBhvr>
                                        <p:cTn id="101" dur="500" fill="hold"/>
                                        <p:tgtEl>
                                          <p:spTgt spid="291"/>
                                        </p:tgtEl>
                                        <p:attrNameLst>
                                          <p:attrName>ppt_w</p:attrName>
                                        </p:attrNameLst>
                                      </p:cBhvr>
                                      <p:tavLst>
                                        <p:tav tm="0">
                                          <p:val>
                                            <p:fltVal val="0"/>
                                          </p:val>
                                        </p:tav>
                                        <p:tav tm="100000">
                                          <p:val>
                                            <p:strVal val="#ppt_w"/>
                                          </p:val>
                                        </p:tav>
                                      </p:tavLst>
                                    </p:anim>
                                    <p:anim calcmode="lin" valueType="num">
                                      <p:cBhvr>
                                        <p:cTn id="102" dur="500" fill="hold"/>
                                        <p:tgtEl>
                                          <p:spTgt spid="291"/>
                                        </p:tgtEl>
                                        <p:attrNameLst>
                                          <p:attrName>ppt_h</p:attrName>
                                        </p:attrNameLst>
                                      </p:cBhvr>
                                      <p:tavLst>
                                        <p:tav tm="0">
                                          <p:val>
                                            <p:fltVal val="0"/>
                                          </p:val>
                                        </p:tav>
                                        <p:tav tm="100000">
                                          <p:val>
                                            <p:strVal val="#ppt_h"/>
                                          </p:val>
                                        </p:tav>
                                      </p:tavLst>
                                    </p:anim>
                                    <p:animEffect transition="in" filter="fade">
                                      <p:cBhvr>
                                        <p:cTn id="103" dur="500"/>
                                        <p:tgtEl>
                                          <p:spTgt spid="291"/>
                                        </p:tgtEl>
                                      </p:cBhvr>
                                    </p:animEffect>
                                  </p:childTnLst>
                                </p:cTn>
                              </p:par>
                              <p:par>
                                <p:cTn id="104" presetID="53" presetClass="entr" presetSubtype="16" fill="hold" nodeType="withEffect">
                                  <p:stCondLst>
                                    <p:cond delay="0"/>
                                  </p:stCondLst>
                                  <p:childTnLst>
                                    <p:set>
                                      <p:cBhvr>
                                        <p:cTn id="105" dur="1" fill="hold">
                                          <p:stCondLst>
                                            <p:cond delay="0"/>
                                          </p:stCondLst>
                                        </p:cTn>
                                        <p:tgtEl>
                                          <p:spTgt spid="255"/>
                                        </p:tgtEl>
                                        <p:attrNameLst>
                                          <p:attrName>style.visibility</p:attrName>
                                        </p:attrNameLst>
                                      </p:cBhvr>
                                      <p:to>
                                        <p:strVal val="visible"/>
                                      </p:to>
                                    </p:set>
                                    <p:anim calcmode="lin" valueType="num">
                                      <p:cBhvr>
                                        <p:cTn id="106" dur="500" fill="hold"/>
                                        <p:tgtEl>
                                          <p:spTgt spid="255"/>
                                        </p:tgtEl>
                                        <p:attrNameLst>
                                          <p:attrName>ppt_w</p:attrName>
                                        </p:attrNameLst>
                                      </p:cBhvr>
                                      <p:tavLst>
                                        <p:tav tm="0">
                                          <p:val>
                                            <p:fltVal val="0"/>
                                          </p:val>
                                        </p:tav>
                                        <p:tav tm="100000">
                                          <p:val>
                                            <p:strVal val="#ppt_w"/>
                                          </p:val>
                                        </p:tav>
                                      </p:tavLst>
                                    </p:anim>
                                    <p:anim calcmode="lin" valueType="num">
                                      <p:cBhvr>
                                        <p:cTn id="107" dur="500" fill="hold"/>
                                        <p:tgtEl>
                                          <p:spTgt spid="255"/>
                                        </p:tgtEl>
                                        <p:attrNameLst>
                                          <p:attrName>ppt_h</p:attrName>
                                        </p:attrNameLst>
                                      </p:cBhvr>
                                      <p:tavLst>
                                        <p:tav tm="0">
                                          <p:val>
                                            <p:fltVal val="0"/>
                                          </p:val>
                                        </p:tav>
                                        <p:tav tm="100000">
                                          <p:val>
                                            <p:strVal val="#ppt_h"/>
                                          </p:val>
                                        </p:tav>
                                      </p:tavLst>
                                    </p:anim>
                                    <p:animEffect transition="in" filter="fade">
                                      <p:cBhvr>
                                        <p:cTn id="108" dur="500"/>
                                        <p:tgtEl>
                                          <p:spTgt spid="255"/>
                                        </p:tgtEl>
                                      </p:cBhvr>
                                    </p:animEffect>
                                  </p:childTnLst>
                                </p:cTn>
                              </p:par>
                              <p:par>
                                <p:cTn id="109" presetID="53" presetClass="entr" presetSubtype="16" fill="hold" nodeType="withEffect">
                                  <p:stCondLst>
                                    <p:cond delay="0"/>
                                  </p:stCondLst>
                                  <p:childTnLst>
                                    <p:set>
                                      <p:cBhvr>
                                        <p:cTn id="110" dur="1" fill="hold">
                                          <p:stCondLst>
                                            <p:cond delay="0"/>
                                          </p:stCondLst>
                                        </p:cTn>
                                        <p:tgtEl>
                                          <p:spTgt spid="285"/>
                                        </p:tgtEl>
                                        <p:attrNameLst>
                                          <p:attrName>style.visibility</p:attrName>
                                        </p:attrNameLst>
                                      </p:cBhvr>
                                      <p:to>
                                        <p:strVal val="visible"/>
                                      </p:to>
                                    </p:set>
                                    <p:anim calcmode="lin" valueType="num">
                                      <p:cBhvr>
                                        <p:cTn id="111" dur="500" fill="hold"/>
                                        <p:tgtEl>
                                          <p:spTgt spid="285"/>
                                        </p:tgtEl>
                                        <p:attrNameLst>
                                          <p:attrName>ppt_w</p:attrName>
                                        </p:attrNameLst>
                                      </p:cBhvr>
                                      <p:tavLst>
                                        <p:tav tm="0">
                                          <p:val>
                                            <p:fltVal val="0"/>
                                          </p:val>
                                        </p:tav>
                                        <p:tav tm="100000">
                                          <p:val>
                                            <p:strVal val="#ppt_w"/>
                                          </p:val>
                                        </p:tav>
                                      </p:tavLst>
                                    </p:anim>
                                    <p:anim calcmode="lin" valueType="num">
                                      <p:cBhvr>
                                        <p:cTn id="112" dur="500" fill="hold"/>
                                        <p:tgtEl>
                                          <p:spTgt spid="285"/>
                                        </p:tgtEl>
                                        <p:attrNameLst>
                                          <p:attrName>ppt_h</p:attrName>
                                        </p:attrNameLst>
                                      </p:cBhvr>
                                      <p:tavLst>
                                        <p:tav tm="0">
                                          <p:val>
                                            <p:fltVal val="0"/>
                                          </p:val>
                                        </p:tav>
                                        <p:tav tm="100000">
                                          <p:val>
                                            <p:strVal val="#ppt_h"/>
                                          </p:val>
                                        </p:tav>
                                      </p:tavLst>
                                    </p:anim>
                                    <p:animEffect transition="in" filter="fade">
                                      <p:cBhvr>
                                        <p:cTn id="113" dur="500"/>
                                        <p:tgtEl>
                                          <p:spTgt spid="285"/>
                                        </p:tgtEl>
                                      </p:cBhvr>
                                    </p:animEffect>
                                  </p:childTnLst>
                                </p:cTn>
                              </p:par>
                              <p:par>
                                <p:cTn id="114" presetID="53" presetClass="entr" presetSubtype="16" fill="hold" nodeType="withEffect">
                                  <p:stCondLst>
                                    <p:cond delay="0"/>
                                  </p:stCondLst>
                                  <p:childTnLst>
                                    <p:set>
                                      <p:cBhvr>
                                        <p:cTn id="115" dur="1" fill="hold">
                                          <p:stCondLst>
                                            <p:cond delay="0"/>
                                          </p:stCondLst>
                                        </p:cTn>
                                        <p:tgtEl>
                                          <p:spTgt spid="297"/>
                                        </p:tgtEl>
                                        <p:attrNameLst>
                                          <p:attrName>style.visibility</p:attrName>
                                        </p:attrNameLst>
                                      </p:cBhvr>
                                      <p:to>
                                        <p:strVal val="visible"/>
                                      </p:to>
                                    </p:set>
                                    <p:anim calcmode="lin" valueType="num">
                                      <p:cBhvr>
                                        <p:cTn id="116" dur="500" fill="hold"/>
                                        <p:tgtEl>
                                          <p:spTgt spid="297"/>
                                        </p:tgtEl>
                                        <p:attrNameLst>
                                          <p:attrName>ppt_w</p:attrName>
                                        </p:attrNameLst>
                                      </p:cBhvr>
                                      <p:tavLst>
                                        <p:tav tm="0">
                                          <p:val>
                                            <p:fltVal val="0"/>
                                          </p:val>
                                        </p:tav>
                                        <p:tav tm="100000">
                                          <p:val>
                                            <p:strVal val="#ppt_w"/>
                                          </p:val>
                                        </p:tav>
                                      </p:tavLst>
                                    </p:anim>
                                    <p:anim calcmode="lin" valueType="num">
                                      <p:cBhvr>
                                        <p:cTn id="117" dur="500" fill="hold"/>
                                        <p:tgtEl>
                                          <p:spTgt spid="297"/>
                                        </p:tgtEl>
                                        <p:attrNameLst>
                                          <p:attrName>ppt_h</p:attrName>
                                        </p:attrNameLst>
                                      </p:cBhvr>
                                      <p:tavLst>
                                        <p:tav tm="0">
                                          <p:val>
                                            <p:fltVal val="0"/>
                                          </p:val>
                                        </p:tav>
                                        <p:tav tm="100000">
                                          <p:val>
                                            <p:strVal val="#ppt_h"/>
                                          </p:val>
                                        </p:tav>
                                      </p:tavLst>
                                    </p:anim>
                                    <p:animEffect transition="in" filter="fade">
                                      <p:cBhvr>
                                        <p:cTn id="118" dur="500"/>
                                        <p:tgtEl>
                                          <p:spTgt spid="297"/>
                                        </p:tgtEl>
                                      </p:cBhvr>
                                    </p:animEffect>
                                  </p:childTnLst>
                                </p:cTn>
                              </p:par>
                              <p:par>
                                <p:cTn id="119" presetID="53" presetClass="entr" presetSubtype="16" fill="hold" nodeType="withEffect">
                                  <p:stCondLst>
                                    <p:cond delay="0"/>
                                  </p:stCondLst>
                                  <p:childTnLst>
                                    <p:set>
                                      <p:cBhvr>
                                        <p:cTn id="120" dur="1" fill="hold">
                                          <p:stCondLst>
                                            <p:cond delay="0"/>
                                          </p:stCondLst>
                                        </p:cTn>
                                        <p:tgtEl>
                                          <p:spTgt spid="211"/>
                                        </p:tgtEl>
                                        <p:attrNameLst>
                                          <p:attrName>style.visibility</p:attrName>
                                        </p:attrNameLst>
                                      </p:cBhvr>
                                      <p:to>
                                        <p:strVal val="visible"/>
                                      </p:to>
                                    </p:set>
                                    <p:anim calcmode="lin" valueType="num">
                                      <p:cBhvr>
                                        <p:cTn id="121" dur="500" fill="hold"/>
                                        <p:tgtEl>
                                          <p:spTgt spid="211"/>
                                        </p:tgtEl>
                                        <p:attrNameLst>
                                          <p:attrName>ppt_w</p:attrName>
                                        </p:attrNameLst>
                                      </p:cBhvr>
                                      <p:tavLst>
                                        <p:tav tm="0">
                                          <p:val>
                                            <p:fltVal val="0"/>
                                          </p:val>
                                        </p:tav>
                                        <p:tav tm="100000">
                                          <p:val>
                                            <p:strVal val="#ppt_w"/>
                                          </p:val>
                                        </p:tav>
                                      </p:tavLst>
                                    </p:anim>
                                    <p:anim calcmode="lin" valueType="num">
                                      <p:cBhvr>
                                        <p:cTn id="122" dur="500" fill="hold"/>
                                        <p:tgtEl>
                                          <p:spTgt spid="211"/>
                                        </p:tgtEl>
                                        <p:attrNameLst>
                                          <p:attrName>ppt_h</p:attrName>
                                        </p:attrNameLst>
                                      </p:cBhvr>
                                      <p:tavLst>
                                        <p:tav tm="0">
                                          <p:val>
                                            <p:fltVal val="0"/>
                                          </p:val>
                                        </p:tav>
                                        <p:tav tm="100000">
                                          <p:val>
                                            <p:strVal val="#ppt_h"/>
                                          </p:val>
                                        </p:tav>
                                      </p:tavLst>
                                    </p:anim>
                                    <p:animEffect transition="in" filter="fade">
                                      <p:cBhvr>
                                        <p:cTn id="123" dur="500"/>
                                        <p:tgtEl>
                                          <p:spTgt spid="211"/>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202"/>
                                        </p:tgtEl>
                                        <p:attrNameLst>
                                          <p:attrName>style.visibility</p:attrName>
                                        </p:attrNameLst>
                                      </p:cBhvr>
                                      <p:to>
                                        <p:strVal val="visible"/>
                                      </p:to>
                                    </p:set>
                                    <p:anim calcmode="lin" valueType="num">
                                      <p:cBhvr>
                                        <p:cTn id="128" dur="500" fill="hold"/>
                                        <p:tgtEl>
                                          <p:spTgt spid="202"/>
                                        </p:tgtEl>
                                        <p:attrNameLst>
                                          <p:attrName>ppt_w</p:attrName>
                                        </p:attrNameLst>
                                      </p:cBhvr>
                                      <p:tavLst>
                                        <p:tav tm="0">
                                          <p:val>
                                            <p:fltVal val="0"/>
                                          </p:val>
                                        </p:tav>
                                        <p:tav tm="100000">
                                          <p:val>
                                            <p:strVal val="#ppt_w"/>
                                          </p:val>
                                        </p:tav>
                                      </p:tavLst>
                                    </p:anim>
                                    <p:anim calcmode="lin" valueType="num">
                                      <p:cBhvr>
                                        <p:cTn id="129" dur="500" fill="hold"/>
                                        <p:tgtEl>
                                          <p:spTgt spid="202"/>
                                        </p:tgtEl>
                                        <p:attrNameLst>
                                          <p:attrName>ppt_h</p:attrName>
                                        </p:attrNameLst>
                                      </p:cBhvr>
                                      <p:tavLst>
                                        <p:tav tm="0">
                                          <p:val>
                                            <p:fltVal val="0"/>
                                          </p:val>
                                        </p:tav>
                                        <p:tav tm="100000">
                                          <p:val>
                                            <p:strVal val="#ppt_h"/>
                                          </p:val>
                                        </p:tav>
                                      </p:tavLst>
                                    </p:anim>
                                    <p:animEffect transition="in" filter="fade">
                                      <p:cBhvr>
                                        <p:cTn id="130" dur="500"/>
                                        <p:tgtEl>
                                          <p:spTgt spid="202"/>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154"/>
                                        </p:tgtEl>
                                        <p:attrNameLst>
                                          <p:attrName>style.visibility</p:attrName>
                                        </p:attrNameLst>
                                      </p:cBhvr>
                                      <p:to>
                                        <p:strVal val="visible"/>
                                      </p:to>
                                    </p:set>
                                    <p:anim calcmode="lin" valueType="num">
                                      <p:cBhvr>
                                        <p:cTn id="133" dur="500" fill="hold"/>
                                        <p:tgtEl>
                                          <p:spTgt spid="154"/>
                                        </p:tgtEl>
                                        <p:attrNameLst>
                                          <p:attrName>ppt_w</p:attrName>
                                        </p:attrNameLst>
                                      </p:cBhvr>
                                      <p:tavLst>
                                        <p:tav tm="0">
                                          <p:val>
                                            <p:fltVal val="0"/>
                                          </p:val>
                                        </p:tav>
                                        <p:tav tm="100000">
                                          <p:val>
                                            <p:strVal val="#ppt_w"/>
                                          </p:val>
                                        </p:tav>
                                      </p:tavLst>
                                    </p:anim>
                                    <p:anim calcmode="lin" valueType="num">
                                      <p:cBhvr>
                                        <p:cTn id="134" dur="500" fill="hold"/>
                                        <p:tgtEl>
                                          <p:spTgt spid="154"/>
                                        </p:tgtEl>
                                        <p:attrNameLst>
                                          <p:attrName>ppt_h</p:attrName>
                                        </p:attrNameLst>
                                      </p:cBhvr>
                                      <p:tavLst>
                                        <p:tav tm="0">
                                          <p:val>
                                            <p:fltVal val="0"/>
                                          </p:val>
                                        </p:tav>
                                        <p:tav tm="100000">
                                          <p:val>
                                            <p:strVal val="#ppt_h"/>
                                          </p:val>
                                        </p:tav>
                                      </p:tavLst>
                                    </p:anim>
                                    <p:animEffect transition="in" filter="fade">
                                      <p:cBhvr>
                                        <p:cTn id="135" dur="500"/>
                                        <p:tgtEl>
                                          <p:spTgt spid="154"/>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03"/>
                                        </p:tgtEl>
                                        <p:attrNameLst>
                                          <p:attrName>style.visibility</p:attrName>
                                        </p:attrNameLst>
                                      </p:cBhvr>
                                      <p:to>
                                        <p:strVal val="visible"/>
                                      </p:to>
                                    </p:set>
                                    <p:anim calcmode="lin" valueType="num">
                                      <p:cBhvr>
                                        <p:cTn id="140" dur="500" fill="hold"/>
                                        <p:tgtEl>
                                          <p:spTgt spid="203"/>
                                        </p:tgtEl>
                                        <p:attrNameLst>
                                          <p:attrName>ppt_w</p:attrName>
                                        </p:attrNameLst>
                                      </p:cBhvr>
                                      <p:tavLst>
                                        <p:tav tm="0">
                                          <p:val>
                                            <p:fltVal val="0"/>
                                          </p:val>
                                        </p:tav>
                                        <p:tav tm="100000">
                                          <p:val>
                                            <p:strVal val="#ppt_w"/>
                                          </p:val>
                                        </p:tav>
                                      </p:tavLst>
                                    </p:anim>
                                    <p:anim calcmode="lin" valueType="num">
                                      <p:cBhvr>
                                        <p:cTn id="141" dur="500" fill="hold"/>
                                        <p:tgtEl>
                                          <p:spTgt spid="203"/>
                                        </p:tgtEl>
                                        <p:attrNameLst>
                                          <p:attrName>ppt_h</p:attrName>
                                        </p:attrNameLst>
                                      </p:cBhvr>
                                      <p:tavLst>
                                        <p:tav tm="0">
                                          <p:val>
                                            <p:fltVal val="0"/>
                                          </p:val>
                                        </p:tav>
                                        <p:tav tm="100000">
                                          <p:val>
                                            <p:strVal val="#ppt_h"/>
                                          </p:val>
                                        </p:tav>
                                      </p:tavLst>
                                    </p:anim>
                                    <p:animEffect transition="in" filter="fade">
                                      <p:cBhvr>
                                        <p:cTn id="142" dur="500"/>
                                        <p:tgtEl>
                                          <p:spTgt spid="203"/>
                                        </p:tgtEl>
                                      </p:cBhvr>
                                    </p:animEffect>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305"/>
                                        </p:tgtEl>
                                        <p:attrNameLst>
                                          <p:attrName>style.visibility</p:attrName>
                                        </p:attrNameLst>
                                      </p:cBhvr>
                                      <p:to>
                                        <p:strVal val="visible"/>
                                      </p:to>
                                    </p:set>
                                    <p:anim calcmode="lin" valueType="num">
                                      <p:cBhvr>
                                        <p:cTn id="146" dur="500" fill="hold"/>
                                        <p:tgtEl>
                                          <p:spTgt spid="305"/>
                                        </p:tgtEl>
                                        <p:attrNameLst>
                                          <p:attrName>ppt_w</p:attrName>
                                        </p:attrNameLst>
                                      </p:cBhvr>
                                      <p:tavLst>
                                        <p:tav tm="0">
                                          <p:val>
                                            <p:fltVal val="0"/>
                                          </p:val>
                                        </p:tav>
                                        <p:tav tm="100000">
                                          <p:val>
                                            <p:strVal val="#ppt_w"/>
                                          </p:val>
                                        </p:tav>
                                      </p:tavLst>
                                    </p:anim>
                                    <p:anim calcmode="lin" valueType="num">
                                      <p:cBhvr>
                                        <p:cTn id="147" dur="500" fill="hold"/>
                                        <p:tgtEl>
                                          <p:spTgt spid="305"/>
                                        </p:tgtEl>
                                        <p:attrNameLst>
                                          <p:attrName>ppt_h</p:attrName>
                                        </p:attrNameLst>
                                      </p:cBhvr>
                                      <p:tavLst>
                                        <p:tav tm="0">
                                          <p:val>
                                            <p:fltVal val="0"/>
                                          </p:val>
                                        </p:tav>
                                        <p:tav tm="100000">
                                          <p:val>
                                            <p:strVal val="#ppt_h"/>
                                          </p:val>
                                        </p:tav>
                                      </p:tavLst>
                                    </p:anim>
                                    <p:animEffect transition="in" filter="fade">
                                      <p:cBhvr>
                                        <p:cTn id="148" dur="500"/>
                                        <p:tgtEl>
                                          <p:spTgt spid="305"/>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2" fill="hold" grpId="0" nodeType="clickEffect">
                                  <p:stCondLst>
                                    <p:cond delay="0"/>
                                  </p:stCondLst>
                                  <p:childTnLst>
                                    <p:set>
                                      <p:cBhvr>
                                        <p:cTn id="152" dur="1" fill="hold">
                                          <p:stCondLst>
                                            <p:cond delay="0"/>
                                          </p:stCondLst>
                                        </p:cTn>
                                        <p:tgtEl>
                                          <p:spTgt spid="311"/>
                                        </p:tgtEl>
                                        <p:attrNameLst>
                                          <p:attrName>style.visibility</p:attrName>
                                        </p:attrNameLst>
                                      </p:cBhvr>
                                      <p:to>
                                        <p:strVal val="visible"/>
                                      </p:to>
                                    </p:set>
                                    <p:anim calcmode="lin" valueType="num">
                                      <p:cBhvr additive="base">
                                        <p:cTn id="153" dur="500" fill="hold"/>
                                        <p:tgtEl>
                                          <p:spTgt spid="311"/>
                                        </p:tgtEl>
                                        <p:attrNameLst>
                                          <p:attrName>ppt_x</p:attrName>
                                        </p:attrNameLst>
                                      </p:cBhvr>
                                      <p:tavLst>
                                        <p:tav tm="0">
                                          <p:val>
                                            <p:strVal val="1+#ppt_w/2"/>
                                          </p:val>
                                        </p:tav>
                                        <p:tav tm="100000">
                                          <p:val>
                                            <p:strVal val="#ppt_x"/>
                                          </p:val>
                                        </p:tav>
                                      </p:tavLst>
                                    </p:anim>
                                    <p:anim calcmode="lin" valueType="num">
                                      <p:cBhvr additive="base">
                                        <p:cTn id="154" dur="500" fill="hold"/>
                                        <p:tgtEl>
                                          <p:spTgt spid="311"/>
                                        </p:tgtEl>
                                        <p:attrNameLst>
                                          <p:attrName>ppt_y</p:attrName>
                                        </p:attrNameLst>
                                      </p:cBhvr>
                                      <p:tavLst>
                                        <p:tav tm="0">
                                          <p:val>
                                            <p:strVal val="#ppt_y"/>
                                          </p:val>
                                        </p:tav>
                                        <p:tav tm="100000">
                                          <p:val>
                                            <p:strVal val="#ppt_y"/>
                                          </p:val>
                                        </p:tav>
                                      </p:tavLst>
                                    </p:anim>
                                  </p:childTnLst>
                                </p:cTn>
                              </p:par>
                              <p:par>
                                <p:cTn id="155" presetID="2" presetClass="entr" presetSubtype="2" fill="hold" grpId="0" nodeType="withEffect">
                                  <p:stCondLst>
                                    <p:cond delay="0"/>
                                  </p:stCondLst>
                                  <p:childTnLst>
                                    <p:set>
                                      <p:cBhvr>
                                        <p:cTn id="156" dur="1" fill="hold">
                                          <p:stCondLst>
                                            <p:cond delay="0"/>
                                          </p:stCondLst>
                                        </p:cTn>
                                        <p:tgtEl>
                                          <p:spTgt spid="319"/>
                                        </p:tgtEl>
                                        <p:attrNameLst>
                                          <p:attrName>style.visibility</p:attrName>
                                        </p:attrNameLst>
                                      </p:cBhvr>
                                      <p:to>
                                        <p:strVal val="visible"/>
                                      </p:to>
                                    </p:set>
                                    <p:anim calcmode="lin" valueType="num">
                                      <p:cBhvr additive="base">
                                        <p:cTn id="157" dur="500" fill="hold"/>
                                        <p:tgtEl>
                                          <p:spTgt spid="319"/>
                                        </p:tgtEl>
                                        <p:attrNameLst>
                                          <p:attrName>ppt_x</p:attrName>
                                        </p:attrNameLst>
                                      </p:cBhvr>
                                      <p:tavLst>
                                        <p:tav tm="0">
                                          <p:val>
                                            <p:strVal val="1+#ppt_w/2"/>
                                          </p:val>
                                        </p:tav>
                                        <p:tav tm="100000">
                                          <p:val>
                                            <p:strVal val="#ppt_x"/>
                                          </p:val>
                                        </p:tav>
                                      </p:tavLst>
                                    </p:anim>
                                    <p:anim calcmode="lin" valueType="num">
                                      <p:cBhvr additive="base">
                                        <p:cTn id="158" dur="500" fill="hold"/>
                                        <p:tgtEl>
                                          <p:spTgt spid="319"/>
                                        </p:tgtEl>
                                        <p:attrNameLst>
                                          <p:attrName>ppt_y</p:attrName>
                                        </p:attrNameLst>
                                      </p:cBhvr>
                                      <p:tavLst>
                                        <p:tav tm="0">
                                          <p:val>
                                            <p:strVal val="#ppt_y"/>
                                          </p:val>
                                        </p:tav>
                                        <p:tav tm="100000">
                                          <p:val>
                                            <p:strVal val="#ppt_y"/>
                                          </p:val>
                                        </p:tav>
                                      </p:tavLst>
                                    </p:anim>
                                  </p:childTnLst>
                                </p:cTn>
                              </p:par>
                              <p:par>
                                <p:cTn id="159" presetID="2" presetClass="entr" presetSubtype="2" fill="hold" nodeType="withEffect">
                                  <p:stCondLst>
                                    <p:cond delay="0"/>
                                  </p:stCondLst>
                                  <p:childTnLst>
                                    <p:set>
                                      <p:cBhvr>
                                        <p:cTn id="160" dur="1" fill="hold">
                                          <p:stCondLst>
                                            <p:cond delay="0"/>
                                          </p:stCondLst>
                                        </p:cTn>
                                        <p:tgtEl>
                                          <p:spTgt spid="318"/>
                                        </p:tgtEl>
                                        <p:attrNameLst>
                                          <p:attrName>style.visibility</p:attrName>
                                        </p:attrNameLst>
                                      </p:cBhvr>
                                      <p:to>
                                        <p:strVal val="visible"/>
                                      </p:to>
                                    </p:set>
                                    <p:anim calcmode="lin" valueType="num">
                                      <p:cBhvr additive="base">
                                        <p:cTn id="161" dur="500" fill="hold"/>
                                        <p:tgtEl>
                                          <p:spTgt spid="318"/>
                                        </p:tgtEl>
                                        <p:attrNameLst>
                                          <p:attrName>ppt_x</p:attrName>
                                        </p:attrNameLst>
                                      </p:cBhvr>
                                      <p:tavLst>
                                        <p:tav tm="0">
                                          <p:val>
                                            <p:strVal val="1+#ppt_w/2"/>
                                          </p:val>
                                        </p:tav>
                                        <p:tav tm="100000">
                                          <p:val>
                                            <p:strVal val="#ppt_x"/>
                                          </p:val>
                                        </p:tav>
                                      </p:tavLst>
                                    </p:anim>
                                    <p:anim calcmode="lin" valueType="num">
                                      <p:cBhvr additive="base">
                                        <p:cTn id="162" dur="500" fill="hold"/>
                                        <p:tgtEl>
                                          <p:spTgt spid="318"/>
                                        </p:tgtEl>
                                        <p:attrNameLst>
                                          <p:attrName>ppt_y</p:attrName>
                                        </p:attrNameLst>
                                      </p:cBhvr>
                                      <p:tavLst>
                                        <p:tav tm="0">
                                          <p:val>
                                            <p:strVal val="#ppt_y"/>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53" presetClass="entr" presetSubtype="16" fill="hold" nodeType="clickEffect">
                                  <p:stCondLst>
                                    <p:cond delay="0"/>
                                  </p:stCondLst>
                                  <p:childTnLst>
                                    <p:set>
                                      <p:cBhvr>
                                        <p:cTn id="166" dur="1" fill="hold">
                                          <p:stCondLst>
                                            <p:cond delay="0"/>
                                          </p:stCondLst>
                                        </p:cTn>
                                        <p:tgtEl>
                                          <p:spTgt spid="19"/>
                                        </p:tgtEl>
                                        <p:attrNameLst>
                                          <p:attrName>style.visibility</p:attrName>
                                        </p:attrNameLst>
                                      </p:cBhvr>
                                      <p:to>
                                        <p:strVal val="visible"/>
                                      </p:to>
                                    </p:set>
                                    <p:anim calcmode="lin" valueType="num">
                                      <p:cBhvr>
                                        <p:cTn id="167" dur="500" fill="hold"/>
                                        <p:tgtEl>
                                          <p:spTgt spid="19"/>
                                        </p:tgtEl>
                                        <p:attrNameLst>
                                          <p:attrName>ppt_w</p:attrName>
                                        </p:attrNameLst>
                                      </p:cBhvr>
                                      <p:tavLst>
                                        <p:tav tm="0">
                                          <p:val>
                                            <p:fltVal val="0"/>
                                          </p:val>
                                        </p:tav>
                                        <p:tav tm="100000">
                                          <p:val>
                                            <p:strVal val="#ppt_w"/>
                                          </p:val>
                                        </p:tav>
                                      </p:tavLst>
                                    </p:anim>
                                    <p:anim calcmode="lin" valueType="num">
                                      <p:cBhvr>
                                        <p:cTn id="168" dur="500" fill="hold"/>
                                        <p:tgtEl>
                                          <p:spTgt spid="19"/>
                                        </p:tgtEl>
                                        <p:attrNameLst>
                                          <p:attrName>ppt_h</p:attrName>
                                        </p:attrNameLst>
                                      </p:cBhvr>
                                      <p:tavLst>
                                        <p:tav tm="0">
                                          <p:val>
                                            <p:fltVal val="0"/>
                                          </p:val>
                                        </p:tav>
                                        <p:tav tm="100000">
                                          <p:val>
                                            <p:strVal val="#ppt_h"/>
                                          </p:val>
                                        </p:tav>
                                      </p:tavLst>
                                    </p:anim>
                                    <p:animEffect transition="in" filter="fade">
                                      <p:cBhvr>
                                        <p:cTn id="169" dur="500"/>
                                        <p:tgtEl>
                                          <p:spTgt spid="19"/>
                                        </p:tgtEl>
                                      </p:cBhvr>
                                    </p:animEffect>
                                  </p:childTnLst>
                                </p:cTn>
                              </p:par>
                            </p:childTnLst>
                          </p:cTn>
                        </p:par>
                        <p:par>
                          <p:cTn id="170" fill="hold">
                            <p:stCondLst>
                              <p:cond delay="500"/>
                            </p:stCondLst>
                            <p:childTnLst>
                              <p:par>
                                <p:cTn id="171" presetID="22" presetClass="entr" presetSubtype="8" fill="hold" nodeType="afterEffect">
                                  <p:stCondLst>
                                    <p:cond delay="0"/>
                                  </p:stCondLst>
                                  <p:childTnLst>
                                    <p:set>
                                      <p:cBhvr>
                                        <p:cTn id="172" dur="1" fill="hold">
                                          <p:stCondLst>
                                            <p:cond delay="0"/>
                                          </p:stCondLst>
                                        </p:cTn>
                                        <p:tgtEl>
                                          <p:spTgt spid="18"/>
                                        </p:tgtEl>
                                        <p:attrNameLst>
                                          <p:attrName>style.visibility</p:attrName>
                                        </p:attrNameLst>
                                      </p:cBhvr>
                                      <p:to>
                                        <p:strVal val="visible"/>
                                      </p:to>
                                    </p:set>
                                    <p:animEffect transition="in" filter="wipe(left)">
                                      <p:cBhvr>
                                        <p:cTn id="1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p:bldP spid="169" grpId="0" animBg="1"/>
      <p:bldP spid="154" grpId="0"/>
      <p:bldP spid="196" grpId="0"/>
      <p:bldP spid="197" grpId="0"/>
      <p:bldP spid="13" grpId="0" animBg="1"/>
      <p:bldP spid="202" grpId="0"/>
      <p:bldP spid="203" grpId="0" animBg="1"/>
      <p:bldP spid="210" grpId="0" animBg="1"/>
      <p:bldP spid="305" grpId="0" animBg="1"/>
      <p:bldP spid="311" grpId="0"/>
      <p:bldP spid="31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A3A878-5E23-0119-6FC9-3B8BA4AC1D03}"/>
              </a:ext>
            </a:extLst>
          </p:cNvPr>
          <p:cNvSpPr>
            <a:spLocks noGrp="1"/>
          </p:cNvSpPr>
          <p:nvPr>
            <p:ph type="title"/>
          </p:nvPr>
        </p:nvSpPr>
        <p:spPr/>
        <p:txBody>
          <a:bodyPr/>
          <a:lstStyle/>
          <a:p>
            <a:r>
              <a:rPr kumimoji="1" lang="ja-JP" altLang="en-US" dirty="0"/>
              <a:t>ゼロトラストのフロー</a:t>
            </a:r>
          </a:p>
        </p:txBody>
      </p:sp>
      <p:pic>
        <p:nvPicPr>
          <p:cNvPr id="4" name="図 3" descr="タイムライン&#10;&#10;AI 生成コンテンツは誤りを含む可能性があります。">
            <a:extLst>
              <a:ext uri="{FF2B5EF4-FFF2-40B4-BE49-F238E27FC236}">
                <a16:creationId xmlns:a16="http://schemas.microsoft.com/office/drawing/2014/main" id="{5859E24A-F2F3-0D6C-2CEF-B36BB8DF70FD}"/>
              </a:ext>
            </a:extLst>
          </p:cNvPr>
          <p:cNvPicPr>
            <a:picLocks noChangeAspect="1"/>
          </p:cNvPicPr>
          <p:nvPr/>
        </p:nvPicPr>
        <p:blipFill>
          <a:blip r:embed="rId2"/>
          <a:stretch>
            <a:fillRect/>
          </a:stretch>
        </p:blipFill>
        <p:spPr>
          <a:xfrm>
            <a:off x="282142" y="2066033"/>
            <a:ext cx="8641370" cy="2563922"/>
          </a:xfrm>
          <a:prstGeom prst="rect">
            <a:avLst/>
          </a:prstGeom>
        </p:spPr>
      </p:pic>
      <p:pic>
        <p:nvPicPr>
          <p:cNvPr id="10" name="図 9" descr="ロゴ&#10;&#10;AI 生成コンテンツは誤りを含む可能性があります。">
            <a:extLst>
              <a:ext uri="{FF2B5EF4-FFF2-40B4-BE49-F238E27FC236}">
                <a16:creationId xmlns:a16="http://schemas.microsoft.com/office/drawing/2014/main" id="{40CC0CC7-0BE4-D14D-4C22-3B3AADED465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265487" y="3823618"/>
            <a:ext cx="1274420" cy="1281961"/>
          </a:xfrm>
          <a:prstGeom prst="ellipse">
            <a:avLst/>
          </a:prstGeom>
        </p:spPr>
      </p:pic>
      <p:pic>
        <p:nvPicPr>
          <p:cNvPr id="12" name="図 11" descr="人, 男, 持つ, 凧 が含まれている画像&#10;&#10;AI 生成コンテンツは誤りを含む可能性があります。">
            <a:extLst>
              <a:ext uri="{FF2B5EF4-FFF2-40B4-BE49-F238E27FC236}">
                <a16:creationId xmlns:a16="http://schemas.microsoft.com/office/drawing/2014/main" id="{A2974F2D-CDA8-8BB4-3E7E-FDCA672878E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621689" y="3823617"/>
            <a:ext cx="1256824" cy="1281961"/>
          </a:xfrm>
          <a:prstGeom prst="ellipse">
            <a:avLst/>
          </a:prstGeom>
        </p:spPr>
      </p:pic>
      <p:pic>
        <p:nvPicPr>
          <p:cNvPr id="14" name="図 13" descr="人, 男, スポーツゲーム が含まれている画像&#10;&#10;AI 生成コンテンツは誤りを含む可能性があります。">
            <a:extLst>
              <a:ext uri="{FF2B5EF4-FFF2-40B4-BE49-F238E27FC236}">
                <a16:creationId xmlns:a16="http://schemas.microsoft.com/office/drawing/2014/main" id="{0D06E4E3-29C8-885C-A22F-3EDF2ED684D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934789" y="1994799"/>
            <a:ext cx="1274421" cy="1281961"/>
          </a:xfrm>
          <a:prstGeom prst="ellipse">
            <a:avLst/>
          </a:prstGeom>
        </p:spPr>
      </p:pic>
      <p:pic>
        <p:nvPicPr>
          <p:cNvPr id="16" name="図 15" descr="虹 が含まれている画像&#10;&#10;AI 生成コンテンツは誤りを含む可能性があります。">
            <a:extLst>
              <a:ext uri="{FF2B5EF4-FFF2-40B4-BE49-F238E27FC236}">
                <a16:creationId xmlns:a16="http://schemas.microsoft.com/office/drawing/2014/main" id="{EEA8C67F-351C-5B94-BE37-28D20987DBB3}"/>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7271429" y="1994799"/>
            <a:ext cx="1274420" cy="1281961"/>
          </a:xfrm>
          <a:prstGeom prst="ellipse">
            <a:avLst/>
          </a:prstGeom>
        </p:spPr>
      </p:pic>
      <p:grpSp>
        <p:nvGrpSpPr>
          <p:cNvPr id="18" name="グループ化 17">
            <a:extLst>
              <a:ext uri="{FF2B5EF4-FFF2-40B4-BE49-F238E27FC236}">
                <a16:creationId xmlns:a16="http://schemas.microsoft.com/office/drawing/2014/main" id="{202593E3-9FA9-B2D6-C619-751B8D3F2606}"/>
              </a:ext>
            </a:extLst>
          </p:cNvPr>
          <p:cNvGrpSpPr/>
          <p:nvPr/>
        </p:nvGrpSpPr>
        <p:grpSpPr>
          <a:xfrm>
            <a:off x="598151" y="1994799"/>
            <a:ext cx="1275726" cy="1385393"/>
            <a:chOff x="3385117" y="280670"/>
            <a:chExt cx="3264796" cy="3545452"/>
          </a:xfrm>
        </p:grpSpPr>
        <p:pic>
          <p:nvPicPr>
            <p:cNvPr id="8" name="図 7" descr="アイコン&#10;&#10;AI 生成コンテンツは誤りを含む可能性があります。">
              <a:extLst>
                <a:ext uri="{FF2B5EF4-FFF2-40B4-BE49-F238E27FC236}">
                  <a16:creationId xmlns:a16="http://schemas.microsoft.com/office/drawing/2014/main" id="{E7FC60BE-6067-7DB3-78A2-79F330766407}"/>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3385117" y="280670"/>
              <a:ext cx="3264796" cy="3284112"/>
            </a:xfrm>
            <a:prstGeom prst="ellipse">
              <a:avLst/>
            </a:prstGeom>
          </p:spPr>
        </p:pic>
        <p:pic>
          <p:nvPicPr>
            <p:cNvPr id="17" name="図 16" descr="アイコン&#10;&#10;AI 生成コンテンツは誤りを含む可能性があります。">
              <a:extLst>
                <a:ext uri="{FF2B5EF4-FFF2-40B4-BE49-F238E27FC236}">
                  <a16:creationId xmlns:a16="http://schemas.microsoft.com/office/drawing/2014/main" id="{B098B40F-A22B-560D-23D3-D7A3002927E0}"/>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4611890" y="2869865"/>
              <a:ext cx="753414" cy="956257"/>
            </a:xfrm>
            <a:prstGeom prst="snip2SameRect">
              <a:avLst/>
            </a:prstGeom>
          </p:spPr>
        </p:pic>
      </p:grpSp>
    </p:spTree>
    <p:extLst>
      <p:ext uri="{BB962C8B-B14F-4D97-AF65-F5344CB8AC3E}">
        <p14:creationId xmlns:p14="http://schemas.microsoft.com/office/powerpoint/2010/main" val="23399331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2C724E4-9993-8143-84BF-ECD6A8031328}"/>
              </a:ext>
            </a:extLst>
          </p:cNvPr>
          <p:cNvSpPr/>
          <p:nvPr/>
        </p:nvSpPr>
        <p:spPr>
          <a:xfrm>
            <a:off x="230400" y="2965830"/>
            <a:ext cx="8683199" cy="317940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FAF44FAE-2CF8-4E4E-9612-2839A734B9C6}"/>
              </a:ext>
            </a:extLst>
          </p:cNvPr>
          <p:cNvSpPr/>
          <p:nvPr/>
        </p:nvSpPr>
        <p:spPr>
          <a:xfrm>
            <a:off x="230400" y="810458"/>
            <a:ext cx="4305643" cy="21118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40C8D229-38D3-2448-A929-34568F05A4A1}"/>
              </a:ext>
            </a:extLst>
          </p:cNvPr>
          <p:cNvSpPr/>
          <p:nvPr/>
        </p:nvSpPr>
        <p:spPr>
          <a:xfrm>
            <a:off x="4607957" y="810458"/>
            <a:ext cx="4305643" cy="211182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タイトル 3">
            <a:extLst>
              <a:ext uri="{FF2B5EF4-FFF2-40B4-BE49-F238E27FC236}">
                <a16:creationId xmlns:a16="http://schemas.microsoft.com/office/drawing/2014/main" id="{F84613FD-23E8-3C47-B3E4-0BB7C98D9C4C}"/>
              </a:ext>
            </a:extLst>
          </p:cNvPr>
          <p:cNvSpPr>
            <a:spLocks noGrp="1"/>
          </p:cNvSpPr>
          <p:nvPr>
            <p:ph type="title"/>
          </p:nvPr>
        </p:nvSpPr>
        <p:spPr/>
        <p:txBody>
          <a:bodyPr/>
          <a:lstStyle/>
          <a:p>
            <a:r>
              <a:rPr lang="ja-JP" altLang="en-US" dirty="0"/>
              <a:t>ゼロトラスト・アーキテクチャーの</a:t>
            </a:r>
            <a:r>
              <a:rPr lang="en-US" altLang="ja-JP" dirty="0"/>
              <a:t>7</a:t>
            </a:r>
            <a:r>
              <a:rPr lang="ja-JP" altLang="en-US" dirty="0"/>
              <a:t>原則</a:t>
            </a:r>
          </a:p>
        </p:txBody>
      </p:sp>
      <p:sp>
        <p:nvSpPr>
          <p:cNvPr id="5" name="テキスト ボックス 4">
            <a:extLst>
              <a:ext uri="{FF2B5EF4-FFF2-40B4-BE49-F238E27FC236}">
                <a16:creationId xmlns:a16="http://schemas.microsoft.com/office/drawing/2014/main" id="{670B5B8E-A477-664A-ACBF-37B4EC5DC519}"/>
              </a:ext>
            </a:extLst>
          </p:cNvPr>
          <p:cNvSpPr txBox="1"/>
          <p:nvPr/>
        </p:nvSpPr>
        <p:spPr>
          <a:xfrm>
            <a:off x="370114" y="1442122"/>
            <a:ext cx="3995057" cy="1323439"/>
          </a:xfrm>
          <a:prstGeom prst="rect">
            <a:avLst/>
          </a:prstGeom>
          <a:noFill/>
        </p:spPr>
        <p:txBody>
          <a:bodyPr wrap="squar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情報システムやサービスに於いてアクセス許可を行う際の不確かさを低減・排除するために設計された概念やアイデアの集合体</a:t>
            </a:r>
          </a:p>
        </p:txBody>
      </p:sp>
      <p:sp>
        <p:nvSpPr>
          <p:cNvPr id="6" name="テキスト ボックス 5">
            <a:extLst>
              <a:ext uri="{FF2B5EF4-FFF2-40B4-BE49-F238E27FC236}">
                <a16:creationId xmlns:a16="http://schemas.microsoft.com/office/drawing/2014/main" id="{938A88CF-C064-1746-8DA7-E37DDD2B550E}"/>
              </a:ext>
            </a:extLst>
          </p:cNvPr>
          <p:cNvSpPr txBox="1"/>
          <p:nvPr/>
        </p:nvSpPr>
        <p:spPr>
          <a:xfrm>
            <a:off x="4778829" y="1599271"/>
            <a:ext cx="3995057" cy="830997"/>
          </a:xfrm>
          <a:prstGeom prst="rect">
            <a:avLst/>
          </a:prstGeom>
          <a:noFill/>
        </p:spPr>
        <p:txBody>
          <a:bodyPr wrap="square" rtlCol="0">
            <a:spAutoFit/>
          </a:bodyPr>
          <a:lstStyle/>
          <a:p>
            <a:r>
              <a:rPr kumimoji="1" lang="ja-JP" altLang="en-US" sz="2400">
                <a:solidFill>
                  <a:schemeClr val="bg1"/>
                </a:solidFill>
                <a:latin typeface="Meiryo" panose="020B0604030504040204" pitchFamily="34" charset="-128"/>
                <a:ea typeface="Meiryo" panose="020B0604030504040204" pitchFamily="34" charset="-128"/>
              </a:rPr>
              <a:t>疑わしさを受け入れつつもできるだけ不確かさを排除</a:t>
            </a:r>
          </a:p>
        </p:txBody>
      </p:sp>
      <p:sp>
        <p:nvSpPr>
          <p:cNvPr id="7" name="テキスト ボックス 6">
            <a:extLst>
              <a:ext uri="{FF2B5EF4-FFF2-40B4-BE49-F238E27FC236}">
                <a16:creationId xmlns:a16="http://schemas.microsoft.com/office/drawing/2014/main" id="{AB73EAAB-C0CF-3E43-9824-E767CB7F224A}"/>
              </a:ext>
            </a:extLst>
          </p:cNvPr>
          <p:cNvSpPr txBox="1"/>
          <p:nvPr/>
        </p:nvSpPr>
        <p:spPr>
          <a:xfrm>
            <a:off x="230401" y="976179"/>
            <a:ext cx="4305642" cy="461665"/>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「ゼロトラスト」の考え方</a:t>
            </a:r>
          </a:p>
        </p:txBody>
      </p:sp>
      <p:sp>
        <p:nvSpPr>
          <p:cNvPr id="8" name="テキスト ボックス 7">
            <a:extLst>
              <a:ext uri="{FF2B5EF4-FFF2-40B4-BE49-F238E27FC236}">
                <a16:creationId xmlns:a16="http://schemas.microsoft.com/office/drawing/2014/main" id="{EC93228A-055F-A546-9154-A1AEFC71B877}"/>
              </a:ext>
            </a:extLst>
          </p:cNvPr>
          <p:cNvSpPr txBox="1"/>
          <p:nvPr/>
        </p:nvSpPr>
        <p:spPr>
          <a:xfrm>
            <a:off x="4607957" y="976179"/>
            <a:ext cx="4305642" cy="461665"/>
          </a:xfrm>
          <a:prstGeom prst="rect">
            <a:avLst/>
          </a:prstGeom>
          <a:noFill/>
        </p:spPr>
        <p:txBody>
          <a:bodyPr wrap="squar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リスクはゼロにはならない</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B2F3ACE1-CC14-CB42-978C-21C8E88ED73D}"/>
              </a:ext>
            </a:extLst>
          </p:cNvPr>
          <p:cNvSpPr txBox="1"/>
          <p:nvPr/>
        </p:nvSpPr>
        <p:spPr>
          <a:xfrm>
            <a:off x="1042828" y="3772143"/>
            <a:ext cx="7058343" cy="2246769"/>
          </a:xfrm>
          <a:prstGeom prst="rect">
            <a:avLst/>
          </a:prstGeom>
          <a:noFill/>
        </p:spPr>
        <p:txBody>
          <a:bodyPr wrap="none" rtlCol="0">
            <a:spAutoFit/>
          </a:bodyPr>
          <a:lstStyle/>
          <a:p>
            <a:pPr marL="457200" indent="-457200">
              <a:buFont typeface="+mj-lt"/>
              <a:buAutoNum type="arabicPeriod"/>
            </a:pPr>
            <a:r>
              <a:rPr lang="ja-JP" altLang="en-US" sz="2000" dirty="0">
                <a:solidFill>
                  <a:schemeClr val="bg1"/>
                </a:solidFill>
                <a:latin typeface="Meiryo" panose="020B0604030504040204" pitchFamily="34" charset="-128"/>
                <a:ea typeface="Meiryo" panose="020B0604030504040204" pitchFamily="34" charset="-128"/>
              </a:rPr>
              <a:t>全データ・計算資源をリソースとして識別</a:t>
            </a:r>
            <a:endParaRPr lang="en-US" altLang="ja-JP" sz="2000" dirty="0">
              <a:solidFill>
                <a:schemeClr val="bg1"/>
              </a:solidFill>
              <a:latin typeface="Meiryo" panose="020B0604030504040204" pitchFamily="34" charset="-128"/>
              <a:ea typeface="Meiryo" panose="020B0604030504040204" pitchFamily="34" charset="-128"/>
            </a:endParaRPr>
          </a:p>
          <a:p>
            <a:pPr marL="457200" indent="-457200">
              <a:buFont typeface="+mj-lt"/>
              <a:buAutoNum type="arabicPeriod"/>
            </a:pPr>
            <a:r>
              <a:rPr kumimoji="1" lang="ja-JP" altLang="en-US" sz="2000" dirty="0">
                <a:solidFill>
                  <a:schemeClr val="bg1"/>
                </a:solidFill>
                <a:latin typeface="Meiryo" panose="020B0604030504040204" pitchFamily="34" charset="-128"/>
                <a:ea typeface="Meiryo" panose="020B0604030504040204" pitchFamily="34" charset="-128"/>
              </a:rPr>
              <a:t>ネットワークの場所に関係なく全ての通信の安全を確保</a:t>
            </a:r>
            <a:endParaRPr kumimoji="1" lang="en-US" altLang="ja-JP" sz="2000" dirty="0">
              <a:solidFill>
                <a:schemeClr val="bg1"/>
              </a:solidFill>
              <a:latin typeface="Meiryo" panose="020B0604030504040204" pitchFamily="34" charset="-128"/>
              <a:ea typeface="Meiryo" panose="020B0604030504040204" pitchFamily="34" charset="-128"/>
            </a:endParaRPr>
          </a:p>
          <a:p>
            <a:pPr marL="457200" indent="-457200">
              <a:buFont typeface="+mj-lt"/>
              <a:buAutoNum type="arabicPeriod"/>
            </a:pPr>
            <a:r>
              <a:rPr lang="ja-JP" altLang="en-US" sz="2000" dirty="0">
                <a:solidFill>
                  <a:schemeClr val="bg1"/>
                </a:solidFill>
                <a:latin typeface="Meiryo" panose="020B0604030504040204" pitchFamily="34" charset="-128"/>
                <a:ea typeface="Meiryo" panose="020B0604030504040204" pitchFamily="34" charset="-128"/>
              </a:rPr>
              <a:t>個々のリソース・アクセスはセッション単位</a:t>
            </a:r>
            <a:endParaRPr lang="en-US" altLang="ja-JP" sz="2000" dirty="0">
              <a:solidFill>
                <a:schemeClr val="bg1"/>
              </a:solidFill>
              <a:latin typeface="Meiryo" panose="020B0604030504040204" pitchFamily="34" charset="-128"/>
              <a:ea typeface="Meiryo" panose="020B0604030504040204" pitchFamily="34" charset="-128"/>
            </a:endParaRPr>
          </a:p>
          <a:p>
            <a:pPr marL="457200" indent="-457200">
              <a:buFont typeface="+mj-lt"/>
              <a:buAutoNum type="arabicPeriod"/>
            </a:pPr>
            <a:r>
              <a:rPr kumimoji="1" lang="ja-JP" altLang="en-US" sz="2000" dirty="0">
                <a:solidFill>
                  <a:schemeClr val="bg1"/>
                </a:solidFill>
                <a:latin typeface="Meiryo" panose="020B0604030504040204" pitchFamily="34" charset="-128"/>
                <a:ea typeface="Meiryo" panose="020B0604030504040204" pitchFamily="34" charset="-128"/>
              </a:rPr>
              <a:t>リソースのアクセスは動的ポリシーにて決定</a:t>
            </a:r>
            <a:endParaRPr kumimoji="1" lang="en-US" altLang="ja-JP" sz="2000" dirty="0">
              <a:solidFill>
                <a:schemeClr val="bg1"/>
              </a:solidFill>
              <a:latin typeface="Meiryo" panose="020B0604030504040204" pitchFamily="34" charset="-128"/>
              <a:ea typeface="Meiryo" panose="020B0604030504040204" pitchFamily="34" charset="-128"/>
            </a:endParaRPr>
          </a:p>
          <a:p>
            <a:pPr marL="457200" indent="-457200">
              <a:buFont typeface="+mj-lt"/>
              <a:buAutoNum type="arabicPeriod"/>
            </a:pPr>
            <a:r>
              <a:rPr lang="ja-JP" altLang="en-US" sz="2000" dirty="0">
                <a:solidFill>
                  <a:schemeClr val="bg1"/>
                </a:solidFill>
                <a:latin typeface="Meiryo" panose="020B0604030504040204" pitchFamily="34" charset="-128"/>
                <a:ea typeface="Meiryo" panose="020B0604030504040204" pitchFamily="34" charset="-128"/>
              </a:rPr>
              <a:t>全ての所有機器見・アプリの安全状態を常に監視・測定</a:t>
            </a:r>
            <a:endParaRPr lang="en-US" altLang="ja-JP" sz="2000" dirty="0">
              <a:solidFill>
                <a:schemeClr val="bg1"/>
              </a:solidFill>
              <a:latin typeface="Meiryo" panose="020B0604030504040204" pitchFamily="34" charset="-128"/>
              <a:ea typeface="Meiryo" panose="020B0604030504040204" pitchFamily="34" charset="-128"/>
            </a:endParaRPr>
          </a:p>
          <a:p>
            <a:pPr marL="457200" indent="-457200">
              <a:buFont typeface="+mj-lt"/>
              <a:buAutoNum type="arabicPeriod"/>
            </a:pPr>
            <a:r>
              <a:rPr kumimoji="1" lang="ja-JP" altLang="en-US" sz="2000" dirty="0">
                <a:solidFill>
                  <a:schemeClr val="bg1"/>
                </a:solidFill>
                <a:latin typeface="Meiryo" panose="020B0604030504040204" pitchFamily="34" charset="-128"/>
                <a:ea typeface="Meiryo" panose="020B0604030504040204" pitchFamily="34" charset="-128"/>
              </a:rPr>
              <a:t>アクセスを許可する前に動的・厳格に認証・認可</a:t>
            </a:r>
            <a:endParaRPr kumimoji="1" lang="en-US" altLang="ja-JP" sz="2000" dirty="0">
              <a:solidFill>
                <a:schemeClr val="bg1"/>
              </a:solidFill>
              <a:latin typeface="Meiryo" panose="020B0604030504040204" pitchFamily="34" charset="-128"/>
              <a:ea typeface="Meiryo" panose="020B0604030504040204" pitchFamily="34" charset="-128"/>
            </a:endParaRPr>
          </a:p>
          <a:p>
            <a:pPr marL="457200" indent="-457200">
              <a:buFont typeface="+mj-lt"/>
              <a:buAutoNum type="arabicPeriod"/>
            </a:pPr>
            <a:r>
              <a:rPr kumimoji="1" lang="ja-JP" altLang="en-US" sz="2000" dirty="0">
                <a:solidFill>
                  <a:schemeClr val="bg1"/>
                </a:solidFill>
                <a:latin typeface="Meiryo" panose="020B0604030504040204" pitchFamily="34" charset="-128"/>
                <a:ea typeface="Meiryo" panose="020B0604030504040204" pitchFamily="34" charset="-128"/>
              </a:rPr>
              <a:t>機器・インフラ・通信状態の情報収集と安全面での改善</a:t>
            </a:r>
          </a:p>
        </p:txBody>
      </p:sp>
      <p:sp>
        <p:nvSpPr>
          <p:cNvPr id="11" name="テキスト ボックス 10">
            <a:extLst>
              <a:ext uri="{FF2B5EF4-FFF2-40B4-BE49-F238E27FC236}">
                <a16:creationId xmlns:a16="http://schemas.microsoft.com/office/drawing/2014/main" id="{B8DFC0E9-DCDC-2549-8B8B-7EE0B5BD2EB5}"/>
              </a:ext>
            </a:extLst>
          </p:cNvPr>
          <p:cNvSpPr txBox="1"/>
          <p:nvPr/>
        </p:nvSpPr>
        <p:spPr>
          <a:xfrm>
            <a:off x="1126185" y="3248923"/>
            <a:ext cx="6891630"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ゼロトラスト・アーキテクチャーの</a:t>
            </a:r>
            <a:r>
              <a:rPr lang="en-US" altLang="ja-JP" sz="2800" b="1" dirty="0">
                <a:solidFill>
                  <a:schemeClr val="bg1"/>
                </a:solidFill>
                <a:latin typeface="Meiryo" panose="020B0604030504040204" pitchFamily="34" charset="-128"/>
                <a:ea typeface="Meiryo" panose="020B0604030504040204" pitchFamily="34" charset="-128"/>
              </a:rPr>
              <a:t>7</a:t>
            </a:r>
            <a:r>
              <a:rPr lang="ja-JP" altLang="en-US" sz="2800" b="1">
                <a:solidFill>
                  <a:schemeClr val="bg1"/>
                </a:solidFill>
                <a:latin typeface="Meiryo" panose="020B0604030504040204" pitchFamily="34" charset="-128"/>
                <a:ea typeface="Meiryo" panose="020B0604030504040204" pitchFamily="34" charset="-128"/>
              </a:rPr>
              <a:t>原則</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5" name="右矢印 14">
            <a:extLst>
              <a:ext uri="{FF2B5EF4-FFF2-40B4-BE49-F238E27FC236}">
                <a16:creationId xmlns:a16="http://schemas.microsoft.com/office/drawing/2014/main" id="{886B2CAC-7287-594D-9C93-B6A9A05C76BD}"/>
              </a:ext>
            </a:extLst>
          </p:cNvPr>
          <p:cNvSpPr/>
          <p:nvPr/>
        </p:nvSpPr>
        <p:spPr>
          <a:xfrm>
            <a:off x="4464944" y="1555430"/>
            <a:ext cx="348342" cy="92179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57EDF9FF-CD45-9747-96C4-BC9B33B95037}"/>
              </a:ext>
            </a:extLst>
          </p:cNvPr>
          <p:cNvSpPr/>
          <p:nvPr/>
        </p:nvSpPr>
        <p:spPr>
          <a:xfrm>
            <a:off x="6058649" y="2559727"/>
            <a:ext cx="1404258" cy="625591"/>
          </a:xfrm>
          <a:prstGeom prst="downArrow">
            <a:avLst>
              <a:gd name="adj1" fmla="val 50000"/>
              <a:gd name="adj2" fmla="val 6218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テキスト ボックス 1">
            <a:extLst>
              <a:ext uri="{FF2B5EF4-FFF2-40B4-BE49-F238E27FC236}">
                <a16:creationId xmlns:a16="http://schemas.microsoft.com/office/drawing/2014/main" id="{401691B5-9934-DB1A-16F1-B30E0345D814}"/>
              </a:ext>
            </a:extLst>
          </p:cNvPr>
          <p:cNvSpPr txBox="1"/>
          <p:nvPr/>
        </p:nvSpPr>
        <p:spPr>
          <a:xfrm>
            <a:off x="309455" y="6243666"/>
            <a:ext cx="8525091" cy="400110"/>
          </a:xfrm>
          <a:prstGeom prst="rect">
            <a:avLst/>
          </a:prstGeom>
          <a:noFill/>
        </p:spPr>
        <p:txBody>
          <a:bodyPr wrap="none" rtlCol="0">
            <a:spAutoFit/>
          </a:bodyPr>
          <a:lstStyle/>
          <a:p>
            <a:pPr algn="ctr"/>
            <a:r>
              <a:rPr kumimoji="1" lang="ja-JP" altLang="en-US" sz="2000">
                <a:solidFill>
                  <a:srgbClr val="0432FF"/>
                </a:solidFill>
                <a:latin typeface="Meiryo" panose="020B0604030504040204" pitchFamily="34" charset="-128"/>
                <a:ea typeface="Meiryo" panose="020B0604030504040204" pitchFamily="34" charset="-128"/>
              </a:rPr>
              <a:t>ツールの導入ではなく、</a:t>
            </a:r>
            <a:r>
              <a:rPr kumimoji="1" lang="ja-JP" altLang="en-US" sz="2000" b="1">
                <a:solidFill>
                  <a:srgbClr val="0432FF"/>
                </a:solidFill>
                <a:latin typeface="Meiryo" panose="020B0604030504040204" pitchFamily="34" charset="-128"/>
                <a:ea typeface="Meiryo" panose="020B0604030504040204" pitchFamily="34" charset="-128"/>
              </a:rPr>
              <a:t>セキュアなアーキテクチャ</a:t>
            </a:r>
            <a:r>
              <a:rPr kumimoji="1" lang="ja-JP" altLang="en-US" sz="2000">
                <a:solidFill>
                  <a:srgbClr val="0432FF"/>
                </a:solidFill>
                <a:latin typeface="Meiryo" panose="020B0604030504040204" pitchFamily="34" charset="-128"/>
                <a:ea typeface="Meiryo" panose="020B0604030504040204" pitchFamily="34" charset="-128"/>
              </a:rPr>
              <a:t>にする</a:t>
            </a:r>
            <a:r>
              <a:rPr kumimoji="1" lang="en-US" altLang="ja-JP" sz="2000" dirty="0">
                <a:solidFill>
                  <a:srgbClr val="0432FF"/>
                </a:solidFill>
                <a:latin typeface="Meiryo" panose="020B0604030504040204" pitchFamily="34" charset="-128"/>
                <a:ea typeface="Meiryo" panose="020B0604030504040204" pitchFamily="34" charset="-128"/>
              </a:rPr>
              <a:t>  </a:t>
            </a:r>
            <a:r>
              <a:rPr kumimoji="1" lang="ja-JP" altLang="en-US" sz="2000">
                <a:solidFill>
                  <a:srgbClr val="0432FF"/>
                </a:solidFill>
                <a:latin typeface="Meiryo" panose="020B0604030504040204" pitchFamily="34" charset="-128"/>
                <a:ea typeface="Meiryo" panose="020B0604030504040204" pitchFamily="34" charset="-128"/>
              </a:rPr>
              <a:t>＝</a:t>
            </a:r>
            <a:r>
              <a:rPr kumimoji="1" lang="en-US" altLang="ja-JP" sz="2000" dirty="0">
                <a:solidFill>
                  <a:srgbClr val="0432FF"/>
                </a:solidFill>
                <a:latin typeface="Meiryo" panose="020B0604030504040204" pitchFamily="34" charset="-128"/>
                <a:ea typeface="Meiryo" panose="020B0604030504040204" pitchFamily="34" charset="-128"/>
              </a:rPr>
              <a:t>  </a:t>
            </a:r>
            <a:r>
              <a:rPr kumimoji="1" lang="ja-JP" altLang="en-US" sz="2000" b="1">
                <a:solidFill>
                  <a:srgbClr val="0432FF"/>
                </a:solidFill>
                <a:latin typeface="Meiryo" panose="020B0604030504040204" pitchFamily="34" charset="-128"/>
                <a:ea typeface="Meiryo" panose="020B0604030504040204" pitchFamily="34" charset="-128"/>
              </a:rPr>
              <a:t>モダン</a:t>
            </a:r>
            <a:r>
              <a:rPr kumimoji="1" lang="en-US" altLang="ja-JP" sz="2000" b="1" dirty="0">
                <a:solidFill>
                  <a:srgbClr val="0432FF"/>
                </a:solidFill>
                <a:latin typeface="Meiryo" panose="020B0604030504040204" pitchFamily="34" charset="-128"/>
                <a:ea typeface="Meiryo" panose="020B0604030504040204" pitchFamily="34" charset="-128"/>
              </a:rPr>
              <a:t>IT</a:t>
            </a:r>
            <a:endParaRPr kumimoji="1" lang="ja-JP" altLang="en-US" sz="2000" b="1">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9732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D46AC8E6-BDD5-DD4A-AD19-B5344F3667BD}"/>
              </a:ext>
            </a:extLst>
          </p:cNvPr>
          <p:cNvSpPr/>
          <p:nvPr/>
        </p:nvSpPr>
        <p:spPr>
          <a:xfrm>
            <a:off x="120525" y="845951"/>
            <a:ext cx="8902946" cy="418715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472B7901-5EE0-CB45-9F74-413B1488770E}"/>
              </a:ext>
            </a:extLst>
          </p:cNvPr>
          <p:cNvSpPr/>
          <p:nvPr/>
        </p:nvSpPr>
        <p:spPr>
          <a:xfrm>
            <a:off x="162899" y="1499769"/>
            <a:ext cx="2903569" cy="325888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4EED3F3E-9D47-D948-8C6E-6E23901813B5}"/>
              </a:ext>
            </a:extLst>
          </p:cNvPr>
          <p:cNvSpPr/>
          <p:nvPr/>
        </p:nvSpPr>
        <p:spPr>
          <a:xfrm>
            <a:off x="3120214" y="1499769"/>
            <a:ext cx="2903569" cy="32588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EA4D3B2F-3FA7-234F-97FD-0E8037FA9BCD}"/>
              </a:ext>
            </a:extLst>
          </p:cNvPr>
          <p:cNvSpPr/>
          <p:nvPr/>
        </p:nvSpPr>
        <p:spPr>
          <a:xfrm>
            <a:off x="6077532" y="1499898"/>
            <a:ext cx="2903569" cy="325888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A537CC8-1721-E04E-B01D-F122400ECA58}"/>
              </a:ext>
            </a:extLst>
          </p:cNvPr>
          <p:cNvSpPr>
            <a:spLocks noGrp="1"/>
          </p:cNvSpPr>
          <p:nvPr>
            <p:ph type="title"/>
          </p:nvPr>
        </p:nvSpPr>
        <p:spPr/>
        <p:txBody>
          <a:bodyPr/>
          <a:lstStyle/>
          <a:p>
            <a:r>
              <a:rPr kumimoji="1" lang="ja-JP" altLang="en-US" dirty="0"/>
              <a:t>サイバーハイジーン</a:t>
            </a:r>
          </a:p>
        </p:txBody>
      </p:sp>
      <p:sp>
        <p:nvSpPr>
          <p:cNvPr id="5" name="正方形/長方形 4">
            <a:extLst>
              <a:ext uri="{FF2B5EF4-FFF2-40B4-BE49-F238E27FC236}">
                <a16:creationId xmlns:a16="http://schemas.microsoft.com/office/drawing/2014/main" id="{FAA714A1-2AA4-B743-BA80-B21E4A04A612}"/>
              </a:ext>
            </a:extLst>
          </p:cNvPr>
          <p:cNvSpPr/>
          <p:nvPr/>
        </p:nvSpPr>
        <p:spPr>
          <a:xfrm>
            <a:off x="120524" y="1031848"/>
            <a:ext cx="8902946" cy="400110"/>
          </a:xfrm>
          <a:prstGeom prst="rect">
            <a:avLst/>
          </a:prstGeom>
        </p:spPr>
        <p:txBody>
          <a:bodyPr wrap="square">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IPA</a:t>
            </a:r>
            <a:r>
              <a:rPr lang="ja-JP" altLang="en-US" sz="2000" b="1">
                <a:solidFill>
                  <a:schemeClr val="bg1"/>
                </a:solidFill>
                <a:latin typeface="Meiryo" panose="020B0604030504040204" pitchFamily="34" charset="-128"/>
                <a:ea typeface="Meiryo" panose="020B0604030504040204" pitchFamily="34" charset="-128"/>
              </a:rPr>
              <a:t>（情報処理推進機構）</a:t>
            </a:r>
            <a:r>
              <a:rPr lang="ja-JP" altLang="en-US" sz="1600" b="1">
                <a:solidFill>
                  <a:schemeClr val="bg1"/>
                </a:solidFill>
                <a:latin typeface="Meiryo" panose="020B0604030504040204" pitchFamily="34" charset="-128"/>
                <a:ea typeface="Meiryo" panose="020B0604030504040204" pitchFamily="34" charset="-128"/>
              </a:rPr>
              <a:t>が推奨する</a:t>
            </a:r>
            <a:r>
              <a:rPr lang="en-US" altLang="ja-JP" sz="16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日常における情報セキュリティ対策</a:t>
            </a:r>
          </a:p>
        </p:txBody>
      </p:sp>
      <p:sp>
        <p:nvSpPr>
          <p:cNvPr id="6" name="正方形/長方形 5">
            <a:extLst>
              <a:ext uri="{FF2B5EF4-FFF2-40B4-BE49-F238E27FC236}">
                <a16:creationId xmlns:a16="http://schemas.microsoft.com/office/drawing/2014/main" id="{BE86F420-ACBE-744E-A473-8E51E3D5246C}"/>
              </a:ext>
            </a:extLst>
          </p:cNvPr>
          <p:cNvSpPr/>
          <p:nvPr/>
        </p:nvSpPr>
        <p:spPr>
          <a:xfrm>
            <a:off x="243538" y="1647539"/>
            <a:ext cx="2742288" cy="2431435"/>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組織のシステム管理者向け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情報持ち出しルールの徹底</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社内ネットワークへの機器接続ルールの徹底</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定期的なバックアップの実施</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不要なサービスやアカウントの停止または削除</a:t>
            </a:r>
          </a:p>
        </p:txBody>
      </p:sp>
      <p:sp>
        <p:nvSpPr>
          <p:cNvPr id="7" name="正方形/長方形 6">
            <a:extLst>
              <a:ext uri="{FF2B5EF4-FFF2-40B4-BE49-F238E27FC236}">
                <a16:creationId xmlns:a16="http://schemas.microsoft.com/office/drawing/2014/main" id="{1909AAF5-76AF-7D47-9708-C52EFD14D319}"/>
              </a:ext>
            </a:extLst>
          </p:cNvPr>
          <p:cNvSpPr/>
          <p:nvPr/>
        </p:nvSpPr>
        <p:spPr>
          <a:xfrm>
            <a:off x="3200856" y="1647540"/>
            <a:ext cx="2742288" cy="2800767"/>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組織の利用者向け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不審なメールに注意</a:t>
            </a:r>
          </a:p>
          <a:p>
            <a:pPr marL="285750" indent="-285750" algn="just">
              <a:buFont typeface="Wingdings" pitchFamily="2" charset="2"/>
              <a:buChar char="ü"/>
            </a:pP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USB</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メモリ等の取り扱いの注意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社内ネットワークへの機器接続ルールの遵守</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ソフトウェアをインストールする際の注意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パソコン等の画面ロック機能の設定</a:t>
            </a:r>
          </a:p>
        </p:txBody>
      </p:sp>
      <p:sp>
        <p:nvSpPr>
          <p:cNvPr id="8" name="正方形/長方形 7">
            <a:extLst>
              <a:ext uri="{FF2B5EF4-FFF2-40B4-BE49-F238E27FC236}">
                <a16:creationId xmlns:a16="http://schemas.microsoft.com/office/drawing/2014/main" id="{367CFF20-7BB7-1042-8B84-776379DFF298}"/>
              </a:ext>
            </a:extLst>
          </p:cNvPr>
          <p:cNvSpPr/>
          <p:nvPr/>
        </p:nvSpPr>
        <p:spPr>
          <a:xfrm>
            <a:off x="6166174" y="1647539"/>
            <a:ext cx="2726283" cy="2985433"/>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家庭の利用者向け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定期的なバックアップの実施</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メールやショートメッセージ（</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SMS</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SNS</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での不審なファイルや</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URL</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に注意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偽のセキュリティ警告に注意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スマートデバイスのアプリや構成プロファイル導入時の注意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スマートフォン等の画面ロック機能の設定</a:t>
            </a:r>
          </a:p>
        </p:txBody>
      </p:sp>
      <p:sp>
        <p:nvSpPr>
          <p:cNvPr id="12" name="正方形/長方形 11">
            <a:extLst>
              <a:ext uri="{FF2B5EF4-FFF2-40B4-BE49-F238E27FC236}">
                <a16:creationId xmlns:a16="http://schemas.microsoft.com/office/drawing/2014/main" id="{BFFB14FB-0B9F-5E40-9245-CB202FDF4D1D}"/>
              </a:ext>
            </a:extLst>
          </p:cNvPr>
          <p:cNvSpPr/>
          <p:nvPr/>
        </p:nvSpPr>
        <p:spPr>
          <a:xfrm>
            <a:off x="5775069" y="4816188"/>
            <a:ext cx="3264034" cy="230832"/>
          </a:xfrm>
          <a:prstGeom prst="rect">
            <a:avLst/>
          </a:prstGeom>
        </p:spPr>
        <p:txBody>
          <a:bodyPr wrap="none">
            <a:spAutoFit/>
          </a:bodyPr>
          <a:lstStyle/>
          <a:p>
            <a:pPr algn="r"/>
            <a:r>
              <a:rPr lang="en-US" altLang="ja-JP" sz="900" dirty="0">
                <a:solidFill>
                  <a:schemeClr val="bg1"/>
                </a:solidFill>
                <a:latin typeface="Meiryo" panose="020B0604030504040204" pitchFamily="34" charset="-128"/>
                <a:ea typeface="Meiryo" panose="020B0604030504040204" pitchFamily="34" charset="-128"/>
              </a:rPr>
              <a:t>IPA</a:t>
            </a:r>
            <a:r>
              <a:rPr lang="ja-JP" altLang="en-US" sz="900">
                <a:solidFill>
                  <a:schemeClr val="bg1"/>
                </a:solidFill>
                <a:latin typeface="Meiryo" panose="020B0604030504040204" pitchFamily="34" charset="-128"/>
                <a:ea typeface="Meiryo" panose="020B0604030504040204" pitchFamily="34" charset="-128"/>
              </a:rPr>
              <a:t>・「日常における情報セキュリティ対策」を参考に作成</a:t>
            </a:r>
            <a:endParaRPr lang="ja-JP" altLang="en-US" sz="900" i="0">
              <a:solidFill>
                <a:schemeClr val="bg1"/>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BE996D0F-9F2A-D343-B872-78D6CA387EA1}"/>
              </a:ext>
            </a:extLst>
          </p:cNvPr>
          <p:cNvSpPr/>
          <p:nvPr/>
        </p:nvSpPr>
        <p:spPr>
          <a:xfrm>
            <a:off x="120527" y="5234527"/>
            <a:ext cx="8902946" cy="48881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10CE895B-3AE1-F844-A4D0-D5FE825206EB}"/>
              </a:ext>
            </a:extLst>
          </p:cNvPr>
          <p:cNvSpPr/>
          <p:nvPr/>
        </p:nvSpPr>
        <p:spPr>
          <a:xfrm>
            <a:off x="120525" y="5309658"/>
            <a:ext cx="8902945" cy="400110"/>
          </a:xfrm>
          <a:prstGeom prst="rect">
            <a:avLst/>
          </a:prstGeom>
        </p:spPr>
        <p:txBody>
          <a:bodyPr wrap="squar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万全を期すための</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MDM</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EDR</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UEM</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などのツールの活用</a:t>
            </a:r>
            <a:endParaRPr lang="ja-JP" altLang="en-US" sz="200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046F436-622C-F44C-828A-89D8E0FA06DB}"/>
              </a:ext>
            </a:extLst>
          </p:cNvPr>
          <p:cNvSpPr/>
          <p:nvPr/>
        </p:nvSpPr>
        <p:spPr>
          <a:xfrm>
            <a:off x="128343" y="5881521"/>
            <a:ext cx="8902945" cy="6771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99A3F6A9-6FA9-2F4C-8DBD-63582B307C03}"/>
              </a:ext>
            </a:extLst>
          </p:cNvPr>
          <p:cNvSpPr/>
          <p:nvPr/>
        </p:nvSpPr>
        <p:spPr>
          <a:xfrm>
            <a:off x="2863840" y="5924762"/>
            <a:ext cx="3416320" cy="677108"/>
          </a:xfrm>
          <a:prstGeom prst="rect">
            <a:avLst/>
          </a:prstGeom>
        </p:spPr>
        <p:txBody>
          <a:bodyPr wrap="none">
            <a:spAutoFit/>
          </a:bodyPr>
          <a:lstStyle/>
          <a:p>
            <a:pPr algn="ctr"/>
            <a:r>
              <a:rPr lang="ja-JP" altLang="en-US" sz="2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サイバーハイジーン</a:t>
            </a:r>
            <a:endPar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エンドポイントの衛生状態を健全に保つ</a:t>
            </a:r>
            <a:endParaRPr lang="ja-JP" altLang="en-US" sz="1400" dirty="0"/>
          </a:p>
        </p:txBody>
      </p:sp>
      <p:sp>
        <p:nvSpPr>
          <p:cNvPr id="18" name="加算記号 17">
            <a:extLst>
              <a:ext uri="{FF2B5EF4-FFF2-40B4-BE49-F238E27FC236}">
                <a16:creationId xmlns:a16="http://schemas.microsoft.com/office/drawing/2014/main" id="{2D6CBC93-E3AC-834E-956F-D112B964B2A8}"/>
              </a:ext>
            </a:extLst>
          </p:cNvPr>
          <p:cNvSpPr/>
          <p:nvPr/>
        </p:nvSpPr>
        <p:spPr>
          <a:xfrm>
            <a:off x="4370949" y="4906427"/>
            <a:ext cx="417732" cy="446183"/>
          </a:xfrm>
          <a:prstGeom prst="mathPlus">
            <a:avLst/>
          </a:prstGeom>
          <a:solidFill>
            <a:srgbClr val="FF8AD8"/>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a:extLst>
              <a:ext uri="{FF2B5EF4-FFF2-40B4-BE49-F238E27FC236}">
                <a16:creationId xmlns:a16="http://schemas.microsoft.com/office/drawing/2014/main" id="{936F7031-BFEB-1043-AACF-48F062EE3ED6}"/>
              </a:ext>
            </a:extLst>
          </p:cNvPr>
          <p:cNvSpPr/>
          <p:nvPr/>
        </p:nvSpPr>
        <p:spPr>
          <a:xfrm>
            <a:off x="4370949" y="5682883"/>
            <a:ext cx="417732" cy="264764"/>
          </a:xfrm>
          <a:prstGeom prst="downArrow">
            <a:avLst/>
          </a:prstGeom>
          <a:solidFill>
            <a:schemeClr val="accent6">
              <a:lumMod val="75000"/>
            </a:schemeClr>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23055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グループ化 157">
            <a:extLst>
              <a:ext uri="{FF2B5EF4-FFF2-40B4-BE49-F238E27FC236}">
                <a16:creationId xmlns:a16="http://schemas.microsoft.com/office/drawing/2014/main" id="{75A32549-3F5C-8B23-09C1-A7508F960CEF}"/>
              </a:ext>
            </a:extLst>
          </p:cNvPr>
          <p:cNvGrpSpPr/>
          <p:nvPr/>
        </p:nvGrpSpPr>
        <p:grpSpPr>
          <a:xfrm>
            <a:off x="4076192" y="907493"/>
            <a:ext cx="4491150" cy="3662909"/>
            <a:chOff x="4076192" y="907493"/>
            <a:chExt cx="4491150" cy="3662909"/>
          </a:xfrm>
        </p:grpSpPr>
        <p:sp>
          <p:nvSpPr>
            <p:cNvPr id="32" name="正方形/長方形 31">
              <a:extLst>
                <a:ext uri="{FF2B5EF4-FFF2-40B4-BE49-F238E27FC236}">
                  <a16:creationId xmlns:a16="http://schemas.microsoft.com/office/drawing/2014/main" id="{85F8B9F0-DEA7-744C-BF9A-6A4B084578B4}"/>
                </a:ext>
              </a:extLst>
            </p:cNvPr>
            <p:cNvSpPr/>
            <p:nvPr/>
          </p:nvSpPr>
          <p:spPr>
            <a:xfrm>
              <a:off x="4076192" y="907493"/>
              <a:ext cx="4491150" cy="3662909"/>
            </a:xfrm>
            <a:prstGeom prst="rect">
              <a:avLst/>
            </a:prstGeom>
            <a:solidFill>
              <a:schemeClr val="accent3">
                <a:lumMod val="20000"/>
                <a:lumOff val="80000"/>
                <a:alpha val="2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テキスト ボックス 156">
              <a:extLst>
                <a:ext uri="{FF2B5EF4-FFF2-40B4-BE49-F238E27FC236}">
                  <a16:creationId xmlns:a16="http://schemas.microsoft.com/office/drawing/2014/main" id="{F2D68922-5E3F-F329-BC07-CA0DAE981B73}"/>
                </a:ext>
              </a:extLst>
            </p:cNvPr>
            <p:cNvSpPr txBox="1"/>
            <p:nvPr/>
          </p:nvSpPr>
          <p:spPr>
            <a:xfrm>
              <a:off x="4280182" y="930156"/>
              <a:ext cx="4083169" cy="707886"/>
            </a:xfrm>
            <a:prstGeom prst="rect">
              <a:avLst/>
            </a:prstGeom>
            <a:noFill/>
          </p:spPr>
          <p:txBody>
            <a:bodyPr wrap="none" rtlCol="0">
              <a:spAutoFit/>
            </a:bodyPr>
            <a:lstStyle/>
            <a:p>
              <a:pPr algn="ctr"/>
              <a:r>
                <a:rPr kumimoji="1" lang="en-US" altLang="ja-JP" sz="2400" b="1" dirty="0">
                  <a:solidFill>
                    <a:srgbClr val="0432FF"/>
                  </a:solidFill>
                  <a:latin typeface="Meiryo" panose="020B0604030504040204" pitchFamily="34" charset="-128"/>
                  <a:ea typeface="Meiryo" panose="020B0604030504040204" pitchFamily="34" charset="-128"/>
                </a:rPr>
                <a:t>ERP</a:t>
              </a:r>
              <a:endParaRPr kumimoji="1" lang="en-US" altLang="ja-JP" sz="2400" dirty="0">
                <a:solidFill>
                  <a:srgbClr val="0432FF"/>
                </a:solidFill>
                <a:latin typeface="Meiryo" panose="020B0604030504040204" pitchFamily="34" charset="-128"/>
                <a:ea typeface="Meiryo" panose="020B0604030504040204" pitchFamily="34" charset="-128"/>
              </a:endParaRPr>
            </a:p>
            <a:p>
              <a:pPr algn="ctr"/>
              <a:r>
                <a:rPr kumimoji="1" lang="ja-JP" altLang="en-US" sz="1600">
                  <a:solidFill>
                    <a:srgbClr val="0432FF"/>
                  </a:solidFill>
                  <a:latin typeface="Meiryo" panose="020B0604030504040204" pitchFamily="34" charset="-128"/>
                  <a:ea typeface="Meiryo" panose="020B0604030504040204" pitchFamily="34" charset="-128"/>
                </a:rPr>
                <a:t>予め用意された業務機能のデジタル部品集</a:t>
              </a:r>
            </a:p>
          </p:txBody>
        </p:sp>
      </p:grpSp>
      <p:sp>
        <p:nvSpPr>
          <p:cNvPr id="2" name="タイトル 1">
            <a:extLst>
              <a:ext uri="{FF2B5EF4-FFF2-40B4-BE49-F238E27FC236}">
                <a16:creationId xmlns:a16="http://schemas.microsoft.com/office/drawing/2014/main" id="{AA3050EB-04AD-6C4B-8932-91B1B1C266B3}"/>
              </a:ext>
            </a:extLst>
          </p:cNvPr>
          <p:cNvSpPr>
            <a:spLocks noGrp="1"/>
          </p:cNvSpPr>
          <p:nvPr>
            <p:ph type="title"/>
          </p:nvPr>
        </p:nvSpPr>
        <p:spPr/>
        <p:txBody>
          <a:bodyPr/>
          <a:lstStyle/>
          <a:p>
            <a:r>
              <a:rPr kumimoji="1" lang="ja-JP" altLang="en-US" dirty="0"/>
              <a:t>デジタルで業務機能を部品化すれば変更に即応できる</a:t>
            </a:r>
          </a:p>
        </p:txBody>
      </p:sp>
      <p:sp>
        <p:nvSpPr>
          <p:cNvPr id="37" name="テキスト ボックス 36">
            <a:extLst>
              <a:ext uri="{FF2B5EF4-FFF2-40B4-BE49-F238E27FC236}">
                <a16:creationId xmlns:a16="http://schemas.microsoft.com/office/drawing/2014/main" id="{89C94090-7731-0840-9D23-2C174D301035}"/>
              </a:ext>
            </a:extLst>
          </p:cNvPr>
          <p:cNvSpPr txBox="1"/>
          <p:nvPr/>
        </p:nvSpPr>
        <p:spPr>
          <a:xfrm>
            <a:off x="482877" y="2918373"/>
            <a:ext cx="1800493" cy="523220"/>
          </a:xfrm>
          <a:prstGeom prst="rect">
            <a:avLst/>
          </a:prstGeom>
          <a:noFill/>
        </p:spPr>
        <p:txBody>
          <a:bodyPr wrap="none" rtlCol="0">
            <a:spAutoFit/>
          </a:bodyPr>
          <a:lstStyle/>
          <a:p>
            <a:pPr algn="ctr"/>
            <a:r>
              <a:rPr kumimoji="1" lang="ja-JP" altLang="en-US" sz="1400" b="1">
                <a:solidFill>
                  <a:srgbClr val="0070C0"/>
                </a:solidFill>
                <a:latin typeface="Meiryo" panose="020B0604030504040204" pitchFamily="34" charset="-128"/>
                <a:ea typeface="Meiryo" panose="020B0604030504040204" pitchFamily="34" charset="-128"/>
              </a:rPr>
              <a:t>アレンジができる</a:t>
            </a:r>
            <a:endParaRPr kumimoji="1" lang="en-US" altLang="ja-JP" sz="1400" b="1" dirty="0">
              <a:solidFill>
                <a:srgbClr val="0070C0"/>
              </a:solidFill>
              <a:latin typeface="Meiryo" panose="020B0604030504040204" pitchFamily="34" charset="-128"/>
              <a:ea typeface="Meiryo" panose="020B0604030504040204" pitchFamily="34" charset="-128"/>
            </a:endParaRPr>
          </a:p>
          <a:p>
            <a:pPr algn="ctr"/>
            <a:r>
              <a:rPr kumimoji="1" lang="ja-JP" altLang="en-US" sz="1400" b="1">
                <a:solidFill>
                  <a:srgbClr val="0070C0"/>
                </a:solidFill>
                <a:latin typeface="Meiryo" panose="020B0604030504040204" pitchFamily="34" charset="-128"/>
                <a:ea typeface="Meiryo" panose="020B0604030504040204" pitchFamily="34" charset="-128"/>
              </a:rPr>
              <a:t>様々な料理に使える</a:t>
            </a:r>
            <a:endParaRPr kumimoji="1" lang="en-US" altLang="ja-JP" sz="1400" b="1" dirty="0">
              <a:solidFill>
                <a:srgbClr val="0070C0"/>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833B59E4-C88D-D24D-91A9-43DFA702753A}"/>
              </a:ext>
            </a:extLst>
          </p:cNvPr>
          <p:cNvSpPr/>
          <p:nvPr/>
        </p:nvSpPr>
        <p:spPr>
          <a:xfrm>
            <a:off x="4147131" y="1678532"/>
            <a:ext cx="948001" cy="370234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327E1CEB-BF00-4646-845C-D0CCCA80E68B}"/>
              </a:ext>
            </a:extLst>
          </p:cNvPr>
          <p:cNvSpPr/>
          <p:nvPr/>
        </p:nvSpPr>
        <p:spPr>
          <a:xfrm>
            <a:off x="5300070" y="1678533"/>
            <a:ext cx="948001" cy="371360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2C80019-FAF2-494A-AE53-38D266B52E37}"/>
              </a:ext>
            </a:extLst>
          </p:cNvPr>
          <p:cNvSpPr/>
          <p:nvPr/>
        </p:nvSpPr>
        <p:spPr>
          <a:xfrm>
            <a:off x="6437329" y="1678532"/>
            <a:ext cx="948001" cy="3702347"/>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テキスト ボックス 65">
            <a:extLst>
              <a:ext uri="{FF2B5EF4-FFF2-40B4-BE49-F238E27FC236}">
                <a16:creationId xmlns:a16="http://schemas.microsoft.com/office/drawing/2014/main" id="{303C7967-8685-F34A-A634-526294836728}"/>
              </a:ext>
            </a:extLst>
          </p:cNvPr>
          <p:cNvSpPr txBox="1"/>
          <p:nvPr/>
        </p:nvSpPr>
        <p:spPr>
          <a:xfrm>
            <a:off x="4166113" y="5007028"/>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販売管理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68D84DED-B38B-D946-917E-EC4C8D98A8DB}"/>
              </a:ext>
            </a:extLst>
          </p:cNvPr>
          <p:cNvSpPr txBox="1"/>
          <p:nvPr/>
        </p:nvSpPr>
        <p:spPr>
          <a:xfrm>
            <a:off x="5322664" y="5007028"/>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生産管理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1A11A7F9-EF17-D14C-9431-CCC79F4DCFAA}"/>
              </a:ext>
            </a:extLst>
          </p:cNvPr>
          <p:cNvSpPr txBox="1"/>
          <p:nvPr/>
        </p:nvSpPr>
        <p:spPr>
          <a:xfrm>
            <a:off x="6459923" y="4992782"/>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会計管理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8" name="正方形/長方形 77">
            <a:extLst>
              <a:ext uri="{FF2B5EF4-FFF2-40B4-BE49-F238E27FC236}">
                <a16:creationId xmlns:a16="http://schemas.microsoft.com/office/drawing/2014/main" id="{F315AD87-8299-7DA3-DCFD-EBBC26AE6612}"/>
              </a:ext>
            </a:extLst>
          </p:cNvPr>
          <p:cNvSpPr/>
          <p:nvPr/>
        </p:nvSpPr>
        <p:spPr>
          <a:xfrm>
            <a:off x="7579396" y="1676894"/>
            <a:ext cx="948001" cy="370234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F9AD1383-FCBC-3AEF-761A-2672652DDDBA}"/>
              </a:ext>
            </a:extLst>
          </p:cNvPr>
          <p:cNvSpPr txBox="1"/>
          <p:nvPr/>
        </p:nvSpPr>
        <p:spPr>
          <a:xfrm>
            <a:off x="7721414" y="4992782"/>
            <a:ext cx="663964"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業務</a:t>
            </a:r>
            <a:r>
              <a:rPr lang="en-US" altLang="ja-JP" sz="1400" dirty="0">
                <a:solidFill>
                  <a:schemeClr val="bg1"/>
                </a:solidFill>
                <a:latin typeface="Meiryo" panose="020B0604030504040204" pitchFamily="34" charset="-128"/>
                <a:ea typeface="Meiryo" panose="020B0604030504040204" pitchFamily="34" charset="-128"/>
              </a:rPr>
              <a:t>X</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84" name="正方形/長方形 83">
            <a:extLst>
              <a:ext uri="{FF2B5EF4-FFF2-40B4-BE49-F238E27FC236}">
                <a16:creationId xmlns:a16="http://schemas.microsoft.com/office/drawing/2014/main" id="{DDD01362-7C8F-EE2D-6301-9C90B0093160}"/>
              </a:ext>
            </a:extLst>
          </p:cNvPr>
          <p:cNvSpPr/>
          <p:nvPr/>
        </p:nvSpPr>
        <p:spPr>
          <a:xfrm>
            <a:off x="4247620" y="4357552"/>
            <a:ext cx="759569"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76AB01FE-3D83-ED3E-490C-55F0471443E5}"/>
              </a:ext>
            </a:extLst>
          </p:cNvPr>
          <p:cNvSpPr/>
          <p:nvPr/>
        </p:nvSpPr>
        <p:spPr>
          <a:xfrm>
            <a:off x="6538458" y="4353153"/>
            <a:ext cx="759569"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BE44602A-CD09-AB7F-05A5-9F512F2F07FE}"/>
              </a:ext>
            </a:extLst>
          </p:cNvPr>
          <p:cNvSpPr/>
          <p:nvPr/>
        </p:nvSpPr>
        <p:spPr>
          <a:xfrm>
            <a:off x="5405904" y="4355483"/>
            <a:ext cx="759569"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54" name="グループ化 153">
            <a:extLst>
              <a:ext uri="{FF2B5EF4-FFF2-40B4-BE49-F238E27FC236}">
                <a16:creationId xmlns:a16="http://schemas.microsoft.com/office/drawing/2014/main" id="{1E5FA011-EDBD-5088-E4E2-F8E844B80DF0}"/>
              </a:ext>
            </a:extLst>
          </p:cNvPr>
          <p:cNvGrpSpPr/>
          <p:nvPr/>
        </p:nvGrpSpPr>
        <p:grpSpPr>
          <a:xfrm>
            <a:off x="3118717" y="1740633"/>
            <a:ext cx="5611152" cy="2490981"/>
            <a:chOff x="3118717" y="1740633"/>
            <a:chExt cx="5611152" cy="2490981"/>
          </a:xfrm>
        </p:grpSpPr>
        <p:sp>
          <p:nvSpPr>
            <p:cNvPr id="80" name="正方形/長方形 79">
              <a:extLst>
                <a:ext uri="{FF2B5EF4-FFF2-40B4-BE49-F238E27FC236}">
                  <a16:creationId xmlns:a16="http://schemas.microsoft.com/office/drawing/2014/main" id="{965EA198-7465-50BC-0E12-8DB9421F0060}"/>
                </a:ext>
              </a:extLst>
            </p:cNvPr>
            <p:cNvSpPr/>
            <p:nvPr/>
          </p:nvSpPr>
          <p:spPr>
            <a:xfrm>
              <a:off x="3126441" y="1740633"/>
              <a:ext cx="558725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7CF92A4C-1966-5989-522F-09DF07F79B91}"/>
                </a:ext>
              </a:extLst>
            </p:cNvPr>
            <p:cNvSpPr/>
            <p:nvPr/>
          </p:nvSpPr>
          <p:spPr>
            <a:xfrm>
              <a:off x="3126441" y="2247375"/>
              <a:ext cx="558725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5C6FA873-064C-C560-D04F-94C8BBC747FB}"/>
                </a:ext>
              </a:extLst>
            </p:cNvPr>
            <p:cNvSpPr/>
            <p:nvPr/>
          </p:nvSpPr>
          <p:spPr>
            <a:xfrm>
              <a:off x="3128770" y="2767148"/>
              <a:ext cx="5584924"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D865DE39-E320-CD10-D679-0E89B3DBD31F}"/>
                </a:ext>
              </a:extLst>
            </p:cNvPr>
            <p:cNvSpPr/>
            <p:nvPr/>
          </p:nvSpPr>
          <p:spPr>
            <a:xfrm>
              <a:off x="3125928" y="3273658"/>
              <a:ext cx="5603941"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8A208C9D-38FB-4E94-2A43-3B0D894D9E5F}"/>
                </a:ext>
              </a:extLst>
            </p:cNvPr>
            <p:cNvSpPr/>
            <p:nvPr/>
          </p:nvSpPr>
          <p:spPr>
            <a:xfrm>
              <a:off x="3128767" y="3783709"/>
              <a:ext cx="56011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8" name="テキスト ボックス 137">
              <a:extLst>
                <a:ext uri="{FF2B5EF4-FFF2-40B4-BE49-F238E27FC236}">
                  <a16:creationId xmlns:a16="http://schemas.microsoft.com/office/drawing/2014/main" id="{576F2A4D-947F-90B4-1ADA-59E158E2CE84}"/>
                </a:ext>
              </a:extLst>
            </p:cNvPr>
            <p:cNvSpPr txBox="1"/>
            <p:nvPr/>
          </p:nvSpPr>
          <p:spPr>
            <a:xfrm>
              <a:off x="3129757" y="2266612"/>
              <a:ext cx="995328" cy="461665"/>
            </a:xfrm>
            <a:prstGeom prst="rect">
              <a:avLst/>
            </a:prstGeom>
            <a:noFill/>
          </p:spPr>
          <p:txBody>
            <a:bodyPr wrap="square" rtlCol="0">
              <a:spAutoFit/>
            </a:bodyPr>
            <a:lstStyle/>
            <a:p>
              <a:pPr algn="r"/>
              <a:r>
                <a:rPr lang="ja-JP" altLang="en-US" sz="1200" b="1">
                  <a:solidFill>
                    <a:schemeClr val="bg1"/>
                  </a:solidFill>
                  <a:latin typeface="Meiryo" panose="020B0604030504040204" pitchFamily="34" charset="-128"/>
                  <a:ea typeface="Meiryo" panose="020B0604030504040204" pitchFamily="34" charset="-128"/>
                </a:rPr>
                <a:t>顧客情報</a:t>
              </a:r>
              <a:endParaRPr lang="en-US" altLang="ja-JP" sz="1200" b="1" dirty="0">
                <a:solidFill>
                  <a:schemeClr val="bg1"/>
                </a:solidFill>
                <a:latin typeface="Meiryo" panose="020B0604030504040204" pitchFamily="34" charset="-128"/>
                <a:ea typeface="Meiryo" panose="020B0604030504040204" pitchFamily="34" charset="-128"/>
              </a:endParaRPr>
            </a:p>
            <a:p>
              <a:pPr algn="r"/>
              <a:r>
                <a:rPr lang="ja-JP" altLang="en-US" sz="1200" b="1">
                  <a:solidFill>
                    <a:schemeClr val="bg1"/>
                  </a:solidFill>
                  <a:latin typeface="Meiryo" panose="020B0604030504040204" pitchFamily="34" charset="-128"/>
                  <a:ea typeface="Meiryo" panose="020B0604030504040204" pitchFamily="34" charset="-128"/>
                </a:rPr>
                <a:t>管理</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40" name="テキスト ボックス 139">
              <a:extLst>
                <a:ext uri="{FF2B5EF4-FFF2-40B4-BE49-F238E27FC236}">
                  <a16:creationId xmlns:a16="http://schemas.microsoft.com/office/drawing/2014/main" id="{AC8B3143-3A95-D102-AC5C-C06C2856E2D3}"/>
                </a:ext>
              </a:extLst>
            </p:cNvPr>
            <p:cNvSpPr txBox="1"/>
            <p:nvPr/>
          </p:nvSpPr>
          <p:spPr>
            <a:xfrm>
              <a:off x="3118717" y="2790423"/>
              <a:ext cx="995328" cy="461665"/>
            </a:xfrm>
            <a:prstGeom prst="rect">
              <a:avLst/>
            </a:prstGeom>
            <a:noFill/>
          </p:spPr>
          <p:txBody>
            <a:bodyPr wrap="square" rtlCol="0">
              <a:spAutoFit/>
            </a:bodyPr>
            <a:lstStyle/>
            <a:p>
              <a:pPr algn="r"/>
              <a:r>
                <a:rPr lang="ja-JP" altLang="en-US" sz="1200" b="1">
                  <a:solidFill>
                    <a:schemeClr val="bg1"/>
                  </a:solidFill>
                  <a:latin typeface="Meiryo" panose="020B0604030504040204" pitchFamily="34" charset="-128"/>
                  <a:ea typeface="Meiryo" panose="020B0604030504040204" pitchFamily="34" charset="-128"/>
                </a:rPr>
                <a:t>製品データ</a:t>
              </a:r>
              <a:endParaRPr lang="en-US" altLang="ja-JP" sz="1200" b="1" dirty="0">
                <a:solidFill>
                  <a:schemeClr val="bg1"/>
                </a:solidFill>
                <a:latin typeface="Meiryo" panose="020B0604030504040204" pitchFamily="34" charset="-128"/>
                <a:ea typeface="Meiryo" panose="020B0604030504040204" pitchFamily="34" charset="-128"/>
              </a:endParaRPr>
            </a:p>
            <a:p>
              <a:pPr algn="r"/>
              <a:r>
                <a:rPr lang="ja-JP" altLang="en-US" sz="1200" b="1">
                  <a:solidFill>
                    <a:schemeClr val="bg1"/>
                  </a:solidFill>
                  <a:latin typeface="Meiryo" panose="020B0604030504040204" pitchFamily="34" charset="-128"/>
                  <a:ea typeface="Meiryo" panose="020B0604030504040204" pitchFamily="34" charset="-128"/>
                </a:rPr>
                <a:t>管理</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41" name="テキスト ボックス 140">
              <a:extLst>
                <a:ext uri="{FF2B5EF4-FFF2-40B4-BE49-F238E27FC236}">
                  <a16:creationId xmlns:a16="http://schemas.microsoft.com/office/drawing/2014/main" id="{03CA3CC1-FC4C-C372-2553-35C4531D8F35}"/>
                </a:ext>
              </a:extLst>
            </p:cNvPr>
            <p:cNvSpPr txBox="1"/>
            <p:nvPr/>
          </p:nvSpPr>
          <p:spPr>
            <a:xfrm>
              <a:off x="3124490" y="1769440"/>
              <a:ext cx="1000595" cy="461665"/>
            </a:xfrm>
            <a:prstGeom prst="rect">
              <a:avLst/>
            </a:prstGeom>
            <a:noFill/>
          </p:spPr>
          <p:txBody>
            <a:bodyPr wrap="none" rtlCol="0">
              <a:spAutoFit/>
            </a:bodyPr>
            <a:lstStyle/>
            <a:p>
              <a:pPr algn="r"/>
              <a:r>
                <a:rPr lang="ja-JP" altLang="en-US" sz="1200" b="1">
                  <a:solidFill>
                    <a:schemeClr val="bg1"/>
                  </a:solidFill>
                  <a:latin typeface="Meiryo" panose="020B0604030504040204" pitchFamily="34" charset="-128"/>
                  <a:ea typeface="Meiryo" panose="020B0604030504040204" pitchFamily="34" charset="-128"/>
                </a:rPr>
                <a:t>ユーザー</a:t>
              </a:r>
              <a:r>
                <a:rPr lang="en-US" altLang="ja-JP" sz="1200" b="1" dirty="0">
                  <a:solidFill>
                    <a:schemeClr val="bg1"/>
                  </a:solidFill>
                  <a:latin typeface="Meiryo" panose="020B0604030504040204" pitchFamily="34" charset="-128"/>
                  <a:ea typeface="Meiryo" panose="020B0604030504040204" pitchFamily="34" charset="-128"/>
                </a:rPr>
                <a:t>ID</a:t>
              </a:r>
            </a:p>
            <a:p>
              <a:pPr algn="r"/>
              <a:r>
                <a:rPr lang="ja-JP" altLang="en-US" sz="1200" b="1">
                  <a:solidFill>
                    <a:schemeClr val="bg1"/>
                  </a:solidFill>
                  <a:latin typeface="Meiryo" panose="020B0604030504040204" pitchFamily="34" charset="-128"/>
                  <a:ea typeface="Meiryo" panose="020B0604030504040204" pitchFamily="34" charset="-128"/>
                </a:rPr>
                <a:t>管理</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42" name="テキスト ボックス 141">
              <a:extLst>
                <a:ext uri="{FF2B5EF4-FFF2-40B4-BE49-F238E27FC236}">
                  <a16:creationId xmlns:a16="http://schemas.microsoft.com/office/drawing/2014/main" id="{0575180C-52EC-A630-BC50-FC03D220420D}"/>
                </a:ext>
              </a:extLst>
            </p:cNvPr>
            <p:cNvSpPr txBox="1"/>
            <p:nvPr/>
          </p:nvSpPr>
          <p:spPr>
            <a:xfrm>
              <a:off x="3124490" y="3374127"/>
              <a:ext cx="995328" cy="276999"/>
            </a:xfrm>
            <a:prstGeom prst="rect">
              <a:avLst/>
            </a:prstGeom>
            <a:noFill/>
          </p:spPr>
          <p:txBody>
            <a:bodyPr wrap="square" rtlCol="0">
              <a:spAutoFit/>
            </a:bodyPr>
            <a:lstStyle/>
            <a:p>
              <a:pPr algn="r"/>
              <a:r>
                <a:rPr kumimoji="1" lang="ja-JP" altLang="en-US" sz="1200" b="1">
                  <a:solidFill>
                    <a:schemeClr val="bg1"/>
                  </a:solidFill>
                  <a:latin typeface="Meiryo" panose="020B0604030504040204" pitchFamily="34" charset="-128"/>
                  <a:ea typeface="Meiryo" panose="020B0604030504040204" pitchFamily="34" charset="-128"/>
                </a:rPr>
                <a:t>機能</a:t>
              </a:r>
              <a:r>
                <a:rPr kumimoji="1" lang="en-US" altLang="ja-JP" sz="1200" b="1" dirty="0">
                  <a:solidFill>
                    <a:schemeClr val="bg1"/>
                  </a:solidFill>
                  <a:latin typeface="Meiryo" panose="020B0604030504040204" pitchFamily="34" charset="-128"/>
                  <a:ea typeface="Meiryo" panose="020B0604030504040204" pitchFamily="34" charset="-128"/>
                </a:rPr>
                <a:t>A</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43" name="テキスト ボックス 142">
              <a:extLst>
                <a:ext uri="{FF2B5EF4-FFF2-40B4-BE49-F238E27FC236}">
                  <a16:creationId xmlns:a16="http://schemas.microsoft.com/office/drawing/2014/main" id="{4C7547D7-4765-BAAD-FDA8-7549ABDB0AD0}"/>
                </a:ext>
              </a:extLst>
            </p:cNvPr>
            <p:cNvSpPr txBox="1"/>
            <p:nvPr/>
          </p:nvSpPr>
          <p:spPr>
            <a:xfrm>
              <a:off x="3124490" y="3898562"/>
              <a:ext cx="995328" cy="276999"/>
            </a:xfrm>
            <a:prstGeom prst="rect">
              <a:avLst/>
            </a:prstGeom>
            <a:noFill/>
          </p:spPr>
          <p:txBody>
            <a:bodyPr wrap="square" rtlCol="0">
              <a:spAutoFit/>
            </a:bodyPr>
            <a:lstStyle/>
            <a:p>
              <a:pPr algn="r"/>
              <a:r>
                <a:rPr kumimoji="1" lang="ja-JP" altLang="en-US" sz="1200" b="1">
                  <a:solidFill>
                    <a:schemeClr val="bg1"/>
                  </a:solidFill>
                  <a:latin typeface="Meiryo" panose="020B0604030504040204" pitchFamily="34" charset="-128"/>
                  <a:ea typeface="Meiryo" panose="020B0604030504040204" pitchFamily="34" charset="-128"/>
                </a:rPr>
                <a:t>機能</a:t>
              </a:r>
              <a:r>
                <a:rPr kumimoji="1" lang="en-US" altLang="ja-JP" sz="1200" b="1" dirty="0">
                  <a:solidFill>
                    <a:schemeClr val="bg1"/>
                  </a:solidFill>
                  <a:latin typeface="Meiryo" panose="020B0604030504040204" pitchFamily="34" charset="-128"/>
                  <a:ea typeface="Meiryo" panose="020B0604030504040204" pitchFamily="34" charset="-128"/>
                </a:rPr>
                <a:t>B</a:t>
              </a:r>
              <a:endParaRPr kumimoji="1" lang="ja-JP" altLang="en-US" sz="1200" b="1">
                <a:solidFill>
                  <a:schemeClr val="bg1"/>
                </a:solidFill>
                <a:latin typeface="Meiryo" panose="020B0604030504040204" pitchFamily="34" charset="-128"/>
                <a:ea typeface="Meiryo" panose="020B0604030504040204" pitchFamily="34" charset="-128"/>
              </a:endParaRPr>
            </a:p>
          </p:txBody>
        </p:sp>
      </p:grpSp>
      <p:sp>
        <p:nvSpPr>
          <p:cNvPr id="144" name="上矢印 143">
            <a:extLst>
              <a:ext uri="{FF2B5EF4-FFF2-40B4-BE49-F238E27FC236}">
                <a16:creationId xmlns:a16="http://schemas.microsoft.com/office/drawing/2014/main" id="{A7F3FE8D-953B-169F-7577-94C904849F11}"/>
              </a:ext>
            </a:extLst>
          </p:cNvPr>
          <p:cNvSpPr/>
          <p:nvPr/>
        </p:nvSpPr>
        <p:spPr>
          <a:xfrm rot="10800000">
            <a:off x="1073631" y="3444578"/>
            <a:ext cx="551329" cy="307777"/>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テキスト ボックス 148">
            <a:extLst>
              <a:ext uri="{FF2B5EF4-FFF2-40B4-BE49-F238E27FC236}">
                <a16:creationId xmlns:a16="http://schemas.microsoft.com/office/drawing/2014/main" id="{FA7DC92F-DEAF-7FE0-5A2A-57416E854DEB}"/>
              </a:ext>
            </a:extLst>
          </p:cNvPr>
          <p:cNvSpPr txBox="1"/>
          <p:nvPr/>
        </p:nvSpPr>
        <p:spPr>
          <a:xfrm>
            <a:off x="3845859" y="5580328"/>
            <a:ext cx="4859022" cy="923330"/>
          </a:xfrm>
          <a:prstGeom prst="rect">
            <a:avLst/>
          </a:prstGeom>
          <a:noFill/>
        </p:spPr>
        <p:txBody>
          <a:bodyPr wrap="none" rtlCol="0">
            <a:spAutoFit/>
          </a:bodyPr>
          <a:lstStyle/>
          <a:p>
            <a:pPr marL="285750" indent="-285750">
              <a:buFont typeface="Wingdings" pitchFamily="2" charset="2"/>
              <a:buChar char="ü"/>
            </a:pPr>
            <a:r>
              <a:rPr kumimoji="1" lang="ja-JP" altLang="en-US" b="1">
                <a:solidFill>
                  <a:schemeClr val="accent6">
                    <a:lumMod val="75000"/>
                  </a:schemeClr>
                </a:solidFill>
                <a:latin typeface="Meiryo" panose="020B0604030504040204" pitchFamily="34" charset="-128"/>
                <a:ea typeface="Meiryo" panose="020B0604030504040204" pitchFamily="34" charset="-128"/>
              </a:rPr>
              <a:t>業務の変更や改善に直ちに対応できる</a:t>
            </a:r>
            <a:endParaRPr kumimoji="1" lang="en-US" altLang="ja-JP" b="1"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b="1">
                <a:solidFill>
                  <a:schemeClr val="accent6">
                    <a:lumMod val="75000"/>
                  </a:schemeClr>
                </a:solidFill>
                <a:latin typeface="Meiryo" panose="020B0604030504040204" pitchFamily="34" charset="-128"/>
                <a:ea typeface="Meiryo" panose="020B0604030504040204" pitchFamily="34" charset="-128"/>
              </a:rPr>
              <a:t>新しい業務にも即応できる</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b="1">
                <a:solidFill>
                  <a:schemeClr val="accent6">
                    <a:lumMod val="75000"/>
                  </a:schemeClr>
                </a:solidFill>
                <a:latin typeface="Meiryo" panose="020B0604030504040204" pitchFamily="34" charset="-128"/>
                <a:ea typeface="Meiryo" panose="020B0604030504040204" pitchFamily="34" charset="-128"/>
              </a:rPr>
              <a:t>新たな技術やノウハウを容易に取り込める</a:t>
            </a:r>
          </a:p>
        </p:txBody>
      </p:sp>
      <p:grpSp>
        <p:nvGrpSpPr>
          <p:cNvPr id="155" name="グループ化 154">
            <a:extLst>
              <a:ext uri="{FF2B5EF4-FFF2-40B4-BE49-F238E27FC236}">
                <a16:creationId xmlns:a16="http://schemas.microsoft.com/office/drawing/2014/main" id="{66232FB0-8A52-0380-2921-7C04EE181A2B}"/>
              </a:ext>
            </a:extLst>
          </p:cNvPr>
          <p:cNvGrpSpPr/>
          <p:nvPr/>
        </p:nvGrpSpPr>
        <p:grpSpPr>
          <a:xfrm>
            <a:off x="2283370" y="1055172"/>
            <a:ext cx="1562488" cy="600300"/>
            <a:chOff x="2283370" y="1055172"/>
            <a:chExt cx="1562488" cy="600300"/>
          </a:xfrm>
        </p:grpSpPr>
        <p:sp>
          <p:nvSpPr>
            <p:cNvPr id="152" name="曲折矢印 151">
              <a:extLst>
                <a:ext uri="{FF2B5EF4-FFF2-40B4-BE49-F238E27FC236}">
                  <a16:creationId xmlns:a16="http://schemas.microsoft.com/office/drawing/2014/main" id="{AC811807-9861-7561-7ABA-769682CD74B3}"/>
                </a:ext>
              </a:extLst>
            </p:cNvPr>
            <p:cNvSpPr/>
            <p:nvPr/>
          </p:nvSpPr>
          <p:spPr>
            <a:xfrm rot="5400000">
              <a:off x="2803098" y="598641"/>
              <a:ext cx="586230" cy="1499291"/>
            </a:xfrm>
            <a:prstGeom prst="bentArrow">
              <a:avLst>
                <a:gd name="adj1" fmla="val 25000"/>
                <a:gd name="adj2" fmla="val 25000"/>
                <a:gd name="adj3" fmla="val 25000"/>
                <a:gd name="adj4" fmla="val 38016"/>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テキスト ボックス 152">
              <a:extLst>
                <a:ext uri="{FF2B5EF4-FFF2-40B4-BE49-F238E27FC236}">
                  <a16:creationId xmlns:a16="http://schemas.microsoft.com/office/drawing/2014/main" id="{BA6C636E-59D1-1581-AE44-63681DA5D43B}"/>
                </a:ext>
              </a:extLst>
            </p:cNvPr>
            <p:cNvSpPr txBox="1"/>
            <p:nvPr/>
          </p:nvSpPr>
          <p:spPr>
            <a:xfrm>
              <a:off x="2283370" y="1224585"/>
              <a:ext cx="1313180" cy="430887"/>
            </a:xfrm>
            <a:prstGeom prst="rect">
              <a:avLst/>
            </a:prstGeom>
            <a:noFill/>
          </p:spPr>
          <p:txBody>
            <a:bodyPr wrap="none" rtlCol="0">
              <a:spAutoFit/>
            </a:bodyPr>
            <a:lstStyle/>
            <a:p>
              <a:r>
                <a:rPr kumimoji="1" lang="ja-JP" altLang="en-US" sz="1100" b="1">
                  <a:solidFill>
                    <a:schemeClr val="accent6">
                      <a:lumMod val="75000"/>
                    </a:schemeClr>
                  </a:solidFill>
                  <a:latin typeface="Meiryo" panose="020B0604030504040204" pitchFamily="34" charset="-128"/>
                  <a:ea typeface="Meiryo" panose="020B0604030504040204" pitchFamily="34" charset="-128"/>
                </a:rPr>
                <a:t>デジタル化で</a:t>
              </a:r>
              <a:endParaRPr kumimoji="1" lang="en-US" altLang="ja-JP" sz="1100" b="1" dirty="0">
                <a:solidFill>
                  <a:schemeClr val="accent6">
                    <a:lumMod val="75000"/>
                  </a:schemeClr>
                </a:solidFill>
                <a:latin typeface="Meiryo" panose="020B0604030504040204" pitchFamily="34" charset="-128"/>
                <a:ea typeface="Meiryo" panose="020B0604030504040204" pitchFamily="34" charset="-128"/>
              </a:endParaRPr>
            </a:p>
            <a:p>
              <a:r>
                <a:rPr lang="ja-JP" altLang="en-US" sz="1100" b="1">
                  <a:solidFill>
                    <a:schemeClr val="accent6">
                      <a:lumMod val="75000"/>
                    </a:schemeClr>
                  </a:solidFill>
                  <a:latin typeface="Meiryo" panose="020B0604030504040204" pitchFamily="34" charset="-128"/>
                  <a:ea typeface="Meiryo" panose="020B0604030504040204" pitchFamily="34" charset="-128"/>
                </a:rPr>
                <a:t>業務機能を部品化</a:t>
              </a:r>
              <a:endParaRPr kumimoji="1" lang="ja-JP" altLang="en-US" sz="1100" b="1">
                <a:solidFill>
                  <a:schemeClr val="accent6">
                    <a:lumMod val="75000"/>
                  </a:schemeClr>
                </a:solidFill>
                <a:latin typeface="Meiryo" panose="020B0604030504040204" pitchFamily="34" charset="-128"/>
                <a:ea typeface="Meiryo" panose="020B0604030504040204" pitchFamily="34" charset="-128"/>
              </a:endParaRPr>
            </a:p>
          </p:txBody>
        </p:sp>
      </p:grpSp>
      <p:sp>
        <p:nvSpPr>
          <p:cNvPr id="89" name="正方形/長方形 88">
            <a:extLst>
              <a:ext uri="{FF2B5EF4-FFF2-40B4-BE49-F238E27FC236}">
                <a16:creationId xmlns:a16="http://schemas.microsoft.com/office/drawing/2014/main" id="{516EB7E4-28DF-13AA-069B-9B92E1F9811B}"/>
              </a:ext>
            </a:extLst>
          </p:cNvPr>
          <p:cNvSpPr/>
          <p:nvPr/>
        </p:nvSpPr>
        <p:spPr>
          <a:xfrm>
            <a:off x="4255048" y="1797769"/>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B4ADA233-FC42-9701-A4CE-AD88FB9F5773}"/>
              </a:ext>
            </a:extLst>
          </p:cNvPr>
          <p:cNvSpPr/>
          <p:nvPr/>
        </p:nvSpPr>
        <p:spPr>
          <a:xfrm>
            <a:off x="4255048" y="2320789"/>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DD561FC8-3A89-D00A-2B7F-2CE2E586ACD4}"/>
              </a:ext>
            </a:extLst>
          </p:cNvPr>
          <p:cNvSpPr/>
          <p:nvPr/>
        </p:nvSpPr>
        <p:spPr>
          <a:xfrm>
            <a:off x="4255048" y="2823530"/>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2" name="正方形/長方形 121">
            <a:extLst>
              <a:ext uri="{FF2B5EF4-FFF2-40B4-BE49-F238E27FC236}">
                <a16:creationId xmlns:a16="http://schemas.microsoft.com/office/drawing/2014/main" id="{CB309175-6AFF-0BF6-50FF-620C0A9A60EE}"/>
              </a:ext>
            </a:extLst>
          </p:cNvPr>
          <p:cNvSpPr/>
          <p:nvPr/>
        </p:nvSpPr>
        <p:spPr>
          <a:xfrm>
            <a:off x="4255048" y="3850814"/>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3" name="正方形/長方形 122">
            <a:extLst>
              <a:ext uri="{FF2B5EF4-FFF2-40B4-BE49-F238E27FC236}">
                <a16:creationId xmlns:a16="http://schemas.microsoft.com/office/drawing/2014/main" id="{F23E92C4-C3C7-70F8-E714-CA8F72E0DEFB}"/>
              </a:ext>
            </a:extLst>
          </p:cNvPr>
          <p:cNvSpPr/>
          <p:nvPr/>
        </p:nvSpPr>
        <p:spPr>
          <a:xfrm>
            <a:off x="5398048" y="1801991"/>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5" name="正方形/長方形 124">
            <a:extLst>
              <a:ext uri="{FF2B5EF4-FFF2-40B4-BE49-F238E27FC236}">
                <a16:creationId xmlns:a16="http://schemas.microsoft.com/office/drawing/2014/main" id="{8354BEE3-66D9-19F5-BD83-22F82CF19CAE}"/>
              </a:ext>
            </a:extLst>
          </p:cNvPr>
          <p:cNvSpPr/>
          <p:nvPr/>
        </p:nvSpPr>
        <p:spPr>
          <a:xfrm>
            <a:off x="5398048" y="2827752"/>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6" name="正方形/長方形 125">
            <a:extLst>
              <a:ext uri="{FF2B5EF4-FFF2-40B4-BE49-F238E27FC236}">
                <a16:creationId xmlns:a16="http://schemas.microsoft.com/office/drawing/2014/main" id="{03D0553C-75D4-E265-8757-E68B645D6A9A}"/>
              </a:ext>
            </a:extLst>
          </p:cNvPr>
          <p:cNvSpPr/>
          <p:nvPr/>
        </p:nvSpPr>
        <p:spPr>
          <a:xfrm>
            <a:off x="5398048" y="3350772"/>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8" name="正方形/長方形 127">
            <a:extLst>
              <a:ext uri="{FF2B5EF4-FFF2-40B4-BE49-F238E27FC236}">
                <a16:creationId xmlns:a16="http://schemas.microsoft.com/office/drawing/2014/main" id="{AF3ED266-40BA-7FA6-FE5B-EA377AB076B6}"/>
              </a:ext>
            </a:extLst>
          </p:cNvPr>
          <p:cNvSpPr/>
          <p:nvPr/>
        </p:nvSpPr>
        <p:spPr>
          <a:xfrm>
            <a:off x="6546941" y="1800878"/>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9" name="正方形/長方形 128">
            <a:extLst>
              <a:ext uri="{FF2B5EF4-FFF2-40B4-BE49-F238E27FC236}">
                <a16:creationId xmlns:a16="http://schemas.microsoft.com/office/drawing/2014/main" id="{0E813784-5D46-71B4-5855-3C84D83D0762}"/>
              </a:ext>
            </a:extLst>
          </p:cNvPr>
          <p:cNvSpPr/>
          <p:nvPr/>
        </p:nvSpPr>
        <p:spPr>
          <a:xfrm>
            <a:off x="6546941" y="2323898"/>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0" name="正方形/長方形 129">
            <a:extLst>
              <a:ext uri="{FF2B5EF4-FFF2-40B4-BE49-F238E27FC236}">
                <a16:creationId xmlns:a16="http://schemas.microsoft.com/office/drawing/2014/main" id="{F7C7B118-4B30-69BA-C06A-5A67A2A37D55}"/>
              </a:ext>
            </a:extLst>
          </p:cNvPr>
          <p:cNvSpPr/>
          <p:nvPr/>
        </p:nvSpPr>
        <p:spPr>
          <a:xfrm>
            <a:off x="6546941" y="2826639"/>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2C1B4373-99AE-93C9-B732-FB58D9D60514}"/>
              </a:ext>
            </a:extLst>
          </p:cNvPr>
          <p:cNvSpPr/>
          <p:nvPr/>
        </p:nvSpPr>
        <p:spPr>
          <a:xfrm>
            <a:off x="6546941" y="3349659"/>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7984E25E-EA1D-5FDD-10FF-F71115AFEAE4}"/>
              </a:ext>
            </a:extLst>
          </p:cNvPr>
          <p:cNvSpPr/>
          <p:nvPr/>
        </p:nvSpPr>
        <p:spPr>
          <a:xfrm>
            <a:off x="7680112" y="1807058"/>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06A92BDE-93AC-542D-325F-1635A6B44140}"/>
              </a:ext>
            </a:extLst>
          </p:cNvPr>
          <p:cNvSpPr/>
          <p:nvPr/>
        </p:nvSpPr>
        <p:spPr>
          <a:xfrm>
            <a:off x="7680112" y="2330078"/>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7" name="正方形/長方形 136">
            <a:extLst>
              <a:ext uri="{FF2B5EF4-FFF2-40B4-BE49-F238E27FC236}">
                <a16:creationId xmlns:a16="http://schemas.microsoft.com/office/drawing/2014/main" id="{7154AD16-E47F-EDC5-2D3A-4561EDCB7B37}"/>
              </a:ext>
            </a:extLst>
          </p:cNvPr>
          <p:cNvSpPr/>
          <p:nvPr/>
        </p:nvSpPr>
        <p:spPr>
          <a:xfrm>
            <a:off x="7680112" y="3860103"/>
            <a:ext cx="752141" cy="316020"/>
          </a:xfrm>
          <a:prstGeom prst="rect">
            <a:avLst/>
          </a:prstGeom>
          <a:solidFill>
            <a:schemeClr val="accent3">
              <a:lumMod val="50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56" name="テキスト ボックス 155">
            <a:extLst>
              <a:ext uri="{FF2B5EF4-FFF2-40B4-BE49-F238E27FC236}">
                <a16:creationId xmlns:a16="http://schemas.microsoft.com/office/drawing/2014/main" id="{E9216628-0BF5-5441-4998-5B147CBAC83F}"/>
              </a:ext>
            </a:extLst>
          </p:cNvPr>
          <p:cNvSpPr txBox="1"/>
          <p:nvPr/>
        </p:nvSpPr>
        <p:spPr>
          <a:xfrm>
            <a:off x="3206754" y="4431744"/>
            <a:ext cx="902811" cy="307777"/>
          </a:xfrm>
          <a:prstGeom prst="rect">
            <a:avLst/>
          </a:prstGeom>
          <a:noFill/>
        </p:spPr>
        <p:txBody>
          <a:bodyPr wrap="none" rtlCol="0">
            <a:spAutoFit/>
          </a:bodyPr>
          <a:lstStyle/>
          <a:p>
            <a:r>
              <a:rPr kumimoji="1" lang="ja-JP" altLang="en-US" sz="1400" b="1">
                <a:solidFill>
                  <a:schemeClr val="accent3">
                    <a:lumMod val="50000"/>
                  </a:schemeClr>
                </a:solidFill>
                <a:latin typeface="Meiryo" panose="020B0604030504040204" pitchFamily="34" charset="-128"/>
                <a:ea typeface="Meiryo" panose="020B0604030504040204" pitchFamily="34" charset="-128"/>
              </a:rPr>
              <a:t>独自機能</a:t>
            </a:r>
          </a:p>
        </p:txBody>
      </p:sp>
      <p:sp>
        <p:nvSpPr>
          <p:cNvPr id="87" name="正方形/長方形 86">
            <a:extLst>
              <a:ext uri="{FF2B5EF4-FFF2-40B4-BE49-F238E27FC236}">
                <a16:creationId xmlns:a16="http://schemas.microsoft.com/office/drawing/2014/main" id="{CF6A247F-8BCC-572A-4DD7-45423F52519A}"/>
              </a:ext>
            </a:extLst>
          </p:cNvPr>
          <p:cNvSpPr/>
          <p:nvPr/>
        </p:nvSpPr>
        <p:spPr>
          <a:xfrm>
            <a:off x="7674426" y="4347590"/>
            <a:ext cx="759569"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pic>
        <p:nvPicPr>
          <p:cNvPr id="21" name="図 20" descr="黒い背景に白い文字がある&#10;&#10;AI 生成コンテンツは誤りを含む可能性があります。">
            <a:extLst>
              <a:ext uri="{FF2B5EF4-FFF2-40B4-BE49-F238E27FC236}">
                <a16:creationId xmlns:a16="http://schemas.microsoft.com/office/drawing/2014/main" id="{8AF191E9-6956-9850-5054-310D77130413}"/>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63594" y="3785584"/>
            <a:ext cx="1779958" cy="1139797"/>
          </a:xfrm>
          <a:prstGeom prst="rect">
            <a:avLst/>
          </a:prstGeom>
        </p:spPr>
      </p:pic>
      <p:grpSp>
        <p:nvGrpSpPr>
          <p:cNvPr id="46" name="グループ化 45">
            <a:extLst>
              <a:ext uri="{FF2B5EF4-FFF2-40B4-BE49-F238E27FC236}">
                <a16:creationId xmlns:a16="http://schemas.microsoft.com/office/drawing/2014/main" id="{8775A5CF-A472-1344-C6A0-505353AA75D2}"/>
              </a:ext>
            </a:extLst>
          </p:cNvPr>
          <p:cNvGrpSpPr/>
          <p:nvPr/>
        </p:nvGrpSpPr>
        <p:grpSpPr>
          <a:xfrm>
            <a:off x="251332" y="4928366"/>
            <a:ext cx="2339103" cy="1408699"/>
            <a:chOff x="251332" y="4928366"/>
            <a:chExt cx="2339103" cy="1408699"/>
          </a:xfrm>
        </p:grpSpPr>
        <p:grpSp>
          <p:nvGrpSpPr>
            <p:cNvPr id="151" name="グループ化 150">
              <a:extLst>
                <a:ext uri="{FF2B5EF4-FFF2-40B4-BE49-F238E27FC236}">
                  <a16:creationId xmlns:a16="http://schemas.microsoft.com/office/drawing/2014/main" id="{80640356-9B5E-7977-F441-9F80952BE026}"/>
                </a:ext>
              </a:extLst>
            </p:cNvPr>
            <p:cNvGrpSpPr/>
            <p:nvPr/>
          </p:nvGrpSpPr>
          <p:grpSpPr>
            <a:xfrm>
              <a:off x="251332" y="4928366"/>
              <a:ext cx="2339103" cy="679588"/>
              <a:chOff x="247653" y="4570403"/>
              <a:chExt cx="2339103" cy="679588"/>
            </a:xfrm>
          </p:grpSpPr>
          <p:sp>
            <p:nvSpPr>
              <p:cNvPr id="3" name="テキスト ボックス 2">
                <a:extLst>
                  <a:ext uri="{FF2B5EF4-FFF2-40B4-BE49-F238E27FC236}">
                    <a16:creationId xmlns:a16="http://schemas.microsoft.com/office/drawing/2014/main" id="{F2E689DB-1C0D-2F40-BF5F-4B89BEDF0D34}"/>
                  </a:ext>
                </a:extLst>
              </p:cNvPr>
              <p:cNvSpPr txBox="1"/>
              <p:nvPr/>
            </p:nvSpPr>
            <p:spPr>
              <a:xfrm>
                <a:off x="247653" y="4942214"/>
                <a:ext cx="2339103" cy="307777"/>
              </a:xfrm>
              <a:prstGeom prst="rect">
                <a:avLst/>
              </a:prstGeom>
              <a:noFill/>
            </p:spPr>
            <p:txBody>
              <a:bodyPr wrap="none" rtlCol="0">
                <a:spAutoFit/>
              </a:bodyPr>
              <a:lstStyle/>
              <a:p>
                <a:pPr algn="ctr"/>
                <a:r>
                  <a:rPr kumimoji="1" lang="ja-JP" altLang="en-US" sz="1400" b="1">
                    <a:solidFill>
                      <a:schemeClr val="accent6">
                        <a:lumMod val="75000"/>
                      </a:schemeClr>
                    </a:solidFill>
                    <a:latin typeface="Meiryo" panose="020B0604030504040204" pitchFamily="34" charset="-128"/>
                    <a:ea typeface="Meiryo" panose="020B0604030504040204" pitchFamily="34" charset="-128"/>
                  </a:rPr>
                  <a:t>カレー</a:t>
                </a:r>
                <a:r>
                  <a:rPr lang="ja-JP" altLang="en-US" sz="1400" b="1">
                    <a:solidFill>
                      <a:schemeClr val="accent6">
                        <a:lumMod val="75000"/>
                      </a:schemeClr>
                    </a:solidFill>
                    <a:latin typeface="Meiryo" panose="020B0604030504040204" pitchFamily="34" charset="-128"/>
                    <a:ea typeface="Meiryo" panose="020B0604030504040204" pitchFamily="34" charset="-128"/>
                  </a:rPr>
                  <a:t>料理でしか使えない</a:t>
                </a:r>
                <a:endParaRPr kumimoji="1" lang="en-US" altLang="ja-JP" sz="1400" b="1" dirty="0">
                  <a:solidFill>
                    <a:schemeClr val="accent6">
                      <a:lumMod val="75000"/>
                    </a:schemeClr>
                  </a:solidFill>
                  <a:latin typeface="Meiryo" panose="020B0604030504040204" pitchFamily="34" charset="-128"/>
                  <a:ea typeface="Meiryo" panose="020B0604030504040204" pitchFamily="34" charset="-128"/>
                </a:endParaRPr>
              </a:p>
            </p:txBody>
          </p:sp>
          <p:sp>
            <p:nvSpPr>
              <p:cNvPr id="145" name="上矢印 144">
                <a:extLst>
                  <a:ext uri="{FF2B5EF4-FFF2-40B4-BE49-F238E27FC236}">
                    <a16:creationId xmlns:a16="http://schemas.microsoft.com/office/drawing/2014/main" id="{5E0B605E-7D73-4990-D6CE-CA3751B84A95}"/>
                  </a:ext>
                </a:extLst>
              </p:cNvPr>
              <p:cNvSpPr/>
              <p:nvPr/>
            </p:nvSpPr>
            <p:spPr>
              <a:xfrm>
                <a:off x="1073972" y="4570403"/>
                <a:ext cx="551329" cy="307777"/>
              </a:xfrm>
              <a:prstGeom prst="up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grpSp>
        <p:sp>
          <p:nvSpPr>
            <p:cNvPr id="28" name="直方体 27">
              <a:extLst>
                <a:ext uri="{FF2B5EF4-FFF2-40B4-BE49-F238E27FC236}">
                  <a16:creationId xmlns:a16="http://schemas.microsoft.com/office/drawing/2014/main" id="{37F5376C-AB29-D60C-C082-1950E88D2483}"/>
                </a:ext>
              </a:extLst>
            </p:cNvPr>
            <p:cNvSpPr/>
            <p:nvPr/>
          </p:nvSpPr>
          <p:spPr>
            <a:xfrm>
              <a:off x="463594" y="5659716"/>
              <a:ext cx="1779958" cy="677349"/>
            </a:xfrm>
            <a:prstGeom prst="cube">
              <a:avLst>
                <a:gd name="adj" fmla="val 43782"/>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0C115034-B23D-324A-879C-333B11A7B1D5}"/>
                </a:ext>
              </a:extLst>
            </p:cNvPr>
            <p:cNvSpPr txBox="1"/>
            <p:nvPr/>
          </p:nvSpPr>
          <p:spPr>
            <a:xfrm>
              <a:off x="624889" y="5938281"/>
              <a:ext cx="1223412" cy="369332"/>
            </a:xfrm>
            <a:prstGeom prst="rect">
              <a:avLst/>
            </a:prstGeom>
            <a:noFill/>
          </p:spPr>
          <p:txBody>
            <a:bodyPr wrap="none" rtlCol="0">
              <a:spAutoFit/>
            </a:bodyPr>
            <a:lstStyle/>
            <a:p>
              <a:r>
                <a:rPr kumimoji="1" lang="en-US" altLang="ja-JP" b="1" dirty="0">
                  <a:solidFill>
                    <a:srgbClr val="FF0000"/>
                  </a:solidFill>
                  <a:latin typeface="Hiragino Maru Gothic Pro W4" panose="020F0400000000000000" pitchFamily="34" charset="-128"/>
                  <a:ea typeface="Hiragino Maru Gothic Pro W4" panose="020F0400000000000000" pitchFamily="34" charset="-128"/>
                </a:rPr>
                <a:t>BS</a:t>
              </a:r>
              <a:r>
                <a:rPr kumimoji="1" lang="ja-JP" altLang="en-US" b="1">
                  <a:solidFill>
                    <a:srgbClr val="FF0000"/>
                  </a:solidFill>
                  <a:latin typeface="Hiragino Maru Gothic Pro W4" panose="020F0400000000000000" pitchFamily="34" charset="-128"/>
                  <a:ea typeface="Hiragino Maru Gothic Pro W4" panose="020F0400000000000000" pitchFamily="34" charset="-128"/>
                </a:rPr>
                <a:t>カレー</a:t>
              </a:r>
            </a:p>
          </p:txBody>
        </p:sp>
        <p:pic>
          <p:nvPicPr>
            <p:cNvPr id="31" name="図 30" descr="図形&#10;&#10;AI 生成コンテンツは誤りを含む可能性があります。">
              <a:extLst>
                <a:ext uri="{FF2B5EF4-FFF2-40B4-BE49-F238E27FC236}">
                  <a16:creationId xmlns:a16="http://schemas.microsoft.com/office/drawing/2014/main" id="{A5481DCE-2D99-A870-4249-181B6C237D36}"/>
                </a:ext>
              </a:extLst>
            </p:cNvPr>
            <p:cNvPicPr>
              <a:picLocks noChangeAspect="1"/>
            </p:cNvPicPr>
            <p:nvPr/>
          </p:nvPicPr>
          <p:blipFill>
            <a:blip r:embed="rId3" cstate="print">
              <a:extLst>
                <a:ext uri="{28A0092B-C50C-407E-A947-70E740481C1C}">
                  <a14:useLocalDpi xmlns:a14="http://schemas.microsoft.com/office/drawing/2010/main"/>
                </a:ext>
              </a:extLst>
            </a:blip>
            <a:srcRect t="-6" r="-3450"/>
            <a:stretch>
              <a:fillRect/>
            </a:stretch>
          </p:blipFill>
          <p:spPr>
            <a:xfrm>
              <a:off x="1535053" y="5718958"/>
              <a:ext cx="443951" cy="206825"/>
            </a:xfrm>
            <a:prstGeom prst="rect">
              <a:avLst/>
            </a:prstGeom>
          </p:spPr>
        </p:pic>
        <p:pic>
          <p:nvPicPr>
            <p:cNvPr id="35" name="図 34" descr="黒い背景に白い文字がある&#10;&#10;AI 生成コンテンツは誤りを含む可能性があります。">
              <a:extLst>
                <a:ext uri="{FF2B5EF4-FFF2-40B4-BE49-F238E27FC236}">
                  <a16:creationId xmlns:a16="http://schemas.microsoft.com/office/drawing/2014/main" id="{14991D5A-56F6-6B07-CDF6-AF09487334CD}"/>
                </a:ext>
              </a:extLst>
            </p:cNvPr>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a:xfrm>
              <a:off x="939734" y="5693214"/>
              <a:ext cx="544545" cy="245067"/>
            </a:xfrm>
            <a:prstGeom prst="rect">
              <a:avLst/>
            </a:prstGeom>
          </p:spPr>
        </p:pic>
      </p:grpSp>
      <p:grpSp>
        <p:nvGrpSpPr>
          <p:cNvPr id="45" name="グループ化 44">
            <a:extLst>
              <a:ext uri="{FF2B5EF4-FFF2-40B4-BE49-F238E27FC236}">
                <a16:creationId xmlns:a16="http://schemas.microsoft.com/office/drawing/2014/main" id="{EC749E9C-C396-8B54-9E1E-EB3E6FD69C44}"/>
              </a:ext>
            </a:extLst>
          </p:cNvPr>
          <p:cNvGrpSpPr/>
          <p:nvPr/>
        </p:nvGrpSpPr>
        <p:grpSpPr>
          <a:xfrm>
            <a:off x="464485" y="1750523"/>
            <a:ext cx="1627679" cy="1202918"/>
            <a:chOff x="464485" y="1750523"/>
            <a:chExt cx="1627679" cy="1202918"/>
          </a:xfrm>
        </p:grpSpPr>
        <p:pic>
          <p:nvPicPr>
            <p:cNvPr id="15" name="図 14" descr="図形&#10;&#10;AI 生成コンテンツは誤りを含む可能性があります。">
              <a:extLst>
                <a:ext uri="{FF2B5EF4-FFF2-40B4-BE49-F238E27FC236}">
                  <a16:creationId xmlns:a16="http://schemas.microsoft.com/office/drawing/2014/main" id="{42B4C381-C1F6-EE0E-1660-41EEE5BABAC9}"/>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163539" y="1750523"/>
              <a:ext cx="371514" cy="975866"/>
            </a:xfrm>
            <a:prstGeom prst="rect">
              <a:avLst/>
            </a:prstGeom>
            <a:effectLst>
              <a:outerShdw blurRad="50800" dist="38100" dir="2700000" algn="tl" rotWithShape="0">
                <a:prstClr val="black">
                  <a:alpha val="40000"/>
                </a:prstClr>
              </a:outerShdw>
            </a:effectLst>
          </p:spPr>
        </p:pic>
        <p:pic>
          <p:nvPicPr>
            <p:cNvPr id="22" name="図 21" descr="図形&#10;&#10;AI 生成コンテンツは誤りを含む可能性があります。">
              <a:extLst>
                <a:ext uri="{FF2B5EF4-FFF2-40B4-BE49-F238E27FC236}">
                  <a16:creationId xmlns:a16="http://schemas.microsoft.com/office/drawing/2014/main" id="{E54E22AE-AAB9-2F1E-5479-1F14EB8FCBBD}"/>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4889" y="1750523"/>
              <a:ext cx="371514" cy="975866"/>
            </a:xfrm>
            <a:prstGeom prst="rect">
              <a:avLst/>
            </a:prstGeom>
            <a:effectLst>
              <a:outerShdw blurRad="50800" dist="38100" dir="2700000" algn="tl" rotWithShape="0">
                <a:prstClr val="black">
                  <a:alpha val="40000"/>
                </a:prstClr>
              </a:outerShdw>
            </a:effectLst>
          </p:spPr>
        </p:pic>
        <p:pic>
          <p:nvPicPr>
            <p:cNvPr id="23" name="図 22" descr="図形&#10;&#10;AI 生成コンテンツは誤りを含む可能性があります。">
              <a:extLst>
                <a:ext uri="{FF2B5EF4-FFF2-40B4-BE49-F238E27FC236}">
                  <a16:creationId xmlns:a16="http://schemas.microsoft.com/office/drawing/2014/main" id="{8EF5DD62-5041-2770-0A46-412C047E8F49}"/>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707714" y="1750523"/>
              <a:ext cx="371514" cy="975866"/>
            </a:xfrm>
            <a:prstGeom prst="rect">
              <a:avLst/>
            </a:prstGeom>
            <a:effectLst>
              <a:outerShdw blurRad="50800" dist="38100" dir="2700000" algn="tl" rotWithShape="0">
                <a:prstClr val="black">
                  <a:alpha val="40000"/>
                </a:prstClr>
              </a:outerShdw>
            </a:effectLst>
          </p:spPr>
        </p:pic>
        <p:sp>
          <p:nvSpPr>
            <p:cNvPr id="36" name="テキスト ボックス 35">
              <a:extLst>
                <a:ext uri="{FF2B5EF4-FFF2-40B4-BE49-F238E27FC236}">
                  <a16:creationId xmlns:a16="http://schemas.microsoft.com/office/drawing/2014/main" id="{9B1686B6-67D2-9543-78CD-F7B114E1AAEC}"/>
                </a:ext>
              </a:extLst>
            </p:cNvPr>
            <p:cNvSpPr txBox="1"/>
            <p:nvPr/>
          </p:nvSpPr>
          <p:spPr>
            <a:xfrm>
              <a:off x="464485" y="2764002"/>
              <a:ext cx="646331" cy="184666"/>
            </a:xfrm>
            <a:prstGeom prst="rect">
              <a:avLst/>
            </a:prstGeom>
            <a:noFill/>
          </p:spPr>
          <p:txBody>
            <a:bodyPr wrap="none" rtlCol="0">
              <a:spAutoFit/>
            </a:bodyPr>
            <a:lstStyle/>
            <a:p>
              <a:pPr algn="ctr"/>
              <a:r>
                <a:rPr kumimoji="1" lang="ja-JP" altLang="en-US" sz="6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ターメリック</a:t>
              </a:r>
            </a:p>
          </p:txBody>
        </p:sp>
        <p:sp>
          <p:nvSpPr>
            <p:cNvPr id="38" name="テキスト ボックス 37">
              <a:extLst>
                <a:ext uri="{FF2B5EF4-FFF2-40B4-BE49-F238E27FC236}">
                  <a16:creationId xmlns:a16="http://schemas.microsoft.com/office/drawing/2014/main" id="{8C742A04-E6F1-E242-9748-6A1A4752637B}"/>
                </a:ext>
              </a:extLst>
            </p:cNvPr>
            <p:cNvSpPr txBox="1"/>
            <p:nvPr/>
          </p:nvSpPr>
          <p:spPr>
            <a:xfrm>
              <a:off x="1676666" y="2768775"/>
              <a:ext cx="415498" cy="184666"/>
            </a:xfrm>
            <a:prstGeom prst="rect">
              <a:avLst/>
            </a:prstGeom>
            <a:noFill/>
          </p:spPr>
          <p:txBody>
            <a:bodyPr wrap="none" rtlCol="0">
              <a:spAutoFit/>
            </a:bodyPr>
            <a:lstStyle/>
            <a:p>
              <a:pPr algn="ctr"/>
              <a:r>
                <a:rPr kumimoji="1" lang="ja-JP" altLang="en-US" sz="6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クミン</a:t>
              </a:r>
            </a:p>
          </p:txBody>
        </p:sp>
        <p:sp>
          <p:nvSpPr>
            <p:cNvPr id="41" name="テキスト ボックス 40">
              <a:extLst>
                <a:ext uri="{FF2B5EF4-FFF2-40B4-BE49-F238E27FC236}">
                  <a16:creationId xmlns:a16="http://schemas.microsoft.com/office/drawing/2014/main" id="{EF2CA188-4F7E-48D8-7DBF-FF853F931F9E}"/>
                </a:ext>
              </a:extLst>
            </p:cNvPr>
            <p:cNvSpPr txBox="1"/>
            <p:nvPr/>
          </p:nvSpPr>
          <p:spPr>
            <a:xfrm>
              <a:off x="1035921" y="2764002"/>
              <a:ext cx="646331" cy="184666"/>
            </a:xfrm>
            <a:prstGeom prst="rect">
              <a:avLst/>
            </a:prstGeom>
            <a:noFill/>
          </p:spPr>
          <p:txBody>
            <a:bodyPr wrap="none" rtlCol="0">
              <a:spAutoFit/>
            </a:bodyPr>
            <a:lstStyle/>
            <a:p>
              <a:pPr algn="ctr"/>
              <a:r>
                <a:rPr kumimoji="1" lang="ja-JP" altLang="en-US" sz="6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コリアンダー</a:t>
              </a:r>
            </a:p>
          </p:txBody>
        </p:sp>
      </p:grpSp>
      <p:grpSp>
        <p:nvGrpSpPr>
          <p:cNvPr id="44" name="グループ化 43">
            <a:extLst>
              <a:ext uri="{FF2B5EF4-FFF2-40B4-BE49-F238E27FC236}">
                <a16:creationId xmlns:a16="http://schemas.microsoft.com/office/drawing/2014/main" id="{C7A88CCB-D16B-C40B-555F-3875A1FFB3FA}"/>
              </a:ext>
            </a:extLst>
          </p:cNvPr>
          <p:cNvGrpSpPr/>
          <p:nvPr/>
        </p:nvGrpSpPr>
        <p:grpSpPr>
          <a:xfrm>
            <a:off x="477084" y="818745"/>
            <a:ext cx="1569341" cy="1065927"/>
            <a:chOff x="481711" y="888844"/>
            <a:chExt cx="1569341" cy="1065927"/>
          </a:xfrm>
        </p:grpSpPr>
        <p:pic>
          <p:nvPicPr>
            <p:cNvPr id="5" name="図 4" descr="図形&#10;&#10;AI 生成コンテンツは誤りを含む可能性があります。">
              <a:extLst>
                <a:ext uri="{FF2B5EF4-FFF2-40B4-BE49-F238E27FC236}">
                  <a16:creationId xmlns:a16="http://schemas.microsoft.com/office/drawing/2014/main" id="{DEFB98FF-59B5-E4A2-3C4C-CE5552A6FB35}"/>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85344" y="946909"/>
              <a:ext cx="609780" cy="565918"/>
            </a:xfrm>
            <a:prstGeom prst="rect">
              <a:avLst/>
            </a:prstGeom>
            <a:effectLst>
              <a:outerShdw blurRad="50800" dist="38100" dir="2700000" algn="tl" rotWithShape="0">
                <a:prstClr val="black">
                  <a:alpha val="40000"/>
                </a:prstClr>
              </a:outerShdw>
            </a:effectLst>
          </p:spPr>
        </p:pic>
        <p:pic>
          <p:nvPicPr>
            <p:cNvPr id="26" name="図 25" descr="設計図&#10;&#10;AI 生成コンテンツは誤りを含む可能性があります。">
              <a:extLst>
                <a:ext uri="{FF2B5EF4-FFF2-40B4-BE49-F238E27FC236}">
                  <a16:creationId xmlns:a16="http://schemas.microsoft.com/office/drawing/2014/main" id="{6739F81F-791B-5BC4-0F08-29F1A28D81DE}"/>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005339" y="1073869"/>
              <a:ext cx="982275" cy="880902"/>
            </a:xfrm>
            <a:prstGeom prst="rect">
              <a:avLst/>
            </a:prstGeom>
            <a:effectLst>
              <a:outerShdw blurRad="50800" dist="38100" dir="2700000" algn="tl" rotWithShape="0">
                <a:prstClr val="black">
                  <a:alpha val="40000"/>
                </a:prstClr>
              </a:outerShdw>
            </a:effectLst>
          </p:spPr>
        </p:pic>
        <p:sp>
          <p:nvSpPr>
            <p:cNvPr id="42" name="テキスト ボックス 41">
              <a:extLst>
                <a:ext uri="{FF2B5EF4-FFF2-40B4-BE49-F238E27FC236}">
                  <a16:creationId xmlns:a16="http://schemas.microsoft.com/office/drawing/2014/main" id="{D7403128-EE18-9C99-359A-AC54358CB4E1}"/>
                </a:ext>
              </a:extLst>
            </p:cNvPr>
            <p:cNvSpPr txBox="1"/>
            <p:nvPr/>
          </p:nvSpPr>
          <p:spPr>
            <a:xfrm>
              <a:off x="481711" y="1520280"/>
              <a:ext cx="601447" cy="215444"/>
            </a:xfrm>
            <a:prstGeom prst="rect">
              <a:avLst/>
            </a:prstGeom>
            <a:noFill/>
          </p:spPr>
          <p:txBody>
            <a:bodyPr wrap="none" rtlCol="0">
              <a:spAutoFit/>
            </a:bodyPr>
            <a:lstStyle/>
            <a:p>
              <a:r>
                <a:rPr kumimoji="1" lang="ja-JP" altLang="en-US" sz="800" b="1">
                  <a:solidFill>
                    <a:srgbClr val="FF0000"/>
                  </a:solidFill>
                  <a:effectLst>
                    <a:outerShdw blurRad="50800" dist="38100" dir="2700000" algn="tl" rotWithShape="0">
                      <a:prstClr val="black">
                        <a:alpha val="40000"/>
                      </a:prstClr>
                    </a:outerShdw>
                  </a:effectLst>
                </a:rPr>
                <a:t>レッドチリ</a:t>
              </a:r>
            </a:p>
          </p:txBody>
        </p:sp>
        <p:sp>
          <p:nvSpPr>
            <p:cNvPr id="43" name="テキスト ボックス 42">
              <a:extLst>
                <a:ext uri="{FF2B5EF4-FFF2-40B4-BE49-F238E27FC236}">
                  <a16:creationId xmlns:a16="http://schemas.microsoft.com/office/drawing/2014/main" id="{B370C2EB-7D2D-4ADD-3DB7-3CA004CC7F48}"/>
                </a:ext>
              </a:extLst>
            </p:cNvPr>
            <p:cNvSpPr txBox="1"/>
            <p:nvPr/>
          </p:nvSpPr>
          <p:spPr>
            <a:xfrm>
              <a:off x="1388691" y="888844"/>
              <a:ext cx="662361" cy="215444"/>
            </a:xfrm>
            <a:prstGeom prst="rect">
              <a:avLst/>
            </a:prstGeom>
            <a:noFill/>
          </p:spPr>
          <p:txBody>
            <a:bodyPr wrap="none" rtlCol="0">
              <a:spAutoFit/>
            </a:bodyPr>
            <a:lstStyle/>
            <a:p>
              <a:r>
                <a:rPr kumimoji="1" lang="ja-JP" altLang="en-US" sz="800" b="1">
                  <a:solidFill>
                    <a:schemeClr val="accent6">
                      <a:lumMod val="75000"/>
                    </a:schemeClr>
                  </a:solidFill>
                  <a:effectLst>
                    <a:outerShdw blurRad="50800" dist="38100" dir="2700000" algn="tl" rotWithShape="0">
                      <a:prstClr val="black">
                        <a:alpha val="40000"/>
                      </a:prstClr>
                    </a:outerShdw>
                  </a:effectLst>
                </a:rPr>
                <a:t>カルダモン</a:t>
              </a:r>
            </a:p>
          </p:txBody>
        </p:sp>
      </p:grpSp>
      <p:grpSp>
        <p:nvGrpSpPr>
          <p:cNvPr id="150" name="グループ化 149">
            <a:extLst>
              <a:ext uri="{FF2B5EF4-FFF2-40B4-BE49-F238E27FC236}">
                <a16:creationId xmlns:a16="http://schemas.microsoft.com/office/drawing/2014/main" id="{B6AA862C-1F5E-7650-1C2F-5B5261B1DEC3}"/>
              </a:ext>
            </a:extLst>
          </p:cNvPr>
          <p:cNvGrpSpPr/>
          <p:nvPr/>
        </p:nvGrpSpPr>
        <p:grpSpPr>
          <a:xfrm>
            <a:off x="1357054" y="992742"/>
            <a:ext cx="930607" cy="936095"/>
            <a:chOff x="1415961" y="786294"/>
            <a:chExt cx="930607" cy="936095"/>
          </a:xfrm>
        </p:grpSpPr>
        <p:sp>
          <p:nvSpPr>
            <p:cNvPr id="148" name="爆発 1 147">
              <a:extLst>
                <a:ext uri="{FF2B5EF4-FFF2-40B4-BE49-F238E27FC236}">
                  <a16:creationId xmlns:a16="http://schemas.microsoft.com/office/drawing/2014/main" id="{7DF78FA3-A513-90CF-306E-278B73E13591}"/>
                </a:ext>
              </a:extLst>
            </p:cNvPr>
            <p:cNvSpPr/>
            <p:nvPr/>
          </p:nvSpPr>
          <p:spPr>
            <a:xfrm>
              <a:off x="1415961" y="786294"/>
              <a:ext cx="930607" cy="936095"/>
            </a:xfrm>
            <a:prstGeom prst="irregularSeal1">
              <a:avLst/>
            </a:prstGeom>
            <a:solidFill>
              <a:srgbClr val="C00000"/>
            </a:solidFill>
            <a:ln w="9525">
              <a:solidFill>
                <a:srgbClr val="FFC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テキスト ボックス 146">
              <a:extLst>
                <a:ext uri="{FF2B5EF4-FFF2-40B4-BE49-F238E27FC236}">
                  <a16:creationId xmlns:a16="http://schemas.microsoft.com/office/drawing/2014/main" id="{3C6C68FE-D6C8-C5E0-F212-FAE569FDBDDF}"/>
                </a:ext>
              </a:extLst>
            </p:cNvPr>
            <p:cNvSpPr txBox="1"/>
            <p:nvPr/>
          </p:nvSpPr>
          <p:spPr>
            <a:xfrm>
              <a:off x="1644516" y="1062167"/>
              <a:ext cx="466794" cy="430887"/>
            </a:xfrm>
            <a:prstGeom prst="rect">
              <a:avLst/>
            </a:prstGeom>
            <a:noFill/>
          </p:spPr>
          <p:txBody>
            <a:bodyPr wrap="none" rtlCol="0">
              <a:spAutoFit/>
            </a:bodyPr>
            <a:lstStyle/>
            <a:p>
              <a:pPr algn="ctr"/>
              <a:r>
                <a:rPr kumimoji="1" lang="ja-JP" altLang="en-US" sz="1100" b="1">
                  <a:solidFill>
                    <a:schemeClr val="bg1"/>
                  </a:solidFill>
                  <a:latin typeface="Meiryo" panose="020B0604030504040204" pitchFamily="34" charset="-128"/>
                  <a:ea typeface="Meiryo" panose="020B0604030504040204" pitchFamily="34" charset="-128"/>
                </a:rPr>
                <a:t>要素</a:t>
              </a:r>
              <a:endParaRPr kumimoji="1" lang="en-US" altLang="ja-JP" sz="1100" b="1" dirty="0">
                <a:solidFill>
                  <a:schemeClr val="bg1"/>
                </a:solidFill>
                <a:latin typeface="Meiryo" panose="020B0604030504040204" pitchFamily="34" charset="-128"/>
                <a:ea typeface="Meiryo" panose="020B0604030504040204" pitchFamily="34" charset="-128"/>
              </a:endParaRPr>
            </a:p>
            <a:p>
              <a:pPr algn="ctr"/>
              <a:r>
                <a:rPr kumimoji="1" lang="ja-JP" altLang="en-US" sz="1100" b="1">
                  <a:solidFill>
                    <a:schemeClr val="bg1"/>
                  </a:solidFill>
                  <a:latin typeface="Meiryo" panose="020B0604030504040204" pitchFamily="34" charset="-128"/>
                  <a:ea typeface="Meiryo" panose="020B0604030504040204" pitchFamily="34" charset="-128"/>
                </a:rPr>
                <a:t>分解</a:t>
              </a:r>
              <a:endParaRPr kumimoji="1" lang="en-US" altLang="ja-JP" sz="11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20867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44"/>
                                        </p:tgtEl>
                                        <p:attrNameLst>
                                          <p:attrName>style.visibility</p:attrName>
                                        </p:attrNameLst>
                                      </p:cBhvr>
                                      <p:to>
                                        <p:strVal val="visible"/>
                                      </p:to>
                                    </p:set>
                                    <p:animEffect transition="in" filter="wipe(up)">
                                      <p:cBhvr>
                                        <p:cTn id="18" dur="500"/>
                                        <p:tgtEl>
                                          <p:spTgt spid="144"/>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800" decel="100000"/>
                                        <p:tgtEl>
                                          <p:spTgt spid="44"/>
                                        </p:tgtEl>
                                      </p:cBhvr>
                                    </p:animEffect>
                                    <p:anim calcmode="lin" valueType="num">
                                      <p:cBhvr>
                                        <p:cTn id="24" dur="800" decel="100000" fill="hold"/>
                                        <p:tgtEl>
                                          <p:spTgt spid="44"/>
                                        </p:tgtEl>
                                        <p:attrNameLst>
                                          <p:attrName>style.rotation</p:attrName>
                                        </p:attrNameLst>
                                      </p:cBhvr>
                                      <p:tavLst>
                                        <p:tav tm="0">
                                          <p:val>
                                            <p:fltVal val="-90"/>
                                          </p:val>
                                        </p:tav>
                                        <p:tav tm="100000">
                                          <p:val>
                                            <p:fltVal val="0"/>
                                          </p:val>
                                        </p:tav>
                                      </p:tavLst>
                                    </p:anim>
                                    <p:anim calcmode="lin" valueType="num">
                                      <p:cBhvr>
                                        <p:cTn id="25" dur="800" decel="100000" fill="hold"/>
                                        <p:tgtEl>
                                          <p:spTgt spid="44"/>
                                        </p:tgtEl>
                                        <p:attrNameLst>
                                          <p:attrName>ppt_x</p:attrName>
                                        </p:attrNameLst>
                                      </p:cBhvr>
                                      <p:tavLst>
                                        <p:tav tm="0">
                                          <p:val>
                                            <p:strVal val="#ppt_x+0.4"/>
                                          </p:val>
                                        </p:tav>
                                        <p:tav tm="100000">
                                          <p:val>
                                            <p:strVal val="#ppt_x-0.05"/>
                                          </p:val>
                                        </p:tav>
                                      </p:tavLst>
                                    </p:anim>
                                    <p:anim calcmode="lin" valueType="num">
                                      <p:cBhvr>
                                        <p:cTn id="26" dur="800" decel="100000" fill="hold"/>
                                        <p:tgtEl>
                                          <p:spTgt spid="4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4"/>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0"/>
                                        </p:tgtEl>
                                        <p:attrNameLst>
                                          <p:attrName>style.visibility</p:attrName>
                                        </p:attrNameLst>
                                      </p:cBhvr>
                                      <p:to>
                                        <p:strVal val="visible"/>
                                      </p:to>
                                    </p:set>
                                    <p:anim calcmode="lin" valueType="num">
                                      <p:cBhvr>
                                        <p:cTn id="33" dur="500" fill="hold"/>
                                        <p:tgtEl>
                                          <p:spTgt spid="150"/>
                                        </p:tgtEl>
                                        <p:attrNameLst>
                                          <p:attrName>ppt_w</p:attrName>
                                        </p:attrNameLst>
                                      </p:cBhvr>
                                      <p:tavLst>
                                        <p:tav tm="0">
                                          <p:val>
                                            <p:fltVal val="0"/>
                                          </p:val>
                                        </p:tav>
                                        <p:tav tm="100000">
                                          <p:val>
                                            <p:strVal val="#ppt_w"/>
                                          </p:val>
                                        </p:tav>
                                      </p:tavLst>
                                    </p:anim>
                                    <p:anim calcmode="lin" valueType="num">
                                      <p:cBhvr>
                                        <p:cTn id="34" dur="500" fill="hold"/>
                                        <p:tgtEl>
                                          <p:spTgt spid="150"/>
                                        </p:tgtEl>
                                        <p:attrNameLst>
                                          <p:attrName>ppt_h</p:attrName>
                                        </p:attrNameLst>
                                      </p:cBhvr>
                                      <p:tavLst>
                                        <p:tav tm="0">
                                          <p:val>
                                            <p:fltVal val="0"/>
                                          </p:val>
                                        </p:tav>
                                        <p:tav tm="100000">
                                          <p:val>
                                            <p:strVal val="#ppt_h"/>
                                          </p:val>
                                        </p:tav>
                                      </p:tavLst>
                                    </p:anim>
                                    <p:animEffect transition="in" filter="fade">
                                      <p:cBhvr>
                                        <p:cTn id="35" dur="500"/>
                                        <p:tgtEl>
                                          <p:spTgt spid="150"/>
                                        </p:tgtEl>
                                      </p:cBhvr>
                                    </p:animEffect>
                                  </p:childTnLst>
                                </p:cTn>
                              </p:par>
                            </p:childTnLst>
                          </p:cTn>
                        </p:par>
                        <p:par>
                          <p:cTn id="36" fill="hold">
                            <p:stCondLst>
                              <p:cond delay="500"/>
                            </p:stCondLst>
                            <p:childTnLst>
                              <p:par>
                                <p:cTn id="37" presetID="12" presetClass="entr" presetSubtype="1"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p:tgtEl>
                                          <p:spTgt spid="37"/>
                                        </p:tgtEl>
                                        <p:attrNameLst>
                                          <p:attrName>ppt_y</p:attrName>
                                        </p:attrNameLst>
                                      </p:cBhvr>
                                      <p:tavLst>
                                        <p:tav tm="0">
                                          <p:val>
                                            <p:strVal val="#ppt_y-#ppt_h*1.125000"/>
                                          </p:val>
                                        </p:tav>
                                        <p:tav tm="100000">
                                          <p:val>
                                            <p:strVal val="#ppt_y"/>
                                          </p:val>
                                        </p:tav>
                                      </p:tavLst>
                                    </p:anim>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5"/>
                                        </p:tgtEl>
                                        <p:attrNameLst>
                                          <p:attrName>style.visibility</p:attrName>
                                        </p:attrNameLst>
                                      </p:cBhvr>
                                      <p:to>
                                        <p:strVal val="visible"/>
                                      </p:to>
                                    </p:set>
                                    <p:animEffect transition="in" filter="wipe(left)">
                                      <p:cBhvr>
                                        <p:cTn id="45" dur="500"/>
                                        <p:tgtEl>
                                          <p:spTgt spid="155"/>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154"/>
                                        </p:tgtEl>
                                        <p:attrNameLst>
                                          <p:attrName>style.visibility</p:attrName>
                                        </p:attrNameLst>
                                      </p:cBhvr>
                                      <p:to>
                                        <p:strVal val="visible"/>
                                      </p:to>
                                    </p:set>
                                    <p:animEffect transition="in" filter="wipe(left)">
                                      <p:cBhvr>
                                        <p:cTn id="49" dur="500"/>
                                        <p:tgtEl>
                                          <p:spTgt spid="15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66"/>
                                        </p:tgtEl>
                                        <p:attrNameLst>
                                          <p:attrName>style.visibility</p:attrName>
                                        </p:attrNameLst>
                                      </p:cBhvr>
                                      <p:to>
                                        <p:strVal val="visible"/>
                                      </p:to>
                                    </p:set>
                                    <p:anim calcmode="lin" valueType="num">
                                      <p:cBhvr>
                                        <p:cTn id="59" dur="500" fill="hold"/>
                                        <p:tgtEl>
                                          <p:spTgt spid="66"/>
                                        </p:tgtEl>
                                        <p:attrNameLst>
                                          <p:attrName>ppt_w</p:attrName>
                                        </p:attrNameLst>
                                      </p:cBhvr>
                                      <p:tavLst>
                                        <p:tav tm="0">
                                          <p:val>
                                            <p:fltVal val="0"/>
                                          </p:val>
                                        </p:tav>
                                        <p:tav tm="100000">
                                          <p:val>
                                            <p:strVal val="#ppt_w"/>
                                          </p:val>
                                        </p:tav>
                                      </p:tavLst>
                                    </p:anim>
                                    <p:anim calcmode="lin" valueType="num">
                                      <p:cBhvr>
                                        <p:cTn id="60" dur="500" fill="hold"/>
                                        <p:tgtEl>
                                          <p:spTgt spid="66"/>
                                        </p:tgtEl>
                                        <p:attrNameLst>
                                          <p:attrName>ppt_h</p:attrName>
                                        </p:attrNameLst>
                                      </p:cBhvr>
                                      <p:tavLst>
                                        <p:tav tm="0">
                                          <p:val>
                                            <p:fltVal val="0"/>
                                          </p:val>
                                        </p:tav>
                                        <p:tav tm="100000">
                                          <p:val>
                                            <p:strVal val="#ppt_h"/>
                                          </p:val>
                                        </p:tav>
                                      </p:tavLst>
                                    </p:anim>
                                    <p:animEffect transition="in" filter="fade">
                                      <p:cBhvr>
                                        <p:cTn id="61" dur="500"/>
                                        <p:tgtEl>
                                          <p:spTgt spid="66"/>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84"/>
                                        </p:tgtEl>
                                        <p:attrNameLst>
                                          <p:attrName>style.visibility</p:attrName>
                                        </p:attrNameLst>
                                      </p:cBhvr>
                                      <p:to>
                                        <p:strVal val="visible"/>
                                      </p:to>
                                    </p:set>
                                    <p:anim calcmode="lin" valueType="num">
                                      <p:cBhvr>
                                        <p:cTn id="64" dur="500" fill="hold"/>
                                        <p:tgtEl>
                                          <p:spTgt spid="84"/>
                                        </p:tgtEl>
                                        <p:attrNameLst>
                                          <p:attrName>ppt_w</p:attrName>
                                        </p:attrNameLst>
                                      </p:cBhvr>
                                      <p:tavLst>
                                        <p:tav tm="0">
                                          <p:val>
                                            <p:fltVal val="0"/>
                                          </p:val>
                                        </p:tav>
                                        <p:tav tm="100000">
                                          <p:val>
                                            <p:strVal val="#ppt_w"/>
                                          </p:val>
                                        </p:tav>
                                      </p:tavLst>
                                    </p:anim>
                                    <p:anim calcmode="lin" valueType="num">
                                      <p:cBhvr>
                                        <p:cTn id="65" dur="500" fill="hold"/>
                                        <p:tgtEl>
                                          <p:spTgt spid="84"/>
                                        </p:tgtEl>
                                        <p:attrNameLst>
                                          <p:attrName>ppt_h</p:attrName>
                                        </p:attrNameLst>
                                      </p:cBhvr>
                                      <p:tavLst>
                                        <p:tav tm="0">
                                          <p:val>
                                            <p:fltVal val="0"/>
                                          </p:val>
                                        </p:tav>
                                        <p:tav tm="100000">
                                          <p:val>
                                            <p:strVal val="#ppt_h"/>
                                          </p:val>
                                        </p:tav>
                                      </p:tavLst>
                                    </p:anim>
                                    <p:animEffect transition="in" filter="fade">
                                      <p:cBhvr>
                                        <p:cTn id="66" dur="500"/>
                                        <p:tgtEl>
                                          <p:spTgt spid="8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89"/>
                                        </p:tgtEl>
                                        <p:attrNameLst>
                                          <p:attrName>style.visibility</p:attrName>
                                        </p:attrNameLst>
                                      </p:cBhvr>
                                      <p:to>
                                        <p:strVal val="visible"/>
                                      </p:to>
                                    </p:set>
                                    <p:anim calcmode="lin" valueType="num">
                                      <p:cBhvr>
                                        <p:cTn id="69" dur="500" fill="hold"/>
                                        <p:tgtEl>
                                          <p:spTgt spid="89"/>
                                        </p:tgtEl>
                                        <p:attrNameLst>
                                          <p:attrName>ppt_w</p:attrName>
                                        </p:attrNameLst>
                                      </p:cBhvr>
                                      <p:tavLst>
                                        <p:tav tm="0">
                                          <p:val>
                                            <p:fltVal val="0"/>
                                          </p:val>
                                        </p:tav>
                                        <p:tav tm="100000">
                                          <p:val>
                                            <p:strVal val="#ppt_w"/>
                                          </p:val>
                                        </p:tav>
                                      </p:tavLst>
                                    </p:anim>
                                    <p:anim calcmode="lin" valueType="num">
                                      <p:cBhvr>
                                        <p:cTn id="70" dur="500" fill="hold"/>
                                        <p:tgtEl>
                                          <p:spTgt spid="89"/>
                                        </p:tgtEl>
                                        <p:attrNameLst>
                                          <p:attrName>ppt_h</p:attrName>
                                        </p:attrNameLst>
                                      </p:cBhvr>
                                      <p:tavLst>
                                        <p:tav tm="0">
                                          <p:val>
                                            <p:fltVal val="0"/>
                                          </p:val>
                                        </p:tav>
                                        <p:tav tm="100000">
                                          <p:val>
                                            <p:strVal val="#ppt_h"/>
                                          </p:val>
                                        </p:tav>
                                      </p:tavLst>
                                    </p:anim>
                                    <p:animEffect transition="in" filter="fade">
                                      <p:cBhvr>
                                        <p:cTn id="71" dur="500"/>
                                        <p:tgtEl>
                                          <p:spTgt spid="89"/>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19"/>
                                        </p:tgtEl>
                                        <p:attrNameLst>
                                          <p:attrName>style.visibility</p:attrName>
                                        </p:attrNameLst>
                                      </p:cBhvr>
                                      <p:to>
                                        <p:strVal val="visible"/>
                                      </p:to>
                                    </p:set>
                                    <p:anim calcmode="lin" valueType="num">
                                      <p:cBhvr>
                                        <p:cTn id="74" dur="500" fill="hold"/>
                                        <p:tgtEl>
                                          <p:spTgt spid="119"/>
                                        </p:tgtEl>
                                        <p:attrNameLst>
                                          <p:attrName>ppt_w</p:attrName>
                                        </p:attrNameLst>
                                      </p:cBhvr>
                                      <p:tavLst>
                                        <p:tav tm="0">
                                          <p:val>
                                            <p:fltVal val="0"/>
                                          </p:val>
                                        </p:tav>
                                        <p:tav tm="100000">
                                          <p:val>
                                            <p:strVal val="#ppt_w"/>
                                          </p:val>
                                        </p:tav>
                                      </p:tavLst>
                                    </p:anim>
                                    <p:anim calcmode="lin" valueType="num">
                                      <p:cBhvr>
                                        <p:cTn id="75" dur="500" fill="hold"/>
                                        <p:tgtEl>
                                          <p:spTgt spid="119"/>
                                        </p:tgtEl>
                                        <p:attrNameLst>
                                          <p:attrName>ppt_h</p:attrName>
                                        </p:attrNameLst>
                                      </p:cBhvr>
                                      <p:tavLst>
                                        <p:tav tm="0">
                                          <p:val>
                                            <p:fltVal val="0"/>
                                          </p:val>
                                        </p:tav>
                                        <p:tav tm="100000">
                                          <p:val>
                                            <p:strVal val="#ppt_h"/>
                                          </p:val>
                                        </p:tav>
                                      </p:tavLst>
                                    </p:anim>
                                    <p:animEffect transition="in" filter="fade">
                                      <p:cBhvr>
                                        <p:cTn id="76" dur="500"/>
                                        <p:tgtEl>
                                          <p:spTgt spid="119"/>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20"/>
                                        </p:tgtEl>
                                        <p:attrNameLst>
                                          <p:attrName>style.visibility</p:attrName>
                                        </p:attrNameLst>
                                      </p:cBhvr>
                                      <p:to>
                                        <p:strVal val="visible"/>
                                      </p:to>
                                    </p:set>
                                    <p:anim calcmode="lin" valueType="num">
                                      <p:cBhvr>
                                        <p:cTn id="79" dur="500" fill="hold"/>
                                        <p:tgtEl>
                                          <p:spTgt spid="120"/>
                                        </p:tgtEl>
                                        <p:attrNameLst>
                                          <p:attrName>ppt_w</p:attrName>
                                        </p:attrNameLst>
                                      </p:cBhvr>
                                      <p:tavLst>
                                        <p:tav tm="0">
                                          <p:val>
                                            <p:fltVal val="0"/>
                                          </p:val>
                                        </p:tav>
                                        <p:tav tm="100000">
                                          <p:val>
                                            <p:strVal val="#ppt_w"/>
                                          </p:val>
                                        </p:tav>
                                      </p:tavLst>
                                    </p:anim>
                                    <p:anim calcmode="lin" valueType="num">
                                      <p:cBhvr>
                                        <p:cTn id="80" dur="500" fill="hold"/>
                                        <p:tgtEl>
                                          <p:spTgt spid="120"/>
                                        </p:tgtEl>
                                        <p:attrNameLst>
                                          <p:attrName>ppt_h</p:attrName>
                                        </p:attrNameLst>
                                      </p:cBhvr>
                                      <p:tavLst>
                                        <p:tav tm="0">
                                          <p:val>
                                            <p:fltVal val="0"/>
                                          </p:val>
                                        </p:tav>
                                        <p:tav tm="100000">
                                          <p:val>
                                            <p:strVal val="#ppt_h"/>
                                          </p:val>
                                        </p:tav>
                                      </p:tavLst>
                                    </p:anim>
                                    <p:animEffect transition="in" filter="fade">
                                      <p:cBhvr>
                                        <p:cTn id="81" dur="500"/>
                                        <p:tgtEl>
                                          <p:spTgt spid="120"/>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22"/>
                                        </p:tgtEl>
                                        <p:attrNameLst>
                                          <p:attrName>style.visibility</p:attrName>
                                        </p:attrNameLst>
                                      </p:cBhvr>
                                      <p:to>
                                        <p:strVal val="visible"/>
                                      </p:to>
                                    </p:set>
                                    <p:anim calcmode="lin" valueType="num">
                                      <p:cBhvr>
                                        <p:cTn id="84" dur="500" fill="hold"/>
                                        <p:tgtEl>
                                          <p:spTgt spid="122"/>
                                        </p:tgtEl>
                                        <p:attrNameLst>
                                          <p:attrName>ppt_w</p:attrName>
                                        </p:attrNameLst>
                                      </p:cBhvr>
                                      <p:tavLst>
                                        <p:tav tm="0">
                                          <p:val>
                                            <p:fltVal val="0"/>
                                          </p:val>
                                        </p:tav>
                                        <p:tav tm="100000">
                                          <p:val>
                                            <p:strVal val="#ppt_w"/>
                                          </p:val>
                                        </p:tav>
                                      </p:tavLst>
                                    </p:anim>
                                    <p:anim calcmode="lin" valueType="num">
                                      <p:cBhvr>
                                        <p:cTn id="85" dur="500" fill="hold"/>
                                        <p:tgtEl>
                                          <p:spTgt spid="122"/>
                                        </p:tgtEl>
                                        <p:attrNameLst>
                                          <p:attrName>ppt_h</p:attrName>
                                        </p:attrNameLst>
                                      </p:cBhvr>
                                      <p:tavLst>
                                        <p:tav tm="0">
                                          <p:val>
                                            <p:fltVal val="0"/>
                                          </p:val>
                                        </p:tav>
                                        <p:tav tm="100000">
                                          <p:val>
                                            <p:strVal val="#ppt_h"/>
                                          </p:val>
                                        </p:tav>
                                      </p:tavLst>
                                    </p:anim>
                                    <p:animEffect transition="in" filter="fade">
                                      <p:cBhvr>
                                        <p:cTn id="86" dur="500"/>
                                        <p:tgtEl>
                                          <p:spTgt spid="122"/>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156"/>
                                        </p:tgtEl>
                                        <p:attrNameLst>
                                          <p:attrName>style.visibility</p:attrName>
                                        </p:attrNameLst>
                                      </p:cBhvr>
                                      <p:to>
                                        <p:strVal val="visible"/>
                                      </p:to>
                                    </p:set>
                                    <p:anim calcmode="lin" valueType="num">
                                      <p:cBhvr>
                                        <p:cTn id="89" dur="500" fill="hold"/>
                                        <p:tgtEl>
                                          <p:spTgt spid="156"/>
                                        </p:tgtEl>
                                        <p:attrNameLst>
                                          <p:attrName>ppt_w</p:attrName>
                                        </p:attrNameLst>
                                      </p:cBhvr>
                                      <p:tavLst>
                                        <p:tav tm="0">
                                          <p:val>
                                            <p:fltVal val="0"/>
                                          </p:val>
                                        </p:tav>
                                        <p:tav tm="100000">
                                          <p:val>
                                            <p:strVal val="#ppt_w"/>
                                          </p:val>
                                        </p:tav>
                                      </p:tavLst>
                                    </p:anim>
                                    <p:anim calcmode="lin" valueType="num">
                                      <p:cBhvr>
                                        <p:cTn id="90" dur="500" fill="hold"/>
                                        <p:tgtEl>
                                          <p:spTgt spid="156"/>
                                        </p:tgtEl>
                                        <p:attrNameLst>
                                          <p:attrName>ppt_h</p:attrName>
                                        </p:attrNameLst>
                                      </p:cBhvr>
                                      <p:tavLst>
                                        <p:tav tm="0">
                                          <p:val>
                                            <p:fltVal val="0"/>
                                          </p:val>
                                        </p:tav>
                                        <p:tav tm="100000">
                                          <p:val>
                                            <p:strVal val="#ppt_h"/>
                                          </p:val>
                                        </p:tav>
                                      </p:tavLst>
                                    </p:anim>
                                    <p:animEffect transition="in" filter="fade">
                                      <p:cBhvr>
                                        <p:cTn id="91" dur="500"/>
                                        <p:tgtEl>
                                          <p:spTgt spid="156"/>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p:cTn id="96" dur="500" fill="hold"/>
                                        <p:tgtEl>
                                          <p:spTgt spid="17"/>
                                        </p:tgtEl>
                                        <p:attrNameLst>
                                          <p:attrName>ppt_w</p:attrName>
                                        </p:attrNameLst>
                                      </p:cBhvr>
                                      <p:tavLst>
                                        <p:tav tm="0">
                                          <p:val>
                                            <p:fltVal val="0"/>
                                          </p:val>
                                        </p:tav>
                                        <p:tav tm="100000">
                                          <p:val>
                                            <p:strVal val="#ppt_w"/>
                                          </p:val>
                                        </p:tav>
                                      </p:tavLst>
                                    </p:anim>
                                    <p:anim calcmode="lin" valueType="num">
                                      <p:cBhvr>
                                        <p:cTn id="97" dur="500" fill="hold"/>
                                        <p:tgtEl>
                                          <p:spTgt spid="17"/>
                                        </p:tgtEl>
                                        <p:attrNameLst>
                                          <p:attrName>ppt_h</p:attrName>
                                        </p:attrNameLst>
                                      </p:cBhvr>
                                      <p:tavLst>
                                        <p:tav tm="0">
                                          <p:val>
                                            <p:fltVal val="0"/>
                                          </p:val>
                                        </p:tav>
                                        <p:tav tm="100000">
                                          <p:val>
                                            <p:strVal val="#ppt_h"/>
                                          </p:val>
                                        </p:tav>
                                      </p:tavLst>
                                    </p:anim>
                                    <p:animEffect transition="in" filter="fade">
                                      <p:cBhvr>
                                        <p:cTn id="98" dur="500"/>
                                        <p:tgtEl>
                                          <p:spTgt spid="1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anim calcmode="lin" valueType="num">
                                      <p:cBhvr>
                                        <p:cTn id="101" dur="500" fill="hold"/>
                                        <p:tgtEl>
                                          <p:spTgt spid="67"/>
                                        </p:tgtEl>
                                        <p:attrNameLst>
                                          <p:attrName>ppt_w</p:attrName>
                                        </p:attrNameLst>
                                      </p:cBhvr>
                                      <p:tavLst>
                                        <p:tav tm="0">
                                          <p:val>
                                            <p:fltVal val="0"/>
                                          </p:val>
                                        </p:tav>
                                        <p:tav tm="100000">
                                          <p:val>
                                            <p:strVal val="#ppt_w"/>
                                          </p:val>
                                        </p:tav>
                                      </p:tavLst>
                                    </p:anim>
                                    <p:anim calcmode="lin" valueType="num">
                                      <p:cBhvr>
                                        <p:cTn id="102" dur="500" fill="hold"/>
                                        <p:tgtEl>
                                          <p:spTgt spid="67"/>
                                        </p:tgtEl>
                                        <p:attrNameLst>
                                          <p:attrName>ppt_h</p:attrName>
                                        </p:attrNameLst>
                                      </p:cBhvr>
                                      <p:tavLst>
                                        <p:tav tm="0">
                                          <p:val>
                                            <p:fltVal val="0"/>
                                          </p:val>
                                        </p:tav>
                                        <p:tav tm="100000">
                                          <p:val>
                                            <p:strVal val="#ppt_h"/>
                                          </p:val>
                                        </p:tav>
                                      </p:tavLst>
                                    </p:anim>
                                    <p:animEffect transition="in" filter="fade">
                                      <p:cBhvr>
                                        <p:cTn id="103" dur="500"/>
                                        <p:tgtEl>
                                          <p:spTgt spid="67"/>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86"/>
                                        </p:tgtEl>
                                        <p:attrNameLst>
                                          <p:attrName>style.visibility</p:attrName>
                                        </p:attrNameLst>
                                      </p:cBhvr>
                                      <p:to>
                                        <p:strVal val="visible"/>
                                      </p:to>
                                    </p:set>
                                    <p:anim calcmode="lin" valueType="num">
                                      <p:cBhvr>
                                        <p:cTn id="106" dur="500" fill="hold"/>
                                        <p:tgtEl>
                                          <p:spTgt spid="86"/>
                                        </p:tgtEl>
                                        <p:attrNameLst>
                                          <p:attrName>ppt_w</p:attrName>
                                        </p:attrNameLst>
                                      </p:cBhvr>
                                      <p:tavLst>
                                        <p:tav tm="0">
                                          <p:val>
                                            <p:fltVal val="0"/>
                                          </p:val>
                                        </p:tav>
                                        <p:tav tm="100000">
                                          <p:val>
                                            <p:strVal val="#ppt_w"/>
                                          </p:val>
                                        </p:tav>
                                      </p:tavLst>
                                    </p:anim>
                                    <p:anim calcmode="lin" valueType="num">
                                      <p:cBhvr>
                                        <p:cTn id="107" dur="500" fill="hold"/>
                                        <p:tgtEl>
                                          <p:spTgt spid="86"/>
                                        </p:tgtEl>
                                        <p:attrNameLst>
                                          <p:attrName>ppt_h</p:attrName>
                                        </p:attrNameLst>
                                      </p:cBhvr>
                                      <p:tavLst>
                                        <p:tav tm="0">
                                          <p:val>
                                            <p:fltVal val="0"/>
                                          </p:val>
                                        </p:tav>
                                        <p:tav tm="100000">
                                          <p:val>
                                            <p:strVal val="#ppt_h"/>
                                          </p:val>
                                        </p:tav>
                                      </p:tavLst>
                                    </p:anim>
                                    <p:animEffect transition="in" filter="fade">
                                      <p:cBhvr>
                                        <p:cTn id="108" dur="500"/>
                                        <p:tgtEl>
                                          <p:spTgt spid="8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123"/>
                                        </p:tgtEl>
                                        <p:attrNameLst>
                                          <p:attrName>style.visibility</p:attrName>
                                        </p:attrNameLst>
                                      </p:cBhvr>
                                      <p:to>
                                        <p:strVal val="visible"/>
                                      </p:to>
                                    </p:set>
                                    <p:anim calcmode="lin" valueType="num">
                                      <p:cBhvr>
                                        <p:cTn id="111" dur="500" fill="hold"/>
                                        <p:tgtEl>
                                          <p:spTgt spid="123"/>
                                        </p:tgtEl>
                                        <p:attrNameLst>
                                          <p:attrName>ppt_w</p:attrName>
                                        </p:attrNameLst>
                                      </p:cBhvr>
                                      <p:tavLst>
                                        <p:tav tm="0">
                                          <p:val>
                                            <p:fltVal val="0"/>
                                          </p:val>
                                        </p:tav>
                                        <p:tav tm="100000">
                                          <p:val>
                                            <p:strVal val="#ppt_w"/>
                                          </p:val>
                                        </p:tav>
                                      </p:tavLst>
                                    </p:anim>
                                    <p:anim calcmode="lin" valueType="num">
                                      <p:cBhvr>
                                        <p:cTn id="112" dur="500" fill="hold"/>
                                        <p:tgtEl>
                                          <p:spTgt spid="123"/>
                                        </p:tgtEl>
                                        <p:attrNameLst>
                                          <p:attrName>ppt_h</p:attrName>
                                        </p:attrNameLst>
                                      </p:cBhvr>
                                      <p:tavLst>
                                        <p:tav tm="0">
                                          <p:val>
                                            <p:fltVal val="0"/>
                                          </p:val>
                                        </p:tav>
                                        <p:tav tm="100000">
                                          <p:val>
                                            <p:strVal val="#ppt_h"/>
                                          </p:val>
                                        </p:tav>
                                      </p:tavLst>
                                    </p:anim>
                                    <p:animEffect transition="in" filter="fade">
                                      <p:cBhvr>
                                        <p:cTn id="113" dur="500"/>
                                        <p:tgtEl>
                                          <p:spTgt spid="123"/>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125"/>
                                        </p:tgtEl>
                                        <p:attrNameLst>
                                          <p:attrName>style.visibility</p:attrName>
                                        </p:attrNameLst>
                                      </p:cBhvr>
                                      <p:to>
                                        <p:strVal val="visible"/>
                                      </p:to>
                                    </p:set>
                                    <p:anim calcmode="lin" valueType="num">
                                      <p:cBhvr>
                                        <p:cTn id="116" dur="500" fill="hold"/>
                                        <p:tgtEl>
                                          <p:spTgt spid="125"/>
                                        </p:tgtEl>
                                        <p:attrNameLst>
                                          <p:attrName>ppt_w</p:attrName>
                                        </p:attrNameLst>
                                      </p:cBhvr>
                                      <p:tavLst>
                                        <p:tav tm="0">
                                          <p:val>
                                            <p:fltVal val="0"/>
                                          </p:val>
                                        </p:tav>
                                        <p:tav tm="100000">
                                          <p:val>
                                            <p:strVal val="#ppt_w"/>
                                          </p:val>
                                        </p:tav>
                                      </p:tavLst>
                                    </p:anim>
                                    <p:anim calcmode="lin" valueType="num">
                                      <p:cBhvr>
                                        <p:cTn id="117" dur="500" fill="hold"/>
                                        <p:tgtEl>
                                          <p:spTgt spid="125"/>
                                        </p:tgtEl>
                                        <p:attrNameLst>
                                          <p:attrName>ppt_h</p:attrName>
                                        </p:attrNameLst>
                                      </p:cBhvr>
                                      <p:tavLst>
                                        <p:tav tm="0">
                                          <p:val>
                                            <p:fltVal val="0"/>
                                          </p:val>
                                        </p:tav>
                                        <p:tav tm="100000">
                                          <p:val>
                                            <p:strVal val="#ppt_h"/>
                                          </p:val>
                                        </p:tav>
                                      </p:tavLst>
                                    </p:anim>
                                    <p:animEffect transition="in" filter="fade">
                                      <p:cBhvr>
                                        <p:cTn id="118" dur="500"/>
                                        <p:tgtEl>
                                          <p:spTgt spid="125"/>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126"/>
                                        </p:tgtEl>
                                        <p:attrNameLst>
                                          <p:attrName>style.visibility</p:attrName>
                                        </p:attrNameLst>
                                      </p:cBhvr>
                                      <p:to>
                                        <p:strVal val="visible"/>
                                      </p:to>
                                    </p:set>
                                    <p:anim calcmode="lin" valueType="num">
                                      <p:cBhvr>
                                        <p:cTn id="121" dur="500" fill="hold"/>
                                        <p:tgtEl>
                                          <p:spTgt spid="126"/>
                                        </p:tgtEl>
                                        <p:attrNameLst>
                                          <p:attrName>ppt_w</p:attrName>
                                        </p:attrNameLst>
                                      </p:cBhvr>
                                      <p:tavLst>
                                        <p:tav tm="0">
                                          <p:val>
                                            <p:fltVal val="0"/>
                                          </p:val>
                                        </p:tav>
                                        <p:tav tm="100000">
                                          <p:val>
                                            <p:strVal val="#ppt_w"/>
                                          </p:val>
                                        </p:tav>
                                      </p:tavLst>
                                    </p:anim>
                                    <p:anim calcmode="lin" valueType="num">
                                      <p:cBhvr>
                                        <p:cTn id="122" dur="500" fill="hold"/>
                                        <p:tgtEl>
                                          <p:spTgt spid="126"/>
                                        </p:tgtEl>
                                        <p:attrNameLst>
                                          <p:attrName>ppt_h</p:attrName>
                                        </p:attrNameLst>
                                      </p:cBhvr>
                                      <p:tavLst>
                                        <p:tav tm="0">
                                          <p:val>
                                            <p:fltVal val="0"/>
                                          </p:val>
                                        </p:tav>
                                        <p:tav tm="100000">
                                          <p:val>
                                            <p:strVal val="#ppt_h"/>
                                          </p:val>
                                        </p:tav>
                                      </p:tavLst>
                                    </p:anim>
                                    <p:animEffect transition="in" filter="fade">
                                      <p:cBhvr>
                                        <p:cTn id="123" dur="500"/>
                                        <p:tgtEl>
                                          <p:spTgt spid="126"/>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18"/>
                                        </p:tgtEl>
                                        <p:attrNameLst>
                                          <p:attrName>style.visibility</p:attrName>
                                        </p:attrNameLst>
                                      </p:cBhvr>
                                      <p:to>
                                        <p:strVal val="visible"/>
                                      </p:to>
                                    </p:set>
                                    <p:anim calcmode="lin" valueType="num">
                                      <p:cBhvr>
                                        <p:cTn id="128" dur="500" fill="hold"/>
                                        <p:tgtEl>
                                          <p:spTgt spid="18"/>
                                        </p:tgtEl>
                                        <p:attrNameLst>
                                          <p:attrName>ppt_w</p:attrName>
                                        </p:attrNameLst>
                                      </p:cBhvr>
                                      <p:tavLst>
                                        <p:tav tm="0">
                                          <p:val>
                                            <p:fltVal val="0"/>
                                          </p:val>
                                        </p:tav>
                                        <p:tav tm="100000">
                                          <p:val>
                                            <p:strVal val="#ppt_w"/>
                                          </p:val>
                                        </p:tav>
                                      </p:tavLst>
                                    </p:anim>
                                    <p:anim calcmode="lin" valueType="num">
                                      <p:cBhvr>
                                        <p:cTn id="129" dur="500" fill="hold"/>
                                        <p:tgtEl>
                                          <p:spTgt spid="18"/>
                                        </p:tgtEl>
                                        <p:attrNameLst>
                                          <p:attrName>ppt_h</p:attrName>
                                        </p:attrNameLst>
                                      </p:cBhvr>
                                      <p:tavLst>
                                        <p:tav tm="0">
                                          <p:val>
                                            <p:fltVal val="0"/>
                                          </p:val>
                                        </p:tav>
                                        <p:tav tm="100000">
                                          <p:val>
                                            <p:strVal val="#ppt_h"/>
                                          </p:val>
                                        </p:tav>
                                      </p:tavLst>
                                    </p:anim>
                                    <p:animEffect transition="in" filter="fade">
                                      <p:cBhvr>
                                        <p:cTn id="130" dur="500"/>
                                        <p:tgtEl>
                                          <p:spTgt spid="18"/>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68"/>
                                        </p:tgtEl>
                                        <p:attrNameLst>
                                          <p:attrName>style.visibility</p:attrName>
                                        </p:attrNameLst>
                                      </p:cBhvr>
                                      <p:to>
                                        <p:strVal val="visible"/>
                                      </p:to>
                                    </p:set>
                                    <p:anim calcmode="lin" valueType="num">
                                      <p:cBhvr>
                                        <p:cTn id="133" dur="500" fill="hold"/>
                                        <p:tgtEl>
                                          <p:spTgt spid="68"/>
                                        </p:tgtEl>
                                        <p:attrNameLst>
                                          <p:attrName>ppt_w</p:attrName>
                                        </p:attrNameLst>
                                      </p:cBhvr>
                                      <p:tavLst>
                                        <p:tav tm="0">
                                          <p:val>
                                            <p:fltVal val="0"/>
                                          </p:val>
                                        </p:tav>
                                        <p:tav tm="100000">
                                          <p:val>
                                            <p:strVal val="#ppt_w"/>
                                          </p:val>
                                        </p:tav>
                                      </p:tavLst>
                                    </p:anim>
                                    <p:anim calcmode="lin" valueType="num">
                                      <p:cBhvr>
                                        <p:cTn id="134" dur="500" fill="hold"/>
                                        <p:tgtEl>
                                          <p:spTgt spid="68"/>
                                        </p:tgtEl>
                                        <p:attrNameLst>
                                          <p:attrName>ppt_h</p:attrName>
                                        </p:attrNameLst>
                                      </p:cBhvr>
                                      <p:tavLst>
                                        <p:tav tm="0">
                                          <p:val>
                                            <p:fltVal val="0"/>
                                          </p:val>
                                        </p:tav>
                                        <p:tav tm="100000">
                                          <p:val>
                                            <p:strVal val="#ppt_h"/>
                                          </p:val>
                                        </p:tav>
                                      </p:tavLst>
                                    </p:anim>
                                    <p:animEffect transition="in" filter="fade">
                                      <p:cBhvr>
                                        <p:cTn id="135" dur="500"/>
                                        <p:tgtEl>
                                          <p:spTgt spid="68"/>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85"/>
                                        </p:tgtEl>
                                        <p:attrNameLst>
                                          <p:attrName>style.visibility</p:attrName>
                                        </p:attrNameLst>
                                      </p:cBhvr>
                                      <p:to>
                                        <p:strVal val="visible"/>
                                      </p:to>
                                    </p:set>
                                    <p:anim calcmode="lin" valueType="num">
                                      <p:cBhvr>
                                        <p:cTn id="138" dur="500" fill="hold"/>
                                        <p:tgtEl>
                                          <p:spTgt spid="85"/>
                                        </p:tgtEl>
                                        <p:attrNameLst>
                                          <p:attrName>ppt_w</p:attrName>
                                        </p:attrNameLst>
                                      </p:cBhvr>
                                      <p:tavLst>
                                        <p:tav tm="0">
                                          <p:val>
                                            <p:fltVal val="0"/>
                                          </p:val>
                                        </p:tav>
                                        <p:tav tm="100000">
                                          <p:val>
                                            <p:strVal val="#ppt_w"/>
                                          </p:val>
                                        </p:tav>
                                      </p:tavLst>
                                    </p:anim>
                                    <p:anim calcmode="lin" valueType="num">
                                      <p:cBhvr>
                                        <p:cTn id="139" dur="500" fill="hold"/>
                                        <p:tgtEl>
                                          <p:spTgt spid="85"/>
                                        </p:tgtEl>
                                        <p:attrNameLst>
                                          <p:attrName>ppt_h</p:attrName>
                                        </p:attrNameLst>
                                      </p:cBhvr>
                                      <p:tavLst>
                                        <p:tav tm="0">
                                          <p:val>
                                            <p:fltVal val="0"/>
                                          </p:val>
                                        </p:tav>
                                        <p:tav tm="100000">
                                          <p:val>
                                            <p:strVal val="#ppt_h"/>
                                          </p:val>
                                        </p:tav>
                                      </p:tavLst>
                                    </p:anim>
                                    <p:animEffect transition="in" filter="fade">
                                      <p:cBhvr>
                                        <p:cTn id="140" dur="500"/>
                                        <p:tgtEl>
                                          <p:spTgt spid="85"/>
                                        </p:tgtEl>
                                      </p:cBhvr>
                                    </p:animEffect>
                                  </p:childTnLst>
                                </p:cTn>
                              </p:par>
                              <p:par>
                                <p:cTn id="141" presetID="53" presetClass="entr" presetSubtype="16" fill="hold" grpId="0" nodeType="withEffect">
                                  <p:stCondLst>
                                    <p:cond delay="0"/>
                                  </p:stCondLst>
                                  <p:childTnLst>
                                    <p:set>
                                      <p:cBhvr>
                                        <p:cTn id="142" dur="1" fill="hold">
                                          <p:stCondLst>
                                            <p:cond delay="0"/>
                                          </p:stCondLst>
                                        </p:cTn>
                                        <p:tgtEl>
                                          <p:spTgt spid="128"/>
                                        </p:tgtEl>
                                        <p:attrNameLst>
                                          <p:attrName>style.visibility</p:attrName>
                                        </p:attrNameLst>
                                      </p:cBhvr>
                                      <p:to>
                                        <p:strVal val="visible"/>
                                      </p:to>
                                    </p:set>
                                    <p:anim calcmode="lin" valueType="num">
                                      <p:cBhvr>
                                        <p:cTn id="143" dur="500" fill="hold"/>
                                        <p:tgtEl>
                                          <p:spTgt spid="128"/>
                                        </p:tgtEl>
                                        <p:attrNameLst>
                                          <p:attrName>ppt_w</p:attrName>
                                        </p:attrNameLst>
                                      </p:cBhvr>
                                      <p:tavLst>
                                        <p:tav tm="0">
                                          <p:val>
                                            <p:fltVal val="0"/>
                                          </p:val>
                                        </p:tav>
                                        <p:tav tm="100000">
                                          <p:val>
                                            <p:strVal val="#ppt_w"/>
                                          </p:val>
                                        </p:tav>
                                      </p:tavLst>
                                    </p:anim>
                                    <p:anim calcmode="lin" valueType="num">
                                      <p:cBhvr>
                                        <p:cTn id="144" dur="500" fill="hold"/>
                                        <p:tgtEl>
                                          <p:spTgt spid="128"/>
                                        </p:tgtEl>
                                        <p:attrNameLst>
                                          <p:attrName>ppt_h</p:attrName>
                                        </p:attrNameLst>
                                      </p:cBhvr>
                                      <p:tavLst>
                                        <p:tav tm="0">
                                          <p:val>
                                            <p:fltVal val="0"/>
                                          </p:val>
                                        </p:tav>
                                        <p:tav tm="100000">
                                          <p:val>
                                            <p:strVal val="#ppt_h"/>
                                          </p:val>
                                        </p:tav>
                                      </p:tavLst>
                                    </p:anim>
                                    <p:animEffect transition="in" filter="fade">
                                      <p:cBhvr>
                                        <p:cTn id="145" dur="500"/>
                                        <p:tgtEl>
                                          <p:spTgt spid="128"/>
                                        </p:tgtEl>
                                      </p:cBhvr>
                                    </p:animEffect>
                                  </p:childTnLst>
                                </p:cTn>
                              </p:par>
                              <p:par>
                                <p:cTn id="146" presetID="53" presetClass="entr" presetSubtype="16" fill="hold" grpId="0" nodeType="withEffect">
                                  <p:stCondLst>
                                    <p:cond delay="0"/>
                                  </p:stCondLst>
                                  <p:childTnLst>
                                    <p:set>
                                      <p:cBhvr>
                                        <p:cTn id="147" dur="1" fill="hold">
                                          <p:stCondLst>
                                            <p:cond delay="0"/>
                                          </p:stCondLst>
                                        </p:cTn>
                                        <p:tgtEl>
                                          <p:spTgt spid="129"/>
                                        </p:tgtEl>
                                        <p:attrNameLst>
                                          <p:attrName>style.visibility</p:attrName>
                                        </p:attrNameLst>
                                      </p:cBhvr>
                                      <p:to>
                                        <p:strVal val="visible"/>
                                      </p:to>
                                    </p:set>
                                    <p:anim calcmode="lin" valueType="num">
                                      <p:cBhvr>
                                        <p:cTn id="148" dur="500" fill="hold"/>
                                        <p:tgtEl>
                                          <p:spTgt spid="129"/>
                                        </p:tgtEl>
                                        <p:attrNameLst>
                                          <p:attrName>ppt_w</p:attrName>
                                        </p:attrNameLst>
                                      </p:cBhvr>
                                      <p:tavLst>
                                        <p:tav tm="0">
                                          <p:val>
                                            <p:fltVal val="0"/>
                                          </p:val>
                                        </p:tav>
                                        <p:tav tm="100000">
                                          <p:val>
                                            <p:strVal val="#ppt_w"/>
                                          </p:val>
                                        </p:tav>
                                      </p:tavLst>
                                    </p:anim>
                                    <p:anim calcmode="lin" valueType="num">
                                      <p:cBhvr>
                                        <p:cTn id="149" dur="500" fill="hold"/>
                                        <p:tgtEl>
                                          <p:spTgt spid="129"/>
                                        </p:tgtEl>
                                        <p:attrNameLst>
                                          <p:attrName>ppt_h</p:attrName>
                                        </p:attrNameLst>
                                      </p:cBhvr>
                                      <p:tavLst>
                                        <p:tav tm="0">
                                          <p:val>
                                            <p:fltVal val="0"/>
                                          </p:val>
                                        </p:tav>
                                        <p:tav tm="100000">
                                          <p:val>
                                            <p:strVal val="#ppt_h"/>
                                          </p:val>
                                        </p:tav>
                                      </p:tavLst>
                                    </p:anim>
                                    <p:animEffect transition="in" filter="fade">
                                      <p:cBhvr>
                                        <p:cTn id="150" dur="500"/>
                                        <p:tgtEl>
                                          <p:spTgt spid="129"/>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30"/>
                                        </p:tgtEl>
                                        <p:attrNameLst>
                                          <p:attrName>style.visibility</p:attrName>
                                        </p:attrNameLst>
                                      </p:cBhvr>
                                      <p:to>
                                        <p:strVal val="visible"/>
                                      </p:to>
                                    </p:set>
                                    <p:anim calcmode="lin" valueType="num">
                                      <p:cBhvr>
                                        <p:cTn id="153" dur="500" fill="hold"/>
                                        <p:tgtEl>
                                          <p:spTgt spid="130"/>
                                        </p:tgtEl>
                                        <p:attrNameLst>
                                          <p:attrName>ppt_w</p:attrName>
                                        </p:attrNameLst>
                                      </p:cBhvr>
                                      <p:tavLst>
                                        <p:tav tm="0">
                                          <p:val>
                                            <p:fltVal val="0"/>
                                          </p:val>
                                        </p:tav>
                                        <p:tav tm="100000">
                                          <p:val>
                                            <p:strVal val="#ppt_w"/>
                                          </p:val>
                                        </p:tav>
                                      </p:tavLst>
                                    </p:anim>
                                    <p:anim calcmode="lin" valueType="num">
                                      <p:cBhvr>
                                        <p:cTn id="154" dur="500" fill="hold"/>
                                        <p:tgtEl>
                                          <p:spTgt spid="130"/>
                                        </p:tgtEl>
                                        <p:attrNameLst>
                                          <p:attrName>ppt_h</p:attrName>
                                        </p:attrNameLst>
                                      </p:cBhvr>
                                      <p:tavLst>
                                        <p:tav tm="0">
                                          <p:val>
                                            <p:fltVal val="0"/>
                                          </p:val>
                                        </p:tav>
                                        <p:tav tm="100000">
                                          <p:val>
                                            <p:strVal val="#ppt_h"/>
                                          </p:val>
                                        </p:tav>
                                      </p:tavLst>
                                    </p:anim>
                                    <p:animEffect transition="in" filter="fade">
                                      <p:cBhvr>
                                        <p:cTn id="155" dur="500"/>
                                        <p:tgtEl>
                                          <p:spTgt spid="130"/>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131"/>
                                        </p:tgtEl>
                                        <p:attrNameLst>
                                          <p:attrName>style.visibility</p:attrName>
                                        </p:attrNameLst>
                                      </p:cBhvr>
                                      <p:to>
                                        <p:strVal val="visible"/>
                                      </p:to>
                                    </p:set>
                                    <p:anim calcmode="lin" valueType="num">
                                      <p:cBhvr>
                                        <p:cTn id="158" dur="500" fill="hold"/>
                                        <p:tgtEl>
                                          <p:spTgt spid="131"/>
                                        </p:tgtEl>
                                        <p:attrNameLst>
                                          <p:attrName>ppt_w</p:attrName>
                                        </p:attrNameLst>
                                      </p:cBhvr>
                                      <p:tavLst>
                                        <p:tav tm="0">
                                          <p:val>
                                            <p:fltVal val="0"/>
                                          </p:val>
                                        </p:tav>
                                        <p:tav tm="100000">
                                          <p:val>
                                            <p:strVal val="#ppt_w"/>
                                          </p:val>
                                        </p:tav>
                                      </p:tavLst>
                                    </p:anim>
                                    <p:anim calcmode="lin" valueType="num">
                                      <p:cBhvr>
                                        <p:cTn id="159" dur="500" fill="hold"/>
                                        <p:tgtEl>
                                          <p:spTgt spid="131"/>
                                        </p:tgtEl>
                                        <p:attrNameLst>
                                          <p:attrName>ppt_h</p:attrName>
                                        </p:attrNameLst>
                                      </p:cBhvr>
                                      <p:tavLst>
                                        <p:tav tm="0">
                                          <p:val>
                                            <p:fltVal val="0"/>
                                          </p:val>
                                        </p:tav>
                                        <p:tav tm="100000">
                                          <p:val>
                                            <p:strVal val="#ppt_h"/>
                                          </p:val>
                                        </p:tav>
                                      </p:tavLst>
                                    </p:anim>
                                    <p:animEffect transition="in" filter="fade">
                                      <p:cBhvr>
                                        <p:cTn id="160" dur="500"/>
                                        <p:tgtEl>
                                          <p:spTgt spid="131"/>
                                        </p:tgtEl>
                                      </p:cBhvr>
                                    </p:animEffect>
                                  </p:childTnLst>
                                </p:cTn>
                              </p:par>
                            </p:childTnLst>
                          </p:cTn>
                        </p:par>
                      </p:childTnLst>
                    </p:cTn>
                  </p:par>
                  <p:par>
                    <p:cTn id="161" fill="hold">
                      <p:stCondLst>
                        <p:cond delay="indefinite"/>
                      </p:stCondLst>
                      <p:childTnLst>
                        <p:par>
                          <p:cTn id="162" fill="hold">
                            <p:stCondLst>
                              <p:cond delay="0"/>
                            </p:stCondLst>
                            <p:childTnLst>
                              <p:par>
                                <p:cTn id="163" presetID="53" presetClass="entr" presetSubtype="16" fill="hold" grpId="0" nodeType="clickEffect">
                                  <p:stCondLst>
                                    <p:cond delay="0"/>
                                  </p:stCondLst>
                                  <p:childTnLst>
                                    <p:set>
                                      <p:cBhvr>
                                        <p:cTn id="164" dur="1" fill="hold">
                                          <p:stCondLst>
                                            <p:cond delay="0"/>
                                          </p:stCondLst>
                                        </p:cTn>
                                        <p:tgtEl>
                                          <p:spTgt spid="78"/>
                                        </p:tgtEl>
                                        <p:attrNameLst>
                                          <p:attrName>style.visibility</p:attrName>
                                        </p:attrNameLst>
                                      </p:cBhvr>
                                      <p:to>
                                        <p:strVal val="visible"/>
                                      </p:to>
                                    </p:set>
                                    <p:anim calcmode="lin" valueType="num">
                                      <p:cBhvr>
                                        <p:cTn id="165" dur="500" fill="hold"/>
                                        <p:tgtEl>
                                          <p:spTgt spid="78"/>
                                        </p:tgtEl>
                                        <p:attrNameLst>
                                          <p:attrName>ppt_w</p:attrName>
                                        </p:attrNameLst>
                                      </p:cBhvr>
                                      <p:tavLst>
                                        <p:tav tm="0">
                                          <p:val>
                                            <p:fltVal val="0"/>
                                          </p:val>
                                        </p:tav>
                                        <p:tav tm="100000">
                                          <p:val>
                                            <p:strVal val="#ppt_w"/>
                                          </p:val>
                                        </p:tav>
                                      </p:tavLst>
                                    </p:anim>
                                    <p:anim calcmode="lin" valueType="num">
                                      <p:cBhvr>
                                        <p:cTn id="166" dur="500" fill="hold"/>
                                        <p:tgtEl>
                                          <p:spTgt spid="78"/>
                                        </p:tgtEl>
                                        <p:attrNameLst>
                                          <p:attrName>ppt_h</p:attrName>
                                        </p:attrNameLst>
                                      </p:cBhvr>
                                      <p:tavLst>
                                        <p:tav tm="0">
                                          <p:val>
                                            <p:fltVal val="0"/>
                                          </p:val>
                                        </p:tav>
                                        <p:tav tm="100000">
                                          <p:val>
                                            <p:strVal val="#ppt_h"/>
                                          </p:val>
                                        </p:tav>
                                      </p:tavLst>
                                    </p:anim>
                                    <p:animEffect transition="in" filter="fade">
                                      <p:cBhvr>
                                        <p:cTn id="167" dur="500"/>
                                        <p:tgtEl>
                                          <p:spTgt spid="78"/>
                                        </p:tgtEl>
                                      </p:cBhvr>
                                    </p:animEffect>
                                  </p:childTnLst>
                                </p:cTn>
                              </p:par>
                            </p:childTnLst>
                          </p:cTn>
                        </p:par>
                        <p:par>
                          <p:cTn id="168" fill="hold">
                            <p:stCondLst>
                              <p:cond delay="500"/>
                            </p:stCondLst>
                            <p:childTnLst>
                              <p:par>
                                <p:cTn id="169" presetID="53" presetClass="entr" presetSubtype="16" fill="hold" grpId="0" nodeType="afterEffect">
                                  <p:stCondLst>
                                    <p:cond delay="0"/>
                                  </p:stCondLst>
                                  <p:childTnLst>
                                    <p:set>
                                      <p:cBhvr>
                                        <p:cTn id="170" dur="1" fill="hold">
                                          <p:stCondLst>
                                            <p:cond delay="0"/>
                                          </p:stCondLst>
                                        </p:cTn>
                                        <p:tgtEl>
                                          <p:spTgt spid="133"/>
                                        </p:tgtEl>
                                        <p:attrNameLst>
                                          <p:attrName>style.visibility</p:attrName>
                                        </p:attrNameLst>
                                      </p:cBhvr>
                                      <p:to>
                                        <p:strVal val="visible"/>
                                      </p:to>
                                    </p:set>
                                    <p:anim calcmode="lin" valueType="num">
                                      <p:cBhvr>
                                        <p:cTn id="171" dur="500" fill="hold"/>
                                        <p:tgtEl>
                                          <p:spTgt spid="133"/>
                                        </p:tgtEl>
                                        <p:attrNameLst>
                                          <p:attrName>ppt_w</p:attrName>
                                        </p:attrNameLst>
                                      </p:cBhvr>
                                      <p:tavLst>
                                        <p:tav tm="0">
                                          <p:val>
                                            <p:fltVal val="0"/>
                                          </p:val>
                                        </p:tav>
                                        <p:tav tm="100000">
                                          <p:val>
                                            <p:strVal val="#ppt_w"/>
                                          </p:val>
                                        </p:tav>
                                      </p:tavLst>
                                    </p:anim>
                                    <p:anim calcmode="lin" valueType="num">
                                      <p:cBhvr>
                                        <p:cTn id="172" dur="500" fill="hold"/>
                                        <p:tgtEl>
                                          <p:spTgt spid="133"/>
                                        </p:tgtEl>
                                        <p:attrNameLst>
                                          <p:attrName>ppt_h</p:attrName>
                                        </p:attrNameLst>
                                      </p:cBhvr>
                                      <p:tavLst>
                                        <p:tav tm="0">
                                          <p:val>
                                            <p:fltVal val="0"/>
                                          </p:val>
                                        </p:tav>
                                        <p:tav tm="100000">
                                          <p:val>
                                            <p:strVal val="#ppt_h"/>
                                          </p:val>
                                        </p:tav>
                                      </p:tavLst>
                                    </p:anim>
                                    <p:animEffect transition="in" filter="fade">
                                      <p:cBhvr>
                                        <p:cTn id="173" dur="500"/>
                                        <p:tgtEl>
                                          <p:spTgt spid="133"/>
                                        </p:tgtEl>
                                      </p:cBhvr>
                                    </p:animEffect>
                                  </p:childTnLst>
                                </p:cTn>
                              </p:par>
                            </p:childTnLst>
                          </p:cTn>
                        </p:par>
                        <p:par>
                          <p:cTn id="174" fill="hold">
                            <p:stCondLst>
                              <p:cond delay="1000"/>
                            </p:stCondLst>
                            <p:childTnLst>
                              <p:par>
                                <p:cTn id="175" presetID="53" presetClass="entr" presetSubtype="16" fill="hold" grpId="0" nodeType="afterEffect">
                                  <p:stCondLst>
                                    <p:cond delay="0"/>
                                  </p:stCondLst>
                                  <p:childTnLst>
                                    <p:set>
                                      <p:cBhvr>
                                        <p:cTn id="176" dur="1" fill="hold">
                                          <p:stCondLst>
                                            <p:cond delay="0"/>
                                          </p:stCondLst>
                                        </p:cTn>
                                        <p:tgtEl>
                                          <p:spTgt spid="134"/>
                                        </p:tgtEl>
                                        <p:attrNameLst>
                                          <p:attrName>style.visibility</p:attrName>
                                        </p:attrNameLst>
                                      </p:cBhvr>
                                      <p:to>
                                        <p:strVal val="visible"/>
                                      </p:to>
                                    </p:set>
                                    <p:anim calcmode="lin" valueType="num">
                                      <p:cBhvr>
                                        <p:cTn id="177" dur="500" fill="hold"/>
                                        <p:tgtEl>
                                          <p:spTgt spid="134"/>
                                        </p:tgtEl>
                                        <p:attrNameLst>
                                          <p:attrName>ppt_w</p:attrName>
                                        </p:attrNameLst>
                                      </p:cBhvr>
                                      <p:tavLst>
                                        <p:tav tm="0">
                                          <p:val>
                                            <p:fltVal val="0"/>
                                          </p:val>
                                        </p:tav>
                                        <p:tav tm="100000">
                                          <p:val>
                                            <p:strVal val="#ppt_w"/>
                                          </p:val>
                                        </p:tav>
                                      </p:tavLst>
                                    </p:anim>
                                    <p:anim calcmode="lin" valueType="num">
                                      <p:cBhvr>
                                        <p:cTn id="178" dur="500" fill="hold"/>
                                        <p:tgtEl>
                                          <p:spTgt spid="134"/>
                                        </p:tgtEl>
                                        <p:attrNameLst>
                                          <p:attrName>ppt_h</p:attrName>
                                        </p:attrNameLst>
                                      </p:cBhvr>
                                      <p:tavLst>
                                        <p:tav tm="0">
                                          <p:val>
                                            <p:fltVal val="0"/>
                                          </p:val>
                                        </p:tav>
                                        <p:tav tm="100000">
                                          <p:val>
                                            <p:strVal val="#ppt_h"/>
                                          </p:val>
                                        </p:tav>
                                      </p:tavLst>
                                    </p:anim>
                                    <p:animEffect transition="in" filter="fade">
                                      <p:cBhvr>
                                        <p:cTn id="179" dur="500"/>
                                        <p:tgtEl>
                                          <p:spTgt spid="134"/>
                                        </p:tgtEl>
                                      </p:cBhvr>
                                    </p:animEffect>
                                  </p:childTnLst>
                                </p:cTn>
                              </p:par>
                            </p:childTnLst>
                          </p:cTn>
                        </p:par>
                        <p:par>
                          <p:cTn id="180" fill="hold">
                            <p:stCondLst>
                              <p:cond delay="1500"/>
                            </p:stCondLst>
                            <p:childTnLst>
                              <p:par>
                                <p:cTn id="181" presetID="53" presetClass="entr" presetSubtype="16" fill="hold" grpId="0" nodeType="afterEffect">
                                  <p:stCondLst>
                                    <p:cond delay="0"/>
                                  </p:stCondLst>
                                  <p:childTnLst>
                                    <p:set>
                                      <p:cBhvr>
                                        <p:cTn id="182" dur="1" fill="hold">
                                          <p:stCondLst>
                                            <p:cond delay="0"/>
                                          </p:stCondLst>
                                        </p:cTn>
                                        <p:tgtEl>
                                          <p:spTgt spid="137"/>
                                        </p:tgtEl>
                                        <p:attrNameLst>
                                          <p:attrName>style.visibility</p:attrName>
                                        </p:attrNameLst>
                                      </p:cBhvr>
                                      <p:to>
                                        <p:strVal val="visible"/>
                                      </p:to>
                                    </p:set>
                                    <p:anim calcmode="lin" valueType="num">
                                      <p:cBhvr>
                                        <p:cTn id="183" dur="500" fill="hold"/>
                                        <p:tgtEl>
                                          <p:spTgt spid="137"/>
                                        </p:tgtEl>
                                        <p:attrNameLst>
                                          <p:attrName>ppt_w</p:attrName>
                                        </p:attrNameLst>
                                      </p:cBhvr>
                                      <p:tavLst>
                                        <p:tav tm="0">
                                          <p:val>
                                            <p:fltVal val="0"/>
                                          </p:val>
                                        </p:tav>
                                        <p:tav tm="100000">
                                          <p:val>
                                            <p:strVal val="#ppt_w"/>
                                          </p:val>
                                        </p:tav>
                                      </p:tavLst>
                                    </p:anim>
                                    <p:anim calcmode="lin" valueType="num">
                                      <p:cBhvr>
                                        <p:cTn id="184" dur="500" fill="hold"/>
                                        <p:tgtEl>
                                          <p:spTgt spid="137"/>
                                        </p:tgtEl>
                                        <p:attrNameLst>
                                          <p:attrName>ppt_h</p:attrName>
                                        </p:attrNameLst>
                                      </p:cBhvr>
                                      <p:tavLst>
                                        <p:tav tm="0">
                                          <p:val>
                                            <p:fltVal val="0"/>
                                          </p:val>
                                        </p:tav>
                                        <p:tav tm="100000">
                                          <p:val>
                                            <p:strVal val="#ppt_h"/>
                                          </p:val>
                                        </p:tav>
                                      </p:tavLst>
                                    </p:anim>
                                    <p:animEffect transition="in" filter="fade">
                                      <p:cBhvr>
                                        <p:cTn id="185" dur="500"/>
                                        <p:tgtEl>
                                          <p:spTgt spid="137"/>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87"/>
                                        </p:tgtEl>
                                        <p:attrNameLst>
                                          <p:attrName>style.visibility</p:attrName>
                                        </p:attrNameLst>
                                      </p:cBhvr>
                                      <p:to>
                                        <p:strVal val="visible"/>
                                      </p:to>
                                    </p:set>
                                    <p:anim calcmode="lin" valueType="num">
                                      <p:cBhvr>
                                        <p:cTn id="189" dur="500" fill="hold"/>
                                        <p:tgtEl>
                                          <p:spTgt spid="87"/>
                                        </p:tgtEl>
                                        <p:attrNameLst>
                                          <p:attrName>ppt_w</p:attrName>
                                        </p:attrNameLst>
                                      </p:cBhvr>
                                      <p:tavLst>
                                        <p:tav tm="0">
                                          <p:val>
                                            <p:fltVal val="0"/>
                                          </p:val>
                                        </p:tav>
                                        <p:tav tm="100000">
                                          <p:val>
                                            <p:strVal val="#ppt_w"/>
                                          </p:val>
                                        </p:tav>
                                      </p:tavLst>
                                    </p:anim>
                                    <p:anim calcmode="lin" valueType="num">
                                      <p:cBhvr>
                                        <p:cTn id="190" dur="500" fill="hold"/>
                                        <p:tgtEl>
                                          <p:spTgt spid="87"/>
                                        </p:tgtEl>
                                        <p:attrNameLst>
                                          <p:attrName>ppt_h</p:attrName>
                                        </p:attrNameLst>
                                      </p:cBhvr>
                                      <p:tavLst>
                                        <p:tav tm="0">
                                          <p:val>
                                            <p:fltVal val="0"/>
                                          </p:val>
                                        </p:tav>
                                        <p:tav tm="100000">
                                          <p:val>
                                            <p:strVal val="#ppt_h"/>
                                          </p:val>
                                        </p:tav>
                                      </p:tavLst>
                                    </p:anim>
                                    <p:animEffect transition="in" filter="fade">
                                      <p:cBhvr>
                                        <p:cTn id="191" dur="500"/>
                                        <p:tgtEl>
                                          <p:spTgt spid="87"/>
                                        </p:tgtEl>
                                      </p:cBhvr>
                                    </p:animEffect>
                                  </p:childTnLst>
                                </p:cTn>
                              </p:par>
                            </p:childTnLst>
                          </p:cTn>
                        </p:par>
                      </p:childTnLst>
                    </p:cTn>
                  </p:par>
                  <p:par>
                    <p:cTn id="192" fill="hold">
                      <p:stCondLst>
                        <p:cond delay="indefinite"/>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149"/>
                                        </p:tgtEl>
                                        <p:attrNameLst>
                                          <p:attrName>style.visibility</p:attrName>
                                        </p:attrNameLst>
                                      </p:cBhvr>
                                      <p:to>
                                        <p:strVal val="visible"/>
                                      </p:to>
                                    </p:set>
                                    <p:animEffect transition="in" filter="wipe(left)">
                                      <p:cBhvr>
                                        <p:cTn id="196" dur="500"/>
                                        <p:tgtEl>
                                          <p:spTgt spid="149"/>
                                        </p:tgtEl>
                                      </p:cBhvr>
                                    </p:animEffect>
                                  </p:childTnLst>
                                </p:cTn>
                              </p:par>
                            </p:childTnLst>
                          </p:cTn>
                        </p:par>
                      </p:childTnLst>
                    </p:cTn>
                  </p:par>
                  <p:par>
                    <p:cTn id="197" fill="hold">
                      <p:stCondLst>
                        <p:cond delay="indefinite"/>
                      </p:stCondLst>
                      <p:childTnLst>
                        <p:par>
                          <p:cTn id="198" fill="hold">
                            <p:stCondLst>
                              <p:cond delay="0"/>
                            </p:stCondLst>
                            <p:childTnLst>
                              <p:par>
                                <p:cTn id="199" presetID="53" presetClass="entr" presetSubtype="16" fill="hold" nodeType="clickEffect">
                                  <p:stCondLst>
                                    <p:cond delay="0"/>
                                  </p:stCondLst>
                                  <p:childTnLst>
                                    <p:set>
                                      <p:cBhvr>
                                        <p:cTn id="200" dur="1" fill="hold">
                                          <p:stCondLst>
                                            <p:cond delay="0"/>
                                          </p:stCondLst>
                                        </p:cTn>
                                        <p:tgtEl>
                                          <p:spTgt spid="158"/>
                                        </p:tgtEl>
                                        <p:attrNameLst>
                                          <p:attrName>style.visibility</p:attrName>
                                        </p:attrNameLst>
                                      </p:cBhvr>
                                      <p:to>
                                        <p:strVal val="visible"/>
                                      </p:to>
                                    </p:set>
                                    <p:anim calcmode="lin" valueType="num">
                                      <p:cBhvr>
                                        <p:cTn id="201" dur="500" fill="hold"/>
                                        <p:tgtEl>
                                          <p:spTgt spid="158"/>
                                        </p:tgtEl>
                                        <p:attrNameLst>
                                          <p:attrName>ppt_w</p:attrName>
                                        </p:attrNameLst>
                                      </p:cBhvr>
                                      <p:tavLst>
                                        <p:tav tm="0">
                                          <p:val>
                                            <p:fltVal val="0"/>
                                          </p:val>
                                        </p:tav>
                                        <p:tav tm="100000">
                                          <p:val>
                                            <p:strVal val="#ppt_w"/>
                                          </p:val>
                                        </p:tav>
                                      </p:tavLst>
                                    </p:anim>
                                    <p:anim calcmode="lin" valueType="num">
                                      <p:cBhvr>
                                        <p:cTn id="202" dur="500" fill="hold"/>
                                        <p:tgtEl>
                                          <p:spTgt spid="158"/>
                                        </p:tgtEl>
                                        <p:attrNameLst>
                                          <p:attrName>ppt_h</p:attrName>
                                        </p:attrNameLst>
                                      </p:cBhvr>
                                      <p:tavLst>
                                        <p:tav tm="0">
                                          <p:val>
                                            <p:fltVal val="0"/>
                                          </p:val>
                                        </p:tav>
                                        <p:tav tm="100000">
                                          <p:val>
                                            <p:strVal val="#ppt_h"/>
                                          </p:val>
                                        </p:tav>
                                      </p:tavLst>
                                    </p:anim>
                                    <p:animEffect transition="in" filter="fade">
                                      <p:cBhvr>
                                        <p:cTn id="203"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animBg="1"/>
      <p:bldP spid="17" grpId="0" animBg="1"/>
      <p:bldP spid="18" grpId="0" animBg="1"/>
      <p:bldP spid="66" grpId="0"/>
      <p:bldP spid="67" grpId="0"/>
      <p:bldP spid="68" grpId="0"/>
      <p:bldP spid="78" grpId="0" animBg="1"/>
      <p:bldP spid="84" grpId="0" animBg="1"/>
      <p:bldP spid="85" grpId="0" animBg="1"/>
      <p:bldP spid="86" grpId="0" animBg="1"/>
      <p:bldP spid="144" grpId="0" animBg="1"/>
      <p:bldP spid="149" grpId="0"/>
      <p:bldP spid="89" grpId="0" animBg="1"/>
      <p:bldP spid="119" grpId="0" animBg="1"/>
      <p:bldP spid="120" grpId="0" animBg="1"/>
      <p:bldP spid="122" grpId="0" animBg="1"/>
      <p:bldP spid="123" grpId="0" animBg="1"/>
      <p:bldP spid="125" grpId="0" animBg="1"/>
      <p:bldP spid="126" grpId="0" animBg="1"/>
      <p:bldP spid="128" grpId="0" animBg="1"/>
      <p:bldP spid="129" grpId="0" animBg="1"/>
      <p:bldP spid="130" grpId="0" animBg="1"/>
      <p:bldP spid="131" grpId="0" animBg="1"/>
      <p:bldP spid="133" grpId="0" animBg="1"/>
      <p:bldP spid="134" grpId="0" animBg="1"/>
      <p:bldP spid="137" grpId="0" animBg="1"/>
      <p:bldP spid="156" grpId="0"/>
      <p:bldP spid="8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423485-AB9B-C94B-BA1A-85BF3715AA28}"/>
              </a:ext>
            </a:extLst>
          </p:cNvPr>
          <p:cNvSpPr>
            <a:spLocks noGrp="1"/>
          </p:cNvSpPr>
          <p:nvPr>
            <p:ph type="title"/>
          </p:nvPr>
        </p:nvSpPr>
        <p:spPr/>
        <p:txBody>
          <a:bodyPr/>
          <a:lstStyle/>
          <a:p>
            <a:r>
              <a:rPr kumimoji="1" lang="ja-JP" altLang="en-US" dirty="0"/>
              <a:t>ビルトイン・セキュリティ：</a:t>
            </a:r>
            <a:r>
              <a:rPr kumimoji="1" lang="en-US" altLang="ja-JP" dirty="0"/>
              <a:t>OS</a:t>
            </a:r>
            <a:endParaRPr kumimoji="1" lang="ja-JP" altLang="en-US" dirty="0"/>
          </a:p>
        </p:txBody>
      </p:sp>
      <p:sp>
        <p:nvSpPr>
          <p:cNvPr id="4" name="角丸四角形 3">
            <a:extLst>
              <a:ext uri="{FF2B5EF4-FFF2-40B4-BE49-F238E27FC236}">
                <a16:creationId xmlns:a16="http://schemas.microsoft.com/office/drawing/2014/main" id="{A0C02F43-55C7-DC43-99CA-110A8B0950EE}"/>
              </a:ext>
            </a:extLst>
          </p:cNvPr>
          <p:cNvSpPr/>
          <p:nvPr/>
        </p:nvSpPr>
        <p:spPr bwMode="auto">
          <a:xfrm>
            <a:off x="367588" y="2079730"/>
            <a:ext cx="2240017" cy="732138"/>
          </a:xfrm>
          <a:prstGeom prst="roundRect">
            <a:avLst>
              <a:gd name="adj" fmla="val 780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spcBef>
                <a:spcPct val="0"/>
              </a:spcBef>
              <a:spcAft>
                <a:spcPct val="0"/>
              </a:spcAft>
            </a:pPr>
            <a:r>
              <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Windows XP</a:t>
            </a:r>
          </a:p>
          <a:p>
            <a:pPr algn="ctr" defTabSz="699354" fontAlgn="base">
              <a:spcBef>
                <a:spcPct val="0"/>
              </a:spcBef>
              <a:spcAft>
                <a:spcPct val="0"/>
              </a:spcAft>
            </a:pPr>
            <a:r>
              <a:rPr lang="en-US" altLang="ja-JP" sz="10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2001</a:t>
            </a:r>
            <a:r>
              <a:rPr lang="ja-JP" altLang="en-US"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年</a:t>
            </a:r>
            <a:endParaRPr lang="ja-JP" altLang="en-US" sz="1050"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7" name="角丸四角形 6">
            <a:extLst>
              <a:ext uri="{FF2B5EF4-FFF2-40B4-BE49-F238E27FC236}">
                <a16:creationId xmlns:a16="http://schemas.microsoft.com/office/drawing/2014/main" id="{3B1EB571-A74B-6946-8863-C7962E9D8835}"/>
              </a:ext>
            </a:extLst>
          </p:cNvPr>
          <p:cNvSpPr/>
          <p:nvPr/>
        </p:nvSpPr>
        <p:spPr bwMode="auto">
          <a:xfrm>
            <a:off x="435728" y="2955520"/>
            <a:ext cx="2103738" cy="732138"/>
          </a:xfrm>
          <a:prstGeom prst="roundRect">
            <a:avLst>
              <a:gd name="adj" fmla="val 7806"/>
            </a:avLst>
          </a:prstGeom>
          <a:solidFill>
            <a:schemeClr val="bg1"/>
          </a:solidFill>
          <a:ln w="1270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solidFill>
                  <a:schemeClr val="accent1"/>
                </a:solidFill>
                <a:latin typeface="Meiryo" panose="020B0604030504040204" pitchFamily="34" charset="-128"/>
                <a:ea typeface="Meiryo" panose="020B0604030504040204" pitchFamily="34" charset="-128"/>
                <a:cs typeface="Segoe UI" pitchFamily="34" charset="0"/>
              </a:rPr>
              <a:t>アンチウイルス</a:t>
            </a:r>
            <a:endParaRPr lang="en-US" altLang="ja-JP" b="1" dirty="0">
              <a:solidFill>
                <a:schemeClr val="accent1"/>
              </a:solidFill>
              <a:latin typeface="Meiryo" panose="020B0604030504040204" pitchFamily="34" charset="-128"/>
              <a:ea typeface="Meiryo" panose="020B0604030504040204" pitchFamily="34" charset="-128"/>
              <a:cs typeface="Segoe UI" pitchFamily="34" charset="0"/>
            </a:endParaRPr>
          </a:p>
        </p:txBody>
      </p:sp>
      <p:sp>
        <p:nvSpPr>
          <p:cNvPr id="8" name="角丸四角形 7">
            <a:extLst>
              <a:ext uri="{FF2B5EF4-FFF2-40B4-BE49-F238E27FC236}">
                <a16:creationId xmlns:a16="http://schemas.microsoft.com/office/drawing/2014/main" id="{C8590A67-7EF7-3E43-824C-B2B87A0E5588}"/>
              </a:ext>
            </a:extLst>
          </p:cNvPr>
          <p:cNvSpPr/>
          <p:nvPr/>
        </p:nvSpPr>
        <p:spPr bwMode="auto">
          <a:xfrm>
            <a:off x="435728" y="3834723"/>
            <a:ext cx="2103738" cy="732138"/>
          </a:xfrm>
          <a:prstGeom prst="roundRect">
            <a:avLst>
              <a:gd name="adj" fmla="val 7806"/>
            </a:avLst>
          </a:prstGeom>
          <a:solidFill>
            <a:schemeClr val="bg1"/>
          </a:solidFill>
          <a:ln w="1270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solidFill>
                  <a:schemeClr val="accent1"/>
                </a:solidFill>
                <a:latin typeface="Meiryo" panose="020B0604030504040204" pitchFamily="34" charset="-128"/>
                <a:ea typeface="Meiryo" panose="020B0604030504040204" pitchFamily="34" charset="-128"/>
                <a:cs typeface="Segoe UI" pitchFamily="34" charset="0"/>
              </a:rPr>
              <a:t>端末管理</a:t>
            </a:r>
            <a:endParaRPr lang="en-US" altLang="ja-JP" b="1" dirty="0">
              <a:solidFill>
                <a:schemeClr val="accent1"/>
              </a:solidFill>
              <a:latin typeface="Meiryo" panose="020B0604030504040204" pitchFamily="34" charset="-128"/>
              <a:ea typeface="Meiryo" panose="020B0604030504040204" pitchFamily="34" charset="-128"/>
              <a:cs typeface="Segoe UI" pitchFamily="34" charset="0"/>
            </a:endParaRPr>
          </a:p>
        </p:txBody>
      </p:sp>
      <p:sp>
        <p:nvSpPr>
          <p:cNvPr id="11" name="角丸四角形 10">
            <a:extLst>
              <a:ext uri="{FF2B5EF4-FFF2-40B4-BE49-F238E27FC236}">
                <a16:creationId xmlns:a16="http://schemas.microsoft.com/office/drawing/2014/main" id="{7E0DFF79-9329-D54D-BB47-C124F17EBB3D}"/>
              </a:ext>
            </a:extLst>
          </p:cNvPr>
          <p:cNvSpPr/>
          <p:nvPr/>
        </p:nvSpPr>
        <p:spPr bwMode="auto">
          <a:xfrm>
            <a:off x="3021531" y="3834723"/>
            <a:ext cx="2103738" cy="732138"/>
          </a:xfrm>
          <a:prstGeom prst="roundRect">
            <a:avLst>
              <a:gd name="adj" fmla="val 7806"/>
            </a:avLst>
          </a:prstGeom>
          <a:solidFill>
            <a:schemeClr val="bg1"/>
          </a:solidFill>
          <a:ln w="1270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solidFill>
                  <a:schemeClr val="accent1"/>
                </a:solidFill>
                <a:latin typeface="Meiryo" panose="020B0604030504040204" pitchFamily="34" charset="-128"/>
                <a:ea typeface="Meiryo" panose="020B0604030504040204" pitchFamily="34" charset="-128"/>
                <a:cs typeface="Segoe UI" pitchFamily="34" charset="0"/>
              </a:rPr>
              <a:t>端末管理</a:t>
            </a:r>
            <a:endParaRPr lang="en-US" altLang="ja-JP" b="1" dirty="0">
              <a:solidFill>
                <a:schemeClr val="accent1"/>
              </a:solidFill>
              <a:latin typeface="Meiryo" panose="020B0604030504040204" pitchFamily="34" charset="-128"/>
              <a:ea typeface="Meiryo" panose="020B0604030504040204" pitchFamily="34" charset="-128"/>
              <a:cs typeface="Segoe UI" pitchFamily="34" charset="0"/>
            </a:endParaRPr>
          </a:p>
        </p:txBody>
      </p:sp>
      <p:sp>
        <p:nvSpPr>
          <p:cNvPr id="14" name="テキスト ボックス 13">
            <a:extLst>
              <a:ext uri="{FF2B5EF4-FFF2-40B4-BE49-F238E27FC236}">
                <a16:creationId xmlns:a16="http://schemas.microsoft.com/office/drawing/2014/main" id="{6461B2FD-163D-6548-85C4-902B79D9AD5A}"/>
              </a:ext>
            </a:extLst>
          </p:cNvPr>
          <p:cNvSpPr txBox="1"/>
          <p:nvPr/>
        </p:nvSpPr>
        <p:spPr>
          <a:xfrm>
            <a:off x="6666876" y="3095294"/>
            <a:ext cx="277064" cy="477823"/>
          </a:xfrm>
          <a:prstGeom prst="rect">
            <a:avLst/>
          </a:prstGeom>
          <a:noFill/>
        </p:spPr>
        <p:txBody>
          <a:bodyPr wrap="none" lIns="137160" tIns="109728" rIns="137160" bIns="109728" rtlCol="0">
            <a:spAutoFit/>
          </a:bodyPr>
          <a:lstStyle/>
          <a:p>
            <a:pPr>
              <a:lnSpc>
                <a:spcPct val="90000"/>
              </a:lnSpc>
              <a:spcAft>
                <a:spcPts val="450"/>
              </a:spcAft>
            </a:pPr>
            <a:endParaRPr lang="ja-JP" altLang="en-US" err="1">
              <a:gradFill>
                <a:gsLst>
                  <a:gs pos="2917">
                    <a:schemeClr val="tx1"/>
                  </a:gs>
                  <a:gs pos="30000">
                    <a:schemeClr val="tx1"/>
                  </a:gs>
                </a:gsLst>
                <a:lin ang="5400000" scaled="0"/>
              </a:gradFill>
              <a:latin typeface="Meiryo" panose="020B0604030504040204" pitchFamily="34" charset="-128"/>
              <a:ea typeface="Meiryo" panose="020B0604030504040204" pitchFamily="34" charset="-128"/>
            </a:endParaRPr>
          </a:p>
        </p:txBody>
      </p:sp>
      <p:sp>
        <p:nvSpPr>
          <p:cNvPr id="17" name="角丸四角形 16">
            <a:extLst>
              <a:ext uri="{FF2B5EF4-FFF2-40B4-BE49-F238E27FC236}">
                <a16:creationId xmlns:a16="http://schemas.microsoft.com/office/drawing/2014/main" id="{7D139A58-E016-704B-9800-7BF3C9546DFB}"/>
              </a:ext>
            </a:extLst>
          </p:cNvPr>
          <p:cNvSpPr/>
          <p:nvPr/>
        </p:nvSpPr>
        <p:spPr bwMode="auto">
          <a:xfrm>
            <a:off x="2953392" y="2076316"/>
            <a:ext cx="2240017" cy="1688487"/>
          </a:xfrm>
          <a:prstGeom prst="roundRect">
            <a:avLst>
              <a:gd name="adj" fmla="val 428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endPar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9" name="角丸四角形 18">
            <a:extLst>
              <a:ext uri="{FF2B5EF4-FFF2-40B4-BE49-F238E27FC236}">
                <a16:creationId xmlns:a16="http://schemas.microsoft.com/office/drawing/2014/main" id="{2149B1A0-C039-C84F-9DD1-D81BBF0A15F3}"/>
              </a:ext>
            </a:extLst>
          </p:cNvPr>
          <p:cNvSpPr/>
          <p:nvPr/>
        </p:nvSpPr>
        <p:spPr bwMode="auto">
          <a:xfrm>
            <a:off x="5584165" y="2076315"/>
            <a:ext cx="2240017" cy="2614668"/>
          </a:xfrm>
          <a:prstGeom prst="roundRect">
            <a:avLst>
              <a:gd name="adj" fmla="val 453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endPar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20" name="角丸四角形 19">
            <a:extLst>
              <a:ext uri="{FF2B5EF4-FFF2-40B4-BE49-F238E27FC236}">
                <a16:creationId xmlns:a16="http://schemas.microsoft.com/office/drawing/2014/main" id="{7E671413-822D-1144-A1DD-221FA8D6D068}"/>
              </a:ext>
            </a:extLst>
          </p:cNvPr>
          <p:cNvSpPr/>
          <p:nvPr/>
        </p:nvSpPr>
        <p:spPr bwMode="auto">
          <a:xfrm>
            <a:off x="2953392" y="2079730"/>
            <a:ext cx="2240017" cy="732138"/>
          </a:xfrm>
          <a:prstGeom prst="roundRect">
            <a:avLst>
              <a:gd name="adj" fmla="val 1087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Windows 8</a:t>
            </a:r>
          </a:p>
          <a:p>
            <a:pPr algn="ctr" defTabSz="699354" fontAlgn="base">
              <a:lnSpc>
                <a:spcPct val="90000"/>
              </a:lnSpc>
              <a:spcBef>
                <a:spcPct val="0"/>
              </a:spcBef>
              <a:spcAft>
                <a:spcPct val="0"/>
              </a:spcAft>
            </a:pPr>
            <a:r>
              <a:rPr lang="en-US" altLang="ja-JP" sz="10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2012</a:t>
            </a:r>
            <a:r>
              <a:rPr lang="ja-JP" altLang="en-US"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年</a:t>
            </a: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21" name="角丸四角形 20">
            <a:extLst>
              <a:ext uri="{FF2B5EF4-FFF2-40B4-BE49-F238E27FC236}">
                <a16:creationId xmlns:a16="http://schemas.microsoft.com/office/drawing/2014/main" id="{16C385E5-872D-3B4D-B444-F465D1BA77EB}"/>
              </a:ext>
            </a:extLst>
          </p:cNvPr>
          <p:cNvSpPr/>
          <p:nvPr/>
        </p:nvSpPr>
        <p:spPr bwMode="auto">
          <a:xfrm>
            <a:off x="5584165" y="2079730"/>
            <a:ext cx="2240017" cy="732138"/>
          </a:xfrm>
          <a:prstGeom prst="roundRect">
            <a:avLst>
              <a:gd name="adj" fmla="val 1087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Windows 10</a:t>
            </a:r>
          </a:p>
          <a:p>
            <a:pPr algn="ctr" defTabSz="699354" fontAlgn="base">
              <a:lnSpc>
                <a:spcPct val="90000"/>
              </a:lnSpc>
              <a:spcBef>
                <a:spcPct val="0"/>
              </a:spcBef>
              <a:spcAft>
                <a:spcPct val="0"/>
              </a:spcAft>
            </a:pPr>
            <a:r>
              <a:rPr lang="en-US" altLang="ja-JP" sz="10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2015</a:t>
            </a:r>
            <a:r>
              <a:rPr lang="ja-JP" altLang="en-US"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年</a:t>
            </a: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cxnSp>
        <p:nvCxnSpPr>
          <p:cNvPr id="26" name="直線矢印コネクタ 25">
            <a:extLst>
              <a:ext uri="{FF2B5EF4-FFF2-40B4-BE49-F238E27FC236}">
                <a16:creationId xmlns:a16="http://schemas.microsoft.com/office/drawing/2014/main" id="{ADA37C62-11BE-334A-9D9E-8D01B28E27F1}"/>
              </a:ext>
            </a:extLst>
          </p:cNvPr>
          <p:cNvCxnSpPr>
            <a:stCxn id="4" idx="3"/>
            <a:endCxn id="20" idx="1"/>
          </p:cNvCxnSpPr>
          <p:nvPr/>
        </p:nvCxnSpPr>
        <p:spPr>
          <a:xfrm>
            <a:off x="2607605" y="2445799"/>
            <a:ext cx="345787" cy="0"/>
          </a:xfrm>
          <a:prstGeom prst="straightConnector1">
            <a:avLst/>
          </a:prstGeom>
          <a:ln w="571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A62EED38-5AF8-A64D-B98B-DAB329EDC803}"/>
              </a:ext>
            </a:extLst>
          </p:cNvPr>
          <p:cNvCxnSpPr>
            <a:cxnSpLocks/>
            <a:stCxn id="20" idx="3"/>
            <a:endCxn id="21" idx="1"/>
          </p:cNvCxnSpPr>
          <p:nvPr/>
        </p:nvCxnSpPr>
        <p:spPr>
          <a:xfrm>
            <a:off x="5193408" y="2445799"/>
            <a:ext cx="390757" cy="0"/>
          </a:xfrm>
          <a:prstGeom prst="straightConnector1">
            <a:avLst/>
          </a:prstGeom>
          <a:ln w="571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7FF2348A-0087-E14F-94FC-EB78F394AE5F}"/>
              </a:ext>
            </a:extLst>
          </p:cNvPr>
          <p:cNvCxnSpPr>
            <a:cxnSpLocks/>
          </p:cNvCxnSpPr>
          <p:nvPr/>
        </p:nvCxnSpPr>
        <p:spPr>
          <a:xfrm>
            <a:off x="7824182" y="2445799"/>
            <a:ext cx="390757" cy="0"/>
          </a:xfrm>
          <a:prstGeom prst="straightConnector1">
            <a:avLst/>
          </a:prstGeom>
          <a:ln w="571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A342BDF2-915E-1E44-9986-684851A0AA64}"/>
              </a:ext>
            </a:extLst>
          </p:cNvPr>
          <p:cNvSpPr txBox="1"/>
          <p:nvPr/>
        </p:nvSpPr>
        <p:spPr>
          <a:xfrm>
            <a:off x="400793" y="4760904"/>
            <a:ext cx="8336475" cy="1144929"/>
          </a:xfrm>
          <a:prstGeom prst="rect">
            <a:avLst/>
          </a:prstGeom>
          <a:noFill/>
        </p:spPr>
        <p:txBody>
          <a:bodyPr wrap="square" lIns="137160" tIns="109728" rIns="137160" bIns="109728" rtlCol="0">
            <a:spAutoFit/>
          </a:bodyPr>
          <a:lstStyle/>
          <a:p>
            <a:pPr>
              <a:spcAft>
                <a:spcPts val="450"/>
              </a:spcAft>
            </a:pPr>
            <a:r>
              <a:rPr lang="en-US" altLang="ja-JP" sz="1500" dirty="0">
                <a:gradFill>
                  <a:gsLst>
                    <a:gs pos="2917">
                      <a:schemeClr val="tx1"/>
                    </a:gs>
                    <a:gs pos="30000">
                      <a:schemeClr val="tx1"/>
                    </a:gs>
                  </a:gsLst>
                  <a:lin ang="5400000" scaled="0"/>
                </a:gradFill>
                <a:latin typeface="Meiryo" panose="020B0604030504040204" pitchFamily="34" charset="-128"/>
                <a:ea typeface="Meiryo" panose="020B0604030504040204" pitchFamily="34" charset="-128"/>
              </a:rPr>
              <a:t>OS</a:t>
            </a:r>
            <a:r>
              <a:rPr lang="ja-JP" altLang="en-US" sz="1500">
                <a:gradFill>
                  <a:gsLst>
                    <a:gs pos="2917">
                      <a:schemeClr val="tx1"/>
                    </a:gs>
                    <a:gs pos="30000">
                      <a:schemeClr val="tx1"/>
                    </a:gs>
                  </a:gsLst>
                  <a:lin ang="5400000" scaled="0"/>
                </a:gradFill>
                <a:latin typeface="Meiryo" panose="020B0604030504040204" pitchFamily="34" charset="-128"/>
                <a:ea typeface="Meiryo" panose="020B0604030504040204" pitchFamily="34" charset="-128"/>
              </a:rPr>
              <a:t>にセキュリティ機能が組み込まれることで「独立性がなくなる」というエンジニアもいますが、独立が必要なのはモニタリング（検査）機能であり、セキュリティは機能として必要なものなので組み込まれている方が望ましいといえます。また、セキュリティが組み込まれることで、新たな出費がありません。</a:t>
            </a:r>
            <a:endParaRPr lang="ja-JP" altLang="en-US" sz="1500" err="1">
              <a:gradFill>
                <a:gsLst>
                  <a:gs pos="2917">
                    <a:schemeClr val="tx1"/>
                  </a:gs>
                  <a:gs pos="30000">
                    <a:schemeClr val="tx1"/>
                  </a:gs>
                </a:gsLst>
                <a:lin ang="5400000" scaled="0"/>
              </a:gradFill>
              <a:latin typeface="Meiryo" panose="020B0604030504040204" pitchFamily="34" charset="-128"/>
              <a:ea typeface="Meiryo" panose="020B0604030504040204" pitchFamily="34" charset="-128"/>
            </a:endParaRPr>
          </a:p>
        </p:txBody>
      </p:sp>
      <p:sp>
        <p:nvSpPr>
          <p:cNvPr id="36" name="角丸四角形 35">
            <a:extLst>
              <a:ext uri="{FF2B5EF4-FFF2-40B4-BE49-F238E27FC236}">
                <a16:creationId xmlns:a16="http://schemas.microsoft.com/office/drawing/2014/main" id="{EB27310C-9234-C64B-967A-4DBE809A18BB}"/>
              </a:ext>
            </a:extLst>
          </p:cNvPr>
          <p:cNvSpPr/>
          <p:nvPr/>
        </p:nvSpPr>
        <p:spPr bwMode="auto">
          <a:xfrm>
            <a:off x="8214939" y="2079730"/>
            <a:ext cx="2240017" cy="732138"/>
          </a:xfrm>
          <a:prstGeom prst="roundRect">
            <a:avLst>
              <a:gd name="adj" fmla="val 1087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defTabSz="699354" fontAlgn="base">
              <a:lnSpc>
                <a:spcPct val="90000"/>
              </a:lnSpc>
              <a:spcBef>
                <a:spcPct val="0"/>
              </a:spcBef>
              <a:spcAft>
                <a:spcPct val="0"/>
              </a:spcAft>
            </a:pPr>
            <a:r>
              <a:rPr lang="en-US" altLang="ja-JP"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more</a:t>
            </a: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3" name="角丸四角形 2">
            <a:extLst>
              <a:ext uri="{FF2B5EF4-FFF2-40B4-BE49-F238E27FC236}">
                <a16:creationId xmlns:a16="http://schemas.microsoft.com/office/drawing/2014/main" id="{F5FE9C44-605B-974A-9149-1FDDDD6923CD}"/>
              </a:ext>
            </a:extLst>
          </p:cNvPr>
          <p:cNvSpPr/>
          <p:nvPr/>
        </p:nvSpPr>
        <p:spPr bwMode="auto">
          <a:xfrm>
            <a:off x="3021531" y="2955520"/>
            <a:ext cx="2103738" cy="732138"/>
          </a:xfrm>
          <a:prstGeom prst="roundRect">
            <a:avLst>
              <a:gd name="adj" fmla="val 7806"/>
            </a:avLst>
          </a:prstGeom>
          <a:solidFill>
            <a:schemeClr val="bg1"/>
          </a:solidFill>
          <a:ln w="1270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ja-JP" altLang="en-US" b="1">
                <a:solidFill>
                  <a:schemeClr val="accent1"/>
                </a:solidFill>
                <a:latin typeface="Meiryo" panose="020B0604030504040204" pitchFamily="34" charset="-128"/>
                <a:ea typeface="Meiryo" panose="020B0604030504040204" pitchFamily="34" charset="-128"/>
                <a:cs typeface="Segoe UI" pitchFamily="34" charset="0"/>
              </a:rPr>
              <a:t>アンチウイルス</a:t>
            </a:r>
            <a:br>
              <a:rPr lang="en-US" altLang="ja-JP" b="1" dirty="0">
                <a:solidFill>
                  <a:schemeClr val="accent1"/>
                </a:solidFill>
                <a:latin typeface="Meiryo" panose="020B0604030504040204" pitchFamily="34" charset="-128"/>
                <a:ea typeface="Meiryo" panose="020B0604030504040204" pitchFamily="34" charset="-128"/>
                <a:cs typeface="Segoe UI" pitchFamily="34" charset="0"/>
              </a:rPr>
            </a:br>
            <a:r>
              <a:rPr lang="en-US" altLang="ja-JP" sz="1050" b="1" dirty="0">
                <a:solidFill>
                  <a:srgbClr val="4E67C8"/>
                </a:solidFill>
                <a:latin typeface="Meiryo" panose="020B0604030504040204" pitchFamily="34" charset="-128"/>
                <a:ea typeface="Meiryo" panose="020B0604030504040204" pitchFamily="34" charset="-128"/>
                <a:cs typeface="Segoe UI" pitchFamily="34" charset="0"/>
              </a:rPr>
              <a:t>Windows Defender</a:t>
            </a:r>
          </a:p>
        </p:txBody>
      </p:sp>
      <p:sp>
        <p:nvSpPr>
          <p:cNvPr id="5" name="角丸四角形 4">
            <a:extLst>
              <a:ext uri="{FF2B5EF4-FFF2-40B4-BE49-F238E27FC236}">
                <a16:creationId xmlns:a16="http://schemas.microsoft.com/office/drawing/2014/main" id="{4372C658-5406-984E-923F-5DBA4C672824}"/>
              </a:ext>
            </a:extLst>
          </p:cNvPr>
          <p:cNvSpPr/>
          <p:nvPr/>
        </p:nvSpPr>
        <p:spPr bwMode="auto">
          <a:xfrm>
            <a:off x="5652305" y="3834723"/>
            <a:ext cx="2103738" cy="732138"/>
          </a:xfrm>
          <a:prstGeom prst="roundRect">
            <a:avLst>
              <a:gd name="adj" fmla="val 7806"/>
            </a:avLst>
          </a:prstGeom>
          <a:solidFill>
            <a:schemeClr val="bg1"/>
          </a:solidFill>
          <a:ln w="1270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solidFill>
                  <a:schemeClr val="accent1"/>
                </a:solidFill>
                <a:latin typeface="Meiryo" panose="020B0604030504040204" pitchFamily="34" charset="-128"/>
                <a:ea typeface="Meiryo" panose="020B0604030504040204" pitchFamily="34" charset="-128"/>
                <a:cs typeface="Segoe UI" pitchFamily="34" charset="0"/>
              </a:rPr>
              <a:t>端末管理</a:t>
            </a:r>
            <a:br>
              <a:rPr lang="en-US" altLang="ja-JP" b="1" dirty="0">
                <a:solidFill>
                  <a:schemeClr val="accent1"/>
                </a:solidFill>
                <a:latin typeface="Meiryo" panose="020B0604030504040204" pitchFamily="34" charset="-128"/>
                <a:ea typeface="Meiryo" panose="020B0604030504040204" pitchFamily="34" charset="-128"/>
                <a:cs typeface="Segoe UI" pitchFamily="34" charset="0"/>
              </a:rPr>
            </a:br>
            <a:r>
              <a:rPr lang="en-US" altLang="ja-JP" sz="900" b="1" dirty="0">
                <a:solidFill>
                  <a:schemeClr val="accent1"/>
                </a:solidFill>
                <a:latin typeface="Meiryo" panose="020B0604030504040204" pitchFamily="34" charset="-128"/>
                <a:ea typeface="Meiryo" panose="020B0604030504040204" pitchFamily="34" charset="-128"/>
                <a:cs typeface="Segoe UI" pitchFamily="34" charset="0"/>
              </a:rPr>
              <a:t>Intune / Endpoint Manager</a:t>
            </a:r>
          </a:p>
        </p:txBody>
      </p:sp>
      <p:sp>
        <p:nvSpPr>
          <p:cNvPr id="6" name="角丸四角形 5">
            <a:extLst>
              <a:ext uri="{FF2B5EF4-FFF2-40B4-BE49-F238E27FC236}">
                <a16:creationId xmlns:a16="http://schemas.microsoft.com/office/drawing/2014/main" id="{A875944F-4EE4-664D-94EF-9740A290C87C}"/>
              </a:ext>
            </a:extLst>
          </p:cNvPr>
          <p:cNvSpPr/>
          <p:nvPr/>
        </p:nvSpPr>
        <p:spPr bwMode="auto">
          <a:xfrm>
            <a:off x="5652305" y="2955520"/>
            <a:ext cx="2103738" cy="732138"/>
          </a:xfrm>
          <a:prstGeom prst="roundRect">
            <a:avLst>
              <a:gd name="adj" fmla="val 7806"/>
            </a:avLst>
          </a:prstGeom>
          <a:solidFill>
            <a:schemeClr val="bg1"/>
          </a:solidFill>
          <a:ln w="1270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ja-JP" altLang="en-US" b="1">
                <a:solidFill>
                  <a:schemeClr val="accent1"/>
                </a:solidFill>
                <a:latin typeface="Meiryo" panose="020B0604030504040204" pitchFamily="34" charset="-128"/>
                <a:ea typeface="Meiryo" panose="020B0604030504040204" pitchFamily="34" charset="-128"/>
                <a:cs typeface="Segoe UI" pitchFamily="34" charset="0"/>
              </a:rPr>
              <a:t>アンチウイルス</a:t>
            </a:r>
            <a:br>
              <a:rPr lang="en-US" altLang="ja-JP" b="1" dirty="0">
                <a:solidFill>
                  <a:schemeClr val="accent1"/>
                </a:solidFill>
                <a:latin typeface="Meiryo" panose="020B0604030504040204" pitchFamily="34" charset="-128"/>
                <a:ea typeface="Meiryo" panose="020B0604030504040204" pitchFamily="34" charset="-128"/>
                <a:cs typeface="Segoe UI" pitchFamily="34" charset="0"/>
              </a:rPr>
            </a:br>
            <a:r>
              <a:rPr lang="en-US" altLang="ja-JP" sz="1050" b="1" dirty="0">
                <a:solidFill>
                  <a:srgbClr val="4E67C8"/>
                </a:solidFill>
                <a:latin typeface="Meiryo" panose="020B0604030504040204" pitchFamily="34" charset="-128"/>
                <a:ea typeface="Meiryo" panose="020B0604030504040204" pitchFamily="34" charset="-128"/>
                <a:cs typeface="Segoe UI" pitchFamily="34" charset="0"/>
              </a:rPr>
              <a:t>Windows Defender</a:t>
            </a:r>
          </a:p>
        </p:txBody>
      </p:sp>
    </p:spTree>
    <p:extLst>
      <p:ext uri="{BB962C8B-B14F-4D97-AF65-F5344CB8AC3E}">
        <p14:creationId xmlns:p14="http://schemas.microsoft.com/office/powerpoint/2010/main" val="26580009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a:extLst>
              <a:ext uri="{FF2B5EF4-FFF2-40B4-BE49-F238E27FC236}">
                <a16:creationId xmlns:a16="http://schemas.microsoft.com/office/drawing/2014/main" id="{539D1B23-169D-EE47-8D41-3F4FB4A60B74}"/>
              </a:ext>
            </a:extLst>
          </p:cNvPr>
          <p:cNvSpPr/>
          <p:nvPr/>
        </p:nvSpPr>
        <p:spPr>
          <a:xfrm>
            <a:off x="3310100" y="1070392"/>
            <a:ext cx="2492989" cy="2072767"/>
          </a:xfrm>
          <a:prstGeom prst="roundRect">
            <a:avLst>
              <a:gd name="adj" fmla="val 10853"/>
            </a:avLst>
          </a:prstGeom>
          <a:solidFill>
            <a:schemeClr val="accent4">
              <a:lumMod val="60000"/>
              <a:lumOff val="40000"/>
              <a:alpha val="1918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a:extLst>
              <a:ext uri="{FF2B5EF4-FFF2-40B4-BE49-F238E27FC236}">
                <a16:creationId xmlns:a16="http://schemas.microsoft.com/office/drawing/2014/main" id="{77E5ACD5-5EB2-EC44-9A1A-3CFC2C9C6EFB}"/>
              </a:ext>
            </a:extLst>
          </p:cNvPr>
          <p:cNvSpPr/>
          <p:nvPr/>
        </p:nvSpPr>
        <p:spPr>
          <a:xfrm>
            <a:off x="876748" y="2899194"/>
            <a:ext cx="2312894" cy="3445304"/>
          </a:xfrm>
          <a:prstGeom prst="roundRect">
            <a:avLst>
              <a:gd name="adj" fmla="val 10853"/>
            </a:avLst>
          </a:prstGeom>
          <a:solidFill>
            <a:srgbClr val="FFC000">
              <a:alpha val="241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角丸四角形 34">
            <a:extLst>
              <a:ext uri="{FF2B5EF4-FFF2-40B4-BE49-F238E27FC236}">
                <a16:creationId xmlns:a16="http://schemas.microsoft.com/office/drawing/2014/main" id="{6D570DC8-E52B-174F-B823-C29FD0D28F70}"/>
              </a:ext>
            </a:extLst>
          </p:cNvPr>
          <p:cNvSpPr/>
          <p:nvPr/>
        </p:nvSpPr>
        <p:spPr>
          <a:xfrm>
            <a:off x="5954357" y="2899194"/>
            <a:ext cx="2312894" cy="3445304"/>
          </a:xfrm>
          <a:prstGeom prst="roundRect">
            <a:avLst>
              <a:gd name="adj" fmla="val 10853"/>
            </a:avLst>
          </a:prstGeom>
          <a:solidFill>
            <a:srgbClr val="FFC000">
              <a:alpha val="241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A057CC7-7125-3A42-AF53-5CF42A639165}"/>
              </a:ext>
            </a:extLst>
          </p:cNvPr>
          <p:cNvSpPr>
            <a:spLocks noGrp="1"/>
          </p:cNvSpPr>
          <p:nvPr>
            <p:ph type="title"/>
          </p:nvPr>
        </p:nvSpPr>
        <p:spPr/>
        <p:txBody>
          <a:bodyPr/>
          <a:lstStyle/>
          <a:p>
            <a:r>
              <a:rPr kumimoji="1" lang="ja-JP" altLang="en-US" dirty="0"/>
              <a:t>動的ポリシー</a:t>
            </a:r>
          </a:p>
        </p:txBody>
      </p:sp>
      <p:sp>
        <p:nvSpPr>
          <p:cNvPr id="3" name="円/楕円 2">
            <a:extLst>
              <a:ext uri="{FF2B5EF4-FFF2-40B4-BE49-F238E27FC236}">
                <a16:creationId xmlns:a16="http://schemas.microsoft.com/office/drawing/2014/main" id="{CC69A432-7DFA-C345-AFA5-44BF2AC93B3B}"/>
              </a:ext>
            </a:extLst>
          </p:cNvPr>
          <p:cNvSpPr/>
          <p:nvPr/>
        </p:nvSpPr>
        <p:spPr>
          <a:xfrm>
            <a:off x="3646054" y="3168843"/>
            <a:ext cx="1851891" cy="1851891"/>
          </a:xfrm>
          <a:prstGeom prst="ellipse">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D2D3082A-7E55-C945-A972-9B8FB427B138}"/>
              </a:ext>
            </a:extLst>
          </p:cNvPr>
          <p:cNvSpPr txBox="1"/>
          <p:nvPr/>
        </p:nvSpPr>
        <p:spPr>
          <a:xfrm>
            <a:off x="3946811" y="4431450"/>
            <a:ext cx="1261885"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リファレンス</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a:solidFill>
                  <a:schemeClr val="bg1"/>
                </a:solidFill>
                <a:latin typeface="Meiryo" panose="020B0604030504040204" pitchFamily="34" charset="-128"/>
                <a:ea typeface="Meiryo" panose="020B0604030504040204" pitchFamily="34" charset="-128"/>
              </a:rPr>
              <a:t>モニター</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 name="Freeform 20">
            <a:extLst>
              <a:ext uri="{FF2B5EF4-FFF2-40B4-BE49-F238E27FC236}">
                <a16:creationId xmlns:a16="http://schemas.microsoft.com/office/drawing/2014/main" id="{4BEDF29E-9FA4-CA4C-BD64-4562ABD5E470}"/>
              </a:ext>
            </a:extLst>
          </p:cNvPr>
          <p:cNvSpPr>
            <a:spLocks noEditPoints="1"/>
          </p:cNvSpPr>
          <p:nvPr/>
        </p:nvSpPr>
        <p:spPr bwMode="black">
          <a:xfrm>
            <a:off x="1704442" y="3518404"/>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7" name="図形グループ 34">
            <a:extLst>
              <a:ext uri="{FF2B5EF4-FFF2-40B4-BE49-F238E27FC236}">
                <a16:creationId xmlns:a16="http://schemas.microsoft.com/office/drawing/2014/main" id="{49D05028-4027-4444-B0F0-A1F6EEC5E7F0}"/>
              </a:ext>
            </a:extLst>
          </p:cNvPr>
          <p:cNvGrpSpPr/>
          <p:nvPr/>
        </p:nvGrpSpPr>
        <p:grpSpPr>
          <a:xfrm>
            <a:off x="1622191" y="3661482"/>
            <a:ext cx="348896" cy="703221"/>
            <a:chOff x="1946324" y="4125162"/>
            <a:chExt cx="969964" cy="2007872"/>
          </a:xfrm>
          <a:effectLst>
            <a:outerShdw blurRad="50800" dist="38100" dir="2700000" algn="tl" rotWithShape="0">
              <a:prstClr val="black">
                <a:alpha val="40000"/>
              </a:prstClr>
            </a:outerShdw>
          </a:effectLst>
        </p:grpSpPr>
        <p:sp>
          <p:nvSpPr>
            <p:cNvPr id="8" name="円/楕円 7">
              <a:extLst>
                <a:ext uri="{FF2B5EF4-FFF2-40B4-BE49-F238E27FC236}">
                  <a16:creationId xmlns:a16="http://schemas.microsoft.com/office/drawing/2014/main" id="{AF160D98-328E-7244-9DAD-9A7521DA2B2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51DC374D-555A-8A4F-976F-2AC3B4DAD8C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Group 4">
            <a:extLst>
              <a:ext uri="{FF2B5EF4-FFF2-40B4-BE49-F238E27FC236}">
                <a16:creationId xmlns:a16="http://schemas.microsoft.com/office/drawing/2014/main" id="{86A6A4E0-3D07-F94B-B1DF-B492B380B4A3}"/>
              </a:ext>
            </a:extLst>
          </p:cNvPr>
          <p:cNvGrpSpPr>
            <a:grpSpLocks noChangeAspect="1"/>
          </p:cNvGrpSpPr>
          <p:nvPr/>
        </p:nvGrpSpPr>
        <p:grpSpPr bwMode="auto">
          <a:xfrm>
            <a:off x="7213713" y="3671652"/>
            <a:ext cx="364971" cy="693052"/>
            <a:chOff x="4282" y="2219"/>
            <a:chExt cx="554" cy="1052"/>
          </a:xfrm>
          <a:effectLst>
            <a:outerShdw blurRad="50800" dist="38100" dir="2700000" algn="tl" rotWithShape="0">
              <a:prstClr val="black">
                <a:alpha val="40000"/>
              </a:prstClr>
            </a:outerShdw>
          </a:effectLst>
        </p:grpSpPr>
        <p:sp>
          <p:nvSpPr>
            <p:cNvPr id="11" name="Rectangle 5">
              <a:extLst>
                <a:ext uri="{FF2B5EF4-FFF2-40B4-BE49-F238E27FC236}">
                  <a16:creationId xmlns:a16="http://schemas.microsoft.com/office/drawing/2014/main" id="{B0AEAF33-5C6D-7F45-A6E1-9012FB82F03E}"/>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2" name="Rectangle 6">
              <a:extLst>
                <a:ext uri="{FF2B5EF4-FFF2-40B4-BE49-F238E27FC236}">
                  <a16:creationId xmlns:a16="http://schemas.microsoft.com/office/drawing/2014/main" id="{2880B81C-6148-494D-AD3D-F5D35F426F3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3" name="Rectangle 7">
              <a:extLst>
                <a:ext uri="{FF2B5EF4-FFF2-40B4-BE49-F238E27FC236}">
                  <a16:creationId xmlns:a16="http://schemas.microsoft.com/office/drawing/2014/main" id="{56ED6156-5CC8-9D43-99EC-6B45DD30DBA9}"/>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4" name="Rectangle 8">
              <a:extLst>
                <a:ext uri="{FF2B5EF4-FFF2-40B4-BE49-F238E27FC236}">
                  <a16:creationId xmlns:a16="http://schemas.microsoft.com/office/drawing/2014/main" id="{B969732F-CD3D-6542-948C-280606C74A86}"/>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5" name="Rectangle 9">
              <a:extLst>
                <a:ext uri="{FF2B5EF4-FFF2-40B4-BE49-F238E27FC236}">
                  <a16:creationId xmlns:a16="http://schemas.microsoft.com/office/drawing/2014/main" id="{C235BE3B-54DA-7A43-BC88-74A309FB07E8}"/>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6" name="Rectangle 10">
              <a:extLst>
                <a:ext uri="{FF2B5EF4-FFF2-40B4-BE49-F238E27FC236}">
                  <a16:creationId xmlns:a16="http://schemas.microsoft.com/office/drawing/2014/main" id="{E81A61D6-7A7D-8C4D-9A53-A9309C5CF5A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7" name="Rectangle 11">
              <a:extLst>
                <a:ext uri="{FF2B5EF4-FFF2-40B4-BE49-F238E27FC236}">
                  <a16:creationId xmlns:a16="http://schemas.microsoft.com/office/drawing/2014/main" id="{D1FE3A79-45E3-FE49-A5C5-E07313252ACE}"/>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pic>
        <p:nvPicPr>
          <p:cNvPr id="18"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AFDAF38D-B462-084A-ABED-40D9CE0A256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17274" y="3478866"/>
            <a:ext cx="609997" cy="6099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正方形/長方形 18">
            <a:extLst>
              <a:ext uri="{FF2B5EF4-FFF2-40B4-BE49-F238E27FC236}">
                <a16:creationId xmlns:a16="http://schemas.microsoft.com/office/drawing/2014/main" id="{CD26B6ED-85B5-E549-86BD-421B3FA78AC8}"/>
              </a:ext>
            </a:extLst>
          </p:cNvPr>
          <p:cNvSpPr/>
          <p:nvPr/>
        </p:nvSpPr>
        <p:spPr>
          <a:xfrm>
            <a:off x="909020" y="4559067"/>
            <a:ext cx="2199938" cy="415498"/>
          </a:xfrm>
          <a:prstGeom prst="rect">
            <a:avLst/>
          </a:prstGeom>
        </p:spPr>
        <p:txBody>
          <a:bodyPr wrap="square">
            <a:spAutoFit/>
          </a:bodyPr>
          <a:lstStyle/>
          <a:p>
            <a:pPr algn="just"/>
            <a:r>
              <a:rPr lang="ja-JP" altLang="ja-JP" sz="1050" kern="100">
                <a:latin typeface="Meiryo" panose="020B0604030504040204" pitchFamily="34" charset="-128"/>
                <a:ea typeface="Meiryo" panose="020B0604030504040204" pitchFamily="34" charset="-128"/>
                <a:cs typeface="Times New Roman" panose="02020603050405020304" pitchFamily="18" charset="0"/>
              </a:rPr>
              <a:t>プログラムなどデータを</a:t>
            </a:r>
            <a:r>
              <a:rPr lang="ja-JP" altLang="en-US" sz="1050" kern="100">
                <a:latin typeface="Meiryo" panose="020B0604030504040204" pitchFamily="34" charset="-128"/>
                <a:ea typeface="Meiryo" panose="020B0604030504040204" pitchFamily="34" charset="-128"/>
                <a:cs typeface="Times New Roman" panose="02020603050405020304" pitchFamily="18" charset="0"/>
              </a:rPr>
              <a:t>要求し、</a:t>
            </a:r>
            <a:r>
              <a:rPr lang="ja-JP" altLang="ja-JP" sz="1050" kern="100">
                <a:latin typeface="Meiryo" panose="020B0604030504040204" pitchFamily="34" charset="-128"/>
                <a:ea typeface="Meiryo" panose="020B0604030504040204" pitchFamily="34" charset="-128"/>
                <a:cs typeface="Times New Roman" panose="02020603050405020304" pitchFamily="18" charset="0"/>
              </a:rPr>
              <a:t>受け取り、扱う</a:t>
            </a:r>
            <a:r>
              <a:rPr lang="ja-JP" altLang="en-US" sz="1050" kern="100">
                <a:latin typeface="Meiryo" panose="020B0604030504040204" pitchFamily="34" charset="-128"/>
                <a:ea typeface="Meiryo" panose="020B0604030504040204" pitchFamily="34" charset="-128"/>
                <a:cs typeface="Times New Roman" panose="02020603050405020304" pitchFamily="18" charset="0"/>
              </a:rPr>
              <a:t>側／使用者</a:t>
            </a:r>
            <a:endParaRPr lang="ja-JP" altLang="ja-JP" sz="105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 name="正方形/長方形 19">
            <a:extLst>
              <a:ext uri="{FF2B5EF4-FFF2-40B4-BE49-F238E27FC236}">
                <a16:creationId xmlns:a16="http://schemas.microsoft.com/office/drawing/2014/main" id="{DE718BCC-7745-3044-A061-624E8A4BCB1C}"/>
              </a:ext>
            </a:extLst>
          </p:cNvPr>
          <p:cNvSpPr/>
          <p:nvPr/>
        </p:nvSpPr>
        <p:spPr>
          <a:xfrm>
            <a:off x="1254498" y="3116134"/>
            <a:ext cx="1569660" cy="369332"/>
          </a:xfrm>
          <a:prstGeom prst="rect">
            <a:avLst/>
          </a:prstGeom>
        </p:spPr>
        <p:txBody>
          <a:bodyPr wrap="none">
            <a:spAutoFit/>
          </a:bodyPr>
          <a:lstStyle/>
          <a:p>
            <a:pPr algn="ctr"/>
            <a:r>
              <a:rPr lang="ja-JP" altLang="ja-JP" b="1" kern="100">
                <a:latin typeface="Meiryo" panose="020B0604030504040204" pitchFamily="34" charset="-128"/>
                <a:ea typeface="Meiryo" panose="020B0604030504040204" pitchFamily="34" charset="-128"/>
                <a:cs typeface="Times New Roman" panose="02020603050405020304" pitchFamily="18" charset="0"/>
              </a:rPr>
              <a:t>サブジェクト</a:t>
            </a:r>
            <a:endParaRPr lang="ja-JP" altLang="en-US" b="1">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ADBF525-5F73-CF4C-84C2-0A26A35442AB}"/>
              </a:ext>
            </a:extLst>
          </p:cNvPr>
          <p:cNvSpPr/>
          <p:nvPr/>
        </p:nvSpPr>
        <p:spPr>
          <a:xfrm>
            <a:off x="6013523" y="4557233"/>
            <a:ext cx="2194559" cy="577081"/>
          </a:xfrm>
          <a:prstGeom prst="rect">
            <a:avLst/>
          </a:prstGeom>
        </p:spPr>
        <p:txBody>
          <a:bodyPr wrap="square">
            <a:spAutoFit/>
          </a:bodyPr>
          <a:lstStyle/>
          <a:p>
            <a:pPr algn="r"/>
            <a:r>
              <a:rPr lang="ja-JP" altLang="ja-JP" sz="1050">
                <a:latin typeface="Meiryo" panose="020B0604030504040204" pitchFamily="34" charset="-128"/>
                <a:ea typeface="Meiryo" panose="020B0604030504040204" pitchFamily="34" charset="-128"/>
                <a:cs typeface="Times New Roman" panose="02020603050405020304" pitchFamily="18" charset="0"/>
              </a:rPr>
              <a:t>ファイルや資料、</a:t>
            </a:r>
            <a:r>
              <a:rPr lang="ja-JP" altLang="en-US" sz="1050">
                <a:latin typeface="Meiryo" panose="020B0604030504040204" pitchFamily="34" charset="-128"/>
                <a:ea typeface="Meiryo" panose="020B0604030504040204" pitchFamily="34" charset="-128"/>
                <a:cs typeface="Times New Roman" panose="02020603050405020304" pitchFamily="18" charset="0"/>
              </a:rPr>
              <a:t>アプリケーションなど、</a:t>
            </a:r>
            <a:r>
              <a:rPr lang="ja-JP" altLang="ja-JP" sz="1050">
                <a:latin typeface="Meiryo" panose="020B0604030504040204" pitchFamily="34" charset="-128"/>
                <a:ea typeface="Meiryo" panose="020B0604030504040204" pitchFamily="34" charset="-128"/>
                <a:cs typeface="Times New Roman" panose="02020603050405020304" pitchFamily="18" charset="0"/>
              </a:rPr>
              <a:t>データ</a:t>
            </a:r>
            <a:r>
              <a:rPr lang="ja-JP" altLang="en-US" sz="1050">
                <a:latin typeface="Meiryo" panose="020B0604030504040204" pitchFamily="34" charset="-128"/>
                <a:ea typeface="Meiryo" panose="020B0604030504040204" pitchFamily="34" charset="-128"/>
                <a:cs typeface="Times New Roman" panose="02020603050405020304" pitchFamily="18" charset="0"/>
              </a:rPr>
              <a:t>や機能、資源</a:t>
            </a:r>
            <a:r>
              <a:rPr lang="ja-JP" altLang="ja-JP" sz="1050">
                <a:latin typeface="Meiryo" panose="020B0604030504040204" pitchFamily="34" charset="-128"/>
                <a:ea typeface="Meiryo" panose="020B0604030504040204" pitchFamily="34" charset="-128"/>
                <a:cs typeface="Times New Roman" panose="02020603050405020304" pitchFamily="18" charset="0"/>
              </a:rPr>
              <a:t>を差し出す</a:t>
            </a:r>
            <a:r>
              <a:rPr lang="ja-JP" altLang="en-US" sz="1050">
                <a:latin typeface="Meiryo" panose="020B0604030504040204" pitchFamily="34" charset="-128"/>
                <a:ea typeface="Meiryo" panose="020B0604030504040204" pitchFamily="34" charset="-128"/>
                <a:cs typeface="Times New Roman" panose="02020603050405020304" pitchFamily="18" charset="0"/>
              </a:rPr>
              <a:t>側</a:t>
            </a:r>
            <a:r>
              <a:rPr lang="ja-JP" altLang="ja-JP" sz="1050">
                <a:latin typeface="Meiryo" panose="020B0604030504040204" pitchFamily="34" charset="-128"/>
                <a:ea typeface="Meiryo" panose="020B0604030504040204" pitchFamily="34" charset="-128"/>
              </a:rPr>
              <a:t> </a:t>
            </a:r>
            <a:endParaRPr lang="ja-JP" altLang="en-US" sz="1050">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FB886DFC-44FF-7447-83ED-189F1287CB31}"/>
              </a:ext>
            </a:extLst>
          </p:cNvPr>
          <p:cNvSpPr/>
          <p:nvPr/>
        </p:nvSpPr>
        <p:spPr>
          <a:xfrm>
            <a:off x="6337442" y="3116134"/>
            <a:ext cx="1569660" cy="369332"/>
          </a:xfrm>
          <a:prstGeom prst="rect">
            <a:avLst/>
          </a:prstGeom>
        </p:spPr>
        <p:txBody>
          <a:bodyPr wrap="none">
            <a:spAutoFit/>
          </a:bodyPr>
          <a:lstStyle/>
          <a:p>
            <a:pPr algn="ctr"/>
            <a:r>
              <a:rPr lang="ja-JP" altLang="ja-JP" b="1">
                <a:latin typeface="Meiryo" panose="020B0604030504040204" pitchFamily="34" charset="-128"/>
                <a:ea typeface="Meiryo" panose="020B0604030504040204" pitchFamily="34" charset="-128"/>
                <a:cs typeface="Times New Roman" panose="02020603050405020304" pitchFamily="18" charset="0"/>
              </a:rPr>
              <a:t>オブジェクト</a:t>
            </a:r>
            <a:endParaRPr lang="ja-JP" altLang="en-US" b="1">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4F0C6CD-2F05-BA4C-A923-DD88081D40E2}"/>
              </a:ext>
            </a:extLst>
          </p:cNvPr>
          <p:cNvSpPr txBox="1"/>
          <p:nvPr/>
        </p:nvSpPr>
        <p:spPr>
          <a:xfrm>
            <a:off x="928227" y="5286000"/>
            <a:ext cx="2199938" cy="830997"/>
          </a:xfrm>
          <a:prstGeom prst="rect">
            <a:avLst/>
          </a:prstGeom>
          <a:noFill/>
        </p:spPr>
        <p:txBody>
          <a:bodyPr wrap="square" rtlCol="0">
            <a:spAutoFit/>
          </a:bodyPr>
          <a:lstStyle/>
          <a:p>
            <a:r>
              <a:rPr lang="ja-JP" altLang="en-US" sz="1200" b="1">
                <a:latin typeface="Meiryo" panose="020B0604030504040204" pitchFamily="34" charset="-128"/>
                <a:ea typeface="Meiryo" panose="020B0604030504040204" pitchFamily="34" charset="-128"/>
              </a:rPr>
              <a:t>サブジェクト</a:t>
            </a:r>
            <a:r>
              <a:rPr lang="ja-JP" altLang="en-US" sz="1200">
                <a:latin typeface="Meiryo" panose="020B0604030504040204" pitchFamily="34" charset="-128"/>
                <a:ea typeface="Meiryo" panose="020B0604030504040204" pitchFamily="34" charset="-128"/>
              </a:rPr>
              <a:t>が、なりすましされていないか、</a:t>
            </a:r>
            <a:r>
              <a:rPr kumimoji="1" lang="ja-JP" altLang="en-US" sz="1200">
                <a:latin typeface="Meiryo" panose="020B0604030504040204" pitchFamily="34" charset="-128"/>
                <a:ea typeface="Meiryo" panose="020B0604030504040204" pitchFamily="34" charset="-128"/>
              </a:rPr>
              <a:t>デバイスがルールに準拠しているかを</a:t>
            </a:r>
            <a:r>
              <a:rPr lang="ja-JP" altLang="en-US" sz="1200">
                <a:latin typeface="Meiryo" panose="020B0604030504040204" pitchFamily="34" charset="-128"/>
                <a:ea typeface="Meiryo" panose="020B0604030504040204" pitchFamily="34" charset="-128"/>
              </a:rPr>
              <a:t>毎回検証し、状態を確認</a:t>
            </a:r>
            <a:endParaRPr kumimoji="1" lang="ja-JP" altLang="en-US" sz="120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60D6ABA2-455D-044A-ADA4-F7B6638D2A9D}"/>
              </a:ext>
            </a:extLst>
          </p:cNvPr>
          <p:cNvSpPr txBox="1"/>
          <p:nvPr/>
        </p:nvSpPr>
        <p:spPr>
          <a:xfrm>
            <a:off x="6013524" y="5284927"/>
            <a:ext cx="2194559" cy="830997"/>
          </a:xfrm>
          <a:prstGeom prst="rect">
            <a:avLst/>
          </a:prstGeom>
          <a:noFill/>
        </p:spPr>
        <p:txBody>
          <a:bodyPr wrap="square" rtlCol="0">
            <a:spAutoFit/>
          </a:bodyPr>
          <a:lstStyle/>
          <a:p>
            <a:pPr algn="r"/>
            <a:r>
              <a:rPr kumimoji="1" lang="ja-JP" altLang="en-US" sz="1200" b="1">
                <a:latin typeface="Meiryo" panose="020B0604030504040204" pitchFamily="34" charset="-128"/>
                <a:ea typeface="Meiryo" panose="020B0604030504040204" pitchFamily="34" charset="-128"/>
              </a:rPr>
              <a:t>オブジェクト</a:t>
            </a:r>
            <a:r>
              <a:rPr kumimoji="1" lang="ja-JP" altLang="en-US" sz="1200">
                <a:latin typeface="Meiryo" panose="020B0604030504040204" pitchFamily="34" charset="-128"/>
                <a:ea typeface="Meiryo" panose="020B0604030504040204" pitchFamily="34" charset="-128"/>
              </a:rPr>
              <a:t>が、適切な状態になっているかを確認し、適切でなければ直ぐに適切な状態に戻せるようにしておく</a:t>
            </a:r>
          </a:p>
        </p:txBody>
      </p:sp>
      <p:pic>
        <p:nvPicPr>
          <p:cNvPr id="1026" name="Picture 2" descr="チェックリスト 無料アイコン">
            <a:extLst>
              <a:ext uri="{FF2B5EF4-FFF2-40B4-BE49-F238E27FC236}">
                <a16:creationId xmlns:a16="http://schemas.microsoft.com/office/drawing/2014/main" id="{006B995C-9B8F-F545-B657-4EA0A142281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32945" y="1582189"/>
            <a:ext cx="689619" cy="689619"/>
          </a:xfrm>
          <a:prstGeom prst="rect">
            <a:avLst/>
          </a:prstGeom>
          <a:noFill/>
          <a:extLst>
            <a:ext uri="{909E8E84-426E-40DD-AFC4-6F175D3DCCD1}">
              <a14:hiddenFill xmlns:a14="http://schemas.microsoft.com/office/drawing/2010/main">
                <a:solidFill>
                  <a:srgbClr val="FFFFFF"/>
                </a:solidFill>
              </a14:hiddenFill>
            </a:ext>
          </a:extLst>
        </p:spPr>
      </p:pic>
      <p:sp>
        <p:nvSpPr>
          <p:cNvPr id="26" name="円柱 25">
            <a:extLst>
              <a:ext uri="{FF2B5EF4-FFF2-40B4-BE49-F238E27FC236}">
                <a16:creationId xmlns:a16="http://schemas.microsoft.com/office/drawing/2014/main" id="{57A32E3D-F286-C949-8DBE-58FEBA749479}"/>
              </a:ext>
            </a:extLst>
          </p:cNvPr>
          <p:cNvSpPr/>
          <p:nvPr/>
        </p:nvSpPr>
        <p:spPr>
          <a:xfrm>
            <a:off x="4194729" y="5519315"/>
            <a:ext cx="766053" cy="532559"/>
          </a:xfrm>
          <a:prstGeom prst="ca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0E464626-17F0-C54C-B7E2-09FA09B2E9C6}"/>
              </a:ext>
            </a:extLst>
          </p:cNvPr>
          <p:cNvSpPr/>
          <p:nvPr/>
        </p:nvSpPr>
        <p:spPr>
          <a:xfrm>
            <a:off x="4016640" y="1187173"/>
            <a:ext cx="1107997" cy="369332"/>
          </a:xfrm>
          <a:prstGeom prst="rect">
            <a:avLst/>
          </a:prstGeom>
        </p:spPr>
        <p:txBody>
          <a:bodyPr wrap="none">
            <a:spAutoFit/>
          </a:bodyPr>
          <a:lstStyle/>
          <a:p>
            <a:pPr algn="ctr"/>
            <a:r>
              <a:rPr lang="ja-JP" altLang="en-US" b="1" kern="100">
                <a:latin typeface="Meiryo" panose="020B0604030504040204" pitchFamily="34" charset="-128"/>
                <a:ea typeface="Meiryo" panose="020B0604030504040204" pitchFamily="34" charset="-128"/>
                <a:cs typeface="Times New Roman" panose="02020603050405020304" pitchFamily="18" charset="0"/>
              </a:rPr>
              <a:t>ポリシー</a:t>
            </a:r>
            <a:endParaRPr lang="ja-JP" altLang="en-US" b="1">
              <a:latin typeface="Meiryo" panose="020B0604030504040204" pitchFamily="34" charset="-128"/>
              <a:ea typeface="Meiryo" panose="020B0604030504040204" pitchFamily="34" charset="-128"/>
            </a:endParaRPr>
          </a:p>
        </p:txBody>
      </p:sp>
      <p:sp>
        <p:nvSpPr>
          <p:cNvPr id="28" name="上下矢印 27">
            <a:extLst>
              <a:ext uri="{FF2B5EF4-FFF2-40B4-BE49-F238E27FC236}">
                <a16:creationId xmlns:a16="http://schemas.microsoft.com/office/drawing/2014/main" id="{51249144-BD95-FD4A-B04A-C1BFE6F92C85}"/>
              </a:ext>
            </a:extLst>
          </p:cNvPr>
          <p:cNvSpPr/>
          <p:nvPr/>
        </p:nvSpPr>
        <p:spPr>
          <a:xfrm>
            <a:off x="4340082" y="2274907"/>
            <a:ext cx="467958" cy="868253"/>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6885DEA7-F11F-7D4F-A061-E3EC7C7BB8B4}"/>
              </a:ext>
            </a:extLst>
          </p:cNvPr>
          <p:cNvSpPr/>
          <p:nvPr/>
        </p:nvSpPr>
        <p:spPr>
          <a:xfrm>
            <a:off x="4271163" y="6115924"/>
            <a:ext cx="595036" cy="338554"/>
          </a:xfrm>
          <a:prstGeom prst="rect">
            <a:avLst/>
          </a:prstGeom>
        </p:spPr>
        <p:txBody>
          <a:bodyPr wrap="none">
            <a:spAutoFit/>
          </a:bodyPr>
          <a:lstStyle/>
          <a:p>
            <a:pPr algn="ctr"/>
            <a:r>
              <a:rPr lang="ja-JP" altLang="en-US" sz="1600" kern="100">
                <a:latin typeface="Meiryo" panose="020B0604030504040204" pitchFamily="34" charset="-128"/>
                <a:ea typeface="Meiryo" panose="020B0604030504040204" pitchFamily="34" charset="-128"/>
                <a:cs typeface="Times New Roman" panose="02020603050405020304" pitchFamily="18" charset="0"/>
              </a:rPr>
              <a:t>ログ</a:t>
            </a:r>
            <a:endParaRPr lang="ja-JP" altLang="en-US" sz="160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F22E4A6F-FA8A-5C4F-BAF0-611077464CDF}"/>
              </a:ext>
            </a:extLst>
          </p:cNvPr>
          <p:cNvSpPr txBox="1"/>
          <p:nvPr/>
        </p:nvSpPr>
        <p:spPr>
          <a:xfrm>
            <a:off x="3325505" y="2417012"/>
            <a:ext cx="2492990" cy="646331"/>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信頼度のレベルに応じ</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適切なポリシーを動的に構成し</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サブジェクトの属性に応じて</a:t>
            </a:r>
            <a:r>
              <a:rPr kumimoji="1" lang="ja-JP" altLang="en-US" sz="1200">
                <a:latin typeface="Meiryo" panose="020B0604030504040204" pitchFamily="34" charset="-128"/>
                <a:ea typeface="Meiryo" panose="020B0604030504040204" pitchFamily="34" charset="-128"/>
              </a:rPr>
              <a:t>提供</a:t>
            </a:r>
          </a:p>
        </p:txBody>
      </p:sp>
      <p:sp>
        <p:nvSpPr>
          <p:cNvPr id="31" name="下矢印 30">
            <a:extLst>
              <a:ext uri="{FF2B5EF4-FFF2-40B4-BE49-F238E27FC236}">
                <a16:creationId xmlns:a16="http://schemas.microsoft.com/office/drawing/2014/main" id="{15EA40EB-A069-1E4C-8C88-A4027E8F1B39}"/>
              </a:ext>
            </a:extLst>
          </p:cNvPr>
          <p:cNvSpPr/>
          <p:nvPr/>
        </p:nvSpPr>
        <p:spPr>
          <a:xfrm>
            <a:off x="4338021" y="5101114"/>
            <a:ext cx="467958" cy="351212"/>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a:extLst>
              <a:ext uri="{FF2B5EF4-FFF2-40B4-BE49-F238E27FC236}">
                <a16:creationId xmlns:a16="http://schemas.microsoft.com/office/drawing/2014/main" id="{5CD53A9B-1A5E-5540-88A3-E251CEA0271F}"/>
              </a:ext>
            </a:extLst>
          </p:cNvPr>
          <p:cNvSpPr/>
          <p:nvPr/>
        </p:nvSpPr>
        <p:spPr>
          <a:xfrm>
            <a:off x="3325504" y="3288363"/>
            <a:ext cx="2477440" cy="1105763"/>
          </a:xfrm>
          <a:prstGeom prst="roundRect">
            <a:avLst>
              <a:gd name="adj" fmla="val 10853"/>
            </a:avLst>
          </a:prstGeom>
          <a:solidFill>
            <a:schemeClr val="accent2">
              <a:lumMod val="60000"/>
              <a:lumOff val="4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07BFCCF9-A9C4-7041-AF08-6448922E5981}"/>
              </a:ext>
            </a:extLst>
          </p:cNvPr>
          <p:cNvSpPr/>
          <p:nvPr/>
        </p:nvSpPr>
        <p:spPr>
          <a:xfrm>
            <a:off x="2518278" y="3828204"/>
            <a:ext cx="4147583" cy="540239"/>
          </a:xfrm>
          <a:prstGeom prst="rightArrow">
            <a:avLst>
              <a:gd name="adj1" fmla="val 69913"/>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4C8AC4DA-B8BE-BB4E-B90A-95360AAC04A7}"/>
              </a:ext>
            </a:extLst>
          </p:cNvPr>
          <p:cNvSpPr txBox="1"/>
          <p:nvPr/>
        </p:nvSpPr>
        <p:spPr>
          <a:xfrm>
            <a:off x="3325505" y="3423756"/>
            <a:ext cx="2492991" cy="461665"/>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データのやり取り</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アクセスの正しさを</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毎回検証する</a:t>
            </a:r>
          </a:p>
        </p:txBody>
      </p:sp>
      <p:sp>
        <p:nvSpPr>
          <p:cNvPr id="29" name="正方形/長方形 28">
            <a:extLst>
              <a:ext uri="{FF2B5EF4-FFF2-40B4-BE49-F238E27FC236}">
                <a16:creationId xmlns:a16="http://schemas.microsoft.com/office/drawing/2014/main" id="{3F90625C-A4F4-3941-9E2B-75B14DDB3B59}"/>
              </a:ext>
            </a:extLst>
          </p:cNvPr>
          <p:cNvSpPr/>
          <p:nvPr/>
        </p:nvSpPr>
        <p:spPr>
          <a:xfrm>
            <a:off x="3554977" y="3934487"/>
            <a:ext cx="2031325" cy="369332"/>
          </a:xfrm>
          <a:prstGeom prst="rect">
            <a:avLst/>
          </a:prstGeom>
        </p:spPr>
        <p:txBody>
          <a:bodyPr wrap="none">
            <a:spAutoFit/>
          </a:bodyPr>
          <a:lstStyle/>
          <a:p>
            <a:pPr algn="ctr"/>
            <a:r>
              <a:rPr lang="ja-JP" altLang="en-US"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トランザクション</a:t>
            </a:r>
            <a:endParaRPr lang="ja-JP" altLang="en-US" b="1">
              <a:solidFill>
                <a:schemeClr val="bg1"/>
              </a:solidFill>
              <a:latin typeface="Meiryo" panose="020B0604030504040204" pitchFamily="34" charset="-128"/>
              <a:ea typeface="Meiryo" panose="020B0604030504040204" pitchFamily="34" charset="-128"/>
            </a:endParaRPr>
          </a:p>
        </p:txBody>
      </p:sp>
      <p:sp>
        <p:nvSpPr>
          <p:cNvPr id="36" name="四角形吹き出し 35">
            <a:extLst>
              <a:ext uri="{FF2B5EF4-FFF2-40B4-BE49-F238E27FC236}">
                <a16:creationId xmlns:a16="http://schemas.microsoft.com/office/drawing/2014/main" id="{5014D826-648E-AE48-A44A-F4B995CCF225}"/>
              </a:ext>
            </a:extLst>
          </p:cNvPr>
          <p:cNvSpPr/>
          <p:nvPr/>
        </p:nvSpPr>
        <p:spPr>
          <a:xfrm>
            <a:off x="443866" y="2203571"/>
            <a:ext cx="1344326" cy="569825"/>
          </a:xfrm>
          <a:prstGeom prst="wedgeRectCallout">
            <a:avLst>
              <a:gd name="adj1" fmla="val 27707"/>
              <a:gd name="adj2" fmla="val 10525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FAB31133-DF29-5547-A167-ADD28E2C7436}"/>
              </a:ext>
            </a:extLst>
          </p:cNvPr>
          <p:cNvSpPr txBox="1"/>
          <p:nvPr/>
        </p:nvSpPr>
        <p:spPr>
          <a:xfrm>
            <a:off x="492129" y="2264032"/>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サブジェクト</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
        <p:nvSpPr>
          <p:cNvPr id="41" name="四角形吹き出し 40">
            <a:extLst>
              <a:ext uri="{FF2B5EF4-FFF2-40B4-BE49-F238E27FC236}">
                <a16:creationId xmlns:a16="http://schemas.microsoft.com/office/drawing/2014/main" id="{C92AA152-90C9-9849-8058-8493A9AF003F}"/>
              </a:ext>
            </a:extLst>
          </p:cNvPr>
          <p:cNvSpPr/>
          <p:nvPr/>
        </p:nvSpPr>
        <p:spPr>
          <a:xfrm>
            <a:off x="7294818" y="1515578"/>
            <a:ext cx="1344326" cy="569825"/>
          </a:xfrm>
          <a:prstGeom prst="wedgeRectCallout">
            <a:avLst>
              <a:gd name="adj1" fmla="val 4100"/>
              <a:gd name="adj2" fmla="val 22608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976F3084-00A6-3542-9449-282A1ED0DB3C}"/>
              </a:ext>
            </a:extLst>
          </p:cNvPr>
          <p:cNvSpPr txBox="1"/>
          <p:nvPr/>
        </p:nvSpPr>
        <p:spPr>
          <a:xfrm>
            <a:off x="7343081" y="1576039"/>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オブジェクト</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
        <p:nvSpPr>
          <p:cNvPr id="43" name="四角形吹き出し 42">
            <a:extLst>
              <a:ext uri="{FF2B5EF4-FFF2-40B4-BE49-F238E27FC236}">
                <a16:creationId xmlns:a16="http://schemas.microsoft.com/office/drawing/2014/main" id="{B1728F52-D6FA-7D4C-B208-2A6CBEA24610}"/>
              </a:ext>
            </a:extLst>
          </p:cNvPr>
          <p:cNvSpPr/>
          <p:nvPr/>
        </p:nvSpPr>
        <p:spPr>
          <a:xfrm>
            <a:off x="5863640" y="2193873"/>
            <a:ext cx="1458762" cy="569825"/>
          </a:xfrm>
          <a:prstGeom prst="wedgeRectCallout">
            <a:avLst>
              <a:gd name="adj1" fmla="val -73121"/>
              <a:gd name="adj2" fmla="val 15717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EB328339-5A5E-1A46-B4C8-F22129C21E3F}"/>
              </a:ext>
            </a:extLst>
          </p:cNvPr>
          <p:cNvSpPr txBox="1"/>
          <p:nvPr/>
        </p:nvSpPr>
        <p:spPr>
          <a:xfrm>
            <a:off x="5879046" y="2248739"/>
            <a:ext cx="1415772"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トランザクション</a:t>
            </a:r>
            <a:endParaRPr kumimoji="1" lang="en-US" altLang="ja-JP" sz="1200" b="1"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は信頼できるか？</a:t>
            </a:r>
          </a:p>
        </p:txBody>
      </p:sp>
      <p:sp>
        <p:nvSpPr>
          <p:cNvPr id="45" name="四角形吹き出し 44">
            <a:extLst>
              <a:ext uri="{FF2B5EF4-FFF2-40B4-BE49-F238E27FC236}">
                <a16:creationId xmlns:a16="http://schemas.microsoft.com/office/drawing/2014/main" id="{1670EA09-4327-C94F-95AD-086B7416B248}"/>
              </a:ext>
            </a:extLst>
          </p:cNvPr>
          <p:cNvSpPr/>
          <p:nvPr/>
        </p:nvSpPr>
        <p:spPr>
          <a:xfrm>
            <a:off x="1954507" y="1075645"/>
            <a:ext cx="1209622" cy="569825"/>
          </a:xfrm>
          <a:prstGeom prst="wedgeRectCallout">
            <a:avLst>
              <a:gd name="adj1" fmla="val 106525"/>
              <a:gd name="adj2" fmla="val 142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AEFABE34-38C5-BF46-B9AA-7D53F33716D0}"/>
              </a:ext>
            </a:extLst>
          </p:cNvPr>
          <p:cNvSpPr txBox="1"/>
          <p:nvPr/>
        </p:nvSpPr>
        <p:spPr>
          <a:xfrm>
            <a:off x="1971086" y="1138513"/>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ポリシー</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Tree>
    <p:extLst>
      <p:ext uri="{BB962C8B-B14F-4D97-AF65-F5344CB8AC3E}">
        <p14:creationId xmlns:p14="http://schemas.microsoft.com/office/powerpoint/2010/main" val="27999423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BACA95BA-3444-DE41-A432-A9B56531A5D6}"/>
              </a:ext>
            </a:extLst>
          </p:cNvPr>
          <p:cNvSpPr/>
          <p:nvPr/>
        </p:nvSpPr>
        <p:spPr>
          <a:xfrm>
            <a:off x="364720" y="1022947"/>
            <a:ext cx="3944504" cy="524003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50000"/>
                </a:schemeClr>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A812671-1C0C-DA4D-B2B4-B29385B3DE45}"/>
              </a:ext>
            </a:extLst>
          </p:cNvPr>
          <p:cNvSpPr>
            <a:spLocks noGrp="1"/>
          </p:cNvSpPr>
          <p:nvPr>
            <p:ph type="title"/>
          </p:nvPr>
        </p:nvSpPr>
        <p:spPr/>
        <p:txBody>
          <a:bodyPr/>
          <a:lstStyle/>
          <a:p>
            <a:r>
              <a:rPr kumimoji="1" lang="ja-JP" altLang="en-US" dirty="0"/>
              <a:t>セキュリティの基本構成が変わる</a:t>
            </a:r>
          </a:p>
        </p:txBody>
      </p:sp>
      <p:sp>
        <p:nvSpPr>
          <p:cNvPr id="23" name="テキスト ボックス 22">
            <a:extLst>
              <a:ext uri="{FF2B5EF4-FFF2-40B4-BE49-F238E27FC236}">
                <a16:creationId xmlns:a16="http://schemas.microsoft.com/office/drawing/2014/main" id="{488BC74D-1BFA-114D-B8E5-D020F00C10A4}"/>
              </a:ext>
            </a:extLst>
          </p:cNvPr>
          <p:cNvSpPr txBox="1"/>
          <p:nvPr/>
        </p:nvSpPr>
        <p:spPr>
          <a:xfrm>
            <a:off x="859641" y="2330648"/>
            <a:ext cx="2954655"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ネットワークの内外の境界を護ること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境界防衛</a:t>
            </a: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49" name="テキスト ボックス 48">
            <a:extLst>
              <a:ext uri="{FF2B5EF4-FFF2-40B4-BE49-F238E27FC236}">
                <a16:creationId xmlns:a16="http://schemas.microsoft.com/office/drawing/2014/main" id="{4A472B28-4B4A-2044-ACEF-3425D477B688}"/>
              </a:ext>
            </a:extLst>
          </p:cNvPr>
          <p:cNvSpPr txBox="1"/>
          <p:nvPr/>
        </p:nvSpPr>
        <p:spPr>
          <a:xfrm>
            <a:off x="782695" y="3288853"/>
            <a:ext cx="3108543" cy="646331"/>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脅威は外部からもたらされることを前提に</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ファイヤーウォールで</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ネットワーク外部からの攻撃を防御する</a:t>
            </a:r>
            <a:endParaRPr lang="en-US" altLang="ja-JP" sz="1200" dirty="0">
              <a:solidFill>
                <a:schemeClr val="bg1"/>
              </a:solidFill>
              <a:latin typeface="Meiryo" panose="020B0604030504040204" pitchFamily="34" charset="-128"/>
              <a:ea typeface="Meiryo" panose="020B0604030504040204" pitchFamily="34" charset="-128"/>
            </a:endParaRPr>
          </a:p>
        </p:txBody>
      </p:sp>
      <p:grpSp>
        <p:nvGrpSpPr>
          <p:cNvPr id="9" name="グループ化 8">
            <a:extLst>
              <a:ext uri="{FF2B5EF4-FFF2-40B4-BE49-F238E27FC236}">
                <a16:creationId xmlns:a16="http://schemas.microsoft.com/office/drawing/2014/main" id="{CA46EF0E-D472-DC02-ED32-F8980086B82B}"/>
              </a:ext>
            </a:extLst>
          </p:cNvPr>
          <p:cNvGrpSpPr/>
          <p:nvPr/>
        </p:nvGrpSpPr>
        <p:grpSpPr>
          <a:xfrm>
            <a:off x="4447347" y="1022947"/>
            <a:ext cx="4331933" cy="5240032"/>
            <a:chOff x="4448352" y="1265884"/>
            <a:chExt cx="4331933" cy="5240032"/>
          </a:xfrm>
        </p:grpSpPr>
        <p:sp>
          <p:nvSpPr>
            <p:cNvPr id="15" name="正方形/長方形 14">
              <a:extLst>
                <a:ext uri="{FF2B5EF4-FFF2-40B4-BE49-F238E27FC236}">
                  <a16:creationId xmlns:a16="http://schemas.microsoft.com/office/drawing/2014/main" id="{A364817C-71EE-904D-8418-145408833EC3}"/>
                </a:ext>
              </a:extLst>
            </p:cNvPr>
            <p:cNvSpPr/>
            <p:nvPr/>
          </p:nvSpPr>
          <p:spPr>
            <a:xfrm>
              <a:off x="4835781" y="1265884"/>
              <a:ext cx="3944504" cy="524003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50000"/>
                  </a:schemeClr>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DD6E983E-FE79-AA40-A96C-6F1B6C2AEA13}"/>
                </a:ext>
              </a:extLst>
            </p:cNvPr>
            <p:cNvSpPr/>
            <p:nvPr/>
          </p:nvSpPr>
          <p:spPr>
            <a:xfrm>
              <a:off x="4919336" y="1991350"/>
              <a:ext cx="3775395" cy="131433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7E112687-6E35-E445-8687-5A1DC568971A}"/>
                </a:ext>
              </a:extLst>
            </p:cNvPr>
            <p:cNvSpPr/>
            <p:nvPr/>
          </p:nvSpPr>
          <p:spPr>
            <a:xfrm>
              <a:off x="4919336" y="3333210"/>
              <a:ext cx="3775395" cy="131433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AE286A30-CFF2-7B48-B5D9-F9A4846D444A}"/>
                </a:ext>
              </a:extLst>
            </p:cNvPr>
            <p:cNvSpPr txBox="1"/>
            <p:nvPr/>
          </p:nvSpPr>
          <p:spPr>
            <a:xfrm>
              <a:off x="4919336" y="2018852"/>
              <a:ext cx="3775395" cy="1249573"/>
            </a:xfrm>
            <a:prstGeom prst="rect">
              <a:avLst/>
            </a:prstGeom>
            <a:noFill/>
          </p:spPr>
          <p:txBody>
            <a:bodyPr wrap="square" lIns="137160" tIns="109728" rIns="137160" bIns="109728" rtlCol="0">
              <a:spAutoFit/>
            </a:bodyPr>
            <a:lstStyle/>
            <a:p>
              <a:pPr algn="ctr">
                <a:lnSpc>
                  <a:spcPct val="90000"/>
                </a:lnSpc>
                <a:spcAft>
                  <a:spcPts val="450"/>
                </a:spcAft>
              </a:pPr>
              <a:r>
                <a:rPr lang="ja-JP" altLang="en-US" sz="1200" dirty="0">
                  <a:solidFill>
                    <a:schemeClr val="bg1"/>
                  </a:solidFill>
                  <a:latin typeface="Meiryo" panose="020B0604030504040204" pitchFamily="34" charset="-128"/>
                  <a:ea typeface="Meiryo" panose="020B0604030504040204" pitchFamily="34" charset="-128"/>
                </a:rPr>
                <a:t>脆弱性をなくし続け、最新の状態を保つ</a:t>
              </a:r>
              <a:endParaRPr lang="en-US" altLang="ja-JP" sz="1200"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ja-JP" altLang="en-US" sz="2400" b="1" dirty="0">
                  <a:solidFill>
                    <a:schemeClr val="bg1"/>
                  </a:solidFill>
                  <a:latin typeface="Meiryo" panose="020B0604030504040204" pitchFamily="34" charset="-128"/>
                  <a:ea typeface="Meiryo" panose="020B0604030504040204" pitchFamily="34" charset="-128"/>
                </a:rPr>
                <a:t>サイバーハイジーン</a:t>
              </a:r>
              <a:endParaRPr lang="en-US" altLang="ja-JP" sz="1200" b="1"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ja-JP" altLang="en-US" sz="1200" dirty="0">
                  <a:solidFill>
                    <a:schemeClr val="bg1"/>
                  </a:solidFill>
                  <a:latin typeface="Meiryo" panose="020B0604030504040204" pitchFamily="34" charset="-128"/>
                  <a:ea typeface="Meiryo" panose="020B0604030504040204" pitchFamily="34" charset="-128"/>
                </a:rPr>
                <a:t>パッチや修正プログラムを迅速に適用し</a:t>
              </a:r>
              <a:endParaRPr lang="en-US" altLang="ja-JP" sz="1200"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en-US" altLang="ja-JP" sz="1200" dirty="0">
                  <a:solidFill>
                    <a:schemeClr val="bg1"/>
                  </a:solidFill>
                  <a:latin typeface="Meiryo" panose="020B0604030504040204" pitchFamily="34" charset="-128"/>
                  <a:ea typeface="Meiryo" panose="020B0604030504040204" pitchFamily="34" charset="-128"/>
                </a:rPr>
                <a:t>OS</a:t>
              </a:r>
              <a:r>
                <a:rPr lang="ja-JP" altLang="en-US" sz="1200" dirty="0">
                  <a:solidFill>
                    <a:schemeClr val="bg1"/>
                  </a:solidFill>
                  <a:latin typeface="Meiryo" panose="020B0604030504040204" pitchFamily="34" charset="-128"/>
                  <a:ea typeface="Meiryo" panose="020B0604030504040204" pitchFamily="34" charset="-128"/>
                </a:rPr>
                <a:t>やアプリケーションを最新の状態に保つこと</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EC5B563-A5E7-BC43-A4E6-EE72D21A1298}"/>
                </a:ext>
              </a:extLst>
            </p:cNvPr>
            <p:cNvSpPr txBox="1"/>
            <p:nvPr/>
          </p:nvSpPr>
          <p:spPr>
            <a:xfrm>
              <a:off x="4919336" y="3397995"/>
              <a:ext cx="3775395" cy="120032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信頼度に応じてダイナミックにアクセスを制御する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動的ポリシー</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アクセスごとの信頼度レベルの評価と</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そのレベルに応じたポリシーの動的変更で</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常に信頼できる状態を維持する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61" name="三角形 60">
              <a:extLst>
                <a:ext uri="{FF2B5EF4-FFF2-40B4-BE49-F238E27FC236}">
                  <a16:creationId xmlns:a16="http://schemas.microsoft.com/office/drawing/2014/main" id="{3DB810AB-8952-6445-BA32-D938590D06DA}"/>
                </a:ext>
              </a:extLst>
            </p:cNvPr>
            <p:cNvSpPr/>
            <p:nvPr/>
          </p:nvSpPr>
          <p:spPr>
            <a:xfrm rot="5400000">
              <a:off x="4191348" y="3742831"/>
              <a:ext cx="800146" cy="286138"/>
            </a:xfrm>
            <a:prstGeom prst="triangle">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C131DA20-78B1-2542-85DA-F7DDB69882C2}"/>
                </a:ext>
              </a:extLst>
            </p:cNvPr>
            <p:cNvSpPr txBox="1"/>
            <p:nvPr/>
          </p:nvSpPr>
          <p:spPr>
            <a:xfrm>
              <a:off x="4944992" y="1332946"/>
              <a:ext cx="3724096"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ネットワーク・利用者・デバイスの信頼を維持する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ゼロトラスト</a:t>
              </a: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3" name="正方形/長方形 2">
              <a:extLst>
                <a:ext uri="{FF2B5EF4-FFF2-40B4-BE49-F238E27FC236}">
                  <a16:creationId xmlns:a16="http://schemas.microsoft.com/office/drawing/2014/main" id="{A286F1FA-04AD-3015-AB19-8EFBE3344200}"/>
                </a:ext>
              </a:extLst>
            </p:cNvPr>
            <p:cNvSpPr/>
            <p:nvPr/>
          </p:nvSpPr>
          <p:spPr>
            <a:xfrm>
              <a:off x="4919336" y="4672722"/>
              <a:ext cx="3775395" cy="131433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3A445C16-029C-ADBD-3D9D-109A9194FB68}"/>
                </a:ext>
              </a:extLst>
            </p:cNvPr>
            <p:cNvSpPr txBox="1"/>
            <p:nvPr/>
          </p:nvSpPr>
          <p:spPr>
            <a:xfrm>
              <a:off x="4919336" y="4729726"/>
              <a:ext cx="3775395" cy="1200329"/>
            </a:xfrm>
            <a:prstGeom prst="rect">
              <a:avLst/>
            </a:prstGeom>
            <a:noFill/>
          </p:spPr>
          <p:txBody>
            <a:bodyPr wrap="squar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漏洩リスクの高いパスワードに頼らない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パスワードレス</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デバイスとユーザーの信頼関係を確立し</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認証に必要な情報（</a:t>
              </a:r>
              <a:r>
                <a:rPr lang="en-US" altLang="ja-JP" sz="1200" dirty="0">
                  <a:solidFill>
                    <a:schemeClr val="bg1"/>
                  </a:solidFill>
                  <a:latin typeface="Meiryo" panose="020B0604030504040204" pitchFamily="34" charset="-128"/>
                  <a:ea typeface="Meiryo" panose="020B0604030504040204" pitchFamily="34" charset="-128"/>
                </a:rPr>
                <a:t>ID</a:t>
              </a:r>
              <a:r>
                <a:rPr lang="ja-JP" altLang="en-US" sz="1200">
                  <a:solidFill>
                    <a:schemeClr val="bg1"/>
                  </a:solidFill>
                  <a:latin typeface="Meiryo" panose="020B0604030504040204" pitchFamily="34" charset="-128"/>
                  <a:ea typeface="Meiryo" panose="020B0604030504040204" pitchFamily="34" charset="-128"/>
                </a:rPr>
                <a:t>やパスワードなど）を</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ネットに送らずに安全を保つ</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BB916C4B-A5C4-A1CB-0050-EBC9415D583A}"/>
                </a:ext>
              </a:extLst>
            </p:cNvPr>
            <p:cNvSpPr txBox="1"/>
            <p:nvPr/>
          </p:nvSpPr>
          <p:spPr>
            <a:xfrm>
              <a:off x="4953000" y="6115311"/>
              <a:ext cx="3708066"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セキュアなアーキテクチャ</a:t>
              </a:r>
              <a:r>
                <a:rPr lang="ja-JP" altLang="en-US" sz="160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モダン</a:t>
              </a:r>
              <a:r>
                <a:rPr kumimoji="1" lang="en-US" altLang="ja-JP" sz="1600" b="1" dirty="0">
                  <a:solidFill>
                    <a:schemeClr val="bg1"/>
                  </a:solidFill>
                  <a:latin typeface="Meiryo" panose="020B0604030504040204" pitchFamily="34" charset="-128"/>
                  <a:ea typeface="Meiryo" panose="020B0604030504040204" pitchFamily="34" charset="-128"/>
                </a:rPr>
                <a:t>IT</a:t>
              </a:r>
              <a:endParaRPr kumimoji="1" lang="ja-JP" altLang="en-US" sz="1600" b="1">
                <a:solidFill>
                  <a:schemeClr val="bg1"/>
                </a:solidFill>
                <a:latin typeface="Meiryo" panose="020B0604030504040204" pitchFamily="34" charset="-128"/>
                <a:ea typeface="Meiryo" panose="020B0604030504040204" pitchFamily="34" charset="-128"/>
              </a:endParaRPr>
            </a:p>
          </p:txBody>
        </p:sp>
      </p:grpSp>
      <p:grpSp>
        <p:nvGrpSpPr>
          <p:cNvPr id="8" name="グループ化 7">
            <a:extLst>
              <a:ext uri="{FF2B5EF4-FFF2-40B4-BE49-F238E27FC236}">
                <a16:creationId xmlns:a16="http://schemas.microsoft.com/office/drawing/2014/main" id="{C3133936-27C1-503B-D4AB-F67575F54AB8}"/>
              </a:ext>
            </a:extLst>
          </p:cNvPr>
          <p:cNvGrpSpPr/>
          <p:nvPr/>
        </p:nvGrpSpPr>
        <p:grpSpPr>
          <a:xfrm>
            <a:off x="53340" y="3935184"/>
            <a:ext cx="4518660" cy="2118523"/>
            <a:chOff x="482934" y="4683595"/>
            <a:chExt cx="4156668" cy="1861874"/>
          </a:xfrm>
        </p:grpSpPr>
        <p:sp>
          <p:nvSpPr>
            <p:cNvPr id="7" name="爆発 1 6">
              <a:extLst>
                <a:ext uri="{FF2B5EF4-FFF2-40B4-BE49-F238E27FC236}">
                  <a16:creationId xmlns:a16="http://schemas.microsoft.com/office/drawing/2014/main" id="{F7283E5F-6A98-09EC-8AA9-906BE883E45F}"/>
                </a:ext>
              </a:extLst>
            </p:cNvPr>
            <p:cNvSpPr/>
            <p:nvPr/>
          </p:nvSpPr>
          <p:spPr>
            <a:xfrm>
              <a:off x="482934" y="4683595"/>
              <a:ext cx="4156668" cy="1861874"/>
            </a:xfrm>
            <a:prstGeom prst="irregularSeal1">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D7C7007E-1748-7CFC-82CF-F19C0F5EE146}"/>
                </a:ext>
              </a:extLst>
            </p:cNvPr>
            <p:cNvSpPr txBox="1"/>
            <p:nvPr/>
          </p:nvSpPr>
          <p:spPr>
            <a:xfrm>
              <a:off x="1267503" y="5249369"/>
              <a:ext cx="2434836" cy="730326"/>
            </a:xfrm>
            <a:prstGeom prst="rect">
              <a:avLst/>
            </a:prstGeom>
            <a:noFill/>
          </p:spPr>
          <p:txBody>
            <a:bodyPr wrap="none" rtlCol="0">
              <a:spAutoFit/>
            </a:bodyPr>
            <a:lstStyle/>
            <a:p>
              <a:pPr algn="ctr"/>
              <a:r>
                <a:rPr kumimoji="1" lang="ja-JP" altLang="en-US" sz="1600" b="1">
                  <a:solidFill>
                    <a:srgbClr val="C00000"/>
                  </a:solidFill>
                  <a:latin typeface="Meiryo" panose="020B0604030504040204" pitchFamily="34" charset="-128"/>
                  <a:ea typeface="Meiryo" panose="020B0604030504040204" pitchFamily="34" charset="-128"/>
                </a:rPr>
                <a:t>様々なセキュリティ事案に</a:t>
              </a:r>
              <a:endParaRPr kumimoji="1" lang="en-US" altLang="ja-JP" sz="1600" b="1" dirty="0">
                <a:solidFill>
                  <a:srgbClr val="C00000"/>
                </a:solidFill>
                <a:latin typeface="Meiryo" panose="020B0604030504040204" pitchFamily="34" charset="-128"/>
                <a:ea typeface="Meiryo" panose="020B0604030504040204" pitchFamily="34" charset="-128"/>
              </a:endParaRPr>
            </a:p>
            <a:p>
              <a:pPr algn="ctr"/>
              <a:r>
                <a:rPr lang="ja-JP" altLang="en-US" sz="1600" b="1">
                  <a:solidFill>
                    <a:srgbClr val="C00000"/>
                  </a:solidFill>
                  <a:latin typeface="Meiryo" panose="020B0604030504040204" pitchFamily="34" charset="-128"/>
                  <a:ea typeface="Meiryo" panose="020B0604030504040204" pitchFamily="34" charset="-128"/>
                </a:rPr>
                <a:t>個別の対策</a:t>
              </a:r>
              <a:r>
                <a:rPr kumimoji="1" lang="ja-JP" altLang="en-US" sz="1600" b="1">
                  <a:solidFill>
                    <a:srgbClr val="C00000"/>
                  </a:solidFill>
                  <a:latin typeface="Meiryo" panose="020B0604030504040204" pitchFamily="34" charset="-128"/>
                  <a:ea typeface="Meiryo" panose="020B0604030504040204" pitchFamily="34" charset="-128"/>
                </a:rPr>
                <a:t>ツール</a:t>
              </a:r>
              <a:endParaRPr kumimoji="1" lang="en-US" altLang="ja-JP" sz="1600" b="1" dirty="0">
                <a:solidFill>
                  <a:srgbClr val="C00000"/>
                </a:solidFill>
                <a:latin typeface="Meiryo" panose="020B0604030504040204" pitchFamily="34" charset="-128"/>
                <a:ea typeface="Meiryo" panose="020B0604030504040204" pitchFamily="34" charset="-128"/>
              </a:endParaRPr>
            </a:p>
            <a:p>
              <a:pPr algn="ctr"/>
              <a:r>
                <a:rPr lang="ja-JP" altLang="en-US" sz="1600" b="1">
                  <a:solidFill>
                    <a:srgbClr val="C00000"/>
                  </a:solidFill>
                  <a:latin typeface="Meiryo" panose="020B0604030504040204" pitchFamily="34" charset="-128"/>
                  <a:ea typeface="Meiryo" panose="020B0604030504040204" pitchFamily="34" charset="-128"/>
                </a:rPr>
                <a:t>で対処することの限界</a:t>
              </a:r>
              <a:endParaRPr kumimoji="1" lang="ja-JP" altLang="en-US" sz="1600" b="1">
                <a:solidFill>
                  <a:srgbClr val="C00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4515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p:tgtEl>
                                          <p:spTgt spid="9"/>
                                        </p:tgtEl>
                                        <p:attrNameLst>
                                          <p:attrName>ppt_x</p:attrName>
                                        </p:attrNameLst>
                                      </p:cBhvr>
                                      <p:tavLst>
                                        <p:tav tm="0">
                                          <p:val>
                                            <p:strVal val="#ppt_x-#ppt_w*1.125000"/>
                                          </p:val>
                                        </p:tav>
                                        <p:tav tm="100000">
                                          <p:val>
                                            <p:strVal val="#ppt_x"/>
                                          </p:val>
                                        </p:tav>
                                      </p:tavLst>
                                    </p:anim>
                                    <p:animEffect transition="in" filter="wipe(righ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3B9FFA0F-8F7C-334C-B09D-4A81115E1715}"/>
              </a:ext>
            </a:extLst>
          </p:cNvPr>
          <p:cNvSpPr/>
          <p:nvPr/>
        </p:nvSpPr>
        <p:spPr>
          <a:xfrm>
            <a:off x="232055" y="3509984"/>
            <a:ext cx="8686800" cy="282520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38A94BD-CE20-FE4A-A761-DE62D49195DF}"/>
              </a:ext>
            </a:extLst>
          </p:cNvPr>
          <p:cNvSpPr>
            <a:spLocks noGrp="1"/>
          </p:cNvSpPr>
          <p:nvPr>
            <p:ph type="title"/>
          </p:nvPr>
        </p:nvSpPr>
        <p:spPr/>
        <p:txBody>
          <a:bodyPr/>
          <a:lstStyle/>
          <a:p>
            <a:r>
              <a:rPr kumimoji="1" lang="ja-JP" altLang="en-US" b="1" dirty="0"/>
              <a:t>ユーザーに意識させない・負担をかけない</a:t>
            </a:r>
            <a:r>
              <a:rPr kumimoji="1" lang="ja-JP" altLang="en-US" dirty="0"/>
              <a:t>セキュリティ</a:t>
            </a:r>
          </a:p>
        </p:txBody>
      </p:sp>
      <p:sp>
        <p:nvSpPr>
          <p:cNvPr id="4" name="TextBox 31">
            <a:extLst>
              <a:ext uri="{FF2B5EF4-FFF2-40B4-BE49-F238E27FC236}">
                <a16:creationId xmlns:a16="http://schemas.microsoft.com/office/drawing/2014/main" id="{5166B213-EC6A-A948-B588-9F94A09BF7E0}"/>
              </a:ext>
            </a:extLst>
          </p:cNvPr>
          <p:cNvSpPr txBox="1"/>
          <p:nvPr/>
        </p:nvSpPr>
        <p:spPr>
          <a:xfrm>
            <a:off x="1835201" y="3752868"/>
            <a:ext cx="1591575"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S</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ecurity</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5" name="TextBox 32">
            <a:extLst>
              <a:ext uri="{FF2B5EF4-FFF2-40B4-BE49-F238E27FC236}">
                <a16:creationId xmlns:a16="http://schemas.microsoft.com/office/drawing/2014/main" id="{BAD68797-9C73-F14E-9F84-5E06B00B9E08}"/>
              </a:ext>
            </a:extLst>
          </p:cNvPr>
          <p:cNvSpPr txBox="1"/>
          <p:nvPr/>
        </p:nvSpPr>
        <p:spPr>
          <a:xfrm>
            <a:off x="2627728" y="3755701"/>
            <a:ext cx="2517914"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O</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rchestration</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6" name="TextBox 33">
            <a:extLst>
              <a:ext uri="{FF2B5EF4-FFF2-40B4-BE49-F238E27FC236}">
                <a16:creationId xmlns:a16="http://schemas.microsoft.com/office/drawing/2014/main" id="{DF691B75-27F3-434C-8706-742A95188BF6}"/>
              </a:ext>
            </a:extLst>
          </p:cNvPr>
          <p:cNvSpPr txBox="1"/>
          <p:nvPr/>
        </p:nvSpPr>
        <p:spPr>
          <a:xfrm>
            <a:off x="4521052" y="3767542"/>
            <a:ext cx="2236951"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A</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utomation</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7" name="TextBox 34">
            <a:extLst>
              <a:ext uri="{FF2B5EF4-FFF2-40B4-BE49-F238E27FC236}">
                <a16:creationId xmlns:a16="http://schemas.microsoft.com/office/drawing/2014/main" id="{89EBDC54-8185-F047-8B1E-1024F538F566}"/>
              </a:ext>
            </a:extLst>
          </p:cNvPr>
          <p:cNvSpPr txBox="1"/>
          <p:nvPr/>
        </p:nvSpPr>
        <p:spPr>
          <a:xfrm>
            <a:off x="6460810" y="3755701"/>
            <a:ext cx="1853965"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R</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esponse</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8" name="TextBox 35">
            <a:extLst>
              <a:ext uri="{FF2B5EF4-FFF2-40B4-BE49-F238E27FC236}">
                <a16:creationId xmlns:a16="http://schemas.microsoft.com/office/drawing/2014/main" id="{E73FD227-92E9-0148-9AAA-E30E5331BD39}"/>
              </a:ext>
            </a:extLst>
          </p:cNvPr>
          <p:cNvSpPr txBox="1"/>
          <p:nvPr/>
        </p:nvSpPr>
        <p:spPr>
          <a:xfrm>
            <a:off x="289207" y="3737017"/>
            <a:ext cx="2236951" cy="75097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sz="3200" b="1"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SOAR</a:t>
            </a:r>
            <a:endParaRPr kumimoji="0" lang="ja-JP" altLang="en-US" sz="3200" b="1" i="0" u="none" strike="noStrike" kern="0" cap="none" spc="0" normalizeH="0" baseline="0" noProof="0">
              <a:ln>
                <a:noFill/>
              </a:ln>
              <a:solidFill>
                <a:srgbClr val="D83B01"/>
              </a:solidFill>
              <a:effectLst/>
              <a:uLnTx/>
              <a:uFillTx/>
              <a:latin typeface="Meiryo" panose="020B0604030504040204" pitchFamily="34" charset="-128"/>
              <a:ea typeface="Meiryo" panose="020B0604030504040204" pitchFamily="34" charset="-128"/>
            </a:endParaRPr>
          </a:p>
        </p:txBody>
      </p:sp>
      <p:sp>
        <p:nvSpPr>
          <p:cNvPr id="9" name="TextBox 36">
            <a:extLst>
              <a:ext uri="{FF2B5EF4-FFF2-40B4-BE49-F238E27FC236}">
                <a16:creationId xmlns:a16="http://schemas.microsoft.com/office/drawing/2014/main" id="{072F0C3F-1EFE-5447-8A56-00CCC5F55BCE}"/>
              </a:ext>
            </a:extLst>
          </p:cNvPr>
          <p:cNvSpPr txBox="1"/>
          <p:nvPr/>
        </p:nvSpPr>
        <p:spPr>
          <a:xfrm>
            <a:off x="1278342" y="4054285"/>
            <a:ext cx="3898967" cy="494751"/>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ja-JP" altLang="en-US" sz="14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rPr>
              <a:t>セキュリティ製品間の連携</a:t>
            </a:r>
          </a:p>
        </p:txBody>
      </p:sp>
      <p:sp>
        <p:nvSpPr>
          <p:cNvPr id="10" name="TextBox 37">
            <a:extLst>
              <a:ext uri="{FF2B5EF4-FFF2-40B4-BE49-F238E27FC236}">
                <a16:creationId xmlns:a16="http://schemas.microsoft.com/office/drawing/2014/main" id="{CC5A7012-0639-244B-AE4D-2F2A315C4494}"/>
              </a:ext>
            </a:extLst>
          </p:cNvPr>
          <p:cNvSpPr txBox="1"/>
          <p:nvPr/>
        </p:nvSpPr>
        <p:spPr>
          <a:xfrm>
            <a:off x="4822518" y="4041988"/>
            <a:ext cx="1634020" cy="52322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ja-JP" altLang="en-US" sz="16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rPr>
              <a:t>手動 → 自動</a:t>
            </a:r>
          </a:p>
        </p:txBody>
      </p:sp>
      <p:sp>
        <p:nvSpPr>
          <p:cNvPr id="11" name="TextBox 38">
            <a:extLst>
              <a:ext uri="{FF2B5EF4-FFF2-40B4-BE49-F238E27FC236}">
                <a16:creationId xmlns:a16="http://schemas.microsoft.com/office/drawing/2014/main" id="{AAE401D3-0D2D-9347-88BB-C97BB74EE20A}"/>
              </a:ext>
            </a:extLst>
          </p:cNvPr>
          <p:cNvSpPr txBox="1"/>
          <p:nvPr/>
        </p:nvSpPr>
        <p:spPr>
          <a:xfrm>
            <a:off x="6385384" y="4041988"/>
            <a:ext cx="2025033" cy="52322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zh-TW" altLang="en-US" sz="1600"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自動調査＆対処</a:t>
            </a:r>
            <a:endParaRPr kumimoji="0" lang="ja-JP" altLang="en-US" sz="16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17" name="Rectangle 44">
            <a:extLst>
              <a:ext uri="{FF2B5EF4-FFF2-40B4-BE49-F238E27FC236}">
                <a16:creationId xmlns:a16="http://schemas.microsoft.com/office/drawing/2014/main" id="{9C9FB8AD-EA54-C441-B2EC-61B426386C5C}"/>
              </a:ext>
            </a:extLst>
          </p:cNvPr>
          <p:cNvSpPr/>
          <p:nvPr/>
        </p:nvSpPr>
        <p:spPr bwMode="auto">
          <a:xfrm>
            <a:off x="1110521" y="465493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脅威の可視化</a:t>
            </a:r>
          </a:p>
        </p:txBody>
      </p:sp>
      <p:sp>
        <p:nvSpPr>
          <p:cNvPr id="18" name="Rectangle 45">
            <a:extLst>
              <a:ext uri="{FF2B5EF4-FFF2-40B4-BE49-F238E27FC236}">
                <a16:creationId xmlns:a16="http://schemas.microsoft.com/office/drawing/2014/main" id="{AFF966FC-8D49-BF4C-A2D6-7AD267AF7758}"/>
              </a:ext>
            </a:extLst>
          </p:cNvPr>
          <p:cNvSpPr/>
          <p:nvPr/>
        </p:nvSpPr>
        <p:spPr bwMode="auto">
          <a:xfrm>
            <a:off x="2929846" y="4658343"/>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アラートの</a:t>
            </a:r>
            <a:endParaRPr kumimoji="0" lang="en-US" altLang="ja-JP" sz="1400" kern="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相関分析</a:t>
            </a:r>
            <a:endParaRPr kumimoji="0" lang="en-US" altLang="ja-JP" sz="1400" b="0" i="0" u="none" strike="noStrike" kern="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インシデント</a:t>
            </a:r>
            <a:br>
              <a:rPr kumimoji="0" lang="en-US" altLang="ja-JP" sz="1400" b="0" i="0" u="none" strike="noStrike" kern="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b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マッピング</a:t>
            </a:r>
          </a:p>
        </p:txBody>
      </p:sp>
      <p:sp>
        <p:nvSpPr>
          <p:cNvPr id="19" name="Rectangle 46">
            <a:extLst>
              <a:ext uri="{FF2B5EF4-FFF2-40B4-BE49-F238E27FC236}">
                <a16:creationId xmlns:a16="http://schemas.microsoft.com/office/drawing/2014/main" id="{925B9DCD-3634-734F-BF7E-739D99017948}"/>
              </a:ext>
            </a:extLst>
          </p:cNvPr>
          <p:cNvSpPr/>
          <p:nvPr/>
        </p:nvSpPr>
        <p:spPr bwMode="auto">
          <a:xfrm>
            <a:off x="4723572" y="465493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インシデントの優先順位</a:t>
            </a:r>
          </a:p>
        </p:txBody>
      </p:sp>
      <p:sp>
        <p:nvSpPr>
          <p:cNvPr id="20" name="Rectangle 47">
            <a:extLst>
              <a:ext uri="{FF2B5EF4-FFF2-40B4-BE49-F238E27FC236}">
                <a16:creationId xmlns:a16="http://schemas.microsoft.com/office/drawing/2014/main" id="{E31FF7E8-621C-EA44-9CBB-1778F5AF3660}"/>
              </a:ext>
            </a:extLst>
          </p:cNvPr>
          <p:cNvSpPr/>
          <p:nvPr/>
        </p:nvSpPr>
        <p:spPr bwMode="auto">
          <a:xfrm>
            <a:off x="6517298" y="464936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対処</a:t>
            </a:r>
          </a:p>
        </p:txBody>
      </p:sp>
      <p:sp>
        <p:nvSpPr>
          <p:cNvPr id="21" name="Right Brace 48">
            <a:extLst>
              <a:ext uri="{FF2B5EF4-FFF2-40B4-BE49-F238E27FC236}">
                <a16:creationId xmlns:a16="http://schemas.microsoft.com/office/drawing/2014/main" id="{646860C1-4844-EF44-ACD9-6C6AF7CC18B1}"/>
              </a:ext>
            </a:extLst>
          </p:cNvPr>
          <p:cNvSpPr/>
          <p:nvPr/>
        </p:nvSpPr>
        <p:spPr>
          <a:xfrm rot="16200000">
            <a:off x="4454505" y="864468"/>
            <a:ext cx="276851" cy="7324257"/>
          </a:xfrm>
          <a:prstGeom prst="rightBrace">
            <a:avLst>
              <a:gd name="adj1" fmla="val 55516"/>
              <a:gd name="adj2" fmla="val 49729"/>
            </a:avLst>
          </a:prstGeom>
          <a:noFill/>
          <a:ln w="19050">
            <a:solidFill>
              <a:srgbClr val="0070C0"/>
            </a:solidFill>
            <a:prstDash val="solid"/>
          </a:ln>
        </p:spPr>
        <p:txBody>
          <a:bodyPr wrap="square" lIns="0" tIns="0" rIns="0" bIns="0" rtlCol="0"/>
          <a:lstStyle/>
          <a:p>
            <a:pPr marL="0" marR="0" lvl="0" indent="0" defTabSz="62331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endParaRPr>
          </a:p>
        </p:txBody>
      </p:sp>
      <p:sp>
        <p:nvSpPr>
          <p:cNvPr id="22" name="Isosceles Triangle 49">
            <a:extLst>
              <a:ext uri="{FF2B5EF4-FFF2-40B4-BE49-F238E27FC236}">
                <a16:creationId xmlns:a16="http://schemas.microsoft.com/office/drawing/2014/main" id="{F0D94520-9F1C-EC46-A628-8EDC980A238E}"/>
              </a:ext>
            </a:extLst>
          </p:cNvPr>
          <p:cNvSpPr/>
          <p:nvPr/>
        </p:nvSpPr>
        <p:spPr bwMode="auto">
          <a:xfrm rot="5400000">
            <a:off x="2515686" y="5034040"/>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sp>
        <p:nvSpPr>
          <p:cNvPr id="23" name="Isosceles Triangle 50">
            <a:extLst>
              <a:ext uri="{FF2B5EF4-FFF2-40B4-BE49-F238E27FC236}">
                <a16:creationId xmlns:a16="http://schemas.microsoft.com/office/drawing/2014/main" id="{F4438728-69F7-964F-8D7E-B32198FB8EAB}"/>
              </a:ext>
            </a:extLst>
          </p:cNvPr>
          <p:cNvSpPr/>
          <p:nvPr/>
        </p:nvSpPr>
        <p:spPr bwMode="auto">
          <a:xfrm rot="5400000">
            <a:off x="4330325" y="5035531"/>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sp>
        <p:nvSpPr>
          <p:cNvPr id="24" name="Isosceles Triangle 51">
            <a:extLst>
              <a:ext uri="{FF2B5EF4-FFF2-40B4-BE49-F238E27FC236}">
                <a16:creationId xmlns:a16="http://schemas.microsoft.com/office/drawing/2014/main" id="{7F27CDD0-8DE2-A644-AA38-F2C569C39236}"/>
              </a:ext>
            </a:extLst>
          </p:cNvPr>
          <p:cNvSpPr/>
          <p:nvPr/>
        </p:nvSpPr>
        <p:spPr bwMode="auto">
          <a:xfrm rot="5400000">
            <a:off x="6118823" y="5043018"/>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cxnSp>
        <p:nvCxnSpPr>
          <p:cNvPr id="25" name="Connector: Elbow 52">
            <a:extLst>
              <a:ext uri="{FF2B5EF4-FFF2-40B4-BE49-F238E27FC236}">
                <a16:creationId xmlns:a16="http://schemas.microsoft.com/office/drawing/2014/main" id="{EE2DB042-3AC8-B340-B2E5-A588911DC730}"/>
              </a:ext>
            </a:extLst>
          </p:cNvPr>
          <p:cNvCxnSpPr>
            <a:cxnSpLocks/>
            <a:stCxn id="20" idx="3"/>
            <a:endCxn id="17" idx="1"/>
          </p:cNvCxnSpPr>
          <p:nvPr/>
        </p:nvCxnSpPr>
        <p:spPr>
          <a:xfrm flipH="1">
            <a:off x="1110521" y="5146078"/>
            <a:ext cx="6881131" cy="5570"/>
          </a:xfrm>
          <a:prstGeom prst="bentConnector5">
            <a:avLst>
              <a:gd name="adj1" fmla="val -3322"/>
              <a:gd name="adj2" fmla="val 13121777"/>
              <a:gd name="adj3" fmla="val 103322"/>
            </a:avLst>
          </a:prstGeom>
          <a:noFill/>
          <a:ln w="28575" cap="flat" cmpd="sng" algn="ctr">
            <a:solidFill>
              <a:schemeClr val="accent6">
                <a:lumMod val="75000"/>
              </a:schemeClr>
            </a:solidFill>
            <a:prstDash val="solid"/>
            <a:headEnd type="none"/>
            <a:tailEnd type="triangle"/>
          </a:ln>
          <a:effectLst/>
        </p:spPr>
      </p:cxnSp>
      <p:sp>
        <p:nvSpPr>
          <p:cNvPr id="26" name="TextBox 53">
            <a:extLst>
              <a:ext uri="{FF2B5EF4-FFF2-40B4-BE49-F238E27FC236}">
                <a16:creationId xmlns:a16="http://schemas.microsoft.com/office/drawing/2014/main" id="{9BE0DD00-66D7-A544-B7CE-53962CAF80F2}"/>
              </a:ext>
            </a:extLst>
          </p:cNvPr>
          <p:cNvSpPr txBox="1"/>
          <p:nvPr/>
        </p:nvSpPr>
        <p:spPr>
          <a:xfrm rot="10800000">
            <a:off x="4041197" y="5702700"/>
            <a:ext cx="1061605" cy="348557"/>
          </a:xfrm>
          <a:prstGeom prst="homePlate">
            <a:avLst/>
          </a:prstGeom>
          <a:solidFill>
            <a:schemeClr val="accent6">
              <a:lumMod val="75000"/>
            </a:schemeClr>
          </a:solidFill>
          <a:effectLst>
            <a:outerShdw blurRad="50800" dist="38100" dir="2700000" algn="tl" rotWithShape="0">
              <a:prstClr val="black">
                <a:alpha val="40000"/>
              </a:prstClr>
            </a:outerShdw>
          </a:effectLst>
        </p:spPr>
        <p:txBody>
          <a:bodyPr wrap="square" lIns="182880" tIns="146304" rIns="182880" bIns="146304" rtlCol="0" anchor="ctr">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ja-JP" altLang="en-US" sz="20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43940E3B-BB23-CB4D-955F-DBC67AB5A319}"/>
              </a:ext>
            </a:extLst>
          </p:cNvPr>
          <p:cNvSpPr/>
          <p:nvPr/>
        </p:nvSpPr>
        <p:spPr>
          <a:xfrm>
            <a:off x="4213213" y="5739207"/>
            <a:ext cx="800219" cy="320088"/>
          </a:xfrm>
          <a:prstGeom prst="rect">
            <a:avLst/>
          </a:prstGeom>
        </p:spPr>
        <p:txBody>
          <a:bodyPr wrap="none">
            <a:spAutoFit/>
          </a:bodyPr>
          <a:lstStyle/>
          <a:p>
            <a:pPr lvl="0" algn="ctr" defTabSz="914400">
              <a:lnSpc>
                <a:spcPct val="90000"/>
              </a:lnSpc>
              <a:spcAft>
                <a:spcPts val="600"/>
              </a:spcAft>
              <a:defRPr/>
            </a:pPr>
            <a:r>
              <a:rPr kumimoji="0" lang="ja-JP" altLang="en-US" sz="1600" kern="0">
                <a:solidFill>
                  <a:schemeClr val="bg1"/>
                </a:solidFill>
                <a:latin typeface="Meiryo" panose="020B0604030504040204" pitchFamily="34" charset="-128"/>
                <a:ea typeface="Meiryo" panose="020B0604030504040204" pitchFamily="34" charset="-128"/>
              </a:rPr>
              <a:t>自動化</a:t>
            </a:r>
          </a:p>
        </p:txBody>
      </p:sp>
      <p:grpSp>
        <p:nvGrpSpPr>
          <p:cNvPr id="48" name="グループ化 47">
            <a:extLst>
              <a:ext uri="{FF2B5EF4-FFF2-40B4-BE49-F238E27FC236}">
                <a16:creationId xmlns:a16="http://schemas.microsoft.com/office/drawing/2014/main" id="{2785A9EB-4C64-1F48-89CF-B32CD8D99914}"/>
              </a:ext>
            </a:extLst>
          </p:cNvPr>
          <p:cNvGrpSpPr/>
          <p:nvPr/>
        </p:nvGrpSpPr>
        <p:grpSpPr>
          <a:xfrm>
            <a:off x="230400" y="1012966"/>
            <a:ext cx="8686800" cy="2682801"/>
            <a:chOff x="230400" y="1012966"/>
            <a:chExt cx="8686800" cy="2682801"/>
          </a:xfrm>
        </p:grpSpPr>
        <p:grpSp>
          <p:nvGrpSpPr>
            <p:cNvPr id="36" name="グループ化 35">
              <a:extLst>
                <a:ext uri="{FF2B5EF4-FFF2-40B4-BE49-F238E27FC236}">
                  <a16:creationId xmlns:a16="http://schemas.microsoft.com/office/drawing/2014/main" id="{7D64F330-449C-FA49-9619-29945E78C756}"/>
                </a:ext>
              </a:extLst>
            </p:cNvPr>
            <p:cNvGrpSpPr/>
            <p:nvPr/>
          </p:nvGrpSpPr>
          <p:grpSpPr>
            <a:xfrm>
              <a:off x="230400" y="1012966"/>
              <a:ext cx="8686800" cy="2252185"/>
              <a:chOff x="230400" y="861252"/>
              <a:chExt cx="8686800" cy="2252185"/>
            </a:xfrm>
          </p:grpSpPr>
          <p:sp>
            <p:nvSpPr>
              <p:cNvPr id="37" name="正方形/長方形 36">
                <a:extLst>
                  <a:ext uri="{FF2B5EF4-FFF2-40B4-BE49-F238E27FC236}">
                    <a16:creationId xmlns:a16="http://schemas.microsoft.com/office/drawing/2014/main" id="{7BF63658-0374-314C-92E4-2751617B3983}"/>
                  </a:ext>
                </a:extLst>
              </p:cNvPr>
              <p:cNvSpPr/>
              <p:nvPr/>
            </p:nvSpPr>
            <p:spPr>
              <a:xfrm>
                <a:off x="230400" y="861252"/>
                <a:ext cx="8686800" cy="22521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467D0CDE-FD32-C843-B14D-295AC3287E37}"/>
                  </a:ext>
                </a:extLst>
              </p:cNvPr>
              <p:cNvSpPr txBox="1"/>
              <p:nvPr/>
            </p:nvSpPr>
            <p:spPr>
              <a:xfrm>
                <a:off x="503958" y="1283305"/>
                <a:ext cx="8132481" cy="1015663"/>
              </a:xfrm>
              <a:prstGeom prst="rect">
                <a:avLst/>
              </a:prstGeom>
              <a:noFill/>
            </p:spPr>
            <p:txBody>
              <a:bodyPr wrap="square" rtlCol="0">
                <a:spAutoFit/>
              </a:bodyPr>
              <a:lstStyle/>
              <a:p>
                <a:pPr algn="dist"/>
                <a:r>
                  <a:rPr kumimoji="1" lang="ja-JP" altLang="en-US" sz="2400">
                    <a:solidFill>
                      <a:schemeClr val="bg1"/>
                    </a:solidFill>
                    <a:latin typeface="Meiryo" panose="020B0604030504040204" pitchFamily="34" charset="-128"/>
                    <a:ea typeface="Meiryo" panose="020B0604030504040204" pitchFamily="34" charset="-128"/>
                  </a:rPr>
                  <a:t>正しい手順でシステムを使えば、知らず知らずのうちに</a:t>
                </a:r>
                <a:endParaRPr kumimoji="1" lang="en-US" altLang="ja-JP" sz="2400" dirty="0">
                  <a:solidFill>
                    <a:schemeClr val="bg1"/>
                  </a:solidFill>
                  <a:latin typeface="Meiryo" panose="020B0604030504040204" pitchFamily="34" charset="-128"/>
                  <a:ea typeface="Meiryo" panose="020B0604030504040204" pitchFamily="34" charset="-128"/>
                </a:endParaRPr>
              </a:p>
              <a:p>
                <a:pPr algn="dist"/>
                <a:r>
                  <a:rPr kumimoji="1" lang="ja-JP" altLang="en-US" sz="3600" b="1">
                    <a:solidFill>
                      <a:schemeClr val="bg1"/>
                    </a:solidFill>
                    <a:latin typeface="Meiryo" panose="020B0604030504040204" pitchFamily="34" charset="-128"/>
                    <a:ea typeface="Meiryo" panose="020B0604030504040204" pitchFamily="34" charset="-128"/>
                  </a:rPr>
                  <a:t>安心・安全に</a:t>
                </a:r>
                <a:r>
                  <a:rPr kumimoji="1" lang="en-US" altLang="ja-JP" sz="3600" b="1" dirty="0">
                    <a:solidFill>
                      <a:schemeClr val="bg1"/>
                    </a:solidFill>
                    <a:latin typeface="Meiryo" panose="020B0604030504040204" pitchFamily="34" charset="-128"/>
                    <a:ea typeface="Meiryo" panose="020B0604030504040204" pitchFamily="34" charset="-128"/>
                  </a:rPr>
                  <a:t>IT</a:t>
                </a:r>
                <a:r>
                  <a:rPr kumimoji="1" lang="ja-JP" altLang="en-US" sz="3600" b="1">
                    <a:solidFill>
                      <a:schemeClr val="bg1"/>
                    </a:solidFill>
                    <a:latin typeface="Meiryo" panose="020B0604030504040204" pitchFamily="34" charset="-128"/>
                    <a:ea typeface="Meiryo" panose="020B0604030504040204" pitchFamily="34" charset="-128"/>
                  </a:rPr>
                  <a:t>の利便性を享受できる</a:t>
                </a:r>
              </a:p>
            </p:txBody>
          </p:sp>
        </p:grpSp>
        <p:sp>
          <p:nvSpPr>
            <p:cNvPr id="35" name="上矢印 34">
              <a:extLst>
                <a:ext uri="{FF2B5EF4-FFF2-40B4-BE49-F238E27FC236}">
                  <a16:creationId xmlns:a16="http://schemas.microsoft.com/office/drawing/2014/main" id="{E657FE80-2160-5743-8244-F3DADEBED8E9}"/>
                </a:ext>
              </a:extLst>
            </p:cNvPr>
            <p:cNvSpPr/>
            <p:nvPr/>
          </p:nvSpPr>
          <p:spPr>
            <a:xfrm>
              <a:off x="2114031" y="2764138"/>
              <a:ext cx="4912337" cy="931629"/>
            </a:xfrm>
            <a:prstGeom prst="upArrow">
              <a:avLst>
                <a:gd name="adj1" fmla="val 83055"/>
                <a:gd name="adj2" fmla="val 61444"/>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B1A77879-1AF1-3E41-85CB-5A4752A1DA8B}"/>
                </a:ext>
              </a:extLst>
            </p:cNvPr>
            <p:cNvSpPr/>
            <p:nvPr/>
          </p:nvSpPr>
          <p:spPr>
            <a:xfrm>
              <a:off x="2286000" y="3020319"/>
              <a:ext cx="4572000" cy="646331"/>
            </a:xfrm>
            <a:prstGeom prst="rect">
              <a:avLst/>
            </a:prstGeom>
          </p:spPr>
          <p:txBody>
            <a:bodyPr>
              <a:spAutoFit/>
            </a:bodyPr>
            <a:lstStyle/>
            <a:p>
              <a:pPr algn="ctr"/>
              <a:r>
                <a:rPr lang="ja-JP" altLang="en-US">
                  <a:solidFill>
                    <a:schemeClr val="bg1"/>
                  </a:solidFill>
                  <a:latin typeface="Meiryo" panose="020B0604030504040204" pitchFamily="34" charset="-128"/>
                  <a:ea typeface="Meiryo" panose="020B0604030504040204" pitchFamily="34" charset="-128"/>
                </a:rPr>
                <a:t>ユーザーに</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意識させない・負担をかけない</a:t>
              </a:r>
            </a:p>
          </p:txBody>
        </p:sp>
      </p:grpSp>
    </p:spTree>
    <p:extLst>
      <p:ext uri="{BB962C8B-B14F-4D97-AF65-F5344CB8AC3E}">
        <p14:creationId xmlns:p14="http://schemas.microsoft.com/office/powerpoint/2010/main" val="13773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3200" dirty="0">
                <a:solidFill>
                  <a:srgbClr val="FFFFFF"/>
                </a:solidFill>
                <a:latin typeface="Meiryo" panose="020B0604030504040204" pitchFamily="34" charset="-128"/>
                <a:ea typeface="Meiryo" panose="020B0604030504040204" pitchFamily="34" charset="-128"/>
                <a:cs typeface="Arial"/>
              </a:rPr>
              <a:t>AI</a:t>
            </a:r>
            <a:r>
              <a:rPr lang="ja-JP" altLang="en-US" sz="3200" dirty="0">
                <a:solidFill>
                  <a:srgbClr val="FFFFFF"/>
                </a:solidFill>
                <a:effectLst/>
                <a:latin typeface="Meiryo" panose="020B0604030504040204" pitchFamily="34" charset="-128"/>
                <a:ea typeface="Meiryo" panose="020B0604030504040204" pitchFamily="34" charset="-128"/>
                <a:cs typeface="Arial"/>
              </a:rPr>
              <a:t> ／</a:t>
            </a:r>
            <a:r>
              <a:rPr lang="ja-JP" altLang="en-US" sz="3200" dirty="0">
                <a:solidFill>
                  <a:srgbClr val="FFFFFF"/>
                </a:solidFill>
                <a:latin typeface="Meiryo" panose="020B0604030504040204" pitchFamily="34" charset="-128"/>
                <a:ea typeface="Meiryo" panose="020B0604030504040204" pitchFamily="34" charset="-128"/>
                <a:cs typeface="Arial"/>
              </a:rPr>
              <a:t>人工知能</a:t>
            </a:r>
            <a:endParaRPr lang="en-US" altLang="ja-JP" sz="32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3" name="テキスト ボックス 2">
            <a:extLst>
              <a:ext uri="{FF2B5EF4-FFF2-40B4-BE49-F238E27FC236}">
                <a16:creationId xmlns:a16="http://schemas.microsoft.com/office/drawing/2014/main" id="{CB1CDBC1-B095-C84B-E6B9-24CF3EF2220C}"/>
              </a:ext>
            </a:extLst>
          </p:cNvPr>
          <p:cNvSpPr txBox="1"/>
          <p:nvPr/>
        </p:nvSpPr>
        <p:spPr>
          <a:xfrm>
            <a:off x="913623" y="4082662"/>
            <a:ext cx="7416365" cy="1565813"/>
          </a:xfrm>
          <a:prstGeom prst="rect">
            <a:avLst/>
          </a:prstGeom>
          <a:noFill/>
        </p:spPr>
        <p:txBody>
          <a:bodyPr wrap="square">
            <a:spAutoFit/>
          </a:bodyPr>
          <a:lstStyle/>
          <a:p>
            <a:pPr>
              <a:lnSpc>
                <a:spcPct val="114000"/>
              </a:lnSpc>
              <a:buNone/>
            </a:pPr>
            <a:endParaRPr lang="en-US" altLang="ja-JP" sz="1400" dirty="0">
              <a:effectLst/>
              <a:latin typeface="Meiryo" panose="020B0604030504040204" pitchFamily="34" charset="-128"/>
              <a:ea typeface="Meiryo" panose="020B0604030504040204" pitchFamily="34" charset="-128"/>
              <a:cs typeface="Google Sans Text"/>
            </a:endParaRPr>
          </a:p>
          <a:p>
            <a:pPr>
              <a:lnSpc>
                <a:spcPct val="114000"/>
              </a:lnSpc>
              <a:buNone/>
            </a:pPr>
            <a:r>
              <a:rPr lang="en-US" altLang="ja-JP" sz="1400" dirty="0">
                <a:effectLst/>
                <a:latin typeface="Meiryo" panose="020B0604030504040204" pitchFamily="34" charset="-128"/>
                <a:ea typeface="Meiryo" panose="020B0604030504040204" pitchFamily="34" charset="-128"/>
                <a:cs typeface="Google Sans Text"/>
              </a:rPr>
              <a:t>AI</a:t>
            </a:r>
            <a:r>
              <a:rPr lang="ja-JP" altLang="ja-JP" sz="1400">
                <a:effectLst/>
                <a:latin typeface="Meiryo" panose="020B0604030504040204" pitchFamily="34" charset="-128"/>
                <a:ea typeface="Meiryo" panose="020B0604030504040204" pitchFamily="34" charset="-128"/>
                <a:cs typeface="Google Sans Text"/>
              </a:rPr>
              <a:t>がもたらす変化は「圧倒的な効率化」だけではなく、「常識の書き換え」「前提の再定義」です。この本質を見抜き、自らを変革できる者だけが、</a:t>
            </a:r>
            <a:r>
              <a:rPr lang="en-US" altLang="ja-JP" sz="1400" dirty="0">
                <a:effectLst/>
                <a:latin typeface="Meiryo" panose="020B0604030504040204" pitchFamily="34" charset="-128"/>
                <a:ea typeface="Meiryo" panose="020B0604030504040204" pitchFamily="34" charset="-128"/>
                <a:cs typeface="Google Sans Text"/>
              </a:rPr>
              <a:t>AI</a:t>
            </a:r>
            <a:r>
              <a:rPr lang="ja-JP" altLang="ja-JP" sz="1400">
                <a:effectLst/>
                <a:latin typeface="Meiryo" panose="020B0604030504040204" pitchFamily="34" charset="-128"/>
                <a:ea typeface="Meiryo" panose="020B0604030504040204" pitchFamily="34" charset="-128"/>
                <a:cs typeface="Google Sans Text"/>
              </a:rPr>
              <a:t>時代を生き抜くことができます。</a:t>
            </a:r>
            <a:endParaRPr lang="en-US" altLang="ja-JP" sz="1400" dirty="0">
              <a:effectLst/>
              <a:latin typeface="Meiryo" panose="020B0604030504040204" pitchFamily="34" charset="-128"/>
              <a:ea typeface="Meiryo" panose="020B0604030504040204" pitchFamily="34" charset="-128"/>
              <a:cs typeface="Google Sans Text"/>
            </a:endParaRPr>
          </a:p>
          <a:p>
            <a:pPr>
              <a:lnSpc>
                <a:spcPct val="114000"/>
              </a:lnSpc>
              <a:buNone/>
            </a:pPr>
            <a:endParaRPr lang="en-US" altLang="ja-JP" sz="1400" dirty="0">
              <a:latin typeface="Meiryo" panose="020B0604030504040204" pitchFamily="34" charset="-128"/>
              <a:ea typeface="Meiryo" panose="020B0604030504040204" pitchFamily="34" charset="-128"/>
              <a:cs typeface="Google Sans Text"/>
            </a:endParaRPr>
          </a:p>
          <a:p>
            <a:pPr>
              <a:lnSpc>
                <a:spcPct val="114000"/>
              </a:lnSpc>
              <a:buNone/>
            </a:pPr>
            <a:r>
              <a:rPr lang="ja-JP" altLang="ja-JP" sz="1400">
                <a:effectLst/>
                <a:latin typeface="Meiryo" panose="020B0604030504040204" pitchFamily="34" charset="-128"/>
                <a:ea typeface="Meiryo" panose="020B0604030504040204" pitchFamily="34" charset="-128"/>
                <a:cs typeface="Google Sans Text"/>
              </a:rPr>
              <a:t>そんな</a:t>
            </a:r>
            <a:r>
              <a:rPr lang="en-US" altLang="ja-JP" sz="1400" dirty="0">
                <a:effectLst/>
                <a:latin typeface="Meiryo" panose="020B0604030504040204" pitchFamily="34" charset="-128"/>
                <a:ea typeface="Meiryo" panose="020B0604030504040204" pitchFamily="34" charset="-128"/>
                <a:cs typeface="Google Sans Text"/>
              </a:rPr>
              <a:t>AI</a:t>
            </a:r>
            <a:r>
              <a:rPr lang="ja-JP" altLang="ja-JP" sz="1400">
                <a:effectLst/>
                <a:latin typeface="Meiryo" panose="020B0604030504040204" pitchFamily="34" charset="-128"/>
                <a:ea typeface="Meiryo" panose="020B0604030504040204" pitchFamily="34" charset="-128"/>
                <a:cs typeface="Google Sans Text"/>
              </a:rPr>
              <a:t>の基本とこれから起こる変化、これにどう対処すべきかを考えます。</a:t>
            </a:r>
            <a:endParaRPr lang="ja-JP" altLang="ja-JP" sz="1400">
              <a:effectLst/>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6CFA6F9-6E12-2AF9-BE5C-BA9BBD6D4766}"/>
              </a:ext>
            </a:extLst>
          </p:cNvPr>
          <p:cNvSpPr txBox="1"/>
          <p:nvPr/>
        </p:nvSpPr>
        <p:spPr>
          <a:xfrm>
            <a:off x="913623" y="2367213"/>
            <a:ext cx="4582160" cy="408125"/>
          </a:xfrm>
          <a:prstGeom prst="rect">
            <a:avLst/>
          </a:prstGeom>
          <a:noFill/>
        </p:spPr>
        <p:txBody>
          <a:bodyPr wrap="square">
            <a:spAutoFit/>
          </a:bodyPr>
          <a:lstStyle/>
          <a:p>
            <a:pPr>
              <a:lnSpc>
                <a:spcPct val="114000"/>
              </a:lnSpc>
              <a:buNone/>
            </a:pPr>
            <a:r>
              <a:rPr lang="ja-JP" altLang="ja-JP" sz="1800" b="1" dirty="0">
                <a:solidFill>
                  <a:srgbClr val="0070C0"/>
                </a:solidFill>
                <a:effectLst/>
                <a:latin typeface="Meiryo" panose="020B0604030504040204" pitchFamily="34" charset="-128"/>
                <a:ea typeface="Meiryo" panose="020B0604030504040204" pitchFamily="34" charset="-128"/>
                <a:cs typeface="Google Sans Text"/>
              </a:rPr>
              <a:t> 既存の常識を再定義する</a:t>
            </a:r>
            <a:endParaRPr lang="ja-JP" altLang="ja-JP" sz="1800" dirty="0">
              <a:solidFill>
                <a:srgbClr val="0070C0"/>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62830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楕円 5">
            <a:extLst>
              <a:ext uri="{FF2B5EF4-FFF2-40B4-BE49-F238E27FC236}">
                <a16:creationId xmlns:a16="http://schemas.microsoft.com/office/drawing/2014/main" id="{0A5F5AB9-FED0-C35C-98F2-AA4E1BB139CC}"/>
              </a:ext>
            </a:extLst>
          </p:cNvPr>
          <p:cNvSpPr/>
          <p:nvPr/>
        </p:nvSpPr>
        <p:spPr>
          <a:xfrm>
            <a:off x="5671519" y="1440402"/>
            <a:ext cx="3162540" cy="788780"/>
          </a:xfrm>
          <a:prstGeom prst="ellipse">
            <a:avLst/>
          </a:prstGeom>
          <a:gradFill flip="none" rotWithShape="1">
            <a:gsLst>
              <a:gs pos="0">
                <a:srgbClr val="FFFF00"/>
              </a:gs>
              <a:gs pos="100000">
                <a:schemeClr val="bg1"/>
              </a:gs>
            </a:gsLst>
            <a:path path="shape">
              <a:fillToRect l="50000" t="50000" r="50000" b="50000"/>
            </a:path>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07A0C364-2F1E-9489-D6E6-764A7256586E}"/>
              </a:ext>
            </a:extLst>
          </p:cNvPr>
          <p:cNvSpPr/>
          <p:nvPr/>
        </p:nvSpPr>
        <p:spPr>
          <a:xfrm>
            <a:off x="1989927" y="1452474"/>
            <a:ext cx="1537166" cy="788780"/>
          </a:xfrm>
          <a:prstGeom prst="ellipse">
            <a:avLst/>
          </a:prstGeom>
          <a:gradFill flip="none" rotWithShape="1">
            <a:gsLst>
              <a:gs pos="0">
                <a:srgbClr val="FFFF00"/>
              </a:gs>
              <a:gs pos="63000">
                <a:srgbClr val="FFF0CE"/>
              </a:gs>
              <a:gs pos="100000">
                <a:schemeClr val="bg1"/>
              </a:gs>
            </a:gsLst>
            <a:path path="shape">
              <a:fillToRect l="50000" t="50000" r="50000" b="50000"/>
            </a:path>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5E2F3758-93DD-91BA-B539-2ADAAA9C67E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350799" y="1034984"/>
            <a:ext cx="1863711" cy="2132354"/>
          </a:xfrm>
          <a:prstGeom prst="rect">
            <a:avLst/>
          </a:prstGeom>
        </p:spPr>
      </p:pic>
      <p:sp>
        <p:nvSpPr>
          <p:cNvPr id="41" name="フローチャート: 結合子 40">
            <a:extLst>
              <a:ext uri="{FF2B5EF4-FFF2-40B4-BE49-F238E27FC236}">
                <a16:creationId xmlns:a16="http://schemas.microsoft.com/office/drawing/2014/main" id="{6F040F5D-7BED-AC19-D074-08650BEE4DF8}"/>
              </a:ext>
            </a:extLst>
          </p:cNvPr>
          <p:cNvSpPr/>
          <p:nvPr/>
        </p:nvSpPr>
        <p:spPr>
          <a:xfrm>
            <a:off x="3652341" y="1325161"/>
            <a:ext cx="962324" cy="995490"/>
          </a:xfrm>
          <a:prstGeom prst="flowChartConnector">
            <a:avLst/>
          </a:prstGeom>
          <a:gradFill flip="none" rotWithShape="1">
            <a:gsLst>
              <a:gs pos="0">
                <a:schemeClr val="accent6">
                  <a:lumMod val="75000"/>
                  <a:tint val="66000"/>
                  <a:satMod val="160000"/>
                </a:schemeClr>
              </a:gs>
              <a:gs pos="50000">
                <a:schemeClr val="accent6">
                  <a:lumMod val="75000"/>
                  <a:tint val="44500"/>
                  <a:satMod val="160000"/>
                  <a:alpha val="72678"/>
                </a:schemeClr>
              </a:gs>
              <a:gs pos="100000">
                <a:schemeClr val="accent6">
                  <a:lumMod val="75000"/>
                  <a:tint val="23500"/>
                  <a:satMod val="160000"/>
                  <a:alpha val="33764"/>
                </a:schemeClr>
              </a:gs>
            </a:gsLst>
            <a:path path="circle">
              <a:fillToRect l="50000" t="50000" r="50000" b="50000"/>
            </a:path>
            <a:tileRect/>
          </a:gradFill>
          <a:ln w="15875">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65F17D6-021C-A64F-278B-DC9668B8D9E5}"/>
              </a:ext>
            </a:extLst>
          </p:cNvPr>
          <p:cNvSpPr>
            <a:spLocks noGrp="1"/>
          </p:cNvSpPr>
          <p:nvPr>
            <p:ph type="title"/>
          </p:nvPr>
        </p:nvSpPr>
        <p:spPr/>
        <p:txBody>
          <a:bodyPr/>
          <a:lstStyle/>
          <a:p>
            <a:r>
              <a:rPr lang="en-US" altLang="ja-JP" dirty="0"/>
              <a:t>AI</a:t>
            </a:r>
            <a:r>
              <a:rPr lang="ja-JP" altLang="en-US"/>
              <a:t>（人工知能）ってなに？</a:t>
            </a:r>
          </a:p>
        </p:txBody>
      </p:sp>
      <p:pic>
        <p:nvPicPr>
          <p:cNvPr id="14" name="図 13">
            <a:extLst>
              <a:ext uri="{FF2B5EF4-FFF2-40B4-BE49-F238E27FC236}">
                <a16:creationId xmlns:a16="http://schemas.microsoft.com/office/drawing/2014/main" id="{7AC68EDB-0B19-03FC-780D-B24598EF09EE}"/>
              </a:ext>
            </a:extLst>
          </p:cNvPr>
          <p:cNvPicPr>
            <a:picLocks noChangeAspect="1"/>
          </p:cNvPicPr>
          <p:nvPr/>
        </p:nvPicPr>
        <p:blipFill>
          <a:blip r:embed="rId3" cstate="print">
            <a:clrChange>
              <a:clrFrom>
                <a:srgbClr val="F6FAF8"/>
              </a:clrFrom>
              <a:clrTo>
                <a:srgbClr val="F6FAF8">
                  <a:alpha val="0"/>
                </a:srgbClr>
              </a:clrTo>
            </a:clrChange>
            <a:extLst>
              <a:ext uri="{28A0092B-C50C-407E-A947-70E740481C1C}">
                <a14:useLocalDpi xmlns:a14="http://schemas.microsoft.com/office/drawing/2010/main"/>
              </a:ext>
            </a:extLst>
          </a:blip>
          <a:srcRect/>
          <a:stretch>
            <a:fillRect/>
          </a:stretch>
        </p:blipFill>
        <p:spPr>
          <a:xfrm>
            <a:off x="307630" y="1352662"/>
            <a:ext cx="1682297" cy="1635567"/>
          </a:xfrm>
          <a:prstGeom prst="ellipse">
            <a:avLst/>
          </a:prstGeom>
        </p:spPr>
      </p:pic>
      <p:sp>
        <p:nvSpPr>
          <p:cNvPr id="19" name="テキスト ボックス 18">
            <a:extLst>
              <a:ext uri="{FF2B5EF4-FFF2-40B4-BE49-F238E27FC236}">
                <a16:creationId xmlns:a16="http://schemas.microsoft.com/office/drawing/2014/main" id="{6D33D529-D305-7588-CDC6-069E4336E3E4}"/>
              </a:ext>
            </a:extLst>
          </p:cNvPr>
          <p:cNvSpPr txBox="1"/>
          <p:nvPr/>
        </p:nvSpPr>
        <p:spPr>
          <a:xfrm>
            <a:off x="1970043" y="2076799"/>
            <a:ext cx="1877437" cy="646331"/>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知りたいこと</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解決してほしいことなど</a:t>
            </a:r>
            <a:endParaRPr kumimoji="1"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の</a:t>
            </a:r>
            <a:r>
              <a:rPr lang="ja-JP" altLang="en-US" sz="1200">
                <a:latin typeface="Meiryo" panose="020B0604030504040204" pitchFamily="34" charset="-128"/>
                <a:ea typeface="Meiryo" panose="020B0604030504040204" pitchFamily="34" charset="-128"/>
              </a:rPr>
              <a:t>課題を設定する</a:t>
            </a:r>
            <a:endParaRPr kumimoji="1" lang="ja-JP" altLang="en-US" sz="1200">
              <a:latin typeface="Meiryo" panose="020B0604030504040204" pitchFamily="34" charset="-128"/>
              <a:ea typeface="Meiryo" panose="020B0604030504040204" pitchFamily="34" charset="-128"/>
            </a:endParaRPr>
          </a:p>
        </p:txBody>
      </p:sp>
      <p:sp>
        <p:nvSpPr>
          <p:cNvPr id="31" name="右矢印 30">
            <a:extLst>
              <a:ext uri="{FF2B5EF4-FFF2-40B4-BE49-F238E27FC236}">
                <a16:creationId xmlns:a16="http://schemas.microsoft.com/office/drawing/2014/main" id="{0678B409-1667-9F15-B585-A94896F722CA}"/>
              </a:ext>
            </a:extLst>
          </p:cNvPr>
          <p:cNvSpPr/>
          <p:nvPr/>
        </p:nvSpPr>
        <p:spPr>
          <a:xfrm>
            <a:off x="3803494" y="1461324"/>
            <a:ext cx="717378" cy="238282"/>
          </a:xfrm>
          <a:prstGeom prst="rightArrow">
            <a:avLst/>
          </a:prstGeom>
          <a:solidFill>
            <a:schemeClr val="tx2">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右矢印 31">
            <a:extLst>
              <a:ext uri="{FF2B5EF4-FFF2-40B4-BE49-F238E27FC236}">
                <a16:creationId xmlns:a16="http://schemas.microsoft.com/office/drawing/2014/main" id="{E7606E70-8688-1DDE-D91C-EC1497D85B9C}"/>
              </a:ext>
            </a:extLst>
          </p:cNvPr>
          <p:cNvSpPr/>
          <p:nvPr/>
        </p:nvSpPr>
        <p:spPr>
          <a:xfrm rot="10800000">
            <a:off x="3763201" y="1931136"/>
            <a:ext cx="717378" cy="238282"/>
          </a:xfrm>
          <a:prstGeom prst="rightArrow">
            <a:avLst/>
          </a:prstGeom>
          <a:solidFill>
            <a:schemeClr val="tx2">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 name="グループ化 9">
            <a:extLst>
              <a:ext uri="{FF2B5EF4-FFF2-40B4-BE49-F238E27FC236}">
                <a16:creationId xmlns:a16="http://schemas.microsoft.com/office/drawing/2014/main" id="{E32AC7EE-4471-52B1-5E88-C22E34A559DE}"/>
              </a:ext>
            </a:extLst>
          </p:cNvPr>
          <p:cNvGrpSpPr/>
          <p:nvPr/>
        </p:nvGrpSpPr>
        <p:grpSpPr>
          <a:xfrm>
            <a:off x="4732017" y="4001843"/>
            <a:ext cx="4179631" cy="2589757"/>
            <a:chOff x="4732017" y="4001843"/>
            <a:chExt cx="4179631" cy="2589757"/>
          </a:xfrm>
        </p:grpSpPr>
        <p:pic>
          <p:nvPicPr>
            <p:cNvPr id="18" name="図 17">
              <a:extLst>
                <a:ext uri="{FF2B5EF4-FFF2-40B4-BE49-F238E27FC236}">
                  <a16:creationId xmlns:a16="http://schemas.microsoft.com/office/drawing/2014/main" id="{7DFB33C2-4103-B110-0A71-EB9E8FC10F88}"/>
                </a:ext>
              </a:extLst>
            </p:cNvPr>
            <p:cNvPicPr>
              <a:picLocks noChangeAspect="1"/>
            </p:cNvPicPr>
            <p:nvPr/>
          </p:nvPicPr>
          <p:blipFill>
            <a:blip r:embed="rId4" cstate="print">
              <a:clrChange>
                <a:clrFrom>
                  <a:srgbClr val="F7F6F6"/>
                </a:clrFrom>
                <a:clrTo>
                  <a:srgbClr val="F7F6F6">
                    <a:alpha val="0"/>
                  </a:srgbClr>
                </a:clrTo>
              </a:clrChange>
              <a:extLst>
                <a:ext uri="{28A0092B-C50C-407E-A947-70E740481C1C}">
                  <a14:useLocalDpi xmlns:a14="http://schemas.microsoft.com/office/drawing/2010/main"/>
                </a:ext>
              </a:extLst>
            </a:blip>
            <a:srcRect/>
            <a:stretch>
              <a:fillRect/>
            </a:stretch>
          </p:blipFill>
          <p:spPr>
            <a:xfrm flipH="1">
              <a:off x="6483500" y="4939082"/>
              <a:ext cx="1662413" cy="1652518"/>
            </a:xfrm>
            <a:prstGeom prst="ellipse">
              <a:avLst/>
            </a:prstGeom>
          </p:spPr>
        </p:pic>
        <p:sp>
          <p:nvSpPr>
            <p:cNvPr id="35" name="テキスト ボックス 34">
              <a:extLst>
                <a:ext uri="{FF2B5EF4-FFF2-40B4-BE49-F238E27FC236}">
                  <a16:creationId xmlns:a16="http://schemas.microsoft.com/office/drawing/2014/main" id="{F21733C0-FAFC-1FE4-8125-85E6D5F71869}"/>
                </a:ext>
              </a:extLst>
            </p:cNvPr>
            <p:cNvSpPr txBox="1"/>
            <p:nvPr/>
          </p:nvSpPr>
          <p:spPr>
            <a:xfrm>
              <a:off x="6880323" y="4001843"/>
              <a:ext cx="2031325" cy="923330"/>
            </a:xfrm>
            <a:prstGeom prst="rect">
              <a:avLst/>
            </a:prstGeom>
            <a:noFill/>
          </p:spPr>
          <p:txBody>
            <a:bodyPr wrap="none" rtlCol="0">
              <a:spAutoFit/>
            </a:bodyPr>
            <a:lstStyle/>
            <a:p>
              <a:r>
                <a:rPr lang="ja-JP" altLang="en-US">
                  <a:solidFill>
                    <a:srgbClr val="7030A0"/>
                  </a:solidFill>
                  <a:latin typeface="Meiryo" panose="020B0604030504040204" pitchFamily="34" charset="-128"/>
                  <a:ea typeface="Meiryo" panose="020B0604030504040204" pitchFamily="34" charset="-128"/>
                </a:rPr>
                <a:t>ロボットと融合し</a:t>
              </a:r>
              <a:endParaRPr lang="en-US" altLang="ja-JP" dirty="0">
                <a:solidFill>
                  <a:srgbClr val="7030A0"/>
                </a:solidFill>
                <a:latin typeface="Meiryo" panose="020B0604030504040204" pitchFamily="34" charset="-128"/>
                <a:ea typeface="Meiryo" panose="020B0604030504040204" pitchFamily="34" charset="-128"/>
              </a:endParaRPr>
            </a:p>
            <a:p>
              <a:r>
                <a:rPr kumimoji="1" lang="ja-JP" altLang="en-US">
                  <a:solidFill>
                    <a:srgbClr val="7030A0"/>
                  </a:solidFill>
                  <a:latin typeface="Meiryo" panose="020B0604030504040204" pitchFamily="34" charset="-128"/>
                  <a:ea typeface="Meiryo" panose="020B0604030504040204" pitchFamily="34" charset="-128"/>
                </a:rPr>
                <a:t>自律的に経験して</a:t>
              </a:r>
              <a:endParaRPr kumimoji="1" lang="en-US" altLang="ja-JP" dirty="0">
                <a:solidFill>
                  <a:srgbClr val="7030A0"/>
                </a:solidFill>
                <a:latin typeface="Meiryo" panose="020B0604030504040204" pitchFamily="34" charset="-128"/>
                <a:ea typeface="Meiryo" panose="020B0604030504040204" pitchFamily="34" charset="-128"/>
              </a:endParaRPr>
            </a:p>
            <a:p>
              <a:r>
                <a:rPr lang="ja-JP" altLang="en-US">
                  <a:solidFill>
                    <a:srgbClr val="7030A0"/>
                  </a:solidFill>
                  <a:latin typeface="Meiryo" panose="020B0604030504040204" pitchFamily="34" charset="-128"/>
                  <a:ea typeface="Meiryo" panose="020B0604030504040204" pitchFamily="34" charset="-128"/>
                </a:rPr>
                <a:t>知識を獲得する！</a:t>
              </a:r>
              <a:endParaRPr kumimoji="1" lang="ja-JP" altLang="en-US">
                <a:solidFill>
                  <a:srgbClr val="7030A0"/>
                </a:solidFill>
                <a:latin typeface="Meiryo" panose="020B0604030504040204" pitchFamily="34" charset="-128"/>
                <a:ea typeface="Meiryo" panose="020B0604030504040204" pitchFamily="34" charset="-128"/>
              </a:endParaRPr>
            </a:p>
          </p:txBody>
        </p:sp>
        <p:sp>
          <p:nvSpPr>
            <p:cNvPr id="36" name="曲折矢印 35">
              <a:extLst>
                <a:ext uri="{FF2B5EF4-FFF2-40B4-BE49-F238E27FC236}">
                  <a16:creationId xmlns:a16="http://schemas.microsoft.com/office/drawing/2014/main" id="{EAB99A5D-FCD8-D74F-7D11-9010C9ABB117}"/>
                </a:ext>
              </a:extLst>
            </p:cNvPr>
            <p:cNvSpPr/>
            <p:nvPr/>
          </p:nvSpPr>
          <p:spPr>
            <a:xfrm rot="16200000">
              <a:off x="5296714" y="4587500"/>
              <a:ext cx="830997" cy="1826142"/>
            </a:xfrm>
            <a:prstGeom prst="bentArrow">
              <a:avLst>
                <a:gd name="adj1" fmla="val 22892"/>
                <a:gd name="adj2" fmla="val 22941"/>
                <a:gd name="adj3" fmla="val 25000"/>
                <a:gd name="adj4" fmla="val 43750"/>
              </a:avLst>
            </a:prstGeom>
            <a:solidFill>
              <a:schemeClr val="accent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009FB84B-10E8-CE37-95C1-4DB51E1482AB}"/>
                </a:ext>
              </a:extLst>
            </p:cNvPr>
            <p:cNvSpPr txBox="1"/>
            <p:nvPr/>
          </p:nvSpPr>
          <p:spPr>
            <a:xfrm>
              <a:off x="4732017" y="6042835"/>
              <a:ext cx="2339102" cy="523220"/>
            </a:xfrm>
            <a:prstGeom prst="rect">
              <a:avLst/>
            </a:prstGeom>
            <a:noFill/>
            <a:effectLst/>
          </p:spPr>
          <p:txBody>
            <a:bodyPr wrap="none" rtlCol="0">
              <a:spAutoFit/>
            </a:bodyPr>
            <a:lstStyle/>
            <a:p>
              <a:pPr algn="r"/>
              <a:r>
                <a:rPr kumimoji="1" lang="en-US" altLang="ja-JP" sz="1400" dirty="0">
                  <a:solidFill>
                    <a:srgbClr val="7030A0"/>
                  </a:solidFill>
                  <a:latin typeface="Meiryo" panose="020B0604030504040204" pitchFamily="34" charset="-128"/>
                  <a:ea typeface="Meiryo" panose="020B0604030504040204" pitchFamily="34" charset="-128"/>
                </a:rPr>
                <a:t>AI</a:t>
              </a:r>
              <a:r>
                <a:rPr kumimoji="1" lang="ja-JP" altLang="en-US" sz="1400">
                  <a:solidFill>
                    <a:srgbClr val="7030A0"/>
                  </a:solidFill>
                  <a:latin typeface="Meiryo" panose="020B0604030504040204" pitchFamily="34" charset="-128"/>
                  <a:ea typeface="Meiryo" panose="020B0604030504040204" pitchFamily="34" charset="-128"/>
                </a:rPr>
                <a:t>とロボットが</a:t>
              </a:r>
              <a:endParaRPr kumimoji="1" lang="en-US" altLang="ja-JP" sz="1400" dirty="0">
                <a:solidFill>
                  <a:srgbClr val="7030A0"/>
                </a:solidFill>
                <a:latin typeface="Meiryo" panose="020B0604030504040204" pitchFamily="34" charset="-128"/>
                <a:ea typeface="Meiryo" panose="020B0604030504040204" pitchFamily="34" charset="-128"/>
              </a:endParaRPr>
            </a:p>
            <a:p>
              <a:pPr algn="r"/>
              <a:r>
                <a:rPr lang="ja-JP" altLang="en-US" sz="1400">
                  <a:solidFill>
                    <a:srgbClr val="7030A0"/>
                  </a:solidFill>
                  <a:latin typeface="Meiryo" panose="020B0604030504040204" pitchFamily="34" charset="-128"/>
                  <a:ea typeface="Meiryo" panose="020B0604030504040204" pitchFamily="34" charset="-128"/>
                </a:rPr>
                <a:t>自律的に</a:t>
              </a:r>
              <a:r>
                <a:rPr kumimoji="1" lang="ja-JP" altLang="en-US" sz="1400">
                  <a:solidFill>
                    <a:srgbClr val="7030A0"/>
                  </a:solidFill>
                  <a:latin typeface="Meiryo" panose="020B0604030504040204" pitchFamily="34" charset="-128"/>
                  <a:ea typeface="Meiryo" panose="020B0604030504040204" pitchFamily="34" charset="-128"/>
                </a:rPr>
                <a:t>モデルを改善する</a:t>
              </a:r>
            </a:p>
          </p:txBody>
        </p:sp>
        <p:sp>
          <p:nvSpPr>
            <p:cNvPr id="39" name="テキスト ボックス 38">
              <a:extLst>
                <a:ext uri="{FF2B5EF4-FFF2-40B4-BE49-F238E27FC236}">
                  <a16:creationId xmlns:a16="http://schemas.microsoft.com/office/drawing/2014/main" id="{DD861EF3-963A-E79A-0715-07D7B65D1DDF}"/>
                </a:ext>
              </a:extLst>
            </p:cNvPr>
            <p:cNvSpPr txBox="1"/>
            <p:nvPr/>
          </p:nvSpPr>
          <p:spPr>
            <a:xfrm>
              <a:off x="7711255" y="6196723"/>
              <a:ext cx="1200393" cy="369332"/>
            </a:xfrm>
            <a:prstGeom prst="rect">
              <a:avLst/>
            </a:prstGeom>
            <a:noFill/>
          </p:spPr>
          <p:txBody>
            <a:bodyPr wrap="none" rtlCol="0">
              <a:spAutoFit/>
            </a:bodyPr>
            <a:lstStyle/>
            <a:p>
              <a:pPr algn="r"/>
              <a:r>
                <a:rPr kumimoji="1" lang="en-US" altLang="ja-JP" b="1" dirty="0">
                  <a:solidFill>
                    <a:srgbClr val="7030A0"/>
                  </a:solidFill>
                </a:rPr>
                <a:t>Physical AI</a:t>
              </a:r>
              <a:endParaRPr kumimoji="1" lang="ja-JP" altLang="en-US" b="1">
                <a:solidFill>
                  <a:srgbClr val="7030A0"/>
                </a:solidFill>
              </a:endParaRPr>
            </a:p>
          </p:txBody>
        </p:sp>
      </p:grpSp>
      <p:sp>
        <p:nvSpPr>
          <p:cNvPr id="40" name="テキスト ボックス 39">
            <a:extLst>
              <a:ext uri="{FF2B5EF4-FFF2-40B4-BE49-F238E27FC236}">
                <a16:creationId xmlns:a16="http://schemas.microsoft.com/office/drawing/2014/main" id="{5B2A96E1-B275-066A-70DD-48F97FC4F188}"/>
              </a:ext>
            </a:extLst>
          </p:cNvPr>
          <p:cNvSpPr txBox="1"/>
          <p:nvPr/>
        </p:nvSpPr>
        <p:spPr>
          <a:xfrm>
            <a:off x="7162836" y="1034833"/>
            <a:ext cx="1748812" cy="369332"/>
          </a:xfrm>
          <a:prstGeom prst="rect">
            <a:avLst/>
          </a:prstGeom>
          <a:noFill/>
        </p:spPr>
        <p:txBody>
          <a:bodyPr wrap="none" rtlCol="0">
            <a:spAutoFit/>
          </a:bodyPr>
          <a:lstStyle/>
          <a:p>
            <a:pPr algn="r"/>
            <a:r>
              <a:rPr kumimoji="1" lang="en-US" altLang="ja-JP" b="1" dirty="0">
                <a:solidFill>
                  <a:srgbClr val="0070C0"/>
                </a:solidFill>
              </a:rPr>
              <a:t>Informational AI</a:t>
            </a:r>
            <a:endParaRPr kumimoji="1" lang="ja-JP" altLang="en-US" b="1">
              <a:solidFill>
                <a:srgbClr val="0070C0"/>
              </a:solidFill>
            </a:endParaRPr>
          </a:p>
        </p:txBody>
      </p:sp>
      <p:sp>
        <p:nvSpPr>
          <p:cNvPr id="34" name="テキスト ボックス 33">
            <a:extLst>
              <a:ext uri="{FF2B5EF4-FFF2-40B4-BE49-F238E27FC236}">
                <a16:creationId xmlns:a16="http://schemas.microsoft.com/office/drawing/2014/main" id="{76F666C2-2298-4A92-6AA9-317D4B4A3FB9}"/>
              </a:ext>
            </a:extLst>
          </p:cNvPr>
          <p:cNvSpPr txBox="1"/>
          <p:nvPr/>
        </p:nvSpPr>
        <p:spPr>
          <a:xfrm>
            <a:off x="3255307" y="1061255"/>
            <a:ext cx="1733167" cy="253916"/>
          </a:xfrm>
          <a:prstGeom prst="rect">
            <a:avLst/>
          </a:prstGeom>
          <a:noFill/>
        </p:spPr>
        <p:txBody>
          <a:bodyPr wrap="none" rtlCol="0">
            <a:spAutoFit/>
          </a:bodyPr>
          <a:lstStyle/>
          <a:p>
            <a:pPr algn="ctr"/>
            <a:r>
              <a:rPr kumimoji="1" lang="ja-JP" altLang="en-US" sz="1050" b="1">
                <a:solidFill>
                  <a:schemeClr val="accent6">
                    <a:lumMod val="75000"/>
                  </a:schemeClr>
                </a:solidFill>
                <a:latin typeface="Meiryo" panose="020B0604030504040204" pitchFamily="34" charset="-128"/>
                <a:ea typeface="Meiryo" panose="020B0604030504040204" pitchFamily="34" charset="-128"/>
              </a:rPr>
              <a:t>テキスト</a:t>
            </a:r>
            <a:r>
              <a:rPr lang="ja-JP" altLang="en-US" sz="1050" b="1">
                <a:solidFill>
                  <a:schemeClr val="accent6">
                    <a:lumMod val="75000"/>
                  </a:schemeClr>
                </a:solidFill>
                <a:latin typeface="Meiryo" panose="020B0604030504040204" pitchFamily="34" charset="-128"/>
                <a:ea typeface="Meiryo" panose="020B0604030504040204" pitchFamily="34" charset="-128"/>
              </a:rPr>
              <a:t>・音声・動作･･･</a:t>
            </a:r>
            <a:endParaRPr lang="en-US" altLang="ja-JP" sz="1050" b="1" dirty="0">
              <a:solidFill>
                <a:schemeClr val="accent6">
                  <a:lumMod val="75000"/>
                </a:schemeClr>
              </a:solidFill>
              <a:latin typeface="Meiryo" panose="020B0604030504040204" pitchFamily="34" charset="-128"/>
              <a:ea typeface="Meiryo" panose="020B0604030504040204" pitchFamily="34" charset="-128"/>
            </a:endParaRPr>
          </a:p>
        </p:txBody>
      </p:sp>
      <p:grpSp>
        <p:nvGrpSpPr>
          <p:cNvPr id="9" name="グループ化 8">
            <a:extLst>
              <a:ext uri="{FF2B5EF4-FFF2-40B4-BE49-F238E27FC236}">
                <a16:creationId xmlns:a16="http://schemas.microsoft.com/office/drawing/2014/main" id="{84F8B84B-A7D1-9AC4-E6EC-04A3B0A112A7}"/>
              </a:ext>
            </a:extLst>
          </p:cNvPr>
          <p:cNvGrpSpPr/>
          <p:nvPr/>
        </p:nvGrpSpPr>
        <p:grpSpPr>
          <a:xfrm>
            <a:off x="237179" y="2645116"/>
            <a:ext cx="7671797" cy="3920939"/>
            <a:chOff x="237179" y="2645116"/>
            <a:chExt cx="7671797" cy="3920939"/>
          </a:xfrm>
        </p:grpSpPr>
        <p:sp>
          <p:nvSpPr>
            <p:cNvPr id="7" name="円/楕円 6">
              <a:extLst>
                <a:ext uri="{FF2B5EF4-FFF2-40B4-BE49-F238E27FC236}">
                  <a16:creationId xmlns:a16="http://schemas.microsoft.com/office/drawing/2014/main" id="{9D3754ED-5783-A75B-B67C-1FEF14D2A3EC}"/>
                </a:ext>
              </a:extLst>
            </p:cNvPr>
            <p:cNvSpPr/>
            <p:nvPr/>
          </p:nvSpPr>
          <p:spPr>
            <a:xfrm>
              <a:off x="4821421" y="4183326"/>
              <a:ext cx="1584739" cy="948071"/>
            </a:xfrm>
            <a:prstGeom prst="ellipse">
              <a:avLst/>
            </a:prstGeom>
            <a:gradFill flip="none" rotWithShape="1">
              <a:gsLst>
                <a:gs pos="0">
                  <a:srgbClr val="FFFF00"/>
                </a:gs>
                <a:gs pos="100000">
                  <a:schemeClr val="bg1"/>
                </a:gs>
              </a:gsLst>
              <a:path path="shape">
                <a:fillToRect l="50000" t="50000" r="50000" b="50000"/>
              </a:path>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 name="図 16">
              <a:extLst>
                <a:ext uri="{FF2B5EF4-FFF2-40B4-BE49-F238E27FC236}">
                  <a16:creationId xmlns:a16="http://schemas.microsoft.com/office/drawing/2014/main" id="{FB9F876F-65D9-A0CB-DFD8-7130316CE219}"/>
                </a:ext>
              </a:extLst>
            </p:cNvPr>
            <p:cNvPicPr>
              <a:picLocks noChangeAspect="1"/>
            </p:cNvPicPr>
            <p:nvPr/>
          </p:nvPicPr>
          <p:blipFill>
            <a:blip r:embed="rId5" cstate="print">
              <a:clrChange>
                <a:clrFrom>
                  <a:srgbClr val="F5F5F6"/>
                </a:clrFrom>
                <a:clrTo>
                  <a:srgbClr val="F5F5F6">
                    <a:alpha val="0"/>
                  </a:srgbClr>
                </a:clrTo>
              </a:clrChange>
              <a:extLst>
                <a:ext uri="{28A0092B-C50C-407E-A947-70E740481C1C}">
                  <a14:useLocalDpi xmlns:a14="http://schemas.microsoft.com/office/drawing/2010/main"/>
                </a:ext>
              </a:extLst>
            </a:blip>
            <a:srcRect/>
            <a:stretch>
              <a:fillRect/>
            </a:stretch>
          </p:blipFill>
          <p:spPr>
            <a:xfrm>
              <a:off x="3914613" y="3359653"/>
              <a:ext cx="1642764" cy="1725420"/>
            </a:xfrm>
            <a:prstGeom prst="ellipse">
              <a:avLst/>
            </a:prstGeom>
          </p:spPr>
        </p:pic>
        <p:pic>
          <p:nvPicPr>
            <p:cNvPr id="8" name="図 7" descr="ダイアグラム&#10;&#10;AI 生成コンテンツは誤りを含む可能性があります。">
              <a:extLst>
                <a:ext uri="{FF2B5EF4-FFF2-40B4-BE49-F238E27FC236}">
                  <a16:creationId xmlns:a16="http://schemas.microsoft.com/office/drawing/2014/main" id="{A7365055-51F9-7182-2C45-01D3CC9FB929}"/>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a:xfrm>
              <a:off x="237179" y="3076250"/>
              <a:ext cx="3481815" cy="3314234"/>
            </a:xfrm>
            <a:prstGeom prst="rect">
              <a:avLst/>
            </a:prstGeom>
          </p:spPr>
        </p:pic>
        <p:sp>
          <p:nvSpPr>
            <p:cNvPr id="22" name="テキスト ボックス 21">
              <a:extLst>
                <a:ext uri="{FF2B5EF4-FFF2-40B4-BE49-F238E27FC236}">
                  <a16:creationId xmlns:a16="http://schemas.microsoft.com/office/drawing/2014/main" id="{360D4B60-0DEB-4682-B723-2B79A8978C65}"/>
                </a:ext>
              </a:extLst>
            </p:cNvPr>
            <p:cNvSpPr txBox="1"/>
            <p:nvPr/>
          </p:nvSpPr>
          <p:spPr>
            <a:xfrm>
              <a:off x="833988" y="4485359"/>
              <a:ext cx="2262158" cy="646331"/>
            </a:xfrm>
            <a:prstGeom prst="rect">
              <a:avLst/>
            </a:prstGeom>
            <a:solidFill>
              <a:schemeClr val="accent5">
                <a:lumMod val="60000"/>
                <a:lumOff val="40000"/>
                <a:alpha val="65000"/>
              </a:schemeClr>
            </a:solid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現実世界の</a:t>
              </a:r>
              <a:r>
                <a:rPr lang="ja-JP" altLang="en-US" b="1">
                  <a:solidFill>
                    <a:schemeClr val="bg1"/>
                  </a:solidFill>
                  <a:latin typeface="Meiryo" panose="020B0604030504040204" pitchFamily="34" charset="-128"/>
                  <a:ea typeface="Meiryo" panose="020B0604030504040204" pitchFamily="34" charset="-128"/>
                </a:rPr>
                <a:t>あらゆる</a:t>
              </a:r>
              <a:endParaRPr lang="en-US" altLang="ja-JP" b="1" dirty="0">
                <a:solidFill>
                  <a:schemeClr val="bg1"/>
                </a:solidFill>
                <a:latin typeface="Meiryo" panose="020B0604030504040204" pitchFamily="34" charset="-128"/>
                <a:ea typeface="Meiryo" panose="020B0604030504040204" pitchFamily="34" charset="-128"/>
              </a:endParaRPr>
            </a:p>
            <a:p>
              <a:pPr algn="r"/>
              <a:r>
                <a:rPr lang="ja-JP" altLang="en-US" b="1">
                  <a:solidFill>
                    <a:schemeClr val="bg1"/>
                  </a:solidFill>
                  <a:latin typeface="Meiryo" panose="020B0604030504040204" pitchFamily="34" charset="-128"/>
                  <a:ea typeface="Meiryo" panose="020B0604030504040204" pitchFamily="34" charset="-128"/>
                </a:rPr>
                <a:t>ものごとやできごと</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4490B278-67E1-AF8D-0546-994E17B85F1C}"/>
                </a:ext>
              </a:extLst>
            </p:cNvPr>
            <p:cNvSpPr txBox="1"/>
            <p:nvPr/>
          </p:nvSpPr>
          <p:spPr>
            <a:xfrm>
              <a:off x="4567778" y="4375641"/>
              <a:ext cx="1826141" cy="784830"/>
            </a:xfrm>
            <a:prstGeom prst="rect">
              <a:avLst/>
            </a:prstGeom>
            <a:noFill/>
          </p:spPr>
          <p:txBody>
            <a:bodyPr wrap="none" rtlCol="0">
              <a:spAutoFit/>
            </a:bodyPr>
            <a:lstStyle/>
            <a:p>
              <a:pPr algn="r"/>
              <a:r>
                <a:rPr kumimoji="1" lang="ja-JP" altLang="en-US" sz="2900" b="1">
                  <a:solidFill>
                    <a:srgbClr val="C0000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モデル</a:t>
              </a:r>
              <a:endParaRPr kumimoji="1" lang="en-US" altLang="ja-JP" sz="2900" b="1" dirty="0">
                <a:solidFill>
                  <a:srgbClr val="C0000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algn="r"/>
              <a:r>
                <a:rPr kumimoji="1" lang="ja-JP" altLang="en-US" sz="1600" b="1">
                  <a:solidFill>
                    <a:srgbClr val="C0000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縮小版の現実世界</a:t>
              </a:r>
              <a:endParaRPr kumimoji="1" lang="en-US" altLang="ja-JP" sz="1600" b="1" dirty="0">
                <a:solidFill>
                  <a:srgbClr val="C0000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sp>
          <p:nvSpPr>
            <p:cNvPr id="26" name="U ターン矢印 25">
              <a:extLst>
                <a:ext uri="{FF2B5EF4-FFF2-40B4-BE49-F238E27FC236}">
                  <a16:creationId xmlns:a16="http://schemas.microsoft.com/office/drawing/2014/main" id="{209BCB94-3E68-183D-C4E5-88848A4A26C4}"/>
                </a:ext>
              </a:extLst>
            </p:cNvPr>
            <p:cNvSpPr/>
            <p:nvPr/>
          </p:nvSpPr>
          <p:spPr>
            <a:xfrm rot="5400000">
              <a:off x="5009619" y="3050972"/>
              <a:ext cx="1401400" cy="642439"/>
            </a:xfrm>
            <a:prstGeom prst="uturnArrow">
              <a:avLst>
                <a:gd name="adj1" fmla="val 27967"/>
                <a:gd name="adj2" fmla="val 25000"/>
                <a:gd name="adj3" fmla="val 25000"/>
                <a:gd name="adj4" fmla="val 43750"/>
                <a:gd name="adj5" fmla="val 100000"/>
              </a:avLst>
            </a:prstGeom>
            <a:solidFill>
              <a:schemeClr val="accent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曲折矢印 26">
              <a:extLst>
                <a:ext uri="{FF2B5EF4-FFF2-40B4-BE49-F238E27FC236}">
                  <a16:creationId xmlns:a16="http://schemas.microsoft.com/office/drawing/2014/main" id="{2CD78D24-63AB-E875-5E2F-E1D6B1BF5661}"/>
                </a:ext>
              </a:extLst>
            </p:cNvPr>
            <p:cNvSpPr/>
            <p:nvPr/>
          </p:nvSpPr>
          <p:spPr>
            <a:xfrm rot="5400000" flipH="1">
              <a:off x="3119518" y="4590076"/>
              <a:ext cx="1430153" cy="1269460"/>
            </a:xfrm>
            <a:prstGeom prst="bentArrow">
              <a:avLst>
                <a:gd name="adj1" fmla="val 15466"/>
                <a:gd name="adj2" fmla="val 15664"/>
                <a:gd name="adj3" fmla="val 19144"/>
                <a:gd name="adj4" fmla="val 28592"/>
              </a:avLst>
            </a:prstGeom>
            <a:solidFill>
              <a:schemeClr val="accent3"/>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02878BB1-608D-0CC7-2EA8-A5228BEAE886}"/>
                </a:ext>
              </a:extLst>
            </p:cNvPr>
            <p:cNvSpPr txBox="1"/>
            <p:nvPr/>
          </p:nvSpPr>
          <p:spPr>
            <a:xfrm>
              <a:off x="6031539" y="3079813"/>
              <a:ext cx="1877437" cy="523220"/>
            </a:xfrm>
            <a:prstGeom prst="rect">
              <a:avLst/>
            </a:prstGeom>
            <a:noFill/>
            <a:effectLst/>
          </p:spPr>
          <p:txBody>
            <a:bodyPr wrap="none" rtlCol="0">
              <a:spAutoFit/>
            </a:bodyPr>
            <a:lstStyle/>
            <a:p>
              <a:r>
                <a:rPr kumimoji="1" lang="ja-JP" altLang="en-US" sz="1600" b="1">
                  <a:solidFill>
                    <a:srgbClr val="0070C0"/>
                  </a:solidFill>
                  <a:latin typeface="Meiryo" panose="020B0604030504040204" pitchFamily="34" charset="-128"/>
                  <a:ea typeface="Meiryo" panose="020B0604030504040204" pitchFamily="34" charset="-128"/>
                </a:rPr>
                <a:t>モデルへの要求：</a:t>
              </a:r>
              <a:endParaRPr kumimoji="1" lang="en-US" altLang="ja-JP" sz="1600" b="1" dirty="0">
                <a:solidFill>
                  <a:srgbClr val="0070C0"/>
                </a:solidFill>
                <a:latin typeface="Meiryo" panose="020B0604030504040204" pitchFamily="34" charset="-128"/>
                <a:ea typeface="Meiryo" panose="020B0604030504040204" pitchFamily="34" charset="-128"/>
              </a:endParaRPr>
            </a:p>
            <a:p>
              <a:r>
                <a:rPr lang="ja-JP" altLang="en-US" sz="1200" b="1">
                  <a:solidFill>
                    <a:srgbClr val="0070C0"/>
                  </a:solidFill>
                  <a:latin typeface="Meiryo" panose="020B0604030504040204" pitchFamily="34" charset="-128"/>
                  <a:ea typeface="Meiryo" panose="020B0604030504040204" pitchFamily="34" charset="-128"/>
                </a:rPr>
                <a:t>最適な答えを推測して！</a:t>
              </a:r>
              <a:endParaRPr lang="en-US" altLang="ja-JP" sz="1200" b="1" dirty="0">
                <a:solidFill>
                  <a:srgbClr val="0070C0"/>
                </a:solidFill>
                <a:latin typeface="Meiryo" panose="020B0604030504040204" pitchFamily="34" charset="-128"/>
                <a:ea typeface="Meiryo" panose="020B0604030504040204" pitchFamily="34" charset="-128"/>
              </a:endParaRPr>
            </a:p>
          </p:txBody>
        </p:sp>
        <p:sp>
          <p:nvSpPr>
            <p:cNvPr id="29" name="曲折矢印 28">
              <a:extLst>
                <a:ext uri="{FF2B5EF4-FFF2-40B4-BE49-F238E27FC236}">
                  <a16:creationId xmlns:a16="http://schemas.microsoft.com/office/drawing/2014/main" id="{029351BE-331E-1935-803C-5670B8C32DB9}"/>
                </a:ext>
              </a:extLst>
            </p:cNvPr>
            <p:cNvSpPr/>
            <p:nvPr/>
          </p:nvSpPr>
          <p:spPr>
            <a:xfrm>
              <a:off x="4181178" y="2645116"/>
              <a:ext cx="633751" cy="1110226"/>
            </a:xfrm>
            <a:prstGeom prst="bentArrow">
              <a:avLst>
                <a:gd name="adj1" fmla="val 30351"/>
                <a:gd name="adj2" fmla="val 25000"/>
                <a:gd name="adj3" fmla="val 25000"/>
                <a:gd name="adj4" fmla="val 49245"/>
              </a:avLst>
            </a:prstGeom>
            <a:solidFill>
              <a:schemeClr val="accent3"/>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4FC57188-8D85-E721-23B0-7D5BA203A8F6}"/>
                </a:ext>
              </a:extLst>
            </p:cNvPr>
            <p:cNvSpPr txBox="1"/>
            <p:nvPr/>
          </p:nvSpPr>
          <p:spPr>
            <a:xfrm>
              <a:off x="2184201" y="2790108"/>
              <a:ext cx="2031325" cy="523220"/>
            </a:xfrm>
            <a:prstGeom prst="rect">
              <a:avLst/>
            </a:prstGeom>
            <a:noFill/>
            <a:effectLst/>
          </p:spPr>
          <p:txBody>
            <a:bodyPr wrap="none" rtlCol="0">
              <a:spAutoFit/>
            </a:bodyPr>
            <a:lstStyle/>
            <a:p>
              <a:pPr algn="r"/>
              <a:r>
                <a:rPr lang="ja-JP" altLang="en-US" sz="1600" b="1">
                  <a:solidFill>
                    <a:schemeClr val="accent3">
                      <a:lumMod val="50000"/>
                    </a:schemeClr>
                  </a:solidFill>
                  <a:latin typeface="Meiryo" panose="020B0604030504040204" pitchFamily="34" charset="-128"/>
                  <a:ea typeface="Meiryo" panose="020B0604030504040204" pitchFamily="34" charset="-128"/>
                </a:rPr>
                <a:t>モデルからの回答：</a:t>
              </a:r>
              <a:endParaRPr kumimoji="1" lang="en-US" altLang="ja-JP" sz="1600" b="1" dirty="0">
                <a:solidFill>
                  <a:schemeClr val="accent3">
                    <a:lumMod val="50000"/>
                  </a:schemeClr>
                </a:solidFill>
                <a:latin typeface="Meiryo" panose="020B0604030504040204" pitchFamily="34" charset="-128"/>
                <a:ea typeface="Meiryo" panose="020B0604030504040204" pitchFamily="34" charset="-128"/>
              </a:endParaRPr>
            </a:p>
            <a:p>
              <a:pPr algn="r"/>
              <a:r>
                <a:rPr kumimoji="1" lang="ja-JP" altLang="en-US" sz="1200" b="1">
                  <a:solidFill>
                    <a:schemeClr val="accent3">
                      <a:lumMod val="50000"/>
                    </a:schemeClr>
                  </a:solidFill>
                  <a:latin typeface="Meiryo" panose="020B0604030504040204" pitchFamily="34" charset="-128"/>
                  <a:ea typeface="Meiryo" panose="020B0604030504040204" pitchFamily="34" charset="-128"/>
                </a:rPr>
                <a:t>こちらが</a:t>
              </a:r>
              <a:r>
                <a:rPr lang="ja-JP" altLang="en-US" sz="1200" b="1">
                  <a:solidFill>
                    <a:schemeClr val="accent3">
                      <a:lumMod val="50000"/>
                    </a:schemeClr>
                  </a:solidFill>
                  <a:latin typeface="Meiryo" panose="020B0604030504040204" pitchFamily="34" charset="-128"/>
                  <a:ea typeface="Meiryo" panose="020B0604030504040204" pitchFamily="34" charset="-128"/>
                </a:rPr>
                <a:t>最適な答えです！</a:t>
              </a:r>
              <a:endParaRPr kumimoji="1" lang="ja-JP" altLang="en-US" sz="1200" b="1">
                <a:solidFill>
                  <a:schemeClr val="accent3">
                    <a:lumMod val="50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D5AFB165-E23B-147C-E989-53257C5BC368}"/>
                </a:ext>
              </a:extLst>
            </p:cNvPr>
            <p:cNvSpPr txBox="1"/>
            <p:nvPr/>
          </p:nvSpPr>
          <p:spPr>
            <a:xfrm>
              <a:off x="2795701" y="6042835"/>
              <a:ext cx="1800493" cy="523220"/>
            </a:xfrm>
            <a:prstGeom prst="rect">
              <a:avLst/>
            </a:prstGeom>
            <a:noFill/>
            <a:effectLst/>
          </p:spPr>
          <p:txBody>
            <a:bodyPr wrap="none" rtlCol="0">
              <a:spAutoFit/>
            </a:bodyPr>
            <a:lstStyle/>
            <a:p>
              <a:pPr algn="r"/>
              <a:r>
                <a:rPr kumimoji="1" lang="ja-JP" altLang="en-US" sz="1400">
                  <a:solidFill>
                    <a:schemeClr val="accent3">
                      <a:lumMod val="50000"/>
                    </a:schemeClr>
                  </a:solidFill>
                  <a:latin typeface="Meiryo" panose="020B0604030504040204" pitchFamily="34" charset="-128"/>
                  <a:ea typeface="Meiryo" panose="020B0604030504040204" pitchFamily="34" charset="-128"/>
                </a:rPr>
                <a:t>人間が</a:t>
              </a:r>
              <a:r>
                <a:rPr lang="ja-JP" altLang="en-US" sz="1400">
                  <a:solidFill>
                    <a:schemeClr val="accent3">
                      <a:lumMod val="50000"/>
                    </a:schemeClr>
                  </a:solidFill>
                  <a:latin typeface="Meiryo" panose="020B0604030504040204" pitchFamily="34" charset="-128"/>
                  <a:ea typeface="Meiryo" panose="020B0604030504040204" pitchFamily="34" charset="-128"/>
                </a:rPr>
                <a:t>知識を与えて</a:t>
              </a:r>
              <a:endParaRPr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r"/>
              <a:r>
                <a:rPr kumimoji="1" lang="ja-JP" altLang="en-US" sz="1400">
                  <a:solidFill>
                    <a:schemeClr val="accent3">
                      <a:lumMod val="50000"/>
                    </a:schemeClr>
                  </a:solidFill>
                  <a:latin typeface="Meiryo" panose="020B0604030504040204" pitchFamily="34" charset="-128"/>
                  <a:ea typeface="Meiryo" panose="020B0604030504040204" pitchFamily="34" charset="-128"/>
                </a:rPr>
                <a:t>モデルを改善する</a:t>
              </a:r>
            </a:p>
          </p:txBody>
        </p:sp>
        <p:sp>
          <p:nvSpPr>
            <p:cNvPr id="42" name="右矢印 41">
              <a:extLst>
                <a:ext uri="{FF2B5EF4-FFF2-40B4-BE49-F238E27FC236}">
                  <a16:creationId xmlns:a16="http://schemas.microsoft.com/office/drawing/2014/main" id="{2C79E1D4-1290-7DB8-73B3-CBC97EC7E3B1}"/>
                </a:ext>
              </a:extLst>
            </p:cNvPr>
            <p:cNvSpPr/>
            <p:nvPr/>
          </p:nvSpPr>
          <p:spPr>
            <a:xfrm>
              <a:off x="3731236" y="3727872"/>
              <a:ext cx="591344" cy="858802"/>
            </a:xfrm>
            <a:prstGeom prst="rightArrow">
              <a:avLst/>
            </a:prstGeom>
            <a:solidFill>
              <a:schemeClr val="accent3">
                <a:lumMod val="75000"/>
                <a:alpha val="51766"/>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49A835C1-C66C-A3D2-CFF4-194405808C50}"/>
                </a:ext>
              </a:extLst>
            </p:cNvPr>
            <p:cNvSpPr txBox="1"/>
            <p:nvPr/>
          </p:nvSpPr>
          <p:spPr>
            <a:xfrm>
              <a:off x="3658863" y="3947657"/>
              <a:ext cx="533081" cy="430887"/>
            </a:xfrm>
            <a:prstGeom prst="rect">
              <a:avLst/>
            </a:prstGeom>
            <a:noFill/>
            <a:effectLst/>
          </p:spPr>
          <p:txBody>
            <a:bodyPr wrap="square" rtlCol="0">
              <a:spAutoFit/>
            </a:bodyPr>
            <a:lstStyle/>
            <a:p>
              <a:pPr algn="r"/>
              <a:r>
                <a:rPr kumimoji="1" lang="ja-JP" altLang="en-US" sz="1100">
                  <a:latin typeface="Meiryo" panose="020B0604030504040204" pitchFamily="34" charset="-128"/>
                  <a:ea typeface="Meiryo" panose="020B0604030504040204" pitchFamily="34" charset="-128"/>
                </a:rPr>
                <a:t>機械</a:t>
              </a:r>
              <a:endParaRPr kumimoji="1" lang="en-US" altLang="ja-JP" sz="1100" dirty="0">
                <a:latin typeface="Meiryo" panose="020B0604030504040204" pitchFamily="34" charset="-128"/>
                <a:ea typeface="Meiryo" panose="020B0604030504040204" pitchFamily="34" charset="-128"/>
              </a:endParaRPr>
            </a:p>
            <a:p>
              <a:pPr algn="r"/>
              <a:r>
                <a:rPr kumimoji="1" lang="ja-JP" altLang="en-US" sz="1100">
                  <a:latin typeface="Meiryo" panose="020B0604030504040204" pitchFamily="34" charset="-128"/>
                  <a:ea typeface="Meiryo" panose="020B0604030504040204" pitchFamily="34" charset="-128"/>
                </a:rPr>
                <a:t>学習</a:t>
              </a:r>
            </a:p>
          </p:txBody>
        </p:sp>
        <p:sp>
          <p:nvSpPr>
            <p:cNvPr id="3" name="テキスト ボックス 2">
              <a:extLst>
                <a:ext uri="{FF2B5EF4-FFF2-40B4-BE49-F238E27FC236}">
                  <a16:creationId xmlns:a16="http://schemas.microsoft.com/office/drawing/2014/main" id="{ED2C3194-BCD0-42DA-6355-ADFCCEAFDDA4}"/>
                </a:ext>
              </a:extLst>
            </p:cNvPr>
            <p:cNvSpPr txBox="1"/>
            <p:nvPr/>
          </p:nvSpPr>
          <p:spPr>
            <a:xfrm>
              <a:off x="5132035" y="4157273"/>
              <a:ext cx="1261884" cy="276999"/>
            </a:xfrm>
            <a:prstGeom prst="rect">
              <a:avLst/>
            </a:prstGeom>
            <a:noFill/>
          </p:spPr>
          <p:txBody>
            <a:bodyPr wrap="non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知識生成の源泉</a:t>
              </a:r>
            </a:p>
          </p:txBody>
        </p:sp>
      </p:grpSp>
      <p:sp>
        <p:nvSpPr>
          <p:cNvPr id="4" name="テキスト ボックス 3">
            <a:extLst>
              <a:ext uri="{FF2B5EF4-FFF2-40B4-BE49-F238E27FC236}">
                <a16:creationId xmlns:a16="http://schemas.microsoft.com/office/drawing/2014/main" id="{6F9784BF-90E3-C9F5-DCCE-03676ADC13F3}"/>
              </a:ext>
            </a:extLst>
          </p:cNvPr>
          <p:cNvSpPr txBox="1"/>
          <p:nvPr/>
        </p:nvSpPr>
        <p:spPr>
          <a:xfrm>
            <a:off x="3620886" y="1661519"/>
            <a:ext cx="1002244" cy="323165"/>
          </a:xfrm>
          <a:prstGeom prst="rect">
            <a:avLst/>
          </a:prstGeom>
          <a:noFill/>
        </p:spPr>
        <p:txBody>
          <a:bodyPr wrap="square" rtlCol="0">
            <a:spAutoFit/>
          </a:bodyPr>
          <a:lstStyle/>
          <a:p>
            <a:pPr algn="ctr"/>
            <a:r>
              <a:rPr kumimoji="1" lang="ja-JP" altLang="en-US" sz="7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マルチモーダル</a:t>
            </a:r>
            <a:endParaRPr kumimoji="1" lang="en-US" altLang="ja-JP" sz="700" b="1"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sz="800" b="1"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Multimodal</a:t>
            </a:r>
            <a:endParaRPr kumimoji="1" lang="ja-JP" altLang="en-US" sz="8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AF6C7CC-F58B-79B6-EDA4-9F3018460E3E}"/>
              </a:ext>
            </a:extLst>
          </p:cNvPr>
          <p:cNvSpPr txBox="1"/>
          <p:nvPr/>
        </p:nvSpPr>
        <p:spPr>
          <a:xfrm>
            <a:off x="1962299" y="1457219"/>
            <a:ext cx="1723549" cy="707886"/>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人間</a:t>
            </a:r>
            <a:r>
              <a:rPr kumimoji="1" lang="ja-JP" altLang="en-US" sz="2000">
                <a:solidFill>
                  <a:srgbClr val="C00000"/>
                </a:solidFill>
                <a:latin typeface="Meiryo" panose="020B0604030504040204" pitchFamily="34" charset="-128"/>
                <a:ea typeface="Meiryo" panose="020B0604030504040204" pitchFamily="34" charset="-128"/>
              </a:rPr>
              <a:t>は、</a:t>
            </a:r>
            <a:endParaRPr kumimoji="1" lang="en-US" altLang="ja-JP" sz="2000" dirty="0">
              <a:solidFill>
                <a:srgbClr val="C00000"/>
              </a:solidFill>
              <a:latin typeface="Meiryo" panose="020B0604030504040204" pitchFamily="34" charset="-128"/>
              <a:ea typeface="Meiryo" panose="020B0604030504040204" pitchFamily="34" charset="-128"/>
            </a:endParaRPr>
          </a:p>
          <a:p>
            <a:r>
              <a:rPr kumimoji="1" lang="ja-JP" altLang="en-US" sz="2000" b="1">
                <a:solidFill>
                  <a:srgbClr val="C00000"/>
                </a:solidFill>
                <a:latin typeface="Meiryo" panose="020B0604030504040204" pitchFamily="34" charset="-128"/>
                <a:ea typeface="Meiryo" panose="020B0604030504040204" pitchFamily="34" charset="-128"/>
              </a:rPr>
              <a:t>問いを発する</a:t>
            </a:r>
          </a:p>
        </p:txBody>
      </p:sp>
      <p:sp>
        <p:nvSpPr>
          <p:cNvPr id="21" name="テキスト ボックス 20">
            <a:extLst>
              <a:ext uri="{FF2B5EF4-FFF2-40B4-BE49-F238E27FC236}">
                <a16:creationId xmlns:a16="http://schemas.microsoft.com/office/drawing/2014/main" id="{1C7C4B27-7E44-5A28-2CD6-55B4FB045EE8}"/>
              </a:ext>
            </a:extLst>
          </p:cNvPr>
          <p:cNvSpPr txBox="1"/>
          <p:nvPr/>
        </p:nvSpPr>
        <p:spPr>
          <a:xfrm>
            <a:off x="6084588" y="1454060"/>
            <a:ext cx="2749471" cy="707886"/>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ＡＩ</a:t>
            </a:r>
            <a:r>
              <a:rPr kumimoji="1" lang="ja-JP" altLang="en-US" sz="2000">
                <a:solidFill>
                  <a:srgbClr val="C00000"/>
                </a:solidFill>
                <a:latin typeface="Meiryo" panose="020B0604030504040204" pitchFamily="34" charset="-128"/>
                <a:ea typeface="Meiryo" panose="020B0604030504040204" pitchFamily="34" charset="-128"/>
              </a:rPr>
              <a:t>は、</a:t>
            </a:r>
            <a:endParaRPr kumimoji="1" lang="en-US" altLang="ja-JP" sz="2000" dirty="0">
              <a:solidFill>
                <a:srgbClr val="C00000"/>
              </a:solidFill>
              <a:latin typeface="Meiryo" panose="020B0604030504040204" pitchFamily="34" charset="-128"/>
              <a:ea typeface="Meiryo" panose="020B0604030504040204" pitchFamily="34" charset="-128"/>
            </a:endParaRPr>
          </a:p>
          <a:p>
            <a:r>
              <a:rPr lang="ja-JP" altLang="en-US" sz="2000" b="1">
                <a:solidFill>
                  <a:srgbClr val="C00000"/>
                </a:solidFill>
                <a:latin typeface="Meiryo" panose="020B0604030504040204" pitchFamily="34" charset="-128"/>
                <a:ea typeface="Meiryo" panose="020B0604030504040204" pitchFamily="34" charset="-128"/>
              </a:rPr>
              <a:t>最適な答えを</a:t>
            </a:r>
            <a:r>
              <a:rPr kumimoji="1" lang="ja-JP" altLang="en-US" sz="2000" b="1">
                <a:solidFill>
                  <a:srgbClr val="C00000"/>
                </a:solidFill>
                <a:latin typeface="Meiryo" panose="020B0604030504040204" pitchFamily="34" charset="-128"/>
                <a:ea typeface="Meiryo" panose="020B0604030504040204" pitchFamily="34" charset="-128"/>
              </a:rPr>
              <a:t>推測する</a:t>
            </a:r>
          </a:p>
        </p:txBody>
      </p:sp>
    </p:spTree>
    <p:extLst>
      <p:ext uri="{BB962C8B-B14F-4D97-AF65-F5344CB8AC3E}">
        <p14:creationId xmlns:p14="http://schemas.microsoft.com/office/powerpoint/2010/main" val="111134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3D015-896F-8EC7-A6DA-BA4EA9323D6D}"/>
            </a:ext>
          </a:extLst>
        </p:cNvPr>
        <p:cNvGrpSpPr/>
        <p:nvPr/>
      </p:nvGrpSpPr>
      <p:grpSpPr>
        <a:xfrm>
          <a:off x="0" y="0"/>
          <a:ext cx="0" cy="0"/>
          <a:chOff x="0" y="0"/>
          <a:chExt cx="0" cy="0"/>
        </a:xfrm>
      </p:grpSpPr>
      <p:sp>
        <p:nvSpPr>
          <p:cNvPr id="171" name="U ターン矢印 170">
            <a:extLst>
              <a:ext uri="{FF2B5EF4-FFF2-40B4-BE49-F238E27FC236}">
                <a16:creationId xmlns:a16="http://schemas.microsoft.com/office/drawing/2014/main" id="{E2D2200A-3DAB-C8FB-AA4E-1D17FFCE8C1B}"/>
              </a:ext>
            </a:extLst>
          </p:cNvPr>
          <p:cNvSpPr/>
          <p:nvPr/>
        </p:nvSpPr>
        <p:spPr>
          <a:xfrm rot="10800000">
            <a:off x="1280854" y="4199061"/>
            <a:ext cx="1470679" cy="892301"/>
          </a:xfrm>
          <a:prstGeom prst="uturnArrow">
            <a:avLst>
              <a:gd name="adj1" fmla="val 33605"/>
              <a:gd name="adj2" fmla="val 25000"/>
              <a:gd name="adj3" fmla="val 25000"/>
              <a:gd name="adj4" fmla="val 43750"/>
              <a:gd name="adj5" fmla="val 100000"/>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65E732CC-48F6-C5DC-658E-D089765AB69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30550" y="1218730"/>
            <a:ext cx="3004371" cy="1705869"/>
          </a:xfrm>
          <a:prstGeom prst="rect">
            <a:avLst/>
          </a:prstGeom>
          <a:ln>
            <a:noFill/>
          </a:ln>
          <a:effectLst/>
        </p:spPr>
      </p:pic>
      <p:sp>
        <p:nvSpPr>
          <p:cNvPr id="169" name="U ターン矢印 168">
            <a:extLst>
              <a:ext uri="{FF2B5EF4-FFF2-40B4-BE49-F238E27FC236}">
                <a16:creationId xmlns:a16="http://schemas.microsoft.com/office/drawing/2014/main" id="{DA545DCD-01B6-A44D-EF7E-AF69E8301B9A}"/>
              </a:ext>
            </a:extLst>
          </p:cNvPr>
          <p:cNvSpPr/>
          <p:nvPr/>
        </p:nvSpPr>
        <p:spPr>
          <a:xfrm>
            <a:off x="1351990" y="2711054"/>
            <a:ext cx="1470679" cy="892301"/>
          </a:xfrm>
          <a:prstGeom prst="uturnArrow">
            <a:avLst>
              <a:gd name="adj1" fmla="val 33605"/>
              <a:gd name="adj2" fmla="val 25000"/>
              <a:gd name="adj3" fmla="val 25000"/>
              <a:gd name="adj4" fmla="val 43750"/>
              <a:gd name="adj5" fmla="val 100000"/>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5D12CC5-EF38-7DC4-C9B6-5E715AE6E48B}"/>
              </a:ext>
            </a:extLst>
          </p:cNvPr>
          <p:cNvSpPr>
            <a:spLocks noGrp="1"/>
          </p:cNvSpPr>
          <p:nvPr>
            <p:ph type="title"/>
          </p:nvPr>
        </p:nvSpPr>
        <p:spPr/>
        <p:txBody>
          <a:bodyPr/>
          <a:lstStyle/>
          <a:p>
            <a:r>
              <a:rPr lang="en" altLang="ja-JP" dirty="0"/>
              <a:t>Cloud-Edge-IoT</a:t>
            </a:r>
            <a:r>
              <a:rPr lang="ja-JP" altLang="en-US" dirty="0"/>
              <a:t>連携と</a:t>
            </a:r>
            <a:r>
              <a:rPr lang="en-US" altLang="ja-JP" dirty="0"/>
              <a:t>AI</a:t>
            </a:r>
            <a:r>
              <a:rPr lang="ja-JP" altLang="en-US" dirty="0"/>
              <a:t>の偏在</a:t>
            </a:r>
          </a:p>
        </p:txBody>
      </p:sp>
      <p:pic>
        <p:nvPicPr>
          <p:cNvPr id="16" name="図 15" descr="ダイアグラム, 概略図&#10;&#10;AI 生成コンテンツは誤りを含む可能性があります。">
            <a:extLst>
              <a:ext uri="{FF2B5EF4-FFF2-40B4-BE49-F238E27FC236}">
                <a16:creationId xmlns:a16="http://schemas.microsoft.com/office/drawing/2014/main" id="{37681346-9EF6-B46B-8E9B-58E4E87ED42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369302" y="4983932"/>
            <a:ext cx="887782" cy="892300"/>
          </a:xfrm>
          <a:prstGeom prst="ellipse">
            <a:avLst/>
          </a:prstGeom>
        </p:spPr>
      </p:pic>
      <p:pic>
        <p:nvPicPr>
          <p:cNvPr id="18" name="図 17" descr="ダイアグラム&#10;&#10;AI 生成コンテンツは誤りを含む可能性があります。">
            <a:extLst>
              <a:ext uri="{FF2B5EF4-FFF2-40B4-BE49-F238E27FC236}">
                <a16:creationId xmlns:a16="http://schemas.microsoft.com/office/drawing/2014/main" id="{34DC1D60-18B5-5D85-0655-11139BEE23E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449925" y="4981143"/>
            <a:ext cx="885541" cy="892301"/>
          </a:xfrm>
          <a:prstGeom prst="ellipse">
            <a:avLst/>
          </a:prstGeom>
        </p:spPr>
      </p:pic>
      <p:pic>
        <p:nvPicPr>
          <p:cNvPr id="20" name="図 19" descr="ダイアグラム&#10;&#10;AI 生成コンテンツは誤りを含む可能性があります。">
            <a:extLst>
              <a:ext uri="{FF2B5EF4-FFF2-40B4-BE49-F238E27FC236}">
                <a16:creationId xmlns:a16="http://schemas.microsoft.com/office/drawing/2014/main" id="{02FC081A-57C5-4E58-BCF2-3675982547EE}"/>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30550" y="4955511"/>
            <a:ext cx="885539" cy="890057"/>
          </a:xfrm>
          <a:prstGeom prst="ellipse">
            <a:avLst/>
          </a:prstGeom>
        </p:spPr>
      </p:pic>
      <p:pic>
        <p:nvPicPr>
          <p:cNvPr id="5" name="図 4" descr="メーター が含まれている画像&#10;&#10;AI 生成コンテンツは誤りを含む可能性があります。">
            <a:extLst>
              <a:ext uri="{FF2B5EF4-FFF2-40B4-BE49-F238E27FC236}">
                <a16:creationId xmlns:a16="http://schemas.microsoft.com/office/drawing/2014/main" id="{20299A49-5AB3-F116-6B58-D331AA1E1CC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490356" y="3413987"/>
            <a:ext cx="1019751" cy="1020018"/>
          </a:xfrm>
          <a:prstGeom prst="ellipse">
            <a:avLst/>
          </a:prstGeom>
        </p:spPr>
      </p:pic>
      <p:pic>
        <p:nvPicPr>
          <p:cNvPr id="9" name="図 8" descr="ダイアグラム が含まれている画像&#10;&#10;AI 生成コンテンツは誤りを含む可能性があります。">
            <a:extLst>
              <a:ext uri="{FF2B5EF4-FFF2-40B4-BE49-F238E27FC236}">
                <a16:creationId xmlns:a16="http://schemas.microsoft.com/office/drawing/2014/main" id="{AE888BD7-61DC-2B97-60E3-856E8E93B771}"/>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a:xfrm>
            <a:off x="3298131" y="4987630"/>
            <a:ext cx="885541" cy="915868"/>
          </a:xfrm>
          <a:prstGeom prst="rect">
            <a:avLst/>
          </a:prstGeom>
          <a:solidFill>
            <a:schemeClr val="bg1"/>
          </a:solidFill>
        </p:spPr>
      </p:pic>
      <p:pic>
        <p:nvPicPr>
          <p:cNvPr id="11" name="図 10" descr="メーター が含まれている画像&#10;&#10;AI 生成コンテンツは誤りを含む可能性があります。">
            <a:extLst>
              <a:ext uri="{FF2B5EF4-FFF2-40B4-BE49-F238E27FC236}">
                <a16:creationId xmlns:a16="http://schemas.microsoft.com/office/drawing/2014/main" id="{8B832E77-A52E-D64A-9FE0-BF3E658EE5A7}"/>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544107" y="3413987"/>
            <a:ext cx="1019751" cy="1020018"/>
          </a:xfrm>
          <a:prstGeom prst="ellipse">
            <a:avLst/>
          </a:prstGeom>
        </p:spPr>
      </p:pic>
      <p:pic>
        <p:nvPicPr>
          <p:cNvPr id="13" name="図 12" descr="メーター が含まれている画像&#10;&#10;AI 生成コンテンツは誤りを含む可能性があります。">
            <a:extLst>
              <a:ext uri="{FF2B5EF4-FFF2-40B4-BE49-F238E27FC236}">
                <a16:creationId xmlns:a16="http://schemas.microsoft.com/office/drawing/2014/main" id="{AEC517FE-9AFC-9ED6-4E95-9B55C41039AF}"/>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2597859" y="3413987"/>
            <a:ext cx="1019751" cy="1020018"/>
          </a:xfrm>
          <a:prstGeom prst="ellipse">
            <a:avLst/>
          </a:prstGeom>
        </p:spPr>
      </p:pic>
      <p:sp>
        <p:nvSpPr>
          <p:cNvPr id="71" name="テキスト ボックス 70">
            <a:extLst>
              <a:ext uri="{FF2B5EF4-FFF2-40B4-BE49-F238E27FC236}">
                <a16:creationId xmlns:a16="http://schemas.microsoft.com/office/drawing/2014/main" id="{B6F316BF-B9C0-5015-07B3-BFF42E60C6DC}"/>
              </a:ext>
            </a:extLst>
          </p:cNvPr>
          <p:cNvSpPr txBox="1"/>
          <p:nvPr/>
        </p:nvSpPr>
        <p:spPr>
          <a:xfrm>
            <a:off x="123528" y="816226"/>
            <a:ext cx="8896944" cy="307777"/>
          </a:xfrm>
          <a:prstGeom prst="rect">
            <a:avLst/>
          </a:prstGeom>
          <a:noFill/>
        </p:spPr>
        <p:txBody>
          <a:bodyPr wrap="square">
            <a:spAutoFit/>
          </a:bodyPr>
          <a:lstStyle/>
          <a:p>
            <a:pPr algn="ctr">
              <a:buNone/>
            </a:pPr>
            <a:r>
              <a:rPr lang="ja-JP" altLang="en-US" sz="1400" b="1">
                <a:latin typeface="Meiryo" panose="020B0604030504040204" pitchFamily="34" charset="-128"/>
                <a:ea typeface="Meiryo" panose="020B0604030504040204" pitchFamily="34" charset="-128"/>
              </a:rPr>
              <a:t>クラウドの進化により、データ処理の場所を再び分散化させるという、新たなパラダイムを生み出している。</a:t>
            </a:r>
          </a:p>
        </p:txBody>
      </p:sp>
      <p:sp>
        <p:nvSpPr>
          <p:cNvPr id="73" name="テキスト ボックス 72">
            <a:extLst>
              <a:ext uri="{FF2B5EF4-FFF2-40B4-BE49-F238E27FC236}">
                <a16:creationId xmlns:a16="http://schemas.microsoft.com/office/drawing/2014/main" id="{0F6533D8-63D6-4FD1-35D9-EB0A9C63398F}"/>
              </a:ext>
            </a:extLst>
          </p:cNvPr>
          <p:cNvSpPr txBox="1"/>
          <p:nvPr/>
        </p:nvSpPr>
        <p:spPr>
          <a:xfrm>
            <a:off x="3657804" y="3523354"/>
            <a:ext cx="5255794" cy="523220"/>
          </a:xfrm>
          <a:prstGeom prst="rect">
            <a:avLst/>
          </a:prstGeom>
          <a:noFill/>
        </p:spPr>
        <p:txBody>
          <a:bodyPr wrap="square">
            <a:spAutoFit/>
          </a:bodyPr>
          <a:lstStyle/>
          <a:p>
            <a:pPr>
              <a:buNone/>
            </a:pPr>
            <a:r>
              <a:rPr lang="en-US" altLang="ja-JP" sz="1600" b="1" dirty="0">
                <a:solidFill>
                  <a:srgbClr val="1F33E8"/>
                </a:solidFill>
                <a:latin typeface="Meiryo" panose="020B0604030504040204" pitchFamily="34" charset="-128"/>
                <a:ea typeface="Meiryo" panose="020B0604030504040204" pitchFamily="34" charset="-128"/>
              </a:rPr>
              <a:t>Edge</a:t>
            </a:r>
            <a:r>
              <a:rPr lang="ja-JP" altLang="en-US" sz="1600" b="1" dirty="0">
                <a:solidFill>
                  <a:srgbClr val="1F33E8"/>
                </a:solidFill>
                <a:latin typeface="Meiryo" panose="020B0604030504040204" pitchFamily="34" charset="-128"/>
                <a:ea typeface="Meiryo" panose="020B0604030504040204" pitchFamily="34" charset="-128"/>
              </a:rPr>
              <a:t>：</a:t>
            </a:r>
            <a:r>
              <a:rPr lang="ja-JP" altLang="en-US" sz="1600" dirty="0">
                <a:solidFill>
                  <a:srgbClr val="1F33E8"/>
                </a:solidFill>
                <a:latin typeface="Meiryo" panose="020B0604030504040204" pitchFamily="34" charset="-128"/>
                <a:ea typeface="Meiryo" panose="020B0604030504040204" pitchFamily="34" charset="-128"/>
              </a:rPr>
              <a:t>エッジコンピューティング</a:t>
            </a:r>
            <a:endParaRPr lang="en-US" altLang="ja-JP" sz="1600" dirty="0">
              <a:solidFill>
                <a:srgbClr val="1F33E8"/>
              </a:solidFill>
              <a:latin typeface="Meiryo" panose="020B0604030504040204" pitchFamily="34" charset="-128"/>
              <a:ea typeface="Meiryo" panose="020B0604030504040204" pitchFamily="34" charset="-128"/>
            </a:endParaRPr>
          </a:p>
          <a:p>
            <a:pPr>
              <a:buNone/>
            </a:pPr>
            <a:r>
              <a:rPr lang="ja-JP" altLang="en-US" sz="1200" dirty="0">
                <a:latin typeface="Meiryo" panose="020B0604030504040204" pitchFamily="34" charset="-128"/>
                <a:ea typeface="Meiryo" panose="020B0604030504040204" pitchFamily="34" charset="-128"/>
              </a:rPr>
              <a:t>データ生成される「現場（エッジ）」の近くに配置されたサーバーで処理。</a:t>
            </a:r>
          </a:p>
        </p:txBody>
      </p:sp>
      <p:sp>
        <p:nvSpPr>
          <p:cNvPr id="114" name="テキスト ボックス 113">
            <a:extLst>
              <a:ext uri="{FF2B5EF4-FFF2-40B4-BE49-F238E27FC236}">
                <a16:creationId xmlns:a16="http://schemas.microsoft.com/office/drawing/2014/main" id="{75049EF4-0A6D-86D2-D002-C6DEE8B2D369}"/>
              </a:ext>
            </a:extLst>
          </p:cNvPr>
          <p:cNvSpPr txBox="1"/>
          <p:nvPr/>
        </p:nvSpPr>
        <p:spPr>
          <a:xfrm>
            <a:off x="3657804" y="1611920"/>
            <a:ext cx="5295182" cy="830997"/>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クラウドが単なる「計算センター」ではなく、「</a:t>
            </a:r>
            <a:r>
              <a:rPr lang="ja-JP" altLang="en-US" sz="1200" b="1">
                <a:latin typeface="Meiryo" panose="020B0604030504040204" pitchFamily="34" charset="-128"/>
                <a:ea typeface="Meiryo" panose="020B0604030504040204" pitchFamily="34" charset="-128"/>
              </a:rPr>
              <a:t>分散したインテリジェンスを統括するハブ</a:t>
            </a:r>
            <a:r>
              <a:rPr lang="ja-JP" altLang="en-US" sz="1200">
                <a:latin typeface="Meiryo" panose="020B0604030504040204" pitchFamily="34" charset="-128"/>
                <a:ea typeface="Meiryo" panose="020B0604030504040204" pitchFamily="34" charset="-128"/>
              </a:rPr>
              <a:t>」へと進化。企業は今後、自社のビジネスプロセスにおいて「どの処理をエッジで行い、どのデータをクラウドに集約するか」という、新たなアーキテクチャ設計能力を問われる。</a:t>
            </a:r>
          </a:p>
        </p:txBody>
      </p:sp>
      <p:sp>
        <p:nvSpPr>
          <p:cNvPr id="115" name="テキスト ボックス 114">
            <a:extLst>
              <a:ext uri="{FF2B5EF4-FFF2-40B4-BE49-F238E27FC236}">
                <a16:creationId xmlns:a16="http://schemas.microsoft.com/office/drawing/2014/main" id="{638F2C38-328F-D4A6-AFE4-877A45B61261}"/>
              </a:ext>
            </a:extLst>
          </p:cNvPr>
          <p:cNvSpPr txBox="1"/>
          <p:nvPr/>
        </p:nvSpPr>
        <p:spPr>
          <a:xfrm>
            <a:off x="226800" y="6025198"/>
            <a:ext cx="8686799" cy="523220"/>
          </a:xfrm>
          <a:prstGeom prst="rect">
            <a:avLst/>
          </a:prstGeom>
          <a:noFill/>
        </p:spPr>
        <p:txBody>
          <a:bodyPr wrap="square">
            <a:spAutoFit/>
          </a:bodyPr>
          <a:lstStyle/>
          <a:p>
            <a:r>
              <a:rPr lang="en" altLang="ja-JP" sz="1400" b="1" dirty="0">
                <a:latin typeface="Meiryo" panose="020B0604030504040204" pitchFamily="34" charset="-128"/>
                <a:ea typeface="Meiryo" panose="020B0604030504040204" pitchFamily="34" charset="-128"/>
              </a:rPr>
              <a:t>IT</a:t>
            </a:r>
            <a:r>
              <a:rPr lang="ja-JP" altLang="en-US" sz="1400" b="1">
                <a:latin typeface="Meiryo" panose="020B0604030504040204" pitchFamily="34" charset="-128"/>
                <a:ea typeface="Meiryo" panose="020B0604030504040204" pitchFamily="34" charset="-128"/>
              </a:rPr>
              <a:t>ベンダーや</a:t>
            </a:r>
            <a:r>
              <a:rPr lang="en" altLang="ja-JP" sz="1400" b="1" dirty="0">
                <a:latin typeface="Meiryo" panose="020B0604030504040204" pitchFamily="34" charset="-128"/>
                <a:ea typeface="Meiryo" panose="020B0604030504040204" pitchFamily="34" charset="-128"/>
              </a:rPr>
              <a:t>SI</a:t>
            </a:r>
            <a:r>
              <a:rPr lang="ja-JP" altLang="en-US" sz="1400" b="1">
                <a:latin typeface="Meiryo" panose="020B0604030504040204" pitchFamily="34" charset="-128"/>
                <a:ea typeface="Meiryo" panose="020B0604030504040204" pitchFamily="34" charset="-128"/>
              </a:rPr>
              <a:t>事業者</a:t>
            </a:r>
            <a:r>
              <a:rPr lang="ja-JP" altLang="en-US" sz="1400">
                <a:latin typeface="Meiryo" panose="020B0604030504040204" pitchFamily="34" charset="-128"/>
                <a:ea typeface="Meiryo" panose="020B0604030504040204" pitchFamily="34" charset="-128"/>
              </a:rPr>
              <a:t>には、クラウド基盤だけでなく、エッジデバイス、</a:t>
            </a:r>
            <a:r>
              <a:rPr lang="en-US" altLang="ja-JP" sz="1400" dirty="0">
                <a:latin typeface="Meiryo" panose="020B0604030504040204" pitchFamily="34" charset="-128"/>
                <a:ea typeface="Meiryo" panose="020B0604030504040204" pitchFamily="34" charset="-128"/>
              </a:rPr>
              <a:t>5</a:t>
            </a:r>
            <a:r>
              <a:rPr lang="en" altLang="ja-JP" sz="1400" dirty="0">
                <a:latin typeface="Meiryo" panose="020B0604030504040204" pitchFamily="34" charset="-128"/>
                <a:ea typeface="Meiryo" panose="020B0604030504040204" pitchFamily="34" charset="-128"/>
              </a:rPr>
              <a:t>G</a:t>
            </a:r>
            <a:r>
              <a:rPr lang="ja-JP" altLang="en-US" sz="1400">
                <a:latin typeface="Meiryo" panose="020B0604030504040204" pitchFamily="34" charset="-128"/>
                <a:ea typeface="Meiryo" panose="020B0604030504040204" pitchFamily="34" charset="-128"/>
              </a:rPr>
              <a:t>ネットワーク、</a:t>
            </a:r>
            <a:r>
              <a:rPr lang="en" altLang="ja-JP" sz="1400" dirty="0">
                <a:latin typeface="Meiryo" panose="020B0604030504040204" pitchFamily="34" charset="-128"/>
                <a:ea typeface="Meiryo" panose="020B0604030504040204" pitchFamily="34" charset="-128"/>
              </a:rPr>
              <a:t>IoT</a:t>
            </a:r>
            <a:r>
              <a:rPr lang="ja-JP" altLang="en-US" sz="1400">
                <a:latin typeface="Meiryo" panose="020B0604030504040204" pitchFamily="34" charset="-128"/>
                <a:ea typeface="Meiryo" panose="020B0604030504040204" pitchFamily="34" charset="-128"/>
              </a:rPr>
              <a:t>プラットフォームを統合した、</a:t>
            </a:r>
            <a:r>
              <a:rPr lang="ja-JP" altLang="en-US" sz="1400" b="1">
                <a:latin typeface="Meiryo" panose="020B0604030504040204" pitchFamily="34" charset="-128"/>
                <a:ea typeface="Meiryo" panose="020B0604030504040204" pitchFamily="34" charset="-128"/>
              </a:rPr>
              <a:t>エンドツーエンドのソリューション提供能力が不可欠</a:t>
            </a:r>
            <a:r>
              <a:rPr lang="ja-JP" altLang="en-US" sz="1400">
                <a:latin typeface="Meiryo" panose="020B0604030504040204" pitchFamily="34" charset="-128"/>
                <a:ea typeface="Meiryo" panose="020B0604030504040204" pitchFamily="34" charset="-128"/>
              </a:rPr>
              <a:t>となる</a:t>
            </a:r>
          </a:p>
        </p:txBody>
      </p:sp>
      <p:sp>
        <p:nvSpPr>
          <p:cNvPr id="117" name="テキスト ボックス 116">
            <a:extLst>
              <a:ext uri="{FF2B5EF4-FFF2-40B4-BE49-F238E27FC236}">
                <a16:creationId xmlns:a16="http://schemas.microsoft.com/office/drawing/2014/main" id="{0AE3F4E8-DCB7-391C-FF2F-2F4327907D55}"/>
              </a:ext>
            </a:extLst>
          </p:cNvPr>
          <p:cNvSpPr txBox="1"/>
          <p:nvPr/>
        </p:nvSpPr>
        <p:spPr>
          <a:xfrm>
            <a:off x="5206628" y="5022007"/>
            <a:ext cx="2656518" cy="338554"/>
          </a:xfrm>
          <a:prstGeom prst="rect">
            <a:avLst/>
          </a:prstGeom>
          <a:noFill/>
        </p:spPr>
        <p:txBody>
          <a:bodyPr wrap="square">
            <a:spAutoFit/>
          </a:bodyPr>
          <a:lstStyle/>
          <a:p>
            <a:pPr>
              <a:buNone/>
            </a:pPr>
            <a:r>
              <a:rPr lang="en-US" altLang="ja-JP" sz="1600" b="1" dirty="0">
                <a:solidFill>
                  <a:srgbClr val="1F33E8"/>
                </a:solidFill>
                <a:latin typeface="Meiryo" panose="020B0604030504040204" pitchFamily="34" charset="-128"/>
                <a:ea typeface="Meiryo" panose="020B0604030504040204" pitchFamily="34" charset="-128"/>
              </a:rPr>
              <a:t>IoT</a:t>
            </a:r>
            <a:r>
              <a:rPr lang="ja-JP" altLang="en-US" sz="1600" b="1">
                <a:solidFill>
                  <a:srgbClr val="1F33E8"/>
                </a:solidFill>
                <a:latin typeface="Meiryo" panose="020B0604030504040204" pitchFamily="34" charset="-128"/>
                <a:ea typeface="Meiryo" panose="020B0604030504040204" pitchFamily="34" charset="-128"/>
              </a:rPr>
              <a:t>：</a:t>
            </a:r>
            <a:r>
              <a:rPr lang="en-US" altLang="ja-JP" sz="1600" dirty="0">
                <a:solidFill>
                  <a:srgbClr val="1F33E8"/>
                </a:solidFill>
                <a:latin typeface="Meiryo" panose="020B0604030504040204" pitchFamily="34" charset="-128"/>
                <a:ea typeface="Meiryo" panose="020B0604030504040204" pitchFamily="34" charset="-128"/>
              </a:rPr>
              <a:t>IoT</a:t>
            </a:r>
            <a:r>
              <a:rPr lang="ja-JP" altLang="en-US" sz="1600">
                <a:solidFill>
                  <a:srgbClr val="1F33E8"/>
                </a:solidFill>
                <a:latin typeface="Meiryo" panose="020B0604030504040204" pitchFamily="34" charset="-128"/>
                <a:ea typeface="Meiryo" panose="020B0604030504040204" pitchFamily="34" charset="-128"/>
              </a:rPr>
              <a:t>デバイス</a:t>
            </a:r>
            <a:endParaRPr lang="en-US" altLang="ja-JP" sz="1600" dirty="0">
              <a:solidFill>
                <a:srgbClr val="1F33E8"/>
              </a:solidFill>
              <a:latin typeface="Meiryo" panose="020B0604030504040204" pitchFamily="34" charset="-128"/>
              <a:ea typeface="Meiryo" panose="020B0604030504040204" pitchFamily="34" charset="-128"/>
            </a:endParaRPr>
          </a:p>
        </p:txBody>
      </p:sp>
      <p:sp>
        <p:nvSpPr>
          <p:cNvPr id="121" name="テキスト ボックス 120">
            <a:extLst>
              <a:ext uri="{FF2B5EF4-FFF2-40B4-BE49-F238E27FC236}">
                <a16:creationId xmlns:a16="http://schemas.microsoft.com/office/drawing/2014/main" id="{85961AC9-B83E-BA09-AC7B-88A7936B4D24}"/>
              </a:ext>
            </a:extLst>
          </p:cNvPr>
          <p:cNvSpPr txBox="1"/>
          <p:nvPr/>
        </p:nvSpPr>
        <p:spPr>
          <a:xfrm>
            <a:off x="5206628" y="5315367"/>
            <a:ext cx="3706970" cy="461665"/>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ビジネスの最前線でのものごとやできごとについての膨大な量のデータを常時生成。</a:t>
            </a:r>
          </a:p>
        </p:txBody>
      </p:sp>
      <p:sp>
        <p:nvSpPr>
          <p:cNvPr id="164" name="テキスト ボックス 163">
            <a:extLst>
              <a:ext uri="{FF2B5EF4-FFF2-40B4-BE49-F238E27FC236}">
                <a16:creationId xmlns:a16="http://schemas.microsoft.com/office/drawing/2014/main" id="{7826A201-D285-9CE1-3B00-FAE37BD0E24E}"/>
              </a:ext>
            </a:extLst>
          </p:cNvPr>
          <p:cNvSpPr txBox="1"/>
          <p:nvPr/>
        </p:nvSpPr>
        <p:spPr>
          <a:xfrm>
            <a:off x="3657804" y="2602542"/>
            <a:ext cx="5255794" cy="830997"/>
          </a:xfrm>
          <a:prstGeom prst="rect">
            <a:avLst/>
          </a:prstGeom>
          <a:noFill/>
        </p:spPr>
        <p:txBody>
          <a:bodyPr wrap="square">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クラウドは、大規模な</a:t>
            </a:r>
            <a:r>
              <a:rPr lang="en" altLang="ja-JP" sz="1200" dirty="0">
                <a:solidFill>
                  <a:schemeClr val="accent6">
                    <a:lumMod val="75000"/>
                  </a:schemeClr>
                </a:solidFill>
                <a:latin typeface="Meiryo" panose="020B0604030504040204" pitchFamily="34" charset="-128"/>
                <a:ea typeface="Meiryo" panose="020B0604030504040204" pitchFamily="34" charset="-128"/>
              </a:rPr>
              <a:t>AI</a:t>
            </a:r>
            <a:r>
              <a:rPr lang="ja-JP" altLang="en-US" sz="1200">
                <a:solidFill>
                  <a:schemeClr val="accent6">
                    <a:lumMod val="75000"/>
                  </a:schemeClr>
                </a:solidFill>
                <a:latin typeface="Meiryo" panose="020B0604030504040204" pitchFamily="34" charset="-128"/>
                <a:ea typeface="Meiryo" panose="020B0604030504040204" pitchFamily="34" charset="-128"/>
              </a:rPr>
              <a:t>モデルの学習、全社的なデータの集約・分析、長期的なデータ保存といった、中央集権的な処理を担当。一方、エッジは、学習済みモデルを用いたリアルタイム推論や、現場での即時的なアクションといった、分散的な処理を担当。</a:t>
            </a:r>
          </a:p>
        </p:txBody>
      </p:sp>
      <p:pic>
        <p:nvPicPr>
          <p:cNvPr id="165" name="図 164">
            <a:extLst>
              <a:ext uri="{FF2B5EF4-FFF2-40B4-BE49-F238E27FC236}">
                <a16:creationId xmlns:a16="http://schemas.microsoft.com/office/drawing/2014/main" id="{87BC9991-FF27-8055-B769-A3C12E05FDC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4219749" y="5008286"/>
            <a:ext cx="902374" cy="895212"/>
          </a:xfrm>
          <a:prstGeom prst="ellipse">
            <a:avLst/>
          </a:prstGeom>
        </p:spPr>
      </p:pic>
      <p:sp>
        <p:nvSpPr>
          <p:cNvPr id="173" name="テキスト ボックス 172">
            <a:extLst>
              <a:ext uri="{FF2B5EF4-FFF2-40B4-BE49-F238E27FC236}">
                <a16:creationId xmlns:a16="http://schemas.microsoft.com/office/drawing/2014/main" id="{9E5E1306-4A0B-6BBE-49C3-1B09F290334D}"/>
              </a:ext>
            </a:extLst>
          </p:cNvPr>
          <p:cNvSpPr txBox="1"/>
          <p:nvPr/>
        </p:nvSpPr>
        <p:spPr>
          <a:xfrm>
            <a:off x="3657804" y="4323173"/>
            <a:ext cx="5255794" cy="461665"/>
          </a:xfrm>
          <a:prstGeom prst="rect">
            <a:avLst/>
          </a:prstGeom>
          <a:noFill/>
        </p:spPr>
        <p:txBody>
          <a:bodyPr wrap="square">
            <a:spAutoFit/>
          </a:bodyPr>
          <a:lstStyle/>
          <a:p>
            <a:r>
              <a:rPr lang="en-US" altLang="ja-JP" sz="1200" dirty="0">
                <a:solidFill>
                  <a:schemeClr val="accent6">
                    <a:lumMod val="75000"/>
                  </a:schemeClr>
                </a:solidFill>
                <a:latin typeface="Meiryo" panose="020B0604030504040204" pitchFamily="34" charset="-128"/>
                <a:ea typeface="Meiryo" panose="020B0604030504040204" pitchFamily="34" charset="-128"/>
              </a:rPr>
              <a:t>IoT</a:t>
            </a:r>
            <a:r>
              <a:rPr lang="ja-JP" altLang="en-US" sz="1200">
                <a:solidFill>
                  <a:schemeClr val="accent6">
                    <a:lumMod val="75000"/>
                  </a:schemeClr>
                </a:solidFill>
                <a:latin typeface="Meiryo" panose="020B0604030504040204" pitchFamily="34" charset="-128"/>
                <a:ea typeface="Meiryo" panose="020B0604030504040204" pitchFamily="34" charset="-128"/>
              </a:rPr>
              <a:t>からの膨大なデータを全てクラウドに送信すると、通信帯域の逼迫、通信コストの増大、そして処理の遅延といった問題が発生。</a:t>
            </a:r>
            <a:endParaRPr lang="ja-JP" altLang="en-US" sz="1200">
              <a:solidFill>
                <a:schemeClr val="accent6">
                  <a:lumMod val="75000"/>
                </a:schemeClr>
              </a:solidFill>
            </a:endParaRPr>
          </a:p>
        </p:txBody>
      </p:sp>
      <p:sp>
        <p:nvSpPr>
          <p:cNvPr id="174" name="テキスト ボックス 173">
            <a:extLst>
              <a:ext uri="{FF2B5EF4-FFF2-40B4-BE49-F238E27FC236}">
                <a16:creationId xmlns:a16="http://schemas.microsoft.com/office/drawing/2014/main" id="{0A69502D-3084-5BC0-A656-CC334DB0A8D0}"/>
              </a:ext>
            </a:extLst>
          </p:cNvPr>
          <p:cNvSpPr txBox="1"/>
          <p:nvPr/>
        </p:nvSpPr>
        <p:spPr>
          <a:xfrm>
            <a:off x="3657804" y="1305367"/>
            <a:ext cx="5053427" cy="338554"/>
          </a:xfrm>
          <a:prstGeom prst="rect">
            <a:avLst/>
          </a:prstGeom>
          <a:noFill/>
        </p:spPr>
        <p:txBody>
          <a:bodyPr wrap="square">
            <a:spAutoFit/>
          </a:bodyPr>
          <a:lstStyle/>
          <a:p>
            <a:pPr>
              <a:buNone/>
            </a:pPr>
            <a:r>
              <a:rPr lang="en-US" altLang="ja-JP" sz="1600" b="1" dirty="0">
                <a:solidFill>
                  <a:srgbClr val="1F33E8"/>
                </a:solidFill>
                <a:latin typeface="Meiryo" panose="020B0604030504040204" pitchFamily="34" charset="-128"/>
                <a:ea typeface="Meiryo" panose="020B0604030504040204" pitchFamily="34" charset="-128"/>
              </a:rPr>
              <a:t>Cloud</a:t>
            </a:r>
            <a:r>
              <a:rPr lang="ja-JP" altLang="en-US" sz="1600" b="1" dirty="0">
                <a:solidFill>
                  <a:srgbClr val="1F33E8"/>
                </a:solidFill>
                <a:latin typeface="Meiryo" panose="020B0604030504040204" pitchFamily="34" charset="-128"/>
                <a:ea typeface="Meiryo" panose="020B0604030504040204" pitchFamily="34" charset="-128"/>
              </a:rPr>
              <a:t>：</a:t>
            </a:r>
            <a:r>
              <a:rPr lang="ja-JP" altLang="en-US" sz="1600" dirty="0">
                <a:solidFill>
                  <a:srgbClr val="1F33E8"/>
                </a:solidFill>
                <a:latin typeface="Meiryo" panose="020B0604030504040204" pitchFamily="34" charset="-128"/>
                <a:ea typeface="Meiryo" panose="020B0604030504040204" pitchFamily="34" charset="-128"/>
              </a:rPr>
              <a:t>クラウドコンピューティング</a:t>
            </a:r>
            <a:endParaRPr lang="en-US" altLang="ja-JP" sz="1600" dirty="0">
              <a:solidFill>
                <a:srgbClr val="1F33E8"/>
              </a:solidFill>
              <a:latin typeface="Meiryo" panose="020B0604030504040204" pitchFamily="34" charset="-128"/>
              <a:ea typeface="Meiryo" panose="020B0604030504040204" pitchFamily="34" charset="-128"/>
            </a:endParaRPr>
          </a:p>
        </p:txBody>
      </p:sp>
      <p:pic>
        <p:nvPicPr>
          <p:cNvPr id="12" name="図 11" descr="ロゴ が含まれている画像&#10;&#10;AI 生成コンテンツは誤りを含む可能性があります。">
            <a:extLst>
              <a:ext uri="{FF2B5EF4-FFF2-40B4-BE49-F238E27FC236}">
                <a16:creationId xmlns:a16="http://schemas.microsoft.com/office/drawing/2014/main" id="{80CEDFAF-7E0B-9C1F-7BCD-AAA5BA447A44}"/>
              </a:ext>
            </a:extLst>
          </p:cNvPr>
          <p:cNvPicPr>
            <a:picLocks noChangeAspect="1"/>
          </p:cNvPicPr>
          <p:nvPr/>
        </p:nvPicPr>
        <p:blipFill rotWithShape="1">
          <a:blip r:embed="rId9" cstate="print">
            <a:clrChange>
              <a:clrFrom>
                <a:srgbClr val="FCFBFC"/>
              </a:clrFrom>
              <a:clrTo>
                <a:srgbClr val="FCFBFC">
                  <a:alpha val="0"/>
                </a:srgbClr>
              </a:clrTo>
            </a:clrChange>
            <a:extLst>
              <a:ext uri="{28A0092B-C50C-407E-A947-70E740481C1C}">
                <a14:useLocalDpi xmlns:a14="http://schemas.microsoft.com/office/drawing/2010/main"/>
              </a:ext>
            </a:extLst>
          </a:blip>
          <a:srcRect/>
          <a:stretch>
            <a:fillRect/>
          </a:stretch>
        </p:blipFill>
        <p:spPr>
          <a:xfrm>
            <a:off x="2901739" y="1247747"/>
            <a:ext cx="751598" cy="750003"/>
          </a:xfrm>
          <a:prstGeom prst="ellipse">
            <a:avLst/>
          </a:prstGeom>
        </p:spPr>
      </p:pic>
      <p:pic>
        <p:nvPicPr>
          <p:cNvPr id="14" name="図 13" descr="ロゴ が含まれている画像&#10;&#10;AI 生成コンテンツは誤りを含む可能性があります。">
            <a:extLst>
              <a:ext uri="{FF2B5EF4-FFF2-40B4-BE49-F238E27FC236}">
                <a16:creationId xmlns:a16="http://schemas.microsoft.com/office/drawing/2014/main" id="{0548574D-E643-97E9-A48B-B933212D52BD}"/>
              </a:ext>
            </a:extLst>
          </p:cNvPr>
          <p:cNvPicPr>
            <a:picLocks noChangeAspect="1"/>
          </p:cNvPicPr>
          <p:nvPr/>
        </p:nvPicPr>
        <p:blipFill rotWithShape="1">
          <a:blip r:embed="rId9" cstate="print">
            <a:clrChange>
              <a:clrFrom>
                <a:srgbClr val="FCFBFC"/>
              </a:clrFrom>
              <a:clrTo>
                <a:srgbClr val="FCFBFC">
                  <a:alpha val="0"/>
                </a:srgbClr>
              </a:clrTo>
            </a:clrChange>
            <a:extLst>
              <a:ext uri="{28A0092B-C50C-407E-A947-70E740481C1C}">
                <a14:useLocalDpi xmlns:a14="http://schemas.microsoft.com/office/drawing/2010/main"/>
              </a:ext>
            </a:extLst>
          </a:blip>
          <a:srcRect/>
          <a:stretch>
            <a:fillRect/>
          </a:stretch>
        </p:blipFill>
        <p:spPr>
          <a:xfrm>
            <a:off x="2901739" y="2718498"/>
            <a:ext cx="751598" cy="750003"/>
          </a:xfrm>
          <a:prstGeom prst="ellipse">
            <a:avLst/>
          </a:prstGeom>
        </p:spPr>
      </p:pic>
      <p:pic>
        <p:nvPicPr>
          <p:cNvPr id="15" name="図 14" descr="ロゴ が含まれている画像&#10;&#10;AI 生成コンテンツは誤りを含む可能性があります。">
            <a:extLst>
              <a:ext uri="{FF2B5EF4-FFF2-40B4-BE49-F238E27FC236}">
                <a16:creationId xmlns:a16="http://schemas.microsoft.com/office/drawing/2014/main" id="{595D8C4A-5B4D-D61E-C4B0-68DE85ACA1A1}"/>
              </a:ext>
            </a:extLst>
          </p:cNvPr>
          <p:cNvPicPr>
            <a:picLocks noChangeAspect="1"/>
          </p:cNvPicPr>
          <p:nvPr/>
        </p:nvPicPr>
        <p:blipFill rotWithShape="1">
          <a:blip r:embed="rId9" cstate="print">
            <a:clrChange>
              <a:clrFrom>
                <a:srgbClr val="FCFBFC"/>
              </a:clrFrom>
              <a:clrTo>
                <a:srgbClr val="FCFBFC">
                  <a:alpha val="0"/>
                </a:srgbClr>
              </a:clrTo>
            </a:clrChange>
            <a:extLst>
              <a:ext uri="{28A0092B-C50C-407E-A947-70E740481C1C}">
                <a14:useLocalDpi xmlns:a14="http://schemas.microsoft.com/office/drawing/2010/main"/>
              </a:ext>
            </a:extLst>
          </a:blip>
          <a:srcRect/>
          <a:stretch>
            <a:fillRect/>
          </a:stretch>
        </p:blipFill>
        <p:spPr>
          <a:xfrm>
            <a:off x="2894387" y="4348639"/>
            <a:ext cx="751598" cy="750003"/>
          </a:xfrm>
          <a:prstGeom prst="ellipse">
            <a:avLst/>
          </a:prstGeom>
        </p:spPr>
      </p:pic>
    </p:spTree>
    <p:extLst>
      <p:ext uri="{BB962C8B-B14F-4D97-AF65-F5344CB8AC3E}">
        <p14:creationId xmlns:p14="http://schemas.microsoft.com/office/powerpoint/2010/main" val="253254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Meiryo" panose="020B0604030504040204" pitchFamily="34" charset="-128"/>
                <a:ea typeface="Meiryo" panose="020B0604030504040204" pitchFamily="34" charset="-128"/>
                <a:cs typeface="Arial" pitchFamily="34" charset="0"/>
              </a:rPr>
              <a:t>AI</a:t>
            </a:r>
            <a:r>
              <a:rPr lang="ja-JP" altLang="en-US" sz="2400" dirty="0">
                <a:solidFill>
                  <a:schemeClr val="bg1"/>
                </a:solidFill>
                <a:latin typeface="Meiryo" panose="020B0604030504040204" pitchFamily="34" charset="-128"/>
                <a:ea typeface="Meiryo" panose="020B0604030504040204" pitchFamily="34" charset="-128"/>
                <a:cs typeface="Arial" pitchFamily="34" charset="0"/>
              </a:rPr>
              <a:t>の基本</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6283876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2BFAE38-9395-025D-145A-B33A1E3913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68698" y="4417730"/>
            <a:ext cx="2389254" cy="2389254"/>
          </a:xfrm>
          <a:prstGeom prst="rect">
            <a:avLst/>
          </a:prstGeom>
        </p:spPr>
      </p:pic>
      <p:pic>
        <p:nvPicPr>
          <p:cNvPr id="5" name="図 4">
            <a:extLst>
              <a:ext uri="{FF2B5EF4-FFF2-40B4-BE49-F238E27FC236}">
                <a16:creationId xmlns:a16="http://schemas.microsoft.com/office/drawing/2014/main" id="{0E923141-9A62-BF16-B7ED-3C70CDA9CD2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50115" y="4384046"/>
            <a:ext cx="2389254" cy="2389254"/>
          </a:xfrm>
          <a:prstGeom prst="rect">
            <a:avLst/>
          </a:prstGeom>
        </p:spPr>
      </p:pic>
      <p:pic>
        <p:nvPicPr>
          <p:cNvPr id="38" name="図 37" descr="アイコン&#10;&#10;自動的に生成された説明">
            <a:extLst>
              <a:ext uri="{FF2B5EF4-FFF2-40B4-BE49-F238E27FC236}">
                <a16:creationId xmlns:a16="http://schemas.microsoft.com/office/drawing/2014/main" id="{F9FFE743-9C0D-D744-8A2D-285C479422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1709" y="1031245"/>
            <a:ext cx="1456700" cy="1272696"/>
          </a:xfrm>
          <a:prstGeom prst="rect">
            <a:avLst/>
          </a:prstGeom>
        </p:spPr>
      </p:pic>
      <p:pic>
        <p:nvPicPr>
          <p:cNvPr id="39" name="図 38" descr="アイコン&#10;&#10;自動的に生成された説明">
            <a:extLst>
              <a:ext uri="{FF2B5EF4-FFF2-40B4-BE49-F238E27FC236}">
                <a16:creationId xmlns:a16="http://schemas.microsoft.com/office/drawing/2014/main" id="{DDDCE6A6-729E-6A40-B004-BD3CBDBA00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40075" y="3005150"/>
            <a:ext cx="1664577" cy="1308299"/>
          </a:xfrm>
          <a:prstGeom prst="rect">
            <a:avLst/>
          </a:prstGeom>
        </p:spPr>
      </p:pic>
      <p:sp>
        <p:nvSpPr>
          <p:cNvPr id="2" name="タイトル 1">
            <a:extLst>
              <a:ext uri="{FF2B5EF4-FFF2-40B4-BE49-F238E27FC236}">
                <a16:creationId xmlns:a16="http://schemas.microsoft.com/office/drawing/2014/main" id="{CAD3BA46-9797-DA4B-AB0F-9C225DE11B37}"/>
              </a:ext>
            </a:extLst>
          </p:cNvPr>
          <p:cNvSpPr>
            <a:spLocks noGrp="1"/>
          </p:cNvSpPr>
          <p:nvPr>
            <p:ph type="title"/>
          </p:nvPr>
        </p:nvSpPr>
        <p:spPr/>
        <p:txBody>
          <a:bodyPr/>
          <a:lstStyle/>
          <a:p>
            <a:r>
              <a:rPr kumimoji="1" lang="ja-JP" altLang="en-US" dirty="0"/>
              <a:t>人間は何を作ってきたのか</a:t>
            </a:r>
          </a:p>
        </p:txBody>
      </p:sp>
      <p:sp>
        <p:nvSpPr>
          <p:cNvPr id="18" name="左矢印 17">
            <a:extLst>
              <a:ext uri="{FF2B5EF4-FFF2-40B4-BE49-F238E27FC236}">
                <a16:creationId xmlns:a16="http://schemas.microsoft.com/office/drawing/2014/main" id="{75C9CF8D-6A3F-E94C-9130-D700A932567E}"/>
              </a:ext>
            </a:extLst>
          </p:cNvPr>
          <p:cNvSpPr/>
          <p:nvPr/>
        </p:nvSpPr>
        <p:spPr>
          <a:xfrm>
            <a:off x="2774893" y="1446778"/>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9A794315-005E-7D4D-89D3-A1F8023F474F}"/>
              </a:ext>
            </a:extLst>
          </p:cNvPr>
          <p:cNvSpPr/>
          <p:nvPr/>
        </p:nvSpPr>
        <p:spPr>
          <a:xfrm>
            <a:off x="2774893" y="3451999"/>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5DEA8659-6E0B-4442-9D24-BD4E7BB72E16}"/>
              </a:ext>
            </a:extLst>
          </p:cNvPr>
          <p:cNvSpPr/>
          <p:nvPr/>
        </p:nvSpPr>
        <p:spPr>
          <a:xfrm>
            <a:off x="2781873" y="533664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B2814FC-32BB-8144-9D64-3A8B5CB1D136}"/>
              </a:ext>
            </a:extLst>
          </p:cNvPr>
          <p:cNvSpPr/>
          <p:nvPr/>
        </p:nvSpPr>
        <p:spPr>
          <a:xfrm>
            <a:off x="5972951" y="848389"/>
            <a:ext cx="2561716" cy="5758652"/>
          </a:xfrm>
          <a:prstGeom prst="rect">
            <a:avLst/>
          </a:prstGeom>
          <a:solidFill>
            <a:srgbClr val="FFFFFF">
              <a:alpha val="7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891AA2CD-AD81-274F-9A15-11A536D86581}"/>
              </a:ext>
            </a:extLst>
          </p:cNvPr>
          <p:cNvPicPr>
            <a:picLocks noChangeAspect="1"/>
          </p:cNvPicPr>
          <p:nvPr/>
        </p:nvPicPr>
        <p:blipFill>
          <a:blip r:embed="rId5" cstate="print">
            <a:alphaModFix amt="44000"/>
            <a:extLst>
              <a:ext uri="{28A0092B-C50C-407E-A947-70E740481C1C}">
                <a14:useLocalDpi xmlns:a14="http://schemas.microsoft.com/office/drawing/2010/main"/>
              </a:ext>
            </a:extLst>
          </a:blip>
          <a:stretch>
            <a:fillRect/>
          </a:stretch>
        </p:blipFill>
        <p:spPr>
          <a:xfrm>
            <a:off x="6480144" y="938711"/>
            <a:ext cx="1453410" cy="1417074"/>
          </a:xfrm>
          <a:prstGeom prst="rect">
            <a:avLst/>
          </a:prstGeom>
          <a:noFill/>
        </p:spPr>
      </p:pic>
      <p:pic>
        <p:nvPicPr>
          <p:cNvPr id="16" name="図 15">
            <a:extLst>
              <a:ext uri="{FF2B5EF4-FFF2-40B4-BE49-F238E27FC236}">
                <a16:creationId xmlns:a16="http://schemas.microsoft.com/office/drawing/2014/main" id="{1A3C8EC2-0FDB-7B4B-949F-BC8CF262425F}"/>
              </a:ext>
            </a:extLst>
          </p:cNvPr>
          <p:cNvPicPr>
            <a:picLocks noChangeAspect="1"/>
          </p:cNvPicPr>
          <p:nvPr/>
        </p:nvPicPr>
        <p:blipFill>
          <a:blip r:embed="rId5" cstate="print">
            <a:alphaModFix amt="44000"/>
            <a:extLst>
              <a:ext uri="{28A0092B-C50C-407E-A947-70E740481C1C}">
                <a14:useLocalDpi xmlns:a14="http://schemas.microsoft.com/office/drawing/2010/main"/>
              </a:ext>
            </a:extLst>
          </a:blip>
          <a:stretch>
            <a:fillRect/>
          </a:stretch>
        </p:blipFill>
        <p:spPr>
          <a:xfrm>
            <a:off x="6485117" y="2896375"/>
            <a:ext cx="1453410" cy="1417074"/>
          </a:xfrm>
          <a:prstGeom prst="rect">
            <a:avLst/>
          </a:prstGeom>
          <a:noFill/>
        </p:spPr>
      </p:pic>
      <p:pic>
        <p:nvPicPr>
          <p:cNvPr id="17" name="図 16">
            <a:extLst>
              <a:ext uri="{FF2B5EF4-FFF2-40B4-BE49-F238E27FC236}">
                <a16:creationId xmlns:a16="http://schemas.microsoft.com/office/drawing/2014/main" id="{98CBDD54-6F4D-7749-8381-877B9371AAA0}"/>
              </a:ext>
            </a:extLst>
          </p:cNvPr>
          <p:cNvPicPr>
            <a:picLocks noChangeAspect="1"/>
          </p:cNvPicPr>
          <p:nvPr/>
        </p:nvPicPr>
        <p:blipFill>
          <a:blip r:embed="rId5" cstate="print">
            <a:alphaModFix amt="44000"/>
            <a:extLst>
              <a:ext uri="{28A0092B-C50C-407E-A947-70E740481C1C}">
                <a14:useLocalDpi xmlns:a14="http://schemas.microsoft.com/office/drawing/2010/main"/>
              </a:ext>
            </a:extLst>
          </a:blip>
          <a:stretch>
            <a:fillRect/>
          </a:stretch>
        </p:blipFill>
        <p:spPr>
          <a:xfrm>
            <a:off x="6476012" y="4905883"/>
            <a:ext cx="1453410" cy="1417074"/>
          </a:xfrm>
          <a:prstGeom prst="rect">
            <a:avLst/>
          </a:prstGeom>
          <a:noFill/>
        </p:spPr>
      </p:pic>
      <p:sp>
        <p:nvSpPr>
          <p:cNvPr id="21" name="左矢印 20">
            <a:extLst>
              <a:ext uri="{FF2B5EF4-FFF2-40B4-BE49-F238E27FC236}">
                <a16:creationId xmlns:a16="http://schemas.microsoft.com/office/drawing/2014/main" id="{F431542F-5D20-5C43-994A-70DAC8BD5DFC}"/>
              </a:ext>
            </a:extLst>
          </p:cNvPr>
          <p:cNvSpPr/>
          <p:nvPr/>
        </p:nvSpPr>
        <p:spPr>
          <a:xfrm flipH="1">
            <a:off x="5655026" y="1446778"/>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a:extLst>
              <a:ext uri="{FF2B5EF4-FFF2-40B4-BE49-F238E27FC236}">
                <a16:creationId xmlns:a16="http://schemas.microsoft.com/office/drawing/2014/main" id="{8A3A263A-DFC8-EC44-A4A6-F1531E17496D}"/>
              </a:ext>
            </a:extLst>
          </p:cNvPr>
          <p:cNvSpPr/>
          <p:nvPr/>
        </p:nvSpPr>
        <p:spPr>
          <a:xfrm flipH="1">
            <a:off x="5655026" y="3451999"/>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左矢印 22">
            <a:extLst>
              <a:ext uri="{FF2B5EF4-FFF2-40B4-BE49-F238E27FC236}">
                <a16:creationId xmlns:a16="http://schemas.microsoft.com/office/drawing/2014/main" id="{8A6AA44C-F1B3-CE44-AEA9-0A11733F0A8A}"/>
              </a:ext>
            </a:extLst>
          </p:cNvPr>
          <p:cNvSpPr/>
          <p:nvPr/>
        </p:nvSpPr>
        <p:spPr>
          <a:xfrm flipH="1">
            <a:off x="5662006" y="5336641"/>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7112F0EA-F98A-3446-9855-8ED55C556EE9}"/>
              </a:ext>
            </a:extLst>
          </p:cNvPr>
          <p:cNvSpPr txBox="1"/>
          <p:nvPr/>
        </p:nvSpPr>
        <p:spPr>
          <a:xfrm>
            <a:off x="457200" y="2251812"/>
            <a:ext cx="2159566" cy="307777"/>
          </a:xfrm>
          <a:prstGeom prst="rect">
            <a:avLst/>
          </a:prstGeom>
          <a:noFill/>
        </p:spPr>
        <p:txBody>
          <a:bodyPr wrap="none" rtlCol="0">
            <a:spAutoFit/>
          </a:bodyPr>
          <a:lstStyle/>
          <a:p>
            <a:pPr algn="ctr"/>
            <a:r>
              <a:rPr kumimoji="1" lang="ja-JP" altLang="en-US" sz="1400" dirty="0">
                <a:solidFill>
                  <a:schemeClr val="accent6">
                    <a:lumMod val="75000"/>
                  </a:schemeClr>
                </a:solidFill>
                <a:latin typeface="Meiryo" panose="020B0604030504040204" pitchFamily="34" charset="-128"/>
                <a:ea typeface="Meiryo" panose="020B0604030504040204" pitchFamily="34" charset="-128"/>
              </a:rPr>
              <a:t>鳥のように空を飛びたい</a:t>
            </a:r>
          </a:p>
        </p:txBody>
      </p:sp>
      <p:sp>
        <p:nvSpPr>
          <p:cNvPr id="25" name="テキスト ボックス 24">
            <a:extLst>
              <a:ext uri="{FF2B5EF4-FFF2-40B4-BE49-F238E27FC236}">
                <a16:creationId xmlns:a16="http://schemas.microsoft.com/office/drawing/2014/main" id="{EDD8AAAC-AC73-1C4D-9B7D-0158CFB3336C}"/>
              </a:ext>
            </a:extLst>
          </p:cNvPr>
          <p:cNvSpPr txBox="1"/>
          <p:nvPr/>
        </p:nvSpPr>
        <p:spPr>
          <a:xfrm>
            <a:off x="457202" y="4222874"/>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馬</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のように速く走りたい</a:t>
            </a:r>
          </a:p>
        </p:txBody>
      </p:sp>
      <p:sp>
        <p:nvSpPr>
          <p:cNvPr id="26" name="テキスト ボックス 25">
            <a:extLst>
              <a:ext uri="{FF2B5EF4-FFF2-40B4-BE49-F238E27FC236}">
                <a16:creationId xmlns:a16="http://schemas.microsoft.com/office/drawing/2014/main" id="{B081E4D6-9301-1E4F-9CFF-BC3CFA7B2C88}"/>
              </a:ext>
            </a:extLst>
          </p:cNvPr>
          <p:cNvSpPr txBox="1"/>
          <p:nvPr/>
        </p:nvSpPr>
        <p:spPr>
          <a:xfrm>
            <a:off x="457201" y="6289766"/>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魚</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のように海に潜りたい</a:t>
            </a:r>
          </a:p>
        </p:txBody>
      </p:sp>
      <p:pic>
        <p:nvPicPr>
          <p:cNvPr id="4" name="図 3" descr="アイコン&#10;&#10;自動的に生成された説明">
            <a:extLst>
              <a:ext uri="{FF2B5EF4-FFF2-40B4-BE49-F238E27FC236}">
                <a16:creationId xmlns:a16="http://schemas.microsoft.com/office/drawing/2014/main" id="{A4A06E61-20AB-604C-8EDC-AD3266BD0D2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924101" y="1031245"/>
            <a:ext cx="1156134" cy="1156134"/>
          </a:xfrm>
          <a:prstGeom prst="rect">
            <a:avLst/>
          </a:prstGeom>
        </p:spPr>
      </p:pic>
      <p:pic>
        <p:nvPicPr>
          <p:cNvPr id="29" name="図 28" descr="アイコン&#10;&#10;自動的に生成された説明">
            <a:extLst>
              <a:ext uri="{FF2B5EF4-FFF2-40B4-BE49-F238E27FC236}">
                <a16:creationId xmlns:a16="http://schemas.microsoft.com/office/drawing/2014/main" id="{49945B9D-F0D4-4348-9FEC-C008D04C275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6584" y="3004734"/>
            <a:ext cx="1451167" cy="1036184"/>
          </a:xfrm>
          <a:prstGeom prst="rect">
            <a:avLst/>
          </a:prstGeom>
        </p:spPr>
      </p:pic>
      <p:pic>
        <p:nvPicPr>
          <p:cNvPr id="31" name="図 30" descr="アイコン&#10;&#10;自動的に生成された説明">
            <a:extLst>
              <a:ext uri="{FF2B5EF4-FFF2-40B4-BE49-F238E27FC236}">
                <a16:creationId xmlns:a16="http://schemas.microsoft.com/office/drawing/2014/main" id="{CC04F3C4-73D4-F84E-962D-B3F355C0A3E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7854" y="5087116"/>
            <a:ext cx="1447997" cy="983114"/>
          </a:xfrm>
          <a:prstGeom prst="rect">
            <a:avLst/>
          </a:prstGeom>
        </p:spPr>
      </p:pic>
      <p:pic>
        <p:nvPicPr>
          <p:cNvPr id="33" name="図 32" descr="アイコン&#10;&#10;自動的に生成された説明">
            <a:extLst>
              <a:ext uri="{FF2B5EF4-FFF2-40B4-BE49-F238E27FC236}">
                <a16:creationId xmlns:a16="http://schemas.microsoft.com/office/drawing/2014/main" id="{2ED65B2B-5A88-754D-8E8D-5EB73C0962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21345" y="1085216"/>
            <a:ext cx="1456700" cy="1272696"/>
          </a:xfrm>
          <a:prstGeom prst="rect">
            <a:avLst/>
          </a:prstGeom>
        </p:spPr>
      </p:pic>
      <p:pic>
        <p:nvPicPr>
          <p:cNvPr id="35" name="図 34" descr="アイコン&#10;&#10;自動的に生成された説明">
            <a:extLst>
              <a:ext uri="{FF2B5EF4-FFF2-40B4-BE49-F238E27FC236}">
                <a16:creationId xmlns:a16="http://schemas.microsoft.com/office/drawing/2014/main" id="{D35F4F65-5483-3F43-A5C0-C5BB2A7B7B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39711" y="3059121"/>
            <a:ext cx="1664577" cy="1308299"/>
          </a:xfrm>
          <a:prstGeom prst="rect">
            <a:avLst/>
          </a:prstGeom>
        </p:spPr>
      </p:pic>
    </p:spTree>
    <p:extLst>
      <p:ext uri="{BB962C8B-B14F-4D97-AF65-F5344CB8AC3E}">
        <p14:creationId xmlns:p14="http://schemas.microsoft.com/office/powerpoint/2010/main" val="900789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FCFB6EFB-F78E-5443-93BA-C1E0505ABCEF}"/>
              </a:ext>
            </a:extLst>
          </p:cNvPr>
          <p:cNvSpPr/>
          <p:nvPr/>
        </p:nvSpPr>
        <p:spPr>
          <a:xfrm>
            <a:off x="3882958" y="1809382"/>
            <a:ext cx="1656735" cy="157924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9134ABB-B1B8-DA40-BD94-3DC0272FD570}"/>
              </a:ext>
            </a:extLst>
          </p:cNvPr>
          <p:cNvSpPr>
            <a:spLocks noGrp="1"/>
          </p:cNvSpPr>
          <p:nvPr>
            <p:ph type="title"/>
          </p:nvPr>
        </p:nvSpPr>
        <p:spPr/>
        <p:txBody>
          <a:bodyPr/>
          <a:lstStyle/>
          <a:p>
            <a:r>
              <a:rPr kumimoji="1" lang="ja-JP" altLang="en-US" dirty="0"/>
              <a:t>脳と人工知能／</a:t>
            </a:r>
            <a:r>
              <a:rPr kumimoji="1" lang="en-US" altLang="ja-JP" dirty="0"/>
              <a:t>AI</a:t>
            </a:r>
            <a:r>
              <a:rPr kumimoji="1" lang="ja-JP" altLang="en-US" dirty="0"/>
              <a:t>の関係</a:t>
            </a:r>
          </a:p>
        </p:txBody>
      </p:sp>
      <p:sp>
        <p:nvSpPr>
          <p:cNvPr id="5" name="左矢印 4">
            <a:extLst>
              <a:ext uri="{FF2B5EF4-FFF2-40B4-BE49-F238E27FC236}">
                <a16:creationId xmlns:a16="http://schemas.microsoft.com/office/drawing/2014/main" id="{23207064-8DFB-9144-A5B3-4B2490A6E2AD}"/>
              </a:ext>
            </a:extLst>
          </p:cNvPr>
          <p:cNvSpPr/>
          <p:nvPr/>
        </p:nvSpPr>
        <p:spPr>
          <a:xfrm>
            <a:off x="2864056" y="232329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左矢印 5">
            <a:extLst>
              <a:ext uri="{FF2B5EF4-FFF2-40B4-BE49-F238E27FC236}">
                <a16:creationId xmlns:a16="http://schemas.microsoft.com/office/drawing/2014/main" id="{D7A2C593-C0BC-484D-94E2-5EE7497A6809}"/>
              </a:ext>
            </a:extLst>
          </p:cNvPr>
          <p:cNvSpPr/>
          <p:nvPr/>
        </p:nvSpPr>
        <p:spPr>
          <a:xfrm>
            <a:off x="5878917" y="232329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44B6C65C-EA7B-1347-A608-927AA8DC5545}"/>
              </a:ext>
            </a:extLst>
          </p:cNvPr>
          <p:cNvSpPr txBox="1"/>
          <p:nvPr/>
        </p:nvSpPr>
        <p:spPr>
          <a:xfrm>
            <a:off x="4099438" y="2048497"/>
            <a:ext cx="1210588" cy="1323439"/>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航空力学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制御工学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気象学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a:t>
            </a:r>
          </a:p>
        </p:txBody>
      </p:sp>
      <p:sp>
        <p:nvSpPr>
          <p:cNvPr id="15" name="テキスト ボックス 14">
            <a:extLst>
              <a:ext uri="{FF2B5EF4-FFF2-40B4-BE49-F238E27FC236}">
                <a16:creationId xmlns:a16="http://schemas.microsoft.com/office/drawing/2014/main" id="{0DDBAC9A-9C11-994B-B32D-1ABF8E8D6A07}"/>
              </a:ext>
            </a:extLst>
          </p:cNvPr>
          <p:cNvSpPr txBox="1"/>
          <p:nvPr/>
        </p:nvSpPr>
        <p:spPr>
          <a:xfrm>
            <a:off x="1009061" y="3321867"/>
            <a:ext cx="1980029" cy="523220"/>
          </a:xfrm>
          <a:prstGeom prst="rect">
            <a:avLst/>
          </a:prstGeom>
          <a:noFill/>
        </p:spPr>
        <p:txBody>
          <a:bodyPr wrap="none" rtlCol="0">
            <a:spAutoFit/>
          </a:bodyPr>
          <a:lstStyle/>
          <a:p>
            <a:pPr algn="ctr"/>
            <a:r>
              <a:rPr kumimoji="1" lang="ja-JP" altLang="en-US" sz="2800">
                <a:solidFill>
                  <a:schemeClr val="accent6">
                    <a:lumMod val="75000"/>
                  </a:schemeClr>
                </a:solidFill>
                <a:latin typeface="Meiryo" panose="020B0604030504040204" pitchFamily="34" charset="-128"/>
                <a:ea typeface="Meiryo" panose="020B0604030504040204" pitchFamily="34" charset="-128"/>
              </a:rPr>
              <a:t>独自の進化</a:t>
            </a:r>
          </a:p>
        </p:txBody>
      </p:sp>
      <p:sp>
        <p:nvSpPr>
          <p:cNvPr id="24" name="テキスト ボックス 23">
            <a:extLst>
              <a:ext uri="{FF2B5EF4-FFF2-40B4-BE49-F238E27FC236}">
                <a16:creationId xmlns:a16="http://schemas.microsoft.com/office/drawing/2014/main" id="{6F01E5D0-1657-9248-8B5E-BAD103967A0E}"/>
              </a:ext>
            </a:extLst>
          </p:cNvPr>
          <p:cNvSpPr txBox="1"/>
          <p:nvPr/>
        </p:nvSpPr>
        <p:spPr>
          <a:xfrm>
            <a:off x="3153732" y="1249040"/>
            <a:ext cx="3467616" cy="507831"/>
          </a:xfrm>
          <a:prstGeom prst="rect">
            <a:avLst/>
          </a:prstGeom>
          <a:noFill/>
        </p:spPr>
        <p:txBody>
          <a:bodyPr wrap="non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航空機は鳥を再現したものではない</a:t>
            </a:r>
            <a:endParaRPr kumimoji="1" lang="en-US" altLang="ja-JP" sz="1600" b="1"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100">
                <a:solidFill>
                  <a:schemeClr val="accent6">
                    <a:lumMod val="50000"/>
                  </a:schemeClr>
                </a:solidFill>
                <a:latin typeface="Meiryo" panose="020B0604030504040204" pitchFamily="34" charset="-128"/>
                <a:ea typeface="Meiryo" panose="020B0604030504040204" pitchFamily="34" charset="-128"/>
              </a:rPr>
              <a:t>鳥が空を飛ぶ原理や仕組みを参考に</a:t>
            </a:r>
            <a:r>
              <a:rPr kumimoji="1" lang="ja-JP" altLang="en-US" sz="1100">
                <a:solidFill>
                  <a:schemeClr val="accent6">
                    <a:lumMod val="50000"/>
                  </a:schemeClr>
                </a:solidFill>
                <a:latin typeface="Meiryo" panose="020B0604030504040204" pitchFamily="34" charset="-128"/>
                <a:ea typeface="Meiryo" panose="020B0604030504040204" pitchFamily="34" charset="-128"/>
              </a:rPr>
              <a:t>作られた機械</a:t>
            </a:r>
          </a:p>
        </p:txBody>
      </p:sp>
      <p:pic>
        <p:nvPicPr>
          <p:cNvPr id="25" name="図 24" descr="アイコン&#10;&#10;自動的に生成された説明">
            <a:extLst>
              <a:ext uri="{FF2B5EF4-FFF2-40B4-BE49-F238E27FC236}">
                <a16:creationId xmlns:a16="http://schemas.microsoft.com/office/drawing/2014/main" id="{F8DB0D13-7974-C244-B07E-6BFABF7833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6069" y="1962658"/>
            <a:ext cx="1456700" cy="1272696"/>
          </a:xfrm>
          <a:prstGeom prst="rect">
            <a:avLst/>
          </a:prstGeom>
          <a:effectLst/>
        </p:spPr>
      </p:pic>
      <p:pic>
        <p:nvPicPr>
          <p:cNvPr id="27" name="図 26" descr="アイコン&#10;&#10;自動的に生成された説明">
            <a:extLst>
              <a:ext uri="{FF2B5EF4-FFF2-40B4-BE49-F238E27FC236}">
                <a16:creationId xmlns:a16="http://schemas.microsoft.com/office/drawing/2014/main" id="{122DED17-316B-EF42-9F21-38AA4A8834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688716" flipH="1">
            <a:off x="665165" y="1469574"/>
            <a:ext cx="717595" cy="717595"/>
          </a:xfrm>
          <a:prstGeom prst="rect">
            <a:avLst/>
          </a:prstGeom>
          <a:effectLst/>
        </p:spPr>
      </p:pic>
      <p:pic>
        <p:nvPicPr>
          <p:cNvPr id="16" name="図 15" descr="アイコン&#10;&#10;自動的に生成された説明">
            <a:extLst>
              <a:ext uri="{FF2B5EF4-FFF2-40B4-BE49-F238E27FC236}">
                <a16:creationId xmlns:a16="http://schemas.microsoft.com/office/drawing/2014/main" id="{D04D1810-57FC-1C4D-8C4E-898181A0718B}"/>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1155600" y="1915567"/>
            <a:ext cx="1460213" cy="1274878"/>
          </a:xfrm>
          <a:prstGeom prst="rect">
            <a:avLst/>
          </a:prstGeom>
          <a:effectLst>
            <a:outerShdw blurRad="50800" dist="38100" dir="2700000" algn="tl" rotWithShape="0">
              <a:prstClr val="black">
                <a:alpha val="40000"/>
              </a:prstClr>
            </a:outerShdw>
          </a:effectLst>
        </p:spPr>
      </p:pic>
      <p:pic>
        <p:nvPicPr>
          <p:cNvPr id="20" name="図 19" descr="ロゴ が含まれている画像&#10;&#10;自動的に生成された説明">
            <a:extLst>
              <a:ext uri="{FF2B5EF4-FFF2-40B4-BE49-F238E27FC236}">
                <a16:creationId xmlns:a16="http://schemas.microsoft.com/office/drawing/2014/main" id="{7355661B-5178-BE44-9835-3639467E918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055318" y="1249040"/>
            <a:ext cx="1171327" cy="1029217"/>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D286D308-06F2-3AF6-68DF-A20332E5E41B}"/>
              </a:ext>
            </a:extLst>
          </p:cNvPr>
          <p:cNvGrpSpPr/>
          <p:nvPr/>
        </p:nvGrpSpPr>
        <p:grpSpPr>
          <a:xfrm>
            <a:off x="458627" y="3880676"/>
            <a:ext cx="7722812" cy="2319118"/>
            <a:chOff x="458627" y="3880676"/>
            <a:chExt cx="7722812" cy="2319118"/>
          </a:xfrm>
        </p:grpSpPr>
        <p:sp>
          <p:nvSpPr>
            <p:cNvPr id="19" name="正方形/長方形 18">
              <a:extLst>
                <a:ext uri="{FF2B5EF4-FFF2-40B4-BE49-F238E27FC236}">
                  <a16:creationId xmlns:a16="http://schemas.microsoft.com/office/drawing/2014/main" id="{50A04139-0885-C347-9167-57D150DB0A65}"/>
                </a:ext>
              </a:extLst>
            </p:cNvPr>
            <p:cNvSpPr/>
            <p:nvPr/>
          </p:nvSpPr>
          <p:spPr>
            <a:xfrm>
              <a:off x="3882958" y="3880676"/>
              <a:ext cx="1656735" cy="157924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a:extLst>
                <a:ext uri="{FF2B5EF4-FFF2-40B4-BE49-F238E27FC236}">
                  <a16:creationId xmlns:a16="http://schemas.microsoft.com/office/drawing/2014/main" id="{A93C21DB-191C-0D41-988D-4AC02021F05C}"/>
                </a:ext>
              </a:extLst>
            </p:cNvPr>
            <p:cNvSpPr/>
            <p:nvPr/>
          </p:nvSpPr>
          <p:spPr>
            <a:xfrm>
              <a:off x="2864056" y="4394585"/>
              <a:ext cx="579353" cy="551432"/>
            </a:xfrm>
            <a:prstGeom prst="left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左矢印 12">
              <a:extLst>
                <a:ext uri="{FF2B5EF4-FFF2-40B4-BE49-F238E27FC236}">
                  <a16:creationId xmlns:a16="http://schemas.microsoft.com/office/drawing/2014/main" id="{F4023C1F-8BD8-744C-8A8E-049CEC8A79FD}"/>
                </a:ext>
              </a:extLst>
            </p:cNvPr>
            <p:cNvSpPr/>
            <p:nvPr/>
          </p:nvSpPr>
          <p:spPr>
            <a:xfrm>
              <a:off x="5878917" y="4394585"/>
              <a:ext cx="579353" cy="551432"/>
            </a:xfrm>
            <a:prstGeom prst="left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43AFD470-E454-484E-962B-4995134EC8C6}"/>
                </a:ext>
              </a:extLst>
            </p:cNvPr>
            <p:cNvSpPr txBox="1"/>
            <p:nvPr/>
          </p:nvSpPr>
          <p:spPr>
            <a:xfrm>
              <a:off x="4106031" y="4136486"/>
              <a:ext cx="1210588" cy="1323439"/>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脳生理学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神経科学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心理学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a:t>
              </a:r>
            </a:p>
          </p:txBody>
        </p:sp>
        <p:sp>
          <p:nvSpPr>
            <p:cNvPr id="23" name="テキスト ボックス 22">
              <a:extLst>
                <a:ext uri="{FF2B5EF4-FFF2-40B4-BE49-F238E27FC236}">
                  <a16:creationId xmlns:a16="http://schemas.microsoft.com/office/drawing/2014/main" id="{5C1F40CD-8BCB-7B40-96C6-BD356C59060D}"/>
                </a:ext>
              </a:extLst>
            </p:cNvPr>
            <p:cNvSpPr txBox="1"/>
            <p:nvPr/>
          </p:nvSpPr>
          <p:spPr>
            <a:xfrm>
              <a:off x="3153732" y="5633123"/>
              <a:ext cx="4134465" cy="507831"/>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人工知能／</a:t>
              </a:r>
              <a:r>
                <a:rPr kumimoji="1" lang="en-US" altLang="ja-JP" sz="1600" b="1" dirty="0">
                  <a:solidFill>
                    <a:srgbClr val="0070C0"/>
                  </a:solidFill>
                  <a:latin typeface="Meiryo" panose="020B0604030504040204" pitchFamily="34" charset="-128"/>
                  <a:ea typeface="Meiryo" panose="020B0604030504040204" pitchFamily="34" charset="-128"/>
                </a:rPr>
                <a:t>AI</a:t>
              </a:r>
              <a:r>
                <a:rPr kumimoji="1" lang="ja-JP" altLang="en-US" sz="1600" b="1">
                  <a:solidFill>
                    <a:srgbClr val="0070C0"/>
                  </a:solidFill>
                  <a:latin typeface="Meiryo" panose="020B0604030504040204" pitchFamily="34" charset="-128"/>
                  <a:ea typeface="Meiryo" panose="020B0604030504040204" pitchFamily="34" charset="-128"/>
                </a:rPr>
                <a:t>は脳を再現したものではない</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1100">
                  <a:solidFill>
                    <a:srgbClr val="0070C0"/>
                  </a:solidFill>
                  <a:latin typeface="Meiryo" panose="020B0604030504040204" pitchFamily="34" charset="-128"/>
                  <a:ea typeface="Meiryo" panose="020B0604030504040204" pitchFamily="34" charset="-128"/>
                </a:rPr>
                <a:t>脳で処理される知的処理の仕組みを参考に</a:t>
              </a:r>
              <a:r>
                <a:rPr kumimoji="1" lang="ja-JP" altLang="en-US" sz="1100">
                  <a:solidFill>
                    <a:srgbClr val="0070C0"/>
                  </a:solidFill>
                  <a:latin typeface="Meiryo" panose="020B0604030504040204" pitchFamily="34" charset="-128"/>
                  <a:ea typeface="Meiryo" panose="020B0604030504040204" pitchFamily="34" charset="-128"/>
                </a:rPr>
                <a:t>作られたプログラム</a:t>
              </a:r>
            </a:p>
          </p:txBody>
        </p:sp>
        <p:pic>
          <p:nvPicPr>
            <p:cNvPr id="26" name="図 25" descr="アイコン&#10;&#10;自動的に生成された説明">
              <a:extLst>
                <a:ext uri="{FF2B5EF4-FFF2-40B4-BE49-F238E27FC236}">
                  <a16:creationId xmlns:a16="http://schemas.microsoft.com/office/drawing/2014/main" id="{3B0B2445-134A-5E40-A312-283B6CDC804A}"/>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927398" y="3897445"/>
              <a:ext cx="1254041" cy="1426753"/>
            </a:xfrm>
            <a:prstGeom prst="rect">
              <a:avLst/>
            </a:prstGeom>
            <a:effectLst>
              <a:outerShdw blurRad="50800" dist="38100" dir="2700000" algn="tl" rotWithShape="0">
                <a:prstClr val="black">
                  <a:alpha val="40000"/>
                </a:prstClr>
              </a:outerShdw>
            </a:effectLst>
          </p:spPr>
        </p:pic>
        <p:pic>
          <p:nvPicPr>
            <p:cNvPr id="28" name="図 27" descr="アイコン&#10;&#10;自動的に生成された説明">
              <a:extLst>
                <a:ext uri="{FF2B5EF4-FFF2-40B4-BE49-F238E27FC236}">
                  <a16:creationId xmlns:a16="http://schemas.microsoft.com/office/drawing/2014/main" id="{113852D4-2798-4440-A1DA-902B0ED0E143}"/>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257613" y="3897445"/>
              <a:ext cx="1256186" cy="1426753"/>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84E57EDD-5718-8345-9158-035A2B9FE9CF}"/>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6548" y="5271279"/>
              <a:ext cx="845527" cy="845527"/>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6BD5C50F-2616-4E49-9D70-0F4CC9B4D452}"/>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8627" y="4531463"/>
              <a:ext cx="892268" cy="892268"/>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16A0A1C2-DF2A-0740-8D97-E3A46574F92B}"/>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16803" y="5207786"/>
              <a:ext cx="992008" cy="992008"/>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77352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D14A5-4EE8-A51A-641E-4BEBED378DEE}"/>
            </a:ext>
          </a:extLst>
        </p:cNvPr>
        <p:cNvGrpSpPr/>
        <p:nvPr/>
      </p:nvGrpSpPr>
      <p:grpSpPr>
        <a:xfrm>
          <a:off x="0" y="0"/>
          <a:ext cx="0" cy="0"/>
          <a:chOff x="0" y="0"/>
          <a:chExt cx="0" cy="0"/>
        </a:xfrm>
      </p:grpSpPr>
      <p:grpSp>
        <p:nvGrpSpPr>
          <p:cNvPr id="158" name="グループ化 157">
            <a:extLst>
              <a:ext uri="{FF2B5EF4-FFF2-40B4-BE49-F238E27FC236}">
                <a16:creationId xmlns:a16="http://schemas.microsoft.com/office/drawing/2014/main" id="{235DDB47-0003-7F04-D306-56DA959D5671}"/>
              </a:ext>
            </a:extLst>
          </p:cNvPr>
          <p:cNvGrpSpPr/>
          <p:nvPr/>
        </p:nvGrpSpPr>
        <p:grpSpPr>
          <a:xfrm>
            <a:off x="4076192" y="907493"/>
            <a:ext cx="4491150" cy="3662909"/>
            <a:chOff x="4076192" y="907493"/>
            <a:chExt cx="4491150" cy="3662909"/>
          </a:xfrm>
        </p:grpSpPr>
        <p:sp>
          <p:nvSpPr>
            <p:cNvPr id="32" name="正方形/長方形 31">
              <a:extLst>
                <a:ext uri="{FF2B5EF4-FFF2-40B4-BE49-F238E27FC236}">
                  <a16:creationId xmlns:a16="http://schemas.microsoft.com/office/drawing/2014/main" id="{B660CF1B-D5BA-391F-F13D-3A57C1C19E14}"/>
                </a:ext>
              </a:extLst>
            </p:cNvPr>
            <p:cNvSpPr/>
            <p:nvPr/>
          </p:nvSpPr>
          <p:spPr>
            <a:xfrm>
              <a:off x="4076192" y="907493"/>
              <a:ext cx="4491150" cy="3662909"/>
            </a:xfrm>
            <a:prstGeom prst="rect">
              <a:avLst/>
            </a:prstGeom>
            <a:solidFill>
              <a:schemeClr val="accent3">
                <a:lumMod val="20000"/>
                <a:lumOff val="80000"/>
                <a:alpha val="2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テキスト ボックス 156">
              <a:extLst>
                <a:ext uri="{FF2B5EF4-FFF2-40B4-BE49-F238E27FC236}">
                  <a16:creationId xmlns:a16="http://schemas.microsoft.com/office/drawing/2014/main" id="{CAAF43F7-7009-55F2-D8BB-5837AC4394AE}"/>
                </a:ext>
              </a:extLst>
            </p:cNvPr>
            <p:cNvSpPr txBox="1"/>
            <p:nvPr/>
          </p:nvSpPr>
          <p:spPr>
            <a:xfrm>
              <a:off x="4280182" y="930156"/>
              <a:ext cx="4083169" cy="707886"/>
            </a:xfrm>
            <a:prstGeom prst="rect">
              <a:avLst/>
            </a:prstGeom>
            <a:noFill/>
          </p:spPr>
          <p:txBody>
            <a:bodyPr wrap="none" rtlCol="0">
              <a:spAutoFit/>
            </a:bodyPr>
            <a:lstStyle/>
            <a:p>
              <a:pPr algn="ctr"/>
              <a:r>
                <a:rPr kumimoji="1" lang="en-US" altLang="ja-JP" sz="2400" b="1" dirty="0">
                  <a:solidFill>
                    <a:srgbClr val="0432FF"/>
                  </a:solidFill>
                  <a:latin typeface="Meiryo" panose="020B0604030504040204" pitchFamily="34" charset="-128"/>
                  <a:ea typeface="Meiryo" panose="020B0604030504040204" pitchFamily="34" charset="-128"/>
                </a:rPr>
                <a:t>ERP</a:t>
              </a:r>
              <a:endParaRPr kumimoji="1" lang="en-US" altLang="ja-JP" sz="2400" dirty="0">
                <a:solidFill>
                  <a:srgbClr val="0432FF"/>
                </a:solidFill>
                <a:latin typeface="Meiryo" panose="020B0604030504040204" pitchFamily="34" charset="-128"/>
                <a:ea typeface="Meiryo" panose="020B0604030504040204" pitchFamily="34" charset="-128"/>
              </a:endParaRPr>
            </a:p>
            <a:p>
              <a:pPr algn="ctr"/>
              <a:r>
                <a:rPr kumimoji="1" lang="ja-JP" altLang="en-US" sz="1600">
                  <a:solidFill>
                    <a:srgbClr val="0432FF"/>
                  </a:solidFill>
                  <a:latin typeface="Meiryo" panose="020B0604030504040204" pitchFamily="34" charset="-128"/>
                  <a:ea typeface="Meiryo" panose="020B0604030504040204" pitchFamily="34" charset="-128"/>
                </a:rPr>
                <a:t>予め用意された業務機能のデジタル部品集</a:t>
              </a:r>
            </a:p>
          </p:txBody>
        </p:sp>
      </p:grpSp>
      <p:sp>
        <p:nvSpPr>
          <p:cNvPr id="2" name="タイトル 1">
            <a:extLst>
              <a:ext uri="{FF2B5EF4-FFF2-40B4-BE49-F238E27FC236}">
                <a16:creationId xmlns:a16="http://schemas.microsoft.com/office/drawing/2014/main" id="{33862FEE-D1B8-7DDC-DA6E-18CBB2B80AFE}"/>
              </a:ext>
            </a:extLst>
          </p:cNvPr>
          <p:cNvSpPr>
            <a:spLocks noGrp="1"/>
          </p:cNvSpPr>
          <p:nvPr>
            <p:ph type="title"/>
          </p:nvPr>
        </p:nvSpPr>
        <p:spPr/>
        <p:txBody>
          <a:bodyPr/>
          <a:lstStyle/>
          <a:p>
            <a:r>
              <a:rPr kumimoji="1" lang="en-US" altLang="ja-JP" dirty="0"/>
              <a:t>ERP</a:t>
            </a:r>
            <a:r>
              <a:rPr kumimoji="1" lang="ja-JP" altLang="en-US"/>
              <a:t>は企業活動のデジタルツインを作る</a:t>
            </a:r>
            <a:endParaRPr kumimoji="1" lang="ja-JP" altLang="en-US" dirty="0"/>
          </a:p>
        </p:txBody>
      </p:sp>
      <p:sp>
        <p:nvSpPr>
          <p:cNvPr id="37" name="テキスト ボックス 36">
            <a:extLst>
              <a:ext uri="{FF2B5EF4-FFF2-40B4-BE49-F238E27FC236}">
                <a16:creationId xmlns:a16="http://schemas.microsoft.com/office/drawing/2014/main" id="{5914B3F9-F9C9-9DAB-2ACB-4BE53596A475}"/>
              </a:ext>
            </a:extLst>
          </p:cNvPr>
          <p:cNvSpPr txBox="1"/>
          <p:nvPr/>
        </p:nvSpPr>
        <p:spPr>
          <a:xfrm>
            <a:off x="482877" y="2918373"/>
            <a:ext cx="1800493" cy="523220"/>
          </a:xfrm>
          <a:prstGeom prst="rect">
            <a:avLst/>
          </a:prstGeom>
          <a:noFill/>
        </p:spPr>
        <p:txBody>
          <a:bodyPr wrap="none" rtlCol="0">
            <a:spAutoFit/>
          </a:bodyPr>
          <a:lstStyle/>
          <a:p>
            <a:pPr algn="ctr"/>
            <a:r>
              <a:rPr kumimoji="1" lang="ja-JP" altLang="en-US" sz="1400" b="1">
                <a:solidFill>
                  <a:srgbClr val="0070C0"/>
                </a:solidFill>
                <a:latin typeface="Meiryo" panose="020B0604030504040204" pitchFamily="34" charset="-128"/>
                <a:ea typeface="Meiryo" panose="020B0604030504040204" pitchFamily="34" charset="-128"/>
              </a:rPr>
              <a:t>アレンジができる</a:t>
            </a:r>
            <a:endParaRPr kumimoji="1" lang="en-US" altLang="ja-JP" sz="1400" b="1" dirty="0">
              <a:solidFill>
                <a:srgbClr val="0070C0"/>
              </a:solidFill>
              <a:latin typeface="Meiryo" panose="020B0604030504040204" pitchFamily="34" charset="-128"/>
              <a:ea typeface="Meiryo" panose="020B0604030504040204" pitchFamily="34" charset="-128"/>
            </a:endParaRPr>
          </a:p>
          <a:p>
            <a:pPr algn="ctr"/>
            <a:r>
              <a:rPr kumimoji="1" lang="ja-JP" altLang="en-US" sz="1400" b="1">
                <a:solidFill>
                  <a:srgbClr val="0070C0"/>
                </a:solidFill>
                <a:latin typeface="Meiryo" panose="020B0604030504040204" pitchFamily="34" charset="-128"/>
                <a:ea typeface="Meiryo" panose="020B0604030504040204" pitchFamily="34" charset="-128"/>
              </a:rPr>
              <a:t>様々な料理に使える</a:t>
            </a:r>
            <a:endParaRPr kumimoji="1" lang="en-US" altLang="ja-JP" sz="1400" b="1" dirty="0">
              <a:solidFill>
                <a:srgbClr val="0070C0"/>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E30D9AFE-5D1C-C52C-E2A5-B3ABC41BE485}"/>
              </a:ext>
            </a:extLst>
          </p:cNvPr>
          <p:cNvSpPr/>
          <p:nvPr/>
        </p:nvSpPr>
        <p:spPr>
          <a:xfrm>
            <a:off x="4147131" y="1678532"/>
            <a:ext cx="948001" cy="370234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7C8185B6-FE8B-DD4D-1CF8-49639AB0EE43}"/>
              </a:ext>
            </a:extLst>
          </p:cNvPr>
          <p:cNvSpPr/>
          <p:nvPr/>
        </p:nvSpPr>
        <p:spPr>
          <a:xfrm>
            <a:off x="5300070" y="1678533"/>
            <a:ext cx="948001" cy="371360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5F44346-DCFD-C14A-B9E6-3E939D85074B}"/>
              </a:ext>
            </a:extLst>
          </p:cNvPr>
          <p:cNvSpPr/>
          <p:nvPr/>
        </p:nvSpPr>
        <p:spPr>
          <a:xfrm>
            <a:off x="6437329" y="1678532"/>
            <a:ext cx="948001" cy="3702347"/>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テキスト ボックス 65">
            <a:extLst>
              <a:ext uri="{FF2B5EF4-FFF2-40B4-BE49-F238E27FC236}">
                <a16:creationId xmlns:a16="http://schemas.microsoft.com/office/drawing/2014/main" id="{51999717-33AD-1EE6-7EE9-865D7A076384}"/>
              </a:ext>
            </a:extLst>
          </p:cNvPr>
          <p:cNvSpPr txBox="1"/>
          <p:nvPr/>
        </p:nvSpPr>
        <p:spPr>
          <a:xfrm>
            <a:off x="4166113" y="5007028"/>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販売管理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C362F37D-3E6C-A804-510B-967DF4D113F5}"/>
              </a:ext>
            </a:extLst>
          </p:cNvPr>
          <p:cNvSpPr txBox="1"/>
          <p:nvPr/>
        </p:nvSpPr>
        <p:spPr>
          <a:xfrm>
            <a:off x="5322664" y="5007028"/>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生産管理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2DD148C6-F87A-864C-9D1F-EA624E52048C}"/>
              </a:ext>
            </a:extLst>
          </p:cNvPr>
          <p:cNvSpPr txBox="1"/>
          <p:nvPr/>
        </p:nvSpPr>
        <p:spPr>
          <a:xfrm>
            <a:off x="6459923" y="4992782"/>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会計管理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8" name="正方形/長方形 77">
            <a:extLst>
              <a:ext uri="{FF2B5EF4-FFF2-40B4-BE49-F238E27FC236}">
                <a16:creationId xmlns:a16="http://schemas.microsoft.com/office/drawing/2014/main" id="{E6D47844-477A-8C8B-E2B3-2B6ABE8F6B72}"/>
              </a:ext>
            </a:extLst>
          </p:cNvPr>
          <p:cNvSpPr/>
          <p:nvPr/>
        </p:nvSpPr>
        <p:spPr>
          <a:xfrm>
            <a:off x="7579396" y="1676894"/>
            <a:ext cx="948001" cy="370234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63BFADB5-DAD0-27E2-BD2E-54FD9731F44C}"/>
              </a:ext>
            </a:extLst>
          </p:cNvPr>
          <p:cNvSpPr txBox="1"/>
          <p:nvPr/>
        </p:nvSpPr>
        <p:spPr>
          <a:xfrm>
            <a:off x="7721414" y="4992782"/>
            <a:ext cx="663964"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業務</a:t>
            </a:r>
            <a:r>
              <a:rPr lang="en-US" altLang="ja-JP" sz="1400" dirty="0">
                <a:solidFill>
                  <a:schemeClr val="bg1"/>
                </a:solidFill>
                <a:latin typeface="Meiryo" panose="020B0604030504040204" pitchFamily="34" charset="-128"/>
                <a:ea typeface="Meiryo" panose="020B0604030504040204" pitchFamily="34" charset="-128"/>
              </a:rPr>
              <a:t>X</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84" name="正方形/長方形 83">
            <a:extLst>
              <a:ext uri="{FF2B5EF4-FFF2-40B4-BE49-F238E27FC236}">
                <a16:creationId xmlns:a16="http://schemas.microsoft.com/office/drawing/2014/main" id="{DD45F7D5-557B-C8F9-337B-20937ABC93EB}"/>
              </a:ext>
            </a:extLst>
          </p:cNvPr>
          <p:cNvSpPr/>
          <p:nvPr/>
        </p:nvSpPr>
        <p:spPr>
          <a:xfrm>
            <a:off x="4247620" y="4357552"/>
            <a:ext cx="759569"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9AA6E689-D89C-F878-9F42-61F87CEF993B}"/>
              </a:ext>
            </a:extLst>
          </p:cNvPr>
          <p:cNvSpPr/>
          <p:nvPr/>
        </p:nvSpPr>
        <p:spPr>
          <a:xfrm>
            <a:off x="6538458" y="4353153"/>
            <a:ext cx="759569"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8D93D8CE-70A0-50DF-3294-305A9CE3FDC8}"/>
              </a:ext>
            </a:extLst>
          </p:cNvPr>
          <p:cNvSpPr/>
          <p:nvPr/>
        </p:nvSpPr>
        <p:spPr>
          <a:xfrm>
            <a:off x="5405904" y="4355483"/>
            <a:ext cx="759569"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54" name="グループ化 153">
            <a:extLst>
              <a:ext uri="{FF2B5EF4-FFF2-40B4-BE49-F238E27FC236}">
                <a16:creationId xmlns:a16="http://schemas.microsoft.com/office/drawing/2014/main" id="{C809F3D0-C591-B562-322F-DB350C13CC5D}"/>
              </a:ext>
            </a:extLst>
          </p:cNvPr>
          <p:cNvGrpSpPr/>
          <p:nvPr/>
        </p:nvGrpSpPr>
        <p:grpSpPr>
          <a:xfrm>
            <a:off x="3118717" y="1740633"/>
            <a:ext cx="5611152" cy="2490981"/>
            <a:chOff x="3118717" y="1740633"/>
            <a:chExt cx="5611152" cy="2490981"/>
          </a:xfrm>
        </p:grpSpPr>
        <p:sp>
          <p:nvSpPr>
            <p:cNvPr id="80" name="正方形/長方形 79">
              <a:extLst>
                <a:ext uri="{FF2B5EF4-FFF2-40B4-BE49-F238E27FC236}">
                  <a16:creationId xmlns:a16="http://schemas.microsoft.com/office/drawing/2014/main" id="{E10602F1-784D-2770-0AD9-9F718624C4CD}"/>
                </a:ext>
              </a:extLst>
            </p:cNvPr>
            <p:cNvSpPr/>
            <p:nvPr/>
          </p:nvSpPr>
          <p:spPr>
            <a:xfrm>
              <a:off x="3126441" y="1740633"/>
              <a:ext cx="558725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677D06FE-33CE-8451-00E1-9558518CB60E}"/>
                </a:ext>
              </a:extLst>
            </p:cNvPr>
            <p:cNvSpPr/>
            <p:nvPr/>
          </p:nvSpPr>
          <p:spPr>
            <a:xfrm>
              <a:off x="3126441" y="2247375"/>
              <a:ext cx="558725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45AE1CD7-693B-EDDC-5731-CD7F85E0AAB3}"/>
                </a:ext>
              </a:extLst>
            </p:cNvPr>
            <p:cNvSpPr/>
            <p:nvPr/>
          </p:nvSpPr>
          <p:spPr>
            <a:xfrm>
              <a:off x="3128770" y="2767148"/>
              <a:ext cx="5584924"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1D354FFC-3145-8A36-D980-B9DE5E2B435C}"/>
                </a:ext>
              </a:extLst>
            </p:cNvPr>
            <p:cNvSpPr/>
            <p:nvPr/>
          </p:nvSpPr>
          <p:spPr>
            <a:xfrm>
              <a:off x="3125928" y="3273658"/>
              <a:ext cx="5603941"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BFD60BA5-EB3F-5475-73EB-0C6602233064}"/>
                </a:ext>
              </a:extLst>
            </p:cNvPr>
            <p:cNvSpPr/>
            <p:nvPr/>
          </p:nvSpPr>
          <p:spPr>
            <a:xfrm>
              <a:off x="3128767" y="3783709"/>
              <a:ext cx="56011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8" name="テキスト ボックス 137">
              <a:extLst>
                <a:ext uri="{FF2B5EF4-FFF2-40B4-BE49-F238E27FC236}">
                  <a16:creationId xmlns:a16="http://schemas.microsoft.com/office/drawing/2014/main" id="{B5AA3125-8034-E2D6-5E15-7CFC457E112A}"/>
                </a:ext>
              </a:extLst>
            </p:cNvPr>
            <p:cNvSpPr txBox="1"/>
            <p:nvPr/>
          </p:nvSpPr>
          <p:spPr>
            <a:xfrm>
              <a:off x="3129757" y="2266612"/>
              <a:ext cx="995328" cy="461665"/>
            </a:xfrm>
            <a:prstGeom prst="rect">
              <a:avLst/>
            </a:prstGeom>
            <a:noFill/>
          </p:spPr>
          <p:txBody>
            <a:bodyPr wrap="square" rtlCol="0">
              <a:spAutoFit/>
            </a:bodyPr>
            <a:lstStyle/>
            <a:p>
              <a:pPr algn="r"/>
              <a:r>
                <a:rPr lang="ja-JP" altLang="en-US" sz="1200" b="1">
                  <a:solidFill>
                    <a:schemeClr val="bg1"/>
                  </a:solidFill>
                  <a:latin typeface="Meiryo" panose="020B0604030504040204" pitchFamily="34" charset="-128"/>
                  <a:ea typeface="Meiryo" panose="020B0604030504040204" pitchFamily="34" charset="-128"/>
                </a:rPr>
                <a:t>顧客情報</a:t>
              </a:r>
              <a:endParaRPr lang="en-US" altLang="ja-JP" sz="1200" b="1" dirty="0">
                <a:solidFill>
                  <a:schemeClr val="bg1"/>
                </a:solidFill>
                <a:latin typeface="Meiryo" panose="020B0604030504040204" pitchFamily="34" charset="-128"/>
                <a:ea typeface="Meiryo" panose="020B0604030504040204" pitchFamily="34" charset="-128"/>
              </a:endParaRPr>
            </a:p>
            <a:p>
              <a:pPr algn="r"/>
              <a:r>
                <a:rPr lang="ja-JP" altLang="en-US" sz="1200" b="1">
                  <a:solidFill>
                    <a:schemeClr val="bg1"/>
                  </a:solidFill>
                  <a:latin typeface="Meiryo" panose="020B0604030504040204" pitchFamily="34" charset="-128"/>
                  <a:ea typeface="Meiryo" panose="020B0604030504040204" pitchFamily="34" charset="-128"/>
                </a:rPr>
                <a:t>管理</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40" name="テキスト ボックス 139">
              <a:extLst>
                <a:ext uri="{FF2B5EF4-FFF2-40B4-BE49-F238E27FC236}">
                  <a16:creationId xmlns:a16="http://schemas.microsoft.com/office/drawing/2014/main" id="{14E057EC-7A84-5449-804E-F116FA4D5336}"/>
                </a:ext>
              </a:extLst>
            </p:cNvPr>
            <p:cNvSpPr txBox="1"/>
            <p:nvPr/>
          </p:nvSpPr>
          <p:spPr>
            <a:xfrm>
              <a:off x="3118717" y="2790423"/>
              <a:ext cx="995328" cy="461665"/>
            </a:xfrm>
            <a:prstGeom prst="rect">
              <a:avLst/>
            </a:prstGeom>
            <a:noFill/>
          </p:spPr>
          <p:txBody>
            <a:bodyPr wrap="square" rtlCol="0">
              <a:spAutoFit/>
            </a:bodyPr>
            <a:lstStyle/>
            <a:p>
              <a:pPr algn="r"/>
              <a:r>
                <a:rPr lang="ja-JP" altLang="en-US" sz="1200" b="1">
                  <a:solidFill>
                    <a:schemeClr val="bg1"/>
                  </a:solidFill>
                  <a:latin typeface="Meiryo" panose="020B0604030504040204" pitchFamily="34" charset="-128"/>
                  <a:ea typeface="Meiryo" panose="020B0604030504040204" pitchFamily="34" charset="-128"/>
                </a:rPr>
                <a:t>製品データ</a:t>
              </a:r>
              <a:endParaRPr lang="en-US" altLang="ja-JP" sz="1200" b="1" dirty="0">
                <a:solidFill>
                  <a:schemeClr val="bg1"/>
                </a:solidFill>
                <a:latin typeface="Meiryo" panose="020B0604030504040204" pitchFamily="34" charset="-128"/>
                <a:ea typeface="Meiryo" panose="020B0604030504040204" pitchFamily="34" charset="-128"/>
              </a:endParaRPr>
            </a:p>
            <a:p>
              <a:pPr algn="r"/>
              <a:r>
                <a:rPr lang="ja-JP" altLang="en-US" sz="1200" b="1">
                  <a:solidFill>
                    <a:schemeClr val="bg1"/>
                  </a:solidFill>
                  <a:latin typeface="Meiryo" panose="020B0604030504040204" pitchFamily="34" charset="-128"/>
                  <a:ea typeface="Meiryo" panose="020B0604030504040204" pitchFamily="34" charset="-128"/>
                </a:rPr>
                <a:t>管理</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41" name="テキスト ボックス 140">
              <a:extLst>
                <a:ext uri="{FF2B5EF4-FFF2-40B4-BE49-F238E27FC236}">
                  <a16:creationId xmlns:a16="http://schemas.microsoft.com/office/drawing/2014/main" id="{5B388157-987F-9D58-6E22-127D0A48082F}"/>
                </a:ext>
              </a:extLst>
            </p:cNvPr>
            <p:cNvSpPr txBox="1"/>
            <p:nvPr/>
          </p:nvSpPr>
          <p:spPr>
            <a:xfrm>
              <a:off x="3124490" y="1769440"/>
              <a:ext cx="1000595" cy="461665"/>
            </a:xfrm>
            <a:prstGeom prst="rect">
              <a:avLst/>
            </a:prstGeom>
            <a:noFill/>
          </p:spPr>
          <p:txBody>
            <a:bodyPr wrap="none" rtlCol="0">
              <a:spAutoFit/>
            </a:bodyPr>
            <a:lstStyle/>
            <a:p>
              <a:pPr algn="r"/>
              <a:r>
                <a:rPr lang="ja-JP" altLang="en-US" sz="1200" b="1">
                  <a:solidFill>
                    <a:schemeClr val="bg1"/>
                  </a:solidFill>
                  <a:latin typeface="Meiryo" panose="020B0604030504040204" pitchFamily="34" charset="-128"/>
                  <a:ea typeface="Meiryo" panose="020B0604030504040204" pitchFamily="34" charset="-128"/>
                </a:rPr>
                <a:t>ユーザー</a:t>
              </a:r>
              <a:r>
                <a:rPr lang="en-US" altLang="ja-JP" sz="1200" b="1" dirty="0">
                  <a:solidFill>
                    <a:schemeClr val="bg1"/>
                  </a:solidFill>
                  <a:latin typeface="Meiryo" panose="020B0604030504040204" pitchFamily="34" charset="-128"/>
                  <a:ea typeface="Meiryo" panose="020B0604030504040204" pitchFamily="34" charset="-128"/>
                </a:rPr>
                <a:t>ID</a:t>
              </a:r>
            </a:p>
            <a:p>
              <a:pPr algn="r"/>
              <a:r>
                <a:rPr lang="ja-JP" altLang="en-US" sz="1200" b="1">
                  <a:solidFill>
                    <a:schemeClr val="bg1"/>
                  </a:solidFill>
                  <a:latin typeface="Meiryo" panose="020B0604030504040204" pitchFamily="34" charset="-128"/>
                  <a:ea typeface="Meiryo" panose="020B0604030504040204" pitchFamily="34" charset="-128"/>
                </a:rPr>
                <a:t>管理</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42" name="テキスト ボックス 141">
              <a:extLst>
                <a:ext uri="{FF2B5EF4-FFF2-40B4-BE49-F238E27FC236}">
                  <a16:creationId xmlns:a16="http://schemas.microsoft.com/office/drawing/2014/main" id="{1F4857DA-F690-F569-CABF-8D4BC4016A64}"/>
                </a:ext>
              </a:extLst>
            </p:cNvPr>
            <p:cNvSpPr txBox="1"/>
            <p:nvPr/>
          </p:nvSpPr>
          <p:spPr>
            <a:xfrm>
              <a:off x="3124490" y="3374127"/>
              <a:ext cx="995328" cy="276999"/>
            </a:xfrm>
            <a:prstGeom prst="rect">
              <a:avLst/>
            </a:prstGeom>
            <a:noFill/>
          </p:spPr>
          <p:txBody>
            <a:bodyPr wrap="square" rtlCol="0">
              <a:spAutoFit/>
            </a:bodyPr>
            <a:lstStyle/>
            <a:p>
              <a:pPr algn="r"/>
              <a:r>
                <a:rPr kumimoji="1" lang="ja-JP" altLang="en-US" sz="1200" b="1">
                  <a:solidFill>
                    <a:schemeClr val="bg1"/>
                  </a:solidFill>
                  <a:latin typeface="Meiryo" panose="020B0604030504040204" pitchFamily="34" charset="-128"/>
                  <a:ea typeface="Meiryo" panose="020B0604030504040204" pitchFamily="34" charset="-128"/>
                </a:rPr>
                <a:t>機能</a:t>
              </a:r>
              <a:r>
                <a:rPr kumimoji="1" lang="en-US" altLang="ja-JP" sz="1200" b="1" dirty="0">
                  <a:solidFill>
                    <a:schemeClr val="bg1"/>
                  </a:solidFill>
                  <a:latin typeface="Meiryo" panose="020B0604030504040204" pitchFamily="34" charset="-128"/>
                  <a:ea typeface="Meiryo" panose="020B0604030504040204" pitchFamily="34" charset="-128"/>
                </a:rPr>
                <a:t>A</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43" name="テキスト ボックス 142">
              <a:extLst>
                <a:ext uri="{FF2B5EF4-FFF2-40B4-BE49-F238E27FC236}">
                  <a16:creationId xmlns:a16="http://schemas.microsoft.com/office/drawing/2014/main" id="{2AFFBC45-591D-0878-9394-449D605F7FF2}"/>
                </a:ext>
              </a:extLst>
            </p:cNvPr>
            <p:cNvSpPr txBox="1"/>
            <p:nvPr/>
          </p:nvSpPr>
          <p:spPr>
            <a:xfrm>
              <a:off x="3124490" y="3898562"/>
              <a:ext cx="995328" cy="276999"/>
            </a:xfrm>
            <a:prstGeom prst="rect">
              <a:avLst/>
            </a:prstGeom>
            <a:noFill/>
          </p:spPr>
          <p:txBody>
            <a:bodyPr wrap="square" rtlCol="0">
              <a:spAutoFit/>
            </a:bodyPr>
            <a:lstStyle/>
            <a:p>
              <a:pPr algn="r"/>
              <a:r>
                <a:rPr kumimoji="1" lang="ja-JP" altLang="en-US" sz="1200" b="1">
                  <a:solidFill>
                    <a:schemeClr val="bg1"/>
                  </a:solidFill>
                  <a:latin typeface="Meiryo" panose="020B0604030504040204" pitchFamily="34" charset="-128"/>
                  <a:ea typeface="Meiryo" panose="020B0604030504040204" pitchFamily="34" charset="-128"/>
                </a:rPr>
                <a:t>機能</a:t>
              </a:r>
              <a:r>
                <a:rPr kumimoji="1" lang="en-US" altLang="ja-JP" sz="1200" b="1" dirty="0">
                  <a:solidFill>
                    <a:schemeClr val="bg1"/>
                  </a:solidFill>
                  <a:latin typeface="Meiryo" panose="020B0604030504040204" pitchFamily="34" charset="-128"/>
                  <a:ea typeface="Meiryo" panose="020B0604030504040204" pitchFamily="34" charset="-128"/>
                </a:rPr>
                <a:t>B</a:t>
              </a:r>
              <a:endParaRPr kumimoji="1" lang="ja-JP" altLang="en-US" sz="1200" b="1">
                <a:solidFill>
                  <a:schemeClr val="bg1"/>
                </a:solidFill>
                <a:latin typeface="Meiryo" panose="020B0604030504040204" pitchFamily="34" charset="-128"/>
                <a:ea typeface="Meiryo" panose="020B0604030504040204" pitchFamily="34" charset="-128"/>
              </a:endParaRPr>
            </a:p>
          </p:txBody>
        </p:sp>
      </p:grpSp>
      <p:sp>
        <p:nvSpPr>
          <p:cNvPr id="144" name="上矢印 143">
            <a:extLst>
              <a:ext uri="{FF2B5EF4-FFF2-40B4-BE49-F238E27FC236}">
                <a16:creationId xmlns:a16="http://schemas.microsoft.com/office/drawing/2014/main" id="{F9D6CD9D-21A0-3E92-DC4F-1C1E8B83412D}"/>
              </a:ext>
            </a:extLst>
          </p:cNvPr>
          <p:cNvSpPr/>
          <p:nvPr/>
        </p:nvSpPr>
        <p:spPr>
          <a:xfrm rot="10800000">
            <a:off x="1073631" y="3444578"/>
            <a:ext cx="551329" cy="307777"/>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テキスト ボックス 148">
            <a:extLst>
              <a:ext uri="{FF2B5EF4-FFF2-40B4-BE49-F238E27FC236}">
                <a16:creationId xmlns:a16="http://schemas.microsoft.com/office/drawing/2014/main" id="{EACC9C77-610C-0161-FD88-FFEC118D6DF8}"/>
              </a:ext>
            </a:extLst>
          </p:cNvPr>
          <p:cNvSpPr txBox="1"/>
          <p:nvPr/>
        </p:nvSpPr>
        <p:spPr>
          <a:xfrm>
            <a:off x="3845859" y="5580328"/>
            <a:ext cx="4859022" cy="923330"/>
          </a:xfrm>
          <a:prstGeom prst="rect">
            <a:avLst/>
          </a:prstGeom>
          <a:noFill/>
        </p:spPr>
        <p:txBody>
          <a:bodyPr wrap="none" rtlCol="0">
            <a:spAutoFit/>
          </a:bodyPr>
          <a:lstStyle/>
          <a:p>
            <a:pPr marL="285750" indent="-285750">
              <a:buFont typeface="Wingdings" pitchFamily="2" charset="2"/>
              <a:buChar char="ü"/>
            </a:pPr>
            <a:r>
              <a:rPr kumimoji="1" lang="ja-JP" altLang="en-US" b="1">
                <a:solidFill>
                  <a:schemeClr val="accent6">
                    <a:lumMod val="75000"/>
                  </a:schemeClr>
                </a:solidFill>
                <a:latin typeface="Meiryo" panose="020B0604030504040204" pitchFamily="34" charset="-128"/>
                <a:ea typeface="Meiryo" panose="020B0604030504040204" pitchFamily="34" charset="-128"/>
              </a:rPr>
              <a:t>業務の変更や改善に直ちに対応できる</a:t>
            </a:r>
            <a:endParaRPr kumimoji="1" lang="en-US" altLang="ja-JP" b="1"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b="1">
                <a:solidFill>
                  <a:schemeClr val="accent6">
                    <a:lumMod val="75000"/>
                  </a:schemeClr>
                </a:solidFill>
                <a:latin typeface="Meiryo" panose="020B0604030504040204" pitchFamily="34" charset="-128"/>
                <a:ea typeface="Meiryo" panose="020B0604030504040204" pitchFamily="34" charset="-128"/>
              </a:rPr>
              <a:t>新しい業務にも即応できる</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b="1">
                <a:solidFill>
                  <a:schemeClr val="accent6">
                    <a:lumMod val="75000"/>
                  </a:schemeClr>
                </a:solidFill>
                <a:latin typeface="Meiryo" panose="020B0604030504040204" pitchFamily="34" charset="-128"/>
                <a:ea typeface="Meiryo" panose="020B0604030504040204" pitchFamily="34" charset="-128"/>
              </a:rPr>
              <a:t>新たな技術やノウハウを容易に取り込める</a:t>
            </a:r>
          </a:p>
        </p:txBody>
      </p:sp>
      <p:grpSp>
        <p:nvGrpSpPr>
          <p:cNvPr id="155" name="グループ化 154">
            <a:extLst>
              <a:ext uri="{FF2B5EF4-FFF2-40B4-BE49-F238E27FC236}">
                <a16:creationId xmlns:a16="http://schemas.microsoft.com/office/drawing/2014/main" id="{CF30CE2D-1770-6A25-EAD5-6789E540A573}"/>
              </a:ext>
            </a:extLst>
          </p:cNvPr>
          <p:cNvGrpSpPr/>
          <p:nvPr/>
        </p:nvGrpSpPr>
        <p:grpSpPr>
          <a:xfrm>
            <a:off x="2283370" y="1055172"/>
            <a:ext cx="1562488" cy="600300"/>
            <a:chOff x="2283370" y="1055172"/>
            <a:chExt cx="1562488" cy="600300"/>
          </a:xfrm>
        </p:grpSpPr>
        <p:sp>
          <p:nvSpPr>
            <p:cNvPr id="152" name="曲折矢印 151">
              <a:extLst>
                <a:ext uri="{FF2B5EF4-FFF2-40B4-BE49-F238E27FC236}">
                  <a16:creationId xmlns:a16="http://schemas.microsoft.com/office/drawing/2014/main" id="{10134C22-5B10-82BE-7C10-181574EEB14A}"/>
                </a:ext>
              </a:extLst>
            </p:cNvPr>
            <p:cNvSpPr/>
            <p:nvPr/>
          </p:nvSpPr>
          <p:spPr>
            <a:xfrm rot="5400000">
              <a:off x="2803098" y="598641"/>
              <a:ext cx="586230" cy="1499291"/>
            </a:xfrm>
            <a:prstGeom prst="bentArrow">
              <a:avLst>
                <a:gd name="adj1" fmla="val 25000"/>
                <a:gd name="adj2" fmla="val 25000"/>
                <a:gd name="adj3" fmla="val 25000"/>
                <a:gd name="adj4" fmla="val 38016"/>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テキスト ボックス 152">
              <a:extLst>
                <a:ext uri="{FF2B5EF4-FFF2-40B4-BE49-F238E27FC236}">
                  <a16:creationId xmlns:a16="http://schemas.microsoft.com/office/drawing/2014/main" id="{18949686-6BE1-97FB-BFC9-274704F85A66}"/>
                </a:ext>
              </a:extLst>
            </p:cNvPr>
            <p:cNvSpPr txBox="1"/>
            <p:nvPr/>
          </p:nvSpPr>
          <p:spPr>
            <a:xfrm>
              <a:off x="2283370" y="1224585"/>
              <a:ext cx="1313180" cy="430887"/>
            </a:xfrm>
            <a:prstGeom prst="rect">
              <a:avLst/>
            </a:prstGeom>
            <a:noFill/>
          </p:spPr>
          <p:txBody>
            <a:bodyPr wrap="none" rtlCol="0">
              <a:spAutoFit/>
            </a:bodyPr>
            <a:lstStyle/>
            <a:p>
              <a:r>
                <a:rPr kumimoji="1" lang="ja-JP" altLang="en-US" sz="1100" b="1">
                  <a:solidFill>
                    <a:schemeClr val="accent6">
                      <a:lumMod val="75000"/>
                    </a:schemeClr>
                  </a:solidFill>
                  <a:latin typeface="Meiryo" panose="020B0604030504040204" pitchFamily="34" charset="-128"/>
                  <a:ea typeface="Meiryo" panose="020B0604030504040204" pitchFamily="34" charset="-128"/>
                </a:rPr>
                <a:t>デジタル化で</a:t>
              </a:r>
              <a:endParaRPr kumimoji="1" lang="en-US" altLang="ja-JP" sz="1100" b="1" dirty="0">
                <a:solidFill>
                  <a:schemeClr val="accent6">
                    <a:lumMod val="75000"/>
                  </a:schemeClr>
                </a:solidFill>
                <a:latin typeface="Meiryo" panose="020B0604030504040204" pitchFamily="34" charset="-128"/>
                <a:ea typeface="Meiryo" panose="020B0604030504040204" pitchFamily="34" charset="-128"/>
              </a:endParaRPr>
            </a:p>
            <a:p>
              <a:r>
                <a:rPr lang="ja-JP" altLang="en-US" sz="1100" b="1">
                  <a:solidFill>
                    <a:schemeClr val="accent6">
                      <a:lumMod val="75000"/>
                    </a:schemeClr>
                  </a:solidFill>
                  <a:latin typeface="Meiryo" panose="020B0604030504040204" pitchFamily="34" charset="-128"/>
                  <a:ea typeface="Meiryo" panose="020B0604030504040204" pitchFamily="34" charset="-128"/>
                </a:rPr>
                <a:t>業務機能を部品化</a:t>
              </a:r>
              <a:endParaRPr kumimoji="1" lang="ja-JP" altLang="en-US" sz="1100" b="1">
                <a:solidFill>
                  <a:schemeClr val="accent6">
                    <a:lumMod val="75000"/>
                  </a:schemeClr>
                </a:solidFill>
                <a:latin typeface="Meiryo" panose="020B0604030504040204" pitchFamily="34" charset="-128"/>
                <a:ea typeface="Meiryo" panose="020B0604030504040204" pitchFamily="34" charset="-128"/>
              </a:endParaRPr>
            </a:p>
          </p:txBody>
        </p:sp>
      </p:grpSp>
      <p:sp>
        <p:nvSpPr>
          <p:cNvPr id="156" name="テキスト ボックス 155">
            <a:extLst>
              <a:ext uri="{FF2B5EF4-FFF2-40B4-BE49-F238E27FC236}">
                <a16:creationId xmlns:a16="http://schemas.microsoft.com/office/drawing/2014/main" id="{F5DF4EBB-3192-320B-2D68-1969170F6DF4}"/>
              </a:ext>
            </a:extLst>
          </p:cNvPr>
          <p:cNvSpPr txBox="1"/>
          <p:nvPr/>
        </p:nvSpPr>
        <p:spPr>
          <a:xfrm>
            <a:off x="3206754" y="4431744"/>
            <a:ext cx="902811" cy="307777"/>
          </a:xfrm>
          <a:prstGeom prst="rect">
            <a:avLst/>
          </a:prstGeom>
          <a:noFill/>
        </p:spPr>
        <p:txBody>
          <a:bodyPr wrap="none" rtlCol="0">
            <a:spAutoFit/>
          </a:bodyPr>
          <a:lstStyle/>
          <a:p>
            <a:r>
              <a:rPr kumimoji="1" lang="ja-JP" altLang="en-US" sz="1400" b="1">
                <a:solidFill>
                  <a:schemeClr val="accent3">
                    <a:lumMod val="50000"/>
                  </a:schemeClr>
                </a:solidFill>
                <a:latin typeface="Meiryo" panose="020B0604030504040204" pitchFamily="34" charset="-128"/>
                <a:ea typeface="Meiryo" panose="020B0604030504040204" pitchFamily="34" charset="-128"/>
              </a:rPr>
              <a:t>独自機能</a:t>
            </a:r>
          </a:p>
        </p:txBody>
      </p:sp>
      <p:sp>
        <p:nvSpPr>
          <p:cNvPr id="87" name="正方形/長方形 86">
            <a:extLst>
              <a:ext uri="{FF2B5EF4-FFF2-40B4-BE49-F238E27FC236}">
                <a16:creationId xmlns:a16="http://schemas.microsoft.com/office/drawing/2014/main" id="{90BE67EC-579D-6C29-16E5-A2FF3F7BAFB9}"/>
              </a:ext>
            </a:extLst>
          </p:cNvPr>
          <p:cNvSpPr/>
          <p:nvPr/>
        </p:nvSpPr>
        <p:spPr>
          <a:xfrm>
            <a:off x="7674426" y="4347590"/>
            <a:ext cx="759569"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pic>
        <p:nvPicPr>
          <p:cNvPr id="21" name="図 20" descr="黒い背景に白い文字がある&#10;&#10;AI 生成コンテンツは誤りを含む可能性があります。">
            <a:extLst>
              <a:ext uri="{FF2B5EF4-FFF2-40B4-BE49-F238E27FC236}">
                <a16:creationId xmlns:a16="http://schemas.microsoft.com/office/drawing/2014/main" id="{7FBBCCE2-DD0D-1540-8A43-9362916ED1B5}"/>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63594" y="3785584"/>
            <a:ext cx="1779958" cy="1139797"/>
          </a:xfrm>
          <a:prstGeom prst="rect">
            <a:avLst/>
          </a:prstGeom>
        </p:spPr>
      </p:pic>
      <p:grpSp>
        <p:nvGrpSpPr>
          <p:cNvPr id="46" name="グループ化 45">
            <a:extLst>
              <a:ext uri="{FF2B5EF4-FFF2-40B4-BE49-F238E27FC236}">
                <a16:creationId xmlns:a16="http://schemas.microsoft.com/office/drawing/2014/main" id="{5E00848F-585A-1C95-5BA4-DC5AA636CFA8}"/>
              </a:ext>
            </a:extLst>
          </p:cNvPr>
          <p:cNvGrpSpPr/>
          <p:nvPr/>
        </p:nvGrpSpPr>
        <p:grpSpPr>
          <a:xfrm>
            <a:off x="251332" y="4928366"/>
            <a:ext cx="2339103" cy="1408699"/>
            <a:chOff x="251332" y="4928366"/>
            <a:chExt cx="2339103" cy="1408699"/>
          </a:xfrm>
        </p:grpSpPr>
        <p:grpSp>
          <p:nvGrpSpPr>
            <p:cNvPr id="151" name="グループ化 150">
              <a:extLst>
                <a:ext uri="{FF2B5EF4-FFF2-40B4-BE49-F238E27FC236}">
                  <a16:creationId xmlns:a16="http://schemas.microsoft.com/office/drawing/2014/main" id="{16148AEA-EC53-5307-BF30-3C5E4A1A4043}"/>
                </a:ext>
              </a:extLst>
            </p:cNvPr>
            <p:cNvGrpSpPr/>
            <p:nvPr/>
          </p:nvGrpSpPr>
          <p:grpSpPr>
            <a:xfrm>
              <a:off x="251332" y="4928366"/>
              <a:ext cx="2339103" cy="679588"/>
              <a:chOff x="247653" y="4570403"/>
              <a:chExt cx="2339103" cy="679588"/>
            </a:xfrm>
          </p:grpSpPr>
          <p:sp>
            <p:nvSpPr>
              <p:cNvPr id="3" name="テキスト ボックス 2">
                <a:extLst>
                  <a:ext uri="{FF2B5EF4-FFF2-40B4-BE49-F238E27FC236}">
                    <a16:creationId xmlns:a16="http://schemas.microsoft.com/office/drawing/2014/main" id="{CE9DCF13-F491-68FC-3793-90CAE9A7D1AE}"/>
                  </a:ext>
                </a:extLst>
              </p:cNvPr>
              <p:cNvSpPr txBox="1"/>
              <p:nvPr/>
            </p:nvSpPr>
            <p:spPr>
              <a:xfrm>
                <a:off x="247653" y="4942214"/>
                <a:ext cx="2339103" cy="307777"/>
              </a:xfrm>
              <a:prstGeom prst="rect">
                <a:avLst/>
              </a:prstGeom>
              <a:noFill/>
            </p:spPr>
            <p:txBody>
              <a:bodyPr wrap="none" rtlCol="0">
                <a:spAutoFit/>
              </a:bodyPr>
              <a:lstStyle/>
              <a:p>
                <a:pPr algn="ctr"/>
                <a:r>
                  <a:rPr kumimoji="1" lang="ja-JP" altLang="en-US" sz="1400" b="1">
                    <a:solidFill>
                      <a:schemeClr val="accent6">
                        <a:lumMod val="75000"/>
                      </a:schemeClr>
                    </a:solidFill>
                    <a:latin typeface="Meiryo" panose="020B0604030504040204" pitchFamily="34" charset="-128"/>
                    <a:ea typeface="Meiryo" panose="020B0604030504040204" pitchFamily="34" charset="-128"/>
                  </a:rPr>
                  <a:t>カレー</a:t>
                </a:r>
                <a:r>
                  <a:rPr lang="ja-JP" altLang="en-US" sz="1400" b="1">
                    <a:solidFill>
                      <a:schemeClr val="accent6">
                        <a:lumMod val="75000"/>
                      </a:schemeClr>
                    </a:solidFill>
                    <a:latin typeface="Meiryo" panose="020B0604030504040204" pitchFamily="34" charset="-128"/>
                    <a:ea typeface="Meiryo" panose="020B0604030504040204" pitchFamily="34" charset="-128"/>
                  </a:rPr>
                  <a:t>料理でしか使えない</a:t>
                </a:r>
                <a:endParaRPr kumimoji="1" lang="en-US" altLang="ja-JP" sz="1400" b="1" dirty="0">
                  <a:solidFill>
                    <a:schemeClr val="accent6">
                      <a:lumMod val="75000"/>
                    </a:schemeClr>
                  </a:solidFill>
                  <a:latin typeface="Meiryo" panose="020B0604030504040204" pitchFamily="34" charset="-128"/>
                  <a:ea typeface="Meiryo" panose="020B0604030504040204" pitchFamily="34" charset="-128"/>
                </a:endParaRPr>
              </a:p>
            </p:txBody>
          </p:sp>
          <p:sp>
            <p:nvSpPr>
              <p:cNvPr id="145" name="上矢印 144">
                <a:extLst>
                  <a:ext uri="{FF2B5EF4-FFF2-40B4-BE49-F238E27FC236}">
                    <a16:creationId xmlns:a16="http://schemas.microsoft.com/office/drawing/2014/main" id="{E850C0DC-E964-965A-5F98-C65482184D84}"/>
                  </a:ext>
                </a:extLst>
              </p:cNvPr>
              <p:cNvSpPr/>
              <p:nvPr/>
            </p:nvSpPr>
            <p:spPr>
              <a:xfrm>
                <a:off x="1073972" y="4570403"/>
                <a:ext cx="551329" cy="307777"/>
              </a:xfrm>
              <a:prstGeom prst="up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grpSp>
        <p:sp>
          <p:nvSpPr>
            <p:cNvPr id="28" name="直方体 27">
              <a:extLst>
                <a:ext uri="{FF2B5EF4-FFF2-40B4-BE49-F238E27FC236}">
                  <a16:creationId xmlns:a16="http://schemas.microsoft.com/office/drawing/2014/main" id="{B88E80B1-9FD5-D186-478D-8C7898201CFD}"/>
                </a:ext>
              </a:extLst>
            </p:cNvPr>
            <p:cNvSpPr/>
            <p:nvPr/>
          </p:nvSpPr>
          <p:spPr>
            <a:xfrm>
              <a:off x="463594" y="5659716"/>
              <a:ext cx="1779958" cy="677349"/>
            </a:xfrm>
            <a:prstGeom prst="cube">
              <a:avLst>
                <a:gd name="adj" fmla="val 43782"/>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F7E8ED7A-DBA4-9915-939D-1CB9211C6AAD}"/>
                </a:ext>
              </a:extLst>
            </p:cNvPr>
            <p:cNvSpPr txBox="1"/>
            <p:nvPr/>
          </p:nvSpPr>
          <p:spPr>
            <a:xfrm>
              <a:off x="624889" y="5938281"/>
              <a:ext cx="1223412" cy="369332"/>
            </a:xfrm>
            <a:prstGeom prst="rect">
              <a:avLst/>
            </a:prstGeom>
            <a:noFill/>
          </p:spPr>
          <p:txBody>
            <a:bodyPr wrap="none" rtlCol="0">
              <a:spAutoFit/>
            </a:bodyPr>
            <a:lstStyle/>
            <a:p>
              <a:r>
                <a:rPr kumimoji="1" lang="en-US" altLang="ja-JP" b="1" dirty="0">
                  <a:solidFill>
                    <a:srgbClr val="FF0000"/>
                  </a:solidFill>
                  <a:latin typeface="Hiragino Maru Gothic Pro W4" panose="020F0400000000000000" pitchFamily="34" charset="-128"/>
                  <a:ea typeface="Hiragino Maru Gothic Pro W4" panose="020F0400000000000000" pitchFamily="34" charset="-128"/>
                </a:rPr>
                <a:t>BS</a:t>
              </a:r>
              <a:r>
                <a:rPr kumimoji="1" lang="ja-JP" altLang="en-US" b="1">
                  <a:solidFill>
                    <a:srgbClr val="FF0000"/>
                  </a:solidFill>
                  <a:latin typeface="Hiragino Maru Gothic Pro W4" panose="020F0400000000000000" pitchFamily="34" charset="-128"/>
                  <a:ea typeface="Hiragino Maru Gothic Pro W4" panose="020F0400000000000000" pitchFamily="34" charset="-128"/>
                </a:rPr>
                <a:t>カレー</a:t>
              </a:r>
            </a:p>
          </p:txBody>
        </p:sp>
        <p:pic>
          <p:nvPicPr>
            <p:cNvPr id="31" name="図 30" descr="図形&#10;&#10;AI 生成コンテンツは誤りを含む可能性があります。">
              <a:extLst>
                <a:ext uri="{FF2B5EF4-FFF2-40B4-BE49-F238E27FC236}">
                  <a16:creationId xmlns:a16="http://schemas.microsoft.com/office/drawing/2014/main" id="{0A570DD7-5613-4A1A-F7CC-C3E5235752EE}"/>
                </a:ext>
              </a:extLst>
            </p:cNvPr>
            <p:cNvPicPr>
              <a:picLocks noChangeAspect="1"/>
            </p:cNvPicPr>
            <p:nvPr/>
          </p:nvPicPr>
          <p:blipFill>
            <a:blip r:embed="rId3" cstate="print">
              <a:extLst>
                <a:ext uri="{28A0092B-C50C-407E-A947-70E740481C1C}">
                  <a14:useLocalDpi xmlns:a14="http://schemas.microsoft.com/office/drawing/2010/main"/>
                </a:ext>
              </a:extLst>
            </a:blip>
            <a:srcRect t="-6" r="-3450"/>
            <a:stretch>
              <a:fillRect/>
            </a:stretch>
          </p:blipFill>
          <p:spPr>
            <a:xfrm>
              <a:off x="1535053" y="5718958"/>
              <a:ext cx="443951" cy="206825"/>
            </a:xfrm>
            <a:prstGeom prst="rect">
              <a:avLst/>
            </a:prstGeom>
          </p:spPr>
        </p:pic>
        <p:pic>
          <p:nvPicPr>
            <p:cNvPr id="35" name="図 34" descr="黒い背景に白い文字がある&#10;&#10;AI 生成コンテンツは誤りを含む可能性があります。">
              <a:extLst>
                <a:ext uri="{FF2B5EF4-FFF2-40B4-BE49-F238E27FC236}">
                  <a16:creationId xmlns:a16="http://schemas.microsoft.com/office/drawing/2014/main" id="{5A90DBD1-ACE0-3EC9-C721-63E9998A01B1}"/>
                </a:ext>
              </a:extLst>
            </p:cNvPr>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a:xfrm>
              <a:off x="939734" y="5693214"/>
              <a:ext cx="544545" cy="245067"/>
            </a:xfrm>
            <a:prstGeom prst="rect">
              <a:avLst/>
            </a:prstGeom>
          </p:spPr>
        </p:pic>
      </p:grpSp>
      <p:grpSp>
        <p:nvGrpSpPr>
          <p:cNvPr id="45" name="グループ化 44">
            <a:extLst>
              <a:ext uri="{FF2B5EF4-FFF2-40B4-BE49-F238E27FC236}">
                <a16:creationId xmlns:a16="http://schemas.microsoft.com/office/drawing/2014/main" id="{3F0A5D44-797C-D2BB-D3EC-3FC21548F602}"/>
              </a:ext>
            </a:extLst>
          </p:cNvPr>
          <p:cNvGrpSpPr/>
          <p:nvPr/>
        </p:nvGrpSpPr>
        <p:grpSpPr>
          <a:xfrm>
            <a:off x="464485" y="1750523"/>
            <a:ext cx="1627679" cy="1202918"/>
            <a:chOff x="464485" y="1750523"/>
            <a:chExt cx="1627679" cy="1202918"/>
          </a:xfrm>
        </p:grpSpPr>
        <p:pic>
          <p:nvPicPr>
            <p:cNvPr id="15" name="図 14" descr="図形&#10;&#10;AI 生成コンテンツは誤りを含む可能性があります。">
              <a:extLst>
                <a:ext uri="{FF2B5EF4-FFF2-40B4-BE49-F238E27FC236}">
                  <a16:creationId xmlns:a16="http://schemas.microsoft.com/office/drawing/2014/main" id="{F23E67F5-0861-941D-815E-1C356FA43804}"/>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163539" y="1750523"/>
              <a:ext cx="371514" cy="975866"/>
            </a:xfrm>
            <a:prstGeom prst="rect">
              <a:avLst/>
            </a:prstGeom>
            <a:effectLst>
              <a:outerShdw blurRad="50800" dist="38100" dir="2700000" algn="tl" rotWithShape="0">
                <a:prstClr val="black">
                  <a:alpha val="40000"/>
                </a:prstClr>
              </a:outerShdw>
            </a:effectLst>
          </p:spPr>
        </p:pic>
        <p:pic>
          <p:nvPicPr>
            <p:cNvPr id="22" name="図 21" descr="図形&#10;&#10;AI 生成コンテンツは誤りを含む可能性があります。">
              <a:extLst>
                <a:ext uri="{FF2B5EF4-FFF2-40B4-BE49-F238E27FC236}">
                  <a16:creationId xmlns:a16="http://schemas.microsoft.com/office/drawing/2014/main" id="{093A302F-222D-899E-F191-B876F17AE183}"/>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4889" y="1750523"/>
              <a:ext cx="371514" cy="975866"/>
            </a:xfrm>
            <a:prstGeom prst="rect">
              <a:avLst/>
            </a:prstGeom>
            <a:effectLst>
              <a:outerShdw blurRad="50800" dist="38100" dir="2700000" algn="tl" rotWithShape="0">
                <a:prstClr val="black">
                  <a:alpha val="40000"/>
                </a:prstClr>
              </a:outerShdw>
            </a:effectLst>
          </p:spPr>
        </p:pic>
        <p:pic>
          <p:nvPicPr>
            <p:cNvPr id="23" name="図 22" descr="図形&#10;&#10;AI 生成コンテンツは誤りを含む可能性があります。">
              <a:extLst>
                <a:ext uri="{FF2B5EF4-FFF2-40B4-BE49-F238E27FC236}">
                  <a16:creationId xmlns:a16="http://schemas.microsoft.com/office/drawing/2014/main" id="{28E9FD14-7FBA-AB48-0A87-7CFCF6147063}"/>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707714" y="1750523"/>
              <a:ext cx="371514" cy="975866"/>
            </a:xfrm>
            <a:prstGeom prst="rect">
              <a:avLst/>
            </a:prstGeom>
            <a:effectLst>
              <a:outerShdw blurRad="50800" dist="38100" dir="2700000" algn="tl" rotWithShape="0">
                <a:prstClr val="black">
                  <a:alpha val="40000"/>
                </a:prstClr>
              </a:outerShdw>
            </a:effectLst>
          </p:spPr>
        </p:pic>
        <p:sp>
          <p:nvSpPr>
            <p:cNvPr id="36" name="テキスト ボックス 35">
              <a:extLst>
                <a:ext uri="{FF2B5EF4-FFF2-40B4-BE49-F238E27FC236}">
                  <a16:creationId xmlns:a16="http://schemas.microsoft.com/office/drawing/2014/main" id="{54912B8B-F7D3-5735-DD33-EA89333A238C}"/>
                </a:ext>
              </a:extLst>
            </p:cNvPr>
            <p:cNvSpPr txBox="1"/>
            <p:nvPr/>
          </p:nvSpPr>
          <p:spPr>
            <a:xfrm>
              <a:off x="464485" y="2764002"/>
              <a:ext cx="646331" cy="184666"/>
            </a:xfrm>
            <a:prstGeom prst="rect">
              <a:avLst/>
            </a:prstGeom>
            <a:noFill/>
          </p:spPr>
          <p:txBody>
            <a:bodyPr wrap="none" rtlCol="0">
              <a:spAutoFit/>
            </a:bodyPr>
            <a:lstStyle/>
            <a:p>
              <a:pPr algn="ctr"/>
              <a:r>
                <a:rPr kumimoji="1" lang="ja-JP" altLang="en-US" sz="6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ターメリック</a:t>
              </a:r>
            </a:p>
          </p:txBody>
        </p:sp>
        <p:sp>
          <p:nvSpPr>
            <p:cNvPr id="38" name="テキスト ボックス 37">
              <a:extLst>
                <a:ext uri="{FF2B5EF4-FFF2-40B4-BE49-F238E27FC236}">
                  <a16:creationId xmlns:a16="http://schemas.microsoft.com/office/drawing/2014/main" id="{9FE919EF-BD9C-CD3C-496C-8F25AC13ED63}"/>
                </a:ext>
              </a:extLst>
            </p:cNvPr>
            <p:cNvSpPr txBox="1"/>
            <p:nvPr/>
          </p:nvSpPr>
          <p:spPr>
            <a:xfrm>
              <a:off x="1676666" y="2768775"/>
              <a:ext cx="415498" cy="184666"/>
            </a:xfrm>
            <a:prstGeom prst="rect">
              <a:avLst/>
            </a:prstGeom>
            <a:noFill/>
          </p:spPr>
          <p:txBody>
            <a:bodyPr wrap="none" rtlCol="0">
              <a:spAutoFit/>
            </a:bodyPr>
            <a:lstStyle/>
            <a:p>
              <a:pPr algn="ctr"/>
              <a:r>
                <a:rPr kumimoji="1" lang="ja-JP" altLang="en-US" sz="6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クミン</a:t>
              </a:r>
            </a:p>
          </p:txBody>
        </p:sp>
        <p:sp>
          <p:nvSpPr>
            <p:cNvPr id="41" name="テキスト ボックス 40">
              <a:extLst>
                <a:ext uri="{FF2B5EF4-FFF2-40B4-BE49-F238E27FC236}">
                  <a16:creationId xmlns:a16="http://schemas.microsoft.com/office/drawing/2014/main" id="{668A742F-CB3A-450B-DE08-54D16FFB049B}"/>
                </a:ext>
              </a:extLst>
            </p:cNvPr>
            <p:cNvSpPr txBox="1"/>
            <p:nvPr/>
          </p:nvSpPr>
          <p:spPr>
            <a:xfrm>
              <a:off x="1035921" y="2764002"/>
              <a:ext cx="646331" cy="184666"/>
            </a:xfrm>
            <a:prstGeom prst="rect">
              <a:avLst/>
            </a:prstGeom>
            <a:noFill/>
          </p:spPr>
          <p:txBody>
            <a:bodyPr wrap="none" rtlCol="0">
              <a:spAutoFit/>
            </a:bodyPr>
            <a:lstStyle/>
            <a:p>
              <a:pPr algn="ctr"/>
              <a:r>
                <a:rPr kumimoji="1" lang="ja-JP" altLang="en-US" sz="6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コリアンダー</a:t>
              </a:r>
            </a:p>
          </p:txBody>
        </p:sp>
      </p:grpSp>
      <p:grpSp>
        <p:nvGrpSpPr>
          <p:cNvPr id="44" name="グループ化 43">
            <a:extLst>
              <a:ext uri="{FF2B5EF4-FFF2-40B4-BE49-F238E27FC236}">
                <a16:creationId xmlns:a16="http://schemas.microsoft.com/office/drawing/2014/main" id="{D6E15B0B-2E16-F380-CDBC-EBC512019FCC}"/>
              </a:ext>
            </a:extLst>
          </p:cNvPr>
          <p:cNvGrpSpPr/>
          <p:nvPr/>
        </p:nvGrpSpPr>
        <p:grpSpPr>
          <a:xfrm>
            <a:off x="477084" y="818745"/>
            <a:ext cx="1569341" cy="1065927"/>
            <a:chOff x="481711" y="888844"/>
            <a:chExt cx="1569341" cy="1065927"/>
          </a:xfrm>
        </p:grpSpPr>
        <p:pic>
          <p:nvPicPr>
            <p:cNvPr id="5" name="図 4" descr="図形&#10;&#10;AI 生成コンテンツは誤りを含む可能性があります。">
              <a:extLst>
                <a:ext uri="{FF2B5EF4-FFF2-40B4-BE49-F238E27FC236}">
                  <a16:creationId xmlns:a16="http://schemas.microsoft.com/office/drawing/2014/main" id="{202658B6-2CDB-DA53-EA57-7B0634420D0C}"/>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85344" y="946909"/>
              <a:ext cx="609780" cy="565918"/>
            </a:xfrm>
            <a:prstGeom prst="rect">
              <a:avLst/>
            </a:prstGeom>
            <a:effectLst>
              <a:outerShdw blurRad="50800" dist="38100" dir="2700000" algn="tl" rotWithShape="0">
                <a:prstClr val="black">
                  <a:alpha val="40000"/>
                </a:prstClr>
              </a:outerShdw>
            </a:effectLst>
          </p:spPr>
        </p:pic>
        <p:pic>
          <p:nvPicPr>
            <p:cNvPr id="26" name="図 25" descr="設計図&#10;&#10;AI 生成コンテンツは誤りを含む可能性があります。">
              <a:extLst>
                <a:ext uri="{FF2B5EF4-FFF2-40B4-BE49-F238E27FC236}">
                  <a16:creationId xmlns:a16="http://schemas.microsoft.com/office/drawing/2014/main" id="{8CE896C7-6457-493A-1F9E-9F718735A7E7}"/>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005339" y="1073869"/>
              <a:ext cx="982275" cy="880902"/>
            </a:xfrm>
            <a:prstGeom prst="rect">
              <a:avLst/>
            </a:prstGeom>
            <a:effectLst>
              <a:outerShdw blurRad="50800" dist="38100" dir="2700000" algn="tl" rotWithShape="0">
                <a:prstClr val="black">
                  <a:alpha val="40000"/>
                </a:prstClr>
              </a:outerShdw>
            </a:effectLst>
          </p:spPr>
        </p:pic>
        <p:sp>
          <p:nvSpPr>
            <p:cNvPr id="42" name="テキスト ボックス 41">
              <a:extLst>
                <a:ext uri="{FF2B5EF4-FFF2-40B4-BE49-F238E27FC236}">
                  <a16:creationId xmlns:a16="http://schemas.microsoft.com/office/drawing/2014/main" id="{7D6E1AD5-8FE9-56E8-1B06-744CE143FF52}"/>
                </a:ext>
              </a:extLst>
            </p:cNvPr>
            <p:cNvSpPr txBox="1"/>
            <p:nvPr/>
          </p:nvSpPr>
          <p:spPr>
            <a:xfrm>
              <a:off x="481711" y="1520280"/>
              <a:ext cx="601447" cy="215444"/>
            </a:xfrm>
            <a:prstGeom prst="rect">
              <a:avLst/>
            </a:prstGeom>
            <a:noFill/>
          </p:spPr>
          <p:txBody>
            <a:bodyPr wrap="none" rtlCol="0">
              <a:spAutoFit/>
            </a:bodyPr>
            <a:lstStyle/>
            <a:p>
              <a:r>
                <a:rPr kumimoji="1" lang="ja-JP" altLang="en-US" sz="800" b="1">
                  <a:solidFill>
                    <a:srgbClr val="FF0000"/>
                  </a:solidFill>
                  <a:effectLst>
                    <a:outerShdw blurRad="50800" dist="38100" dir="2700000" algn="tl" rotWithShape="0">
                      <a:prstClr val="black">
                        <a:alpha val="40000"/>
                      </a:prstClr>
                    </a:outerShdw>
                  </a:effectLst>
                </a:rPr>
                <a:t>レッドチリ</a:t>
              </a:r>
            </a:p>
          </p:txBody>
        </p:sp>
        <p:sp>
          <p:nvSpPr>
            <p:cNvPr id="43" name="テキスト ボックス 42">
              <a:extLst>
                <a:ext uri="{FF2B5EF4-FFF2-40B4-BE49-F238E27FC236}">
                  <a16:creationId xmlns:a16="http://schemas.microsoft.com/office/drawing/2014/main" id="{715B9238-C552-E7A4-F815-8E3F2FF08B0A}"/>
                </a:ext>
              </a:extLst>
            </p:cNvPr>
            <p:cNvSpPr txBox="1"/>
            <p:nvPr/>
          </p:nvSpPr>
          <p:spPr>
            <a:xfrm>
              <a:off x="1388691" y="888844"/>
              <a:ext cx="662361" cy="215444"/>
            </a:xfrm>
            <a:prstGeom prst="rect">
              <a:avLst/>
            </a:prstGeom>
            <a:noFill/>
          </p:spPr>
          <p:txBody>
            <a:bodyPr wrap="none" rtlCol="0">
              <a:spAutoFit/>
            </a:bodyPr>
            <a:lstStyle/>
            <a:p>
              <a:r>
                <a:rPr kumimoji="1" lang="ja-JP" altLang="en-US" sz="800" b="1">
                  <a:solidFill>
                    <a:schemeClr val="accent6">
                      <a:lumMod val="75000"/>
                    </a:schemeClr>
                  </a:solidFill>
                  <a:effectLst>
                    <a:outerShdw blurRad="50800" dist="38100" dir="2700000" algn="tl" rotWithShape="0">
                      <a:prstClr val="black">
                        <a:alpha val="40000"/>
                      </a:prstClr>
                    </a:outerShdw>
                  </a:effectLst>
                </a:rPr>
                <a:t>カルダモン</a:t>
              </a:r>
            </a:p>
          </p:txBody>
        </p:sp>
      </p:grpSp>
      <p:grpSp>
        <p:nvGrpSpPr>
          <p:cNvPr id="150" name="グループ化 149">
            <a:extLst>
              <a:ext uri="{FF2B5EF4-FFF2-40B4-BE49-F238E27FC236}">
                <a16:creationId xmlns:a16="http://schemas.microsoft.com/office/drawing/2014/main" id="{0E654667-4764-7B28-5648-DD42BA39BFE5}"/>
              </a:ext>
            </a:extLst>
          </p:cNvPr>
          <p:cNvGrpSpPr/>
          <p:nvPr/>
        </p:nvGrpSpPr>
        <p:grpSpPr>
          <a:xfrm>
            <a:off x="1357054" y="992742"/>
            <a:ext cx="930607" cy="936095"/>
            <a:chOff x="1415961" y="786294"/>
            <a:chExt cx="930607" cy="936095"/>
          </a:xfrm>
        </p:grpSpPr>
        <p:sp>
          <p:nvSpPr>
            <p:cNvPr id="148" name="爆発 1 147">
              <a:extLst>
                <a:ext uri="{FF2B5EF4-FFF2-40B4-BE49-F238E27FC236}">
                  <a16:creationId xmlns:a16="http://schemas.microsoft.com/office/drawing/2014/main" id="{E5DDAA87-C51D-9211-8CF7-71F7AB2D582B}"/>
                </a:ext>
              </a:extLst>
            </p:cNvPr>
            <p:cNvSpPr/>
            <p:nvPr/>
          </p:nvSpPr>
          <p:spPr>
            <a:xfrm>
              <a:off x="1415961" y="786294"/>
              <a:ext cx="930607" cy="936095"/>
            </a:xfrm>
            <a:prstGeom prst="irregularSeal1">
              <a:avLst/>
            </a:prstGeom>
            <a:solidFill>
              <a:srgbClr val="C00000"/>
            </a:solidFill>
            <a:ln w="9525">
              <a:solidFill>
                <a:srgbClr val="FFC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テキスト ボックス 146">
              <a:extLst>
                <a:ext uri="{FF2B5EF4-FFF2-40B4-BE49-F238E27FC236}">
                  <a16:creationId xmlns:a16="http://schemas.microsoft.com/office/drawing/2014/main" id="{0C48F155-3006-AEC5-A4E9-CC0C14339D7D}"/>
                </a:ext>
              </a:extLst>
            </p:cNvPr>
            <p:cNvSpPr txBox="1"/>
            <p:nvPr/>
          </p:nvSpPr>
          <p:spPr>
            <a:xfrm>
              <a:off x="1644516" y="1062167"/>
              <a:ext cx="466794" cy="430887"/>
            </a:xfrm>
            <a:prstGeom prst="rect">
              <a:avLst/>
            </a:prstGeom>
            <a:noFill/>
          </p:spPr>
          <p:txBody>
            <a:bodyPr wrap="none" rtlCol="0">
              <a:spAutoFit/>
            </a:bodyPr>
            <a:lstStyle/>
            <a:p>
              <a:pPr algn="ctr"/>
              <a:r>
                <a:rPr kumimoji="1" lang="ja-JP" altLang="en-US" sz="1100" b="1">
                  <a:solidFill>
                    <a:schemeClr val="bg1"/>
                  </a:solidFill>
                  <a:latin typeface="Meiryo" panose="020B0604030504040204" pitchFamily="34" charset="-128"/>
                  <a:ea typeface="Meiryo" panose="020B0604030504040204" pitchFamily="34" charset="-128"/>
                </a:rPr>
                <a:t>要素</a:t>
              </a:r>
              <a:endParaRPr kumimoji="1" lang="en-US" altLang="ja-JP" sz="1100" b="1" dirty="0">
                <a:solidFill>
                  <a:schemeClr val="bg1"/>
                </a:solidFill>
                <a:latin typeface="Meiryo" panose="020B0604030504040204" pitchFamily="34" charset="-128"/>
                <a:ea typeface="Meiryo" panose="020B0604030504040204" pitchFamily="34" charset="-128"/>
              </a:endParaRPr>
            </a:p>
            <a:p>
              <a:pPr algn="ctr"/>
              <a:r>
                <a:rPr kumimoji="1" lang="ja-JP" altLang="en-US" sz="1100" b="1">
                  <a:solidFill>
                    <a:schemeClr val="bg1"/>
                  </a:solidFill>
                  <a:latin typeface="Meiryo" panose="020B0604030504040204" pitchFamily="34" charset="-128"/>
                  <a:ea typeface="Meiryo" panose="020B0604030504040204" pitchFamily="34" charset="-128"/>
                </a:rPr>
                <a:t>分解</a:t>
              </a:r>
              <a:endParaRPr kumimoji="1" lang="en-US" altLang="ja-JP" sz="1100" b="1" dirty="0">
                <a:solidFill>
                  <a:schemeClr val="bg1"/>
                </a:solidFill>
                <a:latin typeface="Meiryo" panose="020B0604030504040204" pitchFamily="34" charset="-128"/>
                <a:ea typeface="Meiryo" panose="020B0604030504040204" pitchFamily="34" charset="-128"/>
              </a:endParaRPr>
            </a:p>
          </p:txBody>
        </p:sp>
      </p:grpSp>
      <p:sp>
        <p:nvSpPr>
          <p:cNvPr id="4" name="円柱 3">
            <a:extLst>
              <a:ext uri="{FF2B5EF4-FFF2-40B4-BE49-F238E27FC236}">
                <a16:creationId xmlns:a16="http://schemas.microsoft.com/office/drawing/2014/main" id="{E2C20A76-4F91-CA7C-8E40-15E9BC9B5433}"/>
              </a:ext>
            </a:extLst>
          </p:cNvPr>
          <p:cNvSpPr/>
          <p:nvPr/>
        </p:nvSpPr>
        <p:spPr>
          <a:xfrm>
            <a:off x="5205934" y="1785898"/>
            <a:ext cx="2279326" cy="2356191"/>
          </a:xfrm>
          <a:prstGeom prst="can">
            <a:avLst/>
          </a:prstGeom>
          <a:solidFill>
            <a:schemeClr val="tx2">
              <a:alpha val="68806"/>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F80FC789-328D-3E51-32C0-429BFA328D2C}"/>
              </a:ext>
            </a:extLst>
          </p:cNvPr>
          <p:cNvSpPr txBox="1"/>
          <p:nvPr/>
        </p:nvSpPr>
        <p:spPr>
          <a:xfrm>
            <a:off x="5750986" y="1834712"/>
            <a:ext cx="1261884"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一元化された</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データベース</a:t>
            </a:r>
          </a:p>
        </p:txBody>
      </p:sp>
      <p:sp>
        <p:nvSpPr>
          <p:cNvPr id="8" name="テキスト ボックス 7">
            <a:extLst>
              <a:ext uri="{FF2B5EF4-FFF2-40B4-BE49-F238E27FC236}">
                <a16:creationId xmlns:a16="http://schemas.microsoft.com/office/drawing/2014/main" id="{74268980-05E8-5835-8C69-D2D21AF234D1}"/>
              </a:ext>
            </a:extLst>
          </p:cNvPr>
          <p:cNvSpPr txBox="1"/>
          <p:nvPr/>
        </p:nvSpPr>
        <p:spPr>
          <a:xfrm>
            <a:off x="5462015" y="2850688"/>
            <a:ext cx="1800493" cy="738664"/>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企業活動の</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デジタルツイン</a:t>
            </a:r>
            <a:endParaRPr kumimoji="1" lang="ja-JP" altLang="en-US"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825654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CBDDF87-60FF-A441-929C-54697F1A3D89}"/>
              </a:ext>
            </a:extLst>
          </p:cNvPr>
          <p:cNvSpPr/>
          <p:nvPr/>
        </p:nvSpPr>
        <p:spPr>
          <a:xfrm>
            <a:off x="771832" y="1991405"/>
            <a:ext cx="1403376" cy="138193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F5DF9613-271A-9741-A04D-88EA67AB8565}"/>
              </a:ext>
            </a:extLst>
          </p:cNvPr>
          <p:cNvSpPr/>
          <p:nvPr/>
        </p:nvSpPr>
        <p:spPr>
          <a:xfrm>
            <a:off x="2294844" y="1991405"/>
            <a:ext cx="1403376" cy="138193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D46F3EED-D595-7E48-B29B-81489D0E7694}"/>
              </a:ext>
            </a:extLst>
          </p:cNvPr>
          <p:cNvSpPr/>
          <p:nvPr/>
        </p:nvSpPr>
        <p:spPr>
          <a:xfrm>
            <a:off x="778993" y="3538288"/>
            <a:ext cx="1403376" cy="138193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E8EC73E9-151D-294A-8DD1-2B264856BFE1}"/>
              </a:ext>
            </a:extLst>
          </p:cNvPr>
          <p:cNvSpPr/>
          <p:nvPr/>
        </p:nvSpPr>
        <p:spPr>
          <a:xfrm>
            <a:off x="2294844" y="3538287"/>
            <a:ext cx="1403376" cy="1381938"/>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F6364188-88C5-8445-A329-24E92A665A68}"/>
              </a:ext>
            </a:extLst>
          </p:cNvPr>
          <p:cNvSpPr txBox="1"/>
          <p:nvPr/>
        </p:nvSpPr>
        <p:spPr>
          <a:xfrm>
            <a:off x="1053871" y="2083938"/>
            <a:ext cx="800219"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顔認証</a:t>
            </a:r>
          </a:p>
        </p:txBody>
      </p:sp>
      <p:sp>
        <p:nvSpPr>
          <p:cNvPr id="7" name="テキスト ボックス 6">
            <a:extLst>
              <a:ext uri="{FF2B5EF4-FFF2-40B4-BE49-F238E27FC236}">
                <a16:creationId xmlns:a16="http://schemas.microsoft.com/office/drawing/2014/main" id="{155A4F9F-D725-1F4A-9F40-868EF4983C76}"/>
              </a:ext>
            </a:extLst>
          </p:cNvPr>
          <p:cNvSpPr txBox="1"/>
          <p:nvPr/>
        </p:nvSpPr>
        <p:spPr>
          <a:xfrm>
            <a:off x="2493830" y="2083938"/>
            <a:ext cx="1005403"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音声認識</a:t>
            </a:r>
          </a:p>
        </p:txBody>
      </p:sp>
      <p:sp>
        <p:nvSpPr>
          <p:cNvPr id="8" name="テキスト ボックス 7">
            <a:extLst>
              <a:ext uri="{FF2B5EF4-FFF2-40B4-BE49-F238E27FC236}">
                <a16:creationId xmlns:a16="http://schemas.microsoft.com/office/drawing/2014/main" id="{5C4B3197-D694-3A4E-83ED-8EC870EABE46}"/>
              </a:ext>
            </a:extLst>
          </p:cNvPr>
          <p:cNvSpPr txBox="1"/>
          <p:nvPr/>
        </p:nvSpPr>
        <p:spPr>
          <a:xfrm>
            <a:off x="1182595" y="3629580"/>
            <a:ext cx="595036"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囲碁</a:t>
            </a:r>
          </a:p>
        </p:txBody>
      </p:sp>
      <p:sp>
        <p:nvSpPr>
          <p:cNvPr id="6" name="テキスト ボックス 5">
            <a:extLst>
              <a:ext uri="{FF2B5EF4-FFF2-40B4-BE49-F238E27FC236}">
                <a16:creationId xmlns:a16="http://schemas.microsoft.com/office/drawing/2014/main" id="{4C42362F-4752-F94B-8CF3-321EBDAC0CE7}"/>
              </a:ext>
            </a:extLst>
          </p:cNvPr>
          <p:cNvSpPr txBox="1"/>
          <p:nvPr/>
        </p:nvSpPr>
        <p:spPr>
          <a:xfrm>
            <a:off x="663627" y="5540487"/>
            <a:ext cx="3262433" cy="707886"/>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特定の領域に特化した</a:t>
            </a:r>
            <a:endParaRPr kumimoji="1" lang="en-US" altLang="ja-JP" sz="2000" b="1" dirty="0">
              <a:solidFill>
                <a:srgbClr val="0070C0"/>
              </a:solidFill>
              <a:latin typeface="Meiryo" panose="020B0604030504040204" pitchFamily="34" charset="-128"/>
              <a:ea typeface="Meiryo" panose="020B0604030504040204" pitchFamily="34" charset="-128"/>
            </a:endParaRPr>
          </a:p>
          <a:p>
            <a:pPr algn="ctr"/>
            <a:r>
              <a:rPr kumimoji="1" lang="ja-JP" altLang="en-US" sz="2000" b="1">
                <a:solidFill>
                  <a:srgbClr val="0070C0"/>
                </a:solidFill>
                <a:latin typeface="Meiryo" panose="020B0604030504040204" pitchFamily="34" charset="-128"/>
                <a:ea typeface="Meiryo" panose="020B0604030504040204" pitchFamily="34" charset="-128"/>
              </a:rPr>
              <a:t>知的処理を行うプログラム</a:t>
            </a:r>
          </a:p>
        </p:txBody>
      </p:sp>
      <p:sp>
        <p:nvSpPr>
          <p:cNvPr id="16" name="テキスト ボックス 15">
            <a:extLst>
              <a:ext uri="{FF2B5EF4-FFF2-40B4-BE49-F238E27FC236}">
                <a16:creationId xmlns:a16="http://schemas.microsoft.com/office/drawing/2014/main" id="{01077CE6-52DA-5743-B493-BEDE93B9D7E6}"/>
              </a:ext>
            </a:extLst>
          </p:cNvPr>
          <p:cNvSpPr txBox="1"/>
          <p:nvPr/>
        </p:nvSpPr>
        <p:spPr>
          <a:xfrm>
            <a:off x="2493830" y="3600655"/>
            <a:ext cx="1005403"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自動運転</a:t>
            </a:r>
          </a:p>
        </p:txBody>
      </p:sp>
      <p:sp>
        <p:nvSpPr>
          <p:cNvPr id="31" name="テキスト ボックス 30">
            <a:extLst>
              <a:ext uri="{FF2B5EF4-FFF2-40B4-BE49-F238E27FC236}">
                <a16:creationId xmlns:a16="http://schemas.microsoft.com/office/drawing/2014/main" id="{D34D34E9-725E-734B-A5EC-78729C53748A}"/>
              </a:ext>
            </a:extLst>
          </p:cNvPr>
          <p:cNvSpPr txBox="1"/>
          <p:nvPr/>
        </p:nvSpPr>
        <p:spPr>
          <a:xfrm>
            <a:off x="633242" y="1129223"/>
            <a:ext cx="3238707" cy="738664"/>
          </a:xfrm>
          <a:prstGeom prst="rect">
            <a:avLst/>
          </a:prstGeom>
          <a:noFill/>
        </p:spPr>
        <p:txBody>
          <a:bodyPr wrap="none" rtlCol="0">
            <a:spAutoFit/>
          </a:bodyPr>
          <a:lstStyle/>
          <a:p>
            <a:pPr algn="ctr"/>
            <a:r>
              <a:rPr lang="ja-JP" altLang="en-US" sz="2800" b="1">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人工知能</a:t>
            </a:r>
            <a:r>
              <a:rPr lang="ja-JP" altLang="en-US" sz="1400" b="1">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（特化型人工知能）</a:t>
            </a:r>
            <a:endParaRPr kumimoji="1" lang="en-US" altLang="ja-JP" sz="1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AI </a:t>
            </a:r>
            <a:r>
              <a:rPr lang="en-US" altLang="ja-JP" sz="1400"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 Artificial Intelligence</a:t>
            </a:r>
            <a:endParaRPr kumimoji="1" lang="ja-JP" altLang="en-US" sz="1400"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p:txBody>
      </p:sp>
      <p:pic>
        <p:nvPicPr>
          <p:cNvPr id="50" name="図 49">
            <a:extLst>
              <a:ext uri="{FF2B5EF4-FFF2-40B4-BE49-F238E27FC236}">
                <a16:creationId xmlns:a16="http://schemas.microsoft.com/office/drawing/2014/main" id="{D704B66D-0B9A-9E41-8BE0-D3EA98F6C1B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1695" y="2318137"/>
            <a:ext cx="933982" cy="933982"/>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F7EBC7A0-74F2-844D-98C8-F7E5F3E5BBB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64731" y="3720158"/>
            <a:ext cx="1287910" cy="1287910"/>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8B3CC1D4-485D-0340-B343-397BD9E9F7A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559756" y="2347364"/>
            <a:ext cx="873550" cy="873550"/>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6A06AA18-4FB4-FF4E-AEE6-22CB7C92584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54307" y="3792265"/>
            <a:ext cx="1143695" cy="1143695"/>
          </a:xfrm>
          <a:prstGeom prst="rect">
            <a:avLst/>
          </a:prstGeom>
          <a:effectLst>
            <a:outerShdw blurRad="50800" dist="38100" dir="2700000" algn="tl" rotWithShape="0">
              <a:prstClr val="black">
                <a:alpha val="40000"/>
              </a:prstClr>
            </a:outerShdw>
          </a:effectLst>
        </p:spPr>
      </p:pic>
      <p:grpSp>
        <p:nvGrpSpPr>
          <p:cNvPr id="39" name="グループ化 38">
            <a:extLst>
              <a:ext uri="{FF2B5EF4-FFF2-40B4-BE49-F238E27FC236}">
                <a16:creationId xmlns:a16="http://schemas.microsoft.com/office/drawing/2014/main" id="{86BFA88B-C24C-AA41-A1C7-1C1FB691B44F}"/>
              </a:ext>
            </a:extLst>
          </p:cNvPr>
          <p:cNvGrpSpPr/>
          <p:nvPr/>
        </p:nvGrpSpPr>
        <p:grpSpPr>
          <a:xfrm>
            <a:off x="4761099" y="1129223"/>
            <a:ext cx="3768519" cy="5117311"/>
            <a:chOff x="4761099" y="1024121"/>
            <a:chExt cx="3768519" cy="5117311"/>
          </a:xfrm>
        </p:grpSpPr>
        <p:sp>
          <p:nvSpPr>
            <p:cNvPr id="38" name="正方形/長方形 37">
              <a:extLst>
                <a:ext uri="{FF2B5EF4-FFF2-40B4-BE49-F238E27FC236}">
                  <a16:creationId xmlns:a16="http://schemas.microsoft.com/office/drawing/2014/main" id="{FBEBE1A9-EAF3-E34E-91B7-66BA3DB5823E}"/>
                </a:ext>
              </a:extLst>
            </p:cNvPr>
            <p:cNvSpPr/>
            <p:nvPr/>
          </p:nvSpPr>
          <p:spPr>
            <a:xfrm>
              <a:off x="5425961" y="1886302"/>
              <a:ext cx="2951326" cy="292882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8B1AC006-279E-964A-8356-EF9A3BD8E5D4}"/>
                </a:ext>
              </a:extLst>
            </p:cNvPr>
            <p:cNvSpPr txBox="1"/>
            <p:nvPr/>
          </p:nvSpPr>
          <p:spPr>
            <a:xfrm>
              <a:off x="5775965" y="1987962"/>
              <a:ext cx="595036"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家事</a:t>
              </a:r>
            </a:p>
          </p:txBody>
        </p:sp>
        <p:sp>
          <p:nvSpPr>
            <p:cNvPr id="22" name="テキスト ボックス 21">
              <a:extLst>
                <a:ext uri="{FF2B5EF4-FFF2-40B4-BE49-F238E27FC236}">
                  <a16:creationId xmlns:a16="http://schemas.microsoft.com/office/drawing/2014/main" id="{6FA976F5-E17A-7048-BB5C-39CE6BD91871}"/>
                </a:ext>
              </a:extLst>
            </p:cNvPr>
            <p:cNvSpPr txBox="1"/>
            <p:nvPr/>
          </p:nvSpPr>
          <p:spPr>
            <a:xfrm>
              <a:off x="7178035" y="1987303"/>
              <a:ext cx="1005403"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医療診断</a:t>
              </a:r>
              <a:endParaRPr kumimoji="1" lang="ja-JP" altLang="en-US" sz="160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E9720C7D-2CCE-7541-A5A9-6913418DF95E}"/>
                </a:ext>
              </a:extLst>
            </p:cNvPr>
            <p:cNvSpPr txBox="1"/>
            <p:nvPr/>
          </p:nvSpPr>
          <p:spPr>
            <a:xfrm>
              <a:off x="5771442" y="3426657"/>
              <a:ext cx="595035"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研究</a:t>
              </a:r>
            </a:p>
          </p:txBody>
        </p:sp>
        <p:sp>
          <p:nvSpPr>
            <p:cNvPr id="24" name="テキスト ボックス 23">
              <a:extLst>
                <a:ext uri="{FF2B5EF4-FFF2-40B4-BE49-F238E27FC236}">
                  <a16:creationId xmlns:a16="http://schemas.microsoft.com/office/drawing/2014/main" id="{C94F134F-3AFA-9945-A074-222A3C8E21D7}"/>
                </a:ext>
              </a:extLst>
            </p:cNvPr>
            <p:cNvSpPr txBox="1"/>
            <p:nvPr/>
          </p:nvSpPr>
          <p:spPr>
            <a:xfrm>
              <a:off x="7446219" y="3348380"/>
              <a:ext cx="800219"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カウンセ</a:t>
              </a:r>
              <a:endParaRPr kumimoji="1" lang="en-US" altLang="ja-JP" sz="1200" dirty="0">
                <a:latin typeface="Meiryo" panose="020B0604030504040204" pitchFamily="34" charset="-128"/>
                <a:ea typeface="Meiryo" panose="020B0604030504040204" pitchFamily="34" charset="-128"/>
              </a:endParaRPr>
            </a:p>
            <a:p>
              <a:pPr algn="r"/>
              <a:r>
                <a:rPr kumimoji="1" lang="ja-JP" altLang="en-US" sz="1200">
                  <a:latin typeface="Meiryo" panose="020B0604030504040204" pitchFamily="34" charset="-128"/>
                  <a:ea typeface="Meiryo" panose="020B0604030504040204" pitchFamily="34" charset="-128"/>
                </a:rPr>
                <a:t>リング</a:t>
              </a:r>
            </a:p>
          </p:txBody>
        </p:sp>
        <p:sp>
          <p:nvSpPr>
            <p:cNvPr id="28" name="テキスト ボックス 27">
              <a:extLst>
                <a:ext uri="{FF2B5EF4-FFF2-40B4-BE49-F238E27FC236}">
                  <a16:creationId xmlns:a16="http://schemas.microsoft.com/office/drawing/2014/main" id="{8D1B2592-4FF5-AB42-AF7C-1FB5138CE9E8}"/>
                </a:ext>
              </a:extLst>
            </p:cNvPr>
            <p:cNvSpPr txBox="1"/>
            <p:nvPr/>
          </p:nvSpPr>
          <p:spPr>
            <a:xfrm>
              <a:off x="5267185" y="5433546"/>
              <a:ext cx="3262433" cy="707886"/>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全ての領域をカバーする</a:t>
              </a:r>
              <a:endParaRPr kumimoji="1" lang="en-US" altLang="ja-JP" sz="2000" b="1" dirty="0">
                <a:solidFill>
                  <a:srgbClr val="7030A0"/>
                </a:solidFill>
                <a:latin typeface="Meiryo" panose="020B0604030504040204" pitchFamily="34" charset="-128"/>
                <a:ea typeface="Meiryo" panose="020B0604030504040204" pitchFamily="34" charset="-128"/>
              </a:endParaRPr>
            </a:p>
            <a:p>
              <a:pPr algn="ctr"/>
              <a:r>
                <a:rPr kumimoji="1" lang="ja-JP" altLang="en-US" sz="2000" b="1">
                  <a:solidFill>
                    <a:srgbClr val="7030A0"/>
                  </a:solidFill>
                  <a:latin typeface="Meiryo" panose="020B0604030504040204" pitchFamily="34" charset="-128"/>
                  <a:ea typeface="Meiryo" panose="020B0604030504040204" pitchFamily="34" charset="-128"/>
                </a:rPr>
                <a:t>知的処理を行うプログラム</a:t>
              </a:r>
            </a:p>
          </p:txBody>
        </p:sp>
        <p:sp>
          <p:nvSpPr>
            <p:cNvPr id="32" name="テキスト ボックス 31">
              <a:extLst>
                <a:ext uri="{FF2B5EF4-FFF2-40B4-BE49-F238E27FC236}">
                  <a16:creationId xmlns:a16="http://schemas.microsoft.com/office/drawing/2014/main" id="{1C48A662-5AA4-0842-9405-639F06E79918}"/>
                </a:ext>
              </a:extLst>
            </p:cNvPr>
            <p:cNvSpPr txBox="1"/>
            <p:nvPr/>
          </p:nvSpPr>
          <p:spPr>
            <a:xfrm>
              <a:off x="5497617" y="1024121"/>
              <a:ext cx="2808013" cy="707886"/>
            </a:xfrm>
            <a:prstGeom prst="rect">
              <a:avLst/>
            </a:prstGeom>
            <a:noFill/>
          </p:spPr>
          <p:txBody>
            <a:bodyPr wrap="none" rtlCol="0">
              <a:spAutoFit/>
            </a:bodyPr>
            <a:lstStyle/>
            <a:p>
              <a:pPr algn="ctr"/>
              <a:r>
                <a:rPr kumimoji="1" lang="ja-JP" altLang="en-US" sz="28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汎用型</a:t>
              </a:r>
              <a:r>
                <a:rPr kumimoji="1" lang="ja-JP" altLang="en-US" sz="2800" b="1">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en-US" altLang="ja-JP" sz="28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2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AGI </a:t>
              </a:r>
              <a:r>
                <a:rPr lang="en-US" altLang="ja-JP" sz="1200"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 Artificial General Intelligence</a:t>
              </a:r>
              <a:endParaRPr kumimoji="1" lang="ja-JP" altLang="en-US" sz="1200"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1C831557-323B-874E-B642-26FFCDD0D864}"/>
                </a:ext>
              </a:extLst>
            </p:cNvPr>
            <p:cNvSpPr txBox="1"/>
            <p:nvPr/>
          </p:nvSpPr>
          <p:spPr>
            <a:xfrm>
              <a:off x="4761099" y="2994787"/>
              <a:ext cx="444352" cy="246221"/>
            </a:xfrm>
            <a:prstGeom prst="rect">
              <a:avLst/>
            </a:prstGeom>
            <a:noFill/>
          </p:spPr>
          <p:txBody>
            <a:bodyPr wrap="none" rtlCol="0">
              <a:spAutoFit/>
            </a:bodyPr>
            <a:lstStyle/>
            <a:p>
              <a:pPr algn="ctr"/>
              <a:r>
                <a:rPr kumimoji="1" lang="en-US" altLang="ja-JP" sz="1000" b="1" dirty="0">
                  <a:solidFill>
                    <a:schemeClr val="bg1"/>
                  </a:solidFill>
                  <a:latin typeface="Meiryo" panose="020B0604030504040204" pitchFamily="34" charset="-128"/>
                  <a:ea typeface="Meiryo" panose="020B0604030504040204" pitchFamily="34" charset="-128"/>
                </a:rPr>
                <a:t>AGI</a:t>
              </a:r>
              <a:endParaRPr kumimoji="1" lang="ja-JP" altLang="en-US" sz="1000" b="1">
                <a:solidFill>
                  <a:schemeClr val="bg1"/>
                </a:solidFill>
                <a:latin typeface="Meiryo" panose="020B0604030504040204" pitchFamily="34" charset="-128"/>
                <a:ea typeface="Meiryo" panose="020B0604030504040204" pitchFamily="34" charset="-128"/>
              </a:endParaRPr>
            </a:p>
          </p:txBody>
        </p:sp>
        <p:pic>
          <p:nvPicPr>
            <p:cNvPr id="52" name="図 51" descr="アイコン&#10;&#10;自動的に生成された説明">
              <a:extLst>
                <a:ext uri="{FF2B5EF4-FFF2-40B4-BE49-F238E27FC236}">
                  <a16:creationId xmlns:a16="http://schemas.microsoft.com/office/drawing/2014/main" id="{48AE336B-BAE8-EB4B-B9FA-D7091B38F7CB}"/>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flipH="1">
              <a:off x="6440036" y="2944280"/>
              <a:ext cx="916732" cy="1041207"/>
            </a:xfrm>
            <a:prstGeom prst="rect">
              <a:avLst/>
            </a:prstGeom>
            <a:effectLst>
              <a:outerShdw blurRad="50800" dist="38100" dir="2700000" algn="tl" rotWithShape="0">
                <a:prstClr val="black">
                  <a:alpha val="40000"/>
                </a:prstClr>
              </a:outerShdw>
            </a:effectLst>
          </p:spPr>
        </p:pic>
        <p:sp>
          <p:nvSpPr>
            <p:cNvPr id="43" name="テキスト ボックス 42">
              <a:extLst>
                <a:ext uri="{FF2B5EF4-FFF2-40B4-BE49-F238E27FC236}">
                  <a16:creationId xmlns:a16="http://schemas.microsoft.com/office/drawing/2014/main" id="{EC9696C5-5162-C640-B81D-B11EBD964617}"/>
                </a:ext>
              </a:extLst>
            </p:cNvPr>
            <p:cNvSpPr txBox="1"/>
            <p:nvPr/>
          </p:nvSpPr>
          <p:spPr>
            <a:xfrm>
              <a:off x="6591400" y="3122367"/>
              <a:ext cx="700193" cy="400110"/>
            </a:xfrm>
            <a:prstGeom prst="rect">
              <a:avLst/>
            </a:prstGeom>
            <a:solidFill>
              <a:schemeClr val="tx1"/>
            </a:solidFill>
          </p:spPr>
          <p:txBody>
            <a:bodyPr wrap="none" rtlCol="0">
              <a:spAutoFit/>
            </a:bodyPr>
            <a:lstStyle/>
            <a:p>
              <a:pPr algn="ctr"/>
              <a:r>
                <a:rPr kumimoji="1" lang="en-US" altLang="ja-JP" sz="2000" b="1" dirty="0">
                  <a:solidFill>
                    <a:schemeClr val="bg1"/>
                  </a:solidFill>
                  <a:latin typeface="Meiryo" panose="020B0604030504040204" pitchFamily="34" charset="-128"/>
                  <a:ea typeface="Meiryo" panose="020B0604030504040204" pitchFamily="34" charset="-128"/>
                </a:rPr>
                <a:t>AGI</a:t>
              </a:r>
              <a:endParaRPr kumimoji="1" lang="ja-JP" altLang="en-US" sz="2000" b="1">
                <a:solidFill>
                  <a:schemeClr val="bg1"/>
                </a:solidFill>
                <a:latin typeface="Meiryo" panose="020B0604030504040204" pitchFamily="34" charset="-128"/>
                <a:ea typeface="Meiryo" panose="020B0604030504040204" pitchFamily="34" charset="-128"/>
              </a:endParaRPr>
            </a:p>
          </p:txBody>
        </p:sp>
        <p:pic>
          <p:nvPicPr>
            <p:cNvPr id="26" name="図 25">
              <a:extLst>
                <a:ext uri="{FF2B5EF4-FFF2-40B4-BE49-F238E27FC236}">
                  <a16:creationId xmlns:a16="http://schemas.microsoft.com/office/drawing/2014/main" id="{BAD78F83-01E0-1D4E-AC28-E9624DB7DBA2}"/>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101850" y="2149322"/>
              <a:ext cx="1164307" cy="1164307"/>
            </a:xfrm>
            <a:prstGeom prst="rect">
              <a:avLst/>
            </a:prstGeom>
          </p:spPr>
        </p:pic>
        <p:pic>
          <p:nvPicPr>
            <p:cNvPr id="27" name="図 26">
              <a:extLst>
                <a:ext uri="{FF2B5EF4-FFF2-40B4-BE49-F238E27FC236}">
                  <a16:creationId xmlns:a16="http://schemas.microsoft.com/office/drawing/2014/main" id="{418FE571-FF3B-7645-8BC3-600A11D2F8D1}"/>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611712" y="3604417"/>
              <a:ext cx="1164307" cy="1164307"/>
            </a:xfrm>
            <a:prstGeom prst="rect">
              <a:avLst/>
            </a:prstGeom>
          </p:spPr>
        </p:pic>
        <p:pic>
          <p:nvPicPr>
            <p:cNvPr id="33" name="図 32">
              <a:extLst>
                <a:ext uri="{FF2B5EF4-FFF2-40B4-BE49-F238E27FC236}">
                  <a16:creationId xmlns:a16="http://schemas.microsoft.com/office/drawing/2014/main" id="{95FA9B47-CA1D-6044-976A-8EFBCF619855}"/>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682693" y="2145408"/>
              <a:ext cx="1027898" cy="1027898"/>
            </a:xfrm>
            <a:prstGeom prst="rect">
              <a:avLst/>
            </a:prstGeom>
          </p:spPr>
        </p:pic>
        <p:pic>
          <p:nvPicPr>
            <p:cNvPr id="37" name="図 36">
              <a:extLst>
                <a:ext uri="{FF2B5EF4-FFF2-40B4-BE49-F238E27FC236}">
                  <a16:creationId xmlns:a16="http://schemas.microsoft.com/office/drawing/2014/main" id="{3D4BA566-34BE-5646-834B-B38B1DA74B41}"/>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25710" y="3719050"/>
              <a:ext cx="1079920" cy="1079920"/>
            </a:xfrm>
            <a:prstGeom prst="rect">
              <a:avLst/>
            </a:prstGeom>
          </p:spPr>
        </p:pic>
      </p:grpSp>
      <p:sp>
        <p:nvSpPr>
          <p:cNvPr id="9" name="テキスト ボックス 8">
            <a:extLst>
              <a:ext uri="{FF2B5EF4-FFF2-40B4-BE49-F238E27FC236}">
                <a16:creationId xmlns:a16="http://schemas.microsoft.com/office/drawing/2014/main" id="{328C7C96-D34C-1C99-0499-C69BA0053761}"/>
              </a:ext>
            </a:extLst>
          </p:cNvPr>
          <p:cNvSpPr txBox="1"/>
          <p:nvPr/>
        </p:nvSpPr>
        <p:spPr>
          <a:xfrm>
            <a:off x="2110806" y="1033045"/>
            <a:ext cx="1653017" cy="307777"/>
          </a:xfrm>
          <a:prstGeom prst="rect">
            <a:avLst/>
          </a:prstGeom>
          <a:noFill/>
        </p:spPr>
        <p:txBody>
          <a:bodyPr wrap="none" rtlCol="0">
            <a:spAutoFit/>
          </a:bodyPr>
          <a:lstStyle/>
          <a:p>
            <a:pPr algn="ctr"/>
            <a:r>
              <a:rPr kumimoji="1" lang="en-US" altLang="ja-JP" sz="1400" b="1" dirty="0">
                <a:solidFill>
                  <a:srgbClr val="0432FF"/>
                </a:solidFill>
                <a:latin typeface="Meiryo" panose="020B0604030504040204" pitchFamily="34" charset="-128"/>
                <a:ea typeface="Meiryo" panose="020B0604030504040204" pitchFamily="34" charset="-128"/>
              </a:rPr>
              <a:t>〜 </a:t>
            </a:r>
            <a:r>
              <a:rPr kumimoji="1" lang="ja-JP" altLang="en-US" sz="1400" b="1">
                <a:solidFill>
                  <a:srgbClr val="0432FF"/>
                </a:solidFill>
                <a:latin typeface="Meiryo" panose="020B0604030504040204" pitchFamily="34" charset="-128"/>
                <a:ea typeface="Meiryo" panose="020B0604030504040204" pitchFamily="34" charset="-128"/>
              </a:rPr>
              <a:t>の</a:t>
            </a:r>
            <a:r>
              <a:rPr kumimoji="1" lang="en-US" altLang="ja-JP" sz="1400" b="1" dirty="0">
                <a:solidFill>
                  <a:srgbClr val="0432FF"/>
                </a:solidFill>
                <a:latin typeface="Meiryo" panose="020B0604030504040204" pitchFamily="34" charset="-128"/>
                <a:ea typeface="Meiryo" panose="020B0604030504040204" pitchFamily="34" charset="-128"/>
              </a:rPr>
              <a:t> </a:t>
            </a:r>
            <a:r>
              <a:rPr kumimoji="1" lang="en-US" altLang="ja-JP" sz="1400" dirty="0">
                <a:solidFill>
                  <a:srgbClr val="0432FF"/>
                </a:solidFill>
                <a:latin typeface="Meiryo" panose="020B0604030504040204" pitchFamily="34" charset="-128"/>
                <a:ea typeface="Meiryo" panose="020B0604030504040204" pitchFamily="34" charset="-128"/>
              </a:rPr>
              <a:t>AI/</a:t>
            </a:r>
            <a:r>
              <a:rPr lang="ja-JP" altLang="en-US" sz="1400">
                <a:solidFill>
                  <a:srgbClr val="0432FF"/>
                </a:solidFill>
                <a:latin typeface="Meiryo" panose="020B0604030504040204" pitchFamily="34" charset="-128"/>
                <a:ea typeface="Meiryo" panose="020B0604030504040204" pitchFamily="34" charset="-128"/>
              </a:rPr>
              <a:t>人工知能</a:t>
            </a:r>
            <a:endParaRPr kumimoji="1" lang="en-US" altLang="ja-JP" sz="1400" dirty="0">
              <a:solidFill>
                <a:srgbClr val="0432FF"/>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7779030D-DA38-96B5-02C7-C2E90F73FB9B}"/>
              </a:ext>
            </a:extLst>
          </p:cNvPr>
          <p:cNvSpPr txBox="1"/>
          <p:nvPr/>
        </p:nvSpPr>
        <p:spPr>
          <a:xfrm>
            <a:off x="5214886" y="5044024"/>
            <a:ext cx="3313728" cy="338554"/>
          </a:xfrm>
          <a:prstGeom prst="rect">
            <a:avLst/>
          </a:prstGeom>
          <a:noFill/>
        </p:spPr>
        <p:txBody>
          <a:bodyPr wrap="none" rtlCol="0">
            <a:spAutoFit/>
          </a:bodyPr>
          <a:lstStyle/>
          <a:p>
            <a:pPr algn="ctr"/>
            <a:r>
              <a:rPr lang="ja-JP" altLang="en-US" sz="1600">
                <a:solidFill>
                  <a:srgbClr val="7030A0"/>
                </a:solidFill>
                <a:latin typeface="Meiryo" panose="020B0604030504040204" pitchFamily="34" charset="-128"/>
                <a:ea typeface="Meiryo" panose="020B0604030504040204" pitchFamily="34" charset="-128"/>
              </a:rPr>
              <a:t>数年</a:t>
            </a:r>
            <a:r>
              <a:rPr lang="en-US" altLang="ja-JP" sz="1600" dirty="0">
                <a:solidFill>
                  <a:srgbClr val="7030A0"/>
                </a:solidFill>
                <a:latin typeface="Meiryo" panose="020B0604030504040204" pitchFamily="34" charset="-128"/>
                <a:ea typeface="Meiryo" panose="020B0604030504040204" pitchFamily="34" charset="-128"/>
              </a:rPr>
              <a:t>〜10</a:t>
            </a:r>
            <a:r>
              <a:rPr lang="ja-JP" altLang="en-US" sz="1600">
                <a:solidFill>
                  <a:srgbClr val="7030A0"/>
                </a:solidFill>
                <a:latin typeface="Meiryo" panose="020B0604030504040204" pitchFamily="34" charset="-128"/>
                <a:ea typeface="Meiryo" panose="020B0604030504040204" pitchFamily="34" charset="-128"/>
              </a:rPr>
              <a:t>年のうちには登場する？</a:t>
            </a:r>
            <a:endParaRPr kumimoji="1" lang="ja-JP" altLang="en-US" sz="1600">
              <a:solidFill>
                <a:srgbClr val="7030A0"/>
              </a:solidFill>
              <a:latin typeface="Meiryo" panose="020B0604030504040204" pitchFamily="34" charset="-128"/>
              <a:ea typeface="Meiryo" panose="020B0604030504040204" pitchFamily="34" charset="-128"/>
            </a:endParaRPr>
          </a:p>
        </p:txBody>
      </p:sp>
      <p:sp>
        <p:nvSpPr>
          <p:cNvPr id="11" name="タイトル 1">
            <a:extLst>
              <a:ext uri="{FF2B5EF4-FFF2-40B4-BE49-F238E27FC236}">
                <a16:creationId xmlns:a16="http://schemas.microsoft.com/office/drawing/2014/main" id="{54F653D1-F9E8-DCC7-8C18-BCAFD07A7B11}"/>
              </a:ext>
            </a:extLst>
          </p:cNvPr>
          <p:cNvSpPr>
            <a:spLocks noGrp="1"/>
          </p:cNvSpPr>
          <p:nvPr>
            <p:ph type="title"/>
          </p:nvPr>
        </p:nvSpPr>
        <p:spPr>
          <a:xfrm>
            <a:off x="230400" y="266400"/>
            <a:ext cx="8686800" cy="416221"/>
          </a:xfrm>
        </p:spPr>
        <p:txBody>
          <a:bodyPr/>
          <a:lstStyle/>
          <a:p>
            <a:r>
              <a:rPr kumimoji="1" lang="ja-JP" altLang="en-US" dirty="0"/>
              <a:t>人工知能／</a:t>
            </a:r>
            <a:r>
              <a:rPr kumimoji="1" lang="en-US" altLang="ja-JP" dirty="0"/>
              <a:t>AI</a:t>
            </a:r>
            <a:r>
              <a:rPr kumimoji="1" lang="ja-JP" altLang="en-US" dirty="0"/>
              <a:t>と汎用型人工知能／</a:t>
            </a:r>
            <a:r>
              <a:rPr kumimoji="1" lang="en-US" altLang="ja-JP" dirty="0"/>
              <a:t>AGI</a:t>
            </a:r>
          </a:p>
        </p:txBody>
      </p:sp>
    </p:spTree>
    <p:extLst>
      <p:ext uri="{BB962C8B-B14F-4D97-AF65-F5344CB8AC3E}">
        <p14:creationId xmlns:p14="http://schemas.microsoft.com/office/powerpoint/2010/main" val="155014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1+#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ppt_y</p:attrName>
                                        </p:attrNameLst>
                                      </p:cBhvr>
                                      <p:tavLst>
                                        <p:tav tm="0">
                                          <p:val>
                                            <p:strVal val="#ppt_y-#ppt_h*1.125000"/>
                                          </p:val>
                                        </p:tav>
                                        <p:tav tm="100000">
                                          <p:val>
                                            <p:strVal val="#ppt_y"/>
                                          </p:val>
                                        </p:tav>
                                      </p:tavLst>
                                    </p:anim>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4A5862-A7B6-0394-0672-1294CA63966B}"/>
              </a:ext>
            </a:extLst>
          </p:cNvPr>
          <p:cNvSpPr>
            <a:spLocks noGrp="1"/>
          </p:cNvSpPr>
          <p:nvPr>
            <p:ph type="title"/>
          </p:nvPr>
        </p:nvSpPr>
        <p:spPr/>
        <p:txBody>
          <a:bodyPr/>
          <a:lstStyle/>
          <a:p>
            <a:r>
              <a:rPr lang="en-US" altLang="ja-JP" dirty="0"/>
              <a:t>AGI</a:t>
            </a:r>
            <a:r>
              <a:rPr lang="ja-JP" altLang="en-US" dirty="0"/>
              <a:t>ってなあに？</a:t>
            </a:r>
            <a:endParaRPr kumimoji="1" lang="ja-JP" altLang="en-US" dirty="0"/>
          </a:p>
        </p:txBody>
      </p:sp>
      <p:sp>
        <p:nvSpPr>
          <p:cNvPr id="4" name="テキスト ボックス 3">
            <a:extLst>
              <a:ext uri="{FF2B5EF4-FFF2-40B4-BE49-F238E27FC236}">
                <a16:creationId xmlns:a16="http://schemas.microsoft.com/office/drawing/2014/main" id="{F3DFAC6A-3417-D4A7-625E-F36B7E09DAD0}"/>
              </a:ext>
            </a:extLst>
          </p:cNvPr>
          <p:cNvSpPr txBox="1"/>
          <p:nvPr/>
        </p:nvSpPr>
        <p:spPr>
          <a:xfrm>
            <a:off x="230400" y="970083"/>
            <a:ext cx="3358620" cy="1877437"/>
          </a:xfrm>
          <a:prstGeom prst="rect">
            <a:avLst/>
          </a:prstGeom>
          <a:noFill/>
        </p:spPr>
        <p:txBody>
          <a:bodyPr wrap="square">
            <a:spAutoFit/>
          </a:bodyPr>
          <a:lstStyle/>
          <a:p>
            <a:pPr>
              <a:spcAft>
                <a:spcPts val="600"/>
              </a:spcAft>
              <a:buNone/>
            </a:pPr>
            <a:r>
              <a:rPr lang="en" altLang="ja-JP" b="1" dirty="0">
                <a:latin typeface="Meiryo" panose="020B0604030504040204" pitchFamily="34" charset="-128"/>
                <a:ea typeface="Meiryo" panose="020B0604030504040204" pitchFamily="34" charset="-128"/>
              </a:rPr>
              <a:t>AGI</a:t>
            </a:r>
            <a:r>
              <a:rPr lang="ja-JP" altLang="en" b="1">
                <a:latin typeface="Meiryo" panose="020B0604030504040204" pitchFamily="34" charset="-128"/>
                <a:ea typeface="Meiryo" panose="020B0604030504040204" pitchFamily="34" charset="-128"/>
              </a:rPr>
              <a:t>（</a:t>
            </a:r>
            <a:r>
              <a:rPr lang="ja-JP" altLang="en-US" b="1">
                <a:latin typeface="Meiryo" panose="020B0604030504040204" pitchFamily="34" charset="-128"/>
                <a:ea typeface="Meiryo" panose="020B0604030504040204" pitchFamily="34" charset="-128"/>
              </a:rPr>
              <a:t>汎用人工知能）とは？</a:t>
            </a:r>
          </a:p>
          <a:p>
            <a:pPr>
              <a:spcAft>
                <a:spcPts val="600"/>
              </a:spcAft>
              <a:buNone/>
            </a:pPr>
            <a:r>
              <a:rPr lang="ja-JP" altLang="en-US" sz="1600" b="1">
                <a:latin typeface="Meiryo" panose="020B0604030504040204" pitchFamily="34" charset="-128"/>
                <a:ea typeface="Meiryo" panose="020B0604030504040204" pitchFamily="34" charset="-128"/>
              </a:rPr>
              <a:t>人間と同じように、あらゆる知的課題を学習し、実行できる</a:t>
            </a:r>
            <a:r>
              <a:rPr lang="en" altLang="ja-JP" sz="1600" b="1" dirty="0">
                <a:latin typeface="Meiryo" panose="020B0604030504040204" pitchFamily="34" charset="-128"/>
                <a:ea typeface="Meiryo" panose="020B0604030504040204" pitchFamily="34" charset="-128"/>
              </a:rPr>
              <a:t>AI</a:t>
            </a:r>
            <a:endParaRPr lang="en-US" altLang="ja-JP" sz="1600" dirty="0">
              <a:latin typeface="Meiryo" panose="020B0604030504040204" pitchFamily="34" charset="-128"/>
              <a:ea typeface="Meiryo" panose="020B0604030504040204" pitchFamily="34" charset="-128"/>
            </a:endParaRPr>
          </a:p>
          <a:p>
            <a:pPr>
              <a:spcAft>
                <a:spcPts val="600"/>
              </a:spcAft>
              <a:buNone/>
            </a:pPr>
            <a:r>
              <a:rPr lang="ja-JP" altLang="en-US" sz="1400">
                <a:latin typeface="Meiryo" panose="020B0604030504040204" pitchFamily="34" charset="-128"/>
                <a:ea typeface="Meiryo" panose="020B0604030504040204" pitchFamily="34" charset="-128"/>
              </a:rPr>
              <a:t>特定の作業だけでなく、初めて直面する状況でも、自ら考えて対応できる「真の知能」を持つシステムを指す。</a:t>
            </a:r>
            <a:r>
              <a:rPr lang="ja-JP" altLang="en-US" sz="1400" b="1">
                <a:latin typeface="Meiryo" panose="020B0604030504040204" pitchFamily="34" charset="-128"/>
                <a:ea typeface="Meiryo" panose="020B0604030504040204" pitchFamily="34" charset="-128"/>
              </a:rPr>
              <a:t>人間の脳そのものを再現したような</a:t>
            </a:r>
            <a:r>
              <a:rPr lang="en" altLang="ja-JP" sz="1400" b="1" dirty="0">
                <a:latin typeface="Meiryo" panose="020B0604030504040204" pitchFamily="34" charset="-128"/>
                <a:ea typeface="Meiryo" panose="020B0604030504040204" pitchFamily="34" charset="-128"/>
              </a:rPr>
              <a:t>AI</a:t>
            </a:r>
            <a:r>
              <a:rPr lang="ja-JP" altLang="en-US" sz="1400">
                <a:latin typeface="Meiryo" panose="020B0604030504040204" pitchFamily="34" charset="-128"/>
                <a:ea typeface="Meiryo" panose="020B0604030504040204" pitchFamily="34" charset="-128"/>
              </a:rPr>
              <a:t>。</a:t>
            </a:r>
          </a:p>
        </p:txBody>
      </p:sp>
      <p:sp>
        <p:nvSpPr>
          <p:cNvPr id="5" name="テキスト ボックス 4">
            <a:extLst>
              <a:ext uri="{FF2B5EF4-FFF2-40B4-BE49-F238E27FC236}">
                <a16:creationId xmlns:a16="http://schemas.microsoft.com/office/drawing/2014/main" id="{84ADB71B-F463-1756-65AA-EB09601F391E}"/>
              </a:ext>
            </a:extLst>
          </p:cNvPr>
          <p:cNvSpPr txBox="1"/>
          <p:nvPr/>
        </p:nvSpPr>
        <p:spPr>
          <a:xfrm>
            <a:off x="226798" y="3188322"/>
            <a:ext cx="3358619" cy="2031325"/>
          </a:xfrm>
          <a:prstGeom prst="rect">
            <a:avLst/>
          </a:prstGeom>
          <a:noFill/>
        </p:spPr>
        <p:txBody>
          <a:bodyPr wrap="square">
            <a:spAutoFit/>
          </a:bodyPr>
          <a:lstStyle/>
          <a:p>
            <a:pPr>
              <a:spcAft>
                <a:spcPts val="600"/>
              </a:spcAft>
              <a:buNone/>
            </a:pPr>
            <a:r>
              <a:rPr lang="ja-JP" altLang="en-US" sz="1400" b="1">
                <a:latin typeface="Meiryo" panose="020B0604030504040204" pitchFamily="34" charset="-128"/>
                <a:ea typeface="Meiryo" panose="020B0604030504040204" pitchFamily="34" charset="-128"/>
              </a:rPr>
              <a:t>人間で例えると</a:t>
            </a:r>
            <a:r>
              <a:rPr lang="en-US" altLang="ja-JP" sz="1400" b="1" dirty="0">
                <a:latin typeface="Meiryo" panose="020B0604030504040204" pitchFamily="34" charset="-128"/>
                <a:ea typeface="Meiryo" panose="020B0604030504040204" pitchFamily="34" charset="-128"/>
              </a:rPr>
              <a:t>...</a:t>
            </a:r>
          </a:p>
          <a:p>
            <a:pPr>
              <a:spcAft>
                <a:spcPts val="600"/>
              </a:spcAft>
            </a:pPr>
            <a:r>
              <a:rPr lang="en" altLang="ja-JP" b="1" dirty="0">
                <a:solidFill>
                  <a:srgbClr val="0070C0"/>
                </a:solidFill>
                <a:latin typeface="Meiryo" panose="020B0604030504040204" pitchFamily="34" charset="-128"/>
                <a:ea typeface="Meiryo" panose="020B0604030504040204" pitchFamily="34" charset="-128"/>
              </a:rPr>
              <a:t>AGI</a:t>
            </a:r>
            <a:r>
              <a:rPr lang="ja-JP" altLang="en-US" b="1">
                <a:solidFill>
                  <a:srgbClr val="0070C0"/>
                </a:solidFill>
                <a:latin typeface="Meiryo" panose="020B0604030504040204" pitchFamily="34" charset="-128"/>
                <a:ea typeface="Meiryo" panose="020B0604030504040204" pitchFamily="34" charset="-128"/>
              </a:rPr>
              <a:t>（汎用型人工知能）</a:t>
            </a:r>
            <a:r>
              <a:rPr lang="ja-JP" altLang="en" b="1">
                <a:solidFill>
                  <a:srgbClr val="0070C0"/>
                </a:solidFill>
                <a:latin typeface="Meiryo" panose="020B0604030504040204" pitchFamily="34" charset="-128"/>
                <a:ea typeface="Meiryo" panose="020B0604030504040204" pitchFamily="34" charset="-128"/>
              </a:rPr>
              <a:t>：</a:t>
            </a:r>
            <a:endParaRPr lang="en-US" altLang="ja-JP" b="1" dirty="0">
              <a:solidFill>
                <a:srgbClr val="0070C0"/>
              </a:solidFill>
              <a:latin typeface="Meiryo" panose="020B0604030504040204" pitchFamily="34" charset="-128"/>
              <a:ea typeface="Meiryo" panose="020B0604030504040204" pitchFamily="34" charset="-128"/>
            </a:endParaRPr>
          </a:p>
          <a:p>
            <a:pPr marL="136525" lvl="1">
              <a:spcAft>
                <a:spcPts val="600"/>
              </a:spcAft>
            </a:pPr>
            <a:r>
              <a:rPr lang="ja-JP" altLang="en-US" sz="1400">
                <a:latin typeface="Meiryo" panose="020B0604030504040204" pitchFamily="34" charset="-128"/>
                <a:ea typeface="Meiryo" panose="020B0604030504040204" pitchFamily="34" charset="-128"/>
              </a:rPr>
              <a:t>計算も、会話も、運動も、芸術も、何でもこなせる人</a:t>
            </a:r>
          </a:p>
          <a:p>
            <a:pPr>
              <a:spcAft>
                <a:spcPts val="600"/>
              </a:spcAft>
            </a:pPr>
            <a:r>
              <a:rPr lang="en" altLang="ja-JP" b="1" dirty="0">
                <a:latin typeface="Meiryo" panose="020B0604030504040204" pitchFamily="34" charset="-128"/>
                <a:ea typeface="Meiryo" panose="020B0604030504040204" pitchFamily="34" charset="-128"/>
              </a:rPr>
              <a:t>AI</a:t>
            </a:r>
            <a:r>
              <a:rPr lang="ja-JP" altLang="en-US" b="1">
                <a:latin typeface="Meiryo" panose="020B0604030504040204" pitchFamily="34" charset="-128"/>
                <a:ea typeface="Meiryo" panose="020B0604030504040204" pitchFamily="34" charset="-128"/>
              </a:rPr>
              <a:t>（特化型人工知能）</a:t>
            </a:r>
            <a:r>
              <a:rPr lang="ja-JP" altLang="en" b="1">
                <a:latin typeface="Meiryo" panose="020B0604030504040204" pitchFamily="34" charset="-128"/>
                <a:ea typeface="Meiryo" panose="020B0604030504040204" pitchFamily="34" charset="-128"/>
              </a:rPr>
              <a:t>：</a:t>
            </a:r>
            <a:endParaRPr lang="en-US" altLang="ja-JP" b="1" dirty="0">
              <a:latin typeface="Meiryo" panose="020B0604030504040204" pitchFamily="34" charset="-128"/>
              <a:ea typeface="Meiryo" panose="020B0604030504040204" pitchFamily="34" charset="-128"/>
            </a:endParaRPr>
          </a:p>
          <a:p>
            <a:pPr marL="136525" lvl="1">
              <a:spcAft>
                <a:spcPts val="600"/>
              </a:spcAft>
            </a:pPr>
            <a:r>
              <a:rPr lang="ja-JP" altLang="en-US" sz="1400">
                <a:latin typeface="Meiryo" panose="020B0604030504040204" pitchFamily="34" charset="-128"/>
                <a:ea typeface="Meiryo" panose="020B0604030504040204" pitchFamily="34" charset="-128"/>
              </a:rPr>
              <a:t>計算だけは世界一だが、会話も運動もできない人</a:t>
            </a:r>
          </a:p>
        </p:txBody>
      </p:sp>
      <p:graphicFrame>
        <p:nvGraphicFramePr>
          <p:cNvPr id="6" name="表 5">
            <a:extLst>
              <a:ext uri="{FF2B5EF4-FFF2-40B4-BE49-F238E27FC236}">
                <a16:creationId xmlns:a16="http://schemas.microsoft.com/office/drawing/2014/main" id="{C00932B9-7038-8A6C-11A0-A91CF377338C}"/>
              </a:ext>
            </a:extLst>
          </p:cNvPr>
          <p:cNvGraphicFramePr>
            <a:graphicFrameLocks noGrp="1"/>
          </p:cNvGraphicFramePr>
          <p:nvPr>
            <p:extLst>
              <p:ext uri="{D42A27DB-BD31-4B8C-83A1-F6EECF244321}">
                <p14:modId xmlns:p14="http://schemas.microsoft.com/office/powerpoint/2010/main" val="2936389965"/>
              </p:ext>
            </p:extLst>
          </p:nvPr>
        </p:nvGraphicFramePr>
        <p:xfrm>
          <a:off x="3649980" y="2474229"/>
          <a:ext cx="5263617" cy="3139250"/>
        </p:xfrm>
        <a:graphic>
          <a:graphicData uri="http://schemas.openxmlformats.org/drawingml/2006/table">
            <a:tbl>
              <a:tblPr/>
              <a:tblGrid>
                <a:gridCol w="739140">
                  <a:extLst>
                    <a:ext uri="{9D8B030D-6E8A-4147-A177-3AD203B41FA5}">
                      <a16:colId xmlns:a16="http://schemas.microsoft.com/office/drawing/2014/main" val="1280534334"/>
                    </a:ext>
                  </a:extLst>
                </a:gridCol>
                <a:gridCol w="2293270">
                  <a:extLst>
                    <a:ext uri="{9D8B030D-6E8A-4147-A177-3AD203B41FA5}">
                      <a16:colId xmlns:a16="http://schemas.microsoft.com/office/drawing/2014/main" val="3316231257"/>
                    </a:ext>
                  </a:extLst>
                </a:gridCol>
                <a:gridCol w="2231207">
                  <a:extLst>
                    <a:ext uri="{9D8B030D-6E8A-4147-A177-3AD203B41FA5}">
                      <a16:colId xmlns:a16="http://schemas.microsoft.com/office/drawing/2014/main" val="3329462544"/>
                    </a:ext>
                  </a:extLst>
                </a:gridCol>
              </a:tblGrid>
              <a:tr h="391005">
                <a:tc>
                  <a:txBody>
                    <a:bodyPr/>
                    <a:lstStyle/>
                    <a:p>
                      <a:pPr algn="ctr" rtl="0">
                        <a:buNone/>
                      </a:pPr>
                      <a:r>
                        <a:rPr lang="ja-JP" altLang="en-US" sz="1200" b="1">
                          <a:solidFill>
                            <a:schemeClr val="bg1"/>
                          </a:solidFill>
                          <a:effectLst/>
                          <a:latin typeface="Meiryo" panose="020B0604030504040204" pitchFamily="34" charset="-128"/>
                          <a:ea typeface="Meiryo" panose="020B0604030504040204" pitchFamily="34" charset="-128"/>
                        </a:rPr>
                        <a:t>項目</a:t>
                      </a:r>
                      <a:endParaRPr lang="ja-JP" altLang="en-US" sz="1200">
                        <a:solidFill>
                          <a:schemeClr val="bg1"/>
                        </a:solidFill>
                        <a:effectLst/>
                        <a:latin typeface="Meiryo" panose="020B0604030504040204" pitchFamily="34" charset="-128"/>
                        <a:ea typeface="Meiryo" panose="020B0604030504040204" pitchFamily="34" charset="-128"/>
                      </a:endParaRP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ctr" rtl="0">
                        <a:buNone/>
                      </a:pPr>
                      <a:r>
                        <a:rPr lang="en" sz="1400" b="1" dirty="0">
                          <a:solidFill>
                            <a:schemeClr val="bg1"/>
                          </a:solidFill>
                          <a:effectLst/>
                          <a:latin typeface="Meiryo" panose="020B0604030504040204" pitchFamily="34" charset="-128"/>
                          <a:ea typeface="Meiryo" panose="020B0604030504040204" pitchFamily="34" charset="-128"/>
                        </a:rPr>
                        <a:t>AGI</a:t>
                      </a:r>
                    </a:p>
                    <a:p>
                      <a:pPr algn="ctr" rtl="0">
                        <a:buNone/>
                      </a:pPr>
                      <a:r>
                        <a:rPr lang="en" sz="1000" b="1" dirty="0">
                          <a:solidFill>
                            <a:schemeClr val="bg1"/>
                          </a:solidFill>
                          <a:effectLst/>
                          <a:latin typeface="Meiryo" panose="020B0604030504040204" pitchFamily="34" charset="-128"/>
                          <a:ea typeface="Meiryo" panose="020B0604030504040204" pitchFamily="34" charset="-128"/>
                        </a:rPr>
                        <a:t>（</a:t>
                      </a:r>
                      <a:r>
                        <a:rPr lang="ja-JP" altLang="en-US" sz="1000" b="1">
                          <a:solidFill>
                            <a:schemeClr val="bg1"/>
                          </a:solidFill>
                          <a:effectLst/>
                          <a:latin typeface="Meiryo" panose="020B0604030504040204" pitchFamily="34" charset="-128"/>
                          <a:ea typeface="Meiryo" panose="020B0604030504040204" pitchFamily="34" charset="-128"/>
                        </a:rPr>
                        <a:t>汎用人工知能）</a:t>
                      </a:r>
                      <a:endParaRPr lang="ja-JP" altLang="en-US" sz="1000">
                        <a:solidFill>
                          <a:schemeClr val="bg1"/>
                        </a:solidFill>
                        <a:effectLst/>
                        <a:latin typeface="Meiryo" panose="020B0604030504040204" pitchFamily="34" charset="-128"/>
                        <a:ea typeface="Meiryo" panose="020B0604030504040204" pitchFamily="34" charset="-128"/>
                      </a:endParaRP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0C0"/>
                    </a:solidFill>
                  </a:tcPr>
                </a:tc>
                <a:tc>
                  <a:txBody>
                    <a:bodyPr/>
                    <a:lstStyle/>
                    <a:p>
                      <a:pPr algn="ctr" rtl="0">
                        <a:buNone/>
                      </a:pPr>
                      <a:r>
                        <a:rPr lang="ja-JP" altLang="en-US" sz="1400" b="1">
                          <a:solidFill>
                            <a:schemeClr val="bg1"/>
                          </a:solidFill>
                          <a:effectLst/>
                          <a:latin typeface="Meiryo" panose="020B0604030504040204" pitchFamily="34" charset="-128"/>
                          <a:ea typeface="Meiryo" panose="020B0604030504040204" pitchFamily="34" charset="-128"/>
                        </a:rPr>
                        <a:t>従来の</a:t>
                      </a:r>
                      <a:r>
                        <a:rPr lang="en" sz="1400" b="1" dirty="0">
                          <a:solidFill>
                            <a:schemeClr val="bg1"/>
                          </a:solidFill>
                          <a:effectLst/>
                          <a:latin typeface="Meiryo" panose="020B0604030504040204" pitchFamily="34" charset="-128"/>
                          <a:ea typeface="Meiryo" panose="020B0604030504040204" pitchFamily="34" charset="-128"/>
                        </a:rPr>
                        <a:t>AI</a:t>
                      </a:r>
                    </a:p>
                    <a:p>
                      <a:pPr algn="ctr" rtl="0">
                        <a:buNone/>
                      </a:pPr>
                      <a:r>
                        <a:rPr lang="en" sz="1000" b="1" dirty="0">
                          <a:solidFill>
                            <a:schemeClr val="bg1"/>
                          </a:solidFill>
                          <a:effectLst/>
                          <a:latin typeface="Meiryo" panose="020B0604030504040204" pitchFamily="34" charset="-128"/>
                          <a:ea typeface="Meiryo" panose="020B0604030504040204" pitchFamily="34" charset="-128"/>
                        </a:rPr>
                        <a:t>（ANI / </a:t>
                      </a:r>
                      <a:r>
                        <a:rPr lang="ja-JP" altLang="en-US" sz="1000" b="1">
                          <a:solidFill>
                            <a:schemeClr val="bg1"/>
                          </a:solidFill>
                          <a:effectLst/>
                          <a:latin typeface="Meiryo" panose="020B0604030504040204" pitchFamily="34" charset="-128"/>
                          <a:ea typeface="Meiryo" panose="020B0604030504040204" pitchFamily="34" charset="-128"/>
                        </a:rPr>
                        <a:t>特化型</a:t>
                      </a:r>
                      <a:r>
                        <a:rPr lang="en" sz="1000" b="1" dirty="0">
                          <a:solidFill>
                            <a:schemeClr val="bg1"/>
                          </a:solidFill>
                          <a:effectLst/>
                          <a:latin typeface="Meiryo" panose="020B0604030504040204" pitchFamily="34" charset="-128"/>
                          <a:ea typeface="Meiryo" panose="020B0604030504040204" pitchFamily="34" charset="-128"/>
                        </a:rPr>
                        <a:t>AI）</a:t>
                      </a:r>
                      <a:endParaRPr lang="en" sz="1000" dirty="0">
                        <a:solidFill>
                          <a:schemeClr val="bg1"/>
                        </a:solidFill>
                        <a:effectLst/>
                        <a:latin typeface="Meiryo" panose="020B0604030504040204" pitchFamily="34" charset="-128"/>
                        <a:ea typeface="Meiryo" panose="020B0604030504040204" pitchFamily="34" charset="-128"/>
                      </a:endParaRP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346896459"/>
                  </a:ext>
                </a:extLst>
              </a:tr>
              <a:tr h="368003">
                <a:tc>
                  <a:txBody>
                    <a:bodyPr/>
                    <a:lstStyle/>
                    <a:p>
                      <a:pPr algn="ctr" rtl="0">
                        <a:buNone/>
                      </a:pPr>
                      <a:r>
                        <a:rPr lang="ja-JP" altLang="en-US" sz="1200" b="1">
                          <a:solidFill>
                            <a:schemeClr val="bg1"/>
                          </a:solidFill>
                          <a:effectLst/>
                          <a:latin typeface="Meiryo" panose="020B0604030504040204" pitchFamily="34" charset="-128"/>
                          <a:ea typeface="Meiryo" panose="020B0604030504040204" pitchFamily="34" charset="-128"/>
                        </a:rPr>
                        <a:t>特徴</a:t>
                      </a:r>
                      <a:endParaRPr lang="ja-JP" altLang="en-US" sz="1200">
                        <a:solidFill>
                          <a:schemeClr val="bg1"/>
                        </a:solidFill>
                        <a:effectLst/>
                        <a:latin typeface="Meiryo" panose="020B0604030504040204" pitchFamily="34" charset="-128"/>
                        <a:ea typeface="Meiryo" panose="020B0604030504040204" pitchFamily="34" charset="-128"/>
                      </a:endParaRP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rtl="0">
                        <a:buNone/>
                      </a:pPr>
                      <a:r>
                        <a:rPr lang="ja-JP" altLang="en-US" sz="1200" b="1">
                          <a:solidFill>
                            <a:srgbClr val="1F1F1F"/>
                          </a:solidFill>
                          <a:effectLst/>
                          <a:latin typeface="Meiryo" panose="020B0604030504040204" pitchFamily="34" charset="-128"/>
                          <a:ea typeface="Meiryo" panose="020B0604030504040204" pitchFamily="34" charset="-128"/>
                        </a:rPr>
                        <a:t>あらゆる分野</a:t>
                      </a:r>
                      <a:r>
                        <a:rPr lang="ja-JP" altLang="en-US" sz="1200">
                          <a:solidFill>
                            <a:srgbClr val="1F1F1F"/>
                          </a:solidFill>
                          <a:effectLst/>
                          <a:latin typeface="Meiryo" panose="020B0604030504040204" pitchFamily="34" charset="-128"/>
                          <a:ea typeface="Meiryo" panose="020B0604030504040204" pitchFamily="34" charset="-128"/>
                        </a:rPr>
                        <a:t>で人間と同等、またはそれ以上の能力を持つ。</a:t>
                      </a: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rtl="0">
                        <a:buNone/>
                      </a:pPr>
                      <a:r>
                        <a:rPr lang="ja-JP" altLang="en-US" sz="1200" b="1">
                          <a:solidFill>
                            <a:srgbClr val="1F1F1F"/>
                          </a:solidFill>
                          <a:effectLst/>
                          <a:latin typeface="Meiryo" panose="020B0604030504040204" pitchFamily="34" charset="-128"/>
                          <a:ea typeface="Meiryo" panose="020B0604030504040204" pitchFamily="34" charset="-128"/>
                        </a:rPr>
                        <a:t>特定のタスク</a:t>
                      </a:r>
                      <a:r>
                        <a:rPr lang="ja-JP" altLang="en-US" sz="1200">
                          <a:solidFill>
                            <a:srgbClr val="1F1F1F"/>
                          </a:solidFill>
                          <a:effectLst/>
                          <a:latin typeface="Meiryo" panose="020B0604030504040204" pitchFamily="34" charset="-128"/>
                          <a:ea typeface="Meiryo" panose="020B0604030504040204" pitchFamily="34" charset="-128"/>
                        </a:rPr>
                        <a:t>において人間を凌駕する能力を持つ。</a:t>
                      </a: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89344455"/>
                  </a:ext>
                </a:extLst>
              </a:tr>
              <a:tr h="494514">
                <a:tc>
                  <a:txBody>
                    <a:bodyPr/>
                    <a:lstStyle/>
                    <a:p>
                      <a:pPr algn="ctr" rtl="0">
                        <a:buNone/>
                      </a:pPr>
                      <a:r>
                        <a:rPr lang="ja-JP" altLang="en-US" sz="1200" b="1">
                          <a:solidFill>
                            <a:schemeClr val="bg1"/>
                          </a:solidFill>
                          <a:effectLst/>
                          <a:latin typeface="Meiryo" panose="020B0604030504040204" pitchFamily="34" charset="-128"/>
                          <a:ea typeface="Meiryo" panose="020B0604030504040204" pitchFamily="34" charset="-128"/>
                        </a:rPr>
                        <a:t>得意</a:t>
                      </a:r>
                      <a:endParaRPr lang="ja-JP" altLang="en-US" sz="1200">
                        <a:solidFill>
                          <a:schemeClr val="bg1"/>
                        </a:solidFill>
                        <a:effectLst/>
                        <a:latin typeface="Meiryo" panose="020B0604030504040204" pitchFamily="34" charset="-128"/>
                        <a:ea typeface="Meiryo" panose="020B0604030504040204" pitchFamily="34" charset="-128"/>
                      </a:endParaRP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rtl="0">
                        <a:buNone/>
                      </a:pPr>
                      <a:r>
                        <a:rPr lang="ja-JP" altLang="en-US" sz="1200">
                          <a:solidFill>
                            <a:srgbClr val="1F1F1F"/>
                          </a:solidFill>
                          <a:effectLst/>
                          <a:latin typeface="Meiryo" panose="020B0604030504040204" pitchFamily="34" charset="-128"/>
                          <a:ea typeface="Meiryo" panose="020B0604030504040204" pitchFamily="34" charset="-128"/>
                        </a:rPr>
                        <a:t>想定外のトラブル対応、創造的な活動、感情の理解、複数のスキルを組み合わせる作業。</a:t>
                      </a: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rtl="0">
                        <a:buNone/>
                      </a:pPr>
                      <a:r>
                        <a:rPr lang="ja-JP" altLang="en-US" sz="1200">
                          <a:solidFill>
                            <a:srgbClr val="1F1F1F"/>
                          </a:solidFill>
                          <a:effectLst/>
                          <a:latin typeface="Meiryo" panose="020B0604030504040204" pitchFamily="34" charset="-128"/>
                          <a:ea typeface="Meiryo" panose="020B0604030504040204" pitchFamily="34" charset="-128"/>
                        </a:rPr>
                        <a:t>画像認識、将棋、翻訳、計算など、決められた領域。</a:t>
                      </a: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69260239"/>
                  </a:ext>
                </a:extLst>
              </a:tr>
              <a:tr h="368003">
                <a:tc>
                  <a:txBody>
                    <a:bodyPr/>
                    <a:lstStyle/>
                    <a:p>
                      <a:pPr algn="ctr" rtl="0">
                        <a:buNone/>
                      </a:pPr>
                      <a:r>
                        <a:rPr lang="ja-JP" altLang="en-US" sz="1200" b="1">
                          <a:solidFill>
                            <a:schemeClr val="bg1"/>
                          </a:solidFill>
                          <a:effectLst/>
                          <a:latin typeface="Meiryo" panose="020B0604030504040204" pitchFamily="34" charset="-128"/>
                          <a:ea typeface="Meiryo" panose="020B0604030504040204" pitchFamily="34" charset="-128"/>
                        </a:rPr>
                        <a:t>応用力</a:t>
                      </a:r>
                      <a:endParaRPr lang="ja-JP" altLang="en-US" sz="1200">
                        <a:solidFill>
                          <a:schemeClr val="bg1"/>
                        </a:solidFill>
                        <a:effectLst/>
                        <a:latin typeface="Meiryo" panose="020B0604030504040204" pitchFamily="34" charset="-128"/>
                        <a:ea typeface="Meiryo" panose="020B0604030504040204" pitchFamily="34" charset="-128"/>
                      </a:endParaRP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rtl="0">
                        <a:buNone/>
                      </a:pPr>
                      <a:r>
                        <a:rPr lang="ja-JP" altLang="en-US" sz="1200">
                          <a:solidFill>
                            <a:srgbClr val="1F1F1F"/>
                          </a:solidFill>
                          <a:effectLst/>
                          <a:latin typeface="Meiryo" panose="020B0604030504040204" pitchFamily="34" charset="-128"/>
                          <a:ea typeface="Meiryo" panose="020B0604030504040204" pitchFamily="34" charset="-128"/>
                        </a:rPr>
                        <a:t>応用力が高い（</a:t>
                      </a:r>
                      <a:r>
                        <a:rPr lang="en-US" altLang="ja-JP" sz="1200" dirty="0">
                          <a:solidFill>
                            <a:srgbClr val="1F1F1F"/>
                          </a:solidFill>
                          <a:effectLst/>
                          <a:latin typeface="Meiryo" panose="020B0604030504040204" pitchFamily="34" charset="-128"/>
                          <a:ea typeface="Meiryo" panose="020B0604030504040204" pitchFamily="34" charset="-128"/>
                        </a:rPr>
                        <a:t>1</a:t>
                      </a:r>
                      <a:r>
                        <a:rPr lang="ja-JP" altLang="en-US" sz="1200">
                          <a:solidFill>
                            <a:srgbClr val="1F1F1F"/>
                          </a:solidFill>
                          <a:effectLst/>
                          <a:latin typeface="Meiryo" panose="020B0604030504040204" pitchFamily="34" charset="-128"/>
                          <a:ea typeface="Meiryo" panose="020B0604030504040204" pitchFamily="34" charset="-128"/>
                        </a:rPr>
                        <a:t>つの経験を別の分野に活かせる）。</a:t>
                      </a: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rtl="0">
                        <a:buNone/>
                      </a:pPr>
                      <a:r>
                        <a:rPr lang="ja-JP" altLang="en-US" sz="1200">
                          <a:solidFill>
                            <a:srgbClr val="1F1F1F"/>
                          </a:solidFill>
                          <a:effectLst/>
                          <a:latin typeface="Meiryo" panose="020B0604030504040204" pitchFamily="34" charset="-128"/>
                          <a:ea typeface="Meiryo" panose="020B0604030504040204" pitchFamily="34" charset="-128"/>
                        </a:rPr>
                        <a:t>応用が効かない（将棋</a:t>
                      </a:r>
                      <a:r>
                        <a:rPr lang="en" sz="1200" dirty="0">
                          <a:solidFill>
                            <a:srgbClr val="1F1F1F"/>
                          </a:solidFill>
                          <a:effectLst/>
                          <a:latin typeface="Meiryo" panose="020B0604030504040204" pitchFamily="34" charset="-128"/>
                          <a:ea typeface="Meiryo" panose="020B0604030504040204" pitchFamily="34" charset="-128"/>
                        </a:rPr>
                        <a:t>AI</a:t>
                      </a:r>
                      <a:r>
                        <a:rPr lang="ja-JP" altLang="en-US" sz="1200">
                          <a:solidFill>
                            <a:srgbClr val="1F1F1F"/>
                          </a:solidFill>
                          <a:effectLst/>
                          <a:latin typeface="Meiryo" panose="020B0604030504040204" pitchFamily="34" charset="-128"/>
                          <a:ea typeface="Meiryo" panose="020B0604030504040204" pitchFamily="34" charset="-128"/>
                        </a:rPr>
                        <a:t>は料理の仕方が分からない）。</a:t>
                      </a: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24051895"/>
                  </a:ext>
                </a:extLst>
              </a:tr>
              <a:tr h="621025">
                <a:tc>
                  <a:txBody>
                    <a:bodyPr/>
                    <a:lstStyle/>
                    <a:p>
                      <a:pPr algn="ctr" rtl="0">
                        <a:buNone/>
                      </a:pPr>
                      <a:r>
                        <a:rPr lang="ja-JP" altLang="en-US" sz="1200" b="1">
                          <a:solidFill>
                            <a:schemeClr val="bg1"/>
                          </a:solidFill>
                          <a:effectLst/>
                          <a:latin typeface="Meiryo" panose="020B0604030504040204" pitchFamily="34" charset="-128"/>
                          <a:ea typeface="Meiryo" panose="020B0604030504040204" pitchFamily="34" charset="-128"/>
                        </a:rPr>
                        <a:t>代表例</a:t>
                      </a:r>
                      <a:endParaRPr lang="ja-JP" altLang="en-US" sz="1200">
                        <a:solidFill>
                          <a:schemeClr val="bg1"/>
                        </a:solidFill>
                        <a:effectLst/>
                        <a:latin typeface="Meiryo" panose="020B0604030504040204" pitchFamily="34" charset="-128"/>
                        <a:ea typeface="Meiryo" panose="020B0604030504040204" pitchFamily="34" charset="-128"/>
                      </a:endParaRP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rtl="0">
                        <a:buNone/>
                      </a:pPr>
                      <a:r>
                        <a:rPr lang="ja-JP" altLang="en-US" sz="1200">
                          <a:solidFill>
                            <a:srgbClr val="1F1F1F"/>
                          </a:solidFill>
                          <a:effectLst/>
                          <a:latin typeface="Meiryo" panose="020B0604030504040204" pitchFamily="34" charset="-128"/>
                          <a:ea typeface="Meiryo" panose="020B0604030504040204" pitchFamily="34" charset="-128"/>
                        </a:rPr>
                        <a:t>ドラえもん、鉄腕アトム、</a:t>
                      </a:r>
                      <a:r>
                        <a:rPr lang="en" sz="1200" dirty="0">
                          <a:solidFill>
                            <a:srgbClr val="1F1F1F"/>
                          </a:solidFill>
                          <a:effectLst/>
                          <a:latin typeface="Meiryo" panose="020B0604030504040204" pitchFamily="34" charset="-128"/>
                          <a:ea typeface="Meiryo" panose="020B0604030504040204" pitchFamily="34" charset="-128"/>
                        </a:rPr>
                        <a:t>C-3PO（</a:t>
                      </a:r>
                      <a:r>
                        <a:rPr lang="ja-JP" altLang="en-US" sz="1200">
                          <a:solidFill>
                            <a:srgbClr val="1F1F1F"/>
                          </a:solidFill>
                          <a:effectLst/>
                          <a:latin typeface="Meiryo" panose="020B0604030504040204" pitchFamily="34" charset="-128"/>
                          <a:ea typeface="Meiryo" panose="020B0604030504040204" pitchFamily="34" charset="-128"/>
                        </a:rPr>
                        <a:t>スター・ウォーズ）のような存在（</a:t>
                      </a:r>
                      <a:r>
                        <a:rPr lang="en-US" altLang="ja-JP" sz="1200" dirty="0">
                          <a:solidFill>
                            <a:srgbClr val="1F1F1F"/>
                          </a:solidFill>
                          <a:effectLst/>
                          <a:latin typeface="Meiryo" panose="020B0604030504040204" pitchFamily="34" charset="-128"/>
                          <a:ea typeface="Meiryo" panose="020B0604030504040204" pitchFamily="34" charset="-128"/>
                        </a:rPr>
                        <a:t>※</a:t>
                      </a:r>
                      <a:r>
                        <a:rPr lang="ja-JP" altLang="en-US" sz="1200">
                          <a:solidFill>
                            <a:srgbClr val="1F1F1F"/>
                          </a:solidFill>
                          <a:effectLst/>
                          <a:latin typeface="Meiryo" panose="020B0604030504040204" pitchFamily="34" charset="-128"/>
                          <a:ea typeface="Meiryo" panose="020B0604030504040204" pitchFamily="34" charset="-128"/>
                        </a:rPr>
                        <a:t>現時点ではまだ完成していません）。</a:t>
                      </a: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rtl="0">
                        <a:buNone/>
                      </a:pPr>
                      <a:r>
                        <a:rPr lang="ja-JP" altLang="en-US" sz="1200">
                          <a:solidFill>
                            <a:srgbClr val="1F1F1F"/>
                          </a:solidFill>
                          <a:effectLst/>
                          <a:latin typeface="Meiryo" panose="020B0604030504040204" pitchFamily="34" charset="-128"/>
                          <a:ea typeface="Meiryo" panose="020B0604030504040204" pitchFamily="34" charset="-128"/>
                        </a:rPr>
                        <a:t>自動運転システム、顔認証、囲碁</a:t>
                      </a:r>
                      <a:r>
                        <a:rPr lang="en" sz="1200" dirty="0">
                          <a:solidFill>
                            <a:srgbClr val="1F1F1F"/>
                          </a:solidFill>
                          <a:effectLst/>
                          <a:latin typeface="Meiryo" panose="020B0604030504040204" pitchFamily="34" charset="-128"/>
                          <a:ea typeface="Meiryo" panose="020B0604030504040204" pitchFamily="34" charset="-128"/>
                        </a:rPr>
                        <a:t>AI、</a:t>
                      </a:r>
                      <a:r>
                        <a:rPr lang="ja-JP" altLang="en-US" sz="1200">
                          <a:solidFill>
                            <a:srgbClr val="1F1F1F"/>
                          </a:solidFill>
                          <a:effectLst/>
                          <a:latin typeface="Meiryo" panose="020B0604030504040204" pitchFamily="34" charset="-128"/>
                          <a:ea typeface="Meiryo" panose="020B0604030504040204" pitchFamily="34" charset="-128"/>
                        </a:rPr>
                        <a:t>チャットボット（</a:t>
                      </a:r>
                      <a:r>
                        <a:rPr lang="en" sz="1200" dirty="0">
                          <a:solidFill>
                            <a:srgbClr val="1F1F1F"/>
                          </a:solidFill>
                          <a:effectLst/>
                          <a:latin typeface="Meiryo" panose="020B0604030504040204" pitchFamily="34" charset="-128"/>
                          <a:ea typeface="Meiryo" panose="020B0604030504040204" pitchFamily="34" charset="-128"/>
                        </a:rPr>
                        <a:t>ChatGPT</a:t>
                      </a:r>
                      <a:r>
                        <a:rPr lang="ja-JP" altLang="en-US" sz="1200">
                          <a:solidFill>
                            <a:srgbClr val="1F1F1F"/>
                          </a:solidFill>
                          <a:effectLst/>
                          <a:latin typeface="Meiryo" panose="020B0604030504040204" pitchFamily="34" charset="-128"/>
                          <a:ea typeface="Meiryo" panose="020B0604030504040204" pitchFamily="34" charset="-128"/>
                        </a:rPr>
                        <a:t>も現状はこちらに近いとされる）。</a:t>
                      </a:r>
                    </a:p>
                  </a:txBody>
                  <a:tcPr marL="114272" marR="114272" marT="76181" marB="76181"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88061059"/>
                  </a:ext>
                </a:extLst>
              </a:tr>
            </a:tbl>
          </a:graphicData>
        </a:graphic>
      </p:graphicFrame>
      <p:sp>
        <p:nvSpPr>
          <p:cNvPr id="8" name="テキスト ボックス 7">
            <a:extLst>
              <a:ext uri="{FF2B5EF4-FFF2-40B4-BE49-F238E27FC236}">
                <a16:creationId xmlns:a16="http://schemas.microsoft.com/office/drawing/2014/main" id="{DC1C60DF-5237-DE83-0B6D-25983DCA1B03}"/>
              </a:ext>
            </a:extLst>
          </p:cNvPr>
          <p:cNvSpPr txBox="1"/>
          <p:nvPr/>
        </p:nvSpPr>
        <p:spPr>
          <a:xfrm>
            <a:off x="226798" y="5626621"/>
            <a:ext cx="8686799" cy="769441"/>
          </a:xfrm>
          <a:prstGeom prst="rect">
            <a:avLst/>
          </a:prstGeom>
          <a:noFill/>
        </p:spPr>
        <p:txBody>
          <a:bodyPr wrap="square">
            <a:spAutoFit/>
          </a:bodyPr>
          <a:lstStyle/>
          <a:p>
            <a:pPr>
              <a:buNone/>
            </a:pPr>
            <a:r>
              <a:rPr lang="ja-JP" altLang="en-US" sz="1600" b="1">
                <a:solidFill>
                  <a:srgbClr val="C00000"/>
                </a:solidFill>
                <a:latin typeface="Meiryo" panose="020B0604030504040204" pitchFamily="34" charset="-128"/>
                <a:ea typeface="Meiryo" panose="020B0604030504040204" pitchFamily="34" charset="-128"/>
              </a:rPr>
              <a:t>現在の到達点</a:t>
            </a:r>
          </a:p>
          <a:p>
            <a:pPr>
              <a:buNone/>
            </a:pPr>
            <a:r>
              <a:rPr lang="ja-JP" altLang="en-US" sz="1400">
                <a:latin typeface="Meiryo" panose="020B0604030504040204" pitchFamily="34" charset="-128"/>
                <a:ea typeface="Meiryo" panose="020B0604030504040204" pitchFamily="34" charset="-128"/>
              </a:rPr>
              <a:t>現在、</a:t>
            </a:r>
            <a:r>
              <a:rPr lang="en" altLang="ja-JP" sz="1400" dirty="0">
                <a:latin typeface="Meiryo" panose="020B0604030504040204" pitchFamily="34" charset="-128"/>
                <a:ea typeface="Meiryo" panose="020B0604030504040204" pitchFamily="34" charset="-128"/>
              </a:rPr>
              <a:t>ChatGPT</a:t>
            </a:r>
            <a:r>
              <a:rPr lang="ja-JP" altLang="en-US" sz="1400">
                <a:latin typeface="Meiryo" panose="020B0604030504040204" pitchFamily="34" charset="-128"/>
                <a:ea typeface="Meiryo" panose="020B0604030504040204" pitchFamily="34" charset="-128"/>
              </a:rPr>
              <a:t>などの大規模言語モデル（</a:t>
            </a:r>
            <a:r>
              <a:rPr lang="en" altLang="ja-JP" sz="1400" dirty="0">
                <a:latin typeface="Meiryo" panose="020B0604030504040204" pitchFamily="34" charset="-128"/>
                <a:ea typeface="Meiryo" panose="020B0604030504040204" pitchFamily="34" charset="-128"/>
              </a:rPr>
              <a:t>LLM</a:t>
            </a:r>
            <a:r>
              <a:rPr lang="ja-JP" altLang="en" sz="1400">
                <a:latin typeface="Meiryo" panose="020B0604030504040204" pitchFamily="34" charset="-128"/>
                <a:ea typeface="Meiryo" panose="020B0604030504040204" pitchFamily="34" charset="-128"/>
              </a:rPr>
              <a:t>）</a:t>
            </a:r>
            <a:r>
              <a:rPr lang="ja-JP" altLang="en-US" sz="1400">
                <a:latin typeface="Meiryo" panose="020B0604030504040204" pitchFamily="34" charset="-128"/>
                <a:ea typeface="Meiryo" panose="020B0604030504040204" pitchFamily="34" charset="-128"/>
              </a:rPr>
              <a:t>が登場し、</a:t>
            </a:r>
            <a:r>
              <a:rPr lang="en" altLang="ja-JP" sz="1400" dirty="0">
                <a:latin typeface="Meiryo" panose="020B0604030504040204" pitchFamily="34" charset="-128"/>
                <a:ea typeface="Meiryo" panose="020B0604030504040204" pitchFamily="34" charset="-128"/>
              </a:rPr>
              <a:t>AGI</a:t>
            </a:r>
            <a:r>
              <a:rPr lang="ja-JP" altLang="en-US" sz="1400">
                <a:latin typeface="Meiryo" panose="020B0604030504040204" pitchFamily="34" charset="-128"/>
                <a:ea typeface="Meiryo" panose="020B0604030504040204" pitchFamily="34" charset="-128"/>
              </a:rPr>
              <a:t>の実現に近づいていると言われているが、厳密な意味での</a:t>
            </a:r>
            <a:r>
              <a:rPr lang="en" altLang="ja-JP" sz="1400" dirty="0">
                <a:latin typeface="Meiryo" panose="020B0604030504040204" pitchFamily="34" charset="-128"/>
                <a:ea typeface="Meiryo" panose="020B0604030504040204" pitchFamily="34" charset="-128"/>
              </a:rPr>
              <a:t>AGI</a:t>
            </a:r>
            <a:r>
              <a:rPr lang="ja-JP" altLang="en" sz="1400">
                <a:latin typeface="Meiryo" panose="020B0604030504040204" pitchFamily="34" charset="-128"/>
                <a:ea typeface="Meiryo" panose="020B0604030504040204" pitchFamily="34" charset="-128"/>
              </a:rPr>
              <a:t>（</a:t>
            </a:r>
            <a:r>
              <a:rPr lang="ja-JP" altLang="en-US" sz="1400">
                <a:latin typeface="Meiryo" panose="020B0604030504040204" pitchFamily="34" charset="-128"/>
                <a:ea typeface="Meiryo" panose="020B0604030504040204" pitchFamily="34" charset="-128"/>
              </a:rPr>
              <a:t>完全に自律し、人間と同等の意識や汎用性を持つレベル）にはまだ到達していない。</a:t>
            </a:r>
          </a:p>
        </p:txBody>
      </p:sp>
      <p:pic>
        <p:nvPicPr>
          <p:cNvPr id="3" name="図 2" descr="テキスト が含まれている画像&#10;&#10;AI 生成コンテンツは誤りを含む可能性があります。">
            <a:extLst>
              <a:ext uri="{FF2B5EF4-FFF2-40B4-BE49-F238E27FC236}">
                <a16:creationId xmlns:a16="http://schemas.microsoft.com/office/drawing/2014/main" id="{F6D7E784-E787-3993-71A7-AE44EB5564B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707250" y="907288"/>
            <a:ext cx="5436750" cy="1498222"/>
          </a:xfrm>
          <a:prstGeom prst="rect">
            <a:avLst/>
          </a:prstGeom>
        </p:spPr>
      </p:pic>
    </p:spTree>
    <p:extLst>
      <p:ext uri="{BB962C8B-B14F-4D97-AF65-F5344CB8AC3E}">
        <p14:creationId xmlns:p14="http://schemas.microsoft.com/office/powerpoint/2010/main" val="28768052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人工知能</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機械学習</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ディープラーニング</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6736024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02E7F56E-EBE5-F849-BEB0-5DD92A57A0D5}"/>
              </a:ext>
            </a:extLst>
          </p:cNvPr>
          <p:cNvSpPr/>
          <p:nvPr/>
        </p:nvSpPr>
        <p:spPr>
          <a:xfrm>
            <a:off x="375446" y="811979"/>
            <a:ext cx="8466475" cy="5779621"/>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558902B-EF2A-094A-8B19-94CBED62B043}"/>
              </a:ext>
            </a:extLst>
          </p:cNvPr>
          <p:cNvSpPr>
            <a:spLocks noGrp="1"/>
          </p:cNvSpPr>
          <p:nvPr>
            <p:ph type="title"/>
          </p:nvPr>
        </p:nvSpPr>
        <p:spPr/>
        <p:txBody>
          <a:bodyPr/>
          <a:lstStyle/>
          <a:p>
            <a:r>
              <a:rPr kumimoji="1" lang="ja-JP" altLang="en-US" dirty="0"/>
              <a:t>人工知能と機械学習とディープラーニングの関係</a:t>
            </a:r>
          </a:p>
        </p:txBody>
      </p:sp>
      <p:sp>
        <p:nvSpPr>
          <p:cNvPr id="4" name="正方形/長方形 3">
            <a:extLst>
              <a:ext uri="{FF2B5EF4-FFF2-40B4-BE49-F238E27FC236}">
                <a16:creationId xmlns:a16="http://schemas.microsoft.com/office/drawing/2014/main" id="{89B9785A-400D-094B-8292-C5BD27ACDF69}"/>
              </a:ext>
            </a:extLst>
          </p:cNvPr>
          <p:cNvSpPr/>
          <p:nvPr/>
        </p:nvSpPr>
        <p:spPr>
          <a:xfrm>
            <a:off x="740170" y="1557338"/>
            <a:ext cx="8028383" cy="496091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848511E3-D695-D747-B33B-9ED28635D2EE}"/>
              </a:ext>
            </a:extLst>
          </p:cNvPr>
          <p:cNvSpPr/>
          <p:nvPr/>
        </p:nvSpPr>
        <p:spPr>
          <a:xfrm>
            <a:off x="1042737" y="2808696"/>
            <a:ext cx="7725817" cy="36901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49B6B88F-29A8-2143-A687-602D685C7071}"/>
              </a:ext>
            </a:extLst>
          </p:cNvPr>
          <p:cNvSpPr/>
          <p:nvPr/>
        </p:nvSpPr>
        <p:spPr>
          <a:xfrm>
            <a:off x="3692957" y="3404059"/>
            <a:ext cx="5069572" cy="310678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A2F5CBFD-877C-EF46-A80E-0593C7D592C7}"/>
              </a:ext>
            </a:extLst>
          </p:cNvPr>
          <p:cNvSpPr/>
          <p:nvPr/>
        </p:nvSpPr>
        <p:spPr>
          <a:xfrm>
            <a:off x="5900366" y="3989067"/>
            <a:ext cx="2862163" cy="2521777"/>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79AF3055-5D30-624A-964C-9AA554553695}"/>
              </a:ext>
            </a:extLst>
          </p:cNvPr>
          <p:cNvSpPr txBox="1"/>
          <p:nvPr/>
        </p:nvSpPr>
        <p:spPr>
          <a:xfrm>
            <a:off x="969591" y="1691036"/>
            <a:ext cx="451072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人工知能</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en-US" altLang="ja-JP" b="1" dirty="0">
                <a:solidFill>
                  <a:schemeClr val="bg1"/>
                </a:solidFill>
                <a:latin typeface="Meiryo" panose="020B0604030504040204" pitchFamily="34" charset="-128"/>
                <a:ea typeface="Meiryo" panose="020B0604030504040204" pitchFamily="34" charset="-128"/>
              </a:rPr>
              <a:t>Artificial Intelligence/AI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C931345A-F62C-5448-A041-C65532833DF5}"/>
              </a:ext>
            </a:extLst>
          </p:cNvPr>
          <p:cNvSpPr txBox="1"/>
          <p:nvPr/>
        </p:nvSpPr>
        <p:spPr>
          <a:xfrm>
            <a:off x="1089935" y="2972545"/>
            <a:ext cx="367921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機械学習</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en-US" altLang="ja-JP" b="1" dirty="0">
                <a:solidFill>
                  <a:schemeClr val="bg1"/>
                </a:solidFill>
                <a:latin typeface="Meiryo" panose="020B0604030504040204" pitchFamily="34" charset="-128"/>
                <a:ea typeface="Meiryo" panose="020B0604030504040204" pitchFamily="34" charset="-128"/>
              </a:rPr>
              <a:t>Machine Learning</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A6E02B6F-D079-B54F-B7AD-CA2DF91AB239}"/>
              </a:ext>
            </a:extLst>
          </p:cNvPr>
          <p:cNvSpPr txBox="1"/>
          <p:nvPr/>
        </p:nvSpPr>
        <p:spPr>
          <a:xfrm>
            <a:off x="3769107" y="3524303"/>
            <a:ext cx="3877985" cy="738664"/>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ニューラル・ネットワーク</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Neural Network</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B76A0B2-7D90-9E43-8AB6-BA01ECC32D70}"/>
              </a:ext>
            </a:extLst>
          </p:cNvPr>
          <p:cNvSpPr txBox="1"/>
          <p:nvPr/>
        </p:nvSpPr>
        <p:spPr>
          <a:xfrm>
            <a:off x="5968368" y="4095893"/>
            <a:ext cx="1957587" cy="738664"/>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深層学習</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Deep Learning</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A61D40C4-3B20-6D46-BD37-AC59838CF28C}"/>
              </a:ext>
            </a:extLst>
          </p:cNvPr>
          <p:cNvSpPr txBox="1"/>
          <p:nvPr/>
        </p:nvSpPr>
        <p:spPr>
          <a:xfrm>
            <a:off x="919098" y="2172053"/>
            <a:ext cx="1845377" cy="461665"/>
          </a:xfrm>
          <a:prstGeom prst="rect">
            <a:avLst/>
          </a:prstGeom>
          <a:noFill/>
        </p:spPr>
        <p:txBody>
          <a:bodyPr wrap="none" rtlCol="0">
            <a:spAutoFit/>
          </a:bodyPr>
          <a:lstStyle/>
          <a:p>
            <a:r>
              <a:rPr kumimoji="1" lang="ja-JP" altLang="en-US" sz="1200" dirty="0">
                <a:solidFill>
                  <a:schemeClr val="bg1"/>
                </a:solidFill>
                <a:latin typeface="Meiryo" panose="020B0604030504040204" pitchFamily="34" charset="-128"/>
                <a:ea typeface="Meiryo" panose="020B0604030504040204" pitchFamily="34" charset="-128"/>
                <a:cs typeface="Meiryo" charset="-128"/>
              </a:rPr>
              <a:t>人間の”</a:t>
            </a:r>
            <a:r>
              <a:rPr kumimoji="1" lang="ja-JP" altLang="en-US" sz="1200">
                <a:solidFill>
                  <a:schemeClr val="bg1"/>
                </a:solidFill>
                <a:latin typeface="Meiryo" panose="020B0604030504040204" pitchFamily="34" charset="-128"/>
                <a:ea typeface="Meiryo" panose="020B0604030504040204" pitchFamily="34" charset="-128"/>
                <a:cs typeface="Meiryo" charset="-128"/>
              </a:rPr>
              <a:t>知能”や</a:t>
            </a:r>
            <a:r>
              <a:rPr kumimoji="1" lang="en-US" altLang="ja-JP" sz="1200"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a:solidFill>
                  <a:schemeClr val="bg1"/>
                </a:solidFill>
                <a:latin typeface="Meiryo" panose="020B0604030504040204" pitchFamily="34" charset="-128"/>
                <a:ea typeface="Meiryo" panose="020B0604030504040204" pitchFamily="34" charset="-128"/>
                <a:cs typeface="Meiryo" charset="-128"/>
              </a:rPr>
              <a:t>知覚</a:t>
            </a:r>
            <a:r>
              <a:rPr kumimoji="1" lang="en-US" altLang="ja-JP" sz="1200"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a:solidFill>
                  <a:schemeClr val="bg1"/>
                </a:solidFill>
                <a:latin typeface="Meiryo" panose="020B0604030504040204" pitchFamily="34" charset="-128"/>
                <a:ea typeface="Meiryo" panose="020B0604030504040204" pitchFamily="34" charset="-128"/>
                <a:cs typeface="Meiryo" charset="-128"/>
              </a:rPr>
              <a:t>を</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a:p>
            <a:r>
              <a:rPr kumimoji="1" lang="ja-JP" altLang="en-US" sz="1200">
                <a:solidFill>
                  <a:schemeClr val="bg1"/>
                </a:solidFill>
                <a:latin typeface="Meiryo" panose="020B0604030504040204" pitchFamily="34" charset="-128"/>
                <a:ea typeface="Meiryo" panose="020B0604030504040204" pitchFamily="34" charset="-128"/>
                <a:cs typeface="Meiryo" charset="-128"/>
              </a:rPr>
              <a:t>人工的に再現する技術</a:t>
            </a:r>
            <a:endParaRPr kumimoji="1"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14" name="テキスト ボックス 13">
            <a:extLst>
              <a:ext uri="{FF2B5EF4-FFF2-40B4-BE49-F238E27FC236}">
                <a16:creationId xmlns:a16="http://schemas.microsoft.com/office/drawing/2014/main" id="{08BB0A23-84FB-4446-A115-804990C74DB1}"/>
              </a:ext>
            </a:extLst>
          </p:cNvPr>
          <p:cNvSpPr txBox="1"/>
          <p:nvPr/>
        </p:nvSpPr>
        <p:spPr>
          <a:xfrm>
            <a:off x="1089935" y="3415990"/>
            <a:ext cx="2627504" cy="1092607"/>
          </a:xfrm>
          <a:prstGeom prst="rect">
            <a:avLst/>
          </a:prstGeom>
          <a:noFill/>
        </p:spPr>
        <p:txBody>
          <a:bodyPr wrap="square" rtlCol="0">
            <a:spAutoFit/>
          </a:bodyPr>
          <a:lstStyle/>
          <a:p>
            <a:pPr>
              <a:spcAft>
                <a:spcPts val="600"/>
              </a:spcAft>
            </a:pPr>
            <a:r>
              <a:rPr lang="ja-JP" altLang="en-US" sz="1200" b="1">
                <a:solidFill>
                  <a:schemeClr val="bg1"/>
                </a:solidFill>
                <a:latin typeface="Meiryo" panose="020B0604030504040204" pitchFamily="34" charset="-128"/>
                <a:ea typeface="Meiryo" panose="020B0604030504040204" pitchFamily="34" charset="-128"/>
                <a:cs typeface="Meiryo" charset="-128"/>
              </a:rPr>
              <a:t>学習</a:t>
            </a:r>
            <a:r>
              <a:rPr lang="ja-JP" altLang="en-US" sz="1200">
                <a:solidFill>
                  <a:schemeClr val="bg1"/>
                </a:solidFill>
                <a:latin typeface="Meiryo" panose="020B0604030504040204" pitchFamily="34" charset="-128"/>
                <a:ea typeface="Meiryo" panose="020B0604030504040204" pitchFamily="34" charset="-128"/>
                <a:cs typeface="Meiryo" charset="-128"/>
              </a:rPr>
              <a:t>：膨大なデータの規則や法則／特徴から、問いに対する</a:t>
            </a:r>
            <a:r>
              <a:rPr lang="ja-JP" altLang="en-US" sz="1200" b="1">
                <a:solidFill>
                  <a:schemeClr val="bg1"/>
                </a:solidFill>
                <a:latin typeface="Meiryo" panose="020B0604030504040204" pitchFamily="34" charset="-128"/>
                <a:ea typeface="Meiryo" panose="020B0604030504040204" pitchFamily="34" charset="-128"/>
                <a:cs typeface="Meiryo" charset="-128"/>
              </a:rPr>
              <a:t>最適解を推測する計算式（モデル）を作る</a:t>
            </a:r>
            <a:endParaRPr lang="en-US" altLang="ja-JP" sz="1200" b="1" dirty="0">
              <a:solidFill>
                <a:schemeClr val="bg1"/>
              </a:solidFill>
              <a:latin typeface="Meiryo" panose="020B0604030504040204" pitchFamily="34" charset="-128"/>
              <a:ea typeface="Meiryo" panose="020B0604030504040204" pitchFamily="34" charset="-128"/>
              <a:cs typeface="Meiryo" charset="-128"/>
            </a:endParaRPr>
          </a:p>
          <a:p>
            <a:pPr>
              <a:spcAft>
                <a:spcPts val="600"/>
              </a:spcAft>
            </a:pPr>
            <a:r>
              <a:rPr lang="ja-JP" altLang="en-US" sz="1200" b="1">
                <a:solidFill>
                  <a:schemeClr val="bg1"/>
                </a:solidFill>
                <a:latin typeface="Meiryo" panose="020B0604030504040204" pitchFamily="34" charset="-128"/>
                <a:ea typeface="Meiryo" panose="020B0604030504040204" pitchFamily="34" charset="-128"/>
                <a:cs typeface="Meiryo" charset="-128"/>
              </a:rPr>
              <a:t>推論</a:t>
            </a:r>
            <a:r>
              <a:rPr lang="ja-JP" altLang="en-US" sz="1200">
                <a:solidFill>
                  <a:schemeClr val="bg1"/>
                </a:solidFill>
                <a:latin typeface="Meiryo" panose="020B0604030504040204" pitchFamily="34" charset="-128"/>
                <a:ea typeface="Meiryo" panose="020B0604030504040204" pitchFamily="34" charset="-128"/>
                <a:cs typeface="Meiryo" charset="-128"/>
              </a:rPr>
              <a:t>：問いを計算式（モデル）に与え、</a:t>
            </a:r>
            <a:r>
              <a:rPr lang="ja-JP" altLang="en-US" sz="1200" b="1">
                <a:solidFill>
                  <a:schemeClr val="bg1"/>
                </a:solidFill>
                <a:latin typeface="Meiryo" panose="020B0604030504040204" pitchFamily="34" charset="-128"/>
                <a:ea typeface="Meiryo" panose="020B0604030504040204" pitchFamily="34" charset="-128"/>
                <a:cs typeface="Meiryo" charset="-128"/>
              </a:rPr>
              <a:t>最適解を推測する</a:t>
            </a:r>
          </a:p>
        </p:txBody>
      </p:sp>
      <p:sp>
        <p:nvSpPr>
          <p:cNvPr id="15" name="テキスト ボックス 14">
            <a:extLst>
              <a:ext uri="{FF2B5EF4-FFF2-40B4-BE49-F238E27FC236}">
                <a16:creationId xmlns:a16="http://schemas.microsoft.com/office/drawing/2014/main" id="{5BEAF938-B78F-5A4E-A046-A3B298D9E37F}"/>
              </a:ext>
            </a:extLst>
          </p:cNvPr>
          <p:cNvSpPr txBox="1"/>
          <p:nvPr/>
        </p:nvSpPr>
        <p:spPr>
          <a:xfrm>
            <a:off x="3932710" y="4336797"/>
            <a:ext cx="1773192"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cs typeface="Meiryo" charset="-128"/>
              </a:rPr>
              <a:t>脳の仕組みを参考に作られた機械学習の手法</a:t>
            </a:r>
            <a:endParaRPr kumimoji="1"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17" name="正方形/長方形 16">
            <a:extLst>
              <a:ext uri="{FF2B5EF4-FFF2-40B4-BE49-F238E27FC236}">
                <a16:creationId xmlns:a16="http://schemas.microsoft.com/office/drawing/2014/main" id="{493F0C18-FC0E-9B41-AB45-F990B2183BB6}"/>
              </a:ext>
            </a:extLst>
          </p:cNvPr>
          <p:cNvSpPr/>
          <p:nvPr/>
        </p:nvSpPr>
        <p:spPr>
          <a:xfrm>
            <a:off x="5950885" y="4788653"/>
            <a:ext cx="2820305"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cs typeface="Meiryo" charset="-128"/>
              </a:rPr>
              <a:t>ニューラル・ネットワークの中間層を多層化（深層化）し性能を高めた手法</a:t>
            </a:r>
            <a:endParaRPr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BDC7D6BB-A247-6B42-8427-0372C58DAACF}"/>
              </a:ext>
            </a:extLst>
          </p:cNvPr>
          <p:cNvSpPr/>
          <p:nvPr/>
        </p:nvSpPr>
        <p:spPr>
          <a:xfrm>
            <a:off x="2807878" y="2160628"/>
            <a:ext cx="5765838" cy="577081"/>
          </a:xfrm>
          <a:prstGeom prst="rect">
            <a:avLst/>
          </a:prstGeom>
        </p:spPr>
        <p:txBody>
          <a:bodyPr wrap="square">
            <a:spAutoFit/>
          </a:bodyPr>
          <a:lstStyle/>
          <a:p>
            <a:pPr algn="just">
              <a:spcAft>
                <a:spcPts val="0"/>
              </a:spcAft>
            </a:pPr>
            <a:r>
              <a:rPr lang="ja-JP" altLang="ja-JP" sz="1050" kern="100" dirty="0">
                <a:solidFill>
                  <a:schemeClr val="bg1"/>
                </a:solidFill>
                <a:latin typeface="Meiryo" panose="020B0604030504040204" pitchFamily="34" charset="-128"/>
                <a:ea typeface="Meiryo" panose="020B0604030504040204" pitchFamily="34" charset="-128"/>
                <a:cs typeface="Meiryo" charset="-128"/>
              </a:rPr>
              <a:t>遺伝アルゴリズム、エキスパートシステム、音声認識、画像認識、感性処理、機械学習、ゲーム、自然言語処理、情報検索、推論、探索知識表現、データマイニング、ニューラルネット、ヒューマンインターフェース、プランニング、マルチエージェント、ロボット</a:t>
            </a:r>
            <a:endParaRPr lang="ja-JP" altLang="ja-JP" sz="1050" kern="100" dirty="0">
              <a:solidFill>
                <a:schemeClr val="bg1"/>
              </a:solidFill>
              <a:effectLst/>
              <a:latin typeface="Meiryo" panose="020B0604030504040204" pitchFamily="34" charset="-128"/>
              <a:ea typeface="Meiryo" panose="020B0604030504040204" pitchFamily="34" charset="-128"/>
              <a:cs typeface="Meiryo" charset="-128"/>
            </a:endParaRPr>
          </a:p>
        </p:txBody>
      </p:sp>
      <p:sp>
        <p:nvSpPr>
          <p:cNvPr id="27" name="円柱 26">
            <a:extLst>
              <a:ext uri="{FF2B5EF4-FFF2-40B4-BE49-F238E27FC236}">
                <a16:creationId xmlns:a16="http://schemas.microsoft.com/office/drawing/2014/main" id="{3CFF4DD6-43AA-4748-8A73-EBAB72E4B7C4}"/>
              </a:ext>
            </a:extLst>
          </p:cNvPr>
          <p:cNvSpPr/>
          <p:nvPr/>
        </p:nvSpPr>
        <p:spPr>
          <a:xfrm>
            <a:off x="1584700" y="4520606"/>
            <a:ext cx="1581484" cy="537079"/>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panose="020B0604030504040204" pitchFamily="34" charset="-128"/>
                <a:ea typeface="Meiryo" panose="020B0604030504040204" pitchFamily="34" charset="-128"/>
                <a:cs typeface="Meiryo" charset="-128"/>
              </a:rPr>
              <a:t>データ</a:t>
            </a:r>
            <a:endParaRPr kumimoji="1" lang="en-US" altLang="ja-JP"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28" name="正方形/長方形 27">
            <a:extLst>
              <a:ext uri="{FF2B5EF4-FFF2-40B4-BE49-F238E27FC236}">
                <a16:creationId xmlns:a16="http://schemas.microsoft.com/office/drawing/2014/main" id="{5E5D74B7-8D9B-2E4E-B46A-FD643F97C155}"/>
              </a:ext>
            </a:extLst>
          </p:cNvPr>
          <p:cNvSpPr/>
          <p:nvPr/>
        </p:nvSpPr>
        <p:spPr>
          <a:xfrm>
            <a:off x="1584700" y="5279024"/>
            <a:ext cx="1570438" cy="41661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b="1">
                <a:solidFill>
                  <a:srgbClr val="FFFFFF"/>
                </a:solidFill>
                <a:latin typeface="Meiryo" panose="020B0604030504040204" pitchFamily="34" charset="-128"/>
                <a:ea typeface="Meiryo" panose="020B0604030504040204" pitchFamily="34" charset="-128"/>
                <a:cs typeface="Meiryo" charset="-128"/>
              </a:rPr>
              <a:t>機械学習</a:t>
            </a:r>
            <a:endParaRPr lang="en-US" altLang="ja-JP" sz="1100" b="1" dirty="0">
              <a:solidFill>
                <a:srgbClr val="FFFFFF"/>
              </a:solidFill>
              <a:latin typeface="Meiryo" panose="020B0604030504040204" pitchFamily="34" charset="-128"/>
              <a:ea typeface="Meiryo" panose="020B0604030504040204" pitchFamily="34" charset="-128"/>
              <a:cs typeface="Meiryo" charset="-128"/>
            </a:endParaRPr>
          </a:p>
        </p:txBody>
      </p:sp>
      <p:sp>
        <p:nvSpPr>
          <p:cNvPr id="29" name="上矢印 28">
            <a:extLst>
              <a:ext uri="{FF2B5EF4-FFF2-40B4-BE49-F238E27FC236}">
                <a16:creationId xmlns:a16="http://schemas.microsoft.com/office/drawing/2014/main" id="{3A35404E-96A4-2341-887B-339DE8B7035F}"/>
              </a:ext>
            </a:extLst>
          </p:cNvPr>
          <p:cNvSpPr/>
          <p:nvPr/>
        </p:nvSpPr>
        <p:spPr>
          <a:xfrm rot="10800000">
            <a:off x="2180170" y="5026896"/>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a:extLst>
              <a:ext uri="{FF2B5EF4-FFF2-40B4-BE49-F238E27FC236}">
                <a16:creationId xmlns:a16="http://schemas.microsoft.com/office/drawing/2014/main" id="{59AC6452-9316-E143-B89F-E233AC177C7A}"/>
              </a:ext>
            </a:extLst>
          </p:cNvPr>
          <p:cNvSpPr/>
          <p:nvPr/>
        </p:nvSpPr>
        <p:spPr>
          <a:xfrm>
            <a:off x="1595902" y="5934163"/>
            <a:ext cx="1570438" cy="41661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panose="020B0604030504040204" pitchFamily="34" charset="-128"/>
                <a:ea typeface="Meiryo" panose="020B0604030504040204" pitchFamily="34" charset="-128"/>
                <a:cs typeface="Meiryo" charset="-128"/>
              </a:rPr>
              <a:t>モデル</a:t>
            </a:r>
            <a:endParaRPr lang="ja-JP" altLang="en-US"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31" name="上矢印 30">
            <a:extLst>
              <a:ext uri="{FF2B5EF4-FFF2-40B4-BE49-F238E27FC236}">
                <a16:creationId xmlns:a16="http://schemas.microsoft.com/office/drawing/2014/main" id="{0F8DEF03-CA97-3C44-9FFD-2640AE7326F6}"/>
              </a:ext>
            </a:extLst>
          </p:cNvPr>
          <p:cNvSpPr/>
          <p:nvPr/>
        </p:nvSpPr>
        <p:spPr>
          <a:xfrm rot="10800000">
            <a:off x="2180169" y="5671445"/>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テキスト ボックス 37">
            <a:extLst>
              <a:ext uri="{FF2B5EF4-FFF2-40B4-BE49-F238E27FC236}">
                <a16:creationId xmlns:a16="http://schemas.microsoft.com/office/drawing/2014/main" id="{A0A2237B-2FA6-5847-8494-B6B140774EF0}"/>
              </a:ext>
            </a:extLst>
          </p:cNvPr>
          <p:cNvSpPr txBox="1"/>
          <p:nvPr/>
        </p:nvSpPr>
        <p:spPr>
          <a:xfrm>
            <a:off x="542252" y="965181"/>
            <a:ext cx="5159489" cy="461665"/>
          </a:xfrm>
          <a:prstGeom prst="rect">
            <a:avLst/>
          </a:prstGeom>
          <a:noFill/>
        </p:spPr>
        <p:txBody>
          <a:bodyPr wrap="none" rtlCol="0">
            <a:spAutoFit/>
          </a:bodyPr>
          <a:lstStyle/>
          <a:p>
            <a:r>
              <a:rPr kumimoji="1" lang="ja-JP" altLang="en-US" sz="2400" b="1" dirty="0">
                <a:solidFill>
                  <a:srgbClr val="7030A0"/>
                </a:solidFill>
                <a:latin typeface="Meiryo" panose="020B0604030504040204" pitchFamily="34" charset="-128"/>
                <a:ea typeface="Meiryo" panose="020B0604030504040204" pitchFamily="34" charset="-128"/>
              </a:rPr>
              <a:t>コンピュータ科学　</a:t>
            </a:r>
            <a:r>
              <a:rPr kumimoji="1" lang="en-US" altLang="ja-JP" b="1" dirty="0">
                <a:solidFill>
                  <a:srgbClr val="7030A0"/>
                </a:solidFill>
                <a:latin typeface="Meiryo" panose="020B0604030504040204" pitchFamily="34" charset="-128"/>
                <a:ea typeface="Meiryo" panose="020B0604030504040204" pitchFamily="34" charset="-128"/>
              </a:rPr>
              <a:t>Computer Science</a:t>
            </a:r>
            <a:endParaRPr kumimoji="1" lang="ja-JP" altLang="en-US" b="1" dirty="0">
              <a:solidFill>
                <a:srgbClr val="7030A0"/>
              </a:solidFill>
              <a:latin typeface="Meiryo" panose="020B0604030504040204" pitchFamily="34" charset="-128"/>
              <a:ea typeface="Meiryo" panose="020B0604030504040204" pitchFamily="34" charset="-128"/>
            </a:endParaRPr>
          </a:p>
        </p:txBody>
      </p:sp>
      <p:grpSp>
        <p:nvGrpSpPr>
          <p:cNvPr id="159" name="グループ化 158">
            <a:extLst>
              <a:ext uri="{FF2B5EF4-FFF2-40B4-BE49-F238E27FC236}">
                <a16:creationId xmlns:a16="http://schemas.microsoft.com/office/drawing/2014/main" id="{0DCAF113-47EC-658A-0596-7E70618A2C6B}"/>
              </a:ext>
            </a:extLst>
          </p:cNvPr>
          <p:cNvGrpSpPr/>
          <p:nvPr/>
        </p:nvGrpSpPr>
        <p:grpSpPr>
          <a:xfrm>
            <a:off x="4201480" y="5069839"/>
            <a:ext cx="1150240" cy="1281581"/>
            <a:chOff x="3632067" y="3130671"/>
            <a:chExt cx="1795781" cy="2000834"/>
          </a:xfrm>
        </p:grpSpPr>
        <p:sp>
          <p:nvSpPr>
            <p:cNvPr id="160" name="円/楕円 159">
              <a:extLst>
                <a:ext uri="{FF2B5EF4-FFF2-40B4-BE49-F238E27FC236}">
                  <a16:creationId xmlns:a16="http://schemas.microsoft.com/office/drawing/2014/main" id="{611430CA-01FD-3974-477D-D493B07C49CF}"/>
                </a:ext>
              </a:extLst>
            </p:cNvPr>
            <p:cNvSpPr/>
            <p:nvPr/>
          </p:nvSpPr>
          <p:spPr>
            <a:xfrm>
              <a:off x="3670310" y="313515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32E29FB2-9E31-F83F-8906-6CB3DDDB3D78}"/>
                </a:ext>
              </a:extLst>
            </p:cNvPr>
            <p:cNvSpPr/>
            <p:nvPr/>
          </p:nvSpPr>
          <p:spPr>
            <a:xfrm>
              <a:off x="3670310" y="349519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円/楕円 161">
              <a:extLst>
                <a:ext uri="{FF2B5EF4-FFF2-40B4-BE49-F238E27FC236}">
                  <a16:creationId xmlns:a16="http://schemas.microsoft.com/office/drawing/2014/main" id="{AF0D8066-590C-9BF4-8A9F-64EF6426260F}"/>
                </a:ext>
              </a:extLst>
            </p:cNvPr>
            <p:cNvSpPr/>
            <p:nvPr/>
          </p:nvSpPr>
          <p:spPr>
            <a:xfrm>
              <a:off x="3670310" y="385523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円/楕円 162">
              <a:extLst>
                <a:ext uri="{FF2B5EF4-FFF2-40B4-BE49-F238E27FC236}">
                  <a16:creationId xmlns:a16="http://schemas.microsoft.com/office/drawing/2014/main" id="{CFB764EA-37C8-812F-4449-0B99DAF4D125}"/>
                </a:ext>
              </a:extLst>
            </p:cNvPr>
            <p:cNvSpPr/>
            <p:nvPr/>
          </p:nvSpPr>
          <p:spPr>
            <a:xfrm>
              <a:off x="3670310" y="421527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a:extLst>
                <a:ext uri="{FF2B5EF4-FFF2-40B4-BE49-F238E27FC236}">
                  <a16:creationId xmlns:a16="http://schemas.microsoft.com/office/drawing/2014/main" id="{D5C9C898-0CE5-C9EF-2989-0E69DD973691}"/>
                </a:ext>
              </a:extLst>
            </p:cNvPr>
            <p:cNvSpPr/>
            <p:nvPr/>
          </p:nvSpPr>
          <p:spPr>
            <a:xfrm>
              <a:off x="4390390" y="313067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a:extLst>
                <a:ext uri="{FF2B5EF4-FFF2-40B4-BE49-F238E27FC236}">
                  <a16:creationId xmlns:a16="http://schemas.microsoft.com/office/drawing/2014/main" id="{151D1D1A-505A-DCE5-BAFD-574A9D0296E8}"/>
                </a:ext>
              </a:extLst>
            </p:cNvPr>
            <p:cNvSpPr/>
            <p:nvPr/>
          </p:nvSpPr>
          <p:spPr>
            <a:xfrm>
              <a:off x="4390390" y="349071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37F1348E-175D-DA80-F87D-FA80674B0117}"/>
                </a:ext>
              </a:extLst>
            </p:cNvPr>
            <p:cNvSpPr/>
            <p:nvPr/>
          </p:nvSpPr>
          <p:spPr>
            <a:xfrm>
              <a:off x="4390390" y="385075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円/楕円 166">
              <a:extLst>
                <a:ext uri="{FF2B5EF4-FFF2-40B4-BE49-F238E27FC236}">
                  <a16:creationId xmlns:a16="http://schemas.microsoft.com/office/drawing/2014/main" id="{3F643C1B-0920-ADD3-340D-0C61CE05263E}"/>
                </a:ext>
              </a:extLst>
            </p:cNvPr>
            <p:cNvSpPr/>
            <p:nvPr/>
          </p:nvSpPr>
          <p:spPr>
            <a:xfrm>
              <a:off x="4390390" y="421079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8" name="直線矢印コネクタ 167">
              <a:extLst>
                <a:ext uri="{FF2B5EF4-FFF2-40B4-BE49-F238E27FC236}">
                  <a16:creationId xmlns:a16="http://schemas.microsoft.com/office/drawing/2014/main" id="{D3BC2EAE-3504-36DB-C9EF-B6701F2A5578}"/>
                </a:ext>
              </a:extLst>
            </p:cNvPr>
            <p:cNvCxnSpPr>
              <a:cxnSpLocks/>
              <a:stCxn id="160" idx="6"/>
              <a:endCxn id="164" idx="2"/>
            </p:cNvCxnSpPr>
            <p:nvPr/>
          </p:nvCxnSpPr>
          <p:spPr>
            <a:xfrm flipV="1">
              <a:off x="3958342"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9" name="直線矢印コネクタ 168">
              <a:extLst>
                <a:ext uri="{FF2B5EF4-FFF2-40B4-BE49-F238E27FC236}">
                  <a16:creationId xmlns:a16="http://schemas.microsoft.com/office/drawing/2014/main" id="{DA7307BF-31FB-9E13-37A2-BDF5EB5EC6C1}"/>
                </a:ext>
              </a:extLst>
            </p:cNvPr>
            <p:cNvCxnSpPr>
              <a:cxnSpLocks/>
              <a:stCxn id="161" idx="6"/>
              <a:endCxn id="164" idx="2"/>
            </p:cNvCxnSpPr>
            <p:nvPr/>
          </p:nvCxnSpPr>
          <p:spPr>
            <a:xfrm flipV="1">
              <a:off x="3958342"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0" name="直線矢印コネクタ 169">
              <a:extLst>
                <a:ext uri="{FF2B5EF4-FFF2-40B4-BE49-F238E27FC236}">
                  <a16:creationId xmlns:a16="http://schemas.microsoft.com/office/drawing/2014/main" id="{46F8EAFE-66A2-6729-C901-512C7D3C009E}"/>
                </a:ext>
              </a:extLst>
            </p:cNvPr>
            <p:cNvCxnSpPr>
              <a:cxnSpLocks/>
              <a:stCxn id="162" idx="6"/>
              <a:endCxn id="164" idx="2"/>
            </p:cNvCxnSpPr>
            <p:nvPr/>
          </p:nvCxnSpPr>
          <p:spPr>
            <a:xfrm flipV="1">
              <a:off x="3958342"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1" name="直線矢印コネクタ 170">
              <a:extLst>
                <a:ext uri="{FF2B5EF4-FFF2-40B4-BE49-F238E27FC236}">
                  <a16:creationId xmlns:a16="http://schemas.microsoft.com/office/drawing/2014/main" id="{385C47B3-5ED6-6AD7-12A4-DCA667C1F241}"/>
                </a:ext>
              </a:extLst>
            </p:cNvPr>
            <p:cNvCxnSpPr>
              <a:cxnSpLocks/>
              <a:stCxn id="163" idx="6"/>
              <a:endCxn id="164" idx="2"/>
            </p:cNvCxnSpPr>
            <p:nvPr/>
          </p:nvCxnSpPr>
          <p:spPr>
            <a:xfrm flipV="1">
              <a:off x="3958342"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2" name="直線矢印コネクタ 171">
              <a:extLst>
                <a:ext uri="{FF2B5EF4-FFF2-40B4-BE49-F238E27FC236}">
                  <a16:creationId xmlns:a16="http://schemas.microsoft.com/office/drawing/2014/main" id="{3971C046-C7D8-B012-F194-C34346F6EF96}"/>
                </a:ext>
              </a:extLst>
            </p:cNvPr>
            <p:cNvCxnSpPr>
              <a:cxnSpLocks/>
              <a:stCxn id="160" idx="6"/>
              <a:endCxn id="165" idx="2"/>
            </p:cNvCxnSpPr>
            <p:nvPr/>
          </p:nvCxnSpPr>
          <p:spPr>
            <a:xfrm>
              <a:off x="3958342"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3" name="直線矢印コネクタ 172">
              <a:extLst>
                <a:ext uri="{FF2B5EF4-FFF2-40B4-BE49-F238E27FC236}">
                  <a16:creationId xmlns:a16="http://schemas.microsoft.com/office/drawing/2014/main" id="{761B4C7B-3020-02F4-D5C3-5454FF1F86B2}"/>
                </a:ext>
              </a:extLst>
            </p:cNvPr>
            <p:cNvCxnSpPr>
              <a:cxnSpLocks/>
              <a:stCxn id="160" idx="6"/>
              <a:endCxn id="166" idx="2"/>
            </p:cNvCxnSpPr>
            <p:nvPr/>
          </p:nvCxnSpPr>
          <p:spPr>
            <a:xfrm>
              <a:off x="3958342"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4" name="直線矢印コネクタ 173">
              <a:extLst>
                <a:ext uri="{FF2B5EF4-FFF2-40B4-BE49-F238E27FC236}">
                  <a16:creationId xmlns:a16="http://schemas.microsoft.com/office/drawing/2014/main" id="{91CF9E81-2D16-9655-E29F-01CB6053FFBE}"/>
                </a:ext>
              </a:extLst>
            </p:cNvPr>
            <p:cNvCxnSpPr>
              <a:cxnSpLocks/>
              <a:stCxn id="160" idx="6"/>
              <a:endCxn id="167" idx="2"/>
            </p:cNvCxnSpPr>
            <p:nvPr/>
          </p:nvCxnSpPr>
          <p:spPr>
            <a:xfrm>
              <a:off x="3958342"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5" name="直線矢印コネクタ 174">
              <a:extLst>
                <a:ext uri="{FF2B5EF4-FFF2-40B4-BE49-F238E27FC236}">
                  <a16:creationId xmlns:a16="http://schemas.microsoft.com/office/drawing/2014/main" id="{3BA36286-79F1-5149-FC8B-3E17BF9AD719}"/>
                </a:ext>
              </a:extLst>
            </p:cNvPr>
            <p:cNvCxnSpPr>
              <a:cxnSpLocks/>
              <a:stCxn id="161" idx="6"/>
              <a:endCxn id="165" idx="2"/>
            </p:cNvCxnSpPr>
            <p:nvPr/>
          </p:nvCxnSpPr>
          <p:spPr>
            <a:xfrm flipV="1">
              <a:off x="3958342"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6" name="直線矢印コネクタ 175">
              <a:extLst>
                <a:ext uri="{FF2B5EF4-FFF2-40B4-BE49-F238E27FC236}">
                  <a16:creationId xmlns:a16="http://schemas.microsoft.com/office/drawing/2014/main" id="{D0371EF9-40B0-7CC2-EF28-3DD78A139F46}"/>
                </a:ext>
              </a:extLst>
            </p:cNvPr>
            <p:cNvCxnSpPr>
              <a:cxnSpLocks/>
              <a:stCxn id="161" idx="6"/>
              <a:endCxn id="166" idx="2"/>
            </p:cNvCxnSpPr>
            <p:nvPr/>
          </p:nvCxnSpPr>
          <p:spPr>
            <a:xfrm>
              <a:off x="3958342"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7" name="直線矢印コネクタ 176">
              <a:extLst>
                <a:ext uri="{FF2B5EF4-FFF2-40B4-BE49-F238E27FC236}">
                  <a16:creationId xmlns:a16="http://schemas.microsoft.com/office/drawing/2014/main" id="{258FF248-09B2-7382-62F4-5034F4B7D45B}"/>
                </a:ext>
              </a:extLst>
            </p:cNvPr>
            <p:cNvCxnSpPr>
              <a:cxnSpLocks/>
              <a:stCxn id="161" idx="6"/>
              <a:endCxn id="167" idx="2"/>
            </p:cNvCxnSpPr>
            <p:nvPr/>
          </p:nvCxnSpPr>
          <p:spPr>
            <a:xfrm>
              <a:off x="3958342" y="363921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8" name="直線矢印コネクタ 177">
              <a:extLst>
                <a:ext uri="{FF2B5EF4-FFF2-40B4-BE49-F238E27FC236}">
                  <a16:creationId xmlns:a16="http://schemas.microsoft.com/office/drawing/2014/main" id="{CB98C64F-5D34-BF5D-DEC1-5DEB4EAD9F29}"/>
                </a:ext>
              </a:extLst>
            </p:cNvPr>
            <p:cNvCxnSpPr>
              <a:cxnSpLocks/>
              <a:stCxn id="162" idx="6"/>
              <a:endCxn id="165" idx="2"/>
            </p:cNvCxnSpPr>
            <p:nvPr/>
          </p:nvCxnSpPr>
          <p:spPr>
            <a:xfrm flipV="1">
              <a:off x="3958342"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9" name="直線矢印コネクタ 178">
              <a:extLst>
                <a:ext uri="{FF2B5EF4-FFF2-40B4-BE49-F238E27FC236}">
                  <a16:creationId xmlns:a16="http://schemas.microsoft.com/office/drawing/2014/main" id="{C784E027-5FDB-7323-F090-6E4438F031B2}"/>
                </a:ext>
              </a:extLst>
            </p:cNvPr>
            <p:cNvCxnSpPr>
              <a:cxnSpLocks/>
              <a:stCxn id="162" idx="6"/>
              <a:endCxn id="166" idx="2"/>
            </p:cNvCxnSpPr>
            <p:nvPr/>
          </p:nvCxnSpPr>
          <p:spPr>
            <a:xfrm flipV="1">
              <a:off x="3958342"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0" name="直線矢印コネクタ 179">
              <a:extLst>
                <a:ext uri="{FF2B5EF4-FFF2-40B4-BE49-F238E27FC236}">
                  <a16:creationId xmlns:a16="http://schemas.microsoft.com/office/drawing/2014/main" id="{134EC2C9-A272-415A-5F91-435AC352965B}"/>
                </a:ext>
              </a:extLst>
            </p:cNvPr>
            <p:cNvCxnSpPr>
              <a:cxnSpLocks/>
              <a:stCxn id="162" idx="6"/>
              <a:endCxn id="167" idx="2"/>
            </p:cNvCxnSpPr>
            <p:nvPr/>
          </p:nvCxnSpPr>
          <p:spPr>
            <a:xfrm>
              <a:off x="3958342"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1" name="直線矢印コネクタ 180">
              <a:extLst>
                <a:ext uri="{FF2B5EF4-FFF2-40B4-BE49-F238E27FC236}">
                  <a16:creationId xmlns:a16="http://schemas.microsoft.com/office/drawing/2014/main" id="{20166F86-ABE2-BED9-8BE6-B8FD167F79DF}"/>
                </a:ext>
              </a:extLst>
            </p:cNvPr>
            <p:cNvCxnSpPr>
              <a:cxnSpLocks/>
              <a:stCxn id="163" idx="6"/>
              <a:endCxn id="165" idx="2"/>
            </p:cNvCxnSpPr>
            <p:nvPr/>
          </p:nvCxnSpPr>
          <p:spPr>
            <a:xfrm flipV="1">
              <a:off x="3958342"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2" name="直線矢印コネクタ 181">
              <a:extLst>
                <a:ext uri="{FF2B5EF4-FFF2-40B4-BE49-F238E27FC236}">
                  <a16:creationId xmlns:a16="http://schemas.microsoft.com/office/drawing/2014/main" id="{4D0205F5-C906-1463-4199-9BB97D842CEF}"/>
                </a:ext>
              </a:extLst>
            </p:cNvPr>
            <p:cNvCxnSpPr>
              <a:cxnSpLocks/>
              <a:stCxn id="163" idx="6"/>
              <a:endCxn id="166" idx="2"/>
            </p:cNvCxnSpPr>
            <p:nvPr/>
          </p:nvCxnSpPr>
          <p:spPr>
            <a:xfrm flipV="1">
              <a:off x="3958342"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3" name="直線矢印コネクタ 182">
              <a:extLst>
                <a:ext uri="{FF2B5EF4-FFF2-40B4-BE49-F238E27FC236}">
                  <a16:creationId xmlns:a16="http://schemas.microsoft.com/office/drawing/2014/main" id="{BCA86AB2-EA0D-2F63-543A-AB5B08AAADA1}"/>
                </a:ext>
              </a:extLst>
            </p:cNvPr>
            <p:cNvCxnSpPr>
              <a:cxnSpLocks/>
              <a:stCxn id="163" idx="6"/>
              <a:endCxn id="167" idx="2"/>
            </p:cNvCxnSpPr>
            <p:nvPr/>
          </p:nvCxnSpPr>
          <p:spPr>
            <a:xfrm flipV="1">
              <a:off x="3958342"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84" name="円/楕円 183">
              <a:extLst>
                <a:ext uri="{FF2B5EF4-FFF2-40B4-BE49-F238E27FC236}">
                  <a16:creationId xmlns:a16="http://schemas.microsoft.com/office/drawing/2014/main" id="{68C28AAA-26DB-8FB6-F428-0325267F5B12}"/>
                </a:ext>
              </a:extLst>
            </p:cNvPr>
            <p:cNvSpPr/>
            <p:nvPr/>
          </p:nvSpPr>
          <p:spPr>
            <a:xfrm>
              <a:off x="4386274" y="313515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円/楕円 184">
              <a:extLst>
                <a:ext uri="{FF2B5EF4-FFF2-40B4-BE49-F238E27FC236}">
                  <a16:creationId xmlns:a16="http://schemas.microsoft.com/office/drawing/2014/main" id="{E19832AE-C817-F3CF-9BBB-81E6778B264A}"/>
                </a:ext>
              </a:extLst>
            </p:cNvPr>
            <p:cNvSpPr/>
            <p:nvPr/>
          </p:nvSpPr>
          <p:spPr>
            <a:xfrm>
              <a:off x="4386274" y="349519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円/楕円 185">
              <a:extLst>
                <a:ext uri="{FF2B5EF4-FFF2-40B4-BE49-F238E27FC236}">
                  <a16:creationId xmlns:a16="http://schemas.microsoft.com/office/drawing/2014/main" id="{3EBFDF2F-A177-BCC4-56B6-26C37953F708}"/>
                </a:ext>
              </a:extLst>
            </p:cNvPr>
            <p:cNvSpPr/>
            <p:nvPr/>
          </p:nvSpPr>
          <p:spPr>
            <a:xfrm>
              <a:off x="4386274" y="385523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円/楕円 186">
              <a:extLst>
                <a:ext uri="{FF2B5EF4-FFF2-40B4-BE49-F238E27FC236}">
                  <a16:creationId xmlns:a16="http://schemas.microsoft.com/office/drawing/2014/main" id="{B1D64774-48EB-05E4-42E1-AA6A7EE95758}"/>
                </a:ext>
              </a:extLst>
            </p:cNvPr>
            <p:cNvSpPr/>
            <p:nvPr/>
          </p:nvSpPr>
          <p:spPr>
            <a:xfrm>
              <a:off x="4386274" y="421527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a:extLst>
                <a:ext uri="{FF2B5EF4-FFF2-40B4-BE49-F238E27FC236}">
                  <a16:creationId xmlns:a16="http://schemas.microsoft.com/office/drawing/2014/main" id="{4365E65E-CE44-162A-1AB9-916944ACF1EC}"/>
                </a:ext>
              </a:extLst>
            </p:cNvPr>
            <p:cNvSpPr/>
            <p:nvPr/>
          </p:nvSpPr>
          <p:spPr>
            <a:xfrm>
              <a:off x="5106354" y="3130671"/>
              <a:ext cx="288032" cy="288032"/>
            </a:xfrm>
            <a:prstGeom prst="ellipse">
              <a:avLst/>
            </a:prstGeom>
            <a:solidFill>
              <a:schemeClr val="accent2">
                <a:lumMod val="40000"/>
                <a:lumOff val="6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円/楕円 188">
              <a:extLst>
                <a:ext uri="{FF2B5EF4-FFF2-40B4-BE49-F238E27FC236}">
                  <a16:creationId xmlns:a16="http://schemas.microsoft.com/office/drawing/2014/main" id="{D99E0A13-3DD1-04AE-E544-56D8A10AA561}"/>
                </a:ext>
              </a:extLst>
            </p:cNvPr>
            <p:cNvSpPr/>
            <p:nvPr/>
          </p:nvSpPr>
          <p:spPr>
            <a:xfrm>
              <a:off x="5106354" y="3490711"/>
              <a:ext cx="288032" cy="288032"/>
            </a:xfrm>
            <a:prstGeom prst="ellipse">
              <a:avLst/>
            </a:prstGeom>
            <a:solidFill>
              <a:schemeClr val="accent2">
                <a:lumMod val="40000"/>
                <a:lumOff val="6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円/楕円 189">
              <a:extLst>
                <a:ext uri="{FF2B5EF4-FFF2-40B4-BE49-F238E27FC236}">
                  <a16:creationId xmlns:a16="http://schemas.microsoft.com/office/drawing/2014/main" id="{90CD93AE-B452-E133-A744-58C04CAF0E0B}"/>
                </a:ext>
              </a:extLst>
            </p:cNvPr>
            <p:cNvSpPr/>
            <p:nvPr/>
          </p:nvSpPr>
          <p:spPr>
            <a:xfrm>
              <a:off x="5106354" y="3850751"/>
              <a:ext cx="288032" cy="288032"/>
            </a:xfrm>
            <a:prstGeom prst="ellipse">
              <a:avLst/>
            </a:prstGeom>
            <a:solidFill>
              <a:schemeClr val="accent2">
                <a:lumMod val="40000"/>
                <a:lumOff val="6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円/楕円 190">
              <a:extLst>
                <a:ext uri="{FF2B5EF4-FFF2-40B4-BE49-F238E27FC236}">
                  <a16:creationId xmlns:a16="http://schemas.microsoft.com/office/drawing/2014/main" id="{E8273574-1667-E868-56AC-A17243B1B21E}"/>
                </a:ext>
              </a:extLst>
            </p:cNvPr>
            <p:cNvSpPr/>
            <p:nvPr/>
          </p:nvSpPr>
          <p:spPr>
            <a:xfrm>
              <a:off x="5106354" y="4210791"/>
              <a:ext cx="288032" cy="288032"/>
            </a:xfrm>
            <a:prstGeom prst="ellipse">
              <a:avLst/>
            </a:prstGeom>
            <a:solidFill>
              <a:schemeClr val="accent2">
                <a:lumMod val="40000"/>
                <a:lumOff val="6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2" name="直線矢印コネクタ 191">
              <a:extLst>
                <a:ext uri="{FF2B5EF4-FFF2-40B4-BE49-F238E27FC236}">
                  <a16:creationId xmlns:a16="http://schemas.microsoft.com/office/drawing/2014/main" id="{69E8634C-69AE-D61F-AB76-78154D596053}"/>
                </a:ext>
              </a:extLst>
            </p:cNvPr>
            <p:cNvCxnSpPr>
              <a:cxnSpLocks/>
              <a:stCxn id="184" idx="6"/>
              <a:endCxn id="188" idx="2"/>
            </p:cNvCxnSpPr>
            <p:nvPr/>
          </p:nvCxnSpPr>
          <p:spPr>
            <a:xfrm flipV="1">
              <a:off x="4674306"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3" name="直線矢印コネクタ 192">
              <a:extLst>
                <a:ext uri="{FF2B5EF4-FFF2-40B4-BE49-F238E27FC236}">
                  <a16:creationId xmlns:a16="http://schemas.microsoft.com/office/drawing/2014/main" id="{F081329E-C744-30CD-EB01-6FFAEBFC26DD}"/>
                </a:ext>
              </a:extLst>
            </p:cNvPr>
            <p:cNvCxnSpPr>
              <a:cxnSpLocks/>
              <a:stCxn id="185" idx="6"/>
              <a:endCxn id="188" idx="2"/>
            </p:cNvCxnSpPr>
            <p:nvPr/>
          </p:nvCxnSpPr>
          <p:spPr>
            <a:xfrm flipV="1">
              <a:off x="4674306"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4" name="直線矢印コネクタ 193">
              <a:extLst>
                <a:ext uri="{FF2B5EF4-FFF2-40B4-BE49-F238E27FC236}">
                  <a16:creationId xmlns:a16="http://schemas.microsoft.com/office/drawing/2014/main" id="{53D78088-EB88-FDFF-B9DB-E05FBEBA46FC}"/>
                </a:ext>
              </a:extLst>
            </p:cNvPr>
            <p:cNvCxnSpPr>
              <a:cxnSpLocks/>
              <a:stCxn id="186" idx="6"/>
              <a:endCxn id="188" idx="2"/>
            </p:cNvCxnSpPr>
            <p:nvPr/>
          </p:nvCxnSpPr>
          <p:spPr>
            <a:xfrm flipV="1">
              <a:off x="4674306"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5" name="直線矢印コネクタ 194">
              <a:extLst>
                <a:ext uri="{FF2B5EF4-FFF2-40B4-BE49-F238E27FC236}">
                  <a16:creationId xmlns:a16="http://schemas.microsoft.com/office/drawing/2014/main" id="{6FC00C46-0847-3935-A5E5-3202F8AE53D8}"/>
                </a:ext>
              </a:extLst>
            </p:cNvPr>
            <p:cNvCxnSpPr>
              <a:cxnSpLocks/>
              <a:stCxn id="187" idx="6"/>
              <a:endCxn id="188" idx="2"/>
            </p:cNvCxnSpPr>
            <p:nvPr/>
          </p:nvCxnSpPr>
          <p:spPr>
            <a:xfrm flipV="1">
              <a:off x="4674306"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6" name="直線矢印コネクタ 195">
              <a:extLst>
                <a:ext uri="{FF2B5EF4-FFF2-40B4-BE49-F238E27FC236}">
                  <a16:creationId xmlns:a16="http://schemas.microsoft.com/office/drawing/2014/main" id="{7BE7DEE2-EC60-170A-DE48-4811FFDDEE39}"/>
                </a:ext>
              </a:extLst>
            </p:cNvPr>
            <p:cNvCxnSpPr>
              <a:cxnSpLocks/>
              <a:stCxn id="184" idx="6"/>
              <a:endCxn id="189" idx="2"/>
            </p:cNvCxnSpPr>
            <p:nvPr/>
          </p:nvCxnSpPr>
          <p:spPr>
            <a:xfrm>
              <a:off x="4674306"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7" name="直線矢印コネクタ 196">
              <a:extLst>
                <a:ext uri="{FF2B5EF4-FFF2-40B4-BE49-F238E27FC236}">
                  <a16:creationId xmlns:a16="http://schemas.microsoft.com/office/drawing/2014/main" id="{831E275A-0DDE-58A3-C14D-3CA4FBF8CEB0}"/>
                </a:ext>
              </a:extLst>
            </p:cNvPr>
            <p:cNvCxnSpPr>
              <a:cxnSpLocks/>
              <a:stCxn id="184" idx="6"/>
              <a:endCxn id="190" idx="2"/>
            </p:cNvCxnSpPr>
            <p:nvPr/>
          </p:nvCxnSpPr>
          <p:spPr>
            <a:xfrm>
              <a:off x="4674306"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8" name="直線矢印コネクタ 197">
              <a:extLst>
                <a:ext uri="{FF2B5EF4-FFF2-40B4-BE49-F238E27FC236}">
                  <a16:creationId xmlns:a16="http://schemas.microsoft.com/office/drawing/2014/main" id="{B26E63AF-6FC7-B06A-95C0-B0C9AEFC9C98}"/>
                </a:ext>
              </a:extLst>
            </p:cNvPr>
            <p:cNvCxnSpPr>
              <a:cxnSpLocks/>
              <a:stCxn id="184" idx="6"/>
              <a:endCxn id="191" idx="2"/>
            </p:cNvCxnSpPr>
            <p:nvPr/>
          </p:nvCxnSpPr>
          <p:spPr>
            <a:xfrm>
              <a:off x="4674306"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9" name="直線矢印コネクタ 198">
              <a:extLst>
                <a:ext uri="{FF2B5EF4-FFF2-40B4-BE49-F238E27FC236}">
                  <a16:creationId xmlns:a16="http://schemas.microsoft.com/office/drawing/2014/main" id="{76CD5EFD-FFE6-0844-CAFA-364F38BF8EB9}"/>
                </a:ext>
              </a:extLst>
            </p:cNvPr>
            <p:cNvCxnSpPr>
              <a:cxnSpLocks/>
              <a:stCxn id="185" idx="6"/>
              <a:endCxn id="189" idx="2"/>
            </p:cNvCxnSpPr>
            <p:nvPr/>
          </p:nvCxnSpPr>
          <p:spPr>
            <a:xfrm flipV="1">
              <a:off x="4674306"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0" name="直線矢印コネクタ 199">
              <a:extLst>
                <a:ext uri="{FF2B5EF4-FFF2-40B4-BE49-F238E27FC236}">
                  <a16:creationId xmlns:a16="http://schemas.microsoft.com/office/drawing/2014/main" id="{84376EC3-18A0-D171-665F-D0B100CC5BF7}"/>
                </a:ext>
              </a:extLst>
            </p:cNvPr>
            <p:cNvCxnSpPr>
              <a:cxnSpLocks/>
              <a:stCxn id="185" idx="6"/>
              <a:endCxn id="190" idx="2"/>
            </p:cNvCxnSpPr>
            <p:nvPr/>
          </p:nvCxnSpPr>
          <p:spPr>
            <a:xfrm>
              <a:off x="4674306"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1" name="直線矢印コネクタ 200">
              <a:extLst>
                <a:ext uri="{FF2B5EF4-FFF2-40B4-BE49-F238E27FC236}">
                  <a16:creationId xmlns:a16="http://schemas.microsoft.com/office/drawing/2014/main" id="{926F9B48-79E4-C580-F40A-676242F3482E}"/>
                </a:ext>
              </a:extLst>
            </p:cNvPr>
            <p:cNvCxnSpPr>
              <a:cxnSpLocks/>
              <a:stCxn id="185" idx="6"/>
              <a:endCxn id="191" idx="2"/>
            </p:cNvCxnSpPr>
            <p:nvPr/>
          </p:nvCxnSpPr>
          <p:spPr>
            <a:xfrm>
              <a:off x="4674306" y="3639214"/>
              <a:ext cx="432048" cy="715593"/>
            </a:xfrm>
            <a:prstGeom prst="straightConnector1">
              <a:avLst/>
            </a:prstGeom>
            <a:solidFill>
              <a:schemeClr val="accent4">
                <a:lumMod val="60000"/>
                <a:lumOff val="40000"/>
              </a:schemeClr>
            </a:solidFill>
            <a:ln w="3175">
              <a:solidFill>
                <a:schemeClr val="accent4">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2" name="直線矢印コネクタ 201">
              <a:extLst>
                <a:ext uri="{FF2B5EF4-FFF2-40B4-BE49-F238E27FC236}">
                  <a16:creationId xmlns:a16="http://schemas.microsoft.com/office/drawing/2014/main" id="{6ECD805D-3E0C-1753-2669-644CF9297EB7}"/>
                </a:ext>
              </a:extLst>
            </p:cNvPr>
            <p:cNvCxnSpPr>
              <a:cxnSpLocks/>
              <a:stCxn id="186" idx="6"/>
              <a:endCxn id="189" idx="2"/>
            </p:cNvCxnSpPr>
            <p:nvPr/>
          </p:nvCxnSpPr>
          <p:spPr>
            <a:xfrm flipV="1">
              <a:off x="4674306"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3" name="直線矢印コネクタ 202">
              <a:extLst>
                <a:ext uri="{FF2B5EF4-FFF2-40B4-BE49-F238E27FC236}">
                  <a16:creationId xmlns:a16="http://schemas.microsoft.com/office/drawing/2014/main" id="{B21D7E72-496D-03E1-1678-CB8E2A6A44DA}"/>
                </a:ext>
              </a:extLst>
            </p:cNvPr>
            <p:cNvCxnSpPr>
              <a:cxnSpLocks/>
              <a:stCxn id="186" idx="6"/>
              <a:endCxn id="190" idx="2"/>
            </p:cNvCxnSpPr>
            <p:nvPr/>
          </p:nvCxnSpPr>
          <p:spPr>
            <a:xfrm flipV="1">
              <a:off x="4674306"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4" name="直線矢印コネクタ 203">
              <a:extLst>
                <a:ext uri="{FF2B5EF4-FFF2-40B4-BE49-F238E27FC236}">
                  <a16:creationId xmlns:a16="http://schemas.microsoft.com/office/drawing/2014/main" id="{FF178D5F-5097-8336-18E2-9559081B00E7}"/>
                </a:ext>
              </a:extLst>
            </p:cNvPr>
            <p:cNvCxnSpPr>
              <a:cxnSpLocks/>
              <a:stCxn id="186" idx="6"/>
              <a:endCxn id="191" idx="2"/>
            </p:cNvCxnSpPr>
            <p:nvPr/>
          </p:nvCxnSpPr>
          <p:spPr>
            <a:xfrm>
              <a:off x="4674306"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5" name="直線矢印コネクタ 204">
              <a:extLst>
                <a:ext uri="{FF2B5EF4-FFF2-40B4-BE49-F238E27FC236}">
                  <a16:creationId xmlns:a16="http://schemas.microsoft.com/office/drawing/2014/main" id="{E162C009-38E4-AC34-1DB2-50817639431E}"/>
                </a:ext>
              </a:extLst>
            </p:cNvPr>
            <p:cNvCxnSpPr>
              <a:cxnSpLocks/>
              <a:stCxn id="187" idx="6"/>
              <a:endCxn id="189" idx="2"/>
            </p:cNvCxnSpPr>
            <p:nvPr/>
          </p:nvCxnSpPr>
          <p:spPr>
            <a:xfrm flipV="1">
              <a:off x="4674306"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6" name="直線矢印コネクタ 205">
              <a:extLst>
                <a:ext uri="{FF2B5EF4-FFF2-40B4-BE49-F238E27FC236}">
                  <a16:creationId xmlns:a16="http://schemas.microsoft.com/office/drawing/2014/main" id="{997145C2-BAE7-9B53-FF7C-0B41E31473A7}"/>
                </a:ext>
              </a:extLst>
            </p:cNvPr>
            <p:cNvCxnSpPr>
              <a:cxnSpLocks/>
              <a:stCxn id="187" idx="6"/>
              <a:endCxn id="190" idx="2"/>
            </p:cNvCxnSpPr>
            <p:nvPr/>
          </p:nvCxnSpPr>
          <p:spPr>
            <a:xfrm flipV="1">
              <a:off x="4674306"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7" name="直線矢印コネクタ 206">
              <a:extLst>
                <a:ext uri="{FF2B5EF4-FFF2-40B4-BE49-F238E27FC236}">
                  <a16:creationId xmlns:a16="http://schemas.microsoft.com/office/drawing/2014/main" id="{CCE0F42D-8063-E95E-4D25-49CB86F1648B}"/>
                </a:ext>
              </a:extLst>
            </p:cNvPr>
            <p:cNvCxnSpPr>
              <a:cxnSpLocks/>
              <a:stCxn id="187" idx="6"/>
              <a:endCxn id="191" idx="2"/>
            </p:cNvCxnSpPr>
            <p:nvPr/>
          </p:nvCxnSpPr>
          <p:spPr>
            <a:xfrm flipV="1">
              <a:off x="4674306"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08" name="円/楕円 207">
              <a:extLst>
                <a:ext uri="{FF2B5EF4-FFF2-40B4-BE49-F238E27FC236}">
                  <a16:creationId xmlns:a16="http://schemas.microsoft.com/office/drawing/2014/main" id="{763F9082-0757-84C9-13FC-A1594EA4C5CB}"/>
                </a:ext>
              </a:extLst>
            </p:cNvPr>
            <p:cNvSpPr/>
            <p:nvPr/>
          </p:nvSpPr>
          <p:spPr>
            <a:xfrm>
              <a:off x="3671783" y="4843473"/>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a:extLst>
                <a:ext uri="{FF2B5EF4-FFF2-40B4-BE49-F238E27FC236}">
                  <a16:creationId xmlns:a16="http://schemas.microsoft.com/office/drawing/2014/main" id="{FBDA916D-5CE5-CCC9-1079-9CE3E694EFCB}"/>
                </a:ext>
              </a:extLst>
            </p:cNvPr>
            <p:cNvSpPr/>
            <p:nvPr/>
          </p:nvSpPr>
          <p:spPr>
            <a:xfrm>
              <a:off x="4391863" y="4838986"/>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0" name="直線矢印コネクタ 209">
              <a:extLst>
                <a:ext uri="{FF2B5EF4-FFF2-40B4-BE49-F238E27FC236}">
                  <a16:creationId xmlns:a16="http://schemas.microsoft.com/office/drawing/2014/main" id="{EC22A934-E328-2F69-BC3D-10B96FFDDD46}"/>
                </a:ext>
              </a:extLst>
            </p:cNvPr>
            <p:cNvCxnSpPr>
              <a:cxnSpLocks/>
              <a:stCxn id="208" idx="6"/>
              <a:endCxn id="209" idx="2"/>
            </p:cNvCxnSpPr>
            <p:nvPr/>
          </p:nvCxnSpPr>
          <p:spPr>
            <a:xfrm flipV="1">
              <a:off x="3959815"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11" name="円/楕円 210">
              <a:extLst>
                <a:ext uri="{FF2B5EF4-FFF2-40B4-BE49-F238E27FC236}">
                  <a16:creationId xmlns:a16="http://schemas.microsoft.com/office/drawing/2014/main" id="{0E9E197F-B465-26BA-040A-20C4D2B2A8E0}"/>
                </a:ext>
              </a:extLst>
            </p:cNvPr>
            <p:cNvSpPr/>
            <p:nvPr/>
          </p:nvSpPr>
          <p:spPr>
            <a:xfrm>
              <a:off x="4387747" y="4843473"/>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a:extLst>
                <a:ext uri="{FF2B5EF4-FFF2-40B4-BE49-F238E27FC236}">
                  <a16:creationId xmlns:a16="http://schemas.microsoft.com/office/drawing/2014/main" id="{75645649-9AA5-0149-CE5A-5E113BADCCE4}"/>
                </a:ext>
              </a:extLst>
            </p:cNvPr>
            <p:cNvSpPr/>
            <p:nvPr/>
          </p:nvSpPr>
          <p:spPr>
            <a:xfrm>
              <a:off x="5107827" y="4838986"/>
              <a:ext cx="288032" cy="288032"/>
            </a:xfrm>
            <a:prstGeom prst="ellipse">
              <a:avLst/>
            </a:prstGeom>
            <a:solidFill>
              <a:schemeClr val="accent2">
                <a:lumMod val="40000"/>
                <a:lumOff val="60000"/>
              </a:schemeClr>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矢印コネクタ 212">
              <a:extLst>
                <a:ext uri="{FF2B5EF4-FFF2-40B4-BE49-F238E27FC236}">
                  <a16:creationId xmlns:a16="http://schemas.microsoft.com/office/drawing/2014/main" id="{AC4FDF77-4134-0FE3-04D1-B0B57F792FAA}"/>
                </a:ext>
              </a:extLst>
            </p:cNvPr>
            <p:cNvCxnSpPr>
              <a:cxnSpLocks/>
              <a:stCxn id="211" idx="6"/>
              <a:endCxn id="212" idx="2"/>
            </p:cNvCxnSpPr>
            <p:nvPr/>
          </p:nvCxnSpPr>
          <p:spPr>
            <a:xfrm flipV="1">
              <a:off x="4675779"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14" name="テキスト ボックス 213">
              <a:extLst>
                <a:ext uri="{FF2B5EF4-FFF2-40B4-BE49-F238E27FC236}">
                  <a16:creationId xmlns:a16="http://schemas.microsoft.com/office/drawing/2014/main" id="{6E785297-3597-AA16-5C7F-56299EE2A23C}"/>
                </a:ext>
              </a:extLst>
            </p:cNvPr>
            <p:cNvSpPr txBox="1"/>
            <p:nvPr/>
          </p:nvSpPr>
          <p:spPr>
            <a:xfrm>
              <a:off x="3632067" y="4452393"/>
              <a:ext cx="367579" cy="369332"/>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215" name="テキスト ボックス 214">
              <a:extLst>
                <a:ext uri="{FF2B5EF4-FFF2-40B4-BE49-F238E27FC236}">
                  <a16:creationId xmlns:a16="http://schemas.microsoft.com/office/drawing/2014/main" id="{D84C4910-55DF-7CC2-6139-C41E9DDE3B7D}"/>
                </a:ext>
              </a:extLst>
            </p:cNvPr>
            <p:cNvSpPr txBox="1"/>
            <p:nvPr/>
          </p:nvSpPr>
          <p:spPr>
            <a:xfrm>
              <a:off x="4337359" y="4452393"/>
              <a:ext cx="367579" cy="369332"/>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216" name="テキスト ボックス 215">
              <a:extLst>
                <a:ext uri="{FF2B5EF4-FFF2-40B4-BE49-F238E27FC236}">
                  <a16:creationId xmlns:a16="http://schemas.microsoft.com/office/drawing/2014/main" id="{023BC154-F18C-736C-6449-C6097FE1AB44}"/>
                </a:ext>
              </a:extLst>
            </p:cNvPr>
            <p:cNvSpPr txBox="1"/>
            <p:nvPr/>
          </p:nvSpPr>
          <p:spPr>
            <a:xfrm>
              <a:off x="5060269" y="4449992"/>
              <a:ext cx="367579" cy="369332"/>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grpSp>
      <p:grpSp>
        <p:nvGrpSpPr>
          <p:cNvPr id="261" name="グループ化 260">
            <a:extLst>
              <a:ext uri="{FF2B5EF4-FFF2-40B4-BE49-F238E27FC236}">
                <a16:creationId xmlns:a16="http://schemas.microsoft.com/office/drawing/2014/main" id="{C6E05694-20FD-1CEF-854C-8995574EAD68}"/>
              </a:ext>
            </a:extLst>
          </p:cNvPr>
          <p:cNvGrpSpPr/>
          <p:nvPr/>
        </p:nvGrpSpPr>
        <p:grpSpPr>
          <a:xfrm>
            <a:off x="7650698" y="5259805"/>
            <a:ext cx="945131" cy="1053051"/>
            <a:chOff x="3632067" y="3130671"/>
            <a:chExt cx="1795781" cy="2000834"/>
          </a:xfrm>
        </p:grpSpPr>
        <p:sp>
          <p:nvSpPr>
            <p:cNvPr id="262" name="円/楕円 261">
              <a:extLst>
                <a:ext uri="{FF2B5EF4-FFF2-40B4-BE49-F238E27FC236}">
                  <a16:creationId xmlns:a16="http://schemas.microsoft.com/office/drawing/2014/main" id="{996E4AD5-7903-3340-4DF9-91B3684A4F44}"/>
                </a:ext>
              </a:extLst>
            </p:cNvPr>
            <p:cNvSpPr/>
            <p:nvPr/>
          </p:nvSpPr>
          <p:spPr>
            <a:xfrm>
              <a:off x="3670310" y="313515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円/楕円 262">
              <a:extLst>
                <a:ext uri="{FF2B5EF4-FFF2-40B4-BE49-F238E27FC236}">
                  <a16:creationId xmlns:a16="http://schemas.microsoft.com/office/drawing/2014/main" id="{C4E62336-335E-3AEF-AFC1-DA5A1F41E76B}"/>
                </a:ext>
              </a:extLst>
            </p:cNvPr>
            <p:cNvSpPr/>
            <p:nvPr/>
          </p:nvSpPr>
          <p:spPr>
            <a:xfrm>
              <a:off x="3670310" y="349519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a:extLst>
                <a:ext uri="{FF2B5EF4-FFF2-40B4-BE49-F238E27FC236}">
                  <a16:creationId xmlns:a16="http://schemas.microsoft.com/office/drawing/2014/main" id="{75EB4D37-A8BD-D46B-FE8A-8203356BBBF2}"/>
                </a:ext>
              </a:extLst>
            </p:cNvPr>
            <p:cNvSpPr/>
            <p:nvPr/>
          </p:nvSpPr>
          <p:spPr>
            <a:xfrm>
              <a:off x="3670310" y="385523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5" name="円/楕円 264">
              <a:extLst>
                <a:ext uri="{FF2B5EF4-FFF2-40B4-BE49-F238E27FC236}">
                  <a16:creationId xmlns:a16="http://schemas.microsoft.com/office/drawing/2014/main" id="{36270AEC-315F-85BE-926F-AE6E8E7BE051}"/>
                </a:ext>
              </a:extLst>
            </p:cNvPr>
            <p:cNvSpPr/>
            <p:nvPr/>
          </p:nvSpPr>
          <p:spPr>
            <a:xfrm>
              <a:off x="3670310" y="421527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円/楕円 265">
              <a:extLst>
                <a:ext uri="{FF2B5EF4-FFF2-40B4-BE49-F238E27FC236}">
                  <a16:creationId xmlns:a16="http://schemas.microsoft.com/office/drawing/2014/main" id="{6AF7DA10-2648-C3D1-BC78-DFA2891B95B7}"/>
                </a:ext>
              </a:extLst>
            </p:cNvPr>
            <p:cNvSpPr/>
            <p:nvPr/>
          </p:nvSpPr>
          <p:spPr>
            <a:xfrm>
              <a:off x="4390390" y="313067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円/楕円 266">
              <a:extLst>
                <a:ext uri="{FF2B5EF4-FFF2-40B4-BE49-F238E27FC236}">
                  <a16:creationId xmlns:a16="http://schemas.microsoft.com/office/drawing/2014/main" id="{88888313-65C3-9957-AD32-2AF46A6F4F7B}"/>
                </a:ext>
              </a:extLst>
            </p:cNvPr>
            <p:cNvSpPr/>
            <p:nvPr/>
          </p:nvSpPr>
          <p:spPr>
            <a:xfrm>
              <a:off x="4390390" y="349071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a:extLst>
                <a:ext uri="{FF2B5EF4-FFF2-40B4-BE49-F238E27FC236}">
                  <a16:creationId xmlns:a16="http://schemas.microsoft.com/office/drawing/2014/main" id="{C849FEC5-39F1-B64E-26E4-881ED9A39FC7}"/>
                </a:ext>
              </a:extLst>
            </p:cNvPr>
            <p:cNvSpPr/>
            <p:nvPr/>
          </p:nvSpPr>
          <p:spPr>
            <a:xfrm>
              <a:off x="4390390" y="385075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円/楕円 268">
              <a:extLst>
                <a:ext uri="{FF2B5EF4-FFF2-40B4-BE49-F238E27FC236}">
                  <a16:creationId xmlns:a16="http://schemas.microsoft.com/office/drawing/2014/main" id="{80661770-B8FF-3D53-C7E2-26183D2BC717}"/>
                </a:ext>
              </a:extLst>
            </p:cNvPr>
            <p:cNvSpPr/>
            <p:nvPr/>
          </p:nvSpPr>
          <p:spPr>
            <a:xfrm>
              <a:off x="4390390" y="421079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0" name="直線矢印コネクタ 269">
              <a:extLst>
                <a:ext uri="{FF2B5EF4-FFF2-40B4-BE49-F238E27FC236}">
                  <a16:creationId xmlns:a16="http://schemas.microsoft.com/office/drawing/2014/main" id="{D2324C5F-AD4C-4B1C-0C52-1CC604EAD468}"/>
                </a:ext>
              </a:extLst>
            </p:cNvPr>
            <p:cNvCxnSpPr>
              <a:cxnSpLocks/>
              <a:stCxn id="262" idx="6"/>
              <a:endCxn id="266" idx="2"/>
            </p:cNvCxnSpPr>
            <p:nvPr/>
          </p:nvCxnSpPr>
          <p:spPr>
            <a:xfrm flipV="1">
              <a:off x="3958342"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1" name="直線矢印コネクタ 270">
              <a:extLst>
                <a:ext uri="{FF2B5EF4-FFF2-40B4-BE49-F238E27FC236}">
                  <a16:creationId xmlns:a16="http://schemas.microsoft.com/office/drawing/2014/main" id="{3F6E11FB-FC9D-2B69-7867-939377800C74}"/>
                </a:ext>
              </a:extLst>
            </p:cNvPr>
            <p:cNvCxnSpPr>
              <a:cxnSpLocks/>
              <a:stCxn id="263" idx="6"/>
              <a:endCxn id="266" idx="2"/>
            </p:cNvCxnSpPr>
            <p:nvPr/>
          </p:nvCxnSpPr>
          <p:spPr>
            <a:xfrm flipV="1">
              <a:off x="3958342"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2" name="直線矢印コネクタ 271">
              <a:extLst>
                <a:ext uri="{FF2B5EF4-FFF2-40B4-BE49-F238E27FC236}">
                  <a16:creationId xmlns:a16="http://schemas.microsoft.com/office/drawing/2014/main" id="{97E7F25A-6FE0-6AC4-84B4-48C3F9B83465}"/>
                </a:ext>
              </a:extLst>
            </p:cNvPr>
            <p:cNvCxnSpPr>
              <a:cxnSpLocks/>
              <a:stCxn id="264" idx="6"/>
              <a:endCxn id="266" idx="2"/>
            </p:cNvCxnSpPr>
            <p:nvPr/>
          </p:nvCxnSpPr>
          <p:spPr>
            <a:xfrm flipV="1">
              <a:off x="3958342"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3" name="直線矢印コネクタ 272">
              <a:extLst>
                <a:ext uri="{FF2B5EF4-FFF2-40B4-BE49-F238E27FC236}">
                  <a16:creationId xmlns:a16="http://schemas.microsoft.com/office/drawing/2014/main" id="{BE6042B9-4F40-6094-9032-FF608F5963E3}"/>
                </a:ext>
              </a:extLst>
            </p:cNvPr>
            <p:cNvCxnSpPr>
              <a:cxnSpLocks/>
              <a:stCxn id="265" idx="6"/>
              <a:endCxn id="266" idx="2"/>
            </p:cNvCxnSpPr>
            <p:nvPr/>
          </p:nvCxnSpPr>
          <p:spPr>
            <a:xfrm flipV="1">
              <a:off x="3958342"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4" name="直線矢印コネクタ 273">
              <a:extLst>
                <a:ext uri="{FF2B5EF4-FFF2-40B4-BE49-F238E27FC236}">
                  <a16:creationId xmlns:a16="http://schemas.microsoft.com/office/drawing/2014/main" id="{4D5196F7-B61B-438E-BE8A-27655AC94888}"/>
                </a:ext>
              </a:extLst>
            </p:cNvPr>
            <p:cNvCxnSpPr>
              <a:cxnSpLocks/>
              <a:stCxn id="262" idx="6"/>
              <a:endCxn id="267" idx="2"/>
            </p:cNvCxnSpPr>
            <p:nvPr/>
          </p:nvCxnSpPr>
          <p:spPr>
            <a:xfrm>
              <a:off x="3958342"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5" name="直線矢印コネクタ 274">
              <a:extLst>
                <a:ext uri="{FF2B5EF4-FFF2-40B4-BE49-F238E27FC236}">
                  <a16:creationId xmlns:a16="http://schemas.microsoft.com/office/drawing/2014/main" id="{E0C4FB99-63E1-184C-38D8-1525BE885DEC}"/>
                </a:ext>
              </a:extLst>
            </p:cNvPr>
            <p:cNvCxnSpPr>
              <a:cxnSpLocks/>
              <a:stCxn id="262" idx="6"/>
              <a:endCxn id="268" idx="2"/>
            </p:cNvCxnSpPr>
            <p:nvPr/>
          </p:nvCxnSpPr>
          <p:spPr>
            <a:xfrm>
              <a:off x="3958342"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6" name="直線矢印コネクタ 275">
              <a:extLst>
                <a:ext uri="{FF2B5EF4-FFF2-40B4-BE49-F238E27FC236}">
                  <a16:creationId xmlns:a16="http://schemas.microsoft.com/office/drawing/2014/main" id="{BC268915-D7D5-0E6C-425A-65264E5CA797}"/>
                </a:ext>
              </a:extLst>
            </p:cNvPr>
            <p:cNvCxnSpPr>
              <a:cxnSpLocks/>
              <a:stCxn id="262" idx="6"/>
              <a:endCxn id="269" idx="2"/>
            </p:cNvCxnSpPr>
            <p:nvPr/>
          </p:nvCxnSpPr>
          <p:spPr>
            <a:xfrm>
              <a:off x="3958342"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7" name="直線矢印コネクタ 276">
              <a:extLst>
                <a:ext uri="{FF2B5EF4-FFF2-40B4-BE49-F238E27FC236}">
                  <a16:creationId xmlns:a16="http://schemas.microsoft.com/office/drawing/2014/main" id="{8C0DF104-47E5-34EF-B370-A4DAC8387D48}"/>
                </a:ext>
              </a:extLst>
            </p:cNvPr>
            <p:cNvCxnSpPr>
              <a:cxnSpLocks/>
              <a:stCxn id="263" idx="6"/>
              <a:endCxn id="267" idx="2"/>
            </p:cNvCxnSpPr>
            <p:nvPr/>
          </p:nvCxnSpPr>
          <p:spPr>
            <a:xfrm flipV="1">
              <a:off x="3958342"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8" name="直線矢印コネクタ 277">
              <a:extLst>
                <a:ext uri="{FF2B5EF4-FFF2-40B4-BE49-F238E27FC236}">
                  <a16:creationId xmlns:a16="http://schemas.microsoft.com/office/drawing/2014/main" id="{E14D7269-60AA-F3B6-F09C-CF234C94F4ED}"/>
                </a:ext>
              </a:extLst>
            </p:cNvPr>
            <p:cNvCxnSpPr>
              <a:cxnSpLocks/>
              <a:stCxn id="263" idx="6"/>
              <a:endCxn id="268" idx="2"/>
            </p:cNvCxnSpPr>
            <p:nvPr/>
          </p:nvCxnSpPr>
          <p:spPr>
            <a:xfrm>
              <a:off x="3958342"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9" name="直線矢印コネクタ 278">
              <a:extLst>
                <a:ext uri="{FF2B5EF4-FFF2-40B4-BE49-F238E27FC236}">
                  <a16:creationId xmlns:a16="http://schemas.microsoft.com/office/drawing/2014/main" id="{E92C17E1-109D-1117-E873-A98E37F60C62}"/>
                </a:ext>
              </a:extLst>
            </p:cNvPr>
            <p:cNvCxnSpPr>
              <a:cxnSpLocks/>
              <a:stCxn id="263" idx="6"/>
              <a:endCxn id="269" idx="2"/>
            </p:cNvCxnSpPr>
            <p:nvPr/>
          </p:nvCxnSpPr>
          <p:spPr>
            <a:xfrm>
              <a:off x="3958342" y="363921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0" name="直線矢印コネクタ 279">
              <a:extLst>
                <a:ext uri="{FF2B5EF4-FFF2-40B4-BE49-F238E27FC236}">
                  <a16:creationId xmlns:a16="http://schemas.microsoft.com/office/drawing/2014/main" id="{BD456775-A7F7-37F6-C327-657AF1297B77}"/>
                </a:ext>
              </a:extLst>
            </p:cNvPr>
            <p:cNvCxnSpPr>
              <a:cxnSpLocks/>
              <a:stCxn id="264" idx="6"/>
              <a:endCxn id="267" idx="2"/>
            </p:cNvCxnSpPr>
            <p:nvPr/>
          </p:nvCxnSpPr>
          <p:spPr>
            <a:xfrm flipV="1">
              <a:off x="3958342"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1" name="直線矢印コネクタ 280">
              <a:extLst>
                <a:ext uri="{FF2B5EF4-FFF2-40B4-BE49-F238E27FC236}">
                  <a16:creationId xmlns:a16="http://schemas.microsoft.com/office/drawing/2014/main" id="{03023A2E-708A-C16A-DF21-DB77F506153D}"/>
                </a:ext>
              </a:extLst>
            </p:cNvPr>
            <p:cNvCxnSpPr>
              <a:cxnSpLocks/>
              <a:stCxn id="264" idx="6"/>
              <a:endCxn id="268" idx="2"/>
            </p:cNvCxnSpPr>
            <p:nvPr/>
          </p:nvCxnSpPr>
          <p:spPr>
            <a:xfrm flipV="1">
              <a:off x="3958342"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2" name="直線矢印コネクタ 281">
              <a:extLst>
                <a:ext uri="{FF2B5EF4-FFF2-40B4-BE49-F238E27FC236}">
                  <a16:creationId xmlns:a16="http://schemas.microsoft.com/office/drawing/2014/main" id="{C2C1ACF8-DB0B-3662-D8DD-C242224EF4DF}"/>
                </a:ext>
              </a:extLst>
            </p:cNvPr>
            <p:cNvCxnSpPr>
              <a:cxnSpLocks/>
              <a:stCxn id="264" idx="6"/>
              <a:endCxn id="269" idx="2"/>
            </p:cNvCxnSpPr>
            <p:nvPr/>
          </p:nvCxnSpPr>
          <p:spPr>
            <a:xfrm>
              <a:off x="3958342"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3" name="直線矢印コネクタ 282">
              <a:extLst>
                <a:ext uri="{FF2B5EF4-FFF2-40B4-BE49-F238E27FC236}">
                  <a16:creationId xmlns:a16="http://schemas.microsoft.com/office/drawing/2014/main" id="{C6DE10F2-9006-F6C4-9044-4086D139199C}"/>
                </a:ext>
              </a:extLst>
            </p:cNvPr>
            <p:cNvCxnSpPr>
              <a:cxnSpLocks/>
              <a:stCxn id="265" idx="6"/>
              <a:endCxn id="267" idx="2"/>
            </p:cNvCxnSpPr>
            <p:nvPr/>
          </p:nvCxnSpPr>
          <p:spPr>
            <a:xfrm flipV="1">
              <a:off x="3958342"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4" name="直線矢印コネクタ 283">
              <a:extLst>
                <a:ext uri="{FF2B5EF4-FFF2-40B4-BE49-F238E27FC236}">
                  <a16:creationId xmlns:a16="http://schemas.microsoft.com/office/drawing/2014/main" id="{BEC0339B-868E-21D9-65EE-C1E7F11B5448}"/>
                </a:ext>
              </a:extLst>
            </p:cNvPr>
            <p:cNvCxnSpPr>
              <a:cxnSpLocks/>
              <a:stCxn id="265" idx="6"/>
              <a:endCxn id="268" idx="2"/>
            </p:cNvCxnSpPr>
            <p:nvPr/>
          </p:nvCxnSpPr>
          <p:spPr>
            <a:xfrm flipV="1">
              <a:off x="3958342"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5" name="直線矢印コネクタ 284">
              <a:extLst>
                <a:ext uri="{FF2B5EF4-FFF2-40B4-BE49-F238E27FC236}">
                  <a16:creationId xmlns:a16="http://schemas.microsoft.com/office/drawing/2014/main" id="{99D1A153-4454-DEDA-D257-42733095377D}"/>
                </a:ext>
              </a:extLst>
            </p:cNvPr>
            <p:cNvCxnSpPr>
              <a:cxnSpLocks/>
              <a:stCxn id="265" idx="6"/>
              <a:endCxn id="269" idx="2"/>
            </p:cNvCxnSpPr>
            <p:nvPr/>
          </p:nvCxnSpPr>
          <p:spPr>
            <a:xfrm flipV="1">
              <a:off x="3958342"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86" name="円/楕円 285">
              <a:extLst>
                <a:ext uri="{FF2B5EF4-FFF2-40B4-BE49-F238E27FC236}">
                  <a16:creationId xmlns:a16="http://schemas.microsoft.com/office/drawing/2014/main" id="{876044A0-E8CA-00FF-6384-B824E2CFC19D}"/>
                </a:ext>
              </a:extLst>
            </p:cNvPr>
            <p:cNvSpPr/>
            <p:nvPr/>
          </p:nvSpPr>
          <p:spPr>
            <a:xfrm>
              <a:off x="4386274" y="313515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円/楕円 286">
              <a:extLst>
                <a:ext uri="{FF2B5EF4-FFF2-40B4-BE49-F238E27FC236}">
                  <a16:creationId xmlns:a16="http://schemas.microsoft.com/office/drawing/2014/main" id="{EAA42B7E-5F1A-8F3C-CC10-065A18D886BA}"/>
                </a:ext>
              </a:extLst>
            </p:cNvPr>
            <p:cNvSpPr/>
            <p:nvPr/>
          </p:nvSpPr>
          <p:spPr>
            <a:xfrm>
              <a:off x="4386274" y="349519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a:extLst>
                <a:ext uri="{FF2B5EF4-FFF2-40B4-BE49-F238E27FC236}">
                  <a16:creationId xmlns:a16="http://schemas.microsoft.com/office/drawing/2014/main" id="{8AB54AA1-816D-BE3C-0CA7-BD66FC531F43}"/>
                </a:ext>
              </a:extLst>
            </p:cNvPr>
            <p:cNvSpPr/>
            <p:nvPr/>
          </p:nvSpPr>
          <p:spPr>
            <a:xfrm>
              <a:off x="4386274" y="385523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9" name="円/楕円 288">
              <a:extLst>
                <a:ext uri="{FF2B5EF4-FFF2-40B4-BE49-F238E27FC236}">
                  <a16:creationId xmlns:a16="http://schemas.microsoft.com/office/drawing/2014/main" id="{43F0FC49-5D09-F144-343D-35712C5DAAF7}"/>
                </a:ext>
              </a:extLst>
            </p:cNvPr>
            <p:cNvSpPr/>
            <p:nvPr/>
          </p:nvSpPr>
          <p:spPr>
            <a:xfrm>
              <a:off x="4386274" y="421527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円/楕円 289">
              <a:extLst>
                <a:ext uri="{FF2B5EF4-FFF2-40B4-BE49-F238E27FC236}">
                  <a16:creationId xmlns:a16="http://schemas.microsoft.com/office/drawing/2014/main" id="{6D5C2AE6-5856-29CF-52EC-7DE5126A3DBD}"/>
                </a:ext>
              </a:extLst>
            </p:cNvPr>
            <p:cNvSpPr/>
            <p:nvPr/>
          </p:nvSpPr>
          <p:spPr>
            <a:xfrm>
              <a:off x="5106354" y="3130671"/>
              <a:ext cx="288032" cy="288032"/>
            </a:xfrm>
            <a:prstGeom prst="ellipse">
              <a:avLst/>
            </a:prstGeom>
            <a:solidFill>
              <a:schemeClr val="accent2">
                <a:lumMod val="40000"/>
                <a:lumOff val="6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1" name="円/楕円 290">
              <a:extLst>
                <a:ext uri="{FF2B5EF4-FFF2-40B4-BE49-F238E27FC236}">
                  <a16:creationId xmlns:a16="http://schemas.microsoft.com/office/drawing/2014/main" id="{B466588E-015C-309F-3D2E-CE6BB4B4A8D2}"/>
                </a:ext>
              </a:extLst>
            </p:cNvPr>
            <p:cNvSpPr/>
            <p:nvPr/>
          </p:nvSpPr>
          <p:spPr>
            <a:xfrm>
              <a:off x="5106354" y="3490711"/>
              <a:ext cx="288032" cy="288032"/>
            </a:xfrm>
            <a:prstGeom prst="ellipse">
              <a:avLst/>
            </a:prstGeom>
            <a:solidFill>
              <a:schemeClr val="accent2">
                <a:lumMod val="40000"/>
                <a:lumOff val="6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a:extLst>
                <a:ext uri="{FF2B5EF4-FFF2-40B4-BE49-F238E27FC236}">
                  <a16:creationId xmlns:a16="http://schemas.microsoft.com/office/drawing/2014/main" id="{EA3953BE-2618-0978-3346-177D86086FD6}"/>
                </a:ext>
              </a:extLst>
            </p:cNvPr>
            <p:cNvSpPr/>
            <p:nvPr/>
          </p:nvSpPr>
          <p:spPr>
            <a:xfrm>
              <a:off x="5106354" y="3850751"/>
              <a:ext cx="288032" cy="288032"/>
            </a:xfrm>
            <a:prstGeom prst="ellipse">
              <a:avLst/>
            </a:prstGeom>
            <a:solidFill>
              <a:schemeClr val="accent2">
                <a:lumMod val="40000"/>
                <a:lumOff val="6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円/楕円 292">
              <a:extLst>
                <a:ext uri="{FF2B5EF4-FFF2-40B4-BE49-F238E27FC236}">
                  <a16:creationId xmlns:a16="http://schemas.microsoft.com/office/drawing/2014/main" id="{25C05413-FF26-D82C-8ED3-A8A87D0CE541}"/>
                </a:ext>
              </a:extLst>
            </p:cNvPr>
            <p:cNvSpPr/>
            <p:nvPr/>
          </p:nvSpPr>
          <p:spPr>
            <a:xfrm>
              <a:off x="5106354" y="4210791"/>
              <a:ext cx="288032" cy="288032"/>
            </a:xfrm>
            <a:prstGeom prst="ellipse">
              <a:avLst/>
            </a:prstGeom>
            <a:solidFill>
              <a:schemeClr val="accent2">
                <a:lumMod val="40000"/>
                <a:lumOff val="6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4" name="直線矢印コネクタ 293">
              <a:extLst>
                <a:ext uri="{FF2B5EF4-FFF2-40B4-BE49-F238E27FC236}">
                  <a16:creationId xmlns:a16="http://schemas.microsoft.com/office/drawing/2014/main" id="{EAAFC79E-E4CE-619C-0696-BB6E537006F2}"/>
                </a:ext>
              </a:extLst>
            </p:cNvPr>
            <p:cNvCxnSpPr>
              <a:cxnSpLocks/>
              <a:stCxn id="286" idx="6"/>
              <a:endCxn id="290" idx="2"/>
            </p:cNvCxnSpPr>
            <p:nvPr/>
          </p:nvCxnSpPr>
          <p:spPr>
            <a:xfrm flipV="1">
              <a:off x="4674306"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5" name="直線矢印コネクタ 294">
              <a:extLst>
                <a:ext uri="{FF2B5EF4-FFF2-40B4-BE49-F238E27FC236}">
                  <a16:creationId xmlns:a16="http://schemas.microsoft.com/office/drawing/2014/main" id="{322D5CAF-AB31-7183-F332-B92FBF9B1675}"/>
                </a:ext>
              </a:extLst>
            </p:cNvPr>
            <p:cNvCxnSpPr>
              <a:cxnSpLocks/>
              <a:stCxn id="287" idx="6"/>
              <a:endCxn id="290" idx="2"/>
            </p:cNvCxnSpPr>
            <p:nvPr/>
          </p:nvCxnSpPr>
          <p:spPr>
            <a:xfrm flipV="1">
              <a:off x="4674306"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6" name="直線矢印コネクタ 295">
              <a:extLst>
                <a:ext uri="{FF2B5EF4-FFF2-40B4-BE49-F238E27FC236}">
                  <a16:creationId xmlns:a16="http://schemas.microsoft.com/office/drawing/2014/main" id="{7C18F988-6EEE-48F0-2E37-47B61B466E7F}"/>
                </a:ext>
              </a:extLst>
            </p:cNvPr>
            <p:cNvCxnSpPr>
              <a:cxnSpLocks/>
              <a:stCxn id="288" idx="6"/>
              <a:endCxn id="290" idx="2"/>
            </p:cNvCxnSpPr>
            <p:nvPr/>
          </p:nvCxnSpPr>
          <p:spPr>
            <a:xfrm flipV="1">
              <a:off x="4674306"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7" name="直線矢印コネクタ 296">
              <a:extLst>
                <a:ext uri="{FF2B5EF4-FFF2-40B4-BE49-F238E27FC236}">
                  <a16:creationId xmlns:a16="http://schemas.microsoft.com/office/drawing/2014/main" id="{C927F997-4051-184D-EBBB-35805FB522B5}"/>
                </a:ext>
              </a:extLst>
            </p:cNvPr>
            <p:cNvCxnSpPr>
              <a:cxnSpLocks/>
              <a:stCxn id="289" idx="6"/>
              <a:endCxn id="290" idx="2"/>
            </p:cNvCxnSpPr>
            <p:nvPr/>
          </p:nvCxnSpPr>
          <p:spPr>
            <a:xfrm flipV="1">
              <a:off x="4674306"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8" name="直線矢印コネクタ 297">
              <a:extLst>
                <a:ext uri="{FF2B5EF4-FFF2-40B4-BE49-F238E27FC236}">
                  <a16:creationId xmlns:a16="http://schemas.microsoft.com/office/drawing/2014/main" id="{2A9853E7-2E46-7408-9838-D86BCC2CC790}"/>
                </a:ext>
              </a:extLst>
            </p:cNvPr>
            <p:cNvCxnSpPr>
              <a:cxnSpLocks/>
              <a:stCxn id="286" idx="6"/>
              <a:endCxn id="291" idx="2"/>
            </p:cNvCxnSpPr>
            <p:nvPr/>
          </p:nvCxnSpPr>
          <p:spPr>
            <a:xfrm>
              <a:off x="4674306"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9" name="直線矢印コネクタ 298">
              <a:extLst>
                <a:ext uri="{FF2B5EF4-FFF2-40B4-BE49-F238E27FC236}">
                  <a16:creationId xmlns:a16="http://schemas.microsoft.com/office/drawing/2014/main" id="{6F01EC10-6290-9F9B-2FE1-EA3E56951590}"/>
                </a:ext>
              </a:extLst>
            </p:cNvPr>
            <p:cNvCxnSpPr>
              <a:cxnSpLocks/>
              <a:stCxn id="286" idx="6"/>
              <a:endCxn id="292" idx="2"/>
            </p:cNvCxnSpPr>
            <p:nvPr/>
          </p:nvCxnSpPr>
          <p:spPr>
            <a:xfrm>
              <a:off x="4674306"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0" name="直線矢印コネクタ 299">
              <a:extLst>
                <a:ext uri="{FF2B5EF4-FFF2-40B4-BE49-F238E27FC236}">
                  <a16:creationId xmlns:a16="http://schemas.microsoft.com/office/drawing/2014/main" id="{D269B154-25AB-C24F-940E-00535A30E68F}"/>
                </a:ext>
              </a:extLst>
            </p:cNvPr>
            <p:cNvCxnSpPr>
              <a:cxnSpLocks/>
              <a:stCxn id="286" idx="6"/>
              <a:endCxn id="293" idx="2"/>
            </p:cNvCxnSpPr>
            <p:nvPr/>
          </p:nvCxnSpPr>
          <p:spPr>
            <a:xfrm>
              <a:off x="4674306"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1" name="直線矢印コネクタ 300">
              <a:extLst>
                <a:ext uri="{FF2B5EF4-FFF2-40B4-BE49-F238E27FC236}">
                  <a16:creationId xmlns:a16="http://schemas.microsoft.com/office/drawing/2014/main" id="{BA8139A7-6E21-A275-CDFF-758F41929355}"/>
                </a:ext>
              </a:extLst>
            </p:cNvPr>
            <p:cNvCxnSpPr>
              <a:cxnSpLocks/>
              <a:stCxn id="287" idx="6"/>
              <a:endCxn id="291" idx="2"/>
            </p:cNvCxnSpPr>
            <p:nvPr/>
          </p:nvCxnSpPr>
          <p:spPr>
            <a:xfrm flipV="1">
              <a:off x="4674306"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2" name="直線矢印コネクタ 301">
              <a:extLst>
                <a:ext uri="{FF2B5EF4-FFF2-40B4-BE49-F238E27FC236}">
                  <a16:creationId xmlns:a16="http://schemas.microsoft.com/office/drawing/2014/main" id="{62562E85-C56A-FD77-5001-C11232CE2BDC}"/>
                </a:ext>
              </a:extLst>
            </p:cNvPr>
            <p:cNvCxnSpPr>
              <a:cxnSpLocks/>
              <a:stCxn id="287" idx="6"/>
              <a:endCxn id="292" idx="2"/>
            </p:cNvCxnSpPr>
            <p:nvPr/>
          </p:nvCxnSpPr>
          <p:spPr>
            <a:xfrm>
              <a:off x="4674306"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3" name="直線矢印コネクタ 302">
              <a:extLst>
                <a:ext uri="{FF2B5EF4-FFF2-40B4-BE49-F238E27FC236}">
                  <a16:creationId xmlns:a16="http://schemas.microsoft.com/office/drawing/2014/main" id="{FE309577-4A40-167A-09A0-89743CF51AC5}"/>
                </a:ext>
              </a:extLst>
            </p:cNvPr>
            <p:cNvCxnSpPr>
              <a:cxnSpLocks/>
              <a:stCxn id="287" idx="6"/>
              <a:endCxn id="293" idx="2"/>
            </p:cNvCxnSpPr>
            <p:nvPr/>
          </p:nvCxnSpPr>
          <p:spPr>
            <a:xfrm>
              <a:off x="4674306" y="3639214"/>
              <a:ext cx="432048" cy="715593"/>
            </a:xfrm>
            <a:prstGeom prst="straightConnector1">
              <a:avLst/>
            </a:prstGeom>
            <a:solidFill>
              <a:schemeClr val="accent4">
                <a:lumMod val="60000"/>
                <a:lumOff val="40000"/>
              </a:schemeClr>
            </a:solidFill>
            <a:ln w="3175">
              <a:solidFill>
                <a:schemeClr val="accent4">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4" name="直線矢印コネクタ 303">
              <a:extLst>
                <a:ext uri="{FF2B5EF4-FFF2-40B4-BE49-F238E27FC236}">
                  <a16:creationId xmlns:a16="http://schemas.microsoft.com/office/drawing/2014/main" id="{EA7C9136-9B6D-D9E9-85DF-4399CC0FCBC1}"/>
                </a:ext>
              </a:extLst>
            </p:cNvPr>
            <p:cNvCxnSpPr>
              <a:cxnSpLocks/>
              <a:stCxn id="288" idx="6"/>
              <a:endCxn id="291" idx="2"/>
            </p:cNvCxnSpPr>
            <p:nvPr/>
          </p:nvCxnSpPr>
          <p:spPr>
            <a:xfrm flipV="1">
              <a:off x="4674306"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5" name="直線矢印コネクタ 304">
              <a:extLst>
                <a:ext uri="{FF2B5EF4-FFF2-40B4-BE49-F238E27FC236}">
                  <a16:creationId xmlns:a16="http://schemas.microsoft.com/office/drawing/2014/main" id="{5277E990-90B0-AECB-84CB-013A683333C3}"/>
                </a:ext>
              </a:extLst>
            </p:cNvPr>
            <p:cNvCxnSpPr>
              <a:cxnSpLocks/>
              <a:stCxn id="288" idx="6"/>
              <a:endCxn id="292" idx="2"/>
            </p:cNvCxnSpPr>
            <p:nvPr/>
          </p:nvCxnSpPr>
          <p:spPr>
            <a:xfrm flipV="1">
              <a:off x="4674306"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6" name="直線矢印コネクタ 305">
              <a:extLst>
                <a:ext uri="{FF2B5EF4-FFF2-40B4-BE49-F238E27FC236}">
                  <a16:creationId xmlns:a16="http://schemas.microsoft.com/office/drawing/2014/main" id="{6FF9C8B0-156F-8060-24B0-E374782D6D2E}"/>
                </a:ext>
              </a:extLst>
            </p:cNvPr>
            <p:cNvCxnSpPr>
              <a:cxnSpLocks/>
              <a:stCxn id="288" idx="6"/>
              <a:endCxn id="293" idx="2"/>
            </p:cNvCxnSpPr>
            <p:nvPr/>
          </p:nvCxnSpPr>
          <p:spPr>
            <a:xfrm>
              <a:off x="4674306"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7" name="直線矢印コネクタ 306">
              <a:extLst>
                <a:ext uri="{FF2B5EF4-FFF2-40B4-BE49-F238E27FC236}">
                  <a16:creationId xmlns:a16="http://schemas.microsoft.com/office/drawing/2014/main" id="{2882E45B-A0A1-BB06-FF74-27391A6176A2}"/>
                </a:ext>
              </a:extLst>
            </p:cNvPr>
            <p:cNvCxnSpPr>
              <a:cxnSpLocks/>
              <a:stCxn id="289" idx="6"/>
              <a:endCxn id="291" idx="2"/>
            </p:cNvCxnSpPr>
            <p:nvPr/>
          </p:nvCxnSpPr>
          <p:spPr>
            <a:xfrm flipV="1">
              <a:off x="4674306"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8" name="直線矢印コネクタ 307">
              <a:extLst>
                <a:ext uri="{FF2B5EF4-FFF2-40B4-BE49-F238E27FC236}">
                  <a16:creationId xmlns:a16="http://schemas.microsoft.com/office/drawing/2014/main" id="{BFEF9FDB-63F9-F77B-F2A7-71DDB1214457}"/>
                </a:ext>
              </a:extLst>
            </p:cNvPr>
            <p:cNvCxnSpPr>
              <a:cxnSpLocks/>
              <a:stCxn id="289" idx="6"/>
              <a:endCxn id="292" idx="2"/>
            </p:cNvCxnSpPr>
            <p:nvPr/>
          </p:nvCxnSpPr>
          <p:spPr>
            <a:xfrm flipV="1">
              <a:off x="4674306"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9" name="直線矢印コネクタ 308">
              <a:extLst>
                <a:ext uri="{FF2B5EF4-FFF2-40B4-BE49-F238E27FC236}">
                  <a16:creationId xmlns:a16="http://schemas.microsoft.com/office/drawing/2014/main" id="{0510E1B5-5EE7-60CE-5E29-A87F1EDDCBC1}"/>
                </a:ext>
              </a:extLst>
            </p:cNvPr>
            <p:cNvCxnSpPr>
              <a:cxnSpLocks/>
              <a:stCxn id="289" idx="6"/>
              <a:endCxn id="293" idx="2"/>
            </p:cNvCxnSpPr>
            <p:nvPr/>
          </p:nvCxnSpPr>
          <p:spPr>
            <a:xfrm flipV="1">
              <a:off x="4674306"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10" name="円/楕円 309">
              <a:extLst>
                <a:ext uri="{FF2B5EF4-FFF2-40B4-BE49-F238E27FC236}">
                  <a16:creationId xmlns:a16="http://schemas.microsoft.com/office/drawing/2014/main" id="{B28EDD76-B147-852F-5D53-8D7C2D49A3DC}"/>
                </a:ext>
              </a:extLst>
            </p:cNvPr>
            <p:cNvSpPr/>
            <p:nvPr/>
          </p:nvSpPr>
          <p:spPr>
            <a:xfrm>
              <a:off x="3671783" y="4843473"/>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1" name="円/楕円 310">
              <a:extLst>
                <a:ext uri="{FF2B5EF4-FFF2-40B4-BE49-F238E27FC236}">
                  <a16:creationId xmlns:a16="http://schemas.microsoft.com/office/drawing/2014/main" id="{CEDAFA31-AB9B-BC9F-CD00-A09DE3CBC373}"/>
                </a:ext>
              </a:extLst>
            </p:cNvPr>
            <p:cNvSpPr/>
            <p:nvPr/>
          </p:nvSpPr>
          <p:spPr>
            <a:xfrm>
              <a:off x="4391863" y="4838986"/>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2" name="直線矢印コネクタ 311">
              <a:extLst>
                <a:ext uri="{FF2B5EF4-FFF2-40B4-BE49-F238E27FC236}">
                  <a16:creationId xmlns:a16="http://schemas.microsoft.com/office/drawing/2014/main" id="{B37DAAEF-EEBA-3772-E6EF-EA17CA3D5548}"/>
                </a:ext>
              </a:extLst>
            </p:cNvPr>
            <p:cNvCxnSpPr>
              <a:cxnSpLocks/>
              <a:stCxn id="310" idx="6"/>
              <a:endCxn id="311" idx="2"/>
            </p:cNvCxnSpPr>
            <p:nvPr/>
          </p:nvCxnSpPr>
          <p:spPr>
            <a:xfrm flipV="1">
              <a:off x="3959815"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13" name="円/楕円 312">
              <a:extLst>
                <a:ext uri="{FF2B5EF4-FFF2-40B4-BE49-F238E27FC236}">
                  <a16:creationId xmlns:a16="http://schemas.microsoft.com/office/drawing/2014/main" id="{1510CFC8-75AF-5AF3-5530-C567385CD258}"/>
                </a:ext>
              </a:extLst>
            </p:cNvPr>
            <p:cNvSpPr/>
            <p:nvPr/>
          </p:nvSpPr>
          <p:spPr>
            <a:xfrm>
              <a:off x="4387747" y="4843473"/>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4" name="円/楕円 313">
              <a:extLst>
                <a:ext uri="{FF2B5EF4-FFF2-40B4-BE49-F238E27FC236}">
                  <a16:creationId xmlns:a16="http://schemas.microsoft.com/office/drawing/2014/main" id="{76E9FAC0-8069-B80F-4267-76D05FA576F3}"/>
                </a:ext>
              </a:extLst>
            </p:cNvPr>
            <p:cNvSpPr/>
            <p:nvPr/>
          </p:nvSpPr>
          <p:spPr>
            <a:xfrm>
              <a:off x="5107827" y="4838986"/>
              <a:ext cx="288032" cy="288032"/>
            </a:xfrm>
            <a:prstGeom prst="ellipse">
              <a:avLst/>
            </a:prstGeom>
            <a:solidFill>
              <a:schemeClr val="accent2">
                <a:lumMod val="40000"/>
                <a:lumOff val="6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5" name="直線矢印コネクタ 314">
              <a:extLst>
                <a:ext uri="{FF2B5EF4-FFF2-40B4-BE49-F238E27FC236}">
                  <a16:creationId xmlns:a16="http://schemas.microsoft.com/office/drawing/2014/main" id="{071413B0-E487-1746-FD17-AA387E650CB8}"/>
                </a:ext>
              </a:extLst>
            </p:cNvPr>
            <p:cNvCxnSpPr>
              <a:cxnSpLocks/>
              <a:stCxn id="313" idx="6"/>
              <a:endCxn id="314" idx="2"/>
            </p:cNvCxnSpPr>
            <p:nvPr/>
          </p:nvCxnSpPr>
          <p:spPr>
            <a:xfrm flipV="1">
              <a:off x="4675779"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16" name="テキスト ボックス 315">
              <a:extLst>
                <a:ext uri="{FF2B5EF4-FFF2-40B4-BE49-F238E27FC236}">
                  <a16:creationId xmlns:a16="http://schemas.microsoft.com/office/drawing/2014/main" id="{2C482FAA-CCE0-49D3-2298-1814F0036E3A}"/>
                </a:ext>
              </a:extLst>
            </p:cNvPr>
            <p:cNvSpPr txBox="1"/>
            <p:nvPr/>
          </p:nvSpPr>
          <p:spPr>
            <a:xfrm>
              <a:off x="3632067" y="43895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317" name="テキスト ボックス 316">
              <a:extLst>
                <a:ext uri="{FF2B5EF4-FFF2-40B4-BE49-F238E27FC236}">
                  <a16:creationId xmlns:a16="http://schemas.microsoft.com/office/drawing/2014/main" id="{F95F7110-4FEF-2A15-CFC6-CE0ED5D5DF02}"/>
                </a:ext>
              </a:extLst>
            </p:cNvPr>
            <p:cNvSpPr txBox="1"/>
            <p:nvPr/>
          </p:nvSpPr>
          <p:spPr>
            <a:xfrm>
              <a:off x="4337360" y="43895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318" name="テキスト ボックス 317">
              <a:extLst>
                <a:ext uri="{FF2B5EF4-FFF2-40B4-BE49-F238E27FC236}">
                  <a16:creationId xmlns:a16="http://schemas.microsoft.com/office/drawing/2014/main" id="{A860B004-3465-9CF2-CC09-C7906B82F5B1}"/>
                </a:ext>
              </a:extLst>
            </p:cNvPr>
            <p:cNvSpPr txBox="1"/>
            <p:nvPr/>
          </p:nvSpPr>
          <p:spPr>
            <a:xfrm>
              <a:off x="5060269" y="43871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grpSp>
      <p:grpSp>
        <p:nvGrpSpPr>
          <p:cNvPr id="145" name="グループ化 144">
            <a:extLst>
              <a:ext uri="{FF2B5EF4-FFF2-40B4-BE49-F238E27FC236}">
                <a16:creationId xmlns:a16="http://schemas.microsoft.com/office/drawing/2014/main" id="{1ED22FBB-4836-3A13-5361-434D659AC2E9}"/>
              </a:ext>
            </a:extLst>
          </p:cNvPr>
          <p:cNvGrpSpPr/>
          <p:nvPr/>
        </p:nvGrpSpPr>
        <p:grpSpPr>
          <a:xfrm>
            <a:off x="6898648" y="5270095"/>
            <a:ext cx="945131" cy="1053051"/>
            <a:chOff x="3632067" y="3130671"/>
            <a:chExt cx="1795781" cy="2000834"/>
          </a:xfrm>
        </p:grpSpPr>
        <p:sp>
          <p:nvSpPr>
            <p:cNvPr id="146" name="円/楕円 145">
              <a:extLst>
                <a:ext uri="{FF2B5EF4-FFF2-40B4-BE49-F238E27FC236}">
                  <a16:creationId xmlns:a16="http://schemas.microsoft.com/office/drawing/2014/main" id="{C48036D0-1C70-23C2-A5F2-6A26625C9FBA}"/>
                </a:ext>
              </a:extLst>
            </p:cNvPr>
            <p:cNvSpPr/>
            <p:nvPr/>
          </p:nvSpPr>
          <p:spPr>
            <a:xfrm>
              <a:off x="3670310" y="313515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a:extLst>
                <a:ext uri="{FF2B5EF4-FFF2-40B4-BE49-F238E27FC236}">
                  <a16:creationId xmlns:a16="http://schemas.microsoft.com/office/drawing/2014/main" id="{ACD90892-5D9B-84A3-7CCD-ECFA28943302}"/>
                </a:ext>
              </a:extLst>
            </p:cNvPr>
            <p:cNvSpPr/>
            <p:nvPr/>
          </p:nvSpPr>
          <p:spPr>
            <a:xfrm>
              <a:off x="3670310" y="349519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5BE7A291-DDA5-7572-737A-29DB58E2946B}"/>
                </a:ext>
              </a:extLst>
            </p:cNvPr>
            <p:cNvSpPr/>
            <p:nvPr/>
          </p:nvSpPr>
          <p:spPr>
            <a:xfrm>
              <a:off x="3670310" y="385523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a:extLst>
                <a:ext uri="{FF2B5EF4-FFF2-40B4-BE49-F238E27FC236}">
                  <a16:creationId xmlns:a16="http://schemas.microsoft.com/office/drawing/2014/main" id="{DB2EF6BB-B492-275D-AE0B-548A7B6F2DF9}"/>
                </a:ext>
              </a:extLst>
            </p:cNvPr>
            <p:cNvSpPr/>
            <p:nvPr/>
          </p:nvSpPr>
          <p:spPr>
            <a:xfrm>
              <a:off x="3670310" y="421527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円/楕円 149">
              <a:extLst>
                <a:ext uri="{FF2B5EF4-FFF2-40B4-BE49-F238E27FC236}">
                  <a16:creationId xmlns:a16="http://schemas.microsoft.com/office/drawing/2014/main" id="{A532B208-76B1-3F35-006D-19A1D7F75EBC}"/>
                </a:ext>
              </a:extLst>
            </p:cNvPr>
            <p:cNvSpPr/>
            <p:nvPr/>
          </p:nvSpPr>
          <p:spPr>
            <a:xfrm>
              <a:off x="4390390" y="313067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円/楕円 150">
              <a:extLst>
                <a:ext uri="{FF2B5EF4-FFF2-40B4-BE49-F238E27FC236}">
                  <a16:creationId xmlns:a16="http://schemas.microsoft.com/office/drawing/2014/main" id="{759FBE50-AB63-7998-21E2-01653DEF0D92}"/>
                </a:ext>
              </a:extLst>
            </p:cNvPr>
            <p:cNvSpPr/>
            <p:nvPr/>
          </p:nvSpPr>
          <p:spPr>
            <a:xfrm>
              <a:off x="4390390" y="349071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a:extLst>
                <a:ext uri="{FF2B5EF4-FFF2-40B4-BE49-F238E27FC236}">
                  <a16:creationId xmlns:a16="http://schemas.microsoft.com/office/drawing/2014/main" id="{4A7B5C84-803F-B5D2-6410-94B8483EECB3}"/>
                </a:ext>
              </a:extLst>
            </p:cNvPr>
            <p:cNvSpPr/>
            <p:nvPr/>
          </p:nvSpPr>
          <p:spPr>
            <a:xfrm>
              <a:off x="4390390" y="385075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ADD1AB2C-E47D-202A-9609-78D8728FF2FE}"/>
                </a:ext>
              </a:extLst>
            </p:cNvPr>
            <p:cNvSpPr/>
            <p:nvPr/>
          </p:nvSpPr>
          <p:spPr>
            <a:xfrm>
              <a:off x="4390390" y="421079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矢印コネクタ 153">
              <a:extLst>
                <a:ext uri="{FF2B5EF4-FFF2-40B4-BE49-F238E27FC236}">
                  <a16:creationId xmlns:a16="http://schemas.microsoft.com/office/drawing/2014/main" id="{8B9BA7CB-C8F3-E9C5-F119-6E1C349ED5E2}"/>
                </a:ext>
              </a:extLst>
            </p:cNvPr>
            <p:cNvCxnSpPr>
              <a:cxnSpLocks/>
              <a:stCxn id="146" idx="6"/>
              <a:endCxn id="150" idx="2"/>
            </p:cNvCxnSpPr>
            <p:nvPr/>
          </p:nvCxnSpPr>
          <p:spPr>
            <a:xfrm flipV="1">
              <a:off x="3958342"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5" name="直線矢印コネクタ 154">
              <a:extLst>
                <a:ext uri="{FF2B5EF4-FFF2-40B4-BE49-F238E27FC236}">
                  <a16:creationId xmlns:a16="http://schemas.microsoft.com/office/drawing/2014/main" id="{3AD51104-BFAA-DA6B-175C-F609BBB4A33A}"/>
                </a:ext>
              </a:extLst>
            </p:cNvPr>
            <p:cNvCxnSpPr>
              <a:cxnSpLocks/>
              <a:stCxn id="147" idx="6"/>
              <a:endCxn id="150" idx="2"/>
            </p:cNvCxnSpPr>
            <p:nvPr/>
          </p:nvCxnSpPr>
          <p:spPr>
            <a:xfrm flipV="1">
              <a:off x="3958342"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6" name="直線矢印コネクタ 155">
              <a:extLst>
                <a:ext uri="{FF2B5EF4-FFF2-40B4-BE49-F238E27FC236}">
                  <a16:creationId xmlns:a16="http://schemas.microsoft.com/office/drawing/2014/main" id="{C4BD7478-BFAC-90C0-61DA-330603F195E5}"/>
                </a:ext>
              </a:extLst>
            </p:cNvPr>
            <p:cNvCxnSpPr>
              <a:cxnSpLocks/>
              <a:stCxn id="148" idx="6"/>
              <a:endCxn id="150" idx="2"/>
            </p:cNvCxnSpPr>
            <p:nvPr/>
          </p:nvCxnSpPr>
          <p:spPr>
            <a:xfrm flipV="1">
              <a:off x="3958342"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7" name="直線矢印コネクタ 156">
              <a:extLst>
                <a:ext uri="{FF2B5EF4-FFF2-40B4-BE49-F238E27FC236}">
                  <a16:creationId xmlns:a16="http://schemas.microsoft.com/office/drawing/2014/main" id="{1DC0E1AB-9AAC-64B7-C84D-3C0028D7EB8A}"/>
                </a:ext>
              </a:extLst>
            </p:cNvPr>
            <p:cNvCxnSpPr>
              <a:cxnSpLocks/>
              <a:stCxn id="149" idx="6"/>
              <a:endCxn id="150" idx="2"/>
            </p:cNvCxnSpPr>
            <p:nvPr/>
          </p:nvCxnSpPr>
          <p:spPr>
            <a:xfrm flipV="1">
              <a:off x="3958342"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8" name="直線矢印コネクタ 157">
              <a:extLst>
                <a:ext uri="{FF2B5EF4-FFF2-40B4-BE49-F238E27FC236}">
                  <a16:creationId xmlns:a16="http://schemas.microsoft.com/office/drawing/2014/main" id="{67B2D5D9-B687-17B6-670E-28511E7E258A}"/>
                </a:ext>
              </a:extLst>
            </p:cNvPr>
            <p:cNvCxnSpPr>
              <a:cxnSpLocks/>
              <a:stCxn id="146" idx="6"/>
              <a:endCxn id="151" idx="2"/>
            </p:cNvCxnSpPr>
            <p:nvPr/>
          </p:nvCxnSpPr>
          <p:spPr>
            <a:xfrm>
              <a:off x="3958342"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7" name="直線矢印コネクタ 216">
              <a:extLst>
                <a:ext uri="{FF2B5EF4-FFF2-40B4-BE49-F238E27FC236}">
                  <a16:creationId xmlns:a16="http://schemas.microsoft.com/office/drawing/2014/main" id="{D69DC327-9954-D7AF-CEAD-923DE6F20C4E}"/>
                </a:ext>
              </a:extLst>
            </p:cNvPr>
            <p:cNvCxnSpPr>
              <a:cxnSpLocks/>
              <a:stCxn id="146" idx="6"/>
              <a:endCxn id="152" idx="2"/>
            </p:cNvCxnSpPr>
            <p:nvPr/>
          </p:nvCxnSpPr>
          <p:spPr>
            <a:xfrm>
              <a:off x="3958342"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8" name="直線矢印コネクタ 217">
              <a:extLst>
                <a:ext uri="{FF2B5EF4-FFF2-40B4-BE49-F238E27FC236}">
                  <a16:creationId xmlns:a16="http://schemas.microsoft.com/office/drawing/2014/main" id="{35424A16-7BFA-1A48-33AF-51B73662F18A}"/>
                </a:ext>
              </a:extLst>
            </p:cNvPr>
            <p:cNvCxnSpPr>
              <a:cxnSpLocks/>
              <a:stCxn id="146" idx="6"/>
              <a:endCxn id="153" idx="2"/>
            </p:cNvCxnSpPr>
            <p:nvPr/>
          </p:nvCxnSpPr>
          <p:spPr>
            <a:xfrm>
              <a:off x="3958342"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9" name="直線矢印コネクタ 218">
              <a:extLst>
                <a:ext uri="{FF2B5EF4-FFF2-40B4-BE49-F238E27FC236}">
                  <a16:creationId xmlns:a16="http://schemas.microsoft.com/office/drawing/2014/main" id="{3007C81C-9546-C521-E637-8BB352F5BD06}"/>
                </a:ext>
              </a:extLst>
            </p:cNvPr>
            <p:cNvCxnSpPr>
              <a:cxnSpLocks/>
              <a:stCxn id="147" idx="6"/>
              <a:endCxn id="151" idx="2"/>
            </p:cNvCxnSpPr>
            <p:nvPr/>
          </p:nvCxnSpPr>
          <p:spPr>
            <a:xfrm flipV="1">
              <a:off x="3958342"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0" name="直線矢印コネクタ 219">
              <a:extLst>
                <a:ext uri="{FF2B5EF4-FFF2-40B4-BE49-F238E27FC236}">
                  <a16:creationId xmlns:a16="http://schemas.microsoft.com/office/drawing/2014/main" id="{CA807691-D6E6-F86F-E60D-B8D4B08D67E1}"/>
                </a:ext>
              </a:extLst>
            </p:cNvPr>
            <p:cNvCxnSpPr>
              <a:cxnSpLocks/>
              <a:stCxn id="147" idx="6"/>
              <a:endCxn id="152" idx="2"/>
            </p:cNvCxnSpPr>
            <p:nvPr/>
          </p:nvCxnSpPr>
          <p:spPr>
            <a:xfrm>
              <a:off x="3958342"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1" name="直線矢印コネクタ 220">
              <a:extLst>
                <a:ext uri="{FF2B5EF4-FFF2-40B4-BE49-F238E27FC236}">
                  <a16:creationId xmlns:a16="http://schemas.microsoft.com/office/drawing/2014/main" id="{D6532D22-1358-125C-BBF2-94AF50C4D8A1}"/>
                </a:ext>
              </a:extLst>
            </p:cNvPr>
            <p:cNvCxnSpPr>
              <a:cxnSpLocks/>
              <a:stCxn id="147" idx="6"/>
              <a:endCxn id="153" idx="2"/>
            </p:cNvCxnSpPr>
            <p:nvPr/>
          </p:nvCxnSpPr>
          <p:spPr>
            <a:xfrm>
              <a:off x="3958342" y="363921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2" name="直線矢印コネクタ 221">
              <a:extLst>
                <a:ext uri="{FF2B5EF4-FFF2-40B4-BE49-F238E27FC236}">
                  <a16:creationId xmlns:a16="http://schemas.microsoft.com/office/drawing/2014/main" id="{20018224-3BE6-84C0-7AEA-C1B28F65DDC2}"/>
                </a:ext>
              </a:extLst>
            </p:cNvPr>
            <p:cNvCxnSpPr>
              <a:cxnSpLocks/>
              <a:stCxn id="148" idx="6"/>
              <a:endCxn id="151" idx="2"/>
            </p:cNvCxnSpPr>
            <p:nvPr/>
          </p:nvCxnSpPr>
          <p:spPr>
            <a:xfrm flipV="1">
              <a:off x="3958342"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3" name="直線矢印コネクタ 222">
              <a:extLst>
                <a:ext uri="{FF2B5EF4-FFF2-40B4-BE49-F238E27FC236}">
                  <a16:creationId xmlns:a16="http://schemas.microsoft.com/office/drawing/2014/main" id="{F52E073D-36AF-36D8-7906-9865759895CA}"/>
                </a:ext>
              </a:extLst>
            </p:cNvPr>
            <p:cNvCxnSpPr>
              <a:cxnSpLocks/>
              <a:stCxn id="148" idx="6"/>
              <a:endCxn id="152" idx="2"/>
            </p:cNvCxnSpPr>
            <p:nvPr/>
          </p:nvCxnSpPr>
          <p:spPr>
            <a:xfrm flipV="1">
              <a:off x="3958342"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4" name="直線矢印コネクタ 223">
              <a:extLst>
                <a:ext uri="{FF2B5EF4-FFF2-40B4-BE49-F238E27FC236}">
                  <a16:creationId xmlns:a16="http://schemas.microsoft.com/office/drawing/2014/main" id="{AB695EBA-332A-72D9-7FF6-EA6AF518680D}"/>
                </a:ext>
              </a:extLst>
            </p:cNvPr>
            <p:cNvCxnSpPr>
              <a:cxnSpLocks/>
              <a:stCxn id="148" idx="6"/>
              <a:endCxn id="153" idx="2"/>
            </p:cNvCxnSpPr>
            <p:nvPr/>
          </p:nvCxnSpPr>
          <p:spPr>
            <a:xfrm>
              <a:off x="3958342"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5" name="直線矢印コネクタ 224">
              <a:extLst>
                <a:ext uri="{FF2B5EF4-FFF2-40B4-BE49-F238E27FC236}">
                  <a16:creationId xmlns:a16="http://schemas.microsoft.com/office/drawing/2014/main" id="{F54EE44D-3E18-3ED5-6871-A45F12E01C30}"/>
                </a:ext>
              </a:extLst>
            </p:cNvPr>
            <p:cNvCxnSpPr>
              <a:cxnSpLocks/>
              <a:stCxn id="149" idx="6"/>
              <a:endCxn id="151" idx="2"/>
            </p:cNvCxnSpPr>
            <p:nvPr/>
          </p:nvCxnSpPr>
          <p:spPr>
            <a:xfrm flipV="1">
              <a:off x="3958342"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6" name="直線矢印コネクタ 225">
              <a:extLst>
                <a:ext uri="{FF2B5EF4-FFF2-40B4-BE49-F238E27FC236}">
                  <a16:creationId xmlns:a16="http://schemas.microsoft.com/office/drawing/2014/main" id="{0B3794F9-8D3A-B755-B4BC-B823DDA38AEE}"/>
                </a:ext>
              </a:extLst>
            </p:cNvPr>
            <p:cNvCxnSpPr>
              <a:cxnSpLocks/>
              <a:stCxn id="149" idx="6"/>
              <a:endCxn id="152" idx="2"/>
            </p:cNvCxnSpPr>
            <p:nvPr/>
          </p:nvCxnSpPr>
          <p:spPr>
            <a:xfrm flipV="1">
              <a:off x="3958342"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7" name="直線矢印コネクタ 226">
              <a:extLst>
                <a:ext uri="{FF2B5EF4-FFF2-40B4-BE49-F238E27FC236}">
                  <a16:creationId xmlns:a16="http://schemas.microsoft.com/office/drawing/2014/main" id="{0C083752-DC29-BFFD-1B87-69C8F22D6103}"/>
                </a:ext>
              </a:extLst>
            </p:cNvPr>
            <p:cNvCxnSpPr>
              <a:cxnSpLocks/>
              <a:stCxn id="149" idx="6"/>
              <a:endCxn id="153" idx="2"/>
            </p:cNvCxnSpPr>
            <p:nvPr/>
          </p:nvCxnSpPr>
          <p:spPr>
            <a:xfrm flipV="1">
              <a:off x="3958342"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28" name="円/楕円 227">
              <a:extLst>
                <a:ext uri="{FF2B5EF4-FFF2-40B4-BE49-F238E27FC236}">
                  <a16:creationId xmlns:a16="http://schemas.microsoft.com/office/drawing/2014/main" id="{BB726158-C61B-E31D-CA20-B667FF9D9EBB}"/>
                </a:ext>
              </a:extLst>
            </p:cNvPr>
            <p:cNvSpPr/>
            <p:nvPr/>
          </p:nvSpPr>
          <p:spPr>
            <a:xfrm>
              <a:off x="4386274" y="313515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円/楕円 228">
              <a:extLst>
                <a:ext uri="{FF2B5EF4-FFF2-40B4-BE49-F238E27FC236}">
                  <a16:creationId xmlns:a16="http://schemas.microsoft.com/office/drawing/2014/main" id="{9D7B030F-1E1E-5DA1-845B-DA239147AC49}"/>
                </a:ext>
              </a:extLst>
            </p:cNvPr>
            <p:cNvSpPr/>
            <p:nvPr/>
          </p:nvSpPr>
          <p:spPr>
            <a:xfrm>
              <a:off x="4386274" y="349519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円/楕円 229">
              <a:extLst>
                <a:ext uri="{FF2B5EF4-FFF2-40B4-BE49-F238E27FC236}">
                  <a16:creationId xmlns:a16="http://schemas.microsoft.com/office/drawing/2014/main" id="{FB13230E-FDB7-8D7B-D400-FBFC07BEE9BB}"/>
                </a:ext>
              </a:extLst>
            </p:cNvPr>
            <p:cNvSpPr/>
            <p:nvPr/>
          </p:nvSpPr>
          <p:spPr>
            <a:xfrm>
              <a:off x="4386274" y="385523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円/楕円 230">
              <a:extLst>
                <a:ext uri="{FF2B5EF4-FFF2-40B4-BE49-F238E27FC236}">
                  <a16:creationId xmlns:a16="http://schemas.microsoft.com/office/drawing/2014/main" id="{8D90469A-FDF4-7D0C-E1BF-608349DD00C5}"/>
                </a:ext>
              </a:extLst>
            </p:cNvPr>
            <p:cNvSpPr/>
            <p:nvPr/>
          </p:nvSpPr>
          <p:spPr>
            <a:xfrm>
              <a:off x="4386274" y="421527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a:extLst>
                <a:ext uri="{FF2B5EF4-FFF2-40B4-BE49-F238E27FC236}">
                  <a16:creationId xmlns:a16="http://schemas.microsoft.com/office/drawing/2014/main" id="{38BFEAF3-9A68-22E1-E853-4BB2ACB7D6DE}"/>
                </a:ext>
              </a:extLst>
            </p:cNvPr>
            <p:cNvSpPr/>
            <p:nvPr/>
          </p:nvSpPr>
          <p:spPr>
            <a:xfrm>
              <a:off x="5106354" y="313067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円/楕円 232">
              <a:extLst>
                <a:ext uri="{FF2B5EF4-FFF2-40B4-BE49-F238E27FC236}">
                  <a16:creationId xmlns:a16="http://schemas.microsoft.com/office/drawing/2014/main" id="{B3E1FB65-C623-CB8E-96A9-D831392FB3A0}"/>
                </a:ext>
              </a:extLst>
            </p:cNvPr>
            <p:cNvSpPr/>
            <p:nvPr/>
          </p:nvSpPr>
          <p:spPr>
            <a:xfrm>
              <a:off x="5106354" y="349071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円/楕円 233">
              <a:extLst>
                <a:ext uri="{FF2B5EF4-FFF2-40B4-BE49-F238E27FC236}">
                  <a16:creationId xmlns:a16="http://schemas.microsoft.com/office/drawing/2014/main" id="{2970EDF7-A2B4-77DD-96CC-E0C2ADE52B5C}"/>
                </a:ext>
              </a:extLst>
            </p:cNvPr>
            <p:cNvSpPr/>
            <p:nvPr/>
          </p:nvSpPr>
          <p:spPr>
            <a:xfrm>
              <a:off x="5106354" y="385075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 name="円/楕円 234">
              <a:extLst>
                <a:ext uri="{FF2B5EF4-FFF2-40B4-BE49-F238E27FC236}">
                  <a16:creationId xmlns:a16="http://schemas.microsoft.com/office/drawing/2014/main" id="{A2573037-5666-500B-E64E-6F80A56E145A}"/>
                </a:ext>
              </a:extLst>
            </p:cNvPr>
            <p:cNvSpPr/>
            <p:nvPr/>
          </p:nvSpPr>
          <p:spPr>
            <a:xfrm>
              <a:off x="5106354" y="421079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6" name="直線矢印コネクタ 235">
              <a:extLst>
                <a:ext uri="{FF2B5EF4-FFF2-40B4-BE49-F238E27FC236}">
                  <a16:creationId xmlns:a16="http://schemas.microsoft.com/office/drawing/2014/main" id="{08693AAE-5609-C3E0-D9D5-DAD6BCB8585E}"/>
                </a:ext>
              </a:extLst>
            </p:cNvPr>
            <p:cNvCxnSpPr>
              <a:cxnSpLocks/>
              <a:stCxn id="228" idx="6"/>
              <a:endCxn id="232" idx="2"/>
            </p:cNvCxnSpPr>
            <p:nvPr/>
          </p:nvCxnSpPr>
          <p:spPr>
            <a:xfrm flipV="1">
              <a:off x="4674306"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7" name="直線矢印コネクタ 236">
              <a:extLst>
                <a:ext uri="{FF2B5EF4-FFF2-40B4-BE49-F238E27FC236}">
                  <a16:creationId xmlns:a16="http://schemas.microsoft.com/office/drawing/2014/main" id="{35BD43DC-5B7A-4823-CABC-6A91FE2AAD87}"/>
                </a:ext>
              </a:extLst>
            </p:cNvPr>
            <p:cNvCxnSpPr>
              <a:cxnSpLocks/>
              <a:stCxn id="229" idx="6"/>
              <a:endCxn id="232" idx="2"/>
            </p:cNvCxnSpPr>
            <p:nvPr/>
          </p:nvCxnSpPr>
          <p:spPr>
            <a:xfrm flipV="1">
              <a:off x="4674306"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8" name="直線矢印コネクタ 237">
              <a:extLst>
                <a:ext uri="{FF2B5EF4-FFF2-40B4-BE49-F238E27FC236}">
                  <a16:creationId xmlns:a16="http://schemas.microsoft.com/office/drawing/2014/main" id="{F898670E-6C30-C0A5-94A7-B0C9C486FF8B}"/>
                </a:ext>
              </a:extLst>
            </p:cNvPr>
            <p:cNvCxnSpPr>
              <a:cxnSpLocks/>
              <a:stCxn id="230" idx="6"/>
              <a:endCxn id="232" idx="2"/>
            </p:cNvCxnSpPr>
            <p:nvPr/>
          </p:nvCxnSpPr>
          <p:spPr>
            <a:xfrm flipV="1">
              <a:off x="4674306"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9" name="直線矢印コネクタ 238">
              <a:extLst>
                <a:ext uri="{FF2B5EF4-FFF2-40B4-BE49-F238E27FC236}">
                  <a16:creationId xmlns:a16="http://schemas.microsoft.com/office/drawing/2014/main" id="{810BFD0A-25D2-FABC-F0F9-9B7A506440A2}"/>
                </a:ext>
              </a:extLst>
            </p:cNvPr>
            <p:cNvCxnSpPr>
              <a:cxnSpLocks/>
              <a:stCxn id="231" idx="6"/>
              <a:endCxn id="232" idx="2"/>
            </p:cNvCxnSpPr>
            <p:nvPr/>
          </p:nvCxnSpPr>
          <p:spPr>
            <a:xfrm flipV="1">
              <a:off x="4674306"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0" name="直線矢印コネクタ 239">
              <a:extLst>
                <a:ext uri="{FF2B5EF4-FFF2-40B4-BE49-F238E27FC236}">
                  <a16:creationId xmlns:a16="http://schemas.microsoft.com/office/drawing/2014/main" id="{52CDB7F5-DD5E-720C-7FCE-924410EC268F}"/>
                </a:ext>
              </a:extLst>
            </p:cNvPr>
            <p:cNvCxnSpPr>
              <a:cxnSpLocks/>
              <a:stCxn id="228" idx="6"/>
              <a:endCxn id="233" idx="2"/>
            </p:cNvCxnSpPr>
            <p:nvPr/>
          </p:nvCxnSpPr>
          <p:spPr>
            <a:xfrm>
              <a:off x="4674306"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1" name="直線矢印コネクタ 240">
              <a:extLst>
                <a:ext uri="{FF2B5EF4-FFF2-40B4-BE49-F238E27FC236}">
                  <a16:creationId xmlns:a16="http://schemas.microsoft.com/office/drawing/2014/main" id="{2B53B216-EB13-A48B-D682-66F256F17580}"/>
                </a:ext>
              </a:extLst>
            </p:cNvPr>
            <p:cNvCxnSpPr>
              <a:cxnSpLocks/>
              <a:stCxn id="228" idx="6"/>
              <a:endCxn id="234" idx="2"/>
            </p:cNvCxnSpPr>
            <p:nvPr/>
          </p:nvCxnSpPr>
          <p:spPr>
            <a:xfrm>
              <a:off x="4674306"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2" name="直線矢印コネクタ 241">
              <a:extLst>
                <a:ext uri="{FF2B5EF4-FFF2-40B4-BE49-F238E27FC236}">
                  <a16:creationId xmlns:a16="http://schemas.microsoft.com/office/drawing/2014/main" id="{CB602EC6-1F8A-4B67-E227-B21B80668644}"/>
                </a:ext>
              </a:extLst>
            </p:cNvPr>
            <p:cNvCxnSpPr>
              <a:cxnSpLocks/>
              <a:stCxn id="228" idx="6"/>
              <a:endCxn id="235" idx="2"/>
            </p:cNvCxnSpPr>
            <p:nvPr/>
          </p:nvCxnSpPr>
          <p:spPr>
            <a:xfrm>
              <a:off x="4674306"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3" name="直線矢印コネクタ 242">
              <a:extLst>
                <a:ext uri="{FF2B5EF4-FFF2-40B4-BE49-F238E27FC236}">
                  <a16:creationId xmlns:a16="http://schemas.microsoft.com/office/drawing/2014/main" id="{5F21E486-0B53-FFFA-6CEE-24EB5DA771F1}"/>
                </a:ext>
              </a:extLst>
            </p:cNvPr>
            <p:cNvCxnSpPr>
              <a:cxnSpLocks/>
              <a:stCxn id="229" idx="6"/>
              <a:endCxn id="233" idx="2"/>
            </p:cNvCxnSpPr>
            <p:nvPr/>
          </p:nvCxnSpPr>
          <p:spPr>
            <a:xfrm flipV="1">
              <a:off x="4674306"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4" name="直線矢印コネクタ 243">
              <a:extLst>
                <a:ext uri="{FF2B5EF4-FFF2-40B4-BE49-F238E27FC236}">
                  <a16:creationId xmlns:a16="http://schemas.microsoft.com/office/drawing/2014/main" id="{E5E555B5-4308-C831-0572-EB00325A5EAB}"/>
                </a:ext>
              </a:extLst>
            </p:cNvPr>
            <p:cNvCxnSpPr>
              <a:cxnSpLocks/>
              <a:stCxn id="229" idx="6"/>
              <a:endCxn id="234" idx="2"/>
            </p:cNvCxnSpPr>
            <p:nvPr/>
          </p:nvCxnSpPr>
          <p:spPr>
            <a:xfrm>
              <a:off x="4674306"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5" name="直線矢印コネクタ 244">
              <a:extLst>
                <a:ext uri="{FF2B5EF4-FFF2-40B4-BE49-F238E27FC236}">
                  <a16:creationId xmlns:a16="http://schemas.microsoft.com/office/drawing/2014/main" id="{A99487C5-854A-9037-B244-C6CACF3FFA0F}"/>
                </a:ext>
              </a:extLst>
            </p:cNvPr>
            <p:cNvCxnSpPr>
              <a:cxnSpLocks/>
              <a:stCxn id="229" idx="6"/>
              <a:endCxn id="235" idx="2"/>
            </p:cNvCxnSpPr>
            <p:nvPr/>
          </p:nvCxnSpPr>
          <p:spPr>
            <a:xfrm>
              <a:off x="4674306" y="3639214"/>
              <a:ext cx="432048" cy="715593"/>
            </a:xfrm>
            <a:prstGeom prst="straightConnector1">
              <a:avLst/>
            </a:prstGeom>
            <a:solidFill>
              <a:schemeClr val="accent4">
                <a:lumMod val="60000"/>
                <a:lumOff val="40000"/>
              </a:schemeClr>
            </a:solidFill>
            <a:ln w="3175">
              <a:solidFill>
                <a:schemeClr val="accent4">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6" name="直線矢印コネクタ 245">
              <a:extLst>
                <a:ext uri="{FF2B5EF4-FFF2-40B4-BE49-F238E27FC236}">
                  <a16:creationId xmlns:a16="http://schemas.microsoft.com/office/drawing/2014/main" id="{311F7817-FA15-827A-751A-0C558E0D3209}"/>
                </a:ext>
              </a:extLst>
            </p:cNvPr>
            <p:cNvCxnSpPr>
              <a:cxnSpLocks/>
              <a:stCxn id="230" idx="6"/>
              <a:endCxn id="233" idx="2"/>
            </p:cNvCxnSpPr>
            <p:nvPr/>
          </p:nvCxnSpPr>
          <p:spPr>
            <a:xfrm flipV="1">
              <a:off x="4674306"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7" name="直線矢印コネクタ 246">
              <a:extLst>
                <a:ext uri="{FF2B5EF4-FFF2-40B4-BE49-F238E27FC236}">
                  <a16:creationId xmlns:a16="http://schemas.microsoft.com/office/drawing/2014/main" id="{BFB8448D-5DC7-0B73-EDD6-DA072C3BCCBD}"/>
                </a:ext>
              </a:extLst>
            </p:cNvPr>
            <p:cNvCxnSpPr>
              <a:cxnSpLocks/>
              <a:stCxn id="230" idx="6"/>
              <a:endCxn id="234" idx="2"/>
            </p:cNvCxnSpPr>
            <p:nvPr/>
          </p:nvCxnSpPr>
          <p:spPr>
            <a:xfrm flipV="1">
              <a:off x="4674306"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8" name="直線矢印コネクタ 247">
              <a:extLst>
                <a:ext uri="{FF2B5EF4-FFF2-40B4-BE49-F238E27FC236}">
                  <a16:creationId xmlns:a16="http://schemas.microsoft.com/office/drawing/2014/main" id="{7FABA7FA-2FCD-7FC5-BBF0-4889301BD5B9}"/>
                </a:ext>
              </a:extLst>
            </p:cNvPr>
            <p:cNvCxnSpPr>
              <a:cxnSpLocks/>
              <a:stCxn id="230" idx="6"/>
              <a:endCxn id="235" idx="2"/>
            </p:cNvCxnSpPr>
            <p:nvPr/>
          </p:nvCxnSpPr>
          <p:spPr>
            <a:xfrm>
              <a:off x="4674306"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9" name="直線矢印コネクタ 248">
              <a:extLst>
                <a:ext uri="{FF2B5EF4-FFF2-40B4-BE49-F238E27FC236}">
                  <a16:creationId xmlns:a16="http://schemas.microsoft.com/office/drawing/2014/main" id="{51C0D3D2-6144-1D8F-BD4D-38C6005C94D1}"/>
                </a:ext>
              </a:extLst>
            </p:cNvPr>
            <p:cNvCxnSpPr>
              <a:cxnSpLocks/>
              <a:stCxn id="231" idx="6"/>
              <a:endCxn id="233" idx="2"/>
            </p:cNvCxnSpPr>
            <p:nvPr/>
          </p:nvCxnSpPr>
          <p:spPr>
            <a:xfrm flipV="1">
              <a:off x="4674306"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50" name="直線矢印コネクタ 249">
              <a:extLst>
                <a:ext uri="{FF2B5EF4-FFF2-40B4-BE49-F238E27FC236}">
                  <a16:creationId xmlns:a16="http://schemas.microsoft.com/office/drawing/2014/main" id="{1B1F3E03-DE89-AF88-FBA9-891B35AED471}"/>
                </a:ext>
              </a:extLst>
            </p:cNvPr>
            <p:cNvCxnSpPr>
              <a:cxnSpLocks/>
              <a:stCxn id="231" idx="6"/>
              <a:endCxn id="234" idx="2"/>
            </p:cNvCxnSpPr>
            <p:nvPr/>
          </p:nvCxnSpPr>
          <p:spPr>
            <a:xfrm flipV="1">
              <a:off x="4674306"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51" name="直線矢印コネクタ 250">
              <a:extLst>
                <a:ext uri="{FF2B5EF4-FFF2-40B4-BE49-F238E27FC236}">
                  <a16:creationId xmlns:a16="http://schemas.microsoft.com/office/drawing/2014/main" id="{175E1316-5FE5-9EA6-3BF5-63E2F5A0404F}"/>
                </a:ext>
              </a:extLst>
            </p:cNvPr>
            <p:cNvCxnSpPr>
              <a:cxnSpLocks/>
              <a:stCxn id="231" idx="6"/>
              <a:endCxn id="235" idx="2"/>
            </p:cNvCxnSpPr>
            <p:nvPr/>
          </p:nvCxnSpPr>
          <p:spPr>
            <a:xfrm flipV="1">
              <a:off x="4674306"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52" name="円/楕円 251">
              <a:extLst>
                <a:ext uri="{FF2B5EF4-FFF2-40B4-BE49-F238E27FC236}">
                  <a16:creationId xmlns:a16="http://schemas.microsoft.com/office/drawing/2014/main" id="{F74477B3-EC87-D403-2519-BECDB9412620}"/>
                </a:ext>
              </a:extLst>
            </p:cNvPr>
            <p:cNvSpPr/>
            <p:nvPr/>
          </p:nvSpPr>
          <p:spPr>
            <a:xfrm>
              <a:off x="3671783" y="4843473"/>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円/楕円 252">
              <a:extLst>
                <a:ext uri="{FF2B5EF4-FFF2-40B4-BE49-F238E27FC236}">
                  <a16:creationId xmlns:a16="http://schemas.microsoft.com/office/drawing/2014/main" id="{B027AD09-DA30-E688-5DE0-B1E0DB8C82F7}"/>
                </a:ext>
              </a:extLst>
            </p:cNvPr>
            <p:cNvSpPr/>
            <p:nvPr/>
          </p:nvSpPr>
          <p:spPr>
            <a:xfrm>
              <a:off x="4391863" y="4838986"/>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4" name="直線矢印コネクタ 253">
              <a:extLst>
                <a:ext uri="{FF2B5EF4-FFF2-40B4-BE49-F238E27FC236}">
                  <a16:creationId xmlns:a16="http://schemas.microsoft.com/office/drawing/2014/main" id="{C498E0F1-3626-376F-ABE0-A5712078B2BD}"/>
                </a:ext>
              </a:extLst>
            </p:cNvPr>
            <p:cNvCxnSpPr>
              <a:cxnSpLocks/>
              <a:stCxn id="252" idx="6"/>
              <a:endCxn id="253" idx="2"/>
            </p:cNvCxnSpPr>
            <p:nvPr/>
          </p:nvCxnSpPr>
          <p:spPr>
            <a:xfrm flipV="1">
              <a:off x="3959815"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55" name="円/楕円 254">
              <a:extLst>
                <a:ext uri="{FF2B5EF4-FFF2-40B4-BE49-F238E27FC236}">
                  <a16:creationId xmlns:a16="http://schemas.microsoft.com/office/drawing/2014/main" id="{05834134-4A77-C74D-5304-ED37C274CA74}"/>
                </a:ext>
              </a:extLst>
            </p:cNvPr>
            <p:cNvSpPr/>
            <p:nvPr/>
          </p:nvSpPr>
          <p:spPr>
            <a:xfrm>
              <a:off x="4387747" y="4843473"/>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64DBB934-9C8F-FC16-D542-F478CEFDE38F}"/>
                </a:ext>
              </a:extLst>
            </p:cNvPr>
            <p:cNvSpPr/>
            <p:nvPr/>
          </p:nvSpPr>
          <p:spPr>
            <a:xfrm>
              <a:off x="5107827" y="4838986"/>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矢印コネクタ 256">
              <a:extLst>
                <a:ext uri="{FF2B5EF4-FFF2-40B4-BE49-F238E27FC236}">
                  <a16:creationId xmlns:a16="http://schemas.microsoft.com/office/drawing/2014/main" id="{FA4C471F-A956-7A0E-A6BC-8C850AE4F9F0}"/>
                </a:ext>
              </a:extLst>
            </p:cNvPr>
            <p:cNvCxnSpPr>
              <a:cxnSpLocks/>
              <a:stCxn id="255" idx="6"/>
              <a:endCxn id="256" idx="2"/>
            </p:cNvCxnSpPr>
            <p:nvPr/>
          </p:nvCxnSpPr>
          <p:spPr>
            <a:xfrm flipV="1">
              <a:off x="4675779"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58" name="テキスト ボックス 257">
              <a:extLst>
                <a:ext uri="{FF2B5EF4-FFF2-40B4-BE49-F238E27FC236}">
                  <a16:creationId xmlns:a16="http://schemas.microsoft.com/office/drawing/2014/main" id="{9BA2148B-56D4-C1B8-1D98-A0BD0C3F2565}"/>
                </a:ext>
              </a:extLst>
            </p:cNvPr>
            <p:cNvSpPr txBox="1"/>
            <p:nvPr/>
          </p:nvSpPr>
          <p:spPr>
            <a:xfrm>
              <a:off x="3632067" y="43895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259" name="テキスト ボックス 258">
              <a:extLst>
                <a:ext uri="{FF2B5EF4-FFF2-40B4-BE49-F238E27FC236}">
                  <a16:creationId xmlns:a16="http://schemas.microsoft.com/office/drawing/2014/main" id="{C87D286B-8715-52C2-FF5D-0DA2511FAC3C}"/>
                </a:ext>
              </a:extLst>
            </p:cNvPr>
            <p:cNvSpPr txBox="1"/>
            <p:nvPr/>
          </p:nvSpPr>
          <p:spPr>
            <a:xfrm>
              <a:off x="4337360" y="43895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260" name="テキスト ボックス 259">
              <a:extLst>
                <a:ext uri="{FF2B5EF4-FFF2-40B4-BE49-F238E27FC236}">
                  <a16:creationId xmlns:a16="http://schemas.microsoft.com/office/drawing/2014/main" id="{987B29DE-EBC2-6040-1B11-6AAC16AF0965}"/>
                </a:ext>
              </a:extLst>
            </p:cNvPr>
            <p:cNvSpPr txBox="1"/>
            <p:nvPr/>
          </p:nvSpPr>
          <p:spPr>
            <a:xfrm>
              <a:off x="5060269" y="43871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grpSp>
      <p:grpSp>
        <p:nvGrpSpPr>
          <p:cNvPr id="3" name="グループ化 2">
            <a:extLst>
              <a:ext uri="{FF2B5EF4-FFF2-40B4-BE49-F238E27FC236}">
                <a16:creationId xmlns:a16="http://schemas.microsoft.com/office/drawing/2014/main" id="{0EDD419E-B7A3-7F18-8B1F-51A1D64E7248}"/>
              </a:ext>
            </a:extLst>
          </p:cNvPr>
          <p:cNvGrpSpPr/>
          <p:nvPr/>
        </p:nvGrpSpPr>
        <p:grpSpPr>
          <a:xfrm>
            <a:off x="6140957" y="5274867"/>
            <a:ext cx="945131" cy="1053051"/>
            <a:chOff x="3632067" y="3130671"/>
            <a:chExt cx="1795781" cy="2000834"/>
          </a:xfrm>
        </p:grpSpPr>
        <p:sp>
          <p:nvSpPr>
            <p:cNvPr id="13" name="円/楕円 12">
              <a:extLst>
                <a:ext uri="{FF2B5EF4-FFF2-40B4-BE49-F238E27FC236}">
                  <a16:creationId xmlns:a16="http://schemas.microsoft.com/office/drawing/2014/main" id="{132FBC4C-7423-1BF9-ED1E-9F15FCD6B8CC}"/>
                </a:ext>
              </a:extLst>
            </p:cNvPr>
            <p:cNvSpPr/>
            <p:nvPr/>
          </p:nvSpPr>
          <p:spPr>
            <a:xfrm>
              <a:off x="3670310" y="313515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a:extLst>
                <a:ext uri="{FF2B5EF4-FFF2-40B4-BE49-F238E27FC236}">
                  <a16:creationId xmlns:a16="http://schemas.microsoft.com/office/drawing/2014/main" id="{1B46EF13-1F74-3789-18AB-FBF0C7FB726F}"/>
                </a:ext>
              </a:extLst>
            </p:cNvPr>
            <p:cNvSpPr/>
            <p:nvPr/>
          </p:nvSpPr>
          <p:spPr>
            <a:xfrm>
              <a:off x="3670310" y="349519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8968DBB1-88D5-BBF8-48E3-AFA4FB57EAB0}"/>
                </a:ext>
              </a:extLst>
            </p:cNvPr>
            <p:cNvSpPr/>
            <p:nvPr/>
          </p:nvSpPr>
          <p:spPr>
            <a:xfrm>
              <a:off x="3670310" y="385523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736E2CE1-3115-D181-BBA9-6D67009FC005}"/>
                </a:ext>
              </a:extLst>
            </p:cNvPr>
            <p:cNvSpPr/>
            <p:nvPr/>
          </p:nvSpPr>
          <p:spPr>
            <a:xfrm>
              <a:off x="3670310" y="421527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65104F75-756A-BBC3-F97B-35255ACFF8EE}"/>
                </a:ext>
              </a:extLst>
            </p:cNvPr>
            <p:cNvSpPr/>
            <p:nvPr/>
          </p:nvSpPr>
          <p:spPr>
            <a:xfrm>
              <a:off x="4390390" y="313067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2006BF2A-9AD5-DE56-6D7A-62C1B7040CE7}"/>
                </a:ext>
              </a:extLst>
            </p:cNvPr>
            <p:cNvSpPr/>
            <p:nvPr/>
          </p:nvSpPr>
          <p:spPr>
            <a:xfrm>
              <a:off x="4390390" y="349071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円/楕円 21">
              <a:extLst>
                <a:ext uri="{FF2B5EF4-FFF2-40B4-BE49-F238E27FC236}">
                  <a16:creationId xmlns:a16="http://schemas.microsoft.com/office/drawing/2014/main" id="{EE3155EA-1A05-A9E4-B5ED-673C397BCB06}"/>
                </a:ext>
              </a:extLst>
            </p:cNvPr>
            <p:cNvSpPr/>
            <p:nvPr/>
          </p:nvSpPr>
          <p:spPr>
            <a:xfrm>
              <a:off x="4390390" y="385075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楕円 22">
              <a:extLst>
                <a:ext uri="{FF2B5EF4-FFF2-40B4-BE49-F238E27FC236}">
                  <a16:creationId xmlns:a16="http://schemas.microsoft.com/office/drawing/2014/main" id="{8E669B13-6799-325E-0562-0844C695E7F5}"/>
                </a:ext>
              </a:extLst>
            </p:cNvPr>
            <p:cNvSpPr/>
            <p:nvPr/>
          </p:nvSpPr>
          <p:spPr>
            <a:xfrm>
              <a:off x="4390390" y="421079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矢印コネクタ 23">
              <a:extLst>
                <a:ext uri="{FF2B5EF4-FFF2-40B4-BE49-F238E27FC236}">
                  <a16:creationId xmlns:a16="http://schemas.microsoft.com/office/drawing/2014/main" id="{04F65BA8-C70E-7256-EFB5-EBFD8144D10C}"/>
                </a:ext>
              </a:extLst>
            </p:cNvPr>
            <p:cNvCxnSpPr>
              <a:cxnSpLocks/>
              <a:stCxn id="13" idx="6"/>
              <a:endCxn id="20" idx="2"/>
            </p:cNvCxnSpPr>
            <p:nvPr/>
          </p:nvCxnSpPr>
          <p:spPr>
            <a:xfrm flipV="1">
              <a:off x="3958342"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A4C36F5C-4EE6-79B9-3098-551446668E37}"/>
                </a:ext>
              </a:extLst>
            </p:cNvPr>
            <p:cNvCxnSpPr>
              <a:cxnSpLocks/>
              <a:stCxn id="16" idx="6"/>
              <a:endCxn id="20" idx="2"/>
            </p:cNvCxnSpPr>
            <p:nvPr/>
          </p:nvCxnSpPr>
          <p:spPr>
            <a:xfrm flipV="1">
              <a:off x="3958342"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9F6CEC19-7504-3111-712F-878EDC177ABB}"/>
                </a:ext>
              </a:extLst>
            </p:cNvPr>
            <p:cNvCxnSpPr>
              <a:cxnSpLocks/>
              <a:stCxn id="18" idx="6"/>
              <a:endCxn id="20" idx="2"/>
            </p:cNvCxnSpPr>
            <p:nvPr/>
          </p:nvCxnSpPr>
          <p:spPr>
            <a:xfrm flipV="1">
              <a:off x="3958342"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12F68FB8-A34A-BD26-F3EB-D333D33F5130}"/>
                </a:ext>
              </a:extLst>
            </p:cNvPr>
            <p:cNvCxnSpPr>
              <a:cxnSpLocks/>
              <a:stCxn id="19" idx="6"/>
              <a:endCxn id="20" idx="2"/>
            </p:cNvCxnSpPr>
            <p:nvPr/>
          </p:nvCxnSpPr>
          <p:spPr>
            <a:xfrm flipV="1">
              <a:off x="3958342"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ECC248B8-2D17-738C-FB1A-A55615787B95}"/>
                </a:ext>
              </a:extLst>
            </p:cNvPr>
            <p:cNvCxnSpPr>
              <a:cxnSpLocks/>
              <a:stCxn id="13" idx="6"/>
              <a:endCxn id="21" idx="2"/>
            </p:cNvCxnSpPr>
            <p:nvPr/>
          </p:nvCxnSpPr>
          <p:spPr>
            <a:xfrm>
              <a:off x="3958342"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62426391-CF57-F551-0D34-E42385D55B17}"/>
                </a:ext>
              </a:extLst>
            </p:cNvPr>
            <p:cNvCxnSpPr>
              <a:cxnSpLocks/>
              <a:stCxn id="13" idx="6"/>
              <a:endCxn id="22" idx="2"/>
            </p:cNvCxnSpPr>
            <p:nvPr/>
          </p:nvCxnSpPr>
          <p:spPr>
            <a:xfrm>
              <a:off x="3958342"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AFE7E92A-611D-734D-4AB7-38DF05B7B1F2}"/>
                </a:ext>
              </a:extLst>
            </p:cNvPr>
            <p:cNvCxnSpPr>
              <a:cxnSpLocks/>
              <a:stCxn id="13" idx="6"/>
              <a:endCxn id="23" idx="2"/>
            </p:cNvCxnSpPr>
            <p:nvPr/>
          </p:nvCxnSpPr>
          <p:spPr>
            <a:xfrm>
              <a:off x="3958342"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89BD817D-16B7-6F82-4FD4-472131504DB9}"/>
                </a:ext>
              </a:extLst>
            </p:cNvPr>
            <p:cNvCxnSpPr>
              <a:cxnSpLocks/>
              <a:stCxn id="16" idx="6"/>
              <a:endCxn id="21" idx="2"/>
            </p:cNvCxnSpPr>
            <p:nvPr/>
          </p:nvCxnSpPr>
          <p:spPr>
            <a:xfrm flipV="1">
              <a:off x="3958342"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B60469E9-47D2-4B09-4521-46AC4FE699B0}"/>
                </a:ext>
              </a:extLst>
            </p:cNvPr>
            <p:cNvCxnSpPr>
              <a:cxnSpLocks/>
              <a:stCxn id="16" idx="6"/>
              <a:endCxn id="22" idx="2"/>
            </p:cNvCxnSpPr>
            <p:nvPr/>
          </p:nvCxnSpPr>
          <p:spPr>
            <a:xfrm>
              <a:off x="3958342"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9185BA0B-2302-2148-39F5-D3333FB3349B}"/>
                </a:ext>
              </a:extLst>
            </p:cNvPr>
            <p:cNvCxnSpPr>
              <a:cxnSpLocks/>
              <a:stCxn id="16" idx="6"/>
              <a:endCxn id="23" idx="2"/>
            </p:cNvCxnSpPr>
            <p:nvPr/>
          </p:nvCxnSpPr>
          <p:spPr>
            <a:xfrm>
              <a:off x="3958342" y="363921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F7AD1B99-F23B-C967-7083-F8C8D457369E}"/>
                </a:ext>
              </a:extLst>
            </p:cNvPr>
            <p:cNvCxnSpPr>
              <a:cxnSpLocks/>
              <a:stCxn id="18" idx="6"/>
              <a:endCxn id="21" idx="2"/>
            </p:cNvCxnSpPr>
            <p:nvPr/>
          </p:nvCxnSpPr>
          <p:spPr>
            <a:xfrm flipV="1">
              <a:off x="3958342"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3" name="直線矢印コネクタ 42">
              <a:extLst>
                <a:ext uri="{FF2B5EF4-FFF2-40B4-BE49-F238E27FC236}">
                  <a16:creationId xmlns:a16="http://schemas.microsoft.com/office/drawing/2014/main" id="{B506CF89-CC8B-B8BE-3425-FD5C6BDC3ABA}"/>
                </a:ext>
              </a:extLst>
            </p:cNvPr>
            <p:cNvCxnSpPr>
              <a:cxnSpLocks/>
              <a:stCxn id="18" idx="6"/>
              <a:endCxn id="22" idx="2"/>
            </p:cNvCxnSpPr>
            <p:nvPr/>
          </p:nvCxnSpPr>
          <p:spPr>
            <a:xfrm flipV="1">
              <a:off x="3958342"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90F7A22E-5081-E7BA-523D-4B8321BE0141}"/>
                </a:ext>
              </a:extLst>
            </p:cNvPr>
            <p:cNvCxnSpPr>
              <a:cxnSpLocks/>
              <a:stCxn id="18" idx="6"/>
              <a:endCxn id="23" idx="2"/>
            </p:cNvCxnSpPr>
            <p:nvPr/>
          </p:nvCxnSpPr>
          <p:spPr>
            <a:xfrm>
              <a:off x="3958342"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247A6228-2BD1-A1B8-F51C-28B8AA39BE24}"/>
                </a:ext>
              </a:extLst>
            </p:cNvPr>
            <p:cNvCxnSpPr>
              <a:cxnSpLocks/>
              <a:stCxn id="19" idx="6"/>
              <a:endCxn id="21" idx="2"/>
            </p:cNvCxnSpPr>
            <p:nvPr/>
          </p:nvCxnSpPr>
          <p:spPr>
            <a:xfrm flipV="1">
              <a:off x="3958342"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21F3A7AD-8A1E-ED33-777F-DDD2F97ECD5E}"/>
                </a:ext>
              </a:extLst>
            </p:cNvPr>
            <p:cNvCxnSpPr>
              <a:cxnSpLocks/>
              <a:stCxn id="19" idx="6"/>
              <a:endCxn id="22" idx="2"/>
            </p:cNvCxnSpPr>
            <p:nvPr/>
          </p:nvCxnSpPr>
          <p:spPr>
            <a:xfrm flipV="1">
              <a:off x="3958342"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16D60AC6-7869-63C9-7D11-06BA49CFEA9D}"/>
                </a:ext>
              </a:extLst>
            </p:cNvPr>
            <p:cNvCxnSpPr>
              <a:cxnSpLocks/>
              <a:stCxn id="19" idx="6"/>
              <a:endCxn id="23" idx="2"/>
            </p:cNvCxnSpPr>
            <p:nvPr/>
          </p:nvCxnSpPr>
          <p:spPr>
            <a:xfrm flipV="1">
              <a:off x="3958342"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48" name="円/楕円 47">
              <a:extLst>
                <a:ext uri="{FF2B5EF4-FFF2-40B4-BE49-F238E27FC236}">
                  <a16:creationId xmlns:a16="http://schemas.microsoft.com/office/drawing/2014/main" id="{DBCE06A9-D15F-3C7E-2106-25BC57307986}"/>
                </a:ext>
              </a:extLst>
            </p:cNvPr>
            <p:cNvSpPr/>
            <p:nvPr/>
          </p:nvSpPr>
          <p:spPr>
            <a:xfrm>
              <a:off x="4386274" y="313515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CECBFA6E-8914-76CB-C7F2-7236977602DD}"/>
                </a:ext>
              </a:extLst>
            </p:cNvPr>
            <p:cNvSpPr/>
            <p:nvPr/>
          </p:nvSpPr>
          <p:spPr>
            <a:xfrm>
              <a:off x="4386274" y="349519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BFA20F9E-830F-B057-9CAA-384161FE3661}"/>
                </a:ext>
              </a:extLst>
            </p:cNvPr>
            <p:cNvSpPr/>
            <p:nvPr/>
          </p:nvSpPr>
          <p:spPr>
            <a:xfrm>
              <a:off x="4386274" y="385523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923EA256-1995-D005-F637-E77DF6BF49F1}"/>
                </a:ext>
              </a:extLst>
            </p:cNvPr>
            <p:cNvSpPr/>
            <p:nvPr/>
          </p:nvSpPr>
          <p:spPr>
            <a:xfrm>
              <a:off x="4386274" y="4215278"/>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86FAF061-0CB3-7046-201A-AD52F0DE3E0F}"/>
                </a:ext>
              </a:extLst>
            </p:cNvPr>
            <p:cNvSpPr/>
            <p:nvPr/>
          </p:nvSpPr>
          <p:spPr>
            <a:xfrm>
              <a:off x="5106354" y="313067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D06B1A2E-2894-E649-4F00-9ACBBA278CD3}"/>
                </a:ext>
              </a:extLst>
            </p:cNvPr>
            <p:cNvSpPr/>
            <p:nvPr/>
          </p:nvSpPr>
          <p:spPr>
            <a:xfrm>
              <a:off x="5106354" y="349071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384CD68B-E34D-D9DE-EF15-1A62FD341974}"/>
                </a:ext>
              </a:extLst>
            </p:cNvPr>
            <p:cNvSpPr/>
            <p:nvPr/>
          </p:nvSpPr>
          <p:spPr>
            <a:xfrm>
              <a:off x="5106354" y="385075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a:extLst>
                <a:ext uri="{FF2B5EF4-FFF2-40B4-BE49-F238E27FC236}">
                  <a16:creationId xmlns:a16="http://schemas.microsoft.com/office/drawing/2014/main" id="{0C4AFA33-21DA-8CE9-ECB5-7EA941B6C07F}"/>
                </a:ext>
              </a:extLst>
            </p:cNvPr>
            <p:cNvSpPr/>
            <p:nvPr/>
          </p:nvSpPr>
          <p:spPr>
            <a:xfrm>
              <a:off x="5106354" y="4210791"/>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6" name="直線矢印コネクタ 55">
              <a:extLst>
                <a:ext uri="{FF2B5EF4-FFF2-40B4-BE49-F238E27FC236}">
                  <a16:creationId xmlns:a16="http://schemas.microsoft.com/office/drawing/2014/main" id="{087DC958-6C6D-865C-F216-1145DC2F8612}"/>
                </a:ext>
              </a:extLst>
            </p:cNvPr>
            <p:cNvCxnSpPr>
              <a:cxnSpLocks/>
              <a:stCxn id="48" idx="6"/>
              <a:endCxn id="52" idx="2"/>
            </p:cNvCxnSpPr>
            <p:nvPr/>
          </p:nvCxnSpPr>
          <p:spPr>
            <a:xfrm flipV="1">
              <a:off x="4674306"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A640AC26-F5E9-CFF7-D166-46EA7F52613B}"/>
                </a:ext>
              </a:extLst>
            </p:cNvPr>
            <p:cNvCxnSpPr>
              <a:cxnSpLocks/>
              <a:stCxn id="49" idx="6"/>
              <a:endCxn id="52" idx="2"/>
            </p:cNvCxnSpPr>
            <p:nvPr/>
          </p:nvCxnSpPr>
          <p:spPr>
            <a:xfrm flipV="1">
              <a:off x="4674306"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8" name="直線矢印コネクタ 57">
              <a:extLst>
                <a:ext uri="{FF2B5EF4-FFF2-40B4-BE49-F238E27FC236}">
                  <a16:creationId xmlns:a16="http://schemas.microsoft.com/office/drawing/2014/main" id="{7C2118CE-DD68-F54A-80AD-37ECA4B35A2F}"/>
                </a:ext>
              </a:extLst>
            </p:cNvPr>
            <p:cNvCxnSpPr>
              <a:cxnSpLocks/>
              <a:stCxn id="50" idx="6"/>
              <a:endCxn id="52" idx="2"/>
            </p:cNvCxnSpPr>
            <p:nvPr/>
          </p:nvCxnSpPr>
          <p:spPr>
            <a:xfrm flipV="1">
              <a:off x="4674306"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11C48540-0017-A508-A672-51FE92BDE671}"/>
                </a:ext>
              </a:extLst>
            </p:cNvPr>
            <p:cNvCxnSpPr>
              <a:cxnSpLocks/>
              <a:stCxn id="51" idx="6"/>
              <a:endCxn id="52" idx="2"/>
            </p:cNvCxnSpPr>
            <p:nvPr/>
          </p:nvCxnSpPr>
          <p:spPr>
            <a:xfrm flipV="1">
              <a:off x="4674306"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0" name="直線矢印コネクタ 59">
              <a:extLst>
                <a:ext uri="{FF2B5EF4-FFF2-40B4-BE49-F238E27FC236}">
                  <a16:creationId xmlns:a16="http://schemas.microsoft.com/office/drawing/2014/main" id="{24E8E4F0-992B-58A8-49DF-D1809369FA07}"/>
                </a:ext>
              </a:extLst>
            </p:cNvPr>
            <p:cNvCxnSpPr>
              <a:cxnSpLocks/>
              <a:stCxn id="48" idx="6"/>
              <a:endCxn id="53" idx="2"/>
            </p:cNvCxnSpPr>
            <p:nvPr/>
          </p:nvCxnSpPr>
          <p:spPr>
            <a:xfrm>
              <a:off x="4674306"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1" name="直線矢印コネクタ 60">
              <a:extLst>
                <a:ext uri="{FF2B5EF4-FFF2-40B4-BE49-F238E27FC236}">
                  <a16:creationId xmlns:a16="http://schemas.microsoft.com/office/drawing/2014/main" id="{93217C47-575F-E0F6-A358-4157CCCEEAF2}"/>
                </a:ext>
              </a:extLst>
            </p:cNvPr>
            <p:cNvCxnSpPr>
              <a:cxnSpLocks/>
              <a:stCxn id="48" idx="6"/>
              <a:endCxn id="54" idx="2"/>
            </p:cNvCxnSpPr>
            <p:nvPr/>
          </p:nvCxnSpPr>
          <p:spPr>
            <a:xfrm>
              <a:off x="4674306"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E6E451B4-5001-DC89-11E2-C98BA23EB43D}"/>
                </a:ext>
              </a:extLst>
            </p:cNvPr>
            <p:cNvCxnSpPr>
              <a:cxnSpLocks/>
              <a:stCxn id="48" idx="6"/>
              <a:endCxn id="55" idx="2"/>
            </p:cNvCxnSpPr>
            <p:nvPr/>
          </p:nvCxnSpPr>
          <p:spPr>
            <a:xfrm>
              <a:off x="4674306"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757D564B-CFBF-90CB-6603-ED5BB0610F0C}"/>
                </a:ext>
              </a:extLst>
            </p:cNvPr>
            <p:cNvCxnSpPr>
              <a:cxnSpLocks/>
              <a:stCxn id="49" idx="6"/>
              <a:endCxn id="53" idx="2"/>
            </p:cNvCxnSpPr>
            <p:nvPr/>
          </p:nvCxnSpPr>
          <p:spPr>
            <a:xfrm flipV="1">
              <a:off x="4674306"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 name="直線矢印コネクタ 127">
              <a:extLst>
                <a:ext uri="{FF2B5EF4-FFF2-40B4-BE49-F238E27FC236}">
                  <a16:creationId xmlns:a16="http://schemas.microsoft.com/office/drawing/2014/main" id="{C4A36FDC-709E-5244-1CDF-5E4F73521262}"/>
                </a:ext>
              </a:extLst>
            </p:cNvPr>
            <p:cNvCxnSpPr>
              <a:cxnSpLocks/>
              <a:stCxn id="49" idx="6"/>
              <a:endCxn id="54" idx="2"/>
            </p:cNvCxnSpPr>
            <p:nvPr/>
          </p:nvCxnSpPr>
          <p:spPr>
            <a:xfrm>
              <a:off x="4674306"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 name="直線矢印コネクタ 128">
              <a:extLst>
                <a:ext uri="{FF2B5EF4-FFF2-40B4-BE49-F238E27FC236}">
                  <a16:creationId xmlns:a16="http://schemas.microsoft.com/office/drawing/2014/main" id="{F01FE3C6-4000-D9DA-D2B4-630AE7CF8EE0}"/>
                </a:ext>
              </a:extLst>
            </p:cNvPr>
            <p:cNvCxnSpPr>
              <a:cxnSpLocks/>
              <a:stCxn id="49" idx="6"/>
              <a:endCxn id="55" idx="2"/>
            </p:cNvCxnSpPr>
            <p:nvPr/>
          </p:nvCxnSpPr>
          <p:spPr>
            <a:xfrm>
              <a:off x="4674306" y="3639214"/>
              <a:ext cx="432048" cy="715593"/>
            </a:xfrm>
            <a:prstGeom prst="straightConnector1">
              <a:avLst/>
            </a:prstGeom>
            <a:solidFill>
              <a:schemeClr val="accent4">
                <a:lumMod val="60000"/>
                <a:lumOff val="40000"/>
              </a:schemeClr>
            </a:solidFill>
            <a:ln w="3175">
              <a:solidFill>
                <a:schemeClr val="accent4">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 name="直線矢印コネクタ 129">
              <a:extLst>
                <a:ext uri="{FF2B5EF4-FFF2-40B4-BE49-F238E27FC236}">
                  <a16:creationId xmlns:a16="http://schemas.microsoft.com/office/drawing/2014/main" id="{ABEF4027-4564-44D2-01E6-EEB0F65438F8}"/>
                </a:ext>
              </a:extLst>
            </p:cNvPr>
            <p:cNvCxnSpPr>
              <a:cxnSpLocks/>
              <a:stCxn id="50" idx="6"/>
              <a:endCxn id="53" idx="2"/>
            </p:cNvCxnSpPr>
            <p:nvPr/>
          </p:nvCxnSpPr>
          <p:spPr>
            <a:xfrm flipV="1">
              <a:off x="4674306"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 name="直線矢印コネクタ 130">
              <a:extLst>
                <a:ext uri="{FF2B5EF4-FFF2-40B4-BE49-F238E27FC236}">
                  <a16:creationId xmlns:a16="http://schemas.microsoft.com/office/drawing/2014/main" id="{39CC8976-7B52-0C99-106D-8AC865B077D2}"/>
                </a:ext>
              </a:extLst>
            </p:cNvPr>
            <p:cNvCxnSpPr>
              <a:cxnSpLocks/>
              <a:stCxn id="50" idx="6"/>
              <a:endCxn id="54" idx="2"/>
            </p:cNvCxnSpPr>
            <p:nvPr/>
          </p:nvCxnSpPr>
          <p:spPr>
            <a:xfrm flipV="1">
              <a:off x="4674306"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 name="直線矢印コネクタ 131">
              <a:extLst>
                <a:ext uri="{FF2B5EF4-FFF2-40B4-BE49-F238E27FC236}">
                  <a16:creationId xmlns:a16="http://schemas.microsoft.com/office/drawing/2014/main" id="{183B3B03-4C93-6750-7F01-3281893415C6}"/>
                </a:ext>
              </a:extLst>
            </p:cNvPr>
            <p:cNvCxnSpPr>
              <a:cxnSpLocks/>
              <a:stCxn id="50" idx="6"/>
              <a:endCxn id="55" idx="2"/>
            </p:cNvCxnSpPr>
            <p:nvPr/>
          </p:nvCxnSpPr>
          <p:spPr>
            <a:xfrm>
              <a:off x="4674306"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 name="直線矢印コネクタ 132">
              <a:extLst>
                <a:ext uri="{FF2B5EF4-FFF2-40B4-BE49-F238E27FC236}">
                  <a16:creationId xmlns:a16="http://schemas.microsoft.com/office/drawing/2014/main" id="{326DD06C-9054-0A33-5852-F1433BF461AD}"/>
                </a:ext>
              </a:extLst>
            </p:cNvPr>
            <p:cNvCxnSpPr>
              <a:cxnSpLocks/>
              <a:stCxn id="51" idx="6"/>
              <a:endCxn id="53" idx="2"/>
            </p:cNvCxnSpPr>
            <p:nvPr/>
          </p:nvCxnSpPr>
          <p:spPr>
            <a:xfrm flipV="1">
              <a:off x="4674306"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 name="直線矢印コネクタ 133">
              <a:extLst>
                <a:ext uri="{FF2B5EF4-FFF2-40B4-BE49-F238E27FC236}">
                  <a16:creationId xmlns:a16="http://schemas.microsoft.com/office/drawing/2014/main" id="{A65E02D1-9434-A4B8-0EB4-6CA6174067EE}"/>
                </a:ext>
              </a:extLst>
            </p:cNvPr>
            <p:cNvCxnSpPr>
              <a:cxnSpLocks/>
              <a:stCxn id="51" idx="6"/>
              <a:endCxn id="54" idx="2"/>
            </p:cNvCxnSpPr>
            <p:nvPr/>
          </p:nvCxnSpPr>
          <p:spPr>
            <a:xfrm flipV="1">
              <a:off x="4674306"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5" name="直線矢印コネクタ 134">
              <a:extLst>
                <a:ext uri="{FF2B5EF4-FFF2-40B4-BE49-F238E27FC236}">
                  <a16:creationId xmlns:a16="http://schemas.microsoft.com/office/drawing/2014/main" id="{0A4F119F-6AEC-10EB-F480-EDD951FB0B6C}"/>
                </a:ext>
              </a:extLst>
            </p:cNvPr>
            <p:cNvCxnSpPr>
              <a:cxnSpLocks/>
              <a:stCxn id="51" idx="6"/>
              <a:endCxn id="55" idx="2"/>
            </p:cNvCxnSpPr>
            <p:nvPr/>
          </p:nvCxnSpPr>
          <p:spPr>
            <a:xfrm flipV="1">
              <a:off x="4674306"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6" name="円/楕円 135">
              <a:extLst>
                <a:ext uri="{FF2B5EF4-FFF2-40B4-BE49-F238E27FC236}">
                  <a16:creationId xmlns:a16="http://schemas.microsoft.com/office/drawing/2014/main" id="{84A3B273-0385-E133-61B4-132FF22C8B79}"/>
                </a:ext>
              </a:extLst>
            </p:cNvPr>
            <p:cNvSpPr/>
            <p:nvPr/>
          </p:nvSpPr>
          <p:spPr>
            <a:xfrm>
              <a:off x="3671783" y="4843473"/>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円/楕円 136">
              <a:extLst>
                <a:ext uri="{FF2B5EF4-FFF2-40B4-BE49-F238E27FC236}">
                  <a16:creationId xmlns:a16="http://schemas.microsoft.com/office/drawing/2014/main" id="{31E88BCF-2E44-B4B4-2A31-CB433E58F61B}"/>
                </a:ext>
              </a:extLst>
            </p:cNvPr>
            <p:cNvSpPr/>
            <p:nvPr/>
          </p:nvSpPr>
          <p:spPr>
            <a:xfrm>
              <a:off x="4391863" y="4838986"/>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8" name="直線矢印コネクタ 137">
              <a:extLst>
                <a:ext uri="{FF2B5EF4-FFF2-40B4-BE49-F238E27FC236}">
                  <a16:creationId xmlns:a16="http://schemas.microsoft.com/office/drawing/2014/main" id="{FB031BDF-5B39-DF72-49AD-AB1653D6D416}"/>
                </a:ext>
              </a:extLst>
            </p:cNvPr>
            <p:cNvCxnSpPr>
              <a:cxnSpLocks/>
              <a:stCxn id="136" idx="6"/>
              <a:endCxn id="137" idx="2"/>
            </p:cNvCxnSpPr>
            <p:nvPr/>
          </p:nvCxnSpPr>
          <p:spPr>
            <a:xfrm flipV="1">
              <a:off x="3959815"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9" name="円/楕円 138">
              <a:extLst>
                <a:ext uri="{FF2B5EF4-FFF2-40B4-BE49-F238E27FC236}">
                  <a16:creationId xmlns:a16="http://schemas.microsoft.com/office/drawing/2014/main" id="{FDDFEE7C-BAD5-B175-DAC9-DDA541FE471B}"/>
                </a:ext>
              </a:extLst>
            </p:cNvPr>
            <p:cNvSpPr/>
            <p:nvPr/>
          </p:nvSpPr>
          <p:spPr>
            <a:xfrm>
              <a:off x="4387747" y="4843473"/>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円/楕円 139">
              <a:extLst>
                <a:ext uri="{FF2B5EF4-FFF2-40B4-BE49-F238E27FC236}">
                  <a16:creationId xmlns:a16="http://schemas.microsoft.com/office/drawing/2014/main" id="{252A0E87-8922-DF59-242E-9642CC1C3CAF}"/>
                </a:ext>
              </a:extLst>
            </p:cNvPr>
            <p:cNvSpPr/>
            <p:nvPr/>
          </p:nvSpPr>
          <p:spPr>
            <a:xfrm>
              <a:off x="5107827" y="4838986"/>
              <a:ext cx="288032" cy="288032"/>
            </a:xfrm>
            <a:prstGeom prst="ellipse">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1" name="直線矢印コネクタ 140">
              <a:extLst>
                <a:ext uri="{FF2B5EF4-FFF2-40B4-BE49-F238E27FC236}">
                  <a16:creationId xmlns:a16="http://schemas.microsoft.com/office/drawing/2014/main" id="{CF219ACB-0116-F511-AB22-3FDF469683A1}"/>
                </a:ext>
              </a:extLst>
            </p:cNvPr>
            <p:cNvCxnSpPr>
              <a:cxnSpLocks/>
              <a:stCxn id="139" idx="6"/>
              <a:endCxn id="140" idx="2"/>
            </p:cNvCxnSpPr>
            <p:nvPr/>
          </p:nvCxnSpPr>
          <p:spPr>
            <a:xfrm flipV="1">
              <a:off x="4675779"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42" name="テキスト ボックス 141">
              <a:extLst>
                <a:ext uri="{FF2B5EF4-FFF2-40B4-BE49-F238E27FC236}">
                  <a16:creationId xmlns:a16="http://schemas.microsoft.com/office/drawing/2014/main" id="{2A6E0C27-3767-8C2C-92AE-05FDA37EC227}"/>
                </a:ext>
              </a:extLst>
            </p:cNvPr>
            <p:cNvSpPr txBox="1"/>
            <p:nvPr/>
          </p:nvSpPr>
          <p:spPr>
            <a:xfrm>
              <a:off x="3632067" y="43895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143" name="テキスト ボックス 142">
              <a:extLst>
                <a:ext uri="{FF2B5EF4-FFF2-40B4-BE49-F238E27FC236}">
                  <a16:creationId xmlns:a16="http://schemas.microsoft.com/office/drawing/2014/main" id="{5216A1AE-6164-31F2-96D9-E96976638106}"/>
                </a:ext>
              </a:extLst>
            </p:cNvPr>
            <p:cNvSpPr txBox="1"/>
            <p:nvPr/>
          </p:nvSpPr>
          <p:spPr>
            <a:xfrm>
              <a:off x="4337360" y="43895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144" name="テキスト ボックス 143">
              <a:extLst>
                <a:ext uri="{FF2B5EF4-FFF2-40B4-BE49-F238E27FC236}">
                  <a16:creationId xmlns:a16="http://schemas.microsoft.com/office/drawing/2014/main" id="{9EE1F21E-6F80-541C-01EF-F218BBBCD45A}"/>
                </a:ext>
              </a:extLst>
            </p:cNvPr>
            <p:cNvSpPr txBox="1"/>
            <p:nvPr/>
          </p:nvSpPr>
          <p:spPr>
            <a:xfrm>
              <a:off x="5060269" y="4387193"/>
              <a:ext cx="367579" cy="369333"/>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grpSp>
      <p:sp>
        <p:nvSpPr>
          <p:cNvPr id="319" name="テキスト ボックス 318">
            <a:extLst>
              <a:ext uri="{FF2B5EF4-FFF2-40B4-BE49-F238E27FC236}">
                <a16:creationId xmlns:a16="http://schemas.microsoft.com/office/drawing/2014/main" id="{3690646C-A22E-8669-8734-9D7B071B3B41}"/>
              </a:ext>
            </a:extLst>
          </p:cNvPr>
          <p:cNvSpPr txBox="1"/>
          <p:nvPr/>
        </p:nvSpPr>
        <p:spPr>
          <a:xfrm>
            <a:off x="4069051" y="4864441"/>
            <a:ext cx="492443"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入力層</a:t>
            </a:r>
          </a:p>
        </p:txBody>
      </p:sp>
      <p:sp>
        <p:nvSpPr>
          <p:cNvPr id="320" name="テキスト ボックス 319">
            <a:extLst>
              <a:ext uri="{FF2B5EF4-FFF2-40B4-BE49-F238E27FC236}">
                <a16:creationId xmlns:a16="http://schemas.microsoft.com/office/drawing/2014/main" id="{CCDAFED7-F4EE-A0F6-6D8E-E7E04FE93F16}"/>
              </a:ext>
            </a:extLst>
          </p:cNvPr>
          <p:cNvSpPr txBox="1"/>
          <p:nvPr/>
        </p:nvSpPr>
        <p:spPr>
          <a:xfrm>
            <a:off x="4541990" y="4865948"/>
            <a:ext cx="492443"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中間層</a:t>
            </a:r>
          </a:p>
        </p:txBody>
      </p:sp>
      <p:sp>
        <p:nvSpPr>
          <p:cNvPr id="321" name="テキスト ボックス 320">
            <a:extLst>
              <a:ext uri="{FF2B5EF4-FFF2-40B4-BE49-F238E27FC236}">
                <a16:creationId xmlns:a16="http://schemas.microsoft.com/office/drawing/2014/main" id="{3D83B5C8-A412-913E-9634-62FD22C816C1}"/>
              </a:ext>
            </a:extLst>
          </p:cNvPr>
          <p:cNvSpPr txBox="1"/>
          <p:nvPr/>
        </p:nvSpPr>
        <p:spPr>
          <a:xfrm>
            <a:off x="4995279" y="4865718"/>
            <a:ext cx="492443"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出力層</a:t>
            </a:r>
          </a:p>
        </p:txBody>
      </p:sp>
      <p:sp>
        <p:nvSpPr>
          <p:cNvPr id="322" name="右矢印 321">
            <a:extLst>
              <a:ext uri="{FF2B5EF4-FFF2-40B4-BE49-F238E27FC236}">
                <a16:creationId xmlns:a16="http://schemas.microsoft.com/office/drawing/2014/main" id="{611AFE1B-216F-4FE6-1680-E38A0A1D0BDA}"/>
              </a:ext>
            </a:extLst>
          </p:cNvPr>
          <p:cNvSpPr/>
          <p:nvPr/>
        </p:nvSpPr>
        <p:spPr>
          <a:xfrm>
            <a:off x="3965901" y="5292497"/>
            <a:ext cx="196115" cy="60032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3" name="右矢印 322">
            <a:extLst>
              <a:ext uri="{FF2B5EF4-FFF2-40B4-BE49-F238E27FC236}">
                <a16:creationId xmlns:a16="http://schemas.microsoft.com/office/drawing/2014/main" id="{10315716-718E-D8E7-BCD5-36C4A70F6DC8}"/>
              </a:ext>
            </a:extLst>
          </p:cNvPr>
          <p:cNvSpPr/>
          <p:nvPr/>
        </p:nvSpPr>
        <p:spPr>
          <a:xfrm>
            <a:off x="5401588" y="5292497"/>
            <a:ext cx="196115" cy="60032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99194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64C2928A-37EE-CFEF-8E7D-121CD9649C5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7050" y="628254"/>
            <a:ext cx="1242839" cy="1242839"/>
          </a:xfrm>
          <a:prstGeom prst="rect">
            <a:avLst/>
          </a:prstGeom>
        </p:spPr>
      </p:pic>
      <p:sp>
        <p:nvSpPr>
          <p:cNvPr id="2" name="タイトル 1">
            <a:extLst>
              <a:ext uri="{FF2B5EF4-FFF2-40B4-BE49-F238E27FC236}">
                <a16:creationId xmlns:a16="http://schemas.microsoft.com/office/drawing/2014/main" id="{E5F25A18-3638-0ADE-8CE1-E84FA97E499D}"/>
              </a:ext>
            </a:extLst>
          </p:cNvPr>
          <p:cNvSpPr>
            <a:spLocks noGrp="1"/>
          </p:cNvSpPr>
          <p:nvPr>
            <p:ph type="title"/>
          </p:nvPr>
        </p:nvSpPr>
        <p:spPr/>
        <p:txBody>
          <a:bodyPr/>
          <a:lstStyle/>
          <a:p>
            <a:r>
              <a:rPr kumimoji="1" lang="ja-JP" altLang="en-US" dirty="0"/>
              <a:t>学習と推論とモデル</a:t>
            </a:r>
          </a:p>
        </p:txBody>
      </p:sp>
      <p:pic>
        <p:nvPicPr>
          <p:cNvPr id="3" name="図 2">
            <a:extLst>
              <a:ext uri="{FF2B5EF4-FFF2-40B4-BE49-F238E27FC236}">
                <a16:creationId xmlns:a16="http://schemas.microsoft.com/office/drawing/2014/main" id="{5A2F8C7C-5691-D04B-5367-8A0DB5FD915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1404" y="1588930"/>
            <a:ext cx="1054782" cy="1054782"/>
          </a:xfrm>
          <a:prstGeom prst="rect">
            <a:avLst/>
          </a:prstGeom>
        </p:spPr>
      </p:pic>
      <p:pic>
        <p:nvPicPr>
          <p:cNvPr id="6" name="図 5">
            <a:extLst>
              <a:ext uri="{FF2B5EF4-FFF2-40B4-BE49-F238E27FC236}">
                <a16:creationId xmlns:a16="http://schemas.microsoft.com/office/drawing/2014/main" id="{A0DBDFE0-29BF-4208-BD05-52BE9B200A9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2660" y="2489091"/>
            <a:ext cx="871334" cy="871334"/>
          </a:xfrm>
          <a:prstGeom prst="rect">
            <a:avLst/>
          </a:prstGeom>
        </p:spPr>
      </p:pic>
      <p:grpSp>
        <p:nvGrpSpPr>
          <p:cNvPr id="7" name="図形グループ 394">
            <a:extLst>
              <a:ext uri="{FF2B5EF4-FFF2-40B4-BE49-F238E27FC236}">
                <a16:creationId xmlns:a16="http://schemas.microsoft.com/office/drawing/2014/main" id="{95E1B214-3A6D-5658-AE78-A5F87452C433}"/>
              </a:ext>
            </a:extLst>
          </p:cNvPr>
          <p:cNvGrpSpPr/>
          <p:nvPr/>
        </p:nvGrpSpPr>
        <p:grpSpPr>
          <a:xfrm>
            <a:off x="1226752" y="1370024"/>
            <a:ext cx="582041" cy="582041"/>
            <a:chOff x="8022615" y="4025501"/>
            <a:chExt cx="582041" cy="582041"/>
          </a:xfrm>
        </p:grpSpPr>
        <p:pic>
          <p:nvPicPr>
            <p:cNvPr id="8" name="図 7">
              <a:extLst>
                <a:ext uri="{FF2B5EF4-FFF2-40B4-BE49-F238E27FC236}">
                  <a16:creationId xmlns:a16="http://schemas.microsoft.com/office/drawing/2014/main" id="{09B0AC18-72D4-8168-212C-2BAC9F7206CA}"/>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9" name="テキスト ボックス 8">
              <a:extLst>
                <a:ext uri="{FF2B5EF4-FFF2-40B4-BE49-F238E27FC236}">
                  <a16:creationId xmlns:a16="http://schemas.microsoft.com/office/drawing/2014/main" id="{5046FD4F-0FDA-9B8F-44C5-AA8C831DF8AC}"/>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10" name="図形グループ 395">
            <a:extLst>
              <a:ext uri="{FF2B5EF4-FFF2-40B4-BE49-F238E27FC236}">
                <a16:creationId xmlns:a16="http://schemas.microsoft.com/office/drawing/2014/main" id="{109B8B19-A615-2427-D97B-340CEFB1915E}"/>
              </a:ext>
            </a:extLst>
          </p:cNvPr>
          <p:cNvGrpSpPr/>
          <p:nvPr/>
        </p:nvGrpSpPr>
        <p:grpSpPr>
          <a:xfrm>
            <a:off x="1189583" y="2222666"/>
            <a:ext cx="582041" cy="582041"/>
            <a:chOff x="8022615" y="4025501"/>
            <a:chExt cx="582041" cy="582041"/>
          </a:xfrm>
        </p:grpSpPr>
        <p:pic>
          <p:nvPicPr>
            <p:cNvPr id="11" name="図 10">
              <a:extLst>
                <a:ext uri="{FF2B5EF4-FFF2-40B4-BE49-F238E27FC236}">
                  <a16:creationId xmlns:a16="http://schemas.microsoft.com/office/drawing/2014/main" id="{85961D68-B8BF-7D02-80C5-7CB844AD8F39}"/>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2" name="テキスト ボックス 11">
              <a:extLst>
                <a:ext uri="{FF2B5EF4-FFF2-40B4-BE49-F238E27FC236}">
                  <a16:creationId xmlns:a16="http://schemas.microsoft.com/office/drawing/2014/main" id="{A369D8D0-6145-CADA-75D2-FE6989ACF41B}"/>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13" name="図形グループ 398">
            <a:extLst>
              <a:ext uri="{FF2B5EF4-FFF2-40B4-BE49-F238E27FC236}">
                <a16:creationId xmlns:a16="http://schemas.microsoft.com/office/drawing/2014/main" id="{FC2913A3-3F48-7A70-22F6-1C8CF55E55D0}"/>
              </a:ext>
            </a:extLst>
          </p:cNvPr>
          <p:cNvGrpSpPr/>
          <p:nvPr/>
        </p:nvGrpSpPr>
        <p:grpSpPr>
          <a:xfrm>
            <a:off x="1190789" y="2970160"/>
            <a:ext cx="582041" cy="582041"/>
            <a:chOff x="8022615" y="4025501"/>
            <a:chExt cx="582041" cy="582041"/>
          </a:xfrm>
        </p:grpSpPr>
        <p:pic>
          <p:nvPicPr>
            <p:cNvPr id="14" name="図 13">
              <a:extLst>
                <a:ext uri="{FF2B5EF4-FFF2-40B4-BE49-F238E27FC236}">
                  <a16:creationId xmlns:a16="http://schemas.microsoft.com/office/drawing/2014/main" id="{BA30B309-526D-0DA5-3410-E5CF4527B82C}"/>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5" name="テキスト ボックス 14">
              <a:extLst>
                <a:ext uri="{FF2B5EF4-FFF2-40B4-BE49-F238E27FC236}">
                  <a16:creationId xmlns:a16="http://schemas.microsoft.com/office/drawing/2014/main" id="{6DCFC1FC-8F50-D484-5CC1-3E81335FE5C1}"/>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cxnSp>
        <p:nvCxnSpPr>
          <p:cNvPr id="46" name="直線矢印コネクタ 45">
            <a:extLst>
              <a:ext uri="{FF2B5EF4-FFF2-40B4-BE49-F238E27FC236}">
                <a16:creationId xmlns:a16="http://schemas.microsoft.com/office/drawing/2014/main" id="{9F1FCA62-944F-ECC6-86C3-F196409D48A7}"/>
              </a:ext>
            </a:extLst>
          </p:cNvPr>
          <p:cNvCxnSpPr>
            <a:cxnSpLocks/>
          </p:cNvCxnSpPr>
          <p:nvPr/>
        </p:nvCxnSpPr>
        <p:spPr>
          <a:xfrm>
            <a:off x="1744243" y="1242192"/>
            <a:ext cx="1296964" cy="0"/>
          </a:xfrm>
          <a:prstGeom prst="straightConnector1">
            <a:avLst/>
          </a:prstGeom>
          <a:ln w="57150">
            <a:solidFill>
              <a:schemeClr val="tx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760CB8B7-4A47-0E12-B77F-9A1D2BB3AB10}"/>
              </a:ext>
            </a:extLst>
          </p:cNvPr>
          <p:cNvCxnSpPr>
            <a:cxnSpLocks/>
            <a:endCxn id="52" idx="1"/>
          </p:cNvCxnSpPr>
          <p:nvPr/>
        </p:nvCxnSpPr>
        <p:spPr>
          <a:xfrm flipV="1">
            <a:off x="1751235" y="2116195"/>
            <a:ext cx="1289972" cy="19439"/>
          </a:xfrm>
          <a:prstGeom prst="straightConnector1">
            <a:avLst/>
          </a:prstGeom>
          <a:ln w="57150">
            <a:solidFill>
              <a:schemeClr val="tx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正方形/長方形 51">
            <a:extLst>
              <a:ext uri="{FF2B5EF4-FFF2-40B4-BE49-F238E27FC236}">
                <a16:creationId xmlns:a16="http://schemas.microsoft.com/office/drawing/2014/main" id="{A1CA57D0-6A26-E132-D7F8-A282F17410EF}"/>
              </a:ext>
            </a:extLst>
          </p:cNvPr>
          <p:cNvSpPr/>
          <p:nvPr/>
        </p:nvSpPr>
        <p:spPr>
          <a:xfrm>
            <a:off x="3041207" y="979136"/>
            <a:ext cx="3061585" cy="22741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EF901E1B-BCBD-6E5E-9A9F-C89EA93BA1F6}"/>
              </a:ext>
            </a:extLst>
          </p:cNvPr>
          <p:cNvSpPr txBox="1"/>
          <p:nvPr/>
        </p:nvSpPr>
        <p:spPr>
          <a:xfrm>
            <a:off x="3437732" y="1426932"/>
            <a:ext cx="2236510" cy="1508105"/>
          </a:xfrm>
          <a:prstGeom prst="rect">
            <a:avLst/>
          </a:prstGeom>
          <a:noFill/>
        </p:spPr>
        <p:txBody>
          <a:bodyPr wrap="none" rtlCol="0">
            <a:spAutoFit/>
          </a:bodyPr>
          <a:lstStyle/>
          <a:p>
            <a:pPr algn="ctr"/>
            <a:r>
              <a:rPr lang="ja-JP" altLang="en-US" sz="4400" b="1">
                <a:solidFill>
                  <a:schemeClr val="bg1"/>
                </a:solidFill>
                <a:latin typeface="Meiryo" panose="020B0604030504040204" pitchFamily="34" charset="-128"/>
                <a:ea typeface="Meiryo" panose="020B0604030504040204" pitchFamily="34" charset="-128"/>
              </a:rPr>
              <a:t>学習</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大量のデータから</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共通する法則や</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規則や特徴を見つける</a:t>
            </a:r>
            <a:endParaRPr lang="en-US" altLang="ja-JP" sz="1600" b="1" dirty="0">
              <a:solidFill>
                <a:schemeClr val="bg1"/>
              </a:solidFill>
              <a:latin typeface="Meiryo" panose="020B0604030504040204" pitchFamily="34" charset="-128"/>
              <a:ea typeface="Meiryo" panose="020B0604030504040204" pitchFamily="34" charset="-128"/>
            </a:endParaRPr>
          </a:p>
        </p:txBody>
      </p:sp>
      <p:grpSp>
        <p:nvGrpSpPr>
          <p:cNvPr id="99" name="グループ化 98">
            <a:extLst>
              <a:ext uri="{FF2B5EF4-FFF2-40B4-BE49-F238E27FC236}">
                <a16:creationId xmlns:a16="http://schemas.microsoft.com/office/drawing/2014/main" id="{38934BE9-52B3-F411-4DD1-D131C8190ECB}"/>
              </a:ext>
            </a:extLst>
          </p:cNvPr>
          <p:cNvGrpSpPr/>
          <p:nvPr/>
        </p:nvGrpSpPr>
        <p:grpSpPr>
          <a:xfrm>
            <a:off x="447050" y="3662730"/>
            <a:ext cx="6730585" cy="2791215"/>
            <a:chOff x="447050" y="3614178"/>
            <a:chExt cx="6730585" cy="2791215"/>
          </a:xfrm>
        </p:grpSpPr>
        <p:pic>
          <p:nvPicPr>
            <p:cNvPr id="24" name="図 23">
              <a:extLst>
                <a:ext uri="{FF2B5EF4-FFF2-40B4-BE49-F238E27FC236}">
                  <a16:creationId xmlns:a16="http://schemas.microsoft.com/office/drawing/2014/main" id="{4159CEBF-F59A-3256-2701-A6812927A715}"/>
                </a:ext>
              </a:extLst>
            </p:cNvPr>
            <p:cNvPicPr>
              <a:picLocks noChangeAspect="1"/>
            </p:cNvPicPr>
            <p:nvPr/>
          </p:nvPicPr>
          <p:blipFill>
            <a:blip r:embed="rId6">
              <a:grayscl/>
            </a:blip>
            <a:stretch>
              <a:fillRect/>
            </a:stretch>
          </p:blipFill>
          <p:spPr>
            <a:xfrm>
              <a:off x="447050" y="3804174"/>
              <a:ext cx="1242838" cy="1242838"/>
            </a:xfrm>
            <a:prstGeom prst="rect">
              <a:avLst/>
            </a:prstGeom>
          </p:spPr>
        </p:pic>
        <p:cxnSp>
          <p:nvCxnSpPr>
            <p:cNvPr id="51" name="直線矢印コネクタ 50">
              <a:extLst>
                <a:ext uri="{FF2B5EF4-FFF2-40B4-BE49-F238E27FC236}">
                  <a16:creationId xmlns:a16="http://schemas.microsoft.com/office/drawing/2014/main" id="{2D91A1CD-7FF6-E531-8623-2FDBB75C1505}"/>
                </a:ext>
              </a:extLst>
            </p:cNvPr>
            <p:cNvCxnSpPr>
              <a:cxnSpLocks/>
            </p:cNvCxnSpPr>
            <p:nvPr/>
          </p:nvCxnSpPr>
          <p:spPr>
            <a:xfrm>
              <a:off x="1774257" y="4421120"/>
              <a:ext cx="1266950" cy="0"/>
            </a:xfrm>
            <a:prstGeom prst="straightConnector1">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5" name="正方形/長方形 74">
              <a:extLst>
                <a:ext uri="{FF2B5EF4-FFF2-40B4-BE49-F238E27FC236}">
                  <a16:creationId xmlns:a16="http://schemas.microsoft.com/office/drawing/2014/main" id="{DEA9C789-0005-E98D-040D-D6C75FF7EFE9}"/>
                </a:ext>
              </a:extLst>
            </p:cNvPr>
            <p:cNvSpPr/>
            <p:nvPr/>
          </p:nvSpPr>
          <p:spPr>
            <a:xfrm>
              <a:off x="3025195" y="3614178"/>
              <a:ext cx="3061585" cy="16228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E51AE27D-EF1C-FE35-09F5-D0D25E957819}"/>
                </a:ext>
              </a:extLst>
            </p:cNvPr>
            <p:cNvSpPr txBox="1"/>
            <p:nvPr/>
          </p:nvSpPr>
          <p:spPr>
            <a:xfrm>
              <a:off x="3351158" y="3746692"/>
              <a:ext cx="2441694" cy="1261884"/>
            </a:xfrm>
            <a:prstGeom prst="rect">
              <a:avLst/>
            </a:prstGeom>
            <a:noFill/>
          </p:spPr>
          <p:txBody>
            <a:bodyPr wrap="none" rtlCol="0">
              <a:spAutoFit/>
            </a:bodyPr>
            <a:lstStyle/>
            <a:p>
              <a:pPr algn="ctr"/>
              <a:r>
                <a:rPr lang="ja-JP" altLang="en-US" sz="4400" b="1">
                  <a:solidFill>
                    <a:schemeClr val="bg1"/>
                  </a:solidFill>
                  <a:latin typeface="Meiryo" panose="020B0604030504040204" pitchFamily="34" charset="-128"/>
                  <a:ea typeface="Meiryo" panose="020B0604030504040204" pitchFamily="34" charset="-128"/>
                </a:rPr>
                <a:t>推論</a:t>
              </a:r>
              <a:endParaRPr lang="en-US" altLang="ja-JP" sz="44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入力データとモデルとの</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一致の度合いを計算する</a:t>
              </a:r>
              <a:endParaRPr kumimoji="1" lang="en-US" altLang="ja-JP" sz="1600" b="1" dirty="0">
                <a:solidFill>
                  <a:schemeClr val="bg1"/>
                </a:solidFill>
                <a:latin typeface="Meiryo" panose="020B0604030504040204" pitchFamily="34" charset="-128"/>
                <a:ea typeface="Meiryo" panose="020B0604030504040204" pitchFamily="34" charset="-128"/>
              </a:endParaRPr>
            </a:p>
          </p:txBody>
        </p:sp>
        <p:pic>
          <p:nvPicPr>
            <p:cNvPr id="78" name="図 77" descr="図形&#10;&#10;中程度の精度で自動的に生成された説明">
              <a:extLst>
                <a:ext uri="{FF2B5EF4-FFF2-40B4-BE49-F238E27FC236}">
                  <a16:creationId xmlns:a16="http://schemas.microsoft.com/office/drawing/2014/main" id="{46D12138-4009-D267-D162-24186C893DBA}"/>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artisticPencilGrayscale/>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5364771" y="5668400"/>
              <a:ext cx="722009" cy="616132"/>
            </a:xfrm>
            <a:prstGeom prst="rect">
              <a:avLst/>
            </a:prstGeom>
          </p:spPr>
        </p:pic>
        <p:sp>
          <p:nvSpPr>
            <p:cNvPr id="81" name="テキスト ボックス 80">
              <a:extLst>
                <a:ext uri="{FF2B5EF4-FFF2-40B4-BE49-F238E27FC236}">
                  <a16:creationId xmlns:a16="http://schemas.microsoft.com/office/drawing/2014/main" id="{3D84D40F-C0DE-CFBC-5F89-BC8541278547}"/>
                </a:ext>
              </a:extLst>
            </p:cNvPr>
            <p:cNvSpPr txBox="1"/>
            <p:nvPr/>
          </p:nvSpPr>
          <p:spPr>
            <a:xfrm>
              <a:off x="3761521" y="5666729"/>
              <a:ext cx="1620957" cy="738664"/>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「猫」のモデル</a:t>
              </a:r>
              <a:r>
                <a:rPr kumimoji="1" lang="ja-JP" altLang="en-US" sz="1400">
                  <a:latin typeface="Meiryo" panose="020B0604030504040204" pitchFamily="34" charset="-128"/>
                  <a:ea typeface="Meiryo" panose="020B0604030504040204" pitchFamily="34" charset="-128"/>
                </a:rPr>
                <a:t>と</a:t>
              </a:r>
              <a:endParaRPr kumimoji="1"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よく似ているので</a:t>
              </a:r>
              <a:endParaRPr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「猫」と推論する</a:t>
              </a:r>
              <a:endParaRPr kumimoji="1" lang="en-US" altLang="ja-JP" sz="1400" dirty="0">
                <a:latin typeface="Meiryo" panose="020B0604030504040204" pitchFamily="34" charset="-128"/>
                <a:ea typeface="Meiryo" panose="020B0604030504040204" pitchFamily="34" charset="-128"/>
              </a:endParaRPr>
            </a:p>
          </p:txBody>
        </p:sp>
        <p:pic>
          <p:nvPicPr>
            <p:cNvPr id="83" name="図 82">
              <a:extLst>
                <a:ext uri="{FF2B5EF4-FFF2-40B4-BE49-F238E27FC236}">
                  <a16:creationId xmlns:a16="http://schemas.microsoft.com/office/drawing/2014/main" id="{66969C94-0BAA-5759-845D-5D3A3350E245}"/>
                </a:ext>
              </a:extLst>
            </p:cNvPr>
            <p:cNvPicPr>
              <a:picLocks noChangeAspect="1"/>
            </p:cNvPicPr>
            <p:nvPr/>
          </p:nvPicPr>
          <p:blipFill>
            <a:blip r:embed="rId6"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2993835" y="5596256"/>
              <a:ext cx="767686" cy="767686"/>
            </a:xfrm>
            <a:prstGeom prst="rect">
              <a:avLst/>
            </a:prstGeom>
          </p:spPr>
        </p:pic>
        <p:sp>
          <p:nvSpPr>
            <p:cNvPr id="89" name="下矢印 88">
              <a:extLst>
                <a:ext uri="{FF2B5EF4-FFF2-40B4-BE49-F238E27FC236}">
                  <a16:creationId xmlns:a16="http://schemas.microsoft.com/office/drawing/2014/main" id="{8E92E9A1-F262-1E11-FE05-C6D4AEC9FA71}"/>
                </a:ext>
              </a:extLst>
            </p:cNvPr>
            <p:cNvSpPr/>
            <p:nvPr/>
          </p:nvSpPr>
          <p:spPr>
            <a:xfrm>
              <a:off x="4065490" y="5307481"/>
              <a:ext cx="1100516" cy="30980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7" name="直線矢印コネクタ 96">
              <a:extLst>
                <a:ext uri="{FF2B5EF4-FFF2-40B4-BE49-F238E27FC236}">
                  <a16:creationId xmlns:a16="http://schemas.microsoft.com/office/drawing/2014/main" id="{9F4C8BE2-7DE6-36BE-A7E0-990B38740C55}"/>
                </a:ext>
              </a:extLst>
            </p:cNvPr>
            <p:cNvCxnSpPr>
              <a:cxnSpLocks/>
            </p:cNvCxnSpPr>
            <p:nvPr/>
          </p:nvCxnSpPr>
          <p:spPr>
            <a:xfrm flipH="1">
              <a:off x="6086780" y="4446082"/>
              <a:ext cx="1090855" cy="0"/>
            </a:xfrm>
            <a:prstGeom prst="straightConnector1">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100" name="直線矢印コネクタ 99">
            <a:extLst>
              <a:ext uri="{FF2B5EF4-FFF2-40B4-BE49-F238E27FC236}">
                <a16:creationId xmlns:a16="http://schemas.microsoft.com/office/drawing/2014/main" id="{EDCC62B6-0F32-FC53-FCBE-BF7496702A61}"/>
              </a:ext>
            </a:extLst>
          </p:cNvPr>
          <p:cNvCxnSpPr>
            <a:cxnSpLocks/>
          </p:cNvCxnSpPr>
          <p:nvPr/>
        </p:nvCxnSpPr>
        <p:spPr>
          <a:xfrm flipV="1">
            <a:off x="1742419" y="2970160"/>
            <a:ext cx="1289972" cy="19439"/>
          </a:xfrm>
          <a:prstGeom prst="straightConnector1">
            <a:avLst/>
          </a:prstGeom>
          <a:ln w="57150">
            <a:solidFill>
              <a:schemeClr val="tx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1" name="グループ化 20">
            <a:extLst>
              <a:ext uri="{FF2B5EF4-FFF2-40B4-BE49-F238E27FC236}">
                <a16:creationId xmlns:a16="http://schemas.microsoft.com/office/drawing/2014/main" id="{15C2AC0E-9DB7-58C6-4BC6-DEDB365B36C2}"/>
              </a:ext>
            </a:extLst>
          </p:cNvPr>
          <p:cNvGrpSpPr/>
          <p:nvPr/>
        </p:nvGrpSpPr>
        <p:grpSpPr>
          <a:xfrm>
            <a:off x="6102792" y="2116195"/>
            <a:ext cx="2561764" cy="3796032"/>
            <a:chOff x="6102792" y="2116195"/>
            <a:chExt cx="2561764" cy="3796032"/>
          </a:xfrm>
        </p:grpSpPr>
        <p:pic>
          <p:nvPicPr>
            <p:cNvPr id="22" name="図 21" descr="図形&#10;&#10;中程度の精度で自動的に生成された説明">
              <a:extLst>
                <a:ext uri="{FF2B5EF4-FFF2-40B4-BE49-F238E27FC236}">
                  <a16:creationId xmlns:a16="http://schemas.microsoft.com/office/drawing/2014/main" id="{C7CAA261-7E8E-96A0-4192-FD4E575549A4}"/>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artisticPencilGrayscale/>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7252140" y="3993369"/>
              <a:ext cx="1101281" cy="939787"/>
            </a:xfrm>
            <a:prstGeom prst="rect">
              <a:avLst/>
            </a:prstGeom>
          </p:spPr>
        </p:pic>
        <p:sp>
          <p:nvSpPr>
            <p:cNvPr id="55" name="テキスト ボックス 54">
              <a:extLst>
                <a:ext uri="{FF2B5EF4-FFF2-40B4-BE49-F238E27FC236}">
                  <a16:creationId xmlns:a16="http://schemas.microsoft.com/office/drawing/2014/main" id="{5EC0ED1E-F6D0-E255-1B9F-F36008798AF1}"/>
                </a:ext>
              </a:extLst>
            </p:cNvPr>
            <p:cNvSpPr txBox="1"/>
            <p:nvPr/>
          </p:nvSpPr>
          <p:spPr>
            <a:xfrm>
              <a:off x="6941007" y="5142786"/>
              <a:ext cx="1723549" cy="769441"/>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共通する特徴</a:t>
              </a:r>
              <a:endParaRPr kumimoji="1" lang="en-US" altLang="ja-JP" sz="2000" dirty="0">
                <a:latin typeface="Meiryo" panose="020B0604030504040204" pitchFamily="34" charset="-128"/>
                <a:ea typeface="Meiryo" panose="020B0604030504040204" pitchFamily="34" charset="-128"/>
              </a:endParaRPr>
            </a:p>
            <a:p>
              <a:pPr algn="ctr"/>
              <a:r>
                <a:rPr lang="ja-JP" altLang="en-US" sz="2400">
                  <a:latin typeface="Meiryo" panose="020B0604030504040204" pitchFamily="34" charset="-128"/>
                  <a:ea typeface="Meiryo" panose="020B0604030504040204" pitchFamily="34" charset="-128"/>
                </a:rPr>
                <a:t>規則や法則</a:t>
              </a:r>
              <a:endParaRPr kumimoji="1" lang="ja-JP" altLang="en-US" sz="2400">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EC82DF73-6F44-D654-00AC-F9F4EBA8FB78}"/>
                </a:ext>
              </a:extLst>
            </p:cNvPr>
            <p:cNvSpPr txBox="1"/>
            <p:nvPr/>
          </p:nvSpPr>
          <p:spPr>
            <a:xfrm>
              <a:off x="6941007" y="3285483"/>
              <a:ext cx="1723549" cy="707886"/>
            </a:xfrm>
            <a:prstGeom prst="rect">
              <a:avLst/>
            </a:prstGeom>
            <a:noFill/>
          </p:spPr>
          <p:txBody>
            <a:bodyPr wrap="none" rtlCol="0">
              <a:spAutoFit/>
            </a:bodyPr>
            <a:lstStyle/>
            <a:p>
              <a:pPr algn="ctr"/>
              <a:r>
                <a:rPr lang="ja-JP" altLang="en-US" sz="4000" b="1">
                  <a:latin typeface="Meiryo" panose="020B0604030504040204" pitchFamily="34" charset="-128"/>
                  <a:ea typeface="Meiryo" panose="020B0604030504040204" pitchFamily="34" charset="-128"/>
                </a:rPr>
                <a:t>モデル</a:t>
              </a:r>
              <a:endParaRPr kumimoji="1" lang="en-US" altLang="ja-JP" sz="4000" b="1" dirty="0">
                <a:latin typeface="Meiryo" panose="020B0604030504040204" pitchFamily="34" charset="-128"/>
                <a:ea typeface="Meiryo" panose="020B0604030504040204" pitchFamily="34" charset="-128"/>
              </a:endParaRPr>
            </a:p>
          </p:txBody>
        </p:sp>
        <p:cxnSp>
          <p:nvCxnSpPr>
            <p:cNvPr id="67" name="カギ線コネクタ 66">
              <a:extLst>
                <a:ext uri="{FF2B5EF4-FFF2-40B4-BE49-F238E27FC236}">
                  <a16:creationId xmlns:a16="http://schemas.microsoft.com/office/drawing/2014/main" id="{34929780-10BF-D426-90A2-67BA12CD3F42}"/>
                </a:ext>
              </a:extLst>
            </p:cNvPr>
            <p:cNvCxnSpPr>
              <a:cxnSpLocks/>
              <a:stCxn id="52" idx="3"/>
              <a:endCxn id="61" idx="0"/>
            </p:cNvCxnSpPr>
            <p:nvPr/>
          </p:nvCxnSpPr>
          <p:spPr>
            <a:xfrm>
              <a:off x="6102792" y="2116195"/>
              <a:ext cx="1699990" cy="1169288"/>
            </a:xfrm>
            <a:prstGeom prst="bentConnector2">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grpSp>
          <p:nvGrpSpPr>
            <p:cNvPr id="101" name="図形グループ 394">
              <a:extLst>
                <a:ext uri="{FF2B5EF4-FFF2-40B4-BE49-F238E27FC236}">
                  <a16:creationId xmlns:a16="http://schemas.microsoft.com/office/drawing/2014/main" id="{DD776A94-539C-0588-3746-9C552EE63C4E}"/>
                </a:ext>
              </a:extLst>
            </p:cNvPr>
            <p:cNvGrpSpPr/>
            <p:nvPr/>
          </p:nvGrpSpPr>
          <p:grpSpPr>
            <a:xfrm>
              <a:off x="8062400" y="4642135"/>
              <a:ext cx="582041" cy="582041"/>
              <a:chOff x="8022615" y="4025501"/>
              <a:chExt cx="582041" cy="582041"/>
            </a:xfrm>
          </p:grpSpPr>
          <p:pic>
            <p:nvPicPr>
              <p:cNvPr id="102" name="図 101">
                <a:extLst>
                  <a:ext uri="{FF2B5EF4-FFF2-40B4-BE49-F238E27FC236}">
                    <a16:creationId xmlns:a16="http://schemas.microsoft.com/office/drawing/2014/main" id="{E1C7F1D8-64D1-4C92-770F-CD27B2365B7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03" name="テキスト ボックス 102">
                <a:extLst>
                  <a:ext uri="{FF2B5EF4-FFF2-40B4-BE49-F238E27FC236}">
                    <a16:creationId xmlns:a16="http://schemas.microsoft.com/office/drawing/2014/main" id="{B0138861-5000-ACA7-D689-64AA8C2D901B}"/>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sp>
        <p:nvSpPr>
          <p:cNvPr id="105" name="テキスト ボックス 104">
            <a:extLst>
              <a:ext uri="{FF2B5EF4-FFF2-40B4-BE49-F238E27FC236}">
                <a16:creationId xmlns:a16="http://schemas.microsoft.com/office/drawing/2014/main" id="{9068635E-61B4-6FF1-FBD6-45C1C1F04E9E}"/>
              </a:ext>
            </a:extLst>
          </p:cNvPr>
          <p:cNvSpPr txBox="1"/>
          <p:nvPr/>
        </p:nvSpPr>
        <p:spPr>
          <a:xfrm>
            <a:off x="1660478" y="1505249"/>
            <a:ext cx="1338828" cy="1231106"/>
          </a:xfrm>
          <a:prstGeom prst="rect">
            <a:avLst/>
          </a:prstGeom>
          <a:noFill/>
        </p:spPr>
        <p:txBody>
          <a:bodyPr wrap="none" rtlCol="0">
            <a:spAutoFit/>
          </a:bodyPr>
          <a:lstStyle/>
          <a:p>
            <a:pPr algn="ctr"/>
            <a:r>
              <a:rPr lang="ja-JP" altLang="en-US" sz="1600">
                <a:solidFill>
                  <a:srgbClr val="0070C0"/>
                </a:solidFill>
                <a:latin typeface="Meiryo" panose="020B0604030504040204" pitchFamily="34" charset="-128"/>
                <a:ea typeface="Meiryo" panose="020B0604030504040204" pitchFamily="34" charset="-128"/>
              </a:rPr>
              <a:t>膨大な量の</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2000">
                <a:solidFill>
                  <a:srgbClr val="0070C0"/>
                </a:solidFill>
                <a:latin typeface="Meiryo" panose="020B0604030504040204" pitchFamily="34" charset="-128"/>
                <a:ea typeface="Meiryo" panose="020B0604030504040204" pitchFamily="34" charset="-128"/>
              </a:rPr>
              <a:t>データを</a:t>
            </a:r>
            <a:endParaRPr lang="en-US" altLang="ja-JP" sz="2000" dirty="0">
              <a:solidFill>
                <a:srgbClr val="0070C0"/>
              </a:solidFill>
              <a:latin typeface="Meiryo" panose="020B0604030504040204" pitchFamily="34" charset="-128"/>
              <a:ea typeface="Meiryo" panose="020B0604030504040204" pitchFamily="34" charset="-128"/>
            </a:endParaRPr>
          </a:p>
          <a:p>
            <a:pPr algn="ctr"/>
            <a:endParaRPr lang="en-US" altLang="ja-JP" sz="800" dirty="0">
              <a:solidFill>
                <a:srgbClr val="0070C0"/>
              </a:solidFill>
              <a:latin typeface="Meiryo" panose="020B0604030504040204" pitchFamily="34" charset="-128"/>
              <a:ea typeface="Meiryo" panose="020B0604030504040204" pitchFamily="34" charset="-128"/>
            </a:endParaRPr>
          </a:p>
          <a:p>
            <a:pPr algn="ctr"/>
            <a:r>
              <a:rPr kumimoji="1" lang="ja-JP" altLang="en-US" sz="2000">
                <a:solidFill>
                  <a:srgbClr val="0070C0"/>
                </a:solidFill>
                <a:latin typeface="Meiryo" panose="020B0604030504040204" pitchFamily="34" charset="-128"/>
                <a:ea typeface="Meiryo" panose="020B0604030504040204" pitchFamily="34" charset="-128"/>
              </a:rPr>
              <a:t>入力する</a:t>
            </a:r>
            <a:endParaRPr kumimoji="1" lang="en-US" altLang="ja-JP" sz="2000" dirty="0">
              <a:solidFill>
                <a:srgbClr val="0070C0"/>
              </a:solidFill>
              <a:latin typeface="Meiryo" panose="020B0604030504040204" pitchFamily="34" charset="-128"/>
              <a:ea typeface="Meiryo" panose="020B0604030504040204" pitchFamily="34" charset="-128"/>
            </a:endParaRPr>
          </a:p>
          <a:p>
            <a:pPr algn="ctr"/>
            <a:r>
              <a:rPr lang="ja-JP" altLang="en-US" sz="800">
                <a:solidFill>
                  <a:srgbClr val="0070C0"/>
                </a:solidFill>
                <a:latin typeface="Meiryo" panose="020B0604030504040204" pitchFamily="34" charset="-128"/>
                <a:ea typeface="Meiryo" panose="020B0604030504040204" pitchFamily="34" charset="-128"/>
              </a:rPr>
              <a:t>学習データ／訓練データ</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4" name="四角形吹き出し 3">
            <a:extLst>
              <a:ext uri="{FF2B5EF4-FFF2-40B4-BE49-F238E27FC236}">
                <a16:creationId xmlns:a16="http://schemas.microsoft.com/office/drawing/2014/main" id="{491AA5DD-19D3-6CD2-BD23-29C85849BD4C}"/>
              </a:ext>
            </a:extLst>
          </p:cNvPr>
          <p:cNvSpPr/>
          <p:nvPr/>
        </p:nvSpPr>
        <p:spPr>
          <a:xfrm>
            <a:off x="5304904" y="789463"/>
            <a:ext cx="1085563" cy="681908"/>
          </a:xfrm>
          <a:prstGeom prst="wedgeRectCallout">
            <a:avLst>
              <a:gd name="adj1" fmla="val -52884"/>
              <a:gd name="adj2" fmla="val 67821"/>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DFA0C983-278C-DA75-611A-A83580ED201E}"/>
              </a:ext>
            </a:extLst>
          </p:cNvPr>
          <p:cNvSpPr txBox="1"/>
          <p:nvPr/>
        </p:nvSpPr>
        <p:spPr>
          <a:xfrm>
            <a:off x="5396279" y="821804"/>
            <a:ext cx="902811" cy="6617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訓練</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kumimoji="1" lang="ja-JP" altLang="en-US" sz="900">
                <a:solidFill>
                  <a:schemeClr val="bg1"/>
                </a:solidFill>
                <a:latin typeface="Meiryo" panose="020B0604030504040204" pitchFamily="34" charset="-128"/>
                <a:ea typeface="Meiryo" panose="020B0604030504040204" pitchFamily="34" charset="-128"/>
              </a:rPr>
              <a:t>とも言われる</a:t>
            </a:r>
            <a:endParaRPr lang="en-US" altLang="ja-JP" sz="9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4942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barn(inVertical)">
                                      <p:cBhvr>
                                        <p:cTn id="1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09FE6486-E5B9-19ED-185F-12CDD31867AB}"/>
              </a:ext>
            </a:extLst>
          </p:cNvPr>
          <p:cNvGrpSpPr/>
          <p:nvPr/>
        </p:nvGrpSpPr>
        <p:grpSpPr>
          <a:xfrm>
            <a:off x="2070537" y="2716973"/>
            <a:ext cx="5707117" cy="2953408"/>
            <a:chOff x="2070537" y="2716973"/>
            <a:chExt cx="5707117" cy="2953408"/>
          </a:xfrm>
        </p:grpSpPr>
        <p:sp>
          <p:nvSpPr>
            <p:cNvPr id="7" name="台形 6">
              <a:extLst>
                <a:ext uri="{FF2B5EF4-FFF2-40B4-BE49-F238E27FC236}">
                  <a16:creationId xmlns:a16="http://schemas.microsoft.com/office/drawing/2014/main" id="{E6DCCED1-CEAF-EE6F-5B9F-0C211447E6E9}"/>
                </a:ext>
              </a:extLst>
            </p:cNvPr>
            <p:cNvSpPr/>
            <p:nvPr/>
          </p:nvSpPr>
          <p:spPr>
            <a:xfrm rot="5400000">
              <a:off x="3447392" y="1340118"/>
              <a:ext cx="2953408" cy="5707117"/>
            </a:xfrm>
            <a:prstGeom prst="trapezoid">
              <a:avLst>
                <a:gd name="adj" fmla="val 27847"/>
              </a:avLst>
            </a:prstGeom>
            <a:gradFill>
              <a:gsLst>
                <a:gs pos="59000">
                  <a:schemeClr val="accent6"/>
                </a:gs>
                <a:gs pos="85000">
                  <a:schemeClr val="accent6">
                    <a:lumMod val="60000"/>
                    <a:lumOff val="40000"/>
                  </a:schemeClr>
                </a:gs>
                <a:gs pos="100000">
                  <a:schemeClr val="accent6">
                    <a:lumMod val="40000"/>
                    <a:lumOff val="60000"/>
                  </a:schemeClr>
                </a:gs>
                <a:gs pos="100000">
                  <a:schemeClr val="accent6">
                    <a:lumMod val="20000"/>
                    <a:lumOff val="8000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6996AF0D-1C5B-BB6A-B5D8-F3CF2CE8B013}"/>
                </a:ext>
              </a:extLst>
            </p:cNvPr>
            <p:cNvSpPr txBox="1"/>
            <p:nvPr/>
          </p:nvSpPr>
          <p:spPr>
            <a:xfrm>
              <a:off x="3308552" y="3527371"/>
              <a:ext cx="3764911" cy="1384995"/>
            </a:xfrm>
            <a:prstGeom prst="rect">
              <a:avLst/>
            </a:prstGeom>
            <a:noFill/>
          </p:spPr>
          <p:txBody>
            <a:bodyPr wrap="square">
              <a:spAutoFit/>
            </a:bodyPr>
            <a:lstStyle/>
            <a:p>
              <a:pPr algn="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現実世界のデータ、例えば・・</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画像、テキスト、数値などから</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重要な規則や法則、特徴を学び</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要約・集約からパターン化して</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a:t>
              </a:r>
              <a:r>
                <a:rPr lang="ja-JP" altLang="en-US" sz="19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見本／模範</a:t>
              </a: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を作る</a:t>
              </a:r>
            </a:p>
          </p:txBody>
        </p:sp>
        <p:sp>
          <p:nvSpPr>
            <p:cNvPr id="17" name="テキスト ボックス 16">
              <a:extLst>
                <a:ext uri="{FF2B5EF4-FFF2-40B4-BE49-F238E27FC236}">
                  <a16:creationId xmlns:a16="http://schemas.microsoft.com/office/drawing/2014/main" id="{09BB7147-E36C-8850-D809-B3DDAFB461CA}"/>
                </a:ext>
              </a:extLst>
            </p:cNvPr>
            <p:cNvSpPr txBox="1"/>
            <p:nvPr/>
          </p:nvSpPr>
          <p:spPr>
            <a:xfrm>
              <a:off x="3414333" y="3281620"/>
              <a:ext cx="615553" cy="1887696"/>
            </a:xfrm>
            <a:prstGeom prst="rect">
              <a:avLst/>
            </a:prstGeom>
            <a:noFill/>
          </p:spPr>
          <p:txBody>
            <a:bodyPr vert="eaVert"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学習／訓練</a:t>
              </a:r>
            </a:p>
          </p:txBody>
        </p:sp>
      </p:grpSp>
      <p:sp>
        <p:nvSpPr>
          <p:cNvPr id="2" name="タイトル 1">
            <a:extLst>
              <a:ext uri="{FF2B5EF4-FFF2-40B4-BE49-F238E27FC236}">
                <a16:creationId xmlns:a16="http://schemas.microsoft.com/office/drawing/2014/main" id="{56CF0790-01C4-95DF-2F36-8D0C1611F1E8}"/>
              </a:ext>
            </a:extLst>
          </p:cNvPr>
          <p:cNvSpPr>
            <a:spLocks noGrp="1"/>
          </p:cNvSpPr>
          <p:nvPr>
            <p:ph type="title"/>
          </p:nvPr>
        </p:nvSpPr>
        <p:spPr/>
        <p:txBody>
          <a:bodyPr/>
          <a:lstStyle/>
          <a:p>
            <a:r>
              <a:rPr kumimoji="1" lang="ja-JP" altLang="en-US" dirty="0"/>
              <a:t>モデルとは何か？</a:t>
            </a:r>
          </a:p>
        </p:txBody>
      </p:sp>
      <p:pic>
        <p:nvPicPr>
          <p:cNvPr id="6" name="Picture 2" descr="地球ののイラスト">
            <a:extLst>
              <a:ext uri="{FF2B5EF4-FFF2-40B4-BE49-F238E27FC236}">
                <a16:creationId xmlns:a16="http://schemas.microsoft.com/office/drawing/2014/main" id="{77884367-3DA8-1DFD-F387-02C1032D48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388" y="2566816"/>
            <a:ext cx="3287842" cy="322208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234DC43-1FAD-2BD3-A7AB-41F116B41375}"/>
              </a:ext>
            </a:extLst>
          </p:cNvPr>
          <p:cNvSpPr txBox="1"/>
          <p:nvPr/>
        </p:nvSpPr>
        <p:spPr>
          <a:xfrm>
            <a:off x="392683" y="3712038"/>
            <a:ext cx="2977331" cy="892552"/>
          </a:xfrm>
          <a:prstGeom prst="rect">
            <a:avLst/>
          </a:prstGeom>
          <a:noFill/>
        </p:spPr>
        <p:txBody>
          <a:bodyPr wrap="square">
            <a:spAutoFit/>
          </a:bodyPr>
          <a:lstStyle/>
          <a:p>
            <a:pPr algn="ctr"/>
            <a:r>
              <a:rPr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a:t>
            </a:r>
            <a:endParaRPr lang="en-US" altLang="ja-JP" sz="3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ものごとやできごと</a:t>
            </a:r>
          </a:p>
        </p:txBody>
      </p:sp>
      <p:grpSp>
        <p:nvGrpSpPr>
          <p:cNvPr id="23" name="グループ化 22">
            <a:extLst>
              <a:ext uri="{FF2B5EF4-FFF2-40B4-BE49-F238E27FC236}">
                <a16:creationId xmlns:a16="http://schemas.microsoft.com/office/drawing/2014/main" id="{6DE0D882-086E-46C4-ADC0-3DBB8433D40A}"/>
              </a:ext>
            </a:extLst>
          </p:cNvPr>
          <p:cNvGrpSpPr/>
          <p:nvPr/>
        </p:nvGrpSpPr>
        <p:grpSpPr>
          <a:xfrm>
            <a:off x="6934786" y="3431608"/>
            <a:ext cx="1865319" cy="1522599"/>
            <a:chOff x="6934786" y="3431608"/>
            <a:chExt cx="1865319" cy="1522599"/>
          </a:xfrm>
        </p:grpSpPr>
        <p:pic>
          <p:nvPicPr>
            <p:cNvPr id="5" name="Picture 4" descr="ビッグデータのイラスト">
              <a:extLst>
                <a:ext uri="{FF2B5EF4-FFF2-40B4-BE49-F238E27FC236}">
                  <a16:creationId xmlns:a16="http://schemas.microsoft.com/office/drawing/2014/main" id="{51D80725-D0FC-1424-D742-733892818BD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saturation sat="400000"/>
                      </a14:imgEffect>
                    </a14:imgLayer>
                  </a14:imgProps>
                </a:ext>
                <a:ext uri="{28A0092B-C50C-407E-A947-70E740481C1C}">
                  <a14:useLocalDpi xmlns:a14="http://schemas.microsoft.com/office/drawing/2010/main"/>
                </a:ext>
              </a:extLst>
            </a:blip>
            <a:srcRect/>
            <a:stretch/>
          </p:blipFill>
          <p:spPr bwMode="auto">
            <a:xfrm>
              <a:off x="6934786" y="3431608"/>
              <a:ext cx="1865319" cy="152259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BE98564E-17FC-BB84-E09D-ACFED1CA41D0}"/>
                </a:ext>
              </a:extLst>
            </p:cNvPr>
            <p:cNvSpPr txBox="1"/>
            <p:nvPr/>
          </p:nvSpPr>
          <p:spPr>
            <a:xfrm>
              <a:off x="7253044" y="3748415"/>
              <a:ext cx="1241272" cy="954107"/>
            </a:xfrm>
            <a:prstGeom prst="rect">
              <a:avLst/>
            </a:prstGeom>
            <a:solidFill>
              <a:schemeClr val="tx1">
                <a:lumMod val="50000"/>
                <a:lumOff val="50000"/>
                <a:alpha val="29739"/>
              </a:schemeClr>
            </a:solidFill>
          </p:spPr>
          <p:txBody>
            <a:bodyPr wrap="square">
              <a:spAutoFit/>
            </a:bodyPr>
            <a:lstStyle/>
            <a:p>
              <a:pPr algn="ctr"/>
              <a:r>
                <a:rPr lang="ja-JP" altLang="en-US" sz="24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モデル</a:t>
              </a:r>
              <a:endParaRPr lang="en-US" altLang="ja-JP" sz="24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縮小版の</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a:t>
              </a:r>
            </a:p>
          </p:txBody>
        </p:sp>
      </p:grpSp>
      <p:grpSp>
        <p:nvGrpSpPr>
          <p:cNvPr id="24" name="グループ化 23">
            <a:extLst>
              <a:ext uri="{FF2B5EF4-FFF2-40B4-BE49-F238E27FC236}">
                <a16:creationId xmlns:a16="http://schemas.microsoft.com/office/drawing/2014/main" id="{01677632-3D25-BBD1-8BB4-7D729B5F5525}"/>
              </a:ext>
            </a:extLst>
          </p:cNvPr>
          <p:cNvGrpSpPr/>
          <p:nvPr/>
        </p:nvGrpSpPr>
        <p:grpSpPr>
          <a:xfrm>
            <a:off x="4929098" y="2042622"/>
            <a:ext cx="3616479" cy="1345241"/>
            <a:chOff x="4929098" y="2042622"/>
            <a:chExt cx="3616479" cy="1345241"/>
          </a:xfrm>
        </p:grpSpPr>
        <p:pic>
          <p:nvPicPr>
            <p:cNvPr id="11" name="図 10" descr="図形&#10;&#10;中程度の精度で自動的に生成された説明">
              <a:extLst>
                <a:ext uri="{FF2B5EF4-FFF2-40B4-BE49-F238E27FC236}">
                  <a16:creationId xmlns:a16="http://schemas.microsoft.com/office/drawing/2014/main" id="{CC826E25-BF0D-803C-AE69-F21E5AC2DDF6}"/>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580997" y="2042622"/>
              <a:ext cx="964580" cy="652196"/>
            </a:xfrm>
            <a:prstGeom prst="rect">
              <a:avLst/>
            </a:prstGeom>
            <a:ln>
              <a:noFill/>
            </a:ln>
            <a:effectLst>
              <a:outerShdw blurRad="292100" dist="139700" dir="2700000" algn="tl" rotWithShape="0">
                <a:srgbClr val="333333">
                  <a:alpha val="65000"/>
                </a:srgbClr>
              </a:outerShdw>
            </a:effectLst>
          </p:spPr>
        </p:pic>
        <p:sp>
          <p:nvSpPr>
            <p:cNvPr id="13" name="テキスト ボックス 12">
              <a:extLst>
                <a:ext uri="{FF2B5EF4-FFF2-40B4-BE49-F238E27FC236}">
                  <a16:creationId xmlns:a16="http://schemas.microsoft.com/office/drawing/2014/main" id="{4EF14159-1996-0D3D-4047-4D841509E573}"/>
                </a:ext>
              </a:extLst>
            </p:cNvPr>
            <p:cNvSpPr txBox="1"/>
            <p:nvPr/>
          </p:nvSpPr>
          <p:spPr>
            <a:xfrm>
              <a:off x="4929098" y="2138023"/>
              <a:ext cx="2646878" cy="646331"/>
            </a:xfrm>
            <a:prstGeom prst="rect">
              <a:avLst/>
            </a:prstGeom>
            <a:noFill/>
          </p:spPr>
          <p:txBody>
            <a:bodyPr wrap="none" rtlCol="0">
              <a:spAutoFit/>
            </a:bodyPr>
            <a:lstStyle/>
            <a:p>
              <a:pPr algn="ctr"/>
              <a:r>
                <a:rPr kumimoji="1" lang="ja-JP" altLang="en-US" sz="2400" b="1">
                  <a:solidFill>
                    <a:schemeClr val="accent3">
                      <a:lumMod val="50000"/>
                    </a:schemeClr>
                  </a:solidFill>
                  <a:latin typeface="Meiryo" panose="020B0604030504040204" pitchFamily="34" charset="-128"/>
                  <a:ea typeface="Meiryo" panose="020B0604030504040204" pitchFamily="34" charset="-128"/>
                </a:rPr>
                <a:t>これは何ですか？</a:t>
              </a:r>
              <a:endParaRPr kumimoji="1" lang="en-US" altLang="ja-JP" sz="2400" b="1"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sz="1200">
                  <a:solidFill>
                    <a:schemeClr val="accent3">
                      <a:lumMod val="50000"/>
                    </a:schemeClr>
                  </a:solidFill>
                  <a:latin typeface="Meiryo" panose="020B0604030504040204" pitchFamily="34" charset="-128"/>
                  <a:ea typeface="Meiryo" panose="020B0604030504040204" pitchFamily="34" charset="-128"/>
                </a:rPr>
                <a:t>テキスト・画像・動画・数値など</a:t>
              </a:r>
              <a:endParaRPr kumimoji="1" lang="ja-JP" altLang="en-US" sz="1200">
                <a:solidFill>
                  <a:schemeClr val="accent3">
                    <a:lumMod val="50000"/>
                  </a:schemeClr>
                </a:solidFill>
                <a:latin typeface="Meiryo" panose="020B0604030504040204" pitchFamily="34" charset="-128"/>
                <a:ea typeface="Meiryo" panose="020B0604030504040204" pitchFamily="34" charset="-128"/>
              </a:endParaRPr>
            </a:p>
          </p:txBody>
        </p:sp>
        <p:sp>
          <p:nvSpPr>
            <p:cNvPr id="15" name="下矢印 14">
              <a:extLst>
                <a:ext uri="{FF2B5EF4-FFF2-40B4-BE49-F238E27FC236}">
                  <a16:creationId xmlns:a16="http://schemas.microsoft.com/office/drawing/2014/main" id="{3A2E97F0-33C5-E140-62DD-41581B6CAA61}"/>
                </a:ext>
              </a:extLst>
            </p:cNvPr>
            <p:cNvSpPr/>
            <p:nvPr/>
          </p:nvSpPr>
          <p:spPr>
            <a:xfrm>
              <a:off x="7601089" y="2838340"/>
              <a:ext cx="564693" cy="549523"/>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グループ化 24">
            <a:extLst>
              <a:ext uri="{FF2B5EF4-FFF2-40B4-BE49-F238E27FC236}">
                <a16:creationId xmlns:a16="http://schemas.microsoft.com/office/drawing/2014/main" id="{A8889A29-E03C-3B33-59B8-55EA431C5A83}"/>
              </a:ext>
            </a:extLst>
          </p:cNvPr>
          <p:cNvGrpSpPr/>
          <p:nvPr/>
        </p:nvGrpSpPr>
        <p:grpSpPr>
          <a:xfrm>
            <a:off x="4920762" y="4966216"/>
            <a:ext cx="3616479" cy="1423827"/>
            <a:chOff x="4920762" y="4966216"/>
            <a:chExt cx="3616479" cy="1423827"/>
          </a:xfrm>
        </p:grpSpPr>
        <p:pic>
          <p:nvPicPr>
            <p:cNvPr id="12" name="図 11" descr="図形&#10;&#10;中程度の精度で自動的に生成された説明">
              <a:extLst>
                <a:ext uri="{FF2B5EF4-FFF2-40B4-BE49-F238E27FC236}">
                  <a16:creationId xmlns:a16="http://schemas.microsoft.com/office/drawing/2014/main" id="{7A608CEA-C15C-E656-4671-5F6EA3D8E3E2}"/>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572661" y="5485005"/>
              <a:ext cx="964580" cy="905038"/>
            </a:xfrm>
            <a:prstGeom prst="rect">
              <a:avLst/>
            </a:prstGeom>
            <a:ln>
              <a:noFill/>
            </a:ln>
            <a:effectLst>
              <a:outerShdw blurRad="292100" dist="139700" dir="2700000" algn="tl" rotWithShape="0">
                <a:srgbClr val="333333">
                  <a:alpha val="65000"/>
                </a:srgbClr>
              </a:outerShdw>
            </a:effectLst>
          </p:spPr>
        </p:pic>
        <p:sp>
          <p:nvSpPr>
            <p:cNvPr id="14" name="テキスト ボックス 13">
              <a:extLst>
                <a:ext uri="{FF2B5EF4-FFF2-40B4-BE49-F238E27FC236}">
                  <a16:creationId xmlns:a16="http://schemas.microsoft.com/office/drawing/2014/main" id="{5887D81E-0ED1-45E8-57D0-76D3DD367CF1}"/>
                </a:ext>
              </a:extLst>
            </p:cNvPr>
            <p:cNvSpPr txBox="1"/>
            <p:nvPr/>
          </p:nvSpPr>
          <p:spPr>
            <a:xfrm>
              <a:off x="4920762" y="5741154"/>
              <a:ext cx="2646878" cy="646331"/>
            </a:xfrm>
            <a:prstGeom prst="rect">
              <a:avLst/>
            </a:prstGeom>
            <a:noFill/>
          </p:spPr>
          <p:txBody>
            <a:bodyPr wrap="none" rtlCol="0">
              <a:spAutoFit/>
            </a:bodyPr>
            <a:lstStyle/>
            <a:p>
              <a:pPr algn="ctr"/>
              <a:r>
                <a:rPr kumimoji="1" lang="ja-JP" altLang="en-US" sz="2400" b="1">
                  <a:solidFill>
                    <a:schemeClr val="tx2"/>
                  </a:solidFill>
                  <a:latin typeface="Meiryo" panose="020B0604030504040204" pitchFamily="34" charset="-128"/>
                  <a:ea typeface="Meiryo" panose="020B0604030504040204" pitchFamily="34" charset="-128"/>
                </a:rPr>
                <a:t>これは○○です！</a:t>
              </a:r>
              <a:endParaRPr kumimoji="1" lang="en-US" altLang="ja-JP" sz="2400" b="1" dirty="0">
                <a:solidFill>
                  <a:schemeClr val="tx2"/>
                </a:solidFill>
                <a:latin typeface="Meiryo" panose="020B0604030504040204" pitchFamily="34" charset="-128"/>
                <a:ea typeface="Meiryo" panose="020B0604030504040204" pitchFamily="34" charset="-128"/>
              </a:endParaRPr>
            </a:p>
            <a:p>
              <a:pPr algn="ctr"/>
              <a:r>
                <a:rPr lang="ja-JP" altLang="en-US" sz="1200">
                  <a:solidFill>
                    <a:schemeClr val="tx2"/>
                  </a:solidFill>
                  <a:latin typeface="Meiryo" panose="020B0604030504040204" pitchFamily="34" charset="-128"/>
                  <a:ea typeface="Meiryo" panose="020B0604030504040204" pitchFamily="34" charset="-128"/>
                </a:rPr>
                <a:t>テキスト・画像・動画・数値など</a:t>
              </a:r>
              <a:endParaRPr kumimoji="1" lang="ja-JP" altLang="en-US" sz="1200">
                <a:solidFill>
                  <a:schemeClr val="tx2"/>
                </a:solidFill>
                <a:latin typeface="Meiryo" panose="020B0604030504040204" pitchFamily="34" charset="-128"/>
                <a:ea typeface="Meiryo" panose="020B0604030504040204" pitchFamily="34" charset="-128"/>
              </a:endParaRPr>
            </a:p>
          </p:txBody>
        </p:sp>
        <p:sp>
          <p:nvSpPr>
            <p:cNvPr id="16" name="下矢印 15">
              <a:extLst>
                <a:ext uri="{FF2B5EF4-FFF2-40B4-BE49-F238E27FC236}">
                  <a16:creationId xmlns:a16="http://schemas.microsoft.com/office/drawing/2014/main" id="{581F5823-9133-E265-DFEC-6A8DE91F6156}"/>
                </a:ext>
              </a:extLst>
            </p:cNvPr>
            <p:cNvSpPr/>
            <p:nvPr/>
          </p:nvSpPr>
          <p:spPr>
            <a:xfrm>
              <a:off x="7592754" y="4966216"/>
              <a:ext cx="564693" cy="549523"/>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テキスト ボックス 18">
            <a:extLst>
              <a:ext uri="{FF2B5EF4-FFF2-40B4-BE49-F238E27FC236}">
                <a16:creationId xmlns:a16="http://schemas.microsoft.com/office/drawing/2014/main" id="{2A45886A-7C62-D64B-608E-6EF62F150969}"/>
              </a:ext>
            </a:extLst>
          </p:cNvPr>
          <p:cNvSpPr txBox="1"/>
          <p:nvPr/>
        </p:nvSpPr>
        <p:spPr>
          <a:xfrm>
            <a:off x="230400" y="999428"/>
            <a:ext cx="8721813" cy="707886"/>
          </a:xfrm>
          <a:prstGeom prst="rect">
            <a:avLst/>
          </a:prstGeom>
          <a:noFill/>
        </p:spPr>
        <p:txBody>
          <a:bodyPr wrap="square">
            <a:spAutoFit/>
          </a:bodyPr>
          <a:lstStyle/>
          <a:p>
            <a:pPr algn="ctr"/>
            <a:r>
              <a:rPr lang="ja-JP" altLang="en-US" sz="2000" b="1">
                <a:solidFill>
                  <a:srgbClr val="0432FF"/>
                </a:solidFill>
                <a:latin typeface="Meiryo" panose="020B0604030504040204" pitchFamily="34" charset="-128"/>
                <a:ea typeface="Meiryo" panose="020B0604030504040204" pitchFamily="34" charset="-128"/>
              </a:rPr>
              <a:t>モデル</a:t>
            </a:r>
            <a:r>
              <a:rPr lang="ja-JP" altLang="en-US" sz="2000">
                <a:latin typeface="Meiryo" panose="020B0604030504040204" pitchFamily="34" charset="-128"/>
                <a:ea typeface="Meiryo" panose="020B0604030504040204" pitchFamily="34" charset="-128"/>
              </a:rPr>
              <a:t>とは</a:t>
            </a:r>
            <a:r>
              <a:rPr lang="ja-JP" altLang="en-US" sz="2000">
                <a:solidFill>
                  <a:srgbClr val="0432FF"/>
                </a:solidFill>
                <a:latin typeface="Meiryo" panose="020B0604030504040204" pitchFamily="34" charset="-128"/>
                <a:ea typeface="Meiryo" panose="020B0604030504040204" pitchFamily="34" charset="-128"/>
              </a:rPr>
              <a:t>「</a:t>
            </a:r>
            <a:r>
              <a:rPr lang="ja-JP" altLang="en-US" sz="2000" b="1">
                <a:solidFill>
                  <a:srgbClr val="0432FF"/>
                </a:solidFill>
                <a:latin typeface="Meiryo" panose="020B0604030504040204" pitchFamily="34" charset="-128"/>
                <a:ea typeface="Meiryo" panose="020B0604030504040204" pitchFamily="34" charset="-128"/>
              </a:rPr>
              <a:t>縮小版の現実世界</a:t>
            </a:r>
            <a:r>
              <a:rPr lang="ja-JP" altLang="en-US" sz="2000">
                <a:solidFill>
                  <a:srgbClr val="0432FF"/>
                </a:solidFill>
                <a:latin typeface="Meiryo" panose="020B0604030504040204" pitchFamily="34" charset="-128"/>
                <a:ea typeface="Meiryo" panose="020B0604030504040204" pitchFamily="34" charset="-128"/>
              </a:rPr>
              <a:t>」</a:t>
            </a:r>
            <a:r>
              <a:rPr lang="ja-JP" altLang="en-US" sz="2000">
                <a:latin typeface="Meiryo" panose="020B0604030504040204" pitchFamily="34" charset="-128"/>
                <a:ea typeface="Meiryo" panose="020B0604030504040204" pitchFamily="34" charset="-128"/>
              </a:rPr>
              <a:t>の数学的表現であり、</a:t>
            </a:r>
            <a:endParaRPr lang="en-US" altLang="ja-JP" sz="2000" dirty="0">
              <a:latin typeface="Meiryo" panose="020B0604030504040204" pitchFamily="34" charset="-128"/>
              <a:ea typeface="Meiryo" panose="020B0604030504040204" pitchFamily="34" charset="-128"/>
            </a:endParaRPr>
          </a:p>
          <a:p>
            <a:pPr algn="ctr"/>
            <a:r>
              <a:rPr lang="ja-JP" altLang="en-US" sz="2000">
                <a:latin typeface="Meiryo" panose="020B0604030504040204" pitchFamily="34" charset="-128"/>
                <a:ea typeface="Meiryo" panose="020B0604030504040204" pitchFamily="34" charset="-128"/>
              </a:rPr>
              <a:t>現実世界についての問いに対する</a:t>
            </a:r>
            <a:r>
              <a:rPr lang="ja-JP" altLang="en-US" sz="2000" b="1">
                <a:solidFill>
                  <a:srgbClr val="0432FF"/>
                </a:solidFill>
                <a:latin typeface="Meiryo" panose="020B0604030504040204" pitchFamily="34" charset="-128"/>
                <a:ea typeface="Meiryo" panose="020B0604030504040204" pitchFamily="34" charset="-128"/>
              </a:rPr>
              <a:t>最適な答えを推測するための計算式</a:t>
            </a:r>
          </a:p>
        </p:txBody>
      </p:sp>
      <p:grpSp>
        <p:nvGrpSpPr>
          <p:cNvPr id="26" name="グループ化 25">
            <a:extLst>
              <a:ext uri="{FF2B5EF4-FFF2-40B4-BE49-F238E27FC236}">
                <a16:creationId xmlns:a16="http://schemas.microsoft.com/office/drawing/2014/main" id="{5A6969EB-4DC6-EA6B-B1DC-E77DE4F879B1}"/>
              </a:ext>
            </a:extLst>
          </p:cNvPr>
          <p:cNvGrpSpPr/>
          <p:nvPr/>
        </p:nvGrpSpPr>
        <p:grpSpPr>
          <a:xfrm>
            <a:off x="5176287" y="4984551"/>
            <a:ext cx="2008248" cy="571347"/>
            <a:chOff x="3767676" y="4900824"/>
            <a:chExt cx="2008248" cy="571347"/>
          </a:xfrm>
        </p:grpSpPr>
        <p:sp>
          <p:nvSpPr>
            <p:cNvPr id="20" name="四角形吹き出し 19">
              <a:extLst>
                <a:ext uri="{FF2B5EF4-FFF2-40B4-BE49-F238E27FC236}">
                  <a16:creationId xmlns:a16="http://schemas.microsoft.com/office/drawing/2014/main" id="{B88F5ECA-3995-8F24-9364-1806CB9B5DEB}"/>
                </a:ext>
              </a:extLst>
            </p:cNvPr>
            <p:cNvSpPr/>
            <p:nvPr/>
          </p:nvSpPr>
          <p:spPr>
            <a:xfrm>
              <a:off x="3767676" y="4900824"/>
              <a:ext cx="1980028" cy="554721"/>
            </a:xfrm>
            <a:prstGeom prst="wedgeRectCallout">
              <a:avLst>
                <a:gd name="adj1" fmla="val 74870"/>
                <a:gd name="adj2" fmla="val 65239"/>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AE7275B6-A930-FCA5-18EC-0E38AC0C1E73}"/>
                </a:ext>
              </a:extLst>
            </p:cNvPr>
            <p:cNvSpPr txBox="1"/>
            <p:nvPr/>
          </p:nvSpPr>
          <p:spPr>
            <a:xfrm>
              <a:off x="3795895" y="4948951"/>
              <a:ext cx="1980029"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見本／模範（</a:t>
              </a:r>
              <a:r>
                <a:rPr lang="ja-JP" altLang="en-US" sz="1400" b="1">
                  <a:solidFill>
                    <a:schemeClr val="bg1"/>
                  </a:solidFill>
                  <a:latin typeface="Meiryo" panose="020B0604030504040204" pitchFamily="34" charset="-128"/>
                  <a:ea typeface="Meiryo" panose="020B0604030504040204" pitchFamily="34" charset="-128"/>
                </a:rPr>
                <a:t>モデル</a:t>
              </a:r>
              <a:r>
                <a:rPr kumimoji="1" lang="ja-JP" altLang="en-US" sz="1400" b="1">
                  <a:solidFill>
                    <a:schemeClr val="bg1"/>
                  </a:solidFill>
                  <a:latin typeface="Meiryo" panose="020B0604030504040204" pitchFamily="34" charset="-128"/>
                  <a:ea typeface="Meiryo" panose="020B0604030504040204" pitchFamily="34" charset="-128"/>
                </a:rPr>
                <a:t>）</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に照らして</a:t>
              </a:r>
              <a:r>
                <a:rPr lang="ja-JP" altLang="en-US" sz="1400" b="1">
                  <a:solidFill>
                    <a:schemeClr val="bg1"/>
                  </a:solidFill>
                  <a:latin typeface="Meiryo" panose="020B0604030504040204" pitchFamily="34" charset="-128"/>
                  <a:ea typeface="Meiryo" panose="020B0604030504040204" pitchFamily="34" charset="-128"/>
                </a:rPr>
                <a:t>推測すると</a:t>
              </a:r>
              <a:endParaRPr kumimoji="1" lang="ja-JP" altLang="en-US" sz="14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63757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53"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righ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7A574-4F6B-F9B2-8F77-7C762B5AEBC2}"/>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68937E3D-6A8C-6466-CEBD-F6D581592E4D}"/>
              </a:ext>
            </a:extLst>
          </p:cNvPr>
          <p:cNvGrpSpPr/>
          <p:nvPr/>
        </p:nvGrpSpPr>
        <p:grpSpPr>
          <a:xfrm>
            <a:off x="209375" y="833099"/>
            <a:ext cx="8701196" cy="5686258"/>
            <a:chOff x="209375" y="833099"/>
            <a:chExt cx="8701196" cy="5686258"/>
          </a:xfrm>
        </p:grpSpPr>
        <p:sp>
          <p:nvSpPr>
            <p:cNvPr id="13" name="正方形/長方形 12">
              <a:extLst>
                <a:ext uri="{FF2B5EF4-FFF2-40B4-BE49-F238E27FC236}">
                  <a16:creationId xmlns:a16="http://schemas.microsoft.com/office/drawing/2014/main" id="{EBF722DC-DA1E-EE67-021F-DF493E0F7D02}"/>
                </a:ext>
              </a:extLst>
            </p:cNvPr>
            <p:cNvSpPr/>
            <p:nvPr/>
          </p:nvSpPr>
          <p:spPr>
            <a:xfrm>
              <a:off x="209375" y="833099"/>
              <a:ext cx="8701196" cy="5686258"/>
            </a:xfrm>
            <a:custGeom>
              <a:avLst/>
              <a:gdLst>
                <a:gd name="connsiteX0" fmla="*/ 0 w 5481220"/>
                <a:gd name="connsiteY0" fmla="*/ 0 h 4855891"/>
                <a:gd name="connsiteX1" fmla="*/ 5481220 w 5481220"/>
                <a:gd name="connsiteY1" fmla="*/ 0 h 4855891"/>
                <a:gd name="connsiteX2" fmla="*/ 5481220 w 5481220"/>
                <a:gd name="connsiteY2" fmla="*/ 4855891 h 4855891"/>
                <a:gd name="connsiteX3" fmla="*/ 0 w 5481220"/>
                <a:gd name="connsiteY3" fmla="*/ 4855891 h 4855891"/>
                <a:gd name="connsiteX4" fmla="*/ 0 w 5481220"/>
                <a:gd name="connsiteY4" fmla="*/ 0 h 4855891"/>
                <a:gd name="connsiteX0" fmla="*/ 0 w 7066180"/>
                <a:gd name="connsiteY0" fmla="*/ 1971040 h 4855891"/>
                <a:gd name="connsiteX1" fmla="*/ 7066180 w 7066180"/>
                <a:gd name="connsiteY1" fmla="*/ 0 h 4855891"/>
                <a:gd name="connsiteX2" fmla="*/ 7066180 w 7066180"/>
                <a:gd name="connsiteY2" fmla="*/ 4855891 h 4855891"/>
                <a:gd name="connsiteX3" fmla="*/ 1584960 w 7066180"/>
                <a:gd name="connsiteY3" fmla="*/ 4855891 h 4855891"/>
                <a:gd name="connsiteX4" fmla="*/ 0 w 7066180"/>
                <a:gd name="connsiteY4" fmla="*/ 1971040 h 4855891"/>
                <a:gd name="connsiteX0" fmla="*/ 0 w 7066180"/>
                <a:gd name="connsiteY0" fmla="*/ 2844800 h 5729651"/>
                <a:gd name="connsiteX1" fmla="*/ 4414420 w 7066180"/>
                <a:gd name="connsiteY1" fmla="*/ 0 h 5729651"/>
                <a:gd name="connsiteX2" fmla="*/ 7066180 w 7066180"/>
                <a:gd name="connsiteY2" fmla="*/ 5729651 h 5729651"/>
                <a:gd name="connsiteX3" fmla="*/ 1584960 w 7066180"/>
                <a:gd name="connsiteY3" fmla="*/ 5729651 h 5729651"/>
                <a:gd name="connsiteX4" fmla="*/ 0 w 7066180"/>
                <a:gd name="connsiteY4" fmla="*/ 2844800 h 5729651"/>
                <a:gd name="connsiteX0" fmla="*/ 0 w 6995060"/>
                <a:gd name="connsiteY0" fmla="*/ 2844800 h 5729651"/>
                <a:gd name="connsiteX1" fmla="*/ 4414420 w 6995060"/>
                <a:gd name="connsiteY1" fmla="*/ 0 h 5729651"/>
                <a:gd name="connsiteX2" fmla="*/ 6995060 w 6995060"/>
                <a:gd name="connsiteY2" fmla="*/ 2183811 h 5729651"/>
                <a:gd name="connsiteX3" fmla="*/ 1584960 w 6995060"/>
                <a:gd name="connsiteY3" fmla="*/ 5729651 h 5729651"/>
                <a:gd name="connsiteX4" fmla="*/ 0 w 6995060"/>
                <a:gd name="connsiteY4" fmla="*/ 2844800 h 5729651"/>
                <a:gd name="connsiteX0" fmla="*/ 0 w 6995060"/>
                <a:gd name="connsiteY0" fmla="*/ 2844800 h 5696197"/>
                <a:gd name="connsiteX1" fmla="*/ 4414420 w 6995060"/>
                <a:gd name="connsiteY1" fmla="*/ 0 h 5696197"/>
                <a:gd name="connsiteX2" fmla="*/ 6995060 w 6995060"/>
                <a:gd name="connsiteY2" fmla="*/ 2183811 h 5696197"/>
                <a:gd name="connsiteX3" fmla="*/ 1941799 w 6995060"/>
                <a:gd name="connsiteY3" fmla="*/ 5696197 h 5696197"/>
                <a:gd name="connsiteX4" fmla="*/ 0 w 6995060"/>
                <a:gd name="connsiteY4" fmla="*/ 2844800 h 5696197"/>
                <a:gd name="connsiteX0" fmla="*/ 0 w 8701196"/>
                <a:gd name="connsiteY0" fmla="*/ 2844800 h 5696197"/>
                <a:gd name="connsiteX1" fmla="*/ 4414420 w 8701196"/>
                <a:gd name="connsiteY1" fmla="*/ 0 h 5696197"/>
                <a:gd name="connsiteX2" fmla="*/ 8701196 w 8701196"/>
                <a:gd name="connsiteY2" fmla="*/ 1347470 h 5696197"/>
                <a:gd name="connsiteX3" fmla="*/ 1941799 w 8701196"/>
                <a:gd name="connsiteY3" fmla="*/ 5696197 h 5696197"/>
                <a:gd name="connsiteX4" fmla="*/ 0 w 8701196"/>
                <a:gd name="connsiteY4" fmla="*/ 2844800 h 5696197"/>
                <a:gd name="connsiteX0" fmla="*/ 0 w 8701196"/>
                <a:gd name="connsiteY0" fmla="*/ 2834861 h 5686258"/>
                <a:gd name="connsiteX1" fmla="*/ 4215637 w 8701196"/>
                <a:gd name="connsiteY1" fmla="*/ 0 h 5686258"/>
                <a:gd name="connsiteX2" fmla="*/ 8701196 w 8701196"/>
                <a:gd name="connsiteY2" fmla="*/ 1337531 h 5686258"/>
                <a:gd name="connsiteX3" fmla="*/ 1941799 w 8701196"/>
                <a:gd name="connsiteY3" fmla="*/ 5686258 h 5686258"/>
                <a:gd name="connsiteX4" fmla="*/ 0 w 8701196"/>
                <a:gd name="connsiteY4" fmla="*/ 2834861 h 5686258"/>
                <a:gd name="connsiteX0" fmla="*/ 0 w 8701196"/>
                <a:gd name="connsiteY0" fmla="*/ 2805044 h 5686258"/>
                <a:gd name="connsiteX1" fmla="*/ 4215637 w 8701196"/>
                <a:gd name="connsiteY1" fmla="*/ 0 h 5686258"/>
                <a:gd name="connsiteX2" fmla="*/ 8701196 w 8701196"/>
                <a:gd name="connsiteY2" fmla="*/ 1337531 h 5686258"/>
                <a:gd name="connsiteX3" fmla="*/ 1941799 w 8701196"/>
                <a:gd name="connsiteY3" fmla="*/ 5686258 h 5686258"/>
                <a:gd name="connsiteX4" fmla="*/ 0 w 8701196"/>
                <a:gd name="connsiteY4" fmla="*/ 2805044 h 5686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1196" h="5686258">
                  <a:moveTo>
                    <a:pt x="0" y="2805044"/>
                  </a:moveTo>
                  <a:lnTo>
                    <a:pt x="4215637" y="0"/>
                  </a:lnTo>
                  <a:lnTo>
                    <a:pt x="8701196" y="1337531"/>
                  </a:lnTo>
                  <a:lnTo>
                    <a:pt x="1941799" y="5686258"/>
                  </a:lnTo>
                  <a:lnTo>
                    <a:pt x="0" y="2805044"/>
                  </a:lnTo>
                  <a:close/>
                </a:path>
              </a:pathLst>
            </a:custGeom>
            <a:gradFill>
              <a:gsLst>
                <a:gs pos="0">
                  <a:schemeClr val="bg1"/>
                </a:gs>
                <a:gs pos="50000">
                  <a:schemeClr val="accent3">
                    <a:lumMod val="60000"/>
                    <a:lumOff val="40000"/>
                  </a:schemeClr>
                </a:gs>
                <a:gs pos="88000">
                  <a:schemeClr val="accent3">
                    <a:lumMod val="75000"/>
                  </a:schemeClr>
                </a:gs>
              </a:gsLst>
              <a:lin ang="4200000" scaled="0"/>
            </a:gradFill>
            <a:ln>
              <a:solidFill>
                <a:schemeClr val="accent3">
                  <a:lumMod val="50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CD51701A-BDCC-871D-E024-66147DA34180}"/>
                </a:ext>
              </a:extLst>
            </p:cNvPr>
            <p:cNvSpPr txBox="1"/>
            <p:nvPr/>
          </p:nvSpPr>
          <p:spPr>
            <a:xfrm>
              <a:off x="273055" y="3769704"/>
              <a:ext cx="1800493" cy="738664"/>
            </a:xfrm>
            <a:prstGeom prst="rect">
              <a:avLst/>
            </a:prstGeom>
            <a:noFill/>
          </p:spPr>
          <p:txBody>
            <a:bodyPr wrap="none" rtlCol="0">
              <a:spAutoFit/>
            </a:bodyPr>
            <a:lstStyle/>
            <a:p>
              <a:r>
                <a:rPr kumimoji="1"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現実世界を</a:t>
              </a:r>
              <a:endParaRPr kumimoji="1" lang="en-US" altLang="ja-JP" sz="14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r>
                <a:rPr kumimoji="1"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広範かつ網羅的に</a:t>
              </a:r>
              <a:endParaRPr kumimoji="1" lang="en-US" altLang="ja-JP" sz="14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r>
                <a:rPr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捉えた縮小版の世界</a:t>
              </a:r>
              <a:endParaRPr kumimoji="1"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C2F72FAE-DC88-5319-7D43-F9EA171AD42F}"/>
                </a:ext>
              </a:extLst>
            </p:cNvPr>
            <p:cNvSpPr txBox="1"/>
            <p:nvPr/>
          </p:nvSpPr>
          <p:spPr>
            <a:xfrm>
              <a:off x="273055" y="4485721"/>
              <a:ext cx="1569660" cy="646331"/>
            </a:xfrm>
            <a:prstGeom prst="rect">
              <a:avLst/>
            </a:prstGeom>
            <a:noFill/>
          </p:spPr>
          <p:txBody>
            <a:bodyPr wrap="none" rtlCol="0">
              <a:spAutoFit/>
            </a:bodyPr>
            <a:lstStyle/>
            <a:p>
              <a:r>
                <a:rPr kumimoji="1" lang="ja-JP" altLang="en-US" b="1">
                  <a:solidFill>
                    <a:schemeClr val="accent6">
                      <a:lumMod val="75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多様なタスク</a:t>
              </a:r>
              <a:endParaRPr kumimoji="1" lang="en-US" altLang="ja-JP" b="1" dirty="0">
                <a:solidFill>
                  <a:schemeClr val="accent6">
                    <a:lumMod val="75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r>
                <a:rPr kumimoji="1" lang="ja-JP" altLang="en-US" b="1">
                  <a:solidFill>
                    <a:schemeClr val="accent6">
                      <a:lumMod val="75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に使える</a:t>
              </a:r>
            </a:p>
          </p:txBody>
        </p:sp>
      </p:grpSp>
      <p:pic>
        <p:nvPicPr>
          <p:cNvPr id="19" name="図 18">
            <a:extLst>
              <a:ext uri="{FF2B5EF4-FFF2-40B4-BE49-F238E27FC236}">
                <a16:creationId xmlns:a16="http://schemas.microsoft.com/office/drawing/2014/main" id="{8591DFB4-1C49-9CAD-F3C0-BC47D32A9B47}"/>
              </a:ext>
            </a:extLst>
          </p:cNvPr>
          <p:cNvPicPr>
            <a:picLocks noChangeAspect="1"/>
          </p:cNvPicPr>
          <p:nvPr/>
        </p:nvPicPr>
        <p:blipFill>
          <a:blip r:embed="rId2"/>
          <a:stretch>
            <a:fillRect/>
          </a:stretch>
        </p:blipFill>
        <p:spPr>
          <a:xfrm>
            <a:off x="2168779" y="2009014"/>
            <a:ext cx="6820251" cy="4546834"/>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C2F2AB1-D513-8DCF-5318-A7C0E9CC5628}"/>
              </a:ext>
            </a:extLst>
          </p:cNvPr>
          <p:cNvSpPr>
            <a:spLocks noGrp="1"/>
          </p:cNvSpPr>
          <p:nvPr>
            <p:ph type="title"/>
          </p:nvPr>
        </p:nvSpPr>
        <p:spPr/>
        <p:txBody>
          <a:bodyPr/>
          <a:lstStyle/>
          <a:p>
            <a:r>
              <a:rPr kumimoji="1" lang="ja-JP" altLang="en-US" dirty="0"/>
              <a:t>特化型モデルと汎用型（基盤）モデル</a:t>
            </a:r>
          </a:p>
        </p:txBody>
      </p:sp>
      <p:grpSp>
        <p:nvGrpSpPr>
          <p:cNvPr id="10" name="グループ化 9">
            <a:extLst>
              <a:ext uri="{FF2B5EF4-FFF2-40B4-BE49-F238E27FC236}">
                <a16:creationId xmlns:a16="http://schemas.microsoft.com/office/drawing/2014/main" id="{61D96197-3F02-640D-A9F2-CC2C0B528300}"/>
              </a:ext>
            </a:extLst>
          </p:cNvPr>
          <p:cNvGrpSpPr/>
          <p:nvPr/>
        </p:nvGrpSpPr>
        <p:grpSpPr>
          <a:xfrm>
            <a:off x="191026" y="5478736"/>
            <a:ext cx="1793135" cy="787852"/>
            <a:chOff x="191026" y="5478736"/>
            <a:chExt cx="1793135" cy="787852"/>
          </a:xfrm>
        </p:grpSpPr>
        <p:sp>
          <p:nvSpPr>
            <p:cNvPr id="8" name="四角形吹き出し 7">
              <a:extLst>
                <a:ext uri="{FF2B5EF4-FFF2-40B4-BE49-F238E27FC236}">
                  <a16:creationId xmlns:a16="http://schemas.microsoft.com/office/drawing/2014/main" id="{2C8AD463-F32C-749C-6795-2D815CE2C1B6}"/>
                </a:ext>
              </a:extLst>
            </p:cNvPr>
            <p:cNvSpPr/>
            <p:nvPr/>
          </p:nvSpPr>
          <p:spPr>
            <a:xfrm>
              <a:off x="191026" y="5478736"/>
              <a:ext cx="1651689" cy="787852"/>
            </a:xfrm>
            <a:prstGeom prst="wedgeRectCallout">
              <a:avLst>
                <a:gd name="adj1" fmla="val -15843"/>
                <a:gd name="adj2" fmla="val -10305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CC0965C-1799-FC57-F6E1-FD5ED1EAF517}"/>
                </a:ext>
              </a:extLst>
            </p:cNvPr>
            <p:cNvSpPr txBox="1"/>
            <p:nvPr/>
          </p:nvSpPr>
          <p:spPr>
            <a:xfrm>
              <a:off x="228552" y="5527924"/>
              <a:ext cx="1755609" cy="738664"/>
            </a:xfrm>
            <a:prstGeom prst="rect">
              <a:avLst/>
            </a:prstGeom>
            <a:noFill/>
          </p:spPr>
          <p:txBody>
            <a:bodyPr wrap="none" rtlCol="0">
              <a:spAutoFit/>
            </a:bodyPr>
            <a:lstStyle/>
            <a:p>
              <a:r>
                <a:rPr kumimoji="1" lang="en-US" altLang="ja-JP" sz="1400" dirty="0">
                  <a:solidFill>
                    <a:schemeClr val="bg1"/>
                  </a:solidFill>
                  <a:latin typeface="Meiryo" panose="020B0604030504040204" pitchFamily="34" charset="-128"/>
                  <a:ea typeface="Meiryo" panose="020B0604030504040204" pitchFamily="34" charset="-128"/>
                </a:rPr>
                <a:t>OpenAI GPT 5.2</a:t>
              </a:r>
            </a:p>
            <a:p>
              <a:r>
                <a:rPr kumimoji="1" lang="en-US" altLang="ja-JP" sz="1400" dirty="0">
                  <a:solidFill>
                    <a:schemeClr val="bg1"/>
                  </a:solidFill>
                  <a:latin typeface="Meiryo" panose="020B0604030504040204" pitchFamily="34" charset="-128"/>
                  <a:ea typeface="Meiryo" panose="020B0604030504040204" pitchFamily="34" charset="-128"/>
                </a:rPr>
                <a:t>Gemini </a:t>
              </a:r>
              <a:r>
                <a:rPr lang="en-US" altLang="ja-JP" sz="1400" dirty="0">
                  <a:solidFill>
                    <a:schemeClr val="bg1"/>
                  </a:solidFill>
                  <a:latin typeface="Meiryo" panose="020B0604030504040204" pitchFamily="34" charset="-128"/>
                  <a:ea typeface="Meiryo" panose="020B0604030504040204" pitchFamily="34" charset="-128"/>
                </a:rPr>
                <a:t>3</a:t>
              </a:r>
              <a:r>
                <a:rPr kumimoji="1" lang="en-US" altLang="ja-JP" sz="1400" dirty="0">
                  <a:solidFill>
                    <a:schemeClr val="bg1"/>
                  </a:solidFill>
                  <a:latin typeface="Meiryo" panose="020B0604030504040204" pitchFamily="34" charset="-128"/>
                  <a:ea typeface="Meiryo" panose="020B0604030504040204" pitchFamily="34" charset="-128"/>
                </a:rPr>
                <a:t> pro</a:t>
              </a:r>
            </a:p>
            <a:p>
              <a:r>
                <a:rPr lang="en-US" altLang="ja-JP" sz="1400" dirty="0">
                  <a:solidFill>
                    <a:schemeClr val="bg1"/>
                  </a:solidFill>
                  <a:latin typeface="Meiryo" panose="020B0604030504040204" pitchFamily="34" charset="-128"/>
                  <a:ea typeface="Meiryo" panose="020B0604030504040204" pitchFamily="34" charset="-128"/>
                </a:rPr>
                <a:t>Claude Opus 4.5. </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944D1CC8-88F3-496E-840B-1BAC900C571A}"/>
              </a:ext>
            </a:extLst>
          </p:cNvPr>
          <p:cNvGrpSpPr/>
          <p:nvPr/>
        </p:nvGrpSpPr>
        <p:grpSpPr>
          <a:xfrm>
            <a:off x="169301" y="823159"/>
            <a:ext cx="4230736" cy="2806007"/>
            <a:chOff x="169301" y="823159"/>
            <a:chExt cx="4230736" cy="2806007"/>
          </a:xfrm>
        </p:grpSpPr>
        <p:pic>
          <p:nvPicPr>
            <p:cNvPr id="20" name="図 19">
              <a:extLst>
                <a:ext uri="{FF2B5EF4-FFF2-40B4-BE49-F238E27FC236}">
                  <a16:creationId xmlns:a16="http://schemas.microsoft.com/office/drawing/2014/main" id="{86A99B9C-8E4F-3A1C-02F7-3C01426996C1}"/>
                </a:ext>
              </a:extLst>
            </p:cNvPr>
            <p:cNvPicPr>
              <a:picLocks noChangeAspect="1"/>
            </p:cNvPicPr>
            <p:nvPr/>
          </p:nvPicPr>
          <p:blipFill>
            <a:blip r:embed="rId3"/>
            <a:stretch>
              <a:fillRect/>
            </a:stretch>
          </p:blipFill>
          <p:spPr>
            <a:xfrm>
              <a:off x="191026" y="823159"/>
              <a:ext cx="4209011" cy="2806007"/>
            </a:xfrm>
            <a:prstGeom prst="rect">
              <a:avLst/>
            </a:prstGeom>
            <a:effectLst>
              <a:outerShdw blurRad="50800" dist="38100" dir="2700000" algn="tl" rotWithShape="0">
                <a:prstClr val="black">
                  <a:alpha val="40000"/>
                </a:prstClr>
              </a:outerShdw>
            </a:effectLst>
          </p:spPr>
        </p:pic>
        <p:sp>
          <p:nvSpPr>
            <p:cNvPr id="21" name="テキスト ボックス 20">
              <a:extLst>
                <a:ext uri="{FF2B5EF4-FFF2-40B4-BE49-F238E27FC236}">
                  <a16:creationId xmlns:a16="http://schemas.microsoft.com/office/drawing/2014/main" id="{230F835F-25E6-4C8D-4C67-C0AEF9B729BC}"/>
                </a:ext>
              </a:extLst>
            </p:cNvPr>
            <p:cNvSpPr txBox="1"/>
            <p:nvPr/>
          </p:nvSpPr>
          <p:spPr>
            <a:xfrm>
              <a:off x="169301" y="2835498"/>
              <a:ext cx="1834156" cy="646331"/>
            </a:xfrm>
            <a:prstGeom prst="rect">
              <a:avLst/>
            </a:prstGeom>
            <a:noFill/>
          </p:spPr>
          <p:txBody>
            <a:bodyPr wrap="none" rtlCol="0">
              <a:spAutoFit/>
            </a:bodyPr>
            <a:lstStyle/>
            <a:p>
              <a:pPr algn="ctr"/>
              <a:r>
                <a:rPr kumimoji="1" lang="ja-JP" altLang="en-US"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汎用型モデル</a:t>
              </a:r>
              <a:endParaRPr kumimoji="1" lang="en-US" altLang="ja-JP" b="1"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（基盤モデル）</a:t>
              </a:r>
              <a:endParaRPr kumimoji="1" lang="ja-JP" altLang="en-US">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3" name="テキスト ボックス 22">
            <a:extLst>
              <a:ext uri="{FF2B5EF4-FFF2-40B4-BE49-F238E27FC236}">
                <a16:creationId xmlns:a16="http://schemas.microsoft.com/office/drawing/2014/main" id="{AB841AA6-F1C4-B190-6186-486D2BCDFD90}"/>
              </a:ext>
            </a:extLst>
          </p:cNvPr>
          <p:cNvSpPr txBox="1"/>
          <p:nvPr/>
        </p:nvSpPr>
        <p:spPr>
          <a:xfrm>
            <a:off x="7802575" y="6081922"/>
            <a:ext cx="1107996" cy="369332"/>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26" name="グループ化 25">
            <a:extLst>
              <a:ext uri="{FF2B5EF4-FFF2-40B4-BE49-F238E27FC236}">
                <a16:creationId xmlns:a16="http://schemas.microsoft.com/office/drawing/2014/main" id="{6B9AD119-35F4-010F-6208-1AF44299A9FA}"/>
              </a:ext>
            </a:extLst>
          </p:cNvPr>
          <p:cNvGrpSpPr/>
          <p:nvPr/>
        </p:nvGrpSpPr>
        <p:grpSpPr>
          <a:xfrm>
            <a:off x="5168953" y="833099"/>
            <a:ext cx="3835699" cy="2819212"/>
            <a:chOff x="5168953" y="833099"/>
            <a:chExt cx="3835699" cy="2819212"/>
          </a:xfrm>
        </p:grpSpPr>
        <p:grpSp>
          <p:nvGrpSpPr>
            <p:cNvPr id="25" name="グループ化 24">
              <a:extLst>
                <a:ext uri="{FF2B5EF4-FFF2-40B4-BE49-F238E27FC236}">
                  <a16:creationId xmlns:a16="http://schemas.microsoft.com/office/drawing/2014/main" id="{594897E7-2B5D-95F5-7DF3-C947FB45DCD1}"/>
                </a:ext>
              </a:extLst>
            </p:cNvPr>
            <p:cNvGrpSpPr/>
            <p:nvPr/>
          </p:nvGrpSpPr>
          <p:grpSpPr>
            <a:xfrm>
              <a:off x="5168953" y="833099"/>
              <a:ext cx="3820077" cy="2819212"/>
              <a:chOff x="5185726" y="833099"/>
              <a:chExt cx="3820077" cy="2819212"/>
            </a:xfrm>
          </p:grpSpPr>
          <p:sp>
            <p:nvSpPr>
              <p:cNvPr id="11" name="三角形 10">
                <a:extLst>
                  <a:ext uri="{FF2B5EF4-FFF2-40B4-BE49-F238E27FC236}">
                    <a16:creationId xmlns:a16="http://schemas.microsoft.com/office/drawing/2014/main" id="{B0A99C2A-D0C4-495A-EF14-21F88B9D727B}"/>
                  </a:ext>
                </a:extLst>
              </p:cNvPr>
              <p:cNvSpPr/>
              <p:nvPr/>
            </p:nvSpPr>
            <p:spPr>
              <a:xfrm rot="10800000">
                <a:off x="7436142" y="2128967"/>
                <a:ext cx="1569661" cy="1523344"/>
              </a:xfrm>
              <a:custGeom>
                <a:avLst/>
                <a:gdLst>
                  <a:gd name="connsiteX0" fmla="*/ 0 w 1268612"/>
                  <a:gd name="connsiteY0" fmla="*/ 1400982 h 1400982"/>
                  <a:gd name="connsiteX1" fmla="*/ 634306 w 1268612"/>
                  <a:gd name="connsiteY1" fmla="*/ 0 h 1400982"/>
                  <a:gd name="connsiteX2" fmla="*/ 1268612 w 1268612"/>
                  <a:gd name="connsiteY2" fmla="*/ 1400982 h 1400982"/>
                  <a:gd name="connsiteX3" fmla="*/ 0 w 1268612"/>
                  <a:gd name="connsiteY3" fmla="*/ 1400982 h 1400982"/>
                  <a:gd name="connsiteX0" fmla="*/ 0 w 2270066"/>
                  <a:gd name="connsiteY0" fmla="*/ 1746422 h 1746422"/>
                  <a:gd name="connsiteX1" fmla="*/ 2270066 w 2270066"/>
                  <a:gd name="connsiteY1" fmla="*/ 0 h 1746422"/>
                  <a:gd name="connsiteX2" fmla="*/ 1268612 w 2270066"/>
                  <a:gd name="connsiteY2" fmla="*/ 1746422 h 1746422"/>
                  <a:gd name="connsiteX3" fmla="*/ 0 w 2270066"/>
                  <a:gd name="connsiteY3" fmla="*/ 1746422 h 1746422"/>
                  <a:gd name="connsiteX0" fmla="*/ 0 w 1873826"/>
                  <a:gd name="connsiteY0" fmla="*/ 1766742 h 1766742"/>
                  <a:gd name="connsiteX1" fmla="*/ 1873826 w 1873826"/>
                  <a:gd name="connsiteY1" fmla="*/ 0 h 1766742"/>
                  <a:gd name="connsiteX2" fmla="*/ 1268612 w 1873826"/>
                  <a:gd name="connsiteY2" fmla="*/ 1766742 h 1766742"/>
                  <a:gd name="connsiteX3" fmla="*/ 0 w 1873826"/>
                  <a:gd name="connsiteY3" fmla="*/ 1766742 h 1766742"/>
                  <a:gd name="connsiteX0" fmla="*/ 0 w 1268612"/>
                  <a:gd name="connsiteY0" fmla="*/ 1677533 h 1677533"/>
                  <a:gd name="connsiteX1" fmla="*/ 758704 w 1268612"/>
                  <a:gd name="connsiteY1" fmla="*/ 0 h 1677533"/>
                  <a:gd name="connsiteX2" fmla="*/ 1268612 w 1268612"/>
                  <a:gd name="connsiteY2" fmla="*/ 1677533 h 1677533"/>
                  <a:gd name="connsiteX3" fmla="*/ 0 w 1268612"/>
                  <a:gd name="connsiteY3" fmla="*/ 1677533 h 1677533"/>
                  <a:gd name="connsiteX0" fmla="*/ 0 w 1302066"/>
                  <a:gd name="connsiteY0" fmla="*/ 1677533 h 1699835"/>
                  <a:gd name="connsiteX1" fmla="*/ 758704 w 1302066"/>
                  <a:gd name="connsiteY1" fmla="*/ 0 h 1699835"/>
                  <a:gd name="connsiteX2" fmla="*/ 1302066 w 1302066"/>
                  <a:gd name="connsiteY2" fmla="*/ 1699835 h 1699835"/>
                  <a:gd name="connsiteX3" fmla="*/ 0 w 1302066"/>
                  <a:gd name="connsiteY3" fmla="*/ 1677533 h 1699835"/>
                  <a:gd name="connsiteX0" fmla="*/ 0 w 1302066"/>
                  <a:gd name="connsiteY0" fmla="*/ 1699836 h 1699836"/>
                  <a:gd name="connsiteX1" fmla="*/ 758704 w 1302066"/>
                  <a:gd name="connsiteY1" fmla="*/ 0 h 1699836"/>
                  <a:gd name="connsiteX2" fmla="*/ 1302066 w 1302066"/>
                  <a:gd name="connsiteY2" fmla="*/ 1699835 h 1699836"/>
                  <a:gd name="connsiteX3" fmla="*/ 0 w 1302066"/>
                  <a:gd name="connsiteY3" fmla="*/ 1699836 h 1699836"/>
                  <a:gd name="connsiteX0" fmla="*/ 0 w 1302066"/>
                  <a:gd name="connsiteY0" fmla="*/ 1161394 h 1161394"/>
                  <a:gd name="connsiteX1" fmla="*/ 789877 w 1302066"/>
                  <a:gd name="connsiteY1" fmla="*/ 0 h 1161394"/>
                  <a:gd name="connsiteX2" fmla="*/ 1302066 w 1302066"/>
                  <a:gd name="connsiteY2" fmla="*/ 1161393 h 1161394"/>
                  <a:gd name="connsiteX3" fmla="*/ 0 w 1302066"/>
                  <a:gd name="connsiteY3" fmla="*/ 1161394 h 1161394"/>
                  <a:gd name="connsiteX0" fmla="*/ 0 w 1302066"/>
                  <a:gd name="connsiteY0" fmla="*/ 1307748 h 1307748"/>
                  <a:gd name="connsiteX1" fmla="*/ 892726 w 1302066"/>
                  <a:gd name="connsiteY1" fmla="*/ 0 h 1307748"/>
                  <a:gd name="connsiteX2" fmla="*/ 1302066 w 1302066"/>
                  <a:gd name="connsiteY2" fmla="*/ 1307747 h 1307748"/>
                  <a:gd name="connsiteX3" fmla="*/ 0 w 1302066"/>
                  <a:gd name="connsiteY3" fmla="*/ 1307748 h 1307748"/>
                </a:gdLst>
                <a:ahLst/>
                <a:cxnLst>
                  <a:cxn ang="0">
                    <a:pos x="connsiteX0" y="connsiteY0"/>
                  </a:cxn>
                  <a:cxn ang="0">
                    <a:pos x="connsiteX1" y="connsiteY1"/>
                  </a:cxn>
                  <a:cxn ang="0">
                    <a:pos x="connsiteX2" y="connsiteY2"/>
                  </a:cxn>
                  <a:cxn ang="0">
                    <a:pos x="connsiteX3" y="connsiteY3"/>
                  </a:cxn>
                </a:cxnLst>
                <a:rect l="l" t="t" r="r" b="b"/>
                <a:pathLst>
                  <a:path w="1302066" h="1307748">
                    <a:moveTo>
                      <a:pt x="0" y="1307748"/>
                    </a:moveTo>
                    <a:lnTo>
                      <a:pt x="892726" y="0"/>
                    </a:lnTo>
                    <a:lnTo>
                      <a:pt x="1302066" y="1307747"/>
                    </a:lnTo>
                    <a:lnTo>
                      <a:pt x="0" y="1307748"/>
                    </a:lnTo>
                    <a:close/>
                  </a:path>
                </a:pathLst>
              </a:custGeom>
              <a:solidFill>
                <a:srgbClr val="C0504D">
                  <a:alpha val="47843"/>
                </a:srgbClr>
              </a:solidFill>
              <a:ln>
                <a:solidFill>
                  <a:schemeClr val="bg1"/>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D99B1760-668E-9B51-9A09-0F6F603E0678}"/>
                  </a:ext>
                </a:extLst>
              </p:cNvPr>
              <p:cNvSpPr txBox="1"/>
              <p:nvPr/>
            </p:nvSpPr>
            <p:spPr>
              <a:xfrm>
                <a:off x="5185726" y="936560"/>
                <a:ext cx="2159566" cy="523220"/>
              </a:xfrm>
              <a:prstGeom prst="rect">
                <a:avLst/>
              </a:prstGeom>
              <a:noFill/>
            </p:spPr>
            <p:txBody>
              <a:bodyPr wrap="none" rtlCol="0">
                <a:spAutoFit/>
              </a:bodyPr>
              <a:lstStyle/>
              <a:p>
                <a:pPr algn="r"/>
                <a:r>
                  <a:rPr kumimoji="1"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現実世界の特定の領域を</a:t>
                </a:r>
                <a:endParaRPr kumimoji="1" lang="en-US" altLang="ja-JP" sz="1400"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algn="r"/>
                <a:r>
                  <a:rPr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捉えた縮小版の世界</a:t>
                </a:r>
                <a:endParaRPr kumimoji="1" lang="ja-JP" altLang="en-US" sz="14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48FB0FA-500B-6B6B-8198-592A999E6F42}"/>
                  </a:ext>
                </a:extLst>
              </p:cNvPr>
              <p:cNvSpPr txBox="1"/>
              <p:nvPr/>
            </p:nvSpPr>
            <p:spPr>
              <a:xfrm>
                <a:off x="5775632" y="1408619"/>
                <a:ext cx="1569660" cy="646331"/>
              </a:xfrm>
              <a:prstGeom prst="rect">
                <a:avLst/>
              </a:prstGeom>
              <a:noFill/>
            </p:spPr>
            <p:txBody>
              <a:bodyPr wrap="none" rtlCol="0">
                <a:spAutoFit/>
              </a:bodyPr>
              <a:lstStyle/>
              <a:p>
                <a:pPr algn="r"/>
                <a:r>
                  <a:rPr kumimoji="1" lang="ja-JP" altLang="en-US"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特定のタスク</a:t>
                </a:r>
                <a:endParaRPr kumimoji="1" lang="en-US" altLang="ja-JP"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algn="r"/>
                <a:r>
                  <a:rPr kumimoji="1" lang="ja-JP" altLang="en-US"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に使える</a:t>
                </a:r>
              </a:p>
            </p:txBody>
          </p:sp>
          <p:pic>
            <p:nvPicPr>
              <p:cNvPr id="24" name="図 23">
                <a:extLst>
                  <a:ext uri="{FF2B5EF4-FFF2-40B4-BE49-F238E27FC236}">
                    <a16:creationId xmlns:a16="http://schemas.microsoft.com/office/drawing/2014/main" id="{ADA846D9-9F14-759F-2DD8-7A173AE28621}"/>
                  </a:ext>
                </a:extLst>
              </p:cNvPr>
              <p:cNvPicPr>
                <a:picLocks noChangeAspect="1"/>
              </p:cNvPicPr>
              <p:nvPr/>
            </p:nvPicPr>
            <p:blipFill>
              <a:blip r:embed="rId4"/>
              <a:srcRect t="15147"/>
              <a:stretch>
                <a:fillRect/>
              </a:stretch>
            </p:blipFill>
            <p:spPr>
              <a:xfrm>
                <a:off x="7436141" y="833099"/>
                <a:ext cx="1569661" cy="1331907"/>
              </a:xfrm>
              <a:prstGeom prst="rect">
                <a:avLst/>
              </a:prstGeom>
              <a:effectLst>
                <a:outerShdw blurRad="50800" dist="38100" dir="2700000" algn="tl" rotWithShape="0">
                  <a:prstClr val="black">
                    <a:alpha val="40000"/>
                  </a:prstClr>
                </a:outerShdw>
              </a:effectLst>
            </p:spPr>
          </p:pic>
        </p:grpSp>
        <p:sp>
          <p:nvSpPr>
            <p:cNvPr id="12" name="テキスト ボックス 11">
              <a:extLst>
                <a:ext uri="{FF2B5EF4-FFF2-40B4-BE49-F238E27FC236}">
                  <a16:creationId xmlns:a16="http://schemas.microsoft.com/office/drawing/2014/main" id="{A4A3A227-351D-6A22-F2A6-DBD300A6180E}"/>
                </a:ext>
              </a:extLst>
            </p:cNvPr>
            <p:cNvSpPr txBox="1"/>
            <p:nvPr/>
          </p:nvSpPr>
          <p:spPr>
            <a:xfrm>
              <a:off x="7403743" y="1549731"/>
              <a:ext cx="1600909" cy="369332"/>
            </a:xfrm>
            <a:prstGeom prst="rect">
              <a:avLst/>
            </a:prstGeom>
            <a:noFill/>
          </p:spPr>
          <p:txBody>
            <a:bodyPr wrap="square" rtlCol="0">
              <a:spAutoFit/>
            </a:bodyPr>
            <a:lstStyle/>
            <a:p>
              <a:pPr algn="ctr"/>
              <a:r>
                <a:rPr kumimoji="1" lang="ja-JP" altLang="en-US"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特化型モデル</a:t>
              </a:r>
            </a:p>
          </p:txBody>
        </p:sp>
      </p:grpSp>
    </p:spTree>
    <p:extLst>
      <p:ext uri="{BB962C8B-B14F-4D97-AF65-F5344CB8AC3E}">
        <p14:creationId xmlns:p14="http://schemas.microsoft.com/office/powerpoint/2010/main" val="408948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a:extLst>
              <a:ext uri="{FF2B5EF4-FFF2-40B4-BE49-F238E27FC236}">
                <a16:creationId xmlns:a16="http://schemas.microsoft.com/office/drawing/2014/main" id="{D7A66C44-3354-44CE-67E1-732FD4F35615}"/>
              </a:ext>
            </a:extLst>
          </p:cNvPr>
          <p:cNvCxnSpPr/>
          <p:nvPr/>
        </p:nvCxnSpPr>
        <p:spPr>
          <a:xfrm>
            <a:off x="3904008" y="2753710"/>
            <a:ext cx="4656085" cy="0"/>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E4923B1A-2559-2087-4DE5-A686AFF05064}"/>
              </a:ext>
            </a:extLst>
          </p:cNvPr>
          <p:cNvSpPr>
            <a:spLocks noGrp="1"/>
          </p:cNvSpPr>
          <p:nvPr>
            <p:ph type="title"/>
          </p:nvPr>
        </p:nvSpPr>
        <p:spPr/>
        <p:txBody>
          <a:bodyPr/>
          <a:lstStyle/>
          <a:p>
            <a:r>
              <a:rPr kumimoji="1" lang="en-US" altLang="ja-JP" dirty="0"/>
              <a:t>AI</a:t>
            </a:r>
            <a:r>
              <a:rPr kumimoji="1" lang="ja-JP" altLang="en-US" dirty="0"/>
              <a:t>モデルを作る素材</a:t>
            </a:r>
          </a:p>
        </p:txBody>
      </p:sp>
      <p:pic>
        <p:nvPicPr>
          <p:cNvPr id="4" name="図 3" descr="屋外, 山, 水, 魚 が含まれている画像&#10;&#10;AI によって生成されたコンテンツは間違っている可能性があります。">
            <a:extLst>
              <a:ext uri="{FF2B5EF4-FFF2-40B4-BE49-F238E27FC236}">
                <a16:creationId xmlns:a16="http://schemas.microsoft.com/office/drawing/2014/main" id="{E6B472F3-A223-A6CA-997C-44625F279FF0}"/>
              </a:ext>
            </a:extLst>
          </p:cNvPr>
          <p:cNvPicPr>
            <a:picLocks noChangeAspect="1"/>
          </p:cNvPicPr>
          <p:nvPr/>
        </p:nvPicPr>
        <p:blipFill>
          <a:blip r:embed="rId2"/>
          <a:stretch>
            <a:fillRect/>
          </a:stretch>
        </p:blipFill>
        <p:spPr>
          <a:xfrm>
            <a:off x="230400" y="815257"/>
            <a:ext cx="3847614" cy="5771420"/>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F1DA6EAB-A018-4FE9-B338-88998B4381E1}"/>
              </a:ext>
            </a:extLst>
          </p:cNvPr>
          <p:cNvSpPr txBox="1"/>
          <p:nvPr/>
        </p:nvSpPr>
        <p:spPr>
          <a:xfrm>
            <a:off x="1523264" y="1996502"/>
            <a:ext cx="1261884" cy="523220"/>
          </a:xfrm>
          <a:prstGeom prst="rect">
            <a:avLst/>
          </a:prstGeom>
          <a:noFill/>
          <a:effectLst>
            <a:outerShdw blurRad="50800" dist="38100" dir="2700000" algn="tl" rotWithShape="0">
              <a:schemeClr val="bg1">
                <a:alpha val="40000"/>
              </a:schemeClr>
            </a:outerShdw>
          </a:effectLst>
        </p:spPr>
        <p:txBody>
          <a:bodyPr wrap="none" rtlCol="0">
            <a:spAutoFit/>
          </a:bodyPr>
          <a:lstStyle/>
          <a:p>
            <a:pPr algn="ctr"/>
            <a:r>
              <a:rPr kumimoji="1" lang="ja-JP" altLang="en-US" sz="2800" b="1">
                <a:latin typeface="Meiryo" panose="020B0604030504040204" pitchFamily="34" charset="-128"/>
                <a:ea typeface="Meiryo" panose="020B0604030504040204" pitchFamily="34" charset="-128"/>
              </a:rPr>
              <a:t>形式知</a:t>
            </a:r>
          </a:p>
        </p:txBody>
      </p:sp>
      <p:sp>
        <p:nvSpPr>
          <p:cNvPr id="6" name="テキスト ボックス 5">
            <a:extLst>
              <a:ext uri="{FF2B5EF4-FFF2-40B4-BE49-F238E27FC236}">
                <a16:creationId xmlns:a16="http://schemas.microsoft.com/office/drawing/2014/main" id="{D3BBC6D0-9436-5E3E-6D57-7BA7E3DC9835}"/>
              </a:ext>
            </a:extLst>
          </p:cNvPr>
          <p:cNvSpPr txBox="1"/>
          <p:nvPr/>
        </p:nvSpPr>
        <p:spPr>
          <a:xfrm>
            <a:off x="1369376" y="3700967"/>
            <a:ext cx="1569660" cy="646331"/>
          </a:xfrm>
          <a:prstGeom prst="rect">
            <a:avLst/>
          </a:prstGeom>
          <a:noFill/>
          <a:effectLst>
            <a:outerShdw blurRad="50800" dist="38100" dir="2700000" algn="tl" rotWithShape="0">
              <a:schemeClr val="bg1">
                <a:alpha val="40000"/>
              </a:schemeClr>
            </a:outerShdw>
          </a:effectLst>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暗黙知</a:t>
            </a:r>
          </a:p>
        </p:txBody>
      </p:sp>
      <p:sp>
        <p:nvSpPr>
          <p:cNvPr id="8" name="テキスト ボックス 7">
            <a:extLst>
              <a:ext uri="{FF2B5EF4-FFF2-40B4-BE49-F238E27FC236}">
                <a16:creationId xmlns:a16="http://schemas.microsoft.com/office/drawing/2014/main" id="{DAF65E3E-5916-AA38-447C-03D381BD3E3E}"/>
              </a:ext>
            </a:extLst>
          </p:cNvPr>
          <p:cNvSpPr txBox="1"/>
          <p:nvPr/>
        </p:nvSpPr>
        <p:spPr>
          <a:xfrm>
            <a:off x="4372866" y="1194570"/>
            <a:ext cx="4242720" cy="800219"/>
          </a:xfrm>
          <a:prstGeom prst="rect">
            <a:avLst/>
          </a:prstGeom>
          <a:noFill/>
        </p:spPr>
        <p:txBody>
          <a:bodyPr wrap="square" rtlCol="0">
            <a:spAutoFit/>
          </a:bodyPr>
          <a:lstStyle/>
          <a:p>
            <a:pPr algn="ctr"/>
            <a:r>
              <a:rPr kumimoji="1" lang="en-US" altLang="ja-JP" sz="2800" b="1" dirty="0">
                <a:solidFill>
                  <a:schemeClr val="accent6">
                    <a:lumMod val="75000"/>
                  </a:schemeClr>
                </a:solidFill>
                <a:latin typeface="Meiryo" panose="020B0604030504040204" pitchFamily="34" charset="-128"/>
                <a:ea typeface="Meiryo" panose="020B0604030504040204" pitchFamily="34" charset="-128"/>
              </a:rPr>
              <a:t>AI</a:t>
            </a:r>
            <a:r>
              <a:rPr kumimoji="1" lang="ja-JP" altLang="en-US" sz="2800" b="1">
                <a:solidFill>
                  <a:schemeClr val="accent6">
                    <a:lumMod val="75000"/>
                  </a:schemeClr>
                </a:solidFill>
                <a:latin typeface="Meiryo" panose="020B0604030504040204" pitchFamily="34" charset="-128"/>
                <a:ea typeface="Meiryo" panose="020B0604030504040204" pitchFamily="34" charset="-128"/>
              </a:rPr>
              <a:t>のモデルを作る素材</a:t>
            </a:r>
            <a:endParaRPr kumimoji="1" lang="en-US" altLang="ja-JP" sz="28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a:solidFill>
                  <a:schemeClr val="accent6">
                    <a:lumMod val="75000"/>
                  </a:schemeClr>
                </a:solidFill>
                <a:latin typeface="Meiryo" panose="020B0604030504040204" pitchFamily="34" charset="-128"/>
                <a:ea typeface="Meiryo" panose="020B0604030504040204" pitchFamily="34" charset="-128"/>
              </a:rPr>
              <a:t>言語、数値、図表で表現できる知識</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79867E12-8F1D-E940-B45F-09C98BD0EC66}"/>
              </a:ext>
            </a:extLst>
          </p:cNvPr>
          <p:cNvSpPr txBox="1"/>
          <p:nvPr/>
        </p:nvSpPr>
        <p:spPr>
          <a:xfrm>
            <a:off x="4544369" y="3471334"/>
            <a:ext cx="3877985" cy="1077218"/>
          </a:xfrm>
          <a:prstGeom prst="rect">
            <a:avLst/>
          </a:prstGeom>
          <a:noFill/>
        </p:spPr>
        <p:txBody>
          <a:bodyPr wrap="none" rtlCol="0">
            <a:spAutoFit/>
          </a:bodyPr>
          <a:lstStyle/>
          <a:p>
            <a:pPr algn="ctr"/>
            <a:r>
              <a:rPr kumimoji="1" lang="en-US" altLang="ja-JP" sz="2800" b="1" dirty="0">
                <a:solidFill>
                  <a:schemeClr val="tx2"/>
                </a:solidFill>
                <a:latin typeface="Meiryo" panose="020B0604030504040204" pitchFamily="34" charset="-128"/>
                <a:ea typeface="Meiryo" panose="020B0604030504040204" pitchFamily="34" charset="-128"/>
              </a:rPr>
              <a:t>AI</a:t>
            </a:r>
            <a:r>
              <a:rPr kumimoji="1" lang="ja-JP" altLang="en-US" sz="2800" b="1">
                <a:solidFill>
                  <a:schemeClr val="tx2"/>
                </a:solidFill>
                <a:latin typeface="Meiryo" panose="020B0604030504040204" pitchFamily="34" charset="-128"/>
                <a:ea typeface="Meiryo" panose="020B0604030504040204" pitchFamily="34" charset="-128"/>
              </a:rPr>
              <a:t>に代替できない領域</a:t>
            </a:r>
            <a:endParaRPr kumimoji="1" lang="en-US" altLang="ja-JP" sz="2800" b="1" dirty="0">
              <a:solidFill>
                <a:schemeClr val="tx2"/>
              </a:solidFill>
              <a:latin typeface="Meiryo" panose="020B0604030504040204" pitchFamily="34" charset="-128"/>
              <a:ea typeface="Meiryo" panose="020B0604030504040204" pitchFamily="34" charset="-128"/>
            </a:endParaRPr>
          </a:p>
          <a:p>
            <a:pPr algn="ctr"/>
            <a:r>
              <a:rPr lang="ja-JP" altLang="en-US" b="0" i="0">
                <a:solidFill>
                  <a:schemeClr val="tx2"/>
                </a:solidFill>
                <a:effectLst/>
                <a:latin typeface="Meiryo" panose="020B0604030504040204" pitchFamily="34" charset="-128"/>
                <a:ea typeface="Meiryo" panose="020B0604030504040204" pitchFamily="34" charset="-128"/>
              </a:rPr>
              <a:t>経験や勘、共感、身体感覚といった</a:t>
            </a:r>
            <a:endParaRPr lang="en-US" altLang="ja-JP" b="0" i="0" dirty="0">
              <a:solidFill>
                <a:schemeClr val="tx2"/>
              </a:solidFill>
              <a:effectLst/>
              <a:latin typeface="Meiryo" panose="020B0604030504040204" pitchFamily="34" charset="-128"/>
              <a:ea typeface="Meiryo" panose="020B0604030504040204" pitchFamily="34" charset="-128"/>
            </a:endParaRPr>
          </a:p>
          <a:p>
            <a:pPr algn="ctr"/>
            <a:r>
              <a:rPr lang="ja-JP" altLang="en-US" b="0" i="0">
                <a:solidFill>
                  <a:schemeClr val="tx2"/>
                </a:solidFill>
                <a:effectLst/>
                <a:latin typeface="Meiryo" panose="020B0604030504040204" pitchFamily="34" charset="-128"/>
                <a:ea typeface="Meiryo" panose="020B0604030504040204" pitchFamily="34" charset="-128"/>
              </a:rPr>
              <a:t>言葉にしにくい知識</a:t>
            </a:r>
            <a:endParaRPr lang="en-US" altLang="ja-JP" dirty="0">
              <a:solidFill>
                <a:schemeClr val="tx2"/>
              </a:solidFill>
              <a:latin typeface="Meiryo" panose="020B0604030504040204" pitchFamily="34" charset="-128"/>
              <a:ea typeface="Meiryo" panose="020B0604030504040204" pitchFamily="34" charset="-128"/>
            </a:endParaRPr>
          </a:p>
        </p:txBody>
      </p:sp>
      <p:grpSp>
        <p:nvGrpSpPr>
          <p:cNvPr id="10" name="グループ化 9">
            <a:extLst>
              <a:ext uri="{FF2B5EF4-FFF2-40B4-BE49-F238E27FC236}">
                <a16:creationId xmlns:a16="http://schemas.microsoft.com/office/drawing/2014/main" id="{CDB3A5B1-ED70-D621-0034-D93A8CDB25D1}"/>
              </a:ext>
            </a:extLst>
          </p:cNvPr>
          <p:cNvGrpSpPr/>
          <p:nvPr/>
        </p:nvGrpSpPr>
        <p:grpSpPr>
          <a:xfrm rot="5400000">
            <a:off x="5865604" y="2192789"/>
            <a:ext cx="1160076" cy="1060915"/>
            <a:chOff x="5865604" y="2192789"/>
            <a:chExt cx="1160076" cy="1060915"/>
          </a:xfrm>
        </p:grpSpPr>
        <p:sp>
          <p:nvSpPr>
            <p:cNvPr id="3" name="U ターン矢印 2">
              <a:extLst>
                <a:ext uri="{FF2B5EF4-FFF2-40B4-BE49-F238E27FC236}">
                  <a16:creationId xmlns:a16="http://schemas.microsoft.com/office/drawing/2014/main" id="{2312629C-E3D2-9E4A-36A3-2B7C48C149E5}"/>
                </a:ext>
              </a:extLst>
            </p:cNvPr>
            <p:cNvSpPr/>
            <p:nvPr/>
          </p:nvSpPr>
          <p:spPr>
            <a:xfrm rot="5400000">
              <a:off x="6242225" y="2470248"/>
              <a:ext cx="999986" cy="566925"/>
            </a:xfrm>
            <a:prstGeom prst="uturnArrow">
              <a:avLst>
                <a:gd name="adj1" fmla="val 28982"/>
                <a:gd name="adj2" fmla="val 25000"/>
                <a:gd name="adj3" fmla="val 26625"/>
                <a:gd name="adj4" fmla="val 73375"/>
                <a:gd name="adj5" fmla="val 100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U ターン矢印 6">
              <a:extLst>
                <a:ext uri="{FF2B5EF4-FFF2-40B4-BE49-F238E27FC236}">
                  <a16:creationId xmlns:a16="http://schemas.microsoft.com/office/drawing/2014/main" id="{2899075B-B3C9-96D9-B2A5-BEE3D45F6B03}"/>
                </a:ext>
              </a:extLst>
            </p:cNvPr>
            <p:cNvSpPr/>
            <p:nvPr/>
          </p:nvSpPr>
          <p:spPr>
            <a:xfrm rot="16200000">
              <a:off x="5649074" y="2409319"/>
              <a:ext cx="999985" cy="566925"/>
            </a:xfrm>
            <a:prstGeom prst="uturnArrow">
              <a:avLst>
                <a:gd name="adj1" fmla="val 28982"/>
                <a:gd name="adj2" fmla="val 25000"/>
                <a:gd name="adj3" fmla="val 26625"/>
                <a:gd name="adj4" fmla="val 73375"/>
                <a:gd name="adj5" fmla="val 100000"/>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80873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4579377" y="1928936"/>
            <a:ext cx="4052807" cy="4603599"/>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9193" y="1919232"/>
            <a:ext cx="4052807" cy="460359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角丸四角形 51"/>
          <p:cNvSpPr/>
          <p:nvPr/>
        </p:nvSpPr>
        <p:spPr>
          <a:xfrm>
            <a:off x="3720269" y="945398"/>
            <a:ext cx="1693445" cy="3256238"/>
          </a:xfrm>
          <a:prstGeom prst="roundRect">
            <a:avLst>
              <a:gd name="adj" fmla="val 0"/>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学習と推論</a:t>
            </a:r>
            <a:r>
              <a:rPr kumimoji="1" lang="en-US" altLang="ja-JP" dirty="0"/>
              <a:t> 1</a:t>
            </a:r>
            <a:endParaRPr kumimoji="1"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2774" y="2133886"/>
            <a:ext cx="2020806" cy="2020806"/>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3299" y="2128289"/>
            <a:ext cx="2026403" cy="2026403"/>
          </a:xfrm>
          <a:prstGeom prst="rect">
            <a:avLst/>
          </a:prstGeom>
        </p:spPr>
      </p:pic>
      <p:sp>
        <p:nvSpPr>
          <p:cNvPr id="8" name="角丸四角形 7"/>
          <p:cNvSpPr/>
          <p:nvPr/>
        </p:nvSpPr>
        <p:spPr>
          <a:xfrm>
            <a:off x="2936929" y="2676542"/>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p:cNvSpPr/>
          <p:nvPr/>
        </p:nvSpPr>
        <p:spPr>
          <a:xfrm>
            <a:off x="5829300" y="2858367"/>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p:cNvSpPr/>
          <p:nvPr/>
        </p:nvSpPr>
        <p:spPr>
          <a:xfrm>
            <a:off x="3208148" y="2168296"/>
            <a:ext cx="836909" cy="50824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p:cNvSpPr/>
          <p:nvPr/>
        </p:nvSpPr>
        <p:spPr>
          <a:xfrm>
            <a:off x="5071821" y="2239205"/>
            <a:ext cx="825283" cy="736474"/>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2414722" y="3219198"/>
            <a:ext cx="836909"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p:cNvSpPr/>
          <p:nvPr/>
        </p:nvSpPr>
        <p:spPr>
          <a:xfrm>
            <a:off x="5704345" y="3701255"/>
            <a:ext cx="1164310"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4312217" y="2059919"/>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15" name="テキスト ボックス 14"/>
          <p:cNvSpPr txBox="1"/>
          <p:nvPr/>
        </p:nvSpPr>
        <p:spPr>
          <a:xfrm>
            <a:off x="4322766" y="2831347"/>
            <a:ext cx="492443" cy="461665"/>
          </a:xfrm>
          <a:prstGeom prst="rect">
            <a:avLst/>
          </a:prstGeom>
          <a:noFill/>
        </p:spPr>
        <p:txBody>
          <a:bodyPr wrap="none" rtlCol="0">
            <a:spAutoFit/>
          </a:bodyPr>
          <a:lstStyle/>
          <a:p>
            <a:pPr algn="ctr"/>
            <a:r>
              <a:rPr kumimoji="1" lang="ja-JP" altLang="en-US" sz="2400">
                <a:solidFill>
                  <a:schemeClr val="accent6">
                    <a:lumMod val="50000"/>
                  </a:schemeClr>
                </a:solidFill>
                <a:latin typeface="Meiryo" charset="-128"/>
                <a:ea typeface="Meiryo" charset="-128"/>
                <a:cs typeface="Meiryo" charset="-128"/>
              </a:rPr>
              <a:t>目</a:t>
            </a:r>
            <a:endParaRPr kumimoji="1" lang="ja-JP" altLang="en-US" sz="2400" dirty="0">
              <a:solidFill>
                <a:schemeClr val="accent6">
                  <a:lumMod val="50000"/>
                </a:schemeClr>
              </a:solidFill>
              <a:latin typeface="Meiryo" charset="-128"/>
              <a:ea typeface="Meiryo" charset="-128"/>
              <a:cs typeface="Meiryo" charset="-128"/>
            </a:endParaRPr>
          </a:p>
        </p:txBody>
      </p:sp>
      <p:sp>
        <p:nvSpPr>
          <p:cNvPr id="16" name="テキスト ボックス 15"/>
          <p:cNvSpPr txBox="1"/>
          <p:nvPr/>
        </p:nvSpPr>
        <p:spPr>
          <a:xfrm>
            <a:off x="4312217" y="3530357"/>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18" name="直線コネクタ 17"/>
          <p:cNvCxnSpPr>
            <a:stCxn id="10" idx="3"/>
            <a:endCxn id="14" idx="1"/>
          </p:cNvCxnSpPr>
          <p:nvPr/>
        </p:nvCxnSpPr>
        <p:spPr>
          <a:xfrm flipV="1">
            <a:off x="4045057" y="2290752"/>
            <a:ext cx="267160" cy="13166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1" idx="1"/>
            <a:endCxn id="14" idx="3"/>
          </p:cNvCxnSpPr>
          <p:nvPr/>
        </p:nvCxnSpPr>
        <p:spPr>
          <a:xfrm flipH="1" flipV="1">
            <a:off x="4804660" y="2290752"/>
            <a:ext cx="267161" cy="31669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a:stCxn id="8" idx="3"/>
            <a:endCxn id="15" idx="1"/>
          </p:cNvCxnSpPr>
          <p:nvPr/>
        </p:nvCxnSpPr>
        <p:spPr>
          <a:xfrm>
            <a:off x="3394129" y="2880355"/>
            <a:ext cx="928637" cy="18182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9" idx="1"/>
            <a:endCxn id="15" idx="3"/>
          </p:cNvCxnSpPr>
          <p:nvPr/>
        </p:nvCxnSpPr>
        <p:spPr>
          <a:xfrm flipH="1">
            <a:off x="4815209" y="3062180"/>
            <a:ext cx="1014091" cy="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a:stCxn id="12" idx="3"/>
            <a:endCxn id="16" idx="1"/>
          </p:cNvCxnSpPr>
          <p:nvPr/>
        </p:nvCxnSpPr>
        <p:spPr>
          <a:xfrm>
            <a:off x="3251631" y="3399614"/>
            <a:ext cx="1060586" cy="361576"/>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16" idx="3"/>
            <a:endCxn id="13" idx="1"/>
          </p:cNvCxnSpPr>
          <p:nvPr/>
        </p:nvCxnSpPr>
        <p:spPr>
          <a:xfrm>
            <a:off x="4804660" y="3761190"/>
            <a:ext cx="899685" cy="120481"/>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018002" y="1076016"/>
            <a:ext cx="1107997" cy="461665"/>
          </a:xfrm>
          <a:prstGeom prst="rect">
            <a:avLst/>
          </a:prstGeom>
          <a:noFill/>
        </p:spPr>
        <p:txBody>
          <a:bodyPr wrap="none" rtlCol="0">
            <a:spAutoFit/>
          </a:bodyPr>
          <a:lstStyle/>
          <a:p>
            <a:pPr algn="ctr"/>
            <a:r>
              <a:rPr kumimoji="1" lang="ja-JP" altLang="en-US" sz="2400" b="1" dirty="0">
                <a:solidFill>
                  <a:schemeClr val="accent6">
                    <a:lumMod val="50000"/>
                  </a:schemeClr>
                </a:solidFill>
                <a:latin typeface="Meiryo" charset="-128"/>
                <a:ea typeface="Meiryo" charset="-128"/>
                <a:cs typeface="Meiryo" charset="-128"/>
              </a:rPr>
              <a:t>特徴量</a:t>
            </a:r>
          </a:p>
        </p:txBody>
      </p:sp>
      <p:sp>
        <p:nvSpPr>
          <p:cNvPr id="38" name="テキスト ボックス 37"/>
          <p:cNvSpPr txBox="1"/>
          <p:nvPr/>
        </p:nvSpPr>
        <p:spPr>
          <a:xfrm>
            <a:off x="3739079" y="1513438"/>
            <a:ext cx="1665841" cy="415498"/>
          </a:xfrm>
          <a:prstGeom prst="rect">
            <a:avLst/>
          </a:prstGeom>
          <a:noFill/>
        </p:spPr>
        <p:txBody>
          <a:bodyPr wrap="none" rtlCol="0">
            <a:spAutoFit/>
          </a:bodyPr>
          <a:lstStyle/>
          <a:p>
            <a:pPr algn="ctr"/>
            <a:r>
              <a:rPr kumimoji="1" lang="ja-JP" altLang="en-US" sz="1050" dirty="0">
                <a:solidFill>
                  <a:schemeClr val="accent6">
                    <a:lumMod val="50000"/>
                  </a:schemeClr>
                </a:solidFill>
                <a:latin typeface="Meiryo" charset="-128"/>
                <a:ea typeface="Meiryo" charset="-128"/>
                <a:cs typeface="Meiryo" charset="-128"/>
              </a:rPr>
              <a:t>猫と</a:t>
            </a:r>
            <a:r>
              <a:rPr kumimoji="1" lang="ja-JP" altLang="en-US" sz="1050">
                <a:solidFill>
                  <a:schemeClr val="accent6">
                    <a:lumMod val="50000"/>
                  </a:schemeClr>
                </a:solidFill>
                <a:latin typeface="Meiryo" charset="-128"/>
                <a:ea typeface="Meiryo" charset="-128"/>
                <a:cs typeface="Meiryo" charset="-128"/>
              </a:rPr>
              <a:t>犬を識別</a:t>
            </a:r>
            <a:r>
              <a:rPr kumimoji="1" lang="ja-JP" altLang="en-US" sz="1050" dirty="0">
                <a:solidFill>
                  <a:schemeClr val="accent6">
                    <a:lumMod val="50000"/>
                  </a:schemeClr>
                </a:solidFill>
                <a:latin typeface="Meiryo" charset="-128"/>
                <a:ea typeface="Meiryo" charset="-128"/>
                <a:cs typeface="Meiryo" charset="-128"/>
              </a:rPr>
              <a:t>・分類する</a:t>
            </a:r>
            <a:endParaRPr kumimoji="1" lang="en-US" altLang="ja-JP" sz="1050" dirty="0">
              <a:solidFill>
                <a:schemeClr val="accent6">
                  <a:lumMod val="50000"/>
                </a:schemeClr>
              </a:solidFill>
              <a:latin typeface="Meiryo" charset="-128"/>
              <a:ea typeface="Meiryo" charset="-128"/>
              <a:cs typeface="Meiryo" charset="-128"/>
            </a:endParaRPr>
          </a:p>
          <a:p>
            <a:pPr algn="ctr"/>
            <a:r>
              <a:rPr kumimoji="1" lang="ja-JP" altLang="en-US" sz="1050" dirty="0">
                <a:solidFill>
                  <a:schemeClr val="accent6">
                    <a:lumMod val="50000"/>
                  </a:schemeClr>
                </a:solidFill>
                <a:latin typeface="Meiryo" charset="-128"/>
                <a:ea typeface="Meiryo" charset="-128"/>
                <a:cs typeface="Meiryo" charset="-128"/>
              </a:rPr>
              <a:t>ために着目すべき特徴</a:t>
            </a:r>
          </a:p>
        </p:txBody>
      </p:sp>
      <p:grpSp>
        <p:nvGrpSpPr>
          <p:cNvPr id="20" name="図形グループ 19"/>
          <p:cNvGrpSpPr/>
          <p:nvPr/>
        </p:nvGrpSpPr>
        <p:grpSpPr>
          <a:xfrm>
            <a:off x="524441" y="948612"/>
            <a:ext cx="3084479" cy="822245"/>
            <a:chOff x="524441" y="948612"/>
            <a:chExt cx="3084479" cy="822245"/>
          </a:xfrm>
        </p:grpSpPr>
        <p:grpSp>
          <p:nvGrpSpPr>
            <p:cNvPr id="51" name="図形グループ 50"/>
            <p:cNvGrpSpPr/>
            <p:nvPr/>
          </p:nvGrpSpPr>
          <p:grpSpPr>
            <a:xfrm>
              <a:off x="2455891" y="969767"/>
              <a:ext cx="339730" cy="756150"/>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66" name="テキスト ボックス 65"/>
            <p:cNvSpPr txBox="1"/>
            <p:nvPr/>
          </p:nvSpPr>
          <p:spPr>
            <a:xfrm>
              <a:off x="1534142" y="979587"/>
              <a:ext cx="877163" cy="784830"/>
            </a:xfrm>
            <a:prstGeom prst="rect">
              <a:avLst/>
            </a:prstGeom>
            <a:noFill/>
          </p:spPr>
          <p:txBody>
            <a:bodyPr wrap="none" rtlCol="0">
              <a:spAutoFit/>
            </a:bodyPr>
            <a:lstStyle/>
            <a:p>
              <a:pPr algn="ctr"/>
              <a:r>
                <a:rPr kumimoji="1" lang="ja-JP" altLang="en-US" b="1" u="sng" dirty="0">
                  <a:solidFill>
                    <a:schemeClr val="accent5">
                      <a:lumMod val="75000"/>
                    </a:schemeClr>
                  </a:solidFill>
                  <a:latin typeface="Meiryo" charset="-128"/>
                  <a:ea typeface="Meiryo" charset="-128"/>
                  <a:cs typeface="Meiryo" charset="-128"/>
                </a:rPr>
                <a:t>人間</a:t>
              </a:r>
              <a:r>
                <a:rPr kumimoji="1" lang="ja-JP" altLang="en-US" dirty="0">
                  <a:solidFill>
                    <a:schemeClr val="accent5">
                      <a:lumMod val="75000"/>
                    </a:schemeClr>
                  </a:solidFill>
                  <a:latin typeface="Meiryo" charset="-128"/>
                  <a:ea typeface="Meiryo" charset="-128"/>
                  <a:cs typeface="Meiryo" charset="-128"/>
                </a:rPr>
                <a:t>が</a:t>
              </a:r>
              <a:endParaRPr kumimoji="1" lang="en-US" altLang="ja-JP" dirty="0">
                <a:solidFill>
                  <a:schemeClr val="accent5">
                    <a:lumMod val="75000"/>
                  </a:schemeClr>
                </a:solidFill>
                <a:latin typeface="Meiryo" charset="-128"/>
                <a:ea typeface="Meiryo" charset="-128"/>
                <a:cs typeface="Meiryo" charset="-128"/>
              </a:endParaRPr>
            </a:p>
            <a:p>
              <a:pPr algn="ctr"/>
              <a:r>
                <a:rPr lang="ja-JP" altLang="en-US" sz="900" dirty="0">
                  <a:solidFill>
                    <a:schemeClr val="accent5">
                      <a:lumMod val="75000"/>
                    </a:schemeClr>
                  </a:solidFill>
                  <a:latin typeface="Meiryo" charset="-128"/>
                  <a:ea typeface="Meiryo" charset="-128"/>
                  <a:cs typeface="Meiryo" charset="-128"/>
                </a:rPr>
                <a:t>観察と</a:t>
              </a:r>
              <a:r>
                <a:rPr kumimoji="1" lang="ja-JP" altLang="en-US" sz="900" dirty="0">
                  <a:solidFill>
                    <a:schemeClr val="accent5">
                      <a:lumMod val="75000"/>
                    </a:schemeClr>
                  </a:solidFill>
                  <a:latin typeface="Meiryo" charset="-128"/>
                  <a:ea typeface="Meiryo" charset="-128"/>
                  <a:cs typeface="Meiryo" charset="-128"/>
                </a:rPr>
                <a:t>経験で</a:t>
              </a:r>
              <a:endParaRPr kumimoji="1" lang="en-US" altLang="ja-JP" sz="900" dirty="0">
                <a:solidFill>
                  <a:schemeClr val="accent5">
                    <a:lumMod val="75000"/>
                  </a:schemeClr>
                </a:solidFill>
                <a:latin typeface="Meiryo" charset="-128"/>
                <a:ea typeface="Meiryo" charset="-128"/>
                <a:cs typeface="Meiryo" charset="-128"/>
              </a:endParaRPr>
            </a:p>
            <a:p>
              <a:pPr algn="ctr"/>
              <a:r>
                <a:rPr kumimoji="1" lang="ja-JP" altLang="en-US" dirty="0">
                  <a:solidFill>
                    <a:schemeClr val="accent5">
                      <a:lumMod val="75000"/>
                    </a:schemeClr>
                  </a:solidFill>
                  <a:latin typeface="Meiryo" charset="-128"/>
                  <a:ea typeface="Meiryo" charset="-128"/>
                  <a:cs typeface="Meiryo" charset="-128"/>
                </a:rPr>
                <a:t>決める</a:t>
              </a:r>
            </a:p>
          </p:txBody>
        </p:sp>
        <p:sp>
          <p:nvSpPr>
            <p:cNvPr id="81" name="ホームベース 80"/>
            <p:cNvSpPr/>
            <p:nvPr/>
          </p:nvSpPr>
          <p:spPr>
            <a:xfrm>
              <a:off x="524441" y="948612"/>
              <a:ext cx="988403" cy="822245"/>
            </a:xfrm>
            <a:prstGeom prst="homePlate">
              <a:avLst>
                <a:gd name="adj" fmla="val 17292"/>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p:cNvSpPr txBox="1"/>
            <p:nvPr/>
          </p:nvSpPr>
          <p:spPr>
            <a:xfrm>
              <a:off x="552568" y="1089557"/>
              <a:ext cx="800219" cy="553998"/>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統計確率的</a:t>
              </a:r>
              <a:endParaRPr lang="en-US" altLang="ja-JP" sz="900" dirty="0">
                <a:solidFill>
                  <a:schemeClr val="bg1"/>
                </a:solidFill>
                <a:latin typeface="Meiryo" charset="-128"/>
                <a:ea typeface="Meiryo" charset="-128"/>
                <a:cs typeface="Meiryo" charset="-128"/>
              </a:endParaRPr>
            </a:p>
            <a:p>
              <a:pPr algn="ctr"/>
              <a:r>
                <a:rPr kumimoji="1" lang="ja-JP" altLang="en-US" sz="900" dirty="0">
                  <a:solidFill>
                    <a:schemeClr val="bg1"/>
                  </a:solidFill>
                  <a:latin typeface="Meiryo" charset="-128"/>
                  <a:ea typeface="Meiryo" charset="-128"/>
                  <a:cs typeface="Meiryo" charset="-128"/>
                </a:rPr>
                <a:t>アプローチ</a:t>
              </a:r>
            </a:p>
          </p:txBody>
        </p:sp>
        <p:sp>
          <p:nvSpPr>
            <p:cNvPr id="86" name="右矢印 85"/>
            <p:cNvSpPr/>
            <p:nvPr/>
          </p:nvSpPr>
          <p:spPr>
            <a:xfrm>
              <a:off x="3140282" y="1079318"/>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 name="図形グループ 20"/>
          <p:cNvGrpSpPr/>
          <p:nvPr/>
        </p:nvGrpSpPr>
        <p:grpSpPr>
          <a:xfrm>
            <a:off x="5522246" y="948612"/>
            <a:ext cx="3051765" cy="836980"/>
            <a:chOff x="5522246" y="948612"/>
            <a:chExt cx="3051765" cy="836980"/>
          </a:xfrm>
        </p:grpSpPr>
        <p:sp>
          <p:nvSpPr>
            <p:cNvPr id="67" name="円柱 66"/>
            <p:cNvSpPr/>
            <p:nvPr/>
          </p:nvSpPr>
          <p:spPr>
            <a:xfrm>
              <a:off x="6176498" y="971627"/>
              <a:ext cx="301793" cy="462315"/>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68" name="図形グループ 67"/>
            <p:cNvGrpSpPr/>
            <p:nvPr/>
          </p:nvGrpSpPr>
          <p:grpSpPr>
            <a:xfrm>
              <a:off x="6285030" y="1324959"/>
              <a:ext cx="274123" cy="121951"/>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285030" y="1470332"/>
              <a:ext cx="274123" cy="121951"/>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6290930" y="1609539"/>
              <a:ext cx="274123" cy="121951"/>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0" name="テキスト ボックス 79"/>
            <p:cNvSpPr txBox="1"/>
            <p:nvPr/>
          </p:nvSpPr>
          <p:spPr>
            <a:xfrm>
              <a:off x="6567947" y="1000762"/>
              <a:ext cx="992579" cy="784830"/>
            </a:xfrm>
            <a:prstGeom prst="rect">
              <a:avLst/>
            </a:prstGeom>
            <a:noFill/>
          </p:spPr>
          <p:txBody>
            <a:bodyPr wrap="none" rtlCol="0">
              <a:spAutoFit/>
            </a:bodyPr>
            <a:lstStyle/>
            <a:p>
              <a:pPr algn="ctr"/>
              <a:r>
                <a:rPr lang="ja-JP" altLang="en-US" b="1" u="sng" dirty="0">
                  <a:solidFill>
                    <a:srgbClr val="0432FF"/>
                  </a:solidFill>
                  <a:latin typeface="Meiryo" charset="-128"/>
                  <a:ea typeface="Meiryo" charset="-128"/>
                  <a:cs typeface="Meiryo" charset="-128"/>
                </a:rPr>
                <a:t>機械</a:t>
              </a:r>
              <a:r>
                <a:rPr kumimoji="1" lang="ja-JP" altLang="en-US" dirty="0">
                  <a:solidFill>
                    <a:srgbClr val="0432FF"/>
                  </a:solidFill>
                  <a:latin typeface="Meiryo" charset="-128"/>
                  <a:ea typeface="Meiryo" charset="-128"/>
                  <a:cs typeface="Meiryo" charset="-128"/>
                </a:rPr>
                <a:t>が</a:t>
              </a:r>
              <a:endParaRPr kumimoji="1" lang="en-US" altLang="ja-JP" dirty="0">
                <a:solidFill>
                  <a:srgbClr val="0432FF"/>
                </a:solidFill>
                <a:latin typeface="Meiryo" charset="-128"/>
                <a:ea typeface="Meiryo" charset="-128"/>
                <a:cs typeface="Meiryo" charset="-128"/>
              </a:endParaRPr>
            </a:p>
            <a:p>
              <a:pPr algn="ctr"/>
              <a:r>
                <a:rPr lang="ja-JP" altLang="en-US" sz="900" dirty="0">
                  <a:solidFill>
                    <a:srgbClr val="0432FF"/>
                  </a:solidFill>
                  <a:latin typeface="Meiryo" charset="-128"/>
                  <a:ea typeface="Meiryo" charset="-128"/>
                  <a:cs typeface="Meiryo" charset="-128"/>
                </a:rPr>
                <a:t>データ解析して</a:t>
              </a:r>
              <a:endParaRPr lang="en-US" altLang="ja-JP" sz="900" dirty="0">
                <a:solidFill>
                  <a:srgbClr val="0432FF"/>
                </a:solidFill>
                <a:latin typeface="Meiryo" charset="-128"/>
                <a:ea typeface="Meiryo" charset="-128"/>
                <a:cs typeface="Meiryo" charset="-128"/>
              </a:endParaRPr>
            </a:p>
            <a:p>
              <a:pPr algn="ctr"/>
              <a:r>
                <a:rPr kumimoji="1" lang="ja-JP" altLang="en-US" dirty="0">
                  <a:solidFill>
                    <a:srgbClr val="0432FF"/>
                  </a:solidFill>
                  <a:latin typeface="Meiryo" charset="-128"/>
                  <a:ea typeface="Meiryo" charset="-128"/>
                  <a:cs typeface="Meiryo" charset="-128"/>
                </a:rPr>
                <a:t>決める</a:t>
              </a:r>
            </a:p>
          </p:txBody>
        </p:sp>
        <p:sp>
          <p:nvSpPr>
            <p:cNvPr id="82" name="ホームベース 81"/>
            <p:cNvSpPr/>
            <p:nvPr/>
          </p:nvSpPr>
          <p:spPr>
            <a:xfrm rot="10800000">
              <a:off x="7585608" y="948612"/>
              <a:ext cx="988403" cy="822245"/>
            </a:xfrm>
            <a:prstGeom prst="homePlate">
              <a:avLst>
                <a:gd name="adj" fmla="val 17292"/>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p:cNvSpPr txBox="1"/>
            <p:nvPr/>
          </p:nvSpPr>
          <p:spPr>
            <a:xfrm>
              <a:off x="7680175" y="1112555"/>
              <a:ext cx="877163" cy="507831"/>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600" dirty="0">
                  <a:solidFill>
                    <a:schemeClr val="bg1"/>
                  </a:solidFill>
                  <a:latin typeface="Meiryo" charset="-128"/>
                  <a:ea typeface="Meiryo" charset="-128"/>
                  <a:cs typeface="Meiryo" charset="-128"/>
                </a:rPr>
                <a:t>ディープラーニング</a:t>
              </a:r>
              <a:endParaRPr lang="en-US" altLang="ja-JP" sz="600"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（深層学習）</a:t>
              </a:r>
              <a:endParaRPr kumimoji="1" lang="ja-JP" altLang="en-US" sz="900" dirty="0">
                <a:solidFill>
                  <a:schemeClr val="bg1"/>
                </a:solidFill>
                <a:latin typeface="Meiryo" charset="-128"/>
                <a:ea typeface="Meiryo" charset="-128"/>
                <a:cs typeface="Meiryo" charset="-128"/>
              </a:endParaRPr>
            </a:p>
          </p:txBody>
        </p:sp>
        <p:sp>
          <p:nvSpPr>
            <p:cNvPr id="87" name="右矢印 86"/>
            <p:cNvSpPr/>
            <p:nvPr/>
          </p:nvSpPr>
          <p:spPr>
            <a:xfrm rot="10800000">
              <a:off x="5522246" y="1088487"/>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846698" y="4116880"/>
            <a:ext cx="7465133" cy="2274840"/>
            <a:chOff x="846698" y="4116880"/>
            <a:chExt cx="7465133" cy="2274840"/>
          </a:xfrm>
        </p:grpSpPr>
        <p:sp>
          <p:nvSpPr>
            <p:cNvPr id="56" name="フローチャート: 磁気ディスク 55"/>
            <p:cNvSpPr/>
            <p:nvPr/>
          </p:nvSpPr>
          <p:spPr>
            <a:xfrm>
              <a:off x="6002645" y="5479350"/>
              <a:ext cx="2276891" cy="912370"/>
            </a:xfrm>
            <a:prstGeom prst="flowChartMagneticDisk">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846698" y="5478314"/>
              <a:ext cx="2276891"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角丸四角形 52"/>
            <p:cNvSpPr/>
            <p:nvPr/>
          </p:nvSpPr>
          <p:spPr>
            <a:xfrm>
              <a:off x="3720269" y="4440996"/>
              <a:ext cx="1693445" cy="1155184"/>
            </a:xfrm>
            <a:prstGeom prst="roundRect">
              <a:avLst>
                <a:gd name="adj" fmla="val 0"/>
              </a:avLst>
            </a:prstGeom>
            <a:solidFill>
              <a:srgbClr val="0070C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70354" y="4589954"/>
              <a:ext cx="780492" cy="780492"/>
            </a:xfrm>
            <a:prstGeom prst="rect">
              <a:avLst/>
            </a:prstGeom>
          </p:spPr>
        </p:pic>
        <p:pic>
          <p:nvPicPr>
            <p:cNvPr id="40" name="図 3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50846" y="4589954"/>
              <a:ext cx="780492" cy="780492"/>
            </a:xfrm>
            <a:prstGeom prst="rect">
              <a:avLst/>
            </a:prstGeom>
          </p:spPr>
        </p:pic>
        <p:pic>
          <p:nvPicPr>
            <p:cNvPr id="41" name="図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31339" y="4589954"/>
              <a:ext cx="780492" cy="780492"/>
            </a:xfrm>
            <a:prstGeom prst="rect">
              <a:avLst/>
            </a:prstGeom>
          </p:spPr>
        </p:pic>
        <p:pic>
          <p:nvPicPr>
            <p:cNvPr id="42" name="図 4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9750" y="4631743"/>
              <a:ext cx="717054" cy="717054"/>
            </a:xfrm>
            <a:prstGeom prst="rect">
              <a:avLst/>
            </a:prstGeom>
          </p:spPr>
        </p:pic>
        <p:pic>
          <p:nvPicPr>
            <p:cNvPr id="43" name="図 4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30735" y="4631744"/>
              <a:ext cx="717053" cy="717053"/>
            </a:xfrm>
            <a:prstGeom prst="rect">
              <a:avLst/>
            </a:prstGeom>
          </p:spPr>
        </p:pic>
        <p:pic>
          <p:nvPicPr>
            <p:cNvPr id="44" name="図 43"/>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12975" y="4502226"/>
              <a:ext cx="976090" cy="976090"/>
            </a:xfrm>
            <a:prstGeom prst="rect">
              <a:avLst/>
            </a:prstGeom>
          </p:spPr>
        </p:pic>
        <p:sp>
          <p:nvSpPr>
            <p:cNvPr id="47" name="テキスト ボックス 46"/>
            <p:cNvSpPr txBox="1"/>
            <p:nvPr/>
          </p:nvSpPr>
          <p:spPr>
            <a:xfrm>
              <a:off x="3936049" y="4857515"/>
              <a:ext cx="1261884" cy="738664"/>
            </a:xfrm>
            <a:prstGeom prst="rect">
              <a:avLst/>
            </a:prstGeom>
            <a:noFill/>
          </p:spPr>
          <p:txBody>
            <a:bodyPr wrap="none" rtlCol="0">
              <a:spAutoFit/>
            </a:bodyPr>
            <a:lstStyle/>
            <a:p>
              <a:pPr algn="ctr"/>
              <a:r>
                <a:rPr kumimoji="1" lang="ja-JP" altLang="en-US" sz="1050" dirty="0">
                  <a:solidFill>
                    <a:schemeClr val="bg1"/>
                  </a:solidFill>
                  <a:latin typeface="Meiryo" charset="-128"/>
                  <a:ea typeface="Meiryo" charset="-128"/>
                  <a:cs typeface="Meiryo" charset="-128"/>
                </a:rPr>
                <a:t>「特徴量」ごとに</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猫／犬の特徴を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最もよく表す値を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見つけ出す</a:t>
              </a:r>
            </a:p>
          </p:txBody>
        </p:sp>
        <p:sp>
          <p:nvSpPr>
            <p:cNvPr id="48" name="テキスト ボックス 47"/>
            <p:cNvSpPr txBox="1"/>
            <p:nvPr/>
          </p:nvSpPr>
          <p:spPr>
            <a:xfrm>
              <a:off x="4158328" y="4492561"/>
              <a:ext cx="800219"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学習</a:t>
              </a:r>
            </a:p>
          </p:txBody>
        </p:sp>
        <p:sp>
          <p:nvSpPr>
            <p:cNvPr id="49" name="テキスト ボックス 48"/>
            <p:cNvSpPr txBox="1"/>
            <p:nvPr/>
          </p:nvSpPr>
          <p:spPr>
            <a:xfrm>
              <a:off x="1049244" y="5849936"/>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a:t>
              </a:r>
              <a:r>
                <a:rPr lang="ja-JP" altLang="en-US" sz="1200" dirty="0">
                  <a:solidFill>
                    <a:schemeClr val="bg1"/>
                  </a:solidFill>
                  <a:latin typeface="Meiryo" charset="-128"/>
                  <a:ea typeface="Meiryo" charset="-128"/>
                  <a:cs typeface="Meiryo" charset="-128"/>
                </a:rPr>
                <a:t>パターン</a:t>
              </a:r>
              <a:endParaRPr kumimoji="1" lang="ja-JP" altLang="en-US" sz="1200" dirty="0">
                <a:solidFill>
                  <a:schemeClr val="bg1"/>
                </a:solidFill>
                <a:latin typeface="Meiryo" charset="-128"/>
                <a:ea typeface="Meiryo" charset="-128"/>
                <a:cs typeface="Meiryo" charset="-128"/>
              </a:endParaRPr>
            </a:p>
          </p:txBody>
        </p:sp>
        <p:sp>
          <p:nvSpPr>
            <p:cNvPr id="50" name="テキスト ボックス 49"/>
            <p:cNvSpPr txBox="1"/>
            <p:nvPr/>
          </p:nvSpPr>
          <p:spPr>
            <a:xfrm>
              <a:off x="6202373" y="5850273"/>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犬の特徴を最もよく表す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特徴量の組合せパターン</a:t>
              </a:r>
            </a:p>
          </p:txBody>
        </p:sp>
        <p:sp>
          <p:nvSpPr>
            <p:cNvPr id="55" name="テキスト ボックス 54"/>
            <p:cNvSpPr txBox="1"/>
            <p:nvPr/>
          </p:nvSpPr>
          <p:spPr>
            <a:xfrm>
              <a:off x="1451435" y="5517735"/>
              <a:ext cx="1082348" cy="307777"/>
            </a:xfrm>
            <a:prstGeom prst="rect">
              <a:avLst/>
            </a:prstGeom>
            <a:noFill/>
          </p:spPr>
          <p:txBody>
            <a:bodyPr wrap="none" rtlCol="0">
              <a:spAutoFit/>
            </a:bodyPr>
            <a:lstStyle/>
            <a:p>
              <a:pPr algn="ctr"/>
              <a:r>
                <a:rPr lang="ja-JP" altLang="en-US" sz="1400">
                  <a:solidFill>
                    <a:schemeClr val="bg1"/>
                  </a:solidFill>
                  <a:latin typeface="Meiryo" charset="-128"/>
                  <a:ea typeface="Meiryo" charset="-128"/>
                  <a:cs typeface="Meiryo" charset="-128"/>
                </a:rPr>
                <a:t>猫の</a:t>
              </a:r>
              <a:r>
                <a:rPr kumimoji="1" lang="ja-JP" altLang="en-US" sz="1400" b="1">
                  <a:solidFill>
                    <a:schemeClr val="bg1"/>
                  </a:solidFill>
                  <a:latin typeface="Meiryo" charset="-128"/>
                  <a:ea typeface="Meiryo" charset="-128"/>
                  <a:cs typeface="Meiryo" charset="-128"/>
                </a:rPr>
                <a:t>モデル</a:t>
              </a:r>
              <a:endParaRPr kumimoji="1" lang="ja-JP" altLang="en-US" sz="1400" b="1" dirty="0">
                <a:solidFill>
                  <a:schemeClr val="bg1"/>
                </a:solidFill>
                <a:latin typeface="Meiryo" charset="-128"/>
                <a:ea typeface="Meiryo" charset="-128"/>
                <a:cs typeface="Meiryo" charset="-128"/>
              </a:endParaRPr>
            </a:p>
          </p:txBody>
        </p:sp>
        <p:sp>
          <p:nvSpPr>
            <p:cNvPr id="57" name="テキスト ボックス 56"/>
            <p:cNvSpPr txBox="1"/>
            <p:nvPr/>
          </p:nvSpPr>
          <p:spPr>
            <a:xfrm>
              <a:off x="6599916" y="5517735"/>
              <a:ext cx="1082348" cy="307777"/>
            </a:xfrm>
            <a:prstGeom prst="rect">
              <a:avLst/>
            </a:prstGeom>
            <a:noFill/>
          </p:spPr>
          <p:txBody>
            <a:bodyPr wrap="none" rtlCol="0">
              <a:spAutoFit/>
            </a:bodyPr>
            <a:lstStyle/>
            <a:p>
              <a:pPr algn="ctr"/>
              <a:r>
                <a:rPr lang="ja-JP" altLang="en-US" sz="1400">
                  <a:solidFill>
                    <a:schemeClr val="bg1"/>
                  </a:solidFill>
                  <a:latin typeface="Meiryo" charset="-128"/>
                  <a:ea typeface="Meiryo" charset="-128"/>
                  <a:cs typeface="Meiryo" charset="-128"/>
                </a:rPr>
                <a:t>犬の</a:t>
              </a:r>
              <a:r>
                <a:rPr kumimoji="1" lang="ja-JP" altLang="en-US" sz="1400" b="1">
                  <a:solidFill>
                    <a:schemeClr val="bg1"/>
                  </a:solidFill>
                  <a:latin typeface="Meiryo" charset="-128"/>
                  <a:ea typeface="Meiryo" charset="-128"/>
                  <a:cs typeface="Meiryo" charset="-128"/>
                </a:rPr>
                <a:t>モデル</a:t>
              </a:r>
              <a:endParaRPr kumimoji="1" lang="ja-JP" altLang="en-US" sz="1400" b="1" dirty="0">
                <a:solidFill>
                  <a:schemeClr val="bg1"/>
                </a:solidFill>
                <a:latin typeface="Meiryo" charset="-128"/>
                <a:ea typeface="Meiryo" charset="-128"/>
                <a:cs typeface="Meiryo" charset="-128"/>
              </a:endParaRPr>
            </a:p>
          </p:txBody>
        </p:sp>
        <p:sp>
          <p:nvSpPr>
            <p:cNvPr id="58" name="右矢印 57"/>
            <p:cNvSpPr/>
            <p:nvPr/>
          </p:nvSpPr>
          <p:spPr>
            <a:xfrm>
              <a:off x="3251631" y="4740012"/>
              <a:ext cx="468638" cy="49128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rot="10800000">
              <a:off x="5418067" y="4740012"/>
              <a:ext cx="468638" cy="49128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p:cNvSpPr txBox="1"/>
            <p:nvPr/>
          </p:nvSpPr>
          <p:spPr>
            <a:xfrm>
              <a:off x="1174664"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1" name="テキスト ボックス 60"/>
            <p:cNvSpPr txBox="1"/>
            <p:nvPr/>
          </p:nvSpPr>
          <p:spPr>
            <a:xfrm>
              <a:off x="6330611"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2" name="曲折矢印 61"/>
            <p:cNvSpPr/>
            <p:nvPr/>
          </p:nvSpPr>
          <p:spPr>
            <a:xfrm rot="10800000">
              <a:off x="3208147" y="5651461"/>
              <a:ext cx="1171503" cy="483095"/>
            </a:xfrm>
            <a:prstGeom prst="bentArrow">
              <a:avLst>
                <a:gd name="adj1" fmla="val 36228"/>
                <a:gd name="adj2" fmla="val 33020"/>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曲折矢印 62"/>
            <p:cNvSpPr/>
            <p:nvPr/>
          </p:nvSpPr>
          <p:spPr>
            <a:xfrm rot="10800000" flipH="1">
              <a:off x="4764814" y="5646010"/>
              <a:ext cx="1171503" cy="483095"/>
            </a:xfrm>
            <a:prstGeom prst="bentArrow">
              <a:avLst>
                <a:gd name="adj1" fmla="val 36228"/>
                <a:gd name="adj2" fmla="val 33020"/>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rot="5400000">
              <a:off x="4387848" y="4059080"/>
              <a:ext cx="375681" cy="491282"/>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テキスト ボックス 16"/>
          <p:cNvSpPr txBox="1"/>
          <p:nvPr/>
        </p:nvSpPr>
        <p:spPr>
          <a:xfrm>
            <a:off x="7423218"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犬</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dog</a:t>
            </a:r>
            <a:endParaRPr kumimoji="1" lang="ja-JP" altLang="en-US" sz="2400" dirty="0">
              <a:latin typeface="Meiryo" charset="-128"/>
              <a:ea typeface="Meiryo" charset="-128"/>
              <a:cs typeface="Meiryo" charset="-128"/>
            </a:endParaRPr>
          </a:p>
        </p:txBody>
      </p:sp>
      <p:sp>
        <p:nvSpPr>
          <p:cNvPr id="89" name="テキスト ボックス 88"/>
          <p:cNvSpPr txBox="1"/>
          <p:nvPr/>
        </p:nvSpPr>
        <p:spPr>
          <a:xfrm>
            <a:off x="869933"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猫</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cat</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380878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角丸四角形 81"/>
          <p:cNvSpPr/>
          <p:nvPr/>
        </p:nvSpPr>
        <p:spPr>
          <a:xfrm>
            <a:off x="3069024" y="3053165"/>
            <a:ext cx="3005951" cy="2603715"/>
          </a:xfrm>
          <a:prstGeom prst="roundRect">
            <a:avLst>
              <a:gd name="adj" fmla="val 0"/>
            </a:avLst>
          </a:prstGeom>
          <a:solidFill>
            <a:schemeClr val="accent3">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3328261" y="3566673"/>
            <a:ext cx="2487478" cy="904209"/>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1" name="角丸四角形 80"/>
          <p:cNvSpPr/>
          <p:nvPr/>
        </p:nvSpPr>
        <p:spPr>
          <a:xfrm>
            <a:off x="3328261" y="4620303"/>
            <a:ext cx="2487478" cy="915913"/>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学習と推論</a:t>
            </a:r>
            <a:r>
              <a:rPr kumimoji="1" lang="en-US" altLang="ja-JP" dirty="0"/>
              <a:t> 2</a:t>
            </a:r>
            <a:endParaRPr kumimoji="1" lang="ja-JP" altLang="en-US" dirty="0"/>
          </a:p>
        </p:txBody>
      </p:sp>
      <p:pic>
        <p:nvPicPr>
          <p:cNvPr id="64" name="図 63"/>
          <p:cNvPicPr>
            <a:picLocks noChangeAspect="1"/>
          </p:cNvPicPr>
          <p:nvPr/>
        </p:nvPicPr>
        <p:blipFill>
          <a:blip r:embed="rId3">
            <a:clrChange>
              <a:clrFrom>
                <a:srgbClr val="FFFFFF"/>
              </a:clrFrom>
              <a:clrTo>
                <a:srgbClr val="FFFFFF">
                  <a:alpha val="0"/>
                </a:srgbClr>
              </a:clrTo>
            </a:clrChange>
          </a:blip>
          <a:stretch>
            <a:fillRect/>
          </a:stretch>
        </p:blipFill>
        <p:spPr>
          <a:xfrm>
            <a:off x="3398541" y="795366"/>
            <a:ext cx="2346917" cy="2346917"/>
          </a:xfrm>
          <a:prstGeom prst="rect">
            <a:avLst/>
          </a:prstGeom>
        </p:spPr>
      </p:pic>
      <p:sp>
        <p:nvSpPr>
          <p:cNvPr id="65" name="テキスト ボックス 64"/>
          <p:cNvSpPr txBox="1"/>
          <p:nvPr/>
        </p:nvSpPr>
        <p:spPr>
          <a:xfrm>
            <a:off x="3838466" y="3618230"/>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特徴の抽出</a:t>
            </a:r>
          </a:p>
        </p:txBody>
      </p:sp>
      <p:sp>
        <p:nvSpPr>
          <p:cNvPr id="67" name="テキスト ボックス 66"/>
          <p:cNvSpPr txBox="1"/>
          <p:nvPr/>
        </p:nvSpPr>
        <p:spPr>
          <a:xfrm>
            <a:off x="3576173" y="4669381"/>
            <a:ext cx="1980029" cy="307777"/>
          </a:xfrm>
          <a:prstGeom prst="rect">
            <a:avLst/>
          </a:prstGeom>
          <a:noFill/>
        </p:spPr>
        <p:txBody>
          <a:bodyPr wrap="none" rtlCol="0">
            <a:spAutoFit/>
          </a:bodyPr>
          <a:lstStyle/>
          <a:p>
            <a:pPr algn="ctr"/>
            <a:r>
              <a:rPr kumimoji="1" lang="ja-JP" altLang="en-US" sz="1400" b="1">
                <a:solidFill>
                  <a:schemeClr val="bg1"/>
                </a:solidFill>
                <a:latin typeface="Meiryo" charset="-128"/>
                <a:ea typeface="Meiryo" charset="-128"/>
                <a:cs typeface="Meiryo" charset="-128"/>
              </a:rPr>
              <a:t>モデルとのマッチング</a:t>
            </a:r>
            <a:endParaRPr kumimoji="1" lang="ja-JP" altLang="en-US" sz="1400" b="1" dirty="0">
              <a:solidFill>
                <a:schemeClr val="bg1"/>
              </a:solidFill>
              <a:latin typeface="Meiryo" charset="-128"/>
              <a:ea typeface="Meiryo" charset="-128"/>
              <a:cs typeface="Meiryo" charset="-128"/>
            </a:endParaRPr>
          </a:p>
        </p:txBody>
      </p:sp>
      <p:sp>
        <p:nvSpPr>
          <p:cNvPr id="68" name="フローチャート: 磁気ディスク 67"/>
          <p:cNvSpPr/>
          <p:nvPr/>
        </p:nvSpPr>
        <p:spPr>
          <a:xfrm>
            <a:off x="6334212" y="4623846"/>
            <a:ext cx="1312554" cy="912370"/>
          </a:xfrm>
          <a:prstGeom prst="flowChartMagneticDisk">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磁気ディスク 68"/>
          <p:cNvSpPr/>
          <p:nvPr/>
        </p:nvSpPr>
        <p:spPr>
          <a:xfrm>
            <a:off x="1450533" y="4623846"/>
            <a:ext cx="1312554"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テキスト ボックス 69"/>
          <p:cNvSpPr txBox="1"/>
          <p:nvPr/>
        </p:nvSpPr>
        <p:spPr>
          <a:xfrm>
            <a:off x="1834940" y="5004812"/>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猫</a:t>
            </a:r>
            <a:endParaRPr kumimoji="1" lang="ja-JP" altLang="en-US" sz="1000" dirty="0">
              <a:solidFill>
                <a:schemeClr val="bg1"/>
              </a:solidFill>
              <a:latin typeface="Meiryo" charset="-128"/>
              <a:ea typeface="Meiryo" charset="-128"/>
              <a:cs typeface="Meiryo" charset="-128"/>
            </a:endParaRPr>
          </a:p>
        </p:txBody>
      </p:sp>
      <p:sp>
        <p:nvSpPr>
          <p:cNvPr id="71" name="テキスト ボックス 70"/>
          <p:cNvSpPr txBox="1"/>
          <p:nvPr/>
        </p:nvSpPr>
        <p:spPr>
          <a:xfrm>
            <a:off x="6718618" y="5012996"/>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犬</a:t>
            </a:r>
            <a:endParaRPr kumimoji="1" lang="ja-JP" altLang="en-US" sz="1000" dirty="0">
              <a:solidFill>
                <a:schemeClr val="bg1"/>
              </a:solidFill>
              <a:latin typeface="Meiryo" charset="-128"/>
              <a:ea typeface="Meiryo" charset="-128"/>
              <a:cs typeface="Meiryo" charset="-128"/>
            </a:endParaRPr>
          </a:p>
        </p:txBody>
      </p:sp>
      <p:sp>
        <p:nvSpPr>
          <p:cNvPr id="72" name="テキスト ボックス 71"/>
          <p:cNvSpPr txBox="1"/>
          <p:nvPr/>
        </p:nvSpPr>
        <p:spPr>
          <a:xfrm>
            <a:off x="6705795" y="4687199"/>
            <a:ext cx="569387" cy="246221"/>
          </a:xfrm>
          <a:prstGeom prst="rect">
            <a:avLst/>
          </a:prstGeom>
          <a:noFill/>
        </p:spPr>
        <p:txBody>
          <a:bodyPr wrap="none" rtlCol="0">
            <a:spAutoFit/>
          </a:bodyPr>
          <a:lstStyle/>
          <a:p>
            <a:pPr algn="ctr"/>
            <a:r>
              <a:rPr kumimoji="1" lang="ja-JP" altLang="en-US" sz="1000">
                <a:solidFill>
                  <a:schemeClr val="bg1"/>
                </a:solidFill>
                <a:latin typeface="Meiryo" charset="-128"/>
                <a:ea typeface="Meiryo" charset="-128"/>
                <a:cs typeface="Meiryo" charset="-128"/>
              </a:rPr>
              <a:t>モデル</a:t>
            </a:r>
            <a:endParaRPr kumimoji="1" lang="ja-JP" altLang="en-US" sz="1000" dirty="0">
              <a:solidFill>
                <a:schemeClr val="bg1"/>
              </a:solidFill>
              <a:latin typeface="Meiryo" charset="-128"/>
              <a:ea typeface="Meiryo" charset="-128"/>
              <a:cs typeface="Meiryo" charset="-128"/>
            </a:endParaRPr>
          </a:p>
        </p:txBody>
      </p:sp>
      <p:sp>
        <p:nvSpPr>
          <p:cNvPr id="73" name="テキスト ボックス 72"/>
          <p:cNvSpPr txBox="1"/>
          <p:nvPr/>
        </p:nvSpPr>
        <p:spPr>
          <a:xfrm>
            <a:off x="1822115" y="4662226"/>
            <a:ext cx="569387" cy="246221"/>
          </a:xfrm>
          <a:prstGeom prst="rect">
            <a:avLst/>
          </a:prstGeom>
          <a:noFill/>
        </p:spPr>
        <p:txBody>
          <a:bodyPr wrap="none" rtlCol="0">
            <a:spAutoFit/>
          </a:bodyPr>
          <a:lstStyle/>
          <a:p>
            <a:pPr algn="ctr"/>
            <a:r>
              <a:rPr kumimoji="1" lang="ja-JP" altLang="en-US" sz="1000">
                <a:solidFill>
                  <a:schemeClr val="bg1"/>
                </a:solidFill>
                <a:latin typeface="Meiryo" charset="-128"/>
                <a:ea typeface="Meiryo" charset="-128"/>
                <a:cs typeface="Meiryo" charset="-128"/>
              </a:rPr>
              <a:t>モデル</a:t>
            </a:r>
            <a:endParaRPr kumimoji="1" lang="ja-JP" altLang="en-US" sz="1000" dirty="0">
              <a:solidFill>
                <a:schemeClr val="bg1"/>
              </a:solidFill>
              <a:latin typeface="Meiryo" charset="-128"/>
              <a:ea typeface="Meiryo" charset="-128"/>
              <a:cs typeface="Meiryo" charset="-128"/>
            </a:endParaRPr>
          </a:p>
        </p:txBody>
      </p:sp>
      <p:sp>
        <p:nvSpPr>
          <p:cNvPr id="74" name="テキスト ボックス 73"/>
          <p:cNvSpPr txBox="1"/>
          <p:nvPr/>
        </p:nvSpPr>
        <p:spPr>
          <a:xfrm>
            <a:off x="3546353" y="5017301"/>
            <a:ext cx="2074606"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a:t>
            </a:r>
            <a:r>
              <a:rPr kumimoji="1" lang="ja-JP" altLang="en-US" sz="1200">
                <a:solidFill>
                  <a:schemeClr val="bg1"/>
                </a:solidFill>
                <a:latin typeface="Meiryo" charset="-128"/>
                <a:ea typeface="Meiryo" charset="-128"/>
                <a:cs typeface="Meiryo" charset="-128"/>
              </a:rPr>
              <a:t>」のモデル</a:t>
            </a:r>
            <a:r>
              <a:rPr lang="ja-JP" altLang="en-US" sz="1200" dirty="0">
                <a:solidFill>
                  <a:schemeClr val="bg1"/>
                </a:solidFill>
                <a:latin typeface="Meiryo" charset="-128"/>
                <a:ea typeface="Meiryo" charset="-128"/>
                <a:cs typeface="Meiryo" charset="-128"/>
              </a:rPr>
              <a:t>に</a:t>
            </a:r>
            <a:endParaRPr lang="en-US" altLang="ja-JP" sz="1200" dirty="0">
              <a:solidFill>
                <a:schemeClr val="bg1"/>
              </a:solidFill>
              <a:latin typeface="Meiryo" charset="-128"/>
              <a:ea typeface="Meiryo" charset="-128"/>
              <a:cs typeface="Meiryo" charset="-128"/>
            </a:endParaRPr>
          </a:p>
          <a:p>
            <a:pPr algn="ctr"/>
            <a:r>
              <a:rPr lang="en-US" altLang="ja-JP" sz="1200" dirty="0">
                <a:solidFill>
                  <a:schemeClr val="bg1"/>
                </a:solidFill>
                <a:latin typeface="Meiryo" charset="-128"/>
                <a:ea typeface="Meiryo" charset="-128"/>
                <a:cs typeface="Meiryo" charset="-128"/>
              </a:rPr>
              <a:t>98%</a:t>
            </a:r>
            <a:r>
              <a:rPr lang="ja-JP" altLang="en-US" sz="1200" dirty="0">
                <a:solidFill>
                  <a:schemeClr val="bg1"/>
                </a:solidFill>
                <a:latin typeface="Meiryo" charset="-128"/>
                <a:ea typeface="Meiryo" charset="-128"/>
                <a:cs typeface="Meiryo" charset="-128"/>
              </a:rPr>
              <a:t>の割合で一致している</a:t>
            </a:r>
            <a:endParaRPr kumimoji="1" lang="ja-JP" altLang="en-US" sz="1200" dirty="0">
              <a:solidFill>
                <a:schemeClr val="bg1"/>
              </a:solidFill>
              <a:latin typeface="Meiryo" charset="-128"/>
              <a:ea typeface="Meiryo" charset="-128"/>
              <a:cs typeface="Meiryo" charset="-128"/>
            </a:endParaRPr>
          </a:p>
        </p:txBody>
      </p:sp>
      <p:sp>
        <p:nvSpPr>
          <p:cNvPr id="75" name="テキスト ボックス 74"/>
          <p:cNvSpPr txBox="1"/>
          <p:nvPr/>
        </p:nvSpPr>
        <p:spPr>
          <a:xfrm>
            <a:off x="3037565" y="5939748"/>
            <a:ext cx="3057248" cy="646331"/>
          </a:xfrm>
          <a:prstGeom prst="rect">
            <a:avLst/>
          </a:prstGeom>
          <a:noFill/>
        </p:spPr>
        <p:txBody>
          <a:bodyPr wrap="none" rtlCol="0">
            <a:spAutoFit/>
          </a:bodyPr>
          <a:lstStyle/>
          <a:p>
            <a:pPr algn="ctr"/>
            <a:r>
              <a:rPr kumimoji="1" lang="ja-JP" altLang="en-US" sz="2000" b="1" dirty="0">
                <a:solidFill>
                  <a:schemeClr val="accent3">
                    <a:lumMod val="75000"/>
                  </a:schemeClr>
                </a:solidFill>
                <a:latin typeface="Meiryo" charset="-128"/>
                <a:ea typeface="Meiryo" charset="-128"/>
                <a:cs typeface="Meiryo" charset="-128"/>
              </a:rPr>
              <a:t>推論結果</a:t>
            </a:r>
            <a:endParaRPr kumimoji="1" lang="en-US" altLang="ja-JP" sz="2000" b="1" dirty="0">
              <a:solidFill>
                <a:schemeClr val="accent3">
                  <a:lumMod val="75000"/>
                </a:schemeClr>
              </a:solidFill>
              <a:latin typeface="Meiryo" charset="-128"/>
              <a:ea typeface="Meiryo" charset="-128"/>
              <a:cs typeface="Meiryo" charset="-128"/>
            </a:endParaRPr>
          </a:p>
          <a:p>
            <a:pPr algn="ctr"/>
            <a:r>
              <a:rPr lang="ja-JP" altLang="en-US" sz="1600" dirty="0">
                <a:solidFill>
                  <a:schemeClr val="accent3">
                    <a:lumMod val="75000"/>
                  </a:schemeClr>
                </a:solidFill>
                <a:latin typeface="Meiryo" charset="-128"/>
                <a:ea typeface="Meiryo" charset="-128"/>
                <a:cs typeface="Meiryo" charset="-128"/>
              </a:rPr>
              <a:t>だから「この画像は猫である」</a:t>
            </a:r>
            <a:endParaRPr kumimoji="1" lang="ja-JP" altLang="en-US" sz="1600" dirty="0">
              <a:solidFill>
                <a:schemeClr val="accent3">
                  <a:lumMod val="75000"/>
                </a:schemeClr>
              </a:solidFill>
              <a:latin typeface="Meiryo" charset="-128"/>
              <a:ea typeface="Meiryo" charset="-128"/>
              <a:cs typeface="Meiryo" charset="-128"/>
            </a:endParaRPr>
          </a:p>
        </p:txBody>
      </p:sp>
      <p:sp>
        <p:nvSpPr>
          <p:cNvPr id="76" name="テキスト ボックス 75"/>
          <p:cNvSpPr txBox="1"/>
          <p:nvPr/>
        </p:nvSpPr>
        <p:spPr>
          <a:xfrm>
            <a:off x="3633279" y="3995597"/>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「特徴量」に着目して</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それぞれの値を計算する</a:t>
            </a:r>
            <a:endParaRPr kumimoji="1" lang="ja-JP" altLang="en-US" sz="1200" dirty="0">
              <a:solidFill>
                <a:schemeClr val="bg1"/>
              </a:solidFill>
              <a:latin typeface="Meiryo" charset="-128"/>
              <a:ea typeface="Meiryo" charset="-128"/>
              <a:cs typeface="Meiryo" charset="-128"/>
            </a:endParaRPr>
          </a:p>
        </p:txBody>
      </p:sp>
      <p:sp>
        <p:nvSpPr>
          <p:cNvPr id="83" name="テキスト ボックス 82"/>
          <p:cNvSpPr txBox="1"/>
          <p:nvPr/>
        </p:nvSpPr>
        <p:spPr>
          <a:xfrm>
            <a:off x="4120594" y="3111460"/>
            <a:ext cx="902811" cy="523220"/>
          </a:xfrm>
          <a:prstGeom prst="rect">
            <a:avLst/>
          </a:prstGeom>
          <a:noFill/>
        </p:spPr>
        <p:txBody>
          <a:bodyPr wrap="none" rtlCol="0">
            <a:spAutoFit/>
          </a:bodyPr>
          <a:lstStyle/>
          <a:p>
            <a:pPr algn="ctr"/>
            <a:r>
              <a:rPr kumimoji="1" lang="ja-JP" altLang="en-US" sz="2800" b="1">
                <a:solidFill>
                  <a:schemeClr val="bg1"/>
                </a:solidFill>
                <a:latin typeface="Meiryo" charset="-128"/>
                <a:ea typeface="Meiryo" charset="-128"/>
                <a:cs typeface="Meiryo" charset="-128"/>
              </a:rPr>
              <a:t>推論</a:t>
            </a:r>
            <a:endParaRPr kumimoji="1" lang="ja-JP" altLang="en-US" sz="2800" b="1" dirty="0">
              <a:solidFill>
                <a:schemeClr val="bg1"/>
              </a:solidFill>
              <a:latin typeface="Meiryo" charset="-128"/>
              <a:ea typeface="Meiryo" charset="-128"/>
              <a:cs typeface="Meiryo" charset="-128"/>
            </a:endParaRPr>
          </a:p>
        </p:txBody>
      </p:sp>
      <p:sp>
        <p:nvSpPr>
          <p:cNvPr id="85" name="下矢印 84"/>
          <p:cNvSpPr/>
          <p:nvPr/>
        </p:nvSpPr>
        <p:spPr>
          <a:xfrm>
            <a:off x="4170963" y="5611426"/>
            <a:ext cx="813662" cy="309993"/>
          </a:xfrm>
          <a:prstGeom prst="down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下矢印 85"/>
          <p:cNvSpPr/>
          <p:nvPr/>
        </p:nvSpPr>
        <p:spPr>
          <a:xfrm rot="16200000">
            <a:off x="2901185" y="4838706"/>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下矢印 86"/>
          <p:cNvSpPr/>
          <p:nvPr/>
        </p:nvSpPr>
        <p:spPr>
          <a:xfrm rot="5400000">
            <a:off x="5881748" y="4838707"/>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下矢印 87"/>
          <p:cNvSpPr/>
          <p:nvPr/>
        </p:nvSpPr>
        <p:spPr>
          <a:xfrm>
            <a:off x="4170963" y="4417542"/>
            <a:ext cx="813662" cy="25534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四角形吹き出し 44"/>
          <p:cNvSpPr/>
          <p:nvPr/>
        </p:nvSpPr>
        <p:spPr>
          <a:xfrm>
            <a:off x="5860315" y="867302"/>
            <a:ext cx="873162" cy="1958571"/>
          </a:xfrm>
          <a:prstGeom prst="wedgeRectCallout">
            <a:avLst>
              <a:gd name="adj1" fmla="val -93588"/>
              <a:gd name="adj2" fmla="val 95919"/>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871822" y="923471"/>
            <a:ext cx="904998" cy="338554"/>
          </a:xfrm>
          <a:prstGeom prst="rect">
            <a:avLst/>
          </a:prstGeom>
          <a:noFill/>
        </p:spPr>
        <p:txBody>
          <a:bodyPr wrap="squar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特徴量</a:t>
            </a:r>
          </a:p>
        </p:txBody>
      </p:sp>
      <p:sp>
        <p:nvSpPr>
          <p:cNvPr id="66" name="テキスト ボックス 65"/>
          <p:cNvSpPr txBox="1"/>
          <p:nvPr/>
        </p:nvSpPr>
        <p:spPr>
          <a:xfrm>
            <a:off x="3858302" y="919751"/>
            <a:ext cx="1415772" cy="338554"/>
          </a:xfrm>
          <a:prstGeom prst="rect">
            <a:avLst/>
          </a:prstGeom>
          <a:noFill/>
        </p:spPr>
        <p:txBody>
          <a:bodyPr wrap="non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未知のデータ</a:t>
            </a:r>
          </a:p>
        </p:txBody>
      </p:sp>
      <p:sp>
        <p:nvSpPr>
          <p:cNvPr id="77" name="角丸四角形 76"/>
          <p:cNvSpPr/>
          <p:nvPr/>
        </p:nvSpPr>
        <p:spPr>
          <a:xfrm>
            <a:off x="4800600" y="1994481"/>
            <a:ext cx="410705" cy="338899"/>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角丸四角形 77"/>
          <p:cNvSpPr/>
          <p:nvPr/>
        </p:nvSpPr>
        <p:spPr>
          <a:xfrm>
            <a:off x="4908549" y="1155332"/>
            <a:ext cx="836909" cy="663732"/>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角丸四角形 78"/>
          <p:cNvSpPr/>
          <p:nvPr/>
        </p:nvSpPr>
        <p:spPr>
          <a:xfrm>
            <a:off x="4316278" y="2271768"/>
            <a:ext cx="484322" cy="375975"/>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下矢印 83"/>
          <p:cNvSpPr/>
          <p:nvPr/>
        </p:nvSpPr>
        <p:spPr>
          <a:xfrm>
            <a:off x="4176825" y="2801467"/>
            <a:ext cx="813662" cy="309993"/>
          </a:xfrm>
          <a:prstGeom prst="down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6069552" y="1327082"/>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30" name="テキスト ボックス 29"/>
          <p:cNvSpPr txBox="1"/>
          <p:nvPr/>
        </p:nvSpPr>
        <p:spPr>
          <a:xfrm>
            <a:off x="6055766" y="1809613"/>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目</a:t>
            </a:r>
          </a:p>
        </p:txBody>
      </p:sp>
      <p:sp>
        <p:nvSpPr>
          <p:cNvPr id="31" name="テキスト ボックス 30"/>
          <p:cNvSpPr txBox="1"/>
          <p:nvPr/>
        </p:nvSpPr>
        <p:spPr>
          <a:xfrm>
            <a:off x="6069552" y="2336741"/>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32" name="直線コネクタ 31"/>
          <p:cNvCxnSpPr>
            <a:stCxn id="78" idx="3"/>
            <a:endCxn id="29" idx="1"/>
          </p:cNvCxnSpPr>
          <p:nvPr/>
        </p:nvCxnSpPr>
        <p:spPr>
          <a:xfrm>
            <a:off x="5745458" y="1487198"/>
            <a:ext cx="324094" cy="7071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77" idx="3"/>
            <a:endCxn id="30" idx="1"/>
          </p:cNvCxnSpPr>
          <p:nvPr/>
        </p:nvCxnSpPr>
        <p:spPr>
          <a:xfrm flipV="1">
            <a:off x="5211305" y="2040446"/>
            <a:ext cx="844461" cy="12348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a:stCxn id="79" idx="3"/>
            <a:endCxn id="31" idx="1"/>
          </p:cNvCxnSpPr>
          <p:nvPr/>
        </p:nvCxnSpPr>
        <p:spPr>
          <a:xfrm>
            <a:off x="4800600" y="2459756"/>
            <a:ext cx="1268952" cy="107818"/>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1796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3B1D47C2-C255-CC47-04C4-603158DBF29C}"/>
              </a:ext>
            </a:extLst>
          </p:cNvPr>
          <p:cNvSpPr/>
          <p:nvPr/>
        </p:nvSpPr>
        <p:spPr>
          <a:xfrm>
            <a:off x="7926934" y="1854068"/>
            <a:ext cx="676677" cy="3417779"/>
          </a:xfrm>
          <a:prstGeom prst="rect">
            <a:avLst/>
          </a:prstGeom>
          <a:solidFill>
            <a:srgbClr val="7030A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CCC54AED-1E31-164A-9880-217BF697DCE4}"/>
              </a:ext>
            </a:extLst>
          </p:cNvPr>
          <p:cNvSpPr/>
          <p:nvPr/>
        </p:nvSpPr>
        <p:spPr>
          <a:xfrm>
            <a:off x="4933402" y="1854069"/>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43C5DF9-6334-D94C-BE1C-017FE2D2D372}"/>
              </a:ext>
            </a:extLst>
          </p:cNvPr>
          <p:cNvSpPr/>
          <p:nvPr/>
        </p:nvSpPr>
        <p:spPr>
          <a:xfrm>
            <a:off x="5687469" y="1854068"/>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8568BFC3-9934-4146-9E06-32AD5D998816}"/>
              </a:ext>
            </a:extLst>
          </p:cNvPr>
          <p:cNvSpPr/>
          <p:nvPr/>
        </p:nvSpPr>
        <p:spPr>
          <a:xfrm>
            <a:off x="6443078" y="1854068"/>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CEF22D35-9727-8F42-B1FF-0B8F9D6F2E30}"/>
              </a:ext>
            </a:extLst>
          </p:cNvPr>
          <p:cNvSpPr/>
          <p:nvPr/>
        </p:nvSpPr>
        <p:spPr>
          <a:xfrm>
            <a:off x="7192748" y="1858007"/>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6943F5F7-A374-C14C-9930-3EC310A8ADCC}"/>
              </a:ext>
            </a:extLst>
          </p:cNvPr>
          <p:cNvSpPr/>
          <p:nvPr/>
        </p:nvSpPr>
        <p:spPr>
          <a:xfrm>
            <a:off x="4969672" y="1972307"/>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61F4436D-E3B3-B04A-9C0A-0DE36FA0E885}"/>
              </a:ext>
            </a:extLst>
          </p:cNvPr>
          <p:cNvSpPr/>
          <p:nvPr/>
        </p:nvSpPr>
        <p:spPr>
          <a:xfrm>
            <a:off x="4964756" y="2479049"/>
            <a:ext cx="3608158"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32420327-1123-EF49-950C-3F18596AF118}"/>
              </a:ext>
            </a:extLst>
          </p:cNvPr>
          <p:cNvSpPr/>
          <p:nvPr/>
        </p:nvSpPr>
        <p:spPr>
          <a:xfrm>
            <a:off x="4951445" y="2998822"/>
            <a:ext cx="3621526"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3D9276B-20AF-F44D-A3BD-E30E472848C9}"/>
              </a:ext>
            </a:extLst>
          </p:cNvPr>
          <p:cNvSpPr/>
          <p:nvPr/>
        </p:nvSpPr>
        <p:spPr>
          <a:xfrm>
            <a:off x="4966286" y="3505332"/>
            <a:ext cx="36013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472F9618-8F1E-F340-B1FC-4C5038D7B0DB}"/>
              </a:ext>
            </a:extLst>
          </p:cNvPr>
          <p:cNvSpPr/>
          <p:nvPr/>
        </p:nvSpPr>
        <p:spPr>
          <a:xfrm>
            <a:off x="4971202" y="4574604"/>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667EA924-C757-3143-AB48-FA90FA93A2D9}"/>
              </a:ext>
            </a:extLst>
          </p:cNvPr>
          <p:cNvSpPr/>
          <p:nvPr/>
        </p:nvSpPr>
        <p:spPr>
          <a:xfrm>
            <a:off x="5725850" y="4574604"/>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6CF79F57-8228-7340-BF26-30EB6729D858}"/>
              </a:ext>
            </a:extLst>
          </p:cNvPr>
          <p:cNvSpPr/>
          <p:nvPr/>
        </p:nvSpPr>
        <p:spPr>
          <a:xfrm>
            <a:off x="6479336" y="4574604"/>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00674E95-9291-8746-AFFD-1563DBF1B486}"/>
              </a:ext>
            </a:extLst>
          </p:cNvPr>
          <p:cNvSpPr/>
          <p:nvPr/>
        </p:nvSpPr>
        <p:spPr>
          <a:xfrm>
            <a:off x="7229588" y="4567209"/>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7D731C4E-C519-9A4B-A1B2-A476ACA76429}"/>
              </a:ext>
            </a:extLst>
          </p:cNvPr>
          <p:cNvSpPr/>
          <p:nvPr/>
        </p:nvSpPr>
        <p:spPr>
          <a:xfrm>
            <a:off x="5797004" y="2037441"/>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C6AF40C3-DCC3-F04A-8CED-509589BA1A48}"/>
              </a:ext>
            </a:extLst>
          </p:cNvPr>
          <p:cNvSpPr/>
          <p:nvPr/>
        </p:nvSpPr>
        <p:spPr>
          <a:xfrm>
            <a:off x="5050364"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624CCD01-D63E-4F41-B899-9C19EBE6FFC7}"/>
              </a:ext>
            </a:extLst>
          </p:cNvPr>
          <p:cNvSpPr/>
          <p:nvPr/>
        </p:nvSpPr>
        <p:spPr>
          <a:xfrm>
            <a:off x="6549645" y="203229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CCDACAA7-6C4A-8145-9415-18559E9CEE4A}"/>
              </a:ext>
            </a:extLst>
          </p:cNvPr>
          <p:cNvSpPr/>
          <p:nvPr/>
        </p:nvSpPr>
        <p:spPr>
          <a:xfrm>
            <a:off x="7301338" y="202991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FCC43C7-EB86-694B-8030-EDFDA034A5B3}"/>
              </a:ext>
            </a:extLst>
          </p:cNvPr>
          <p:cNvSpPr txBox="1"/>
          <p:nvPr/>
        </p:nvSpPr>
        <p:spPr>
          <a:xfrm>
            <a:off x="5912633" y="2071191"/>
            <a:ext cx="954108"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データ管理</a:t>
            </a:r>
          </a:p>
        </p:txBody>
      </p:sp>
      <p:sp>
        <p:nvSpPr>
          <p:cNvPr id="92" name="正方形/長方形 91">
            <a:extLst>
              <a:ext uri="{FF2B5EF4-FFF2-40B4-BE49-F238E27FC236}">
                <a16:creationId xmlns:a16="http://schemas.microsoft.com/office/drawing/2014/main" id="{AB61735F-61DE-5E4F-889A-24246F2724E0}"/>
              </a:ext>
            </a:extLst>
          </p:cNvPr>
          <p:cNvSpPr/>
          <p:nvPr/>
        </p:nvSpPr>
        <p:spPr>
          <a:xfrm>
            <a:off x="5797004" y="2550917"/>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DD281471-BD37-8743-833E-EC4E490C4702}"/>
              </a:ext>
            </a:extLst>
          </p:cNvPr>
          <p:cNvSpPr/>
          <p:nvPr/>
        </p:nvSpPr>
        <p:spPr>
          <a:xfrm>
            <a:off x="5050364"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B3136A4C-E2B2-764D-93C2-F48B94610F8A}"/>
              </a:ext>
            </a:extLst>
          </p:cNvPr>
          <p:cNvSpPr/>
          <p:nvPr/>
        </p:nvSpPr>
        <p:spPr>
          <a:xfrm>
            <a:off x="6549645" y="254577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500B2BB-2D02-9340-9F1F-9FF2630F77B8}"/>
              </a:ext>
            </a:extLst>
          </p:cNvPr>
          <p:cNvSpPr/>
          <p:nvPr/>
        </p:nvSpPr>
        <p:spPr>
          <a:xfrm>
            <a:off x="7301338" y="254338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5C58034D-3698-0E41-9F6F-C9762E9085B4}"/>
              </a:ext>
            </a:extLst>
          </p:cNvPr>
          <p:cNvSpPr/>
          <p:nvPr/>
        </p:nvSpPr>
        <p:spPr>
          <a:xfrm>
            <a:off x="5050364" y="302698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1F4098B-D006-784E-A187-B9BEDC4BED79}"/>
              </a:ext>
            </a:extLst>
          </p:cNvPr>
          <p:cNvSpPr/>
          <p:nvPr/>
        </p:nvSpPr>
        <p:spPr>
          <a:xfrm>
            <a:off x="7301338" y="302745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70D0CDFD-6293-F74A-9BD0-5C88FBE8130A}"/>
              </a:ext>
            </a:extLst>
          </p:cNvPr>
          <p:cNvSpPr txBox="1"/>
          <p:nvPr/>
        </p:nvSpPr>
        <p:spPr>
          <a:xfrm>
            <a:off x="6155189" y="3076548"/>
            <a:ext cx="49244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決済</a:t>
            </a:r>
          </a:p>
        </p:txBody>
      </p:sp>
      <p:sp>
        <p:nvSpPr>
          <p:cNvPr id="101" name="正方形/長方形 100">
            <a:extLst>
              <a:ext uri="{FF2B5EF4-FFF2-40B4-BE49-F238E27FC236}">
                <a16:creationId xmlns:a16="http://schemas.microsoft.com/office/drawing/2014/main" id="{ED092415-0CA2-9647-9301-1091471D90B0}"/>
              </a:ext>
            </a:extLst>
          </p:cNvPr>
          <p:cNvSpPr/>
          <p:nvPr/>
        </p:nvSpPr>
        <p:spPr>
          <a:xfrm>
            <a:off x="5050364"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9D346033-3DC4-0C43-8964-0D98FAA07847}"/>
              </a:ext>
            </a:extLst>
          </p:cNvPr>
          <p:cNvSpPr/>
          <p:nvPr/>
        </p:nvSpPr>
        <p:spPr>
          <a:xfrm>
            <a:off x="6549645" y="356368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565BAFC0-EE10-9644-9E38-D587269D2421}"/>
              </a:ext>
            </a:extLst>
          </p:cNvPr>
          <p:cNvSpPr txBox="1"/>
          <p:nvPr/>
        </p:nvSpPr>
        <p:spPr>
          <a:xfrm>
            <a:off x="5674865" y="3593409"/>
            <a:ext cx="141577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スケジューリング</a:t>
            </a:r>
          </a:p>
        </p:txBody>
      </p:sp>
      <p:sp>
        <p:nvSpPr>
          <p:cNvPr id="112" name="正方形/長方形 111">
            <a:extLst>
              <a:ext uri="{FF2B5EF4-FFF2-40B4-BE49-F238E27FC236}">
                <a16:creationId xmlns:a16="http://schemas.microsoft.com/office/drawing/2014/main" id="{5370FD28-3E96-3842-904A-38AB8CA75CBD}"/>
              </a:ext>
            </a:extLst>
          </p:cNvPr>
          <p:cNvSpPr/>
          <p:nvPr/>
        </p:nvSpPr>
        <p:spPr>
          <a:xfrm>
            <a:off x="4968650" y="4015383"/>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AAA07F99-BC5A-1E4C-B760-91FAD13C8581}"/>
              </a:ext>
            </a:extLst>
          </p:cNvPr>
          <p:cNvSpPr/>
          <p:nvPr/>
        </p:nvSpPr>
        <p:spPr>
          <a:xfrm>
            <a:off x="5801920" y="4072718"/>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2D4BEB45-C454-B347-9D6C-DBD86FACDD03}"/>
              </a:ext>
            </a:extLst>
          </p:cNvPr>
          <p:cNvSpPr/>
          <p:nvPr/>
        </p:nvSpPr>
        <p:spPr>
          <a:xfrm>
            <a:off x="5055280"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A3F52440-4656-0649-86CC-DB258E909C93}"/>
              </a:ext>
            </a:extLst>
          </p:cNvPr>
          <p:cNvSpPr/>
          <p:nvPr/>
        </p:nvSpPr>
        <p:spPr>
          <a:xfrm>
            <a:off x="7306254" y="4065187"/>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9EB951EA-236E-AE43-9E1B-A32EE41419EC}"/>
              </a:ext>
            </a:extLst>
          </p:cNvPr>
          <p:cNvSpPr txBox="1"/>
          <p:nvPr/>
        </p:nvSpPr>
        <p:spPr>
          <a:xfrm>
            <a:off x="4891736" y="1553287"/>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23" name="テキスト ボックス 122">
            <a:extLst>
              <a:ext uri="{FF2B5EF4-FFF2-40B4-BE49-F238E27FC236}">
                <a16:creationId xmlns:a16="http://schemas.microsoft.com/office/drawing/2014/main" id="{70D139EA-BBB0-E848-B638-B18E05F9BCE4}"/>
              </a:ext>
            </a:extLst>
          </p:cNvPr>
          <p:cNvSpPr txBox="1"/>
          <p:nvPr/>
        </p:nvSpPr>
        <p:spPr>
          <a:xfrm>
            <a:off x="5656497"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4" name="テキスト ボックス 123">
            <a:extLst>
              <a:ext uri="{FF2B5EF4-FFF2-40B4-BE49-F238E27FC236}">
                <a16:creationId xmlns:a16="http://schemas.microsoft.com/office/drawing/2014/main" id="{276E2478-01E5-6C46-889C-A91CD61675B4}"/>
              </a:ext>
            </a:extLst>
          </p:cNvPr>
          <p:cNvSpPr txBox="1"/>
          <p:nvPr/>
        </p:nvSpPr>
        <p:spPr>
          <a:xfrm>
            <a:off x="6415203"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5" name="テキスト ボックス 124">
            <a:extLst>
              <a:ext uri="{FF2B5EF4-FFF2-40B4-BE49-F238E27FC236}">
                <a16:creationId xmlns:a16="http://schemas.microsoft.com/office/drawing/2014/main" id="{C32969EF-61F3-014E-AA26-565D7088B365}"/>
              </a:ext>
            </a:extLst>
          </p:cNvPr>
          <p:cNvSpPr txBox="1"/>
          <p:nvPr/>
        </p:nvSpPr>
        <p:spPr>
          <a:xfrm>
            <a:off x="7180142"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pic>
        <p:nvPicPr>
          <p:cNvPr id="154" name="図 153">
            <a:extLst>
              <a:ext uri="{FF2B5EF4-FFF2-40B4-BE49-F238E27FC236}">
                <a16:creationId xmlns:a16="http://schemas.microsoft.com/office/drawing/2014/main" id="{A47B2943-334E-6B44-815A-0B41B316D03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05818" y="5327949"/>
            <a:ext cx="860714" cy="860714"/>
          </a:xfrm>
          <a:prstGeom prst="rect">
            <a:avLst/>
          </a:prstGeom>
        </p:spPr>
      </p:pic>
      <p:pic>
        <p:nvPicPr>
          <p:cNvPr id="156" name="図 155">
            <a:extLst>
              <a:ext uri="{FF2B5EF4-FFF2-40B4-BE49-F238E27FC236}">
                <a16:creationId xmlns:a16="http://schemas.microsoft.com/office/drawing/2014/main" id="{946F8915-9B13-3747-B17A-E8698E54C46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18817" y="5300548"/>
            <a:ext cx="969200" cy="969200"/>
          </a:xfrm>
          <a:prstGeom prst="rect">
            <a:avLst/>
          </a:prstGeom>
        </p:spPr>
      </p:pic>
      <p:pic>
        <p:nvPicPr>
          <p:cNvPr id="162" name="図 161">
            <a:extLst>
              <a:ext uri="{FF2B5EF4-FFF2-40B4-BE49-F238E27FC236}">
                <a16:creationId xmlns:a16="http://schemas.microsoft.com/office/drawing/2014/main" id="{AA462962-2EF2-5E49-9A56-FEB00DBD44FA}"/>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296225" y="5189986"/>
            <a:ext cx="1127950" cy="1127950"/>
          </a:xfrm>
          <a:prstGeom prst="rect">
            <a:avLst/>
          </a:prstGeom>
        </p:spPr>
      </p:pic>
      <p:sp>
        <p:nvSpPr>
          <p:cNvPr id="2" name="タイトル 1">
            <a:extLst>
              <a:ext uri="{FF2B5EF4-FFF2-40B4-BE49-F238E27FC236}">
                <a16:creationId xmlns:a16="http://schemas.microsoft.com/office/drawing/2014/main" id="{41947B59-0A0D-0346-A795-7841BF7080EE}"/>
              </a:ext>
            </a:extLst>
          </p:cNvPr>
          <p:cNvSpPr>
            <a:spLocks noGrp="1"/>
          </p:cNvSpPr>
          <p:nvPr>
            <p:ph type="title"/>
          </p:nvPr>
        </p:nvSpPr>
        <p:spPr>
          <a:xfrm>
            <a:off x="230400" y="266400"/>
            <a:ext cx="8913600" cy="416221"/>
          </a:xfrm>
        </p:spPr>
        <p:txBody>
          <a:bodyPr/>
          <a:lstStyle/>
          <a:p>
            <a:r>
              <a:rPr kumimoji="1" lang="ja-JP" altLang="en-US" dirty="0"/>
              <a:t>デジタル化で変更や改善に即応できる業務基盤を構築</a:t>
            </a:r>
          </a:p>
        </p:txBody>
      </p:sp>
      <p:sp>
        <p:nvSpPr>
          <p:cNvPr id="3" name="正方形/長方形 2">
            <a:extLst>
              <a:ext uri="{FF2B5EF4-FFF2-40B4-BE49-F238E27FC236}">
                <a16:creationId xmlns:a16="http://schemas.microsoft.com/office/drawing/2014/main" id="{61884E69-CAE9-D547-BD8D-5ECB9BAC67F0}"/>
              </a:ext>
            </a:extLst>
          </p:cNvPr>
          <p:cNvSpPr/>
          <p:nvPr/>
        </p:nvSpPr>
        <p:spPr>
          <a:xfrm>
            <a:off x="1285832" y="1856758"/>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42389CA8-93B6-EB4B-8C8A-1CA0B5D1A815}"/>
              </a:ext>
            </a:extLst>
          </p:cNvPr>
          <p:cNvSpPr/>
          <p:nvPr/>
        </p:nvSpPr>
        <p:spPr>
          <a:xfrm>
            <a:off x="2039899" y="1856757"/>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489FAC8A-D96B-9045-81F0-E1A823152A0E}"/>
              </a:ext>
            </a:extLst>
          </p:cNvPr>
          <p:cNvSpPr/>
          <p:nvPr/>
        </p:nvSpPr>
        <p:spPr>
          <a:xfrm>
            <a:off x="2795508" y="1856757"/>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F88DA8CE-AEF0-EE41-9590-D060FF870164}"/>
              </a:ext>
            </a:extLst>
          </p:cNvPr>
          <p:cNvSpPr/>
          <p:nvPr/>
        </p:nvSpPr>
        <p:spPr>
          <a:xfrm>
            <a:off x="3545178" y="1860696"/>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DE52F792-C820-614A-AD85-B1857723F6AE}"/>
              </a:ext>
            </a:extLst>
          </p:cNvPr>
          <p:cNvSpPr/>
          <p:nvPr/>
        </p:nvSpPr>
        <p:spPr>
          <a:xfrm>
            <a:off x="1317187"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4644A545-17E1-D845-968A-60130C59CC24}"/>
              </a:ext>
            </a:extLst>
          </p:cNvPr>
          <p:cNvSpPr txBox="1"/>
          <p:nvPr/>
        </p:nvSpPr>
        <p:spPr>
          <a:xfrm>
            <a:off x="1334459"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13" name="正方形/長方形 12">
            <a:extLst>
              <a:ext uri="{FF2B5EF4-FFF2-40B4-BE49-F238E27FC236}">
                <a16:creationId xmlns:a16="http://schemas.microsoft.com/office/drawing/2014/main" id="{47B19EFB-3903-1B4D-9CF6-B5DD1B00DCA9}"/>
              </a:ext>
            </a:extLst>
          </p:cNvPr>
          <p:cNvSpPr/>
          <p:nvPr/>
        </p:nvSpPr>
        <p:spPr>
          <a:xfrm>
            <a:off x="1317187"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60C1FE3-93B9-8F4D-8F90-0496FD30CBCD}"/>
              </a:ext>
            </a:extLst>
          </p:cNvPr>
          <p:cNvSpPr txBox="1"/>
          <p:nvPr/>
        </p:nvSpPr>
        <p:spPr>
          <a:xfrm>
            <a:off x="1352927"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15" name="正方形/長方形 14">
            <a:extLst>
              <a:ext uri="{FF2B5EF4-FFF2-40B4-BE49-F238E27FC236}">
                <a16:creationId xmlns:a16="http://schemas.microsoft.com/office/drawing/2014/main" id="{3535E021-6B4F-B248-B49C-8A312AA0C57F}"/>
              </a:ext>
            </a:extLst>
          </p:cNvPr>
          <p:cNvSpPr/>
          <p:nvPr/>
        </p:nvSpPr>
        <p:spPr>
          <a:xfrm>
            <a:off x="1323632" y="2993785"/>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47E27BEC-BB86-CA4E-BC61-E8AE2C5B52B7}"/>
              </a:ext>
            </a:extLst>
          </p:cNvPr>
          <p:cNvSpPr txBox="1"/>
          <p:nvPr/>
        </p:nvSpPr>
        <p:spPr>
          <a:xfrm>
            <a:off x="1358926" y="3102920"/>
            <a:ext cx="54534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決</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済</a:t>
            </a:r>
          </a:p>
        </p:txBody>
      </p:sp>
      <p:sp>
        <p:nvSpPr>
          <p:cNvPr id="17" name="正方形/長方形 16">
            <a:extLst>
              <a:ext uri="{FF2B5EF4-FFF2-40B4-BE49-F238E27FC236}">
                <a16:creationId xmlns:a16="http://schemas.microsoft.com/office/drawing/2014/main" id="{A92D72CD-2BA4-3543-8C97-206A4C5A7589}"/>
              </a:ext>
            </a:extLst>
          </p:cNvPr>
          <p:cNvSpPr/>
          <p:nvPr/>
        </p:nvSpPr>
        <p:spPr>
          <a:xfrm>
            <a:off x="1323632" y="3500527"/>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BBAF0663-FE75-6F41-BA39-82E9EA96532D}"/>
              </a:ext>
            </a:extLst>
          </p:cNvPr>
          <p:cNvSpPr txBox="1"/>
          <p:nvPr/>
        </p:nvSpPr>
        <p:spPr>
          <a:xfrm>
            <a:off x="1285832" y="3574645"/>
            <a:ext cx="697627"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スケジュー</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リング</a:t>
            </a:r>
          </a:p>
        </p:txBody>
      </p:sp>
      <p:sp>
        <p:nvSpPr>
          <p:cNvPr id="20" name="正方形/長方形 19">
            <a:extLst>
              <a:ext uri="{FF2B5EF4-FFF2-40B4-BE49-F238E27FC236}">
                <a16:creationId xmlns:a16="http://schemas.microsoft.com/office/drawing/2014/main" id="{63306752-9907-C242-A385-F8969BE150D4}"/>
              </a:ext>
            </a:extLst>
          </p:cNvPr>
          <p:cNvSpPr/>
          <p:nvPr/>
        </p:nvSpPr>
        <p:spPr>
          <a:xfrm>
            <a:off x="1323632" y="4577293"/>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E30388D9-FB0C-1245-BBF6-C9C61AE49320}"/>
              </a:ext>
            </a:extLst>
          </p:cNvPr>
          <p:cNvSpPr/>
          <p:nvPr/>
        </p:nvSpPr>
        <p:spPr>
          <a:xfrm>
            <a:off x="2071835"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BAFCC38-08F3-0547-9664-42FB18756349}"/>
              </a:ext>
            </a:extLst>
          </p:cNvPr>
          <p:cNvSpPr txBox="1"/>
          <p:nvPr/>
        </p:nvSpPr>
        <p:spPr>
          <a:xfrm>
            <a:off x="2089107"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23" name="正方形/長方形 22">
            <a:extLst>
              <a:ext uri="{FF2B5EF4-FFF2-40B4-BE49-F238E27FC236}">
                <a16:creationId xmlns:a16="http://schemas.microsoft.com/office/drawing/2014/main" id="{FD0B23C1-15C3-9644-966E-5164C14820EE}"/>
              </a:ext>
            </a:extLst>
          </p:cNvPr>
          <p:cNvSpPr/>
          <p:nvPr/>
        </p:nvSpPr>
        <p:spPr>
          <a:xfrm>
            <a:off x="2071835"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22C6550E-CB8B-6942-A25B-B38928F834B9}"/>
              </a:ext>
            </a:extLst>
          </p:cNvPr>
          <p:cNvSpPr txBox="1"/>
          <p:nvPr/>
        </p:nvSpPr>
        <p:spPr>
          <a:xfrm>
            <a:off x="2107575"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0" name="正方形/長方形 29">
            <a:extLst>
              <a:ext uri="{FF2B5EF4-FFF2-40B4-BE49-F238E27FC236}">
                <a16:creationId xmlns:a16="http://schemas.microsoft.com/office/drawing/2014/main" id="{8EFAB5F1-A3D9-BA44-BE2E-ED39D028C721}"/>
              </a:ext>
            </a:extLst>
          </p:cNvPr>
          <p:cNvSpPr/>
          <p:nvPr/>
        </p:nvSpPr>
        <p:spPr>
          <a:xfrm>
            <a:off x="2078280" y="4577293"/>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89AA0846-F5A9-7B4F-A38C-C03B423D3009}"/>
              </a:ext>
            </a:extLst>
          </p:cNvPr>
          <p:cNvSpPr/>
          <p:nvPr/>
        </p:nvSpPr>
        <p:spPr>
          <a:xfrm>
            <a:off x="2825321"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0EFC0FB0-16A8-D843-91BE-672EA5214B33}"/>
              </a:ext>
            </a:extLst>
          </p:cNvPr>
          <p:cNvSpPr txBox="1"/>
          <p:nvPr/>
        </p:nvSpPr>
        <p:spPr>
          <a:xfrm>
            <a:off x="2842593"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3" name="正方形/長方形 32">
            <a:extLst>
              <a:ext uri="{FF2B5EF4-FFF2-40B4-BE49-F238E27FC236}">
                <a16:creationId xmlns:a16="http://schemas.microsoft.com/office/drawing/2014/main" id="{CE1A6AEA-0E46-D945-8308-92F709ED8294}"/>
              </a:ext>
            </a:extLst>
          </p:cNvPr>
          <p:cNvSpPr/>
          <p:nvPr/>
        </p:nvSpPr>
        <p:spPr>
          <a:xfrm>
            <a:off x="2825321"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60F8BFFB-B106-CA40-98E3-A8727387A721}"/>
              </a:ext>
            </a:extLst>
          </p:cNvPr>
          <p:cNvSpPr txBox="1"/>
          <p:nvPr/>
        </p:nvSpPr>
        <p:spPr>
          <a:xfrm>
            <a:off x="2861061"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7" name="正方形/長方形 36">
            <a:extLst>
              <a:ext uri="{FF2B5EF4-FFF2-40B4-BE49-F238E27FC236}">
                <a16:creationId xmlns:a16="http://schemas.microsoft.com/office/drawing/2014/main" id="{48457D18-0F1B-3C43-AFBC-E1C4B271B778}"/>
              </a:ext>
            </a:extLst>
          </p:cNvPr>
          <p:cNvSpPr/>
          <p:nvPr/>
        </p:nvSpPr>
        <p:spPr>
          <a:xfrm>
            <a:off x="2831766" y="3500527"/>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E63893E1-EA61-364A-BE38-FAC0D36D1158}"/>
              </a:ext>
            </a:extLst>
          </p:cNvPr>
          <p:cNvSpPr txBox="1"/>
          <p:nvPr/>
        </p:nvSpPr>
        <p:spPr>
          <a:xfrm>
            <a:off x="2793966" y="3574645"/>
            <a:ext cx="697627"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スケジュー</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リング</a:t>
            </a:r>
          </a:p>
        </p:txBody>
      </p:sp>
      <p:sp>
        <p:nvSpPr>
          <p:cNvPr id="40" name="正方形/長方形 39">
            <a:extLst>
              <a:ext uri="{FF2B5EF4-FFF2-40B4-BE49-F238E27FC236}">
                <a16:creationId xmlns:a16="http://schemas.microsoft.com/office/drawing/2014/main" id="{4B7139C6-ABCE-4046-AE40-691E33487FF6}"/>
              </a:ext>
            </a:extLst>
          </p:cNvPr>
          <p:cNvSpPr/>
          <p:nvPr/>
        </p:nvSpPr>
        <p:spPr>
          <a:xfrm>
            <a:off x="2831766" y="4577293"/>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404109C2-12AA-1145-8A6E-5EB2CB61549D}"/>
              </a:ext>
            </a:extLst>
          </p:cNvPr>
          <p:cNvSpPr/>
          <p:nvPr/>
        </p:nvSpPr>
        <p:spPr>
          <a:xfrm>
            <a:off x="3579969"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4561C522-B66C-0D4C-BBA5-92C42FDFB114}"/>
              </a:ext>
            </a:extLst>
          </p:cNvPr>
          <p:cNvSpPr txBox="1"/>
          <p:nvPr/>
        </p:nvSpPr>
        <p:spPr>
          <a:xfrm>
            <a:off x="3597241"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43" name="正方形/長方形 42">
            <a:extLst>
              <a:ext uri="{FF2B5EF4-FFF2-40B4-BE49-F238E27FC236}">
                <a16:creationId xmlns:a16="http://schemas.microsoft.com/office/drawing/2014/main" id="{AC69F37C-CF6F-1043-B60F-99BF150B7CD5}"/>
              </a:ext>
            </a:extLst>
          </p:cNvPr>
          <p:cNvSpPr/>
          <p:nvPr/>
        </p:nvSpPr>
        <p:spPr>
          <a:xfrm>
            <a:off x="3579969"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22D21085-A023-6046-A16D-28C2A9BE5011}"/>
              </a:ext>
            </a:extLst>
          </p:cNvPr>
          <p:cNvSpPr txBox="1"/>
          <p:nvPr/>
        </p:nvSpPr>
        <p:spPr>
          <a:xfrm>
            <a:off x="3615709"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45" name="正方形/長方形 44">
            <a:extLst>
              <a:ext uri="{FF2B5EF4-FFF2-40B4-BE49-F238E27FC236}">
                <a16:creationId xmlns:a16="http://schemas.microsoft.com/office/drawing/2014/main" id="{E9169EC8-9DBC-2642-A5F0-E3439E0FABEC}"/>
              </a:ext>
            </a:extLst>
          </p:cNvPr>
          <p:cNvSpPr/>
          <p:nvPr/>
        </p:nvSpPr>
        <p:spPr>
          <a:xfrm>
            <a:off x="3586414" y="2993785"/>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57184E60-6952-554A-AB87-EC439CEC3F74}"/>
              </a:ext>
            </a:extLst>
          </p:cNvPr>
          <p:cNvSpPr txBox="1"/>
          <p:nvPr/>
        </p:nvSpPr>
        <p:spPr>
          <a:xfrm>
            <a:off x="3621708" y="3102920"/>
            <a:ext cx="54534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決</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済</a:t>
            </a:r>
          </a:p>
        </p:txBody>
      </p:sp>
      <p:sp>
        <p:nvSpPr>
          <p:cNvPr id="49" name="正方形/長方形 48">
            <a:extLst>
              <a:ext uri="{FF2B5EF4-FFF2-40B4-BE49-F238E27FC236}">
                <a16:creationId xmlns:a16="http://schemas.microsoft.com/office/drawing/2014/main" id="{BEFC9D9A-824B-1B47-872A-E9A7016E50F5}"/>
              </a:ext>
            </a:extLst>
          </p:cNvPr>
          <p:cNvSpPr/>
          <p:nvPr/>
        </p:nvSpPr>
        <p:spPr>
          <a:xfrm>
            <a:off x="3582018" y="4569898"/>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10F73DC5-C347-CA4B-A8B3-00FEEF4F73F1}"/>
              </a:ext>
            </a:extLst>
          </p:cNvPr>
          <p:cNvSpPr/>
          <p:nvPr/>
        </p:nvSpPr>
        <p:spPr>
          <a:xfrm>
            <a:off x="1322103"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4EA3153B-02EF-BC4D-ABA8-FDC116E13BCC}"/>
              </a:ext>
            </a:extLst>
          </p:cNvPr>
          <p:cNvSpPr/>
          <p:nvPr/>
        </p:nvSpPr>
        <p:spPr>
          <a:xfrm>
            <a:off x="2076751"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0" name="正方形/長方形 109">
            <a:extLst>
              <a:ext uri="{FF2B5EF4-FFF2-40B4-BE49-F238E27FC236}">
                <a16:creationId xmlns:a16="http://schemas.microsoft.com/office/drawing/2014/main" id="{47B8A464-C4BB-E74A-B70E-03570DDD6552}"/>
              </a:ext>
            </a:extLst>
          </p:cNvPr>
          <p:cNvSpPr/>
          <p:nvPr/>
        </p:nvSpPr>
        <p:spPr>
          <a:xfrm>
            <a:off x="3584885"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8" name="テキスト ボックス 117">
            <a:extLst>
              <a:ext uri="{FF2B5EF4-FFF2-40B4-BE49-F238E27FC236}">
                <a16:creationId xmlns:a16="http://schemas.microsoft.com/office/drawing/2014/main" id="{46AFAFC2-6485-7044-8ECC-C8C55F895524}"/>
              </a:ext>
            </a:extLst>
          </p:cNvPr>
          <p:cNvSpPr txBox="1"/>
          <p:nvPr/>
        </p:nvSpPr>
        <p:spPr>
          <a:xfrm>
            <a:off x="1251838" y="1553287"/>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19" name="テキスト ボックス 118">
            <a:extLst>
              <a:ext uri="{FF2B5EF4-FFF2-40B4-BE49-F238E27FC236}">
                <a16:creationId xmlns:a16="http://schemas.microsoft.com/office/drawing/2014/main" id="{593474D2-E376-DA4B-835A-489A1403D08D}"/>
              </a:ext>
            </a:extLst>
          </p:cNvPr>
          <p:cNvSpPr txBox="1"/>
          <p:nvPr/>
        </p:nvSpPr>
        <p:spPr>
          <a:xfrm>
            <a:off x="2016599"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0" name="テキスト ボックス 119">
            <a:extLst>
              <a:ext uri="{FF2B5EF4-FFF2-40B4-BE49-F238E27FC236}">
                <a16:creationId xmlns:a16="http://schemas.microsoft.com/office/drawing/2014/main" id="{96681510-6BB1-3E43-8DF7-7950ABB235B6}"/>
              </a:ext>
            </a:extLst>
          </p:cNvPr>
          <p:cNvSpPr txBox="1"/>
          <p:nvPr/>
        </p:nvSpPr>
        <p:spPr>
          <a:xfrm>
            <a:off x="2775305"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1" name="テキスト ボックス 120">
            <a:extLst>
              <a:ext uri="{FF2B5EF4-FFF2-40B4-BE49-F238E27FC236}">
                <a16:creationId xmlns:a16="http://schemas.microsoft.com/office/drawing/2014/main" id="{7621AB3B-7ABB-484A-9C72-00D5521D10E5}"/>
              </a:ext>
            </a:extLst>
          </p:cNvPr>
          <p:cNvSpPr txBox="1"/>
          <p:nvPr/>
        </p:nvSpPr>
        <p:spPr>
          <a:xfrm>
            <a:off x="3540244"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sp>
        <p:nvSpPr>
          <p:cNvPr id="129" name="上下矢印 128">
            <a:extLst>
              <a:ext uri="{FF2B5EF4-FFF2-40B4-BE49-F238E27FC236}">
                <a16:creationId xmlns:a16="http://schemas.microsoft.com/office/drawing/2014/main" id="{2C560089-C245-1A41-9579-8A92C8209EB7}"/>
              </a:ext>
            </a:extLst>
          </p:cNvPr>
          <p:cNvSpPr/>
          <p:nvPr/>
        </p:nvSpPr>
        <p:spPr>
          <a:xfrm>
            <a:off x="1014734" y="1972306"/>
            <a:ext cx="229821" cy="2480021"/>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上下矢印 129">
            <a:extLst>
              <a:ext uri="{FF2B5EF4-FFF2-40B4-BE49-F238E27FC236}">
                <a16:creationId xmlns:a16="http://schemas.microsoft.com/office/drawing/2014/main" id="{07EC8862-7E71-4345-A7D7-700BDB3DB685}"/>
              </a:ext>
            </a:extLst>
          </p:cNvPr>
          <p:cNvSpPr/>
          <p:nvPr/>
        </p:nvSpPr>
        <p:spPr>
          <a:xfrm>
            <a:off x="1020252" y="4570906"/>
            <a:ext cx="229821" cy="455300"/>
          </a:xfrm>
          <a:prstGeom prst="upDown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テキスト ボックス 130">
            <a:extLst>
              <a:ext uri="{FF2B5EF4-FFF2-40B4-BE49-F238E27FC236}">
                <a16:creationId xmlns:a16="http://schemas.microsoft.com/office/drawing/2014/main" id="{2B786D36-C7FA-814E-850C-CFD418B4077E}"/>
              </a:ext>
            </a:extLst>
          </p:cNvPr>
          <p:cNvSpPr txBox="1"/>
          <p:nvPr/>
        </p:nvSpPr>
        <p:spPr>
          <a:xfrm>
            <a:off x="514214" y="2943782"/>
            <a:ext cx="543739" cy="523220"/>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共通</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機能</a:t>
            </a:r>
            <a:endParaRPr kumimoji="1" lang="ja-JP" altLang="en-US" sz="1400">
              <a:solidFill>
                <a:schemeClr val="accent3">
                  <a:lumMod val="75000"/>
                </a:schemeClr>
              </a:solidFill>
              <a:latin typeface="Meiryo" panose="020B0604030504040204" pitchFamily="34" charset="-128"/>
              <a:ea typeface="Meiryo" panose="020B0604030504040204" pitchFamily="34" charset="-128"/>
            </a:endParaRPr>
          </a:p>
        </p:txBody>
      </p:sp>
      <p:sp>
        <p:nvSpPr>
          <p:cNvPr id="132" name="テキスト ボックス 131">
            <a:extLst>
              <a:ext uri="{FF2B5EF4-FFF2-40B4-BE49-F238E27FC236}">
                <a16:creationId xmlns:a16="http://schemas.microsoft.com/office/drawing/2014/main" id="{4BE50C70-E0FE-7E40-A417-509E173B9511}"/>
              </a:ext>
            </a:extLst>
          </p:cNvPr>
          <p:cNvSpPr txBox="1"/>
          <p:nvPr/>
        </p:nvSpPr>
        <p:spPr>
          <a:xfrm>
            <a:off x="514214" y="4561526"/>
            <a:ext cx="543739" cy="523220"/>
          </a:xfrm>
          <a:prstGeom prst="rect">
            <a:avLst/>
          </a:prstGeom>
          <a:noFill/>
        </p:spPr>
        <p:txBody>
          <a:bodyPr wrap="none" rtlCol="0">
            <a:spAutoFit/>
          </a:bodyPr>
          <a:lstStyle/>
          <a:p>
            <a:r>
              <a:rPr kumimoji="1" lang="ja-JP" altLang="en-US" sz="1400">
                <a:solidFill>
                  <a:schemeClr val="accent4"/>
                </a:solidFill>
                <a:latin typeface="Meiryo" panose="020B0604030504040204" pitchFamily="34" charset="-128"/>
                <a:ea typeface="Meiryo" panose="020B0604030504040204" pitchFamily="34" charset="-128"/>
              </a:rPr>
              <a:t>独自</a:t>
            </a:r>
            <a:endParaRPr kumimoji="1" lang="en-US" altLang="ja-JP" sz="1400" dirty="0">
              <a:solidFill>
                <a:schemeClr val="accent4"/>
              </a:solidFill>
              <a:latin typeface="Meiryo" panose="020B0604030504040204" pitchFamily="34" charset="-128"/>
              <a:ea typeface="Meiryo" panose="020B0604030504040204" pitchFamily="34" charset="-128"/>
            </a:endParaRPr>
          </a:p>
          <a:p>
            <a:r>
              <a:rPr lang="ja-JP" altLang="en-US" sz="1400">
                <a:solidFill>
                  <a:schemeClr val="accent4"/>
                </a:solidFill>
                <a:latin typeface="Meiryo" panose="020B0604030504040204" pitchFamily="34" charset="-128"/>
                <a:ea typeface="Meiryo" panose="020B0604030504040204" pitchFamily="34" charset="-128"/>
              </a:rPr>
              <a:t>機能</a:t>
            </a:r>
            <a:endParaRPr kumimoji="1" lang="ja-JP" altLang="en-US" sz="1400">
              <a:solidFill>
                <a:schemeClr val="accent4"/>
              </a:solidFill>
              <a:latin typeface="Meiryo" panose="020B0604030504040204" pitchFamily="34" charset="-128"/>
              <a:ea typeface="Meiryo" panose="020B0604030504040204" pitchFamily="34" charset="-128"/>
            </a:endParaRPr>
          </a:p>
        </p:txBody>
      </p:sp>
      <p:sp>
        <p:nvSpPr>
          <p:cNvPr id="133" name="右矢印 132">
            <a:extLst>
              <a:ext uri="{FF2B5EF4-FFF2-40B4-BE49-F238E27FC236}">
                <a16:creationId xmlns:a16="http://schemas.microsoft.com/office/drawing/2014/main" id="{4E103C13-08A8-374B-B2A2-A50080AFDC41}"/>
              </a:ext>
            </a:extLst>
          </p:cNvPr>
          <p:cNvSpPr/>
          <p:nvPr/>
        </p:nvSpPr>
        <p:spPr>
          <a:xfrm>
            <a:off x="4287015" y="2657850"/>
            <a:ext cx="588015" cy="1618304"/>
          </a:xfrm>
          <a:prstGeom prst="rightArrow">
            <a:avLst>
              <a:gd name="adj1" fmla="val 67012"/>
              <a:gd name="adj2" fmla="val 50000"/>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8E448564-A729-624C-8E99-7D3273320193}"/>
              </a:ext>
            </a:extLst>
          </p:cNvPr>
          <p:cNvSpPr txBox="1"/>
          <p:nvPr/>
        </p:nvSpPr>
        <p:spPr>
          <a:xfrm>
            <a:off x="4891736" y="1034149"/>
            <a:ext cx="3775393" cy="307777"/>
          </a:xfrm>
          <a:prstGeom prst="rect">
            <a:avLst/>
          </a:prstGeom>
          <a:noFill/>
        </p:spPr>
        <p:txBody>
          <a:bodyPr wrap="none" rtlCol="0">
            <a:spAutoFit/>
          </a:bodyPr>
          <a:lstStyle/>
          <a:p>
            <a:pPr algn="r"/>
            <a:r>
              <a:rPr kumimoji="1" lang="ja-JP" altLang="en-US" sz="1400">
                <a:solidFill>
                  <a:schemeClr val="accent6">
                    <a:lumMod val="75000"/>
                  </a:schemeClr>
                </a:solidFill>
                <a:latin typeface="Meiryo" panose="020B0604030504040204" pitchFamily="34" charset="-128"/>
                <a:ea typeface="Meiryo" panose="020B0604030504040204" pitchFamily="34" charset="-128"/>
              </a:rPr>
              <a:t>業務の改善や新規業務への対応が</a:t>
            </a: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迅速・柔軟</a:t>
            </a:r>
          </a:p>
        </p:txBody>
      </p:sp>
      <p:sp>
        <p:nvSpPr>
          <p:cNvPr id="117" name="テキスト ボックス 116">
            <a:extLst>
              <a:ext uri="{FF2B5EF4-FFF2-40B4-BE49-F238E27FC236}">
                <a16:creationId xmlns:a16="http://schemas.microsoft.com/office/drawing/2014/main" id="{4799F5E8-E579-264D-BB46-27F484DE2FD8}"/>
              </a:ext>
            </a:extLst>
          </p:cNvPr>
          <p:cNvSpPr txBox="1"/>
          <p:nvPr/>
        </p:nvSpPr>
        <p:spPr>
          <a:xfrm>
            <a:off x="236518" y="1034149"/>
            <a:ext cx="4134465" cy="307777"/>
          </a:xfrm>
          <a:prstGeom prst="rect">
            <a:avLst/>
          </a:prstGeom>
          <a:noFill/>
        </p:spPr>
        <p:txBody>
          <a:bodyPr wrap="none" rtlCol="0">
            <a:spAutoFit/>
          </a:bodyPr>
          <a:lstStyle/>
          <a:p>
            <a:pPr algn="ctr"/>
            <a:r>
              <a:rPr kumimoji="1" lang="ja-JP" altLang="en-US" sz="1400">
                <a:solidFill>
                  <a:schemeClr val="tx1">
                    <a:lumMod val="65000"/>
                    <a:lumOff val="35000"/>
                  </a:schemeClr>
                </a:solidFill>
                <a:latin typeface="Meiryo" panose="020B0604030504040204" pitchFamily="34" charset="-128"/>
                <a:ea typeface="Meiryo" panose="020B0604030504040204" pitchFamily="34" charset="-128"/>
              </a:rPr>
              <a:t>業務の改善や新規業務への対応が</a:t>
            </a:r>
            <a:r>
              <a:rPr kumimoji="1" lang="ja-JP" altLang="en-US" sz="1400" b="1" u="sng">
                <a:solidFill>
                  <a:schemeClr val="tx1">
                    <a:lumMod val="65000"/>
                    <a:lumOff val="35000"/>
                  </a:schemeClr>
                </a:solidFill>
                <a:latin typeface="Meiryo" panose="020B0604030504040204" pitchFamily="34" charset="-128"/>
                <a:ea typeface="Meiryo" panose="020B0604030504040204" pitchFamily="34" charset="-128"/>
              </a:rPr>
              <a:t>容易にできない</a:t>
            </a:r>
          </a:p>
        </p:txBody>
      </p:sp>
      <p:pic>
        <p:nvPicPr>
          <p:cNvPr id="115" name="図 114">
            <a:extLst>
              <a:ext uri="{FF2B5EF4-FFF2-40B4-BE49-F238E27FC236}">
                <a16:creationId xmlns:a16="http://schemas.microsoft.com/office/drawing/2014/main" id="{05CAD9D5-AAC2-294C-8967-0BB50361117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47760" y="5303386"/>
            <a:ext cx="860059" cy="860059"/>
          </a:xfrm>
          <a:prstGeom prst="rect">
            <a:avLst/>
          </a:prstGeom>
        </p:spPr>
      </p:pic>
      <p:pic>
        <p:nvPicPr>
          <p:cNvPr id="149" name="図 148">
            <a:extLst>
              <a:ext uri="{FF2B5EF4-FFF2-40B4-BE49-F238E27FC236}">
                <a16:creationId xmlns:a16="http://schemas.microsoft.com/office/drawing/2014/main" id="{3118E776-9F4B-804A-B7CA-0E4DB35186E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3335530" y="5312553"/>
            <a:ext cx="860059" cy="860059"/>
          </a:xfrm>
          <a:prstGeom prst="rect">
            <a:avLst/>
          </a:prstGeom>
        </p:spPr>
      </p:pic>
      <p:pic>
        <p:nvPicPr>
          <p:cNvPr id="151" name="図 150">
            <a:extLst>
              <a:ext uri="{FF2B5EF4-FFF2-40B4-BE49-F238E27FC236}">
                <a16:creationId xmlns:a16="http://schemas.microsoft.com/office/drawing/2014/main" id="{88238645-8E2E-2548-8392-DAC4145C4BB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98232" y="5252217"/>
            <a:ext cx="886279" cy="886279"/>
          </a:xfrm>
          <a:prstGeom prst="rect">
            <a:avLst/>
          </a:prstGeom>
        </p:spPr>
      </p:pic>
      <p:sp>
        <p:nvSpPr>
          <p:cNvPr id="35" name="テキスト ボックス 34">
            <a:extLst>
              <a:ext uri="{FF2B5EF4-FFF2-40B4-BE49-F238E27FC236}">
                <a16:creationId xmlns:a16="http://schemas.microsoft.com/office/drawing/2014/main" id="{3CDE66AB-34A2-7791-4D57-10DAB6652C12}"/>
              </a:ext>
            </a:extLst>
          </p:cNvPr>
          <p:cNvSpPr txBox="1"/>
          <p:nvPr/>
        </p:nvSpPr>
        <p:spPr>
          <a:xfrm>
            <a:off x="7906305" y="1558202"/>
            <a:ext cx="723275"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業務</a:t>
            </a:r>
            <a:r>
              <a:rPr lang="ja-JP" altLang="en-US" sz="1400">
                <a:solidFill>
                  <a:srgbClr val="7030A0"/>
                </a:solidFill>
                <a:latin typeface="Meiryo" panose="020B0604030504040204" pitchFamily="34" charset="-128"/>
                <a:ea typeface="Meiryo" panose="020B0604030504040204" pitchFamily="34" charset="-128"/>
              </a:rPr>
              <a:t>Ｘ</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36" name="正方形/長方形 35">
            <a:extLst>
              <a:ext uri="{FF2B5EF4-FFF2-40B4-BE49-F238E27FC236}">
                <a16:creationId xmlns:a16="http://schemas.microsoft.com/office/drawing/2014/main" id="{326C07FF-63D6-D268-60CF-5A2056A7EB03}"/>
              </a:ext>
            </a:extLst>
          </p:cNvPr>
          <p:cNvSpPr/>
          <p:nvPr/>
        </p:nvSpPr>
        <p:spPr>
          <a:xfrm>
            <a:off x="7960669" y="4567209"/>
            <a:ext cx="603932" cy="4479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9" name="正方形/長方形 38">
            <a:extLst>
              <a:ext uri="{FF2B5EF4-FFF2-40B4-BE49-F238E27FC236}">
                <a16:creationId xmlns:a16="http://schemas.microsoft.com/office/drawing/2014/main" id="{5CD87F39-B1DB-97F0-05BA-FC05283BAE17}"/>
              </a:ext>
            </a:extLst>
          </p:cNvPr>
          <p:cNvSpPr/>
          <p:nvPr/>
        </p:nvSpPr>
        <p:spPr>
          <a:xfrm>
            <a:off x="8029541"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12EA5130-2FE1-13FD-410A-4B6D9880A7DA}"/>
              </a:ext>
            </a:extLst>
          </p:cNvPr>
          <p:cNvSpPr/>
          <p:nvPr/>
        </p:nvSpPr>
        <p:spPr>
          <a:xfrm>
            <a:off x="8029541"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41C5F61C-5F86-0948-3D74-48EB741D3E52}"/>
              </a:ext>
            </a:extLst>
          </p:cNvPr>
          <p:cNvSpPr/>
          <p:nvPr/>
        </p:nvSpPr>
        <p:spPr>
          <a:xfrm>
            <a:off x="8034457"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DBFE8C23-0B93-1398-4675-EC82D9F17B0D}"/>
              </a:ext>
            </a:extLst>
          </p:cNvPr>
          <p:cNvSpPr/>
          <p:nvPr/>
        </p:nvSpPr>
        <p:spPr>
          <a:xfrm>
            <a:off x="8029541"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3" name="テキスト ボックス 162">
            <a:extLst>
              <a:ext uri="{FF2B5EF4-FFF2-40B4-BE49-F238E27FC236}">
                <a16:creationId xmlns:a16="http://schemas.microsoft.com/office/drawing/2014/main" id="{EE00EB24-A591-1E46-8D98-27D6F0CE70A5}"/>
              </a:ext>
            </a:extLst>
          </p:cNvPr>
          <p:cNvSpPr txBox="1"/>
          <p:nvPr/>
        </p:nvSpPr>
        <p:spPr>
          <a:xfrm>
            <a:off x="6134693" y="2610984"/>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spTree>
    <p:extLst>
      <p:ext uri="{BB962C8B-B14F-4D97-AF65-F5344CB8AC3E}">
        <p14:creationId xmlns:p14="http://schemas.microsoft.com/office/powerpoint/2010/main" val="11499818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755575" y="836712"/>
            <a:ext cx="3703001" cy="50405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機械学習とシステム資源</a:t>
            </a:r>
            <a:endParaRPr kumimoji="1" lang="ja-JP" altLang="en-US" dirty="0"/>
          </a:p>
        </p:txBody>
      </p:sp>
      <p:sp>
        <p:nvSpPr>
          <p:cNvPr id="4" name="円柱 3"/>
          <p:cNvSpPr/>
          <p:nvPr/>
        </p:nvSpPr>
        <p:spPr>
          <a:xfrm>
            <a:off x="1187624" y="1464781"/>
            <a:ext cx="2016224" cy="1584176"/>
          </a:xfrm>
          <a:prstGeom prst="can">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tx1"/>
              </a:solidFill>
              <a:latin typeface="Meiryo" charset="-128"/>
              <a:ea typeface="Meiryo" charset="-128"/>
              <a:cs typeface="Meiryo" charset="-128"/>
            </a:endParaRPr>
          </a:p>
          <a:p>
            <a:pPr algn="ctr"/>
            <a:endParaRPr kumimoji="1" lang="en-US" altLang="ja-JP" sz="1400" dirty="0">
              <a:solidFill>
                <a:schemeClr val="tx1"/>
              </a:solidFill>
              <a:latin typeface="Meiryo" charset="-128"/>
              <a:ea typeface="Meiryo" charset="-128"/>
              <a:cs typeface="Meiryo" charset="-128"/>
            </a:endParaRPr>
          </a:p>
          <a:p>
            <a:pPr algn="ctr"/>
            <a:endParaRPr kumimoji="1" lang="ja-JP" altLang="en-US" sz="1400" dirty="0">
              <a:solidFill>
                <a:schemeClr val="tx1"/>
              </a:solidFill>
              <a:latin typeface="Meiryo" charset="-128"/>
              <a:ea typeface="Meiryo" charset="-128"/>
              <a:cs typeface="Meiryo" charset="-128"/>
            </a:endParaRPr>
          </a:p>
        </p:txBody>
      </p:sp>
      <p:sp>
        <p:nvSpPr>
          <p:cNvPr id="5" name="正方形/長方形 4"/>
          <p:cNvSpPr/>
          <p:nvPr/>
        </p:nvSpPr>
        <p:spPr>
          <a:xfrm>
            <a:off x="1187624" y="3913971"/>
            <a:ext cx="2016224" cy="1747277"/>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学習</a:t>
            </a:r>
            <a:endParaRPr kumimoji="1" lang="en-US" altLang="ja-JP" sz="2000" b="1" dirty="0">
              <a:solidFill>
                <a:srgbClr val="FFFFFF"/>
              </a:solidFill>
              <a:latin typeface="Meiryo" charset="-128"/>
              <a:ea typeface="Meiryo" charset="-128"/>
              <a:cs typeface="Meiryo" charset="-128"/>
            </a:endParaRPr>
          </a:p>
          <a:p>
            <a:pPr algn="ctr"/>
            <a:r>
              <a:rPr lang="ja-JP" altLang="en-US" sz="1200">
                <a:solidFill>
                  <a:srgbClr val="FFFFFF"/>
                </a:solidFill>
                <a:latin typeface="Meiryo" charset="-128"/>
                <a:ea typeface="Meiryo" charset="-128"/>
                <a:cs typeface="Meiryo" charset="-128"/>
              </a:rPr>
              <a:t>データに含まれる</a:t>
            </a:r>
            <a:endParaRPr lang="en-US" altLang="ja-JP" sz="1200" dirty="0">
              <a:solidFill>
                <a:srgbClr val="FFFFFF"/>
              </a:solidFill>
              <a:latin typeface="Meiryo" charset="-128"/>
              <a:ea typeface="Meiryo" charset="-128"/>
              <a:cs typeface="Meiryo" charset="-128"/>
            </a:endParaRPr>
          </a:p>
          <a:p>
            <a:pPr algn="ctr"/>
            <a:r>
              <a:rPr lang="ja-JP" altLang="en-US" sz="1200">
                <a:solidFill>
                  <a:srgbClr val="FFFFFF"/>
                </a:solidFill>
                <a:latin typeface="Meiryo" charset="-128"/>
                <a:ea typeface="Meiryo" charset="-128"/>
                <a:cs typeface="Meiryo" charset="-128"/>
              </a:rPr>
              <a:t>規則・法則・特徴パターンを見つけモデルを作る</a:t>
            </a:r>
            <a:endParaRPr lang="en-US" altLang="ja-JP" sz="1200" dirty="0">
              <a:solidFill>
                <a:srgbClr val="FFFFFF"/>
              </a:solidFill>
              <a:latin typeface="Meiryo" charset="-128"/>
              <a:ea typeface="Meiryo" charset="-128"/>
              <a:cs typeface="Meiryo" charset="-128"/>
            </a:endParaRPr>
          </a:p>
        </p:txBody>
      </p:sp>
      <p:cxnSp>
        <p:nvCxnSpPr>
          <p:cNvPr id="16" name="直線矢印コネクタ 15"/>
          <p:cNvCxnSpPr>
            <a:stCxn id="4" idx="3"/>
            <a:endCxn id="5" idx="0"/>
          </p:cNvCxnSpPr>
          <p:nvPr/>
        </p:nvCxnSpPr>
        <p:spPr>
          <a:xfrm>
            <a:off x="2195736" y="3048957"/>
            <a:ext cx="0" cy="865014"/>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a:stCxn id="5" idx="3"/>
          </p:cNvCxnSpPr>
          <p:nvPr/>
        </p:nvCxnSpPr>
        <p:spPr>
          <a:xfrm flipV="1">
            <a:off x="3203848" y="4787609"/>
            <a:ext cx="703684" cy="1"/>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3379806" y="906906"/>
            <a:ext cx="902811" cy="707886"/>
          </a:xfrm>
          <a:prstGeom prst="rect">
            <a:avLst/>
          </a:prstGeom>
          <a:noFill/>
        </p:spPr>
        <p:txBody>
          <a:bodyPr wrap="none" rtlCol="0">
            <a:spAutoFit/>
          </a:bodyPr>
          <a:lstStyle/>
          <a:p>
            <a:pPr algn="ctr"/>
            <a:r>
              <a:rPr kumimoji="1" lang="ja-JP" altLang="en-US" sz="2800" b="1" dirty="0">
                <a:solidFill>
                  <a:srgbClr val="3366FF"/>
                </a:solidFill>
                <a:latin typeface="Meiryo" charset="-128"/>
                <a:ea typeface="Meiryo" charset="-128"/>
                <a:cs typeface="Meiryo" charset="-128"/>
              </a:rPr>
              <a:t>学習</a:t>
            </a:r>
            <a:endParaRPr lang="en-US" altLang="ja-JP" sz="2800" dirty="0">
              <a:solidFill>
                <a:srgbClr val="3366FF"/>
              </a:solidFill>
              <a:latin typeface="Meiryo" charset="-128"/>
              <a:ea typeface="Meiryo" charset="-128"/>
              <a:cs typeface="Meiryo" charset="-128"/>
            </a:endParaRPr>
          </a:p>
          <a:p>
            <a:pPr algn="ctr"/>
            <a:r>
              <a:rPr kumimoji="1" lang="en-US" altLang="ja-JP" sz="1200" dirty="0">
                <a:solidFill>
                  <a:srgbClr val="3366FF"/>
                </a:solidFill>
                <a:latin typeface="Meiryo" charset="-128"/>
                <a:ea typeface="Meiryo" charset="-128"/>
                <a:cs typeface="Meiryo" charset="-128"/>
              </a:rPr>
              <a:t>Learning</a:t>
            </a:r>
            <a:endParaRPr kumimoji="1" lang="ja-JP" altLang="en-US" sz="1200" dirty="0">
              <a:solidFill>
                <a:srgbClr val="3366FF"/>
              </a:solidFill>
              <a:latin typeface="Meiryo" charset="-128"/>
              <a:ea typeface="Meiryo" charset="-128"/>
              <a:cs typeface="Meiryo" charset="-128"/>
            </a:endParaRPr>
          </a:p>
        </p:txBody>
      </p:sp>
      <p:pic>
        <p:nvPicPr>
          <p:cNvPr id="25" name="図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6121" y="2106067"/>
            <a:ext cx="368942" cy="368942"/>
          </a:xfrm>
          <a:prstGeom prst="rect">
            <a:avLst/>
          </a:prstGeom>
        </p:spPr>
      </p:pic>
      <p:pic>
        <p:nvPicPr>
          <p:cNvPr id="26" name="図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62821" y="2060848"/>
            <a:ext cx="368942" cy="368942"/>
          </a:xfrm>
          <a:prstGeom prst="rect">
            <a:avLst/>
          </a:prstGeom>
        </p:spPr>
      </p:pic>
      <p:pic>
        <p:nvPicPr>
          <p:cNvPr id="27" name="図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95800" y="2414796"/>
            <a:ext cx="368942" cy="368942"/>
          </a:xfrm>
          <a:prstGeom prst="rect">
            <a:avLst/>
          </a:prstGeom>
        </p:spPr>
      </p:pic>
      <p:pic>
        <p:nvPicPr>
          <p:cNvPr id="28" name="図 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10794" y="2104907"/>
            <a:ext cx="338955" cy="338955"/>
          </a:xfrm>
          <a:prstGeom prst="rect">
            <a:avLst/>
          </a:prstGeom>
        </p:spPr>
      </p:pic>
      <p:pic>
        <p:nvPicPr>
          <p:cNvPr id="29" name="図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92809" y="2429790"/>
            <a:ext cx="338954" cy="338954"/>
          </a:xfrm>
          <a:prstGeom prst="rect">
            <a:avLst/>
          </a:prstGeom>
        </p:spPr>
      </p:pic>
      <p:pic>
        <p:nvPicPr>
          <p:cNvPr id="35" name="図 3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65035" y="2404432"/>
            <a:ext cx="461402" cy="461402"/>
          </a:xfrm>
          <a:prstGeom prst="rect">
            <a:avLst/>
          </a:prstGeom>
        </p:spPr>
      </p:pic>
      <p:sp>
        <p:nvSpPr>
          <p:cNvPr id="72" name="正方形/長方形 71"/>
          <p:cNvSpPr/>
          <p:nvPr/>
        </p:nvSpPr>
        <p:spPr>
          <a:xfrm>
            <a:off x="1385257" y="1518075"/>
            <a:ext cx="1620957" cy="307777"/>
          </a:xfrm>
          <a:prstGeom prst="rect">
            <a:avLst/>
          </a:prstGeom>
        </p:spPr>
        <p:txBody>
          <a:bodyPr wrap="none">
            <a:spAutoFit/>
          </a:bodyPr>
          <a:lstStyle/>
          <a:p>
            <a:pPr algn="ctr"/>
            <a:r>
              <a:rPr lang="ja-JP" altLang="en-US" sz="1400" dirty="0">
                <a:solidFill>
                  <a:srgbClr val="3366FF"/>
                </a:solidFill>
                <a:latin typeface="Meiryo" charset="-128"/>
                <a:ea typeface="Meiryo" charset="-128"/>
                <a:cs typeface="Meiryo" charset="-128"/>
              </a:rPr>
              <a:t>大量の</a:t>
            </a:r>
            <a:r>
              <a:rPr lang="ja-JP" altLang="en-US" sz="1400" b="1" dirty="0">
                <a:solidFill>
                  <a:srgbClr val="3366FF"/>
                </a:solidFill>
                <a:latin typeface="Meiryo" charset="-128"/>
                <a:ea typeface="Meiryo" charset="-128"/>
                <a:cs typeface="Meiryo" charset="-128"/>
              </a:rPr>
              <a:t>学習データ</a:t>
            </a:r>
            <a:endParaRPr lang="en-US" altLang="ja-JP" sz="1400" b="1" dirty="0">
              <a:solidFill>
                <a:srgbClr val="3366FF"/>
              </a:solidFill>
              <a:latin typeface="Meiryo" charset="-128"/>
              <a:ea typeface="Meiryo" charset="-128"/>
              <a:cs typeface="Meiryo" charset="-128"/>
            </a:endParaRPr>
          </a:p>
        </p:txBody>
      </p:sp>
      <p:sp>
        <p:nvSpPr>
          <p:cNvPr id="3" name="テキスト ボックス 2">
            <a:extLst>
              <a:ext uri="{FF2B5EF4-FFF2-40B4-BE49-F238E27FC236}">
                <a16:creationId xmlns:a16="http://schemas.microsoft.com/office/drawing/2014/main" id="{28C9B12E-617E-E840-A835-141CD8F0BE30}"/>
              </a:ext>
            </a:extLst>
          </p:cNvPr>
          <p:cNvSpPr txBox="1"/>
          <p:nvPr/>
        </p:nvSpPr>
        <p:spPr>
          <a:xfrm>
            <a:off x="821971" y="5985936"/>
            <a:ext cx="3570208"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膨大なデータと計算資源</a:t>
            </a:r>
          </a:p>
        </p:txBody>
      </p:sp>
      <p:grpSp>
        <p:nvGrpSpPr>
          <p:cNvPr id="12" name="グループ化 11">
            <a:extLst>
              <a:ext uri="{FF2B5EF4-FFF2-40B4-BE49-F238E27FC236}">
                <a16:creationId xmlns:a16="http://schemas.microsoft.com/office/drawing/2014/main" id="{B4FF57C3-4FC5-03E3-D9C0-1502C79BCC94}"/>
              </a:ext>
            </a:extLst>
          </p:cNvPr>
          <p:cNvGrpSpPr/>
          <p:nvPr/>
        </p:nvGrpSpPr>
        <p:grpSpPr>
          <a:xfrm>
            <a:off x="4534895" y="836712"/>
            <a:ext cx="3861224" cy="5606336"/>
            <a:chOff x="4534895" y="836712"/>
            <a:chExt cx="3861224" cy="5606336"/>
          </a:xfrm>
        </p:grpSpPr>
        <p:grpSp>
          <p:nvGrpSpPr>
            <p:cNvPr id="7" name="グループ化 6">
              <a:extLst>
                <a:ext uri="{FF2B5EF4-FFF2-40B4-BE49-F238E27FC236}">
                  <a16:creationId xmlns:a16="http://schemas.microsoft.com/office/drawing/2014/main" id="{6DDD925B-97A7-0B12-7F16-AF74C2734AC0}"/>
                </a:ext>
              </a:extLst>
            </p:cNvPr>
            <p:cNvGrpSpPr/>
            <p:nvPr/>
          </p:nvGrpSpPr>
          <p:grpSpPr>
            <a:xfrm>
              <a:off x="4534895" y="836712"/>
              <a:ext cx="3861224" cy="5040560"/>
              <a:chOff x="4534895" y="836712"/>
              <a:chExt cx="3861224" cy="5040560"/>
            </a:xfrm>
          </p:grpSpPr>
          <p:sp>
            <p:nvSpPr>
              <p:cNvPr id="33" name="正方形/長方形 32"/>
              <p:cNvSpPr/>
              <p:nvPr/>
            </p:nvSpPr>
            <p:spPr>
              <a:xfrm>
                <a:off x="4693118" y="836712"/>
                <a:ext cx="3703001" cy="50405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5376354" y="1614792"/>
                <a:ext cx="2007197" cy="105414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chemeClr val="tx1"/>
                    </a:solidFill>
                    <a:latin typeface="Meiryo" charset="-128"/>
                    <a:ea typeface="Meiryo" charset="-128"/>
                    <a:cs typeface="Meiryo" charset="-128"/>
                  </a:rPr>
                  <a:t>入力データ</a:t>
                </a:r>
                <a:endParaRPr kumimoji="1" lang="en-US" altLang="ja-JP" sz="1400" dirty="0">
                  <a:solidFill>
                    <a:schemeClr val="tx1"/>
                  </a:solidFill>
                  <a:latin typeface="Meiryo" charset="-128"/>
                  <a:ea typeface="Meiryo" charset="-128"/>
                  <a:cs typeface="Meiryo" charset="-128"/>
                </a:endParaRPr>
              </a:p>
              <a:p>
                <a:pPr algn="ctr"/>
                <a:endParaRPr kumimoji="1" lang="en-US" altLang="ja-JP" sz="14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376353" y="3068960"/>
                <a:ext cx="2007197" cy="8450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推論</a:t>
                </a:r>
                <a:endParaRPr kumimoji="1" lang="en-US" altLang="ja-JP" sz="2000" b="1" dirty="0">
                  <a:solidFill>
                    <a:srgbClr val="FFFFFF"/>
                  </a:solidFill>
                  <a:latin typeface="Meiryo" charset="-128"/>
                  <a:ea typeface="Meiryo" charset="-128"/>
                  <a:cs typeface="Meiryo" charset="-128"/>
                </a:endParaRPr>
              </a:p>
              <a:p>
                <a:pPr algn="ctr"/>
                <a:r>
                  <a:rPr lang="ja-JP" altLang="en-US" sz="1400">
                    <a:solidFill>
                      <a:srgbClr val="FFFFFF"/>
                    </a:solidFill>
                    <a:latin typeface="Meiryo" charset="-128"/>
                    <a:ea typeface="Meiryo" charset="-128"/>
                    <a:cs typeface="Meiryo" charset="-128"/>
                  </a:rPr>
                  <a:t>モデルと対比し</a:t>
                </a:r>
                <a:endParaRPr lang="en-US" altLang="ja-JP" sz="1400" dirty="0">
                  <a:solidFill>
                    <a:srgbClr val="FFFFFF"/>
                  </a:solidFill>
                  <a:latin typeface="Meiryo" charset="-128"/>
                  <a:ea typeface="Meiryo" charset="-128"/>
                  <a:cs typeface="Meiryo" charset="-128"/>
                </a:endParaRPr>
              </a:p>
              <a:p>
                <a:pPr algn="ctr"/>
                <a:r>
                  <a:rPr kumimoji="1" lang="ja-JP" altLang="en-US" sz="1400">
                    <a:solidFill>
                      <a:srgbClr val="FFFFFF"/>
                    </a:solidFill>
                    <a:latin typeface="Meiryo" charset="-128"/>
                    <a:ea typeface="Meiryo" charset="-128"/>
                    <a:cs typeface="Meiryo" charset="-128"/>
                  </a:rPr>
                  <a:t>一致度計算する</a:t>
                </a:r>
                <a:endParaRPr kumimoji="1" lang="ja-JP" altLang="en-US" sz="1400" dirty="0">
                  <a:solidFill>
                    <a:srgbClr val="FFFFFF"/>
                  </a:solidFill>
                  <a:latin typeface="Meiryo" charset="-128"/>
                  <a:ea typeface="Meiryo" charset="-128"/>
                  <a:cs typeface="Meiryo" charset="-128"/>
                </a:endParaRPr>
              </a:p>
            </p:txBody>
          </p:sp>
          <p:sp>
            <p:nvSpPr>
              <p:cNvPr id="11" name="正方形/長方形 10"/>
              <p:cNvSpPr/>
              <p:nvPr/>
            </p:nvSpPr>
            <p:spPr>
              <a:xfrm>
                <a:off x="5376353" y="4451697"/>
                <a:ext cx="2007197" cy="120955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a:solidFill>
                      <a:srgbClr val="FFFFFF"/>
                    </a:solidFill>
                    <a:latin typeface="Meiryo" charset="-128"/>
                    <a:ea typeface="Meiryo" charset="-128"/>
                    <a:cs typeface="Meiryo" charset="-128"/>
                  </a:rPr>
                  <a:t>　</a:t>
                </a:r>
                <a:r>
                  <a:rPr kumimoji="1" lang="ja-JP" altLang="en-US" sz="1400">
                    <a:solidFill>
                      <a:srgbClr val="FFFFFF"/>
                    </a:solidFill>
                    <a:latin typeface="Meiryo" charset="-128"/>
                    <a:ea typeface="Meiryo" charset="-128"/>
                    <a:cs typeface="Meiryo" charset="-128"/>
                  </a:rPr>
                  <a:t>のモデル</a:t>
                </a:r>
                <a:r>
                  <a:rPr kumimoji="1" lang="ja-JP" altLang="en-US" sz="1400" dirty="0">
                    <a:solidFill>
                      <a:srgbClr val="FFFFFF"/>
                    </a:solidFill>
                    <a:latin typeface="Meiryo" charset="-128"/>
                    <a:ea typeface="Meiryo" charset="-128"/>
                    <a:cs typeface="Meiryo" charset="-128"/>
                  </a:rPr>
                  <a:t>に</a:t>
                </a:r>
                <a:r>
                  <a:rPr lang="ja-JP" altLang="en-US" sz="1400" dirty="0">
                    <a:solidFill>
                      <a:srgbClr val="FFFFFF"/>
                    </a:solidFill>
                    <a:latin typeface="Meiryo" charset="-128"/>
                    <a:ea typeface="Meiryo" charset="-128"/>
                    <a:cs typeface="Meiryo" charset="-128"/>
                  </a:rPr>
                  <a:t>最も一致しているので</a:t>
                </a:r>
                <a:endParaRPr lang="en-US" altLang="ja-JP" sz="14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これは「猫である」と推論する</a:t>
                </a:r>
              </a:p>
            </p:txBody>
          </p:sp>
          <p:cxnSp>
            <p:nvCxnSpPr>
              <p:cNvPr id="14" name="カギ線コネクタ 13"/>
              <p:cNvCxnSpPr>
                <a:cxnSpLocks/>
                <a:stCxn id="6" idx="0"/>
                <a:endCxn id="9" idx="1"/>
              </p:cNvCxnSpPr>
              <p:nvPr/>
            </p:nvCxnSpPr>
            <p:spPr>
              <a:xfrm rot="5400000" flipH="1" flipV="1">
                <a:off x="4744374" y="3281988"/>
                <a:ext cx="422500" cy="841457"/>
              </a:xfrm>
              <a:prstGeom prst="bentConnector2">
                <a:avLst/>
              </a:prstGeom>
              <a:ln w="76200">
                <a:solidFill>
                  <a:srgbClr val="C0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8" idx="2"/>
                <a:endCxn id="9" idx="0"/>
              </p:cNvCxnSpPr>
              <p:nvPr/>
            </p:nvCxnSpPr>
            <p:spPr>
              <a:xfrm flipH="1">
                <a:off x="6379952" y="2668932"/>
                <a:ext cx="1" cy="400028"/>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9" idx="2"/>
                <a:endCxn id="11" idx="0"/>
              </p:cNvCxnSpPr>
              <p:nvPr/>
            </p:nvCxnSpPr>
            <p:spPr>
              <a:xfrm>
                <a:off x="6379952" y="3913971"/>
                <a:ext cx="0" cy="537726"/>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831757" y="906906"/>
                <a:ext cx="902811" cy="707886"/>
              </a:xfrm>
              <a:prstGeom prst="rect">
                <a:avLst/>
              </a:prstGeom>
              <a:noFill/>
            </p:spPr>
            <p:txBody>
              <a:bodyPr wrap="none" rtlCol="0">
                <a:spAutoFit/>
              </a:bodyPr>
              <a:lstStyle/>
              <a:p>
                <a:pPr algn="ctr"/>
                <a:r>
                  <a:rPr kumimoji="1" lang="ja-JP" altLang="en-US" sz="2800" b="1" dirty="0">
                    <a:solidFill>
                      <a:srgbClr val="00B050"/>
                    </a:solidFill>
                    <a:latin typeface="Meiryo" charset="-128"/>
                    <a:ea typeface="Meiryo" charset="-128"/>
                    <a:cs typeface="Meiryo" charset="-128"/>
                  </a:rPr>
                  <a:t>推論</a:t>
                </a:r>
                <a:endParaRPr lang="en-US" altLang="ja-JP" sz="2800" dirty="0">
                  <a:solidFill>
                    <a:srgbClr val="00B050"/>
                  </a:solidFill>
                  <a:latin typeface="Meiryo" charset="-128"/>
                  <a:ea typeface="Meiryo" charset="-128"/>
                  <a:cs typeface="Meiryo" charset="-128"/>
                </a:endParaRPr>
              </a:p>
              <a:p>
                <a:pPr algn="ctr"/>
                <a:r>
                  <a:rPr lang="en-US" altLang="ja-JP" sz="1200" dirty="0">
                    <a:solidFill>
                      <a:srgbClr val="00B050"/>
                    </a:solidFill>
                    <a:latin typeface="Meiryo" charset="-128"/>
                    <a:ea typeface="Meiryo" charset="-128"/>
                    <a:cs typeface="Meiryo" charset="-128"/>
                  </a:rPr>
                  <a:t>Inference</a:t>
                </a:r>
                <a:endParaRPr kumimoji="1" lang="ja-JP" altLang="en-US" sz="1200" dirty="0">
                  <a:solidFill>
                    <a:srgbClr val="00B050"/>
                  </a:solidFill>
                  <a:latin typeface="Meiryo" charset="-128"/>
                  <a:ea typeface="Meiryo" charset="-128"/>
                  <a:cs typeface="Meiryo" charset="-128"/>
                </a:endParaRPr>
              </a:p>
            </p:txBody>
          </p:sp>
          <p:pic>
            <p:nvPicPr>
              <p:cNvPr id="43" name="図 4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83446" y="1816777"/>
                <a:ext cx="917239" cy="917239"/>
              </a:xfrm>
              <a:prstGeom prst="rect">
                <a:avLst/>
              </a:prstGeom>
            </p:spPr>
          </p:pic>
          <p:pic>
            <p:nvPicPr>
              <p:cNvPr id="86" name="図 85"/>
              <p:cNvPicPr>
                <a:picLocks noChangeAspect="1"/>
              </p:cNvPicPr>
              <p:nvPr/>
            </p:nvPicPr>
            <p:blipFill>
              <a:blip r:embed="rId10" cstate="print">
                <a:biLevel thresh="25000"/>
                <a:extLst>
                  <a:ext uri="{28A0092B-C50C-407E-A947-70E740481C1C}">
                    <a14:useLocalDpi xmlns:a14="http://schemas.microsoft.com/office/drawing/2010/main"/>
                  </a:ext>
                </a:extLst>
              </a:blip>
              <a:stretch>
                <a:fillRect/>
              </a:stretch>
            </p:blipFill>
            <p:spPr>
              <a:xfrm>
                <a:off x="5473578" y="4635494"/>
                <a:ext cx="178542" cy="178542"/>
              </a:xfrm>
              <a:prstGeom prst="rect">
                <a:avLst/>
              </a:prstGeom>
            </p:spPr>
          </p:pic>
        </p:grpSp>
        <p:sp>
          <p:nvSpPr>
            <p:cNvPr id="10" name="テキスト ボックス 9">
              <a:extLst>
                <a:ext uri="{FF2B5EF4-FFF2-40B4-BE49-F238E27FC236}">
                  <a16:creationId xmlns:a16="http://schemas.microsoft.com/office/drawing/2014/main" id="{A8C1A843-E1C0-6A98-547E-C3E877656294}"/>
                </a:ext>
              </a:extLst>
            </p:cNvPr>
            <p:cNvSpPr txBox="1"/>
            <p:nvPr/>
          </p:nvSpPr>
          <p:spPr>
            <a:xfrm>
              <a:off x="4759516" y="5981383"/>
              <a:ext cx="3570208" cy="461665"/>
            </a:xfrm>
            <a:prstGeom prst="rect">
              <a:avLst/>
            </a:prstGeom>
            <a:noFill/>
          </p:spPr>
          <p:txBody>
            <a:bodyPr wrap="none" rtlCol="0">
              <a:spAutoFit/>
            </a:bodyPr>
            <a:lstStyle/>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入力を</a:t>
              </a:r>
              <a:r>
                <a:rPr kumimoji="1" lang="ja-JP" altLang="en-US" sz="2400" b="1">
                  <a:solidFill>
                    <a:schemeClr val="accent3">
                      <a:lumMod val="75000"/>
                    </a:schemeClr>
                  </a:solidFill>
                  <a:latin typeface="Meiryo" panose="020B0604030504040204" pitchFamily="34" charset="-128"/>
                  <a:ea typeface="Meiryo" panose="020B0604030504040204" pitchFamily="34" charset="-128"/>
                </a:rPr>
                <a:t>高速処理する能力</a:t>
              </a:r>
            </a:p>
          </p:txBody>
        </p:sp>
      </p:grpSp>
      <p:sp>
        <p:nvSpPr>
          <p:cNvPr id="6" name="正方形/長方形 5"/>
          <p:cNvSpPr/>
          <p:nvPr/>
        </p:nvSpPr>
        <p:spPr>
          <a:xfrm>
            <a:off x="3907532" y="3913966"/>
            <a:ext cx="1254728" cy="174727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b="1" dirty="0">
              <a:solidFill>
                <a:srgbClr val="C00000"/>
              </a:solidFill>
              <a:latin typeface="Meiryo" charset="-128"/>
              <a:ea typeface="Meiryo" charset="-128"/>
              <a:cs typeface="Meiryo" charset="-128"/>
            </a:endParaRPr>
          </a:p>
          <a:p>
            <a:pPr algn="ctr"/>
            <a:endParaRPr kumimoji="1" lang="en-US" altLang="ja-JP" sz="1200" b="1" dirty="0">
              <a:solidFill>
                <a:srgbClr val="C00000"/>
              </a:solidFill>
              <a:latin typeface="Meiryo" charset="-128"/>
              <a:ea typeface="Meiryo" charset="-128"/>
              <a:cs typeface="Meiryo" charset="-128"/>
            </a:endParaRPr>
          </a:p>
          <a:p>
            <a:pPr algn="ctr"/>
            <a:endParaRPr kumimoji="1" lang="ja-JP" altLang="en-US" sz="1200" b="1" dirty="0">
              <a:solidFill>
                <a:srgbClr val="C00000"/>
              </a:solidFill>
              <a:latin typeface="Meiryo" charset="-128"/>
              <a:ea typeface="Meiryo" charset="-128"/>
              <a:cs typeface="Meiryo" charset="-128"/>
            </a:endParaRPr>
          </a:p>
        </p:txBody>
      </p:sp>
      <p:sp>
        <p:nvSpPr>
          <p:cNvPr id="79" name="正方形/長方形 78"/>
          <p:cNvSpPr/>
          <p:nvPr/>
        </p:nvSpPr>
        <p:spPr>
          <a:xfrm>
            <a:off x="3944636" y="3945744"/>
            <a:ext cx="1254728" cy="307777"/>
          </a:xfrm>
          <a:prstGeom prst="rect">
            <a:avLst/>
          </a:prstGeom>
        </p:spPr>
        <p:txBody>
          <a:bodyPr wrap="square">
            <a:spAutoFit/>
          </a:bodyPr>
          <a:lstStyle/>
          <a:p>
            <a:pPr algn="ctr"/>
            <a:r>
              <a:rPr lang="ja-JP" altLang="en-US" sz="1400" b="1">
                <a:solidFill>
                  <a:srgbClr val="FFFFFF"/>
                </a:solidFill>
                <a:latin typeface="Meiryo" charset="-128"/>
                <a:ea typeface="Meiryo" charset="-128"/>
                <a:cs typeface="Meiryo" charset="-128"/>
              </a:rPr>
              <a:t>モデル</a:t>
            </a:r>
            <a:endParaRPr lang="en-US" altLang="ja-JP" sz="1400" b="1" dirty="0">
              <a:solidFill>
                <a:srgbClr val="FFFFFF"/>
              </a:solidFill>
              <a:latin typeface="Meiryo" charset="-128"/>
              <a:ea typeface="Meiryo" charset="-128"/>
              <a:cs typeface="Meiryo" charset="-128"/>
            </a:endParaRPr>
          </a:p>
        </p:txBody>
      </p:sp>
      <p:pic>
        <p:nvPicPr>
          <p:cNvPr id="80" name="図 79"/>
          <p:cNvPicPr>
            <a:picLocks noChangeAspect="1"/>
          </p:cNvPicPr>
          <p:nvPr/>
        </p:nvPicPr>
        <p:blipFill>
          <a:blip r:embed="rId11" cstate="print">
            <a:biLevel thresh="25000"/>
            <a:extLst>
              <a:ext uri="{28A0092B-C50C-407E-A947-70E740481C1C}">
                <a14:useLocalDpi xmlns:a14="http://schemas.microsoft.com/office/drawing/2010/main"/>
              </a:ext>
            </a:extLst>
          </a:blip>
          <a:stretch>
            <a:fillRect/>
          </a:stretch>
        </p:blipFill>
        <p:spPr>
          <a:xfrm>
            <a:off x="3982763" y="4676020"/>
            <a:ext cx="251790" cy="251790"/>
          </a:xfrm>
          <a:prstGeom prst="rect">
            <a:avLst/>
          </a:prstGeom>
        </p:spPr>
      </p:pic>
      <p:sp>
        <p:nvSpPr>
          <p:cNvPr id="82" name="正方形/長方形 81"/>
          <p:cNvSpPr/>
          <p:nvPr/>
        </p:nvSpPr>
        <p:spPr>
          <a:xfrm>
            <a:off x="4193844" y="4696065"/>
            <a:ext cx="986968" cy="246221"/>
          </a:xfrm>
          <a:prstGeom prst="rect">
            <a:avLst/>
          </a:prstGeom>
        </p:spPr>
        <p:txBody>
          <a:bodyPr wrap="square">
            <a:spAutoFit/>
          </a:bodyPr>
          <a:lstStyle/>
          <a:p>
            <a:pPr algn="ctr"/>
            <a:r>
              <a:rPr lang="ja-JP" altLang="en-US" sz="1000" b="1">
                <a:solidFill>
                  <a:srgbClr val="FFFFFF"/>
                </a:solidFill>
                <a:latin typeface="Meiryo" charset="-128"/>
                <a:ea typeface="Meiryo" charset="-128"/>
                <a:cs typeface="Meiryo" charset="-128"/>
              </a:rPr>
              <a:t>ネコの特徴</a:t>
            </a:r>
            <a:endParaRPr lang="en-US" altLang="ja-JP" sz="1000" b="1" dirty="0">
              <a:solidFill>
                <a:srgbClr val="FFFFFF"/>
              </a:solidFill>
              <a:latin typeface="Meiryo" charset="-128"/>
              <a:ea typeface="Meiryo" charset="-128"/>
              <a:cs typeface="Meiryo" charset="-128"/>
            </a:endParaRPr>
          </a:p>
        </p:txBody>
      </p:sp>
      <p:sp>
        <p:nvSpPr>
          <p:cNvPr id="85" name="正方形/長方形 84"/>
          <p:cNvSpPr/>
          <p:nvPr/>
        </p:nvSpPr>
        <p:spPr>
          <a:xfrm>
            <a:off x="4181245" y="4990896"/>
            <a:ext cx="986968" cy="246221"/>
          </a:xfrm>
          <a:prstGeom prst="rect">
            <a:avLst/>
          </a:prstGeom>
        </p:spPr>
        <p:txBody>
          <a:bodyPr wrap="square">
            <a:spAutoFit/>
          </a:bodyPr>
          <a:lstStyle/>
          <a:p>
            <a:pPr algn="ctr"/>
            <a:r>
              <a:rPr lang="ja-JP" altLang="en-US" sz="1000" b="1">
                <a:solidFill>
                  <a:srgbClr val="FFFFFF"/>
                </a:solidFill>
                <a:latin typeface="Meiryo" charset="-128"/>
                <a:ea typeface="Meiryo" charset="-128"/>
                <a:cs typeface="Meiryo" charset="-128"/>
              </a:rPr>
              <a:t>イヌの特徴</a:t>
            </a:r>
            <a:endParaRPr lang="en-US" altLang="ja-JP" sz="1000" b="1" dirty="0">
              <a:solidFill>
                <a:srgbClr val="FFFFFF"/>
              </a:solidFill>
              <a:latin typeface="Meiryo" charset="-128"/>
              <a:ea typeface="Meiryo" charset="-128"/>
              <a:cs typeface="Meiryo" charset="-128"/>
            </a:endParaRPr>
          </a:p>
        </p:txBody>
      </p:sp>
      <p:sp>
        <p:nvSpPr>
          <p:cNvPr id="13" name="角丸四角形 12">
            <a:extLst>
              <a:ext uri="{FF2B5EF4-FFF2-40B4-BE49-F238E27FC236}">
                <a16:creationId xmlns:a16="http://schemas.microsoft.com/office/drawing/2014/main" id="{5B4556B0-0C67-4A6F-0D11-0D8F1F55DF18}"/>
              </a:ext>
            </a:extLst>
          </p:cNvPr>
          <p:cNvSpPr/>
          <p:nvPr/>
        </p:nvSpPr>
        <p:spPr>
          <a:xfrm>
            <a:off x="3995276" y="5320594"/>
            <a:ext cx="236458" cy="218735"/>
          </a:xfrm>
          <a:prstGeom prst="roundRect">
            <a:avLst>
              <a:gd name="adj" fmla="val 37045"/>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B6A4B0B5-C2B8-4585-8691-0F1AEE1469F6}"/>
              </a:ext>
            </a:extLst>
          </p:cNvPr>
          <p:cNvSpPr/>
          <p:nvPr/>
        </p:nvSpPr>
        <p:spPr>
          <a:xfrm>
            <a:off x="4179185" y="5314163"/>
            <a:ext cx="986968" cy="246221"/>
          </a:xfrm>
          <a:prstGeom prst="rect">
            <a:avLst/>
          </a:prstGeom>
        </p:spPr>
        <p:txBody>
          <a:bodyPr wrap="square">
            <a:spAutoFit/>
          </a:bodyPr>
          <a:lstStyle/>
          <a:p>
            <a:pPr algn="ctr"/>
            <a:r>
              <a:rPr lang="ja-JP" altLang="en-US" sz="1000" b="1">
                <a:solidFill>
                  <a:srgbClr val="FFFFFF"/>
                </a:solidFill>
                <a:latin typeface="Meiryo" charset="-128"/>
                <a:ea typeface="Meiryo" charset="-128"/>
                <a:cs typeface="Meiryo" charset="-128"/>
              </a:rPr>
              <a:t>〇〇の特徴</a:t>
            </a:r>
            <a:endParaRPr lang="en-US" altLang="ja-JP" sz="1000" b="1" dirty="0">
              <a:solidFill>
                <a:srgbClr val="FFFFFF"/>
              </a:solidFill>
              <a:latin typeface="Meiryo" charset="-128"/>
              <a:ea typeface="Meiryo" charset="-128"/>
              <a:cs typeface="Meiryo" charset="-128"/>
            </a:endParaRPr>
          </a:p>
        </p:txBody>
      </p:sp>
      <p:pic>
        <p:nvPicPr>
          <p:cNvPr id="18" name="図 17">
            <a:extLst>
              <a:ext uri="{FF2B5EF4-FFF2-40B4-BE49-F238E27FC236}">
                <a16:creationId xmlns:a16="http://schemas.microsoft.com/office/drawing/2014/main" id="{BC5A2A70-CAE6-ED40-4C52-D788642E0E7A}"/>
              </a:ext>
            </a:extLst>
          </p:cNvPr>
          <p:cNvPicPr>
            <a:picLocks noChangeAspect="1"/>
          </p:cNvPicPr>
          <p:nvPr/>
        </p:nvPicPr>
        <p:blipFill>
          <a:blip r:embed="rId12" cstate="print">
            <a:biLevel thresh="25000"/>
            <a:extLst>
              <a:ext uri="{28A0092B-C50C-407E-A947-70E740481C1C}">
                <a14:useLocalDpi xmlns:a14="http://schemas.microsoft.com/office/drawing/2010/main"/>
              </a:ext>
            </a:extLst>
          </a:blip>
          <a:stretch>
            <a:fillRect/>
          </a:stretch>
        </p:blipFill>
        <p:spPr>
          <a:xfrm>
            <a:off x="3973222" y="4972312"/>
            <a:ext cx="274066" cy="274066"/>
          </a:xfrm>
          <a:prstGeom prst="rect">
            <a:avLst/>
          </a:prstGeom>
        </p:spPr>
      </p:pic>
      <p:sp>
        <p:nvSpPr>
          <p:cNvPr id="21" name="テキスト ボックス 20">
            <a:extLst>
              <a:ext uri="{FF2B5EF4-FFF2-40B4-BE49-F238E27FC236}">
                <a16:creationId xmlns:a16="http://schemas.microsoft.com/office/drawing/2014/main" id="{DF96548D-DACA-D5D7-A9A8-81BBBBD38F51}"/>
              </a:ext>
            </a:extLst>
          </p:cNvPr>
          <p:cNvSpPr txBox="1"/>
          <p:nvPr/>
        </p:nvSpPr>
        <p:spPr>
          <a:xfrm>
            <a:off x="3944636" y="4199879"/>
            <a:ext cx="1261884" cy="461665"/>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相応しい</a:t>
            </a:r>
            <a:r>
              <a:rPr kumimoji="1" lang="ja-JP" altLang="en-US" sz="1200">
                <a:solidFill>
                  <a:schemeClr val="bg1"/>
                </a:solidFill>
                <a:latin typeface="Meiryo" panose="020B0604030504040204" pitchFamily="34" charset="-128"/>
                <a:ea typeface="Meiryo" panose="020B0604030504040204" pitchFamily="34" charset="-128"/>
              </a:rPr>
              <a:t>答えを</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推測する計算式</a:t>
            </a:r>
          </a:p>
        </p:txBody>
      </p:sp>
    </p:spTree>
    <p:extLst>
      <p:ext uri="{BB962C8B-B14F-4D97-AF65-F5344CB8AC3E}">
        <p14:creationId xmlns:p14="http://schemas.microsoft.com/office/powerpoint/2010/main" val="135038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正方形/長方形 98">
            <a:extLst>
              <a:ext uri="{FF2B5EF4-FFF2-40B4-BE49-F238E27FC236}">
                <a16:creationId xmlns:a16="http://schemas.microsoft.com/office/drawing/2014/main" id="{1514F278-BE9F-8354-C44A-FD8291ECE5E8}"/>
              </a:ext>
            </a:extLst>
          </p:cNvPr>
          <p:cNvSpPr/>
          <p:nvPr/>
        </p:nvSpPr>
        <p:spPr>
          <a:xfrm>
            <a:off x="3407783" y="774700"/>
            <a:ext cx="2349551" cy="560070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E2CE7020-0D5E-B07F-2361-F20A6AE854E7}"/>
              </a:ext>
            </a:extLst>
          </p:cNvPr>
          <p:cNvSpPr/>
          <p:nvPr/>
        </p:nvSpPr>
        <p:spPr>
          <a:xfrm>
            <a:off x="6242050" y="774700"/>
            <a:ext cx="2349551" cy="56007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0528223D-AB71-2542-6EBE-2FD7CD64CC6D}"/>
              </a:ext>
            </a:extLst>
          </p:cNvPr>
          <p:cNvSpPr/>
          <p:nvPr/>
        </p:nvSpPr>
        <p:spPr>
          <a:xfrm>
            <a:off x="552399" y="774700"/>
            <a:ext cx="2349551" cy="560070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CF611AB8-794D-F719-A059-E10B4BEFB108}"/>
              </a:ext>
            </a:extLst>
          </p:cNvPr>
          <p:cNvSpPr txBox="1"/>
          <p:nvPr/>
        </p:nvSpPr>
        <p:spPr>
          <a:xfrm>
            <a:off x="1405735"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入力</a:t>
            </a:r>
            <a:endParaRPr kumimoji="1" lang="ja-JP" altLang="en-US" b="1">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E6F3F392-85A0-8B4C-830D-8D509BB96889}"/>
              </a:ext>
            </a:extLst>
          </p:cNvPr>
          <p:cNvSpPr txBox="1"/>
          <p:nvPr/>
        </p:nvSpPr>
        <p:spPr>
          <a:xfrm>
            <a:off x="7088988"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出力</a:t>
            </a:r>
            <a:endParaRPr kumimoji="1" lang="ja-JP" altLang="en-US" b="1">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28D0A5C3-2A1E-FCB6-9784-DC15F893E9BC}"/>
              </a:ext>
            </a:extLst>
          </p:cNvPr>
          <p:cNvSpPr txBox="1"/>
          <p:nvPr/>
        </p:nvSpPr>
        <p:spPr>
          <a:xfrm>
            <a:off x="3414328" y="848108"/>
            <a:ext cx="2318943" cy="369332"/>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演算</a:t>
            </a:r>
            <a:endParaRPr lang="en-US" altLang="ja-JP" b="1" dirty="0">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7542B0CB-F7C3-C84B-F8D4-2C00851591D5}"/>
              </a:ext>
            </a:extLst>
          </p:cNvPr>
          <p:cNvSpPr>
            <a:spLocks noGrp="1"/>
          </p:cNvSpPr>
          <p:nvPr>
            <p:ph type="title"/>
          </p:nvPr>
        </p:nvSpPr>
        <p:spPr/>
        <p:txBody>
          <a:bodyPr/>
          <a:lstStyle/>
          <a:p>
            <a:r>
              <a:rPr kumimoji="1" lang="ja-JP" altLang="en-US" dirty="0"/>
              <a:t>コンピュータのやっていること</a:t>
            </a:r>
          </a:p>
        </p:txBody>
      </p:sp>
      <p:sp>
        <p:nvSpPr>
          <p:cNvPr id="3" name="円/楕円 2">
            <a:extLst>
              <a:ext uri="{FF2B5EF4-FFF2-40B4-BE49-F238E27FC236}">
                <a16:creationId xmlns:a16="http://schemas.microsoft.com/office/drawing/2014/main" id="{852AC9EB-AE64-B282-1022-CB769A0F8C93}"/>
              </a:ext>
            </a:extLst>
          </p:cNvPr>
          <p:cNvSpPr/>
          <p:nvPr/>
        </p:nvSpPr>
        <p:spPr>
          <a:xfrm>
            <a:off x="990600" y="1203325"/>
            <a:ext cx="1479550" cy="147955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3AC6CD86-0755-92A4-1130-74A9698E7394}"/>
              </a:ext>
            </a:extLst>
          </p:cNvPr>
          <p:cNvSpPr/>
          <p:nvPr/>
        </p:nvSpPr>
        <p:spPr>
          <a:xfrm>
            <a:off x="6673850" y="1203325"/>
            <a:ext cx="1479550" cy="147955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CDB05F40-AD61-D814-3BC8-AE30BB229AA4}"/>
              </a:ext>
            </a:extLst>
          </p:cNvPr>
          <p:cNvSpPr txBox="1"/>
          <p:nvPr/>
        </p:nvSpPr>
        <p:spPr>
          <a:xfrm>
            <a:off x="117637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7" name="テキスト ボックス 6">
            <a:extLst>
              <a:ext uri="{FF2B5EF4-FFF2-40B4-BE49-F238E27FC236}">
                <a16:creationId xmlns:a16="http://schemas.microsoft.com/office/drawing/2014/main" id="{FFD8121D-6874-E4C5-654A-E0368E41D559}"/>
              </a:ext>
            </a:extLst>
          </p:cNvPr>
          <p:cNvSpPr txBox="1"/>
          <p:nvPr/>
        </p:nvSpPr>
        <p:spPr>
          <a:xfrm>
            <a:off x="685962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grpSp>
        <p:nvGrpSpPr>
          <p:cNvPr id="14" name="グループ化 13">
            <a:extLst>
              <a:ext uri="{FF2B5EF4-FFF2-40B4-BE49-F238E27FC236}">
                <a16:creationId xmlns:a16="http://schemas.microsoft.com/office/drawing/2014/main" id="{9F85B018-A040-A424-C02C-E68CDE9A2093}"/>
              </a:ext>
            </a:extLst>
          </p:cNvPr>
          <p:cNvGrpSpPr/>
          <p:nvPr/>
        </p:nvGrpSpPr>
        <p:grpSpPr>
          <a:xfrm>
            <a:off x="3832225" y="1203325"/>
            <a:ext cx="1479550" cy="1479550"/>
            <a:chOff x="3832225" y="1203325"/>
            <a:chExt cx="1479550" cy="1479550"/>
          </a:xfrm>
        </p:grpSpPr>
        <p:sp>
          <p:nvSpPr>
            <p:cNvPr id="4" name="正方形/長方形 3">
              <a:extLst>
                <a:ext uri="{FF2B5EF4-FFF2-40B4-BE49-F238E27FC236}">
                  <a16:creationId xmlns:a16="http://schemas.microsoft.com/office/drawing/2014/main" id="{C181CEC2-42DC-B5C2-4227-323BE4BE459E}"/>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3018FE0B-7E8A-7AB9-DF3D-99608A5939B2}"/>
                </a:ext>
              </a:extLst>
            </p:cNvPr>
            <p:cNvSpPr txBox="1"/>
            <p:nvPr/>
          </p:nvSpPr>
          <p:spPr>
            <a:xfrm>
              <a:off x="3876034" y="1398156"/>
              <a:ext cx="1415772" cy="1138773"/>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身長</a:t>
              </a:r>
              <a:r>
                <a:rPr kumimoji="1" lang="ja-JP" altLang="en-US" sz="1200" b="1">
                  <a:solidFill>
                    <a:schemeClr val="bg1"/>
                  </a:solidFill>
                  <a:latin typeface="Meiryo" panose="020B0604030504040204" pitchFamily="34" charset="-128"/>
                  <a:ea typeface="Meiryo" panose="020B0604030504040204" pitchFamily="34" charset="-128"/>
                </a:rPr>
                <a:t>から</a:t>
              </a:r>
              <a:r>
                <a:rPr kumimoji="1" lang="ja-JP" altLang="en-US" b="1">
                  <a:solidFill>
                    <a:schemeClr val="bg1"/>
                  </a:solidFill>
                  <a:latin typeface="Meiryo" panose="020B0604030504040204" pitchFamily="34" charset="-128"/>
                  <a:ea typeface="Meiryo" panose="020B0604030504040204" pitchFamily="34" charset="-128"/>
                </a:rPr>
                <a:t>体重</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を予測する</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3200" b="1">
                  <a:solidFill>
                    <a:schemeClr val="bg1"/>
                  </a:solidFill>
                  <a:latin typeface="Meiryo" panose="020B0604030504040204" pitchFamily="34" charset="-128"/>
                  <a:ea typeface="Meiryo" panose="020B0604030504040204" pitchFamily="34" charset="-128"/>
                </a:rPr>
                <a:t>計算式</a:t>
              </a:r>
              <a:endParaRPr kumimoji="1" lang="ja-JP" altLang="en-US" sz="3200" b="1">
                <a:solidFill>
                  <a:schemeClr val="bg1"/>
                </a:solidFill>
                <a:latin typeface="Meiryo" panose="020B0604030504040204" pitchFamily="34" charset="-128"/>
                <a:ea typeface="Meiryo" panose="020B0604030504040204" pitchFamily="34" charset="-128"/>
              </a:endParaRPr>
            </a:p>
          </p:txBody>
        </p:sp>
      </p:grpSp>
      <p:sp>
        <p:nvSpPr>
          <p:cNvPr id="12" name="右矢印 11">
            <a:extLst>
              <a:ext uri="{FF2B5EF4-FFF2-40B4-BE49-F238E27FC236}">
                <a16:creationId xmlns:a16="http://schemas.microsoft.com/office/drawing/2014/main" id="{C4828BE4-8065-FFF3-493A-C73FE5B9D716}"/>
              </a:ext>
            </a:extLst>
          </p:cNvPr>
          <p:cNvSpPr/>
          <p:nvPr/>
        </p:nvSpPr>
        <p:spPr>
          <a:xfrm>
            <a:off x="2643274" y="1725870"/>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a:extLst>
              <a:ext uri="{FF2B5EF4-FFF2-40B4-BE49-F238E27FC236}">
                <a16:creationId xmlns:a16="http://schemas.microsoft.com/office/drawing/2014/main" id="{45334E2A-D75D-C32C-A2A3-20812C69A307}"/>
              </a:ext>
            </a:extLst>
          </p:cNvPr>
          <p:cNvSpPr/>
          <p:nvPr/>
        </p:nvSpPr>
        <p:spPr>
          <a:xfrm>
            <a:off x="5497551" y="1725869"/>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0" name="グループ化 119">
            <a:extLst>
              <a:ext uri="{FF2B5EF4-FFF2-40B4-BE49-F238E27FC236}">
                <a16:creationId xmlns:a16="http://schemas.microsoft.com/office/drawing/2014/main" id="{5079CE8C-F897-69FB-E896-E2DD47FF84F7}"/>
              </a:ext>
            </a:extLst>
          </p:cNvPr>
          <p:cNvGrpSpPr/>
          <p:nvPr/>
        </p:nvGrpSpPr>
        <p:grpSpPr>
          <a:xfrm>
            <a:off x="874583" y="3114038"/>
            <a:ext cx="7408601" cy="3247770"/>
            <a:chOff x="916623" y="2966898"/>
            <a:chExt cx="7408601" cy="3247770"/>
          </a:xfrm>
        </p:grpSpPr>
        <p:sp>
          <p:nvSpPr>
            <p:cNvPr id="44" name="テキスト ボックス 43">
              <a:extLst>
                <a:ext uri="{FF2B5EF4-FFF2-40B4-BE49-F238E27FC236}">
                  <a16:creationId xmlns:a16="http://schemas.microsoft.com/office/drawing/2014/main" id="{E89E47F8-665A-27F4-758F-BD988F1B594D}"/>
                </a:ext>
              </a:extLst>
            </p:cNvPr>
            <p:cNvSpPr txBox="1"/>
            <p:nvPr/>
          </p:nvSpPr>
          <p:spPr>
            <a:xfrm>
              <a:off x="916623" y="4317995"/>
              <a:ext cx="1620957" cy="584775"/>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従業員名と</a:t>
              </a:r>
              <a:endParaRPr kumimoji="1" lang="en-US" altLang="ja-JP" sz="1600" dirty="0">
                <a:latin typeface="Meiryo" panose="020B0604030504040204" pitchFamily="34" charset="-128"/>
                <a:ea typeface="Meiryo" panose="020B0604030504040204" pitchFamily="34" charset="-128"/>
              </a:endParaRPr>
            </a:p>
            <a:p>
              <a:pPr algn="ctr"/>
              <a:r>
                <a:rPr lang="ja-JP" altLang="en-US" sz="1600">
                  <a:latin typeface="Meiryo" panose="020B0604030504040204" pitchFamily="34" charset="-128"/>
                  <a:ea typeface="Meiryo" panose="020B0604030504040204" pitchFamily="34" charset="-128"/>
                </a:rPr>
                <a:t>労働時間と単金</a:t>
              </a:r>
              <a:endParaRPr kumimoji="1" lang="ja-JP" altLang="en-US" sz="160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4AEC7672-0F48-7194-C479-CAAA7C6387C4}"/>
                </a:ext>
              </a:extLst>
            </p:cNvPr>
            <p:cNvSpPr txBox="1"/>
            <p:nvPr/>
          </p:nvSpPr>
          <p:spPr>
            <a:xfrm>
              <a:off x="6499082" y="4359860"/>
              <a:ext cx="1826142"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給与明細書の</a:t>
              </a:r>
              <a:r>
                <a:rPr kumimoji="1" lang="ja-JP" altLang="en-US" sz="1600">
                  <a:latin typeface="Meiryo" panose="020B0604030504040204" pitchFamily="34" charset="-128"/>
                  <a:ea typeface="Meiryo" panose="020B0604030504040204" pitchFamily="34" charset="-128"/>
                </a:rPr>
                <a:t>印刷</a:t>
              </a:r>
            </a:p>
          </p:txBody>
        </p:sp>
        <p:sp>
          <p:nvSpPr>
            <p:cNvPr id="46" name="テキスト ボックス 45">
              <a:extLst>
                <a:ext uri="{FF2B5EF4-FFF2-40B4-BE49-F238E27FC236}">
                  <a16:creationId xmlns:a16="http://schemas.microsoft.com/office/drawing/2014/main" id="{145F0E0A-AD8F-A415-5D01-68BBDDB39BAB}"/>
                </a:ext>
              </a:extLst>
            </p:cNvPr>
            <p:cNvSpPr txBox="1"/>
            <p:nvPr/>
          </p:nvSpPr>
          <p:spPr>
            <a:xfrm>
              <a:off x="3235325" y="4383715"/>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従業員ごとの</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給与明細書を印刷する</a:t>
              </a:r>
              <a:endParaRPr lang="en-US" altLang="ja-JP" sz="1200" dirty="0">
                <a:latin typeface="Meiryo" panose="020B0604030504040204" pitchFamily="34" charset="-128"/>
                <a:ea typeface="Meiryo" panose="020B0604030504040204" pitchFamily="34" charset="-128"/>
              </a:endParaRPr>
            </a:p>
          </p:txBody>
        </p:sp>
        <p:sp>
          <p:nvSpPr>
            <p:cNvPr id="81" name="テキスト ボックス 80">
              <a:extLst>
                <a:ext uri="{FF2B5EF4-FFF2-40B4-BE49-F238E27FC236}">
                  <a16:creationId xmlns:a16="http://schemas.microsoft.com/office/drawing/2014/main" id="{DA8DA6D8-FF9F-25A4-9E83-D8C2D4A1E8C3}"/>
                </a:ext>
              </a:extLst>
            </p:cNvPr>
            <p:cNvSpPr txBox="1"/>
            <p:nvPr/>
          </p:nvSpPr>
          <p:spPr>
            <a:xfrm>
              <a:off x="916628" y="5021727"/>
              <a:ext cx="1620958"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出発地と</a:t>
              </a:r>
              <a:r>
                <a:rPr kumimoji="1" lang="ja-JP" altLang="en-US" sz="1600">
                  <a:latin typeface="Meiryo" panose="020B0604030504040204" pitchFamily="34" charset="-128"/>
                  <a:ea typeface="Meiryo" panose="020B0604030504040204" pitchFamily="34" charset="-128"/>
                </a:rPr>
                <a:t>目的地</a:t>
              </a:r>
            </a:p>
          </p:txBody>
        </p:sp>
        <p:sp>
          <p:nvSpPr>
            <p:cNvPr id="83" name="テキスト ボックス 82">
              <a:extLst>
                <a:ext uri="{FF2B5EF4-FFF2-40B4-BE49-F238E27FC236}">
                  <a16:creationId xmlns:a16="http://schemas.microsoft.com/office/drawing/2014/main" id="{952407BB-948C-21F2-4763-544103AA6072}"/>
                </a:ext>
              </a:extLst>
            </p:cNvPr>
            <p:cNvSpPr txBox="1"/>
            <p:nvPr/>
          </p:nvSpPr>
          <p:spPr>
            <a:xfrm>
              <a:off x="6601677" y="5018372"/>
              <a:ext cx="1620957"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移動経路の</a:t>
              </a:r>
              <a:r>
                <a:rPr kumimoji="1" lang="ja-JP" altLang="en-US" sz="1600">
                  <a:latin typeface="Meiryo" panose="020B0604030504040204" pitchFamily="34" charset="-128"/>
                  <a:ea typeface="Meiryo" panose="020B0604030504040204" pitchFamily="34" charset="-128"/>
                </a:rPr>
                <a:t>表示</a:t>
              </a:r>
            </a:p>
          </p:txBody>
        </p:sp>
        <p:sp>
          <p:nvSpPr>
            <p:cNvPr id="85" name="テキスト ボックス 84">
              <a:extLst>
                <a:ext uri="{FF2B5EF4-FFF2-40B4-BE49-F238E27FC236}">
                  <a16:creationId xmlns:a16="http://schemas.microsoft.com/office/drawing/2014/main" id="{5E42600B-A849-E104-458A-11D6FCF3F864}"/>
                </a:ext>
              </a:extLst>
            </p:cNvPr>
            <p:cNvSpPr txBox="1"/>
            <p:nvPr/>
          </p:nvSpPr>
          <p:spPr>
            <a:xfrm>
              <a:off x="3223937" y="4988522"/>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最短移動経路を見つけ</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地図に表示する</a:t>
              </a:r>
              <a:endParaRPr lang="en-US" altLang="ja-JP" sz="1200" dirty="0">
                <a:latin typeface="Meiryo" panose="020B0604030504040204" pitchFamily="34" charset="-128"/>
                <a:ea typeface="Meiryo" panose="020B0604030504040204" pitchFamily="34" charset="-128"/>
              </a:endParaRPr>
            </a:p>
          </p:txBody>
        </p:sp>
        <p:sp>
          <p:nvSpPr>
            <p:cNvPr id="86" name="テキスト ボックス 85">
              <a:extLst>
                <a:ext uri="{FF2B5EF4-FFF2-40B4-BE49-F238E27FC236}">
                  <a16:creationId xmlns:a16="http://schemas.microsoft.com/office/drawing/2014/main" id="{2DBEC016-0E63-D26E-28E0-BADBC2E3F0E1}"/>
                </a:ext>
              </a:extLst>
            </p:cNvPr>
            <p:cNvSpPr txBox="1"/>
            <p:nvPr/>
          </p:nvSpPr>
          <p:spPr>
            <a:xfrm>
              <a:off x="1326994" y="5686403"/>
              <a:ext cx="800219"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楽曲名</a:t>
              </a:r>
              <a:endParaRPr kumimoji="1" lang="ja-JP" altLang="en-US" sz="1600">
                <a:latin typeface="Meiryo" panose="020B0604030504040204" pitchFamily="34" charset="-128"/>
                <a:ea typeface="Meiryo" panose="020B0604030504040204" pitchFamily="34" charset="-128"/>
              </a:endParaRPr>
            </a:p>
          </p:txBody>
        </p:sp>
        <p:sp>
          <p:nvSpPr>
            <p:cNvPr id="87" name="テキスト ボックス 86">
              <a:extLst>
                <a:ext uri="{FF2B5EF4-FFF2-40B4-BE49-F238E27FC236}">
                  <a16:creationId xmlns:a16="http://schemas.microsoft.com/office/drawing/2014/main" id="{73B2E4AE-16EE-946C-BE7B-A500CD89152D}"/>
                </a:ext>
              </a:extLst>
            </p:cNvPr>
            <p:cNvSpPr txBox="1"/>
            <p:nvPr/>
          </p:nvSpPr>
          <p:spPr>
            <a:xfrm>
              <a:off x="6806862" y="5696886"/>
              <a:ext cx="1210588"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楽曲を流す</a:t>
              </a:r>
            </a:p>
          </p:txBody>
        </p:sp>
        <p:sp>
          <p:nvSpPr>
            <p:cNvPr id="95" name="テキスト ボックス 94">
              <a:extLst>
                <a:ext uri="{FF2B5EF4-FFF2-40B4-BE49-F238E27FC236}">
                  <a16:creationId xmlns:a16="http://schemas.microsoft.com/office/drawing/2014/main" id="{3EEB285B-1E66-2BE9-D1E2-FD9EAB38A216}"/>
                </a:ext>
              </a:extLst>
            </p:cNvPr>
            <p:cNvSpPr txBox="1"/>
            <p:nvPr/>
          </p:nvSpPr>
          <p:spPr>
            <a:xfrm>
              <a:off x="3255269" y="5568337"/>
              <a:ext cx="2673350" cy="646331"/>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音楽配信サイトから</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楽曲を探し</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ストリーミング配信する</a:t>
              </a:r>
              <a:endParaRPr lang="en-US" altLang="ja-JP" sz="1200"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48D9F900-C155-A7F5-BF6F-A73B9197B1CE}"/>
                </a:ext>
              </a:extLst>
            </p:cNvPr>
            <p:cNvSpPr txBox="1"/>
            <p:nvPr/>
          </p:nvSpPr>
          <p:spPr>
            <a:xfrm>
              <a:off x="1347832" y="3003223"/>
              <a:ext cx="758542" cy="400110"/>
            </a:xfrm>
            <a:prstGeom prst="rect">
              <a:avLst/>
            </a:prstGeom>
            <a:noFill/>
          </p:spPr>
          <p:txBody>
            <a:bodyPr wrap="none" rtlCol="0">
              <a:spAutoFit/>
            </a:bodyPr>
            <a:lstStyle/>
            <a:p>
              <a:pPr algn="ctr"/>
              <a:r>
                <a:rPr lang="en-US" altLang="ja-JP" sz="2000" dirty="0">
                  <a:latin typeface="Meiryo" panose="020B0604030504040204" pitchFamily="34" charset="-128"/>
                  <a:ea typeface="Meiryo" panose="020B0604030504040204" pitchFamily="34" charset="-128"/>
                </a:rPr>
                <a:t>3</a:t>
              </a:r>
              <a:r>
                <a:rPr lang="ja-JP" altLang="en-US" sz="2000">
                  <a:latin typeface="Meiryo" panose="020B0604030504040204" pitchFamily="34" charset="-128"/>
                  <a:ea typeface="Meiryo" panose="020B0604030504040204" pitchFamily="34" charset="-128"/>
                </a:rPr>
                <a:t>と</a:t>
              </a:r>
              <a:r>
                <a:rPr lang="en-US" altLang="ja-JP" sz="2000" dirty="0">
                  <a:latin typeface="Meiryo" panose="020B0604030504040204" pitchFamily="34" charset="-128"/>
                  <a:ea typeface="Meiryo" panose="020B0604030504040204" pitchFamily="34" charset="-128"/>
                </a:rPr>
                <a:t>5</a:t>
              </a:r>
            </a:p>
          </p:txBody>
        </p:sp>
        <p:sp>
          <p:nvSpPr>
            <p:cNvPr id="42" name="テキスト ボックス 41">
              <a:extLst>
                <a:ext uri="{FF2B5EF4-FFF2-40B4-BE49-F238E27FC236}">
                  <a16:creationId xmlns:a16="http://schemas.microsoft.com/office/drawing/2014/main" id="{BA3019A1-24E2-7AC1-FCC9-0DE2206E9553}"/>
                </a:ext>
              </a:extLst>
            </p:cNvPr>
            <p:cNvSpPr txBox="1"/>
            <p:nvPr/>
          </p:nvSpPr>
          <p:spPr>
            <a:xfrm>
              <a:off x="7245215" y="3003223"/>
              <a:ext cx="343364" cy="400110"/>
            </a:xfrm>
            <a:prstGeom prst="rect">
              <a:avLst/>
            </a:prstGeom>
            <a:noFill/>
          </p:spPr>
          <p:txBody>
            <a:bodyPr wrap="none" rtlCol="0">
              <a:spAutoFit/>
            </a:bodyPr>
            <a:lstStyle/>
            <a:p>
              <a:pPr algn="ctr"/>
              <a:r>
                <a:rPr lang="en-US" altLang="ja-JP" sz="2000" dirty="0">
                  <a:latin typeface="Meiryo" panose="020B0604030504040204" pitchFamily="34" charset="-128"/>
                  <a:ea typeface="Meiryo" panose="020B0604030504040204" pitchFamily="34" charset="-128"/>
                </a:rPr>
                <a:t>8</a:t>
              </a:r>
              <a:endParaRPr kumimoji="1" lang="ja-JP" altLang="en-US" sz="2000">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DAEA8EB0-005A-519C-FF29-BAEFEF2ADF2E}"/>
                </a:ext>
              </a:extLst>
            </p:cNvPr>
            <p:cNvSpPr txBox="1"/>
            <p:nvPr/>
          </p:nvSpPr>
          <p:spPr>
            <a:xfrm>
              <a:off x="3246713" y="3021901"/>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入力数値</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同士を足す</a:t>
              </a:r>
              <a:endParaRPr lang="en-US" altLang="ja-JP" sz="1200" dirty="0">
                <a:latin typeface="Meiryo" panose="020B0604030504040204" pitchFamily="34" charset="-128"/>
                <a:ea typeface="Meiryo" panose="020B0604030504040204" pitchFamily="34" charset="-128"/>
              </a:endParaRPr>
            </a:p>
          </p:txBody>
        </p:sp>
        <p:sp>
          <p:nvSpPr>
            <p:cNvPr id="101" name="右矢印 100">
              <a:extLst>
                <a:ext uri="{FF2B5EF4-FFF2-40B4-BE49-F238E27FC236}">
                  <a16:creationId xmlns:a16="http://schemas.microsoft.com/office/drawing/2014/main" id="{4455A3D8-D415-B31D-9DE7-41655162ACA9}"/>
                </a:ext>
              </a:extLst>
            </p:cNvPr>
            <p:cNvSpPr/>
            <p:nvPr/>
          </p:nvSpPr>
          <p:spPr>
            <a:xfrm>
              <a:off x="2643274" y="2966899"/>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右矢印 107">
              <a:extLst>
                <a:ext uri="{FF2B5EF4-FFF2-40B4-BE49-F238E27FC236}">
                  <a16:creationId xmlns:a16="http://schemas.microsoft.com/office/drawing/2014/main" id="{1FA6719D-1BD2-B5AB-B093-F0EC08C38508}"/>
                </a:ext>
              </a:extLst>
            </p:cNvPr>
            <p:cNvSpPr/>
            <p:nvPr/>
          </p:nvSpPr>
          <p:spPr>
            <a:xfrm>
              <a:off x="5497551" y="2966898"/>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21770FDF-314E-7CBD-90A1-5958D1DE7C3E}"/>
                </a:ext>
              </a:extLst>
            </p:cNvPr>
            <p:cNvSpPr txBox="1"/>
            <p:nvPr/>
          </p:nvSpPr>
          <p:spPr>
            <a:xfrm>
              <a:off x="1351103" y="3643998"/>
              <a:ext cx="758542" cy="400110"/>
            </a:xfrm>
            <a:prstGeom prst="rect">
              <a:avLst/>
            </a:prstGeom>
            <a:noFill/>
          </p:spPr>
          <p:txBody>
            <a:bodyPr wrap="none" rtlCol="0">
              <a:spAutoFit/>
            </a:bodyPr>
            <a:lstStyle/>
            <a:p>
              <a:pPr algn="ctr"/>
              <a:r>
                <a:rPr lang="en-US" altLang="ja-JP" sz="2000" dirty="0">
                  <a:latin typeface="Meiryo" panose="020B0604030504040204" pitchFamily="34" charset="-128"/>
                  <a:ea typeface="Meiryo" panose="020B0604030504040204" pitchFamily="34" charset="-128"/>
                </a:rPr>
                <a:t>3</a:t>
              </a:r>
              <a:r>
                <a:rPr lang="ja-JP" altLang="en-US" sz="2000">
                  <a:latin typeface="Meiryo" panose="020B0604030504040204" pitchFamily="34" charset="-128"/>
                  <a:ea typeface="Meiryo" panose="020B0604030504040204" pitchFamily="34" charset="-128"/>
                </a:rPr>
                <a:t>と</a:t>
              </a:r>
              <a:r>
                <a:rPr lang="en-US" altLang="ja-JP" sz="2000" dirty="0">
                  <a:latin typeface="Meiryo" panose="020B0604030504040204" pitchFamily="34" charset="-128"/>
                  <a:ea typeface="Meiryo" panose="020B0604030504040204" pitchFamily="34" charset="-128"/>
                </a:rPr>
                <a:t>5</a:t>
              </a:r>
              <a:endParaRPr kumimoji="1" lang="ja-JP" altLang="en-US" sz="2000">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FDA8A8B4-5862-9918-5B2F-805282363161}"/>
                </a:ext>
              </a:extLst>
            </p:cNvPr>
            <p:cNvSpPr txBox="1"/>
            <p:nvPr/>
          </p:nvSpPr>
          <p:spPr>
            <a:xfrm>
              <a:off x="7162596" y="3643998"/>
              <a:ext cx="502061" cy="400110"/>
            </a:xfrm>
            <a:prstGeom prst="rect">
              <a:avLst/>
            </a:prstGeom>
            <a:noFill/>
          </p:spPr>
          <p:txBody>
            <a:bodyPr wrap="none" rtlCol="0">
              <a:spAutoFit/>
            </a:bodyPr>
            <a:lstStyle/>
            <a:p>
              <a:pPr algn="ctr"/>
              <a:r>
                <a:rPr lang="en-US" altLang="ja-JP" sz="2000" dirty="0">
                  <a:latin typeface="Meiryo" panose="020B0604030504040204" pitchFamily="34" charset="-128"/>
                  <a:ea typeface="Meiryo" panose="020B0604030504040204" pitchFamily="34" charset="-128"/>
                </a:rPr>
                <a:t>15</a:t>
              </a:r>
              <a:endParaRPr kumimoji="1" lang="ja-JP" altLang="en-US" sz="2000">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BF6AF148-1CF6-D546-2AA3-534D0D1ED0BD}"/>
                </a:ext>
              </a:extLst>
            </p:cNvPr>
            <p:cNvSpPr txBox="1"/>
            <p:nvPr/>
          </p:nvSpPr>
          <p:spPr>
            <a:xfrm>
              <a:off x="3238595" y="3649442"/>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入力数値</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同士を掛ける</a:t>
              </a:r>
              <a:endParaRPr lang="en-US" altLang="ja-JP" sz="1200" dirty="0">
                <a:latin typeface="Meiryo" panose="020B0604030504040204" pitchFamily="34" charset="-128"/>
                <a:ea typeface="Meiryo" panose="020B0604030504040204" pitchFamily="34" charset="-128"/>
              </a:endParaRPr>
            </a:p>
          </p:txBody>
        </p:sp>
        <p:sp>
          <p:nvSpPr>
            <p:cNvPr id="109" name="右矢印 108">
              <a:extLst>
                <a:ext uri="{FF2B5EF4-FFF2-40B4-BE49-F238E27FC236}">
                  <a16:creationId xmlns:a16="http://schemas.microsoft.com/office/drawing/2014/main" id="{9AFFDEAC-5621-8CE2-6DF6-2E42916309C2}"/>
                </a:ext>
              </a:extLst>
            </p:cNvPr>
            <p:cNvSpPr/>
            <p:nvPr/>
          </p:nvSpPr>
          <p:spPr>
            <a:xfrm>
              <a:off x="2643274" y="3627690"/>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右矢印 109">
              <a:extLst>
                <a:ext uri="{FF2B5EF4-FFF2-40B4-BE49-F238E27FC236}">
                  <a16:creationId xmlns:a16="http://schemas.microsoft.com/office/drawing/2014/main" id="{4F9CFB73-BE7F-886B-2062-3F8208837266}"/>
                </a:ext>
              </a:extLst>
            </p:cNvPr>
            <p:cNvSpPr/>
            <p:nvPr/>
          </p:nvSpPr>
          <p:spPr>
            <a:xfrm>
              <a:off x="5497551" y="3627689"/>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右矢印 110">
              <a:extLst>
                <a:ext uri="{FF2B5EF4-FFF2-40B4-BE49-F238E27FC236}">
                  <a16:creationId xmlns:a16="http://schemas.microsoft.com/office/drawing/2014/main" id="{330D6550-521B-68A7-D20A-0DFCA5576F53}"/>
                </a:ext>
              </a:extLst>
            </p:cNvPr>
            <p:cNvSpPr/>
            <p:nvPr/>
          </p:nvSpPr>
          <p:spPr>
            <a:xfrm>
              <a:off x="2643274" y="4293668"/>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右矢印 111">
              <a:extLst>
                <a:ext uri="{FF2B5EF4-FFF2-40B4-BE49-F238E27FC236}">
                  <a16:creationId xmlns:a16="http://schemas.microsoft.com/office/drawing/2014/main" id="{5BBDB1D5-7D37-F2B1-F2C4-944930C5B760}"/>
                </a:ext>
              </a:extLst>
            </p:cNvPr>
            <p:cNvSpPr/>
            <p:nvPr/>
          </p:nvSpPr>
          <p:spPr>
            <a:xfrm>
              <a:off x="5497551" y="4293667"/>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右矢印 112">
              <a:extLst>
                <a:ext uri="{FF2B5EF4-FFF2-40B4-BE49-F238E27FC236}">
                  <a16:creationId xmlns:a16="http://schemas.microsoft.com/office/drawing/2014/main" id="{8949FBA6-B7CB-9F44-6245-E24FAFE9625F}"/>
                </a:ext>
              </a:extLst>
            </p:cNvPr>
            <p:cNvSpPr/>
            <p:nvPr/>
          </p:nvSpPr>
          <p:spPr>
            <a:xfrm>
              <a:off x="2635200" y="4957572"/>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右矢印 113">
              <a:extLst>
                <a:ext uri="{FF2B5EF4-FFF2-40B4-BE49-F238E27FC236}">
                  <a16:creationId xmlns:a16="http://schemas.microsoft.com/office/drawing/2014/main" id="{13EFBC48-C651-DC90-9BF6-323F1A3BA776}"/>
                </a:ext>
              </a:extLst>
            </p:cNvPr>
            <p:cNvSpPr/>
            <p:nvPr/>
          </p:nvSpPr>
          <p:spPr>
            <a:xfrm>
              <a:off x="5499177" y="4958483"/>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右矢印 114">
              <a:extLst>
                <a:ext uri="{FF2B5EF4-FFF2-40B4-BE49-F238E27FC236}">
                  <a16:creationId xmlns:a16="http://schemas.microsoft.com/office/drawing/2014/main" id="{91A664E3-A358-A4D9-7A7E-27F7D4C4BA37}"/>
                </a:ext>
              </a:extLst>
            </p:cNvPr>
            <p:cNvSpPr/>
            <p:nvPr/>
          </p:nvSpPr>
          <p:spPr>
            <a:xfrm>
              <a:off x="2629730" y="5629184"/>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右矢印 115">
              <a:extLst>
                <a:ext uri="{FF2B5EF4-FFF2-40B4-BE49-F238E27FC236}">
                  <a16:creationId xmlns:a16="http://schemas.microsoft.com/office/drawing/2014/main" id="{124F979F-912F-3B6A-8BC3-F2413F292CD7}"/>
                </a:ext>
              </a:extLst>
            </p:cNvPr>
            <p:cNvSpPr/>
            <p:nvPr/>
          </p:nvSpPr>
          <p:spPr>
            <a:xfrm>
              <a:off x="5493707" y="5630095"/>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 name="グループ化 14">
            <a:extLst>
              <a:ext uri="{FF2B5EF4-FFF2-40B4-BE49-F238E27FC236}">
                <a16:creationId xmlns:a16="http://schemas.microsoft.com/office/drawing/2014/main" id="{37846933-B391-DFF1-DA7A-874C823D2FBA}"/>
              </a:ext>
            </a:extLst>
          </p:cNvPr>
          <p:cNvGrpSpPr/>
          <p:nvPr/>
        </p:nvGrpSpPr>
        <p:grpSpPr>
          <a:xfrm>
            <a:off x="3819573" y="1217484"/>
            <a:ext cx="1479550" cy="1479550"/>
            <a:chOff x="3832225" y="1203325"/>
            <a:chExt cx="1479550" cy="1479550"/>
          </a:xfrm>
        </p:grpSpPr>
        <p:sp>
          <p:nvSpPr>
            <p:cNvPr id="16" name="正方形/長方形 15">
              <a:extLst>
                <a:ext uri="{FF2B5EF4-FFF2-40B4-BE49-F238E27FC236}">
                  <a16:creationId xmlns:a16="http://schemas.microsoft.com/office/drawing/2014/main" id="{706C0F76-59FD-EB44-DEBE-9CF203741330}"/>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BCB03085-AE2C-8F7B-11E4-463C3FB1CFBA}"/>
                </a:ext>
              </a:extLst>
            </p:cNvPr>
            <p:cNvSpPr txBox="1"/>
            <p:nvPr/>
          </p:nvSpPr>
          <p:spPr>
            <a:xfrm>
              <a:off x="4030654" y="1630975"/>
              <a:ext cx="1107996" cy="738664"/>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計算式</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処理手順</a:t>
              </a:r>
              <a:endParaRPr kumimoji="1" lang="en-US" altLang="ja-JP" b="1" dirty="0">
                <a:solidFill>
                  <a:schemeClr val="bg1"/>
                </a:solidFill>
                <a:latin typeface="Meiryo" panose="020B0604030504040204" pitchFamily="34" charset="-128"/>
                <a:ea typeface="Meiryo" panose="020B0604030504040204" pitchFamily="34" charset="-128"/>
              </a:endParaRPr>
            </a:p>
          </p:txBody>
        </p:sp>
      </p:grpSp>
      <p:sp>
        <p:nvSpPr>
          <p:cNvPr id="18" name="テキスト ボックス 17">
            <a:extLst>
              <a:ext uri="{FF2B5EF4-FFF2-40B4-BE49-F238E27FC236}">
                <a16:creationId xmlns:a16="http://schemas.microsoft.com/office/drawing/2014/main" id="{2BB7D9FD-0555-53A7-1220-CD8DDE0849C4}"/>
              </a:ext>
            </a:extLst>
          </p:cNvPr>
          <p:cNvSpPr txBox="1"/>
          <p:nvPr/>
        </p:nvSpPr>
        <p:spPr>
          <a:xfrm>
            <a:off x="3927237" y="2727728"/>
            <a:ext cx="1228221" cy="461665"/>
          </a:xfrm>
          <a:prstGeom prst="rect">
            <a:avLst/>
          </a:prstGeom>
          <a:noFill/>
        </p:spPr>
        <p:txBody>
          <a:bodyPr wrap="none" rtlCol="0">
            <a:spAutoFit/>
          </a:bodyPr>
          <a:lstStyle/>
          <a:p>
            <a:pPr algn="ctr"/>
            <a:r>
              <a:rPr kumimoji="1" lang="en-US" altLang="ja-JP" sz="2400" b="1" dirty="0">
                <a:solidFill>
                  <a:srgbClr val="C00000"/>
                </a:solidFill>
                <a:latin typeface="Meiryo" panose="020B0604030504040204" pitchFamily="34" charset="-128"/>
                <a:ea typeface="Meiryo" panose="020B0604030504040204" pitchFamily="34" charset="-128"/>
              </a:rPr>
              <a:t>f</a:t>
            </a:r>
            <a:r>
              <a:rPr kumimoji="1" lang="ja-JP" altLang="en-US" sz="2400">
                <a:solidFill>
                  <a:srgbClr val="C00000"/>
                </a:solidFill>
                <a:latin typeface="Meiryo" panose="020B0604030504040204" pitchFamily="34" charset="-128"/>
                <a:ea typeface="Meiryo" panose="020B0604030504040204" pitchFamily="34" charset="-128"/>
              </a:rPr>
              <a:t>：</a:t>
            </a:r>
            <a:r>
              <a:rPr kumimoji="1" lang="ja-JP" altLang="en-US" sz="2400" b="1">
                <a:solidFill>
                  <a:srgbClr val="C00000"/>
                </a:solidFill>
                <a:latin typeface="Meiryo" panose="020B0604030504040204" pitchFamily="34" charset="-128"/>
                <a:ea typeface="Meiryo" panose="020B0604030504040204" pitchFamily="34" charset="-128"/>
              </a:rPr>
              <a:t>関数</a:t>
            </a:r>
          </a:p>
        </p:txBody>
      </p:sp>
    </p:spTree>
    <p:extLst>
      <p:ext uri="{BB962C8B-B14F-4D97-AF65-F5344CB8AC3E}">
        <p14:creationId xmlns:p14="http://schemas.microsoft.com/office/powerpoint/2010/main" val="202162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500"/>
                                        <p:tgtEl>
                                          <p:spTgt spid="9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wipe(up)">
                                      <p:cBhvr>
                                        <p:cTn id="10" dur="500"/>
                                        <p:tgtEl>
                                          <p:spTgt spid="9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wipe(up)">
                                      <p:cBhvr>
                                        <p:cTn id="13" dur="500"/>
                                        <p:tgtEl>
                                          <p:spTgt spid="100"/>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wipe(left)">
                                      <p:cBhvr>
                                        <p:cTn id="17" dur="500"/>
                                        <p:tgtEl>
                                          <p:spTgt spid="120"/>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97" grpId="0" animBg="1"/>
      <p:bldP spid="1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正方形/長方形 98">
            <a:extLst>
              <a:ext uri="{FF2B5EF4-FFF2-40B4-BE49-F238E27FC236}">
                <a16:creationId xmlns:a16="http://schemas.microsoft.com/office/drawing/2014/main" id="{1514F278-BE9F-8354-C44A-FD8291ECE5E8}"/>
              </a:ext>
            </a:extLst>
          </p:cNvPr>
          <p:cNvSpPr/>
          <p:nvPr/>
        </p:nvSpPr>
        <p:spPr>
          <a:xfrm>
            <a:off x="3407783" y="774700"/>
            <a:ext cx="2349551" cy="560070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E2CE7020-0D5E-B07F-2361-F20A6AE854E7}"/>
              </a:ext>
            </a:extLst>
          </p:cNvPr>
          <p:cNvSpPr/>
          <p:nvPr/>
        </p:nvSpPr>
        <p:spPr>
          <a:xfrm>
            <a:off x="6242050" y="774700"/>
            <a:ext cx="2349551" cy="56007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0528223D-AB71-2542-6EBE-2FD7CD64CC6D}"/>
              </a:ext>
            </a:extLst>
          </p:cNvPr>
          <p:cNvSpPr/>
          <p:nvPr/>
        </p:nvSpPr>
        <p:spPr>
          <a:xfrm>
            <a:off x="552399" y="774700"/>
            <a:ext cx="2349551" cy="560070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542B0CB-F7C3-C84B-F8D4-2C00851591D5}"/>
              </a:ext>
            </a:extLst>
          </p:cNvPr>
          <p:cNvSpPr>
            <a:spLocks noGrp="1"/>
          </p:cNvSpPr>
          <p:nvPr>
            <p:ph type="title"/>
          </p:nvPr>
        </p:nvSpPr>
        <p:spPr/>
        <p:txBody>
          <a:bodyPr/>
          <a:lstStyle/>
          <a:p>
            <a:r>
              <a:rPr kumimoji="1" lang="ja-JP" altLang="en-US" dirty="0"/>
              <a:t>モデルとは入力に対する最適な出力を予測する計算式</a:t>
            </a:r>
          </a:p>
        </p:txBody>
      </p:sp>
      <p:sp>
        <p:nvSpPr>
          <p:cNvPr id="3" name="円/楕円 2">
            <a:extLst>
              <a:ext uri="{FF2B5EF4-FFF2-40B4-BE49-F238E27FC236}">
                <a16:creationId xmlns:a16="http://schemas.microsoft.com/office/drawing/2014/main" id="{852AC9EB-AE64-B282-1022-CB769A0F8C93}"/>
              </a:ext>
            </a:extLst>
          </p:cNvPr>
          <p:cNvSpPr/>
          <p:nvPr/>
        </p:nvSpPr>
        <p:spPr>
          <a:xfrm>
            <a:off x="990600" y="1203325"/>
            <a:ext cx="1479550" cy="147955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3AC6CD86-0755-92A4-1130-74A9698E7394}"/>
              </a:ext>
            </a:extLst>
          </p:cNvPr>
          <p:cNvSpPr/>
          <p:nvPr/>
        </p:nvSpPr>
        <p:spPr>
          <a:xfrm>
            <a:off x="6673850" y="1203325"/>
            <a:ext cx="1479550" cy="147955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CDB05F40-AD61-D814-3BC8-AE30BB229AA4}"/>
              </a:ext>
            </a:extLst>
          </p:cNvPr>
          <p:cNvSpPr txBox="1"/>
          <p:nvPr/>
        </p:nvSpPr>
        <p:spPr>
          <a:xfrm>
            <a:off x="117637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7" name="テキスト ボックス 6">
            <a:extLst>
              <a:ext uri="{FF2B5EF4-FFF2-40B4-BE49-F238E27FC236}">
                <a16:creationId xmlns:a16="http://schemas.microsoft.com/office/drawing/2014/main" id="{FFD8121D-6874-E4C5-654A-E0368E41D559}"/>
              </a:ext>
            </a:extLst>
          </p:cNvPr>
          <p:cNvSpPr txBox="1"/>
          <p:nvPr/>
        </p:nvSpPr>
        <p:spPr>
          <a:xfrm>
            <a:off x="685962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grpSp>
        <p:nvGrpSpPr>
          <p:cNvPr id="14" name="グループ化 13">
            <a:extLst>
              <a:ext uri="{FF2B5EF4-FFF2-40B4-BE49-F238E27FC236}">
                <a16:creationId xmlns:a16="http://schemas.microsoft.com/office/drawing/2014/main" id="{9F85B018-A040-A424-C02C-E68CDE9A2093}"/>
              </a:ext>
            </a:extLst>
          </p:cNvPr>
          <p:cNvGrpSpPr/>
          <p:nvPr/>
        </p:nvGrpSpPr>
        <p:grpSpPr>
          <a:xfrm>
            <a:off x="3832225" y="1203325"/>
            <a:ext cx="1479550" cy="1479550"/>
            <a:chOff x="3832225" y="1203325"/>
            <a:chExt cx="1479550" cy="1479550"/>
          </a:xfrm>
        </p:grpSpPr>
        <p:sp>
          <p:nvSpPr>
            <p:cNvPr id="4" name="正方形/長方形 3">
              <a:extLst>
                <a:ext uri="{FF2B5EF4-FFF2-40B4-BE49-F238E27FC236}">
                  <a16:creationId xmlns:a16="http://schemas.microsoft.com/office/drawing/2014/main" id="{C181CEC2-42DC-B5C2-4227-323BE4BE459E}"/>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3018FE0B-7E8A-7AB9-DF3D-99608A5939B2}"/>
                </a:ext>
              </a:extLst>
            </p:cNvPr>
            <p:cNvSpPr txBox="1"/>
            <p:nvPr/>
          </p:nvSpPr>
          <p:spPr>
            <a:xfrm>
              <a:off x="3876034" y="1398156"/>
              <a:ext cx="1415772" cy="1138773"/>
            </a:xfrm>
            <a:prstGeom prst="rect">
              <a:avLst/>
            </a:prstGeom>
            <a:noFill/>
          </p:spPr>
          <p:txBody>
            <a:bodyPr wrap="none" rtlCol="0">
              <a:spAutoFit/>
            </a:bodyPr>
            <a:lstStyle/>
            <a:p>
              <a:pPr algn="ctr"/>
              <a:r>
                <a:rPr lang="ja-JP" altLang="en-US" sz="3200" b="1">
                  <a:solidFill>
                    <a:schemeClr val="bg1"/>
                  </a:solidFill>
                  <a:latin typeface="Meiryo" panose="020B0604030504040204" pitchFamily="34" charset="-128"/>
                  <a:ea typeface="Meiryo" panose="020B0604030504040204" pitchFamily="34" charset="-128"/>
                </a:rPr>
                <a:t>計算式</a:t>
              </a:r>
            </a:p>
            <a:p>
              <a:pPr algn="ctr"/>
              <a:r>
                <a:rPr kumimoji="1" lang="ja-JP" altLang="en-US" b="1">
                  <a:solidFill>
                    <a:schemeClr val="bg1"/>
                  </a:solidFill>
                  <a:latin typeface="Meiryo" panose="020B0604030504040204" pitchFamily="34" charset="-128"/>
                  <a:ea typeface="Meiryo" panose="020B0604030504040204" pitchFamily="34" charset="-128"/>
                </a:rPr>
                <a:t>身長</a:t>
              </a:r>
              <a:r>
                <a:rPr kumimoji="1" lang="ja-JP" altLang="en-US" sz="1200" b="1">
                  <a:solidFill>
                    <a:schemeClr val="bg1"/>
                  </a:solidFill>
                  <a:latin typeface="Meiryo" panose="020B0604030504040204" pitchFamily="34" charset="-128"/>
                  <a:ea typeface="Meiryo" panose="020B0604030504040204" pitchFamily="34" charset="-128"/>
                </a:rPr>
                <a:t>から</a:t>
              </a:r>
              <a:r>
                <a:rPr kumimoji="1" lang="ja-JP" altLang="en-US" b="1">
                  <a:solidFill>
                    <a:schemeClr val="bg1"/>
                  </a:solidFill>
                  <a:latin typeface="Meiryo" panose="020B0604030504040204" pitchFamily="34" charset="-128"/>
                  <a:ea typeface="Meiryo" panose="020B0604030504040204" pitchFamily="34" charset="-128"/>
                </a:rPr>
                <a:t>体重</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を予測する</a:t>
              </a:r>
              <a:endParaRPr kumimoji="1" lang="en-US" altLang="ja-JP" sz="1200" b="1" dirty="0">
                <a:solidFill>
                  <a:schemeClr val="bg1"/>
                </a:solidFill>
                <a:latin typeface="Meiryo" panose="020B0604030504040204" pitchFamily="34" charset="-128"/>
                <a:ea typeface="Meiryo" panose="020B0604030504040204" pitchFamily="34" charset="-128"/>
              </a:endParaRPr>
            </a:p>
          </p:txBody>
        </p:sp>
      </p:grpSp>
      <p:sp>
        <p:nvSpPr>
          <p:cNvPr id="10" name="テキスト ボックス 9">
            <a:extLst>
              <a:ext uri="{FF2B5EF4-FFF2-40B4-BE49-F238E27FC236}">
                <a16:creationId xmlns:a16="http://schemas.microsoft.com/office/drawing/2014/main" id="{CF611AB8-794D-F719-A059-E10B4BEFB108}"/>
              </a:ext>
            </a:extLst>
          </p:cNvPr>
          <p:cNvSpPr txBox="1"/>
          <p:nvPr/>
        </p:nvSpPr>
        <p:spPr>
          <a:xfrm>
            <a:off x="1405736" y="2766646"/>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身長</a:t>
            </a:r>
            <a:endParaRPr kumimoji="1" lang="ja-JP" altLang="en-US" b="1">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E6F3F392-85A0-8B4C-830D-8D509BB96889}"/>
              </a:ext>
            </a:extLst>
          </p:cNvPr>
          <p:cNvSpPr txBox="1"/>
          <p:nvPr/>
        </p:nvSpPr>
        <p:spPr>
          <a:xfrm>
            <a:off x="7088988" y="2766646"/>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体重</a:t>
            </a:r>
            <a:endParaRPr kumimoji="1" lang="ja-JP" altLang="en-US" b="1">
              <a:latin typeface="Meiryo" panose="020B0604030504040204" pitchFamily="34" charset="-128"/>
              <a:ea typeface="Meiryo" panose="020B0604030504040204" pitchFamily="34" charset="-128"/>
            </a:endParaRPr>
          </a:p>
        </p:txBody>
      </p:sp>
      <p:sp>
        <p:nvSpPr>
          <p:cNvPr id="12" name="右矢印 11">
            <a:extLst>
              <a:ext uri="{FF2B5EF4-FFF2-40B4-BE49-F238E27FC236}">
                <a16:creationId xmlns:a16="http://schemas.microsoft.com/office/drawing/2014/main" id="{C4828BE4-8065-FFF3-493A-C73FE5B9D716}"/>
              </a:ext>
            </a:extLst>
          </p:cNvPr>
          <p:cNvSpPr/>
          <p:nvPr/>
        </p:nvSpPr>
        <p:spPr>
          <a:xfrm>
            <a:off x="2643274" y="1725870"/>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a:extLst>
              <a:ext uri="{FF2B5EF4-FFF2-40B4-BE49-F238E27FC236}">
                <a16:creationId xmlns:a16="http://schemas.microsoft.com/office/drawing/2014/main" id="{45334E2A-D75D-C32C-A2A3-20812C69A307}"/>
              </a:ext>
            </a:extLst>
          </p:cNvPr>
          <p:cNvSpPr/>
          <p:nvPr/>
        </p:nvSpPr>
        <p:spPr>
          <a:xfrm>
            <a:off x="5497551" y="1725869"/>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0" name="グループ化 119">
            <a:extLst>
              <a:ext uri="{FF2B5EF4-FFF2-40B4-BE49-F238E27FC236}">
                <a16:creationId xmlns:a16="http://schemas.microsoft.com/office/drawing/2014/main" id="{5079CE8C-F897-69FB-E896-E2DD47FF84F7}"/>
              </a:ext>
            </a:extLst>
          </p:cNvPr>
          <p:cNvGrpSpPr/>
          <p:nvPr/>
        </p:nvGrpSpPr>
        <p:grpSpPr>
          <a:xfrm>
            <a:off x="916624" y="3114038"/>
            <a:ext cx="7310752" cy="3130991"/>
            <a:chOff x="916624" y="2966898"/>
            <a:chExt cx="7310752" cy="3130991"/>
          </a:xfrm>
        </p:grpSpPr>
        <p:sp>
          <p:nvSpPr>
            <p:cNvPr id="44" name="テキスト ボックス 43">
              <a:extLst>
                <a:ext uri="{FF2B5EF4-FFF2-40B4-BE49-F238E27FC236}">
                  <a16:creationId xmlns:a16="http://schemas.microsoft.com/office/drawing/2014/main" id="{E89E47F8-665A-27F4-758F-BD988F1B594D}"/>
                </a:ext>
              </a:extLst>
            </p:cNvPr>
            <p:cNvSpPr txBox="1"/>
            <p:nvPr/>
          </p:nvSpPr>
          <p:spPr>
            <a:xfrm>
              <a:off x="1019216" y="4336644"/>
              <a:ext cx="1415772"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機械の振動音</a:t>
              </a:r>
              <a:endParaRPr kumimoji="1" lang="ja-JP" altLang="en-US" sz="160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4AEC7672-0F48-7194-C479-CAAA7C6387C4}"/>
                </a:ext>
              </a:extLst>
            </p:cNvPr>
            <p:cNvSpPr txBox="1"/>
            <p:nvPr/>
          </p:nvSpPr>
          <p:spPr>
            <a:xfrm>
              <a:off x="6806859" y="4340613"/>
              <a:ext cx="1210588"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故障の有無</a:t>
              </a:r>
              <a:endParaRPr kumimoji="1" lang="ja-JP" altLang="en-US" sz="1600">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145F0E0A-AD8F-A415-5D01-68BBDDB39BAB}"/>
                </a:ext>
              </a:extLst>
            </p:cNvPr>
            <p:cNvSpPr txBox="1"/>
            <p:nvPr/>
          </p:nvSpPr>
          <p:spPr>
            <a:xfrm>
              <a:off x="3235325" y="4383715"/>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機械の振動音から</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故障の有無を予測</a:t>
              </a:r>
              <a:endParaRPr lang="en-US" altLang="ja-JP" sz="1200" dirty="0">
                <a:latin typeface="Meiryo" panose="020B0604030504040204" pitchFamily="34" charset="-128"/>
                <a:ea typeface="Meiryo" panose="020B0604030504040204" pitchFamily="34" charset="-128"/>
              </a:endParaRPr>
            </a:p>
          </p:txBody>
        </p:sp>
        <p:sp>
          <p:nvSpPr>
            <p:cNvPr id="81" name="テキスト ボックス 80">
              <a:extLst>
                <a:ext uri="{FF2B5EF4-FFF2-40B4-BE49-F238E27FC236}">
                  <a16:creationId xmlns:a16="http://schemas.microsoft.com/office/drawing/2014/main" id="{DA8DA6D8-FF9F-25A4-9E83-D8C2D4A1E8C3}"/>
                </a:ext>
              </a:extLst>
            </p:cNvPr>
            <p:cNvSpPr txBox="1"/>
            <p:nvPr/>
          </p:nvSpPr>
          <p:spPr>
            <a:xfrm>
              <a:off x="1224400" y="5021727"/>
              <a:ext cx="1005403"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テキスト</a:t>
              </a:r>
              <a:endParaRPr kumimoji="1" lang="ja-JP" altLang="en-US" sz="1600">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952407BB-948C-21F2-4763-544103AA6072}"/>
                </a:ext>
              </a:extLst>
            </p:cNvPr>
            <p:cNvSpPr txBox="1"/>
            <p:nvPr/>
          </p:nvSpPr>
          <p:spPr>
            <a:xfrm>
              <a:off x="6806859" y="5018372"/>
              <a:ext cx="1210589"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文章を書く</a:t>
              </a:r>
              <a:endParaRPr kumimoji="1" lang="ja-JP" altLang="en-US" sz="1600">
                <a:latin typeface="Meiryo" panose="020B0604030504040204" pitchFamily="34" charset="-128"/>
                <a:ea typeface="Meiryo" panose="020B0604030504040204" pitchFamily="34" charset="-128"/>
              </a:endParaRPr>
            </a:p>
          </p:txBody>
        </p:sp>
        <p:sp>
          <p:nvSpPr>
            <p:cNvPr id="85" name="テキスト ボックス 84">
              <a:extLst>
                <a:ext uri="{FF2B5EF4-FFF2-40B4-BE49-F238E27FC236}">
                  <a16:creationId xmlns:a16="http://schemas.microsoft.com/office/drawing/2014/main" id="{5E42600B-A849-E104-458A-11D6FCF3F864}"/>
                </a:ext>
              </a:extLst>
            </p:cNvPr>
            <p:cNvSpPr txBox="1"/>
            <p:nvPr/>
          </p:nvSpPr>
          <p:spPr>
            <a:xfrm>
              <a:off x="3235325" y="4971516"/>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テキストの内容から</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文章を予測・生成</a:t>
              </a:r>
              <a:endParaRPr lang="en-US" altLang="ja-JP" sz="1200" dirty="0">
                <a:latin typeface="Meiryo" panose="020B0604030504040204" pitchFamily="34" charset="-128"/>
                <a:ea typeface="Meiryo" panose="020B0604030504040204" pitchFamily="34" charset="-128"/>
              </a:endParaRPr>
            </a:p>
          </p:txBody>
        </p:sp>
        <p:sp>
          <p:nvSpPr>
            <p:cNvPr id="86" name="テキスト ボックス 85">
              <a:extLst>
                <a:ext uri="{FF2B5EF4-FFF2-40B4-BE49-F238E27FC236}">
                  <a16:creationId xmlns:a16="http://schemas.microsoft.com/office/drawing/2014/main" id="{2DBEC016-0E63-D26E-28E0-BADBC2E3F0E1}"/>
                </a:ext>
              </a:extLst>
            </p:cNvPr>
            <p:cNvSpPr txBox="1"/>
            <p:nvPr/>
          </p:nvSpPr>
          <p:spPr>
            <a:xfrm>
              <a:off x="1224400" y="5686403"/>
              <a:ext cx="1005403"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テキスト</a:t>
              </a:r>
              <a:endParaRPr kumimoji="1" lang="ja-JP" altLang="en-US" sz="1600">
                <a:latin typeface="Meiryo" panose="020B0604030504040204" pitchFamily="34" charset="-128"/>
                <a:ea typeface="Meiryo" panose="020B0604030504040204" pitchFamily="34" charset="-128"/>
              </a:endParaRPr>
            </a:p>
          </p:txBody>
        </p:sp>
        <p:sp>
          <p:nvSpPr>
            <p:cNvPr id="87" name="テキスト ボックス 86">
              <a:extLst>
                <a:ext uri="{FF2B5EF4-FFF2-40B4-BE49-F238E27FC236}">
                  <a16:creationId xmlns:a16="http://schemas.microsoft.com/office/drawing/2014/main" id="{73B2E4AE-16EE-946C-BE7B-A500CD89152D}"/>
                </a:ext>
              </a:extLst>
            </p:cNvPr>
            <p:cNvSpPr txBox="1"/>
            <p:nvPr/>
          </p:nvSpPr>
          <p:spPr>
            <a:xfrm>
              <a:off x="6806859" y="5685166"/>
              <a:ext cx="1210588"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画像を描く</a:t>
              </a:r>
              <a:endParaRPr kumimoji="1" lang="ja-JP" altLang="en-US" sz="1600">
                <a:latin typeface="Meiryo" panose="020B0604030504040204" pitchFamily="34" charset="-128"/>
                <a:ea typeface="Meiryo" panose="020B0604030504040204" pitchFamily="34" charset="-128"/>
              </a:endParaRPr>
            </a:p>
          </p:txBody>
        </p:sp>
        <p:sp>
          <p:nvSpPr>
            <p:cNvPr id="95" name="テキスト ボックス 94">
              <a:extLst>
                <a:ext uri="{FF2B5EF4-FFF2-40B4-BE49-F238E27FC236}">
                  <a16:creationId xmlns:a16="http://schemas.microsoft.com/office/drawing/2014/main" id="{3EEB285B-1E66-2BE9-D1E2-FD9EAB38A216}"/>
                </a:ext>
              </a:extLst>
            </p:cNvPr>
            <p:cNvSpPr txBox="1"/>
            <p:nvPr/>
          </p:nvSpPr>
          <p:spPr>
            <a:xfrm>
              <a:off x="3235325" y="5636224"/>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テキストの内容から</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画像を予測・生成</a:t>
              </a:r>
              <a:endParaRPr lang="en-US" altLang="ja-JP" sz="1200"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48D9F900-C155-A7F5-BF6F-A73B9197B1CE}"/>
                </a:ext>
              </a:extLst>
            </p:cNvPr>
            <p:cNvSpPr txBox="1"/>
            <p:nvPr/>
          </p:nvSpPr>
          <p:spPr>
            <a:xfrm>
              <a:off x="916624" y="3059668"/>
              <a:ext cx="1620957"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レントゲン写真</a:t>
              </a:r>
              <a:endParaRPr kumimoji="1" lang="ja-JP" altLang="en-US" sz="1600">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BA3019A1-24E2-7AC1-FCC9-0DE2206E9553}"/>
                </a:ext>
              </a:extLst>
            </p:cNvPr>
            <p:cNvSpPr txBox="1"/>
            <p:nvPr/>
          </p:nvSpPr>
          <p:spPr>
            <a:xfrm>
              <a:off x="6606419" y="3059668"/>
              <a:ext cx="1620957"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腫瘍のあるなし</a:t>
              </a:r>
              <a:endParaRPr kumimoji="1" lang="ja-JP" altLang="en-US" sz="1600">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DAEA8EB0-005A-519C-FF29-BAEFEF2ADF2E}"/>
                </a:ext>
              </a:extLst>
            </p:cNvPr>
            <p:cNvSpPr txBox="1"/>
            <p:nvPr/>
          </p:nvSpPr>
          <p:spPr>
            <a:xfrm>
              <a:off x="3235325" y="3009948"/>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レントゲン写真から</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腫瘍のあるなしを予測</a:t>
              </a:r>
              <a:endParaRPr lang="en-US" altLang="ja-JP" sz="1200" dirty="0">
                <a:latin typeface="Meiryo" panose="020B0604030504040204" pitchFamily="34" charset="-128"/>
                <a:ea typeface="Meiryo" panose="020B0604030504040204" pitchFamily="34" charset="-128"/>
              </a:endParaRPr>
            </a:p>
          </p:txBody>
        </p:sp>
        <p:sp>
          <p:nvSpPr>
            <p:cNvPr id="101" name="右矢印 100">
              <a:extLst>
                <a:ext uri="{FF2B5EF4-FFF2-40B4-BE49-F238E27FC236}">
                  <a16:creationId xmlns:a16="http://schemas.microsoft.com/office/drawing/2014/main" id="{4455A3D8-D415-B31D-9DE7-41655162ACA9}"/>
                </a:ext>
              </a:extLst>
            </p:cNvPr>
            <p:cNvSpPr/>
            <p:nvPr/>
          </p:nvSpPr>
          <p:spPr>
            <a:xfrm>
              <a:off x="2643274" y="2966899"/>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右矢印 107">
              <a:extLst>
                <a:ext uri="{FF2B5EF4-FFF2-40B4-BE49-F238E27FC236}">
                  <a16:creationId xmlns:a16="http://schemas.microsoft.com/office/drawing/2014/main" id="{1FA6719D-1BD2-B5AB-B093-F0EC08C38508}"/>
                </a:ext>
              </a:extLst>
            </p:cNvPr>
            <p:cNvSpPr/>
            <p:nvPr/>
          </p:nvSpPr>
          <p:spPr>
            <a:xfrm>
              <a:off x="5497551" y="2966898"/>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21770FDF-314E-7CBD-90A1-5958D1DE7C3E}"/>
                </a:ext>
              </a:extLst>
            </p:cNvPr>
            <p:cNvSpPr txBox="1"/>
            <p:nvPr/>
          </p:nvSpPr>
          <p:spPr>
            <a:xfrm>
              <a:off x="1227672" y="3700443"/>
              <a:ext cx="1005403"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花の写真</a:t>
              </a:r>
              <a:endParaRPr kumimoji="1" lang="ja-JP" altLang="en-US" sz="1600">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FDA8A8B4-5862-9918-5B2F-805282363161}"/>
                </a:ext>
              </a:extLst>
            </p:cNvPr>
            <p:cNvSpPr txBox="1"/>
            <p:nvPr/>
          </p:nvSpPr>
          <p:spPr>
            <a:xfrm>
              <a:off x="6910925" y="3700443"/>
              <a:ext cx="1005403"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花の種類</a:t>
              </a:r>
              <a:endParaRPr kumimoji="1" lang="ja-JP" altLang="en-US" sz="1600">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BF6AF148-1CF6-D546-2AA3-534D0D1ED0BD}"/>
                </a:ext>
              </a:extLst>
            </p:cNvPr>
            <p:cNvSpPr txBox="1"/>
            <p:nvPr/>
          </p:nvSpPr>
          <p:spPr>
            <a:xfrm>
              <a:off x="3238595" y="3649442"/>
              <a:ext cx="2673350" cy="461665"/>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花の写真から</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花の種類を予測</a:t>
              </a:r>
              <a:endParaRPr lang="en-US" altLang="ja-JP" sz="1200" dirty="0">
                <a:latin typeface="Meiryo" panose="020B0604030504040204" pitchFamily="34" charset="-128"/>
                <a:ea typeface="Meiryo" panose="020B0604030504040204" pitchFamily="34" charset="-128"/>
              </a:endParaRPr>
            </a:p>
          </p:txBody>
        </p:sp>
        <p:sp>
          <p:nvSpPr>
            <p:cNvPr id="109" name="右矢印 108">
              <a:extLst>
                <a:ext uri="{FF2B5EF4-FFF2-40B4-BE49-F238E27FC236}">
                  <a16:creationId xmlns:a16="http://schemas.microsoft.com/office/drawing/2014/main" id="{9AFFDEAC-5621-8CE2-6DF6-2E42916309C2}"/>
                </a:ext>
              </a:extLst>
            </p:cNvPr>
            <p:cNvSpPr/>
            <p:nvPr/>
          </p:nvSpPr>
          <p:spPr>
            <a:xfrm>
              <a:off x="2643274" y="3627690"/>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右矢印 109">
              <a:extLst>
                <a:ext uri="{FF2B5EF4-FFF2-40B4-BE49-F238E27FC236}">
                  <a16:creationId xmlns:a16="http://schemas.microsoft.com/office/drawing/2014/main" id="{4F9CFB73-BE7F-886B-2062-3F8208837266}"/>
                </a:ext>
              </a:extLst>
            </p:cNvPr>
            <p:cNvSpPr/>
            <p:nvPr/>
          </p:nvSpPr>
          <p:spPr>
            <a:xfrm>
              <a:off x="5497551" y="3627689"/>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右矢印 110">
              <a:extLst>
                <a:ext uri="{FF2B5EF4-FFF2-40B4-BE49-F238E27FC236}">
                  <a16:creationId xmlns:a16="http://schemas.microsoft.com/office/drawing/2014/main" id="{330D6550-521B-68A7-D20A-0DFCA5576F53}"/>
                </a:ext>
              </a:extLst>
            </p:cNvPr>
            <p:cNvSpPr/>
            <p:nvPr/>
          </p:nvSpPr>
          <p:spPr>
            <a:xfrm>
              <a:off x="2643274" y="4293668"/>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右矢印 111">
              <a:extLst>
                <a:ext uri="{FF2B5EF4-FFF2-40B4-BE49-F238E27FC236}">
                  <a16:creationId xmlns:a16="http://schemas.microsoft.com/office/drawing/2014/main" id="{5BBDB1D5-7D37-F2B1-F2C4-944930C5B760}"/>
                </a:ext>
              </a:extLst>
            </p:cNvPr>
            <p:cNvSpPr/>
            <p:nvPr/>
          </p:nvSpPr>
          <p:spPr>
            <a:xfrm>
              <a:off x="5497551" y="4293667"/>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右矢印 112">
              <a:extLst>
                <a:ext uri="{FF2B5EF4-FFF2-40B4-BE49-F238E27FC236}">
                  <a16:creationId xmlns:a16="http://schemas.microsoft.com/office/drawing/2014/main" id="{8949FBA6-B7CB-9F44-6245-E24FAFE9625F}"/>
                </a:ext>
              </a:extLst>
            </p:cNvPr>
            <p:cNvSpPr/>
            <p:nvPr/>
          </p:nvSpPr>
          <p:spPr>
            <a:xfrm>
              <a:off x="2635200" y="4957572"/>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右矢印 113">
              <a:extLst>
                <a:ext uri="{FF2B5EF4-FFF2-40B4-BE49-F238E27FC236}">
                  <a16:creationId xmlns:a16="http://schemas.microsoft.com/office/drawing/2014/main" id="{13EFBC48-C651-DC90-9BF6-323F1A3BA776}"/>
                </a:ext>
              </a:extLst>
            </p:cNvPr>
            <p:cNvSpPr/>
            <p:nvPr/>
          </p:nvSpPr>
          <p:spPr>
            <a:xfrm>
              <a:off x="5499177" y="4958483"/>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右矢印 114">
              <a:extLst>
                <a:ext uri="{FF2B5EF4-FFF2-40B4-BE49-F238E27FC236}">
                  <a16:creationId xmlns:a16="http://schemas.microsoft.com/office/drawing/2014/main" id="{91A664E3-A358-A4D9-7A7E-27F7D4C4BA37}"/>
                </a:ext>
              </a:extLst>
            </p:cNvPr>
            <p:cNvSpPr/>
            <p:nvPr/>
          </p:nvSpPr>
          <p:spPr>
            <a:xfrm>
              <a:off x="2629730" y="5629184"/>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右矢印 115">
              <a:extLst>
                <a:ext uri="{FF2B5EF4-FFF2-40B4-BE49-F238E27FC236}">
                  <a16:creationId xmlns:a16="http://schemas.microsoft.com/office/drawing/2014/main" id="{124F979F-912F-3B6A-8BC3-F2413F292CD7}"/>
                </a:ext>
              </a:extLst>
            </p:cNvPr>
            <p:cNvSpPr/>
            <p:nvPr/>
          </p:nvSpPr>
          <p:spPr>
            <a:xfrm>
              <a:off x="5493707" y="5630095"/>
              <a:ext cx="1060450" cy="43445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a:extLst>
              <a:ext uri="{FF2B5EF4-FFF2-40B4-BE49-F238E27FC236}">
                <a16:creationId xmlns:a16="http://schemas.microsoft.com/office/drawing/2014/main" id="{3893B9A9-16FC-2DCF-6185-23EE3B07FB95}"/>
              </a:ext>
            </a:extLst>
          </p:cNvPr>
          <p:cNvSpPr txBox="1"/>
          <p:nvPr/>
        </p:nvSpPr>
        <p:spPr>
          <a:xfrm>
            <a:off x="3414328" y="2763999"/>
            <a:ext cx="2318943" cy="369332"/>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演算</a:t>
            </a:r>
            <a:endParaRPr lang="en-US" altLang="ja-JP" b="1" dirty="0">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D3D52795-56F0-B551-98B6-F6CED4A9C8B8}"/>
              </a:ext>
            </a:extLst>
          </p:cNvPr>
          <p:cNvGrpSpPr/>
          <p:nvPr/>
        </p:nvGrpSpPr>
        <p:grpSpPr>
          <a:xfrm>
            <a:off x="3832225" y="1203325"/>
            <a:ext cx="1479550" cy="1479550"/>
            <a:chOff x="3832225" y="1203325"/>
            <a:chExt cx="1479550" cy="1479550"/>
          </a:xfrm>
        </p:grpSpPr>
        <p:sp>
          <p:nvSpPr>
            <p:cNvPr id="18" name="正方形/長方形 17">
              <a:extLst>
                <a:ext uri="{FF2B5EF4-FFF2-40B4-BE49-F238E27FC236}">
                  <a16:creationId xmlns:a16="http://schemas.microsoft.com/office/drawing/2014/main" id="{6BD475B6-009D-9536-6F98-CD27853F6138}"/>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F6DBDF16-6A02-3D6B-B40E-344704A20782}"/>
                </a:ext>
              </a:extLst>
            </p:cNvPr>
            <p:cNvSpPr txBox="1"/>
            <p:nvPr/>
          </p:nvSpPr>
          <p:spPr>
            <a:xfrm>
              <a:off x="3941058" y="1705090"/>
              <a:ext cx="126188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モデル</a:t>
              </a:r>
            </a:p>
          </p:txBody>
        </p:sp>
      </p:grpSp>
      <p:sp>
        <p:nvSpPr>
          <p:cNvPr id="16" name="テキスト ボックス 15">
            <a:extLst>
              <a:ext uri="{FF2B5EF4-FFF2-40B4-BE49-F238E27FC236}">
                <a16:creationId xmlns:a16="http://schemas.microsoft.com/office/drawing/2014/main" id="{6C190CF4-C0DD-914F-ED93-31E0019B77C8}"/>
              </a:ext>
            </a:extLst>
          </p:cNvPr>
          <p:cNvSpPr txBox="1"/>
          <p:nvPr/>
        </p:nvSpPr>
        <p:spPr>
          <a:xfrm>
            <a:off x="3941058" y="2221210"/>
            <a:ext cx="1228221"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f</a:t>
            </a:r>
            <a:r>
              <a:rPr kumimoji="1" lang="ja-JP" altLang="en-US" sz="240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関数</a:t>
            </a:r>
          </a:p>
        </p:txBody>
      </p:sp>
      <p:sp>
        <p:nvSpPr>
          <p:cNvPr id="20" name="テキスト ボックス 19">
            <a:extLst>
              <a:ext uri="{FF2B5EF4-FFF2-40B4-BE49-F238E27FC236}">
                <a16:creationId xmlns:a16="http://schemas.microsoft.com/office/drawing/2014/main" id="{05B2C6C5-AA2C-7BB2-3479-419A6BFDD27C}"/>
              </a:ext>
            </a:extLst>
          </p:cNvPr>
          <p:cNvSpPr txBox="1"/>
          <p:nvPr/>
        </p:nvSpPr>
        <p:spPr>
          <a:xfrm>
            <a:off x="1405735"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入力</a:t>
            </a:r>
            <a:endParaRPr kumimoji="1" lang="ja-JP" altLang="en-US" b="1">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342EF79-4621-FCDC-643B-A5796CB98B3E}"/>
              </a:ext>
            </a:extLst>
          </p:cNvPr>
          <p:cNvSpPr txBox="1"/>
          <p:nvPr/>
        </p:nvSpPr>
        <p:spPr>
          <a:xfrm>
            <a:off x="7088988"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出力</a:t>
            </a:r>
            <a:endParaRPr kumimoji="1" lang="ja-JP" altLang="en-US" b="1">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84BBD1ED-1145-FEBF-94BD-DC77B046C2DD}"/>
              </a:ext>
            </a:extLst>
          </p:cNvPr>
          <p:cNvSpPr txBox="1"/>
          <p:nvPr/>
        </p:nvSpPr>
        <p:spPr>
          <a:xfrm>
            <a:off x="3414328" y="848108"/>
            <a:ext cx="2318943" cy="369332"/>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演算</a:t>
            </a:r>
            <a:endParaRPr lang="en-US" altLang="ja-JP"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8797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500"/>
                                        <p:tgtEl>
                                          <p:spTgt spid="9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wipe(up)">
                                      <p:cBhvr>
                                        <p:cTn id="10" dur="500"/>
                                        <p:tgtEl>
                                          <p:spTgt spid="9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wipe(up)">
                                      <p:cBhvr>
                                        <p:cTn id="13" dur="500"/>
                                        <p:tgtEl>
                                          <p:spTgt spid="100"/>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wipe(left)">
                                      <p:cBhvr>
                                        <p:cTn id="17" dur="500"/>
                                        <p:tgtEl>
                                          <p:spTgt spid="1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97" grpId="0" animBg="1"/>
      <p:bldP spid="1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A30ADF1C-FD3D-C377-2BA1-658B7FF309C8}"/>
              </a:ext>
            </a:extLst>
          </p:cNvPr>
          <p:cNvSpPr/>
          <p:nvPr/>
        </p:nvSpPr>
        <p:spPr>
          <a:xfrm>
            <a:off x="3407783" y="774700"/>
            <a:ext cx="2349551" cy="560070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0D7C87AA-A50F-31E5-4E10-D9D0D4714600}"/>
              </a:ext>
            </a:extLst>
          </p:cNvPr>
          <p:cNvGrpSpPr/>
          <p:nvPr/>
        </p:nvGrpSpPr>
        <p:grpSpPr>
          <a:xfrm>
            <a:off x="3826390" y="1210383"/>
            <a:ext cx="1479550" cy="1479550"/>
            <a:chOff x="3832225" y="1203325"/>
            <a:chExt cx="1479550" cy="1479550"/>
          </a:xfrm>
        </p:grpSpPr>
        <p:sp>
          <p:nvSpPr>
            <p:cNvPr id="42" name="正方形/長方形 41">
              <a:extLst>
                <a:ext uri="{FF2B5EF4-FFF2-40B4-BE49-F238E27FC236}">
                  <a16:creationId xmlns:a16="http://schemas.microsoft.com/office/drawing/2014/main" id="{C6C4EC8A-22B3-6311-E6DD-9A7D2B16F337}"/>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EE298669-4C6B-3940-C424-5E191A841F04}"/>
                </a:ext>
              </a:extLst>
            </p:cNvPr>
            <p:cNvSpPr txBox="1"/>
            <p:nvPr/>
          </p:nvSpPr>
          <p:spPr>
            <a:xfrm>
              <a:off x="3876034" y="1398156"/>
              <a:ext cx="1415772" cy="1138773"/>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身長</a:t>
              </a:r>
              <a:r>
                <a:rPr kumimoji="1" lang="ja-JP" altLang="en-US" sz="1200" b="1">
                  <a:solidFill>
                    <a:schemeClr val="bg1"/>
                  </a:solidFill>
                  <a:latin typeface="Meiryo" panose="020B0604030504040204" pitchFamily="34" charset="-128"/>
                  <a:ea typeface="Meiryo" panose="020B0604030504040204" pitchFamily="34" charset="-128"/>
                </a:rPr>
                <a:t>から</a:t>
              </a:r>
              <a:r>
                <a:rPr kumimoji="1" lang="ja-JP" altLang="en-US" b="1">
                  <a:solidFill>
                    <a:schemeClr val="bg1"/>
                  </a:solidFill>
                  <a:latin typeface="Meiryo" panose="020B0604030504040204" pitchFamily="34" charset="-128"/>
                  <a:ea typeface="Meiryo" panose="020B0604030504040204" pitchFamily="34" charset="-128"/>
                </a:rPr>
                <a:t>体重</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を予測する</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3200" b="1">
                  <a:solidFill>
                    <a:schemeClr val="bg1"/>
                  </a:solidFill>
                  <a:latin typeface="Meiryo" panose="020B0604030504040204" pitchFamily="34" charset="-128"/>
                  <a:ea typeface="Meiryo" panose="020B0604030504040204" pitchFamily="34" charset="-128"/>
                </a:rPr>
                <a:t>計算式</a:t>
              </a:r>
              <a:endParaRPr kumimoji="1" lang="ja-JP" altLang="en-US" sz="3200" b="1">
                <a:solidFill>
                  <a:schemeClr val="bg1"/>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7542B0CB-F7C3-C84B-F8D4-2C00851591D5}"/>
              </a:ext>
            </a:extLst>
          </p:cNvPr>
          <p:cNvSpPr>
            <a:spLocks noGrp="1"/>
          </p:cNvSpPr>
          <p:nvPr>
            <p:ph type="title"/>
          </p:nvPr>
        </p:nvSpPr>
        <p:spPr/>
        <p:txBody>
          <a:bodyPr/>
          <a:lstStyle/>
          <a:p>
            <a:r>
              <a:rPr kumimoji="1" lang="ja-JP" altLang="en-US" dirty="0"/>
              <a:t>学習は最適なモデル／関数を見つける計算</a:t>
            </a:r>
          </a:p>
        </p:txBody>
      </p:sp>
      <p:sp>
        <p:nvSpPr>
          <p:cNvPr id="3" name="円/楕円 2">
            <a:extLst>
              <a:ext uri="{FF2B5EF4-FFF2-40B4-BE49-F238E27FC236}">
                <a16:creationId xmlns:a16="http://schemas.microsoft.com/office/drawing/2014/main" id="{852AC9EB-AE64-B282-1022-CB769A0F8C93}"/>
              </a:ext>
            </a:extLst>
          </p:cNvPr>
          <p:cNvSpPr/>
          <p:nvPr/>
        </p:nvSpPr>
        <p:spPr>
          <a:xfrm>
            <a:off x="990600" y="1203325"/>
            <a:ext cx="1479550" cy="147955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3AC6CD86-0755-92A4-1130-74A9698E7394}"/>
              </a:ext>
            </a:extLst>
          </p:cNvPr>
          <p:cNvSpPr/>
          <p:nvPr/>
        </p:nvSpPr>
        <p:spPr>
          <a:xfrm>
            <a:off x="6673850" y="1203325"/>
            <a:ext cx="1479550" cy="147955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CDB05F40-AD61-D814-3BC8-AE30BB229AA4}"/>
              </a:ext>
            </a:extLst>
          </p:cNvPr>
          <p:cNvSpPr txBox="1"/>
          <p:nvPr/>
        </p:nvSpPr>
        <p:spPr>
          <a:xfrm>
            <a:off x="117637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7" name="テキスト ボックス 6">
            <a:extLst>
              <a:ext uri="{FF2B5EF4-FFF2-40B4-BE49-F238E27FC236}">
                <a16:creationId xmlns:a16="http://schemas.microsoft.com/office/drawing/2014/main" id="{FFD8121D-6874-E4C5-654A-E0368E41D559}"/>
              </a:ext>
            </a:extLst>
          </p:cNvPr>
          <p:cNvSpPr txBox="1"/>
          <p:nvPr/>
        </p:nvSpPr>
        <p:spPr>
          <a:xfrm>
            <a:off x="6859626" y="1764010"/>
            <a:ext cx="1107997"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12" name="右矢印 11">
            <a:extLst>
              <a:ext uri="{FF2B5EF4-FFF2-40B4-BE49-F238E27FC236}">
                <a16:creationId xmlns:a16="http://schemas.microsoft.com/office/drawing/2014/main" id="{C4828BE4-8065-FFF3-493A-C73FE5B9D716}"/>
              </a:ext>
            </a:extLst>
          </p:cNvPr>
          <p:cNvSpPr/>
          <p:nvPr/>
        </p:nvSpPr>
        <p:spPr>
          <a:xfrm>
            <a:off x="2643274" y="1725870"/>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a:extLst>
              <a:ext uri="{FF2B5EF4-FFF2-40B4-BE49-F238E27FC236}">
                <a16:creationId xmlns:a16="http://schemas.microsoft.com/office/drawing/2014/main" id="{45334E2A-D75D-C32C-A2A3-20812C69A307}"/>
              </a:ext>
            </a:extLst>
          </p:cNvPr>
          <p:cNvSpPr/>
          <p:nvPr/>
        </p:nvSpPr>
        <p:spPr>
          <a:xfrm>
            <a:off x="5497551" y="1725869"/>
            <a:ext cx="1060450" cy="4344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9" name="グループ化 108">
            <a:extLst>
              <a:ext uri="{FF2B5EF4-FFF2-40B4-BE49-F238E27FC236}">
                <a16:creationId xmlns:a16="http://schemas.microsoft.com/office/drawing/2014/main" id="{60175737-563B-81F3-8AC1-BE116E2DCAB2}"/>
              </a:ext>
            </a:extLst>
          </p:cNvPr>
          <p:cNvGrpSpPr/>
          <p:nvPr/>
        </p:nvGrpSpPr>
        <p:grpSpPr>
          <a:xfrm>
            <a:off x="3436340" y="4560672"/>
            <a:ext cx="1869600" cy="1630101"/>
            <a:chOff x="3436340" y="4560672"/>
            <a:chExt cx="1869600" cy="1630101"/>
          </a:xfrm>
        </p:grpSpPr>
        <p:sp>
          <p:nvSpPr>
            <p:cNvPr id="78" name="正方形/長方形 77">
              <a:extLst>
                <a:ext uri="{FF2B5EF4-FFF2-40B4-BE49-F238E27FC236}">
                  <a16:creationId xmlns:a16="http://schemas.microsoft.com/office/drawing/2014/main" id="{2F32E9F3-4DB7-D26F-AA1E-07C9A48D2670}"/>
                </a:ext>
              </a:extLst>
            </p:cNvPr>
            <p:cNvSpPr/>
            <p:nvPr/>
          </p:nvSpPr>
          <p:spPr>
            <a:xfrm>
              <a:off x="3826390" y="4560672"/>
              <a:ext cx="1479550" cy="16301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0F3F681A-88F0-36D4-C637-12D6DA54F738}"/>
                </a:ext>
              </a:extLst>
            </p:cNvPr>
            <p:cNvSpPr txBox="1"/>
            <p:nvPr/>
          </p:nvSpPr>
          <p:spPr>
            <a:xfrm>
              <a:off x="3864451" y="4951046"/>
              <a:ext cx="1415772" cy="954107"/>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学習</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身長と体重の関係</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を</a:t>
              </a:r>
              <a:r>
                <a:rPr lang="ja-JP" altLang="en-US" sz="1200">
                  <a:solidFill>
                    <a:schemeClr val="bg1"/>
                  </a:solidFill>
                  <a:latin typeface="Meiryo" panose="020B0604030504040204" pitchFamily="34" charset="-128"/>
                  <a:ea typeface="Meiryo" panose="020B0604030504040204" pitchFamily="34" charset="-128"/>
                </a:rPr>
                <a:t>うまく表す</a:t>
              </a:r>
              <a:r>
                <a:rPr kumimoji="1" lang="ja-JP" altLang="en-US" sz="1200">
                  <a:solidFill>
                    <a:schemeClr val="bg1"/>
                  </a:solidFill>
                  <a:latin typeface="Meiryo" panose="020B0604030504040204" pitchFamily="34" charset="-128"/>
                  <a:ea typeface="Meiryo" panose="020B0604030504040204" pitchFamily="34" charset="-128"/>
                </a:rPr>
                <a:t>直線</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を見つける</a:t>
              </a:r>
            </a:p>
          </p:txBody>
        </p:sp>
        <p:sp>
          <p:nvSpPr>
            <p:cNvPr id="80" name="三角形 79">
              <a:extLst>
                <a:ext uri="{FF2B5EF4-FFF2-40B4-BE49-F238E27FC236}">
                  <a16:creationId xmlns:a16="http://schemas.microsoft.com/office/drawing/2014/main" id="{3FA98FF2-D2DA-B6D8-8BD1-5B839E65ED23}"/>
                </a:ext>
              </a:extLst>
            </p:cNvPr>
            <p:cNvSpPr/>
            <p:nvPr/>
          </p:nvSpPr>
          <p:spPr>
            <a:xfrm rot="5400000">
              <a:off x="2864454" y="5160201"/>
              <a:ext cx="1552135" cy="408364"/>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グループ化 107">
            <a:extLst>
              <a:ext uri="{FF2B5EF4-FFF2-40B4-BE49-F238E27FC236}">
                <a16:creationId xmlns:a16="http://schemas.microsoft.com/office/drawing/2014/main" id="{471375E7-38A4-0183-B0D3-32CF764E57E4}"/>
              </a:ext>
            </a:extLst>
          </p:cNvPr>
          <p:cNvGrpSpPr/>
          <p:nvPr/>
        </p:nvGrpSpPr>
        <p:grpSpPr>
          <a:xfrm>
            <a:off x="937325" y="4560672"/>
            <a:ext cx="2513468" cy="1688976"/>
            <a:chOff x="937325" y="4560672"/>
            <a:chExt cx="2513468" cy="1688976"/>
          </a:xfrm>
        </p:grpSpPr>
        <p:sp>
          <p:nvSpPr>
            <p:cNvPr id="15" name="正方形/長方形 14">
              <a:extLst>
                <a:ext uri="{FF2B5EF4-FFF2-40B4-BE49-F238E27FC236}">
                  <a16:creationId xmlns:a16="http://schemas.microsoft.com/office/drawing/2014/main" id="{FFC4F3AC-9114-AD12-67A8-7CB213C8C7DA}"/>
                </a:ext>
              </a:extLst>
            </p:cNvPr>
            <p:cNvSpPr/>
            <p:nvPr/>
          </p:nvSpPr>
          <p:spPr>
            <a:xfrm>
              <a:off x="990600" y="4570967"/>
              <a:ext cx="2450320" cy="1622724"/>
            </a:xfrm>
            <a:prstGeom prst="rect">
              <a:avLst/>
            </a:prstGeom>
            <a:solidFill>
              <a:srgbClr val="FFFD7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a:extLst>
                <a:ext uri="{FF2B5EF4-FFF2-40B4-BE49-F238E27FC236}">
                  <a16:creationId xmlns:a16="http://schemas.microsoft.com/office/drawing/2014/main" id="{3F59AD30-90B8-E6CE-FAC3-7FCBD90F2A92}"/>
                </a:ext>
              </a:extLst>
            </p:cNvPr>
            <p:cNvSpPr/>
            <p:nvPr/>
          </p:nvSpPr>
          <p:spPr>
            <a:xfrm>
              <a:off x="1508572" y="55093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a:extLst>
                <a:ext uri="{FF2B5EF4-FFF2-40B4-BE49-F238E27FC236}">
                  <a16:creationId xmlns:a16="http://schemas.microsoft.com/office/drawing/2014/main" id="{89E6F146-A0B2-84F3-3B34-F9F9850ACFFA}"/>
                </a:ext>
              </a:extLst>
            </p:cNvPr>
            <p:cNvSpPr/>
            <p:nvPr/>
          </p:nvSpPr>
          <p:spPr>
            <a:xfrm>
              <a:off x="1432853" y="577662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AF5201CA-E217-EBCB-72A7-38648CAFA51A}"/>
                </a:ext>
              </a:extLst>
            </p:cNvPr>
            <p:cNvSpPr/>
            <p:nvPr/>
          </p:nvSpPr>
          <p:spPr>
            <a:xfrm>
              <a:off x="1756439" y="575122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C04D69B4-3F91-440C-6FC4-574EDB6FC843}"/>
                </a:ext>
              </a:extLst>
            </p:cNvPr>
            <p:cNvSpPr/>
            <p:nvPr/>
          </p:nvSpPr>
          <p:spPr>
            <a:xfrm>
              <a:off x="1819939" y="5474220"/>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F53449CC-3518-DBB1-D7C7-E64318B97EC7}"/>
                </a:ext>
              </a:extLst>
            </p:cNvPr>
            <p:cNvSpPr/>
            <p:nvPr/>
          </p:nvSpPr>
          <p:spPr>
            <a:xfrm>
              <a:off x="2048678" y="577662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49A5EFD0-AFAC-5C72-CD04-37F5F9E9A244}"/>
                </a:ext>
              </a:extLst>
            </p:cNvPr>
            <p:cNvSpPr/>
            <p:nvPr/>
          </p:nvSpPr>
          <p:spPr>
            <a:xfrm>
              <a:off x="1905199" y="529605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円/楕円 21">
              <a:extLst>
                <a:ext uri="{FF2B5EF4-FFF2-40B4-BE49-F238E27FC236}">
                  <a16:creationId xmlns:a16="http://schemas.microsoft.com/office/drawing/2014/main" id="{113842B1-9037-4D76-975C-B699C042AA07}"/>
                </a:ext>
              </a:extLst>
            </p:cNvPr>
            <p:cNvSpPr/>
            <p:nvPr/>
          </p:nvSpPr>
          <p:spPr>
            <a:xfrm>
              <a:off x="2139204" y="5067155"/>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楕円 22">
              <a:extLst>
                <a:ext uri="{FF2B5EF4-FFF2-40B4-BE49-F238E27FC236}">
                  <a16:creationId xmlns:a16="http://schemas.microsoft.com/office/drawing/2014/main" id="{D4B7920B-6C3E-CF9A-3B07-C00DACD5700B}"/>
                </a:ext>
              </a:extLst>
            </p:cNvPr>
            <p:cNvSpPr/>
            <p:nvPr/>
          </p:nvSpPr>
          <p:spPr>
            <a:xfrm>
              <a:off x="2258412" y="5389715"/>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a:extLst>
                <a:ext uri="{FF2B5EF4-FFF2-40B4-BE49-F238E27FC236}">
                  <a16:creationId xmlns:a16="http://schemas.microsoft.com/office/drawing/2014/main" id="{EA25D5DA-687E-7A12-5783-0E4AFDE3332C}"/>
                </a:ext>
              </a:extLst>
            </p:cNvPr>
            <p:cNvSpPr/>
            <p:nvPr/>
          </p:nvSpPr>
          <p:spPr>
            <a:xfrm>
              <a:off x="2088760" y="527386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a:extLst>
                <a:ext uri="{FF2B5EF4-FFF2-40B4-BE49-F238E27FC236}">
                  <a16:creationId xmlns:a16="http://schemas.microsoft.com/office/drawing/2014/main" id="{0A400ED1-C904-0628-9CFF-465C01755B7C}"/>
                </a:ext>
              </a:extLst>
            </p:cNvPr>
            <p:cNvSpPr/>
            <p:nvPr/>
          </p:nvSpPr>
          <p:spPr>
            <a:xfrm>
              <a:off x="1942835" y="555326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D93781C7-D41F-FBFF-3476-F22642BC5CA7}"/>
                </a:ext>
              </a:extLst>
            </p:cNvPr>
            <p:cNvSpPr/>
            <p:nvPr/>
          </p:nvSpPr>
          <p:spPr>
            <a:xfrm>
              <a:off x="2345796" y="55093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a:extLst>
                <a:ext uri="{FF2B5EF4-FFF2-40B4-BE49-F238E27FC236}">
                  <a16:creationId xmlns:a16="http://schemas.microsoft.com/office/drawing/2014/main" id="{48265D77-B75F-AA74-7755-A4B4B85F8D03}"/>
                </a:ext>
              </a:extLst>
            </p:cNvPr>
            <p:cNvSpPr/>
            <p:nvPr/>
          </p:nvSpPr>
          <p:spPr>
            <a:xfrm>
              <a:off x="2472796" y="52582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8AE777AB-F7AB-0978-23AB-54CB95B34C43}"/>
                </a:ext>
              </a:extLst>
            </p:cNvPr>
            <p:cNvSpPr/>
            <p:nvPr/>
          </p:nvSpPr>
          <p:spPr>
            <a:xfrm>
              <a:off x="2679821" y="547130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A271086C-4AC2-83B1-56AC-9CE1D91A631D}"/>
                </a:ext>
              </a:extLst>
            </p:cNvPr>
            <p:cNvSpPr/>
            <p:nvPr/>
          </p:nvSpPr>
          <p:spPr>
            <a:xfrm>
              <a:off x="2677761" y="519526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楕円 29">
              <a:extLst>
                <a:ext uri="{FF2B5EF4-FFF2-40B4-BE49-F238E27FC236}">
                  <a16:creationId xmlns:a16="http://schemas.microsoft.com/office/drawing/2014/main" id="{E319B88E-1C2C-8DD8-14F2-B5E8EA478824}"/>
                </a:ext>
              </a:extLst>
            </p:cNvPr>
            <p:cNvSpPr/>
            <p:nvPr/>
          </p:nvSpPr>
          <p:spPr>
            <a:xfrm>
              <a:off x="2792061" y="485118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円/楕円 30">
              <a:extLst>
                <a:ext uri="{FF2B5EF4-FFF2-40B4-BE49-F238E27FC236}">
                  <a16:creationId xmlns:a16="http://schemas.microsoft.com/office/drawing/2014/main" id="{F46D0C34-D426-9983-C90C-E70E5D33B742}"/>
                </a:ext>
              </a:extLst>
            </p:cNvPr>
            <p:cNvSpPr/>
            <p:nvPr/>
          </p:nvSpPr>
          <p:spPr>
            <a:xfrm>
              <a:off x="2958182" y="53188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6243311B-0A8D-F916-3CC2-D476FB6A428E}"/>
                </a:ext>
              </a:extLst>
            </p:cNvPr>
            <p:cNvSpPr/>
            <p:nvPr/>
          </p:nvSpPr>
          <p:spPr>
            <a:xfrm>
              <a:off x="2494709" y="5016945"/>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a:extLst>
                <a:ext uri="{FF2B5EF4-FFF2-40B4-BE49-F238E27FC236}">
                  <a16:creationId xmlns:a16="http://schemas.microsoft.com/office/drawing/2014/main" id="{623B42CD-12E3-AA5F-1EFE-1E5B6D940124}"/>
                </a:ext>
              </a:extLst>
            </p:cNvPr>
            <p:cNvSpPr/>
            <p:nvPr/>
          </p:nvSpPr>
          <p:spPr>
            <a:xfrm>
              <a:off x="2834334" y="517344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円/楕円 33">
              <a:extLst>
                <a:ext uri="{FF2B5EF4-FFF2-40B4-BE49-F238E27FC236}">
                  <a16:creationId xmlns:a16="http://schemas.microsoft.com/office/drawing/2014/main" id="{E4E0BFF8-61EF-DD7B-6B4C-F74B3C0FA556}"/>
                </a:ext>
              </a:extLst>
            </p:cNvPr>
            <p:cNvSpPr/>
            <p:nvPr/>
          </p:nvSpPr>
          <p:spPr>
            <a:xfrm>
              <a:off x="2699674" y="495396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a:extLst>
                <a:ext uri="{FF2B5EF4-FFF2-40B4-BE49-F238E27FC236}">
                  <a16:creationId xmlns:a16="http://schemas.microsoft.com/office/drawing/2014/main" id="{BD724E1C-E714-9526-60B9-C43F5A3A1B5D}"/>
                </a:ext>
              </a:extLst>
            </p:cNvPr>
            <p:cNvSpPr/>
            <p:nvPr/>
          </p:nvSpPr>
          <p:spPr>
            <a:xfrm>
              <a:off x="2972336" y="490316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C2E2DAD2-7619-3DF2-FF77-40A67FACCA7D}"/>
                </a:ext>
              </a:extLst>
            </p:cNvPr>
            <p:cNvSpPr/>
            <p:nvPr/>
          </p:nvSpPr>
          <p:spPr>
            <a:xfrm>
              <a:off x="2980095" y="50775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31FB5731-2167-A4E2-62CC-73DF3F7D716D}"/>
                </a:ext>
              </a:extLst>
            </p:cNvPr>
            <p:cNvSpPr/>
            <p:nvPr/>
          </p:nvSpPr>
          <p:spPr>
            <a:xfrm>
              <a:off x="1585253" y="592902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a:extLst>
                <a:ext uri="{FF2B5EF4-FFF2-40B4-BE49-F238E27FC236}">
                  <a16:creationId xmlns:a16="http://schemas.microsoft.com/office/drawing/2014/main" id="{E7198EE5-AD28-8616-7B07-A27990C7D56B}"/>
                </a:ext>
              </a:extLst>
            </p:cNvPr>
            <p:cNvSpPr/>
            <p:nvPr/>
          </p:nvSpPr>
          <p:spPr>
            <a:xfrm>
              <a:off x="3115603" y="491302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楕円 38">
              <a:extLst>
                <a:ext uri="{FF2B5EF4-FFF2-40B4-BE49-F238E27FC236}">
                  <a16:creationId xmlns:a16="http://schemas.microsoft.com/office/drawing/2014/main" id="{F3F0D9B5-9651-9909-34D3-63BD497C4602}"/>
                </a:ext>
              </a:extLst>
            </p:cNvPr>
            <p:cNvSpPr/>
            <p:nvPr/>
          </p:nvSpPr>
          <p:spPr>
            <a:xfrm>
              <a:off x="2498196" y="56617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a:extLst>
                <a:ext uri="{FF2B5EF4-FFF2-40B4-BE49-F238E27FC236}">
                  <a16:creationId xmlns:a16="http://schemas.microsoft.com/office/drawing/2014/main" id="{EA6AE939-ECF8-A973-A41E-170FC86B7AC1}"/>
                </a:ext>
              </a:extLst>
            </p:cNvPr>
            <p:cNvSpPr/>
            <p:nvPr/>
          </p:nvSpPr>
          <p:spPr>
            <a:xfrm>
              <a:off x="2188378" y="564962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9559281F-D4FB-B314-16FB-2E73BDD78F03}"/>
                </a:ext>
              </a:extLst>
            </p:cNvPr>
            <p:cNvSpPr/>
            <p:nvPr/>
          </p:nvSpPr>
          <p:spPr>
            <a:xfrm>
              <a:off x="2545509" y="4762945"/>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2" name="直線矢印コネクタ 81">
              <a:extLst>
                <a:ext uri="{FF2B5EF4-FFF2-40B4-BE49-F238E27FC236}">
                  <a16:creationId xmlns:a16="http://schemas.microsoft.com/office/drawing/2014/main" id="{8DE1E7D1-E451-4381-D4CA-94F6F6CCD28F}"/>
                </a:ext>
              </a:extLst>
            </p:cNvPr>
            <p:cNvCxnSpPr>
              <a:cxnSpLocks/>
            </p:cNvCxnSpPr>
            <p:nvPr/>
          </p:nvCxnSpPr>
          <p:spPr>
            <a:xfrm flipV="1">
              <a:off x="990600" y="4560672"/>
              <a:ext cx="0" cy="163010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4" name="直線矢印コネクタ 83">
              <a:extLst>
                <a:ext uri="{FF2B5EF4-FFF2-40B4-BE49-F238E27FC236}">
                  <a16:creationId xmlns:a16="http://schemas.microsoft.com/office/drawing/2014/main" id="{772A2107-B0E3-2260-4929-C3E054DBEFFB}"/>
                </a:ext>
              </a:extLst>
            </p:cNvPr>
            <p:cNvCxnSpPr>
              <a:cxnSpLocks/>
            </p:cNvCxnSpPr>
            <p:nvPr/>
          </p:nvCxnSpPr>
          <p:spPr>
            <a:xfrm>
              <a:off x="986019" y="6198045"/>
              <a:ext cx="2450319" cy="0"/>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sp>
          <p:nvSpPr>
            <p:cNvPr id="88" name="テキスト ボックス 87">
              <a:extLst>
                <a:ext uri="{FF2B5EF4-FFF2-40B4-BE49-F238E27FC236}">
                  <a16:creationId xmlns:a16="http://schemas.microsoft.com/office/drawing/2014/main" id="{576298FF-195B-EB68-2BFB-996544AAC971}"/>
                </a:ext>
              </a:extLst>
            </p:cNvPr>
            <p:cNvSpPr txBox="1"/>
            <p:nvPr/>
          </p:nvSpPr>
          <p:spPr>
            <a:xfrm>
              <a:off x="937325" y="4586152"/>
              <a:ext cx="369332" cy="400110"/>
            </a:xfrm>
            <a:prstGeom prst="rect">
              <a:avLst/>
            </a:prstGeom>
            <a:noFill/>
          </p:spPr>
          <p:txBody>
            <a:bodyPr vert="eaVert" wrap="non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身長</a:t>
              </a:r>
            </a:p>
          </p:txBody>
        </p:sp>
        <p:sp>
          <p:nvSpPr>
            <p:cNvPr id="89" name="テキスト ボックス 88">
              <a:extLst>
                <a:ext uri="{FF2B5EF4-FFF2-40B4-BE49-F238E27FC236}">
                  <a16:creationId xmlns:a16="http://schemas.microsoft.com/office/drawing/2014/main" id="{0AC72DA0-D823-DBF7-192F-3E4B62BF482F}"/>
                </a:ext>
              </a:extLst>
            </p:cNvPr>
            <p:cNvSpPr txBox="1"/>
            <p:nvPr/>
          </p:nvSpPr>
          <p:spPr>
            <a:xfrm>
              <a:off x="2958350" y="5972649"/>
              <a:ext cx="492443" cy="276999"/>
            </a:xfrm>
            <a:prstGeom prst="rect">
              <a:avLst/>
            </a:prstGeom>
            <a:noFill/>
          </p:spPr>
          <p:txBody>
            <a:bodyPr vert="horz" wrap="none" rtlCol="0">
              <a:spAutoFit/>
            </a:bodyPr>
            <a:lstStyle/>
            <a:p>
              <a:r>
                <a:rPr lang="ja-JP" altLang="en-US" sz="1200">
                  <a:solidFill>
                    <a:srgbClr val="0070C0"/>
                  </a:solidFill>
                  <a:latin typeface="Meiryo" panose="020B0604030504040204" pitchFamily="34" charset="-128"/>
                  <a:ea typeface="Meiryo" panose="020B0604030504040204" pitchFamily="34" charset="-128"/>
                </a:rPr>
                <a:t>体重</a:t>
              </a:r>
              <a:endParaRPr kumimoji="1" lang="ja-JP" altLang="en-US" sz="1200">
                <a:solidFill>
                  <a:srgbClr val="0070C0"/>
                </a:solidFill>
                <a:latin typeface="Meiryo" panose="020B0604030504040204" pitchFamily="34" charset="-128"/>
                <a:ea typeface="Meiryo" panose="020B0604030504040204" pitchFamily="34" charset="-128"/>
              </a:endParaRPr>
            </a:p>
          </p:txBody>
        </p:sp>
      </p:grpSp>
      <p:sp>
        <p:nvSpPr>
          <p:cNvPr id="102" name="テキスト ボックス 101">
            <a:extLst>
              <a:ext uri="{FF2B5EF4-FFF2-40B4-BE49-F238E27FC236}">
                <a16:creationId xmlns:a16="http://schemas.microsoft.com/office/drawing/2014/main" id="{3D5B31FE-A8FF-4385-16C0-E8DE21D6464F}"/>
              </a:ext>
            </a:extLst>
          </p:cNvPr>
          <p:cNvSpPr txBox="1"/>
          <p:nvPr/>
        </p:nvSpPr>
        <p:spPr>
          <a:xfrm>
            <a:off x="976565" y="3094715"/>
            <a:ext cx="1507144" cy="369332"/>
          </a:xfrm>
          <a:prstGeom prst="rect">
            <a:avLst/>
          </a:prstGeom>
          <a:noFill/>
        </p:spPr>
        <p:txBody>
          <a:bodyPr wrap="none" rtlCol="0">
            <a:spAutoFit/>
          </a:bodyPr>
          <a:lstStyle/>
          <a:p>
            <a:pPr algn="ctr"/>
            <a:r>
              <a:rPr kumimoji="1" lang="en-US" altLang="ja-JP" dirty="0">
                <a:solidFill>
                  <a:schemeClr val="accent3">
                    <a:lumMod val="75000"/>
                  </a:schemeClr>
                </a:solidFill>
                <a:latin typeface="Meiryo" panose="020B0604030504040204" pitchFamily="34" charset="-128"/>
                <a:ea typeface="Meiryo" panose="020B0604030504040204" pitchFamily="34" charset="-128"/>
              </a:rPr>
              <a:t>X</a:t>
            </a:r>
            <a:r>
              <a:rPr kumimoji="1" lang="ja-JP" altLang="en-US">
                <a:solidFill>
                  <a:schemeClr val="accent3">
                    <a:lumMod val="75000"/>
                  </a:schemeClr>
                </a:solidFill>
                <a:latin typeface="Meiryo" panose="020B0604030504040204" pitchFamily="34" charset="-128"/>
                <a:ea typeface="Meiryo" panose="020B0604030504040204" pitchFamily="34" charset="-128"/>
              </a:rPr>
              <a:t>：説明変数</a:t>
            </a:r>
          </a:p>
        </p:txBody>
      </p:sp>
      <p:sp>
        <p:nvSpPr>
          <p:cNvPr id="103" name="テキスト ボックス 102">
            <a:extLst>
              <a:ext uri="{FF2B5EF4-FFF2-40B4-BE49-F238E27FC236}">
                <a16:creationId xmlns:a16="http://schemas.microsoft.com/office/drawing/2014/main" id="{0ED6BE86-A3E2-C33F-22A7-21A0D64A6EDF}"/>
              </a:ext>
            </a:extLst>
          </p:cNvPr>
          <p:cNvSpPr txBox="1"/>
          <p:nvPr/>
        </p:nvSpPr>
        <p:spPr>
          <a:xfrm>
            <a:off x="6657965" y="3089034"/>
            <a:ext cx="1468672" cy="369332"/>
          </a:xfrm>
          <a:prstGeom prst="rect">
            <a:avLst/>
          </a:prstGeom>
          <a:noFill/>
        </p:spPr>
        <p:txBody>
          <a:bodyPr wrap="none" rtlCol="0">
            <a:spAutoFit/>
          </a:bodyPr>
          <a:lstStyle/>
          <a:p>
            <a:pPr algn="ctr"/>
            <a:r>
              <a:rPr lang="en-US" altLang="ja-JP" dirty="0">
                <a:solidFill>
                  <a:srgbClr val="7030A0"/>
                </a:solidFill>
                <a:latin typeface="Meiryo" panose="020B0604030504040204" pitchFamily="34" charset="-128"/>
                <a:ea typeface="Meiryo" panose="020B0604030504040204" pitchFamily="34" charset="-128"/>
              </a:rPr>
              <a:t>y</a:t>
            </a:r>
            <a:r>
              <a:rPr kumimoji="1" lang="ja-JP" altLang="en-US">
                <a:solidFill>
                  <a:srgbClr val="7030A0"/>
                </a:solidFill>
                <a:latin typeface="Meiryo" panose="020B0604030504040204" pitchFamily="34" charset="-128"/>
                <a:ea typeface="Meiryo" panose="020B0604030504040204" pitchFamily="34" charset="-128"/>
              </a:rPr>
              <a:t>：目的変数</a:t>
            </a:r>
          </a:p>
        </p:txBody>
      </p:sp>
      <p:sp>
        <p:nvSpPr>
          <p:cNvPr id="104" name="テキスト ボックス 103">
            <a:extLst>
              <a:ext uri="{FF2B5EF4-FFF2-40B4-BE49-F238E27FC236}">
                <a16:creationId xmlns:a16="http://schemas.microsoft.com/office/drawing/2014/main" id="{E9882449-B5B0-4F64-C6DA-6BE61369DA5D}"/>
              </a:ext>
            </a:extLst>
          </p:cNvPr>
          <p:cNvSpPr txBox="1"/>
          <p:nvPr/>
        </p:nvSpPr>
        <p:spPr>
          <a:xfrm>
            <a:off x="3959688" y="2725875"/>
            <a:ext cx="1228221" cy="461665"/>
          </a:xfrm>
          <a:prstGeom prst="rect">
            <a:avLst/>
          </a:prstGeom>
          <a:noFill/>
        </p:spPr>
        <p:txBody>
          <a:bodyPr wrap="none" rtlCol="0">
            <a:spAutoFit/>
          </a:bodyPr>
          <a:lstStyle/>
          <a:p>
            <a:pPr algn="ctr"/>
            <a:r>
              <a:rPr kumimoji="1" lang="en-US" altLang="ja-JP" sz="2400" b="1" dirty="0">
                <a:solidFill>
                  <a:srgbClr val="C00000"/>
                </a:solidFill>
                <a:latin typeface="Meiryo" panose="020B0604030504040204" pitchFamily="34" charset="-128"/>
                <a:ea typeface="Meiryo" panose="020B0604030504040204" pitchFamily="34" charset="-128"/>
              </a:rPr>
              <a:t>f</a:t>
            </a:r>
            <a:r>
              <a:rPr kumimoji="1" lang="ja-JP" altLang="en-US" sz="2400">
                <a:solidFill>
                  <a:srgbClr val="C00000"/>
                </a:solidFill>
                <a:latin typeface="Meiryo" panose="020B0604030504040204" pitchFamily="34" charset="-128"/>
                <a:ea typeface="Meiryo" panose="020B0604030504040204" pitchFamily="34" charset="-128"/>
              </a:rPr>
              <a:t>：</a:t>
            </a:r>
            <a:r>
              <a:rPr kumimoji="1" lang="ja-JP" altLang="en-US" sz="2400" b="1">
                <a:solidFill>
                  <a:srgbClr val="C00000"/>
                </a:solidFill>
                <a:latin typeface="Meiryo" panose="020B0604030504040204" pitchFamily="34" charset="-128"/>
                <a:ea typeface="Meiryo" panose="020B0604030504040204" pitchFamily="34" charset="-128"/>
              </a:rPr>
              <a:t>関数</a:t>
            </a:r>
          </a:p>
        </p:txBody>
      </p:sp>
      <p:sp>
        <p:nvSpPr>
          <p:cNvPr id="111" name="テキスト ボックス 110">
            <a:extLst>
              <a:ext uri="{FF2B5EF4-FFF2-40B4-BE49-F238E27FC236}">
                <a16:creationId xmlns:a16="http://schemas.microsoft.com/office/drawing/2014/main" id="{527030AF-48B9-9557-BFE4-0C4DC644334F}"/>
              </a:ext>
            </a:extLst>
          </p:cNvPr>
          <p:cNvSpPr txBox="1"/>
          <p:nvPr/>
        </p:nvSpPr>
        <p:spPr>
          <a:xfrm>
            <a:off x="3526820" y="3652919"/>
            <a:ext cx="2111475" cy="769441"/>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学習</a:t>
            </a:r>
            <a:r>
              <a:rPr kumimoji="1" lang="ja-JP" altLang="en-US" sz="1400">
                <a:latin typeface="Meiryo" panose="020B0604030504040204" pitchFamily="34" charset="-128"/>
                <a:ea typeface="Meiryo" panose="020B0604030504040204" pitchFamily="34" charset="-128"/>
              </a:rPr>
              <a:t>とは入力</a:t>
            </a:r>
            <a:r>
              <a:rPr kumimoji="1" lang="en-US" altLang="ja-JP" sz="1400" b="1" dirty="0">
                <a:solidFill>
                  <a:schemeClr val="accent3">
                    <a:lumMod val="75000"/>
                  </a:schemeClr>
                </a:solidFill>
                <a:latin typeface="Meiryo" panose="020B0604030504040204" pitchFamily="34" charset="-128"/>
                <a:ea typeface="Meiryo" panose="020B0604030504040204" pitchFamily="34" charset="-128"/>
              </a:rPr>
              <a:t>X</a:t>
            </a:r>
            <a:r>
              <a:rPr kumimoji="1" lang="ja-JP" altLang="en-US" sz="1400">
                <a:latin typeface="Meiryo" panose="020B0604030504040204" pitchFamily="34" charset="-128"/>
                <a:ea typeface="Meiryo" panose="020B0604030504040204" pitchFamily="34" charset="-128"/>
              </a:rPr>
              <a:t>に対して</a:t>
            </a:r>
            <a:endParaRPr kumimoji="1" lang="en-US" altLang="ja-JP" sz="1400" dirty="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ふさわしい</a:t>
            </a:r>
            <a:r>
              <a:rPr kumimoji="1" lang="en-US" altLang="ja-JP" sz="1400" b="1" dirty="0">
                <a:solidFill>
                  <a:srgbClr val="7030A0"/>
                </a:solidFill>
                <a:latin typeface="Meiryo" panose="020B0604030504040204" pitchFamily="34" charset="-128"/>
                <a:ea typeface="Meiryo" panose="020B0604030504040204" pitchFamily="34" charset="-128"/>
              </a:rPr>
              <a:t>y</a:t>
            </a:r>
            <a:r>
              <a:rPr kumimoji="1" lang="ja-JP" altLang="en-US" sz="1400">
                <a:latin typeface="Meiryo" panose="020B0604030504040204" pitchFamily="34" charset="-128"/>
                <a:ea typeface="Meiryo" panose="020B0604030504040204" pitchFamily="34" charset="-128"/>
              </a:rPr>
              <a:t>を出力する</a:t>
            </a:r>
            <a:endParaRPr kumimoji="1" lang="en-US" altLang="ja-JP" sz="1400" dirty="0">
              <a:latin typeface="Meiryo" panose="020B0604030504040204" pitchFamily="34" charset="-128"/>
              <a:ea typeface="Meiryo" panose="020B0604030504040204" pitchFamily="34" charset="-128"/>
            </a:endParaRPr>
          </a:p>
          <a:p>
            <a:r>
              <a:rPr lang="ja-JP" altLang="en-US" sz="1600">
                <a:solidFill>
                  <a:srgbClr val="C00000"/>
                </a:solidFill>
                <a:latin typeface="Meiryo" panose="020B0604030504040204" pitchFamily="34" charset="-128"/>
                <a:ea typeface="Meiryo" panose="020B0604030504040204" pitchFamily="34" charset="-128"/>
              </a:rPr>
              <a:t>関数</a:t>
            </a:r>
            <a:r>
              <a:rPr lang="en-US" altLang="ja-JP" sz="1600" dirty="0">
                <a:solidFill>
                  <a:srgbClr val="C00000"/>
                </a:solidFill>
                <a:latin typeface="Meiryo" panose="020B0604030504040204" pitchFamily="34" charset="-128"/>
                <a:ea typeface="Meiryo" panose="020B0604030504040204" pitchFamily="34" charset="-128"/>
              </a:rPr>
              <a:t> </a:t>
            </a:r>
            <a:r>
              <a:rPr lang="en-US" altLang="ja-JP" sz="1600" b="1" dirty="0">
                <a:solidFill>
                  <a:srgbClr val="C00000"/>
                </a:solidFill>
                <a:latin typeface="Meiryo" panose="020B0604030504040204" pitchFamily="34" charset="-128"/>
                <a:ea typeface="Meiryo" panose="020B0604030504040204" pitchFamily="34" charset="-128"/>
              </a:rPr>
              <a:t>f </a:t>
            </a:r>
            <a:r>
              <a:rPr lang="ja-JP" altLang="en-US" sz="1400">
                <a:latin typeface="Meiryo" panose="020B0604030504040204" pitchFamily="34" charset="-128"/>
                <a:ea typeface="Meiryo" panose="020B0604030504040204" pitchFamily="34" charset="-128"/>
              </a:rPr>
              <a:t>を見つける計算</a:t>
            </a:r>
            <a:endParaRPr kumimoji="1" lang="ja-JP" altLang="en-US" sz="1400">
              <a:latin typeface="Meiryo" panose="020B0604030504040204" pitchFamily="34" charset="-128"/>
              <a:ea typeface="Meiryo" panose="020B0604030504040204" pitchFamily="34" charset="-128"/>
            </a:endParaRPr>
          </a:p>
        </p:txBody>
      </p:sp>
      <p:grpSp>
        <p:nvGrpSpPr>
          <p:cNvPr id="44" name="グループ化 43">
            <a:extLst>
              <a:ext uri="{FF2B5EF4-FFF2-40B4-BE49-F238E27FC236}">
                <a16:creationId xmlns:a16="http://schemas.microsoft.com/office/drawing/2014/main" id="{C82BF375-EEAA-9080-63AF-72D1273BF2BA}"/>
              </a:ext>
            </a:extLst>
          </p:cNvPr>
          <p:cNvGrpSpPr/>
          <p:nvPr/>
        </p:nvGrpSpPr>
        <p:grpSpPr>
          <a:xfrm>
            <a:off x="3832225" y="1203325"/>
            <a:ext cx="1479550" cy="1479550"/>
            <a:chOff x="3832225" y="1203325"/>
            <a:chExt cx="1479550" cy="1479550"/>
          </a:xfrm>
        </p:grpSpPr>
        <p:sp>
          <p:nvSpPr>
            <p:cNvPr id="4" name="正方形/長方形 3">
              <a:extLst>
                <a:ext uri="{FF2B5EF4-FFF2-40B4-BE49-F238E27FC236}">
                  <a16:creationId xmlns:a16="http://schemas.microsoft.com/office/drawing/2014/main" id="{C181CEC2-42DC-B5C2-4227-323BE4BE459E}"/>
                </a:ext>
              </a:extLst>
            </p:cNvPr>
            <p:cNvSpPr/>
            <p:nvPr/>
          </p:nvSpPr>
          <p:spPr>
            <a:xfrm>
              <a:off x="3832225" y="1203325"/>
              <a:ext cx="1479550" cy="147955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3018FE0B-7E8A-7AB9-DF3D-99608A5939B2}"/>
                </a:ext>
              </a:extLst>
            </p:cNvPr>
            <p:cNvSpPr txBox="1"/>
            <p:nvPr/>
          </p:nvSpPr>
          <p:spPr>
            <a:xfrm>
              <a:off x="3941058" y="1705090"/>
              <a:ext cx="126188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モデル</a:t>
              </a:r>
            </a:p>
          </p:txBody>
        </p:sp>
      </p:grpSp>
      <p:grpSp>
        <p:nvGrpSpPr>
          <p:cNvPr id="48" name="グループ化 47">
            <a:extLst>
              <a:ext uri="{FF2B5EF4-FFF2-40B4-BE49-F238E27FC236}">
                <a16:creationId xmlns:a16="http://schemas.microsoft.com/office/drawing/2014/main" id="{7EC528E1-1275-5A51-3D05-12F13887B8FC}"/>
              </a:ext>
            </a:extLst>
          </p:cNvPr>
          <p:cNvGrpSpPr/>
          <p:nvPr/>
        </p:nvGrpSpPr>
        <p:grpSpPr>
          <a:xfrm>
            <a:off x="5357073" y="4037640"/>
            <a:ext cx="2855449" cy="2204412"/>
            <a:chOff x="5357073" y="4037640"/>
            <a:chExt cx="2855449" cy="2204412"/>
          </a:xfrm>
        </p:grpSpPr>
        <p:grpSp>
          <p:nvGrpSpPr>
            <p:cNvPr id="110" name="グループ化 109">
              <a:extLst>
                <a:ext uri="{FF2B5EF4-FFF2-40B4-BE49-F238E27FC236}">
                  <a16:creationId xmlns:a16="http://schemas.microsoft.com/office/drawing/2014/main" id="{1A6AD65B-9BEA-EBA4-FBC9-9AFA7F5B26CB}"/>
                </a:ext>
              </a:extLst>
            </p:cNvPr>
            <p:cNvGrpSpPr/>
            <p:nvPr/>
          </p:nvGrpSpPr>
          <p:grpSpPr>
            <a:xfrm>
              <a:off x="5357073" y="4037640"/>
              <a:ext cx="2855449" cy="2160405"/>
              <a:chOff x="5357073" y="4037640"/>
              <a:chExt cx="2855449" cy="2160405"/>
            </a:xfrm>
          </p:grpSpPr>
          <p:sp>
            <p:nvSpPr>
              <p:cNvPr id="50" name="正方形/長方形 49">
                <a:extLst>
                  <a:ext uri="{FF2B5EF4-FFF2-40B4-BE49-F238E27FC236}">
                    <a16:creationId xmlns:a16="http://schemas.microsoft.com/office/drawing/2014/main" id="{38CA1CC2-DA79-5C06-A28B-2AE45BABA55F}"/>
                  </a:ext>
                </a:extLst>
              </p:cNvPr>
              <p:cNvSpPr/>
              <p:nvPr/>
            </p:nvSpPr>
            <p:spPr>
              <a:xfrm>
                <a:off x="5703080" y="4568050"/>
                <a:ext cx="2450320" cy="1622724"/>
              </a:xfrm>
              <a:prstGeom prst="rect">
                <a:avLst/>
              </a:prstGeom>
              <a:solidFill>
                <a:srgbClr val="FFFD7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C59F0D8A-5D41-6650-0038-794941FC8033}"/>
                  </a:ext>
                </a:extLst>
              </p:cNvPr>
              <p:cNvSpPr/>
              <p:nvPr/>
            </p:nvSpPr>
            <p:spPr>
              <a:xfrm>
                <a:off x="6221052"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5CC81A7B-158E-7EAA-B489-3FB6C2BF5C08}"/>
                  </a:ext>
                </a:extLst>
              </p:cNvPr>
              <p:cNvSpPr/>
              <p:nvPr/>
            </p:nvSpPr>
            <p:spPr>
              <a:xfrm>
                <a:off x="6145333"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A2A0FEAB-E201-96F2-8313-2F67D594B56A}"/>
                  </a:ext>
                </a:extLst>
              </p:cNvPr>
              <p:cNvSpPr/>
              <p:nvPr/>
            </p:nvSpPr>
            <p:spPr>
              <a:xfrm>
                <a:off x="6468919" y="57483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B957D1CC-FAE0-BE95-4FBC-0D756D80116E}"/>
                  </a:ext>
                </a:extLst>
              </p:cNvPr>
              <p:cNvSpPr/>
              <p:nvPr/>
            </p:nvSpPr>
            <p:spPr>
              <a:xfrm>
                <a:off x="6532419" y="5471303"/>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a:extLst>
                  <a:ext uri="{FF2B5EF4-FFF2-40B4-BE49-F238E27FC236}">
                    <a16:creationId xmlns:a16="http://schemas.microsoft.com/office/drawing/2014/main" id="{4B17A974-39E3-ECB1-8851-7562E9DCA89F}"/>
                  </a:ext>
                </a:extLst>
              </p:cNvPr>
              <p:cNvSpPr/>
              <p:nvPr/>
            </p:nvSpPr>
            <p:spPr>
              <a:xfrm>
                <a:off x="6761158" y="5773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a:extLst>
                  <a:ext uri="{FF2B5EF4-FFF2-40B4-BE49-F238E27FC236}">
                    <a16:creationId xmlns:a16="http://schemas.microsoft.com/office/drawing/2014/main" id="{D87D7539-F269-69E7-08C6-125B3FEC4CD4}"/>
                  </a:ext>
                </a:extLst>
              </p:cNvPr>
              <p:cNvSpPr/>
              <p:nvPr/>
            </p:nvSpPr>
            <p:spPr>
              <a:xfrm>
                <a:off x="6617679" y="529313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587490B8-30B7-7104-FF3F-BA90E472E312}"/>
                  </a:ext>
                </a:extLst>
              </p:cNvPr>
              <p:cNvSpPr/>
              <p:nvPr/>
            </p:nvSpPr>
            <p:spPr>
              <a:xfrm>
                <a:off x="6851684" y="506423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226EEDA7-ACBF-7B85-2D41-30AB784C6AD8}"/>
                  </a:ext>
                </a:extLst>
              </p:cNvPr>
              <p:cNvSpPr/>
              <p:nvPr/>
            </p:nvSpPr>
            <p:spPr>
              <a:xfrm>
                <a:off x="6970892" y="538679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62CC0AF3-5878-E2C8-F6F0-0369AD77D798}"/>
                  </a:ext>
                </a:extLst>
              </p:cNvPr>
              <p:cNvSpPr/>
              <p:nvPr/>
            </p:nvSpPr>
            <p:spPr>
              <a:xfrm>
                <a:off x="6801240" y="52709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CF3E4A9C-8A20-EAF3-5084-B744DBD23806}"/>
                  </a:ext>
                </a:extLst>
              </p:cNvPr>
              <p:cNvSpPr/>
              <p:nvPr/>
            </p:nvSpPr>
            <p:spPr>
              <a:xfrm>
                <a:off x="6655315" y="555034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a:extLst>
                  <a:ext uri="{FF2B5EF4-FFF2-40B4-BE49-F238E27FC236}">
                    <a16:creationId xmlns:a16="http://schemas.microsoft.com/office/drawing/2014/main" id="{8CA8B58E-3F85-D499-BBB8-DB8B5A399E02}"/>
                  </a:ext>
                </a:extLst>
              </p:cNvPr>
              <p:cNvSpPr/>
              <p:nvPr/>
            </p:nvSpPr>
            <p:spPr>
              <a:xfrm>
                <a:off x="7058276" y="55064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B020A87B-E572-1B96-2ABB-AD838F01ADDB}"/>
                  </a:ext>
                </a:extLst>
              </p:cNvPr>
              <p:cNvSpPr/>
              <p:nvPr/>
            </p:nvSpPr>
            <p:spPr>
              <a:xfrm>
                <a:off x="7185276" y="5255329"/>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5BB1B465-CF0B-F9FE-2FA9-39B384E62B80}"/>
                  </a:ext>
                </a:extLst>
              </p:cNvPr>
              <p:cNvSpPr/>
              <p:nvPr/>
            </p:nvSpPr>
            <p:spPr>
              <a:xfrm>
                <a:off x="7392301" y="546838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18B5C3A0-A160-992A-2050-BA16E5196E0E}"/>
                  </a:ext>
                </a:extLst>
              </p:cNvPr>
              <p:cNvSpPr/>
              <p:nvPr/>
            </p:nvSpPr>
            <p:spPr>
              <a:xfrm>
                <a:off x="7390241" y="5192347"/>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C4D4D868-B375-5C30-2FA3-4E19E6026527}"/>
                  </a:ext>
                </a:extLst>
              </p:cNvPr>
              <p:cNvSpPr/>
              <p:nvPr/>
            </p:nvSpPr>
            <p:spPr>
              <a:xfrm>
                <a:off x="7504541" y="484826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BAC885BB-9218-5722-7FDA-55DA4CBBE7E9}"/>
                  </a:ext>
                </a:extLst>
              </p:cNvPr>
              <p:cNvSpPr/>
              <p:nvPr/>
            </p:nvSpPr>
            <p:spPr>
              <a:xfrm>
                <a:off x="7670662" y="53159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93CFA78B-459C-E439-3854-71545EC3730A}"/>
                  </a:ext>
                </a:extLst>
              </p:cNvPr>
              <p:cNvSpPr/>
              <p:nvPr/>
            </p:nvSpPr>
            <p:spPr>
              <a:xfrm>
                <a:off x="7207189" y="5014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0F694CE5-8773-3F0C-ED7C-1A4533EA09AD}"/>
                  </a:ext>
                </a:extLst>
              </p:cNvPr>
              <p:cNvSpPr/>
              <p:nvPr/>
            </p:nvSpPr>
            <p:spPr>
              <a:xfrm>
                <a:off x="7546814" y="517053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E4FC5E55-E0A9-470E-4740-E4E2BCA4A614}"/>
                  </a:ext>
                </a:extLst>
              </p:cNvPr>
              <p:cNvSpPr/>
              <p:nvPr/>
            </p:nvSpPr>
            <p:spPr>
              <a:xfrm>
                <a:off x="7412154" y="49510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a:extLst>
                  <a:ext uri="{FF2B5EF4-FFF2-40B4-BE49-F238E27FC236}">
                    <a16:creationId xmlns:a16="http://schemas.microsoft.com/office/drawing/2014/main" id="{371894C9-A2BB-BEEB-62CA-9E1E35187138}"/>
                  </a:ext>
                </a:extLst>
              </p:cNvPr>
              <p:cNvSpPr/>
              <p:nvPr/>
            </p:nvSpPr>
            <p:spPr>
              <a:xfrm>
                <a:off x="7684816" y="4900246"/>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8BA70829-CC03-2393-5352-74714CEFBA2B}"/>
                  </a:ext>
                </a:extLst>
              </p:cNvPr>
              <p:cNvSpPr/>
              <p:nvPr/>
            </p:nvSpPr>
            <p:spPr>
              <a:xfrm>
                <a:off x="7692575" y="5074611"/>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4F623450-5B20-6B01-1456-F601ACE3B978}"/>
                  </a:ext>
                </a:extLst>
              </p:cNvPr>
              <p:cNvSpPr/>
              <p:nvPr/>
            </p:nvSpPr>
            <p:spPr>
              <a:xfrm>
                <a:off x="6297733" y="5926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0067A7E0-9F90-61F4-6B93-2AEB7A661938}"/>
                  </a:ext>
                </a:extLst>
              </p:cNvPr>
              <p:cNvSpPr/>
              <p:nvPr/>
            </p:nvSpPr>
            <p:spPr>
              <a:xfrm>
                <a:off x="7828083" y="49101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a:extLst>
                  <a:ext uri="{FF2B5EF4-FFF2-40B4-BE49-F238E27FC236}">
                    <a16:creationId xmlns:a16="http://schemas.microsoft.com/office/drawing/2014/main" id="{9BE5E1C8-ACF7-367C-EE82-807D7B712E5E}"/>
                  </a:ext>
                </a:extLst>
              </p:cNvPr>
              <p:cNvSpPr/>
              <p:nvPr/>
            </p:nvSpPr>
            <p:spPr>
              <a:xfrm>
                <a:off x="7210676" y="5658812"/>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C610CB4F-0EBC-3F98-94C3-7FEBE14F0630}"/>
                  </a:ext>
                </a:extLst>
              </p:cNvPr>
              <p:cNvSpPr/>
              <p:nvPr/>
            </p:nvSpPr>
            <p:spPr>
              <a:xfrm>
                <a:off x="6900858" y="5646704"/>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a:extLst>
                  <a:ext uri="{FF2B5EF4-FFF2-40B4-BE49-F238E27FC236}">
                    <a16:creationId xmlns:a16="http://schemas.microsoft.com/office/drawing/2014/main" id="{761325A5-1D58-AC79-579E-815DAD10C425}"/>
                  </a:ext>
                </a:extLst>
              </p:cNvPr>
              <p:cNvSpPr/>
              <p:nvPr/>
            </p:nvSpPr>
            <p:spPr>
              <a:xfrm>
                <a:off x="7257989" y="4760028"/>
                <a:ext cx="127000" cy="127000"/>
              </a:xfrm>
              <a:prstGeom prst="ellips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7" name="直線コネクタ 76">
                <a:extLst>
                  <a:ext uri="{FF2B5EF4-FFF2-40B4-BE49-F238E27FC236}">
                    <a16:creationId xmlns:a16="http://schemas.microsoft.com/office/drawing/2014/main" id="{0EE4DFBE-DBA9-6AB0-9C37-5DA9887B8F2D}"/>
                  </a:ext>
                </a:extLst>
              </p:cNvPr>
              <p:cNvCxnSpPr>
                <a:cxnSpLocks/>
              </p:cNvCxnSpPr>
              <p:nvPr/>
            </p:nvCxnSpPr>
            <p:spPr>
              <a:xfrm flipV="1">
                <a:off x="6145333" y="4823528"/>
                <a:ext cx="1809750" cy="1166076"/>
              </a:xfrm>
              <a:prstGeom prst="line">
                <a:avLst/>
              </a:prstGeom>
              <a:ln w="38100">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90" name="直線矢印コネクタ 89">
                <a:extLst>
                  <a:ext uri="{FF2B5EF4-FFF2-40B4-BE49-F238E27FC236}">
                    <a16:creationId xmlns:a16="http://schemas.microsoft.com/office/drawing/2014/main" id="{458F1DCD-B26D-C789-BDFF-F91CBF50D459}"/>
                  </a:ext>
                </a:extLst>
              </p:cNvPr>
              <p:cNvCxnSpPr>
                <a:cxnSpLocks/>
              </p:cNvCxnSpPr>
              <p:nvPr/>
            </p:nvCxnSpPr>
            <p:spPr>
              <a:xfrm flipV="1">
                <a:off x="5707662" y="4560672"/>
                <a:ext cx="0" cy="163010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1" name="直線矢印コネクタ 90">
                <a:extLst>
                  <a:ext uri="{FF2B5EF4-FFF2-40B4-BE49-F238E27FC236}">
                    <a16:creationId xmlns:a16="http://schemas.microsoft.com/office/drawing/2014/main" id="{579D0BD0-0F57-08B7-9EFA-EE41FB614912}"/>
                  </a:ext>
                </a:extLst>
              </p:cNvPr>
              <p:cNvCxnSpPr>
                <a:cxnSpLocks/>
              </p:cNvCxnSpPr>
              <p:nvPr/>
            </p:nvCxnSpPr>
            <p:spPr>
              <a:xfrm>
                <a:off x="5703081" y="6198045"/>
                <a:ext cx="2450319" cy="0"/>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sp>
            <p:nvSpPr>
              <p:cNvPr id="94" name="右矢印 93">
                <a:extLst>
                  <a:ext uri="{FF2B5EF4-FFF2-40B4-BE49-F238E27FC236}">
                    <a16:creationId xmlns:a16="http://schemas.microsoft.com/office/drawing/2014/main" id="{33B04EF3-9E53-C58E-97C7-71AAB7A88E8F}"/>
                  </a:ext>
                </a:extLst>
              </p:cNvPr>
              <p:cNvSpPr/>
              <p:nvPr/>
            </p:nvSpPr>
            <p:spPr>
              <a:xfrm>
                <a:off x="5357073" y="4991191"/>
                <a:ext cx="475980" cy="746383"/>
              </a:xfrm>
              <a:prstGeom prst="rightArrow">
                <a:avLst/>
              </a:prstGeom>
              <a:solidFill>
                <a:srgbClr val="0070C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0AA80E9-3A8A-CE26-A33B-6CC34C4266B0}"/>
                  </a:ext>
                </a:extLst>
              </p:cNvPr>
              <p:cNvSpPr txBox="1"/>
              <p:nvPr/>
            </p:nvSpPr>
            <p:spPr>
              <a:xfrm>
                <a:off x="6771102" y="4037640"/>
                <a:ext cx="1441420" cy="523220"/>
              </a:xfrm>
              <a:prstGeom prst="rect">
                <a:avLst/>
              </a:prstGeom>
              <a:solidFill>
                <a:srgbClr val="FFFFFF">
                  <a:alpha val="61176"/>
                </a:srgbClr>
              </a:solidFill>
            </p:spPr>
            <p:txBody>
              <a:bodyPr wrap="none" rtlCol="0">
                <a:spAutoFit/>
              </a:bodyPr>
              <a:lstStyle/>
              <a:p>
                <a:pPr algn="r"/>
                <a:r>
                  <a:rPr kumimoji="1" lang="ja-JP" altLang="en-US" sz="1400">
                    <a:solidFill>
                      <a:srgbClr val="C00000"/>
                    </a:solidFill>
                    <a:latin typeface="Meiryo" panose="020B0604030504040204" pitchFamily="34" charset="-128"/>
                    <a:ea typeface="Meiryo" panose="020B0604030504040204" pitchFamily="34" charset="-128"/>
                  </a:rPr>
                  <a:t>身長から体重を</a:t>
                </a:r>
                <a:endParaRPr kumimoji="1" lang="en-US" altLang="ja-JP" sz="1400" dirty="0">
                  <a:solidFill>
                    <a:srgbClr val="C00000"/>
                  </a:solidFill>
                  <a:latin typeface="Meiryo" panose="020B0604030504040204" pitchFamily="34" charset="-128"/>
                  <a:ea typeface="Meiryo" panose="020B0604030504040204" pitchFamily="34" charset="-128"/>
                </a:endParaRPr>
              </a:p>
              <a:p>
                <a:pPr algn="r"/>
                <a:r>
                  <a:rPr kumimoji="1" lang="ja-JP" altLang="en-US" sz="1400">
                    <a:solidFill>
                      <a:srgbClr val="C00000"/>
                    </a:solidFill>
                    <a:latin typeface="Meiryo" panose="020B0604030504040204" pitchFamily="34" charset="-128"/>
                    <a:ea typeface="Meiryo" panose="020B0604030504040204" pitchFamily="34" charset="-128"/>
                  </a:rPr>
                  <a:t>予測する直線</a:t>
                </a:r>
              </a:p>
            </p:txBody>
          </p:sp>
        </p:grpSp>
        <p:sp>
          <p:nvSpPr>
            <p:cNvPr id="46" name="テキスト ボックス 45">
              <a:extLst>
                <a:ext uri="{FF2B5EF4-FFF2-40B4-BE49-F238E27FC236}">
                  <a16:creationId xmlns:a16="http://schemas.microsoft.com/office/drawing/2014/main" id="{10495BEC-6D5C-B7C9-A9ED-6BAC9531B9DB}"/>
                </a:ext>
              </a:extLst>
            </p:cNvPr>
            <p:cNvSpPr txBox="1"/>
            <p:nvPr/>
          </p:nvSpPr>
          <p:spPr>
            <a:xfrm>
              <a:off x="5685049" y="4578556"/>
              <a:ext cx="369332" cy="400110"/>
            </a:xfrm>
            <a:prstGeom prst="rect">
              <a:avLst/>
            </a:prstGeom>
            <a:noFill/>
          </p:spPr>
          <p:txBody>
            <a:bodyPr vert="eaVert" wrap="non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身長</a:t>
              </a:r>
            </a:p>
          </p:txBody>
        </p:sp>
        <p:sp>
          <p:nvSpPr>
            <p:cNvPr id="47" name="テキスト ボックス 46">
              <a:extLst>
                <a:ext uri="{FF2B5EF4-FFF2-40B4-BE49-F238E27FC236}">
                  <a16:creationId xmlns:a16="http://schemas.microsoft.com/office/drawing/2014/main" id="{0DC88082-D99E-15BF-C6D2-5DB3E39157C8}"/>
                </a:ext>
              </a:extLst>
            </p:cNvPr>
            <p:cNvSpPr txBox="1"/>
            <p:nvPr/>
          </p:nvSpPr>
          <p:spPr>
            <a:xfrm>
              <a:off x="7706074" y="5965053"/>
              <a:ext cx="492443" cy="276999"/>
            </a:xfrm>
            <a:prstGeom prst="rect">
              <a:avLst/>
            </a:prstGeom>
            <a:noFill/>
          </p:spPr>
          <p:txBody>
            <a:bodyPr vert="horz" wrap="none" rtlCol="0">
              <a:spAutoFit/>
            </a:bodyPr>
            <a:lstStyle/>
            <a:p>
              <a:r>
                <a:rPr lang="ja-JP" altLang="en-US" sz="1200">
                  <a:solidFill>
                    <a:srgbClr val="0070C0"/>
                  </a:solidFill>
                  <a:latin typeface="Meiryo" panose="020B0604030504040204" pitchFamily="34" charset="-128"/>
                  <a:ea typeface="Meiryo" panose="020B0604030504040204" pitchFamily="34" charset="-128"/>
                </a:rPr>
                <a:t>体重</a:t>
              </a:r>
              <a:endParaRPr kumimoji="1" lang="ja-JP" altLang="en-US" sz="1200">
                <a:solidFill>
                  <a:srgbClr val="0070C0"/>
                </a:solidFill>
                <a:latin typeface="Meiryo" panose="020B0604030504040204" pitchFamily="34" charset="-128"/>
                <a:ea typeface="Meiryo" panose="020B0604030504040204" pitchFamily="34" charset="-128"/>
              </a:endParaRPr>
            </a:p>
          </p:txBody>
        </p:sp>
      </p:grpSp>
      <p:sp>
        <p:nvSpPr>
          <p:cNvPr id="81" name="テキスト ボックス 80">
            <a:extLst>
              <a:ext uri="{FF2B5EF4-FFF2-40B4-BE49-F238E27FC236}">
                <a16:creationId xmlns:a16="http://schemas.microsoft.com/office/drawing/2014/main" id="{148FB674-F163-8218-4FF9-B288560FA5CB}"/>
              </a:ext>
            </a:extLst>
          </p:cNvPr>
          <p:cNvSpPr txBox="1"/>
          <p:nvPr/>
        </p:nvSpPr>
        <p:spPr>
          <a:xfrm>
            <a:off x="1405735"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入力</a:t>
            </a:r>
            <a:endParaRPr kumimoji="1" lang="ja-JP" altLang="en-US" b="1">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F03246D5-9A8B-E790-80CE-1F61D0F78270}"/>
              </a:ext>
            </a:extLst>
          </p:cNvPr>
          <p:cNvSpPr txBox="1"/>
          <p:nvPr/>
        </p:nvSpPr>
        <p:spPr>
          <a:xfrm>
            <a:off x="7088988" y="850755"/>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出力</a:t>
            </a:r>
            <a:endParaRPr kumimoji="1" lang="ja-JP" altLang="en-US" b="1">
              <a:latin typeface="Meiryo" panose="020B0604030504040204" pitchFamily="34" charset="-128"/>
              <a:ea typeface="Meiryo" panose="020B0604030504040204" pitchFamily="34" charset="-128"/>
            </a:endParaRPr>
          </a:p>
        </p:txBody>
      </p:sp>
      <p:sp>
        <p:nvSpPr>
          <p:cNvPr id="85" name="テキスト ボックス 84">
            <a:extLst>
              <a:ext uri="{FF2B5EF4-FFF2-40B4-BE49-F238E27FC236}">
                <a16:creationId xmlns:a16="http://schemas.microsoft.com/office/drawing/2014/main" id="{39566CFF-A118-B66F-1698-7CB449DE57D3}"/>
              </a:ext>
            </a:extLst>
          </p:cNvPr>
          <p:cNvSpPr txBox="1"/>
          <p:nvPr/>
        </p:nvSpPr>
        <p:spPr>
          <a:xfrm>
            <a:off x="3414328" y="848108"/>
            <a:ext cx="2318943" cy="369332"/>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演算</a:t>
            </a:r>
            <a:endParaRPr lang="en-US" altLang="ja-JP" b="1" dirty="0">
              <a:latin typeface="Meiryo" panose="020B0604030504040204" pitchFamily="34" charset="-128"/>
              <a:ea typeface="Meiryo" panose="020B0604030504040204" pitchFamily="34" charset="-128"/>
            </a:endParaRPr>
          </a:p>
        </p:txBody>
      </p:sp>
      <p:sp>
        <p:nvSpPr>
          <p:cNvPr id="86" name="テキスト ボックス 85">
            <a:extLst>
              <a:ext uri="{FF2B5EF4-FFF2-40B4-BE49-F238E27FC236}">
                <a16:creationId xmlns:a16="http://schemas.microsoft.com/office/drawing/2014/main" id="{799AB665-368C-1796-F04C-647EEA505F08}"/>
              </a:ext>
            </a:extLst>
          </p:cNvPr>
          <p:cNvSpPr txBox="1"/>
          <p:nvPr/>
        </p:nvSpPr>
        <p:spPr>
          <a:xfrm>
            <a:off x="1405736" y="2766646"/>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身長</a:t>
            </a:r>
            <a:endParaRPr kumimoji="1" lang="ja-JP" altLang="en-US" b="1">
              <a:latin typeface="Meiryo" panose="020B0604030504040204" pitchFamily="34" charset="-128"/>
              <a:ea typeface="Meiryo" panose="020B0604030504040204" pitchFamily="34" charset="-128"/>
            </a:endParaRPr>
          </a:p>
        </p:txBody>
      </p:sp>
      <p:sp>
        <p:nvSpPr>
          <p:cNvPr id="87" name="テキスト ボックス 86">
            <a:extLst>
              <a:ext uri="{FF2B5EF4-FFF2-40B4-BE49-F238E27FC236}">
                <a16:creationId xmlns:a16="http://schemas.microsoft.com/office/drawing/2014/main" id="{B8107C0C-C982-9454-7CAC-35C431822EEB}"/>
              </a:ext>
            </a:extLst>
          </p:cNvPr>
          <p:cNvSpPr txBox="1"/>
          <p:nvPr/>
        </p:nvSpPr>
        <p:spPr>
          <a:xfrm>
            <a:off x="7088988" y="2766646"/>
            <a:ext cx="646331"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体重</a:t>
            </a:r>
            <a:endParaRPr kumimoji="1" lang="ja-JP" altLang="en-US" b="1">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0484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500" fill="hold"/>
                                        <p:tgtEl>
                                          <p:spTgt spid="108"/>
                                        </p:tgtEl>
                                        <p:attrNameLst>
                                          <p:attrName>ppt_w</p:attrName>
                                        </p:attrNameLst>
                                      </p:cBhvr>
                                      <p:tavLst>
                                        <p:tav tm="0">
                                          <p:val>
                                            <p:fltVal val="0"/>
                                          </p:val>
                                        </p:tav>
                                        <p:tav tm="100000">
                                          <p:val>
                                            <p:strVal val="#ppt_w"/>
                                          </p:val>
                                        </p:tav>
                                      </p:tavLst>
                                    </p:anim>
                                    <p:anim calcmode="lin" valueType="num">
                                      <p:cBhvr>
                                        <p:cTn id="8" dur="500" fill="hold"/>
                                        <p:tgtEl>
                                          <p:spTgt spid="108"/>
                                        </p:tgtEl>
                                        <p:attrNameLst>
                                          <p:attrName>ppt_h</p:attrName>
                                        </p:attrNameLst>
                                      </p:cBhvr>
                                      <p:tavLst>
                                        <p:tav tm="0">
                                          <p:val>
                                            <p:fltVal val="0"/>
                                          </p:val>
                                        </p:tav>
                                        <p:tav tm="100000">
                                          <p:val>
                                            <p:strVal val="#ppt_h"/>
                                          </p:val>
                                        </p:tav>
                                      </p:tavLst>
                                    </p:anim>
                                    <p:animEffect transition="in" filter="fade">
                                      <p:cBhvr>
                                        <p:cTn id="9" dur="500"/>
                                        <p:tgtEl>
                                          <p:spTgt spid="10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9"/>
                                        </p:tgtEl>
                                        <p:attrNameLst>
                                          <p:attrName>style.visibility</p:attrName>
                                        </p:attrNameLst>
                                      </p:cBhvr>
                                      <p:to>
                                        <p:strVal val="visible"/>
                                      </p:to>
                                    </p:set>
                                    <p:animEffect transition="in" filter="wipe(left)">
                                      <p:cBhvr>
                                        <p:cTn id="14" dur="500"/>
                                        <p:tgtEl>
                                          <p:spTgt spid="10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up)">
                                      <p:cBhvr>
                                        <p:cTn id="22" dur="500"/>
                                        <p:tgtEl>
                                          <p:spTgt spid="45"/>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104"/>
                                        </p:tgtEl>
                                        <p:attrNameLst>
                                          <p:attrName>style.visibility</p:attrName>
                                        </p:attrNameLst>
                                      </p:cBhvr>
                                      <p:to>
                                        <p:strVal val="visible"/>
                                      </p:to>
                                    </p:set>
                                    <p:anim calcmode="lin" valueType="num">
                                      <p:cBhvr>
                                        <p:cTn id="26" dur="500" fill="hold"/>
                                        <p:tgtEl>
                                          <p:spTgt spid="104"/>
                                        </p:tgtEl>
                                        <p:attrNameLst>
                                          <p:attrName>ppt_w</p:attrName>
                                        </p:attrNameLst>
                                      </p:cBhvr>
                                      <p:tavLst>
                                        <p:tav tm="0">
                                          <p:val>
                                            <p:fltVal val="0"/>
                                          </p:val>
                                        </p:tav>
                                        <p:tav tm="100000">
                                          <p:val>
                                            <p:strVal val="#ppt_w"/>
                                          </p:val>
                                        </p:tav>
                                      </p:tavLst>
                                    </p:anim>
                                    <p:anim calcmode="lin" valueType="num">
                                      <p:cBhvr>
                                        <p:cTn id="27" dur="500" fill="hold"/>
                                        <p:tgtEl>
                                          <p:spTgt spid="104"/>
                                        </p:tgtEl>
                                        <p:attrNameLst>
                                          <p:attrName>ppt_h</p:attrName>
                                        </p:attrNameLst>
                                      </p:cBhvr>
                                      <p:tavLst>
                                        <p:tav tm="0">
                                          <p:val>
                                            <p:fltVal val="0"/>
                                          </p:val>
                                        </p:tav>
                                        <p:tav tm="100000">
                                          <p:val>
                                            <p:strVal val="#ppt_h"/>
                                          </p:val>
                                        </p:tav>
                                      </p:tavLst>
                                    </p:anim>
                                    <p:animEffect transition="in" filter="fade">
                                      <p:cBhvr>
                                        <p:cTn id="28" dur="500"/>
                                        <p:tgtEl>
                                          <p:spTgt spid="10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2"/>
                                        </p:tgtEl>
                                        <p:attrNameLst>
                                          <p:attrName>style.visibility</p:attrName>
                                        </p:attrNameLst>
                                      </p:cBhvr>
                                      <p:to>
                                        <p:strVal val="visible"/>
                                      </p:to>
                                    </p:set>
                                    <p:anim calcmode="lin" valueType="num">
                                      <p:cBhvr>
                                        <p:cTn id="33" dur="500" fill="hold"/>
                                        <p:tgtEl>
                                          <p:spTgt spid="102"/>
                                        </p:tgtEl>
                                        <p:attrNameLst>
                                          <p:attrName>ppt_w</p:attrName>
                                        </p:attrNameLst>
                                      </p:cBhvr>
                                      <p:tavLst>
                                        <p:tav tm="0">
                                          <p:val>
                                            <p:fltVal val="0"/>
                                          </p:val>
                                        </p:tav>
                                        <p:tav tm="100000">
                                          <p:val>
                                            <p:strVal val="#ppt_w"/>
                                          </p:val>
                                        </p:tav>
                                      </p:tavLst>
                                    </p:anim>
                                    <p:anim calcmode="lin" valueType="num">
                                      <p:cBhvr>
                                        <p:cTn id="34" dur="500" fill="hold"/>
                                        <p:tgtEl>
                                          <p:spTgt spid="102"/>
                                        </p:tgtEl>
                                        <p:attrNameLst>
                                          <p:attrName>ppt_h</p:attrName>
                                        </p:attrNameLst>
                                      </p:cBhvr>
                                      <p:tavLst>
                                        <p:tav tm="0">
                                          <p:val>
                                            <p:fltVal val="0"/>
                                          </p:val>
                                        </p:tav>
                                        <p:tav tm="100000">
                                          <p:val>
                                            <p:strVal val="#ppt_h"/>
                                          </p:val>
                                        </p:tav>
                                      </p:tavLst>
                                    </p:anim>
                                    <p:animEffect transition="in" filter="fade">
                                      <p:cBhvr>
                                        <p:cTn id="35" dur="500"/>
                                        <p:tgtEl>
                                          <p:spTgt spid="10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3"/>
                                        </p:tgtEl>
                                        <p:attrNameLst>
                                          <p:attrName>style.visibility</p:attrName>
                                        </p:attrNameLst>
                                      </p:cBhvr>
                                      <p:to>
                                        <p:strVal val="visible"/>
                                      </p:to>
                                    </p:set>
                                    <p:anim calcmode="lin" valueType="num">
                                      <p:cBhvr>
                                        <p:cTn id="38" dur="500" fill="hold"/>
                                        <p:tgtEl>
                                          <p:spTgt spid="103"/>
                                        </p:tgtEl>
                                        <p:attrNameLst>
                                          <p:attrName>ppt_w</p:attrName>
                                        </p:attrNameLst>
                                      </p:cBhvr>
                                      <p:tavLst>
                                        <p:tav tm="0">
                                          <p:val>
                                            <p:fltVal val="0"/>
                                          </p:val>
                                        </p:tav>
                                        <p:tav tm="100000">
                                          <p:val>
                                            <p:strVal val="#ppt_w"/>
                                          </p:val>
                                        </p:tav>
                                      </p:tavLst>
                                    </p:anim>
                                    <p:anim calcmode="lin" valueType="num">
                                      <p:cBhvr>
                                        <p:cTn id="39" dur="500" fill="hold"/>
                                        <p:tgtEl>
                                          <p:spTgt spid="103"/>
                                        </p:tgtEl>
                                        <p:attrNameLst>
                                          <p:attrName>ppt_h</p:attrName>
                                        </p:attrNameLst>
                                      </p:cBhvr>
                                      <p:tavLst>
                                        <p:tav tm="0">
                                          <p:val>
                                            <p:fltVal val="0"/>
                                          </p:val>
                                        </p:tav>
                                        <p:tav tm="100000">
                                          <p:val>
                                            <p:strVal val="#ppt_h"/>
                                          </p:val>
                                        </p:tav>
                                      </p:tavLst>
                                    </p:anim>
                                    <p:animEffect transition="in" filter="fade">
                                      <p:cBhvr>
                                        <p:cTn id="40" dur="500"/>
                                        <p:tgtEl>
                                          <p:spTgt spid="103"/>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111"/>
                                        </p:tgtEl>
                                        <p:attrNameLst>
                                          <p:attrName>style.visibility</p:attrName>
                                        </p:attrNameLst>
                                      </p:cBhvr>
                                      <p:to>
                                        <p:strVal val="visible"/>
                                      </p:to>
                                    </p:set>
                                    <p:anim calcmode="lin" valueType="num">
                                      <p:cBhvr>
                                        <p:cTn id="44" dur="500" fill="hold"/>
                                        <p:tgtEl>
                                          <p:spTgt spid="111"/>
                                        </p:tgtEl>
                                        <p:attrNameLst>
                                          <p:attrName>ppt_w</p:attrName>
                                        </p:attrNameLst>
                                      </p:cBhvr>
                                      <p:tavLst>
                                        <p:tav tm="0">
                                          <p:val>
                                            <p:fltVal val="0"/>
                                          </p:val>
                                        </p:tav>
                                        <p:tav tm="100000">
                                          <p:val>
                                            <p:strVal val="#ppt_w"/>
                                          </p:val>
                                        </p:tav>
                                      </p:tavLst>
                                    </p:anim>
                                    <p:anim calcmode="lin" valueType="num">
                                      <p:cBhvr>
                                        <p:cTn id="45" dur="500" fill="hold"/>
                                        <p:tgtEl>
                                          <p:spTgt spid="111"/>
                                        </p:tgtEl>
                                        <p:attrNameLst>
                                          <p:attrName>ppt_h</p:attrName>
                                        </p:attrNameLst>
                                      </p:cBhvr>
                                      <p:tavLst>
                                        <p:tav tm="0">
                                          <p:val>
                                            <p:fltVal val="0"/>
                                          </p:val>
                                        </p:tav>
                                        <p:tav tm="100000">
                                          <p:val>
                                            <p:strVal val="#ppt_h"/>
                                          </p:val>
                                        </p:tav>
                                      </p:tavLst>
                                    </p:anim>
                                    <p:animEffect transition="in" filter="fade">
                                      <p:cBhvr>
                                        <p:cTn id="46" dur="500"/>
                                        <p:tgtEl>
                                          <p:spTgt spid="111"/>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dissolve">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02" grpId="0"/>
      <p:bldP spid="103" grpId="0"/>
      <p:bldP spid="104" grpId="0" animBg="1"/>
      <p:bldP spid="11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27535-EED8-8729-3FA8-CC9C60EC5218}"/>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0FEEB94C-26C6-27FA-D811-D3C9597D2624}"/>
              </a:ext>
            </a:extLst>
          </p:cNvPr>
          <p:cNvSpPr/>
          <p:nvPr/>
        </p:nvSpPr>
        <p:spPr>
          <a:xfrm>
            <a:off x="6794113" y="1992486"/>
            <a:ext cx="1986845" cy="10837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05352FA-B7D1-1852-5ED8-2A7654BFE925}"/>
              </a:ext>
            </a:extLst>
          </p:cNvPr>
          <p:cNvSpPr>
            <a:spLocks noGrp="1"/>
          </p:cNvSpPr>
          <p:nvPr>
            <p:ph type="title"/>
          </p:nvPr>
        </p:nvSpPr>
        <p:spPr/>
        <p:txBody>
          <a:bodyPr/>
          <a:lstStyle/>
          <a:p>
            <a:r>
              <a:rPr kumimoji="1" lang="en-US" altLang="ja-JP" dirty="0"/>
              <a:t>AI</a:t>
            </a:r>
            <a:r>
              <a:rPr kumimoji="1" lang="ja-JP" altLang="en-US" dirty="0"/>
              <a:t>がやっていること</a:t>
            </a:r>
          </a:p>
        </p:txBody>
      </p:sp>
      <p:sp>
        <p:nvSpPr>
          <p:cNvPr id="3" name="正方形/長方形 2">
            <a:extLst>
              <a:ext uri="{FF2B5EF4-FFF2-40B4-BE49-F238E27FC236}">
                <a16:creationId xmlns:a16="http://schemas.microsoft.com/office/drawing/2014/main" id="{14FA3B0B-74E1-BF1C-4160-627F35E6E420}"/>
              </a:ext>
            </a:extLst>
          </p:cNvPr>
          <p:cNvSpPr/>
          <p:nvPr/>
        </p:nvSpPr>
        <p:spPr>
          <a:xfrm>
            <a:off x="3445933" y="1450623"/>
            <a:ext cx="2252133" cy="50066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2092335-DE94-95FE-F18A-997F3FBD61CD}"/>
              </a:ext>
            </a:extLst>
          </p:cNvPr>
          <p:cNvSpPr/>
          <p:nvPr/>
        </p:nvSpPr>
        <p:spPr>
          <a:xfrm>
            <a:off x="363042" y="1992486"/>
            <a:ext cx="1986845" cy="108373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5C3D7D24-736F-E25E-5352-BA7C046F9C5B}"/>
              </a:ext>
            </a:extLst>
          </p:cNvPr>
          <p:cNvSpPr txBox="1"/>
          <p:nvPr/>
        </p:nvSpPr>
        <p:spPr>
          <a:xfrm>
            <a:off x="571634" y="2638300"/>
            <a:ext cx="1569660" cy="230832"/>
          </a:xfrm>
          <a:prstGeom prst="rect">
            <a:avLst/>
          </a:prstGeom>
          <a:noFill/>
        </p:spPr>
        <p:txBody>
          <a:bodyPr wrap="none" rtlCol="0">
            <a:spAutoFit/>
          </a:bodyPr>
          <a:lstStyle/>
          <a:p>
            <a:pPr algn="ctr"/>
            <a:r>
              <a:rPr lang="ja-JP" altLang="en-US" sz="900">
                <a:solidFill>
                  <a:schemeClr val="bg1"/>
                </a:solidFill>
                <a:latin typeface="Meiryo" panose="020B0604030504040204" pitchFamily="34" charset="-128"/>
                <a:ea typeface="Meiryo" panose="020B0604030504040204" pitchFamily="34" charset="-128"/>
              </a:rPr>
              <a:t>解決すべき問題を設定する</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B1EB5814-D241-F5DD-B175-BE65E0F2AAB5}"/>
              </a:ext>
            </a:extLst>
          </p:cNvPr>
          <p:cNvSpPr txBox="1"/>
          <p:nvPr/>
        </p:nvSpPr>
        <p:spPr>
          <a:xfrm>
            <a:off x="494276" y="2188435"/>
            <a:ext cx="1724378" cy="369332"/>
          </a:xfrm>
          <a:prstGeom prst="rect">
            <a:avLst/>
          </a:prstGeom>
          <a:noFill/>
        </p:spPr>
        <p:txBody>
          <a:bodyPr wrap="square">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問いを発する</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3AEB46BD-84D5-55A2-2DE5-00FD84F60232}"/>
              </a:ext>
            </a:extLst>
          </p:cNvPr>
          <p:cNvSpPr/>
          <p:nvPr/>
        </p:nvSpPr>
        <p:spPr>
          <a:xfrm>
            <a:off x="3578577" y="1992487"/>
            <a:ext cx="1986845" cy="1083733"/>
          </a:xfrm>
          <a:prstGeom prst="rect">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8E5E79BB-0CCA-B8F9-EC5B-07F953358BC3}"/>
              </a:ext>
            </a:extLst>
          </p:cNvPr>
          <p:cNvSpPr txBox="1"/>
          <p:nvPr/>
        </p:nvSpPr>
        <p:spPr>
          <a:xfrm>
            <a:off x="3505227" y="2189638"/>
            <a:ext cx="2162845" cy="338554"/>
          </a:xfrm>
          <a:prstGeom prst="rect">
            <a:avLst/>
          </a:prstGeom>
          <a:noFill/>
        </p:spPr>
        <p:txBody>
          <a:bodyPr wrap="square">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最適解を推測する</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9C167BE1-E8AB-6CC5-A66B-ADC9DF217E04}"/>
              </a:ext>
            </a:extLst>
          </p:cNvPr>
          <p:cNvSpPr txBox="1"/>
          <p:nvPr/>
        </p:nvSpPr>
        <p:spPr>
          <a:xfrm>
            <a:off x="6794113" y="2188434"/>
            <a:ext cx="1986845" cy="369332"/>
          </a:xfrm>
          <a:prstGeom prst="rect">
            <a:avLst/>
          </a:prstGeom>
          <a:noFill/>
        </p:spPr>
        <p:txBody>
          <a:bodyPr wrap="square">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問いに答える</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46235C68-4BF4-4292-E727-F49D6C5F48F4}"/>
              </a:ext>
            </a:extLst>
          </p:cNvPr>
          <p:cNvSpPr txBox="1"/>
          <p:nvPr/>
        </p:nvSpPr>
        <p:spPr>
          <a:xfrm>
            <a:off x="6829577" y="2638298"/>
            <a:ext cx="1915909" cy="230832"/>
          </a:xfrm>
          <a:prstGeom prst="rect">
            <a:avLst/>
          </a:prstGeom>
          <a:noFill/>
        </p:spPr>
        <p:txBody>
          <a:bodyPr wrap="none" rtlCol="0">
            <a:spAutoFit/>
          </a:bodyPr>
          <a:lstStyle/>
          <a:p>
            <a:pPr algn="ctr"/>
            <a:r>
              <a:rPr lang="ja-JP" altLang="en-US" sz="900">
                <a:solidFill>
                  <a:schemeClr val="bg1"/>
                </a:solidFill>
                <a:latin typeface="Meiryo" panose="020B0604030504040204" pitchFamily="34" charset="-128"/>
                <a:ea typeface="Meiryo" panose="020B0604030504040204" pitchFamily="34" charset="-128"/>
              </a:rPr>
              <a:t>最適と推測される答えを提示する</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26" name="右矢印 25">
            <a:extLst>
              <a:ext uri="{FF2B5EF4-FFF2-40B4-BE49-F238E27FC236}">
                <a16:creationId xmlns:a16="http://schemas.microsoft.com/office/drawing/2014/main" id="{6953B352-D383-C3B7-18F0-E5353E8F8B51}"/>
              </a:ext>
            </a:extLst>
          </p:cNvPr>
          <p:cNvSpPr/>
          <p:nvPr/>
        </p:nvSpPr>
        <p:spPr>
          <a:xfrm>
            <a:off x="5640598" y="2344114"/>
            <a:ext cx="1106311" cy="41622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9D26D027-06D0-FD77-4FC7-C355E1B2E869}"/>
              </a:ext>
            </a:extLst>
          </p:cNvPr>
          <p:cNvSpPr/>
          <p:nvPr/>
        </p:nvSpPr>
        <p:spPr>
          <a:xfrm>
            <a:off x="2414923" y="2344114"/>
            <a:ext cx="1106311" cy="416221"/>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FF5B8760-DD45-C2A5-4A3D-F6EC9042D473}"/>
              </a:ext>
            </a:extLst>
          </p:cNvPr>
          <p:cNvSpPr txBox="1"/>
          <p:nvPr/>
        </p:nvSpPr>
        <p:spPr>
          <a:xfrm>
            <a:off x="3534514" y="2561860"/>
            <a:ext cx="2088254" cy="461665"/>
          </a:xfrm>
          <a:prstGeom prst="rect">
            <a:avLst/>
          </a:prstGeom>
          <a:noFill/>
        </p:spPr>
        <p:txBody>
          <a:bodyPr wrap="square" rtlCol="0">
            <a:spAutoFit/>
          </a:bodyPr>
          <a:lstStyle>
            <a:defPPr>
              <a:defRPr lang="ja-JP"/>
            </a:defPPr>
            <a:lvl1pPr algn="ctr">
              <a:defRPr sz="900">
                <a:solidFill>
                  <a:schemeClr val="bg1"/>
                </a:solidFill>
                <a:latin typeface="Meiryo" panose="020B0604030504040204" pitchFamily="34" charset="-128"/>
                <a:ea typeface="Meiryo" panose="020B0604030504040204" pitchFamily="34" charset="-128"/>
              </a:defRPr>
            </a:lvl1pPr>
          </a:lstStyle>
          <a:p>
            <a:r>
              <a:rPr lang="ja-JP" altLang="en-US" sz="1200"/>
              <a:t>問いに対する</a:t>
            </a:r>
            <a:endParaRPr lang="en-US" altLang="ja-JP" sz="1200" dirty="0"/>
          </a:p>
          <a:p>
            <a:r>
              <a:rPr lang="ja-JP" altLang="en-US" sz="1200"/>
              <a:t>最適な答えを推測する</a:t>
            </a:r>
          </a:p>
        </p:txBody>
      </p:sp>
      <p:sp>
        <p:nvSpPr>
          <p:cNvPr id="29" name="テキスト ボックス 28">
            <a:extLst>
              <a:ext uri="{FF2B5EF4-FFF2-40B4-BE49-F238E27FC236}">
                <a16:creationId xmlns:a16="http://schemas.microsoft.com/office/drawing/2014/main" id="{85D7A2C1-E688-0F5A-4265-1982B1FD2CEF}"/>
              </a:ext>
            </a:extLst>
          </p:cNvPr>
          <p:cNvSpPr txBox="1"/>
          <p:nvPr/>
        </p:nvSpPr>
        <p:spPr>
          <a:xfrm>
            <a:off x="3758315" y="1566772"/>
            <a:ext cx="1627370"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AI</a:t>
            </a:r>
            <a:r>
              <a:rPr lang="ja-JP" altLang="en-US" b="1">
                <a:solidFill>
                  <a:schemeClr val="bg1"/>
                </a:solidFill>
                <a:latin typeface="Meiryo" panose="020B0604030504040204" pitchFamily="34" charset="-128"/>
                <a:ea typeface="Meiryo" panose="020B0604030504040204" pitchFamily="34" charset="-128"/>
              </a:rPr>
              <a:t>／人工知能</a:t>
            </a:r>
            <a:endParaRPr kumimoji="1" lang="ja-JP" altLang="en-US" b="1">
              <a:solidFill>
                <a:schemeClr val="bg1"/>
              </a:solidFill>
              <a:latin typeface="Meiryo" panose="020B0604030504040204" pitchFamily="34" charset="-128"/>
              <a:ea typeface="Meiryo" panose="020B0604030504040204" pitchFamily="34" charset="-128"/>
            </a:endParaRPr>
          </a:p>
        </p:txBody>
      </p:sp>
      <p:pic>
        <p:nvPicPr>
          <p:cNvPr id="33" name="図 32" descr="アイコン&#10;&#10;自動的に生成された説明">
            <a:extLst>
              <a:ext uri="{FF2B5EF4-FFF2-40B4-BE49-F238E27FC236}">
                <a16:creationId xmlns:a16="http://schemas.microsoft.com/office/drawing/2014/main" id="{9165E4B8-075C-FA5C-496B-A363BBB54F98}"/>
              </a:ext>
            </a:extLst>
          </p:cNvPr>
          <p:cNvPicPr>
            <a:picLocks noChangeAspect="1"/>
          </p:cNvPicPr>
          <p:nvPr/>
        </p:nvPicPr>
        <p:blipFill>
          <a:blip r:embed="rId2" cstate="print">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388014" y="964779"/>
            <a:ext cx="381117" cy="432865"/>
          </a:xfrm>
          <a:prstGeom prst="rect">
            <a:avLst/>
          </a:prstGeom>
          <a:effectLst>
            <a:outerShdw blurRad="50800" dist="38100" dir="2700000" algn="tl" rotWithShape="0">
              <a:prstClr val="black">
                <a:alpha val="40000"/>
              </a:prstClr>
            </a:outerShdw>
          </a:effectLst>
        </p:spPr>
      </p:pic>
      <p:pic>
        <p:nvPicPr>
          <p:cNvPr id="32" name="図 31" descr="図形&#10;&#10;中程度の精度で自動的に生成された説明">
            <a:extLst>
              <a:ext uri="{FF2B5EF4-FFF2-40B4-BE49-F238E27FC236}">
                <a16:creationId xmlns:a16="http://schemas.microsoft.com/office/drawing/2014/main" id="{BCC99A6C-7BC3-E4EE-1200-67301815FFE6}"/>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63040" y="1252822"/>
            <a:ext cx="863415" cy="583794"/>
          </a:xfrm>
          <a:prstGeom prst="rect">
            <a:avLst/>
          </a:prstGeom>
          <a:ln>
            <a:noFill/>
          </a:ln>
          <a:effectLst>
            <a:outerShdw blurRad="50800" dist="38100" dir="2700000" algn="tl" rotWithShape="0">
              <a:prstClr val="black">
                <a:alpha val="40000"/>
              </a:prstClr>
            </a:outerShdw>
          </a:effectLst>
        </p:spPr>
      </p:pic>
      <p:grpSp>
        <p:nvGrpSpPr>
          <p:cNvPr id="5" name="グループ化 4">
            <a:extLst>
              <a:ext uri="{FF2B5EF4-FFF2-40B4-BE49-F238E27FC236}">
                <a16:creationId xmlns:a16="http://schemas.microsoft.com/office/drawing/2014/main" id="{CD279334-E2E2-81F3-86B1-889DEEFC450E}"/>
              </a:ext>
            </a:extLst>
          </p:cNvPr>
          <p:cNvGrpSpPr/>
          <p:nvPr/>
        </p:nvGrpSpPr>
        <p:grpSpPr>
          <a:xfrm>
            <a:off x="5627891" y="3135057"/>
            <a:ext cx="2924663" cy="2977875"/>
            <a:chOff x="5627891" y="3135057"/>
            <a:chExt cx="2924663" cy="2977875"/>
          </a:xfrm>
        </p:grpSpPr>
        <p:sp>
          <p:nvSpPr>
            <p:cNvPr id="25" name="曲折矢印 24">
              <a:extLst>
                <a:ext uri="{FF2B5EF4-FFF2-40B4-BE49-F238E27FC236}">
                  <a16:creationId xmlns:a16="http://schemas.microsoft.com/office/drawing/2014/main" id="{B9F0099F-ECC6-D011-CD65-DCDE61E00CB0}"/>
                </a:ext>
              </a:extLst>
            </p:cNvPr>
            <p:cNvSpPr/>
            <p:nvPr/>
          </p:nvSpPr>
          <p:spPr>
            <a:xfrm rot="10800000">
              <a:off x="5627891" y="3187814"/>
              <a:ext cx="2308196" cy="2925118"/>
            </a:xfrm>
            <a:prstGeom prst="bentArrow">
              <a:avLst>
                <a:gd name="adj1" fmla="val 12528"/>
                <a:gd name="adj2" fmla="val 10052"/>
                <a:gd name="adj3" fmla="val 13751"/>
                <a:gd name="adj4" fmla="val 18318"/>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08382B9B-3C88-F711-0C7E-8DFBAC58C666}"/>
                </a:ext>
              </a:extLst>
            </p:cNvPr>
            <p:cNvSpPr txBox="1"/>
            <p:nvPr/>
          </p:nvSpPr>
          <p:spPr>
            <a:xfrm>
              <a:off x="8044723" y="3135057"/>
              <a:ext cx="507831" cy="1304203"/>
            </a:xfrm>
            <a:prstGeom prst="rect">
              <a:avLst/>
            </a:prstGeom>
            <a:noFill/>
          </p:spPr>
          <p:txBody>
            <a:bodyPr vert="eaVert" wrap="none" rtlCol="0">
              <a:spAutoFit/>
            </a:bodyPr>
            <a:lstStyle/>
            <a:p>
              <a:r>
                <a:rPr kumimoji="1" lang="ja-JP" altLang="en-US" sz="1050">
                  <a:solidFill>
                    <a:schemeClr val="accent3">
                      <a:lumMod val="50000"/>
                    </a:schemeClr>
                  </a:solidFill>
                  <a:latin typeface="Meiryo" panose="020B0604030504040204" pitchFamily="34" charset="-128"/>
                  <a:ea typeface="Meiryo" panose="020B0604030504040204" pitchFamily="34" charset="-128"/>
                </a:rPr>
                <a:t>回答を評価し</a:t>
              </a:r>
              <a:endParaRPr kumimoji="1"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a:solidFill>
                    <a:schemeClr val="accent3">
                      <a:lumMod val="50000"/>
                    </a:schemeClr>
                  </a:solidFill>
                  <a:latin typeface="Meiryo" panose="020B0604030504040204" pitchFamily="34" charset="-128"/>
                  <a:ea typeface="Meiryo" panose="020B0604030504040204" pitchFamily="34" charset="-128"/>
                </a:rPr>
                <a:t>フィードバックする</a:t>
              </a:r>
              <a:endParaRPr kumimoji="1" lang="ja-JP" altLang="en-US" sz="1050">
                <a:solidFill>
                  <a:schemeClr val="accent3">
                    <a:lumMod val="50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4948AF73-39F3-B8EC-8B9E-69A9E8D4707E}"/>
                </a:ext>
              </a:extLst>
            </p:cNvPr>
            <p:cNvSpPr txBox="1"/>
            <p:nvPr/>
          </p:nvSpPr>
          <p:spPr>
            <a:xfrm>
              <a:off x="5680517" y="3878742"/>
              <a:ext cx="669414" cy="1708160"/>
            </a:xfrm>
            <a:prstGeom prst="rect">
              <a:avLst/>
            </a:prstGeom>
            <a:noFill/>
          </p:spPr>
          <p:txBody>
            <a:bodyPr vert="eaVert" wrap="none" rtlCol="0">
              <a:spAutoFit/>
            </a:bodyPr>
            <a:lstStyle/>
            <a:p>
              <a:r>
                <a:rPr kumimoji="1" lang="ja-JP" altLang="en-US" sz="1050">
                  <a:solidFill>
                    <a:srgbClr val="0070C0"/>
                  </a:solidFill>
                  <a:latin typeface="Meiryo" panose="020B0604030504040204" pitchFamily="34" charset="-128"/>
                  <a:ea typeface="Meiryo" panose="020B0604030504040204" pitchFamily="34" charset="-128"/>
                </a:rPr>
                <a:t>評価結果でデータを更新し</a:t>
              </a:r>
              <a:endParaRPr kumimoji="1" lang="en-US" altLang="ja-JP" sz="1050" dirty="0">
                <a:solidFill>
                  <a:srgbClr val="0070C0"/>
                </a:solidFill>
                <a:latin typeface="Meiryo" panose="020B0604030504040204" pitchFamily="34" charset="-128"/>
                <a:ea typeface="Meiryo" panose="020B0604030504040204" pitchFamily="34" charset="-128"/>
              </a:endParaRPr>
            </a:p>
            <a:p>
              <a:r>
                <a:rPr lang="ja-JP" altLang="en-US" sz="1050">
                  <a:solidFill>
                    <a:srgbClr val="0070C0"/>
                  </a:solidFill>
                  <a:latin typeface="Meiryo" panose="020B0604030504040204" pitchFamily="34" charset="-128"/>
                  <a:ea typeface="Meiryo" panose="020B0604030504040204" pitchFamily="34" charset="-128"/>
                </a:rPr>
                <a:t>学習／訓練を追加で実行し</a:t>
              </a:r>
              <a:endParaRPr lang="en-US" altLang="ja-JP" sz="1050" dirty="0">
                <a:solidFill>
                  <a:srgbClr val="0070C0"/>
                </a:solidFill>
                <a:latin typeface="Meiryo" panose="020B0604030504040204" pitchFamily="34" charset="-128"/>
                <a:ea typeface="Meiryo" panose="020B0604030504040204" pitchFamily="34" charset="-128"/>
              </a:endParaRPr>
            </a:p>
            <a:p>
              <a:r>
                <a:rPr kumimoji="1" lang="ja-JP" altLang="en-US" sz="1050">
                  <a:solidFill>
                    <a:srgbClr val="0070C0"/>
                  </a:solidFill>
                  <a:latin typeface="Meiryo" panose="020B0604030504040204" pitchFamily="34" charset="-128"/>
                  <a:ea typeface="Meiryo" panose="020B0604030504040204" pitchFamily="34" charset="-128"/>
                </a:rPr>
                <a:t>モデルの精度を向上させる</a:t>
              </a:r>
            </a:p>
          </p:txBody>
        </p:sp>
        <p:pic>
          <p:nvPicPr>
            <p:cNvPr id="34" name="図 33" descr="図形&#10;&#10;中程度の精度で自動的に生成された説明">
              <a:extLst>
                <a:ext uri="{FF2B5EF4-FFF2-40B4-BE49-F238E27FC236}">
                  <a16:creationId xmlns:a16="http://schemas.microsoft.com/office/drawing/2014/main" id="{CE718557-31DE-D3E9-E0BF-75CCADA957EE}"/>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52553" y="3207281"/>
              <a:ext cx="863415" cy="583794"/>
            </a:xfrm>
            <a:prstGeom prst="rect">
              <a:avLst/>
            </a:prstGeom>
            <a:ln>
              <a:noFill/>
            </a:ln>
            <a:effectLst>
              <a:outerShdw blurRad="50800" dist="38100" dir="2700000" algn="tl" rotWithShape="0">
                <a:prstClr val="black">
                  <a:alpha val="40000"/>
                </a:prstClr>
              </a:outerShdw>
            </a:effectLst>
          </p:spPr>
        </p:pic>
      </p:grpSp>
      <p:grpSp>
        <p:nvGrpSpPr>
          <p:cNvPr id="4" name="グループ化 3">
            <a:extLst>
              <a:ext uri="{FF2B5EF4-FFF2-40B4-BE49-F238E27FC236}">
                <a16:creationId xmlns:a16="http://schemas.microsoft.com/office/drawing/2014/main" id="{D98F4031-0EDF-A188-8A10-CAB4827ACB35}"/>
              </a:ext>
            </a:extLst>
          </p:cNvPr>
          <p:cNvGrpSpPr/>
          <p:nvPr/>
        </p:nvGrpSpPr>
        <p:grpSpPr>
          <a:xfrm>
            <a:off x="363040" y="3126872"/>
            <a:ext cx="5233618" cy="3386171"/>
            <a:chOff x="363040" y="3126872"/>
            <a:chExt cx="5233618" cy="3386171"/>
          </a:xfrm>
        </p:grpSpPr>
        <p:sp>
          <p:nvSpPr>
            <p:cNvPr id="16" name="正方形/長方形 15">
              <a:extLst>
                <a:ext uri="{FF2B5EF4-FFF2-40B4-BE49-F238E27FC236}">
                  <a16:creationId xmlns:a16="http://schemas.microsoft.com/office/drawing/2014/main" id="{A16E3D68-BCD1-E59A-E7B8-FDF76D83EC5D}"/>
                </a:ext>
              </a:extLst>
            </p:cNvPr>
            <p:cNvSpPr/>
            <p:nvPr/>
          </p:nvSpPr>
          <p:spPr>
            <a:xfrm>
              <a:off x="3578577" y="3390123"/>
              <a:ext cx="1986845" cy="672190"/>
            </a:xfrm>
            <a:prstGeom prst="rect">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4CCE019B-C598-747C-AD38-9277447C2815}"/>
                </a:ext>
              </a:extLst>
            </p:cNvPr>
            <p:cNvSpPr/>
            <p:nvPr/>
          </p:nvSpPr>
          <p:spPr>
            <a:xfrm>
              <a:off x="3578575" y="4373399"/>
              <a:ext cx="1986845" cy="809212"/>
            </a:xfrm>
            <a:prstGeom prst="rect">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1538798C-4CCB-CF08-ED61-4B683B7DF99F}"/>
                </a:ext>
              </a:extLst>
            </p:cNvPr>
            <p:cNvSpPr txBox="1"/>
            <p:nvPr/>
          </p:nvSpPr>
          <p:spPr>
            <a:xfrm>
              <a:off x="3578575" y="4427719"/>
              <a:ext cx="1986845" cy="369332"/>
            </a:xfrm>
            <a:prstGeom prst="rect">
              <a:avLst/>
            </a:prstGeom>
            <a:noFill/>
          </p:spPr>
          <p:txBody>
            <a:bodyPr wrap="square">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学習／訓練</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3EF3CB94-D702-9109-4F42-2B65DF564766}"/>
                </a:ext>
              </a:extLst>
            </p:cNvPr>
            <p:cNvSpPr txBox="1"/>
            <p:nvPr/>
          </p:nvSpPr>
          <p:spPr>
            <a:xfrm>
              <a:off x="3578574" y="4674780"/>
              <a:ext cx="1986845" cy="507831"/>
            </a:xfrm>
            <a:prstGeom prst="rect">
              <a:avLst/>
            </a:prstGeom>
            <a:noFill/>
          </p:spPr>
          <p:txBody>
            <a:bodyPr wrap="square" rtlCol="0">
              <a:spAutoFit/>
            </a:bodyPr>
            <a:lstStyle/>
            <a:p>
              <a:pPr algn="ctr"/>
              <a:r>
                <a:rPr lang="ja-JP" altLang="en-US" sz="900">
                  <a:solidFill>
                    <a:schemeClr val="bg1"/>
                  </a:solidFill>
                  <a:latin typeface="Meiryo" panose="020B0604030504040204" pitchFamily="34" charset="-128"/>
                  <a:ea typeface="Meiryo" panose="020B0604030504040204" pitchFamily="34" charset="-128"/>
                </a:rPr>
                <a:t>　データに含まれる規則や法則・特徴を見つけモデル（関数）を</a:t>
              </a:r>
              <a:endParaRPr lang="en-US" altLang="ja-JP" sz="900" dirty="0">
                <a:solidFill>
                  <a:schemeClr val="bg1"/>
                </a:solidFill>
                <a:latin typeface="Meiryo" panose="020B0604030504040204" pitchFamily="34" charset="-128"/>
                <a:ea typeface="Meiryo" panose="020B0604030504040204" pitchFamily="34" charset="-128"/>
              </a:endParaRPr>
            </a:p>
            <a:p>
              <a:pPr algn="ctr"/>
              <a:r>
                <a:rPr lang="ja-JP" altLang="en-US" sz="900">
                  <a:solidFill>
                    <a:schemeClr val="bg1"/>
                  </a:solidFill>
                  <a:latin typeface="Meiryo" panose="020B0604030504040204" pitchFamily="34" charset="-128"/>
                  <a:ea typeface="Meiryo" panose="020B0604030504040204" pitchFamily="34" charset="-128"/>
                </a:rPr>
                <a:t>作る／精度を上げる</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36C223DA-2941-1CE0-2BD9-CA0C3F21D87E}"/>
                </a:ext>
              </a:extLst>
            </p:cNvPr>
            <p:cNvSpPr txBox="1"/>
            <p:nvPr/>
          </p:nvSpPr>
          <p:spPr>
            <a:xfrm>
              <a:off x="3609813" y="3445920"/>
              <a:ext cx="1986845" cy="369332"/>
            </a:xfrm>
            <a:prstGeom prst="rect">
              <a:avLst/>
            </a:prstGeom>
            <a:noFill/>
          </p:spPr>
          <p:txBody>
            <a:bodyPr wrap="square">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モデル</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9733FA2-FE92-5D1B-1C64-5AA08136E0CA}"/>
                </a:ext>
              </a:extLst>
            </p:cNvPr>
            <p:cNvSpPr txBox="1"/>
            <p:nvPr/>
          </p:nvSpPr>
          <p:spPr>
            <a:xfrm>
              <a:off x="3578572" y="3692981"/>
              <a:ext cx="1986845" cy="369332"/>
            </a:xfrm>
            <a:prstGeom prst="rect">
              <a:avLst/>
            </a:prstGeom>
            <a:noFill/>
          </p:spPr>
          <p:txBody>
            <a:bodyPr wrap="square" rtlCol="0">
              <a:spAutoFit/>
            </a:bodyPr>
            <a:lstStyle/>
            <a:p>
              <a:pPr algn="ctr"/>
              <a:r>
                <a:rPr lang="ja-JP" altLang="en-US" sz="900">
                  <a:solidFill>
                    <a:schemeClr val="bg1"/>
                  </a:solidFill>
                  <a:latin typeface="Meiryo" panose="020B0604030504040204" pitchFamily="34" charset="-128"/>
                  <a:ea typeface="Meiryo" panose="020B0604030504040204" pitchFamily="34" charset="-128"/>
                </a:rPr>
                <a:t>問いに対する適切な答えを</a:t>
              </a:r>
              <a:endParaRPr lang="en-US" altLang="ja-JP" sz="900" dirty="0">
                <a:solidFill>
                  <a:schemeClr val="bg1"/>
                </a:solidFill>
                <a:latin typeface="Meiryo" panose="020B0604030504040204" pitchFamily="34" charset="-128"/>
                <a:ea typeface="Meiryo" panose="020B0604030504040204" pitchFamily="34" charset="-128"/>
              </a:endParaRPr>
            </a:p>
            <a:p>
              <a:pPr algn="ctr"/>
              <a:r>
                <a:rPr lang="ja-JP" altLang="en-US" sz="900">
                  <a:solidFill>
                    <a:schemeClr val="bg1"/>
                  </a:solidFill>
                  <a:latin typeface="Meiryo" panose="020B0604030504040204" pitchFamily="34" charset="-128"/>
                  <a:ea typeface="Meiryo" panose="020B0604030504040204" pitchFamily="34" charset="-128"/>
                </a:rPr>
                <a:t>推測するための関数（計算式）</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23" name="フローチャート: 磁気ディスク 22">
              <a:extLst>
                <a:ext uri="{FF2B5EF4-FFF2-40B4-BE49-F238E27FC236}">
                  <a16:creationId xmlns:a16="http://schemas.microsoft.com/office/drawing/2014/main" id="{EE592FAC-9FAB-40D1-E426-7EDCCEF97D2E}"/>
                </a:ext>
              </a:extLst>
            </p:cNvPr>
            <p:cNvSpPr/>
            <p:nvPr/>
          </p:nvSpPr>
          <p:spPr>
            <a:xfrm>
              <a:off x="3578573" y="5412382"/>
              <a:ext cx="1986845" cy="852311"/>
            </a:xfrm>
            <a:prstGeom prst="flowChartMagneticDisk">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矢印 34">
              <a:extLst>
                <a:ext uri="{FF2B5EF4-FFF2-40B4-BE49-F238E27FC236}">
                  <a16:creationId xmlns:a16="http://schemas.microsoft.com/office/drawing/2014/main" id="{7F13D021-F442-8BBD-EC12-D2D8958A7CE4}"/>
                </a:ext>
              </a:extLst>
            </p:cNvPr>
            <p:cNvSpPr/>
            <p:nvPr/>
          </p:nvSpPr>
          <p:spPr>
            <a:xfrm rot="16200000">
              <a:off x="4392613" y="5220328"/>
              <a:ext cx="358775" cy="416221"/>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右矢印 35">
              <a:extLst>
                <a:ext uri="{FF2B5EF4-FFF2-40B4-BE49-F238E27FC236}">
                  <a16:creationId xmlns:a16="http://schemas.microsoft.com/office/drawing/2014/main" id="{81ECA9E4-2E08-507D-4AB9-F16BC6DAF328}"/>
                </a:ext>
              </a:extLst>
            </p:cNvPr>
            <p:cNvSpPr/>
            <p:nvPr/>
          </p:nvSpPr>
          <p:spPr>
            <a:xfrm rot="16200000">
              <a:off x="4459440" y="4013376"/>
              <a:ext cx="225122" cy="416221"/>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右矢印 36">
              <a:extLst>
                <a:ext uri="{FF2B5EF4-FFF2-40B4-BE49-F238E27FC236}">
                  <a16:creationId xmlns:a16="http://schemas.microsoft.com/office/drawing/2014/main" id="{C03A1C41-DD81-D2A3-3F67-E90AB67050AC}"/>
                </a:ext>
              </a:extLst>
            </p:cNvPr>
            <p:cNvSpPr/>
            <p:nvPr/>
          </p:nvSpPr>
          <p:spPr>
            <a:xfrm rot="16200000">
              <a:off x="4330679" y="3110678"/>
              <a:ext cx="225122" cy="25751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矢印 37">
              <a:extLst>
                <a:ext uri="{FF2B5EF4-FFF2-40B4-BE49-F238E27FC236}">
                  <a16:creationId xmlns:a16="http://schemas.microsoft.com/office/drawing/2014/main" id="{BE4E18C1-AA11-434F-7F50-5FDFF198D5A8}"/>
                </a:ext>
              </a:extLst>
            </p:cNvPr>
            <p:cNvSpPr/>
            <p:nvPr/>
          </p:nvSpPr>
          <p:spPr>
            <a:xfrm rot="5400000">
              <a:off x="4606625" y="3111283"/>
              <a:ext cx="225122" cy="25751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7E53DC94-1843-11EF-5BA9-A7617A906E7F}"/>
                </a:ext>
              </a:extLst>
            </p:cNvPr>
            <p:cNvSpPr txBox="1"/>
            <p:nvPr/>
          </p:nvSpPr>
          <p:spPr>
            <a:xfrm>
              <a:off x="3609813" y="5743878"/>
              <a:ext cx="1986845" cy="507831"/>
            </a:xfrm>
            <a:prstGeom prst="rect">
              <a:avLst/>
            </a:prstGeom>
            <a:noFill/>
          </p:spPr>
          <p:txBody>
            <a:bodyPr wrap="square">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データ</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sz="900" dirty="0">
                  <a:solidFill>
                    <a:schemeClr val="bg1"/>
                  </a:solidFill>
                  <a:latin typeface="Meiryo" panose="020B0604030504040204" pitchFamily="34" charset="-128"/>
                  <a:ea typeface="Meiryo" panose="020B0604030504040204" pitchFamily="34" charset="-128"/>
                </a:rPr>
                <a:t>デジタルツイン</a:t>
              </a:r>
              <a:endParaRPr kumimoji="1" lang="en-US" altLang="ja-JP" sz="900" dirty="0">
                <a:solidFill>
                  <a:schemeClr val="bg1"/>
                </a:solidFill>
                <a:latin typeface="Meiryo" panose="020B0604030504040204" pitchFamily="34" charset="-128"/>
                <a:ea typeface="Meiryo" panose="020B0604030504040204" pitchFamily="34" charset="-128"/>
              </a:endParaRPr>
            </a:p>
          </p:txBody>
        </p:sp>
        <p:sp>
          <p:nvSpPr>
            <p:cNvPr id="47" name="三角形 46">
              <a:extLst>
                <a:ext uri="{FF2B5EF4-FFF2-40B4-BE49-F238E27FC236}">
                  <a16:creationId xmlns:a16="http://schemas.microsoft.com/office/drawing/2014/main" id="{8B08FF91-1934-D34D-722D-66D5AE9FC9DA}"/>
                </a:ext>
              </a:extLst>
            </p:cNvPr>
            <p:cNvSpPr/>
            <p:nvPr/>
          </p:nvSpPr>
          <p:spPr>
            <a:xfrm rot="5400000">
              <a:off x="2414411" y="5161684"/>
              <a:ext cx="1136228" cy="1404339"/>
            </a:xfrm>
            <a:prstGeom prst="triangle">
              <a:avLst>
                <a:gd name="adj" fmla="val 49940"/>
              </a:avLst>
            </a:prstGeom>
            <a:gradFill flip="none" rotWithShape="1">
              <a:gsLst>
                <a:gs pos="0">
                  <a:schemeClr val="accent2">
                    <a:lumMod val="75000"/>
                  </a:schemeClr>
                </a:gs>
                <a:gs pos="79000">
                  <a:schemeClr val="accent2">
                    <a:lumMod val="60000"/>
                    <a:lumOff val="40000"/>
                  </a:scheme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C3628A2E-7BB2-31D0-FBD2-E6FE2762988C}"/>
                </a:ext>
              </a:extLst>
            </p:cNvPr>
            <p:cNvSpPr txBox="1"/>
            <p:nvPr/>
          </p:nvSpPr>
          <p:spPr>
            <a:xfrm>
              <a:off x="2406517" y="5575487"/>
              <a:ext cx="415498" cy="230832"/>
            </a:xfrm>
            <a:prstGeom prst="rect">
              <a:avLst/>
            </a:prstGeom>
            <a:noFill/>
          </p:spPr>
          <p:txBody>
            <a:bodyPr wrap="none" rtlCol="0">
              <a:spAutoFit/>
            </a:bodyPr>
            <a:lstStyle/>
            <a:p>
              <a:pPr algn="ctr"/>
              <a:r>
                <a:rPr kumimoji="1" lang="ja-JP" altLang="en-US" sz="9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産業</a:t>
              </a:r>
            </a:p>
          </p:txBody>
        </p:sp>
        <p:sp>
          <p:nvSpPr>
            <p:cNvPr id="49" name="テキスト ボックス 48">
              <a:extLst>
                <a:ext uri="{FF2B5EF4-FFF2-40B4-BE49-F238E27FC236}">
                  <a16:creationId xmlns:a16="http://schemas.microsoft.com/office/drawing/2014/main" id="{A40BCE84-8626-6FC4-3E73-41EA6AEA01A8}"/>
                </a:ext>
              </a:extLst>
            </p:cNvPr>
            <p:cNvSpPr txBox="1"/>
            <p:nvPr/>
          </p:nvSpPr>
          <p:spPr>
            <a:xfrm>
              <a:off x="2396999" y="5738216"/>
              <a:ext cx="415498" cy="230832"/>
            </a:xfrm>
            <a:prstGeom prst="rect">
              <a:avLst/>
            </a:prstGeom>
            <a:noFill/>
          </p:spPr>
          <p:txBody>
            <a:bodyPr wrap="none" rtlCol="0">
              <a:spAutoFit/>
            </a:bodyPr>
            <a:lstStyle/>
            <a:p>
              <a:pPr algn="ctr"/>
              <a:r>
                <a:rPr kumimoji="1" lang="ja-JP" altLang="en-US" sz="9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生活</a:t>
              </a:r>
            </a:p>
          </p:txBody>
        </p:sp>
        <p:sp>
          <p:nvSpPr>
            <p:cNvPr id="50" name="テキスト ボックス 49">
              <a:extLst>
                <a:ext uri="{FF2B5EF4-FFF2-40B4-BE49-F238E27FC236}">
                  <a16:creationId xmlns:a16="http://schemas.microsoft.com/office/drawing/2014/main" id="{F3A47210-077F-CD67-F71B-F28D483173C2}"/>
                </a:ext>
              </a:extLst>
            </p:cNvPr>
            <p:cNvSpPr txBox="1"/>
            <p:nvPr/>
          </p:nvSpPr>
          <p:spPr>
            <a:xfrm>
              <a:off x="2392151" y="5914289"/>
              <a:ext cx="415498" cy="230832"/>
            </a:xfrm>
            <a:prstGeom prst="rect">
              <a:avLst/>
            </a:prstGeom>
            <a:noFill/>
          </p:spPr>
          <p:txBody>
            <a:bodyPr wrap="none" rtlCol="0">
              <a:spAutoFit/>
            </a:bodyPr>
            <a:lstStyle/>
            <a:p>
              <a:pPr algn="ctr"/>
              <a:r>
                <a:rPr kumimoji="1" lang="ja-JP" altLang="en-US" sz="9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環境</a:t>
              </a:r>
            </a:p>
          </p:txBody>
        </p:sp>
        <p:sp>
          <p:nvSpPr>
            <p:cNvPr id="51" name="テキスト ボックス 50">
              <a:extLst>
                <a:ext uri="{FF2B5EF4-FFF2-40B4-BE49-F238E27FC236}">
                  <a16:creationId xmlns:a16="http://schemas.microsoft.com/office/drawing/2014/main" id="{DF97A0AE-8C96-05A6-B548-7BD0E7E336AF}"/>
                </a:ext>
              </a:extLst>
            </p:cNvPr>
            <p:cNvSpPr txBox="1"/>
            <p:nvPr/>
          </p:nvSpPr>
          <p:spPr>
            <a:xfrm>
              <a:off x="2713277" y="5698597"/>
              <a:ext cx="415498" cy="230832"/>
            </a:xfrm>
            <a:prstGeom prst="rect">
              <a:avLst/>
            </a:prstGeom>
            <a:noFill/>
          </p:spPr>
          <p:txBody>
            <a:bodyPr wrap="none" rtlCol="0">
              <a:spAutoFit/>
            </a:bodyPr>
            <a:lstStyle/>
            <a:p>
              <a:pPr algn="ctr"/>
              <a:r>
                <a:rPr kumimoji="1" lang="ja-JP" altLang="en-US" sz="9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芸術</a:t>
              </a:r>
            </a:p>
          </p:txBody>
        </p:sp>
        <p:sp>
          <p:nvSpPr>
            <p:cNvPr id="52" name="テキスト ボックス 51">
              <a:extLst>
                <a:ext uri="{FF2B5EF4-FFF2-40B4-BE49-F238E27FC236}">
                  <a16:creationId xmlns:a16="http://schemas.microsoft.com/office/drawing/2014/main" id="{C402905E-06DB-8BDA-1A54-DFD7A2596C0A}"/>
                </a:ext>
              </a:extLst>
            </p:cNvPr>
            <p:cNvSpPr txBox="1"/>
            <p:nvPr/>
          </p:nvSpPr>
          <p:spPr>
            <a:xfrm>
              <a:off x="2721209" y="5845741"/>
              <a:ext cx="415498" cy="230832"/>
            </a:xfrm>
            <a:prstGeom prst="rect">
              <a:avLst/>
            </a:prstGeom>
            <a:noFill/>
          </p:spPr>
          <p:txBody>
            <a:bodyPr wrap="none" rtlCol="0">
              <a:spAutoFit/>
            </a:bodyPr>
            <a:lstStyle/>
            <a:p>
              <a:pPr algn="ctr"/>
              <a:r>
                <a:rPr kumimoji="1" lang="ja-JP" altLang="en-US" sz="9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社会</a:t>
              </a:r>
            </a:p>
          </p:txBody>
        </p:sp>
        <p:sp>
          <p:nvSpPr>
            <p:cNvPr id="53" name="テキスト ボックス 52">
              <a:extLst>
                <a:ext uri="{FF2B5EF4-FFF2-40B4-BE49-F238E27FC236}">
                  <a16:creationId xmlns:a16="http://schemas.microsoft.com/office/drawing/2014/main" id="{EB4597BA-7361-8D7F-F39D-1A7E05067E38}"/>
                </a:ext>
              </a:extLst>
            </p:cNvPr>
            <p:cNvSpPr txBox="1"/>
            <p:nvPr/>
          </p:nvSpPr>
          <p:spPr>
            <a:xfrm>
              <a:off x="2984722" y="5759692"/>
              <a:ext cx="492443" cy="215444"/>
            </a:xfrm>
            <a:prstGeom prst="rect">
              <a:avLst/>
            </a:prstGeom>
            <a:noFill/>
          </p:spPr>
          <p:txBody>
            <a:bodyPr wrap="none" rtlCol="0">
              <a:spAutoFit/>
            </a:bodyPr>
            <a:lstStyle/>
            <a:p>
              <a:pPr algn="ctr"/>
              <a:r>
                <a:rPr kumimoji="1" lang="ja-JP" altLang="en-US" sz="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p>
          </p:txBody>
        </p:sp>
        <p:sp>
          <p:nvSpPr>
            <p:cNvPr id="41" name="角丸四角形 40">
              <a:extLst>
                <a:ext uri="{FF2B5EF4-FFF2-40B4-BE49-F238E27FC236}">
                  <a16:creationId xmlns:a16="http://schemas.microsoft.com/office/drawing/2014/main" id="{B090C21E-7670-113D-E18C-A8960639B37B}"/>
                </a:ext>
              </a:extLst>
            </p:cNvPr>
            <p:cNvSpPr/>
            <p:nvPr/>
          </p:nvSpPr>
          <p:spPr>
            <a:xfrm>
              <a:off x="363041" y="5263381"/>
              <a:ext cx="1986844" cy="364773"/>
            </a:xfrm>
            <a:prstGeom prst="roundRect">
              <a:avLst>
                <a:gd name="adj" fmla="val 50000"/>
              </a:avLst>
            </a:prstGeom>
            <a:solidFill>
              <a:schemeClr val="accent4">
                <a:lumMod val="75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a:extLst>
                <a:ext uri="{FF2B5EF4-FFF2-40B4-BE49-F238E27FC236}">
                  <a16:creationId xmlns:a16="http://schemas.microsoft.com/office/drawing/2014/main" id="{98A2828C-2808-704F-BC6B-55B19FF2E1D7}"/>
                </a:ext>
              </a:extLst>
            </p:cNvPr>
            <p:cNvSpPr/>
            <p:nvPr/>
          </p:nvSpPr>
          <p:spPr>
            <a:xfrm>
              <a:off x="363040" y="5678941"/>
              <a:ext cx="1979806" cy="364773"/>
            </a:xfrm>
            <a:prstGeom prst="roundRect">
              <a:avLst>
                <a:gd name="adj" fmla="val 50000"/>
              </a:avLst>
            </a:prstGeom>
            <a:solidFill>
              <a:schemeClr val="accent3">
                <a:lumMod val="75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a:extLst>
                <a:ext uri="{FF2B5EF4-FFF2-40B4-BE49-F238E27FC236}">
                  <a16:creationId xmlns:a16="http://schemas.microsoft.com/office/drawing/2014/main" id="{A5A427AC-9B04-4CB2-FC28-1F3E9E0A77F2}"/>
                </a:ext>
              </a:extLst>
            </p:cNvPr>
            <p:cNvSpPr/>
            <p:nvPr/>
          </p:nvSpPr>
          <p:spPr>
            <a:xfrm>
              <a:off x="363041" y="6112933"/>
              <a:ext cx="1986844" cy="364773"/>
            </a:xfrm>
            <a:prstGeom prst="roundRect">
              <a:avLst>
                <a:gd name="adj" fmla="val 50000"/>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53E97E55-D515-6FD6-4049-12E2751FDC60}"/>
                </a:ext>
              </a:extLst>
            </p:cNvPr>
            <p:cNvSpPr txBox="1"/>
            <p:nvPr/>
          </p:nvSpPr>
          <p:spPr>
            <a:xfrm>
              <a:off x="1063406" y="5295736"/>
              <a:ext cx="599780" cy="400110"/>
            </a:xfrm>
            <a:prstGeom prst="rect">
              <a:avLst/>
            </a:prstGeom>
            <a:noFill/>
          </p:spPr>
          <p:txBody>
            <a:bodyPr wrap="none" rtlCol="0">
              <a:spAutoFit/>
            </a:bodyPr>
            <a:lstStyle/>
            <a:p>
              <a:pPr algn="ctr"/>
              <a:r>
                <a:rPr kumimoji="1" lang="en-US" altLang="ja-JP" sz="2000" dirty="0">
                  <a:solidFill>
                    <a:schemeClr val="bg1"/>
                  </a:solidFill>
                  <a:latin typeface="Meiryo" panose="020B0604030504040204" pitchFamily="34" charset="-128"/>
                  <a:ea typeface="Meiryo" panose="020B0604030504040204" pitchFamily="34" charset="-128"/>
                </a:rPr>
                <a:t>IoT</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FBED188B-1DA7-6991-93F1-F547CC860002}"/>
                </a:ext>
              </a:extLst>
            </p:cNvPr>
            <p:cNvSpPr txBox="1"/>
            <p:nvPr/>
          </p:nvSpPr>
          <p:spPr>
            <a:xfrm>
              <a:off x="1000447" y="6112933"/>
              <a:ext cx="731867" cy="400110"/>
            </a:xfrm>
            <a:prstGeom prst="rect">
              <a:avLst/>
            </a:prstGeom>
            <a:noFill/>
          </p:spPr>
          <p:txBody>
            <a:bodyPr wrap="none" rtlCol="0">
              <a:spAutoFit/>
            </a:bodyPr>
            <a:lstStyle/>
            <a:p>
              <a:pPr algn="ctr"/>
              <a:r>
                <a:rPr kumimoji="1" lang="en-US" altLang="ja-JP" sz="2000" dirty="0">
                  <a:solidFill>
                    <a:schemeClr val="bg1"/>
                  </a:solidFill>
                  <a:latin typeface="Meiryo" panose="020B0604030504040204" pitchFamily="34" charset="-128"/>
                  <a:ea typeface="Meiryo" panose="020B0604030504040204" pitchFamily="34" charset="-128"/>
                </a:rPr>
                <a:t>Web</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CE101D75-17BA-FD78-7EFE-C64B3932B3D2}"/>
                </a:ext>
              </a:extLst>
            </p:cNvPr>
            <p:cNvSpPr txBox="1"/>
            <p:nvPr/>
          </p:nvSpPr>
          <p:spPr>
            <a:xfrm>
              <a:off x="874099" y="5678941"/>
              <a:ext cx="984564" cy="400110"/>
            </a:xfrm>
            <a:prstGeom prst="rect">
              <a:avLst/>
            </a:prstGeom>
            <a:noFill/>
          </p:spPr>
          <p:txBody>
            <a:bodyPr wrap="none" rtlCol="0">
              <a:spAutoFit/>
            </a:bodyPr>
            <a:lstStyle/>
            <a:p>
              <a:pPr algn="ctr"/>
              <a:r>
                <a:rPr lang="en-US" altLang="ja-JP" sz="2000" dirty="0">
                  <a:solidFill>
                    <a:schemeClr val="bg1"/>
                  </a:solidFill>
                  <a:latin typeface="Meiryo" panose="020B0604030504040204" pitchFamily="34" charset="-128"/>
                  <a:ea typeface="Meiryo" panose="020B0604030504040204" pitchFamily="34" charset="-128"/>
                </a:rPr>
                <a:t>Mobile</a:t>
              </a:r>
              <a:endParaRPr kumimoji="1" lang="ja-JP" altLang="en-US" sz="2000">
                <a:solidFill>
                  <a:schemeClr val="bg1"/>
                </a:solidFill>
                <a:latin typeface="Meiryo" panose="020B0604030504040204" pitchFamily="34" charset="-128"/>
                <a:ea typeface="Meiryo" panose="020B0604030504040204" pitchFamily="34" charset="-128"/>
              </a:endParaRPr>
            </a:p>
          </p:txBody>
        </p:sp>
      </p:grpSp>
      <p:sp>
        <p:nvSpPr>
          <p:cNvPr id="57" name="テキスト ボックス 56">
            <a:extLst>
              <a:ext uri="{FF2B5EF4-FFF2-40B4-BE49-F238E27FC236}">
                <a16:creationId xmlns:a16="http://schemas.microsoft.com/office/drawing/2014/main" id="{1968A00D-C6C4-B992-D305-D08A1A01E36B}"/>
              </a:ext>
            </a:extLst>
          </p:cNvPr>
          <p:cNvSpPr txBox="1"/>
          <p:nvPr/>
        </p:nvSpPr>
        <p:spPr>
          <a:xfrm>
            <a:off x="1063406" y="1519652"/>
            <a:ext cx="1396536" cy="415498"/>
          </a:xfrm>
          <a:prstGeom prst="rect">
            <a:avLst/>
          </a:prstGeom>
          <a:noFill/>
        </p:spPr>
        <p:txBody>
          <a:bodyPr wrap="none" rtlCol="0">
            <a:spAutoFit/>
          </a:bodyPr>
          <a:lstStyle/>
          <a:p>
            <a:r>
              <a:rPr kumimoji="1" lang="ja-JP" altLang="en-US" sz="1050">
                <a:solidFill>
                  <a:schemeClr val="accent3">
                    <a:lumMod val="75000"/>
                  </a:schemeClr>
                </a:solidFill>
                <a:latin typeface="Meiryo" panose="020B0604030504040204" pitchFamily="34" charset="-128"/>
                <a:ea typeface="Meiryo" panose="020B0604030504040204" pitchFamily="34" charset="-128"/>
              </a:rPr>
              <a:t>何を知りたいのか</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r>
              <a:rPr lang="ja-JP" altLang="en-US" sz="1050">
                <a:solidFill>
                  <a:schemeClr val="accent3">
                    <a:lumMod val="75000"/>
                  </a:schemeClr>
                </a:solidFill>
                <a:latin typeface="Meiryo" panose="020B0604030504040204" pitchFamily="34" charset="-128"/>
                <a:ea typeface="Meiryo" panose="020B0604030504040204" pitchFamily="34" charset="-128"/>
              </a:rPr>
              <a:t>何を解決したいのか</a:t>
            </a:r>
            <a:endParaRPr kumimoji="1" lang="ja-JP" altLang="en-US" sz="1050">
              <a:solidFill>
                <a:schemeClr val="accent3">
                  <a:lumMod val="75000"/>
                </a:schemeClr>
              </a:solidFill>
              <a:latin typeface="Meiryo" panose="020B0604030504040204" pitchFamily="34" charset="-128"/>
              <a:ea typeface="Meiryo" panose="020B0604030504040204" pitchFamily="34" charset="-128"/>
            </a:endParaRPr>
          </a:p>
        </p:txBody>
      </p:sp>
      <p:grpSp>
        <p:nvGrpSpPr>
          <p:cNvPr id="61" name="グループ化 60">
            <a:extLst>
              <a:ext uri="{FF2B5EF4-FFF2-40B4-BE49-F238E27FC236}">
                <a16:creationId xmlns:a16="http://schemas.microsoft.com/office/drawing/2014/main" id="{95DC3666-3A31-CFD7-1353-C6A2D8AD4708}"/>
              </a:ext>
            </a:extLst>
          </p:cNvPr>
          <p:cNvGrpSpPr/>
          <p:nvPr/>
        </p:nvGrpSpPr>
        <p:grpSpPr>
          <a:xfrm>
            <a:off x="6154470" y="833008"/>
            <a:ext cx="2825395" cy="1018469"/>
            <a:chOff x="6154470" y="833008"/>
            <a:chExt cx="2825395" cy="1018469"/>
          </a:xfrm>
        </p:grpSpPr>
        <p:sp>
          <p:nvSpPr>
            <p:cNvPr id="60" name="四角形吹き出し 59">
              <a:extLst>
                <a:ext uri="{FF2B5EF4-FFF2-40B4-BE49-F238E27FC236}">
                  <a16:creationId xmlns:a16="http://schemas.microsoft.com/office/drawing/2014/main" id="{A5BABE69-1CC6-A8A1-B6C8-8527EA2E2B28}"/>
                </a:ext>
              </a:extLst>
            </p:cNvPr>
            <p:cNvSpPr/>
            <p:nvPr/>
          </p:nvSpPr>
          <p:spPr>
            <a:xfrm>
              <a:off x="6154470" y="833008"/>
              <a:ext cx="2825395" cy="1018469"/>
            </a:xfrm>
            <a:prstGeom prst="wedgeRectCallout">
              <a:avLst>
                <a:gd name="adj1" fmla="val -3232"/>
                <a:gd name="adj2" fmla="val 73526"/>
              </a:avLst>
            </a:prstGeom>
            <a:solidFill>
              <a:schemeClr val="accent6">
                <a:lumMod val="50000"/>
              </a:schemeClr>
            </a:solidFill>
            <a:ln w="190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B46700D2-3206-D956-D42F-ED2C1C90BABB}"/>
                </a:ext>
              </a:extLst>
            </p:cNvPr>
            <p:cNvSpPr txBox="1"/>
            <p:nvPr/>
          </p:nvSpPr>
          <p:spPr>
            <a:xfrm>
              <a:off x="6199883" y="1068756"/>
              <a:ext cx="466794" cy="261610"/>
            </a:xfrm>
            <a:prstGeom prst="rect">
              <a:avLst/>
            </a:prstGeom>
            <a:noFill/>
          </p:spPr>
          <p:txBody>
            <a:bodyPr wrap="none" rtlCol="0">
              <a:spAutoFit/>
            </a:bodyPr>
            <a:lstStyle/>
            <a:p>
              <a:pPr algn="ctr"/>
              <a:r>
                <a:rPr lang="ja-JP" altLang="en-US" sz="1100" b="1">
                  <a:solidFill>
                    <a:schemeClr val="bg1"/>
                  </a:solidFill>
                  <a:latin typeface="Meiryo" panose="020B0604030504040204" pitchFamily="34" charset="-128"/>
                  <a:ea typeface="Meiryo" panose="020B0604030504040204" pitchFamily="34" charset="-128"/>
                </a:rPr>
                <a:t>認識</a:t>
              </a:r>
              <a:endParaRPr kumimoji="1" lang="ja-JP" altLang="en-US" sz="1100"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E4EEC8DF-B34D-0A0A-F099-347F0309552C}"/>
                </a:ext>
              </a:extLst>
            </p:cNvPr>
            <p:cNvSpPr txBox="1"/>
            <p:nvPr/>
          </p:nvSpPr>
          <p:spPr>
            <a:xfrm>
              <a:off x="6199883" y="1409345"/>
              <a:ext cx="466794" cy="261610"/>
            </a:xfrm>
            <a:prstGeom prst="rect">
              <a:avLst/>
            </a:prstGeom>
            <a:noFill/>
          </p:spPr>
          <p:txBody>
            <a:bodyPr wrap="none" rtlCol="0">
              <a:spAutoFit/>
            </a:bodyPr>
            <a:lstStyle/>
            <a:p>
              <a:pPr algn="ctr"/>
              <a:r>
                <a:rPr lang="ja-JP" altLang="en-US" sz="1100" b="1">
                  <a:solidFill>
                    <a:schemeClr val="bg1"/>
                  </a:solidFill>
                  <a:latin typeface="Meiryo" panose="020B0604030504040204" pitchFamily="34" charset="-128"/>
                  <a:ea typeface="Meiryo" panose="020B0604030504040204" pitchFamily="34" charset="-128"/>
                </a:rPr>
                <a:t>予測</a:t>
              </a:r>
              <a:endParaRPr kumimoji="1" lang="ja-JP" altLang="en-US" sz="1100" b="1">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7D975701-068E-664F-D32B-716008413EBA}"/>
                </a:ext>
              </a:extLst>
            </p:cNvPr>
            <p:cNvSpPr txBox="1"/>
            <p:nvPr/>
          </p:nvSpPr>
          <p:spPr>
            <a:xfrm>
              <a:off x="6199884" y="1567672"/>
              <a:ext cx="466794" cy="261610"/>
            </a:xfrm>
            <a:prstGeom prst="rect">
              <a:avLst/>
            </a:prstGeom>
            <a:noFill/>
          </p:spPr>
          <p:txBody>
            <a:bodyPr wrap="none" rtlCol="0">
              <a:spAutoFit/>
            </a:bodyPr>
            <a:lstStyle/>
            <a:p>
              <a:pPr algn="ctr"/>
              <a:r>
                <a:rPr lang="ja-JP" altLang="en-US" sz="1100" b="1">
                  <a:solidFill>
                    <a:schemeClr val="bg1"/>
                  </a:solidFill>
                  <a:latin typeface="Meiryo" panose="020B0604030504040204" pitchFamily="34" charset="-128"/>
                  <a:ea typeface="Meiryo" panose="020B0604030504040204" pitchFamily="34" charset="-128"/>
                </a:rPr>
                <a:t>生成</a:t>
              </a:r>
              <a:endParaRPr kumimoji="1" lang="ja-JP" altLang="en-US" sz="11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93C20D5-BC80-CECC-5427-D59A4F713C1D}"/>
                </a:ext>
              </a:extLst>
            </p:cNvPr>
            <p:cNvSpPr txBox="1"/>
            <p:nvPr/>
          </p:nvSpPr>
          <p:spPr>
            <a:xfrm>
              <a:off x="6596334" y="1063052"/>
              <a:ext cx="2300630" cy="261610"/>
            </a:xfrm>
            <a:prstGeom prst="rect">
              <a:avLst/>
            </a:prstGeom>
            <a:noFill/>
          </p:spPr>
          <p:txBody>
            <a:bodyPr wrap="none" rtlCol="0">
              <a:spAutoFit/>
            </a:bodyPr>
            <a:lstStyle/>
            <a:p>
              <a:r>
                <a:rPr kumimoji="1" lang="ja-JP" altLang="en-US" sz="1100">
                  <a:solidFill>
                    <a:schemeClr val="bg1"/>
                  </a:solidFill>
                  <a:latin typeface="Meiryo" panose="020B0604030504040204" pitchFamily="34" charset="-128"/>
                  <a:ea typeface="Meiryo" panose="020B0604030504040204" pitchFamily="34" charset="-128"/>
                </a:rPr>
                <a:t>対象を識別・把握</a:t>
              </a:r>
              <a:r>
                <a:rPr lang="ja-JP" altLang="en-US" sz="1100">
                  <a:solidFill>
                    <a:schemeClr val="bg1"/>
                  </a:solidFill>
                  <a:latin typeface="Meiryo" panose="020B0604030504040204" pitchFamily="34" charset="-128"/>
                  <a:ea typeface="Meiryo" panose="020B0604030504040204" pitchFamily="34" charset="-128"/>
                </a:rPr>
                <a:t>分類・意味付け</a:t>
              </a:r>
              <a:endParaRPr kumimoji="1" lang="en-US" altLang="ja-JP" sz="1100" dirty="0">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1BCB5A6F-F0C1-F2B6-534B-1BA92D9ECAFD}"/>
                </a:ext>
              </a:extLst>
            </p:cNvPr>
            <p:cNvSpPr txBox="1"/>
            <p:nvPr/>
          </p:nvSpPr>
          <p:spPr>
            <a:xfrm>
              <a:off x="6596366" y="1393279"/>
              <a:ext cx="1877437" cy="261610"/>
            </a:xfrm>
            <a:prstGeom prst="rect">
              <a:avLst/>
            </a:prstGeom>
            <a:noFill/>
          </p:spPr>
          <p:txBody>
            <a:bodyPr wrap="none" rtlCol="0">
              <a:spAutoFit/>
            </a:bodyPr>
            <a:lstStyle/>
            <a:p>
              <a:r>
                <a:rPr lang="ja-JP" altLang="en-US" sz="1100">
                  <a:solidFill>
                    <a:schemeClr val="bg1"/>
                  </a:solidFill>
                  <a:latin typeface="Meiryo" panose="020B0604030504040204" pitchFamily="34" charset="-128"/>
                  <a:ea typeface="Meiryo" panose="020B0604030504040204" pitchFamily="34" charset="-128"/>
                </a:rPr>
                <a:t>未来を予測し</a:t>
              </a:r>
              <a:r>
                <a:rPr kumimoji="1" lang="ja-JP" altLang="en-US" sz="1100">
                  <a:solidFill>
                    <a:schemeClr val="bg1"/>
                  </a:solidFill>
                  <a:latin typeface="Meiryo" panose="020B0604030504040204" pitchFamily="34" charset="-128"/>
                  <a:ea typeface="Meiryo" panose="020B0604030504040204" pitchFamily="34" charset="-128"/>
                </a:rPr>
                <a:t>最適解を導く</a:t>
              </a:r>
            </a:p>
          </p:txBody>
        </p:sp>
        <p:sp>
          <p:nvSpPr>
            <p:cNvPr id="54" name="テキスト ボックス 53">
              <a:extLst>
                <a:ext uri="{FF2B5EF4-FFF2-40B4-BE49-F238E27FC236}">
                  <a16:creationId xmlns:a16="http://schemas.microsoft.com/office/drawing/2014/main" id="{674A7C0E-5CFF-5FDE-DF94-72E5B23C3356}"/>
                </a:ext>
              </a:extLst>
            </p:cNvPr>
            <p:cNvSpPr txBox="1"/>
            <p:nvPr/>
          </p:nvSpPr>
          <p:spPr>
            <a:xfrm>
              <a:off x="6596367" y="1561968"/>
              <a:ext cx="1877437" cy="261610"/>
            </a:xfrm>
            <a:prstGeom prst="rect">
              <a:avLst/>
            </a:prstGeom>
            <a:noFill/>
          </p:spPr>
          <p:txBody>
            <a:bodyPr wrap="none" rtlCol="0">
              <a:spAutoFit/>
            </a:bodyPr>
            <a:lstStyle/>
            <a:p>
              <a:r>
                <a:rPr lang="ja-JP" altLang="en-US" sz="1100">
                  <a:solidFill>
                    <a:schemeClr val="bg1"/>
                  </a:solidFill>
                  <a:latin typeface="Meiryo" panose="020B0604030504040204" pitchFamily="34" charset="-128"/>
                  <a:ea typeface="Meiryo" panose="020B0604030504040204" pitchFamily="34" charset="-128"/>
                </a:rPr>
                <a:t>新たな表現や組合せを生成</a:t>
              </a:r>
              <a:endParaRPr kumimoji="1" lang="ja-JP" altLang="en-US" sz="1100">
                <a:solidFill>
                  <a:schemeClr val="bg1"/>
                </a:solidFill>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F473453B-F1B2-9B52-6813-382E639F6726}"/>
                </a:ext>
              </a:extLst>
            </p:cNvPr>
            <p:cNvSpPr txBox="1"/>
            <p:nvPr/>
          </p:nvSpPr>
          <p:spPr>
            <a:xfrm>
              <a:off x="6199883" y="1240881"/>
              <a:ext cx="466794" cy="261610"/>
            </a:xfrm>
            <a:prstGeom prst="rect">
              <a:avLst/>
            </a:prstGeom>
            <a:noFill/>
          </p:spPr>
          <p:txBody>
            <a:bodyPr wrap="none" rtlCol="0">
              <a:spAutoFit/>
            </a:bodyPr>
            <a:lstStyle/>
            <a:p>
              <a:pPr algn="ctr"/>
              <a:r>
                <a:rPr lang="ja-JP" altLang="en-US" sz="1100" b="1">
                  <a:solidFill>
                    <a:schemeClr val="bg1"/>
                  </a:solidFill>
                  <a:latin typeface="Meiryo" panose="020B0604030504040204" pitchFamily="34" charset="-128"/>
                  <a:ea typeface="Meiryo" panose="020B0604030504040204" pitchFamily="34" charset="-128"/>
                </a:rPr>
                <a:t>分類</a:t>
              </a:r>
              <a:endParaRPr kumimoji="1" lang="ja-JP" altLang="en-US" sz="1100" b="1">
                <a:solidFill>
                  <a:schemeClr val="bg1"/>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CDA9E98C-A447-25E3-A5A9-76C3EEA4E7E7}"/>
                </a:ext>
              </a:extLst>
            </p:cNvPr>
            <p:cNvSpPr txBox="1"/>
            <p:nvPr/>
          </p:nvSpPr>
          <p:spPr>
            <a:xfrm>
              <a:off x="6596334" y="1248679"/>
              <a:ext cx="2159566" cy="261610"/>
            </a:xfrm>
            <a:prstGeom prst="rect">
              <a:avLst/>
            </a:prstGeom>
            <a:noFill/>
          </p:spPr>
          <p:txBody>
            <a:bodyPr wrap="none" rtlCol="0">
              <a:spAutoFit/>
            </a:bodyPr>
            <a:lstStyle/>
            <a:p>
              <a:r>
                <a:rPr kumimoji="1" lang="ja-JP" altLang="en-US" sz="1100">
                  <a:solidFill>
                    <a:schemeClr val="bg1"/>
                  </a:solidFill>
                  <a:latin typeface="Meiryo" panose="020B0604030504040204" pitchFamily="34" charset="-128"/>
                  <a:ea typeface="Meiryo" panose="020B0604030504040204" pitchFamily="34" charset="-128"/>
                </a:rPr>
                <a:t>類似傾向を見つけ</a:t>
              </a:r>
              <a:r>
                <a:rPr lang="ja-JP" altLang="en-US" sz="1100">
                  <a:solidFill>
                    <a:schemeClr val="bg1"/>
                  </a:solidFill>
                  <a:latin typeface="Meiryo" panose="020B0604030504040204" pitchFamily="34" charset="-128"/>
                  <a:ea typeface="Meiryo" panose="020B0604030504040204" pitchFamily="34" charset="-128"/>
                </a:rPr>
                <a:t>グループ分け</a:t>
              </a:r>
              <a:endParaRPr kumimoji="1" lang="en-US" altLang="ja-JP" sz="1100" dirty="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826D996-92F4-52A5-2E39-50D492BA86A3}"/>
                </a:ext>
              </a:extLst>
            </p:cNvPr>
            <p:cNvSpPr txBox="1"/>
            <p:nvPr/>
          </p:nvSpPr>
          <p:spPr>
            <a:xfrm>
              <a:off x="6198289" y="897734"/>
              <a:ext cx="607859" cy="261610"/>
            </a:xfrm>
            <a:prstGeom prst="rect">
              <a:avLst/>
            </a:prstGeom>
            <a:noFill/>
          </p:spPr>
          <p:txBody>
            <a:bodyPr wrap="none" rtlCol="0">
              <a:spAutoFit/>
            </a:bodyPr>
            <a:lstStyle/>
            <a:p>
              <a:pPr algn="ctr"/>
              <a:r>
                <a:rPr lang="ja-JP" altLang="en-US" sz="1100" b="1">
                  <a:solidFill>
                    <a:schemeClr val="bg1"/>
                  </a:solidFill>
                  <a:latin typeface="Meiryo" panose="020B0604030504040204" pitchFamily="34" charset="-128"/>
                  <a:ea typeface="Meiryo" panose="020B0604030504040204" pitchFamily="34" charset="-128"/>
                </a:rPr>
                <a:t>可視化</a:t>
              </a:r>
              <a:endParaRPr kumimoji="1" lang="ja-JP" altLang="en-US" sz="1100" b="1">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3C5C3584-DFCD-28F0-A7C0-BF708175F37A}"/>
                </a:ext>
              </a:extLst>
            </p:cNvPr>
            <p:cNvSpPr txBox="1"/>
            <p:nvPr/>
          </p:nvSpPr>
          <p:spPr>
            <a:xfrm>
              <a:off x="6737398" y="897734"/>
              <a:ext cx="2159566" cy="261610"/>
            </a:xfrm>
            <a:prstGeom prst="rect">
              <a:avLst/>
            </a:prstGeom>
            <a:noFill/>
          </p:spPr>
          <p:txBody>
            <a:bodyPr wrap="none" rtlCol="0">
              <a:spAutoFit/>
            </a:bodyPr>
            <a:lstStyle/>
            <a:p>
              <a:r>
                <a:rPr kumimoji="1" lang="ja-JP" altLang="en-US" sz="1100">
                  <a:solidFill>
                    <a:schemeClr val="bg1"/>
                  </a:solidFill>
                  <a:latin typeface="Meiryo" panose="020B0604030504040204" pitchFamily="34" charset="-128"/>
                  <a:ea typeface="Meiryo" panose="020B0604030504040204" pitchFamily="34" charset="-128"/>
                </a:rPr>
                <a:t>関連性を見つけ分かり易く表現</a:t>
              </a:r>
              <a:endParaRPr kumimoji="1" lang="en-US" altLang="ja-JP" sz="11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54899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60255BA-1DA3-8B40-8414-596F615395A8}"/>
              </a:ext>
            </a:extLst>
          </p:cNvPr>
          <p:cNvSpPr/>
          <p:nvPr/>
        </p:nvSpPr>
        <p:spPr>
          <a:xfrm>
            <a:off x="1533101" y="1000933"/>
            <a:ext cx="1080936" cy="54006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4D4E725-679F-AA44-93FB-2E91B673F5E4}"/>
              </a:ext>
            </a:extLst>
          </p:cNvPr>
          <p:cNvSpPr>
            <a:spLocks noGrp="1"/>
          </p:cNvSpPr>
          <p:nvPr>
            <p:ph type="title"/>
          </p:nvPr>
        </p:nvSpPr>
        <p:spPr/>
        <p:txBody>
          <a:bodyPr/>
          <a:lstStyle/>
          <a:p>
            <a:r>
              <a:rPr kumimoji="1" lang="ja-JP" altLang="en-US" dirty="0"/>
              <a:t>機械学習にできること</a:t>
            </a:r>
            <a:r>
              <a:rPr kumimoji="1" lang="en-US" altLang="ja-JP" dirty="0"/>
              <a:t> 1</a:t>
            </a:r>
            <a:endParaRPr kumimoji="1" lang="ja-JP" altLang="en-US" dirty="0"/>
          </a:p>
        </p:txBody>
      </p:sp>
      <p:pic>
        <p:nvPicPr>
          <p:cNvPr id="4" name="図 3">
            <a:extLst>
              <a:ext uri="{FF2B5EF4-FFF2-40B4-BE49-F238E27FC236}">
                <a16:creationId xmlns:a16="http://schemas.microsoft.com/office/drawing/2014/main" id="{4AEB8719-88A1-A049-BAB0-FEFDBA931C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8972" y="1526507"/>
            <a:ext cx="1409865" cy="792088"/>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E25A73B9-E345-4E42-A034-18631849F4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6178" y="4992715"/>
            <a:ext cx="1593356" cy="1591124"/>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E3566D93-C75C-3946-A524-617B758FA0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0514" y="5034173"/>
            <a:ext cx="1561602" cy="1559415"/>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A268D9F1-A65A-3648-AF07-5E064987C9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0514" y="1422455"/>
            <a:ext cx="723403" cy="723403"/>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84A29E70-5841-8244-8264-AE682FC073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75969" y="1422455"/>
            <a:ext cx="836712" cy="836712"/>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58B20FE7-C1E5-D342-A659-CDAC99B44E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22216" y="1638478"/>
            <a:ext cx="872109" cy="872109"/>
          </a:xfrm>
          <a:prstGeom prst="rect">
            <a:avLst/>
          </a:prstGeom>
          <a:effectLst>
            <a:outerShdw blurRad="50800" dist="38100" dir="2700000" algn="tl" rotWithShape="0">
              <a:prstClr val="black">
                <a:alpha val="40000"/>
              </a:prstClr>
            </a:outerShdw>
          </a:effectLst>
        </p:spPr>
      </p:pic>
      <p:grpSp>
        <p:nvGrpSpPr>
          <p:cNvPr id="26" name="グループ化 25">
            <a:extLst>
              <a:ext uri="{FF2B5EF4-FFF2-40B4-BE49-F238E27FC236}">
                <a16:creationId xmlns:a16="http://schemas.microsoft.com/office/drawing/2014/main" id="{C9C8406C-F9EC-EC43-8C31-4A36A92AB6EF}"/>
              </a:ext>
            </a:extLst>
          </p:cNvPr>
          <p:cNvGrpSpPr/>
          <p:nvPr/>
        </p:nvGrpSpPr>
        <p:grpSpPr>
          <a:xfrm>
            <a:off x="2729210" y="3272836"/>
            <a:ext cx="1429627" cy="1072430"/>
            <a:chOff x="948037" y="2960665"/>
            <a:chExt cx="1740233" cy="1354345"/>
          </a:xfrm>
          <a:effectLst>
            <a:outerShdw blurRad="50800" dist="38100" dir="2700000" algn="tl" rotWithShape="0">
              <a:prstClr val="black">
                <a:alpha val="40000"/>
              </a:prstClr>
            </a:outerShdw>
          </a:effectLst>
        </p:grpSpPr>
        <p:pic>
          <p:nvPicPr>
            <p:cNvPr id="12" name="図 11">
              <a:extLst>
                <a:ext uri="{FF2B5EF4-FFF2-40B4-BE49-F238E27FC236}">
                  <a16:creationId xmlns:a16="http://schemas.microsoft.com/office/drawing/2014/main" id="{C1E72204-5C26-174B-9892-CCB0B3FC700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8037" y="2967876"/>
              <a:ext cx="754396" cy="700645"/>
            </a:xfrm>
            <a:prstGeom prst="rect">
              <a:avLst/>
            </a:prstGeom>
          </p:spPr>
        </p:pic>
        <p:pic>
          <p:nvPicPr>
            <p:cNvPr id="15" name="図 14">
              <a:extLst>
                <a:ext uri="{FF2B5EF4-FFF2-40B4-BE49-F238E27FC236}">
                  <a16:creationId xmlns:a16="http://schemas.microsoft.com/office/drawing/2014/main" id="{04EDC5C4-C43C-0E4F-8927-BABB42D3BED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2122" y="3290517"/>
              <a:ext cx="740311" cy="687565"/>
            </a:xfrm>
            <a:prstGeom prst="rect">
              <a:avLst/>
            </a:prstGeom>
          </p:spPr>
        </p:pic>
        <p:pic>
          <p:nvPicPr>
            <p:cNvPr id="19" name="図 18">
              <a:extLst>
                <a:ext uri="{FF2B5EF4-FFF2-40B4-BE49-F238E27FC236}">
                  <a16:creationId xmlns:a16="http://schemas.microsoft.com/office/drawing/2014/main" id="{824CE13A-8BB5-384A-B06D-25D3B52AC49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2122" y="3613158"/>
              <a:ext cx="740311" cy="687565"/>
            </a:xfrm>
            <a:prstGeom prst="rect">
              <a:avLst/>
            </a:prstGeom>
          </p:spPr>
        </p:pic>
        <p:pic>
          <p:nvPicPr>
            <p:cNvPr id="20" name="図 19">
              <a:extLst>
                <a:ext uri="{FF2B5EF4-FFF2-40B4-BE49-F238E27FC236}">
                  <a16:creationId xmlns:a16="http://schemas.microsoft.com/office/drawing/2014/main" id="{48258C0F-3CFA-B647-8D92-A97BEC0A3B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33874" y="2982163"/>
              <a:ext cx="754396" cy="700645"/>
            </a:xfrm>
            <a:prstGeom prst="rect">
              <a:avLst/>
            </a:prstGeom>
          </p:spPr>
        </p:pic>
        <p:pic>
          <p:nvPicPr>
            <p:cNvPr id="21" name="図 20">
              <a:extLst>
                <a:ext uri="{FF2B5EF4-FFF2-40B4-BE49-F238E27FC236}">
                  <a16:creationId xmlns:a16="http://schemas.microsoft.com/office/drawing/2014/main" id="{5D16166F-CEEF-904D-9AAC-D6EE7946134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47959" y="3304804"/>
              <a:ext cx="740311" cy="687565"/>
            </a:xfrm>
            <a:prstGeom prst="rect">
              <a:avLst/>
            </a:prstGeom>
          </p:spPr>
        </p:pic>
        <p:pic>
          <p:nvPicPr>
            <p:cNvPr id="22" name="図 21">
              <a:extLst>
                <a:ext uri="{FF2B5EF4-FFF2-40B4-BE49-F238E27FC236}">
                  <a16:creationId xmlns:a16="http://schemas.microsoft.com/office/drawing/2014/main" id="{AFE3A298-B3F9-7741-AAC1-2166257C268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47959" y="3627445"/>
              <a:ext cx="740311" cy="687565"/>
            </a:xfrm>
            <a:prstGeom prst="rect">
              <a:avLst/>
            </a:prstGeom>
          </p:spPr>
        </p:pic>
        <p:pic>
          <p:nvPicPr>
            <p:cNvPr id="23" name="図 22">
              <a:extLst>
                <a:ext uri="{FF2B5EF4-FFF2-40B4-BE49-F238E27FC236}">
                  <a16:creationId xmlns:a16="http://schemas.microsoft.com/office/drawing/2014/main" id="{02CB7E3C-6C8D-1B43-A055-1CC0E89DADB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1433913" y="2960665"/>
              <a:ext cx="754396" cy="700645"/>
            </a:xfrm>
            <a:prstGeom prst="rect">
              <a:avLst/>
            </a:prstGeom>
          </p:spPr>
        </p:pic>
        <p:pic>
          <p:nvPicPr>
            <p:cNvPr id="24" name="図 23">
              <a:extLst>
                <a:ext uri="{FF2B5EF4-FFF2-40B4-BE49-F238E27FC236}">
                  <a16:creationId xmlns:a16="http://schemas.microsoft.com/office/drawing/2014/main" id="{F8B22895-74D3-674B-B5AC-AF735ED65EC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1447998" y="3283306"/>
              <a:ext cx="740311" cy="687565"/>
            </a:xfrm>
            <a:prstGeom prst="rect">
              <a:avLst/>
            </a:prstGeom>
          </p:spPr>
        </p:pic>
        <p:pic>
          <p:nvPicPr>
            <p:cNvPr id="25" name="図 24">
              <a:extLst>
                <a:ext uri="{FF2B5EF4-FFF2-40B4-BE49-F238E27FC236}">
                  <a16:creationId xmlns:a16="http://schemas.microsoft.com/office/drawing/2014/main" id="{84AFA441-DD38-A24D-B261-FF90B7BFA09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1447998" y="3605947"/>
              <a:ext cx="740311" cy="687565"/>
            </a:xfrm>
            <a:prstGeom prst="rect">
              <a:avLst/>
            </a:prstGeom>
          </p:spPr>
        </p:pic>
      </p:grpSp>
      <p:pic>
        <p:nvPicPr>
          <p:cNvPr id="27" name="図 26">
            <a:extLst>
              <a:ext uri="{FF2B5EF4-FFF2-40B4-BE49-F238E27FC236}">
                <a16:creationId xmlns:a16="http://schemas.microsoft.com/office/drawing/2014/main" id="{E683A787-7DBF-9945-B9E6-703DCEF1F7D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24858" y="3214445"/>
            <a:ext cx="668081" cy="620480"/>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3DB0EAD-0374-E64A-9769-C8F5E673142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26244" y="3224181"/>
            <a:ext cx="668081" cy="620480"/>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9137A029-9DAC-BC4A-B72B-65D1E586A58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53295" y="3233723"/>
            <a:ext cx="647324" cy="601202"/>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D776A618-7F57-D84F-9B4E-CF24FC96133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58898" y="3762891"/>
            <a:ext cx="627051" cy="582375"/>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C7413B13-A0BB-B140-AA84-4BBB3BE7807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743747" y="3739055"/>
            <a:ext cx="652717" cy="606211"/>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F44BD7CA-EA6D-2849-937B-D7C5E864E3EB}"/>
              </a:ext>
            </a:extLst>
          </p:cNvPr>
          <p:cNvSpPr txBox="1"/>
          <p:nvPr/>
        </p:nvSpPr>
        <p:spPr>
          <a:xfrm>
            <a:off x="2656178" y="938826"/>
            <a:ext cx="1569660" cy="646331"/>
          </a:xfrm>
          <a:prstGeom prst="rect">
            <a:avLst/>
          </a:prstGeom>
          <a:noFill/>
        </p:spPr>
        <p:txBody>
          <a:bodyPr wrap="none" rtlCol="0">
            <a:spAutoFit/>
          </a:bodyPr>
          <a:lstStyle/>
          <a:p>
            <a:r>
              <a:rPr kumimoji="1" lang="ja-JP" altLang="en-US" sz="3600" b="1">
                <a:solidFill>
                  <a:srgbClr val="0070C0"/>
                </a:solidFill>
                <a:latin typeface="Meiryo" panose="020B0604030504040204" pitchFamily="34" charset="-128"/>
                <a:ea typeface="Meiryo" panose="020B0604030504040204" pitchFamily="34" charset="-128"/>
              </a:rPr>
              <a:t>可視化</a:t>
            </a:r>
          </a:p>
        </p:txBody>
      </p:sp>
      <p:sp>
        <p:nvSpPr>
          <p:cNvPr id="33" name="テキスト ボックス 32">
            <a:extLst>
              <a:ext uri="{FF2B5EF4-FFF2-40B4-BE49-F238E27FC236}">
                <a16:creationId xmlns:a16="http://schemas.microsoft.com/office/drawing/2014/main" id="{85CA761A-B53D-0449-AA99-33F1B9F421D0}"/>
              </a:ext>
            </a:extLst>
          </p:cNvPr>
          <p:cNvSpPr txBox="1"/>
          <p:nvPr/>
        </p:nvSpPr>
        <p:spPr>
          <a:xfrm>
            <a:off x="2656178" y="2766102"/>
            <a:ext cx="1569660" cy="646331"/>
          </a:xfrm>
          <a:prstGeom prst="rect">
            <a:avLst/>
          </a:prstGeom>
          <a:noFill/>
        </p:spPr>
        <p:txBody>
          <a:bodyPr wrap="none" rtlCol="0">
            <a:spAutoFit/>
          </a:bodyPr>
          <a:lstStyle/>
          <a:p>
            <a:r>
              <a:rPr lang="ja-JP" altLang="en-US" sz="3600" b="1">
                <a:solidFill>
                  <a:srgbClr val="0070C0"/>
                </a:solidFill>
                <a:latin typeface="Meiryo" panose="020B0604030504040204" pitchFamily="34" charset="-128"/>
                <a:ea typeface="Meiryo" panose="020B0604030504040204" pitchFamily="34" charset="-128"/>
              </a:rPr>
              <a:t>分　類</a:t>
            </a:r>
            <a:endParaRPr kumimoji="1" lang="ja-JP" altLang="en-US" sz="3600" b="1">
              <a:solidFill>
                <a:srgbClr val="0070C0"/>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F5BB4537-49B6-1E4C-B8D3-151035A83DCE}"/>
              </a:ext>
            </a:extLst>
          </p:cNvPr>
          <p:cNvSpPr txBox="1"/>
          <p:nvPr/>
        </p:nvSpPr>
        <p:spPr>
          <a:xfrm>
            <a:off x="2670465" y="4709202"/>
            <a:ext cx="1569660" cy="646331"/>
          </a:xfrm>
          <a:prstGeom prst="rect">
            <a:avLst/>
          </a:prstGeom>
          <a:noFill/>
        </p:spPr>
        <p:txBody>
          <a:bodyPr wrap="none" rtlCol="0">
            <a:spAutoFit/>
          </a:bodyPr>
          <a:lstStyle/>
          <a:p>
            <a:r>
              <a:rPr lang="ja-JP" altLang="en-US" sz="3600" b="1">
                <a:solidFill>
                  <a:srgbClr val="0070C0"/>
                </a:solidFill>
                <a:latin typeface="Meiryo" panose="020B0604030504040204" pitchFamily="34" charset="-128"/>
                <a:ea typeface="Meiryo" panose="020B0604030504040204" pitchFamily="34" charset="-128"/>
              </a:rPr>
              <a:t>予　測</a:t>
            </a:r>
            <a:endParaRPr kumimoji="1" lang="ja-JP" altLang="en-US" sz="3600" b="1">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F1CE79B-7A6C-9448-B210-EE66F6FE47BD}"/>
              </a:ext>
            </a:extLst>
          </p:cNvPr>
          <p:cNvSpPr txBox="1"/>
          <p:nvPr/>
        </p:nvSpPr>
        <p:spPr>
          <a:xfrm>
            <a:off x="4240125" y="951393"/>
            <a:ext cx="4314001"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大量のデータ項目の関連性を見つけ出し</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その組合せを人間が感覚的に理解できるようにする</a:t>
            </a:r>
          </a:p>
        </p:txBody>
      </p:sp>
      <p:sp>
        <p:nvSpPr>
          <p:cNvPr id="36" name="テキスト ボックス 35">
            <a:extLst>
              <a:ext uri="{FF2B5EF4-FFF2-40B4-BE49-F238E27FC236}">
                <a16:creationId xmlns:a16="http://schemas.microsoft.com/office/drawing/2014/main" id="{C34B85B7-3B95-B14F-84EB-C854770ED3CE}"/>
              </a:ext>
            </a:extLst>
          </p:cNvPr>
          <p:cNvSpPr txBox="1"/>
          <p:nvPr/>
        </p:nvSpPr>
        <p:spPr>
          <a:xfrm>
            <a:off x="4240125" y="2766850"/>
            <a:ext cx="3954929"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人間には判別できない類似傾向を見つけ出し、</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グループ化して区別する</a:t>
            </a:r>
          </a:p>
        </p:txBody>
      </p:sp>
      <p:sp>
        <p:nvSpPr>
          <p:cNvPr id="37" name="テキスト ボックス 36">
            <a:extLst>
              <a:ext uri="{FF2B5EF4-FFF2-40B4-BE49-F238E27FC236}">
                <a16:creationId xmlns:a16="http://schemas.microsoft.com/office/drawing/2014/main" id="{192256C3-32BB-0044-AE66-CA73337723A7}"/>
              </a:ext>
            </a:extLst>
          </p:cNvPr>
          <p:cNvSpPr txBox="1"/>
          <p:nvPr/>
        </p:nvSpPr>
        <p:spPr>
          <a:xfrm>
            <a:off x="4227599" y="4720910"/>
            <a:ext cx="3595856"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過去のデータの傾向から、</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将来どうなる可能性があるのかを予測する</a:t>
            </a:r>
          </a:p>
        </p:txBody>
      </p:sp>
      <p:sp>
        <p:nvSpPr>
          <p:cNvPr id="38" name="テキスト ボックス 37">
            <a:extLst>
              <a:ext uri="{FF2B5EF4-FFF2-40B4-BE49-F238E27FC236}">
                <a16:creationId xmlns:a16="http://schemas.microsoft.com/office/drawing/2014/main" id="{E4618150-CD4C-DE4B-B415-E72A99CF10B8}"/>
              </a:ext>
            </a:extLst>
          </p:cNvPr>
          <p:cNvSpPr txBox="1"/>
          <p:nvPr/>
        </p:nvSpPr>
        <p:spPr>
          <a:xfrm>
            <a:off x="6700619" y="1474613"/>
            <a:ext cx="2119853" cy="954107"/>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例：地域や性別、年齢などにより疾病がどのように分布するのかを地図上に表示する。</a:t>
            </a:r>
          </a:p>
        </p:txBody>
      </p:sp>
      <p:sp>
        <p:nvSpPr>
          <p:cNvPr id="39" name="テキスト ボックス 38">
            <a:extLst>
              <a:ext uri="{FF2B5EF4-FFF2-40B4-BE49-F238E27FC236}">
                <a16:creationId xmlns:a16="http://schemas.microsoft.com/office/drawing/2014/main" id="{A1BAA900-8F3D-8544-99F6-FC969B7BAA6C}"/>
              </a:ext>
            </a:extLst>
          </p:cNvPr>
          <p:cNvSpPr txBox="1"/>
          <p:nvPr/>
        </p:nvSpPr>
        <p:spPr>
          <a:xfrm>
            <a:off x="6700619" y="3224181"/>
            <a:ext cx="2119853" cy="954107"/>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例：店舗の監視カメラの映像から、顧客の購買動向や趣味嗜好を分類する。</a:t>
            </a:r>
          </a:p>
        </p:txBody>
      </p:sp>
      <p:sp>
        <p:nvSpPr>
          <p:cNvPr id="40" name="テキスト ボックス 39">
            <a:extLst>
              <a:ext uri="{FF2B5EF4-FFF2-40B4-BE49-F238E27FC236}">
                <a16:creationId xmlns:a16="http://schemas.microsoft.com/office/drawing/2014/main" id="{68E073B9-B4A7-3C45-9162-7E80BAB42159}"/>
              </a:ext>
            </a:extLst>
          </p:cNvPr>
          <p:cNvSpPr txBox="1"/>
          <p:nvPr/>
        </p:nvSpPr>
        <p:spPr>
          <a:xfrm>
            <a:off x="6700618" y="5309698"/>
            <a:ext cx="2119853" cy="954107"/>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例：日照量、気温、湿度などの気象データから、水、肥料などの量やタイミングを教える。</a:t>
            </a:r>
          </a:p>
        </p:txBody>
      </p:sp>
      <p:sp>
        <p:nvSpPr>
          <p:cNvPr id="41" name="右矢印 40">
            <a:extLst>
              <a:ext uri="{FF2B5EF4-FFF2-40B4-BE49-F238E27FC236}">
                <a16:creationId xmlns:a16="http://schemas.microsoft.com/office/drawing/2014/main" id="{5164855B-2308-DF46-88FA-620E6F5FF30E}"/>
              </a:ext>
            </a:extLst>
          </p:cNvPr>
          <p:cNvSpPr/>
          <p:nvPr/>
        </p:nvSpPr>
        <p:spPr>
          <a:xfrm>
            <a:off x="4243119" y="3371823"/>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右矢印 41">
            <a:extLst>
              <a:ext uri="{FF2B5EF4-FFF2-40B4-BE49-F238E27FC236}">
                <a16:creationId xmlns:a16="http://schemas.microsoft.com/office/drawing/2014/main" id="{3A8B54C3-207E-A947-94AA-9B81EE462C58}"/>
              </a:ext>
            </a:extLst>
          </p:cNvPr>
          <p:cNvSpPr/>
          <p:nvPr/>
        </p:nvSpPr>
        <p:spPr>
          <a:xfrm>
            <a:off x="4257426" y="154516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505D3A18-E4E5-3747-9E0B-3F1AC8393322}"/>
              </a:ext>
            </a:extLst>
          </p:cNvPr>
          <p:cNvSpPr/>
          <p:nvPr/>
        </p:nvSpPr>
        <p:spPr>
          <a:xfrm>
            <a:off x="4257426" y="538463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柱 4">
            <a:extLst>
              <a:ext uri="{FF2B5EF4-FFF2-40B4-BE49-F238E27FC236}">
                <a16:creationId xmlns:a16="http://schemas.microsoft.com/office/drawing/2014/main" id="{2150BCB8-8287-934E-9810-B0A971042D20}"/>
              </a:ext>
            </a:extLst>
          </p:cNvPr>
          <p:cNvSpPr/>
          <p:nvPr/>
        </p:nvSpPr>
        <p:spPr>
          <a:xfrm>
            <a:off x="429125" y="2879538"/>
            <a:ext cx="1311595" cy="164339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右矢印 44">
            <a:extLst>
              <a:ext uri="{FF2B5EF4-FFF2-40B4-BE49-F238E27FC236}">
                <a16:creationId xmlns:a16="http://schemas.microsoft.com/office/drawing/2014/main" id="{29D54C0B-3526-3A40-8EBD-6C7BCD5836AE}"/>
              </a:ext>
            </a:extLst>
          </p:cNvPr>
          <p:cNvSpPr/>
          <p:nvPr/>
        </p:nvSpPr>
        <p:spPr>
          <a:xfrm>
            <a:off x="1790214" y="3502798"/>
            <a:ext cx="957454" cy="62137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a:extLst>
              <a:ext uri="{FF2B5EF4-FFF2-40B4-BE49-F238E27FC236}">
                <a16:creationId xmlns:a16="http://schemas.microsoft.com/office/drawing/2014/main" id="{0F185EB8-2AD5-B941-AF94-1E40DE770456}"/>
              </a:ext>
            </a:extLst>
          </p:cNvPr>
          <p:cNvSpPr/>
          <p:nvPr/>
        </p:nvSpPr>
        <p:spPr>
          <a:xfrm>
            <a:off x="953179" y="1555400"/>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曲折矢印 49">
            <a:extLst>
              <a:ext uri="{FF2B5EF4-FFF2-40B4-BE49-F238E27FC236}">
                <a16:creationId xmlns:a16="http://schemas.microsoft.com/office/drawing/2014/main" id="{5FED5E54-7358-C24A-99ED-11AE38CF3490}"/>
              </a:ext>
            </a:extLst>
          </p:cNvPr>
          <p:cNvSpPr/>
          <p:nvPr/>
        </p:nvSpPr>
        <p:spPr>
          <a:xfrm flipV="1">
            <a:off x="953179" y="4593378"/>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C9AB7089-4D05-674A-9321-4CA1F95A6F26}"/>
              </a:ext>
            </a:extLst>
          </p:cNvPr>
          <p:cNvSpPr/>
          <p:nvPr/>
        </p:nvSpPr>
        <p:spPr>
          <a:xfrm>
            <a:off x="1802161" y="2907035"/>
            <a:ext cx="677108" cy="1733808"/>
          </a:xfrm>
          <a:prstGeom prst="rect">
            <a:avLst/>
          </a:prstGeom>
          <a:effectLst>
            <a:outerShdw blurRad="50800" dist="38100" dir="2700000" algn="tl" rotWithShape="0">
              <a:prstClr val="black">
                <a:alpha val="40000"/>
              </a:prstClr>
            </a:outerShdw>
          </a:effectLst>
        </p:spPr>
        <p:txBody>
          <a:bodyPr vert="eaVert" wrap="none">
            <a:spAutoFit/>
          </a:bodyPr>
          <a:lstStyle/>
          <a:p>
            <a:pPr algn="ctr"/>
            <a:r>
              <a:rPr lang="ja-JP" altLang="en-US" sz="3200" b="1">
                <a:solidFill>
                  <a:schemeClr val="bg1"/>
                </a:solidFill>
                <a:latin typeface="Meiryo" panose="020B0604030504040204" pitchFamily="34" charset="-128"/>
                <a:ea typeface="Meiryo" panose="020B0604030504040204" pitchFamily="34" charset="-128"/>
              </a:rPr>
              <a:t>機械学習</a:t>
            </a:r>
          </a:p>
        </p:txBody>
      </p:sp>
      <p:sp>
        <p:nvSpPr>
          <p:cNvPr id="51" name="テキスト ボックス 50">
            <a:extLst>
              <a:ext uri="{FF2B5EF4-FFF2-40B4-BE49-F238E27FC236}">
                <a16:creationId xmlns:a16="http://schemas.microsoft.com/office/drawing/2014/main" id="{0BE64F1E-9D9B-1149-8F11-27B51E8EBE8E}"/>
              </a:ext>
            </a:extLst>
          </p:cNvPr>
          <p:cNvSpPr txBox="1"/>
          <p:nvPr/>
        </p:nvSpPr>
        <p:spPr>
          <a:xfrm>
            <a:off x="567045" y="3604092"/>
            <a:ext cx="1107996"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Tree>
    <p:extLst>
      <p:ext uri="{BB962C8B-B14F-4D97-AF65-F5344CB8AC3E}">
        <p14:creationId xmlns:p14="http://schemas.microsoft.com/office/powerpoint/2010/main" val="26270977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60255BA-1DA3-8B40-8414-596F615395A8}"/>
              </a:ext>
            </a:extLst>
          </p:cNvPr>
          <p:cNvSpPr/>
          <p:nvPr/>
        </p:nvSpPr>
        <p:spPr>
          <a:xfrm>
            <a:off x="1533101" y="1000933"/>
            <a:ext cx="1080936" cy="54006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4D4E725-679F-AA44-93FB-2E91B673F5E4}"/>
              </a:ext>
            </a:extLst>
          </p:cNvPr>
          <p:cNvSpPr>
            <a:spLocks noGrp="1"/>
          </p:cNvSpPr>
          <p:nvPr>
            <p:ph type="title"/>
          </p:nvPr>
        </p:nvSpPr>
        <p:spPr/>
        <p:txBody>
          <a:bodyPr/>
          <a:lstStyle/>
          <a:p>
            <a:r>
              <a:rPr kumimoji="1" lang="ja-JP" altLang="en-US" dirty="0"/>
              <a:t>機械学習にできること</a:t>
            </a:r>
            <a:r>
              <a:rPr kumimoji="1" lang="en-US" altLang="ja-JP" dirty="0"/>
              <a:t> 2</a:t>
            </a:r>
            <a:endParaRPr kumimoji="1" lang="ja-JP" altLang="en-US" dirty="0"/>
          </a:p>
        </p:txBody>
      </p:sp>
      <p:sp>
        <p:nvSpPr>
          <p:cNvPr id="32" name="テキスト ボックス 31">
            <a:extLst>
              <a:ext uri="{FF2B5EF4-FFF2-40B4-BE49-F238E27FC236}">
                <a16:creationId xmlns:a16="http://schemas.microsoft.com/office/drawing/2014/main" id="{F44BD7CA-EA6D-2849-937B-D7C5E864E3EB}"/>
              </a:ext>
            </a:extLst>
          </p:cNvPr>
          <p:cNvSpPr txBox="1"/>
          <p:nvPr/>
        </p:nvSpPr>
        <p:spPr>
          <a:xfrm>
            <a:off x="2656178" y="938826"/>
            <a:ext cx="1569660" cy="646331"/>
          </a:xfrm>
          <a:prstGeom prst="rect">
            <a:avLst/>
          </a:prstGeom>
          <a:noFill/>
        </p:spPr>
        <p:txBody>
          <a:bodyPr wrap="none" rtlCol="0">
            <a:spAutoFit/>
          </a:bodyPr>
          <a:lstStyle/>
          <a:p>
            <a:r>
              <a:rPr kumimoji="1" lang="ja-JP" altLang="en-US" sz="3600" b="1">
                <a:solidFill>
                  <a:srgbClr val="0070C0"/>
                </a:solidFill>
                <a:latin typeface="Meiryo" panose="020B0604030504040204" pitchFamily="34" charset="-128"/>
                <a:ea typeface="Meiryo" panose="020B0604030504040204" pitchFamily="34" charset="-128"/>
              </a:rPr>
              <a:t>認　識</a:t>
            </a:r>
          </a:p>
        </p:txBody>
      </p:sp>
      <p:sp>
        <p:nvSpPr>
          <p:cNvPr id="34" name="テキスト ボックス 33">
            <a:extLst>
              <a:ext uri="{FF2B5EF4-FFF2-40B4-BE49-F238E27FC236}">
                <a16:creationId xmlns:a16="http://schemas.microsoft.com/office/drawing/2014/main" id="{F5BB4537-49B6-1E4C-B8D3-151035A83DCE}"/>
              </a:ext>
            </a:extLst>
          </p:cNvPr>
          <p:cNvSpPr txBox="1"/>
          <p:nvPr/>
        </p:nvSpPr>
        <p:spPr>
          <a:xfrm>
            <a:off x="2650901" y="4696307"/>
            <a:ext cx="1569660" cy="646331"/>
          </a:xfrm>
          <a:prstGeom prst="rect">
            <a:avLst/>
          </a:prstGeom>
          <a:noFill/>
        </p:spPr>
        <p:txBody>
          <a:bodyPr wrap="none" rtlCol="0">
            <a:spAutoFit/>
          </a:bodyPr>
          <a:lstStyle/>
          <a:p>
            <a:r>
              <a:rPr lang="ja-JP" altLang="en-US" sz="3600" b="1">
                <a:solidFill>
                  <a:srgbClr val="0070C0"/>
                </a:solidFill>
                <a:latin typeface="Meiryo" panose="020B0604030504040204" pitchFamily="34" charset="-128"/>
                <a:ea typeface="Meiryo" panose="020B0604030504040204" pitchFamily="34" charset="-128"/>
              </a:rPr>
              <a:t>生　成</a:t>
            </a:r>
            <a:endParaRPr kumimoji="1" lang="ja-JP" altLang="en-US" sz="3600" b="1">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F1CE79B-7A6C-9448-B210-EE66F6FE47BD}"/>
              </a:ext>
            </a:extLst>
          </p:cNvPr>
          <p:cNvSpPr txBox="1"/>
          <p:nvPr/>
        </p:nvSpPr>
        <p:spPr>
          <a:xfrm>
            <a:off x="4240125" y="951393"/>
            <a:ext cx="4134465"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画像や言語、音声などの対象を、</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特徴によって識別し、分類・意味付けをおこなう</a:t>
            </a:r>
          </a:p>
        </p:txBody>
      </p:sp>
      <p:sp>
        <p:nvSpPr>
          <p:cNvPr id="37" name="テキスト ボックス 36">
            <a:extLst>
              <a:ext uri="{FF2B5EF4-FFF2-40B4-BE49-F238E27FC236}">
                <a16:creationId xmlns:a16="http://schemas.microsoft.com/office/drawing/2014/main" id="{192256C3-32BB-0044-AE66-CA73337723A7}"/>
              </a:ext>
            </a:extLst>
          </p:cNvPr>
          <p:cNvSpPr txBox="1"/>
          <p:nvPr/>
        </p:nvSpPr>
        <p:spPr>
          <a:xfrm>
            <a:off x="4225838" y="4731914"/>
            <a:ext cx="4809674" cy="523220"/>
          </a:xfrm>
          <a:prstGeom prst="rect">
            <a:avLst/>
          </a:prstGeom>
          <a:noFill/>
        </p:spPr>
        <p:txBody>
          <a:bodyPr wrap="squar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画像や文章、動画や音楽などの膨大なデータから特徴を抽出し、指示にしたがってコンテンツを生成する</a:t>
            </a:r>
          </a:p>
        </p:txBody>
      </p:sp>
      <p:sp>
        <p:nvSpPr>
          <p:cNvPr id="38" name="テキスト ボックス 37">
            <a:extLst>
              <a:ext uri="{FF2B5EF4-FFF2-40B4-BE49-F238E27FC236}">
                <a16:creationId xmlns:a16="http://schemas.microsoft.com/office/drawing/2014/main" id="{E4618150-CD4C-DE4B-B415-E72A99CF10B8}"/>
              </a:ext>
            </a:extLst>
          </p:cNvPr>
          <p:cNvSpPr txBox="1"/>
          <p:nvPr/>
        </p:nvSpPr>
        <p:spPr>
          <a:xfrm>
            <a:off x="6700619" y="1474613"/>
            <a:ext cx="2119853" cy="738664"/>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例：顔の画像や話し言葉の特徴から本人であることを確認する。</a:t>
            </a:r>
          </a:p>
        </p:txBody>
      </p:sp>
      <p:sp>
        <p:nvSpPr>
          <p:cNvPr id="40" name="テキスト ボックス 39">
            <a:extLst>
              <a:ext uri="{FF2B5EF4-FFF2-40B4-BE49-F238E27FC236}">
                <a16:creationId xmlns:a16="http://schemas.microsoft.com/office/drawing/2014/main" id="{68E073B9-B4A7-3C45-9162-7E80BAB42159}"/>
              </a:ext>
            </a:extLst>
          </p:cNvPr>
          <p:cNvSpPr txBox="1"/>
          <p:nvPr/>
        </p:nvSpPr>
        <p:spPr>
          <a:xfrm>
            <a:off x="6700618" y="5309698"/>
            <a:ext cx="2119853" cy="738664"/>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例：指定した文章（プロンプト）から画像を生成する。</a:t>
            </a:r>
          </a:p>
        </p:txBody>
      </p:sp>
      <p:sp>
        <p:nvSpPr>
          <p:cNvPr id="42" name="右矢印 41">
            <a:extLst>
              <a:ext uri="{FF2B5EF4-FFF2-40B4-BE49-F238E27FC236}">
                <a16:creationId xmlns:a16="http://schemas.microsoft.com/office/drawing/2014/main" id="{3A8B54C3-207E-A947-94AA-9B81EE462C58}"/>
              </a:ext>
            </a:extLst>
          </p:cNvPr>
          <p:cNvSpPr/>
          <p:nvPr/>
        </p:nvSpPr>
        <p:spPr>
          <a:xfrm>
            <a:off x="4257426" y="154516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505D3A18-E4E5-3747-9E0B-3F1AC8393322}"/>
              </a:ext>
            </a:extLst>
          </p:cNvPr>
          <p:cNvSpPr/>
          <p:nvPr/>
        </p:nvSpPr>
        <p:spPr>
          <a:xfrm>
            <a:off x="4257426" y="538463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柱 4">
            <a:extLst>
              <a:ext uri="{FF2B5EF4-FFF2-40B4-BE49-F238E27FC236}">
                <a16:creationId xmlns:a16="http://schemas.microsoft.com/office/drawing/2014/main" id="{2150BCB8-8287-934E-9810-B0A971042D20}"/>
              </a:ext>
            </a:extLst>
          </p:cNvPr>
          <p:cNvSpPr/>
          <p:nvPr/>
        </p:nvSpPr>
        <p:spPr>
          <a:xfrm>
            <a:off x="429125" y="2879538"/>
            <a:ext cx="1311595" cy="164339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a:extLst>
              <a:ext uri="{FF2B5EF4-FFF2-40B4-BE49-F238E27FC236}">
                <a16:creationId xmlns:a16="http://schemas.microsoft.com/office/drawing/2014/main" id="{0F185EB8-2AD5-B941-AF94-1E40DE770456}"/>
              </a:ext>
            </a:extLst>
          </p:cNvPr>
          <p:cNvSpPr/>
          <p:nvPr/>
        </p:nvSpPr>
        <p:spPr>
          <a:xfrm>
            <a:off x="953179" y="1555400"/>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曲折矢印 49">
            <a:extLst>
              <a:ext uri="{FF2B5EF4-FFF2-40B4-BE49-F238E27FC236}">
                <a16:creationId xmlns:a16="http://schemas.microsoft.com/office/drawing/2014/main" id="{5FED5E54-7358-C24A-99ED-11AE38CF3490}"/>
              </a:ext>
            </a:extLst>
          </p:cNvPr>
          <p:cNvSpPr/>
          <p:nvPr/>
        </p:nvSpPr>
        <p:spPr>
          <a:xfrm flipV="1">
            <a:off x="953179" y="4593378"/>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C9AB7089-4D05-674A-9321-4CA1F95A6F26}"/>
              </a:ext>
            </a:extLst>
          </p:cNvPr>
          <p:cNvSpPr/>
          <p:nvPr/>
        </p:nvSpPr>
        <p:spPr>
          <a:xfrm>
            <a:off x="1802161" y="2907035"/>
            <a:ext cx="677108" cy="1733808"/>
          </a:xfrm>
          <a:prstGeom prst="rect">
            <a:avLst/>
          </a:prstGeom>
        </p:spPr>
        <p:txBody>
          <a:bodyPr vert="eaVert" wrap="none">
            <a:spAutoFit/>
          </a:bodyPr>
          <a:lstStyle/>
          <a:p>
            <a:pPr algn="ctr"/>
            <a:r>
              <a:rPr lang="ja-JP" altLang="en-US" sz="3200" b="1">
                <a:solidFill>
                  <a:schemeClr val="bg1"/>
                </a:solidFill>
                <a:latin typeface="Meiryo" panose="020B0604030504040204" pitchFamily="34" charset="-128"/>
                <a:ea typeface="Meiryo" panose="020B0604030504040204" pitchFamily="34" charset="-128"/>
              </a:rPr>
              <a:t>機械学習</a:t>
            </a:r>
          </a:p>
        </p:txBody>
      </p:sp>
      <p:sp>
        <p:nvSpPr>
          <p:cNvPr id="51" name="テキスト ボックス 50">
            <a:extLst>
              <a:ext uri="{FF2B5EF4-FFF2-40B4-BE49-F238E27FC236}">
                <a16:creationId xmlns:a16="http://schemas.microsoft.com/office/drawing/2014/main" id="{0BE64F1E-9D9B-1149-8F11-27B51E8EBE8E}"/>
              </a:ext>
            </a:extLst>
          </p:cNvPr>
          <p:cNvSpPr txBox="1"/>
          <p:nvPr/>
        </p:nvSpPr>
        <p:spPr>
          <a:xfrm>
            <a:off x="567045" y="3604092"/>
            <a:ext cx="1107996"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pic>
        <p:nvPicPr>
          <p:cNvPr id="3" name="図 2">
            <a:extLst>
              <a:ext uri="{FF2B5EF4-FFF2-40B4-BE49-F238E27FC236}">
                <a16:creationId xmlns:a16="http://schemas.microsoft.com/office/drawing/2014/main" id="{4B7EEF46-FC68-28A6-20CE-8B686240006E}"/>
              </a:ext>
            </a:extLst>
          </p:cNvPr>
          <p:cNvPicPr>
            <a:picLocks noChangeAspect="1"/>
          </p:cNvPicPr>
          <p:nvPr/>
        </p:nvPicPr>
        <p:blipFill>
          <a:blip r:embed="rId2" cstate="print">
            <a:clrChange>
              <a:clrFrom>
                <a:srgbClr val="FDFFFE"/>
              </a:clrFrom>
              <a:clrTo>
                <a:srgbClr val="FDFFFE">
                  <a:alpha val="0"/>
                </a:srgbClr>
              </a:clrTo>
            </a:clrChange>
            <a:extLst>
              <a:ext uri="{28A0092B-C50C-407E-A947-70E740481C1C}">
                <a14:useLocalDpi xmlns:a14="http://schemas.microsoft.com/office/drawing/2010/main"/>
              </a:ext>
            </a:extLst>
          </a:blip>
          <a:stretch>
            <a:fillRect/>
          </a:stretch>
        </p:blipFill>
        <p:spPr>
          <a:xfrm>
            <a:off x="4964229" y="1428338"/>
            <a:ext cx="1385883" cy="1037886"/>
          </a:xfrm>
          <a:prstGeom prst="rect">
            <a:avLst/>
          </a:prstGeom>
        </p:spPr>
      </p:pic>
      <p:pic>
        <p:nvPicPr>
          <p:cNvPr id="16" name="図 15">
            <a:extLst>
              <a:ext uri="{FF2B5EF4-FFF2-40B4-BE49-F238E27FC236}">
                <a16:creationId xmlns:a16="http://schemas.microsoft.com/office/drawing/2014/main" id="{2AFE30BC-01CA-FFEC-8479-4245885E3F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2319" y="5255134"/>
            <a:ext cx="1097010" cy="1097010"/>
          </a:xfrm>
          <a:prstGeom prst="rect">
            <a:avLst/>
          </a:prstGeom>
        </p:spPr>
      </p:pic>
      <p:pic>
        <p:nvPicPr>
          <p:cNvPr id="17" name="Picture 2" descr="カラフル迷彩模様 iPhone壁紙">
            <a:extLst>
              <a:ext uri="{FF2B5EF4-FFF2-40B4-BE49-F238E27FC236}">
                <a16:creationId xmlns:a16="http://schemas.microsoft.com/office/drawing/2014/main" id="{B8906F08-D1AE-A351-F510-2DA73C14B02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82951" y="5309698"/>
            <a:ext cx="1306308" cy="950938"/>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5765D099-78B1-3474-E6B4-F668D6D7A17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18997" y="1618961"/>
            <a:ext cx="496757" cy="382270"/>
          </a:xfrm>
          <a:prstGeom prst="rect">
            <a:avLst/>
          </a:prstGeom>
        </p:spPr>
      </p:pic>
      <p:pic>
        <p:nvPicPr>
          <p:cNvPr id="44" name="図 43">
            <a:extLst>
              <a:ext uri="{FF2B5EF4-FFF2-40B4-BE49-F238E27FC236}">
                <a16:creationId xmlns:a16="http://schemas.microsoft.com/office/drawing/2014/main" id="{356C30E8-7F34-8BF4-52ED-3E6D256E590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88458" y="2103237"/>
            <a:ext cx="434904" cy="417508"/>
          </a:xfrm>
          <a:prstGeom prst="rect">
            <a:avLst/>
          </a:prstGeom>
        </p:spPr>
      </p:pic>
      <p:pic>
        <p:nvPicPr>
          <p:cNvPr id="46" name="図 45">
            <a:extLst>
              <a:ext uri="{FF2B5EF4-FFF2-40B4-BE49-F238E27FC236}">
                <a16:creationId xmlns:a16="http://schemas.microsoft.com/office/drawing/2014/main" id="{5207C688-D513-F1E9-352B-FA2EB86544A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08404" y="2081512"/>
            <a:ext cx="452300" cy="446501"/>
          </a:xfrm>
          <a:prstGeom prst="rect">
            <a:avLst/>
          </a:prstGeom>
        </p:spPr>
      </p:pic>
      <p:pic>
        <p:nvPicPr>
          <p:cNvPr id="47" name="図 46">
            <a:extLst>
              <a:ext uri="{FF2B5EF4-FFF2-40B4-BE49-F238E27FC236}">
                <a16:creationId xmlns:a16="http://schemas.microsoft.com/office/drawing/2014/main" id="{5063279F-AFE5-C71C-41A3-409C7382454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96928" y="1583608"/>
            <a:ext cx="496757" cy="487093"/>
          </a:xfrm>
          <a:prstGeom prst="rect">
            <a:avLst/>
          </a:prstGeom>
        </p:spPr>
      </p:pic>
      <p:pic>
        <p:nvPicPr>
          <p:cNvPr id="48" name="図 47">
            <a:extLst>
              <a:ext uri="{FF2B5EF4-FFF2-40B4-BE49-F238E27FC236}">
                <a16:creationId xmlns:a16="http://schemas.microsoft.com/office/drawing/2014/main" id="{7F536218-B3C3-3F22-F7C6-C0D6D091CD59}"/>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8362" y="1604999"/>
            <a:ext cx="494824" cy="454233"/>
          </a:xfrm>
          <a:prstGeom prst="rect">
            <a:avLst/>
          </a:prstGeom>
        </p:spPr>
      </p:pic>
      <p:pic>
        <p:nvPicPr>
          <p:cNvPr id="49" name="図 48">
            <a:extLst>
              <a:ext uri="{FF2B5EF4-FFF2-40B4-BE49-F238E27FC236}">
                <a16:creationId xmlns:a16="http://schemas.microsoft.com/office/drawing/2014/main" id="{A530A741-3F7F-40D4-A0DB-3AE39906F69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99910" y="2105785"/>
            <a:ext cx="476733" cy="412412"/>
          </a:xfrm>
          <a:prstGeom prst="rect">
            <a:avLst/>
          </a:prstGeom>
        </p:spPr>
      </p:pic>
      <p:pic>
        <p:nvPicPr>
          <p:cNvPr id="52" name="図 51">
            <a:extLst>
              <a:ext uri="{FF2B5EF4-FFF2-40B4-BE49-F238E27FC236}">
                <a16:creationId xmlns:a16="http://schemas.microsoft.com/office/drawing/2014/main" id="{3579CA62-F001-FE67-F067-A4604A65AE65}"/>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57329" y="1505835"/>
            <a:ext cx="599682" cy="550489"/>
          </a:xfrm>
          <a:prstGeom prst="rect">
            <a:avLst/>
          </a:prstGeom>
        </p:spPr>
      </p:pic>
      <p:grpSp>
        <p:nvGrpSpPr>
          <p:cNvPr id="10" name="グループ化 9">
            <a:extLst>
              <a:ext uri="{FF2B5EF4-FFF2-40B4-BE49-F238E27FC236}">
                <a16:creationId xmlns:a16="http://schemas.microsoft.com/office/drawing/2014/main" id="{02886A5F-050C-2DD5-00C4-374B1B20DD42}"/>
              </a:ext>
            </a:extLst>
          </p:cNvPr>
          <p:cNvGrpSpPr/>
          <p:nvPr/>
        </p:nvGrpSpPr>
        <p:grpSpPr>
          <a:xfrm>
            <a:off x="2818997" y="2895916"/>
            <a:ext cx="5846032" cy="1623595"/>
            <a:chOff x="2818997" y="2895916"/>
            <a:chExt cx="5846032" cy="1623595"/>
          </a:xfrm>
        </p:grpSpPr>
        <p:sp>
          <p:nvSpPr>
            <p:cNvPr id="9" name="四角形吹き出し 8">
              <a:extLst>
                <a:ext uri="{FF2B5EF4-FFF2-40B4-BE49-F238E27FC236}">
                  <a16:creationId xmlns:a16="http://schemas.microsoft.com/office/drawing/2014/main" id="{0DAAD2B5-97EA-FC18-B33A-C3DB78F58C16}"/>
                </a:ext>
              </a:extLst>
            </p:cNvPr>
            <p:cNvSpPr/>
            <p:nvPr/>
          </p:nvSpPr>
          <p:spPr>
            <a:xfrm>
              <a:off x="2818997" y="2895916"/>
              <a:ext cx="5846032" cy="1623595"/>
            </a:xfrm>
            <a:prstGeom prst="wedgeRectCallout">
              <a:avLst>
                <a:gd name="adj1" fmla="val 7768"/>
                <a:gd name="adj2" fmla="val 61435"/>
              </a:avLst>
            </a:prstGeom>
            <a:solidFill>
              <a:srgbClr val="FFF0CE"/>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Picture 4" descr="画像生成AIの最新版「Stable Diffusion 2.0」がリリース─解像度向上、アダルトコンテンツ排除が可能に | 知財図鑑">
              <a:extLst>
                <a:ext uri="{FF2B5EF4-FFF2-40B4-BE49-F238E27FC236}">
                  <a16:creationId xmlns:a16="http://schemas.microsoft.com/office/drawing/2014/main" id="{CC92212B-5515-0C07-9CA9-26816F5ABBFD}"/>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118388" y="3058451"/>
              <a:ext cx="2611120" cy="13055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6" descr="Imagen: Text-to-Image Diffusion Models">
              <a:extLst>
                <a:ext uri="{FF2B5EF4-FFF2-40B4-BE49-F238E27FC236}">
                  <a16:creationId xmlns:a16="http://schemas.microsoft.com/office/drawing/2014/main" id="{9161FF02-6282-BEF7-2B42-DF559274C65C}"/>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802203" y="3072762"/>
              <a:ext cx="1305561" cy="13055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8" descr="Imagen: Text-to-Image Diffusion Models">
              <a:extLst>
                <a:ext uri="{FF2B5EF4-FFF2-40B4-BE49-F238E27FC236}">
                  <a16:creationId xmlns:a16="http://schemas.microsoft.com/office/drawing/2014/main" id="{A737C75A-8F21-B85F-24AF-76AE03FAC014}"/>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107764" y="3072763"/>
              <a:ext cx="1305560" cy="13055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27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ディープラーニング</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507530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9D94AB-E2C8-DBCD-74A1-C0FE16EC4F21}"/>
              </a:ext>
            </a:extLst>
          </p:cNvPr>
          <p:cNvSpPr>
            <a:spLocks noGrp="1"/>
          </p:cNvSpPr>
          <p:nvPr>
            <p:ph type="title"/>
          </p:nvPr>
        </p:nvSpPr>
        <p:spPr/>
        <p:txBody>
          <a:bodyPr/>
          <a:lstStyle/>
          <a:p>
            <a:r>
              <a:rPr kumimoji="1" lang="ja-JP" altLang="en-US"/>
              <a:t>従来の機械学習とディテープラーニング</a:t>
            </a:r>
          </a:p>
        </p:txBody>
      </p:sp>
      <p:pic>
        <p:nvPicPr>
          <p:cNvPr id="4" name="図 3">
            <a:extLst>
              <a:ext uri="{FF2B5EF4-FFF2-40B4-BE49-F238E27FC236}">
                <a16:creationId xmlns:a16="http://schemas.microsoft.com/office/drawing/2014/main" id="{A1A1E640-8B19-154D-A155-714DE71C9B3F}"/>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827350"/>
            <a:ext cx="9143999" cy="5764250"/>
          </a:xfrm>
          <a:prstGeom prst="rect">
            <a:avLst/>
          </a:prstGeom>
        </p:spPr>
      </p:pic>
    </p:spTree>
    <p:extLst>
      <p:ext uri="{BB962C8B-B14F-4D97-AF65-F5344CB8AC3E}">
        <p14:creationId xmlns:p14="http://schemas.microsoft.com/office/powerpoint/2010/main" val="29755139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6ACFA7-371B-9484-B267-144CAAC8990F}"/>
              </a:ext>
            </a:extLst>
          </p:cNvPr>
          <p:cNvSpPr>
            <a:spLocks noGrp="1"/>
          </p:cNvSpPr>
          <p:nvPr>
            <p:ph type="title"/>
          </p:nvPr>
        </p:nvSpPr>
        <p:spPr/>
        <p:txBody>
          <a:bodyPr/>
          <a:lstStyle/>
          <a:p>
            <a:r>
              <a:rPr lang="ja-JP" altLang="en-US" dirty="0"/>
              <a:t>従来の機械学習とディープラーニング（深層学習）</a:t>
            </a:r>
            <a:endParaRPr kumimoji="1" lang="ja-JP" altLang="en-US" dirty="0"/>
          </a:p>
        </p:txBody>
      </p:sp>
      <p:sp>
        <p:nvSpPr>
          <p:cNvPr id="10" name="テキスト ボックス 9">
            <a:extLst>
              <a:ext uri="{FF2B5EF4-FFF2-40B4-BE49-F238E27FC236}">
                <a16:creationId xmlns:a16="http://schemas.microsoft.com/office/drawing/2014/main" id="{89533B3D-1069-6A6A-5E26-93D323B220AE}"/>
              </a:ext>
            </a:extLst>
          </p:cNvPr>
          <p:cNvSpPr txBox="1"/>
          <p:nvPr/>
        </p:nvSpPr>
        <p:spPr>
          <a:xfrm>
            <a:off x="228600" y="864088"/>
            <a:ext cx="8686799" cy="738664"/>
          </a:xfrm>
          <a:prstGeom prst="rect">
            <a:avLst/>
          </a:prstGeom>
          <a:noFill/>
        </p:spPr>
        <p:txBody>
          <a:bodyPr wrap="square">
            <a:spAutoFit/>
          </a:bodyPr>
          <a:lstStyle/>
          <a:p>
            <a:pPr>
              <a:buNone/>
            </a:pPr>
            <a:r>
              <a:rPr lang="ja-JP" altLang="en-US" sz="1400">
                <a:latin typeface="Meiryo" panose="020B0604030504040204" pitchFamily="34" charset="-128"/>
                <a:ea typeface="Meiryo" panose="020B0604030504040204" pitchFamily="34" charset="-128"/>
              </a:rPr>
              <a:t>ディープラーニング（深層学習）とは「データに含まれる</a:t>
            </a:r>
            <a:r>
              <a:rPr lang="en-US" altLang="ja-JP" sz="1400" dirty="0">
                <a:latin typeface="Meiryo" panose="020B0604030504040204" pitchFamily="34" charset="-128"/>
                <a:ea typeface="Meiryo" panose="020B0604030504040204" pitchFamily="34" charset="-128"/>
              </a:rPr>
              <a:t>『</a:t>
            </a:r>
            <a:r>
              <a:rPr lang="ja-JP" altLang="en-US" sz="1400">
                <a:latin typeface="Meiryo" panose="020B0604030504040204" pitchFamily="34" charset="-128"/>
                <a:ea typeface="Meiryo" panose="020B0604030504040204" pitchFamily="34" charset="-128"/>
              </a:rPr>
              <a:t>特徴（注目すべき点）／特徴量</a:t>
            </a:r>
            <a:r>
              <a:rPr lang="en-US" altLang="ja-JP" sz="1400" dirty="0">
                <a:latin typeface="Meiryo" panose="020B0604030504040204" pitchFamily="34" charset="-128"/>
                <a:ea typeface="Meiryo" panose="020B0604030504040204" pitchFamily="34" charset="-128"/>
              </a:rPr>
              <a:t>』</a:t>
            </a:r>
            <a:r>
              <a:rPr lang="ja-JP" altLang="en-US" sz="1400">
                <a:latin typeface="Meiryo" panose="020B0604030504040204" pitchFamily="34" charset="-128"/>
                <a:ea typeface="Meiryo" panose="020B0604030504040204" pitchFamily="34" charset="-128"/>
              </a:rPr>
              <a:t>を、人間が教えなくてもコンピュータ自身が見つけ出す技術」。人間の脳の神経回路（ニューラルネットワーク）を模倣した仕組みを、何層にも深く重ねているため「ディープ（深層）」と呼ばれる。</a:t>
            </a:r>
          </a:p>
        </p:txBody>
      </p:sp>
      <p:sp>
        <p:nvSpPr>
          <p:cNvPr id="12" name="テキスト ボックス 11">
            <a:extLst>
              <a:ext uri="{FF2B5EF4-FFF2-40B4-BE49-F238E27FC236}">
                <a16:creationId xmlns:a16="http://schemas.microsoft.com/office/drawing/2014/main" id="{9486E80C-48D7-894C-AC28-FAD55FDF04D0}"/>
              </a:ext>
            </a:extLst>
          </p:cNvPr>
          <p:cNvSpPr txBox="1"/>
          <p:nvPr/>
        </p:nvSpPr>
        <p:spPr>
          <a:xfrm>
            <a:off x="228600" y="1774990"/>
            <a:ext cx="8686798" cy="754053"/>
          </a:xfrm>
          <a:prstGeom prst="rect">
            <a:avLst/>
          </a:prstGeom>
          <a:noFill/>
        </p:spPr>
        <p:txBody>
          <a:bodyPr wrap="square">
            <a:spAutoFit/>
          </a:bodyPr>
          <a:lstStyle/>
          <a:p>
            <a:pPr>
              <a:spcAft>
                <a:spcPts val="600"/>
              </a:spcAft>
            </a:pPr>
            <a:r>
              <a:rPr lang="ja-JP" altLang="en-US" sz="1400" b="1" u="sng">
                <a:latin typeface="Meiryo" panose="020B0604030504040204" pitchFamily="34" charset="-128"/>
                <a:ea typeface="Meiryo" panose="020B0604030504040204" pitchFamily="34" charset="-128"/>
              </a:rPr>
              <a:t>最大の違い：特徴量の抽出（どこを見るか）</a:t>
            </a:r>
          </a:p>
          <a:p>
            <a:pPr>
              <a:spcAft>
                <a:spcPts val="600"/>
              </a:spcAft>
            </a:pPr>
            <a:r>
              <a:rPr lang="ja-JP" altLang="en-US" sz="1200">
                <a:latin typeface="Meiryo" panose="020B0604030504040204" pitchFamily="34" charset="-128"/>
                <a:ea typeface="Meiryo" panose="020B0604030504040204" pitchFamily="34" charset="-128"/>
              </a:rPr>
              <a:t>以前の機械学習とディープラーニングの決定的かつ最大の違いは、「誰が『見るべきポイント（特徴量）』を決めるか」という点。これを「猫の画像を判別する」例で比較してみましょう。</a:t>
            </a:r>
          </a:p>
        </p:txBody>
      </p:sp>
      <p:sp>
        <p:nvSpPr>
          <p:cNvPr id="13" name="テキスト ボックス 12">
            <a:extLst>
              <a:ext uri="{FF2B5EF4-FFF2-40B4-BE49-F238E27FC236}">
                <a16:creationId xmlns:a16="http://schemas.microsoft.com/office/drawing/2014/main" id="{25FFA246-885C-1447-4F98-4F7F847173D6}"/>
              </a:ext>
            </a:extLst>
          </p:cNvPr>
          <p:cNvSpPr txBox="1"/>
          <p:nvPr/>
        </p:nvSpPr>
        <p:spPr>
          <a:xfrm>
            <a:off x="228602" y="2704350"/>
            <a:ext cx="3740284" cy="3770263"/>
          </a:xfrm>
          <a:prstGeom prst="rect">
            <a:avLst/>
          </a:prstGeom>
          <a:noFill/>
        </p:spPr>
        <p:txBody>
          <a:bodyPr wrap="square">
            <a:spAutoFit/>
          </a:bodyPr>
          <a:lstStyle/>
          <a:p>
            <a:pPr>
              <a:spcAft>
                <a:spcPts val="600"/>
              </a:spcAft>
            </a:pPr>
            <a:r>
              <a:rPr lang="en-US" altLang="ja-JP" sz="1200" b="1" dirty="0">
                <a:latin typeface="Meiryo" panose="020B0604030504040204" pitchFamily="34" charset="-128"/>
                <a:ea typeface="Meiryo" panose="020B0604030504040204" pitchFamily="34" charset="-128"/>
              </a:rPr>
              <a:t>1. </a:t>
            </a:r>
            <a:r>
              <a:rPr lang="ja-JP" altLang="en-US" sz="1200" b="1">
                <a:latin typeface="Meiryo" panose="020B0604030504040204" pitchFamily="34" charset="-128"/>
                <a:ea typeface="Meiryo" panose="020B0604030504040204" pitchFamily="34" charset="-128"/>
              </a:rPr>
              <a:t>以前の機械学習（</a:t>
            </a:r>
            <a:r>
              <a:rPr lang="en-US" altLang="ja-JP" sz="1200" b="1" dirty="0">
                <a:latin typeface="Meiryo" panose="020B0604030504040204" pitchFamily="34" charset="-128"/>
                <a:ea typeface="Meiryo" panose="020B0604030504040204" pitchFamily="34" charset="-128"/>
              </a:rPr>
              <a:t>〜2010</a:t>
            </a:r>
            <a:r>
              <a:rPr lang="ja-JP" altLang="en-US" sz="1200" b="1">
                <a:latin typeface="Meiryo" panose="020B0604030504040204" pitchFamily="34" charset="-128"/>
                <a:ea typeface="Meiryo" panose="020B0604030504040204" pitchFamily="34" charset="-128"/>
              </a:rPr>
              <a:t>年代初頭まで主流）</a:t>
            </a:r>
          </a:p>
          <a:p>
            <a:pPr>
              <a:spcAft>
                <a:spcPts val="600"/>
              </a:spcAft>
            </a:pPr>
            <a:r>
              <a:rPr lang="ja-JP" altLang="en-US" sz="1200">
                <a:latin typeface="Meiryo" panose="020B0604030504040204" pitchFamily="34" charset="-128"/>
                <a:ea typeface="Meiryo" panose="020B0604030504040204" pitchFamily="34" charset="-128"/>
              </a:rPr>
              <a:t>人間がコンピュータに「どこを見るべきか」を教える必要があった。</a:t>
            </a:r>
          </a:p>
          <a:p>
            <a:pPr>
              <a:spcAft>
                <a:spcPts val="600"/>
              </a:spcAft>
            </a:pPr>
            <a:r>
              <a:rPr lang="ja-JP" altLang="en-US" sz="1200" b="1">
                <a:latin typeface="Meiryo" panose="020B0604030504040204" pitchFamily="34" charset="-128"/>
                <a:ea typeface="Meiryo" panose="020B0604030504040204" pitchFamily="34" charset="-128"/>
              </a:rPr>
              <a:t>プロセス</a:t>
            </a:r>
            <a:r>
              <a:rPr lang="en-US" altLang="ja-JP" sz="1200" b="1"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 人間が「猫とは、耳が尖っていて、ヒゲがあるものだ」というルール（特徴量）を定義し、データを入力する。</a:t>
            </a:r>
          </a:p>
          <a:p>
            <a:pPr>
              <a:spcAft>
                <a:spcPts val="600"/>
              </a:spcAft>
            </a:pPr>
            <a:r>
              <a:rPr lang="ja-JP" altLang="en-US" sz="1200" b="1">
                <a:latin typeface="Meiryo" panose="020B0604030504040204" pitchFamily="34" charset="-128"/>
                <a:ea typeface="Meiryo" panose="020B0604030504040204" pitchFamily="34" charset="-128"/>
              </a:rPr>
              <a:t>限界</a:t>
            </a:r>
            <a:r>
              <a:rPr lang="en-US" altLang="ja-JP" sz="1200" b="1"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 人間が定義しきれない微妙な特徴（例：猫の独特な丸みや質感など）は認識できず、精度の向上に限界があった。</a:t>
            </a:r>
          </a:p>
          <a:p>
            <a:pPr>
              <a:spcAft>
                <a:spcPts val="600"/>
              </a:spcAft>
            </a:pPr>
            <a:r>
              <a:rPr lang="en-US" altLang="ja-JP" sz="1200" b="1" dirty="0">
                <a:latin typeface="Meiryo" panose="020B0604030504040204" pitchFamily="34" charset="-128"/>
                <a:ea typeface="Meiryo" panose="020B0604030504040204" pitchFamily="34" charset="-128"/>
              </a:rPr>
              <a:t>2. </a:t>
            </a:r>
            <a:r>
              <a:rPr lang="ja-JP" altLang="en-US" sz="1200" b="1">
                <a:latin typeface="Meiryo" panose="020B0604030504040204" pitchFamily="34" charset="-128"/>
                <a:ea typeface="Meiryo" panose="020B0604030504040204" pitchFamily="34" charset="-128"/>
              </a:rPr>
              <a:t>ディープラーニング（現在）</a:t>
            </a:r>
          </a:p>
          <a:p>
            <a:pPr>
              <a:spcAft>
                <a:spcPts val="600"/>
              </a:spcAft>
            </a:pPr>
            <a:r>
              <a:rPr lang="ja-JP" altLang="en-US" sz="1200">
                <a:latin typeface="Meiryo" panose="020B0604030504040204" pitchFamily="34" charset="-128"/>
                <a:ea typeface="Meiryo" panose="020B0604030504040204" pitchFamily="34" charset="-128"/>
              </a:rPr>
              <a:t>コンピュータが自分で「どこを見るべきか」を学習。</a:t>
            </a:r>
          </a:p>
          <a:p>
            <a:pPr>
              <a:spcAft>
                <a:spcPts val="600"/>
              </a:spcAft>
            </a:pPr>
            <a:r>
              <a:rPr lang="ja-JP" altLang="en-US" sz="1200" b="1">
                <a:latin typeface="Meiryo" panose="020B0604030504040204" pitchFamily="34" charset="-128"/>
                <a:ea typeface="Meiryo" panose="020B0604030504040204" pitchFamily="34" charset="-128"/>
              </a:rPr>
              <a:t>プロセス</a:t>
            </a:r>
            <a:r>
              <a:rPr lang="en-US" altLang="ja-JP" sz="1200" b="1"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 大量の猫の画像を読み込ませるだけで、コンピュータ自身が「猫にはこういう共通のパターンがある」と勝手に特徴を見つけ出す。</a:t>
            </a:r>
          </a:p>
          <a:p>
            <a:pPr>
              <a:spcAft>
                <a:spcPts val="600"/>
              </a:spcAft>
            </a:pPr>
            <a:r>
              <a:rPr lang="ja-JP" altLang="en-US" sz="1200" b="1">
                <a:latin typeface="Meiryo" panose="020B0604030504040204" pitchFamily="34" charset="-128"/>
                <a:ea typeface="Meiryo" panose="020B0604030504040204" pitchFamily="34" charset="-128"/>
              </a:rPr>
              <a:t>革新</a:t>
            </a:r>
            <a:r>
              <a:rPr lang="en-US" altLang="ja-JP" sz="1200" b="1"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 人間が言葉で説明できないような複雑で抽象的な特徴まで捉えられるようになり、認識精度が劇的に向上した。</a:t>
            </a:r>
          </a:p>
        </p:txBody>
      </p:sp>
      <p:graphicFrame>
        <p:nvGraphicFramePr>
          <p:cNvPr id="14" name="表 13">
            <a:extLst>
              <a:ext uri="{FF2B5EF4-FFF2-40B4-BE49-F238E27FC236}">
                <a16:creationId xmlns:a16="http://schemas.microsoft.com/office/drawing/2014/main" id="{12CD1910-EBAF-5412-E2C2-B6C90029B0C6}"/>
              </a:ext>
            </a:extLst>
          </p:cNvPr>
          <p:cNvGraphicFramePr>
            <a:graphicFrameLocks noGrp="1"/>
          </p:cNvGraphicFramePr>
          <p:nvPr>
            <p:extLst>
              <p:ext uri="{D42A27DB-BD31-4B8C-83A1-F6EECF244321}">
                <p14:modId xmlns:p14="http://schemas.microsoft.com/office/powerpoint/2010/main" val="2909484681"/>
              </p:ext>
            </p:extLst>
          </p:nvPr>
        </p:nvGraphicFramePr>
        <p:xfrm>
          <a:off x="4032112" y="2529043"/>
          <a:ext cx="4839510" cy="3856516"/>
        </p:xfrm>
        <a:graphic>
          <a:graphicData uri="http://schemas.openxmlformats.org/drawingml/2006/table">
            <a:tbl>
              <a:tblPr>
                <a:tableStyleId>{5C22544A-7EE6-4342-B048-85BDC9FD1C3A}</a:tableStyleId>
              </a:tblPr>
              <a:tblGrid>
                <a:gridCol w="1342418">
                  <a:extLst>
                    <a:ext uri="{9D8B030D-6E8A-4147-A177-3AD203B41FA5}">
                      <a16:colId xmlns:a16="http://schemas.microsoft.com/office/drawing/2014/main" val="675822765"/>
                    </a:ext>
                  </a:extLst>
                </a:gridCol>
                <a:gridCol w="1780162">
                  <a:extLst>
                    <a:ext uri="{9D8B030D-6E8A-4147-A177-3AD203B41FA5}">
                      <a16:colId xmlns:a16="http://schemas.microsoft.com/office/drawing/2014/main" val="1084689326"/>
                    </a:ext>
                  </a:extLst>
                </a:gridCol>
                <a:gridCol w="1716930">
                  <a:extLst>
                    <a:ext uri="{9D8B030D-6E8A-4147-A177-3AD203B41FA5}">
                      <a16:colId xmlns:a16="http://schemas.microsoft.com/office/drawing/2014/main" val="2838150373"/>
                    </a:ext>
                  </a:extLst>
                </a:gridCol>
              </a:tblGrid>
              <a:tr h="258747">
                <a:tc>
                  <a:txBody>
                    <a:bodyPr/>
                    <a:lstStyle/>
                    <a:p>
                      <a:pPr marL="0" algn="ctr" fontAlgn="ctr">
                        <a:buNone/>
                      </a:pPr>
                      <a:r>
                        <a:rPr lang="ja-JP" altLang="en-US" sz="1200" u="none" strike="noStrike">
                          <a:solidFill>
                            <a:schemeClr val="bg1"/>
                          </a:solidFill>
                          <a:effectLst/>
                          <a:latin typeface="Meiryo" panose="020B0604030504040204" pitchFamily="34" charset="-128"/>
                          <a:ea typeface="Meiryo" panose="020B0604030504040204" pitchFamily="34" charset="-128"/>
                        </a:rPr>
                        <a:t>項目</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marL="0" algn="ctr" fontAlgn="ctr">
                        <a:buNone/>
                      </a:pPr>
                      <a:r>
                        <a:rPr lang="ja-JP" altLang="en-US" sz="1200" u="none" strike="noStrike">
                          <a:solidFill>
                            <a:schemeClr val="bg1"/>
                          </a:solidFill>
                          <a:effectLst/>
                          <a:latin typeface="Meiryo" panose="020B0604030504040204" pitchFamily="34" charset="-128"/>
                          <a:ea typeface="Meiryo" panose="020B0604030504040204" pitchFamily="34" charset="-128"/>
                        </a:rPr>
                        <a:t>以前の機械学習</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marL="0" algn="ctr" fontAlgn="ctr">
                        <a:buNone/>
                      </a:pPr>
                      <a:r>
                        <a:rPr lang="ja-JP" altLang="en-US" sz="1200" u="none" strike="noStrike">
                          <a:solidFill>
                            <a:schemeClr val="bg1"/>
                          </a:solidFill>
                          <a:effectLst/>
                          <a:latin typeface="Meiryo" panose="020B0604030504040204" pitchFamily="34" charset="-128"/>
                          <a:ea typeface="Meiryo" panose="020B0604030504040204" pitchFamily="34" charset="-128"/>
                        </a:rPr>
                        <a:t>ディープラーニング</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extLst>
                  <a:ext uri="{0D108BD9-81ED-4DB2-BD59-A6C34878D82A}">
                    <a16:rowId xmlns:a16="http://schemas.microsoft.com/office/drawing/2014/main" val="170351446"/>
                  </a:ext>
                </a:extLst>
              </a:tr>
              <a:tr h="799504">
                <a:tc>
                  <a:txBody>
                    <a:bodyPr/>
                    <a:lstStyle/>
                    <a:p>
                      <a:pPr marL="0" algn="ctr" fontAlgn="ctr">
                        <a:buNone/>
                      </a:pPr>
                      <a:r>
                        <a:rPr lang="ja-JP" altLang="en-US" sz="1200" u="none" strike="noStrike">
                          <a:solidFill>
                            <a:schemeClr val="bg1"/>
                          </a:solidFill>
                          <a:effectLst/>
                          <a:latin typeface="Meiryo" panose="020B0604030504040204" pitchFamily="34" charset="-128"/>
                          <a:ea typeface="Meiryo" panose="020B0604030504040204" pitchFamily="34" charset="-128"/>
                        </a:rPr>
                        <a:t>特徴の定義</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50000"/>
                        <a:lumOff val="50000"/>
                      </a:schemeClr>
                    </a:solidFill>
                  </a:tcPr>
                </a:tc>
                <a:tc>
                  <a:txBody>
                    <a:bodyPr/>
                    <a:lstStyle/>
                    <a:p>
                      <a:pPr marL="108000" algn="l" fontAlgn="ctr">
                        <a:buNone/>
                      </a:pPr>
                      <a:r>
                        <a:rPr lang="ja-JP" altLang="en-US" sz="1200" u="none" strike="noStrike">
                          <a:effectLst/>
                          <a:latin typeface="Meiryo" panose="020B0604030504040204" pitchFamily="34" charset="-128"/>
                          <a:ea typeface="Meiryo" panose="020B0604030504040204" pitchFamily="34" charset="-128"/>
                        </a:rPr>
                        <a:t>人間が行う</a:t>
                      </a:r>
                      <a:br>
                        <a:rPr lang="en-US" altLang="ja-JP" sz="1200" u="none" strike="noStrike" dirty="0">
                          <a:effectLst/>
                          <a:latin typeface="Meiryo" panose="020B0604030504040204" pitchFamily="34" charset="-128"/>
                          <a:ea typeface="Meiryo" panose="020B0604030504040204" pitchFamily="34" charset="-128"/>
                        </a:rPr>
                      </a:br>
                      <a:r>
                        <a:rPr lang="ja-JP" altLang="en-US" sz="1200" u="none" strike="noStrike">
                          <a:effectLst/>
                          <a:latin typeface="Meiryo" panose="020B0604030504040204" pitchFamily="34" charset="-128"/>
                          <a:ea typeface="Meiryo" panose="020B0604030504040204" pitchFamily="34" charset="-128"/>
                        </a:rPr>
                        <a:t>（職人技が必要）</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buNone/>
                      </a:pPr>
                      <a:r>
                        <a:rPr lang="en" sz="1200" u="none" strike="noStrike" dirty="0">
                          <a:effectLst/>
                          <a:latin typeface="Meiryo" panose="020B0604030504040204" pitchFamily="34" charset="-128"/>
                          <a:ea typeface="Meiryo" panose="020B0604030504040204" pitchFamily="34" charset="-128"/>
                        </a:rPr>
                        <a:t>AI</a:t>
                      </a:r>
                      <a:r>
                        <a:rPr lang="ja-JP" altLang="en-US" sz="1200" u="none" strike="noStrike">
                          <a:effectLst/>
                          <a:latin typeface="Meiryo" panose="020B0604030504040204" pitchFamily="34" charset="-128"/>
                          <a:ea typeface="Meiryo" panose="020B0604030504040204" pitchFamily="34" charset="-128"/>
                        </a:rPr>
                        <a:t>が自動で行う</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4271775577"/>
                  </a:ext>
                </a:extLst>
              </a:tr>
              <a:tr h="399753">
                <a:tc>
                  <a:txBody>
                    <a:bodyPr/>
                    <a:lstStyle/>
                    <a:p>
                      <a:pPr marL="0" algn="ctr" fontAlgn="ctr">
                        <a:buNone/>
                      </a:pPr>
                      <a:r>
                        <a:rPr lang="ja-JP" altLang="en-US" sz="1200" u="none" strike="noStrike">
                          <a:solidFill>
                            <a:schemeClr val="bg1"/>
                          </a:solidFill>
                          <a:effectLst/>
                          <a:latin typeface="Meiryo" panose="020B0604030504040204" pitchFamily="34" charset="-128"/>
                          <a:ea typeface="Meiryo" panose="020B0604030504040204" pitchFamily="34" charset="-128"/>
                        </a:rPr>
                        <a:t>必要なデータ量</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50000"/>
                        <a:lumOff val="50000"/>
                      </a:schemeClr>
                    </a:solidFill>
                  </a:tcPr>
                </a:tc>
                <a:tc>
                  <a:txBody>
                    <a:bodyPr/>
                    <a:lstStyle/>
                    <a:p>
                      <a:pPr marL="108000" algn="l" fontAlgn="ctr">
                        <a:buNone/>
                      </a:pPr>
                      <a:r>
                        <a:rPr lang="ja-JP" altLang="en-US" sz="1200" u="none" strike="noStrike">
                          <a:effectLst/>
                          <a:latin typeface="Meiryo" panose="020B0604030504040204" pitchFamily="34" charset="-128"/>
                          <a:ea typeface="Meiryo" panose="020B0604030504040204" pitchFamily="34" charset="-128"/>
                        </a:rPr>
                        <a:t>比較的少なくて済む</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buNone/>
                      </a:pPr>
                      <a:r>
                        <a:rPr lang="ja-JP" altLang="en-US" sz="1200" u="none" strike="noStrike">
                          <a:effectLst/>
                          <a:latin typeface="Meiryo" panose="020B0604030504040204" pitchFamily="34" charset="-128"/>
                          <a:ea typeface="Meiryo" panose="020B0604030504040204" pitchFamily="34" charset="-128"/>
                        </a:rPr>
                        <a:t>大量のデータが必要</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565949384"/>
                  </a:ext>
                </a:extLst>
              </a:tr>
              <a:tr h="799504">
                <a:tc>
                  <a:txBody>
                    <a:bodyPr/>
                    <a:lstStyle/>
                    <a:p>
                      <a:pPr marL="0" algn="ctr" fontAlgn="ctr">
                        <a:buNone/>
                      </a:pPr>
                      <a:r>
                        <a:rPr lang="ja-JP" altLang="en-US" sz="1200" u="none" strike="noStrike">
                          <a:solidFill>
                            <a:schemeClr val="bg1"/>
                          </a:solidFill>
                          <a:effectLst/>
                          <a:latin typeface="Meiryo" panose="020B0604030504040204" pitchFamily="34" charset="-128"/>
                          <a:ea typeface="Meiryo" panose="020B0604030504040204" pitchFamily="34" charset="-128"/>
                        </a:rPr>
                        <a:t>必要な</a:t>
                      </a:r>
                      <a:r>
                        <a:rPr lang="en" sz="1200" u="none" strike="noStrike" dirty="0">
                          <a:solidFill>
                            <a:schemeClr val="bg1"/>
                          </a:solidFill>
                          <a:effectLst/>
                          <a:latin typeface="Meiryo" panose="020B0604030504040204" pitchFamily="34" charset="-128"/>
                          <a:ea typeface="Meiryo" panose="020B0604030504040204" pitchFamily="34" charset="-128"/>
                        </a:rPr>
                        <a:t>PC</a:t>
                      </a:r>
                      <a:r>
                        <a:rPr lang="ja-JP" altLang="en-US" sz="1200" u="none" strike="noStrike">
                          <a:solidFill>
                            <a:schemeClr val="bg1"/>
                          </a:solidFill>
                          <a:effectLst/>
                          <a:latin typeface="Meiryo" panose="020B0604030504040204" pitchFamily="34" charset="-128"/>
                          <a:ea typeface="Meiryo" panose="020B0604030504040204" pitchFamily="34" charset="-128"/>
                        </a:rPr>
                        <a:t>性能</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50000"/>
                        <a:lumOff val="50000"/>
                      </a:schemeClr>
                    </a:solidFill>
                  </a:tcPr>
                </a:tc>
                <a:tc>
                  <a:txBody>
                    <a:bodyPr/>
                    <a:lstStyle/>
                    <a:p>
                      <a:pPr marL="108000" algn="l" fontAlgn="ctr">
                        <a:buNone/>
                      </a:pPr>
                      <a:r>
                        <a:rPr lang="ja-JP" altLang="en-US" sz="1200" u="none" strike="noStrike">
                          <a:effectLst/>
                          <a:latin typeface="Meiryo" panose="020B0604030504040204" pitchFamily="34" charset="-128"/>
                          <a:ea typeface="Meiryo" panose="020B0604030504040204" pitchFamily="34" charset="-128"/>
                        </a:rPr>
                        <a:t>一般的な</a:t>
                      </a:r>
                      <a:r>
                        <a:rPr lang="en" sz="1200" u="none" strike="noStrike" dirty="0">
                          <a:effectLst/>
                          <a:latin typeface="Meiryo" panose="020B0604030504040204" pitchFamily="34" charset="-128"/>
                          <a:ea typeface="Meiryo" panose="020B0604030504040204" pitchFamily="34" charset="-128"/>
                        </a:rPr>
                        <a:t>PC</a:t>
                      </a:r>
                      <a:r>
                        <a:rPr lang="ja-JP" altLang="en-US" sz="1200" u="none" strike="noStrike">
                          <a:effectLst/>
                          <a:latin typeface="Meiryo" panose="020B0604030504040204" pitchFamily="34" charset="-128"/>
                          <a:ea typeface="Meiryo" panose="020B0604030504040204" pitchFamily="34" charset="-128"/>
                        </a:rPr>
                        <a:t>でも動く場合がある</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buNone/>
                      </a:pPr>
                      <a:r>
                        <a:rPr lang="ja-JP" altLang="en-US" sz="1200" u="none" strike="noStrike">
                          <a:effectLst/>
                          <a:latin typeface="Meiryo" panose="020B0604030504040204" pitchFamily="34" charset="-128"/>
                          <a:ea typeface="Meiryo" panose="020B0604030504040204" pitchFamily="34" charset="-128"/>
                        </a:rPr>
                        <a:t>高性能な</a:t>
                      </a:r>
                      <a:r>
                        <a:rPr lang="en" sz="1200" u="none" strike="noStrike" dirty="0">
                          <a:effectLst/>
                          <a:latin typeface="Meiryo" panose="020B0604030504040204" pitchFamily="34" charset="-128"/>
                          <a:ea typeface="Meiryo" panose="020B0604030504040204" pitchFamily="34" charset="-128"/>
                        </a:rPr>
                        <a:t>GPU（</a:t>
                      </a:r>
                      <a:r>
                        <a:rPr lang="ja-JP" altLang="en-US" sz="1200" u="none" strike="noStrike">
                          <a:effectLst/>
                          <a:latin typeface="Meiryo" panose="020B0604030504040204" pitchFamily="34" charset="-128"/>
                          <a:ea typeface="Meiryo" panose="020B0604030504040204" pitchFamily="34" charset="-128"/>
                        </a:rPr>
                        <a:t>計算資源）が必要</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37749745"/>
                  </a:ext>
                </a:extLst>
              </a:tr>
              <a:tr h="799504">
                <a:tc>
                  <a:txBody>
                    <a:bodyPr/>
                    <a:lstStyle/>
                    <a:p>
                      <a:pPr marL="0" algn="ctr" fontAlgn="ctr">
                        <a:buNone/>
                      </a:pPr>
                      <a:r>
                        <a:rPr lang="ja-JP" altLang="en-US" sz="1200" u="none" strike="noStrike">
                          <a:solidFill>
                            <a:schemeClr val="bg1"/>
                          </a:solidFill>
                          <a:effectLst/>
                          <a:latin typeface="Meiryo" panose="020B0604030504040204" pitchFamily="34" charset="-128"/>
                          <a:ea typeface="Meiryo" panose="020B0604030504040204" pitchFamily="34" charset="-128"/>
                        </a:rPr>
                        <a:t>精度</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50000"/>
                        <a:lumOff val="50000"/>
                      </a:schemeClr>
                    </a:solidFill>
                  </a:tcPr>
                </a:tc>
                <a:tc>
                  <a:txBody>
                    <a:bodyPr/>
                    <a:lstStyle/>
                    <a:p>
                      <a:pPr marL="108000" algn="l" fontAlgn="ctr">
                        <a:buNone/>
                      </a:pPr>
                      <a:r>
                        <a:rPr lang="ja-JP" altLang="en-US" sz="1200" u="none" strike="noStrike">
                          <a:effectLst/>
                          <a:latin typeface="Meiryo" panose="020B0604030504040204" pitchFamily="34" charset="-128"/>
                          <a:ea typeface="Meiryo" panose="020B0604030504040204" pitchFamily="34" charset="-128"/>
                        </a:rPr>
                        <a:t>データが増えてもある程度で頭打ち</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buNone/>
                      </a:pPr>
                      <a:r>
                        <a:rPr lang="ja-JP" altLang="en-US" sz="1200" u="none" strike="noStrike">
                          <a:effectLst/>
                          <a:latin typeface="Meiryo" panose="020B0604030504040204" pitchFamily="34" charset="-128"/>
                          <a:ea typeface="Meiryo" panose="020B0604030504040204" pitchFamily="34" charset="-128"/>
                        </a:rPr>
                        <a:t>データが増えるほど性能が向上し続ける</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3189526259"/>
                  </a:ext>
                </a:extLst>
              </a:tr>
              <a:tr h="799504">
                <a:tc>
                  <a:txBody>
                    <a:bodyPr/>
                    <a:lstStyle/>
                    <a:p>
                      <a:pPr marL="0" algn="ctr" fontAlgn="ctr">
                        <a:buNone/>
                      </a:pPr>
                      <a:r>
                        <a:rPr lang="ja-JP" altLang="en-US" sz="1200" u="none" strike="noStrike">
                          <a:solidFill>
                            <a:schemeClr val="bg1"/>
                          </a:solidFill>
                          <a:effectLst/>
                          <a:latin typeface="Meiryo" panose="020B0604030504040204" pitchFamily="34" charset="-128"/>
                          <a:ea typeface="Meiryo" panose="020B0604030504040204" pitchFamily="34" charset="-128"/>
                        </a:rPr>
                        <a:t>得意分野</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50000"/>
                        <a:lumOff val="50000"/>
                      </a:schemeClr>
                    </a:solidFill>
                  </a:tcPr>
                </a:tc>
                <a:tc>
                  <a:txBody>
                    <a:bodyPr/>
                    <a:lstStyle/>
                    <a:p>
                      <a:pPr marL="108000" algn="l" fontAlgn="ctr">
                        <a:buNone/>
                      </a:pPr>
                      <a:r>
                        <a:rPr lang="ja-JP" altLang="en-US" sz="1200" u="none" strike="noStrike">
                          <a:effectLst/>
                          <a:latin typeface="Meiryo" panose="020B0604030504040204" pitchFamily="34" charset="-128"/>
                          <a:ea typeface="Meiryo" panose="020B0604030504040204" pitchFamily="34" charset="-128"/>
                        </a:rPr>
                        <a:t>構造化データ</a:t>
                      </a:r>
                      <a:br>
                        <a:rPr lang="en-US" altLang="ja-JP" sz="1200" u="none" strike="noStrike" dirty="0">
                          <a:effectLst/>
                          <a:latin typeface="Meiryo" panose="020B0604030504040204" pitchFamily="34" charset="-128"/>
                          <a:ea typeface="Meiryo" panose="020B0604030504040204" pitchFamily="34" charset="-128"/>
                        </a:rPr>
                      </a:br>
                      <a:r>
                        <a:rPr lang="ja-JP" altLang="en-US" sz="1200" u="none" strike="noStrike">
                          <a:effectLst/>
                          <a:latin typeface="Meiryo" panose="020B0604030504040204" pitchFamily="34" charset="-128"/>
                          <a:ea typeface="Meiryo" panose="020B0604030504040204" pitchFamily="34" charset="-128"/>
                        </a:rPr>
                        <a:t>（表計算データなど）</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buNone/>
                      </a:pPr>
                      <a:r>
                        <a:rPr lang="ja-JP" altLang="en-US" sz="1200" u="none" strike="noStrike">
                          <a:effectLst/>
                          <a:latin typeface="Meiryo" panose="020B0604030504040204" pitchFamily="34" charset="-128"/>
                          <a:ea typeface="Meiryo" panose="020B0604030504040204" pitchFamily="34" charset="-128"/>
                        </a:rPr>
                        <a:t>画像、音声、自然言語（複雑なデータ）</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369729065"/>
                  </a:ext>
                </a:extLst>
              </a:tr>
            </a:tbl>
          </a:graphicData>
        </a:graphic>
      </p:graphicFrame>
    </p:spTree>
    <p:extLst>
      <p:ext uri="{BB962C8B-B14F-4D97-AF65-F5344CB8AC3E}">
        <p14:creationId xmlns:p14="http://schemas.microsoft.com/office/powerpoint/2010/main" val="3138819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31209074-8E73-9D4F-9246-7FE94D5BECBF}"/>
              </a:ext>
            </a:extLst>
          </p:cNvPr>
          <p:cNvGrpSpPr/>
          <p:nvPr/>
        </p:nvGrpSpPr>
        <p:grpSpPr>
          <a:xfrm>
            <a:off x="230400" y="1379132"/>
            <a:ext cx="8373211" cy="4252400"/>
            <a:chOff x="230400" y="1379132"/>
            <a:chExt cx="8373211" cy="4252400"/>
          </a:xfrm>
        </p:grpSpPr>
        <p:pic>
          <p:nvPicPr>
            <p:cNvPr id="1034" name="Picture 10" descr="Cloud icon - Free download on Iconfinder">
              <a:extLst>
                <a:ext uri="{FF2B5EF4-FFF2-40B4-BE49-F238E27FC236}">
                  <a16:creationId xmlns:a16="http://schemas.microsoft.com/office/drawing/2014/main" id="{A23BD0B6-B663-7B43-9B71-E1D86B6AD2BE}"/>
                </a:ext>
              </a:extLst>
            </p:cNvPr>
            <p:cNvPicPr>
              <a:picLocks noChangeAspect="1" noChangeArrowheads="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a:ext>
              </a:extLst>
            </a:blip>
            <a:srcRect l="6803" t="18069" r="5049" b="18914"/>
            <a:stretch/>
          </p:blipFill>
          <p:spPr bwMode="auto">
            <a:xfrm>
              <a:off x="230400" y="1379132"/>
              <a:ext cx="4330154" cy="4252400"/>
            </a:xfrm>
            <a:prstGeom prst="rect">
              <a:avLst/>
            </a:prstGeom>
            <a:noFill/>
            <a:extLst>
              <a:ext uri="{909E8E84-426E-40DD-AFC4-6F175D3DCCD1}">
                <a14:hiddenFill xmlns:a14="http://schemas.microsoft.com/office/drawing/2010/main">
                  <a:solidFill>
                    <a:srgbClr val="FFFFFF"/>
                  </a:solidFill>
                </a14:hiddenFill>
              </a:ext>
            </a:extLst>
          </p:spPr>
        </p:pic>
        <p:sp>
          <p:nvSpPr>
            <p:cNvPr id="167" name="正方形/長方形 166">
              <a:extLst>
                <a:ext uri="{FF2B5EF4-FFF2-40B4-BE49-F238E27FC236}">
                  <a16:creationId xmlns:a16="http://schemas.microsoft.com/office/drawing/2014/main" id="{DDC27B5A-D523-1247-955E-D8A75E8D0055}"/>
                </a:ext>
              </a:extLst>
            </p:cNvPr>
            <p:cNvSpPr/>
            <p:nvPr/>
          </p:nvSpPr>
          <p:spPr>
            <a:xfrm>
              <a:off x="998342" y="4570554"/>
              <a:ext cx="7605269" cy="447905"/>
            </a:xfrm>
            <a:prstGeom prst="rect">
              <a:avLst/>
            </a:prstGeom>
            <a:solidFill>
              <a:srgbClr val="7030A0">
                <a:alpha val="5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2" name="正方形/長方形 161">
              <a:extLst>
                <a:ext uri="{FF2B5EF4-FFF2-40B4-BE49-F238E27FC236}">
                  <a16:creationId xmlns:a16="http://schemas.microsoft.com/office/drawing/2014/main" id="{304FC210-41BE-A544-8F6F-B2A00912DAEE}"/>
                </a:ext>
              </a:extLst>
            </p:cNvPr>
            <p:cNvSpPr/>
            <p:nvPr/>
          </p:nvSpPr>
          <p:spPr>
            <a:xfrm>
              <a:off x="1004873" y="4015383"/>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3" name="正方形/長方形 162">
              <a:extLst>
                <a:ext uri="{FF2B5EF4-FFF2-40B4-BE49-F238E27FC236}">
                  <a16:creationId xmlns:a16="http://schemas.microsoft.com/office/drawing/2014/main" id="{158289BB-AAED-FF46-9FB5-DD6F491B48AF}"/>
                </a:ext>
              </a:extLst>
            </p:cNvPr>
            <p:cNvSpPr/>
            <p:nvPr/>
          </p:nvSpPr>
          <p:spPr>
            <a:xfrm>
              <a:off x="1004282" y="3509783"/>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4" name="正方形/長方形 163">
              <a:extLst>
                <a:ext uri="{FF2B5EF4-FFF2-40B4-BE49-F238E27FC236}">
                  <a16:creationId xmlns:a16="http://schemas.microsoft.com/office/drawing/2014/main" id="{C2850D24-59EA-AD44-AC23-7C1CF284D290}"/>
                </a:ext>
              </a:extLst>
            </p:cNvPr>
            <p:cNvSpPr/>
            <p:nvPr/>
          </p:nvSpPr>
          <p:spPr>
            <a:xfrm>
              <a:off x="1004873" y="2989100"/>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5" name="正方形/長方形 164">
              <a:extLst>
                <a:ext uri="{FF2B5EF4-FFF2-40B4-BE49-F238E27FC236}">
                  <a16:creationId xmlns:a16="http://schemas.microsoft.com/office/drawing/2014/main" id="{462A4DBC-FD17-D64F-90A5-6A7E11D22202}"/>
                </a:ext>
              </a:extLst>
            </p:cNvPr>
            <p:cNvSpPr/>
            <p:nvPr/>
          </p:nvSpPr>
          <p:spPr>
            <a:xfrm>
              <a:off x="1004282" y="2483500"/>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6" name="正方形/長方形 165">
              <a:extLst>
                <a:ext uri="{FF2B5EF4-FFF2-40B4-BE49-F238E27FC236}">
                  <a16:creationId xmlns:a16="http://schemas.microsoft.com/office/drawing/2014/main" id="{F6F1852D-5747-6544-972C-E0882D481D9F}"/>
                </a:ext>
              </a:extLst>
            </p:cNvPr>
            <p:cNvSpPr/>
            <p:nvPr/>
          </p:nvSpPr>
          <p:spPr>
            <a:xfrm>
              <a:off x="1004282" y="1974049"/>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CC153D4-3B8F-204E-AC6A-00373F03D247}"/>
                </a:ext>
              </a:extLst>
            </p:cNvPr>
            <p:cNvSpPr txBox="1"/>
            <p:nvPr/>
          </p:nvSpPr>
          <p:spPr>
            <a:xfrm>
              <a:off x="1773431" y="2057483"/>
              <a:ext cx="2792752" cy="369332"/>
            </a:xfrm>
            <a:prstGeom prst="rect">
              <a:avLst/>
            </a:prstGeom>
            <a:noFill/>
          </p:spPr>
          <p:txBody>
            <a:bodyPr wrap="none" rtlCol="0">
              <a:spAutoFit/>
            </a:bodyPr>
            <a:lstStyle/>
            <a:p>
              <a:pPr algn="r"/>
              <a:r>
                <a:rPr kumimoji="1" lang="ja-JP" altLang="en-US">
                  <a:solidFill>
                    <a:schemeClr val="bg1"/>
                  </a:solidFill>
                </a:rPr>
                <a:t>データ管理プラットフォーム</a:t>
              </a:r>
            </a:p>
          </p:txBody>
        </p:sp>
        <p:sp>
          <p:nvSpPr>
            <p:cNvPr id="149" name="テキスト ボックス 148">
              <a:extLst>
                <a:ext uri="{FF2B5EF4-FFF2-40B4-BE49-F238E27FC236}">
                  <a16:creationId xmlns:a16="http://schemas.microsoft.com/office/drawing/2014/main" id="{9CB14AAD-2E7B-0E43-8821-50150C479765}"/>
                </a:ext>
              </a:extLst>
            </p:cNvPr>
            <p:cNvSpPr txBox="1"/>
            <p:nvPr/>
          </p:nvSpPr>
          <p:spPr>
            <a:xfrm>
              <a:off x="2154945" y="2546990"/>
              <a:ext cx="2411238" cy="369332"/>
            </a:xfrm>
            <a:prstGeom prst="rect">
              <a:avLst/>
            </a:prstGeom>
            <a:noFill/>
          </p:spPr>
          <p:txBody>
            <a:bodyPr wrap="none" rtlCol="0">
              <a:spAutoFit/>
            </a:bodyPr>
            <a:lstStyle/>
            <a:p>
              <a:pPr algn="r"/>
              <a:r>
                <a:rPr kumimoji="1" lang="ja-JP" altLang="en-US">
                  <a:solidFill>
                    <a:schemeClr val="bg1"/>
                  </a:solidFill>
                </a:rPr>
                <a:t>ＩＤ管理プラットフォーム</a:t>
              </a:r>
            </a:p>
          </p:txBody>
        </p:sp>
        <p:sp>
          <p:nvSpPr>
            <p:cNvPr id="151" name="テキスト ボックス 150">
              <a:extLst>
                <a:ext uri="{FF2B5EF4-FFF2-40B4-BE49-F238E27FC236}">
                  <a16:creationId xmlns:a16="http://schemas.microsoft.com/office/drawing/2014/main" id="{CC1EC12D-4AEA-B64E-9917-5BAF6285DB83}"/>
                </a:ext>
              </a:extLst>
            </p:cNvPr>
            <p:cNvSpPr txBox="1"/>
            <p:nvPr/>
          </p:nvSpPr>
          <p:spPr>
            <a:xfrm>
              <a:off x="1931328" y="3048150"/>
              <a:ext cx="2635658" cy="369332"/>
            </a:xfrm>
            <a:prstGeom prst="rect">
              <a:avLst/>
            </a:prstGeom>
            <a:noFill/>
          </p:spPr>
          <p:txBody>
            <a:bodyPr wrap="none" rtlCol="0">
              <a:spAutoFit/>
            </a:bodyPr>
            <a:lstStyle/>
            <a:p>
              <a:pPr algn="r"/>
              <a:r>
                <a:rPr lang="ja-JP" altLang="en-US">
                  <a:solidFill>
                    <a:schemeClr val="bg1"/>
                  </a:solidFill>
                </a:rPr>
                <a:t>決済</a:t>
              </a:r>
              <a:r>
                <a:rPr kumimoji="1" lang="ja-JP" altLang="en-US">
                  <a:solidFill>
                    <a:schemeClr val="bg1"/>
                  </a:solidFill>
                </a:rPr>
                <a:t>管理プラットフォーム</a:t>
              </a:r>
            </a:p>
          </p:txBody>
        </p:sp>
        <p:sp>
          <p:nvSpPr>
            <p:cNvPr id="154" name="テキスト ボックス 153">
              <a:extLst>
                <a:ext uri="{FF2B5EF4-FFF2-40B4-BE49-F238E27FC236}">
                  <a16:creationId xmlns:a16="http://schemas.microsoft.com/office/drawing/2014/main" id="{E2FFE7C2-C84D-F448-AF76-CF4F92F84F7F}"/>
                </a:ext>
              </a:extLst>
            </p:cNvPr>
            <p:cNvSpPr txBox="1"/>
            <p:nvPr/>
          </p:nvSpPr>
          <p:spPr>
            <a:xfrm>
              <a:off x="1149268" y="3554738"/>
              <a:ext cx="3422732" cy="369332"/>
            </a:xfrm>
            <a:prstGeom prst="rect">
              <a:avLst/>
            </a:prstGeom>
            <a:noFill/>
          </p:spPr>
          <p:txBody>
            <a:bodyPr wrap="none" rtlCol="0">
              <a:spAutoFit/>
            </a:bodyPr>
            <a:lstStyle/>
            <a:p>
              <a:pPr algn="r"/>
              <a:r>
                <a:rPr lang="ja-JP" altLang="en-US">
                  <a:solidFill>
                    <a:schemeClr val="bg1"/>
                  </a:solidFill>
                </a:rPr>
                <a:t>スケジューリンク・</a:t>
              </a:r>
              <a:r>
                <a:rPr kumimoji="1" lang="ja-JP" altLang="en-US">
                  <a:solidFill>
                    <a:schemeClr val="bg1"/>
                  </a:solidFill>
                </a:rPr>
                <a:t>プラットフォーム</a:t>
              </a:r>
            </a:p>
          </p:txBody>
        </p:sp>
        <p:sp>
          <p:nvSpPr>
            <p:cNvPr id="156" name="テキスト ボックス 155">
              <a:extLst>
                <a:ext uri="{FF2B5EF4-FFF2-40B4-BE49-F238E27FC236}">
                  <a16:creationId xmlns:a16="http://schemas.microsoft.com/office/drawing/2014/main" id="{034A4DBF-AC64-0140-9080-4CF2EC365CDC}"/>
                </a:ext>
              </a:extLst>
            </p:cNvPr>
            <p:cNvSpPr txBox="1"/>
            <p:nvPr/>
          </p:nvSpPr>
          <p:spPr>
            <a:xfrm>
              <a:off x="2172648" y="4064720"/>
              <a:ext cx="2404824" cy="369332"/>
            </a:xfrm>
            <a:prstGeom prst="rect">
              <a:avLst/>
            </a:prstGeom>
            <a:noFill/>
          </p:spPr>
          <p:txBody>
            <a:bodyPr wrap="none" rtlCol="0">
              <a:spAutoFit/>
            </a:bodyPr>
            <a:lstStyle/>
            <a:p>
              <a:pPr algn="r"/>
              <a:r>
                <a:rPr lang="ja-JP" altLang="en-US">
                  <a:solidFill>
                    <a:schemeClr val="bg1"/>
                  </a:solidFill>
                </a:rPr>
                <a:t>〇〇〇</a:t>
              </a:r>
              <a:r>
                <a:rPr kumimoji="1" lang="ja-JP" altLang="en-US">
                  <a:solidFill>
                    <a:schemeClr val="bg1"/>
                  </a:solidFill>
                </a:rPr>
                <a:t>プラットフォーム</a:t>
              </a:r>
            </a:p>
          </p:txBody>
        </p:sp>
        <p:sp>
          <p:nvSpPr>
            <p:cNvPr id="168" name="テキスト ボックス 167">
              <a:extLst>
                <a:ext uri="{FF2B5EF4-FFF2-40B4-BE49-F238E27FC236}">
                  <a16:creationId xmlns:a16="http://schemas.microsoft.com/office/drawing/2014/main" id="{DBFD59DA-FDE7-554C-B9D9-FDC54D7DEE64}"/>
                </a:ext>
              </a:extLst>
            </p:cNvPr>
            <p:cNvSpPr txBox="1"/>
            <p:nvPr/>
          </p:nvSpPr>
          <p:spPr>
            <a:xfrm>
              <a:off x="1454696" y="4637272"/>
              <a:ext cx="3126177" cy="307777"/>
            </a:xfrm>
            <a:prstGeom prst="rect">
              <a:avLst/>
            </a:prstGeom>
            <a:noFill/>
          </p:spPr>
          <p:txBody>
            <a:bodyPr wrap="none" rtlCol="0">
              <a:spAutoFit/>
            </a:bodyPr>
            <a:lstStyle/>
            <a:p>
              <a:pPr algn="r"/>
              <a:r>
                <a:rPr lang="ja-JP" altLang="en-US" sz="1400">
                  <a:solidFill>
                    <a:schemeClr val="bg1"/>
                  </a:solidFill>
                </a:rPr>
                <a:t>アプリケーション開発ツール／サービス</a:t>
              </a:r>
              <a:endParaRPr kumimoji="1" lang="ja-JP" altLang="en-US" sz="1400">
                <a:solidFill>
                  <a:schemeClr val="bg1"/>
                </a:solidFill>
              </a:endParaRPr>
            </a:p>
          </p:txBody>
        </p:sp>
        <p:sp>
          <p:nvSpPr>
            <p:cNvPr id="28" name="テキスト ボックス 27">
              <a:extLst>
                <a:ext uri="{FF2B5EF4-FFF2-40B4-BE49-F238E27FC236}">
                  <a16:creationId xmlns:a16="http://schemas.microsoft.com/office/drawing/2014/main" id="{0E1D06AA-2128-BB4D-9775-67D46E7A7AB3}"/>
                </a:ext>
              </a:extLst>
            </p:cNvPr>
            <p:cNvSpPr txBox="1"/>
            <p:nvPr/>
          </p:nvSpPr>
          <p:spPr>
            <a:xfrm>
              <a:off x="2570715" y="1524562"/>
              <a:ext cx="2031325" cy="369332"/>
            </a:xfrm>
            <a:prstGeom prst="rect">
              <a:avLst/>
            </a:prstGeom>
            <a:noFill/>
          </p:spPr>
          <p:txBody>
            <a:bodyPr wrap="none" rtlCol="0">
              <a:spAutoFit/>
            </a:bodyPr>
            <a:lstStyle/>
            <a:p>
              <a:r>
                <a:rPr kumimoji="1" lang="ja-JP" altLang="en-US" b="1">
                  <a:solidFill>
                    <a:srgbClr val="0070C0"/>
                  </a:solidFill>
                  <a:latin typeface="Meiryo" panose="020B0604030504040204" pitchFamily="34" charset="-128"/>
                  <a:ea typeface="Meiryo" panose="020B0604030504040204" pitchFamily="34" charset="-128"/>
                </a:rPr>
                <a:t>クラウド</a:t>
              </a:r>
              <a:r>
                <a:rPr kumimoji="1" lang="ja-JP" altLang="en-US">
                  <a:solidFill>
                    <a:srgbClr val="0070C0"/>
                  </a:solidFill>
                  <a:latin typeface="Meiryo" panose="020B0604030504040204" pitchFamily="34" charset="-128"/>
                  <a:ea typeface="Meiryo" panose="020B0604030504040204" pitchFamily="34" charset="-128"/>
                </a:rPr>
                <a:t>サービス</a:t>
              </a:r>
            </a:p>
          </p:txBody>
        </p:sp>
      </p:grpSp>
      <p:sp>
        <p:nvSpPr>
          <p:cNvPr id="135" name="正方形/長方形 134">
            <a:extLst>
              <a:ext uri="{FF2B5EF4-FFF2-40B4-BE49-F238E27FC236}">
                <a16:creationId xmlns:a16="http://schemas.microsoft.com/office/drawing/2014/main" id="{73809D42-CD9A-DC4A-AD31-3EAAD9D92BE0}"/>
              </a:ext>
            </a:extLst>
          </p:cNvPr>
          <p:cNvSpPr/>
          <p:nvPr/>
        </p:nvSpPr>
        <p:spPr>
          <a:xfrm>
            <a:off x="7926934" y="1854068"/>
            <a:ext cx="676677" cy="3417779"/>
          </a:xfrm>
          <a:prstGeom prst="rect">
            <a:avLst/>
          </a:prstGeom>
          <a:solidFill>
            <a:srgbClr val="7030A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テキスト ボックス 135">
            <a:extLst>
              <a:ext uri="{FF2B5EF4-FFF2-40B4-BE49-F238E27FC236}">
                <a16:creationId xmlns:a16="http://schemas.microsoft.com/office/drawing/2014/main" id="{298063BF-3407-B641-B362-89C326ED6D08}"/>
              </a:ext>
            </a:extLst>
          </p:cNvPr>
          <p:cNvSpPr txBox="1"/>
          <p:nvPr/>
        </p:nvSpPr>
        <p:spPr>
          <a:xfrm>
            <a:off x="7906305" y="1558202"/>
            <a:ext cx="723275"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業務</a:t>
            </a:r>
            <a:r>
              <a:rPr lang="ja-JP" altLang="en-US" sz="1400">
                <a:solidFill>
                  <a:srgbClr val="7030A0"/>
                </a:solidFill>
                <a:latin typeface="Meiryo" panose="020B0604030504040204" pitchFamily="34" charset="-128"/>
                <a:ea typeface="Meiryo" panose="020B0604030504040204" pitchFamily="34" charset="-128"/>
              </a:rPr>
              <a:t>Ｘ</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41947B59-0A0D-0346-A795-7841BF7080EE}"/>
              </a:ext>
            </a:extLst>
          </p:cNvPr>
          <p:cNvSpPr>
            <a:spLocks noGrp="1"/>
          </p:cNvSpPr>
          <p:nvPr>
            <p:ph type="title"/>
          </p:nvPr>
        </p:nvSpPr>
        <p:spPr>
          <a:xfrm>
            <a:off x="230400" y="266400"/>
            <a:ext cx="8913600" cy="416221"/>
          </a:xfrm>
        </p:spPr>
        <p:txBody>
          <a:bodyPr/>
          <a:lstStyle/>
          <a:p>
            <a:r>
              <a:rPr kumimoji="1" lang="ja-JP" altLang="en-US" dirty="0"/>
              <a:t>クラウドが提供する業務構築の基盤</a:t>
            </a:r>
          </a:p>
        </p:txBody>
      </p:sp>
      <p:sp>
        <p:nvSpPr>
          <p:cNvPr id="141" name="正方形/長方形 140">
            <a:extLst>
              <a:ext uri="{FF2B5EF4-FFF2-40B4-BE49-F238E27FC236}">
                <a16:creationId xmlns:a16="http://schemas.microsoft.com/office/drawing/2014/main" id="{98237BA0-B560-2840-9856-B4F1691548A2}"/>
              </a:ext>
            </a:extLst>
          </p:cNvPr>
          <p:cNvSpPr/>
          <p:nvPr/>
        </p:nvSpPr>
        <p:spPr>
          <a:xfrm>
            <a:off x="7960669" y="4567209"/>
            <a:ext cx="603932" cy="4479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60" name="グループ化 159">
            <a:extLst>
              <a:ext uri="{FF2B5EF4-FFF2-40B4-BE49-F238E27FC236}">
                <a16:creationId xmlns:a16="http://schemas.microsoft.com/office/drawing/2014/main" id="{D073B82C-2A26-F74C-9DA5-B7BEB0B9AA4A}"/>
              </a:ext>
            </a:extLst>
          </p:cNvPr>
          <p:cNvGrpSpPr/>
          <p:nvPr/>
        </p:nvGrpSpPr>
        <p:grpSpPr>
          <a:xfrm>
            <a:off x="4880481" y="1553286"/>
            <a:ext cx="3681235" cy="3722500"/>
            <a:chOff x="4880481" y="1442259"/>
            <a:chExt cx="3681235" cy="3722500"/>
          </a:xfrm>
        </p:grpSpPr>
        <p:sp>
          <p:nvSpPr>
            <p:cNvPr id="51" name="正方形/長方形 50">
              <a:extLst>
                <a:ext uri="{FF2B5EF4-FFF2-40B4-BE49-F238E27FC236}">
                  <a16:creationId xmlns:a16="http://schemas.microsoft.com/office/drawing/2014/main" id="{CCC54AED-1E31-164A-9880-217BF697DCE4}"/>
                </a:ext>
              </a:extLst>
            </p:cNvPr>
            <p:cNvSpPr/>
            <p:nvPr/>
          </p:nvSpPr>
          <p:spPr>
            <a:xfrm>
              <a:off x="4922147" y="1743042"/>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43C5DF9-6334-D94C-BE1C-017FE2D2D372}"/>
                </a:ext>
              </a:extLst>
            </p:cNvPr>
            <p:cNvSpPr/>
            <p:nvPr/>
          </p:nvSpPr>
          <p:spPr>
            <a:xfrm>
              <a:off x="5676214"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8568BFC3-9934-4146-9E06-32AD5D998816}"/>
                </a:ext>
              </a:extLst>
            </p:cNvPr>
            <p:cNvSpPr/>
            <p:nvPr/>
          </p:nvSpPr>
          <p:spPr>
            <a:xfrm>
              <a:off x="6431823"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CEF22D35-9727-8F42-B1FF-0B8F9D6F2E30}"/>
                </a:ext>
              </a:extLst>
            </p:cNvPr>
            <p:cNvSpPr/>
            <p:nvPr/>
          </p:nvSpPr>
          <p:spPr>
            <a:xfrm>
              <a:off x="7181493" y="1746980"/>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6943F5F7-A374-C14C-9930-3EC310A8ADCC}"/>
                </a:ext>
              </a:extLst>
            </p:cNvPr>
            <p:cNvSpPr/>
            <p:nvPr/>
          </p:nvSpPr>
          <p:spPr>
            <a:xfrm>
              <a:off x="4958417" y="1861280"/>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61F4436D-E3B3-B04A-9C0A-0DE36FA0E885}"/>
                </a:ext>
              </a:extLst>
            </p:cNvPr>
            <p:cNvSpPr/>
            <p:nvPr/>
          </p:nvSpPr>
          <p:spPr>
            <a:xfrm>
              <a:off x="4953501" y="2368022"/>
              <a:ext cx="3608158"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32420327-1123-EF49-950C-3F18596AF118}"/>
                </a:ext>
              </a:extLst>
            </p:cNvPr>
            <p:cNvSpPr/>
            <p:nvPr/>
          </p:nvSpPr>
          <p:spPr>
            <a:xfrm>
              <a:off x="4940190" y="2887795"/>
              <a:ext cx="3621526"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3D9276B-20AF-F44D-A3BD-E30E472848C9}"/>
                </a:ext>
              </a:extLst>
            </p:cNvPr>
            <p:cNvSpPr/>
            <p:nvPr/>
          </p:nvSpPr>
          <p:spPr>
            <a:xfrm>
              <a:off x="4955031" y="3394305"/>
              <a:ext cx="36013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472F9618-8F1E-F340-B1FC-4C5038D7B0DB}"/>
                </a:ext>
              </a:extLst>
            </p:cNvPr>
            <p:cNvSpPr/>
            <p:nvPr/>
          </p:nvSpPr>
          <p:spPr>
            <a:xfrm>
              <a:off x="4959947" y="4463577"/>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667EA924-C757-3143-AB48-FA90FA93A2D9}"/>
                </a:ext>
              </a:extLst>
            </p:cNvPr>
            <p:cNvSpPr/>
            <p:nvPr/>
          </p:nvSpPr>
          <p:spPr>
            <a:xfrm>
              <a:off x="5714595" y="4463577"/>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6CF79F57-8228-7340-BF26-30EB6729D858}"/>
                </a:ext>
              </a:extLst>
            </p:cNvPr>
            <p:cNvSpPr/>
            <p:nvPr/>
          </p:nvSpPr>
          <p:spPr>
            <a:xfrm>
              <a:off x="6468081" y="4463577"/>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00674E95-9291-8746-AFFD-1563DBF1B486}"/>
                </a:ext>
              </a:extLst>
            </p:cNvPr>
            <p:cNvSpPr/>
            <p:nvPr/>
          </p:nvSpPr>
          <p:spPr>
            <a:xfrm>
              <a:off x="7218333" y="4456182"/>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7D731C4E-C519-9A4B-A1B2-A476ACA76429}"/>
                </a:ext>
              </a:extLst>
            </p:cNvPr>
            <p:cNvSpPr/>
            <p:nvPr/>
          </p:nvSpPr>
          <p:spPr>
            <a:xfrm>
              <a:off x="5785749" y="1926414"/>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C6AF40C3-DCC3-F04A-8CED-509589BA1A48}"/>
                </a:ext>
              </a:extLst>
            </p:cNvPr>
            <p:cNvSpPr/>
            <p:nvPr/>
          </p:nvSpPr>
          <p:spPr>
            <a:xfrm>
              <a:off x="5039109" y="191841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624CCD01-D63E-4F41-B899-9C19EBE6FFC7}"/>
                </a:ext>
              </a:extLst>
            </p:cNvPr>
            <p:cNvSpPr/>
            <p:nvPr/>
          </p:nvSpPr>
          <p:spPr>
            <a:xfrm>
              <a:off x="6538390" y="192126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CCDACAA7-6C4A-8145-9415-18559E9CEE4A}"/>
                </a:ext>
              </a:extLst>
            </p:cNvPr>
            <p:cNvSpPr/>
            <p:nvPr/>
          </p:nvSpPr>
          <p:spPr>
            <a:xfrm>
              <a:off x="7290083" y="191888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FCC43C7-EB86-694B-8030-EDFDA034A5B3}"/>
                </a:ext>
              </a:extLst>
            </p:cNvPr>
            <p:cNvSpPr txBox="1"/>
            <p:nvPr/>
          </p:nvSpPr>
          <p:spPr>
            <a:xfrm>
              <a:off x="5901378" y="1960164"/>
              <a:ext cx="954108"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データ管理</a:t>
              </a:r>
            </a:p>
          </p:txBody>
        </p:sp>
        <p:sp>
          <p:nvSpPr>
            <p:cNvPr id="92" name="正方形/長方形 91">
              <a:extLst>
                <a:ext uri="{FF2B5EF4-FFF2-40B4-BE49-F238E27FC236}">
                  <a16:creationId xmlns:a16="http://schemas.microsoft.com/office/drawing/2014/main" id="{AB61735F-61DE-5E4F-889A-24246F2724E0}"/>
                </a:ext>
              </a:extLst>
            </p:cNvPr>
            <p:cNvSpPr/>
            <p:nvPr/>
          </p:nvSpPr>
          <p:spPr>
            <a:xfrm>
              <a:off x="5785749" y="243989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DD281471-BD37-8743-833E-EC4E490C4702}"/>
                </a:ext>
              </a:extLst>
            </p:cNvPr>
            <p:cNvSpPr/>
            <p:nvPr/>
          </p:nvSpPr>
          <p:spPr>
            <a:xfrm>
              <a:off x="5039109" y="243189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B3136A4C-E2B2-764D-93C2-F48B94610F8A}"/>
                </a:ext>
              </a:extLst>
            </p:cNvPr>
            <p:cNvSpPr/>
            <p:nvPr/>
          </p:nvSpPr>
          <p:spPr>
            <a:xfrm>
              <a:off x="6538390" y="243474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500B2BB-2D02-9340-9F1F-9FF2630F77B8}"/>
                </a:ext>
              </a:extLst>
            </p:cNvPr>
            <p:cNvSpPr/>
            <p:nvPr/>
          </p:nvSpPr>
          <p:spPr>
            <a:xfrm>
              <a:off x="7290083" y="243235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5C58034D-3698-0E41-9F6F-C9762E9085B4}"/>
                </a:ext>
              </a:extLst>
            </p:cNvPr>
            <p:cNvSpPr/>
            <p:nvPr/>
          </p:nvSpPr>
          <p:spPr>
            <a:xfrm>
              <a:off x="5039109" y="291595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1F4098B-D006-784E-A187-B9BEDC4BED79}"/>
                </a:ext>
              </a:extLst>
            </p:cNvPr>
            <p:cNvSpPr/>
            <p:nvPr/>
          </p:nvSpPr>
          <p:spPr>
            <a:xfrm>
              <a:off x="7290083" y="291642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70D0CDFD-6293-F74A-9BD0-5C88FBE8130A}"/>
                </a:ext>
              </a:extLst>
            </p:cNvPr>
            <p:cNvSpPr txBox="1"/>
            <p:nvPr/>
          </p:nvSpPr>
          <p:spPr>
            <a:xfrm>
              <a:off x="6143934" y="2965521"/>
              <a:ext cx="49244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決済</a:t>
              </a:r>
            </a:p>
          </p:txBody>
        </p:sp>
        <p:sp>
          <p:nvSpPr>
            <p:cNvPr id="101" name="正方形/長方形 100">
              <a:extLst>
                <a:ext uri="{FF2B5EF4-FFF2-40B4-BE49-F238E27FC236}">
                  <a16:creationId xmlns:a16="http://schemas.microsoft.com/office/drawing/2014/main" id="{ED092415-0CA2-9647-9301-1091471D90B0}"/>
                </a:ext>
              </a:extLst>
            </p:cNvPr>
            <p:cNvSpPr/>
            <p:nvPr/>
          </p:nvSpPr>
          <p:spPr>
            <a:xfrm>
              <a:off x="5039109" y="344980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9D346033-3DC4-0C43-8964-0D98FAA07847}"/>
                </a:ext>
              </a:extLst>
            </p:cNvPr>
            <p:cNvSpPr/>
            <p:nvPr/>
          </p:nvSpPr>
          <p:spPr>
            <a:xfrm>
              <a:off x="6538390" y="3452658"/>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565BAFC0-EE10-9644-9E38-D587269D2421}"/>
                </a:ext>
              </a:extLst>
            </p:cNvPr>
            <p:cNvSpPr txBox="1"/>
            <p:nvPr/>
          </p:nvSpPr>
          <p:spPr>
            <a:xfrm>
              <a:off x="5663610" y="3482382"/>
              <a:ext cx="141577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スケジューリング</a:t>
              </a:r>
            </a:p>
          </p:txBody>
        </p:sp>
        <p:sp>
          <p:nvSpPr>
            <p:cNvPr id="112" name="正方形/長方形 111">
              <a:extLst>
                <a:ext uri="{FF2B5EF4-FFF2-40B4-BE49-F238E27FC236}">
                  <a16:creationId xmlns:a16="http://schemas.microsoft.com/office/drawing/2014/main" id="{5370FD28-3E96-3842-904A-38AB8CA75CBD}"/>
                </a:ext>
              </a:extLst>
            </p:cNvPr>
            <p:cNvSpPr/>
            <p:nvPr/>
          </p:nvSpPr>
          <p:spPr>
            <a:xfrm>
              <a:off x="4957395" y="3904356"/>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AAA07F99-BC5A-1E4C-B760-91FAD13C8581}"/>
                </a:ext>
              </a:extLst>
            </p:cNvPr>
            <p:cNvSpPr/>
            <p:nvPr/>
          </p:nvSpPr>
          <p:spPr>
            <a:xfrm>
              <a:off x="5790665" y="3961691"/>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2D4BEB45-C454-B347-9D6C-DBD86FACDD03}"/>
                </a:ext>
              </a:extLst>
            </p:cNvPr>
            <p:cNvSpPr/>
            <p:nvPr/>
          </p:nvSpPr>
          <p:spPr>
            <a:xfrm>
              <a:off x="5044025" y="395369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A3F52440-4656-0649-86CC-DB258E909C93}"/>
                </a:ext>
              </a:extLst>
            </p:cNvPr>
            <p:cNvSpPr/>
            <p:nvPr/>
          </p:nvSpPr>
          <p:spPr>
            <a:xfrm>
              <a:off x="7294999" y="395416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9EB951EA-236E-AE43-9E1B-A32EE41419EC}"/>
                </a:ext>
              </a:extLst>
            </p:cNvPr>
            <p:cNvSpPr txBox="1"/>
            <p:nvPr/>
          </p:nvSpPr>
          <p:spPr>
            <a:xfrm>
              <a:off x="4880481" y="1442260"/>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23" name="テキスト ボックス 122">
              <a:extLst>
                <a:ext uri="{FF2B5EF4-FFF2-40B4-BE49-F238E27FC236}">
                  <a16:creationId xmlns:a16="http://schemas.microsoft.com/office/drawing/2014/main" id="{70D139EA-BBB0-E848-B638-B18E05F9BCE4}"/>
                </a:ext>
              </a:extLst>
            </p:cNvPr>
            <p:cNvSpPr txBox="1"/>
            <p:nvPr/>
          </p:nvSpPr>
          <p:spPr>
            <a:xfrm>
              <a:off x="5645242"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4" name="テキスト ボックス 123">
              <a:extLst>
                <a:ext uri="{FF2B5EF4-FFF2-40B4-BE49-F238E27FC236}">
                  <a16:creationId xmlns:a16="http://schemas.microsoft.com/office/drawing/2014/main" id="{276E2478-01E5-6C46-889C-A91CD61675B4}"/>
                </a:ext>
              </a:extLst>
            </p:cNvPr>
            <p:cNvSpPr txBox="1"/>
            <p:nvPr/>
          </p:nvSpPr>
          <p:spPr>
            <a:xfrm>
              <a:off x="6403948"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5" name="テキスト ボックス 124">
              <a:extLst>
                <a:ext uri="{FF2B5EF4-FFF2-40B4-BE49-F238E27FC236}">
                  <a16:creationId xmlns:a16="http://schemas.microsoft.com/office/drawing/2014/main" id="{C32969EF-61F3-014E-AA26-565D7088B365}"/>
                </a:ext>
              </a:extLst>
            </p:cNvPr>
            <p:cNvSpPr txBox="1"/>
            <p:nvPr/>
          </p:nvSpPr>
          <p:spPr>
            <a:xfrm>
              <a:off x="7168887"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sp>
          <p:nvSpPr>
            <p:cNvPr id="58" name="テキスト ボックス 57">
              <a:extLst>
                <a:ext uri="{FF2B5EF4-FFF2-40B4-BE49-F238E27FC236}">
                  <a16:creationId xmlns:a16="http://schemas.microsoft.com/office/drawing/2014/main" id="{1FCFD436-70CF-EC40-975A-783EBEE17DC0}"/>
                </a:ext>
              </a:extLst>
            </p:cNvPr>
            <p:cNvSpPr txBox="1"/>
            <p:nvPr/>
          </p:nvSpPr>
          <p:spPr>
            <a:xfrm>
              <a:off x="5987553" y="2499957"/>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grpSp>
      <p:sp>
        <p:nvSpPr>
          <p:cNvPr id="137" name="正方形/長方形 136">
            <a:extLst>
              <a:ext uri="{FF2B5EF4-FFF2-40B4-BE49-F238E27FC236}">
                <a16:creationId xmlns:a16="http://schemas.microsoft.com/office/drawing/2014/main" id="{21DA7D79-AB73-BF4E-B252-DFE9A8D9011D}"/>
              </a:ext>
            </a:extLst>
          </p:cNvPr>
          <p:cNvSpPr/>
          <p:nvPr/>
        </p:nvSpPr>
        <p:spPr>
          <a:xfrm>
            <a:off x="8029541"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FC7326B8-37DC-5E4F-8E1F-0F1EE6E3AA09}"/>
              </a:ext>
            </a:extLst>
          </p:cNvPr>
          <p:cNvSpPr/>
          <p:nvPr/>
        </p:nvSpPr>
        <p:spPr>
          <a:xfrm>
            <a:off x="8029541"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738D746E-C16F-E845-90F5-AF980B16A021}"/>
              </a:ext>
            </a:extLst>
          </p:cNvPr>
          <p:cNvSpPr/>
          <p:nvPr/>
        </p:nvSpPr>
        <p:spPr>
          <a:xfrm>
            <a:off x="8029541"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ACA4D7F4-F5B9-0044-B113-AFEFB37756E5}"/>
              </a:ext>
            </a:extLst>
          </p:cNvPr>
          <p:cNvSpPr/>
          <p:nvPr/>
        </p:nvSpPr>
        <p:spPr>
          <a:xfrm>
            <a:off x="8034457"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2322716D-9B9B-2341-A6F6-72344899217E}"/>
              </a:ext>
            </a:extLst>
          </p:cNvPr>
          <p:cNvSpPr txBox="1"/>
          <p:nvPr/>
        </p:nvSpPr>
        <p:spPr>
          <a:xfrm>
            <a:off x="95446" y="885841"/>
            <a:ext cx="8956298" cy="369332"/>
          </a:xfrm>
          <a:prstGeom prst="rect">
            <a:avLst/>
          </a:prstGeom>
          <a:noFill/>
        </p:spPr>
        <p:txBody>
          <a:bodyPr wrap="none" rtlCol="0">
            <a:spAutoFit/>
          </a:bodyPr>
          <a:lstStyle/>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できるだけ</a:t>
            </a:r>
            <a:r>
              <a:rPr kumimoji="1" lang="ja-JP" altLang="en-US" b="1">
                <a:solidFill>
                  <a:srgbClr val="C00000"/>
                </a:solidFill>
                <a:latin typeface="Meiryo" panose="020B0604030504040204" pitchFamily="34" charset="-128"/>
                <a:ea typeface="Meiryo" panose="020B0604030504040204" pitchFamily="34" charset="-128"/>
              </a:rPr>
              <a:t>プログラムを書かず</a:t>
            </a:r>
            <a:r>
              <a:rPr kumimoji="1" lang="ja-JP" altLang="en-US">
                <a:solidFill>
                  <a:schemeClr val="accent6">
                    <a:lumMod val="75000"/>
                  </a:schemeClr>
                </a:solidFill>
                <a:latin typeface="Meiryo" panose="020B0604030504040204" pitchFamily="34" charset="-128"/>
                <a:ea typeface="Meiryo" panose="020B0604030504040204" pitchFamily="34" charset="-128"/>
              </a:rPr>
              <a:t>に、売上や利益、時間短縮などの</a:t>
            </a:r>
            <a:r>
              <a:rPr kumimoji="1" lang="ja-JP" altLang="en-US" b="1">
                <a:solidFill>
                  <a:srgbClr val="0070C0"/>
                </a:solidFill>
                <a:latin typeface="Meiryo" panose="020B0604030504040204" pitchFamily="34" charset="-128"/>
                <a:ea typeface="Meiryo" panose="020B0604030504040204" pitchFamily="34" charset="-128"/>
              </a:rPr>
              <a:t>業務目的を達成</a:t>
            </a:r>
            <a:r>
              <a:rPr kumimoji="1" lang="ja-JP" altLang="en-US">
                <a:solidFill>
                  <a:schemeClr val="accent6">
                    <a:lumMod val="75000"/>
                  </a:schemeClr>
                </a:solidFill>
                <a:latin typeface="Meiryo" panose="020B0604030504040204" pitchFamily="34" charset="-128"/>
                <a:ea typeface="Meiryo" panose="020B0604030504040204" pitchFamily="34" charset="-128"/>
              </a:rPr>
              <a:t>する</a:t>
            </a:r>
            <a:endParaRPr kumimoji="1" lang="ja-JP" altLang="en-US" b="1" u="sng">
              <a:solidFill>
                <a:schemeClr val="accent6">
                  <a:lumMod val="75000"/>
                </a:schemeClr>
              </a:solidFill>
              <a:latin typeface="Meiryo" panose="020B0604030504040204" pitchFamily="34" charset="-128"/>
              <a:ea typeface="Meiryo" panose="020B0604030504040204" pitchFamily="34" charset="-128"/>
            </a:endParaRPr>
          </a:p>
        </p:txBody>
      </p:sp>
      <p:pic>
        <p:nvPicPr>
          <p:cNvPr id="77" name="図 76">
            <a:extLst>
              <a:ext uri="{FF2B5EF4-FFF2-40B4-BE49-F238E27FC236}">
                <a16:creationId xmlns:a16="http://schemas.microsoft.com/office/drawing/2014/main" id="{91AA48E9-4153-A041-9BE5-3D6DC878B70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4563" y="5327949"/>
            <a:ext cx="860714" cy="860714"/>
          </a:xfrm>
          <a:prstGeom prst="rect">
            <a:avLst/>
          </a:prstGeom>
        </p:spPr>
      </p:pic>
      <p:pic>
        <p:nvPicPr>
          <p:cNvPr id="78" name="図 77">
            <a:extLst>
              <a:ext uri="{FF2B5EF4-FFF2-40B4-BE49-F238E27FC236}">
                <a16:creationId xmlns:a16="http://schemas.microsoft.com/office/drawing/2014/main" id="{D6A843FD-211E-9449-8509-DDA073DE3FA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07562" y="5300548"/>
            <a:ext cx="969200" cy="969200"/>
          </a:xfrm>
          <a:prstGeom prst="rect">
            <a:avLst/>
          </a:prstGeom>
        </p:spPr>
      </p:pic>
      <p:pic>
        <p:nvPicPr>
          <p:cNvPr id="80" name="図 79">
            <a:extLst>
              <a:ext uri="{FF2B5EF4-FFF2-40B4-BE49-F238E27FC236}">
                <a16:creationId xmlns:a16="http://schemas.microsoft.com/office/drawing/2014/main" id="{690011C4-866E-8F47-85CE-3F253E46A33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284970" y="5189986"/>
            <a:ext cx="1127950" cy="1127950"/>
          </a:xfrm>
          <a:prstGeom prst="rect">
            <a:avLst/>
          </a:prstGeom>
        </p:spPr>
      </p:pic>
      <p:sp>
        <p:nvSpPr>
          <p:cNvPr id="3" name="テキスト ボックス 2">
            <a:extLst>
              <a:ext uri="{FF2B5EF4-FFF2-40B4-BE49-F238E27FC236}">
                <a16:creationId xmlns:a16="http://schemas.microsoft.com/office/drawing/2014/main" id="{A23424BF-D5AC-D103-0E26-46EF93BF213B}"/>
              </a:ext>
            </a:extLst>
          </p:cNvPr>
          <p:cNvSpPr txBox="1"/>
          <p:nvPr/>
        </p:nvSpPr>
        <p:spPr>
          <a:xfrm>
            <a:off x="632244" y="5579835"/>
            <a:ext cx="8109912" cy="923330"/>
          </a:xfrm>
          <a:prstGeom prst="rect">
            <a:avLst/>
          </a:prstGeom>
          <a:noFill/>
        </p:spPr>
        <p:txBody>
          <a:bodyPr wrap="none" rtlCol="0">
            <a:spAutoFit/>
          </a:bodyPr>
          <a:lstStyle/>
          <a:p>
            <a:r>
              <a:rPr lang="ja-JP" altLang="en-US" b="1">
                <a:solidFill>
                  <a:schemeClr val="accent3">
                    <a:lumMod val="75000"/>
                  </a:schemeClr>
                </a:solidFill>
                <a:latin typeface="Meiryo" panose="020B0604030504040204" pitchFamily="34" charset="-128"/>
                <a:ea typeface="Meiryo" panose="020B0604030504040204" pitchFamily="34" charset="-128"/>
              </a:rPr>
              <a:t>手段：</a:t>
            </a:r>
            <a:r>
              <a:rPr kumimoji="1" lang="en-US" altLang="ja-JP" b="1" u="sng" dirty="0">
                <a:solidFill>
                  <a:schemeClr val="accent3">
                    <a:lumMod val="75000"/>
                  </a:schemeClr>
                </a:solidFill>
                <a:latin typeface="Meiryo" panose="020B0604030504040204" pitchFamily="34" charset="-128"/>
                <a:ea typeface="Meiryo" panose="020B0604030504040204" pitchFamily="34" charset="-128"/>
              </a:rPr>
              <a:t>IT</a:t>
            </a:r>
            <a:r>
              <a:rPr kumimoji="1" lang="ja-JP" altLang="en-US" b="1" u="sng">
                <a:solidFill>
                  <a:schemeClr val="accent3">
                    <a:lumMod val="75000"/>
                  </a:schemeClr>
                </a:solidFill>
                <a:latin typeface="Meiryo" panose="020B0604030504040204" pitchFamily="34" charset="-128"/>
                <a:ea typeface="Meiryo" panose="020B0604030504040204" pitchFamily="34" charset="-128"/>
              </a:rPr>
              <a:t>システム</a:t>
            </a:r>
            <a:r>
              <a:rPr kumimoji="1" lang="ja-JP" altLang="en-US" b="1">
                <a:solidFill>
                  <a:schemeClr val="accent3">
                    <a:lumMod val="75000"/>
                  </a:schemeClr>
                </a:solidFill>
                <a:latin typeface="Meiryo" panose="020B0604030504040204" pitchFamily="34" charset="-128"/>
                <a:ea typeface="Meiryo" panose="020B0604030504040204" pitchFamily="34" charset="-128"/>
              </a:rPr>
              <a:t>を作ること</a:t>
            </a:r>
            <a:endParaRPr kumimoji="1" lang="en-US" altLang="ja-JP" b="1"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b="1">
                <a:solidFill>
                  <a:srgbClr val="0070C0"/>
                </a:solidFill>
                <a:latin typeface="Meiryo" panose="020B0604030504040204" pitchFamily="34" charset="-128"/>
                <a:ea typeface="Meiryo" panose="020B0604030504040204" pitchFamily="34" charset="-128"/>
              </a:rPr>
              <a:t>目的：業務目的を達成すること（</a:t>
            </a:r>
            <a:r>
              <a:rPr kumimoji="1" lang="en-US" altLang="ja-JP" b="1" u="sng" dirty="0">
                <a:solidFill>
                  <a:srgbClr val="0070C0"/>
                </a:solidFill>
                <a:latin typeface="Meiryo" panose="020B0604030504040204" pitchFamily="34" charset="-128"/>
                <a:ea typeface="Meiryo" panose="020B0604030504040204" pitchFamily="34" charset="-128"/>
              </a:rPr>
              <a:t>IT</a:t>
            </a:r>
            <a:r>
              <a:rPr kumimoji="1" lang="ja-JP" altLang="en-US" b="1" u="sng">
                <a:solidFill>
                  <a:srgbClr val="0070C0"/>
                </a:solidFill>
                <a:latin typeface="Meiryo" panose="020B0604030504040204" pitchFamily="34" charset="-128"/>
                <a:ea typeface="Meiryo" panose="020B0604030504040204" pitchFamily="34" charset="-128"/>
              </a:rPr>
              <a:t>サービス</a:t>
            </a:r>
            <a:r>
              <a:rPr kumimoji="1" lang="ja-JP" altLang="en-US" b="1">
                <a:solidFill>
                  <a:srgbClr val="0070C0"/>
                </a:solidFill>
                <a:latin typeface="Meiryo" panose="020B0604030504040204" pitchFamily="34" charset="-128"/>
                <a:ea typeface="Meiryo" panose="020B0604030504040204" pitchFamily="34" charset="-128"/>
              </a:rPr>
              <a:t>）</a:t>
            </a:r>
            <a:endParaRPr kumimoji="1" lang="en-US" altLang="ja-JP" b="1" dirty="0">
              <a:solidFill>
                <a:srgbClr val="0070C0"/>
              </a:solidFill>
              <a:latin typeface="Meiryo" panose="020B0604030504040204" pitchFamily="34" charset="-128"/>
              <a:ea typeface="Meiryo" panose="020B0604030504040204" pitchFamily="34" charset="-128"/>
            </a:endParaRPr>
          </a:p>
          <a:p>
            <a:r>
              <a:rPr kumimoji="1" lang="ja-JP" altLang="en-US" b="1" u="sng">
                <a:solidFill>
                  <a:schemeClr val="accent6">
                    <a:lumMod val="75000"/>
                  </a:schemeClr>
                </a:solidFill>
                <a:latin typeface="Meiryo" panose="020B0604030504040204" pitchFamily="34" charset="-128"/>
                <a:ea typeface="Meiryo" panose="020B0604030504040204" pitchFamily="34" charset="-128"/>
              </a:rPr>
              <a:t>期待：できるだけ</a:t>
            </a:r>
            <a:r>
              <a:rPr kumimoji="1" lang="en-US" altLang="ja-JP" b="1" u="sng" dirty="0">
                <a:solidFill>
                  <a:schemeClr val="accent3">
                    <a:lumMod val="75000"/>
                  </a:schemeClr>
                </a:solidFill>
                <a:latin typeface="Meiryo" panose="020B0604030504040204" pitchFamily="34" charset="-128"/>
                <a:ea typeface="Meiryo" panose="020B0604030504040204" pitchFamily="34" charset="-128"/>
              </a:rPr>
              <a:t>IT</a:t>
            </a:r>
            <a:r>
              <a:rPr kumimoji="1" lang="ja-JP" altLang="en-US" b="1" u="sng">
                <a:solidFill>
                  <a:schemeClr val="accent3">
                    <a:lumMod val="75000"/>
                  </a:schemeClr>
                </a:solidFill>
                <a:latin typeface="Meiryo" panose="020B0604030504040204" pitchFamily="34" charset="-128"/>
                <a:ea typeface="Meiryo" panose="020B0604030504040204" pitchFamily="34" charset="-128"/>
              </a:rPr>
              <a:t>システム</a:t>
            </a:r>
            <a:r>
              <a:rPr kumimoji="1" lang="ja-JP" altLang="en-US" b="1" u="sng">
                <a:solidFill>
                  <a:schemeClr val="accent6">
                    <a:lumMod val="75000"/>
                  </a:schemeClr>
                </a:solidFill>
                <a:latin typeface="Meiryo" panose="020B0604030504040204" pitchFamily="34" charset="-128"/>
                <a:ea typeface="Meiryo" panose="020B0604030504040204" pitchFamily="34" charset="-128"/>
              </a:rPr>
              <a:t>を作る手間を省き</a:t>
            </a:r>
            <a:r>
              <a:rPr kumimoji="1" lang="en-US" altLang="ja-JP" b="1" u="sng" dirty="0">
                <a:solidFill>
                  <a:srgbClr val="0070C0"/>
                </a:solidFill>
                <a:latin typeface="Meiryo" panose="020B0604030504040204" pitchFamily="34" charset="-128"/>
                <a:ea typeface="Meiryo" panose="020B0604030504040204" pitchFamily="34" charset="-128"/>
              </a:rPr>
              <a:t>IT</a:t>
            </a:r>
            <a:r>
              <a:rPr kumimoji="1" lang="ja-JP" altLang="en-US" b="1" u="sng">
                <a:solidFill>
                  <a:srgbClr val="0070C0"/>
                </a:solidFill>
                <a:latin typeface="Meiryo" panose="020B0604030504040204" pitchFamily="34" charset="-128"/>
                <a:ea typeface="Meiryo" panose="020B0604030504040204" pitchFamily="34" charset="-128"/>
              </a:rPr>
              <a:t>サービス</a:t>
            </a:r>
            <a:r>
              <a:rPr kumimoji="1" lang="ja-JP" altLang="en-US" b="1" u="sng">
                <a:solidFill>
                  <a:schemeClr val="accent6">
                    <a:lumMod val="75000"/>
                  </a:schemeClr>
                </a:solidFill>
                <a:latin typeface="Meiryo" panose="020B0604030504040204" pitchFamily="34" charset="-128"/>
                <a:ea typeface="Meiryo" panose="020B0604030504040204" pitchFamily="34" charset="-128"/>
              </a:rPr>
              <a:t>を実現すること</a:t>
            </a:r>
          </a:p>
        </p:txBody>
      </p:sp>
    </p:spTree>
    <p:extLst>
      <p:ext uri="{BB962C8B-B14F-4D97-AF65-F5344CB8AC3E}">
        <p14:creationId xmlns:p14="http://schemas.microsoft.com/office/powerpoint/2010/main" val="400892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lef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p:cTn id="13" dur="500" fill="hold"/>
                                        <p:tgtEl>
                                          <p:spTgt spid="76"/>
                                        </p:tgtEl>
                                        <p:attrNameLst>
                                          <p:attrName>ppt_w</p:attrName>
                                        </p:attrNameLst>
                                      </p:cBhvr>
                                      <p:tavLst>
                                        <p:tav tm="0">
                                          <p:val>
                                            <p:fltVal val="0"/>
                                          </p:val>
                                        </p:tav>
                                        <p:tav tm="100000">
                                          <p:val>
                                            <p:strVal val="#ppt_w"/>
                                          </p:val>
                                        </p:tav>
                                      </p:tavLst>
                                    </p:anim>
                                    <p:anim calcmode="lin" valueType="num">
                                      <p:cBhvr>
                                        <p:cTn id="14" dur="500" fill="hold"/>
                                        <p:tgtEl>
                                          <p:spTgt spid="76"/>
                                        </p:tgtEl>
                                        <p:attrNameLst>
                                          <p:attrName>ppt_h</p:attrName>
                                        </p:attrNameLst>
                                      </p:cBhvr>
                                      <p:tavLst>
                                        <p:tav tm="0">
                                          <p:val>
                                            <p:fltVal val="0"/>
                                          </p:val>
                                        </p:tav>
                                        <p:tav tm="100000">
                                          <p:val>
                                            <p:strVal val="#ppt_h"/>
                                          </p:val>
                                        </p:tav>
                                      </p:tavLst>
                                    </p:anim>
                                    <p:animEffect transition="in" filter="fade">
                                      <p:cBhvr>
                                        <p:cTn id="15" dur="50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F45F693-F852-090F-3AAF-2D4DB83DBD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354320" y="1236437"/>
            <a:ext cx="2444015" cy="2444015"/>
          </a:xfrm>
          <a:prstGeom prst="rect">
            <a:avLst/>
          </a:prstGeom>
          <a:effectLst/>
        </p:spPr>
      </p:pic>
      <p:grpSp>
        <p:nvGrpSpPr>
          <p:cNvPr id="22" name="グループ化 21">
            <a:extLst>
              <a:ext uri="{FF2B5EF4-FFF2-40B4-BE49-F238E27FC236}">
                <a16:creationId xmlns:a16="http://schemas.microsoft.com/office/drawing/2014/main" id="{4C5A55A8-7EEE-F251-D1CE-AEEDEF1860B6}"/>
              </a:ext>
            </a:extLst>
          </p:cNvPr>
          <p:cNvGrpSpPr/>
          <p:nvPr/>
        </p:nvGrpSpPr>
        <p:grpSpPr>
          <a:xfrm>
            <a:off x="3313809" y="1918896"/>
            <a:ext cx="1917393" cy="1104872"/>
            <a:chOff x="2733357" y="801059"/>
            <a:chExt cx="2561745" cy="1197953"/>
          </a:xfrm>
          <a:effectLst/>
        </p:grpSpPr>
        <p:pic>
          <p:nvPicPr>
            <p:cNvPr id="23" name="Picture 4" descr="神経伝達イラスト／無料イラストなら「イラストAC」">
              <a:extLst>
                <a:ext uri="{FF2B5EF4-FFF2-40B4-BE49-F238E27FC236}">
                  <a16:creationId xmlns:a16="http://schemas.microsoft.com/office/drawing/2014/main" id="{F806B59D-5016-8E43-984F-41868DCA572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33357" y="1016380"/>
              <a:ext cx="1402418" cy="56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4" descr="神経伝達イラスト／無料イラストなら「イラストAC」">
              <a:extLst>
                <a:ext uri="{FF2B5EF4-FFF2-40B4-BE49-F238E27FC236}">
                  <a16:creationId xmlns:a16="http://schemas.microsoft.com/office/drawing/2014/main" id="{FCF57C31-4460-4FB2-4A7F-A783FE0A461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2684" y="801059"/>
              <a:ext cx="1402418" cy="56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4" descr="神経伝達イラスト／無料イラストなら「イラストAC」">
              <a:extLst>
                <a:ext uri="{FF2B5EF4-FFF2-40B4-BE49-F238E27FC236}">
                  <a16:creationId xmlns:a16="http://schemas.microsoft.com/office/drawing/2014/main" id="{6D5843DC-7A5F-1C6A-1ED3-41661913F69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2684" y="1434636"/>
              <a:ext cx="1402418" cy="56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8" name="正方形/長方形 27">
            <a:extLst>
              <a:ext uri="{FF2B5EF4-FFF2-40B4-BE49-F238E27FC236}">
                <a16:creationId xmlns:a16="http://schemas.microsoft.com/office/drawing/2014/main" id="{DE77A4A0-86CA-753D-B76A-333F705D41F4}"/>
              </a:ext>
            </a:extLst>
          </p:cNvPr>
          <p:cNvSpPr/>
          <p:nvPr/>
        </p:nvSpPr>
        <p:spPr>
          <a:xfrm>
            <a:off x="1645178" y="1926889"/>
            <a:ext cx="284487" cy="198591"/>
          </a:xfrm>
          <a:prstGeom prst="rect">
            <a:avLst/>
          </a:prstGeom>
          <a:solidFill>
            <a:schemeClr val="accent2">
              <a:lumMod val="40000"/>
              <a:lumOff val="60000"/>
            </a:schemeClr>
          </a:solidFill>
          <a:ln>
            <a:solidFill>
              <a:srgbClr val="E46C0A"/>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B7224D21-47CA-CDBB-032A-F260DF916146}"/>
              </a:ext>
            </a:extLst>
          </p:cNvPr>
          <p:cNvSpPr/>
          <p:nvPr/>
        </p:nvSpPr>
        <p:spPr>
          <a:xfrm>
            <a:off x="3066723" y="1680536"/>
            <a:ext cx="2338067" cy="1555816"/>
          </a:xfrm>
          <a:prstGeom prst="rect">
            <a:avLst/>
          </a:prstGeom>
          <a:noFill/>
          <a:ln>
            <a:solidFill>
              <a:srgbClr val="E46C0A"/>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 name="直線矢印コネクタ 30">
            <a:extLst>
              <a:ext uri="{FF2B5EF4-FFF2-40B4-BE49-F238E27FC236}">
                <a16:creationId xmlns:a16="http://schemas.microsoft.com/office/drawing/2014/main" id="{FCB70957-CFF2-D289-D2B2-93037CC8C365}"/>
              </a:ext>
            </a:extLst>
          </p:cNvPr>
          <p:cNvCxnSpPr>
            <a:stCxn id="28" idx="3"/>
            <a:endCxn id="29" idx="1"/>
          </p:cNvCxnSpPr>
          <p:nvPr/>
        </p:nvCxnSpPr>
        <p:spPr>
          <a:xfrm>
            <a:off x="1929665" y="2026185"/>
            <a:ext cx="1137058" cy="432259"/>
          </a:xfrm>
          <a:prstGeom prst="straightConnector1">
            <a:avLst/>
          </a:prstGeom>
          <a:ln>
            <a:solidFill>
              <a:srgbClr val="E46C0A"/>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テキスト ボックス 36">
            <a:extLst>
              <a:ext uri="{FF2B5EF4-FFF2-40B4-BE49-F238E27FC236}">
                <a16:creationId xmlns:a16="http://schemas.microsoft.com/office/drawing/2014/main" id="{F2FB1913-B23F-35DF-B634-614B6BAF15C4}"/>
              </a:ext>
            </a:extLst>
          </p:cNvPr>
          <p:cNvSpPr txBox="1"/>
          <p:nvPr/>
        </p:nvSpPr>
        <p:spPr>
          <a:xfrm>
            <a:off x="3313809" y="913257"/>
            <a:ext cx="1980029" cy="707886"/>
          </a:xfrm>
          <a:prstGeom prst="rect">
            <a:avLst/>
          </a:prstGeom>
          <a:noFill/>
        </p:spPr>
        <p:txBody>
          <a:bodyPr wrap="none" rtlCol="0">
            <a:spAutoFit/>
          </a:bodyPr>
          <a:lstStyle/>
          <a:p>
            <a:pPr algn="ctr"/>
            <a:r>
              <a:rPr kumimoji="1" lang="ja-JP" altLang="en-US" sz="2800">
                <a:latin typeface="Meiryo" panose="020B0604030504040204" pitchFamily="34" charset="-128"/>
                <a:ea typeface="Meiryo" panose="020B0604030504040204" pitchFamily="34" charset="-128"/>
              </a:rPr>
              <a:t>脳神経回路</a:t>
            </a:r>
            <a:endParaRPr kumimoji="1" lang="en-US" altLang="ja-JP" sz="28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ニューラルネットワーク</a:t>
            </a:r>
            <a:endParaRPr kumimoji="1" lang="ja-JP" altLang="en-US" sz="1200">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1C9B5E56-DB48-33DA-CC26-76FCC9EF70B6}"/>
              </a:ext>
            </a:extLst>
          </p:cNvPr>
          <p:cNvSpPr txBox="1"/>
          <p:nvPr/>
        </p:nvSpPr>
        <p:spPr>
          <a:xfrm>
            <a:off x="1304457" y="913978"/>
            <a:ext cx="543739" cy="523220"/>
          </a:xfrm>
          <a:prstGeom prst="rect">
            <a:avLst/>
          </a:prstGeom>
          <a:noFill/>
        </p:spPr>
        <p:txBody>
          <a:bodyPr wrap="none" rtlCol="0">
            <a:spAutoFit/>
          </a:bodyPr>
          <a:lstStyle/>
          <a:p>
            <a:pPr algn="ctr"/>
            <a:r>
              <a:rPr kumimoji="1" lang="ja-JP" altLang="en-US" sz="2800">
                <a:latin typeface="Meiryo" panose="020B0604030504040204" pitchFamily="34" charset="-128"/>
                <a:ea typeface="Meiryo" panose="020B0604030504040204" pitchFamily="34" charset="-128"/>
              </a:rPr>
              <a:t>脳</a:t>
            </a:r>
            <a:endParaRPr kumimoji="1" lang="ja-JP" altLang="en-US" sz="1200">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D656350F-EDEE-F6E3-B7DB-60301496BA04}"/>
              </a:ext>
            </a:extLst>
          </p:cNvPr>
          <p:cNvSpPr txBox="1"/>
          <p:nvPr/>
        </p:nvSpPr>
        <p:spPr>
          <a:xfrm>
            <a:off x="3155096" y="2683668"/>
            <a:ext cx="954107" cy="446276"/>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脳神経細胞</a:t>
            </a:r>
            <a:endParaRPr kumimoji="1" lang="en-US" altLang="ja-JP" sz="1200" dirty="0">
              <a:latin typeface="Meiryo" panose="020B0604030504040204" pitchFamily="34" charset="-128"/>
              <a:ea typeface="Meiryo" panose="020B0604030504040204" pitchFamily="34" charset="-128"/>
            </a:endParaRPr>
          </a:p>
          <a:p>
            <a:pPr algn="ctr"/>
            <a:r>
              <a:rPr lang="ja-JP" altLang="en-US" sz="1100">
                <a:latin typeface="Meiryo" panose="020B0604030504040204" pitchFamily="34" charset="-128"/>
                <a:ea typeface="Meiryo" panose="020B0604030504040204" pitchFamily="34" charset="-128"/>
              </a:rPr>
              <a:t>ニューロン</a:t>
            </a:r>
            <a:endParaRPr kumimoji="1" lang="ja-JP" altLang="en-US" sz="1100">
              <a:latin typeface="Meiryo" panose="020B0604030504040204" pitchFamily="34" charset="-128"/>
              <a:ea typeface="Meiryo" panose="020B0604030504040204" pitchFamily="34" charset="-128"/>
            </a:endParaRPr>
          </a:p>
        </p:txBody>
      </p:sp>
      <p:sp>
        <p:nvSpPr>
          <p:cNvPr id="1358" name="タイトル 1357">
            <a:extLst>
              <a:ext uri="{FF2B5EF4-FFF2-40B4-BE49-F238E27FC236}">
                <a16:creationId xmlns:a16="http://schemas.microsoft.com/office/drawing/2014/main" id="{35DA6DA0-0EC4-44CB-08C8-5D993BB284C3}"/>
              </a:ext>
            </a:extLst>
          </p:cNvPr>
          <p:cNvSpPr>
            <a:spLocks noGrp="1"/>
          </p:cNvSpPr>
          <p:nvPr>
            <p:ph type="title"/>
          </p:nvPr>
        </p:nvSpPr>
        <p:spPr/>
        <p:txBody>
          <a:bodyPr/>
          <a:lstStyle/>
          <a:p>
            <a:r>
              <a:rPr lang="ja-JP" altLang="en-US" dirty="0"/>
              <a:t>ニューラルネットワークの仕組み</a:t>
            </a:r>
          </a:p>
        </p:txBody>
      </p:sp>
      <p:grpSp>
        <p:nvGrpSpPr>
          <p:cNvPr id="20" name="グループ化 19">
            <a:extLst>
              <a:ext uri="{FF2B5EF4-FFF2-40B4-BE49-F238E27FC236}">
                <a16:creationId xmlns:a16="http://schemas.microsoft.com/office/drawing/2014/main" id="{40AF5D0D-D02C-7ED5-D7C1-FBE7ECF02A44}"/>
              </a:ext>
            </a:extLst>
          </p:cNvPr>
          <p:cNvGrpSpPr/>
          <p:nvPr/>
        </p:nvGrpSpPr>
        <p:grpSpPr>
          <a:xfrm>
            <a:off x="560735" y="3571909"/>
            <a:ext cx="5684978" cy="3043138"/>
            <a:chOff x="560735" y="3571909"/>
            <a:chExt cx="5684978" cy="3043138"/>
          </a:xfrm>
        </p:grpSpPr>
        <p:sp>
          <p:nvSpPr>
            <p:cNvPr id="1352" name="正方形/長方形 1351">
              <a:extLst>
                <a:ext uri="{FF2B5EF4-FFF2-40B4-BE49-F238E27FC236}">
                  <a16:creationId xmlns:a16="http://schemas.microsoft.com/office/drawing/2014/main" id="{AAFED8B4-590C-366F-376E-4B39B6A0FF83}"/>
                </a:ext>
              </a:extLst>
            </p:cNvPr>
            <p:cNvSpPr/>
            <p:nvPr/>
          </p:nvSpPr>
          <p:spPr>
            <a:xfrm>
              <a:off x="5200009" y="3819254"/>
              <a:ext cx="552450" cy="2188642"/>
            </a:xfrm>
            <a:prstGeom prst="rect">
              <a:avLst/>
            </a:prstGeom>
            <a:solidFill>
              <a:schemeClr val="accent3">
                <a:lumMod val="75000"/>
                <a:alpha val="1572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3" name="正方形/長方形 1352">
              <a:extLst>
                <a:ext uri="{FF2B5EF4-FFF2-40B4-BE49-F238E27FC236}">
                  <a16:creationId xmlns:a16="http://schemas.microsoft.com/office/drawing/2014/main" id="{ABCD7733-FDE5-8B5C-7083-683DB58BF4A4}"/>
                </a:ext>
              </a:extLst>
            </p:cNvPr>
            <p:cNvSpPr/>
            <p:nvPr/>
          </p:nvSpPr>
          <p:spPr>
            <a:xfrm>
              <a:off x="1311678" y="3819254"/>
              <a:ext cx="3757156" cy="2188642"/>
            </a:xfrm>
            <a:prstGeom prst="rect">
              <a:avLst/>
            </a:prstGeom>
            <a:solidFill>
              <a:srgbClr val="984807">
                <a:alpha val="1572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1" name="正方形/長方形 1350">
              <a:extLst>
                <a:ext uri="{FF2B5EF4-FFF2-40B4-BE49-F238E27FC236}">
                  <a16:creationId xmlns:a16="http://schemas.microsoft.com/office/drawing/2014/main" id="{672E0051-0934-7D4C-3619-2088F86345F2}"/>
                </a:ext>
              </a:extLst>
            </p:cNvPr>
            <p:cNvSpPr/>
            <p:nvPr/>
          </p:nvSpPr>
          <p:spPr>
            <a:xfrm>
              <a:off x="628650" y="3819254"/>
              <a:ext cx="552450" cy="2188642"/>
            </a:xfrm>
            <a:prstGeom prst="rect">
              <a:avLst/>
            </a:prstGeom>
            <a:solidFill>
              <a:srgbClr val="0432FF">
                <a:alpha val="1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1" name="円/楕円 1190">
              <a:extLst>
                <a:ext uri="{FF2B5EF4-FFF2-40B4-BE49-F238E27FC236}">
                  <a16:creationId xmlns:a16="http://schemas.microsoft.com/office/drawing/2014/main" id="{DCB347A3-A7F9-A3DF-E482-B8178F7846BC}"/>
                </a:ext>
              </a:extLst>
            </p:cNvPr>
            <p:cNvSpPr/>
            <p:nvPr/>
          </p:nvSpPr>
          <p:spPr>
            <a:xfrm>
              <a:off x="1479206"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9" name="円/楕円 1188">
              <a:extLst>
                <a:ext uri="{FF2B5EF4-FFF2-40B4-BE49-F238E27FC236}">
                  <a16:creationId xmlns:a16="http://schemas.microsoft.com/office/drawing/2014/main" id="{495FDA78-AB8D-94A9-EEE7-7EBDAE831D8F}"/>
                </a:ext>
              </a:extLst>
            </p:cNvPr>
            <p:cNvSpPr/>
            <p:nvPr/>
          </p:nvSpPr>
          <p:spPr>
            <a:xfrm>
              <a:off x="1479206"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0" name="円/楕円 1189">
              <a:extLst>
                <a:ext uri="{FF2B5EF4-FFF2-40B4-BE49-F238E27FC236}">
                  <a16:creationId xmlns:a16="http://schemas.microsoft.com/office/drawing/2014/main" id="{029EAA52-D2AC-5415-7E69-2717C7BC4525}"/>
                </a:ext>
              </a:extLst>
            </p:cNvPr>
            <p:cNvSpPr/>
            <p:nvPr/>
          </p:nvSpPr>
          <p:spPr>
            <a:xfrm>
              <a:off x="1479206"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2" name="円/楕円 1191">
              <a:extLst>
                <a:ext uri="{FF2B5EF4-FFF2-40B4-BE49-F238E27FC236}">
                  <a16:creationId xmlns:a16="http://schemas.microsoft.com/office/drawing/2014/main" id="{EC8793BD-B0C0-6CFF-FA7A-B515D6F00398}"/>
                </a:ext>
              </a:extLst>
            </p:cNvPr>
            <p:cNvSpPr/>
            <p:nvPr/>
          </p:nvSpPr>
          <p:spPr>
            <a:xfrm>
              <a:off x="1479206"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4" name="円/楕円 1053">
              <a:extLst>
                <a:ext uri="{FF2B5EF4-FFF2-40B4-BE49-F238E27FC236}">
                  <a16:creationId xmlns:a16="http://schemas.microsoft.com/office/drawing/2014/main" id="{A27F50A7-E15B-95E0-BD5D-B2262D036885}"/>
                </a:ext>
              </a:extLst>
            </p:cNvPr>
            <p:cNvSpPr/>
            <p:nvPr/>
          </p:nvSpPr>
          <p:spPr>
            <a:xfrm>
              <a:off x="763242"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5" name="円/楕円 1054">
              <a:extLst>
                <a:ext uri="{FF2B5EF4-FFF2-40B4-BE49-F238E27FC236}">
                  <a16:creationId xmlns:a16="http://schemas.microsoft.com/office/drawing/2014/main" id="{226D89B1-B8F3-88B3-D8E9-0562F2921964}"/>
                </a:ext>
              </a:extLst>
            </p:cNvPr>
            <p:cNvSpPr/>
            <p:nvPr/>
          </p:nvSpPr>
          <p:spPr>
            <a:xfrm>
              <a:off x="763242"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6" name="円/楕円 1055">
              <a:extLst>
                <a:ext uri="{FF2B5EF4-FFF2-40B4-BE49-F238E27FC236}">
                  <a16:creationId xmlns:a16="http://schemas.microsoft.com/office/drawing/2014/main" id="{78875E2F-45CC-3CF8-38D1-7B6D54C00D26}"/>
                </a:ext>
              </a:extLst>
            </p:cNvPr>
            <p:cNvSpPr/>
            <p:nvPr/>
          </p:nvSpPr>
          <p:spPr>
            <a:xfrm>
              <a:off x="763242"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7" name="円/楕円 1056">
              <a:extLst>
                <a:ext uri="{FF2B5EF4-FFF2-40B4-BE49-F238E27FC236}">
                  <a16:creationId xmlns:a16="http://schemas.microsoft.com/office/drawing/2014/main" id="{F8C61448-96C9-B540-215C-5F0B4F3F9423}"/>
                </a:ext>
              </a:extLst>
            </p:cNvPr>
            <p:cNvSpPr/>
            <p:nvPr/>
          </p:nvSpPr>
          <p:spPr>
            <a:xfrm>
              <a:off x="763242"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82" name="直線矢印コネクタ 1081">
              <a:extLst>
                <a:ext uri="{FF2B5EF4-FFF2-40B4-BE49-F238E27FC236}">
                  <a16:creationId xmlns:a16="http://schemas.microsoft.com/office/drawing/2014/main" id="{56BD6F89-EC74-4766-BC4B-DC518F2F7179}"/>
                </a:ext>
              </a:extLst>
            </p:cNvPr>
            <p:cNvCxnSpPr>
              <a:cxnSpLocks/>
              <a:stCxn id="1054" idx="6"/>
            </p:cNvCxnSpPr>
            <p:nvPr/>
          </p:nvCxnSpPr>
          <p:spPr>
            <a:xfrm flipV="1">
              <a:off x="1051274"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3" name="直線矢印コネクタ 1082">
              <a:extLst>
                <a:ext uri="{FF2B5EF4-FFF2-40B4-BE49-F238E27FC236}">
                  <a16:creationId xmlns:a16="http://schemas.microsoft.com/office/drawing/2014/main" id="{49F4CEE6-7FF3-7BCB-0250-0BBD281C9BC4}"/>
                </a:ext>
              </a:extLst>
            </p:cNvPr>
            <p:cNvCxnSpPr>
              <a:cxnSpLocks/>
              <a:stCxn id="1055" idx="6"/>
            </p:cNvCxnSpPr>
            <p:nvPr/>
          </p:nvCxnSpPr>
          <p:spPr>
            <a:xfrm flipV="1">
              <a:off x="1051274"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4" name="直線矢印コネクタ 1083">
              <a:extLst>
                <a:ext uri="{FF2B5EF4-FFF2-40B4-BE49-F238E27FC236}">
                  <a16:creationId xmlns:a16="http://schemas.microsoft.com/office/drawing/2014/main" id="{068E5D27-E7B6-2FAE-88E0-8CB22C72DD88}"/>
                </a:ext>
              </a:extLst>
            </p:cNvPr>
            <p:cNvCxnSpPr>
              <a:cxnSpLocks/>
              <a:stCxn id="1056" idx="6"/>
            </p:cNvCxnSpPr>
            <p:nvPr/>
          </p:nvCxnSpPr>
          <p:spPr>
            <a:xfrm flipV="1">
              <a:off x="1051274"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5" name="直線矢印コネクタ 1084">
              <a:extLst>
                <a:ext uri="{FF2B5EF4-FFF2-40B4-BE49-F238E27FC236}">
                  <a16:creationId xmlns:a16="http://schemas.microsoft.com/office/drawing/2014/main" id="{DC2BBDCB-0C6A-98DF-04C4-7411B92FEF65}"/>
                </a:ext>
              </a:extLst>
            </p:cNvPr>
            <p:cNvCxnSpPr>
              <a:cxnSpLocks/>
              <a:stCxn id="1057" idx="6"/>
            </p:cNvCxnSpPr>
            <p:nvPr/>
          </p:nvCxnSpPr>
          <p:spPr>
            <a:xfrm flipV="1">
              <a:off x="1051274"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6" name="直線矢印コネクタ 1085">
              <a:extLst>
                <a:ext uri="{FF2B5EF4-FFF2-40B4-BE49-F238E27FC236}">
                  <a16:creationId xmlns:a16="http://schemas.microsoft.com/office/drawing/2014/main" id="{7E1BF539-69A5-2772-6A40-C9DFA92245FE}"/>
                </a:ext>
              </a:extLst>
            </p:cNvPr>
            <p:cNvCxnSpPr>
              <a:cxnSpLocks/>
              <a:stCxn id="1054" idx="6"/>
            </p:cNvCxnSpPr>
            <p:nvPr/>
          </p:nvCxnSpPr>
          <p:spPr>
            <a:xfrm>
              <a:off x="1051274"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7" name="直線矢印コネクタ 1086">
              <a:extLst>
                <a:ext uri="{FF2B5EF4-FFF2-40B4-BE49-F238E27FC236}">
                  <a16:creationId xmlns:a16="http://schemas.microsoft.com/office/drawing/2014/main" id="{1AD79D5A-D0E1-0CBB-0CB4-554E9E6BBCD1}"/>
                </a:ext>
              </a:extLst>
            </p:cNvPr>
            <p:cNvCxnSpPr>
              <a:cxnSpLocks/>
              <a:stCxn id="1054" idx="6"/>
            </p:cNvCxnSpPr>
            <p:nvPr/>
          </p:nvCxnSpPr>
          <p:spPr>
            <a:xfrm>
              <a:off x="1051274"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8" name="直線矢印コネクタ 1087">
              <a:extLst>
                <a:ext uri="{FF2B5EF4-FFF2-40B4-BE49-F238E27FC236}">
                  <a16:creationId xmlns:a16="http://schemas.microsoft.com/office/drawing/2014/main" id="{F3C23C3A-A54E-91B2-EA3F-5E6DA657D89A}"/>
                </a:ext>
              </a:extLst>
            </p:cNvPr>
            <p:cNvCxnSpPr>
              <a:cxnSpLocks/>
              <a:stCxn id="1054" idx="6"/>
            </p:cNvCxnSpPr>
            <p:nvPr/>
          </p:nvCxnSpPr>
          <p:spPr>
            <a:xfrm>
              <a:off x="1051274"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9" name="直線矢印コネクタ 1088">
              <a:extLst>
                <a:ext uri="{FF2B5EF4-FFF2-40B4-BE49-F238E27FC236}">
                  <a16:creationId xmlns:a16="http://schemas.microsoft.com/office/drawing/2014/main" id="{B8BF1086-D781-5EF0-6B36-45351560E8A1}"/>
                </a:ext>
              </a:extLst>
            </p:cNvPr>
            <p:cNvCxnSpPr>
              <a:cxnSpLocks/>
              <a:stCxn id="1055" idx="6"/>
            </p:cNvCxnSpPr>
            <p:nvPr/>
          </p:nvCxnSpPr>
          <p:spPr>
            <a:xfrm flipV="1">
              <a:off x="1051274"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0" name="直線矢印コネクタ 1089">
              <a:extLst>
                <a:ext uri="{FF2B5EF4-FFF2-40B4-BE49-F238E27FC236}">
                  <a16:creationId xmlns:a16="http://schemas.microsoft.com/office/drawing/2014/main" id="{6E631BE4-98C6-B4EB-4A86-A96A6774FA95}"/>
                </a:ext>
              </a:extLst>
            </p:cNvPr>
            <p:cNvCxnSpPr>
              <a:cxnSpLocks/>
              <a:stCxn id="1055" idx="6"/>
            </p:cNvCxnSpPr>
            <p:nvPr/>
          </p:nvCxnSpPr>
          <p:spPr>
            <a:xfrm>
              <a:off x="1051274"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1" name="直線矢印コネクタ 1090">
              <a:extLst>
                <a:ext uri="{FF2B5EF4-FFF2-40B4-BE49-F238E27FC236}">
                  <a16:creationId xmlns:a16="http://schemas.microsoft.com/office/drawing/2014/main" id="{FA6B1CF7-9DA5-29B8-E810-FC4EBA20EE7C}"/>
                </a:ext>
              </a:extLst>
            </p:cNvPr>
            <p:cNvCxnSpPr>
              <a:cxnSpLocks/>
              <a:stCxn id="1055" idx="6"/>
            </p:cNvCxnSpPr>
            <p:nvPr/>
          </p:nvCxnSpPr>
          <p:spPr>
            <a:xfrm>
              <a:off x="1051274"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2" name="直線矢印コネクタ 1091">
              <a:extLst>
                <a:ext uri="{FF2B5EF4-FFF2-40B4-BE49-F238E27FC236}">
                  <a16:creationId xmlns:a16="http://schemas.microsoft.com/office/drawing/2014/main" id="{F6A61FFA-E8AA-252E-056F-7E780BAC76B5}"/>
                </a:ext>
              </a:extLst>
            </p:cNvPr>
            <p:cNvCxnSpPr>
              <a:cxnSpLocks/>
              <a:stCxn id="1056" idx="6"/>
            </p:cNvCxnSpPr>
            <p:nvPr/>
          </p:nvCxnSpPr>
          <p:spPr>
            <a:xfrm flipV="1">
              <a:off x="1051274"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3" name="直線矢印コネクタ 1092">
              <a:extLst>
                <a:ext uri="{FF2B5EF4-FFF2-40B4-BE49-F238E27FC236}">
                  <a16:creationId xmlns:a16="http://schemas.microsoft.com/office/drawing/2014/main" id="{475F27B9-AE00-485E-8FFC-4E847B222208}"/>
                </a:ext>
              </a:extLst>
            </p:cNvPr>
            <p:cNvCxnSpPr>
              <a:cxnSpLocks/>
              <a:stCxn id="1056" idx="6"/>
            </p:cNvCxnSpPr>
            <p:nvPr/>
          </p:nvCxnSpPr>
          <p:spPr>
            <a:xfrm flipV="1">
              <a:off x="1051274"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4" name="直線矢印コネクタ 1093">
              <a:extLst>
                <a:ext uri="{FF2B5EF4-FFF2-40B4-BE49-F238E27FC236}">
                  <a16:creationId xmlns:a16="http://schemas.microsoft.com/office/drawing/2014/main" id="{0B41F59D-A986-6811-21AB-1F4661F3CEE6}"/>
                </a:ext>
              </a:extLst>
            </p:cNvPr>
            <p:cNvCxnSpPr>
              <a:cxnSpLocks/>
              <a:stCxn id="1056" idx="6"/>
            </p:cNvCxnSpPr>
            <p:nvPr/>
          </p:nvCxnSpPr>
          <p:spPr>
            <a:xfrm>
              <a:off x="1051274"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5" name="直線矢印コネクタ 1094">
              <a:extLst>
                <a:ext uri="{FF2B5EF4-FFF2-40B4-BE49-F238E27FC236}">
                  <a16:creationId xmlns:a16="http://schemas.microsoft.com/office/drawing/2014/main" id="{F00B2370-9E17-17CC-E4D3-20A925241F58}"/>
                </a:ext>
              </a:extLst>
            </p:cNvPr>
            <p:cNvCxnSpPr>
              <a:cxnSpLocks/>
              <a:stCxn id="1057" idx="6"/>
            </p:cNvCxnSpPr>
            <p:nvPr/>
          </p:nvCxnSpPr>
          <p:spPr>
            <a:xfrm flipV="1">
              <a:off x="1051274"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6" name="直線矢印コネクタ 1095">
              <a:extLst>
                <a:ext uri="{FF2B5EF4-FFF2-40B4-BE49-F238E27FC236}">
                  <a16:creationId xmlns:a16="http://schemas.microsoft.com/office/drawing/2014/main" id="{5041D2C5-3345-417F-B042-4688D14CF200}"/>
                </a:ext>
              </a:extLst>
            </p:cNvPr>
            <p:cNvCxnSpPr>
              <a:cxnSpLocks/>
              <a:stCxn id="1057" idx="6"/>
            </p:cNvCxnSpPr>
            <p:nvPr/>
          </p:nvCxnSpPr>
          <p:spPr>
            <a:xfrm flipV="1">
              <a:off x="1051274"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7" name="直線矢印コネクタ 1096">
              <a:extLst>
                <a:ext uri="{FF2B5EF4-FFF2-40B4-BE49-F238E27FC236}">
                  <a16:creationId xmlns:a16="http://schemas.microsoft.com/office/drawing/2014/main" id="{D5B5DFF2-F0E0-46B7-1BAE-5F3786A5BBC5}"/>
                </a:ext>
              </a:extLst>
            </p:cNvPr>
            <p:cNvCxnSpPr>
              <a:cxnSpLocks/>
              <a:stCxn id="1057" idx="6"/>
            </p:cNvCxnSpPr>
            <p:nvPr/>
          </p:nvCxnSpPr>
          <p:spPr>
            <a:xfrm flipV="1">
              <a:off x="1051274"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193" name="円/楕円 1192">
              <a:extLst>
                <a:ext uri="{FF2B5EF4-FFF2-40B4-BE49-F238E27FC236}">
                  <a16:creationId xmlns:a16="http://schemas.microsoft.com/office/drawing/2014/main" id="{3033FD8D-8F94-2E7E-3431-E82D53E1D4BA}"/>
                </a:ext>
              </a:extLst>
            </p:cNvPr>
            <p:cNvSpPr/>
            <p:nvPr/>
          </p:nvSpPr>
          <p:spPr>
            <a:xfrm>
              <a:off x="2199286"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4" name="円/楕円 1193">
              <a:extLst>
                <a:ext uri="{FF2B5EF4-FFF2-40B4-BE49-F238E27FC236}">
                  <a16:creationId xmlns:a16="http://schemas.microsoft.com/office/drawing/2014/main" id="{5A081E6A-E90D-4983-AFCE-E6B09525701F}"/>
                </a:ext>
              </a:extLst>
            </p:cNvPr>
            <p:cNvSpPr/>
            <p:nvPr/>
          </p:nvSpPr>
          <p:spPr>
            <a:xfrm>
              <a:off x="2199286"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5" name="円/楕円 1194">
              <a:extLst>
                <a:ext uri="{FF2B5EF4-FFF2-40B4-BE49-F238E27FC236}">
                  <a16:creationId xmlns:a16="http://schemas.microsoft.com/office/drawing/2014/main" id="{BD17D361-91D9-1A25-EA42-F7D8505292C2}"/>
                </a:ext>
              </a:extLst>
            </p:cNvPr>
            <p:cNvSpPr/>
            <p:nvPr/>
          </p:nvSpPr>
          <p:spPr>
            <a:xfrm>
              <a:off x="2199286"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6" name="円/楕円 1195">
              <a:extLst>
                <a:ext uri="{FF2B5EF4-FFF2-40B4-BE49-F238E27FC236}">
                  <a16:creationId xmlns:a16="http://schemas.microsoft.com/office/drawing/2014/main" id="{F731BF3A-04A8-90B9-69EC-719C799800AE}"/>
                </a:ext>
              </a:extLst>
            </p:cNvPr>
            <p:cNvSpPr/>
            <p:nvPr/>
          </p:nvSpPr>
          <p:spPr>
            <a:xfrm>
              <a:off x="2199286"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97" name="直線矢印コネクタ 1196">
              <a:extLst>
                <a:ext uri="{FF2B5EF4-FFF2-40B4-BE49-F238E27FC236}">
                  <a16:creationId xmlns:a16="http://schemas.microsoft.com/office/drawing/2014/main" id="{27A5870E-2AD9-9EA6-BF0E-393FE86012D6}"/>
                </a:ext>
              </a:extLst>
            </p:cNvPr>
            <p:cNvCxnSpPr>
              <a:cxnSpLocks/>
              <a:stCxn id="1189" idx="6"/>
              <a:endCxn id="1193" idx="2"/>
            </p:cNvCxnSpPr>
            <p:nvPr/>
          </p:nvCxnSpPr>
          <p:spPr>
            <a:xfrm flipV="1">
              <a:off x="1767238"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198" name="直線矢印コネクタ 1197">
              <a:extLst>
                <a:ext uri="{FF2B5EF4-FFF2-40B4-BE49-F238E27FC236}">
                  <a16:creationId xmlns:a16="http://schemas.microsoft.com/office/drawing/2014/main" id="{7A799586-2C62-DD21-7554-11A2B01D73E1}"/>
                </a:ext>
              </a:extLst>
            </p:cNvPr>
            <p:cNvCxnSpPr>
              <a:cxnSpLocks/>
              <a:stCxn id="1190" idx="6"/>
              <a:endCxn id="1193" idx="2"/>
            </p:cNvCxnSpPr>
            <p:nvPr/>
          </p:nvCxnSpPr>
          <p:spPr>
            <a:xfrm flipV="1">
              <a:off x="1767238"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199" name="直線矢印コネクタ 1198">
              <a:extLst>
                <a:ext uri="{FF2B5EF4-FFF2-40B4-BE49-F238E27FC236}">
                  <a16:creationId xmlns:a16="http://schemas.microsoft.com/office/drawing/2014/main" id="{5C520A8A-B626-2A06-6A66-B53DE8416DED}"/>
                </a:ext>
              </a:extLst>
            </p:cNvPr>
            <p:cNvCxnSpPr>
              <a:cxnSpLocks/>
              <a:stCxn id="1191" idx="6"/>
              <a:endCxn id="1193" idx="2"/>
            </p:cNvCxnSpPr>
            <p:nvPr/>
          </p:nvCxnSpPr>
          <p:spPr>
            <a:xfrm flipV="1">
              <a:off x="1767238"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0" name="直線矢印コネクタ 1199">
              <a:extLst>
                <a:ext uri="{FF2B5EF4-FFF2-40B4-BE49-F238E27FC236}">
                  <a16:creationId xmlns:a16="http://schemas.microsoft.com/office/drawing/2014/main" id="{E92CA012-BAAC-09A3-DEBB-E70A96346E00}"/>
                </a:ext>
              </a:extLst>
            </p:cNvPr>
            <p:cNvCxnSpPr>
              <a:cxnSpLocks/>
              <a:stCxn id="1192" idx="6"/>
              <a:endCxn id="1193" idx="2"/>
            </p:cNvCxnSpPr>
            <p:nvPr/>
          </p:nvCxnSpPr>
          <p:spPr>
            <a:xfrm flipV="1">
              <a:off x="1767238"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1" name="直線矢印コネクタ 1200">
              <a:extLst>
                <a:ext uri="{FF2B5EF4-FFF2-40B4-BE49-F238E27FC236}">
                  <a16:creationId xmlns:a16="http://schemas.microsoft.com/office/drawing/2014/main" id="{F6A6961A-5E1A-3AB6-573A-371CCB20B174}"/>
                </a:ext>
              </a:extLst>
            </p:cNvPr>
            <p:cNvCxnSpPr>
              <a:cxnSpLocks/>
              <a:stCxn id="1189" idx="6"/>
              <a:endCxn id="1194" idx="2"/>
            </p:cNvCxnSpPr>
            <p:nvPr/>
          </p:nvCxnSpPr>
          <p:spPr>
            <a:xfrm>
              <a:off x="1767238"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2" name="直線矢印コネクタ 1201">
              <a:extLst>
                <a:ext uri="{FF2B5EF4-FFF2-40B4-BE49-F238E27FC236}">
                  <a16:creationId xmlns:a16="http://schemas.microsoft.com/office/drawing/2014/main" id="{9747AF79-CCDE-A5AF-0BC9-2EFB5B2B8CD2}"/>
                </a:ext>
              </a:extLst>
            </p:cNvPr>
            <p:cNvCxnSpPr>
              <a:cxnSpLocks/>
              <a:stCxn id="1189" idx="6"/>
              <a:endCxn id="1195" idx="2"/>
            </p:cNvCxnSpPr>
            <p:nvPr/>
          </p:nvCxnSpPr>
          <p:spPr>
            <a:xfrm>
              <a:off x="1767238"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3" name="直線矢印コネクタ 1202">
              <a:extLst>
                <a:ext uri="{FF2B5EF4-FFF2-40B4-BE49-F238E27FC236}">
                  <a16:creationId xmlns:a16="http://schemas.microsoft.com/office/drawing/2014/main" id="{89427EF0-27C3-E722-C942-5910FC5CFC9B}"/>
                </a:ext>
              </a:extLst>
            </p:cNvPr>
            <p:cNvCxnSpPr>
              <a:cxnSpLocks/>
              <a:stCxn id="1189" idx="6"/>
              <a:endCxn id="1196" idx="2"/>
            </p:cNvCxnSpPr>
            <p:nvPr/>
          </p:nvCxnSpPr>
          <p:spPr>
            <a:xfrm>
              <a:off x="1767238"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4" name="直線矢印コネクタ 1203">
              <a:extLst>
                <a:ext uri="{FF2B5EF4-FFF2-40B4-BE49-F238E27FC236}">
                  <a16:creationId xmlns:a16="http://schemas.microsoft.com/office/drawing/2014/main" id="{68CF56B7-78E4-D840-EEAD-88F24697E371}"/>
                </a:ext>
              </a:extLst>
            </p:cNvPr>
            <p:cNvCxnSpPr>
              <a:cxnSpLocks/>
              <a:stCxn id="1190" idx="6"/>
              <a:endCxn id="1194" idx="2"/>
            </p:cNvCxnSpPr>
            <p:nvPr/>
          </p:nvCxnSpPr>
          <p:spPr>
            <a:xfrm flipV="1">
              <a:off x="1767238"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5" name="直線矢印コネクタ 1204">
              <a:extLst>
                <a:ext uri="{FF2B5EF4-FFF2-40B4-BE49-F238E27FC236}">
                  <a16:creationId xmlns:a16="http://schemas.microsoft.com/office/drawing/2014/main" id="{C9E95446-46F9-DA95-5493-1CC7F6813EBD}"/>
                </a:ext>
              </a:extLst>
            </p:cNvPr>
            <p:cNvCxnSpPr>
              <a:cxnSpLocks/>
              <a:stCxn id="1190" idx="6"/>
              <a:endCxn id="1195" idx="2"/>
            </p:cNvCxnSpPr>
            <p:nvPr/>
          </p:nvCxnSpPr>
          <p:spPr>
            <a:xfrm>
              <a:off x="1767238"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6" name="直線矢印コネクタ 1205">
              <a:extLst>
                <a:ext uri="{FF2B5EF4-FFF2-40B4-BE49-F238E27FC236}">
                  <a16:creationId xmlns:a16="http://schemas.microsoft.com/office/drawing/2014/main" id="{594A8E01-6FE7-B8F5-EBAA-6EEDBC8CF429}"/>
                </a:ext>
              </a:extLst>
            </p:cNvPr>
            <p:cNvCxnSpPr>
              <a:cxnSpLocks/>
              <a:stCxn id="1190" idx="6"/>
              <a:endCxn id="1196" idx="2"/>
            </p:cNvCxnSpPr>
            <p:nvPr/>
          </p:nvCxnSpPr>
          <p:spPr>
            <a:xfrm>
              <a:off x="1767238"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7" name="直線矢印コネクタ 1206">
              <a:extLst>
                <a:ext uri="{FF2B5EF4-FFF2-40B4-BE49-F238E27FC236}">
                  <a16:creationId xmlns:a16="http://schemas.microsoft.com/office/drawing/2014/main" id="{DC23EE43-DDD5-31B4-9E23-9D2D6A558A11}"/>
                </a:ext>
              </a:extLst>
            </p:cNvPr>
            <p:cNvCxnSpPr>
              <a:cxnSpLocks/>
              <a:stCxn id="1191" idx="6"/>
              <a:endCxn id="1194" idx="2"/>
            </p:cNvCxnSpPr>
            <p:nvPr/>
          </p:nvCxnSpPr>
          <p:spPr>
            <a:xfrm flipV="1">
              <a:off x="1767238"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8" name="直線矢印コネクタ 1207">
              <a:extLst>
                <a:ext uri="{FF2B5EF4-FFF2-40B4-BE49-F238E27FC236}">
                  <a16:creationId xmlns:a16="http://schemas.microsoft.com/office/drawing/2014/main" id="{9DB43A34-499D-3D86-1E19-99DEC6575D6D}"/>
                </a:ext>
              </a:extLst>
            </p:cNvPr>
            <p:cNvCxnSpPr>
              <a:cxnSpLocks/>
              <a:stCxn id="1191" idx="6"/>
              <a:endCxn id="1195" idx="2"/>
            </p:cNvCxnSpPr>
            <p:nvPr/>
          </p:nvCxnSpPr>
          <p:spPr>
            <a:xfrm flipV="1">
              <a:off x="1767238"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9" name="直線矢印コネクタ 1208">
              <a:extLst>
                <a:ext uri="{FF2B5EF4-FFF2-40B4-BE49-F238E27FC236}">
                  <a16:creationId xmlns:a16="http://schemas.microsoft.com/office/drawing/2014/main" id="{9553E230-091D-CD8E-D93E-E576B072BA7D}"/>
                </a:ext>
              </a:extLst>
            </p:cNvPr>
            <p:cNvCxnSpPr>
              <a:cxnSpLocks/>
              <a:stCxn id="1191" idx="6"/>
              <a:endCxn id="1196" idx="2"/>
            </p:cNvCxnSpPr>
            <p:nvPr/>
          </p:nvCxnSpPr>
          <p:spPr>
            <a:xfrm>
              <a:off x="1767238"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10" name="直線矢印コネクタ 1209">
              <a:extLst>
                <a:ext uri="{FF2B5EF4-FFF2-40B4-BE49-F238E27FC236}">
                  <a16:creationId xmlns:a16="http://schemas.microsoft.com/office/drawing/2014/main" id="{2F1BC992-CF79-90BF-676D-E1DBD918689B}"/>
                </a:ext>
              </a:extLst>
            </p:cNvPr>
            <p:cNvCxnSpPr>
              <a:cxnSpLocks/>
              <a:stCxn id="1192" idx="6"/>
              <a:endCxn id="1194" idx="2"/>
            </p:cNvCxnSpPr>
            <p:nvPr/>
          </p:nvCxnSpPr>
          <p:spPr>
            <a:xfrm flipV="1">
              <a:off x="1767238"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11" name="直線矢印コネクタ 1210">
              <a:extLst>
                <a:ext uri="{FF2B5EF4-FFF2-40B4-BE49-F238E27FC236}">
                  <a16:creationId xmlns:a16="http://schemas.microsoft.com/office/drawing/2014/main" id="{B51736F1-C194-78E7-29E1-1BD120AAEE07}"/>
                </a:ext>
              </a:extLst>
            </p:cNvPr>
            <p:cNvCxnSpPr>
              <a:cxnSpLocks/>
              <a:stCxn id="1192" idx="6"/>
              <a:endCxn id="1195" idx="2"/>
            </p:cNvCxnSpPr>
            <p:nvPr/>
          </p:nvCxnSpPr>
          <p:spPr>
            <a:xfrm flipV="1">
              <a:off x="1767238"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12" name="直線矢印コネクタ 1211">
              <a:extLst>
                <a:ext uri="{FF2B5EF4-FFF2-40B4-BE49-F238E27FC236}">
                  <a16:creationId xmlns:a16="http://schemas.microsoft.com/office/drawing/2014/main" id="{74C7076E-9FFF-FA27-B0FE-2842789E13ED}"/>
                </a:ext>
              </a:extLst>
            </p:cNvPr>
            <p:cNvCxnSpPr>
              <a:cxnSpLocks/>
              <a:stCxn id="1192" idx="6"/>
              <a:endCxn id="1196" idx="2"/>
            </p:cNvCxnSpPr>
            <p:nvPr/>
          </p:nvCxnSpPr>
          <p:spPr>
            <a:xfrm flipV="1">
              <a:off x="1767238"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213" name="テキスト ボックス 1212">
              <a:extLst>
                <a:ext uri="{FF2B5EF4-FFF2-40B4-BE49-F238E27FC236}">
                  <a16:creationId xmlns:a16="http://schemas.microsoft.com/office/drawing/2014/main" id="{676533C8-055A-14E9-199B-596B229E32A7}"/>
                </a:ext>
              </a:extLst>
            </p:cNvPr>
            <p:cNvSpPr txBox="1"/>
            <p:nvPr/>
          </p:nvSpPr>
          <p:spPr>
            <a:xfrm>
              <a:off x="2752692" y="4473001"/>
              <a:ext cx="877163" cy="369332"/>
            </a:xfrm>
            <a:prstGeom prst="rect">
              <a:avLst/>
            </a:prstGeom>
            <a:noFill/>
          </p:spPr>
          <p:txBody>
            <a:bodyPr wrap="none" rtlCol="0">
              <a:spAutoFit/>
            </a:bodyPr>
            <a:lstStyle/>
            <a:p>
              <a:pPr algn="ctr"/>
              <a:r>
                <a:rPr kumimoji="1" lang="ja-JP" altLang="en-US" dirty="0">
                  <a:solidFill>
                    <a:srgbClr val="0070C0"/>
                  </a:solidFill>
                  <a:latin typeface="Meiryo" charset="-128"/>
                  <a:ea typeface="Meiryo" charset="-128"/>
                  <a:cs typeface="Meiryo" charset="-128"/>
                </a:rPr>
                <a:t>・</a:t>
              </a: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265" name="円/楕円 1264">
              <a:extLst>
                <a:ext uri="{FF2B5EF4-FFF2-40B4-BE49-F238E27FC236}">
                  <a16:creationId xmlns:a16="http://schemas.microsoft.com/office/drawing/2014/main" id="{62F25AE3-5553-0489-A413-2D544AE90B3A}"/>
                </a:ext>
              </a:extLst>
            </p:cNvPr>
            <p:cNvSpPr/>
            <p:nvPr/>
          </p:nvSpPr>
          <p:spPr>
            <a:xfrm>
              <a:off x="4610507"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6" name="円/楕円 1265">
              <a:extLst>
                <a:ext uri="{FF2B5EF4-FFF2-40B4-BE49-F238E27FC236}">
                  <a16:creationId xmlns:a16="http://schemas.microsoft.com/office/drawing/2014/main" id="{16BBD679-A940-4A09-F6C2-377CF1CB5F92}"/>
                </a:ext>
              </a:extLst>
            </p:cNvPr>
            <p:cNvSpPr/>
            <p:nvPr/>
          </p:nvSpPr>
          <p:spPr>
            <a:xfrm>
              <a:off x="4610507"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7" name="円/楕円 1266">
              <a:extLst>
                <a:ext uri="{FF2B5EF4-FFF2-40B4-BE49-F238E27FC236}">
                  <a16:creationId xmlns:a16="http://schemas.microsoft.com/office/drawing/2014/main" id="{B4982595-CB11-DE08-4405-400FE02D15F1}"/>
                </a:ext>
              </a:extLst>
            </p:cNvPr>
            <p:cNvSpPr/>
            <p:nvPr/>
          </p:nvSpPr>
          <p:spPr>
            <a:xfrm>
              <a:off x="4610507"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8" name="円/楕円 1267">
              <a:extLst>
                <a:ext uri="{FF2B5EF4-FFF2-40B4-BE49-F238E27FC236}">
                  <a16:creationId xmlns:a16="http://schemas.microsoft.com/office/drawing/2014/main" id="{F913C63B-15B4-952C-2241-6546F4FD5C19}"/>
                </a:ext>
              </a:extLst>
            </p:cNvPr>
            <p:cNvSpPr/>
            <p:nvPr/>
          </p:nvSpPr>
          <p:spPr>
            <a:xfrm>
              <a:off x="4610507"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9" name="円/楕円 1268">
              <a:extLst>
                <a:ext uri="{FF2B5EF4-FFF2-40B4-BE49-F238E27FC236}">
                  <a16:creationId xmlns:a16="http://schemas.microsoft.com/office/drawing/2014/main" id="{403054D4-5B5A-D738-BAB7-AA69F5DA0F1D}"/>
                </a:ext>
              </a:extLst>
            </p:cNvPr>
            <p:cNvSpPr/>
            <p:nvPr/>
          </p:nvSpPr>
          <p:spPr>
            <a:xfrm>
              <a:off x="3894543"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0" name="円/楕円 1269">
              <a:extLst>
                <a:ext uri="{FF2B5EF4-FFF2-40B4-BE49-F238E27FC236}">
                  <a16:creationId xmlns:a16="http://schemas.microsoft.com/office/drawing/2014/main" id="{B935D84F-A292-46EA-92C3-35F216DA37B6}"/>
                </a:ext>
              </a:extLst>
            </p:cNvPr>
            <p:cNvSpPr/>
            <p:nvPr/>
          </p:nvSpPr>
          <p:spPr>
            <a:xfrm>
              <a:off x="3894543"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1" name="円/楕円 1270">
              <a:extLst>
                <a:ext uri="{FF2B5EF4-FFF2-40B4-BE49-F238E27FC236}">
                  <a16:creationId xmlns:a16="http://schemas.microsoft.com/office/drawing/2014/main" id="{F94A3906-7E86-1AE8-C3AE-FD4120ABAD41}"/>
                </a:ext>
              </a:extLst>
            </p:cNvPr>
            <p:cNvSpPr/>
            <p:nvPr/>
          </p:nvSpPr>
          <p:spPr>
            <a:xfrm>
              <a:off x="3894543"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2" name="円/楕円 1271">
              <a:extLst>
                <a:ext uri="{FF2B5EF4-FFF2-40B4-BE49-F238E27FC236}">
                  <a16:creationId xmlns:a16="http://schemas.microsoft.com/office/drawing/2014/main" id="{CD209DC0-3033-B4C4-7F64-62EC31A36FC4}"/>
                </a:ext>
              </a:extLst>
            </p:cNvPr>
            <p:cNvSpPr/>
            <p:nvPr/>
          </p:nvSpPr>
          <p:spPr>
            <a:xfrm>
              <a:off x="3894543"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73" name="直線矢印コネクタ 1272">
              <a:extLst>
                <a:ext uri="{FF2B5EF4-FFF2-40B4-BE49-F238E27FC236}">
                  <a16:creationId xmlns:a16="http://schemas.microsoft.com/office/drawing/2014/main" id="{3387739D-A6D2-4728-A915-CFBD3743862D}"/>
                </a:ext>
              </a:extLst>
            </p:cNvPr>
            <p:cNvCxnSpPr>
              <a:cxnSpLocks/>
              <a:stCxn id="1269" idx="6"/>
            </p:cNvCxnSpPr>
            <p:nvPr/>
          </p:nvCxnSpPr>
          <p:spPr>
            <a:xfrm flipV="1">
              <a:off x="4182575" y="404874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4" name="直線矢印コネクタ 1273">
              <a:extLst>
                <a:ext uri="{FF2B5EF4-FFF2-40B4-BE49-F238E27FC236}">
                  <a16:creationId xmlns:a16="http://schemas.microsoft.com/office/drawing/2014/main" id="{680A52A2-AC52-355C-EAA3-25E9B1583661}"/>
                </a:ext>
              </a:extLst>
            </p:cNvPr>
            <p:cNvCxnSpPr>
              <a:cxnSpLocks/>
              <a:stCxn id="1270" idx="6"/>
            </p:cNvCxnSpPr>
            <p:nvPr/>
          </p:nvCxnSpPr>
          <p:spPr>
            <a:xfrm flipV="1">
              <a:off x="4182575" y="404874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5" name="直線矢印コネクタ 1274">
              <a:extLst>
                <a:ext uri="{FF2B5EF4-FFF2-40B4-BE49-F238E27FC236}">
                  <a16:creationId xmlns:a16="http://schemas.microsoft.com/office/drawing/2014/main" id="{0B295946-8991-40AA-0387-F327064961F5}"/>
                </a:ext>
              </a:extLst>
            </p:cNvPr>
            <p:cNvCxnSpPr>
              <a:cxnSpLocks/>
              <a:stCxn id="1271" idx="6"/>
            </p:cNvCxnSpPr>
            <p:nvPr/>
          </p:nvCxnSpPr>
          <p:spPr>
            <a:xfrm flipV="1">
              <a:off x="4182575" y="404874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6" name="直線矢印コネクタ 1275">
              <a:extLst>
                <a:ext uri="{FF2B5EF4-FFF2-40B4-BE49-F238E27FC236}">
                  <a16:creationId xmlns:a16="http://schemas.microsoft.com/office/drawing/2014/main" id="{DD5CFBF1-3283-FEF5-D462-F78D6B4223A0}"/>
                </a:ext>
              </a:extLst>
            </p:cNvPr>
            <p:cNvCxnSpPr>
              <a:cxnSpLocks/>
              <a:stCxn id="1272" idx="6"/>
            </p:cNvCxnSpPr>
            <p:nvPr/>
          </p:nvCxnSpPr>
          <p:spPr>
            <a:xfrm flipV="1">
              <a:off x="4182575" y="4048746"/>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7" name="直線矢印コネクタ 1276">
              <a:extLst>
                <a:ext uri="{FF2B5EF4-FFF2-40B4-BE49-F238E27FC236}">
                  <a16:creationId xmlns:a16="http://schemas.microsoft.com/office/drawing/2014/main" id="{CC9EA67F-6EE4-20EA-C464-0C68EC533A69}"/>
                </a:ext>
              </a:extLst>
            </p:cNvPr>
            <p:cNvCxnSpPr>
              <a:cxnSpLocks/>
              <a:stCxn id="1269" idx="6"/>
            </p:cNvCxnSpPr>
            <p:nvPr/>
          </p:nvCxnSpPr>
          <p:spPr>
            <a:xfrm>
              <a:off x="4182575" y="405323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8" name="直線矢印コネクタ 1277">
              <a:extLst>
                <a:ext uri="{FF2B5EF4-FFF2-40B4-BE49-F238E27FC236}">
                  <a16:creationId xmlns:a16="http://schemas.microsoft.com/office/drawing/2014/main" id="{49387C70-4E7A-9AE2-7CC6-11D830B9DA65}"/>
                </a:ext>
              </a:extLst>
            </p:cNvPr>
            <p:cNvCxnSpPr>
              <a:cxnSpLocks/>
              <a:stCxn id="1269" idx="6"/>
            </p:cNvCxnSpPr>
            <p:nvPr/>
          </p:nvCxnSpPr>
          <p:spPr>
            <a:xfrm>
              <a:off x="4182575" y="405323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9" name="直線矢印コネクタ 1278">
              <a:extLst>
                <a:ext uri="{FF2B5EF4-FFF2-40B4-BE49-F238E27FC236}">
                  <a16:creationId xmlns:a16="http://schemas.microsoft.com/office/drawing/2014/main" id="{4A87C33A-AB81-F416-118E-9740ABED68F3}"/>
                </a:ext>
              </a:extLst>
            </p:cNvPr>
            <p:cNvCxnSpPr>
              <a:cxnSpLocks/>
              <a:stCxn id="1269" idx="6"/>
            </p:cNvCxnSpPr>
            <p:nvPr/>
          </p:nvCxnSpPr>
          <p:spPr>
            <a:xfrm>
              <a:off x="4182575" y="4053233"/>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0" name="直線矢印コネクタ 1279">
              <a:extLst>
                <a:ext uri="{FF2B5EF4-FFF2-40B4-BE49-F238E27FC236}">
                  <a16:creationId xmlns:a16="http://schemas.microsoft.com/office/drawing/2014/main" id="{10E8E834-70FF-8D6F-246B-092E0C240216}"/>
                </a:ext>
              </a:extLst>
            </p:cNvPr>
            <p:cNvCxnSpPr>
              <a:cxnSpLocks/>
              <a:stCxn id="1270" idx="6"/>
            </p:cNvCxnSpPr>
            <p:nvPr/>
          </p:nvCxnSpPr>
          <p:spPr>
            <a:xfrm flipV="1">
              <a:off x="4182575" y="440878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1" name="直線矢印コネクタ 1280">
              <a:extLst>
                <a:ext uri="{FF2B5EF4-FFF2-40B4-BE49-F238E27FC236}">
                  <a16:creationId xmlns:a16="http://schemas.microsoft.com/office/drawing/2014/main" id="{D3543B3E-EA2A-9BEF-B116-7896A0BC52DA}"/>
                </a:ext>
              </a:extLst>
            </p:cNvPr>
            <p:cNvCxnSpPr>
              <a:cxnSpLocks/>
              <a:stCxn id="1270" idx="6"/>
            </p:cNvCxnSpPr>
            <p:nvPr/>
          </p:nvCxnSpPr>
          <p:spPr>
            <a:xfrm>
              <a:off x="4182575" y="441327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2" name="直線矢印コネクタ 1281">
              <a:extLst>
                <a:ext uri="{FF2B5EF4-FFF2-40B4-BE49-F238E27FC236}">
                  <a16:creationId xmlns:a16="http://schemas.microsoft.com/office/drawing/2014/main" id="{22D93681-E1A5-7F53-48B5-1DD41F8D3214}"/>
                </a:ext>
              </a:extLst>
            </p:cNvPr>
            <p:cNvCxnSpPr>
              <a:cxnSpLocks/>
              <a:stCxn id="1270" idx="6"/>
            </p:cNvCxnSpPr>
            <p:nvPr/>
          </p:nvCxnSpPr>
          <p:spPr>
            <a:xfrm>
              <a:off x="4182575" y="441327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3" name="直線矢印コネクタ 1282">
              <a:extLst>
                <a:ext uri="{FF2B5EF4-FFF2-40B4-BE49-F238E27FC236}">
                  <a16:creationId xmlns:a16="http://schemas.microsoft.com/office/drawing/2014/main" id="{EECEBBA0-64E1-1CF6-0C65-778F8F6A2BF9}"/>
                </a:ext>
              </a:extLst>
            </p:cNvPr>
            <p:cNvCxnSpPr>
              <a:cxnSpLocks/>
              <a:stCxn id="1271" idx="6"/>
            </p:cNvCxnSpPr>
            <p:nvPr/>
          </p:nvCxnSpPr>
          <p:spPr>
            <a:xfrm flipV="1">
              <a:off x="4182575" y="440878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4" name="直線矢印コネクタ 1283">
              <a:extLst>
                <a:ext uri="{FF2B5EF4-FFF2-40B4-BE49-F238E27FC236}">
                  <a16:creationId xmlns:a16="http://schemas.microsoft.com/office/drawing/2014/main" id="{AABA4E9A-11EB-155A-868D-5F365FE9E009}"/>
                </a:ext>
              </a:extLst>
            </p:cNvPr>
            <p:cNvCxnSpPr>
              <a:cxnSpLocks/>
              <a:stCxn id="1271" idx="6"/>
            </p:cNvCxnSpPr>
            <p:nvPr/>
          </p:nvCxnSpPr>
          <p:spPr>
            <a:xfrm flipV="1">
              <a:off x="4182575" y="476882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5" name="直線矢印コネクタ 1284">
              <a:extLst>
                <a:ext uri="{FF2B5EF4-FFF2-40B4-BE49-F238E27FC236}">
                  <a16:creationId xmlns:a16="http://schemas.microsoft.com/office/drawing/2014/main" id="{74A7F9E0-5160-0DAB-0AE4-BE21EAF73A67}"/>
                </a:ext>
              </a:extLst>
            </p:cNvPr>
            <p:cNvCxnSpPr>
              <a:cxnSpLocks/>
              <a:stCxn id="1271" idx="6"/>
            </p:cNvCxnSpPr>
            <p:nvPr/>
          </p:nvCxnSpPr>
          <p:spPr>
            <a:xfrm>
              <a:off x="4182575" y="477331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6" name="直線矢印コネクタ 1285">
              <a:extLst>
                <a:ext uri="{FF2B5EF4-FFF2-40B4-BE49-F238E27FC236}">
                  <a16:creationId xmlns:a16="http://schemas.microsoft.com/office/drawing/2014/main" id="{F8F45392-0175-08D2-64C6-9854B86A0BC0}"/>
                </a:ext>
              </a:extLst>
            </p:cNvPr>
            <p:cNvCxnSpPr>
              <a:cxnSpLocks/>
              <a:stCxn id="1272" idx="6"/>
            </p:cNvCxnSpPr>
            <p:nvPr/>
          </p:nvCxnSpPr>
          <p:spPr>
            <a:xfrm flipV="1">
              <a:off x="4182575" y="440878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7" name="直線矢印コネクタ 1286">
              <a:extLst>
                <a:ext uri="{FF2B5EF4-FFF2-40B4-BE49-F238E27FC236}">
                  <a16:creationId xmlns:a16="http://schemas.microsoft.com/office/drawing/2014/main" id="{F96105FA-EEB3-EF80-C8E2-BCCC3DF46EBE}"/>
                </a:ext>
              </a:extLst>
            </p:cNvPr>
            <p:cNvCxnSpPr>
              <a:cxnSpLocks/>
              <a:stCxn id="1272" idx="6"/>
            </p:cNvCxnSpPr>
            <p:nvPr/>
          </p:nvCxnSpPr>
          <p:spPr>
            <a:xfrm flipV="1">
              <a:off x="4182575" y="476882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8" name="直線矢印コネクタ 1287">
              <a:extLst>
                <a:ext uri="{FF2B5EF4-FFF2-40B4-BE49-F238E27FC236}">
                  <a16:creationId xmlns:a16="http://schemas.microsoft.com/office/drawing/2014/main" id="{CDBAE59C-4485-FC25-0D7D-E8DDD8A8552E}"/>
                </a:ext>
              </a:extLst>
            </p:cNvPr>
            <p:cNvCxnSpPr>
              <a:cxnSpLocks/>
              <a:stCxn id="1272" idx="6"/>
            </p:cNvCxnSpPr>
            <p:nvPr/>
          </p:nvCxnSpPr>
          <p:spPr>
            <a:xfrm flipV="1">
              <a:off x="4182575" y="512886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289" name="円/楕円 1288">
              <a:extLst>
                <a:ext uri="{FF2B5EF4-FFF2-40B4-BE49-F238E27FC236}">
                  <a16:creationId xmlns:a16="http://schemas.microsoft.com/office/drawing/2014/main" id="{41F79D53-0B3D-B082-14C9-4F3D8A840327}"/>
                </a:ext>
              </a:extLst>
            </p:cNvPr>
            <p:cNvSpPr/>
            <p:nvPr/>
          </p:nvSpPr>
          <p:spPr>
            <a:xfrm>
              <a:off x="5330587" y="390473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0" name="円/楕円 1289">
              <a:extLst>
                <a:ext uri="{FF2B5EF4-FFF2-40B4-BE49-F238E27FC236}">
                  <a16:creationId xmlns:a16="http://schemas.microsoft.com/office/drawing/2014/main" id="{C4D664F8-7480-E704-125F-F1550E0069AC}"/>
                </a:ext>
              </a:extLst>
            </p:cNvPr>
            <p:cNvSpPr/>
            <p:nvPr/>
          </p:nvSpPr>
          <p:spPr>
            <a:xfrm>
              <a:off x="5330587" y="426477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1" name="円/楕円 1290">
              <a:extLst>
                <a:ext uri="{FF2B5EF4-FFF2-40B4-BE49-F238E27FC236}">
                  <a16:creationId xmlns:a16="http://schemas.microsoft.com/office/drawing/2014/main" id="{F0162005-9664-CF78-EFD9-86563E023756}"/>
                </a:ext>
              </a:extLst>
            </p:cNvPr>
            <p:cNvSpPr/>
            <p:nvPr/>
          </p:nvSpPr>
          <p:spPr>
            <a:xfrm>
              <a:off x="5330587" y="462481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2" name="円/楕円 1291">
              <a:extLst>
                <a:ext uri="{FF2B5EF4-FFF2-40B4-BE49-F238E27FC236}">
                  <a16:creationId xmlns:a16="http://schemas.microsoft.com/office/drawing/2014/main" id="{FE3D7EAD-9DE0-0913-0A1D-FA3FA6817CF7}"/>
                </a:ext>
              </a:extLst>
            </p:cNvPr>
            <p:cNvSpPr/>
            <p:nvPr/>
          </p:nvSpPr>
          <p:spPr>
            <a:xfrm>
              <a:off x="5330587" y="498485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3" name="直線矢印コネクタ 1292">
              <a:extLst>
                <a:ext uri="{FF2B5EF4-FFF2-40B4-BE49-F238E27FC236}">
                  <a16:creationId xmlns:a16="http://schemas.microsoft.com/office/drawing/2014/main" id="{B835AC6D-5845-3EFC-2C1A-B82AA0D6DBE3}"/>
                </a:ext>
              </a:extLst>
            </p:cNvPr>
            <p:cNvCxnSpPr>
              <a:cxnSpLocks/>
              <a:stCxn id="1266" idx="6"/>
              <a:endCxn id="1289" idx="2"/>
            </p:cNvCxnSpPr>
            <p:nvPr/>
          </p:nvCxnSpPr>
          <p:spPr>
            <a:xfrm flipV="1">
              <a:off x="4898539" y="404874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4" name="直線矢印コネクタ 1293">
              <a:extLst>
                <a:ext uri="{FF2B5EF4-FFF2-40B4-BE49-F238E27FC236}">
                  <a16:creationId xmlns:a16="http://schemas.microsoft.com/office/drawing/2014/main" id="{388EE932-13B0-7C15-9826-84CB9B9332B3}"/>
                </a:ext>
              </a:extLst>
            </p:cNvPr>
            <p:cNvCxnSpPr>
              <a:cxnSpLocks/>
              <a:stCxn id="1267" idx="6"/>
              <a:endCxn id="1289" idx="2"/>
            </p:cNvCxnSpPr>
            <p:nvPr/>
          </p:nvCxnSpPr>
          <p:spPr>
            <a:xfrm flipV="1">
              <a:off x="4898539" y="404874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5" name="直線矢印コネクタ 1294">
              <a:extLst>
                <a:ext uri="{FF2B5EF4-FFF2-40B4-BE49-F238E27FC236}">
                  <a16:creationId xmlns:a16="http://schemas.microsoft.com/office/drawing/2014/main" id="{EC076AB4-84A2-D133-8F96-A316BC31A817}"/>
                </a:ext>
              </a:extLst>
            </p:cNvPr>
            <p:cNvCxnSpPr>
              <a:cxnSpLocks/>
              <a:stCxn id="1265" idx="6"/>
              <a:endCxn id="1289" idx="2"/>
            </p:cNvCxnSpPr>
            <p:nvPr/>
          </p:nvCxnSpPr>
          <p:spPr>
            <a:xfrm flipV="1">
              <a:off x="4898539" y="404874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6" name="直線矢印コネクタ 1295">
              <a:extLst>
                <a:ext uri="{FF2B5EF4-FFF2-40B4-BE49-F238E27FC236}">
                  <a16:creationId xmlns:a16="http://schemas.microsoft.com/office/drawing/2014/main" id="{FC2B4065-2BC6-21D7-5BCB-747F9188EC70}"/>
                </a:ext>
              </a:extLst>
            </p:cNvPr>
            <p:cNvCxnSpPr>
              <a:cxnSpLocks/>
              <a:stCxn id="1268" idx="6"/>
              <a:endCxn id="1289" idx="2"/>
            </p:cNvCxnSpPr>
            <p:nvPr/>
          </p:nvCxnSpPr>
          <p:spPr>
            <a:xfrm flipV="1">
              <a:off x="4898539" y="4048746"/>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7" name="直線矢印コネクタ 1296">
              <a:extLst>
                <a:ext uri="{FF2B5EF4-FFF2-40B4-BE49-F238E27FC236}">
                  <a16:creationId xmlns:a16="http://schemas.microsoft.com/office/drawing/2014/main" id="{5ED07591-4A23-E188-8551-E4248FF510B0}"/>
                </a:ext>
              </a:extLst>
            </p:cNvPr>
            <p:cNvCxnSpPr>
              <a:cxnSpLocks/>
              <a:stCxn id="1266" idx="6"/>
              <a:endCxn id="1290" idx="2"/>
            </p:cNvCxnSpPr>
            <p:nvPr/>
          </p:nvCxnSpPr>
          <p:spPr>
            <a:xfrm>
              <a:off x="4898539" y="405323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8" name="直線矢印コネクタ 1297">
              <a:extLst>
                <a:ext uri="{FF2B5EF4-FFF2-40B4-BE49-F238E27FC236}">
                  <a16:creationId xmlns:a16="http://schemas.microsoft.com/office/drawing/2014/main" id="{3CFE84F1-03E2-0FC1-BC53-E46B1DFB26C6}"/>
                </a:ext>
              </a:extLst>
            </p:cNvPr>
            <p:cNvCxnSpPr>
              <a:cxnSpLocks/>
              <a:stCxn id="1266" idx="6"/>
              <a:endCxn id="1291" idx="2"/>
            </p:cNvCxnSpPr>
            <p:nvPr/>
          </p:nvCxnSpPr>
          <p:spPr>
            <a:xfrm>
              <a:off x="4898539" y="405323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9" name="直線矢印コネクタ 1298">
              <a:extLst>
                <a:ext uri="{FF2B5EF4-FFF2-40B4-BE49-F238E27FC236}">
                  <a16:creationId xmlns:a16="http://schemas.microsoft.com/office/drawing/2014/main" id="{D61AAE34-543B-EBC1-9F95-4D1428AED025}"/>
                </a:ext>
              </a:extLst>
            </p:cNvPr>
            <p:cNvCxnSpPr>
              <a:cxnSpLocks/>
              <a:stCxn id="1266" idx="6"/>
              <a:endCxn id="1292" idx="2"/>
            </p:cNvCxnSpPr>
            <p:nvPr/>
          </p:nvCxnSpPr>
          <p:spPr>
            <a:xfrm>
              <a:off x="4898539" y="4053233"/>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0" name="直線矢印コネクタ 1299">
              <a:extLst>
                <a:ext uri="{FF2B5EF4-FFF2-40B4-BE49-F238E27FC236}">
                  <a16:creationId xmlns:a16="http://schemas.microsoft.com/office/drawing/2014/main" id="{E067B7B4-2C14-76F2-69E3-EDF474F0595C}"/>
                </a:ext>
              </a:extLst>
            </p:cNvPr>
            <p:cNvCxnSpPr>
              <a:cxnSpLocks/>
              <a:stCxn id="1267" idx="6"/>
              <a:endCxn id="1290" idx="2"/>
            </p:cNvCxnSpPr>
            <p:nvPr/>
          </p:nvCxnSpPr>
          <p:spPr>
            <a:xfrm flipV="1">
              <a:off x="4898539" y="440878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1" name="直線矢印コネクタ 1300">
              <a:extLst>
                <a:ext uri="{FF2B5EF4-FFF2-40B4-BE49-F238E27FC236}">
                  <a16:creationId xmlns:a16="http://schemas.microsoft.com/office/drawing/2014/main" id="{1914E1C3-DC69-C664-8E25-3C3ED2D58805}"/>
                </a:ext>
              </a:extLst>
            </p:cNvPr>
            <p:cNvCxnSpPr>
              <a:cxnSpLocks/>
              <a:stCxn id="1267" idx="6"/>
              <a:endCxn id="1291" idx="2"/>
            </p:cNvCxnSpPr>
            <p:nvPr/>
          </p:nvCxnSpPr>
          <p:spPr>
            <a:xfrm>
              <a:off x="4898539" y="441327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2" name="直線矢印コネクタ 1301">
              <a:extLst>
                <a:ext uri="{FF2B5EF4-FFF2-40B4-BE49-F238E27FC236}">
                  <a16:creationId xmlns:a16="http://schemas.microsoft.com/office/drawing/2014/main" id="{A30457F2-47F7-B634-7B86-F1382CCA1949}"/>
                </a:ext>
              </a:extLst>
            </p:cNvPr>
            <p:cNvCxnSpPr>
              <a:cxnSpLocks/>
              <a:stCxn id="1267" idx="6"/>
              <a:endCxn id="1292" idx="2"/>
            </p:cNvCxnSpPr>
            <p:nvPr/>
          </p:nvCxnSpPr>
          <p:spPr>
            <a:xfrm>
              <a:off x="4898539" y="441327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3" name="直線矢印コネクタ 1302">
              <a:extLst>
                <a:ext uri="{FF2B5EF4-FFF2-40B4-BE49-F238E27FC236}">
                  <a16:creationId xmlns:a16="http://schemas.microsoft.com/office/drawing/2014/main" id="{0D8440BC-AF41-C178-5D46-774326763021}"/>
                </a:ext>
              </a:extLst>
            </p:cNvPr>
            <p:cNvCxnSpPr>
              <a:cxnSpLocks/>
              <a:stCxn id="1265" idx="6"/>
              <a:endCxn id="1290" idx="2"/>
            </p:cNvCxnSpPr>
            <p:nvPr/>
          </p:nvCxnSpPr>
          <p:spPr>
            <a:xfrm flipV="1">
              <a:off x="4898539" y="440878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4" name="直線矢印コネクタ 1303">
              <a:extLst>
                <a:ext uri="{FF2B5EF4-FFF2-40B4-BE49-F238E27FC236}">
                  <a16:creationId xmlns:a16="http://schemas.microsoft.com/office/drawing/2014/main" id="{025719D4-4890-ABFD-4467-CD7F2213C7FF}"/>
                </a:ext>
              </a:extLst>
            </p:cNvPr>
            <p:cNvCxnSpPr>
              <a:cxnSpLocks/>
              <a:stCxn id="1265" idx="6"/>
              <a:endCxn id="1291" idx="2"/>
            </p:cNvCxnSpPr>
            <p:nvPr/>
          </p:nvCxnSpPr>
          <p:spPr>
            <a:xfrm flipV="1">
              <a:off x="4898539" y="476882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5" name="直線矢印コネクタ 1304">
              <a:extLst>
                <a:ext uri="{FF2B5EF4-FFF2-40B4-BE49-F238E27FC236}">
                  <a16:creationId xmlns:a16="http://schemas.microsoft.com/office/drawing/2014/main" id="{7EC54BFD-ADD0-5749-7B6A-A698D0A891CE}"/>
                </a:ext>
              </a:extLst>
            </p:cNvPr>
            <p:cNvCxnSpPr>
              <a:cxnSpLocks/>
              <a:stCxn id="1265" idx="6"/>
              <a:endCxn id="1292" idx="2"/>
            </p:cNvCxnSpPr>
            <p:nvPr/>
          </p:nvCxnSpPr>
          <p:spPr>
            <a:xfrm>
              <a:off x="4898539" y="477331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6" name="直線矢印コネクタ 1305">
              <a:extLst>
                <a:ext uri="{FF2B5EF4-FFF2-40B4-BE49-F238E27FC236}">
                  <a16:creationId xmlns:a16="http://schemas.microsoft.com/office/drawing/2014/main" id="{F03C243B-8037-2026-B322-17D9623BC901}"/>
                </a:ext>
              </a:extLst>
            </p:cNvPr>
            <p:cNvCxnSpPr>
              <a:cxnSpLocks/>
              <a:stCxn id="1268" idx="6"/>
              <a:endCxn id="1290" idx="2"/>
            </p:cNvCxnSpPr>
            <p:nvPr/>
          </p:nvCxnSpPr>
          <p:spPr>
            <a:xfrm flipV="1">
              <a:off x="4898539" y="440878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7" name="直線矢印コネクタ 1306">
              <a:extLst>
                <a:ext uri="{FF2B5EF4-FFF2-40B4-BE49-F238E27FC236}">
                  <a16:creationId xmlns:a16="http://schemas.microsoft.com/office/drawing/2014/main" id="{FA811E0A-A7DB-B5C3-5E93-6324BD0E131A}"/>
                </a:ext>
              </a:extLst>
            </p:cNvPr>
            <p:cNvCxnSpPr>
              <a:cxnSpLocks/>
              <a:stCxn id="1268" idx="6"/>
              <a:endCxn id="1291" idx="2"/>
            </p:cNvCxnSpPr>
            <p:nvPr/>
          </p:nvCxnSpPr>
          <p:spPr>
            <a:xfrm flipV="1">
              <a:off x="4898539" y="476882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8" name="直線矢印コネクタ 1307">
              <a:extLst>
                <a:ext uri="{FF2B5EF4-FFF2-40B4-BE49-F238E27FC236}">
                  <a16:creationId xmlns:a16="http://schemas.microsoft.com/office/drawing/2014/main" id="{F7ADF479-4BED-A94E-72DE-092060194220}"/>
                </a:ext>
              </a:extLst>
            </p:cNvPr>
            <p:cNvCxnSpPr>
              <a:cxnSpLocks/>
              <a:stCxn id="1268" idx="6"/>
              <a:endCxn id="1292" idx="2"/>
            </p:cNvCxnSpPr>
            <p:nvPr/>
          </p:nvCxnSpPr>
          <p:spPr>
            <a:xfrm flipV="1">
              <a:off x="4898539" y="512886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09" name="円/楕円 1308">
              <a:extLst>
                <a:ext uri="{FF2B5EF4-FFF2-40B4-BE49-F238E27FC236}">
                  <a16:creationId xmlns:a16="http://schemas.microsoft.com/office/drawing/2014/main" id="{4A7F2CC2-96F0-8DFE-AD01-2AC5851FEB95}"/>
                </a:ext>
              </a:extLst>
            </p:cNvPr>
            <p:cNvSpPr/>
            <p:nvPr/>
          </p:nvSpPr>
          <p:spPr>
            <a:xfrm>
              <a:off x="2199286"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0" name="円/楕円 1309">
              <a:extLst>
                <a:ext uri="{FF2B5EF4-FFF2-40B4-BE49-F238E27FC236}">
                  <a16:creationId xmlns:a16="http://schemas.microsoft.com/office/drawing/2014/main" id="{DC994859-2AE2-80B5-4C40-EC9B9A935480}"/>
                </a:ext>
              </a:extLst>
            </p:cNvPr>
            <p:cNvSpPr/>
            <p:nvPr/>
          </p:nvSpPr>
          <p:spPr>
            <a:xfrm>
              <a:off x="2199286"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1" name="円/楕円 1310">
              <a:extLst>
                <a:ext uri="{FF2B5EF4-FFF2-40B4-BE49-F238E27FC236}">
                  <a16:creationId xmlns:a16="http://schemas.microsoft.com/office/drawing/2014/main" id="{5A6DE781-7C50-FA45-F2B3-5B268BEB0863}"/>
                </a:ext>
              </a:extLst>
            </p:cNvPr>
            <p:cNvSpPr/>
            <p:nvPr/>
          </p:nvSpPr>
          <p:spPr>
            <a:xfrm>
              <a:off x="2199286"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2" name="円/楕円 1311">
              <a:extLst>
                <a:ext uri="{FF2B5EF4-FFF2-40B4-BE49-F238E27FC236}">
                  <a16:creationId xmlns:a16="http://schemas.microsoft.com/office/drawing/2014/main" id="{E1404994-FF33-CFC4-2AE8-F744D665BDA2}"/>
                </a:ext>
              </a:extLst>
            </p:cNvPr>
            <p:cNvSpPr/>
            <p:nvPr/>
          </p:nvSpPr>
          <p:spPr>
            <a:xfrm>
              <a:off x="2199286"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13" name="直線矢印コネクタ 1312">
              <a:extLst>
                <a:ext uri="{FF2B5EF4-FFF2-40B4-BE49-F238E27FC236}">
                  <a16:creationId xmlns:a16="http://schemas.microsoft.com/office/drawing/2014/main" id="{6F22DF7A-911B-4222-BED4-FC434788B246}"/>
                </a:ext>
              </a:extLst>
            </p:cNvPr>
            <p:cNvCxnSpPr>
              <a:cxnSpLocks/>
              <a:stCxn id="1310" idx="6"/>
            </p:cNvCxnSpPr>
            <p:nvPr/>
          </p:nvCxnSpPr>
          <p:spPr>
            <a:xfrm flipV="1">
              <a:off x="2487318"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4" name="直線矢印コネクタ 1313">
              <a:extLst>
                <a:ext uri="{FF2B5EF4-FFF2-40B4-BE49-F238E27FC236}">
                  <a16:creationId xmlns:a16="http://schemas.microsoft.com/office/drawing/2014/main" id="{5B0FE55E-3994-396A-4548-D5FD285A5088}"/>
                </a:ext>
              </a:extLst>
            </p:cNvPr>
            <p:cNvCxnSpPr>
              <a:cxnSpLocks/>
              <a:stCxn id="1311" idx="6"/>
            </p:cNvCxnSpPr>
            <p:nvPr/>
          </p:nvCxnSpPr>
          <p:spPr>
            <a:xfrm flipV="1">
              <a:off x="2487318"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5" name="直線矢印コネクタ 1314">
              <a:extLst>
                <a:ext uri="{FF2B5EF4-FFF2-40B4-BE49-F238E27FC236}">
                  <a16:creationId xmlns:a16="http://schemas.microsoft.com/office/drawing/2014/main" id="{DE4EF273-0C1D-F95D-040A-FC7989A33D27}"/>
                </a:ext>
              </a:extLst>
            </p:cNvPr>
            <p:cNvCxnSpPr>
              <a:cxnSpLocks/>
              <a:stCxn id="1309" idx="6"/>
            </p:cNvCxnSpPr>
            <p:nvPr/>
          </p:nvCxnSpPr>
          <p:spPr>
            <a:xfrm flipV="1">
              <a:off x="2487318"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6" name="直線矢印コネクタ 1315">
              <a:extLst>
                <a:ext uri="{FF2B5EF4-FFF2-40B4-BE49-F238E27FC236}">
                  <a16:creationId xmlns:a16="http://schemas.microsoft.com/office/drawing/2014/main" id="{47056DE3-B919-9416-C9CD-39D86789134D}"/>
                </a:ext>
              </a:extLst>
            </p:cNvPr>
            <p:cNvCxnSpPr>
              <a:cxnSpLocks/>
              <a:stCxn id="1312" idx="6"/>
            </p:cNvCxnSpPr>
            <p:nvPr/>
          </p:nvCxnSpPr>
          <p:spPr>
            <a:xfrm flipV="1">
              <a:off x="2487318"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7" name="直線矢印コネクタ 1316">
              <a:extLst>
                <a:ext uri="{FF2B5EF4-FFF2-40B4-BE49-F238E27FC236}">
                  <a16:creationId xmlns:a16="http://schemas.microsoft.com/office/drawing/2014/main" id="{DF86AAB6-C07C-D895-6F16-9CBE6B0B9BFD}"/>
                </a:ext>
              </a:extLst>
            </p:cNvPr>
            <p:cNvCxnSpPr>
              <a:cxnSpLocks/>
              <a:stCxn id="1310" idx="6"/>
            </p:cNvCxnSpPr>
            <p:nvPr/>
          </p:nvCxnSpPr>
          <p:spPr>
            <a:xfrm>
              <a:off x="2487318"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8" name="直線矢印コネクタ 1317">
              <a:extLst>
                <a:ext uri="{FF2B5EF4-FFF2-40B4-BE49-F238E27FC236}">
                  <a16:creationId xmlns:a16="http://schemas.microsoft.com/office/drawing/2014/main" id="{15F80CF0-A48E-FE4E-18A4-2BA062050407}"/>
                </a:ext>
              </a:extLst>
            </p:cNvPr>
            <p:cNvCxnSpPr>
              <a:cxnSpLocks/>
              <a:stCxn id="1310" idx="6"/>
            </p:cNvCxnSpPr>
            <p:nvPr/>
          </p:nvCxnSpPr>
          <p:spPr>
            <a:xfrm>
              <a:off x="2487318"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9" name="直線矢印コネクタ 1318">
              <a:extLst>
                <a:ext uri="{FF2B5EF4-FFF2-40B4-BE49-F238E27FC236}">
                  <a16:creationId xmlns:a16="http://schemas.microsoft.com/office/drawing/2014/main" id="{F305EE98-B019-55E7-5CA0-B5502B0688C8}"/>
                </a:ext>
              </a:extLst>
            </p:cNvPr>
            <p:cNvCxnSpPr>
              <a:cxnSpLocks/>
              <a:stCxn id="1310" idx="6"/>
            </p:cNvCxnSpPr>
            <p:nvPr/>
          </p:nvCxnSpPr>
          <p:spPr>
            <a:xfrm>
              <a:off x="2487318"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0" name="直線矢印コネクタ 1319">
              <a:extLst>
                <a:ext uri="{FF2B5EF4-FFF2-40B4-BE49-F238E27FC236}">
                  <a16:creationId xmlns:a16="http://schemas.microsoft.com/office/drawing/2014/main" id="{DFFADC7C-726C-D8AC-7A96-4BA0654F4C35}"/>
                </a:ext>
              </a:extLst>
            </p:cNvPr>
            <p:cNvCxnSpPr>
              <a:cxnSpLocks/>
              <a:stCxn id="1311" idx="6"/>
            </p:cNvCxnSpPr>
            <p:nvPr/>
          </p:nvCxnSpPr>
          <p:spPr>
            <a:xfrm flipV="1">
              <a:off x="2487318"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1" name="直線矢印コネクタ 1320">
              <a:extLst>
                <a:ext uri="{FF2B5EF4-FFF2-40B4-BE49-F238E27FC236}">
                  <a16:creationId xmlns:a16="http://schemas.microsoft.com/office/drawing/2014/main" id="{7E65854F-DD45-8CB4-5416-74E09C1A1282}"/>
                </a:ext>
              </a:extLst>
            </p:cNvPr>
            <p:cNvCxnSpPr>
              <a:cxnSpLocks/>
              <a:stCxn id="1311" idx="6"/>
            </p:cNvCxnSpPr>
            <p:nvPr/>
          </p:nvCxnSpPr>
          <p:spPr>
            <a:xfrm>
              <a:off x="2487318"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2" name="直線矢印コネクタ 1321">
              <a:extLst>
                <a:ext uri="{FF2B5EF4-FFF2-40B4-BE49-F238E27FC236}">
                  <a16:creationId xmlns:a16="http://schemas.microsoft.com/office/drawing/2014/main" id="{2A03F435-EE13-67F9-AE75-30EA4CF53DA5}"/>
                </a:ext>
              </a:extLst>
            </p:cNvPr>
            <p:cNvCxnSpPr>
              <a:cxnSpLocks/>
              <a:stCxn id="1311" idx="6"/>
            </p:cNvCxnSpPr>
            <p:nvPr/>
          </p:nvCxnSpPr>
          <p:spPr>
            <a:xfrm>
              <a:off x="2487318"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3" name="直線矢印コネクタ 1322">
              <a:extLst>
                <a:ext uri="{FF2B5EF4-FFF2-40B4-BE49-F238E27FC236}">
                  <a16:creationId xmlns:a16="http://schemas.microsoft.com/office/drawing/2014/main" id="{C2A10376-B03C-BC25-C4DF-D22DF8D2D4BB}"/>
                </a:ext>
              </a:extLst>
            </p:cNvPr>
            <p:cNvCxnSpPr>
              <a:cxnSpLocks/>
              <a:stCxn id="1309" idx="6"/>
            </p:cNvCxnSpPr>
            <p:nvPr/>
          </p:nvCxnSpPr>
          <p:spPr>
            <a:xfrm flipV="1">
              <a:off x="2487318"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4" name="直線矢印コネクタ 1323">
              <a:extLst>
                <a:ext uri="{FF2B5EF4-FFF2-40B4-BE49-F238E27FC236}">
                  <a16:creationId xmlns:a16="http://schemas.microsoft.com/office/drawing/2014/main" id="{6F24604D-C8C0-4114-7170-DEB2CAFC7AB0}"/>
                </a:ext>
              </a:extLst>
            </p:cNvPr>
            <p:cNvCxnSpPr>
              <a:cxnSpLocks/>
              <a:stCxn id="1309" idx="6"/>
            </p:cNvCxnSpPr>
            <p:nvPr/>
          </p:nvCxnSpPr>
          <p:spPr>
            <a:xfrm flipV="1">
              <a:off x="2487318"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5" name="直線矢印コネクタ 1324">
              <a:extLst>
                <a:ext uri="{FF2B5EF4-FFF2-40B4-BE49-F238E27FC236}">
                  <a16:creationId xmlns:a16="http://schemas.microsoft.com/office/drawing/2014/main" id="{25EBC30A-758F-A3A4-9B43-0ED391CFD124}"/>
                </a:ext>
              </a:extLst>
            </p:cNvPr>
            <p:cNvCxnSpPr>
              <a:cxnSpLocks/>
              <a:stCxn id="1309" idx="6"/>
            </p:cNvCxnSpPr>
            <p:nvPr/>
          </p:nvCxnSpPr>
          <p:spPr>
            <a:xfrm>
              <a:off x="2487318"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6" name="直線矢印コネクタ 1325">
              <a:extLst>
                <a:ext uri="{FF2B5EF4-FFF2-40B4-BE49-F238E27FC236}">
                  <a16:creationId xmlns:a16="http://schemas.microsoft.com/office/drawing/2014/main" id="{0F042D4D-0D18-432E-0EC5-2D60EA79347C}"/>
                </a:ext>
              </a:extLst>
            </p:cNvPr>
            <p:cNvCxnSpPr>
              <a:cxnSpLocks/>
              <a:stCxn id="1312" idx="6"/>
            </p:cNvCxnSpPr>
            <p:nvPr/>
          </p:nvCxnSpPr>
          <p:spPr>
            <a:xfrm flipV="1">
              <a:off x="2487318"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7" name="直線矢印コネクタ 1326">
              <a:extLst>
                <a:ext uri="{FF2B5EF4-FFF2-40B4-BE49-F238E27FC236}">
                  <a16:creationId xmlns:a16="http://schemas.microsoft.com/office/drawing/2014/main" id="{F9427A34-766B-2073-DDAA-0F1796789C1B}"/>
                </a:ext>
              </a:extLst>
            </p:cNvPr>
            <p:cNvCxnSpPr>
              <a:cxnSpLocks/>
              <a:stCxn id="1312" idx="6"/>
            </p:cNvCxnSpPr>
            <p:nvPr/>
          </p:nvCxnSpPr>
          <p:spPr>
            <a:xfrm flipV="1">
              <a:off x="2487318"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8" name="直線矢印コネクタ 1327">
              <a:extLst>
                <a:ext uri="{FF2B5EF4-FFF2-40B4-BE49-F238E27FC236}">
                  <a16:creationId xmlns:a16="http://schemas.microsoft.com/office/drawing/2014/main" id="{14AA5F47-44CC-EDAB-49A2-CDC082225503}"/>
                </a:ext>
              </a:extLst>
            </p:cNvPr>
            <p:cNvCxnSpPr>
              <a:cxnSpLocks/>
              <a:stCxn id="1312" idx="6"/>
            </p:cNvCxnSpPr>
            <p:nvPr/>
          </p:nvCxnSpPr>
          <p:spPr>
            <a:xfrm flipV="1">
              <a:off x="2487318"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9" name="直線矢印コネクタ 1328">
              <a:extLst>
                <a:ext uri="{FF2B5EF4-FFF2-40B4-BE49-F238E27FC236}">
                  <a16:creationId xmlns:a16="http://schemas.microsoft.com/office/drawing/2014/main" id="{8B3864F2-D0E0-3212-A424-4608270EE870}"/>
                </a:ext>
              </a:extLst>
            </p:cNvPr>
            <p:cNvCxnSpPr>
              <a:cxnSpLocks/>
            </p:cNvCxnSpPr>
            <p:nvPr/>
          </p:nvCxnSpPr>
          <p:spPr>
            <a:xfrm flipV="1">
              <a:off x="3476007" y="404086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0" name="直線矢印コネクタ 1329">
              <a:extLst>
                <a:ext uri="{FF2B5EF4-FFF2-40B4-BE49-F238E27FC236}">
                  <a16:creationId xmlns:a16="http://schemas.microsoft.com/office/drawing/2014/main" id="{276B95A7-F653-6374-1778-3E1EFF2E16CC}"/>
                </a:ext>
              </a:extLst>
            </p:cNvPr>
            <p:cNvCxnSpPr>
              <a:cxnSpLocks/>
            </p:cNvCxnSpPr>
            <p:nvPr/>
          </p:nvCxnSpPr>
          <p:spPr>
            <a:xfrm flipV="1">
              <a:off x="3476007" y="4040869"/>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1" name="直線矢印コネクタ 1330">
              <a:extLst>
                <a:ext uri="{FF2B5EF4-FFF2-40B4-BE49-F238E27FC236}">
                  <a16:creationId xmlns:a16="http://schemas.microsoft.com/office/drawing/2014/main" id="{AC91DFB6-2D2C-B243-8158-073D1E0FA50C}"/>
                </a:ext>
              </a:extLst>
            </p:cNvPr>
            <p:cNvCxnSpPr>
              <a:cxnSpLocks/>
            </p:cNvCxnSpPr>
            <p:nvPr/>
          </p:nvCxnSpPr>
          <p:spPr>
            <a:xfrm flipV="1">
              <a:off x="3476007" y="4040869"/>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2" name="直線矢印コネクタ 1331">
              <a:extLst>
                <a:ext uri="{FF2B5EF4-FFF2-40B4-BE49-F238E27FC236}">
                  <a16:creationId xmlns:a16="http://schemas.microsoft.com/office/drawing/2014/main" id="{1F70154D-A1FF-509F-3F8D-C586DC11C69C}"/>
                </a:ext>
              </a:extLst>
            </p:cNvPr>
            <p:cNvCxnSpPr>
              <a:cxnSpLocks/>
            </p:cNvCxnSpPr>
            <p:nvPr/>
          </p:nvCxnSpPr>
          <p:spPr>
            <a:xfrm flipV="1">
              <a:off x="3476007" y="4040869"/>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3" name="直線矢印コネクタ 1332">
              <a:extLst>
                <a:ext uri="{FF2B5EF4-FFF2-40B4-BE49-F238E27FC236}">
                  <a16:creationId xmlns:a16="http://schemas.microsoft.com/office/drawing/2014/main" id="{BC73B5F8-CD06-4634-85F9-95F9F9B6FCE5}"/>
                </a:ext>
              </a:extLst>
            </p:cNvPr>
            <p:cNvCxnSpPr>
              <a:cxnSpLocks/>
            </p:cNvCxnSpPr>
            <p:nvPr/>
          </p:nvCxnSpPr>
          <p:spPr>
            <a:xfrm>
              <a:off x="3476007" y="4045356"/>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4" name="直線矢印コネクタ 1333">
              <a:extLst>
                <a:ext uri="{FF2B5EF4-FFF2-40B4-BE49-F238E27FC236}">
                  <a16:creationId xmlns:a16="http://schemas.microsoft.com/office/drawing/2014/main" id="{3449B929-FF53-8FBD-50A4-9B115C4ED8DD}"/>
                </a:ext>
              </a:extLst>
            </p:cNvPr>
            <p:cNvCxnSpPr>
              <a:cxnSpLocks/>
            </p:cNvCxnSpPr>
            <p:nvPr/>
          </p:nvCxnSpPr>
          <p:spPr>
            <a:xfrm>
              <a:off x="3476007" y="4045356"/>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5" name="直線矢印コネクタ 1334">
              <a:extLst>
                <a:ext uri="{FF2B5EF4-FFF2-40B4-BE49-F238E27FC236}">
                  <a16:creationId xmlns:a16="http://schemas.microsoft.com/office/drawing/2014/main" id="{FC4D0FA7-FEBF-8B33-0AF0-64A9828F525C}"/>
                </a:ext>
              </a:extLst>
            </p:cNvPr>
            <p:cNvCxnSpPr>
              <a:cxnSpLocks/>
            </p:cNvCxnSpPr>
            <p:nvPr/>
          </p:nvCxnSpPr>
          <p:spPr>
            <a:xfrm>
              <a:off x="3476007" y="4045356"/>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6" name="直線矢印コネクタ 1335">
              <a:extLst>
                <a:ext uri="{FF2B5EF4-FFF2-40B4-BE49-F238E27FC236}">
                  <a16:creationId xmlns:a16="http://schemas.microsoft.com/office/drawing/2014/main" id="{481EAF3F-6BEA-7DF4-F715-4688212902E4}"/>
                </a:ext>
              </a:extLst>
            </p:cNvPr>
            <p:cNvCxnSpPr>
              <a:cxnSpLocks/>
            </p:cNvCxnSpPr>
            <p:nvPr/>
          </p:nvCxnSpPr>
          <p:spPr>
            <a:xfrm flipV="1">
              <a:off x="3476007" y="440090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7" name="直線矢印コネクタ 1336">
              <a:extLst>
                <a:ext uri="{FF2B5EF4-FFF2-40B4-BE49-F238E27FC236}">
                  <a16:creationId xmlns:a16="http://schemas.microsoft.com/office/drawing/2014/main" id="{12F50847-FC23-206B-1F11-B3D29E31E89B}"/>
                </a:ext>
              </a:extLst>
            </p:cNvPr>
            <p:cNvCxnSpPr>
              <a:cxnSpLocks/>
            </p:cNvCxnSpPr>
            <p:nvPr/>
          </p:nvCxnSpPr>
          <p:spPr>
            <a:xfrm>
              <a:off x="3476007" y="4405396"/>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8" name="直線矢印コネクタ 1337">
              <a:extLst>
                <a:ext uri="{FF2B5EF4-FFF2-40B4-BE49-F238E27FC236}">
                  <a16:creationId xmlns:a16="http://schemas.microsoft.com/office/drawing/2014/main" id="{58CB6999-9E09-E3E2-0AA5-39BC51F48689}"/>
                </a:ext>
              </a:extLst>
            </p:cNvPr>
            <p:cNvCxnSpPr>
              <a:cxnSpLocks/>
            </p:cNvCxnSpPr>
            <p:nvPr/>
          </p:nvCxnSpPr>
          <p:spPr>
            <a:xfrm>
              <a:off x="3476007" y="4405396"/>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9" name="直線矢印コネクタ 1338">
              <a:extLst>
                <a:ext uri="{FF2B5EF4-FFF2-40B4-BE49-F238E27FC236}">
                  <a16:creationId xmlns:a16="http://schemas.microsoft.com/office/drawing/2014/main" id="{9A080AF2-B227-B8C8-BD2E-167D0371AE28}"/>
                </a:ext>
              </a:extLst>
            </p:cNvPr>
            <p:cNvCxnSpPr>
              <a:cxnSpLocks/>
            </p:cNvCxnSpPr>
            <p:nvPr/>
          </p:nvCxnSpPr>
          <p:spPr>
            <a:xfrm flipV="1">
              <a:off x="3476007" y="4400909"/>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0" name="直線矢印コネクタ 1339">
              <a:extLst>
                <a:ext uri="{FF2B5EF4-FFF2-40B4-BE49-F238E27FC236}">
                  <a16:creationId xmlns:a16="http://schemas.microsoft.com/office/drawing/2014/main" id="{773F59D4-60C9-A2C8-39B3-F146E70EECAE}"/>
                </a:ext>
              </a:extLst>
            </p:cNvPr>
            <p:cNvCxnSpPr>
              <a:cxnSpLocks/>
            </p:cNvCxnSpPr>
            <p:nvPr/>
          </p:nvCxnSpPr>
          <p:spPr>
            <a:xfrm flipV="1">
              <a:off x="3476007" y="476094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1" name="直線矢印コネクタ 1340">
              <a:extLst>
                <a:ext uri="{FF2B5EF4-FFF2-40B4-BE49-F238E27FC236}">
                  <a16:creationId xmlns:a16="http://schemas.microsoft.com/office/drawing/2014/main" id="{D32F78F2-3BDD-0EE7-033C-28D0EC274D6B}"/>
                </a:ext>
              </a:extLst>
            </p:cNvPr>
            <p:cNvCxnSpPr>
              <a:cxnSpLocks/>
            </p:cNvCxnSpPr>
            <p:nvPr/>
          </p:nvCxnSpPr>
          <p:spPr>
            <a:xfrm>
              <a:off x="3476007" y="4765436"/>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2" name="直線矢印コネクタ 1341">
              <a:extLst>
                <a:ext uri="{FF2B5EF4-FFF2-40B4-BE49-F238E27FC236}">
                  <a16:creationId xmlns:a16="http://schemas.microsoft.com/office/drawing/2014/main" id="{442B378A-DB07-5B27-AB43-AA59B8DC5BC3}"/>
                </a:ext>
              </a:extLst>
            </p:cNvPr>
            <p:cNvCxnSpPr>
              <a:cxnSpLocks/>
            </p:cNvCxnSpPr>
            <p:nvPr/>
          </p:nvCxnSpPr>
          <p:spPr>
            <a:xfrm flipV="1">
              <a:off x="3476007" y="4400909"/>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3" name="直線矢印コネクタ 1342">
              <a:extLst>
                <a:ext uri="{FF2B5EF4-FFF2-40B4-BE49-F238E27FC236}">
                  <a16:creationId xmlns:a16="http://schemas.microsoft.com/office/drawing/2014/main" id="{8956C2B8-866D-FECA-4FE2-93E7CF20C1CC}"/>
                </a:ext>
              </a:extLst>
            </p:cNvPr>
            <p:cNvCxnSpPr>
              <a:cxnSpLocks/>
            </p:cNvCxnSpPr>
            <p:nvPr/>
          </p:nvCxnSpPr>
          <p:spPr>
            <a:xfrm flipV="1">
              <a:off x="3476007" y="4760949"/>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4" name="直線矢印コネクタ 1343">
              <a:extLst>
                <a:ext uri="{FF2B5EF4-FFF2-40B4-BE49-F238E27FC236}">
                  <a16:creationId xmlns:a16="http://schemas.microsoft.com/office/drawing/2014/main" id="{B902F550-B59B-3E20-580C-99DAA3CC7428}"/>
                </a:ext>
              </a:extLst>
            </p:cNvPr>
            <p:cNvCxnSpPr>
              <a:cxnSpLocks/>
            </p:cNvCxnSpPr>
            <p:nvPr/>
          </p:nvCxnSpPr>
          <p:spPr>
            <a:xfrm flipV="1">
              <a:off x="3476007" y="512098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45" name="テキスト ボックス 1344">
              <a:extLst>
                <a:ext uri="{FF2B5EF4-FFF2-40B4-BE49-F238E27FC236}">
                  <a16:creationId xmlns:a16="http://schemas.microsoft.com/office/drawing/2014/main" id="{92741676-317F-3500-B3A4-C2E5659CF89F}"/>
                </a:ext>
              </a:extLst>
            </p:cNvPr>
            <p:cNvSpPr txBox="1"/>
            <p:nvPr/>
          </p:nvSpPr>
          <p:spPr>
            <a:xfrm>
              <a:off x="1110265" y="6091827"/>
              <a:ext cx="4079963" cy="523220"/>
            </a:xfrm>
            <a:prstGeom prst="rect">
              <a:avLst/>
            </a:prstGeom>
            <a:noFill/>
          </p:spPr>
          <p:txBody>
            <a:bodyPr wrap="none" rtlCol="0">
              <a:spAutoFit/>
            </a:bodyPr>
            <a:lstStyle/>
            <a:p>
              <a:pPr algn="ctr"/>
              <a:r>
                <a:rPr lang="en-US" altLang="ja-JP" sz="1600" b="1" dirty="0">
                  <a:solidFill>
                    <a:srgbClr val="0432FF"/>
                  </a:solidFill>
                  <a:latin typeface="Meiryo" panose="020B0604030504040204" pitchFamily="34" charset="-128"/>
                  <a:ea typeface="Meiryo" panose="020B0604030504040204" pitchFamily="34" charset="-128"/>
                </a:rPr>
                <a:t>(</a:t>
              </a:r>
              <a:r>
                <a:rPr kumimoji="1" lang="ja-JP" altLang="en-US" sz="1600" b="1">
                  <a:solidFill>
                    <a:srgbClr val="0432FF"/>
                  </a:solidFill>
                  <a:latin typeface="Meiryo" panose="020B0604030504040204" pitchFamily="34" charset="-128"/>
                  <a:ea typeface="Meiryo" panose="020B0604030504040204" pitchFamily="34" charset="-128"/>
                </a:rPr>
                <a:t>人工</a:t>
              </a:r>
              <a:r>
                <a:rPr kumimoji="1" lang="en-US" altLang="ja-JP" sz="1600" b="1" dirty="0">
                  <a:solidFill>
                    <a:srgbClr val="0432FF"/>
                  </a:solidFill>
                  <a:latin typeface="Meiryo" panose="020B0604030504040204" pitchFamily="34" charset="-128"/>
                  <a:ea typeface="Meiryo" panose="020B0604030504040204" pitchFamily="34" charset="-128"/>
                </a:rPr>
                <a:t>)</a:t>
              </a:r>
              <a:r>
                <a:rPr kumimoji="1" lang="ja-JP" altLang="en-US" sz="1600" b="1">
                  <a:solidFill>
                    <a:srgbClr val="0432FF"/>
                  </a:solidFill>
                  <a:latin typeface="Meiryo" panose="020B0604030504040204" pitchFamily="34" charset="-128"/>
                  <a:ea typeface="Meiryo" panose="020B0604030504040204" pitchFamily="34" charset="-128"/>
                </a:rPr>
                <a:t>ディープ・ニューラルネットワーク</a:t>
              </a:r>
              <a:endParaRPr kumimoji="1" lang="en-US" altLang="ja-JP" sz="1600" b="1" dirty="0">
                <a:solidFill>
                  <a:srgbClr val="0432FF"/>
                </a:solidFill>
                <a:latin typeface="Meiryo" panose="020B0604030504040204" pitchFamily="34" charset="-128"/>
                <a:ea typeface="Meiryo" panose="020B0604030504040204" pitchFamily="34" charset="-128"/>
              </a:endParaRPr>
            </a:p>
            <a:p>
              <a:pPr algn="ctr"/>
              <a:r>
                <a:rPr kumimoji="1" lang="ja-JP" altLang="en-US" sz="1200">
                  <a:solidFill>
                    <a:srgbClr val="0432FF"/>
                  </a:solidFill>
                  <a:latin typeface="Meiryo" panose="020B0604030504040204" pitchFamily="34" charset="-128"/>
                  <a:ea typeface="Meiryo" panose="020B0604030504040204" pitchFamily="34" charset="-128"/>
                </a:rPr>
                <a:t>多段階につなげた</a:t>
              </a:r>
              <a:r>
                <a:rPr kumimoji="1" lang="en-US" altLang="ja-JP" sz="1200" dirty="0">
                  <a:solidFill>
                    <a:srgbClr val="0432FF"/>
                  </a:solidFill>
                  <a:latin typeface="Meiryo" panose="020B0604030504040204" pitchFamily="34" charset="-128"/>
                  <a:ea typeface="Meiryo" panose="020B0604030504040204" pitchFamily="34" charset="-128"/>
                </a:rPr>
                <a:t>(</a:t>
              </a:r>
              <a:r>
                <a:rPr kumimoji="1" lang="ja-JP" altLang="en-US" sz="1200">
                  <a:solidFill>
                    <a:srgbClr val="0432FF"/>
                  </a:solidFill>
                  <a:latin typeface="Meiryo" panose="020B0604030504040204" pitchFamily="34" charset="-128"/>
                  <a:ea typeface="Meiryo" panose="020B0604030504040204" pitchFamily="34" charset="-128"/>
                </a:rPr>
                <a:t>人工</a:t>
              </a:r>
              <a:r>
                <a:rPr kumimoji="1" lang="en-US" altLang="ja-JP" sz="1200" dirty="0">
                  <a:solidFill>
                    <a:srgbClr val="0432FF"/>
                  </a:solidFill>
                  <a:latin typeface="Meiryo" panose="020B0604030504040204" pitchFamily="34" charset="-128"/>
                  <a:ea typeface="Meiryo" panose="020B0604030504040204" pitchFamily="34" charset="-128"/>
                </a:rPr>
                <a:t>)</a:t>
              </a:r>
              <a:r>
                <a:rPr kumimoji="1" lang="ja-JP" altLang="en-US" sz="1200">
                  <a:solidFill>
                    <a:srgbClr val="0432FF"/>
                  </a:solidFill>
                  <a:latin typeface="Meiryo" panose="020B0604030504040204" pitchFamily="34" charset="-128"/>
                  <a:ea typeface="Meiryo" panose="020B0604030504040204" pitchFamily="34" charset="-128"/>
                </a:rPr>
                <a:t>ニューラルネットワーク</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1346" name="左矢印 1345">
              <a:extLst>
                <a:ext uri="{FF2B5EF4-FFF2-40B4-BE49-F238E27FC236}">
                  <a16:creationId xmlns:a16="http://schemas.microsoft.com/office/drawing/2014/main" id="{B6B4378B-F54C-F3A8-C21F-ACF18DDF6F61}"/>
                </a:ext>
              </a:extLst>
            </p:cNvPr>
            <p:cNvSpPr/>
            <p:nvPr/>
          </p:nvSpPr>
          <p:spPr>
            <a:xfrm>
              <a:off x="5758519" y="4320164"/>
              <a:ext cx="487194" cy="555155"/>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8" name="テキスト ボックス 1347">
              <a:extLst>
                <a:ext uri="{FF2B5EF4-FFF2-40B4-BE49-F238E27FC236}">
                  <a16:creationId xmlns:a16="http://schemas.microsoft.com/office/drawing/2014/main" id="{90B090DA-CD6A-37E4-2402-5898AF7521DD}"/>
                </a:ext>
              </a:extLst>
            </p:cNvPr>
            <p:cNvSpPr txBox="1"/>
            <p:nvPr/>
          </p:nvSpPr>
          <p:spPr>
            <a:xfrm>
              <a:off x="560735" y="3572439"/>
              <a:ext cx="691040" cy="276999"/>
            </a:xfrm>
            <a:prstGeom prst="rect">
              <a:avLst/>
            </a:prstGeom>
            <a:noFill/>
          </p:spPr>
          <p:txBody>
            <a:bodyPr wrap="square" rtlCol="0">
              <a:spAutoFit/>
            </a:bodyPr>
            <a:lstStyle/>
            <a:p>
              <a:pPr algn="ctr"/>
              <a:r>
                <a:rPr kumimoji="1" lang="ja-JP" altLang="en-US" sz="1200">
                  <a:solidFill>
                    <a:srgbClr val="0070C0"/>
                  </a:solidFill>
                  <a:latin typeface="Meiryo" charset="-128"/>
                  <a:ea typeface="Meiryo" charset="-128"/>
                  <a:cs typeface="Meiryo" charset="-128"/>
                </a:rPr>
                <a:t>入力層</a:t>
              </a:r>
              <a:endParaRPr kumimoji="1" lang="ja-JP" altLang="en-US" sz="1200" dirty="0">
                <a:solidFill>
                  <a:srgbClr val="0070C0"/>
                </a:solidFill>
                <a:latin typeface="Meiryo" charset="-128"/>
                <a:ea typeface="Meiryo" charset="-128"/>
                <a:cs typeface="Meiryo" charset="-128"/>
              </a:endParaRPr>
            </a:p>
          </p:txBody>
        </p:sp>
        <p:sp>
          <p:nvSpPr>
            <p:cNvPr id="1349" name="テキスト ボックス 1348">
              <a:extLst>
                <a:ext uri="{FF2B5EF4-FFF2-40B4-BE49-F238E27FC236}">
                  <a16:creationId xmlns:a16="http://schemas.microsoft.com/office/drawing/2014/main" id="{F42E7A6F-52A6-DB12-605D-1C18033623B3}"/>
                </a:ext>
              </a:extLst>
            </p:cNvPr>
            <p:cNvSpPr txBox="1"/>
            <p:nvPr/>
          </p:nvSpPr>
          <p:spPr>
            <a:xfrm>
              <a:off x="5153510" y="3571909"/>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1350" name="テキスト ボックス 1349">
              <a:extLst>
                <a:ext uri="{FF2B5EF4-FFF2-40B4-BE49-F238E27FC236}">
                  <a16:creationId xmlns:a16="http://schemas.microsoft.com/office/drawing/2014/main" id="{1C89F576-0632-6297-4C70-229A4706BB11}"/>
                </a:ext>
              </a:extLst>
            </p:cNvPr>
            <p:cNvSpPr txBox="1"/>
            <p:nvPr/>
          </p:nvSpPr>
          <p:spPr>
            <a:xfrm>
              <a:off x="2343302" y="3571909"/>
              <a:ext cx="1800200" cy="276999"/>
            </a:xfrm>
            <a:prstGeom prst="rect">
              <a:avLst/>
            </a:prstGeom>
            <a:noFill/>
          </p:spPr>
          <p:txBody>
            <a:bodyPr wrap="squar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中間層</a:t>
              </a:r>
              <a:r>
                <a:rPr kumimoji="1" lang="ja-JP" altLang="en-US" sz="1200">
                  <a:solidFill>
                    <a:schemeClr val="accent2">
                      <a:lumMod val="75000"/>
                    </a:schemeClr>
                  </a:solidFill>
                  <a:latin typeface="Meiryo" charset="-128"/>
                  <a:ea typeface="Meiryo" charset="-128"/>
                  <a:cs typeface="Meiryo" charset="-128"/>
                </a:rPr>
                <a:t>（隠れ層）</a:t>
              </a:r>
              <a:endParaRPr kumimoji="1" lang="ja-JP" altLang="en-US" sz="1200" dirty="0">
                <a:solidFill>
                  <a:schemeClr val="accent2">
                    <a:lumMod val="75000"/>
                  </a:schemeClr>
                </a:solidFill>
                <a:latin typeface="Meiryo" charset="-128"/>
                <a:ea typeface="Meiryo" charset="-128"/>
                <a:cs typeface="Meiryo" charset="-128"/>
              </a:endParaRPr>
            </a:p>
          </p:txBody>
        </p:sp>
        <p:sp>
          <p:nvSpPr>
            <p:cNvPr id="1359" name="円/楕円 1358">
              <a:extLst>
                <a:ext uri="{FF2B5EF4-FFF2-40B4-BE49-F238E27FC236}">
                  <a16:creationId xmlns:a16="http://schemas.microsoft.com/office/drawing/2014/main" id="{D5F76A56-8910-F3E5-F63B-A47E9A3ED0CD}"/>
                </a:ext>
              </a:extLst>
            </p:cNvPr>
            <p:cNvSpPr/>
            <p:nvPr/>
          </p:nvSpPr>
          <p:spPr>
            <a:xfrm>
              <a:off x="1480679"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0" name="円/楕円 1359">
              <a:extLst>
                <a:ext uri="{FF2B5EF4-FFF2-40B4-BE49-F238E27FC236}">
                  <a16:creationId xmlns:a16="http://schemas.microsoft.com/office/drawing/2014/main" id="{E51D6B84-2876-F6C9-384A-598E630B00FA}"/>
                </a:ext>
              </a:extLst>
            </p:cNvPr>
            <p:cNvSpPr/>
            <p:nvPr/>
          </p:nvSpPr>
          <p:spPr>
            <a:xfrm>
              <a:off x="764715"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1" name="直線矢印コネクタ 1360">
              <a:extLst>
                <a:ext uri="{FF2B5EF4-FFF2-40B4-BE49-F238E27FC236}">
                  <a16:creationId xmlns:a16="http://schemas.microsoft.com/office/drawing/2014/main" id="{06EB7CE9-982E-B3AF-891F-DF23062474B5}"/>
                </a:ext>
              </a:extLst>
            </p:cNvPr>
            <p:cNvCxnSpPr>
              <a:cxnSpLocks/>
              <a:stCxn id="1360" idx="6"/>
            </p:cNvCxnSpPr>
            <p:nvPr/>
          </p:nvCxnSpPr>
          <p:spPr>
            <a:xfrm flipV="1">
              <a:off x="1052747"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62" name="円/楕円 1361">
              <a:extLst>
                <a:ext uri="{FF2B5EF4-FFF2-40B4-BE49-F238E27FC236}">
                  <a16:creationId xmlns:a16="http://schemas.microsoft.com/office/drawing/2014/main" id="{C114CC4A-B11C-D0F8-B8D1-AE71B2019D2C}"/>
                </a:ext>
              </a:extLst>
            </p:cNvPr>
            <p:cNvSpPr/>
            <p:nvPr/>
          </p:nvSpPr>
          <p:spPr>
            <a:xfrm>
              <a:off x="2200759"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3" name="直線矢印コネクタ 1362">
              <a:extLst>
                <a:ext uri="{FF2B5EF4-FFF2-40B4-BE49-F238E27FC236}">
                  <a16:creationId xmlns:a16="http://schemas.microsoft.com/office/drawing/2014/main" id="{81D360F0-83CF-FF3E-4E41-69424EAB64C7}"/>
                </a:ext>
              </a:extLst>
            </p:cNvPr>
            <p:cNvCxnSpPr>
              <a:cxnSpLocks/>
              <a:stCxn id="1359" idx="6"/>
              <a:endCxn id="1362" idx="2"/>
            </p:cNvCxnSpPr>
            <p:nvPr/>
          </p:nvCxnSpPr>
          <p:spPr>
            <a:xfrm flipV="1">
              <a:off x="1768711"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70" name="円/楕円 1369">
              <a:extLst>
                <a:ext uri="{FF2B5EF4-FFF2-40B4-BE49-F238E27FC236}">
                  <a16:creationId xmlns:a16="http://schemas.microsoft.com/office/drawing/2014/main" id="{85230C21-F046-A7A4-12C1-A25C8E507079}"/>
                </a:ext>
              </a:extLst>
            </p:cNvPr>
            <p:cNvSpPr/>
            <p:nvPr/>
          </p:nvSpPr>
          <p:spPr>
            <a:xfrm>
              <a:off x="4611980"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1" name="円/楕円 1370">
              <a:extLst>
                <a:ext uri="{FF2B5EF4-FFF2-40B4-BE49-F238E27FC236}">
                  <a16:creationId xmlns:a16="http://schemas.microsoft.com/office/drawing/2014/main" id="{6FDF0310-E0EE-75E5-9975-2FF45528A151}"/>
                </a:ext>
              </a:extLst>
            </p:cNvPr>
            <p:cNvSpPr/>
            <p:nvPr/>
          </p:nvSpPr>
          <p:spPr>
            <a:xfrm>
              <a:off x="3896016"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2" name="直線矢印コネクタ 1371">
              <a:extLst>
                <a:ext uri="{FF2B5EF4-FFF2-40B4-BE49-F238E27FC236}">
                  <a16:creationId xmlns:a16="http://schemas.microsoft.com/office/drawing/2014/main" id="{F26CB712-A290-0A08-7C58-40AE89067D17}"/>
                </a:ext>
              </a:extLst>
            </p:cNvPr>
            <p:cNvCxnSpPr>
              <a:cxnSpLocks/>
              <a:stCxn id="1371" idx="6"/>
            </p:cNvCxnSpPr>
            <p:nvPr/>
          </p:nvCxnSpPr>
          <p:spPr>
            <a:xfrm flipV="1">
              <a:off x="4184048" y="5757061"/>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73" name="円/楕円 1372">
              <a:extLst>
                <a:ext uri="{FF2B5EF4-FFF2-40B4-BE49-F238E27FC236}">
                  <a16:creationId xmlns:a16="http://schemas.microsoft.com/office/drawing/2014/main" id="{303E80D7-CE70-F64B-138C-FD7090C55276}"/>
                </a:ext>
              </a:extLst>
            </p:cNvPr>
            <p:cNvSpPr/>
            <p:nvPr/>
          </p:nvSpPr>
          <p:spPr>
            <a:xfrm>
              <a:off x="5332060" y="5613045"/>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4" name="直線矢印コネクタ 1373">
              <a:extLst>
                <a:ext uri="{FF2B5EF4-FFF2-40B4-BE49-F238E27FC236}">
                  <a16:creationId xmlns:a16="http://schemas.microsoft.com/office/drawing/2014/main" id="{D99FEB86-DBE0-5379-E10A-2369A70B7D4A}"/>
                </a:ext>
              </a:extLst>
            </p:cNvPr>
            <p:cNvCxnSpPr>
              <a:cxnSpLocks/>
              <a:stCxn id="1370" idx="6"/>
              <a:endCxn id="1373" idx="2"/>
            </p:cNvCxnSpPr>
            <p:nvPr/>
          </p:nvCxnSpPr>
          <p:spPr>
            <a:xfrm flipV="1">
              <a:off x="4900012" y="5757061"/>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75" name="円/楕円 1374">
              <a:extLst>
                <a:ext uri="{FF2B5EF4-FFF2-40B4-BE49-F238E27FC236}">
                  <a16:creationId xmlns:a16="http://schemas.microsoft.com/office/drawing/2014/main" id="{DCCBC171-6425-79F2-8F88-91FE5FC1599E}"/>
                </a:ext>
              </a:extLst>
            </p:cNvPr>
            <p:cNvSpPr/>
            <p:nvPr/>
          </p:nvSpPr>
          <p:spPr>
            <a:xfrm>
              <a:off x="2200759"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6" name="直線矢印コネクタ 1375">
              <a:extLst>
                <a:ext uri="{FF2B5EF4-FFF2-40B4-BE49-F238E27FC236}">
                  <a16:creationId xmlns:a16="http://schemas.microsoft.com/office/drawing/2014/main" id="{E395FD57-48C8-7F86-D738-342B5971F7DB}"/>
                </a:ext>
              </a:extLst>
            </p:cNvPr>
            <p:cNvCxnSpPr>
              <a:cxnSpLocks/>
              <a:stCxn id="1375" idx="6"/>
            </p:cNvCxnSpPr>
            <p:nvPr/>
          </p:nvCxnSpPr>
          <p:spPr>
            <a:xfrm flipV="1">
              <a:off x="2488791"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77" name="直線矢印コネクタ 1376">
              <a:extLst>
                <a:ext uri="{FF2B5EF4-FFF2-40B4-BE49-F238E27FC236}">
                  <a16:creationId xmlns:a16="http://schemas.microsoft.com/office/drawing/2014/main" id="{E57AEADF-FD5D-3B91-30AF-B40EA4EF38CF}"/>
                </a:ext>
              </a:extLst>
            </p:cNvPr>
            <p:cNvCxnSpPr>
              <a:cxnSpLocks/>
            </p:cNvCxnSpPr>
            <p:nvPr/>
          </p:nvCxnSpPr>
          <p:spPr>
            <a:xfrm flipV="1">
              <a:off x="3477480" y="5749184"/>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78" name="テキスト ボックス 1377">
              <a:extLst>
                <a:ext uri="{FF2B5EF4-FFF2-40B4-BE49-F238E27FC236}">
                  <a16:creationId xmlns:a16="http://schemas.microsoft.com/office/drawing/2014/main" id="{1D821BF9-871B-8759-D074-42CF189D3047}"/>
                </a:ext>
              </a:extLst>
            </p:cNvPr>
            <p:cNvSpPr txBox="1"/>
            <p:nvPr/>
          </p:nvSpPr>
          <p:spPr>
            <a:xfrm>
              <a:off x="728075" y="5274827"/>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79" name="テキスト ボックス 1378">
              <a:extLst>
                <a:ext uri="{FF2B5EF4-FFF2-40B4-BE49-F238E27FC236}">
                  <a16:creationId xmlns:a16="http://schemas.microsoft.com/office/drawing/2014/main" id="{C709E316-525C-9DDB-F3CD-B17A6AF3B3AD}"/>
                </a:ext>
              </a:extLst>
            </p:cNvPr>
            <p:cNvSpPr txBox="1"/>
            <p:nvPr/>
          </p:nvSpPr>
          <p:spPr>
            <a:xfrm>
              <a:off x="1433367" y="5274827"/>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0" name="テキスト ボックス 1379">
              <a:extLst>
                <a:ext uri="{FF2B5EF4-FFF2-40B4-BE49-F238E27FC236}">
                  <a16:creationId xmlns:a16="http://schemas.microsoft.com/office/drawing/2014/main" id="{F28D42BA-FFA6-29EC-8229-8BF58CD27B2C}"/>
                </a:ext>
              </a:extLst>
            </p:cNvPr>
            <p:cNvSpPr txBox="1"/>
            <p:nvPr/>
          </p:nvSpPr>
          <p:spPr>
            <a:xfrm>
              <a:off x="2156277" y="5272427"/>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1" name="テキスト ボックス 1380">
              <a:extLst>
                <a:ext uri="{FF2B5EF4-FFF2-40B4-BE49-F238E27FC236}">
                  <a16:creationId xmlns:a16="http://schemas.microsoft.com/office/drawing/2014/main" id="{6968190B-9DC9-8194-B60C-95997DE03E2B}"/>
                </a:ext>
              </a:extLst>
            </p:cNvPr>
            <p:cNvSpPr txBox="1"/>
            <p:nvPr/>
          </p:nvSpPr>
          <p:spPr>
            <a:xfrm>
              <a:off x="3852275" y="5265302"/>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2" name="テキスト ボックス 1381">
              <a:extLst>
                <a:ext uri="{FF2B5EF4-FFF2-40B4-BE49-F238E27FC236}">
                  <a16:creationId xmlns:a16="http://schemas.microsoft.com/office/drawing/2014/main" id="{1AD1D525-9797-541D-BC17-DD6D9A962E69}"/>
                </a:ext>
              </a:extLst>
            </p:cNvPr>
            <p:cNvSpPr txBox="1"/>
            <p:nvPr/>
          </p:nvSpPr>
          <p:spPr>
            <a:xfrm>
              <a:off x="4557567" y="5265302"/>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3" name="テキスト ボックス 1382">
              <a:extLst>
                <a:ext uri="{FF2B5EF4-FFF2-40B4-BE49-F238E27FC236}">
                  <a16:creationId xmlns:a16="http://schemas.microsoft.com/office/drawing/2014/main" id="{F914B91C-C355-1FBA-BFC8-A5402FF011C4}"/>
                </a:ext>
              </a:extLst>
            </p:cNvPr>
            <p:cNvSpPr txBox="1"/>
            <p:nvPr/>
          </p:nvSpPr>
          <p:spPr>
            <a:xfrm>
              <a:off x="5280477" y="5262902"/>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grpSp>
      <p:grpSp>
        <p:nvGrpSpPr>
          <p:cNvPr id="19" name="グループ化 18">
            <a:extLst>
              <a:ext uri="{FF2B5EF4-FFF2-40B4-BE49-F238E27FC236}">
                <a16:creationId xmlns:a16="http://schemas.microsoft.com/office/drawing/2014/main" id="{CB949F29-4AC7-A402-9AA4-DBC27E1BCA64}"/>
              </a:ext>
            </a:extLst>
          </p:cNvPr>
          <p:cNvGrpSpPr/>
          <p:nvPr/>
        </p:nvGrpSpPr>
        <p:grpSpPr>
          <a:xfrm>
            <a:off x="5663412" y="3236352"/>
            <a:ext cx="3416320" cy="3378695"/>
            <a:chOff x="5663412" y="3236352"/>
            <a:chExt cx="3416320" cy="3378695"/>
          </a:xfrm>
        </p:grpSpPr>
        <p:sp>
          <p:nvSpPr>
            <p:cNvPr id="1031" name="テキスト ボックス 1030">
              <a:extLst>
                <a:ext uri="{FF2B5EF4-FFF2-40B4-BE49-F238E27FC236}">
                  <a16:creationId xmlns:a16="http://schemas.microsoft.com/office/drawing/2014/main" id="{C7093272-3EFC-CC06-8144-94D6147C4810}"/>
                </a:ext>
              </a:extLst>
            </p:cNvPr>
            <p:cNvSpPr txBox="1"/>
            <p:nvPr/>
          </p:nvSpPr>
          <p:spPr>
            <a:xfrm>
              <a:off x="5663412" y="6091827"/>
              <a:ext cx="3416320" cy="523220"/>
            </a:xfrm>
            <a:prstGeom prst="rect">
              <a:avLst/>
            </a:prstGeom>
            <a:noFill/>
          </p:spPr>
          <p:txBody>
            <a:bodyPr wrap="none" rtlCol="0">
              <a:spAutoFit/>
            </a:bodyPr>
            <a:lstStyle/>
            <a:p>
              <a:pPr algn="ctr"/>
              <a:r>
                <a:rPr lang="en-US" altLang="ja-JP" sz="1600" b="1" dirty="0">
                  <a:solidFill>
                    <a:srgbClr val="0432FF"/>
                  </a:solidFill>
                  <a:latin typeface="Meiryo" panose="020B0604030504040204" pitchFamily="34" charset="-128"/>
                  <a:ea typeface="Meiryo" panose="020B0604030504040204" pitchFamily="34" charset="-128"/>
                </a:rPr>
                <a:t>(</a:t>
              </a:r>
              <a:r>
                <a:rPr kumimoji="1" lang="ja-JP" altLang="en-US" sz="1600" b="1">
                  <a:solidFill>
                    <a:srgbClr val="0432FF"/>
                  </a:solidFill>
                  <a:latin typeface="Meiryo" panose="020B0604030504040204" pitchFamily="34" charset="-128"/>
                  <a:ea typeface="Meiryo" panose="020B0604030504040204" pitchFamily="34" charset="-128"/>
                </a:rPr>
                <a:t>人工</a:t>
              </a:r>
              <a:r>
                <a:rPr kumimoji="1" lang="en-US" altLang="ja-JP" sz="1600" b="1" dirty="0">
                  <a:solidFill>
                    <a:srgbClr val="0432FF"/>
                  </a:solidFill>
                  <a:latin typeface="Meiryo" panose="020B0604030504040204" pitchFamily="34" charset="-128"/>
                  <a:ea typeface="Meiryo" panose="020B0604030504040204" pitchFamily="34" charset="-128"/>
                </a:rPr>
                <a:t>)</a:t>
              </a:r>
              <a:r>
                <a:rPr kumimoji="1" lang="ja-JP" altLang="en-US" sz="1600" b="1">
                  <a:solidFill>
                    <a:srgbClr val="0432FF"/>
                  </a:solidFill>
                  <a:latin typeface="Meiryo" panose="020B0604030504040204" pitchFamily="34" charset="-128"/>
                  <a:ea typeface="Meiryo" panose="020B0604030504040204" pitchFamily="34" charset="-128"/>
                </a:rPr>
                <a:t>ニューラルネットワーク</a:t>
              </a:r>
              <a:endParaRPr kumimoji="1" lang="en-US" altLang="ja-JP" sz="1600" b="1" dirty="0">
                <a:solidFill>
                  <a:srgbClr val="0432FF"/>
                </a:solidFill>
                <a:latin typeface="Meiryo" panose="020B0604030504040204" pitchFamily="34" charset="-128"/>
                <a:ea typeface="Meiryo" panose="020B0604030504040204" pitchFamily="34" charset="-128"/>
              </a:endParaRPr>
            </a:p>
            <a:p>
              <a:pPr algn="ctr"/>
              <a:r>
                <a:rPr kumimoji="1" lang="ja-JP" altLang="en-US" sz="1200">
                  <a:solidFill>
                    <a:srgbClr val="0432FF"/>
                  </a:solidFill>
                  <a:latin typeface="Meiryo" panose="020B0604030504040204" pitchFamily="34" charset="-128"/>
                  <a:ea typeface="Meiryo" panose="020B0604030504040204" pitchFamily="34" charset="-128"/>
                </a:rPr>
                <a:t>人工ニューロンを脳神経回路のようにつなげる</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1033" name="正方形/長方形 1032">
              <a:extLst>
                <a:ext uri="{FF2B5EF4-FFF2-40B4-BE49-F238E27FC236}">
                  <a16:creationId xmlns:a16="http://schemas.microsoft.com/office/drawing/2014/main" id="{353E1C63-0745-25EA-673E-748F9415E1E2}"/>
                </a:ext>
              </a:extLst>
            </p:cNvPr>
            <p:cNvSpPr/>
            <p:nvPr/>
          </p:nvSpPr>
          <p:spPr>
            <a:xfrm>
              <a:off x="7081593" y="3819253"/>
              <a:ext cx="559972" cy="457445"/>
            </a:xfrm>
            <a:prstGeom prst="rect">
              <a:avLst/>
            </a:prstGeom>
            <a:noFill/>
            <a:ln>
              <a:solidFill>
                <a:srgbClr val="0432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4" name="直線矢印コネクタ 1033">
              <a:extLst>
                <a:ext uri="{FF2B5EF4-FFF2-40B4-BE49-F238E27FC236}">
                  <a16:creationId xmlns:a16="http://schemas.microsoft.com/office/drawing/2014/main" id="{7643A619-158C-60CF-E38D-EE4543C65C88}"/>
                </a:ext>
              </a:extLst>
            </p:cNvPr>
            <p:cNvCxnSpPr>
              <a:cxnSpLocks/>
              <a:stCxn id="33" idx="2"/>
              <a:endCxn id="1033" idx="0"/>
            </p:cNvCxnSpPr>
            <p:nvPr/>
          </p:nvCxnSpPr>
          <p:spPr>
            <a:xfrm flipH="1">
              <a:off x="7361579" y="3236352"/>
              <a:ext cx="1" cy="582901"/>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214" name="円/楕円 1213">
              <a:extLst>
                <a:ext uri="{FF2B5EF4-FFF2-40B4-BE49-F238E27FC236}">
                  <a16:creationId xmlns:a16="http://schemas.microsoft.com/office/drawing/2014/main" id="{936513C5-6F07-D3B6-1334-8371E3D18BE3}"/>
                </a:ext>
              </a:extLst>
            </p:cNvPr>
            <p:cNvSpPr/>
            <p:nvPr/>
          </p:nvSpPr>
          <p:spPr>
            <a:xfrm>
              <a:off x="6506394"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5" name="円/楕円 1214">
              <a:extLst>
                <a:ext uri="{FF2B5EF4-FFF2-40B4-BE49-F238E27FC236}">
                  <a16:creationId xmlns:a16="http://schemas.microsoft.com/office/drawing/2014/main" id="{64D49313-4770-68C3-35CA-76F14591429B}"/>
                </a:ext>
              </a:extLst>
            </p:cNvPr>
            <p:cNvSpPr/>
            <p:nvPr/>
          </p:nvSpPr>
          <p:spPr>
            <a:xfrm>
              <a:off x="6506394"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6" name="円/楕円 1215">
              <a:extLst>
                <a:ext uri="{FF2B5EF4-FFF2-40B4-BE49-F238E27FC236}">
                  <a16:creationId xmlns:a16="http://schemas.microsoft.com/office/drawing/2014/main" id="{6E72EA8D-AA11-DEF3-83C6-9D6887196CF3}"/>
                </a:ext>
              </a:extLst>
            </p:cNvPr>
            <p:cNvSpPr/>
            <p:nvPr/>
          </p:nvSpPr>
          <p:spPr>
            <a:xfrm>
              <a:off x="6506394"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7" name="円/楕円 1216">
              <a:extLst>
                <a:ext uri="{FF2B5EF4-FFF2-40B4-BE49-F238E27FC236}">
                  <a16:creationId xmlns:a16="http://schemas.microsoft.com/office/drawing/2014/main" id="{1EA24C86-AF2C-9438-55E1-BECCF2DACEF2}"/>
                </a:ext>
              </a:extLst>
            </p:cNvPr>
            <p:cNvSpPr/>
            <p:nvPr/>
          </p:nvSpPr>
          <p:spPr>
            <a:xfrm>
              <a:off x="6506394"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8" name="円/楕円 1217">
              <a:extLst>
                <a:ext uri="{FF2B5EF4-FFF2-40B4-BE49-F238E27FC236}">
                  <a16:creationId xmlns:a16="http://schemas.microsoft.com/office/drawing/2014/main" id="{3DAF9571-6F15-F80C-538B-448C912BAE44}"/>
                </a:ext>
              </a:extLst>
            </p:cNvPr>
            <p:cNvSpPr/>
            <p:nvPr/>
          </p:nvSpPr>
          <p:spPr>
            <a:xfrm>
              <a:off x="7226474" y="390921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9" name="円/楕円 1218">
              <a:extLst>
                <a:ext uri="{FF2B5EF4-FFF2-40B4-BE49-F238E27FC236}">
                  <a16:creationId xmlns:a16="http://schemas.microsoft.com/office/drawing/2014/main" id="{C415FEE9-C153-2C34-E40A-3F250B2A9E98}"/>
                </a:ext>
              </a:extLst>
            </p:cNvPr>
            <p:cNvSpPr/>
            <p:nvPr/>
          </p:nvSpPr>
          <p:spPr>
            <a:xfrm>
              <a:off x="7226474" y="426925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0" name="円/楕円 1219">
              <a:extLst>
                <a:ext uri="{FF2B5EF4-FFF2-40B4-BE49-F238E27FC236}">
                  <a16:creationId xmlns:a16="http://schemas.microsoft.com/office/drawing/2014/main" id="{2D7751F7-02AE-C21A-3D4E-42491D747635}"/>
                </a:ext>
              </a:extLst>
            </p:cNvPr>
            <p:cNvSpPr/>
            <p:nvPr/>
          </p:nvSpPr>
          <p:spPr>
            <a:xfrm>
              <a:off x="7226474" y="462929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1" name="円/楕円 1220">
              <a:extLst>
                <a:ext uri="{FF2B5EF4-FFF2-40B4-BE49-F238E27FC236}">
                  <a16:creationId xmlns:a16="http://schemas.microsoft.com/office/drawing/2014/main" id="{09C6E644-8C71-022A-16DF-36330EF62FFC}"/>
                </a:ext>
              </a:extLst>
            </p:cNvPr>
            <p:cNvSpPr/>
            <p:nvPr/>
          </p:nvSpPr>
          <p:spPr>
            <a:xfrm>
              <a:off x="7226474" y="498933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22" name="直線矢印コネクタ 1221">
              <a:extLst>
                <a:ext uri="{FF2B5EF4-FFF2-40B4-BE49-F238E27FC236}">
                  <a16:creationId xmlns:a16="http://schemas.microsoft.com/office/drawing/2014/main" id="{93FE5AE4-C9F4-357C-CEE2-64CE54DB535C}"/>
                </a:ext>
              </a:extLst>
            </p:cNvPr>
            <p:cNvCxnSpPr>
              <a:cxnSpLocks/>
              <a:stCxn id="1214" idx="6"/>
              <a:endCxn id="1218" idx="2"/>
            </p:cNvCxnSpPr>
            <p:nvPr/>
          </p:nvCxnSpPr>
          <p:spPr>
            <a:xfrm flipV="1">
              <a:off x="6794426"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3" name="直線矢印コネクタ 1222">
              <a:extLst>
                <a:ext uri="{FF2B5EF4-FFF2-40B4-BE49-F238E27FC236}">
                  <a16:creationId xmlns:a16="http://schemas.microsoft.com/office/drawing/2014/main" id="{A47BA645-3C81-783F-B6A3-F36FB62CA52D}"/>
                </a:ext>
              </a:extLst>
            </p:cNvPr>
            <p:cNvCxnSpPr>
              <a:cxnSpLocks/>
              <a:stCxn id="1215" idx="6"/>
              <a:endCxn id="1218" idx="2"/>
            </p:cNvCxnSpPr>
            <p:nvPr/>
          </p:nvCxnSpPr>
          <p:spPr>
            <a:xfrm flipV="1">
              <a:off x="6794426"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4" name="直線矢印コネクタ 1223">
              <a:extLst>
                <a:ext uri="{FF2B5EF4-FFF2-40B4-BE49-F238E27FC236}">
                  <a16:creationId xmlns:a16="http://schemas.microsoft.com/office/drawing/2014/main" id="{12E81063-E3B7-A3D0-9BAE-BCF3BDC5CB70}"/>
                </a:ext>
              </a:extLst>
            </p:cNvPr>
            <p:cNvCxnSpPr>
              <a:cxnSpLocks/>
              <a:stCxn id="1216" idx="6"/>
              <a:endCxn id="1218" idx="2"/>
            </p:cNvCxnSpPr>
            <p:nvPr/>
          </p:nvCxnSpPr>
          <p:spPr>
            <a:xfrm flipV="1">
              <a:off x="6794426"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5" name="直線矢印コネクタ 1224">
              <a:extLst>
                <a:ext uri="{FF2B5EF4-FFF2-40B4-BE49-F238E27FC236}">
                  <a16:creationId xmlns:a16="http://schemas.microsoft.com/office/drawing/2014/main" id="{DAE2F951-668D-17D1-AA1D-DF192578CB96}"/>
                </a:ext>
              </a:extLst>
            </p:cNvPr>
            <p:cNvCxnSpPr>
              <a:cxnSpLocks/>
              <a:stCxn id="1217" idx="6"/>
              <a:endCxn id="1218" idx="2"/>
            </p:cNvCxnSpPr>
            <p:nvPr/>
          </p:nvCxnSpPr>
          <p:spPr>
            <a:xfrm flipV="1">
              <a:off x="6794426"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6" name="直線矢印コネクタ 1225">
              <a:extLst>
                <a:ext uri="{FF2B5EF4-FFF2-40B4-BE49-F238E27FC236}">
                  <a16:creationId xmlns:a16="http://schemas.microsoft.com/office/drawing/2014/main" id="{27F986C0-B662-26F9-963F-15A268B6D4B3}"/>
                </a:ext>
              </a:extLst>
            </p:cNvPr>
            <p:cNvCxnSpPr>
              <a:cxnSpLocks/>
              <a:stCxn id="1214" idx="6"/>
              <a:endCxn id="1219" idx="2"/>
            </p:cNvCxnSpPr>
            <p:nvPr/>
          </p:nvCxnSpPr>
          <p:spPr>
            <a:xfrm>
              <a:off x="6794426"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7" name="直線矢印コネクタ 1226">
              <a:extLst>
                <a:ext uri="{FF2B5EF4-FFF2-40B4-BE49-F238E27FC236}">
                  <a16:creationId xmlns:a16="http://schemas.microsoft.com/office/drawing/2014/main" id="{B96AEE41-5EB7-B67C-E88A-E2AA49D4C036}"/>
                </a:ext>
              </a:extLst>
            </p:cNvPr>
            <p:cNvCxnSpPr>
              <a:cxnSpLocks/>
              <a:stCxn id="1214" idx="6"/>
              <a:endCxn id="1220" idx="2"/>
            </p:cNvCxnSpPr>
            <p:nvPr/>
          </p:nvCxnSpPr>
          <p:spPr>
            <a:xfrm>
              <a:off x="6794426"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8" name="直線矢印コネクタ 1227">
              <a:extLst>
                <a:ext uri="{FF2B5EF4-FFF2-40B4-BE49-F238E27FC236}">
                  <a16:creationId xmlns:a16="http://schemas.microsoft.com/office/drawing/2014/main" id="{A5DED070-DA8F-EABD-E8D7-10D80E45B8A6}"/>
                </a:ext>
              </a:extLst>
            </p:cNvPr>
            <p:cNvCxnSpPr>
              <a:cxnSpLocks/>
              <a:stCxn id="1214" idx="6"/>
              <a:endCxn id="1221" idx="2"/>
            </p:cNvCxnSpPr>
            <p:nvPr/>
          </p:nvCxnSpPr>
          <p:spPr>
            <a:xfrm>
              <a:off x="6794426"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9" name="直線矢印コネクタ 1228">
              <a:extLst>
                <a:ext uri="{FF2B5EF4-FFF2-40B4-BE49-F238E27FC236}">
                  <a16:creationId xmlns:a16="http://schemas.microsoft.com/office/drawing/2014/main" id="{342AC1BF-C6DD-E77D-3B11-5F502181F097}"/>
                </a:ext>
              </a:extLst>
            </p:cNvPr>
            <p:cNvCxnSpPr>
              <a:cxnSpLocks/>
              <a:stCxn id="1215" idx="6"/>
              <a:endCxn id="1219" idx="2"/>
            </p:cNvCxnSpPr>
            <p:nvPr/>
          </p:nvCxnSpPr>
          <p:spPr>
            <a:xfrm flipV="1">
              <a:off x="6794426"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0" name="直線矢印コネクタ 1229">
              <a:extLst>
                <a:ext uri="{FF2B5EF4-FFF2-40B4-BE49-F238E27FC236}">
                  <a16:creationId xmlns:a16="http://schemas.microsoft.com/office/drawing/2014/main" id="{C061A999-9B15-2443-0D19-459694072722}"/>
                </a:ext>
              </a:extLst>
            </p:cNvPr>
            <p:cNvCxnSpPr>
              <a:cxnSpLocks/>
              <a:stCxn id="1215" idx="6"/>
              <a:endCxn id="1220" idx="2"/>
            </p:cNvCxnSpPr>
            <p:nvPr/>
          </p:nvCxnSpPr>
          <p:spPr>
            <a:xfrm>
              <a:off x="6794426"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1" name="直線矢印コネクタ 1230">
              <a:extLst>
                <a:ext uri="{FF2B5EF4-FFF2-40B4-BE49-F238E27FC236}">
                  <a16:creationId xmlns:a16="http://schemas.microsoft.com/office/drawing/2014/main" id="{8185FA18-9168-2EDD-73E4-50B36E969DE1}"/>
                </a:ext>
              </a:extLst>
            </p:cNvPr>
            <p:cNvCxnSpPr>
              <a:cxnSpLocks/>
              <a:stCxn id="1215" idx="6"/>
              <a:endCxn id="1221" idx="2"/>
            </p:cNvCxnSpPr>
            <p:nvPr/>
          </p:nvCxnSpPr>
          <p:spPr>
            <a:xfrm>
              <a:off x="6794426"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2" name="直線矢印コネクタ 1231">
              <a:extLst>
                <a:ext uri="{FF2B5EF4-FFF2-40B4-BE49-F238E27FC236}">
                  <a16:creationId xmlns:a16="http://schemas.microsoft.com/office/drawing/2014/main" id="{A79BB181-7084-5F6F-F469-9F9FFCBC67AA}"/>
                </a:ext>
              </a:extLst>
            </p:cNvPr>
            <p:cNvCxnSpPr>
              <a:cxnSpLocks/>
              <a:stCxn id="1216" idx="6"/>
              <a:endCxn id="1219" idx="2"/>
            </p:cNvCxnSpPr>
            <p:nvPr/>
          </p:nvCxnSpPr>
          <p:spPr>
            <a:xfrm flipV="1">
              <a:off x="6794426"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3" name="直線矢印コネクタ 1232">
              <a:extLst>
                <a:ext uri="{FF2B5EF4-FFF2-40B4-BE49-F238E27FC236}">
                  <a16:creationId xmlns:a16="http://schemas.microsoft.com/office/drawing/2014/main" id="{BE374FF8-57ED-5308-CC55-AC5F41BC388A}"/>
                </a:ext>
              </a:extLst>
            </p:cNvPr>
            <p:cNvCxnSpPr>
              <a:cxnSpLocks/>
              <a:stCxn id="1216" idx="6"/>
              <a:endCxn id="1220" idx="2"/>
            </p:cNvCxnSpPr>
            <p:nvPr/>
          </p:nvCxnSpPr>
          <p:spPr>
            <a:xfrm flipV="1">
              <a:off x="6794426"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4" name="直線矢印コネクタ 1233">
              <a:extLst>
                <a:ext uri="{FF2B5EF4-FFF2-40B4-BE49-F238E27FC236}">
                  <a16:creationId xmlns:a16="http://schemas.microsoft.com/office/drawing/2014/main" id="{A83BC664-308D-6044-1DF8-673B3D971546}"/>
                </a:ext>
              </a:extLst>
            </p:cNvPr>
            <p:cNvCxnSpPr>
              <a:cxnSpLocks/>
              <a:stCxn id="1216" idx="6"/>
              <a:endCxn id="1221" idx="2"/>
            </p:cNvCxnSpPr>
            <p:nvPr/>
          </p:nvCxnSpPr>
          <p:spPr>
            <a:xfrm>
              <a:off x="6794426"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5" name="直線矢印コネクタ 1234">
              <a:extLst>
                <a:ext uri="{FF2B5EF4-FFF2-40B4-BE49-F238E27FC236}">
                  <a16:creationId xmlns:a16="http://schemas.microsoft.com/office/drawing/2014/main" id="{401A7590-B4D0-A71C-2CCA-0ACB82DDE150}"/>
                </a:ext>
              </a:extLst>
            </p:cNvPr>
            <p:cNvCxnSpPr>
              <a:cxnSpLocks/>
              <a:stCxn id="1217" idx="6"/>
              <a:endCxn id="1219" idx="2"/>
            </p:cNvCxnSpPr>
            <p:nvPr/>
          </p:nvCxnSpPr>
          <p:spPr>
            <a:xfrm flipV="1">
              <a:off x="6794426"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6" name="直線矢印コネクタ 1235">
              <a:extLst>
                <a:ext uri="{FF2B5EF4-FFF2-40B4-BE49-F238E27FC236}">
                  <a16:creationId xmlns:a16="http://schemas.microsoft.com/office/drawing/2014/main" id="{221287F1-B99D-72EE-C47D-A5EBBA26BB1F}"/>
                </a:ext>
              </a:extLst>
            </p:cNvPr>
            <p:cNvCxnSpPr>
              <a:cxnSpLocks/>
              <a:stCxn id="1217" idx="6"/>
              <a:endCxn id="1220" idx="2"/>
            </p:cNvCxnSpPr>
            <p:nvPr/>
          </p:nvCxnSpPr>
          <p:spPr>
            <a:xfrm flipV="1">
              <a:off x="6794426"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7" name="直線矢印コネクタ 1236">
              <a:extLst>
                <a:ext uri="{FF2B5EF4-FFF2-40B4-BE49-F238E27FC236}">
                  <a16:creationId xmlns:a16="http://schemas.microsoft.com/office/drawing/2014/main" id="{0335218C-E627-67C0-4FFE-517ABBC1A404}"/>
                </a:ext>
              </a:extLst>
            </p:cNvPr>
            <p:cNvCxnSpPr>
              <a:cxnSpLocks/>
              <a:stCxn id="1217" idx="6"/>
              <a:endCxn id="1221" idx="2"/>
            </p:cNvCxnSpPr>
            <p:nvPr/>
          </p:nvCxnSpPr>
          <p:spPr>
            <a:xfrm flipV="1">
              <a:off x="6794426"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238" name="円/楕円 1237">
              <a:extLst>
                <a:ext uri="{FF2B5EF4-FFF2-40B4-BE49-F238E27FC236}">
                  <a16:creationId xmlns:a16="http://schemas.microsoft.com/office/drawing/2014/main" id="{E60D515C-89A5-134F-E64F-0718BAB69C3E}"/>
                </a:ext>
              </a:extLst>
            </p:cNvPr>
            <p:cNvSpPr/>
            <p:nvPr/>
          </p:nvSpPr>
          <p:spPr>
            <a:xfrm>
              <a:off x="7222358"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9" name="円/楕円 1238">
              <a:extLst>
                <a:ext uri="{FF2B5EF4-FFF2-40B4-BE49-F238E27FC236}">
                  <a16:creationId xmlns:a16="http://schemas.microsoft.com/office/drawing/2014/main" id="{5630FB4F-998A-93DE-A465-8B3D59E956E4}"/>
                </a:ext>
              </a:extLst>
            </p:cNvPr>
            <p:cNvSpPr/>
            <p:nvPr/>
          </p:nvSpPr>
          <p:spPr>
            <a:xfrm>
              <a:off x="7222358"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0" name="円/楕円 1239">
              <a:extLst>
                <a:ext uri="{FF2B5EF4-FFF2-40B4-BE49-F238E27FC236}">
                  <a16:creationId xmlns:a16="http://schemas.microsoft.com/office/drawing/2014/main" id="{2A2587AD-2ADB-5EF5-BBDD-665EB544E6F0}"/>
                </a:ext>
              </a:extLst>
            </p:cNvPr>
            <p:cNvSpPr/>
            <p:nvPr/>
          </p:nvSpPr>
          <p:spPr>
            <a:xfrm>
              <a:off x="7222358"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1" name="円/楕円 1240">
              <a:extLst>
                <a:ext uri="{FF2B5EF4-FFF2-40B4-BE49-F238E27FC236}">
                  <a16:creationId xmlns:a16="http://schemas.microsoft.com/office/drawing/2014/main" id="{2065F89F-4B73-5A34-8581-84E10F336DBA}"/>
                </a:ext>
              </a:extLst>
            </p:cNvPr>
            <p:cNvSpPr/>
            <p:nvPr/>
          </p:nvSpPr>
          <p:spPr>
            <a:xfrm>
              <a:off x="7222358"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2" name="円/楕円 1241">
              <a:extLst>
                <a:ext uri="{FF2B5EF4-FFF2-40B4-BE49-F238E27FC236}">
                  <a16:creationId xmlns:a16="http://schemas.microsoft.com/office/drawing/2014/main" id="{D000B0A9-147B-4C50-3CEA-9497D3EF034B}"/>
                </a:ext>
              </a:extLst>
            </p:cNvPr>
            <p:cNvSpPr/>
            <p:nvPr/>
          </p:nvSpPr>
          <p:spPr>
            <a:xfrm>
              <a:off x="7942438"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3" name="円/楕円 1242">
              <a:extLst>
                <a:ext uri="{FF2B5EF4-FFF2-40B4-BE49-F238E27FC236}">
                  <a16:creationId xmlns:a16="http://schemas.microsoft.com/office/drawing/2014/main" id="{6236439F-4593-9BD3-5481-E2F446EBB29E}"/>
                </a:ext>
              </a:extLst>
            </p:cNvPr>
            <p:cNvSpPr/>
            <p:nvPr/>
          </p:nvSpPr>
          <p:spPr>
            <a:xfrm>
              <a:off x="7942438"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4" name="円/楕円 1243">
              <a:extLst>
                <a:ext uri="{FF2B5EF4-FFF2-40B4-BE49-F238E27FC236}">
                  <a16:creationId xmlns:a16="http://schemas.microsoft.com/office/drawing/2014/main" id="{BD90D88E-6EF9-8B36-7E70-8D99E58C2618}"/>
                </a:ext>
              </a:extLst>
            </p:cNvPr>
            <p:cNvSpPr/>
            <p:nvPr/>
          </p:nvSpPr>
          <p:spPr>
            <a:xfrm>
              <a:off x="7942438"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5" name="円/楕円 1244">
              <a:extLst>
                <a:ext uri="{FF2B5EF4-FFF2-40B4-BE49-F238E27FC236}">
                  <a16:creationId xmlns:a16="http://schemas.microsoft.com/office/drawing/2014/main" id="{3C2A25EB-6719-7057-C157-E0F4AB9F352B}"/>
                </a:ext>
              </a:extLst>
            </p:cNvPr>
            <p:cNvSpPr/>
            <p:nvPr/>
          </p:nvSpPr>
          <p:spPr>
            <a:xfrm>
              <a:off x="7942438"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6" name="直線矢印コネクタ 1245">
              <a:extLst>
                <a:ext uri="{FF2B5EF4-FFF2-40B4-BE49-F238E27FC236}">
                  <a16:creationId xmlns:a16="http://schemas.microsoft.com/office/drawing/2014/main" id="{6B16A711-94D1-AE43-108C-372663070C01}"/>
                </a:ext>
              </a:extLst>
            </p:cNvPr>
            <p:cNvCxnSpPr>
              <a:cxnSpLocks/>
              <a:stCxn id="1238" idx="6"/>
              <a:endCxn id="1242" idx="2"/>
            </p:cNvCxnSpPr>
            <p:nvPr/>
          </p:nvCxnSpPr>
          <p:spPr>
            <a:xfrm flipV="1">
              <a:off x="7510390"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47" name="直線矢印コネクタ 1246">
              <a:extLst>
                <a:ext uri="{FF2B5EF4-FFF2-40B4-BE49-F238E27FC236}">
                  <a16:creationId xmlns:a16="http://schemas.microsoft.com/office/drawing/2014/main" id="{F3A30521-5979-92A5-A79E-ADC6936F61CE}"/>
                </a:ext>
              </a:extLst>
            </p:cNvPr>
            <p:cNvCxnSpPr>
              <a:cxnSpLocks/>
              <a:stCxn id="1239" idx="6"/>
              <a:endCxn id="1242" idx="2"/>
            </p:cNvCxnSpPr>
            <p:nvPr/>
          </p:nvCxnSpPr>
          <p:spPr>
            <a:xfrm flipV="1">
              <a:off x="7510390"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48" name="直線矢印コネクタ 1247">
              <a:extLst>
                <a:ext uri="{FF2B5EF4-FFF2-40B4-BE49-F238E27FC236}">
                  <a16:creationId xmlns:a16="http://schemas.microsoft.com/office/drawing/2014/main" id="{8732BDD8-3629-67EF-1E86-0EB446EB8C85}"/>
                </a:ext>
              </a:extLst>
            </p:cNvPr>
            <p:cNvCxnSpPr>
              <a:cxnSpLocks/>
              <a:stCxn id="1240" idx="6"/>
              <a:endCxn id="1242" idx="2"/>
            </p:cNvCxnSpPr>
            <p:nvPr/>
          </p:nvCxnSpPr>
          <p:spPr>
            <a:xfrm flipV="1">
              <a:off x="7510390"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49" name="直線矢印コネクタ 1248">
              <a:extLst>
                <a:ext uri="{FF2B5EF4-FFF2-40B4-BE49-F238E27FC236}">
                  <a16:creationId xmlns:a16="http://schemas.microsoft.com/office/drawing/2014/main" id="{E13E94AC-A1A5-EB03-E510-F89E185753C5}"/>
                </a:ext>
              </a:extLst>
            </p:cNvPr>
            <p:cNvCxnSpPr>
              <a:cxnSpLocks/>
              <a:stCxn id="1241" idx="6"/>
              <a:endCxn id="1242" idx="2"/>
            </p:cNvCxnSpPr>
            <p:nvPr/>
          </p:nvCxnSpPr>
          <p:spPr>
            <a:xfrm flipV="1">
              <a:off x="7510390"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0" name="直線矢印コネクタ 1249">
              <a:extLst>
                <a:ext uri="{FF2B5EF4-FFF2-40B4-BE49-F238E27FC236}">
                  <a16:creationId xmlns:a16="http://schemas.microsoft.com/office/drawing/2014/main" id="{08E4DB5A-8F36-0374-E447-2882CBCC7E9A}"/>
                </a:ext>
              </a:extLst>
            </p:cNvPr>
            <p:cNvCxnSpPr>
              <a:cxnSpLocks/>
              <a:stCxn id="1238" idx="6"/>
              <a:endCxn id="1243" idx="2"/>
            </p:cNvCxnSpPr>
            <p:nvPr/>
          </p:nvCxnSpPr>
          <p:spPr>
            <a:xfrm>
              <a:off x="7510390"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1" name="直線矢印コネクタ 1250">
              <a:extLst>
                <a:ext uri="{FF2B5EF4-FFF2-40B4-BE49-F238E27FC236}">
                  <a16:creationId xmlns:a16="http://schemas.microsoft.com/office/drawing/2014/main" id="{456A5D31-54BA-E072-E68A-5F0A89EB1E2C}"/>
                </a:ext>
              </a:extLst>
            </p:cNvPr>
            <p:cNvCxnSpPr>
              <a:cxnSpLocks/>
              <a:stCxn id="1238" idx="6"/>
              <a:endCxn id="1244" idx="2"/>
            </p:cNvCxnSpPr>
            <p:nvPr/>
          </p:nvCxnSpPr>
          <p:spPr>
            <a:xfrm>
              <a:off x="7510390"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2" name="直線矢印コネクタ 1251">
              <a:extLst>
                <a:ext uri="{FF2B5EF4-FFF2-40B4-BE49-F238E27FC236}">
                  <a16:creationId xmlns:a16="http://schemas.microsoft.com/office/drawing/2014/main" id="{924557CF-A4BA-0F55-3B39-6B43EF0BC7C1}"/>
                </a:ext>
              </a:extLst>
            </p:cNvPr>
            <p:cNvCxnSpPr>
              <a:cxnSpLocks/>
              <a:stCxn id="1238" idx="6"/>
              <a:endCxn id="1245" idx="2"/>
            </p:cNvCxnSpPr>
            <p:nvPr/>
          </p:nvCxnSpPr>
          <p:spPr>
            <a:xfrm>
              <a:off x="7510390"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3" name="直線矢印コネクタ 1252">
              <a:extLst>
                <a:ext uri="{FF2B5EF4-FFF2-40B4-BE49-F238E27FC236}">
                  <a16:creationId xmlns:a16="http://schemas.microsoft.com/office/drawing/2014/main" id="{450F4A99-4E5F-8453-5D5A-013D05D83CC6}"/>
                </a:ext>
              </a:extLst>
            </p:cNvPr>
            <p:cNvCxnSpPr>
              <a:cxnSpLocks/>
              <a:stCxn id="1239" idx="6"/>
              <a:endCxn id="1243" idx="2"/>
            </p:cNvCxnSpPr>
            <p:nvPr/>
          </p:nvCxnSpPr>
          <p:spPr>
            <a:xfrm flipV="1">
              <a:off x="7510390"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4" name="直線矢印コネクタ 1253">
              <a:extLst>
                <a:ext uri="{FF2B5EF4-FFF2-40B4-BE49-F238E27FC236}">
                  <a16:creationId xmlns:a16="http://schemas.microsoft.com/office/drawing/2014/main" id="{8707BF60-9477-7F7D-B7AE-14B75EAB778C}"/>
                </a:ext>
              </a:extLst>
            </p:cNvPr>
            <p:cNvCxnSpPr>
              <a:cxnSpLocks/>
              <a:stCxn id="1239" idx="6"/>
              <a:endCxn id="1244" idx="2"/>
            </p:cNvCxnSpPr>
            <p:nvPr/>
          </p:nvCxnSpPr>
          <p:spPr>
            <a:xfrm>
              <a:off x="7510390"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5" name="直線矢印コネクタ 1254">
              <a:extLst>
                <a:ext uri="{FF2B5EF4-FFF2-40B4-BE49-F238E27FC236}">
                  <a16:creationId xmlns:a16="http://schemas.microsoft.com/office/drawing/2014/main" id="{BE387B7F-1CCB-6928-3D55-81C7676927FF}"/>
                </a:ext>
              </a:extLst>
            </p:cNvPr>
            <p:cNvCxnSpPr>
              <a:cxnSpLocks/>
              <a:stCxn id="1239" idx="6"/>
              <a:endCxn id="1245" idx="2"/>
            </p:cNvCxnSpPr>
            <p:nvPr/>
          </p:nvCxnSpPr>
          <p:spPr>
            <a:xfrm>
              <a:off x="7510390"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6" name="直線矢印コネクタ 1255">
              <a:extLst>
                <a:ext uri="{FF2B5EF4-FFF2-40B4-BE49-F238E27FC236}">
                  <a16:creationId xmlns:a16="http://schemas.microsoft.com/office/drawing/2014/main" id="{7098969E-A5CC-586D-B540-841F11FABDDB}"/>
                </a:ext>
              </a:extLst>
            </p:cNvPr>
            <p:cNvCxnSpPr>
              <a:cxnSpLocks/>
              <a:stCxn id="1240" idx="6"/>
              <a:endCxn id="1243" idx="2"/>
            </p:cNvCxnSpPr>
            <p:nvPr/>
          </p:nvCxnSpPr>
          <p:spPr>
            <a:xfrm flipV="1">
              <a:off x="7510390"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7" name="直線矢印コネクタ 1256">
              <a:extLst>
                <a:ext uri="{FF2B5EF4-FFF2-40B4-BE49-F238E27FC236}">
                  <a16:creationId xmlns:a16="http://schemas.microsoft.com/office/drawing/2014/main" id="{AE7CE470-C57E-8732-368D-9D8C14BA79C1}"/>
                </a:ext>
              </a:extLst>
            </p:cNvPr>
            <p:cNvCxnSpPr>
              <a:cxnSpLocks/>
              <a:stCxn id="1240" idx="6"/>
              <a:endCxn id="1244" idx="2"/>
            </p:cNvCxnSpPr>
            <p:nvPr/>
          </p:nvCxnSpPr>
          <p:spPr>
            <a:xfrm flipV="1">
              <a:off x="7510390"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8" name="直線矢印コネクタ 1257">
              <a:extLst>
                <a:ext uri="{FF2B5EF4-FFF2-40B4-BE49-F238E27FC236}">
                  <a16:creationId xmlns:a16="http://schemas.microsoft.com/office/drawing/2014/main" id="{FE14557F-F0A6-C4C9-65D6-0DD470ECE3C4}"/>
                </a:ext>
              </a:extLst>
            </p:cNvPr>
            <p:cNvCxnSpPr>
              <a:cxnSpLocks/>
              <a:stCxn id="1240" idx="6"/>
              <a:endCxn id="1245" idx="2"/>
            </p:cNvCxnSpPr>
            <p:nvPr/>
          </p:nvCxnSpPr>
          <p:spPr>
            <a:xfrm>
              <a:off x="7510390"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9" name="直線矢印コネクタ 1258">
              <a:extLst>
                <a:ext uri="{FF2B5EF4-FFF2-40B4-BE49-F238E27FC236}">
                  <a16:creationId xmlns:a16="http://schemas.microsoft.com/office/drawing/2014/main" id="{F4592D06-6C99-29F8-FFEE-381FD74975F8}"/>
                </a:ext>
              </a:extLst>
            </p:cNvPr>
            <p:cNvCxnSpPr>
              <a:cxnSpLocks/>
              <a:stCxn id="1241" idx="6"/>
              <a:endCxn id="1243" idx="2"/>
            </p:cNvCxnSpPr>
            <p:nvPr/>
          </p:nvCxnSpPr>
          <p:spPr>
            <a:xfrm flipV="1">
              <a:off x="7510390"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60" name="直線矢印コネクタ 1259">
              <a:extLst>
                <a:ext uri="{FF2B5EF4-FFF2-40B4-BE49-F238E27FC236}">
                  <a16:creationId xmlns:a16="http://schemas.microsoft.com/office/drawing/2014/main" id="{8E7DD52B-121E-FD68-0B29-CDC8144B0D5B}"/>
                </a:ext>
              </a:extLst>
            </p:cNvPr>
            <p:cNvCxnSpPr>
              <a:cxnSpLocks/>
              <a:stCxn id="1241" idx="6"/>
              <a:endCxn id="1244" idx="2"/>
            </p:cNvCxnSpPr>
            <p:nvPr/>
          </p:nvCxnSpPr>
          <p:spPr>
            <a:xfrm flipV="1">
              <a:off x="7510390"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61" name="直線矢印コネクタ 1260">
              <a:extLst>
                <a:ext uri="{FF2B5EF4-FFF2-40B4-BE49-F238E27FC236}">
                  <a16:creationId xmlns:a16="http://schemas.microsoft.com/office/drawing/2014/main" id="{617DF626-04E8-6A3C-3C3B-1B8500D5B693}"/>
                </a:ext>
              </a:extLst>
            </p:cNvPr>
            <p:cNvCxnSpPr>
              <a:cxnSpLocks/>
              <a:stCxn id="1241" idx="6"/>
              <a:endCxn id="1245" idx="2"/>
            </p:cNvCxnSpPr>
            <p:nvPr/>
          </p:nvCxnSpPr>
          <p:spPr>
            <a:xfrm flipV="1">
              <a:off x="7510390"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54" name="正方形/長方形 1353">
              <a:extLst>
                <a:ext uri="{FF2B5EF4-FFF2-40B4-BE49-F238E27FC236}">
                  <a16:creationId xmlns:a16="http://schemas.microsoft.com/office/drawing/2014/main" id="{2FEF5D27-3D2E-8304-ED80-256B60323375}"/>
                </a:ext>
              </a:extLst>
            </p:cNvPr>
            <p:cNvSpPr/>
            <p:nvPr/>
          </p:nvSpPr>
          <p:spPr>
            <a:xfrm>
              <a:off x="7813848" y="3816930"/>
              <a:ext cx="552450" cy="2188642"/>
            </a:xfrm>
            <a:prstGeom prst="rect">
              <a:avLst/>
            </a:prstGeom>
            <a:solidFill>
              <a:schemeClr val="accent3">
                <a:lumMod val="75000"/>
                <a:alpha val="1572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5" name="正方形/長方形 1354">
              <a:extLst>
                <a:ext uri="{FF2B5EF4-FFF2-40B4-BE49-F238E27FC236}">
                  <a16:creationId xmlns:a16="http://schemas.microsoft.com/office/drawing/2014/main" id="{A09130BA-BE4F-5EC5-278F-982E755F3E96}"/>
                </a:ext>
              </a:extLst>
            </p:cNvPr>
            <p:cNvSpPr/>
            <p:nvPr/>
          </p:nvSpPr>
          <p:spPr>
            <a:xfrm>
              <a:off x="6385739" y="3816930"/>
              <a:ext cx="552450" cy="2188642"/>
            </a:xfrm>
            <a:prstGeom prst="rect">
              <a:avLst/>
            </a:prstGeom>
            <a:solidFill>
              <a:srgbClr val="0432FF">
                <a:alpha val="1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6" name="テキスト ボックス 1355">
              <a:extLst>
                <a:ext uri="{FF2B5EF4-FFF2-40B4-BE49-F238E27FC236}">
                  <a16:creationId xmlns:a16="http://schemas.microsoft.com/office/drawing/2014/main" id="{4161A570-AF74-8FF5-2D44-DE7D6EB696E2}"/>
                </a:ext>
              </a:extLst>
            </p:cNvPr>
            <p:cNvSpPr txBox="1"/>
            <p:nvPr/>
          </p:nvSpPr>
          <p:spPr>
            <a:xfrm>
              <a:off x="6317824" y="3570115"/>
              <a:ext cx="691040" cy="276999"/>
            </a:xfrm>
            <a:prstGeom prst="rect">
              <a:avLst/>
            </a:prstGeom>
            <a:noFill/>
          </p:spPr>
          <p:txBody>
            <a:bodyPr wrap="square" rtlCol="0">
              <a:spAutoFit/>
            </a:bodyPr>
            <a:lstStyle/>
            <a:p>
              <a:pPr algn="ctr"/>
              <a:r>
                <a:rPr kumimoji="1" lang="ja-JP" altLang="en-US" sz="1200">
                  <a:solidFill>
                    <a:srgbClr val="0070C0"/>
                  </a:solidFill>
                  <a:latin typeface="Meiryo" charset="-128"/>
                  <a:ea typeface="Meiryo" charset="-128"/>
                  <a:cs typeface="Meiryo" charset="-128"/>
                </a:rPr>
                <a:t>入力層</a:t>
              </a:r>
              <a:endParaRPr kumimoji="1" lang="ja-JP" altLang="en-US" sz="1200" dirty="0">
                <a:solidFill>
                  <a:srgbClr val="0070C0"/>
                </a:solidFill>
                <a:latin typeface="Meiryo" charset="-128"/>
                <a:ea typeface="Meiryo" charset="-128"/>
                <a:cs typeface="Meiryo" charset="-128"/>
              </a:endParaRPr>
            </a:p>
          </p:txBody>
        </p:sp>
        <p:sp>
          <p:nvSpPr>
            <p:cNvPr id="1357" name="テキスト ボックス 1356">
              <a:extLst>
                <a:ext uri="{FF2B5EF4-FFF2-40B4-BE49-F238E27FC236}">
                  <a16:creationId xmlns:a16="http://schemas.microsoft.com/office/drawing/2014/main" id="{739F25A9-F69D-3EF8-4451-8C149CA71EAF}"/>
                </a:ext>
              </a:extLst>
            </p:cNvPr>
            <p:cNvSpPr txBox="1"/>
            <p:nvPr/>
          </p:nvSpPr>
          <p:spPr>
            <a:xfrm>
              <a:off x="7767349" y="3569585"/>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1364" name="円/楕円 1363">
              <a:extLst>
                <a:ext uri="{FF2B5EF4-FFF2-40B4-BE49-F238E27FC236}">
                  <a16:creationId xmlns:a16="http://schemas.microsoft.com/office/drawing/2014/main" id="{2AE9529B-D1DF-83D3-4317-735BBE55FB45}"/>
                </a:ext>
              </a:extLst>
            </p:cNvPr>
            <p:cNvSpPr/>
            <p:nvPr/>
          </p:nvSpPr>
          <p:spPr>
            <a:xfrm>
              <a:off x="6507867"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5" name="円/楕円 1364">
              <a:extLst>
                <a:ext uri="{FF2B5EF4-FFF2-40B4-BE49-F238E27FC236}">
                  <a16:creationId xmlns:a16="http://schemas.microsoft.com/office/drawing/2014/main" id="{001E2502-450C-E87B-9B51-7A763EAAE3FA}"/>
                </a:ext>
              </a:extLst>
            </p:cNvPr>
            <p:cNvSpPr/>
            <p:nvPr/>
          </p:nvSpPr>
          <p:spPr>
            <a:xfrm>
              <a:off x="7227947" y="5617532"/>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6" name="直線矢印コネクタ 1365">
              <a:extLst>
                <a:ext uri="{FF2B5EF4-FFF2-40B4-BE49-F238E27FC236}">
                  <a16:creationId xmlns:a16="http://schemas.microsoft.com/office/drawing/2014/main" id="{B6369B27-0A12-7A41-3065-E02A0D098A63}"/>
                </a:ext>
              </a:extLst>
            </p:cNvPr>
            <p:cNvCxnSpPr>
              <a:cxnSpLocks/>
              <a:stCxn id="1364" idx="6"/>
              <a:endCxn id="1365" idx="2"/>
            </p:cNvCxnSpPr>
            <p:nvPr/>
          </p:nvCxnSpPr>
          <p:spPr>
            <a:xfrm flipV="1">
              <a:off x="6795899"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67" name="円/楕円 1366">
              <a:extLst>
                <a:ext uri="{FF2B5EF4-FFF2-40B4-BE49-F238E27FC236}">
                  <a16:creationId xmlns:a16="http://schemas.microsoft.com/office/drawing/2014/main" id="{49278C4E-53D7-3A90-A89A-0424FFFC744D}"/>
                </a:ext>
              </a:extLst>
            </p:cNvPr>
            <p:cNvSpPr/>
            <p:nvPr/>
          </p:nvSpPr>
          <p:spPr>
            <a:xfrm>
              <a:off x="7223831"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8" name="円/楕円 1367">
              <a:extLst>
                <a:ext uri="{FF2B5EF4-FFF2-40B4-BE49-F238E27FC236}">
                  <a16:creationId xmlns:a16="http://schemas.microsoft.com/office/drawing/2014/main" id="{C2FF5FFE-729D-3236-145F-BEAF21E48FA0}"/>
                </a:ext>
              </a:extLst>
            </p:cNvPr>
            <p:cNvSpPr/>
            <p:nvPr/>
          </p:nvSpPr>
          <p:spPr>
            <a:xfrm>
              <a:off x="7943911"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9" name="直線矢印コネクタ 1368">
              <a:extLst>
                <a:ext uri="{FF2B5EF4-FFF2-40B4-BE49-F238E27FC236}">
                  <a16:creationId xmlns:a16="http://schemas.microsoft.com/office/drawing/2014/main" id="{02D8B3D9-AAA2-5BFE-FABD-FBB26EC076C7}"/>
                </a:ext>
              </a:extLst>
            </p:cNvPr>
            <p:cNvCxnSpPr>
              <a:cxnSpLocks/>
              <a:stCxn id="1367" idx="6"/>
              <a:endCxn id="1368" idx="2"/>
            </p:cNvCxnSpPr>
            <p:nvPr/>
          </p:nvCxnSpPr>
          <p:spPr>
            <a:xfrm flipV="1">
              <a:off x="7511863"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84" name="テキスト ボックス 1383">
              <a:extLst>
                <a:ext uri="{FF2B5EF4-FFF2-40B4-BE49-F238E27FC236}">
                  <a16:creationId xmlns:a16="http://schemas.microsoft.com/office/drawing/2014/main" id="{9617F3B2-4C03-B62D-BB79-01253ECD7273}"/>
                </a:ext>
              </a:extLst>
            </p:cNvPr>
            <p:cNvSpPr txBox="1"/>
            <p:nvPr/>
          </p:nvSpPr>
          <p:spPr>
            <a:xfrm>
              <a:off x="6468151" y="5274731"/>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5" name="テキスト ボックス 1384">
              <a:extLst>
                <a:ext uri="{FF2B5EF4-FFF2-40B4-BE49-F238E27FC236}">
                  <a16:creationId xmlns:a16="http://schemas.microsoft.com/office/drawing/2014/main" id="{D60C879A-19DC-7D59-F8A6-99A7C8BE079B}"/>
                </a:ext>
              </a:extLst>
            </p:cNvPr>
            <p:cNvSpPr txBox="1"/>
            <p:nvPr/>
          </p:nvSpPr>
          <p:spPr>
            <a:xfrm>
              <a:off x="7173443" y="5274731"/>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6" name="テキスト ボックス 1385">
              <a:extLst>
                <a:ext uri="{FF2B5EF4-FFF2-40B4-BE49-F238E27FC236}">
                  <a16:creationId xmlns:a16="http://schemas.microsoft.com/office/drawing/2014/main" id="{28FFFF70-EB18-5F46-1880-A0067146FC91}"/>
                </a:ext>
              </a:extLst>
            </p:cNvPr>
            <p:cNvSpPr txBox="1"/>
            <p:nvPr/>
          </p:nvSpPr>
          <p:spPr>
            <a:xfrm>
              <a:off x="7896353" y="5272331"/>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grpSp>
      <p:grpSp>
        <p:nvGrpSpPr>
          <p:cNvPr id="18" name="グループ化 17">
            <a:extLst>
              <a:ext uri="{FF2B5EF4-FFF2-40B4-BE49-F238E27FC236}">
                <a16:creationId xmlns:a16="http://schemas.microsoft.com/office/drawing/2014/main" id="{670CFA24-CA2A-629F-9004-A309AC4A119A}"/>
              </a:ext>
            </a:extLst>
          </p:cNvPr>
          <p:cNvGrpSpPr/>
          <p:nvPr/>
        </p:nvGrpSpPr>
        <p:grpSpPr>
          <a:xfrm>
            <a:off x="4177358" y="946454"/>
            <a:ext cx="4584605" cy="2289898"/>
            <a:chOff x="4177358" y="946454"/>
            <a:chExt cx="4584605" cy="2289898"/>
          </a:xfrm>
        </p:grpSpPr>
        <p:grpSp>
          <p:nvGrpSpPr>
            <p:cNvPr id="3" name="グループ化 2">
              <a:extLst>
                <a:ext uri="{FF2B5EF4-FFF2-40B4-BE49-F238E27FC236}">
                  <a16:creationId xmlns:a16="http://schemas.microsoft.com/office/drawing/2014/main" id="{A8E61C29-C7E9-B58B-0342-1F487331196E}"/>
                </a:ext>
              </a:extLst>
            </p:cNvPr>
            <p:cNvGrpSpPr/>
            <p:nvPr/>
          </p:nvGrpSpPr>
          <p:grpSpPr>
            <a:xfrm>
              <a:off x="6484380" y="2051577"/>
              <a:ext cx="1754399" cy="1099483"/>
              <a:chOff x="4242619" y="4044569"/>
              <a:chExt cx="2621007" cy="1777111"/>
            </a:xfrm>
          </p:grpSpPr>
          <p:sp>
            <p:nvSpPr>
              <p:cNvPr id="4" name="楕円 83">
                <a:extLst>
                  <a:ext uri="{FF2B5EF4-FFF2-40B4-BE49-F238E27FC236}">
                    <a16:creationId xmlns:a16="http://schemas.microsoft.com/office/drawing/2014/main" id="{E479369B-CD9A-F0DF-2E74-6EF87648A354}"/>
                  </a:ext>
                </a:extLst>
              </p:cNvPr>
              <p:cNvSpPr/>
              <p:nvPr/>
            </p:nvSpPr>
            <p:spPr>
              <a:xfrm>
                <a:off x="5094399" y="4543285"/>
                <a:ext cx="859084" cy="859084"/>
              </a:xfrm>
              <a:prstGeom prst="ellipse">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cxnSp>
            <p:nvCxnSpPr>
              <p:cNvPr id="5" name="直線矢印コネクタ 4">
                <a:extLst>
                  <a:ext uri="{FF2B5EF4-FFF2-40B4-BE49-F238E27FC236}">
                    <a16:creationId xmlns:a16="http://schemas.microsoft.com/office/drawing/2014/main" id="{2C26CC41-7C06-DBB6-9823-1B079628DD6A}"/>
                  </a:ext>
                </a:extLst>
              </p:cNvPr>
              <p:cNvCxnSpPr>
                <a:cxnSpLocks/>
                <a:endCxn id="4" idx="1"/>
              </p:cNvCxnSpPr>
              <p:nvPr/>
            </p:nvCxnSpPr>
            <p:spPr>
              <a:xfrm>
                <a:off x="4250685" y="4044569"/>
                <a:ext cx="969524" cy="62452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a:extLst>
                  <a:ext uri="{FF2B5EF4-FFF2-40B4-BE49-F238E27FC236}">
                    <a16:creationId xmlns:a16="http://schemas.microsoft.com/office/drawing/2014/main" id="{3DF8031B-4990-CBC1-9EA4-DAC2D86189B1}"/>
                  </a:ext>
                </a:extLst>
              </p:cNvPr>
              <p:cNvCxnSpPr>
                <a:endCxn id="4" idx="2"/>
              </p:cNvCxnSpPr>
              <p:nvPr/>
            </p:nvCxnSpPr>
            <p:spPr>
              <a:xfrm>
                <a:off x="4242619" y="4972827"/>
                <a:ext cx="8517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a:extLst>
                  <a:ext uri="{FF2B5EF4-FFF2-40B4-BE49-F238E27FC236}">
                    <a16:creationId xmlns:a16="http://schemas.microsoft.com/office/drawing/2014/main" id="{37FCB388-FC5E-0A77-9ACE-F5736437D333}"/>
                  </a:ext>
                </a:extLst>
              </p:cNvPr>
              <p:cNvCxnSpPr>
                <a:cxnSpLocks/>
                <a:endCxn id="4" idx="3"/>
              </p:cNvCxnSpPr>
              <p:nvPr/>
            </p:nvCxnSpPr>
            <p:spPr>
              <a:xfrm flipV="1">
                <a:off x="4305697" y="5276559"/>
                <a:ext cx="914512" cy="54512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93EB30D3-1C3B-5752-720D-DA83717795E5}"/>
                  </a:ext>
                </a:extLst>
              </p:cNvPr>
              <p:cNvCxnSpPr>
                <a:stCxn id="4" idx="0"/>
                <a:endCxn id="4" idx="4"/>
              </p:cNvCxnSpPr>
              <p:nvPr/>
            </p:nvCxnSpPr>
            <p:spPr>
              <a:xfrm>
                <a:off x="5523941" y="4543285"/>
                <a:ext cx="0" cy="859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直線矢印コネクタ 8">
                <a:extLst>
                  <a:ext uri="{FF2B5EF4-FFF2-40B4-BE49-F238E27FC236}">
                    <a16:creationId xmlns:a16="http://schemas.microsoft.com/office/drawing/2014/main" id="{60B79867-89CB-19EC-5905-A6052550D2C5}"/>
                  </a:ext>
                </a:extLst>
              </p:cNvPr>
              <p:cNvCxnSpPr>
                <a:stCxn id="4" idx="6"/>
              </p:cNvCxnSpPr>
              <p:nvPr/>
            </p:nvCxnSpPr>
            <p:spPr>
              <a:xfrm>
                <a:off x="5953482" y="4972827"/>
                <a:ext cx="30837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874214EC-87F8-5019-38D0-87127B8FD2D1}"/>
                  </a:ext>
                </a:extLst>
              </p:cNvPr>
              <p:cNvSpPr txBox="1"/>
              <p:nvPr/>
            </p:nvSpPr>
            <p:spPr>
              <a:xfrm>
                <a:off x="5001081" y="4648491"/>
                <a:ext cx="648669" cy="648668"/>
              </a:xfrm>
              <a:prstGeom prst="rect">
                <a:avLst/>
              </a:prstGeom>
              <a:noFill/>
            </p:spPr>
            <p:txBody>
              <a:bodyPr wrap="none" rtlCol="0" anchor="ctr">
                <a:noAutofit/>
              </a:bodyPr>
              <a:lstStyle/>
              <a:p>
                <a:pPr algn="ctr"/>
                <a:r>
                  <a:rPr kumimoji="1" lang="en-US" altLang="ja-JP" sz="3200" dirty="0">
                    <a:solidFill>
                      <a:schemeClr val="tx2"/>
                    </a:solidFill>
                    <a:latin typeface="Bodoni MT Black" panose="02070A03080606020203" pitchFamily="18" charset="0"/>
                  </a:rPr>
                  <a:t>Σ</a:t>
                </a:r>
                <a:endParaRPr kumimoji="1" lang="ja-JP" altLang="en-US" sz="3200" dirty="0">
                  <a:solidFill>
                    <a:schemeClr val="tx2"/>
                  </a:solidFill>
                  <a:latin typeface="Bodoni MT Black" panose="02070A03080606020203" pitchFamily="18" charset="0"/>
                </a:endParaRPr>
              </a:p>
            </p:txBody>
          </p:sp>
          <p:sp>
            <p:nvSpPr>
              <p:cNvPr id="11" name="テキスト ボックス 10">
                <a:extLst>
                  <a:ext uri="{FF2B5EF4-FFF2-40B4-BE49-F238E27FC236}">
                    <a16:creationId xmlns:a16="http://schemas.microsoft.com/office/drawing/2014/main" id="{914D7540-1C1A-7B84-5B8F-7C024CC0EFAD}"/>
                  </a:ext>
                </a:extLst>
              </p:cNvPr>
              <p:cNvSpPr txBox="1"/>
              <p:nvPr/>
            </p:nvSpPr>
            <p:spPr>
              <a:xfrm>
                <a:off x="5402775" y="4543083"/>
                <a:ext cx="648669" cy="648668"/>
              </a:xfrm>
              <a:prstGeom prst="rect">
                <a:avLst/>
              </a:prstGeom>
              <a:noFill/>
            </p:spPr>
            <p:txBody>
              <a:bodyPr wrap="none" rtlCol="0" anchor="ctr">
                <a:noAutofit/>
              </a:bodyPr>
              <a:lstStyle/>
              <a:p>
                <a:pPr algn="ctr"/>
                <a:r>
                  <a:rPr kumimoji="1" lang="en-US" altLang="ja-JP" sz="3200" dirty="0">
                    <a:solidFill>
                      <a:schemeClr val="tx2"/>
                    </a:solidFill>
                    <a:latin typeface="Bodoni MT Black" panose="02070A03080606020203" pitchFamily="18" charset="0"/>
                  </a:rPr>
                  <a:t>φ</a:t>
                </a:r>
                <a:endParaRPr kumimoji="1" lang="ja-JP" altLang="en-US" sz="3200" dirty="0">
                  <a:solidFill>
                    <a:schemeClr val="tx2"/>
                  </a:solidFill>
                  <a:latin typeface="Bodoni MT Black" panose="02070A03080606020203" pitchFamily="18" charset="0"/>
                </a:endParaRPr>
              </a:p>
            </p:txBody>
          </p:sp>
          <p:cxnSp>
            <p:nvCxnSpPr>
              <p:cNvPr id="12" name="直線矢印コネクタ 11">
                <a:extLst>
                  <a:ext uri="{FF2B5EF4-FFF2-40B4-BE49-F238E27FC236}">
                    <a16:creationId xmlns:a16="http://schemas.microsoft.com/office/drawing/2014/main" id="{AC52A040-13B8-6902-8B6A-675C764350D6}"/>
                  </a:ext>
                </a:extLst>
              </p:cNvPr>
              <p:cNvCxnSpPr/>
              <p:nvPr/>
            </p:nvCxnSpPr>
            <p:spPr>
              <a:xfrm flipV="1">
                <a:off x="6261859" y="4415862"/>
                <a:ext cx="596069" cy="556964"/>
              </a:xfrm>
              <a:prstGeom prst="straightConnector1">
                <a:avLst/>
              </a:prstGeom>
              <a:ln cap="rnd">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92F697A8-E3C2-A788-1B85-5D623CAD75E8}"/>
                  </a:ext>
                </a:extLst>
              </p:cNvPr>
              <p:cNvCxnSpPr/>
              <p:nvPr/>
            </p:nvCxnSpPr>
            <p:spPr>
              <a:xfrm>
                <a:off x="6261859" y="4972826"/>
                <a:ext cx="601767" cy="0"/>
              </a:xfrm>
              <a:prstGeom prst="straightConnector1">
                <a:avLst/>
              </a:prstGeom>
              <a:ln cap="rnd">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70ADC5C6-D9F8-096E-B43D-988C4FBC936D}"/>
                  </a:ext>
                </a:extLst>
              </p:cNvPr>
              <p:cNvCxnSpPr/>
              <p:nvPr/>
            </p:nvCxnSpPr>
            <p:spPr>
              <a:xfrm>
                <a:off x="6267557" y="4972826"/>
                <a:ext cx="596069" cy="556962"/>
              </a:xfrm>
              <a:prstGeom prst="straightConnector1">
                <a:avLst/>
              </a:prstGeom>
              <a:ln cap="rnd">
                <a:prstDash val="sysDash"/>
                <a:tailEnd type="triangle"/>
              </a:ln>
            </p:spPr>
            <p:style>
              <a:lnRef idx="2">
                <a:schemeClr val="accent1"/>
              </a:lnRef>
              <a:fillRef idx="0">
                <a:schemeClr val="accent1"/>
              </a:fillRef>
              <a:effectRef idx="1">
                <a:schemeClr val="accent1"/>
              </a:effectRef>
              <a:fontRef idx="minor">
                <a:schemeClr val="tx1"/>
              </a:fontRef>
            </p:style>
          </p:cxnSp>
        </p:grpSp>
        <p:sp>
          <p:nvSpPr>
            <p:cNvPr id="32" name="正方形/長方形 31">
              <a:extLst>
                <a:ext uri="{FF2B5EF4-FFF2-40B4-BE49-F238E27FC236}">
                  <a16:creationId xmlns:a16="http://schemas.microsoft.com/office/drawing/2014/main" id="{71A7D2A3-FDBC-0158-EC18-5D91709F67D7}"/>
                </a:ext>
              </a:extLst>
            </p:cNvPr>
            <p:cNvSpPr/>
            <p:nvPr/>
          </p:nvSpPr>
          <p:spPr>
            <a:xfrm>
              <a:off x="4177358" y="1809907"/>
              <a:ext cx="1137058" cy="693337"/>
            </a:xfrm>
            <a:prstGeom prst="rect">
              <a:avLst/>
            </a:prstGeom>
            <a:noFill/>
            <a:ln>
              <a:solidFill>
                <a:srgbClr val="0432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3864D412-0A27-B542-013A-B94DA36115E7}"/>
                </a:ext>
              </a:extLst>
            </p:cNvPr>
            <p:cNvSpPr/>
            <p:nvPr/>
          </p:nvSpPr>
          <p:spPr>
            <a:xfrm>
              <a:off x="6098925" y="1684779"/>
              <a:ext cx="2525310" cy="1551573"/>
            </a:xfrm>
            <a:prstGeom prst="rect">
              <a:avLst/>
            </a:prstGeom>
            <a:noFill/>
            <a:ln>
              <a:solidFill>
                <a:srgbClr val="0432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矢印コネクタ 33">
              <a:extLst>
                <a:ext uri="{FF2B5EF4-FFF2-40B4-BE49-F238E27FC236}">
                  <a16:creationId xmlns:a16="http://schemas.microsoft.com/office/drawing/2014/main" id="{D3B5022A-1354-CC45-7A95-1D7F13F76231}"/>
                </a:ext>
              </a:extLst>
            </p:cNvPr>
            <p:cNvCxnSpPr>
              <a:cxnSpLocks/>
              <a:stCxn id="32" idx="3"/>
              <a:endCxn id="33" idx="1"/>
            </p:cNvCxnSpPr>
            <p:nvPr/>
          </p:nvCxnSpPr>
          <p:spPr>
            <a:xfrm>
              <a:off x="5314416" y="2156576"/>
              <a:ext cx="784509" cy="30399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テキスト ボックス 39">
              <a:extLst>
                <a:ext uri="{FF2B5EF4-FFF2-40B4-BE49-F238E27FC236}">
                  <a16:creationId xmlns:a16="http://schemas.microsoft.com/office/drawing/2014/main" id="{7ED97927-19B5-8673-A14E-9985AAC9D160}"/>
                </a:ext>
              </a:extLst>
            </p:cNvPr>
            <p:cNvSpPr txBox="1"/>
            <p:nvPr/>
          </p:nvSpPr>
          <p:spPr>
            <a:xfrm>
              <a:off x="5961196" y="946454"/>
              <a:ext cx="2800767" cy="707886"/>
            </a:xfrm>
            <a:prstGeom prst="rect">
              <a:avLst/>
            </a:prstGeom>
            <a:noFill/>
          </p:spPr>
          <p:txBody>
            <a:bodyPr wrap="none" rtlCol="0">
              <a:spAutoFit/>
            </a:bodyPr>
            <a:lstStyle/>
            <a:p>
              <a:pPr algn="ctr"/>
              <a:r>
                <a:rPr kumimoji="1" lang="ja-JP" altLang="en-US" sz="2800">
                  <a:latin typeface="Meiryo" panose="020B0604030504040204" pitchFamily="34" charset="-128"/>
                  <a:ea typeface="Meiryo" panose="020B0604030504040204" pitchFamily="34" charset="-128"/>
                </a:rPr>
                <a:t>人工ニューロン</a:t>
              </a:r>
              <a:endParaRPr kumimoji="1" lang="en-US" altLang="ja-JP" sz="28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脳神経</a:t>
              </a:r>
              <a:r>
                <a:rPr lang="ja-JP" altLang="en-US" sz="1200">
                  <a:latin typeface="Meiryo" panose="020B0604030504040204" pitchFamily="34" charset="-128"/>
                  <a:ea typeface="Meiryo" panose="020B0604030504040204" pitchFamily="34" charset="-128"/>
                </a:rPr>
                <a:t>細胞を模した数理モデル</a:t>
              </a:r>
              <a:endParaRPr kumimoji="1" lang="en-US" altLang="ja-JP" sz="1200" dirty="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4935DA43-2D29-F65A-39E5-D47309C87122}"/>
                </a:ext>
              </a:extLst>
            </p:cNvPr>
            <p:cNvSpPr txBox="1"/>
            <p:nvPr/>
          </p:nvSpPr>
          <p:spPr>
            <a:xfrm>
              <a:off x="6174104" y="2064563"/>
              <a:ext cx="369332" cy="1062217"/>
            </a:xfrm>
            <a:prstGeom prst="rect">
              <a:avLst/>
            </a:prstGeom>
            <a:noFill/>
          </p:spPr>
          <p:txBody>
            <a:bodyPr vert="eaVert" wrap="square" rtlCol="0">
              <a:spAutoFit/>
            </a:bodyPr>
            <a:lstStyle/>
            <a:p>
              <a:pPr algn="ctr"/>
              <a:r>
                <a:rPr kumimoji="1" lang="ja-JP" altLang="en-US" sz="1200">
                  <a:solidFill>
                    <a:srgbClr val="0070C0"/>
                  </a:solidFill>
                  <a:latin typeface="Meiryo" charset="-128"/>
                  <a:ea typeface="Meiryo" charset="-128"/>
                  <a:cs typeface="Meiryo" charset="-128"/>
                </a:rPr>
                <a:t>入力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5B695A78-9ECE-B2A2-62E9-044D0431CFB0}"/>
                </a:ext>
              </a:extLst>
            </p:cNvPr>
            <p:cNvSpPr txBox="1"/>
            <p:nvPr/>
          </p:nvSpPr>
          <p:spPr>
            <a:xfrm>
              <a:off x="8189069" y="2064563"/>
              <a:ext cx="369332" cy="1062217"/>
            </a:xfrm>
            <a:prstGeom prst="rect">
              <a:avLst/>
            </a:prstGeom>
            <a:noFill/>
          </p:spPr>
          <p:txBody>
            <a:bodyPr vert="eaVert"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a:t>
              </a:r>
              <a:endParaRPr kumimoji="1" lang="ja-JP" altLang="en-US" sz="1200" dirty="0">
                <a:solidFill>
                  <a:schemeClr val="accent3">
                    <a:lumMod val="75000"/>
                  </a:schemeClr>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8C84C637-09E0-5983-470B-1FBF17B9C6B5}"/>
                </a:ext>
              </a:extLst>
            </p:cNvPr>
            <p:cNvSpPr txBox="1"/>
            <p:nvPr/>
          </p:nvSpPr>
          <p:spPr>
            <a:xfrm>
              <a:off x="6200065" y="1762441"/>
              <a:ext cx="2283962" cy="230832"/>
            </a:xfrm>
            <a:prstGeom prst="rect">
              <a:avLst/>
            </a:prstGeom>
            <a:noFill/>
          </p:spPr>
          <p:txBody>
            <a:bodyPr wrap="square" rtlCol="0">
              <a:spAutoFit/>
            </a:bodyPr>
            <a:lstStyle/>
            <a:p>
              <a:pPr algn="ctr"/>
              <a:r>
                <a:rPr kumimoji="1" lang="ja-JP" altLang="en-US" sz="900">
                  <a:solidFill>
                    <a:srgbClr val="0070C0"/>
                  </a:solidFill>
                  <a:latin typeface="Meiryo" charset="-128"/>
                  <a:ea typeface="Meiryo" charset="-128"/>
                  <a:cs typeface="Meiryo" charset="-128"/>
                </a:rPr>
                <a:t>入力の総和が一定の値を超えたとき出力</a:t>
              </a:r>
              <a:endParaRPr kumimoji="1" lang="ja-JP" altLang="en-US" sz="900" dirty="0">
                <a:solidFill>
                  <a:srgbClr val="0070C0"/>
                </a:solidFill>
                <a:latin typeface="Meiryo" charset="-128"/>
                <a:ea typeface="Meiryo" charset="-128"/>
                <a:cs typeface="Meiryo" charset="-128"/>
              </a:endParaRPr>
            </a:p>
          </p:txBody>
        </p:sp>
      </p:grpSp>
    </p:spTree>
    <p:extLst>
      <p:ext uri="{BB962C8B-B14F-4D97-AF65-F5344CB8AC3E}">
        <p14:creationId xmlns:p14="http://schemas.microsoft.com/office/powerpoint/2010/main" val="219597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NN: redes neuronales profundas aplicadas al negocio ✓">
            <a:extLst>
              <a:ext uri="{FF2B5EF4-FFF2-40B4-BE49-F238E27FC236}">
                <a16:creationId xmlns:a16="http://schemas.microsoft.com/office/drawing/2014/main" id="{802F28C1-22AE-89DE-A52A-2360B85E05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04"/>
          <a:stretch>
            <a:fillRect/>
          </a:stretch>
        </p:blipFill>
        <p:spPr bwMode="auto">
          <a:xfrm>
            <a:off x="2126626" y="2410902"/>
            <a:ext cx="6155113" cy="2826765"/>
          </a:xfrm>
          <a:prstGeom prst="rect">
            <a:avLst/>
          </a:prstGeom>
          <a:noFill/>
          <a:extLst>
            <a:ext uri="{909E8E84-426E-40DD-AFC4-6F175D3DCCD1}">
              <a14:hiddenFill xmlns:a14="http://schemas.microsoft.com/office/drawing/2010/main">
                <a:solidFill>
                  <a:srgbClr val="FFFFFF"/>
                </a:solidFill>
              </a14:hiddenFill>
            </a:ext>
          </a:extLst>
        </p:spPr>
      </p:pic>
      <p:sp>
        <p:nvSpPr>
          <p:cNvPr id="30" name="正方形/長方形 29">
            <a:extLst>
              <a:ext uri="{FF2B5EF4-FFF2-40B4-BE49-F238E27FC236}">
                <a16:creationId xmlns:a16="http://schemas.microsoft.com/office/drawing/2014/main" id="{F60F52C4-2714-CC22-60F3-66D4010F1FCD}"/>
              </a:ext>
            </a:extLst>
          </p:cNvPr>
          <p:cNvSpPr/>
          <p:nvPr/>
        </p:nvSpPr>
        <p:spPr>
          <a:xfrm>
            <a:off x="7139110" y="2827159"/>
            <a:ext cx="1446090" cy="28615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ja-JP" dirty="0"/>
              <a:t>ディープラーニング</a:t>
            </a:r>
            <a:r>
              <a:rPr lang="ja-JP" altLang="en-US" dirty="0"/>
              <a:t>とは</a:t>
            </a:r>
            <a:endParaRPr kumimoji="1" lang="ja-JP" altLang="en-US" dirty="0"/>
          </a:p>
        </p:txBody>
      </p:sp>
      <p:sp>
        <p:nvSpPr>
          <p:cNvPr id="6" name="正方形/長方形 5"/>
          <p:cNvSpPr/>
          <p:nvPr/>
        </p:nvSpPr>
        <p:spPr>
          <a:xfrm>
            <a:off x="4619789" y="5539292"/>
            <a:ext cx="1231899" cy="50012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線から輪郭</a:t>
            </a:r>
          </a:p>
        </p:txBody>
      </p:sp>
      <p:sp>
        <p:nvSpPr>
          <p:cNvPr id="7" name="正方形/長方形 6"/>
          <p:cNvSpPr/>
          <p:nvPr/>
        </p:nvSpPr>
        <p:spPr>
          <a:xfrm>
            <a:off x="6030261" y="5539292"/>
            <a:ext cx="1231899" cy="50012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輪郭から部分</a:t>
            </a:r>
          </a:p>
        </p:txBody>
      </p:sp>
      <p:sp>
        <p:nvSpPr>
          <p:cNvPr id="9" name="右矢印 8"/>
          <p:cNvSpPr/>
          <p:nvPr/>
        </p:nvSpPr>
        <p:spPr>
          <a:xfrm>
            <a:off x="5734965" y="5609142"/>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198600" y="5539292"/>
            <a:ext cx="1231899" cy="50012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点から線</a:t>
            </a:r>
          </a:p>
        </p:txBody>
      </p:sp>
      <p:sp>
        <p:nvSpPr>
          <p:cNvPr id="11" name="右矢印 10"/>
          <p:cNvSpPr/>
          <p:nvPr/>
        </p:nvSpPr>
        <p:spPr>
          <a:xfrm>
            <a:off x="4316556" y="5609142"/>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792096" y="5539292"/>
            <a:ext cx="1231899" cy="50012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画素入力</a:t>
            </a:r>
          </a:p>
        </p:txBody>
      </p:sp>
      <p:sp>
        <p:nvSpPr>
          <p:cNvPr id="8" name="右矢印 7"/>
          <p:cNvSpPr/>
          <p:nvPr/>
        </p:nvSpPr>
        <p:spPr>
          <a:xfrm>
            <a:off x="2901319" y="5609142"/>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7442343" y="5539292"/>
            <a:ext cx="1231899" cy="500126"/>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部分から全体</a:t>
            </a:r>
          </a:p>
        </p:txBody>
      </p:sp>
      <p:sp>
        <p:nvSpPr>
          <p:cNvPr id="14" name="右矢印 13"/>
          <p:cNvSpPr/>
          <p:nvPr/>
        </p:nvSpPr>
        <p:spPr>
          <a:xfrm>
            <a:off x="7139110" y="5609142"/>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98193" y="1133745"/>
            <a:ext cx="5615407" cy="1225551"/>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descr="スクリーンショット 2014-09-16 18.36.39.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95497" y="1336946"/>
            <a:ext cx="1678745" cy="1022350"/>
          </a:xfrm>
          <a:prstGeom prst="rect">
            <a:avLst/>
          </a:prstGeom>
        </p:spPr>
      </p:pic>
      <p:pic>
        <p:nvPicPr>
          <p:cNvPr id="16" name="図 15" descr="スクリーンショット 2014-09-16 18.36.5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95099" y="1336947"/>
            <a:ext cx="1767557" cy="1022350"/>
          </a:xfrm>
          <a:prstGeom prst="rect">
            <a:avLst/>
          </a:prstGeom>
        </p:spPr>
      </p:pic>
      <p:pic>
        <p:nvPicPr>
          <p:cNvPr id="17" name="図 16" descr="スクリーンショット 2014-09-16 18.37.0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89378" y="1336945"/>
            <a:ext cx="1777497" cy="1022351"/>
          </a:xfrm>
          <a:prstGeom prst="rect">
            <a:avLst/>
          </a:prstGeom>
        </p:spPr>
      </p:pic>
      <p:sp>
        <p:nvSpPr>
          <p:cNvPr id="22" name="円/楕円 21"/>
          <p:cNvSpPr/>
          <p:nvPr/>
        </p:nvSpPr>
        <p:spPr>
          <a:xfrm>
            <a:off x="7453373" y="3280279"/>
            <a:ext cx="203200" cy="190500"/>
          </a:xfrm>
          <a:prstGeom prst="ellipse">
            <a:avLst/>
          </a:prstGeom>
          <a:solidFill>
            <a:srgbClr val="FF6600"/>
          </a:solidFill>
          <a:ln w="12700"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rgbClr val="000000"/>
                </a:solidFill>
              </a:ln>
              <a:solidFill>
                <a:srgbClr val="FF6600"/>
              </a:solidFill>
              <a:latin typeface="ＭＳ Ｐゴシック"/>
              <a:ea typeface="ＭＳ Ｐゴシック"/>
              <a:cs typeface="ＭＳ Ｐゴシック"/>
            </a:endParaRPr>
          </a:p>
        </p:txBody>
      </p:sp>
      <p:cxnSp>
        <p:nvCxnSpPr>
          <p:cNvPr id="24" name="曲線コネクタ 23"/>
          <p:cNvCxnSpPr>
            <a:cxnSpLocks/>
            <a:stCxn id="15" idx="2"/>
            <a:endCxn id="22" idx="0"/>
          </p:cNvCxnSpPr>
          <p:nvPr/>
        </p:nvCxnSpPr>
        <p:spPr>
          <a:xfrm rot="5400000">
            <a:off x="7234431" y="2679839"/>
            <a:ext cx="920983" cy="279897"/>
          </a:xfrm>
          <a:prstGeom prst="curvedConnector3">
            <a:avLst>
              <a:gd name="adj1" fmla="val 50000"/>
            </a:avLst>
          </a:prstGeom>
          <a:ln w="38100" cmpd="sng">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 name="円/楕円 26"/>
          <p:cNvSpPr/>
          <p:nvPr/>
        </p:nvSpPr>
        <p:spPr>
          <a:xfrm>
            <a:off x="5986248" y="3851546"/>
            <a:ext cx="203200" cy="190500"/>
          </a:xfrm>
          <a:prstGeom prst="ellipse">
            <a:avLst/>
          </a:prstGeom>
          <a:solidFill>
            <a:schemeClr val="bg1">
              <a:lumMod val="85000"/>
            </a:schemeClr>
          </a:solidFill>
          <a:ln w="12700"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rgbClr val="000000"/>
                </a:solidFill>
              </a:ln>
              <a:solidFill>
                <a:srgbClr val="FF6600"/>
              </a:solidFill>
              <a:latin typeface="ＭＳ Ｐゴシック"/>
              <a:ea typeface="ＭＳ Ｐゴシック"/>
              <a:cs typeface="ＭＳ Ｐゴシック"/>
            </a:endParaRPr>
          </a:p>
        </p:txBody>
      </p:sp>
      <p:pic>
        <p:nvPicPr>
          <p:cNvPr id="1026" name="Picture 2" descr="ピクセルが集まって画像をつくる">
            <a:extLst>
              <a:ext uri="{FF2B5EF4-FFF2-40B4-BE49-F238E27FC236}">
                <a16:creationId xmlns:a16="http://schemas.microsoft.com/office/drawing/2014/main" id="{DEF9D74C-D2D5-57E0-FE34-18309076A0F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3597" y="1327178"/>
            <a:ext cx="1384353" cy="951742"/>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曲線コネクタ 33">
            <a:extLst>
              <a:ext uri="{FF2B5EF4-FFF2-40B4-BE49-F238E27FC236}">
                <a16:creationId xmlns:a16="http://schemas.microsoft.com/office/drawing/2014/main" id="{8C421C98-EBB2-4C3D-DD08-5E0F45C9CF24}"/>
              </a:ext>
            </a:extLst>
          </p:cNvPr>
          <p:cNvCxnSpPr>
            <a:cxnSpLocks/>
            <a:stCxn id="1026" idx="3"/>
            <a:endCxn id="42" idx="0"/>
          </p:cNvCxnSpPr>
          <p:nvPr/>
        </p:nvCxnSpPr>
        <p:spPr>
          <a:xfrm>
            <a:off x="1837950" y="1803049"/>
            <a:ext cx="700339" cy="852029"/>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2" name="円/楕円 41">
            <a:extLst>
              <a:ext uri="{FF2B5EF4-FFF2-40B4-BE49-F238E27FC236}">
                <a16:creationId xmlns:a16="http://schemas.microsoft.com/office/drawing/2014/main" id="{34740E41-614E-0ED1-6645-375E91CE25F2}"/>
              </a:ext>
            </a:extLst>
          </p:cNvPr>
          <p:cNvSpPr/>
          <p:nvPr/>
        </p:nvSpPr>
        <p:spPr>
          <a:xfrm>
            <a:off x="2446650" y="2655078"/>
            <a:ext cx="183278" cy="184781"/>
          </a:xfrm>
          <a:prstGeom prst="ellipse">
            <a:avLst/>
          </a:prstGeom>
          <a:solidFill>
            <a:schemeClr val="accent6">
              <a:lumMod val="75000"/>
            </a:schemeClr>
          </a:solidFill>
          <a:ln w="952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AF39EA87-A7AC-6B69-A958-9D19101D80EC}"/>
              </a:ext>
            </a:extLst>
          </p:cNvPr>
          <p:cNvSpPr txBox="1"/>
          <p:nvPr/>
        </p:nvSpPr>
        <p:spPr>
          <a:xfrm>
            <a:off x="1812396" y="2649635"/>
            <a:ext cx="430887" cy="2144177"/>
          </a:xfrm>
          <a:prstGeom prst="rect">
            <a:avLst/>
          </a:prstGeom>
          <a:noFill/>
        </p:spPr>
        <p:txBody>
          <a:bodyPr vert="eaVert"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数百万から数千万画素</a:t>
            </a:r>
          </a:p>
        </p:txBody>
      </p:sp>
      <p:sp>
        <p:nvSpPr>
          <p:cNvPr id="3" name="テキスト ボックス 2">
            <a:extLst>
              <a:ext uri="{FF2B5EF4-FFF2-40B4-BE49-F238E27FC236}">
                <a16:creationId xmlns:a16="http://schemas.microsoft.com/office/drawing/2014/main" id="{9FA5F4CC-C625-7E0C-DD0F-59AEF1E2D258}"/>
              </a:ext>
            </a:extLst>
          </p:cNvPr>
          <p:cNvSpPr txBox="1"/>
          <p:nvPr/>
        </p:nvSpPr>
        <p:spPr>
          <a:xfrm>
            <a:off x="6466667" y="4721156"/>
            <a:ext cx="2207575" cy="523220"/>
          </a:xfrm>
          <a:prstGeom prst="rect">
            <a:avLst/>
          </a:prstGeom>
          <a:noFill/>
        </p:spPr>
        <p:txBody>
          <a:bodyPr wrap="square" rtlCol="0">
            <a:spAutoFit/>
          </a:bodyPr>
          <a:lstStyle/>
          <a:p>
            <a:pPr algn="r"/>
            <a:r>
              <a:rPr lang="ja-JP" altLang="en-US" sz="1400" b="0" i="0">
                <a:solidFill>
                  <a:srgbClr val="000000"/>
                </a:solidFill>
                <a:effectLst/>
                <a:latin typeface="Meiryo" panose="020B0604030504040204" pitchFamily="34" charset="-128"/>
                <a:ea typeface="Meiryo" panose="020B0604030504040204" pitchFamily="34" charset="-128"/>
              </a:rPr>
              <a:t>層を増やすほど</a:t>
            </a:r>
            <a:endParaRPr lang="en-US" altLang="ja-JP" sz="1400" b="0" i="0" dirty="0">
              <a:solidFill>
                <a:srgbClr val="000000"/>
              </a:solidFill>
              <a:effectLst/>
              <a:latin typeface="Meiryo" panose="020B0604030504040204" pitchFamily="34" charset="-128"/>
              <a:ea typeface="Meiryo" panose="020B0604030504040204" pitchFamily="34" charset="-128"/>
            </a:endParaRPr>
          </a:p>
          <a:p>
            <a:pPr algn="r"/>
            <a:r>
              <a:rPr lang="ja-JP" altLang="en-US" sz="1400" b="0" i="0">
                <a:solidFill>
                  <a:srgbClr val="000000"/>
                </a:solidFill>
                <a:effectLst/>
                <a:latin typeface="Meiryo" panose="020B0604030504040204" pitchFamily="34" charset="-128"/>
                <a:ea typeface="Meiryo" panose="020B0604030504040204" pitchFamily="34" charset="-128"/>
              </a:rPr>
              <a:t>認識精度を高められる</a:t>
            </a:r>
            <a:endParaRPr kumimoji="1" lang="ja-JP" altLang="en-US" sz="1400"/>
          </a:p>
        </p:txBody>
      </p:sp>
    </p:spTree>
    <p:extLst>
      <p:ext uri="{BB962C8B-B14F-4D97-AF65-F5344CB8AC3E}">
        <p14:creationId xmlns:p14="http://schemas.microsoft.com/office/powerpoint/2010/main" val="9588301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正方形/長方形 253"/>
          <p:cNvSpPr/>
          <p:nvPr/>
        </p:nvSpPr>
        <p:spPr>
          <a:xfrm>
            <a:off x="1553541" y="1029627"/>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正方形/長方形 254"/>
          <p:cNvSpPr/>
          <p:nvPr/>
        </p:nvSpPr>
        <p:spPr>
          <a:xfrm>
            <a:off x="2441613" y="1024047"/>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6913665" y="1029627"/>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ディープラーニングの学習方法</a:t>
            </a:r>
          </a:p>
        </p:txBody>
      </p:sp>
      <p:sp>
        <p:nvSpPr>
          <p:cNvPr id="4" name="円/楕円 3"/>
          <p:cNvSpPr/>
          <p:nvPr/>
        </p:nvSpPr>
        <p:spPr>
          <a:xfrm>
            <a:off x="1772057" y="12453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1772057" y="16053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1772057" y="19653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1772057" y="23254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1772057" y="268546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2636153" y="142440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2636153" y="178444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2636153" y="214448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p:cNvSpPr/>
          <p:nvPr/>
        </p:nvSpPr>
        <p:spPr>
          <a:xfrm>
            <a:off x="2636153" y="250452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a:stCxn id="4" idx="6"/>
            <a:endCxn id="10" idx="2"/>
          </p:cNvCxnSpPr>
          <p:nvPr/>
        </p:nvCxnSpPr>
        <p:spPr>
          <a:xfrm>
            <a:off x="2060089" y="138932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a:stCxn id="5" idx="6"/>
            <a:endCxn id="10" idx="2"/>
          </p:cNvCxnSpPr>
          <p:nvPr/>
        </p:nvCxnSpPr>
        <p:spPr>
          <a:xfrm flipV="1">
            <a:off x="2060089" y="156842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6" idx="6"/>
            <a:endCxn id="10" idx="2"/>
          </p:cNvCxnSpPr>
          <p:nvPr/>
        </p:nvCxnSpPr>
        <p:spPr>
          <a:xfrm flipV="1">
            <a:off x="2060089" y="156842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7" idx="6"/>
            <a:endCxn id="10" idx="2"/>
          </p:cNvCxnSpPr>
          <p:nvPr/>
        </p:nvCxnSpPr>
        <p:spPr>
          <a:xfrm flipV="1">
            <a:off x="2060089" y="1568421"/>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8" idx="6"/>
            <a:endCxn id="10" idx="2"/>
          </p:cNvCxnSpPr>
          <p:nvPr/>
        </p:nvCxnSpPr>
        <p:spPr>
          <a:xfrm flipV="1">
            <a:off x="2060089" y="1568421"/>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a:stCxn id="4" idx="6"/>
            <a:endCxn id="11" idx="2"/>
          </p:cNvCxnSpPr>
          <p:nvPr/>
        </p:nvCxnSpPr>
        <p:spPr>
          <a:xfrm>
            <a:off x="2060089" y="138932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4" idx="6"/>
            <a:endCxn id="13" idx="2"/>
          </p:cNvCxnSpPr>
          <p:nvPr/>
        </p:nvCxnSpPr>
        <p:spPr>
          <a:xfrm>
            <a:off x="2060089" y="1389320"/>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4" idx="6"/>
            <a:endCxn id="12" idx="2"/>
          </p:cNvCxnSpPr>
          <p:nvPr/>
        </p:nvCxnSpPr>
        <p:spPr>
          <a:xfrm>
            <a:off x="2060089" y="1389320"/>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stCxn id="5" idx="6"/>
            <a:endCxn id="11" idx="2"/>
          </p:cNvCxnSpPr>
          <p:nvPr/>
        </p:nvCxnSpPr>
        <p:spPr>
          <a:xfrm>
            <a:off x="2060089" y="174936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5" idx="6"/>
            <a:endCxn id="12" idx="2"/>
          </p:cNvCxnSpPr>
          <p:nvPr/>
        </p:nvCxnSpPr>
        <p:spPr>
          <a:xfrm>
            <a:off x="2060089" y="174936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a:stCxn id="5" idx="6"/>
            <a:endCxn id="13" idx="2"/>
          </p:cNvCxnSpPr>
          <p:nvPr/>
        </p:nvCxnSpPr>
        <p:spPr>
          <a:xfrm>
            <a:off x="2060089" y="1749360"/>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6" idx="6"/>
            <a:endCxn id="11" idx="2"/>
          </p:cNvCxnSpPr>
          <p:nvPr/>
        </p:nvCxnSpPr>
        <p:spPr>
          <a:xfrm flipV="1">
            <a:off x="2060089" y="192846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6" idx="6"/>
            <a:endCxn id="13" idx="2"/>
          </p:cNvCxnSpPr>
          <p:nvPr/>
        </p:nvCxnSpPr>
        <p:spPr>
          <a:xfrm>
            <a:off x="2060089" y="210940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6" idx="6"/>
            <a:endCxn id="12" idx="2"/>
          </p:cNvCxnSpPr>
          <p:nvPr/>
        </p:nvCxnSpPr>
        <p:spPr>
          <a:xfrm>
            <a:off x="2060089" y="210940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a:stCxn id="7" idx="6"/>
            <a:endCxn id="11" idx="2"/>
          </p:cNvCxnSpPr>
          <p:nvPr/>
        </p:nvCxnSpPr>
        <p:spPr>
          <a:xfrm flipV="1">
            <a:off x="2060089" y="192846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7" idx="6"/>
            <a:endCxn id="12" idx="2"/>
          </p:cNvCxnSpPr>
          <p:nvPr/>
        </p:nvCxnSpPr>
        <p:spPr>
          <a:xfrm flipV="1">
            <a:off x="2060089" y="228850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7" idx="6"/>
            <a:endCxn id="13" idx="2"/>
          </p:cNvCxnSpPr>
          <p:nvPr/>
        </p:nvCxnSpPr>
        <p:spPr>
          <a:xfrm>
            <a:off x="2060089" y="246944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a:stCxn id="8" idx="6"/>
            <a:endCxn id="11" idx="2"/>
          </p:cNvCxnSpPr>
          <p:nvPr/>
        </p:nvCxnSpPr>
        <p:spPr>
          <a:xfrm flipV="1">
            <a:off x="2060089" y="1928461"/>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7" name="直線矢印コネクタ 76"/>
          <p:cNvCxnSpPr>
            <a:stCxn id="8" idx="6"/>
            <a:endCxn id="12" idx="2"/>
          </p:cNvCxnSpPr>
          <p:nvPr/>
        </p:nvCxnSpPr>
        <p:spPr>
          <a:xfrm flipV="1">
            <a:off x="2060089" y="228850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0" name="直線矢印コネクタ 79"/>
          <p:cNvCxnSpPr>
            <a:stCxn id="8" idx="6"/>
            <a:endCxn id="13" idx="2"/>
          </p:cNvCxnSpPr>
          <p:nvPr/>
        </p:nvCxnSpPr>
        <p:spPr>
          <a:xfrm flipV="1">
            <a:off x="2060089" y="264854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3" name="円/楕円 132"/>
          <p:cNvSpPr/>
          <p:nvPr/>
        </p:nvSpPr>
        <p:spPr>
          <a:xfrm>
            <a:off x="3356233" y="141991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3356233" y="177995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円/楕円 134"/>
          <p:cNvSpPr/>
          <p:nvPr/>
        </p:nvSpPr>
        <p:spPr>
          <a:xfrm>
            <a:off x="3356233" y="213999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p:cNvSpPr/>
          <p:nvPr/>
        </p:nvSpPr>
        <p:spPr>
          <a:xfrm>
            <a:off x="3356233" y="250003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矢印コネクタ 136"/>
          <p:cNvCxnSpPr>
            <a:stCxn id="10" idx="6"/>
            <a:endCxn id="133" idx="2"/>
          </p:cNvCxnSpPr>
          <p:nvPr/>
        </p:nvCxnSpPr>
        <p:spPr>
          <a:xfrm flipV="1">
            <a:off x="2924185" y="156393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0" name="直線矢印コネクタ 139"/>
          <p:cNvCxnSpPr>
            <a:stCxn id="11" idx="6"/>
            <a:endCxn id="133" idx="2"/>
          </p:cNvCxnSpPr>
          <p:nvPr/>
        </p:nvCxnSpPr>
        <p:spPr>
          <a:xfrm flipV="1">
            <a:off x="2924185" y="156393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3" name="直線矢印コネクタ 142"/>
          <p:cNvCxnSpPr>
            <a:stCxn id="12" idx="6"/>
            <a:endCxn id="133" idx="2"/>
          </p:cNvCxnSpPr>
          <p:nvPr/>
        </p:nvCxnSpPr>
        <p:spPr>
          <a:xfrm flipV="1">
            <a:off x="2924185" y="1563934"/>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13" idx="6"/>
            <a:endCxn id="133" idx="2"/>
          </p:cNvCxnSpPr>
          <p:nvPr/>
        </p:nvCxnSpPr>
        <p:spPr>
          <a:xfrm flipV="1">
            <a:off x="2924185" y="1563934"/>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9" name="直線矢印コネクタ 148"/>
          <p:cNvCxnSpPr>
            <a:stCxn id="10" idx="6"/>
            <a:endCxn id="134" idx="2"/>
          </p:cNvCxnSpPr>
          <p:nvPr/>
        </p:nvCxnSpPr>
        <p:spPr>
          <a:xfrm>
            <a:off x="2924185" y="156842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2" name="直線矢印コネクタ 151"/>
          <p:cNvCxnSpPr>
            <a:stCxn id="10" idx="6"/>
            <a:endCxn id="135" idx="2"/>
          </p:cNvCxnSpPr>
          <p:nvPr/>
        </p:nvCxnSpPr>
        <p:spPr>
          <a:xfrm>
            <a:off x="2924185" y="1568421"/>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5" name="直線矢印コネクタ 154"/>
          <p:cNvCxnSpPr>
            <a:stCxn id="10" idx="6"/>
            <a:endCxn id="136" idx="2"/>
          </p:cNvCxnSpPr>
          <p:nvPr/>
        </p:nvCxnSpPr>
        <p:spPr>
          <a:xfrm>
            <a:off x="2924185" y="1568421"/>
            <a:ext cx="432048" cy="107563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8" name="直線矢印コネクタ 157"/>
          <p:cNvCxnSpPr>
            <a:stCxn id="11" idx="6"/>
            <a:endCxn id="134" idx="2"/>
          </p:cNvCxnSpPr>
          <p:nvPr/>
        </p:nvCxnSpPr>
        <p:spPr>
          <a:xfrm flipV="1">
            <a:off x="2924185" y="192397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a:stCxn id="11" idx="6"/>
            <a:endCxn id="135" idx="2"/>
          </p:cNvCxnSpPr>
          <p:nvPr/>
        </p:nvCxnSpPr>
        <p:spPr>
          <a:xfrm>
            <a:off x="2924185" y="192846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4" name="直線矢印コネクタ 163"/>
          <p:cNvCxnSpPr>
            <a:stCxn id="11" idx="6"/>
            <a:endCxn id="136" idx="2"/>
          </p:cNvCxnSpPr>
          <p:nvPr/>
        </p:nvCxnSpPr>
        <p:spPr>
          <a:xfrm>
            <a:off x="2924185" y="1928461"/>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7" name="直線矢印コネクタ 166"/>
          <p:cNvCxnSpPr>
            <a:stCxn id="12" idx="6"/>
            <a:endCxn id="134" idx="2"/>
          </p:cNvCxnSpPr>
          <p:nvPr/>
        </p:nvCxnSpPr>
        <p:spPr>
          <a:xfrm flipV="1">
            <a:off x="2924185" y="192397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0" name="直線矢印コネクタ 169"/>
          <p:cNvCxnSpPr>
            <a:stCxn id="12" idx="6"/>
            <a:endCxn id="135" idx="2"/>
          </p:cNvCxnSpPr>
          <p:nvPr/>
        </p:nvCxnSpPr>
        <p:spPr>
          <a:xfrm flipV="1">
            <a:off x="2924185" y="228401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3" name="直線矢印コネクタ 172"/>
          <p:cNvCxnSpPr>
            <a:stCxn id="12" idx="6"/>
            <a:endCxn id="136" idx="2"/>
          </p:cNvCxnSpPr>
          <p:nvPr/>
        </p:nvCxnSpPr>
        <p:spPr>
          <a:xfrm>
            <a:off x="2924185" y="228850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6" name="直線矢印コネクタ 175"/>
          <p:cNvCxnSpPr>
            <a:stCxn id="13" idx="6"/>
            <a:endCxn id="134" idx="2"/>
          </p:cNvCxnSpPr>
          <p:nvPr/>
        </p:nvCxnSpPr>
        <p:spPr>
          <a:xfrm flipV="1">
            <a:off x="2924185" y="1923974"/>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9" name="直線矢印コネクタ 178"/>
          <p:cNvCxnSpPr>
            <a:stCxn id="13" idx="6"/>
            <a:endCxn id="135" idx="2"/>
          </p:cNvCxnSpPr>
          <p:nvPr/>
        </p:nvCxnSpPr>
        <p:spPr>
          <a:xfrm flipV="1">
            <a:off x="2924185" y="228401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a:stCxn id="13" idx="6"/>
            <a:endCxn id="136" idx="2"/>
          </p:cNvCxnSpPr>
          <p:nvPr/>
        </p:nvCxnSpPr>
        <p:spPr>
          <a:xfrm flipV="1">
            <a:off x="2924185" y="264405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01" name="円/楕円 200"/>
          <p:cNvSpPr/>
          <p:nvPr/>
        </p:nvSpPr>
        <p:spPr>
          <a:xfrm flipH="1">
            <a:off x="7100649" y="124530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p:cNvSpPr/>
          <p:nvPr/>
        </p:nvSpPr>
        <p:spPr>
          <a:xfrm flipH="1">
            <a:off x="7100649" y="160534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円/楕円 202"/>
          <p:cNvSpPr/>
          <p:nvPr/>
        </p:nvSpPr>
        <p:spPr>
          <a:xfrm flipH="1">
            <a:off x="7100649" y="196538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flipH="1">
            <a:off x="7100649" y="232542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円/楕円 204"/>
          <p:cNvSpPr/>
          <p:nvPr/>
        </p:nvSpPr>
        <p:spPr>
          <a:xfrm flipH="1">
            <a:off x="7100649" y="268546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円/楕円 205"/>
          <p:cNvSpPr/>
          <p:nvPr/>
        </p:nvSpPr>
        <p:spPr>
          <a:xfrm flipH="1">
            <a:off x="6236553" y="142440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円/楕円 206"/>
          <p:cNvSpPr/>
          <p:nvPr/>
        </p:nvSpPr>
        <p:spPr>
          <a:xfrm flipH="1">
            <a:off x="6236553" y="178444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flipH="1">
            <a:off x="6236553" y="214448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p:cNvSpPr/>
          <p:nvPr/>
        </p:nvSpPr>
        <p:spPr>
          <a:xfrm flipH="1">
            <a:off x="6236553" y="250452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0" name="直線矢印コネクタ 209"/>
          <p:cNvCxnSpPr>
            <a:stCxn id="203" idx="6"/>
            <a:endCxn id="209" idx="2"/>
          </p:cNvCxnSpPr>
          <p:nvPr/>
        </p:nvCxnSpPr>
        <p:spPr>
          <a:xfrm flipH="1">
            <a:off x="6524585" y="138932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1" name="直線矢印コネクタ 210"/>
          <p:cNvCxnSpPr>
            <a:stCxn id="204" idx="6"/>
            <a:endCxn id="209" idx="2"/>
          </p:cNvCxnSpPr>
          <p:nvPr/>
        </p:nvCxnSpPr>
        <p:spPr>
          <a:xfrm flipH="1" flipV="1">
            <a:off x="6524585" y="156842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2" name="直線矢印コネクタ 211"/>
          <p:cNvCxnSpPr>
            <a:stCxn id="205" idx="6"/>
            <a:endCxn id="209" idx="2"/>
          </p:cNvCxnSpPr>
          <p:nvPr/>
        </p:nvCxnSpPr>
        <p:spPr>
          <a:xfrm flipH="1" flipV="1">
            <a:off x="6524585" y="156842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3" name="直線矢印コネクタ 212"/>
          <p:cNvCxnSpPr>
            <a:stCxn id="206" idx="6"/>
            <a:endCxn id="209" idx="2"/>
          </p:cNvCxnSpPr>
          <p:nvPr/>
        </p:nvCxnSpPr>
        <p:spPr>
          <a:xfrm flipH="1" flipV="1">
            <a:off x="6524585" y="1568421"/>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4" name="直線矢印コネクタ 213"/>
          <p:cNvCxnSpPr>
            <a:stCxn id="207" idx="6"/>
            <a:endCxn id="209" idx="2"/>
          </p:cNvCxnSpPr>
          <p:nvPr/>
        </p:nvCxnSpPr>
        <p:spPr>
          <a:xfrm flipH="1" flipV="1">
            <a:off x="6524585" y="1568421"/>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5" name="直線矢印コネクタ 214"/>
          <p:cNvCxnSpPr>
            <a:stCxn id="203" idx="6"/>
            <a:endCxn id="210" idx="2"/>
          </p:cNvCxnSpPr>
          <p:nvPr/>
        </p:nvCxnSpPr>
        <p:spPr>
          <a:xfrm flipH="1">
            <a:off x="6524585" y="138932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6" name="直線矢印コネクタ 215"/>
          <p:cNvCxnSpPr>
            <a:stCxn id="203" idx="6"/>
            <a:endCxn id="212" idx="2"/>
          </p:cNvCxnSpPr>
          <p:nvPr/>
        </p:nvCxnSpPr>
        <p:spPr>
          <a:xfrm flipH="1">
            <a:off x="6524585" y="1389320"/>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7" name="直線矢印コネクタ 216"/>
          <p:cNvCxnSpPr>
            <a:stCxn id="203" idx="6"/>
            <a:endCxn id="211" idx="2"/>
          </p:cNvCxnSpPr>
          <p:nvPr/>
        </p:nvCxnSpPr>
        <p:spPr>
          <a:xfrm flipH="1">
            <a:off x="6524585" y="1389320"/>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8" name="直線矢印コネクタ 217"/>
          <p:cNvCxnSpPr>
            <a:stCxn id="204" idx="6"/>
            <a:endCxn id="210" idx="2"/>
          </p:cNvCxnSpPr>
          <p:nvPr/>
        </p:nvCxnSpPr>
        <p:spPr>
          <a:xfrm flipH="1">
            <a:off x="6524585" y="174936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9" name="直線矢印コネクタ 218"/>
          <p:cNvCxnSpPr>
            <a:stCxn id="204" idx="6"/>
            <a:endCxn id="211" idx="2"/>
          </p:cNvCxnSpPr>
          <p:nvPr/>
        </p:nvCxnSpPr>
        <p:spPr>
          <a:xfrm flipH="1">
            <a:off x="6524585" y="174936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0" name="直線矢印コネクタ 219"/>
          <p:cNvCxnSpPr>
            <a:stCxn id="204" idx="6"/>
            <a:endCxn id="212" idx="2"/>
          </p:cNvCxnSpPr>
          <p:nvPr/>
        </p:nvCxnSpPr>
        <p:spPr>
          <a:xfrm flipH="1">
            <a:off x="6524585" y="1749360"/>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1" name="直線矢印コネクタ 220"/>
          <p:cNvCxnSpPr>
            <a:stCxn id="205" idx="6"/>
            <a:endCxn id="210" idx="2"/>
          </p:cNvCxnSpPr>
          <p:nvPr/>
        </p:nvCxnSpPr>
        <p:spPr>
          <a:xfrm flipH="1" flipV="1">
            <a:off x="6524585" y="192846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2" name="直線矢印コネクタ 221"/>
          <p:cNvCxnSpPr>
            <a:stCxn id="205" idx="6"/>
            <a:endCxn id="212" idx="2"/>
          </p:cNvCxnSpPr>
          <p:nvPr/>
        </p:nvCxnSpPr>
        <p:spPr>
          <a:xfrm flipH="1">
            <a:off x="6524585" y="210940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3" name="直線矢印コネクタ 222"/>
          <p:cNvCxnSpPr>
            <a:stCxn id="205" idx="6"/>
            <a:endCxn id="211" idx="2"/>
          </p:cNvCxnSpPr>
          <p:nvPr/>
        </p:nvCxnSpPr>
        <p:spPr>
          <a:xfrm flipH="1">
            <a:off x="6524585" y="210940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4" name="直線矢印コネクタ 223"/>
          <p:cNvCxnSpPr>
            <a:stCxn id="206" idx="6"/>
            <a:endCxn id="210" idx="2"/>
          </p:cNvCxnSpPr>
          <p:nvPr/>
        </p:nvCxnSpPr>
        <p:spPr>
          <a:xfrm flipH="1" flipV="1">
            <a:off x="6524585" y="192846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5" name="直線矢印コネクタ 224"/>
          <p:cNvCxnSpPr>
            <a:stCxn id="206" idx="6"/>
            <a:endCxn id="211" idx="2"/>
          </p:cNvCxnSpPr>
          <p:nvPr/>
        </p:nvCxnSpPr>
        <p:spPr>
          <a:xfrm flipH="1" flipV="1">
            <a:off x="6524585" y="228850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6" name="直線矢印コネクタ 225"/>
          <p:cNvCxnSpPr>
            <a:stCxn id="206" idx="6"/>
            <a:endCxn id="212" idx="2"/>
          </p:cNvCxnSpPr>
          <p:nvPr/>
        </p:nvCxnSpPr>
        <p:spPr>
          <a:xfrm flipH="1">
            <a:off x="6524585" y="246944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7" name="直線矢印コネクタ 226"/>
          <p:cNvCxnSpPr>
            <a:stCxn id="207" idx="6"/>
            <a:endCxn id="210" idx="2"/>
          </p:cNvCxnSpPr>
          <p:nvPr/>
        </p:nvCxnSpPr>
        <p:spPr>
          <a:xfrm flipH="1" flipV="1">
            <a:off x="6524585" y="1928461"/>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8" name="直線矢印コネクタ 227"/>
          <p:cNvCxnSpPr>
            <a:stCxn id="207" idx="6"/>
            <a:endCxn id="211" idx="2"/>
          </p:cNvCxnSpPr>
          <p:nvPr/>
        </p:nvCxnSpPr>
        <p:spPr>
          <a:xfrm flipH="1" flipV="1">
            <a:off x="6524585" y="228850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9" name="直線矢印コネクタ 228"/>
          <p:cNvCxnSpPr>
            <a:stCxn id="207" idx="6"/>
            <a:endCxn id="212" idx="2"/>
          </p:cNvCxnSpPr>
          <p:nvPr/>
        </p:nvCxnSpPr>
        <p:spPr>
          <a:xfrm flipH="1" flipV="1">
            <a:off x="6524585" y="264854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30" name="円/楕円 229"/>
          <p:cNvSpPr/>
          <p:nvPr/>
        </p:nvSpPr>
        <p:spPr>
          <a:xfrm flipH="1">
            <a:off x="5516473" y="141991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円/楕円 230"/>
          <p:cNvSpPr/>
          <p:nvPr/>
        </p:nvSpPr>
        <p:spPr>
          <a:xfrm flipH="1">
            <a:off x="5516473" y="177995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flipH="1">
            <a:off x="5516473" y="213999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円/楕円 232"/>
          <p:cNvSpPr/>
          <p:nvPr/>
        </p:nvSpPr>
        <p:spPr>
          <a:xfrm flipH="1">
            <a:off x="5516473" y="250003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4" name="直線矢印コネクタ 233"/>
          <p:cNvCxnSpPr>
            <a:stCxn id="209" idx="6"/>
          </p:cNvCxnSpPr>
          <p:nvPr/>
        </p:nvCxnSpPr>
        <p:spPr>
          <a:xfrm flipH="1" flipV="1">
            <a:off x="5804505" y="156393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5" name="直線矢印コネクタ 234"/>
          <p:cNvCxnSpPr>
            <a:stCxn id="210" idx="6"/>
          </p:cNvCxnSpPr>
          <p:nvPr/>
        </p:nvCxnSpPr>
        <p:spPr>
          <a:xfrm flipH="1" flipV="1">
            <a:off x="5804505" y="156393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a:stCxn id="211" idx="6"/>
          </p:cNvCxnSpPr>
          <p:nvPr/>
        </p:nvCxnSpPr>
        <p:spPr>
          <a:xfrm flipH="1" flipV="1">
            <a:off x="5804505" y="1563934"/>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a:stCxn id="212" idx="6"/>
          </p:cNvCxnSpPr>
          <p:nvPr/>
        </p:nvCxnSpPr>
        <p:spPr>
          <a:xfrm flipH="1" flipV="1">
            <a:off x="5804505" y="1563934"/>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8" name="直線矢印コネクタ 237"/>
          <p:cNvCxnSpPr>
            <a:stCxn id="209" idx="6"/>
          </p:cNvCxnSpPr>
          <p:nvPr/>
        </p:nvCxnSpPr>
        <p:spPr>
          <a:xfrm flipH="1">
            <a:off x="5804505" y="156842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9" name="直線矢印コネクタ 238"/>
          <p:cNvCxnSpPr>
            <a:stCxn id="209" idx="6"/>
          </p:cNvCxnSpPr>
          <p:nvPr/>
        </p:nvCxnSpPr>
        <p:spPr>
          <a:xfrm flipH="1">
            <a:off x="5804505" y="1568421"/>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0" name="直線矢印コネクタ 239"/>
          <p:cNvCxnSpPr>
            <a:stCxn id="209" idx="6"/>
          </p:cNvCxnSpPr>
          <p:nvPr/>
        </p:nvCxnSpPr>
        <p:spPr>
          <a:xfrm flipH="1">
            <a:off x="5804505" y="1568421"/>
            <a:ext cx="432048" cy="107563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1" name="直線矢印コネクタ 240"/>
          <p:cNvCxnSpPr>
            <a:stCxn id="210" idx="6"/>
          </p:cNvCxnSpPr>
          <p:nvPr/>
        </p:nvCxnSpPr>
        <p:spPr>
          <a:xfrm flipH="1" flipV="1">
            <a:off x="5804505" y="192397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2" name="直線矢印コネクタ 241"/>
          <p:cNvCxnSpPr>
            <a:stCxn id="210" idx="6"/>
          </p:cNvCxnSpPr>
          <p:nvPr/>
        </p:nvCxnSpPr>
        <p:spPr>
          <a:xfrm flipH="1">
            <a:off x="5804505" y="192846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3" name="直線矢印コネクタ 242"/>
          <p:cNvCxnSpPr>
            <a:stCxn id="210" idx="6"/>
          </p:cNvCxnSpPr>
          <p:nvPr/>
        </p:nvCxnSpPr>
        <p:spPr>
          <a:xfrm flipH="1">
            <a:off x="5804505" y="1928461"/>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4" name="直線矢印コネクタ 243"/>
          <p:cNvCxnSpPr>
            <a:stCxn id="211" idx="6"/>
          </p:cNvCxnSpPr>
          <p:nvPr/>
        </p:nvCxnSpPr>
        <p:spPr>
          <a:xfrm flipH="1" flipV="1">
            <a:off x="5804505" y="192397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5" name="直線矢印コネクタ 244"/>
          <p:cNvCxnSpPr>
            <a:stCxn id="211" idx="6"/>
          </p:cNvCxnSpPr>
          <p:nvPr/>
        </p:nvCxnSpPr>
        <p:spPr>
          <a:xfrm flipH="1" flipV="1">
            <a:off x="5804505" y="228401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6" name="直線矢印コネクタ 245"/>
          <p:cNvCxnSpPr>
            <a:stCxn id="211" idx="6"/>
          </p:cNvCxnSpPr>
          <p:nvPr/>
        </p:nvCxnSpPr>
        <p:spPr>
          <a:xfrm flipH="1">
            <a:off x="5804505" y="228850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7" name="直線矢印コネクタ 246"/>
          <p:cNvCxnSpPr>
            <a:stCxn id="212" idx="6"/>
          </p:cNvCxnSpPr>
          <p:nvPr/>
        </p:nvCxnSpPr>
        <p:spPr>
          <a:xfrm flipH="1" flipV="1">
            <a:off x="5804505" y="1923974"/>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8" name="直線矢印コネクタ 247"/>
          <p:cNvCxnSpPr>
            <a:stCxn id="212" idx="6"/>
          </p:cNvCxnSpPr>
          <p:nvPr/>
        </p:nvCxnSpPr>
        <p:spPr>
          <a:xfrm flipH="1" flipV="1">
            <a:off x="5804505" y="228401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9" name="直線矢印コネクタ 248"/>
          <p:cNvCxnSpPr>
            <a:stCxn id="212" idx="6"/>
          </p:cNvCxnSpPr>
          <p:nvPr/>
        </p:nvCxnSpPr>
        <p:spPr>
          <a:xfrm flipH="1" flipV="1">
            <a:off x="5804505" y="264405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52" name="テキスト ボックス 251"/>
          <p:cNvSpPr txBox="1"/>
          <p:nvPr/>
        </p:nvSpPr>
        <p:spPr>
          <a:xfrm>
            <a:off x="3723238" y="1875404"/>
            <a:ext cx="1723549" cy="461665"/>
          </a:xfrm>
          <a:prstGeom prst="rect">
            <a:avLst/>
          </a:prstGeom>
          <a:noFill/>
        </p:spPr>
        <p:txBody>
          <a:bodyPr wrap="none" rtlCol="0">
            <a:spAutoFit/>
          </a:bodyPr>
          <a:lstStyle/>
          <a:p>
            <a:pPr algn="ctr"/>
            <a:r>
              <a:rPr kumimoji="1" lang="ja-JP" altLang="en-US" sz="2400" dirty="0">
                <a:solidFill>
                  <a:schemeClr val="accent2">
                    <a:lumMod val="75000"/>
                  </a:schemeClr>
                </a:solidFill>
                <a:latin typeface="Meiryo" charset="-128"/>
                <a:ea typeface="Meiryo" charset="-128"/>
                <a:cs typeface="Meiryo" charset="-128"/>
              </a:rPr>
              <a:t>・・・・・</a:t>
            </a:r>
          </a:p>
        </p:txBody>
      </p:sp>
      <p:pic>
        <p:nvPicPr>
          <p:cNvPr id="253" name="図 25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1298" y="1578845"/>
            <a:ext cx="1054782" cy="1054782"/>
          </a:xfrm>
          <a:prstGeom prst="rect">
            <a:avLst/>
          </a:prstGeom>
        </p:spPr>
      </p:pic>
      <p:sp>
        <p:nvSpPr>
          <p:cNvPr id="258" name="右矢印 257"/>
          <p:cNvSpPr/>
          <p:nvPr/>
        </p:nvSpPr>
        <p:spPr>
          <a:xfrm>
            <a:off x="1336694" y="1756623"/>
            <a:ext cx="275748" cy="720080"/>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テキスト ボックス 258"/>
          <p:cNvSpPr txBox="1"/>
          <p:nvPr/>
        </p:nvSpPr>
        <p:spPr>
          <a:xfrm>
            <a:off x="1553541" y="755693"/>
            <a:ext cx="691040" cy="276999"/>
          </a:xfrm>
          <a:prstGeom prst="rect">
            <a:avLst/>
          </a:prstGeom>
          <a:noFill/>
        </p:spPr>
        <p:txBody>
          <a:bodyPr wrap="square" rtlCol="0">
            <a:spAutoFit/>
          </a:bodyPr>
          <a:lstStyle/>
          <a:p>
            <a:pPr algn="ctr"/>
            <a:r>
              <a:rPr kumimoji="1" lang="ja-JP" altLang="en-US" sz="1200" dirty="0">
                <a:solidFill>
                  <a:srgbClr val="0070C0"/>
                </a:solidFill>
                <a:latin typeface="Meiryo" charset="-128"/>
                <a:ea typeface="Meiryo" charset="-128"/>
                <a:cs typeface="Meiryo" charset="-128"/>
              </a:rPr>
              <a:t>入力層</a:t>
            </a:r>
          </a:p>
        </p:txBody>
      </p:sp>
      <p:sp>
        <p:nvSpPr>
          <p:cNvPr id="260" name="テキスト ボックス 259"/>
          <p:cNvSpPr txBox="1"/>
          <p:nvPr/>
        </p:nvSpPr>
        <p:spPr>
          <a:xfrm>
            <a:off x="6899145" y="755693"/>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261" name="テキスト ボックス 260"/>
          <p:cNvSpPr txBox="1"/>
          <p:nvPr/>
        </p:nvSpPr>
        <p:spPr>
          <a:xfrm>
            <a:off x="3680269" y="755693"/>
            <a:ext cx="1800200" cy="276999"/>
          </a:xfrm>
          <a:prstGeom prst="rect">
            <a:avLst/>
          </a:prstGeom>
          <a:noFill/>
        </p:spPr>
        <p:txBody>
          <a:bodyPr wrap="squar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中間層</a:t>
            </a:r>
            <a:r>
              <a:rPr kumimoji="1" lang="ja-JP" altLang="en-US" sz="1200">
                <a:solidFill>
                  <a:schemeClr val="accent2">
                    <a:lumMod val="75000"/>
                  </a:schemeClr>
                </a:solidFill>
                <a:latin typeface="Meiryo" charset="-128"/>
                <a:ea typeface="Meiryo" charset="-128"/>
                <a:cs typeface="Meiryo" charset="-128"/>
              </a:rPr>
              <a:t>（隠れ層）</a:t>
            </a:r>
            <a:endParaRPr kumimoji="1" lang="ja-JP" altLang="en-US" sz="1200" dirty="0">
              <a:solidFill>
                <a:schemeClr val="accent2">
                  <a:lumMod val="75000"/>
                </a:schemeClr>
              </a:solidFill>
              <a:latin typeface="Meiryo" charset="-128"/>
              <a:ea typeface="Meiryo" charset="-128"/>
              <a:cs typeface="Meiryo" charset="-128"/>
            </a:endParaRPr>
          </a:p>
        </p:txBody>
      </p:sp>
      <p:sp>
        <p:nvSpPr>
          <p:cNvPr id="262" name="右矢印 261"/>
          <p:cNvSpPr/>
          <p:nvPr/>
        </p:nvSpPr>
        <p:spPr>
          <a:xfrm rot="10800000">
            <a:off x="7561785" y="1776280"/>
            <a:ext cx="275748" cy="720080"/>
          </a:xfrm>
          <a:prstGeom prst="rightArrow">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69" name="図 26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44174" y="998124"/>
            <a:ext cx="324287" cy="324287"/>
          </a:xfrm>
          <a:prstGeom prst="rect">
            <a:avLst/>
          </a:prstGeom>
          <a:effectLst>
            <a:outerShdw blurRad="50800" dist="38100" dir="2700000" algn="tl" rotWithShape="0">
              <a:prstClr val="black">
                <a:alpha val="40000"/>
              </a:prstClr>
            </a:outerShdw>
          </a:effectLst>
        </p:spPr>
      </p:pic>
      <p:pic>
        <p:nvPicPr>
          <p:cNvPr id="388" name="図 38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8698" y="674293"/>
            <a:ext cx="1242839" cy="1242839"/>
          </a:xfrm>
          <a:prstGeom prst="rect">
            <a:avLst/>
          </a:prstGeom>
        </p:spPr>
      </p:pic>
      <p:pic>
        <p:nvPicPr>
          <p:cNvPr id="390" name="図 38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2554" y="2479006"/>
            <a:ext cx="871334" cy="871334"/>
          </a:xfrm>
          <a:prstGeom prst="rect">
            <a:avLst/>
          </a:prstGeom>
        </p:spPr>
      </p:pic>
      <p:grpSp>
        <p:nvGrpSpPr>
          <p:cNvPr id="395" name="図形グループ 394"/>
          <p:cNvGrpSpPr/>
          <p:nvPr/>
        </p:nvGrpSpPr>
        <p:grpSpPr>
          <a:xfrm>
            <a:off x="1016901" y="1322713"/>
            <a:ext cx="582041" cy="582041"/>
            <a:chOff x="8022615" y="4025501"/>
            <a:chExt cx="582041" cy="582041"/>
          </a:xfrm>
        </p:grpSpPr>
        <p:pic>
          <p:nvPicPr>
            <p:cNvPr id="393" name="図 392"/>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94" name="テキスト ボックス 393"/>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96" name="図形グループ 395"/>
          <p:cNvGrpSpPr/>
          <p:nvPr/>
        </p:nvGrpSpPr>
        <p:grpSpPr>
          <a:xfrm>
            <a:off x="1019477" y="2212581"/>
            <a:ext cx="582041" cy="582041"/>
            <a:chOff x="8022615" y="4025501"/>
            <a:chExt cx="582041" cy="582041"/>
          </a:xfrm>
        </p:grpSpPr>
        <p:pic>
          <p:nvPicPr>
            <p:cNvPr id="397" name="図 396"/>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98" name="テキスト ボックス 397"/>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99" name="図形グループ 398"/>
          <p:cNvGrpSpPr/>
          <p:nvPr/>
        </p:nvGrpSpPr>
        <p:grpSpPr>
          <a:xfrm>
            <a:off x="1020683" y="2960075"/>
            <a:ext cx="582041" cy="582041"/>
            <a:chOff x="8022615" y="4025501"/>
            <a:chExt cx="582041" cy="582041"/>
          </a:xfrm>
        </p:grpSpPr>
        <p:pic>
          <p:nvPicPr>
            <p:cNvPr id="400" name="図 399"/>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401" name="テキスト ボックス 400"/>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404" name="テキスト ボックス 403"/>
          <p:cNvSpPr txBox="1"/>
          <p:nvPr/>
        </p:nvSpPr>
        <p:spPr>
          <a:xfrm>
            <a:off x="4019168" y="1239296"/>
            <a:ext cx="1141659" cy="584775"/>
          </a:xfrm>
          <a:prstGeom prst="rect">
            <a:avLst/>
          </a:prstGeom>
          <a:noFill/>
        </p:spPr>
        <p:txBody>
          <a:bodyPr wrap="none" rtlCol="0">
            <a:spAutoFit/>
          </a:bodyPr>
          <a:lstStyle/>
          <a:p>
            <a:pPr algn="ctr"/>
            <a:r>
              <a:rPr kumimoji="1" lang="ja-JP" altLang="en-US" sz="3200" b="1">
                <a:solidFill>
                  <a:srgbClr val="0070C0"/>
                </a:solidFill>
                <a:latin typeface="Meiryo" charset="-128"/>
                <a:ea typeface="Meiryo" charset="-128"/>
                <a:cs typeface="Meiryo" charset="-128"/>
              </a:rPr>
              <a:t>学</a:t>
            </a:r>
            <a:r>
              <a:rPr kumimoji="1" lang="en-US" altLang="ja-JP" sz="3200" b="1" dirty="0">
                <a:solidFill>
                  <a:srgbClr val="0070C0"/>
                </a:solidFill>
                <a:latin typeface="Meiryo" charset="-128"/>
                <a:ea typeface="Meiryo" charset="-128"/>
                <a:cs typeface="Meiryo" charset="-128"/>
              </a:rPr>
              <a:t> </a:t>
            </a:r>
            <a:r>
              <a:rPr kumimoji="1" lang="ja-JP" altLang="en-US" sz="3200" b="1">
                <a:solidFill>
                  <a:srgbClr val="0070C0"/>
                </a:solidFill>
                <a:latin typeface="Meiryo" charset="-128"/>
                <a:ea typeface="Meiryo" charset="-128"/>
                <a:cs typeface="Meiryo" charset="-128"/>
              </a:rPr>
              <a:t>習</a:t>
            </a:r>
            <a:endParaRPr kumimoji="1" lang="ja-JP" altLang="en-US" sz="3200" b="1" dirty="0">
              <a:solidFill>
                <a:srgbClr val="0070C0"/>
              </a:solidFill>
              <a:latin typeface="Meiryo" charset="-128"/>
              <a:ea typeface="Meiryo" charset="-128"/>
              <a:cs typeface="Meiryo" charset="-128"/>
            </a:endParaRPr>
          </a:p>
        </p:txBody>
      </p:sp>
      <p:grpSp>
        <p:nvGrpSpPr>
          <p:cNvPr id="16" name="グループ化 15">
            <a:extLst>
              <a:ext uri="{FF2B5EF4-FFF2-40B4-BE49-F238E27FC236}">
                <a16:creationId xmlns:a16="http://schemas.microsoft.com/office/drawing/2014/main" id="{CC5FD48A-0086-4D8B-A0B2-E9CD574D45C0}"/>
              </a:ext>
            </a:extLst>
          </p:cNvPr>
          <p:cNvGrpSpPr/>
          <p:nvPr/>
        </p:nvGrpSpPr>
        <p:grpSpPr>
          <a:xfrm>
            <a:off x="244789" y="3794474"/>
            <a:ext cx="8584052" cy="2543226"/>
            <a:chOff x="207845" y="3933015"/>
            <a:chExt cx="8584052" cy="2543226"/>
          </a:xfrm>
        </p:grpSpPr>
        <p:sp>
          <p:nvSpPr>
            <p:cNvPr id="271" name="正方形/長方形 270"/>
            <p:cNvSpPr/>
            <p:nvPr/>
          </p:nvSpPr>
          <p:spPr>
            <a:xfrm>
              <a:off x="1516597" y="4206949"/>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正方形/長方形 271"/>
            <p:cNvSpPr/>
            <p:nvPr/>
          </p:nvSpPr>
          <p:spPr>
            <a:xfrm>
              <a:off x="2404669" y="4201369"/>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正方形/長方形 272"/>
            <p:cNvSpPr/>
            <p:nvPr/>
          </p:nvSpPr>
          <p:spPr>
            <a:xfrm>
              <a:off x="6876721" y="4206949"/>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円/楕円 273"/>
            <p:cNvSpPr/>
            <p:nvPr/>
          </p:nvSpPr>
          <p:spPr>
            <a:xfrm>
              <a:off x="1735113" y="442262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円/楕円 274"/>
            <p:cNvSpPr/>
            <p:nvPr/>
          </p:nvSpPr>
          <p:spPr>
            <a:xfrm>
              <a:off x="1735113" y="478266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1735113" y="514270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円/楕円 276"/>
            <p:cNvSpPr/>
            <p:nvPr/>
          </p:nvSpPr>
          <p:spPr>
            <a:xfrm>
              <a:off x="1735113" y="550274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円/楕円 277"/>
            <p:cNvSpPr/>
            <p:nvPr/>
          </p:nvSpPr>
          <p:spPr>
            <a:xfrm>
              <a:off x="1735113" y="586278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円/楕円 278"/>
            <p:cNvSpPr/>
            <p:nvPr/>
          </p:nvSpPr>
          <p:spPr>
            <a:xfrm>
              <a:off x="2599209" y="460172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2599209" y="496176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円/楕円 280"/>
            <p:cNvSpPr/>
            <p:nvPr/>
          </p:nvSpPr>
          <p:spPr>
            <a:xfrm>
              <a:off x="2599209" y="532180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円/楕円 281"/>
            <p:cNvSpPr/>
            <p:nvPr/>
          </p:nvSpPr>
          <p:spPr>
            <a:xfrm>
              <a:off x="2599209" y="568184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3" name="直線矢印コネクタ 282"/>
            <p:cNvCxnSpPr>
              <a:stCxn id="274" idx="6"/>
              <a:endCxn id="279" idx="2"/>
            </p:cNvCxnSpPr>
            <p:nvPr/>
          </p:nvCxnSpPr>
          <p:spPr>
            <a:xfrm>
              <a:off x="2023145" y="456664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4" name="直線矢印コネクタ 283"/>
            <p:cNvCxnSpPr>
              <a:stCxn id="275" idx="6"/>
              <a:endCxn id="279" idx="2"/>
            </p:cNvCxnSpPr>
            <p:nvPr/>
          </p:nvCxnSpPr>
          <p:spPr>
            <a:xfrm flipV="1">
              <a:off x="2023145" y="474574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5" name="直線矢印コネクタ 284"/>
            <p:cNvCxnSpPr>
              <a:stCxn id="276" idx="6"/>
              <a:endCxn id="279" idx="2"/>
            </p:cNvCxnSpPr>
            <p:nvPr/>
          </p:nvCxnSpPr>
          <p:spPr>
            <a:xfrm flipV="1">
              <a:off x="2023145" y="474574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6" name="直線矢印コネクタ 285"/>
            <p:cNvCxnSpPr>
              <a:stCxn id="277" idx="6"/>
              <a:endCxn id="279" idx="2"/>
            </p:cNvCxnSpPr>
            <p:nvPr/>
          </p:nvCxnSpPr>
          <p:spPr>
            <a:xfrm flipV="1">
              <a:off x="2023145" y="4745743"/>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7" name="直線矢印コネクタ 286"/>
            <p:cNvCxnSpPr>
              <a:stCxn id="278" idx="6"/>
              <a:endCxn id="279" idx="2"/>
            </p:cNvCxnSpPr>
            <p:nvPr/>
          </p:nvCxnSpPr>
          <p:spPr>
            <a:xfrm flipV="1">
              <a:off x="2023145" y="4745743"/>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8" name="直線矢印コネクタ 287"/>
            <p:cNvCxnSpPr>
              <a:stCxn id="274" idx="6"/>
              <a:endCxn id="280" idx="2"/>
            </p:cNvCxnSpPr>
            <p:nvPr/>
          </p:nvCxnSpPr>
          <p:spPr>
            <a:xfrm>
              <a:off x="2023145" y="456664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9" name="直線矢印コネクタ 288"/>
            <p:cNvCxnSpPr>
              <a:stCxn id="274" idx="6"/>
              <a:endCxn id="282" idx="2"/>
            </p:cNvCxnSpPr>
            <p:nvPr/>
          </p:nvCxnSpPr>
          <p:spPr>
            <a:xfrm>
              <a:off x="2023145" y="4566642"/>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0" name="直線矢印コネクタ 289"/>
            <p:cNvCxnSpPr>
              <a:stCxn id="274" idx="6"/>
              <a:endCxn id="281" idx="2"/>
            </p:cNvCxnSpPr>
            <p:nvPr/>
          </p:nvCxnSpPr>
          <p:spPr>
            <a:xfrm>
              <a:off x="2023145" y="4566642"/>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1" name="直線矢印コネクタ 290"/>
            <p:cNvCxnSpPr>
              <a:stCxn id="275" idx="6"/>
              <a:endCxn id="280" idx="2"/>
            </p:cNvCxnSpPr>
            <p:nvPr/>
          </p:nvCxnSpPr>
          <p:spPr>
            <a:xfrm>
              <a:off x="2023145" y="492668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2" name="直線矢印コネクタ 291"/>
            <p:cNvCxnSpPr>
              <a:stCxn id="275" idx="6"/>
              <a:endCxn id="281" idx="2"/>
            </p:cNvCxnSpPr>
            <p:nvPr/>
          </p:nvCxnSpPr>
          <p:spPr>
            <a:xfrm>
              <a:off x="2023145" y="492668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3" name="直線矢印コネクタ 292"/>
            <p:cNvCxnSpPr>
              <a:stCxn id="275" idx="6"/>
              <a:endCxn id="282" idx="2"/>
            </p:cNvCxnSpPr>
            <p:nvPr/>
          </p:nvCxnSpPr>
          <p:spPr>
            <a:xfrm>
              <a:off x="2023145" y="4926682"/>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4" name="直線矢印コネクタ 293"/>
            <p:cNvCxnSpPr>
              <a:stCxn id="276" idx="6"/>
              <a:endCxn id="280" idx="2"/>
            </p:cNvCxnSpPr>
            <p:nvPr/>
          </p:nvCxnSpPr>
          <p:spPr>
            <a:xfrm flipV="1">
              <a:off x="2023145" y="510578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5" name="直線矢印コネクタ 294"/>
            <p:cNvCxnSpPr>
              <a:stCxn id="276" idx="6"/>
              <a:endCxn id="282" idx="2"/>
            </p:cNvCxnSpPr>
            <p:nvPr/>
          </p:nvCxnSpPr>
          <p:spPr>
            <a:xfrm>
              <a:off x="2023145" y="528672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6" name="直線矢印コネクタ 295"/>
            <p:cNvCxnSpPr>
              <a:stCxn id="276" idx="6"/>
              <a:endCxn id="281" idx="2"/>
            </p:cNvCxnSpPr>
            <p:nvPr/>
          </p:nvCxnSpPr>
          <p:spPr>
            <a:xfrm>
              <a:off x="2023145" y="528672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7" name="直線矢印コネクタ 296"/>
            <p:cNvCxnSpPr>
              <a:stCxn id="277" idx="6"/>
              <a:endCxn id="280" idx="2"/>
            </p:cNvCxnSpPr>
            <p:nvPr/>
          </p:nvCxnSpPr>
          <p:spPr>
            <a:xfrm flipV="1">
              <a:off x="2023145" y="510578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8" name="直線矢印コネクタ 297"/>
            <p:cNvCxnSpPr>
              <a:stCxn id="277" idx="6"/>
              <a:endCxn id="281" idx="2"/>
            </p:cNvCxnSpPr>
            <p:nvPr/>
          </p:nvCxnSpPr>
          <p:spPr>
            <a:xfrm flipV="1">
              <a:off x="2023145" y="546582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9" name="直線矢印コネクタ 298"/>
            <p:cNvCxnSpPr>
              <a:stCxn id="277" idx="6"/>
              <a:endCxn id="282" idx="2"/>
            </p:cNvCxnSpPr>
            <p:nvPr/>
          </p:nvCxnSpPr>
          <p:spPr>
            <a:xfrm>
              <a:off x="2023145" y="564676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0" name="直線矢印コネクタ 299"/>
            <p:cNvCxnSpPr>
              <a:stCxn id="278" idx="6"/>
              <a:endCxn id="280" idx="2"/>
            </p:cNvCxnSpPr>
            <p:nvPr/>
          </p:nvCxnSpPr>
          <p:spPr>
            <a:xfrm flipV="1">
              <a:off x="2023145" y="5105783"/>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1" name="直線矢印コネクタ 300"/>
            <p:cNvCxnSpPr>
              <a:stCxn id="278" idx="6"/>
              <a:endCxn id="281" idx="2"/>
            </p:cNvCxnSpPr>
            <p:nvPr/>
          </p:nvCxnSpPr>
          <p:spPr>
            <a:xfrm flipV="1">
              <a:off x="2023145" y="546582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2" name="直線矢印コネクタ 301"/>
            <p:cNvCxnSpPr>
              <a:stCxn id="278" idx="6"/>
              <a:endCxn id="282" idx="2"/>
            </p:cNvCxnSpPr>
            <p:nvPr/>
          </p:nvCxnSpPr>
          <p:spPr>
            <a:xfrm flipV="1">
              <a:off x="2023145" y="582586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03" name="円/楕円 302"/>
            <p:cNvSpPr/>
            <p:nvPr/>
          </p:nvSpPr>
          <p:spPr>
            <a:xfrm>
              <a:off x="3319289" y="459724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3319289" y="495728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円/楕円 304"/>
            <p:cNvSpPr/>
            <p:nvPr/>
          </p:nvSpPr>
          <p:spPr>
            <a:xfrm>
              <a:off x="3319289" y="531732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円/楕円 305"/>
            <p:cNvSpPr/>
            <p:nvPr/>
          </p:nvSpPr>
          <p:spPr>
            <a:xfrm>
              <a:off x="3319289" y="567736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7" name="直線矢印コネクタ 306"/>
            <p:cNvCxnSpPr>
              <a:stCxn id="279" idx="6"/>
              <a:endCxn id="303" idx="2"/>
            </p:cNvCxnSpPr>
            <p:nvPr/>
          </p:nvCxnSpPr>
          <p:spPr>
            <a:xfrm flipV="1">
              <a:off x="2887241" y="4741256"/>
              <a:ext cx="432048" cy="448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8" name="直線矢印コネクタ 307"/>
            <p:cNvCxnSpPr>
              <a:stCxn id="280" idx="6"/>
              <a:endCxn id="303" idx="2"/>
            </p:cNvCxnSpPr>
            <p:nvPr/>
          </p:nvCxnSpPr>
          <p:spPr>
            <a:xfrm flipV="1">
              <a:off x="2887241" y="4741256"/>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9" name="直線矢印コネクタ 308"/>
            <p:cNvCxnSpPr>
              <a:stCxn id="281" idx="6"/>
              <a:endCxn id="303" idx="2"/>
            </p:cNvCxnSpPr>
            <p:nvPr/>
          </p:nvCxnSpPr>
          <p:spPr>
            <a:xfrm flipV="1">
              <a:off x="2887241" y="4741256"/>
              <a:ext cx="432048" cy="72456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0" name="直線矢印コネクタ 309"/>
            <p:cNvCxnSpPr>
              <a:stCxn id="282" idx="6"/>
              <a:endCxn id="303" idx="2"/>
            </p:cNvCxnSpPr>
            <p:nvPr/>
          </p:nvCxnSpPr>
          <p:spPr>
            <a:xfrm flipV="1">
              <a:off x="2887241" y="4741256"/>
              <a:ext cx="432048" cy="108460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1" name="直線矢印コネクタ 310"/>
            <p:cNvCxnSpPr>
              <a:stCxn id="279" idx="6"/>
              <a:endCxn id="304" idx="2"/>
            </p:cNvCxnSpPr>
            <p:nvPr/>
          </p:nvCxnSpPr>
          <p:spPr>
            <a:xfrm>
              <a:off x="2887241" y="4745743"/>
              <a:ext cx="432048" cy="355553"/>
            </a:xfrm>
            <a:prstGeom prst="straightConnector1">
              <a:avLst/>
            </a:prstGeom>
            <a:ln w="762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2" name="直線矢印コネクタ 311"/>
            <p:cNvCxnSpPr>
              <a:stCxn id="279" idx="6"/>
              <a:endCxn id="305" idx="2"/>
            </p:cNvCxnSpPr>
            <p:nvPr/>
          </p:nvCxnSpPr>
          <p:spPr>
            <a:xfrm>
              <a:off x="2887241" y="4745743"/>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3" name="直線矢印コネクタ 312"/>
            <p:cNvCxnSpPr>
              <a:stCxn id="279" idx="6"/>
              <a:endCxn id="306" idx="2"/>
            </p:cNvCxnSpPr>
            <p:nvPr/>
          </p:nvCxnSpPr>
          <p:spPr>
            <a:xfrm>
              <a:off x="2887241" y="4745743"/>
              <a:ext cx="432048" cy="1075633"/>
            </a:xfrm>
            <a:prstGeom prst="straightConnector1">
              <a:avLst/>
            </a:prstGeom>
            <a:ln w="1270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4" name="直線矢印コネクタ 313"/>
            <p:cNvCxnSpPr>
              <a:stCxn id="280" idx="6"/>
              <a:endCxn id="304" idx="2"/>
            </p:cNvCxnSpPr>
            <p:nvPr/>
          </p:nvCxnSpPr>
          <p:spPr>
            <a:xfrm flipV="1">
              <a:off x="2887241" y="5101296"/>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5" name="直線矢印コネクタ 314"/>
            <p:cNvCxnSpPr>
              <a:stCxn id="280" idx="6"/>
              <a:endCxn id="305" idx="2"/>
            </p:cNvCxnSpPr>
            <p:nvPr/>
          </p:nvCxnSpPr>
          <p:spPr>
            <a:xfrm>
              <a:off x="2887241" y="5105783"/>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6" name="直線矢印コネクタ 315"/>
            <p:cNvCxnSpPr>
              <a:stCxn id="280" idx="6"/>
              <a:endCxn id="306" idx="2"/>
            </p:cNvCxnSpPr>
            <p:nvPr/>
          </p:nvCxnSpPr>
          <p:spPr>
            <a:xfrm>
              <a:off x="2887241" y="5105783"/>
              <a:ext cx="432048" cy="715593"/>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7" name="直線矢印コネクタ 316"/>
            <p:cNvCxnSpPr>
              <a:stCxn id="281" idx="6"/>
              <a:endCxn id="304" idx="2"/>
            </p:cNvCxnSpPr>
            <p:nvPr/>
          </p:nvCxnSpPr>
          <p:spPr>
            <a:xfrm flipV="1">
              <a:off x="2887241" y="5101296"/>
              <a:ext cx="432048" cy="364527"/>
            </a:xfrm>
            <a:prstGeom prst="straightConnector1">
              <a:avLst/>
            </a:prstGeom>
            <a:ln w="381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8" name="直線矢印コネクタ 317"/>
            <p:cNvCxnSpPr>
              <a:stCxn id="281" idx="6"/>
              <a:endCxn id="305" idx="2"/>
            </p:cNvCxnSpPr>
            <p:nvPr/>
          </p:nvCxnSpPr>
          <p:spPr>
            <a:xfrm flipV="1">
              <a:off x="2887241" y="5461336"/>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9" name="直線矢印コネクタ 318"/>
            <p:cNvCxnSpPr>
              <a:stCxn id="281" idx="6"/>
              <a:endCxn id="306" idx="2"/>
            </p:cNvCxnSpPr>
            <p:nvPr/>
          </p:nvCxnSpPr>
          <p:spPr>
            <a:xfrm>
              <a:off x="2887241" y="5465823"/>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0" name="直線矢印コネクタ 319"/>
            <p:cNvCxnSpPr>
              <a:stCxn id="282" idx="6"/>
              <a:endCxn id="304" idx="2"/>
            </p:cNvCxnSpPr>
            <p:nvPr/>
          </p:nvCxnSpPr>
          <p:spPr>
            <a:xfrm flipV="1">
              <a:off x="2887241" y="5101296"/>
              <a:ext cx="432048" cy="724567"/>
            </a:xfrm>
            <a:prstGeom prst="straightConnector1">
              <a:avLst/>
            </a:prstGeom>
            <a:ln w="285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1" name="直線矢印コネクタ 320"/>
            <p:cNvCxnSpPr>
              <a:stCxn id="282" idx="6"/>
              <a:endCxn id="305" idx="2"/>
            </p:cNvCxnSpPr>
            <p:nvPr/>
          </p:nvCxnSpPr>
          <p:spPr>
            <a:xfrm flipV="1">
              <a:off x="2887241" y="5461336"/>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2" name="直線矢印コネクタ 321"/>
            <p:cNvCxnSpPr>
              <a:stCxn id="282" idx="6"/>
              <a:endCxn id="306" idx="2"/>
            </p:cNvCxnSpPr>
            <p:nvPr/>
          </p:nvCxnSpPr>
          <p:spPr>
            <a:xfrm flipV="1">
              <a:off x="2887241" y="5821376"/>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23" name="円/楕円 322"/>
            <p:cNvSpPr/>
            <p:nvPr/>
          </p:nvSpPr>
          <p:spPr>
            <a:xfrm flipH="1">
              <a:off x="7063705" y="442262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4" name="円/楕円 323"/>
            <p:cNvSpPr/>
            <p:nvPr/>
          </p:nvSpPr>
          <p:spPr>
            <a:xfrm flipH="1">
              <a:off x="7063705" y="478266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5" name="円/楕円 324"/>
            <p:cNvSpPr/>
            <p:nvPr/>
          </p:nvSpPr>
          <p:spPr>
            <a:xfrm flipH="1">
              <a:off x="7063705" y="514270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6" name="円/楕円 325"/>
            <p:cNvSpPr/>
            <p:nvPr/>
          </p:nvSpPr>
          <p:spPr>
            <a:xfrm flipH="1">
              <a:off x="7063705" y="550274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円/楕円 326"/>
            <p:cNvSpPr/>
            <p:nvPr/>
          </p:nvSpPr>
          <p:spPr>
            <a:xfrm flipH="1">
              <a:off x="7063705" y="586278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円/楕円 327"/>
            <p:cNvSpPr/>
            <p:nvPr/>
          </p:nvSpPr>
          <p:spPr>
            <a:xfrm flipH="1">
              <a:off x="6199609" y="460172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円/楕円 328"/>
            <p:cNvSpPr/>
            <p:nvPr/>
          </p:nvSpPr>
          <p:spPr>
            <a:xfrm flipH="1">
              <a:off x="6199609" y="496176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円/楕円 329"/>
            <p:cNvSpPr/>
            <p:nvPr/>
          </p:nvSpPr>
          <p:spPr>
            <a:xfrm flipH="1">
              <a:off x="6199609" y="532180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円/楕円 330"/>
            <p:cNvSpPr/>
            <p:nvPr/>
          </p:nvSpPr>
          <p:spPr>
            <a:xfrm flipH="1">
              <a:off x="6199609" y="568184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2" name="直線矢印コネクタ 331"/>
            <p:cNvCxnSpPr>
              <a:stCxn id="325" idx="6"/>
              <a:endCxn id="331" idx="2"/>
            </p:cNvCxnSpPr>
            <p:nvPr/>
          </p:nvCxnSpPr>
          <p:spPr>
            <a:xfrm flipH="1">
              <a:off x="6487641" y="456664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3" name="直線矢印コネクタ 332"/>
            <p:cNvCxnSpPr>
              <a:stCxn id="326" idx="6"/>
              <a:endCxn id="331" idx="2"/>
            </p:cNvCxnSpPr>
            <p:nvPr/>
          </p:nvCxnSpPr>
          <p:spPr>
            <a:xfrm flipH="1" flipV="1">
              <a:off x="6487641" y="474574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4" name="直線矢印コネクタ 333"/>
            <p:cNvCxnSpPr>
              <a:stCxn id="327" idx="6"/>
              <a:endCxn id="331" idx="2"/>
            </p:cNvCxnSpPr>
            <p:nvPr/>
          </p:nvCxnSpPr>
          <p:spPr>
            <a:xfrm flipH="1" flipV="1">
              <a:off x="6487641" y="474574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5" name="直線矢印コネクタ 334"/>
            <p:cNvCxnSpPr>
              <a:stCxn id="328" idx="6"/>
              <a:endCxn id="331" idx="2"/>
            </p:cNvCxnSpPr>
            <p:nvPr/>
          </p:nvCxnSpPr>
          <p:spPr>
            <a:xfrm flipH="1" flipV="1">
              <a:off x="6487641" y="4745743"/>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6" name="直線矢印コネクタ 335"/>
            <p:cNvCxnSpPr>
              <a:stCxn id="329" idx="6"/>
              <a:endCxn id="331" idx="2"/>
            </p:cNvCxnSpPr>
            <p:nvPr/>
          </p:nvCxnSpPr>
          <p:spPr>
            <a:xfrm flipH="1" flipV="1">
              <a:off x="6487641" y="4745743"/>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7" name="直線矢印コネクタ 336"/>
            <p:cNvCxnSpPr>
              <a:stCxn id="325" idx="6"/>
              <a:endCxn id="332" idx="2"/>
            </p:cNvCxnSpPr>
            <p:nvPr/>
          </p:nvCxnSpPr>
          <p:spPr>
            <a:xfrm flipH="1">
              <a:off x="6487641" y="456664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8" name="直線矢印コネクタ 337"/>
            <p:cNvCxnSpPr>
              <a:stCxn id="325" idx="6"/>
              <a:endCxn id="334" idx="2"/>
            </p:cNvCxnSpPr>
            <p:nvPr/>
          </p:nvCxnSpPr>
          <p:spPr>
            <a:xfrm flipH="1">
              <a:off x="6487641" y="4566642"/>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9" name="直線矢印コネクタ 338"/>
            <p:cNvCxnSpPr>
              <a:stCxn id="325" idx="6"/>
              <a:endCxn id="333" idx="2"/>
            </p:cNvCxnSpPr>
            <p:nvPr/>
          </p:nvCxnSpPr>
          <p:spPr>
            <a:xfrm flipH="1">
              <a:off x="6487641" y="4566642"/>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0" name="直線矢印コネクタ 339"/>
            <p:cNvCxnSpPr>
              <a:stCxn id="326" idx="6"/>
              <a:endCxn id="332" idx="2"/>
            </p:cNvCxnSpPr>
            <p:nvPr/>
          </p:nvCxnSpPr>
          <p:spPr>
            <a:xfrm flipH="1">
              <a:off x="6487641" y="492668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1" name="直線矢印コネクタ 340"/>
            <p:cNvCxnSpPr>
              <a:stCxn id="326" idx="6"/>
              <a:endCxn id="333" idx="2"/>
            </p:cNvCxnSpPr>
            <p:nvPr/>
          </p:nvCxnSpPr>
          <p:spPr>
            <a:xfrm flipH="1">
              <a:off x="6487641" y="492668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2" name="直線矢印コネクタ 341"/>
            <p:cNvCxnSpPr>
              <a:stCxn id="326" idx="6"/>
              <a:endCxn id="334" idx="2"/>
            </p:cNvCxnSpPr>
            <p:nvPr/>
          </p:nvCxnSpPr>
          <p:spPr>
            <a:xfrm flipH="1">
              <a:off x="6487641" y="4926682"/>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3" name="直線矢印コネクタ 342"/>
            <p:cNvCxnSpPr>
              <a:stCxn id="327" idx="6"/>
              <a:endCxn id="332" idx="2"/>
            </p:cNvCxnSpPr>
            <p:nvPr/>
          </p:nvCxnSpPr>
          <p:spPr>
            <a:xfrm flipH="1" flipV="1">
              <a:off x="6487641" y="510578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4" name="直線矢印コネクタ 343"/>
            <p:cNvCxnSpPr>
              <a:stCxn id="327" idx="6"/>
              <a:endCxn id="334" idx="2"/>
            </p:cNvCxnSpPr>
            <p:nvPr/>
          </p:nvCxnSpPr>
          <p:spPr>
            <a:xfrm flipH="1">
              <a:off x="6487641" y="528672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5" name="直線矢印コネクタ 344"/>
            <p:cNvCxnSpPr>
              <a:stCxn id="327" idx="6"/>
              <a:endCxn id="333" idx="2"/>
            </p:cNvCxnSpPr>
            <p:nvPr/>
          </p:nvCxnSpPr>
          <p:spPr>
            <a:xfrm flipH="1">
              <a:off x="6487641" y="528672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6" name="直線矢印コネクタ 345"/>
            <p:cNvCxnSpPr>
              <a:stCxn id="328" idx="6"/>
              <a:endCxn id="332" idx="2"/>
            </p:cNvCxnSpPr>
            <p:nvPr/>
          </p:nvCxnSpPr>
          <p:spPr>
            <a:xfrm flipH="1" flipV="1">
              <a:off x="6487641" y="510578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7" name="直線矢印コネクタ 346"/>
            <p:cNvCxnSpPr>
              <a:stCxn id="328" idx="6"/>
              <a:endCxn id="333" idx="2"/>
            </p:cNvCxnSpPr>
            <p:nvPr/>
          </p:nvCxnSpPr>
          <p:spPr>
            <a:xfrm flipH="1" flipV="1">
              <a:off x="6487641" y="546582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8" name="直線矢印コネクタ 347"/>
            <p:cNvCxnSpPr>
              <a:stCxn id="328" idx="6"/>
              <a:endCxn id="334" idx="2"/>
            </p:cNvCxnSpPr>
            <p:nvPr/>
          </p:nvCxnSpPr>
          <p:spPr>
            <a:xfrm flipH="1">
              <a:off x="6487641" y="564676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9" name="直線矢印コネクタ 348"/>
            <p:cNvCxnSpPr>
              <a:stCxn id="329" idx="6"/>
              <a:endCxn id="332" idx="2"/>
            </p:cNvCxnSpPr>
            <p:nvPr/>
          </p:nvCxnSpPr>
          <p:spPr>
            <a:xfrm flipH="1" flipV="1">
              <a:off x="6487641" y="5105783"/>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0" name="直線矢印コネクタ 349"/>
            <p:cNvCxnSpPr>
              <a:stCxn id="329" idx="6"/>
              <a:endCxn id="333" idx="2"/>
            </p:cNvCxnSpPr>
            <p:nvPr/>
          </p:nvCxnSpPr>
          <p:spPr>
            <a:xfrm flipH="1" flipV="1">
              <a:off x="6487641" y="546582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1" name="直線矢印コネクタ 350"/>
            <p:cNvCxnSpPr>
              <a:stCxn id="329" idx="6"/>
              <a:endCxn id="334" idx="2"/>
            </p:cNvCxnSpPr>
            <p:nvPr/>
          </p:nvCxnSpPr>
          <p:spPr>
            <a:xfrm flipH="1" flipV="1">
              <a:off x="6487641" y="582586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52" name="円/楕円 351"/>
            <p:cNvSpPr/>
            <p:nvPr/>
          </p:nvSpPr>
          <p:spPr>
            <a:xfrm flipH="1">
              <a:off x="5479529" y="459724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p:cNvSpPr/>
            <p:nvPr/>
          </p:nvSpPr>
          <p:spPr>
            <a:xfrm flipH="1">
              <a:off x="5479529" y="495728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4" name="円/楕円 353"/>
            <p:cNvSpPr/>
            <p:nvPr/>
          </p:nvSpPr>
          <p:spPr>
            <a:xfrm flipH="1">
              <a:off x="5479529" y="531732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5" name="円/楕円 354"/>
            <p:cNvSpPr/>
            <p:nvPr/>
          </p:nvSpPr>
          <p:spPr>
            <a:xfrm flipH="1">
              <a:off x="5479529" y="567736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6" name="直線矢印コネクタ 355"/>
            <p:cNvCxnSpPr>
              <a:cxnSpLocks/>
              <a:stCxn id="352" idx="2"/>
              <a:endCxn id="331" idx="6"/>
            </p:cNvCxnSpPr>
            <p:nvPr/>
          </p:nvCxnSpPr>
          <p:spPr>
            <a:xfrm>
              <a:off x="5767561" y="4741256"/>
              <a:ext cx="432048" cy="1084607"/>
            </a:xfrm>
            <a:prstGeom prst="straightConnector1">
              <a:avLst/>
            </a:prstGeom>
            <a:ln w="5715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7" name="直線矢印コネクタ 356"/>
            <p:cNvCxnSpPr>
              <a:stCxn id="332" idx="6"/>
            </p:cNvCxnSpPr>
            <p:nvPr/>
          </p:nvCxnSpPr>
          <p:spPr>
            <a:xfrm flipH="1" flipV="1">
              <a:off x="5767561" y="4741256"/>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8" name="直線矢印コネクタ 357"/>
            <p:cNvCxnSpPr>
              <a:stCxn id="333" idx="6"/>
            </p:cNvCxnSpPr>
            <p:nvPr/>
          </p:nvCxnSpPr>
          <p:spPr>
            <a:xfrm flipH="1" flipV="1">
              <a:off x="5767561" y="4741256"/>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9" name="直線矢印コネクタ 358"/>
            <p:cNvCxnSpPr>
              <a:stCxn id="334" idx="6"/>
            </p:cNvCxnSpPr>
            <p:nvPr/>
          </p:nvCxnSpPr>
          <p:spPr>
            <a:xfrm flipH="1" flipV="1">
              <a:off x="5767561" y="4741256"/>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0" name="直線矢印コネクタ 359"/>
            <p:cNvCxnSpPr>
              <a:stCxn id="331" idx="6"/>
            </p:cNvCxnSpPr>
            <p:nvPr/>
          </p:nvCxnSpPr>
          <p:spPr>
            <a:xfrm flipH="1">
              <a:off x="5767561" y="4745743"/>
              <a:ext cx="432048" cy="35555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1" name="直線矢印コネクタ 360"/>
            <p:cNvCxnSpPr>
              <a:stCxn id="331" idx="6"/>
            </p:cNvCxnSpPr>
            <p:nvPr/>
          </p:nvCxnSpPr>
          <p:spPr>
            <a:xfrm flipH="1">
              <a:off x="5767561" y="4745743"/>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2" name="直線矢印コネクタ 361"/>
            <p:cNvCxnSpPr>
              <a:cxnSpLocks/>
              <a:stCxn id="355" idx="2"/>
              <a:endCxn id="328" idx="6"/>
            </p:cNvCxnSpPr>
            <p:nvPr/>
          </p:nvCxnSpPr>
          <p:spPr>
            <a:xfrm flipV="1">
              <a:off x="5767561" y="4745743"/>
              <a:ext cx="432048" cy="1075633"/>
            </a:xfrm>
            <a:prstGeom prst="straightConnector1">
              <a:avLst/>
            </a:prstGeom>
            <a:ln w="381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3" name="直線矢印コネクタ 362"/>
            <p:cNvCxnSpPr>
              <a:stCxn id="332" idx="6"/>
            </p:cNvCxnSpPr>
            <p:nvPr/>
          </p:nvCxnSpPr>
          <p:spPr>
            <a:xfrm flipH="1" flipV="1">
              <a:off x="5767561" y="5101296"/>
              <a:ext cx="432048" cy="448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4" name="直線矢印コネクタ 363"/>
            <p:cNvCxnSpPr>
              <a:cxnSpLocks/>
              <a:stCxn id="330" idx="6"/>
            </p:cNvCxnSpPr>
            <p:nvPr/>
          </p:nvCxnSpPr>
          <p:spPr>
            <a:xfrm flipH="1" flipV="1">
              <a:off x="5767561" y="5461336"/>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5" name="直線矢印コネクタ 364"/>
            <p:cNvCxnSpPr>
              <a:stCxn id="332" idx="6"/>
            </p:cNvCxnSpPr>
            <p:nvPr/>
          </p:nvCxnSpPr>
          <p:spPr>
            <a:xfrm flipH="1">
              <a:off x="5767561" y="5105783"/>
              <a:ext cx="432048" cy="71559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6" name="直線矢印コネクタ 365"/>
            <p:cNvCxnSpPr>
              <a:stCxn id="333" idx="6"/>
            </p:cNvCxnSpPr>
            <p:nvPr/>
          </p:nvCxnSpPr>
          <p:spPr>
            <a:xfrm flipH="1" flipV="1">
              <a:off x="5767561" y="5101296"/>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7" name="直線矢印コネクタ 366"/>
            <p:cNvCxnSpPr>
              <a:stCxn id="333" idx="6"/>
            </p:cNvCxnSpPr>
            <p:nvPr/>
          </p:nvCxnSpPr>
          <p:spPr>
            <a:xfrm flipH="1" flipV="1">
              <a:off x="5767561" y="5461336"/>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8" name="直線矢印コネクタ 367"/>
            <p:cNvCxnSpPr>
              <a:stCxn id="333" idx="6"/>
            </p:cNvCxnSpPr>
            <p:nvPr/>
          </p:nvCxnSpPr>
          <p:spPr>
            <a:xfrm flipH="1">
              <a:off x="5767561" y="5465823"/>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9" name="直線矢印コネクタ 368"/>
            <p:cNvCxnSpPr>
              <a:cxnSpLocks/>
              <a:stCxn id="353" idx="2"/>
              <a:endCxn id="330" idx="6"/>
            </p:cNvCxnSpPr>
            <p:nvPr/>
          </p:nvCxnSpPr>
          <p:spPr>
            <a:xfrm>
              <a:off x="5767561" y="5101296"/>
              <a:ext cx="432048" cy="364527"/>
            </a:xfrm>
            <a:prstGeom prst="straightConnector1">
              <a:avLst/>
            </a:prstGeom>
            <a:ln w="381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0" name="直線矢印コネクタ 369"/>
            <p:cNvCxnSpPr>
              <a:stCxn id="334" idx="6"/>
            </p:cNvCxnSpPr>
            <p:nvPr/>
          </p:nvCxnSpPr>
          <p:spPr>
            <a:xfrm flipH="1" flipV="1">
              <a:off x="5767561" y="5461336"/>
              <a:ext cx="432048" cy="36452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1" name="直線矢印コネクタ 370"/>
            <p:cNvCxnSpPr>
              <a:stCxn id="334" idx="6"/>
            </p:cNvCxnSpPr>
            <p:nvPr/>
          </p:nvCxnSpPr>
          <p:spPr>
            <a:xfrm flipH="1" flipV="1">
              <a:off x="5767561" y="5821376"/>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72" name="テキスト ボックス 371"/>
            <p:cNvSpPr txBox="1"/>
            <p:nvPr/>
          </p:nvSpPr>
          <p:spPr>
            <a:xfrm>
              <a:off x="3686294" y="5052726"/>
              <a:ext cx="1723549" cy="461665"/>
            </a:xfrm>
            <a:prstGeom prst="rect">
              <a:avLst/>
            </a:prstGeom>
            <a:noFill/>
          </p:spPr>
          <p:txBody>
            <a:bodyPr wrap="none" rtlCol="0">
              <a:spAutoFit/>
            </a:bodyPr>
            <a:lstStyle/>
            <a:p>
              <a:pPr algn="ctr"/>
              <a:r>
                <a:rPr kumimoji="1" lang="ja-JP" altLang="en-US" sz="2400" dirty="0">
                  <a:solidFill>
                    <a:schemeClr val="accent2">
                      <a:lumMod val="75000"/>
                    </a:schemeClr>
                  </a:solidFill>
                  <a:latin typeface="Meiryo" charset="-128"/>
                  <a:ea typeface="Meiryo" charset="-128"/>
                  <a:cs typeface="Meiryo" charset="-128"/>
                </a:rPr>
                <a:t>・・・・・</a:t>
              </a:r>
            </a:p>
          </p:txBody>
        </p:sp>
        <p:sp>
          <p:nvSpPr>
            <p:cNvPr id="375" name="右矢印 374"/>
            <p:cNvSpPr/>
            <p:nvPr/>
          </p:nvSpPr>
          <p:spPr>
            <a:xfrm>
              <a:off x="1299750" y="4933945"/>
              <a:ext cx="275748" cy="720080"/>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6" name="テキスト ボックス 375"/>
            <p:cNvSpPr txBox="1"/>
            <p:nvPr/>
          </p:nvSpPr>
          <p:spPr>
            <a:xfrm>
              <a:off x="1516597" y="3933015"/>
              <a:ext cx="691040" cy="276999"/>
            </a:xfrm>
            <a:prstGeom prst="rect">
              <a:avLst/>
            </a:prstGeom>
            <a:noFill/>
          </p:spPr>
          <p:txBody>
            <a:bodyPr wrap="square" rtlCol="0">
              <a:spAutoFit/>
            </a:bodyPr>
            <a:lstStyle/>
            <a:p>
              <a:pPr algn="ctr"/>
              <a:r>
                <a:rPr kumimoji="1" lang="ja-JP" altLang="en-US" sz="1200">
                  <a:solidFill>
                    <a:srgbClr val="0070C0"/>
                  </a:solidFill>
                  <a:latin typeface="Meiryo" charset="-128"/>
                  <a:ea typeface="Meiryo" charset="-128"/>
                  <a:cs typeface="Meiryo" charset="-128"/>
                </a:rPr>
                <a:t>入力層</a:t>
              </a:r>
              <a:endParaRPr kumimoji="1" lang="ja-JP" altLang="en-US" sz="1200" dirty="0">
                <a:solidFill>
                  <a:srgbClr val="0070C0"/>
                </a:solidFill>
                <a:latin typeface="Meiryo" charset="-128"/>
                <a:ea typeface="Meiryo" charset="-128"/>
                <a:cs typeface="Meiryo" charset="-128"/>
              </a:endParaRPr>
            </a:p>
          </p:txBody>
        </p:sp>
        <p:sp>
          <p:nvSpPr>
            <p:cNvPr id="377" name="テキスト ボックス 376"/>
            <p:cNvSpPr txBox="1"/>
            <p:nvPr/>
          </p:nvSpPr>
          <p:spPr>
            <a:xfrm>
              <a:off x="6862201" y="3933015"/>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pic>
          <p:nvPicPr>
            <p:cNvPr id="387" name="図 386"/>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7845" y="4656192"/>
              <a:ext cx="1229779" cy="1229779"/>
            </a:xfrm>
            <a:prstGeom prst="rect">
              <a:avLst/>
            </a:prstGeom>
          </p:spPr>
        </p:pic>
        <p:pic>
          <p:nvPicPr>
            <p:cNvPr id="389" name="図 38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3065" y="4174530"/>
              <a:ext cx="324287" cy="324287"/>
            </a:xfrm>
            <a:prstGeom prst="rect">
              <a:avLst/>
            </a:prstGeom>
            <a:effectLst>
              <a:outerShdw blurRad="50800" dist="38100" dir="2700000" algn="tl" rotWithShape="0">
                <a:prstClr val="black">
                  <a:alpha val="40000"/>
                </a:prstClr>
              </a:outerShdw>
            </a:effectLst>
          </p:spPr>
        </p:pic>
        <p:sp>
          <p:nvSpPr>
            <p:cNvPr id="402" name="右矢印 401"/>
            <p:cNvSpPr/>
            <p:nvPr/>
          </p:nvSpPr>
          <p:spPr>
            <a:xfrm>
              <a:off x="7523394" y="4933945"/>
              <a:ext cx="275748" cy="72008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3" name="テキスト ボックス 402"/>
            <p:cNvSpPr txBox="1"/>
            <p:nvPr/>
          </p:nvSpPr>
          <p:spPr>
            <a:xfrm>
              <a:off x="7777677" y="4993893"/>
              <a:ext cx="974946" cy="553998"/>
            </a:xfrm>
            <a:prstGeom prst="rect">
              <a:avLst/>
            </a:prstGeom>
            <a:noFill/>
          </p:spPr>
          <p:txBody>
            <a:bodyPr wrap="none" rtlCol="0">
              <a:spAutoFit/>
            </a:bodyPr>
            <a:lstStyle/>
            <a:p>
              <a:pPr algn="ctr"/>
              <a:r>
                <a:rPr kumimoji="1" lang="ja-JP" altLang="en-US" sz="1000" b="1" dirty="0">
                  <a:solidFill>
                    <a:schemeClr val="bg1">
                      <a:lumMod val="50000"/>
                    </a:schemeClr>
                  </a:solidFill>
                  <a:latin typeface="Meiryo" charset="-128"/>
                  <a:ea typeface="Meiryo" charset="-128"/>
                  <a:cs typeface="Meiryo" charset="-128"/>
                </a:rPr>
                <a:t>イヌ</a:t>
              </a:r>
              <a:r>
                <a:rPr kumimoji="1" lang="en-US" altLang="ja-JP" sz="1000" b="1" dirty="0">
                  <a:solidFill>
                    <a:schemeClr val="bg1">
                      <a:lumMod val="50000"/>
                    </a:schemeClr>
                  </a:solidFill>
                  <a:latin typeface="Meiryo" charset="-128"/>
                  <a:ea typeface="Meiryo" charset="-128"/>
                  <a:cs typeface="Meiryo" charset="-128"/>
                </a:rPr>
                <a:t> 32% ×</a:t>
              </a:r>
            </a:p>
            <a:p>
              <a:pPr algn="ctr"/>
              <a:r>
                <a:rPr lang="ja-JP" altLang="en-US" sz="1000" b="1" u="sng" dirty="0">
                  <a:solidFill>
                    <a:srgbClr val="008000"/>
                  </a:solidFill>
                  <a:latin typeface="Meiryo" charset="-128"/>
                  <a:ea typeface="Meiryo" charset="-128"/>
                  <a:cs typeface="Meiryo" charset="-128"/>
                </a:rPr>
                <a:t>ネコ</a:t>
              </a:r>
              <a:r>
                <a:rPr lang="en-US" altLang="ja-JP" sz="1000" b="1" u="sng" dirty="0">
                  <a:solidFill>
                    <a:srgbClr val="008000"/>
                  </a:solidFill>
                  <a:latin typeface="Meiryo" charset="-128"/>
                  <a:ea typeface="Meiryo" charset="-128"/>
                  <a:cs typeface="Meiryo" charset="-128"/>
                </a:rPr>
                <a:t> 96% </a:t>
              </a:r>
              <a:r>
                <a:rPr lang="ja-JP" altLang="en-US" sz="1000" b="1" u="sng" dirty="0">
                  <a:solidFill>
                    <a:srgbClr val="008000"/>
                  </a:solidFill>
                  <a:latin typeface="Meiryo" charset="-128"/>
                  <a:ea typeface="Meiryo" charset="-128"/>
                  <a:cs typeface="Meiryo" charset="-128"/>
                </a:rPr>
                <a:t>○</a:t>
              </a:r>
              <a:endParaRPr lang="en-US" altLang="ja-JP" sz="1000" b="1" u="sng" dirty="0">
                <a:solidFill>
                  <a:srgbClr val="008000"/>
                </a:solidFill>
                <a:latin typeface="Meiryo" charset="-128"/>
                <a:ea typeface="Meiryo" charset="-128"/>
                <a:cs typeface="Meiryo" charset="-128"/>
              </a:endParaRPr>
            </a:p>
            <a:p>
              <a:pPr algn="ctr"/>
              <a:r>
                <a:rPr lang="ja-JP" altLang="en-US" sz="1000" b="1" dirty="0">
                  <a:solidFill>
                    <a:schemeClr val="bg1">
                      <a:lumMod val="50000"/>
                    </a:schemeClr>
                  </a:solidFill>
                  <a:latin typeface="Meiryo" charset="-128"/>
                  <a:ea typeface="Meiryo" charset="-128"/>
                  <a:cs typeface="Meiryo" charset="-128"/>
                </a:rPr>
                <a:t>ウシ</a:t>
              </a:r>
              <a:r>
                <a:rPr lang="en-US" altLang="ja-JP" sz="1000" b="1" dirty="0">
                  <a:solidFill>
                    <a:schemeClr val="bg1">
                      <a:lumMod val="50000"/>
                    </a:schemeClr>
                  </a:solidFill>
                  <a:latin typeface="Meiryo" charset="-128"/>
                  <a:ea typeface="Meiryo" charset="-128"/>
                  <a:cs typeface="Meiryo" charset="-128"/>
                </a:rPr>
                <a:t> 18% ×</a:t>
              </a:r>
              <a:endParaRPr kumimoji="1" lang="ja-JP" altLang="en-US" sz="1000" b="1" dirty="0">
                <a:solidFill>
                  <a:schemeClr val="bg1">
                    <a:lumMod val="50000"/>
                  </a:schemeClr>
                </a:solidFill>
                <a:latin typeface="Meiryo" charset="-128"/>
                <a:ea typeface="Meiryo" charset="-128"/>
                <a:cs typeface="Meiryo" charset="-128"/>
              </a:endParaRPr>
            </a:p>
          </p:txBody>
        </p:sp>
        <p:sp>
          <p:nvSpPr>
            <p:cNvPr id="405" name="テキスト ボックス 404"/>
            <p:cNvSpPr txBox="1"/>
            <p:nvPr/>
          </p:nvSpPr>
          <p:spPr>
            <a:xfrm>
              <a:off x="3654756" y="4428675"/>
              <a:ext cx="1774845" cy="677108"/>
            </a:xfrm>
            <a:prstGeom prst="rect">
              <a:avLst/>
            </a:prstGeom>
            <a:noFill/>
          </p:spPr>
          <p:txBody>
            <a:bodyPr wrap="none" rtlCol="0">
              <a:spAutoFit/>
            </a:bodyPr>
            <a:lstStyle/>
            <a:p>
              <a:pPr algn="ctr"/>
              <a:r>
                <a:rPr kumimoji="1" lang="ja-JP" altLang="en-US" sz="1400" b="1">
                  <a:solidFill>
                    <a:srgbClr val="0070C0"/>
                  </a:solidFill>
                  <a:latin typeface="Meiryo" charset="-128"/>
                  <a:ea typeface="Meiryo" charset="-128"/>
                  <a:cs typeface="Meiryo" charset="-128"/>
                </a:rPr>
                <a:t>学習</a:t>
              </a:r>
              <a:r>
                <a:rPr kumimoji="1" lang="ja-JP" altLang="en-US" sz="1200">
                  <a:solidFill>
                    <a:schemeClr val="accent3">
                      <a:lumMod val="75000"/>
                    </a:schemeClr>
                  </a:solidFill>
                  <a:latin typeface="Meiryo" charset="-128"/>
                  <a:ea typeface="Meiryo" charset="-128"/>
                  <a:cs typeface="Meiryo" charset="-128"/>
                </a:rPr>
                <a:t>によって作られた</a:t>
              </a:r>
              <a:endParaRPr kumimoji="1" lang="en-US" altLang="ja-JP" sz="1200" dirty="0">
                <a:solidFill>
                  <a:schemeClr val="accent3">
                    <a:lumMod val="75000"/>
                  </a:schemeClr>
                </a:solidFill>
                <a:latin typeface="Meiryo" charset="-128"/>
                <a:ea typeface="Meiryo" charset="-128"/>
                <a:cs typeface="Meiryo" charset="-128"/>
              </a:endParaRPr>
            </a:p>
            <a:p>
              <a:pPr algn="ctr"/>
              <a:r>
                <a:rPr lang="ja-JP" altLang="en-US" sz="2400" b="1">
                  <a:solidFill>
                    <a:schemeClr val="accent6">
                      <a:lumMod val="50000"/>
                    </a:schemeClr>
                  </a:solidFill>
                  <a:latin typeface="Meiryo" charset="-128"/>
                  <a:ea typeface="Meiryo" charset="-128"/>
                  <a:cs typeface="Meiryo" charset="-128"/>
                </a:rPr>
                <a:t>推論モデル</a:t>
              </a:r>
              <a:endParaRPr kumimoji="1" lang="ja-JP" altLang="en-US" sz="2400" b="1" dirty="0">
                <a:solidFill>
                  <a:schemeClr val="accent6">
                    <a:lumMod val="50000"/>
                  </a:schemeClr>
                </a:solidFill>
                <a:latin typeface="Meiryo" charset="-128"/>
                <a:ea typeface="Meiryo" charset="-128"/>
                <a:cs typeface="Meiryo" charset="-128"/>
              </a:endParaRPr>
            </a:p>
          </p:txBody>
        </p:sp>
        <p:sp>
          <p:nvSpPr>
            <p:cNvPr id="406" name="テキスト ボックス 405"/>
            <p:cNvSpPr txBox="1"/>
            <p:nvPr/>
          </p:nvSpPr>
          <p:spPr>
            <a:xfrm>
              <a:off x="3519196" y="5376272"/>
              <a:ext cx="2105608" cy="954107"/>
            </a:xfrm>
            <a:prstGeom prst="rect">
              <a:avLst/>
            </a:prstGeom>
            <a:noFill/>
          </p:spPr>
          <p:txBody>
            <a:bodyPr wrap="square" rtlCol="0">
              <a:spAutoFit/>
            </a:bodyPr>
            <a:lstStyle/>
            <a:p>
              <a:pPr algn="ctr"/>
              <a:r>
                <a:rPr kumimoji="1" lang="ja-JP" altLang="en-US" sz="1400" b="1">
                  <a:solidFill>
                    <a:schemeClr val="accent6">
                      <a:lumMod val="75000"/>
                    </a:schemeClr>
                  </a:solidFill>
                  <a:latin typeface="Meiryo" charset="-128"/>
                  <a:ea typeface="Meiryo" charset="-128"/>
                  <a:cs typeface="Meiryo" charset="-128"/>
                </a:rPr>
                <a:t>入力と出力が</a:t>
              </a:r>
              <a:endParaRPr lang="en-US" altLang="ja-JP" sz="1400" b="1" dirty="0">
                <a:solidFill>
                  <a:schemeClr val="accent6">
                    <a:lumMod val="75000"/>
                  </a:schemeClr>
                </a:solidFill>
                <a:latin typeface="Meiryo" charset="-128"/>
                <a:ea typeface="Meiryo" charset="-128"/>
                <a:cs typeface="Meiryo" charset="-128"/>
              </a:endParaRPr>
            </a:p>
            <a:p>
              <a:pPr algn="ctr"/>
              <a:r>
                <a:rPr kumimoji="1" lang="ja-JP" altLang="en-US" sz="1400" b="1">
                  <a:solidFill>
                    <a:schemeClr val="accent6">
                      <a:lumMod val="75000"/>
                    </a:schemeClr>
                  </a:solidFill>
                  <a:latin typeface="Meiryo" charset="-128"/>
                  <a:ea typeface="Meiryo" charset="-128"/>
                  <a:cs typeface="Meiryo" charset="-128"/>
                </a:rPr>
                <a:t>うまく一致する</a:t>
              </a:r>
              <a:endParaRPr kumimoji="1" lang="en-US" altLang="ja-JP" sz="1400" b="1" dirty="0">
                <a:solidFill>
                  <a:schemeClr val="accent6">
                    <a:lumMod val="75000"/>
                  </a:schemeClr>
                </a:solidFill>
                <a:latin typeface="Meiryo" charset="-128"/>
                <a:ea typeface="Meiryo" charset="-128"/>
                <a:cs typeface="Meiryo" charset="-128"/>
              </a:endParaRPr>
            </a:p>
            <a:p>
              <a:pPr algn="ctr"/>
              <a:r>
                <a:rPr kumimoji="1" lang="ja-JP" altLang="en-US" sz="1400" b="1">
                  <a:solidFill>
                    <a:schemeClr val="accent6">
                      <a:lumMod val="75000"/>
                    </a:schemeClr>
                  </a:solidFill>
                  <a:latin typeface="Meiryo" charset="-128"/>
                  <a:ea typeface="Meiryo" charset="-128"/>
                  <a:cs typeface="Meiryo" charset="-128"/>
                </a:rPr>
                <a:t>重み付け</a:t>
              </a:r>
              <a:r>
                <a:rPr lang="ja-JP" altLang="en-US" sz="1400" b="1">
                  <a:solidFill>
                    <a:schemeClr val="accent6">
                      <a:lumMod val="75000"/>
                    </a:schemeClr>
                  </a:solidFill>
                  <a:latin typeface="Meiryo" charset="-128"/>
                  <a:ea typeface="Meiryo" charset="-128"/>
                  <a:cs typeface="Meiryo" charset="-128"/>
                </a:rPr>
                <a:t>の組合せ</a:t>
              </a:r>
              <a:endParaRPr lang="en-US" altLang="ja-JP" sz="1400" b="1" dirty="0">
                <a:solidFill>
                  <a:schemeClr val="accent6">
                    <a:lumMod val="75000"/>
                  </a:schemeClr>
                </a:solidFill>
                <a:latin typeface="Meiryo" charset="-128"/>
                <a:ea typeface="Meiryo" charset="-128"/>
                <a:cs typeface="Meiryo" charset="-128"/>
              </a:endParaRPr>
            </a:p>
            <a:p>
              <a:pPr algn="ctr"/>
              <a:r>
                <a:rPr lang="ja-JP" altLang="en-US" sz="1400" b="1">
                  <a:solidFill>
                    <a:schemeClr val="accent6">
                      <a:lumMod val="75000"/>
                    </a:schemeClr>
                  </a:solidFill>
                  <a:latin typeface="Meiryo" charset="-128"/>
                  <a:ea typeface="Meiryo" charset="-128"/>
                  <a:cs typeface="Meiryo" charset="-128"/>
                </a:rPr>
                <a:t>を見つける</a:t>
              </a:r>
              <a:endParaRPr kumimoji="1" lang="en-US" altLang="ja-JP" sz="1400" b="1" dirty="0">
                <a:solidFill>
                  <a:schemeClr val="accent6">
                    <a:lumMod val="75000"/>
                  </a:schemeClr>
                </a:solidFill>
                <a:latin typeface="Meiryo" charset="-128"/>
                <a:ea typeface="Meiryo" charset="-128"/>
                <a:cs typeface="Meiryo" charset="-128"/>
              </a:endParaRPr>
            </a:p>
          </p:txBody>
        </p:sp>
        <p:sp>
          <p:nvSpPr>
            <p:cNvPr id="408" name="テキスト ボックス 407"/>
            <p:cNvSpPr txBox="1"/>
            <p:nvPr/>
          </p:nvSpPr>
          <p:spPr>
            <a:xfrm>
              <a:off x="7751730" y="5983798"/>
              <a:ext cx="1040167" cy="492443"/>
            </a:xfrm>
            <a:prstGeom prst="rect">
              <a:avLst/>
            </a:prstGeom>
            <a:noFill/>
          </p:spPr>
          <p:txBody>
            <a:bodyPr wrap="square" rtlCol="0">
              <a:spAutoFit/>
            </a:bodyPr>
            <a:lstStyle/>
            <a:p>
              <a:pPr algn="ctr"/>
              <a:r>
                <a:rPr kumimoji="1" lang="ja-JP" altLang="en-US" sz="1600" b="1" dirty="0">
                  <a:solidFill>
                    <a:srgbClr val="008000"/>
                  </a:solidFill>
                  <a:latin typeface="Meiryo" charset="-128"/>
                  <a:ea typeface="Meiryo" charset="-128"/>
                  <a:cs typeface="Meiryo" charset="-128"/>
                </a:rPr>
                <a:t>「ネコ」</a:t>
              </a:r>
              <a:endParaRPr kumimoji="1" lang="en-US" altLang="ja-JP" sz="1600" b="1" dirty="0">
                <a:solidFill>
                  <a:srgbClr val="008000"/>
                </a:solidFill>
                <a:latin typeface="Meiryo" charset="-128"/>
                <a:ea typeface="Meiryo" charset="-128"/>
                <a:cs typeface="Meiryo" charset="-128"/>
              </a:endParaRPr>
            </a:p>
            <a:p>
              <a:pPr algn="ctr"/>
              <a:r>
                <a:rPr kumimoji="1" lang="ja-JP" altLang="en-US" sz="1000" dirty="0">
                  <a:solidFill>
                    <a:schemeClr val="accent3">
                      <a:lumMod val="75000"/>
                    </a:schemeClr>
                  </a:solidFill>
                  <a:latin typeface="Meiryo" charset="-128"/>
                  <a:ea typeface="Meiryo" charset="-128"/>
                  <a:cs typeface="Meiryo" charset="-128"/>
                </a:rPr>
                <a:t>である</a:t>
              </a:r>
            </a:p>
          </p:txBody>
        </p:sp>
        <p:sp>
          <p:nvSpPr>
            <p:cNvPr id="409" name="下矢印 408"/>
            <p:cNvSpPr/>
            <p:nvPr/>
          </p:nvSpPr>
          <p:spPr>
            <a:xfrm>
              <a:off x="8114815" y="5556292"/>
              <a:ext cx="288032" cy="427506"/>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1" name="テキスト ボックス 410"/>
            <p:cNvSpPr txBox="1"/>
            <p:nvPr/>
          </p:nvSpPr>
          <p:spPr>
            <a:xfrm>
              <a:off x="424268" y="5736312"/>
              <a:ext cx="800219" cy="215444"/>
            </a:xfrm>
            <a:prstGeom prst="rect">
              <a:avLst/>
            </a:prstGeom>
            <a:noFill/>
          </p:spPr>
          <p:txBody>
            <a:bodyPr wrap="none" rtlCol="0">
              <a:spAutoFit/>
            </a:bodyPr>
            <a:lstStyle/>
            <a:p>
              <a:pPr algn="ctr"/>
              <a:r>
                <a:rPr kumimoji="1" lang="ja-JP" altLang="en-US" sz="800">
                  <a:solidFill>
                    <a:srgbClr val="008000"/>
                  </a:solidFill>
                  <a:latin typeface="Meiryo" charset="-128"/>
                  <a:ea typeface="Meiryo" charset="-128"/>
                  <a:cs typeface="Meiryo" charset="-128"/>
                </a:rPr>
                <a:t>未知のデータ</a:t>
              </a:r>
              <a:endParaRPr kumimoji="1" lang="ja-JP" altLang="en-US" sz="800" dirty="0">
                <a:solidFill>
                  <a:srgbClr val="008000"/>
                </a:solidFill>
                <a:latin typeface="Meiryo" charset="-128"/>
                <a:ea typeface="Meiryo" charset="-128"/>
                <a:cs typeface="Meiryo" charset="-128"/>
              </a:endParaRPr>
            </a:p>
          </p:txBody>
        </p:sp>
      </p:grpSp>
      <p:pic>
        <p:nvPicPr>
          <p:cNvPr id="251" name="図 250">
            <a:extLst>
              <a:ext uri="{FF2B5EF4-FFF2-40B4-BE49-F238E27FC236}">
                <a16:creationId xmlns:a16="http://schemas.microsoft.com/office/drawing/2014/main" id="{57763FB0-9873-BA4A-97B2-359A1DF480D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99716" y="1597074"/>
            <a:ext cx="1054782" cy="1054782"/>
          </a:xfrm>
          <a:prstGeom prst="rect">
            <a:avLst/>
          </a:prstGeom>
        </p:spPr>
      </p:pic>
      <p:pic>
        <p:nvPicPr>
          <p:cNvPr id="373" name="図 372">
            <a:extLst>
              <a:ext uri="{FF2B5EF4-FFF2-40B4-BE49-F238E27FC236}">
                <a16:creationId xmlns:a16="http://schemas.microsoft.com/office/drawing/2014/main" id="{CA1E2BD9-D11C-EA47-9DB2-9F6D23E5D98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08541" y="692522"/>
            <a:ext cx="1242839" cy="1242839"/>
          </a:xfrm>
          <a:prstGeom prst="rect">
            <a:avLst/>
          </a:prstGeom>
        </p:spPr>
      </p:pic>
      <p:pic>
        <p:nvPicPr>
          <p:cNvPr id="374" name="図 373">
            <a:extLst>
              <a:ext uri="{FF2B5EF4-FFF2-40B4-BE49-F238E27FC236}">
                <a16:creationId xmlns:a16="http://schemas.microsoft.com/office/drawing/2014/main" id="{9D076B29-0BCE-8945-B049-A7AC00C7A51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90972" y="2497235"/>
            <a:ext cx="871334" cy="871334"/>
          </a:xfrm>
          <a:prstGeom prst="rect">
            <a:avLst/>
          </a:prstGeom>
        </p:spPr>
      </p:pic>
      <p:grpSp>
        <p:nvGrpSpPr>
          <p:cNvPr id="379" name="図形グループ 394">
            <a:extLst>
              <a:ext uri="{FF2B5EF4-FFF2-40B4-BE49-F238E27FC236}">
                <a16:creationId xmlns:a16="http://schemas.microsoft.com/office/drawing/2014/main" id="{53BD031C-3CF2-F544-9732-FD07DABF6F60}"/>
              </a:ext>
            </a:extLst>
          </p:cNvPr>
          <p:cNvGrpSpPr/>
          <p:nvPr/>
        </p:nvGrpSpPr>
        <p:grpSpPr>
          <a:xfrm>
            <a:off x="8485319" y="1340942"/>
            <a:ext cx="582041" cy="582041"/>
            <a:chOff x="8022615" y="4025501"/>
            <a:chExt cx="582041" cy="582041"/>
          </a:xfrm>
        </p:grpSpPr>
        <p:pic>
          <p:nvPicPr>
            <p:cNvPr id="380" name="図 379">
              <a:extLst>
                <a:ext uri="{FF2B5EF4-FFF2-40B4-BE49-F238E27FC236}">
                  <a16:creationId xmlns:a16="http://schemas.microsoft.com/office/drawing/2014/main" id="{228962F3-9479-254F-9C29-A7DA4201C60B}"/>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81" name="テキスト ボックス 380">
              <a:extLst>
                <a:ext uri="{FF2B5EF4-FFF2-40B4-BE49-F238E27FC236}">
                  <a16:creationId xmlns:a16="http://schemas.microsoft.com/office/drawing/2014/main" id="{CE02840E-9F65-B046-9CCF-846955A3332E}"/>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82" name="図形グループ 395">
            <a:extLst>
              <a:ext uri="{FF2B5EF4-FFF2-40B4-BE49-F238E27FC236}">
                <a16:creationId xmlns:a16="http://schemas.microsoft.com/office/drawing/2014/main" id="{99B3975D-3CC7-5341-AD8C-24AA62594A0E}"/>
              </a:ext>
            </a:extLst>
          </p:cNvPr>
          <p:cNvGrpSpPr/>
          <p:nvPr/>
        </p:nvGrpSpPr>
        <p:grpSpPr>
          <a:xfrm>
            <a:off x="8487895" y="2230810"/>
            <a:ext cx="582041" cy="582041"/>
            <a:chOff x="8022615" y="4025501"/>
            <a:chExt cx="582041" cy="582041"/>
          </a:xfrm>
        </p:grpSpPr>
        <p:pic>
          <p:nvPicPr>
            <p:cNvPr id="383" name="図 382">
              <a:extLst>
                <a:ext uri="{FF2B5EF4-FFF2-40B4-BE49-F238E27FC236}">
                  <a16:creationId xmlns:a16="http://schemas.microsoft.com/office/drawing/2014/main" id="{03E7C82E-B509-5E43-BFD7-4B519B457B5A}"/>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84" name="テキスト ボックス 383">
              <a:extLst>
                <a:ext uri="{FF2B5EF4-FFF2-40B4-BE49-F238E27FC236}">
                  <a16:creationId xmlns:a16="http://schemas.microsoft.com/office/drawing/2014/main" id="{4D82B639-EB23-A94B-B114-F3B41E6F6F59}"/>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85" name="図形グループ 398">
            <a:extLst>
              <a:ext uri="{FF2B5EF4-FFF2-40B4-BE49-F238E27FC236}">
                <a16:creationId xmlns:a16="http://schemas.microsoft.com/office/drawing/2014/main" id="{348686E9-51E9-7E43-A1F6-EB760A95A184}"/>
              </a:ext>
            </a:extLst>
          </p:cNvPr>
          <p:cNvGrpSpPr/>
          <p:nvPr/>
        </p:nvGrpSpPr>
        <p:grpSpPr>
          <a:xfrm>
            <a:off x="8489101" y="2978304"/>
            <a:ext cx="582041" cy="582041"/>
            <a:chOff x="8022615" y="4025501"/>
            <a:chExt cx="582041" cy="582041"/>
          </a:xfrm>
        </p:grpSpPr>
        <p:pic>
          <p:nvPicPr>
            <p:cNvPr id="386" name="図 385">
              <a:extLst>
                <a:ext uri="{FF2B5EF4-FFF2-40B4-BE49-F238E27FC236}">
                  <a16:creationId xmlns:a16="http://schemas.microsoft.com/office/drawing/2014/main" id="{FC8395A6-892E-A54B-9D8A-D31AAAE18C7F}"/>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412" name="テキスト ボックス 411">
              <a:extLst>
                <a:ext uri="{FF2B5EF4-FFF2-40B4-BE49-F238E27FC236}">
                  <a16:creationId xmlns:a16="http://schemas.microsoft.com/office/drawing/2014/main" id="{BE9241D5-47EE-104F-9A9C-379C34BDFF7A}"/>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cxnSp>
        <p:nvCxnSpPr>
          <p:cNvPr id="58" name="直線矢印コネクタ 57">
            <a:extLst>
              <a:ext uri="{FF2B5EF4-FFF2-40B4-BE49-F238E27FC236}">
                <a16:creationId xmlns:a16="http://schemas.microsoft.com/office/drawing/2014/main" id="{9359B050-5537-7387-B9E4-2F67F8F61398}"/>
              </a:ext>
            </a:extLst>
          </p:cNvPr>
          <p:cNvCxnSpPr>
            <a:cxnSpLocks/>
            <a:stCxn id="12" idx="6"/>
            <a:endCxn id="135" idx="2"/>
          </p:cNvCxnSpPr>
          <p:nvPr/>
        </p:nvCxnSpPr>
        <p:spPr>
          <a:xfrm flipV="1">
            <a:off x="2924185" y="2284014"/>
            <a:ext cx="432048" cy="4487"/>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C4EA1B24-29FC-2A22-0815-140BF166BBB9}"/>
              </a:ext>
            </a:extLst>
          </p:cNvPr>
          <p:cNvCxnSpPr>
            <a:cxnSpLocks/>
            <a:stCxn id="10" idx="6"/>
            <a:endCxn id="134" idx="2"/>
          </p:cNvCxnSpPr>
          <p:nvPr/>
        </p:nvCxnSpPr>
        <p:spPr>
          <a:xfrm>
            <a:off x="2924185" y="1568421"/>
            <a:ext cx="432048" cy="355553"/>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CE454175-7DA3-DF1E-09F2-60514E20BE89}"/>
              </a:ext>
            </a:extLst>
          </p:cNvPr>
          <p:cNvCxnSpPr>
            <a:cxnSpLocks/>
            <a:stCxn id="13" idx="6"/>
            <a:endCxn id="136" idx="2"/>
          </p:cNvCxnSpPr>
          <p:nvPr/>
        </p:nvCxnSpPr>
        <p:spPr>
          <a:xfrm flipV="1">
            <a:off x="2924185" y="2644054"/>
            <a:ext cx="432048" cy="4487"/>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D01E0D74-5DB9-6A4E-5399-44DC2B484FA7}"/>
              </a:ext>
            </a:extLst>
          </p:cNvPr>
          <p:cNvCxnSpPr>
            <a:cxnSpLocks/>
            <a:stCxn id="11" idx="6"/>
            <a:endCxn id="136" idx="2"/>
          </p:cNvCxnSpPr>
          <p:nvPr/>
        </p:nvCxnSpPr>
        <p:spPr>
          <a:xfrm>
            <a:off x="2924185" y="1928461"/>
            <a:ext cx="432048" cy="715593"/>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5" name="直線矢印コネクタ 74">
            <a:extLst>
              <a:ext uri="{FF2B5EF4-FFF2-40B4-BE49-F238E27FC236}">
                <a16:creationId xmlns:a16="http://schemas.microsoft.com/office/drawing/2014/main" id="{E9E7DDBD-F57F-0900-5243-050FF0952DD0}"/>
              </a:ext>
            </a:extLst>
          </p:cNvPr>
          <p:cNvCxnSpPr>
            <a:cxnSpLocks/>
            <a:stCxn id="11" idx="6"/>
            <a:endCxn id="133" idx="2"/>
          </p:cNvCxnSpPr>
          <p:nvPr/>
        </p:nvCxnSpPr>
        <p:spPr>
          <a:xfrm flipV="1">
            <a:off x="2924185" y="1563934"/>
            <a:ext cx="432048" cy="364527"/>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9" name="直線矢印コネクタ 78">
            <a:extLst>
              <a:ext uri="{FF2B5EF4-FFF2-40B4-BE49-F238E27FC236}">
                <a16:creationId xmlns:a16="http://schemas.microsoft.com/office/drawing/2014/main" id="{16415922-B099-F73F-FEC9-8FF7C30245C2}"/>
              </a:ext>
            </a:extLst>
          </p:cNvPr>
          <p:cNvCxnSpPr>
            <a:cxnSpLocks/>
            <a:endCxn id="206" idx="6"/>
          </p:cNvCxnSpPr>
          <p:nvPr/>
        </p:nvCxnSpPr>
        <p:spPr>
          <a:xfrm flipV="1">
            <a:off x="5804505" y="1568421"/>
            <a:ext cx="432048" cy="703360"/>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1" name="直線矢印コネクタ 80">
            <a:extLst>
              <a:ext uri="{FF2B5EF4-FFF2-40B4-BE49-F238E27FC236}">
                <a16:creationId xmlns:a16="http://schemas.microsoft.com/office/drawing/2014/main" id="{5CECAE1B-A33F-8FBE-B3E8-F51659931923}"/>
              </a:ext>
            </a:extLst>
          </p:cNvPr>
          <p:cNvCxnSpPr>
            <a:cxnSpLocks/>
            <a:endCxn id="209" idx="6"/>
          </p:cNvCxnSpPr>
          <p:nvPr/>
        </p:nvCxnSpPr>
        <p:spPr>
          <a:xfrm>
            <a:off x="5804505" y="1551701"/>
            <a:ext cx="432048" cy="1096840"/>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2" name="直線矢印コネクタ 81">
            <a:extLst>
              <a:ext uri="{FF2B5EF4-FFF2-40B4-BE49-F238E27FC236}">
                <a16:creationId xmlns:a16="http://schemas.microsoft.com/office/drawing/2014/main" id="{705D12E6-8330-C81B-BC97-CA6A90FFD75D}"/>
              </a:ext>
            </a:extLst>
          </p:cNvPr>
          <p:cNvCxnSpPr>
            <a:cxnSpLocks/>
            <a:endCxn id="207" idx="6"/>
          </p:cNvCxnSpPr>
          <p:nvPr/>
        </p:nvCxnSpPr>
        <p:spPr>
          <a:xfrm flipV="1">
            <a:off x="5804505" y="1928461"/>
            <a:ext cx="432048" cy="703360"/>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3" name="直線矢印コネクタ 82">
            <a:extLst>
              <a:ext uri="{FF2B5EF4-FFF2-40B4-BE49-F238E27FC236}">
                <a16:creationId xmlns:a16="http://schemas.microsoft.com/office/drawing/2014/main" id="{3E1C4E4A-AA7C-E26C-3DFF-1E3E9C5B0537}"/>
              </a:ext>
            </a:extLst>
          </p:cNvPr>
          <p:cNvCxnSpPr>
            <a:cxnSpLocks/>
            <a:endCxn id="208" idx="6"/>
          </p:cNvCxnSpPr>
          <p:nvPr/>
        </p:nvCxnSpPr>
        <p:spPr>
          <a:xfrm>
            <a:off x="5804505" y="1911741"/>
            <a:ext cx="432048" cy="376760"/>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8" name="直線矢印コネクタ 87">
            <a:extLst>
              <a:ext uri="{FF2B5EF4-FFF2-40B4-BE49-F238E27FC236}">
                <a16:creationId xmlns:a16="http://schemas.microsoft.com/office/drawing/2014/main" id="{97407565-9073-B176-E25D-DFC85C189064}"/>
              </a:ext>
            </a:extLst>
          </p:cNvPr>
          <p:cNvCxnSpPr>
            <a:cxnSpLocks/>
            <a:stCxn id="12" idx="6"/>
            <a:endCxn id="134" idx="2"/>
          </p:cNvCxnSpPr>
          <p:nvPr/>
        </p:nvCxnSpPr>
        <p:spPr>
          <a:xfrm flipV="1">
            <a:off x="2924185" y="1923974"/>
            <a:ext cx="432048" cy="364527"/>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ACD5D1BE-F090-88E9-A144-85BB16D92227}"/>
              </a:ext>
            </a:extLst>
          </p:cNvPr>
          <p:cNvSpPr txBox="1"/>
          <p:nvPr/>
        </p:nvSpPr>
        <p:spPr>
          <a:xfrm>
            <a:off x="2218872" y="6355531"/>
            <a:ext cx="4647426" cy="276999"/>
          </a:xfrm>
          <a:prstGeom prst="rect">
            <a:avLst/>
          </a:prstGeom>
          <a:noFill/>
        </p:spPr>
        <p:txBody>
          <a:bodyPr wrap="none" rtlCol="0">
            <a:spAutoFit/>
          </a:bodyPr>
          <a:lstStyle/>
          <a:p>
            <a:pPr algn="ctr"/>
            <a:r>
              <a:rPr kumimoji="1" lang="ja-JP" altLang="en-US" sz="120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つながりの重み付け＝パラメーターの数が多いと性能が向上する</a:t>
            </a:r>
          </a:p>
        </p:txBody>
      </p:sp>
      <p:sp>
        <p:nvSpPr>
          <p:cNvPr id="20" name="テキスト ボックス 19">
            <a:extLst>
              <a:ext uri="{FF2B5EF4-FFF2-40B4-BE49-F238E27FC236}">
                <a16:creationId xmlns:a16="http://schemas.microsoft.com/office/drawing/2014/main" id="{4799DE55-3189-8FE2-557C-C488CEDBEBC0}"/>
              </a:ext>
            </a:extLst>
          </p:cNvPr>
          <p:cNvSpPr txBox="1"/>
          <p:nvPr/>
        </p:nvSpPr>
        <p:spPr>
          <a:xfrm>
            <a:off x="3754346" y="2386931"/>
            <a:ext cx="1656986" cy="523220"/>
          </a:xfrm>
          <a:prstGeom prst="rect">
            <a:avLst/>
          </a:prstGeom>
          <a:noFill/>
        </p:spPr>
        <p:txBody>
          <a:bodyPr wrap="square">
            <a:spAutoFit/>
          </a:bodyPr>
          <a:lstStyle/>
          <a:p>
            <a:pPr algn="ctr"/>
            <a:r>
              <a:rPr lang="ja-JP" altLang="en-US" sz="1600" b="1">
                <a:solidFill>
                  <a:srgbClr val="0432FF"/>
                </a:solidFill>
                <a:latin typeface="Meiryo" panose="020B0604030504040204" pitchFamily="34" charset="-128"/>
                <a:ea typeface="Meiryo" panose="020B0604030504040204" pitchFamily="34" charset="-128"/>
              </a:rPr>
              <a:t>誤差逆伝播法</a:t>
            </a:r>
            <a:endParaRPr lang="en-US" altLang="ja-JP" sz="1600" b="1" dirty="0">
              <a:solidFill>
                <a:srgbClr val="0432FF"/>
              </a:solidFill>
              <a:latin typeface="Meiryo" panose="020B0604030504040204" pitchFamily="34" charset="-128"/>
              <a:ea typeface="Meiryo" panose="020B0604030504040204" pitchFamily="34" charset="-128"/>
            </a:endParaRPr>
          </a:p>
          <a:p>
            <a:pPr algn="ctr"/>
            <a:r>
              <a:rPr lang="ja-JP" altLang="en-US" sz="1100">
                <a:solidFill>
                  <a:srgbClr val="0432FF"/>
                </a:solidFill>
                <a:latin typeface="Meiryo" panose="020B0604030504040204" pitchFamily="34" charset="-128"/>
                <a:ea typeface="Meiryo" panose="020B0604030504040204" pitchFamily="34" charset="-128"/>
              </a:rPr>
              <a:t>Backpropagation</a:t>
            </a:r>
          </a:p>
        </p:txBody>
      </p:sp>
      <p:grpSp>
        <p:nvGrpSpPr>
          <p:cNvPr id="37" name="グループ化 36">
            <a:extLst>
              <a:ext uri="{FF2B5EF4-FFF2-40B4-BE49-F238E27FC236}">
                <a16:creationId xmlns:a16="http://schemas.microsoft.com/office/drawing/2014/main" id="{96C8CE89-8CD2-1359-9B88-CCCC74DD16F3}"/>
              </a:ext>
            </a:extLst>
          </p:cNvPr>
          <p:cNvGrpSpPr/>
          <p:nvPr/>
        </p:nvGrpSpPr>
        <p:grpSpPr>
          <a:xfrm>
            <a:off x="2217506" y="2864784"/>
            <a:ext cx="4711103" cy="239780"/>
            <a:chOff x="2217506" y="2864784"/>
            <a:chExt cx="4711103" cy="239780"/>
          </a:xfrm>
        </p:grpSpPr>
        <p:sp>
          <p:nvSpPr>
            <p:cNvPr id="22" name="左矢印 21">
              <a:extLst>
                <a:ext uri="{FF2B5EF4-FFF2-40B4-BE49-F238E27FC236}">
                  <a16:creationId xmlns:a16="http://schemas.microsoft.com/office/drawing/2014/main" id="{B4CD86FE-5F98-D049-301E-C4C558CE85F3}"/>
                </a:ext>
              </a:extLst>
            </p:cNvPr>
            <p:cNvSpPr/>
            <p:nvPr/>
          </p:nvSpPr>
          <p:spPr>
            <a:xfrm>
              <a:off x="6032073" y="2867338"/>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左矢印 22">
              <a:extLst>
                <a:ext uri="{FF2B5EF4-FFF2-40B4-BE49-F238E27FC236}">
                  <a16:creationId xmlns:a16="http://schemas.microsoft.com/office/drawing/2014/main" id="{47B03C47-753F-D325-E39F-8767BE63A047}"/>
                </a:ext>
              </a:extLst>
            </p:cNvPr>
            <p:cNvSpPr/>
            <p:nvPr/>
          </p:nvSpPr>
          <p:spPr>
            <a:xfrm>
              <a:off x="5559665" y="2867338"/>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左矢印 24">
              <a:extLst>
                <a:ext uri="{FF2B5EF4-FFF2-40B4-BE49-F238E27FC236}">
                  <a16:creationId xmlns:a16="http://schemas.microsoft.com/office/drawing/2014/main" id="{50FBDE01-958F-0561-DBD9-39A6CA8E970F}"/>
                </a:ext>
              </a:extLst>
            </p:cNvPr>
            <p:cNvSpPr/>
            <p:nvPr/>
          </p:nvSpPr>
          <p:spPr>
            <a:xfrm>
              <a:off x="5095068" y="2864784"/>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左矢印 25">
              <a:extLst>
                <a:ext uri="{FF2B5EF4-FFF2-40B4-BE49-F238E27FC236}">
                  <a16:creationId xmlns:a16="http://schemas.microsoft.com/office/drawing/2014/main" id="{AEB2555A-A02F-48B2-E305-B49EAEFB5DBC}"/>
                </a:ext>
              </a:extLst>
            </p:cNvPr>
            <p:cNvSpPr/>
            <p:nvPr/>
          </p:nvSpPr>
          <p:spPr>
            <a:xfrm>
              <a:off x="4603011" y="2864784"/>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左矢印 27">
              <a:extLst>
                <a:ext uri="{FF2B5EF4-FFF2-40B4-BE49-F238E27FC236}">
                  <a16:creationId xmlns:a16="http://schemas.microsoft.com/office/drawing/2014/main" id="{44A07A8B-B1CB-ED44-BEEB-4CDF335A857D}"/>
                </a:ext>
              </a:extLst>
            </p:cNvPr>
            <p:cNvSpPr/>
            <p:nvPr/>
          </p:nvSpPr>
          <p:spPr>
            <a:xfrm>
              <a:off x="4125252" y="2864784"/>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左矢印 28">
              <a:extLst>
                <a:ext uri="{FF2B5EF4-FFF2-40B4-BE49-F238E27FC236}">
                  <a16:creationId xmlns:a16="http://schemas.microsoft.com/office/drawing/2014/main" id="{30CD5066-ED3D-DD55-2EB8-95C147F9AAC2}"/>
                </a:ext>
              </a:extLst>
            </p:cNvPr>
            <p:cNvSpPr/>
            <p:nvPr/>
          </p:nvSpPr>
          <p:spPr>
            <a:xfrm>
              <a:off x="3660359" y="2864784"/>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左矢印 30">
              <a:extLst>
                <a:ext uri="{FF2B5EF4-FFF2-40B4-BE49-F238E27FC236}">
                  <a16:creationId xmlns:a16="http://schemas.microsoft.com/office/drawing/2014/main" id="{804D39A0-9FB6-21AF-19B0-7187700BE340}"/>
                </a:ext>
              </a:extLst>
            </p:cNvPr>
            <p:cNvSpPr/>
            <p:nvPr/>
          </p:nvSpPr>
          <p:spPr>
            <a:xfrm>
              <a:off x="3175363" y="2873175"/>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左矢印 31">
              <a:extLst>
                <a:ext uri="{FF2B5EF4-FFF2-40B4-BE49-F238E27FC236}">
                  <a16:creationId xmlns:a16="http://schemas.microsoft.com/office/drawing/2014/main" id="{2DB418DE-72B5-6BF6-A192-BCF3CA437CF1}"/>
                </a:ext>
              </a:extLst>
            </p:cNvPr>
            <p:cNvSpPr/>
            <p:nvPr/>
          </p:nvSpPr>
          <p:spPr>
            <a:xfrm>
              <a:off x="2698095" y="2876447"/>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左矢印 33">
              <a:extLst>
                <a:ext uri="{FF2B5EF4-FFF2-40B4-BE49-F238E27FC236}">
                  <a16:creationId xmlns:a16="http://schemas.microsoft.com/office/drawing/2014/main" id="{85B287E0-36AA-46EB-D8A6-0C0AC410F7EA}"/>
                </a:ext>
              </a:extLst>
            </p:cNvPr>
            <p:cNvSpPr/>
            <p:nvPr/>
          </p:nvSpPr>
          <p:spPr>
            <a:xfrm>
              <a:off x="6509640" y="2867338"/>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左矢印 34">
              <a:extLst>
                <a:ext uri="{FF2B5EF4-FFF2-40B4-BE49-F238E27FC236}">
                  <a16:creationId xmlns:a16="http://schemas.microsoft.com/office/drawing/2014/main" id="{67EF7F57-811A-3CCB-7C32-409C16DB5F12}"/>
                </a:ext>
              </a:extLst>
            </p:cNvPr>
            <p:cNvSpPr/>
            <p:nvPr/>
          </p:nvSpPr>
          <p:spPr>
            <a:xfrm>
              <a:off x="2217506" y="2877524"/>
              <a:ext cx="418969" cy="22704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8" name="下矢印 37">
            <a:extLst>
              <a:ext uri="{FF2B5EF4-FFF2-40B4-BE49-F238E27FC236}">
                <a16:creationId xmlns:a16="http://schemas.microsoft.com/office/drawing/2014/main" id="{12127304-94DC-0E37-F7F9-A46DC2F2531B}"/>
              </a:ext>
            </a:extLst>
          </p:cNvPr>
          <p:cNvSpPr/>
          <p:nvPr/>
        </p:nvSpPr>
        <p:spPr>
          <a:xfrm>
            <a:off x="3769891" y="3150775"/>
            <a:ext cx="1604215" cy="88521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53DE247-34B2-A4AB-1E5B-1975C47CBAA2}"/>
              </a:ext>
            </a:extLst>
          </p:cNvPr>
          <p:cNvSpPr txBox="1"/>
          <p:nvPr/>
        </p:nvSpPr>
        <p:spPr>
          <a:xfrm>
            <a:off x="2524712" y="3686582"/>
            <a:ext cx="4108817" cy="369332"/>
          </a:xfrm>
          <a:prstGeom prst="rect">
            <a:avLst/>
          </a:prstGeom>
          <a:noFill/>
        </p:spPr>
        <p:txBody>
          <a:bodyPr wrap="none" rtlCol="0">
            <a:spAutoFit/>
          </a:bodyPr>
          <a:lstStyle/>
          <a:p>
            <a:pPr algn="ctr"/>
            <a:r>
              <a:rPr kumimoji="1" lang="ja-JP" altLang="en-US" b="1">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単純だが膨大な繰り返し計算が必要！</a:t>
            </a:r>
          </a:p>
        </p:txBody>
      </p:sp>
      <p:sp>
        <p:nvSpPr>
          <p:cNvPr id="3" name="テキスト ボックス 2">
            <a:extLst>
              <a:ext uri="{FF2B5EF4-FFF2-40B4-BE49-F238E27FC236}">
                <a16:creationId xmlns:a16="http://schemas.microsoft.com/office/drawing/2014/main" id="{07C3567C-8CD8-AA28-4A64-EA3654E09BC2}"/>
              </a:ext>
            </a:extLst>
          </p:cNvPr>
          <p:cNvSpPr txBox="1"/>
          <p:nvPr/>
        </p:nvSpPr>
        <p:spPr>
          <a:xfrm>
            <a:off x="3101794" y="3128344"/>
            <a:ext cx="2954655" cy="461665"/>
          </a:xfrm>
          <a:prstGeom prst="rect">
            <a:avLst/>
          </a:prstGeom>
          <a:solidFill>
            <a:srgbClr val="FFFFFF">
              <a:alpha val="50980"/>
            </a:srgbClr>
          </a:solidFill>
        </p:spPr>
        <p:txBody>
          <a:bodyPr wrap="none" rtlCol="0">
            <a:spAutoFit/>
          </a:bodyPr>
          <a:lstStyle/>
          <a:p>
            <a:pPr algn="ctr"/>
            <a:r>
              <a:rPr kumimoji="1" lang="ja-JP" altLang="en-US" sz="12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出力層の結果が入力層と一致するように</a:t>
            </a:r>
            <a:endParaRPr kumimoji="1" lang="en-US" altLang="ja-JP" sz="12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中間層の</a:t>
            </a:r>
            <a:r>
              <a:rPr kumimoji="1" lang="ja-JP" altLang="en-US" sz="1200" b="1" u="sng">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つながりの重み付けを調整する</a:t>
            </a:r>
          </a:p>
        </p:txBody>
      </p:sp>
      <p:grpSp>
        <p:nvGrpSpPr>
          <p:cNvPr id="39" name="グループ化 38">
            <a:extLst>
              <a:ext uri="{FF2B5EF4-FFF2-40B4-BE49-F238E27FC236}">
                <a16:creationId xmlns:a16="http://schemas.microsoft.com/office/drawing/2014/main" id="{EE96C555-A750-40B9-1775-7B652674F7F3}"/>
              </a:ext>
            </a:extLst>
          </p:cNvPr>
          <p:cNvGrpSpPr/>
          <p:nvPr/>
        </p:nvGrpSpPr>
        <p:grpSpPr>
          <a:xfrm>
            <a:off x="2346356" y="2865590"/>
            <a:ext cx="4711103" cy="239780"/>
            <a:chOff x="2217506" y="2864784"/>
            <a:chExt cx="4711103" cy="239780"/>
          </a:xfrm>
          <a:solidFill>
            <a:schemeClr val="accent6">
              <a:lumMod val="75000"/>
            </a:schemeClr>
          </a:solidFill>
        </p:grpSpPr>
        <p:sp>
          <p:nvSpPr>
            <p:cNvPr id="40" name="左矢印 39">
              <a:extLst>
                <a:ext uri="{FF2B5EF4-FFF2-40B4-BE49-F238E27FC236}">
                  <a16:creationId xmlns:a16="http://schemas.microsoft.com/office/drawing/2014/main" id="{75A14E89-30AE-3F0A-B0A3-653659EA961D}"/>
                </a:ext>
              </a:extLst>
            </p:cNvPr>
            <p:cNvSpPr/>
            <p:nvPr/>
          </p:nvSpPr>
          <p:spPr>
            <a:xfrm>
              <a:off x="6032073" y="2867338"/>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左矢印 41">
              <a:extLst>
                <a:ext uri="{FF2B5EF4-FFF2-40B4-BE49-F238E27FC236}">
                  <a16:creationId xmlns:a16="http://schemas.microsoft.com/office/drawing/2014/main" id="{75E634DA-D903-2AA8-C8F6-4A0B549ED770}"/>
                </a:ext>
              </a:extLst>
            </p:cNvPr>
            <p:cNvSpPr/>
            <p:nvPr/>
          </p:nvSpPr>
          <p:spPr>
            <a:xfrm>
              <a:off x="5559665" y="2867338"/>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左矢印 42">
              <a:extLst>
                <a:ext uri="{FF2B5EF4-FFF2-40B4-BE49-F238E27FC236}">
                  <a16:creationId xmlns:a16="http://schemas.microsoft.com/office/drawing/2014/main" id="{0719EA99-2961-CE2F-5AF1-59BB8DC1BB6F}"/>
                </a:ext>
              </a:extLst>
            </p:cNvPr>
            <p:cNvSpPr/>
            <p:nvPr/>
          </p:nvSpPr>
          <p:spPr>
            <a:xfrm>
              <a:off x="5095068"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左矢印 44">
              <a:extLst>
                <a:ext uri="{FF2B5EF4-FFF2-40B4-BE49-F238E27FC236}">
                  <a16:creationId xmlns:a16="http://schemas.microsoft.com/office/drawing/2014/main" id="{886132BB-4CE5-C7F8-3D59-A44845542D6C}"/>
                </a:ext>
              </a:extLst>
            </p:cNvPr>
            <p:cNvSpPr/>
            <p:nvPr/>
          </p:nvSpPr>
          <p:spPr>
            <a:xfrm>
              <a:off x="4603011"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左矢印 45">
              <a:extLst>
                <a:ext uri="{FF2B5EF4-FFF2-40B4-BE49-F238E27FC236}">
                  <a16:creationId xmlns:a16="http://schemas.microsoft.com/office/drawing/2014/main" id="{BEE59D58-E34E-3316-CCB5-DA5E58C11161}"/>
                </a:ext>
              </a:extLst>
            </p:cNvPr>
            <p:cNvSpPr/>
            <p:nvPr/>
          </p:nvSpPr>
          <p:spPr>
            <a:xfrm>
              <a:off x="4125252"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左矢印 47">
              <a:extLst>
                <a:ext uri="{FF2B5EF4-FFF2-40B4-BE49-F238E27FC236}">
                  <a16:creationId xmlns:a16="http://schemas.microsoft.com/office/drawing/2014/main" id="{921AFFFE-5E96-0844-1C5D-BDF5E0A22D7B}"/>
                </a:ext>
              </a:extLst>
            </p:cNvPr>
            <p:cNvSpPr/>
            <p:nvPr/>
          </p:nvSpPr>
          <p:spPr>
            <a:xfrm>
              <a:off x="3660359"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左矢印 48">
              <a:extLst>
                <a:ext uri="{FF2B5EF4-FFF2-40B4-BE49-F238E27FC236}">
                  <a16:creationId xmlns:a16="http://schemas.microsoft.com/office/drawing/2014/main" id="{64B19986-6EC8-A729-17AF-80F07902D4FC}"/>
                </a:ext>
              </a:extLst>
            </p:cNvPr>
            <p:cNvSpPr/>
            <p:nvPr/>
          </p:nvSpPr>
          <p:spPr>
            <a:xfrm>
              <a:off x="3175363" y="2873175"/>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左矢印 49">
              <a:extLst>
                <a:ext uri="{FF2B5EF4-FFF2-40B4-BE49-F238E27FC236}">
                  <a16:creationId xmlns:a16="http://schemas.microsoft.com/office/drawing/2014/main" id="{F6A42212-060A-A7CE-DB53-90B29ABBF4B4}"/>
                </a:ext>
              </a:extLst>
            </p:cNvPr>
            <p:cNvSpPr/>
            <p:nvPr/>
          </p:nvSpPr>
          <p:spPr>
            <a:xfrm>
              <a:off x="2698095" y="2876447"/>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左矢印 50">
              <a:extLst>
                <a:ext uri="{FF2B5EF4-FFF2-40B4-BE49-F238E27FC236}">
                  <a16:creationId xmlns:a16="http://schemas.microsoft.com/office/drawing/2014/main" id="{D3AF495A-0C77-CCBE-50E7-CD0A17BD559C}"/>
                </a:ext>
              </a:extLst>
            </p:cNvPr>
            <p:cNvSpPr/>
            <p:nvPr/>
          </p:nvSpPr>
          <p:spPr>
            <a:xfrm>
              <a:off x="6509640" y="2867338"/>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左矢印 51">
              <a:extLst>
                <a:ext uri="{FF2B5EF4-FFF2-40B4-BE49-F238E27FC236}">
                  <a16:creationId xmlns:a16="http://schemas.microsoft.com/office/drawing/2014/main" id="{96EAE109-1AED-B46A-2DFD-73BDEA9CA292}"/>
                </a:ext>
              </a:extLst>
            </p:cNvPr>
            <p:cNvSpPr/>
            <p:nvPr/>
          </p:nvSpPr>
          <p:spPr>
            <a:xfrm>
              <a:off x="2217506" y="287752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グループ化 53">
            <a:extLst>
              <a:ext uri="{FF2B5EF4-FFF2-40B4-BE49-F238E27FC236}">
                <a16:creationId xmlns:a16="http://schemas.microsoft.com/office/drawing/2014/main" id="{6E3861C4-DC3A-2840-E236-E14D36D6EC3C}"/>
              </a:ext>
            </a:extLst>
          </p:cNvPr>
          <p:cNvGrpSpPr/>
          <p:nvPr/>
        </p:nvGrpSpPr>
        <p:grpSpPr>
          <a:xfrm>
            <a:off x="2160517" y="2866667"/>
            <a:ext cx="4711103" cy="239780"/>
            <a:chOff x="2217506" y="2864784"/>
            <a:chExt cx="4711103" cy="239780"/>
          </a:xfrm>
          <a:solidFill>
            <a:schemeClr val="accent6"/>
          </a:solidFill>
        </p:grpSpPr>
        <p:sp>
          <p:nvSpPr>
            <p:cNvPr id="55" name="左矢印 54">
              <a:extLst>
                <a:ext uri="{FF2B5EF4-FFF2-40B4-BE49-F238E27FC236}">
                  <a16:creationId xmlns:a16="http://schemas.microsoft.com/office/drawing/2014/main" id="{70305870-2239-6C7C-62F8-0493460B396E}"/>
                </a:ext>
              </a:extLst>
            </p:cNvPr>
            <p:cNvSpPr/>
            <p:nvPr/>
          </p:nvSpPr>
          <p:spPr>
            <a:xfrm>
              <a:off x="6032073" y="2867338"/>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左矢印 56">
              <a:extLst>
                <a:ext uri="{FF2B5EF4-FFF2-40B4-BE49-F238E27FC236}">
                  <a16:creationId xmlns:a16="http://schemas.microsoft.com/office/drawing/2014/main" id="{B620062C-F3D9-97FC-BB30-1D3B536668B8}"/>
                </a:ext>
              </a:extLst>
            </p:cNvPr>
            <p:cNvSpPr/>
            <p:nvPr/>
          </p:nvSpPr>
          <p:spPr>
            <a:xfrm>
              <a:off x="5559665" y="2867338"/>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左矢印 59">
              <a:extLst>
                <a:ext uri="{FF2B5EF4-FFF2-40B4-BE49-F238E27FC236}">
                  <a16:creationId xmlns:a16="http://schemas.microsoft.com/office/drawing/2014/main" id="{9A734FEE-83B7-E400-CCF2-A1DE8D3EFF0F}"/>
                </a:ext>
              </a:extLst>
            </p:cNvPr>
            <p:cNvSpPr/>
            <p:nvPr/>
          </p:nvSpPr>
          <p:spPr>
            <a:xfrm>
              <a:off x="5095068"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矢印 60">
              <a:extLst>
                <a:ext uri="{FF2B5EF4-FFF2-40B4-BE49-F238E27FC236}">
                  <a16:creationId xmlns:a16="http://schemas.microsoft.com/office/drawing/2014/main" id="{52F75120-B6BD-DAA6-2425-0C84D7CF0509}"/>
                </a:ext>
              </a:extLst>
            </p:cNvPr>
            <p:cNvSpPr/>
            <p:nvPr/>
          </p:nvSpPr>
          <p:spPr>
            <a:xfrm>
              <a:off x="4603011"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左矢印 62">
              <a:extLst>
                <a:ext uri="{FF2B5EF4-FFF2-40B4-BE49-F238E27FC236}">
                  <a16:creationId xmlns:a16="http://schemas.microsoft.com/office/drawing/2014/main" id="{946F367C-DF03-E392-0523-CC87D95B4D1F}"/>
                </a:ext>
              </a:extLst>
            </p:cNvPr>
            <p:cNvSpPr/>
            <p:nvPr/>
          </p:nvSpPr>
          <p:spPr>
            <a:xfrm>
              <a:off x="4125252"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左矢印 63">
              <a:extLst>
                <a:ext uri="{FF2B5EF4-FFF2-40B4-BE49-F238E27FC236}">
                  <a16:creationId xmlns:a16="http://schemas.microsoft.com/office/drawing/2014/main" id="{5A4F39E7-A0BC-B8EC-5981-C076245AFCD6}"/>
                </a:ext>
              </a:extLst>
            </p:cNvPr>
            <p:cNvSpPr/>
            <p:nvPr/>
          </p:nvSpPr>
          <p:spPr>
            <a:xfrm>
              <a:off x="3660359" y="286478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左矢印 66">
              <a:extLst>
                <a:ext uri="{FF2B5EF4-FFF2-40B4-BE49-F238E27FC236}">
                  <a16:creationId xmlns:a16="http://schemas.microsoft.com/office/drawing/2014/main" id="{60E112F0-F463-CB5F-37F8-41882061AF2A}"/>
                </a:ext>
              </a:extLst>
            </p:cNvPr>
            <p:cNvSpPr/>
            <p:nvPr/>
          </p:nvSpPr>
          <p:spPr>
            <a:xfrm>
              <a:off x="3175363" y="2873175"/>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左矢印 68">
              <a:extLst>
                <a:ext uri="{FF2B5EF4-FFF2-40B4-BE49-F238E27FC236}">
                  <a16:creationId xmlns:a16="http://schemas.microsoft.com/office/drawing/2014/main" id="{0E0F5335-CE13-75E5-83B7-97C0CF1A9895}"/>
                </a:ext>
              </a:extLst>
            </p:cNvPr>
            <p:cNvSpPr/>
            <p:nvPr/>
          </p:nvSpPr>
          <p:spPr>
            <a:xfrm>
              <a:off x="2698095" y="2876447"/>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左矢印 71">
              <a:extLst>
                <a:ext uri="{FF2B5EF4-FFF2-40B4-BE49-F238E27FC236}">
                  <a16:creationId xmlns:a16="http://schemas.microsoft.com/office/drawing/2014/main" id="{18ED4D36-0401-A253-36AC-A1A7924D30F4}"/>
                </a:ext>
              </a:extLst>
            </p:cNvPr>
            <p:cNvSpPr/>
            <p:nvPr/>
          </p:nvSpPr>
          <p:spPr>
            <a:xfrm>
              <a:off x="6509640" y="2867338"/>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左矢印 72">
              <a:extLst>
                <a:ext uri="{FF2B5EF4-FFF2-40B4-BE49-F238E27FC236}">
                  <a16:creationId xmlns:a16="http://schemas.microsoft.com/office/drawing/2014/main" id="{194A6026-53F9-86F7-F864-CC5EF081E35D}"/>
                </a:ext>
              </a:extLst>
            </p:cNvPr>
            <p:cNvSpPr/>
            <p:nvPr/>
          </p:nvSpPr>
          <p:spPr>
            <a:xfrm>
              <a:off x="2217506" y="2877524"/>
              <a:ext cx="418969" cy="227040"/>
            </a:xfrm>
            <a:prstGeom prst="leftArrow">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46305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3000"/>
                                        <p:tgtEl>
                                          <p:spTgt spid="37"/>
                                        </p:tgtEl>
                                      </p:cBhvr>
                                    </p:animEffect>
                                  </p:childTnLst>
                                </p:cTn>
                              </p:par>
                            </p:childTnLst>
                          </p:cTn>
                        </p:par>
                        <p:par>
                          <p:cTn id="8" fill="hold">
                            <p:stCondLst>
                              <p:cond delay="30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3500"/>
                            </p:stCondLst>
                            <p:childTnLst>
                              <p:par>
                                <p:cTn id="15" presetID="53" presetClass="entr" presetSubtype="16"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par>
                          <p:cTn id="20" fill="hold">
                            <p:stCondLst>
                              <p:cond delay="4000"/>
                            </p:stCondLst>
                            <p:childTnLst>
                              <p:par>
                                <p:cTn id="21" presetID="22" presetClass="entr" presetSubtype="2"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right)">
                                      <p:cBhvr>
                                        <p:cTn id="23" dur="3000"/>
                                        <p:tgtEl>
                                          <p:spTgt spid="39"/>
                                        </p:tgtEl>
                                      </p:cBhvr>
                                    </p:animEffect>
                                  </p:childTnLst>
                                </p:cTn>
                              </p:par>
                            </p:childTnLst>
                          </p:cTn>
                        </p:par>
                        <p:par>
                          <p:cTn id="24" fill="hold">
                            <p:stCondLst>
                              <p:cond delay="7000"/>
                            </p:stCondLst>
                            <p:childTnLst>
                              <p:par>
                                <p:cTn id="25" presetID="22" presetClass="entr" presetSubtype="2" fill="hold"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right)">
                                      <p:cBhvr>
                                        <p:cTn id="27" dur="3000"/>
                                        <p:tgtEl>
                                          <p:spTgt spid="54"/>
                                        </p:tgtEl>
                                      </p:cBhvr>
                                    </p:animEffect>
                                  </p:childTnLst>
                                </p:cTn>
                              </p:par>
                              <p:par>
                                <p:cTn id="28" presetID="22" presetClass="entr" presetSubtype="8" fill="hold"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wipe(left)">
                                      <p:cBhvr>
                                        <p:cTn id="30" dur="1000"/>
                                        <p:tgtEl>
                                          <p:spTgt spid="75"/>
                                        </p:tgtEl>
                                      </p:cBhvr>
                                    </p:animEffect>
                                  </p:childTnLst>
                                </p:cTn>
                              </p:par>
                              <p:par>
                                <p:cTn id="31" presetID="22" presetClass="entr" presetSubtype="8"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wipe(left)">
                                      <p:cBhvr>
                                        <p:cTn id="33" dur="1000"/>
                                        <p:tgtEl>
                                          <p:spTgt spid="70"/>
                                        </p:tgtEl>
                                      </p:cBhvr>
                                    </p:animEffect>
                                  </p:childTnLst>
                                </p:cTn>
                              </p:par>
                            </p:childTnLst>
                          </p:cTn>
                        </p:par>
                        <p:par>
                          <p:cTn id="34" fill="hold">
                            <p:stCondLst>
                              <p:cond delay="10000"/>
                            </p:stCondLst>
                            <p:childTnLst>
                              <p:par>
                                <p:cTn id="35" presetID="22" presetClass="entr" presetSubtype="8" fill="hold"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left)">
                                      <p:cBhvr>
                                        <p:cTn id="37" dur="1000"/>
                                        <p:tgtEl>
                                          <p:spTgt spid="75"/>
                                        </p:tgtEl>
                                      </p:cBhvr>
                                    </p:animEffect>
                                  </p:childTnLst>
                                </p:cTn>
                              </p:par>
                            </p:childTnLst>
                          </p:cTn>
                        </p:par>
                        <p:par>
                          <p:cTn id="38" fill="hold">
                            <p:stCondLst>
                              <p:cond delay="11000"/>
                            </p:stCondLst>
                            <p:childTnLst>
                              <p:par>
                                <p:cTn id="39" presetID="22" presetClass="entr" presetSubtype="8" fill="hold"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left)">
                                      <p:cBhvr>
                                        <p:cTn id="41" dur="1000"/>
                                        <p:tgtEl>
                                          <p:spTgt spid="58"/>
                                        </p:tgtEl>
                                      </p:cBhvr>
                                    </p:animEffect>
                                  </p:childTnLst>
                                </p:cTn>
                              </p:par>
                            </p:childTnLst>
                          </p:cTn>
                        </p:par>
                        <p:par>
                          <p:cTn id="42" fill="hold">
                            <p:stCondLst>
                              <p:cond delay="12000"/>
                            </p:stCondLst>
                            <p:childTnLst>
                              <p:par>
                                <p:cTn id="43" presetID="22" presetClass="entr" presetSubtype="8" fill="hold" nodeType="after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wipe(left)">
                                      <p:cBhvr>
                                        <p:cTn id="45" dur="1000"/>
                                        <p:tgtEl>
                                          <p:spTgt spid="66"/>
                                        </p:tgtEl>
                                      </p:cBhvr>
                                    </p:animEffect>
                                  </p:childTnLst>
                                </p:cTn>
                              </p:par>
                            </p:childTnLst>
                          </p:cTn>
                        </p:par>
                        <p:par>
                          <p:cTn id="46" fill="hold">
                            <p:stCondLst>
                              <p:cond delay="13000"/>
                            </p:stCondLst>
                            <p:childTnLst>
                              <p:par>
                                <p:cTn id="47" presetID="22" presetClass="entr" presetSubtype="8" fill="hold" nodeType="after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left)">
                                      <p:cBhvr>
                                        <p:cTn id="49" dur="1000"/>
                                        <p:tgtEl>
                                          <p:spTgt spid="83"/>
                                        </p:tgtEl>
                                      </p:cBhvr>
                                    </p:animEffect>
                                  </p:childTnLst>
                                </p:cTn>
                              </p:par>
                            </p:childTnLst>
                          </p:cTn>
                        </p:par>
                        <p:par>
                          <p:cTn id="50" fill="hold">
                            <p:stCondLst>
                              <p:cond delay="14000"/>
                            </p:stCondLst>
                            <p:childTnLst>
                              <p:par>
                                <p:cTn id="51" presetID="22" presetClass="entr" presetSubtype="8" fill="hold" nodeType="afterEffect">
                                  <p:stCondLst>
                                    <p:cond delay="0"/>
                                  </p:stCondLst>
                                  <p:childTnLst>
                                    <p:set>
                                      <p:cBhvr>
                                        <p:cTn id="52" dur="1" fill="hold">
                                          <p:stCondLst>
                                            <p:cond delay="0"/>
                                          </p:stCondLst>
                                        </p:cTn>
                                        <p:tgtEl>
                                          <p:spTgt spid="83"/>
                                        </p:tgtEl>
                                        <p:attrNameLst>
                                          <p:attrName>style.visibility</p:attrName>
                                        </p:attrNameLst>
                                      </p:cBhvr>
                                      <p:to>
                                        <p:strVal val="visible"/>
                                      </p:to>
                                    </p:set>
                                    <p:animEffect transition="in" filter="wipe(left)">
                                      <p:cBhvr>
                                        <p:cTn id="53" dur="1000"/>
                                        <p:tgtEl>
                                          <p:spTgt spid="83"/>
                                        </p:tgtEl>
                                      </p:cBhvr>
                                    </p:animEffect>
                                  </p:childTnLst>
                                </p:cTn>
                              </p:par>
                            </p:childTnLst>
                          </p:cTn>
                        </p:par>
                        <p:par>
                          <p:cTn id="54" fill="hold">
                            <p:stCondLst>
                              <p:cond delay="15000"/>
                            </p:stCondLst>
                            <p:childTnLst>
                              <p:par>
                                <p:cTn id="55" presetID="22" presetClass="entr" presetSubtype="8" fill="hold" nodeType="after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left)">
                                      <p:cBhvr>
                                        <p:cTn id="57" dur="1000"/>
                                        <p:tgtEl>
                                          <p:spTgt spid="81"/>
                                        </p:tgtEl>
                                      </p:cBhvr>
                                    </p:animEffect>
                                  </p:childTnLst>
                                </p:cTn>
                              </p:par>
                            </p:childTnLst>
                          </p:cTn>
                        </p:par>
                        <p:par>
                          <p:cTn id="58" fill="hold">
                            <p:stCondLst>
                              <p:cond delay="16000"/>
                            </p:stCondLst>
                            <p:childTnLst>
                              <p:par>
                                <p:cTn id="59" presetID="22" presetClass="entr" presetSubtype="8" fill="hold" nodeType="after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wipe(left)">
                                      <p:cBhvr>
                                        <p:cTn id="61" dur="1000"/>
                                        <p:tgtEl>
                                          <p:spTgt spid="79"/>
                                        </p:tgtEl>
                                      </p:cBhvr>
                                    </p:animEffect>
                                  </p:childTnLst>
                                </p:cTn>
                              </p:par>
                            </p:childTnLst>
                          </p:cTn>
                        </p:par>
                        <p:par>
                          <p:cTn id="62" fill="hold">
                            <p:stCondLst>
                              <p:cond delay="17000"/>
                            </p:stCondLst>
                            <p:childTnLst>
                              <p:par>
                                <p:cTn id="63" presetID="22" presetClass="entr" presetSubtype="8" fill="hold" nodeType="after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wipe(left)">
                                      <p:cBhvr>
                                        <p:cTn id="65" dur="500"/>
                                        <p:tgtEl>
                                          <p:spTgt spid="70"/>
                                        </p:tgtEl>
                                      </p:cBhvr>
                                    </p:animEffect>
                                  </p:childTnLst>
                                </p:cTn>
                              </p:par>
                            </p:childTnLst>
                          </p:cTn>
                        </p:par>
                        <p:par>
                          <p:cTn id="66" fill="hold">
                            <p:stCondLst>
                              <p:cond delay="17500"/>
                            </p:stCondLst>
                            <p:childTnLst>
                              <p:par>
                                <p:cTn id="67" presetID="22" presetClass="entr" presetSubtype="8" fill="hold"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wipe(left)">
                                      <p:cBhvr>
                                        <p:cTn id="69" dur="1000"/>
                                        <p:tgtEl>
                                          <p:spTgt spid="62"/>
                                        </p:tgtEl>
                                      </p:cBhvr>
                                    </p:animEffect>
                                  </p:childTnLst>
                                </p:cTn>
                              </p:par>
                            </p:childTnLst>
                          </p:cTn>
                        </p:par>
                        <p:par>
                          <p:cTn id="70" fill="hold">
                            <p:stCondLst>
                              <p:cond delay="18500"/>
                            </p:stCondLst>
                            <p:childTnLst>
                              <p:par>
                                <p:cTn id="71" presetID="22" presetClass="entr" presetSubtype="8" fill="hold" nodeType="after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wipe(left)">
                                      <p:cBhvr>
                                        <p:cTn id="73" dur="1000"/>
                                        <p:tgtEl>
                                          <p:spTgt spid="82"/>
                                        </p:tgtEl>
                                      </p:cBhvr>
                                    </p:animEffect>
                                  </p:childTnLst>
                                </p:cTn>
                              </p:par>
                            </p:childTnLst>
                          </p:cTn>
                        </p:par>
                        <p:par>
                          <p:cTn id="74" fill="hold">
                            <p:stCondLst>
                              <p:cond delay="19500"/>
                            </p:stCondLst>
                            <p:childTnLst>
                              <p:par>
                                <p:cTn id="75" presetID="22" presetClass="entr" presetSubtype="8" fill="hold" nodeType="after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wipe(left)">
                                      <p:cBhvr>
                                        <p:cTn id="77" dur="1000"/>
                                        <p:tgtEl>
                                          <p:spTgt spid="88"/>
                                        </p:tgtEl>
                                      </p:cBhvr>
                                    </p:animEffect>
                                  </p:childTnLst>
                                </p:cTn>
                              </p:par>
                            </p:childTnLst>
                          </p:cTn>
                        </p:par>
                        <p:par>
                          <p:cTn id="78" fill="hold">
                            <p:stCondLst>
                              <p:cond delay="20500"/>
                            </p:stCondLst>
                            <p:childTnLst>
                              <p:par>
                                <p:cTn id="79" presetID="22" presetClass="entr" presetSubtype="1" fill="hold" grpId="0" nodeType="after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up)">
                                      <p:cBhvr>
                                        <p:cTn id="81" dur="500"/>
                                        <p:tgtEl>
                                          <p:spTgt spid="38"/>
                                        </p:tgtEl>
                                      </p:cBhvr>
                                    </p:animEffect>
                                  </p:childTnLst>
                                </p:cTn>
                              </p:par>
                            </p:childTnLst>
                          </p:cTn>
                        </p:par>
                        <p:par>
                          <p:cTn id="82" fill="hold">
                            <p:stCondLst>
                              <p:cond delay="21000"/>
                            </p:stCondLst>
                            <p:childTnLst>
                              <p:par>
                                <p:cTn id="83" presetID="22" presetClass="entr" presetSubtype="1"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up)">
                                      <p:cBhvr>
                                        <p:cTn id="85" dur="500"/>
                                        <p:tgtEl>
                                          <p:spTgt spid="16"/>
                                        </p:tgtEl>
                                      </p:cBhvr>
                                    </p:animEffect>
                                  </p:childTnLst>
                                </p:cTn>
                              </p:par>
                            </p:childTnLst>
                          </p:cTn>
                        </p:par>
                        <p:par>
                          <p:cTn id="86" fill="hold">
                            <p:stCondLst>
                              <p:cond delay="21500"/>
                            </p:stCondLst>
                            <p:childTnLst>
                              <p:par>
                                <p:cTn id="87" presetID="26" presetClass="emph" presetSubtype="0" fill="hold" nodeType="afterEffect">
                                  <p:stCondLst>
                                    <p:cond delay="0"/>
                                  </p:stCondLst>
                                  <p:childTnLst>
                                    <p:animEffect transition="out" filter="fade">
                                      <p:cBhvr>
                                        <p:cTn id="88" dur="500" tmFilter="0, 0; .2, .5; .8, .5; 1, 0"/>
                                        <p:tgtEl>
                                          <p:spTgt spid="16"/>
                                        </p:tgtEl>
                                      </p:cBhvr>
                                    </p:animEffect>
                                    <p:animScale>
                                      <p:cBhvr>
                                        <p:cTn id="89" dur="250" autoRev="1" fill="hold"/>
                                        <p:tgtEl>
                                          <p:spTgt spid="16"/>
                                        </p:tgtEl>
                                      </p:cBhvr>
                                      <p:by x="105000" y="105000"/>
                                    </p:animScale>
                                  </p:childTnLst>
                                </p:cTn>
                              </p:par>
                            </p:childTnLst>
                          </p:cTn>
                        </p:par>
                        <p:par>
                          <p:cTn id="90" fill="hold">
                            <p:stCondLst>
                              <p:cond delay="22000"/>
                            </p:stCondLst>
                            <p:childTnLst>
                              <p:par>
                                <p:cTn id="91" presetID="53" presetClass="entr" presetSubtype="16" fill="hold" grpId="0" nodeType="after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500" fill="hold"/>
                                        <p:tgtEl>
                                          <p:spTgt spid="9"/>
                                        </p:tgtEl>
                                        <p:attrNameLst>
                                          <p:attrName>ppt_w</p:attrName>
                                        </p:attrNameLst>
                                      </p:cBhvr>
                                      <p:tavLst>
                                        <p:tav tm="0">
                                          <p:val>
                                            <p:fltVal val="0"/>
                                          </p:val>
                                        </p:tav>
                                        <p:tav tm="100000">
                                          <p:val>
                                            <p:strVal val="#ppt_w"/>
                                          </p:val>
                                        </p:tav>
                                      </p:tavLst>
                                    </p:anim>
                                    <p:anim calcmode="lin" valueType="num">
                                      <p:cBhvr>
                                        <p:cTn id="94" dur="500" fill="hold"/>
                                        <p:tgtEl>
                                          <p:spTgt spid="9"/>
                                        </p:tgtEl>
                                        <p:attrNameLst>
                                          <p:attrName>ppt_h</p:attrName>
                                        </p:attrNameLst>
                                      </p:cBhvr>
                                      <p:tavLst>
                                        <p:tav tm="0">
                                          <p:val>
                                            <p:fltVal val="0"/>
                                          </p:val>
                                        </p:tav>
                                        <p:tav tm="100000">
                                          <p:val>
                                            <p:strVal val="#ppt_h"/>
                                          </p:val>
                                        </p:tav>
                                      </p:tavLst>
                                    </p:anim>
                                    <p:animEffect transition="in" filter="fade">
                                      <p:cBhvr>
                                        <p:cTn id="95" dur="500"/>
                                        <p:tgtEl>
                                          <p:spTgt spid="9"/>
                                        </p:tgtEl>
                                      </p:cBhvr>
                                    </p:animEffect>
                                  </p:childTnLst>
                                </p:cTn>
                              </p:par>
                            </p:childTnLst>
                          </p:cTn>
                        </p:par>
                        <p:par>
                          <p:cTn id="96" fill="hold">
                            <p:stCondLst>
                              <p:cond delay="22500"/>
                            </p:stCondLst>
                            <p:childTnLst>
                              <p:par>
                                <p:cTn id="97" presetID="53" presetClass="entr" presetSubtype="16" fill="hold" grpId="0" nodeType="afterEffect">
                                  <p:stCondLst>
                                    <p:cond delay="0"/>
                                  </p:stCondLst>
                                  <p:childTnLst>
                                    <p:set>
                                      <p:cBhvr>
                                        <p:cTn id="98" dur="1" fill="hold">
                                          <p:stCondLst>
                                            <p:cond delay="0"/>
                                          </p:stCondLst>
                                        </p:cTn>
                                        <p:tgtEl>
                                          <p:spTgt spid="17"/>
                                        </p:tgtEl>
                                        <p:attrNameLst>
                                          <p:attrName>style.visibility</p:attrName>
                                        </p:attrNameLst>
                                      </p:cBhvr>
                                      <p:to>
                                        <p:strVal val="visible"/>
                                      </p:to>
                                    </p:set>
                                    <p:anim calcmode="lin" valueType="num">
                                      <p:cBhvr>
                                        <p:cTn id="99" dur="500" fill="hold"/>
                                        <p:tgtEl>
                                          <p:spTgt spid="17"/>
                                        </p:tgtEl>
                                        <p:attrNameLst>
                                          <p:attrName>ppt_w</p:attrName>
                                        </p:attrNameLst>
                                      </p:cBhvr>
                                      <p:tavLst>
                                        <p:tav tm="0">
                                          <p:val>
                                            <p:fltVal val="0"/>
                                          </p:val>
                                        </p:tav>
                                        <p:tav tm="100000">
                                          <p:val>
                                            <p:strVal val="#ppt_w"/>
                                          </p:val>
                                        </p:tav>
                                      </p:tavLst>
                                    </p:anim>
                                    <p:anim calcmode="lin" valueType="num">
                                      <p:cBhvr>
                                        <p:cTn id="100" dur="500" fill="hold"/>
                                        <p:tgtEl>
                                          <p:spTgt spid="17"/>
                                        </p:tgtEl>
                                        <p:attrNameLst>
                                          <p:attrName>ppt_h</p:attrName>
                                        </p:attrNameLst>
                                      </p:cBhvr>
                                      <p:tavLst>
                                        <p:tav tm="0">
                                          <p:val>
                                            <p:fltVal val="0"/>
                                          </p:val>
                                        </p:tav>
                                        <p:tav tm="100000">
                                          <p:val>
                                            <p:strVal val="#ppt_h"/>
                                          </p:val>
                                        </p:tav>
                                      </p:tavLst>
                                    </p:anim>
                                    <p:animEffect transition="in" filter="fade">
                                      <p:cBhvr>
                                        <p:cTn id="10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38" grpId="0" animBg="1"/>
      <p:bldP spid="9" grpId="0"/>
      <p:bldP spid="3"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2076CE0-A382-1140-414A-35767396ADAC}"/>
              </a:ext>
            </a:extLst>
          </p:cNvPr>
          <p:cNvPicPr>
            <a:picLocks noChangeAspect="1"/>
          </p:cNvPicPr>
          <p:nvPr/>
        </p:nvPicPr>
        <p:blipFill>
          <a:blip r:embed="rId2"/>
          <a:srcRect l="6025" t="6295" r="9703" b="6098"/>
          <a:stretch>
            <a:fillRect/>
          </a:stretch>
        </p:blipFill>
        <p:spPr>
          <a:xfrm>
            <a:off x="471714" y="797509"/>
            <a:ext cx="8200572" cy="4645602"/>
          </a:xfrm>
          <a:prstGeom prst="rect">
            <a:avLst/>
          </a:prstGeom>
        </p:spPr>
      </p:pic>
      <p:sp>
        <p:nvSpPr>
          <p:cNvPr id="11" name="テキスト ボックス 10">
            <a:extLst>
              <a:ext uri="{FF2B5EF4-FFF2-40B4-BE49-F238E27FC236}">
                <a16:creationId xmlns:a16="http://schemas.microsoft.com/office/drawing/2014/main" id="{BA5AF2BD-C0F7-3201-104D-7B385D2AEE52}"/>
              </a:ext>
            </a:extLst>
          </p:cNvPr>
          <p:cNvSpPr txBox="1"/>
          <p:nvPr/>
        </p:nvSpPr>
        <p:spPr>
          <a:xfrm>
            <a:off x="4223656" y="3587750"/>
            <a:ext cx="4172858" cy="646331"/>
          </a:xfrm>
          <a:prstGeom prst="rect">
            <a:avLst/>
          </a:prstGeom>
          <a:noFill/>
        </p:spPr>
        <p:txBody>
          <a:bodyPr wrap="square">
            <a:spAutoFit/>
          </a:bodyPr>
          <a:lstStyle/>
          <a:p>
            <a:pPr>
              <a:spcAft>
                <a:spcPts val="600"/>
              </a:spcAft>
              <a:buNone/>
            </a:pPr>
            <a:r>
              <a:rPr lang="ja-JP" altLang="en-US" sz="1200">
                <a:latin typeface="Meiryo" panose="020B0604030504040204" pitchFamily="34" charset="-128"/>
                <a:ea typeface="Meiryo" panose="020B0604030504040204" pitchFamily="34" charset="-128"/>
              </a:rPr>
              <a:t>近年の強力なモデルでは、</a:t>
            </a:r>
            <a:r>
              <a:rPr lang="en-US" altLang="ja-JP" sz="1200" b="1" dirty="0">
                <a:latin typeface="Meiryo" panose="020B0604030504040204" pitchFamily="34" charset="-128"/>
                <a:ea typeface="Meiryo" panose="020B0604030504040204" pitchFamily="34" charset="-128"/>
              </a:rPr>
              <a:t>4,000〜12,000</a:t>
            </a:r>
            <a:r>
              <a:rPr lang="ja-JP" altLang="en-US" sz="1200" b="1">
                <a:latin typeface="Meiryo" panose="020B0604030504040204" pitchFamily="34" charset="-128"/>
                <a:ea typeface="Meiryo" panose="020B0604030504040204" pitchFamily="34" charset="-128"/>
              </a:rPr>
              <a:t>次元</a:t>
            </a:r>
            <a:r>
              <a:rPr lang="ja-JP" altLang="en-US" sz="1200">
                <a:latin typeface="Meiryo" panose="020B0604030504040204" pitchFamily="34" charset="-128"/>
                <a:ea typeface="Meiryo" panose="020B0604030504040204" pitchFamily="34" charset="-128"/>
              </a:rPr>
              <a:t>程度が、言葉の多義性や文脈、感情、専門性などをバランスよく保持できるスイートスポットとされている。</a:t>
            </a:r>
          </a:p>
        </p:txBody>
      </p:sp>
      <p:sp>
        <p:nvSpPr>
          <p:cNvPr id="13" name="テキスト ボックス 12">
            <a:extLst>
              <a:ext uri="{FF2B5EF4-FFF2-40B4-BE49-F238E27FC236}">
                <a16:creationId xmlns:a16="http://schemas.microsoft.com/office/drawing/2014/main" id="{A5B0D7A7-B133-9CCC-709A-AFD80C080CB2}"/>
              </a:ext>
            </a:extLst>
          </p:cNvPr>
          <p:cNvSpPr txBox="1"/>
          <p:nvPr/>
        </p:nvSpPr>
        <p:spPr>
          <a:xfrm>
            <a:off x="404858" y="5594451"/>
            <a:ext cx="8334283" cy="861774"/>
          </a:xfrm>
          <a:prstGeom prst="rect">
            <a:avLst/>
          </a:prstGeom>
          <a:noFill/>
        </p:spPr>
        <p:txBody>
          <a:bodyPr wrap="square">
            <a:spAutoFit/>
          </a:bodyPr>
          <a:lstStyle/>
          <a:p>
            <a:pPr>
              <a:spcAft>
                <a:spcPts val="600"/>
              </a:spcAft>
              <a:buNone/>
            </a:pPr>
            <a:r>
              <a:rPr lang="ja-JP" altLang="en-US" sz="1400">
                <a:latin typeface="Meiryo" panose="020B0604030504040204" pitchFamily="34" charset="-128"/>
                <a:ea typeface="Meiryo" panose="020B0604030504040204" pitchFamily="34" charset="-128"/>
              </a:rPr>
              <a:t>言葉の意味をベクトルで表現する。それぞれの言葉の座標上の距離が意味の近さを表す。</a:t>
            </a:r>
          </a:p>
          <a:p>
            <a:pPr marL="285750" indent="-285750">
              <a:spcAft>
                <a:spcPts val="600"/>
              </a:spcAft>
              <a:buFont typeface="Wingdings" pitchFamily="2" charset="2"/>
              <a:buChar char="l"/>
            </a:pPr>
            <a:r>
              <a:rPr lang="ja-JP" altLang="en-US" sz="1200" b="1">
                <a:latin typeface="Meiryo" panose="020B0604030504040204" pitchFamily="34" charset="-128"/>
                <a:ea typeface="Meiryo" panose="020B0604030504040204" pitchFamily="34" charset="-128"/>
              </a:rPr>
              <a:t>低次元すぎる場合：</a:t>
            </a:r>
            <a:r>
              <a:rPr lang="ja-JP" altLang="en-US" sz="1200">
                <a:latin typeface="Meiryo" panose="020B0604030504040204" pitchFamily="34" charset="-128"/>
                <a:ea typeface="Meiryo" panose="020B0604030504040204" pitchFamily="34" charset="-128"/>
              </a:rPr>
              <a:t> 「青」と「赤」の区別はつくが、「淡い青」と「深い青」のニュアンスの差を表現しきれない。</a:t>
            </a:r>
          </a:p>
          <a:p>
            <a:pPr marL="285750" indent="-285750">
              <a:spcAft>
                <a:spcPts val="600"/>
              </a:spcAft>
              <a:buFont typeface="Wingdings" pitchFamily="2" charset="2"/>
              <a:buChar char="l"/>
            </a:pPr>
            <a:r>
              <a:rPr lang="ja-JP" altLang="en-US" sz="1200" b="1">
                <a:latin typeface="Meiryo" panose="020B0604030504040204" pitchFamily="34" charset="-128"/>
                <a:ea typeface="Meiryo" panose="020B0604030504040204" pitchFamily="34" charset="-128"/>
              </a:rPr>
              <a:t>高次元すぎる場合：</a:t>
            </a:r>
            <a:r>
              <a:rPr lang="ja-JP" altLang="en-US" sz="1200">
                <a:latin typeface="Meiryo" panose="020B0604030504040204" pitchFamily="34" charset="-128"/>
                <a:ea typeface="Meiryo" panose="020B0604030504040204" pitchFamily="34" charset="-128"/>
              </a:rPr>
              <a:t> 計算コストが膨大になり、学習に時間がかかりすぎる「過学習」のリスクが高まる</a:t>
            </a:r>
            <a:r>
              <a:rPr lang="ja-JP" altLang="en-US" sz="1400">
                <a:latin typeface="Meiryo" panose="020B0604030504040204" pitchFamily="34" charset="-128"/>
                <a:ea typeface="Meiryo" panose="020B0604030504040204" pitchFamily="34" charset="-128"/>
              </a:rPr>
              <a:t>。</a:t>
            </a:r>
          </a:p>
        </p:txBody>
      </p:sp>
      <p:sp>
        <p:nvSpPr>
          <p:cNvPr id="2" name="タイトル 1">
            <a:extLst>
              <a:ext uri="{FF2B5EF4-FFF2-40B4-BE49-F238E27FC236}">
                <a16:creationId xmlns:a16="http://schemas.microsoft.com/office/drawing/2014/main" id="{9719B07E-2123-A565-A227-B963BF56557E}"/>
              </a:ext>
            </a:extLst>
          </p:cNvPr>
          <p:cNvSpPr>
            <a:spLocks noGrp="1"/>
          </p:cNvSpPr>
          <p:nvPr>
            <p:ph type="title"/>
          </p:nvPr>
        </p:nvSpPr>
        <p:spPr/>
        <p:txBody>
          <a:bodyPr/>
          <a:lstStyle/>
          <a:p>
            <a:r>
              <a:rPr lang="ja-JP" altLang="en-US"/>
              <a:t>データをベクトル（行列）で表現する</a:t>
            </a:r>
          </a:p>
        </p:txBody>
      </p:sp>
    </p:spTree>
    <p:extLst>
      <p:ext uri="{BB962C8B-B14F-4D97-AF65-F5344CB8AC3E}">
        <p14:creationId xmlns:p14="http://schemas.microsoft.com/office/powerpoint/2010/main" val="31103526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生成</a:t>
            </a:r>
            <a:r>
              <a:rPr lang="en-US" altLang="ja-JP" sz="2400" dirty="0">
                <a:solidFill>
                  <a:schemeClr val="bg1"/>
                </a:solidFill>
                <a:latin typeface="Meiryo" panose="020B0604030504040204" pitchFamily="34" charset="-128"/>
                <a:ea typeface="Meiryo" panose="020B0604030504040204" pitchFamily="34" charset="-128"/>
                <a:cs typeface="Arial" pitchFamily="34" charset="0"/>
              </a:rPr>
              <a:t>AI</a:t>
            </a:r>
            <a:r>
              <a:rPr lang="ja-JP" altLang="en-US" sz="2400" dirty="0">
                <a:solidFill>
                  <a:schemeClr val="bg1"/>
                </a:solidFill>
                <a:latin typeface="Meiryo" panose="020B0604030504040204" pitchFamily="34" charset="-128"/>
                <a:ea typeface="Meiryo" panose="020B0604030504040204" pitchFamily="34" charset="-128"/>
                <a:cs typeface="Arial" pitchFamily="34" charset="0"/>
              </a:rPr>
              <a:t>とエージェント型</a:t>
            </a:r>
            <a:r>
              <a:rPr lang="en-US" altLang="ja-JP" sz="2400" dirty="0">
                <a:solidFill>
                  <a:schemeClr val="bg1"/>
                </a:solidFill>
                <a:latin typeface="Meiryo" panose="020B0604030504040204" pitchFamily="34" charset="-128"/>
                <a:ea typeface="Meiryo" panose="020B0604030504040204" pitchFamily="34" charset="-128"/>
                <a:cs typeface="Arial" pitchFamily="34" charset="0"/>
              </a:rPr>
              <a:t>AI</a:t>
            </a:r>
            <a:endParaRPr lang="ja-JP" altLang="en-US" sz="16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9817130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9327B854-7AC8-3EE0-4458-7481C60CEBA2}"/>
              </a:ext>
            </a:extLst>
          </p:cNvPr>
          <p:cNvSpPr/>
          <p:nvPr/>
        </p:nvSpPr>
        <p:spPr>
          <a:xfrm>
            <a:off x="230400" y="973825"/>
            <a:ext cx="8686800" cy="106768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A190C14-352A-0013-3CD8-14A10F562362}"/>
              </a:ext>
            </a:extLst>
          </p:cNvPr>
          <p:cNvSpPr>
            <a:spLocks noGrp="1"/>
          </p:cNvSpPr>
          <p:nvPr>
            <p:ph type="title"/>
          </p:nvPr>
        </p:nvSpPr>
        <p:spPr/>
        <p:txBody>
          <a:bodyPr/>
          <a:lstStyle/>
          <a:p>
            <a:r>
              <a:rPr lang="en-US" altLang="ja-JP" dirty="0"/>
              <a:t>AI</a:t>
            </a:r>
            <a:r>
              <a:rPr lang="ja-JP" altLang="en-US"/>
              <a:t>の大きなトレンド</a:t>
            </a:r>
            <a:endParaRPr kumimoji="1" lang="ja-JP" altLang="en-US"/>
          </a:p>
        </p:txBody>
      </p:sp>
      <p:sp>
        <p:nvSpPr>
          <p:cNvPr id="6" name="正方形/長方形 5">
            <a:extLst>
              <a:ext uri="{FF2B5EF4-FFF2-40B4-BE49-F238E27FC236}">
                <a16:creationId xmlns:a16="http://schemas.microsoft.com/office/drawing/2014/main" id="{32178B33-AC4F-CEDC-2FA0-E17DE85A4AB5}"/>
              </a:ext>
            </a:extLst>
          </p:cNvPr>
          <p:cNvSpPr/>
          <p:nvPr/>
        </p:nvSpPr>
        <p:spPr>
          <a:xfrm>
            <a:off x="224980" y="2362859"/>
            <a:ext cx="2667383" cy="398981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88206F46-E556-6FE6-5B53-6FC4036AEF73}"/>
              </a:ext>
            </a:extLst>
          </p:cNvPr>
          <p:cNvSpPr txBox="1"/>
          <p:nvPr/>
        </p:nvSpPr>
        <p:spPr>
          <a:xfrm>
            <a:off x="629571" y="2917774"/>
            <a:ext cx="1858201"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データ駆動型</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97633208-3B93-B1FF-E17B-77CD7DAC313C}"/>
              </a:ext>
            </a:extLst>
          </p:cNvPr>
          <p:cNvSpPr txBox="1"/>
          <p:nvPr/>
        </p:nvSpPr>
        <p:spPr>
          <a:xfrm>
            <a:off x="1350605" y="1156410"/>
            <a:ext cx="6442790" cy="584775"/>
          </a:xfrm>
          <a:prstGeom prst="rect">
            <a:avLst/>
          </a:prstGeom>
          <a:noFill/>
        </p:spPr>
        <p:txBody>
          <a:bodyPr wrap="none" rtlCol="0">
            <a:spAutoFit/>
          </a:bodyPr>
          <a:lstStyle/>
          <a:p>
            <a:pPr algn="ctr"/>
            <a:r>
              <a:rPr kumimoji="1" lang="en-US" altLang="ja-JP" sz="3200" b="1" dirty="0">
                <a:solidFill>
                  <a:schemeClr val="bg1"/>
                </a:solidFill>
                <a:latin typeface="Meiryo" panose="020B0604030504040204" pitchFamily="34" charset="-128"/>
                <a:ea typeface="Meiryo" panose="020B0604030504040204" pitchFamily="34" charset="-128"/>
              </a:rPr>
              <a:t>AI</a:t>
            </a:r>
            <a:r>
              <a:rPr kumimoji="1" lang="ja-JP" altLang="en-US" sz="3200" b="1">
                <a:solidFill>
                  <a:schemeClr val="bg1"/>
                </a:solidFill>
                <a:latin typeface="Meiryo" panose="020B0604030504040204" pitchFamily="34" charset="-128"/>
                <a:ea typeface="Meiryo" panose="020B0604030504040204" pitchFamily="34" charset="-128"/>
              </a:rPr>
              <a:t>（人工知能）がやっていること</a:t>
            </a:r>
          </a:p>
        </p:txBody>
      </p:sp>
      <p:sp>
        <p:nvSpPr>
          <p:cNvPr id="19" name="テキスト ボックス 18">
            <a:extLst>
              <a:ext uri="{FF2B5EF4-FFF2-40B4-BE49-F238E27FC236}">
                <a16:creationId xmlns:a16="http://schemas.microsoft.com/office/drawing/2014/main" id="{F39BA55F-18EF-6089-95B2-3ADB34C9E582}"/>
              </a:ext>
            </a:extLst>
          </p:cNvPr>
          <p:cNvSpPr txBox="1"/>
          <p:nvPr/>
        </p:nvSpPr>
        <p:spPr>
          <a:xfrm>
            <a:off x="812311" y="2514584"/>
            <a:ext cx="1492716" cy="461665"/>
          </a:xfrm>
          <a:prstGeom prst="rect">
            <a:avLst/>
          </a:prstGeom>
          <a:noFill/>
        </p:spPr>
        <p:txBody>
          <a:bodyPr wrap="none" rtlCol="0">
            <a:spAutoFit/>
          </a:bodyPr>
          <a:lstStyle/>
          <a:p>
            <a:pPr algn="ctr"/>
            <a:r>
              <a:rPr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従来の</a:t>
            </a:r>
            <a:r>
              <a:rPr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6167B4A3-FAB7-07E6-E65A-B808863E395B}"/>
              </a:ext>
            </a:extLst>
          </p:cNvPr>
          <p:cNvSpPr txBox="1"/>
          <p:nvPr/>
        </p:nvSpPr>
        <p:spPr>
          <a:xfrm>
            <a:off x="863295" y="1699962"/>
            <a:ext cx="741741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データに潜む規則や法則、特徴を見つけてモデル（計算式）を作り、入力から適切な出力を推測すること</a:t>
            </a:r>
          </a:p>
        </p:txBody>
      </p:sp>
      <p:sp>
        <p:nvSpPr>
          <p:cNvPr id="32" name="テキスト ボックス 31">
            <a:extLst>
              <a:ext uri="{FF2B5EF4-FFF2-40B4-BE49-F238E27FC236}">
                <a16:creationId xmlns:a16="http://schemas.microsoft.com/office/drawing/2014/main" id="{F3AB074C-B236-7C20-1617-AA801DEB87BC}"/>
              </a:ext>
            </a:extLst>
          </p:cNvPr>
          <p:cNvSpPr txBox="1"/>
          <p:nvPr/>
        </p:nvSpPr>
        <p:spPr>
          <a:xfrm>
            <a:off x="226800" y="4169858"/>
            <a:ext cx="2665563" cy="2054409"/>
          </a:xfrm>
          <a:prstGeom prst="rect">
            <a:avLst/>
          </a:prstGeom>
          <a:noFill/>
        </p:spPr>
        <p:txBody>
          <a:bodyPr wrap="square">
            <a:spAutoFit/>
          </a:bodyPr>
          <a:lstStyle/>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機械学習が登場、実用化が進む。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ディープラーニングにより、画像認識や自然言語処理など、従来の</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では難しかったタスクを高精度で、こなせるようになった。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大規模データからパターンや規則、法則を見つけ出し、情報の整理や業務の効率化に貢献。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例：迷惑メールフィルタ、商品レコメンド、需要予測など。</a:t>
            </a:r>
          </a:p>
        </p:txBody>
      </p:sp>
      <p:sp>
        <p:nvSpPr>
          <p:cNvPr id="3" name="テキスト ボックス 2">
            <a:extLst>
              <a:ext uri="{FF2B5EF4-FFF2-40B4-BE49-F238E27FC236}">
                <a16:creationId xmlns:a16="http://schemas.microsoft.com/office/drawing/2014/main" id="{3618F9C5-AC20-DA11-0712-044E8B65D441}"/>
              </a:ext>
            </a:extLst>
          </p:cNvPr>
          <p:cNvSpPr txBox="1"/>
          <p:nvPr/>
        </p:nvSpPr>
        <p:spPr>
          <a:xfrm>
            <a:off x="773839" y="3327770"/>
            <a:ext cx="1569660" cy="646331"/>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情報の整理や</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業務の自動化</a:t>
            </a:r>
          </a:p>
        </p:txBody>
      </p:sp>
      <p:grpSp>
        <p:nvGrpSpPr>
          <p:cNvPr id="13" name="グループ化 12">
            <a:extLst>
              <a:ext uri="{FF2B5EF4-FFF2-40B4-BE49-F238E27FC236}">
                <a16:creationId xmlns:a16="http://schemas.microsoft.com/office/drawing/2014/main" id="{2FEBF323-85E3-1FF9-CBC6-900CFE7B8C38}"/>
              </a:ext>
            </a:extLst>
          </p:cNvPr>
          <p:cNvGrpSpPr/>
          <p:nvPr/>
        </p:nvGrpSpPr>
        <p:grpSpPr>
          <a:xfrm>
            <a:off x="2926834" y="2362860"/>
            <a:ext cx="2978856" cy="3989814"/>
            <a:chOff x="2926834" y="2026531"/>
            <a:chExt cx="2978856" cy="3989814"/>
          </a:xfrm>
        </p:grpSpPr>
        <p:sp>
          <p:nvSpPr>
            <p:cNvPr id="7" name="正方形/長方形 6">
              <a:extLst>
                <a:ext uri="{FF2B5EF4-FFF2-40B4-BE49-F238E27FC236}">
                  <a16:creationId xmlns:a16="http://schemas.microsoft.com/office/drawing/2014/main" id="{67E22AC3-7D43-9593-2639-B7BF31C3093F}"/>
                </a:ext>
              </a:extLst>
            </p:cNvPr>
            <p:cNvSpPr/>
            <p:nvPr/>
          </p:nvSpPr>
          <p:spPr>
            <a:xfrm>
              <a:off x="3238307" y="2026531"/>
              <a:ext cx="2667383" cy="398981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AA620AE1-8B3D-90B8-995F-529E8FBCDE95}"/>
                </a:ext>
              </a:extLst>
            </p:cNvPr>
            <p:cNvSpPr txBox="1"/>
            <p:nvPr/>
          </p:nvSpPr>
          <p:spPr>
            <a:xfrm>
              <a:off x="3432701" y="2583354"/>
              <a:ext cx="2319866"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コンテンツ創造型</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A769F097-E582-E923-C584-3064C56CFB63}"/>
                </a:ext>
              </a:extLst>
            </p:cNvPr>
            <p:cNvSpPr txBox="1"/>
            <p:nvPr/>
          </p:nvSpPr>
          <p:spPr>
            <a:xfrm>
              <a:off x="3977041" y="2178254"/>
              <a:ext cx="1184941" cy="461665"/>
            </a:xfrm>
            <a:prstGeom prst="rect">
              <a:avLst/>
            </a:prstGeom>
            <a:noFill/>
          </p:spPr>
          <p:txBody>
            <a:bodyPr wrap="none" rtlCol="0">
              <a:spAutoFit/>
            </a:bodyPr>
            <a:lstStyle/>
            <a:p>
              <a:pPr algn="ctr"/>
              <a:r>
                <a:rPr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生成</a:t>
              </a:r>
              <a:r>
                <a:rPr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8560915-4AA4-4442-0266-909AB7FB95BA}"/>
                </a:ext>
              </a:extLst>
            </p:cNvPr>
            <p:cNvSpPr txBox="1"/>
            <p:nvPr/>
          </p:nvSpPr>
          <p:spPr>
            <a:xfrm>
              <a:off x="3242923" y="3826532"/>
              <a:ext cx="2658155" cy="2054409"/>
            </a:xfrm>
            <a:prstGeom prst="rect">
              <a:avLst/>
            </a:prstGeom>
            <a:noFill/>
          </p:spPr>
          <p:txBody>
            <a:bodyPr wrap="square">
              <a:spAutoFit/>
            </a:bodyPr>
            <a:lstStyle/>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生成</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が登場、</a:t>
              </a:r>
              <a:r>
                <a:rPr lang="en" altLang="ja-JP" sz="1200" dirty="0">
                  <a:solidFill>
                    <a:schemeClr val="bg1"/>
                  </a:solidFill>
                  <a:latin typeface="Meiryo" panose="020B0604030504040204" pitchFamily="34" charset="-128"/>
                  <a:ea typeface="Meiryo" panose="020B0604030504040204" pitchFamily="34" charset="-128"/>
                </a:rPr>
                <a:t>ChatGPT</a:t>
              </a:r>
              <a:r>
                <a:rPr lang="ja-JP" altLang="en-US" sz="1200">
                  <a:solidFill>
                    <a:schemeClr val="bg1"/>
                  </a:solidFill>
                  <a:latin typeface="Meiryo" panose="020B0604030504040204" pitchFamily="34" charset="-128"/>
                  <a:ea typeface="Meiryo" panose="020B0604030504040204" pitchFamily="34" charset="-128"/>
                </a:rPr>
                <a:t>などの自然言語で対話的に操作できる</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が普及。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自然な言葉で操作できるようになり、</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がより身近な存在になった。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テキスト、画像、音楽、動画、プログラムなど、新たなコンテンツを創れるようになった。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例：文章作成、翻訳、プログラミング、画像生成、作曲など。</a:t>
              </a:r>
            </a:p>
          </p:txBody>
        </p:sp>
        <p:sp>
          <p:nvSpPr>
            <p:cNvPr id="40" name="右矢印 39">
              <a:extLst>
                <a:ext uri="{FF2B5EF4-FFF2-40B4-BE49-F238E27FC236}">
                  <a16:creationId xmlns:a16="http://schemas.microsoft.com/office/drawing/2014/main" id="{1C16B51D-ECE3-F52B-45C8-8B1F34CC9772}"/>
                </a:ext>
              </a:extLst>
            </p:cNvPr>
            <p:cNvSpPr/>
            <p:nvPr/>
          </p:nvSpPr>
          <p:spPr>
            <a:xfrm>
              <a:off x="2926834" y="3219676"/>
              <a:ext cx="316089" cy="869244"/>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30C491E-36CE-B2F0-3EC2-ED23D35467F3}"/>
                </a:ext>
              </a:extLst>
            </p:cNvPr>
            <p:cNvSpPr txBox="1"/>
            <p:nvPr/>
          </p:nvSpPr>
          <p:spPr>
            <a:xfrm>
              <a:off x="3553850" y="2991440"/>
              <a:ext cx="2031325" cy="646331"/>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コンテンツを生成</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多様なタスク対応</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14" name="グループ化 13">
            <a:extLst>
              <a:ext uri="{FF2B5EF4-FFF2-40B4-BE49-F238E27FC236}">
                <a16:creationId xmlns:a16="http://schemas.microsoft.com/office/drawing/2014/main" id="{E8236FA1-AFC4-D95A-5044-F673B7CD1F87}"/>
              </a:ext>
            </a:extLst>
          </p:cNvPr>
          <p:cNvGrpSpPr/>
          <p:nvPr/>
        </p:nvGrpSpPr>
        <p:grpSpPr>
          <a:xfrm>
            <a:off x="5949748" y="2362859"/>
            <a:ext cx="2969269" cy="3989814"/>
            <a:chOff x="5949748" y="2026530"/>
            <a:chExt cx="2969269" cy="3989814"/>
          </a:xfrm>
        </p:grpSpPr>
        <p:sp>
          <p:nvSpPr>
            <p:cNvPr id="4" name="正方形/長方形 3">
              <a:extLst>
                <a:ext uri="{FF2B5EF4-FFF2-40B4-BE49-F238E27FC236}">
                  <a16:creationId xmlns:a16="http://schemas.microsoft.com/office/drawing/2014/main" id="{AA008E68-6408-2E04-32EB-4ACCD4270DC8}"/>
                </a:ext>
              </a:extLst>
            </p:cNvPr>
            <p:cNvSpPr/>
            <p:nvPr/>
          </p:nvSpPr>
          <p:spPr>
            <a:xfrm>
              <a:off x="6251634" y="2026530"/>
              <a:ext cx="2667383" cy="398981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D1E106FC-692D-985A-A4E4-800755A6A08C}"/>
                </a:ext>
              </a:extLst>
            </p:cNvPr>
            <p:cNvSpPr txBox="1"/>
            <p:nvPr/>
          </p:nvSpPr>
          <p:spPr>
            <a:xfrm>
              <a:off x="6697580" y="2583354"/>
              <a:ext cx="1627369"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自律行動型</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12ABE320-1E72-F07F-3E85-C582844A8FBF}"/>
                </a:ext>
              </a:extLst>
            </p:cNvPr>
            <p:cNvSpPr txBox="1"/>
            <p:nvPr/>
          </p:nvSpPr>
          <p:spPr>
            <a:xfrm>
              <a:off x="6375362" y="2183696"/>
              <a:ext cx="2416046" cy="461665"/>
            </a:xfrm>
            <a:prstGeom prst="rect">
              <a:avLst/>
            </a:prstGeom>
            <a:noFill/>
          </p:spPr>
          <p:txBody>
            <a:bodyPr wrap="none" rtlCol="0">
              <a:spAutoFit/>
            </a:bodyPr>
            <a:lstStyle/>
            <a:p>
              <a:pPr algn="ct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エージェント</a:t>
              </a:r>
            </a:p>
          </p:txBody>
        </p:sp>
        <p:sp>
          <p:nvSpPr>
            <p:cNvPr id="37" name="テキスト ボックス 36">
              <a:extLst>
                <a:ext uri="{FF2B5EF4-FFF2-40B4-BE49-F238E27FC236}">
                  <a16:creationId xmlns:a16="http://schemas.microsoft.com/office/drawing/2014/main" id="{D55CDF3F-99F6-3409-F82F-13CABFFEBE93}"/>
                </a:ext>
              </a:extLst>
            </p:cNvPr>
            <p:cNvSpPr txBox="1"/>
            <p:nvPr/>
          </p:nvSpPr>
          <p:spPr>
            <a:xfrm>
              <a:off x="6247022" y="3823904"/>
              <a:ext cx="2670178" cy="1869743"/>
            </a:xfrm>
            <a:prstGeom prst="rect">
              <a:avLst/>
            </a:prstGeom>
            <a:noFill/>
          </p:spPr>
          <p:txBody>
            <a:bodyPr wrap="square">
              <a:spAutoFit/>
            </a:bodyPr>
            <a:lstStyle/>
            <a:p>
              <a:pPr marL="171450" indent="-171450">
                <a:spcAft>
                  <a:spcPts val="300"/>
                </a:spcAft>
                <a:buFont typeface="Wingdings" pitchFamily="2" charset="2"/>
                <a:buChar char="l"/>
              </a:pP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エージェントが登場、自律的（人間の操作なしに）に行動できるようになった。</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 自律的に環境を認識し、計画を立て、目標を達成するために行動。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人間が指示を出す必要がなく、</a:t>
              </a:r>
              <a:r>
                <a:rPr lang="en"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が主体的にタスクをこなす。 </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spcAft>
                  <a:spcPts val="300"/>
                </a:spcAft>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例：自動運転、ロボット、パーソナルアシスタントなど。</a:t>
              </a:r>
            </a:p>
          </p:txBody>
        </p:sp>
        <p:sp>
          <p:nvSpPr>
            <p:cNvPr id="41" name="右矢印 40">
              <a:extLst>
                <a:ext uri="{FF2B5EF4-FFF2-40B4-BE49-F238E27FC236}">
                  <a16:creationId xmlns:a16="http://schemas.microsoft.com/office/drawing/2014/main" id="{8E0B39AE-5F80-0900-7931-CA1D3B52BAAA}"/>
                </a:ext>
              </a:extLst>
            </p:cNvPr>
            <p:cNvSpPr/>
            <p:nvPr/>
          </p:nvSpPr>
          <p:spPr>
            <a:xfrm>
              <a:off x="5949748" y="3203150"/>
              <a:ext cx="316089" cy="869244"/>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FE92D1DD-2005-A3F4-6DE9-4AFF8C224490}"/>
                </a:ext>
              </a:extLst>
            </p:cNvPr>
            <p:cNvSpPr txBox="1"/>
            <p:nvPr/>
          </p:nvSpPr>
          <p:spPr>
            <a:xfrm>
              <a:off x="6683139" y="2991439"/>
              <a:ext cx="1800493" cy="646331"/>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与えられた課題</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を自律的に解決</a:t>
              </a:r>
            </a:p>
          </p:txBody>
        </p:sp>
      </p:grpSp>
    </p:spTree>
    <p:extLst>
      <p:ext uri="{BB962C8B-B14F-4D97-AF65-F5344CB8AC3E}">
        <p14:creationId xmlns:p14="http://schemas.microsoft.com/office/powerpoint/2010/main" val="12952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768394-0969-3807-6BFF-19E3CBE01376}"/>
              </a:ext>
            </a:extLst>
          </p:cNvPr>
          <p:cNvSpPr>
            <a:spLocks noGrp="1"/>
          </p:cNvSpPr>
          <p:nvPr>
            <p:ph type="title"/>
          </p:nvPr>
        </p:nvSpPr>
        <p:spPr/>
        <p:txBody>
          <a:bodyPr/>
          <a:lstStyle/>
          <a:p>
            <a:r>
              <a:rPr kumimoji="1" lang="ja-JP" altLang="en-US" dirty="0"/>
              <a:t>基盤モデル・大規模言語モデル・生成</a:t>
            </a:r>
            <a:r>
              <a:rPr kumimoji="1" lang="en-US" altLang="ja-JP" dirty="0"/>
              <a:t>AI</a:t>
            </a:r>
            <a:r>
              <a:rPr kumimoji="1" lang="ja-JP" altLang="en-US" dirty="0"/>
              <a:t>の関係</a:t>
            </a:r>
          </a:p>
        </p:txBody>
      </p:sp>
      <p:grpSp>
        <p:nvGrpSpPr>
          <p:cNvPr id="34" name="グループ化 33">
            <a:extLst>
              <a:ext uri="{FF2B5EF4-FFF2-40B4-BE49-F238E27FC236}">
                <a16:creationId xmlns:a16="http://schemas.microsoft.com/office/drawing/2014/main" id="{6F35689F-C629-C3B5-2B9F-6911053748D2}"/>
              </a:ext>
            </a:extLst>
          </p:cNvPr>
          <p:cNvGrpSpPr/>
          <p:nvPr/>
        </p:nvGrpSpPr>
        <p:grpSpPr>
          <a:xfrm>
            <a:off x="505538" y="4733524"/>
            <a:ext cx="8132923" cy="1858076"/>
            <a:chOff x="505538" y="4733524"/>
            <a:chExt cx="8132923" cy="1858076"/>
          </a:xfrm>
        </p:grpSpPr>
        <p:sp>
          <p:nvSpPr>
            <p:cNvPr id="8" name="角丸四角形 7">
              <a:extLst>
                <a:ext uri="{FF2B5EF4-FFF2-40B4-BE49-F238E27FC236}">
                  <a16:creationId xmlns:a16="http://schemas.microsoft.com/office/drawing/2014/main" id="{9FC3A4B1-EA22-53FE-21F4-D33809089A8D}"/>
                </a:ext>
              </a:extLst>
            </p:cNvPr>
            <p:cNvSpPr/>
            <p:nvPr/>
          </p:nvSpPr>
          <p:spPr>
            <a:xfrm>
              <a:off x="505538" y="4733524"/>
              <a:ext cx="8132923" cy="1858076"/>
            </a:xfrm>
            <a:prstGeom prst="roundRect">
              <a:avLst>
                <a:gd name="adj" fmla="val 474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10A39ABB-DA4A-86A9-E79E-8031E71524A4}"/>
                </a:ext>
              </a:extLst>
            </p:cNvPr>
            <p:cNvSpPr txBox="1"/>
            <p:nvPr/>
          </p:nvSpPr>
          <p:spPr>
            <a:xfrm>
              <a:off x="4946008" y="5579543"/>
              <a:ext cx="2665227" cy="646331"/>
            </a:xfrm>
            <a:prstGeom prst="rect">
              <a:avLst/>
            </a:prstGeom>
            <a:noFill/>
          </p:spPr>
          <p:txBody>
            <a:bodyPr wrap="square">
              <a:spAutoFit/>
            </a:bodyPr>
            <a:lstStyle/>
            <a:p>
              <a:pPr algn="l"/>
              <a:r>
                <a:rPr lang="ja-JP" altLang="en-US" sz="1200" b="0" i="0" u="sng">
                  <a:solidFill>
                    <a:srgbClr val="E3E3E3"/>
                  </a:solidFill>
                  <a:effectLst/>
                  <a:latin typeface="Meiryo" panose="020B0604030504040204" pitchFamily="34" charset="-128"/>
                  <a:ea typeface="Meiryo" panose="020B0604030504040204" pitchFamily="34" charset="-128"/>
                </a:rPr>
                <a:t>画像、音声、テキストなど</a:t>
              </a:r>
              <a:r>
                <a:rPr lang="ja-JP" altLang="en-US" sz="1200" u="sng">
                  <a:solidFill>
                    <a:srgbClr val="E3E3E3"/>
                  </a:solidFill>
                  <a:latin typeface="Meiryo" panose="020B0604030504040204" pitchFamily="34" charset="-128"/>
                  <a:ea typeface="Meiryo" panose="020B0604030504040204" pitchFamily="34" charset="-128"/>
                </a:rPr>
                <a:t>の様々な形式</a:t>
              </a:r>
              <a:r>
                <a:rPr lang="ja-JP" altLang="en-US" sz="1200">
                  <a:solidFill>
                    <a:srgbClr val="E3E3E3"/>
                  </a:solidFill>
                  <a:latin typeface="Meiryo" panose="020B0604030504040204" pitchFamily="34" charset="-128"/>
                  <a:ea typeface="Meiryo" panose="020B0604030504040204" pitchFamily="34" charset="-128"/>
                </a:rPr>
                <a:t>の</a:t>
              </a:r>
              <a:r>
                <a:rPr lang="ja-JP" altLang="en-US" sz="1200" b="0" i="0">
                  <a:solidFill>
                    <a:srgbClr val="E3E3E3"/>
                  </a:solidFill>
                  <a:effectLst/>
                  <a:latin typeface="Meiryo" panose="020B0604030504040204" pitchFamily="34" charset="-128"/>
                  <a:ea typeface="Meiryo" panose="020B0604030504040204" pitchFamily="34" charset="-128"/>
                </a:rPr>
                <a:t>膨大な量のデータを学習したモデル。多様なタスクに対応できる。</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63755CC0-979E-472A-161E-89C8A574B008}"/>
                </a:ext>
              </a:extLst>
            </p:cNvPr>
            <p:cNvSpPr txBox="1"/>
            <p:nvPr/>
          </p:nvSpPr>
          <p:spPr>
            <a:xfrm>
              <a:off x="5500410" y="4954893"/>
              <a:ext cx="1556425" cy="553998"/>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基盤モデル</a:t>
              </a:r>
            </a:p>
            <a:p>
              <a:pPr algn="ctr"/>
              <a:r>
                <a:rPr lang="ja-JP" altLang="en-US" sz="1000">
                  <a:solidFill>
                    <a:schemeClr val="bg1"/>
                  </a:solidFill>
                  <a:latin typeface="Meiryo" panose="020B0604030504040204" pitchFamily="34" charset="-128"/>
                  <a:ea typeface="Meiryo" panose="020B0604030504040204" pitchFamily="34" charset="-128"/>
                </a:rPr>
                <a:t>Foundation Models</a:t>
              </a:r>
            </a:p>
          </p:txBody>
        </p:sp>
      </p:grpSp>
      <p:grpSp>
        <p:nvGrpSpPr>
          <p:cNvPr id="33" name="グループ化 32">
            <a:extLst>
              <a:ext uri="{FF2B5EF4-FFF2-40B4-BE49-F238E27FC236}">
                <a16:creationId xmlns:a16="http://schemas.microsoft.com/office/drawing/2014/main" id="{84817158-170A-1DBB-B7AC-9F29247EBD0C}"/>
              </a:ext>
            </a:extLst>
          </p:cNvPr>
          <p:cNvGrpSpPr/>
          <p:nvPr/>
        </p:nvGrpSpPr>
        <p:grpSpPr>
          <a:xfrm>
            <a:off x="598984" y="4835471"/>
            <a:ext cx="3230993" cy="1489129"/>
            <a:chOff x="598984" y="4835471"/>
            <a:chExt cx="3230993" cy="1489129"/>
          </a:xfrm>
        </p:grpSpPr>
        <p:sp>
          <p:nvSpPr>
            <p:cNvPr id="10" name="角丸四角形 9">
              <a:extLst>
                <a:ext uri="{FF2B5EF4-FFF2-40B4-BE49-F238E27FC236}">
                  <a16:creationId xmlns:a16="http://schemas.microsoft.com/office/drawing/2014/main" id="{B4A46C24-C946-4337-4691-D4F4095129FE}"/>
                </a:ext>
              </a:extLst>
            </p:cNvPr>
            <p:cNvSpPr/>
            <p:nvPr/>
          </p:nvSpPr>
          <p:spPr>
            <a:xfrm>
              <a:off x="598984" y="4835471"/>
              <a:ext cx="3230993" cy="1489129"/>
            </a:xfrm>
            <a:prstGeom prst="roundRect">
              <a:avLst>
                <a:gd name="adj" fmla="val 517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5CCEF77B-FF4E-48EE-A017-F56B7D132E35}"/>
                </a:ext>
              </a:extLst>
            </p:cNvPr>
            <p:cNvSpPr txBox="1"/>
            <p:nvPr/>
          </p:nvSpPr>
          <p:spPr>
            <a:xfrm>
              <a:off x="689611" y="5581336"/>
              <a:ext cx="3017520" cy="646331"/>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大量のテキスト・データから学習したモデル。言語処理に特化し、新しいテキストを生成、質問に回答する能力を持つ。</a:t>
              </a:r>
            </a:p>
          </p:txBody>
        </p:sp>
        <p:sp>
          <p:nvSpPr>
            <p:cNvPr id="22" name="テキスト ボックス 21">
              <a:extLst>
                <a:ext uri="{FF2B5EF4-FFF2-40B4-BE49-F238E27FC236}">
                  <a16:creationId xmlns:a16="http://schemas.microsoft.com/office/drawing/2014/main" id="{EB4E4533-5CE0-9706-031C-AA114CB898E7}"/>
                </a:ext>
              </a:extLst>
            </p:cNvPr>
            <p:cNvSpPr txBox="1"/>
            <p:nvPr/>
          </p:nvSpPr>
          <p:spPr>
            <a:xfrm>
              <a:off x="1026374" y="4984662"/>
              <a:ext cx="2282757" cy="553998"/>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大規模言語モデル</a:t>
              </a:r>
            </a:p>
            <a:p>
              <a:pPr algn="ctr"/>
              <a:r>
                <a:rPr lang="ja-JP" altLang="en-US" sz="1000">
                  <a:solidFill>
                    <a:schemeClr val="bg1"/>
                  </a:solidFill>
                  <a:latin typeface="Meiryo" panose="020B0604030504040204" pitchFamily="34" charset="-128"/>
                  <a:ea typeface="Meiryo" panose="020B0604030504040204" pitchFamily="34" charset="-128"/>
                </a:rPr>
                <a:t>Large Language Models (LLM)</a:t>
              </a:r>
            </a:p>
          </p:txBody>
        </p:sp>
      </p:grpSp>
      <p:grpSp>
        <p:nvGrpSpPr>
          <p:cNvPr id="32" name="グループ化 31">
            <a:extLst>
              <a:ext uri="{FF2B5EF4-FFF2-40B4-BE49-F238E27FC236}">
                <a16:creationId xmlns:a16="http://schemas.microsoft.com/office/drawing/2014/main" id="{9BEEA029-0928-A03A-1FC6-96544D9F9FA4}"/>
              </a:ext>
            </a:extLst>
          </p:cNvPr>
          <p:cNvGrpSpPr/>
          <p:nvPr/>
        </p:nvGrpSpPr>
        <p:grpSpPr>
          <a:xfrm>
            <a:off x="505534" y="3192894"/>
            <a:ext cx="6992546" cy="1476797"/>
            <a:chOff x="505534" y="3192894"/>
            <a:chExt cx="6992546" cy="1476797"/>
          </a:xfrm>
        </p:grpSpPr>
        <p:sp>
          <p:nvSpPr>
            <p:cNvPr id="9" name="角丸四角形 8">
              <a:extLst>
                <a:ext uri="{FF2B5EF4-FFF2-40B4-BE49-F238E27FC236}">
                  <a16:creationId xmlns:a16="http://schemas.microsoft.com/office/drawing/2014/main" id="{F85116B3-26C6-BFEA-420B-7C3A175B0F1A}"/>
                </a:ext>
              </a:extLst>
            </p:cNvPr>
            <p:cNvSpPr/>
            <p:nvPr/>
          </p:nvSpPr>
          <p:spPr>
            <a:xfrm>
              <a:off x="505534" y="3192894"/>
              <a:ext cx="6992546" cy="1476797"/>
            </a:xfrm>
            <a:prstGeom prst="roundRect">
              <a:avLst>
                <a:gd name="adj" fmla="val 607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E7950194-5D83-B6B2-997B-0401A71AB2AE}"/>
                </a:ext>
              </a:extLst>
            </p:cNvPr>
            <p:cNvSpPr txBox="1"/>
            <p:nvPr/>
          </p:nvSpPr>
          <p:spPr>
            <a:xfrm>
              <a:off x="1105105" y="3883058"/>
              <a:ext cx="4427220" cy="646331"/>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基盤モデルを使い、新たなデータ／コンテンツを生成する。基盤モデルの性能向上と共に、対応可能なデータ形式（画像や動画、音声など）が増えるとともに、性能も向上している。</a:t>
              </a:r>
            </a:p>
          </p:txBody>
        </p:sp>
        <p:sp>
          <p:nvSpPr>
            <p:cNvPr id="4" name="テキスト ボックス 3">
              <a:extLst>
                <a:ext uri="{FF2B5EF4-FFF2-40B4-BE49-F238E27FC236}">
                  <a16:creationId xmlns:a16="http://schemas.microsoft.com/office/drawing/2014/main" id="{A0488A1B-982A-167D-0871-00E0593C4DD3}"/>
                </a:ext>
              </a:extLst>
            </p:cNvPr>
            <p:cNvSpPr txBox="1"/>
            <p:nvPr/>
          </p:nvSpPr>
          <p:spPr>
            <a:xfrm>
              <a:off x="2761293" y="3361077"/>
              <a:ext cx="1160834" cy="52322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生成AI</a:t>
              </a:r>
            </a:p>
            <a:p>
              <a:pPr algn="ctr"/>
              <a:r>
                <a:rPr lang="ja-JP" altLang="en-US" sz="800">
                  <a:solidFill>
                    <a:schemeClr val="bg1"/>
                  </a:solidFill>
                  <a:latin typeface="Meiryo" panose="020B0604030504040204" pitchFamily="34" charset="-128"/>
                  <a:ea typeface="Meiryo" panose="020B0604030504040204" pitchFamily="34" charset="-128"/>
                </a:rPr>
                <a:t>Generative AI</a:t>
              </a:r>
            </a:p>
          </p:txBody>
        </p:sp>
      </p:grpSp>
      <p:grpSp>
        <p:nvGrpSpPr>
          <p:cNvPr id="21" name="グループ化 20">
            <a:extLst>
              <a:ext uri="{FF2B5EF4-FFF2-40B4-BE49-F238E27FC236}">
                <a16:creationId xmlns:a16="http://schemas.microsoft.com/office/drawing/2014/main" id="{BF52D34B-A769-C0AB-137E-70A7FED33701}"/>
              </a:ext>
            </a:extLst>
          </p:cNvPr>
          <p:cNvGrpSpPr/>
          <p:nvPr/>
        </p:nvGrpSpPr>
        <p:grpSpPr>
          <a:xfrm>
            <a:off x="505535" y="1699645"/>
            <a:ext cx="3324442" cy="1420431"/>
            <a:chOff x="505535" y="1192516"/>
            <a:chExt cx="3324442" cy="1420431"/>
          </a:xfrm>
        </p:grpSpPr>
        <p:sp>
          <p:nvSpPr>
            <p:cNvPr id="5" name="角丸四角形 4">
              <a:extLst>
                <a:ext uri="{FF2B5EF4-FFF2-40B4-BE49-F238E27FC236}">
                  <a16:creationId xmlns:a16="http://schemas.microsoft.com/office/drawing/2014/main" id="{FC2E66B1-F483-94F7-4A8A-47BE3418BAFC}"/>
                </a:ext>
              </a:extLst>
            </p:cNvPr>
            <p:cNvSpPr/>
            <p:nvPr/>
          </p:nvSpPr>
          <p:spPr>
            <a:xfrm>
              <a:off x="505535" y="1192516"/>
              <a:ext cx="3324442" cy="1420431"/>
            </a:xfrm>
            <a:prstGeom prst="roundRect">
              <a:avLst>
                <a:gd name="adj" fmla="val 6078"/>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D62A903-2662-D5DF-C6EA-DA95FCF61896}"/>
                </a:ext>
              </a:extLst>
            </p:cNvPr>
            <p:cNvSpPr txBox="1"/>
            <p:nvPr/>
          </p:nvSpPr>
          <p:spPr>
            <a:xfrm>
              <a:off x="769621" y="1864985"/>
              <a:ext cx="2857500" cy="461665"/>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生成</a:t>
              </a: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を自然言語で対話的に（チャット形式で）使用できるサービス。</a:t>
              </a:r>
            </a:p>
          </p:txBody>
        </p:sp>
        <p:sp>
          <p:nvSpPr>
            <p:cNvPr id="7" name="テキスト ボックス 6">
              <a:extLst>
                <a:ext uri="{FF2B5EF4-FFF2-40B4-BE49-F238E27FC236}">
                  <a16:creationId xmlns:a16="http://schemas.microsoft.com/office/drawing/2014/main" id="{42B10B77-EB47-5D85-5A4E-3C7357986466}"/>
                </a:ext>
              </a:extLst>
            </p:cNvPr>
            <p:cNvSpPr txBox="1"/>
            <p:nvPr/>
          </p:nvSpPr>
          <p:spPr>
            <a:xfrm>
              <a:off x="1099190" y="1305357"/>
              <a:ext cx="2137127" cy="52322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チャットAI</a:t>
              </a:r>
            </a:p>
            <a:p>
              <a:pPr algn="ctr"/>
              <a:r>
                <a:rPr lang="en-US" altLang="ja-JP" sz="800" dirty="0">
                  <a:solidFill>
                    <a:schemeClr val="bg1"/>
                  </a:solidFill>
                  <a:latin typeface="Meiryo" panose="020B0604030504040204" pitchFamily="34" charset="-128"/>
                  <a:ea typeface="Meiryo" panose="020B0604030504040204" pitchFamily="34" charset="-128"/>
                </a:rPr>
                <a:t>Chat</a:t>
              </a:r>
              <a:r>
                <a:rPr lang="ja-JP" altLang="en-US" sz="800">
                  <a:solidFill>
                    <a:schemeClr val="bg1"/>
                  </a:solidFill>
                  <a:latin typeface="Meiryo" panose="020B0604030504040204" pitchFamily="34" charset="-128"/>
                  <a:ea typeface="Meiryo" panose="020B0604030504040204" pitchFamily="34" charset="-128"/>
                </a:rPr>
                <a:t> AI</a:t>
              </a:r>
            </a:p>
          </p:txBody>
        </p:sp>
      </p:grpSp>
      <p:grpSp>
        <p:nvGrpSpPr>
          <p:cNvPr id="23" name="グループ化 22">
            <a:extLst>
              <a:ext uri="{FF2B5EF4-FFF2-40B4-BE49-F238E27FC236}">
                <a16:creationId xmlns:a16="http://schemas.microsoft.com/office/drawing/2014/main" id="{26BF968F-56BF-15DC-4F05-65D2D2FA7351}"/>
              </a:ext>
            </a:extLst>
          </p:cNvPr>
          <p:cNvGrpSpPr/>
          <p:nvPr/>
        </p:nvGrpSpPr>
        <p:grpSpPr>
          <a:xfrm>
            <a:off x="3907951" y="1699645"/>
            <a:ext cx="2308550" cy="1420432"/>
            <a:chOff x="3907951" y="1192516"/>
            <a:chExt cx="2308550" cy="1420432"/>
          </a:xfrm>
        </p:grpSpPr>
        <p:sp>
          <p:nvSpPr>
            <p:cNvPr id="11" name="角丸四角形 10">
              <a:extLst>
                <a:ext uri="{FF2B5EF4-FFF2-40B4-BE49-F238E27FC236}">
                  <a16:creationId xmlns:a16="http://schemas.microsoft.com/office/drawing/2014/main" id="{137556CB-04E1-C0F1-357A-4D762D1B6303}"/>
                </a:ext>
              </a:extLst>
            </p:cNvPr>
            <p:cNvSpPr/>
            <p:nvPr/>
          </p:nvSpPr>
          <p:spPr>
            <a:xfrm>
              <a:off x="3907951" y="1192516"/>
              <a:ext cx="2308550" cy="1420432"/>
            </a:xfrm>
            <a:prstGeom prst="roundRect">
              <a:avLst>
                <a:gd name="adj" fmla="val 6078"/>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C7AE91CD-9A84-2D62-25EB-101D16E71E5D}"/>
                </a:ext>
              </a:extLst>
            </p:cNvPr>
            <p:cNvSpPr txBox="1"/>
            <p:nvPr/>
          </p:nvSpPr>
          <p:spPr>
            <a:xfrm>
              <a:off x="4001401" y="1749524"/>
              <a:ext cx="2137126" cy="830997"/>
            </a:xfrm>
            <a:prstGeom prst="rect">
              <a:avLst/>
            </a:prstGeom>
            <a:noFill/>
          </p:spPr>
          <p:txBody>
            <a:bodyPr wrap="square">
              <a:spAutoFit/>
            </a:bodyPr>
            <a:lstStyle/>
            <a:p>
              <a:r>
                <a:rPr lang="ja-JP" altLang="en-US" sz="1200" dirty="0">
                  <a:solidFill>
                    <a:schemeClr val="bg1"/>
                  </a:solidFill>
                  <a:latin typeface="Meiryo" panose="020B0604030504040204" pitchFamily="34" charset="-128"/>
                  <a:ea typeface="Meiryo" panose="020B0604030504040204" pitchFamily="34" charset="-128"/>
                </a:rPr>
                <a:t>生成</a:t>
              </a: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を組み入れたアプリケーション</a:t>
              </a:r>
              <a:r>
                <a:rPr lang="ja-JP" altLang="en-US" sz="1200" dirty="0">
                  <a:solidFill>
                    <a:schemeClr val="bg1"/>
                  </a:solidFill>
                  <a:latin typeface="Meiryo" panose="020B0604030504040204" pitchFamily="34" charset="-128"/>
                  <a:ea typeface="Meiryo" panose="020B0604030504040204" pitchFamily="34" charset="-128"/>
                </a:rPr>
                <a:t>・サービス。</a:t>
              </a:r>
              <a:r>
                <a:rPr lang="en-US" altLang="ja-JP" sz="1200" dirty="0">
                  <a:solidFill>
                    <a:schemeClr val="bg1"/>
                  </a:solidFill>
                  <a:latin typeface="Meiryo" panose="020B0604030504040204" pitchFamily="34" charset="-128"/>
                  <a:ea typeface="Meiryo" panose="020B0604030504040204" pitchFamily="34" charset="-128"/>
                </a:rPr>
                <a:t>GitHub Copilot</a:t>
              </a:r>
              <a:r>
                <a:rPr lang="ja-JP" altLang="en-US" sz="1200" dirty="0">
                  <a:solidFill>
                    <a:schemeClr val="bg1"/>
                  </a:solidFill>
                  <a:latin typeface="Meiryo" panose="020B0604030504040204" pitchFamily="34" charset="-128"/>
                  <a:ea typeface="Meiryo" panose="020B0604030504040204" pitchFamily="34" charset="-128"/>
                </a:rPr>
                <a:t>や</a:t>
              </a:r>
              <a:r>
                <a:rPr lang="en-US" altLang="ja-JP" sz="1200" dirty="0">
                  <a:solidFill>
                    <a:schemeClr val="bg1"/>
                  </a:solidFill>
                  <a:latin typeface="Meiryo" panose="020B0604030504040204" pitchFamily="34" charset="-128"/>
                  <a:ea typeface="Meiryo" panose="020B0604030504040204" pitchFamily="34" charset="-128"/>
                </a:rPr>
                <a:t>Copilot for Microsoft365</a:t>
              </a:r>
              <a:r>
                <a:rPr lang="ja-JP" altLang="en-US" sz="1200" dirty="0">
                  <a:solidFill>
                    <a:schemeClr val="bg1"/>
                  </a:solidFill>
                  <a:latin typeface="Meiryo" panose="020B0604030504040204" pitchFamily="34" charset="-128"/>
                  <a:ea typeface="Meiryo" panose="020B0604030504040204" pitchFamily="34" charset="-128"/>
                </a:rPr>
                <a:t>など。</a:t>
              </a:r>
            </a:p>
          </p:txBody>
        </p:sp>
        <p:sp>
          <p:nvSpPr>
            <p:cNvPr id="15" name="テキスト ボックス 14">
              <a:extLst>
                <a:ext uri="{FF2B5EF4-FFF2-40B4-BE49-F238E27FC236}">
                  <a16:creationId xmlns:a16="http://schemas.microsoft.com/office/drawing/2014/main" id="{EE35D72E-603D-7556-1163-E2DE1201C54C}"/>
                </a:ext>
              </a:extLst>
            </p:cNvPr>
            <p:cNvSpPr txBox="1"/>
            <p:nvPr/>
          </p:nvSpPr>
          <p:spPr>
            <a:xfrm>
              <a:off x="3993663" y="1307045"/>
              <a:ext cx="2137127" cy="40011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生成</a:t>
              </a:r>
              <a:r>
                <a:rPr lang="en-US" altLang="ja-JP" sz="2000" b="1" dirty="0">
                  <a:solidFill>
                    <a:schemeClr val="bg1"/>
                  </a:solidFill>
                  <a:latin typeface="Meiryo" panose="020B0604030504040204" pitchFamily="34" charset="-128"/>
                  <a:ea typeface="Meiryo" panose="020B0604030504040204" pitchFamily="34" charset="-128"/>
                </a:rPr>
                <a:t>AI</a:t>
              </a:r>
              <a:r>
                <a:rPr lang="ja-JP" altLang="en-US" sz="2000" b="1">
                  <a:solidFill>
                    <a:schemeClr val="bg1"/>
                  </a:solidFill>
                  <a:latin typeface="Meiryo" panose="020B0604030504040204" pitchFamily="34" charset="-128"/>
                  <a:ea typeface="Meiryo" panose="020B0604030504040204" pitchFamily="34" charset="-128"/>
                </a:rPr>
                <a:t>サービス</a:t>
              </a:r>
            </a:p>
          </p:txBody>
        </p:sp>
      </p:grpSp>
      <p:grpSp>
        <p:nvGrpSpPr>
          <p:cNvPr id="24" name="グループ化 23">
            <a:extLst>
              <a:ext uri="{FF2B5EF4-FFF2-40B4-BE49-F238E27FC236}">
                <a16:creationId xmlns:a16="http://schemas.microsoft.com/office/drawing/2014/main" id="{1860130A-FDC1-BBDF-8EC6-2B0C5EF2C1BF}"/>
              </a:ext>
            </a:extLst>
          </p:cNvPr>
          <p:cNvGrpSpPr/>
          <p:nvPr/>
        </p:nvGrpSpPr>
        <p:grpSpPr>
          <a:xfrm>
            <a:off x="6294475" y="1699645"/>
            <a:ext cx="2343986" cy="2889522"/>
            <a:chOff x="6294475" y="1192516"/>
            <a:chExt cx="2343986" cy="2889522"/>
          </a:xfrm>
        </p:grpSpPr>
        <p:sp>
          <p:nvSpPr>
            <p:cNvPr id="17" name="角丸四角形 16">
              <a:extLst>
                <a:ext uri="{FF2B5EF4-FFF2-40B4-BE49-F238E27FC236}">
                  <a16:creationId xmlns:a16="http://schemas.microsoft.com/office/drawing/2014/main" id="{63CAD7B6-C42C-0B72-3EB7-575810ED2226}"/>
                </a:ext>
              </a:extLst>
            </p:cNvPr>
            <p:cNvSpPr/>
            <p:nvPr/>
          </p:nvSpPr>
          <p:spPr>
            <a:xfrm>
              <a:off x="6294475" y="1192516"/>
              <a:ext cx="2343986" cy="2889522"/>
            </a:xfrm>
            <a:prstGeom prst="roundRect">
              <a:avLst>
                <a:gd name="adj" fmla="val 3874"/>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6EAC6B4C-49EB-5472-E87A-58C419A80670}"/>
                </a:ext>
              </a:extLst>
            </p:cNvPr>
            <p:cNvSpPr txBox="1"/>
            <p:nvPr/>
          </p:nvSpPr>
          <p:spPr>
            <a:xfrm>
              <a:off x="6393256" y="2695213"/>
              <a:ext cx="2194735" cy="461665"/>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基盤モデルや生成</a:t>
              </a: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を使って作られるサービス。</a:t>
              </a:r>
            </a:p>
          </p:txBody>
        </p:sp>
        <p:sp>
          <p:nvSpPr>
            <p:cNvPr id="19" name="テキスト ボックス 18">
              <a:extLst>
                <a:ext uri="{FF2B5EF4-FFF2-40B4-BE49-F238E27FC236}">
                  <a16:creationId xmlns:a16="http://schemas.microsoft.com/office/drawing/2014/main" id="{9E7C76D7-B9E9-EB48-531D-73D299A312C9}"/>
                </a:ext>
              </a:extLst>
            </p:cNvPr>
            <p:cNvSpPr txBox="1"/>
            <p:nvPr/>
          </p:nvSpPr>
          <p:spPr>
            <a:xfrm>
              <a:off x="6422059" y="2180411"/>
              <a:ext cx="2137127" cy="40011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様々なサービス</a:t>
              </a:r>
            </a:p>
          </p:txBody>
        </p:sp>
      </p:grpSp>
      <p:grpSp>
        <p:nvGrpSpPr>
          <p:cNvPr id="26" name="グループ化 25">
            <a:extLst>
              <a:ext uri="{FF2B5EF4-FFF2-40B4-BE49-F238E27FC236}">
                <a16:creationId xmlns:a16="http://schemas.microsoft.com/office/drawing/2014/main" id="{4D5E856D-E66A-1965-73C5-7554FCFC54DE}"/>
              </a:ext>
            </a:extLst>
          </p:cNvPr>
          <p:cNvGrpSpPr/>
          <p:nvPr/>
        </p:nvGrpSpPr>
        <p:grpSpPr>
          <a:xfrm>
            <a:off x="7591526" y="4652999"/>
            <a:ext cx="1291526" cy="473330"/>
            <a:chOff x="4208884" y="4706829"/>
            <a:chExt cx="1291526" cy="473330"/>
          </a:xfrm>
        </p:grpSpPr>
        <p:sp>
          <p:nvSpPr>
            <p:cNvPr id="14" name="角丸四角形吹き出し 13">
              <a:extLst>
                <a:ext uri="{FF2B5EF4-FFF2-40B4-BE49-F238E27FC236}">
                  <a16:creationId xmlns:a16="http://schemas.microsoft.com/office/drawing/2014/main" id="{743B15B2-F0B7-0A8C-2092-FED578B0FF6E}"/>
                </a:ext>
              </a:extLst>
            </p:cNvPr>
            <p:cNvSpPr/>
            <p:nvPr/>
          </p:nvSpPr>
          <p:spPr>
            <a:xfrm>
              <a:off x="4208884" y="4706829"/>
              <a:ext cx="1291526" cy="470115"/>
            </a:xfrm>
            <a:prstGeom prst="wedgeRoundRectCallout">
              <a:avLst>
                <a:gd name="adj1" fmla="val -78093"/>
                <a:gd name="adj2" fmla="val 123050"/>
                <a:gd name="adj3" fmla="val 16667"/>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E2A20B98-BE87-851E-D00D-383BE739F0DE}"/>
                </a:ext>
              </a:extLst>
            </p:cNvPr>
            <p:cNvSpPr txBox="1"/>
            <p:nvPr/>
          </p:nvSpPr>
          <p:spPr>
            <a:xfrm>
              <a:off x="4268589" y="4749272"/>
              <a:ext cx="1172116" cy="430887"/>
            </a:xfrm>
            <a:prstGeom prst="rect">
              <a:avLst/>
            </a:prstGeom>
            <a:noFill/>
          </p:spPr>
          <p:txBody>
            <a:bodyPr wrap="none" rtlCol="0">
              <a:spAutoFit/>
            </a:bodyPr>
            <a:lstStyle/>
            <a:p>
              <a:pPr algn="ctr"/>
              <a:r>
                <a:rPr kumimoji="1" lang="ja-JP" altLang="en-US" sz="1100" b="1">
                  <a:solidFill>
                    <a:schemeClr val="bg1"/>
                  </a:solidFill>
                  <a:latin typeface="Meiryo" panose="020B0604030504040204" pitchFamily="34" charset="-128"/>
                  <a:ea typeface="Meiryo" panose="020B0604030504040204" pitchFamily="34" charset="-128"/>
                </a:rPr>
                <a:t>マルチモーダル</a:t>
              </a:r>
              <a:endParaRPr kumimoji="1" lang="en-US" altLang="ja-JP" sz="1100" b="1" dirty="0">
                <a:solidFill>
                  <a:schemeClr val="bg1"/>
                </a:solidFill>
                <a:latin typeface="Meiryo" panose="020B0604030504040204" pitchFamily="34" charset="-128"/>
                <a:ea typeface="Meiryo" panose="020B0604030504040204" pitchFamily="34" charset="-128"/>
              </a:endParaRPr>
            </a:p>
            <a:p>
              <a:pPr algn="ctr"/>
              <a:r>
                <a:rPr lang="en-US" altLang="ja-JP" sz="1100" dirty="0">
                  <a:solidFill>
                    <a:schemeClr val="bg1"/>
                  </a:solidFill>
                  <a:latin typeface="Meiryo" panose="020B0604030504040204" pitchFamily="34" charset="-128"/>
                  <a:ea typeface="Meiryo" panose="020B0604030504040204" pitchFamily="34" charset="-128"/>
                </a:rPr>
                <a:t>Multi-modal</a:t>
              </a:r>
              <a:endParaRPr kumimoji="1" lang="ja-JP" altLang="en-US" sz="1100">
                <a:solidFill>
                  <a:schemeClr val="bg1"/>
                </a:solidFill>
                <a:latin typeface="Meiryo" panose="020B0604030504040204" pitchFamily="34" charset="-128"/>
                <a:ea typeface="Meiryo" panose="020B0604030504040204" pitchFamily="34" charset="-128"/>
              </a:endParaRPr>
            </a:p>
          </p:txBody>
        </p:sp>
      </p:grpSp>
      <p:grpSp>
        <p:nvGrpSpPr>
          <p:cNvPr id="31" name="グループ化 30">
            <a:extLst>
              <a:ext uri="{FF2B5EF4-FFF2-40B4-BE49-F238E27FC236}">
                <a16:creationId xmlns:a16="http://schemas.microsoft.com/office/drawing/2014/main" id="{F4738D65-6140-6B07-6096-926013620DED}"/>
              </a:ext>
            </a:extLst>
          </p:cNvPr>
          <p:cNvGrpSpPr/>
          <p:nvPr/>
        </p:nvGrpSpPr>
        <p:grpSpPr>
          <a:xfrm>
            <a:off x="505534" y="784569"/>
            <a:ext cx="8132923" cy="851244"/>
            <a:chOff x="505534" y="784569"/>
            <a:chExt cx="8132923" cy="851244"/>
          </a:xfrm>
        </p:grpSpPr>
        <p:sp>
          <p:nvSpPr>
            <p:cNvPr id="27" name="角丸四角形 26">
              <a:extLst>
                <a:ext uri="{FF2B5EF4-FFF2-40B4-BE49-F238E27FC236}">
                  <a16:creationId xmlns:a16="http://schemas.microsoft.com/office/drawing/2014/main" id="{7FE0EA33-E753-69A9-EDF5-DA996B4B0D4A}"/>
                </a:ext>
              </a:extLst>
            </p:cNvPr>
            <p:cNvSpPr/>
            <p:nvPr/>
          </p:nvSpPr>
          <p:spPr>
            <a:xfrm>
              <a:off x="505534" y="784569"/>
              <a:ext cx="8132923" cy="851244"/>
            </a:xfrm>
            <a:prstGeom prst="roundRect">
              <a:avLst>
                <a:gd name="adj" fmla="val 114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472718C3-DBFA-CCEB-010C-539EA618DA1B}"/>
                </a:ext>
              </a:extLst>
            </p:cNvPr>
            <p:cNvSpPr txBox="1"/>
            <p:nvPr/>
          </p:nvSpPr>
          <p:spPr>
            <a:xfrm>
              <a:off x="3503436" y="840191"/>
              <a:ext cx="2137127" cy="52322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AIエージェント</a:t>
              </a:r>
            </a:p>
            <a:p>
              <a:pPr algn="ctr"/>
              <a:r>
                <a:rPr lang="ja-JP" altLang="en-US" sz="800">
                  <a:solidFill>
                    <a:schemeClr val="bg1"/>
                  </a:solidFill>
                  <a:latin typeface="Meiryo" panose="020B0604030504040204" pitchFamily="34" charset="-128"/>
                  <a:ea typeface="Meiryo" panose="020B0604030504040204" pitchFamily="34" charset="-128"/>
                </a:rPr>
                <a:t>AI</a:t>
              </a:r>
              <a:r>
                <a:rPr lang="en-US" altLang="ja-JP" sz="800" dirty="0">
                  <a:solidFill>
                    <a:schemeClr val="bg1"/>
                  </a:solidFill>
                  <a:latin typeface="Meiryo" panose="020B0604030504040204" pitchFamily="34" charset="-128"/>
                  <a:ea typeface="Meiryo" panose="020B0604030504040204" pitchFamily="34" charset="-128"/>
                </a:rPr>
                <a:t> Agent</a:t>
              </a:r>
              <a:endParaRPr lang="ja-JP" altLang="en-US" sz="80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5895164D-B12F-DACA-5C6F-4E6763615E9C}"/>
                </a:ext>
              </a:extLst>
            </p:cNvPr>
            <p:cNvSpPr txBox="1"/>
            <p:nvPr/>
          </p:nvSpPr>
          <p:spPr>
            <a:xfrm>
              <a:off x="616531" y="1339083"/>
              <a:ext cx="7936469" cy="246221"/>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達成目標を与えれば、その達成に必要な</a:t>
              </a:r>
              <a:r>
                <a:rPr lang="ja-JP" altLang="en-US" sz="1000">
                  <a:solidFill>
                    <a:schemeClr val="bg1"/>
                  </a:solidFill>
                  <a:latin typeface="Meiryo" panose="020B0604030504040204" pitchFamily="34" charset="-128"/>
                  <a:ea typeface="Meiryo" panose="020B0604030504040204" pitchFamily="34" charset="-128"/>
                </a:rPr>
                <a:t>複数タスクの優先順位の決定や実行を人の助けを借りずに調整し、目標を達成する。</a:t>
              </a:r>
              <a:endParaRPr lang="en-US" altLang="ja-JP" sz="1000" dirty="0">
                <a:solidFill>
                  <a:schemeClr val="bg1"/>
                </a:solidFill>
                <a:latin typeface="Meiryo" panose="020B0604030504040204" pitchFamily="34" charset="-128"/>
                <a:ea typeface="Meiryo" panose="020B0604030504040204" pitchFamily="34" charset="-128"/>
              </a:endParaRPr>
            </a:p>
          </p:txBody>
        </p:sp>
      </p:grpSp>
      <p:sp>
        <p:nvSpPr>
          <p:cNvPr id="28" name="テキスト ボックス 27">
            <a:extLst>
              <a:ext uri="{FF2B5EF4-FFF2-40B4-BE49-F238E27FC236}">
                <a16:creationId xmlns:a16="http://schemas.microsoft.com/office/drawing/2014/main" id="{E08B33C8-1EDA-5458-C40C-23130C44330E}"/>
              </a:ext>
            </a:extLst>
          </p:cNvPr>
          <p:cNvSpPr txBox="1"/>
          <p:nvPr/>
        </p:nvSpPr>
        <p:spPr>
          <a:xfrm>
            <a:off x="2214480" y="6354910"/>
            <a:ext cx="6423977" cy="230832"/>
          </a:xfrm>
          <a:prstGeom prst="rect">
            <a:avLst/>
          </a:prstGeom>
          <a:noFill/>
        </p:spPr>
        <p:txBody>
          <a:bodyPr wrap="square" rtlCol="0">
            <a:spAutoFit/>
          </a:bodyPr>
          <a:lstStyle/>
          <a:p>
            <a:pPr algn="r"/>
            <a:r>
              <a:rPr lang="en-US" altLang="ja-JP" sz="900" dirty="0">
                <a:solidFill>
                  <a:schemeClr val="bg1"/>
                </a:solidFill>
                <a:latin typeface="Meiryo" panose="020B0604030504040204" pitchFamily="34" charset="-128"/>
                <a:ea typeface="Meiryo" panose="020B0604030504040204" pitchFamily="34" charset="-128"/>
              </a:rPr>
              <a:t>※ </a:t>
            </a:r>
            <a:r>
              <a:rPr lang="ja-JP" altLang="en-US" sz="900">
                <a:solidFill>
                  <a:schemeClr val="bg1"/>
                </a:solidFill>
                <a:latin typeface="Meiryo" panose="020B0604030504040204" pitchFamily="34" charset="-128"/>
                <a:ea typeface="Meiryo" panose="020B0604030504040204" pitchFamily="34" charset="-128"/>
              </a:rPr>
              <a:t>厳密には、「基盤モデル」と「</a:t>
            </a:r>
            <a:r>
              <a:rPr lang="en-US" altLang="ja-JP" sz="900" dirty="0">
                <a:solidFill>
                  <a:schemeClr val="bg1"/>
                </a:solidFill>
                <a:latin typeface="Meiryo" panose="020B0604030504040204" pitchFamily="34" charset="-128"/>
                <a:ea typeface="Meiryo" panose="020B0604030504040204" pitchFamily="34" charset="-128"/>
              </a:rPr>
              <a:t>LLM</a:t>
            </a:r>
            <a:r>
              <a:rPr lang="ja-JP" altLang="en-US" sz="900">
                <a:solidFill>
                  <a:schemeClr val="bg1"/>
                </a:solidFill>
                <a:latin typeface="Meiryo" panose="020B0604030504040204" pitchFamily="34" charset="-128"/>
                <a:ea typeface="Meiryo" panose="020B0604030504040204" pitchFamily="34" charset="-128"/>
              </a:rPr>
              <a:t>」は同義ではないが、慣用的に「基盤モデル」を「</a:t>
            </a:r>
            <a:r>
              <a:rPr lang="en-US" altLang="ja-JP" sz="900" dirty="0">
                <a:solidFill>
                  <a:schemeClr val="bg1"/>
                </a:solidFill>
                <a:latin typeface="Meiryo" panose="020B0604030504040204" pitchFamily="34" charset="-128"/>
                <a:ea typeface="Meiryo" panose="020B0604030504040204" pitchFamily="34" charset="-128"/>
              </a:rPr>
              <a:t>LLM</a:t>
            </a:r>
            <a:r>
              <a:rPr lang="ja-JP" altLang="en-US" sz="900">
                <a:solidFill>
                  <a:schemeClr val="bg1"/>
                </a:solidFill>
                <a:latin typeface="Meiryo" panose="020B0604030504040204" pitchFamily="34" charset="-128"/>
                <a:ea typeface="Meiryo" panose="020B0604030504040204" pitchFamily="34" charset="-128"/>
              </a:rPr>
              <a:t>」と呼ぶことがある。</a:t>
            </a:r>
            <a:endParaRPr kumimoji="1" lang="ja-JP" altLang="en-US" sz="9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4614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par>
                                <p:cTn id="33" presetID="53" presetClass="entr" presetSubtype="16"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p:tgtEl>
                                          <p:spTgt spid="31"/>
                                        </p:tgtEl>
                                        <p:attrNameLst>
                                          <p:attrName>ppt_y</p:attrName>
                                        </p:attrNameLst>
                                      </p:cBhvr>
                                      <p:tavLst>
                                        <p:tav tm="0">
                                          <p:val>
                                            <p:strVal val="#ppt_y-#ppt_h*1.125000"/>
                                          </p:val>
                                        </p:tav>
                                        <p:tav tm="100000">
                                          <p:val>
                                            <p:strVal val="#ppt_y"/>
                                          </p:val>
                                        </p:tav>
                                      </p:tavLst>
                                    </p:anim>
                                    <p:animEffect transition="in" filter="wipe(down)">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DDDADE-F49B-5E10-9541-BEFA5FE4FFCA}"/>
              </a:ext>
            </a:extLst>
          </p:cNvPr>
          <p:cNvSpPr>
            <a:spLocks noGrp="1"/>
          </p:cNvSpPr>
          <p:nvPr>
            <p:ph type="title"/>
          </p:nvPr>
        </p:nvSpPr>
        <p:spPr/>
        <p:txBody>
          <a:bodyPr/>
          <a:lstStyle/>
          <a:p>
            <a:r>
              <a:rPr kumimoji="1" lang="ja-JP" altLang="en-US" dirty="0"/>
              <a:t>基盤モデル</a:t>
            </a:r>
            <a:r>
              <a:rPr kumimoji="1" lang="en-US" altLang="ja-JP" dirty="0"/>
              <a:t> Foundation Model</a:t>
            </a:r>
            <a:endParaRPr kumimoji="1" lang="ja-JP" altLang="en-US" dirty="0"/>
          </a:p>
        </p:txBody>
      </p:sp>
      <p:sp>
        <p:nvSpPr>
          <p:cNvPr id="3" name="フローチャート: 磁気ディスク 2">
            <a:extLst>
              <a:ext uri="{FF2B5EF4-FFF2-40B4-BE49-F238E27FC236}">
                <a16:creationId xmlns:a16="http://schemas.microsoft.com/office/drawing/2014/main" id="{53DD5E10-C204-A3DB-D586-156A30F7C2E1}"/>
              </a:ext>
            </a:extLst>
          </p:cNvPr>
          <p:cNvSpPr/>
          <p:nvPr/>
        </p:nvSpPr>
        <p:spPr>
          <a:xfrm>
            <a:off x="4015408" y="2367530"/>
            <a:ext cx="1113183" cy="523461"/>
          </a:xfrm>
          <a:prstGeom prst="flowChartMagneticDisk">
            <a:avLst/>
          </a:prstGeom>
          <a:solidFill>
            <a:srgbClr val="0070C0"/>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フローチャート: 磁気ディスク 3">
            <a:extLst>
              <a:ext uri="{FF2B5EF4-FFF2-40B4-BE49-F238E27FC236}">
                <a16:creationId xmlns:a16="http://schemas.microsoft.com/office/drawing/2014/main" id="{A954CBAF-3F2C-C550-E1A9-70C0F011043B}"/>
              </a:ext>
            </a:extLst>
          </p:cNvPr>
          <p:cNvSpPr/>
          <p:nvPr/>
        </p:nvSpPr>
        <p:spPr>
          <a:xfrm>
            <a:off x="4015408" y="3222296"/>
            <a:ext cx="1113183" cy="523461"/>
          </a:xfrm>
          <a:prstGeom prst="flowChartMagneticDisk">
            <a:avLst/>
          </a:prstGeom>
          <a:solidFill>
            <a:srgbClr val="0070C0"/>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ローチャート: 磁気ディスク 4">
            <a:extLst>
              <a:ext uri="{FF2B5EF4-FFF2-40B4-BE49-F238E27FC236}">
                <a16:creationId xmlns:a16="http://schemas.microsoft.com/office/drawing/2014/main" id="{B3E0ED27-4EE2-B517-912C-FFF9DB7D6654}"/>
              </a:ext>
            </a:extLst>
          </p:cNvPr>
          <p:cNvSpPr/>
          <p:nvPr/>
        </p:nvSpPr>
        <p:spPr>
          <a:xfrm>
            <a:off x="4015408" y="4077062"/>
            <a:ext cx="1113183" cy="523461"/>
          </a:xfrm>
          <a:prstGeom prst="flowChartMagneticDisk">
            <a:avLst/>
          </a:prstGeom>
          <a:solidFill>
            <a:srgbClr val="0070C0"/>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磁気ディスク 5">
            <a:extLst>
              <a:ext uri="{FF2B5EF4-FFF2-40B4-BE49-F238E27FC236}">
                <a16:creationId xmlns:a16="http://schemas.microsoft.com/office/drawing/2014/main" id="{22D7DE99-6504-92F3-FD61-6D5890B50074}"/>
              </a:ext>
            </a:extLst>
          </p:cNvPr>
          <p:cNvSpPr/>
          <p:nvPr/>
        </p:nvSpPr>
        <p:spPr>
          <a:xfrm>
            <a:off x="4015407" y="4931828"/>
            <a:ext cx="1113183" cy="523461"/>
          </a:xfrm>
          <a:prstGeom prst="flowChartMagneticDisk">
            <a:avLst/>
          </a:prstGeom>
          <a:solidFill>
            <a:srgbClr val="0070C0"/>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磁気ディスク 6">
            <a:extLst>
              <a:ext uri="{FF2B5EF4-FFF2-40B4-BE49-F238E27FC236}">
                <a16:creationId xmlns:a16="http://schemas.microsoft.com/office/drawing/2014/main" id="{E03338EB-F1EE-F977-BA54-C0D62CF0CE3B}"/>
              </a:ext>
            </a:extLst>
          </p:cNvPr>
          <p:cNvSpPr/>
          <p:nvPr/>
        </p:nvSpPr>
        <p:spPr>
          <a:xfrm>
            <a:off x="4015406" y="5786594"/>
            <a:ext cx="1113183" cy="523461"/>
          </a:xfrm>
          <a:prstGeom prst="flowChartMagneticDisk">
            <a:avLst/>
          </a:prstGeom>
          <a:solidFill>
            <a:srgbClr val="0070C0"/>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7D696101-BE57-C3F5-6067-EEEEF0A2EFD3}"/>
              </a:ext>
            </a:extLst>
          </p:cNvPr>
          <p:cNvSpPr txBox="1"/>
          <p:nvPr/>
        </p:nvSpPr>
        <p:spPr>
          <a:xfrm>
            <a:off x="4071889" y="2540767"/>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テキスト</a:t>
            </a:r>
          </a:p>
        </p:txBody>
      </p:sp>
      <p:sp>
        <p:nvSpPr>
          <p:cNvPr id="25" name="テキスト ボックス 24">
            <a:extLst>
              <a:ext uri="{FF2B5EF4-FFF2-40B4-BE49-F238E27FC236}">
                <a16:creationId xmlns:a16="http://schemas.microsoft.com/office/drawing/2014/main" id="{34256558-E05B-E6B9-95B0-F83BA42F22CB}"/>
              </a:ext>
            </a:extLst>
          </p:cNvPr>
          <p:cNvSpPr txBox="1"/>
          <p:nvPr/>
        </p:nvSpPr>
        <p:spPr>
          <a:xfrm>
            <a:off x="4277073" y="3419274"/>
            <a:ext cx="595035"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画像</a:t>
            </a:r>
          </a:p>
        </p:txBody>
      </p:sp>
      <p:sp>
        <p:nvSpPr>
          <p:cNvPr id="26" name="テキスト ボックス 25">
            <a:extLst>
              <a:ext uri="{FF2B5EF4-FFF2-40B4-BE49-F238E27FC236}">
                <a16:creationId xmlns:a16="http://schemas.microsoft.com/office/drawing/2014/main" id="{CFB02BAA-2530-D074-683B-5E354B65D554}"/>
              </a:ext>
            </a:extLst>
          </p:cNvPr>
          <p:cNvSpPr txBox="1"/>
          <p:nvPr/>
        </p:nvSpPr>
        <p:spPr>
          <a:xfrm>
            <a:off x="4274479" y="4281077"/>
            <a:ext cx="595035"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音声</a:t>
            </a:r>
          </a:p>
        </p:txBody>
      </p:sp>
      <p:sp>
        <p:nvSpPr>
          <p:cNvPr id="27" name="テキスト ボックス 26">
            <a:extLst>
              <a:ext uri="{FF2B5EF4-FFF2-40B4-BE49-F238E27FC236}">
                <a16:creationId xmlns:a16="http://schemas.microsoft.com/office/drawing/2014/main" id="{B843E613-DCCA-A440-E73A-0F4E73FDA827}"/>
              </a:ext>
            </a:extLst>
          </p:cNvPr>
          <p:cNvSpPr txBox="1"/>
          <p:nvPr/>
        </p:nvSpPr>
        <p:spPr>
          <a:xfrm>
            <a:off x="4024348" y="5142816"/>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構造化データ</a:t>
            </a:r>
          </a:p>
        </p:txBody>
      </p:sp>
      <p:sp>
        <p:nvSpPr>
          <p:cNvPr id="28" name="テキスト ボックス 27">
            <a:extLst>
              <a:ext uri="{FF2B5EF4-FFF2-40B4-BE49-F238E27FC236}">
                <a16:creationId xmlns:a16="http://schemas.microsoft.com/office/drawing/2014/main" id="{747D3C84-FD56-D03D-5920-EE90A67C2931}"/>
              </a:ext>
            </a:extLst>
          </p:cNvPr>
          <p:cNvSpPr txBox="1"/>
          <p:nvPr/>
        </p:nvSpPr>
        <p:spPr>
          <a:xfrm>
            <a:off x="4171887" y="5968084"/>
            <a:ext cx="800219"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a:t>
            </a:r>
            <a:endParaRPr kumimoji="1" lang="ja-JP" altLang="en-US" sz="1600">
              <a:solidFill>
                <a:schemeClr val="bg1"/>
              </a:solidFill>
              <a:latin typeface="Meiryo" panose="020B0604030504040204" pitchFamily="34" charset="-128"/>
              <a:ea typeface="Meiryo" panose="020B0604030504040204" pitchFamily="34" charset="-128"/>
            </a:endParaRPr>
          </a:p>
        </p:txBody>
      </p:sp>
      <p:grpSp>
        <p:nvGrpSpPr>
          <p:cNvPr id="53" name="グループ化 52">
            <a:extLst>
              <a:ext uri="{FF2B5EF4-FFF2-40B4-BE49-F238E27FC236}">
                <a16:creationId xmlns:a16="http://schemas.microsoft.com/office/drawing/2014/main" id="{8E824096-023B-D031-8FAA-37A433A50BDB}"/>
              </a:ext>
            </a:extLst>
          </p:cNvPr>
          <p:cNvGrpSpPr/>
          <p:nvPr/>
        </p:nvGrpSpPr>
        <p:grpSpPr>
          <a:xfrm>
            <a:off x="612147" y="1967803"/>
            <a:ext cx="3535028" cy="4504654"/>
            <a:chOff x="612147" y="1967803"/>
            <a:chExt cx="3535028" cy="4504654"/>
          </a:xfrm>
        </p:grpSpPr>
        <p:sp>
          <p:nvSpPr>
            <p:cNvPr id="47" name="正方形/長方形 46">
              <a:extLst>
                <a:ext uri="{FF2B5EF4-FFF2-40B4-BE49-F238E27FC236}">
                  <a16:creationId xmlns:a16="http://schemas.microsoft.com/office/drawing/2014/main" id="{305C5EDC-F580-0048-9612-2729A90DC042}"/>
                </a:ext>
              </a:extLst>
            </p:cNvPr>
            <p:cNvSpPr/>
            <p:nvPr/>
          </p:nvSpPr>
          <p:spPr>
            <a:xfrm>
              <a:off x="3080375" y="2248468"/>
              <a:ext cx="1066800" cy="758892"/>
            </a:xfrm>
            <a:prstGeom prst="rect">
              <a:avLst/>
            </a:prstGeom>
            <a:solidFill>
              <a:schemeClr val="accent4">
                <a:alpha val="4402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D87F53C0-5D75-3CF3-961E-FCD4A7BAFDBD}"/>
                </a:ext>
              </a:extLst>
            </p:cNvPr>
            <p:cNvSpPr/>
            <p:nvPr/>
          </p:nvSpPr>
          <p:spPr>
            <a:xfrm>
              <a:off x="3075936" y="3122694"/>
              <a:ext cx="1066800" cy="758892"/>
            </a:xfrm>
            <a:prstGeom prst="rect">
              <a:avLst/>
            </a:prstGeom>
            <a:solidFill>
              <a:schemeClr val="accent4">
                <a:alpha val="4402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8A76ACC6-8BFE-C6E2-BA80-3040544FDE46}"/>
                </a:ext>
              </a:extLst>
            </p:cNvPr>
            <p:cNvSpPr/>
            <p:nvPr/>
          </p:nvSpPr>
          <p:spPr>
            <a:xfrm>
              <a:off x="3071560" y="3996920"/>
              <a:ext cx="1066800" cy="758892"/>
            </a:xfrm>
            <a:prstGeom prst="rect">
              <a:avLst/>
            </a:prstGeom>
            <a:solidFill>
              <a:schemeClr val="accent4">
                <a:alpha val="4402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975EC4FC-0EAD-D9C3-4807-F809A8351B62}"/>
                </a:ext>
              </a:extLst>
            </p:cNvPr>
            <p:cNvSpPr/>
            <p:nvPr/>
          </p:nvSpPr>
          <p:spPr>
            <a:xfrm>
              <a:off x="3064567" y="4864446"/>
              <a:ext cx="1066800" cy="758892"/>
            </a:xfrm>
            <a:prstGeom prst="rect">
              <a:avLst/>
            </a:prstGeom>
            <a:solidFill>
              <a:schemeClr val="accent4">
                <a:alpha val="4402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BE424421-FE52-36A0-4C4B-975DAE8359BE}"/>
                </a:ext>
              </a:extLst>
            </p:cNvPr>
            <p:cNvSpPr/>
            <p:nvPr/>
          </p:nvSpPr>
          <p:spPr>
            <a:xfrm>
              <a:off x="3080375" y="5713565"/>
              <a:ext cx="1066800" cy="758892"/>
            </a:xfrm>
            <a:prstGeom prst="rect">
              <a:avLst/>
            </a:prstGeom>
            <a:solidFill>
              <a:schemeClr val="accent4">
                <a:alpha val="4402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柱 7">
              <a:extLst>
                <a:ext uri="{FF2B5EF4-FFF2-40B4-BE49-F238E27FC236}">
                  <a16:creationId xmlns:a16="http://schemas.microsoft.com/office/drawing/2014/main" id="{08B08586-0F57-5AC2-85E8-BF74DE9E447C}"/>
                </a:ext>
              </a:extLst>
            </p:cNvPr>
            <p:cNvSpPr/>
            <p:nvPr/>
          </p:nvSpPr>
          <p:spPr>
            <a:xfrm>
              <a:off x="2451652" y="2367530"/>
              <a:ext cx="848140" cy="523461"/>
            </a:xfrm>
            <a:prstGeom prst="can">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柱 8">
              <a:extLst>
                <a:ext uri="{FF2B5EF4-FFF2-40B4-BE49-F238E27FC236}">
                  <a16:creationId xmlns:a16="http://schemas.microsoft.com/office/drawing/2014/main" id="{9796EBA5-147A-BFF4-9F1C-73C22149E888}"/>
                </a:ext>
              </a:extLst>
            </p:cNvPr>
            <p:cNvSpPr/>
            <p:nvPr/>
          </p:nvSpPr>
          <p:spPr>
            <a:xfrm>
              <a:off x="2451652" y="3222297"/>
              <a:ext cx="848140" cy="523461"/>
            </a:xfrm>
            <a:prstGeom prst="can">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柱 9">
              <a:extLst>
                <a:ext uri="{FF2B5EF4-FFF2-40B4-BE49-F238E27FC236}">
                  <a16:creationId xmlns:a16="http://schemas.microsoft.com/office/drawing/2014/main" id="{801E6E35-6838-EA2E-A6E5-1A98E58A0062}"/>
                </a:ext>
              </a:extLst>
            </p:cNvPr>
            <p:cNvSpPr/>
            <p:nvPr/>
          </p:nvSpPr>
          <p:spPr>
            <a:xfrm>
              <a:off x="2451652" y="4077062"/>
              <a:ext cx="848140" cy="523461"/>
            </a:xfrm>
            <a:prstGeom prst="can">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柱 10">
              <a:extLst>
                <a:ext uri="{FF2B5EF4-FFF2-40B4-BE49-F238E27FC236}">
                  <a16:creationId xmlns:a16="http://schemas.microsoft.com/office/drawing/2014/main" id="{D4CDCBFC-2312-F7C5-A817-DEEA1D427FF2}"/>
                </a:ext>
              </a:extLst>
            </p:cNvPr>
            <p:cNvSpPr/>
            <p:nvPr/>
          </p:nvSpPr>
          <p:spPr>
            <a:xfrm>
              <a:off x="2451652" y="4931829"/>
              <a:ext cx="848140" cy="523461"/>
            </a:xfrm>
            <a:prstGeom prst="can">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柱 11">
              <a:extLst>
                <a:ext uri="{FF2B5EF4-FFF2-40B4-BE49-F238E27FC236}">
                  <a16:creationId xmlns:a16="http://schemas.microsoft.com/office/drawing/2014/main" id="{CCF3A42D-DFAB-9A2E-9D3D-48EFEF04581E}"/>
                </a:ext>
              </a:extLst>
            </p:cNvPr>
            <p:cNvSpPr/>
            <p:nvPr/>
          </p:nvSpPr>
          <p:spPr>
            <a:xfrm>
              <a:off x="2451652" y="5786593"/>
              <a:ext cx="848140" cy="523461"/>
            </a:xfrm>
            <a:prstGeom prst="can">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011FDA3-3236-111B-6E6B-A94E95E7F5A9}"/>
                </a:ext>
              </a:extLst>
            </p:cNvPr>
            <p:cNvSpPr/>
            <p:nvPr/>
          </p:nvSpPr>
          <p:spPr>
            <a:xfrm>
              <a:off x="622855" y="2367529"/>
              <a:ext cx="1113183" cy="523461"/>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B6EC5600-F7AB-A6EE-7431-A48578BE3A61}"/>
                </a:ext>
              </a:extLst>
            </p:cNvPr>
            <p:cNvSpPr/>
            <p:nvPr/>
          </p:nvSpPr>
          <p:spPr>
            <a:xfrm>
              <a:off x="622855" y="3222295"/>
              <a:ext cx="1113183" cy="523461"/>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C95A58CE-301C-0D9E-11B3-D6FB33AB5324}"/>
                </a:ext>
              </a:extLst>
            </p:cNvPr>
            <p:cNvSpPr/>
            <p:nvPr/>
          </p:nvSpPr>
          <p:spPr>
            <a:xfrm>
              <a:off x="622855" y="4077061"/>
              <a:ext cx="1113183" cy="523461"/>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5A35E1AE-7955-CB8C-E218-452DB0147A3E}"/>
                </a:ext>
              </a:extLst>
            </p:cNvPr>
            <p:cNvSpPr/>
            <p:nvPr/>
          </p:nvSpPr>
          <p:spPr>
            <a:xfrm>
              <a:off x="622854" y="4931827"/>
              <a:ext cx="1113183" cy="523461"/>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54ED7FE7-3D35-BA19-2858-E02A12CE5DDB}"/>
                </a:ext>
              </a:extLst>
            </p:cNvPr>
            <p:cNvSpPr/>
            <p:nvPr/>
          </p:nvSpPr>
          <p:spPr>
            <a:xfrm>
              <a:off x="622853" y="5786593"/>
              <a:ext cx="1113183" cy="523461"/>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473CD900-08CD-B4B1-207C-1A28BADB153A}"/>
                </a:ext>
              </a:extLst>
            </p:cNvPr>
            <p:cNvSpPr txBox="1"/>
            <p:nvPr/>
          </p:nvSpPr>
          <p:spPr>
            <a:xfrm>
              <a:off x="2475612" y="2482815"/>
              <a:ext cx="800219"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テキスト</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モデル</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76AC585B-4EA6-60A4-30D8-2C3D23D9871B}"/>
                </a:ext>
              </a:extLst>
            </p:cNvPr>
            <p:cNvSpPr txBox="1"/>
            <p:nvPr/>
          </p:nvSpPr>
          <p:spPr>
            <a:xfrm>
              <a:off x="2545931" y="3338666"/>
              <a:ext cx="646331"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画像</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モデル</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EE27954B-626B-5F90-6FC3-2A24E500C790}"/>
                </a:ext>
              </a:extLst>
            </p:cNvPr>
            <p:cNvSpPr txBox="1"/>
            <p:nvPr/>
          </p:nvSpPr>
          <p:spPr>
            <a:xfrm>
              <a:off x="2565810" y="4193431"/>
              <a:ext cx="646331"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音声</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モデル</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E99CEB62-D471-3D01-8AB5-F0BBA566BED1}"/>
                </a:ext>
              </a:extLst>
            </p:cNvPr>
            <p:cNvSpPr txBox="1"/>
            <p:nvPr/>
          </p:nvSpPr>
          <p:spPr>
            <a:xfrm>
              <a:off x="2488866" y="5054618"/>
              <a:ext cx="800219" cy="400110"/>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構造化データ</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モデル</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B594445A-2017-1F7C-61C2-C8120C7B56E0}"/>
                </a:ext>
              </a:extLst>
            </p:cNvPr>
            <p:cNvSpPr txBox="1"/>
            <p:nvPr/>
          </p:nvSpPr>
          <p:spPr>
            <a:xfrm>
              <a:off x="2559179" y="5964226"/>
              <a:ext cx="646331"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6A518824-B9FD-82F1-DFB5-5C43F0C29031}"/>
                </a:ext>
              </a:extLst>
            </p:cNvPr>
            <p:cNvSpPr txBox="1"/>
            <p:nvPr/>
          </p:nvSpPr>
          <p:spPr>
            <a:xfrm>
              <a:off x="623728" y="3360407"/>
              <a:ext cx="110308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物体検出</a:t>
              </a:r>
            </a:p>
          </p:txBody>
        </p:sp>
        <p:sp>
          <p:nvSpPr>
            <p:cNvPr id="40" name="テキスト ボックス 39">
              <a:extLst>
                <a:ext uri="{FF2B5EF4-FFF2-40B4-BE49-F238E27FC236}">
                  <a16:creationId xmlns:a16="http://schemas.microsoft.com/office/drawing/2014/main" id="{CDE27878-977D-7CDF-E218-6938C2CC8528}"/>
                </a:ext>
              </a:extLst>
            </p:cNvPr>
            <p:cNvSpPr txBox="1"/>
            <p:nvPr/>
          </p:nvSpPr>
          <p:spPr>
            <a:xfrm>
              <a:off x="636981" y="4235050"/>
              <a:ext cx="110308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音声認識</a:t>
              </a:r>
            </a:p>
          </p:txBody>
        </p:sp>
        <p:sp>
          <p:nvSpPr>
            <p:cNvPr id="41" name="テキスト ボックス 40">
              <a:extLst>
                <a:ext uri="{FF2B5EF4-FFF2-40B4-BE49-F238E27FC236}">
                  <a16:creationId xmlns:a16="http://schemas.microsoft.com/office/drawing/2014/main" id="{E034D427-DBCA-FC45-BCFC-4027B73CDDE9}"/>
                </a:ext>
              </a:extLst>
            </p:cNvPr>
            <p:cNvSpPr txBox="1"/>
            <p:nvPr/>
          </p:nvSpPr>
          <p:spPr>
            <a:xfrm>
              <a:off x="612147" y="5021634"/>
              <a:ext cx="1103081" cy="461665"/>
            </a:xfrm>
            <a:prstGeom prst="rect">
              <a:avLst/>
            </a:prstGeom>
            <a:noFill/>
          </p:spPr>
          <p:txBody>
            <a:bodyPr wrap="squar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データ構造</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の見える化</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E3201524-8CE4-5FDD-9C30-3BD5D83D40F8}"/>
                </a:ext>
              </a:extLst>
            </p:cNvPr>
            <p:cNvSpPr txBox="1"/>
            <p:nvPr/>
          </p:nvSpPr>
          <p:spPr>
            <a:xfrm>
              <a:off x="760994" y="5921158"/>
              <a:ext cx="800219"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52" name="テキスト ボックス 51">
              <a:extLst>
                <a:ext uri="{FF2B5EF4-FFF2-40B4-BE49-F238E27FC236}">
                  <a16:creationId xmlns:a16="http://schemas.microsoft.com/office/drawing/2014/main" id="{163AF218-C73C-46EF-3289-91920B7A2E66}"/>
                </a:ext>
              </a:extLst>
            </p:cNvPr>
            <p:cNvSpPr txBox="1"/>
            <p:nvPr/>
          </p:nvSpPr>
          <p:spPr>
            <a:xfrm>
              <a:off x="623727" y="2490527"/>
              <a:ext cx="110308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文書生成</a:t>
              </a:r>
            </a:p>
          </p:txBody>
        </p:sp>
        <p:cxnSp>
          <p:nvCxnSpPr>
            <p:cNvPr id="87" name="直線矢印コネクタ 86">
              <a:extLst>
                <a:ext uri="{FF2B5EF4-FFF2-40B4-BE49-F238E27FC236}">
                  <a16:creationId xmlns:a16="http://schemas.microsoft.com/office/drawing/2014/main" id="{DCC64084-DAD5-6A0C-78F9-BCFC76878096}"/>
                </a:ext>
              </a:extLst>
            </p:cNvPr>
            <p:cNvCxnSpPr>
              <a:cxnSpLocks/>
              <a:endCxn id="8" idx="4"/>
            </p:cNvCxnSpPr>
            <p:nvPr/>
          </p:nvCxnSpPr>
          <p:spPr>
            <a:xfrm flipH="1">
              <a:off x="3299792" y="2629261"/>
              <a:ext cx="715616" cy="0"/>
            </a:xfrm>
            <a:prstGeom prst="straightConnector1">
              <a:avLst/>
            </a:prstGeom>
            <a:ln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88" name="直線矢印コネクタ 87">
              <a:extLst>
                <a:ext uri="{FF2B5EF4-FFF2-40B4-BE49-F238E27FC236}">
                  <a16:creationId xmlns:a16="http://schemas.microsoft.com/office/drawing/2014/main" id="{6C89700E-55D2-870F-5AD1-82459DE63994}"/>
                </a:ext>
              </a:extLst>
            </p:cNvPr>
            <p:cNvCxnSpPr>
              <a:cxnSpLocks/>
              <a:endCxn id="9" idx="4"/>
            </p:cNvCxnSpPr>
            <p:nvPr/>
          </p:nvCxnSpPr>
          <p:spPr>
            <a:xfrm flipH="1">
              <a:off x="3299792" y="3484027"/>
              <a:ext cx="715616" cy="1"/>
            </a:xfrm>
            <a:prstGeom prst="straightConnector1">
              <a:avLst/>
            </a:prstGeom>
            <a:ln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a:extLst>
                <a:ext uri="{FF2B5EF4-FFF2-40B4-BE49-F238E27FC236}">
                  <a16:creationId xmlns:a16="http://schemas.microsoft.com/office/drawing/2014/main" id="{28C35AF8-4689-B339-27B3-4864F87D2923}"/>
                </a:ext>
              </a:extLst>
            </p:cNvPr>
            <p:cNvCxnSpPr>
              <a:cxnSpLocks/>
              <a:endCxn id="10" idx="4"/>
            </p:cNvCxnSpPr>
            <p:nvPr/>
          </p:nvCxnSpPr>
          <p:spPr>
            <a:xfrm flipH="1">
              <a:off x="3299792" y="4338793"/>
              <a:ext cx="715616" cy="0"/>
            </a:xfrm>
            <a:prstGeom prst="straightConnector1">
              <a:avLst/>
            </a:prstGeom>
            <a:ln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90" name="直線矢印コネクタ 89">
              <a:extLst>
                <a:ext uri="{FF2B5EF4-FFF2-40B4-BE49-F238E27FC236}">
                  <a16:creationId xmlns:a16="http://schemas.microsoft.com/office/drawing/2014/main" id="{F11AECC3-D5E7-EACB-57BA-644121686B6F}"/>
                </a:ext>
              </a:extLst>
            </p:cNvPr>
            <p:cNvCxnSpPr>
              <a:cxnSpLocks/>
              <a:endCxn id="11" idx="4"/>
            </p:cNvCxnSpPr>
            <p:nvPr/>
          </p:nvCxnSpPr>
          <p:spPr>
            <a:xfrm flipH="1">
              <a:off x="3299792" y="5193559"/>
              <a:ext cx="715615" cy="1"/>
            </a:xfrm>
            <a:prstGeom prst="straightConnector1">
              <a:avLst/>
            </a:prstGeom>
            <a:ln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91" name="直線矢印コネクタ 90">
              <a:extLst>
                <a:ext uri="{FF2B5EF4-FFF2-40B4-BE49-F238E27FC236}">
                  <a16:creationId xmlns:a16="http://schemas.microsoft.com/office/drawing/2014/main" id="{866F4FE2-8725-079F-7A22-C165E6C43A85}"/>
                </a:ext>
              </a:extLst>
            </p:cNvPr>
            <p:cNvCxnSpPr>
              <a:cxnSpLocks/>
              <a:endCxn id="12" idx="4"/>
            </p:cNvCxnSpPr>
            <p:nvPr/>
          </p:nvCxnSpPr>
          <p:spPr>
            <a:xfrm flipH="1" flipV="1">
              <a:off x="3299792" y="6048324"/>
              <a:ext cx="715614" cy="1"/>
            </a:xfrm>
            <a:prstGeom prst="straightConnector1">
              <a:avLst/>
            </a:prstGeom>
            <a:ln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106" name="直線矢印コネクタ 105">
              <a:extLst>
                <a:ext uri="{FF2B5EF4-FFF2-40B4-BE49-F238E27FC236}">
                  <a16:creationId xmlns:a16="http://schemas.microsoft.com/office/drawing/2014/main" id="{2BD64465-9165-C1C2-9FF8-C425D2A215C5}"/>
                </a:ext>
              </a:extLst>
            </p:cNvPr>
            <p:cNvCxnSpPr>
              <a:cxnSpLocks/>
              <a:stCxn id="8" idx="2"/>
              <a:endCxn id="14" idx="3"/>
            </p:cNvCxnSpPr>
            <p:nvPr/>
          </p:nvCxnSpPr>
          <p:spPr>
            <a:xfrm flipH="1" flipV="1">
              <a:off x="1736038" y="2629260"/>
              <a:ext cx="715614" cy="1"/>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107" name="直線矢印コネクタ 106">
              <a:extLst>
                <a:ext uri="{FF2B5EF4-FFF2-40B4-BE49-F238E27FC236}">
                  <a16:creationId xmlns:a16="http://schemas.microsoft.com/office/drawing/2014/main" id="{9BE38F6B-4A34-7239-7371-5A45BF41A7DF}"/>
                </a:ext>
              </a:extLst>
            </p:cNvPr>
            <p:cNvCxnSpPr>
              <a:cxnSpLocks/>
              <a:stCxn id="9" idx="2"/>
              <a:endCxn id="15" idx="3"/>
            </p:cNvCxnSpPr>
            <p:nvPr/>
          </p:nvCxnSpPr>
          <p:spPr>
            <a:xfrm flipH="1" flipV="1">
              <a:off x="1736038" y="3484026"/>
              <a:ext cx="715614" cy="2"/>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108" name="直線矢印コネクタ 107">
              <a:extLst>
                <a:ext uri="{FF2B5EF4-FFF2-40B4-BE49-F238E27FC236}">
                  <a16:creationId xmlns:a16="http://schemas.microsoft.com/office/drawing/2014/main" id="{F5C6189F-D16C-DB31-A428-7855F6BDA676}"/>
                </a:ext>
              </a:extLst>
            </p:cNvPr>
            <p:cNvCxnSpPr>
              <a:cxnSpLocks/>
              <a:stCxn id="10" idx="2"/>
              <a:endCxn id="16" idx="3"/>
            </p:cNvCxnSpPr>
            <p:nvPr/>
          </p:nvCxnSpPr>
          <p:spPr>
            <a:xfrm flipH="1" flipV="1">
              <a:off x="1736038" y="4338792"/>
              <a:ext cx="715614" cy="1"/>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109" name="直線矢印コネクタ 108">
              <a:extLst>
                <a:ext uri="{FF2B5EF4-FFF2-40B4-BE49-F238E27FC236}">
                  <a16:creationId xmlns:a16="http://schemas.microsoft.com/office/drawing/2014/main" id="{549B41D8-DB41-79A4-F6AA-00E746CBFC1D}"/>
                </a:ext>
              </a:extLst>
            </p:cNvPr>
            <p:cNvCxnSpPr>
              <a:cxnSpLocks/>
              <a:stCxn id="11" idx="2"/>
              <a:endCxn id="17" idx="3"/>
            </p:cNvCxnSpPr>
            <p:nvPr/>
          </p:nvCxnSpPr>
          <p:spPr>
            <a:xfrm flipH="1" flipV="1">
              <a:off x="1736037" y="5193558"/>
              <a:ext cx="715615" cy="2"/>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110" name="直線矢印コネクタ 109">
              <a:extLst>
                <a:ext uri="{FF2B5EF4-FFF2-40B4-BE49-F238E27FC236}">
                  <a16:creationId xmlns:a16="http://schemas.microsoft.com/office/drawing/2014/main" id="{714AF9D3-16EA-1BCA-D792-53EF61945117}"/>
                </a:ext>
              </a:extLst>
            </p:cNvPr>
            <p:cNvCxnSpPr>
              <a:cxnSpLocks/>
              <a:stCxn id="12" idx="2"/>
              <a:endCxn id="18" idx="3"/>
            </p:cNvCxnSpPr>
            <p:nvPr/>
          </p:nvCxnSpPr>
          <p:spPr>
            <a:xfrm flipH="1">
              <a:off x="1736036" y="6048324"/>
              <a:ext cx="715616" cy="0"/>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124" name="テキスト ボックス 123">
              <a:extLst>
                <a:ext uri="{FF2B5EF4-FFF2-40B4-BE49-F238E27FC236}">
                  <a16:creationId xmlns:a16="http://schemas.microsoft.com/office/drawing/2014/main" id="{4908BD6A-3D38-BA81-54EA-8BDA2F8064C8}"/>
                </a:ext>
              </a:extLst>
            </p:cNvPr>
            <p:cNvSpPr txBox="1"/>
            <p:nvPr/>
          </p:nvSpPr>
          <p:spPr>
            <a:xfrm>
              <a:off x="3316257" y="1967803"/>
              <a:ext cx="595035" cy="338554"/>
            </a:xfrm>
            <a:prstGeom prst="rect">
              <a:avLst/>
            </a:prstGeom>
            <a:noFill/>
          </p:spPr>
          <p:txBody>
            <a:bodyPr wrap="none" rtlCol="0">
              <a:spAutoFit/>
            </a:bodyPr>
            <a:lstStyle/>
            <a:p>
              <a:pPr algn="ctr"/>
              <a:r>
                <a:rPr kumimoji="1" lang="ja-JP" altLang="en-US" sz="1600" b="1">
                  <a:solidFill>
                    <a:srgbClr val="7030A0"/>
                  </a:solidFill>
                  <a:latin typeface="Meiryo" panose="020B0604030504040204" pitchFamily="34" charset="-128"/>
                  <a:ea typeface="Meiryo" panose="020B0604030504040204" pitchFamily="34" charset="-128"/>
                </a:rPr>
                <a:t>学習</a:t>
              </a:r>
              <a:endParaRPr kumimoji="1" lang="ja-JP" altLang="en-US" sz="1600">
                <a:solidFill>
                  <a:srgbClr val="7030A0"/>
                </a:solidFill>
                <a:latin typeface="Meiryo" panose="020B0604030504040204" pitchFamily="34" charset="-128"/>
                <a:ea typeface="Meiryo" panose="020B0604030504040204" pitchFamily="34" charset="-128"/>
              </a:endParaRPr>
            </a:p>
          </p:txBody>
        </p:sp>
      </p:grpSp>
      <p:sp>
        <p:nvSpPr>
          <p:cNvPr id="131" name="テキスト ボックス 130">
            <a:extLst>
              <a:ext uri="{FF2B5EF4-FFF2-40B4-BE49-F238E27FC236}">
                <a16:creationId xmlns:a16="http://schemas.microsoft.com/office/drawing/2014/main" id="{80A5C3CA-BD02-377C-9C51-09C40C925E09}"/>
              </a:ext>
            </a:extLst>
          </p:cNvPr>
          <p:cNvSpPr txBox="1"/>
          <p:nvPr/>
        </p:nvSpPr>
        <p:spPr>
          <a:xfrm>
            <a:off x="622853" y="1331796"/>
            <a:ext cx="3549034" cy="461665"/>
          </a:xfrm>
          <a:prstGeom prst="rect">
            <a:avLst/>
          </a:prstGeom>
          <a:noFill/>
        </p:spPr>
        <p:txBody>
          <a:bodyPr wrap="square">
            <a:spAutoFit/>
          </a:bodyPr>
          <a:lstStyle/>
          <a:p>
            <a:r>
              <a:rPr lang="ja-JP" altLang="en-US" sz="1200">
                <a:solidFill>
                  <a:schemeClr val="accent2">
                    <a:lumMod val="75000"/>
                  </a:schemeClr>
                </a:solidFill>
                <a:latin typeface="Meiryo" panose="020B0604030504040204" pitchFamily="34" charset="-128"/>
                <a:ea typeface="Meiryo" panose="020B0604030504040204" pitchFamily="34" charset="-128"/>
              </a:rPr>
              <a:t>タスク毎に専用のモデルを作る必要があり、その学習のための大量データと大規模な計算が必要</a:t>
            </a:r>
            <a:endParaRPr lang="ja-JP" altLang="en-US" sz="1200">
              <a:solidFill>
                <a:schemeClr val="accent2">
                  <a:lumMod val="75000"/>
                </a:schemeClr>
              </a:solidFill>
            </a:endParaRPr>
          </a:p>
        </p:txBody>
      </p:sp>
      <p:sp>
        <p:nvSpPr>
          <p:cNvPr id="135" name="テキスト ボックス 134">
            <a:extLst>
              <a:ext uri="{FF2B5EF4-FFF2-40B4-BE49-F238E27FC236}">
                <a16:creationId xmlns:a16="http://schemas.microsoft.com/office/drawing/2014/main" id="{85759A2F-8800-3C80-A329-FDD0F1189247}"/>
              </a:ext>
            </a:extLst>
          </p:cNvPr>
          <p:cNvSpPr txBox="1"/>
          <p:nvPr/>
        </p:nvSpPr>
        <p:spPr>
          <a:xfrm>
            <a:off x="1140875" y="837753"/>
            <a:ext cx="2339102" cy="461665"/>
          </a:xfrm>
          <a:prstGeom prst="rect">
            <a:avLst/>
          </a:prstGeom>
          <a:noFill/>
        </p:spPr>
        <p:txBody>
          <a:bodyPr wrap="none" rtlCol="0">
            <a:spAutoFit/>
          </a:bodyPr>
          <a:lstStyle/>
          <a:p>
            <a:pPr algn="ctr"/>
            <a:r>
              <a:rPr kumimoji="1" lang="ja-JP" altLang="en-US" sz="2400" b="1">
                <a:solidFill>
                  <a:schemeClr val="accent2">
                    <a:lumMod val="75000"/>
                  </a:schemeClr>
                </a:solidFill>
                <a:latin typeface="Meiryo" panose="020B0604030504040204" pitchFamily="34" charset="-128"/>
                <a:ea typeface="Meiryo" panose="020B0604030504040204" pitchFamily="34" charset="-128"/>
              </a:rPr>
              <a:t>従来の機械学習</a:t>
            </a:r>
          </a:p>
        </p:txBody>
      </p:sp>
      <p:grpSp>
        <p:nvGrpSpPr>
          <p:cNvPr id="64" name="グループ化 63">
            <a:extLst>
              <a:ext uri="{FF2B5EF4-FFF2-40B4-BE49-F238E27FC236}">
                <a16:creationId xmlns:a16="http://schemas.microsoft.com/office/drawing/2014/main" id="{4DD60653-272A-A3A1-8833-78BDB328D85E}"/>
              </a:ext>
            </a:extLst>
          </p:cNvPr>
          <p:cNvGrpSpPr/>
          <p:nvPr/>
        </p:nvGrpSpPr>
        <p:grpSpPr>
          <a:xfrm>
            <a:off x="6339029" y="1967803"/>
            <a:ext cx="2192824" cy="4519516"/>
            <a:chOff x="6339029" y="1967803"/>
            <a:chExt cx="2192824" cy="4519516"/>
          </a:xfrm>
        </p:grpSpPr>
        <p:sp>
          <p:nvSpPr>
            <p:cNvPr id="45" name="正方形/長方形 44">
              <a:extLst>
                <a:ext uri="{FF2B5EF4-FFF2-40B4-BE49-F238E27FC236}">
                  <a16:creationId xmlns:a16="http://schemas.microsoft.com/office/drawing/2014/main" id="{BE7717AE-D03A-2595-27D4-66F3E3B1B594}"/>
                </a:ext>
              </a:extLst>
            </p:cNvPr>
            <p:cNvSpPr/>
            <p:nvPr/>
          </p:nvSpPr>
          <p:spPr>
            <a:xfrm>
              <a:off x="6339029" y="2262981"/>
              <a:ext cx="1174917" cy="4224338"/>
            </a:xfrm>
            <a:prstGeom prst="rect">
              <a:avLst/>
            </a:prstGeom>
            <a:solidFill>
              <a:schemeClr val="accent6">
                <a:lumMod val="60000"/>
                <a:lumOff val="40000"/>
                <a:alpha val="34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60478F8A-AD86-B0C7-5DE2-21C1D23A2FF0}"/>
                </a:ext>
              </a:extLst>
            </p:cNvPr>
            <p:cNvSpPr/>
            <p:nvPr/>
          </p:nvSpPr>
          <p:spPr>
            <a:xfrm>
              <a:off x="7418670" y="2367179"/>
              <a:ext cx="1113183" cy="52346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B7289393-DF2A-9CCD-94A8-084839DFEE07}"/>
                </a:ext>
              </a:extLst>
            </p:cNvPr>
            <p:cNvSpPr/>
            <p:nvPr/>
          </p:nvSpPr>
          <p:spPr>
            <a:xfrm>
              <a:off x="7418670" y="3221945"/>
              <a:ext cx="1113183" cy="52346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CA1BB230-8F25-1BC5-5E76-77CA14DB106D}"/>
                </a:ext>
              </a:extLst>
            </p:cNvPr>
            <p:cNvSpPr/>
            <p:nvPr/>
          </p:nvSpPr>
          <p:spPr>
            <a:xfrm>
              <a:off x="7418670" y="4076711"/>
              <a:ext cx="1113183" cy="52346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F0049CA1-B078-5CAE-6ECD-3C624917AF53}"/>
                </a:ext>
              </a:extLst>
            </p:cNvPr>
            <p:cNvSpPr/>
            <p:nvPr/>
          </p:nvSpPr>
          <p:spPr>
            <a:xfrm>
              <a:off x="7418669" y="4931477"/>
              <a:ext cx="1113183" cy="52346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247E5163-0660-514F-44B5-4269310E27F8}"/>
                </a:ext>
              </a:extLst>
            </p:cNvPr>
            <p:cNvSpPr/>
            <p:nvPr/>
          </p:nvSpPr>
          <p:spPr>
            <a:xfrm>
              <a:off x="7418668" y="5786243"/>
              <a:ext cx="1113183" cy="52346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88841C0B-3C57-94C6-43A7-A86FD0E56275}"/>
                </a:ext>
              </a:extLst>
            </p:cNvPr>
            <p:cNvSpPr txBox="1"/>
            <p:nvPr/>
          </p:nvSpPr>
          <p:spPr>
            <a:xfrm>
              <a:off x="7472558" y="2492041"/>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質問応答</a:t>
              </a:r>
            </a:p>
          </p:txBody>
        </p:sp>
        <p:sp>
          <p:nvSpPr>
            <p:cNvPr id="36" name="テキスト ボックス 35">
              <a:extLst>
                <a:ext uri="{FF2B5EF4-FFF2-40B4-BE49-F238E27FC236}">
                  <a16:creationId xmlns:a16="http://schemas.microsoft.com/office/drawing/2014/main" id="{DC0D441C-E28D-B43F-25DC-5BBD74A68449}"/>
                </a:ext>
              </a:extLst>
            </p:cNvPr>
            <p:cNvSpPr txBox="1"/>
            <p:nvPr/>
          </p:nvSpPr>
          <p:spPr>
            <a:xfrm>
              <a:off x="7421261" y="3283741"/>
              <a:ext cx="1107996"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テキストから</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画像生成</a:t>
              </a:r>
            </a:p>
          </p:txBody>
        </p:sp>
        <p:sp>
          <p:nvSpPr>
            <p:cNvPr id="37" name="テキスト ボックス 36">
              <a:extLst>
                <a:ext uri="{FF2B5EF4-FFF2-40B4-BE49-F238E27FC236}">
                  <a16:creationId xmlns:a16="http://schemas.microsoft.com/office/drawing/2014/main" id="{74432C2D-F5FE-17ED-E6EC-0076DE667A4E}"/>
                </a:ext>
              </a:extLst>
            </p:cNvPr>
            <p:cNvSpPr txBox="1"/>
            <p:nvPr/>
          </p:nvSpPr>
          <p:spPr>
            <a:xfrm>
              <a:off x="7426176" y="4214823"/>
              <a:ext cx="110308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翻訳</a:t>
              </a:r>
            </a:p>
          </p:txBody>
        </p:sp>
        <p:sp>
          <p:nvSpPr>
            <p:cNvPr id="38" name="テキスト ボックス 37">
              <a:extLst>
                <a:ext uri="{FF2B5EF4-FFF2-40B4-BE49-F238E27FC236}">
                  <a16:creationId xmlns:a16="http://schemas.microsoft.com/office/drawing/2014/main" id="{A18029E6-EE65-7660-EE0C-EF87A6B916BA}"/>
                </a:ext>
              </a:extLst>
            </p:cNvPr>
            <p:cNvSpPr txBox="1"/>
            <p:nvPr/>
          </p:nvSpPr>
          <p:spPr>
            <a:xfrm>
              <a:off x="7426176" y="5082840"/>
              <a:ext cx="110308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物体検出</a:t>
              </a:r>
            </a:p>
          </p:txBody>
        </p:sp>
        <p:sp>
          <p:nvSpPr>
            <p:cNvPr id="43" name="テキスト ボックス 42">
              <a:extLst>
                <a:ext uri="{FF2B5EF4-FFF2-40B4-BE49-F238E27FC236}">
                  <a16:creationId xmlns:a16="http://schemas.microsoft.com/office/drawing/2014/main" id="{B760509F-B53B-63E4-6A47-4F6475847B8B}"/>
                </a:ext>
              </a:extLst>
            </p:cNvPr>
            <p:cNvSpPr txBox="1"/>
            <p:nvPr/>
          </p:nvSpPr>
          <p:spPr>
            <a:xfrm>
              <a:off x="7575149" y="5917494"/>
              <a:ext cx="800219"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a:t>
              </a:r>
              <a:endParaRPr kumimoji="1" lang="ja-JP" altLang="en-US" sz="1600">
                <a:solidFill>
                  <a:schemeClr val="bg1"/>
                </a:solidFill>
                <a:latin typeface="Meiryo" panose="020B0604030504040204" pitchFamily="34" charset="-128"/>
                <a:ea typeface="Meiryo" panose="020B0604030504040204" pitchFamily="34" charset="-128"/>
              </a:endParaRPr>
            </a:p>
          </p:txBody>
        </p:sp>
        <p:cxnSp>
          <p:nvCxnSpPr>
            <p:cNvPr id="54" name="直線矢印コネクタ 53">
              <a:extLst>
                <a:ext uri="{FF2B5EF4-FFF2-40B4-BE49-F238E27FC236}">
                  <a16:creationId xmlns:a16="http://schemas.microsoft.com/office/drawing/2014/main" id="{B8BF3E53-C86D-7A3B-E902-4B6A2D101F5E}"/>
                </a:ext>
              </a:extLst>
            </p:cNvPr>
            <p:cNvCxnSpPr>
              <a:stCxn id="13" idx="4"/>
              <a:endCxn id="19" idx="1"/>
            </p:cNvCxnSpPr>
            <p:nvPr/>
          </p:nvCxnSpPr>
          <p:spPr>
            <a:xfrm flipV="1">
              <a:off x="6703054" y="2628910"/>
              <a:ext cx="715616" cy="1709533"/>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55" name="直線矢印コネクタ 54">
              <a:extLst>
                <a:ext uri="{FF2B5EF4-FFF2-40B4-BE49-F238E27FC236}">
                  <a16:creationId xmlns:a16="http://schemas.microsoft.com/office/drawing/2014/main" id="{1384872B-79FE-0474-3B01-7D4BDE6CDFCB}"/>
                </a:ext>
              </a:extLst>
            </p:cNvPr>
            <p:cNvCxnSpPr>
              <a:cxnSpLocks/>
              <a:stCxn id="13" idx="4"/>
              <a:endCxn id="36" idx="1"/>
            </p:cNvCxnSpPr>
            <p:nvPr/>
          </p:nvCxnSpPr>
          <p:spPr>
            <a:xfrm flipV="1">
              <a:off x="6703054" y="3514574"/>
              <a:ext cx="718207" cy="823869"/>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58" name="直線矢印コネクタ 57">
              <a:extLst>
                <a:ext uri="{FF2B5EF4-FFF2-40B4-BE49-F238E27FC236}">
                  <a16:creationId xmlns:a16="http://schemas.microsoft.com/office/drawing/2014/main" id="{D4E3C963-454B-0E44-4B3D-21E43D66A35A}"/>
                </a:ext>
              </a:extLst>
            </p:cNvPr>
            <p:cNvCxnSpPr>
              <a:cxnSpLocks/>
              <a:stCxn id="13" idx="4"/>
            </p:cNvCxnSpPr>
            <p:nvPr/>
          </p:nvCxnSpPr>
          <p:spPr>
            <a:xfrm flipV="1">
              <a:off x="6703054" y="4338440"/>
              <a:ext cx="713292" cy="3"/>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61" name="直線矢印コネクタ 60">
              <a:extLst>
                <a:ext uri="{FF2B5EF4-FFF2-40B4-BE49-F238E27FC236}">
                  <a16:creationId xmlns:a16="http://schemas.microsoft.com/office/drawing/2014/main" id="{9CE6F41E-A7E7-34D8-4BAE-780F6F7FB3C7}"/>
                </a:ext>
              </a:extLst>
            </p:cNvPr>
            <p:cNvCxnSpPr>
              <a:cxnSpLocks/>
              <a:endCxn id="22" idx="1"/>
            </p:cNvCxnSpPr>
            <p:nvPr/>
          </p:nvCxnSpPr>
          <p:spPr>
            <a:xfrm>
              <a:off x="6703054" y="4338439"/>
              <a:ext cx="715615" cy="854769"/>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1C652101-8629-CEE2-A1E8-B6822A171E58}"/>
                </a:ext>
              </a:extLst>
            </p:cNvPr>
            <p:cNvCxnSpPr>
              <a:cxnSpLocks/>
            </p:cNvCxnSpPr>
            <p:nvPr/>
          </p:nvCxnSpPr>
          <p:spPr>
            <a:xfrm>
              <a:off x="6703054" y="4320086"/>
              <a:ext cx="713292" cy="1709532"/>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122" name="テキスト ボックス 121">
              <a:extLst>
                <a:ext uri="{FF2B5EF4-FFF2-40B4-BE49-F238E27FC236}">
                  <a16:creationId xmlns:a16="http://schemas.microsoft.com/office/drawing/2014/main" id="{29FB7D7A-0609-F8CE-D6FE-5DC2E2D037EC}"/>
                </a:ext>
              </a:extLst>
            </p:cNvPr>
            <p:cNvSpPr txBox="1"/>
            <p:nvPr/>
          </p:nvSpPr>
          <p:spPr>
            <a:xfrm>
              <a:off x="6344271" y="1967803"/>
              <a:ext cx="1210589" cy="338554"/>
            </a:xfrm>
            <a:prstGeom prst="rect">
              <a:avLst/>
            </a:prstGeom>
            <a:noFill/>
          </p:spPr>
          <p:txBody>
            <a:bodyPr wrap="none" rtlCol="0">
              <a:spAutoFit/>
            </a:bodyPr>
            <a:lstStyle/>
            <a:p>
              <a:pPr algn="ctr"/>
              <a:r>
                <a:rPr kumimoji="1" lang="ja-JP" altLang="en-US" sz="1600" b="1">
                  <a:solidFill>
                    <a:schemeClr val="accent6">
                      <a:lumMod val="75000"/>
                    </a:schemeClr>
                  </a:solidFill>
                  <a:latin typeface="Meiryo" panose="020B0604030504040204" pitchFamily="34" charset="-128"/>
                  <a:ea typeface="Meiryo" panose="020B0604030504040204" pitchFamily="34" charset="-128"/>
                </a:rPr>
                <a:t>プロンプト</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grpSp>
      <p:grpSp>
        <p:nvGrpSpPr>
          <p:cNvPr id="60" name="グループ化 59">
            <a:extLst>
              <a:ext uri="{FF2B5EF4-FFF2-40B4-BE49-F238E27FC236}">
                <a16:creationId xmlns:a16="http://schemas.microsoft.com/office/drawing/2014/main" id="{168E0B6C-1EC3-EF40-58C2-7690B72709DE}"/>
              </a:ext>
            </a:extLst>
          </p:cNvPr>
          <p:cNvGrpSpPr/>
          <p:nvPr/>
        </p:nvGrpSpPr>
        <p:grpSpPr>
          <a:xfrm>
            <a:off x="4899297" y="837676"/>
            <a:ext cx="4017903" cy="950447"/>
            <a:chOff x="4899297" y="837676"/>
            <a:chExt cx="4017903" cy="950447"/>
          </a:xfrm>
        </p:grpSpPr>
        <p:sp>
          <p:nvSpPr>
            <p:cNvPr id="129" name="テキスト ボックス 128">
              <a:extLst>
                <a:ext uri="{FF2B5EF4-FFF2-40B4-BE49-F238E27FC236}">
                  <a16:creationId xmlns:a16="http://schemas.microsoft.com/office/drawing/2014/main" id="{05587868-84BA-F254-C8A9-123C328AD052}"/>
                </a:ext>
              </a:extLst>
            </p:cNvPr>
            <p:cNvSpPr txBox="1"/>
            <p:nvPr/>
          </p:nvSpPr>
          <p:spPr>
            <a:xfrm>
              <a:off x="5022574" y="1326458"/>
              <a:ext cx="3894626" cy="461665"/>
            </a:xfrm>
            <a:prstGeom prst="rect">
              <a:avLst/>
            </a:prstGeom>
            <a:noFill/>
          </p:spPr>
          <p:txBody>
            <a:bodyPr wrap="square">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特定のタスクをこなすために必要な指示を与える（</a:t>
              </a:r>
              <a:r>
                <a:rPr lang="en-US" altLang="ja-JP" sz="1200" dirty="0">
                  <a:solidFill>
                    <a:schemeClr val="accent6">
                      <a:lumMod val="75000"/>
                    </a:schemeClr>
                  </a:solidFill>
                  <a:latin typeface="Meiryo" panose="020B0604030504040204" pitchFamily="34" charset="-128"/>
                  <a:ea typeface="Meiryo" panose="020B0604030504040204" pitchFamily="34" charset="-128"/>
                </a:rPr>
                <a:t>prompting</a:t>
              </a:r>
              <a:r>
                <a:rPr lang="ja-JP" altLang="en-US" sz="1200">
                  <a:solidFill>
                    <a:schemeClr val="accent6">
                      <a:lumMod val="75000"/>
                    </a:schemeClr>
                  </a:solidFill>
                  <a:latin typeface="Meiryo" panose="020B0604030504040204" pitchFamily="34" charset="-128"/>
                  <a:ea typeface="Meiryo" panose="020B0604030504040204" pitchFamily="34" charset="-128"/>
                </a:rPr>
                <a:t>）ことで、新しいタスクに対応できる</a:t>
              </a:r>
              <a:endParaRPr lang="ja-JP" altLang="en-US" sz="1200">
                <a:solidFill>
                  <a:schemeClr val="accent6">
                    <a:lumMod val="75000"/>
                  </a:schemeClr>
                </a:solidFill>
              </a:endParaRPr>
            </a:p>
          </p:txBody>
        </p:sp>
        <p:sp>
          <p:nvSpPr>
            <p:cNvPr id="136" name="テキスト ボックス 135">
              <a:extLst>
                <a:ext uri="{FF2B5EF4-FFF2-40B4-BE49-F238E27FC236}">
                  <a16:creationId xmlns:a16="http://schemas.microsoft.com/office/drawing/2014/main" id="{E7A119EA-96E9-F8B3-5349-7EF1307415A9}"/>
                </a:ext>
              </a:extLst>
            </p:cNvPr>
            <p:cNvSpPr txBox="1"/>
            <p:nvPr/>
          </p:nvSpPr>
          <p:spPr>
            <a:xfrm>
              <a:off x="4899297" y="837676"/>
              <a:ext cx="3877985" cy="461665"/>
            </a:xfrm>
            <a:prstGeom prst="rect">
              <a:avLst/>
            </a:prstGeom>
            <a:noFill/>
          </p:spPr>
          <p:txBody>
            <a:bodyPr wrap="none" rtlCol="0">
              <a:spAutoFit/>
            </a:bodyPr>
            <a:lstStyle/>
            <a:p>
              <a:pPr algn="ctr"/>
              <a:r>
                <a:rPr kumimoji="1" lang="ja-JP" altLang="en-US" sz="2400" b="1">
                  <a:solidFill>
                    <a:schemeClr val="accent6">
                      <a:lumMod val="75000"/>
                    </a:schemeClr>
                  </a:solidFill>
                  <a:latin typeface="Meiryo" panose="020B0604030504040204" pitchFamily="34" charset="-128"/>
                  <a:ea typeface="Meiryo" panose="020B0604030504040204" pitchFamily="34" charset="-128"/>
                </a:rPr>
                <a:t>基盤モデルによる機械学習</a:t>
              </a:r>
            </a:p>
          </p:txBody>
        </p:sp>
      </p:grpSp>
      <p:grpSp>
        <p:nvGrpSpPr>
          <p:cNvPr id="63" name="グループ化 62">
            <a:extLst>
              <a:ext uri="{FF2B5EF4-FFF2-40B4-BE49-F238E27FC236}">
                <a16:creationId xmlns:a16="http://schemas.microsoft.com/office/drawing/2014/main" id="{9D0B08AC-0B00-5722-9C33-BF83C79CED51}"/>
              </a:ext>
            </a:extLst>
          </p:cNvPr>
          <p:cNvGrpSpPr/>
          <p:nvPr/>
        </p:nvGrpSpPr>
        <p:grpSpPr>
          <a:xfrm>
            <a:off x="5033282" y="1970761"/>
            <a:ext cx="2121865" cy="4501696"/>
            <a:chOff x="5033282" y="1970761"/>
            <a:chExt cx="2121865" cy="4501696"/>
          </a:xfrm>
        </p:grpSpPr>
        <p:sp>
          <p:nvSpPr>
            <p:cNvPr id="44" name="正方形/長方形 43">
              <a:extLst>
                <a:ext uri="{FF2B5EF4-FFF2-40B4-BE49-F238E27FC236}">
                  <a16:creationId xmlns:a16="http://schemas.microsoft.com/office/drawing/2014/main" id="{C9E1A742-87A2-96DD-E710-F2D7CB8B4895}"/>
                </a:ext>
              </a:extLst>
            </p:cNvPr>
            <p:cNvSpPr/>
            <p:nvPr/>
          </p:nvSpPr>
          <p:spPr>
            <a:xfrm>
              <a:off x="5033282" y="2248119"/>
              <a:ext cx="1174917" cy="4224338"/>
            </a:xfrm>
            <a:prstGeom prst="rect">
              <a:avLst/>
            </a:prstGeom>
            <a:solidFill>
              <a:schemeClr val="accent4">
                <a:lumMod val="60000"/>
                <a:lumOff val="40000"/>
                <a:alpha val="2032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a:extLst>
                <a:ext uri="{FF2B5EF4-FFF2-40B4-BE49-F238E27FC236}">
                  <a16:creationId xmlns:a16="http://schemas.microsoft.com/office/drawing/2014/main" id="{F4FE4142-B8E3-F8D0-E04B-3253EBED57F8}"/>
                </a:ext>
              </a:extLst>
            </p:cNvPr>
            <p:cNvSpPr/>
            <p:nvPr/>
          </p:nvSpPr>
          <p:spPr>
            <a:xfrm>
              <a:off x="5854914" y="3745407"/>
              <a:ext cx="848140" cy="118607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5E9D57DC-4F84-7C21-E3AB-91449F002E7A}"/>
                </a:ext>
              </a:extLst>
            </p:cNvPr>
            <p:cNvSpPr txBox="1"/>
            <p:nvPr/>
          </p:nvSpPr>
          <p:spPr>
            <a:xfrm>
              <a:off x="5902835" y="4076711"/>
              <a:ext cx="800219"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基</a:t>
              </a:r>
              <a:r>
                <a:rPr lang="ja-JP" altLang="en-US" sz="1600">
                  <a:solidFill>
                    <a:schemeClr val="bg1"/>
                  </a:solidFill>
                  <a:latin typeface="Meiryo" panose="020B0604030504040204" pitchFamily="34" charset="-128"/>
                  <a:ea typeface="Meiryo" panose="020B0604030504040204" pitchFamily="34" charset="-128"/>
                </a:rPr>
                <a:t>　</a:t>
              </a:r>
              <a:r>
                <a:rPr kumimoji="1" lang="ja-JP" altLang="en-US" sz="1600">
                  <a:solidFill>
                    <a:schemeClr val="bg1"/>
                  </a:solidFill>
                  <a:latin typeface="Meiryo" panose="020B0604030504040204" pitchFamily="34" charset="-128"/>
                  <a:ea typeface="Meiryo" panose="020B0604030504040204" pitchFamily="34" charset="-128"/>
                </a:rPr>
                <a:t>盤</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モデル</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en-US" altLang="ja-JP" sz="800" dirty="0">
                  <a:solidFill>
                    <a:schemeClr val="bg1"/>
                  </a:solidFill>
                  <a:latin typeface="Meiryo" panose="020B0604030504040204" pitchFamily="34" charset="-128"/>
                  <a:ea typeface="Meiryo" panose="020B0604030504040204" pitchFamily="34" charset="-128"/>
                </a:rPr>
                <a:t>Foundation</a:t>
              </a:r>
            </a:p>
            <a:p>
              <a:pPr algn="ctr"/>
              <a:r>
                <a:rPr kumimoji="1" lang="en-US" altLang="ja-JP" sz="800" dirty="0">
                  <a:solidFill>
                    <a:schemeClr val="bg1"/>
                  </a:solidFill>
                  <a:latin typeface="Meiryo" panose="020B0604030504040204" pitchFamily="34" charset="-128"/>
                  <a:ea typeface="Meiryo" panose="020B0604030504040204" pitchFamily="34" charset="-128"/>
                </a:rPr>
                <a:t>Model</a:t>
              </a:r>
              <a:endParaRPr kumimoji="1" lang="ja-JP" altLang="en-US" sz="800">
                <a:solidFill>
                  <a:schemeClr val="bg1"/>
                </a:solidFill>
                <a:latin typeface="Meiryo" panose="020B0604030504040204" pitchFamily="34" charset="-128"/>
                <a:ea typeface="Meiryo" panose="020B0604030504040204" pitchFamily="34" charset="-128"/>
              </a:endParaRPr>
            </a:p>
          </p:txBody>
        </p:sp>
        <p:cxnSp>
          <p:nvCxnSpPr>
            <p:cNvPr id="67" name="直線矢印コネクタ 66">
              <a:extLst>
                <a:ext uri="{FF2B5EF4-FFF2-40B4-BE49-F238E27FC236}">
                  <a16:creationId xmlns:a16="http://schemas.microsoft.com/office/drawing/2014/main" id="{EC3293A4-2DA3-0C5F-34D2-9D154DD57D28}"/>
                </a:ext>
              </a:extLst>
            </p:cNvPr>
            <p:cNvCxnSpPr>
              <a:cxnSpLocks/>
              <a:endCxn id="13" idx="2"/>
            </p:cNvCxnSpPr>
            <p:nvPr/>
          </p:nvCxnSpPr>
          <p:spPr>
            <a:xfrm>
              <a:off x="5139300" y="2628911"/>
              <a:ext cx="715614" cy="1709532"/>
            </a:xfrm>
            <a:prstGeom prst="straightConnector1">
              <a:avLst/>
            </a:prstGeom>
            <a:ln w="38100"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D6090510-0960-0C2D-46A2-DB370EF32D45}"/>
                </a:ext>
              </a:extLst>
            </p:cNvPr>
            <p:cNvCxnSpPr>
              <a:cxnSpLocks/>
              <a:endCxn id="13" idx="2"/>
            </p:cNvCxnSpPr>
            <p:nvPr/>
          </p:nvCxnSpPr>
          <p:spPr>
            <a:xfrm>
              <a:off x="5139300" y="3483677"/>
              <a:ext cx="715614" cy="854766"/>
            </a:xfrm>
            <a:prstGeom prst="straightConnector1">
              <a:avLst/>
            </a:prstGeom>
            <a:ln w="38100"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69" name="直線矢印コネクタ 68">
              <a:extLst>
                <a:ext uri="{FF2B5EF4-FFF2-40B4-BE49-F238E27FC236}">
                  <a16:creationId xmlns:a16="http://schemas.microsoft.com/office/drawing/2014/main" id="{9805E22B-FFF0-DDAA-562C-B694BF653C64}"/>
                </a:ext>
              </a:extLst>
            </p:cNvPr>
            <p:cNvCxnSpPr>
              <a:cxnSpLocks/>
              <a:endCxn id="13" idx="2"/>
            </p:cNvCxnSpPr>
            <p:nvPr/>
          </p:nvCxnSpPr>
          <p:spPr>
            <a:xfrm>
              <a:off x="5139300" y="4338443"/>
              <a:ext cx="715614" cy="0"/>
            </a:xfrm>
            <a:prstGeom prst="straightConnector1">
              <a:avLst/>
            </a:prstGeom>
            <a:ln w="19050" cap="flat">
              <a:solidFill>
                <a:srgbClr val="7030A0"/>
              </a:solidFill>
              <a:prstDash val="sysDot"/>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35A2CAE8-66A8-EBD2-B910-2552494B30CD}"/>
                </a:ext>
              </a:extLst>
            </p:cNvPr>
            <p:cNvCxnSpPr>
              <a:cxnSpLocks/>
              <a:endCxn id="13" idx="2"/>
            </p:cNvCxnSpPr>
            <p:nvPr/>
          </p:nvCxnSpPr>
          <p:spPr>
            <a:xfrm flipV="1">
              <a:off x="5139299" y="4338443"/>
              <a:ext cx="715615" cy="854766"/>
            </a:xfrm>
            <a:prstGeom prst="straightConnector1">
              <a:avLst/>
            </a:prstGeom>
            <a:ln w="19050" cap="flat">
              <a:solidFill>
                <a:srgbClr val="7030A0"/>
              </a:solidFill>
              <a:prstDash val="sysDot"/>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71" name="直線矢印コネクタ 70">
              <a:extLst>
                <a:ext uri="{FF2B5EF4-FFF2-40B4-BE49-F238E27FC236}">
                  <a16:creationId xmlns:a16="http://schemas.microsoft.com/office/drawing/2014/main" id="{6A62AC43-41E5-8F5E-2B4A-317CFF71C1F4}"/>
                </a:ext>
              </a:extLst>
            </p:cNvPr>
            <p:cNvCxnSpPr>
              <a:cxnSpLocks/>
              <a:endCxn id="13" idx="2"/>
            </p:cNvCxnSpPr>
            <p:nvPr/>
          </p:nvCxnSpPr>
          <p:spPr>
            <a:xfrm flipV="1">
              <a:off x="5139298" y="4338443"/>
              <a:ext cx="715616" cy="1709532"/>
            </a:xfrm>
            <a:prstGeom prst="straightConnector1">
              <a:avLst/>
            </a:prstGeom>
            <a:ln w="19050" cap="flat">
              <a:solidFill>
                <a:srgbClr val="7030A0"/>
              </a:solidFill>
              <a:prstDash val="sysDot"/>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123" name="テキスト ボックス 122">
              <a:extLst>
                <a:ext uri="{FF2B5EF4-FFF2-40B4-BE49-F238E27FC236}">
                  <a16:creationId xmlns:a16="http://schemas.microsoft.com/office/drawing/2014/main" id="{712017A2-C815-B398-7F80-031214159A7F}"/>
                </a:ext>
              </a:extLst>
            </p:cNvPr>
            <p:cNvSpPr txBox="1"/>
            <p:nvPr/>
          </p:nvSpPr>
          <p:spPr>
            <a:xfrm>
              <a:off x="5318124" y="1970761"/>
              <a:ext cx="595035" cy="338554"/>
            </a:xfrm>
            <a:prstGeom prst="rect">
              <a:avLst/>
            </a:prstGeom>
            <a:noFill/>
          </p:spPr>
          <p:txBody>
            <a:bodyPr wrap="none" rtlCol="0">
              <a:spAutoFit/>
            </a:bodyPr>
            <a:lstStyle/>
            <a:p>
              <a:pPr algn="ctr"/>
              <a:r>
                <a:rPr kumimoji="1" lang="ja-JP" altLang="en-US" sz="1600" b="1">
                  <a:solidFill>
                    <a:srgbClr val="7030A0"/>
                  </a:solidFill>
                  <a:latin typeface="Meiryo" panose="020B0604030504040204" pitchFamily="34" charset="-128"/>
                  <a:ea typeface="Meiryo" panose="020B0604030504040204" pitchFamily="34" charset="-128"/>
                </a:rPr>
                <a:t>学習</a:t>
              </a:r>
              <a:endParaRPr kumimoji="1" lang="ja-JP" altLang="en-US" sz="1600">
                <a:solidFill>
                  <a:srgbClr val="7030A0"/>
                </a:solidFill>
                <a:latin typeface="Meiryo" panose="020B0604030504040204" pitchFamily="34" charset="-128"/>
                <a:ea typeface="Meiryo" panose="020B0604030504040204" pitchFamily="34" charset="-128"/>
              </a:endParaRPr>
            </a:p>
          </p:txBody>
        </p:sp>
        <p:sp>
          <p:nvSpPr>
            <p:cNvPr id="133" name="テキスト ボックス 132">
              <a:extLst>
                <a:ext uri="{FF2B5EF4-FFF2-40B4-BE49-F238E27FC236}">
                  <a16:creationId xmlns:a16="http://schemas.microsoft.com/office/drawing/2014/main" id="{B06471CC-0850-6AE6-1504-AEE0386618AF}"/>
                </a:ext>
              </a:extLst>
            </p:cNvPr>
            <p:cNvSpPr txBox="1"/>
            <p:nvPr/>
          </p:nvSpPr>
          <p:spPr>
            <a:xfrm>
              <a:off x="5417735" y="5537795"/>
              <a:ext cx="1737412" cy="769441"/>
            </a:xfrm>
            <a:prstGeom prst="rect">
              <a:avLst/>
            </a:prstGeom>
            <a:solidFill>
              <a:schemeClr val="bg1">
                <a:alpha val="49884"/>
              </a:schemeClr>
            </a:solidFill>
          </p:spPr>
          <p:txBody>
            <a:bodyPr wrap="square">
              <a:spAutoFit/>
            </a:bodyPr>
            <a:lstStyle/>
            <a:p>
              <a:r>
                <a:rPr lang="ja-JP" altLang="en-US" sz="800">
                  <a:latin typeface="Meiryo" panose="020B0604030504040204" pitchFamily="34" charset="-128"/>
                  <a:ea typeface="Meiryo" panose="020B0604030504040204" pitchFamily="34" charset="-128"/>
                </a:rPr>
                <a:t>大規模化するほど性能が高まる</a:t>
              </a:r>
              <a:endParaRPr lang="en-US" altLang="ja-JP" sz="800" dirty="0">
                <a:latin typeface="Meiryo" panose="020B0604030504040204" pitchFamily="34" charset="-128"/>
                <a:ea typeface="Meiryo" panose="020B0604030504040204" pitchFamily="34" charset="-128"/>
              </a:endParaRPr>
            </a:p>
            <a:p>
              <a:pPr marL="357188" indent="-282575">
                <a:buFont typeface="Wingdings" pitchFamily="2" charset="2"/>
                <a:buChar char="Ø"/>
              </a:pPr>
              <a:r>
                <a:rPr lang="ja-JP" altLang="en-US" sz="1200">
                  <a:latin typeface="Meiryo" panose="020B0604030504040204" pitchFamily="34" charset="-128"/>
                  <a:ea typeface="Meiryo" panose="020B0604030504040204" pitchFamily="34" charset="-128"/>
                </a:rPr>
                <a:t>計算リソース</a:t>
              </a:r>
              <a:endParaRPr lang="en-US" altLang="ja-JP" sz="1200" dirty="0">
                <a:latin typeface="Meiryo" panose="020B0604030504040204" pitchFamily="34" charset="-128"/>
                <a:ea typeface="Meiryo" panose="020B0604030504040204" pitchFamily="34" charset="-128"/>
              </a:endParaRPr>
            </a:p>
            <a:p>
              <a:pPr marL="357188" indent="-282575">
                <a:buFont typeface="Wingdings" pitchFamily="2" charset="2"/>
                <a:buChar char="Ø"/>
              </a:pPr>
              <a:r>
                <a:rPr lang="ja-JP" altLang="en-US" sz="1200">
                  <a:latin typeface="Meiryo" panose="020B0604030504040204" pitchFamily="34" charset="-128"/>
                  <a:ea typeface="Meiryo" panose="020B0604030504040204" pitchFamily="34" charset="-128"/>
                </a:rPr>
                <a:t>データサイズ</a:t>
              </a:r>
              <a:endParaRPr lang="en-US" altLang="ja-JP" sz="1200" dirty="0">
                <a:latin typeface="Meiryo" panose="020B0604030504040204" pitchFamily="34" charset="-128"/>
                <a:ea typeface="Meiryo" panose="020B0604030504040204" pitchFamily="34" charset="-128"/>
              </a:endParaRPr>
            </a:p>
            <a:p>
              <a:pPr marL="357188" indent="-282575">
                <a:buFont typeface="Wingdings" pitchFamily="2" charset="2"/>
                <a:buChar char="Ø"/>
              </a:pPr>
              <a:r>
                <a:rPr lang="ja-JP" altLang="en-US" sz="1200">
                  <a:latin typeface="Meiryo" panose="020B0604030504040204" pitchFamily="34" charset="-128"/>
                  <a:ea typeface="Meiryo" panose="020B0604030504040204" pitchFamily="34" charset="-128"/>
                </a:rPr>
                <a:t>モデルサイズ</a:t>
              </a:r>
              <a:endParaRPr lang="en-US" altLang="ja-JP" sz="1200" dirty="0">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292ADE65-95DC-9285-BDA9-0C67CE707527}"/>
                </a:ext>
              </a:extLst>
            </p:cNvPr>
            <p:cNvSpPr txBox="1"/>
            <p:nvPr/>
          </p:nvSpPr>
          <p:spPr>
            <a:xfrm>
              <a:off x="5502221" y="2935536"/>
              <a:ext cx="1590191" cy="769441"/>
            </a:xfrm>
            <a:prstGeom prst="rect">
              <a:avLst/>
            </a:prstGeom>
            <a:noFill/>
          </p:spPr>
          <p:txBody>
            <a:bodyPr wrap="square">
              <a:spAutoFit/>
            </a:bodyPr>
            <a:lstStyle/>
            <a:p>
              <a:pPr algn="ctr"/>
              <a:r>
                <a:rPr lang="ja-JP" altLang="en-US" sz="1100" b="1" i="0">
                  <a:solidFill>
                    <a:srgbClr val="6A8338"/>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基盤／</a:t>
              </a:r>
              <a:r>
                <a:rPr lang="en" altLang="ja-JP" sz="1100" b="1" i="0" dirty="0">
                  <a:solidFill>
                    <a:srgbClr val="6A8338"/>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Foundation</a:t>
              </a:r>
              <a:r>
                <a:rPr lang="ja-JP" altLang="en-US" sz="1100" b="1" i="0">
                  <a:solidFill>
                    <a:srgbClr val="6A8338"/>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となり、その上に無数のアプリケーションを構築できるモデル</a:t>
              </a:r>
              <a:endParaRPr lang="ja-JP" altLang="en-US" sz="1100">
                <a:solidFill>
                  <a:srgbClr val="6A8338"/>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grpSp>
      <p:sp>
        <p:nvSpPr>
          <p:cNvPr id="46" name="テキスト ボックス 45">
            <a:extLst>
              <a:ext uri="{FF2B5EF4-FFF2-40B4-BE49-F238E27FC236}">
                <a16:creationId xmlns:a16="http://schemas.microsoft.com/office/drawing/2014/main" id="{05AFB909-DE8C-3283-9DC4-03E758895C0E}"/>
              </a:ext>
            </a:extLst>
          </p:cNvPr>
          <p:cNvSpPr txBox="1"/>
          <p:nvPr/>
        </p:nvSpPr>
        <p:spPr>
          <a:xfrm>
            <a:off x="4171890" y="1966698"/>
            <a:ext cx="800219"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データ</a:t>
            </a:r>
          </a:p>
        </p:txBody>
      </p:sp>
    </p:spTree>
    <p:extLst>
      <p:ext uri="{BB962C8B-B14F-4D97-AF65-F5344CB8AC3E}">
        <p14:creationId xmlns:p14="http://schemas.microsoft.com/office/powerpoint/2010/main" val="405930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right)">
                                      <p:cBhvr>
                                        <p:cTn id="7" dur="2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p:cTn id="12" dur="500" fill="hold"/>
                                        <p:tgtEl>
                                          <p:spTgt spid="60"/>
                                        </p:tgtEl>
                                        <p:attrNameLst>
                                          <p:attrName>ppt_w</p:attrName>
                                        </p:attrNameLst>
                                      </p:cBhvr>
                                      <p:tavLst>
                                        <p:tav tm="0">
                                          <p:val>
                                            <p:fltVal val="0"/>
                                          </p:val>
                                        </p:tav>
                                        <p:tav tm="100000">
                                          <p:val>
                                            <p:strVal val="#ppt_w"/>
                                          </p:val>
                                        </p:tav>
                                      </p:tavLst>
                                    </p:anim>
                                    <p:anim calcmode="lin" valueType="num">
                                      <p:cBhvr>
                                        <p:cTn id="13" dur="500" fill="hold"/>
                                        <p:tgtEl>
                                          <p:spTgt spid="60"/>
                                        </p:tgtEl>
                                        <p:attrNameLst>
                                          <p:attrName>ppt_h</p:attrName>
                                        </p:attrNameLst>
                                      </p:cBhvr>
                                      <p:tavLst>
                                        <p:tav tm="0">
                                          <p:val>
                                            <p:fltVal val="0"/>
                                          </p:val>
                                        </p:tav>
                                        <p:tav tm="100000">
                                          <p:val>
                                            <p:strVal val="#ppt_h"/>
                                          </p:val>
                                        </p:tav>
                                      </p:tavLst>
                                    </p:anim>
                                    <p:animEffect transition="in" filter="fade">
                                      <p:cBhvr>
                                        <p:cTn id="14" dur="500"/>
                                        <p:tgtEl>
                                          <p:spTgt spid="60"/>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left)">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left)">
                                      <p:cBhvr>
                                        <p:cTn id="2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955E18DB-05FC-9F25-8351-DA26FA63A7A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568" y="848227"/>
            <a:ext cx="5673786" cy="5631344"/>
          </a:xfrm>
          <a:prstGeom prst="rect">
            <a:avLst/>
          </a:prstGeom>
        </p:spPr>
      </p:pic>
      <p:sp>
        <p:nvSpPr>
          <p:cNvPr id="10" name="正方形/長方形 9">
            <a:extLst>
              <a:ext uri="{FF2B5EF4-FFF2-40B4-BE49-F238E27FC236}">
                <a16:creationId xmlns:a16="http://schemas.microsoft.com/office/drawing/2014/main" id="{D78E63E4-9B20-C13C-1367-0BDBE85A8114}"/>
              </a:ext>
            </a:extLst>
          </p:cNvPr>
          <p:cNvSpPr/>
          <p:nvPr/>
        </p:nvSpPr>
        <p:spPr>
          <a:xfrm>
            <a:off x="3318641" y="1978571"/>
            <a:ext cx="5415455" cy="183668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0930CF1-0BAC-601E-8221-B6AE7D64D0A2}"/>
              </a:ext>
            </a:extLst>
          </p:cNvPr>
          <p:cNvSpPr>
            <a:spLocks noGrp="1"/>
          </p:cNvSpPr>
          <p:nvPr>
            <p:ph type="title"/>
          </p:nvPr>
        </p:nvSpPr>
        <p:spPr/>
        <p:txBody>
          <a:bodyPr/>
          <a:lstStyle/>
          <a:p>
            <a:r>
              <a:rPr kumimoji="1" lang="ja-JP" altLang="en-US" dirty="0"/>
              <a:t>ハルシネーションがどれくらい改善したか</a:t>
            </a:r>
          </a:p>
        </p:txBody>
      </p:sp>
      <p:sp>
        <p:nvSpPr>
          <p:cNvPr id="7" name="テキスト ボックス 6">
            <a:extLst>
              <a:ext uri="{FF2B5EF4-FFF2-40B4-BE49-F238E27FC236}">
                <a16:creationId xmlns:a16="http://schemas.microsoft.com/office/drawing/2014/main" id="{D5183156-35AF-9B9A-8DA6-FD698395229D}"/>
              </a:ext>
            </a:extLst>
          </p:cNvPr>
          <p:cNvSpPr txBox="1"/>
          <p:nvPr/>
        </p:nvSpPr>
        <p:spPr>
          <a:xfrm>
            <a:off x="3429001" y="2193473"/>
            <a:ext cx="5305096" cy="1169551"/>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4 年前と比べて数十倍もの改善</a:t>
            </a:r>
            <a:endParaRPr lang="en-US" altLang="ja-JP" sz="2000" b="1" dirty="0">
              <a:solidFill>
                <a:schemeClr val="bg1"/>
              </a:solidFill>
              <a:latin typeface="Meiryo" panose="020B0604030504040204" pitchFamily="34" charset="-128"/>
              <a:ea typeface="Meiryo" panose="020B0604030504040204" pitchFamily="34" charset="-128"/>
            </a:endParaRPr>
          </a:p>
          <a:p>
            <a:endParaRPr lang="ja-JP" altLang="en-US" sz="80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平均は 37% → 8.2 %</a:t>
            </a: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トップ 5 モデルは 25% → 0.9 % （3 モデルは Gemini）</a:t>
            </a: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最優秀モデルは 20% → 0.7% に（Gemini 2.0 Flash）</a:t>
            </a:r>
          </a:p>
        </p:txBody>
      </p:sp>
      <p:sp>
        <p:nvSpPr>
          <p:cNvPr id="9" name="テキスト ボックス 8">
            <a:extLst>
              <a:ext uri="{FF2B5EF4-FFF2-40B4-BE49-F238E27FC236}">
                <a16:creationId xmlns:a16="http://schemas.microsoft.com/office/drawing/2014/main" id="{9285CF45-7D16-7EF8-422B-390476739CA5}"/>
              </a:ext>
            </a:extLst>
          </p:cNvPr>
          <p:cNvSpPr txBox="1"/>
          <p:nvPr/>
        </p:nvSpPr>
        <p:spPr>
          <a:xfrm>
            <a:off x="5478517" y="3369323"/>
            <a:ext cx="3255579" cy="253916"/>
          </a:xfrm>
          <a:prstGeom prst="rect">
            <a:avLst/>
          </a:prstGeom>
          <a:noFill/>
        </p:spPr>
        <p:txBody>
          <a:bodyPr wrap="square">
            <a:spAutoFit/>
          </a:bodyPr>
          <a:lstStyle/>
          <a:p>
            <a:r>
              <a:rPr lang="ja-JP" altLang="en-US" sz="1050">
                <a:solidFill>
                  <a:schemeClr val="bg1"/>
                </a:solidFill>
              </a:rPr>
              <a:t>https://github.com/vectara/hallucination-leaderboard</a:t>
            </a:r>
          </a:p>
        </p:txBody>
      </p:sp>
    </p:spTree>
    <p:extLst>
      <p:ext uri="{BB962C8B-B14F-4D97-AF65-F5344CB8AC3E}">
        <p14:creationId xmlns:p14="http://schemas.microsoft.com/office/powerpoint/2010/main" val="181429773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上矢印 22">
            <a:extLst>
              <a:ext uri="{FF2B5EF4-FFF2-40B4-BE49-F238E27FC236}">
                <a16:creationId xmlns:a16="http://schemas.microsoft.com/office/drawing/2014/main" id="{1DEF942E-27EF-6CD7-FCA7-DB0C66F0DA4D}"/>
              </a:ext>
            </a:extLst>
          </p:cNvPr>
          <p:cNvSpPr/>
          <p:nvPr/>
        </p:nvSpPr>
        <p:spPr>
          <a:xfrm rot="14244327">
            <a:off x="4217106" y="166943"/>
            <a:ext cx="1485771" cy="6577021"/>
          </a:xfrm>
          <a:prstGeom prst="upArrow">
            <a:avLst>
              <a:gd name="adj1" fmla="val 76180"/>
              <a:gd name="adj2" fmla="val 50000"/>
            </a:avLst>
          </a:prstGeom>
          <a:solidFill>
            <a:srgbClr val="FFC000">
              <a:alpha val="4442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F37D6A4-D3F0-04A0-BE1A-622638154999}"/>
              </a:ext>
            </a:extLst>
          </p:cNvPr>
          <p:cNvSpPr>
            <a:spLocks noGrp="1"/>
          </p:cNvSpPr>
          <p:nvPr>
            <p:ph type="title"/>
          </p:nvPr>
        </p:nvSpPr>
        <p:spPr/>
        <p:txBody>
          <a:bodyPr/>
          <a:lstStyle/>
          <a:p>
            <a:r>
              <a:rPr kumimoji="1" lang="en-US" altLang="ja-JP" dirty="0"/>
              <a:t>AI</a:t>
            </a:r>
            <a:r>
              <a:rPr kumimoji="1" lang="ja-JP" altLang="en-US" dirty="0"/>
              <a:t>が人間に寄り添う時代</a:t>
            </a:r>
          </a:p>
        </p:txBody>
      </p:sp>
      <p:pic>
        <p:nvPicPr>
          <p:cNvPr id="14" name="図 13" descr="図形&#10;&#10;中程度の精度で自動的に生成された説明">
            <a:extLst>
              <a:ext uri="{FF2B5EF4-FFF2-40B4-BE49-F238E27FC236}">
                <a16:creationId xmlns:a16="http://schemas.microsoft.com/office/drawing/2014/main" id="{83E75DF5-A0D3-A9F4-D677-7DAD139497E9}"/>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929540" y="1386983"/>
            <a:ext cx="1636784" cy="1283521"/>
          </a:xfrm>
          <a:prstGeom prst="rect">
            <a:avLst/>
          </a:prstGeom>
          <a:ln>
            <a:noFill/>
          </a:ln>
          <a:effectLst>
            <a:outerShdw blurRad="50800" dist="38100" dir="2700000" algn="tl" rotWithShape="0">
              <a:prstClr val="black">
                <a:alpha val="40000"/>
              </a:prstClr>
            </a:outerShdw>
          </a:effectLst>
        </p:spPr>
      </p:pic>
      <p:sp>
        <p:nvSpPr>
          <p:cNvPr id="21" name="テキスト ボックス 20">
            <a:extLst>
              <a:ext uri="{FF2B5EF4-FFF2-40B4-BE49-F238E27FC236}">
                <a16:creationId xmlns:a16="http://schemas.microsoft.com/office/drawing/2014/main" id="{7C8353B8-C0BE-BD04-7239-EC31025A92BB}"/>
              </a:ext>
            </a:extLst>
          </p:cNvPr>
          <p:cNvSpPr txBox="1"/>
          <p:nvPr/>
        </p:nvSpPr>
        <p:spPr>
          <a:xfrm>
            <a:off x="6840054" y="2813886"/>
            <a:ext cx="1800494" cy="369332"/>
          </a:xfrm>
          <a:prstGeom prst="rect">
            <a:avLst/>
          </a:prstGeom>
          <a:noFill/>
        </p:spPr>
        <p:txBody>
          <a:bodyPr wrap="none" rtlCol="0">
            <a:spAutoFit/>
          </a:bodyPr>
          <a:lstStyle/>
          <a:p>
            <a:r>
              <a:rPr kumimoji="1" lang="ja-JP" altLang="en-US" b="1">
                <a:solidFill>
                  <a:schemeClr val="accent3">
                    <a:lumMod val="75000"/>
                  </a:schemeClr>
                </a:solidFill>
                <a:latin typeface="Meiryo" panose="020B0604030504040204" pitchFamily="34" charset="-128"/>
                <a:ea typeface="Meiryo" panose="020B0604030504040204" pitchFamily="34" charset="-128"/>
              </a:rPr>
              <a:t>プログラムする</a:t>
            </a:r>
          </a:p>
        </p:txBody>
      </p:sp>
      <p:pic>
        <p:nvPicPr>
          <p:cNvPr id="22" name="図 21" descr="アイコン&#10;&#10;自動的に生成された説明">
            <a:extLst>
              <a:ext uri="{FF2B5EF4-FFF2-40B4-BE49-F238E27FC236}">
                <a16:creationId xmlns:a16="http://schemas.microsoft.com/office/drawing/2014/main" id="{1013002E-4CD5-0956-4F09-A32D32B9BBBE}"/>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03330" y="1386983"/>
            <a:ext cx="1636784" cy="1859029"/>
          </a:xfrm>
          <a:prstGeom prst="rect">
            <a:avLst/>
          </a:prstGeom>
          <a:effectLst>
            <a:outerShdw blurRad="50800" dist="38100" dir="2700000" algn="tl" rotWithShape="0">
              <a:prstClr val="black">
                <a:alpha val="40000"/>
              </a:prstClr>
            </a:outerShdw>
          </a:effectLst>
        </p:spPr>
      </p:pic>
      <p:sp>
        <p:nvSpPr>
          <p:cNvPr id="27" name="テキスト ボックス 26">
            <a:extLst>
              <a:ext uri="{FF2B5EF4-FFF2-40B4-BE49-F238E27FC236}">
                <a16:creationId xmlns:a16="http://schemas.microsoft.com/office/drawing/2014/main" id="{6F08A473-9360-4AE4-EAA8-8CDD7F340CD4}"/>
              </a:ext>
            </a:extLst>
          </p:cNvPr>
          <p:cNvSpPr txBox="1"/>
          <p:nvPr/>
        </p:nvSpPr>
        <p:spPr>
          <a:xfrm>
            <a:off x="6796793" y="3143130"/>
            <a:ext cx="2120407" cy="646331"/>
          </a:xfrm>
          <a:prstGeom prst="rect">
            <a:avLst/>
          </a:prstGeom>
          <a:noFill/>
        </p:spPr>
        <p:txBody>
          <a:bodyPr wrap="square">
            <a:spAutoFit/>
          </a:bodyPr>
          <a:lstStyle/>
          <a:p>
            <a:r>
              <a:rPr lang="ja-JP" altLang="en-US" sz="1200">
                <a:solidFill>
                  <a:schemeClr val="accent3">
                    <a:lumMod val="75000"/>
                  </a:schemeClr>
                </a:solidFill>
                <a:latin typeface="Meiryo" panose="020B0604030504040204" pitchFamily="34" charset="-128"/>
                <a:ea typeface="Meiryo" panose="020B0604030504040204" pitchFamily="34" charset="-128"/>
              </a:rPr>
              <a:t>プログラミングの</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a:p>
            <a:r>
              <a:rPr lang="ja-JP" altLang="en-US" sz="1200">
                <a:solidFill>
                  <a:schemeClr val="accent3">
                    <a:lumMod val="75000"/>
                  </a:schemeClr>
                </a:solidFill>
                <a:latin typeface="Meiryo" panose="020B0604030504040204" pitchFamily="34" charset="-128"/>
                <a:ea typeface="Meiryo" panose="020B0604030504040204" pitchFamily="34" charset="-128"/>
              </a:rPr>
              <a:t>専門スキルを駆使</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a:p>
            <a:r>
              <a:rPr lang="ja-JP" altLang="en-US" sz="1200">
                <a:solidFill>
                  <a:schemeClr val="accent3">
                    <a:lumMod val="75000"/>
                  </a:schemeClr>
                </a:solidFill>
                <a:latin typeface="Meiryo" panose="020B0604030504040204" pitchFamily="34" charset="-128"/>
                <a:ea typeface="Meiryo" panose="020B0604030504040204" pitchFamily="34" charset="-128"/>
              </a:rPr>
              <a:t>できなくては使えない</a:t>
            </a:r>
          </a:p>
        </p:txBody>
      </p:sp>
      <p:sp>
        <p:nvSpPr>
          <p:cNvPr id="28" name="上矢印 27">
            <a:extLst>
              <a:ext uri="{FF2B5EF4-FFF2-40B4-BE49-F238E27FC236}">
                <a16:creationId xmlns:a16="http://schemas.microsoft.com/office/drawing/2014/main" id="{0711CAB4-617F-EC10-4860-C3EE3AF988EA}"/>
              </a:ext>
            </a:extLst>
          </p:cNvPr>
          <p:cNvSpPr/>
          <p:nvPr/>
        </p:nvSpPr>
        <p:spPr>
          <a:xfrm rot="16200000">
            <a:off x="4227054" y="-617094"/>
            <a:ext cx="591928" cy="4321631"/>
          </a:xfrm>
          <a:prstGeom prst="upArrow">
            <a:avLst>
              <a:gd name="adj1" fmla="val 49673"/>
              <a:gd name="adj2" fmla="val 50000"/>
            </a:avLst>
          </a:prstGeom>
          <a:solidFill>
            <a:schemeClr val="accent3">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D014FEEA-B100-27BF-3BD2-D26DB40F958D}"/>
              </a:ext>
            </a:extLst>
          </p:cNvPr>
          <p:cNvSpPr txBox="1"/>
          <p:nvPr/>
        </p:nvSpPr>
        <p:spPr>
          <a:xfrm>
            <a:off x="7128663" y="1048429"/>
            <a:ext cx="1569660" cy="338554"/>
          </a:xfrm>
          <a:prstGeom prst="rect">
            <a:avLst/>
          </a:prstGeom>
          <a:noFill/>
        </p:spPr>
        <p:txBody>
          <a:bodyPr wrap="none" rtlCol="0">
            <a:spAutoFit/>
          </a:bodyPr>
          <a:lstStyle/>
          <a:p>
            <a:r>
              <a:rPr kumimoji="1" lang="en-US" altLang="ja-JP" sz="1600" dirty="0">
                <a:solidFill>
                  <a:schemeClr val="accent3">
                    <a:lumMod val="75000"/>
                  </a:schemeClr>
                </a:solidFill>
                <a:latin typeface="Meiryo" panose="020B0604030504040204" pitchFamily="34" charset="-128"/>
                <a:ea typeface="Meiryo" panose="020B0604030504040204" pitchFamily="34" charset="-128"/>
              </a:rPr>
              <a:t>〜2022</a:t>
            </a:r>
            <a:r>
              <a:rPr kumimoji="1" lang="ja-JP" altLang="en-US" sz="1600">
                <a:solidFill>
                  <a:schemeClr val="accent3">
                    <a:lumMod val="75000"/>
                  </a:schemeClr>
                </a:solidFill>
                <a:latin typeface="Meiryo" panose="020B0604030504040204" pitchFamily="34" charset="-128"/>
                <a:ea typeface="Meiryo" panose="020B0604030504040204" pitchFamily="34" charset="-128"/>
              </a:rPr>
              <a:t>年</a:t>
            </a:r>
            <a:r>
              <a:rPr kumimoji="1" lang="en-US" altLang="ja-JP" sz="1600" dirty="0">
                <a:solidFill>
                  <a:schemeClr val="accent3">
                    <a:lumMod val="75000"/>
                  </a:schemeClr>
                </a:solidFill>
                <a:latin typeface="Meiryo" panose="020B0604030504040204" pitchFamily="34" charset="-128"/>
                <a:ea typeface="Meiryo" panose="020B0604030504040204" pitchFamily="34" charset="-128"/>
              </a:rPr>
              <a:t>11</a:t>
            </a:r>
            <a:r>
              <a:rPr kumimoji="1" lang="ja-JP" altLang="en-US" sz="1600">
                <a:solidFill>
                  <a:schemeClr val="accent3">
                    <a:lumMod val="75000"/>
                  </a:schemeClr>
                </a:solidFill>
                <a:latin typeface="Meiryo" panose="020B0604030504040204" pitchFamily="34" charset="-128"/>
                <a:ea typeface="Meiryo" panose="020B0604030504040204" pitchFamily="34" charset="-128"/>
              </a:rPr>
              <a:t>月</a:t>
            </a:r>
          </a:p>
        </p:txBody>
      </p:sp>
      <p:grpSp>
        <p:nvGrpSpPr>
          <p:cNvPr id="8" name="グループ化 7">
            <a:extLst>
              <a:ext uri="{FF2B5EF4-FFF2-40B4-BE49-F238E27FC236}">
                <a16:creationId xmlns:a16="http://schemas.microsoft.com/office/drawing/2014/main" id="{A672578C-7CD8-1CC7-AAF8-9127F6722EA0}"/>
              </a:ext>
            </a:extLst>
          </p:cNvPr>
          <p:cNvGrpSpPr/>
          <p:nvPr/>
        </p:nvGrpSpPr>
        <p:grpSpPr>
          <a:xfrm>
            <a:off x="2311745" y="1872073"/>
            <a:ext cx="5571064" cy="3097075"/>
            <a:chOff x="2326495" y="1765810"/>
            <a:chExt cx="5571064" cy="3097075"/>
          </a:xfrm>
        </p:grpSpPr>
        <p:grpSp>
          <p:nvGrpSpPr>
            <p:cNvPr id="3" name="グループ化 2">
              <a:extLst>
                <a:ext uri="{FF2B5EF4-FFF2-40B4-BE49-F238E27FC236}">
                  <a16:creationId xmlns:a16="http://schemas.microsoft.com/office/drawing/2014/main" id="{DE870BFE-3F32-C6E0-A6C4-07FEE18D518B}"/>
                </a:ext>
              </a:extLst>
            </p:cNvPr>
            <p:cNvGrpSpPr/>
            <p:nvPr/>
          </p:nvGrpSpPr>
          <p:grpSpPr>
            <a:xfrm>
              <a:off x="2326495" y="2042824"/>
              <a:ext cx="5571064" cy="2820061"/>
              <a:chOff x="2326495" y="2042824"/>
              <a:chExt cx="5571064" cy="2820061"/>
            </a:xfrm>
          </p:grpSpPr>
          <p:pic>
            <p:nvPicPr>
              <p:cNvPr id="16" name="図 15" descr="図形&#10;&#10;中程度の精度で自動的に生成された説明">
                <a:extLst>
                  <a:ext uri="{FF2B5EF4-FFF2-40B4-BE49-F238E27FC236}">
                    <a16:creationId xmlns:a16="http://schemas.microsoft.com/office/drawing/2014/main" id="{78FBA24D-8AA0-B7C7-5AC9-A97EA28BE4F3}"/>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131727" y="2286583"/>
                <a:ext cx="1160793" cy="1464089"/>
              </a:xfrm>
              <a:prstGeom prst="rect">
                <a:avLst/>
              </a:prstGeom>
              <a:ln>
                <a:noFill/>
              </a:ln>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55BB8B66-2AF4-D32B-229F-3EB875C9C9FB}"/>
                  </a:ext>
                </a:extLst>
              </p:cNvPr>
              <p:cNvSpPr txBox="1"/>
              <p:nvPr/>
            </p:nvSpPr>
            <p:spPr>
              <a:xfrm>
                <a:off x="5131727" y="3854691"/>
                <a:ext cx="1569660"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言葉で伝える</a:t>
                </a:r>
              </a:p>
            </p:txBody>
          </p:sp>
          <p:sp>
            <p:nvSpPr>
              <p:cNvPr id="25" name="テキスト ボックス 24">
                <a:extLst>
                  <a:ext uri="{FF2B5EF4-FFF2-40B4-BE49-F238E27FC236}">
                    <a16:creationId xmlns:a16="http://schemas.microsoft.com/office/drawing/2014/main" id="{7BEAEF47-6246-E07D-647C-640788D32011}"/>
                  </a:ext>
                </a:extLst>
              </p:cNvPr>
              <p:cNvSpPr txBox="1"/>
              <p:nvPr/>
            </p:nvSpPr>
            <p:spPr>
              <a:xfrm>
                <a:off x="5075725" y="4216554"/>
                <a:ext cx="2821834" cy="646331"/>
              </a:xfrm>
              <a:prstGeom prst="rect">
                <a:avLst/>
              </a:prstGeom>
              <a:noFill/>
            </p:spPr>
            <p:txBody>
              <a:bodyPr wrap="square">
                <a:spAutoFit/>
              </a:bodyPr>
              <a:lstStyle/>
              <a:p>
                <a:r>
                  <a:rPr lang="ja-JP" altLang="en-US" sz="1200">
                    <a:solidFill>
                      <a:srgbClr val="0070C0"/>
                    </a:solidFill>
                    <a:latin typeface="Meiryo" panose="020B0604030504040204" pitchFamily="34" charset="-128"/>
                    <a:ea typeface="Meiryo" panose="020B0604030504040204" pitchFamily="34" charset="-128"/>
                  </a:rPr>
                  <a:t>日常使う言葉（自然言語）</a:t>
                </a:r>
                <a:endParaRPr lang="en-US" altLang="ja-JP" sz="1200" dirty="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で指示や命令を与えれば</a:t>
                </a:r>
                <a:endParaRPr lang="en-US" altLang="ja-JP" sz="1200" dirty="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実行してくれる</a:t>
                </a:r>
              </a:p>
            </p:txBody>
          </p:sp>
          <p:sp>
            <p:nvSpPr>
              <p:cNvPr id="29" name="上矢印 28">
                <a:extLst>
                  <a:ext uri="{FF2B5EF4-FFF2-40B4-BE49-F238E27FC236}">
                    <a16:creationId xmlns:a16="http://schemas.microsoft.com/office/drawing/2014/main" id="{13E0E145-E16A-0FD0-EC01-0A973666AD6F}"/>
                  </a:ext>
                </a:extLst>
              </p:cNvPr>
              <p:cNvSpPr/>
              <p:nvPr/>
            </p:nvSpPr>
            <p:spPr>
              <a:xfrm rot="16663344">
                <a:off x="3433550" y="935769"/>
                <a:ext cx="630376" cy="2844486"/>
              </a:xfrm>
              <a:prstGeom prst="upArrow">
                <a:avLst>
                  <a:gd name="adj1" fmla="val 49673"/>
                  <a:gd name="adj2" fmla="val 50000"/>
                </a:avLst>
              </a:prstGeom>
              <a:solidFill>
                <a:schemeClr val="tx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 name="テキスト ボックス 5">
              <a:extLst>
                <a:ext uri="{FF2B5EF4-FFF2-40B4-BE49-F238E27FC236}">
                  <a16:creationId xmlns:a16="http://schemas.microsoft.com/office/drawing/2014/main" id="{995489E1-AB9F-6073-4B22-0B00863F26E8}"/>
                </a:ext>
              </a:extLst>
            </p:cNvPr>
            <p:cNvSpPr txBox="1"/>
            <p:nvPr/>
          </p:nvSpPr>
          <p:spPr>
            <a:xfrm>
              <a:off x="5075725" y="1765810"/>
              <a:ext cx="1223412" cy="523220"/>
            </a:xfrm>
            <a:prstGeom prst="rect">
              <a:avLst/>
            </a:prstGeom>
            <a:noFill/>
          </p:spPr>
          <p:txBody>
            <a:bodyPr wrap="none" rtlCol="0">
              <a:spAutoFit/>
            </a:bodyPr>
            <a:lstStyle/>
            <a:p>
              <a:r>
                <a:rPr kumimoji="1" lang="en-US" altLang="ja-JP" sz="1600" b="1" dirty="0">
                  <a:solidFill>
                    <a:srgbClr val="0070C0"/>
                  </a:solidFill>
                  <a:latin typeface="Meiryo" panose="020B0604030504040204" pitchFamily="34" charset="-128"/>
                  <a:ea typeface="Meiryo" panose="020B0604030504040204" pitchFamily="34" charset="-128"/>
                </a:rPr>
                <a:t>Chat GPT</a:t>
              </a:r>
            </a:p>
            <a:p>
              <a:r>
                <a:rPr kumimoji="1" lang="en-US" altLang="ja-JP" sz="1200" dirty="0">
                  <a:solidFill>
                    <a:srgbClr val="0070C0"/>
                  </a:solidFill>
                  <a:latin typeface="Meiryo" panose="020B0604030504040204" pitchFamily="34" charset="-128"/>
                  <a:ea typeface="Meiryo" panose="020B0604030504040204" pitchFamily="34" charset="-128"/>
                </a:rPr>
                <a:t>2022</a:t>
              </a:r>
              <a:r>
                <a:rPr kumimoji="1" lang="ja-JP" altLang="en-US" sz="1200">
                  <a:solidFill>
                    <a:srgbClr val="0070C0"/>
                  </a:solidFill>
                  <a:latin typeface="Meiryo" panose="020B0604030504040204" pitchFamily="34" charset="-128"/>
                  <a:ea typeface="Meiryo" panose="020B0604030504040204" pitchFamily="34" charset="-128"/>
                </a:rPr>
                <a:t>年</a:t>
              </a:r>
              <a:r>
                <a:rPr kumimoji="1" lang="en-US" altLang="ja-JP" sz="1200" dirty="0">
                  <a:solidFill>
                    <a:srgbClr val="0070C0"/>
                  </a:solidFill>
                  <a:latin typeface="Meiryo" panose="020B0604030504040204" pitchFamily="34" charset="-128"/>
                  <a:ea typeface="Meiryo" panose="020B0604030504040204" pitchFamily="34" charset="-128"/>
                </a:rPr>
                <a:t>11</a:t>
              </a:r>
              <a:r>
                <a:rPr kumimoji="1" lang="ja-JP" altLang="en-US" sz="1200">
                  <a:solidFill>
                    <a:srgbClr val="0070C0"/>
                  </a:solidFill>
                  <a:latin typeface="Meiryo" panose="020B0604030504040204" pitchFamily="34" charset="-128"/>
                  <a:ea typeface="Meiryo" panose="020B0604030504040204" pitchFamily="34" charset="-128"/>
                </a:rPr>
                <a:t>月</a:t>
              </a:r>
              <a:r>
                <a:rPr kumimoji="1" lang="en-US" altLang="ja-JP" sz="1200" dirty="0">
                  <a:solidFill>
                    <a:srgbClr val="0070C0"/>
                  </a:solidFill>
                  <a:latin typeface="Meiryo" panose="020B0604030504040204" pitchFamily="34" charset="-128"/>
                  <a:ea typeface="Meiryo" panose="020B0604030504040204" pitchFamily="34" charset="-128"/>
                </a:rPr>
                <a:t>〜</a:t>
              </a:r>
              <a:endParaRPr kumimoji="1" lang="ja-JP" altLang="en-US" sz="1200">
                <a:solidFill>
                  <a:srgbClr val="0070C0"/>
                </a:solidFill>
                <a:latin typeface="Meiryo" panose="020B0604030504040204" pitchFamily="34" charset="-128"/>
                <a:ea typeface="Meiryo" panose="020B0604030504040204" pitchFamily="34" charset="-128"/>
              </a:endParaRPr>
            </a:p>
          </p:txBody>
        </p:sp>
      </p:grpSp>
      <p:grpSp>
        <p:nvGrpSpPr>
          <p:cNvPr id="9" name="グループ化 8">
            <a:extLst>
              <a:ext uri="{FF2B5EF4-FFF2-40B4-BE49-F238E27FC236}">
                <a16:creationId xmlns:a16="http://schemas.microsoft.com/office/drawing/2014/main" id="{ED85981E-E163-7C03-6A6C-F662311D8C70}"/>
              </a:ext>
            </a:extLst>
          </p:cNvPr>
          <p:cNvGrpSpPr/>
          <p:nvPr/>
        </p:nvGrpSpPr>
        <p:grpSpPr>
          <a:xfrm>
            <a:off x="2151476" y="3250373"/>
            <a:ext cx="3966077" cy="3001365"/>
            <a:chOff x="1745181" y="2780620"/>
            <a:chExt cx="3966077" cy="3001365"/>
          </a:xfrm>
        </p:grpSpPr>
        <p:grpSp>
          <p:nvGrpSpPr>
            <p:cNvPr id="4" name="グループ化 3">
              <a:extLst>
                <a:ext uri="{FF2B5EF4-FFF2-40B4-BE49-F238E27FC236}">
                  <a16:creationId xmlns:a16="http://schemas.microsoft.com/office/drawing/2014/main" id="{59A36FC4-4053-F4C5-D4CF-CFC765D1807E}"/>
                </a:ext>
              </a:extLst>
            </p:cNvPr>
            <p:cNvGrpSpPr/>
            <p:nvPr/>
          </p:nvGrpSpPr>
          <p:grpSpPr>
            <a:xfrm>
              <a:off x="1745181" y="2780620"/>
              <a:ext cx="3966077" cy="3001365"/>
              <a:chOff x="1786905" y="2787585"/>
              <a:chExt cx="3966077" cy="3001365"/>
            </a:xfrm>
          </p:grpSpPr>
          <p:pic>
            <p:nvPicPr>
              <p:cNvPr id="18" name="図 17" descr="図形&#10;&#10;中程度の精度で自動的に生成された説明">
                <a:extLst>
                  <a:ext uri="{FF2B5EF4-FFF2-40B4-BE49-F238E27FC236}">
                    <a16:creationId xmlns:a16="http://schemas.microsoft.com/office/drawing/2014/main" id="{9CD6E638-ACA6-0D00-8CE8-3E51F154C9B3}"/>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107056" y="3315123"/>
                <a:ext cx="1511959" cy="1418628"/>
              </a:xfrm>
              <a:prstGeom prst="rect">
                <a:avLst/>
              </a:prstGeom>
              <a:ln>
                <a:noFill/>
              </a:ln>
              <a:effectLst>
                <a:outerShdw blurRad="50800" dist="38100" dir="2700000" algn="tl" rotWithShape="0">
                  <a:prstClr val="black">
                    <a:alpha val="40000"/>
                  </a:prstClr>
                </a:outerShdw>
              </a:effectLst>
            </p:spPr>
          </p:pic>
          <p:sp>
            <p:nvSpPr>
              <p:cNvPr id="19" name="テキスト ボックス 18">
                <a:extLst>
                  <a:ext uri="{FF2B5EF4-FFF2-40B4-BE49-F238E27FC236}">
                    <a16:creationId xmlns:a16="http://schemas.microsoft.com/office/drawing/2014/main" id="{C082472A-D84F-3BCD-BD52-1948BEBA5EF6}"/>
                  </a:ext>
                </a:extLst>
              </p:cNvPr>
              <p:cNvSpPr txBox="1"/>
              <p:nvPr/>
            </p:nvSpPr>
            <p:spPr>
              <a:xfrm>
                <a:off x="2917914" y="4801594"/>
                <a:ext cx="1569660" cy="369332"/>
              </a:xfrm>
              <a:prstGeom prst="rect">
                <a:avLst/>
              </a:prstGeom>
              <a:noFill/>
            </p:spPr>
            <p:txBody>
              <a:bodyPr wrap="none" rtlCol="0">
                <a:spAutoFit/>
              </a:bodyPr>
              <a:lstStyle/>
              <a:p>
                <a:r>
                  <a:rPr kumimoji="1" lang="ja-JP" altLang="en-US" b="1">
                    <a:solidFill>
                      <a:schemeClr val="accent6">
                        <a:lumMod val="75000"/>
                      </a:schemeClr>
                    </a:solidFill>
                    <a:latin typeface="Meiryo" panose="020B0604030504040204" pitchFamily="34" charset="-128"/>
                    <a:ea typeface="Meiryo" panose="020B0604030504040204" pitchFamily="34" charset="-128"/>
                  </a:rPr>
                  <a:t>自律的に実行</a:t>
                </a:r>
              </a:p>
            </p:txBody>
          </p:sp>
          <p:sp>
            <p:nvSpPr>
              <p:cNvPr id="26" name="テキスト ボックス 25">
                <a:extLst>
                  <a:ext uri="{FF2B5EF4-FFF2-40B4-BE49-F238E27FC236}">
                    <a16:creationId xmlns:a16="http://schemas.microsoft.com/office/drawing/2014/main" id="{C90129A6-1733-5531-92A4-D29C9E4D2EFB}"/>
                  </a:ext>
                </a:extLst>
              </p:cNvPr>
              <p:cNvSpPr txBox="1"/>
              <p:nvPr/>
            </p:nvSpPr>
            <p:spPr>
              <a:xfrm>
                <a:off x="2931148" y="5142619"/>
                <a:ext cx="2821834" cy="646331"/>
              </a:xfrm>
              <a:prstGeom prst="rect">
                <a:avLst/>
              </a:prstGeom>
              <a:noFill/>
            </p:spPr>
            <p:txBody>
              <a:bodyPr wrap="square">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目標を与えれば、</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自律的に計画</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実行して目標達成する</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30" name="上矢印 29">
                <a:extLst>
                  <a:ext uri="{FF2B5EF4-FFF2-40B4-BE49-F238E27FC236}">
                    <a16:creationId xmlns:a16="http://schemas.microsoft.com/office/drawing/2014/main" id="{AD55379B-2BAD-D20F-3A96-A0B992BEAF45}"/>
                  </a:ext>
                </a:extLst>
              </p:cNvPr>
              <p:cNvSpPr/>
              <p:nvPr/>
            </p:nvSpPr>
            <p:spPr>
              <a:xfrm rot="18819452">
                <a:off x="2319468" y="2255022"/>
                <a:ext cx="622350" cy="1687476"/>
              </a:xfrm>
              <a:prstGeom prst="upArrow">
                <a:avLst>
                  <a:gd name="adj1" fmla="val 49673"/>
                  <a:gd name="adj2" fmla="val 5000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テキスト ボックス 6">
              <a:extLst>
                <a:ext uri="{FF2B5EF4-FFF2-40B4-BE49-F238E27FC236}">
                  <a16:creationId xmlns:a16="http://schemas.microsoft.com/office/drawing/2014/main" id="{C3242E2E-4B5C-B2AC-B081-2EB5299A8429}"/>
                </a:ext>
              </a:extLst>
            </p:cNvPr>
            <p:cNvSpPr txBox="1"/>
            <p:nvPr/>
          </p:nvSpPr>
          <p:spPr>
            <a:xfrm>
              <a:off x="3010428" y="2822442"/>
              <a:ext cx="1207382" cy="692497"/>
            </a:xfrm>
            <a:prstGeom prst="rect">
              <a:avLst/>
            </a:prstGeom>
            <a:noFill/>
          </p:spPr>
          <p:txBody>
            <a:bodyPr wrap="none" rtlCol="0">
              <a:spAutoFit/>
            </a:bodyPr>
            <a:lstStyle/>
            <a:p>
              <a:r>
                <a:rPr kumimoji="1" lang="en-US" altLang="ja-JP" sz="1100" b="1" dirty="0">
                  <a:solidFill>
                    <a:schemeClr val="accent6">
                      <a:lumMod val="75000"/>
                    </a:schemeClr>
                  </a:solidFill>
                  <a:latin typeface="Meiryo" panose="020B0604030504040204" pitchFamily="34" charset="-128"/>
                  <a:ea typeface="Meiryo" panose="020B0604030504040204" pitchFamily="34" charset="-128"/>
                </a:rPr>
                <a:t>AI</a:t>
              </a:r>
              <a:r>
                <a:rPr kumimoji="1" lang="ja-JP" altLang="en-US" sz="1100" b="1">
                  <a:solidFill>
                    <a:schemeClr val="accent6">
                      <a:lumMod val="75000"/>
                    </a:schemeClr>
                  </a:solidFill>
                  <a:latin typeface="Meiryo" panose="020B0604030504040204" pitchFamily="34" charset="-128"/>
                  <a:ea typeface="Meiryo" panose="020B0604030504040204" pitchFamily="34" charset="-128"/>
                </a:rPr>
                <a:t>エージェント</a:t>
              </a:r>
              <a:endParaRPr kumimoji="1" lang="en-US" altLang="ja-JP" sz="1100" b="1" dirty="0">
                <a:solidFill>
                  <a:schemeClr val="accent6">
                    <a:lumMod val="75000"/>
                  </a:schemeClr>
                </a:solidFill>
                <a:latin typeface="Meiryo" panose="020B0604030504040204" pitchFamily="34" charset="-128"/>
                <a:ea typeface="Meiryo" panose="020B0604030504040204" pitchFamily="34" charset="-128"/>
              </a:endParaRPr>
            </a:p>
            <a:p>
              <a:r>
                <a:rPr lang="en-US" altLang="ja-JP" sz="1600" b="1" dirty="0">
                  <a:solidFill>
                    <a:schemeClr val="accent6">
                      <a:lumMod val="75000"/>
                    </a:schemeClr>
                  </a:solidFill>
                  <a:latin typeface="Meiryo" panose="020B0604030504040204" pitchFamily="34" charset="-128"/>
                  <a:ea typeface="Meiryo" panose="020B0604030504040204" pitchFamily="34" charset="-128"/>
                </a:rPr>
                <a:t>AI Agent</a:t>
              </a:r>
              <a:endParaRPr kumimoji="1" lang="en-US" altLang="ja-JP" sz="1600" b="1" dirty="0">
                <a:solidFill>
                  <a:schemeClr val="accent6">
                    <a:lumMod val="75000"/>
                  </a:schemeClr>
                </a:solidFill>
                <a:latin typeface="Meiryo" panose="020B0604030504040204" pitchFamily="34" charset="-128"/>
                <a:ea typeface="Meiryo" panose="020B0604030504040204" pitchFamily="34" charset="-128"/>
              </a:endParaRPr>
            </a:p>
            <a:p>
              <a:r>
                <a:rPr kumimoji="1" lang="en-US" altLang="ja-JP" sz="1200" dirty="0">
                  <a:solidFill>
                    <a:schemeClr val="accent6">
                      <a:lumMod val="75000"/>
                    </a:schemeClr>
                  </a:solidFill>
                  <a:latin typeface="Meiryo" panose="020B0604030504040204" pitchFamily="34" charset="-128"/>
                  <a:ea typeface="Meiryo" panose="020B0604030504040204" pitchFamily="34" charset="-128"/>
                </a:rPr>
                <a:t>2025</a:t>
              </a:r>
              <a:r>
                <a:rPr kumimoji="1" lang="ja-JP" altLang="en-US" sz="1200">
                  <a:solidFill>
                    <a:schemeClr val="accent6">
                      <a:lumMod val="75000"/>
                    </a:schemeClr>
                  </a:solidFill>
                  <a:latin typeface="Meiryo" panose="020B0604030504040204" pitchFamily="34" charset="-128"/>
                  <a:ea typeface="Meiryo" panose="020B0604030504040204" pitchFamily="34" charset="-128"/>
                </a:rPr>
                <a:t>年</a:t>
              </a:r>
              <a:r>
                <a:rPr kumimoji="1" lang="en-US" altLang="ja-JP" sz="1200" dirty="0">
                  <a:solidFill>
                    <a:schemeClr val="accent6">
                      <a:lumMod val="75000"/>
                    </a:schemeClr>
                  </a:solidFill>
                  <a:latin typeface="Meiryo" panose="020B0604030504040204" pitchFamily="34" charset="-128"/>
                  <a:ea typeface="Meiryo" panose="020B0604030504040204" pitchFamily="34" charset="-128"/>
                </a:rPr>
                <a:t>XX〜</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grpSp>
      <p:grpSp>
        <p:nvGrpSpPr>
          <p:cNvPr id="37" name="グループ化 36">
            <a:extLst>
              <a:ext uri="{FF2B5EF4-FFF2-40B4-BE49-F238E27FC236}">
                <a16:creationId xmlns:a16="http://schemas.microsoft.com/office/drawing/2014/main" id="{E75CBE11-E69A-6F79-C406-15C2045AB138}"/>
              </a:ext>
            </a:extLst>
          </p:cNvPr>
          <p:cNvGrpSpPr/>
          <p:nvPr/>
        </p:nvGrpSpPr>
        <p:grpSpPr>
          <a:xfrm>
            <a:off x="5458394" y="5028183"/>
            <a:ext cx="3311786" cy="1221787"/>
            <a:chOff x="5458394" y="5028183"/>
            <a:chExt cx="3311786" cy="1221787"/>
          </a:xfrm>
        </p:grpSpPr>
        <p:pic>
          <p:nvPicPr>
            <p:cNvPr id="10" name="図 9" descr="図形&#10;&#10;中程度の精度で自動的に生成された説明">
              <a:extLst>
                <a:ext uri="{FF2B5EF4-FFF2-40B4-BE49-F238E27FC236}">
                  <a16:creationId xmlns:a16="http://schemas.microsoft.com/office/drawing/2014/main" id="{7E274884-B793-0644-8F71-12C644E090B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64113" y="5028183"/>
              <a:ext cx="1706067" cy="1153549"/>
            </a:xfrm>
            <a:prstGeom prst="rect">
              <a:avLst/>
            </a:prstGeom>
            <a:ln>
              <a:noFill/>
            </a:ln>
            <a:effectLst>
              <a:outerShdw blurRad="292100" dist="139700" dir="2700000" algn="tl" rotWithShape="0">
                <a:srgbClr val="333333">
                  <a:alpha val="65000"/>
                </a:srgbClr>
              </a:outerShdw>
            </a:effectLst>
          </p:spPr>
        </p:pic>
        <p:sp>
          <p:nvSpPr>
            <p:cNvPr id="35" name="テキスト ボックス 34">
              <a:extLst>
                <a:ext uri="{FF2B5EF4-FFF2-40B4-BE49-F238E27FC236}">
                  <a16:creationId xmlns:a16="http://schemas.microsoft.com/office/drawing/2014/main" id="{90155112-CF24-F197-F88F-9AD19E6D805E}"/>
                </a:ext>
              </a:extLst>
            </p:cNvPr>
            <p:cNvSpPr txBox="1"/>
            <p:nvPr/>
          </p:nvSpPr>
          <p:spPr>
            <a:xfrm>
              <a:off x="5458394" y="5603639"/>
              <a:ext cx="1800493" cy="646331"/>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人間に寄り添う</a:t>
              </a:r>
              <a:endParaRPr kumimoji="1" lang="en-US" altLang="ja-JP" dirty="0">
                <a:latin typeface="Meiryo" panose="020B0604030504040204" pitchFamily="34" charset="-128"/>
                <a:ea typeface="Meiryo" panose="020B0604030504040204" pitchFamily="34" charset="-128"/>
              </a:endParaRPr>
            </a:p>
            <a:p>
              <a:r>
                <a:rPr kumimoji="1" lang="en-US" altLang="ja-JP" dirty="0">
                  <a:latin typeface="Meiryo" panose="020B0604030504040204" pitchFamily="34" charset="-128"/>
                  <a:ea typeface="Meiryo" panose="020B0604030504040204" pitchFamily="34" charset="-128"/>
                </a:rPr>
                <a:t>AI</a:t>
              </a:r>
              <a:r>
                <a:rPr kumimoji="1" lang="ja-JP" altLang="en-US">
                  <a:latin typeface="Meiryo" panose="020B0604030504040204" pitchFamily="34" charset="-128"/>
                  <a:ea typeface="Meiryo" panose="020B0604030504040204" pitchFamily="34" charset="-128"/>
                </a:rPr>
                <a:t>へと進化</a:t>
              </a:r>
            </a:p>
          </p:txBody>
        </p:sp>
      </p:grpSp>
      <p:grpSp>
        <p:nvGrpSpPr>
          <p:cNvPr id="38" name="グループ化 37">
            <a:extLst>
              <a:ext uri="{FF2B5EF4-FFF2-40B4-BE49-F238E27FC236}">
                <a16:creationId xmlns:a16="http://schemas.microsoft.com/office/drawing/2014/main" id="{ADCFF5FB-65FA-7939-6FF7-52F7BFD28AD2}"/>
              </a:ext>
            </a:extLst>
          </p:cNvPr>
          <p:cNvGrpSpPr/>
          <p:nvPr/>
        </p:nvGrpSpPr>
        <p:grpSpPr>
          <a:xfrm>
            <a:off x="403327" y="3363820"/>
            <a:ext cx="2309410" cy="2960323"/>
            <a:chOff x="403327" y="3363820"/>
            <a:chExt cx="2309410" cy="2960323"/>
          </a:xfrm>
        </p:grpSpPr>
        <p:pic>
          <p:nvPicPr>
            <p:cNvPr id="15" name="図 14" descr="図形&#10;&#10;中程度の精度で自動的に生成された説明">
              <a:extLst>
                <a:ext uri="{FF2B5EF4-FFF2-40B4-BE49-F238E27FC236}">
                  <a16:creationId xmlns:a16="http://schemas.microsoft.com/office/drawing/2014/main" id="{C9705CB8-6E52-F0E4-C64C-0820CEECC46C}"/>
                </a:ext>
              </a:extLst>
            </p:cNvPr>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7833" y="5117328"/>
              <a:ext cx="690509" cy="647885"/>
            </a:xfrm>
            <a:prstGeom prst="rect">
              <a:avLst/>
            </a:prstGeom>
            <a:ln>
              <a:noFill/>
            </a:ln>
            <a:effectLst>
              <a:outerShdw blurRad="50800" dist="38100" dir="2700000" algn="tl" rotWithShape="0">
                <a:prstClr val="black">
                  <a:alpha val="40000"/>
                </a:prstClr>
              </a:outerShdw>
            </a:effectLst>
          </p:spPr>
        </p:pic>
        <p:pic>
          <p:nvPicPr>
            <p:cNvPr id="17" name="図 16" descr="図形&#10;&#10;中程度の精度で自動的に生成された説明">
              <a:extLst>
                <a:ext uri="{FF2B5EF4-FFF2-40B4-BE49-F238E27FC236}">
                  <a16:creationId xmlns:a16="http://schemas.microsoft.com/office/drawing/2014/main" id="{20309783-29EF-2AC0-5996-4AA95014D236}"/>
                </a:ext>
              </a:extLst>
            </p:cNvPr>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149803" y="5117329"/>
              <a:ext cx="690509" cy="647885"/>
            </a:xfrm>
            <a:prstGeom prst="rect">
              <a:avLst/>
            </a:prstGeom>
            <a:ln>
              <a:noFill/>
            </a:ln>
            <a:effectLst>
              <a:outerShdw blurRad="50800" dist="38100" dir="2700000" algn="tl" rotWithShape="0">
                <a:prstClr val="black">
                  <a:alpha val="40000"/>
                </a:prstClr>
              </a:outerShdw>
            </a:effectLst>
          </p:spPr>
        </p:pic>
        <p:pic>
          <p:nvPicPr>
            <p:cNvPr id="24" name="図 23" descr="図形&#10;&#10;中程度の精度で自動的に生成された説明">
              <a:extLst>
                <a:ext uri="{FF2B5EF4-FFF2-40B4-BE49-F238E27FC236}">
                  <a16:creationId xmlns:a16="http://schemas.microsoft.com/office/drawing/2014/main" id="{D36A54A0-A838-0360-E349-77921E87FA88}"/>
                </a:ext>
              </a:extLst>
            </p:cNvPr>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751773" y="5117329"/>
              <a:ext cx="690509" cy="647885"/>
            </a:xfrm>
            <a:prstGeom prst="rect">
              <a:avLst/>
            </a:prstGeom>
            <a:ln>
              <a:noFill/>
            </a:ln>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6B6FF6A1-508E-8D83-C93A-DD08113D201D}"/>
                </a:ext>
              </a:extLst>
            </p:cNvPr>
            <p:cNvSpPr txBox="1"/>
            <p:nvPr/>
          </p:nvSpPr>
          <p:spPr>
            <a:xfrm>
              <a:off x="403327" y="4423555"/>
              <a:ext cx="1348446" cy="692497"/>
            </a:xfrm>
            <a:prstGeom prst="rect">
              <a:avLst/>
            </a:prstGeom>
            <a:noFill/>
          </p:spPr>
          <p:txBody>
            <a:bodyPr wrap="none" rtlCol="0">
              <a:spAutoFit/>
            </a:bodyPr>
            <a:lstStyle/>
            <a:p>
              <a:r>
                <a:rPr lang="ja-JP" altLang="en-US" sz="1100" b="1">
                  <a:solidFill>
                    <a:srgbClr val="7030A0"/>
                  </a:solidFill>
                  <a:latin typeface="Meiryo" panose="020B0604030504040204" pitchFamily="34" charset="-128"/>
                  <a:ea typeface="Meiryo" panose="020B0604030504040204" pitchFamily="34" charset="-128"/>
                </a:rPr>
                <a:t>エージェント型</a:t>
              </a:r>
              <a:r>
                <a:rPr lang="en-US" altLang="ja-JP" sz="1100" b="1" dirty="0">
                  <a:solidFill>
                    <a:srgbClr val="7030A0"/>
                  </a:solidFill>
                  <a:latin typeface="Meiryo" panose="020B0604030504040204" pitchFamily="34" charset="-128"/>
                  <a:ea typeface="Meiryo" panose="020B0604030504040204" pitchFamily="34" charset="-128"/>
                </a:rPr>
                <a:t>AI</a:t>
              </a:r>
            </a:p>
            <a:p>
              <a:r>
                <a:rPr kumimoji="1" lang="en-US" altLang="ja-JP" sz="1600" b="1" dirty="0">
                  <a:solidFill>
                    <a:srgbClr val="7030A0"/>
                  </a:solidFill>
                  <a:latin typeface="Meiryo" panose="020B0604030504040204" pitchFamily="34" charset="-128"/>
                  <a:ea typeface="Meiryo" panose="020B0604030504040204" pitchFamily="34" charset="-128"/>
                </a:rPr>
                <a:t>Agentic AI</a:t>
              </a:r>
            </a:p>
            <a:p>
              <a:r>
                <a:rPr lang="en-US" altLang="ja-JP" sz="1200" dirty="0">
                  <a:solidFill>
                    <a:srgbClr val="7030A0"/>
                  </a:solidFill>
                  <a:latin typeface="Meiryo" panose="020B0604030504040204" pitchFamily="34" charset="-128"/>
                  <a:ea typeface="Meiryo" panose="020B0604030504040204" pitchFamily="34" charset="-128"/>
                </a:rPr>
                <a:t>2026</a:t>
              </a:r>
              <a:r>
                <a:rPr lang="ja-JP" altLang="en-US" sz="1200">
                  <a:solidFill>
                    <a:srgbClr val="7030A0"/>
                  </a:solidFill>
                  <a:latin typeface="Meiryo" panose="020B0604030504040204" pitchFamily="34" charset="-128"/>
                  <a:ea typeface="Meiryo" panose="020B0604030504040204" pitchFamily="34" charset="-128"/>
                </a:rPr>
                <a:t>年</a:t>
              </a:r>
              <a:r>
                <a:rPr lang="en-US" altLang="ja-JP" sz="1200" dirty="0">
                  <a:solidFill>
                    <a:srgbClr val="7030A0"/>
                  </a:solidFill>
                  <a:latin typeface="Meiryo" panose="020B0604030504040204" pitchFamily="34" charset="-128"/>
                  <a:ea typeface="Meiryo" panose="020B0604030504040204" pitchFamily="34" charset="-128"/>
                </a:rPr>
                <a:t>〜</a:t>
              </a:r>
              <a:endParaRPr kumimoji="1" lang="ja-JP" altLang="en-US" sz="1200">
                <a:solidFill>
                  <a:srgbClr val="7030A0"/>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BCB806EE-B87A-8F8A-5FD6-5FE12EBC8EE6}"/>
                </a:ext>
              </a:extLst>
            </p:cNvPr>
            <p:cNvSpPr txBox="1"/>
            <p:nvPr/>
          </p:nvSpPr>
          <p:spPr>
            <a:xfrm>
              <a:off x="460402" y="5862478"/>
              <a:ext cx="2252335" cy="461665"/>
            </a:xfrm>
            <a:prstGeom prst="rect">
              <a:avLst/>
            </a:prstGeom>
            <a:noFill/>
          </p:spPr>
          <p:txBody>
            <a:bodyPr wrap="square">
              <a:spAutoFit/>
            </a:bodyPr>
            <a:lstStyle/>
            <a:p>
              <a:r>
                <a:rPr lang="ja-JP" altLang="en-US" sz="1200" b="0" i="0">
                  <a:solidFill>
                    <a:srgbClr val="7030A0"/>
                  </a:solidFill>
                  <a:effectLst/>
                  <a:latin typeface="Meiryo" panose="020B0604030504040204" pitchFamily="34" charset="-128"/>
                  <a:ea typeface="Meiryo" panose="020B0604030504040204" pitchFamily="34" charset="-128"/>
                </a:rPr>
                <a:t>複数の</a:t>
              </a:r>
              <a:r>
                <a:rPr lang="en" altLang="ja-JP" sz="1200" b="0" i="0" dirty="0">
                  <a:solidFill>
                    <a:srgbClr val="7030A0"/>
                  </a:solidFill>
                  <a:effectLst/>
                  <a:latin typeface="Meiryo" panose="020B0604030504040204" pitchFamily="34" charset="-128"/>
                  <a:ea typeface="Meiryo" panose="020B0604030504040204" pitchFamily="34" charset="-128"/>
                </a:rPr>
                <a:t>AI Agent</a:t>
              </a:r>
              <a:r>
                <a:rPr lang="ja-JP" altLang="en-US" sz="1200" b="0" i="0">
                  <a:solidFill>
                    <a:srgbClr val="7030A0"/>
                  </a:solidFill>
                  <a:effectLst/>
                  <a:latin typeface="Meiryo" panose="020B0604030504040204" pitchFamily="34" charset="-128"/>
                  <a:ea typeface="Meiryo" panose="020B0604030504040204" pitchFamily="34" charset="-128"/>
                </a:rPr>
                <a:t>が協調して複雑な目標を達成するシステム</a:t>
              </a:r>
              <a:endParaRPr lang="ja-JP" altLang="en-US" sz="1200">
                <a:solidFill>
                  <a:srgbClr val="7030A0"/>
                </a:solidFill>
                <a:latin typeface="Meiryo" panose="020B0604030504040204" pitchFamily="34" charset="-128"/>
                <a:ea typeface="Meiryo" panose="020B0604030504040204" pitchFamily="34" charset="-128"/>
              </a:endParaRPr>
            </a:p>
          </p:txBody>
        </p:sp>
        <p:sp>
          <p:nvSpPr>
            <p:cNvPr id="36" name="上矢印 35">
              <a:extLst>
                <a:ext uri="{FF2B5EF4-FFF2-40B4-BE49-F238E27FC236}">
                  <a16:creationId xmlns:a16="http://schemas.microsoft.com/office/drawing/2014/main" id="{E36E3F74-888E-6F1E-B9CE-2319F1E44D3A}"/>
                </a:ext>
              </a:extLst>
            </p:cNvPr>
            <p:cNvSpPr/>
            <p:nvPr/>
          </p:nvSpPr>
          <p:spPr>
            <a:xfrm>
              <a:off x="857580" y="3363820"/>
              <a:ext cx="602428" cy="941927"/>
            </a:xfrm>
            <a:prstGeom prst="upArrow">
              <a:avLst>
                <a:gd name="adj1" fmla="val 49673"/>
                <a:gd name="adj2" fmla="val 50000"/>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29497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7DA9A-2FD4-89C0-2FFE-3694C7122C7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FD7C746-F79E-2AE3-DFD3-6BDA21F2DB4E}"/>
              </a:ext>
            </a:extLst>
          </p:cNvPr>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latin typeface="Meiryo" panose="020B0604030504040204" pitchFamily="34" charset="-128"/>
                <a:ea typeface="Meiryo" panose="020B0604030504040204" pitchFamily="34" charset="-128"/>
                <a:cs typeface="Arial"/>
              </a:rPr>
              <a:t>デジタル化とイノベーション</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a:extLst>
              <a:ext uri="{FF2B5EF4-FFF2-40B4-BE49-F238E27FC236}">
                <a16:creationId xmlns:a16="http://schemas.microsoft.com/office/drawing/2014/main" id="{F38F4F72-4E14-A507-854B-8133FBD533B8}"/>
              </a:ext>
            </a:extLst>
          </p:cNvPr>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2247219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CCE5D-DDB5-E91E-954E-DBAEB3BAA7CC}"/>
            </a:ext>
          </a:extLst>
        </p:cNvPr>
        <p:cNvGrpSpPr/>
        <p:nvPr/>
      </p:nvGrpSpPr>
      <p:grpSpPr>
        <a:xfrm>
          <a:off x="0" y="0"/>
          <a:ext cx="0" cy="0"/>
          <a:chOff x="0" y="0"/>
          <a:chExt cx="0" cy="0"/>
        </a:xfrm>
      </p:grpSpPr>
      <p:sp>
        <p:nvSpPr>
          <p:cNvPr id="200" name="曲折矢印 199">
            <a:extLst>
              <a:ext uri="{FF2B5EF4-FFF2-40B4-BE49-F238E27FC236}">
                <a16:creationId xmlns:a16="http://schemas.microsoft.com/office/drawing/2014/main" id="{0657EE31-DF9E-65DD-1CCA-89C91A0F2F21}"/>
              </a:ext>
            </a:extLst>
          </p:cNvPr>
          <p:cNvSpPr/>
          <p:nvPr/>
        </p:nvSpPr>
        <p:spPr>
          <a:xfrm>
            <a:off x="709120" y="1426529"/>
            <a:ext cx="1531131" cy="1639550"/>
          </a:xfrm>
          <a:prstGeom prst="bentArrow">
            <a:avLst>
              <a:gd name="adj1" fmla="val 36056"/>
              <a:gd name="adj2" fmla="val 32537"/>
              <a:gd name="adj3" fmla="val 25000"/>
              <a:gd name="adj4" fmla="val 43750"/>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3E9C8E3-C88D-7187-1A30-2E91311A6F30}"/>
              </a:ext>
            </a:extLst>
          </p:cNvPr>
          <p:cNvSpPr>
            <a:spLocks noGrp="1"/>
          </p:cNvSpPr>
          <p:nvPr>
            <p:ph type="title"/>
          </p:nvPr>
        </p:nvSpPr>
        <p:spPr/>
        <p:txBody>
          <a:bodyPr/>
          <a:lstStyle/>
          <a:p>
            <a:r>
              <a:rPr kumimoji="1" lang="en-US" altLang="ja-JP" dirty="0"/>
              <a:t>AI</a:t>
            </a:r>
            <a:r>
              <a:rPr kumimoji="1" lang="ja-JP" altLang="en-US" dirty="0"/>
              <a:t>エージェントとは</a:t>
            </a:r>
          </a:p>
        </p:txBody>
      </p:sp>
      <p:pic>
        <p:nvPicPr>
          <p:cNvPr id="57" name="図 56" descr="図形&#10;&#10;中程度の精度で自動的に生成された説明">
            <a:extLst>
              <a:ext uri="{FF2B5EF4-FFF2-40B4-BE49-F238E27FC236}">
                <a16:creationId xmlns:a16="http://schemas.microsoft.com/office/drawing/2014/main" id="{3F798A70-354A-3C0F-A72F-617BC9D869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201564" y="3168092"/>
            <a:ext cx="1268841" cy="857920"/>
          </a:xfrm>
          <a:prstGeom prst="rect">
            <a:avLst/>
          </a:prstGeom>
          <a:ln>
            <a:noFill/>
          </a:ln>
          <a:effectLst>
            <a:outerShdw blurRad="50800" dist="38100" dir="2700000" algn="tl" rotWithShape="0">
              <a:prstClr val="black">
                <a:alpha val="40000"/>
              </a:prstClr>
            </a:outerShdw>
          </a:effectLst>
        </p:spPr>
      </p:pic>
      <p:sp>
        <p:nvSpPr>
          <p:cNvPr id="129" name="テキスト ボックス 128">
            <a:extLst>
              <a:ext uri="{FF2B5EF4-FFF2-40B4-BE49-F238E27FC236}">
                <a16:creationId xmlns:a16="http://schemas.microsoft.com/office/drawing/2014/main" id="{AE01F7E8-A562-580D-08F5-5EF7E14A6615}"/>
              </a:ext>
            </a:extLst>
          </p:cNvPr>
          <p:cNvSpPr txBox="1"/>
          <p:nvPr/>
        </p:nvSpPr>
        <p:spPr>
          <a:xfrm>
            <a:off x="141057" y="962483"/>
            <a:ext cx="1858201" cy="584775"/>
          </a:xfrm>
          <a:prstGeom prst="rect">
            <a:avLst/>
          </a:prstGeom>
          <a:noFill/>
        </p:spPr>
        <p:txBody>
          <a:bodyPr wrap="none" rtlCol="0">
            <a:spAutoFit/>
          </a:bodyPr>
          <a:lstStyle/>
          <a:p>
            <a:r>
              <a:rPr kumimoji="1" lang="en-US" altLang="ja-JP" b="1" dirty="0">
                <a:solidFill>
                  <a:srgbClr val="0070C0"/>
                </a:solidFill>
                <a:latin typeface="Meiryo" panose="020B0604030504040204" pitchFamily="34" charset="-128"/>
                <a:ea typeface="Meiryo" panose="020B0604030504040204" pitchFamily="34" charset="-128"/>
              </a:rPr>
              <a:t>AI</a:t>
            </a:r>
            <a:r>
              <a:rPr kumimoji="1" lang="ja-JP" altLang="en-US" b="1">
                <a:solidFill>
                  <a:srgbClr val="0070C0"/>
                </a:solidFill>
                <a:latin typeface="Meiryo" panose="020B0604030504040204" pitchFamily="34" charset="-128"/>
                <a:ea typeface="Meiryo" panose="020B0604030504040204" pitchFamily="34" charset="-128"/>
              </a:rPr>
              <a:t>エージェント</a:t>
            </a:r>
            <a:endParaRPr kumimoji="1" lang="en-US" altLang="ja-JP" b="1" dirty="0">
              <a:solidFill>
                <a:srgbClr val="0070C0"/>
              </a:solidFill>
              <a:latin typeface="Meiryo" panose="020B0604030504040204" pitchFamily="34" charset="-128"/>
              <a:ea typeface="Meiryo" panose="020B0604030504040204" pitchFamily="34" charset="-128"/>
            </a:endParaRPr>
          </a:p>
          <a:p>
            <a:r>
              <a:rPr lang="en-US" altLang="ja-JP" sz="1400" dirty="0">
                <a:solidFill>
                  <a:srgbClr val="0070C0"/>
                </a:solidFill>
                <a:latin typeface="Meiryo" panose="020B0604030504040204" pitchFamily="34" charset="-128"/>
                <a:ea typeface="Meiryo" panose="020B0604030504040204" pitchFamily="34" charset="-128"/>
              </a:rPr>
              <a:t>AI Agent</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155" name="テキスト ボックス 154">
            <a:extLst>
              <a:ext uri="{FF2B5EF4-FFF2-40B4-BE49-F238E27FC236}">
                <a16:creationId xmlns:a16="http://schemas.microsoft.com/office/drawing/2014/main" id="{9643D01C-F72F-2F27-5AD7-F3CCD1F1FD90}"/>
              </a:ext>
            </a:extLst>
          </p:cNvPr>
          <p:cNvSpPr txBox="1"/>
          <p:nvPr/>
        </p:nvSpPr>
        <p:spPr>
          <a:xfrm>
            <a:off x="2161014" y="976837"/>
            <a:ext cx="7204442" cy="307777"/>
          </a:xfrm>
          <a:prstGeom prst="rect">
            <a:avLst/>
          </a:prstGeom>
          <a:noFill/>
        </p:spPr>
        <p:txBody>
          <a:bodyPr wrap="square">
            <a:spAutoFit/>
          </a:bodyPr>
          <a:lstStyle/>
          <a:p>
            <a:r>
              <a:rPr lang="ja-JP" altLang="en-US" sz="1400" b="1" i="0">
                <a:solidFill>
                  <a:srgbClr val="0070C0"/>
                </a:solidFill>
                <a:effectLst/>
                <a:latin typeface="Meiryo" panose="020B0604030504040204" pitchFamily="34" charset="-128"/>
                <a:ea typeface="Meiryo" panose="020B0604030504040204" pitchFamily="34" charset="-128"/>
              </a:rPr>
              <a:t>与えられた目標を達成するために必要</a:t>
            </a:r>
            <a:r>
              <a:rPr lang="ja-JP" altLang="en-US" sz="1400" b="1">
                <a:solidFill>
                  <a:srgbClr val="0070C0"/>
                </a:solidFill>
                <a:latin typeface="Meiryo" panose="020B0604030504040204" pitchFamily="34" charset="-128"/>
                <a:ea typeface="Meiryo" panose="020B0604030504040204" pitchFamily="34" charset="-128"/>
              </a:rPr>
              <a:t>なタスクを自律的に実行するシステム</a:t>
            </a:r>
          </a:p>
        </p:txBody>
      </p:sp>
      <p:sp>
        <p:nvSpPr>
          <p:cNvPr id="158" name="テキスト ボックス 157">
            <a:extLst>
              <a:ext uri="{FF2B5EF4-FFF2-40B4-BE49-F238E27FC236}">
                <a16:creationId xmlns:a16="http://schemas.microsoft.com/office/drawing/2014/main" id="{7AD2056C-28C1-6A31-1791-3B323761AFAB}"/>
              </a:ext>
            </a:extLst>
          </p:cNvPr>
          <p:cNvSpPr txBox="1"/>
          <p:nvPr/>
        </p:nvSpPr>
        <p:spPr>
          <a:xfrm>
            <a:off x="144389" y="2464738"/>
            <a:ext cx="1441420" cy="553998"/>
          </a:xfrm>
          <a:prstGeom prst="rect">
            <a:avLst/>
          </a:prstGeom>
          <a:noFill/>
        </p:spPr>
        <p:txBody>
          <a:bodyPr wrap="none" rtlCol="0">
            <a:spAutoFit/>
          </a:bodyPr>
          <a:lstStyle/>
          <a:p>
            <a:r>
              <a:rPr kumimoji="1" lang="ja-JP" altLang="en-US" sz="16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〇月</a:t>
            </a:r>
            <a:r>
              <a:rPr kumimoji="1" lang="en-US" altLang="ja-JP" sz="16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kumimoji="1" lang="ja-JP" altLang="en-US" sz="16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日に</a:t>
            </a:r>
            <a:endParaRPr kumimoji="1" lang="en-US" altLang="ja-JP" sz="1600" b="1" dirty="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r>
              <a:rPr kumimoji="1" lang="ja-JP" altLang="en-US" sz="1400" b="1">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大阪出張したい</a:t>
            </a:r>
          </a:p>
        </p:txBody>
      </p:sp>
      <p:sp>
        <p:nvSpPr>
          <p:cNvPr id="162" name="テキスト ボックス 161">
            <a:extLst>
              <a:ext uri="{FF2B5EF4-FFF2-40B4-BE49-F238E27FC236}">
                <a16:creationId xmlns:a16="http://schemas.microsoft.com/office/drawing/2014/main" id="{339E4EF7-9383-3CB7-7238-321210ABB923}"/>
              </a:ext>
            </a:extLst>
          </p:cNvPr>
          <p:cNvSpPr txBox="1"/>
          <p:nvPr/>
        </p:nvSpPr>
        <p:spPr>
          <a:xfrm>
            <a:off x="2218607" y="1355020"/>
            <a:ext cx="4937176" cy="1169551"/>
          </a:xfrm>
          <a:prstGeom prst="rect">
            <a:avLst/>
          </a:prstGeom>
          <a:noFill/>
        </p:spPr>
        <p:txBody>
          <a:bodyPr wrap="squar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前日の「のぞみ</a:t>
            </a:r>
            <a:r>
              <a:rPr kumimoji="1" lang="en-US" altLang="ja-JP" sz="1400" dirty="0">
                <a:solidFill>
                  <a:srgbClr val="0070C0"/>
                </a:solidFill>
                <a:latin typeface="Meiryo" panose="020B0604030504040204" pitchFamily="34" charset="-128"/>
                <a:ea typeface="Meiryo" panose="020B0604030504040204" pitchFamily="34" charset="-128"/>
              </a:rPr>
              <a:t>×××</a:t>
            </a:r>
            <a:r>
              <a:rPr kumimoji="1" lang="ja-JP" altLang="en-US" sz="1400">
                <a:solidFill>
                  <a:srgbClr val="0070C0"/>
                </a:solidFill>
                <a:latin typeface="Meiryo" panose="020B0604030504040204" pitchFamily="34" charset="-128"/>
                <a:ea typeface="Meiryo" panose="020B0604030504040204" pitchFamily="34" charset="-128"/>
              </a:rPr>
              <a:t>号」を予約しました</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ホテルは前回と同じ〇〇ホテルを予約済です</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帰りは「のぞみ▢▢▢号」を予約しました</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全てスケジュール表に書き込みました</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訪問先の山田様には確認メールを入れておきますか？</a:t>
            </a:r>
          </a:p>
        </p:txBody>
      </p:sp>
      <p:sp>
        <p:nvSpPr>
          <p:cNvPr id="193" name="テキスト ボックス 192">
            <a:extLst>
              <a:ext uri="{FF2B5EF4-FFF2-40B4-BE49-F238E27FC236}">
                <a16:creationId xmlns:a16="http://schemas.microsoft.com/office/drawing/2014/main" id="{2F5A3398-581E-3CB4-534B-05E39469BBB1}"/>
              </a:ext>
            </a:extLst>
          </p:cNvPr>
          <p:cNvSpPr txBox="1"/>
          <p:nvPr/>
        </p:nvSpPr>
        <p:spPr>
          <a:xfrm>
            <a:off x="144389" y="1742008"/>
            <a:ext cx="2176227" cy="461665"/>
          </a:xfrm>
          <a:prstGeom prst="rect">
            <a:avLst/>
          </a:prstGeom>
          <a:noFill/>
        </p:spPr>
        <p:txBody>
          <a:bodyPr wrap="square">
            <a:spAutoFit/>
          </a:bodyPr>
          <a:lstStyle/>
          <a:p>
            <a:r>
              <a:rPr lang="ja-JP" altLang="en-US" sz="1200" b="0" i="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人間が実行するのではなく</a:t>
            </a:r>
            <a:endParaRPr lang="en-US" altLang="ja-JP" sz="1200" b="0" i="0" dirty="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r>
              <a:rPr lang="ja-JP" altLang="en-US" sz="1200" b="1" i="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人間は望む成果を定義する</a:t>
            </a:r>
            <a:endParaRPr lang="en-US" altLang="ja-JP" sz="1200" b="1" i="0" dirty="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grpSp>
        <p:nvGrpSpPr>
          <p:cNvPr id="203" name="グループ化 202">
            <a:extLst>
              <a:ext uri="{FF2B5EF4-FFF2-40B4-BE49-F238E27FC236}">
                <a16:creationId xmlns:a16="http://schemas.microsoft.com/office/drawing/2014/main" id="{0569C726-5621-8591-367A-6072B7C4ABAF}"/>
              </a:ext>
            </a:extLst>
          </p:cNvPr>
          <p:cNvGrpSpPr/>
          <p:nvPr/>
        </p:nvGrpSpPr>
        <p:grpSpPr>
          <a:xfrm>
            <a:off x="1859279" y="4443845"/>
            <a:ext cx="4594860" cy="2092656"/>
            <a:chOff x="1859279" y="4443845"/>
            <a:chExt cx="4594860" cy="2092656"/>
          </a:xfrm>
        </p:grpSpPr>
        <p:sp>
          <p:nvSpPr>
            <p:cNvPr id="132" name="正方形/長方形 131">
              <a:extLst>
                <a:ext uri="{FF2B5EF4-FFF2-40B4-BE49-F238E27FC236}">
                  <a16:creationId xmlns:a16="http://schemas.microsoft.com/office/drawing/2014/main" id="{3600E158-40D6-3FDF-2A9B-6EC9BDB50072}"/>
                </a:ext>
              </a:extLst>
            </p:cNvPr>
            <p:cNvSpPr/>
            <p:nvPr/>
          </p:nvSpPr>
          <p:spPr>
            <a:xfrm>
              <a:off x="1870094" y="4443845"/>
              <a:ext cx="4584045" cy="983161"/>
            </a:xfrm>
            <a:prstGeom prst="rect">
              <a:avLst/>
            </a:prstGeom>
            <a:solidFill>
              <a:schemeClr val="accent3">
                <a:lumMod val="20000"/>
                <a:lumOff val="80000"/>
                <a:alpha val="49709"/>
              </a:schemeClr>
            </a:solidFill>
            <a:ln>
              <a:solidFill>
                <a:schemeClr val="accent3"/>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116D8564-519C-1800-A44F-45630232C6E9}"/>
                </a:ext>
              </a:extLst>
            </p:cNvPr>
            <p:cNvSpPr/>
            <p:nvPr/>
          </p:nvSpPr>
          <p:spPr>
            <a:xfrm>
              <a:off x="1859279" y="5077693"/>
              <a:ext cx="4594860" cy="1458808"/>
            </a:xfrm>
            <a:prstGeom prst="roundRect">
              <a:avLst>
                <a:gd name="adj" fmla="val 23246"/>
              </a:avLst>
            </a:prstGeom>
            <a:solidFill>
              <a:schemeClr val="accent3">
                <a:lumMod val="20000"/>
                <a:lumOff val="80000"/>
              </a:schemeClr>
            </a:solidFill>
            <a:ln w="38100">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94" name="正方形/長方形 93">
              <a:extLst>
                <a:ext uri="{FF2B5EF4-FFF2-40B4-BE49-F238E27FC236}">
                  <a16:creationId xmlns:a16="http://schemas.microsoft.com/office/drawing/2014/main" id="{F786A8C4-04E3-7EB0-97D4-0A91FAC8C1C4}"/>
                </a:ext>
              </a:extLst>
            </p:cNvPr>
            <p:cNvSpPr/>
            <p:nvPr/>
          </p:nvSpPr>
          <p:spPr>
            <a:xfrm>
              <a:off x="3132983" y="5427007"/>
              <a:ext cx="2017616" cy="8054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ABC82345-3B32-52ED-2A6C-1C2F2A48643E}"/>
                </a:ext>
              </a:extLst>
            </p:cNvPr>
            <p:cNvSpPr txBox="1"/>
            <p:nvPr/>
          </p:nvSpPr>
          <p:spPr>
            <a:xfrm>
              <a:off x="3335605" y="5651794"/>
              <a:ext cx="1613775"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基盤モデル</a:t>
              </a:r>
            </a:p>
          </p:txBody>
        </p:sp>
        <p:sp>
          <p:nvSpPr>
            <p:cNvPr id="131" name="テキスト ボックス 130">
              <a:extLst>
                <a:ext uri="{FF2B5EF4-FFF2-40B4-BE49-F238E27FC236}">
                  <a16:creationId xmlns:a16="http://schemas.microsoft.com/office/drawing/2014/main" id="{8608D1B5-8F0A-82FA-830F-DE34A7BCF547}"/>
                </a:ext>
              </a:extLst>
            </p:cNvPr>
            <p:cNvSpPr txBox="1"/>
            <p:nvPr/>
          </p:nvSpPr>
          <p:spPr>
            <a:xfrm>
              <a:off x="4462908" y="5165229"/>
              <a:ext cx="1862818" cy="276999"/>
            </a:xfrm>
            <a:prstGeom prst="rect">
              <a:avLst/>
            </a:prstGeom>
            <a:noFill/>
          </p:spPr>
          <p:txBody>
            <a:bodyPr wrap="none" rtlCol="0">
              <a:spAutoFit/>
            </a:bodyPr>
            <a:lstStyle/>
            <a:p>
              <a:r>
                <a:rPr kumimoji="1" lang="ja-JP" altLang="en-US" sz="1200" b="1">
                  <a:solidFill>
                    <a:schemeClr val="accent3">
                      <a:lumMod val="75000"/>
                    </a:schemeClr>
                  </a:solidFill>
                  <a:latin typeface="Meiryo" panose="020B0604030504040204" pitchFamily="34" charset="-128"/>
                  <a:ea typeface="Meiryo" panose="020B0604030504040204" pitchFamily="34" charset="-128"/>
                </a:rPr>
                <a:t>生成</a:t>
              </a:r>
              <a:r>
                <a:rPr kumimoji="1" lang="en-US" altLang="ja-JP" sz="1200" b="1" dirty="0">
                  <a:solidFill>
                    <a:schemeClr val="accent3">
                      <a:lumMod val="75000"/>
                    </a:schemeClr>
                  </a:solidFill>
                  <a:latin typeface="Meiryo" panose="020B0604030504040204" pitchFamily="34" charset="-128"/>
                  <a:ea typeface="Meiryo" panose="020B0604030504040204" pitchFamily="34" charset="-128"/>
                </a:rPr>
                <a:t>AI</a:t>
              </a:r>
              <a:r>
                <a:rPr kumimoji="1" lang="ja-JP" altLang="en-US" sz="1200" b="1">
                  <a:solidFill>
                    <a:schemeClr val="accent3">
                      <a:lumMod val="75000"/>
                    </a:schemeClr>
                  </a:solidFill>
                  <a:latin typeface="Meiryo" panose="020B0604030504040204" pitchFamily="34" charset="-128"/>
                  <a:ea typeface="Meiryo" panose="020B0604030504040204" pitchFamily="34" charset="-128"/>
                </a:rPr>
                <a:t>　</a:t>
              </a:r>
              <a:r>
                <a:rPr lang="en-US" altLang="ja-JP" sz="1200" dirty="0">
                  <a:solidFill>
                    <a:schemeClr val="accent3">
                      <a:lumMod val="75000"/>
                    </a:schemeClr>
                  </a:solidFill>
                  <a:latin typeface="Meiryo" panose="020B0604030504040204" pitchFamily="34" charset="-128"/>
                  <a:ea typeface="Meiryo" panose="020B0604030504040204" pitchFamily="34" charset="-128"/>
                </a:rPr>
                <a:t>Generative AI</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grpSp>
      <p:grpSp>
        <p:nvGrpSpPr>
          <p:cNvPr id="206" name="グループ化 205">
            <a:extLst>
              <a:ext uri="{FF2B5EF4-FFF2-40B4-BE49-F238E27FC236}">
                <a16:creationId xmlns:a16="http://schemas.microsoft.com/office/drawing/2014/main" id="{78C3957A-CE64-156F-3DA2-F9F49701F4E2}"/>
              </a:ext>
            </a:extLst>
          </p:cNvPr>
          <p:cNvGrpSpPr/>
          <p:nvPr/>
        </p:nvGrpSpPr>
        <p:grpSpPr>
          <a:xfrm>
            <a:off x="1480165" y="1700683"/>
            <a:ext cx="7055567" cy="3833683"/>
            <a:chOff x="1480165" y="1700683"/>
            <a:chExt cx="7055567" cy="3833683"/>
          </a:xfrm>
        </p:grpSpPr>
        <p:grpSp>
          <p:nvGrpSpPr>
            <p:cNvPr id="202" name="グループ化 201">
              <a:extLst>
                <a:ext uri="{FF2B5EF4-FFF2-40B4-BE49-F238E27FC236}">
                  <a16:creationId xmlns:a16="http://schemas.microsoft.com/office/drawing/2014/main" id="{BC2430AD-159F-283C-2A69-4FC78B866FA5}"/>
                </a:ext>
              </a:extLst>
            </p:cNvPr>
            <p:cNvGrpSpPr/>
            <p:nvPr/>
          </p:nvGrpSpPr>
          <p:grpSpPr>
            <a:xfrm>
              <a:off x="1859279" y="1700683"/>
              <a:ext cx="6676453" cy="3833683"/>
              <a:chOff x="1859279" y="1700683"/>
              <a:chExt cx="6676453" cy="3833683"/>
            </a:xfrm>
          </p:grpSpPr>
          <p:sp>
            <p:nvSpPr>
              <p:cNvPr id="96" name="角丸四角形 95">
                <a:extLst>
                  <a:ext uri="{FF2B5EF4-FFF2-40B4-BE49-F238E27FC236}">
                    <a16:creationId xmlns:a16="http://schemas.microsoft.com/office/drawing/2014/main" id="{62ACD0AC-2BD3-2FAE-A5A6-8261B15DD97A}"/>
                  </a:ext>
                </a:extLst>
              </p:cNvPr>
              <p:cNvSpPr/>
              <p:nvPr/>
            </p:nvSpPr>
            <p:spPr>
              <a:xfrm>
                <a:off x="1859279" y="2662984"/>
                <a:ext cx="4594860" cy="2167844"/>
              </a:xfrm>
              <a:prstGeom prst="roundRect">
                <a:avLst>
                  <a:gd name="adj" fmla="val 18406"/>
                </a:avLst>
              </a:prstGeom>
              <a:solidFill>
                <a:schemeClr val="accent5">
                  <a:lumMod val="20000"/>
                  <a:lumOff val="80000"/>
                </a:schemeClr>
              </a:solidFill>
              <a:ln w="38100">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B33482C7-1C3F-05DE-9200-E7B53B539C5D}"/>
                  </a:ext>
                </a:extLst>
              </p:cNvPr>
              <p:cNvSpPr/>
              <p:nvPr/>
            </p:nvSpPr>
            <p:spPr>
              <a:xfrm>
                <a:off x="2250012" y="3439526"/>
                <a:ext cx="875903" cy="5339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652FCAF3-C77B-3AC3-8771-94B954C31A65}"/>
                  </a:ext>
                </a:extLst>
              </p:cNvPr>
              <p:cNvSpPr txBox="1"/>
              <p:nvPr/>
            </p:nvSpPr>
            <p:spPr>
              <a:xfrm>
                <a:off x="2360693" y="3554078"/>
                <a:ext cx="654539"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目標</a:t>
                </a:r>
              </a:p>
            </p:txBody>
          </p:sp>
          <p:sp>
            <p:nvSpPr>
              <p:cNvPr id="45" name="正方形/長方形 44">
                <a:extLst>
                  <a:ext uri="{FF2B5EF4-FFF2-40B4-BE49-F238E27FC236}">
                    <a16:creationId xmlns:a16="http://schemas.microsoft.com/office/drawing/2014/main" id="{C8109787-48A9-AC53-51D3-3D65A7BEEDA0}"/>
                  </a:ext>
                </a:extLst>
              </p:cNvPr>
              <p:cNvSpPr/>
              <p:nvPr/>
            </p:nvSpPr>
            <p:spPr>
              <a:xfrm>
                <a:off x="3139286" y="2783562"/>
                <a:ext cx="875903" cy="5339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A64B6E5A-8E1B-7B90-9894-E90700C181ED}"/>
                  </a:ext>
                </a:extLst>
              </p:cNvPr>
              <p:cNvSpPr txBox="1"/>
              <p:nvPr/>
            </p:nvSpPr>
            <p:spPr>
              <a:xfrm>
                <a:off x="3279719" y="2898114"/>
                <a:ext cx="595035"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計画</a:t>
                </a:r>
              </a:p>
            </p:txBody>
          </p:sp>
          <p:sp>
            <p:nvSpPr>
              <p:cNvPr id="48" name="正方形/長方形 47">
                <a:extLst>
                  <a:ext uri="{FF2B5EF4-FFF2-40B4-BE49-F238E27FC236}">
                    <a16:creationId xmlns:a16="http://schemas.microsoft.com/office/drawing/2014/main" id="{7902C174-7FC9-9635-6D8F-6795598947F3}"/>
                  </a:ext>
                </a:extLst>
              </p:cNvPr>
              <p:cNvSpPr/>
              <p:nvPr/>
            </p:nvSpPr>
            <p:spPr>
              <a:xfrm>
                <a:off x="4274697" y="2783562"/>
                <a:ext cx="875903" cy="5339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57BE6642-2829-37A0-0305-42B0C6139839}"/>
                  </a:ext>
                </a:extLst>
              </p:cNvPr>
              <p:cNvSpPr txBox="1"/>
              <p:nvPr/>
            </p:nvSpPr>
            <p:spPr>
              <a:xfrm>
                <a:off x="4312538" y="2898114"/>
                <a:ext cx="800219"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ツール</a:t>
                </a:r>
              </a:p>
            </p:txBody>
          </p:sp>
          <p:sp>
            <p:nvSpPr>
              <p:cNvPr id="50" name="正方形/長方形 49">
                <a:extLst>
                  <a:ext uri="{FF2B5EF4-FFF2-40B4-BE49-F238E27FC236}">
                    <a16:creationId xmlns:a16="http://schemas.microsoft.com/office/drawing/2014/main" id="{BC32278F-0681-232A-980A-F8DED678CD2E}"/>
                  </a:ext>
                </a:extLst>
              </p:cNvPr>
              <p:cNvSpPr/>
              <p:nvPr/>
            </p:nvSpPr>
            <p:spPr>
              <a:xfrm>
                <a:off x="5160361" y="3450239"/>
                <a:ext cx="875903" cy="5339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a:extLst>
                  <a:ext uri="{FF2B5EF4-FFF2-40B4-BE49-F238E27FC236}">
                    <a16:creationId xmlns:a16="http://schemas.microsoft.com/office/drawing/2014/main" id="{B8C0AE63-7EF8-B436-2DEB-8348D0584780}"/>
                  </a:ext>
                </a:extLst>
              </p:cNvPr>
              <p:cNvSpPr txBox="1"/>
              <p:nvPr/>
            </p:nvSpPr>
            <p:spPr>
              <a:xfrm>
                <a:off x="5287607" y="3554078"/>
                <a:ext cx="595035"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実行</a:t>
                </a:r>
              </a:p>
            </p:txBody>
          </p:sp>
          <p:sp>
            <p:nvSpPr>
              <p:cNvPr id="52" name="正方形/長方形 51">
                <a:extLst>
                  <a:ext uri="{FF2B5EF4-FFF2-40B4-BE49-F238E27FC236}">
                    <a16:creationId xmlns:a16="http://schemas.microsoft.com/office/drawing/2014/main" id="{FDB22A33-1C37-CA54-29D0-E8EA7B1A4B0A}"/>
                  </a:ext>
                </a:extLst>
              </p:cNvPr>
              <p:cNvSpPr/>
              <p:nvPr/>
            </p:nvSpPr>
            <p:spPr>
              <a:xfrm>
                <a:off x="3139286" y="4160016"/>
                <a:ext cx="875903" cy="5339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E547055F-E310-B1A9-C966-AB7C8B98444F}"/>
                  </a:ext>
                </a:extLst>
              </p:cNvPr>
              <p:cNvSpPr txBox="1"/>
              <p:nvPr/>
            </p:nvSpPr>
            <p:spPr>
              <a:xfrm>
                <a:off x="3279719" y="4274568"/>
                <a:ext cx="595035"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検証</a:t>
                </a:r>
              </a:p>
            </p:txBody>
          </p:sp>
          <p:sp>
            <p:nvSpPr>
              <p:cNvPr id="54" name="正方形/長方形 53">
                <a:extLst>
                  <a:ext uri="{FF2B5EF4-FFF2-40B4-BE49-F238E27FC236}">
                    <a16:creationId xmlns:a16="http://schemas.microsoft.com/office/drawing/2014/main" id="{8E9A8B83-7CA3-8152-DE63-9FD7A70B50B0}"/>
                  </a:ext>
                </a:extLst>
              </p:cNvPr>
              <p:cNvSpPr/>
              <p:nvPr/>
            </p:nvSpPr>
            <p:spPr>
              <a:xfrm>
                <a:off x="4274697" y="4160016"/>
                <a:ext cx="875903" cy="5339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6788A76E-2EC1-97F8-131D-D339D7EDA36C}"/>
                  </a:ext>
                </a:extLst>
              </p:cNvPr>
              <p:cNvSpPr txBox="1"/>
              <p:nvPr/>
            </p:nvSpPr>
            <p:spPr>
              <a:xfrm>
                <a:off x="4415130" y="4274568"/>
                <a:ext cx="595035"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結果</a:t>
                </a:r>
              </a:p>
            </p:txBody>
          </p:sp>
          <p:cxnSp>
            <p:nvCxnSpPr>
              <p:cNvPr id="59" name="カギ線コネクタ 58">
                <a:extLst>
                  <a:ext uri="{FF2B5EF4-FFF2-40B4-BE49-F238E27FC236}">
                    <a16:creationId xmlns:a16="http://schemas.microsoft.com/office/drawing/2014/main" id="{6001A06E-CCCF-544C-203B-73D207F4514B}"/>
                  </a:ext>
                </a:extLst>
              </p:cNvPr>
              <p:cNvCxnSpPr>
                <a:stCxn id="40" idx="0"/>
                <a:endCxn id="45" idx="1"/>
              </p:cNvCxnSpPr>
              <p:nvPr/>
            </p:nvCxnSpPr>
            <p:spPr>
              <a:xfrm rot="5400000" flipH="1" flipV="1">
                <a:off x="2719118" y="3019358"/>
                <a:ext cx="389014" cy="451322"/>
              </a:xfrm>
              <a:prstGeom prst="bentConnector2">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62" name="カギ線コネクタ 61">
                <a:extLst>
                  <a:ext uri="{FF2B5EF4-FFF2-40B4-BE49-F238E27FC236}">
                    <a16:creationId xmlns:a16="http://schemas.microsoft.com/office/drawing/2014/main" id="{10999A47-5445-EC81-14E8-B6162589D56B}"/>
                  </a:ext>
                </a:extLst>
              </p:cNvPr>
              <p:cNvCxnSpPr>
                <a:cxnSpLocks/>
                <a:stCxn id="48" idx="3"/>
                <a:endCxn id="50" idx="0"/>
              </p:cNvCxnSpPr>
              <p:nvPr/>
            </p:nvCxnSpPr>
            <p:spPr>
              <a:xfrm>
                <a:off x="5150600" y="3050512"/>
                <a:ext cx="447713" cy="399727"/>
              </a:xfrm>
              <a:prstGeom prst="bentConnector2">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70" name="カギ線コネクタ 69">
                <a:extLst>
                  <a:ext uri="{FF2B5EF4-FFF2-40B4-BE49-F238E27FC236}">
                    <a16:creationId xmlns:a16="http://schemas.microsoft.com/office/drawing/2014/main" id="{DD9671A4-8280-EF22-5328-3155F334EE17}"/>
                  </a:ext>
                </a:extLst>
              </p:cNvPr>
              <p:cNvCxnSpPr>
                <a:cxnSpLocks/>
                <a:stCxn id="52" idx="1"/>
                <a:endCxn id="40" idx="2"/>
              </p:cNvCxnSpPr>
              <p:nvPr/>
            </p:nvCxnSpPr>
            <p:spPr>
              <a:xfrm rot="10800000">
                <a:off x="2687964" y="3973426"/>
                <a:ext cx="451322" cy="453540"/>
              </a:xfrm>
              <a:prstGeom prst="bentConnector2">
                <a:avLst/>
              </a:prstGeom>
              <a:ln w="44450">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3" name="カギ線コネクタ 72">
                <a:extLst>
                  <a:ext uri="{FF2B5EF4-FFF2-40B4-BE49-F238E27FC236}">
                    <a16:creationId xmlns:a16="http://schemas.microsoft.com/office/drawing/2014/main" id="{D527AC5E-1F84-CA63-30BE-20B676A7AA84}"/>
                  </a:ext>
                </a:extLst>
              </p:cNvPr>
              <p:cNvCxnSpPr>
                <a:cxnSpLocks/>
                <a:stCxn id="50" idx="2"/>
                <a:endCxn id="54" idx="3"/>
              </p:cNvCxnSpPr>
              <p:nvPr/>
            </p:nvCxnSpPr>
            <p:spPr>
              <a:xfrm rot="5400000">
                <a:off x="5153044" y="3981696"/>
                <a:ext cx="442827" cy="447713"/>
              </a:xfrm>
              <a:prstGeom prst="bentConnector2">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a:extLst>
                  <a:ext uri="{FF2B5EF4-FFF2-40B4-BE49-F238E27FC236}">
                    <a16:creationId xmlns:a16="http://schemas.microsoft.com/office/drawing/2014/main" id="{8950802D-D028-1770-8629-92753FCD688A}"/>
                  </a:ext>
                </a:extLst>
              </p:cNvPr>
              <p:cNvCxnSpPr>
                <a:cxnSpLocks/>
                <a:stCxn id="54" idx="1"/>
                <a:endCxn id="52" idx="3"/>
              </p:cNvCxnSpPr>
              <p:nvPr/>
            </p:nvCxnSpPr>
            <p:spPr>
              <a:xfrm flipH="1">
                <a:off x="4015189" y="4426966"/>
                <a:ext cx="259508" cy="0"/>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a:extLst>
                  <a:ext uri="{FF2B5EF4-FFF2-40B4-BE49-F238E27FC236}">
                    <a16:creationId xmlns:a16="http://schemas.microsoft.com/office/drawing/2014/main" id="{D01D1B1D-7044-D5AD-F345-B5CB4E250F8F}"/>
                  </a:ext>
                </a:extLst>
              </p:cNvPr>
              <p:cNvCxnSpPr>
                <a:cxnSpLocks/>
                <a:stCxn id="52" idx="0"/>
                <a:endCxn id="45" idx="2"/>
              </p:cNvCxnSpPr>
              <p:nvPr/>
            </p:nvCxnSpPr>
            <p:spPr>
              <a:xfrm flipV="1">
                <a:off x="3577238" y="3317462"/>
                <a:ext cx="0" cy="842554"/>
              </a:xfrm>
              <a:prstGeom prst="straightConnector1">
                <a:avLst/>
              </a:prstGeom>
              <a:ln w="444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34" name="テキスト ボックス 133">
                <a:extLst>
                  <a:ext uri="{FF2B5EF4-FFF2-40B4-BE49-F238E27FC236}">
                    <a16:creationId xmlns:a16="http://schemas.microsoft.com/office/drawing/2014/main" id="{596636CA-CF1E-C4F4-B86F-DDD8EC83EAB6}"/>
                  </a:ext>
                </a:extLst>
              </p:cNvPr>
              <p:cNvSpPr txBox="1"/>
              <p:nvPr/>
            </p:nvSpPr>
            <p:spPr>
              <a:xfrm>
                <a:off x="1859894" y="4161797"/>
                <a:ext cx="822661" cy="369332"/>
              </a:xfrm>
              <a:prstGeom prst="rect">
                <a:avLst/>
              </a:prstGeom>
              <a:noFill/>
            </p:spPr>
            <p:txBody>
              <a:bodyPr wrap="none" rtlCol="0">
                <a:spAutoFit/>
              </a:bodyPr>
              <a:lstStyle/>
              <a:p>
                <a:r>
                  <a:rPr kumimoji="1" lang="ja-JP" altLang="en-US" sz="900">
                    <a:solidFill>
                      <a:schemeClr val="accent6">
                        <a:lumMod val="50000"/>
                      </a:schemeClr>
                    </a:solidFill>
                    <a:latin typeface="Meiryo" panose="020B0604030504040204" pitchFamily="34" charset="-128"/>
                    <a:ea typeface="Meiryo" panose="020B0604030504040204" pitchFamily="34" charset="-128"/>
                  </a:rPr>
                  <a:t>目標を達成</a:t>
                </a:r>
                <a:endParaRPr kumimoji="1" lang="en-US" altLang="ja-JP" sz="9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900">
                    <a:solidFill>
                      <a:schemeClr val="accent6">
                        <a:lumMod val="50000"/>
                      </a:schemeClr>
                    </a:solidFill>
                    <a:latin typeface="Meiryo" panose="020B0604030504040204" pitchFamily="34" charset="-128"/>
                    <a:ea typeface="Meiryo" panose="020B0604030504040204" pitchFamily="34" charset="-128"/>
                  </a:rPr>
                  <a:t>しているか</a:t>
                </a:r>
                <a:r>
                  <a:rPr kumimoji="1" lang="en-US" altLang="ja-JP" sz="900" dirty="0">
                    <a:solidFill>
                      <a:schemeClr val="accent6">
                        <a:lumMod val="50000"/>
                      </a:schemeClr>
                    </a:solidFill>
                    <a:latin typeface="Meiryo" panose="020B0604030504040204" pitchFamily="34" charset="-128"/>
                    <a:ea typeface="Meiryo" panose="020B0604030504040204" pitchFamily="34" charset="-128"/>
                  </a:rPr>
                  <a:t>?</a:t>
                </a:r>
                <a:endParaRPr kumimoji="1" lang="ja-JP" altLang="en-US" sz="900">
                  <a:solidFill>
                    <a:schemeClr val="accent6">
                      <a:lumMod val="50000"/>
                    </a:schemeClr>
                  </a:solidFill>
                  <a:latin typeface="Meiryo" panose="020B0604030504040204" pitchFamily="34" charset="-128"/>
                  <a:ea typeface="Meiryo" panose="020B0604030504040204" pitchFamily="34" charset="-128"/>
                </a:endParaRPr>
              </a:p>
            </p:txBody>
          </p:sp>
          <p:sp>
            <p:nvSpPr>
              <p:cNvPr id="135" name="テキスト ボックス 134">
                <a:extLst>
                  <a:ext uri="{FF2B5EF4-FFF2-40B4-BE49-F238E27FC236}">
                    <a16:creationId xmlns:a16="http://schemas.microsoft.com/office/drawing/2014/main" id="{A09C4E0C-6A1F-2DB8-91EC-4E7EAA3BD1CD}"/>
                  </a:ext>
                </a:extLst>
              </p:cNvPr>
              <p:cNvSpPr txBox="1"/>
              <p:nvPr/>
            </p:nvSpPr>
            <p:spPr>
              <a:xfrm>
                <a:off x="3550661" y="3563316"/>
                <a:ext cx="992579" cy="507831"/>
              </a:xfrm>
              <a:prstGeom prst="rect">
                <a:avLst/>
              </a:prstGeom>
              <a:noFill/>
            </p:spPr>
            <p:txBody>
              <a:bodyPr wrap="none" rtlCol="0">
                <a:spAutoFit/>
              </a:bodyPr>
              <a:lstStyle/>
              <a:p>
                <a:r>
                  <a:rPr kumimoji="1" lang="ja-JP" altLang="en-US" sz="900">
                    <a:solidFill>
                      <a:schemeClr val="accent6">
                        <a:lumMod val="50000"/>
                      </a:schemeClr>
                    </a:solidFill>
                    <a:latin typeface="Meiryo" panose="020B0604030504040204" pitchFamily="34" charset="-128"/>
                    <a:ea typeface="Meiryo" panose="020B0604030504040204" pitchFamily="34" charset="-128"/>
                  </a:rPr>
                  <a:t>目標未達なら</a:t>
                </a:r>
                <a:endParaRPr kumimoji="1" lang="en-US" altLang="ja-JP" sz="9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900">
                    <a:solidFill>
                      <a:schemeClr val="accent6">
                        <a:lumMod val="50000"/>
                      </a:schemeClr>
                    </a:solidFill>
                    <a:latin typeface="Meiryo" panose="020B0604030504040204" pitchFamily="34" charset="-128"/>
                    <a:ea typeface="Meiryo" panose="020B0604030504040204" pitchFamily="34" charset="-128"/>
                  </a:rPr>
                  <a:t>再度このループ</a:t>
                </a:r>
                <a:endParaRPr kumimoji="1" lang="en-US" altLang="ja-JP" sz="900" dirty="0">
                  <a:solidFill>
                    <a:schemeClr val="accent6">
                      <a:lumMod val="50000"/>
                    </a:schemeClr>
                  </a:solidFill>
                  <a:latin typeface="Meiryo" panose="020B0604030504040204" pitchFamily="34" charset="-128"/>
                  <a:ea typeface="Meiryo" panose="020B0604030504040204" pitchFamily="34" charset="-128"/>
                </a:endParaRPr>
              </a:p>
              <a:p>
                <a:r>
                  <a:rPr lang="ja-JP" altLang="en-US" sz="900">
                    <a:solidFill>
                      <a:schemeClr val="accent6">
                        <a:lumMod val="50000"/>
                      </a:schemeClr>
                    </a:solidFill>
                    <a:latin typeface="Meiryo" panose="020B0604030504040204" pitchFamily="34" charset="-128"/>
                    <a:ea typeface="Meiryo" panose="020B0604030504040204" pitchFamily="34" charset="-128"/>
                  </a:rPr>
                  <a:t>を回す</a:t>
                </a:r>
                <a:endParaRPr kumimoji="1" lang="ja-JP" altLang="en-US" sz="900">
                  <a:solidFill>
                    <a:schemeClr val="accent6">
                      <a:lumMod val="50000"/>
                    </a:schemeClr>
                  </a:solidFill>
                  <a:latin typeface="Meiryo" panose="020B0604030504040204" pitchFamily="34" charset="-128"/>
                  <a:ea typeface="Meiryo" panose="020B0604030504040204" pitchFamily="34" charset="-128"/>
                </a:endParaRPr>
              </a:p>
            </p:txBody>
          </p:sp>
          <p:pic>
            <p:nvPicPr>
              <p:cNvPr id="142" name="図 141">
                <a:extLst>
                  <a:ext uri="{FF2B5EF4-FFF2-40B4-BE49-F238E27FC236}">
                    <a16:creationId xmlns:a16="http://schemas.microsoft.com/office/drawing/2014/main" id="{82EC877D-15CD-C5FA-A550-50862C535D14}"/>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634299" y="2697138"/>
                <a:ext cx="646331" cy="646331"/>
              </a:xfrm>
              <a:prstGeom prst="rect">
                <a:avLst/>
              </a:prstGeom>
              <a:ln>
                <a:noFill/>
              </a:ln>
              <a:effectLst>
                <a:outerShdw blurRad="50800" dist="38100" dir="2700000" algn="tl" rotWithShape="0">
                  <a:prstClr val="black">
                    <a:alpha val="40000"/>
                  </a:prstClr>
                </a:outerShdw>
              </a:effectLst>
            </p:spPr>
          </p:pic>
          <p:pic>
            <p:nvPicPr>
              <p:cNvPr id="5122" name="Picture 2" descr="apiイラスト｜無料イラスト・フリー素材なら「イラストAC」">
                <a:extLst>
                  <a:ext uri="{FF2B5EF4-FFF2-40B4-BE49-F238E27FC236}">
                    <a16:creationId xmlns:a16="http://schemas.microsoft.com/office/drawing/2014/main" id="{7CE3EE5A-A033-2F80-CC1D-D5E8B76469A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46683" y="1700683"/>
                <a:ext cx="853131" cy="6403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データーベースマークイラストのフリー素材｜イラストイメージ">
                <a:extLst>
                  <a:ext uri="{FF2B5EF4-FFF2-40B4-BE49-F238E27FC236}">
                    <a16:creationId xmlns:a16="http://schemas.microsoft.com/office/drawing/2014/main" id="{6DC74577-E3B0-EF98-E544-3E9BC35EE839}"/>
                  </a:ext>
                </a:extLst>
              </p:cNvPr>
              <p:cNvPicPr>
                <a:picLocks noChangeAspect="1" noChangeArrowheads="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10766" y="2435222"/>
                <a:ext cx="924966" cy="92496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ebアイコンイラストのフリー素材｜イラストイメージ">
                <a:extLst>
                  <a:ext uri="{FF2B5EF4-FFF2-40B4-BE49-F238E27FC236}">
                    <a16:creationId xmlns:a16="http://schemas.microsoft.com/office/drawing/2014/main" id="{B3CE9619-BCE5-485F-0954-A65547CB3FF8}"/>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73105" y="3273213"/>
                <a:ext cx="924966" cy="92496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フォルダアイコン3_ピンクイラスト - No: 25481721｜無料イラスト・フリー素材なら「イラストAC」">
                <a:extLst>
                  <a:ext uri="{FF2B5EF4-FFF2-40B4-BE49-F238E27FC236}">
                    <a16:creationId xmlns:a16="http://schemas.microsoft.com/office/drawing/2014/main" id="{BD91A442-313A-08BA-B2A0-3F0798843C67}"/>
                  </a:ext>
                </a:extLst>
              </p:cNvPr>
              <p:cNvPicPr>
                <a:picLocks noChangeAspect="1" noChangeArrowheads="1"/>
              </p:cNvPicPr>
              <p:nvPr/>
            </p:nvPicPr>
            <p:blipFill>
              <a:blip r:embed="rId7"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46683" y="4180199"/>
                <a:ext cx="744103" cy="62008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F18AB4D7-D0A9-87AC-7C7D-E8F880B34120}"/>
                  </a:ext>
                </a:extLst>
              </p:cNvPr>
              <p:cNvPicPr>
                <a:picLocks noChangeAspect="1" noChangeArrowheads="1"/>
              </p:cNvPicPr>
              <p:nvPr/>
            </p:nvPicPr>
            <p:blipFill>
              <a:blip r:embed="rId8"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729013" y="5073090"/>
                <a:ext cx="688472" cy="461276"/>
              </a:xfrm>
              <a:prstGeom prst="rect">
                <a:avLst/>
              </a:prstGeom>
              <a:noFill/>
              <a:extLst>
                <a:ext uri="{909E8E84-426E-40DD-AFC4-6F175D3DCCD1}">
                  <a14:hiddenFill xmlns:a14="http://schemas.microsoft.com/office/drawing/2010/main">
                    <a:solidFill>
                      <a:srgbClr val="FFFFFF"/>
                    </a:solidFill>
                  </a14:hiddenFill>
                </a:ext>
              </a:extLst>
            </p:spPr>
          </p:pic>
          <p:cxnSp>
            <p:nvCxnSpPr>
              <p:cNvPr id="164" name="直線矢印コネクタ 163">
                <a:extLst>
                  <a:ext uri="{FF2B5EF4-FFF2-40B4-BE49-F238E27FC236}">
                    <a16:creationId xmlns:a16="http://schemas.microsoft.com/office/drawing/2014/main" id="{11006D6F-FBF6-8123-854D-3C6DCE783DB0}"/>
                  </a:ext>
                </a:extLst>
              </p:cNvPr>
              <p:cNvCxnSpPr>
                <a:stCxn id="50" idx="3"/>
                <a:endCxn id="5122" idx="1"/>
              </p:cNvCxnSpPr>
              <p:nvPr/>
            </p:nvCxnSpPr>
            <p:spPr>
              <a:xfrm flipV="1">
                <a:off x="6036264" y="2020843"/>
                <a:ext cx="1610419" cy="1696346"/>
              </a:xfrm>
              <a:prstGeom prst="straightConnector1">
                <a:avLst/>
              </a:prstGeom>
              <a:ln w="19050">
                <a:solidFill>
                  <a:schemeClr val="accent6">
                    <a:lumMod val="75000"/>
                  </a:schemeClr>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69" name="直線矢印コネクタ 168">
                <a:extLst>
                  <a:ext uri="{FF2B5EF4-FFF2-40B4-BE49-F238E27FC236}">
                    <a16:creationId xmlns:a16="http://schemas.microsoft.com/office/drawing/2014/main" id="{CCD61890-4535-7E36-DD0A-1207DDF65E2A}"/>
                  </a:ext>
                </a:extLst>
              </p:cNvPr>
              <p:cNvCxnSpPr>
                <a:cxnSpLocks/>
                <a:stCxn id="50" idx="3"/>
                <a:endCxn id="5124" idx="1"/>
              </p:cNvCxnSpPr>
              <p:nvPr/>
            </p:nvCxnSpPr>
            <p:spPr>
              <a:xfrm flipV="1">
                <a:off x="6036264" y="2897705"/>
                <a:ext cx="1574502" cy="819484"/>
              </a:xfrm>
              <a:prstGeom prst="straightConnector1">
                <a:avLst/>
              </a:prstGeom>
              <a:ln w="19050">
                <a:solidFill>
                  <a:schemeClr val="accent6">
                    <a:lumMod val="75000"/>
                  </a:schemeClr>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72" name="直線矢印コネクタ 171">
                <a:extLst>
                  <a:ext uri="{FF2B5EF4-FFF2-40B4-BE49-F238E27FC236}">
                    <a16:creationId xmlns:a16="http://schemas.microsoft.com/office/drawing/2014/main" id="{C6A49F38-BEE3-0B4B-299F-72131599943A}"/>
                  </a:ext>
                </a:extLst>
              </p:cNvPr>
              <p:cNvCxnSpPr>
                <a:cxnSpLocks/>
                <a:stCxn id="50" idx="3"/>
                <a:endCxn id="5126" idx="1"/>
              </p:cNvCxnSpPr>
              <p:nvPr/>
            </p:nvCxnSpPr>
            <p:spPr>
              <a:xfrm>
                <a:off x="6036264" y="3717189"/>
                <a:ext cx="1536841" cy="18507"/>
              </a:xfrm>
              <a:prstGeom prst="straightConnector1">
                <a:avLst/>
              </a:prstGeom>
              <a:ln w="19050">
                <a:solidFill>
                  <a:schemeClr val="accent6">
                    <a:lumMod val="75000"/>
                  </a:schemeClr>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79" name="直線矢印コネクタ 178">
                <a:extLst>
                  <a:ext uri="{FF2B5EF4-FFF2-40B4-BE49-F238E27FC236}">
                    <a16:creationId xmlns:a16="http://schemas.microsoft.com/office/drawing/2014/main" id="{B9EFAFFC-734E-F1E9-57D0-8B800F15B6E9}"/>
                  </a:ext>
                </a:extLst>
              </p:cNvPr>
              <p:cNvCxnSpPr>
                <a:cxnSpLocks/>
                <a:stCxn id="50" idx="3"/>
                <a:endCxn id="5128" idx="1"/>
              </p:cNvCxnSpPr>
              <p:nvPr/>
            </p:nvCxnSpPr>
            <p:spPr>
              <a:xfrm>
                <a:off x="6036264" y="3717189"/>
                <a:ext cx="1610419" cy="773053"/>
              </a:xfrm>
              <a:prstGeom prst="straightConnector1">
                <a:avLst/>
              </a:prstGeom>
              <a:ln w="19050">
                <a:solidFill>
                  <a:schemeClr val="accent6">
                    <a:lumMod val="75000"/>
                  </a:schemeClr>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85" name="直線矢印コネクタ 184">
                <a:extLst>
                  <a:ext uri="{FF2B5EF4-FFF2-40B4-BE49-F238E27FC236}">
                    <a16:creationId xmlns:a16="http://schemas.microsoft.com/office/drawing/2014/main" id="{18BDC2EE-878D-08F5-A4C0-B1F9D2FE0607}"/>
                  </a:ext>
                </a:extLst>
              </p:cNvPr>
              <p:cNvCxnSpPr>
                <a:cxnSpLocks/>
                <a:stCxn id="50" idx="3"/>
                <a:endCxn id="5130" idx="1"/>
              </p:cNvCxnSpPr>
              <p:nvPr/>
            </p:nvCxnSpPr>
            <p:spPr>
              <a:xfrm>
                <a:off x="6036264" y="3717189"/>
                <a:ext cx="1692749" cy="1586539"/>
              </a:xfrm>
              <a:prstGeom prst="straightConnector1">
                <a:avLst/>
              </a:prstGeom>
              <a:ln w="19050">
                <a:solidFill>
                  <a:schemeClr val="accent6">
                    <a:lumMod val="75000"/>
                  </a:schemeClr>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94" name="直線矢印コネクタ 193">
                <a:extLst>
                  <a:ext uri="{FF2B5EF4-FFF2-40B4-BE49-F238E27FC236}">
                    <a16:creationId xmlns:a16="http://schemas.microsoft.com/office/drawing/2014/main" id="{F55C3C67-19E2-36EE-BB6B-7B67F115BD4E}"/>
                  </a:ext>
                </a:extLst>
              </p:cNvPr>
              <p:cNvCxnSpPr>
                <a:cxnSpLocks/>
                <a:stCxn id="45" idx="3"/>
                <a:endCxn id="48" idx="1"/>
              </p:cNvCxnSpPr>
              <p:nvPr/>
            </p:nvCxnSpPr>
            <p:spPr>
              <a:xfrm>
                <a:off x="4015189" y="3050512"/>
                <a:ext cx="259508" cy="0"/>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grpSp>
        <p:sp>
          <p:nvSpPr>
            <p:cNvPr id="204" name="右矢印 203">
              <a:extLst>
                <a:ext uri="{FF2B5EF4-FFF2-40B4-BE49-F238E27FC236}">
                  <a16:creationId xmlns:a16="http://schemas.microsoft.com/office/drawing/2014/main" id="{EF342689-8521-A9E8-1088-6BEEB18C4B8A}"/>
                </a:ext>
              </a:extLst>
            </p:cNvPr>
            <p:cNvSpPr/>
            <p:nvPr/>
          </p:nvSpPr>
          <p:spPr>
            <a:xfrm>
              <a:off x="1480165" y="3509584"/>
              <a:ext cx="696062" cy="350513"/>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1283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 calcmode="lin" valueType="num">
                                      <p:cBhvr additive="base">
                                        <p:cTn id="7" dur="500"/>
                                        <p:tgtEl>
                                          <p:spTgt spid="158"/>
                                        </p:tgtEl>
                                        <p:attrNameLst>
                                          <p:attrName>ppt_y</p:attrName>
                                        </p:attrNameLst>
                                      </p:cBhvr>
                                      <p:tavLst>
                                        <p:tav tm="0">
                                          <p:val>
                                            <p:strVal val="#ppt_y+#ppt_h*1.125000"/>
                                          </p:val>
                                        </p:tav>
                                        <p:tav tm="100000">
                                          <p:val>
                                            <p:strVal val="#ppt_y"/>
                                          </p:val>
                                        </p:tav>
                                      </p:tavLst>
                                    </p:anim>
                                    <p:animEffect transition="in" filter="wipe(up)">
                                      <p:cBhvr>
                                        <p:cTn id="8" dur="500"/>
                                        <p:tgtEl>
                                          <p:spTgt spid="15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0"/>
                                        </p:tgtEl>
                                        <p:attrNameLst>
                                          <p:attrName>style.visibility</p:attrName>
                                        </p:attrNameLst>
                                      </p:cBhvr>
                                      <p:to>
                                        <p:strVal val="visible"/>
                                      </p:to>
                                    </p:set>
                                    <p:animEffect transition="in" filter="wipe(down)">
                                      <p:cBhvr>
                                        <p:cTn id="13" dur="500"/>
                                        <p:tgtEl>
                                          <p:spTgt spid="20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wipe(left)">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93"/>
                                        </p:tgtEl>
                                        <p:attrNameLst>
                                          <p:attrName>style.visibility</p:attrName>
                                        </p:attrNameLst>
                                      </p:cBhvr>
                                      <p:to>
                                        <p:strVal val="visible"/>
                                      </p:to>
                                    </p:set>
                                    <p:anim calcmode="lin" valueType="num">
                                      <p:cBhvr>
                                        <p:cTn id="22" dur="500" fill="hold"/>
                                        <p:tgtEl>
                                          <p:spTgt spid="193"/>
                                        </p:tgtEl>
                                        <p:attrNameLst>
                                          <p:attrName>ppt_w</p:attrName>
                                        </p:attrNameLst>
                                      </p:cBhvr>
                                      <p:tavLst>
                                        <p:tav tm="0">
                                          <p:val>
                                            <p:fltVal val="0"/>
                                          </p:val>
                                        </p:tav>
                                        <p:tav tm="100000">
                                          <p:val>
                                            <p:strVal val="#ppt_w"/>
                                          </p:val>
                                        </p:tav>
                                      </p:tavLst>
                                    </p:anim>
                                    <p:anim calcmode="lin" valueType="num">
                                      <p:cBhvr>
                                        <p:cTn id="23" dur="500" fill="hold"/>
                                        <p:tgtEl>
                                          <p:spTgt spid="193"/>
                                        </p:tgtEl>
                                        <p:attrNameLst>
                                          <p:attrName>ppt_h</p:attrName>
                                        </p:attrNameLst>
                                      </p:cBhvr>
                                      <p:tavLst>
                                        <p:tav tm="0">
                                          <p:val>
                                            <p:fltVal val="0"/>
                                          </p:val>
                                        </p:tav>
                                        <p:tav tm="100000">
                                          <p:val>
                                            <p:strVal val="#ppt_h"/>
                                          </p:val>
                                        </p:tav>
                                      </p:tavLst>
                                    </p:anim>
                                    <p:animEffect transition="in" filter="fade">
                                      <p:cBhvr>
                                        <p:cTn id="24" dur="500"/>
                                        <p:tgtEl>
                                          <p:spTgt spid="19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6"/>
                                        </p:tgtEl>
                                        <p:attrNameLst>
                                          <p:attrName>style.visibility</p:attrName>
                                        </p:attrNameLst>
                                      </p:cBhvr>
                                      <p:to>
                                        <p:strVal val="visible"/>
                                      </p:to>
                                    </p:set>
                                    <p:animEffect transition="in" filter="wipe(left)">
                                      <p:cBhvr>
                                        <p:cTn id="29" dur="500"/>
                                        <p:tgtEl>
                                          <p:spTgt spid="20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3"/>
                                        </p:tgtEl>
                                        <p:attrNameLst>
                                          <p:attrName>style.visibility</p:attrName>
                                        </p:attrNameLst>
                                      </p:cBhvr>
                                      <p:to>
                                        <p:strVal val="visible"/>
                                      </p:to>
                                    </p:set>
                                    <p:animEffect transition="in" filter="wipe(down)">
                                      <p:cBhvr>
                                        <p:cTn id="34"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158" grpId="0"/>
      <p:bldP spid="162" grpId="0"/>
      <p:bldP spid="19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678B4-7A92-E3B4-C609-40D595A8C4AD}"/>
            </a:ext>
          </a:extLst>
        </p:cNvPr>
        <p:cNvGrpSpPr/>
        <p:nvPr/>
      </p:nvGrpSpPr>
      <p:grpSpPr>
        <a:xfrm>
          <a:off x="0" y="0"/>
          <a:ext cx="0" cy="0"/>
          <a:chOff x="0" y="0"/>
          <a:chExt cx="0" cy="0"/>
        </a:xfrm>
      </p:grpSpPr>
      <p:sp>
        <p:nvSpPr>
          <p:cNvPr id="97" name="角丸四角形 96">
            <a:extLst>
              <a:ext uri="{FF2B5EF4-FFF2-40B4-BE49-F238E27FC236}">
                <a16:creationId xmlns:a16="http://schemas.microsoft.com/office/drawing/2014/main" id="{373D4B8E-1B40-439C-430D-19028E60FFAE}"/>
              </a:ext>
            </a:extLst>
          </p:cNvPr>
          <p:cNvSpPr/>
          <p:nvPr/>
        </p:nvSpPr>
        <p:spPr>
          <a:xfrm>
            <a:off x="1847850" y="806096"/>
            <a:ext cx="4594860" cy="1625851"/>
          </a:xfrm>
          <a:prstGeom prst="roundRect">
            <a:avLst>
              <a:gd name="adj" fmla="val 18406"/>
            </a:avLst>
          </a:prstGeom>
          <a:solidFill>
            <a:schemeClr val="accent4">
              <a:lumMod val="20000"/>
              <a:lumOff val="80000"/>
            </a:schemeClr>
          </a:solidFill>
          <a:ln w="38100">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DED1BD0-CAAB-9C22-6211-3B22E647AF9C}"/>
              </a:ext>
            </a:extLst>
          </p:cNvPr>
          <p:cNvSpPr>
            <a:spLocks noGrp="1"/>
          </p:cNvSpPr>
          <p:nvPr>
            <p:ph type="title"/>
          </p:nvPr>
        </p:nvSpPr>
        <p:spPr/>
        <p:txBody>
          <a:bodyPr/>
          <a:lstStyle/>
          <a:p>
            <a:r>
              <a:rPr kumimoji="1" lang="ja-JP" altLang="en-US" dirty="0"/>
              <a:t>エージェント型</a:t>
            </a:r>
            <a:r>
              <a:rPr kumimoji="1" lang="en-US" altLang="ja-JP" dirty="0"/>
              <a:t>AI</a:t>
            </a:r>
            <a:r>
              <a:rPr kumimoji="1" lang="ja-JP" altLang="en-US" dirty="0"/>
              <a:t>（</a:t>
            </a:r>
            <a:r>
              <a:rPr kumimoji="1" lang="en-US" altLang="ja-JP" dirty="0"/>
              <a:t>Agentic AI</a:t>
            </a:r>
            <a:r>
              <a:rPr kumimoji="1" lang="ja-JP" altLang="en-US" dirty="0"/>
              <a:t>）</a:t>
            </a:r>
          </a:p>
        </p:txBody>
      </p:sp>
      <p:sp>
        <p:nvSpPr>
          <p:cNvPr id="133" name="正方形/長方形 132">
            <a:extLst>
              <a:ext uri="{FF2B5EF4-FFF2-40B4-BE49-F238E27FC236}">
                <a16:creationId xmlns:a16="http://schemas.microsoft.com/office/drawing/2014/main" id="{E991339E-BD86-84A0-BBA9-921EF4C56919}"/>
              </a:ext>
            </a:extLst>
          </p:cNvPr>
          <p:cNvSpPr/>
          <p:nvPr/>
        </p:nvSpPr>
        <p:spPr>
          <a:xfrm>
            <a:off x="2137472" y="2249163"/>
            <a:ext cx="4271625" cy="640261"/>
          </a:xfrm>
          <a:custGeom>
            <a:avLst/>
            <a:gdLst>
              <a:gd name="connsiteX0" fmla="*/ 0 w 4584045"/>
              <a:gd name="connsiteY0" fmla="*/ 0 h 983161"/>
              <a:gd name="connsiteX1" fmla="*/ 4584045 w 4584045"/>
              <a:gd name="connsiteY1" fmla="*/ 0 h 983161"/>
              <a:gd name="connsiteX2" fmla="*/ 4584045 w 4584045"/>
              <a:gd name="connsiteY2" fmla="*/ 983161 h 983161"/>
              <a:gd name="connsiteX3" fmla="*/ 0 w 4584045"/>
              <a:gd name="connsiteY3" fmla="*/ 983161 h 983161"/>
              <a:gd name="connsiteX4" fmla="*/ 0 w 4584045"/>
              <a:gd name="connsiteY4" fmla="*/ 0 h 983161"/>
              <a:gd name="connsiteX0" fmla="*/ 2438400 w 4584045"/>
              <a:gd name="connsiteY0" fmla="*/ 0 h 990781"/>
              <a:gd name="connsiteX1" fmla="*/ 4584045 w 4584045"/>
              <a:gd name="connsiteY1" fmla="*/ 7620 h 990781"/>
              <a:gd name="connsiteX2" fmla="*/ 4584045 w 4584045"/>
              <a:gd name="connsiteY2" fmla="*/ 990781 h 990781"/>
              <a:gd name="connsiteX3" fmla="*/ 0 w 4584045"/>
              <a:gd name="connsiteY3" fmla="*/ 990781 h 990781"/>
              <a:gd name="connsiteX4" fmla="*/ 2438400 w 4584045"/>
              <a:gd name="connsiteY4" fmla="*/ 0 h 990781"/>
              <a:gd name="connsiteX0" fmla="*/ 2438400 w 4584045"/>
              <a:gd name="connsiteY0" fmla="*/ 0 h 990781"/>
              <a:gd name="connsiteX1" fmla="*/ 4248765 w 4584045"/>
              <a:gd name="connsiteY1" fmla="*/ 7620 h 990781"/>
              <a:gd name="connsiteX2" fmla="*/ 4584045 w 4584045"/>
              <a:gd name="connsiteY2" fmla="*/ 990781 h 990781"/>
              <a:gd name="connsiteX3" fmla="*/ 0 w 4584045"/>
              <a:gd name="connsiteY3" fmla="*/ 990781 h 990781"/>
              <a:gd name="connsiteX4" fmla="*/ 2438400 w 4584045"/>
              <a:gd name="connsiteY4" fmla="*/ 0 h 990781"/>
              <a:gd name="connsiteX0" fmla="*/ 2438400 w 4606905"/>
              <a:gd name="connsiteY0" fmla="*/ 0 h 990781"/>
              <a:gd name="connsiteX1" fmla="*/ 4248765 w 4606905"/>
              <a:gd name="connsiteY1" fmla="*/ 7620 h 990781"/>
              <a:gd name="connsiteX2" fmla="*/ 4606905 w 4606905"/>
              <a:gd name="connsiteY2" fmla="*/ 731701 h 990781"/>
              <a:gd name="connsiteX3" fmla="*/ 0 w 4606905"/>
              <a:gd name="connsiteY3" fmla="*/ 990781 h 990781"/>
              <a:gd name="connsiteX4" fmla="*/ 2438400 w 4606905"/>
              <a:gd name="connsiteY4" fmla="*/ 0 h 990781"/>
              <a:gd name="connsiteX0" fmla="*/ 2171700 w 4340205"/>
              <a:gd name="connsiteY0" fmla="*/ 0 h 731701"/>
              <a:gd name="connsiteX1" fmla="*/ 3982065 w 4340205"/>
              <a:gd name="connsiteY1" fmla="*/ 7620 h 731701"/>
              <a:gd name="connsiteX2" fmla="*/ 4340205 w 4340205"/>
              <a:gd name="connsiteY2" fmla="*/ 731701 h 731701"/>
              <a:gd name="connsiteX3" fmla="*/ 0 w 4340205"/>
              <a:gd name="connsiteY3" fmla="*/ 411661 h 731701"/>
              <a:gd name="connsiteX4" fmla="*/ 2171700 w 4340205"/>
              <a:gd name="connsiteY4" fmla="*/ 0 h 731701"/>
              <a:gd name="connsiteX0" fmla="*/ 2171700 w 4286865"/>
              <a:gd name="connsiteY0" fmla="*/ 0 h 640261"/>
              <a:gd name="connsiteX1" fmla="*/ 3982065 w 4286865"/>
              <a:gd name="connsiteY1" fmla="*/ 7620 h 640261"/>
              <a:gd name="connsiteX2" fmla="*/ 4286865 w 4286865"/>
              <a:gd name="connsiteY2" fmla="*/ 640261 h 640261"/>
              <a:gd name="connsiteX3" fmla="*/ 0 w 4286865"/>
              <a:gd name="connsiteY3" fmla="*/ 411661 h 640261"/>
              <a:gd name="connsiteX4" fmla="*/ 2171700 w 4286865"/>
              <a:gd name="connsiteY4" fmla="*/ 0 h 640261"/>
              <a:gd name="connsiteX0" fmla="*/ 2156460 w 4271625"/>
              <a:gd name="connsiteY0" fmla="*/ 0 h 640261"/>
              <a:gd name="connsiteX1" fmla="*/ 3966825 w 4271625"/>
              <a:gd name="connsiteY1" fmla="*/ 7620 h 640261"/>
              <a:gd name="connsiteX2" fmla="*/ 4271625 w 4271625"/>
              <a:gd name="connsiteY2" fmla="*/ 640261 h 640261"/>
              <a:gd name="connsiteX3" fmla="*/ 0 w 4271625"/>
              <a:gd name="connsiteY3" fmla="*/ 426901 h 640261"/>
              <a:gd name="connsiteX4" fmla="*/ 2156460 w 4271625"/>
              <a:gd name="connsiteY4" fmla="*/ 0 h 640261"/>
              <a:gd name="connsiteX0" fmla="*/ 2156460 w 4271625"/>
              <a:gd name="connsiteY0" fmla="*/ 0 h 640261"/>
              <a:gd name="connsiteX1" fmla="*/ 3881100 w 4271625"/>
              <a:gd name="connsiteY1" fmla="*/ 14763 h 640261"/>
              <a:gd name="connsiteX2" fmla="*/ 4271625 w 4271625"/>
              <a:gd name="connsiteY2" fmla="*/ 640261 h 640261"/>
              <a:gd name="connsiteX3" fmla="*/ 0 w 4271625"/>
              <a:gd name="connsiteY3" fmla="*/ 426901 h 640261"/>
              <a:gd name="connsiteX4" fmla="*/ 2156460 w 4271625"/>
              <a:gd name="connsiteY4" fmla="*/ 0 h 640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1625" h="640261">
                <a:moveTo>
                  <a:pt x="2156460" y="0"/>
                </a:moveTo>
                <a:lnTo>
                  <a:pt x="3881100" y="14763"/>
                </a:lnTo>
                <a:lnTo>
                  <a:pt x="4271625" y="640261"/>
                </a:lnTo>
                <a:lnTo>
                  <a:pt x="0" y="426901"/>
                </a:lnTo>
                <a:lnTo>
                  <a:pt x="2156460" y="0"/>
                </a:lnTo>
                <a:close/>
              </a:path>
            </a:pathLst>
          </a:custGeom>
          <a:solidFill>
            <a:schemeClr val="accent5">
              <a:lumMod val="20000"/>
              <a:lumOff val="80000"/>
              <a:alpha val="44000"/>
            </a:schemeClr>
          </a:solidFill>
          <a:ln>
            <a:solidFill>
              <a:schemeClr val="accent1"/>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テキスト ボックス 129">
            <a:extLst>
              <a:ext uri="{FF2B5EF4-FFF2-40B4-BE49-F238E27FC236}">
                <a16:creationId xmlns:a16="http://schemas.microsoft.com/office/drawing/2014/main" id="{AE8C30B5-517F-EFCA-2D63-7B77FA129639}"/>
              </a:ext>
            </a:extLst>
          </p:cNvPr>
          <p:cNvSpPr txBox="1"/>
          <p:nvPr/>
        </p:nvSpPr>
        <p:spPr>
          <a:xfrm>
            <a:off x="6600281" y="796993"/>
            <a:ext cx="2089033" cy="584775"/>
          </a:xfrm>
          <a:prstGeom prst="rect">
            <a:avLst/>
          </a:prstGeom>
          <a:noFill/>
        </p:spPr>
        <p:txBody>
          <a:bodyPr wrap="none" rtlCol="0">
            <a:spAutoFit/>
          </a:bodyPr>
          <a:lstStyle/>
          <a:p>
            <a:r>
              <a:rPr kumimoji="1" lang="ja-JP" altLang="en-US" b="1">
                <a:solidFill>
                  <a:srgbClr val="7030A0"/>
                </a:solidFill>
                <a:latin typeface="Meiryo" panose="020B0604030504040204" pitchFamily="34" charset="-128"/>
                <a:ea typeface="Meiryo" panose="020B0604030504040204" pitchFamily="34" charset="-128"/>
              </a:rPr>
              <a:t>エージェント型</a:t>
            </a:r>
            <a:r>
              <a:rPr kumimoji="1" lang="en-US" altLang="ja-JP" b="1" dirty="0">
                <a:solidFill>
                  <a:srgbClr val="7030A0"/>
                </a:solidFill>
                <a:latin typeface="Meiryo" panose="020B0604030504040204" pitchFamily="34" charset="-128"/>
                <a:ea typeface="Meiryo" panose="020B0604030504040204" pitchFamily="34" charset="-128"/>
              </a:rPr>
              <a:t>AI</a:t>
            </a:r>
          </a:p>
          <a:p>
            <a:r>
              <a:rPr lang="en-US" altLang="ja-JP" sz="1400" dirty="0">
                <a:solidFill>
                  <a:srgbClr val="7030A0"/>
                </a:solidFill>
                <a:latin typeface="Meiryo" panose="020B0604030504040204" pitchFamily="34" charset="-128"/>
                <a:ea typeface="Meiryo" panose="020B0604030504040204" pitchFamily="34" charset="-128"/>
              </a:rPr>
              <a:t>Agentic AI</a:t>
            </a:r>
            <a:endParaRPr kumimoji="1" lang="ja-JP" altLang="en-US" sz="1400">
              <a:solidFill>
                <a:srgbClr val="7030A0"/>
              </a:solidFill>
              <a:latin typeface="Meiryo" panose="020B0604030504040204" pitchFamily="34" charset="-128"/>
              <a:ea typeface="Meiryo" panose="020B0604030504040204" pitchFamily="34" charset="-128"/>
            </a:endParaRPr>
          </a:p>
        </p:txBody>
      </p:sp>
      <p:grpSp>
        <p:nvGrpSpPr>
          <p:cNvPr id="6" name="グループ化 5">
            <a:extLst>
              <a:ext uri="{FF2B5EF4-FFF2-40B4-BE49-F238E27FC236}">
                <a16:creationId xmlns:a16="http://schemas.microsoft.com/office/drawing/2014/main" id="{21D86205-A786-4D7C-CE8D-9DA889BD7847}"/>
              </a:ext>
            </a:extLst>
          </p:cNvPr>
          <p:cNvGrpSpPr/>
          <p:nvPr/>
        </p:nvGrpSpPr>
        <p:grpSpPr>
          <a:xfrm>
            <a:off x="2250012" y="1265392"/>
            <a:ext cx="1697150" cy="707857"/>
            <a:chOff x="2250012" y="1265392"/>
            <a:chExt cx="1697150" cy="707857"/>
          </a:xfrm>
        </p:grpSpPr>
        <p:sp>
          <p:nvSpPr>
            <p:cNvPr id="85" name="正方形/長方形 84">
              <a:extLst>
                <a:ext uri="{FF2B5EF4-FFF2-40B4-BE49-F238E27FC236}">
                  <a16:creationId xmlns:a16="http://schemas.microsoft.com/office/drawing/2014/main" id="{9E157E73-C2BB-E9F9-83FC-9EB6C5191DB1}"/>
                </a:ext>
              </a:extLst>
            </p:cNvPr>
            <p:cNvSpPr/>
            <p:nvPr/>
          </p:nvSpPr>
          <p:spPr>
            <a:xfrm>
              <a:off x="2250012" y="1265392"/>
              <a:ext cx="1697150" cy="70785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26F8F337-24DA-BB99-CB2E-4D0C59AB2C74}"/>
                </a:ext>
              </a:extLst>
            </p:cNvPr>
            <p:cNvSpPr txBox="1"/>
            <p:nvPr/>
          </p:nvSpPr>
          <p:spPr>
            <a:xfrm>
              <a:off x="2250012" y="1480820"/>
              <a:ext cx="1697150" cy="276999"/>
            </a:xfrm>
            <a:prstGeom prst="rect">
              <a:avLst/>
            </a:prstGeom>
            <a:noFill/>
          </p:spPr>
          <p:txBody>
            <a:bodyPr wrap="squar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オーケストレーター</a:t>
              </a:r>
            </a:p>
          </p:txBody>
        </p:sp>
      </p:grpSp>
      <p:grpSp>
        <p:nvGrpSpPr>
          <p:cNvPr id="5" name="グループ化 4">
            <a:extLst>
              <a:ext uri="{FF2B5EF4-FFF2-40B4-BE49-F238E27FC236}">
                <a16:creationId xmlns:a16="http://schemas.microsoft.com/office/drawing/2014/main" id="{1BBD3911-3009-1A5E-6FF7-A78C9F3A8441}"/>
              </a:ext>
            </a:extLst>
          </p:cNvPr>
          <p:cNvGrpSpPr/>
          <p:nvPr/>
        </p:nvGrpSpPr>
        <p:grpSpPr>
          <a:xfrm>
            <a:off x="708167" y="1255979"/>
            <a:ext cx="1503253" cy="1792413"/>
            <a:chOff x="708167" y="1255979"/>
            <a:chExt cx="1503253" cy="1792413"/>
          </a:xfrm>
        </p:grpSpPr>
        <p:sp>
          <p:nvSpPr>
            <p:cNvPr id="128" name="曲折矢印 127">
              <a:extLst>
                <a:ext uri="{FF2B5EF4-FFF2-40B4-BE49-F238E27FC236}">
                  <a16:creationId xmlns:a16="http://schemas.microsoft.com/office/drawing/2014/main" id="{1A7603AF-F40C-9411-C828-B071EE1D92F7}"/>
                </a:ext>
              </a:extLst>
            </p:cNvPr>
            <p:cNvSpPr/>
            <p:nvPr/>
          </p:nvSpPr>
          <p:spPr>
            <a:xfrm rot="10800000" flipH="1" flipV="1">
              <a:off x="746760" y="1467097"/>
              <a:ext cx="1464660" cy="1581295"/>
            </a:xfrm>
            <a:prstGeom prst="bentArrow">
              <a:avLst>
                <a:gd name="adj1" fmla="val 11057"/>
                <a:gd name="adj2" fmla="val 9945"/>
                <a:gd name="adj3" fmla="val 9314"/>
                <a:gd name="adj4" fmla="val 2507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テキスト ボックス 140">
              <a:extLst>
                <a:ext uri="{FF2B5EF4-FFF2-40B4-BE49-F238E27FC236}">
                  <a16:creationId xmlns:a16="http://schemas.microsoft.com/office/drawing/2014/main" id="{566FBD3B-4ACC-F045-C200-300E93AFD981}"/>
                </a:ext>
              </a:extLst>
            </p:cNvPr>
            <p:cNvSpPr txBox="1"/>
            <p:nvPr/>
          </p:nvSpPr>
          <p:spPr>
            <a:xfrm>
              <a:off x="708167" y="1255979"/>
              <a:ext cx="954107" cy="276999"/>
            </a:xfrm>
            <a:prstGeom prst="rect">
              <a:avLst/>
            </a:prstGeom>
            <a:noFill/>
          </p:spPr>
          <p:txBody>
            <a:bodyPr wrap="none" rtlCol="0">
              <a:spAutoFit/>
            </a:bodyPr>
            <a:lstStyle/>
            <a:p>
              <a:r>
                <a:rPr kumimoji="1" lang="ja-JP" altLang="en-US" sz="120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複雑な</a:t>
              </a:r>
              <a:r>
                <a:rPr kumimoji="1" lang="ja-JP" altLang="en-US" sz="1200" b="1">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目標</a:t>
              </a:r>
            </a:p>
          </p:txBody>
        </p:sp>
      </p:grpSp>
      <p:grpSp>
        <p:nvGrpSpPr>
          <p:cNvPr id="8" name="グループ化 7">
            <a:extLst>
              <a:ext uri="{FF2B5EF4-FFF2-40B4-BE49-F238E27FC236}">
                <a16:creationId xmlns:a16="http://schemas.microsoft.com/office/drawing/2014/main" id="{F7FEE7DC-4490-9DB1-5789-06162C794B9C}"/>
              </a:ext>
            </a:extLst>
          </p:cNvPr>
          <p:cNvGrpSpPr/>
          <p:nvPr/>
        </p:nvGrpSpPr>
        <p:grpSpPr>
          <a:xfrm>
            <a:off x="3947162" y="913752"/>
            <a:ext cx="2471827" cy="1372156"/>
            <a:chOff x="3947162" y="913752"/>
            <a:chExt cx="2471827" cy="1372156"/>
          </a:xfrm>
        </p:grpSpPr>
        <p:sp>
          <p:nvSpPr>
            <p:cNvPr id="101" name="角丸四角形 100">
              <a:extLst>
                <a:ext uri="{FF2B5EF4-FFF2-40B4-BE49-F238E27FC236}">
                  <a16:creationId xmlns:a16="http://schemas.microsoft.com/office/drawing/2014/main" id="{99141FC8-669B-1C7C-BE34-95D8841A3F6F}"/>
                </a:ext>
              </a:extLst>
            </p:cNvPr>
            <p:cNvSpPr/>
            <p:nvPr/>
          </p:nvSpPr>
          <p:spPr>
            <a:xfrm>
              <a:off x="4246925" y="958607"/>
              <a:ext cx="1794849" cy="385890"/>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角丸四角形 101">
              <a:extLst>
                <a:ext uri="{FF2B5EF4-FFF2-40B4-BE49-F238E27FC236}">
                  <a16:creationId xmlns:a16="http://schemas.microsoft.com/office/drawing/2014/main" id="{AEC35126-E386-96B8-EE3C-5BC33C1BC70B}"/>
                </a:ext>
              </a:extLst>
            </p:cNvPr>
            <p:cNvSpPr/>
            <p:nvPr/>
          </p:nvSpPr>
          <p:spPr>
            <a:xfrm>
              <a:off x="4232648" y="1427916"/>
              <a:ext cx="1794849" cy="385890"/>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角丸四角形 102">
              <a:extLst>
                <a:ext uri="{FF2B5EF4-FFF2-40B4-BE49-F238E27FC236}">
                  <a16:creationId xmlns:a16="http://schemas.microsoft.com/office/drawing/2014/main" id="{0F75FD15-AD13-8AE2-DABB-F18FCEAFF6AE}"/>
                </a:ext>
              </a:extLst>
            </p:cNvPr>
            <p:cNvSpPr/>
            <p:nvPr/>
          </p:nvSpPr>
          <p:spPr>
            <a:xfrm>
              <a:off x="4239979" y="1887811"/>
              <a:ext cx="1794849" cy="385890"/>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テキスト ボックス 104">
              <a:extLst>
                <a:ext uri="{FF2B5EF4-FFF2-40B4-BE49-F238E27FC236}">
                  <a16:creationId xmlns:a16="http://schemas.microsoft.com/office/drawing/2014/main" id="{3217DA81-974A-A1E6-B94F-7776B8559115}"/>
                </a:ext>
              </a:extLst>
            </p:cNvPr>
            <p:cNvSpPr txBox="1"/>
            <p:nvPr/>
          </p:nvSpPr>
          <p:spPr>
            <a:xfrm>
              <a:off x="4269522" y="1030409"/>
              <a:ext cx="1806603" cy="276999"/>
            </a:xfrm>
            <a:prstGeom prst="rect">
              <a:avLst/>
            </a:prstGeom>
            <a:noFill/>
          </p:spPr>
          <p:txBody>
            <a:bodyPr wrap="square">
              <a:spAutoFit/>
            </a:bodyPr>
            <a:lstStyle/>
            <a:p>
              <a:pPr algn="ctr"/>
              <a:r>
                <a:rPr lang="en" altLang="ja-JP" sz="1200" b="1" i="0" dirty="0">
                  <a:solidFill>
                    <a:schemeClr val="bg1"/>
                  </a:solidFill>
                  <a:effectLst/>
                  <a:latin typeface="Meiryo" panose="020B0604030504040204" pitchFamily="34" charset="-128"/>
                  <a:ea typeface="Meiryo" panose="020B0604030504040204" pitchFamily="34" charset="-128"/>
                </a:rPr>
                <a:t>AI</a:t>
              </a:r>
              <a:r>
                <a:rPr lang="ja-JP" altLang="en-US" sz="1200" b="1" i="0">
                  <a:solidFill>
                    <a:schemeClr val="bg1"/>
                  </a:solidFill>
                  <a:effectLst/>
                  <a:latin typeface="Meiryo" panose="020B0604030504040204" pitchFamily="34" charset="-128"/>
                  <a:ea typeface="Meiryo" panose="020B0604030504040204" pitchFamily="34" charset="-128"/>
                </a:rPr>
                <a:t>エージェント・調査</a:t>
              </a:r>
              <a:endParaRPr lang="en-US" altLang="ja-JP" sz="1200" b="1" i="0" dirty="0">
                <a:solidFill>
                  <a:schemeClr val="bg1"/>
                </a:solidFill>
                <a:effectLst/>
                <a:latin typeface="Meiryo" panose="020B0604030504040204" pitchFamily="34" charset="-128"/>
                <a:ea typeface="Meiryo" panose="020B0604030504040204" pitchFamily="34" charset="-128"/>
              </a:endParaRPr>
            </a:p>
          </p:txBody>
        </p:sp>
        <p:sp>
          <p:nvSpPr>
            <p:cNvPr id="106" name="テキスト ボックス 105">
              <a:extLst>
                <a:ext uri="{FF2B5EF4-FFF2-40B4-BE49-F238E27FC236}">
                  <a16:creationId xmlns:a16="http://schemas.microsoft.com/office/drawing/2014/main" id="{FC3CECE5-CC9D-4D32-D4AA-911FA2A04397}"/>
                </a:ext>
              </a:extLst>
            </p:cNvPr>
            <p:cNvSpPr txBox="1"/>
            <p:nvPr/>
          </p:nvSpPr>
          <p:spPr>
            <a:xfrm>
              <a:off x="4246925" y="1487118"/>
              <a:ext cx="1806603" cy="276999"/>
            </a:xfrm>
            <a:prstGeom prst="rect">
              <a:avLst/>
            </a:prstGeom>
            <a:noFill/>
          </p:spPr>
          <p:txBody>
            <a:bodyPr wrap="square">
              <a:spAutoFit/>
            </a:bodyPr>
            <a:lstStyle/>
            <a:p>
              <a:pPr algn="ctr"/>
              <a:r>
                <a:rPr lang="en" altLang="ja-JP" sz="1200" b="1" i="0" dirty="0">
                  <a:solidFill>
                    <a:schemeClr val="bg1"/>
                  </a:solidFill>
                  <a:effectLst/>
                  <a:latin typeface="Meiryo" panose="020B0604030504040204" pitchFamily="34" charset="-128"/>
                  <a:ea typeface="Meiryo" panose="020B0604030504040204" pitchFamily="34" charset="-128"/>
                </a:rPr>
                <a:t>AI</a:t>
              </a:r>
              <a:r>
                <a:rPr lang="ja-JP" altLang="en-US" sz="1200" b="1" i="0">
                  <a:solidFill>
                    <a:schemeClr val="bg1"/>
                  </a:solidFill>
                  <a:effectLst/>
                  <a:latin typeface="Meiryo" panose="020B0604030504040204" pitchFamily="34" charset="-128"/>
                  <a:ea typeface="Meiryo" panose="020B0604030504040204" pitchFamily="34" charset="-128"/>
                </a:rPr>
                <a:t>エージェント</a:t>
              </a:r>
              <a:r>
                <a:rPr lang="ja-JP" altLang="en-US" sz="1200" b="1">
                  <a:solidFill>
                    <a:schemeClr val="bg1"/>
                  </a:solidFill>
                  <a:latin typeface="Meiryo" panose="020B0604030504040204" pitchFamily="34" charset="-128"/>
                  <a:ea typeface="Meiryo" panose="020B0604030504040204" pitchFamily="34" charset="-128"/>
                </a:rPr>
                <a:t>・分析</a:t>
              </a:r>
              <a:endParaRPr lang="en-US" altLang="ja-JP" sz="1200" b="1" i="0" dirty="0">
                <a:solidFill>
                  <a:schemeClr val="bg1"/>
                </a:solidFill>
                <a:effectLst/>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9E6B546D-2C77-6855-1E9F-082DAD03DC3E}"/>
                </a:ext>
              </a:extLst>
            </p:cNvPr>
            <p:cNvSpPr txBox="1"/>
            <p:nvPr/>
          </p:nvSpPr>
          <p:spPr>
            <a:xfrm>
              <a:off x="4239626" y="1958956"/>
              <a:ext cx="1806603" cy="276999"/>
            </a:xfrm>
            <a:prstGeom prst="rect">
              <a:avLst/>
            </a:prstGeom>
            <a:noFill/>
          </p:spPr>
          <p:txBody>
            <a:bodyPr wrap="square">
              <a:spAutoFit/>
            </a:bodyPr>
            <a:lstStyle/>
            <a:p>
              <a:pPr algn="ctr"/>
              <a:r>
                <a:rPr lang="en" altLang="ja-JP" sz="1200" b="1" i="0" dirty="0">
                  <a:solidFill>
                    <a:schemeClr val="bg1"/>
                  </a:solidFill>
                  <a:effectLst/>
                  <a:latin typeface="Meiryo" panose="020B0604030504040204" pitchFamily="34" charset="-128"/>
                  <a:ea typeface="Meiryo" panose="020B0604030504040204" pitchFamily="34" charset="-128"/>
                </a:rPr>
                <a:t>AI</a:t>
              </a:r>
              <a:r>
                <a:rPr lang="ja-JP" altLang="en-US" sz="1200" b="1" i="0">
                  <a:solidFill>
                    <a:schemeClr val="bg1"/>
                  </a:solidFill>
                  <a:effectLst/>
                  <a:latin typeface="Meiryo" panose="020B0604030504040204" pitchFamily="34" charset="-128"/>
                  <a:ea typeface="Meiryo" panose="020B0604030504040204" pitchFamily="34" charset="-128"/>
                </a:rPr>
                <a:t>エージェント・計画</a:t>
              </a:r>
              <a:endParaRPr lang="en-US" altLang="ja-JP" sz="1200" b="1" i="0" dirty="0">
                <a:solidFill>
                  <a:schemeClr val="bg1"/>
                </a:solidFill>
                <a:effectLst/>
                <a:latin typeface="Meiryo" panose="020B0604030504040204" pitchFamily="34" charset="-128"/>
                <a:ea typeface="Meiryo" panose="020B0604030504040204" pitchFamily="34" charset="-128"/>
              </a:endParaRPr>
            </a:p>
          </p:txBody>
        </p:sp>
        <p:cxnSp>
          <p:nvCxnSpPr>
            <p:cNvPr id="108" name="直線矢印コネクタ 107">
              <a:extLst>
                <a:ext uri="{FF2B5EF4-FFF2-40B4-BE49-F238E27FC236}">
                  <a16:creationId xmlns:a16="http://schemas.microsoft.com/office/drawing/2014/main" id="{160C1589-3DDF-32B0-9643-A6A2190FB9F9}"/>
                </a:ext>
              </a:extLst>
            </p:cNvPr>
            <p:cNvCxnSpPr>
              <a:cxnSpLocks/>
              <a:stCxn id="85" idx="3"/>
              <a:endCxn id="102" idx="1"/>
            </p:cNvCxnSpPr>
            <p:nvPr/>
          </p:nvCxnSpPr>
          <p:spPr>
            <a:xfrm>
              <a:off x="3947162" y="1619321"/>
              <a:ext cx="285486" cy="1540"/>
            </a:xfrm>
            <a:prstGeom prst="straightConnector1">
              <a:avLst/>
            </a:prstGeom>
            <a:ln w="34925">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17" name="直線矢印コネクタ 116">
              <a:extLst>
                <a:ext uri="{FF2B5EF4-FFF2-40B4-BE49-F238E27FC236}">
                  <a16:creationId xmlns:a16="http://schemas.microsoft.com/office/drawing/2014/main" id="{60E4A478-9CF4-B18E-0026-14CF3E36D834}"/>
                </a:ext>
              </a:extLst>
            </p:cNvPr>
            <p:cNvCxnSpPr>
              <a:cxnSpLocks/>
              <a:stCxn id="85" idx="3"/>
              <a:endCxn id="101" idx="1"/>
            </p:cNvCxnSpPr>
            <p:nvPr/>
          </p:nvCxnSpPr>
          <p:spPr>
            <a:xfrm flipV="1">
              <a:off x="3947162" y="1151552"/>
              <a:ext cx="299763" cy="467769"/>
            </a:xfrm>
            <a:prstGeom prst="straightConnector1">
              <a:avLst/>
            </a:prstGeom>
            <a:ln w="34925">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21" name="直線矢印コネクタ 120">
              <a:extLst>
                <a:ext uri="{FF2B5EF4-FFF2-40B4-BE49-F238E27FC236}">
                  <a16:creationId xmlns:a16="http://schemas.microsoft.com/office/drawing/2014/main" id="{B6A3C8EF-351F-8030-AA8A-00AE6AFB233E}"/>
                </a:ext>
              </a:extLst>
            </p:cNvPr>
            <p:cNvCxnSpPr>
              <a:cxnSpLocks/>
              <a:stCxn id="85" idx="3"/>
              <a:endCxn id="103" idx="1"/>
            </p:cNvCxnSpPr>
            <p:nvPr/>
          </p:nvCxnSpPr>
          <p:spPr>
            <a:xfrm>
              <a:off x="3947162" y="1619321"/>
              <a:ext cx="292817" cy="461435"/>
            </a:xfrm>
            <a:prstGeom prst="straightConnector1">
              <a:avLst/>
            </a:prstGeom>
            <a:ln w="34925">
              <a:solidFill>
                <a:srgbClr val="7030A0"/>
              </a:solidFill>
              <a:tailEnd type="triangle"/>
            </a:ln>
          </p:spPr>
          <p:style>
            <a:lnRef idx="2">
              <a:schemeClr val="accent1"/>
            </a:lnRef>
            <a:fillRef idx="0">
              <a:schemeClr val="accent1"/>
            </a:fillRef>
            <a:effectRef idx="1">
              <a:schemeClr val="accent1"/>
            </a:effectRef>
            <a:fontRef idx="minor">
              <a:schemeClr val="tx1"/>
            </a:fontRef>
          </p:style>
        </p:cxnSp>
        <p:pic>
          <p:nvPicPr>
            <p:cNvPr id="143" name="図 142">
              <a:extLst>
                <a:ext uri="{FF2B5EF4-FFF2-40B4-BE49-F238E27FC236}">
                  <a16:creationId xmlns:a16="http://schemas.microsoft.com/office/drawing/2014/main" id="{75A49E47-2A80-DD11-3EA6-B3CBE92FFF26}"/>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90544" y="913752"/>
              <a:ext cx="411814" cy="411814"/>
            </a:xfrm>
            <a:prstGeom prst="rect">
              <a:avLst/>
            </a:prstGeom>
            <a:ln>
              <a:noFill/>
            </a:ln>
            <a:effectLst>
              <a:outerShdw blurRad="50800" dist="38100" dir="2700000" algn="tl" rotWithShape="0">
                <a:prstClr val="black">
                  <a:alpha val="40000"/>
                </a:prstClr>
              </a:outerShdw>
            </a:effectLst>
          </p:spPr>
        </p:pic>
        <p:pic>
          <p:nvPicPr>
            <p:cNvPr id="144" name="図 143">
              <a:extLst>
                <a:ext uri="{FF2B5EF4-FFF2-40B4-BE49-F238E27FC236}">
                  <a16:creationId xmlns:a16="http://schemas.microsoft.com/office/drawing/2014/main" id="{79847DD5-9A50-1754-07FB-F0FE3B608D62}"/>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96606" y="1424027"/>
              <a:ext cx="411814" cy="411814"/>
            </a:xfrm>
            <a:prstGeom prst="rect">
              <a:avLst/>
            </a:prstGeom>
            <a:ln>
              <a:noFill/>
            </a:ln>
            <a:effectLst>
              <a:outerShdw blurRad="50800" dist="38100" dir="2700000" algn="tl" rotWithShape="0">
                <a:prstClr val="black">
                  <a:alpha val="40000"/>
                </a:prstClr>
              </a:outerShdw>
            </a:effectLst>
          </p:spPr>
        </p:pic>
        <p:pic>
          <p:nvPicPr>
            <p:cNvPr id="145" name="図 144">
              <a:extLst>
                <a:ext uri="{FF2B5EF4-FFF2-40B4-BE49-F238E27FC236}">
                  <a16:creationId xmlns:a16="http://schemas.microsoft.com/office/drawing/2014/main" id="{4939AA91-3222-269E-A4F7-C44248A9F5C2}"/>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007175" y="1874094"/>
              <a:ext cx="411814" cy="411814"/>
            </a:xfrm>
            <a:prstGeom prst="rect">
              <a:avLst/>
            </a:prstGeom>
            <a:ln>
              <a:noFill/>
            </a:ln>
            <a:effectLst>
              <a:outerShdw blurRad="50800" dist="38100" dir="2700000" algn="tl" rotWithShape="0">
                <a:prstClr val="black">
                  <a:alpha val="40000"/>
                </a:prstClr>
              </a:outerShdw>
            </a:effectLst>
          </p:spPr>
        </p:pic>
      </p:grpSp>
      <p:sp>
        <p:nvSpPr>
          <p:cNvPr id="146" name="テキスト ボックス 145">
            <a:extLst>
              <a:ext uri="{FF2B5EF4-FFF2-40B4-BE49-F238E27FC236}">
                <a16:creationId xmlns:a16="http://schemas.microsoft.com/office/drawing/2014/main" id="{61A176C4-2EEC-504F-13F9-0A0254607F14}"/>
              </a:ext>
            </a:extLst>
          </p:cNvPr>
          <p:cNvSpPr txBox="1"/>
          <p:nvPr/>
        </p:nvSpPr>
        <p:spPr>
          <a:xfrm>
            <a:off x="6594117" y="1828076"/>
            <a:ext cx="2191626" cy="769441"/>
          </a:xfrm>
          <a:prstGeom prst="rect">
            <a:avLst/>
          </a:prstGeom>
          <a:noFill/>
        </p:spPr>
        <p:txBody>
          <a:bodyPr wrap="none" rtlCol="0">
            <a:spAutoFit/>
          </a:bodyPr>
          <a:lstStyle/>
          <a:p>
            <a:pPr marL="171450" indent="-171450">
              <a:buFont typeface="Wingdings" pitchFamily="2" charset="2"/>
              <a:buChar char="l"/>
            </a:pPr>
            <a:r>
              <a:rPr kumimoji="1" lang="ja-JP" altLang="en-US" sz="1100">
                <a:latin typeface="Meiryo" panose="020B0604030504040204" pitchFamily="34" charset="-128"/>
                <a:ea typeface="Meiryo" panose="020B0604030504040204" pitchFamily="34" charset="-128"/>
              </a:rPr>
              <a:t>自律的な自動分解</a:t>
            </a:r>
            <a:endParaRPr kumimoji="1" lang="en-US" altLang="ja-JP" sz="11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latin typeface="Meiryo" panose="020B0604030504040204" pitchFamily="34" charset="-128"/>
                <a:ea typeface="Meiryo" panose="020B0604030504040204" pitchFamily="34" charset="-128"/>
              </a:rPr>
              <a:t>適切なエージェントへの割当</a:t>
            </a:r>
            <a:endParaRPr lang="en-US" altLang="ja-JP" sz="1100" dirty="0">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100">
                <a:latin typeface="Meiryo" panose="020B0604030504040204" pitchFamily="34" charset="-128"/>
                <a:ea typeface="Meiryo" panose="020B0604030504040204" pitchFamily="34" charset="-128"/>
              </a:rPr>
              <a:t>専門領域で自律的に判断</a:t>
            </a:r>
            <a:endParaRPr kumimoji="1" lang="en-US" altLang="ja-JP" sz="11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latin typeface="Meiryo" panose="020B0604030504040204" pitchFamily="34" charset="-128"/>
                <a:ea typeface="Meiryo" panose="020B0604030504040204" pitchFamily="34" charset="-128"/>
              </a:rPr>
              <a:t>協調的な目標達成</a:t>
            </a:r>
            <a:endParaRPr kumimoji="1" lang="ja-JP" altLang="en-US" sz="1100">
              <a:latin typeface="Meiryo" panose="020B0604030504040204" pitchFamily="34" charset="-128"/>
              <a:ea typeface="Meiryo" panose="020B0604030504040204" pitchFamily="34" charset="-128"/>
            </a:endParaRPr>
          </a:p>
        </p:txBody>
      </p:sp>
      <p:sp>
        <p:nvSpPr>
          <p:cNvPr id="152" name="テキスト ボックス 151">
            <a:extLst>
              <a:ext uri="{FF2B5EF4-FFF2-40B4-BE49-F238E27FC236}">
                <a16:creationId xmlns:a16="http://schemas.microsoft.com/office/drawing/2014/main" id="{774CB2BA-5A10-CA0D-7D75-E8E3ABB6FA38}"/>
              </a:ext>
            </a:extLst>
          </p:cNvPr>
          <p:cNvSpPr txBox="1"/>
          <p:nvPr/>
        </p:nvSpPr>
        <p:spPr>
          <a:xfrm>
            <a:off x="6594117" y="1320096"/>
            <a:ext cx="2429706" cy="553998"/>
          </a:xfrm>
          <a:prstGeom prst="rect">
            <a:avLst/>
          </a:prstGeom>
          <a:noFill/>
        </p:spPr>
        <p:txBody>
          <a:bodyPr wrap="square">
            <a:spAutoFit/>
          </a:bodyPr>
          <a:lstStyle/>
          <a:p>
            <a:r>
              <a:rPr lang="ja-JP" altLang="en-US" sz="1000" b="0" i="0">
                <a:solidFill>
                  <a:srgbClr val="7030A0"/>
                </a:solidFill>
                <a:effectLst/>
                <a:latin typeface="Meiryo" panose="020B0604030504040204" pitchFamily="34" charset="-128"/>
                <a:ea typeface="Meiryo" panose="020B0604030504040204" pitchFamily="34" charset="-128"/>
              </a:rPr>
              <a:t>複数の</a:t>
            </a:r>
            <a:r>
              <a:rPr lang="en" altLang="ja-JP" sz="1000" b="0" i="0" dirty="0">
                <a:solidFill>
                  <a:srgbClr val="7030A0"/>
                </a:solidFill>
                <a:effectLst/>
                <a:latin typeface="Meiryo" panose="020B0604030504040204" pitchFamily="34" charset="-128"/>
                <a:ea typeface="Meiryo" panose="020B0604030504040204" pitchFamily="34" charset="-128"/>
              </a:rPr>
              <a:t>AI</a:t>
            </a:r>
            <a:r>
              <a:rPr lang="ja-JP" altLang="en-US" sz="1000" b="0" i="0">
                <a:solidFill>
                  <a:srgbClr val="7030A0"/>
                </a:solidFill>
                <a:effectLst/>
                <a:latin typeface="Meiryo" panose="020B0604030504040204" pitchFamily="34" charset="-128"/>
                <a:ea typeface="Meiryo" panose="020B0604030504040204" pitchFamily="34" charset="-128"/>
              </a:rPr>
              <a:t>エージェントが特定の役割を担当しながら、目標に向かって協調的に動くよう設計されたシステム</a:t>
            </a:r>
            <a:endParaRPr lang="ja-JP" altLang="en-US" sz="1000">
              <a:solidFill>
                <a:srgbClr val="7030A0"/>
              </a:solidFill>
              <a:latin typeface="Meiryo" panose="020B0604030504040204" pitchFamily="34" charset="-128"/>
              <a:ea typeface="Meiryo" panose="020B0604030504040204" pitchFamily="34" charset="-128"/>
            </a:endParaRPr>
          </a:p>
        </p:txBody>
      </p:sp>
      <p:sp>
        <p:nvSpPr>
          <p:cNvPr id="132" name="正方形/長方形 131">
            <a:extLst>
              <a:ext uri="{FF2B5EF4-FFF2-40B4-BE49-F238E27FC236}">
                <a16:creationId xmlns:a16="http://schemas.microsoft.com/office/drawing/2014/main" id="{CBEE77B1-ABC4-DE1A-564A-C75A5B3C5230}"/>
              </a:ext>
            </a:extLst>
          </p:cNvPr>
          <p:cNvSpPr/>
          <p:nvPr/>
        </p:nvSpPr>
        <p:spPr>
          <a:xfrm>
            <a:off x="1870094" y="4443845"/>
            <a:ext cx="4584045" cy="983161"/>
          </a:xfrm>
          <a:prstGeom prst="rect">
            <a:avLst/>
          </a:prstGeom>
          <a:solidFill>
            <a:schemeClr val="accent3">
              <a:lumMod val="20000"/>
              <a:lumOff val="80000"/>
              <a:alpha val="49709"/>
            </a:schemeClr>
          </a:solidFill>
          <a:ln>
            <a:solidFill>
              <a:schemeClr val="accent3"/>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7" name="図 56" descr="図形&#10;&#10;中程度の精度で自動的に生成された説明">
            <a:extLst>
              <a:ext uri="{FF2B5EF4-FFF2-40B4-BE49-F238E27FC236}">
                <a16:creationId xmlns:a16="http://schemas.microsoft.com/office/drawing/2014/main" id="{1F8080FD-2AEB-BD8E-E41D-C5AB6A7D1C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1564" y="3168092"/>
            <a:ext cx="1268841" cy="857920"/>
          </a:xfrm>
          <a:prstGeom prst="rect">
            <a:avLst/>
          </a:prstGeom>
          <a:ln>
            <a:noFill/>
          </a:ln>
          <a:effectLst>
            <a:outerShdw blurRad="50800" dist="38100" dir="2700000" algn="tl" rotWithShape="0">
              <a:prstClr val="black">
                <a:alpha val="40000"/>
              </a:prstClr>
            </a:outerShdw>
          </a:effectLst>
        </p:spPr>
      </p:pic>
      <p:sp>
        <p:nvSpPr>
          <p:cNvPr id="7" name="角丸四角形 6">
            <a:extLst>
              <a:ext uri="{FF2B5EF4-FFF2-40B4-BE49-F238E27FC236}">
                <a16:creationId xmlns:a16="http://schemas.microsoft.com/office/drawing/2014/main" id="{2AB37E3A-5B61-B269-76CF-0BF2D191A254}"/>
              </a:ext>
            </a:extLst>
          </p:cNvPr>
          <p:cNvSpPr/>
          <p:nvPr/>
        </p:nvSpPr>
        <p:spPr>
          <a:xfrm>
            <a:off x="1859279" y="5077693"/>
            <a:ext cx="4594860" cy="1458808"/>
          </a:xfrm>
          <a:prstGeom prst="roundRect">
            <a:avLst>
              <a:gd name="adj" fmla="val 23246"/>
            </a:avLst>
          </a:prstGeom>
          <a:solidFill>
            <a:schemeClr val="accent3">
              <a:lumMod val="20000"/>
              <a:lumOff val="80000"/>
            </a:schemeClr>
          </a:solidFill>
          <a:ln w="38100">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grpSp>
        <p:nvGrpSpPr>
          <p:cNvPr id="124" name="グループ化 123">
            <a:extLst>
              <a:ext uri="{FF2B5EF4-FFF2-40B4-BE49-F238E27FC236}">
                <a16:creationId xmlns:a16="http://schemas.microsoft.com/office/drawing/2014/main" id="{F586A07D-2187-AA18-1B72-EBD67A9A9134}"/>
              </a:ext>
            </a:extLst>
          </p:cNvPr>
          <p:cNvGrpSpPr/>
          <p:nvPr/>
        </p:nvGrpSpPr>
        <p:grpSpPr>
          <a:xfrm>
            <a:off x="620053" y="4257790"/>
            <a:ext cx="2460898" cy="1794114"/>
            <a:chOff x="598453" y="4180063"/>
            <a:chExt cx="2827455" cy="1794114"/>
          </a:xfrm>
          <a:solidFill>
            <a:schemeClr val="accent6">
              <a:lumMod val="60000"/>
              <a:lumOff val="40000"/>
            </a:schemeClr>
          </a:solidFill>
        </p:grpSpPr>
        <p:sp>
          <p:nvSpPr>
            <p:cNvPr id="34" name="曲折矢印 33">
              <a:extLst>
                <a:ext uri="{FF2B5EF4-FFF2-40B4-BE49-F238E27FC236}">
                  <a16:creationId xmlns:a16="http://schemas.microsoft.com/office/drawing/2014/main" id="{5D392473-41EF-A47B-8682-548A12529CB0}"/>
                </a:ext>
              </a:extLst>
            </p:cNvPr>
            <p:cNvSpPr/>
            <p:nvPr/>
          </p:nvSpPr>
          <p:spPr>
            <a:xfrm rot="16200000">
              <a:off x="1396965" y="3609929"/>
              <a:ext cx="1458809" cy="2599077"/>
            </a:xfrm>
            <a:prstGeom prst="bentArrow">
              <a:avLst>
                <a:gd name="adj1" fmla="val 11549"/>
                <a:gd name="adj2" fmla="val 10416"/>
                <a:gd name="adj3" fmla="val 12161"/>
                <a:gd name="adj4" fmla="val 14538"/>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2">
                    <a:lumMod val="75000"/>
                  </a:schemeClr>
                </a:solidFill>
                <a:latin typeface="ＭＳ Ｐゴシック"/>
                <a:ea typeface="ＭＳ Ｐゴシック"/>
                <a:cs typeface="ＭＳ Ｐゴシック"/>
              </a:endParaRPr>
            </a:p>
          </p:txBody>
        </p:sp>
        <p:sp>
          <p:nvSpPr>
            <p:cNvPr id="39" name="曲折矢印 38">
              <a:extLst>
                <a:ext uri="{FF2B5EF4-FFF2-40B4-BE49-F238E27FC236}">
                  <a16:creationId xmlns:a16="http://schemas.microsoft.com/office/drawing/2014/main" id="{E605E83C-520D-6A6D-3C15-1D50A4E5821A}"/>
                </a:ext>
              </a:extLst>
            </p:cNvPr>
            <p:cNvSpPr/>
            <p:nvPr/>
          </p:nvSpPr>
          <p:spPr>
            <a:xfrm rot="10800000" flipH="1">
              <a:off x="598453" y="4187479"/>
              <a:ext cx="2827454" cy="1786698"/>
            </a:xfrm>
            <a:prstGeom prst="bentArrow">
              <a:avLst>
                <a:gd name="adj1" fmla="val 8931"/>
                <a:gd name="adj2" fmla="val 7688"/>
                <a:gd name="adj3" fmla="val 9314"/>
                <a:gd name="adj4" fmla="val 22870"/>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4" name="正方形/長方形 93">
            <a:extLst>
              <a:ext uri="{FF2B5EF4-FFF2-40B4-BE49-F238E27FC236}">
                <a16:creationId xmlns:a16="http://schemas.microsoft.com/office/drawing/2014/main" id="{4C8CE75D-0187-6EA0-671E-550CC1EC3C62}"/>
              </a:ext>
            </a:extLst>
          </p:cNvPr>
          <p:cNvSpPr/>
          <p:nvPr/>
        </p:nvSpPr>
        <p:spPr>
          <a:xfrm>
            <a:off x="3132983" y="5427007"/>
            <a:ext cx="2017616" cy="8054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5FD9E8AF-9C71-1803-A550-17CBC8B43277}"/>
              </a:ext>
            </a:extLst>
          </p:cNvPr>
          <p:cNvSpPr txBox="1"/>
          <p:nvPr/>
        </p:nvSpPr>
        <p:spPr>
          <a:xfrm>
            <a:off x="3335605" y="5651794"/>
            <a:ext cx="1613775"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基盤モデル</a:t>
            </a:r>
          </a:p>
        </p:txBody>
      </p:sp>
      <p:sp>
        <p:nvSpPr>
          <p:cNvPr id="129" name="テキスト ボックス 128">
            <a:extLst>
              <a:ext uri="{FF2B5EF4-FFF2-40B4-BE49-F238E27FC236}">
                <a16:creationId xmlns:a16="http://schemas.microsoft.com/office/drawing/2014/main" id="{BAC2FEEC-01FB-7C95-C28F-41F388B49006}"/>
              </a:ext>
            </a:extLst>
          </p:cNvPr>
          <p:cNvSpPr txBox="1"/>
          <p:nvPr/>
        </p:nvSpPr>
        <p:spPr>
          <a:xfrm>
            <a:off x="6584730" y="2697137"/>
            <a:ext cx="1858201" cy="584775"/>
          </a:xfrm>
          <a:prstGeom prst="rect">
            <a:avLst/>
          </a:prstGeom>
          <a:noFill/>
        </p:spPr>
        <p:txBody>
          <a:bodyPr wrap="none" rtlCol="0">
            <a:spAutoFit/>
          </a:bodyPr>
          <a:lstStyle/>
          <a:p>
            <a:r>
              <a:rPr kumimoji="1" lang="en-US" altLang="ja-JP" b="1" dirty="0">
                <a:solidFill>
                  <a:srgbClr val="0070C0"/>
                </a:solidFill>
                <a:latin typeface="Meiryo" panose="020B0604030504040204" pitchFamily="34" charset="-128"/>
                <a:ea typeface="Meiryo" panose="020B0604030504040204" pitchFamily="34" charset="-128"/>
              </a:rPr>
              <a:t>AI</a:t>
            </a:r>
            <a:r>
              <a:rPr kumimoji="1" lang="ja-JP" altLang="en-US" b="1">
                <a:solidFill>
                  <a:srgbClr val="0070C0"/>
                </a:solidFill>
                <a:latin typeface="Meiryo" panose="020B0604030504040204" pitchFamily="34" charset="-128"/>
                <a:ea typeface="Meiryo" panose="020B0604030504040204" pitchFamily="34" charset="-128"/>
              </a:rPr>
              <a:t>エージェント</a:t>
            </a:r>
            <a:endParaRPr kumimoji="1" lang="en-US" altLang="ja-JP" b="1" dirty="0">
              <a:solidFill>
                <a:srgbClr val="0070C0"/>
              </a:solidFill>
              <a:latin typeface="Meiryo" panose="020B0604030504040204" pitchFamily="34" charset="-128"/>
              <a:ea typeface="Meiryo" panose="020B0604030504040204" pitchFamily="34" charset="-128"/>
            </a:endParaRPr>
          </a:p>
          <a:p>
            <a:r>
              <a:rPr lang="en-US" altLang="ja-JP" sz="1400" dirty="0">
                <a:solidFill>
                  <a:srgbClr val="0070C0"/>
                </a:solidFill>
                <a:latin typeface="Meiryo" panose="020B0604030504040204" pitchFamily="34" charset="-128"/>
                <a:ea typeface="Meiryo" panose="020B0604030504040204" pitchFamily="34" charset="-128"/>
              </a:rPr>
              <a:t>AI Agent</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131" name="テキスト ボックス 130">
            <a:extLst>
              <a:ext uri="{FF2B5EF4-FFF2-40B4-BE49-F238E27FC236}">
                <a16:creationId xmlns:a16="http://schemas.microsoft.com/office/drawing/2014/main" id="{AB88D249-D638-2385-AF83-904CAA006E72}"/>
              </a:ext>
            </a:extLst>
          </p:cNvPr>
          <p:cNvSpPr txBox="1"/>
          <p:nvPr/>
        </p:nvSpPr>
        <p:spPr>
          <a:xfrm>
            <a:off x="6600281" y="5071672"/>
            <a:ext cx="1381340" cy="584775"/>
          </a:xfrm>
          <a:prstGeom prst="rect">
            <a:avLst/>
          </a:prstGeom>
          <a:noFill/>
        </p:spPr>
        <p:txBody>
          <a:bodyPr wrap="none" rtlCol="0">
            <a:spAutoFit/>
          </a:bodyPr>
          <a:lstStyle/>
          <a:p>
            <a:r>
              <a:rPr kumimoji="1" lang="ja-JP" altLang="en-US" b="1">
                <a:solidFill>
                  <a:schemeClr val="accent3">
                    <a:lumMod val="75000"/>
                  </a:schemeClr>
                </a:solidFill>
                <a:latin typeface="Meiryo" panose="020B0604030504040204" pitchFamily="34" charset="-128"/>
                <a:ea typeface="Meiryo" panose="020B0604030504040204" pitchFamily="34" charset="-128"/>
              </a:rPr>
              <a:t>生成</a:t>
            </a:r>
            <a:r>
              <a:rPr kumimoji="1" lang="en-US" altLang="ja-JP" b="1" dirty="0">
                <a:solidFill>
                  <a:schemeClr val="accent3">
                    <a:lumMod val="75000"/>
                  </a:schemeClr>
                </a:solidFill>
                <a:latin typeface="Meiryo" panose="020B0604030504040204" pitchFamily="34" charset="-128"/>
                <a:ea typeface="Meiryo" panose="020B0604030504040204" pitchFamily="34" charset="-128"/>
              </a:rPr>
              <a:t>AI</a:t>
            </a:r>
          </a:p>
          <a:p>
            <a:r>
              <a:rPr lang="en-US" altLang="ja-JP" sz="1400" dirty="0">
                <a:solidFill>
                  <a:schemeClr val="accent3">
                    <a:lumMod val="75000"/>
                  </a:schemeClr>
                </a:solidFill>
                <a:latin typeface="Meiryo" panose="020B0604030504040204" pitchFamily="34" charset="-128"/>
                <a:ea typeface="Meiryo" panose="020B0604030504040204" pitchFamily="34" charset="-128"/>
              </a:rPr>
              <a:t>Generative AI</a:t>
            </a:r>
            <a:endParaRPr kumimoji="1" lang="ja-JP" altLang="en-US" sz="1400">
              <a:solidFill>
                <a:schemeClr val="accent3">
                  <a:lumMod val="75000"/>
                </a:schemeClr>
              </a:solidFill>
              <a:latin typeface="Meiryo" panose="020B0604030504040204" pitchFamily="34" charset="-128"/>
              <a:ea typeface="Meiryo" panose="020B0604030504040204" pitchFamily="34" charset="-128"/>
            </a:endParaRPr>
          </a:p>
        </p:txBody>
      </p:sp>
      <p:sp>
        <p:nvSpPr>
          <p:cNvPr id="96" name="角丸四角形 95">
            <a:extLst>
              <a:ext uri="{FF2B5EF4-FFF2-40B4-BE49-F238E27FC236}">
                <a16:creationId xmlns:a16="http://schemas.microsoft.com/office/drawing/2014/main" id="{7251164A-E1B4-04E2-2645-3A09187F8E0A}"/>
              </a:ext>
            </a:extLst>
          </p:cNvPr>
          <p:cNvSpPr/>
          <p:nvPr/>
        </p:nvSpPr>
        <p:spPr>
          <a:xfrm>
            <a:off x="1859279" y="2662984"/>
            <a:ext cx="4594860" cy="2167844"/>
          </a:xfrm>
          <a:prstGeom prst="roundRect">
            <a:avLst>
              <a:gd name="adj" fmla="val 18406"/>
            </a:avLst>
          </a:prstGeom>
          <a:solidFill>
            <a:schemeClr val="accent5">
              <a:lumMod val="20000"/>
              <a:lumOff val="80000"/>
            </a:schemeClr>
          </a:solidFill>
          <a:ln w="38100">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BD45AD89-6D8C-2C02-4D88-02CAE8A78C80}"/>
              </a:ext>
            </a:extLst>
          </p:cNvPr>
          <p:cNvSpPr/>
          <p:nvPr/>
        </p:nvSpPr>
        <p:spPr>
          <a:xfrm>
            <a:off x="2250012" y="3439526"/>
            <a:ext cx="875903" cy="5339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C8CD99BC-4718-C091-2B5C-484679B8F82F}"/>
              </a:ext>
            </a:extLst>
          </p:cNvPr>
          <p:cNvSpPr txBox="1"/>
          <p:nvPr/>
        </p:nvSpPr>
        <p:spPr>
          <a:xfrm>
            <a:off x="2360693" y="3554078"/>
            <a:ext cx="654539"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目標</a:t>
            </a:r>
          </a:p>
        </p:txBody>
      </p:sp>
      <p:sp>
        <p:nvSpPr>
          <p:cNvPr id="45" name="正方形/長方形 44">
            <a:extLst>
              <a:ext uri="{FF2B5EF4-FFF2-40B4-BE49-F238E27FC236}">
                <a16:creationId xmlns:a16="http://schemas.microsoft.com/office/drawing/2014/main" id="{B594A802-E618-D4BA-80CC-3E078619F53B}"/>
              </a:ext>
            </a:extLst>
          </p:cNvPr>
          <p:cNvSpPr/>
          <p:nvPr/>
        </p:nvSpPr>
        <p:spPr>
          <a:xfrm>
            <a:off x="3139286" y="2783562"/>
            <a:ext cx="875903" cy="5339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EF1D1E11-A515-B52D-8183-9AF50A0A96EC}"/>
              </a:ext>
            </a:extLst>
          </p:cNvPr>
          <p:cNvSpPr txBox="1"/>
          <p:nvPr/>
        </p:nvSpPr>
        <p:spPr>
          <a:xfrm>
            <a:off x="3279719" y="2898114"/>
            <a:ext cx="595035"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計画</a:t>
            </a:r>
          </a:p>
        </p:txBody>
      </p:sp>
      <p:sp>
        <p:nvSpPr>
          <p:cNvPr id="48" name="正方形/長方形 47">
            <a:extLst>
              <a:ext uri="{FF2B5EF4-FFF2-40B4-BE49-F238E27FC236}">
                <a16:creationId xmlns:a16="http://schemas.microsoft.com/office/drawing/2014/main" id="{EFDA3C45-3793-AB29-1D84-577059B58AB3}"/>
              </a:ext>
            </a:extLst>
          </p:cNvPr>
          <p:cNvSpPr/>
          <p:nvPr/>
        </p:nvSpPr>
        <p:spPr>
          <a:xfrm>
            <a:off x="4274697" y="2783562"/>
            <a:ext cx="875903" cy="5339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2E74074E-4EDC-9EB4-ED0F-7081F8C6A99D}"/>
              </a:ext>
            </a:extLst>
          </p:cNvPr>
          <p:cNvSpPr txBox="1"/>
          <p:nvPr/>
        </p:nvSpPr>
        <p:spPr>
          <a:xfrm>
            <a:off x="4312538" y="2898114"/>
            <a:ext cx="800219"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ツール</a:t>
            </a:r>
          </a:p>
        </p:txBody>
      </p:sp>
      <p:sp>
        <p:nvSpPr>
          <p:cNvPr id="50" name="正方形/長方形 49">
            <a:extLst>
              <a:ext uri="{FF2B5EF4-FFF2-40B4-BE49-F238E27FC236}">
                <a16:creationId xmlns:a16="http://schemas.microsoft.com/office/drawing/2014/main" id="{211BCA1B-5BF1-5C51-1B81-77555236CD0C}"/>
              </a:ext>
            </a:extLst>
          </p:cNvPr>
          <p:cNvSpPr/>
          <p:nvPr/>
        </p:nvSpPr>
        <p:spPr>
          <a:xfrm>
            <a:off x="5160361" y="3450239"/>
            <a:ext cx="875903" cy="5339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a:extLst>
              <a:ext uri="{FF2B5EF4-FFF2-40B4-BE49-F238E27FC236}">
                <a16:creationId xmlns:a16="http://schemas.microsoft.com/office/drawing/2014/main" id="{B1921BF5-6304-9B2C-CC93-99E0C10F675E}"/>
              </a:ext>
            </a:extLst>
          </p:cNvPr>
          <p:cNvSpPr txBox="1"/>
          <p:nvPr/>
        </p:nvSpPr>
        <p:spPr>
          <a:xfrm>
            <a:off x="5287607" y="3554078"/>
            <a:ext cx="595035"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実行</a:t>
            </a:r>
          </a:p>
        </p:txBody>
      </p:sp>
      <p:sp>
        <p:nvSpPr>
          <p:cNvPr id="52" name="正方形/長方形 51">
            <a:extLst>
              <a:ext uri="{FF2B5EF4-FFF2-40B4-BE49-F238E27FC236}">
                <a16:creationId xmlns:a16="http://schemas.microsoft.com/office/drawing/2014/main" id="{DD446F24-8435-D847-92BA-F83CBAC57A62}"/>
              </a:ext>
            </a:extLst>
          </p:cNvPr>
          <p:cNvSpPr/>
          <p:nvPr/>
        </p:nvSpPr>
        <p:spPr>
          <a:xfrm>
            <a:off x="3139286" y="4160016"/>
            <a:ext cx="875903" cy="5339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EF5DFACA-DBEE-DD1C-1753-BCA11E330EC0}"/>
              </a:ext>
            </a:extLst>
          </p:cNvPr>
          <p:cNvSpPr txBox="1"/>
          <p:nvPr/>
        </p:nvSpPr>
        <p:spPr>
          <a:xfrm>
            <a:off x="3279719" y="4274568"/>
            <a:ext cx="595035"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検証</a:t>
            </a:r>
          </a:p>
        </p:txBody>
      </p:sp>
      <p:sp>
        <p:nvSpPr>
          <p:cNvPr id="54" name="正方形/長方形 53">
            <a:extLst>
              <a:ext uri="{FF2B5EF4-FFF2-40B4-BE49-F238E27FC236}">
                <a16:creationId xmlns:a16="http://schemas.microsoft.com/office/drawing/2014/main" id="{F96620B1-97E7-22D3-D267-A5DD0DC60D4C}"/>
              </a:ext>
            </a:extLst>
          </p:cNvPr>
          <p:cNvSpPr/>
          <p:nvPr/>
        </p:nvSpPr>
        <p:spPr>
          <a:xfrm>
            <a:off x="4274697" y="4160016"/>
            <a:ext cx="875903" cy="5339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119CD5EA-2F2E-6C47-195D-068A52BE8CD7}"/>
              </a:ext>
            </a:extLst>
          </p:cNvPr>
          <p:cNvSpPr txBox="1"/>
          <p:nvPr/>
        </p:nvSpPr>
        <p:spPr>
          <a:xfrm>
            <a:off x="4415130" y="4274568"/>
            <a:ext cx="595035"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結果</a:t>
            </a:r>
          </a:p>
        </p:txBody>
      </p:sp>
      <p:cxnSp>
        <p:nvCxnSpPr>
          <p:cNvPr id="59" name="カギ線コネクタ 58">
            <a:extLst>
              <a:ext uri="{FF2B5EF4-FFF2-40B4-BE49-F238E27FC236}">
                <a16:creationId xmlns:a16="http://schemas.microsoft.com/office/drawing/2014/main" id="{6A60C374-CF30-B780-207C-79C4FC2531C4}"/>
              </a:ext>
            </a:extLst>
          </p:cNvPr>
          <p:cNvCxnSpPr>
            <a:stCxn id="40" idx="0"/>
            <a:endCxn id="45" idx="1"/>
          </p:cNvCxnSpPr>
          <p:nvPr/>
        </p:nvCxnSpPr>
        <p:spPr>
          <a:xfrm rot="5400000" flipH="1" flipV="1">
            <a:off x="2719118" y="3019358"/>
            <a:ext cx="389014" cy="451322"/>
          </a:xfrm>
          <a:prstGeom prst="bentConnector2">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62" name="カギ線コネクタ 61">
            <a:extLst>
              <a:ext uri="{FF2B5EF4-FFF2-40B4-BE49-F238E27FC236}">
                <a16:creationId xmlns:a16="http://schemas.microsoft.com/office/drawing/2014/main" id="{114FD837-F555-4B65-6072-1B9B83A0E5BE}"/>
              </a:ext>
            </a:extLst>
          </p:cNvPr>
          <p:cNvCxnSpPr>
            <a:cxnSpLocks/>
            <a:stCxn id="48" idx="3"/>
            <a:endCxn id="50" idx="0"/>
          </p:cNvCxnSpPr>
          <p:nvPr/>
        </p:nvCxnSpPr>
        <p:spPr>
          <a:xfrm>
            <a:off x="5150600" y="3050512"/>
            <a:ext cx="447713" cy="399727"/>
          </a:xfrm>
          <a:prstGeom prst="bentConnector2">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70" name="カギ線コネクタ 69">
            <a:extLst>
              <a:ext uri="{FF2B5EF4-FFF2-40B4-BE49-F238E27FC236}">
                <a16:creationId xmlns:a16="http://schemas.microsoft.com/office/drawing/2014/main" id="{7E3EF0ED-9056-4EE6-F95C-693F5BF55A61}"/>
              </a:ext>
            </a:extLst>
          </p:cNvPr>
          <p:cNvCxnSpPr>
            <a:cxnSpLocks/>
            <a:stCxn id="52" idx="1"/>
            <a:endCxn id="40" idx="2"/>
          </p:cNvCxnSpPr>
          <p:nvPr/>
        </p:nvCxnSpPr>
        <p:spPr>
          <a:xfrm rot="10800000">
            <a:off x="2687964" y="3973426"/>
            <a:ext cx="451322" cy="453540"/>
          </a:xfrm>
          <a:prstGeom prst="bentConnector2">
            <a:avLst/>
          </a:prstGeom>
          <a:ln w="44450">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3" name="カギ線コネクタ 72">
            <a:extLst>
              <a:ext uri="{FF2B5EF4-FFF2-40B4-BE49-F238E27FC236}">
                <a16:creationId xmlns:a16="http://schemas.microsoft.com/office/drawing/2014/main" id="{8A8F9015-0C2B-6ACF-8335-BD5A756983E1}"/>
              </a:ext>
            </a:extLst>
          </p:cNvPr>
          <p:cNvCxnSpPr>
            <a:cxnSpLocks/>
            <a:stCxn id="50" idx="2"/>
            <a:endCxn id="54" idx="3"/>
          </p:cNvCxnSpPr>
          <p:nvPr/>
        </p:nvCxnSpPr>
        <p:spPr>
          <a:xfrm rot="5400000">
            <a:off x="5153044" y="3981696"/>
            <a:ext cx="442827" cy="447713"/>
          </a:xfrm>
          <a:prstGeom prst="bentConnector2">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a:extLst>
              <a:ext uri="{FF2B5EF4-FFF2-40B4-BE49-F238E27FC236}">
                <a16:creationId xmlns:a16="http://schemas.microsoft.com/office/drawing/2014/main" id="{D97361CC-DC48-A8E7-4937-1E317EFC965D}"/>
              </a:ext>
            </a:extLst>
          </p:cNvPr>
          <p:cNvCxnSpPr>
            <a:cxnSpLocks/>
            <a:stCxn id="54" idx="1"/>
            <a:endCxn id="52" idx="3"/>
          </p:cNvCxnSpPr>
          <p:nvPr/>
        </p:nvCxnSpPr>
        <p:spPr>
          <a:xfrm flipH="1">
            <a:off x="4015189" y="4426966"/>
            <a:ext cx="259508" cy="0"/>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sp>
        <p:nvSpPr>
          <p:cNvPr id="81" name="右矢印 80">
            <a:extLst>
              <a:ext uri="{FF2B5EF4-FFF2-40B4-BE49-F238E27FC236}">
                <a16:creationId xmlns:a16="http://schemas.microsoft.com/office/drawing/2014/main" id="{07CE5884-71F9-B720-D461-0D3CB1034D7A}"/>
              </a:ext>
            </a:extLst>
          </p:cNvPr>
          <p:cNvSpPr/>
          <p:nvPr/>
        </p:nvSpPr>
        <p:spPr>
          <a:xfrm>
            <a:off x="1480165" y="3509584"/>
            <a:ext cx="696062" cy="350513"/>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矢印コネクタ 86">
            <a:extLst>
              <a:ext uri="{FF2B5EF4-FFF2-40B4-BE49-F238E27FC236}">
                <a16:creationId xmlns:a16="http://schemas.microsoft.com/office/drawing/2014/main" id="{C19B8B61-ACD4-E81F-1890-8DF9D3B0C773}"/>
              </a:ext>
            </a:extLst>
          </p:cNvPr>
          <p:cNvCxnSpPr>
            <a:cxnSpLocks/>
            <a:stCxn id="52" idx="0"/>
            <a:endCxn id="45" idx="2"/>
          </p:cNvCxnSpPr>
          <p:nvPr/>
        </p:nvCxnSpPr>
        <p:spPr>
          <a:xfrm flipV="1">
            <a:off x="3577238" y="3317462"/>
            <a:ext cx="0" cy="842554"/>
          </a:xfrm>
          <a:prstGeom prst="straightConnector1">
            <a:avLst/>
          </a:prstGeom>
          <a:ln w="444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34" name="テキスト ボックス 133">
            <a:extLst>
              <a:ext uri="{FF2B5EF4-FFF2-40B4-BE49-F238E27FC236}">
                <a16:creationId xmlns:a16="http://schemas.microsoft.com/office/drawing/2014/main" id="{9D7E7438-2118-D256-E7FF-075D998D6E2C}"/>
              </a:ext>
            </a:extLst>
          </p:cNvPr>
          <p:cNvSpPr txBox="1"/>
          <p:nvPr/>
        </p:nvSpPr>
        <p:spPr>
          <a:xfrm>
            <a:off x="1859894" y="4161797"/>
            <a:ext cx="822661" cy="369332"/>
          </a:xfrm>
          <a:prstGeom prst="rect">
            <a:avLst/>
          </a:prstGeom>
          <a:noFill/>
        </p:spPr>
        <p:txBody>
          <a:bodyPr wrap="none" rtlCol="0">
            <a:spAutoFit/>
          </a:bodyPr>
          <a:lstStyle/>
          <a:p>
            <a:r>
              <a:rPr kumimoji="1" lang="ja-JP" altLang="en-US" sz="900">
                <a:solidFill>
                  <a:schemeClr val="accent6">
                    <a:lumMod val="50000"/>
                  </a:schemeClr>
                </a:solidFill>
                <a:latin typeface="Meiryo" panose="020B0604030504040204" pitchFamily="34" charset="-128"/>
                <a:ea typeface="Meiryo" panose="020B0604030504040204" pitchFamily="34" charset="-128"/>
              </a:rPr>
              <a:t>目標を達成</a:t>
            </a:r>
            <a:endParaRPr kumimoji="1" lang="en-US" altLang="ja-JP" sz="9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900">
                <a:solidFill>
                  <a:schemeClr val="accent6">
                    <a:lumMod val="50000"/>
                  </a:schemeClr>
                </a:solidFill>
                <a:latin typeface="Meiryo" panose="020B0604030504040204" pitchFamily="34" charset="-128"/>
                <a:ea typeface="Meiryo" panose="020B0604030504040204" pitchFamily="34" charset="-128"/>
              </a:rPr>
              <a:t>しているか</a:t>
            </a:r>
            <a:r>
              <a:rPr kumimoji="1" lang="en-US" altLang="ja-JP" sz="900" dirty="0">
                <a:solidFill>
                  <a:schemeClr val="accent6">
                    <a:lumMod val="50000"/>
                  </a:schemeClr>
                </a:solidFill>
                <a:latin typeface="Meiryo" panose="020B0604030504040204" pitchFamily="34" charset="-128"/>
                <a:ea typeface="Meiryo" panose="020B0604030504040204" pitchFamily="34" charset="-128"/>
              </a:rPr>
              <a:t>?</a:t>
            </a:r>
            <a:endParaRPr kumimoji="1" lang="ja-JP" altLang="en-US" sz="900">
              <a:solidFill>
                <a:schemeClr val="accent6">
                  <a:lumMod val="50000"/>
                </a:schemeClr>
              </a:solidFill>
              <a:latin typeface="Meiryo" panose="020B0604030504040204" pitchFamily="34" charset="-128"/>
              <a:ea typeface="Meiryo" panose="020B0604030504040204" pitchFamily="34" charset="-128"/>
            </a:endParaRPr>
          </a:p>
        </p:txBody>
      </p:sp>
      <p:sp>
        <p:nvSpPr>
          <p:cNvPr id="135" name="テキスト ボックス 134">
            <a:extLst>
              <a:ext uri="{FF2B5EF4-FFF2-40B4-BE49-F238E27FC236}">
                <a16:creationId xmlns:a16="http://schemas.microsoft.com/office/drawing/2014/main" id="{0F46F048-2CFE-B835-DB24-B212C7967772}"/>
              </a:ext>
            </a:extLst>
          </p:cNvPr>
          <p:cNvSpPr txBox="1"/>
          <p:nvPr/>
        </p:nvSpPr>
        <p:spPr>
          <a:xfrm>
            <a:off x="3550661" y="3563316"/>
            <a:ext cx="992579" cy="507831"/>
          </a:xfrm>
          <a:prstGeom prst="rect">
            <a:avLst/>
          </a:prstGeom>
          <a:noFill/>
        </p:spPr>
        <p:txBody>
          <a:bodyPr wrap="none" rtlCol="0">
            <a:spAutoFit/>
          </a:bodyPr>
          <a:lstStyle/>
          <a:p>
            <a:r>
              <a:rPr kumimoji="1" lang="ja-JP" altLang="en-US" sz="900">
                <a:solidFill>
                  <a:schemeClr val="accent6">
                    <a:lumMod val="50000"/>
                  </a:schemeClr>
                </a:solidFill>
                <a:latin typeface="Meiryo" panose="020B0604030504040204" pitchFamily="34" charset="-128"/>
                <a:ea typeface="Meiryo" panose="020B0604030504040204" pitchFamily="34" charset="-128"/>
              </a:rPr>
              <a:t>目標未達なら</a:t>
            </a:r>
            <a:endParaRPr kumimoji="1" lang="en-US" altLang="ja-JP" sz="9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900">
                <a:solidFill>
                  <a:schemeClr val="accent6">
                    <a:lumMod val="50000"/>
                  </a:schemeClr>
                </a:solidFill>
                <a:latin typeface="Meiryo" panose="020B0604030504040204" pitchFamily="34" charset="-128"/>
                <a:ea typeface="Meiryo" panose="020B0604030504040204" pitchFamily="34" charset="-128"/>
              </a:rPr>
              <a:t>再度このループ</a:t>
            </a:r>
            <a:endParaRPr kumimoji="1" lang="en-US" altLang="ja-JP" sz="900" dirty="0">
              <a:solidFill>
                <a:schemeClr val="accent6">
                  <a:lumMod val="50000"/>
                </a:schemeClr>
              </a:solidFill>
              <a:latin typeface="Meiryo" panose="020B0604030504040204" pitchFamily="34" charset="-128"/>
              <a:ea typeface="Meiryo" panose="020B0604030504040204" pitchFamily="34" charset="-128"/>
            </a:endParaRPr>
          </a:p>
          <a:p>
            <a:r>
              <a:rPr lang="ja-JP" altLang="en-US" sz="900">
                <a:solidFill>
                  <a:schemeClr val="accent6">
                    <a:lumMod val="50000"/>
                  </a:schemeClr>
                </a:solidFill>
                <a:latin typeface="Meiryo" panose="020B0604030504040204" pitchFamily="34" charset="-128"/>
                <a:ea typeface="Meiryo" panose="020B0604030504040204" pitchFamily="34" charset="-128"/>
              </a:rPr>
              <a:t>を回す</a:t>
            </a:r>
            <a:endParaRPr kumimoji="1" lang="ja-JP" altLang="en-US" sz="900">
              <a:solidFill>
                <a:schemeClr val="accent6">
                  <a:lumMod val="50000"/>
                </a:schemeClr>
              </a:solidFill>
              <a:latin typeface="Meiryo" panose="020B0604030504040204" pitchFamily="34" charset="-128"/>
              <a:ea typeface="Meiryo" panose="020B0604030504040204" pitchFamily="34" charset="-128"/>
            </a:endParaRPr>
          </a:p>
        </p:txBody>
      </p:sp>
      <p:sp>
        <p:nvSpPr>
          <p:cNvPr id="138" name="テキスト ボックス 137">
            <a:extLst>
              <a:ext uri="{FF2B5EF4-FFF2-40B4-BE49-F238E27FC236}">
                <a16:creationId xmlns:a16="http://schemas.microsoft.com/office/drawing/2014/main" id="{E3364ACE-B4F6-9ECC-975E-B8266D7F3E54}"/>
              </a:ext>
            </a:extLst>
          </p:cNvPr>
          <p:cNvSpPr txBox="1"/>
          <p:nvPr/>
        </p:nvSpPr>
        <p:spPr>
          <a:xfrm>
            <a:off x="232261" y="6093931"/>
            <a:ext cx="1415772" cy="276999"/>
          </a:xfrm>
          <a:prstGeom prst="rect">
            <a:avLst/>
          </a:prstGeom>
          <a:noFill/>
        </p:spPr>
        <p:txBody>
          <a:bodyPr wrap="none" rtlCol="0">
            <a:spAutoFit/>
          </a:bodyPr>
          <a:lstStyle/>
          <a:p>
            <a:r>
              <a:rPr kumimoji="1" lang="ja-JP" altLang="en-US" sz="1200" b="1">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指示／プロンプト</a:t>
            </a:r>
          </a:p>
        </p:txBody>
      </p:sp>
      <p:sp>
        <p:nvSpPr>
          <p:cNvPr id="139" name="テキスト ボックス 138">
            <a:extLst>
              <a:ext uri="{FF2B5EF4-FFF2-40B4-BE49-F238E27FC236}">
                <a16:creationId xmlns:a16="http://schemas.microsoft.com/office/drawing/2014/main" id="{92C01AF0-DBDC-62F2-AC0C-BC010A8F9729}"/>
              </a:ext>
            </a:extLst>
          </p:cNvPr>
          <p:cNvSpPr txBox="1"/>
          <p:nvPr/>
        </p:nvSpPr>
        <p:spPr>
          <a:xfrm>
            <a:off x="2522789" y="5282072"/>
            <a:ext cx="492443" cy="276999"/>
          </a:xfrm>
          <a:prstGeom prst="rect">
            <a:avLst/>
          </a:prstGeom>
          <a:noFill/>
        </p:spPr>
        <p:txBody>
          <a:bodyPr wrap="none" rtlCol="0">
            <a:spAutoFit/>
          </a:bodyPr>
          <a:lstStyle/>
          <a:p>
            <a:r>
              <a:rPr kumimoji="1" lang="ja-JP" altLang="en-US" sz="1200" b="1">
                <a:solidFill>
                  <a:schemeClr val="accent2">
                    <a:lumMod val="75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回答</a:t>
            </a:r>
          </a:p>
        </p:txBody>
      </p:sp>
      <p:sp>
        <p:nvSpPr>
          <p:cNvPr id="140" name="テキスト ボックス 139">
            <a:extLst>
              <a:ext uri="{FF2B5EF4-FFF2-40B4-BE49-F238E27FC236}">
                <a16:creationId xmlns:a16="http://schemas.microsoft.com/office/drawing/2014/main" id="{09701258-34D5-3D8D-F811-3584848B6199}"/>
              </a:ext>
            </a:extLst>
          </p:cNvPr>
          <p:cNvSpPr txBox="1"/>
          <p:nvPr/>
        </p:nvSpPr>
        <p:spPr>
          <a:xfrm>
            <a:off x="1250072" y="3198143"/>
            <a:ext cx="646331" cy="461665"/>
          </a:xfrm>
          <a:prstGeom prst="rect">
            <a:avLst/>
          </a:prstGeom>
          <a:noFill/>
        </p:spPr>
        <p:txBody>
          <a:bodyPr wrap="none" rtlCol="0">
            <a:spAutoFit/>
          </a:bodyPr>
          <a:lstStyle/>
          <a:p>
            <a:r>
              <a:rPr kumimoji="1" lang="ja-JP" altLang="en-US" sz="120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単純な</a:t>
            </a:r>
            <a:endParaRPr kumimoji="1" lang="en-US" altLang="ja-JP" sz="1200" dirty="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r>
              <a:rPr kumimoji="1" lang="ja-JP" altLang="en-US" sz="1200" b="1">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目標</a:t>
            </a:r>
          </a:p>
        </p:txBody>
      </p:sp>
      <p:pic>
        <p:nvPicPr>
          <p:cNvPr id="142" name="図 141">
            <a:extLst>
              <a:ext uri="{FF2B5EF4-FFF2-40B4-BE49-F238E27FC236}">
                <a16:creationId xmlns:a16="http://schemas.microsoft.com/office/drawing/2014/main" id="{5C033275-59EF-BFC7-92C5-C6BEF90CA581}"/>
              </a:ext>
            </a:extLst>
          </p:cNvPr>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634299" y="2697138"/>
            <a:ext cx="646331" cy="646331"/>
          </a:xfrm>
          <a:prstGeom prst="rect">
            <a:avLst/>
          </a:prstGeom>
          <a:ln>
            <a:noFill/>
          </a:ln>
          <a:effectLst>
            <a:outerShdw blurRad="50800" dist="38100" dir="2700000" algn="tl" rotWithShape="0">
              <a:prstClr val="black">
                <a:alpha val="40000"/>
              </a:prstClr>
            </a:outerShdw>
          </a:effectLst>
        </p:spPr>
      </p:pic>
      <p:cxnSp>
        <p:nvCxnSpPr>
          <p:cNvPr id="77" name="直線矢印コネクタ 76">
            <a:extLst>
              <a:ext uri="{FF2B5EF4-FFF2-40B4-BE49-F238E27FC236}">
                <a16:creationId xmlns:a16="http://schemas.microsoft.com/office/drawing/2014/main" id="{B241C126-CFAC-3D38-7579-A5F48FF656E5}"/>
              </a:ext>
            </a:extLst>
          </p:cNvPr>
          <p:cNvCxnSpPr>
            <a:cxnSpLocks/>
          </p:cNvCxnSpPr>
          <p:nvPr/>
        </p:nvCxnSpPr>
        <p:spPr>
          <a:xfrm>
            <a:off x="4015189" y="2912793"/>
            <a:ext cx="259508" cy="0"/>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sp>
        <p:nvSpPr>
          <p:cNvPr id="147" name="テキスト ボックス 146">
            <a:extLst>
              <a:ext uri="{FF2B5EF4-FFF2-40B4-BE49-F238E27FC236}">
                <a16:creationId xmlns:a16="http://schemas.microsoft.com/office/drawing/2014/main" id="{C8D8C0C5-8B82-8669-FF8F-2748EF5F5008}"/>
              </a:ext>
            </a:extLst>
          </p:cNvPr>
          <p:cNvSpPr txBox="1"/>
          <p:nvPr/>
        </p:nvSpPr>
        <p:spPr>
          <a:xfrm>
            <a:off x="6629136" y="3792465"/>
            <a:ext cx="1909497" cy="1107996"/>
          </a:xfrm>
          <a:prstGeom prst="rect">
            <a:avLst/>
          </a:prstGeom>
          <a:noFill/>
        </p:spPr>
        <p:txBody>
          <a:bodyPr wrap="none" rtlCol="0">
            <a:spAutoFit/>
          </a:bodyPr>
          <a:lstStyle/>
          <a:p>
            <a:pPr marL="171450" indent="-171450">
              <a:buFont typeface="Wingdings" pitchFamily="2" charset="2"/>
              <a:buChar char="l"/>
            </a:pPr>
            <a:r>
              <a:rPr kumimoji="1" lang="ja-JP" altLang="en-US" sz="1100">
                <a:latin typeface="Meiryo" panose="020B0604030504040204" pitchFamily="34" charset="-128"/>
                <a:ea typeface="Meiryo" panose="020B0604030504040204" pitchFamily="34" charset="-128"/>
              </a:rPr>
              <a:t>自律的な判断と行動</a:t>
            </a:r>
            <a:endParaRPr kumimoji="1" lang="en-US" altLang="ja-JP" sz="11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latin typeface="Meiryo" panose="020B0604030504040204" pitchFamily="34" charset="-128"/>
                <a:ea typeface="Meiryo" panose="020B0604030504040204" pitchFamily="34" charset="-128"/>
              </a:rPr>
              <a:t>自然言語での指示理解</a:t>
            </a:r>
            <a:endParaRPr lang="en-US" altLang="ja-JP" sz="1100" dirty="0">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100">
                <a:latin typeface="Meiryo" panose="020B0604030504040204" pitchFamily="34" charset="-128"/>
                <a:ea typeface="Meiryo" panose="020B0604030504040204" pitchFamily="34" charset="-128"/>
              </a:rPr>
              <a:t>外部ツールの柔軟に活用</a:t>
            </a:r>
            <a:endParaRPr kumimoji="1" lang="en-US" altLang="ja-JP" sz="11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latin typeface="Meiryo" panose="020B0604030504040204" pitchFamily="34" charset="-128"/>
                <a:ea typeface="Meiryo" panose="020B0604030504040204" pitchFamily="34" charset="-128"/>
              </a:rPr>
              <a:t>状況に応じた適応行動</a:t>
            </a:r>
            <a:endParaRPr lang="en-US" altLang="ja-JP" sz="1100" dirty="0">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100">
                <a:latin typeface="Meiryo" panose="020B0604030504040204" pitchFamily="34" charset="-128"/>
                <a:ea typeface="Meiryo" panose="020B0604030504040204" pitchFamily="34" charset="-128"/>
              </a:rPr>
              <a:t>継続的な学習と改善</a:t>
            </a:r>
            <a:endParaRPr kumimoji="1" lang="en-US" altLang="ja-JP" sz="11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latin typeface="Meiryo" panose="020B0604030504040204" pitchFamily="34" charset="-128"/>
                <a:ea typeface="Meiryo" panose="020B0604030504040204" pitchFamily="34" charset="-128"/>
              </a:rPr>
              <a:t>非構造データの処理</a:t>
            </a:r>
            <a:endParaRPr kumimoji="1" lang="ja-JP" altLang="en-US" sz="1100">
              <a:latin typeface="Meiryo" panose="020B0604030504040204" pitchFamily="34" charset="-128"/>
              <a:ea typeface="Meiryo" panose="020B0604030504040204" pitchFamily="34" charset="-128"/>
            </a:endParaRPr>
          </a:p>
        </p:txBody>
      </p:sp>
      <p:sp>
        <p:nvSpPr>
          <p:cNvPr id="150" name="テキスト ボックス 149">
            <a:extLst>
              <a:ext uri="{FF2B5EF4-FFF2-40B4-BE49-F238E27FC236}">
                <a16:creationId xmlns:a16="http://schemas.microsoft.com/office/drawing/2014/main" id="{42C0FC27-AB02-F731-391F-6EA78C9186F9}"/>
              </a:ext>
            </a:extLst>
          </p:cNvPr>
          <p:cNvSpPr txBox="1"/>
          <p:nvPr/>
        </p:nvSpPr>
        <p:spPr>
          <a:xfrm>
            <a:off x="6603313" y="5997651"/>
            <a:ext cx="1909497" cy="600164"/>
          </a:xfrm>
          <a:prstGeom prst="rect">
            <a:avLst/>
          </a:prstGeom>
          <a:noFill/>
        </p:spPr>
        <p:txBody>
          <a:bodyPr wrap="none" rtlCol="0">
            <a:spAutoFit/>
          </a:bodyPr>
          <a:lstStyle/>
          <a:p>
            <a:pPr marL="171450" indent="-171450">
              <a:buFont typeface="Wingdings" pitchFamily="2" charset="2"/>
              <a:buChar char="l"/>
            </a:pPr>
            <a:r>
              <a:rPr kumimoji="1" lang="ja-JP" altLang="en-US" sz="1100">
                <a:latin typeface="Meiryo" panose="020B0604030504040204" pitchFamily="34" charset="-128"/>
                <a:ea typeface="Meiryo" panose="020B0604030504040204" pitchFamily="34" charset="-128"/>
              </a:rPr>
              <a:t>指示されたことへの反応</a:t>
            </a:r>
            <a:endParaRPr kumimoji="1" lang="en-US" altLang="ja-JP" sz="1100" dirty="0">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100">
                <a:latin typeface="Meiryo" panose="020B0604030504040204" pitchFamily="34" charset="-128"/>
                <a:ea typeface="Meiryo" panose="020B0604030504040204" pitchFamily="34" charset="-128"/>
              </a:rPr>
              <a:t>自律性はなく受動的</a:t>
            </a:r>
            <a:endParaRPr kumimoji="1" lang="en-US" altLang="ja-JP" sz="1100" dirty="0">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en-US" altLang="ja-JP" sz="1100" dirty="0">
                <a:latin typeface="Meiryo" panose="020B0604030504040204" pitchFamily="34" charset="-128"/>
                <a:ea typeface="Meiryo" panose="020B0604030504040204" pitchFamily="34" charset="-128"/>
              </a:rPr>
              <a:t>AI</a:t>
            </a:r>
            <a:r>
              <a:rPr kumimoji="1" lang="ja-JP" altLang="en-US" sz="1100">
                <a:latin typeface="Meiryo" panose="020B0604030504040204" pitchFamily="34" charset="-128"/>
                <a:ea typeface="Meiryo" panose="020B0604030504040204" pitchFamily="34" charset="-128"/>
              </a:rPr>
              <a:t>エージェントの基盤</a:t>
            </a:r>
          </a:p>
        </p:txBody>
      </p:sp>
      <p:sp>
        <p:nvSpPr>
          <p:cNvPr id="155" name="テキスト ボックス 154">
            <a:extLst>
              <a:ext uri="{FF2B5EF4-FFF2-40B4-BE49-F238E27FC236}">
                <a16:creationId xmlns:a16="http://schemas.microsoft.com/office/drawing/2014/main" id="{90901406-DB56-1A9D-567C-052739DEB550}"/>
              </a:ext>
            </a:extLst>
          </p:cNvPr>
          <p:cNvSpPr txBox="1"/>
          <p:nvPr/>
        </p:nvSpPr>
        <p:spPr>
          <a:xfrm>
            <a:off x="6594117" y="3231996"/>
            <a:ext cx="2323083" cy="600164"/>
          </a:xfrm>
          <a:prstGeom prst="rect">
            <a:avLst/>
          </a:prstGeom>
          <a:noFill/>
        </p:spPr>
        <p:txBody>
          <a:bodyPr wrap="square">
            <a:spAutoFit/>
          </a:bodyPr>
          <a:lstStyle/>
          <a:p>
            <a:r>
              <a:rPr lang="ja-JP" altLang="en-US" sz="1100" b="0" i="0">
                <a:solidFill>
                  <a:srgbClr val="0070C0"/>
                </a:solidFill>
                <a:effectLst/>
                <a:latin typeface="Meiryo" panose="020B0604030504040204" pitchFamily="34" charset="-128"/>
                <a:ea typeface="Meiryo" panose="020B0604030504040204" pitchFamily="34" charset="-128"/>
              </a:rPr>
              <a:t>与えられた目標を達成するために必要</a:t>
            </a:r>
            <a:r>
              <a:rPr lang="ja-JP" altLang="en-US" sz="1100">
                <a:solidFill>
                  <a:srgbClr val="0070C0"/>
                </a:solidFill>
                <a:latin typeface="Meiryo" panose="020B0604030504040204" pitchFamily="34" charset="-128"/>
                <a:ea typeface="Meiryo" panose="020B0604030504040204" pitchFamily="34" charset="-128"/>
              </a:rPr>
              <a:t>なタスクを自律的に実行するシステム</a:t>
            </a:r>
          </a:p>
        </p:txBody>
      </p:sp>
      <p:sp>
        <p:nvSpPr>
          <p:cNvPr id="156" name="テキスト ボックス 155">
            <a:extLst>
              <a:ext uri="{FF2B5EF4-FFF2-40B4-BE49-F238E27FC236}">
                <a16:creationId xmlns:a16="http://schemas.microsoft.com/office/drawing/2014/main" id="{8FAD6ED4-E23A-5046-E967-409313445B41}"/>
              </a:ext>
            </a:extLst>
          </p:cNvPr>
          <p:cNvSpPr txBox="1"/>
          <p:nvPr/>
        </p:nvSpPr>
        <p:spPr>
          <a:xfrm>
            <a:off x="6629136" y="5611606"/>
            <a:ext cx="2323083" cy="430887"/>
          </a:xfrm>
          <a:prstGeom prst="rect">
            <a:avLst/>
          </a:prstGeom>
          <a:noFill/>
        </p:spPr>
        <p:txBody>
          <a:bodyPr wrap="square">
            <a:spAutoFit/>
          </a:bodyPr>
          <a:lstStyle/>
          <a:p>
            <a:r>
              <a:rPr lang="ja-JP" altLang="en-US" sz="1100" b="0" i="0">
                <a:solidFill>
                  <a:schemeClr val="accent3">
                    <a:lumMod val="75000"/>
                  </a:schemeClr>
                </a:solidFill>
                <a:effectLst/>
                <a:latin typeface="Meiryo" panose="020B0604030504040204" pitchFamily="34" charset="-128"/>
                <a:ea typeface="Meiryo" panose="020B0604030504040204" pitchFamily="34" charset="-128"/>
              </a:rPr>
              <a:t>与えられた指示（プロンプト）に反応し回答を返すシステム</a:t>
            </a:r>
            <a:endParaRPr lang="ja-JP" altLang="en-US" sz="110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679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p:cTn id="11" dur="500" fill="hold"/>
                                        <p:tgtEl>
                                          <p:spTgt spid="97"/>
                                        </p:tgtEl>
                                        <p:attrNameLst>
                                          <p:attrName>ppt_w</p:attrName>
                                        </p:attrNameLst>
                                      </p:cBhvr>
                                      <p:tavLst>
                                        <p:tav tm="0">
                                          <p:val>
                                            <p:fltVal val="0"/>
                                          </p:val>
                                        </p:tav>
                                        <p:tav tm="100000">
                                          <p:val>
                                            <p:strVal val="#ppt_w"/>
                                          </p:val>
                                        </p:tav>
                                      </p:tavLst>
                                    </p:anim>
                                    <p:anim calcmode="lin" valueType="num">
                                      <p:cBhvr>
                                        <p:cTn id="12" dur="500" fill="hold"/>
                                        <p:tgtEl>
                                          <p:spTgt spid="97"/>
                                        </p:tgtEl>
                                        <p:attrNameLst>
                                          <p:attrName>ppt_h</p:attrName>
                                        </p:attrNameLst>
                                      </p:cBhvr>
                                      <p:tavLst>
                                        <p:tav tm="0">
                                          <p:val>
                                            <p:fltVal val="0"/>
                                          </p:val>
                                        </p:tav>
                                        <p:tav tm="100000">
                                          <p:val>
                                            <p:strVal val="#ppt_h"/>
                                          </p:val>
                                        </p:tav>
                                      </p:tavLst>
                                    </p:anim>
                                    <p:animEffect transition="in" filter="fade">
                                      <p:cBhvr>
                                        <p:cTn id="13" dur="500"/>
                                        <p:tgtEl>
                                          <p:spTgt spid="97"/>
                                        </p:tgtEl>
                                      </p:cBhvr>
                                    </p:animEffect>
                                  </p:childTnLst>
                                </p:cTn>
                              </p:par>
                              <p:par>
                                <p:cTn id="14" presetID="53"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3"/>
                                        </p:tgtEl>
                                        <p:attrNameLst>
                                          <p:attrName>style.visibility</p:attrName>
                                        </p:attrNameLst>
                                      </p:cBhvr>
                                      <p:to>
                                        <p:strVal val="visible"/>
                                      </p:to>
                                    </p:set>
                                    <p:animEffect transition="in" filter="wipe(down)">
                                      <p:cBhvr>
                                        <p:cTn id="25" dur="500"/>
                                        <p:tgtEl>
                                          <p:spTgt spid="1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0"/>
                                        </p:tgtEl>
                                        <p:attrNameLst>
                                          <p:attrName>style.visibility</p:attrName>
                                        </p:attrNameLst>
                                      </p:cBhvr>
                                      <p:to>
                                        <p:strVal val="visible"/>
                                      </p:to>
                                    </p:set>
                                    <p:animEffect transition="in" filter="wipe(left)">
                                      <p:cBhvr>
                                        <p:cTn id="30" dur="500"/>
                                        <p:tgtEl>
                                          <p:spTgt spid="13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46"/>
                                        </p:tgtEl>
                                        <p:attrNameLst>
                                          <p:attrName>style.visibility</p:attrName>
                                        </p:attrNameLst>
                                      </p:cBhvr>
                                      <p:to>
                                        <p:strVal val="visible"/>
                                      </p:to>
                                    </p:set>
                                    <p:animEffect transition="in" filter="wipe(left)">
                                      <p:cBhvr>
                                        <p:cTn id="33" dur="500"/>
                                        <p:tgtEl>
                                          <p:spTgt spid="14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52"/>
                                        </p:tgtEl>
                                        <p:attrNameLst>
                                          <p:attrName>style.visibility</p:attrName>
                                        </p:attrNameLst>
                                      </p:cBhvr>
                                      <p:to>
                                        <p:strVal val="visible"/>
                                      </p:to>
                                    </p:set>
                                    <p:animEffect transition="in" filter="wipe(left)">
                                      <p:cBhvr>
                                        <p:cTn id="36" dur="500"/>
                                        <p:tgtEl>
                                          <p:spTgt spid="15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wipe(left)">
                                      <p:cBhvr>
                                        <p:cTn id="39" dur="500"/>
                                        <p:tgtEl>
                                          <p:spTgt spid="12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1"/>
                                        </p:tgtEl>
                                        <p:attrNameLst>
                                          <p:attrName>style.visibility</p:attrName>
                                        </p:attrNameLst>
                                      </p:cBhvr>
                                      <p:to>
                                        <p:strVal val="visible"/>
                                      </p:to>
                                    </p:set>
                                    <p:animEffect transition="in" filter="wipe(left)">
                                      <p:cBhvr>
                                        <p:cTn id="42" dur="500"/>
                                        <p:tgtEl>
                                          <p:spTgt spid="13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47"/>
                                        </p:tgtEl>
                                        <p:attrNameLst>
                                          <p:attrName>style.visibility</p:attrName>
                                        </p:attrNameLst>
                                      </p:cBhvr>
                                      <p:to>
                                        <p:strVal val="visible"/>
                                      </p:to>
                                    </p:set>
                                    <p:animEffect transition="in" filter="wipe(left)">
                                      <p:cBhvr>
                                        <p:cTn id="45" dur="500"/>
                                        <p:tgtEl>
                                          <p:spTgt spid="14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50"/>
                                        </p:tgtEl>
                                        <p:attrNameLst>
                                          <p:attrName>style.visibility</p:attrName>
                                        </p:attrNameLst>
                                      </p:cBhvr>
                                      <p:to>
                                        <p:strVal val="visible"/>
                                      </p:to>
                                    </p:set>
                                    <p:animEffect transition="in" filter="wipe(left)">
                                      <p:cBhvr>
                                        <p:cTn id="48" dur="500"/>
                                        <p:tgtEl>
                                          <p:spTgt spid="15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55"/>
                                        </p:tgtEl>
                                        <p:attrNameLst>
                                          <p:attrName>style.visibility</p:attrName>
                                        </p:attrNameLst>
                                      </p:cBhvr>
                                      <p:to>
                                        <p:strVal val="visible"/>
                                      </p:to>
                                    </p:set>
                                    <p:animEffect transition="in" filter="wipe(left)">
                                      <p:cBhvr>
                                        <p:cTn id="51" dur="500"/>
                                        <p:tgtEl>
                                          <p:spTgt spid="155"/>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56"/>
                                        </p:tgtEl>
                                        <p:attrNameLst>
                                          <p:attrName>style.visibility</p:attrName>
                                        </p:attrNameLst>
                                      </p:cBhvr>
                                      <p:to>
                                        <p:strVal val="visible"/>
                                      </p:to>
                                    </p:set>
                                    <p:animEffect transition="in" filter="wipe(left)">
                                      <p:cBhvr>
                                        <p:cTn id="54"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33" grpId="0" animBg="1"/>
      <p:bldP spid="130" grpId="0"/>
      <p:bldP spid="146" grpId="0"/>
      <p:bldP spid="152" grpId="0"/>
      <p:bldP spid="129" grpId="0"/>
      <p:bldP spid="131" grpId="0"/>
      <p:bldP spid="147" grpId="0"/>
      <p:bldP spid="150" grpId="0"/>
      <p:bldP spid="155" grpId="0"/>
      <p:bldP spid="15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5789E6-794B-B3F1-E843-ADF88C04489F}"/>
              </a:ext>
            </a:extLst>
          </p:cNvPr>
          <p:cNvSpPr>
            <a:spLocks noGrp="1"/>
          </p:cNvSpPr>
          <p:nvPr>
            <p:ph type="title"/>
          </p:nvPr>
        </p:nvSpPr>
        <p:spPr/>
        <p:txBody>
          <a:bodyPr/>
          <a:lstStyle/>
          <a:p>
            <a:r>
              <a:rPr kumimoji="1" lang="ja-JP" altLang="en-US" dirty="0"/>
              <a:t>生成</a:t>
            </a:r>
            <a:r>
              <a:rPr kumimoji="1" lang="en-US" altLang="ja-JP" dirty="0"/>
              <a:t>AI</a:t>
            </a:r>
            <a:r>
              <a:rPr kumimoji="1" lang="ja-JP" altLang="en-US" dirty="0"/>
              <a:t>の発展段階</a:t>
            </a:r>
          </a:p>
        </p:txBody>
      </p:sp>
      <p:pic>
        <p:nvPicPr>
          <p:cNvPr id="1026" name="Picture 2">
            <a:extLst>
              <a:ext uri="{FF2B5EF4-FFF2-40B4-BE49-F238E27FC236}">
                <a16:creationId xmlns:a16="http://schemas.microsoft.com/office/drawing/2014/main" id="{EB02E839-CC4C-9F9F-303E-37FA7C89D521}"/>
              </a:ext>
            </a:extLst>
          </p:cNvPr>
          <p:cNvPicPr>
            <a:picLocks noChangeAspect="1" noChangeArrowheads="1"/>
          </p:cNvPicPr>
          <p:nvPr/>
        </p:nvPicPr>
        <p:blipFill rotWithShape="1">
          <a:blip r:embed="rId2">
            <a:clrChange>
              <a:clrFrom>
                <a:srgbClr val="FBF7EE"/>
              </a:clrFrom>
              <a:clrTo>
                <a:srgbClr val="FBF7EE">
                  <a:alpha val="0"/>
                </a:srgbClr>
              </a:clrTo>
            </a:clrChange>
            <a:extLst>
              <a:ext uri="{28A0092B-C50C-407E-A947-70E740481C1C}">
                <a14:useLocalDpi xmlns:a14="http://schemas.microsoft.com/office/drawing/2010/main" val="0"/>
              </a:ext>
            </a:extLst>
          </a:blip>
          <a:srcRect l="6746" t="21141" r="76586" b="46903"/>
          <a:stretch>
            <a:fillRect/>
          </a:stretch>
        </p:blipFill>
        <p:spPr bwMode="auto">
          <a:xfrm>
            <a:off x="821877" y="1607838"/>
            <a:ext cx="1447800" cy="18505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FCA940-694F-3156-1111-8D8F8119B434}"/>
              </a:ext>
            </a:extLst>
          </p:cNvPr>
          <p:cNvPicPr>
            <a:picLocks noChangeAspect="1" noChangeArrowheads="1"/>
          </p:cNvPicPr>
          <p:nvPr/>
        </p:nvPicPr>
        <p:blipFill rotWithShape="1">
          <a:blip r:embed="rId2">
            <a:clrChange>
              <a:clrFrom>
                <a:srgbClr val="FCF6EF"/>
              </a:clrFrom>
              <a:clrTo>
                <a:srgbClr val="FCF6EF">
                  <a:alpha val="0"/>
                </a:srgbClr>
              </a:clrTo>
            </a:clrChange>
            <a:extLst>
              <a:ext uri="{28A0092B-C50C-407E-A947-70E740481C1C}">
                <a14:useLocalDpi xmlns:a14="http://schemas.microsoft.com/office/drawing/2010/main" val="0"/>
              </a:ext>
            </a:extLst>
          </a:blip>
          <a:srcRect l="40080" t="22269" r="37113" b="45776"/>
          <a:stretch>
            <a:fillRect/>
          </a:stretch>
        </p:blipFill>
        <p:spPr bwMode="auto">
          <a:xfrm>
            <a:off x="3581399" y="1607837"/>
            <a:ext cx="1981201" cy="185057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0DEC983-DEFB-D6E6-5DEB-426B554ED64D}"/>
              </a:ext>
            </a:extLst>
          </p:cNvPr>
          <p:cNvSpPr txBox="1"/>
          <p:nvPr/>
        </p:nvSpPr>
        <p:spPr>
          <a:xfrm>
            <a:off x="206833" y="3574887"/>
            <a:ext cx="2677886" cy="2062103"/>
          </a:xfrm>
          <a:prstGeom prst="rect">
            <a:avLst/>
          </a:prstGeom>
          <a:noFill/>
        </p:spPr>
        <p:txBody>
          <a:bodyPr wrap="square">
            <a:spAutoFit/>
          </a:bodyPr>
          <a:lstStyle/>
          <a:p>
            <a:pPr algn="ctr">
              <a:buNone/>
            </a:pPr>
            <a:r>
              <a:rPr lang="en" altLang="ja-JP" sz="1400" b="1" i="0" dirty="0">
                <a:solidFill>
                  <a:srgbClr val="0432FF"/>
                </a:solidFill>
                <a:effectLst/>
                <a:latin typeface="Meiryo" panose="020B0604030504040204" pitchFamily="34" charset="-128"/>
                <a:ea typeface="Meiryo" panose="020B0604030504040204" pitchFamily="34" charset="-128"/>
              </a:rPr>
              <a:t>2012</a:t>
            </a:r>
            <a:r>
              <a:rPr lang="ja-JP" altLang="en-US" sz="1400" b="1" i="0">
                <a:solidFill>
                  <a:srgbClr val="0432FF"/>
                </a:solidFill>
                <a:effectLst/>
                <a:latin typeface="Meiryo" panose="020B0604030504040204" pitchFamily="34" charset="-128"/>
                <a:ea typeface="Meiryo" panose="020B0604030504040204" pitchFamily="34" charset="-128"/>
              </a:rPr>
              <a:t>年</a:t>
            </a:r>
            <a:r>
              <a:rPr lang="en-US" altLang="ja-JP" sz="1400" b="1" i="0" dirty="0">
                <a:solidFill>
                  <a:srgbClr val="0432FF"/>
                </a:solidFill>
                <a:effectLst/>
                <a:latin typeface="Meiryo" panose="020B0604030504040204" pitchFamily="34" charset="-128"/>
                <a:ea typeface="Meiryo" panose="020B0604030504040204" pitchFamily="34" charset="-128"/>
              </a:rPr>
              <a:t>: </a:t>
            </a:r>
            <a:r>
              <a:rPr lang="en" altLang="ja-JP" sz="1400" b="1" i="0" dirty="0">
                <a:solidFill>
                  <a:srgbClr val="0432FF"/>
                </a:solidFill>
                <a:effectLst/>
                <a:latin typeface="Meiryo" panose="020B0604030504040204" pitchFamily="34" charset="-128"/>
                <a:ea typeface="Meiryo" panose="020B0604030504040204" pitchFamily="34" charset="-128"/>
              </a:rPr>
              <a:t>Deep Learning</a:t>
            </a:r>
          </a:p>
          <a:p>
            <a:pPr algn="ctr">
              <a:buNone/>
            </a:pPr>
            <a:endParaRPr lang="en-US" altLang="ja-JP" sz="1400" b="0" i="0" dirty="0">
              <a:solidFill>
                <a:srgbClr val="0432FF"/>
              </a:solidFill>
              <a:effectLst/>
              <a:latin typeface="Meiryo" panose="020B0604030504040204" pitchFamily="34" charset="-128"/>
              <a:ea typeface="Meiryo" panose="020B0604030504040204" pitchFamily="34" charset="-128"/>
            </a:endParaRPr>
          </a:p>
          <a:p>
            <a:pPr algn="ctr">
              <a:buNone/>
            </a:pPr>
            <a:endParaRPr lang="en-US" altLang="ja-JP" sz="1400" b="0" i="0" dirty="0">
              <a:solidFill>
                <a:srgbClr val="0432FF"/>
              </a:solidFill>
              <a:effectLst/>
              <a:latin typeface="Meiryo" panose="020B0604030504040204" pitchFamily="34" charset="-128"/>
              <a:ea typeface="Meiryo" panose="020B0604030504040204" pitchFamily="34" charset="-128"/>
            </a:endParaRPr>
          </a:p>
          <a:p>
            <a:pPr algn="ctr">
              <a:buNone/>
            </a:pPr>
            <a:r>
              <a:rPr lang="ja-JP" altLang="en-US" sz="1600" b="1" i="0">
                <a:solidFill>
                  <a:srgbClr val="0432FF"/>
                </a:solidFill>
                <a:effectLst/>
                <a:latin typeface="Meiryo" panose="020B0604030504040204" pitchFamily="34" charset="-128"/>
                <a:ea typeface="Meiryo" panose="020B0604030504040204" pitchFamily="34" charset="-128"/>
              </a:rPr>
              <a:t>産業分野での利用拡大</a:t>
            </a:r>
            <a:endParaRPr lang="en-US" altLang="ja-JP" sz="1600" b="1" i="0" dirty="0">
              <a:solidFill>
                <a:srgbClr val="0432FF"/>
              </a:solidFill>
              <a:effectLst/>
              <a:latin typeface="Meiryo" panose="020B0604030504040204" pitchFamily="34" charset="-128"/>
              <a:ea typeface="Meiryo" panose="020B0604030504040204" pitchFamily="34" charset="-128"/>
            </a:endParaRPr>
          </a:p>
          <a:p>
            <a:pPr algn="ctr">
              <a:buNone/>
            </a:pPr>
            <a:endParaRPr lang="ja-JP" altLang="en-US" sz="1400" b="0" i="0">
              <a:solidFill>
                <a:srgbClr val="0432FF"/>
              </a:solidFill>
              <a:effectLst/>
              <a:latin typeface="Meiryo" panose="020B0604030504040204" pitchFamily="34" charset="-128"/>
              <a:ea typeface="Meiryo" panose="020B0604030504040204" pitchFamily="34" charset="-128"/>
            </a:endParaRPr>
          </a:p>
          <a:p>
            <a:pPr algn="ctr">
              <a:buNone/>
            </a:pPr>
            <a:endParaRPr lang="en" altLang="ja-JP" sz="1400" dirty="0">
              <a:solidFill>
                <a:srgbClr val="0432FF"/>
              </a:solidFill>
              <a:latin typeface="Meiryo" panose="020B0604030504040204" pitchFamily="34" charset="-128"/>
              <a:ea typeface="Meiryo" panose="020B0604030504040204" pitchFamily="34" charset="-128"/>
            </a:endParaRPr>
          </a:p>
          <a:p>
            <a:pPr algn="ctr">
              <a:buNone/>
            </a:pPr>
            <a:r>
              <a:rPr lang="ja-JP" altLang="en-US" sz="1400" b="0" i="0">
                <a:solidFill>
                  <a:srgbClr val="0432FF"/>
                </a:solidFill>
                <a:effectLst/>
                <a:latin typeface="Meiryo" panose="020B0604030504040204" pitchFamily="34" charset="-128"/>
                <a:ea typeface="Meiryo" panose="020B0604030504040204" pitchFamily="34" charset="-128"/>
              </a:rPr>
              <a:t>高い認識能力を獲得したが</a:t>
            </a:r>
            <a:endParaRPr lang="en-US" altLang="ja-JP" sz="1400" b="0" i="0" dirty="0">
              <a:solidFill>
                <a:srgbClr val="0432FF"/>
              </a:solidFill>
              <a:effectLst/>
              <a:latin typeface="Meiryo" panose="020B0604030504040204" pitchFamily="34" charset="-128"/>
              <a:ea typeface="Meiryo" panose="020B0604030504040204" pitchFamily="34" charset="-128"/>
            </a:endParaRPr>
          </a:p>
          <a:p>
            <a:pPr algn="ctr">
              <a:buNone/>
            </a:pPr>
            <a:r>
              <a:rPr lang="ja-JP" altLang="en-US" sz="1400" b="0" i="0">
                <a:solidFill>
                  <a:srgbClr val="0432FF"/>
                </a:solidFill>
                <a:effectLst/>
                <a:latin typeface="Meiryo" panose="020B0604030504040204" pitchFamily="34" charset="-128"/>
                <a:ea typeface="Meiryo" panose="020B0604030504040204" pitchFamily="34" charset="-128"/>
              </a:rPr>
              <a:t>クリエイティビティや</a:t>
            </a:r>
            <a:endParaRPr lang="en-US" altLang="ja-JP" sz="1400" b="0" i="0" dirty="0">
              <a:solidFill>
                <a:srgbClr val="0432FF"/>
              </a:solidFill>
              <a:effectLst/>
              <a:latin typeface="Meiryo" panose="020B0604030504040204" pitchFamily="34" charset="-128"/>
              <a:ea typeface="Meiryo" panose="020B0604030504040204" pitchFamily="34" charset="-128"/>
            </a:endParaRPr>
          </a:p>
          <a:p>
            <a:pPr algn="ctr">
              <a:buNone/>
            </a:pPr>
            <a:r>
              <a:rPr lang="ja-JP" altLang="en-US" sz="1400" b="0" i="0">
                <a:solidFill>
                  <a:srgbClr val="0432FF"/>
                </a:solidFill>
                <a:effectLst/>
                <a:latin typeface="Meiryo" panose="020B0604030504040204" pitchFamily="34" charset="-128"/>
                <a:ea typeface="Meiryo" panose="020B0604030504040204" pitchFamily="34" charset="-128"/>
              </a:rPr>
              <a:t>論理的思考はできない</a:t>
            </a:r>
          </a:p>
        </p:txBody>
      </p:sp>
      <p:sp>
        <p:nvSpPr>
          <p:cNvPr id="8" name="テキスト ボックス 7">
            <a:extLst>
              <a:ext uri="{FF2B5EF4-FFF2-40B4-BE49-F238E27FC236}">
                <a16:creationId xmlns:a16="http://schemas.microsoft.com/office/drawing/2014/main" id="{B393915D-A382-82F1-34D8-E650170FD722}"/>
              </a:ext>
            </a:extLst>
          </p:cNvPr>
          <p:cNvSpPr txBox="1"/>
          <p:nvPr/>
        </p:nvSpPr>
        <p:spPr>
          <a:xfrm>
            <a:off x="666754" y="1049063"/>
            <a:ext cx="1758045" cy="369332"/>
          </a:xfrm>
          <a:prstGeom prst="rect">
            <a:avLst/>
          </a:prstGeom>
          <a:noFill/>
        </p:spPr>
        <p:txBody>
          <a:bodyPr wrap="square">
            <a:spAutoFit/>
          </a:bodyPr>
          <a:lstStyle/>
          <a:p>
            <a:pPr algn="ctr">
              <a:buNone/>
            </a:pPr>
            <a:r>
              <a:rPr lang="ja-JP" altLang="en-US" b="1" i="0">
                <a:solidFill>
                  <a:srgbClr val="4338CA"/>
                </a:solidFill>
                <a:effectLst/>
                <a:latin typeface="Meiryo" panose="020B0604030504040204" pitchFamily="34" charset="-128"/>
                <a:ea typeface="Meiryo" panose="020B0604030504040204" pitchFamily="34" charset="-128"/>
              </a:rPr>
              <a:t>目を持った</a:t>
            </a:r>
            <a:r>
              <a:rPr lang="en" altLang="ja-JP" b="1" i="0" dirty="0">
                <a:solidFill>
                  <a:srgbClr val="4338CA"/>
                </a:solidFill>
                <a:effectLst/>
                <a:latin typeface="Meiryo" panose="020B0604030504040204" pitchFamily="34" charset="-128"/>
                <a:ea typeface="Meiryo" panose="020B0604030504040204" pitchFamily="34" charset="-128"/>
              </a:rPr>
              <a:t>AI</a:t>
            </a:r>
          </a:p>
        </p:txBody>
      </p:sp>
      <p:sp>
        <p:nvSpPr>
          <p:cNvPr id="10" name="テキスト ボックス 9">
            <a:extLst>
              <a:ext uri="{FF2B5EF4-FFF2-40B4-BE49-F238E27FC236}">
                <a16:creationId xmlns:a16="http://schemas.microsoft.com/office/drawing/2014/main" id="{F5E55D31-7854-2D38-377C-270FD2630A69}"/>
              </a:ext>
            </a:extLst>
          </p:cNvPr>
          <p:cNvSpPr txBox="1"/>
          <p:nvPr/>
        </p:nvSpPr>
        <p:spPr>
          <a:xfrm>
            <a:off x="3450770" y="3574888"/>
            <a:ext cx="2242458" cy="2062103"/>
          </a:xfrm>
          <a:prstGeom prst="rect">
            <a:avLst/>
          </a:prstGeom>
          <a:noFill/>
        </p:spPr>
        <p:txBody>
          <a:bodyPr wrap="square">
            <a:spAutoFit/>
          </a:bodyPr>
          <a:lstStyle/>
          <a:p>
            <a:pPr algn="ctr">
              <a:buNone/>
            </a:pPr>
            <a:r>
              <a:rPr lang="en" altLang="ja-JP" sz="1400" b="1" i="0" dirty="0">
                <a:solidFill>
                  <a:srgbClr val="0070C0"/>
                </a:solidFill>
                <a:effectLst/>
                <a:latin typeface="Meiryo" panose="020B0604030504040204" pitchFamily="34" charset="-128"/>
                <a:ea typeface="Meiryo" panose="020B0604030504040204" pitchFamily="34" charset="-128"/>
              </a:rPr>
              <a:t>2017</a:t>
            </a:r>
            <a:r>
              <a:rPr lang="ja-JP" altLang="en-US" sz="1400" b="1" i="0">
                <a:solidFill>
                  <a:srgbClr val="0070C0"/>
                </a:solidFill>
                <a:effectLst/>
                <a:latin typeface="Meiryo" panose="020B0604030504040204" pitchFamily="34" charset="-128"/>
                <a:ea typeface="Meiryo" panose="020B0604030504040204" pitchFamily="34" charset="-128"/>
              </a:rPr>
              <a:t>年</a:t>
            </a:r>
            <a:r>
              <a:rPr lang="en-US" altLang="ja-JP" sz="1400" b="1" i="0" dirty="0">
                <a:solidFill>
                  <a:srgbClr val="0070C0"/>
                </a:solidFill>
                <a:effectLst/>
                <a:latin typeface="Meiryo" panose="020B0604030504040204" pitchFamily="34" charset="-128"/>
                <a:ea typeface="Meiryo" panose="020B0604030504040204" pitchFamily="34" charset="-128"/>
              </a:rPr>
              <a:t>: </a:t>
            </a:r>
            <a:r>
              <a:rPr lang="en" altLang="ja-JP" sz="1400" b="1" i="0" dirty="0">
                <a:solidFill>
                  <a:srgbClr val="0070C0"/>
                </a:solidFill>
                <a:effectLst/>
                <a:latin typeface="Meiryo" panose="020B0604030504040204" pitchFamily="34" charset="-128"/>
                <a:ea typeface="Meiryo" panose="020B0604030504040204" pitchFamily="34" charset="-128"/>
              </a:rPr>
              <a:t>transformer</a:t>
            </a:r>
            <a:br>
              <a:rPr lang="en" altLang="ja-JP" sz="1400" b="1" i="0" dirty="0">
                <a:solidFill>
                  <a:srgbClr val="0070C0"/>
                </a:solidFill>
                <a:effectLst/>
                <a:latin typeface="Meiryo" panose="020B0604030504040204" pitchFamily="34" charset="-128"/>
                <a:ea typeface="Meiryo" panose="020B0604030504040204" pitchFamily="34" charset="-128"/>
              </a:rPr>
            </a:br>
            <a:r>
              <a:rPr lang="en" altLang="ja-JP" sz="1400" b="1" i="0" dirty="0">
                <a:solidFill>
                  <a:srgbClr val="0070C0"/>
                </a:solidFill>
                <a:effectLst/>
                <a:latin typeface="Meiryo" panose="020B0604030504040204" pitchFamily="34" charset="-128"/>
                <a:ea typeface="Meiryo" panose="020B0604030504040204" pitchFamily="34" charset="-128"/>
              </a:rPr>
              <a:t>2022</a:t>
            </a:r>
            <a:r>
              <a:rPr lang="ja-JP" altLang="en-US" sz="1400" b="1" i="0">
                <a:solidFill>
                  <a:srgbClr val="0070C0"/>
                </a:solidFill>
                <a:effectLst/>
                <a:latin typeface="Meiryo" panose="020B0604030504040204" pitchFamily="34" charset="-128"/>
                <a:ea typeface="Meiryo" panose="020B0604030504040204" pitchFamily="34" charset="-128"/>
              </a:rPr>
              <a:t>年</a:t>
            </a:r>
            <a:r>
              <a:rPr lang="en-US" altLang="ja-JP" sz="1400" b="1" i="0" dirty="0">
                <a:solidFill>
                  <a:srgbClr val="0070C0"/>
                </a:solidFill>
                <a:effectLst/>
                <a:latin typeface="Meiryo" panose="020B0604030504040204" pitchFamily="34" charset="-128"/>
                <a:ea typeface="Meiryo" panose="020B0604030504040204" pitchFamily="34" charset="-128"/>
              </a:rPr>
              <a:t>:       </a:t>
            </a:r>
            <a:r>
              <a:rPr lang="en" altLang="ja-JP" sz="1400" b="1" i="0" dirty="0">
                <a:solidFill>
                  <a:srgbClr val="0070C0"/>
                </a:solidFill>
                <a:effectLst/>
                <a:latin typeface="Meiryo" panose="020B0604030504040204" pitchFamily="34" charset="-128"/>
                <a:ea typeface="Meiryo" panose="020B0604030504040204" pitchFamily="34" charset="-128"/>
              </a:rPr>
              <a:t>ChatGPT</a:t>
            </a:r>
          </a:p>
          <a:p>
            <a:pPr algn="ctr">
              <a:buNone/>
            </a:pPr>
            <a:endParaRPr lang="en-US" altLang="ja-JP" sz="1400" b="0" i="0" dirty="0">
              <a:solidFill>
                <a:srgbClr val="0070C0"/>
              </a:solidFill>
              <a:effectLst/>
              <a:latin typeface="Meiryo" panose="020B0604030504040204" pitchFamily="34" charset="-128"/>
              <a:ea typeface="Meiryo" panose="020B0604030504040204" pitchFamily="34" charset="-128"/>
            </a:endParaRPr>
          </a:p>
          <a:p>
            <a:pPr algn="ctr">
              <a:buNone/>
            </a:pPr>
            <a:r>
              <a:rPr lang="ja-JP" altLang="en-US" sz="1600" b="1" i="0">
                <a:solidFill>
                  <a:srgbClr val="0070C0"/>
                </a:solidFill>
                <a:effectLst/>
                <a:latin typeface="Meiryo" panose="020B0604030504040204" pitchFamily="34" charset="-128"/>
                <a:ea typeface="Meiryo" panose="020B0604030504040204" pitchFamily="34" charset="-128"/>
              </a:rPr>
              <a:t>生成</a:t>
            </a:r>
            <a:r>
              <a:rPr lang="en" altLang="ja-JP" sz="1600" b="1" i="0" dirty="0">
                <a:solidFill>
                  <a:srgbClr val="0070C0"/>
                </a:solidFill>
                <a:effectLst/>
                <a:latin typeface="Meiryo" panose="020B0604030504040204" pitchFamily="34" charset="-128"/>
                <a:ea typeface="Meiryo" panose="020B0604030504040204" pitchFamily="34" charset="-128"/>
              </a:rPr>
              <a:t>AI</a:t>
            </a:r>
            <a:r>
              <a:rPr lang="ja-JP" altLang="en-US" sz="1600" b="1" i="0">
                <a:solidFill>
                  <a:srgbClr val="0070C0"/>
                </a:solidFill>
                <a:effectLst/>
                <a:latin typeface="Meiryo" panose="020B0604030504040204" pitchFamily="34" charset="-128"/>
                <a:ea typeface="Meiryo" panose="020B0604030504040204" pitchFamily="34" charset="-128"/>
              </a:rPr>
              <a:t>ブームの到来</a:t>
            </a:r>
            <a:endParaRPr lang="en-US" altLang="ja-JP" sz="1600" b="1" i="0" dirty="0">
              <a:solidFill>
                <a:srgbClr val="0070C0"/>
              </a:solidFill>
              <a:effectLst/>
              <a:latin typeface="Meiryo" panose="020B0604030504040204" pitchFamily="34" charset="-128"/>
              <a:ea typeface="Meiryo" panose="020B0604030504040204" pitchFamily="34" charset="-128"/>
            </a:endParaRPr>
          </a:p>
          <a:p>
            <a:pPr algn="ctr">
              <a:buNone/>
            </a:pPr>
            <a:endParaRPr lang="ja-JP" altLang="en-US" sz="1400" b="0" i="0">
              <a:solidFill>
                <a:srgbClr val="0070C0"/>
              </a:solidFill>
              <a:effectLst/>
              <a:latin typeface="Meiryo" panose="020B0604030504040204" pitchFamily="34" charset="-128"/>
              <a:ea typeface="Meiryo" panose="020B0604030504040204" pitchFamily="34" charset="-128"/>
            </a:endParaRPr>
          </a:p>
          <a:p>
            <a:pPr algn="ctr">
              <a:buNone/>
            </a:pPr>
            <a:endParaRPr lang="en-US" altLang="ja-JP" sz="1400" b="0" i="0" dirty="0">
              <a:solidFill>
                <a:srgbClr val="0070C0"/>
              </a:solidFill>
              <a:effectLst/>
              <a:latin typeface="Meiryo" panose="020B0604030504040204" pitchFamily="34" charset="-128"/>
              <a:ea typeface="Meiryo" panose="020B0604030504040204" pitchFamily="34" charset="-128"/>
            </a:endParaRPr>
          </a:p>
          <a:p>
            <a:pPr algn="ctr">
              <a:buNone/>
            </a:pPr>
            <a:r>
              <a:rPr lang="ja-JP" altLang="en-US" sz="1400" b="0" i="0">
                <a:solidFill>
                  <a:srgbClr val="0070C0"/>
                </a:solidFill>
                <a:effectLst/>
                <a:latin typeface="Meiryo" panose="020B0604030504040204" pitchFamily="34" charset="-128"/>
                <a:ea typeface="Meiryo" panose="020B0604030504040204" pitchFamily="34" charset="-128"/>
              </a:rPr>
              <a:t>過去の膨大な</a:t>
            </a:r>
            <a:endParaRPr lang="en-US" altLang="ja-JP" sz="1400" dirty="0">
              <a:solidFill>
                <a:srgbClr val="0070C0"/>
              </a:solidFill>
              <a:latin typeface="Meiryo" panose="020B0604030504040204" pitchFamily="34" charset="-128"/>
              <a:ea typeface="Meiryo" panose="020B0604030504040204" pitchFamily="34" charset="-128"/>
            </a:endParaRPr>
          </a:p>
          <a:p>
            <a:pPr algn="ctr">
              <a:buNone/>
            </a:pPr>
            <a:r>
              <a:rPr lang="ja-JP" altLang="en-US" sz="1400" b="0" i="0">
                <a:solidFill>
                  <a:srgbClr val="0070C0"/>
                </a:solidFill>
                <a:effectLst/>
                <a:latin typeface="Meiryo" panose="020B0604030504040204" pitchFamily="34" charset="-128"/>
                <a:ea typeface="Meiryo" panose="020B0604030504040204" pitchFamily="34" charset="-128"/>
              </a:rPr>
              <a:t>データを使って</a:t>
            </a:r>
            <a:endParaRPr lang="en-US" altLang="ja-JP" sz="1400" b="0" i="0" dirty="0">
              <a:solidFill>
                <a:srgbClr val="0070C0"/>
              </a:solidFill>
              <a:effectLst/>
              <a:latin typeface="Meiryo" panose="020B0604030504040204" pitchFamily="34" charset="-128"/>
              <a:ea typeface="Meiryo" panose="020B0604030504040204" pitchFamily="34" charset="-128"/>
            </a:endParaRPr>
          </a:p>
          <a:p>
            <a:pPr algn="ctr">
              <a:buNone/>
            </a:pPr>
            <a:r>
              <a:rPr lang="ja-JP" altLang="en-US" sz="1400">
                <a:solidFill>
                  <a:srgbClr val="0070C0"/>
                </a:solidFill>
                <a:latin typeface="Meiryo" panose="020B0604030504040204" pitchFamily="34" charset="-128"/>
                <a:ea typeface="Meiryo" panose="020B0604030504040204" pitchFamily="34" charset="-128"/>
              </a:rPr>
              <a:t>続く文章を</a:t>
            </a:r>
            <a:r>
              <a:rPr lang="ja-JP" altLang="en-US" sz="1400" b="0" i="0">
                <a:solidFill>
                  <a:srgbClr val="0070C0"/>
                </a:solidFill>
                <a:effectLst/>
                <a:latin typeface="Meiryo" panose="020B0604030504040204" pitchFamily="34" charset="-128"/>
                <a:ea typeface="Meiryo" panose="020B0604030504040204" pitchFamily="34" charset="-128"/>
              </a:rPr>
              <a:t>予測する</a:t>
            </a:r>
          </a:p>
        </p:txBody>
      </p:sp>
      <p:sp>
        <p:nvSpPr>
          <p:cNvPr id="12" name="テキスト ボックス 11">
            <a:extLst>
              <a:ext uri="{FF2B5EF4-FFF2-40B4-BE49-F238E27FC236}">
                <a16:creationId xmlns:a16="http://schemas.microsoft.com/office/drawing/2014/main" id="{3D64466D-4A0B-9A14-0964-2693D27B85BD}"/>
              </a:ext>
            </a:extLst>
          </p:cNvPr>
          <p:cNvSpPr txBox="1"/>
          <p:nvPr/>
        </p:nvSpPr>
        <p:spPr>
          <a:xfrm>
            <a:off x="3581399" y="1049063"/>
            <a:ext cx="1981201" cy="369332"/>
          </a:xfrm>
          <a:prstGeom prst="rect">
            <a:avLst/>
          </a:prstGeom>
          <a:noFill/>
        </p:spPr>
        <p:txBody>
          <a:bodyPr wrap="square">
            <a:spAutoFit/>
          </a:bodyPr>
          <a:lstStyle/>
          <a:p>
            <a:pPr algn="ctr">
              <a:buNone/>
            </a:pPr>
            <a:r>
              <a:rPr lang="ja-JP" altLang="en-US" b="1" i="0">
                <a:solidFill>
                  <a:srgbClr val="0070C0"/>
                </a:solidFill>
                <a:effectLst/>
                <a:latin typeface="Meiryo" panose="020B0604030504040204" pitchFamily="34" charset="-128"/>
                <a:ea typeface="Meiryo" panose="020B0604030504040204" pitchFamily="34" charset="-128"/>
              </a:rPr>
              <a:t>言語を持った</a:t>
            </a:r>
            <a:r>
              <a:rPr lang="en" altLang="ja-JP" b="1" i="0" dirty="0">
                <a:solidFill>
                  <a:srgbClr val="0070C0"/>
                </a:solidFill>
                <a:effectLst/>
                <a:latin typeface="Meiryo" panose="020B0604030504040204" pitchFamily="34" charset="-128"/>
                <a:ea typeface="Meiryo" panose="020B0604030504040204" pitchFamily="34" charset="-128"/>
              </a:rPr>
              <a:t>AI</a:t>
            </a:r>
          </a:p>
        </p:txBody>
      </p:sp>
      <p:grpSp>
        <p:nvGrpSpPr>
          <p:cNvPr id="17" name="グループ化 16">
            <a:extLst>
              <a:ext uri="{FF2B5EF4-FFF2-40B4-BE49-F238E27FC236}">
                <a16:creationId xmlns:a16="http://schemas.microsoft.com/office/drawing/2014/main" id="{B794FF2B-801F-606E-1356-03F5B1E42B5C}"/>
              </a:ext>
            </a:extLst>
          </p:cNvPr>
          <p:cNvGrpSpPr/>
          <p:nvPr/>
        </p:nvGrpSpPr>
        <p:grpSpPr>
          <a:xfrm>
            <a:off x="6128085" y="943809"/>
            <a:ext cx="2789116" cy="4693181"/>
            <a:chOff x="6128085" y="943809"/>
            <a:chExt cx="2789116" cy="4693181"/>
          </a:xfrm>
        </p:grpSpPr>
        <p:sp>
          <p:nvSpPr>
            <p:cNvPr id="5" name="正方形/長方形 4">
              <a:extLst>
                <a:ext uri="{FF2B5EF4-FFF2-40B4-BE49-F238E27FC236}">
                  <a16:creationId xmlns:a16="http://schemas.microsoft.com/office/drawing/2014/main" id="{82AFBD54-81DD-D335-9FBD-AE1C7146BE57}"/>
                </a:ext>
              </a:extLst>
            </p:cNvPr>
            <p:cNvSpPr/>
            <p:nvPr/>
          </p:nvSpPr>
          <p:spPr>
            <a:xfrm>
              <a:off x="6128085" y="943809"/>
              <a:ext cx="2789116" cy="469318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Picture 2">
              <a:extLst>
                <a:ext uri="{FF2B5EF4-FFF2-40B4-BE49-F238E27FC236}">
                  <a16:creationId xmlns:a16="http://schemas.microsoft.com/office/drawing/2014/main" id="{CAF5A51D-97A6-D5AC-538C-CD639B04856B}"/>
                </a:ext>
              </a:extLst>
            </p:cNvPr>
            <p:cNvPicPr>
              <a:picLocks noChangeAspect="1" noChangeArrowheads="1"/>
            </p:cNvPicPr>
            <p:nvPr/>
          </p:nvPicPr>
          <p:blipFill rotWithShape="1">
            <a:blip r:embed="rId2">
              <a:clrChange>
                <a:clrFrom>
                  <a:srgbClr val="FDF8EE"/>
                </a:clrFrom>
                <a:clrTo>
                  <a:srgbClr val="FDF8EE">
                    <a:alpha val="0"/>
                  </a:srgbClr>
                </a:clrTo>
              </a:clrChange>
              <a:extLst>
                <a:ext uri="{28A0092B-C50C-407E-A947-70E740481C1C}">
                  <a14:useLocalDpi xmlns:a14="http://schemas.microsoft.com/office/drawing/2010/main" val="0"/>
                </a:ext>
              </a:extLst>
            </a:blip>
            <a:srcRect l="74864" t="21617" r="9973" b="46428"/>
            <a:stretch>
              <a:fillRect/>
            </a:stretch>
          </p:blipFill>
          <p:spPr bwMode="auto">
            <a:xfrm>
              <a:off x="6874322" y="1607837"/>
              <a:ext cx="1317171" cy="1850572"/>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5392CE4C-F152-CA05-8443-C67584A76E3B}"/>
                </a:ext>
              </a:extLst>
            </p:cNvPr>
            <p:cNvSpPr txBox="1"/>
            <p:nvPr/>
          </p:nvSpPr>
          <p:spPr>
            <a:xfrm>
              <a:off x="6193963" y="3574887"/>
              <a:ext cx="2677886" cy="1877437"/>
            </a:xfrm>
            <a:prstGeom prst="rect">
              <a:avLst/>
            </a:prstGeom>
            <a:noFill/>
          </p:spPr>
          <p:txBody>
            <a:bodyPr wrap="square">
              <a:spAutoFit/>
            </a:bodyPr>
            <a:lstStyle/>
            <a:p>
              <a:pPr algn="ctr">
                <a:buNone/>
              </a:pPr>
              <a:r>
                <a:rPr lang="en" altLang="ja-JP" sz="1400" b="1" i="0" dirty="0">
                  <a:solidFill>
                    <a:schemeClr val="accent6">
                      <a:lumMod val="50000"/>
                    </a:schemeClr>
                  </a:solidFill>
                  <a:effectLst/>
                  <a:latin typeface="Meiryo" panose="020B0604030504040204" pitchFamily="34" charset="-128"/>
                  <a:ea typeface="Meiryo" panose="020B0604030504040204" pitchFamily="34" charset="-128"/>
                </a:rPr>
                <a:t>2024</a:t>
              </a:r>
              <a:r>
                <a:rPr lang="ja-JP" altLang="en-US" sz="1400" b="1" i="0">
                  <a:solidFill>
                    <a:schemeClr val="accent6">
                      <a:lumMod val="50000"/>
                    </a:schemeClr>
                  </a:solidFill>
                  <a:effectLst/>
                  <a:latin typeface="Meiryo" panose="020B0604030504040204" pitchFamily="34" charset="-128"/>
                  <a:ea typeface="Meiryo" panose="020B0604030504040204" pitchFamily="34" charset="-128"/>
                </a:rPr>
                <a:t>年</a:t>
              </a:r>
              <a:r>
                <a:rPr lang="en-US" altLang="ja-JP" sz="1400" b="1" i="0" dirty="0">
                  <a:solidFill>
                    <a:schemeClr val="accent6">
                      <a:lumMod val="50000"/>
                    </a:schemeClr>
                  </a:solidFill>
                  <a:effectLst/>
                  <a:latin typeface="Meiryo" panose="020B0604030504040204" pitchFamily="34" charset="-128"/>
                  <a:ea typeface="Meiryo" panose="020B0604030504040204" pitchFamily="34" charset="-128"/>
                </a:rPr>
                <a:t>: </a:t>
              </a:r>
              <a:r>
                <a:rPr lang="en" altLang="ja-JP" sz="1400" b="1" i="0" dirty="0">
                  <a:solidFill>
                    <a:schemeClr val="accent6">
                      <a:lumMod val="50000"/>
                    </a:schemeClr>
                  </a:solidFill>
                  <a:effectLst/>
                  <a:latin typeface="Meiryo" panose="020B0604030504040204" pitchFamily="34" charset="-128"/>
                  <a:ea typeface="Meiryo" panose="020B0604030504040204" pitchFamily="34" charset="-128"/>
                </a:rPr>
                <a:t>OpenAI o1</a:t>
              </a:r>
            </a:p>
            <a:p>
              <a:pPr algn="ctr">
                <a:buNone/>
              </a:pP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ctr">
                <a:buNone/>
              </a:pPr>
              <a:endParaRPr lang="en-US" altLang="ja-JP" sz="1400" b="0" i="0" dirty="0">
                <a:solidFill>
                  <a:schemeClr val="accent6">
                    <a:lumMod val="50000"/>
                  </a:schemeClr>
                </a:solidFill>
                <a:effectLst/>
                <a:latin typeface="Meiryo" panose="020B0604030504040204" pitchFamily="34" charset="-128"/>
                <a:ea typeface="Meiryo" panose="020B0604030504040204" pitchFamily="34" charset="-128"/>
              </a:endParaRPr>
            </a:p>
            <a:p>
              <a:pPr algn="ctr">
                <a:buNone/>
              </a:pPr>
              <a:r>
                <a:rPr lang="ja-JP" altLang="en-US" sz="1600" b="1" i="0">
                  <a:solidFill>
                    <a:schemeClr val="accent6">
                      <a:lumMod val="50000"/>
                    </a:schemeClr>
                  </a:solidFill>
                  <a:effectLst/>
                  <a:latin typeface="Meiryo" panose="020B0604030504040204" pitchFamily="34" charset="-128"/>
                  <a:ea typeface="Meiryo" panose="020B0604030504040204" pitchFamily="34" charset="-128"/>
                </a:rPr>
                <a:t>論理的思考</a:t>
              </a:r>
              <a:endParaRPr lang="en-US" altLang="ja-JP" sz="1600" b="1" i="0" dirty="0">
                <a:solidFill>
                  <a:schemeClr val="accent6">
                    <a:lumMod val="50000"/>
                  </a:schemeClr>
                </a:solidFill>
                <a:effectLst/>
                <a:latin typeface="Meiryo" panose="020B0604030504040204" pitchFamily="34" charset="-128"/>
                <a:ea typeface="Meiryo" panose="020B0604030504040204" pitchFamily="34" charset="-128"/>
              </a:endParaRPr>
            </a:p>
            <a:p>
              <a:pPr algn="ctr">
                <a:buNone/>
              </a:pPr>
              <a:r>
                <a:rPr lang="ja-JP" altLang="en-US" sz="1600" b="1" i="0">
                  <a:solidFill>
                    <a:schemeClr val="accent6">
                      <a:lumMod val="50000"/>
                    </a:schemeClr>
                  </a:solidFill>
                  <a:effectLst/>
                  <a:latin typeface="Meiryo" panose="020B0604030504040204" pitchFamily="34" charset="-128"/>
                  <a:ea typeface="Meiryo" panose="020B0604030504040204" pitchFamily="34" charset="-128"/>
                </a:rPr>
                <a:t>リーズニングモデル</a:t>
              </a:r>
            </a:p>
            <a:p>
              <a:pPr algn="ctr"/>
              <a:endParaRPr lang="en-US" altLang="ja-JP" sz="1400" b="0" i="0" dirty="0">
                <a:solidFill>
                  <a:schemeClr val="accent6">
                    <a:lumMod val="50000"/>
                  </a:schemeClr>
                </a:solidFill>
                <a:effectLst/>
                <a:latin typeface="Meiryo" panose="020B0604030504040204" pitchFamily="34" charset="-128"/>
                <a:ea typeface="Meiryo" panose="020B0604030504040204" pitchFamily="34" charset="-128"/>
              </a:endParaRPr>
            </a:p>
            <a:p>
              <a:pPr algn="ctr"/>
              <a:r>
                <a:rPr lang="ja-JP" altLang="en-US" sz="1400" b="0" i="0">
                  <a:solidFill>
                    <a:schemeClr val="accent6">
                      <a:lumMod val="50000"/>
                    </a:schemeClr>
                  </a:solidFill>
                  <a:effectLst/>
                  <a:latin typeface="Meiryo" panose="020B0604030504040204" pitchFamily="34" charset="-128"/>
                  <a:ea typeface="Meiryo" panose="020B0604030504040204" pitchFamily="34" charset="-128"/>
                </a:rPr>
                <a:t>少ないデータでも</a:t>
              </a:r>
              <a:endParaRPr lang="en-US" altLang="ja-JP" sz="1400" b="0" i="0" dirty="0">
                <a:solidFill>
                  <a:schemeClr val="accent6">
                    <a:lumMod val="50000"/>
                  </a:schemeClr>
                </a:solidFill>
                <a:effectLst/>
                <a:latin typeface="Meiryo" panose="020B0604030504040204" pitchFamily="34" charset="-128"/>
                <a:ea typeface="Meiryo" panose="020B0604030504040204" pitchFamily="34" charset="-128"/>
              </a:endParaRPr>
            </a:p>
            <a:p>
              <a:pPr algn="ctr"/>
              <a:r>
                <a:rPr lang="ja-JP" altLang="en-US" sz="1400" b="0" i="0">
                  <a:solidFill>
                    <a:schemeClr val="accent6">
                      <a:lumMod val="50000"/>
                    </a:schemeClr>
                  </a:solidFill>
                  <a:effectLst/>
                  <a:latin typeface="Meiryo" panose="020B0604030504040204" pitchFamily="34" charset="-128"/>
                  <a:ea typeface="Meiryo" panose="020B0604030504040204" pitchFamily="34" charset="-128"/>
                </a:rPr>
                <a:t>論理的推論で回答する</a:t>
              </a:r>
            </a:p>
          </p:txBody>
        </p:sp>
        <p:sp>
          <p:nvSpPr>
            <p:cNvPr id="16" name="テキスト ボックス 15">
              <a:extLst>
                <a:ext uri="{FF2B5EF4-FFF2-40B4-BE49-F238E27FC236}">
                  <a16:creationId xmlns:a16="http://schemas.microsoft.com/office/drawing/2014/main" id="{F325C2CD-F923-261B-975F-329552E175CB}"/>
                </a:ext>
              </a:extLst>
            </p:cNvPr>
            <p:cNvSpPr txBox="1"/>
            <p:nvPr/>
          </p:nvSpPr>
          <p:spPr>
            <a:xfrm>
              <a:off x="6542306" y="1049063"/>
              <a:ext cx="1981201" cy="369332"/>
            </a:xfrm>
            <a:prstGeom prst="rect">
              <a:avLst/>
            </a:prstGeom>
            <a:noFill/>
          </p:spPr>
          <p:txBody>
            <a:bodyPr wrap="square">
              <a:spAutoFit/>
            </a:bodyPr>
            <a:lstStyle/>
            <a:p>
              <a:pPr algn="ctr">
                <a:buNone/>
              </a:pPr>
              <a:r>
                <a:rPr lang="ja-JP" altLang="en-US" b="1" i="0">
                  <a:solidFill>
                    <a:srgbClr val="B45309"/>
                  </a:solidFill>
                  <a:effectLst/>
                  <a:latin typeface="Meiryo" panose="020B0604030504040204" pitchFamily="34" charset="-128"/>
                  <a:ea typeface="Meiryo" panose="020B0604030504040204" pitchFamily="34" charset="-128"/>
                </a:rPr>
                <a:t>論理を持った</a:t>
              </a:r>
              <a:r>
                <a:rPr lang="en" altLang="ja-JP" b="1" i="0" dirty="0">
                  <a:solidFill>
                    <a:srgbClr val="B45309"/>
                  </a:solidFill>
                  <a:effectLst/>
                  <a:latin typeface="Meiryo" panose="020B0604030504040204" pitchFamily="34" charset="-128"/>
                  <a:ea typeface="Meiryo" panose="020B0604030504040204" pitchFamily="34" charset="-128"/>
                </a:rPr>
                <a:t>AI</a:t>
              </a:r>
            </a:p>
          </p:txBody>
        </p:sp>
      </p:grpSp>
      <p:grpSp>
        <p:nvGrpSpPr>
          <p:cNvPr id="18" name="グループ化 17">
            <a:extLst>
              <a:ext uri="{FF2B5EF4-FFF2-40B4-BE49-F238E27FC236}">
                <a16:creationId xmlns:a16="http://schemas.microsoft.com/office/drawing/2014/main" id="{600ADD1B-3374-C32C-42F1-3D11BB2AC4C1}"/>
              </a:ext>
            </a:extLst>
          </p:cNvPr>
          <p:cNvGrpSpPr/>
          <p:nvPr/>
        </p:nvGrpSpPr>
        <p:grpSpPr>
          <a:xfrm>
            <a:off x="3261360" y="6152629"/>
            <a:ext cx="5655839" cy="325390"/>
            <a:chOff x="3261360" y="6152629"/>
            <a:chExt cx="5655839" cy="325390"/>
          </a:xfrm>
        </p:grpSpPr>
        <p:sp>
          <p:nvSpPr>
            <p:cNvPr id="9" name="正方形/長方形 8">
              <a:extLst>
                <a:ext uri="{FF2B5EF4-FFF2-40B4-BE49-F238E27FC236}">
                  <a16:creationId xmlns:a16="http://schemas.microsoft.com/office/drawing/2014/main" id="{6A69695E-8CC8-6F05-41B3-735CE89D6783}"/>
                </a:ext>
              </a:extLst>
            </p:cNvPr>
            <p:cNvSpPr/>
            <p:nvPr/>
          </p:nvSpPr>
          <p:spPr>
            <a:xfrm>
              <a:off x="3261360" y="6152629"/>
              <a:ext cx="5655839" cy="325390"/>
            </a:xfrm>
            <a:prstGeom prst="rect">
              <a:avLst/>
            </a:prstGeom>
            <a:solidFill>
              <a:srgbClr val="77933C">
                <a:alpha val="8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258022CF-436D-A875-C8BD-67EC2333591B}"/>
                </a:ext>
              </a:extLst>
            </p:cNvPr>
            <p:cNvSpPr txBox="1"/>
            <p:nvPr/>
          </p:nvSpPr>
          <p:spPr>
            <a:xfrm>
              <a:off x="3342640" y="6190158"/>
              <a:ext cx="2021707" cy="276999"/>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大規模言語モデル</a:t>
              </a:r>
              <a:r>
                <a:rPr lang="ja-JP" altLang="en-US" sz="1200">
                  <a:solidFill>
                    <a:schemeClr val="bg1"/>
                  </a:solidFill>
                  <a:latin typeface="Meiryo" panose="020B0604030504040204" pitchFamily="34" charset="-128"/>
                  <a:ea typeface="Meiryo" panose="020B0604030504040204" pitchFamily="34" charset="-128"/>
                </a:rPr>
                <a:t>（</a:t>
              </a:r>
              <a:r>
                <a:rPr kumimoji="1" lang="en-US" altLang="ja-JP" sz="1200" dirty="0">
                  <a:solidFill>
                    <a:schemeClr val="bg1"/>
                  </a:solidFill>
                  <a:latin typeface="Meiryo" panose="020B0604030504040204" pitchFamily="34" charset="-128"/>
                  <a:ea typeface="Meiryo" panose="020B0604030504040204" pitchFamily="34" charset="-128"/>
                </a:rPr>
                <a:t>LLM</a:t>
              </a:r>
              <a:r>
                <a:rPr kumimoji="1" lang="ja-JP" altLang="en-US" sz="1200">
                  <a:solidFill>
                    <a:schemeClr val="bg1"/>
                  </a:solidFill>
                  <a:latin typeface="Meiryo" panose="020B0604030504040204" pitchFamily="34" charset="-128"/>
                  <a:ea typeface="Meiryo" panose="020B0604030504040204" pitchFamily="34" charset="-128"/>
                </a:rPr>
                <a:t>）</a:t>
              </a:r>
            </a:p>
          </p:txBody>
        </p:sp>
      </p:grpSp>
      <p:grpSp>
        <p:nvGrpSpPr>
          <p:cNvPr id="19" name="グループ化 18">
            <a:extLst>
              <a:ext uri="{FF2B5EF4-FFF2-40B4-BE49-F238E27FC236}">
                <a16:creationId xmlns:a16="http://schemas.microsoft.com/office/drawing/2014/main" id="{2236829A-A50A-B62B-F96C-FE6D4CBFDEF5}"/>
              </a:ext>
            </a:extLst>
          </p:cNvPr>
          <p:cNvGrpSpPr/>
          <p:nvPr/>
        </p:nvGrpSpPr>
        <p:grpSpPr>
          <a:xfrm>
            <a:off x="5277935" y="5742244"/>
            <a:ext cx="3644396" cy="849356"/>
            <a:chOff x="5277935" y="5742244"/>
            <a:chExt cx="3644396" cy="849356"/>
          </a:xfrm>
        </p:grpSpPr>
        <p:sp>
          <p:nvSpPr>
            <p:cNvPr id="11" name="正方形/長方形 10">
              <a:extLst>
                <a:ext uri="{FF2B5EF4-FFF2-40B4-BE49-F238E27FC236}">
                  <a16:creationId xmlns:a16="http://schemas.microsoft.com/office/drawing/2014/main" id="{FC1581BB-E8B3-1FE2-0528-8C5442229A24}"/>
                </a:ext>
              </a:extLst>
            </p:cNvPr>
            <p:cNvSpPr/>
            <p:nvPr/>
          </p:nvSpPr>
          <p:spPr>
            <a:xfrm>
              <a:off x="5277935" y="5742244"/>
              <a:ext cx="3644396" cy="849356"/>
            </a:xfrm>
            <a:prstGeom prst="rect">
              <a:avLst/>
            </a:prstGeom>
            <a:solidFill>
              <a:srgbClr val="0070C0">
                <a:alpha val="5686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2F1B7EEE-DEBF-5D7A-97A9-EEBC806464E7}"/>
                </a:ext>
              </a:extLst>
            </p:cNvPr>
            <p:cNvSpPr txBox="1"/>
            <p:nvPr/>
          </p:nvSpPr>
          <p:spPr>
            <a:xfrm>
              <a:off x="5635822" y="5783297"/>
              <a:ext cx="3262432" cy="738664"/>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基盤モデル</a:t>
              </a:r>
              <a:endParaRPr kumimoji="1" lang="en-US" altLang="ja-JP" b="1" dirty="0">
                <a:solidFill>
                  <a:schemeClr val="bg1"/>
                </a:solidFill>
                <a:latin typeface="Meiryo" panose="020B0604030504040204" pitchFamily="34" charset="-128"/>
                <a:ea typeface="Meiryo" panose="020B0604030504040204" pitchFamily="34" charset="-128"/>
              </a:endParaRPr>
            </a:p>
            <a:p>
              <a:r>
                <a:rPr lang="en-US" altLang="ja-JP" sz="1200" b="1" dirty="0">
                  <a:solidFill>
                    <a:schemeClr val="bg1"/>
                  </a:solidFill>
                  <a:latin typeface="Meiryo" panose="020B0604030504040204" pitchFamily="34" charset="-128"/>
                  <a:ea typeface="Meiryo" panose="020B0604030504040204" pitchFamily="34" charset="-128"/>
                </a:rPr>
                <a:t>	</a:t>
              </a:r>
              <a:r>
                <a:rPr lang="ja-JP" altLang="en-US" sz="1200" b="1">
                  <a:solidFill>
                    <a:schemeClr val="bg1"/>
                  </a:solidFill>
                  <a:latin typeface="Meiryo" panose="020B0604030504040204" pitchFamily="34" charset="-128"/>
                  <a:ea typeface="Meiryo" panose="020B0604030504040204" pitchFamily="34" charset="-128"/>
                </a:rPr>
                <a:t>⇒　</a:t>
              </a:r>
              <a:r>
                <a:rPr kumimoji="1" lang="ja-JP" altLang="en-US" sz="1200" b="1">
                  <a:solidFill>
                    <a:schemeClr val="bg1"/>
                  </a:solidFill>
                  <a:latin typeface="Meiryo" panose="020B0604030504040204" pitchFamily="34" charset="-128"/>
                  <a:ea typeface="Meiryo" panose="020B0604030504040204" pitchFamily="34" charset="-128"/>
                </a:rPr>
                <a:t>マルチモーダル（多様なデータ）</a:t>
              </a:r>
              <a:endParaRPr kumimoji="1" lang="en-US" altLang="ja-JP" sz="1200" b="1" dirty="0">
                <a:solidFill>
                  <a:schemeClr val="bg1"/>
                </a:solidFill>
                <a:latin typeface="Meiryo" panose="020B0604030504040204" pitchFamily="34" charset="-128"/>
                <a:ea typeface="Meiryo" panose="020B0604030504040204" pitchFamily="34" charset="-128"/>
              </a:endParaRPr>
            </a:p>
            <a:p>
              <a:r>
                <a:rPr kumimoji="1" lang="en-US" altLang="ja-JP" sz="1200" b="1" dirty="0">
                  <a:solidFill>
                    <a:schemeClr val="bg1"/>
                  </a:solidFill>
                  <a:latin typeface="Meiryo" panose="020B0604030504040204" pitchFamily="34" charset="-128"/>
                  <a:ea typeface="Meiryo" panose="020B0604030504040204" pitchFamily="34" charset="-128"/>
                </a:rPr>
                <a:t>		</a:t>
              </a:r>
              <a:r>
                <a:rPr kumimoji="1" lang="ja-JP" altLang="en-US" sz="1200" b="1">
                  <a:solidFill>
                    <a:schemeClr val="bg1"/>
                  </a:solidFill>
                  <a:latin typeface="Meiryo" panose="020B0604030504040204" pitchFamily="34" charset="-128"/>
                  <a:ea typeface="Meiryo" panose="020B0604030504040204" pitchFamily="34" charset="-128"/>
                </a:rPr>
                <a:t>⇒　リーズニング（論理思考）</a:t>
              </a:r>
            </a:p>
          </p:txBody>
        </p:sp>
      </p:grpSp>
    </p:spTree>
    <p:extLst>
      <p:ext uri="{BB962C8B-B14F-4D97-AF65-F5344CB8AC3E}">
        <p14:creationId xmlns:p14="http://schemas.microsoft.com/office/powerpoint/2010/main" val="382464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メイリオ" panose="020B0604030504040204" pitchFamily="50" charset="-128"/>
                <a:ea typeface="メイリオ" panose="020B0604030504040204" pitchFamily="50" charset="-128"/>
                <a:cs typeface="Arial" pitchFamily="34" charset="0"/>
              </a:rPr>
              <a:t>AI</a:t>
            </a:r>
            <a:r>
              <a:rPr lang="ja-JP" altLang="en-US" sz="2400" dirty="0">
                <a:solidFill>
                  <a:schemeClr val="bg1"/>
                </a:solidFill>
                <a:latin typeface="メイリオ" panose="020B0604030504040204" pitchFamily="50" charset="-128"/>
                <a:ea typeface="メイリオ" panose="020B0604030504040204" pitchFamily="50" charset="-128"/>
                <a:cs typeface="Arial" pitchFamily="34" charset="0"/>
              </a:rPr>
              <a:t>の可能性と限界</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66037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408947E-E490-F847-BAFB-362C97BE3908}"/>
              </a:ext>
            </a:extLst>
          </p:cNvPr>
          <p:cNvPicPr>
            <a:picLocks noChangeAspect="1"/>
          </p:cNvPicPr>
          <p:nvPr/>
        </p:nvPicPr>
        <p:blipFill>
          <a:blip r:embed="rId2"/>
          <a:stretch>
            <a:fillRect/>
          </a:stretch>
        </p:blipFill>
        <p:spPr>
          <a:xfrm>
            <a:off x="6455633" y="3817325"/>
            <a:ext cx="1860783" cy="1860783"/>
          </a:xfrm>
          <a:prstGeom prst="rect">
            <a:avLst/>
          </a:prstGeom>
        </p:spPr>
      </p:pic>
      <p:sp>
        <p:nvSpPr>
          <p:cNvPr id="3" name="タイトル 2">
            <a:extLst>
              <a:ext uri="{FF2B5EF4-FFF2-40B4-BE49-F238E27FC236}">
                <a16:creationId xmlns:a16="http://schemas.microsoft.com/office/drawing/2014/main" id="{F9C8A915-143E-BF4C-9F2B-94BC02D999AC}"/>
              </a:ext>
            </a:extLst>
          </p:cNvPr>
          <p:cNvSpPr>
            <a:spLocks noGrp="1"/>
          </p:cNvSpPr>
          <p:nvPr>
            <p:ph type="title"/>
          </p:nvPr>
        </p:nvSpPr>
        <p:spPr/>
        <p:txBody>
          <a:bodyPr/>
          <a:lstStyle/>
          <a:p>
            <a:r>
              <a:rPr kumimoji="1" lang="ja-JP" altLang="en-US"/>
              <a:t>「自動」と「自律」の違い</a:t>
            </a:r>
          </a:p>
        </p:txBody>
      </p:sp>
      <p:pic>
        <p:nvPicPr>
          <p:cNvPr id="4" name="図 3">
            <a:extLst>
              <a:ext uri="{FF2B5EF4-FFF2-40B4-BE49-F238E27FC236}">
                <a16:creationId xmlns:a16="http://schemas.microsoft.com/office/drawing/2014/main" id="{A6F12001-5764-5245-A94D-8B00B65484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02595" y="3529293"/>
            <a:ext cx="2269305" cy="2546128"/>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8A51D7D2-F552-9046-B548-D28CEBCC1F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576" y="3529293"/>
            <a:ext cx="2269305" cy="2546128"/>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8A866EA4-3FB8-0343-A2EA-4935B1799C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99792" y="3356992"/>
            <a:ext cx="1593498" cy="2723928"/>
          </a:xfrm>
          <a:prstGeom prst="rect">
            <a:avLst/>
          </a:prstGeom>
        </p:spPr>
      </p:pic>
      <p:sp>
        <p:nvSpPr>
          <p:cNvPr id="8" name="正方形/長方形 7">
            <a:extLst>
              <a:ext uri="{FF2B5EF4-FFF2-40B4-BE49-F238E27FC236}">
                <a16:creationId xmlns:a16="http://schemas.microsoft.com/office/drawing/2014/main" id="{25C34ACB-391E-054F-93A2-628ED08C729D}"/>
              </a:ext>
            </a:extLst>
          </p:cNvPr>
          <p:cNvSpPr/>
          <p:nvPr/>
        </p:nvSpPr>
        <p:spPr>
          <a:xfrm>
            <a:off x="159526" y="2451085"/>
            <a:ext cx="4310320" cy="584775"/>
          </a:xfrm>
          <a:prstGeom prst="rect">
            <a:avLst/>
          </a:prstGeom>
        </p:spPr>
        <p:txBody>
          <a:bodyPr wrap="square">
            <a:spAutoFit/>
          </a:bodyPr>
          <a:lstStyle/>
          <a:p>
            <a:pPr algn="ctr"/>
            <a:r>
              <a:rPr lang="ja-JP" altLang="en-US" sz="1600">
                <a:solidFill>
                  <a:schemeClr val="accent3">
                    <a:lumMod val="75000"/>
                  </a:schemeClr>
                </a:solidFill>
                <a:latin typeface="Meiryo" panose="020B0604030504040204" pitchFamily="34" charset="-128"/>
                <a:ea typeface="Meiryo" panose="020B0604030504040204" pitchFamily="34" charset="-128"/>
              </a:rPr>
              <a:t>「触るとやけどをするから触らないように」</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と指示され、その通りそれに従う</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497D0B29-2061-4746-A9AE-A795833BF02A}"/>
              </a:ext>
            </a:extLst>
          </p:cNvPr>
          <p:cNvSpPr/>
          <p:nvPr/>
        </p:nvSpPr>
        <p:spPr>
          <a:xfrm>
            <a:off x="4880018" y="2204864"/>
            <a:ext cx="4104456" cy="1077218"/>
          </a:xfrm>
          <a:prstGeom prst="rect">
            <a:avLst/>
          </a:prstGeom>
        </p:spPr>
        <p:txBody>
          <a:bodyPr wrap="square">
            <a:spAutoFit/>
          </a:bodyPr>
          <a:lstStyle/>
          <a:p>
            <a:pPr algn="ctr"/>
            <a:r>
              <a:rPr lang="ja-JP" altLang="en-US" sz="1600">
                <a:solidFill>
                  <a:srgbClr val="0070C0"/>
                </a:solidFill>
                <a:latin typeface="Meiryo" panose="020B0604030504040204" pitchFamily="34" charset="-128"/>
                <a:ea typeface="Meiryo" panose="020B0604030504040204" pitchFamily="34" charset="-128"/>
              </a:rPr>
              <a:t>火を触るとどうなるかを自分で確かめ</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latin typeface="Meiryo" panose="020B0604030504040204" pitchFamily="34" charset="-128"/>
                <a:ea typeface="Meiryo" panose="020B0604030504040204" pitchFamily="34" charset="-128"/>
              </a:rPr>
              <a:t>やけどを負った後、二度と触らない、</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effectLst/>
                <a:latin typeface="Meiryo" panose="020B0604030504040204" pitchFamily="34" charset="-128"/>
                <a:ea typeface="Meiryo" panose="020B0604030504040204" pitchFamily="34" charset="-128"/>
              </a:rPr>
              <a:t>あるいは、どこまでなら近づけるか</a:t>
            </a:r>
            <a:endParaRPr lang="en-US" altLang="ja-JP" sz="1600" dirty="0">
              <a:solidFill>
                <a:srgbClr val="0070C0"/>
              </a:solidFill>
              <a:effectLst/>
              <a:latin typeface="Meiryo" panose="020B0604030504040204" pitchFamily="34" charset="-128"/>
              <a:ea typeface="Meiryo" panose="020B0604030504040204" pitchFamily="34" charset="-128"/>
            </a:endParaRPr>
          </a:p>
          <a:p>
            <a:pPr algn="ctr"/>
            <a:r>
              <a:rPr lang="ja-JP" altLang="en-US" sz="1600">
                <a:solidFill>
                  <a:srgbClr val="0070C0"/>
                </a:solidFill>
                <a:effectLst/>
                <a:latin typeface="Meiryo" panose="020B0604030504040204" pitchFamily="34" charset="-128"/>
                <a:ea typeface="Meiryo" panose="020B0604030504040204" pitchFamily="34" charset="-128"/>
              </a:rPr>
              <a:t>といった</a:t>
            </a:r>
            <a:r>
              <a:rPr lang="ja-JP" altLang="en-US" sz="1600">
                <a:solidFill>
                  <a:srgbClr val="0070C0"/>
                </a:solidFill>
                <a:latin typeface="Meiryo" panose="020B0604030504040204" pitchFamily="34" charset="-128"/>
                <a:ea typeface="Meiryo" panose="020B0604030504040204" pitchFamily="34" charset="-128"/>
              </a:rPr>
              <a:t>ルールを自分で作る</a:t>
            </a:r>
            <a:endParaRPr lang="ja-JP" altLang="en-US" sz="1600">
              <a:solidFill>
                <a:srgbClr val="0070C0"/>
              </a:solidFill>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C1463CD-6D75-DD40-8B0C-C0940ECD73C1}"/>
              </a:ext>
            </a:extLst>
          </p:cNvPr>
          <p:cNvSpPr txBox="1"/>
          <p:nvPr/>
        </p:nvSpPr>
        <p:spPr>
          <a:xfrm>
            <a:off x="1649727" y="1021389"/>
            <a:ext cx="1329916" cy="984885"/>
          </a:xfrm>
          <a:prstGeom prst="rect">
            <a:avLst/>
          </a:prstGeom>
          <a:noFill/>
        </p:spPr>
        <p:txBody>
          <a:bodyPr wrap="none" rtlCol="0">
            <a:spAutoFit/>
          </a:bodyPr>
          <a:lstStyle/>
          <a:p>
            <a:pPr algn="ctr"/>
            <a:r>
              <a:rPr lang="ja-JP" altLang="en-US" sz="4000" b="1">
                <a:solidFill>
                  <a:schemeClr val="accent3">
                    <a:lumMod val="75000"/>
                  </a:schemeClr>
                </a:solidFill>
                <a:latin typeface="Meiryo" panose="020B0604030504040204" pitchFamily="34" charset="-128"/>
                <a:ea typeface="Meiryo" panose="020B0604030504040204" pitchFamily="34" charset="-128"/>
              </a:rPr>
              <a:t>自動</a:t>
            </a:r>
            <a:endParaRPr lang="en-US" altLang="ja-JP" sz="40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en-US" altLang="ja-JP" dirty="0">
                <a:solidFill>
                  <a:schemeClr val="accent3">
                    <a:lumMod val="75000"/>
                  </a:schemeClr>
                </a:solidFill>
                <a:latin typeface="Meiryo" panose="020B0604030504040204" pitchFamily="34" charset="-128"/>
                <a:ea typeface="Meiryo" panose="020B0604030504040204" pitchFamily="34" charset="-128"/>
              </a:rPr>
              <a:t>Automatic</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730DC5C7-AABA-654D-AB28-3EF35FEAA12C}"/>
              </a:ext>
            </a:extLst>
          </p:cNvPr>
          <p:cNvSpPr txBox="1"/>
          <p:nvPr/>
        </p:nvSpPr>
        <p:spPr>
          <a:xfrm>
            <a:off x="6128628" y="1021389"/>
            <a:ext cx="1607235" cy="984885"/>
          </a:xfrm>
          <a:prstGeom prst="rect">
            <a:avLst/>
          </a:prstGeom>
          <a:noFill/>
        </p:spPr>
        <p:txBody>
          <a:bodyPr wrap="none" rtlCol="0">
            <a:spAutoFit/>
          </a:bodyPr>
          <a:lstStyle/>
          <a:p>
            <a:pPr algn="ctr"/>
            <a:r>
              <a:rPr lang="ja-JP" altLang="en-US" sz="4000" b="1">
                <a:solidFill>
                  <a:srgbClr val="0070C0"/>
                </a:solidFill>
                <a:latin typeface="Meiryo" panose="020B0604030504040204" pitchFamily="34" charset="-128"/>
                <a:ea typeface="Meiryo" panose="020B0604030504040204" pitchFamily="34" charset="-128"/>
              </a:rPr>
              <a:t>自律</a:t>
            </a:r>
            <a:endParaRPr lang="en-US" altLang="ja-JP" sz="4000" b="1" dirty="0">
              <a:solidFill>
                <a:srgbClr val="0070C0"/>
              </a:solidFill>
              <a:latin typeface="Meiryo" panose="020B0604030504040204" pitchFamily="34" charset="-128"/>
              <a:ea typeface="Meiryo" panose="020B0604030504040204" pitchFamily="34" charset="-128"/>
            </a:endParaRPr>
          </a:p>
          <a:p>
            <a:pPr algn="ctr"/>
            <a:r>
              <a:rPr kumimoji="1" lang="en-US" altLang="ja-JP" dirty="0">
                <a:solidFill>
                  <a:srgbClr val="0070C0"/>
                </a:solidFill>
                <a:latin typeface="Meiryo" panose="020B0604030504040204" pitchFamily="34" charset="-128"/>
                <a:ea typeface="Meiryo" panose="020B0604030504040204" pitchFamily="34" charset="-128"/>
              </a:rPr>
              <a:t>Autonomous</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F8E34F37-9172-414A-95A0-855EBBABA27A}"/>
              </a:ext>
            </a:extLst>
          </p:cNvPr>
          <p:cNvSpPr txBox="1"/>
          <p:nvPr/>
        </p:nvSpPr>
        <p:spPr>
          <a:xfrm>
            <a:off x="478285" y="6167084"/>
            <a:ext cx="3672800" cy="338554"/>
          </a:xfrm>
          <a:prstGeom prst="rect">
            <a:avLst/>
          </a:prstGeom>
          <a:noFill/>
        </p:spPr>
        <p:txBody>
          <a:bodyPr wrap="none" rtlCol="0">
            <a:spAutoFit/>
          </a:bodyPr>
          <a:lstStyle/>
          <a:p>
            <a:pPr algn="ctr"/>
            <a:r>
              <a:rPr kumimoji="1" lang="ja-JP" altLang="en-US" sz="1600" dirty="0">
                <a:solidFill>
                  <a:schemeClr val="accent3">
                    <a:lumMod val="75000"/>
                  </a:schemeClr>
                </a:solidFill>
                <a:latin typeface="Meiryo" panose="020B0604030504040204" pitchFamily="34" charset="-128"/>
                <a:ea typeface="Meiryo" panose="020B0604030504040204" pitchFamily="34" charset="-128"/>
              </a:rPr>
              <a:t>決められた</a:t>
            </a:r>
            <a:r>
              <a:rPr kumimoji="1" lang="ja-JP" altLang="en-US" sz="1600">
                <a:solidFill>
                  <a:schemeClr val="accent3">
                    <a:lumMod val="75000"/>
                  </a:schemeClr>
                </a:solidFill>
                <a:latin typeface="Meiryo" panose="020B0604030504040204" pitchFamily="34" charset="-128"/>
                <a:ea typeface="Meiryo" panose="020B0604030504040204" pitchFamily="34" charset="-128"/>
              </a:rPr>
              <a:t>やり方をその通りに</a:t>
            </a:r>
            <a:r>
              <a:rPr kumimoji="1" lang="ja-JP" altLang="en-US" sz="1600" dirty="0">
                <a:solidFill>
                  <a:schemeClr val="accent3">
                    <a:lumMod val="75000"/>
                  </a:schemeClr>
                </a:solidFill>
                <a:latin typeface="Meiryo" panose="020B0604030504040204" pitchFamily="34" charset="-128"/>
                <a:ea typeface="Meiryo" panose="020B0604030504040204" pitchFamily="34" charset="-128"/>
              </a:rPr>
              <a:t>こなす</a:t>
            </a:r>
          </a:p>
        </p:txBody>
      </p:sp>
      <p:sp>
        <p:nvSpPr>
          <p:cNvPr id="13" name="正方形/長方形 12">
            <a:extLst>
              <a:ext uri="{FF2B5EF4-FFF2-40B4-BE49-F238E27FC236}">
                <a16:creationId xmlns:a16="http://schemas.microsoft.com/office/drawing/2014/main" id="{9A9956FA-E4C0-E746-A7ED-2417B3D6F74E}"/>
              </a:ext>
            </a:extLst>
          </p:cNvPr>
          <p:cNvSpPr/>
          <p:nvPr/>
        </p:nvSpPr>
        <p:spPr>
          <a:xfrm>
            <a:off x="5040009" y="6171039"/>
            <a:ext cx="3784471" cy="338554"/>
          </a:xfrm>
          <a:prstGeom prst="rect">
            <a:avLst/>
          </a:prstGeom>
        </p:spPr>
        <p:txBody>
          <a:bodyPr wrap="square">
            <a:spAutoFit/>
          </a:bodyPr>
          <a:lstStyle/>
          <a:p>
            <a:pPr algn="ctr"/>
            <a:r>
              <a:rPr lang="ja-JP" altLang="en-US" sz="1600">
                <a:solidFill>
                  <a:srgbClr val="0070C0"/>
                </a:solidFill>
                <a:latin typeface="Meiryo" panose="020B0604030504040204" pitchFamily="34" charset="-128"/>
                <a:ea typeface="Meiryo" panose="020B0604030504040204" pitchFamily="34" charset="-128"/>
              </a:rPr>
              <a:t>自分で学習してルールを生成する</a:t>
            </a:r>
            <a:endParaRPr lang="ja-JP" altLang="en-US" sz="16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5608153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4BF4A2D8-9C50-794B-9C5D-B924B95FD47B}"/>
              </a:ext>
            </a:extLst>
          </p:cNvPr>
          <p:cNvSpPr>
            <a:spLocks noGrp="1"/>
          </p:cNvSpPr>
          <p:nvPr>
            <p:ph type="title"/>
          </p:nvPr>
        </p:nvSpPr>
        <p:spPr/>
        <p:txBody>
          <a:bodyPr/>
          <a:lstStyle/>
          <a:p>
            <a:r>
              <a:rPr kumimoji="1" lang="en-US" altLang="ja-JP" dirty="0"/>
              <a:t>AI</a:t>
            </a:r>
            <a:r>
              <a:rPr kumimoji="1" lang="ja-JP" altLang="en-US" dirty="0"/>
              <a:t>にできること、人間に求められる能力</a:t>
            </a:r>
          </a:p>
        </p:txBody>
      </p:sp>
      <p:sp>
        <p:nvSpPr>
          <p:cNvPr id="5" name="ホームベース 4">
            <a:extLst>
              <a:ext uri="{FF2B5EF4-FFF2-40B4-BE49-F238E27FC236}">
                <a16:creationId xmlns:a16="http://schemas.microsoft.com/office/drawing/2014/main" id="{257B2BE8-D628-FA4C-A49B-1103FCC5E7FF}"/>
              </a:ext>
            </a:extLst>
          </p:cNvPr>
          <p:cNvSpPr/>
          <p:nvPr/>
        </p:nvSpPr>
        <p:spPr>
          <a:xfrm>
            <a:off x="467544" y="1196752"/>
            <a:ext cx="3330370" cy="1800200"/>
          </a:xfrm>
          <a:prstGeom prst="homePlate">
            <a:avLst>
              <a:gd name="adj" fmla="val 3157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51700950-D273-2A44-802B-C5E878E6DA6A}"/>
              </a:ext>
            </a:extLst>
          </p:cNvPr>
          <p:cNvSpPr txBox="1"/>
          <p:nvPr/>
        </p:nvSpPr>
        <p:spPr>
          <a:xfrm>
            <a:off x="496964" y="1773684"/>
            <a:ext cx="2262158" cy="646331"/>
          </a:xfrm>
          <a:prstGeom prst="rect">
            <a:avLst/>
          </a:prstGeom>
          <a:noFill/>
        </p:spPr>
        <p:txBody>
          <a:bodyPr wrap="none" rtlCol="0">
            <a:spAutoFit/>
          </a:bodyPr>
          <a:lstStyle/>
          <a:p>
            <a:r>
              <a:rPr kumimoji="1" lang="ja-JP" altLang="en-US" dirty="0">
                <a:solidFill>
                  <a:schemeClr val="bg1"/>
                </a:solidFill>
                <a:latin typeface="Meiryo" panose="020B0604030504040204" pitchFamily="34" charset="-128"/>
                <a:ea typeface="Meiryo" panose="020B0604030504040204" pitchFamily="34" charset="-128"/>
              </a:rPr>
              <a:t>自分で問いや問題を</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dirty="0">
                <a:solidFill>
                  <a:schemeClr val="bg1"/>
                </a:solidFill>
                <a:latin typeface="Meiryo" panose="020B0604030504040204" pitchFamily="34" charset="-128"/>
                <a:ea typeface="Meiryo" panose="020B0604030504040204" pitchFamily="34" charset="-128"/>
              </a:rPr>
              <a:t>作ることができない</a:t>
            </a:r>
          </a:p>
        </p:txBody>
      </p:sp>
      <p:sp>
        <p:nvSpPr>
          <p:cNvPr id="8" name="ホームベース 7">
            <a:extLst>
              <a:ext uri="{FF2B5EF4-FFF2-40B4-BE49-F238E27FC236}">
                <a16:creationId xmlns:a16="http://schemas.microsoft.com/office/drawing/2014/main" id="{B68FDE8F-7048-D142-8361-F1AA811487C1}"/>
              </a:ext>
            </a:extLst>
          </p:cNvPr>
          <p:cNvSpPr/>
          <p:nvPr/>
        </p:nvSpPr>
        <p:spPr>
          <a:xfrm rot="10800000">
            <a:off x="5346086" y="1196751"/>
            <a:ext cx="3330370" cy="1800200"/>
          </a:xfrm>
          <a:prstGeom prst="homePlate">
            <a:avLst>
              <a:gd name="adj" fmla="val 3157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4D84910-46F2-634E-9E56-77BA494609F2}"/>
              </a:ext>
            </a:extLst>
          </p:cNvPr>
          <p:cNvSpPr txBox="1"/>
          <p:nvPr/>
        </p:nvSpPr>
        <p:spPr>
          <a:xfrm>
            <a:off x="5692381" y="1773684"/>
            <a:ext cx="2954655"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与えられた問いや問題には</a:t>
            </a:r>
            <a:endParaRPr kumimoji="1" lang="en-US" altLang="ja-JP" dirty="0">
              <a:solidFill>
                <a:schemeClr val="bg1"/>
              </a:solidFill>
              <a:latin typeface="Meiryo" panose="020B0604030504040204" pitchFamily="34" charset="-128"/>
              <a:ea typeface="Meiryo" panose="020B0604030504040204" pitchFamily="34" charset="-128"/>
            </a:endParaRPr>
          </a:p>
          <a:p>
            <a:pPr algn="r"/>
            <a:r>
              <a:rPr kumimoji="1" lang="ja-JP" altLang="en-US">
                <a:solidFill>
                  <a:schemeClr val="bg1"/>
                </a:solidFill>
                <a:latin typeface="Meiryo" panose="020B0604030504040204" pitchFamily="34" charset="-128"/>
                <a:ea typeface="Meiryo" panose="020B0604030504040204" pitchFamily="34" charset="-128"/>
              </a:rPr>
              <a:t>人間よりも賢く答えられる</a:t>
            </a:r>
          </a:p>
        </p:txBody>
      </p:sp>
      <p:sp>
        <p:nvSpPr>
          <p:cNvPr id="10" name="正方形/長方形 9">
            <a:extLst>
              <a:ext uri="{FF2B5EF4-FFF2-40B4-BE49-F238E27FC236}">
                <a16:creationId xmlns:a16="http://schemas.microsoft.com/office/drawing/2014/main" id="{3E44752D-A086-2A4A-AB91-FC7E66A074C6}"/>
              </a:ext>
            </a:extLst>
          </p:cNvPr>
          <p:cNvSpPr/>
          <p:nvPr/>
        </p:nvSpPr>
        <p:spPr>
          <a:xfrm>
            <a:off x="467544" y="3988988"/>
            <a:ext cx="8179492" cy="23923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0DCD3F8-CF35-8740-B400-A0C952A8925F}"/>
              </a:ext>
            </a:extLst>
          </p:cNvPr>
          <p:cNvSpPr txBox="1"/>
          <p:nvPr/>
        </p:nvSpPr>
        <p:spPr>
          <a:xfrm>
            <a:off x="1978744" y="4817821"/>
            <a:ext cx="4493538" cy="1384995"/>
          </a:xfrm>
          <a:prstGeom prst="rect">
            <a:avLst/>
          </a:prstGeom>
          <a:noFill/>
        </p:spPr>
        <p:txBody>
          <a:bodyPr wrap="none" rtlCol="0">
            <a:spAutoFit/>
          </a:bodyPr>
          <a:lstStyle/>
          <a:p>
            <a:pPr algn="r"/>
            <a:r>
              <a:rPr kumimoji="1" lang="ja-JP" altLang="en-US" sz="2800">
                <a:solidFill>
                  <a:schemeClr val="bg1"/>
                </a:solidFill>
                <a:latin typeface="Meiryo" panose="020B0604030504040204" pitchFamily="34" charset="-128"/>
                <a:ea typeface="Meiryo" panose="020B0604030504040204" pitchFamily="34" charset="-128"/>
              </a:rPr>
              <a:t>問いや問題を作る能力</a:t>
            </a:r>
            <a:endParaRPr kumimoji="1" lang="en-US" altLang="ja-JP" sz="2800" dirty="0">
              <a:solidFill>
                <a:schemeClr val="bg1"/>
              </a:solidFill>
              <a:latin typeface="Meiryo" panose="020B0604030504040204" pitchFamily="34" charset="-128"/>
              <a:ea typeface="Meiryo" panose="020B0604030504040204" pitchFamily="34" charset="-128"/>
            </a:endParaRPr>
          </a:p>
          <a:p>
            <a:pPr algn="r"/>
            <a:r>
              <a:rPr lang="ja-JP" altLang="en-US" sz="2800">
                <a:solidFill>
                  <a:schemeClr val="bg1"/>
                </a:solidFill>
                <a:latin typeface="Meiryo" panose="020B0604030504040204" pitchFamily="34" charset="-128"/>
                <a:ea typeface="Meiryo" panose="020B0604030504040204" pitchFamily="34" charset="-128"/>
              </a:rPr>
              <a:t>人工知能を使いこなす能力</a:t>
            </a:r>
            <a:endParaRPr lang="en-US" altLang="ja-JP" sz="2800" dirty="0">
              <a:solidFill>
                <a:schemeClr val="bg1"/>
              </a:solidFill>
              <a:latin typeface="Meiryo" panose="020B0604030504040204" pitchFamily="34" charset="-128"/>
              <a:ea typeface="Meiryo" panose="020B0604030504040204" pitchFamily="34" charset="-128"/>
            </a:endParaRPr>
          </a:p>
          <a:p>
            <a:pPr algn="r"/>
            <a:r>
              <a:rPr kumimoji="1" lang="ja-JP" altLang="en-US" sz="2800">
                <a:solidFill>
                  <a:schemeClr val="bg1"/>
                </a:solidFill>
                <a:latin typeface="Meiryo" panose="020B0604030504040204" pitchFamily="34" charset="-128"/>
                <a:ea typeface="Meiryo" panose="020B0604030504040204" pitchFamily="34" charset="-128"/>
              </a:rPr>
              <a:t>結果を解釈し活用する能力</a:t>
            </a:r>
          </a:p>
        </p:txBody>
      </p:sp>
      <p:sp>
        <p:nvSpPr>
          <p:cNvPr id="12" name="テキスト ボックス 11">
            <a:extLst>
              <a:ext uri="{FF2B5EF4-FFF2-40B4-BE49-F238E27FC236}">
                <a16:creationId xmlns:a16="http://schemas.microsoft.com/office/drawing/2014/main" id="{792AE411-0AFF-164B-BD2D-1679873C7B07}"/>
              </a:ext>
            </a:extLst>
          </p:cNvPr>
          <p:cNvSpPr txBox="1"/>
          <p:nvPr/>
        </p:nvSpPr>
        <p:spPr>
          <a:xfrm>
            <a:off x="2665938" y="4090970"/>
            <a:ext cx="3775394" cy="523220"/>
          </a:xfrm>
          <a:prstGeom prst="rect">
            <a:avLst/>
          </a:prstGeom>
          <a:noFill/>
        </p:spPr>
        <p:txBody>
          <a:bodyPr wrap="none" rtlCol="0">
            <a:spAutoFit/>
          </a:bodyPr>
          <a:lstStyle/>
          <a:p>
            <a:pPr algn="r"/>
            <a:r>
              <a:rPr kumimoji="1" lang="ja-JP" altLang="en-US" sz="2800" b="1">
                <a:solidFill>
                  <a:schemeClr val="bg1"/>
                </a:solidFill>
                <a:latin typeface="Meiryo" panose="020B0604030504040204" pitchFamily="34" charset="-128"/>
                <a:ea typeface="Meiryo" panose="020B0604030504040204" pitchFamily="34" charset="-128"/>
              </a:rPr>
              <a:t>人間に求められる能力</a:t>
            </a:r>
          </a:p>
        </p:txBody>
      </p:sp>
      <p:pic>
        <p:nvPicPr>
          <p:cNvPr id="6" name="図 5" descr="アイコン&#10;&#10;自動的に生成された説明">
            <a:extLst>
              <a:ext uri="{FF2B5EF4-FFF2-40B4-BE49-F238E27FC236}">
                <a16:creationId xmlns:a16="http://schemas.microsoft.com/office/drawing/2014/main" id="{B88E2496-9D75-B743-A525-EE9BEE0115B7}"/>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899587" y="1387175"/>
            <a:ext cx="1417328" cy="1609776"/>
          </a:xfrm>
          <a:prstGeom prst="rect">
            <a:avLst/>
          </a:prstGeom>
          <a:effectLst>
            <a:outerShdw blurRad="50800" dist="38100" dir="2700000" algn="tl" rotWithShape="0">
              <a:prstClr val="black">
                <a:alpha val="40000"/>
              </a:prstClr>
            </a:outerShdw>
          </a:effectLst>
        </p:spPr>
      </p:pic>
      <p:pic>
        <p:nvPicPr>
          <p:cNvPr id="17" name="図 16" descr="アイコン&#10;&#10;自動的に生成された説明">
            <a:extLst>
              <a:ext uri="{FF2B5EF4-FFF2-40B4-BE49-F238E27FC236}">
                <a16:creationId xmlns:a16="http://schemas.microsoft.com/office/drawing/2014/main" id="{DD4D631D-DDFA-084E-BE56-AD305499FB76}"/>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453255" y="3118772"/>
            <a:ext cx="1935095" cy="2543503"/>
          </a:xfrm>
          <a:prstGeom prst="rect">
            <a:avLst/>
          </a:prstGeom>
          <a:effectLst>
            <a:outerShdw blurRad="50800" dist="38100" dir="2700000" algn="tl" rotWithShape="0">
              <a:prstClr val="black">
                <a:alpha val="40000"/>
              </a:prstClr>
            </a:outerShdw>
          </a:effectLst>
        </p:spPr>
      </p:pic>
      <p:grpSp>
        <p:nvGrpSpPr>
          <p:cNvPr id="4" name="グループ化 3">
            <a:extLst>
              <a:ext uri="{FF2B5EF4-FFF2-40B4-BE49-F238E27FC236}">
                <a16:creationId xmlns:a16="http://schemas.microsoft.com/office/drawing/2014/main" id="{AEBF1F7E-358A-C80B-53A7-06BFD2D69641}"/>
              </a:ext>
            </a:extLst>
          </p:cNvPr>
          <p:cNvGrpSpPr/>
          <p:nvPr/>
        </p:nvGrpSpPr>
        <p:grpSpPr>
          <a:xfrm>
            <a:off x="1185706" y="3762470"/>
            <a:ext cx="1301121" cy="1281869"/>
            <a:chOff x="749870" y="3573884"/>
            <a:chExt cx="1301121" cy="1281869"/>
          </a:xfrm>
        </p:grpSpPr>
        <p:sp>
          <p:nvSpPr>
            <p:cNvPr id="2" name="四角形吹き出し 1">
              <a:extLst>
                <a:ext uri="{FF2B5EF4-FFF2-40B4-BE49-F238E27FC236}">
                  <a16:creationId xmlns:a16="http://schemas.microsoft.com/office/drawing/2014/main" id="{0C369E84-4031-1133-3228-8CC3A00242A5}"/>
                </a:ext>
              </a:extLst>
            </p:cNvPr>
            <p:cNvSpPr/>
            <p:nvPr/>
          </p:nvSpPr>
          <p:spPr>
            <a:xfrm>
              <a:off x="749870" y="3573884"/>
              <a:ext cx="1301121" cy="1281869"/>
            </a:xfrm>
            <a:prstGeom prst="wedgeRectCallout">
              <a:avLst>
                <a:gd name="adj1" fmla="val 48042"/>
                <a:gd name="adj2" fmla="val 611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CA02CE15-4DA4-CA31-F235-E742855A32DE}"/>
                </a:ext>
              </a:extLst>
            </p:cNvPr>
            <p:cNvSpPr txBox="1"/>
            <p:nvPr/>
          </p:nvSpPr>
          <p:spPr>
            <a:xfrm>
              <a:off x="846432" y="3690835"/>
              <a:ext cx="1107996" cy="1107996"/>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言語力</a:t>
              </a:r>
              <a:endParaRPr kumimoji="1" lang="en-US" altLang="ja-JP" sz="2400"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表現力</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読解力</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対話力</a:t>
              </a:r>
              <a:endParaRPr kumimoji="1" lang="ja-JP" altLang="en-US" sz="14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1218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C31B3A1-533B-7B48-A69C-CCB455AE9BD7}"/>
              </a:ext>
            </a:extLst>
          </p:cNvPr>
          <p:cNvSpPr/>
          <p:nvPr/>
        </p:nvSpPr>
        <p:spPr>
          <a:xfrm>
            <a:off x="2678138" y="1184648"/>
            <a:ext cx="6090739" cy="4359520"/>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360834F9-BC9A-6841-93A3-6FF444EBC4CA}"/>
              </a:ext>
            </a:extLst>
          </p:cNvPr>
          <p:cNvSpPr/>
          <p:nvPr/>
        </p:nvSpPr>
        <p:spPr>
          <a:xfrm>
            <a:off x="2678137" y="2509795"/>
            <a:ext cx="6090740" cy="3034373"/>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99A3306B-61D2-B642-9F70-9AEDD798E3AD}"/>
              </a:ext>
            </a:extLst>
          </p:cNvPr>
          <p:cNvSpPr/>
          <p:nvPr/>
        </p:nvSpPr>
        <p:spPr>
          <a:xfrm>
            <a:off x="2649541" y="3920952"/>
            <a:ext cx="6090741" cy="1623216"/>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47BCA5D-8DAF-3C42-8273-C04187DB780D}"/>
              </a:ext>
            </a:extLst>
          </p:cNvPr>
          <p:cNvSpPr>
            <a:spLocks noGrp="1"/>
          </p:cNvSpPr>
          <p:nvPr>
            <p:ph type="title"/>
          </p:nvPr>
        </p:nvSpPr>
        <p:spPr/>
        <p:txBody>
          <a:bodyPr/>
          <a:lstStyle/>
          <a:p>
            <a:r>
              <a:rPr kumimoji="1" lang="en-US" altLang="ja-JP" dirty="0"/>
              <a:t>Why</a:t>
            </a:r>
            <a:r>
              <a:rPr lang="ja-JP" altLang="en-US" dirty="0"/>
              <a:t>から始める</a:t>
            </a:r>
            <a:r>
              <a:rPr kumimoji="1" lang="en-US" altLang="ja-JP" dirty="0"/>
              <a:t> </a:t>
            </a:r>
            <a:endParaRPr kumimoji="1" lang="ja-JP" altLang="en-US" dirty="0"/>
          </a:p>
        </p:txBody>
      </p:sp>
      <p:sp>
        <p:nvSpPr>
          <p:cNvPr id="4" name="円/楕円 3">
            <a:extLst>
              <a:ext uri="{FF2B5EF4-FFF2-40B4-BE49-F238E27FC236}">
                <a16:creationId xmlns:a16="http://schemas.microsoft.com/office/drawing/2014/main" id="{60E696DA-B061-2B45-BA67-56BE27033B49}"/>
              </a:ext>
            </a:extLst>
          </p:cNvPr>
          <p:cNvSpPr/>
          <p:nvPr/>
        </p:nvSpPr>
        <p:spPr>
          <a:xfrm>
            <a:off x="335921" y="1176577"/>
            <a:ext cx="4355571" cy="4359521"/>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CCB0C01C-826F-154E-BDC3-D6891CAB4D1F}"/>
              </a:ext>
            </a:extLst>
          </p:cNvPr>
          <p:cNvSpPr/>
          <p:nvPr/>
        </p:nvSpPr>
        <p:spPr>
          <a:xfrm>
            <a:off x="966591" y="2534694"/>
            <a:ext cx="3036180" cy="300140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B201D855-23A1-C644-ABE2-55716EA28B0D}"/>
              </a:ext>
            </a:extLst>
          </p:cNvPr>
          <p:cNvSpPr/>
          <p:nvPr/>
        </p:nvSpPr>
        <p:spPr>
          <a:xfrm>
            <a:off x="1680817" y="3912882"/>
            <a:ext cx="1654628" cy="1623216"/>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4882D5FE-72F5-7348-9DF5-E310BCF5B073}"/>
              </a:ext>
            </a:extLst>
          </p:cNvPr>
          <p:cNvSpPr txBox="1"/>
          <p:nvPr/>
        </p:nvSpPr>
        <p:spPr>
          <a:xfrm>
            <a:off x="4993484" y="4200914"/>
            <a:ext cx="3775393"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いかなる問題を解決するのか？</a:t>
            </a:r>
          </a:p>
        </p:txBody>
      </p:sp>
      <p:sp>
        <p:nvSpPr>
          <p:cNvPr id="14" name="テキスト ボックス 13">
            <a:extLst>
              <a:ext uri="{FF2B5EF4-FFF2-40B4-BE49-F238E27FC236}">
                <a16:creationId xmlns:a16="http://schemas.microsoft.com/office/drawing/2014/main" id="{31C46950-4ED3-F940-A848-0DEBBE37152F}"/>
              </a:ext>
            </a:extLst>
          </p:cNvPr>
          <p:cNvSpPr txBox="1"/>
          <p:nvPr/>
        </p:nvSpPr>
        <p:spPr>
          <a:xfrm>
            <a:off x="4965279" y="4630591"/>
            <a:ext cx="3696932" cy="646331"/>
          </a:xfrm>
          <a:prstGeom prst="rect">
            <a:avLst/>
          </a:prstGeom>
          <a:noFill/>
        </p:spPr>
        <p:txBody>
          <a:bodyPr wrap="square" rtlCol="0">
            <a:spAutoFit/>
          </a:bodyPr>
          <a:lstStyle/>
          <a:p>
            <a:pPr algn="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Purpose</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目的／存在意義</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明確にする</a:t>
            </a:r>
          </a:p>
        </p:txBody>
      </p:sp>
      <p:sp>
        <p:nvSpPr>
          <p:cNvPr id="15" name="テキスト ボックス 14">
            <a:extLst>
              <a:ext uri="{FF2B5EF4-FFF2-40B4-BE49-F238E27FC236}">
                <a16:creationId xmlns:a16="http://schemas.microsoft.com/office/drawing/2014/main" id="{B45FAE48-E2E4-024B-9349-2F5F263855B2}"/>
              </a:ext>
            </a:extLst>
          </p:cNvPr>
          <p:cNvSpPr txBox="1"/>
          <p:nvPr/>
        </p:nvSpPr>
        <p:spPr>
          <a:xfrm>
            <a:off x="4702345" y="2790856"/>
            <a:ext cx="4031874"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どのように問題を解決するのか？</a:t>
            </a:r>
          </a:p>
        </p:txBody>
      </p:sp>
      <p:sp>
        <p:nvSpPr>
          <p:cNvPr id="16" name="テキスト ボックス 15">
            <a:extLst>
              <a:ext uri="{FF2B5EF4-FFF2-40B4-BE49-F238E27FC236}">
                <a16:creationId xmlns:a16="http://schemas.microsoft.com/office/drawing/2014/main" id="{36569206-48C3-3346-9D2E-7F0022A65A81}"/>
              </a:ext>
            </a:extLst>
          </p:cNvPr>
          <p:cNvSpPr txBox="1"/>
          <p:nvPr/>
        </p:nvSpPr>
        <p:spPr>
          <a:xfrm>
            <a:off x="4323458" y="3194543"/>
            <a:ext cx="4338753" cy="646331"/>
          </a:xfrm>
          <a:prstGeom prst="rect">
            <a:avLst/>
          </a:prstGeom>
          <a:noFill/>
        </p:spPr>
        <p:txBody>
          <a:bodyPr wrap="square" rtlCol="0">
            <a:spAutoFit/>
          </a:bodyPr>
          <a:lstStyle/>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構想や体制、</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開発や運用の</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方針や計画を明確にする</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091E2A6-C49D-F64D-9B6B-11AF73ACAFAD}"/>
              </a:ext>
            </a:extLst>
          </p:cNvPr>
          <p:cNvSpPr txBox="1"/>
          <p:nvPr/>
        </p:nvSpPr>
        <p:spPr>
          <a:xfrm>
            <a:off x="4716591" y="1350696"/>
            <a:ext cx="4031873"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何を使って問題を解決するのか？</a:t>
            </a:r>
          </a:p>
        </p:txBody>
      </p:sp>
      <p:sp>
        <p:nvSpPr>
          <p:cNvPr id="23" name="テキスト ボックス 22">
            <a:extLst>
              <a:ext uri="{FF2B5EF4-FFF2-40B4-BE49-F238E27FC236}">
                <a16:creationId xmlns:a16="http://schemas.microsoft.com/office/drawing/2014/main" id="{49C25C06-36FB-DA49-87BD-2D1E5D80FE6D}"/>
              </a:ext>
            </a:extLst>
          </p:cNvPr>
          <p:cNvSpPr txBox="1"/>
          <p:nvPr/>
        </p:nvSpPr>
        <p:spPr>
          <a:xfrm>
            <a:off x="4776044" y="1754383"/>
            <a:ext cx="3900412" cy="646331"/>
          </a:xfrm>
          <a:prstGeom prst="rect">
            <a:avLst/>
          </a:prstGeom>
          <a:noFill/>
        </p:spPr>
        <p:txBody>
          <a:bodyPr wrap="square" rtlCol="0">
            <a:spAutoFit/>
          </a:bodyPr>
          <a:lstStyle/>
          <a:p>
            <a:pPr algn="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技術や手法、製品やサービスなどの</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手段を具体化する</a:t>
            </a:r>
          </a:p>
        </p:txBody>
      </p:sp>
      <p:sp>
        <p:nvSpPr>
          <p:cNvPr id="25" name="上矢印 24">
            <a:extLst>
              <a:ext uri="{FF2B5EF4-FFF2-40B4-BE49-F238E27FC236}">
                <a16:creationId xmlns:a16="http://schemas.microsoft.com/office/drawing/2014/main" id="{3C9CC8AC-4732-9B48-B60C-24315BD4C9D4}"/>
              </a:ext>
            </a:extLst>
          </p:cNvPr>
          <p:cNvSpPr/>
          <p:nvPr/>
        </p:nvSpPr>
        <p:spPr>
          <a:xfrm>
            <a:off x="1756508" y="2217424"/>
            <a:ext cx="1505875" cy="2285177"/>
          </a:xfrm>
          <a:custGeom>
            <a:avLst/>
            <a:gdLst>
              <a:gd name="connsiteX0" fmla="*/ 0 w 2021233"/>
              <a:gd name="connsiteY0" fmla="*/ 1010617 h 2808312"/>
              <a:gd name="connsiteX1" fmla="*/ 1010617 w 2021233"/>
              <a:gd name="connsiteY1" fmla="*/ 0 h 2808312"/>
              <a:gd name="connsiteX2" fmla="*/ 2021233 w 2021233"/>
              <a:gd name="connsiteY2" fmla="*/ 1010617 h 2808312"/>
              <a:gd name="connsiteX3" fmla="*/ 1515925 w 2021233"/>
              <a:gd name="connsiteY3" fmla="*/ 1010617 h 2808312"/>
              <a:gd name="connsiteX4" fmla="*/ 1515925 w 2021233"/>
              <a:gd name="connsiteY4" fmla="*/ 2808312 h 2808312"/>
              <a:gd name="connsiteX5" fmla="*/ 505308 w 2021233"/>
              <a:gd name="connsiteY5" fmla="*/ 2808312 h 2808312"/>
              <a:gd name="connsiteX6" fmla="*/ 505308 w 2021233"/>
              <a:gd name="connsiteY6" fmla="*/ 1010617 h 2808312"/>
              <a:gd name="connsiteX7" fmla="*/ 0 w 2021233"/>
              <a:gd name="connsiteY7" fmla="*/ 1010617 h 2808312"/>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1515925 w 2021233"/>
              <a:gd name="connsiteY4" fmla="*/ 2808312 h 2880883"/>
              <a:gd name="connsiteX5" fmla="*/ 984279 w 2021233"/>
              <a:gd name="connsiteY5" fmla="*/ 2880883 h 2880883"/>
              <a:gd name="connsiteX6" fmla="*/ 505308 w 2021233"/>
              <a:gd name="connsiteY6" fmla="*/ 1010617 h 2880883"/>
              <a:gd name="connsiteX7" fmla="*/ 0 w 2021233"/>
              <a:gd name="connsiteY7" fmla="*/ 1010617 h 2880883"/>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978896 w 2021233"/>
              <a:gd name="connsiteY4" fmla="*/ 2866369 h 2880883"/>
              <a:gd name="connsiteX5" fmla="*/ 984279 w 2021233"/>
              <a:gd name="connsiteY5" fmla="*/ 2880883 h 2880883"/>
              <a:gd name="connsiteX6" fmla="*/ 505308 w 2021233"/>
              <a:gd name="connsiteY6" fmla="*/ 1010617 h 2880883"/>
              <a:gd name="connsiteX7" fmla="*/ 0 w 2021233"/>
              <a:gd name="connsiteY7" fmla="*/ 1010617 h 2880883"/>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978896 w 2021233"/>
              <a:gd name="connsiteY4" fmla="*/ 2866369 h 2880883"/>
              <a:gd name="connsiteX5" fmla="*/ 984279 w 2021233"/>
              <a:gd name="connsiteY5" fmla="*/ 2880883 h 2880883"/>
              <a:gd name="connsiteX6" fmla="*/ 505308 w 2021233"/>
              <a:gd name="connsiteY6" fmla="*/ 1010617 h 2880883"/>
              <a:gd name="connsiteX7" fmla="*/ 0 w 2021233"/>
              <a:gd name="connsiteY7" fmla="*/ 1010617 h 288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1233" h="2880883">
                <a:moveTo>
                  <a:pt x="0" y="1010617"/>
                </a:moveTo>
                <a:lnTo>
                  <a:pt x="1010617" y="0"/>
                </a:lnTo>
                <a:lnTo>
                  <a:pt x="2021233" y="1010617"/>
                </a:lnTo>
                <a:lnTo>
                  <a:pt x="1515925" y="1010617"/>
                </a:lnTo>
                <a:lnTo>
                  <a:pt x="978896" y="2866369"/>
                </a:lnTo>
                <a:lnTo>
                  <a:pt x="984279" y="2880883"/>
                </a:lnTo>
                <a:lnTo>
                  <a:pt x="505308" y="1010617"/>
                </a:lnTo>
                <a:lnTo>
                  <a:pt x="0" y="1010617"/>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3B341247-EC4C-A449-8E64-FE0A81557E78}"/>
              </a:ext>
            </a:extLst>
          </p:cNvPr>
          <p:cNvSpPr txBox="1"/>
          <p:nvPr/>
        </p:nvSpPr>
        <p:spPr>
          <a:xfrm>
            <a:off x="1876268" y="4375872"/>
            <a:ext cx="1245854"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WHY</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8" name="テキスト ボックス 7">
            <a:extLst>
              <a:ext uri="{FF2B5EF4-FFF2-40B4-BE49-F238E27FC236}">
                <a16:creationId xmlns:a16="http://schemas.microsoft.com/office/drawing/2014/main" id="{A70463B1-E0D1-844B-B0B1-8E5962B385C7}"/>
              </a:ext>
            </a:extLst>
          </p:cNvPr>
          <p:cNvSpPr txBox="1"/>
          <p:nvPr/>
        </p:nvSpPr>
        <p:spPr>
          <a:xfrm>
            <a:off x="1854499" y="3163765"/>
            <a:ext cx="1289392"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HOW</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9" name="テキスト ボックス 8">
            <a:extLst>
              <a:ext uri="{FF2B5EF4-FFF2-40B4-BE49-F238E27FC236}">
                <a16:creationId xmlns:a16="http://schemas.microsoft.com/office/drawing/2014/main" id="{FCA61EAB-B669-A546-8F6B-E024422D7F27}"/>
              </a:ext>
            </a:extLst>
          </p:cNvPr>
          <p:cNvSpPr txBox="1"/>
          <p:nvPr/>
        </p:nvSpPr>
        <p:spPr>
          <a:xfrm>
            <a:off x="1805648" y="1608626"/>
            <a:ext cx="1358065"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What</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grpSp>
        <p:nvGrpSpPr>
          <p:cNvPr id="24" name="グループ化 23">
            <a:extLst>
              <a:ext uri="{FF2B5EF4-FFF2-40B4-BE49-F238E27FC236}">
                <a16:creationId xmlns:a16="http://schemas.microsoft.com/office/drawing/2014/main" id="{43604228-4361-97ED-7A18-29BB484D255D}"/>
              </a:ext>
            </a:extLst>
          </p:cNvPr>
          <p:cNvGrpSpPr/>
          <p:nvPr/>
        </p:nvGrpSpPr>
        <p:grpSpPr>
          <a:xfrm>
            <a:off x="4881882" y="3949955"/>
            <a:ext cx="3886995" cy="2474904"/>
            <a:chOff x="4881882" y="3949955"/>
            <a:chExt cx="3886995" cy="2474904"/>
          </a:xfrm>
        </p:grpSpPr>
        <p:sp>
          <p:nvSpPr>
            <p:cNvPr id="19" name="正方形/長方形 18">
              <a:extLst>
                <a:ext uri="{FF2B5EF4-FFF2-40B4-BE49-F238E27FC236}">
                  <a16:creationId xmlns:a16="http://schemas.microsoft.com/office/drawing/2014/main" id="{03909F3E-FA56-72C2-89C3-6805C4BCBC9C}"/>
                </a:ext>
              </a:extLst>
            </p:cNvPr>
            <p:cNvSpPr/>
            <p:nvPr/>
          </p:nvSpPr>
          <p:spPr>
            <a:xfrm>
              <a:off x="4924401" y="3949955"/>
              <a:ext cx="3809818" cy="1586144"/>
            </a:xfrm>
            <a:prstGeom prst="rect">
              <a:avLst/>
            </a:prstGeom>
            <a:noFill/>
            <a:ln w="57150">
              <a:solidFill>
                <a:schemeClr val="accent6">
                  <a:lumMod val="60000"/>
                  <a:lumOff val="4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FD26199D-1871-BF95-6015-7F4FB5B9C6A0}"/>
                </a:ext>
              </a:extLst>
            </p:cNvPr>
            <p:cNvSpPr txBox="1"/>
            <p:nvPr/>
          </p:nvSpPr>
          <p:spPr>
            <a:xfrm>
              <a:off x="4881882" y="5708219"/>
              <a:ext cx="3852337" cy="430887"/>
            </a:xfrm>
            <a:prstGeom prst="rect">
              <a:avLst/>
            </a:prstGeom>
            <a:noFill/>
          </p:spPr>
          <p:txBody>
            <a:bodyPr wrap="none" rtlCol="0">
              <a:spAutoFit/>
            </a:bodyPr>
            <a:lstStyle/>
            <a:p>
              <a:pPr algn="ctr"/>
              <a:r>
                <a:rPr kumimoji="1" lang="ja-JP" altLang="en-US" sz="22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人間でなければできない領域</a:t>
              </a:r>
            </a:p>
          </p:txBody>
        </p:sp>
        <p:sp>
          <p:nvSpPr>
            <p:cNvPr id="21" name="テキスト ボックス 20">
              <a:extLst>
                <a:ext uri="{FF2B5EF4-FFF2-40B4-BE49-F238E27FC236}">
                  <a16:creationId xmlns:a16="http://schemas.microsoft.com/office/drawing/2014/main" id="{DD698263-BC2D-C629-7C23-025212840385}"/>
                </a:ext>
              </a:extLst>
            </p:cNvPr>
            <p:cNvSpPr txBox="1"/>
            <p:nvPr/>
          </p:nvSpPr>
          <p:spPr>
            <a:xfrm>
              <a:off x="4890891" y="6055527"/>
              <a:ext cx="3877986" cy="369332"/>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なぜ、なんのために、何をしたいか</a:t>
              </a:r>
            </a:p>
          </p:txBody>
        </p:sp>
      </p:grpSp>
    </p:spTree>
    <p:extLst>
      <p:ext uri="{BB962C8B-B14F-4D97-AF65-F5344CB8AC3E}">
        <p14:creationId xmlns:p14="http://schemas.microsoft.com/office/powerpoint/2010/main" val="321747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A29EE6-9347-9AC3-3766-EC43B9665494}"/>
              </a:ext>
            </a:extLst>
          </p:cNvPr>
          <p:cNvSpPr>
            <a:spLocks noGrp="1"/>
          </p:cNvSpPr>
          <p:nvPr>
            <p:ph type="title"/>
          </p:nvPr>
        </p:nvSpPr>
        <p:spPr/>
        <p:txBody>
          <a:bodyPr/>
          <a:lstStyle/>
          <a:p>
            <a:r>
              <a:rPr kumimoji="1" lang="ja-JP" altLang="en-US" dirty="0"/>
              <a:t>拡張知性＝</a:t>
            </a:r>
            <a:r>
              <a:rPr kumimoji="1" lang="en-US" altLang="ja-JP" dirty="0"/>
              <a:t>AI</a:t>
            </a:r>
            <a:r>
              <a:rPr lang="en-US" altLang="ja-JP" dirty="0"/>
              <a:t>×</a:t>
            </a:r>
            <a:r>
              <a:rPr kumimoji="1" lang="en-US" altLang="ja-JP" dirty="0"/>
              <a:t>OI</a:t>
            </a:r>
            <a:endParaRPr kumimoji="1" lang="ja-JP" altLang="en-US" dirty="0"/>
          </a:p>
        </p:txBody>
      </p:sp>
      <p:graphicFrame>
        <p:nvGraphicFramePr>
          <p:cNvPr id="12" name="表 11">
            <a:extLst>
              <a:ext uri="{FF2B5EF4-FFF2-40B4-BE49-F238E27FC236}">
                <a16:creationId xmlns:a16="http://schemas.microsoft.com/office/drawing/2014/main" id="{250302B5-AC72-5B57-31F2-0D2DFF5526D9}"/>
              </a:ext>
            </a:extLst>
          </p:cNvPr>
          <p:cNvGraphicFramePr>
            <a:graphicFrameLocks noGrp="1"/>
          </p:cNvGraphicFramePr>
          <p:nvPr>
            <p:extLst>
              <p:ext uri="{D42A27DB-BD31-4B8C-83A1-F6EECF244321}">
                <p14:modId xmlns:p14="http://schemas.microsoft.com/office/powerpoint/2010/main" val="1055299734"/>
              </p:ext>
            </p:extLst>
          </p:nvPr>
        </p:nvGraphicFramePr>
        <p:xfrm>
          <a:off x="312334" y="843808"/>
          <a:ext cx="8519331" cy="2462491"/>
        </p:xfrm>
        <a:graphic>
          <a:graphicData uri="http://schemas.openxmlformats.org/drawingml/2006/table">
            <a:tbl>
              <a:tblPr>
                <a:tableStyleId>{5C22544A-7EE6-4342-B048-85BDC9FD1C3A}</a:tableStyleId>
              </a:tblPr>
              <a:tblGrid>
                <a:gridCol w="1217047">
                  <a:extLst>
                    <a:ext uri="{9D8B030D-6E8A-4147-A177-3AD203B41FA5}">
                      <a16:colId xmlns:a16="http://schemas.microsoft.com/office/drawing/2014/main" val="1822065947"/>
                    </a:ext>
                  </a:extLst>
                </a:gridCol>
                <a:gridCol w="3651142">
                  <a:extLst>
                    <a:ext uri="{9D8B030D-6E8A-4147-A177-3AD203B41FA5}">
                      <a16:colId xmlns:a16="http://schemas.microsoft.com/office/drawing/2014/main" val="747447083"/>
                    </a:ext>
                  </a:extLst>
                </a:gridCol>
                <a:gridCol w="3651142">
                  <a:extLst>
                    <a:ext uri="{9D8B030D-6E8A-4147-A177-3AD203B41FA5}">
                      <a16:colId xmlns:a16="http://schemas.microsoft.com/office/drawing/2014/main" val="2874086352"/>
                    </a:ext>
                  </a:extLst>
                </a:gridCol>
              </a:tblGrid>
              <a:tr h="314897">
                <a:tc>
                  <a:txBody>
                    <a:bodyPr/>
                    <a:lstStyle/>
                    <a:p>
                      <a:pPr algn="ctr" fontAlgn="ctr"/>
                      <a:r>
                        <a:rPr lang="ja-JP" altLang="en-US" sz="1200" b="0" u="none" strike="noStrike">
                          <a:solidFill>
                            <a:schemeClr val="bg1"/>
                          </a:solidFill>
                          <a:effectLst/>
                          <a:latin typeface="Meiryo" panose="020B0604030504040204" pitchFamily="34" charset="-128"/>
                          <a:ea typeface="Meiryo" panose="020B0604030504040204" pitchFamily="34" charset="-128"/>
                        </a:rPr>
                        <a:t>項目</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algn="ctr" fontAlgn="ctr"/>
                      <a:r>
                        <a:rPr lang="en" sz="1600" b="1" u="none" strike="noStrike" dirty="0">
                          <a:solidFill>
                            <a:schemeClr val="bg1"/>
                          </a:solidFill>
                          <a:effectLst/>
                          <a:latin typeface="Meiryo" panose="020B0604030504040204" pitchFamily="34" charset="-128"/>
                          <a:ea typeface="Meiryo" panose="020B0604030504040204" pitchFamily="34" charset="-128"/>
                        </a:rPr>
                        <a:t>AI</a:t>
                      </a:r>
                      <a:r>
                        <a:rPr lang="en" sz="1200" u="none" strike="noStrike" dirty="0">
                          <a:solidFill>
                            <a:schemeClr val="bg1"/>
                          </a:solidFill>
                          <a:effectLst/>
                          <a:latin typeface="Meiryo" panose="020B0604030504040204" pitchFamily="34" charset="-128"/>
                          <a:ea typeface="Meiryo" panose="020B0604030504040204" pitchFamily="34" charset="-128"/>
                        </a:rPr>
                        <a:t> Artificial Intelligence</a:t>
                      </a:r>
                      <a:endParaRPr lang="en" sz="1200" b="1" i="0" u="none" strike="noStrike" dirty="0">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75000"/>
                      </a:schemeClr>
                    </a:solidFill>
                  </a:tcPr>
                </a:tc>
                <a:tc>
                  <a:txBody>
                    <a:bodyPr/>
                    <a:lstStyle/>
                    <a:p>
                      <a:pPr algn="ctr" fontAlgn="ctr"/>
                      <a:r>
                        <a:rPr lang="en" sz="1600" b="1" u="none" strike="noStrike" dirty="0">
                          <a:solidFill>
                            <a:schemeClr val="bg1"/>
                          </a:solidFill>
                          <a:effectLst/>
                          <a:latin typeface="Meiryo" panose="020B0604030504040204" pitchFamily="34" charset="-128"/>
                          <a:ea typeface="Meiryo" panose="020B0604030504040204" pitchFamily="34" charset="-128"/>
                        </a:rPr>
                        <a:t>OI</a:t>
                      </a:r>
                      <a:r>
                        <a:rPr lang="en" sz="1200" u="none" strike="noStrike" dirty="0">
                          <a:solidFill>
                            <a:schemeClr val="bg1"/>
                          </a:solidFill>
                          <a:effectLst/>
                          <a:latin typeface="Meiryo" panose="020B0604030504040204" pitchFamily="34" charset="-128"/>
                          <a:ea typeface="Meiryo" panose="020B0604030504040204" pitchFamily="34" charset="-128"/>
                        </a:rPr>
                        <a:t> Organic Intelligence</a:t>
                      </a:r>
                      <a:endParaRPr lang="en" sz="1200" b="1" i="0" u="none" strike="noStrike" dirty="0">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rgbClr val="0070C0"/>
                    </a:solidFill>
                  </a:tcPr>
                </a:tc>
                <a:extLst>
                  <a:ext uri="{0D108BD9-81ED-4DB2-BD59-A6C34878D82A}">
                    <a16:rowId xmlns:a16="http://schemas.microsoft.com/office/drawing/2014/main" val="3868963550"/>
                  </a:ext>
                </a:extLst>
              </a:tr>
              <a:tr h="546232">
                <a:tc>
                  <a:txBody>
                    <a:bodyPr/>
                    <a:lstStyle/>
                    <a:p>
                      <a:pPr algn="ctr" fontAlgn="ctr"/>
                      <a:r>
                        <a:rPr lang="ja-JP" altLang="en-US" sz="1200" b="0" i="0" u="none" strike="noStrike">
                          <a:solidFill>
                            <a:schemeClr val="bg1"/>
                          </a:solidFill>
                          <a:effectLst/>
                          <a:latin typeface="Meiryo" panose="020B0604030504040204" pitchFamily="34" charset="-128"/>
                          <a:ea typeface="Meiryo" panose="020B0604030504040204" pitchFamily="34" charset="-128"/>
                        </a:rPr>
                        <a:t>特徴</a:t>
                      </a:r>
                    </a:p>
                  </a:txBody>
                  <a:tcPr marL="9525" marR="9525" marT="9525" marB="0" anchor="ctr">
                    <a:solidFill>
                      <a:schemeClr val="tx1">
                        <a:lumMod val="65000"/>
                        <a:lumOff val="35000"/>
                      </a:schemeClr>
                    </a:solidFill>
                  </a:tcPr>
                </a:tc>
                <a:tc>
                  <a:txBody>
                    <a:bodyPr/>
                    <a:lstStyle/>
                    <a:p>
                      <a:pPr marL="108000"/>
                      <a:r>
                        <a:rPr lang="ja-JP" altLang="en-US" sz="1200" b="1">
                          <a:latin typeface="Meiryo" panose="020B0604030504040204" pitchFamily="34" charset="-128"/>
                          <a:ea typeface="Meiryo" panose="020B0604030504040204" pitchFamily="34" charset="-128"/>
                        </a:rPr>
                        <a:t>超高速で正確な計算機</a:t>
                      </a:r>
                      <a:endParaRPr lang="en-US" altLang="ja-JP" sz="1200" b="1" dirty="0">
                        <a:latin typeface="Meiryo" panose="020B0604030504040204" pitchFamily="34" charset="-128"/>
                        <a:ea typeface="Meiryo" panose="020B0604030504040204" pitchFamily="34" charset="-128"/>
                      </a:endParaRPr>
                    </a:p>
                    <a:p>
                      <a:pPr marL="108000"/>
                      <a:r>
                        <a:rPr lang="ja-JP" altLang="en-US" sz="1200">
                          <a:latin typeface="Meiryo" panose="020B0604030504040204" pitchFamily="34" charset="-128"/>
                          <a:ea typeface="Meiryo" panose="020B0604030504040204" pitchFamily="34" charset="-128"/>
                        </a:rPr>
                        <a:t>膨大な選択肢を瞬時に示すことができる能力</a:t>
                      </a:r>
                      <a:endParaRPr lang="en-US" altLang="ja-JP" sz="1200" b="1" dirty="0">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r>
                        <a:rPr lang="ja-JP" altLang="en-US" sz="1200" b="1">
                          <a:latin typeface="Meiryo" panose="020B0604030504040204" pitchFamily="34" charset="-128"/>
                          <a:ea typeface="Meiryo" panose="020B0604030504040204" pitchFamily="34" charset="-128"/>
                        </a:rPr>
                        <a:t>意味を理解し、価値を創造する羅針盤</a:t>
                      </a:r>
                      <a:endParaRPr lang="en-US" altLang="ja-JP" sz="1200" b="1" dirty="0">
                        <a:latin typeface="Meiryo" panose="020B0604030504040204" pitchFamily="34" charset="-128"/>
                        <a:ea typeface="Meiryo" panose="020B0604030504040204" pitchFamily="34" charset="-128"/>
                      </a:endParaRPr>
                    </a:p>
                    <a:p>
                      <a:pPr marL="108000"/>
                      <a:r>
                        <a:rPr lang="ja-JP" altLang="en-US" sz="1200">
                          <a:latin typeface="Meiryo" panose="020B0604030504040204" pitchFamily="34" charset="-128"/>
                          <a:ea typeface="Meiryo" panose="020B0604030504040204" pitchFamily="34" charset="-128"/>
                        </a:rPr>
                        <a:t>どの選択肢が本当に重要なのか判断する能力</a:t>
                      </a:r>
                    </a:p>
                  </a:txBody>
                  <a:tcPr marL="9525" marR="9525" marT="9525" marB="0" anchor="ctr">
                    <a:solidFill>
                      <a:schemeClr val="accent1">
                        <a:lumMod val="20000"/>
                        <a:lumOff val="80000"/>
                      </a:schemeClr>
                    </a:solidFill>
                  </a:tcPr>
                </a:tc>
                <a:extLst>
                  <a:ext uri="{0D108BD9-81ED-4DB2-BD59-A6C34878D82A}">
                    <a16:rowId xmlns:a16="http://schemas.microsoft.com/office/drawing/2014/main" val="3497580044"/>
                  </a:ext>
                </a:extLst>
              </a:tr>
              <a:tr h="309637">
                <a:tc>
                  <a:txBody>
                    <a:bodyPr/>
                    <a:lstStyle/>
                    <a:p>
                      <a:pPr algn="ctr" fontAlgn="ctr"/>
                      <a:r>
                        <a:rPr lang="ja-JP" altLang="en-US" sz="1200" b="0" u="none" strike="noStrike">
                          <a:solidFill>
                            <a:schemeClr val="bg1"/>
                          </a:solidFill>
                          <a:effectLst/>
                          <a:latin typeface="Meiryo" panose="020B0604030504040204" pitchFamily="34" charset="-128"/>
                          <a:ea typeface="Meiryo" panose="020B0604030504040204" pitchFamily="34" charset="-128"/>
                        </a:rPr>
                        <a:t>基盤</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半導体とアルゴリズム</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生体神経系（脳・身体）</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826852793"/>
                  </a:ext>
                </a:extLst>
              </a:tr>
              <a:tr h="309637">
                <a:tc>
                  <a:txBody>
                    <a:bodyPr/>
                    <a:lstStyle/>
                    <a:p>
                      <a:pPr algn="ctr" fontAlgn="ctr"/>
                      <a:r>
                        <a:rPr lang="ja-JP" altLang="en-US" sz="1200" b="0" u="none" strike="noStrike">
                          <a:solidFill>
                            <a:schemeClr val="bg1"/>
                          </a:solidFill>
                          <a:effectLst/>
                          <a:latin typeface="Meiryo" panose="020B0604030504040204" pitchFamily="34" charset="-128"/>
                          <a:ea typeface="Meiryo" panose="020B0604030504040204" pitchFamily="34" charset="-128"/>
                        </a:rPr>
                        <a:t>学習源</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大量のデータと計算パワー</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経験・感覚・人との関わり</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410551528"/>
                  </a:ext>
                </a:extLst>
              </a:tr>
              <a:tr h="309637">
                <a:tc>
                  <a:txBody>
                    <a:bodyPr/>
                    <a:lstStyle/>
                    <a:p>
                      <a:pPr algn="ctr" fontAlgn="ctr"/>
                      <a:r>
                        <a:rPr lang="ja-JP" altLang="en-US" sz="1200" b="0" u="none" strike="noStrike">
                          <a:solidFill>
                            <a:schemeClr val="bg1"/>
                          </a:solidFill>
                          <a:effectLst/>
                          <a:latin typeface="Meiryo" panose="020B0604030504040204" pitchFamily="34" charset="-128"/>
                          <a:ea typeface="Meiryo" panose="020B0604030504040204" pitchFamily="34" charset="-128"/>
                        </a:rPr>
                        <a:t>得意領域</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高速計算・パターン分析・反復作業</a:t>
                      </a:r>
                      <a:endParaRPr lang="ja-JP" altLang="en-US" sz="1200" b="1"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文脈理解・創造・倫理判断・共感</a:t>
                      </a:r>
                      <a:endParaRPr lang="ja-JP" altLang="en-US" sz="1200" b="1"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3028783274"/>
                  </a:ext>
                </a:extLst>
              </a:tr>
              <a:tr h="322755">
                <a:tc>
                  <a:txBody>
                    <a:bodyPr/>
                    <a:lstStyle/>
                    <a:p>
                      <a:pPr algn="ctr" fontAlgn="ctr"/>
                      <a:r>
                        <a:rPr lang="ja-JP" altLang="en-US" sz="1200" b="0" u="none" strike="noStrike">
                          <a:solidFill>
                            <a:schemeClr val="bg1"/>
                          </a:solidFill>
                          <a:effectLst/>
                          <a:latin typeface="Meiryo" panose="020B0604030504040204" pitchFamily="34" charset="-128"/>
                          <a:ea typeface="Meiryo" panose="020B0604030504040204" pitchFamily="34" charset="-128"/>
                        </a:rPr>
                        <a:t>弱点</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現実世界の“常識”がない・目的を自ら作れない</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計算速度や記憶の限界</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595276638"/>
                  </a:ext>
                </a:extLst>
              </a:tr>
              <a:tr h="349696">
                <a:tc>
                  <a:txBody>
                    <a:bodyPr/>
                    <a:lstStyle/>
                    <a:p>
                      <a:pPr algn="ctr" fontAlgn="ctr"/>
                      <a:r>
                        <a:rPr lang="ja-JP" altLang="en-US" sz="1200" b="0" u="none" strike="noStrike">
                          <a:solidFill>
                            <a:schemeClr val="bg1"/>
                          </a:solidFill>
                          <a:effectLst/>
                          <a:latin typeface="Meiryo" panose="020B0604030504040204" pitchFamily="34" charset="-128"/>
                          <a:ea typeface="Meiryo" panose="020B0604030504040204" pitchFamily="34" charset="-128"/>
                        </a:rPr>
                        <a:t>エネルギー</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lumMod val="65000"/>
                        <a:lumOff val="35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高消費電力（大量の電気を消費）</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08000" algn="l" fontAlgn="ctr"/>
                      <a:r>
                        <a:rPr lang="ja-JP" altLang="en-US" sz="1200" u="none" strike="noStrike">
                          <a:effectLst/>
                          <a:latin typeface="Meiryo" panose="020B0604030504040204" pitchFamily="34" charset="-128"/>
                          <a:ea typeface="Meiryo" panose="020B0604030504040204" pitchFamily="34" charset="-128"/>
                        </a:rPr>
                        <a:t>低消費で適応的（おにぎり</a:t>
                      </a:r>
                      <a:r>
                        <a:rPr lang="en-US" altLang="ja-JP" sz="1200" u="none" strike="noStrike" dirty="0">
                          <a:effectLst/>
                          <a:latin typeface="Meiryo" panose="020B0604030504040204" pitchFamily="34" charset="-128"/>
                          <a:ea typeface="Meiryo" panose="020B0604030504040204" pitchFamily="34" charset="-128"/>
                        </a:rPr>
                        <a:t>1</a:t>
                      </a:r>
                      <a:r>
                        <a:rPr lang="ja-JP" altLang="en-US" sz="1200" u="none" strike="noStrike">
                          <a:effectLst/>
                          <a:latin typeface="Meiryo" panose="020B0604030504040204" pitchFamily="34" charset="-128"/>
                          <a:ea typeface="Meiryo" panose="020B0604030504040204" pitchFamily="34" charset="-128"/>
                        </a:rPr>
                        <a:t>個で数時間活動）</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3243126858"/>
                  </a:ext>
                </a:extLst>
              </a:tr>
            </a:tbl>
          </a:graphicData>
        </a:graphic>
      </p:graphicFrame>
      <p:grpSp>
        <p:nvGrpSpPr>
          <p:cNvPr id="43" name="グループ化 42">
            <a:extLst>
              <a:ext uri="{FF2B5EF4-FFF2-40B4-BE49-F238E27FC236}">
                <a16:creationId xmlns:a16="http://schemas.microsoft.com/office/drawing/2014/main" id="{B3730D53-78EA-70F3-D282-9FB8F34497BF}"/>
              </a:ext>
            </a:extLst>
          </p:cNvPr>
          <p:cNvGrpSpPr/>
          <p:nvPr/>
        </p:nvGrpSpPr>
        <p:grpSpPr>
          <a:xfrm>
            <a:off x="244061" y="3414285"/>
            <a:ext cx="8673139" cy="3188765"/>
            <a:chOff x="244061" y="3414285"/>
            <a:chExt cx="8673139" cy="3188765"/>
          </a:xfrm>
        </p:grpSpPr>
        <p:sp>
          <p:nvSpPr>
            <p:cNvPr id="9" name="テキスト ボックス 8">
              <a:extLst>
                <a:ext uri="{FF2B5EF4-FFF2-40B4-BE49-F238E27FC236}">
                  <a16:creationId xmlns:a16="http://schemas.microsoft.com/office/drawing/2014/main" id="{7D1F9CCD-2CB5-8F08-6BD8-419F54928FEB}"/>
                </a:ext>
              </a:extLst>
            </p:cNvPr>
            <p:cNvSpPr txBox="1"/>
            <p:nvPr/>
          </p:nvSpPr>
          <p:spPr>
            <a:xfrm>
              <a:off x="244061" y="3736189"/>
              <a:ext cx="3889991" cy="461665"/>
            </a:xfrm>
            <a:prstGeom prst="rect">
              <a:avLst/>
            </a:prstGeom>
            <a:noFill/>
          </p:spPr>
          <p:txBody>
            <a:bodyPr wrap="square">
              <a:spAutoFit/>
            </a:bodyPr>
            <a:lstStyle/>
            <a:p>
              <a:r>
                <a:rPr lang="ja-JP" altLang="en-US" sz="2400" b="1">
                  <a:solidFill>
                    <a:schemeClr val="accent6">
                      <a:lumMod val="75000"/>
                    </a:schemeClr>
                  </a:solidFill>
                  <a:latin typeface="Meiryo" panose="020B0604030504040204" pitchFamily="34" charset="-128"/>
                  <a:ea typeface="Meiryo" panose="020B0604030504040204" pitchFamily="34" charset="-128"/>
                </a:rPr>
                <a:t>拡張知性</a:t>
              </a:r>
              <a:r>
                <a:rPr lang="en-US" altLang="ja-JP" sz="2400" dirty="0">
                  <a:solidFill>
                    <a:schemeClr val="accent6">
                      <a:lumMod val="75000"/>
                    </a:schemeClr>
                  </a:solidFill>
                  <a:latin typeface="Meiryo" panose="020B0604030504040204" pitchFamily="34" charset="-128"/>
                  <a:ea typeface="Meiryo" panose="020B0604030504040204" pitchFamily="34" charset="-128"/>
                </a:rPr>
                <a:t>  </a:t>
              </a:r>
              <a:r>
                <a:rPr lang="en-US" altLang="ja-JP" sz="1400" dirty="0">
                  <a:latin typeface="Meiryo" panose="020B0604030504040204" pitchFamily="34" charset="-128"/>
                  <a:ea typeface="Meiryo" panose="020B0604030504040204" pitchFamily="34" charset="-128"/>
                </a:rPr>
                <a:t>Augmented Intelligence </a:t>
              </a:r>
            </a:p>
          </p:txBody>
        </p:sp>
        <p:pic>
          <p:nvPicPr>
            <p:cNvPr id="14" name="図 13" descr="車, 夕日, 座る, 駐車 が含まれている画像&#10;&#10;AI 生成コンテンツは誤りを含む可能性があります。">
              <a:extLst>
                <a:ext uri="{FF2B5EF4-FFF2-40B4-BE49-F238E27FC236}">
                  <a16:creationId xmlns:a16="http://schemas.microsoft.com/office/drawing/2014/main" id="{2797220A-B936-A522-6425-2B75D3F147F9}"/>
                </a:ext>
              </a:extLst>
            </p:cNvPr>
            <p:cNvPicPr>
              <a:picLocks noChangeAspect="1"/>
            </p:cNvPicPr>
            <p:nvPr/>
          </p:nvPicPr>
          <p:blipFill>
            <a:blip r:embed="rId2"/>
            <a:stretch>
              <a:fillRect/>
            </a:stretch>
          </p:blipFill>
          <p:spPr>
            <a:xfrm>
              <a:off x="4134052" y="3414285"/>
              <a:ext cx="4783148" cy="3188765"/>
            </a:xfrm>
            <a:prstGeom prst="rect">
              <a:avLst/>
            </a:prstGeom>
            <a:ln>
              <a:noFill/>
            </a:ln>
            <a:effectLst>
              <a:softEdge rad="112500"/>
            </a:effectLst>
          </p:spPr>
        </p:pic>
        <p:sp>
          <p:nvSpPr>
            <p:cNvPr id="17" name="テキスト ボックス 16">
              <a:extLst>
                <a:ext uri="{FF2B5EF4-FFF2-40B4-BE49-F238E27FC236}">
                  <a16:creationId xmlns:a16="http://schemas.microsoft.com/office/drawing/2014/main" id="{56BF5B01-8A36-B9DE-52EC-90B28CFA2837}"/>
                </a:ext>
              </a:extLst>
            </p:cNvPr>
            <p:cNvSpPr txBox="1"/>
            <p:nvPr/>
          </p:nvSpPr>
          <p:spPr>
            <a:xfrm>
              <a:off x="4218010" y="3633079"/>
              <a:ext cx="4615455" cy="400110"/>
            </a:xfrm>
            <a:prstGeom prst="rect">
              <a:avLst/>
            </a:prstGeom>
            <a:noFill/>
          </p:spPr>
          <p:txBody>
            <a:bodyPr wrap="square">
              <a:spAutoFit/>
            </a:bodyPr>
            <a:lstStyle/>
            <a:p>
              <a:pPr algn="ctr"/>
              <a:r>
                <a:rPr lang="en"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目的地まで最速で到達するための「</a:t>
              </a:r>
              <a:r>
                <a:rPr lang="ja-JP" altLang="en-US" sz="11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高性能エンジン</a:t>
              </a:r>
              <a:r>
                <a:rPr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ja-JP" altLang="en-US" sz="1100">
                <a:solidFill>
                  <a:schemeClr val="bg1"/>
                </a:solidFill>
                <a:effectLst>
                  <a:outerShdw blurRad="50800" dist="38100" dir="2700000" algn="tl" rotWithShape="0">
                    <a:prstClr val="black">
                      <a:alpha val="40000"/>
                    </a:prstClr>
                  </a:outerShdw>
                </a:effectLst>
              </a:endParaRPr>
            </a:p>
          </p:txBody>
        </p:sp>
        <p:sp>
          <p:nvSpPr>
            <p:cNvPr id="11" name="テキスト ボックス 10">
              <a:extLst>
                <a:ext uri="{FF2B5EF4-FFF2-40B4-BE49-F238E27FC236}">
                  <a16:creationId xmlns:a16="http://schemas.microsoft.com/office/drawing/2014/main" id="{07E6FBF2-04D5-FF6E-EC4C-B12DE79C886A}"/>
                </a:ext>
              </a:extLst>
            </p:cNvPr>
            <p:cNvSpPr txBox="1"/>
            <p:nvPr/>
          </p:nvSpPr>
          <p:spPr>
            <a:xfrm>
              <a:off x="4218010" y="6048336"/>
              <a:ext cx="4615455" cy="400110"/>
            </a:xfrm>
            <a:prstGeom prst="rect">
              <a:avLst/>
            </a:prstGeom>
            <a:noFill/>
          </p:spPr>
          <p:txBody>
            <a:bodyPr wrap="square">
              <a:spAutoFit/>
            </a:bodyPr>
            <a:lstStyle/>
            <a:p>
              <a:pPr algn="ctr"/>
              <a:r>
                <a:rPr lang="en"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OI</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どこへ向かうかを決め巧みにマシンを操る「</a:t>
              </a:r>
              <a:r>
                <a:rPr lang="ja-JP" altLang="en-US" sz="11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ドライバー</a:t>
              </a:r>
              <a:r>
                <a:rPr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p>
          </p:txBody>
        </p:sp>
        <p:cxnSp>
          <p:nvCxnSpPr>
            <p:cNvPr id="19" name="直線矢印コネクタ 18">
              <a:extLst>
                <a:ext uri="{FF2B5EF4-FFF2-40B4-BE49-F238E27FC236}">
                  <a16:creationId xmlns:a16="http://schemas.microsoft.com/office/drawing/2014/main" id="{2DDEB664-9A2D-4C6A-59B9-786F1BAA8DA5}"/>
                </a:ext>
              </a:extLst>
            </p:cNvPr>
            <p:cNvCxnSpPr>
              <a:cxnSpLocks/>
            </p:cNvCxnSpPr>
            <p:nvPr/>
          </p:nvCxnSpPr>
          <p:spPr>
            <a:xfrm flipV="1">
              <a:off x="4769246" y="5150806"/>
              <a:ext cx="2310431" cy="897530"/>
            </a:xfrm>
            <a:prstGeom prst="straightConnector1">
              <a:avLst/>
            </a:prstGeom>
            <a:ln w="63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E6B89742-7A68-3314-6D98-AAD6A6F69024}"/>
                </a:ext>
              </a:extLst>
            </p:cNvPr>
            <p:cNvCxnSpPr>
              <a:cxnSpLocks/>
            </p:cNvCxnSpPr>
            <p:nvPr/>
          </p:nvCxnSpPr>
          <p:spPr>
            <a:xfrm>
              <a:off x="4769246" y="3971160"/>
              <a:ext cx="0" cy="1295264"/>
            </a:xfrm>
            <a:prstGeom prst="straightConnector1">
              <a:avLst/>
            </a:prstGeom>
            <a:ln w="63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9" name="図 28">
              <a:extLst>
                <a:ext uri="{FF2B5EF4-FFF2-40B4-BE49-F238E27FC236}">
                  <a16:creationId xmlns:a16="http://schemas.microsoft.com/office/drawing/2014/main" id="{55A3E813-ACE0-834F-1CD1-3F566DB59AB5}"/>
                </a:ext>
              </a:extLst>
            </p:cNvPr>
            <p:cNvPicPr>
              <a:picLocks noChangeAspect="1"/>
            </p:cNvPicPr>
            <p:nvPr/>
          </p:nvPicPr>
          <p:blipFill>
            <a:blip r:embed="rId3"/>
            <a:srcRect t="28828" r="55905" b="23563"/>
            <a:stretch>
              <a:fillRect/>
            </a:stretch>
          </p:blipFill>
          <p:spPr>
            <a:xfrm>
              <a:off x="336751" y="4838408"/>
              <a:ext cx="1270372" cy="914399"/>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26A44DE1-02E7-D3EA-F8E5-5E1B6314A14C}"/>
                </a:ext>
              </a:extLst>
            </p:cNvPr>
            <p:cNvPicPr>
              <a:picLocks noChangeAspect="1"/>
            </p:cNvPicPr>
            <p:nvPr/>
          </p:nvPicPr>
          <p:blipFill>
            <a:blip r:embed="rId3"/>
            <a:srcRect l="50050" t="28828" r="3547" b="24046"/>
            <a:stretch>
              <a:fillRect/>
            </a:stretch>
          </p:blipFill>
          <p:spPr>
            <a:xfrm>
              <a:off x="2545851" y="4838409"/>
              <a:ext cx="1350531" cy="914399"/>
            </a:xfrm>
            <a:prstGeom prst="rect">
              <a:avLst/>
            </a:prstGeom>
            <a:effectLst>
              <a:outerShdw blurRad="50800" dist="38100" dir="2700000" algn="tl" rotWithShape="0">
                <a:prstClr val="black">
                  <a:alpha val="40000"/>
                </a:prstClr>
              </a:outerShdw>
            </a:effectLst>
          </p:spPr>
        </p:pic>
        <p:sp>
          <p:nvSpPr>
            <p:cNvPr id="35" name="テキスト ボックス 34">
              <a:extLst>
                <a:ext uri="{FF2B5EF4-FFF2-40B4-BE49-F238E27FC236}">
                  <a16:creationId xmlns:a16="http://schemas.microsoft.com/office/drawing/2014/main" id="{6BA72DD1-1E2E-42A7-48E7-26C5A232FF3C}"/>
                </a:ext>
              </a:extLst>
            </p:cNvPr>
            <p:cNvSpPr txBox="1"/>
            <p:nvPr/>
          </p:nvSpPr>
          <p:spPr>
            <a:xfrm>
              <a:off x="310535" y="5817106"/>
              <a:ext cx="1662598" cy="584775"/>
            </a:xfrm>
            <a:prstGeom prst="rect">
              <a:avLst/>
            </a:prstGeom>
            <a:noFill/>
          </p:spPr>
          <p:txBody>
            <a:bodyPr wrap="square">
              <a:spAutoFit/>
            </a:bodyPr>
            <a:lstStyle/>
            <a:p>
              <a:pPr algn="ctr"/>
              <a:r>
                <a:rPr lang="ja-JP" altLang="en-US" sz="1600">
                  <a:latin typeface="Meiryo" panose="020B0604030504040204" pitchFamily="34" charset="-128"/>
                  <a:ea typeface="Meiryo" panose="020B0604030504040204" pitchFamily="34" charset="-128"/>
                </a:rPr>
                <a:t>アルゴリズム</a:t>
              </a:r>
              <a:endParaRPr lang="en-US" altLang="ja-JP" sz="1600" dirty="0">
                <a:latin typeface="Meiryo" panose="020B0604030504040204" pitchFamily="34" charset="-128"/>
                <a:ea typeface="Meiryo" panose="020B0604030504040204" pitchFamily="34" charset="-128"/>
              </a:endParaRPr>
            </a:p>
            <a:p>
              <a:pPr algn="ctr"/>
              <a:r>
                <a:rPr lang="ja-JP" altLang="en-US" sz="1600">
                  <a:latin typeface="Meiryo" panose="020B0604030504040204" pitchFamily="34" charset="-128"/>
                  <a:ea typeface="Meiryo" panose="020B0604030504040204" pitchFamily="34" charset="-128"/>
                </a:rPr>
                <a:t>の賢さ</a:t>
              </a:r>
              <a:r>
                <a:rPr lang="en-US" altLang="ja-JP" sz="1600" dirty="0">
                  <a:latin typeface="Meiryo" panose="020B0604030504040204" pitchFamily="34" charset="-128"/>
                  <a:ea typeface="Meiryo" panose="020B0604030504040204" pitchFamily="34" charset="-128"/>
                </a:rPr>
                <a:t> </a:t>
              </a:r>
              <a:endParaRPr lang="ja-JP" altLang="en-US" sz="1600"/>
            </a:p>
          </p:txBody>
        </p:sp>
        <p:sp>
          <p:nvSpPr>
            <p:cNvPr id="37" name="テキスト ボックス 36">
              <a:extLst>
                <a:ext uri="{FF2B5EF4-FFF2-40B4-BE49-F238E27FC236}">
                  <a16:creationId xmlns:a16="http://schemas.microsoft.com/office/drawing/2014/main" id="{3E48C181-FD61-542D-0B34-9661D22A9097}"/>
                </a:ext>
              </a:extLst>
            </p:cNvPr>
            <p:cNvSpPr txBox="1"/>
            <p:nvPr/>
          </p:nvSpPr>
          <p:spPr>
            <a:xfrm>
              <a:off x="2519171" y="5817105"/>
              <a:ext cx="1377211" cy="584775"/>
            </a:xfrm>
            <a:prstGeom prst="rect">
              <a:avLst/>
            </a:prstGeom>
            <a:noFill/>
          </p:spPr>
          <p:txBody>
            <a:bodyPr wrap="square">
              <a:spAutoFit/>
            </a:bodyPr>
            <a:lstStyle/>
            <a:p>
              <a:pPr algn="ctr"/>
              <a:r>
                <a:rPr lang="ja-JP" altLang="en-US" sz="1600">
                  <a:latin typeface="Meiryo" panose="020B0604030504040204" pitchFamily="34" charset="-128"/>
                  <a:ea typeface="Meiryo" panose="020B0604030504040204" pitchFamily="34" charset="-128"/>
                </a:rPr>
                <a:t>人間の問い</a:t>
              </a:r>
              <a:endParaRPr lang="en-US" altLang="ja-JP" sz="1600" dirty="0">
                <a:latin typeface="Meiryo" panose="020B0604030504040204" pitchFamily="34" charset="-128"/>
                <a:ea typeface="Meiryo" panose="020B0604030504040204" pitchFamily="34" charset="-128"/>
              </a:endParaRPr>
            </a:p>
            <a:p>
              <a:pPr algn="ctr"/>
              <a:r>
                <a:rPr lang="ja-JP" altLang="en-US" sz="1600">
                  <a:latin typeface="Meiryo" panose="020B0604030504040204" pitchFamily="34" charset="-128"/>
                  <a:ea typeface="Meiryo" panose="020B0604030504040204" pitchFamily="34" charset="-128"/>
                </a:rPr>
                <a:t>の深さ</a:t>
              </a:r>
              <a:endParaRPr lang="ja-JP" altLang="en-US" sz="1600"/>
            </a:p>
          </p:txBody>
        </p:sp>
        <p:sp>
          <p:nvSpPr>
            <p:cNvPr id="38" name="乗算記号 37">
              <a:extLst>
                <a:ext uri="{FF2B5EF4-FFF2-40B4-BE49-F238E27FC236}">
                  <a16:creationId xmlns:a16="http://schemas.microsoft.com/office/drawing/2014/main" id="{8C6C9220-DB11-B581-4A37-8486AA00F351}"/>
                </a:ext>
              </a:extLst>
            </p:cNvPr>
            <p:cNvSpPr/>
            <p:nvPr/>
          </p:nvSpPr>
          <p:spPr>
            <a:xfrm>
              <a:off x="1607123" y="4809224"/>
              <a:ext cx="914400" cy="914400"/>
            </a:xfrm>
            <a:prstGeom prst="mathMultiply">
              <a:avLst>
                <a:gd name="adj1" fmla="val 1359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876EEB21-A365-7F44-5FD8-63E677B3C5BE}"/>
                </a:ext>
              </a:extLst>
            </p:cNvPr>
            <p:cNvSpPr txBox="1"/>
            <p:nvPr/>
          </p:nvSpPr>
          <p:spPr>
            <a:xfrm>
              <a:off x="336751" y="4999645"/>
              <a:ext cx="1246043" cy="707886"/>
            </a:xfrm>
            <a:prstGeom prst="rect">
              <a:avLst/>
            </a:prstGeom>
            <a:noFill/>
          </p:spPr>
          <p:txBody>
            <a:bodyPr wrap="square">
              <a:spAutoFit/>
            </a:bodyPr>
            <a:lstStyle/>
            <a:p>
              <a:pPr algn="ctr"/>
              <a:r>
                <a:rPr lang="en-US" altLang="ja-JP" sz="4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lang="en-US" altLang="ja-JP" sz="4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04FA376E-D838-A5A5-0E00-C8C67F39C7A6}"/>
                </a:ext>
              </a:extLst>
            </p:cNvPr>
            <p:cNvSpPr txBox="1"/>
            <p:nvPr/>
          </p:nvSpPr>
          <p:spPr>
            <a:xfrm>
              <a:off x="2578305" y="4999645"/>
              <a:ext cx="1318077" cy="707886"/>
            </a:xfrm>
            <a:prstGeom prst="rect">
              <a:avLst/>
            </a:prstGeom>
            <a:noFill/>
          </p:spPr>
          <p:txBody>
            <a:bodyPr wrap="square">
              <a:spAutoFit/>
            </a:bodyPr>
            <a:lstStyle/>
            <a:p>
              <a:pPr algn="ctr"/>
              <a:r>
                <a:rPr lang="en-US" altLang="ja-JP" sz="4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OI</a:t>
              </a:r>
              <a:endParaRPr lang="en-US" altLang="ja-JP" sz="4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2" name="等号 41">
              <a:extLst>
                <a:ext uri="{FF2B5EF4-FFF2-40B4-BE49-F238E27FC236}">
                  <a16:creationId xmlns:a16="http://schemas.microsoft.com/office/drawing/2014/main" id="{DCADB9E5-F9D4-A1E0-52A7-7C8A5C37FBC9}"/>
                </a:ext>
              </a:extLst>
            </p:cNvPr>
            <p:cNvSpPr/>
            <p:nvPr/>
          </p:nvSpPr>
          <p:spPr>
            <a:xfrm rot="5400000">
              <a:off x="1762479" y="4115802"/>
              <a:ext cx="603686" cy="673585"/>
            </a:xfrm>
            <a:prstGeom prst="mathEqual">
              <a:avLst>
                <a:gd name="adj1" fmla="val 17334"/>
                <a:gd name="adj2" fmla="val 1176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11222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ppt_y</p:attrName>
                                        </p:attrNameLst>
                                      </p:cBhvr>
                                      <p:tavLst>
                                        <p:tav tm="0">
                                          <p:val>
                                            <p:strVal val="#ppt_y-#ppt_h*1.125000"/>
                                          </p:val>
                                        </p:tav>
                                        <p:tav tm="100000">
                                          <p:val>
                                            <p:strVal val="#ppt_y"/>
                                          </p:val>
                                        </p:tav>
                                      </p:tavLst>
                                    </p:anim>
                                    <p:animEffect transition="in" filter="wipe(down)">
                                      <p:cBhvr>
                                        <p:cTn id="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6A32403-3E25-40B5-B96B-71B0304E4916}"/>
              </a:ext>
            </a:extLst>
          </p:cNvPr>
          <p:cNvSpPr/>
          <p:nvPr/>
        </p:nvSpPr>
        <p:spPr>
          <a:xfrm>
            <a:off x="84666" y="1398946"/>
            <a:ext cx="8974667" cy="24140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AB078A3D-07F6-D3CF-3752-10FB3FBCC60A}"/>
              </a:ext>
            </a:extLst>
          </p:cNvPr>
          <p:cNvSpPr/>
          <p:nvPr/>
        </p:nvSpPr>
        <p:spPr>
          <a:xfrm>
            <a:off x="84666" y="3912616"/>
            <a:ext cx="8974667" cy="24140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48A1A30C-3923-1A4E-BF47-03577392674B}"/>
              </a:ext>
            </a:extLst>
          </p:cNvPr>
          <p:cNvSpPr/>
          <p:nvPr/>
        </p:nvSpPr>
        <p:spPr>
          <a:xfrm>
            <a:off x="1667812" y="1550700"/>
            <a:ext cx="3479764" cy="217630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8D0B70B3-A5CE-1984-CEEF-92C8BD58807C}"/>
              </a:ext>
            </a:extLst>
          </p:cNvPr>
          <p:cNvSpPr/>
          <p:nvPr/>
        </p:nvSpPr>
        <p:spPr>
          <a:xfrm>
            <a:off x="5406008" y="1550700"/>
            <a:ext cx="3479764" cy="217630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DD84262-E043-25A4-88AA-3E500597D5BA}"/>
              </a:ext>
            </a:extLst>
          </p:cNvPr>
          <p:cNvSpPr/>
          <p:nvPr/>
        </p:nvSpPr>
        <p:spPr>
          <a:xfrm>
            <a:off x="3542310" y="4047847"/>
            <a:ext cx="3498364" cy="217630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682C5F8-0CCB-3697-2BD7-94A785D985AC}"/>
              </a:ext>
            </a:extLst>
          </p:cNvPr>
          <p:cNvSpPr>
            <a:spLocks noGrp="1"/>
          </p:cNvSpPr>
          <p:nvPr>
            <p:ph type="title"/>
          </p:nvPr>
        </p:nvSpPr>
        <p:spPr/>
        <p:txBody>
          <a:bodyPr/>
          <a:lstStyle/>
          <a:p>
            <a:r>
              <a:rPr kumimoji="1" lang="ja-JP" altLang="en-US" dirty="0"/>
              <a:t>人間と</a:t>
            </a:r>
            <a:r>
              <a:rPr kumimoji="1" lang="en-US" altLang="ja-JP" dirty="0"/>
              <a:t>AI</a:t>
            </a:r>
            <a:r>
              <a:rPr kumimoji="1" lang="ja-JP" altLang="en-US" dirty="0"/>
              <a:t>の役割分担</a:t>
            </a:r>
          </a:p>
        </p:txBody>
      </p:sp>
      <p:sp>
        <p:nvSpPr>
          <p:cNvPr id="5" name="フリーフォーム 4">
            <a:extLst>
              <a:ext uri="{FF2B5EF4-FFF2-40B4-BE49-F238E27FC236}">
                <a16:creationId xmlns:a16="http://schemas.microsoft.com/office/drawing/2014/main" id="{ACD09E45-A60D-8F9E-9404-54B5998A8CEC}"/>
              </a:ext>
            </a:extLst>
          </p:cNvPr>
          <p:cNvSpPr/>
          <p:nvPr/>
        </p:nvSpPr>
        <p:spPr>
          <a:xfrm>
            <a:off x="2653049" y="2130298"/>
            <a:ext cx="5397633" cy="3507344"/>
          </a:xfrm>
          <a:custGeom>
            <a:avLst/>
            <a:gdLst>
              <a:gd name="connsiteX0" fmla="*/ 0 w 6649155"/>
              <a:gd name="connsiteY0" fmla="*/ 0 h 4921957"/>
              <a:gd name="connsiteX1" fmla="*/ 3352800 w 6649155"/>
              <a:gd name="connsiteY1" fmla="*/ 4921956 h 4921957"/>
              <a:gd name="connsiteX2" fmla="*/ 6649155 w 6649155"/>
              <a:gd name="connsiteY2" fmla="*/ 11289 h 4921957"/>
            </a:gdLst>
            <a:ahLst/>
            <a:cxnLst>
              <a:cxn ang="0">
                <a:pos x="connsiteX0" y="connsiteY0"/>
              </a:cxn>
              <a:cxn ang="0">
                <a:pos x="connsiteX1" y="connsiteY1"/>
              </a:cxn>
              <a:cxn ang="0">
                <a:pos x="connsiteX2" y="connsiteY2"/>
              </a:cxn>
            </a:cxnLst>
            <a:rect l="l" t="t" r="r" b="b"/>
            <a:pathLst>
              <a:path w="6649155" h="4921957">
                <a:moveTo>
                  <a:pt x="0" y="0"/>
                </a:moveTo>
                <a:cubicBezTo>
                  <a:pt x="1122304" y="2460037"/>
                  <a:pt x="2244608" y="4920075"/>
                  <a:pt x="3352800" y="4921956"/>
                </a:cubicBezTo>
                <a:cubicBezTo>
                  <a:pt x="4460992" y="4923837"/>
                  <a:pt x="5555073" y="2467563"/>
                  <a:pt x="6649155" y="11289"/>
                </a:cubicBezTo>
              </a:path>
            </a:pathLst>
          </a:custGeom>
          <a:noFill/>
          <a:ln w="98425">
            <a:solidFill>
              <a:srgbClr val="00B0F0"/>
            </a:solidFill>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2ECF3C1-DB84-0E4F-3B51-9853FE408484}"/>
              </a:ext>
            </a:extLst>
          </p:cNvPr>
          <p:cNvSpPr txBox="1"/>
          <p:nvPr/>
        </p:nvSpPr>
        <p:spPr>
          <a:xfrm>
            <a:off x="1675684" y="1684746"/>
            <a:ext cx="3474111" cy="646331"/>
          </a:xfrm>
          <a:prstGeom prst="rect">
            <a:avLst/>
          </a:prstGeom>
          <a:noFill/>
        </p:spPr>
        <p:txBody>
          <a:bodyPr wrap="square">
            <a:spAutoFit/>
          </a:bodyPr>
          <a:lstStyle/>
          <a:p>
            <a:pPr algn="l"/>
            <a:r>
              <a:rPr lang="ja-JP" altLang="ja-JP" sz="36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上流</a:t>
            </a:r>
            <a:endParaRPr lang="en-US" altLang="ja-JP" sz="3600" b="1" kern="0" dirty="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CFA340BA-C9CD-5BB5-58EE-B562CCF029E4}"/>
              </a:ext>
            </a:extLst>
          </p:cNvPr>
          <p:cNvSpPr txBox="1"/>
          <p:nvPr/>
        </p:nvSpPr>
        <p:spPr>
          <a:xfrm>
            <a:off x="3547859" y="4125731"/>
            <a:ext cx="3492815" cy="646331"/>
          </a:xfrm>
          <a:prstGeom prst="rect">
            <a:avLst/>
          </a:prstGeom>
          <a:noFill/>
        </p:spPr>
        <p:txBody>
          <a:bodyPr wrap="square">
            <a:spAutoFit/>
          </a:bodyPr>
          <a:lstStyle/>
          <a:p>
            <a:pPr algn="l"/>
            <a:r>
              <a:rPr lang="ja-JP" altLang="ja-JP" sz="36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中流</a:t>
            </a:r>
          </a:p>
        </p:txBody>
      </p:sp>
      <p:sp>
        <p:nvSpPr>
          <p:cNvPr id="14" name="テキスト ボックス 13">
            <a:extLst>
              <a:ext uri="{FF2B5EF4-FFF2-40B4-BE49-F238E27FC236}">
                <a16:creationId xmlns:a16="http://schemas.microsoft.com/office/drawing/2014/main" id="{A7B2EC49-C1F8-CFC5-2368-048AE84E8712}"/>
              </a:ext>
            </a:extLst>
          </p:cNvPr>
          <p:cNvSpPr txBox="1"/>
          <p:nvPr/>
        </p:nvSpPr>
        <p:spPr>
          <a:xfrm>
            <a:off x="5413877" y="1684746"/>
            <a:ext cx="3471895" cy="646331"/>
          </a:xfrm>
          <a:prstGeom prst="rect">
            <a:avLst/>
          </a:prstGeom>
          <a:noFill/>
        </p:spPr>
        <p:txBody>
          <a:bodyPr wrap="square">
            <a:spAutoFit/>
          </a:bodyPr>
          <a:lstStyle/>
          <a:p>
            <a:pPr algn="l"/>
            <a:r>
              <a:rPr lang="ja-JP" altLang="ja-JP" sz="36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下流</a:t>
            </a:r>
            <a:endParaRPr lang="en-US" altLang="ja-JP" sz="3600" b="1" kern="0" dirty="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endParaRPr>
          </a:p>
        </p:txBody>
      </p:sp>
      <p:pic>
        <p:nvPicPr>
          <p:cNvPr id="21" name="図 20" descr="アイコン&#10;&#10;自動的に生成された説明">
            <a:extLst>
              <a:ext uri="{FF2B5EF4-FFF2-40B4-BE49-F238E27FC236}">
                <a16:creationId xmlns:a16="http://schemas.microsoft.com/office/drawing/2014/main" id="{F1BCA512-5A13-077E-C3A4-784623C7B6B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8056328" y="1607535"/>
            <a:ext cx="728659" cy="829012"/>
          </a:xfrm>
          <a:prstGeom prst="rect">
            <a:avLst/>
          </a:prstGeom>
          <a:effectLst>
            <a:outerShdw blurRad="50800" dist="38100" dir="2700000" algn="tl" rotWithShape="0">
              <a:prstClr val="black">
                <a:alpha val="40000"/>
              </a:prstClr>
            </a:outerShdw>
          </a:effectLst>
        </p:spPr>
      </p:pic>
      <p:pic>
        <p:nvPicPr>
          <p:cNvPr id="22" name="図 21" descr="アイコン&#10;&#10;自動的に生成された説明">
            <a:extLst>
              <a:ext uri="{FF2B5EF4-FFF2-40B4-BE49-F238E27FC236}">
                <a16:creationId xmlns:a16="http://schemas.microsoft.com/office/drawing/2014/main" id="{469C6557-FE54-5831-3B04-D3EA6E5C71D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4293882" y="1624232"/>
            <a:ext cx="728659" cy="829012"/>
          </a:xfrm>
          <a:prstGeom prst="rect">
            <a:avLst/>
          </a:prstGeom>
          <a:effectLst>
            <a:outerShdw blurRad="50800" dist="38100" dir="2700000" algn="tl" rotWithShape="0">
              <a:prstClr val="black">
                <a:alpha val="40000"/>
              </a:prstClr>
            </a:outerShdw>
          </a:effectLst>
        </p:spPr>
      </p:pic>
      <p:pic>
        <p:nvPicPr>
          <p:cNvPr id="23" name="図 22" descr="アイコン&#10;&#10;自動的に生成された説明">
            <a:extLst>
              <a:ext uri="{FF2B5EF4-FFF2-40B4-BE49-F238E27FC236}">
                <a16:creationId xmlns:a16="http://schemas.microsoft.com/office/drawing/2014/main" id="{1985F9B0-EEA7-C0B0-F0FD-1201DCFA11D5}"/>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814881" y="1624232"/>
            <a:ext cx="403236" cy="457988"/>
          </a:xfrm>
          <a:prstGeom prst="rect">
            <a:avLst/>
          </a:prstGeom>
          <a:effectLst>
            <a:outerShdw blurRad="50800" dist="38100" dir="2700000" algn="tl" rotWithShape="0">
              <a:prstClr val="black">
                <a:alpha val="40000"/>
              </a:prstClr>
            </a:outerShdw>
          </a:effectLst>
        </p:spPr>
      </p:pic>
      <p:pic>
        <p:nvPicPr>
          <p:cNvPr id="24" name="図 23" descr="アイコン&#10;&#10;自動的に生成された説明">
            <a:extLst>
              <a:ext uri="{FF2B5EF4-FFF2-40B4-BE49-F238E27FC236}">
                <a16:creationId xmlns:a16="http://schemas.microsoft.com/office/drawing/2014/main" id="{CC0910A2-73F5-1993-DC6D-5236B5E14F4F}"/>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603819" y="1626032"/>
            <a:ext cx="403236" cy="457988"/>
          </a:xfrm>
          <a:prstGeom prst="rect">
            <a:avLst/>
          </a:prstGeom>
          <a:effectLst>
            <a:outerShdw blurRad="50800" dist="38100" dir="2700000" algn="tl" rotWithShape="0">
              <a:prstClr val="black">
                <a:alpha val="40000"/>
              </a:prstClr>
            </a:outerShdw>
          </a:effectLst>
        </p:spPr>
      </p:pic>
      <p:pic>
        <p:nvPicPr>
          <p:cNvPr id="25" name="図 24" descr="アイコン&#10;&#10;自動的に生成された説明">
            <a:extLst>
              <a:ext uri="{FF2B5EF4-FFF2-40B4-BE49-F238E27FC236}">
                <a16:creationId xmlns:a16="http://schemas.microsoft.com/office/drawing/2014/main" id="{6312880D-0993-14C0-E6A8-7FAD8613000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530103" y="4243699"/>
            <a:ext cx="434787" cy="494667"/>
          </a:xfrm>
          <a:prstGeom prst="rect">
            <a:avLst/>
          </a:prstGeom>
          <a:effectLst>
            <a:outerShdw blurRad="50800" dist="38100" dir="2700000" algn="tl" rotWithShape="0">
              <a:prstClr val="black">
                <a:alpha val="40000"/>
              </a:prstClr>
            </a:outerShdw>
          </a:effectLst>
        </p:spPr>
      </p:pic>
      <p:pic>
        <p:nvPicPr>
          <p:cNvPr id="26" name="図 25" descr="アイコン&#10;&#10;自動的に生成された説明">
            <a:extLst>
              <a:ext uri="{FF2B5EF4-FFF2-40B4-BE49-F238E27FC236}">
                <a16:creationId xmlns:a16="http://schemas.microsoft.com/office/drawing/2014/main" id="{E8A7E885-D048-D162-84F9-84E9CBA3E16F}"/>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867754" y="4249038"/>
            <a:ext cx="627457" cy="712655"/>
          </a:xfrm>
          <a:prstGeom prst="rect">
            <a:avLst/>
          </a:prstGeom>
          <a:effectLst>
            <a:outerShdw blurRad="50800" dist="38100" dir="2700000" algn="tl" rotWithShape="0">
              <a:prstClr val="black">
                <a:alpha val="40000"/>
              </a:prstClr>
            </a:outerShdw>
          </a:effectLst>
        </p:spPr>
      </p:pic>
      <p:sp>
        <p:nvSpPr>
          <p:cNvPr id="28" name="テキスト ボックス 27">
            <a:extLst>
              <a:ext uri="{FF2B5EF4-FFF2-40B4-BE49-F238E27FC236}">
                <a16:creationId xmlns:a16="http://schemas.microsoft.com/office/drawing/2014/main" id="{7241C731-BBEF-98D8-B40A-7FE25BF8412A}"/>
              </a:ext>
            </a:extLst>
          </p:cNvPr>
          <p:cNvSpPr txBox="1"/>
          <p:nvPr/>
        </p:nvSpPr>
        <p:spPr>
          <a:xfrm>
            <a:off x="84667" y="929546"/>
            <a:ext cx="8974667" cy="369332"/>
          </a:xfrm>
          <a:prstGeom prst="rect">
            <a:avLst/>
          </a:prstGeom>
          <a:noFill/>
        </p:spPr>
        <p:txBody>
          <a:bodyPr wrap="square">
            <a:spAutoFit/>
          </a:bodyPr>
          <a:lstStyle/>
          <a:p>
            <a:pPr algn="ctr"/>
            <a:r>
              <a:rPr lang="en-US" altLang="ja-JP" b="1" kern="0" dirty="0">
                <a:solidFill>
                  <a:schemeClr val="accent6">
                    <a:lumMod val="75000"/>
                  </a:schemeClr>
                </a:solidFill>
                <a:effectLst/>
                <a:latin typeface="Meiryo" panose="020B0604030504040204" pitchFamily="34" charset="-128"/>
                <a:ea typeface="Meiryo" panose="020B0604030504040204" pitchFamily="34" charset="-128"/>
                <a:cs typeface="Arial" panose="020B0604020202020204" pitchFamily="34" charset="0"/>
              </a:rPr>
              <a:t>AI</a:t>
            </a:r>
            <a:r>
              <a:rPr lang="ja-JP" altLang="ja-JP" b="1" kern="0">
                <a:solidFill>
                  <a:schemeClr val="accent6">
                    <a:lumMod val="75000"/>
                  </a:schemeClr>
                </a:solidFill>
                <a:effectLst/>
                <a:latin typeface="Meiryo" panose="020B0604030504040204" pitchFamily="34" charset="-128"/>
                <a:ea typeface="Meiryo" panose="020B0604030504040204" pitchFamily="34" charset="-128"/>
                <a:cs typeface="Arial" panose="020B0604020202020204" pitchFamily="34" charset="0"/>
              </a:rPr>
              <a:t>の性能が上がるほど「人間ならではの性能」を向上させていかなければならない</a:t>
            </a:r>
            <a:r>
              <a:rPr lang="ja-JP" altLang="ja-JP" b="1">
                <a:solidFill>
                  <a:schemeClr val="accent6">
                    <a:lumMod val="75000"/>
                  </a:schemeClr>
                </a:solidFill>
                <a:effectLst/>
                <a:latin typeface="Meiryo" panose="020B0604030504040204" pitchFamily="34" charset="-128"/>
                <a:ea typeface="Meiryo" panose="020B0604030504040204" pitchFamily="34" charset="-128"/>
              </a:rPr>
              <a:t> </a:t>
            </a:r>
            <a:endParaRPr lang="ja-JP" altLang="en-US" b="1">
              <a:solidFill>
                <a:schemeClr val="accent6">
                  <a:lumMod val="75000"/>
                </a:schemeClr>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BC9B533A-385E-02A8-5CB5-91FB0B6A3994}"/>
              </a:ext>
            </a:extLst>
          </p:cNvPr>
          <p:cNvSpPr txBox="1"/>
          <p:nvPr/>
        </p:nvSpPr>
        <p:spPr>
          <a:xfrm>
            <a:off x="142498" y="1550700"/>
            <a:ext cx="1440376" cy="1538883"/>
          </a:xfrm>
          <a:prstGeom prst="rect">
            <a:avLst/>
          </a:prstGeom>
          <a:noFill/>
        </p:spPr>
        <p:txBody>
          <a:bodyPr wrap="square" rtlCol="0">
            <a:spAutoFit/>
          </a:bodyPr>
          <a:lstStyle/>
          <a:p>
            <a:r>
              <a:rPr kumimoji="1" lang="en-US" altLang="ja-JP" sz="6600" b="1" dirty="0">
                <a:solidFill>
                  <a:schemeClr val="bg1"/>
                </a:solidFill>
                <a:latin typeface="Meiryo" panose="020B0604030504040204" pitchFamily="34" charset="-128"/>
                <a:ea typeface="Meiryo" panose="020B0604030504040204" pitchFamily="34" charset="-128"/>
              </a:rPr>
              <a:t>OI </a:t>
            </a:r>
          </a:p>
          <a:p>
            <a:r>
              <a:rPr kumimoji="1" lang="en-US" altLang="ja-JP" sz="1400" dirty="0">
                <a:solidFill>
                  <a:schemeClr val="bg1"/>
                </a:solidFill>
                <a:latin typeface="Meiryo" panose="020B0604030504040204" pitchFamily="34" charset="-128"/>
                <a:ea typeface="Meiryo" panose="020B0604030504040204" pitchFamily="34" charset="-128"/>
              </a:rPr>
              <a:t>Organic Intelligence</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E50880E-21EB-3537-FAF6-B70AE5FF7CAA}"/>
              </a:ext>
            </a:extLst>
          </p:cNvPr>
          <p:cNvSpPr txBox="1"/>
          <p:nvPr/>
        </p:nvSpPr>
        <p:spPr>
          <a:xfrm>
            <a:off x="142498" y="3147408"/>
            <a:ext cx="1504132" cy="307777"/>
          </a:xfrm>
          <a:prstGeom prst="rect">
            <a:avLst/>
          </a:prstGeom>
          <a:noFill/>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人間本来の知性</a:t>
            </a:r>
          </a:p>
        </p:txBody>
      </p:sp>
      <p:sp>
        <p:nvSpPr>
          <p:cNvPr id="11" name="テキスト ボックス 10">
            <a:extLst>
              <a:ext uri="{FF2B5EF4-FFF2-40B4-BE49-F238E27FC236}">
                <a16:creationId xmlns:a16="http://schemas.microsoft.com/office/drawing/2014/main" id="{A3E29219-2311-39C9-2AB0-7210C60D4C6D}"/>
              </a:ext>
            </a:extLst>
          </p:cNvPr>
          <p:cNvSpPr txBox="1"/>
          <p:nvPr/>
        </p:nvSpPr>
        <p:spPr>
          <a:xfrm>
            <a:off x="142498" y="4164224"/>
            <a:ext cx="1440376" cy="1538883"/>
          </a:xfrm>
          <a:prstGeom prst="rect">
            <a:avLst/>
          </a:prstGeom>
          <a:noFill/>
        </p:spPr>
        <p:txBody>
          <a:bodyPr wrap="square" rtlCol="0">
            <a:spAutoFit/>
          </a:bodyPr>
          <a:lstStyle/>
          <a:p>
            <a:r>
              <a:rPr kumimoji="1" lang="en-US" altLang="ja-JP" sz="6600" b="1" dirty="0">
                <a:solidFill>
                  <a:schemeClr val="bg1"/>
                </a:solidFill>
                <a:latin typeface="Meiryo" panose="020B0604030504040204" pitchFamily="34" charset="-128"/>
                <a:ea typeface="Meiryo" panose="020B0604030504040204" pitchFamily="34" charset="-128"/>
              </a:rPr>
              <a:t>AI </a:t>
            </a:r>
          </a:p>
          <a:p>
            <a:r>
              <a:rPr kumimoji="1" lang="en-US" altLang="ja-JP" sz="1400" dirty="0">
                <a:solidFill>
                  <a:schemeClr val="bg1"/>
                </a:solidFill>
                <a:latin typeface="Meiryo" panose="020B0604030504040204" pitchFamily="34" charset="-128"/>
                <a:ea typeface="Meiryo" panose="020B0604030504040204" pitchFamily="34" charset="-128"/>
              </a:rPr>
              <a:t>Artificial Intelligence</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216D29BD-B8AE-E000-2465-5CBFA94CE83F}"/>
              </a:ext>
            </a:extLst>
          </p:cNvPr>
          <p:cNvSpPr txBox="1"/>
          <p:nvPr/>
        </p:nvSpPr>
        <p:spPr>
          <a:xfrm>
            <a:off x="142498" y="5760932"/>
            <a:ext cx="1504132" cy="307777"/>
          </a:xfrm>
          <a:prstGeom prst="rect">
            <a:avLst/>
          </a:prstGeom>
          <a:noFill/>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人工的な知性</a:t>
            </a:r>
          </a:p>
        </p:txBody>
      </p:sp>
      <p:sp>
        <p:nvSpPr>
          <p:cNvPr id="19" name="テキスト ボックス 18">
            <a:extLst>
              <a:ext uri="{FF2B5EF4-FFF2-40B4-BE49-F238E27FC236}">
                <a16:creationId xmlns:a16="http://schemas.microsoft.com/office/drawing/2014/main" id="{B82842BF-5DF1-B631-9A0C-605DF95FC86A}"/>
              </a:ext>
            </a:extLst>
          </p:cNvPr>
          <p:cNvSpPr txBox="1"/>
          <p:nvPr/>
        </p:nvSpPr>
        <p:spPr>
          <a:xfrm>
            <a:off x="1731568" y="2623032"/>
            <a:ext cx="2937727" cy="369332"/>
          </a:xfrm>
          <a:prstGeom prst="rect">
            <a:avLst/>
          </a:prstGeom>
          <a:noFill/>
        </p:spPr>
        <p:txBody>
          <a:bodyPr wrap="square">
            <a:spAutoFit/>
          </a:bodyPr>
          <a:lstStyle/>
          <a:p>
            <a:r>
              <a:rPr lang="ja-JP" altLang="en-US" b="1">
                <a:latin typeface="Meiryo" panose="020B0604030504040204" pitchFamily="34" charset="-128"/>
                <a:ea typeface="Meiryo" panose="020B0604030504040204" pitchFamily="34" charset="-128"/>
              </a:rPr>
              <a:t>何をすべきか（要件定義）</a:t>
            </a:r>
          </a:p>
        </p:txBody>
      </p:sp>
      <p:sp>
        <p:nvSpPr>
          <p:cNvPr id="29" name="テキスト ボックス 28">
            <a:extLst>
              <a:ext uri="{FF2B5EF4-FFF2-40B4-BE49-F238E27FC236}">
                <a16:creationId xmlns:a16="http://schemas.microsoft.com/office/drawing/2014/main" id="{1BA17CE9-D99C-5C5E-1199-56E02602C52E}"/>
              </a:ext>
            </a:extLst>
          </p:cNvPr>
          <p:cNvSpPr txBox="1"/>
          <p:nvPr/>
        </p:nvSpPr>
        <p:spPr>
          <a:xfrm>
            <a:off x="1731568" y="3179666"/>
            <a:ext cx="3621382" cy="430887"/>
          </a:xfrm>
          <a:prstGeom prst="rect">
            <a:avLst/>
          </a:prstGeom>
          <a:noFill/>
        </p:spPr>
        <p:txBody>
          <a:bodyPr wrap="square">
            <a:spAutoFit/>
          </a:bodyPr>
          <a:lstStyle/>
          <a:p>
            <a:pPr algn="l"/>
            <a:r>
              <a:rPr lang="ja-JP" altLang="ja-JP" sz="22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好奇心</a:t>
            </a:r>
            <a:r>
              <a:rPr lang="ja-JP" altLang="ja-JP" sz="14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と</a:t>
            </a:r>
            <a:r>
              <a:rPr lang="ja-JP" altLang="ja-JP" sz="22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問いの創出</a:t>
            </a:r>
            <a:endParaRPr lang="ja-JP" altLang="ja-JP" sz="2200" kern="1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645360FF-BE0B-BB65-B803-116B7106D638}"/>
              </a:ext>
            </a:extLst>
          </p:cNvPr>
          <p:cNvSpPr txBox="1"/>
          <p:nvPr/>
        </p:nvSpPr>
        <p:spPr>
          <a:xfrm>
            <a:off x="5478383" y="3178882"/>
            <a:ext cx="3602132" cy="430887"/>
          </a:xfrm>
          <a:prstGeom prst="rect">
            <a:avLst/>
          </a:prstGeom>
          <a:noFill/>
        </p:spPr>
        <p:txBody>
          <a:bodyPr wrap="square">
            <a:spAutoFit/>
          </a:bodyPr>
          <a:lstStyle/>
          <a:p>
            <a:pPr algn="l"/>
            <a:r>
              <a:rPr lang="ja-JP" altLang="ja-JP" sz="22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責任担保</a:t>
            </a:r>
            <a:r>
              <a:rPr lang="ja-JP" altLang="ja-JP" sz="14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と</a:t>
            </a:r>
            <a:r>
              <a:rPr lang="ja-JP" altLang="ja-JP" sz="22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ホスピタリティ</a:t>
            </a:r>
            <a:endParaRPr lang="ja-JP" altLang="ja-JP" sz="2200" kern="1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4AE30255-A5E1-7EE2-E07D-0BFEB606E786}"/>
              </a:ext>
            </a:extLst>
          </p:cNvPr>
          <p:cNvSpPr txBox="1"/>
          <p:nvPr/>
        </p:nvSpPr>
        <p:spPr>
          <a:xfrm>
            <a:off x="5450359" y="2465123"/>
            <a:ext cx="3435413" cy="646331"/>
          </a:xfrm>
          <a:prstGeom prst="rect">
            <a:avLst/>
          </a:prstGeom>
          <a:noFill/>
        </p:spPr>
        <p:txBody>
          <a:bodyPr wrap="square">
            <a:spAutoFit/>
          </a:bodyPr>
          <a:lstStyle/>
          <a:p>
            <a:r>
              <a:rPr lang="ja-JP" altLang="en-US" b="1">
                <a:latin typeface="Meiryo" panose="020B0604030504040204" pitchFamily="34" charset="-128"/>
                <a:ea typeface="Meiryo" panose="020B0604030504040204" pitchFamily="34" charset="-128"/>
              </a:rPr>
              <a:t>どう判断するか（意思決定）</a:t>
            </a:r>
            <a:endParaRPr lang="en-US" altLang="ja-JP" b="1" dirty="0">
              <a:latin typeface="Meiryo" panose="020B0604030504040204" pitchFamily="34" charset="-128"/>
              <a:ea typeface="Meiryo" panose="020B0604030504040204" pitchFamily="34" charset="-128"/>
            </a:endParaRPr>
          </a:p>
          <a:p>
            <a:r>
              <a:rPr lang="ja-JP" altLang="en-US" b="1">
                <a:latin typeface="Meiryo" panose="020B0604030504040204" pitchFamily="34" charset="-128"/>
                <a:ea typeface="Meiryo" panose="020B0604030504040204" pitchFamily="34" charset="-128"/>
              </a:rPr>
              <a:t>責任を持てるか（倫理判断）</a:t>
            </a:r>
          </a:p>
        </p:txBody>
      </p:sp>
      <p:sp>
        <p:nvSpPr>
          <p:cNvPr id="35" name="テキスト ボックス 34">
            <a:extLst>
              <a:ext uri="{FF2B5EF4-FFF2-40B4-BE49-F238E27FC236}">
                <a16:creationId xmlns:a16="http://schemas.microsoft.com/office/drawing/2014/main" id="{A48D6283-6482-C519-2F71-260847AC0211}"/>
              </a:ext>
            </a:extLst>
          </p:cNvPr>
          <p:cNvSpPr txBox="1"/>
          <p:nvPr/>
        </p:nvSpPr>
        <p:spPr>
          <a:xfrm>
            <a:off x="3599330" y="4880866"/>
            <a:ext cx="2561166" cy="584775"/>
          </a:xfrm>
          <a:prstGeom prst="rect">
            <a:avLst/>
          </a:prstGeom>
          <a:noFill/>
        </p:spPr>
        <p:txBody>
          <a:bodyPr wrap="square">
            <a:spAutoFit/>
          </a:bodyPr>
          <a:lstStyle/>
          <a:p>
            <a:r>
              <a:rPr lang="ja-JP" altLang="en-US" sz="1400" b="1">
                <a:latin typeface="Meiryo" panose="020B0604030504040204" pitchFamily="34" charset="-128"/>
                <a:ea typeface="Meiryo" panose="020B0604030504040204" pitchFamily="34" charset="-128"/>
              </a:rPr>
              <a:t>調査→要約→比較→資料化</a:t>
            </a:r>
            <a:endParaRPr lang="en-US" altLang="ja-JP" sz="1400" b="1" dirty="0">
              <a:latin typeface="Meiryo" panose="020B0604030504040204" pitchFamily="34" charset="-128"/>
              <a:ea typeface="Meiryo" panose="020B0604030504040204" pitchFamily="34" charset="-128"/>
            </a:endParaRPr>
          </a:p>
          <a:p>
            <a:r>
              <a:rPr lang="ja-JP" altLang="en-US" b="1">
                <a:latin typeface="Meiryo" panose="020B0604030504040204" pitchFamily="34" charset="-128"/>
                <a:ea typeface="Meiryo" panose="020B0604030504040204" pitchFamily="34" charset="-128"/>
              </a:rPr>
              <a:t>手順が決まった作業</a:t>
            </a:r>
          </a:p>
        </p:txBody>
      </p:sp>
      <p:sp>
        <p:nvSpPr>
          <p:cNvPr id="37" name="テキスト ボックス 36">
            <a:extLst>
              <a:ext uri="{FF2B5EF4-FFF2-40B4-BE49-F238E27FC236}">
                <a16:creationId xmlns:a16="http://schemas.microsoft.com/office/drawing/2014/main" id="{661E930C-8677-8287-FCA4-862387AE9D7E}"/>
              </a:ext>
            </a:extLst>
          </p:cNvPr>
          <p:cNvSpPr txBox="1"/>
          <p:nvPr/>
        </p:nvSpPr>
        <p:spPr>
          <a:xfrm>
            <a:off x="3606066" y="5715526"/>
            <a:ext cx="2577036" cy="430887"/>
          </a:xfrm>
          <a:prstGeom prst="rect">
            <a:avLst/>
          </a:prstGeom>
          <a:noFill/>
        </p:spPr>
        <p:txBody>
          <a:bodyPr wrap="square">
            <a:spAutoFit/>
          </a:bodyPr>
          <a:lstStyle/>
          <a:p>
            <a:pPr algn="l"/>
            <a:r>
              <a:rPr lang="ja-JP" altLang="ja-JP" sz="2200" b="1" kern="0">
                <a:solidFill>
                  <a:srgbClr val="1B1C1D"/>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Arial" panose="020B0604020202020204" pitchFamily="34" charset="0"/>
              </a:rPr>
              <a:t>知的力仕事の代替</a:t>
            </a:r>
            <a:endParaRPr lang="ja-JP" altLang="ja-JP" sz="2200" kern="1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2582047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E8F3C2F-4829-FB93-4DC0-6B1C852E67CA}"/>
              </a:ext>
            </a:extLst>
          </p:cNvPr>
          <p:cNvPicPr>
            <a:picLocks noChangeAspect="1"/>
          </p:cNvPicPr>
          <p:nvPr/>
        </p:nvPicPr>
        <p:blipFill>
          <a:blip r:embed="rId2"/>
          <a:srcRect l="3214" t="3957" r="3214" b="25864"/>
          <a:stretch>
            <a:fillRect/>
          </a:stretch>
        </p:blipFill>
        <p:spPr>
          <a:xfrm>
            <a:off x="0" y="0"/>
            <a:ext cx="9144000" cy="6858000"/>
          </a:xfrm>
          <a:prstGeom prst="rect">
            <a:avLst/>
          </a:prstGeom>
        </p:spPr>
      </p:pic>
      <p:sp>
        <p:nvSpPr>
          <p:cNvPr id="4" name="テキスト ボックス 3">
            <a:extLst>
              <a:ext uri="{FF2B5EF4-FFF2-40B4-BE49-F238E27FC236}">
                <a16:creationId xmlns:a16="http://schemas.microsoft.com/office/drawing/2014/main" id="{0725C8A3-A8D2-E5A7-2AF7-660ADE582D6D}"/>
              </a:ext>
            </a:extLst>
          </p:cNvPr>
          <p:cNvSpPr txBox="1"/>
          <p:nvPr/>
        </p:nvSpPr>
        <p:spPr>
          <a:xfrm>
            <a:off x="136466" y="573205"/>
            <a:ext cx="6086923" cy="1061829"/>
          </a:xfrm>
          <a:prstGeom prst="rect">
            <a:avLst/>
          </a:prstGeom>
          <a:noFill/>
        </p:spPr>
        <p:txBody>
          <a:bodyPr wrap="none" rtlCol="0">
            <a:spAutoFit/>
          </a:bodyPr>
          <a:lstStyle/>
          <a:p>
            <a:pPr algn="ctr"/>
            <a:r>
              <a:rPr kumimoji="1" lang="en-US" altLang="ja-JP" sz="4000" b="1" dirty="0">
                <a:solidFill>
                  <a:schemeClr val="bg1"/>
                </a:solidFill>
                <a:effectLst>
                  <a:outerShdw blurRad="50800" dist="38100" dir="2700000" algn="tl" rotWithShape="0">
                    <a:schemeClr val="tx1">
                      <a:alpha val="40000"/>
                    </a:schemeClr>
                  </a:outerShdw>
                </a:effectLst>
              </a:rPr>
              <a:t>AI</a:t>
            </a:r>
            <a:r>
              <a:rPr kumimoji="1" lang="ja-JP" altLang="en-US" sz="4000" b="1">
                <a:solidFill>
                  <a:schemeClr val="bg1"/>
                </a:solidFill>
                <a:effectLst>
                  <a:outerShdw blurRad="50800" dist="38100" dir="2700000" algn="tl" rotWithShape="0">
                    <a:schemeClr val="tx1">
                      <a:alpha val="40000"/>
                    </a:schemeClr>
                  </a:outerShdw>
                </a:effectLst>
              </a:rPr>
              <a:t>とは知性のモビルスーツ</a:t>
            </a:r>
            <a:endParaRPr kumimoji="1" lang="en-US" altLang="ja-JP" sz="4000" b="1" dirty="0">
              <a:solidFill>
                <a:schemeClr val="bg1"/>
              </a:solidFill>
              <a:effectLst>
                <a:outerShdw blurRad="50800" dist="38100" dir="2700000" algn="tl" rotWithShape="0">
                  <a:schemeClr val="tx1">
                    <a:alpha val="40000"/>
                  </a:schemeClr>
                </a:outerShdw>
              </a:effectLst>
            </a:endParaRPr>
          </a:p>
          <a:p>
            <a:pPr algn="ctr"/>
            <a:r>
              <a:rPr lang="ja-JP" altLang="en-US" sz="2300">
                <a:solidFill>
                  <a:schemeClr val="bg1"/>
                </a:solidFill>
                <a:effectLst>
                  <a:outerShdw blurRad="50800" dist="38100" dir="2700000" algn="tl" rotWithShape="0">
                    <a:schemeClr val="tx1">
                      <a:alpha val="40000"/>
                    </a:schemeClr>
                  </a:outerShdw>
                </a:effectLst>
              </a:rPr>
              <a:t>人間の知性を拡張し、ニュータイプに覚醒させる</a:t>
            </a:r>
            <a:endParaRPr kumimoji="1" lang="ja-JP" altLang="en-US" sz="2300">
              <a:solidFill>
                <a:schemeClr val="bg1"/>
              </a:solidFill>
              <a:effectLst>
                <a:outerShdw blurRad="50800" dist="38100" dir="2700000" algn="tl" rotWithShape="0">
                  <a:schemeClr val="tx1">
                    <a:alpha val="40000"/>
                  </a:schemeClr>
                </a:outerShdw>
              </a:effectLst>
            </a:endParaRPr>
          </a:p>
        </p:txBody>
      </p:sp>
    </p:spTree>
    <p:extLst>
      <p:ext uri="{BB962C8B-B14F-4D97-AF65-F5344CB8AC3E}">
        <p14:creationId xmlns:p14="http://schemas.microsoft.com/office/powerpoint/2010/main" val="2579902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アイコン&#10;&#10;自動的に生成された説明">
            <a:extLst>
              <a:ext uri="{FF2B5EF4-FFF2-40B4-BE49-F238E27FC236}">
                <a16:creationId xmlns:a16="http://schemas.microsoft.com/office/drawing/2014/main" id="{D7AB68AE-61CF-5645-BD4E-858F166B80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02014" y="849788"/>
            <a:ext cx="2130190" cy="2130190"/>
          </a:xfrm>
          <a:prstGeom prst="rect">
            <a:avLst/>
          </a:prstGeom>
          <a:effectLst>
            <a:outerShdw blurRad="50800" dist="38100" dir="2700000" algn="tl" rotWithShape="0">
              <a:prstClr val="black">
                <a:alpha val="40000"/>
              </a:prstClr>
            </a:outerShdw>
          </a:effectLst>
        </p:spPr>
      </p:pic>
      <p:pic>
        <p:nvPicPr>
          <p:cNvPr id="12" name="図 11" descr="図形&#10;&#10;中程度の精度で自動的に生成された説明">
            <a:extLst>
              <a:ext uri="{FF2B5EF4-FFF2-40B4-BE49-F238E27FC236}">
                <a16:creationId xmlns:a16="http://schemas.microsoft.com/office/drawing/2014/main" id="{45FAB37B-EC0A-7E63-3CA4-EC4AF8727BB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56718" y="1096329"/>
            <a:ext cx="1860630" cy="1860630"/>
          </a:xfrm>
          <a:prstGeom prst="rect">
            <a:avLst/>
          </a:prstGeom>
          <a:effectLst>
            <a:outerShdw blurRad="50800" dist="38100" dir="2700000" algn="tl" rotWithShape="0">
              <a:prstClr val="black">
                <a:alpha val="40000"/>
              </a:prstClr>
            </a:outerShdw>
          </a:effectLst>
        </p:spPr>
      </p:pic>
      <p:grpSp>
        <p:nvGrpSpPr>
          <p:cNvPr id="19" name="グループ化 18">
            <a:extLst>
              <a:ext uri="{FF2B5EF4-FFF2-40B4-BE49-F238E27FC236}">
                <a16:creationId xmlns:a16="http://schemas.microsoft.com/office/drawing/2014/main" id="{351D59C2-DF5C-0DDC-8DCB-7853D0BE828D}"/>
              </a:ext>
            </a:extLst>
          </p:cNvPr>
          <p:cNvGrpSpPr/>
          <p:nvPr/>
        </p:nvGrpSpPr>
        <p:grpSpPr>
          <a:xfrm>
            <a:off x="278725" y="883183"/>
            <a:ext cx="8564074" cy="1682369"/>
            <a:chOff x="278725" y="938183"/>
            <a:chExt cx="8564074" cy="2306976"/>
          </a:xfrm>
        </p:grpSpPr>
        <p:sp>
          <p:nvSpPr>
            <p:cNvPr id="5" name="テキスト ボックス 4">
              <a:extLst>
                <a:ext uri="{FF2B5EF4-FFF2-40B4-BE49-F238E27FC236}">
                  <a16:creationId xmlns:a16="http://schemas.microsoft.com/office/drawing/2014/main" id="{87D5240F-8B1B-EFF5-6D0F-D7DC6ADCA1D5}"/>
                </a:ext>
              </a:extLst>
            </p:cNvPr>
            <p:cNvSpPr txBox="1"/>
            <p:nvPr/>
          </p:nvSpPr>
          <p:spPr>
            <a:xfrm>
              <a:off x="301201" y="938183"/>
              <a:ext cx="4143308" cy="717474"/>
            </a:xfrm>
            <a:prstGeom prst="rect">
              <a:avLst/>
            </a:prstGeom>
            <a:solidFill>
              <a:srgbClr val="0432FF">
                <a:alpha val="63137"/>
              </a:srgbClr>
            </a:solidFill>
          </p:spPr>
          <p:txBody>
            <a:bodyPr wrap="square" rtlCol="0">
              <a:spAutoFit/>
            </a:bodyPr>
            <a:lstStyle/>
            <a:p>
              <a:pPr algn="ct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9865C9A8-8910-F6CA-A057-07740C6A94DC}"/>
                </a:ext>
              </a:extLst>
            </p:cNvPr>
            <p:cNvSpPr txBox="1"/>
            <p:nvPr/>
          </p:nvSpPr>
          <p:spPr>
            <a:xfrm>
              <a:off x="301200" y="999739"/>
              <a:ext cx="4143307" cy="717474"/>
            </a:xfrm>
            <a:prstGeom prst="rect">
              <a:avLst/>
            </a:prstGeom>
            <a:noFill/>
          </p:spPr>
          <p:txBody>
            <a:bodyPr wrap="square">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活　用</a:t>
              </a: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F16B5F7A-3071-A2E3-1D90-74D69F59C572}"/>
                </a:ext>
              </a:extLst>
            </p:cNvPr>
            <p:cNvSpPr txBox="1"/>
            <p:nvPr/>
          </p:nvSpPr>
          <p:spPr>
            <a:xfrm>
              <a:off x="4699491" y="938183"/>
              <a:ext cx="4143308" cy="717474"/>
            </a:xfrm>
            <a:prstGeom prst="rect">
              <a:avLst/>
            </a:prstGeom>
            <a:solidFill>
              <a:schemeClr val="accent3">
                <a:lumMod val="75000"/>
                <a:alpha val="63137"/>
              </a:schemeClr>
            </a:solidFill>
          </p:spPr>
          <p:txBody>
            <a:bodyPr wrap="square" rtlCol="0">
              <a:spAutoFit/>
            </a:bodyPr>
            <a:lstStyle/>
            <a:p>
              <a:pPr algn="ct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092F298-5407-3F05-C218-41688599B103}"/>
                </a:ext>
              </a:extLst>
            </p:cNvPr>
            <p:cNvSpPr txBox="1"/>
            <p:nvPr/>
          </p:nvSpPr>
          <p:spPr>
            <a:xfrm>
              <a:off x="4699490" y="1006143"/>
              <a:ext cx="4143307" cy="717474"/>
            </a:xfrm>
            <a:prstGeom prst="rect">
              <a:avLst/>
            </a:prstGeom>
            <a:noFill/>
          </p:spPr>
          <p:txBody>
            <a:bodyPr wrap="square">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創　出</a:t>
              </a: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C0FA951F-2A0B-DF1C-0093-77C6E6BDB467}"/>
                </a:ext>
              </a:extLst>
            </p:cNvPr>
            <p:cNvSpPr txBox="1"/>
            <p:nvPr/>
          </p:nvSpPr>
          <p:spPr>
            <a:xfrm>
              <a:off x="301200" y="1685742"/>
              <a:ext cx="4143307" cy="717474"/>
            </a:xfrm>
            <a:prstGeom prst="rect">
              <a:avLst/>
            </a:prstGeom>
            <a:solidFill>
              <a:srgbClr val="0432FF">
                <a:alpha val="63137"/>
              </a:srgbClr>
            </a:solidFill>
          </p:spPr>
          <p:txBody>
            <a:bodyPr wrap="square" rtlCol="0">
              <a:spAutoFit/>
            </a:bodyPr>
            <a:lstStyle/>
            <a:p>
              <a:pPr algn="ct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DF08C22B-F7A3-7AAB-0953-1CD103FABD75}"/>
                </a:ext>
              </a:extLst>
            </p:cNvPr>
            <p:cNvSpPr txBox="1"/>
            <p:nvPr/>
          </p:nvSpPr>
          <p:spPr>
            <a:xfrm>
              <a:off x="301200" y="1754133"/>
              <a:ext cx="4143307" cy="717474"/>
            </a:xfrm>
            <a:prstGeom prst="rect">
              <a:avLst/>
            </a:prstGeom>
            <a:noFill/>
          </p:spPr>
          <p:txBody>
            <a:bodyPr wrap="square">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組合せ</a:t>
              </a: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3A4D3D53-966D-4B44-5B9F-A10DED07E430}"/>
                </a:ext>
              </a:extLst>
            </p:cNvPr>
            <p:cNvSpPr txBox="1"/>
            <p:nvPr/>
          </p:nvSpPr>
          <p:spPr>
            <a:xfrm>
              <a:off x="4699490" y="1694382"/>
              <a:ext cx="4143308" cy="717474"/>
            </a:xfrm>
            <a:prstGeom prst="rect">
              <a:avLst/>
            </a:prstGeom>
            <a:solidFill>
              <a:schemeClr val="accent3">
                <a:lumMod val="75000"/>
                <a:alpha val="63137"/>
              </a:schemeClr>
            </a:solidFill>
          </p:spPr>
          <p:txBody>
            <a:bodyPr wrap="square" rtlCol="0">
              <a:spAutoFit/>
            </a:bodyPr>
            <a:lstStyle/>
            <a:p>
              <a:pPr algn="ct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3E8C592-2F52-3D0C-CC75-C015F3FD7399}"/>
                </a:ext>
              </a:extLst>
            </p:cNvPr>
            <p:cNvSpPr txBox="1"/>
            <p:nvPr/>
          </p:nvSpPr>
          <p:spPr>
            <a:xfrm>
              <a:off x="4699489" y="1790015"/>
              <a:ext cx="4143307" cy="717474"/>
            </a:xfrm>
            <a:prstGeom prst="rect">
              <a:avLst/>
            </a:prstGeom>
            <a:noFill/>
          </p:spPr>
          <p:txBody>
            <a:bodyPr wrap="square">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単　独</a:t>
              </a: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6DDCC80E-FAD0-57BC-3E8A-3F874BDE27D4}"/>
                </a:ext>
              </a:extLst>
            </p:cNvPr>
            <p:cNvSpPr txBox="1"/>
            <p:nvPr/>
          </p:nvSpPr>
          <p:spPr>
            <a:xfrm>
              <a:off x="301200" y="2470904"/>
              <a:ext cx="4143307" cy="717474"/>
            </a:xfrm>
            <a:prstGeom prst="rect">
              <a:avLst/>
            </a:prstGeom>
            <a:solidFill>
              <a:srgbClr val="0432FF">
                <a:alpha val="63137"/>
              </a:srgbClr>
            </a:solidFill>
          </p:spPr>
          <p:txBody>
            <a:bodyPr wrap="square" rtlCol="0">
              <a:spAutoFit/>
            </a:bodyPr>
            <a:lstStyle/>
            <a:p>
              <a:pPr algn="ct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12F93905-1071-602F-C7B8-2753DFC37055}"/>
                </a:ext>
              </a:extLst>
            </p:cNvPr>
            <p:cNvSpPr txBox="1"/>
            <p:nvPr/>
          </p:nvSpPr>
          <p:spPr>
            <a:xfrm>
              <a:off x="278725" y="2527685"/>
              <a:ext cx="4143307" cy="717474"/>
            </a:xfrm>
            <a:prstGeom prst="rect">
              <a:avLst/>
            </a:prstGeom>
            <a:noFill/>
          </p:spPr>
          <p:txBody>
            <a:bodyPr wrap="square">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収益性</a:t>
              </a:r>
            </a:p>
          </p:txBody>
        </p:sp>
        <p:sp>
          <p:nvSpPr>
            <p:cNvPr id="9" name="テキスト ボックス 8">
              <a:extLst>
                <a:ext uri="{FF2B5EF4-FFF2-40B4-BE49-F238E27FC236}">
                  <a16:creationId xmlns:a16="http://schemas.microsoft.com/office/drawing/2014/main" id="{361CC4D9-16B7-559E-C22B-DE7BD3B10C88}"/>
                </a:ext>
              </a:extLst>
            </p:cNvPr>
            <p:cNvSpPr txBox="1"/>
            <p:nvPr/>
          </p:nvSpPr>
          <p:spPr>
            <a:xfrm>
              <a:off x="4699490" y="2470904"/>
              <a:ext cx="4143308" cy="717474"/>
            </a:xfrm>
            <a:prstGeom prst="rect">
              <a:avLst/>
            </a:prstGeom>
            <a:solidFill>
              <a:schemeClr val="accent3">
                <a:lumMod val="75000"/>
                <a:alpha val="63137"/>
              </a:schemeClr>
            </a:solidFill>
          </p:spPr>
          <p:txBody>
            <a:bodyPr wrap="square" rtlCol="0">
              <a:spAutoFit/>
            </a:bodyPr>
            <a:lstStyle/>
            <a:p>
              <a:pPr algn="ct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AEE7BE2-517D-441A-A61E-4DC85D4B0978}"/>
                </a:ext>
              </a:extLst>
            </p:cNvPr>
            <p:cNvSpPr txBox="1"/>
            <p:nvPr/>
          </p:nvSpPr>
          <p:spPr>
            <a:xfrm>
              <a:off x="4691419" y="2518450"/>
              <a:ext cx="4143307" cy="717474"/>
            </a:xfrm>
            <a:prstGeom prst="rect">
              <a:avLst/>
            </a:prstGeom>
            <a:noFill/>
          </p:spPr>
          <p:txBody>
            <a:bodyPr wrap="square">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好奇心</a:t>
              </a: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「イノベーション」と「インベンション」の違い</a:t>
            </a:r>
          </a:p>
        </p:txBody>
      </p:sp>
      <p:sp>
        <p:nvSpPr>
          <p:cNvPr id="7" name="テキスト ボックス 6">
            <a:extLst>
              <a:ext uri="{FF2B5EF4-FFF2-40B4-BE49-F238E27FC236}">
                <a16:creationId xmlns:a16="http://schemas.microsoft.com/office/drawing/2014/main" id="{24DD4088-54E5-674D-9B7F-1B305E45C3CD}"/>
              </a:ext>
            </a:extLst>
          </p:cNvPr>
          <p:cNvSpPr txBox="1"/>
          <p:nvPr/>
        </p:nvSpPr>
        <p:spPr>
          <a:xfrm>
            <a:off x="5107274" y="3316841"/>
            <a:ext cx="3343493" cy="2185214"/>
          </a:xfrm>
          <a:prstGeom prst="rect">
            <a:avLst/>
          </a:prstGeom>
          <a:noFill/>
        </p:spPr>
        <p:txBody>
          <a:bodyPr wrap="square" rtlCol="0">
            <a:spAutoFit/>
          </a:bodyPr>
          <a:lstStyle/>
          <a:p>
            <a:pPr algn="ctr"/>
            <a:r>
              <a:rPr lang="ja-JP" altLang="en-US" sz="3200" b="1">
                <a:solidFill>
                  <a:schemeClr val="accent3">
                    <a:lumMod val="50000"/>
                  </a:schemeClr>
                </a:solidFill>
                <a:latin typeface="Meiryo" panose="020B0604030504040204" pitchFamily="34" charset="-128"/>
                <a:ea typeface="Meiryo" panose="020B0604030504040204" pitchFamily="34" charset="-128"/>
              </a:rPr>
              <a:t>インベンション</a:t>
            </a:r>
            <a:r>
              <a:rPr lang="en-US" altLang="ja-JP" sz="3200" dirty="0">
                <a:solidFill>
                  <a:schemeClr val="accent3">
                    <a:lumMod val="50000"/>
                  </a:schemeClr>
                </a:solidFill>
                <a:latin typeface="Meiryo" panose="020B0604030504040204" pitchFamily="34" charset="-128"/>
                <a:ea typeface="Meiryo" panose="020B0604030504040204" pitchFamily="34" charset="-128"/>
              </a:rPr>
              <a:t>Invention</a:t>
            </a:r>
            <a:r>
              <a:rPr lang="ja-JP" altLang="en-US" sz="2400">
                <a:solidFill>
                  <a:schemeClr val="accent3">
                    <a:lumMod val="50000"/>
                  </a:schemeClr>
                </a:solidFill>
                <a:latin typeface="Meiryo" panose="020B0604030504040204" pitchFamily="34" charset="-128"/>
                <a:ea typeface="Meiryo" panose="020B0604030504040204" pitchFamily="34" charset="-128"/>
              </a:rPr>
              <a:t>（発明）</a:t>
            </a:r>
            <a:endParaRPr lang="en-US" altLang="ja-JP" sz="2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これまでにはなかった</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新しい「もの／こと」を創り</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新たな価値を産み出すこと</a:t>
            </a:r>
          </a:p>
          <a:p>
            <a:pPr algn="ctr"/>
            <a:endParaRPr kumimoji="1" lang="ja-JP" altLang="en-US">
              <a:solidFill>
                <a:schemeClr val="accent3">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D267F3A-3B78-ED4E-BCD4-D162A829C5E5}"/>
              </a:ext>
            </a:extLst>
          </p:cNvPr>
          <p:cNvSpPr txBox="1"/>
          <p:nvPr/>
        </p:nvSpPr>
        <p:spPr>
          <a:xfrm>
            <a:off x="5189678" y="5368066"/>
            <a:ext cx="3185487" cy="800219"/>
          </a:xfrm>
          <a:prstGeom prst="rect">
            <a:avLst/>
          </a:prstGeom>
          <a:noFill/>
        </p:spPr>
        <p:txBody>
          <a:bodyPr wrap="none" rtlCol="0">
            <a:spAutoFit/>
          </a:bodyPr>
          <a:lstStyle/>
          <a:p>
            <a:pPr algn="ctr"/>
            <a:r>
              <a:rPr lang="ja-JP" altLang="en-US" sz="2800" b="1">
                <a:solidFill>
                  <a:schemeClr val="accent3">
                    <a:lumMod val="75000"/>
                  </a:schemeClr>
                </a:solidFill>
                <a:latin typeface="Meiryo" panose="020B0604030504040204" pitchFamily="34" charset="-128"/>
                <a:ea typeface="Meiryo" panose="020B0604030504040204" pitchFamily="34" charset="-128"/>
              </a:rPr>
              <a:t>丁寧な試行錯誤</a:t>
            </a:r>
            <a:endParaRPr lang="en-US" altLang="ja-JP" sz="28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知識の蓄積・ひらめき・洞察</a:t>
            </a:r>
          </a:p>
        </p:txBody>
      </p:sp>
      <p:sp>
        <p:nvSpPr>
          <p:cNvPr id="14" name="テキスト ボックス 13">
            <a:extLst>
              <a:ext uri="{FF2B5EF4-FFF2-40B4-BE49-F238E27FC236}">
                <a16:creationId xmlns:a16="http://schemas.microsoft.com/office/drawing/2014/main" id="{857F9239-82A5-FBFE-D951-0C18D4FEAFB5}"/>
              </a:ext>
            </a:extLst>
          </p:cNvPr>
          <p:cNvSpPr txBox="1"/>
          <p:nvPr/>
        </p:nvSpPr>
        <p:spPr>
          <a:xfrm>
            <a:off x="789118" y="5350247"/>
            <a:ext cx="3416320" cy="800219"/>
          </a:xfrm>
          <a:prstGeom prst="rect">
            <a:avLst/>
          </a:prstGeom>
          <a:noFill/>
        </p:spPr>
        <p:txBody>
          <a:bodyPr wrap="none" rtlCol="0">
            <a:spAutoFit/>
          </a:bodyPr>
          <a:lstStyle/>
          <a:p>
            <a:pPr algn="ctr"/>
            <a:r>
              <a:rPr lang="ja-JP" altLang="en-US" sz="2800" b="1">
                <a:solidFill>
                  <a:srgbClr val="0070C0"/>
                </a:solidFill>
                <a:latin typeface="Meiryo" panose="020B0604030504040204" pitchFamily="34" charset="-128"/>
                <a:ea typeface="Meiryo" panose="020B0604030504040204" pitchFamily="34" charset="-128"/>
              </a:rPr>
              <a:t>高速な試行錯誤</a:t>
            </a:r>
          </a:p>
          <a:p>
            <a:pPr algn="ctr"/>
            <a:r>
              <a:rPr lang="ja-JP" altLang="en-US" b="1">
                <a:solidFill>
                  <a:srgbClr val="0070C0"/>
                </a:solidFill>
                <a:latin typeface="Meiryo" panose="020B0604030504040204" pitchFamily="34" charset="-128"/>
                <a:ea typeface="Meiryo" panose="020B0604030504040204" pitchFamily="34" charset="-128"/>
              </a:rPr>
              <a:t>フィードバックとアップデート</a:t>
            </a:r>
            <a:endParaRPr lang="en-US" altLang="ja-JP" b="1" dirty="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B8E9DE9D-6F00-19AB-EA64-F44501927D25}"/>
              </a:ext>
            </a:extLst>
          </p:cNvPr>
          <p:cNvSpPr txBox="1"/>
          <p:nvPr/>
        </p:nvSpPr>
        <p:spPr>
          <a:xfrm>
            <a:off x="550047" y="3316841"/>
            <a:ext cx="3894462"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新しい組合せによって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これまでにない価値を創造し</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不可逆的な行動変容</a:t>
            </a:r>
            <a:r>
              <a:rPr kumimoji="1" lang="ja-JP" altLang="en-US">
                <a:solidFill>
                  <a:srgbClr val="0070C0"/>
                </a:solidFill>
                <a:latin typeface="Meiryo" panose="020B0604030504040204" pitchFamily="34" charset="-128"/>
                <a:ea typeface="Meiryo" panose="020B0604030504040204" pitchFamily="34" charset="-128"/>
              </a:rPr>
              <a:t>をもたらすこと</a:t>
            </a:r>
          </a:p>
        </p:txBody>
      </p:sp>
      <p:grpSp>
        <p:nvGrpSpPr>
          <p:cNvPr id="60" name="グループ化 59">
            <a:extLst>
              <a:ext uri="{FF2B5EF4-FFF2-40B4-BE49-F238E27FC236}">
                <a16:creationId xmlns:a16="http://schemas.microsoft.com/office/drawing/2014/main" id="{BFF8A1E7-1F67-DEF0-47CC-97BD9B2F1285}"/>
              </a:ext>
            </a:extLst>
          </p:cNvPr>
          <p:cNvGrpSpPr/>
          <p:nvPr/>
        </p:nvGrpSpPr>
        <p:grpSpPr>
          <a:xfrm>
            <a:off x="4699489" y="2599072"/>
            <a:ext cx="4143308" cy="749491"/>
            <a:chOff x="4699490" y="4367843"/>
            <a:chExt cx="4143308" cy="749491"/>
          </a:xfrm>
        </p:grpSpPr>
        <p:sp>
          <p:nvSpPr>
            <p:cNvPr id="24" name="テキスト ボックス 23">
              <a:extLst>
                <a:ext uri="{FF2B5EF4-FFF2-40B4-BE49-F238E27FC236}">
                  <a16:creationId xmlns:a16="http://schemas.microsoft.com/office/drawing/2014/main" id="{CE790178-FFEA-6147-FB75-C16C3D98412B}"/>
                </a:ext>
              </a:extLst>
            </p:cNvPr>
            <p:cNvSpPr txBox="1"/>
            <p:nvPr/>
          </p:nvSpPr>
          <p:spPr>
            <a:xfrm>
              <a:off x="4699490" y="4367843"/>
              <a:ext cx="4143308" cy="646331"/>
            </a:xfrm>
            <a:prstGeom prst="rect">
              <a:avLst/>
            </a:prstGeom>
            <a:solidFill>
              <a:schemeClr val="accent3">
                <a:lumMod val="75000"/>
                <a:alpha val="63137"/>
              </a:schemeClr>
            </a:solidFill>
            <a:effectLst>
              <a:outerShdw blurRad="50800" dist="38100" dir="2700000" algn="tl" rotWithShape="0">
                <a:prstClr val="black">
                  <a:alpha val="40000"/>
                </a:prstClr>
              </a:outerShdw>
            </a:effectLst>
          </p:spPr>
          <p:txBody>
            <a:bodyPr wrap="square" rtlCol="0">
              <a:spAutoFit/>
            </a:bodyPr>
            <a:lstStyle/>
            <a:p>
              <a:pPr algn="ctr"/>
              <a:endParaRPr kumimoji="1" lang="ja-JP" altLang="en-US" sz="3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BBF10E58-4D4B-4547-DE2E-6B2B78F85EE1}"/>
                </a:ext>
              </a:extLst>
            </p:cNvPr>
            <p:cNvSpPr txBox="1"/>
            <p:nvPr/>
          </p:nvSpPr>
          <p:spPr>
            <a:xfrm>
              <a:off x="5950426" y="4409448"/>
              <a:ext cx="595035" cy="707886"/>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4000" b="1" dirty="0">
                  <a:solidFill>
                    <a:schemeClr val="bg1"/>
                  </a:solidFill>
                  <a:latin typeface="Meiryo" panose="020B0604030504040204" pitchFamily="34" charset="-128"/>
                  <a:ea typeface="Meiryo" panose="020B0604030504040204" pitchFamily="34" charset="-128"/>
                </a:rPr>
                <a:t>O</a:t>
              </a:r>
              <a:endParaRPr kumimoji="1" lang="ja-JP" altLang="en-US" sz="4000" b="1">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2781A6FC-D992-E513-C5D5-29A25FDC9D6F}"/>
                </a:ext>
              </a:extLst>
            </p:cNvPr>
            <p:cNvSpPr txBox="1"/>
            <p:nvPr/>
          </p:nvSpPr>
          <p:spPr>
            <a:xfrm>
              <a:off x="6991400" y="4409448"/>
              <a:ext cx="532518" cy="707886"/>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4000" b="1" dirty="0">
                  <a:solidFill>
                    <a:schemeClr val="bg1"/>
                  </a:solidFill>
                  <a:latin typeface="Meiryo" panose="020B0604030504040204" pitchFamily="34" charset="-128"/>
                  <a:ea typeface="Meiryo" panose="020B0604030504040204" pitchFamily="34" charset="-128"/>
                </a:rPr>
                <a:t>1</a:t>
              </a:r>
              <a:endParaRPr kumimoji="1" lang="ja-JP" altLang="en-US" sz="4000" b="1">
                <a:solidFill>
                  <a:schemeClr val="bg1"/>
                </a:solidFill>
                <a:latin typeface="Meiryo" panose="020B0604030504040204" pitchFamily="34" charset="-128"/>
                <a:ea typeface="Meiryo" panose="020B0604030504040204" pitchFamily="34" charset="-128"/>
              </a:endParaRPr>
            </a:p>
          </p:txBody>
        </p:sp>
        <p:sp>
          <p:nvSpPr>
            <p:cNvPr id="25" name="右矢印 24">
              <a:extLst>
                <a:ext uri="{FF2B5EF4-FFF2-40B4-BE49-F238E27FC236}">
                  <a16:creationId xmlns:a16="http://schemas.microsoft.com/office/drawing/2014/main" id="{E64ED00B-3A2B-9C42-2C2A-D12D978D4248}"/>
                </a:ext>
              </a:extLst>
            </p:cNvPr>
            <p:cNvSpPr/>
            <p:nvPr/>
          </p:nvSpPr>
          <p:spPr>
            <a:xfrm>
              <a:off x="6587865" y="4560377"/>
              <a:ext cx="358487" cy="28291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5" name="テキスト ボックス 34">
            <a:extLst>
              <a:ext uri="{FF2B5EF4-FFF2-40B4-BE49-F238E27FC236}">
                <a16:creationId xmlns:a16="http://schemas.microsoft.com/office/drawing/2014/main" id="{44BC5D4F-E3B1-D83D-105B-06B413BB1744}"/>
              </a:ext>
            </a:extLst>
          </p:cNvPr>
          <p:cNvSpPr txBox="1"/>
          <p:nvPr/>
        </p:nvSpPr>
        <p:spPr>
          <a:xfrm>
            <a:off x="2205948" y="5422061"/>
            <a:ext cx="288862"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1</a:t>
            </a:r>
            <a:endParaRPr kumimoji="1" lang="ja-JP" altLang="en-US" sz="1200" b="1">
              <a:solidFill>
                <a:schemeClr val="bg1"/>
              </a:solidFill>
              <a:latin typeface="Meiryo" panose="020B0604030504040204" pitchFamily="34" charset="-128"/>
              <a:ea typeface="Meiryo" panose="020B0604030504040204" pitchFamily="34" charset="-128"/>
            </a:endParaRPr>
          </a:p>
        </p:txBody>
      </p:sp>
      <p:grpSp>
        <p:nvGrpSpPr>
          <p:cNvPr id="59" name="グループ化 58">
            <a:extLst>
              <a:ext uri="{FF2B5EF4-FFF2-40B4-BE49-F238E27FC236}">
                <a16:creationId xmlns:a16="http://schemas.microsoft.com/office/drawing/2014/main" id="{72244BE4-BADF-12B0-1031-DC8B65576A8C}"/>
              </a:ext>
            </a:extLst>
          </p:cNvPr>
          <p:cNvGrpSpPr/>
          <p:nvPr/>
        </p:nvGrpSpPr>
        <p:grpSpPr>
          <a:xfrm>
            <a:off x="301200" y="2605078"/>
            <a:ext cx="4143307" cy="644774"/>
            <a:chOff x="295066" y="4347903"/>
            <a:chExt cx="4143307" cy="644774"/>
          </a:xfrm>
        </p:grpSpPr>
        <p:sp>
          <p:nvSpPr>
            <p:cNvPr id="26" name="テキスト ボックス 25">
              <a:extLst>
                <a:ext uri="{FF2B5EF4-FFF2-40B4-BE49-F238E27FC236}">
                  <a16:creationId xmlns:a16="http://schemas.microsoft.com/office/drawing/2014/main" id="{3510F950-FA6D-AAA8-5CD1-B1FEDDAA7FCD}"/>
                </a:ext>
              </a:extLst>
            </p:cNvPr>
            <p:cNvSpPr txBox="1"/>
            <p:nvPr/>
          </p:nvSpPr>
          <p:spPr>
            <a:xfrm>
              <a:off x="295066" y="4347936"/>
              <a:ext cx="4143307" cy="626477"/>
            </a:xfrm>
            <a:prstGeom prst="rect">
              <a:avLst/>
            </a:prstGeom>
            <a:solidFill>
              <a:srgbClr val="0432FF">
                <a:alpha val="63137"/>
              </a:srgbClr>
            </a:solidFill>
          </p:spPr>
          <p:txBody>
            <a:bodyPr wrap="square" rtlCol="0">
              <a:spAutoFit/>
            </a:bodyPr>
            <a:lstStyle/>
            <a:p>
              <a:pPr algn="ctr"/>
              <a:endParaRPr kumimoji="1" lang="ja-JP" altLang="en-US" sz="3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7" name="星 12 26">
              <a:extLst>
                <a:ext uri="{FF2B5EF4-FFF2-40B4-BE49-F238E27FC236}">
                  <a16:creationId xmlns:a16="http://schemas.microsoft.com/office/drawing/2014/main" id="{C0710369-094F-6D39-8BC7-0A764FFBE2E1}"/>
                </a:ext>
              </a:extLst>
            </p:cNvPr>
            <p:cNvSpPr/>
            <p:nvPr/>
          </p:nvSpPr>
          <p:spPr>
            <a:xfrm>
              <a:off x="2137129" y="4433172"/>
              <a:ext cx="459180" cy="460885"/>
            </a:xfrm>
            <a:prstGeom prst="star12">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9AC5F956-C796-7B71-2809-5CD9E5DBCD64}"/>
                </a:ext>
              </a:extLst>
            </p:cNvPr>
            <p:cNvSpPr txBox="1"/>
            <p:nvPr/>
          </p:nvSpPr>
          <p:spPr>
            <a:xfrm>
              <a:off x="1409307" y="4347936"/>
              <a:ext cx="288862"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1</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9A68484A-1C72-74F6-2342-37B0F0289AE6}"/>
                </a:ext>
              </a:extLst>
            </p:cNvPr>
            <p:cNvSpPr txBox="1"/>
            <p:nvPr/>
          </p:nvSpPr>
          <p:spPr>
            <a:xfrm>
              <a:off x="1291548" y="4507661"/>
              <a:ext cx="288862"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1</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0761E628-BBF9-DD0A-F9D8-D833A8DFCFC7}"/>
                </a:ext>
              </a:extLst>
            </p:cNvPr>
            <p:cNvSpPr txBox="1"/>
            <p:nvPr/>
          </p:nvSpPr>
          <p:spPr>
            <a:xfrm>
              <a:off x="1397349" y="4715677"/>
              <a:ext cx="288862"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1</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EB71C289-CCFC-EDDB-E0C9-66D0EEF61408}"/>
                </a:ext>
              </a:extLst>
            </p:cNvPr>
            <p:cNvSpPr txBox="1"/>
            <p:nvPr/>
          </p:nvSpPr>
          <p:spPr>
            <a:xfrm>
              <a:off x="3042032" y="4715678"/>
              <a:ext cx="288862"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1</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9838418A-57B4-F326-09B3-E6EC4F3FB1F6}"/>
                </a:ext>
              </a:extLst>
            </p:cNvPr>
            <p:cNvSpPr txBox="1"/>
            <p:nvPr/>
          </p:nvSpPr>
          <p:spPr>
            <a:xfrm>
              <a:off x="3150599" y="4527674"/>
              <a:ext cx="288862"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1</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2D5EE577-8D67-A15B-DE77-255C935858FF}"/>
                </a:ext>
              </a:extLst>
            </p:cNvPr>
            <p:cNvSpPr txBox="1"/>
            <p:nvPr/>
          </p:nvSpPr>
          <p:spPr>
            <a:xfrm>
              <a:off x="3042032" y="4347903"/>
              <a:ext cx="288862"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1</a:t>
              </a:r>
              <a:endParaRPr kumimoji="1" lang="ja-JP" altLang="en-US" sz="1200" b="1">
                <a:solidFill>
                  <a:schemeClr val="bg1"/>
                </a:solidFill>
                <a:latin typeface="Meiryo" panose="020B0604030504040204" pitchFamily="34" charset="-128"/>
                <a:ea typeface="Meiryo" panose="020B0604030504040204" pitchFamily="34" charset="-128"/>
              </a:endParaRPr>
            </a:p>
          </p:txBody>
        </p:sp>
        <p:cxnSp>
          <p:nvCxnSpPr>
            <p:cNvPr id="40" name="直線矢印コネクタ 39">
              <a:extLst>
                <a:ext uri="{FF2B5EF4-FFF2-40B4-BE49-F238E27FC236}">
                  <a16:creationId xmlns:a16="http://schemas.microsoft.com/office/drawing/2014/main" id="{DB544607-FE8A-FA84-CC3D-134018AB5225}"/>
                </a:ext>
              </a:extLst>
            </p:cNvPr>
            <p:cNvCxnSpPr>
              <a:cxnSpLocks/>
              <a:stCxn id="28" idx="3"/>
              <a:endCxn id="27" idx="8"/>
            </p:cNvCxnSpPr>
            <p:nvPr/>
          </p:nvCxnSpPr>
          <p:spPr>
            <a:xfrm>
              <a:off x="1698169" y="4486436"/>
              <a:ext cx="469719" cy="6195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9875F4B8-6EB7-C6B2-E21B-5B3B11F622E1}"/>
                </a:ext>
              </a:extLst>
            </p:cNvPr>
            <p:cNvCxnSpPr>
              <a:cxnSpLocks/>
              <a:stCxn id="29" idx="3"/>
            </p:cNvCxnSpPr>
            <p:nvPr/>
          </p:nvCxnSpPr>
          <p:spPr>
            <a:xfrm>
              <a:off x="1580410" y="4646161"/>
              <a:ext cx="550583" cy="2441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F5C04C85-9570-BC3B-5AC4-31180BB256C8}"/>
                </a:ext>
              </a:extLst>
            </p:cNvPr>
            <p:cNvCxnSpPr>
              <a:cxnSpLocks/>
              <a:stCxn id="30" idx="3"/>
              <a:endCxn id="27" idx="6"/>
            </p:cNvCxnSpPr>
            <p:nvPr/>
          </p:nvCxnSpPr>
          <p:spPr>
            <a:xfrm flipV="1">
              <a:off x="1686211" y="4778836"/>
              <a:ext cx="481677" cy="7534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A11026A3-2535-8D68-92C7-3FDBDC9D4960}"/>
                </a:ext>
              </a:extLst>
            </p:cNvPr>
            <p:cNvCxnSpPr>
              <a:cxnSpLocks/>
              <a:stCxn id="38" idx="1"/>
              <a:endCxn id="27" idx="0"/>
            </p:cNvCxnSpPr>
            <p:nvPr/>
          </p:nvCxnSpPr>
          <p:spPr>
            <a:xfrm flipH="1">
              <a:off x="2565550" y="4486403"/>
              <a:ext cx="476482" cy="6199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A61E3C86-CFB7-2A90-BB66-E8393948FCD4}"/>
                </a:ext>
              </a:extLst>
            </p:cNvPr>
            <p:cNvCxnSpPr>
              <a:cxnSpLocks/>
              <a:stCxn id="38" idx="2"/>
              <a:endCxn id="27" idx="1"/>
            </p:cNvCxnSpPr>
            <p:nvPr/>
          </p:nvCxnSpPr>
          <p:spPr>
            <a:xfrm flipH="1">
              <a:off x="2596309" y="4624902"/>
              <a:ext cx="590154" cy="3871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B374B875-65FC-DA05-7362-4D652D0E97EA}"/>
                </a:ext>
              </a:extLst>
            </p:cNvPr>
            <p:cNvCxnSpPr>
              <a:cxnSpLocks/>
              <a:stCxn id="36" idx="1"/>
              <a:endCxn id="27" idx="2"/>
            </p:cNvCxnSpPr>
            <p:nvPr/>
          </p:nvCxnSpPr>
          <p:spPr>
            <a:xfrm flipH="1" flipV="1">
              <a:off x="2565550" y="4778836"/>
              <a:ext cx="476482" cy="7534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32" name="テキスト ボックス 31">
            <a:extLst>
              <a:ext uri="{FF2B5EF4-FFF2-40B4-BE49-F238E27FC236}">
                <a16:creationId xmlns:a16="http://schemas.microsoft.com/office/drawing/2014/main" id="{E9FDEA11-40A1-4012-7FFA-0A96E7162DD5}"/>
              </a:ext>
            </a:extLst>
          </p:cNvPr>
          <p:cNvSpPr txBox="1"/>
          <p:nvPr/>
        </p:nvSpPr>
        <p:spPr>
          <a:xfrm>
            <a:off x="576174" y="4829054"/>
            <a:ext cx="2423926" cy="369332"/>
          </a:xfrm>
          <a:prstGeom prst="rect">
            <a:avLst/>
          </a:prstGeom>
          <a:noFill/>
        </p:spPr>
        <p:txBody>
          <a:bodyPr wrap="square">
            <a:spAutoFit/>
          </a:bodyPr>
          <a:lstStyle/>
          <a:p>
            <a:r>
              <a:rPr kumimoji="1" lang="ja-JP" altLang="en-US" b="1">
                <a:solidFill>
                  <a:schemeClr val="accent6">
                    <a:lumMod val="75000"/>
                  </a:schemeClr>
                </a:solidFill>
                <a:latin typeface="Meiryo" panose="020B0604030504040204" pitchFamily="34" charset="-128"/>
                <a:ea typeface="Meiryo" panose="020B0604030504040204" pitchFamily="34" charset="-128"/>
              </a:rPr>
              <a:t>不可逆的な行動変容</a:t>
            </a:r>
            <a:endParaRPr lang="ja-JP" altLang="en-US">
              <a:solidFill>
                <a:schemeClr val="accent6">
                  <a:lumMod val="75000"/>
                </a:schemeClr>
              </a:solidFill>
            </a:endParaRPr>
          </a:p>
        </p:txBody>
      </p:sp>
    </p:spTree>
    <p:extLst>
      <p:ext uri="{BB962C8B-B14F-4D97-AF65-F5344CB8AC3E}">
        <p14:creationId xmlns:p14="http://schemas.microsoft.com/office/powerpoint/2010/main" val="210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 calcmode="lin" valueType="num">
                                      <p:cBhvr>
                                        <p:cTn id="14" dur="500" fill="hold"/>
                                        <p:tgtEl>
                                          <p:spTgt spid="59"/>
                                        </p:tgtEl>
                                        <p:attrNameLst>
                                          <p:attrName>ppt_w</p:attrName>
                                        </p:attrNameLst>
                                      </p:cBhvr>
                                      <p:tavLst>
                                        <p:tav tm="0">
                                          <p:val>
                                            <p:fltVal val="0"/>
                                          </p:val>
                                        </p:tav>
                                        <p:tav tm="100000">
                                          <p:val>
                                            <p:strVal val="#ppt_w"/>
                                          </p:val>
                                        </p:tav>
                                      </p:tavLst>
                                    </p:anim>
                                    <p:anim calcmode="lin" valueType="num">
                                      <p:cBhvr>
                                        <p:cTn id="15" dur="500" fill="hold"/>
                                        <p:tgtEl>
                                          <p:spTgt spid="59"/>
                                        </p:tgtEl>
                                        <p:attrNameLst>
                                          <p:attrName>ppt_h</p:attrName>
                                        </p:attrNameLst>
                                      </p:cBhvr>
                                      <p:tavLst>
                                        <p:tav tm="0">
                                          <p:val>
                                            <p:fltVal val="0"/>
                                          </p:val>
                                        </p:tav>
                                        <p:tav tm="100000">
                                          <p:val>
                                            <p:strVal val="#ppt_h"/>
                                          </p:val>
                                        </p:tav>
                                      </p:tavLst>
                                    </p:anim>
                                    <p:animEffect transition="in" filter="fade">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89DE13-D73F-496D-C87B-DD0C2D089B44}"/>
              </a:ext>
            </a:extLst>
          </p:cNvPr>
          <p:cNvSpPr>
            <a:spLocks noGrp="1"/>
          </p:cNvSpPr>
          <p:nvPr>
            <p:ph type="title"/>
          </p:nvPr>
        </p:nvSpPr>
        <p:spPr/>
        <p:txBody>
          <a:bodyPr/>
          <a:lstStyle/>
          <a:p>
            <a:r>
              <a:rPr lang="ja-JP" altLang="en-US" dirty="0"/>
              <a:t>仕事は０点からのスタートではなく</a:t>
            </a:r>
            <a:r>
              <a:rPr lang="en-US" altLang="ja-JP" dirty="0"/>
              <a:t>80</a:t>
            </a:r>
            <a:r>
              <a:rPr lang="ja-JP" altLang="en-US" dirty="0"/>
              <a:t>点からの修正へ</a:t>
            </a:r>
            <a:endParaRPr kumimoji="1" lang="ja-JP" altLang="en-US" dirty="0"/>
          </a:p>
        </p:txBody>
      </p:sp>
      <p:sp>
        <p:nvSpPr>
          <p:cNvPr id="5" name="テキスト ボックス 4">
            <a:extLst>
              <a:ext uri="{FF2B5EF4-FFF2-40B4-BE49-F238E27FC236}">
                <a16:creationId xmlns:a16="http://schemas.microsoft.com/office/drawing/2014/main" id="{05EE0689-1147-0EED-DA44-3292F812BD80}"/>
              </a:ext>
            </a:extLst>
          </p:cNvPr>
          <p:cNvSpPr txBox="1"/>
          <p:nvPr/>
        </p:nvSpPr>
        <p:spPr>
          <a:xfrm>
            <a:off x="765100" y="6163435"/>
            <a:ext cx="343364" cy="400110"/>
          </a:xfrm>
          <a:prstGeom prst="rect">
            <a:avLst/>
          </a:prstGeom>
          <a:noFill/>
        </p:spPr>
        <p:txBody>
          <a:bodyPr wrap="none" rtlCol="0">
            <a:spAutoFit/>
          </a:bodyPr>
          <a:lstStyle/>
          <a:p>
            <a:pPr algn="r"/>
            <a:r>
              <a:rPr kumimoji="1" lang="en-US" altLang="ja-JP" sz="2000" dirty="0">
                <a:latin typeface="Meiryo" panose="020B0604030504040204" pitchFamily="34" charset="-128"/>
                <a:ea typeface="Meiryo" panose="020B0604030504040204" pitchFamily="34" charset="-128"/>
              </a:rPr>
              <a:t>0</a:t>
            </a:r>
            <a:endParaRPr kumimoji="1" lang="ja-JP" altLang="en-US" sz="200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7416D7FD-BEB2-B6E1-CABF-707D317CBF5E}"/>
              </a:ext>
            </a:extLst>
          </p:cNvPr>
          <p:cNvSpPr txBox="1"/>
          <p:nvPr/>
        </p:nvSpPr>
        <p:spPr>
          <a:xfrm>
            <a:off x="606403" y="4190897"/>
            <a:ext cx="502061" cy="400110"/>
          </a:xfrm>
          <a:prstGeom prst="rect">
            <a:avLst/>
          </a:prstGeom>
          <a:noFill/>
        </p:spPr>
        <p:txBody>
          <a:bodyPr wrap="none" rtlCol="0">
            <a:spAutoFit/>
          </a:bodyPr>
          <a:lstStyle/>
          <a:p>
            <a:pPr algn="r"/>
            <a:r>
              <a:rPr kumimoji="1" lang="en-US" altLang="ja-JP" sz="2000" dirty="0">
                <a:latin typeface="Meiryo" panose="020B0604030504040204" pitchFamily="34" charset="-128"/>
                <a:ea typeface="Meiryo" panose="020B0604030504040204" pitchFamily="34" charset="-128"/>
              </a:rPr>
              <a:t>50</a:t>
            </a:r>
            <a:endParaRPr kumimoji="1" lang="ja-JP" altLang="en-US" sz="20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7277D508-FB6C-F1FF-ACAA-362A8FC6ACC0}"/>
              </a:ext>
            </a:extLst>
          </p:cNvPr>
          <p:cNvSpPr txBox="1"/>
          <p:nvPr/>
        </p:nvSpPr>
        <p:spPr>
          <a:xfrm>
            <a:off x="447706" y="2218359"/>
            <a:ext cx="660758" cy="400110"/>
          </a:xfrm>
          <a:prstGeom prst="rect">
            <a:avLst/>
          </a:prstGeom>
          <a:noFill/>
        </p:spPr>
        <p:txBody>
          <a:bodyPr wrap="none" rtlCol="0">
            <a:spAutoFit/>
          </a:bodyPr>
          <a:lstStyle/>
          <a:p>
            <a:pPr algn="r"/>
            <a:r>
              <a:rPr kumimoji="1" lang="en-US" altLang="ja-JP" sz="2000" dirty="0">
                <a:solidFill>
                  <a:schemeClr val="accent6">
                    <a:lumMod val="75000"/>
                  </a:schemeClr>
                </a:solidFill>
                <a:latin typeface="Meiryo" panose="020B0604030504040204" pitchFamily="34" charset="-128"/>
                <a:ea typeface="Meiryo" panose="020B0604030504040204" pitchFamily="34" charset="-128"/>
              </a:rPr>
              <a:t>100</a:t>
            </a:r>
            <a:endParaRPr kumimoji="1" lang="ja-JP" altLang="en-US" sz="2000">
              <a:solidFill>
                <a:schemeClr val="accent6">
                  <a:lumMod val="75000"/>
                </a:schemeClr>
              </a:solidFill>
              <a:latin typeface="Meiryo" panose="020B0604030504040204" pitchFamily="34" charset="-128"/>
              <a:ea typeface="Meiryo" panose="020B0604030504040204" pitchFamily="34" charset="-128"/>
            </a:endParaRPr>
          </a:p>
        </p:txBody>
      </p:sp>
      <p:cxnSp>
        <p:nvCxnSpPr>
          <p:cNvPr id="14" name="直線コネクタ 13">
            <a:extLst>
              <a:ext uri="{FF2B5EF4-FFF2-40B4-BE49-F238E27FC236}">
                <a16:creationId xmlns:a16="http://schemas.microsoft.com/office/drawing/2014/main" id="{7EA4A133-99CE-F501-CA38-771D92D0FD10}"/>
              </a:ext>
            </a:extLst>
          </p:cNvPr>
          <p:cNvCxnSpPr>
            <a:cxnSpLocks/>
          </p:cNvCxnSpPr>
          <p:nvPr/>
        </p:nvCxnSpPr>
        <p:spPr>
          <a:xfrm>
            <a:off x="1108463" y="4351719"/>
            <a:ext cx="7480365" cy="0"/>
          </a:xfrm>
          <a:prstGeom prst="line">
            <a:avLst/>
          </a:prstGeom>
          <a:ln>
            <a:solidFill>
              <a:schemeClr val="tx1">
                <a:lumMod val="65000"/>
                <a:lumOff val="3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0D7A478F-6601-7043-119E-47940F8692B6}"/>
              </a:ext>
            </a:extLst>
          </p:cNvPr>
          <p:cNvCxnSpPr>
            <a:cxnSpLocks/>
          </p:cNvCxnSpPr>
          <p:nvPr/>
        </p:nvCxnSpPr>
        <p:spPr>
          <a:xfrm>
            <a:off x="1108463" y="6363490"/>
            <a:ext cx="748036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2A8269CB-E3F8-ACC3-C681-F987FF8C8E81}"/>
              </a:ext>
            </a:extLst>
          </p:cNvPr>
          <p:cNvSpPr txBox="1"/>
          <p:nvPr/>
        </p:nvSpPr>
        <p:spPr>
          <a:xfrm>
            <a:off x="606401" y="2979710"/>
            <a:ext cx="502062" cy="400110"/>
          </a:xfrm>
          <a:prstGeom prst="rect">
            <a:avLst/>
          </a:prstGeom>
          <a:noFill/>
        </p:spPr>
        <p:txBody>
          <a:bodyPr wrap="none" rtlCol="0">
            <a:spAutoFit/>
          </a:bodyPr>
          <a:lstStyle/>
          <a:p>
            <a:pPr algn="r"/>
            <a:r>
              <a:rPr lang="en-US" altLang="ja-JP" sz="2000" dirty="0">
                <a:solidFill>
                  <a:srgbClr val="0432FF"/>
                </a:solidFill>
                <a:latin typeface="Meiryo" panose="020B0604030504040204" pitchFamily="34" charset="-128"/>
                <a:ea typeface="Meiryo" panose="020B0604030504040204" pitchFamily="34" charset="-128"/>
              </a:rPr>
              <a:t>8</a:t>
            </a:r>
            <a:r>
              <a:rPr kumimoji="1" lang="en-US" altLang="ja-JP" sz="2000" dirty="0">
                <a:solidFill>
                  <a:srgbClr val="0432FF"/>
                </a:solidFill>
                <a:latin typeface="Meiryo" panose="020B0604030504040204" pitchFamily="34" charset="-128"/>
                <a:ea typeface="Meiryo" panose="020B0604030504040204" pitchFamily="34" charset="-128"/>
              </a:rPr>
              <a:t>0</a:t>
            </a:r>
            <a:endParaRPr kumimoji="1" lang="ja-JP" altLang="en-US" sz="2000">
              <a:solidFill>
                <a:srgbClr val="0432FF"/>
              </a:solidFill>
              <a:latin typeface="Meiryo" panose="020B0604030504040204" pitchFamily="34" charset="-128"/>
              <a:ea typeface="Meiryo" panose="020B0604030504040204" pitchFamily="34" charset="-128"/>
            </a:endParaRPr>
          </a:p>
        </p:txBody>
      </p:sp>
      <p:cxnSp>
        <p:nvCxnSpPr>
          <p:cNvPr id="19" name="直線コネクタ 18">
            <a:extLst>
              <a:ext uri="{FF2B5EF4-FFF2-40B4-BE49-F238E27FC236}">
                <a16:creationId xmlns:a16="http://schemas.microsoft.com/office/drawing/2014/main" id="{77C6B87E-B3FC-7908-C548-87F4EAF20ED3}"/>
              </a:ext>
            </a:extLst>
          </p:cNvPr>
          <p:cNvCxnSpPr>
            <a:cxnSpLocks/>
          </p:cNvCxnSpPr>
          <p:nvPr/>
        </p:nvCxnSpPr>
        <p:spPr>
          <a:xfrm>
            <a:off x="1092859" y="3158793"/>
            <a:ext cx="7480365" cy="0"/>
          </a:xfrm>
          <a:prstGeom prst="line">
            <a:avLst/>
          </a:prstGeom>
          <a:ln>
            <a:solidFill>
              <a:srgbClr val="0432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D6FAD571-F1B7-9751-470C-72D85829661F}"/>
              </a:ext>
            </a:extLst>
          </p:cNvPr>
          <p:cNvCxnSpPr>
            <a:cxnSpLocks/>
          </p:cNvCxnSpPr>
          <p:nvPr/>
        </p:nvCxnSpPr>
        <p:spPr>
          <a:xfrm>
            <a:off x="1108463" y="2418414"/>
            <a:ext cx="7480365" cy="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上矢印 30">
            <a:extLst>
              <a:ext uri="{FF2B5EF4-FFF2-40B4-BE49-F238E27FC236}">
                <a16:creationId xmlns:a16="http://schemas.microsoft.com/office/drawing/2014/main" id="{4F884B3A-7340-A397-3ECF-BFD9B7CE9486}"/>
              </a:ext>
            </a:extLst>
          </p:cNvPr>
          <p:cNvSpPr/>
          <p:nvPr/>
        </p:nvSpPr>
        <p:spPr>
          <a:xfrm>
            <a:off x="2364559" y="3206392"/>
            <a:ext cx="783772" cy="3057068"/>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9" name="グループ化 48">
            <a:extLst>
              <a:ext uri="{FF2B5EF4-FFF2-40B4-BE49-F238E27FC236}">
                <a16:creationId xmlns:a16="http://schemas.microsoft.com/office/drawing/2014/main" id="{C44C6949-E8F2-7049-E162-5D0FCF48183A}"/>
              </a:ext>
            </a:extLst>
          </p:cNvPr>
          <p:cNvGrpSpPr/>
          <p:nvPr/>
        </p:nvGrpSpPr>
        <p:grpSpPr>
          <a:xfrm>
            <a:off x="1533218" y="2526703"/>
            <a:ext cx="4169082" cy="3789190"/>
            <a:chOff x="1533218" y="2526703"/>
            <a:chExt cx="4169082" cy="3789190"/>
          </a:xfrm>
        </p:grpSpPr>
        <p:sp>
          <p:nvSpPr>
            <p:cNvPr id="4" name="正方形/長方形 3">
              <a:extLst>
                <a:ext uri="{FF2B5EF4-FFF2-40B4-BE49-F238E27FC236}">
                  <a16:creationId xmlns:a16="http://schemas.microsoft.com/office/drawing/2014/main" id="{64EB6E0A-5968-E7C7-8048-46351E870A39}"/>
                </a:ext>
              </a:extLst>
            </p:cNvPr>
            <p:cNvSpPr/>
            <p:nvPr/>
          </p:nvSpPr>
          <p:spPr>
            <a:xfrm>
              <a:off x="3873500" y="3206787"/>
              <a:ext cx="1828800" cy="3109106"/>
            </a:xfrm>
            <a:prstGeom prst="rect">
              <a:avLst/>
            </a:prstGeom>
            <a:solidFill>
              <a:srgbClr val="0070C0">
                <a:alpha val="58039"/>
              </a:srgbClr>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pic>
          <p:nvPicPr>
            <p:cNvPr id="26" name="図 25" descr="図形&#10;&#10;中程度の精度で自動的に生成された説明">
              <a:extLst>
                <a:ext uri="{FF2B5EF4-FFF2-40B4-BE49-F238E27FC236}">
                  <a16:creationId xmlns:a16="http://schemas.microsoft.com/office/drawing/2014/main" id="{FCE3C2B8-9BF8-A5CE-3FD3-B18C6FDE0E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5797" y="4154208"/>
              <a:ext cx="1134487" cy="1289397"/>
            </a:xfrm>
            <a:prstGeom prst="rect">
              <a:avLst/>
            </a:prstGeom>
            <a:effectLst>
              <a:outerShdw blurRad="50800" dist="38100" dir="2700000" algn="tl" rotWithShape="0">
                <a:schemeClr val="bg1">
                  <a:alpha val="40000"/>
                </a:schemeClr>
              </a:outerShdw>
            </a:effectLst>
          </p:spPr>
        </p:pic>
        <p:sp>
          <p:nvSpPr>
            <p:cNvPr id="33" name="上矢印 32">
              <a:extLst>
                <a:ext uri="{FF2B5EF4-FFF2-40B4-BE49-F238E27FC236}">
                  <a16:creationId xmlns:a16="http://schemas.microsoft.com/office/drawing/2014/main" id="{BBD8B457-4181-483C-CBFB-4B0C72B605D4}"/>
                </a:ext>
              </a:extLst>
            </p:cNvPr>
            <p:cNvSpPr/>
            <p:nvPr/>
          </p:nvSpPr>
          <p:spPr>
            <a:xfrm>
              <a:off x="4402175" y="2526703"/>
              <a:ext cx="783772" cy="587124"/>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FED071BA-05D8-70D4-534C-C1B03178230C}"/>
                </a:ext>
              </a:extLst>
            </p:cNvPr>
            <p:cNvSpPr txBox="1"/>
            <p:nvPr/>
          </p:nvSpPr>
          <p:spPr>
            <a:xfrm>
              <a:off x="1533218" y="2602279"/>
              <a:ext cx="2444203" cy="523220"/>
            </a:xfrm>
            <a:prstGeom prst="rect">
              <a:avLst/>
            </a:prstGeom>
            <a:noFill/>
          </p:spPr>
          <p:txBody>
            <a:bodyPr wrap="square">
              <a:spAutoFit/>
            </a:bodyPr>
            <a:lstStyle/>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合格ラインに立つまでに</a:t>
              </a:r>
              <a:endParaRPr lang="en-US" altLang="ja-JP" sz="1400" b="1"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時間と手間がかかる</a:t>
              </a:r>
            </a:p>
          </p:txBody>
        </p:sp>
      </p:grpSp>
      <p:grpSp>
        <p:nvGrpSpPr>
          <p:cNvPr id="50" name="グループ化 49">
            <a:extLst>
              <a:ext uri="{FF2B5EF4-FFF2-40B4-BE49-F238E27FC236}">
                <a16:creationId xmlns:a16="http://schemas.microsoft.com/office/drawing/2014/main" id="{DD795D03-181D-950A-D69B-6DC0F4DEAE59}"/>
              </a:ext>
            </a:extLst>
          </p:cNvPr>
          <p:cNvGrpSpPr/>
          <p:nvPr/>
        </p:nvGrpSpPr>
        <p:grpSpPr>
          <a:xfrm>
            <a:off x="6307987" y="914806"/>
            <a:ext cx="2159566" cy="5401086"/>
            <a:chOff x="6307987" y="914806"/>
            <a:chExt cx="2159566" cy="5401086"/>
          </a:xfrm>
        </p:grpSpPr>
        <p:sp>
          <p:nvSpPr>
            <p:cNvPr id="11" name="正方形/長方形 10">
              <a:extLst>
                <a:ext uri="{FF2B5EF4-FFF2-40B4-BE49-F238E27FC236}">
                  <a16:creationId xmlns:a16="http://schemas.microsoft.com/office/drawing/2014/main" id="{7EACB828-E89C-3465-519B-0DC9ECD75301}"/>
                </a:ext>
              </a:extLst>
            </p:cNvPr>
            <p:cNvSpPr/>
            <p:nvPr/>
          </p:nvSpPr>
          <p:spPr>
            <a:xfrm>
              <a:off x="6473371" y="3206392"/>
              <a:ext cx="1828800" cy="3109500"/>
            </a:xfrm>
            <a:prstGeom prst="rect">
              <a:avLst/>
            </a:prstGeom>
            <a:solidFill>
              <a:srgbClr val="0070C0">
                <a:alpha val="58039"/>
              </a:srgbClr>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AB46E875-F735-AF15-7621-D7682027AC2A}"/>
                </a:ext>
              </a:extLst>
            </p:cNvPr>
            <p:cNvSpPr/>
            <p:nvPr/>
          </p:nvSpPr>
          <p:spPr>
            <a:xfrm>
              <a:off x="6473372" y="1449900"/>
              <a:ext cx="1828799" cy="1658892"/>
            </a:xfrm>
            <a:prstGeom prst="rect">
              <a:avLst/>
            </a:prstGeom>
            <a:solidFill>
              <a:srgbClr val="7030A0">
                <a:alpha val="29020"/>
              </a:srgbClr>
            </a:solidFill>
            <a:ln>
              <a:solidFill>
                <a:srgbClr val="7030A0"/>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descr="図形&#10;&#10;中程度の精度で自動的に生成された説明">
              <a:extLst>
                <a:ext uri="{FF2B5EF4-FFF2-40B4-BE49-F238E27FC236}">
                  <a16:creationId xmlns:a16="http://schemas.microsoft.com/office/drawing/2014/main" id="{6CB53FBA-28A5-A35C-082B-FABF810BED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0527" y="4154207"/>
              <a:ext cx="1134487" cy="1289397"/>
            </a:xfrm>
            <a:prstGeom prst="rect">
              <a:avLst/>
            </a:prstGeom>
            <a:effectLst>
              <a:outerShdw blurRad="50800" dist="38100" dir="2700000" algn="tl" rotWithShape="0">
                <a:schemeClr val="bg1">
                  <a:alpha val="40000"/>
                </a:schemeClr>
              </a:outerShdw>
            </a:effectLst>
          </p:spPr>
        </p:pic>
        <p:sp>
          <p:nvSpPr>
            <p:cNvPr id="35" name="上矢印 34">
              <a:extLst>
                <a:ext uri="{FF2B5EF4-FFF2-40B4-BE49-F238E27FC236}">
                  <a16:creationId xmlns:a16="http://schemas.microsoft.com/office/drawing/2014/main" id="{9B05457B-08F6-363C-263E-EE39AFD2C89B}"/>
                </a:ext>
              </a:extLst>
            </p:cNvPr>
            <p:cNvSpPr/>
            <p:nvPr/>
          </p:nvSpPr>
          <p:spPr>
            <a:xfrm>
              <a:off x="6995884" y="1557768"/>
              <a:ext cx="783772" cy="1473597"/>
            </a:xfrm>
            <a:prstGeom prst="up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D662FB9D-7856-1106-431C-3326D76399C1}"/>
                </a:ext>
              </a:extLst>
            </p:cNvPr>
            <p:cNvSpPr txBox="1"/>
            <p:nvPr/>
          </p:nvSpPr>
          <p:spPr>
            <a:xfrm>
              <a:off x="6307987" y="914806"/>
              <a:ext cx="2159566" cy="523220"/>
            </a:xfrm>
            <a:prstGeom prst="rect">
              <a:avLst/>
            </a:prstGeom>
            <a:noFill/>
          </p:spPr>
          <p:txBody>
            <a:bodyPr wrap="none" rtlCol="0">
              <a:spAutoFit/>
            </a:bodyPr>
            <a:lstStyle/>
            <a:p>
              <a:pPr algn="ctr"/>
              <a:r>
                <a:rPr kumimoji="1" lang="ja-JP" altLang="en-US" sz="1400" b="1">
                  <a:solidFill>
                    <a:srgbClr val="7030A0"/>
                  </a:solidFill>
                  <a:latin typeface="Meiryo" panose="020B0604030504040204" pitchFamily="34" charset="-128"/>
                  <a:ea typeface="Meiryo" panose="020B0604030504040204" pitchFamily="34" charset="-128"/>
                </a:rPr>
                <a:t>限界を超える</a:t>
              </a:r>
              <a:endParaRPr kumimoji="1" lang="en-US" altLang="ja-JP" sz="1400" b="1" dirty="0">
                <a:solidFill>
                  <a:srgbClr val="7030A0"/>
                </a:solidFill>
                <a:latin typeface="Meiryo" panose="020B0604030504040204" pitchFamily="34" charset="-128"/>
                <a:ea typeface="Meiryo" panose="020B0604030504040204" pitchFamily="34" charset="-128"/>
              </a:endParaRPr>
            </a:p>
            <a:p>
              <a:pPr algn="ctr"/>
              <a:r>
                <a:rPr kumimoji="1" lang="ja-JP" altLang="en-US" sz="1400" b="1">
                  <a:solidFill>
                    <a:srgbClr val="7030A0"/>
                  </a:solidFill>
                  <a:latin typeface="Meiryo" panose="020B0604030504040204" pitchFamily="34" charset="-128"/>
                  <a:ea typeface="Meiryo" panose="020B0604030504040204" pitchFamily="34" charset="-128"/>
                </a:rPr>
                <a:t>手間と時間が短縮される</a:t>
              </a:r>
              <a:endParaRPr kumimoji="1" lang="en-US" altLang="ja-JP" sz="1400" b="1" dirty="0">
                <a:solidFill>
                  <a:srgbClr val="7030A0"/>
                </a:solidFill>
                <a:latin typeface="Meiryo" panose="020B0604030504040204" pitchFamily="34" charset="-128"/>
                <a:ea typeface="Meiryo" panose="020B0604030504040204" pitchFamily="34" charset="-128"/>
              </a:endParaRPr>
            </a:p>
          </p:txBody>
        </p:sp>
      </p:grpSp>
      <p:sp>
        <p:nvSpPr>
          <p:cNvPr id="52" name="テキスト ボックス 51">
            <a:extLst>
              <a:ext uri="{FF2B5EF4-FFF2-40B4-BE49-F238E27FC236}">
                <a16:creationId xmlns:a16="http://schemas.microsoft.com/office/drawing/2014/main" id="{C65AC1E5-4127-3780-0024-EB79D553B92A}"/>
              </a:ext>
            </a:extLst>
          </p:cNvPr>
          <p:cNvSpPr txBox="1"/>
          <p:nvPr/>
        </p:nvSpPr>
        <p:spPr>
          <a:xfrm>
            <a:off x="1173431" y="3203760"/>
            <a:ext cx="1584389" cy="276999"/>
          </a:xfrm>
          <a:prstGeom prst="rect">
            <a:avLst/>
          </a:prstGeom>
          <a:noFill/>
        </p:spPr>
        <p:txBody>
          <a:bodyPr wrap="square">
            <a:spAutoFit/>
          </a:bodyPr>
          <a:lstStyle/>
          <a:p>
            <a:r>
              <a:rPr lang="ja-JP" altLang="en-US" sz="1200">
                <a:solidFill>
                  <a:srgbClr val="0432FF"/>
                </a:solidFill>
                <a:latin typeface="Meiryo" panose="020B0604030504040204" pitchFamily="34" charset="-128"/>
                <a:ea typeface="Meiryo" panose="020B0604030504040204" pitchFamily="34" charset="-128"/>
              </a:rPr>
              <a:t>合格ライン</a:t>
            </a:r>
          </a:p>
        </p:txBody>
      </p:sp>
      <p:sp>
        <p:nvSpPr>
          <p:cNvPr id="7" name="テキスト ボックス 6">
            <a:extLst>
              <a:ext uri="{FF2B5EF4-FFF2-40B4-BE49-F238E27FC236}">
                <a16:creationId xmlns:a16="http://schemas.microsoft.com/office/drawing/2014/main" id="{319D97EF-CECD-39B5-5025-06A8C9191AEF}"/>
              </a:ext>
            </a:extLst>
          </p:cNvPr>
          <p:cNvSpPr txBox="1"/>
          <p:nvPr/>
        </p:nvSpPr>
        <p:spPr>
          <a:xfrm>
            <a:off x="4067189" y="1857298"/>
            <a:ext cx="1441420" cy="523220"/>
          </a:xfrm>
          <a:prstGeom prst="rect">
            <a:avLst/>
          </a:prstGeom>
          <a:noFill/>
        </p:spPr>
        <p:txBody>
          <a:bodyPr wrap="none" rtlCol="0">
            <a:spAutoFit/>
          </a:bodyPr>
          <a:lstStyle/>
          <a:p>
            <a:pPr algn="ctr"/>
            <a:r>
              <a:rPr kumimoji="1" lang="ja-JP" altLang="en-US" sz="1400" b="1">
                <a:solidFill>
                  <a:srgbClr val="0070C0"/>
                </a:solidFill>
                <a:latin typeface="Meiryo" panose="020B0604030504040204" pitchFamily="34" charset="-128"/>
                <a:ea typeface="Meiryo" panose="020B0604030504040204" pitchFamily="34" charset="-128"/>
              </a:rPr>
              <a:t>スタート地点は</a:t>
            </a:r>
            <a:endParaRPr kumimoji="1" lang="en-US" altLang="ja-JP" sz="1400" b="1" dirty="0">
              <a:solidFill>
                <a:srgbClr val="0070C0"/>
              </a:solidFill>
              <a:latin typeface="Meiryo" panose="020B0604030504040204" pitchFamily="34" charset="-128"/>
              <a:ea typeface="Meiryo" panose="020B0604030504040204" pitchFamily="34" charset="-128"/>
            </a:endParaRPr>
          </a:p>
          <a:p>
            <a:pPr algn="ctr"/>
            <a:r>
              <a:rPr kumimoji="1" lang="ja-JP" altLang="en-US" sz="1400" b="1">
                <a:solidFill>
                  <a:srgbClr val="0070C0"/>
                </a:solidFill>
                <a:latin typeface="Meiryo" panose="020B0604030504040204" pitchFamily="34" charset="-128"/>
                <a:ea typeface="Meiryo" panose="020B0604030504040204" pitchFamily="34" charset="-128"/>
              </a:rPr>
              <a:t>合格ラインから</a:t>
            </a:r>
            <a:endParaRPr kumimoji="1" lang="en-US" altLang="ja-JP" sz="1400" b="1" dirty="0">
              <a:solidFill>
                <a:srgbClr val="0070C0"/>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A7580ED4-4DA8-6E2F-893F-93C02C841D52}"/>
              </a:ext>
            </a:extLst>
          </p:cNvPr>
          <p:cNvSpPr/>
          <p:nvPr/>
        </p:nvSpPr>
        <p:spPr>
          <a:xfrm>
            <a:off x="1108462" y="3203760"/>
            <a:ext cx="2221482" cy="3109500"/>
          </a:xfrm>
          <a:prstGeom prst="rect">
            <a:avLst/>
          </a:prstGeom>
          <a:solidFill>
            <a:srgbClr val="FF0000">
              <a:alpha val="58039"/>
            </a:srgbClr>
          </a:solidFill>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descr="図形&#10;&#10;低い精度で自動的に生成された説明">
            <a:extLst>
              <a:ext uri="{FF2B5EF4-FFF2-40B4-BE49-F238E27FC236}">
                <a16:creationId xmlns:a16="http://schemas.microsoft.com/office/drawing/2014/main" id="{D886CFAF-4863-672A-8FB4-70A0ED8074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359514" y="5222679"/>
            <a:ext cx="975006" cy="973283"/>
          </a:xfrm>
          <a:prstGeom prst="rect">
            <a:avLst/>
          </a:prstGeom>
          <a:effectLst>
            <a:outerShdw blurRad="50800" dist="38100" dir="2700000" algn="tl" rotWithShape="0">
              <a:prstClr val="black">
                <a:alpha val="40000"/>
              </a:prstClr>
            </a:outerShdw>
          </a:effectLst>
        </p:spPr>
      </p:pic>
      <p:pic>
        <p:nvPicPr>
          <p:cNvPr id="15" name="図 14" descr="図形&#10;&#10;中程度の精度で自動的に生成された説明">
            <a:extLst>
              <a:ext uri="{FF2B5EF4-FFF2-40B4-BE49-F238E27FC236}">
                <a16:creationId xmlns:a16="http://schemas.microsoft.com/office/drawing/2014/main" id="{59F3DC8C-0772-8F28-89A7-3585303418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19578" y="2665614"/>
            <a:ext cx="621124" cy="4424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373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グループ化 35">
            <a:extLst>
              <a:ext uri="{FF2B5EF4-FFF2-40B4-BE49-F238E27FC236}">
                <a16:creationId xmlns:a16="http://schemas.microsoft.com/office/drawing/2014/main" id="{3DA741F3-AFDF-801B-E386-CB54FCCA56E4}"/>
              </a:ext>
            </a:extLst>
          </p:cNvPr>
          <p:cNvGrpSpPr/>
          <p:nvPr/>
        </p:nvGrpSpPr>
        <p:grpSpPr>
          <a:xfrm>
            <a:off x="209359" y="1144306"/>
            <a:ext cx="8706041" cy="5456188"/>
            <a:chOff x="209359" y="1081246"/>
            <a:chExt cx="8706041" cy="5456188"/>
          </a:xfrm>
        </p:grpSpPr>
        <p:sp>
          <p:nvSpPr>
            <p:cNvPr id="3" name="正方形/長方形 2">
              <a:extLst>
                <a:ext uri="{FF2B5EF4-FFF2-40B4-BE49-F238E27FC236}">
                  <a16:creationId xmlns:a16="http://schemas.microsoft.com/office/drawing/2014/main" id="{72EA46AB-8D24-71AD-17C1-800A96D1CFB5}"/>
                </a:ext>
              </a:extLst>
            </p:cNvPr>
            <p:cNvSpPr/>
            <p:nvPr/>
          </p:nvSpPr>
          <p:spPr>
            <a:xfrm>
              <a:off x="228600" y="1081246"/>
              <a:ext cx="8686800" cy="545618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FBA38586-551C-7755-77FD-1022159F539F}"/>
                </a:ext>
              </a:extLst>
            </p:cNvPr>
            <p:cNvSpPr/>
            <p:nvPr/>
          </p:nvSpPr>
          <p:spPr>
            <a:xfrm>
              <a:off x="228600" y="1930830"/>
              <a:ext cx="7958959" cy="460660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93509C39-8BF6-A1E8-487F-4E65D205506B}"/>
                </a:ext>
              </a:extLst>
            </p:cNvPr>
            <p:cNvSpPr txBox="1"/>
            <p:nvPr/>
          </p:nvSpPr>
          <p:spPr>
            <a:xfrm>
              <a:off x="239106" y="2052704"/>
              <a:ext cx="3598614" cy="369332"/>
            </a:xfrm>
            <a:prstGeom prst="rect">
              <a:avLst/>
            </a:prstGeom>
            <a:noFill/>
          </p:spPr>
          <p:txBody>
            <a:bodyPr wrap="none" rtlCol="0">
              <a:spAutoFit/>
            </a:bodyPr>
            <a:lstStyle/>
            <a:p>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AGI</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汎用人工知能</a:t>
              </a:r>
              <a:r>
                <a:rPr kumimoji="1" lang="en-US" altLang="ja-JP" sz="11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:Artificial General Intelligence</a:t>
              </a:r>
              <a:endPar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3FEB27B3-B00A-67A2-D033-E041BDE6554E}"/>
                </a:ext>
              </a:extLst>
            </p:cNvPr>
            <p:cNvSpPr txBox="1"/>
            <p:nvPr/>
          </p:nvSpPr>
          <p:spPr>
            <a:xfrm>
              <a:off x="219816" y="1179982"/>
              <a:ext cx="3391378" cy="369332"/>
            </a:xfrm>
            <a:prstGeom prst="rect">
              <a:avLst/>
            </a:prstGeom>
            <a:noFill/>
          </p:spPr>
          <p:txBody>
            <a:bodyPr wrap="none" rtlCol="0">
              <a:spAutoFit/>
            </a:bodyPr>
            <a:lstStyle/>
            <a:p>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ASI</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人工超知能：</a:t>
              </a:r>
              <a:r>
                <a:rPr kumimoji="1" lang="en-US" altLang="ja-JP" sz="11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Artificial Super Intelligence</a:t>
              </a:r>
              <a:endPar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4922B17-B613-F136-1317-8EE7B4008430}"/>
                </a:ext>
              </a:extLst>
            </p:cNvPr>
            <p:cNvSpPr txBox="1"/>
            <p:nvPr/>
          </p:nvSpPr>
          <p:spPr>
            <a:xfrm>
              <a:off x="239106" y="2330964"/>
              <a:ext cx="2518638" cy="461665"/>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人間の指示によらず自律的に</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改善・自己学習・</a:t>
              </a: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による</a:t>
              </a: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構築</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D2864DEF-D72E-F6C7-6BD2-BCC2A3DEF618}"/>
                </a:ext>
              </a:extLst>
            </p:cNvPr>
            <p:cNvSpPr txBox="1"/>
            <p:nvPr/>
          </p:nvSpPr>
          <p:spPr>
            <a:xfrm>
              <a:off x="228595" y="1498930"/>
              <a:ext cx="2492990" cy="276999"/>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人間と同等の意識や感情を持つ？</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DC9D64EE-827B-CC76-DA00-F9138B9CA146}"/>
                </a:ext>
              </a:extLst>
            </p:cNvPr>
            <p:cNvSpPr txBox="1"/>
            <p:nvPr/>
          </p:nvSpPr>
          <p:spPr>
            <a:xfrm>
              <a:off x="209359" y="1692263"/>
              <a:ext cx="2568427" cy="276999"/>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人間を越えた知性の登場？</a:t>
              </a:r>
            </a:p>
          </p:txBody>
        </p:sp>
        <p:sp>
          <p:nvSpPr>
            <p:cNvPr id="27" name="テキスト ボックス 26">
              <a:extLst>
                <a:ext uri="{FF2B5EF4-FFF2-40B4-BE49-F238E27FC236}">
                  <a16:creationId xmlns:a16="http://schemas.microsoft.com/office/drawing/2014/main" id="{829B4B09-347A-50FA-8B22-28AA9581F706}"/>
                </a:ext>
              </a:extLst>
            </p:cNvPr>
            <p:cNvSpPr txBox="1"/>
            <p:nvPr/>
          </p:nvSpPr>
          <p:spPr>
            <a:xfrm>
              <a:off x="2933365" y="2055136"/>
              <a:ext cx="3704800" cy="646331"/>
            </a:xfrm>
            <a:prstGeom prst="rect">
              <a:avLst/>
            </a:prstGeom>
            <a:noFill/>
          </p:spPr>
          <p:txBody>
            <a:bodyPr wrap="square">
              <a:spAutoFit/>
            </a:bodyPr>
            <a:lstStyle/>
            <a:p>
              <a:pPr algn="r"/>
              <a:r>
                <a:rPr lang="ja-JP" altLang="en-US" sz="1200">
                  <a:solidFill>
                    <a:schemeClr val="bg1"/>
                  </a:solidFill>
                  <a:latin typeface="Meiryo" panose="020B0604030504040204" pitchFamily="34" charset="-128"/>
                  <a:ea typeface="Meiryo" panose="020B0604030504040204" pitchFamily="34" charset="-128"/>
                </a:rPr>
                <a:t>人間の命令に従うのではなく</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より良い目標達成のために</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イノベーションや新しいコンセプトを生みだす</a:t>
              </a:r>
            </a:p>
          </p:txBody>
        </p:sp>
        <p:sp>
          <p:nvSpPr>
            <p:cNvPr id="31" name="テキスト ボックス 30">
              <a:extLst>
                <a:ext uri="{FF2B5EF4-FFF2-40B4-BE49-F238E27FC236}">
                  <a16:creationId xmlns:a16="http://schemas.microsoft.com/office/drawing/2014/main" id="{5015B9AF-83B8-20CD-B775-4B1CA480759A}"/>
                </a:ext>
              </a:extLst>
            </p:cNvPr>
            <p:cNvSpPr txBox="1"/>
            <p:nvPr/>
          </p:nvSpPr>
          <p:spPr>
            <a:xfrm>
              <a:off x="3324534" y="1207048"/>
              <a:ext cx="3812988" cy="646331"/>
            </a:xfrm>
            <a:prstGeom prst="rect">
              <a:avLst/>
            </a:prstGeom>
            <a:noFill/>
          </p:spPr>
          <p:txBody>
            <a:bodyPr wrap="square">
              <a:spAutoFit/>
            </a:bodyPr>
            <a:lstStyle/>
            <a:p>
              <a:pPr algn="r"/>
              <a:r>
                <a:rPr lang="ja-JP" altLang="en-US" sz="1200">
                  <a:solidFill>
                    <a:schemeClr val="bg1"/>
                  </a:solidFill>
                  <a:latin typeface="Meiryo" panose="020B0604030504040204" pitchFamily="34" charset="-128"/>
                  <a:ea typeface="Meiryo" panose="020B0604030504040204" pitchFamily="34" charset="-128"/>
                </a:rPr>
                <a:t>人間の監視なしに、定型的な機能から</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戦略的な意思決定やプロセスの最適化まで</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企業や政府のあらゆる業務を監督する</a:t>
              </a:r>
            </a:p>
          </p:txBody>
        </p:sp>
      </p:grpSp>
      <p:grpSp>
        <p:nvGrpSpPr>
          <p:cNvPr id="35" name="グループ化 34">
            <a:extLst>
              <a:ext uri="{FF2B5EF4-FFF2-40B4-BE49-F238E27FC236}">
                <a16:creationId xmlns:a16="http://schemas.microsoft.com/office/drawing/2014/main" id="{211074E1-4714-1A15-6AB4-796180D1F80C}"/>
              </a:ext>
            </a:extLst>
          </p:cNvPr>
          <p:cNvGrpSpPr/>
          <p:nvPr/>
        </p:nvGrpSpPr>
        <p:grpSpPr>
          <a:xfrm>
            <a:off x="225447" y="2876960"/>
            <a:ext cx="6912075" cy="3740443"/>
            <a:chOff x="225528" y="2806261"/>
            <a:chExt cx="6734343" cy="3740443"/>
          </a:xfrm>
        </p:grpSpPr>
        <p:sp>
          <p:nvSpPr>
            <p:cNvPr id="5" name="正方形/長方形 4">
              <a:extLst>
                <a:ext uri="{FF2B5EF4-FFF2-40B4-BE49-F238E27FC236}">
                  <a16:creationId xmlns:a16="http://schemas.microsoft.com/office/drawing/2014/main" id="{435B53DA-AB41-FDA8-09B8-7AF6BBD05AF7}"/>
                </a:ext>
              </a:extLst>
            </p:cNvPr>
            <p:cNvSpPr/>
            <p:nvPr/>
          </p:nvSpPr>
          <p:spPr>
            <a:xfrm>
              <a:off x="228599" y="2806261"/>
              <a:ext cx="6731272" cy="37311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FB01BF57-F042-5DEC-492B-0297BB20B221}"/>
                </a:ext>
              </a:extLst>
            </p:cNvPr>
            <p:cNvSpPr/>
            <p:nvPr/>
          </p:nvSpPr>
          <p:spPr>
            <a:xfrm>
              <a:off x="228596" y="3665118"/>
              <a:ext cx="5624373" cy="28815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8017495A-FF8C-2BDD-D847-38DD3C306514}"/>
                </a:ext>
              </a:extLst>
            </p:cNvPr>
            <p:cNvSpPr txBox="1"/>
            <p:nvPr/>
          </p:nvSpPr>
          <p:spPr>
            <a:xfrm>
              <a:off x="228595" y="3734356"/>
              <a:ext cx="2473754" cy="369332"/>
            </a:xfrm>
            <a:prstGeom prst="rect">
              <a:avLst/>
            </a:prstGeom>
            <a:noFill/>
          </p:spPr>
          <p:txBody>
            <a:bodyPr wrap="none" rtlCol="0">
              <a:spAutoFit/>
            </a:bodyPr>
            <a:lstStyle/>
            <a:p>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エージェント</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特化型</a:t>
              </a:r>
            </a:p>
          </p:txBody>
        </p:sp>
        <p:sp>
          <p:nvSpPr>
            <p:cNvPr id="12" name="テキスト ボックス 11">
              <a:extLst>
                <a:ext uri="{FF2B5EF4-FFF2-40B4-BE49-F238E27FC236}">
                  <a16:creationId xmlns:a16="http://schemas.microsoft.com/office/drawing/2014/main" id="{6FEAD6B4-3A35-A1F0-123B-4A9E5F1E77F5}"/>
                </a:ext>
              </a:extLst>
            </p:cNvPr>
            <p:cNvSpPr txBox="1"/>
            <p:nvPr/>
          </p:nvSpPr>
          <p:spPr>
            <a:xfrm>
              <a:off x="228596" y="2881414"/>
              <a:ext cx="2473754" cy="369332"/>
            </a:xfrm>
            <a:prstGeom prst="rect">
              <a:avLst/>
            </a:prstGeom>
            <a:noFill/>
          </p:spPr>
          <p:txBody>
            <a:bodyPr wrap="none" rtlCol="0">
              <a:spAutoFit/>
            </a:bodyPr>
            <a:lstStyle/>
            <a:p>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エージェント</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汎用型</a:t>
              </a:r>
            </a:p>
          </p:txBody>
        </p:sp>
        <p:sp>
          <p:nvSpPr>
            <p:cNvPr id="18" name="テキスト ボックス 17">
              <a:extLst>
                <a:ext uri="{FF2B5EF4-FFF2-40B4-BE49-F238E27FC236}">
                  <a16:creationId xmlns:a16="http://schemas.microsoft.com/office/drawing/2014/main" id="{9618CCC6-B074-5059-4EF8-CD60FB76D470}"/>
                </a:ext>
              </a:extLst>
            </p:cNvPr>
            <p:cNvSpPr txBox="1"/>
            <p:nvPr/>
          </p:nvSpPr>
          <p:spPr>
            <a:xfrm>
              <a:off x="238836" y="4142869"/>
              <a:ext cx="2428887" cy="276999"/>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単純な課題の自律的問題解決能力</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C6C969BC-2F50-CBFB-953C-1BC9487E2F96}"/>
                </a:ext>
              </a:extLst>
            </p:cNvPr>
            <p:cNvSpPr txBox="1"/>
            <p:nvPr/>
          </p:nvSpPr>
          <p:spPr>
            <a:xfrm>
              <a:off x="238836" y="3204932"/>
              <a:ext cx="1736373" cy="276999"/>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マルチ</a:t>
              </a: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エージェント</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93A9E24-80CE-CAC9-9B76-9A7DB7DF98C0}"/>
                </a:ext>
              </a:extLst>
            </p:cNvPr>
            <p:cNvSpPr txBox="1"/>
            <p:nvPr/>
          </p:nvSpPr>
          <p:spPr>
            <a:xfrm>
              <a:off x="2831220" y="3359333"/>
              <a:ext cx="2568427" cy="646331"/>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人間の関与無しに</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与えられた目標を</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自律的に達成できる</a:t>
              </a:r>
            </a:p>
          </p:txBody>
        </p:sp>
        <p:sp>
          <p:nvSpPr>
            <p:cNvPr id="55" name="テキスト ボックス 54">
              <a:extLst>
                <a:ext uri="{FF2B5EF4-FFF2-40B4-BE49-F238E27FC236}">
                  <a16:creationId xmlns:a16="http://schemas.microsoft.com/office/drawing/2014/main" id="{48A6EBBD-9597-F772-63E0-F0CC3F18ED09}"/>
                </a:ext>
              </a:extLst>
            </p:cNvPr>
            <p:cNvSpPr txBox="1"/>
            <p:nvPr/>
          </p:nvSpPr>
          <p:spPr>
            <a:xfrm>
              <a:off x="225528" y="3427959"/>
              <a:ext cx="2428887" cy="276999"/>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複雑な課題の自律的問題解決能力</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6880AAA5-8EC3-F5F6-CD84-24133474A02D}"/>
              </a:ext>
            </a:extLst>
          </p:cNvPr>
          <p:cNvSpPr>
            <a:spLocks noGrp="1"/>
          </p:cNvSpPr>
          <p:nvPr>
            <p:ph type="title"/>
          </p:nvPr>
        </p:nvSpPr>
        <p:spPr/>
        <p:txBody>
          <a:bodyPr/>
          <a:lstStyle/>
          <a:p>
            <a:r>
              <a:rPr lang="ja-JP" altLang="en-US"/>
              <a:t>生成</a:t>
            </a:r>
            <a:r>
              <a:rPr lang="en-US" altLang="ja-JP" dirty="0"/>
              <a:t>AI</a:t>
            </a:r>
            <a:r>
              <a:rPr lang="ja-JP" altLang="en-US"/>
              <a:t>以降のトレンド</a:t>
            </a:r>
            <a:endParaRPr kumimoji="1" lang="ja-JP" altLang="en-US"/>
          </a:p>
        </p:txBody>
      </p:sp>
      <p:sp>
        <p:nvSpPr>
          <p:cNvPr id="7" name="正方形/長方形 6">
            <a:extLst>
              <a:ext uri="{FF2B5EF4-FFF2-40B4-BE49-F238E27FC236}">
                <a16:creationId xmlns:a16="http://schemas.microsoft.com/office/drawing/2014/main" id="{53FCB119-C659-43D2-0799-72181D8BD2EA}"/>
              </a:ext>
            </a:extLst>
          </p:cNvPr>
          <p:cNvSpPr/>
          <p:nvPr/>
        </p:nvSpPr>
        <p:spPr>
          <a:xfrm>
            <a:off x="228599" y="4672448"/>
            <a:ext cx="4368235" cy="1928044"/>
          </a:xfrm>
          <a:prstGeom prst="rect">
            <a:avLst/>
          </a:prstGeom>
          <a:solidFill>
            <a:srgbClr val="6A833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919EAC1-D83B-09CB-4A4E-AD26145D0F86}"/>
              </a:ext>
            </a:extLst>
          </p:cNvPr>
          <p:cNvSpPr/>
          <p:nvPr/>
        </p:nvSpPr>
        <p:spPr>
          <a:xfrm>
            <a:off x="228598" y="5654429"/>
            <a:ext cx="2724809" cy="94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33F6906D-C548-8727-02A6-BD0084717A2B}"/>
              </a:ext>
            </a:extLst>
          </p:cNvPr>
          <p:cNvSpPr txBox="1"/>
          <p:nvPr/>
        </p:nvSpPr>
        <p:spPr>
          <a:xfrm>
            <a:off x="228595" y="5707262"/>
            <a:ext cx="2448106"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生成</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 </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大規模言語モデル</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08F6C238-E7C1-005F-8D8E-81EBA4BCB1FE}"/>
              </a:ext>
            </a:extLst>
          </p:cNvPr>
          <p:cNvSpPr txBox="1"/>
          <p:nvPr/>
        </p:nvSpPr>
        <p:spPr>
          <a:xfrm>
            <a:off x="228596" y="4762992"/>
            <a:ext cx="3166251"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生成</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 </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マルチモーダル基盤モデル</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B029361D-646D-3B65-A5A9-B93C293CA24B}"/>
              </a:ext>
            </a:extLst>
          </p:cNvPr>
          <p:cNvSpPr txBox="1"/>
          <p:nvPr/>
        </p:nvSpPr>
        <p:spPr>
          <a:xfrm>
            <a:off x="209359" y="6107710"/>
            <a:ext cx="2492990"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自然言語（日常使う言葉）による</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対話や生成</a:t>
            </a:r>
          </a:p>
        </p:txBody>
      </p:sp>
      <p:sp>
        <p:nvSpPr>
          <p:cNvPr id="16" name="テキスト ボックス 15">
            <a:extLst>
              <a:ext uri="{FF2B5EF4-FFF2-40B4-BE49-F238E27FC236}">
                <a16:creationId xmlns:a16="http://schemas.microsoft.com/office/drawing/2014/main" id="{5BCBC47E-6309-9D1C-DE00-F24D4CFB2A3A}"/>
              </a:ext>
            </a:extLst>
          </p:cNvPr>
          <p:cNvSpPr txBox="1"/>
          <p:nvPr/>
        </p:nvSpPr>
        <p:spPr>
          <a:xfrm>
            <a:off x="219816" y="5116714"/>
            <a:ext cx="3877985"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言語</a:t>
            </a:r>
            <a:r>
              <a:rPr kumimoji="1" lang="en-US" altLang="ja-JP" sz="1200" dirty="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音声・画像・動画など</a:t>
            </a:r>
            <a:r>
              <a:rPr kumimoji="1" lang="ja-JP" altLang="en-US" sz="1200">
                <a:solidFill>
                  <a:schemeClr val="bg1"/>
                </a:solidFill>
                <a:latin typeface="Meiryo" panose="020B0604030504040204" pitchFamily="34" charset="-128"/>
                <a:ea typeface="Meiryo" panose="020B0604030504040204" pitchFamily="34" charset="-128"/>
              </a:rPr>
              <a:t>を使った</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対話や生成・論理的な思考（リーズニング・モデル）</a:t>
            </a:r>
          </a:p>
        </p:txBody>
      </p:sp>
      <p:grpSp>
        <p:nvGrpSpPr>
          <p:cNvPr id="41" name="グループ化 40">
            <a:extLst>
              <a:ext uri="{FF2B5EF4-FFF2-40B4-BE49-F238E27FC236}">
                <a16:creationId xmlns:a16="http://schemas.microsoft.com/office/drawing/2014/main" id="{C212EFFF-F0FA-B179-A6BD-9FF0B42C6362}"/>
              </a:ext>
            </a:extLst>
          </p:cNvPr>
          <p:cNvGrpSpPr/>
          <p:nvPr/>
        </p:nvGrpSpPr>
        <p:grpSpPr>
          <a:xfrm>
            <a:off x="228595" y="765362"/>
            <a:ext cx="8686800" cy="329227"/>
            <a:chOff x="228595" y="765362"/>
            <a:chExt cx="8686800" cy="329227"/>
          </a:xfrm>
        </p:grpSpPr>
        <p:sp>
          <p:nvSpPr>
            <p:cNvPr id="30" name="右矢印 29">
              <a:extLst>
                <a:ext uri="{FF2B5EF4-FFF2-40B4-BE49-F238E27FC236}">
                  <a16:creationId xmlns:a16="http://schemas.microsoft.com/office/drawing/2014/main" id="{5DDFCED4-11DF-C220-5AEF-473549B948F8}"/>
                </a:ext>
              </a:extLst>
            </p:cNvPr>
            <p:cNvSpPr/>
            <p:nvPr/>
          </p:nvSpPr>
          <p:spPr>
            <a:xfrm>
              <a:off x="228595" y="765362"/>
              <a:ext cx="8686800" cy="315495"/>
            </a:xfrm>
            <a:prstGeom prst="rightArrow">
              <a:avLst>
                <a:gd name="adj1" fmla="val 100000"/>
                <a:gd name="adj2" fmla="val 50000"/>
              </a:avLst>
            </a:prstGeom>
            <a:gradFill>
              <a:gsLst>
                <a:gs pos="16000">
                  <a:schemeClr val="accent6">
                    <a:lumMod val="75000"/>
                  </a:schemeClr>
                </a:gs>
                <a:gs pos="42000">
                  <a:schemeClr val="accent6">
                    <a:lumMod val="60000"/>
                    <a:lumOff val="40000"/>
                  </a:schemeClr>
                </a:gs>
                <a:gs pos="50000">
                  <a:schemeClr val="accent6">
                    <a:lumMod val="40000"/>
                    <a:lumOff val="60000"/>
                  </a:schemeClr>
                </a:gs>
                <a:gs pos="59000">
                  <a:schemeClr val="accent6">
                    <a:lumMod val="20000"/>
                    <a:lumOff val="80000"/>
                  </a:schemeClr>
                </a:gs>
              </a:gsLst>
              <a:lin ang="108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00507C99-F07E-5CBD-1CB4-60C79DA03A85}"/>
                </a:ext>
              </a:extLst>
            </p:cNvPr>
            <p:cNvSpPr txBox="1"/>
            <p:nvPr/>
          </p:nvSpPr>
          <p:spPr>
            <a:xfrm>
              <a:off x="5420754" y="813694"/>
              <a:ext cx="3416321" cy="276999"/>
            </a:xfrm>
            <a:prstGeom prst="rect">
              <a:avLst/>
            </a:prstGeom>
            <a:noFill/>
          </p:spPr>
          <p:txBody>
            <a:bodyPr wrap="none" rtlCol="0">
              <a:spAutoFit/>
            </a:bodyPr>
            <a:lstStyle/>
            <a:p>
              <a:pPr algn="r"/>
              <a:r>
                <a:rPr kumimoji="1" lang="ja-JP" altLang="en-US" sz="1200" b="1">
                  <a:solidFill>
                    <a:schemeClr val="bg1"/>
                  </a:solidFill>
                  <a:latin typeface="Meiryo" panose="020B0604030504040204" pitchFamily="34" charset="-128"/>
                  <a:ea typeface="Meiryo" panose="020B0604030504040204" pitchFamily="34" charset="-128"/>
                </a:rPr>
                <a:t>未知の課題にも自律的に対処できる能力を持つ</a:t>
              </a:r>
            </a:p>
          </p:txBody>
        </p:sp>
        <p:sp>
          <p:nvSpPr>
            <p:cNvPr id="40" name="テキスト ボックス 39">
              <a:extLst>
                <a:ext uri="{FF2B5EF4-FFF2-40B4-BE49-F238E27FC236}">
                  <a16:creationId xmlns:a16="http://schemas.microsoft.com/office/drawing/2014/main" id="{D542D5D9-4C40-FA30-F75E-E58EAD561E9D}"/>
                </a:ext>
              </a:extLst>
            </p:cNvPr>
            <p:cNvSpPr txBox="1"/>
            <p:nvPr/>
          </p:nvSpPr>
          <p:spPr>
            <a:xfrm>
              <a:off x="243865" y="817590"/>
              <a:ext cx="3570208" cy="276999"/>
            </a:xfrm>
            <a:prstGeom prst="rect">
              <a:avLst/>
            </a:prstGeom>
            <a:noFill/>
          </p:spPr>
          <p:txBody>
            <a:bodyPr wrap="none" rtlCol="0">
              <a:spAutoFit/>
            </a:bodyPr>
            <a:lstStyle/>
            <a:p>
              <a:r>
                <a:rPr kumimoji="1" lang="ja-JP" altLang="en-US" sz="1200" b="1">
                  <a:solidFill>
                    <a:schemeClr val="accent6">
                      <a:lumMod val="75000"/>
                    </a:schemeClr>
                  </a:solidFill>
                  <a:latin typeface="Meiryo" panose="020B0604030504040204" pitchFamily="34" charset="-128"/>
                  <a:ea typeface="Meiryo" panose="020B0604030504040204" pitchFamily="34" charset="-128"/>
                </a:rPr>
                <a:t>人間が与えた学習法と</a:t>
              </a:r>
              <a:r>
                <a:rPr lang="ja-JP" altLang="en-US" sz="1200" b="1">
                  <a:solidFill>
                    <a:schemeClr val="accent6">
                      <a:lumMod val="75000"/>
                    </a:schemeClr>
                  </a:solidFill>
                  <a:latin typeface="Meiryo" panose="020B0604030504040204" pitchFamily="34" charset="-128"/>
                  <a:ea typeface="Meiryo" panose="020B0604030504040204" pitchFamily="34" charset="-128"/>
                </a:rPr>
                <a:t>データの範囲で課題に対処</a:t>
              </a:r>
              <a:endParaRPr kumimoji="1" lang="ja-JP" altLang="en-US" sz="1200" b="1">
                <a:solidFill>
                  <a:schemeClr val="accent6">
                    <a:lumMod val="75000"/>
                  </a:schemeClr>
                </a:solidFill>
                <a:latin typeface="Meiryo" panose="020B0604030504040204" pitchFamily="34" charset="-128"/>
                <a:ea typeface="Meiryo" panose="020B0604030504040204" pitchFamily="34" charset="-128"/>
              </a:endParaRPr>
            </a:p>
          </p:txBody>
        </p:sp>
      </p:grpSp>
      <p:grpSp>
        <p:nvGrpSpPr>
          <p:cNvPr id="47" name="グループ化 46">
            <a:extLst>
              <a:ext uri="{FF2B5EF4-FFF2-40B4-BE49-F238E27FC236}">
                <a16:creationId xmlns:a16="http://schemas.microsoft.com/office/drawing/2014/main" id="{3791F293-5EB7-B341-5057-5357447A0488}"/>
              </a:ext>
            </a:extLst>
          </p:cNvPr>
          <p:cNvGrpSpPr/>
          <p:nvPr/>
        </p:nvGrpSpPr>
        <p:grpSpPr>
          <a:xfrm>
            <a:off x="5555611" y="5326348"/>
            <a:ext cx="891591" cy="1021991"/>
            <a:chOff x="4572000" y="5634056"/>
            <a:chExt cx="891591" cy="1021991"/>
          </a:xfrm>
        </p:grpSpPr>
        <p:sp>
          <p:nvSpPr>
            <p:cNvPr id="33" name="テキスト ボックス 32">
              <a:extLst>
                <a:ext uri="{FF2B5EF4-FFF2-40B4-BE49-F238E27FC236}">
                  <a16:creationId xmlns:a16="http://schemas.microsoft.com/office/drawing/2014/main" id="{4C8AE654-2B82-D1A5-08C7-4BB6F241A394}"/>
                </a:ext>
              </a:extLst>
            </p:cNvPr>
            <p:cNvSpPr txBox="1"/>
            <p:nvPr/>
          </p:nvSpPr>
          <p:spPr>
            <a:xfrm>
              <a:off x="4572000" y="5634056"/>
              <a:ext cx="891591" cy="369332"/>
            </a:xfrm>
            <a:prstGeom prst="rect">
              <a:avLst/>
            </a:prstGeom>
            <a:noFill/>
          </p:spPr>
          <p:txBody>
            <a:bodyPr wrap="none" rtlCol="0">
              <a:spAutoFit/>
            </a:bodyPr>
            <a:lstStyle/>
            <a:p>
              <a:r>
                <a:rPr kumimoji="1" lang="ja-JP" altLang="en-US" b="1">
                  <a:ln w="0">
                    <a:noFill/>
                  </a:ln>
                  <a:solidFill>
                    <a:schemeClr val="accent6">
                      <a:lumMod val="60000"/>
                      <a:lumOff val="4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現在地</a:t>
              </a:r>
            </a:p>
          </p:txBody>
        </p:sp>
        <p:sp>
          <p:nvSpPr>
            <p:cNvPr id="45" name="ドーナツ 44">
              <a:extLst>
                <a:ext uri="{FF2B5EF4-FFF2-40B4-BE49-F238E27FC236}">
                  <a16:creationId xmlns:a16="http://schemas.microsoft.com/office/drawing/2014/main" id="{124AB46A-DDAE-CD71-6486-B7CE3D9483BA}"/>
                </a:ext>
              </a:extLst>
            </p:cNvPr>
            <p:cNvSpPr/>
            <p:nvPr/>
          </p:nvSpPr>
          <p:spPr>
            <a:xfrm>
              <a:off x="4789678" y="6215166"/>
              <a:ext cx="456234" cy="440881"/>
            </a:xfrm>
            <a:prstGeom prst="donut">
              <a:avLst>
                <a:gd name="adj" fmla="val 8492"/>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下矢印 45">
              <a:extLst>
                <a:ext uri="{FF2B5EF4-FFF2-40B4-BE49-F238E27FC236}">
                  <a16:creationId xmlns:a16="http://schemas.microsoft.com/office/drawing/2014/main" id="{E2003154-E772-8AD3-B580-EDE232414CAB}"/>
                </a:ext>
              </a:extLst>
            </p:cNvPr>
            <p:cNvSpPr/>
            <p:nvPr/>
          </p:nvSpPr>
          <p:spPr>
            <a:xfrm>
              <a:off x="4852123" y="5954881"/>
              <a:ext cx="338456" cy="234819"/>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60000"/>
                    <a:lumOff val="40000"/>
                  </a:schemeClr>
                </a:solidFill>
                <a:latin typeface="ＭＳ Ｐゴシック"/>
                <a:ea typeface="ＭＳ Ｐゴシック"/>
                <a:cs typeface="ＭＳ Ｐゴシック"/>
              </a:endParaRPr>
            </a:p>
          </p:txBody>
        </p:sp>
      </p:grpSp>
      <p:grpSp>
        <p:nvGrpSpPr>
          <p:cNvPr id="28" name="グループ化 27">
            <a:extLst>
              <a:ext uri="{FF2B5EF4-FFF2-40B4-BE49-F238E27FC236}">
                <a16:creationId xmlns:a16="http://schemas.microsoft.com/office/drawing/2014/main" id="{BEDDA387-D8EA-B35C-C552-60EA49EA1CA6}"/>
              </a:ext>
            </a:extLst>
          </p:cNvPr>
          <p:cNvGrpSpPr/>
          <p:nvPr/>
        </p:nvGrpSpPr>
        <p:grpSpPr>
          <a:xfrm>
            <a:off x="2972648" y="1149866"/>
            <a:ext cx="5929514" cy="5500345"/>
            <a:chOff x="2972648" y="1163598"/>
            <a:chExt cx="5929514" cy="5500345"/>
          </a:xfrm>
        </p:grpSpPr>
        <p:grpSp>
          <p:nvGrpSpPr>
            <p:cNvPr id="49" name="グループ化 48">
              <a:extLst>
                <a:ext uri="{FF2B5EF4-FFF2-40B4-BE49-F238E27FC236}">
                  <a16:creationId xmlns:a16="http://schemas.microsoft.com/office/drawing/2014/main" id="{78C036E9-449A-6676-B75B-93931157B441}"/>
                </a:ext>
              </a:extLst>
            </p:cNvPr>
            <p:cNvGrpSpPr/>
            <p:nvPr/>
          </p:nvGrpSpPr>
          <p:grpSpPr>
            <a:xfrm>
              <a:off x="2972648" y="1163598"/>
              <a:ext cx="5929514" cy="5500345"/>
              <a:chOff x="2972648" y="1163598"/>
              <a:chExt cx="5929514" cy="5500345"/>
            </a:xfrm>
          </p:grpSpPr>
          <p:sp>
            <p:nvSpPr>
              <p:cNvPr id="38" name="フリーフォーム 37">
                <a:extLst>
                  <a:ext uri="{FF2B5EF4-FFF2-40B4-BE49-F238E27FC236}">
                    <a16:creationId xmlns:a16="http://schemas.microsoft.com/office/drawing/2014/main" id="{AD21E6CF-96EA-D7D1-31DF-03C5EF2C66C4}"/>
                  </a:ext>
                </a:extLst>
              </p:cNvPr>
              <p:cNvSpPr/>
              <p:nvPr/>
            </p:nvSpPr>
            <p:spPr>
              <a:xfrm>
                <a:off x="2972648" y="1163598"/>
                <a:ext cx="5929514" cy="5405777"/>
              </a:xfrm>
              <a:custGeom>
                <a:avLst/>
                <a:gdLst>
                  <a:gd name="connsiteX0" fmla="*/ 0 w 5938345"/>
                  <a:gd name="connsiteY0" fmla="*/ 5433848 h 5496379"/>
                  <a:gd name="connsiteX1" fmla="*/ 2501462 w 5938345"/>
                  <a:gd name="connsiteY1" fmla="*/ 5349765 h 5496379"/>
                  <a:gd name="connsiteX2" fmla="*/ 4855780 w 5938345"/>
                  <a:gd name="connsiteY2" fmla="*/ 4151586 h 5496379"/>
                  <a:gd name="connsiteX3" fmla="*/ 5938345 w 5938345"/>
                  <a:gd name="connsiteY3" fmla="*/ 0 h 5496379"/>
                  <a:gd name="connsiteX4" fmla="*/ 5938345 w 5938345"/>
                  <a:gd name="connsiteY4" fmla="*/ 0 h 5496379"/>
                  <a:gd name="connsiteX5" fmla="*/ 5938345 w 5938345"/>
                  <a:gd name="connsiteY5" fmla="*/ 0 h 5496379"/>
                  <a:gd name="connsiteX0" fmla="*/ 0 w 5938345"/>
                  <a:gd name="connsiteY0" fmla="*/ 5433848 h 5473385"/>
                  <a:gd name="connsiteX1" fmla="*/ 2501462 w 5938345"/>
                  <a:gd name="connsiteY1" fmla="*/ 5349765 h 5473385"/>
                  <a:gd name="connsiteX2" fmla="*/ 4855780 w 5938345"/>
                  <a:gd name="connsiteY2" fmla="*/ 4151586 h 5473385"/>
                  <a:gd name="connsiteX3" fmla="*/ 5938345 w 5938345"/>
                  <a:gd name="connsiteY3" fmla="*/ 0 h 5473385"/>
                  <a:gd name="connsiteX4" fmla="*/ 5938345 w 5938345"/>
                  <a:gd name="connsiteY4" fmla="*/ 0 h 5473385"/>
                  <a:gd name="connsiteX5" fmla="*/ 5938345 w 5938345"/>
                  <a:gd name="connsiteY5" fmla="*/ 0 h 5473385"/>
                  <a:gd name="connsiteX0" fmla="*/ 0 w 5938345"/>
                  <a:gd name="connsiteY0" fmla="*/ 5433848 h 5448663"/>
                  <a:gd name="connsiteX1" fmla="*/ 2501462 w 5938345"/>
                  <a:gd name="connsiteY1" fmla="*/ 5349765 h 5448663"/>
                  <a:gd name="connsiteX2" fmla="*/ 4855780 w 5938345"/>
                  <a:gd name="connsiteY2" fmla="*/ 4151586 h 5448663"/>
                  <a:gd name="connsiteX3" fmla="*/ 5938345 w 5938345"/>
                  <a:gd name="connsiteY3" fmla="*/ 0 h 5448663"/>
                  <a:gd name="connsiteX4" fmla="*/ 5938345 w 5938345"/>
                  <a:gd name="connsiteY4" fmla="*/ 0 h 5448663"/>
                  <a:gd name="connsiteX5" fmla="*/ 5938345 w 5938345"/>
                  <a:gd name="connsiteY5" fmla="*/ 0 h 5448663"/>
                  <a:gd name="connsiteX0" fmla="*/ 0 w 5938345"/>
                  <a:gd name="connsiteY0" fmla="*/ 5433848 h 5433848"/>
                  <a:gd name="connsiteX1" fmla="*/ 2522482 w 5938345"/>
                  <a:gd name="connsiteY1" fmla="*/ 5223641 h 5433848"/>
                  <a:gd name="connsiteX2" fmla="*/ 4855780 w 5938345"/>
                  <a:gd name="connsiteY2" fmla="*/ 4151586 h 5433848"/>
                  <a:gd name="connsiteX3" fmla="*/ 5938345 w 5938345"/>
                  <a:gd name="connsiteY3" fmla="*/ 0 h 5433848"/>
                  <a:gd name="connsiteX4" fmla="*/ 5938345 w 5938345"/>
                  <a:gd name="connsiteY4" fmla="*/ 0 h 5433848"/>
                  <a:gd name="connsiteX5" fmla="*/ 5938345 w 5938345"/>
                  <a:gd name="connsiteY5" fmla="*/ 0 h 5433848"/>
                  <a:gd name="connsiteX0" fmla="*/ 0 w 5938345"/>
                  <a:gd name="connsiteY0" fmla="*/ 5433848 h 5433848"/>
                  <a:gd name="connsiteX1" fmla="*/ 2522482 w 5938345"/>
                  <a:gd name="connsiteY1" fmla="*/ 5223641 h 5433848"/>
                  <a:gd name="connsiteX2" fmla="*/ 4855780 w 5938345"/>
                  <a:gd name="connsiteY2" fmla="*/ 4151586 h 5433848"/>
                  <a:gd name="connsiteX3" fmla="*/ 5938345 w 5938345"/>
                  <a:gd name="connsiteY3" fmla="*/ 0 h 5433848"/>
                  <a:gd name="connsiteX4" fmla="*/ 5938345 w 5938345"/>
                  <a:gd name="connsiteY4" fmla="*/ 0 h 5433848"/>
                  <a:gd name="connsiteX5" fmla="*/ 5938345 w 5938345"/>
                  <a:gd name="connsiteY5" fmla="*/ 0 h 5433848"/>
                  <a:gd name="connsiteX0" fmla="*/ 0 w 5938345"/>
                  <a:gd name="connsiteY0" fmla="*/ 5433848 h 5433848"/>
                  <a:gd name="connsiteX1" fmla="*/ 2522482 w 5938345"/>
                  <a:gd name="connsiteY1" fmla="*/ 5223641 h 5433848"/>
                  <a:gd name="connsiteX2" fmla="*/ 4855780 w 5938345"/>
                  <a:gd name="connsiteY2" fmla="*/ 4151586 h 5433848"/>
                  <a:gd name="connsiteX3" fmla="*/ 5938345 w 5938345"/>
                  <a:gd name="connsiteY3" fmla="*/ 0 h 5433848"/>
                  <a:gd name="connsiteX4" fmla="*/ 5938345 w 5938345"/>
                  <a:gd name="connsiteY4" fmla="*/ 0 h 5433848"/>
                  <a:gd name="connsiteX5" fmla="*/ 5938345 w 5938345"/>
                  <a:gd name="connsiteY5" fmla="*/ 0 h 543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8345" h="5433848">
                    <a:moveTo>
                      <a:pt x="0" y="5433848"/>
                    </a:moveTo>
                    <a:cubicBezTo>
                      <a:pt x="840827" y="5363779"/>
                      <a:pt x="1723696" y="5367283"/>
                      <a:pt x="2522482" y="5223641"/>
                    </a:cubicBezTo>
                    <a:cubicBezTo>
                      <a:pt x="3321268" y="5079999"/>
                      <a:pt x="4286470" y="5022193"/>
                      <a:pt x="4855780" y="4151586"/>
                    </a:cubicBezTo>
                    <a:cubicBezTo>
                      <a:pt x="5425090" y="3280979"/>
                      <a:pt x="5938345" y="0"/>
                      <a:pt x="5938345" y="0"/>
                    </a:cubicBezTo>
                    <a:lnTo>
                      <a:pt x="5938345" y="0"/>
                    </a:lnTo>
                    <a:lnTo>
                      <a:pt x="5938345" y="0"/>
                    </a:lnTo>
                  </a:path>
                </a:pathLst>
              </a:custGeom>
              <a:noFill/>
              <a:ln w="44450">
                <a:solidFill>
                  <a:schemeClr val="accent3">
                    <a:lumMod val="60000"/>
                    <a:lumOff val="40000"/>
                  </a:schemeClr>
                </a:solidFill>
                <a:headEnd type="none" w="med" len="med"/>
                <a:tailEnd type="triangle" w="med" len="me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chemeClr val="tx2">
                      <a:lumMod val="40000"/>
                      <a:lumOff val="60000"/>
                    </a:schemeClr>
                  </a:solidFill>
                </a:endParaRPr>
              </a:p>
            </p:txBody>
          </p:sp>
          <p:sp>
            <p:nvSpPr>
              <p:cNvPr id="43" name="テキスト ボックス 42">
                <a:extLst>
                  <a:ext uri="{FF2B5EF4-FFF2-40B4-BE49-F238E27FC236}">
                    <a16:creationId xmlns:a16="http://schemas.microsoft.com/office/drawing/2014/main" id="{D9058F22-2E9C-B7A8-DC8E-2EEE6C60CABC}"/>
                  </a:ext>
                </a:extLst>
              </p:cNvPr>
              <p:cNvSpPr txBox="1"/>
              <p:nvPr/>
            </p:nvSpPr>
            <p:spPr>
              <a:xfrm>
                <a:off x="7378128" y="5986835"/>
                <a:ext cx="1503361" cy="677108"/>
              </a:xfrm>
              <a:prstGeom prst="rect">
                <a:avLst/>
              </a:prstGeom>
              <a:noFill/>
            </p:spPr>
            <p:txBody>
              <a:bodyPr wrap="none" rtlCol="0">
                <a:spAutoFit/>
              </a:bodyPr>
              <a:lstStyle/>
              <a:p>
                <a:pPr algn="r"/>
                <a:r>
                  <a:rPr kumimoji="1" lang="en-US" altLang="ja-JP" sz="1400" b="1" dirty="0">
                    <a:solidFill>
                      <a:schemeClr val="accent3">
                        <a:lumMod val="40000"/>
                        <a:lumOff val="6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Informational</a:t>
                </a:r>
              </a:p>
              <a:p>
                <a:pPr algn="r"/>
                <a:r>
                  <a:rPr lang="en-US" altLang="ja-JP" sz="2400" b="1" dirty="0">
                    <a:solidFill>
                      <a:schemeClr val="accent3">
                        <a:lumMod val="40000"/>
                        <a:lumOff val="6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2400" b="1">
                  <a:solidFill>
                    <a:schemeClr val="accent3">
                      <a:lumMod val="40000"/>
                      <a:lumOff val="6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19" name="テキスト ボックス 18">
              <a:extLst>
                <a:ext uri="{FF2B5EF4-FFF2-40B4-BE49-F238E27FC236}">
                  <a16:creationId xmlns:a16="http://schemas.microsoft.com/office/drawing/2014/main" id="{A380B428-7F45-6F14-1D16-1D5E5D47060E}"/>
                </a:ext>
              </a:extLst>
            </p:cNvPr>
            <p:cNvSpPr txBox="1"/>
            <p:nvPr/>
          </p:nvSpPr>
          <p:spPr>
            <a:xfrm>
              <a:off x="7533075" y="5696900"/>
              <a:ext cx="1321195" cy="338554"/>
            </a:xfrm>
            <a:prstGeom prst="rect">
              <a:avLst/>
            </a:prstGeom>
            <a:noFill/>
          </p:spPr>
          <p:txBody>
            <a:bodyPr wrap="none" rtlCol="0">
              <a:spAutoFit/>
            </a:bodyPr>
            <a:lstStyle/>
            <a:p>
              <a:pPr algn="r"/>
              <a:r>
                <a:rPr kumimoji="1"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ChatGPT</a:t>
              </a:r>
              <a:r>
                <a:rPr kumimoji="1"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r>
                <a:rPr kumimoji="1"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Gemini </a:t>
              </a:r>
              <a:r>
                <a:rPr kumimoji="1"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a:t>
              </a:r>
              <a:endParaRPr kumimoji="1"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情報を処理／生成する</a:t>
              </a:r>
              <a:r>
                <a:rPr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24" name="グループ化 23">
            <a:extLst>
              <a:ext uri="{FF2B5EF4-FFF2-40B4-BE49-F238E27FC236}">
                <a16:creationId xmlns:a16="http://schemas.microsoft.com/office/drawing/2014/main" id="{373E1608-67D2-A6B1-9FA3-1C68FCBA78C3}"/>
              </a:ext>
            </a:extLst>
          </p:cNvPr>
          <p:cNvGrpSpPr/>
          <p:nvPr/>
        </p:nvGrpSpPr>
        <p:grpSpPr>
          <a:xfrm>
            <a:off x="2982540" y="1172040"/>
            <a:ext cx="5531498" cy="5373888"/>
            <a:chOff x="2982540" y="1172040"/>
            <a:chExt cx="5531498" cy="5373888"/>
          </a:xfrm>
        </p:grpSpPr>
        <p:grpSp>
          <p:nvGrpSpPr>
            <p:cNvPr id="48" name="グループ化 47">
              <a:extLst>
                <a:ext uri="{FF2B5EF4-FFF2-40B4-BE49-F238E27FC236}">
                  <a16:creationId xmlns:a16="http://schemas.microsoft.com/office/drawing/2014/main" id="{F0B8FEBC-5193-B468-3054-95DF283A4AFC}"/>
                </a:ext>
              </a:extLst>
            </p:cNvPr>
            <p:cNvGrpSpPr/>
            <p:nvPr/>
          </p:nvGrpSpPr>
          <p:grpSpPr>
            <a:xfrm>
              <a:off x="2982540" y="1172040"/>
              <a:ext cx="5167616" cy="5373888"/>
              <a:chOff x="2962192" y="1195487"/>
              <a:chExt cx="5167616" cy="5373888"/>
            </a:xfrm>
          </p:grpSpPr>
          <p:sp>
            <p:nvSpPr>
              <p:cNvPr id="42" name="フリーフォーム 41">
                <a:extLst>
                  <a:ext uri="{FF2B5EF4-FFF2-40B4-BE49-F238E27FC236}">
                    <a16:creationId xmlns:a16="http://schemas.microsoft.com/office/drawing/2014/main" id="{F9E2641B-1311-5694-BA9C-15A5773B7150}"/>
                  </a:ext>
                </a:extLst>
              </p:cNvPr>
              <p:cNvSpPr/>
              <p:nvPr/>
            </p:nvSpPr>
            <p:spPr>
              <a:xfrm>
                <a:off x="2962192" y="1195487"/>
                <a:ext cx="4483052" cy="5373888"/>
              </a:xfrm>
              <a:custGeom>
                <a:avLst/>
                <a:gdLst>
                  <a:gd name="connsiteX0" fmla="*/ 0 w 5938345"/>
                  <a:gd name="connsiteY0" fmla="*/ 5433848 h 5496379"/>
                  <a:gd name="connsiteX1" fmla="*/ 2501462 w 5938345"/>
                  <a:gd name="connsiteY1" fmla="*/ 5349765 h 5496379"/>
                  <a:gd name="connsiteX2" fmla="*/ 4855780 w 5938345"/>
                  <a:gd name="connsiteY2" fmla="*/ 4151586 h 5496379"/>
                  <a:gd name="connsiteX3" fmla="*/ 5938345 w 5938345"/>
                  <a:gd name="connsiteY3" fmla="*/ 0 h 5496379"/>
                  <a:gd name="connsiteX4" fmla="*/ 5938345 w 5938345"/>
                  <a:gd name="connsiteY4" fmla="*/ 0 h 5496379"/>
                  <a:gd name="connsiteX5" fmla="*/ 5938345 w 5938345"/>
                  <a:gd name="connsiteY5" fmla="*/ 0 h 5496379"/>
                  <a:gd name="connsiteX0" fmla="*/ 0 w 5938345"/>
                  <a:gd name="connsiteY0" fmla="*/ 5433848 h 5473385"/>
                  <a:gd name="connsiteX1" fmla="*/ 2501462 w 5938345"/>
                  <a:gd name="connsiteY1" fmla="*/ 5349765 h 5473385"/>
                  <a:gd name="connsiteX2" fmla="*/ 4855780 w 5938345"/>
                  <a:gd name="connsiteY2" fmla="*/ 4151586 h 5473385"/>
                  <a:gd name="connsiteX3" fmla="*/ 5938345 w 5938345"/>
                  <a:gd name="connsiteY3" fmla="*/ 0 h 5473385"/>
                  <a:gd name="connsiteX4" fmla="*/ 5938345 w 5938345"/>
                  <a:gd name="connsiteY4" fmla="*/ 0 h 5473385"/>
                  <a:gd name="connsiteX5" fmla="*/ 5938345 w 5938345"/>
                  <a:gd name="connsiteY5" fmla="*/ 0 h 5473385"/>
                  <a:gd name="connsiteX0" fmla="*/ 0 w 5938345"/>
                  <a:gd name="connsiteY0" fmla="*/ 5433848 h 5448663"/>
                  <a:gd name="connsiteX1" fmla="*/ 2501462 w 5938345"/>
                  <a:gd name="connsiteY1" fmla="*/ 5349765 h 5448663"/>
                  <a:gd name="connsiteX2" fmla="*/ 4855780 w 5938345"/>
                  <a:gd name="connsiteY2" fmla="*/ 4151586 h 5448663"/>
                  <a:gd name="connsiteX3" fmla="*/ 5938345 w 5938345"/>
                  <a:gd name="connsiteY3" fmla="*/ 0 h 5448663"/>
                  <a:gd name="connsiteX4" fmla="*/ 5938345 w 5938345"/>
                  <a:gd name="connsiteY4" fmla="*/ 0 h 5448663"/>
                  <a:gd name="connsiteX5" fmla="*/ 5938345 w 5938345"/>
                  <a:gd name="connsiteY5" fmla="*/ 0 h 5448663"/>
                  <a:gd name="connsiteX0" fmla="*/ 0 w 5938345"/>
                  <a:gd name="connsiteY0" fmla="*/ 5433848 h 5433848"/>
                  <a:gd name="connsiteX1" fmla="*/ 2522482 w 5938345"/>
                  <a:gd name="connsiteY1" fmla="*/ 5223641 h 5433848"/>
                  <a:gd name="connsiteX2" fmla="*/ 4855780 w 5938345"/>
                  <a:gd name="connsiteY2" fmla="*/ 4151586 h 5433848"/>
                  <a:gd name="connsiteX3" fmla="*/ 5938345 w 5938345"/>
                  <a:gd name="connsiteY3" fmla="*/ 0 h 5433848"/>
                  <a:gd name="connsiteX4" fmla="*/ 5938345 w 5938345"/>
                  <a:gd name="connsiteY4" fmla="*/ 0 h 5433848"/>
                  <a:gd name="connsiteX5" fmla="*/ 5938345 w 5938345"/>
                  <a:gd name="connsiteY5" fmla="*/ 0 h 5433848"/>
                  <a:gd name="connsiteX0" fmla="*/ 0 w 5938345"/>
                  <a:gd name="connsiteY0" fmla="*/ 5433848 h 5433848"/>
                  <a:gd name="connsiteX1" fmla="*/ 2522482 w 5938345"/>
                  <a:gd name="connsiteY1" fmla="*/ 5223641 h 5433848"/>
                  <a:gd name="connsiteX2" fmla="*/ 4855780 w 5938345"/>
                  <a:gd name="connsiteY2" fmla="*/ 4151586 h 5433848"/>
                  <a:gd name="connsiteX3" fmla="*/ 5938345 w 5938345"/>
                  <a:gd name="connsiteY3" fmla="*/ 0 h 5433848"/>
                  <a:gd name="connsiteX4" fmla="*/ 5938345 w 5938345"/>
                  <a:gd name="connsiteY4" fmla="*/ 0 h 5433848"/>
                  <a:gd name="connsiteX5" fmla="*/ 5938345 w 5938345"/>
                  <a:gd name="connsiteY5" fmla="*/ 0 h 5433848"/>
                  <a:gd name="connsiteX0" fmla="*/ 0 w 5938345"/>
                  <a:gd name="connsiteY0" fmla="*/ 5433848 h 5433848"/>
                  <a:gd name="connsiteX1" fmla="*/ 2522482 w 5938345"/>
                  <a:gd name="connsiteY1" fmla="*/ 5223641 h 5433848"/>
                  <a:gd name="connsiteX2" fmla="*/ 4855780 w 5938345"/>
                  <a:gd name="connsiteY2" fmla="*/ 4151586 h 5433848"/>
                  <a:gd name="connsiteX3" fmla="*/ 5938345 w 5938345"/>
                  <a:gd name="connsiteY3" fmla="*/ 0 h 5433848"/>
                  <a:gd name="connsiteX4" fmla="*/ 5938345 w 5938345"/>
                  <a:gd name="connsiteY4" fmla="*/ 0 h 5433848"/>
                  <a:gd name="connsiteX5" fmla="*/ 5938345 w 5938345"/>
                  <a:gd name="connsiteY5" fmla="*/ 0 h 543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8345" h="5433848">
                    <a:moveTo>
                      <a:pt x="0" y="5433848"/>
                    </a:moveTo>
                    <a:cubicBezTo>
                      <a:pt x="840827" y="5363779"/>
                      <a:pt x="1723696" y="5367283"/>
                      <a:pt x="2522482" y="5223641"/>
                    </a:cubicBezTo>
                    <a:cubicBezTo>
                      <a:pt x="3321268" y="5079999"/>
                      <a:pt x="4286470" y="5022193"/>
                      <a:pt x="4855780" y="4151586"/>
                    </a:cubicBezTo>
                    <a:cubicBezTo>
                      <a:pt x="5425090" y="3280979"/>
                      <a:pt x="5938345" y="0"/>
                      <a:pt x="5938345" y="0"/>
                    </a:cubicBezTo>
                    <a:lnTo>
                      <a:pt x="5938345" y="0"/>
                    </a:lnTo>
                    <a:lnTo>
                      <a:pt x="5938345" y="0"/>
                    </a:lnTo>
                  </a:path>
                </a:pathLst>
              </a:custGeom>
              <a:noFill/>
              <a:ln w="44450">
                <a:solidFill>
                  <a:srgbClr val="FFFF00"/>
                </a:solidFill>
                <a:headEnd type="none" w="med" len="med"/>
                <a:tailEnd type="triangle" w="med" len="me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C56F619D-EF4C-9B06-6000-52E5AABB2AB6}"/>
                  </a:ext>
                </a:extLst>
              </p:cNvPr>
              <p:cNvSpPr txBox="1"/>
              <p:nvPr/>
            </p:nvSpPr>
            <p:spPr>
              <a:xfrm>
                <a:off x="7172495" y="3258411"/>
                <a:ext cx="957313" cy="677108"/>
              </a:xfrm>
              <a:prstGeom prst="rect">
                <a:avLst/>
              </a:prstGeom>
              <a:noFill/>
            </p:spPr>
            <p:txBody>
              <a:bodyPr wrap="none" rtlCol="0">
                <a:spAutoFit/>
              </a:bodyPr>
              <a:lstStyle/>
              <a:p>
                <a:pPr algn="r"/>
                <a:r>
                  <a:rPr kumimoji="1" lang="en-US" altLang="ja-JP" sz="1400" b="1" dirty="0">
                    <a:solidFill>
                      <a:srgbClr val="FFFF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Physical</a:t>
                </a:r>
              </a:p>
              <a:p>
                <a:pPr algn="r"/>
                <a:r>
                  <a:rPr lang="en-US" altLang="ja-JP" sz="2400" b="1" dirty="0">
                    <a:solidFill>
                      <a:srgbClr val="FFFF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2400" b="1">
                  <a:solidFill>
                    <a:srgbClr val="FFFF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1" name="テキスト ボックス 20">
              <a:extLst>
                <a:ext uri="{FF2B5EF4-FFF2-40B4-BE49-F238E27FC236}">
                  <a16:creationId xmlns:a16="http://schemas.microsoft.com/office/drawing/2014/main" id="{F8AD6141-D0B7-2841-3D58-48F23AF7D472}"/>
                </a:ext>
              </a:extLst>
            </p:cNvPr>
            <p:cNvSpPr txBox="1"/>
            <p:nvPr/>
          </p:nvSpPr>
          <p:spPr>
            <a:xfrm>
              <a:off x="7192843" y="2967604"/>
              <a:ext cx="1321195" cy="338554"/>
            </a:xfrm>
            <a:prstGeom prst="rect">
              <a:avLst/>
            </a:prstGeom>
            <a:noFill/>
          </p:spPr>
          <p:txBody>
            <a:bodyPr wrap="none" rtlCol="0">
              <a:spAutoFit/>
            </a:bodyPr>
            <a:lstStyle/>
            <a:p>
              <a:pPr algn="r"/>
              <a:r>
                <a:rPr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ロボットや自動運転など</a:t>
              </a:r>
              <a:endParaRPr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機械を制御／運転する</a:t>
              </a:r>
              <a:r>
                <a:rPr lang="en-US" altLang="ja-JP" sz="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pic>
        <p:nvPicPr>
          <p:cNvPr id="51" name="図 50" descr="図形&#10;&#10;中程度の精度で自動的に生成された説明">
            <a:extLst>
              <a:ext uri="{FF2B5EF4-FFF2-40B4-BE49-F238E27FC236}">
                <a16:creationId xmlns:a16="http://schemas.microsoft.com/office/drawing/2014/main" id="{B8107EC3-4178-1404-65A3-63D98898191E}"/>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7791642" y="5213558"/>
            <a:ext cx="672534" cy="454730"/>
          </a:xfrm>
          <a:prstGeom prst="rect">
            <a:avLst/>
          </a:prstGeom>
          <a:ln>
            <a:noFill/>
          </a:ln>
          <a:effectLst>
            <a:outerShdw blurRad="50800" dist="38100" dir="2700000" algn="tl" rotWithShape="0">
              <a:prstClr val="black">
                <a:alpha val="40000"/>
              </a:prstClr>
            </a:outerShdw>
          </a:effectLst>
        </p:spPr>
      </p:pic>
      <p:pic>
        <p:nvPicPr>
          <p:cNvPr id="52" name="図 51" descr="図形&#10;&#10;中程度の精度で自動的に生成された説明">
            <a:extLst>
              <a:ext uri="{FF2B5EF4-FFF2-40B4-BE49-F238E27FC236}">
                <a16:creationId xmlns:a16="http://schemas.microsoft.com/office/drawing/2014/main" id="{2F720E1B-0986-C86C-861B-912756D83FB3}"/>
              </a:ext>
            </a:extLst>
          </p:cNvPr>
          <p:cNvPicPr>
            <a:picLocks noChangeAspect="1"/>
          </p:cNvPicPr>
          <p:nvPr/>
        </p:nvPicPr>
        <p:blipFill>
          <a:blip r:embed="rId4" cstate="print">
            <a:lum bright="70000" contrast="-70000"/>
            <a:extLst>
              <a:ext uri="{28A0092B-C50C-407E-A947-70E740481C1C}">
                <a14:useLocalDpi xmlns:a14="http://schemas.microsoft.com/office/drawing/2010/main"/>
              </a:ext>
            </a:extLst>
          </a:blip>
          <a:stretch>
            <a:fillRect/>
          </a:stretch>
        </p:blipFill>
        <p:spPr>
          <a:xfrm>
            <a:off x="7342533" y="2320629"/>
            <a:ext cx="676293" cy="634546"/>
          </a:xfrm>
          <a:prstGeom prst="rect">
            <a:avLst/>
          </a:prstGeom>
          <a:ln>
            <a:noFill/>
          </a:ln>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96FE8051-3FAF-9239-84CD-4076B1399547}"/>
              </a:ext>
            </a:extLst>
          </p:cNvPr>
          <p:cNvSpPr txBox="1"/>
          <p:nvPr/>
        </p:nvSpPr>
        <p:spPr>
          <a:xfrm>
            <a:off x="5741132" y="2998638"/>
            <a:ext cx="1271803" cy="584775"/>
          </a:xfrm>
          <a:prstGeom prst="rect">
            <a:avLst/>
          </a:prstGeom>
          <a:noFill/>
        </p:spPr>
        <p:txBody>
          <a:bodyPr wrap="square" rtlCol="0">
            <a:spAutoFit/>
          </a:bodyPr>
          <a:lstStyle/>
          <a:p>
            <a:pPr algn="dist"/>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自律型</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dist"/>
            <a:r>
              <a:rPr kumimoji="1"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Agentic AI</a:t>
            </a:r>
          </a:p>
        </p:txBody>
      </p:sp>
      <p:grpSp>
        <p:nvGrpSpPr>
          <p:cNvPr id="37" name="グループ化 36">
            <a:extLst>
              <a:ext uri="{FF2B5EF4-FFF2-40B4-BE49-F238E27FC236}">
                <a16:creationId xmlns:a16="http://schemas.microsoft.com/office/drawing/2014/main" id="{CC67AD39-1F83-9D71-6BBE-057A2ECC4898}"/>
              </a:ext>
            </a:extLst>
          </p:cNvPr>
          <p:cNvGrpSpPr/>
          <p:nvPr/>
        </p:nvGrpSpPr>
        <p:grpSpPr>
          <a:xfrm>
            <a:off x="7530718" y="1712002"/>
            <a:ext cx="1146897" cy="495009"/>
            <a:chOff x="7530718" y="1712002"/>
            <a:chExt cx="1146897" cy="495009"/>
          </a:xfrm>
        </p:grpSpPr>
        <p:sp>
          <p:nvSpPr>
            <p:cNvPr id="29" name="四角形吹き出し 28">
              <a:extLst>
                <a:ext uri="{FF2B5EF4-FFF2-40B4-BE49-F238E27FC236}">
                  <a16:creationId xmlns:a16="http://schemas.microsoft.com/office/drawing/2014/main" id="{E489491E-A836-F87B-A378-E4297590C338}"/>
                </a:ext>
              </a:extLst>
            </p:cNvPr>
            <p:cNvSpPr/>
            <p:nvPr/>
          </p:nvSpPr>
          <p:spPr>
            <a:xfrm>
              <a:off x="7543956" y="1712002"/>
              <a:ext cx="1133659" cy="495009"/>
            </a:xfrm>
            <a:prstGeom prst="wedgeRectCallout">
              <a:avLst>
                <a:gd name="adj1" fmla="val -37994"/>
                <a:gd name="adj2" fmla="val 74291"/>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C12C1E11-30DA-9AC1-F030-4C54852F8ED4}"/>
                </a:ext>
              </a:extLst>
            </p:cNvPr>
            <p:cNvSpPr txBox="1"/>
            <p:nvPr/>
          </p:nvSpPr>
          <p:spPr>
            <a:xfrm>
              <a:off x="7530718" y="1756062"/>
              <a:ext cx="1146469" cy="430887"/>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身体を操る</a:t>
              </a:r>
              <a:r>
                <a:rPr kumimoji="1" lang="en-US" altLang="ja-JP" sz="1200" b="1" dirty="0">
                  <a:solidFill>
                    <a:schemeClr val="bg1"/>
                  </a:solidFill>
                  <a:latin typeface="Meiryo" panose="020B0604030504040204" pitchFamily="34" charset="-128"/>
                  <a:ea typeface="Meiryo" panose="020B0604030504040204" pitchFamily="34" charset="-128"/>
                </a:rPr>
                <a:t>AI</a:t>
              </a:r>
            </a:p>
            <a:p>
              <a:pPr algn="ctr"/>
              <a:r>
                <a:rPr lang="ja-JP" altLang="en-US" sz="1000">
                  <a:solidFill>
                    <a:schemeClr val="bg1"/>
                  </a:solidFill>
                  <a:latin typeface="Meiryo" panose="020B0604030504040204" pitchFamily="34" charset="-128"/>
                  <a:ea typeface="Meiryo" panose="020B0604030504040204" pitchFamily="34" charset="-128"/>
                </a:rPr>
                <a:t>動作や移動など</a:t>
              </a:r>
              <a:endParaRPr kumimoji="1" lang="ja-JP" altLang="en-US" sz="1000">
                <a:solidFill>
                  <a:schemeClr val="bg1"/>
                </a:solidFill>
                <a:latin typeface="Meiryo" panose="020B0604030504040204" pitchFamily="34" charset="-128"/>
                <a:ea typeface="Meiryo" panose="020B0604030504040204" pitchFamily="34" charset="-128"/>
              </a:endParaRPr>
            </a:p>
          </p:txBody>
        </p:sp>
      </p:grpSp>
      <p:grpSp>
        <p:nvGrpSpPr>
          <p:cNvPr id="50" name="グループ化 49">
            <a:extLst>
              <a:ext uri="{FF2B5EF4-FFF2-40B4-BE49-F238E27FC236}">
                <a16:creationId xmlns:a16="http://schemas.microsoft.com/office/drawing/2014/main" id="{6B29DE0E-6A96-187A-7454-13552F3201C2}"/>
              </a:ext>
            </a:extLst>
          </p:cNvPr>
          <p:cNvGrpSpPr/>
          <p:nvPr/>
        </p:nvGrpSpPr>
        <p:grpSpPr>
          <a:xfrm>
            <a:off x="7552358" y="4584021"/>
            <a:ext cx="1146895" cy="495009"/>
            <a:chOff x="7530720" y="1712002"/>
            <a:chExt cx="1146895" cy="495009"/>
          </a:xfrm>
        </p:grpSpPr>
        <p:sp>
          <p:nvSpPr>
            <p:cNvPr id="53" name="四角形吹き出し 52">
              <a:extLst>
                <a:ext uri="{FF2B5EF4-FFF2-40B4-BE49-F238E27FC236}">
                  <a16:creationId xmlns:a16="http://schemas.microsoft.com/office/drawing/2014/main" id="{E3FDF994-BB1A-BF9F-269E-DDBC33032E4E}"/>
                </a:ext>
              </a:extLst>
            </p:cNvPr>
            <p:cNvSpPr/>
            <p:nvPr/>
          </p:nvSpPr>
          <p:spPr>
            <a:xfrm>
              <a:off x="7543956" y="1712002"/>
              <a:ext cx="1133659" cy="495009"/>
            </a:xfrm>
            <a:prstGeom prst="wedgeRectCallout">
              <a:avLst>
                <a:gd name="adj1" fmla="val -9741"/>
                <a:gd name="adj2" fmla="val 8055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544CA792-2324-0F89-8523-B77E757965A9}"/>
                </a:ext>
              </a:extLst>
            </p:cNvPr>
            <p:cNvSpPr txBox="1"/>
            <p:nvPr/>
          </p:nvSpPr>
          <p:spPr>
            <a:xfrm>
              <a:off x="7530720" y="1756062"/>
              <a:ext cx="1146468" cy="430887"/>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情報を操る</a:t>
              </a:r>
              <a:r>
                <a:rPr kumimoji="1" lang="en-US" altLang="ja-JP" sz="1200" b="1" dirty="0">
                  <a:solidFill>
                    <a:schemeClr val="bg1"/>
                  </a:solidFill>
                  <a:latin typeface="Meiryo" panose="020B0604030504040204" pitchFamily="34" charset="-128"/>
                  <a:ea typeface="Meiryo" panose="020B0604030504040204" pitchFamily="34" charset="-128"/>
                </a:rPr>
                <a:t>AI</a:t>
              </a:r>
            </a:p>
            <a:p>
              <a:pPr algn="ctr"/>
              <a:r>
                <a:rPr lang="ja-JP" altLang="en-US" sz="1000">
                  <a:solidFill>
                    <a:schemeClr val="bg1"/>
                  </a:solidFill>
                  <a:latin typeface="Meiryo" panose="020B0604030504040204" pitchFamily="34" charset="-128"/>
                  <a:ea typeface="Meiryo" panose="020B0604030504040204" pitchFamily="34" charset="-128"/>
                </a:rPr>
                <a:t>言葉や画像など</a:t>
              </a:r>
              <a:endParaRPr kumimoji="1" lang="ja-JP" altLang="en-US" sz="10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44700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par>
                                <p:cTn id="9" presetID="53" presetClass="entr" presetSubtype="16"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p:tgtEl>
                                          <p:spTgt spid="36"/>
                                        </p:tgtEl>
                                        <p:attrNameLst>
                                          <p:attrName>ppt_x</p:attrName>
                                        </p:attrNameLst>
                                      </p:cBhvr>
                                      <p:tavLst>
                                        <p:tav tm="0">
                                          <p:val>
                                            <p:strVal val="#ppt_x-#ppt_w*1.125000"/>
                                          </p:val>
                                        </p:tav>
                                        <p:tav tm="100000">
                                          <p:val>
                                            <p:strVal val="#ppt_x"/>
                                          </p:val>
                                        </p:tav>
                                      </p:tavLst>
                                    </p:anim>
                                    <p:animEffect transition="in" filter="wipe(right)">
                                      <p:cBhvr>
                                        <p:cTn id="19" dur="500"/>
                                        <p:tgtEl>
                                          <p:spTgt spid="3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fill="hold"/>
                                        <p:tgtEl>
                                          <p:spTgt spid="52"/>
                                        </p:tgtEl>
                                        <p:attrNameLst>
                                          <p:attrName>ppt_w</p:attrName>
                                        </p:attrNameLst>
                                      </p:cBhvr>
                                      <p:tavLst>
                                        <p:tav tm="0">
                                          <p:val>
                                            <p:fltVal val="0"/>
                                          </p:val>
                                        </p:tav>
                                        <p:tav tm="100000">
                                          <p:val>
                                            <p:strVal val="#ppt_w"/>
                                          </p:val>
                                        </p:tav>
                                      </p:tavLst>
                                    </p:anim>
                                    <p:anim calcmode="lin" valueType="num">
                                      <p:cBhvr>
                                        <p:cTn id="37" dur="500" fill="hold"/>
                                        <p:tgtEl>
                                          <p:spTgt spid="52"/>
                                        </p:tgtEl>
                                        <p:attrNameLst>
                                          <p:attrName>ppt_h</p:attrName>
                                        </p:attrNameLst>
                                      </p:cBhvr>
                                      <p:tavLst>
                                        <p:tav tm="0">
                                          <p:val>
                                            <p:fltVal val="0"/>
                                          </p:val>
                                        </p:tav>
                                        <p:tav tm="100000">
                                          <p:val>
                                            <p:strVal val="#ppt_h"/>
                                          </p:val>
                                        </p:tav>
                                      </p:tavLst>
                                    </p:anim>
                                    <p:animEffect transition="in" filter="fade">
                                      <p:cBhvr>
                                        <p:cTn id="38" dur="500"/>
                                        <p:tgtEl>
                                          <p:spTgt spid="52"/>
                                        </p:tgtEl>
                                      </p:cBhvr>
                                    </p:animEffect>
                                  </p:childTnLst>
                                </p:cTn>
                              </p:par>
                              <p:par>
                                <p:cTn id="39" presetID="53" presetClass="entr" presetSubtype="16"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childTnLst>
                          </p:cTn>
                        </p:par>
                        <p:par>
                          <p:cTn id="44" fill="hold">
                            <p:stCondLst>
                              <p:cond delay="1500"/>
                            </p:stCondLst>
                            <p:childTnLst>
                              <p:par>
                                <p:cTn id="45" presetID="22" presetClass="entr" presetSubtype="4"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par>
                                <p:cTn id="48" presetID="22" presetClass="entr" presetSubtype="4"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down)">
                                      <p:cBhvr>
                                        <p:cTn id="50" dur="500"/>
                                        <p:tgtEl>
                                          <p:spTgt spid="5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2000" fill="hold"/>
                                        <p:tgtEl>
                                          <p:spTgt spid="47"/>
                                        </p:tgtEl>
                                        <p:attrNameLst>
                                          <p:attrName>ppt_x</p:attrName>
                                        </p:attrNameLst>
                                      </p:cBhvr>
                                      <p:tavLst>
                                        <p:tav tm="0">
                                          <p:val>
                                            <p:strVal val="0-#ppt_w/2"/>
                                          </p:val>
                                        </p:tav>
                                        <p:tav tm="100000">
                                          <p:val>
                                            <p:strVal val="#ppt_x"/>
                                          </p:val>
                                        </p:tav>
                                      </p:tavLst>
                                    </p:anim>
                                    <p:anim calcmode="lin" valueType="num">
                                      <p:cBhvr additive="base">
                                        <p:cTn id="56" dur="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71989"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Meiryo" panose="020B0604030504040204" pitchFamily="34" charset="-128"/>
                <a:ea typeface="Meiryo" panose="020B0604030504040204" pitchFamily="34" charset="-128"/>
                <a:cs typeface="Arial"/>
              </a:rPr>
              <a:t>開発と運用</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3" name="テキスト ボックス 2">
            <a:extLst>
              <a:ext uri="{FF2B5EF4-FFF2-40B4-BE49-F238E27FC236}">
                <a16:creationId xmlns:a16="http://schemas.microsoft.com/office/drawing/2014/main" id="{2A93FB15-0CDF-F5FA-52D2-14176CE2F12A}"/>
              </a:ext>
            </a:extLst>
          </p:cNvPr>
          <p:cNvSpPr txBox="1"/>
          <p:nvPr/>
        </p:nvSpPr>
        <p:spPr>
          <a:xfrm>
            <a:off x="913623" y="4092823"/>
            <a:ext cx="7457999" cy="1565813"/>
          </a:xfrm>
          <a:prstGeom prst="rect">
            <a:avLst/>
          </a:prstGeom>
          <a:noFill/>
        </p:spPr>
        <p:txBody>
          <a:bodyPr wrap="square">
            <a:spAutoFit/>
          </a:bodyPr>
          <a:lstStyle/>
          <a:p>
            <a:pPr>
              <a:lnSpc>
                <a:spcPct val="114000"/>
              </a:lnSpc>
              <a:buNone/>
            </a:pPr>
            <a:endParaRPr lang="en-US" altLang="ja-JP" sz="1400" dirty="0">
              <a:effectLst/>
              <a:latin typeface="Meiryo" panose="020B0604030504040204" pitchFamily="34" charset="-128"/>
              <a:ea typeface="Meiryo" panose="020B0604030504040204" pitchFamily="34" charset="-128"/>
              <a:cs typeface="Google Sans Text"/>
            </a:endParaRPr>
          </a:p>
          <a:p>
            <a:pPr>
              <a:lnSpc>
                <a:spcPct val="114000"/>
              </a:lnSpc>
              <a:buNone/>
            </a:pPr>
            <a:r>
              <a:rPr lang="ja-JP" altLang="ja-JP" sz="1400">
                <a:effectLst/>
                <a:latin typeface="Meiryo" panose="020B0604030504040204" pitchFamily="34" charset="-128"/>
                <a:ea typeface="Meiryo" panose="020B0604030504040204" pitchFamily="34" charset="-128"/>
                <a:cs typeface="Google Sans Text"/>
              </a:rPr>
              <a:t>圧倒的なスピードなくして生き残れない時代、企業の変革にも拍車がかかります。</a:t>
            </a:r>
            <a:r>
              <a:rPr lang="en-US" altLang="ja-JP" sz="1400" dirty="0">
                <a:effectLst/>
                <a:latin typeface="Meiryo" panose="020B0604030504040204" pitchFamily="34" charset="-128"/>
                <a:ea typeface="Meiryo" panose="020B0604030504040204" pitchFamily="34" charset="-128"/>
                <a:cs typeface="Google Sans Text"/>
              </a:rPr>
              <a:t>IT</a:t>
            </a:r>
            <a:r>
              <a:rPr lang="ja-JP" altLang="ja-JP" sz="1400">
                <a:effectLst/>
                <a:latin typeface="Meiryo" panose="020B0604030504040204" pitchFamily="34" charset="-128"/>
                <a:ea typeface="Meiryo" panose="020B0604030504040204" pitchFamily="34" charset="-128"/>
                <a:cs typeface="Google Sans Text"/>
              </a:rPr>
              <a:t>とビジネスは一体化し、</a:t>
            </a:r>
            <a:r>
              <a:rPr lang="en-US" altLang="ja-JP" sz="1400" dirty="0">
                <a:effectLst/>
                <a:latin typeface="Meiryo" panose="020B0604030504040204" pitchFamily="34" charset="-128"/>
                <a:ea typeface="Meiryo" panose="020B0604030504040204" pitchFamily="34" charset="-128"/>
                <a:cs typeface="Google Sans Text"/>
              </a:rPr>
              <a:t>IT</a:t>
            </a:r>
            <a:r>
              <a:rPr lang="ja-JP" altLang="ja-JP" sz="1400">
                <a:effectLst/>
                <a:latin typeface="Meiryo" panose="020B0604030504040204" pitchFamily="34" charset="-128"/>
                <a:ea typeface="Meiryo" panose="020B0604030504040204" pitchFamily="34" charset="-128"/>
                <a:cs typeface="Google Sans Text"/>
              </a:rPr>
              <a:t>もまた圧倒的なスピードが求められています。そんな時代の開発や運用は、もはや</a:t>
            </a:r>
            <a:r>
              <a:rPr lang="en-US" altLang="ja-JP" sz="1400" dirty="0">
                <a:effectLst/>
                <a:latin typeface="Meiryo" panose="020B0604030504040204" pitchFamily="34" charset="-128"/>
                <a:ea typeface="Meiryo" panose="020B0604030504040204" pitchFamily="34" charset="-128"/>
                <a:cs typeface="Google Sans Text"/>
              </a:rPr>
              <a:t>AI</a:t>
            </a:r>
            <a:r>
              <a:rPr lang="ja-JP" altLang="ja-JP" sz="1400">
                <a:effectLst/>
                <a:latin typeface="Meiryo" panose="020B0604030504040204" pitchFamily="34" charset="-128"/>
                <a:ea typeface="Meiryo" panose="020B0604030504040204" pitchFamily="34" charset="-128"/>
                <a:cs typeface="Google Sans Text"/>
              </a:rPr>
              <a:t>前提となりました。</a:t>
            </a:r>
            <a:endParaRPr lang="en-US" altLang="ja-JP" sz="1400" dirty="0">
              <a:effectLst/>
              <a:latin typeface="Meiryo" panose="020B0604030504040204" pitchFamily="34" charset="-128"/>
              <a:ea typeface="Meiryo" panose="020B0604030504040204" pitchFamily="34" charset="-128"/>
              <a:cs typeface="Google Sans Text"/>
            </a:endParaRPr>
          </a:p>
          <a:p>
            <a:pPr>
              <a:lnSpc>
                <a:spcPct val="114000"/>
              </a:lnSpc>
              <a:buNone/>
            </a:pPr>
            <a:endParaRPr lang="en-US" altLang="ja-JP" sz="1400" dirty="0">
              <a:latin typeface="Meiryo" panose="020B0604030504040204" pitchFamily="34" charset="-128"/>
              <a:ea typeface="Meiryo" panose="020B0604030504040204" pitchFamily="34" charset="-128"/>
              <a:cs typeface="Google Sans Text"/>
            </a:endParaRPr>
          </a:p>
          <a:p>
            <a:pPr>
              <a:lnSpc>
                <a:spcPct val="114000"/>
              </a:lnSpc>
              <a:buNone/>
            </a:pPr>
            <a:r>
              <a:rPr lang="ja-JP" altLang="ja-JP" sz="1400">
                <a:effectLst/>
                <a:latin typeface="Meiryo" panose="020B0604030504040204" pitchFamily="34" charset="-128"/>
                <a:ea typeface="Meiryo" panose="020B0604030504040204" pitchFamily="34" charset="-128"/>
                <a:cs typeface="Google Sans Text"/>
              </a:rPr>
              <a:t>これからの新しい開発や運用について解説します。</a:t>
            </a:r>
            <a:endParaRPr lang="ja-JP" altLang="ja-JP" sz="1400">
              <a:effectLst/>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9994FBF1-C5AC-1979-0B93-03BE831A3037}"/>
              </a:ext>
            </a:extLst>
          </p:cNvPr>
          <p:cNvSpPr txBox="1"/>
          <p:nvPr/>
        </p:nvSpPr>
        <p:spPr>
          <a:xfrm>
            <a:off x="871989" y="2367213"/>
            <a:ext cx="4582160" cy="408125"/>
          </a:xfrm>
          <a:prstGeom prst="rect">
            <a:avLst/>
          </a:prstGeom>
          <a:noFill/>
        </p:spPr>
        <p:txBody>
          <a:bodyPr wrap="square">
            <a:spAutoFit/>
          </a:bodyPr>
          <a:lstStyle/>
          <a:p>
            <a:pPr>
              <a:lnSpc>
                <a:spcPct val="114000"/>
              </a:lnSpc>
              <a:buNone/>
            </a:pPr>
            <a:r>
              <a:rPr lang="ja-JP" altLang="ja-JP" sz="1800" b="1" dirty="0">
                <a:solidFill>
                  <a:srgbClr val="0070C0"/>
                </a:solidFill>
                <a:effectLst/>
                <a:latin typeface="Meiryo" panose="020B0604030504040204" pitchFamily="34" charset="-128"/>
                <a:ea typeface="Meiryo" panose="020B0604030504040204" pitchFamily="34" charset="-128"/>
                <a:cs typeface="Google Sans Text"/>
              </a:rPr>
              <a:t>変化に俊敏に対処するための</a:t>
            </a:r>
            <a:endParaRPr lang="ja-JP" altLang="ja-JP" sz="1800" dirty="0">
              <a:solidFill>
                <a:srgbClr val="0070C0"/>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5282655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EF7A48D-1332-1765-32B6-8977CE1FFCC0}"/>
              </a:ext>
            </a:extLst>
          </p:cNvPr>
          <p:cNvSpPr>
            <a:spLocks noGrp="1"/>
          </p:cNvSpPr>
          <p:nvPr>
            <p:ph type="title"/>
          </p:nvPr>
        </p:nvSpPr>
        <p:spPr/>
        <p:txBody>
          <a:bodyPr/>
          <a:lstStyle/>
          <a:p>
            <a:r>
              <a:rPr lang="ja-JP" altLang="en-US"/>
              <a:t>システムの開発と運用ってなに？</a:t>
            </a:r>
          </a:p>
        </p:txBody>
      </p:sp>
      <p:sp>
        <p:nvSpPr>
          <p:cNvPr id="5" name="テキスト ボックス 4">
            <a:extLst>
              <a:ext uri="{FF2B5EF4-FFF2-40B4-BE49-F238E27FC236}">
                <a16:creationId xmlns:a16="http://schemas.microsoft.com/office/drawing/2014/main" id="{E3DB2FD8-DBBB-4D84-85AB-0F91102E0DAF}"/>
              </a:ext>
            </a:extLst>
          </p:cNvPr>
          <p:cNvSpPr txBox="1"/>
          <p:nvPr/>
        </p:nvSpPr>
        <p:spPr>
          <a:xfrm>
            <a:off x="375979" y="1392706"/>
            <a:ext cx="8392041" cy="584775"/>
          </a:xfrm>
          <a:prstGeom prst="rect">
            <a:avLst/>
          </a:prstGeom>
          <a:noFill/>
        </p:spPr>
        <p:txBody>
          <a:bodyPr wrap="none" rtlCol="0">
            <a:spAutoFit/>
          </a:bodyPr>
          <a:lstStyle/>
          <a:p>
            <a:pPr algn="ctr"/>
            <a:r>
              <a:rPr kumimoji="1" lang="ja-JP" altLang="en-US" sz="3200">
                <a:latin typeface="Meiryo" panose="020B0604030504040204" pitchFamily="34" charset="-128"/>
                <a:ea typeface="Meiryo" panose="020B0604030504040204" pitchFamily="34" charset="-128"/>
              </a:rPr>
              <a:t>システム開発は「</a:t>
            </a:r>
            <a:r>
              <a:rPr kumimoji="1" lang="ja-JP" altLang="en-US" sz="3200" b="1">
                <a:solidFill>
                  <a:schemeClr val="accent3">
                    <a:lumMod val="75000"/>
                  </a:schemeClr>
                </a:solidFill>
                <a:latin typeface="Meiryo" panose="020B0604030504040204" pitchFamily="34" charset="-128"/>
                <a:ea typeface="Meiryo" panose="020B0604030504040204" pitchFamily="34" charset="-128"/>
              </a:rPr>
              <a:t>生産性</a:t>
            </a:r>
            <a:r>
              <a:rPr kumimoji="1" lang="ja-JP" altLang="en-US" sz="3200">
                <a:latin typeface="Meiryo" panose="020B0604030504040204" pitchFamily="34" charset="-128"/>
                <a:ea typeface="Meiryo" panose="020B0604030504040204" pitchFamily="34" charset="-128"/>
              </a:rPr>
              <a:t>」から「</a:t>
            </a:r>
            <a:r>
              <a:rPr kumimoji="1" lang="ja-JP" altLang="en-US" sz="3200" b="1">
                <a:solidFill>
                  <a:srgbClr val="0070C0"/>
                </a:solidFill>
                <a:latin typeface="Meiryo" panose="020B0604030504040204" pitchFamily="34" charset="-128"/>
                <a:ea typeface="Meiryo" panose="020B0604030504040204" pitchFamily="34" charset="-128"/>
              </a:rPr>
              <a:t>俊敏性</a:t>
            </a:r>
            <a:r>
              <a:rPr kumimoji="1" lang="ja-JP" altLang="en-US" sz="3200">
                <a:latin typeface="Meiryo" panose="020B0604030504040204" pitchFamily="34" charset="-128"/>
                <a:ea typeface="Meiryo" panose="020B0604030504040204" pitchFamily="34" charset="-128"/>
              </a:rPr>
              <a:t>」へ</a:t>
            </a:r>
          </a:p>
        </p:txBody>
      </p:sp>
      <p:sp>
        <p:nvSpPr>
          <p:cNvPr id="6" name="テキスト ボックス 5">
            <a:extLst>
              <a:ext uri="{FF2B5EF4-FFF2-40B4-BE49-F238E27FC236}">
                <a16:creationId xmlns:a16="http://schemas.microsoft.com/office/drawing/2014/main" id="{9745128D-F181-3CA6-3089-1D39E02D3CD8}"/>
              </a:ext>
            </a:extLst>
          </p:cNvPr>
          <p:cNvSpPr txBox="1"/>
          <p:nvPr/>
        </p:nvSpPr>
        <p:spPr>
          <a:xfrm>
            <a:off x="247740" y="961834"/>
            <a:ext cx="8648521" cy="400110"/>
          </a:xfrm>
          <a:prstGeom prst="rect">
            <a:avLst/>
          </a:prstGeom>
          <a:noFill/>
        </p:spPr>
        <p:txBody>
          <a:bodyPr wrap="none" rtlCol="0">
            <a:spAutoFit/>
          </a:bodyPr>
          <a:lstStyle/>
          <a:p>
            <a:pPr algn="ctr"/>
            <a:r>
              <a:rPr kumimoji="1" lang="ja-JP" altLang="en-US" sz="2000">
                <a:solidFill>
                  <a:srgbClr val="C00000"/>
                </a:solidFill>
                <a:latin typeface="Meiryo" panose="020B0604030504040204" pitchFamily="34" charset="-128"/>
                <a:ea typeface="Meiryo" panose="020B0604030504040204" pitchFamily="34" charset="-128"/>
              </a:rPr>
              <a:t>不確実性が常態化し、企業は予測できない変化への対処を強いられている</a:t>
            </a:r>
          </a:p>
        </p:txBody>
      </p:sp>
      <p:sp>
        <p:nvSpPr>
          <p:cNvPr id="7" name="テキスト ボックス 6">
            <a:extLst>
              <a:ext uri="{FF2B5EF4-FFF2-40B4-BE49-F238E27FC236}">
                <a16:creationId xmlns:a16="http://schemas.microsoft.com/office/drawing/2014/main" id="{25720CDD-09D1-3653-6AF5-84F107B6A289}"/>
              </a:ext>
            </a:extLst>
          </p:cNvPr>
          <p:cNvSpPr txBox="1"/>
          <p:nvPr/>
        </p:nvSpPr>
        <p:spPr>
          <a:xfrm>
            <a:off x="226800" y="2205992"/>
            <a:ext cx="2441694" cy="830997"/>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ユーザーから要求された</a:t>
            </a:r>
            <a:endParaRPr kumimoji="1" lang="en-US" altLang="ja-JP" sz="1600" dirty="0">
              <a:latin typeface="Meiryo" panose="020B0604030504040204" pitchFamily="34" charset="-128"/>
              <a:ea typeface="Meiryo" panose="020B0604030504040204" pitchFamily="34" charset="-128"/>
            </a:endParaRPr>
          </a:p>
          <a:p>
            <a:r>
              <a:rPr kumimoji="1" lang="ja-JP" altLang="en-US" sz="1600" b="1" u="sng">
                <a:solidFill>
                  <a:schemeClr val="accent3">
                    <a:lumMod val="75000"/>
                  </a:schemeClr>
                </a:solidFill>
                <a:latin typeface="Meiryo" panose="020B0604030504040204" pitchFamily="34" charset="-128"/>
                <a:ea typeface="Meiryo" panose="020B0604030504040204" pitchFamily="34" charset="-128"/>
              </a:rPr>
              <a:t>システム</a:t>
            </a:r>
            <a:r>
              <a:rPr lang="ja-JP" altLang="en-US" sz="1600" b="1" u="sng">
                <a:solidFill>
                  <a:schemeClr val="accent3">
                    <a:lumMod val="75000"/>
                  </a:schemeClr>
                </a:solidFill>
                <a:latin typeface="Meiryo" panose="020B0604030504040204" pitchFamily="34" charset="-128"/>
                <a:ea typeface="Meiryo" panose="020B0604030504040204" pitchFamily="34" charset="-128"/>
              </a:rPr>
              <a:t>の開発と運用</a:t>
            </a:r>
            <a:r>
              <a:rPr lang="ja-JP" altLang="en-US" sz="1600">
                <a:latin typeface="Meiryo" panose="020B0604030504040204" pitchFamily="34" charset="-128"/>
                <a:ea typeface="Meiryo" panose="020B0604030504040204" pitchFamily="34" charset="-128"/>
              </a:rPr>
              <a:t>を</a:t>
            </a:r>
            <a:endParaRPr kumimoji="1"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高コスパで引き受けます</a:t>
            </a:r>
          </a:p>
        </p:txBody>
      </p:sp>
      <p:sp>
        <p:nvSpPr>
          <p:cNvPr id="8" name="テキスト ボックス 7">
            <a:extLst>
              <a:ext uri="{FF2B5EF4-FFF2-40B4-BE49-F238E27FC236}">
                <a16:creationId xmlns:a16="http://schemas.microsoft.com/office/drawing/2014/main" id="{E91A368B-051F-DF67-EA76-6283FC324139}"/>
              </a:ext>
            </a:extLst>
          </p:cNvPr>
          <p:cNvSpPr txBox="1"/>
          <p:nvPr/>
        </p:nvSpPr>
        <p:spPr>
          <a:xfrm>
            <a:off x="7091059" y="2205993"/>
            <a:ext cx="1826141" cy="830997"/>
          </a:xfrm>
          <a:prstGeom prst="rect">
            <a:avLst/>
          </a:prstGeom>
          <a:noFill/>
        </p:spPr>
        <p:txBody>
          <a:bodyPr wrap="none" rtlCol="0">
            <a:spAutoFit/>
          </a:bodyPr>
          <a:lstStyle/>
          <a:p>
            <a:pPr algn="r"/>
            <a:r>
              <a:rPr kumimoji="1" lang="ja-JP" altLang="en-US" sz="1600">
                <a:latin typeface="Meiryo" panose="020B0604030504040204" pitchFamily="34" charset="-128"/>
                <a:ea typeface="Meiryo" panose="020B0604030504040204" pitchFamily="34" charset="-128"/>
              </a:rPr>
              <a:t>ユーザーと一緒に</a:t>
            </a:r>
            <a:endParaRPr lang="en-US" altLang="ja-JP" sz="1600" dirty="0">
              <a:latin typeface="Meiryo" panose="020B0604030504040204" pitchFamily="34" charset="-128"/>
              <a:ea typeface="Meiryo" panose="020B0604030504040204" pitchFamily="34" charset="-128"/>
            </a:endParaRPr>
          </a:p>
          <a:p>
            <a:pPr algn="r"/>
            <a:r>
              <a:rPr kumimoji="1" lang="ja-JP" altLang="en-US" sz="1600" b="1" u="sng">
                <a:solidFill>
                  <a:srgbClr val="0070C0"/>
                </a:solidFill>
                <a:latin typeface="Meiryo" panose="020B0604030504040204" pitchFamily="34" charset="-128"/>
                <a:ea typeface="Meiryo" panose="020B0604030504040204" pitchFamily="34" charset="-128"/>
              </a:rPr>
              <a:t>ビジネスの成功</a:t>
            </a:r>
            <a:r>
              <a:rPr kumimoji="1" lang="ja-JP" altLang="en-US" sz="1600">
                <a:latin typeface="Meiryo" panose="020B0604030504040204" pitchFamily="34" charset="-128"/>
                <a:ea typeface="Meiryo" panose="020B0604030504040204" pitchFamily="34" charset="-128"/>
              </a:rPr>
              <a:t>に</a:t>
            </a:r>
            <a:endParaRPr kumimoji="1" lang="en-US" altLang="ja-JP" sz="1600" dirty="0">
              <a:latin typeface="Meiryo" panose="020B0604030504040204" pitchFamily="34" charset="-128"/>
              <a:ea typeface="Meiryo" panose="020B0604030504040204" pitchFamily="34" charset="-128"/>
            </a:endParaRPr>
          </a:p>
          <a:p>
            <a:pPr algn="r"/>
            <a:r>
              <a:rPr kumimoji="1" lang="ja-JP" altLang="en-US" sz="1600">
                <a:latin typeface="Meiryo" panose="020B0604030504040204" pitchFamily="34" charset="-128"/>
                <a:ea typeface="Meiryo" panose="020B0604030504040204" pitchFamily="34" charset="-128"/>
              </a:rPr>
              <a:t>コミットします</a:t>
            </a:r>
          </a:p>
        </p:txBody>
      </p:sp>
      <p:sp>
        <p:nvSpPr>
          <p:cNvPr id="9" name="テキスト ボックス 8">
            <a:extLst>
              <a:ext uri="{FF2B5EF4-FFF2-40B4-BE49-F238E27FC236}">
                <a16:creationId xmlns:a16="http://schemas.microsoft.com/office/drawing/2014/main" id="{A431ACEF-6E73-2374-CBD0-DC7A9501E2BF}"/>
              </a:ext>
            </a:extLst>
          </p:cNvPr>
          <p:cNvSpPr txBox="1"/>
          <p:nvPr/>
        </p:nvSpPr>
        <p:spPr>
          <a:xfrm>
            <a:off x="226800" y="3103352"/>
            <a:ext cx="1909497" cy="830997"/>
          </a:xfrm>
          <a:prstGeom prst="rect">
            <a:avLst/>
          </a:prstGeom>
          <a:noFill/>
        </p:spPr>
        <p:txBody>
          <a:bodyPr wrap="none" rtlCol="0">
            <a:spAutoFit/>
          </a:bodyPr>
          <a:lstStyle/>
          <a:p>
            <a:pPr marL="285750" indent="-285750">
              <a:buFont typeface="Wingdings" pitchFamily="2" charset="2"/>
              <a:buChar char="l"/>
            </a:pPr>
            <a:r>
              <a:rPr kumimoji="1" lang="ja-JP" altLang="en-US" sz="1600">
                <a:latin typeface="Meiryo" panose="020B0604030504040204" pitchFamily="34" charset="-128"/>
                <a:ea typeface="Meiryo" panose="020B0604030504040204" pitchFamily="34" charset="-128"/>
              </a:rPr>
              <a:t>生産量の最大化</a:t>
            </a:r>
            <a:endParaRPr kumimoji="1"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効率の追求</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latin typeface="Meiryo" panose="020B0604030504040204" pitchFamily="34" charset="-128"/>
                <a:ea typeface="Meiryo" panose="020B0604030504040204" pitchFamily="34" charset="-128"/>
              </a:rPr>
              <a:t>ムダの排除</a:t>
            </a:r>
          </a:p>
        </p:txBody>
      </p:sp>
      <p:sp>
        <p:nvSpPr>
          <p:cNvPr id="10" name="テキスト ボックス 9">
            <a:extLst>
              <a:ext uri="{FF2B5EF4-FFF2-40B4-BE49-F238E27FC236}">
                <a16:creationId xmlns:a16="http://schemas.microsoft.com/office/drawing/2014/main" id="{E5430111-4FE8-8635-1CA1-862A9A2D1413}"/>
              </a:ext>
            </a:extLst>
          </p:cNvPr>
          <p:cNvSpPr txBox="1"/>
          <p:nvPr/>
        </p:nvSpPr>
        <p:spPr>
          <a:xfrm>
            <a:off x="7212887" y="3103352"/>
            <a:ext cx="1704313" cy="830997"/>
          </a:xfrm>
          <a:prstGeom prst="rect">
            <a:avLst/>
          </a:prstGeom>
          <a:noFill/>
        </p:spPr>
        <p:txBody>
          <a:bodyPr wrap="none" rtlCol="0">
            <a:spAutoFit/>
          </a:bodyPr>
          <a:lstStyle/>
          <a:p>
            <a:pPr marL="285750" indent="-285750">
              <a:buFont typeface="Wingdings" pitchFamily="2" charset="2"/>
              <a:buChar char="l"/>
            </a:pPr>
            <a:r>
              <a:rPr kumimoji="1" lang="ja-JP" altLang="en-US" sz="1600">
                <a:latin typeface="Meiryo" panose="020B0604030504040204" pitchFamily="34" charset="-128"/>
                <a:ea typeface="Meiryo" panose="020B0604030504040204" pitchFamily="34" charset="-128"/>
              </a:rPr>
              <a:t>価値の最大化</a:t>
            </a:r>
            <a:endParaRPr kumimoji="1"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俊敏性の追求</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latin typeface="Meiryo" panose="020B0604030504040204" pitchFamily="34" charset="-128"/>
                <a:ea typeface="Meiryo" panose="020B0604030504040204" pitchFamily="34" charset="-128"/>
              </a:rPr>
              <a:t>手戻りの排除</a:t>
            </a:r>
          </a:p>
        </p:txBody>
      </p:sp>
      <p:pic>
        <p:nvPicPr>
          <p:cNvPr id="12" name="図 11" descr="ダイアグラム, ベン図表&#10;&#10;AI 生成コンテンツは誤りを含む可能性があります。">
            <a:extLst>
              <a:ext uri="{FF2B5EF4-FFF2-40B4-BE49-F238E27FC236}">
                <a16:creationId xmlns:a16="http://schemas.microsoft.com/office/drawing/2014/main" id="{D417CAED-BF55-4C70-54AA-FA05FBA79ED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764575" y="2260169"/>
            <a:ext cx="1706060" cy="1696667"/>
          </a:xfrm>
          <a:prstGeom prst="ellipse">
            <a:avLst/>
          </a:prstGeom>
        </p:spPr>
      </p:pic>
      <p:pic>
        <p:nvPicPr>
          <p:cNvPr id="14" name="図 13" descr="ダイアグラム&#10;&#10;AI 生成コンテンツは誤りを含む可能性があります。">
            <a:extLst>
              <a:ext uri="{FF2B5EF4-FFF2-40B4-BE49-F238E27FC236}">
                <a16:creationId xmlns:a16="http://schemas.microsoft.com/office/drawing/2014/main" id="{C4AC43DD-C859-D09D-AA01-B795728AAE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2653264" y="2257660"/>
            <a:ext cx="1721289" cy="1679330"/>
          </a:xfrm>
          <a:prstGeom prst="ellipse">
            <a:avLst/>
          </a:prstGeom>
        </p:spPr>
      </p:pic>
      <p:sp>
        <p:nvSpPr>
          <p:cNvPr id="26" name="テキスト ボックス 25">
            <a:extLst>
              <a:ext uri="{FF2B5EF4-FFF2-40B4-BE49-F238E27FC236}">
                <a16:creationId xmlns:a16="http://schemas.microsoft.com/office/drawing/2014/main" id="{7582A0C9-E930-4BBA-116D-95302E745914}"/>
              </a:ext>
            </a:extLst>
          </p:cNvPr>
          <p:cNvSpPr txBox="1"/>
          <p:nvPr/>
        </p:nvSpPr>
        <p:spPr>
          <a:xfrm>
            <a:off x="4647983" y="4389640"/>
            <a:ext cx="4248279" cy="338554"/>
          </a:xfrm>
          <a:prstGeom prst="rect">
            <a:avLst/>
          </a:prstGeom>
          <a:noFill/>
        </p:spPr>
        <p:txBody>
          <a:bodyPr wrap="none" rtlCol="0">
            <a:spAutoFit/>
          </a:bodyPr>
          <a:lstStyle/>
          <a:p>
            <a:r>
              <a:rPr kumimoji="1" lang="ja-JP" altLang="en-US" sz="1600" b="1" u="sng">
                <a:solidFill>
                  <a:srgbClr val="0070C0"/>
                </a:solidFill>
                <a:latin typeface="Meiryo" panose="020B0604030504040204" pitchFamily="34" charset="-128"/>
                <a:ea typeface="Meiryo" panose="020B0604030504040204" pitchFamily="34" charset="-128"/>
              </a:rPr>
              <a:t>自律した</a:t>
            </a:r>
            <a:r>
              <a:rPr kumimoji="1" lang="ja-JP" altLang="en-US" sz="1600" b="1">
                <a:solidFill>
                  <a:srgbClr val="0070C0"/>
                </a:solidFill>
                <a:latin typeface="Meiryo" panose="020B0604030504040204" pitchFamily="34" charset="-128"/>
                <a:ea typeface="Meiryo" panose="020B0604030504040204" pitchFamily="34" charset="-128"/>
              </a:rPr>
              <a:t>チーム</a:t>
            </a:r>
            <a:r>
              <a:rPr kumimoji="1" lang="en-US" altLang="ja-JP" sz="1600" b="1" dirty="0">
                <a:solidFill>
                  <a:srgbClr val="0070C0"/>
                </a:solidFill>
                <a:latin typeface="Meiryo" panose="020B0604030504040204" pitchFamily="34" charset="-128"/>
                <a:ea typeface="Meiryo" panose="020B0604030504040204" pitchFamily="34" charset="-128"/>
              </a:rPr>
              <a:t>×</a:t>
            </a:r>
            <a:r>
              <a:rPr kumimoji="1" lang="ja-JP" altLang="en-US" sz="1600" b="1">
                <a:solidFill>
                  <a:srgbClr val="0070C0"/>
                </a:solidFill>
                <a:latin typeface="Meiryo" panose="020B0604030504040204" pitchFamily="34" charset="-128"/>
                <a:ea typeface="Meiryo" panose="020B0604030504040204" pitchFamily="34" charset="-128"/>
              </a:rPr>
              <a:t>作らない技術＝</a:t>
            </a:r>
            <a:r>
              <a:rPr kumimoji="1" lang="ja-JP" altLang="en-US" sz="1600" b="1" u="sng">
                <a:solidFill>
                  <a:srgbClr val="0070C0"/>
                </a:solidFill>
                <a:latin typeface="Meiryo" panose="020B0604030504040204" pitchFamily="34" charset="-128"/>
                <a:ea typeface="Meiryo" panose="020B0604030504040204" pitchFamily="34" charset="-128"/>
              </a:rPr>
              <a:t>俊敏な対応</a:t>
            </a:r>
            <a:endParaRPr kumimoji="1" lang="en-US" altLang="ja-JP" sz="1600" b="1" u="sng" dirty="0">
              <a:solidFill>
                <a:srgbClr val="0070C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E5CBA8F4-5AAE-ED65-A69F-E36F2AF05BE7}"/>
              </a:ext>
            </a:extLst>
          </p:cNvPr>
          <p:cNvSpPr txBox="1"/>
          <p:nvPr/>
        </p:nvSpPr>
        <p:spPr>
          <a:xfrm>
            <a:off x="247740" y="4389937"/>
            <a:ext cx="4248279" cy="338554"/>
          </a:xfrm>
          <a:prstGeom prst="rect">
            <a:avLst/>
          </a:prstGeom>
          <a:noFill/>
        </p:spPr>
        <p:txBody>
          <a:bodyPr wrap="none" rtlCol="0">
            <a:spAutoFit/>
          </a:bodyPr>
          <a:lstStyle/>
          <a:p>
            <a:r>
              <a:rPr kumimoji="1" lang="ja-JP" altLang="en-US" sz="1600" b="1" u="sng">
                <a:solidFill>
                  <a:schemeClr val="accent3">
                    <a:lumMod val="75000"/>
                  </a:schemeClr>
                </a:solidFill>
                <a:latin typeface="Meiryo" panose="020B0604030504040204" pitchFamily="34" charset="-128"/>
                <a:ea typeface="Meiryo" panose="020B0604030504040204" pitchFamily="34" charset="-128"/>
              </a:rPr>
              <a:t>組織力で集めた</a:t>
            </a:r>
            <a:r>
              <a:rPr kumimoji="1" lang="ja-JP" altLang="en-US" sz="1600" b="1">
                <a:solidFill>
                  <a:schemeClr val="accent3">
                    <a:lumMod val="75000"/>
                  </a:schemeClr>
                </a:solidFill>
                <a:latin typeface="Meiryo" panose="020B0604030504040204" pitchFamily="34" charset="-128"/>
                <a:ea typeface="Meiryo" panose="020B0604030504040204" pitchFamily="34" charset="-128"/>
              </a:rPr>
              <a:t>労働力</a:t>
            </a:r>
            <a:r>
              <a:rPr lang="en-US" altLang="ja-JP" sz="1600" b="1" dirty="0">
                <a:solidFill>
                  <a:schemeClr val="accent3">
                    <a:lumMod val="75000"/>
                  </a:schemeClr>
                </a:solidFill>
                <a:latin typeface="Meiryo" panose="020B0604030504040204" pitchFamily="34" charset="-128"/>
                <a:ea typeface="Meiryo" panose="020B0604030504040204" pitchFamily="34" charset="-128"/>
              </a:rPr>
              <a:t>×</a:t>
            </a:r>
            <a:r>
              <a:rPr kumimoji="1" lang="ja-JP" altLang="en-US" sz="1600" b="1">
                <a:solidFill>
                  <a:schemeClr val="accent3">
                    <a:lumMod val="75000"/>
                  </a:schemeClr>
                </a:solidFill>
                <a:latin typeface="Meiryo" panose="020B0604030504040204" pitchFamily="34" charset="-128"/>
                <a:ea typeface="Meiryo" panose="020B0604030504040204" pitchFamily="34" charset="-128"/>
              </a:rPr>
              <a:t>作る技術＝</a:t>
            </a:r>
            <a:r>
              <a:rPr kumimoji="1" lang="ja-JP" altLang="en-US" sz="1600" b="1" u="sng">
                <a:solidFill>
                  <a:schemeClr val="accent3">
                    <a:lumMod val="75000"/>
                  </a:schemeClr>
                </a:solidFill>
                <a:latin typeface="Meiryo" panose="020B0604030504040204" pitchFamily="34" charset="-128"/>
                <a:ea typeface="Meiryo" panose="020B0604030504040204" pitchFamily="34" charset="-128"/>
              </a:rPr>
              <a:t>大量生産</a:t>
            </a:r>
            <a:endParaRPr kumimoji="1" lang="en-US" altLang="ja-JP" sz="1600" b="1" u="sng" dirty="0">
              <a:solidFill>
                <a:schemeClr val="accent3">
                  <a:lumMod val="75000"/>
                </a:schemeClr>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2AB997E8-7BEC-DF08-61EE-3C9B8E34AFF3}"/>
              </a:ext>
            </a:extLst>
          </p:cNvPr>
          <p:cNvSpPr txBox="1"/>
          <p:nvPr/>
        </p:nvSpPr>
        <p:spPr>
          <a:xfrm>
            <a:off x="247740" y="4135486"/>
            <a:ext cx="902811" cy="307777"/>
          </a:xfrm>
          <a:prstGeom prst="rect">
            <a:avLst/>
          </a:prstGeom>
          <a:noFill/>
        </p:spPr>
        <p:txBody>
          <a:bodyPr wrap="none" rtlCol="0">
            <a:spAutoFit/>
          </a:bodyPr>
          <a:lstStyle/>
          <a:p>
            <a:r>
              <a:rPr kumimoji="1" lang="ja-JP" altLang="en-US" sz="1400" b="1">
                <a:solidFill>
                  <a:schemeClr val="accent3">
                    <a:lumMod val="75000"/>
                  </a:schemeClr>
                </a:solidFill>
                <a:latin typeface="Meiryo" panose="020B0604030504040204" pitchFamily="34" charset="-128"/>
                <a:ea typeface="Meiryo" panose="020B0604030504040204" pitchFamily="34" charset="-128"/>
              </a:rPr>
              <a:t>外注</a:t>
            </a:r>
            <a:r>
              <a:rPr lang="ja-JP" altLang="en-US" sz="1400" b="1">
                <a:solidFill>
                  <a:schemeClr val="accent3">
                    <a:lumMod val="75000"/>
                  </a:schemeClr>
                </a:solidFill>
                <a:latin typeface="Meiryo" panose="020B0604030504040204" pitchFamily="34" charset="-128"/>
                <a:ea typeface="Meiryo" panose="020B0604030504040204" pitchFamily="34" charset="-128"/>
              </a:rPr>
              <a:t>依存</a:t>
            </a:r>
            <a:endParaRPr kumimoji="1" lang="ja-JP" altLang="en-US" sz="1400" b="1">
              <a:solidFill>
                <a:schemeClr val="accent3">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EA774D4B-E4D0-0804-E118-2FDA38EFB462}"/>
              </a:ext>
            </a:extLst>
          </p:cNvPr>
          <p:cNvSpPr txBox="1"/>
          <p:nvPr/>
        </p:nvSpPr>
        <p:spPr>
          <a:xfrm>
            <a:off x="5393663" y="4133192"/>
            <a:ext cx="1082348" cy="307777"/>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内製シフト</a:t>
            </a:r>
          </a:p>
        </p:txBody>
      </p:sp>
      <p:sp>
        <p:nvSpPr>
          <p:cNvPr id="32" name="曲折矢印 31">
            <a:extLst>
              <a:ext uri="{FF2B5EF4-FFF2-40B4-BE49-F238E27FC236}">
                <a16:creationId xmlns:a16="http://schemas.microsoft.com/office/drawing/2014/main" id="{C5821F51-1E48-9EB0-171F-036E4B503341}"/>
              </a:ext>
            </a:extLst>
          </p:cNvPr>
          <p:cNvSpPr/>
          <p:nvPr/>
        </p:nvSpPr>
        <p:spPr>
          <a:xfrm rot="16200000" flipH="1">
            <a:off x="5224641" y="4185501"/>
            <a:ext cx="195639" cy="209176"/>
          </a:xfrm>
          <a:prstGeom prst="bentArrow">
            <a:avLst>
              <a:gd name="adj1" fmla="val 38213"/>
              <a:gd name="adj2" fmla="val 41516"/>
              <a:gd name="adj3" fmla="val 30465"/>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曲折矢印 32">
            <a:extLst>
              <a:ext uri="{FF2B5EF4-FFF2-40B4-BE49-F238E27FC236}">
                <a16:creationId xmlns:a16="http://schemas.microsoft.com/office/drawing/2014/main" id="{18C65531-848F-BE85-AA91-91909B60733B}"/>
              </a:ext>
            </a:extLst>
          </p:cNvPr>
          <p:cNvSpPr/>
          <p:nvPr/>
        </p:nvSpPr>
        <p:spPr>
          <a:xfrm rot="5400000">
            <a:off x="1102027" y="4203057"/>
            <a:ext cx="195640" cy="209176"/>
          </a:xfrm>
          <a:prstGeom prst="bentArrow">
            <a:avLst>
              <a:gd name="adj1" fmla="val 38213"/>
              <a:gd name="adj2" fmla="val 41516"/>
              <a:gd name="adj3" fmla="val 30465"/>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34" name="右矢印 33">
            <a:extLst>
              <a:ext uri="{FF2B5EF4-FFF2-40B4-BE49-F238E27FC236}">
                <a16:creationId xmlns:a16="http://schemas.microsoft.com/office/drawing/2014/main" id="{FCD91BD2-814B-B751-613A-ED3796020E91}"/>
              </a:ext>
            </a:extLst>
          </p:cNvPr>
          <p:cNvSpPr/>
          <p:nvPr/>
        </p:nvSpPr>
        <p:spPr>
          <a:xfrm>
            <a:off x="4270803" y="3437812"/>
            <a:ext cx="583915" cy="934541"/>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descr="ダイアグラム&#10;&#10;AI 生成コンテンツは誤りを含む可能性があります。">
            <a:extLst>
              <a:ext uri="{FF2B5EF4-FFF2-40B4-BE49-F238E27FC236}">
                <a16:creationId xmlns:a16="http://schemas.microsoft.com/office/drawing/2014/main" id="{F47923BF-EC6C-C466-EF46-E6EB197ECDF2}"/>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177729" y="4756834"/>
            <a:ext cx="1652800" cy="1696668"/>
          </a:xfrm>
          <a:prstGeom prst="ellipse">
            <a:avLst/>
          </a:prstGeom>
        </p:spPr>
      </p:pic>
      <p:sp>
        <p:nvSpPr>
          <p:cNvPr id="36" name="テキスト ボックス 35">
            <a:extLst>
              <a:ext uri="{FF2B5EF4-FFF2-40B4-BE49-F238E27FC236}">
                <a16:creationId xmlns:a16="http://schemas.microsoft.com/office/drawing/2014/main" id="{586C57B7-307E-7A66-BE56-7A99862ABA5D}"/>
              </a:ext>
            </a:extLst>
          </p:cNvPr>
          <p:cNvSpPr txBox="1"/>
          <p:nvPr/>
        </p:nvSpPr>
        <p:spPr>
          <a:xfrm>
            <a:off x="2053359" y="4730924"/>
            <a:ext cx="1723549" cy="400110"/>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テイラー主義</a:t>
            </a:r>
          </a:p>
        </p:txBody>
      </p:sp>
      <p:sp>
        <p:nvSpPr>
          <p:cNvPr id="37" name="テキスト ボックス 36">
            <a:extLst>
              <a:ext uri="{FF2B5EF4-FFF2-40B4-BE49-F238E27FC236}">
                <a16:creationId xmlns:a16="http://schemas.microsoft.com/office/drawing/2014/main" id="{62D9183C-BB97-2792-C43B-5EBFA7DE4FEF}"/>
              </a:ext>
            </a:extLst>
          </p:cNvPr>
          <p:cNvSpPr txBox="1"/>
          <p:nvPr/>
        </p:nvSpPr>
        <p:spPr>
          <a:xfrm>
            <a:off x="5739201" y="4730658"/>
            <a:ext cx="1467068" cy="400110"/>
          </a:xfrm>
          <a:prstGeom prst="rect">
            <a:avLst/>
          </a:prstGeom>
          <a:noFill/>
        </p:spPr>
        <p:txBody>
          <a:bodyPr wrap="non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アジャイル</a:t>
            </a:r>
          </a:p>
        </p:txBody>
      </p:sp>
      <p:sp>
        <p:nvSpPr>
          <p:cNvPr id="38" name="テキスト ボックス 37">
            <a:extLst>
              <a:ext uri="{FF2B5EF4-FFF2-40B4-BE49-F238E27FC236}">
                <a16:creationId xmlns:a16="http://schemas.microsoft.com/office/drawing/2014/main" id="{04C36AD6-10DC-0EDB-DBB3-0A75D677E7DA}"/>
              </a:ext>
            </a:extLst>
          </p:cNvPr>
          <p:cNvSpPr txBox="1"/>
          <p:nvPr/>
        </p:nvSpPr>
        <p:spPr>
          <a:xfrm>
            <a:off x="2053359" y="5089857"/>
            <a:ext cx="2236510" cy="338554"/>
          </a:xfrm>
          <a:prstGeom prst="rect">
            <a:avLst/>
          </a:prstGeom>
          <a:noFill/>
        </p:spPr>
        <p:txBody>
          <a:bodyPr wrap="none" rtlCol="0">
            <a:spAutoFit/>
          </a:bodyPr>
          <a:lstStyle/>
          <a:p>
            <a:pPr algn="r"/>
            <a:r>
              <a:rPr kumimoji="1" lang="ja-JP" altLang="en-US" sz="1600">
                <a:latin typeface="Meiryo" panose="020B0604030504040204" pitchFamily="34" charset="-128"/>
                <a:ea typeface="Meiryo" panose="020B0604030504040204" pitchFamily="34" charset="-128"/>
              </a:rPr>
              <a:t>計画者と実行者の</a:t>
            </a:r>
            <a:r>
              <a:rPr kumimoji="1" lang="ja-JP" altLang="en-US" sz="1600" b="1">
                <a:latin typeface="Meiryo" panose="020B0604030504040204" pitchFamily="34" charset="-128"/>
                <a:ea typeface="Meiryo" panose="020B0604030504040204" pitchFamily="34" charset="-128"/>
              </a:rPr>
              <a:t>分離</a:t>
            </a:r>
          </a:p>
        </p:txBody>
      </p:sp>
      <p:sp>
        <p:nvSpPr>
          <p:cNvPr id="39" name="テキスト ボックス 38">
            <a:extLst>
              <a:ext uri="{FF2B5EF4-FFF2-40B4-BE49-F238E27FC236}">
                <a16:creationId xmlns:a16="http://schemas.microsoft.com/office/drawing/2014/main" id="{0DA9B511-52F3-4692-9353-5AAE5435F0BB}"/>
              </a:ext>
            </a:extLst>
          </p:cNvPr>
          <p:cNvSpPr txBox="1"/>
          <p:nvPr/>
        </p:nvSpPr>
        <p:spPr>
          <a:xfrm>
            <a:off x="4764575" y="5063816"/>
            <a:ext cx="2441694"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計画者と実行者の</a:t>
            </a:r>
            <a:r>
              <a:rPr kumimoji="1" lang="ja-JP" altLang="en-US" sz="1600" b="1">
                <a:latin typeface="Meiryo" panose="020B0604030504040204" pitchFamily="34" charset="-128"/>
                <a:ea typeface="Meiryo" panose="020B0604030504040204" pitchFamily="34" charset="-128"/>
              </a:rPr>
              <a:t>一体化</a:t>
            </a:r>
          </a:p>
        </p:txBody>
      </p:sp>
      <p:sp>
        <p:nvSpPr>
          <p:cNvPr id="40" name="テキスト ボックス 39">
            <a:extLst>
              <a:ext uri="{FF2B5EF4-FFF2-40B4-BE49-F238E27FC236}">
                <a16:creationId xmlns:a16="http://schemas.microsoft.com/office/drawing/2014/main" id="{96194A55-013A-7E2C-CF6B-0081F5A9920E}"/>
              </a:ext>
            </a:extLst>
          </p:cNvPr>
          <p:cNvSpPr txBox="1"/>
          <p:nvPr/>
        </p:nvSpPr>
        <p:spPr>
          <a:xfrm>
            <a:off x="2053359" y="5440382"/>
            <a:ext cx="2165978" cy="954107"/>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レガシー</a:t>
            </a:r>
            <a:r>
              <a:rPr kumimoji="1" lang="en-US" altLang="ja-JP" sz="2000" b="1" dirty="0">
                <a:solidFill>
                  <a:schemeClr val="accent3">
                    <a:lumMod val="75000"/>
                  </a:schemeClr>
                </a:solidFill>
                <a:latin typeface="Meiryo" panose="020B0604030504040204" pitchFamily="34" charset="-128"/>
                <a:ea typeface="Meiryo" panose="020B0604030504040204" pitchFamily="34" charset="-128"/>
              </a:rPr>
              <a:t>IT</a:t>
            </a:r>
          </a:p>
          <a:p>
            <a:pPr marL="285750" indent="-285750">
              <a:buFont typeface="Wingdings" pitchFamily="2" charset="2"/>
              <a:buChar char="ü"/>
            </a:pPr>
            <a:r>
              <a:rPr lang="ja-JP" altLang="en-US" sz="1200">
                <a:latin typeface="Meiryo" panose="020B0604030504040204" pitchFamily="34" charset="-128"/>
                <a:ea typeface="Meiryo" panose="020B0604030504040204" pitchFamily="34" charset="-128"/>
              </a:rPr>
              <a:t>フォーターフォール開発</a:t>
            </a:r>
            <a:endParaRPr lang="en-US" altLang="ja-JP" sz="12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latin typeface="Meiryo" panose="020B0604030504040204" pitchFamily="34" charset="-128"/>
                <a:ea typeface="Meiryo" panose="020B0604030504040204" pitchFamily="34" charset="-128"/>
              </a:rPr>
              <a:t>オンプレ</a:t>
            </a:r>
            <a:endParaRPr lang="en-US" altLang="ja-JP" sz="12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latin typeface="Meiryo" panose="020B0604030504040204" pitchFamily="34" charset="-128"/>
                <a:ea typeface="Meiryo" panose="020B0604030504040204" pitchFamily="34" charset="-128"/>
              </a:rPr>
              <a:t>人海戦術</a:t>
            </a:r>
            <a:r>
              <a:rPr kumimoji="1" lang="ja-JP" altLang="en-US" sz="1200">
                <a:latin typeface="Meiryo" panose="020B0604030504040204" pitchFamily="34" charset="-128"/>
                <a:ea typeface="Meiryo" panose="020B0604030504040204" pitchFamily="34" charset="-128"/>
              </a:rPr>
              <a:t>・・・</a:t>
            </a:r>
          </a:p>
        </p:txBody>
      </p:sp>
      <p:sp>
        <p:nvSpPr>
          <p:cNvPr id="41" name="テキスト ボックス 40">
            <a:extLst>
              <a:ext uri="{FF2B5EF4-FFF2-40B4-BE49-F238E27FC236}">
                <a16:creationId xmlns:a16="http://schemas.microsoft.com/office/drawing/2014/main" id="{491FAEF1-B2CC-159B-B10F-DDE77EE28501}"/>
              </a:ext>
            </a:extLst>
          </p:cNvPr>
          <p:cNvSpPr txBox="1"/>
          <p:nvPr/>
        </p:nvSpPr>
        <p:spPr>
          <a:xfrm>
            <a:off x="4953062" y="5433192"/>
            <a:ext cx="2217275" cy="954107"/>
          </a:xfrm>
          <a:prstGeom prst="rect">
            <a:avLst/>
          </a:prstGeom>
          <a:noFill/>
        </p:spPr>
        <p:txBody>
          <a:bodyPr wrap="none" rtlCol="0">
            <a:spAutoFit/>
          </a:bodyPr>
          <a:lstStyle/>
          <a:p>
            <a:pPr algn="r"/>
            <a:r>
              <a:rPr kumimoji="1" lang="ja-JP" altLang="en-US" sz="2000" b="1" dirty="0">
                <a:solidFill>
                  <a:srgbClr val="0070C0"/>
                </a:solidFill>
                <a:latin typeface="Meiryo" panose="020B0604030504040204" pitchFamily="34" charset="-128"/>
                <a:ea typeface="Meiryo" panose="020B0604030504040204" pitchFamily="34" charset="-128"/>
              </a:rPr>
              <a:t>モダン</a:t>
            </a:r>
            <a:r>
              <a:rPr kumimoji="1" lang="en-US" altLang="ja-JP" sz="2000" b="1" dirty="0">
                <a:solidFill>
                  <a:srgbClr val="0070C0"/>
                </a:solidFill>
                <a:latin typeface="Meiryo" panose="020B0604030504040204" pitchFamily="34" charset="-128"/>
                <a:ea typeface="Meiryo" panose="020B0604030504040204" pitchFamily="34" charset="-128"/>
              </a:rPr>
              <a:t>IT</a:t>
            </a:r>
          </a:p>
          <a:p>
            <a:pPr marL="171450" indent="-171450">
              <a:buFont typeface="Wingdings" pitchFamily="2" charset="2"/>
              <a:buChar char="ü"/>
            </a:pPr>
            <a:r>
              <a:rPr lang="ja-JP" altLang="en-US" sz="1200" dirty="0">
                <a:latin typeface="Meiryo" panose="020B0604030504040204" pitchFamily="34" charset="-128"/>
                <a:ea typeface="Meiryo" panose="020B0604030504040204" pitchFamily="34" charset="-128"/>
              </a:rPr>
              <a:t>アジャイル開発・</a:t>
            </a:r>
            <a:r>
              <a:rPr lang="en-US" altLang="ja-JP" sz="1200" dirty="0">
                <a:latin typeface="Meiryo" panose="020B0604030504040204" pitchFamily="34" charset="-128"/>
                <a:ea typeface="Meiryo" panose="020B0604030504040204" pitchFamily="34" charset="-128"/>
              </a:rPr>
              <a:t>DevOps </a:t>
            </a:r>
          </a:p>
          <a:p>
            <a:pPr marL="171450" indent="-171450">
              <a:buFont typeface="Wingdings" pitchFamily="2" charset="2"/>
              <a:buChar char="ü"/>
            </a:pPr>
            <a:r>
              <a:rPr kumimoji="1" lang="ja-JP" altLang="en-US" sz="1200" dirty="0">
                <a:latin typeface="Meiryo" panose="020B0604030504040204" pitchFamily="34" charset="-128"/>
                <a:ea typeface="Meiryo" panose="020B0604030504040204" pitchFamily="34" charset="-128"/>
              </a:rPr>
              <a:t>クラウドネイティブ</a:t>
            </a:r>
            <a:r>
              <a:rPr kumimoji="1" lang="en-US" altLang="ja-JP" sz="1200" dirty="0">
                <a:latin typeface="Meiryo" panose="020B0604030504040204" pitchFamily="34" charset="-128"/>
                <a:ea typeface="Meiryo" panose="020B0604030504040204" pitchFamily="34" charset="-128"/>
              </a:rPr>
              <a:t>      </a:t>
            </a:r>
          </a:p>
          <a:p>
            <a:pPr marL="171450" indent="-171450">
              <a:buFont typeface="Wingdings" pitchFamily="2" charset="2"/>
              <a:buChar char="ü"/>
            </a:pPr>
            <a:r>
              <a:rPr kumimoji="1" lang="ja-JP" altLang="en-US" sz="1200" dirty="0">
                <a:latin typeface="Meiryo" panose="020B0604030504040204" pitchFamily="34" charset="-128"/>
                <a:ea typeface="Meiryo" panose="020B0604030504040204" pitchFamily="34" charset="-128"/>
              </a:rPr>
              <a:t>自動化・</a:t>
            </a:r>
            <a:r>
              <a:rPr kumimoji="1" lang="en-US" altLang="ja-JP" sz="1200" dirty="0">
                <a:latin typeface="Meiryo" panose="020B0604030504040204" pitchFamily="34" charset="-128"/>
                <a:ea typeface="Meiryo" panose="020B0604030504040204" pitchFamily="34" charset="-128"/>
              </a:rPr>
              <a:t>AI</a:t>
            </a:r>
            <a:r>
              <a:rPr kumimoji="1" lang="ja-JP" altLang="en-US" sz="1200" dirty="0">
                <a:latin typeface="Meiryo" panose="020B0604030504040204" pitchFamily="34" charset="-128"/>
                <a:ea typeface="Meiryo" panose="020B0604030504040204" pitchFamily="34" charset="-128"/>
              </a:rPr>
              <a:t>駆動開発</a:t>
            </a:r>
            <a:r>
              <a:rPr lang="ja-JP" altLang="en-US" sz="1200" dirty="0">
                <a:latin typeface="Meiryo" panose="020B0604030504040204" pitchFamily="34" charset="-128"/>
                <a:ea typeface="Meiryo" panose="020B0604030504040204" pitchFamily="34" charset="-128"/>
              </a:rPr>
              <a:t>・・・</a:t>
            </a:r>
            <a:endParaRPr kumimoji="1" lang="ja-JP" altLang="en-US" sz="1200" dirty="0">
              <a:latin typeface="Meiryo" panose="020B0604030504040204" pitchFamily="34" charset="-128"/>
              <a:ea typeface="Meiryo" panose="020B0604030504040204" pitchFamily="34" charset="-128"/>
            </a:endParaRPr>
          </a:p>
        </p:txBody>
      </p:sp>
      <p:pic>
        <p:nvPicPr>
          <p:cNvPr id="42" name="図 41">
            <a:extLst>
              <a:ext uri="{FF2B5EF4-FFF2-40B4-BE49-F238E27FC236}">
                <a16:creationId xmlns:a16="http://schemas.microsoft.com/office/drawing/2014/main" id="{D4A0F87D-D22F-BEA5-FD17-71FED3490EB5}"/>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47740" y="4761400"/>
            <a:ext cx="1718531" cy="1692102"/>
          </a:xfrm>
          <a:prstGeom prst="ellipse">
            <a:avLst/>
          </a:prstGeom>
        </p:spPr>
      </p:pic>
    </p:spTree>
    <p:extLst>
      <p:ext uri="{BB962C8B-B14F-4D97-AF65-F5344CB8AC3E}">
        <p14:creationId xmlns:p14="http://schemas.microsoft.com/office/powerpoint/2010/main" val="262203278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81C8FA-90A9-CD9D-C248-BD40E98F8B2C}"/>
              </a:ext>
            </a:extLst>
          </p:cNvPr>
          <p:cNvSpPr/>
          <p:nvPr/>
        </p:nvSpPr>
        <p:spPr>
          <a:xfrm>
            <a:off x="1350233" y="1034041"/>
            <a:ext cx="2452645" cy="53154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D61A3242-7B0C-9833-CA31-878AE76F6EDC}"/>
              </a:ext>
            </a:extLst>
          </p:cNvPr>
          <p:cNvSpPr/>
          <p:nvPr/>
        </p:nvSpPr>
        <p:spPr>
          <a:xfrm>
            <a:off x="3811421" y="1034039"/>
            <a:ext cx="2452645" cy="531548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CD9DEB2F-9483-3F5B-22DD-EAFBC862CB60}"/>
              </a:ext>
            </a:extLst>
          </p:cNvPr>
          <p:cNvSpPr/>
          <p:nvPr/>
        </p:nvSpPr>
        <p:spPr>
          <a:xfrm>
            <a:off x="6289703" y="1034039"/>
            <a:ext cx="2452645" cy="531548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FBDD944-D535-58CB-82EC-991821879388}"/>
              </a:ext>
            </a:extLst>
          </p:cNvPr>
          <p:cNvSpPr/>
          <p:nvPr/>
        </p:nvSpPr>
        <p:spPr>
          <a:xfrm>
            <a:off x="256374" y="2016808"/>
            <a:ext cx="8631252" cy="1149413"/>
          </a:xfrm>
          <a:prstGeom prst="rect">
            <a:avLst/>
          </a:prstGeom>
          <a:solidFill>
            <a:schemeClr val="tx1">
              <a:lumMod val="75000"/>
              <a:lumOff val="25000"/>
              <a:alpha val="3928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73DF9086-5138-BF11-89B2-9C30EEF41F47}"/>
              </a:ext>
            </a:extLst>
          </p:cNvPr>
          <p:cNvSpPr/>
          <p:nvPr/>
        </p:nvSpPr>
        <p:spPr>
          <a:xfrm>
            <a:off x="256374" y="3226199"/>
            <a:ext cx="8631252" cy="2960956"/>
          </a:xfrm>
          <a:prstGeom prst="rect">
            <a:avLst/>
          </a:prstGeom>
          <a:solidFill>
            <a:schemeClr val="tx1">
              <a:lumMod val="75000"/>
              <a:lumOff val="25000"/>
              <a:alpha val="3928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43BCAA80-1A9D-DB6C-FA85-9B7A81E0D580}"/>
              </a:ext>
            </a:extLst>
          </p:cNvPr>
          <p:cNvSpPr txBox="1"/>
          <p:nvPr/>
        </p:nvSpPr>
        <p:spPr>
          <a:xfrm>
            <a:off x="1350232" y="1132803"/>
            <a:ext cx="2452645" cy="892552"/>
          </a:xfrm>
          <a:prstGeom prst="rect">
            <a:avLst/>
          </a:prstGeom>
          <a:noFill/>
        </p:spPr>
        <p:txBody>
          <a:bodyPr wrap="square" rtlCol="0">
            <a:spAutoFit/>
          </a:bodyPr>
          <a:lstStyle/>
          <a:p>
            <a:pPr algn="ctr"/>
            <a:r>
              <a:rPr kumimoji="1" lang="ja-JP" altLang="en-US" sz="3600">
                <a:solidFill>
                  <a:schemeClr val="bg1"/>
                </a:solidFill>
                <a:latin typeface="Meiryo" panose="020B0604030504040204" pitchFamily="34" charset="-128"/>
                <a:ea typeface="Meiryo" panose="020B0604030504040204" pitchFamily="34" charset="-128"/>
              </a:rPr>
              <a:t>開発</a:t>
            </a:r>
            <a:endParaRPr kumimoji="1" lang="en-US" altLang="ja-JP" sz="3600" dirty="0">
              <a:solidFill>
                <a:schemeClr val="bg1"/>
              </a:solidFill>
              <a:latin typeface="Meiryo" panose="020B0604030504040204" pitchFamily="34" charset="-128"/>
              <a:ea typeface="Meiryo" panose="020B0604030504040204" pitchFamily="34" charset="-128"/>
            </a:endParaRPr>
          </a:p>
          <a:p>
            <a:pPr algn="ctr"/>
            <a:r>
              <a:rPr lang="en-US" altLang="ja-JP" sz="1600" dirty="0">
                <a:solidFill>
                  <a:schemeClr val="bg1"/>
                </a:solidFill>
                <a:latin typeface="Meiryo" panose="020B0604030504040204" pitchFamily="34" charset="-128"/>
                <a:ea typeface="Meiryo" panose="020B0604030504040204" pitchFamily="34" charset="-128"/>
              </a:rPr>
              <a:t>development</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06ACEAF4-A727-561A-43E4-10CC5F5F1649}"/>
              </a:ext>
            </a:extLst>
          </p:cNvPr>
          <p:cNvSpPr txBox="1"/>
          <p:nvPr/>
        </p:nvSpPr>
        <p:spPr>
          <a:xfrm>
            <a:off x="3802876" y="1132802"/>
            <a:ext cx="2461189" cy="892552"/>
          </a:xfrm>
          <a:prstGeom prst="rect">
            <a:avLst/>
          </a:prstGeom>
          <a:noFill/>
        </p:spPr>
        <p:txBody>
          <a:bodyPr wrap="square" rtlCol="0">
            <a:spAutoFit/>
          </a:bodyPr>
          <a:lstStyle/>
          <a:p>
            <a:pPr algn="ctr"/>
            <a:r>
              <a:rPr kumimoji="1" lang="ja-JP" altLang="en-US" sz="3600">
                <a:solidFill>
                  <a:schemeClr val="bg1"/>
                </a:solidFill>
                <a:latin typeface="Meiryo" panose="020B0604030504040204" pitchFamily="34" charset="-128"/>
                <a:ea typeface="Meiryo" panose="020B0604030504040204" pitchFamily="34" charset="-128"/>
              </a:rPr>
              <a:t>運用</a:t>
            </a:r>
            <a:endParaRPr kumimoji="1" lang="en-US" altLang="ja-JP" sz="3600" dirty="0">
              <a:solidFill>
                <a:schemeClr val="bg1"/>
              </a:solidFill>
              <a:latin typeface="Meiryo" panose="020B0604030504040204" pitchFamily="34" charset="-128"/>
              <a:ea typeface="Meiryo" panose="020B0604030504040204" pitchFamily="34" charset="-128"/>
            </a:endParaRPr>
          </a:p>
          <a:p>
            <a:pPr algn="ctr"/>
            <a:r>
              <a:rPr lang="en-US" altLang="ja-JP" sz="1600" dirty="0">
                <a:solidFill>
                  <a:schemeClr val="bg1"/>
                </a:solidFill>
                <a:latin typeface="Meiryo" panose="020B0604030504040204" pitchFamily="34" charset="-128"/>
                <a:ea typeface="Meiryo" panose="020B0604030504040204" pitchFamily="34" charset="-128"/>
              </a:rPr>
              <a:t>operation</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2438C0AC-8CC1-132A-1AFB-AC52E166DF76}"/>
              </a:ext>
            </a:extLst>
          </p:cNvPr>
          <p:cNvSpPr txBox="1"/>
          <p:nvPr/>
        </p:nvSpPr>
        <p:spPr>
          <a:xfrm>
            <a:off x="6289703" y="1132802"/>
            <a:ext cx="2452646" cy="892552"/>
          </a:xfrm>
          <a:prstGeom prst="rect">
            <a:avLst/>
          </a:prstGeom>
          <a:noFill/>
        </p:spPr>
        <p:txBody>
          <a:bodyPr wrap="square" rtlCol="0">
            <a:spAutoFit/>
          </a:bodyPr>
          <a:lstStyle/>
          <a:p>
            <a:pPr algn="ctr"/>
            <a:r>
              <a:rPr kumimoji="1" lang="ja-JP" altLang="en-US" sz="3600">
                <a:solidFill>
                  <a:schemeClr val="bg1"/>
                </a:solidFill>
                <a:latin typeface="Meiryo" panose="020B0604030504040204" pitchFamily="34" charset="-128"/>
                <a:ea typeface="Meiryo" panose="020B0604030504040204" pitchFamily="34" charset="-128"/>
              </a:rPr>
              <a:t>保守</a:t>
            </a:r>
            <a:endParaRPr kumimoji="1" lang="en-US" altLang="ja-JP" sz="3600" dirty="0">
              <a:solidFill>
                <a:schemeClr val="bg1"/>
              </a:solidFill>
              <a:latin typeface="Meiryo" panose="020B0604030504040204" pitchFamily="34" charset="-128"/>
              <a:ea typeface="Meiryo" panose="020B0604030504040204" pitchFamily="34" charset="-128"/>
            </a:endParaRPr>
          </a:p>
          <a:p>
            <a:pPr algn="ctr"/>
            <a:r>
              <a:rPr lang="en-US" altLang="ja-JP" sz="1600" dirty="0">
                <a:solidFill>
                  <a:schemeClr val="bg1"/>
                </a:solidFill>
                <a:latin typeface="Meiryo" panose="020B0604030504040204" pitchFamily="34" charset="-128"/>
                <a:ea typeface="Meiryo" panose="020B0604030504040204" pitchFamily="34" charset="-128"/>
              </a:rPr>
              <a:t>maintenance</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8701CF2-DAC3-8C1B-1548-3BD91EE3AD0F}"/>
              </a:ext>
            </a:extLst>
          </p:cNvPr>
          <p:cNvSpPr txBox="1"/>
          <p:nvPr/>
        </p:nvSpPr>
        <p:spPr>
          <a:xfrm>
            <a:off x="3828515" y="4127607"/>
            <a:ext cx="2435553" cy="1754326"/>
          </a:xfrm>
          <a:prstGeom prst="rect">
            <a:avLst/>
          </a:prstGeom>
          <a:noFill/>
        </p:spPr>
        <p:txBody>
          <a:bodyPr wrap="square">
            <a:spAutoFit/>
          </a:bodyPr>
          <a:lstStyle/>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ハードウェアの起動や停止</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ソフトの起動や停止</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データの入力や出力</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データのバックアップや管理</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システムの稼働状態、不具合がないかなどの監視</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外部からの攻撃や情報流出などの監視</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障害復旧からの再起動</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7F18D522-B861-AE00-B200-4D70F1C04AE4}"/>
              </a:ext>
            </a:extLst>
          </p:cNvPr>
          <p:cNvSpPr txBox="1"/>
          <p:nvPr/>
        </p:nvSpPr>
        <p:spPr>
          <a:xfrm>
            <a:off x="6289702" y="4496938"/>
            <a:ext cx="2452644" cy="1384995"/>
          </a:xfrm>
          <a:prstGeom prst="rect">
            <a:avLst/>
          </a:prstGeom>
          <a:noFill/>
        </p:spPr>
        <p:txBody>
          <a:bodyPr wrap="square">
            <a:spAutoFit/>
          </a:bodyPr>
          <a:lstStyle>
            <a:defPPr>
              <a:defRPr lang="ja-JP"/>
            </a:defPPr>
            <a:lvl1pPr marL="171450" indent="-171450">
              <a:buFont typeface="Wingdings" pitchFamily="2" charset="2"/>
              <a:buChar char="Ø"/>
              <a:defRPr sz="1200" b="0" i="0">
                <a:solidFill>
                  <a:schemeClr val="bg1"/>
                </a:solidFill>
                <a:effectLst/>
                <a:latin typeface="Meiryo" panose="020B0604030504040204" pitchFamily="34" charset="-128"/>
                <a:ea typeface="Meiryo" panose="020B0604030504040204" pitchFamily="34" charset="-128"/>
              </a:defRPr>
            </a:lvl1pPr>
          </a:lstStyle>
          <a:p>
            <a:r>
              <a:rPr lang="ja-JP" altLang="en-US"/>
              <a:t>システムのアップデート</a:t>
            </a:r>
            <a:endParaRPr lang="en-US" altLang="ja-JP" dirty="0"/>
          </a:p>
          <a:p>
            <a:r>
              <a:rPr lang="ja-JP" altLang="en-US"/>
              <a:t>バグや不具合の原因究明、修正作業や復旧作業</a:t>
            </a:r>
            <a:endParaRPr lang="en-US" altLang="ja-JP" dirty="0"/>
          </a:p>
          <a:p>
            <a:r>
              <a:rPr lang="ja-JP" altLang="en-US"/>
              <a:t>新規のプログラムやシステムの導入</a:t>
            </a:r>
            <a:endParaRPr lang="en-US" altLang="ja-JP" dirty="0"/>
          </a:p>
          <a:p>
            <a:r>
              <a:rPr lang="ja-JP" altLang="en-US"/>
              <a:t>ネットワークなどのインフラのメンテナンス</a:t>
            </a:r>
          </a:p>
        </p:txBody>
      </p:sp>
      <p:sp>
        <p:nvSpPr>
          <p:cNvPr id="14" name="テキスト ボックス 13">
            <a:extLst>
              <a:ext uri="{FF2B5EF4-FFF2-40B4-BE49-F238E27FC236}">
                <a16:creationId xmlns:a16="http://schemas.microsoft.com/office/drawing/2014/main" id="{2FD04D68-F202-1E77-259C-4E694EE07D3C}"/>
              </a:ext>
            </a:extLst>
          </p:cNvPr>
          <p:cNvSpPr txBox="1"/>
          <p:nvPr/>
        </p:nvSpPr>
        <p:spPr>
          <a:xfrm>
            <a:off x="1350231" y="2341778"/>
            <a:ext cx="2435553" cy="646331"/>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課題を解決するため</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の仕組みを作ること</a:t>
            </a:r>
          </a:p>
        </p:txBody>
      </p:sp>
      <p:sp>
        <p:nvSpPr>
          <p:cNvPr id="15" name="テキスト ボックス 14">
            <a:extLst>
              <a:ext uri="{FF2B5EF4-FFF2-40B4-BE49-F238E27FC236}">
                <a16:creationId xmlns:a16="http://schemas.microsoft.com/office/drawing/2014/main" id="{3F559E29-8693-DBC9-6FA4-B8331B76204A}"/>
              </a:ext>
            </a:extLst>
          </p:cNvPr>
          <p:cNvSpPr txBox="1"/>
          <p:nvPr/>
        </p:nvSpPr>
        <p:spPr>
          <a:xfrm>
            <a:off x="3815693" y="2436837"/>
            <a:ext cx="4926653"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システムを安定稼働させること</a:t>
            </a:r>
          </a:p>
        </p:txBody>
      </p:sp>
      <p:sp>
        <p:nvSpPr>
          <p:cNvPr id="17" name="テキスト ボックス 16">
            <a:extLst>
              <a:ext uri="{FF2B5EF4-FFF2-40B4-BE49-F238E27FC236}">
                <a16:creationId xmlns:a16="http://schemas.microsoft.com/office/drawing/2014/main" id="{9198B8DB-0CCC-EBDC-89CE-710C5BE17A32}"/>
              </a:ext>
            </a:extLst>
          </p:cNvPr>
          <p:cNvSpPr txBox="1"/>
          <p:nvPr/>
        </p:nvSpPr>
        <p:spPr>
          <a:xfrm>
            <a:off x="3802875" y="3566295"/>
            <a:ext cx="2461189" cy="461665"/>
          </a:xfrm>
          <a:prstGeom prst="rect">
            <a:avLst/>
          </a:prstGeom>
          <a:noFill/>
        </p:spPr>
        <p:txBody>
          <a:bodyPr wrap="square">
            <a:spAutoFit/>
          </a:bodyPr>
          <a:lstStyle/>
          <a:p>
            <a:r>
              <a:rPr lang="ja-JP" altLang="en-US" sz="1200" b="0" i="0">
                <a:solidFill>
                  <a:schemeClr val="bg1"/>
                </a:solidFill>
                <a:effectLst/>
                <a:latin typeface="Meiryo" panose="020B0604030504040204" pitchFamily="34" charset="-128"/>
                <a:ea typeface="Meiryo" panose="020B0604030504040204" pitchFamily="34" charset="-128"/>
              </a:rPr>
              <a:t>システムを日常的に稼働させることで定型的業務が中心</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6321AE5F-6A2E-37AB-1B3D-EFC443E3A9B0}"/>
              </a:ext>
            </a:extLst>
          </p:cNvPr>
          <p:cNvSpPr txBox="1"/>
          <p:nvPr/>
        </p:nvSpPr>
        <p:spPr>
          <a:xfrm>
            <a:off x="6289699" y="3563345"/>
            <a:ext cx="2452646" cy="646331"/>
          </a:xfrm>
          <a:prstGeom prst="rect">
            <a:avLst/>
          </a:prstGeom>
          <a:noFill/>
        </p:spPr>
        <p:txBody>
          <a:bodyPr wrap="square">
            <a:spAutoFit/>
          </a:bodyPr>
          <a:lstStyle/>
          <a:p>
            <a:r>
              <a:rPr lang="ja-JP" altLang="en-US" sz="1200" b="0" i="0">
                <a:solidFill>
                  <a:schemeClr val="bg1"/>
                </a:solidFill>
                <a:effectLst/>
                <a:latin typeface="Meiryo" panose="020B0604030504040204" pitchFamily="34" charset="-128"/>
                <a:ea typeface="Meiryo" panose="020B0604030504040204" pitchFamily="34" charset="-128"/>
              </a:rPr>
              <a:t>システム変更や、不具合対応など予測できない事態に対応したりする突発的業務が中心</a:t>
            </a:r>
            <a:endParaRPr lang="ja-JP" altLang="en-US" sz="12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5600C89-03CB-46E5-2E04-7DD039F087F2}"/>
              </a:ext>
            </a:extLst>
          </p:cNvPr>
          <p:cNvSpPr txBox="1"/>
          <p:nvPr/>
        </p:nvSpPr>
        <p:spPr>
          <a:xfrm>
            <a:off x="1358777" y="4496938"/>
            <a:ext cx="2435553" cy="1384995"/>
          </a:xfrm>
          <a:prstGeom prst="rect">
            <a:avLst/>
          </a:prstGeom>
          <a:noFill/>
        </p:spPr>
        <p:txBody>
          <a:bodyPr wrap="square">
            <a:spAutoFit/>
          </a:bodyPr>
          <a:lstStyle/>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構想・企画</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要件定義</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外部設計</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内部設計</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プログラミング</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テスト</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リリース(本番稼働)</a:t>
            </a:r>
          </a:p>
        </p:txBody>
      </p:sp>
      <p:sp>
        <p:nvSpPr>
          <p:cNvPr id="23" name="テキスト ボックス 22">
            <a:extLst>
              <a:ext uri="{FF2B5EF4-FFF2-40B4-BE49-F238E27FC236}">
                <a16:creationId xmlns:a16="http://schemas.microsoft.com/office/drawing/2014/main" id="{130D5FDB-3AA7-22DD-3FA8-C5695A6FF603}"/>
              </a:ext>
            </a:extLst>
          </p:cNvPr>
          <p:cNvSpPr txBox="1"/>
          <p:nvPr/>
        </p:nvSpPr>
        <p:spPr>
          <a:xfrm>
            <a:off x="1350231" y="3542394"/>
            <a:ext cx="2444099" cy="830997"/>
          </a:xfrm>
          <a:prstGeom prst="rect">
            <a:avLst/>
          </a:prstGeom>
          <a:noFill/>
        </p:spPr>
        <p:txBody>
          <a:bodyPr wrap="square">
            <a:spAutoFit/>
          </a:bodyPr>
          <a:lstStyle/>
          <a:p>
            <a:pPr algn="l"/>
            <a:r>
              <a:rPr lang="ja-JP" altLang="en-US" sz="1200" b="0" i="0">
                <a:solidFill>
                  <a:schemeClr val="bg1"/>
                </a:solidFill>
                <a:effectLst/>
                <a:latin typeface="Meiryo" panose="020B0604030504040204" pitchFamily="34" charset="-128"/>
                <a:ea typeface="Meiryo" panose="020B0604030504040204" pitchFamily="34" charset="-128"/>
              </a:rPr>
              <a:t>新しい事業に参画したい、コストを削減したいといった、ビジネス上の目標や課題を解決する「仕組み」を実現すること</a:t>
            </a:r>
          </a:p>
        </p:txBody>
      </p:sp>
      <p:sp>
        <p:nvSpPr>
          <p:cNvPr id="24" name="テキスト ボックス 23">
            <a:extLst>
              <a:ext uri="{FF2B5EF4-FFF2-40B4-BE49-F238E27FC236}">
                <a16:creationId xmlns:a16="http://schemas.microsoft.com/office/drawing/2014/main" id="{2F088FEC-FED3-90BC-602A-B71A361DE9CD}"/>
              </a:ext>
            </a:extLst>
          </p:cNvPr>
          <p:cNvSpPr txBox="1"/>
          <p:nvPr/>
        </p:nvSpPr>
        <p:spPr>
          <a:xfrm>
            <a:off x="256371" y="2403333"/>
            <a:ext cx="1085317" cy="523220"/>
          </a:xfrm>
          <a:prstGeom prst="rect">
            <a:avLst/>
          </a:prstGeom>
          <a:noFill/>
        </p:spPr>
        <p:txBody>
          <a:bodyPr wrap="squar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目的</a:t>
            </a:r>
          </a:p>
        </p:txBody>
      </p:sp>
      <p:sp>
        <p:nvSpPr>
          <p:cNvPr id="25" name="テキスト ボックス 24">
            <a:extLst>
              <a:ext uri="{FF2B5EF4-FFF2-40B4-BE49-F238E27FC236}">
                <a16:creationId xmlns:a16="http://schemas.microsoft.com/office/drawing/2014/main" id="{40CEB97D-4C78-254E-B7DD-5B503CF397A7}"/>
              </a:ext>
            </a:extLst>
          </p:cNvPr>
          <p:cNvSpPr txBox="1"/>
          <p:nvPr/>
        </p:nvSpPr>
        <p:spPr>
          <a:xfrm>
            <a:off x="247823" y="4228905"/>
            <a:ext cx="1085317" cy="954107"/>
          </a:xfrm>
          <a:prstGeom prst="rect">
            <a:avLst/>
          </a:prstGeom>
          <a:noFill/>
        </p:spPr>
        <p:txBody>
          <a:bodyPr wrap="squar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主な</a:t>
            </a:r>
            <a:endParaRPr kumimoji="1" lang="en-US" altLang="ja-JP" sz="2800" dirty="0">
              <a:solidFill>
                <a:schemeClr val="bg1"/>
              </a:solidFill>
              <a:latin typeface="Meiryo" panose="020B0604030504040204" pitchFamily="34" charset="-128"/>
              <a:ea typeface="Meiryo" panose="020B0604030504040204" pitchFamily="34" charset="-128"/>
            </a:endParaRPr>
          </a:p>
          <a:p>
            <a:pPr algn="ctr"/>
            <a:r>
              <a:rPr lang="ja-JP" altLang="en-US" sz="2800">
                <a:solidFill>
                  <a:schemeClr val="bg1"/>
                </a:solidFill>
                <a:latin typeface="Meiryo" panose="020B0604030504040204" pitchFamily="34" charset="-128"/>
                <a:ea typeface="Meiryo" panose="020B0604030504040204" pitchFamily="34" charset="-128"/>
              </a:rPr>
              <a:t>業務</a:t>
            </a:r>
            <a:endParaRPr kumimoji="1" lang="ja-JP" altLang="en-US" sz="2800">
              <a:solidFill>
                <a:schemeClr val="bg1"/>
              </a:solidFill>
              <a:latin typeface="Meiryo" panose="020B0604030504040204" pitchFamily="34" charset="-128"/>
              <a:ea typeface="Meiryo" panose="020B0604030504040204" pitchFamily="34" charset="-128"/>
            </a:endParaRPr>
          </a:p>
        </p:txBody>
      </p:sp>
      <p:sp>
        <p:nvSpPr>
          <p:cNvPr id="26" name="タイトル 25">
            <a:extLst>
              <a:ext uri="{FF2B5EF4-FFF2-40B4-BE49-F238E27FC236}">
                <a16:creationId xmlns:a16="http://schemas.microsoft.com/office/drawing/2014/main" id="{764DAC36-B39D-9895-95FB-6B480FBD0D45}"/>
              </a:ext>
            </a:extLst>
          </p:cNvPr>
          <p:cNvSpPr>
            <a:spLocks noGrp="1"/>
          </p:cNvSpPr>
          <p:nvPr>
            <p:ph type="title"/>
          </p:nvPr>
        </p:nvSpPr>
        <p:spPr/>
        <p:txBody>
          <a:bodyPr/>
          <a:lstStyle/>
          <a:p>
            <a:r>
              <a:rPr lang="ja-JP" altLang="en-US" dirty="0"/>
              <a:t>参考：システムの開発・運用・保守の違い</a:t>
            </a:r>
          </a:p>
        </p:txBody>
      </p:sp>
    </p:spTree>
    <p:extLst>
      <p:ext uri="{BB962C8B-B14F-4D97-AF65-F5344CB8AC3E}">
        <p14:creationId xmlns:p14="http://schemas.microsoft.com/office/powerpoint/2010/main" val="166364944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6302-887B-BAE3-A193-CA03F2155AB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33B82804-DCD7-A8B0-550C-05A60388E9F2}"/>
              </a:ext>
            </a:extLst>
          </p:cNvPr>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latin typeface="Meiryo" panose="020B0604030504040204" pitchFamily="34" charset="-128"/>
                <a:ea typeface="Meiryo" panose="020B0604030504040204" pitchFamily="34" charset="-128"/>
                <a:cs typeface="Arial"/>
              </a:rPr>
              <a:t>「作らない技術」と</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en-US" altLang="ja-JP" sz="2400" dirty="0">
                <a:solidFill>
                  <a:srgbClr val="FFFFFF"/>
                </a:solidFill>
                <a:effectLst/>
                <a:latin typeface="Meiryo" panose="020B0604030504040204" pitchFamily="34" charset="-128"/>
                <a:ea typeface="Meiryo" panose="020B0604030504040204" pitchFamily="34" charset="-128"/>
                <a:cs typeface="Arial"/>
              </a:rPr>
              <a:t>AI</a:t>
            </a:r>
            <a:r>
              <a:rPr lang="ja-JP" altLang="en-US" sz="2400" dirty="0">
                <a:solidFill>
                  <a:srgbClr val="FFFFFF"/>
                </a:solidFill>
                <a:effectLst/>
                <a:latin typeface="Meiryo" panose="020B0604030504040204" pitchFamily="34" charset="-128"/>
                <a:ea typeface="Meiryo" panose="020B0604030504040204" pitchFamily="34" charset="-128"/>
                <a:cs typeface="Arial"/>
              </a:rPr>
              <a:t>駆動開発</a:t>
            </a:r>
          </a:p>
        </p:txBody>
      </p:sp>
      <p:sp>
        <p:nvSpPr>
          <p:cNvPr id="6" name="正方形/長方形 5">
            <a:extLst>
              <a:ext uri="{FF2B5EF4-FFF2-40B4-BE49-F238E27FC236}">
                <a16:creationId xmlns:a16="http://schemas.microsoft.com/office/drawing/2014/main" id="{91F8BB9C-2D82-17D2-DD9B-AA0CEA1754A5}"/>
              </a:ext>
            </a:extLst>
          </p:cNvPr>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30936222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4DB14267-7794-BA4B-9B29-D2C29AFE8BF1}"/>
              </a:ext>
            </a:extLst>
          </p:cNvPr>
          <p:cNvSpPr/>
          <p:nvPr/>
        </p:nvSpPr>
        <p:spPr>
          <a:xfrm>
            <a:off x="1501987" y="1569207"/>
            <a:ext cx="6140026" cy="1530160"/>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E1896C91-7CAA-2B44-9881-98424D7CCB03}"/>
              </a:ext>
            </a:extLst>
          </p:cNvPr>
          <p:cNvSpPr/>
          <p:nvPr/>
        </p:nvSpPr>
        <p:spPr>
          <a:xfrm>
            <a:off x="1501987" y="3099367"/>
            <a:ext cx="6140026" cy="3437567"/>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C25C7AC9-E249-BF4B-AD63-AFAE337397BA}"/>
              </a:ext>
            </a:extLst>
          </p:cNvPr>
          <p:cNvSpPr/>
          <p:nvPr/>
        </p:nvSpPr>
        <p:spPr>
          <a:xfrm>
            <a:off x="1696720" y="3208354"/>
            <a:ext cx="5750560" cy="2657935"/>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5CCD4F1-BEDC-C541-9860-33996C8A47C5}"/>
              </a:ext>
            </a:extLst>
          </p:cNvPr>
          <p:cNvSpPr>
            <a:spLocks noGrp="1"/>
          </p:cNvSpPr>
          <p:nvPr>
            <p:ph type="title"/>
          </p:nvPr>
        </p:nvSpPr>
        <p:spPr/>
        <p:txBody>
          <a:bodyPr/>
          <a:lstStyle/>
          <a:p>
            <a:r>
              <a:rPr kumimoji="1" lang="ja-JP" altLang="en-US" dirty="0"/>
              <a:t>作らない技術を前提としたシステム</a:t>
            </a:r>
          </a:p>
        </p:txBody>
      </p:sp>
      <p:sp>
        <p:nvSpPr>
          <p:cNvPr id="6" name="テキスト ボックス 5">
            <a:extLst>
              <a:ext uri="{FF2B5EF4-FFF2-40B4-BE49-F238E27FC236}">
                <a16:creationId xmlns:a16="http://schemas.microsoft.com/office/drawing/2014/main" id="{04CB317F-C564-C645-A4E0-636E14B3A25D}"/>
              </a:ext>
            </a:extLst>
          </p:cNvPr>
          <p:cNvSpPr txBox="1"/>
          <p:nvPr/>
        </p:nvSpPr>
        <p:spPr>
          <a:xfrm>
            <a:off x="2026354" y="1818863"/>
            <a:ext cx="2646878" cy="1077218"/>
          </a:xfrm>
          <a:prstGeom prst="rect">
            <a:avLst/>
          </a:prstGeom>
          <a:noFill/>
        </p:spPr>
        <p:txBody>
          <a:bodyPr wrap="none" rtlCol="0">
            <a:spAutoFit/>
          </a:bodyPr>
          <a:lstStyle/>
          <a:p>
            <a:r>
              <a:rPr kumimoji="1" lang="ja-JP" altLang="en-US" sz="3200">
                <a:solidFill>
                  <a:srgbClr val="0070C0"/>
                </a:solidFill>
                <a:latin typeface="Meiryo" panose="020B0604030504040204" pitchFamily="34" charset="-128"/>
                <a:ea typeface="Meiryo" panose="020B0604030504040204" pitchFamily="34" charset="-128"/>
              </a:rPr>
              <a:t>自動車の</a:t>
            </a:r>
            <a:endParaRPr lang="en-US" altLang="ja-JP" sz="3200" dirty="0">
              <a:solidFill>
                <a:srgbClr val="0070C0"/>
              </a:solidFill>
              <a:latin typeface="Meiryo" panose="020B0604030504040204" pitchFamily="34" charset="-128"/>
              <a:ea typeface="Meiryo" panose="020B0604030504040204" pitchFamily="34" charset="-128"/>
            </a:endParaRPr>
          </a:p>
          <a:p>
            <a:r>
              <a:rPr kumimoji="1" lang="ja-JP" altLang="en-US" sz="3200">
                <a:solidFill>
                  <a:srgbClr val="0070C0"/>
                </a:solidFill>
                <a:latin typeface="Meiryo" panose="020B0604030504040204" pitchFamily="34" charset="-128"/>
                <a:ea typeface="Meiryo" panose="020B0604030504040204" pitchFamily="34" charset="-128"/>
              </a:rPr>
              <a:t>配車サービス</a:t>
            </a:r>
          </a:p>
        </p:txBody>
      </p:sp>
      <p:sp>
        <p:nvSpPr>
          <p:cNvPr id="11" name="正方形/長方形 10">
            <a:extLst>
              <a:ext uri="{FF2B5EF4-FFF2-40B4-BE49-F238E27FC236}">
                <a16:creationId xmlns:a16="http://schemas.microsoft.com/office/drawing/2014/main" id="{7EFCD97C-F404-C84F-9F21-5A19B6DAA04F}"/>
              </a:ext>
            </a:extLst>
          </p:cNvPr>
          <p:cNvSpPr/>
          <p:nvPr/>
        </p:nvSpPr>
        <p:spPr>
          <a:xfrm>
            <a:off x="1801134" y="3343820"/>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C5FC856C-1FC2-A741-A688-DD33891949E1}"/>
              </a:ext>
            </a:extLst>
          </p:cNvPr>
          <p:cNvSpPr/>
          <p:nvPr/>
        </p:nvSpPr>
        <p:spPr>
          <a:xfrm>
            <a:off x="5568253" y="3343819"/>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88EB79AB-6F4F-F348-96BD-37D6A05CB641}"/>
              </a:ext>
            </a:extLst>
          </p:cNvPr>
          <p:cNvSpPr txBox="1"/>
          <p:nvPr/>
        </p:nvSpPr>
        <p:spPr>
          <a:xfrm>
            <a:off x="2083146" y="3609935"/>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地図情報</a:t>
            </a:r>
          </a:p>
        </p:txBody>
      </p:sp>
      <p:sp>
        <p:nvSpPr>
          <p:cNvPr id="14" name="テキスト ボックス 13">
            <a:extLst>
              <a:ext uri="{FF2B5EF4-FFF2-40B4-BE49-F238E27FC236}">
                <a16:creationId xmlns:a16="http://schemas.microsoft.com/office/drawing/2014/main" id="{78E6188D-7894-9F46-AE6B-B573AB0AC7C4}"/>
              </a:ext>
            </a:extLst>
          </p:cNvPr>
          <p:cNvSpPr txBox="1"/>
          <p:nvPr/>
        </p:nvSpPr>
        <p:spPr>
          <a:xfrm>
            <a:off x="5850265" y="3606193"/>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代金決済</a:t>
            </a:r>
          </a:p>
        </p:txBody>
      </p:sp>
      <p:sp>
        <p:nvSpPr>
          <p:cNvPr id="15" name="正方形/長方形 14">
            <a:extLst>
              <a:ext uri="{FF2B5EF4-FFF2-40B4-BE49-F238E27FC236}">
                <a16:creationId xmlns:a16="http://schemas.microsoft.com/office/drawing/2014/main" id="{61C09717-1608-9843-AAB5-CE34743FFBF6}"/>
              </a:ext>
            </a:extLst>
          </p:cNvPr>
          <p:cNvSpPr/>
          <p:nvPr/>
        </p:nvSpPr>
        <p:spPr>
          <a:xfrm>
            <a:off x="3684693" y="4388254"/>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4B4ED510-0A50-7343-A482-41F1B3C0AA61}"/>
              </a:ext>
            </a:extLst>
          </p:cNvPr>
          <p:cNvSpPr txBox="1"/>
          <p:nvPr/>
        </p:nvSpPr>
        <p:spPr>
          <a:xfrm>
            <a:off x="3703698" y="4650627"/>
            <a:ext cx="172354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17" name="正方形/長方形 16">
            <a:extLst>
              <a:ext uri="{FF2B5EF4-FFF2-40B4-BE49-F238E27FC236}">
                <a16:creationId xmlns:a16="http://schemas.microsoft.com/office/drawing/2014/main" id="{EF9C52C7-DF53-504D-A75A-DFA89F6D47C0}"/>
              </a:ext>
            </a:extLst>
          </p:cNvPr>
          <p:cNvSpPr/>
          <p:nvPr/>
        </p:nvSpPr>
        <p:spPr>
          <a:xfrm>
            <a:off x="1801134" y="4388254"/>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580B49DA-B80B-FD46-ABBB-54366A69E8DA}"/>
              </a:ext>
            </a:extLst>
          </p:cNvPr>
          <p:cNvSpPr/>
          <p:nvPr/>
        </p:nvSpPr>
        <p:spPr>
          <a:xfrm>
            <a:off x="5568253" y="4388253"/>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4E5AF4C3-A8DE-FC4E-9AD6-D72D1D0DA9C7}"/>
              </a:ext>
            </a:extLst>
          </p:cNvPr>
          <p:cNvSpPr txBox="1"/>
          <p:nvPr/>
        </p:nvSpPr>
        <p:spPr>
          <a:xfrm>
            <a:off x="2191350" y="4654369"/>
            <a:ext cx="994183" cy="400110"/>
          </a:xfrm>
          <a:prstGeom prst="rect">
            <a:avLst/>
          </a:prstGeom>
          <a:noFill/>
        </p:spPr>
        <p:txBody>
          <a:bodyPr wrap="none" rtlCol="0">
            <a:spAutoFit/>
          </a:bodyPr>
          <a:lstStyle/>
          <a:p>
            <a:pPr algn="ctr"/>
            <a:r>
              <a:rPr kumimoji="1" lang="en-US" altLang="ja-JP" sz="2000" dirty="0">
                <a:solidFill>
                  <a:schemeClr val="bg1"/>
                </a:solidFill>
                <a:latin typeface="Meiryo" panose="020B0604030504040204" pitchFamily="34" charset="-128"/>
                <a:ea typeface="Meiryo" panose="020B0604030504040204" pitchFamily="34" charset="-128"/>
              </a:rPr>
              <a:t>ID</a:t>
            </a:r>
            <a:r>
              <a:rPr kumimoji="1" lang="ja-JP" altLang="en-US" sz="2000">
                <a:solidFill>
                  <a:schemeClr val="bg1"/>
                </a:solidFill>
                <a:latin typeface="Meiryo" panose="020B0604030504040204" pitchFamily="34" charset="-128"/>
                <a:ea typeface="Meiryo" panose="020B0604030504040204" pitchFamily="34" charset="-128"/>
              </a:rPr>
              <a:t>認証</a:t>
            </a:r>
          </a:p>
        </p:txBody>
      </p:sp>
      <p:sp>
        <p:nvSpPr>
          <p:cNvPr id="20" name="テキスト ボックス 19">
            <a:extLst>
              <a:ext uri="{FF2B5EF4-FFF2-40B4-BE49-F238E27FC236}">
                <a16:creationId xmlns:a16="http://schemas.microsoft.com/office/drawing/2014/main" id="{072B09E6-67B7-8440-80FB-BC2B834CBF17}"/>
              </a:ext>
            </a:extLst>
          </p:cNvPr>
          <p:cNvSpPr txBox="1"/>
          <p:nvPr/>
        </p:nvSpPr>
        <p:spPr>
          <a:xfrm>
            <a:off x="5850268" y="4650627"/>
            <a:ext cx="121058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損害保険</a:t>
            </a:r>
          </a:p>
        </p:txBody>
      </p:sp>
      <p:sp>
        <p:nvSpPr>
          <p:cNvPr id="23" name="テキスト ボックス 22">
            <a:extLst>
              <a:ext uri="{FF2B5EF4-FFF2-40B4-BE49-F238E27FC236}">
                <a16:creationId xmlns:a16="http://schemas.microsoft.com/office/drawing/2014/main" id="{CCA1B4A4-A79B-B14B-A1F0-BA29B968F1C9}"/>
              </a:ext>
            </a:extLst>
          </p:cNvPr>
          <p:cNvSpPr txBox="1"/>
          <p:nvPr/>
        </p:nvSpPr>
        <p:spPr>
          <a:xfrm>
            <a:off x="2841280" y="5404717"/>
            <a:ext cx="3448381" cy="369332"/>
          </a:xfrm>
          <a:prstGeom prst="rect">
            <a:avLst/>
          </a:prstGeom>
          <a:noFill/>
        </p:spPr>
        <p:txBody>
          <a:bodyPr wrap="none" rtlCol="0">
            <a:spAutoFit/>
          </a:bodyPr>
          <a:lstStyle/>
          <a:p>
            <a:pPr algn="ctr"/>
            <a:r>
              <a:rPr kumimoji="1" lang="ja-JP" altLang="en-US">
                <a:solidFill>
                  <a:schemeClr val="tx2">
                    <a:lumMod val="75000"/>
                  </a:schemeClr>
                </a:solidFill>
                <a:latin typeface="Meiryo" panose="020B0604030504040204" pitchFamily="34" charset="-128"/>
                <a:ea typeface="Meiryo" panose="020B0604030504040204" pitchFamily="34" charset="-128"/>
              </a:rPr>
              <a:t>マイクロサービス、</a:t>
            </a:r>
            <a:r>
              <a:rPr kumimoji="1" lang="en-US" altLang="ja-JP" dirty="0">
                <a:solidFill>
                  <a:schemeClr val="tx2">
                    <a:lumMod val="75000"/>
                  </a:schemeClr>
                </a:solidFill>
                <a:latin typeface="Meiryo" panose="020B0604030504040204" pitchFamily="34" charset="-128"/>
                <a:ea typeface="Meiryo" panose="020B0604030504040204" pitchFamily="34" charset="-128"/>
              </a:rPr>
              <a:t>REST/API</a:t>
            </a:r>
            <a:endParaRPr kumimoji="1" lang="ja-JP" altLang="en-US">
              <a:solidFill>
                <a:schemeClr val="tx2">
                  <a:lumMod val="75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1A7B6BCD-390F-5241-8BF8-C69450B004E3}"/>
              </a:ext>
            </a:extLst>
          </p:cNvPr>
          <p:cNvSpPr txBox="1"/>
          <p:nvPr/>
        </p:nvSpPr>
        <p:spPr>
          <a:xfrm>
            <a:off x="3549807" y="6057650"/>
            <a:ext cx="2031325" cy="369332"/>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クラウドサービス</a:t>
            </a:r>
          </a:p>
        </p:txBody>
      </p:sp>
      <p:grpSp>
        <p:nvGrpSpPr>
          <p:cNvPr id="3" name="グループ化 2">
            <a:extLst>
              <a:ext uri="{FF2B5EF4-FFF2-40B4-BE49-F238E27FC236}">
                <a16:creationId xmlns:a16="http://schemas.microsoft.com/office/drawing/2014/main" id="{FA651AFD-679E-1C4A-9AE2-3A3036CA4E22}"/>
              </a:ext>
            </a:extLst>
          </p:cNvPr>
          <p:cNvGrpSpPr/>
          <p:nvPr/>
        </p:nvGrpSpPr>
        <p:grpSpPr>
          <a:xfrm>
            <a:off x="3680161" y="3347856"/>
            <a:ext cx="1800493" cy="894080"/>
            <a:chOff x="3837093" y="2990426"/>
            <a:chExt cx="1800493" cy="894080"/>
          </a:xfrm>
        </p:grpSpPr>
        <p:sp>
          <p:nvSpPr>
            <p:cNvPr id="29" name="正方形/長方形 28">
              <a:extLst>
                <a:ext uri="{FF2B5EF4-FFF2-40B4-BE49-F238E27FC236}">
                  <a16:creationId xmlns:a16="http://schemas.microsoft.com/office/drawing/2014/main" id="{A5DB3A78-82B1-384D-BFB3-AF9F154C3E99}"/>
                </a:ext>
              </a:extLst>
            </p:cNvPr>
            <p:cNvSpPr/>
            <p:nvPr/>
          </p:nvSpPr>
          <p:spPr>
            <a:xfrm>
              <a:off x="3837093" y="2990426"/>
              <a:ext cx="1774613" cy="89408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912BF8F8-4727-9C4D-80F1-7D7AACEA31A4}"/>
                </a:ext>
              </a:extLst>
            </p:cNvPr>
            <p:cNvSpPr txBox="1"/>
            <p:nvPr/>
          </p:nvSpPr>
          <p:spPr>
            <a:xfrm>
              <a:off x="3837093" y="3070728"/>
              <a:ext cx="1800493" cy="784830"/>
            </a:xfrm>
            <a:prstGeom prst="rect">
              <a:avLst/>
            </a:prstGeom>
            <a:noFill/>
          </p:spPr>
          <p:txBody>
            <a:bodyPr wrap="none" rtlCol="0">
              <a:spAutoFit/>
            </a:bodyPr>
            <a:lstStyle/>
            <a:p>
              <a:pPr algn="ctr"/>
              <a:r>
                <a:rPr lang="ja-JP" altLang="en-US">
                  <a:solidFill>
                    <a:schemeClr val="bg1"/>
                  </a:solidFill>
                  <a:latin typeface="Meiryo" panose="020B0604030504040204" pitchFamily="34" charset="-128"/>
                  <a:ea typeface="Meiryo" panose="020B0604030504040204" pitchFamily="34" charset="-128"/>
                </a:rPr>
                <a:t>独自性と差別化</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できる部分</a:t>
              </a:r>
              <a:endParaRPr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sz="900">
                  <a:solidFill>
                    <a:schemeClr val="bg1"/>
                  </a:solidFill>
                  <a:latin typeface="Meiryo" panose="020B0604030504040204" pitchFamily="34" charset="-128"/>
                  <a:ea typeface="Meiryo" panose="020B0604030504040204" pitchFamily="34" charset="-128"/>
                </a:rPr>
                <a:t>クルマと人</a:t>
              </a:r>
              <a:r>
                <a:rPr lang="ja-JP" altLang="en-US" sz="900">
                  <a:solidFill>
                    <a:schemeClr val="bg1"/>
                  </a:solidFill>
                  <a:latin typeface="Meiryo" panose="020B0604030504040204" pitchFamily="34" charset="-128"/>
                  <a:ea typeface="Meiryo" panose="020B0604030504040204" pitchFamily="34" charset="-128"/>
                </a:rPr>
                <a:t>とのマッチングなど</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4" name="正方形/長方形 3">
            <a:extLst>
              <a:ext uri="{FF2B5EF4-FFF2-40B4-BE49-F238E27FC236}">
                <a16:creationId xmlns:a16="http://schemas.microsoft.com/office/drawing/2014/main" id="{5EDFE627-C14B-CD03-FDC1-527B561AF91F}"/>
              </a:ext>
            </a:extLst>
          </p:cNvPr>
          <p:cNvSpPr/>
          <p:nvPr/>
        </p:nvSpPr>
        <p:spPr>
          <a:xfrm>
            <a:off x="363462" y="783188"/>
            <a:ext cx="8553738" cy="830997"/>
          </a:xfrm>
          <a:prstGeom prst="rect">
            <a:avLst/>
          </a:prstGeom>
        </p:spPr>
        <p:txBody>
          <a:bodyPr wrap="square">
            <a:spAutoFit/>
          </a:bodyPr>
          <a:lstStyle/>
          <a:p>
            <a:pPr algn="ctr"/>
            <a:r>
              <a:rPr lang="ja-JP" altLang="en-US" sz="2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なるべくプログラム・コードを書かずに</a:t>
            </a:r>
            <a:endParaRPr lang="en-US" altLang="ja-JP" sz="2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事業成果に貢献するサービスを実現する</a:t>
            </a:r>
            <a:endParaRPr lang="ja-JP" altLang="en-US" sz="2400" dirty="0">
              <a:solidFill>
                <a:srgbClr val="0432FF"/>
              </a:solidFill>
              <a:effectLst>
                <a:outerShdw blurRad="50800" dist="38100" dir="2700000" algn="tl" rotWithShape="0">
                  <a:prstClr val="black">
                    <a:alpha val="40000"/>
                  </a:prstClr>
                </a:outerShdw>
              </a:effectLst>
            </a:endParaRPr>
          </a:p>
        </p:txBody>
      </p:sp>
      <p:pic>
        <p:nvPicPr>
          <p:cNvPr id="44" name="図 43">
            <a:extLst>
              <a:ext uri="{FF2B5EF4-FFF2-40B4-BE49-F238E27FC236}">
                <a16:creationId xmlns:a16="http://schemas.microsoft.com/office/drawing/2014/main" id="{060DF135-A898-59B8-BD19-07C126E198A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67216" y="1050471"/>
            <a:ext cx="2575650" cy="2575650"/>
          </a:xfrm>
          <a:prstGeom prst="rect">
            <a:avLst/>
          </a:prstGeom>
        </p:spPr>
      </p:pic>
    </p:spTree>
    <p:extLst>
      <p:ext uri="{BB962C8B-B14F-4D97-AF65-F5344CB8AC3E}">
        <p14:creationId xmlns:p14="http://schemas.microsoft.com/office/powerpoint/2010/main" val="376736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5B9802-4EE1-9642-87FA-FB1E12A73893}"/>
              </a:ext>
            </a:extLst>
          </p:cNvPr>
          <p:cNvSpPr>
            <a:spLocks noGrp="1"/>
          </p:cNvSpPr>
          <p:nvPr>
            <p:ph type="title"/>
          </p:nvPr>
        </p:nvSpPr>
        <p:spPr/>
        <p:txBody>
          <a:bodyPr/>
          <a:lstStyle/>
          <a:p>
            <a:r>
              <a:rPr kumimoji="1" lang="ja-JP" altLang="en-US" dirty="0"/>
              <a:t> </a:t>
            </a:r>
            <a:r>
              <a:rPr kumimoji="1" lang="en-US" altLang="ja-JP" dirty="0"/>
              <a:t>IT</a:t>
            </a:r>
            <a:r>
              <a:rPr kumimoji="1" lang="ja-JP" altLang="en-US" dirty="0"/>
              <a:t>の変化とビジネス対応</a:t>
            </a:r>
          </a:p>
        </p:txBody>
      </p:sp>
      <p:sp>
        <p:nvSpPr>
          <p:cNvPr id="34" name="雲 33">
            <a:extLst>
              <a:ext uri="{FF2B5EF4-FFF2-40B4-BE49-F238E27FC236}">
                <a16:creationId xmlns:a16="http://schemas.microsoft.com/office/drawing/2014/main" id="{6EC5C79C-A006-D34B-A1CD-0795F7C9F63C}"/>
              </a:ext>
            </a:extLst>
          </p:cNvPr>
          <p:cNvSpPr/>
          <p:nvPr/>
        </p:nvSpPr>
        <p:spPr>
          <a:xfrm>
            <a:off x="407096" y="1803723"/>
            <a:ext cx="2461364" cy="1365337"/>
          </a:xfrm>
          <a:prstGeom prst="cloud">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FC9384EA-1E8B-BE4B-89DF-6EEF7B386138}"/>
              </a:ext>
            </a:extLst>
          </p:cNvPr>
          <p:cNvSpPr txBox="1"/>
          <p:nvPr/>
        </p:nvSpPr>
        <p:spPr>
          <a:xfrm>
            <a:off x="827297" y="4092878"/>
            <a:ext cx="1620957" cy="215444"/>
          </a:xfrm>
          <a:prstGeom prst="rect">
            <a:avLst/>
          </a:prstGeom>
          <a:noFill/>
        </p:spPr>
        <p:txBody>
          <a:bodyPr wrap="none" rtlCol="0">
            <a:spAutoFit/>
          </a:bodyPr>
          <a:lstStyle/>
          <a:p>
            <a:pPr algn="ctr"/>
            <a:r>
              <a:rPr kumimoji="1" lang="ja-JP" altLang="en-US" sz="800">
                <a:solidFill>
                  <a:schemeClr val="accent3">
                    <a:lumMod val="50000"/>
                  </a:schemeClr>
                </a:solidFill>
                <a:latin typeface="Meiryo" panose="020B0604030504040204" pitchFamily="34" charset="-128"/>
                <a:ea typeface="Meiryo" panose="020B0604030504040204" pitchFamily="34" charset="-128"/>
              </a:rPr>
              <a:t>オープンソース・</a:t>
            </a:r>
            <a:r>
              <a:rPr lang="ja-JP" altLang="en-US" sz="800">
                <a:solidFill>
                  <a:schemeClr val="accent3">
                    <a:lumMod val="50000"/>
                  </a:schemeClr>
                </a:solidFill>
                <a:latin typeface="Meiryo" panose="020B0604030504040204" pitchFamily="34" charset="-128"/>
                <a:ea typeface="Meiryo" panose="020B0604030504040204" pitchFamily="34" charset="-128"/>
              </a:rPr>
              <a:t>ソフトウェア</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453225C6-621C-B546-8CE4-093681C6E740}"/>
              </a:ext>
            </a:extLst>
          </p:cNvPr>
          <p:cNvSpPr txBox="1"/>
          <p:nvPr/>
        </p:nvSpPr>
        <p:spPr>
          <a:xfrm>
            <a:off x="1083778" y="2220282"/>
            <a:ext cx="1107996"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クラウド</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サービス</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0C62E033-C033-3440-987F-CBE9006D2952}"/>
              </a:ext>
            </a:extLst>
          </p:cNvPr>
          <p:cNvSpPr txBox="1"/>
          <p:nvPr/>
        </p:nvSpPr>
        <p:spPr>
          <a:xfrm>
            <a:off x="1234363" y="3767202"/>
            <a:ext cx="806824" cy="461665"/>
          </a:xfrm>
          <a:prstGeom prst="rect">
            <a:avLst/>
          </a:prstGeom>
          <a:noFill/>
        </p:spPr>
        <p:txBody>
          <a:bodyPr wrap="none" rtlCol="0">
            <a:spAutoFit/>
          </a:bodyPr>
          <a:lstStyle/>
          <a:p>
            <a:pPr algn="ctr"/>
            <a:r>
              <a:rPr kumimoji="1" lang="en-US" altLang="ja-JP" sz="2400" dirty="0">
                <a:solidFill>
                  <a:schemeClr val="accent3">
                    <a:lumMod val="50000"/>
                  </a:schemeClr>
                </a:solidFill>
                <a:latin typeface="Meiryo" panose="020B0604030504040204" pitchFamily="34" charset="-128"/>
                <a:ea typeface="Meiryo" panose="020B0604030504040204" pitchFamily="34" charset="-128"/>
              </a:rPr>
              <a:t>OSS</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pic>
        <p:nvPicPr>
          <p:cNvPr id="4100" name="Picture 4" descr="チームでプログラミングをしているイラスト">
            <a:extLst>
              <a:ext uri="{FF2B5EF4-FFF2-40B4-BE49-F238E27FC236}">
                <a16:creationId xmlns:a16="http://schemas.microsoft.com/office/drawing/2014/main" id="{3EFF7E7A-3E0F-B64C-A579-A2B0631107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68027" y="4242759"/>
            <a:ext cx="2207945" cy="22079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図 40">
            <a:extLst>
              <a:ext uri="{FF2B5EF4-FFF2-40B4-BE49-F238E27FC236}">
                <a16:creationId xmlns:a16="http://schemas.microsoft.com/office/drawing/2014/main" id="{59EC69C8-5574-9447-A329-0DB90B2DDD25}"/>
              </a:ext>
            </a:extLst>
          </p:cNvPr>
          <p:cNvPicPr>
            <a:picLocks noChangeAspect="1"/>
          </p:cNvPicPr>
          <p:nvPr/>
        </p:nvPicPr>
        <p:blipFill>
          <a:blip r:embed="rId3"/>
          <a:stretch>
            <a:fillRect/>
          </a:stretch>
        </p:blipFill>
        <p:spPr>
          <a:xfrm>
            <a:off x="638335" y="4242759"/>
            <a:ext cx="1998880" cy="1998880"/>
          </a:xfrm>
          <a:prstGeom prst="rect">
            <a:avLst/>
          </a:prstGeom>
          <a:effectLst>
            <a:outerShdw blurRad="50800" dist="38100" dir="2700000" algn="tl" rotWithShape="0">
              <a:prstClr val="black">
                <a:alpha val="40000"/>
              </a:prstClr>
            </a:outerShdw>
          </a:effectLst>
        </p:spPr>
      </p:pic>
      <p:sp>
        <p:nvSpPr>
          <p:cNvPr id="46" name="テキスト ボックス 45">
            <a:extLst>
              <a:ext uri="{FF2B5EF4-FFF2-40B4-BE49-F238E27FC236}">
                <a16:creationId xmlns:a16="http://schemas.microsoft.com/office/drawing/2014/main" id="{5A255D8D-7116-1348-A7BF-35615381D4C0}"/>
              </a:ext>
            </a:extLst>
          </p:cNvPr>
          <p:cNvSpPr txBox="1"/>
          <p:nvPr/>
        </p:nvSpPr>
        <p:spPr>
          <a:xfrm>
            <a:off x="3767497" y="3005813"/>
            <a:ext cx="1620957" cy="738664"/>
          </a:xfrm>
          <a:prstGeom prst="rect">
            <a:avLst/>
          </a:prstGeom>
          <a:noFill/>
        </p:spPr>
        <p:txBody>
          <a:bodyPr wrap="none" rtlCol="0">
            <a:spAutoFit/>
          </a:bodyPr>
          <a:lstStyle/>
          <a:p>
            <a:pPr algn="ctr"/>
            <a:r>
              <a:rPr kumimoji="1" lang="ja-JP" altLang="en-US" sz="1400">
                <a:solidFill>
                  <a:schemeClr val="accent2">
                    <a:lumMod val="75000"/>
                  </a:schemeClr>
                </a:solidFill>
                <a:latin typeface="Meiryo" panose="020B0604030504040204" pitchFamily="34" charset="-128"/>
                <a:ea typeface="Meiryo" panose="020B0604030504040204" pitchFamily="34" charset="-128"/>
              </a:rPr>
              <a:t>差別化するための</a:t>
            </a:r>
            <a:endParaRPr kumimoji="1" lang="en-US" altLang="ja-JP" sz="1400" dirty="0">
              <a:solidFill>
                <a:schemeClr val="accent2">
                  <a:lumMod val="75000"/>
                </a:schemeClr>
              </a:solidFill>
              <a:latin typeface="Meiryo" panose="020B0604030504040204" pitchFamily="34" charset="-128"/>
              <a:ea typeface="Meiryo" panose="020B0604030504040204" pitchFamily="34" charset="-128"/>
            </a:endParaRPr>
          </a:p>
          <a:p>
            <a:pPr algn="ctr"/>
            <a:r>
              <a:rPr lang="ja-JP" altLang="en-US" sz="1400">
                <a:solidFill>
                  <a:schemeClr val="accent2">
                    <a:lumMod val="75000"/>
                  </a:schemeClr>
                </a:solidFill>
                <a:latin typeface="Meiryo" panose="020B0604030504040204" pitchFamily="34" charset="-128"/>
                <a:ea typeface="Meiryo" panose="020B0604030504040204" pitchFamily="34" charset="-128"/>
              </a:rPr>
              <a:t>独自性の高い</a:t>
            </a:r>
            <a:endParaRPr lang="en-US" altLang="ja-JP" sz="14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400">
                <a:solidFill>
                  <a:schemeClr val="accent2">
                    <a:lumMod val="75000"/>
                  </a:schemeClr>
                </a:solidFill>
                <a:latin typeface="Meiryo" panose="020B0604030504040204" pitchFamily="34" charset="-128"/>
                <a:ea typeface="Meiryo" panose="020B0604030504040204" pitchFamily="34" charset="-128"/>
              </a:rPr>
              <a:t>プログラム</a:t>
            </a:r>
          </a:p>
        </p:txBody>
      </p:sp>
      <p:pic>
        <p:nvPicPr>
          <p:cNvPr id="52" name="図 51" descr="グラフィカル ユーザー インターフェイス が含まれている画像&#10;&#10;自動的に生成された説明">
            <a:extLst>
              <a:ext uri="{FF2B5EF4-FFF2-40B4-BE49-F238E27FC236}">
                <a16:creationId xmlns:a16="http://schemas.microsoft.com/office/drawing/2014/main" id="{BCCA89C0-87F6-7445-9E9E-257FBD09BD8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46065" y="1972167"/>
            <a:ext cx="1308285" cy="1046628"/>
          </a:xfrm>
          <a:prstGeom prst="rect">
            <a:avLst/>
          </a:prstGeom>
          <a:effectLst>
            <a:outerShdw blurRad="50800" dist="38100" dir="2700000" algn="tl" rotWithShape="0">
              <a:prstClr val="black">
                <a:alpha val="40000"/>
              </a:prstClr>
            </a:outerShdw>
          </a:effectLst>
        </p:spPr>
      </p:pic>
      <p:sp>
        <p:nvSpPr>
          <p:cNvPr id="45" name="下矢印 44">
            <a:extLst>
              <a:ext uri="{FF2B5EF4-FFF2-40B4-BE49-F238E27FC236}">
                <a16:creationId xmlns:a16="http://schemas.microsoft.com/office/drawing/2014/main" id="{54334D40-2E24-1C4F-931F-78634C041B6C}"/>
              </a:ext>
            </a:extLst>
          </p:cNvPr>
          <p:cNvSpPr/>
          <p:nvPr/>
        </p:nvSpPr>
        <p:spPr>
          <a:xfrm>
            <a:off x="4274505" y="3696208"/>
            <a:ext cx="594987" cy="292706"/>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下矢印 53">
            <a:extLst>
              <a:ext uri="{FF2B5EF4-FFF2-40B4-BE49-F238E27FC236}">
                <a16:creationId xmlns:a16="http://schemas.microsoft.com/office/drawing/2014/main" id="{016E1EA5-26B4-A64D-995B-871DBAA2A7DD}"/>
              </a:ext>
            </a:extLst>
          </p:cNvPr>
          <p:cNvSpPr/>
          <p:nvPr/>
        </p:nvSpPr>
        <p:spPr>
          <a:xfrm rot="18524794">
            <a:off x="2759927" y="2807454"/>
            <a:ext cx="594987" cy="1343420"/>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下矢印 54">
            <a:extLst>
              <a:ext uri="{FF2B5EF4-FFF2-40B4-BE49-F238E27FC236}">
                <a16:creationId xmlns:a16="http://schemas.microsoft.com/office/drawing/2014/main" id="{4E30AB4B-D98D-6F4B-B51E-EE1C89910AD0}"/>
              </a:ext>
            </a:extLst>
          </p:cNvPr>
          <p:cNvSpPr/>
          <p:nvPr/>
        </p:nvSpPr>
        <p:spPr>
          <a:xfrm rot="16200000">
            <a:off x="2781512" y="4155471"/>
            <a:ext cx="594987" cy="1261500"/>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グループ化 6">
            <a:extLst>
              <a:ext uri="{FF2B5EF4-FFF2-40B4-BE49-F238E27FC236}">
                <a16:creationId xmlns:a16="http://schemas.microsoft.com/office/drawing/2014/main" id="{CE3CFE1B-F357-24E1-A4B7-C6C9E6A913DA}"/>
              </a:ext>
            </a:extLst>
          </p:cNvPr>
          <p:cNvGrpSpPr/>
          <p:nvPr/>
        </p:nvGrpSpPr>
        <p:grpSpPr>
          <a:xfrm>
            <a:off x="5597614" y="1840558"/>
            <a:ext cx="3240142" cy="4094487"/>
            <a:chOff x="5597614" y="1840558"/>
            <a:chExt cx="3240142" cy="4094487"/>
          </a:xfrm>
        </p:grpSpPr>
        <p:sp>
          <p:nvSpPr>
            <p:cNvPr id="47" name="正方形/長方形 46">
              <a:extLst>
                <a:ext uri="{FF2B5EF4-FFF2-40B4-BE49-F238E27FC236}">
                  <a16:creationId xmlns:a16="http://schemas.microsoft.com/office/drawing/2014/main" id="{39FAB82B-8D90-7D46-92BE-9014173C760B}"/>
                </a:ext>
              </a:extLst>
            </p:cNvPr>
            <p:cNvSpPr/>
            <p:nvPr/>
          </p:nvSpPr>
          <p:spPr>
            <a:xfrm>
              <a:off x="6455018" y="3144454"/>
              <a:ext cx="2224410" cy="1244268"/>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8" name="図 47" descr="おもちゃ, 人形, ボックス, ケーキ が含まれている画像&#10;&#10;自動的に生成された説明">
              <a:extLst>
                <a:ext uri="{FF2B5EF4-FFF2-40B4-BE49-F238E27FC236}">
                  <a16:creationId xmlns:a16="http://schemas.microsoft.com/office/drawing/2014/main" id="{9CC4BA3C-7632-2747-B64C-76F5244C4C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35238" y="2532225"/>
              <a:ext cx="902518" cy="902518"/>
            </a:xfrm>
            <a:prstGeom prst="rect">
              <a:avLst/>
            </a:prstGeom>
            <a:effectLst>
              <a:outerShdw blurRad="50800" dist="38100" dir="2700000" algn="tl" rotWithShape="0">
                <a:prstClr val="black">
                  <a:alpha val="40000"/>
                </a:prstClr>
              </a:outerShdw>
            </a:effectLst>
          </p:spPr>
        </p:pic>
        <p:pic>
          <p:nvPicPr>
            <p:cNvPr id="49" name="図 48" descr="シャツ が含まれている画像&#10;&#10;自動的に生成された説明">
              <a:extLst>
                <a:ext uri="{FF2B5EF4-FFF2-40B4-BE49-F238E27FC236}">
                  <a16:creationId xmlns:a16="http://schemas.microsoft.com/office/drawing/2014/main" id="{FB4651E1-F68B-A74A-ABA4-E64A454999D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6160330" y="3854545"/>
              <a:ext cx="655087" cy="977742"/>
            </a:xfrm>
            <a:prstGeom prst="rect">
              <a:avLst/>
            </a:prstGeom>
            <a:effectLst>
              <a:outerShdw blurRad="50800" dist="38100" dir="2700000" algn="tl" rotWithShape="0">
                <a:prstClr val="black">
                  <a:alpha val="40000"/>
                </a:prstClr>
              </a:outerShdw>
            </a:effectLst>
          </p:spPr>
        </p:pic>
        <p:sp>
          <p:nvSpPr>
            <p:cNvPr id="50" name="テキスト ボックス 49">
              <a:extLst>
                <a:ext uri="{FF2B5EF4-FFF2-40B4-BE49-F238E27FC236}">
                  <a16:creationId xmlns:a16="http://schemas.microsoft.com/office/drawing/2014/main" id="{CD382518-4F97-8B4F-936C-9EB398787576}"/>
                </a:ext>
              </a:extLst>
            </p:cNvPr>
            <p:cNvSpPr txBox="1"/>
            <p:nvPr/>
          </p:nvSpPr>
          <p:spPr>
            <a:xfrm>
              <a:off x="6654152" y="3500811"/>
              <a:ext cx="1826142" cy="584775"/>
            </a:xfrm>
            <a:prstGeom prst="rect">
              <a:avLst/>
            </a:prstGeom>
            <a:noFill/>
          </p:spPr>
          <p:txBody>
            <a:bodyPr wrap="none" rtlCol="0">
              <a:spAutoFit/>
            </a:bodyPr>
            <a:lstStyle/>
            <a:p>
              <a:pPr algn="ct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短期間に実現する</a:t>
              </a:r>
            </a:p>
          </p:txBody>
        </p:sp>
        <p:sp>
          <p:nvSpPr>
            <p:cNvPr id="44" name="曲折矢印 43">
              <a:extLst>
                <a:ext uri="{FF2B5EF4-FFF2-40B4-BE49-F238E27FC236}">
                  <a16:creationId xmlns:a16="http://schemas.microsoft.com/office/drawing/2014/main" id="{6F0E27C6-033F-3C40-8CA8-344D88226A79}"/>
                </a:ext>
              </a:extLst>
            </p:cNvPr>
            <p:cNvSpPr/>
            <p:nvPr/>
          </p:nvSpPr>
          <p:spPr>
            <a:xfrm rot="5400000" flipH="1">
              <a:off x="6072377" y="4072184"/>
              <a:ext cx="1388098" cy="2337624"/>
            </a:xfrm>
            <a:prstGeom prst="bentArrow">
              <a:avLst>
                <a:gd name="adj1" fmla="val 25000"/>
                <a:gd name="adj2" fmla="val 23646"/>
                <a:gd name="adj3" fmla="val 25000"/>
                <a:gd name="adj4" fmla="val 3745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D0DC36D8-2C12-0840-BB5E-2679799C9CE5}"/>
                </a:ext>
              </a:extLst>
            </p:cNvPr>
            <p:cNvSpPr/>
            <p:nvPr/>
          </p:nvSpPr>
          <p:spPr>
            <a:xfrm>
              <a:off x="6227418" y="1840558"/>
              <a:ext cx="2492990" cy="584775"/>
            </a:xfrm>
            <a:prstGeom prst="rect">
              <a:avLst/>
            </a:prstGeom>
          </p:spPr>
          <p:txBody>
            <a:bodyPr wrap="none">
              <a:spAutoFit/>
            </a:bodyPr>
            <a:lstStyle/>
            <a:p>
              <a:pPr algn="ctr"/>
              <a:r>
                <a:rPr lang="ja-JP" altLang="en-US" b="1">
                  <a:solidFill>
                    <a:srgbClr val="0432FF"/>
                  </a:solidFill>
                  <a:latin typeface="Meiryo" panose="020B0604030504040204" pitchFamily="34" charset="-128"/>
                  <a:ea typeface="Meiryo" panose="020B0604030504040204" pitchFamily="34" charset="-128"/>
                </a:rPr>
                <a:t>事業の成果に貢献する</a:t>
              </a:r>
              <a:endParaRPr lang="en-US" altLang="ja-JP" b="1" dirty="0">
                <a:solidFill>
                  <a:srgbClr val="0432FF"/>
                </a:solidFill>
                <a:latin typeface="Meiryo" panose="020B0604030504040204" pitchFamily="34" charset="-128"/>
                <a:ea typeface="Meiryo" panose="020B0604030504040204" pitchFamily="34" charset="-128"/>
              </a:endParaRPr>
            </a:p>
            <a:p>
              <a:pPr algn="ctr"/>
              <a:r>
                <a:rPr lang="ja-JP" altLang="en-US" sz="1400">
                  <a:solidFill>
                    <a:srgbClr val="0432FF"/>
                  </a:solidFill>
                  <a:latin typeface="Meiryo" panose="020B0604030504040204" pitchFamily="34" charset="-128"/>
                  <a:ea typeface="Meiryo" panose="020B0604030504040204" pitchFamily="34" charset="-128"/>
                </a:rPr>
                <a:t>事業の売上や利益の増加</a:t>
              </a:r>
              <a:endParaRPr lang="en-US" altLang="ja-JP" sz="1400" dirty="0">
                <a:solidFill>
                  <a:srgbClr val="0432FF"/>
                </a:solidFill>
                <a:latin typeface="Meiryo" panose="020B0604030504040204" pitchFamily="34" charset="-128"/>
                <a:ea typeface="Meiryo" panose="020B0604030504040204" pitchFamily="34" charset="-128"/>
              </a:endParaRPr>
            </a:p>
          </p:txBody>
        </p:sp>
        <p:sp>
          <p:nvSpPr>
            <p:cNvPr id="57" name="下矢印 56">
              <a:extLst>
                <a:ext uri="{FF2B5EF4-FFF2-40B4-BE49-F238E27FC236}">
                  <a16:creationId xmlns:a16="http://schemas.microsoft.com/office/drawing/2014/main" id="{7EE8321D-FDE3-FC48-8F47-91604EDDC08A}"/>
                </a:ext>
              </a:extLst>
            </p:cNvPr>
            <p:cNvSpPr/>
            <p:nvPr/>
          </p:nvSpPr>
          <p:spPr>
            <a:xfrm rot="10800000">
              <a:off x="7269728" y="2434230"/>
              <a:ext cx="594987" cy="584775"/>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3" name="正方形/長方形 52">
            <a:extLst>
              <a:ext uri="{FF2B5EF4-FFF2-40B4-BE49-F238E27FC236}">
                <a16:creationId xmlns:a16="http://schemas.microsoft.com/office/drawing/2014/main" id="{46EC9DE3-163A-AE42-B76E-A3F6FB94AF7A}"/>
              </a:ext>
            </a:extLst>
          </p:cNvPr>
          <p:cNvSpPr/>
          <p:nvPr/>
        </p:nvSpPr>
        <p:spPr>
          <a:xfrm>
            <a:off x="75156" y="1057830"/>
            <a:ext cx="8993687" cy="523220"/>
          </a:xfrm>
          <a:prstGeom prst="rect">
            <a:avLst/>
          </a:prstGeom>
        </p:spPr>
        <p:txBody>
          <a:bodyPr wrap="square">
            <a:spAutoFit/>
          </a:bodyPr>
          <a:lstStyle/>
          <a:p>
            <a:pPr algn="ctr"/>
            <a:r>
              <a:rPr lang="ja-JP" altLang="en-US" sz="2800">
                <a:solidFill>
                  <a:srgbClr val="0432FF"/>
                </a:solidFill>
                <a:latin typeface="Meiryo" panose="020B0604030504040204" pitchFamily="34" charset="-128"/>
                <a:ea typeface="Meiryo" panose="020B0604030504040204" pitchFamily="34" charset="-128"/>
              </a:rPr>
              <a:t>できるだけ作らずに短期間で</a:t>
            </a:r>
            <a:r>
              <a:rPr lang="en" altLang="ja-JP" sz="2800" b="1" dirty="0">
                <a:solidFill>
                  <a:srgbClr val="0432FF"/>
                </a:solidFill>
                <a:latin typeface="Meiryo" panose="020B0604030504040204" pitchFamily="34" charset="-128"/>
                <a:ea typeface="Meiryo" panose="020B0604030504040204" pitchFamily="34" charset="-128"/>
              </a:rPr>
              <a:t>IT</a:t>
            </a:r>
            <a:r>
              <a:rPr lang="ja-JP" altLang="en-US" sz="2800" b="1">
                <a:solidFill>
                  <a:srgbClr val="0432FF"/>
                </a:solidFill>
                <a:latin typeface="Meiryo" panose="020B0604030504040204" pitchFamily="34" charset="-128"/>
                <a:ea typeface="Meiryo" panose="020B0604030504040204" pitchFamily="34" charset="-128"/>
              </a:rPr>
              <a:t>サービスを実現する</a:t>
            </a:r>
            <a:endParaRPr lang="ja-JP" altLang="en-US" sz="2800">
              <a:solidFill>
                <a:srgbClr val="0432FF"/>
              </a:solidFill>
            </a:endParaRPr>
          </a:p>
        </p:txBody>
      </p:sp>
      <p:grpSp>
        <p:nvGrpSpPr>
          <p:cNvPr id="3" name="グループ化 2">
            <a:extLst>
              <a:ext uri="{FF2B5EF4-FFF2-40B4-BE49-F238E27FC236}">
                <a16:creationId xmlns:a16="http://schemas.microsoft.com/office/drawing/2014/main" id="{7AD443D7-B7A1-7ECC-B18F-6EE885CDBCC9}"/>
              </a:ext>
            </a:extLst>
          </p:cNvPr>
          <p:cNvGrpSpPr/>
          <p:nvPr/>
        </p:nvGrpSpPr>
        <p:grpSpPr>
          <a:xfrm>
            <a:off x="3570645" y="3781253"/>
            <a:ext cx="628724" cy="738664"/>
            <a:chOff x="7558994" y="4178748"/>
            <a:chExt cx="810069" cy="920681"/>
          </a:xfrm>
        </p:grpSpPr>
        <p:sp>
          <p:nvSpPr>
            <p:cNvPr id="4" name="正方形/長方形 3">
              <a:extLst>
                <a:ext uri="{FF2B5EF4-FFF2-40B4-BE49-F238E27FC236}">
                  <a16:creationId xmlns:a16="http://schemas.microsoft.com/office/drawing/2014/main" id="{6A44308F-9DDF-6AC8-05C6-8C8D43F0DB14}"/>
                </a:ext>
              </a:extLst>
            </p:cNvPr>
            <p:cNvSpPr/>
            <p:nvPr/>
          </p:nvSpPr>
          <p:spPr>
            <a:xfrm>
              <a:off x="7685171" y="4328585"/>
              <a:ext cx="506126" cy="3648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descr="図形&#10;&#10;中程度の精度で自動的に生成された説明">
              <a:extLst>
                <a:ext uri="{FF2B5EF4-FFF2-40B4-BE49-F238E27FC236}">
                  <a16:creationId xmlns:a16="http://schemas.microsoft.com/office/drawing/2014/main" id="{05EE06AC-CB5F-FDFF-BD65-C0AFD8DD4140}"/>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558994" y="4178748"/>
              <a:ext cx="810069" cy="920681"/>
            </a:xfrm>
            <a:prstGeom prst="rect">
              <a:avLst/>
            </a:prstGeom>
            <a:effectLst>
              <a:outerShdw blurRad="50800" dist="38100" dir="2700000" algn="tl" rotWithShape="0">
                <a:prstClr val="black">
                  <a:alpha val="40000"/>
                </a:prstClr>
              </a:outerShdw>
            </a:effectLst>
          </p:spPr>
        </p:pic>
      </p:grpSp>
      <p:sp>
        <p:nvSpPr>
          <p:cNvPr id="6" name="テキスト ボックス 5">
            <a:extLst>
              <a:ext uri="{FF2B5EF4-FFF2-40B4-BE49-F238E27FC236}">
                <a16:creationId xmlns:a16="http://schemas.microsoft.com/office/drawing/2014/main" id="{D48C3A7D-946F-DA88-1407-2A112CA049E4}"/>
              </a:ext>
            </a:extLst>
          </p:cNvPr>
          <p:cNvSpPr txBox="1"/>
          <p:nvPr/>
        </p:nvSpPr>
        <p:spPr>
          <a:xfrm>
            <a:off x="4201770" y="4000545"/>
            <a:ext cx="1127232" cy="307777"/>
          </a:xfrm>
          <a:prstGeom prst="rect">
            <a:avLst/>
          </a:prstGeom>
          <a:noFill/>
        </p:spPr>
        <p:txBody>
          <a:bodyPr wrap="none" rtlCol="0">
            <a:spAutoFit/>
          </a:bodyPr>
          <a:lstStyle/>
          <a:p>
            <a:r>
              <a:rPr kumimoji="1" lang="en-US" altLang="ja-JP" sz="1400" b="1" dirty="0">
                <a:solidFill>
                  <a:schemeClr val="accent6">
                    <a:lumMod val="75000"/>
                  </a:schemeClr>
                </a:solidFill>
                <a:latin typeface="Meiryo" panose="020B0604030504040204" pitchFamily="34" charset="-128"/>
                <a:ea typeface="Meiryo" panose="020B0604030504040204" pitchFamily="34" charset="-128"/>
              </a:rPr>
              <a:t>AI</a:t>
            </a:r>
            <a:r>
              <a:rPr kumimoji="1" lang="ja-JP" altLang="en-US" sz="1400" b="1">
                <a:solidFill>
                  <a:schemeClr val="accent6">
                    <a:lumMod val="75000"/>
                  </a:schemeClr>
                </a:solidFill>
                <a:latin typeface="Meiryo" panose="020B0604030504040204" pitchFamily="34" charset="-128"/>
                <a:ea typeface="Meiryo" panose="020B0604030504040204" pitchFamily="34" charset="-128"/>
              </a:rPr>
              <a:t>駆動開発</a:t>
            </a:r>
          </a:p>
        </p:txBody>
      </p:sp>
      <p:grpSp>
        <p:nvGrpSpPr>
          <p:cNvPr id="8" name="グループ化 7">
            <a:extLst>
              <a:ext uri="{FF2B5EF4-FFF2-40B4-BE49-F238E27FC236}">
                <a16:creationId xmlns:a16="http://schemas.microsoft.com/office/drawing/2014/main" id="{03E09E30-4D05-38F3-9404-92ADC85E75C4}"/>
              </a:ext>
            </a:extLst>
          </p:cNvPr>
          <p:cNvGrpSpPr/>
          <p:nvPr/>
        </p:nvGrpSpPr>
        <p:grpSpPr>
          <a:xfrm>
            <a:off x="3562830" y="1576565"/>
            <a:ext cx="628724" cy="738664"/>
            <a:chOff x="7558994" y="4178748"/>
            <a:chExt cx="810069" cy="920681"/>
          </a:xfrm>
        </p:grpSpPr>
        <p:sp>
          <p:nvSpPr>
            <p:cNvPr id="9" name="正方形/長方形 8">
              <a:extLst>
                <a:ext uri="{FF2B5EF4-FFF2-40B4-BE49-F238E27FC236}">
                  <a16:creationId xmlns:a16="http://schemas.microsoft.com/office/drawing/2014/main" id="{E8673658-CBD8-B909-D1F0-B2BECE223235}"/>
                </a:ext>
              </a:extLst>
            </p:cNvPr>
            <p:cNvSpPr/>
            <p:nvPr/>
          </p:nvSpPr>
          <p:spPr>
            <a:xfrm>
              <a:off x="7685171" y="4328585"/>
              <a:ext cx="506126" cy="3648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descr="図形&#10;&#10;中程度の精度で自動的に生成された説明">
              <a:extLst>
                <a:ext uri="{FF2B5EF4-FFF2-40B4-BE49-F238E27FC236}">
                  <a16:creationId xmlns:a16="http://schemas.microsoft.com/office/drawing/2014/main" id="{8BF0D8E3-1B57-92E1-9D06-95319A084DCD}"/>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558994" y="4178748"/>
              <a:ext cx="810069" cy="920681"/>
            </a:xfrm>
            <a:prstGeom prst="rect">
              <a:avLst/>
            </a:prstGeom>
            <a:effectLst>
              <a:outerShdw blurRad="50800" dist="38100" dir="2700000" algn="tl" rotWithShape="0">
                <a:prstClr val="black">
                  <a:alpha val="40000"/>
                </a:prstClr>
              </a:outerShdw>
            </a:effectLst>
          </p:spPr>
        </p:pic>
      </p:grpSp>
      <p:sp>
        <p:nvSpPr>
          <p:cNvPr id="11" name="テキスト ボックス 10">
            <a:extLst>
              <a:ext uri="{FF2B5EF4-FFF2-40B4-BE49-F238E27FC236}">
                <a16:creationId xmlns:a16="http://schemas.microsoft.com/office/drawing/2014/main" id="{26AE0D45-1A74-3586-040B-CCB24F549EAA}"/>
              </a:ext>
            </a:extLst>
          </p:cNvPr>
          <p:cNvSpPr txBox="1"/>
          <p:nvPr/>
        </p:nvSpPr>
        <p:spPr>
          <a:xfrm>
            <a:off x="4199369" y="1770435"/>
            <a:ext cx="1127232" cy="307777"/>
          </a:xfrm>
          <a:prstGeom prst="rect">
            <a:avLst/>
          </a:prstGeom>
          <a:noFill/>
        </p:spPr>
        <p:txBody>
          <a:bodyPr wrap="none" rtlCol="0">
            <a:spAutoFit/>
          </a:bodyPr>
          <a:lstStyle/>
          <a:p>
            <a:r>
              <a:rPr kumimoji="1" lang="en-US" altLang="ja-JP" sz="1400" b="1" dirty="0">
                <a:solidFill>
                  <a:schemeClr val="accent6">
                    <a:lumMod val="75000"/>
                  </a:schemeClr>
                </a:solidFill>
                <a:latin typeface="Meiryo" panose="020B0604030504040204" pitchFamily="34" charset="-128"/>
                <a:ea typeface="Meiryo" panose="020B0604030504040204" pitchFamily="34" charset="-128"/>
              </a:rPr>
              <a:t>AI</a:t>
            </a:r>
            <a:r>
              <a:rPr kumimoji="1" lang="ja-JP" altLang="en-US" sz="1400" b="1">
                <a:solidFill>
                  <a:schemeClr val="accent6">
                    <a:lumMod val="75000"/>
                  </a:schemeClr>
                </a:solidFill>
                <a:latin typeface="Meiryo" panose="020B0604030504040204" pitchFamily="34" charset="-128"/>
                <a:ea typeface="Meiryo" panose="020B0604030504040204" pitchFamily="34" charset="-128"/>
              </a:rPr>
              <a:t>駆動開発</a:t>
            </a:r>
          </a:p>
        </p:txBody>
      </p:sp>
      <p:grpSp>
        <p:nvGrpSpPr>
          <p:cNvPr id="15" name="グループ化 14">
            <a:extLst>
              <a:ext uri="{FF2B5EF4-FFF2-40B4-BE49-F238E27FC236}">
                <a16:creationId xmlns:a16="http://schemas.microsoft.com/office/drawing/2014/main" id="{AFE822D0-6C66-F057-0A73-7EE79E8F8E12}"/>
              </a:ext>
            </a:extLst>
          </p:cNvPr>
          <p:cNvGrpSpPr/>
          <p:nvPr/>
        </p:nvGrpSpPr>
        <p:grpSpPr>
          <a:xfrm>
            <a:off x="5293453" y="3249998"/>
            <a:ext cx="1085114" cy="900587"/>
            <a:chOff x="5432917" y="2290672"/>
            <a:chExt cx="1085114" cy="900587"/>
          </a:xfrm>
        </p:grpSpPr>
        <p:sp>
          <p:nvSpPr>
            <p:cNvPr id="12" name="下カーブ矢印 11">
              <a:extLst>
                <a:ext uri="{FF2B5EF4-FFF2-40B4-BE49-F238E27FC236}">
                  <a16:creationId xmlns:a16="http://schemas.microsoft.com/office/drawing/2014/main" id="{56762629-2E3E-C5B2-54BF-18E0AC62B668}"/>
                </a:ext>
              </a:extLst>
            </p:cNvPr>
            <p:cNvSpPr/>
            <p:nvPr/>
          </p:nvSpPr>
          <p:spPr>
            <a:xfrm>
              <a:off x="5473292" y="2290672"/>
              <a:ext cx="1044739" cy="443941"/>
            </a:xfrm>
            <a:prstGeom prst="curved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下カーブ矢印 12">
              <a:extLst>
                <a:ext uri="{FF2B5EF4-FFF2-40B4-BE49-F238E27FC236}">
                  <a16:creationId xmlns:a16="http://schemas.microsoft.com/office/drawing/2014/main" id="{A14FD06C-C09D-7365-DEA4-E458A3865EC8}"/>
                </a:ext>
              </a:extLst>
            </p:cNvPr>
            <p:cNvSpPr/>
            <p:nvPr/>
          </p:nvSpPr>
          <p:spPr>
            <a:xfrm rot="10800000">
              <a:off x="5432917" y="2747318"/>
              <a:ext cx="1044739" cy="443941"/>
            </a:xfrm>
            <a:prstGeom prst="curved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7CF0758-1233-8806-E071-530CBF866345}"/>
                </a:ext>
              </a:extLst>
            </p:cNvPr>
            <p:cNvSpPr txBox="1"/>
            <p:nvPr/>
          </p:nvSpPr>
          <p:spPr>
            <a:xfrm>
              <a:off x="5539653" y="2473919"/>
              <a:ext cx="856081" cy="553998"/>
            </a:xfrm>
            <a:prstGeom prst="rect">
              <a:avLst/>
            </a:prstGeom>
            <a:noFill/>
          </p:spPr>
          <p:txBody>
            <a:bodyPr wrap="square" rtlCol="0">
              <a:spAutoFit/>
            </a:bodyPr>
            <a:lstStyle/>
            <a:p>
              <a:pPr algn="ctr"/>
              <a:r>
                <a:rPr kumimoji="1" lang="ja-JP" altLang="en-US" sz="1000" b="1">
                  <a:solidFill>
                    <a:schemeClr val="accent6">
                      <a:lumMod val="75000"/>
                    </a:schemeClr>
                  </a:solidFill>
                  <a:latin typeface="Meiryo" panose="020B0604030504040204" pitchFamily="34" charset="-128"/>
                  <a:ea typeface="Meiryo" panose="020B0604030504040204" pitchFamily="34" charset="-128"/>
                </a:rPr>
                <a:t>高速</a:t>
              </a:r>
              <a:endParaRPr kumimoji="1" lang="en-US" altLang="ja-JP" sz="10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000" b="1">
                  <a:solidFill>
                    <a:schemeClr val="accent6">
                      <a:lumMod val="75000"/>
                    </a:schemeClr>
                  </a:solidFill>
                  <a:latin typeface="Meiryo" panose="020B0604030504040204" pitchFamily="34" charset="-128"/>
                  <a:ea typeface="Meiryo" panose="020B0604030504040204" pitchFamily="34" charset="-128"/>
                </a:rPr>
                <a:t>フィードバック</a:t>
              </a:r>
              <a:endParaRPr kumimoji="1" lang="ja-JP" altLang="en-US" sz="1000" b="1">
                <a:solidFill>
                  <a:schemeClr val="accent6">
                    <a:lumMod val="75000"/>
                  </a:schemeClr>
                </a:solidFill>
                <a:latin typeface="Meiryo" panose="020B0604030504040204" pitchFamily="34" charset="-128"/>
                <a:ea typeface="Meiryo" panose="020B0604030504040204" pitchFamily="34" charset="-128"/>
              </a:endParaRPr>
            </a:p>
          </p:txBody>
        </p:sp>
      </p:grpSp>
      <p:grpSp>
        <p:nvGrpSpPr>
          <p:cNvPr id="20" name="グループ化 19">
            <a:extLst>
              <a:ext uri="{FF2B5EF4-FFF2-40B4-BE49-F238E27FC236}">
                <a16:creationId xmlns:a16="http://schemas.microsoft.com/office/drawing/2014/main" id="{B63D2017-6F81-21D9-AFC3-5D2DB551F4D0}"/>
              </a:ext>
            </a:extLst>
          </p:cNvPr>
          <p:cNvGrpSpPr/>
          <p:nvPr/>
        </p:nvGrpSpPr>
        <p:grpSpPr>
          <a:xfrm>
            <a:off x="5272840" y="2576375"/>
            <a:ext cx="1195864" cy="738664"/>
            <a:chOff x="5272840" y="2576375"/>
            <a:chExt cx="1195864" cy="738664"/>
          </a:xfrm>
        </p:grpSpPr>
        <p:sp>
          <p:nvSpPr>
            <p:cNvPr id="16" name="テキスト ボックス 15">
              <a:extLst>
                <a:ext uri="{FF2B5EF4-FFF2-40B4-BE49-F238E27FC236}">
                  <a16:creationId xmlns:a16="http://schemas.microsoft.com/office/drawing/2014/main" id="{E70982F8-1BC3-1CC0-F278-B78ADD7860C3}"/>
                </a:ext>
              </a:extLst>
            </p:cNvPr>
            <p:cNvSpPr txBox="1"/>
            <p:nvPr/>
          </p:nvSpPr>
          <p:spPr>
            <a:xfrm>
              <a:off x="5782875" y="3012751"/>
              <a:ext cx="685829" cy="276999"/>
            </a:xfrm>
            <a:prstGeom prst="rect">
              <a:avLst/>
            </a:prstGeom>
            <a:noFill/>
          </p:spPr>
          <p:txBody>
            <a:bodyPr wrap="none" rtlCol="0">
              <a:spAutoFit/>
            </a:bodyPr>
            <a:lstStyle>
              <a:defPPr>
                <a:defRPr lang="ja-JP"/>
              </a:defPPr>
              <a:lvl1pPr>
                <a:defRPr sz="1400" b="1">
                  <a:solidFill>
                    <a:schemeClr val="accent6">
                      <a:lumMod val="75000"/>
                    </a:schemeClr>
                  </a:solidFill>
                  <a:latin typeface="Meiryo" panose="020B0604030504040204" pitchFamily="34" charset="-128"/>
                  <a:ea typeface="Meiryo" panose="020B0604030504040204" pitchFamily="34" charset="-128"/>
                </a:defRPr>
              </a:lvl1pPr>
            </a:lstStyle>
            <a:p>
              <a:r>
                <a:rPr lang="en-US" altLang="ja-JP" sz="1200" dirty="0"/>
                <a:t>AIOps</a:t>
              </a:r>
              <a:endParaRPr lang="ja-JP" altLang="en-US" sz="1200"/>
            </a:p>
          </p:txBody>
        </p:sp>
        <p:grpSp>
          <p:nvGrpSpPr>
            <p:cNvPr id="17" name="グループ化 16">
              <a:extLst>
                <a:ext uri="{FF2B5EF4-FFF2-40B4-BE49-F238E27FC236}">
                  <a16:creationId xmlns:a16="http://schemas.microsoft.com/office/drawing/2014/main" id="{BAACC821-B90C-3913-41EB-0B9E8EFE2FC5}"/>
                </a:ext>
              </a:extLst>
            </p:cNvPr>
            <p:cNvGrpSpPr/>
            <p:nvPr/>
          </p:nvGrpSpPr>
          <p:grpSpPr>
            <a:xfrm>
              <a:off x="5272840" y="2576375"/>
              <a:ext cx="628724" cy="738664"/>
              <a:chOff x="7558994" y="4178748"/>
              <a:chExt cx="810069" cy="920681"/>
            </a:xfrm>
          </p:grpSpPr>
          <p:sp>
            <p:nvSpPr>
              <p:cNvPr id="18" name="正方形/長方形 17">
                <a:extLst>
                  <a:ext uri="{FF2B5EF4-FFF2-40B4-BE49-F238E27FC236}">
                    <a16:creationId xmlns:a16="http://schemas.microsoft.com/office/drawing/2014/main" id="{B7100BA4-33DB-43DC-36E1-227E7C7FF54F}"/>
                  </a:ext>
                </a:extLst>
              </p:cNvPr>
              <p:cNvSpPr/>
              <p:nvPr/>
            </p:nvSpPr>
            <p:spPr>
              <a:xfrm>
                <a:off x="7685171" y="4328585"/>
                <a:ext cx="506126" cy="3648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 name="図 18" descr="図形&#10;&#10;中程度の精度で自動的に生成された説明">
                <a:extLst>
                  <a:ext uri="{FF2B5EF4-FFF2-40B4-BE49-F238E27FC236}">
                    <a16:creationId xmlns:a16="http://schemas.microsoft.com/office/drawing/2014/main" id="{39B66940-5E03-F3F6-D923-981F4918C1FB}"/>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558994" y="4178748"/>
                <a:ext cx="810069" cy="920681"/>
              </a:xfrm>
              <a:prstGeom prst="rect">
                <a:avLst/>
              </a:prstGeom>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28550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16"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8C6B2AFA-1636-B993-32BB-B1185F3D17A0}"/>
              </a:ext>
            </a:extLst>
          </p:cNvPr>
          <p:cNvSpPr/>
          <p:nvPr/>
        </p:nvSpPr>
        <p:spPr>
          <a:xfrm>
            <a:off x="230400" y="774511"/>
            <a:ext cx="8686800" cy="581708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A289C460-631C-AE76-8731-D712C6D6E172}"/>
              </a:ext>
            </a:extLst>
          </p:cNvPr>
          <p:cNvSpPr/>
          <p:nvPr/>
        </p:nvSpPr>
        <p:spPr>
          <a:xfrm>
            <a:off x="4443409" y="952416"/>
            <a:ext cx="4341600" cy="8156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2015D4AA-9EB0-F1FE-48A0-3D12E198AD8F}"/>
              </a:ext>
            </a:extLst>
          </p:cNvPr>
          <p:cNvSpPr/>
          <p:nvPr/>
        </p:nvSpPr>
        <p:spPr>
          <a:xfrm>
            <a:off x="4443409" y="1859914"/>
            <a:ext cx="4341600" cy="8156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B49E57E7-D896-EFF6-99D2-C5F4996C9D3E}"/>
              </a:ext>
            </a:extLst>
          </p:cNvPr>
          <p:cNvSpPr/>
          <p:nvPr/>
        </p:nvSpPr>
        <p:spPr>
          <a:xfrm>
            <a:off x="4443409" y="2767412"/>
            <a:ext cx="4341600" cy="8156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4A386D8A-59D3-1863-4722-9D45262B207C}"/>
              </a:ext>
            </a:extLst>
          </p:cNvPr>
          <p:cNvSpPr/>
          <p:nvPr/>
        </p:nvSpPr>
        <p:spPr>
          <a:xfrm>
            <a:off x="4443409" y="3677569"/>
            <a:ext cx="4341600" cy="8156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72DD7244-1887-FF68-FB88-592949B1A2A3}"/>
              </a:ext>
            </a:extLst>
          </p:cNvPr>
          <p:cNvSpPr/>
          <p:nvPr/>
        </p:nvSpPr>
        <p:spPr>
          <a:xfrm>
            <a:off x="4443409" y="4587726"/>
            <a:ext cx="4341600" cy="8156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0C51EF5A-4402-EB1A-C7F1-00EF7E26FCF8}"/>
              </a:ext>
            </a:extLst>
          </p:cNvPr>
          <p:cNvSpPr/>
          <p:nvPr/>
        </p:nvSpPr>
        <p:spPr>
          <a:xfrm>
            <a:off x="4443409" y="5487972"/>
            <a:ext cx="4341600" cy="8156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ACEBC82-A439-92B6-7E6B-A32539CF100F}"/>
              </a:ext>
            </a:extLst>
          </p:cNvPr>
          <p:cNvSpPr>
            <a:spLocks noGrp="1"/>
          </p:cNvSpPr>
          <p:nvPr>
            <p:ph type="title"/>
          </p:nvPr>
        </p:nvSpPr>
        <p:spPr/>
        <p:txBody>
          <a:bodyPr/>
          <a:lstStyle/>
          <a:p>
            <a:r>
              <a:rPr kumimoji="1" lang="en-US" altLang="ja-JP" dirty="0"/>
              <a:t>AI</a:t>
            </a:r>
            <a:r>
              <a:rPr kumimoji="1" lang="ja-JP" altLang="en-US" dirty="0"/>
              <a:t>駆動開発とは</a:t>
            </a:r>
            <a:r>
              <a:rPr kumimoji="1" lang="ja-JP" altLang="en-US"/>
              <a:t>何か</a:t>
            </a:r>
            <a:endParaRPr kumimoji="1" lang="ja-JP" altLang="en-US" dirty="0"/>
          </a:p>
        </p:txBody>
      </p:sp>
      <p:sp>
        <p:nvSpPr>
          <p:cNvPr id="4" name="テキスト ボックス 3">
            <a:extLst>
              <a:ext uri="{FF2B5EF4-FFF2-40B4-BE49-F238E27FC236}">
                <a16:creationId xmlns:a16="http://schemas.microsoft.com/office/drawing/2014/main" id="{5790DE82-F9B2-8A26-236F-8A6834893484}"/>
              </a:ext>
            </a:extLst>
          </p:cNvPr>
          <p:cNvSpPr txBox="1"/>
          <p:nvPr/>
        </p:nvSpPr>
        <p:spPr>
          <a:xfrm>
            <a:off x="379514" y="2025486"/>
            <a:ext cx="3964782" cy="4278094"/>
          </a:xfrm>
          <a:prstGeom prst="rect">
            <a:avLst/>
          </a:prstGeom>
          <a:noFill/>
        </p:spPr>
        <p:txBody>
          <a:bodyPr wrap="square">
            <a:spAutoFit/>
          </a:bodyPr>
          <a:lstStyle/>
          <a:p>
            <a:pPr rtl="0">
              <a:spcBef>
                <a:spcPts val="600"/>
              </a:spcBef>
              <a:spcAft>
                <a:spcPts val="600"/>
              </a:spcAft>
            </a:pPr>
            <a:r>
              <a:rPr lang="ja-JP" altLang="en-US" b="0" i="0" u="none" strike="noStrike">
                <a:solidFill>
                  <a:srgbClr val="000000"/>
                </a:solidFill>
                <a:effectLst/>
                <a:latin typeface="Meiryo" panose="020B0604030504040204" pitchFamily="34" charset="-128"/>
                <a:ea typeface="Meiryo" panose="020B0604030504040204" pitchFamily="34" charset="-128"/>
              </a:rPr>
              <a:t>人工知能（</a:t>
            </a:r>
            <a:r>
              <a:rPr lang="en" altLang="ja-JP" b="0" i="0" u="none" strike="noStrike" dirty="0">
                <a:solidFill>
                  <a:srgbClr val="000000"/>
                </a:solidFill>
                <a:effectLst/>
                <a:latin typeface="Meiryo" panose="020B0604030504040204" pitchFamily="34" charset="-128"/>
                <a:ea typeface="Meiryo" panose="020B0604030504040204" pitchFamily="34" charset="-128"/>
              </a:rPr>
              <a:t>AI</a:t>
            </a:r>
            <a:r>
              <a:rPr lang="ja-JP" altLang="en-US">
                <a:solidFill>
                  <a:srgbClr val="000000"/>
                </a:solidFill>
                <a:latin typeface="Meiryo" panose="020B0604030504040204" pitchFamily="34" charset="-128"/>
                <a:ea typeface="Meiryo" panose="020B0604030504040204" pitchFamily="34" charset="-128"/>
              </a:rPr>
              <a:t>）</a:t>
            </a:r>
            <a:r>
              <a:rPr lang="ja-JP" altLang="en" b="0" i="0" u="none" strike="noStrike">
                <a:solidFill>
                  <a:srgbClr val="000000"/>
                </a:solidFill>
                <a:effectLst/>
                <a:latin typeface="Meiryo" panose="020B0604030504040204" pitchFamily="34" charset="-128"/>
                <a:ea typeface="Meiryo" panose="020B0604030504040204" pitchFamily="34" charset="-128"/>
              </a:rPr>
              <a:t>、</a:t>
            </a:r>
            <a:r>
              <a:rPr lang="ja-JP" altLang="en-US" b="0" i="0" u="none" strike="noStrike">
                <a:solidFill>
                  <a:srgbClr val="000000"/>
                </a:solidFill>
                <a:effectLst/>
                <a:latin typeface="Meiryo" panose="020B0604030504040204" pitchFamily="34" charset="-128"/>
                <a:ea typeface="Meiryo" panose="020B0604030504040204" pitchFamily="34" charset="-128"/>
              </a:rPr>
              <a:t>特に大規模言語モデル</a:t>
            </a:r>
            <a:r>
              <a:rPr lang="ja-JP" altLang="en-US">
                <a:solidFill>
                  <a:srgbClr val="000000"/>
                </a:solidFill>
                <a:latin typeface="Meiryo" panose="020B0604030504040204" pitchFamily="34" charset="-128"/>
                <a:ea typeface="Meiryo" panose="020B0604030504040204" pitchFamily="34" charset="-128"/>
              </a:rPr>
              <a:t>（</a:t>
            </a:r>
            <a:r>
              <a:rPr lang="en" altLang="ja-JP" b="0" i="0" u="none" strike="noStrike" dirty="0">
                <a:solidFill>
                  <a:srgbClr val="000000"/>
                </a:solidFill>
                <a:effectLst/>
                <a:latin typeface="Meiryo" panose="020B0604030504040204" pitchFamily="34" charset="-128"/>
                <a:ea typeface="Meiryo" panose="020B0604030504040204" pitchFamily="34" charset="-128"/>
              </a:rPr>
              <a:t>LLM</a:t>
            </a:r>
            <a:r>
              <a:rPr lang="ja-JP" altLang="en-US">
                <a:solidFill>
                  <a:srgbClr val="000000"/>
                </a:solidFill>
                <a:latin typeface="Meiryo" panose="020B0604030504040204" pitchFamily="34" charset="-128"/>
                <a:ea typeface="Meiryo" panose="020B0604030504040204" pitchFamily="34" charset="-128"/>
              </a:rPr>
              <a:t>）</a:t>
            </a:r>
            <a:r>
              <a:rPr lang="ja-JP" altLang="en-US" b="0" i="0" u="none" strike="noStrike">
                <a:solidFill>
                  <a:srgbClr val="000000"/>
                </a:solidFill>
                <a:effectLst/>
                <a:latin typeface="Meiryo" panose="020B0604030504040204" pitchFamily="34" charset="-128"/>
                <a:ea typeface="Meiryo" panose="020B0604030504040204" pitchFamily="34" charset="-128"/>
              </a:rPr>
              <a:t>を開発プロセスの中心に据えた新しいソフトウェア開発アプローチ。</a:t>
            </a:r>
            <a:endParaRPr lang="ja-JP" altLang="en-US" b="0">
              <a:effectLst/>
              <a:latin typeface="Meiryo" panose="020B0604030504040204" pitchFamily="34" charset="-128"/>
              <a:ea typeface="Meiryo" panose="020B0604030504040204" pitchFamily="34" charset="-128"/>
            </a:endParaRPr>
          </a:p>
          <a:p>
            <a:pPr rtl="0">
              <a:spcBef>
                <a:spcPts val="600"/>
              </a:spcBef>
              <a:spcAft>
                <a:spcPts val="600"/>
              </a:spcAft>
            </a:pPr>
            <a:r>
              <a:rPr lang="ja-JP" altLang="en-US" b="0" i="0" u="none" strike="noStrike">
                <a:solidFill>
                  <a:srgbClr val="000000"/>
                </a:solidFill>
                <a:effectLst/>
                <a:latin typeface="Meiryo" panose="020B0604030504040204" pitchFamily="34" charset="-128"/>
                <a:ea typeface="Meiryo" panose="020B0604030504040204" pitchFamily="34" charset="-128"/>
              </a:rPr>
              <a:t>プロダクト企画、要件定義、ソフトウェア設計、コーディング、テスト、リリースなどすべての開発フェーズにおいて、生成</a:t>
            </a:r>
            <a:r>
              <a:rPr lang="en" altLang="ja-JP" b="0" i="0" u="none" strike="noStrike" dirty="0">
                <a:solidFill>
                  <a:srgbClr val="000000"/>
                </a:solidFill>
                <a:effectLst/>
                <a:latin typeface="Meiryo" panose="020B0604030504040204" pitchFamily="34" charset="-128"/>
                <a:ea typeface="Meiryo" panose="020B0604030504040204" pitchFamily="34" charset="-128"/>
              </a:rPr>
              <a:t>AI</a:t>
            </a:r>
            <a:r>
              <a:rPr lang="ja-JP" altLang="en" b="0" i="0" u="none" strike="noStrike">
                <a:solidFill>
                  <a:srgbClr val="000000"/>
                </a:solidFill>
                <a:effectLst/>
                <a:latin typeface="Meiryo" panose="020B0604030504040204" pitchFamily="34" charset="-128"/>
                <a:ea typeface="Meiryo" panose="020B0604030504040204" pitchFamily="34" charset="-128"/>
              </a:rPr>
              <a:t>・</a:t>
            </a:r>
            <a:r>
              <a:rPr lang="en" altLang="ja-JP" b="0" i="0" u="none" strike="noStrike" dirty="0">
                <a:solidFill>
                  <a:srgbClr val="000000"/>
                </a:solidFill>
                <a:effectLst/>
                <a:latin typeface="Meiryo" panose="020B0604030504040204" pitchFamily="34" charset="-128"/>
                <a:ea typeface="Meiryo" panose="020B0604030504040204" pitchFamily="34" charset="-128"/>
              </a:rPr>
              <a:t>LLM</a:t>
            </a:r>
            <a:r>
              <a:rPr lang="ja-JP" altLang="en-US" b="0" i="0" u="none" strike="noStrike">
                <a:solidFill>
                  <a:srgbClr val="000000"/>
                </a:solidFill>
                <a:effectLst/>
                <a:latin typeface="Meiryo" panose="020B0604030504040204" pitchFamily="34" charset="-128"/>
                <a:ea typeface="Meiryo" panose="020B0604030504040204" pitchFamily="34" charset="-128"/>
              </a:rPr>
              <a:t>を主導的に利用します。</a:t>
            </a:r>
            <a:endParaRPr lang="ja-JP" altLang="en-US" b="0">
              <a:effectLst/>
              <a:latin typeface="Meiryo" panose="020B0604030504040204" pitchFamily="34" charset="-128"/>
              <a:ea typeface="Meiryo" panose="020B0604030504040204" pitchFamily="34" charset="-128"/>
            </a:endParaRPr>
          </a:p>
          <a:p>
            <a:pPr rtl="0">
              <a:spcBef>
                <a:spcPts val="600"/>
              </a:spcBef>
              <a:spcAft>
                <a:spcPts val="600"/>
              </a:spcAft>
            </a:pPr>
            <a:r>
              <a:rPr lang="ja-JP" altLang="en-US" b="0" i="0" u="none" strike="noStrike">
                <a:solidFill>
                  <a:srgbClr val="000000"/>
                </a:solidFill>
                <a:effectLst/>
                <a:latin typeface="Meiryo" panose="020B0604030504040204" pitchFamily="34" charset="-128"/>
                <a:ea typeface="Meiryo" panose="020B0604030504040204" pitchFamily="34" charset="-128"/>
              </a:rPr>
              <a:t>これによりプロダクト企画から開発、リリースまでのサイクルを統合し、開発効率の向上と、品質の統一、</a:t>
            </a:r>
            <a:r>
              <a:rPr lang="ja-JP" altLang="en-US" b="1" i="0" u="none" strike="noStrike">
                <a:solidFill>
                  <a:srgbClr val="FF0000"/>
                </a:solidFill>
                <a:effectLst/>
                <a:latin typeface="Meiryo" panose="020B0604030504040204" pitchFamily="34" charset="-128"/>
                <a:ea typeface="Meiryo" panose="020B0604030504040204" pitchFamily="34" charset="-128"/>
              </a:rPr>
              <a:t>プロダクトのリリースタイムの高速化</a:t>
            </a:r>
            <a:r>
              <a:rPr lang="ja-JP" altLang="en-US" b="0" i="0" u="none" strike="noStrike">
                <a:solidFill>
                  <a:srgbClr val="000000"/>
                </a:solidFill>
                <a:effectLst/>
                <a:latin typeface="Meiryo" panose="020B0604030504040204" pitchFamily="34" charset="-128"/>
                <a:ea typeface="Meiryo" panose="020B0604030504040204" pitchFamily="34" charset="-128"/>
              </a:rPr>
              <a:t>を行います。</a:t>
            </a:r>
            <a:endParaRPr lang="ja-JP" altLang="en-US">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6F20CDBB-6C4D-5F1F-466C-158175BD4851}"/>
              </a:ext>
            </a:extLst>
          </p:cNvPr>
          <p:cNvSpPr txBox="1"/>
          <p:nvPr/>
        </p:nvSpPr>
        <p:spPr>
          <a:xfrm>
            <a:off x="379514" y="1075828"/>
            <a:ext cx="3964782" cy="707886"/>
          </a:xfrm>
          <a:prstGeom prst="rect">
            <a:avLst/>
          </a:prstGeom>
          <a:noFill/>
        </p:spPr>
        <p:txBody>
          <a:bodyPr wrap="square">
            <a:spAutoFit/>
          </a:bodyPr>
          <a:lstStyle/>
          <a:p>
            <a:pPr algn="ctr" rtl="0"/>
            <a:r>
              <a:rPr lang="ja-JP" altLang="en-US" sz="2000" b="1" i="0" u="none" strike="noStrike">
                <a:solidFill>
                  <a:srgbClr val="073763"/>
                </a:solidFill>
                <a:effectLst/>
                <a:latin typeface="Meiryo" panose="020B0604030504040204" pitchFamily="34" charset="-128"/>
                <a:ea typeface="Meiryo" panose="020B0604030504040204" pitchFamily="34" charset="-128"/>
              </a:rPr>
              <a:t>システム開発プロセス全体で</a:t>
            </a:r>
            <a:endParaRPr lang="en-US" altLang="ja-JP" sz="2000" b="1" i="0" u="none" strike="noStrike" dirty="0">
              <a:solidFill>
                <a:srgbClr val="073763"/>
              </a:solidFill>
              <a:effectLst/>
              <a:latin typeface="Meiryo" panose="020B0604030504040204" pitchFamily="34" charset="-128"/>
              <a:ea typeface="Meiryo" panose="020B0604030504040204" pitchFamily="34" charset="-128"/>
            </a:endParaRPr>
          </a:p>
          <a:p>
            <a:pPr algn="ctr" rtl="0"/>
            <a:r>
              <a:rPr lang="en" altLang="ja-JP" sz="2000" b="1" i="0" u="none" strike="noStrike" dirty="0">
                <a:solidFill>
                  <a:srgbClr val="073763"/>
                </a:solidFill>
                <a:effectLst/>
                <a:latin typeface="Meiryo" panose="020B0604030504040204" pitchFamily="34" charset="-128"/>
                <a:ea typeface="Meiryo" panose="020B0604030504040204" pitchFamily="34" charset="-128"/>
              </a:rPr>
              <a:t>AI</a:t>
            </a:r>
            <a:r>
              <a:rPr lang="ja-JP" altLang="en-US" sz="2000" b="1" i="0" u="none" strike="noStrike">
                <a:solidFill>
                  <a:srgbClr val="073763"/>
                </a:solidFill>
                <a:effectLst/>
                <a:latin typeface="Meiryo" panose="020B0604030504040204" pitchFamily="34" charset="-128"/>
                <a:ea typeface="Meiryo" panose="020B0604030504040204" pitchFamily="34" charset="-128"/>
              </a:rPr>
              <a:t>中心に開発を進める手法</a:t>
            </a:r>
            <a:endParaRPr lang="ja-JP" altLang="en-US" sz="2000" b="0">
              <a:effectLst/>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E9A98116-A68B-5349-3F1C-0D17B6956834}"/>
              </a:ext>
            </a:extLst>
          </p:cNvPr>
          <p:cNvSpPr txBox="1"/>
          <p:nvPr/>
        </p:nvSpPr>
        <p:spPr>
          <a:xfrm>
            <a:off x="4542522" y="1012957"/>
            <a:ext cx="4143374" cy="738664"/>
          </a:xfrm>
          <a:prstGeom prst="rect">
            <a:avLst/>
          </a:prstGeom>
          <a:noFill/>
        </p:spPr>
        <p:txBody>
          <a:bodyPr wrap="square">
            <a:spAutoFit/>
          </a:bodyPr>
          <a:lstStyle/>
          <a:p>
            <a:pPr algn="ctr" rtl="0"/>
            <a:r>
              <a:rPr lang="ja-JP" altLang="en-US" b="1" i="0" u="none" strike="noStrike">
                <a:solidFill>
                  <a:schemeClr val="bg1"/>
                </a:solidFill>
                <a:effectLst/>
                <a:latin typeface="Meiryo" panose="020B0604030504040204" pitchFamily="34" charset="-128"/>
                <a:ea typeface="Meiryo" panose="020B0604030504040204" pitchFamily="34" charset="-128"/>
              </a:rPr>
              <a:t>要件定義</a:t>
            </a:r>
            <a:endParaRPr lang="ja-JP" altLang="en-US" b="0">
              <a:solidFill>
                <a:schemeClr val="bg1"/>
              </a:solidFill>
              <a:effectLst/>
              <a:latin typeface="Meiryo" panose="020B0604030504040204" pitchFamily="34" charset="-128"/>
              <a:ea typeface="Meiryo" panose="020B0604030504040204" pitchFamily="34" charset="-128"/>
            </a:endParaRPr>
          </a:p>
          <a:p>
            <a:pPr rtl="0"/>
            <a:r>
              <a:rPr lang="ja-JP" altLang="en-US" sz="1200" b="0" i="0" u="none" strike="noStrike">
                <a:solidFill>
                  <a:schemeClr val="bg1"/>
                </a:solidFill>
                <a:effectLst/>
                <a:latin typeface="Meiryo" panose="020B0604030504040204" pitchFamily="34" charset="-128"/>
                <a:ea typeface="Meiryo" panose="020B0604030504040204" pitchFamily="34" charset="-128"/>
              </a:rPr>
              <a:t>ユーザが細かな要件を洗い出すのではなく、ユーザと</a:t>
            </a:r>
            <a:r>
              <a:rPr lang="en" altLang="ja-JP" sz="1200" b="0" i="0" u="none" strike="noStrike" dirty="0">
                <a:solidFill>
                  <a:schemeClr val="bg1"/>
                </a:solidFill>
                <a:effectLst/>
                <a:latin typeface="Meiryo" panose="020B0604030504040204" pitchFamily="34" charset="-128"/>
                <a:ea typeface="Meiryo" panose="020B0604030504040204" pitchFamily="34" charset="-128"/>
              </a:rPr>
              <a:t>LLM</a:t>
            </a:r>
            <a:r>
              <a:rPr lang="ja-JP" altLang="en-US" sz="1200" b="0" i="0" u="none" strike="noStrike">
                <a:solidFill>
                  <a:schemeClr val="bg1"/>
                </a:solidFill>
                <a:effectLst/>
                <a:latin typeface="Meiryo" panose="020B0604030504040204" pitchFamily="34" charset="-128"/>
                <a:ea typeface="Meiryo" panose="020B0604030504040204" pitchFamily="34" charset="-128"/>
              </a:rPr>
              <a:t>との対話により要件を段階的に具体化。</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74D06B15-02AE-7DE6-57CC-B42511236B83}"/>
              </a:ext>
            </a:extLst>
          </p:cNvPr>
          <p:cNvSpPr txBox="1"/>
          <p:nvPr/>
        </p:nvSpPr>
        <p:spPr>
          <a:xfrm>
            <a:off x="4542522" y="1913490"/>
            <a:ext cx="4143374" cy="738664"/>
          </a:xfrm>
          <a:prstGeom prst="rect">
            <a:avLst/>
          </a:prstGeom>
          <a:noFill/>
        </p:spPr>
        <p:txBody>
          <a:bodyPr wrap="square">
            <a:spAutoFit/>
          </a:bodyPr>
          <a:lstStyle/>
          <a:p>
            <a:pPr algn="ctr" rtl="0"/>
            <a:r>
              <a:rPr lang="en" altLang="ja-JP" b="1" i="0" u="none" strike="noStrike" dirty="0">
                <a:solidFill>
                  <a:schemeClr val="bg1"/>
                </a:solidFill>
                <a:effectLst/>
                <a:latin typeface="Meiryo" panose="020B0604030504040204" pitchFamily="34" charset="-128"/>
                <a:ea typeface="Meiryo" panose="020B0604030504040204" pitchFamily="34" charset="-128"/>
              </a:rPr>
              <a:t>UI</a:t>
            </a:r>
            <a:r>
              <a:rPr lang="ja-JP" altLang="en-US" b="1" i="0" u="none" strike="noStrike">
                <a:solidFill>
                  <a:schemeClr val="bg1"/>
                </a:solidFill>
                <a:effectLst/>
                <a:latin typeface="Meiryo" panose="020B0604030504040204" pitchFamily="34" charset="-128"/>
                <a:ea typeface="Meiryo" panose="020B0604030504040204" pitchFamily="34" charset="-128"/>
              </a:rPr>
              <a:t>設計</a:t>
            </a:r>
            <a:endParaRPr lang="ja-JP" altLang="en-US" b="0">
              <a:solidFill>
                <a:schemeClr val="bg1"/>
              </a:solidFill>
              <a:effectLst/>
              <a:latin typeface="Meiryo" panose="020B0604030504040204" pitchFamily="34" charset="-128"/>
              <a:ea typeface="Meiryo" panose="020B0604030504040204" pitchFamily="34" charset="-128"/>
            </a:endParaRPr>
          </a:p>
          <a:p>
            <a:pPr rtl="0"/>
            <a:r>
              <a:rPr lang="ja-JP" altLang="en-US" sz="1200" b="0" i="0" u="none" strike="noStrike">
                <a:solidFill>
                  <a:schemeClr val="bg1"/>
                </a:solidFill>
                <a:effectLst/>
                <a:latin typeface="Meiryo" panose="020B0604030504040204" pitchFamily="34" charset="-128"/>
                <a:ea typeface="Meiryo" panose="020B0604030504040204" pitchFamily="34" charset="-128"/>
              </a:rPr>
              <a:t>手書きの画像や</a:t>
            </a:r>
            <a:r>
              <a:rPr lang="en" altLang="ja-JP" sz="1200" b="0" i="0" u="none" strike="noStrike" dirty="0">
                <a:solidFill>
                  <a:schemeClr val="bg1"/>
                </a:solidFill>
                <a:effectLst/>
                <a:latin typeface="Meiryo" panose="020B0604030504040204" pitchFamily="34" charset="-128"/>
                <a:ea typeface="Meiryo" panose="020B0604030504040204" pitchFamily="34" charset="-128"/>
              </a:rPr>
              <a:t>AI</a:t>
            </a:r>
            <a:r>
              <a:rPr lang="ja-JP" altLang="en-US" sz="1200" b="0" i="0" u="none" strike="noStrike">
                <a:solidFill>
                  <a:schemeClr val="bg1"/>
                </a:solidFill>
                <a:effectLst/>
                <a:latin typeface="Meiryo" panose="020B0604030504040204" pitchFamily="34" charset="-128"/>
                <a:ea typeface="Meiryo" panose="020B0604030504040204" pitchFamily="34" charset="-128"/>
              </a:rPr>
              <a:t>との対話により</a:t>
            </a:r>
            <a:r>
              <a:rPr lang="en" altLang="ja-JP" sz="1200" b="0" i="0" u="none" strike="noStrike" dirty="0">
                <a:solidFill>
                  <a:schemeClr val="bg1"/>
                </a:solidFill>
                <a:effectLst/>
                <a:latin typeface="Meiryo" panose="020B0604030504040204" pitchFamily="34" charset="-128"/>
                <a:ea typeface="Meiryo" panose="020B0604030504040204" pitchFamily="34" charset="-128"/>
              </a:rPr>
              <a:t>UI</a:t>
            </a:r>
            <a:r>
              <a:rPr lang="ja-JP" altLang="en-US" sz="1200" b="0" i="0" u="none" strike="noStrike">
                <a:solidFill>
                  <a:schemeClr val="bg1"/>
                </a:solidFill>
                <a:effectLst/>
                <a:latin typeface="Meiryo" panose="020B0604030504040204" pitchFamily="34" charset="-128"/>
                <a:ea typeface="Meiryo" panose="020B0604030504040204" pitchFamily="34" charset="-128"/>
              </a:rPr>
              <a:t>のイメージを生成し、インクリメンタルに</a:t>
            </a:r>
            <a:r>
              <a:rPr lang="en" altLang="ja-JP" sz="1200" b="0" i="0" u="none" strike="noStrike" dirty="0">
                <a:solidFill>
                  <a:schemeClr val="bg1"/>
                </a:solidFill>
                <a:effectLst/>
                <a:latin typeface="Meiryo" panose="020B0604030504040204" pitchFamily="34" charset="-128"/>
                <a:ea typeface="Meiryo" panose="020B0604030504040204" pitchFamily="34" charset="-128"/>
              </a:rPr>
              <a:t>UI</a:t>
            </a:r>
            <a:r>
              <a:rPr lang="ja-JP" altLang="en-US" sz="1200" b="0" i="0" u="none" strike="noStrike">
                <a:solidFill>
                  <a:schemeClr val="bg1"/>
                </a:solidFill>
                <a:effectLst/>
                <a:latin typeface="Meiryo" panose="020B0604030504040204" pitchFamily="34" charset="-128"/>
                <a:ea typeface="Meiryo" panose="020B0604030504040204" pitchFamily="34" charset="-128"/>
              </a:rPr>
              <a:t>を設計。</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8754BB7-72C6-0072-B61F-A48C25553303}"/>
              </a:ext>
            </a:extLst>
          </p:cNvPr>
          <p:cNvSpPr txBox="1"/>
          <p:nvPr/>
        </p:nvSpPr>
        <p:spPr>
          <a:xfrm>
            <a:off x="4542522" y="2829201"/>
            <a:ext cx="4143374" cy="738664"/>
          </a:xfrm>
          <a:prstGeom prst="rect">
            <a:avLst/>
          </a:prstGeom>
          <a:noFill/>
        </p:spPr>
        <p:txBody>
          <a:bodyPr wrap="square">
            <a:spAutoFit/>
          </a:bodyPr>
          <a:lstStyle/>
          <a:p>
            <a:pPr algn="ctr" rtl="0"/>
            <a:r>
              <a:rPr lang="ja-JP" altLang="en-US" b="1" i="0" u="none" strike="noStrike">
                <a:solidFill>
                  <a:schemeClr val="bg1"/>
                </a:solidFill>
                <a:effectLst/>
                <a:latin typeface="Meiryo" panose="020B0604030504040204" pitchFamily="34" charset="-128"/>
                <a:ea typeface="Meiryo" panose="020B0604030504040204" pitchFamily="34" charset="-128"/>
              </a:rPr>
              <a:t>ソフトウェア設計</a:t>
            </a:r>
            <a:endParaRPr lang="ja-JP" altLang="en-US" b="0">
              <a:solidFill>
                <a:schemeClr val="bg1"/>
              </a:solidFill>
              <a:effectLst/>
              <a:latin typeface="Meiryo" panose="020B0604030504040204" pitchFamily="34" charset="-128"/>
              <a:ea typeface="Meiryo" panose="020B0604030504040204" pitchFamily="34" charset="-128"/>
            </a:endParaRPr>
          </a:p>
          <a:p>
            <a:pPr rtl="0"/>
            <a:r>
              <a:rPr lang="ja-JP" altLang="en-US" sz="1200" b="0" i="0" u="none" strike="noStrike">
                <a:solidFill>
                  <a:schemeClr val="bg1"/>
                </a:solidFill>
                <a:effectLst/>
                <a:latin typeface="Meiryo" panose="020B0604030504040204" pitchFamily="34" charset="-128"/>
                <a:ea typeface="Meiryo" panose="020B0604030504040204" pitchFamily="34" charset="-128"/>
              </a:rPr>
              <a:t>要件から</a:t>
            </a:r>
            <a:r>
              <a:rPr lang="en" altLang="ja-JP" sz="1200" b="0" i="0" u="none" strike="noStrike" dirty="0">
                <a:solidFill>
                  <a:schemeClr val="bg1"/>
                </a:solidFill>
                <a:effectLst/>
                <a:latin typeface="Meiryo" panose="020B0604030504040204" pitchFamily="34" charset="-128"/>
                <a:ea typeface="Meiryo" panose="020B0604030504040204" pitchFamily="34" charset="-128"/>
              </a:rPr>
              <a:t>LLM</a:t>
            </a:r>
            <a:r>
              <a:rPr lang="ja-JP" altLang="en-US" sz="1200" b="0" i="0" u="none" strike="noStrike">
                <a:solidFill>
                  <a:schemeClr val="bg1"/>
                </a:solidFill>
                <a:effectLst/>
                <a:latin typeface="Meiryo" panose="020B0604030504040204" pitchFamily="34" charset="-128"/>
                <a:ea typeface="Meiryo" panose="020B0604030504040204" pitchFamily="34" charset="-128"/>
              </a:rPr>
              <a:t>が設計案をドキュメントとして作成。ユーザーが設計案をレビューし</a:t>
            </a:r>
            <a:r>
              <a:rPr lang="en" altLang="ja-JP" sz="1200" b="0" i="0" u="none" strike="noStrike" dirty="0">
                <a:solidFill>
                  <a:schemeClr val="bg1"/>
                </a:solidFill>
                <a:effectLst/>
                <a:latin typeface="Meiryo" panose="020B0604030504040204" pitchFamily="34" charset="-128"/>
                <a:ea typeface="Meiryo" panose="020B0604030504040204" pitchFamily="34" charset="-128"/>
              </a:rPr>
              <a:t>LLM</a:t>
            </a:r>
            <a:r>
              <a:rPr lang="ja-JP" altLang="en-US" sz="1200" b="0" i="0" u="none" strike="noStrike">
                <a:solidFill>
                  <a:schemeClr val="bg1"/>
                </a:solidFill>
                <a:effectLst/>
                <a:latin typeface="Meiryo" panose="020B0604030504040204" pitchFamily="34" charset="-128"/>
                <a:ea typeface="Meiryo" panose="020B0604030504040204" pitchFamily="34" charset="-128"/>
              </a:rPr>
              <a:t>と会話して精度を上げる。</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DB9982D-4F20-20DE-214B-ACA64BC6FEBE}"/>
              </a:ext>
            </a:extLst>
          </p:cNvPr>
          <p:cNvSpPr txBox="1"/>
          <p:nvPr/>
        </p:nvSpPr>
        <p:spPr>
          <a:xfrm>
            <a:off x="4542522" y="3733075"/>
            <a:ext cx="4143374" cy="738664"/>
          </a:xfrm>
          <a:prstGeom prst="rect">
            <a:avLst/>
          </a:prstGeom>
          <a:noFill/>
        </p:spPr>
        <p:txBody>
          <a:bodyPr wrap="square">
            <a:spAutoFit/>
          </a:bodyPr>
          <a:lstStyle/>
          <a:p>
            <a:pPr algn="ctr" rtl="0"/>
            <a:r>
              <a:rPr lang="ja-JP" altLang="en-US" b="1" i="0" u="none" strike="noStrike">
                <a:solidFill>
                  <a:schemeClr val="bg1"/>
                </a:solidFill>
                <a:effectLst/>
                <a:latin typeface="Meiryo" panose="020B0604030504040204" pitchFamily="34" charset="-128"/>
                <a:ea typeface="Meiryo" panose="020B0604030504040204" pitchFamily="34" charset="-128"/>
              </a:rPr>
              <a:t>コーディング</a:t>
            </a:r>
            <a:endParaRPr lang="ja-JP" altLang="en-US" b="0">
              <a:solidFill>
                <a:schemeClr val="bg1"/>
              </a:solidFill>
              <a:effectLst/>
              <a:latin typeface="Meiryo" panose="020B0604030504040204" pitchFamily="34" charset="-128"/>
              <a:ea typeface="Meiryo" panose="020B0604030504040204" pitchFamily="34" charset="-128"/>
            </a:endParaRPr>
          </a:p>
          <a:p>
            <a:pPr rtl="0"/>
            <a:r>
              <a:rPr lang="ja-JP" altLang="en-US" sz="1200" b="0" i="0" u="none" strike="noStrike">
                <a:solidFill>
                  <a:schemeClr val="bg1"/>
                </a:solidFill>
                <a:effectLst/>
                <a:latin typeface="Meiryo" panose="020B0604030504040204" pitchFamily="34" charset="-128"/>
                <a:ea typeface="Meiryo" panose="020B0604030504040204" pitchFamily="34" charset="-128"/>
              </a:rPr>
              <a:t>これまでの内容を</a:t>
            </a:r>
            <a:r>
              <a:rPr lang="en" altLang="ja-JP" sz="1200" b="0" i="0" u="none" strike="noStrike" dirty="0">
                <a:solidFill>
                  <a:schemeClr val="bg1"/>
                </a:solidFill>
                <a:effectLst/>
                <a:latin typeface="Meiryo" panose="020B0604030504040204" pitchFamily="34" charset="-128"/>
                <a:ea typeface="Meiryo" panose="020B0604030504040204" pitchFamily="34" charset="-128"/>
              </a:rPr>
              <a:t>LLM</a:t>
            </a:r>
            <a:r>
              <a:rPr lang="ja-JP" altLang="en-US" sz="1200" b="0" i="0" u="none" strike="noStrike">
                <a:solidFill>
                  <a:schemeClr val="bg1"/>
                </a:solidFill>
                <a:effectLst/>
                <a:latin typeface="Meiryo" panose="020B0604030504040204" pitchFamily="34" charset="-128"/>
                <a:ea typeface="Meiryo" panose="020B0604030504040204" pitchFamily="34" charset="-128"/>
              </a:rPr>
              <a:t>にインプットし、言語、フレームワーク、コーディングスタイルを指して、コードを生成。</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D96EDC2-59E2-137E-FA9F-497FCD87A6E1}"/>
              </a:ext>
            </a:extLst>
          </p:cNvPr>
          <p:cNvSpPr txBox="1"/>
          <p:nvPr/>
        </p:nvSpPr>
        <p:spPr>
          <a:xfrm>
            <a:off x="4542522" y="4654202"/>
            <a:ext cx="4143374" cy="738664"/>
          </a:xfrm>
          <a:prstGeom prst="rect">
            <a:avLst/>
          </a:prstGeom>
          <a:noFill/>
        </p:spPr>
        <p:txBody>
          <a:bodyPr wrap="square">
            <a:spAutoFit/>
          </a:bodyPr>
          <a:lstStyle/>
          <a:p>
            <a:pPr algn="ctr" rtl="0"/>
            <a:r>
              <a:rPr lang="ja-JP" altLang="en-US" b="1" i="0" u="none" strike="noStrike">
                <a:solidFill>
                  <a:schemeClr val="bg1"/>
                </a:solidFill>
                <a:effectLst/>
                <a:latin typeface="Meiryo" panose="020B0604030504040204" pitchFamily="34" charset="-128"/>
                <a:ea typeface="Meiryo" panose="020B0604030504040204" pitchFamily="34" charset="-128"/>
              </a:rPr>
              <a:t>テスト</a:t>
            </a:r>
            <a:endParaRPr lang="ja-JP" altLang="en-US" b="0">
              <a:solidFill>
                <a:schemeClr val="bg1"/>
              </a:solidFill>
              <a:effectLst/>
              <a:latin typeface="Meiryo" panose="020B0604030504040204" pitchFamily="34" charset="-128"/>
              <a:ea typeface="Meiryo" panose="020B0604030504040204" pitchFamily="34" charset="-128"/>
            </a:endParaRPr>
          </a:p>
          <a:p>
            <a:pPr rtl="0"/>
            <a:r>
              <a:rPr lang="en" altLang="ja-JP" sz="1200" b="0" i="0" u="none" strike="noStrike" dirty="0">
                <a:solidFill>
                  <a:schemeClr val="bg1"/>
                </a:solidFill>
                <a:effectLst/>
                <a:latin typeface="Meiryo" panose="020B0604030504040204" pitchFamily="34" charset="-128"/>
                <a:ea typeface="Meiryo" panose="020B0604030504040204" pitchFamily="34" charset="-128"/>
              </a:rPr>
              <a:t>Unit Test</a:t>
            </a:r>
            <a:r>
              <a:rPr lang="ja-JP" altLang="en" sz="1200" b="0" i="0" u="none" strike="noStrike">
                <a:solidFill>
                  <a:schemeClr val="bg1"/>
                </a:solidFill>
                <a:effectLst/>
                <a:latin typeface="Meiryo" panose="020B0604030504040204" pitchFamily="34" charset="-128"/>
                <a:ea typeface="Meiryo" panose="020B0604030504040204" pitchFamily="34" charset="-128"/>
              </a:rPr>
              <a:t>、</a:t>
            </a:r>
            <a:r>
              <a:rPr lang="en" altLang="ja-JP" sz="1200" b="0" i="0" u="none" strike="noStrike" dirty="0">
                <a:solidFill>
                  <a:schemeClr val="bg1"/>
                </a:solidFill>
                <a:effectLst/>
                <a:latin typeface="Meiryo" panose="020B0604030504040204" pitchFamily="34" charset="-128"/>
                <a:ea typeface="Meiryo" panose="020B0604030504040204" pitchFamily="34" charset="-128"/>
              </a:rPr>
              <a:t>Integration Test</a:t>
            </a:r>
            <a:r>
              <a:rPr lang="ja-JP" altLang="en" sz="1200" b="0" i="0" u="none" strike="noStrike">
                <a:solidFill>
                  <a:schemeClr val="bg1"/>
                </a:solidFill>
                <a:effectLst/>
                <a:latin typeface="Meiryo" panose="020B0604030504040204" pitchFamily="34" charset="-128"/>
                <a:ea typeface="Meiryo" panose="020B0604030504040204" pitchFamily="34" charset="-128"/>
              </a:rPr>
              <a:t>、</a:t>
            </a:r>
            <a:r>
              <a:rPr lang="ja-JP" altLang="en-US" sz="1200" b="0" i="0" u="none" strike="noStrike">
                <a:solidFill>
                  <a:schemeClr val="bg1"/>
                </a:solidFill>
                <a:effectLst/>
                <a:latin typeface="Meiryo" panose="020B0604030504040204" pitchFamily="34" charset="-128"/>
                <a:ea typeface="Meiryo" panose="020B0604030504040204" pitchFamily="34" charset="-128"/>
              </a:rPr>
              <a:t>動作時のエラーの解消も</a:t>
            </a:r>
            <a:r>
              <a:rPr lang="en" altLang="ja-JP" sz="1200" b="0" i="0" u="none" strike="noStrike" dirty="0">
                <a:solidFill>
                  <a:schemeClr val="bg1"/>
                </a:solidFill>
                <a:effectLst/>
                <a:latin typeface="Meiryo" panose="020B0604030504040204" pitchFamily="34" charset="-128"/>
                <a:ea typeface="Meiryo" panose="020B0604030504040204" pitchFamily="34" charset="-128"/>
              </a:rPr>
              <a:t>LLM</a:t>
            </a:r>
            <a:r>
              <a:rPr lang="ja-JP" altLang="en-US" sz="1200" b="0" i="0" u="none" strike="noStrike">
                <a:solidFill>
                  <a:schemeClr val="bg1"/>
                </a:solidFill>
                <a:effectLst/>
                <a:latin typeface="Meiryo" panose="020B0604030504040204" pitchFamily="34" charset="-128"/>
                <a:ea typeface="Meiryo" panose="020B0604030504040204" pitchFamily="34" charset="-128"/>
              </a:rPr>
              <a:t>がベースを作成。</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578C1E3A-0B98-793E-B93E-774FECC88895}"/>
              </a:ext>
            </a:extLst>
          </p:cNvPr>
          <p:cNvSpPr txBox="1"/>
          <p:nvPr/>
        </p:nvSpPr>
        <p:spPr>
          <a:xfrm>
            <a:off x="4542522" y="5536252"/>
            <a:ext cx="4143374" cy="738664"/>
          </a:xfrm>
          <a:prstGeom prst="rect">
            <a:avLst/>
          </a:prstGeom>
          <a:noFill/>
        </p:spPr>
        <p:txBody>
          <a:bodyPr wrap="square">
            <a:spAutoFit/>
          </a:bodyPr>
          <a:lstStyle/>
          <a:p>
            <a:pPr algn="ctr" rtl="0"/>
            <a:r>
              <a:rPr lang="ja-JP" altLang="en-US" b="1" i="0" u="none" strike="noStrike">
                <a:solidFill>
                  <a:schemeClr val="bg1"/>
                </a:solidFill>
                <a:effectLst/>
                <a:latin typeface="Meiryo" panose="020B0604030504040204" pitchFamily="34" charset="-128"/>
                <a:ea typeface="Meiryo" panose="020B0604030504040204" pitchFamily="34" charset="-128"/>
              </a:rPr>
              <a:t>リリース</a:t>
            </a:r>
            <a:endParaRPr lang="ja-JP" altLang="en-US" b="0">
              <a:solidFill>
                <a:schemeClr val="bg1"/>
              </a:solidFill>
              <a:effectLst/>
              <a:latin typeface="Meiryo" panose="020B0604030504040204" pitchFamily="34" charset="-128"/>
              <a:ea typeface="Meiryo" panose="020B0604030504040204" pitchFamily="34" charset="-128"/>
            </a:endParaRPr>
          </a:p>
          <a:p>
            <a:pPr rtl="0"/>
            <a:r>
              <a:rPr lang="ja-JP" altLang="en-US" sz="1200" b="0" i="0" u="none" strike="noStrike">
                <a:solidFill>
                  <a:schemeClr val="bg1"/>
                </a:solidFill>
                <a:effectLst/>
                <a:latin typeface="Meiryo" panose="020B0604030504040204" pitchFamily="34" charset="-128"/>
                <a:ea typeface="Meiryo" panose="020B0604030504040204" pitchFamily="34" charset="-128"/>
              </a:rPr>
              <a:t>クラウド環境へリリース、</a:t>
            </a:r>
            <a:r>
              <a:rPr lang="en" altLang="ja-JP" sz="1200" b="0" i="0" u="none" strike="noStrike" dirty="0">
                <a:solidFill>
                  <a:schemeClr val="bg1"/>
                </a:solidFill>
                <a:effectLst/>
                <a:latin typeface="Meiryo" panose="020B0604030504040204" pitchFamily="34" charset="-128"/>
                <a:ea typeface="Meiryo" panose="020B0604030504040204" pitchFamily="34" charset="-128"/>
              </a:rPr>
              <a:t>CI/CD</a:t>
            </a:r>
            <a:r>
              <a:rPr lang="ja-JP" altLang="en-US" sz="1200" b="0" i="0" u="none" strike="noStrike">
                <a:solidFill>
                  <a:schemeClr val="bg1"/>
                </a:solidFill>
                <a:effectLst/>
                <a:latin typeface="Meiryo" panose="020B0604030504040204" pitchFamily="34" charset="-128"/>
                <a:ea typeface="Meiryo" panose="020B0604030504040204" pitchFamily="34" charset="-128"/>
              </a:rPr>
              <a:t>パイプラインの作成し</a:t>
            </a:r>
            <a:r>
              <a:rPr lang="en" altLang="ja-JP" sz="1200" b="0" i="0" u="none" strike="noStrike" dirty="0">
                <a:solidFill>
                  <a:schemeClr val="bg1"/>
                </a:solidFill>
                <a:effectLst/>
                <a:latin typeface="Meiryo" panose="020B0604030504040204" pitchFamily="34" charset="-128"/>
                <a:ea typeface="Meiryo" panose="020B0604030504040204" pitchFamily="34" charset="-128"/>
              </a:rPr>
              <a:t>AB</a:t>
            </a:r>
            <a:r>
              <a:rPr lang="ja-JP" altLang="en-US" sz="1200" b="0" i="0" u="none" strike="noStrike">
                <a:solidFill>
                  <a:schemeClr val="bg1"/>
                </a:solidFill>
                <a:effectLst/>
                <a:latin typeface="Meiryo" panose="020B0604030504040204" pitchFamily="34" charset="-128"/>
                <a:ea typeface="Meiryo" panose="020B0604030504040204" pitchFamily="34" charset="-128"/>
              </a:rPr>
              <a:t>テストについても、</a:t>
            </a:r>
            <a:r>
              <a:rPr lang="en" altLang="ja-JP" sz="1200" b="0" i="0" u="none" strike="noStrike" dirty="0">
                <a:solidFill>
                  <a:schemeClr val="bg1"/>
                </a:solidFill>
                <a:effectLst/>
                <a:latin typeface="Meiryo" panose="020B0604030504040204" pitchFamily="34" charset="-128"/>
                <a:ea typeface="Meiryo" panose="020B0604030504040204" pitchFamily="34" charset="-128"/>
              </a:rPr>
              <a:t>LLM</a:t>
            </a:r>
            <a:r>
              <a:rPr lang="ja-JP" altLang="en-US" sz="1200" b="0" i="0" u="none" strike="noStrike">
                <a:solidFill>
                  <a:schemeClr val="bg1"/>
                </a:solidFill>
                <a:effectLst/>
                <a:latin typeface="Meiryo" panose="020B0604030504040204" pitchFamily="34" charset="-128"/>
                <a:ea typeface="Meiryo" panose="020B0604030504040204" pitchFamily="34" charset="-128"/>
              </a:rPr>
              <a:t>により</a:t>
            </a:r>
            <a:r>
              <a:rPr lang="en" altLang="ja-JP" sz="1200" b="0" i="0" u="none" strike="noStrike" dirty="0" err="1">
                <a:solidFill>
                  <a:schemeClr val="bg1"/>
                </a:solidFill>
                <a:effectLst/>
                <a:latin typeface="Meiryo" panose="020B0604030504040204" pitchFamily="34" charset="-128"/>
                <a:ea typeface="Meiryo" panose="020B0604030504040204" pitchFamily="34" charset="-128"/>
              </a:rPr>
              <a:t>IaC</a:t>
            </a:r>
            <a:r>
              <a:rPr lang="ja-JP" altLang="en-US" sz="1200" b="0" i="0" u="none" strike="noStrike">
                <a:solidFill>
                  <a:schemeClr val="bg1"/>
                </a:solidFill>
                <a:effectLst/>
                <a:latin typeface="Meiryo" panose="020B0604030504040204" pitchFamily="34" charset="-128"/>
                <a:ea typeface="Meiryo" panose="020B0604030504040204" pitchFamily="34" charset="-128"/>
              </a:rPr>
              <a:t>テンプレートを作成。</a:t>
            </a:r>
            <a:endParaRPr lang="en-US" altLang="ja-JP" sz="1200" b="0" i="0" u="none" strike="noStrike" dirty="0">
              <a:solidFill>
                <a:schemeClr val="bg1"/>
              </a:solidFill>
              <a:effectLst/>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24C05616-1F68-4743-BED2-0FFDDFF3BE0D}"/>
              </a:ext>
            </a:extLst>
          </p:cNvPr>
          <p:cNvSpPr txBox="1"/>
          <p:nvPr/>
        </p:nvSpPr>
        <p:spPr>
          <a:xfrm>
            <a:off x="6826925" y="6381390"/>
            <a:ext cx="2031325" cy="215444"/>
          </a:xfrm>
          <a:prstGeom prst="rect">
            <a:avLst/>
          </a:prstGeom>
          <a:noFill/>
        </p:spPr>
        <p:txBody>
          <a:bodyPr wrap="none" rtlCol="0">
            <a:spAutoFit/>
          </a:bodyPr>
          <a:lstStyle/>
          <a:p>
            <a:pPr algn="r"/>
            <a:r>
              <a:rPr kumimoji="1" lang="ja-JP" altLang="en-US" sz="800">
                <a:latin typeface="Meiryo" panose="020B0604030504040204" pitchFamily="34" charset="-128"/>
                <a:ea typeface="Meiryo" panose="020B0604030504040204" pitchFamily="34" charset="-128"/>
              </a:rPr>
              <a:t>作成：クリエーションライン・荒井康宏</a:t>
            </a:r>
          </a:p>
        </p:txBody>
      </p:sp>
    </p:spTree>
    <p:extLst>
      <p:ext uri="{BB962C8B-B14F-4D97-AF65-F5344CB8AC3E}">
        <p14:creationId xmlns:p14="http://schemas.microsoft.com/office/powerpoint/2010/main" val="152197709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92D2C7D6-CF05-9761-AC65-3FC0A6624938}"/>
              </a:ext>
            </a:extLst>
          </p:cNvPr>
          <p:cNvGrpSpPr/>
          <p:nvPr/>
        </p:nvGrpSpPr>
        <p:grpSpPr>
          <a:xfrm>
            <a:off x="625641" y="2664458"/>
            <a:ext cx="2186310" cy="2186310"/>
            <a:chOff x="625641" y="1940558"/>
            <a:chExt cx="2186310" cy="2186310"/>
          </a:xfrm>
        </p:grpSpPr>
        <p:sp>
          <p:nvSpPr>
            <p:cNvPr id="16" name="パイ 15">
              <a:extLst>
                <a:ext uri="{FF2B5EF4-FFF2-40B4-BE49-F238E27FC236}">
                  <a16:creationId xmlns:a16="http://schemas.microsoft.com/office/drawing/2014/main" id="{6B026003-E06C-DFD0-D78D-3C4B7DA1AEA6}"/>
                </a:ext>
              </a:extLst>
            </p:cNvPr>
            <p:cNvSpPr/>
            <p:nvPr/>
          </p:nvSpPr>
          <p:spPr>
            <a:xfrm rot="16200000" flipV="1">
              <a:off x="625641" y="1940558"/>
              <a:ext cx="2186310" cy="2186310"/>
            </a:xfrm>
            <a:prstGeom prst="pie">
              <a:avLst>
                <a:gd name="adj1" fmla="val 5390091"/>
                <a:gd name="adj2" fmla="val 16200000"/>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パイ 14">
              <a:extLst>
                <a:ext uri="{FF2B5EF4-FFF2-40B4-BE49-F238E27FC236}">
                  <a16:creationId xmlns:a16="http://schemas.microsoft.com/office/drawing/2014/main" id="{750D4432-ABD2-CD6B-8EE3-BA4C4FB6C946}"/>
                </a:ext>
              </a:extLst>
            </p:cNvPr>
            <p:cNvSpPr/>
            <p:nvPr/>
          </p:nvSpPr>
          <p:spPr>
            <a:xfrm rot="5400000">
              <a:off x="625641" y="1940558"/>
              <a:ext cx="2186310" cy="2186310"/>
            </a:xfrm>
            <a:prstGeom prst="pie">
              <a:avLst>
                <a:gd name="adj1" fmla="val 5390091"/>
                <a:gd name="adj2" fmla="val 16200000"/>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3D69CA45-842F-8AD8-780D-CA6A0DE89295}"/>
                </a:ext>
              </a:extLst>
            </p:cNvPr>
            <p:cNvSpPr txBox="1"/>
            <p:nvPr/>
          </p:nvSpPr>
          <p:spPr>
            <a:xfrm>
              <a:off x="1188430" y="2463581"/>
              <a:ext cx="1082348" cy="492443"/>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コード生成</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en-US" altLang="ja-JP" sz="1200" dirty="0">
                  <a:solidFill>
                    <a:schemeClr val="bg1"/>
                  </a:solidFill>
                  <a:latin typeface="Meiryo" panose="020B0604030504040204" pitchFamily="34" charset="-128"/>
                  <a:ea typeface="Meiryo" panose="020B0604030504040204" pitchFamily="34" charset="-128"/>
                </a:rPr>
                <a:t>Generation</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CB5A3145-A064-A899-BE9C-945825A2B593}"/>
                </a:ext>
              </a:extLst>
            </p:cNvPr>
            <p:cNvSpPr txBox="1"/>
            <p:nvPr/>
          </p:nvSpPr>
          <p:spPr>
            <a:xfrm>
              <a:off x="1177047" y="3202523"/>
              <a:ext cx="1082348" cy="492443"/>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コード検証</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en-US" altLang="ja-JP" sz="1200" dirty="0">
                  <a:solidFill>
                    <a:schemeClr val="bg1"/>
                  </a:solidFill>
                  <a:latin typeface="Meiryo" panose="020B0604030504040204" pitchFamily="34" charset="-128"/>
                  <a:ea typeface="Meiryo" panose="020B0604030504040204" pitchFamily="34" charset="-128"/>
                </a:rPr>
                <a:t>Verification</a:t>
              </a:r>
              <a:endParaRPr kumimoji="1" lang="ja-JP" altLang="en-US" sz="1200">
                <a:solidFill>
                  <a:schemeClr val="bg1"/>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BCD5A46B-792E-0E1F-4C5F-2FC6314CB12A}"/>
              </a:ext>
            </a:extLst>
          </p:cNvPr>
          <p:cNvSpPr>
            <a:spLocks noGrp="1"/>
          </p:cNvSpPr>
          <p:nvPr>
            <p:ph type="title"/>
          </p:nvPr>
        </p:nvSpPr>
        <p:spPr/>
        <p:txBody>
          <a:bodyPr/>
          <a:lstStyle/>
          <a:p>
            <a:r>
              <a:rPr kumimoji="1" lang="ja-JP" altLang="en-US" dirty="0"/>
              <a:t>コード生成における人間と</a:t>
            </a:r>
            <a:r>
              <a:rPr kumimoji="1" lang="en-US" altLang="ja-JP" dirty="0"/>
              <a:t>AI</a:t>
            </a:r>
            <a:r>
              <a:rPr kumimoji="1" lang="ja-JP" altLang="en-US" dirty="0"/>
              <a:t>の関係</a:t>
            </a:r>
          </a:p>
        </p:txBody>
      </p:sp>
      <p:sp>
        <p:nvSpPr>
          <p:cNvPr id="3" name="環状矢印 2">
            <a:extLst>
              <a:ext uri="{FF2B5EF4-FFF2-40B4-BE49-F238E27FC236}">
                <a16:creationId xmlns:a16="http://schemas.microsoft.com/office/drawing/2014/main" id="{9E45ACA6-1DCB-20B1-2A03-52ED1C732614}"/>
              </a:ext>
            </a:extLst>
          </p:cNvPr>
          <p:cNvSpPr/>
          <p:nvPr/>
        </p:nvSpPr>
        <p:spPr>
          <a:xfrm>
            <a:off x="467466" y="2506858"/>
            <a:ext cx="2501511" cy="2501510"/>
          </a:xfrm>
          <a:prstGeom prst="circularArrow">
            <a:avLst>
              <a:gd name="adj1" fmla="val 12496"/>
              <a:gd name="adj2" fmla="val 1058534"/>
              <a:gd name="adj3" fmla="val 21406593"/>
              <a:gd name="adj4" fmla="val 958975"/>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descr="アイコン&#10;&#10;自動的に生成された説明">
            <a:extLst>
              <a:ext uri="{FF2B5EF4-FFF2-40B4-BE49-F238E27FC236}">
                <a16:creationId xmlns:a16="http://schemas.microsoft.com/office/drawing/2014/main" id="{081011D8-5488-0E19-3A08-758F6DBE9A37}"/>
              </a:ext>
            </a:extLst>
          </p:cNvPr>
          <p:cNvPicPr>
            <a:picLocks noChangeAspect="1"/>
          </p:cNvPicPr>
          <p:nvPr/>
        </p:nvPicPr>
        <p:blipFill>
          <a:blip r:embed="rId2"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2396696" y="4650710"/>
            <a:ext cx="628723" cy="715313"/>
          </a:xfrm>
          <a:prstGeom prst="rect">
            <a:avLst/>
          </a:prstGeom>
          <a:effectLst>
            <a:outerShdw blurRad="50800" dist="38100" dir="2700000" algn="tl" rotWithShape="0">
              <a:prstClr val="black">
                <a:alpha val="40000"/>
              </a:prstClr>
            </a:outerShdw>
          </a:effectLst>
        </p:spPr>
      </p:pic>
      <p:sp>
        <p:nvSpPr>
          <p:cNvPr id="29" name="テキスト ボックス 28">
            <a:extLst>
              <a:ext uri="{FF2B5EF4-FFF2-40B4-BE49-F238E27FC236}">
                <a16:creationId xmlns:a16="http://schemas.microsoft.com/office/drawing/2014/main" id="{21BF9634-D8B8-DB5A-DFB7-2B7DDBA15235}"/>
              </a:ext>
            </a:extLst>
          </p:cNvPr>
          <p:cNvSpPr txBox="1"/>
          <p:nvPr/>
        </p:nvSpPr>
        <p:spPr>
          <a:xfrm>
            <a:off x="702559" y="1098234"/>
            <a:ext cx="2031326" cy="830997"/>
          </a:xfrm>
          <a:prstGeom prst="rect">
            <a:avLst/>
          </a:prstGeom>
          <a:noFill/>
        </p:spPr>
        <p:txBody>
          <a:bodyPr wrap="none" rtlCol="0">
            <a:spAutoFit/>
          </a:bodyPr>
          <a:lstStyle/>
          <a:p>
            <a:pPr algn="ctr"/>
            <a:r>
              <a:rPr kumimoji="1" lang="ja-JP" altLang="en-US" sz="2400" b="1">
                <a:latin typeface="Meiryo" panose="020B0604030504040204" pitchFamily="34" charset="-128"/>
                <a:ea typeface="Meiryo" panose="020B0604030504040204" pitchFamily="34" charset="-128"/>
              </a:rPr>
              <a:t>全プロセス</a:t>
            </a:r>
            <a:endParaRPr kumimoji="1" lang="en-US" altLang="ja-JP" sz="2400" b="1" dirty="0">
              <a:latin typeface="Meiryo" panose="020B0604030504040204" pitchFamily="34" charset="-128"/>
              <a:ea typeface="Meiryo" panose="020B0604030504040204" pitchFamily="34" charset="-128"/>
            </a:endParaRPr>
          </a:p>
          <a:p>
            <a:pPr algn="ctr"/>
            <a:r>
              <a:rPr kumimoji="1" lang="ja-JP" altLang="en-US" sz="2400" b="1">
                <a:latin typeface="Meiryo" panose="020B0604030504040204" pitchFamily="34" charset="-128"/>
                <a:ea typeface="Meiryo" panose="020B0604030504040204" pitchFamily="34" charset="-128"/>
              </a:rPr>
              <a:t>を人間に依存</a:t>
            </a:r>
            <a:endParaRPr kumimoji="1" lang="en-US" altLang="ja-JP" sz="2400" b="1" dirty="0">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61AC9389-7993-1139-9F80-C7112B1CE5F8}"/>
              </a:ext>
            </a:extLst>
          </p:cNvPr>
          <p:cNvSpPr txBox="1"/>
          <p:nvPr/>
        </p:nvSpPr>
        <p:spPr>
          <a:xfrm>
            <a:off x="713941" y="5666176"/>
            <a:ext cx="2031325" cy="646331"/>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工数ビジネス</a:t>
            </a:r>
            <a:endParaRPr kumimoji="1" lang="en-US" altLang="ja-JP" dirty="0">
              <a:latin typeface="Meiryo" panose="020B0604030504040204" pitchFamily="34" charset="-128"/>
              <a:ea typeface="Meiryo" panose="020B0604030504040204" pitchFamily="34" charset="-128"/>
            </a:endParaRPr>
          </a:p>
          <a:p>
            <a:pPr algn="ctr"/>
            <a:r>
              <a:rPr kumimoji="1" lang="ja-JP" altLang="en-US">
                <a:latin typeface="Meiryo" panose="020B0604030504040204" pitchFamily="34" charset="-128"/>
                <a:ea typeface="Meiryo" panose="020B0604030504040204" pitchFamily="34" charset="-128"/>
              </a:rPr>
              <a:t>組織的労働力確保</a:t>
            </a:r>
          </a:p>
        </p:txBody>
      </p:sp>
      <p:grpSp>
        <p:nvGrpSpPr>
          <p:cNvPr id="45" name="グループ化 44">
            <a:extLst>
              <a:ext uri="{FF2B5EF4-FFF2-40B4-BE49-F238E27FC236}">
                <a16:creationId xmlns:a16="http://schemas.microsoft.com/office/drawing/2014/main" id="{4F590B06-42EF-66CF-8F48-57B120002CEC}"/>
              </a:ext>
            </a:extLst>
          </p:cNvPr>
          <p:cNvGrpSpPr/>
          <p:nvPr/>
        </p:nvGrpSpPr>
        <p:grpSpPr>
          <a:xfrm>
            <a:off x="3025114" y="1096157"/>
            <a:ext cx="2979336" cy="5216349"/>
            <a:chOff x="3025114" y="1096157"/>
            <a:chExt cx="2979336" cy="5216349"/>
          </a:xfrm>
        </p:grpSpPr>
        <p:grpSp>
          <p:nvGrpSpPr>
            <p:cNvPr id="19" name="グループ化 18">
              <a:extLst>
                <a:ext uri="{FF2B5EF4-FFF2-40B4-BE49-F238E27FC236}">
                  <a16:creationId xmlns:a16="http://schemas.microsoft.com/office/drawing/2014/main" id="{E8847B4E-FA8C-A4DF-9FDB-052A96236277}"/>
                </a:ext>
              </a:extLst>
            </p:cNvPr>
            <p:cNvGrpSpPr/>
            <p:nvPr/>
          </p:nvGrpSpPr>
          <p:grpSpPr>
            <a:xfrm>
              <a:off x="3483808" y="2664458"/>
              <a:ext cx="2186310" cy="2186310"/>
              <a:chOff x="625641" y="1940558"/>
              <a:chExt cx="2186310" cy="2186310"/>
            </a:xfrm>
          </p:grpSpPr>
          <p:sp>
            <p:nvSpPr>
              <p:cNvPr id="20" name="パイ 19">
                <a:extLst>
                  <a:ext uri="{FF2B5EF4-FFF2-40B4-BE49-F238E27FC236}">
                    <a16:creationId xmlns:a16="http://schemas.microsoft.com/office/drawing/2014/main" id="{2627136C-C7C2-DC4F-2B95-AB145A1A5E9A}"/>
                  </a:ext>
                </a:extLst>
              </p:cNvPr>
              <p:cNvSpPr/>
              <p:nvPr/>
            </p:nvSpPr>
            <p:spPr>
              <a:xfrm rot="16200000" flipV="1">
                <a:off x="625641" y="1940558"/>
                <a:ext cx="2186310" cy="2186310"/>
              </a:xfrm>
              <a:prstGeom prst="pie">
                <a:avLst>
                  <a:gd name="adj1" fmla="val 5390091"/>
                  <a:gd name="adj2" fmla="val 16200000"/>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パイ 20">
                <a:extLst>
                  <a:ext uri="{FF2B5EF4-FFF2-40B4-BE49-F238E27FC236}">
                    <a16:creationId xmlns:a16="http://schemas.microsoft.com/office/drawing/2014/main" id="{D73A0E4D-756F-30A2-08D7-E601BA3A377E}"/>
                  </a:ext>
                </a:extLst>
              </p:cNvPr>
              <p:cNvSpPr/>
              <p:nvPr/>
            </p:nvSpPr>
            <p:spPr>
              <a:xfrm rot="5400000">
                <a:off x="625641" y="1940558"/>
                <a:ext cx="2186310" cy="2186310"/>
              </a:xfrm>
              <a:prstGeom prst="pie">
                <a:avLst>
                  <a:gd name="adj1" fmla="val 5390091"/>
                  <a:gd name="adj2" fmla="val 16200000"/>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EBA5A5E-CB2A-AE74-251D-70EB0E26D3F7}"/>
                  </a:ext>
                </a:extLst>
              </p:cNvPr>
              <p:cNvSpPr txBox="1"/>
              <p:nvPr/>
            </p:nvSpPr>
            <p:spPr>
              <a:xfrm>
                <a:off x="1188430" y="2463581"/>
                <a:ext cx="1082348" cy="492443"/>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コード生成</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en-US" altLang="ja-JP" sz="1200" dirty="0">
                    <a:solidFill>
                      <a:schemeClr val="bg1"/>
                    </a:solidFill>
                    <a:latin typeface="Meiryo" panose="020B0604030504040204" pitchFamily="34" charset="-128"/>
                    <a:ea typeface="Meiryo" panose="020B0604030504040204" pitchFamily="34" charset="-128"/>
                  </a:rPr>
                  <a:t>Generation</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91952E66-8854-9C61-B6D9-702F02E0A9FD}"/>
                  </a:ext>
                </a:extLst>
              </p:cNvPr>
              <p:cNvSpPr txBox="1"/>
              <p:nvPr/>
            </p:nvSpPr>
            <p:spPr>
              <a:xfrm>
                <a:off x="1177047" y="3202523"/>
                <a:ext cx="1082348" cy="492443"/>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コード検証</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en-US" altLang="ja-JP" sz="1200" dirty="0">
                    <a:solidFill>
                      <a:schemeClr val="bg1"/>
                    </a:solidFill>
                    <a:latin typeface="Meiryo" panose="020B0604030504040204" pitchFamily="34" charset="-128"/>
                    <a:ea typeface="Meiryo" panose="020B0604030504040204" pitchFamily="34" charset="-128"/>
                  </a:rPr>
                  <a:t>Verification</a:t>
                </a:r>
                <a:endParaRPr kumimoji="1" lang="ja-JP" altLang="en-US" sz="1200">
                  <a:solidFill>
                    <a:schemeClr val="bg1"/>
                  </a:solidFill>
                  <a:latin typeface="Meiryo" panose="020B0604030504040204" pitchFamily="34" charset="-128"/>
                  <a:ea typeface="Meiryo" panose="020B0604030504040204" pitchFamily="34" charset="-128"/>
                </a:endParaRPr>
              </a:p>
            </p:txBody>
          </p:sp>
        </p:grpSp>
        <p:sp>
          <p:nvSpPr>
            <p:cNvPr id="4" name="環状矢印 3">
              <a:extLst>
                <a:ext uri="{FF2B5EF4-FFF2-40B4-BE49-F238E27FC236}">
                  <a16:creationId xmlns:a16="http://schemas.microsoft.com/office/drawing/2014/main" id="{2ECA5B85-AF99-73C3-D778-5352FB20B320}"/>
                </a:ext>
              </a:extLst>
            </p:cNvPr>
            <p:cNvSpPr/>
            <p:nvPr/>
          </p:nvSpPr>
          <p:spPr>
            <a:xfrm>
              <a:off x="3321244" y="2506858"/>
              <a:ext cx="2501511" cy="2501510"/>
            </a:xfrm>
            <a:prstGeom prst="circularArrow">
              <a:avLst>
                <a:gd name="adj1" fmla="val 12496"/>
                <a:gd name="adj2" fmla="val 1058534"/>
                <a:gd name="adj3" fmla="val 21406593"/>
                <a:gd name="adj4" fmla="val 10737969"/>
                <a:gd name="adj5" fmla="val 125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環状矢印 4">
              <a:extLst>
                <a:ext uri="{FF2B5EF4-FFF2-40B4-BE49-F238E27FC236}">
                  <a16:creationId xmlns:a16="http://schemas.microsoft.com/office/drawing/2014/main" id="{FE312362-6C7D-5D5D-0CE0-68FAC3C9A34A}"/>
                </a:ext>
              </a:extLst>
            </p:cNvPr>
            <p:cNvSpPr/>
            <p:nvPr/>
          </p:nvSpPr>
          <p:spPr>
            <a:xfrm rot="10800000">
              <a:off x="3321244" y="2506858"/>
              <a:ext cx="2501511" cy="2501510"/>
            </a:xfrm>
            <a:prstGeom prst="circularArrow">
              <a:avLst>
                <a:gd name="adj1" fmla="val 12496"/>
                <a:gd name="adj2" fmla="val 1058534"/>
                <a:gd name="adj3" fmla="val 21406593"/>
                <a:gd name="adj4" fmla="val 11726200"/>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descr="図形&#10;&#10;中程度の精度で自動的に生成された説明">
              <a:extLst>
                <a:ext uri="{FF2B5EF4-FFF2-40B4-BE49-F238E27FC236}">
                  <a16:creationId xmlns:a16="http://schemas.microsoft.com/office/drawing/2014/main" id="{30CE050A-B2F0-DEEA-C112-52D7A3AB6864}"/>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83808" y="2073223"/>
              <a:ext cx="628724" cy="738664"/>
            </a:xfrm>
            <a:prstGeom prst="rect">
              <a:avLst/>
            </a:prstGeom>
            <a:effectLst>
              <a:outerShdw blurRad="50800" dist="38100" dir="2700000" algn="tl" rotWithShape="0">
                <a:prstClr val="black">
                  <a:alpha val="40000"/>
                </a:prstClr>
              </a:outerShdw>
            </a:effectLst>
          </p:spPr>
        </p:pic>
        <p:pic>
          <p:nvPicPr>
            <p:cNvPr id="10" name="図 9" descr="アイコン&#10;&#10;自動的に生成された説明">
              <a:extLst>
                <a:ext uri="{FF2B5EF4-FFF2-40B4-BE49-F238E27FC236}">
                  <a16:creationId xmlns:a16="http://schemas.microsoft.com/office/drawing/2014/main" id="{3453A368-A929-3BEE-F055-6B41574A03E3}"/>
                </a:ext>
              </a:extLst>
            </p:cNvPr>
            <p:cNvPicPr>
              <a:picLocks noChangeAspect="1"/>
            </p:cNvPicPr>
            <p:nvPr/>
          </p:nvPicPr>
          <p:blipFill>
            <a:blip r:embed="rId2"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286576" y="4650711"/>
              <a:ext cx="628723" cy="715313"/>
            </a:xfrm>
            <a:prstGeom prst="rect">
              <a:avLst/>
            </a:prstGeom>
            <a:effectLst>
              <a:outerShdw blurRad="50800" dist="38100" dir="2700000" algn="tl" rotWithShape="0">
                <a:prstClr val="black">
                  <a:alpha val="40000"/>
                </a:prstClr>
              </a:outerShdw>
            </a:effectLst>
          </p:spPr>
        </p:pic>
        <p:sp>
          <p:nvSpPr>
            <p:cNvPr id="35" name="テキスト ボックス 34">
              <a:extLst>
                <a:ext uri="{FF2B5EF4-FFF2-40B4-BE49-F238E27FC236}">
                  <a16:creationId xmlns:a16="http://schemas.microsoft.com/office/drawing/2014/main" id="{EFEC5481-8830-ACBB-11AF-D157FFB973B5}"/>
                </a:ext>
              </a:extLst>
            </p:cNvPr>
            <p:cNvSpPr txBox="1"/>
            <p:nvPr/>
          </p:nvSpPr>
          <p:spPr>
            <a:xfrm>
              <a:off x="3710228" y="1096157"/>
              <a:ext cx="1723549" cy="830997"/>
            </a:xfrm>
            <a:prstGeom prst="rect">
              <a:avLst/>
            </a:prstGeom>
            <a:noFill/>
          </p:spPr>
          <p:txBody>
            <a:bodyPr wrap="none" rtlCol="0">
              <a:spAutoFit/>
            </a:bodyPr>
            <a:lstStyle/>
            <a:p>
              <a:pPr algn="ctr"/>
              <a:r>
                <a:rPr kumimoji="1" lang="ja-JP" altLang="en-US" sz="2400" b="1">
                  <a:latin typeface="Meiryo" panose="020B0604030504040204" pitchFamily="34" charset="-128"/>
                  <a:ea typeface="Meiryo" panose="020B0604030504040204" pitchFamily="34" charset="-128"/>
                </a:rPr>
                <a:t>人間と</a:t>
              </a:r>
              <a:r>
                <a:rPr kumimoji="1" lang="en-US" altLang="ja-JP" sz="2400" b="1" dirty="0">
                  <a:latin typeface="Meiryo" panose="020B0604030504040204" pitchFamily="34" charset="-128"/>
                  <a:ea typeface="Meiryo" panose="020B0604030504040204" pitchFamily="34" charset="-128"/>
                </a:rPr>
                <a:t>AI</a:t>
              </a:r>
            </a:p>
            <a:p>
              <a:pPr algn="ctr"/>
              <a:r>
                <a:rPr kumimoji="1" lang="ja-JP" altLang="en-US" sz="2400" b="1">
                  <a:latin typeface="Meiryo" panose="020B0604030504040204" pitchFamily="34" charset="-128"/>
                  <a:ea typeface="Meiryo" panose="020B0604030504040204" pitchFamily="34" charset="-128"/>
                </a:rPr>
                <a:t>による協働</a:t>
              </a:r>
              <a:endParaRPr kumimoji="1" lang="en-US" altLang="ja-JP" sz="2400" b="1" dirty="0">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4FD8B3B0-58AF-9622-B10E-33DA4743B02E}"/>
                </a:ext>
              </a:extLst>
            </p:cNvPr>
            <p:cNvSpPr txBox="1"/>
            <p:nvPr/>
          </p:nvSpPr>
          <p:spPr>
            <a:xfrm>
              <a:off x="3139563" y="5666175"/>
              <a:ext cx="2864887" cy="646331"/>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AI</a:t>
              </a:r>
              <a:r>
                <a:rPr kumimoji="1" lang="ja-JP" altLang="en-US">
                  <a:latin typeface="Meiryo" panose="020B0604030504040204" pitchFamily="34" charset="-128"/>
                  <a:ea typeface="Meiryo" panose="020B0604030504040204" pitchFamily="34" charset="-128"/>
                </a:rPr>
                <a:t>によるコード補完</a:t>
              </a:r>
              <a:endParaRPr kumimoji="1" lang="en-US" altLang="ja-JP" dirty="0">
                <a:latin typeface="Meiryo" panose="020B0604030504040204" pitchFamily="34" charset="-128"/>
                <a:ea typeface="Meiryo" panose="020B0604030504040204" pitchFamily="34" charset="-128"/>
              </a:endParaRPr>
            </a:p>
            <a:p>
              <a:pPr algn="ctr"/>
              <a:r>
                <a:rPr kumimoji="1" lang="ja-JP" altLang="en-US">
                  <a:latin typeface="Meiryo" panose="020B0604030504040204" pitchFamily="34" charset="-128"/>
                  <a:ea typeface="Meiryo" panose="020B0604030504040204" pitchFamily="34" charset="-128"/>
                </a:rPr>
                <a:t>低単金</a:t>
              </a:r>
              <a:r>
                <a:rPr kumimoji="1" lang="en-US" altLang="ja-JP" dirty="0">
                  <a:latin typeface="Meiryo" panose="020B0604030504040204" pitchFamily="34" charset="-128"/>
                  <a:ea typeface="Meiryo" panose="020B0604030504040204" pitchFamily="34" charset="-128"/>
                </a:rPr>
                <a:t>×</a:t>
              </a:r>
              <a:r>
                <a:rPr lang="ja-JP" altLang="en-US">
                  <a:latin typeface="Meiryo" panose="020B0604030504040204" pitchFamily="34" charset="-128"/>
                  <a:ea typeface="Meiryo" panose="020B0604030504040204" pitchFamily="34" charset="-128"/>
                </a:rPr>
                <a:t>スピード</a:t>
              </a:r>
              <a:r>
                <a:rPr lang="en-US" altLang="ja-JP" dirty="0">
                  <a:latin typeface="Meiryo" panose="020B0604030504040204" pitchFamily="34" charset="-128"/>
                  <a:ea typeface="Meiryo" panose="020B0604030504040204" pitchFamily="34" charset="-128"/>
                </a:rPr>
                <a:t>×</a:t>
              </a:r>
              <a:r>
                <a:rPr lang="ja-JP" altLang="en-US">
                  <a:latin typeface="Meiryo" panose="020B0604030504040204" pitchFamily="34" charset="-128"/>
                  <a:ea typeface="Meiryo" panose="020B0604030504040204" pitchFamily="34" charset="-128"/>
                </a:rPr>
                <a:t>高頻度</a:t>
              </a:r>
              <a:endParaRPr kumimoji="1" lang="ja-JP" altLang="en-US">
                <a:latin typeface="Meiryo" panose="020B0604030504040204" pitchFamily="34" charset="-128"/>
                <a:ea typeface="Meiryo" panose="020B0604030504040204" pitchFamily="34" charset="-128"/>
              </a:endParaRPr>
            </a:p>
          </p:txBody>
        </p:sp>
        <p:sp>
          <p:nvSpPr>
            <p:cNvPr id="41" name="三角形 40">
              <a:extLst>
                <a:ext uri="{FF2B5EF4-FFF2-40B4-BE49-F238E27FC236}">
                  <a16:creationId xmlns:a16="http://schemas.microsoft.com/office/drawing/2014/main" id="{38864C5C-C48E-F46D-8DCC-CE1FB99299A0}"/>
                </a:ext>
              </a:extLst>
            </p:cNvPr>
            <p:cNvSpPr/>
            <p:nvPr/>
          </p:nvSpPr>
          <p:spPr>
            <a:xfrm rot="5400000">
              <a:off x="2951017" y="1303181"/>
              <a:ext cx="542079" cy="393885"/>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グループ化 45">
            <a:extLst>
              <a:ext uri="{FF2B5EF4-FFF2-40B4-BE49-F238E27FC236}">
                <a16:creationId xmlns:a16="http://schemas.microsoft.com/office/drawing/2014/main" id="{47180BDE-5A7F-79CE-EE3D-8C38AC7AE4AD}"/>
              </a:ext>
            </a:extLst>
          </p:cNvPr>
          <p:cNvGrpSpPr/>
          <p:nvPr/>
        </p:nvGrpSpPr>
        <p:grpSpPr>
          <a:xfrm>
            <a:off x="5780911" y="1084626"/>
            <a:ext cx="3022520" cy="5227880"/>
            <a:chOff x="5780911" y="1084626"/>
            <a:chExt cx="3022520" cy="5227880"/>
          </a:xfrm>
        </p:grpSpPr>
        <p:grpSp>
          <p:nvGrpSpPr>
            <p:cNvPr id="24" name="グループ化 23">
              <a:extLst>
                <a:ext uri="{FF2B5EF4-FFF2-40B4-BE49-F238E27FC236}">
                  <a16:creationId xmlns:a16="http://schemas.microsoft.com/office/drawing/2014/main" id="{DF37900B-B216-E377-8322-C084F488DA3D}"/>
                </a:ext>
              </a:extLst>
            </p:cNvPr>
            <p:cNvGrpSpPr/>
            <p:nvPr/>
          </p:nvGrpSpPr>
          <p:grpSpPr>
            <a:xfrm>
              <a:off x="6337586" y="2664458"/>
              <a:ext cx="2186310" cy="2186310"/>
              <a:chOff x="625641" y="1940558"/>
              <a:chExt cx="2186310" cy="2186310"/>
            </a:xfrm>
          </p:grpSpPr>
          <p:sp>
            <p:nvSpPr>
              <p:cNvPr id="25" name="パイ 24">
                <a:extLst>
                  <a:ext uri="{FF2B5EF4-FFF2-40B4-BE49-F238E27FC236}">
                    <a16:creationId xmlns:a16="http://schemas.microsoft.com/office/drawing/2014/main" id="{6C2E54EB-3F70-5D87-150F-7FA5D809E592}"/>
                  </a:ext>
                </a:extLst>
              </p:cNvPr>
              <p:cNvSpPr/>
              <p:nvPr/>
            </p:nvSpPr>
            <p:spPr>
              <a:xfrm rot="16200000" flipV="1">
                <a:off x="625641" y="1940558"/>
                <a:ext cx="2186310" cy="2186310"/>
              </a:xfrm>
              <a:prstGeom prst="pie">
                <a:avLst>
                  <a:gd name="adj1" fmla="val 5390091"/>
                  <a:gd name="adj2" fmla="val 16200000"/>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パイ 25">
                <a:extLst>
                  <a:ext uri="{FF2B5EF4-FFF2-40B4-BE49-F238E27FC236}">
                    <a16:creationId xmlns:a16="http://schemas.microsoft.com/office/drawing/2014/main" id="{6E84B10E-8C1E-3843-75C4-4C6014EC6536}"/>
                  </a:ext>
                </a:extLst>
              </p:cNvPr>
              <p:cNvSpPr/>
              <p:nvPr/>
            </p:nvSpPr>
            <p:spPr>
              <a:xfrm rot="5400000">
                <a:off x="625641" y="1940558"/>
                <a:ext cx="2186310" cy="2186310"/>
              </a:xfrm>
              <a:prstGeom prst="pie">
                <a:avLst>
                  <a:gd name="adj1" fmla="val 5390091"/>
                  <a:gd name="adj2" fmla="val 16200000"/>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6C655A5B-0E6F-5B8D-287C-98689EFD5FF0}"/>
                  </a:ext>
                </a:extLst>
              </p:cNvPr>
              <p:cNvSpPr txBox="1"/>
              <p:nvPr/>
            </p:nvSpPr>
            <p:spPr>
              <a:xfrm>
                <a:off x="1188430" y="2463581"/>
                <a:ext cx="1082348" cy="492443"/>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コード生成</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en-US" altLang="ja-JP" sz="1200" dirty="0">
                    <a:solidFill>
                      <a:schemeClr val="bg1"/>
                    </a:solidFill>
                    <a:latin typeface="Meiryo" panose="020B0604030504040204" pitchFamily="34" charset="-128"/>
                    <a:ea typeface="Meiryo" panose="020B0604030504040204" pitchFamily="34" charset="-128"/>
                  </a:rPr>
                  <a:t>Generation</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ACC4D45C-24B2-AD66-90F8-03A473365046}"/>
                  </a:ext>
                </a:extLst>
              </p:cNvPr>
              <p:cNvSpPr txBox="1"/>
              <p:nvPr/>
            </p:nvSpPr>
            <p:spPr>
              <a:xfrm>
                <a:off x="1177047" y="3202523"/>
                <a:ext cx="1082348" cy="492443"/>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コード検証</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en-US" altLang="ja-JP" sz="1200" dirty="0">
                    <a:solidFill>
                      <a:schemeClr val="bg1"/>
                    </a:solidFill>
                    <a:latin typeface="Meiryo" panose="020B0604030504040204" pitchFamily="34" charset="-128"/>
                    <a:ea typeface="Meiryo" panose="020B0604030504040204" pitchFamily="34" charset="-128"/>
                  </a:rPr>
                  <a:t>Verification</a:t>
                </a:r>
                <a:endParaRPr kumimoji="1" lang="ja-JP" altLang="en-US" sz="1200">
                  <a:solidFill>
                    <a:schemeClr val="bg1"/>
                  </a:solidFill>
                  <a:latin typeface="Meiryo" panose="020B0604030504040204" pitchFamily="34" charset="-128"/>
                  <a:ea typeface="Meiryo" panose="020B0604030504040204" pitchFamily="34" charset="-128"/>
                </a:endParaRPr>
              </a:p>
            </p:txBody>
          </p:sp>
        </p:grpSp>
        <p:sp>
          <p:nvSpPr>
            <p:cNvPr id="6" name="環状矢印 5">
              <a:extLst>
                <a:ext uri="{FF2B5EF4-FFF2-40B4-BE49-F238E27FC236}">
                  <a16:creationId xmlns:a16="http://schemas.microsoft.com/office/drawing/2014/main" id="{2F687F09-414C-040C-7E68-B138F10C34C7}"/>
                </a:ext>
              </a:extLst>
            </p:cNvPr>
            <p:cNvSpPr/>
            <p:nvPr/>
          </p:nvSpPr>
          <p:spPr>
            <a:xfrm>
              <a:off x="6175023" y="2506858"/>
              <a:ext cx="2501511" cy="2501510"/>
            </a:xfrm>
            <a:prstGeom prst="circularArrow">
              <a:avLst>
                <a:gd name="adj1" fmla="val 12496"/>
                <a:gd name="adj2" fmla="val 1058534"/>
                <a:gd name="adj3" fmla="val 21406593"/>
                <a:gd name="adj4" fmla="val 1029904"/>
                <a:gd name="adj5" fmla="val 125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descr="図形&#10;&#10;中程度の精度で自動的に生成された説明">
              <a:extLst>
                <a:ext uri="{FF2B5EF4-FFF2-40B4-BE49-F238E27FC236}">
                  <a16:creationId xmlns:a16="http://schemas.microsoft.com/office/drawing/2014/main" id="{4229229C-7942-1E3D-EFCE-5C964011F5A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37586" y="2073223"/>
              <a:ext cx="628724" cy="738664"/>
            </a:xfrm>
            <a:prstGeom prst="rect">
              <a:avLst/>
            </a:prstGeom>
            <a:effectLst>
              <a:outerShdw blurRad="50800" dist="38100" dir="2700000" algn="tl" rotWithShape="0">
                <a:prstClr val="black">
                  <a:alpha val="40000"/>
                </a:prstClr>
              </a:outerShdw>
            </a:effectLst>
          </p:spPr>
        </p:pic>
        <p:sp>
          <p:nvSpPr>
            <p:cNvPr id="36" name="テキスト ボックス 35">
              <a:extLst>
                <a:ext uri="{FF2B5EF4-FFF2-40B4-BE49-F238E27FC236}">
                  <a16:creationId xmlns:a16="http://schemas.microsoft.com/office/drawing/2014/main" id="{27F5D64E-8091-8C3B-3C81-44838839156A}"/>
                </a:ext>
              </a:extLst>
            </p:cNvPr>
            <p:cNvSpPr txBox="1"/>
            <p:nvPr/>
          </p:nvSpPr>
          <p:spPr>
            <a:xfrm>
              <a:off x="6541302" y="1084626"/>
              <a:ext cx="1800493" cy="830997"/>
            </a:xfrm>
            <a:prstGeom prst="rect">
              <a:avLst/>
            </a:prstGeom>
            <a:noFill/>
          </p:spPr>
          <p:txBody>
            <a:bodyPr wrap="none" rtlCol="0">
              <a:spAutoFit/>
            </a:bodyPr>
            <a:lstStyle/>
            <a:p>
              <a:pPr algn="ctr"/>
              <a:r>
                <a:rPr kumimoji="1" lang="ja-JP" altLang="en-US" sz="2400" b="1">
                  <a:latin typeface="Meiryo" panose="020B0604030504040204" pitchFamily="34" charset="-128"/>
                  <a:ea typeface="Meiryo" panose="020B0604030504040204" pitchFamily="34" charset="-128"/>
                </a:rPr>
                <a:t>全プロセス</a:t>
              </a:r>
              <a:endParaRPr kumimoji="1" lang="en-US" altLang="ja-JP" sz="2400" b="1" dirty="0">
                <a:latin typeface="Meiryo" panose="020B0604030504040204" pitchFamily="34" charset="-128"/>
                <a:ea typeface="Meiryo" panose="020B0604030504040204" pitchFamily="34" charset="-128"/>
              </a:endParaRPr>
            </a:p>
            <a:p>
              <a:pPr algn="ctr"/>
              <a:r>
                <a:rPr kumimoji="1" lang="ja-JP" altLang="en-US" sz="2400" b="1">
                  <a:latin typeface="Meiryo" panose="020B0604030504040204" pitchFamily="34" charset="-128"/>
                  <a:ea typeface="Meiryo" panose="020B0604030504040204" pitchFamily="34" charset="-128"/>
                </a:rPr>
                <a:t>を</a:t>
              </a:r>
              <a:r>
                <a:rPr kumimoji="1" lang="en-US" altLang="ja-JP" sz="2400" b="1" dirty="0">
                  <a:latin typeface="Meiryo" panose="020B0604030504040204" pitchFamily="34" charset="-128"/>
                  <a:ea typeface="Meiryo" panose="020B0604030504040204" pitchFamily="34" charset="-128"/>
                </a:rPr>
                <a:t>AI</a:t>
              </a:r>
              <a:r>
                <a:rPr kumimoji="1" lang="ja-JP" altLang="en-US" sz="2400" b="1">
                  <a:latin typeface="Meiryo" panose="020B0604030504040204" pitchFamily="34" charset="-128"/>
                  <a:ea typeface="Meiryo" panose="020B0604030504040204" pitchFamily="34" charset="-128"/>
                </a:rPr>
                <a:t>に依存</a:t>
              </a:r>
              <a:endParaRPr kumimoji="1" lang="en-US" altLang="ja-JP" sz="2400" b="1" dirty="0">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EE40D65F-3E82-595E-85CA-5C6A5E1E79BB}"/>
                </a:ext>
              </a:extLst>
            </p:cNvPr>
            <p:cNvSpPr txBox="1"/>
            <p:nvPr/>
          </p:nvSpPr>
          <p:spPr>
            <a:xfrm>
              <a:off x="6317144" y="5666175"/>
              <a:ext cx="2217274" cy="646331"/>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AI</a:t>
              </a:r>
              <a:r>
                <a:rPr kumimoji="1" lang="ja-JP" altLang="en-US">
                  <a:latin typeface="Meiryo" panose="020B0604030504040204" pitchFamily="34" charset="-128"/>
                  <a:ea typeface="Meiryo" panose="020B0604030504040204" pitchFamily="34" charset="-128"/>
                </a:rPr>
                <a:t>エージェント</a:t>
              </a:r>
              <a:endParaRPr kumimoji="1" lang="en-US" altLang="ja-JP" dirty="0">
                <a:latin typeface="Meiryo" panose="020B0604030504040204" pitchFamily="34" charset="-128"/>
                <a:ea typeface="Meiryo" panose="020B0604030504040204" pitchFamily="34" charset="-128"/>
              </a:endParaRPr>
            </a:p>
            <a:p>
              <a:pPr algn="ctr"/>
              <a:r>
                <a:rPr lang="ja-JP" altLang="en-US">
                  <a:latin typeface="Meiryo" panose="020B0604030504040204" pitchFamily="34" charset="-128"/>
                  <a:ea typeface="Meiryo" panose="020B0604030504040204" pitchFamily="34" charset="-128"/>
                </a:rPr>
                <a:t>技術提供</a:t>
              </a:r>
              <a:r>
                <a:rPr lang="en-US" altLang="ja-JP" dirty="0">
                  <a:latin typeface="Meiryo" panose="020B0604030504040204" pitchFamily="34" charset="-128"/>
                  <a:ea typeface="Meiryo" panose="020B0604030504040204" pitchFamily="34" charset="-128"/>
                </a:rPr>
                <a:t>×</a:t>
              </a:r>
              <a:r>
                <a:rPr lang="ja-JP" altLang="en-US">
                  <a:latin typeface="Meiryo" panose="020B0604030504040204" pitchFamily="34" charset="-128"/>
                  <a:ea typeface="Meiryo" panose="020B0604030504040204" pitchFamily="34" charset="-128"/>
                </a:rPr>
                <a:t>変革支援</a:t>
              </a:r>
              <a:endParaRPr kumimoji="1" lang="ja-JP" altLang="en-US">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16F55087-50FC-C23B-8499-2E9BC46852AB}"/>
                </a:ext>
              </a:extLst>
            </p:cNvPr>
            <p:cNvSpPr txBox="1"/>
            <p:nvPr/>
          </p:nvSpPr>
          <p:spPr>
            <a:xfrm>
              <a:off x="7217555" y="2141140"/>
              <a:ext cx="1055096" cy="523220"/>
            </a:xfrm>
            <a:prstGeom prst="rect">
              <a:avLst/>
            </a:prstGeom>
            <a:noFill/>
          </p:spPr>
          <p:txBody>
            <a:bodyPr wrap="none" rtlCol="0">
              <a:spAutoFit/>
            </a:bodyPr>
            <a:lstStyle/>
            <a:p>
              <a:pPr algn="r"/>
              <a:r>
                <a:rPr kumimoji="1" lang="en-US" altLang="ja-JP" sz="1400" dirty="0">
                  <a:solidFill>
                    <a:srgbClr val="0432FF"/>
                  </a:solidFill>
                  <a:latin typeface="Meiryo" panose="020B0604030504040204" pitchFamily="34" charset="-128"/>
                  <a:ea typeface="Meiryo" panose="020B0604030504040204" pitchFamily="34" charset="-128"/>
                </a:rPr>
                <a:t>24</a:t>
              </a:r>
              <a:r>
                <a:rPr lang="en-US" altLang="ja-JP" sz="1400" dirty="0">
                  <a:solidFill>
                    <a:srgbClr val="0432FF"/>
                  </a:solidFill>
                  <a:latin typeface="Meiryo" panose="020B0604030504040204" pitchFamily="34" charset="-128"/>
                  <a:ea typeface="Meiryo" panose="020B0604030504040204" pitchFamily="34" charset="-128"/>
                </a:rPr>
                <a:t>&amp;</a:t>
              </a:r>
              <a:r>
                <a:rPr kumimoji="1" lang="en-US" altLang="ja-JP" sz="1400" dirty="0">
                  <a:solidFill>
                    <a:srgbClr val="0432FF"/>
                  </a:solidFill>
                  <a:latin typeface="Meiryo" panose="020B0604030504040204" pitchFamily="34" charset="-128"/>
                  <a:ea typeface="Meiryo" panose="020B0604030504040204" pitchFamily="34" charset="-128"/>
                </a:rPr>
                <a:t>365</a:t>
              </a:r>
              <a:r>
                <a:rPr kumimoji="1" lang="ja-JP" altLang="en-US" sz="1400">
                  <a:solidFill>
                    <a:srgbClr val="0432FF"/>
                  </a:solidFill>
                  <a:latin typeface="Meiryo" panose="020B0604030504040204" pitchFamily="34" charset="-128"/>
                  <a:ea typeface="Meiryo" panose="020B0604030504040204" pitchFamily="34" charset="-128"/>
                </a:rPr>
                <a:t>で</a:t>
              </a:r>
              <a:endParaRPr kumimoji="1" lang="en-US" altLang="ja-JP" sz="1400" dirty="0">
                <a:solidFill>
                  <a:srgbClr val="0432FF"/>
                </a:solidFill>
                <a:latin typeface="Meiryo" panose="020B0604030504040204" pitchFamily="34" charset="-128"/>
                <a:ea typeface="Meiryo" panose="020B0604030504040204" pitchFamily="34" charset="-128"/>
              </a:endParaRPr>
            </a:p>
            <a:p>
              <a:pPr algn="r"/>
              <a:r>
                <a:rPr kumimoji="1" lang="ja-JP" altLang="en-US" sz="1400">
                  <a:solidFill>
                    <a:srgbClr val="0432FF"/>
                  </a:solidFill>
                  <a:latin typeface="Meiryo" panose="020B0604030504040204" pitchFamily="34" charset="-128"/>
                  <a:ea typeface="Meiryo" panose="020B0604030504040204" pitchFamily="34" charset="-128"/>
                </a:rPr>
                <a:t>生成</a:t>
              </a:r>
              <a:r>
                <a:rPr kumimoji="1" lang="en-US" altLang="ja-JP" sz="1400" dirty="0">
                  <a:solidFill>
                    <a:srgbClr val="0432FF"/>
                  </a:solidFill>
                  <a:latin typeface="Meiryo" panose="020B0604030504040204" pitchFamily="34" charset="-128"/>
                  <a:ea typeface="Meiryo" panose="020B0604030504040204" pitchFamily="34" charset="-128"/>
                </a:rPr>
                <a:t>&amp;</a:t>
              </a:r>
              <a:r>
                <a:rPr kumimoji="1" lang="ja-JP" altLang="en-US" sz="1400">
                  <a:solidFill>
                    <a:srgbClr val="0432FF"/>
                  </a:solidFill>
                  <a:latin typeface="Meiryo" panose="020B0604030504040204" pitchFamily="34" charset="-128"/>
                  <a:ea typeface="Meiryo" panose="020B0604030504040204" pitchFamily="34" charset="-128"/>
                </a:rPr>
                <a:t>検証</a:t>
              </a:r>
            </a:p>
          </p:txBody>
        </p:sp>
        <p:sp>
          <p:nvSpPr>
            <p:cNvPr id="42" name="三角形 41">
              <a:extLst>
                <a:ext uri="{FF2B5EF4-FFF2-40B4-BE49-F238E27FC236}">
                  <a16:creationId xmlns:a16="http://schemas.microsoft.com/office/drawing/2014/main" id="{4B157482-E1AD-D5C9-EC1D-3786FC79EDC1}"/>
                </a:ext>
              </a:extLst>
            </p:cNvPr>
            <p:cNvSpPr/>
            <p:nvPr/>
          </p:nvSpPr>
          <p:spPr>
            <a:xfrm rot="5400000">
              <a:off x="5706814" y="1303181"/>
              <a:ext cx="542079" cy="393885"/>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3" name="図 42" descr="アイコン&#10;&#10;自動的に生成された説明">
              <a:extLst>
                <a:ext uri="{FF2B5EF4-FFF2-40B4-BE49-F238E27FC236}">
                  <a16:creationId xmlns:a16="http://schemas.microsoft.com/office/drawing/2014/main" id="{44C1F383-F6ED-3786-386E-9017A59818BF}"/>
                </a:ext>
              </a:extLst>
            </p:cNvPr>
            <p:cNvPicPr>
              <a:picLocks noChangeAspect="1"/>
            </p:cNvPicPr>
            <p:nvPr/>
          </p:nvPicPr>
          <p:blipFill>
            <a:blip r:embed="rId2"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8174708" y="4650710"/>
              <a:ext cx="628723" cy="715313"/>
            </a:xfrm>
            <a:prstGeom prst="rect">
              <a:avLst/>
            </a:prstGeom>
            <a:effectLst>
              <a:outerShdw blurRad="50800" dist="38100" dir="2700000" algn="tl" rotWithShape="0">
                <a:prstClr val="black">
                  <a:alpha val="40000"/>
                </a:prstClr>
              </a:outerShdw>
            </a:effectLst>
          </p:spPr>
        </p:pic>
        <p:sp>
          <p:nvSpPr>
            <p:cNvPr id="44" name="テキスト ボックス 43">
              <a:extLst>
                <a:ext uri="{FF2B5EF4-FFF2-40B4-BE49-F238E27FC236}">
                  <a16:creationId xmlns:a16="http://schemas.microsoft.com/office/drawing/2014/main" id="{81F5C6BC-BDB0-07FE-E678-798C653A89D1}"/>
                </a:ext>
              </a:extLst>
            </p:cNvPr>
            <p:cNvSpPr txBox="1"/>
            <p:nvPr/>
          </p:nvSpPr>
          <p:spPr>
            <a:xfrm>
              <a:off x="6900375" y="4912970"/>
              <a:ext cx="1082348" cy="523220"/>
            </a:xfrm>
            <a:prstGeom prst="rect">
              <a:avLst/>
            </a:prstGeom>
            <a:noFill/>
          </p:spPr>
          <p:txBody>
            <a:bodyPr wrap="none" rtlCol="0">
              <a:spAutoFit/>
            </a:bodyPr>
            <a:lstStyle/>
            <a:p>
              <a:pPr algn="r"/>
              <a:r>
                <a:rPr kumimoji="1" lang="ja-JP" altLang="en-US" sz="1400">
                  <a:solidFill>
                    <a:schemeClr val="accent3">
                      <a:lumMod val="50000"/>
                    </a:schemeClr>
                  </a:solidFill>
                  <a:latin typeface="Meiryo" panose="020B0604030504040204" pitchFamily="34" charset="-128"/>
                  <a:ea typeface="Meiryo" panose="020B0604030504040204" pitchFamily="34" charset="-128"/>
                </a:rPr>
                <a:t>環境構築と</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r"/>
              <a:r>
                <a:rPr lang="ja-JP" altLang="en-US" sz="1400">
                  <a:solidFill>
                    <a:schemeClr val="accent3">
                      <a:lumMod val="50000"/>
                    </a:schemeClr>
                  </a:solidFill>
                  <a:latin typeface="Meiryo" panose="020B0604030504040204" pitchFamily="34" charset="-128"/>
                  <a:ea typeface="Meiryo" panose="020B0604030504040204" pitchFamily="34" charset="-128"/>
                </a:rPr>
                <a:t>継続的改善</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grpSp>
      <p:sp>
        <p:nvSpPr>
          <p:cNvPr id="7" name="テキスト ボックス 6">
            <a:extLst>
              <a:ext uri="{FF2B5EF4-FFF2-40B4-BE49-F238E27FC236}">
                <a16:creationId xmlns:a16="http://schemas.microsoft.com/office/drawing/2014/main" id="{AEC187B5-2450-DC09-15A0-88B66B6B11AC}"/>
              </a:ext>
            </a:extLst>
          </p:cNvPr>
          <p:cNvSpPr txBox="1"/>
          <p:nvPr/>
        </p:nvSpPr>
        <p:spPr>
          <a:xfrm>
            <a:off x="6921344" y="5344503"/>
            <a:ext cx="1008866" cy="276999"/>
          </a:xfrm>
          <a:prstGeom prst="rect">
            <a:avLst/>
          </a:prstGeom>
          <a:noFill/>
        </p:spPr>
        <p:txBody>
          <a:bodyPr wrap="none" rtlCol="0">
            <a:spAutoFit/>
          </a:bodyPr>
          <a:lstStyle/>
          <a:p>
            <a:pPr algn="ctr"/>
            <a:r>
              <a:rPr kumimoji="1" lang="en-US" altLang="ja-JP" sz="1200" b="1" dirty="0">
                <a:solidFill>
                  <a:schemeClr val="accent6">
                    <a:lumMod val="75000"/>
                  </a:schemeClr>
                </a:solidFill>
                <a:latin typeface="Meiryo" panose="020B0604030504040204" pitchFamily="34" charset="-128"/>
                <a:ea typeface="Meiryo" panose="020B0604030504040204" pitchFamily="34" charset="-128"/>
              </a:rPr>
              <a:t>Readiness</a:t>
            </a:r>
            <a:endParaRPr kumimoji="1" lang="ja-JP" altLang="en-US" sz="1200" b="1">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8850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p:tgtEl>
                                          <p:spTgt spid="45"/>
                                        </p:tgtEl>
                                        <p:attrNameLst>
                                          <p:attrName>ppt_x</p:attrName>
                                        </p:attrNameLst>
                                      </p:cBhvr>
                                      <p:tavLst>
                                        <p:tav tm="0">
                                          <p:val>
                                            <p:strVal val="#ppt_x-#ppt_w*1.125000"/>
                                          </p:val>
                                        </p:tav>
                                        <p:tav tm="100000">
                                          <p:val>
                                            <p:strVal val="#ppt_x"/>
                                          </p:val>
                                        </p:tav>
                                      </p:tavLst>
                                    </p:anim>
                                    <p:animEffect transition="in" filter="wipe(right)">
                                      <p:cBhvr>
                                        <p:cTn id="8" dur="500"/>
                                        <p:tgtEl>
                                          <p:spTgt spid="4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p:tgtEl>
                                          <p:spTgt spid="46"/>
                                        </p:tgtEl>
                                        <p:attrNameLst>
                                          <p:attrName>ppt_x</p:attrName>
                                        </p:attrNameLst>
                                      </p:cBhvr>
                                      <p:tavLst>
                                        <p:tav tm="0">
                                          <p:val>
                                            <p:strVal val="#ppt_x-#ppt_w*1.125000"/>
                                          </p:val>
                                        </p:tav>
                                        <p:tav tm="100000">
                                          <p:val>
                                            <p:strVal val="#ppt_x"/>
                                          </p:val>
                                        </p:tav>
                                      </p:tavLst>
                                    </p:anim>
                                    <p:animEffect transition="in" filter="wipe(right)">
                                      <p:cBhvr>
                                        <p:cTn id="14" dur="500"/>
                                        <p:tgtEl>
                                          <p:spTgt spid="46"/>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CDCC4E0-C196-6DAC-1CE1-6B66FB1F0F64}"/>
              </a:ext>
            </a:extLst>
          </p:cNvPr>
          <p:cNvPicPr>
            <a:picLocks noChangeAspect="1"/>
          </p:cNvPicPr>
          <p:nvPr/>
        </p:nvPicPr>
        <p:blipFill>
          <a:blip r:embed="rId3"/>
          <a:stretch>
            <a:fillRect/>
          </a:stretch>
        </p:blipFill>
        <p:spPr>
          <a:xfrm>
            <a:off x="683111" y="821457"/>
            <a:ext cx="7777778" cy="5666233"/>
          </a:xfrm>
          <a:prstGeom prst="rect">
            <a:avLst/>
          </a:prstGeom>
          <a:ln>
            <a:noFill/>
          </a:ln>
          <a:effectLst>
            <a:softEdge rad="112500"/>
          </a:effectLst>
        </p:spPr>
      </p:pic>
      <p:sp>
        <p:nvSpPr>
          <p:cNvPr id="2" name="タイトル 1">
            <a:extLst>
              <a:ext uri="{FF2B5EF4-FFF2-40B4-BE49-F238E27FC236}">
                <a16:creationId xmlns:a16="http://schemas.microsoft.com/office/drawing/2014/main" id="{0A0B878F-FA6E-1946-A342-9DD363937AC0}"/>
              </a:ext>
            </a:extLst>
          </p:cNvPr>
          <p:cNvSpPr>
            <a:spLocks noGrp="1"/>
          </p:cNvSpPr>
          <p:nvPr>
            <p:ph type="title"/>
          </p:nvPr>
        </p:nvSpPr>
        <p:spPr/>
        <p:txBody>
          <a:bodyPr/>
          <a:lstStyle/>
          <a:p>
            <a:r>
              <a:rPr kumimoji="1" lang="ja-JP" altLang="en-US" dirty="0"/>
              <a:t>スマートフォン</a:t>
            </a:r>
            <a:r>
              <a:rPr lang="ja-JP" altLang="en-US" dirty="0"/>
              <a:t>がもたらした不可逆的な行動変容</a:t>
            </a:r>
            <a:endParaRPr kumimoji="1" lang="ja-JP" altLang="en-US" dirty="0"/>
          </a:p>
        </p:txBody>
      </p:sp>
      <p:grpSp>
        <p:nvGrpSpPr>
          <p:cNvPr id="35" name="グループ化 34">
            <a:extLst>
              <a:ext uri="{FF2B5EF4-FFF2-40B4-BE49-F238E27FC236}">
                <a16:creationId xmlns:a16="http://schemas.microsoft.com/office/drawing/2014/main" id="{9D6B5ADB-6812-8B7D-0B4A-8AC749FC2F82}"/>
              </a:ext>
            </a:extLst>
          </p:cNvPr>
          <p:cNvGrpSpPr/>
          <p:nvPr/>
        </p:nvGrpSpPr>
        <p:grpSpPr>
          <a:xfrm>
            <a:off x="6586687" y="5365540"/>
            <a:ext cx="2330513" cy="1056962"/>
            <a:chOff x="6474587" y="2754319"/>
            <a:chExt cx="2330513" cy="1056962"/>
          </a:xfrm>
        </p:grpSpPr>
        <p:sp>
          <p:nvSpPr>
            <p:cNvPr id="33" name="角丸四角形吹き出し 32">
              <a:extLst>
                <a:ext uri="{FF2B5EF4-FFF2-40B4-BE49-F238E27FC236}">
                  <a16:creationId xmlns:a16="http://schemas.microsoft.com/office/drawing/2014/main" id="{DBC182C1-0361-1BC9-2110-A90F89E20943}"/>
                </a:ext>
              </a:extLst>
            </p:cNvPr>
            <p:cNvSpPr/>
            <p:nvPr/>
          </p:nvSpPr>
          <p:spPr>
            <a:xfrm>
              <a:off x="6474587" y="2754319"/>
              <a:ext cx="2330513" cy="1056962"/>
            </a:xfrm>
            <a:prstGeom prst="wedgeRoundRectCallout">
              <a:avLst>
                <a:gd name="adj1" fmla="val -42785"/>
                <a:gd name="adj2" fmla="val -98022"/>
                <a:gd name="adj3" fmla="val 16667"/>
              </a:avLst>
            </a:prstGeom>
            <a:solidFill>
              <a:srgbClr val="FFFFFF">
                <a:alpha val="6901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5ABD01DE-9491-6BF7-9A6F-69CED8485048}"/>
                </a:ext>
              </a:extLst>
            </p:cNvPr>
            <p:cNvSpPr txBox="1"/>
            <p:nvPr/>
          </p:nvSpPr>
          <p:spPr>
            <a:xfrm>
              <a:off x="6542942" y="2836503"/>
              <a:ext cx="2262158" cy="923330"/>
            </a:xfrm>
            <a:prstGeom prst="rect">
              <a:avLst/>
            </a:prstGeom>
            <a:noFill/>
          </p:spPr>
          <p:txBody>
            <a:bodyPr wrap="none" rtlCol="0">
              <a:spAutoFit/>
            </a:bodyPr>
            <a:lstStyle/>
            <a:p>
              <a:r>
                <a:rPr kumimoji="1" lang="ja-JP" altLang="en-US">
                  <a:solidFill>
                    <a:srgbClr val="C00000"/>
                  </a:solidFill>
                  <a:latin typeface="Meiryo" panose="020B0604030504040204" pitchFamily="34" charset="-128"/>
                  <a:ea typeface="Meiryo" panose="020B0604030504040204" pitchFamily="34" charset="-128"/>
                </a:rPr>
                <a:t>あなたは</a:t>
              </a:r>
              <a:endParaRPr kumimoji="1" lang="en-US" altLang="ja-JP" dirty="0">
                <a:solidFill>
                  <a:srgbClr val="C00000"/>
                </a:solidFill>
                <a:latin typeface="Meiryo" panose="020B0604030504040204" pitchFamily="34" charset="-128"/>
                <a:ea typeface="Meiryo" panose="020B0604030504040204" pitchFamily="34" charset="-128"/>
              </a:endParaRPr>
            </a:p>
            <a:p>
              <a:r>
                <a:rPr kumimoji="1" lang="ja-JP" altLang="en-US">
                  <a:solidFill>
                    <a:srgbClr val="C00000"/>
                  </a:solidFill>
                  <a:latin typeface="Meiryo" panose="020B0604030504040204" pitchFamily="34" charset="-128"/>
                  <a:ea typeface="Meiryo" panose="020B0604030504040204" pitchFamily="34" charset="-128"/>
                </a:rPr>
                <a:t>スマホのない生活に</a:t>
              </a:r>
              <a:endParaRPr kumimoji="1" lang="en-US" altLang="ja-JP" dirty="0">
                <a:solidFill>
                  <a:srgbClr val="C00000"/>
                </a:solidFill>
                <a:latin typeface="Meiryo" panose="020B0604030504040204" pitchFamily="34" charset="-128"/>
                <a:ea typeface="Meiryo" panose="020B0604030504040204" pitchFamily="34" charset="-128"/>
              </a:endParaRPr>
            </a:p>
            <a:p>
              <a:r>
                <a:rPr kumimoji="1" lang="ja-JP" altLang="en-US">
                  <a:solidFill>
                    <a:srgbClr val="C00000"/>
                  </a:solidFill>
                  <a:latin typeface="Meiryo" panose="020B0604030504040204" pitchFamily="34" charset="-128"/>
                  <a:ea typeface="Meiryo" panose="020B0604030504040204" pitchFamily="34" charset="-128"/>
                </a:rPr>
                <a:t>戻れますか？</a:t>
              </a:r>
            </a:p>
          </p:txBody>
        </p:sp>
      </p:grpSp>
      <p:sp>
        <p:nvSpPr>
          <p:cNvPr id="4" name="右矢印 3">
            <a:extLst>
              <a:ext uri="{FF2B5EF4-FFF2-40B4-BE49-F238E27FC236}">
                <a16:creationId xmlns:a16="http://schemas.microsoft.com/office/drawing/2014/main" id="{412B81D3-61D1-F144-BBC4-44CC587307B7}"/>
              </a:ext>
            </a:extLst>
          </p:cNvPr>
          <p:cNvSpPr/>
          <p:nvPr/>
        </p:nvSpPr>
        <p:spPr>
          <a:xfrm>
            <a:off x="2628900" y="1548246"/>
            <a:ext cx="862445" cy="654627"/>
          </a:xfrm>
          <a:prstGeom prst="rightArrow">
            <a:avLst/>
          </a:prstGeom>
          <a:solidFill>
            <a:schemeClr val="accent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右矢印 4">
            <a:extLst>
              <a:ext uri="{FF2B5EF4-FFF2-40B4-BE49-F238E27FC236}">
                <a16:creationId xmlns:a16="http://schemas.microsoft.com/office/drawing/2014/main" id="{C2A320C8-0B90-F694-779D-D5894B4E326C}"/>
              </a:ext>
            </a:extLst>
          </p:cNvPr>
          <p:cNvSpPr/>
          <p:nvPr/>
        </p:nvSpPr>
        <p:spPr>
          <a:xfrm>
            <a:off x="2628900" y="2999946"/>
            <a:ext cx="862445" cy="654627"/>
          </a:xfrm>
          <a:prstGeom prst="rightArrow">
            <a:avLst/>
          </a:prstGeom>
          <a:solidFill>
            <a:schemeClr val="accent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a:extLst>
              <a:ext uri="{FF2B5EF4-FFF2-40B4-BE49-F238E27FC236}">
                <a16:creationId xmlns:a16="http://schemas.microsoft.com/office/drawing/2014/main" id="{F0CB2403-38E7-FBF4-197E-867D8078D8BF}"/>
              </a:ext>
            </a:extLst>
          </p:cNvPr>
          <p:cNvSpPr/>
          <p:nvPr/>
        </p:nvSpPr>
        <p:spPr>
          <a:xfrm>
            <a:off x="2628900" y="4243391"/>
            <a:ext cx="862445" cy="654627"/>
          </a:xfrm>
          <a:prstGeom prst="rightArrow">
            <a:avLst/>
          </a:prstGeom>
          <a:solidFill>
            <a:schemeClr val="accent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右矢印 6">
            <a:extLst>
              <a:ext uri="{FF2B5EF4-FFF2-40B4-BE49-F238E27FC236}">
                <a16:creationId xmlns:a16="http://schemas.microsoft.com/office/drawing/2014/main" id="{51C14708-073E-8FC1-C466-4BEEF34A3356}"/>
              </a:ext>
            </a:extLst>
          </p:cNvPr>
          <p:cNvSpPr/>
          <p:nvPr/>
        </p:nvSpPr>
        <p:spPr>
          <a:xfrm>
            <a:off x="2628900" y="5365540"/>
            <a:ext cx="862445" cy="654627"/>
          </a:xfrm>
          <a:prstGeom prst="rightArrow">
            <a:avLst/>
          </a:prstGeom>
          <a:solidFill>
            <a:schemeClr val="accent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右大かっこ 7">
            <a:extLst>
              <a:ext uri="{FF2B5EF4-FFF2-40B4-BE49-F238E27FC236}">
                <a16:creationId xmlns:a16="http://schemas.microsoft.com/office/drawing/2014/main" id="{10DE889C-6E23-DFE1-278C-DCC3CE034105}"/>
              </a:ext>
            </a:extLst>
          </p:cNvPr>
          <p:cNvSpPr/>
          <p:nvPr/>
        </p:nvSpPr>
        <p:spPr>
          <a:xfrm>
            <a:off x="5382424" y="1375500"/>
            <a:ext cx="181840" cy="4679740"/>
          </a:xfrm>
          <a:prstGeom prst="rightBracket">
            <a:avLst/>
          </a:prstGeom>
          <a:ln w="76200">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 name="右矢印 8">
            <a:extLst>
              <a:ext uri="{FF2B5EF4-FFF2-40B4-BE49-F238E27FC236}">
                <a16:creationId xmlns:a16="http://schemas.microsoft.com/office/drawing/2014/main" id="{3571D7AA-FF47-C62D-998E-33791289964F}"/>
              </a:ext>
            </a:extLst>
          </p:cNvPr>
          <p:cNvSpPr/>
          <p:nvPr/>
        </p:nvSpPr>
        <p:spPr>
          <a:xfrm>
            <a:off x="5716541" y="2949723"/>
            <a:ext cx="455660" cy="1293668"/>
          </a:xfrm>
          <a:prstGeom prst="rightArrow">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F60EED0F-DEC3-2CBF-D2A5-449FB0A571A1}"/>
              </a:ext>
            </a:extLst>
          </p:cNvPr>
          <p:cNvSpPr txBox="1"/>
          <p:nvPr/>
        </p:nvSpPr>
        <p:spPr>
          <a:xfrm>
            <a:off x="5891483" y="1006168"/>
            <a:ext cx="2797561" cy="369332"/>
          </a:xfrm>
          <a:prstGeom prst="rect">
            <a:avLst/>
          </a:prstGeom>
          <a:noFill/>
        </p:spPr>
        <p:txBody>
          <a:bodyPr wrap="none" rtlCol="0">
            <a:spAutoFit/>
          </a:bodyPr>
          <a:lstStyle/>
          <a:p>
            <a:r>
              <a:rPr kumimoji="1" lang="en-US" altLang="ja-JP" b="1" dirty="0">
                <a:latin typeface="Meiryo" panose="020B0604030504040204" pitchFamily="34" charset="-128"/>
                <a:ea typeface="Meiryo" panose="020B0604030504040204" pitchFamily="34" charset="-128"/>
              </a:rPr>
              <a:t>2007</a:t>
            </a:r>
            <a:r>
              <a:rPr kumimoji="1" lang="ja-JP" altLang="en-US" b="1">
                <a:latin typeface="Meiryo" panose="020B0604030504040204" pitchFamily="34" charset="-128"/>
                <a:ea typeface="Meiryo" panose="020B0604030504040204" pitchFamily="34" charset="-128"/>
              </a:rPr>
              <a:t>年・</a:t>
            </a:r>
            <a:r>
              <a:rPr kumimoji="1" lang="en-US" altLang="ja-JP" b="1" dirty="0">
                <a:latin typeface="Meiryo" panose="020B0604030504040204" pitchFamily="34" charset="-128"/>
                <a:ea typeface="Meiryo" panose="020B0604030504040204" pitchFamily="34" charset="-128"/>
              </a:rPr>
              <a:t>iPhone</a:t>
            </a:r>
            <a:r>
              <a:rPr kumimoji="1" lang="ja-JP" altLang="en-US" b="1">
                <a:latin typeface="Meiryo" panose="020B0604030504040204" pitchFamily="34" charset="-128"/>
                <a:ea typeface="Meiryo" panose="020B0604030504040204" pitchFamily="34" charset="-128"/>
              </a:rPr>
              <a:t>の登場</a:t>
            </a:r>
          </a:p>
        </p:txBody>
      </p:sp>
    </p:spTree>
    <p:extLst>
      <p:ext uri="{BB962C8B-B14F-4D97-AF65-F5344CB8AC3E}">
        <p14:creationId xmlns:p14="http://schemas.microsoft.com/office/powerpoint/2010/main" val="178211639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D1517-D829-DC42-DBC2-83EC218E88EE}"/>
              </a:ext>
            </a:extLst>
          </p:cNvPr>
          <p:cNvSpPr>
            <a:spLocks noGrp="1"/>
          </p:cNvSpPr>
          <p:nvPr>
            <p:ph type="title"/>
          </p:nvPr>
        </p:nvSpPr>
        <p:spPr/>
        <p:txBody>
          <a:bodyPr/>
          <a:lstStyle/>
          <a:p>
            <a:r>
              <a:rPr lang="ja-JP" altLang="en-US" dirty="0"/>
              <a:t>クラウドネイティブとは</a:t>
            </a:r>
            <a:endParaRPr kumimoji="1" lang="ja-JP" altLang="en-US" dirty="0"/>
          </a:p>
        </p:txBody>
      </p:sp>
      <p:pic>
        <p:nvPicPr>
          <p:cNvPr id="9" name="図 8"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F53D463E-7CD3-2C32-FF74-FB6675120EB8}"/>
              </a:ext>
            </a:extLst>
          </p:cNvPr>
          <p:cNvPicPr>
            <a:picLocks noChangeAspect="1"/>
          </p:cNvPicPr>
          <p:nvPr/>
        </p:nvPicPr>
        <p:blipFill>
          <a:blip r:embed="rId2"/>
          <a:srcRect t="12814" b="12873"/>
          <a:stretch>
            <a:fillRect/>
          </a:stretch>
        </p:blipFill>
        <p:spPr>
          <a:xfrm>
            <a:off x="136302" y="1666448"/>
            <a:ext cx="8871396" cy="4925152"/>
          </a:xfrm>
          <a:prstGeom prst="rect">
            <a:avLst/>
          </a:prstGeom>
        </p:spPr>
      </p:pic>
      <p:sp>
        <p:nvSpPr>
          <p:cNvPr id="4" name="テキスト ボックス 3">
            <a:extLst>
              <a:ext uri="{FF2B5EF4-FFF2-40B4-BE49-F238E27FC236}">
                <a16:creationId xmlns:a16="http://schemas.microsoft.com/office/drawing/2014/main" id="{235164EB-B0A8-30F4-F008-760D2E7B2045}"/>
              </a:ext>
            </a:extLst>
          </p:cNvPr>
          <p:cNvSpPr txBox="1"/>
          <p:nvPr/>
        </p:nvSpPr>
        <p:spPr>
          <a:xfrm>
            <a:off x="306831" y="870561"/>
            <a:ext cx="8530337" cy="738664"/>
          </a:xfrm>
          <a:prstGeom prst="rect">
            <a:avLst/>
          </a:prstGeom>
          <a:noFill/>
        </p:spPr>
        <p:txBody>
          <a:bodyPr wrap="square">
            <a:spAutoFit/>
          </a:bodyPr>
          <a:lstStyle/>
          <a:p>
            <a:r>
              <a:rPr lang="ja-JP" altLang="en-US" sz="1400" b="1">
                <a:latin typeface="Meiryo" panose="020B0604030504040204" pitchFamily="34" charset="-128"/>
                <a:ea typeface="Meiryo" panose="020B0604030504040204" pitchFamily="34" charset="-128"/>
              </a:rPr>
              <a:t>クラウドネイティブ（</a:t>
            </a:r>
            <a:r>
              <a:rPr lang="en" altLang="ja-JP" sz="1400" b="1" dirty="0">
                <a:latin typeface="Meiryo" panose="020B0604030504040204" pitchFamily="34" charset="-128"/>
                <a:ea typeface="Meiryo" panose="020B0604030504040204" pitchFamily="34" charset="-128"/>
              </a:rPr>
              <a:t>Cloud Native</a:t>
            </a:r>
            <a:r>
              <a:rPr lang="ja-JP" altLang="en" sz="1400" b="1">
                <a:latin typeface="Meiryo" panose="020B0604030504040204" pitchFamily="34" charset="-128"/>
                <a:ea typeface="Meiryo" panose="020B0604030504040204" pitchFamily="34" charset="-128"/>
              </a:rPr>
              <a:t>）</a:t>
            </a:r>
            <a:r>
              <a:rPr lang="ja-JP" altLang="en-US" sz="1400">
                <a:latin typeface="Meiryo" panose="020B0604030504040204" pitchFamily="34" charset="-128"/>
                <a:ea typeface="Meiryo" panose="020B0604030504040204" pitchFamily="34" charset="-128"/>
              </a:rPr>
              <a:t>とは、クラウドの特性（拡張性、柔軟性、自動化など）を活かすべく、クラウド上での動作を前提としてシステムを設計・構築・運用する考え方や技術</a:t>
            </a:r>
            <a:r>
              <a:rPr lang="ja-JP" altLang="en-US" sz="1400" b="0" i="0">
                <a:solidFill>
                  <a:srgbClr val="0A0A0A"/>
                </a:solidFill>
                <a:effectLst/>
                <a:latin typeface="Meiryo" panose="020B0604030504040204" pitchFamily="34" charset="-128"/>
                <a:ea typeface="Meiryo" panose="020B0604030504040204" pitchFamily="34" charset="-128"/>
              </a:rPr>
              <a:t>のこと。</a:t>
            </a:r>
            <a:r>
              <a:rPr lang="ja-JP" altLang="en-US" sz="1400" b="1" i="0">
                <a:solidFill>
                  <a:srgbClr val="0A0A0A"/>
                </a:solidFill>
                <a:effectLst/>
                <a:latin typeface="Meiryo" panose="020B0604030504040204" pitchFamily="34" charset="-128"/>
                <a:ea typeface="Meiryo" panose="020B0604030504040204" pitchFamily="34" charset="-128"/>
              </a:rPr>
              <a:t>コンテナ、マイクロサービス、</a:t>
            </a:r>
            <a:r>
              <a:rPr lang="en" altLang="ja-JP" sz="1400" b="1" i="0" dirty="0">
                <a:solidFill>
                  <a:srgbClr val="0A0A0A"/>
                </a:solidFill>
                <a:effectLst/>
                <a:latin typeface="Meiryo" panose="020B0604030504040204" pitchFamily="34" charset="-128"/>
                <a:ea typeface="Meiryo" panose="020B0604030504040204" pitchFamily="34" charset="-128"/>
              </a:rPr>
              <a:t>DevOps</a:t>
            </a:r>
            <a:r>
              <a:rPr lang="ja-JP" altLang="en" sz="1400" b="1" i="0">
                <a:solidFill>
                  <a:srgbClr val="0A0A0A"/>
                </a:solidFill>
                <a:effectLst/>
                <a:latin typeface="Meiryo" panose="020B0604030504040204" pitchFamily="34" charset="-128"/>
                <a:ea typeface="Meiryo" panose="020B0604030504040204" pitchFamily="34" charset="-128"/>
              </a:rPr>
              <a:t>、</a:t>
            </a:r>
            <a:r>
              <a:rPr lang="ja-JP" altLang="en-US" sz="1400" b="1" i="0">
                <a:solidFill>
                  <a:srgbClr val="0A0A0A"/>
                </a:solidFill>
                <a:effectLst/>
                <a:latin typeface="Meiryo" panose="020B0604030504040204" pitchFamily="34" charset="-128"/>
                <a:ea typeface="Meiryo" panose="020B0604030504040204" pitchFamily="34" charset="-128"/>
              </a:rPr>
              <a:t>宣言型</a:t>
            </a:r>
            <a:r>
              <a:rPr lang="en" altLang="ja-JP" sz="1400" b="1" i="0" dirty="0">
                <a:solidFill>
                  <a:srgbClr val="0A0A0A"/>
                </a:solidFill>
                <a:effectLst/>
                <a:latin typeface="Meiryo" panose="020B0604030504040204" pitchFamily="34" charset="-128"/>
                <a:ea typeface="Meiryo" panose="020B0604030504040204" pitchFamily="34" charset="-128"/>
              </a:rPr>
              <a:t>API</a:t>
            </a:r>
            <a:r>
              <a:rPr lang="ja-JP" altLang="en-US" sz="1400" b="1" i="0">
                <a:solidFill>
                  <a:srgbClr val="0A0A0A"/>
                </a:solidFill>
                <a:effectLst/>
                <a:latin typeface="Meiryo" panose="020B0604030504040204" pitchFamily="34" charset="-128"/>
                <a:ea typeface="Meiryo" panose="020B0604030504040204" pitchFamily="34" charset="-128"/>
              </a:rPr>
              <a:t>など</a:t>
            </a:r>
            <a:r>
              <a:rPr lang="ja-JP" altLang="en-US" sz="1400" b="0" i="0">
                <a:solidFill>
                  <a:srgbClr val="0A0A0A"/>
                </a:solidFill>
                <a:effectLst/>
                <a:latin typeface="Meiryo" panose="020B0604030504040204" pitchFamily="34" charset="-128"/>
                <a:ea typeface="Meiryo" panose="020B0604030504040204" pitchFamily="34" charset="-128"/>
              </a:rPr>
              <a:t>があり、迅速な開発と高可用な運用を実現する。 </a:t>
            </a:r>
            <a:endParaRPr lang="ja-JP" altLang="en-US" sz="14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718034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D1517-D829-DC42-DBC2-83EC218E88EE}"/>
              </a:ext>
            </a:extLst>
          </p:cNvPr>
          <p:cNvSpPr>
            <a:spLocks noGrp="1"/>
          </p:cNvSpPr>
          <p:nvPr>
            <p:ph type="title"/>
          </p:nvPr>
        </p:nvSpPr>
        <p:spPr/>
        <p:txBody>
          <a:bodyPr/>
          <a:lstStyle/>
          <a:p>
            <a:r>
              <a:rPr lang="ja-JP" altLang="en-US" dirty="0"/>
              <a:t>クラウドネイティブとは</a:t>
            </a:r>
            <a:endParaRPr kumimoji="1" lang="ja-JP" altLang="en-US" dirty="0"/>
          </a:p>
        </p:txBody>
      </p:sp>
      <p:sp>
        <p:nvSpPr>
          <p:cNvPr id="4" name="テキスト ボックス 3">
            <a:extLst>
              <a:ext uri="{FF2B5EF4-FFF2-40B4-BE49-F238E27FC236}">
                <a16:creationId xmlns:a16="http://schemas.microsoft.com/office/drawing/2014/main" id="{EBBCC338-F975-C4BE-BD58-CE23ADE2361F}"/>
              </a:ext>
            </a:extLst>
          </p:cNvPr>
          <p:cNvSpPr txBox="1"/>
          <p:nvPr/>
        </p:nvSpPr>
        <p:spPr>
          <a:xfrm>
            <a:off x="179631" y="823697"/>
            <a:ext cx="7448031" cy="1354217"/>
          </a:xfrm>
          <a:prstGeom prst="rect">
            <a:avLst/>
          </a:prstGeom>
          <a:noFill/>
        </p:spPr>
        <p:txBody>
          <a:bodyPr wrap="square">
            <a:spAutoFit/>
          </a:bodyPr>
          <a:lstStyle/>
          <a:p>
            <a:pPr>
              <a:spcAft>
                <a:spcPts val="600"/>
              </a:spcAft>
            </a:pPr>
            <a:r>
              <a:rPr lang="ja-JP" altLang="en-US" sz="1200" b="1">
                <a:latin typeface="Meiryo" panose="020B0604030504040204" pitchFamily="34" charset="-128"/>
                <a:ea typeface="Meiryo" panose="020B0604030504040204" pitchFamily="34" charset="-128"/>
              </a:rPr>
              <a:t>何が変わるか：</a:t>
            </a:r>
            <a:r>
              <a:rPr lang="ja-JP" altLang="en-US" sz="1200">
                <a:latin typeface="Meiryo" panose="020B0604030504040204" pitchFamily="34" charset="-128"/>
                <a:ea typeface="Meiryo" panose="020B0604030504040204" pitchFamily="34" charset="-128"/>
              </a:rPr>
              <a:t>コンテナ・マイクロサービスを中心に、</a:t>
            </a:r>
            <a:r>
              <a:rPr lang="en" altLang="ja-JP" sz="1200" dirty="0">
                <a:latin typeface="Meiryo" panose="020B0604030504040204" pitchFamily="34" charset="-128"/>
                <a:ea typeface="Meiryo" panose="020B0604030504040204" pitchFamily="34" charset="-128"/>
              </a:rPr>
              <a:t>DevOps</a:t>
            </a:r>
            <a:r>
              <a:rPr lang="ja-JP" altLang="en" sz="1200">
                <a:latin typeface="Meiryo" panose="020B0604030504040204" pitchFamily="34" charset="-128"/>
                <a:ea typeface="Meiryo" panose="020B0604030504040204" pitchFamily="34" charset="-128"/>
              </a:rPr>
              <a:t>／</a:t>
            </a:r>
            <a:r>
              <a:rPr lang="en" altLang="ja-JP" sz="1200" dirty="0">
                <a:latin typeface="Meiryo" panose="020B0604030504040204" pitchFamily="34" charset="-128"/>
                <a:ea typeface="Meiryo" panose="020B0604030504040204" pitchFamily="34" charset="-128"/>
              </a:rPr>
              <a:t>CI/CD</a:t>
            </a:r>
            <a:r>
              <a:rPr lang="ja-JP" altLang="en" sz="1200">
                <a:latin typeface="Meiryo" panose="020B0604030504040204" pitchFamily="34" charset="-128"/>
                <a:ea typeface="Meiryo" panose="020B0604030504040204" pitchFamily="34" charset="-128"/>
              </a:rPr>
              <a:t>／</a:t>
            </a:r>
            <a:r>
              <a:rPr lang="en" altLang="ja-JP" sz="1200" dirty="0" err="1">
                <a:latin typeface="Meiryo" panose="020B0604030504040204" pitchFamily="34" charset="-128"/>
                <a:ea typeface="Meiryo" panose="020B0604030504040204" pitchFamily="34" charset="-128"/>
              </a:rPr>
              <a:t>GitOps</a:t>
            </a:r>
            <a:r>
              <a:rPr lang="ja-JP" altLang="en" sz="120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オブザーバビリティ、プラットフォームエンジニアリングが</a:t>
            </a:r>
            <a:r>
              <a:rPr lang="ja-JP" altLang="en-US" sz="1200" b="1">
                <a:solidFill>
                  <a:srgbClr val="0070C0"/>
                </a:solidFill>
                <a:latin typeface="Meiryo" panose="020B0604030504040204" pitchFamily="34" charset="-128"/>
                <a:ea typeface="Meiryo" panose="020B0604030504040204" pitchFamily="34" charset="-128"/>
              </a:rPr>
              <a:t>開発と運用の前提</a:t>
            </a:r>
            <a:r>
              <a:rPr lang="ja-JP" altLang="en-US" sz="1200">
                <a:latin typeface="Meiryo" panose="020B0604030504040204" pitchFamily="34" charset="-128"/>
                <a:ea typeface="Meiryo" panose="020B0604030504040204" pitchFamily="34" charset="-128"/>
              </a:rPr>
              <a:t>になる。</a:t>
            </a:r>
          </a:p>
          <a:p>
            <a:pPr>
              <a:spcAft>
                <a:spcPts val="600"/>
              </a:spcAft>
            </a:pPr>
            <a:r>
              <a:rPr lang="ja-JP" altLang="en-US" sz="1200" b="1">
                <a:latin typeface="Meiryo" panose="020B0604030504040204" pitchFamily="34" charset="-128"/>
                <a:ea typeface="Meiryo" panose="020B0604030504040204" pitchFamily="34" charset="-128"/>
              </a:rPr>
              <a:t>なぜ進むか：</a:t>
            </a:r>
            <a:r>
              <a:rPr lang="ja-JP" altLang="en-US" sz="1200">
                <a:latin typeface="Meiryo" panose="020B0604030504040204" pitchFamily="34" charset="-128"/>
                <a:ea typeface="Meiryo" panose="020B0604030504040204" pitchFamily="34" charset="-128"/>
              </a:rPr>
              <a:t>理由は</a:t>
            </a:r>
            <a:r>
              <a:rPr lang="ja-JP" altLang="en-US" sz="1200" b="1">
                <a:solidFill>
                  <a:srgbClr val="0070C0"/>
                </a:solidFill>
                <a:latin typeface="Meiryo" panose="020B0604030504040204" pitchFamily="34" charset="-128"/>
                <a:ea typeface="Meiryo" panose="020B0604030504040204" pitchFamily="34" charset="-128"/>
              </a:rPr>
              <a:t>イノベーション速度、スケーラビリティと回復力、マルチ／ハイブリッドクラウド対応、コスト最適化、優れた顧客体験</a:t>
            </a:r>
            <a:r>
              <a:rPr lang="ja-JP" altLang="en-US" sz="1200">
                <a:latin typeface="Meiryo" panose="020B0604030504040204" pitchFamily="34" charset="-128"/>
                <a:ea typeface="Meiryo" panose="020B0604030504040204" pitchFamily="34" charset="-128"/>
              </a:rPr>
              <a:t>など。</a:t>
            </a:r>
          </a:p>
          <a:p>
            <a:pPr>
              <a:spcAft>
                <a:spcPts val="600"/>
              </a:spcAft>
            </a:pPr>
            <a:r>
              <a:rPr lang="ja-JP" altLang="en-US" sz="1200" b="1">
                <a:latin typeface="Meiryo" panose="020B0604030504040204" pitchFamily="34" charset="-128"/>
                <a:ea typeface="Meiryo" panose="020B0604030504040204" pitchFamily="34" charset="-128"/>
              </a:rPr>
              <a:t>最大の壁：</a:t>
            </a:r>
            <a:r>
              <a:rPr lang="ja-JP" altLang="en-US" sz="1200">
                <a:latin typeface="Meiryo" panose="020B0604030504040204" pitchFamily="34" charset="-128"/>
                <a:ea typeface="Meiryo" panose="020B0604030504040204" pitchFamily="34" charset="-128"/>
              </a:rPr>
              <a:t>技術そのものより、組織文化と運用プロセスの改革。</a:t>
            </a:r>
            <a:r>
              <a:rPr lang="ja-JP" altLang="en-US" sz="1200" b="1">
                <a:solidFill>
                  <a:srgbClr val="C00000"/>
                </a:solidFill>
                <a:latin typeface="Meiryo" panose="020B0604030504040204" pitchFamily="34" charset="-128"/>
                <a:ea typeface="Meiryo" panose="020B0604030504040204" pitchFamily="34" charset="-128"/>
              </a:rPr>
              <a:t>技術だけ導入しても文化が変わらなければ効果は限定的</a:t>
            </a:r>
            <a:r>
              <a:rPr lang="ja-JP" altLang="en-US" sz="1200">
                <a:latin typeface="Meiryo" panose="020B0604030504040204" pitchFamily="34" charset="-128"/>
                <a:ea typeface="Meiryo" panose="020B0604030504040204" pitchFamily="34" charset="-128"/>
              </a:rPr>
              <a:t>。</a:t>
            </a:r>
          </a:p>
        </p:txBody>
      </p:sp>
      <p:graphicFrame>
        <p:nvGraphicFramePr>
          <p:cNvPr id="7" name="表 6">
            <a:extLst>
              <a:ext uri="{FF2B5EF4-FFF2-40B4-BE49-F238E27FC236}">
                <a16:creationId xmlns:a16="http://schemas.microsoft.com/office/drawing/2014/main" id="{41AD964F-19D2-BA63-D570-905F23C9DC8E}"/>
              </a:ext>
            </a:extLst>
          </p:cNvPr>
          <p:cNvGraphicFramePr>
            <a:graphicFrameLocks noGrp="1"/>
          </p:cNvGraphicFramePr>
          <p:nvPr/>
        </p:nvGraphicFramePr>
        <p:xfrm>
          <a:off x="258234" y="2182449"/>
          <a:ext cx="8627531" cy="4397557"/>
        </p:xfrm>
        <a:graphic>
          <a:graphicData uri="http://schemas.openxmlformats.org/drawingml/2006/table">
            <a:tbl>
              <a:tblPr>
                <a:tableStyleId>{5C22544A-7EE6-4342-B048-85BDC9FD1C3A}</a:tableStyleId>
              </a:tblPr>
              <a:tblGrid>
                <a:gridCol w="1159933">
                  <a:extLst>
                    <a:ext uri="{9D8B030D-6E8A-4147-A177-3AD203B41FA5}">
                      <a16:colId xmlns:a16="http://schemas.microsoft.com/office/drawing/2014/main" val="2484930317"/>
                    </a:ext>
                  </a:extLst>
                </a:gridCol>
                <a:gridCol w="2085091">
                  <a:extLst>
                    <a:ext uri="{9D8B030D-6E8A-4147-A177-3AD203B41FA5}">
                      <a16:colId xmlns:a16="http://schemas.microsoft.com/office/drawing/2014/main" val="1905056627"/>
                    </a:ext>
                  </a:extLst>
                </a:gridCol>
                <a:gridCol w="1939960">
                  <a:extLst>
                    <a:ext uri="{9D8B030D-6E8A-4147-A177-3AD203B41FA5}">
                      <a16:colId xmlns:a16="http://schemas.microsoft.com/office/drawing/2014/main" val="328682719"/>
                    </a:ext>
                  </a:extLst>
                </a:gridCol>
                <a:gridCol w="1834144">
                  <a:extLst>
                    <a:ext uri="{9D8B030D-6E8A-4147-A177-3AD203B41FA5}">
                      <a16:colId xmlns:a16="http://schemas.microsoft.com/office/drawing/2014/main" val="1383033439"/>
                    </a:ext>
                  </a:extLst>
                </a:gridCol>
                <a:gridCol w="1608403">
                  <a:extLst>
                    <a:ext uri="{9D8B030D-6E8A-4147-A177-3AD203B41FA5}">
                      <a16:colId xmlns:a16="http://schemas.microsoft.com/office/drawing/2014/main" val="2225270853"/>
                    </a:ext>
                  </a:extLst>
                </a:gridCol>
              </a:tblGrid>
              <a:tr h="182851">
                <a:tc>
                  <a:txBody>
                    <a:bodyPr/>
                    <a:lstStyle/>
                    <a:p>
                      <a:pPr algn="ctr" rtl="0" fontAlgn="ctr">
                        <a:buNone/>
                      </a:pPr>
                      <a:r>
                        <a:rPr lang="ja-JP" altLang="en-US" sz="800" b="1" u="none" strike="noStrike">
                          <a:solidFill>
                            <a:schemeClr val="bg1"/>
                          </a:solidFill>
                          <a:effectLst/>
                          <a:latin typeface="Meiryo" panose="020B0604030504040204" pitchFamily="34" charset="-128"/>
                          <a:ea typeface="Meiryo" panose="020B0604030504040204" pitchFamily="34" charset="-128"/>
                        </a:rPr>
                        <a:t>構成要素</a:t>
                      </a:r>
                      <a:r>
                        <a:rPr lang="en-US" altLang="ja-JP" sz="800" b="1" u="none" strike="noStrike" dirty="0">
                          <a:solidFill>
                            <a:schemeClr val="bg1"/>
                          </a:solidFill>
                          <a:effectLst/>
                          <a:latin typeface="Meiryo" panose="020B0604030504040204" pitchFamily="34" charset="-128"/>
                          <a:ea typeface="Meiryo" panose="020B0604030504040204" pitchFamily="34" charset="-128"/>
                        </a:rPr>
                        <a:t>/</a:t>
                      </a:r>
                      <a:r>
                        <a:rPr lang="ja-JP" altLang="en-US" sz="800" b="1" u="none" strike="noStrike">
                          <a:solidFill>
                            <a:schemeClr val="bg1"/>
                          </a:solidFill>
                          <a:effectLst/>
                          <a:latin typeface="Meiryo" panose="020B0604030504040204" pitchFamily="34" charset="-128"/>
                          <a:ea typeface="Meiryo" panose="020B0604030504040204" pitchFamily="34" charset="-128"/>
                        </a:rPr>
                        <a:t>プラクティス</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rgbClr val="0070C0"/>
                    </a:solidFill>
                  </a:tcPr>
                </a:tc>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定義</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主な利点</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主要な採用統計</a:t>
                      </a:r>
                      <a:r>
                        <a:rPr lang="en-US" altLang="ja-JP" sz="800" b="1" u="none" strike="noStrike" dirty="0">
                          <a:solidFill>
                            <a:schemeClr val="bg1"/>
                          </a:solidFill>
                          <a:effectLst/>
                          <a:latin typeface="Meiryo" panose="020B0604030504040204" pitchFamily="34" charset="-128"/>
                          <a:ea typeface="Meiryo" panose="020B0604030504040204" pitchFamily="34" charset="-128"/>
                        </a:rPr>
                        <a:t>/</a:t>
                      </a:r>
                      <a:r>
                        <a:rPr lang="ja-JP" altLang="en-US" sz="800" b="1" u="none" strike="noStrike">
                          <a:solidFill>
                            <a:schemeClr val="bg1"/>
                          </a:solidFill>
                          <a:effectLst/>
                          <a:latin typeface="Meiryo" panose="020B0604030504040204" pitchFamily="34" charset="-128"/>
                          <a:ea typeface="Meiryo" panose="020B0604030504040204" pitchFamily="34" charset="-128"/>
                        </a:rPr>
                        <a:t>トレンド</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一般的な課題</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extLst>
                  <a:ext uri="{0D108BD9-81ED-4DB2-BD59-A6C34878D82A}">
                    <a16:rowId xmlns:a16="http://schemas.microsoft.com/office/drawing/2014/main" val="151125843"/>
                  </a:ext>
                </a:extLst>
              </a:tr>
              <a:tr h="621692">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マイクロサービス</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rgbClr val="0070C0"/>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アプリケーションを特定のビジネス機能を担う小さく独立したサービスの集合として構築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障害分離向上、技術ロックイン回避、理解容易性、迅速なデプロイ、独立スケーリング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クラウドネイティブアプリケーションの主流アーキテクチャ。</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サービス間通信の複雑性、リソース増、グローバルテストの困難性、デバッグの複雑化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extLst>
                  <a:ext uri="{0D108BD9-81ED-4DB2-BD59-A6C34878D82A}">
                    <a16:rowId xmlns:a16="http://schemas.microsoft.com/office/drawing/2014/main" val="749115876"/>
                  </a:ext>
                </a:extLst>
              </a:tr>
              <a:tr h="621692">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コンテナ</a:t>
                      </a:r>
                      <a:br>
                        <a:rPr lang="ja-JP" altLang="en-US" sz="800" b="1" u="none" strike="noStrike">
                          <a:solidFill>
                            <a:schemeClr val="bg1"/>
                          </a:solidFill>
                          <a:effectLst/>
                          <a:latin typeface="Meiryo" panose="020B0604030504040204" pitchFamily="34" charset="-128"/>
                          <a:ea typeface="Meiryo" panose="020B0604030504040204" pitchFamily="34" charset="-128"/>
                        </a:rPr>
                      </a:br>
                      <a:r>
                        <a:rPr lang="en" sz="800" b="1" u="none" strike="noStrike" dirty="0">
                          <a:solidFill>
                            <a:schemeClr val="bg1"/>
                          </a:solidFill>
                          <a:effectLst/>
                          <a:latin typeface="Meiryo" panose="020B0604030504040204" pitchFamily="34" charset="-128"/>
                          <a:ea typeface="Meiryo" panose="020B0604030504040204" pitchFamily="34" charset="-128"/>
                        </a:rPr>
                        <a:t>Kubernetes</a:t>
                      </a:r>
                      <a:endParaRPr lang="en" sz="800" b="1" i="0" u="none" strike="noStrike" dirty="0">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rgbClr val="0070C0"/>
                    </a:solidFill>
                  </a:tcPr>
                </a:tc>
                <a:tc>
                  <a:txBody>
                    <a:bodyPr/>
                    <a:lstStyle/>
                    <a:p>
                      <a:pPr marL="108000" algn="l" fontAlgn="ctr"/>
                      <a:r>
                        <a:rPr lang="en" sz="800" u="none" strike="noStrike" dirty="0">
                          <a:solidFill>
                            <a:schemeClr val="bg1"/>
                          </a:solidFill>
                          <a:effectLst/>
                          <a:latin typeface="Meiryo" panose="020B0604030504040204" pitchFamily="34" charset="-128"/>
                          <a:ea typeface="Meiryo" panose="020B0604030504040204" pitchFamily="34" charset="-128"/>
                        </a:rPr>
                        <a:t>Docker</a:t>
                      </a:r>
                      <a:r>
                        <a:rPr lang="ja-JP" altLang="en-US" sz="800" u="none" strike="noStrike">
                          <a:solidFill>
                            <a:schemeClr val="bg1"/>
                          </a:solidFill>
                          <a:effectLst/>
                          <a:latin typeface="Meiryo" panose="020B0604030504040204" pitchFamily="34" charset="-128"/>
                          <a:ea typeface="Meiryo" panose="020B0604030504040204" pitchFamily="34" charset="-128"/>
                        </a:rPr>
                        <a:t>等でアプリと依存関係をパッケージ化。</a:t>
                      </a:r>
                      <a:r>
                        <a:rPr lang="en" sz="800" u="none" strike="noStrike" dirty="0">
                          <a:solidFill>
                            <a:schemeClr val="bg1"/>
                          </a:solidFill>
                          <a:effectLst/>
                          <a:latin typeface="Meiryo" panose="020B0604030504040204" pitchFamily="34" charset="-128"/>
                          <a:ea typeface="Meiryo" panose="020B0604030504040204" pitchFamily="34" charset="-128"/>
                        </a:rPr>
                        <a:t>Kubernetes</a:t>
                      </a:r>
                      <a:r>
                        <a:rPr lang="ja-JP" altLang="en-US" sz="800" u="none" strike="noStrike">
                          <a:solidFill>
                            <a:schemeClr val="bg1"/>
                          </a:solidFill>
                          <a:effectLst/>
                          <a:latin typeface="Meiryo" panose="020B0604030504040204" pitchFamily="34" charset="-128"/>
                          <a:ea typeface="Meiryo" panose="020B0604030504040204" pitchFamily="34" charset="-128"/>
                        </a:rPr>
                        <a:t>でデプロイ・管理を自動化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一貫したデプロイ、スケーラビリティ、リソース効率改善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en-US" altLang="ja-JP" sz="800" u="none" strike="noStrike" dirty="0">
                          <a:solidFill>
                            <a:schemeClr val="bg1"/>
                          </a:solidFill>
                          <a:effectLst/>
                          <a:latin typeface="Meiryo" panose="020B0604030504040204" pitchFamily="34" charset="-128"/>
                          <a:ea typeface="Meiryo" panose="020B0604030504040204" pitchFamily="34" charset="-128"/>
                        </a:rPr>
                        <a:t>93%</a:t>
                      </a:r>
                      <a:r>
                        <a:rPr lang="ja-JP" altLang="en-US" sz="800" u="none" strike="noStrike">
                          <a:solidFill>
                            <a:schemeClr val="bg1"/>
                          </a:solidFill>
                          <a:effectLst/>
                          <a:latin typeface="Meiryo" panose="020B0604030504040204" pitchFamily="34" charset="-128"/>
                          <a:ea typeface="Meiryo" panose="020B0604030504040204" pitchFamily="34" charset="-128"/>
                        </a:rPr>
                        <a:t>の組織が</a:t>
                      </a:r>
                      <a:r>
                        <a:rPr lang="en" sz="800" u="none" strike="noStrike">
                          <a:solidFill>
                            <a:schemeClr val="bg1"/>
                          </a:solidFill>
                          <a:effectLst/>
                          <a:latin typeface="Meiryo" panose="020B0604030504040204" pitchFamily="34" charset="-128"/>
                          <a:ea typeface="Meiryo" panose="020B0604030504040204" pitchFamily="34" charset="-128"/>
                        </a:rPr>
                        <a:t>Kubernetes</a:t>
                      </a:r>
                      <a:r>
                        <a:rPr lang="ja-JP" altLang="en-US" sz="800" u="none" strike="noStrike">
                          <a:solidFill>
                            <a:schemeClr val="bg1"/>
                          </a:solidFill>
                          <a:effectLst/>
                          <a:latin typeface="Meiryo" panose="020B0604030504040204" pitchFamily="34" charset="-128"/>
                          <a:ea typeface="Meiryo" panose="020B0604030504040204" pitchFamily="34" charset="-128"/>
                        </a:rPr>
                        <a:t>を利用</a:t>
                      </a:r>
                      <a:r>
                        <a:rPr lang="en-US" altLang="ja-JP" sz="800" u="none" strike="noStrike" dirty="0">
                          <a:solidFill>
                            <a:schemeClr val="bg1"/>
                          </a:solidFill>
                          <a:effectLst/>
                          <a:latin typeface="Meiryo" panose="020B0604030504040204" pitchFamily="34" charset="-128"/>
                          <a:ea typeface="Meiryo" panose="020B0604030504040204" pitchFamily="34" charset="-128"/>
                        </a:rPr>
                        <a:t>/</a:t>
                      </a:r>
                      <a:r>
                        <a:rPr lang="ja-JP" altLang="en-US" sz="800" u="none" strike="noStrike">
                          <a:solidFill>
                            <a:schemeClr val="bg1"/>
                          </a:solidFill>
                          <a:effectLst/>
                          <a:latin typeface="Meiryo" panose="020B0604030504040204" pitchFamily="34" charset="-128"/>
                          <a:ea typeface="Meiryo" panose="020B0604030504040204" pitchFamily="34" charset="-128"/>
                        </a:rPr>
                        <a:t>評価中、</a:t>
                      </a:r>
                      <a:r>
                        <a:rPr lang="en-US" altLang="ja-JP" sz="800" u="none" strike="noStrike" dirty="0">
                          <a:solidFill>
                            <a:schemeClr val="bg1"/>
                          </a:solidFill>
                          <a:effectLst/>
                          <a:latin typeface="Meiryo" panose="020B0604030504040204" pitchFamily="34" charset="-128"/>
                          <a:ea typeface="Meiryo" panose="020B0604030504040204" pitchFamily="34" charset="-128"/>
                        </a:rPr>
                        <a:t>80%</a:t>
                      </a:r>
                      <a:r>
                        <a:rPr lang="ja-JP" altLang="en-US" sz="800" u="none" strike="noStrike">
                          <a:solidFill>
                            <a:schemeClr val="bg1"/>
                          </a:solidFill>
                          <a:effectLst/>
                          <a:latin typeface="Meiryo" panose="020B0604030504040204" pitchFamily="34" charset="-128"/>
                          <a:ea typeface="Meiryo" panose="020B0604030504040204" pitchFamily="34" charset="-128"/>
                        </a:rPr>
                        <a:t>が本番利用 </a:t>
                      </a:r>
                      <a:r>
                        <a:rPr lang="en-US" altLang="ja-JP" sz="800" u="none" strike="noStrike" dirty="0">
                          <a:solidFill>
                            <a:schemeClr val="bg1"/>
                          </a:solidFill>
                          <a:effectLst/>
                          <a:latin typeface="Meiryo" panose="020B0604030504040204" pitchFamily="34" charset="-128"/>
                          <a:ea typeface="Meiryo" panose="020B0604030504040204" pitchFamily="34" charset="-128"/>
                        </a:rPr>
                        <a:t>(2024 </a:t>
                      </a:r>
                      <a:r>
                        <a:rPr lang="en" sz="800" u="none" strike="noStrike">
                          <a:solidFill>
                            <a:schemeClr val="bg1"/>
                          </a:solidFill>
                          <a:effectLst/>
                          <a:latin typeface="Meiryo" panose="020B0604030504040204" pitchFamily="34" charset="-128"/>
                          <a:ea typeface="Meiryo" panose="020B0604030504040204" pitchFamily="34" charset="-128"/>
                        </a:rPr>
                        <a:t>CNCF) 。</a:t>
                      </a:r>
                      <a:r>
                        <a:rPr lang="ja-JP" altLang="en-US" sz="800" u="none" strike="noStrike">
                          <a:solidFill>
                            <a:schemeClr val="bg1"/>
                          </a:solidFill>
                          <a:effectLst/>
                          <a:latin typeface="Meiryo" panose="020B0604030504040204" pitchFamily="34" charset="-128"/>
                          <a:ea typeface="Meiryo" panose="020B0604030504040204" pitchFamily="34" charset="-128"/>
                        </a:rPr>
                        <a:t>市場は</a:t>
                      </a:r>
                      <a:r>
                        <a:rPr lang="en-US" altLang="ja-JP" sz="800" u="none" strike="noStrike" dirty="0">
                          <a:solidFill>
                            <a:schemeClr val="bg1"/>
                          </a:solidFill>
                          <a:effectLst/>
                          <a:latin typeface="Meiryo" panose="020B0604030504040204" pitchFamily="34" charset="-128"/>
                          <a:ea typeface="Meiryo" panose="020B0604030504040204" pitchFamily="34" charset="-128"/>
                        </a:rPr>
                        <a:t>2030</a:t>
                      </a:r>
                      <a:r>
                        <a:rPr lang="ja-JP" altLang="en-US" sz="800" u="none" strike="noStrike">
                          <a:solidFill>
                            <a:schemeClr val="bg1"/>
                          </a:solidFill>
                          <a:effectLst/>
                          <a:latin typeface="Meiryo" panose="020B0604030504040204" pitchFamily="34" charset="-128"/>
                          <a:ea typeface="Meiryo" panose="020B0604030504040204" pitchFamily="34" charset="-128"/>
                        </a:rPr>
                        <a:t>年に</a:t>
                      </a:r>
                      <a:r>
                        <a:rPr lang="en-US" altLang="ja-JP" sz="800" u="none" strike="noStrike" dirty="0">
                          <a:solidFill>
                            <a:schemeClr val="bg1"/>
                          </a:solidFill>
                          <a:effectLst/>
                          <a:latin typeface="Meiryo" panose="020B0604030504040204" pitchFamily="34" charset="-128"/>
                          <a:ea typeface="Meiryo" panose="020B0604030504040204" pitchFamily="34" charset="-128"/>
                        </a:rPr>
                        <a:t>82.4</a:t>
                      </a:r>
                      <a:r>
                        <a:rPr lang="ja-JP" altLang="en-US" sz="800" u="none" strike="noStrike">
                          <a:solidFill>
                            <a:schemeClr val="bg1"/>
                          </a:solidFill>
                          <a:effectLst/>
                          <a:latin typeface="Meiryo" panose="020B0604030504040204" pitchFamily="34" charset="-128"/>
                          <a:ea typeface="Meiryo" panose="020B0604030504040204" pitchFamily="34" charset="-128"/>
                        </a:rPr>
                        <a:t>億米ドルへ </a:t>
                      </a:r>
                      <a:r>
                        <a:rPr lang="en-US" altLang="ja-JP" sz="800" u="none" strike="noStrike" dirty="0">
                          <a:solidFill>
                            <a:schemeClr val="bg1"/>
                          </a:solidFill>
                          <a:effectLst/>
                          <a:latin typeface="Meiryo" panose="020B0604030504040204" pitchFamily="34" charset="-128"/>
                          <a:ea typeface="Meiryo" panose="020B0604030504040204" pitchFamily="34" charset="-128"/>
                        </a:rPr>
                        <a:t>(</a:t>
                      </a:r>
                      <a:r>
                        <a:rPr lang="en" sz="800" u="none" strike="noStrike">
                          <a:solidFill>
                            <a:schemeClr val="bg1"/>
                          </a:solidFill>
                          <a:effectLst/>
                          <a:latin typeface="Meiryo" panose="020B0604030504040204" pitchFamily="34" charset="-128"/>
                          <a:ea typeface="Meiryo" panose="020B0604030504040204" pitchFamily="34" charset="-128"/>
                        </a:rPr>
                        <a:t>CAGR 17.01%) 。</a:t>
                      </a:r>
                      <a:endParaRPr lang="en"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複雑性、ベンダーロックイン、スキル不足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extLst>
                  <a:ext uri="{0D108BD9-81ED-4DB2-BD59-A6C34878D82A}">
                    <a16:rowId xmlns:a16="http://schemas.microsoft.com/office/drawing/2014/main" val="3909014280"/>
                  </a:ext>
                </a:extLst>
              </a:tr>
              <a:tr h="621692">
                <a:tc>
                  <a:txBody>
                    <a:bodyPr/>
                    <a:lstStyle/>
                    <a:p>
                      <a:pPr algn="ctr" fontAlgn="ctr"/>
                      <a:r>
                        <a:rPr lang="en" sz="800" b="1" u="none" strike="noStrike" dirty="0">
                          <a:solidFill>
                            <a:schemeClr val="bg1"/>
                          </a:solidFill>
                          <a:effectLst/>
                          <a:latin typeface="Meiryo" panose="020B0604030504040204" pitchFamily="34" charset="-128"/>
                          <a:ea typeface="Meiryo" panose="020B0604030504040204" pitchFamily="34" charset="-128"/>
                        </a:rPr>
                        <a:t>DevOps</a:t>
                      </a:r>
                      <a:endParaRPr lang="en" sz="800" b="1" i="0" u="none" strike="noStrike" dirty="0">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rgbClr val="0070C0"/>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開発と運用のサイロを解消し、協力してソフトウェア開発速度を向上させる文化と実践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迅速なデリバリー、スケーラビリティ、障害率低減、継続的価値提供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en-US" altLang="ja-JP" sz="800" u="none" strike="noStrike" dirty="0">
                          <a:solidFill>
                            <a:schemeClr val="bg1"/>
                          </a:solidFill>
                          <a:effectLst/>
                          <a:latin typeface="Meiryo" panose="020B0604030504040204" pitchFamily="34" charset="-128"/>
                          <a:ea typeface="Meiryo" panose="020B0604030504040204" pitchFamily="34" charset="-128"/>
                        </a:rPr>
                        <a:t>83%</a:t>
                      </a:r>
                      <a:r>
                        <a:rPr lang="ja-JP" altLang="en-US" sz="800" u="none" strike="noStrike" dirty="0">
                          <a:solidFill>
                            <a:schemeClr val="bg1"/>
                          </a:solidFill>
                          <a:effectLst/>
                          <a:latin typeface="Meiryo" panose="020B0604030504040204" pitchFamily="34" charset="-128"/>
                          <a:ea typeface="Meiryo" panose="020B0604030504040204" pitchFamily="34" charset="-128"/>
                        </a:rPr>
                        <a:t>の</a:t>
                      </a:r>
                      <a:r>
                        <a:rPr lang="en" sz="800" u="none" strike="noStrike" dirty="0">
                          <a:solidFill>
                            <a:schemeClr val="bg1"/>
                          </a:solidFill>
                          <a:effectLst/>
                          <a:latin typeface="Meiryo" panose="020B0604030504040204" pitchFamily="34" charset="-128"/>
                          <a:ea typeface="Meiryo" panose="020B0604030504040204" pitchFamily="34" charset="-128"/>
                        </a:rPr>
                        <a:t>IT</a:t>
                      </a:r>
                      <a:r>
                        <a:rPr lang="ja-JP" altLang="en-US" sz="800" u="none" strike="noStrike" dirty="0">
                          <a:solidFill>
                            <a:schemeClr val="bg1"/>
                          </a:solidFill>
                          <a:effectLst/>
                          <a:latin typeface="Meiryo" panose="020B0604030504040204" pitchFamily="34" charset="-128"/>
                          <a:ea typeface="Meiryo" panose="020B0604030504040204" pitchFamily="34" charset="-128"/>
                        </a:rPr>
                        <a:t>意思決定者が導入 。市場は</a:t>
                      </a:r>
                      <a:r>
                        <a:rPr lang="en-US" altLang="ja-JP" sz="800" u="none" strike="noStrike" dirty="0">
                          <a:solidFill>
                            <a:schemeClr val="bg1"/>
                          </a:solidFill>
                          <a:effectLst/>
                          <a:latin typeface="Meiryo" panose="020B0604030504040204" pitchFamily="34" charset="-128"/>
                          <a:ea typeface="Meiryo" panose="020B0604030504040204" pitchFamily="34" charset="-128"/>
                        </a:rPr>
                        <a:t>2035</a:t>
                      </a:r>
                      <a:r>
                        <a:rPr lang="ja-JP" altLang="en-US" sz="800" u="none" strike="noStrike" dirty="0">
                          <a:solidFill>
                            <a:schemeClr val="bg1"/>
                          </a:solidFill>
                          <a:effectLst/>
                          <a:latin typeface="Meiryo" panose="020B0604030504040204" pitchFamily="34" charset="-128"/>
                          <a:ea typeface="Meiryo" panose="020B0604030504040204" pitchFamily="34" charset="-128"/>
                        </a:rPr>
                        <a:t>年に</a:t>
                      </a:r>
                      <a:r>
                        <a:rPr lang="en-US" altLang="ja-JP" sz="800" u="none" strike="noStrike" dirty="0">
                          <a:solidFill>
                            <a:schemeClr val="bg1"/>
                          </a:solidFill>
                          <a:effectLst/>
                          <a:latin typeface="Meiryo" panose="020B0604030504040204" pitchFamily="34" charset="-128"/>
                          <a:ea typeface="Meiryo" panose="020B0604030504040204" pitchFamily="34" charset="-128"/>
                        </a:rPr>
                        <a:t>1082.6</a:t>
                      </a:r>
                      <a:r>
                        <a:rPr lang="ja-JP" altLang="en-US" sz="800" u="none" strike="noStrike" dirty="0">
                          <a:solidFill>
                            <a:schemeClr val="bg1"/>
                          </a:solidFill>
                          <a:effectLst/>
                          <a:latin typeface="Meiryo" panose="020B0604030504040204" pitchFamily="34" charset="-128"/>
                          <a:ea typeface="Meiryo" panose="020B0604030504040204" pitchFamily="34" charset="-128"/>
                        </a:rPr>
                        <a:t>億米ドルへ </a:t>
                      </a:r>
                      <a:r>
                        <a:rPr lang="en-US" altLang="ja-JP" sz="800" u="none" strike="noStrike" dirty="0">
                          <a:solidFill>
                            <a:schemeClr val="bg1"/>
                          </a:solidFill>
                          <a:effectLst/>
                          <a:latin typeface="Meiryo" panose="020B0604030504040204" pitchFamily="34" charset="-128"/>
                          <a:ea typeface="Meiryo" panose="020B0604030504040204" pitchFamily="34" charset="-128"/>
                        </a:rPr>
                        <a:t>(</a:t>
                      </a:r>
                      <a:r>
                        <a:rPr lang="en" sz="800" u="none" strike="noStrike" dirty="0">
                          <a:solidFill>
                            <a:schemeClr val="bg1"/>
                          </a:solidFill>
                          <a:effectLst/>
                          <a:latin typeface="Meiryo" panose="020B0604030504040204" pitchFamily="34" charset="-128"/>
                          <a:ea typeface="Meiryo" panose="020B0604030504040204" pitchFamily="34" charset="-128"/>
                        </a:rPr>
                        <a:t>CAGR 21.01%) 。</a:t>
                      </a:r>
                      <a:endParaRPr lang="en" sz="800" b="0" i="0" u="none" strike="noStrike" dirty="0">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新役割への適応、トレーニングコスト、自動化リスク、スケーリング、スキル不足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extLst>
                  <a:ext uri="{0D108BD9-81ED-4DB2-BD59-A6C34878D82A}">
                    <a16:rowId xmlns:a16="http://schemas.microsoft.com/office/drawing/2014/main" val="3680305542"/>
                  </a:ext>
                </a:extLst>
              </a:tr>
              <a:tr h="621692">
                <a:tc>
                  <a:txBody>
                    <a:bodyPr/>
                    <a:lstStyle/>
                    <a:p>
                      <a:pPr algn="ctr" fontAlgn="ctr"/>
                      <a:r>
                        <a:rPr lang="en" sz="800" b="1" u="none" strike="noStrike" dirty="0">
                          <a:solidFill>
                            <a:schemeClr val="bg1"/>
                          </a:solidFill>
                          <a:effectLst/>
                          <a:latin typeface="Meiryo" panose="020B0604030504040204" pitchFamily="34" charset="-128"/>
                          <a:ea typeface="Meiryo" panose="020B0604030504040204" pitchFamily="34" charset="-128"/>
                        </a:rPr>
                        <a:t>CI/CD</a:t>
                      </a:r>
                      <a:endParaRPr lang="en" sz="800" b="1" i="0" u="none" strike="noStrike" dirty="0">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rgbClr val="0070C0"/>
                    </a:solidFill>
                  </a:tcPr>
                </a:tc>
                <a:tc>
                  <a:txBody>
                    <a:bodyPr/>
                    <a:lstStyle/>
                    <a:p>
                      <a:pPr marL="108000" algn="l" fontAlgn="ctr"/>
                      <a:r>
                        <a:rPr lang="en" sz="800" u="none" strike="noStrike" dirty="0">
                          <a:solidFill>
                            <a:schemeClr val="bg1"/>
                          </a:solidFill>
                          <a:effectLst/>
                          <a:latin typeface="Meiryo" panose="020B0604030504040204" pitchFamily="34" charset="-128"/>
                          <a:ea typeface="Meiryo" panose="020B0604030504040204" pitchFamily="34" charset="-128"/>
                        </a:rPr>
                        <a:t>CI:</a:t>
                      </a:r>
                      <a:r>
                        <a:rPr lang="ja-JP" altLang="en-US" sz="800" u="none" strike="noStrike">
                          <a:solidFill>
                            <a:schemeClr val="bg1"/>
                          </a:solidFill>
                          <a:effectLst/>
                          <a:latin typeface="Meiryo" panose="020B0604030504040204" pitchFamily="34" charset="-128"/>
                          <a:ea typeface="Meiryo" panose="020B0604030504040204" pitchFamily="34" charset="-128"/>
                        </a:rPr>
                        <a:t>コード変更を頻繁に中央リポジトリにマージし自動テスト。</a:t>
                      </a:r>
                      <a:r>
                        <a:rPr lang="en" sz="800" u="none" strike="noStrike" dirty="0">
                          <a:solidFill>
                            <a:schemeClr val="bg1"/>
                          </a:solidFill>
                          <a:effectLst/>
                          <a:latin typeface="Meiryo" panose="020B0604030504040204" pitchFamily="34" charset="-128"/>
                          <a:ea typeface="Meiryo" panose="020B0604030504040204" pitchFamily="34" charset="-128"/>
                        </a:rPr>
                        <a:t>CD:</a:t>
                      </a:r>
                      <a:r>
                        <a:rPr lang="ja-JP" altLang="en-US" sz="800" u="none" strike="noStrike">
                          <a:solidFill>
                            <a:schemeClr val="bg1"/>
                          </a:solidFill>
                          <a:effectLst/>
                          <a:latin typeface="Meiryo" panose="020B0604030504040204" pitchFamily="34" charset="-128"/>
                          <a:ea typeface="Meiryo" panose="020B0604030504040204" pitchFamily="34" charset="-128"/>
                        </a:rPr>
                        <a:t>本番環境へのリリース自動化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迅速</a:t>
                      </a:r>
                      <a:r>
                        <a:rPr lang="en-US" altLang="ja-JP" sz="800" u="none" strike="noStrike" dirty="0">
                          <a:solidFill>
                            <a:schemeClr val="bg1"/>
                          </a:solidFill>
                          <a:effectLst/>
                          <a:latin typeface="Meiryo" panose="020B0604030504040204" pitchFamily="34" charset="-128"/>
                          <a:ea typeface="Meiryo" panose="020B0604030504040204" pitchFamily="34" charset="-128"/>
                        </a:rPr>
                        <a:t>/</a:t>
                      </a:r>
                      <a:r>
                        <a:rPr lang="ja-JP" altLang="en-US" sz="800" u="none" strike="noStrike">
                          <a:solidFill>
                            <a:schemeClr val="bg1"/>
                          </a:solidFill>
                          <a:effectLst/>
                          <a:latin typeface="Meiryo" panose="020B0604030504040204" pitchFamily="34" charset="-128"/>
                          <a:ea typeface="Meiryo" panose="020B0604030504040204" pitchFamily="34" charset="-128"/>
                        </a:rPr>
                        <a:t>頻繁なリリース、開発者生産性向上、リスク低減、品質向上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en-US" altLang="ja-JP" sz="800" u="none" strike="noStrike" dirty="0">
                          <a:solidFill>
                            <a:schemeClr val="bg1"/>
                          </a:solidFill>
                          <a:effectLst/>
                          <a:latin typeface="Meiryo" panose="020B0604030504040204" pitchFamily="34" charset="-128"/>
                          <a:ea typeface="Meiryo" panose="020B0604030504040204" pitchFamily="34" charset="-128"/>
                        </a:rPr>
                        <a:t>60%</a:t>
                      </a:r>
                      <a:r>
                        <a:rPr lang="ja-JP" altLang="en-US" sz="800" u="none" strike="noStrike" dirty="0">
                          <a:solidFill>
                            <a:schemeClr val="bg1"/>
                          </a:solidFill>
                          <a:effectLst/>
                          <a:latin typeface="Meiryo" panose="020B0604030504040204" pitchFamily="34" charset="-128"/>
                          <a:ea typeface="Meiryo" panose="020B0604030504040204" pitchFamily="34" charset="-128"/>
                        </a:rPr>
                        <a:t>の組織が主要アプリで</a:t>
                      </a:r>
                      <a:r>
                        <a:rPr lang="en" sz="800" u="none" strike="noStrike" dirty="0">
                          <a:solidFill>
                            <a:schemeClr val="bg1"/>
                          </a:solidFill>
                          <a:effectLst/>
                          <a:latin typeface="Meiryo" panose="020B0604030504040204" pitchFamily="34" charset="-128"/>
                          <a:ea typeface="Meiryo" panose="020B0604030504040204" pitchFamily="34" charset="-128"/>
                        </a:rPr>
                        <a:t>CI/CD</a:t>
                      </a:r>
                      <a:r>
                        <a:rPr lang="ja-JP" altLang="en-US" sz="800" u="none" strike="noStrike" dirty="0">
                          <a:solidFill>
                            <a:schemeClr val="bg1"/>
                          </a:solidFill>
                          <a:effectLst/>
                          <a:latin typeface="Meiryo" panose="020B0604030504040204" pitchFamily="34" charset="-128"/>
                          <a:ea typeface="Meiryo" panose="020B0604030504040204" pitchFamily="34" charset="-128"/>
                        </a:rPr>
                        <a:t>活用、採用</a:t>
                      </a:r>
                      <a:r>
                        <a:rPr lang="ja-JP" altLang="en-US" sz="800" u="none" strike="noStrike">
                          <a:solidFill>
                            <a:schemeClr val="bg1"/>
                          </a:solidFill>
                          <a:effectLst/>
                          <a:latin typeface="Meiryo" panose="020B0604030504040204" pitchFamily="34" charset="-128"/>
                          <a:ea typeface="Meiryo" panose="020B0604030504040204" pitchFamily="34" charset="-128"/>
                        </a:rPr>
                        <a:t>は前年比</a:t>
                      </a:r>
                      <a:r>
                        <a:rPr lang="en-US" altLang="ja-JP" sz="800" u="none" strike="noStrike" dirty="0">
                          <a:solidFill>
                            <a:schemeClr val="bg1"/>
                          </a:solidFill>
                          <a:effectLst/>
                          <a:latin typeface="Meiryo" panose="020B0604030504040204" pitchFamily="34" charset="-128"/>
                          <a:ea typeface="Meiryo" panose="020B0604030504040204" pitchFamily="34" charset="-128"/>
                        </a:rPr>
                        <a:t>31%</a:t>
                      </a:r>
                      <a:r>
                        <a:rPr lang="ja-JP" altLang="en-US" sz="800" u="none" strike="noStrike" dirty="0">
                          <a:solidFill>
                            <a:schemeClr val="bg1"/>
                          </a:solidFill>
                          <a:effectLst/>
                          <a:latin typeface="Meiryo" panose="020B0604030504040204" pitchFamily="34" charset="-128"/>
                          <a:ea typeface="Meiryo" panose="020B0604030504040204" pitchFamily="34" charset="-128"/>
                        </a:rPr>
                        <a:t>増 </a:t>
                      </a:r>
                      <a:r>
                        <a:rPr lang="en-US" altLang="ja-JP" sz="800" u="none" strike="noStrike" dirty="0">
                          <a:solidFill>
                            <a:schemeClr val="bg1"/>
                          </a:solidFill>
                          <a:effectLst/>
                          <a:latin typeface="Meiryo" panose="020B0604030504040204" pitchFamily="34" charset="-128"/>
                          <a:ea typeface="Meiryo" panose="020B0604030504040204" pitchFamily="34" charset="-128"/>
                        </a:rPr>
                        <a:t>(2024 </a:t>
                      </a:r>
                      <a:r>
                        <a:rPr lang="en" sz="800" u="none" strike="noStrike" dirty="0">
                          <a:solidFill>
                            <a:schemeClr val="bg1"/>
                          </a:solidFill>
                          <a:effectLst/>
                          <a:latin typeface="Meiryo" panose="020B0604030504040204" pitchFamily="34" charset="-128"/>
                          <a:ea typeface="Meiryo" panose="020B0604030504040204" pitchFamily="34" charset="-128"/>
                        </a:rPr>
                        <a:t>CNCF) 。</a:t>
                      </a:r>
                      <a:endParaRPr lang="en" sz="800" b="0" i="0" u="none" strike="noStrike" dirty="0">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パイプラインの複雑化、テスト戦略の確立、セキュリティの組み込み。</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extLst>
                  <a:ext uri="{0D108BD9-81ED-4DB2-BD59-A6C34878D82A}">
                    <a16:rowId xmlns:a16="http://schemas.microsoft.com/office/drawing/2014/main" val="3105804256"/>
                  </a:ext>
                </a:extLst>
              </a:tr>
              <a:tr h="621692">
                <a:tc>
                  <a:txBody>
                    <a:bodyPr/>
                    <a:lstStyle/>
                    <a:p>
                      <a:pPr algn="ctr" fontAlgn="ctr"/>
                      <a:r>
                        <a:rPr lang="en" sz="800" b="1" u="none" strike="noStrike" dirty="0" err="1">
                          <a:solidFill>
                            <a:schemeClr val="bg1"/>
                          </a:solidFill>
                          <a:effectLst/>
                          <a:latin typeface="Meiryo" panose="020B0604030504040204" pitchFamily="34" charset="-128"/>
                          <a:ea typeface="Meiryo" panose="020B0604030504040204" pitchFamily="34" charset="-128"/>
                        </a:rPr>
                        <a:t>GitOps</a:t>
                      </a:r>
                      <a:endParaRPr lang="en" sz="800" b="1" i="0" u="none" strike="noStrike" dirty="0">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rgbClr val="0070C0"/>
                    </a:solidFill>
                  </a:tcPr>
                </a:tc>
                <a:tc>
                  <a:txBody>
                    <a:bodyPr/>
                    <a:lstStyle/>
                    <a:p>
                      <a:pPr marL="108000" algn="l" fontAlgn="ctr"/>
                      <a:r>
                        <a:rPr lang="en" sz="800" u="none" strike="noStrike" dirty="0">
                          <a:solidFill>
                            <a:schemeClr val="bg1"/>
                          </a:solidFill>
                          <a:effectLst/>
                          <a:latin typeface="Meiryo" panose="020B0604030504040204" pitchFamily="34" charset="-128"/>
                          <a:ea typeface="Meiryo" panose="020B0604030504040204" pitchFamily="34" charset="-128"/>
                        </a:rPr>
                        <a:t>Git</a:t>
                      </a:r>
                      <a:r>
                        <a:rPr lang="ja-JP" altLang="en-US" sz="800" u="none" strike="noStrike">
                          <a:solidFill>
                            <a:schemeClr val="bg1"/>
                          </a:solidFill>
                          <a:effectLst/>
                          <a:latin typeface="Meiryo" panose="020B0604030504040204" pitchFamily="34" charset="-128"/>
                          <a:ea typeface="Meiryo" panose="020B0604030504040204" pitchFamily="34" charset="-128"/>
                        </a:rPr>
                        <a:t>をインフラとアプリの唯一の信頼できる情報源とし、変更は</a:t>
                      </a:r>
                      <a:r>
                        <a:rPr lang="en" sz="800" u="none" strike="noStrike" dirty="0">
                          <a:solidFill>
                            <a:schemeClr val="bg1"/>
                          </a:solidFill>
                          <a:effectLst/>
                          <a:latin typeface="Meiryo" panose="020B0604030504040204" pitchFamily="34" charset="-128"/>
                          <a:ea typeface="Meiryo" panose="020B0604030504040204" pitchFamily="34" charset="-128"/>
                        </a:rPr>
                        <a:t>MR/PR</a:t>
                      </a:r>
                      <a:r>
                        <a:rPr lang="ja-JP" altLang="en-US" sz="800" u="none" strike="noStrike">
                          <a:solidFill>
                            <a:schemeClr val="bg1"/>
                          </a:solidFill>
                          <a:effectLst/>
                          <a:latin typeface="Meiryo" panose="020B0604030504040204" pitchFamily="34" charset="-128"/>
                          <a:ea typeface="Meiryo" panose="020B0604030504040204" pitchFamily="34" charset="-128"/>
                        </a:rPr>
                        <a:t>経由、</a:t>
                      </a:r>
                      <a:r>
                        <a:rPr lang="en" sz="800" u="none" strike="noStrike" dirty="0">
                          <a:solidFill>
                            <a:schemeClr val="bg1"/>
                          </a:solidFill>
                          <a:effectLst/>
                          <a:latin typeface="Meiryo" panose="020B0604030504040204" pitchFamily="34" charset="-128"/>
                          <a:ea typeface="Meiryo" panose="020B0604030504040204" pitchFamily="34" charset="-128"/>
                        </a:rPr>
                        <a:t>CI/CD</a:t>
                      </a:r>
                      <a:r>
                        <a:rPr lang="ja-JP" altLang="en-US" sz="800" u="none" strike="noStrike">
                          <a:solidFill>
                            <a:schemeClr val="bg1"/>
                          </a:solidFill>
                          <a:effectLst/>
                          <a:latin typeface="Meiryo" panose="020B0604030504040204" pitchFamily="34" charset="-128"/>
                          <a:ea typeface="Meiryo" panose="020B0604030504040204" pitchFamily="34" charset="-128"/>
                        </a:rPr>
                        <a:t>で自動デプロイ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効率</a:t>
                      </a:r>
                      <a:r>
                        <a:rPr lang="en-US" altLang="ja-JP" sz="800" u="none" strike="noStrike" dirty="0">
                          <a:solidFill>
                            <a:schemeClr val="bg1"/>
                          </a:solidFill>
                          <a:effectLst/>
                          <a:latin typeface="Meiryo" panose="020B0604030504040204" pitchFamily="34" charset="-128"/>
                          <a:ea typeface="Meiryo" panose="020B0604030504040204" pitchFamily="34" charset="-128"/>
                        </a:rPr>
                        <a:t>/</a:t>
                      </a:r>
                      <a:r>
                        <a:rPr lang="ja-JP" altLang="en-US" sz="800" u="none" strike="noStrike">
                          <a:solidFill>
                            <a:schemeClr val="bg1"/>
                          </a:solidFill>
                          <a:effectLst/>
                          <a:latin typeface="Meiryo" panose="020B0604030504040204" pitchFamily="34" charset="-128"/>
                          <a:ea typeface="Meiryo" panose="020B0604030504040204" pitchFamily="34" charset="-128"/>
                        </a:rPr>
                        <a:t>セキュリティ向上、開発者体験改善、コスト削減、迅速</a:t>
                      </a:r>
                      <a:r>
                        <a:rPr lang="en-US" altLang="ja-JP" sz="800" u="none" strike="noStrike" dirty="0">
                          <a:solidFill>
                            <a:schemeClr val="bg1"/>
                          </a:solidFill>
                          <a:effectLst/>
                          <a:latin typeface="Meiryo" panose="020B0604030504040204" pitchFamily="34" charset="-128"/>
                          <a:ea typeface="Meiryo" panose="020B0604030504040204" pitchFamily="34" charset="-128"/>
                        </a:rPr>
                        <a:t>/</a:t>
                      </a:r>
                      <a:r>
                        <a:rPr lang="ja-JP" altLang="en-US" sz="800" u="none" strike="noStrike">
                          <a:solidFill>
                            <a:schemeClr val="bg1"/>
                          </a:solidFill>
                          <a:effectLst/>
                          <a:latin typeface="Meiryo" panose="020B0604030504040204" pitchFamily="34" charset="-128"/>
                          <a:ea typeface="Meiryo" panose="020B0604030504040204" pitchFamily="34" charset="-128"/>
                        </a:rPr>
                        <a:t>信頼性の高いデプロイ、監査証跡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en-US" altLang="ja-JP" sz="800" u="none" strike="noStrike" dirty="0">
                          <a:solidFill>
                            <a:schemeClr val="bg1"/>
                          </a:solidFill>
                          <a:effectLst/>
                          <a:latin typeface="Meiryo" panose="020B0604030504040204" pitchFamily="34" charset="-128"/>
                          <a:ea typeface="Meiryo" panose="020B0604030504040204" pitchFamily="34" charset="-128"/>
                        </a:rPr>
                        <a:t>77%</a:t>
                      </a:r>
                      <a:r>
                        <a:rPr lang="ja-JP" altLang="en-US" sz="800" u="none" strike="noStrike">
                          <a:solidFill>
                            <a:schemeClr val="bg1"/>
                          </a:solidFill>
                          <a:effectLst/>
                          <a:latin typeface="Meiryo" panose="020B0604030504040204" pitchFamily="34" charset="-128"/>
                          <a:ea typeface="Meiryo" panose="020B0604030504040204" pitchFamily="34" charset="-128"/>
                        </a:rPr>
                        <a:t>の組織が</a:t>
                      </a:r>
                      <a:r>
                        <a:rPr lang="en" sz="800" u="none" strike="noStrike" dirty="0" err="1">
                          <a:solidFill>
                            <a:schemeClr val="bg1"/>
                          </a:solidFill>
                          <a:effectLst/>
                          <a:latin typeface="Meiryo" panose="020B0604030504040204" pitchFamily="34" charset="-128"/>
                          <a:ea typeface="Meiryo" panose="020B0604030504040204" pitchFamily="34" charset="-128"/>
                        </a:rPr>
                        <a:t>GitOps</a:t>
                      </a:r>
                      <a:r>
                        <a:rPr lang="ja-JP" altLang="en-US" sz="800" u="none" strike="noStrike">
                          <a:solidFill>
                            <a:schemeClr val="bg1"/>
                          </a:solidFill>
                          <a:effectLst/>
                          <a:latin typeface="Meiryo" panose="020B0604030504040204" pitchFamily="34" charset="-128"/>
                          <a:ea typeface="Meiryo" panose="020B0604030504040204" pitchFamily="34" charset="-128"/>
                        </a:rPr>
                        <a:t>原則を採用 </a:t>
                      </a:r>
                      <a:r>
                        <a:rPr lang="en-US" altLang="ja-JP" sz="800" u="none" strike="noStrike" dirty="0">
                          <a:solidFill>
                            <a:schemeClr val="bg1"/>
                          </a:solidFill>
                          <a:effectLst/>
                          <a:latin typeface="Meiryo" panose="020B0604030504040204" pitchFamily="34" charset="-128"/>
                          <a:ea typeface="Meiryo" panose="020B0604030504040204" pitchFamily="34" charset="-128"/>
                        </a:rPr>
                        <a:t>(2024 </a:t>
                      </a:r>
                      <a:r>
                        <a:rPr lang="en" sz="800" u="none" strike="noStrike" dirty="0">
                          <a:solidFill>
                            <a:schemeClr val="bg1"/>
                          </a:solidFill>
                          <a:effectLst/>
                          <a:latin typeface="Meiryo" panose="020B0604030504040204" pitchFamily="34" charset="-128"/>
                          <a:ea typeface="Meiryo" panose="020B0604030504040204" pitchFamily="34" charset="-128"/>
                        </a:rPr>
                        <a:t>CNCF) 。</a:t>
                      </a:r>
                      <a:endParaRPr lang="en" sz="800" b="0" i="0" u="none" strike="noStrike" dirty="0">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学習曲線、ツールの複雑性、文化変革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extLst>
                  <a:ext uri="{0D108BD9-81ED-4DB2-BD59-A6C34878D82A}">
                    <a16:rowId xmlns:a16="http://schemas.microsoft.com/office/drawing/2014/main" val="3935387294"/>
                  </a:ext>
                </a:extLst>
              </a:tr>
              <a:tr h="484554">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オブザーバビリティ</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rgbClr val="0070C0"/>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システムが生成するデータ</a:t>
                      </a:r>
                      <a:r>
                        <a:rPr lang="en-US" altLang="ja-JP" sz="800" u="none" strike="noStrike" dirty="0">
                          <a:solidFill>
                            <a:schemeClr val="bg1"/>
                          </a:solidFill>
                          <a:effectLst/>
                          <a:latin typeface="Meiryo" panose="020B0604030504040204" pitchFamily="34" charset="-128"/>
                          <a:ea typeface="Meiryo" panose="020B0604030504040204" pitchFamily="34" charset="-128"/>
                        </a:rPr>
                        <a:t>(</a:t>
                      </a:r>
                      <a:r>
                        <a:rPr lang="ja-JP" altLang="en-US" sz="800" u="none" strike="noStrike">
                          <a:solidFill>
                            <a:schemeClr val="bg1"/>
                          </a:solidFill>
                          <a:effectLst/>
                          <a:latin typeface="Meiryo" panose="020B0604030504040204" pitchFamily="34" charset="-128"/>
                          <a:ea typeface="Meiryo" panose="020B0604030504040204" pitchFamily="34" charset="-128"/>
                        </a:rPr>
                        <a:t>メトリクス、ログ、トレース</a:t>
                      </a:r>
                      <a:r>
                        <a:rPr lang="en-US" altLang="ja-JP" sz="800" u="none" strike="noStrike" dirty="0">
                          <a:solidFill>
                            <a:schemeClr val="bg1"/>
                          </a:solidFill>
                          <a:effectLst/>
                          <a:latin typeface="Meiryo" panose="020B0604030504040204" pitchFamily="34" charset="-128"/>
                          <a:ea typeface="Meiryo" panose="020B0604030504040204" pitchFamily="34" charset="-128"/>
                        </a:rPr>
                        <a:t>)</a:t>
                      </a:r>
                      <a:r>
                        <a:rPr lang="ja-JP" altLang="en-US" sz="800" u="none" strike="noStrike">
                          <a:solidFill>
                            <a:schemeClr val="bg1"/>
                          </a:solidFill>
                          <a:effectLst/>
                          <a:latin typeface="Meiryo" panose="020B0604030504040204" pitchFamily="34" charset="-128"/>
                          <a:ea typeface="Meiryo" panose="020B0604030504040204" pitchFamily="34" charset="-128"/>
                        </a:rPr>
                        <a:t>から内部状態を理解する能力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問題解決支援、パフォーマンス最適化、キャパシティプランニング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dirty="0">
                          <a:solidFill>
                            <a:schemeClr val="bg1"/>
                          </a:solidFill>
                          <a:effectLst/>
                          <a:latin typeface="Meiryo" panose="020B0604030504040204" pitchFamily="34" charset="-128"/>
                          <a:ea typeface="Meiryo" panose="020B0604030504040204" pitchFamily="34" charset="-128"/>
                        </a:rPr>
                        <a:t>データオブザーバビリティ市場は</a:t>
                      </a:r>
                      <a:r>
                        <a:rPr lang="en-US" altLang="ja-JP" sz="800" u="none" strike="noStrike" dirty="0">
                          <a:solidFill>
                            <a:schemeClr val="bg1"/>
                          </a:solidFill>
                          <a:effectLst/>
                          <a:latin typeface="Meiryo" panose="020B0604030504040204" pitchFamily="34" charset="-128"/>
                          <a:ea typeface="Meiryo" panose="020B0604030504040204" pitchFamily="34" charset="-128"/>
                        </a:rPr>
                        <a:t>20</a:t>
                      </a:r>
                      <a:r>
                        <a:rPr lang="ja-JP" altLang="en-US" sz="800" u="none" strike="noStrike" dirty="0">
                          <a:solidFill>
                            <a:schemeClr val="bg1"/>
                          </a:solidFill>
                          <a:effectLst/>
                          <a:latin typeface="Meiryo" panose="020B0604030504040204" pitchFamily="34" charset="-128"/>
                          <a:ea typeface="Meiryo" panose="020B0604030504040204" pitchFamily="34" charset="-128"/>
                        </a:rPr>
                        <a:t>年に</a:t>
                      </a:r>
                      <a:r>
                        <a:rPr lang="en-US" altLang="ja-JP" sz="800" u="none" strike="noStrike" dirty="0">
                          <a:solidFill>
                            <a:schemeClr val="bg1"/>
                          </a:solidFill>
                          <a:effectLst/>
                          <a:latin typeface="Meiryo" panose="020B0604030504040204" pitchFamily="34" charset="-128"/>
                          <a:ea typeface="Meiryo" panose="020B0604030504040204" pitchFamily="34" charset="-128"/>
                        </a:rPr>
                        <a:t>.3</a:t>
                      </a:r>
                      <a:r>
                        <a:rPr lang="ja-JP" altLang="en-US" sz="800" u="none" strike="noStrike" dirty="0">
                          <a:solidFill>
                            <a:schemeClr val="bg1"/>
                          </a:solidFill>
                          <a:effectLst/>
                          <a:latin typeface="Meiryo" panose="020B0604030504040204" pitchFamily="34" charset="-128"/>
                          <a:ea typeface="Meiryo" panose="020B0604030504040204" pitchFamily="34" charset="-128"/>
                        </a:rPr>
                        <a:t>億米ドルへ </a:t>
                      </a:r>
                      <a:r>
                        <a:rPr lang="en-US" altLang="ja-JP" sz="800" u="none" strike="noStrike" dirty="0">
                          <a:solidFill>
                            <a:schemeClr val="bg1"/>
                          </a:solidFill>
                          <a:effectLst/>
                          <a:latin typeface="Meiryo" panose="020B0604030504040204" pitchFamily="34" charset="-128"/>
                          <a:ea typeface="Meiryo" panose="020B0604030504040204" pitchFamily="34" charset="-128"/>
                        </a:rPr>
                        <a:t>(</a:t>
                      </a:r>
                      <a:r>
                        <a:rPr lang="en" sz="800" u="none" strike="noStrike" dirty="0">
                          <a:solidFill>
                            <a:schemeClr val="bg1"/>
                          </a:solidFill>
                          <a:effectLst/>
                          <a:latin typeface="Meiryo" panose="020B0604030504040204" pitchFamily="34" charset="-128"/>
                          <a:ea typeface="Meiryo" panose="020B0604030504040204" pitchFamily="34" charset="-128"/>
                        </a:rPr>
                        <a:t>CAGR 11.6%) 。</a:t>
                      </a:r>
                      <a:endParaRPr lang="en" sz="800" b="0" i="0" u="none" strike="noStrike" dirty="0">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dirty="0">
                          <a:solidFill>
                            <a:schemeClr val="bg1"/>
                          </a:solidFill>
                          <a:effectLst/>
                          <a:latin typeface="Meiryo" panose="020B0604030504040204" pitchFamily="34" charset="-128"/>
                          <a:ea typeface="Meiryo" panose="020B0604030504040204" pitchFamily="34" charset="-128"/>
                        </a:rPr>
                        <a:t>監視対象の膨大さ、多様なアーキテクチャ、動的環境、設定</a:t>
                      </a:r>
                      <a:r>
                        <a:rPr lang="ja-JP" altLang="en-US" sz="800" u="none" strike="noStrike">
                          <a:solidFill>
                            <a:schemeClr val="bg1"/>
                          </a:solidFill>
                          <a:effectLst/>
                          <a:latin typeface="Meiryo" panose="020B0604030504040204" pitchFamily="34" charset="-128"/>
                          <a:ea typeface="Meiryo" panose="020B0604030504040204" pitchFamily="34" charset="-128"/>
                        </a:rPr>
                        <a:t>ミス 。</a:t>
                      </a:r>
                      <a:endParaRPr lang="ja-JP" altLang="en-US" sz="800" b="0" i="0" u="none" strike="noStrike" dirty="0">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extLst>
                  <a:ext uri="{0D108BD9-81ED-4DB2-BD59-A6C34878D82A}">
                    <a16:rowId xmlns:a16="http://schemas.microsoft.com/office/drawing/2014/main" val="2777220896"/>
                  </a:ext>
                </a:extLst>
              </a:tr>
              <a:tr h="621692">
                <a:tc>
                  <a:txBody>
                    <a:bodyPr/>
                    <a:lstStyle/>
                    <a:p>
                      <a:pPr algn="ctr" fontAlgn="ctr"/>
                      <a:r>
                        <a:rPr lang="ja-JP" altLang="en-US" sz="800" b="1" u="none" strike="noStrike">
                          <a:solidFill>
                            <a:schemeClr val="bg1"/>
                          </a:solidFill>
                          <a:effectLst/>
                          <a:latin typeface="Meiryo" panose="020B0604030504040204" pitchFamily="34" charset="-128"/>
                          <a:ea typeface="Meiryo" panose="020B0604030504040204" pitchFamily="34" charset="-128"/>
                        </a:rPr>
                        <a:t>プラットフォーム</a:t>
                      </a:r>
                      <a:br>
                        <a:rPr lang="ja-JP" altLang="en-US" sz="800" b="1" u="none" strike="noStrike">
                          <a:solidFill>
                            <a:schemeClr val="bg1"/>
                          </a:solidFill>
                          <a:effectLst/>
                          <a:latin typeface="Meiryo" panose="020B0604030504040204" pitchFamily="34" charset="-128"/>
                          <a:ea typeface="Meiryo" panose="020B0604030504040204" pitchFamily="34" charset="-128"/>
                        </a:rPr>
                      </a:br>
                      <a:r>
                        <a:rPr lang="ja-JP" altLang="en-US" sz="800" b="1" u="none" strike="noStrike">
                          <a:solidFill>
                            <a:schemeClr val="bg1"/>
                          </a:solidFill>
                          <a:effectLst/>
                          <a:latin typeface="Meiryo" panose="020B0604030504040204" pitchFamily="34" charset="-128"/>
                          <a:ea typeface="Meiryo" panose="020B0604030504040204" pitchFamily="34" charset="-128"/>
                        </a:rPr>
                        <a:t>エンジニアリング</a:t>
                      </a:r>
                      <a:endParaRPr lang="ja-JP" altLang="en-US" sz="800" b="1"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rgbClr val="0070C0"/>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開発者向けに標準化されたセルフサービス機能を提供する社内プラットフォームを構築・運用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開発者体験向上、生産性向上、</a:t>
                      </a:r>
                      <a:r>
                        <a:rPr lang="en" sz="800" u="none" strike="noStrike">
                          <a:solidFill>
                            <a:schemeClr val="bg1"/>
                          </a:solidFill>
                          <a:effectLst/>
                          <a:latin typeface="Meiryo" panose="020B0604030504040204" pitchFamily="34" charset="-128"/>
                          <a:ea typeface="Meiryo" panose="020B0604030504040204" pitchFamily="34" charset="-128"/>
                        </a:rPr>
                        <a:t>DevOps</a:t>
                      </a:r>
                      <a:r>
                        <a:rPr lang="ja-JP" altLang="en-US" sz="800" u="none" strike="noStrike">
                          <a:solidFill>
                            <a:schemeClr val="bg1"/>
                          </a:solidFill>
                          <a:effectLst/>
                          <a:latin typeface="Meiryo" panose="020B0604030504040204" pitchFamily="34" charset="-128"/>
                          <a:ea typeface="Meiryo" panose="020B0604030504040204" pitchFamily="34" charset="-128"/>
                        </a:rPr>
                        <a:t>のスケーリング支援、冗長性削減 。</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a:solidFill>
                            <a:schemeClr val="bg1"/>
                          </a:solidFill>
                          <a:effectLst/>
                          <a:latin typeface="Meiryo" panose="020B0604030504040204" pitchFamily="34" charset="-128"/>
                          <a:ea typeface="Meiryo" panose="020B0604030504040204" pitchFamily="34" charset="-128"/>
                        </a:rPr>
                        <a:t>新興分野であり、採用統計は限定的だが関心は高まっている。</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tc>
                  <a:txBody>
                    <a:bodyPr/>
                    <a:lstStyle/>
                    <a:p>
                      <a:pPr marL="108000" algn="l" fontAlgn="ctr"/>
                      <a:r>
                        <a:rPr lang="ja-JP" altLang="en-US" sz="800" u="none" strike="noStrike" dirty="0">
                          <a:solidFill>
                            <a:schemeClr val="bg1"/>
                          </a:solidFill>
                          <a:effectLst/>
                          <a:latin typeface="Meiryo" panose="020B0604030504040204" pitchFamily="34" charset="-128"/>
                          <a:ea typeface="Meiryo" panose="020B0604030504040204" pitchFamily="34" charset="-128"/>
                        </a:rPr>
                        <a:t>適切なプラットフォーム設計、文化変革、必要なスキルセットの育成 。 </a:t>
                      </a:r>
                      <a:endParaRPr lang="ja-JP" altLang="en-US" sz="800" b="0" i="0" u="none" strike="noStrike" dirty="0">
                        <a:solidFill>
                          <a:schemeClr val="bg1"/>
                        </a:solidFill>
                        <a:effectLst/>
                        <a:latin typeface="Meiryo" panose="020B0604030504040204" pitchFamily="34" charset="-128"/>
                        <a:ea typeface="Meiryo" panose="020B0604030504040204" pitchFamily="34" charset="-128"/>
                      </a:endParaRPr>
                    </a:p>
                  </a:txBody>
                  <a:tcPr marL="6731" marR="6731" marT="6731" marB="0" anchor="ctr">
                    <a:solidFill>
                      <a:schemeClr val="accent3">
                        <a:lumMod val="75000"/>
                      </a:schemeClr>
                    </a:solidFill>
                  </a:tcPr>
                </a:tc>
                <a:extLst>
                  <a:ext uri="{0D108BD9-81ED-4DB2-BD59-A6C34878D82A}">
                    <a16:rowId xmlns:a16="http://schemas.microsoft.com/office/drawing/2014/main" val="2647506270"/>
                  </a:ext>
                </a:extLst>
              </a:tr>
            </a:tbl>
          </a:graphicData>
        </a:graphic>
      </p:graphicFrame>
      <p:grpSp>
        <p:nvGrpSpPr>
          <p:cNvPr id="8" name="グループ化 7">
            <a:extLst>
              <a:ext uri="{FF2B5EF4-FFF2-40B4-BE49-F238E27FC236}">
                <a16:creationId xmlns:a16="http://schemas.microsoft.com/office/drawing/2014/main" id="{6151FFB9-CAC3-A340-BFE5-BE97B931BA82}"/>
              </a:ext>
            </a:extLst>
          </p:cNvPr>
          <p:cNvGrpSpPr/>
          <p:nvPr/>
        </p:nvGrpSpPr>
        <p:grpSpPr>
          <a:xfrm>
            <a:off x="7627662" y="826291"/>
            <a:ext cx="1210935" cy="1212488"/>
            <a:chOff x="258234" y="880986"/>
            <a:chExt cx="1210935" cy="1212488"/>
          </a:xfrm>
        </p:grpSpPr>
        <p:pic>
          <p:nvPicPr>
            <p:cNvPr id="5" name="図 4" descr="ダイアグラム&#10;&#10;AI 生成コンテンツは誤りを含む可能性があります。">
              <a:extLst>
                <a:ext uri="{FF2B5EF4-FFF2-40B4-BE49-F238E27FC236}">
                  <a16:creationId xmlns:a16="http://schemas.microsoft.com/office/drawing/2014/main" id="{8E0F2F75-66C1-358D-D3CE-D1B8B6E602F0}"/>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58234" y="880986"/>
              <a:ext cx="1210935" cy="1212488"/>
            </a:xfrm>
            <a:prstGeom prst="ellipse">
              <a:avLst/>
            </a:prstGeom>
          </p:spPr>
        </p:pic>
        <p:sp>
          <p:nvSpPr>
            <p:cNvPr id="6" name="テキスト ボックス 5">
              <a:extLst>
                <a:ext uri="{FF2B5EF4-FFF2-40B4-BE49-F238E27FC236}">
                  <a16:creationId xmlns:a16="http://schemas.microsoft.com/office/drawing/2014/main" id="{7B9A096A-375A-898E-5F6B-A724798C9A6A}"/>
                </a:ext>
              </a:extLst>
            </p:cNvPr>
            <p:cNvSpPr txBox="1"/>
            <p:nvPr/>
          </p:nvSpPr>
          <p:spPr>
            <a:xfrm>
              <a:off x="258407" y="1239330"/>
              <a:ext cx="1210588" cy="584775"/>
            </a:xfrm>
            <a:prstGeom prst="rect">
              <a:avLst/>
            </a:prstGeom>
            <a:noFill/>
          </p:spPr>
          <p:txBody>
            <a:bodyPr wrap="none" rtlCol="0">
              <a:spAutoFit/>
            </a:bodyPr>
            <a:lstStyle/>
            <a:p>
              <a:pPr algn="ctr"/>
              <a:r>
                <a:rPr kumimoji="1" lang="ja-JP" altLang="en-US" sz="1600" b="1">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モダンＩＴ</a:t>
              </a:r>
              <a:endParaRPr kumimoji="1" lang="en-US" altLang="ja-JP" sz="1600" b="1"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6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a:t>
              </a:r>
              <a:r>
                <a:rPr lang="ja-JP" altLang="en-US" sz="16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重要基盤</a:t>
              </a:r>
              <a:endParaRPr kumimoji="1" lang="ja-JP" altLang="en-US" sz="16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86066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B2076546-94A7-3916-2D8A-A618DC079652}"/>
              </a:ext>
            </a:extLst>
          </p:cNvPr>
          <p:cNvSpPr/>
          <p:nvPr/>
        </p:nvSpPr>
        <p:spPr>
          <a:xfrm>
            <a:off x="230400" y="3010768"/>
            <a:ext cx="8686800" cy="343159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C47EFD2E-9BB3-0259-E617-9361A42770D8}"/>
              </a:ext>
            </a:extLst>
          </p:cNvPr>
          <p:cNvSpPr/>
          <p:nvPr/>
        </p:nvSpPr>
        <p:spPr>
          <a:xfrm>
            <a:off x="230400" y="951795"/>
            <a:ext cx="8686800" cy="197427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6075A47-BC31-CEE1-1D55-8DFFB80071DC}"/>
              </a:ext>
            </a:extLst>
          </p:cNvPr>
          <p:cNvSpPr>
            <a:spLocks noGrp="1"/>
          </p:cNvSpPr>
          <p:nvPr>
            <p:ph type="title"/>
          </p:nvPr>
        </p:nvSpPr>
        <p:spPr/>
        <p:txBody>
          <a:bodyPr/>
          <a:lstStyle/>
          <a:p>
            <a:r>
              <a:rPr kumimoji="1" lang="ja-JP" altLang="en-US" dirty="0"/>
              <a:t>エンジニアに求められるスキル</a:t>
            </a:r>
          </a:p>
        </p:txBody>
      </p:sp>
      <p:sp>
        <p:nvSpPr>
          <p:cNvPr id="3" name="正方形/長方形 2">
            <a:extLst>
              <a:ext uri="{FF2B5EF4-FFF2-40B4-BE49-F238E27FC236}">
                <a16:creationId xmlns:a16="http://schemas.microsoft.com/office/drawing/2014/main" id="{70A7E631-EF84-1257-14CF-2684F2E8D2A8}"/>
              </a:ext>
            </a:extLst>
          </p:cNvPr>
          <p:cNvSpPr/>
          <p:nvPr/>
        </p:nvSpPr>
        <p:spPr>
          <a:xfrm>
            <a:off x="2673925" y="1839191"/>
            <a:ext cx="1828800" cy="74121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15CAC046-0932-40B0-90B8-5F38B8AF1D55}"/>
              </a:ext>
            </a:extLst>
          </p:cNvPr>
          <p:cNvSpPr/>
          <p:nvPr/>
        </p:nvSpPr>
        <p:spPr>
          <a:xfrm>
            <a:off x="6844151" y="1839191"/>
            <a:ext cx="1828800" cy="74121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11AD95A-7026-3D2C-4C16-F2E0180FCB36}"/>
              </a:ext>
            </a:extLst>
          </p:cNvPr>
          <p:cNvSpPr/>
          <p:nvPr/>
        </p:nvSpPr>
        <p:spPr>
          <a:xfrm>
            <a:off x="2673925" y="3307771"/>
            <a:ext cx="1828800" cy="7412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FE3B82EB-902D-29A9-C654-732E3C819E6A}"/>
              </a:ext>
            </a:extLst>
          </p:cNvPr>
          <p:cNvSpPr/>
          <p:nvPr/>
        </p:nvSpPr>
        <p:spPr>
          <a:xfrm>
            <a:off x="4772891" y="4418478"/>
            <a:ext cx="1828800" cy="7412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A356D65-C8E1-EDC7-9E12-1D1309472EBA}"/>
              </a:ext>
            </a:extLst>
          </p:cNvPr>
          <p:cNvSpPr/>
          <p:nvPr/>
        </p:nvSpPr>
        <p:spPr>
          <a:xfrm>
            <a:off x="4772891" y="3321297"/>
            <a:ext cx="1828800" cy="7412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17C8B97F-7FFA-2E29-F4E0-12786BD908EE}"/>
              </a:ext>
            </a:extLst>
          </p:cNvPr>
          <p:cNvSpPr/>
          <p:nvPr/>
        </p:nvSpPr>
        <p:spPr>
          <a:xfrm>
            <a:off x="6844149" y="3311092"/>
            <a:ext cx="1828800" cy="7412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68DEF577-FACC-EEEB-8F5B-A93962EF6658}"/>
              </a:ext>
            </a:extLst>
          </p:cNvPr>
          <p:cNvSpPr/>
          <p:nvPr/>
        </p:nvSpPr>
        <p:spPr>
          <a:xfrm>
            <a:off x="4759038" y="1839191"/>
            <a:ext cx="1828800" cy="74121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0D5F738F-A979-E34F-E64D-5180A2EC83AF}"/>
              </a:ext>
            </a:extLst>
          </p:cNvPr>
          <p:cNvSpPr txBox="1"/>
          <p:nvPr/>
        </p:nvSpPr>
        <p:spPr>
          <a:xfrm>
            <a:off x="3225085" y="2038105"/>
            <a:ext cx="726481" cy="523220"/>
          </a:xfrm>
          <a:prstGeom prst="rect">
            <a:avLst/>
          </a:prstGeom>
          <a:noFill/>
        </p:spPr>
        <p:txBody>
          <a:bodyPr wrap="non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UX</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FC32CA34-5C69-7E74-5A4D-D243B065E33F}"/>
              </a:ext>
            </a:extLst>
          </p:cNvPr>
          <p:cNvSpPr txBox="1"/>
          <p:nvPr/>
        </p:nvSpPr>
        <p:spPr>
          <a:xfrm>
            <a:off x="5081997" y="1934078"/>
            <a:ext cx="1210588"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真のニーズ</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あるべき姿</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5DBF78A-9176-5ACE-ACBE-2E0685D3AD3C}"/>
              </a:ext>
            </a:extLst>
          </p:cNvPr>
          <p:cNvSpPr txBox="1"/>
          <p:nvPr/>
        </p:nvSpPr>
        <p:spPr>
          <a:xfrm>
            <a:off x="6860662" y="1934078"/>
            <a:ext cx="1826141" cy="646331"/>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ビジネス・</a:t>
            </a:r>
            <a:r>
              <a:rPr lang="ja-JP" altLang="en-US" sz="1600" b="1">
                <a:solidFill>
                  <a:schemeClr val="bg1"/>
                </a:solidFill>
                <a:latin typeface="Meiryo" panose="020B0604030504040204" pitchFamily="34" charset="-128"/>
                <a:ea typeface="Meiryo" panose="020B0604030504040204" pitchFamily="34" charset="-128"/>
              </a:rPr>
              <a:t>ゴール</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2000" b="1">
                <a:solidFill>
                  <a:schemeClr val="bg1"/>
                </a:solidFill>
                <a:latin typeface="Meiryo" panose="020B0604030504040204" pitchFamily="34" charset="-128"/>
                <a:ea typeface="Meiryo" panose="020B0604030504040204" pitchFamily="34" charset="-128"/>
              </a:rPr>
              <a:t>要求</a:t>
            </a:r>
          </a:p>
        </p:txBody>
      </p:sp>
      <p:sp>
        <p:nvSpPr>
          <p:cNvPr id="14" name="テキスト ボックス 13">
            <a:extLst>
              <a:ext uri="{FF2B5EF4-FFF2-40B4-BE49-F238E27FC236}">
                <a16:creationId xmlns:a16="http://schemas.microsoft.com/office/drawing/2014/main" id="{CEB47BC8-5E91-CB18-BF73-AFF0BC89B709}"/>
              </a:ext>
            </a:extLst>
          </p:cNvPr>
          <p:cNvSpPr txBox="1"/>
          <p:nvPr/>
        </p:nvSpPr>
        <p:spPr>
          <a:xfrm>
            <a:off x="3263351" y="3483419"/>
            <a:ext cx="647934" cy="523220"/>
          </a:xfrm>
          <a:prstGeom prst="rect">
            <a:avLst/>
          </a:prstGeom>
          <a:noFill/>
        </p:spPr>
        <p:txBody>
          <a:bodyPr wrap="non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UI</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67E6C72B-BF08-42E3-670A-61D973BE6CDB}"/>
              </a:ext>
            </a:extLst>
          </p:cNvPr>
          <p:cNvSpPr txBox="1"/>
          <p:nvPr/>
        </p:nvSpPr>
        <p:spPr>
          <a:xfrm>
            <a:off x="5203308" y="4636329"/>
            <a:ext cx="954107" cy="400110"/>
          </a:xfrm>
          <a:prstGeom prst="rect">
            <a:avLst/>
          </a:prstGeom>
          <a:noFill/>
        </p:spPr>
        <p:txBody>
          <a:bodyPr wrap="non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コード</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BABDEA9C-7DD1-31E5-9BAF-122CB2FB51FE}"/>
              </a:ext>
            </a:extLst>
          </p:cNvPr>
          <p:cNvSpPr txBox="1"/>
          <p:nvPr/>
        </p:nvSpPr>
        <p:spPr>
          <a:xfrm>
            <a:off x="7424919" y="3546715"/>
            <a:ext cx="69762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要件</a:t>
            </a:r>
          </a:p>
        </p:txBody>
      </p:sp>
      <p:sp>
        <p:nvSpPr>
          <p:cNvPr id="17" name="テキスト ボックス 16">
            <a:extLst>
              <a:ext uri="{FF2B5EF4-FFF2-40B4-BE49-F238E27FC236}">
                <a16:creationId xmlns:a16="http://schemas.microsoft.com/office/drawing/2014/main" id="{AAFD7FD5-BBF9-94A3-C1E1-7AE6950763AA}"/>
              </a:ext>
            </a:extLst>
          </p:cNvPr>
          <p:cNvSpPr txBox="1"/>
          <p:nvPr/>
        </p:nvSpPr>
        <p:spPr>
          <a:xfrm>
            <a:off x="5081997" y="3536251"/>
            <a:ext cx="1210589" cy="400110"/>
          </a:xfrm>
          <a:prstGeom prst="rect">
            <a:avLst/>
          </a:prstGeom>
          <a:noFill/>
        </p:spPr>
        <p:txBody>
          <a:bodyPr wrap="non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ロジック</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3C9404BE-572A-7414-3D7A-F7695730F374}"/>
              </a:ext>
            </a:extLst>
          </p:cNvPr>
          <p:cNvSpPr/>
          <p:nvPr/>
        </p:nvSpPr>
        <p:spPr>
          <a:xfrm>
            <a:off x="4772891" y="5521593"/>
            <a:ext cx="1828800" cy="741218"/>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20D13249-C6C9-FD0B-D10B-5C74A35DB562}"/>
              </a:ext>
            </a:extLst>
          </p:cNvPr>
          <p:cNvSpPr txBox="1"/>
          <p:nvPr/>
        </p:nvSpPr>
        <p:spPr>
          <a:xfrm>
            <a:off x="5177661" y="5641100"/>
            <a:ext cx="1005403" cy="584775"/>
          </a:xfrm>
          <a:prstGeom prst="rect">
            <a:avLst/>
          </a:prstGeom>
          <a:noFill/>
        </p:spPr>
        <p:txBody>
          <a:bodyPr wrap="none" rtlCol="0">
            <a:spAutoFit/>
          </a:bodyPr>
          <a:lstStyle/>
          <a:p>
            <a:pPr algn="ctr"/>
            <a:r>
              <a:rPr lang="ja-JP" altLang="en-US" sz="1600" b="1">
                <a:solidFill>
                  <a:schemeClr val="bg1"/>
                </a:solidFill>
                <a:latin typeface="Meiryo" panose="020B0604030504040204" pitchFamily="34" charset="-128"/>
                <a:ea typeface="Meiryo" panose="020B0604030504040204" pitchFamily="34" charset="-128"/>
              </a:rPr>
              <a:t>実行環境</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運用管理</a:t>
            </a:r>
          </a:p>
        </p:txBody>
      </p:sp>
      <p:grpSp>
        <p:nvGrpSpPr>
          <p:cNvPr id="20" name="グループ化 19">
            <a:extLst>
              <a:ext uri="{FF2B5EF4-FFF2-40B4-BE49-F238E27FC236}">
                <a16:creationId xmlns:a16="http://schemas.microsoft.com/office/drawing/2014/main" id="{EF7CE407-E0DB-2A77-95CC-54B7888164BE}"/>
              </a:ext>
            </a:extLst>
          </p:cNvPr>
          <p:cNvGrpSpPr/>
          <p:nvPr/>
        </p:nvGrpSpPr>
        <p:grpSpPr>
          <a:xfrm>
            <a:off x="1057519" y="3978532"/>
            <a:ext cx="810069" cy="920681"/>
            <a:chOff x="7558994" y="4178748"/>
            <a:chExt cx="810069" cy="920681"/>
          </a:xfrm>
        </p:grpSpPr>
        <p:sp>
          <p:nvSpPr>
            <p:cNvPr id="21" name="正方形/長方形 20">
              <a:extLst>
                <a:ext uri="{FF2B5EF4-FFF2-40B4-BE49-F238E27FC236}">
                  <a16:creationId xmlns:a16="http://schemas.microsoft.com/office/drawing/2014/main" id="{7D868D56-99B3-56AC-8E0C-4671C437456D}"/>
                </a:ext>
              </a:extLst>
            </p:cNvPr>
            <p:cNvSpPr/>
            <p:nvPr/>
          </p:nvSpPr>
          <p:spPr>
            <a:xfrm>
              <a:off x="7685171" y="4328585"/>
              <a:ext cx="506126" cy="3648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descr="図形&#10;&#10;中程度の精度で自動的に生成された説明">
              <a:extLst>
                <a:ext uri="{FF2B5EF4-FFF2-40B4-BE49-F238E27FC236}">
                  <a16:creationId xmlns:a16="http://schemas.microsoft.com/office/drawing/2014/main" id="{80E86D1C-F856-B26E-45D2-2182758A60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8994" y="4178748"/>
              <a:ext cx="810069" cy="920681"/>
            </a:xfrm>
            <a:prstGeom prst="rect">
              <a:avLst/>
            </a:prstGeom>
            <a:effectLst>
              <a:outerShdw blurRad="50800" dist="38100" dir="2700000" algn="tl" rotWithShape="0">
                <a:prstClr val="black">
                  <a:alpha val="40000"/>
                </a:prstClr>
              </a:outerShdw>
            </a:effectLst>
          </p:spPr>
        </p:pic>
      </p:grpSp>
      <p:pic>
        <p:nvPicPr>
          <p:cNvPr id="26" name="図 25" descr="図形&#10;&#10;中程度の精度で自動的に生成された説明">
            <a:extLst>
              <a:ext uri="{FF2B5EF4-FFF2-40B4-BE49-F238E27FC236}">
                <a16:creationId xmlns:a16="http://schemas.microsoft.com/office/drawing/2014/main" id="{D88251D6-AC08-CC4B-28F5-935FB91181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952" y="1280668"/>
            <a:ext cx="1351205" cy="858198"/>
          </a:xfrm>
          <a:prstGeom prst="rect">
            <a:avLst/>
          </a:prstGeom>
          <a:effectLst>
            <a:outerShdw blurRad="50800" dist="38100" dir="2700000" algn="tl" rotWithShape="0">
              <a:prstClr val="black">
                <a:alpha val="40000"/>
              </a:prstClr>
            </a:outerShdw>
          </a:effectLst>
        </p:spPr>
      </p:pic>
      <p:sp>
        <p:nvSpPr>
          <p:cNvPr id="29" name="テキスト ボックス 28">
            <a:extLst>
              <a:ext uri="{FF2B5EF4-FFF2-40B4-BE49-F238E27FC236}">
                <a16:creationId xmlns:a16="http://schemas.microsoft.com/office/drawing/2014/main" id="{51C41290-364B-EFBE-2ECF-FA59DB10F19B}"/>
              </a:ext>
            </a:extLst>
          </p:cNvPr>
          <p:cNvSpPr txBox="1"/>
          <p:nvPr/>
        </p:nvSpPr>
        <p:spPr>
          <a:xfrm>
            <a:off x="525888" y="2262394"/>
            <a:ext cx="1877437"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観察力、対話力、言語力</a:t>
            </a:r>
          </a:p>
        </p:txBody>
      </p:sp>
      <p:sp>
        <p:nvSpPr>
          <p:cNvPr id="30" name="テキスト ボックス 29">
            <a:extLst>
              <a:ext uri="{FF2B5EF4-FFF2-40B4-BE49-F238E27FC236}">
                <a16:creationId xmlns:a16="http://schemas.microsoft.com/office/drawing/2014/main" id="{2A8C2A07-22D7-0326-03E4-B6B517ABED37}"/>
              </a:ext>
            </a:extLst>
          </p:cNvPr>
          <p:cNvSpPr txBox="1"/>
          <p:nvPr/>
        </p:nvSpPr>
        <p:spPr>
          <a:xfrm>
            <a:off x="2665429" y="1060353"/>
            <a:ext cx="6083717" cy="707886"/>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お客様のビジネスに貢献するために何をすべきかを</a:t>
            </a:r>
            <a:endParaRPr kumimoji="1"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観察や対話を通じて見つけ出し、これを言語化する</a:t>
            </a:r>
            <a:endParaRPr lang="en-US" altLang="ja-JP" sz="2000" dirty="0">
              <a:latin typeface="Meiryo" panose="020B0604030504040204" pitchFamily="34" charset="-128"/>
              <a:ea typeface="Meiryo" panose="020B0604030504040204" pitchFamily="34" charset="-128"/>
            </a:endParaRPr>
          </a:p>
        </p:txBody>
      </p:sp>
      <p:cxnSp>
        <p:nvCxnSpPr>
          <p:cNvPr id="49" name="直線矢印コネクタ 48">
            <a:extLst>
              <a:ext uri="{FF2B5EF4-FFF2-40B4-BE49-F238E27FC236}">
                <a16:creationId xmlns:a16="http://schemas.microsoft.com/office/drawing/2014/main" id="{96AAD36A-FE6A-DEA5-10C8-C5E7E23BADEA}"/>
              </a:ext>
            </a:extLst>
          </p:cNvPr>
          <p:cNvCxnSpPr>
            <a:cxnSpLocks/>
            <a:stCxn id="5" idx="2"/>
            <a:endCxn id="6" idx="0"/>
          </p:cNvCxnSpPr>
          <p:nvPr/>
        </p:nvCxnSpPr>
        <p:spPr>
          <a:xfrm>
            <a:off x="3588325" y="4048989"/>
            <a:ext cx="2098966" cy="369489"/>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1B5E7611-9178-EE48-F24B-8D648E4379A0}"/>
              </a:ext>
            </a:extLst>
          </p:cNvPr>
          <p:cNvCxnSpPr>
            <a:cxnSpLocks/>
            <a:stCxn id="7" idx="2"/>
            <a:endCxn id="6" idx="0"/>
          </p:cNvCxnSpPr>
          <p:nvPr/>
        </p:nvCxnSpPr>
        <p:spPr>
          <a:xfrm>
            <a:off x="5687291" y="4062515"/>
            <a:ext cx="0" cy="355963"/>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a:extLst>
              <a:ext uri="{FF2B5EF4-FFF2-40B4-BE49-F238E27FC236}">
                <a16:creationId xmlns:a16="http://schemas.microsoft.com/office/drawing/2014/main" id="{F98948AB-D91C-E4EB-7088-0F921D7621A2}"/>
              </a:ext>
            </a:extLst>
          </p:cNvPr>
          <p:cNvCxnSpPr>
            <a:cxnSpLocks/>
            <a:stCxn id="8" idx="2"/>
            <a:endCxn id="6" idx="0"/>
          </p:cNvCxnSpPr>
          <p:nvPr/>
        </p:nvCxnSpPr>
        <p:spPr>
          <a:xfrm flipH="1">
            <a:off x="5687291" y="4052310"/>
            <a:ext cx="2071258" cy="366168"/>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5936EABC-F5D8-7EF1-5E54-0401C549486B}"/>
              </a:ext>
            </a:extLst>
          </p:cNvPr>
          <p:cNvCxnSpPr>
            <a:cxnSpLocks/>
            <a:stCxn id="6" idx="2"/>
            <a:endCxn id="18" idx="0"/>
          </p:cNvCxnSpPr>
          <p:nvPr/>
        </p:nvCxnSpPr>
        <p:spPr>
          <a:xfrm>
            <a:off x="5687291" y="5159696"/>
            <a:ext cx="0" cy="361897"/>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7" name="下矢印 66">
            <a:extLst>
              <a:ext uri="{FF2B5EF4-FFF2-40B4-BE49-F238E27FC236}">
                <a16:creationId xmlns:a16="http://schemas.microsoft.com/office/drawing/2014/main" id="{BE7274C7-6815-09F1-768F-F431DD8E2AC5}"/>
              </a:ext>
            </a:extLst>
          </p:cNvPr>
          <p:cNvSpPr/>
          <p:nvPr/>
        </p:nvSpPr>
        <p:spPr>
          <a:xfrm>
            <a:off x="5098583" y="2744084"/>
            <a:ext cx="1217407" cy="4511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テキスト ボックス 67">
            <a:extLst>
              <a:ext uri="{FF2B5EF4-FFF2-40B4-BE49-F238E27FC236}">
                <a16:creationId xmlns:a16="http://schemas.microsoft.com/office/drawing/2014/main" id="{919B8B29-42E5-1D76-926B-653AA8F1D396}"/>
              </a:ext>
            </a:extLst>
          </p:cNvPr>
          <p:cNvSpPr txBox="1"/>
          <p:nvPr/>
        </p:nvSpPr>
        <p:spPr>
          <a:xfrm>
            <a:off x="441279" y="4969126"/>
            <a:ext cx="2098966" cy="400110"/>
          </a:xfrm>
          <a:prstGeom prst="rect">
            <a:avLst/>
          </a:prstGeom>
          <a:noFill/>
        </p:spPr>
        <p:txBody>
          <a:bodyPr wrap="square" rtlCol="0">
            <a:spAutoFit/>
          </a:bodyPr>
          <a:lstStyle/>
          <a:p>
            <a:pPr algn="dist"/>
            <a:r>
              <a:rPr kumimoji="1" lang="en-US" altLang="ja-JP" sz="2000" b="1" dirty="0">
                <a:latin typeface="Meiryo" panose="020B0604030504040204" pitchFamily="34" charset="-128"/>
                <a:ea typeface="Meiryo" panose="020B0604030504040204" pitchFamily="34" charset="-128"/>
              </a:rPr>
              <a:t>AI</a:t>
            </a:r>
            <a:r>
              <a:rPr kumimoji="1" lang="ja-JP" altLang="en-US" sz="2000" b="1">
                <a:latin typeface="Meiryo" panose="020B0604030504040204" pitchFamily="34" charset="-128"/>
                <a:ea typeface="Meiryo" panose="020B0604030504040204" pitchFamily="34" charset="-128"/>
              </a:rPr>
              <a:t>エージェント</a:t>
            </a:r>
          </a:p>
        </p:txBody>
      </p:sp>
      <p:sp>
        <p:nvSpPr>
          <p:cNvPr id="69" name="テキスト ボックス 68">
            <a:extLst>
              <a:ext uri="{FF2B5EF4-FFF2-40B4-BE49-F238E27FC236}">
                <a16:creationId xmlns:a16="http://schemas.microsoft.com/office/drawing/2014/main" id="{DC3B777D-FED1-99D8-1CAA-EA0D8895333A}"/>
              </a:ext>
            </a:extLst>
          </p:cNvPr>
          <p:cNvSpPr txBox="1"/>
          <p:nvPr/>
        </p:nvSpPr>
        <p:spPr>
          <a:xfrm>
            <a:off x="305193" y="5310531"/>
            <a:ext cx="2371137" cy="400110"/>
          </a:xfrm>
          <a:prstGeom prst="rect">
            <a:avLst/>
          </a:prstGeom>
          <a:noFill/>
        </p:spPr>
        <p:txBody>
          <a:bodyPr wrap="square">
            <a:spAutoFit/>
          </a:bodyPr>
          <a:lstStyle/>
          <a:p>
            <a:pPr algn="ctr"/>
            <a:r>
              <a:rPr lang="ja-JP" altLang="en-US" sz="1000" b="0" i="0">
                <a:effectLst/>
                <a:latin typeface="Meiryo" panose="020B0604030504040204" pitchFamily="34" charset="-128"/>
                <a:ea typeface="Meiryo" panose="020B0604030504040204" pitchFamily="34" charset="-128"/>
              </a:rPr>
              <a:t>人間が与えた目標を達成するために</a:t>
            </a:r>
            <a:endParaRPr lang="en-US" altLang="ja-JP" sz="1000" b="0" i="0" dirty="0">
              <a:effectLst/>
              <a:latin typeface="Meiryo" panose="020B0604030504040204" pitchFamily="34" charset="-128"/>
              <a:ea typeface="Meiryo" panose="020B0604030504040204" pitchFamily="34" charset="-128"/>
            </a:endParaRPr>
          </a:p>
          <a:p>
            <a:pPr algn="ctr"/>
            <a:r>
              <a:rPr lang="ja-JP" altLang="en-US" sz="1000" b="0" i="0">
                <a:effectLst/>
                <a:latin typeface="Meiryo" panose="020B0604030504040204" pitchFamily="34" charset="-128"/>
                <a:ea typeface="Meiryo" panose="020B0604030504040204" pitchFamily="34" charset="-128"/>
              </a:rPr>
              <a:t>自律的に必要なプロセスを実行する</a:t>
            </a:r>
            <a:endParaRPr lang="ja-JP" altLang="en-US" sz="10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6419704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D55AC1BD-BB4A-8E70-AE9F-E859C7A235BC}"/>
              </a:ext>
            </a:extLst>
          </p:cNvPr>
          <p:cNvSpPr/>
          <p:nvPr/>
        </p:nvSpPr>
        <p:spPr>
          <a:xfrm>
            <a:off x="6582274" y="1155910"/>
            <a:ext cx="2386825" cy="1248786"/>
          </a:xfrm>
          <a:prstGeom prst="rect">
            <a:avLst/>
          </a:prstGeom>
          <a:solidFill>
            <a:schemeClr val="bg2"/>
          </a:solidFill>
          <a:ln>
            <a:solidFill>
              <a:srgbClr val="953735"/>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92B70E25-7B25-57B0-687F-97C6046D9896}"/>
              </a:ext>
            </a:extLst>
          </p:cNvPr>
          <p:cNvSpPr/>
          <p:nvPr/>
        </p:nvSpPr>
        <p:spPr>
          <a:xfrm>
            <a:off x="6582273" y="2442153"/>
            <a:ext cx="2386825" cy="1248786"/>
          </a:xfrm>
          <a:prstGeom prst="rect">
            <a:avLst/>
          </a:prstGeom>
          <a:solidFill>
            <a:schemeClr val="bg2"/>
          </a:solid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E8450F64-1A53-ED66-5C06-C09BE3EB7286}"/>
              </a:ext>
            </a:extLst>
          </p:cNvPr>
          <p:cNvSpPr/>
          <p:nvPr/>
        </p:nvSpPr>
        <p:spPr>
          <a:xfrm>
            <a:off x="6581172" y="3738910"/>
            <a:ext cx="2386825" cy="1248786"/>
          </a:xfrm>
          <a:prstGeom prst="rect">
            <a:avLst/>
          </a:prstGeom>
          <a:solidFill>
            <a:schemeClr val="bg2"/>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D830E2BE-4C0E-8165-81B4-0E125F60922E}"/>
              </a:ext>
            </a:extLst>
          </p:cNvPr>
          <p:cNvSpPr/>
          <p:nvPr/>
        </p:nvSpPr>
        <p:spPr>
          <a:xfrm>
            <a:off x="6581172" y="5021687"/>
            <a:ext cx="2386825" cy="1248786"/>
          </a:xfrm>
          <a:prstGeom prst="rect">
            <a:avLst/>
          </a:prstGeom>
          <a:solidFill>
            <a:schemeClr val="bg2"/>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85B0EEB-98DD-490F-51CC-0DCF437561CE}"/>
              </a:ext>
            </a:extLst>
          </p:cNvPr>
          <p:cNvSpPr>
            <a:spLocks noGrp="1"/>
          </p:cNvSpPr>
          <p:nvPr>
            <p:ph type="title"/>
          </p:nvPr>
        </p:nvSpPr>
        <p:spPr/>
        <p:txBody>
          <a:bodyPr/>
          <a:lstStyle/>
          <a:p>
            <a:r>
              <a:rPr kumimoji="1" lang="ja-JP" altLang="en-US" dirty="0"/>
              <a:t>作らない技術を支えるスタック</a:t>
            </a:r>
          </a:p>
        </p:txBody>
      </p:sp>
      <p:sp>
        <p:nvSpPr>
          <p:cNvPr id="3" name="正方形/長方形 2">
            <a:extLst>
              <a:ext uri="{FF2B5EF4-FFF2-40B4-BE49-F238E27FC236}">
                <a16:creationId xmlns:a16="http://schemas.microsoft.com/office/drawing/2014/main" id="{4D8309A0-A82E-6B76-DF85-C94327FC3FEA}"/>
              </a:ext>
            </a:extLst>
          </p:cNvPr>
          <p:cNvSpPr/>
          <p:nvPr/>
        </p:nvSpPr>
        <p:spPr>
          <a:xfrm>
            <a:off x="171208" y="1155910"/>
            <a:ext cx="6323383" cy="1248786"/>
          </a:xfrm>
          <a:prstGeom prst="rect">
            <a:avLst/>
          </a:prstGeom>
          <a:solidFill>
            <a:schemeClr val="accent6">
              <a:lumMod val="50000"/>
            </a:schemeClr>
          </a:solidFill>
          <a:ln>
            <a:solidFill>
              <a:srgbClr val="953735"/>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F95150C0-C3B6-E770-735E-3A74A0EF67F3}"/>
              </a:ext>
            </a:extLst>
          </p:cNvPr>
          <p:cNvSpPr/>
          <p:nvPr/>
        </p:nvSpPr>
        <p:spPr>
          <a:xfrm>
            <a:off x="171207" y="2447410"/>
            <a:ext cx="6323383" cy="1248786"/>
          </a:xfrm>
          <a:prstGeom prst="rect">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0DCAA4B6-63F9-DCD0-A7EE-E72A23168192}"/>
              </a:ext>
            </a:extLst>
          </p:cNvPr>
          <p:cNvSpPr/>
          <p:nvPr/>
        </p:nvSpPr>
        <p:spPr>
          <a:xfrm>
            <a:off x="171207" y="3738910"/>
            <a:ext cx="6323383" cy="1248786"/>
          </a:xfrm>
          <a:prstGeom prst="rect">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C796DA43-DFF8-AFBE-2B7E-FC523F06BBCB}"/>
              </a:ext>
            </a:extLst>
          </p:cNvPr>
          <p:cNvSpPr txBox="1"/>
          <p:nvPr/>
        </p:nvSpPr>
        <p:spPr>
          <a:xfrm>
            <a:off x="346241" y="1255215"/>
            <a:ext cx="2064989" cy="584775"/>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アジャイル開発</a:t>
            </a:r>
            <a:r>
              <a:rPr kumimoji="1" lang="en-US" altLang="ja-JP" sz="2000" b="1" dirty="0">
                <a:solidFill>
                  <a:schemeClr val="bg1"/>
                </a:solidFill>
                <a:latin typeface="Meiryo" panose="020B0604030504040204" pitchFamily="34" charset="-128"/>
                <a:ea typeface="Meiryo" panose="020B0604030504040204" pitchFamily="34" charset="-128"/>
              </a:rPr>
              <a:t> </a:t>
            </a:r>
          </a:p>
          <a:p>
            <a:r>
              <a:rPr lang="en-US" altLang="ja-JP" sz="1200" dirty="0">
                <a:solidFill>
                  <a:schemeClr val="bg1"/>
                </a:solidFill>
                <a:latin typeface="Meiryo" panose="020B0604030504040204" pitchFamily="34" charset="-128"/>
                <a:ea typeface="Meiryo" panose="020B0604030504040204" pitchFamily="34" charset="-128"/>
              </a:rPr>
              <a:t>Agile Development</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FE1BD305-94A7-6F0F-14A2-84F022B15CF6}"/>
              </a:ext>
            </a:extLst>
          </p:cNvPr>
          <p:cNvSpPr txBox="1"/>
          <p:nvPr/>
        </p:nvSpPr>
        <p:spPr>
          <a:xfrm>
            <a:off x="346240" y="2537287"/>
            <a:ext cx="2122504" cy="584775"/>
          </a:xfrm>
          <a:prstGeom prst="rect">
            <a:avLst/>
          </a:prstGeom>
          <a:noFill/>
        </p:spPr>
        <p:txBody>
          <a:bodyPr wrap="none" rtlCol="0">
            <a:spAutoFit/>
          </a:bodyPr>
          <a:lstStyle/>
          <a:p>
            <a:r>
              <a:rPr kumimoji="1" lang="en-US" altLang="ja-JP" sz="2000" b="1" dirty="0">
                <a:solidFill>
                  <a:schemeClr val="bg1"/>
                </a:solidFill>
                <a:latin typeface="Meiryo" panose="020B0604030504040204" pitchFamily="34" charset="-128"/>
                <a:ea typeface="Meiryo" panose="020B0604030504040204" pitchFamily="34" charset="-128"/>
              </a:rPr>
              <a:t>DevOps</a:t>
            </a:r>
          </a:p>
          <a:p>
            <a:r>
              <a:rPr lang="en-US" altLang="ja-JP" sz="1200" dirty="0">
                <a:solidFill>
                  <a:schemeClr val="bg1"/>
                </a:solidFill>
                <a:latin typeface="Meiryo" panose="020B0604030504040204" pitchFamily="34" charset="-128"/>
                <a:ea typeface="Meiryo" panose="020B0604030504040204" pitchFamily="34" charset="-128"/>
              </a:rPr>
              <a:t>Development &amp; Operation</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CB45F4E-EE94-0C05-8211-496DB3086E09}"/>
              </a:ext>
            </a:extLst>
          </p:cNvPr>
          <p:cNvSpPr txBox="1"/>
          <p:nvPr/>
        </p:nvSpPr>
        <p:spPr>
          <a:xfrm>
            <a:off x="346240" y="3845406"/>
            <a:ext cx="1473480" cy="584775"/>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クラウド</a:t>
            </a:r>
            <a:endParaRPr kumimoji="1" lang="en-US" altLang="ja-JP" sz="2000" b="1"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Cloud Computing</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19C43D1A-E715-E695-7B50-F1629C5A171B}"/>
              </a:ext>
            </a:extLst>
          </p:cNvPr>
          <p:cNvSpPr txBox="1"/>
          <p:nvPr/>
        </p:nvSpPr>
        <p:spPr>
          <a:xfrm>
            <a:off x="2266152" y="1255214"/>
            <a:ext cx="4083169" cy="584775"/>
          </a:xfrm>
          <a:prstGeom prst="rect">
            <a:avLst/>
          </a:prstGeom>
          <a:noFill/>
        </p:spPr>
        <p:txBody>
          <a:bodyPr wrap="none" rtlCol="0">
            <a:spAutoFit/>
          </a:bodyPr>
          <a:lstStyle/>
          <a:p>
            <a:r>
              <a:rPr lang="ja-JP" altLang="en-US" sz="1600" b="1" dirty="0">
                <a:solidFill>
                  <a:schemeClr val="bg1"/>
                </a:solidFill>
                <a:latin typeface="Meiryo" panose="020B0604030504040204" pitchFamily="34" charset="-128"/>
                <a:ea typeface="Meiryo" panose="020B0604030504040204" pitchFamily="34" charset="-128"/>
              </a:rPr>
              <a:t>高品質で無駄なく</a:t>
            </a:r>
            <a:endParaRPr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dirty="0">
                <a:solidFill>
                  <a:schemeClr val="bg1"/>
                </a:solidFill>
                <a:latin typeface="Meiryo" panose="020B0604030504040204" pitchFamily="34" charset="-128"/>
                <a:ea typeface="Meiryo" panose="020B0604030504040204" pitchFamily="34" charset="-128"/>
              </a:rPr>
              <a:t>変更要求に即応できるソフトウェアの実現</a:t>
            </a:r>
            <a:endParaRPr kumimoji="1" lang="ja-JP" altLang="en-US" sz="16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4BC357E3-77DD-FCCC-4E9C-98601F689E1A}"/>
              </a:ext>
            </a:extLst>
          </p:cNvPr>
          <p:cNvSpPr txBox="1"/>
          <p:nvPr/>
        </p:nvSpPr>
        <p:spPr>
          <a:xfrm>
            <a:off x="2267047" y="2561763"/>
            <a:ext cx="3467616"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安定稼働と高速なデリバリーの両立</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7C127F26-231B-5ECB-7E7A-F796B86379A4}"/>
              </a:ext>
            </a:extLst>
          </p:cNvPr>
          <p:cNvSpPr txBox="1"/>
          <p:nvPr/>
        </p:nvSpPr>
        <p:spPr>
          <a:xfrm>
            <a:off x="2266152" y="3834641"/>
            <a:ext cx="3877985"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システム資源の調達と構築・運用の負担</a:t>
            </a:r>
            <a:endParaRPr kumimoji="1" lang="en-US" altLang="ja-JP" sz="1600" b="1" dirty="0">
              <a:solidFill>
                <a:schemeClr val="bg1"/>
              </a:solidFill>
              <a:latin typeface="Meiryo" panose="020B0604030504040204" pitchFamily="34" charset="-128"/>
              <a:ea typeface="Meiryo" panose="020B0604030504040204" pitchFamily="34" charset="-128"/>
            </a:endParaRPr>
          </a:p>
          <a:p>
            <a:r>
              <a:rPr kumimoji="1" lang="ja-JP" altLang="en-US" sz="1600" b="1">
                <a:solidFill>
                  <a:schemeClr val="bg1"/>
                </a:solidFill>
                <a:latin typeface="Meiryo" panose="020B0604030504040204" pitchFamily="34" charset="-128"/>
                <a:ea typeface="Meiryo" panose="020B0604030504040204" pitchFamily="34" charset="-128"/>
              </a:rPr>
              <a:t>からユーザーを解放</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A89126B6-F2F8-BB42-C5A3-6CABCDEDDDD0}"/>
              </a:ext>
            </a:extLst>
          </p:cNvPr>
          <p:cNvSpPr txBox="1"/>
          <p:nvPr/>
        </p:nvSpPr>
        <p:spPr>
          <a:xfrm>
            <a:off x="340148" y="1799572"/>
            <a:ext cx="5863711"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業務プロセス全体を重要度に応じて細分化し、その細分化された業務プロセスごとに開発サイクルを回してゆく開発の考え方と手法のこと。</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0323B973-1A37-A916-8190-0CF6D8DC84A5}"/>
              </a:ext>
            </a:extLst>
          </p:cNvPr>
          <p:cNvSpPr/>
          <p:nvPr/>
        </p:nvSpPr>
        <p:spPr>
          <a:xfrm>
            <a:off x="171206" y="5021687"/>
            <a:ext cx="6323383" cy="1241846"/>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E5C8070-19EF-C710-A120-05B233D93EC9}"/>
              </a:ext>
            </a:extLst>
          </p:cNvPr>
          <p:cNvSpPr txBox="1"/>
          <p:nvPr/>
        </p:nvSpPr>
        <p:spPr>
          <a:xfrm>
            <a:off x="340146" y="5157906"/>
            <a:ext cx="1569660" cy="553998"/>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ゼロトラスト</a:t>
            </a:r>
            <a:endParaRPr lang="en-US" altLang="ja-JP" b="1"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Zero trust</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8D2AE5D-9CDE-0B1A-B159-AD70D8457418}"/>
              </a:ext>
            </a:extLst>
          </p:cNvPr>
          <p:cNvSpPr txBox="1"/>
          <p:nvPr/>
        </p:nvSpPr>
        <p:spPr>
          <a:xfrm>
            <a:off x="340146" y="3114432"/>
            <a:ext cx="5863711"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顧客が望む製品やサービスを迅速かつ安定的に提供でき、頻繁に改善を繰り返すことができる開発と運用の方法論とそれを実現するための取り組み。</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2254615D-876E-A2C8-47CC-BA0A1F1614B7}"/>
              </a:ext>
            </a:extLst>
          </p:cNvPr>
          <p:cNvSpPr txBox="1"/>
          <p:nvPr/>
        </p:nvSpPr>
        <p:spPr>
          <a:xfrm>
            <a:off x="340146" y="4418156"/>
            <a:ext cx="5863711"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システムを実現するために必要な機能や性能、能力（システム資源）を調達、変更するためのエンジニアの負担を軽減するサービス。</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FC69ACC0-9AE6-09E2-5AC7-E82C81C2144D}"/>
              </a:ext>
            </a:extLst>
          </p:cNvPr>
          <p:cNvSpPr txBox="1"/>
          <p:nvPr/>
        </p:nvSpPr>
        <p:spPr>
          <a:xfrm>
            <a:off x="2267047" y="5149027"/>
            <a:ext cx="3672800"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信用せずに検証することで脅威を排除</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49AA45D-6A48-B52F-5CC8-6F3305367A65}"/>
              </a:ext>
            </a:extLst>
          </p:cNvPr>
          <p:cNvSpPr txBox="1"/>
          <p:nvPr/>
        </p:nvSpPr>
        <p:spPr>
          <a:xfrm>
            <a:off x="340146" y="5718095"/>
            <a:ext cx="5863712" cy="461665"/>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ネットワークの社内外を区別することなく、守るべき情報資産やシステムにアクセスするものは全て信用せずに検証することで、脅威を防ぐという考え方。</a:t>
            </a:r>
          </a:p>
        </p:txBody>
      </p:sp>
      <p:sp>
        <p:nvSpPr>
          <p:cNvPr id="17" name="テキスト ボックス 16">
            <a:extLst>
              <a:ext uri="{FF2B5EF4-FFF2-40B4-BE49-F238E27FC236}">
                <a16:creationId xmlns:a16="http://schemas.microsoft.com/office/drawing/2014/main" id="{F90A777F-1817-71CD-FECD-E60736B914BF}"/>
              </a:ext>
            </a:extLst>
          </p:cNvPr>
          <p:cNvSpPr txBox="1"/>
          <p:nvPr/>
        </p:nvSpPr>
        <p:spPr>
          <a:xfrm>
            <a:off x="6648630" y="1456708"/>
            <a:ext cx="2268570" cy="738664"/>
          </a:xfrm>
          <a:prstGeom prst="rect">
            <a:avLst/>
          </a:prstGeom>
          <a:noFill/>
        </p:spPr>
        <p:txBody>
          <a:bodyPr wrap="none" rtlCol="0">
            <a:spAutoFit/>
          </a:bodyPr>
          <a:lstStyle/>
          <a:p>
            <a:pPr marL="285750" indent="-285750">
              <a:buFont typeface="Wingdings" pitchFamily="2" charset="2"/>
              <a:buChar char="Ø"/>
            </a:pPr>
            <a:r>
              <a:rPr kumimoji="1" lang="ja-JP" altLang="en-US" sz="1400">
                <a:solidFill>
                  <a:schemeClr val="accent6">
                    <a:lumMod val="50000"/>
                  </a:schemeClr>
                </a:solidFill>
                <a:latin typeface="Meiryo" panose="020B0604030504040204" pitchFamily="34" charset="-128"/>
                <a:ea typeface="Meiryo" panose="020B0604030504040204" pitchFamily="34" charset="-128"/>
              </a:rPr>
              <a:t>開発スピードの加速</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accent6">
                    <a:lumMod val="50000"/>
                  </a:schemeClr>
                </a:solidFill>
                <a:latin typeface="Meiryo" panose="020B0604030504040204" pitchFamily="34" charset="-128"/>
                <a:ea typeface="Meiryo" panose="020B0604030504040204" pitchFamily="34" charset="-128"/>
              </a:rPr>
              <a:t>バグ無しでのリリース</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accent6">
                    <a:lumMod val="50000"/>
                  </a:schemeClr>
                </a:solidFill>
                <a:latin typeface="Meiryo" panose="020B0604030504040204" pitchFamily="34" charset="-128"/>
                <a:ea typeface="Meiryo" panose="020B0604030504040204" pitchFamily="34" charset="-128"/>
              </a:rPr>
              <a:t>変更への積極対応</a:t>
            </a:r>
            <a:endParaRPr kumimoji="1" lang="ja-JP" altLang="en-US" sz="1400">
              <a:solidFill>
                <a:schemeClr val="accent6">
                  <a:lumMod val="50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B77D8C99-8F53-44A3-3928-2C55F2E09D17}"/>
              </a:ext>
            </a:extLst>
          </p:cNvPr>
          <p:cNvSpPr txBox="1"/>
          <p:nvPr/>
        </p:nvSpPr>
        <p:spPr>
          <a:xfrm>
            <a:off x="6648630" y="2733260"/>
            <a:ext cx="2089033" cy="738664"/>
          </a:xfrm>
          <a:prstGeom prst="rect">
            <a:avLst/>
          </a:prstGeom>
          <a:noFill/>
        </p:spPr>
        <p:txBody>
          <a:bodyPr wrap="none" rtlCol="0">
            <a:spAutoFit/>
          </a:bodyPr>
          <a:lstStyle/>
          <a:p>
            <a:pPr marL="285750" indent="-285750">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リリース頻度の向上</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accent6">
                    <a:lumMod val="75000"/>
                  </a:schemeClr>
                </a:solidFill>
                <a:latin typeface="Meiryo" panose="020B0604030504040204" pitchFamily="34" charset="-128"/>
                <a:ea typeface="Meiryo" panose="020B0604030504040204" pitchFamily="34" charset="-128"/>
              </a:rPr>
              <a:t>安定稼働の保証</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開発と運用の自律</a:t>
            </a:r>
            <a:endParaRPr kumimoji="1" lang="ja-JP" altLang="en-US" sz="1400">
              <a:solidFill>
                <a:schemeClr val="accent6">
                  <a:lumMod val="75000"/>
                </a:schemeClr>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DA6FAC09-60AB-8869-A77B-3DB50DFA4F07}"/>
              </a:ext>
            </a:extLst>
          </p:cNvPr>
          <p:cNvSpPr txBox="1"/>
          <p:nvPr/>
        </p:nvSpPr>
        <p:spPr>
          <a:xfrm>
            <a:off x="6640299" y="4025379"/>
            <a:ext cx="2268570" cy="738664"/>
          </a:xfrm>
          <a:prstGeom prst="rect">
            <a:avLst/>
          </a:prstGeom>
          <a:noFill/>
        </p:spPr>
        <p:txBody>
          <a:bodyPr wrap="none" rtlCol="0">
            <a:spAutoFit/>
          </a:bodyPr>
          <a:lstStyle/>
          <a:p>
            <a:pPr marL="285750" indent="-285750">
              <a:buFont typeface="Wingdings" pitchFamily="2" charset="2"/>
              <a:buChar char="Ø"/>
            </a:pPr>
            <a:r>
              <a:rPr lang="ja-JP" altLang="en-US" sz="1400">
                <a:solidFill>
                  <a:srgbClr val="7030A0"/>
                </a:solidFill>
                <a:latin typeface="Meiryo" panose="020B0604030504040204" pitchFamily="34" charset="-128"/>
                <a:ea typeface="Meiryo" panose="020B0604030504040204" pitchFamily="34" charset="-128"/>
              </a:rPr>
              <a:t>アプリへの資源シフト</a:t>
            </a:r>
            <a:endParaRPr lang="en-US" altLang="ja-JP" sz="1400" dirty="0">
              <a:solidFill>
                <a:srgbClr val="7030A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rgbClr val="7030A0"/>
                </a:solidFill>
                <a:latin typeface="Meiryo" panose="020B0604030504040204" pitchFamily="34" charset="-128"/>
                <a:ea typeface="Meiryo" panose="020B0604030504040204" pitchFamily="34" charset="-128"/>
              </a:rPr>
              <a:t>構築や運用の負担軽減</a:t>
            </a:r>
            <a:endParaRPr kumimoji="1" lang="en-US" altLang="ja-JP" sz="1400" dirty="0">
              <a:solidFill>
                <a:srgbClr val="7030A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rgbClr val="7030A0"/>
                </a:solidFill>
                <a:latin typeface="Meiryo" panose="020B0604030504040204" pitchFamily="34" charset="-128"/>
                <a:ea typeface="Meiryo" panose="020B0604030504040204" pitchFamily="34" charset="-128"/>
              </a:rPr>
              <a:t>システム資産の経費化</a:t>
            </a:r>
            <a:endParaRPr kumimoji="1" lang="en-US" altLang="ja-JP" sz="1400" dirty="0">
              <a:solidFill>
                <a:srgbClr val="7030A0"/>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F9A7923A-FD0F-0A25-975B-0D14CD76A659}"/>
              </a:ext>
            </a:extLst>
          </p:cNvPr>
          <p:cNvSpPr txBox="1"/>
          <p:nvPr/>
        </p:nvSpPr>
        <p:spPr>
          <a:xfrm>
            <a:off x="6648630" y="5319127"/>
            <a:ext cx="2268570" cy="738664"/>
          </a:xfrm>
          <a:prstGeom prst="rect">
            <a:avLst/>
          </a:prstGeom>
          <a:noFill/>
        </p:spPr>
        <p:txBody>
          <a:bodyPr wrap="none" rtlCol="0">
            <a:spAutoFit/>
          </a:bodyPr>
          <a:lstStyle/>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高度化する脅威に対処</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rgbClr val="0070C0"/>
                </a:solidFill>
                <a:latin typeface="Meiryo" panose="020B0604030504040204" pitchFamily="34" charset="-128"/>
                <a:ea typeface="Meiryo" panose="020B0604030504040204" pitchFamily="34" charset="-128"/>
              </a:rPr>
              <a:t>利用資源の制約を排除</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rgbClr val="0070C0"/>
                </a:solidFill>
                <a:latin typeface="Meiryo" panose="020B0604030504040204" pitchFamily="34" charset="-128"/>
                <a:ea typeface="Meiryo" panose="020B0604030504040204" pitchFamily="34" charset="-128"/>
              </a:rPr>
              <a:t>利便性と生産性の向上</a:t>
            </a:r>
            <a:endParaRPr kumimoji="1" lang="en-US" altLang="ja-JP" sz="14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8955469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89DE13-D73F-496D-C87B-DD0C2D089B44}"/>
              </a:ext>
            </a:extLst>
          </p:cNvPr>
          <p:cNvSpPr>
            <a:spLocks noGrp="1"/>
          </p:cNvSpPr>
          <p:nvPr>
            <p:ph type="title"/>
          </p:nvPr>
        </p:nvSpPr>
        <p:spPr/>
        <p:txBody>
          <a:bodyPr/>
          <a:lstStyle/>
          <a:p>
            <a:r>
              <a:rPr lang="ja-JP" altLang="en-US" dirty="0"/>
              <a:t>０点からのスタートではなく</a:t>
            </a:r>
            <a:r>
              <a:rPr lang="en-US" altLang="ja-JP" dirty="0"/>
              <a:t>80</a:t>
            </a:r>
            <a:r>
              <a:rPr lang="ja-JP" altLang="en-US" dirty="0"/>
              <a:t>点からの修正へ</a:t>
            </a:r>
            <a:endParaRPr kumimoji="1" lang="ja-JP" altLang="en-US" dirty="0"/>
          </a:p>
        </p:txBody>
      </p:sp>
      <p:sp>
        <p:nvSpPr>
          <p:cNvPr id="5" name="テキスト ボックス 4">
            <a:extLst>
              <a:ext uri="{FF2B5EF4-FFF2-40B4-BE49-F238E27FC236}">
                <a16:creationId xmlns:a16="http://schemas.microsoft.com/office/drawing/2014/main" id="{05EE0689-1147-0EED-DA44-3292F812BD80}"/>
              </a:ext>
            </a:extLst>
          </p:cNvPr>
          <p:cNvSpPr txBox="1"/>
          <p:nvPr/>
        </p:nvSpPr>
        <p:spPr>
          <a:xfrm>
            <a:off x="631645" y="6163435"/>
            <a:ext cx="343364" cy="400110"/>
          </a:xfrm>
          <a:prstGeom prst="rect">
            <a:avLst/>
          </a:prstGeom>
          <a:noFill/>
        </p:spPr>
        <p:txBody>
          <a:bodyPr wrap="none" rtlCol="0">
            <a:spAutoFit/>
          </a:bodyPr>
          <a:lstStyle/>
          <a:p>
            <a:pPr algn="r"/>
            <a:r>
              <a:rPr kumimoji="1" lang="en-US" altLang="ja-JP" sz="2000" dirty="0">
                <a:latin typeface="Meiryo" panose="020B0604030504040204" pitchFamily="34" charset="-128"/>
                <a:ea typeface="Meiryo" panose="020B0604030504040204" pitchFamily="34" charset="-128"/>
              </a:rPr>
              <a:t>0</a:t>
            </a:r>
            <a:endParaRPr kumimoji="1" lang="ja-JP" altLang="en-US" sz="200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7416D7FD-BEB2-B6E1-CABF-707D317CBF5E}"/>
              </a:ext>
            </a:extLst>
          </p:cNvPr>
          <p:cNvSpPr txBox="1"/>
          <p:nvPr/>
        </p:nvSpPr>
        <p:spPr>
          <a:xfrm>
            <a:off x="567901" y="4190897"/>
            <a:ext cx="502061" cy="400110"/>
          </a:xfrm>
          <a:prstGeom prst="rect">
            <a:avLst/>
          </a:prstGeom>
          <a:noFill/>
        </p:spPr>
        <p:txBody>
          <a:bodyPr wrap="none" rtlCol="0">
            <a:spAutoFit/>
          </a:bodyPr>
          <a:lstStyle/>
          <a:p>
            <a:pPr algn="r"/>
            <a:r>
              <a:rPr kumimoji="1" lang="en-US" altLang="ja-JP" sz="2000" dirty="0">
                <a:latin typeface="Meiryo" panose="020B0604030504040204" pitchFamily="34" charset="-128"/>
                <a:ea typeface="Meiryo" panose="020B0604030504040204" pitchFamily="34" charset="-128"/>
              </a:rPr>
              <a:t>50</a:t>
            </a:r>
            <a:endParaRPr kumimoji="1" lang="ja-JP" altLang="en-US" sz="20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7277D508-FB6C-F1FF-ACAA-362A8FC6ACC0}"/>
              </a:ext>
            </a:extLst>
          </p:cNvPr>
          <p:cNvSpPr txBox="1"/>
          <p:nvPr/>
        </p:nvSpPr>
        <p:spPr>
          <a:xfrm>
            <a:off x="409203" y="2236704"/>
            <a:ext cx="660758" cy="400110"/>
          </a:xfrm>
          <a:prstGeom prst="rect">
            <a:avLst/>
          </a:prstGeom>
          <a:noFill/>
        </p:spPr>
        <p:txBody>
          <a:bodyPr wrap="none" rtlCol="0">
            <a:spAutoFit/>
          </a:bodyPr>
          <a:lstStyle/>
          <a:p>
            <a:pPr algn="r"/>
            <a:r>
              <a:rPr kumimoji="1" lang="en-US" altLang="ja-JP" sz="2000" dirty="0">
                <a:solidFill>
                  <a:schemeClr val="accent6">
                    <a:lumMod val="75000"/>
                  </a:schemeClr>
                </a:solidFill>
                <a:latin typeface="Meiryo" panose="020B0604030504040204" pitchFamily="34" charset="-128"/>
                <a:ea typeface="Meiryo" panose="020B0604030504040204" pitchFamily="34" charset="-128"/>
              </a:rPr>
              <a:t>100</a:t>
            </a:r>
            <a:endParaRPr kumimoji="1" lang="ja-JP" altLang="en-US" sz="2000">
              <a:solidFill>
                <a:schemeClr val="accent6">
                  <a:lumMod val="75000"/>
                </a:schemeClr>
              </a:solidFill>
              <a:latin typeface="Meiryo" panose="020B0604030504040204" pitchFamily="34" charset="-128"/>
              <a:ea typeface="Meiryo" panose="020B0604030504040204" pitchFamily="34" charset="-128"/>
            </a:endParaRPr>
          </a:p>
        </p:txBody>
      </p:sp>
      <p:cxnSp>
        <p:nvCxnSpPr>
          <p:cNvPr id="14" name="直線コネクタ 13">
            <a:extLst>
              <a:ext uri="{FF2B5EF4-FFF2-40B4-BE49-F238E27FC236}">
                <a16:creationId xmlns:a16="http://schemas.microsoft.com/office/drawing/2014/main" id="{7EA4A133-99CE-F501-CA38-771D92D0FD10}"/>
              </a:ext>
            </a:extLst>
          </p:cNvPr>
          <p:cNvCxnSpPr>
            <a:cxnSpLocks/>
          </p:cNvCxnSpPr>
          <p:nvPr/>
        </p:nvCxnSpPr>
        <p:spPr>
          <a:xfrm>
            <a:off x="1069961" y="4351719"/>
            <a:ext cx="7480365" cy="0"/>
          </a:xfrm>
          <a:prstGeom prst="line">
            <a:avLst/>
          </a:prstGeom>
          <a:ln>
            <a:solidFill>
              <a:schemeClr val="tx1">
                <a:lumMod val="65000"/>
                <a:lumOff val="3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0D7A478F-6601-7043-119E-47940F8692B6}"/>
              </a:ext>
            </a:extLst>
          </p:cNvPr>
          <p:cNvCxnSpPr>
            <a:cxnSpLocks/>
          </p:cNvCxnSpPr>
          <p:nvPr/>
        </p:nvCxnSpPr>
        <p:spPr>
          <a:xfrm>
            <a:off x="1069961" y="6363490"/>
            <a:ext cx="748036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2A8269CB-E3F8-ACC3-C681-F987FF8C8E81}"/>
              </a:ext>
            </a:extLst>
          </p:cNvPr>
          <p:cNvSpPr txBox="1"/>
          <p:nvPr/>
        </p:nvSpPr>
        <p:spPr>
          <a:xfrm>
            <a:off x="567899" y="2979710"/>
            <a:ext cx="502062" cy="400110"/>
          </a:xfrm>
          <a:prstGeom prst="rect">
            <a:avLst/>
          </a:prstGeom>
          <a:noFill/>
        </p:spPr>
        <p:txBody>
          <a:bodyPr wrap="none" rtlCol="0">
            <a:spAutoFit/>
          </a:bodyPr>
          <a:lstStyle/>
          <a:p>
            <a:pPr algn="r"/>
            <a:r>
              <a:rPr lang="en-US" altLang="ja-JP" sz="2000" dirty="0">
                <a:solidFill>
                  <a:srgbClr val="0432FF"/>
                </a:solidFill>
                <a:latin typeface="Meiryo" panose="020B0604030504040204" pitchFamily="34" charset="-128"/>
                <a:ea typeface="Meiryo" panose="020B0604030504040204" pitchFamily="34" charset="-128"/>
              </a:rPr>
              <a:t>8</a:t>
            </a:r>
            <a:r>
              <a:rPr kumimoji="1" lang="en-US" altLang="ja-JP" sz="2000" dirty="0">
                <a:solidFill>
                  <a:srgbClr val="0432FF"/>
                </a:solidFill>
                <a:latin typeface="Meiryo" panose="020B0604030504040204" pitchFamily="34" charset="-128"/>
                <a:ea typeface="Meiryo" panose="020B0604030504040204" pitchFamily="34" charset="-128"/>
              </a:rPr>
              <a:t>0</a:t>
            </a:r>
            <a:endParaRPr kumimoji="1" lang="ja-JP" altLang="en-US" sz="2000">
              <a:solidFill>
                <a:srgbClr val="0432FF"/>
              </a:solidFill>
              <a:latin typeface="Meiryo" panose="020B0604030504040204" pitchFamily="34" charset="-128"/>
              <a:ea typeface="Meiryo" panose="020B0604030504040204" pitchFamily="34" charset="-128"/>
            </a:endParaRPr>
          </a:p>
        </p:txBody>
      </p:sp>
      <p:cxnSp>
        <p:nvCxnSpPr>
          <p:cNvPr id="19" name="直線コネクタ 18">
            <a:extLst>
              <a:ext uri="{FF2B5EF4-FFF2-40B4-BE49-F238E27FC236}">
                <a16:creationId xmlns:a16="http://schemas.microsoft.com/office/drawing/2014/main" id="{77C6B87E-B3FC-7908-C548-87F4EAF20ED3}"/>
              </a:ext>
            </a:extLst>
          </p:cNvPr>
          <p:cNvCxnSpPr>
            <a:cxnSpLocks/>
          </p:cNvCxnSpPr>
          <p:nvPr/>
        </p:nvCxnSpPr>
        <p:spPr>
          <a:xfrm>
            <a:off x="1054357" y="3158793"/>
            <a:ext cx="7480365" cy="0"/>
          </a:xfrm>
          <a:prstGeom prst="line">
            <a:avLst/>
          </a:prstGeom>
          <a:ln>
            <a:solidFill>
              <a:srgbClr val="0432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D6FAD571-F1B7-9751-470C-72D85829661F}"/>
              </a:ext>
            </a:extLst>
          </p:cNvPr>
          <p:cNvCxnSpPr>
            <a:cxnSpLocks/>
          </p:cNvCxnSpPr>
          <p:nvPr/>
        </p:nvCxnSpPr>
        <p:spPr>
          <a:xfrm>
            <a:off x="1069961" y="2418414"/>
            <a:ext cx="7480365" cy="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上矢印 30">
            <a:extLst>
              <a:ext uri="{FF2B5EF4-FFF2-40B4-BE49-F238E27FC236}">
                <a16:creationId xmlns:a16="http://schemas.microsoft.com/office/drawing/2014/main" id="{4F884B3A-7340-A397-3ECF-BFD9B7CE9486}"/>
              </a:ext>
            </a:extLst>
          </p:cNvPr>
          <p:cNvSpPr/>
          <p:nvPr/>
        </p:nvSpPr>
        <p:spPr>
          <a:xfrm>
            <a:off x="2660514" y="3231127"/>
            <a:ext cx="783772" cy="3057068"/>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9" name="グループ化 48">
            <a:extLst>
              <a:ext uri="{FF2B5EF4-FFF2-40B4-BE49-F238E27FC236}">
                <a16:creationId xmlns:a16="http://schemas.microsoft.com/office/drawing/2014/main" id="{C44C6949-E8F2-7049-E162-5D0FCF48183A}"/>
              </a:ext>
            </a:extLst>
          </p:cNvPr>
          <p:cNvGrpSpPr/>
          <p:nvPr/>
        </p:nvGrpSpPr>
        <p:grpSpPr>
          <a:xfrm>
            <a:off x="1503462" y="2524180"/>
            <a:ext cx="4461907" cy="3791712"/>
            <a:chOff x="1240393" y="2524181"/>
            <a:chExt cx="4461907" cy="3791712"/>
          </a:xfrm>
        </p:grpSpPr>
        <p:sp>
          <p:nvSpPr>
            <p:cNvPr id="4" name="正方形/長方形 3">
              <a:extLst>
                <a:ext uri="{FF2B5EF4-FFF2-40B4-BE49-F238E27FC236}">
                  <a16:creationId xmlns:a16="http://schemas.microsoft.com/office/drawing/2014/main" id="{64EB6E0A-5968-E7C7-8048-46351E870A39}"/>
                </a:ext>
              </a:extLst>
            </p:cNvPr>
            <p:cNvSpPr/>
            <p:nvPr/>
          </p:nvSpPr>
          <p:spPr>
            <a:xfrm>
              <a:off x="3873500" y="3206787"/>
              <a:ext cx="1828800" cy="3109106"/>
            </a:xfrm>
            <a:prstGeom prst="rect">
              <a:avLst/>
            </a:prstGeom>
            <a:solidFill>
              <a:srgbClr val="0070C0">
                <a:alpha val="58039"/>
              </a:srgbClr>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pic>
          <p:nvPicPr>
            <p:cNvPr id="26" name="図 25" descr="図形&#10;&#10;中程度の精度で自動的に生成された説明">
              <a:extLst>
                <a:ext uri="{FF2B5EF4-FFF2-40B4-BE49-F238E27FC236}">
                  <a16:creationId xmlns:a16="http://schemas.microsoft.com/office/drawing/2014/main" id="{FCE3C2B8-9BF8-A5CE-3FD3-B18C6FDE0E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5797" y="4154208"/>
              <a:ext cx="1134487" cy="1289397"/>
            </a:xfrm>
            <a:prstGeom prst="rect">
              <a:avLst/>
            </a:prstGeom>
            <a:effectLst>
              <a:outerShdw blurRad="50800" dist="38100" dir="2700000" algn="tl" rotWithShape="0">
                <a:schemeClr val="bg1">
                  <a:alpha val="40000"/>
                </a:schemeClr>
              </a:outerShdw>
            </a:effectLst>
          </p:spPr>
        </p:pic>
        <p:sp>
          <p:nvSpPr>
            <p:cNvPr id="46" name="テキスト ボックス 45">
              <a:extLst>
                <a:ext uri="{FF2B5EF4-FFF2-40B4-BE49-F238E27FC236}">
                  <a16:creationId xmlns:a16="http://schemas.microsoft.com/office/drawing/2014/main" id="{FED071BA-05D8-70D4-534C-C1B03178230C}"/>
                </a:ext>
              </a:extLst>
            </p:cNvPr>
            <p:cNvSpPr txBox="1"/>
            <p:nvPr/>
          </p:nvSpPr>
          <p:spPr>
            <a:xfrm>
              <a:off x="1240393" y="2524181"/>
              <a:ext cx="2444203" cy="523220"/>
            </a:xfrm>
            <a:prstGeom prst="rect">
              <a:avLst/>
            </a:prstGeom>
            <a:noFill/>
          </p:spPr>
          <p:txBody>
            <a:bodyPr wrap="square">
              <a:spAutoFit/>
            </a:bodyPr>
            <a:lstStyle/>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合格ラインにまでに</a:t>
              </a:r>
              <a:endParaRPr lang="en-US" altLang="ja-JP" sz="1400" b="1"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時間と手間がかかる</a:t>
              </a:r>
            </a:p>
          </p:txBody>
        </p:sp>
      </p:grpSp>
      <p:grpSp>
        <p:nvGrpSpPr>
          <p:cNvPr id="50" name="グループ化 49">
            <a:extLst>
              <a:ext uri="{FF2B5EF4-FFF2-40B4-BE49-F238E27FC236}">
                <a16:creationId xmlns:a16="http://schemas.microsoft.com/office/drawing/2014/main" id="{DD795D03-181D-950A-D69B-6DC0F4DEAE59}"/>
              </a:ext>
            </a:extLst>
          </p:cNvPr>
          <p:cNvGrpSpPr/>
          <p:nvPr/>
        </p:nvGrpSpPr>
        <p:grpSpPr>
          <a:xfrm>
            <a:off x="6434869" y="914806"/>
            <a:ext cx="1828800" cy="5401086"/>
            <a:chOff x="6473371" y="914806"/>
            <a:chExt cx="1828800" cy="5401086"/>
          </a:xfrm>
        </p:grpSpPr>
        <p:sp>
          <p:nvSpPr>
            <p:cNvPr id="11" name="正方形/長方形 10">
              <a:extLst>
                <a:ext uri="{FF2B5EF4-FFF2-40B4-BE49-F238E27FC236}">
                  <a16:creationId xmlns:a16="http://schemas.microsoft.com/office/drawing/2014/main" id="{7EACB828-E89C-3465-519B-0DC9ECD75301}"/>
                </a:ext>
              </a:extLst>
            </p:cNvPr>
            <p:cNvSpPr/>
            <p:nvPr/>
          </p:nvSpPr>
          <p:spPr>
            <a:xfrm>
              <a:off x="6473371" y="3206392"/>
              <a:ext cx="1828800" cy="3109500"/>
            </a:xfrm>
            <a:prstGeom prst="rect">
              <a:avLst/>
            </a:prstGeom>
            <a:solidFill>
              <a:srgbClr val="0070C0">
                <a:alpha val="58039"/>
              </a:srgbClr>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AB46E875-F735-AF15-7621-D7682027AC2A}"/>
                </a:ext>
              </a:extLst>
            </p:cNvPr>
            <p:cNvSpPr/>
            <p:nvPr/>
          </p:nvSpPr>
          <p:spPr>
            <a:xfrm>
              <a:off x="6473372" y="1449900"/>
              <a:ext cx="1828799" cy="1658892"/>
            </a:xfrm>
            <a:prstGeom prst="rect">
              <a:avLst/>
            </a:prstGeom>
            <a:solidFill>
              <a:srgbClr val="7030A0">
                <a:alpha val="29020"/>
              </a:srgbClr>
            </a:solidFill>
            <a:ln>
              <a:solidFill>
                <a:srgbClr val="7030A0"/>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descr="図形&#10;&#10;中程度の精度で自動的に生成された説明">
              <a:extLst>
                <a:ext uri="{FF2B5EF4-FFF2-40B4-BE49-F238E27FC236}">
                  <a16:creationId xmlns:a16="http://schemas.microsoft.com/office/drawing/2014/main" id="{6CB53FBA-28A5-A35C-082B-FABF810BED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0527" y="4154207"/>
              <a:ext cx="1134487" cy="1289397"/>
            </a:xfrm>
            <a:prstGeom prst="rect">
              <a:avLst/>
            </a:prstGeom>
            <a:effectLst>
              <a:outerShdw blurRad="50800" dist="38100" dir="2700000" algn="tl" rotWithShape="0">
                <a:schemeClr val="bg1">
                  <a:alpha val="40000"/>
                </a:schemeClr>
              </a:outerShdw>
            </a:effectLst>
          </p:spPr>
        </p:pic>
        <p:sp>
          <p:nvSpPr>
            <p:cNvPr id="35" name="上矢印 34">
              <a:extLst>
                <a:ext uri="{FF2B5EF4-FFF2-40B4-BE49-F238E27FC236}">
                  <a16:creationId xmlns:a16="http://schemas.microsoft.com/office/drawing/2014/main" id="{9B05457B-08F6-363C-263E-EE39AFD2C89B}"/>
                </a:ext>
              </a:extLst>
            </p:cNvPr>
            <p:cNvSpPr/>
            <p:nvPr/>
          </p:nvSpPr>
          <p:spPr>
            <a:xfrm>
              <a:off x="6995884" y="1557768"/>
              <a:ext cx="783772" cy="1473597"/>
            </a:xfrm>
            <a:prstGeom prst="up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D662FB9D-7856-1106-431C-3326D76399C1}"/>
                </a:ext>
              </a:extLst>
            </p:cNvPr>
            <p:cNvSpPr txBox="1"/>
            <p:nvPr/>
          </p:nvSpPr>
          <p:spPr>
            <a:xfrm>
              <a:off x="6602940" y="914806"/>
              <a:ext cx="1569660" cy="553998"/>
            </a:xfrm>
            <a:prstGeom prst="rect">
              <a:avLst/>
            </a:prstGeom>
            <a:noFill/>
          </p:spPr>
          <p:txBody>
            <a:bodyPr wrap="none" rtlCol="0">
              <a:spAutoFit/>
            </a:bodyPr>
            <a:lstStyle/>
            <a:p>
              <a:pPr algn="ctr"/>
              <a:r>
                <a:rPr kumimoji="1" lang="ja-JP" altLang="en-US" b="1">
                  <a:solidFill>
                    <a:srgbClr val="7030A0"/>
                  </a:solidFill>
                  <a:latin typeface="Meiryo" panose="020B0604030504040204" pitchFamily="34" charset="-128"/>
                  <a:ea typeface="Meiryo" panose="020B0604030504040204" pitchFamily="34" charset="-128"/>
                </a:rPr>
                <a:t>限界を超える</a:t>
              </a:r>
              <a:endParaRPr kumimoji="1" lang="en-US" altLang="ja-JP" b="1" dirty="0">
                <a:solidFill>
                  <a:srgbClr val="7030A0"/>
                </a:solidFill>
                <a:latin typeface="Meiryo" panose="020B0604030504040204" pitchFamily="34" charset="-128"/>
                <a:ea typeface="Meiryo" panose="020B0604030504040204" pitchFamily="34" charset="-128"/>
              </a:endParaRPr>
            </a:p>
            <a:p>
              <a:pPr algn="ctr"/>
              <a:r>
                <a:rPr kumimoji="1" lang="ja-JP" altLang="en-US" sz="1200" b="1">
                  <a:solidFill>
                    <a:srgbClr val="7030A0"/>
                  </a:solidFill>
                  <a:latin typeface="Meiryo" panose="020B0604030504040204" pitchFamily="34" charset="-128"/>
                  <a:ea typeface="Meiryo" panose="020B0604030504040204" pitchFamily="34" charset="-128"/>
                </a:rPr>
                <a:t>新たな価値を与える</a:t>
              </a:r>
              <a:endParaRPr kumimoji="1" lang="en-US" altLang="ja-JP" sz="1200" b="1" dirty="0">
                <a:solidFill>
                  <a:srgbClr val="7030A0"/>
                </a:solidFill>
                <a:latin typeface="Meiryo" panose="020B0604030504040204" pitchFamily="34" charset="-128"/>
                <a:ea typeface="Meiryo" panose="020B0604030504040204" pitchFamily="34" charset="-128"/>
              </a:endParaRPr>
            </a:p>
          </p:txBody>
        </p:sp>
      </p:grpSp>
      <p:sp>
        <p:nvSpPr>
          <p:cNvPr id="52" name="テキスト ボックス 51">
            <a:extLst>
              <a:ext uri="{FF2B5EF4-FFF2-40B4-BE49-F238E27FC236}">
                <a16:creationId xmlns:a16="http://schemas.microsoft.com/office/drawing/2014/main" id="{C65AC1E5-4127-3780-0024-EB79D553B92A}"/>
              </a:ext>
            </a:extLst>
          </p:cNvPr>
          <p:cNvSpPr txBox="1"/>
          <p:nvPr/>
        </p:nvSpPr>
        <p:spPr>
          <a:xfrm>
            <a:off x="1128491" y="3223895"/>
            <a:ext cx="1062523" cy="261610"/>
          </a:xfrm>
          <a:prstGeom prst="rect">
            <a:avLst/>
          </a:prstGeom>
          <a:noFill/>
        </p:spPr>
        <p:txBody>
          <a:bodyPr wrap="square">
            <a:spAutoFit/>
          </a:bodyPr>
          <a:lstStyle/>
          <a:p>
            <a:r>
              <a:rPr lang="ja-JP" altLang="en-US" sz="1100">
                <a:solidFill>
                  <a:srgbClr val="0432FF"/>
                </a:solidFill>
                <a:latin typeface="Meiryo" panose="020B0604030504040204" pitchFamily="34" charset="-128"/>
                <a:ea typeface="Meiryo" panose="020B0604030504040204" pitchFamily="34" charset="-128"/>
              </a:rPr>
              <a:t>合格ライン</a:t>
            </a:r>
          </a:p>
        </p:txBody>
      </p:sp>
      <p:sp>
        <p:nvSpPr>
          <p:cNvPr id="7" name="テキスト ボックス 6">
            <a:extLst>
              <a:ext uri="{FF2B5EF4-FFF2-40B4-BE49-F238E27FC236}">
                <a16:creationId xmlns:a16="http://schemas.microsoft.com/office/drawing/2014/main" id="{319D97EF-CECD-39B5-5025-06A8C9191AEF}"/>
              </a:ext>
            </a:extLst>
          </p:cNvPr>
          <p:cNvSpPr txBox="1"/>
          <p:nvPr/>
        </p:nvSpPr>
        <p:spPr>
          <a:xfrm>
            <a:off x="4084217" y="2720883"/>
            <a:ext cx="1261884" cy="461665"/>
          </a:xfrm>
          <a:prstGeom prst="rect">
            <a:avLst/>
          </a:prstGeom>
          <a:noFill/>
        </p:spPr>
        <p:txBody>
          <a:bodyPr wrap="none" rtlCol="0">
            <a:spAutoFit/>
          </a:bodyPr>
          <a:lstStyle/>
          <a:p>
            <a:r>
              <a:rPr kumimoji="1" lang="ja-JP" altLang="en-US" sz="1200" b="1">
                <a:solidFill>
                  <a:srgbClr val="0070C0"/>
                </a:solidFill>
                <a:latin typeface="Meiryo" panose="020B0604030504040204" pitchFamily="34" charset="-128"/>
                <a:ea typeface="Meiryo" panose="020B0604030504040204" pitchFamily="34" charset="-128"/>
              </a:rPr>
              <a:t>スタートは</a:t>
            </a:r>
            <a:endParaRPr kumimoji="1" lang="en-US" altLang="ja-JP" sz="1200" b="1" dirty="0">
              <a:solidFill>
                <a:srgbClr val="0070C0"/>
              </a:solidFill>
              <a:latin typeface="Meiryo" panose="020B0604030504040204" pitchFamily="34" charset="-128"/>
              <a:ea typeface="Meiryo" panose="020B0604030504040204" pitchFamily="34" charset="-128"/>
            </a:endParaRPr>
          </a:p>
          <a:p>
            <a:r>
              <a:rPr kumimoji="1" lang="ja-JP" altLang="en-US" sz="1200" b="1">
                <a:solidFill>
                  <a:srgbClr val="0070C0"/>
                </a:solidFill>
                <a:latin typeface="Meiryo" panose="020B0604030504040204" pitchFamily="34" charset="-128"/>
                <a:ea typeface="Meiryo" panose="020B0604030504040204" pitchFamily="34" charset="-128"/>
              </a:rPr>
              <a:t>合格ラインから</a:t>
            </a:r>
            <a:endParaRPr lang="en-US" altLang="ja-JP" sz="1200" b="1" dirty="0">
              <a:solidFill>
                <a:srgbClr val="0070C0"/>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02512F88-F58C-5AA7-B888-331A1E9A3890}"/>
              </a:ext>
            </a:extLst>
          </p:cNvPr>
          <p:cNvGrpSpPr/>
          <p:nvPr/>
        </p:nvGrpSpPr>
        <p:grpSpPr>
          <a:xfrm>
            <a:off x="1155885" y="3197833"/>
            <a:ext cx="2495005" cy="3109105"/>
            <a:chOff x="1050193" y="3865877"/>
            <a:chExt cx="2495005" cy="3109105"/>
          </a:xfrm>
        </p:grpSpPr>
        <p:sp>
          <p:nvSpPr>
            <p:cNvPr id="3" name="正方形/長方形 2">
              <a:extLst>
                <a:ext uri="{FF2B5EF4-FFF2-40B4-BE49-F238E27FC236}">
                  <a16:creationId xmlns:a16="http://schemas.microsoft.com/office/drawing/2014/main" id="{080E1FA7-E518-500D-1DC0-276294B06976}"/>
                </a:ext>
              </a:extLst>
            </p:cNvPr>
            <p:cNvSpPr/>
            <p:nvPr/>
          </p:nvSpPr>
          <p:spPr>
            <a:xfrm>
              <a:off x="1050193" y="3865877"/>
              <a:ext cx="2495005" cy="3109105"/>
            </a:xfrm>
            <a:prstGeom prst="rect">
              <a:avLst/>
            </a:prstGeom>
            <a:solidFill>
              <a:srgbClr val="FF6666">
                <a:alpha val="56884"/>
              </a:srgbClr>
            </a:solidFill>
            <a:ln>
              <a:solidFill>
                <a:srgbClr val="FF6666"/>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0410B012-B3C8-9C5A-6D1B-AA9BC2A82C9A}"/>
                </a:ext>
              </a:extLst>
            </p:cNvPr>
            <p:cNvSpPr txBox="1"/>
            <p:nvPr/>
          </p:nvSpPr>
          <p:spPr>
            <a:xfrm>
              <a:off x="1166616" y="5136198"/>
              <a:ext cx="2262158" cy="553998"/>
            </a:xfrm>
            <a:prstGeom prst="rect">
              <a:avLst/>
            </a:prstGeom>
            <a:noFill/>
            <a:ln>
              <a:noFill/>
            </a:ln>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工数ビジネスの源泉</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コードを書く・運用管理する</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23" name="グループ化 22">
            <a:extLst>
              <a:ext uri="{FF2B5EF4-FFF2-40B4-BE49-F238E27FC236}">
                <a16:creationId xmlns:a16="http://schemas.microsoft.com/office/drawing/2014/main" id="{B6DE6EF5-5CE4-5A56-564B-0A6C56A37D48}"/>
              </a:ext>
            </a:extLst>
          </p:cNvPr>
          <p:cNvGrpSpPr/>
          <p:nvPr/>
        </p:nvGrpSpPr>
        <p:grpSpPr>
          <a:xfrm>
            <a:off x="1155885" y="1445270"/>
            <a:ext cx="2495005" cy="1658892"/>
            <a:chOff x="1155885" y="1445270"/>
            <a:chExt cx="2495005" cy="1658892"/>
          </a:xfrm>
        </p:grpSpPr>
        <p:sp>
          <p:nvSpPr>
            <p:cNvPr id="21" name="正方形/長方形 20">
              <a:extLst>
                <a:ext uri="{FF2B5EF4-FFF2-40B4-BE49-F238E27FC236}">
                  <a16:creationId xmlns:a16="http://schemas.microsoft.com/office/drawing/2014/main" id="{00020065-3274-BDAA-C325-9A6ACED5F8A0}"/>
                </a:ext>
              </a:extLst>
            </p:cNvPr>
            <p:cNvSpPr/>
            <p:nvPr/>
          </p:nvSpPr>
          <p:spPr>
            <a:xfrm>
              <a:off x="1155885" y="1445270"/>
              <a:ext cx="2495005" cy="1658892"/>
            </a:xfrm>
            <a:prstGeom prst="rect">
              <a:avLst/>
            </a:prstGeom>
            <a:solidFill>
              <a:srgbClr val="7030A0">
                <a:alpha val="56884"/>
              </a:srgbClr>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B01D39AC-8DF6-AF3F-F520-ACEC89AC5405}"/>
                </a:ext>
              </a:extLst>
            </p:cNvPr>
            <p:cNvSpPr txBox="1"/>
            <p:nvPr/>
          </p:nvSpPr>
          <p:spPr>
            <a:xfrm>
              <a:off x="1266907" y="2066909"/>
              <a:ext cx="226215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ポスト工数ビジネス</a:t>
              </a:r>
              <a:endParaRPr kumimoji="1" lang="en-US" altLang="ja-JP" b="1" dirty="0">
                <a:solidFill>
                  <a:schemeClr val="bg1"/>
                </a:solidFill>
                <a:latin typeface="Meiryo" panose="020B0604030504040204" pitchFamily="34" charset="-128"/>
                <a:ea typeface="Meiryo" panose="020B0604030504040204" pitchFamily="34" charset="-128"/>
              </a:endParaRPr>
            </a:p>
          </p:txBody>
        </p:sp>
      </p:grpSp>
      <p:sp>
        <p:nvSpPr>
          <p:cNvPr id="24" name="テキスト ボックス 23">
            <a:extLst>
              <a:ext uri="{FF2B5EF4-FFF2-40B4-BE49-F238E27FC236}">
                <a16:creationId xmlns:a16="http://schemas.microsoft.com/office/drawing/2014/main" id="{20732C7B-BADA-5B93-245F-19DAB746DA03}"/>
              </a:ext>
            </a:extLst>
          </p:cNvPr>
          <p:cNvSpPr txBox="1"/>
          <p:nvPr/>
        </p:nvSpPr>
        <p:spPr>
          <a:xfrm>
            <a:off x="1048898" y="1022528"/>
            <a:ext cx="2698175" cy="338554"/>
          </a:xfrm>
          <a:prstGeom prst="rect">
            <a:avLst/>
          </a:prstGeom>
          <a:noFill/>
        </p:spPr>
        <p:txBody>
          <a:bodyPr wrap="none" rtlCol="0">
            <a:spAutoFit/>
          </a:bodyPr>
          <a:lstStyle/>
          <a:p>
            <a:pPr algn="ctr"/>
            <a:r>
              <a:rPr kumimoji="1" lang="en-US" altLang="ja-JP" sz="1600" b="1" dirty="0">
                <a:solidFill>
                  <a:srgbClr val="7030A0"/>
                </a:solidFill>
                <a:latin typeface="Meiryo" panose="020B0604030504040204" pitchFamily="34" charset="-128"/>
                <a:ea typeface="Meiryo" panose="020B0604030504040204" pitchFamily="34" charset="-128"/>
              </a:rPr>
              <a:t>AI</a:t>
            </a:r>
            <a:r>
              <a:rPr kumimoji="1" lang="ja-JP" altLang="en-US" sz="1600" b="1">
                <a:solidFill>
                  <a:srgbClr val="7030A0"/>
                </a:solidFill>
                <a:latin typeface="Meiryo" panose="020B0604030504040204" pitchFamily="34" charset="-128"/>
                <a:ea typeface="Meiryo" panose="020B0604030504040204" pitchFamily="34" charset="-128"/>
              </a:rPr>
              <a:t>前提でビジネスを再定義</a:t>
            </a:r>
            <a:endParaRPr kumimoji="1" lang="en-US" altLang="ja-JP" sz="1600" b="1" dirty="0">
              <a:solidFill>
                <a:srgbClr val="7030A0"/>
              </a:solidFill>
              <a:latin typeface="Meiryo" panose="020B0604030504040204" pitchFamily="34" charset="-128"/>
              <a:ea typeface="Meiryo" panose="020B0604030504040204" pitchFamily="34" charset="-128"/>
            </a:endParaRPr>
          </a:p>
        </p:txBody>
      </p:sp>
      <p:pic>
        <p:nvPicPr>
          <p:cNvPr id="27" name="図 26" descr="図形&#10;&#10;低い精度で自動的に生成された説明">
            <a:extLst>
              <a:ext uri="{FF2B5EF4-FFF2-40B4-BE49-F238E27FC236}">
                <a16:creationId xmlns:a16="http://schemas.microsoft.com/office/drawing/2014/main" id="{DBC13632-6FD3-A3E2-5359-168D1DE23F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359514" y="4980681"/>
            <a:ext cx="1217433" cy="1215282"/>
          </a:xfrm>
          <a:prstGeom prst="rect">
            <a:avLst/>
          </a:prstGeom>
          <a:effectLst>
            <a:outerShdw blurRad="50800" dist="38100" dir="2700000" algn="tl" rotWithShape="0">
              <a:prstClr val="black">
                <a:alpha val="40000"/>
              </a:prstClr>
            </a:outerShdw>
          </a:effectLst>
        </p:spPr>
      </p:pic>
      <p:pic>
        <p:nvPicPr>
          <p:cNvPr id="29" name="図 28" descr="図形&#10;&#10;中程度の精度で自動的に生成された説明">
            <a:extLst>
              <a:ext uri="{FF2B5EF4-FFF2-40B4-BE49-F238E27FC236}">
                <a16:creationId xmlns:a16="http://schemas.microsoft.com/office/drawing/2014/main" id="{0C29964C-1A8E-CF91-E482-F418C2C95E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19578" y="2555612"/>
            <a:ext cx="775562" cy="552418"/>
          </a:xfrm>
          <a:prstGeom prst="rect">
            <a:avLst/>
          </a:prstGeom>
          <a:effectLst>
            <a:outerShdw blurRad="50800" dist="38100" dir="2700000" algn="tl" rotWithShape="0">
              <a:prstClr val="black">
                <a:alpha val="40000"/>
              </a:prstClr>
            </a:outerShdw>
          </a:effectLst>
        </p:spPr>
      </p:pic>
      <p:sp>
        <p:nvSpPr>
          <p:cNvPr id="34" name="テキスト ボックス 33">
            <a:extLst>
              <a:ext uri="{FF2B5EF4-FFF2-40B4-BE49-F238E27FC236}">
                <a16:creationId xmlns:a16="http://schemas.microsoft.com/office/drawing/2014/main" id="{0452C726-1B3A-CFED-9166-14CF9E0BA72A}"/>
              </a:ext>
            </a:extLst>
          </p:cNvPr>
          <p:cNvSpPr txBox="1"/>
          <p:nvPr/>
        </p:nvSpPr>
        <p:spPr>
          <a:xfrm>
            <a:off x="3947665" y="2132744"/>
            <a:ext cx="2512861" cy="338554"/>
          </a:xfrm>
          <a:prstGeom prst="rect">
            <a:avLst/>
          </a:prstGeom>
          <a:noFill/>
        </p:spPr>
        <p:txBody>
          <a:bodyPr wrap="square">
            <a:spAutoFit/>
          </a:bodyPr>
          <a:lstStyle/>
          <a:p>
            <a:r>
              <a:rPr kumimoji="1" lang="ja-JP" altLang="en-US" sz="1600" b="1">
                <a:solidFill>
                  <a:srgbClr val="0070C0"/>
                </a:solidFill>
                <a:latin typeface="Meiryo" panose="020B0604030504040204" pitchFamily="34" charset="-128"/>
                <a:ea typeface="Meiryo" panose="020B0604030504040204" pitchFamily="34" charset="-128"/>
              </a:rPr>
              <a:t>合格ラインからの改善</a:t>
            </a:r>
            <a:endParaRPr kumimoji="1" lang="en-US" altLang="ja-JP" sz="1600" b="1"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2303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p:tgtEl>
                                          <p:spTgt spid="34"/>
                                        </p:tgtEl>
                                        <p:attrNameLst>
                                          <p:attrName>ppt_y</p:attrName>
                                        </p:attrNameLst>
                                      </p:cBhvr>
                                      <p:tavLst>
                                        <p:tav tm="0">
                                          <p:val>
                                            <p:strVal val="#ppt_y+#ppt_h*1.125000"/>
                                          </p:val>
                                        </p:tav>
                                        <p:tav tm="100000">
                                          <p:val>
                                            <p:strVal val="#ppt_y"/>
                                          </p:val>
                                        </p:tav>
                                      </p:tavLst>
                                    </p:anim>
                                    <p:animEffect transition="in" filter="wipe(up)">
                                      <p:cBhvr>
                                        <p:cTn id="18" dur="500"/>
                                        <p:tgtEl>
                                          <p:spTgt spid="34"/>
                                        </p:tgtEl>
                                      </p:cBhvr>
                                    </p:animEffect>
                                  </p:childTnLst>
                                </p:cTn>
                              </p:par>
                              <p:par>
                                <p:cTn id="19" presetID="53" presetClass="entr" presetSubtype="16"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p:tgtEl>
                                          <p:spTgt spid="15"/>
                                        </p:tgtEl>
                                        <p:attrNameLst>
                                          <p:attrName>ppt_x</p:attrName>
                                        </p:attrNameLst>
                                      </p:cBhvr>
                                      <p:tavLst>
                                        <p:tav tm="0">
                                          <p:val>
                                            <p:strVal val="#ppt_x+#ppt_w*1.125000"/>
                                          </p:val>
                                        </p:tav>
                                        <p:tav tm="100000">
                                          <p:val>
                                            <p:strVal val="#ppt_x"/>
                                          </p:val>
                                        </p:tav>
                                      </p:tavLst>
                                    </p:anim>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p:tgtEl>
                                          <p:spTgt spid="23"/>
                                        </p:tgtEl>
                                        <p:attrNameLst>
                                          <p:attrName>ppt_y</p:attrName>
                                        </p:attrNameLst>
                                      </p:cBhvr>
                                      <p:tavLst>
                                        <p:tav tm="0">
                                          <p:val>
                                            <p:strVal val="#ppt_y+#ppt_h*1.125000"/>
                                          </p:val>
                                        </p:tav>
                                        <p:tav tm="100000">
                                          <p:val>
                                            <p:strVal val="#ppt_y"/>
                                          </p:val>
                                        </p:tav>
                                      </p:tavLst>
                                    </p:anim>
                                    <p:animEffect transition="in" filter="wipe(up)">
                                      <p:cBhvr>
                                        <p:cTn id="40" dur="500"/>
                                        <p:tgtEl>
                                          <p:spTgt spid="23"/>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34"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76612-B7F6-B87B-C744-B8FA3ACED3A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B0F7E81-A454-50CB-A5D1-F0AAB4A6B366}"/>
              </a:ext>
            </a:extLst>
          </p:cNvPr>
          <p:cNvSpPr>
            <a:spLocks noGrp="1"/>
          </p:cNvSpPr>
          <p:nvPr>
            <p:ph type="title"/>
          </p:nvPr>
        </p:nvSpPr>
        <p:spPr/>
        <p:txBody>
          <a:bodyPr/>
          <a:lstStyle/>
          <a:p>
            <a:r>
              <a:rPr lang="ja-JP" altLang="en-US" dirty="0"/>
              <a:t>「工数」の提供から高度な「技術力」の提供へ</a:t>
            </a:r>
            <a:endParaRPr kumimoji="1" lang="ja-JP" altLang="en-US" dirty="0"/>
          </a:p>
        </p:txBody>
      </p:sp>
      <p:sp>
        <p:nvSpPr>
          <p:cNvPr id="5" name="テキスト ボックス 4">
            <a:extLst>
              <a:ext uri="{FF2B5EF4-FFF2-40B4-BE49-F238E27FC236}">
                <a16:creationId xmlns:a16="http://schemas.microsoft.com/office/drawing/2014/main" id="{71916EDC-12F5-1BE3-1564-7AA6AB99247F}"/>
              </a:ext>
            </a:extLst>
          </p:cNvPr>
          <p:cNvSpPr txBox="1"/>
          <p:nvPr/>
        </p:nvSpPr>
        <p:spPr>
          <a:xfrm>
            <a:off x="631645" y="6163435"/>
            <a:ext cx="343364" cy="400110"/>
          </a:xfrm>
          <a:prstGeom prst="rect">
            <a:avLst/>
          </a:prstGeom>
          <a:noFill/>
        </p:spPr>
        <p:txBody>
          <a:bodyPr wrap="none" rtlCol="0">
            <a:spAutoFit/>
          </a:bodyPr>
          <a:lstStyle/>
          <a:p>
            <a:pPr algn="r"/>
            <a:r>
              <a:rPr kumimoji="1" lang="en-US" altLang="ja-JP" sz="2000" dirty="0">
                <a:latin typeface="Meiryo" panose="020B0604030504040204" pitchFamily="34" charset="-128"/>
                <a:ea typeface="Meiryo" panose="020B0604030504040204" pitchFamily="34" charset="-128"/>
              </a:rPr>
              <a:t>0</a:t>
            </a:r>
            <a:endParaRPr kumimoji="1" lang="ja-JP" altLang="en-US" sz="200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4BE4D1E9-6A69-EE1D-A7CE-6B821FAD32F5}"/>
              </a:ext>
            </a:extLst>
          </p:cNvPr>
          <p:cNvSpPr txBox="1"/>
          <p:nvPr/>
        </p:nvSpPr>
        <p:spPr>
          <a:xfrm>
            <a:off x="567901" y="4190897"/>
            <a:ext cx="502061" cy="400110"/>
          </a:xfrm>
          <a:prstGeom prst="rect">
            <a:avLst/>
          </a:prstGeom>
          <a:noFill/>
        </p:spPr>
        <p:txBody>
          <a:bodyPr wrap="none" rtlCol="0">
            <a:spAutoFit/>
          </a:bodyPr>
          <a:lstStyle/>
          <a:p>
            <a:pPr algn="r"/>
            <a:r>
              <a:rPr kumimoji="1" lang="en-US" altLang="ja-JP" sz="2000" dirty="0">
                <a:latin typeface="Meiryo" panose="020B0604030504040204" pitchFamily="34" charset="-128"/>
                <a:ea typeface="Meiryo" panose="020B0604030504040204" pitchFamily="34" charset="-128"/>
              </a:rPr>
              <a:t>50</a:t>
            </a:r>
            <a:endParaRPr kumimoji="1" lang="ja-JP" altLang="en-US" sz="20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0EA5C6B0-CDA1-D3A0-1F09-1AEC5D7C0C56}"/>
              </a:ext>
            </a:extLst>
          </p:cNvPr>
          <p:cNvSpPr txBox="1"/>
          <p:nvPr/>
        </p:nvSpPr>
        <p:spPr>
          <a:xfrm>
            <a:off x="409203" y="2236704"/>
            <a:ext cx="660758" cy="400110"/>
          </a:xfrm>
          <a:prstGeom prst="rect">
            <a:avLst/>
          </a:prstGeom>
          <a:noFill/>
        </p:spPr>
        <p:txBody>
          <a:bodyPr wrap="none" rtlCol="0">
            <a:spAutoFit/>
          </a:bodyPr>
          <a:lstStyle/>
          <a:p>
            <a:pPr algn="r"/>
            <a:r>
              <a:rPr kumimoji="1" lang="en-US" altLang="ja-JP" sz="2000" dirty="0">
                <a:solidFill>
                  <a:schemeClr val="accent6">
                    <a:lumMod val="75000"/>
                  </a:schemeClr>
                </a:solidFill>
                <a:latin typeface="Meiryo" panose="020B0604030504040204" pitchFamily="34" charset="-128"/>
                <a:ea typeface="Meiryo" panose="020B0604030504040204" pitchFamily="34" charset="-128"/>
              </a:rPr>
              <a:t>100</a:t>
            </a:r>
            <a:endParaRPr kumimoji="1" lang="ja-JP" altLang="en-US" sz="2000">
              <a:solidFill>
                <a:schemeClr val="accent6">
                  <a:lumMod val="75000"/>
                </a:schemeClr>
              </a:solidFill>
              <a:latin typeface="Meiryo" panose="020B0604030504040204" pitchFamily="34" charset="-128"/>
              <a:ea typeface="Meiryo" panose="020B0604030504040204" pitchFamily="34" charset="-128"/>
            </a:endParaRPr>
          </a:p>
        </p:txBody>
      </p:sp>
      <p:cxnSp>
        <p:nvCxnSpPr>
          <p:cNvPr id="14" name="直線コネクタ 13">
            <a:extLst>
              <a:ext uri="{FF2B5EF4-FFF2-40B4-BE49-F238E27FC236}">
                <a16:creationId xmlns:a16="http://schemas.microsoft.com/office/drawing/2014/main" id="{9CC1BE1C-775B-BB70-001B-478345115284}"/>
              </a:ext>
            </a:extLst>
          </p:cNvPr>
          <p:cNvCxnSpPr>
            <a:cxnSpLocks/>
          </p:cNvCxnSpPr>
          <p:nvPr/>
        </p:nvCxnSpPr>
        <p:spPr>
          <a:xfrm>
            <a:off x="1069961" y="4351719"/>
            <a:ext cx="7480365" cy="0"/>
          </a:xfrm>
          <a:prstGeom prst="line">
            <a:avLst/>
          </a:prstGeom>
          <a:ln>
            <a:solidFill>
              <a:schemeClr val="tx1">
                <a:lumMod val="65000"/>
                <a:lumOff val="3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3FE9C8AF-8833-4F86-F0D2-CB553562F2E0}"/>
              </a:ext>
            </a:extLst>
          </p:cNvPr>
          <p:cNvCxnSpPr>
            <a:cxnSpLocks/>
          </p:cNvCxnSpPr>
          <p:nvPr/>
        </p:nvCxnSpPr>
        <p:spPr>
          <a:xfrm>
            <a:off x="1069961" y="6363490"/>
            <a:ext cx="748036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5B7C5779-94EE-A71A-1C77-C3A96CA2E72B}"/>
              </a:ext>
            </a:extLst>
          </p:cNvPr>
          <p:cNvSpPr txBox="1"/>
          <p:nvPr/>
        </p:nvSpPr>
        <p:spPr>
          <a:xfrm>
            <a:off x="567899" y="2979710"/>
            <a:ext cx="502062" cy="400110"/>
          </a:xfrm>
          <a:prstGeom prst="rect">
            <a:avLst/>
          </a:prstGeom>
          <a:noFill/>
        </p:spPr>
        <p:txBody>
          <a:bodyPr wrap="none" rtlCol="0">
            <a:spAutoFit/>
          </a:bodyPr>
          <a:lstStyle/>
          <a:p>
            <a:pPr algn="r"/>
            <a:r>
              <a:rPr lang="en-US" altLang="ja-JP" sz="2000" dirty="0">
                <a:solidFill>
                  <a:srgbClr val="0432FF"/>
                </a:solidFill>
                <a:latin typeface="Meiryo" panose="020B0604030504040204" pitchFamily="34" charset="-128"/>
                <a:ea typeface="Meiryo" panose="020B0604030504040204" pitchFamily="34" charset="-128"/>
              </a:rPr>
              <a:t>8</a:t>
            </a:r>
            <a:r>
              <a:rPr kumimoji="1" lang="en-US" altLang="ja-JP" sz="2000" dirty="0">
                <a:solidFill>
                  <a:srgbClr val="0432FF"/>
                </a:solidFill>
                <a:latin typeface="Meiryo" panose="020B0604030504040204" pitchFamily="34" charset="-128"/>
                <a:ea typeface="Meiryo" panose="020B0604030504040204" pitchFamily="34" charset="-128"/>
              </a:rPr>
              <a:t>0</a:t>
            </a:r>
            <a:endParaRPr kumimoji="1" lang="ja-JP" altLang="en-US" sz="2000">
              <a:solidFill>
                <a:srgbClr val="0432FF"/>
              </a:solidFill>
              <a:latin typeface="Meiryo" panose="020B0604030504040204" pitchFamily="34" charset="-128"/>
              <a:ea typeface="Meiryo" panose="020B0604030504040204" pitchFamily="34" charset="-128"/>
            </a:endParaRPr>
          </a:p>
        </p:txBody>
      </p:sp>
      <p:cxnSp>
        <p:nvCxnSpPr>
          <p:cNvPr id="19" name="直線コネクタ 18">
            <a:extLst>
              <a:ext uri="{FF2B5EF4-FFF2-40B4-BE49-F238E27FC236}">
                <a16:creationId xmlns:a16="http://schemas.microsoft.com/office/drawing/2014/main" id="{F93E83A5-47A1-2C58-8B81-8910C5D006C1}"/>
              </a:ext>
            </a:extLst>
          </p:cNvPr>
          <p:cNvCxnSpPr>
            <a:cxnSpLocks/>
          </p:cNvCxnSpPr>
          <p:nvPr/>
        </p:nvCxnSpPr>
        <p:spPr>
          <a:xfrm>
            <a:off x="1054357" y="3158793"/>
            <a:ext cx="7480365" cy="0"/>
          </a:xfrm>
          <a:prstGeom prst="line">
            <a:avLst/>
          </a:prstGeom>
          <a:ln>
            <a:solidFill>
              <a:srgbClr val="0432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2ECD5326-EE1D-D251-C405-DC2EB3DD6DE5}"/>
              </a:ext>
            </a:extLst>
          </p:cNvPr>
          <p:cNvCxnSpPr>
            <a:cxnSpLocks/>
          </p:cNvCxnSpPr>
          <p:nvPr/>
        </p:nvCxnSpPr>
        <p:spPr>
          <a:xfrm>
            <a:off x="1069961" y="2418414"/>
            <a:ext cx="7480365" cy="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上矢印 30">
            <a:extLst>
              <a:ext uri="{FF2B5EF4-FFF2-40B4-BE49-F238E27FC236}">
                <a16:creationId xmlns:a16="http://schemas.microsoft.com/office/drawing/2014/main" id="{DF532CAC-48FB-08D7-01B9-C49AC1081D61}"/>
              </a:ext>
            </a:extLst>
          </p:cNvPr>
          <p:cNvSpPr/>
          <p:nvPr/>
        </p:nvSpPr>
        <p:spPr>
          <a:xfrm>
            <a:off x="2660514" y="3231127"/>
            <a:ext cx="783772" cy="3057068"/>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9" name="グループ化 48">
            <a:extLst>
              <a:ext uri="{FF2B5EF4-FFF2-40B4-BE49-F238E27FC236}">
                <a16:creationId xmlns:a16="http://schemas.microsoft.com/office/drawing/2014/main" id="{45C25FC7-D942-CD05-004A-6B787D9B2F82}"/>
              </a:ext>
            </a:extLst>
          </p:cNvPr>
          <p:cNvGrpSpPr/>
          <p:nvPr/>
        </p:nvGrpSpPr>
        <p:grpSpPr>
          <a:xfrm>
            <a:off x="1503462" y="2524180"/>
            <a:ext cx="4461907" cy="3791712"/>
            <a:chOff x="1240393" y="2524181"/>
            <a:chExt cx="4461907" cy="3791712"/>
          </a:xfrm>
        </p:grpSpPr>
        <p:sp>
          <p:nvSpPr>
            <p:cNvPr id="4" name="正方形/長方形 3">
              <a:extLst>
                <a:ext uri="{FF2B5EF4-FFF2-40B4-BE49-F238E27FC236}">
                  <a16:creationId xmlns:a16="http://schemas.microsoft.com/office/drawing/2014/main" id="{AD5D6301-5B77-A054-5C85-A66F450A6F88}"/>
                </a:ext>
              </a:extLst>
            </p:cNvPr>
            <p:cNvSpPr/>
            <p:nvPr/>
          </p:nvSpPr>
          <p:spPr>
            <a:xfrm>
              <a:off x="3873500" y="3206787"/>
              <a:ext cx="1828800" cy="3109106"/>
            </a:xfrm>
            <a:prstGeom prst="rect">
              <a:avLst/>
            </a:prstGeom>
            <a:solidFill>
              <a:srgbClr val="0070C0">
                <a:alpha val="58039"/>
              </a:srgbClr>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pic>
          <p:nvPicPr>
            <p:cNvPr id="26" name="図 25" descr="図形&#10;&#10;中程度の精度で自動的に生成された説明">
              <a:extLst>
                <a:ext uri="{FF2B5EF4-FFF2-40B4-BE49-F238E27FC236}">
                  <a16:creationId xmlns:a16="http://schemas.microsoft.com/office/drawing/2014/main" id="{00B9527A-F551-F47C-7FFD-A70374381F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5797" y="4154208"/>
              <a:ext cx="1134487" cy="1289397"/>
            </a:xfrm>
            <a:prstGeom prst="rect">
              <a:avLst/>
            </a:prstGeom>
            <a:effectLst>
              <a:outerShdw blurRad="50800" dist="38100" dir="2700000" algn="tl" rotWithShape="0">
                <a:schemeClr val="bg1">
                  <a:alpha val="40000"/>
                </a:schemeClr>
              </a:outerShdw>
            </a:effectLst>
          </p:spPr>
        </p:pic>
        <p:sp>
          <p:nvSpPr>
            <p:cNvPr id="46" name="テキスト ボックス 45">
              <a:extLst>
                <a:ext uri="{FF2B5EF4-FFF2-40B4-BE49-F238E27FC236}">
                  <a16:creationId xmlns:a16="http://schemas.microsoft.com/office/drawing/2014/main" id="{542052D1-867E-CB63-F60B-BDD43D3A4BA7}"/>
                </a:ext>
              </a:extLst>
            </p:cNvPr>
            <p:cNvSpPr txBox="1"/>
            <p:nvPr/>
          </p:nvSpPr>
          <p:spPr>
            <a:xfrm>
              <a:off x="1240393" y="2524181"/>
              <a:ext cx="2444203" cy="523220"/>
            </a:xfrm>
            <a:prstGeom prst="rect">
              <a:avLst/>
            </a:prstGeom>
            <a:noFill/>
          </p:spPr>
          <p:txBody>
            <a:bodyPr wrap="square">
              <a:spAutoFit/>
            </a:bodyPr>
            <a:lstStyle/>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合格ラインにまでに</a:t>
              </a:r>
              <a:endParaRPr lang="en-US" altLang="ja-JP" sz="1400" b="1"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時間と手間がかかる</a:t>
              </a:r>
            </a:p>
          </p:txBody>
        </p:sp>
      </p:grpSp>
      <p:sp>
        <p:nvSpPr>
          <p:cNvPr id="52" name="テキスト ボックス 51">
            <a:extLst>
              <a:ext uri="{FF2B5EF4-FFF2-40B4-BE49-F238E27FC236}">
                <a16:creationId xmlns:a16="http://schemas.microsoft.com/office/drawing/2014/main" id="{733C08BA-4DB9-C3AE-711F-1B43D7392D13}"/>
              </a:ext>
            </a:extLst>
          </p:cNvPr>
          <p:cNvSpPr txBox="1"/>
          <p:nvPr/>
        </p:nvSpPr>
        <p:spPr>
          <a:xfrm>
            <a:off x="1128491" y="3223895"/>
            <a:ext cx="1062523" cy="261610"/>
          </a:xfrm>
          <a:prstGeom prst="rect">
            <a:avLst/>
          </a:prstGeom>
          <a:noFill/>
        </p:spPr>
        <p:txBody>
          <a:bodyPr wrap="square">
            <a:spAutoFit/>
          </a:bodyPr>
          <a:lstStyle/>
          <a:p>
            <a:r>
              <a:rPr lang="ja-JP" altLang="en-US" sz="1100">
                <a:solidFill>
                  <a:srgbClr val="0432FF"/>
                </a:solidFill>
                <a:latin typeface="Meiryo" panose="020B0604030504040204" pitchFamily="34" charset="-128"/>
                <a:ea typeface="Meiryo" panose="020B0604030504040204" pitchFamily="34" charset="-128"/>
              </a:rPr>
              <a:t>合格ライン</a:t>
            </a:r>
          </a:p>
        </p:txBody>
      </p:sp>
      <p:grpSp>
        <p:nvGrpSpPr>
          <p:cNvPr id="15" name="グループ化 14">
            <a:extLst>
              <a:ext uri="{FF2B5EF4-FFF2-40B4-BE49-F238E27FC236}">
                <a16:creationId xmlns:a16="http://schemas.microsoft.com/office/drawing/2014/main" id="{DA628EE5-5B13-FC25-9EF2-D22B0D0825CE}"/>
              </a:ext>
            </a:extLst>
          </p:cNvPr>
          <p:cNvGrpSpPr/>
          <p:nvPr/>
        </p:nvGrpSpPr>
        <p:grpSpPr>
          <a:xfrm>
            <a:off x="1155885" y="3197833"/>
            <a:ext cx="2495005" cy="3109105"/>
            <a:chOff x="1050193" y="3865877"/>
            <a:chExt cx="2495005" cy="3109105"/>
          </a:xfrm>
        </p:grpSpPr>
        <p:sp>
          <p:nvSpPr>
            <p:cNvPr id="3" name="正方形/長方形 2">
              <a:extLst>
                <a:ext uri="{FF2B5EF4-FFF2-40B4-BE49-F238E27FC236}">
                  <a16:creationId xmlns:a16="http://schemas.microsoft.com/office/drawing/2014/main" id="{09D3FE63-4D23-7011-2BED-2F5C74FB8A82}"/>
                </a:ext>
              </a:extLst>
            </p:cNvPr>
            <p:cNvSpPr/>
            <p:nvPr/>
          </p:nvSpPr>
          <p:spPr>
            <a:xfrm>
              <a:off x="1050193" y="3865877"/>
              <a:ext cx="2495005" cy="3109105"/>
            </a:xfrm>
            <a:prstGeom prst="rect">
              <a:avLst/>
            </a:prstGeom>
            <a:solidFill>
              <a:srgbClr val="FF6666">
                <a:alpha val="56884"/>
              </a:srgbClr>
            </a:solidFill>
            <a:ln>
              <a:solidFill>
                <a:srgbClr val="FF6666"/>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4C5ADA75-DFB4-8C35-2964-84DA3242EA42}"/>
                </a:ext>
              </a:extLst>
            </p:cNvPr>
            <p:cNvSpPr txBox="1"/>
            <p:nvPr/>
          </p:nvSpPr>
          <p:spPr>
            <a:xfrm>
              <a:off x="1166616" y="5136198"/>
              <a:ext cx="2262158" cy="553998"/>
            </a:xfrm>
            <a:prstGeom prst="rect">
              <a:avLst/>
            </a:prstGeom>
            <a:noFill/>
            <a:ln>
              <a:noFill/>
            </a:ln>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工数ビジネスの源泉</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コードを書く・運用管理する</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23" name="グループ化 22">
            <a:extLst>
              <a:ext uri="{FF2B5EF4-FFF2-40B4-BE49-F238E27FC236}">
                <a16:creationId xmlns:a16="http://schemas.microsoft.com/office/drawing/2014/main" id="{8DC72052-F346-77DC-7074-97431BBEE925}"/>
              </a:ext>
            </a:extLst>
          </p:cNvPr>
          <p:cNvGrpSpPr/>
          <p:nvPr/>
        </p:nvGrpSpPr>
        <p:grpSpPr>
          <a:xfrm>
            <a:off x="1155885" y="1445270"/>
            <a:ext cx="2495005" cy="1658892"/>
            <a:chOff x="1155885" y="1445270"/>
            <a:chExt cx="2495005" cy="1658892"/>
          </a:xfrm>
        </p:grpSpPr>
        <p:sp>
          <p:nvSpPr>
            <p:cNvPr id="21" name="正方形/長方形 20">
              <a:extLst>
                <a:ext uri="{FF2B5EF4-FFF2-40B4-BE49-F238E27FC236}">
                  <a16:creationId xmlns:a16="http://schemas.microsoft.com/office/drawing/2014/main" id="{00F9A801-BCE0-A66A-4E2C-6F8CF4E73703}"/>
                </a:ext>
              </a:extLst>
            </p:cNvPr>
            <p:cNvSpPr/>
            <p:nvPr/>
          </p:nvSpPr>
          <p:spPr>
            <a:xfrm>
              <a:off x="1155885" y="1445270"/>
              <a:ext cx="2495005" cy="1658892"/>
            </a:xfrm>
            <a:prstGeom prst="rect">
              <a:avLst/>
            </a:prstGeom>
            <a:solidFill>
              <a:srgbClr val="7030A0">
                <a:alpha val="56884"/>
              </a:srgbClr>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51538E0-42A6-4AFD-CC78-42676E31A298}"/>
                </a:ext>
              </a:extLst>
            </p:cNvPr>
            <p:cNvSpPr txBox="1"/>
            <p:nvPr/>
          </p:nvSpPr>
          <p:spPr>
            <a:xfrm>
              <a:off x="1767042" y="2023283"/>
              <a:ext cx="1261885"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技術力</a:t>
              </a:r>
              <a:endParaRPr kumimoji="1" lang="en-US" altLang="ja-JP" sz="2800" b="1" dirty="0">
                <a:solidFill>
                  <a:schemeClr val="bg1"/>
                </a:solidFill>
                <a:latin typeface="Meiryo" panose="020B0604030504040204" pitchFamily="34" charset="-128"/>
                <a:ea typeface="Meiryo" panose="020B0604030504040204" pitchFamily="34" charset="-128"/>
              </a:endParaRPr>
            </a:p>
          </p:txBody>
        </p:sp>
      </p:grpSp>
      <p:sp>
        <p:nvSpPr>
          <p:cNvPr id="24" name="テキスト ボックス 23">
            <a:extLst>
              <a:ext uri="{FF2B5EF4-FFF2-40B4-BE49-F238E27FC236}">
                <a16:creationId xmlns:a16="http://schemas.microsoft.com/office/drawing/2014/main" id="{668BC2B5-440F-9514-C2B4-618C6C7678D7}"/>
              </a:ext>
            </a:extLst>
          </p:cNvPr>
          <p:cNvSpPr txBox="1"/>
          <p:nvPr/>
        </p:nvSpPr>
        <p:spPr>
          <a:xfrm>
            <a:off x="1048898" y="1022528"/>
            <a:ext cx="2698175" cy="338554"/>
          </a:xfrm>
          <a:prstGeom prst="rect">
            <a:avLst/>
          </a:prstGeom>
          <a:noFill/>
        </p:spPr>
        <p:txBody>
          <a:bodyPr wrap="none" rtlCol="0">
            <a:spAutoFit/>
          </a:bodyPr>
          <a:lstStyle/>
          <a:p>
            <a:pPr algn="ctr"/>
            <a:r>
              <a:rPr kumimoji="1" lang="en-US" altLang="ja-JP" sz="1600" b="1" dirty="0">
                <a:solidFill>
                  <a:srgbClr val="7030A0"/>
                </a:solidFill>
                <a:latin typeface="Meiryo" panose="020B0604030504040204" pitchFamily="34" charset="-128"/>
                <a:ea typeface="Meiryo" panose="020B0604030504040204" pitchFamily="34" charset="-128"/>
              </a:rPr>
              <a:t>AI</a:t>
            </a:r>
            <a:r>
              <a:rPr kumimoji="1" lang="ja-JP" altLang="en-US" sz="1600" b="1">
                <a:solidFill>
                  <a:srgbClr val="7030A0"/>
                </a:solidFill>
                <a:latin typeface="Meiryo" panose="020B0604030504040204" pitchFamily="34" charset="-128"/>
                <a:ea typeface="Meiryo" panose="020B0604030504040204" pitchFamily="34" charset="-128"/>
              </a:rPr>
              <a:t>前提でビジネスを再定義</a:t>
            </a:r>
            <a:endParaRPr kumimoji="1" lang="en-US" altLang="ja-JP" sz="1600" b="1" dirty="0">
              <a:solidFill>
                <a:srgbClr val="7030A0"/>
              </a:solidFill>
              <a:latin typeface="Meiryo" panose="020B0604030504040204" pitchFamily="34" charset="-128"/>
              <a:ea typeface="Meiryo" panose="020B0604030504040204" pitchFamily="34" charset="-128"/>
            </a:endParaRPr>
          </a:p>
        </p:txBody>
      </p:sp>
      <p:pic>
        <p:nvPicPr>
          <p:cNvPr id="27" name="図 26" descr="図形&#10;&#10;低い精度で自動的に生成された説明">
            <a:extLst>
              <a:ext uri="{FF2B5EF4-FFF2-40B4-BE49-F238E27FC236}">
                <a16:creationId xmlns:a16="http://schemas.microsoft.com/office/drawing/2014/main" id="{FD83E6DB-4DDF-3812-0F49-36A9F44577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359514" y="4980681"/>
            <a:ext cx="1217433" cy="1215282"/>
          </a:xfrm>
          <a:prstGeom prst="rect">
            <a:avLst/>
          </a:prstGeom>
          <a:effectLst>
            <a:outerShdw blurRad="50800" dist="38100" dir="2700000" algn="tl" rotWithShape="0">
              <a:prstClr val="black">
                <a:alpha val="40000"/>
              </a:prstClr>
            </a:outerShdw>
          </a:effectLst>
        </p:spPr>
      </p:pic>
      <p:pic>
        <p:nvPicPr>
          <p:cNvPr id="29" name="図 28" descr="図形&#10;&#10;中程度の精度で自動的に生成された説明">
            <a:extLst>
              <a:ext uri="{FF2B5EF4-FFF2-40B4-BE49-F238E27FC236}">
                <a16:creationId xmlns:a16="http://schemas.microsoft.com/office/drawing/2014/main" id="{06EB0CFE-1E6E-5F03-415F-1E0A294088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19578" y="2555612"/>
            <a:ext cx="775562" cy="552418"/>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7A21CDEC-699D-E7D4-EE1C-04F4C604FF21}"/>
              </a:ext>
            </a:extLst>
          </p:cNvPr>
          <p:cNvSpPr txBox="1"/>
          <p:nvPr/>
        </p:nvSpPr>
        <p:spPr>
          <a:xfrm>
            <a:off x="4065973" y="1380182"/>
            <a:ext cx="1929167" cy="1015663"/>
          </a:xfrm>
          <a:prstGeom prst="rect">
            <a:avLst/>
          </a:prstGeom>
          <a:noFill/>
        </p:spPr>
        <p:txBody>
          <a:bodyPr wrap="square">
            <a:spAutoFit/>
          </a:bodyPr>
          <a:lstStyle/>
          <a:p>
            <a:pPr marL="285750" indent="-285750">
              <a:buFont typeface="Wingdings" pitchFamily="2" charset="2"/>
              <a:buChar char="l"/>
            </a:pPr>
            <a:r>
              <a:rPr lang="ja-JP" altLang="en-US" sz="1200" b="1">
                <a:solidFill>
                  <a:srgbClr val="7030A0"/>
                </a:solidFill>
                <a:latin typeface="Meiryo" panose="020B0604030504040204" pitchFamily="34" charset="-128"/>
                <a:ea typeface="Meiryo" panose="020B0604030504040204" pitchFamily="34" charset="-128"/>
              </a:rPr>
              <a:t>業務理解</a:t>
            </a:r>
            <a:endParaRPr lang="en-US" altLang="ja-JP" sz="1200" b="1" dirty="0">
              <a:solidFill>
                <a:srgbClr val="7030A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b="1">
                <a:solidFill>
                  <a:srgbClr val="7030A0"/>
                </a:solidFill>
                <a:latin typeface="Meiryo" panose="020B0604030504040204" pitchFamily="34" charset="-128"/>
                <a:ea typeface="Meiryo" panose="020B0604030504040204" pitchFamily="34" charset="-128"/>
              </a:rPr>
              <a:t>システム全体を俯瞰</a:t>
            </a:r>
            <a:endParaRPr lang="en-US" altLang="ja-JP" sz="1200" b="1" dirty="0">
              <a:solidFill>
                <a:srgbClr val="7030A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b="1">
                <a:solidFill>
                  <a:srgbClr val="7030A0"/>
                </a:solidFill>
                <a:latin typeface="Meiryo" panose="020B0604030504040204" pitchFamily="34" charset="-128"/>
                <a:ea typeface="Meiryo" panose="020B0604030504040204" pitchFamily="34" charset="-128"/>
              </a:rPr>
              <a:t>上流工程を統括</a:t>
            </a:r>
            <a:endParaRPr lang="en-US" altLang="ja-JP" sz="1200" b="1" dirty="0">
              <a:solidFill>
                <a:srgbClr val="7030A0"/>
              </a:solidFill>
              <a:latin typeface="Meiryo" panose="020B0604030504040204" pitchFamily="34" charset="-128"/>
              <a:ea typeface="Meiryo" panose="020B0604030504040204" pitchFamily="34" charset="-128"/>
            </a:endParaRPr>
          </a:p>
          <a:p>
            <a:r>
              <a:rPr lang="ja-JP" altLang="en-US" sz="1200">
                <a:solidFill>
                  <a:srgbClr val="7030A0"/>
                </a:solidFill>
                <a:latin typeface="Meiryo" panose="020B0604030504040204" pitchFamily="34" charset="-128"/>
                <a:ea typeface="Meiryo" panose="020B0604030504040204" pitchFamily="34" charset="-128"/>
              </a:rPr>
              <a:t>要件定義、設計、品質管理、セキュリティなど</a:t>
            </a:r>
          </a:p>
        </p:txBody>
      </p:sp>
      <p:sp>
        <p:nvSpPr>
          <p:cNvPr id="25" name="テキスト ボックス 24">
            <a:extLst>
              <a:ext uri="{FF2B5EF4-FFF2-40B4-BE49-F238E27FC236}">
                <a16:creationId xmlns:a16="http://schemas.microsoft.com/office/drawing/2014/main" id="{D2025A9A-A856-2250-B098-B842D5290080}"/>
              </a:ext>
            </a:extLst>
          </p:cNvPr>
          <p:cNvSpPr txBox="1"/>
          <p:nvPr/>
        </p:nvSpPr>
        <p:spPr>
          <a:xfrm>
            <a:off x="4136569" y="1011346"/>
            <a:ext cx="1828800" cy="338554"/>
          </a:xfrm>
          <a:prstGeom prst="rect">
            <a:avLst/>
          </a:prstGeom>
          <a:noFill/>
        </p:spPr>
        <p:txBody>
          <a:bodyPr wrap="square">
            <a:spAutoFit/>
          </a:bodyPr>
          <a:lstStyle/>
          <a:p>
            <a:pPr algn="ctr"/>
            <a:r>
              <a:rPr lang="ja-JP" altLang="en-US" sz="1600" b="1">
                <a:solidFill>
                  <a:srgbClr val="7030A0"/>
                </a:solidFill>
                <a:latin typeface="Meiryo" panose="020B0604030504040204" pitchFamily="34" charset="-128"/>
                <a:ea typeface="Meiryo" panose="020B0604030504040204" pitchFamily="34" charset="-128"/>
              </a:rPr>
              <a:t>高度なスキル</a:t>
            </a:r>
            <a:endParaRPr lang="ja-JP" altLang="en-US" sz="1600" b="1">
              <a:solidFill>
                <a:srgbClr val="7030A0"/>
              </a:solidFill>
            </a:endParaRPr>
          </a:p>
        </p:txBody>
      </p:sp>
      <p:sp>
        <p:nvSpPr>
          <p:cNvPr id="30" name="テキスト ボックス 29">
            <a:extLst>
              <a:ext uri="{FF2B5EF4-FFF2-40B4-BE49-F238E27FC236}">
                <a16:creationId xmlns:a16="http://schemas.microsoft.com/office/drawing/2014/main" id="{6C8235CB-A1D9-F19E-06D1-B213FB96A559}"/>
              </a:ext>
            </a:extLst>
          </p:cNvPr>
          <p:cNvSpPr txBox="1"/>
          <p:nvPr/>
        </p:nvSpPr>
        <p:spPr>
          <a:xfrm>
            <a:off x="6010832" y="1022528"/>
            <a:ext cx="2993390" cy="5186035"/>
          </a:xfrm>
          <a:prstGeom prst="rect">
            <a:avLst/>
          </a:prstGeom>
          <a:solidFill>
            <a:srgbClr val="FFFFFF">
              <a:alpha val="54118"/>
            </a:srgbClr>
          </a:solidFill>
        </p:spPr>
        <p:txBody>
          <a:bodyPr wrap="square">
            <a:spAutoFit/>
          </a:bodyPr>
          <a:lstStyle/>
          <a:p>
            <a:pPr>
              <a:spcBef>
                <a:spcPts val="600"/>
              </a:spcBef>
            </a:pPr>
            <a:r>
              <a:rPr lang="ja-JP" altLang="en-US" sz="1400" b="1" u="sng">
                <a:solidFill>
                  <a:srgbClr val="7030A0"/>
                </a:solidFill>
                <a:latin typeface="Meiryo" panose="020B0604030504040204" pitchFamily="34" charset="-128"/>
                <a:ea typeface="Meiryo" panose="020B0604030504040204" pitchFamily="34" charset="-128"/>
              </a:rPr>
              <a:t>必要とされる知識・スキル</a:t>
            </a:r>
            <a:endParaRPr lang="en-US" altLang="ja-JP" sz="1100" u="sng" dirty="0">
              <a:solidFill>
                <a:srgbClr val="7030A0"/>
              </a:solidFill>
              <a:latin typeface="Meiryo" panose="020B0604030504040204" pitchFamily="34" charset="-128"/>
              <a:ea typeface="Meiryo" panose="020B0604030504040204" pitchFamily="34" charset="-128"/>
            </a:endParaRPr>
          </a:p>
          <a:p>
            <a:pPr marL="285750" indent="-285750">
              <a:spcBef>
                <a:spcPts val="600"/>
              </a:spcBef>
              <a:buFont typeface="Wingdings" pitchFamily="2" charset="2"/>
              <a:buChar char="l"/>
            </a:pPr>
            <a:r>
              <a:rPr lang="ja-JP" altLang="en-US" sz="1100" b="1">
                <a:solidFill>
                  <a:srgbClr val="7030A0"/>
                </a:solidFill>
                <a:latin typeface="Meiryo" panose="020B0604030504040204" pitchFamily="34" charset="-128"/>
                <a:ea typeface="Meiryo" panose="020B0604030504040204" pitchFamily="34" charset="-128"/>
              </a:rPr>
              <a:t>システムアーキテクチャ・設計</a:t>
            </a:r>
            <a:r>
              <a:rPr lang="ja-JP" altLang="en-US" sz="1100">
                <a:solidFill>
                  <a:srgbClr val="7030A0"/>
                </a:solidFill>
                <a:latin typeface="Meiryo" panose="020B0604030504040204" pitchFamily="34" charset="-128"/>
                <a:ea typeface="Meiryo" panose="020B0604030504040204" pitchFamily="34" charset="-128"/>
              </a:rPr>
              <a:t>：全体像を捉え、スケーラブルで保守性の高いシステムを構築する能力</a:t>
            </a:r>
          </a:p>
          <a:p>
            <a:pPr marL="285750" indent="-285750">
              <a:spcBef>
                <a:spcPts val="600"/>
              </a:spcBef>
              <a:buFont typeface="Wingdings" pitchFamily="2" charset="2"/>
              <a:buChar char="l"/>
            </a:pPr>
            <a:r>
              <a:rPr lang="ja-JP" altLang="en-US" sz="1100" b="1">
                <a:solidFill>
                  <a:srgbClr val="7030A0"/>
                </a:solidFill>
                <a:latin typeface="Meiryo" panose="020B0604030504040204" pitchFamily="34" charset="-128"/>
                <a:ea typeface="Meiryo" panose="020B0604030504040204" pitchFamily="34" charset="-128"/>
              </a:rPr>
              <a:t>要件定義と品質管理</a:t>
            </a:r>
            <a:r>
              <a:rPr lang="ja-JP" altLang="en-US" sz="1100">
                <a:solidFill>
                  <a:srgbClr val="7030A0"/>
                </a:solidFill>
                <a:latin typeface="Meiryo" panose="020B0604030504040204" pitchFamily="34" charset="-128"/>
                <a:ea typeface="Meiryo" panose="020B0604030504040204" pitchFamily="34" charset="-128"/>
              </a:rPr>
              <a:t>：ユーザーのニーズを正確に把握し、品質を保証するためのプロセスの理解</a:t>
            </a:r>
          </a:p>
          <a:p>
            <a:pPr marL="285750" indent="-285750">
              <a:spcBef>
                <a:spcPts val="600"/>
              </a:spcBef>
              <a:buFont typeface="Wingdings" pitchFamily="2" charset="2"/>
              <a:buChar char="l"/>
            </a:pPr>
            <a:r>
              <a:rPr lang="ja-JP" altLang="en-US" sz="1100" b="1">
                <a:solidFill>
                  <a:srgbClr val="7030A0"/>
                </a:solidFill>
                <a:latin typeface="Meiryo" panose="020B0604030504040204" pitchFamily="34" charset="-128"/>
                <a:ea typeface="Meiryo" panose="020B0604030504040204" pitchFamily="34" charset="-128"/>
              </a:rPr>
              <a:t>セキュリティ対策</a:t>
            </a:r>
            <a:r>
              <a:rPr lang="ja-JP" altLang="en-US" sz="1100">
                <a:solidFill>
                  <a:srgbClr val="7030A0"/>
                </a:solidFill>
                <a:latin typeface="Meiryo" panose="020B0604030504040204" pitchFamily="34" charset="-128"/>
                <a:ea typeface="Meiryo" panose="020B0604030504040204" pitchFamily="34" charset="-128"/>
              </a:rPr>
              <a:t>：生成</a:t>
            </a:r>
            <a:r>
              <a:rPr lang="en" altLang="ja-JP" sz="1100" dirty="0">
                <a:solidFill>
                  <a:srgbClr val="7030A0"/>
                </a:solidFill>
                <a:latin typeface="Meiryo" panose="020B0604030504040204" pitchFamily="34" charset="-128"/>
                <a:ea typeface="Meiryo" panose="020B0604030504040204" pitchFamily="34" charset="-128"/>
              </a:rPr>
              <a:t>AI</a:t>
            </a:r>
            <a:r>
              <a:rPr lang="ja-JP" altLang="en-US" sz="1100">
                <a:solidFill>
                  <a:srgbClr val="7030A0"/>
                </a:solidFill>
                <a:latin typeface="Meiryo" panose="020B0604030504040204" pitchFamily="34" charset="-128"/>
                <a:ea typeface="Meiryo" panose="020B0604030504040204" pitchFamily="34" charset="-128"/>
              </a:rPr>
              <a:t>が生む潜在的な脆弱性を補完するためのセキュリティ知識</a:t>
            </a:r>
          </a:p>
          <a:p>
            <a:pPr marL="285750" indent="-285750">
              <a:spcBef>
                <a:spcPts val="600"/>
              </a:spcBef>
              <a:buFont typeface="Wingdings" pitchFamily="2" charset="2"/>
              <a:buChar char="l"/>
            </a:pPr>
            <a:r>
              <a:rPr lang="en" altLang="ja-JP" sz="1100" b="1" dirty="0">
                <a:solidFill>
                  <a:srgbClr val="7030A0"/>
                </a:solidFill>
                <a:latin typeface="Meiryo" panose="020B0604030504040204" pitchFamily="34" charset="-128"/>
                <a:ea typeface="Meiryo" panose="020B0604030504040204" pitchFamily="34" charset="-128"/>
              </a:rPr>
              <a:t>AI</a:t>
            </a:r>
            <a:r>
              <a:rPr lang="ja-JP" altLang="en-US" sz="1100" b="1">
                <a:solidFill>
                  <a:srgbClr val="7030A0"/>
                </a:solidFill>
                <a:latin typeface="Meiryo" panose="020B0604030504040204" pitchFamily="34" charset="-128"/>
                <a:ea typeface="Meiryo" panose="020B0604030504040204" pitchFamily="34" charset="-128"/>
              </a:rPr>
              <a:t>連携スキル</a:t>
            </a:r>
            <a:r>
              <a:rPr lang="ja-JP" altLang="en-US" sz="1100">
                <a:solidFill>
                  <a:srgbClr val="7030A0"/>
                </a:solidFill>
                <a:latin typeface="Meiryo" panose="020B0604030504040204" pitchFamily="34" charset="-128"/>
                <a:ea typeface="Meiryo" panose="020B0604030504040204" pitchFamily="34" charset="-128"/>
              </a:rPr>
              <a:t>：生成</a:t>
            </a:r>
            <a:r>
              <a:rPr lang="en" altLang="ja-JP" sz="1100" dirty="0">
                <a:solidFill>
                  <a:srgbClr val="7030A0"/>
                </a:solidFill>
                <a:latin typeface="Meiryo" panose="020B0604030504040204" pitchFamily="34" charset="-128"/>
                <a:ea typeface="Meiryo" panose="020B0604030504040204" pitchFamily="34" charset="-128"/>
              </a:rPr>
              <a:t>AI</a:t>
            </a:r>
            <a:r>
              <a:rPr lang="ja-JP" altLang="en-US" sz="1100">
                <a:solidFill>
                  <a:srgbClr val="7030A0"/>
                </a:solidFill>
                <a:latin typeface="Meiryo" panose="020B0604030504040204" pitchFamily="34" charset="-128"/>
                <a:ea typeface="Meiryo" panose="020B0604030504040204" pitchFamily="34" charset="-128"/>
              </a:rPr>
              <a:t>や自動テストツールなど最新技術との連携方法の理解</a:t>
            </a:r>
          </a:p>
          <a:p>
            <a:pPr marL="285750" indent="-285750">
              <a:spcBef>
                <a:spcPts val="600"/>
              </a:spcBef>
              <a:buFont typeface="Wingdings" pitchFamily="2" charset="2"/>
              <a:buChar char="l"/>
            </a:pPr>
            <a:r>
              <a:rPr lang="ja-JP" altLang="en-US" sz="1100" b="1">
                <a:solidFill>
                  <a:srgbClr val="7030A0"/>
                </a:solidFill>
                <a:latin typeface="Meiryo" panose="020B0604030504040204" pitchFamily="34" charset="-128"/>
                <a:ea typeface="Meiryo" panose="020B0604030504040204" pitchFamily="34" charset="-128"/>
              </a:rPr>
              <a:t>プロジェクトマネジメントとコミュニケーション</a:t>
            </a:r>
            <a:r>
              <a:rPr lang="ja-JP" altLang="en-US" sz="1100">
                <a:solidFill>
                  <a:srgbClr val="7030A0"/>
                </a:solidFill>
                <a:latin typeface="Meiryo" panose="020B0604030504040204" pitchFamily="34" charset="-128"/>
                <a:ea typeface="Meiryo" panose="020B0604030504040204" pitchFamily="34" charset="-128"/>
              </a:rPr>
              <a:t>：チーム全体を効率的に動かすための管理能力と対話スキル</a:t>
            </a:r>
          </a:p>
          <a:p>
            <a:pPr>
              <a:spcBef>
                <a:spcPts val="600"/>
              </a:spcBef>
            </a:pPr>
            <a:r>
              <a:rPr lang="ja-JP" altLang="en-US" sz="1400" b="1" u="sng">
                <a:solidFill>
                  <a:srgbClr val="7030A0"/>
                </a:solidFill>
                <a:latin typeface="Meiryo" panose="020B0604030504040204" pitchFamily="34" charset="-128"/>
                <a:ea typeface="Meiryo" panose="020B0604030504040204" pitchFamily="34" charset="-128"/>
              </a:rPr>
              <a:t>習得方法</a:t>
            </a:r>
            <a:endParaRPr lang="en-US" altLang="ja-JP" sz="1100" u="sng" dirty="0">
              <a:solidFill>
                <a:srgbClr val="7030A0"/>
              </a:solidFill>
              <a:latin typeface="Meiryo" panose="020B0604030504040204" pitchFamily="34" charset="-128"/>
              <a:ea typeface="Meiryo" panose="020B0604030504040204" pitchFamily="34" charset="-128"/>
            </a:endParaRPr>
          </a:p>
          <a:p>
            <a:pPr marL="285750" indent="-285750">
              <a:spcBef>
                <a:spcPts val="600"/>
              </a:spcBef>
              <a:buFont typeface="Wingdings" pitchFamily="2" charset="2"/>
              <a:buChar char="l"/>
            </a:pPr>
            <a:r>
              <a:rPr lang="ja-JP" altLang="en-US" sz="1100" b="1">
                <a:solidFill>
                  <a:srgbClr val="7030A0"/>
                </a:solidFill>
                <a:latin typeface="Meiryo" panose="020B0604030504040204" pitchFamily="34" charset="-128"/>
                <a:ea typeface="Meiryo" panose="020B0604030504040204" pitchFamily="34" charset="-128"/>
              </a:rPr>
              <a:t>体系的な学習</a:t>
            </a:r>
            <a:r>
              <a:rPr lang="ja-JP" altLang="en-US" sz="1100">
                <a:solidFill>
                  <a:srgbClr val="7030A0"/>
                </a:solidFill>
                <a:latin typeface="Meiryo" panose="020B0604030504040204" pitchFamily="34" charset="-128"/>
                <a:ea typeface="Meiryo" panose="020B0604030504040204" pitchFamily="34" charset="-128"/>
              </a:rPr>
              <a:t>：基礎から応用など幅広く</a:t>
            </a:r>
          </a:p>
          <a:p>
            <a:pPr marL="285750" indent="-285750">
              <a:spcBef>
                <a:spcPts val="600"/>
              </a:spcBef>
              <a:buFont typeface="Wingdings" pitchFamily="2" charset="2"/>
              <a:buChar char="l"/>
            </a:pPr>
            <a:r>
              <a:rPr lang="ja-JP" altLang="en-US" sz="1100" b="1">
                <a:solidFill>
                  <a:srgbClr val="7030A0"/>
                </a:solidFill>
                <a:latin typeface="Meiryo" panose="020B0604030504040204" pitchFamily="34" charset="-128"/>
                <a:ea typeface="Meiryo" panose="020B0604030504040204" pitchFamily="34" charset="-128"/>
              </a:rPr>
              <a:t>実践経験</a:t>
            </a:r>
            <a:r>
              <a:rPr lang="ja-JP" altLang="en-US" sz="1100">
                <a:solidFill>
                  <a:srgbClr val="7030A0"/>
                </a:solidFill>
                <a:latin typeface="Meiryo" panose="020B0604030504040204" pitchFamily="34" charset="-128"/>
                <a:ea typeface="Meiryo" panose="020B0604030504040204" pitchFamily="34" charset="-128"/>
              </a:rPr>
              <a:t>：プロジェクトへの参加やハンズオン演習で実務的な知識を習得</a:t>
            </a:r>
          </a:p>
          <a:p>
            <a:pPr marL="285750" indent="-285750">
              <a:spcBef>
                <a:spcPts val="600"/>
              </a:spcBef>
              <a:buFont typeface="Wingdings" pitchFamily="2" charset="2"/>
              <a:buChar char="l"/>
            </a:pPr>
            <a:r>
              <a:rPr lang="ja-JP" altLang="en-US" sz="1100" b="1">
                <a:solidFill>
                  <a:srgbClr val="7030A0"/>
                </a:solidFill>
                <a:latin typeface="Meiryo" panose="020B0604030504040204" pitchFamily="34" charset="-128"/>
                <a:ea typeface="Meiryo" panose="020B0604030504040204" pitchFamily="34" charset="-128"/>
              </a:rPr>
              <a:t>最新技術のキャッチアップ</a:t>
            </a:r>
            <a:r>
              <a:rPr lang="ja-JP" altLang="en-US" sz="1100">
                <a:solidFill>
                  <a:srgbClr val="7030A0"/>
                </a:solidFill>
                <a:latin typeface="Meiryo" panose="020B0604030504040204" pitchFamily="34" charset="-128"/>
                <a:ea typeface="Meiryo" panose="020B0604030504040204" pitchFamily="34" charset="-128"/>
              </a:rPr>
              <a:t>：技術ブログ、カンファレンス、コミュニティ参加などを通じて最新トレンドを追う</a:t>
            </a:r>
          </a:p>
          <a:p>
            <a:pPr marL="285750" indent="-285750">
              <a:spcBef>
                <a:spcPts val="600"/>
              </a:spcBef>
              <a:buFont typeface="Wingdings" pitchFamily="2" charset="2"/>
              <a:buChar char="l"/>
            </a:pPr>
            <a:r>
              <a:rPr lang="ja-JP" altLang="en-US" sz="1100" b="1">
                <a:solidFill>
                  <a:srgbClr val="7030A0"/>
                </a:solidFill>
                <a:latin typeface="Meiryo" panose="020B0604030504040204" pitchFamily="34" charset="-128"/>
                <a:ea typeface="Meiryo" panose="020B0604030504040204" pitchFamily="34" charset="-128"/>
              </a:rPr>
              <a:t>資格や認定</a:t>
            </a:r>
            <a:r>
              <a:rPr lang="ja-JP" altLang="en-US" sz="1100">
                <a:solidFill>
                  <a:srgbClr val="7030A0"/>
                </a:solidFill>
                <a:latin typeface="Meiryo" panose="020B0604030504040204" pitchFamily="34" charset="-128"/>
                <a:ea typeface="Meiryo" panose="020B0604030504040204" pitchFamily="34" charset="-128"/>
              </a:rPr>
              <a:t>：セキュリティやクラウド、プロジェクト管理の資格取得で専門性を証明する</a:t>
            </a:r>
          </a:p>
        </p:txBody>
      </p:sp>
    </p:spTree>
    <p:extLst>
      <p:ext uri="{BB962C8B-B14F-4D97-AF65-F5344CB8AC3E}">
        <p14:creationId xmlns:p14="http://schemas.microsoft.com/office/powerpoint/2010/main" val="210032811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アジャイル開発の基本</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36144922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277AA1C-F68B-F549-A6EE-787B62F1B782}"/>
              </a:ext>
            </a:extLst>
          </p:cNvPr>
          <p:cNvSpPr txBox="1"/>
          <p:nvPr/>
        </p:nvSpPr>
        <p:spPr>
          <a:xfrm>
            <a:off x="525158" y="943901"/>
            <a:ext cx="7879080" cy="400110"/>
          </a:xfrm>
          <a:prstGeom prst="rect">
            <a:avLst/>
          </a:prstGeom>
          <a:noFill/>
        </p:spPr>
        <p:txBody>
          <a:bodyPr wrap="none" rtlCol="0">
            <a:spAutoFit/>
          </a:bodyPr>
          <a:lstStyle/>
          <a:p>
            <a:r>
              <a:rPr kumimoji="1" lang="ja-JP" altLang="en-US" sz="2000" dirty="0">
                <a:latin typeface="Meiryo" panose="020B0604030504040204" pitchFamily="34" charset="-128"/>
                <a:ea typeface="Meiryo" panose="020B0604030504040204" pitchFamily="34" charset="-128"/>
              </a:rPr>
              <a:t>ビジネスの目的を達成する</a:t>
            </a:r>
            <a:r>
              <a:rPr kumimoji="1" lang="ja-JP" altLang="en-US" sz="2000" b="1" u="sng" dirty="0">
                <a:latin typeface="Meiryo" panose="020B0604030504040204" pitchFamily="34" charset="-128"/>
                <a:ea typeface="Meiryo" panose="020B0604030504040204" pitchFamily="34" charset="-128"/>
              </a:rPr>
              <a:t>ソフトウェア（プログラム）を作る</a:t>
            </a:r>
            <a:r>
              <a:rPr kumimoji="1" lang="ja-JP" altLang="en-US" sz="2000" dirty="0">
                <a:latin typeface="Meiryo" panose="020B0604030504040204" pitchFamily="34" charset="-128"/>
                <a:ea typeface="Meiryo" panose="020B0604030504040204" pitchFamily="34" charset="-128"/>
              </a:rPr>
              <a:t>こと</a:t>
            </a:r>
          </a:p>
        </p:txBody>
      </p:sp>
      <p:sp>
        <p:nvSpPr>
          <p:cNvPr id="3" name="タイトル 2">
            <a:extLst>
              <a:ext uri="{FF2B5EF4-FFF2-40B4-BE49-F238E27FC236}">
                <a16:creationId xmlns:a16="http://schemas.microsoft.com/office/drawing/2014/main" id="{A4CD2F56-85DA-BE4A-99FD-9D3A0384F4E9}"/>
              </a:ext>
            </a:extLst>
          </p:cNvPr>
          <p:cNvSpPr>
            <a:spLocks noGrp="1"/>
          </p:cNvSpPr>
          <p:nvPr>
            <p:ph type="title"/>
          </p:nvPr>
        </p:nvSpPr>
        <p:spPr/>
        <p:txBody>
          <a:bodyPr/>
          <a:lstStyle/>
          <a:p>
            <a:r>
              <a:rPr lang="ja-JP" altLang="en-US" dirty="0"/>
              <a:t>アジャイル開発が目指すこと</a:t>
            </a:r>
          </a:p>
        </p:txBody>
      </p:sp>
      <p:sp>
        <p:nvSpPr>
          <p:cNvPr id="5" name="テキスト ボックス 4">
            <a:extLst>
              <a:ext uri="{FF2B5EF4-FFF2-40B4-BE49-F238E27FC236}">
                <a16:creationId xmlns:a16="http://schemas.microsoft.com/office/drawing/2014/main" id="{E50BCE8C-C960-B241-BF30-95049C8177BB}"/>
              </a:ext>
            </a:extLst>
          </p:cNvPr>
          <p:cNvSpPr txBox="1"/>
          <p:nvPr/>
        </p:nvSpPr>
        <p:spPr>
          <a:xfrm>
            <a:off x="837707" y="1268366"/>
            <a:ext cx="7403691" cy="830997"/>
          </a:xfrm>
          <a:prstGeom prst="rect">
            <a:avLst/>
          </a:prstGeom>
          <a:noFill/>
        </p:spPr>
        <p:txBody>
          <a:bodyPr wrap="square" rtlCol="0">
            <a:spAutoFit/>
          </a:bodyPr>
          <a:lstStyle/>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ビジネスの成果に貢献するための要件／機能を予め決めておく</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役割を分担して、計画に従って開発する</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latin typeface="Meiryo" panose="020B0604030504040204" pitchFamily="34" charset="-128"/>
                <a:ea typeface="Meiryo" panose="020B0604030504040204" pitchFamily="34" charset="-128"/>
              </a:rPr>
              <a:t>管理者（プロマネ）が進捗や品質を管理する</a:t>
            </a:r>
            <a:endParaRPr kumimoji="1" lang="ja-JP" altLang="en-US" sz="1600">
              <a:latin typeface="Meiryo" panose="020B0604030504040204" pitchFamily="34" charset="-128"/>
              <a:ea typeface="Meiryo" panose="020B0604030504040204" pitchFamily="34" charset="-128"/>
            </a:endParaRPr>
          </a:p>
        </p:txBody>
      </p:sp>
      <p:sp>
        <p:nvSpPr>
          <p:cNvPr id="10" name="ホームベース 9">
            <a:extLst>
              <a:ext uri="{FF2B5EF4-FFF2-40B4-BE49-F238E27FC236}">
                <a16:creationId xmlns:a16="http://schemas.microsoft.com/office/drawing/2014/main" id="{8E65F48F-7091-5042-A3F7-BD451B4D1161}"/>
              </a:ext>
            </a:extLst>
          </p:cNvPr>
          <p:cNvSpPr/>
          <p:nvPr/>
        </p:nvSpPr>
        <p:spPr>
          <a:xfrm>
            <a:off x="7042000" y="2174594"/>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a:extLst>
              <a:ext uri="{FF2B5EF4-FFF2-40B4-BE49-F238E27FC236}">
                <a16:creationId xmlns:a16="http://schemas.microsoft.com/office/drawing/2014/main" id="{69F3277F-97C6-4648-9403-BFA9954EAD00}"/>
              </a:ext>
            </a:extLst>
          </p:cNvPr>
          <p:cNvSpPr/>
          <p:nvPr/>
        </p:nvSpPr>
        <p:spPr>
          <a:xfrm>
            <a:off x="6177555" y="2176681"/>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a:extLst>
              <a:ext uri="{FF2B5EF4-FFF2-40B4-BE49-F238E27FC236}">
                <a16:creationId xmlns:a16="http://schemas.microsoft.com/office/drawing/2014/main" id="{99440C1F-D886-2F44-876F-6777B9B93ABC}"/>
              </a:ext>
            </a:extLst>
          </p:cNvPr>
          <p:cNvSpPr/>
          <p:nvPr/>
        </p:nvSpPr>
        <p:spPr>
          <a:xfrm>
            <a:off x="5331095" y="2174594"/>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D333F854-A372-1D4A-8FC8-FBD1BECA0EB9}"/>
              </a:ext>
            </a:extLst>
          </p:cNvPr>
          <p:cNvSpPr/>
          <p:nvPr/>
        </p:nvSpPr>
        <p:spPr>
          <a:xfrm>
            <a:off x="4466650" y="2169274"/>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0DF43B38-70FC-9B4C-B78C-B598A5727E50}"/>
              </a:ext>
            </a:extLst>
          </p:cNvPr>
          <p:cNvSpPr/>
          <p:nvPr/>
        </p:nvSpPr>
        <p:spPr>
          <a:xfrm>
            <a:off x="3618858" y="2176681"/>
            <a:ext cx="1055985" cy="418854"/>
          </a:xfrm>
          <a:prstGeom prst="homePlat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a:extLst>
              <a:ext uri="{FF2B5EF4-FFF2-40B4-BE49-F238E27FC236}">
                <a16:creationId xmlns:a16="http://schemas.microsoft.com/office/drawing/2014/main" id="{1198F491-BF5A-8B4D-ADB8-9B3EB68BBB52}"/>
              </a:ext>
            </a:extLst>
          </p:cNvPr>
          <p:cNvSpPr/>
          <p:nvPr/>
        </p:nvSpPr>
        <p:spPr>
          <a:xfrm>
            <a:off x="2754413" y="2169040"/>
            <a:ext cx="1055985" cy="418854"/>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ホームベース 15">
            <a:extLst>
              <a:ext uri="{FF2B5EF4-FFF2-40B4-BE49-F238E27FC236}">
                <a16:creationId xmlns:a16="http://schemas.microsoft.com/office/drawing/2014/main" id="{D4FE6B1D-0710-B24D-A31B-1276773781C0}"/>
              </a:ext>
            </a:extLst>
          </p:cNvPr>
          <p:cNvSpPr/>
          <p:nvPr/>
        </p:nvSpPr>
        <p:spPr>
          <a:xfrm>
            <a:off x="1888636" y="2174594"/>
            <a:ext cx="1055985" cy="418854"/>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a:extLst>
              <a:ext uri="{FF2B5EF4-FFF2-40B4-BE49-F238E27FC236}">
                <a16:creationId xmlns:a16="http://schemas.microsoft.com/office/drawing/2014/main" id="{31D2C83A-9CAD-9E4F-8617-3E8D4783A935}"/>
              </a:ext>
            </a:extLst>
          </p:cNvPr>
          <p:cNvSpPr/>
          <p:nvPr/>
        </p:nvSpPr>
        <p:spPr>
          <a:xfrm>
            <a:off x="1022859" y="2169274"/>
            <a:ext cx="1055985" cy="418854"/>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F712A307-E3F7-C642-9ED8-676D86BD5BF5}"/>
              </a:ext>
            </a:extLst>
          </p:cNvPr>
          <p:cNvSpPr txBox="1"/>
          <p:nvPr/>
        </p:nvSpPr>
        <p:spPr>
          <a:xfrm>
            <a:off x="1176917" y="2277220"/>
            <a:ext cx="530915"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PLAN</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696B903-AD30-F744-AD0C-1BF57731BE22}"/>
              </a:ext>
            </a:extLst>
          </p:cNvPr>
          <p:cNvSpPr txBox="1"/>
          <p:nvPr/>
        </p:nvSpPr>
        <p:spPr>
          <a:xfrm>
            <a:off x="2140656" y="2272526"/>
            <a:ext cx="561372"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CODE</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CD30020E-ECC0-BF4E-B6E7-79D7AE174388}"/>
              </a:ext>
            </a:extLst>
          </p:cNvPr>
          <p:cNvSpPr txBox="1"/>
          <p:nvPr/>
        </p:nvSpPr>
        <p:spPr>
          <a:xfrm>
            <a:off x="2996063" y="2278425"/>
            <a:ext cx="604653"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BUILD</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17FE9518-5D01-9E4B-9C01-5D34B6EFF643}"/>
              </a:ext>
            </a:extLst>
          </p:cNvPr>
          <p:cNvSpPr txBox="1"/>
          <p:nvPr/>
        </p:nvSpPr>
        <p:spPr>
          <a:xfrm>
            <a:off x="3851454" y="2272525"/>
            <a:ext cx="522900"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TEST</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C9E77A6B-763A-A54D-A8AC-E8B2D12ED169}"/>
              </a:ext>
            </a:extLst>
          </p:cNvPr>
          <p:cNvSpPr txBox="1"/>
          <p:nvPr/>
        </p:nvSpPr>
        <p:spPr>
          <a:xfrm>
            <a:off x="4610105" y="2272525"/>
            <a:ext cx="782587"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RELEACE</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6D9C2ACC-F857-2445-BB68-CCEDC32A91AE}"/>
              </a:ext>
            </a:extLst>
          </p:cNvPr>
          <p:cNvSpPr txBox="1"/>
          <p:nvPr/>
        </p:nvSpPr>
        <p:spPr>
          <a:xfrm>
            <a:off x="5489109" y="2272525"/>
            <a:ext cx="712054"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DEPLOY</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175C04A8-0722-0247-9FAD-F16384D8264B}"/>
              </a:ext>
            </a:extLst>
          </p:cNvPr>
          <p:cNvSpPr txBox="1"/>
          <p:nvPr/>
        </p:nvSpPr>
        <p:spPr>
          <a:xfrm>
            <a:off x="6323534" y="2272524"/>
            <a:ext cx="785793"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OPELATE</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69C0C9B1-6958-A546-AF8A-F5AE830EFECC}"/>
              </a:ext>
            </a:extLst>
          </p:cNvPr>
          <p:cNvSpPr txBox="1"/>
          <p:nvPr/>
        </p:nvSpPr>
        <p:spPr>
          <a:xfrm>
            <a:off x="7190739" y="2278423"/>
            <a:ext cx="832279"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MONITOR</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6" name="右大かっこ 25">
            <a:extLst>
              <a:ext uri="{FF2B5EF4-FFF2-40B4-BE49-F238E27FC236}">
                <a16:creationId xmlns:a16="http://schemas.microsoft.com/office/drawing/2014/main" id="{F876E779-EF11-574A-A377-4502BFC770A4}"/>
              </a:ext>
            </a:extLst>
          </p:cNvPr>
          <p:cNvSpPr/>
          <p:nvPr/>
        </p:nvSpPr>
        <p:spPr>
          <a:xfrm rot="5400000">
            <a:off x="2744518" y="926371"/>
            <a:ext cx="90279" cy="3533598"/>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 name="右大かっこ 26">
            <a:extLst>
              <a:ext uri="{FF2B5EF4-FFF2-40B4-BE49-F238E27FC236}">
                <a16:creationId xmlns:a16="http://schemas.microsoft.com/office/drawing/2014/main" id="{8AF74D23-CE2F-F04E-B584-F9288BB5114D}"/>
              </a:ext>
            </a:extLst>
          </p:cNvPr>
          <p:cNvSpPr/>
          <p:nvPr/>
        </p:nvSpPr>
        <p:spPr>
          <a:xfrm rot="5400000">
            <a:off x="6311548" y="946588"/>
            <a:ext cx="84992" cy="3487880"/>
          </a:xfrm>
          <a:prstGeom prst="rightBracket">
            <a:avLst/>
          </a:prstGeom>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58B32A05-BF9A-6B4D-B7DA-8FB4607931B9}"/>
              </a:ext>
            </a:extLst>
          </p:cNvPr>
          <p:cNvSpPr txBox="1"/>
          <p:nvPr/>
        </p:nvSpPr>
        <p:spPr>
          <a:xfrm>
            <a:off x="2032614" y="2787069"/>
            <a:ext cx="1338828" cy="369332"/>
          </a:xfrm>
          <a:prstGeom prst="rect">
            <a:avLst/>
          </a:prstGeom>
          <a:noFill/>
        </p:spPr>
        <p:txBody>
          <a:bodyPr wrap="none" rtlCol="0">
            <a:spAutoFit/>
          </a:bodyPr>
          <a:lstStyle/>
          <a:p>
            <a:r>
              <a:rPr kumimoji="1" lang="ja-JP" altLang="en-US">
                <a:solidFill>
                  <a:srgbClr val="1F33E8"/>
                </a:solidFill>
                <a:latin typeface="Meiryo" panose="020B0604030504040204" pitchFamily="34" charset="-128"/>
                <a:ea typeface="Meiryo" panose="020B0604030504040204" pitchFamily="34" charset="-128"/>
              </a:rPr>
              <a:t>開発チーム</a:t>
            </a:r>
          </a:p>
        </p:txBody>
      </p:sp>
      <p:sp>
        <p:nvSpPr>
          <p:cNvPr id="29" name="テキスト ボックス 28">
            <a:extLst>
              <a:ext uri="{FF2B5EF4-FFF2-40B4-BE49-F238E27FC236}">
                <a16:creationId xmlns:a16="http://schemas.microsoft.com/office/drawing/2014/main" id="{33EAC377-42B7-5143-977F-FF7BDAC312A4}"/>
              </a:ext>
            </a:extLst>
          </p:cNvPr>
          <p:cNvSpPr txBox="1"/>
          <p:nvPr/>
        </p:nvSpPr>
        <p:spPr>
          <a:xfrm>
            <a:off x="5654120" y="2799340"/>
            <a:ext cx="1338828"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運用チーム</a:t>
            </a:r>
          </a:p>
        </p:txBody>
      </p:sp>
      <p:sp>
        <p:nvSpPr>
          <p:cNvPr id="36" name="テキスト ボックス 35">
            <a:extLst>
              <a:ext uri="{FF2B5EF4-FFF2-40B4-BE49-F238E27FC236}">
                <a16:creationId xmlns:a16="http://schemas.microsoft.com/office/drawing/2014/main" id="{1B7A6669-7FE6-734A-817F-5BFC298E5471}"/>
              </a:ext>
            </a:extLst>
          </p:cNvPr>
          <p:cNvSpPr txBox="1"/>
          <p:nvPr/>
        </p:nvSpPr>
        <p:spPr>
          <a:xfrm>
            <a:off x="5911248" y="1556710"/>
            <a:ext cx="2492990" cy="369332"/>
          </a:xfrm>
          <a:prstGeom prst="rect">
            <a:avLst/>
          </a:prstGeom>
          <a:noFill/>
        </p:spPr>
        <p:txBody>
          <a:bodyPr wrap="none" rtlCol="0">
            <a:spAutoFit/>
          </a:bodyPr>
          <a:lstStyle/>
          <a:p>
            <a:pPr algn="r"/>
            <a:r>
              <a:rPr kumimoji="1" lang="ja-JP" altLang="en-US">
                <a:solidFill>
                  <a:srgbClr val="1F33E8"/>
                </a:solidFill>
                <a:latin typeface="Meiryo" panose="020B0604030504040204" pitchFamily="34" charset="-128"/>
                <a:ea typeface="Meiryo" panose="020B0604030504040204" pitchFamily="34" charset="-128"/>
              </a:rPr>
              <a:t>プログラムを納品する</a:t>
            </a:r>
          </a:p>
        </p:txBody>
      </p:sp>
      <p:sp>
        <p:nvSpPr>
          <p:cNvPr id="38" name="右矢印 37">
            <a:extLst>
              <a:ext uri="{FF2B5EF4-FFF2-40B4-BE49-F238E27FC236}">
                <a16:creationId xmlns:a16="http://schemas.microsoft.com/office/drawing/2014/main" id="{991BE3DC-B4B8-1040-B0AD-92AC48FAAB9A}"/>
              </a:ext>
            </a:extLst>
          </p:cNvPr>
          <p:cNvSpPr/>
          <p:nvPr/>
        </p:nvSpPr>
        <p:spPr>
          <a:xfrm>
            <a:off x="5724271" y="1580895"/>
            <a:ext cx="269631" cy="24997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1" name="グループ化 40">
            <a:extLst>
              <a:ext uri="{FF2B5EF4-FFF2-40B4-BE49-F238E27FC236}">
                <a16:creationId xmlns:a16="http://schemas.microsoft.com/office/drawing/2014/main" id="{60098CB3-E1ED-89D5-7BE6-F00E37D46928}"/>
              </a:ext>
            </a:extLst>
          </p:cNvPr>
          <p:cNvGrpSpPr/>
          <p:nvPr/>
        </p:nvGrpSpPr>
        <p:grpSpPr>
          <a:xfrm>
            <a:off x="375979" y="3033775"/>
            <a:ext cx="8426627" cy="3538381"/>
            <a:chOff x="375979" y="3033775"/>
            <a:chExt cx="8426627" cy="3538381"/>
          </a:xfrm>
        </p:grpSpPr>
        <p:sp>
          <p:nvSpPr>
            <p:cNvPr id="6" name="テキスト ボックス 5">
              <a:extLst>
                <a:ext uri="{FF2B5EF4-FFF2-40B4-BE49-F238E27FC236}">
                  <a16:creationId xmlns:a16="http://schemas.microsoft.com/office/drawing/2014/main" id="{903D04FE-2785-2247-85EA-F30D63A34420}"/>
                </a:ext>
              </a:extLst>
            </p:cNvPr>
            <p:cNvSpPr txBox="1"/>
            <p:nvPr/>
          </p:nvSpPr>
          <p:spPr>
            <a:xfrm>
              <a:off x="837707" y="3998457"/>
              <a:ext cx="7952332" cy="830997"/>
            </a:xfrm>
            <a:prstGeom prst="rect">
              <a:avLst/>
            </a:prstGeom>
            <a:noFill/>
          </p:spPr>
          <p:txBody>
            <a:bodyPr wrap="square" rtlCol="0">
              <a:spAutoFit/>
            </a:bodyPr>
            <a:lstStyle/>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ビジネスのビジョンや目的を共有する</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ユーザーとの対話を重視し、柔軟に変更する</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latin typeface="Meiryo" panose="020B0604030504040204" pitchFamily="34" charset="-128"/>
                  <a:ea typeface="Meiryo" panose="020B0604030504040204" pitchFamily="34" charset="-128"/>
                </a:rPr>
                <a:t>開発チームが進捗や品質を管理する（プロマネは不要）</a:t>
              </a:r>
              <a:endParaRPr kumimoji="1" lang="ja-JP" altLang="en-US" sz="1600">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8F39BD4E-031D-EEB8-0F05-C482E1CF7EB5}"/>
                </a:ext>
              </a:extLst>
            </p:cNvPr>
            <p:cNvGrpSpPr/>
            <p:nvPr/>
          </p:nvGrpSpPr>
          <p:grpSpPr>
            <a:xfrm>
              <a:off x="375979" y="3033775"/>
              <a:ext cx="8426627" cy="3538381"/>
              <a:chOff x="375979" y="3033775"/>
              <a:chExt cx="8426627" cy="3538381"/>
            </a:xfrm>
          </p:grpSpPr>
          <p:sp>
            <p:nvSpPr>
              <p:cNvPr id="4" name="テキスト ボックス 3">
                <a:extLst>
                  <a:ext uri="{FF2B5EF4-FFF2-40B4-BE49-F238E27FC236}">
                    <a16:creationId xmlns:a16="http://schemas.microsoft.com/office/drawing/2014/main" id="{264F2B59-17A8-BD43-9B91-C98F39D99C6C}"/>
                  </a:ext>
                </a:extLst>
              </p:cNvPr>
              <p:cNvSpPr txBox="1"/>
              <p:nvPr/>
            </p:nvSpPr>
            <p:spPr>
              <a:xfrm>
                <a:off x="375979" y="3653506"/>
                <a:ext cx="8135560" cy="400110"/>
              </a:xfrm>
              <a:prstGeom prst="rect">
                <a:avLst/>
              </a:prstGeom>
              <a:noFill/>
            </p:spPr>
            <p:txBody>
              <a:bodyPr wrap="none" rtlCol="0">
                <a:spAutoFit/>
              </a:bodyPr>
              <a:lstStyle/>
              <a:p>
                <a:r>
                  <a:rPr kumimoji="1" lang="ja-JP" altLang="en-US" sz="2000" dirty="0">
                    <a:latin typeface="Meiryo" panose="020B0604030504040204" pitchFamily="34" charset="-128"/>
                    <a:ea typeface="Meiryo" panose="020B0604030504040204" pitchFamily="34" charset="-128"/>
                  </a:rPr>
                  <a:t>ソフトウェア（プログラム）を使って</a:t>
                </a:r>
                <a:r>
                  <a:rPr kumimoji="1" lang="ja-JP" altLang="en-US" sz="2000" b="1" u="sng" dirty="0">
                    <a:latin typeface="Meiryo" panose="020B0604030504040204" pitchFamily="34" charset="-128"/>
                    <a:ea typeface="Meiryo" panose="020B0604030504040204" pitchFamily="34" charset="-128"/>
                  </a:rPr>
                  <a:t>ビジネスの目的を達成する</a:t>
                </a:r>
                <a:r>
                  <a:rPr kumimoji="1" lang="ja-JP" altLang="en-US" sz="2000" dirty="0">
                    <a:latin typeface="Meiryo" panose="020B0604030504040204" pitchFamily="34" charset="-128"/>
                    <a:ea typeface="Meiryo" panose="020B0604030504040204" pitchFamily="34" charset="-128"/>
                  </a:rPr>
                  <a:t>こと</a:t>
                </a:r>
              </a:p>
            </p:txBody>
          </p:sp>
          <p:pic>
            <p:nvPicPr>
              <p:cNvPr id="7" name="Picture 6" descr="devops">
                <a:extLst>
                  <a:ext uri="{FF2B5EF4-FFF2-40B4-BE49-F238E27FC236}">
                    <a16:creationId xmlns:a16="http://schemas.microsoft.com/office/drawing/2014/main" id="{2803B90A-0444-9545-BE5D-D206D38713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80245" y="4808150"/>
                <a:ext cx="3383509" cy="17640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6EF2DEA-A766-5F4A-9E23-E57FBBD84CC5}"/>
                  </a:ext>
                </a:extLst>
              </p:cNvPr>
              <p:cNvSpPr txBox="1"/>
              <p:nvPr/>
            </p:nvSpPr>
            <p:spPr>
              <a:xfrm>
                <a:off x="2999846" y="5414282"/>
                <a:ext cx="1576923" cy="646331"/>
              </a:xfrm>
              <a:prstGeom prst="rect">
                <a:avLst/>
              </a:prstGeom>
              <a:noFill/>
            </p:spPr>
            <p:txBody>
              <a:bodyPr wrap="square" rtlCol="0">
                <a:spAutoFit/>
              </a:bodyPr>
              <a:lstStyle/>
              <a:p>
                <a:pPr algn="ctr"/>
                <a:r>
                  <a:rPr lang="en-US" altLang="ja-JP" b="1" dirty="0">
                    <a:solidFill>
                      <a:srgbClr val="0070C0"/>
                    </a:solidFill>
                    <a:latin typeface="Meiryo" panose="020B0604030504040204" pitchFamily="34" charset="-128"/>
                    <a:ea typeface="Meiryo" panose="020B0604030504040204" pitchFamily="34" charset="-128"/>
                  </a:rPr>
                  <a:t>Dev</a:t>
                </a:r>
              </a:p>
              <a:p>
                <a:pPr algn="ctr"/>
                <a:r>
                  <a:rPr kumimoji="1" lang="ja-JP" altLang="en-US" b="1">
                    <a:solidFill>
                      <a:srgbClr val="0070C0"/>
                    </a:solidFill>
                    <a:latin typeface="Meiryo" panose="020B0604030504040204" pitchFamily="34" charset="-128"/>
                    <a:ea typeface="Meiryo" panose="020B0604030504040204" pitchFamily="34" charset="-128"/>
                  </a:rPr>
                  <a:t>開発</a:t>
                </a:r>
              </a:p>
            </p:txBody>
          </p:sp>
          <p:sp>
            <p:nvSpPr>
              <p:cNvPr id="9" name="テキスト ボックス 8">
                <a:extLst>
                  <a:ext uri="{FF2B5EF4-FFF2-40B4-BE49-F238E27FC236}">
                    <a16:creationId xmlns:a16="http://schemas.microsoft.com/office/drawing/2014/main" id="{51CEBEEB-2B5E-EF4D-9805-E8C4B78CE361}"/>
                  </a:ext>
                </a:extLst>
              </p:cNvPr>
              <p:cNvSpPr txBox="1"/>
              <p:nvPr/>
            </p:nvSpPr>
            <p:spPr>
              <a:xfrm>
                <a:off x="4571999" y="5414282"/>
                <a:ext cx="1576923" cy="646331"/>
              </a:xfrm>
              <a:prstGeom prst="rect">
                <a:avLst/>
              </a:prstGeom>
              <a:noFill/>
            </p:spPr>
            <p:txBody>
              <a:bodyPr wrap="square" rtlCol="0">
                <a:spAutoFit/>
              </a:bodyPr>
              <a:lstStyle/>
              <a:p>
                <a:pPr algn="ctr"/>
                <a:r>
                  <a:rPr lang="en-US" altLang="ja-JP" b="1" dirty="0">
                    <a:solidFill>
                      <a:schemeClr val="accent6">
                        <a:lumMod val="50000"/>
                      </a:schemeClr>
                    </a:solidFill>
                    <a:latin typeface="Meiryo" panose="020B0604030504040204" pitchFamily="34" charset="-128"/>
                    <a:ea typeface="Meiryo" panose="020B0604030504040204" pitchFamily="34" charset="-128"/>
                  </a:rPr>
                  <a:t>Ops</a:t>
                </a:r>
              </a:p>
              <a:p>
                <a:pPr algn="ctr"/>
                <a:r>
                  <a:rPr kumimoji="1" lang="ja-JP" altLang="en-US" b="1">
                    <a:solidFill>
                      <a:schemeClr val="accent6">
                        <a:lumMod val="50000"/>
                      </a:schemeClr>
                    </a:solidFill>
                    <a:latin typeface="Meiryo" panose="020B0604030504040204" pitchFamily="34" charset="-128"/>
                    <a:ea typeface="Meiryo" panose="020B0604030504040204" pitchFamily="34" charset="-128"/>
                  </a:rPr>
                  <a:t>運用</a:t>
                </a:r>
              </a:p>
            </p:txBody>
          </p:sp>
          <p:sp>
            <p:nvSpPr>
              <p:cNvPr id="30" name="テキスト ボックス 29">
                <a:extLst>
                  <a:ext uri="{FF2B5EF4-FFF2-40B4-BE49-F238E27FC236}">
                    <a16:creationId xmlns:a16="http://schemas.microsoft.com/office/drawing/2014/main" id="{F9168E7E-C58E-E440-93CD-A1BBB8A2AF80}"/>
                  </a:ext>
                </a:extLst>
              </p:cNvPr>
              <p:cNvSpPr txBox="1"/>
              <p:nvPr/>
            </p:nvSpPr>
            <p:spPr>
              <a:xfrm>
                <a:off x="837707" y="5017468"/>
                <a:ext cx="1338828" cy="369332"/>
              </a:xfrm>
              <a:prstGeom prst="rect">
                <a:avLst/>
              </a:prstGeom>
              <a:noFill/>
            </p:spPr>
            <p:txBody>
              <a:bodyPr wrap="none" rtlCol="0">
                <a:spAutoFit/>
              </a:bodyPr>
              <a:lstStyle/>
              <a:p>
                <a:r>
                  <a:rPr kumimoji="1" lang="ja-JP" altLang="en-US">
                    <a:solidFill>
                      <a:srgbClr val="1F33E8"/>
                    </a:solidFill>
                    <a:latin typeface="Meiryo" panose="020B0604030504040204" pitchFamily="34" charset="-128"/>
                    <a:ea typeface="Meiryo" panose="020B0604030504040204" pitchFamily="34" charset="-128"/>
                  </a:rPr>
                  <a:t>開発チーム</a:t>
                </a:r>
              </a:p>
            </p:txBody>
          </p:sp>
          <p:sp>
            <p:nvSpPr>
              <p:cNvPr id="31" name="テキスト ボックス 30">
                <a:extLst>
                  <a:ext uri="{FF2B5EF4-FFF2-40B4-BE49-F238E27FC236}">
                    <a16:creationId xmlns:a16="http://schemas.microsoft.com/office/drawing/2014/main" id="{645A02DA-AB9F-694A-925B-D826341DCF27}"/>
                  </a:ext>
                </a:extLst>
              </p:cNvPr>
              <p:cNvSpPr txBox="1"/>
              <p:nvPr/>
            </p:nvSpPr>
            <p:spPr>
              <a:xfrm>
                <a:off x="6967464" y="5022022"/>
                <a:ext cx="1481496"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運用チーム</a:t>
                </a:r>
                <a:r>
                  <a:rPr kumimoji="1" lang="en-US" altLang="ja-JP" dirty="0">
                    <a:solidFill>
                      <a:schemeClr val="accent6">
                        <a:lumMod val="50000"/>
                      </a:schemeClr>
                    </a:solidFill>
                    <a:latin typeface="Meiryo" panose="020B0604030504040204" pitchFamily="34" charset="-128"/>
                    <a:ea typeface="Meiryo" panose="020B0604030504040204" pitchFamily="34" charset="-128"/>
                  </a:rPr>
                  <a:t>*</a:t>
                </a:r>
                <a:endParaRPr kumimoji="1" lang="ja-JP" altLang="en-US">
                  <a:solidFill>
                    <a:schemeClr val="accent6">
                      <a:lumMod val="50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F0B1023E-CEC8-F34A-9FD2-B0260DEB4696}"/>
                  </a:ext>
                </a:extLst>
              </p:cNvPr>
              <p:cNvSpPr txBox="1"/>
              <p:nvPr/>
            </p:nvSpPr>
            <p:spPr>
              <a:xfrm>
                <a:off x="6383354" y="5409642"/>
                <a:ext cx="2235487" cy="830997"/>
              </a:xfrm>
              <a:prstGeom prst="rect">
                <a:avLst/>
              </a:prstGeom>
              <a:noFill/>
            </p:spPr>
            <p:txBody>
              <a:bodyPr wrap="square" rtlCol="0">
                <a:spAutoFit/>
              </a:bodyPr>
              <a:lstStyle/>
              <a:p>
                <a:r>
                  <a:rPr kumimoji="1" lang="ja-JP" altLang="en-US" sz="1200">
                    <a:solidFill>
                      <a:schemeClr val="accent6">
                        <a:lumMod val="50000"/>
                      </a:schemeClr>
                    </a:solidFill>
                    <a:latin typeface="Meiryo" panose="020B0604030504040204" pitchFamily="34" charset="-128"/>
                    <a:ea typeface="Meiryo" panose="020B0604030504040204" pitchFamily="34" charset="-128"/>
                  </a:rPr>
                  <a:t>開発・運用のサイクルを高速に回しても（１日に数十回以上）、安定稼働を保証できる仕組みを構築し運用する</a:t>
                </a:r>
              </a:p>
            </p:txBody>
          </p:sp>
          <p:sp>
            <p:nvSpPr>
              <p:cNvPr id="33" name="テキスト ボックス 32">
                <a:extLst>
                  <a:ext uri="{FF2B5EF4-FFF2-40B4-BE49-F238E27FC236}">
                    <a16:creationId xmlns:a16="http://schemas.microsoft.com/office/drawing/2014/main" id="{716E0CD3-8AAC-D043-99F5-BF10E48584FF}"/>
                  </a:ext>
                </a:extLst>
              </p:cNvPr>
              <p:cNvSpPr txBox="1"/>
              <p:nvPr/>
            </p:nvSpPr>
            <p:spPr>
              <a:xfrm>
                <a:off x="525158" y="5409642"/>
                <a:ext cx="2072130" cy="830997"/>
              </a:xfrm>
              <a:prstGeom prst="rect">
                <a:avLst/>
              </a:prstGeom>
              <a:noFill/>
            </p:spPr>
            <p:txBody>
              <a:bodyPr wrap="square" rtlCol="0">
                <a:spAutoFit/>
              </a:bodyPr>
              <a:lstStyle/>
              <a:p>
                <a:r>
                  <a:rPr kumimoji="1" lang="ja-JP" altLang="en-US" sz="1200">
                    <a:solidFill>
                      <a:srgbClr val="1F33E8"/>
                    </a:solidFill>
                    <a:latin typeface="Meiryo" panose="020B0604030504040204" pitchFamily="34" charset="-128"/>
                    <a:ea typeface="Meiryo" panose="020B0604030504040204" pitchFamily="34" charset="-128"/>
                  </a:rPr>
                  <a:t>運用チームと個別に相談することなく、プランからリリースのプロセスを自律的に実行する</a:t>
                </a:r>
              </a:p>
            </p:txBody>
          </p:sp>
          <p:sp>
            <p:nvSpPr>
              <p:cNvPr id="34" name="テキスト ボックス 33">
                <a:extLst>
                  <a:ext uri="{FF2B5EF4-FFF2-40B4-BE49-F238E27FC236}">
                    <a16:creationId xmlns:a16="http://schemas.microsoft.com/office/drawing/2014/main" id="{0F0C3048-120D-2746-87CA-5A03D9B111CC}"/>
                  </a:ext>
                </a:extLst>
              </p:cNvPr>
              <p:cNvSpPr txBox="1"/>
              <p:nvPr/>
            </p:nvSpPr>
            <p:spPr>
              <a:xfrm>
                <a:off x="6383354" y="6351676"/>
                <a:ext cx="2419252" cy="215444"/>
              </a:xfrm>
              <a:prstGeom prst="rect">
                <a:avLst/>
              </a:prstGeom>
              <a:noFill/>
            </p:spPr>
            <p:txBody>
              <a:bodyPr wrap="none" rtlCol="0">
                <a:spAutoFit/>
              </a:bodyPr>
              <a:lstStyle/>
              <a:p>
                <a:r>
                  <a:rPr kumimoji="1" lang="ja-JP" altLang="en-US" sz="800">
                    <a:solidFill>
                      <a:schemeClr val="accent6">
                        <a:lumMod val="50000"/>
                      </a:schemeClr>
                    </a:solidFill>
                    <a:latin typeface="Meiryo" panose="020B0604030504040204" pitchFamily="34" charset="-128"/>
                    <a:ea typeface="Meiryo" panose="020B0604030504040204" pitchFamily="34" charset="-128"/>
                  </a:rPr>
                  <a:t>＊</a:t>
                </a:r>
                <a:r>
                  <a:rPr kumimoji="1" lang="en-US" altLang="ja-JP" sz="800" dirty="0">
                    <a:solidFill>
                      <a:schemeClr val="accent6">
                        <a:lumMod val="50000"/>
                      </a:schemeClr>
                    </a:solidFill>
                    <a:latin typeface="Meiryo" panose="020B0604030504040204" pitchFamily="34" charset="-128"/>
                    <a:ea typeface="Meiryo" panose="020B0604030504040204" pitchFamily="34" charset="-128"/>
                  </a:rPr>
                  <a:t>SRE: Site Reliability Engineering/Engineer </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35" name="下矢印 34">
                <a:extLst>
                  <a:ext uri="{FF2B5EF4-FFF2-40B4-BE49-F238E27FC236}">
                    <a16:creationId xmlns:a16="http://schemas.microsoft.com/office/drawing/2014/main" id="{ADD3820E-1577-9C4F-87B4-7A4E5142F762}"/>
                  </a:ext>
                </a:extLst>
              </p:cNvPr>
              <p:cNvSpPr/>
              <p:nvPr/>
            </p:nvSpPr>
            <p:spPr>
              <a:xfrm>
                <a:off x="4126522" y="3033775"/>
                <a:ext cx="890954" cy="47954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42BC765A-A07C-AF47-A07F-4EDF3E2FC1C5}"/>
                  </a:ext>
                </a:extLst>
              </p:cNvPr>
              <p:cNvSpPr txBox="1"/>
              <p:nvPr/>
            </p:nvSpPr>
            <p:spPr>
              <a:xfrm>
                <a:off x="5911248" y="4160608"/>
                <a:ext cx="2492990" cy="369332"/>
              </a:xfrm>
              <a:prstGeom prst="rect">
                <a:avLst/>
              </a:prstGeom>
              <a:noFill/>
            </p:spPr>
            <p:txBody>
              <a:bodyPr wrap="none" rtlCol="0">
                <a:spAutoFit/>
              </a:bodyPr>
              <a:lstStyle/>
              <a:p>
                <a:pPr algn="r"/>
                <a:r>
                  <a:rPr kumimoji="1" lang="ja-JP" altLang="en-US">
                    <a:solidFill>
                      <a:srgbClr val="1F33E8"/>
                    </a:solidFill>
                    <a:latin typeface="Meiryo" panose="020B0604030504040204" pitchFamily="34" charset="-128"/>
                    <a:ea typeface="Meiryo" panose="020B0604030504040204" pitchFamily="34" charset="-128"/>
                  </a:rPr>
                  <a:t>ビジネスを成功させる</a:t>
                </a:r>
              </a:p>
            </p:txBody>
          </p:sp>
          <p:sp>
            <p:nvSpPr>
              <p:cNvPr id="39" name="右矢印 38">
                <a:extLst>
                  <a:ext uri="{FF2B5EF4-FFF2-40B4-BE49-F238E27FC236}">
                    <a16:creationId xmlns:a16="http://schemas.microsoft.com/office/drawing/2014/main" id="{965C2589-E212-1A41-B8CC-B11B822BD3E5}"/>
                  </a:ext>
                </a:extLst>
              </p:cNvPr>
              <p:cNvSpPr/>
              <p:nvPr/>
            </p:nvSpPr>
            <p:spPr>
              <a:xfrm>
                <a:off x="5724270" y="4194606"/>
                <a:ext cx="269631" cy="24997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12037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60D8CC-DD0C-F07B-12C9-C42A86BEC20D}"/>
              </a:ext>
            </a:extLst>
          </p:cNvPr>
          <p:cNvSpPr>
            <a:spLocks noGrp="1"/>
          </p:cNvSpPr>
          <p:nvPr>
            <p:ph type="title"/>
          </p:nvPr>
        </p:nvSpPr>
        <p:spPr/>
        <p:txBody>
          <a:bodyPr/>
          <a:lstStyle/>
          <a:p>
            <a:r>
              <a:rPr lang="ja-JP" altLang="en-US" dirty="0"/>
              <a:t>参考：</a:t>
            </a:r>
            <a:r>
              <a:rPr kumimoji="1" lang="ja-JP" altLang="en-US" dirty="0"/>
              <a:t>アジャイルマインドセットを理解する</a:t>
            </a:r>
          </a:p>
        </p:txBody>
      </p:sp>
      <p:pic>
        <p:nvPicPr>
          <p:cNvPr id="1026" name="Picture 2" descr="アジャイルワークの教科書">
            <a:extLst>
              <a:ext uri="{FF2B5EF4-FFF2-40B4-BE49-F238E27FC236}">
                <a16:creationId xmlns:a16="http://schemas.microsoft.com/office/drawing/2014/main" id="{5B7ECFE9-535D-C271-C2D2-3A556BD9BA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122" y="960564"/>
            <a:ext cx="3728142" cy="54632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0915B664-5F5D-3575-3103-CD36A4A5FE5D}"/>
              </a:ext>
            </a:extLst>
          </p:cNvPr>
          <p:cNvSpPr txBox="1"/>
          <p:nvPr/>
        </p:nvSpPr>
        <p:spPr>
          <a:xfrm>
            <a:off x="4735550" y="1014518"/>
            <a:ext cx="4181649" cy="5355312"/>
          </a:xfrm>
          <a:prstGeom prst="rect">
            <a:avLst/>
          </a:prstGeom>
          <a:noFill/>
        </p:spPr>
        <p:txBody>
          <a:bodyPr wrap="square">
            <a:spAutoFit/>
          </a:bodyPr>
          <a:lstStyle/>
          <a:p>
            <a:r>
              <a:rPr lang="ja-JP" altLang="en-US">
                <a:latin typeface="Meiryo" panose="020B0604030504040204" pitchFamily="34" charset="-128"/>
                <a:ea typeface="Meiryo" panose="020B0604030504040204" pitchFamily="34" charset="-128"/>
              </a:rPr>
              <a:t>「仕事の内容」と「上司との人間関係」、「残業の多さ」や「ジタハラ」（時短ハラスメント）によるストレスが増加している。</a:t>
            </a:r>
            <a:endParaRPr lang="en-US" altLang="ja-JP" dirty="0">
              <a:latin typeface="Meiryo" panose="020B0604030504040204" pitchFamily="34" charset="-128"/>
              <a:ea typeface="Meiryo" panose="020B0604030504040204" pitchFamily="34" charset="-128"/>
            </a:endParaRPr>
          </a:p>
          <a:p>
            <a:endParaRPr lang="en-US" altLang="ja-JP" dirty="0">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このような状況に対処するため、「トヨタのカイゼン」に基づく「アジャイルワーク手法」を提案。</a:t>
            </a:r>
            <a:endParaRPr lang="en-US" altLang="ja-JP" dirty="0">
              <a:latin typeface="Meiryo" panose="020B0604030504040204" pitchFamily="34" charset="-128"/>
              <a:ea typeface="Meiryo" panose="020B0604030504040204" pitchFamily="34" charset="-128"/>
            </a:endParaRPr>
          </a:p>
          <a:p>
            <a:endParaRPr lang="en-US" altLang="ja-JP" dirty="0">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実際に多くの企業でのアジャイル開発手法の導入やプロジェクト支援を通じて、業務効率化を実現してきたノウハウを活かし、アジャイルの基本要素である「見える化」、「振り返り」、「ダンドリ」、「タイムボックス」、「チーム」を用いて、理論だけでなく実践的なアプローチを通じて、仕事の効率化と生産性向上の方法を徹底解説している。</a:t>
            </a:r>
          </a:p>
        </p:txBody>
      </p:sp>
    </p:spTree>
    <p:extLst>
      <p:ext uri="{BB962C8B-B14F-4D97-AF65-F5344CB8AC3E}">
        <p14:creationId xmlns:p14="http://schemas.microsoft.com/office/powerpoint/2010/main" val="404869124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アジャイル開発の基本構造</a:t>
            </a:r>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952390" y="848691"/>
            <a:ext cx="1210588" cy="400110"/>
          </a:xfrm>
          <a:prstGeom prst="rect">
            <a:avLst/>
          </a:prstGeom>
          <a:noFill/>
        </p:spPr>
        <p:txBody>
          <a:bodyPr wrap="none" rtlCol="0">
            <a:spAutoFit/>
          </a:bodyPr>
          <a:lstStyle/>
          <a:p>
            <a:r>
              <a:rPr kumimoji="1" lang="ja-JP" altLang="en-US" sz="1000" dirty="0">
                <a:solidFill>
                  <a:srgbClr val="FF8000"/>
                </a:solidFill>
                <a:latin typeface="Meiryo" charset="-128"/>
                <a:ea typeface="Meiryo" charset="-128"/>
                <a:cs typeface="Meiryo" charset="-128"/>
              </a:rPr>
              <a:t>仕様書に記載した</a:t>
            </a:r>
            <a:endParaRPr kumimoji="1" lang="en-US" altLang="ja-JP" sz="1000" dirty="0">
              <a:solidFill>
                <a:srgbClr val="FF8000"/>
              </a:solidFill>
              <a:latin typeface="Meiryo" charset="-128"/>
              <a:ea typeface="Meiryo" charset="-128"/>
              <a:cs typeface="Meiryo" charset="-128"/>
            </a:endParaRPr>
          </a:p>
          <a:p>
            <a:r>
              <a:rPr kumimoji="1" lang="ja-JP" altLang="en-US" sz="1000" dirty="0">
                <a:solidFill>
                  <a:srgbClr val="FF8000"/>
                </a:solidFill>
                <a:latin typeface="Meiryo" charset="-128"/>
                <a:ea typeface="Meiryo" charset="-128"/>
                <a:cs typeface="Meiryo" charset="-128"/>
              </a:rPr>
              <a:t>全ての機能</a:t>
            </a:r>
            <a:endParaRPr kumimoji="1" lang="en-US" altLang="ja-JP" sz="1000" dirty="0">
              <a:solidFill>
                <a:srgbClr val="FF8000"/>
              </a:solidFill>
              <a:latin typeface="Meiryo" charset="-128"/>
              <a:ea typeface="Meiryo" charset="-128"/>
              <a:cs typeface="Meiryo" charset="-128"/>
            </a:endParaRPr>
          </a:p>
        </p:txBody>
      </p:sp>
      <p:pic>
        <p:nvPicPr>
          <p:cNvPr id="48" name="図 4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3" name="テキスト ボックス 52"/>
          <p:cNvSpPr txBox="1"/>
          <p:nvPr/>
        </p:nvSpPr>
        <p:spPr>
          <a:xfrm>
            <a:off x="455636" y="832362"/>
            <a:ext cx="2723823" cy="369332"/>
          </a:xfrm>
          <a:prstGeom prst="rect">
            <a:avLst/>
          </a:prstGeom>
          <a:noFill/>
        </p:spPr>
        <p:txBody>
          <a:bodyPr wrap="none" rtlCol="0">
            <a:spAutoFit/>
          </a:bodyPr>
          <a:lstStyle/>
          <a:p>
            <a:r>
              <a:rPr lang="ja-JP" altLang="en-US" b="1">
                <a:solidFill>
                  <a:schemeClr val="accent6">
                    <a:lumMod val="75000"/>
                  </a:schemeClr>
                </a:solidFill>
                <a:latin typeface="Meiryo" charset="-128"/>
                <a:ea typeface="Meiryo" charset="-128"/>
                <a:cs typeface="Meiryo" charset="-128"/>
              </a:rPr>
              <a:t>ウォーターフォール開発</a:t>
            </a:r>
            <a:endParaRPr kumimoji="1" lang="ja-JP" altLang="en-US" dirty="0">
              <a:solidFill>
                <a:schemeClr val="accent6">
                  <a:lumMod val="75000"/>
                </a:schemeClr>
              </a:solidFill>
              <a:latin typeface="Meiryo" charset="-128"/>
              <a:ea typeface="Meiryo" charset="-128"/>
              <a:cs typeface="Meiryo" charset="-128"/>
            </a:endParaRPr>
          </a:p>
        </p:txBody>
      </p:sp>
      <p:sp>
        <p:nvSpPr>
          <p:cNvPr id="55" name="環状矢印 54"/>
          <p:cNvSpPr/>
          <p:nvPr/>
        </p:nvSpPr>
        <p:spPr>
          <a:xfrm rot="10800000" flipH="1">
            <a:off x="7602468" y="1263989"/>
            <a:ext cx="1027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b="1" dirty="0">
                <a:solidFill>
                  <a:srgbClr val="FF6666"/>
                </a:solidFill>
                <a:latin typeface="Meiryo" charset="-128"/>
                <a:ea typeface="Meiryo" charset="-128"/>
                <a:cs typeface="Meiryo" charset="-128"/>
              </a:rPr>
              <a:t>現場からのフィードバック</a:t>
            </a:r>
            <a:endParaRPr kumimoji="1" lang="en-US" altLang="ja-JP" sz="1200" b="1" dirty="0">
              <a:solidFill>
                <a:srgbClr val="FF6666"/>
              </a:solidFill>
              <a:latin typeface="Meiryo" charset="-128"/>
              <a:ea typeface="Meiryo" charset="-128"/>
              <a:cs typeface="Meiryo" charset="-128"/>
            </a:endParaRPr>
          </a:p>
          <a:p>
            <a:r>
              <a:rPr lang="ja-JP" altLang="en-US" sz="1200" b="1" dirty="0">
                <a:solidFill>
                  <a:srgbClr val="FF6666"/>
                </a:solidFill>
                <a:latin typeface="Meiryo" charset="-128"/>
                <a:ea typeface="Meiryo" charset="-128"/>
                <a:cs typeface="Meiryo" charset="-128"/>
              </a:rPr>
              <a:t>最後になって訂正・追加などが集中</a:t>
            </a:r>
            <a:endParaRPr kumimoji="1" lang="ja-JP" altLang="en-US" sz="1200" b="1" dirty="0">
              <a:solidFill>
                <a:srgbClr val="FF6666"/>
              </a:solidFill>
              <a:latin typeface="Meiryo" charset="-128"/>
              <a:ea typeface="Meiryo" charset="-128"/>
              <a:cs typeface="Meiryo" charset="-128"/>
            </a:endParaRPr>
          </a:p>
        </p:txBody>
      </p:sp>
      <p:sp>
        <p:nvSpPr>
          <p:cNvPr id="65" name="テキスト ボックス 64"/>
          <p:cNvSpPr txBox="1"/>
          <p:nvPr/>
        </p:nvSpPr>
        <p:spPr>
          <a:xfrm>
            <a:off x="458042" y="1391771"/>
            <a:ext cx="5303055" cy="246221"/>
          </a:xfrm>
          <a:prstGeom prst="rect">
            <a:avLst/>
          </a:prstGeom>
          <a:noFill/>
        </p:spPr>
        <p:txBody>
          <a:bodyPr wrap="none" rtlCol="0">
            <a:spAutoFit/>
          </a:bodyPr>
          <a:lstStyle/>
          <a:p>
            <a:r>
              <a:rPr kumimoji="1" lang="ja-JP" altLang="en-US" sz="1000">
                <a:solidFill>
                  <a:schemeClr val="accent6">
                    <a:lumMod val="75000"/>
                  </a:schemeClr>
                </a:solidFill>
                <a:latin typeface="Meiryo" charset="-128"/>
                <a:ea typeface="Meiryo" charset="-128"/>
                <a:cs typeface="Meiryo" charset="-128"/>
              </a:rPr>
              <a:t>一旦決めた仕様は、変更せず</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a:t>
            </a:r>
            <a:r>
              <a:rPr kumimoji="1" lang="ja-JP" altLang="en-US" sz="1000">
                <a:solidFill>
                  <a:schemeClr val="accent6">
                    <a:lumMod val="75000"/>
                  </a:schemeClr>
                </a:solidFill>
                <a:latin typeface="Meiryo" charset="-128"/>
                <a:ea typeface="Meiryo" charset="-128"/>
                <a:cs typeface="Meiryo" charset="-128"/>
              </a:rPr>
              <a:t>したら、現場</a:t>
            </a:r>
            <a:r>
              <a:rPr kumimoji="1" lang="ja-JP" altLang="en-US" sz="1000" dirty="0">
                <a:solidFill>
                  <a:schemeClr val="accent6">
                    <a:lumMod val="75000"/>
                  </a:schemeClr>
                </a:solidFill>
                <a:latin typeface="Meiryo" charset="-128"/>
                <a:ea typeface="Meiryo" charset="-128"/>
                <a:cs typeface="Meiryo" charset="-128"/>
              </a:rPr>
              <a:t>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2800767"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a:solidFill>
                  <a:schemeClr val="accent6">
                    <a:lumMod val="75000"/>
                  </a:schemeClr>
                </a:solidFill>
                <a:latin typeface="Meiryo" charset="-128"/>
                <a:ea typeface="Meiryo" charset="-128"/>
                <a:cs typeface="Meiryo" charset="-128"/>
              </a:rPr>
              <a:t>を前提</a:t>
            </a:r>
            <a:endParaRPr kumimoji="1" lang="ja-JP" altLang="en-US" sz="1200" dirty="0">
              <a:solidFill>
                <a:schemeClr val="accent6">
                  <a:lumMod val="75000"/>
                </a:schemeClr>
              </a:solidFill>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A98BB86B-E5B4-15B4-F8CB-D31120A3106D}"/>
              </a:ext>
            </a:extLst>
          </p:cNvPr>
          <p:cNvSpPr txBox="1"/>
          <p:nvPr/>
        </p:nvSpPr>
        <p:spPr>
          <a:xfrm>
            <a:off x="8102074" y="2270042"/>
            <a:ext cx="843501"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10</a:t>
            </a:r>
            <a:r>
              <a:rPr kumimoji="1" lang="en-US" altLang="ja-JP" dirty="0">
                <a:latin typeface="Meiryo" panose="020B0604030504040204" pitchFamily="34" charset="-128"/>
                <a:ea typeface="Meiryo" panose="020B0604030504040204" pitchFamily="34" charset="-128"/>
              </a:rPr>
              <a:t>0</a:t>
            </a:r>
            <a:r>
              <a:rPr kumimoji="1" lang="ja-JP" altLang="en-US">
                <a:latin typeface="Meiryo" panose="020B0604030504040204" pitchFamily="34" charset="-128"/>
                <a:ea typeface="Meiryo" panose="020B0604030504040204" pitchFamily="34" charset="-128"/>
              </a:rPr>
              <a:t>点</a:t>
            </a:r>
          </a:p>
        </p:txBody>
      </p:sp>
      <p:pic>
        <p:nvPicPr>
          <p:cNvPr id="24" name="図 23" descr="挿絵, テーブル が含まれている画像&#10;&#10;自動的に生成された説明">
            <a:extLst>
              <a:ext uri="{FF2B5EF4-FFF2-40B4-BE49-F238E27FC236}">
                <a16:creationId xmlns:a16="http://schemas.microsoft.com/office/drawing/2014/main" id="{EF100809-414B-11AA-01CE-B7D46EA00293}"/>
              </a:ext>
            </a:extLst>
          </p:cNvPr>
          <p:cNvPicPr>
            <a:picLocks noChangeAspect="1"/>
          </p:cNvPicPr>
          <p:nvPr/>
        </p:nvPicPr>
        <p:blipFill>
          <a:blip r:embed="rId3">
            <a:duotone>
              <a:schemeClr val="accent6">
                <a:shade val="45000"/>
                <a:satMod val="135000"/>
              </a:schemeClr>
              <a:prstClr val="white"/>
            </a:duotone>
          </a:blip>
          <a:stretch>
            <a:fillRect/>
          </a:stretch>
        </p:blipFill>
        <p:spPr>
          <a:xfrm>
            <a:off x="455563" y="1792193"/>
            <a:ext cx="800242" cy="394405"/>
          </a:xfrm>
          <a:prstGeom prst="rect">
            <a:avLst/>
          </a:prstGeom>
        </p:spPr>
      </p:pic>
      <p:sp>
        <p:nvSpPr>
          <p:cNvPr id="35" name="テキスト ボックス 34">
            <a:extLst>
              <a:ext uri="{FF2B5EF4-FFF2-40B4-BE49-F238E27FC236}">
                <a16:creationId xmlns:a16="http://schemas.microsoft.com/office/drawing/2014/main" id="{1A7D2C3E-E762-B64D-5707-48B5769AB37D}"/>
              </a:ext>
            </a:extLst>
          </p:cNvPr>
          <p:cNvSpPr txBox="1"/>
          <p:nvPr/>
        </p:nvSpPr>
        <p:spPr>
          <a:xfrm>
            <a:off x="1220696" y="1751242"/>
            <a:ext cx="2031326" cy="461665"/>
          </a:xfrm>
          <a:prstGeom prst="rect">
            <a:avLst/>
          </a:prstGeom>
          <a:noFill/>
        </p:spPr>
        <p:txBody>
          <a:bodyPr wrap="none" rtlCol="0">
            <a:spAutoFit/>
          </a:bodyPr>
          <a:lstStyle/>
          <a:p>
            <a:pPr algn="r"/>
            <a:r>
              <a:rPr kumimoji="1" lang="ja-JP" altLang="en-US" sz="1200" b="1">
                <a:solidFill>
                  <a:schemeClr val="accent6">
                    <a:lumMod val="75000"/>
                  </a:schemeClr>
                </a:solidFill>
                <a:latin typeface="Meiryo" panose="020B0604030504040204" pitchFamily="34" charset="-128"/>
                <a:ea typeface="Meiryo" panose="020B0604030504040204" pitchFamily="34" charset="-128"/>
              </a:rPr>
              <a:t>できるだけ少ないコストで</a:t>
            </a:r>
            <a:endParaRPr kumimoji="1" lang="en-US" altLang="ja-JP" sz="1200"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200" b="1">
                <a:solidFill>
                  <a:schemeClr val="accent6">
                    <a:lumMod val="75000"/>
                  </a:schemeClr>
                </a:solidFill>
                <a:latin typeface="Meiryo" panose="020B0604030504040204" pitchFamily="34" charset="-128"/>
                <a:ea typeface="Meiryo" panose="020B0604030504040204" pitchFamily="34" charset="-128"/>
              </a:rPr>
              <a:t>できるだけ多くの機能</a:t>
            </a:r>
            <a:endParaRPr kumimoji="1" lang="ja-JP" altLang="en-US" sz="1200" b="1">
              <a:solidFill>
                <a:schemeClr val="accent6">
                  <a:lumMod val="75000"/>
                </a:schemeClr>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8861ACF5-24EE-EBF4-9122-BE2C11E08CDE}"/>
              </a:ext>
            </a:extLst>
          </p:cNvPr>
          <p:cNvSpPr txBox="1"/>
          <p:nvPr/>
        </p:nvSpPr>
        <p:spPr>
          <a:xfrm>
            <a:off x="3934796" y="851955"/>
            <a:ext cx="1800494" cy="523220"/>
          </a:xfrm>
          <a:prstGeom prst="rect">
            <a:avLst/>
          </a:prstGeom>
          <a:noFill/>
        </p:spPr>
        <p:txBody>
          <a:bodyPr wrap="none" rtlCol="0">
            <a:spAutoFit/>
          </a:bodyPr>
          <a:lstStyle/>
          <a:p>
            <a:pPr algn="r"/>
            <a:r>
              <a:rPr kumimoji="1" lang="en-US" altLang="ja-JP" sz="1400" dirty="0">
                <a:solidFill>
                  <a:schemeClr val="accent6">
                    <a:lumMod val="75000"/>
                  </a:schemeClr>
                </a:solidFill>
                <a:latin typeface="Meiryo" panose="020B0604030504040204" pitchFamily="34" charset="-128"/>
                <a:ea typeface="Meiryo" panose="020B0604030504040204" pitchFamily="34" charset="-128"/>
              </a:rPr>
              <a:t>QCD</a:t>
            </a:r>
            <a:r>
              <a:rPr kumimoji="1" lang="ja-JP" altLang="en-US" sz="1400">
                <a:solidFill>
                  <a:schemeClr val="accent6">
                    <a:lumMod val="75000"/>
                  </a:schemeClr>
                </a:solidFill>
                <a:latin typeface="Meiryo" panose="020B0604030504040204" pitchFamily="34" charset="-128"/>
                <a:ea typeface="Meiryo" panose="020B0604030504040204" pitchFamily="34" charset="-128"/>
              </a:rPr>
              <a:t>を守って</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システムを実現する</a:t>
            </a:r>
          </a:p>
        </p:txBody>
      </p:sp>
      <p:sp>
        <p:nvSpPr>
          <p:cNvPr id="63" name="右矢印 62">
            <a:extLst>
              <a:ext uri="{FF2B5EF4-FFF2-40B4-BE49-F238E27FC236}">
                <a16:creationId xmlns:a16="http://schemas.microsoft.com/office/drawing/2014/main" id="{0674A8A8-6A7B-3110-BE22-7A73CB0D21E0}"/>
              </a:ext>
            </a:extLst>
          </p:cNvPr>
          <p:cNvSpPr/>
          <p:nvPr/>
        </p:nvSpPr>
        <p:spPr>
          <a:xfrm>
            <a:off x="3286873" y="921036"/>
            <a:ext cx="609654" cy="35488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1DBA584D-74B0-8340-776E-18F7B408C2B1}"/>
              </a:ext>
            </a:extLst>
          </p:cNvPr>
          <p:cNvGrpSpPr/>
          <p:nvPr/>
        </p:nvGrpSpPr>
        <p:grpSpPr>
          <a:xfrm>
            <a:off x="447569" y="3593120"/>
            <a:ext cx="8256659" cy="2970524"/>
            <a:chOff x="447569" y="3593120"/>
            <a:chExt cx="8256659" cy="2970524"/>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7303659" y="3749291"/>
              <a:ext cx="954107"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予定していた</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全体仕様</a:t>
              </a:r>
              <a:endParaRPr kumimoji="1" lang="en-US" altLang="ja-JP" sz="10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a:cxnSpLocks/>
            </p:cNvCxnSpPr>
            <p:nvPr/>
          </p:nvCxnSpPr>
          <p:spPr>
            <a:xfrm flipV="1">
              <a:off x="2699792" y="5066057"/>
              <a:ext cx="1872208" cy="52870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cxnSpLocks/>
            </p:cNvCxnSpPr>
            <p:nvPr/>
          </p:nvCxnSpPr>
          <p:spPr>
            <a:xfrm flipV="1">
              <a:off x="4572000" y="4512017"/>
              <a:ext cx="2028826" cy="554040"/>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20414" y="5443466"/>
              <a:ext cx="535724" cy="276999"/>
            </a:xfrm>
            <a:prstGeom prst="rect">
              <a:avLst/>
            </a:prstGeom>
            <a:noFill/>
          </p:spPr>
          <p:txBody>
            <a:bodyPr wrap="none" rtlCol="0">
              <a:spAutoFit/>
            </a:bodyPr>
            <a:lstStyle/>
            <a:p>
              <a:r>
                <a:rPr kumimoji="1" lang="en-US" altLang="ja-JP" sz="1200" dirty="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0414" y="4828325"/>
              <a:ext cx="535724" cy="276999"/>
            </a:xfrm>
            <a:prstGeom prst="rect">
              <a:avLst/>
            </a:prstGeom>
            <a:noFill/>
          </p:spPr>
          <p:txBody>
            <a:bodyPr wrap="none" rtlCol="0">
              <a:spAutoFit/>
            </a:bodyPr>
            <a:lstStyle/>
            <a:p>
              <a:r>
                <a:rPr kumimoji="1" lang="en-US" altLang="ja-JP" sz="1200" dirty="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03583" y="4393501"/>
              <a:ext cx="569387" cy="276999"/>
            </a:xfrm>
            <a:prstGeom prst="rect">
              <a:avLst/>
            </a:prstGeom>
            <a:noFill/>
          </p:spPr>
          <p:txBody>
            <a:bodyPr wrap="none" rtlCol="0">
              <a:spAutoFit/>
            </a:bodyPr>
            <a:lstStyle/>
            <a:p>
              <a:r>
                <a:rPr kumimoji="1" lang="en-US" altLang="ja-JP" sz="1200" b="1" dirty="0">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923827"/>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104232" y="4379515"/>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08397" y="5066963"/>
              <a:ext cx="280572" cy="280572"/>
            </a:xfrm>
            <a:prstGeom prst="rect">
              <a:avLst/>
            </a:prstGeom>
          </p:spPr>
        </p:pic>
        <p:pic>
          <p:nvPicPr>
            <p:cNvPr id="43" name="図 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09111" y="4543672"/>
              <a:ext cx="280572" cy="280572"/>
            </a:xfrm>
            <a:prstGeom prst="rect">
              <a:avLst/>
            </a:prstGeom>
          </p:spPr>
        </p:pic>
        <p:sp>
          <p:nvSpPr>
            <p:cNvPr id="44" name="テキスト ボックス 43"/>
            <p:cNvSpPr txBox="1"/>
            <p:nvPr/>
          </p:nvSpPr>
          <p:spPr>
            <a:xfrm>
              <a:off x="1584833" y="5278399"/>
              <a:ext cx="992579" cy="369332"/>
            </a:xfrm>
            <a:prstGeom prst="rect">
              <a:avLst/>
            </a:prstGeom>
            <a:noFill/>
          </p:spPr>
          <p:txBody>
            <a:bodyPr wrap="none" rtlCol="0">
              <a:spAutoFit/>
            </a:bodyPr>
            <a:lstStyle/>
            <a:p>
              <a:r>
                <a:rPr kumimoji="1" lang="ja-JP" altLang="en-US" sz="900" dirty="0">
                  <a:solidFill>
                    <a:srgbClr val="FF6666"/>
                  </a:solidFill>
                  <a:latin typeface="Meiryo" charset="-128"/>
                  <a:ea typeface="Meiryo" charset="-128"/>
                  <a:cs typeface="Meiryo" charset="-128"/>
                </a:rPr>
                <a:t>現場からの</a:t>
              </a:r>
              <a:endParaRPr kumimoji="1" lang="en-US" altLang="ja-JP" sz="900" dirty="0">
                <a:solidFill>
                  <a:srgbClr val="FF6666"/>
                </a:solidFill>
                <a:latin typeface="Meiryo" charset="-128"/>
                <a:ea typeface="Meiryo" charset="-128"/>
                <a:cs typeface="Meiryo" charset="-128"/>
              </a:endParaRPr>
            </a:p>
            <a:p>
              <a:r>
                <a:rPr kumimoji="1" lang="ja-JP" altLang="en-US" sz="9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397219" y="4788736"/>
              <a:ext cx="992579" cy="369332"/>
            </a:xfrm>
            <a:prstGeom prst="rect">
              <a:avLst/>
            </a:prstGeom>
            <a:noFill/>
          </p:spPr>
          <p:txBody>
            <a:bodyPr wrap="none" rtlCol="0">
              <a:spAutoFit/>
            </a:bodyPr>
            <a:lstStyle/>
            <a:p>
              <a:r>
                <a:rPr kumimoji="1" lang="ja-JP" altLang="en-US" sz="900" dirty="0">
                  <a:solidFill>
                    <a:srgbClr val="FF6666"/>
                  </a:solidFill>
                  <a:latin typeface="Meiryo" charset="-128"/>
                  <a:ea typeface="Meiryo" charset="-128"/>
                  <a:cs typeface="Meiryo" charset="-128"/>
                </a:rPr>
                <a:t>現場からの</a:t>
              </a:r>
              <a:endParaRPr kumimoji="1" lang="en-US" altLang="ja-JP" sz="900" dirty="0">
                <a:solidFill>
                  <a:srgbClr val="FF6666"/>
                </a:solidFill>
                <a:latin typeface="Meiryo" charset="-128"/>
                <a:ea typeface="Meiryo" charset="-128"/>
                <a:cs typeface="Meiryo" charset="-128"/>
              </a:endParaRPr>
            </a:p>
            <a:p>
              <a:r>
                <a:rPr kumimoji="1" lang="ja-JP" altLang="en-US" sz="9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368541" y="4216437"/>
              <a:ext cx="992579" cy="369332"/>
            </a:xfrm>
            <a:prstGeom prst="rect">
              <a:avLst/>
            </a:prstGeom>
            <a:noFill/>
          </p:spPr>
          <p:txBody>
            <a:bodyPr wrap="none" rtlCol="0">
              <a:spAutoFit/>
            </a:bodyPr>
            <a:lstStyle/>
            <a:p>
              <a:r>
                <a:rPr kumimoji="1" lang="ja-JP" altLang="en-US" sz="900" dirty="0">
                  <a:solidFill>
                    <a:srgbClr val="FF6666"/>
                  </a:solidFill>
                  <a:latin typeface="Meiryo" charset="-128"/>
                  <a:ea typeface="Meiryo" charset="-128"/>
                  <a:cs typeface="Meiryo" charset="-128"/>
                </a:rPr>
                <a:t>現場からの</a:t>
              </a:r>
              <a:endParaRPr kumimoji="1" lang="en-US" altLang="ja-JP" sz="900" dirty="0">
                <a:solidFill>
                  <a:srgbClr val="FF6666"/>
                </a:solidFill>
                <a:latin typeface="Meiryo" charset="-128"/>
                <a:ea typeface="Meiryo" charset="-128"/>
                <a:cs typeface="Meiryo" charset="-128"/>
              </a:endParaRPr>
            </a:p>
            <a:p>
              <a:r>
                <a:rPr kumimoji="1" lang="ja-JP" altLang="en-US" sz="900" dirty="0">
                  <a:solidFill>
                    <a:srgbClr val="FF6666"/>
                  </a:solidFill>
                  <a:latin typeface="Meiryo" charset="-128"/>
                  <a:ea typeface="Meiryo" charset="-128"/>
                  <a:cs typeface="Meiryo" charset="-128"/>
                </a:rPr>
                <a:t>フィードバック</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59593" y="4164416"/>
              <a:ext cx="4737966" cy="246221"/>
            </a:xfrm>
            <a:prstGeom prst="rect">
              <a:avLst/>
            </a:prstGeom>
            <a:noFill/>
          </p:spPr>
          <p:txBody>
            <a:bodyPr wrap="square" rtlCol="0">
              <a:spAutoFit/>
            </a:bodyPr>
            <a:lstStyle/>
            <a:p>
              <a:r>
                <a:rPr kumimoji="1" lang="ja-JP" altLang="en-US" sz="1000" dirty="0">
                  <a:solidFill>
                    <a:srgbClr val="0432FF"/>
                  </a:solidFill>
                  <a:latin typeface="Meiryo" charset="-128"/>
                  <a:ea typeface="Meiryo" charset="-128"/>
                  <a:cs typeface="Meiryo" charset="-128"/>
                </a:rPr>
                <a:t>途中の</a:t>
              </a:r>
              <a:r>
                <a:rPr kumimoji="1" lang="ja-JP" altLang="en-US" sz="1000">
                  <a:solidFill>
                    <a:srgbClr val="0432FF"/>
                  </a:solidFill>
                  <a:latin typeface="Meiryo" charset="-128"/>
                  <a:ea typeface="Meiryo" charset="-128"/>
                  <a:cs typeface="Meiryo" charset="-128"/>
                </a:rPr>
                <a:t>成果から随時フィードバック</a:t>
              </a:r>
              <a:r>
                <a:rPr kumimoji="1" lang="ja-JP" altLang="en-US" sz="1000" dirty="0">
                  <a:solidFill>
                    <a:srgbClr val="0432FF"/>
                  </a:solidFill>
                  <a:latin typeface="Meiryo" charset="-128"/>
                  <a:ea typeface="Meiryo" charset="-128"/>
                  <a:cs typeface="Meiryo" charset="-128"/>
                </a:rPr>
                <a:t>を</a:t>
              </a:r>
              <a:r>
                <a:rPr kumimoji="1" lang="ja-JP" altLang="en-US" sz="1000">
                  <a:solidFill>
                    <a:srgbClr val="0432FF"/>
                  </a:solidFill>
                  <a:latin typeface="Meiryo" charset="-128"/>
                  <a:ea typeface="Meiryo" charset="-128"/>
                  <a:cs typeface="Meiryo" charset="-128"/>
                </a:rPr>
                <a:t>得て、仕様</a:t>
              </a:r>
              <a:r>
                <a:rPr kumimoji="1" lang="ja-JP" altLang="en-US" sz="1000" dirty="0">
                  <a:solidFill>
                    <a:srgbClr val="0432FF"/>
                  </a:solidFill>
                  <a:latin typeface="Meiryo" charset="-128"/>
                  <a:ea typeface="Meiryo" charset="-128"/>
                  <a:cs typeface="Meiryo" charset="-128"/>
                </a:rPr>
                <a:t>や優先順位の変更を許容する。</a:t>
              </a:r>
            </a:p>
          </p:txBody>
        </p:sp>
        <p:sp>
          <p:nvSpPr>
            <p:cNvPr id="54" name="テキスト ボックス 53"/>
            <p:cNvSpPr txBox="1"/>
            <p:nvPr/>
          </p:nvSpPr>
          <p:spPr>
            <a:xfrm>
              <a:off x="447569" y="3593120"/>
              <a:ext cx="1800493" cy="369332"/>
            </a:xfrm>
            <a:prstGeom prst="rect">
              <a:avLst/>
            </a:prstGeom>
            <a:noFill/>
          </p:spPr>
          <p:txBody>
            <a:bodyPr wrap="none" rtlCol="0">
              <a:spAutoFit/>
            </a:bodyPr>
            <a:lstStyle/>
            <a:p>
              <a:r>
                <a:rPr lang="ja-JP" altLang="en-US" b="1">
                  <a:solidFill>
                    <a:srgbClr val="0432FF"/>
                  </a:solidFill>
                  <a:latin typeface="Meiryo" charset="-128"/>
                  <a:ea typeface="Meiryo" charset="-128"/>
                  <a:cs typeface="Meiryo" charset="-128"/>
                </a:rPr>
                <a:t>アジャイル開発</a:t>
              </a:r>
              <a:endParaRPr kumimoji="1" lang="ja-JP" altLang="en-US" dirty="0">
                <a:solidFill>
                  <a:srgbClr val="0432FF"/>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b="1" dirty="0">
                  <a:solidFill>
                    <a:srgbClr val="0432FF"/>
                  </a:solidFill>
                  <a:latin typeface="Meiryo" charset="-128"/>
                  <a:ea typeface="Meiryo" charset="-128"/>
                  <a:cs typeface="Meiryo" charset="-128"/>
                </a:rPr>
                <a:t>目標としていたビジネスの成果が</a:t>
              </a:r>
              <a:endParaRPr kumimoji="1" lang="en-US" altLang="ja-JP" sz="1200" b="1" dirty="0">
                <a:solidFill>
                  <a:srgbClr val="0432FF"/>
                </a:solidFill>
                <a:latin typeface="Meiryo" charset="-128"/>
                <a:ea typeface="Meiryo" charset="-128"/>
                <a:cs typeface="Meiryo" charset="-128"/>
              </a:endParaRPr>
            </a:p>
            <a:p>
              <a:pPr algn="r"/>
              <a:r>
                <a:rPr kumimoji="1" lang="ja-JP" altLang="en-US" sz="1200" b="1"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48355" y="3894811"/>
              <a:ext cx="2646878"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a:t>
              </a:r>
              <a:r>
                <a:rPr kumimoji="1" lang="ja-JP" altLang="en-US" sz="1400" b="1" u="sng">
                  <a:solidFill>
                    <a:srgbClr val="0432FF"/>
                  </a:solidFill>
                  <a:latin typeface="Meiryo" charset="-128"/>
                  <a:ea typeface="Meiryo" charset="-128"/>
                  <a:cs typeface="Meiryo" charset="-128"/>
                </a:rPr>
                <a:t>る</a:t>
              </a:r>
              <a:r>
                <a:rPr kumimoji="1" lang="ja-JP" altLang="en-US" sz="1200">
                  <a:solidFill>
                    <a:srgbClr val="0432FF"/>
                  </a:solidFill>
                  <a:latin typeface="Meiryo" charset="-128"/>
                  <a:ea typeface="Meiryo" charset="-128"/>
                  <a:cs typeface="Meiryo" charset="-128"/>
                </a:rPr>
                <a:t>を前提</a:t>
              </a:r>
              <a:endParaRPr kumimoji="1" lang="ja-JP" altLang="en-US" sz="1200" dirty="0">
                <a:solidFill>
                  <a:srgbClr val="0432FF"/>
                </a:solidFill>
                <a:latin typeface="Meiryo" charset="-128"/>
                <a:ea typeface="Meiryo" charset="-128"/>
                <a:cs typeface="Meiryo" charset="-128"/>
              </a:endParaRPr>
            </a:p>
          </p:txBody>
        </p:sp>
        <p:sp>
          <p:nvSpPr>
            <p:cNvPr id="6" name="テキスト ボックス 5">
              <a:extLst>
                <a:ext uri="{FF2B5EF4-FFF2-40B4-BE49-F238E27FC236}">
                  <a16:creationId xmlns:a16="http://schemas.microsoft.com/office/drawing/2014/main" id="{6BE29789-A397-2D9A-A792-B85EA0820D41}"/>
                </a:ext>
              </a:extLst>
            </p:cNvPr>
            <p:cNvSpPr txBox="1"/>
            <p:nvPr/>
          </p:nvSpPr>
          <p:spPr>
            <a:xfrm>
              <a:off x="2574743" y="5605209"/>
              <a:ext cx="700833" cy="369332"/>
            </a:xfrm>
            <a:prstGeom prst="rect">
              <a:avLst/>
            </a:prstGeom>
            <a:noFill/>
          </p:spPr>
          <p:txBody>
            <a:bodyPr wrap="none" rtlCol="0">
              <a:spAutoFit/>
            </a:bodyPr>
            <a:lstStyle/>
            <a:p>
              <a:r>
                <a:rPr kumimoji="1" lang="en-US" altLang="ja-JP" dirty="0">
                  <a:solidFill>
                    <a:schemeClr val="tx1">
                      <a:lumMod val="50000"/>
                      <a:lumOff val="50000"/>
                    </a:schemeClr>
                  </a:solidFill>
                  <a:latin typeface="Meiryo" panose="020B0604030504040204" pitchFamily="34" charset="-128"/>
                  <a:ea typeface="Meiryo" panose="020B0604030504040204" pitchFamily="34" charset="-128"/>
                </a:rPr>
                <a:t>40</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点</a:t>
              </a:r>
            </a:p>
          </p:txBody>
        </p:sp>
        <p:sp>
          <p:nvSpPr>
            <p:cNvPr id="7" name="テキスト ボックス 6">
              <a:extLst>
                <a:ext uri="{FF2B5EF4-FFF2-40B4-BE49-F238E27FC236}">
                  <a16:creationId xmlns:a16="http://schemas.microsoft.com/office/drawing/2014/main" id="{8C265422-1AD5-3A81-60DF-4B900C88D38B}"/>
                </a:ext>
              </a:extLst>
            </p:cNvPr>
            <p:cNvSpPr txBox="1"/>
            <p:nvPr/>
          </p:nvSpPr>
          <p:spPr>
            <a:xfrm>
              <a:off x="4479292" y="5134483"/>
              <a:ext cx="700833" cy="369332"/>
            </a:xfrm>
            <a:prstGeom prst="rect">
              <a:avLst/>
            </a:prstGeom>
            <a:noFill/>
          </p:spPr>
          <p:txBody>
            <a:bodyPr wrap="none" rtlCol="0">
              <a:spAutoFit/>
            </a:bodyPr>
            <a:lstStyle/>
            <a:p>
              <a:r>
                <a:rPr lang="en-US" altLang="ja-JP" dirty="0">
                  <a:solidFill>
                    <a:schemeClr val="tx1">
                      <a:lumMod val="50000"/>
                      <a:lumOff val="50000"/>
                    </a:schemeClr>
                  </a:solidFill>
                  <a:latin typeface="Meiryo" panose="020B0604030504040204" pitchFamily="34" charset="-128"/>
                  <a:ea typeface="Meiryo" panose="020B0604030504040204" pitchFamily="34" charset="-128"/>
                </a:rPr>
                <a:t>6</a:t>
              </a:r>
              <a:r>
                <a:rPr kumimoji="1" lang="en-US" altLang="ja-JP" dirty="0">
                  <a:solidFill>
                    <a:schemeClr val="tx1">
                      <a:lumMod val="50000"/>
                      <a:lumOff val="50000"/>
                    </a:schemeClr>
                  </a:solidFill>
                  <a:latin typeface="Meiryo" panose="020B0604030504040204" pitchFamily="34" charset="-128"/>
                  <a:ea typeface="Meiryo" panose="020B0604030504040204" pitchFamily="34" charset="-128"/>
                </a:rPr>
                <a:t>0</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点</a:t>
              </a:r>
            </a:p>
          </p:txBody>
        </p:sp>
        <p:sp>
          <p:nvSpPr>
            <p:cNvPr id="10" name="テキスト ボックス 9">
              <a:extLst>
                <a:ext uri="{FF2B5EF4-FFF2-40B4-BE49-F238E27FC236}">
                  <a16:creationId xmlns:a16="http://schemas.microsoft.com/office/drawing/2014/main" id="{20B4DDC0-C5BF-F8AC-F415-C0FC903CF906}"/>
                </a:ext>
              </a:extLst>
            </p:cNvPr>
            <p:cNvSpPr txBox="1"/>
            <p:nvPr/>
          </p:nvSpPr>
          <p:spPr>
            <a:xfrm>
              <a:off x="6567804" y="4544722"/>
              <a:ext cx="700833" cy="369332"/>
            </a:xfrm>
            <a:prstGeom prst="rect">
              <a:avLst/>
            </a:prstGeom>
            <a:noFill/>
          </p:spPr>
          <p:txBody>
            <a:bodyPr wrap="none" rtlCol="0">
              <a:spAutoFit/>
            </a:bodyPr>
            <a:lstStyle/>
            <a:p>
              <a:r>
                <a:rPr kumimoji="1" lang="en-US" altLang="ja-JP" dirty="0">
                  <a:solidFill>
                    <a:srgbClr val="0432FF"/>
                  </a:solidFill>
                  <a:latin typeface="Meiryo" panose="020B0604030504040204" pitchFamily="34" charset="-128"/>
                  <a:ea typeface="Meiryo" panose="020B0604030504040204" pitchFamily="34" charset="-128"/>
                </a:rPr>
                <a:t>80</a:t>
              </a:r>
              <a:r>
                <a:rPr kumimoji="1" lang="ja-JP" altLang="en-US">
                  <a:solidFill>
                    <a:srgbClr val="0432FF"/>
                  </a:solidFill>
                  <a:latin typeface="Meiryo" panose="020B0604030504040204" pitchFamily="34" charset="-128"/>
                  <a:ea typeface="Meiryo" panose="020B0604030504040204" pitchFamily="34" charset="-128"/>
                </a:rPr>
                <a:t>点</a:t>
              </a:r>
            </a:p>
          </p:txBody>
        </p:sp>
        <p:pic>
          <p:nvPicPr>
            <p:cNvPr id="36" name="図 35">
              <a:extLst>
                <a:ext uri="{FF2B5EF4-FFF2-40B4-BE49-F238E27FC236}">
                  <a16:creationId xmlns:a16="http://schemas.microsoft.com/office/drawing/2014/main" id="{E0A69E3C-0A63-F0B1-F341-663E91F2E590}"/>
                </a:ext>
              </a:extLst>
            </p:cNvPr>
            <p:cNvPicPr>
              <a:picLocks noChangeAspect="1"/>
            </p:cNvPicPr>
            <p:nvPr/>
          </p:nvPicPr>
          <p:blipFill>
            <a:blip r:embed="rId5" cstate="print">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50544" y="4486161"/>
              <a:ext cx="567316" cy="567316"/>
            </a:xfrm>
            <a:prstGeom prst="rect">
              <a:avLst/>
            </a:prstGeom>
          </p:spPr>
        </p:pic>
        <p:sp>
          <p:nvSpPr>
            <p:cNvPr id="47" name="テキスト ボックス 46">
              <a:extLst>
                <a:ext uri="{FF2B5EF4-FFF2-40B4-BE49-F238E27FC236}">
                  <a16:creationId xmlns:a16="http://schemas.microsoft.com/office/drawing/2014/main" id="{ABCD688B-9FCF-D20B-655F-63D83CBB0E27}"/>
                </a:ext>
              </a:extLst>
            </p:cNvPr>
            <p:cNvSpPr txBox="1"/>
            <p:nvPr/>
          </p:nvSpPr>
          <p:spPr>
            <a:xfrm>
              <a:off x="994245" y="4526291"/>
              <a:ext cx="2185214" cy="461665"/>
            </a:xfrm>
            <a:prstGeom prst="rect">
              <a:avLst/>
            </a:prstGeom>
            <a:noFill/>
          </p:spPr>
          <p:txBody>
            <a:bodyPr wrap="none" rtlCol="0">
              <a:spAutoFit/>
            </a:bodyPr>
            <a:lstStyle/>
            <a:p>
              <a:pPr algn="r"/>
              <a:r>
                <a:rPr lang="ja-JP" altLang="en-US" sz="1200" b="1">
                  <a:solidFill>
                    <a:srgbClr val="0432FF"/>
                  </a:solidFill>
                  <a:latin typeface="Meiryo" panose="020B0604030504040204" pitchFamily="34" charset="-128"/>
                  <a:ea typeface="Meiryo" panose="020B0604030504040204" pitchFamily="34" charset="-128"/>
                </a:rPr>
                <a:t>ユーザーが納得する</a:t>
              </a:r>
              <a:endParaRPr lang="en-US" altLang="ja-JP" sz="1200" b="1" dirty="0">
                <a:solidFill>
                  <a:srgbClr val="0432FF"/>
                </a:solidFill>
                <a:latin typeface="Meiryo" panose="020B0604030504040204" pitchFamily="34" charset="-128"/>
                <a:ea typeface="Meiryo" panose="020B0604030504040204" pitchFamily="34" charset="-128"/>
              </a:endParaRPr>
            </a:p>
            <a:p>
              <a:pPr algn="r"/>
              <a:r>
                <a:rPr lang="ja-JP" altLang="en-US" sz="1200" b="1">
                  <a:solidFill>
                    <a:srgbClr val="0432FF"/>
                  </a:solidFill>
                  <a:latin typeface="Meiryo" panose="020B0604030504040204" pitchFamily="34" charset="-128"/>
                  <a:ea typeface="Meiryo" panose="020B0604030504040204" pitchFamily="34" charset="-128"/>
                </a:rPr>
                <a:t>期間と予算の中で最大の満足</a:t>
              </a:r>
              <a:endParaRPr kumimoji="1" lang="ja-JP" altLang="en-US" sz="1200" b="1">
                <a:solidFill>
                  <a:srgbClr val="0432FF"/>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584E99EC-E5AD-013F-1B92-E3C5D0519D43}"/>
                </a:ext>
              </a:extLst>
            </p:cNvPr>
            <p:cNvSpPr txBox="1"/>
            <p:nvPr/>
          </p:nvSpPr>
          <p:spPr>
            <a:xfrm>
              <a:off x="3934796" y="3593429"/>
              <a:ext cx="1800494" cy="523220"/>
            </a:xfrm>
            <a:prstGeom prst="rect">
              <a:avLst/>
            </a:prstGeom>
            <a:noFill/>
          </p:spPr>
          <p:txBody>
            <a:bodyPr wrap="none" rtlCol="0">
              <a:spAutoFit/>
            </a:bodyPr>
            <a:lstStyle/>
            <a:p>
              <a:pPr algn="r"/>
              <a:r>
                <a:rPr kumimoji="1" lang="ja-JP" altLang="en-US" sz="1400">
                  <a:solidFill>
                    <a:srgbClr val="0432FF"/>
                  </a:solidFill>
                  <a:latin typeface="Meiryo" panose="020B0604030504040204" pitchFamily="34" charset="-128"/>
                  <a:ea typeface="Meiryo" panose="020B0604030504040204" pitchFamily="34" charset="-128"/>
                </a:rPr>
                <a:t>ユーザーが満足する</a:t>
              </a:r>
              <a:endParaRPr kumimoji="1" lang="en-US" altLang="ja-JP" sz="1400" dirty="0">
                <a:solidFill>
                  <a:srgbClr val="0432FF"/>
                </a:solidFill>
                <a:latin typeface="Meiryo" panose="020B0604030504040204" pitchFamily="34" charset="-128"/>
                <a:ea typeface="Meiryo" panose="020B0604030504040204" pitchFamily="34" charset="-128"/>
              </a:endParaRPr>
            </a:p>
            <a:p>
              <a:pPr algn="r"/>
              <a:r>
                <a:rPr lang="ja-JP" altLang="en-US" sz="1400" b="1" u="sng">
                  <a:solidFill>
                    <a:srgbClr val="0432FF"/>
                  </a:solidFill>
                  <a:latin typeface="Meiryo" panose="020B0604030504040204" pitchFamily="34" charset="-128"/>
                  <a:ea typeface="Meiryo" panose="020B0604030504040204" pitchFamily="34" charset="-128"/>
                </a:rPr>
                <a:t>サービスを実現する</a:t>
              </a:r>
              <a:endParaRPr kumimoji="1" lang="ja-JP" altLang="en-US" sz="1400" b="1" u="sng">
                <a:solidFill>
                  <a:srgbClr val="0432FF"/>
                </a:solidFill>
                <a:latin typeface="Meiryo" panose="020B0604030504040204" pitchFamily="34" charset="-128"/>
                <a:ea typeface="Meiryo" panose="020B0604030504040204" pitchFamily="34" charset="-128"/>
              </a:endParaRPr>
            </a:p>
          </p:txBody>
        </p:sp>
        <p:sp>
          <p:nvSpPr>
            <p:cNvPr id="64" name="右矢印 63">
              <a:extLst>
                <a:ext uri="{FF2B5EF4-FFF2-40B4-BE49-F238E27FC236}">
                  <a16:creationId xmlns:a16="http://schemas.microsoft.com/office/drawing/2014/main" id="{0D4770BA-A609-99C3-6726-6DD7BBAA8DA7}"/>
                </a:ext>
              </a:extLst>
            </p:cNvPr>
            <p:cNvSpPr/>
            <p:nvPr/>
          </p:nvSpPr>
          <p:spPr>
            <a:xfrm>
              <a:off x="3281518" y="3664545"/>
              <a:ext cx="609654" cy="354882"/>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10052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アイコン&#10;&#10;自動的に生成された説明">
            <a:extLst>
              <a:ext uri="{FF2B5EF4-FFF2-40B4-BE49-F238E27FC236}">
                <a16:creationId xmlns:a16="http://schemas.microsoft.com/office/drawing/2014/main" id="{71E81CF8-BC14-B4CF-DBC8-A7330275E6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02014" y="849788"/>
            <a:ext cx="2130190" cy="2130190"/>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dirty="0"/>
              <a:t>イノベーションは</a:t>
            </a:r>
            <a:r>
              <a:rPr kumimoji="1" lang="en-US" altLang="ja-JP" dirty="0"/>
              <a:t> Try and Learn</a:t>
            </a:r>
            <a:r>
              <a:rPr kumimoji="1" lang="ja-JP" altLang="en-US" dirty="0"/>
              <a:t>の繰り返し</a:t>
            </a:r>
          </a:p>
        </p:txBody>
      </p:sp>
      <p:sp>
        <p:nvSpPr>
          <p:cNvPr id="7" name="テキスト ボックス 6">
            <a:extLst>
              <a:ext uri="{FF2B5EF4-FFF2-40B4-BE49-F238E27FC236}">
                <a16:creationId xmlns:a16="http://schemas.microsoft.com/office/drawing/2014/main" id="{24DD4088-54E5-674D-9B7F-1B305E45C3CD}"/>
              </a:ext>
            </a:extLst>
          </p:cNvPr>
          <p:cNvSpPr txBox="1"/>
          <p:nvPr/>
        </p:nvSpPr>
        <p:spPr>
          <a:xfrm>
            <a:off x="5107278" y="3316841"/>
            <a:ext cx="3343493" cy="2185214"/>
          </a:xfrm>
          <a:prstGeom prst="rect">
            <a:avLst/>
          </a:prstGeom>
          <a:noFill/>
        </p:spPr>
        <p:txBody>
          <a:bodyPr wrap="square" rtlCol="0">
            <a:spAutoFit/>
          </a:bodyPr>
          <a:lstStyle/>
          <a:p>
            <a:pPr algn="ctr"/>
            <a:r>
              <a:rPr lang="ja-JP" altLang="en-US" sz="3200" b="1">
                <a:solidFill>
                  <a:schemeClr val="accent3">
                    <a:lumMod val="50000"/>
                  </a:schemeClr>
                </a:solidFill>
                <a:latin typeface="Meiryo" panose="020B0604030504040204" pitchFamily="34" charset="-128"/>
                <a:ea typeface="Meiryo" panose="020B0604030504040204" pitchFamily="34" charset="-128"/>
              </a:rPr>
              <a:t>インベンション</a:t>
            </a:r>
            <a:r>
              <a:rPr lang="en-US" altLang="ja-JP" sz="3200" dirty="0">
                <a:solidFill>
                  <a:schemeClr val="accent3">
                    <a:lumMod val="50000"/>
                  </a:schemeClr>
                </a:solidFill>
                <a:latin typeface="Meiryo" panose="020B0604030504040204" pitchFamily="34" charset="-128"/>
                <a:ea typeface="Meiryo" panose="020B0604030504040204" pitchFamily="34" charset="-128"/>
              </a:rPr>
              <a:t>Invention</a:t>
            </a:r>
            <a:r>
              <a:rPr lang="ja-JP" altLang="en-US" sz="2400">
                <a:solidFill>
                  <a:schemeClr val="accent3">
                    <a:lumMod val="50000"/>
                  </a:schemeClr>
                </a:solidFill>
                <a:latin typeface="Meiryo" panose="020B0604030504040204" pitchFamily="34" charset="-128"/>
                <a:ea typeface="Meiryo" panose="020B0604030504040204" pitchFamily="34" charset="-128"/>
              </a:rPr>
              <a:t>（発明）</a:t>
            </a:r>
            <a:endParaRPr lang="en-US" altLang="ja-JP" sz="2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これまでにはなかった</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新しい「もの／こと」を創り</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新たな価値を産み出すこと</a:t>
            </a:r>
          </a:p>
          <a:p>
            <a:pPr algn="ctr"/>
            <a:endParaRPr kumimoji="1" lang="ja-JP" altLang="en-US">
              <a:solidFill>
                <a:schemeClr val="accent3">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D267F3A-3B78-ED4E-BCD4-D162A829C5E5}"/>
              </a:ext>
            </a:extLst>
          </p:cNvPr>
          <p:cNvSpPr txBox="1"/>
          <p:nvPr/>
        </p:nvSpPr>
        <p:spPr>
          <a:xfrm>
            <a:off x="5189682" y="5368066"/>
            <a:ext cx="3185487" cy="800219"/>
          </a:xfrm>
          <a:prstGeom prst="rect">
            <a:avLst/>
          </a:prstGeom>
          <a:noFill/>
        </p:spPr>
        <p:txBody>
          <a:bodyPr wrap="none" rtlCol="0">
            <a:spAutoFit/>
          </a:bodyPr>
          <a:lstStyle/>
          <a:p>
            <a:pPr algn="ctr"/>
            <a:r>
              <a:rPr lang="ja-JP" altLang="en-US" sz="2800" b="1">
                <a:solidFill>
                  <a:schemeClr val="accent3">
                    <a:lumMod val="75000"/>
                  </a:schemeClr>
                </a:solidFill>
                <a:latin typeface="Meiryo" panose="020B0604030504040204" pitchFamily="34" charset="-128"/>
                <a:ea typeface="Meiryo" panose="020B0604030504040204" pitchFamily="34" charset="-128"/>
              </a:rPr>
              <a:t>丁寧な試行錯誤</a:t>
            </a:r>
            <a:endParaRPr lang="en-US" altLang="ja-JP" sz="28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知識の蓄積・ひらめき・洞察</a:t>
            </a:r>
          </a:p>
        </p:txBody>
      </p:sp>
      <p:pic>
        <p:nvPicPr>
          <p:cNvPr id="12" name="図 11" descr="図形&#10;&#10;中程度の精度で自動的に生成された説明">
            <a:extLst>
              <a:ext uri="{FF2B5EF4-FFF2-40B4-BE49-F238E27FC236}">
                <a16:creationId xmlns:a16="http://schemas.microsoft.com/office/drawing/2014/main" id="{45FAB37B-EC0A-7E63-3CA4-EC4AF8727B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66963" y="1119348"/>
            <a:ext cx="1860630" cy="1860630"/>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857F9239-82A5-FBFE-D951-0C18D4FEAFB5}"/>
              </a:ext>
            </a:extLst>
          </p:cNvPr>
          <p:cNvSpPr txBox="1"/>
          <p:nvPr/>
        </p:nvSpPr>
        <p:spPr>
          <a:xfrm>
            <a:off x="789118" y="5350247"/>
            <a:ext cx="3416320" cy="800219"/>
          </a:xfrm>
          <a:prstGeom prst="rect">
            <a:avLst/>
          </a:prstGeom>
          <a:noFill/>
        </p:spPr>
        <p:txBody>
          <a:bodyPr wrap="none" rtlCol="0">
            <a:spAutoFit/>
          </a:bodyPr>
          <a:lstStyle/>
          <a:p>
            <a:pPr algn="ctr"/>
            <a:r>
              <a:rPr lang="ja-JP" altLang="en-US" sz="2800" b="1">
                <a:solidFill>
                  <a:srgbClr val="0070C0"/>
                </a:solidFill>
                <a:latin typeface="Meiryo" panose="020B0604030504040204" pitchFamily="34" charset="-128"/>
                <a:ea typeface="Meiryo" panose="020B0604030504040204" pitchFamily="34" charset="-128"/>
              </a:rPr>
              <a:t>高速な試行錯誤</a:t>
            </a:r>
          </a:p>
          <a:p>
            <a:pPr algn="ctr"/>
            <a:r>
              <a:rPr lang="ja-JP" altLang="en-US" b="1">
                <a:solidFill>
                  <a:srgbClr val="0070C0"/>
                </a:solidFill>
                <a:latin typeface="Meiryo" panose="020B0604030504040204" pitchFamily="34" charset="-128"/>
                <a:ea typeface="Meiryo" panose="020B0604030504040204" pitchFamily="34" charset="-128"/>
              </a:rPr>
              <a:t>フィードバックとアップデート</a:t>
            </a:r>
            <a:endParaRPr lang="en-US" altLang="ja-JP" b="1" dirty="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B8E9DE9D-6F00-19AB-EA64-F44501927D25}"/>
              </a:ext>
            </a:extLst>
          </p:cNvPr>
          <p:cNvSpPr txBox="1"/>
          <p:nvPr/>
        </p:nvSpPr>
        <p:spPr>
          <a:xfrm>
            <a:off x="550047" y="3316841"/>
            <a:ext cx="3894462"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新しい組合せによって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これまでにない価値を創造し</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不可逆的な行動変容をもたらすこと</a:t>
            </a:r>
          </a:p>
        </p:txBody>
      </p:sp>
      <p:grpSp>
        <p:nvGrpSpPr>
          <p:cNvPr id="9" name="グループ化 8">
            <a:extLst>
              <a:ext uri="{FF2B5EF4-FFF2-40B4-BE49-F238E27FC236}">
                <a16:creationId xmlns:a16="http://schemas.microsoft.com/office/drawing/2014/main" id="{D4EC667D-794B-CB46-800C-4C35FD30D944}"/>
              </a:ext>
            </a:extLst>
          </p:cNvPr>
          <p:cNvGrpSpPr/>
          <p:nvPr/>
        </p:nvGrpSpPr>
        <p:grpSpPr>
          <a:xfrm>
            <a:off x="301202" y="1243324"/>
            <a:ext cx="4143307" cy="1379764"/>
            <a:chOff x="428692" y="1216479"/>
            <a:chExt cx="4143307" cy="1379764"/>
          </a:xfrm>
        </p:grpSpPr>
        <p:sp>
          <p:nvSpPr>
            <p:cNvPr id="5" name="四角形吹き出し 4">
              <a:extLst>
                <a:ext uri="{FF2B5EF4-FFF2-40B4-BE49-F238E27FC236}">
                  <a16:creationId xmlns:a16="http://schemas.microsoft.com/office/drawing/2014/main" id="{5C22497E-C584-5642-A975-F9618F8FC85E}"/>
                </a:ext>
              </a:extLst>
            </p:cNvPr>
            <p:cNvSpPr/>
            <p:nvPr/>
          </p:nvSpPr>
          <p:spPr>
            <a:xfrm>
              <a:off x="428692" y="1216479"/>
              <a:ext cx="4143307" cy="1379764"/>
            </a:xfrm>
            <a:prstGeom prst="wedgeRectCallout">
              <a:avLst>
                <a:gd name="adj1" fmla="val 3900"/>
                <a:gd name="adj2" fmla="val 92072"/>
              </a:avLst>
            </a:prstGeom>
            <a:solidFill>
              <a:srgbClr val="0070C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D7E3803F-67DF-8044-88B6-AFE7EF70C056}"/>
                </a:ext>
              </a:extLst>
            </p:cNvPr>
            <p:cNvSpPr txBox="1"/>
            <p:nvPr/>
          </p:nvSpPr>
          <p:spPr>
            <a:xfrm>
              <a:off x="550047" y="1433048"/>
              <a:ext cx="3993401" cy="923330"/>
            </a:xfrm>
            <a:prstGeom prst="rect">
              <a:avLst/>
            </a:prstGeom>
            <a:noFill/>
          </p:spPr>
          <p:txBody>
            <a:bodyPr wrap="none" rtlCol="0">
              <a:spAutoFit/>
            </a:bodyPr>
            <a:lstStyle/>
            <a:p>
              <a:pPr marL="342900" indent="-342900">
                <a:buFont typeface="Wingdings" pitchFamily="2" charset="2"/>
                <a:buChar char="ü"/>
              </a:pP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失敗を許容・奨励する組織風土</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現場への大幅な権限委譲</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迅速な意志決定とフィードバック</a:t>
              </a:r>
            </a:p>
          </p:txBody>
        </p:sp>
      </p:grpSp>
      <p:grpSp>
        <p:nvGrpSpPr>
          <p:cNvPr id="11" name="グループ化 10">
            <a:extLst>
              <a:ext uri="{FF2B5EF4-FFF2-40B4-BE49-F238E27FC236}">
                <a16:creationId xmlns:a16="http://schemas.microsoft.com/office/drawing/2014/main" id="{DF2682E3-DFA3-D23D-5B8A-066D4AB434B4}"/>
              </a:ext>
            </a:extLst>
          </p:cNvPr>
          <p:cNvGrpSpPr/>
          <p:nvPr/>
        </p:nvGrpSpPr>
        <p:grpSpPr>
          <a:xfrm>
            <a:off x="301202" y="5350247"/>
            <a:ext cx="4143308" cy="768344"/>
            <a:chOff x="301201" y="4543359"/>
            <a:chExt cx="4068561" cy="584775"/>
          </a:xfrm>
        </p:grpSpPr>
        <p:sp>
          <p:nvSpPr>
            <p:cNvPr id="4" name="テキスト ボックス 3">
              <a:extLst>
                <a:ext uri="{FF2B5EF4-FFF2-40B4-BE49-F238E27FC236}">
                  <a16:creationId xmlns:a16="http://schemas.microsoft.com/office/drawing/2014/main" id="{48BE7969-6AB8-242D-662C-464839B0510E}"/>
                </a:ext>
              </a:extLst>
            </p:cNvPr>
            <p:cNvSpPr txBox="1"/>
            <p:nvPr/>
          </p:nvSpPr>
          <p:spPr>
            <a:xfrm>
              <a:off x="301201" y="4543359"/>
              <a:ext cx="4068561" cy="584775"/>
            </a:xfrm>
            <a:prstGeom prst="rect">
              <a:avLst/>
            </a:prstGeom>
            <a:solidFill>
              <a:srgbClr val="0432FF">
                <a:alpha val="63137"/>
              </a:srgbClr>
            </a:solidFill>
          </p:spPr>
          <p:txBody>
            <a:bodyPr wrap="square" rtlCol="0">
              <a:spAutoFit/>
            </a:bodyPr>
            <a:lstStyle/>
            <a:p>
              <a:pPr algn="ctr"/>
              <a:endParaRPr kumimoji="1" lang="ja-JP" altLang="en-US" sz="3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1905244D-B338-A348-C055-6445FE3FF15D}"/>
                </a:ext>
              </a:extLst>
            </p:cNvPr>
            <p:cNvSpPr txBox="1"/>
            <p:nvPr/>
          </p:nvSpPr>
          <p:spPr>
            <a:xfrm>
              <a:off x="301201" y="4664684"/>
              <a:ext cx="4068560" cy="398215"/>
            </a:xfrm>
            <a:prstGeom prst="rect">
              <a:avLst/>
            </a:prstGeom>
            <a:noFill/>
          </p:spPr>
          <p:txBody>
            <a:bodyPr wrap="square">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Try and Learn!</a:t>
              </a: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23662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dirty="0"/>
              <a:t>ウォーターフォールとアジャイルの違い</a:t>
            </a:r>
          </a:p>
        </p:txBody>
      </p:sp>
      <p:sp>
        <p:nvSpPr>
          <p:cNvPr id="4" name="テキスト ボックス 3">
            <a:extLst>
              <a:ext uri="{FF2B5EF4-FFF2-40B4-BE49-F238E27FC236}">
                <a16:creationId xmlns:a16="http://schemas.microsoft.com/office/drawing/2014/main" id="{135E95C7-8B3E-5F4E-AB72-EF567F928F10}"/>
              </a:ext>
            </a:extLst>
          </p:cNvPr>
          <p:cNvSpPr txBox="1"/>
          <p:nvPr/>
        </p:nvSpPr>
        <p:spPr>
          <a:xfrm>
            <a:off x="369896" y="2609534"/>
            <a:ext cx="3935693" cy="1477328"/>
          </a:xfrm>
          <a:prstGeom prst="rect">
            <a:avLst/>
          </a:prstGeom>
          <a:noFill/>
        </p:spPr>
        <p:txBody>
          <a:bodyPr wrap="none" rtlCol="0">
            <a:spAutoFit/>
          </a:bodyPr>
          <a:lstStyle/>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用意された</a:t>
            </a:r>
            <a:r>
              <a:rPr kumimoji="1" lang="ja-JP" altLang="en-US">
                <a:solidFill>
                  <a:schemeClr val="accent3">
                    <a:lumMod val="75000"/>
                  </a:schemeClr>
                </a:solidFill>
                <a:latin typeface="Meiryo" panose="020B0604030504040204" pitchFamily="34" charset="-128"/>
                <a:ea typeface="Meiryo" panose="020B0604030504040204" pitchFamily="34" charset="-128"/>
              </a:rPr>
              <a:t>プロセスやツール</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全てを網羅したドキュメント</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お互いの妥協点を探る契約交渉</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一度決めた仕様や計画に従うこと</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システムを納品すること</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F180980-ED39-6446-883D-FC1847A8949E}"/>
              </a:ext>
            </a:extLst>
          </p:cNvPr>
          <p:cNvSpPr txBox="1"/>
          <p:nvPr/>
        </p:nvSpPr>
        <p:spPr>
          <a:xfrm>
            <a:off x="398751" y="1708764"/>
            <a:ext cx="3877985"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計画通りに完成させること</a:t>
            </a:r>
          </a:p>
        </p:txBody>
      </p:sp>
      <p:sp>
        <p:nvSpPr>
          <p:cNvPr id="9" name="テキスト ボックス 8">
            <a:extLst>
              <a:ext uri="{FF2B5EF4-FFF2-40B4-BE49-F238E27FC236}">
                <a16:creationId xmlns:a16="http://schemas.microsoft.com/office/drawing/2014/main" id="{E6856CBA-8866-0247-B571-F0E58EFA196F}"/>
              </a:ext>
            </a:extLst>
          </p:cNvPr>
          <p:cNvSpPr txBox="1"/>
          <p:nvPr/>
        </p:nvSpPr>
        <p:spPr>
          <a:xfrm>
            <a:off x="369896" y="4541023"/>
            <a:ext cx="3775393"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「計画通り」</a:t>
            </a:r>
            <a:r>
              <a:rPr kumimoji="1" lang="ja-JP" altLang="en-US" sz="2000">
                <a:solidFill>
                  <a:schemeClr val="accent3">
                    <a:lumMod val="75000"/>
                  </a:schemeClr>
                </a:solidFill>
                <a:latin typeface="Meiryo" panose="020B0604030504040204" pitchFamily="34" charset="-128"/>
                <a:ea typeface="Meiryo" panose="020B0604030504040204" pitchFamily="34" charset="-128"/>
              </a:rPr>
              <a:t>が</a:t>
            </a:r>
            <a:r>
              <a:rPr kumimoji="1" lang="ja-JP" altLang="en-US" sz="2000" b="1">
                <a:solidFill>
                  <a:schemeClr val="accent3">
                    <a:lumMod val="75000"/>
                  </a:schemeClr>
                </a:solidFill>
                <a:latin typeface="Meiryo" panose="020B0604030504040204" pitchFamily="34" charset="-128"/>
                <a:ea typeface="Meiryo" panose="020B0604030504040204" pitchFamily="34" charset="-128"/>
              </a:rPr>
              <a:t>正義</a:t>
            </a:r>
            <a:r>
              <a:rPr kumimoji="1" lang="ja-JP" altLang="en-US" sz="2000">
                <a:solidFill>
                  <a:schemeClr val="accent3">
                    <a:lumMod val="75000"/>
                  </a:schemeClr>
                </a:solidFill>
                <a:latin typeface="Meiryo" panose="020B0604030504040204" pitchFamily="34" charset="-128"/>
                <a:ea typeface="Meiryo" panose="020B0604030504040204" pitchFamily="34" charset="-128"/>
              </a:rPr>
              <a:t>という</a:t>
            </a:r>
            <a:r>
              <a:rPr kumimoji="1" lang="ja-JP" altLang="en-US" sz="2000" b="1">
                <a:solidFill>
                  <a:schemeClr val="accent3">
                    <a:lumMod val="75000"/>
                  </a:schemeClr>
                </a:solidFill>
                <a:latin typeface="Meiryo" panose="020B0604030504040204" pitchFamily="34" charset="-128"/>
                <a:ea typeface="Meiryo" panose="020B0604030504040204" pitchFamily="34" charset="-128"/>
              </a:rPr>
              <a:t>信念</a:t>
            </a:r>
          </a:p>
        </p:txBody>
      </p:sp>
      <p:grpSp>
        <p:nvGrpSpPr>
          <p:cNvPr id="13" name="グループ化 12">
            <a:extLst>
              <a:ext uri="{FF2B5EF4-FFF2-40B4-BE49-F238E27FC236}">
                <a16:creationId xmlns:a16="http://schemas.microsoft.com/office/drawing/2014/main" id="{97EA88D5-B057-0A4F-9DFA-4A2F676675F8}"/>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F13CBB7D-D99D-804F-B28F-13AEC639F820}"/>
                </a:ext>
              </a:extLst>
            </p:cNvPr>
            <p:cNvSpPr txBox="1"/>
            <p:nvPr/>
          </p:nvSpPr>
          <p:spPr>
            <a:xfrm>
              <a:off x="5069242" y="2641064"/>
              <a:ext cx="3474028" cy="1477328"/>
            </a:xfrm>
            <a:prstGeom prst="rect">
              <a:avLst/>
            </a:prstGeom>
            <a:noFill/>
          </p:spPr>
          <p:txBody>
            <a:bodyPr wrap="none" rtlCol="0">
              <a:spAutoFit/>
            </a:bodyPr>
            <a:lstStyle/>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自律的な判断と行動</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実際に使う動くソフトウェア</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顧客との対話と協調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変更や変化への柔軟な対応</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en-US" altLang="ja-JP" dirty="0">
                  <a:solidFill>
                    <a:srgbClr val="0070C0"/>
                  </a:solidFill>
                  <a:latin typeface="Meiryo" panose="020B0604030504040204" pitchFamily="34" charset="-128"/>
                  <a:ea typeface="Meiryo" panose="020B0604030504040204" pitchFamily="34" charset="-128"/>
                </a:rPr>
                <a:t>IT</a:t>
              </a:r>
              <a:r>
                <a:rPr kumimoji="1" lang="ja-JP" altLang="en-US">
                  <a:solidFill>
                    <a:srgbClr val="0070C0"/>
                  </a:solidFill>
                  <a:latin typeface="Meiryo" panose="020B0604030504040204" pitchFamily="34" charset="-128"/>
                  <a:ea typeface="Meiryo" panose="020B0604030504040204" pitchFamily="34" charset="-128"/>
                </a:rPr>
                <a:t>サービスを提供すること</a:t>
              </a:r>
            </a:p>
          </p:txBody>
        </p:sp>
        <p:sp>
          <p:nvSpPr>
            <p:cNvPr id="6" name="テキスト ボックス 5">
              <a:extLst>
                <a:ext uri="{FF2B5EF4-FFF2-40B4-BE49-F238E27FC236}">
                  <a16:creationId xmlns:a16="http://schemas.microsoft.com/office/drawing/2014/main" id="{79F0C75E-16A2-1641-8FFE-BC2729CF41EB}"/>
                </a:ext>
              </a:extLst>
            </p:cNvPr>
            <p:cNvSpPr txBox="1"/>
            <p:nvPr/>
          </p:nvSpPr>
          <p:spPr>
            <a:xfrm>
              <a:off x="4867264" y="1740294"/>
              <a:ext cx="387798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ビジネスを成功させること</a:t>
              </a:r>
            </a:p>
          </p:txBody>
        </p:sp>
        <p:sp>
          <p:nvSpPr>
            <p:cNvPr id="10" name="テキスト ボックス 9">
              <a:extLst>
                <a:ext uri="{FF2B5EF4-FFF2-40B4-BE49-F238E27FC236}">
                  <a16:creationId xmlns:a16="http://schemas.microsoft.com/office/drawing/2014/main" id="{A5EC8A62-5207-CB4C-B63F-68A8D9390CE6}"/>
                </a:ext>
              </a:extLst>
            </p:cNvPr>
            <p:cNvSpPr txBox="1"/>
            <p:nvPr/>
          </p:nvSpPr>
          <p:spPr>
            <a:xfrm>
              <a:off x="4867264" y="4575504"/>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「計画通り」</a:t>
              </a:r>
              <a:r>
                <a:rPr kumimoji="1" lang="ja-JP" altLang="en-US" sz="2000">
                  <a:solidFill>
                    <a:srgbClr val="0070C0"/>
                  </a:solidFill>
                  <a:latin typeface="Meiryo" panose="020B0604030504040204" pitchFamily="34" charset="-128"/>
                  <a:ea typeface="Meiryo" panose="020B0604030504040204" pitchFamily="34" charset="-128"/>
                </a:rPr>
                <a:t>は</a:t>
              </a:r>
              <a:r>
                <a:rPr kumimoji="1" lang="ja-JP" altLang="en-US" sz="2000" b="1">
                  <a:solidFill>
                    <a:srgbClr val="0070C0"/>
                  </a:solidFill>
                  <a:latin typeface="Meiryo" panose="020B0604030504040204" pitchFamily="34" charset="-128"/>
                  <a:ea typeface="Meiryo" panose="020B0604030504040204" pitchFamily="34" charset="-128"/>
                </a:rPr>
                <a:t>無理</a:t>
              </a:r>
              <a:r>
                <a:rPr kumimoji="1" lang="ja-JP" altLang="en-US" sz="2000">
                  <a:solidFill>
                    <a:srgbClr val="0070C0"/>
                  </a:solidFill>
                  <a:latin typeface="Meiryo" panose="020B0604030504040204" pitchFamily="34" charset="-128"/>
                  <a:ea typeface="Meiryo" panose="020B0604030504040204" pitchFamily="34" charset="-128"/>
                </a:rPr>
                <a:t>という</a:t>
              </a:r>
              <a:r>
                <a:rPr kumimoji="1" lang="ja-JP" altLang="en-US" sz="2000" b="1">
                  <a:solidFill>
                    <a:srgbClr val="0070C0"/>
                  </a:solidFill>
                  <a:latin typeface="Meiryo" panose="020B0604030504040204" pitchFamily="34" charset="-128"/>
                  <a:ea typeface="Meiryo" panose="020B0604030504040204" pitchFamily="34" charset="-128"/>
                </a:rPr>
                <a:t>現実</a:t>
              </a:r>
            </a:p>
          </p:txBody>
        </p:sp>
      </p:grpSp>
    </p:spTree>
    <p:extLst>
      <p:ext uri="{BB962C8B-B14F-4D97-AF65-F5344CB8AC3E}">
        <p14:creationId xmlns:p14="http://schemas.microsoft.com/office/powerpoint/2010/main" val="235036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dirty="0"/>
              <a:t>参考：ウォーターフォールとアジャイルの思想の違い</a:t>
            </a:r>
          </a:p>
        </p:txBody>
      </p:sp>
      <p:grpSp>
        <p:nvGrpSpPr>
          <p:cNvPr id="3" name="グループ化 2">
            <a:extLst>
              <a:ext uri="{FF2B5EF4-FFF2-40B4-BE49-F238E27FC236}">
                <a16:creationId xmlns:a16="http://schemas.microsoft.com/office/drawing/2014/main" id="{88B2FD0D-0359-C547-930A-238F0713BAED}"/>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09204960-A98B-EB48-AD6E-2D3F0F3755F7}"/>
                </a:ext>
              </a:extLst>
            </p:cNvPr>
            <p:cNvSpPr txBox="1"/>
            <p:nvPr/>
          </p:nvSpPr>
          <p:spPr>
            <a:xfrm>
              <a:off x="4752441" y="1983556"/>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ユーザーと開発者はプロジェクトを通して、日々一緒に働く</a:t>
              </a:r>
            </a:p>
          </p:txBody>
        </p:sp>
        <p:sp>
          <p:nvSpPr>
            <p:cNvPr id="14" name="テキスト ボックス 13">
              <a:extLst>
                <a:ext uri="{FF2B5EF4-FFF2-40B4-BE49-F238E27FC236}">
                  <a16:creationId xmlns:a16="http://schemas.microsoft.com/office/drawing/2014/main" id="{08DBAD53-8043-6B44-86AD-83A5C50C8E23}"/>
                </a:ext>
              </a:extLst>
            </p:cNvPr>
            <p:cNvSpPr txBox="1"/>
            <p:nvPr/>
          </p:nvSpPr>
          <p:spPr>
            <a:xfrm>
              <a:off x="4752441" y="2486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ユーザの満足を優先し価値あるソフトウェアを早く継続的に提供する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FD76ED99-31E6-704C-BB35-39F62E97ECBE}"/>
                </a:ext>
              </a:extLst>
            </p:cNvPr>
            <p:cNvSpPr txBox="1"/>
            <p:nvPr/>
          </p:nvSpPr>
          <p:spPr>
            <a:xfrm>
              <a:off x="4752441" y="2992185"/>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要求の変更はたとえ開発の後期であっても歓迎する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4BC512E0-1C3F-8343-B56F-B8581850EB38}"/>
                </a:ext>
              </a:extLst>
            </p:cNvPr>
            <p:cNvSpPr txBox="1"/>
            <p:nvPr/>
          </p:nvSpPr>
          <p:spPr>
            <a:xfrm>
              <a:off x="4752441" y="3307289"/>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dirty="0">
                  <a:solidFill>
                    <a:schemeClr val="accent3">
                      <a:lumMod val="75000"/>
                    </a:schemeClr>
                  </a:solidFill>
                  <a:latin typeface="Meiryo" panose="020B0604030504040204" pitchFamily="34" charset="-128"/>
                  <a:ea typeface="Meiryo" panose="020B0604030504040204" pitchFamily="34" charset="-128"/>
                </a:rPr>
                <a:t>動くソフトウェアをできるだけ短い間隔（</a:t>
              </a:r>
              <a:r>
                <a:rPr lang="en-US" altLang="ja-JP" sz="1200" dirty="0">
                  <a:solidFill>
                    <a:schemeClr val="accent3">
                      <a:lumMod val="75000"/>
                    </a:schemeClr>
                  </a:solidFill>
                  <a:latin typeface="Meiryo" panose="020B0604030504040204" pitchFamily="34" charset="-128"/>
                  <a:ea typeface="Meiryo" panose="020B0604030504040204" pitchFamily="34" charset="-128"/>
                </a:rPr>
                <a:t>2〜3</a:t>
              </a:r>
              <a:r>
                <a:rPr lang="ja-JP" altLang="en-US" sz="1200" dirty="0">
                  <a:solidFill>
                    <a:schemeClr val="accent3">
                      <a:lumMod val="75000"/>
                    </a:schemeClr>
                  </a:solidFill>
                  <a:latin typeface="Meiryo" panose="020B0604030504040204" pitchFamily="34" charset="-128"/>
                  <a:ea typeface="Meiryo" panose="020B0604030504040204" pitchFamily="34" charset="-128"/>
                </a:rPr>
                <a:t>週間あるいは</a:t>
              </a:r>
              <a:r>
                <a:rPr lang="en-US" altLang="ja-JP" sz="1200" dirty="0">
                  <a:solidFill>
                    <a:schemeClr val="accent3">
                      <a:lumMod val="75000"/>
                    </a:schemeClr>
                  </a:solidFill>
                  <a:latin typeface="Meiryo" panose="020B0604030504040204" pitchFamily="34" charset="-128"/>
                  <a:ea typeface="Meiryo" panose="020B0604030504040204" pitchFamily="34" charset="-128"/>
                </a:rPr>
                <a:t>2〜3</a:t>
              </a:r>
              <a:r>
                <a:rPr lang="ja-JP" altLang="en-US" sz="1200" dirty="0">
                  <a:solidFill>
                    <a:schemeClr val="accent3">
                      <a:lumMod val="75000"/>
                    </a:schemeClr>
                  </a:solidFill>
                  <a:latin typeface="Meiryo" panose="020B0604030504040204" pitchFamily="34" charset="-128"/>
                  <a:ea typeface="Meiryo" panose="020B0604030504040204" pitchFamily="34" charset="-128"/>
                </a:rPr>
                <a:t>ヶ月）でリリースする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6996682-7A76-8340-8410-E45FD94AA639}"/>
                </a:ext>
              </a:extLst>
            </p:cNvPr>
            <p:cNvSpPr txBox="1"/>
            <p:nvPr/>
          </p:nvSpPr>
          <p:spPr>
            <a:xfrm>
              <a:off x="4752441" y="3800829"/>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動くソフトウェアこそ進捗の最も重要な尺度</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BB7DE4C8-9895-5943-9C27-B2A415A3718B}"/>
                </a:ext>
              </a:extLst>
            </p:cNvPr>
            <p:cNvSpPr txBox="1"/>
            <p:nvPr/>
          </p:nvSpPr>
          <p:spPr>
            <a:xfrm>
              <a:off x="4752441" y="4115933"/>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3F58E62-3206-E84C-913D-95F10263AD80}"/>
                </a:ext>
              </a:extLst>
            </p:cNvPr>
            <p:cNvSpPr txBox="1"/>
            <p:nvPr/>
          </p:nvSpPr>
          <p:spPr>
            <a:xfrm>
              <a:off x="4752442" y="4609473"/>
              <a:ext cx="4024605"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シンプル（無駄なく作れる量）に作ることが基本</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6B25DD2E-1C78-1643-97F1-7521399961AF}"/>
                </a:ext>
              </a:extLst>
            </p:cNvPr>
            <p:cNvSpPr txBox="1"/>
            <p:nvPr/>
          </p:nvSpPr>
          <p:spPr>
            <a:xfrm>
              <a:off x="4752443" y="4918347"/>
              <a:ext cx="4024605"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93273F0D-46D2-C24D-850F-B16FE12941F8}"/>
                </a:ext>
              </a:extLst>
            </p:cNvPr>
            <p:cNvSpPr txBox="1"/>
            <p:nvPr/>
          </p:nvSpPr>
          <p:spPr>
            <a:xfrm>
              <a:off x="4752444" y="5416266"/>
              <a:ext cx="4024605" cy="646331"/>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チームが最も効率を高めることができるかを定期的に振り返り、それに基づいて自分たちのやり方を最適に調整する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2C047F5-FCBC-8E45-9056-4EB4358D304E}"/>
                </a:ext>
              </a:extLst>
            </p:cNvPr>
            <p:cNvSpPr txBox="1"/>
            <p:nvPr/>
          </p:nvSpPr>
          <p:spPr>
            <a:xfrm>
              <a:off x="5530644" y="1178026"/>
              <a:ext cx="2646879"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アジャイルな思想</a:t>
              </a:r>
            </a:p>
          </p:txBody>
        </p:sp>
      </p:grpSp>
      <p:sp>
        <p:nvSpPr>
          <p:cNvPr id="34" name="テキスト ボックス 33">
            <a:extLst>
              <a:ext uri="{FF2B5EF4-FFF2-40B4-BE49-F238E27FC236}">
                <a16:creationId xmlns:a16="http://schemas.microsoft.com/office/drawing/2014/main" id="{8C8FEAE8-C47B-4C40-B9B9-B13131458C5B}"/>
              </a:ext>
            </a:extLst>
          </p:cNvPr>
          <p:cNvSpPr txBox="1"/>
          <p:nvPr/>
        </p:nvSpPr>
        <p:spPr>
          <a:xfrm>
            <a:off x="316482" y="2050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ユーザと開発者はいつもは別の場所にいてプロジェクトを通して定例ミーティングを行う</a:t>
            </a:r>
          </a:p>
        </p:txBody>
      </p:sp>
      <p:sp>
        <p:nvSpPr>
          <p:cNvPr id="35" name="テキスト ボックス 34">
            <a:extLst>
              <a:ext uri="{FF2B5EF4-FFF2-40B4-BE49-F238E27FC236}">
                <a16:creationId xmlns:a16="http://schemas.microsoft.com/office/drawing/2014/main" id="{21135F94-1BF0-C346-B4D8-AACB3309531E}"/>
              </a:ext>
            </a:extLst>
          </p:cNvPr>
          <p:cNvSpPr txBox="1"/>
          <p:nvPr/>
        </p:nvSpPr>
        <p:spPr>
          <a:xfrm>
            <a:off x="316482" y="2555818"/>
            <a:ext cx="4051649"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ユーザーの</a:t>
            </a:r>
            <a:r>
              <a:rPr kumimoji="1" lang="ja-JP" altLang="en-US" sz="1200">
                <a:solidFill>
                  <a:srgbClr val="0070C0"/>
                </a:solidFill>
                <a:latin typeface="Meiryo" panose="020B0604030504040204" pitchFamily="34" charset="-128"/>
                <a:ea typeface="Meiryo" panose="020B0604030504040204" pitchFamily="34" charset="-128"/>
              </a:rPr>
              <a:t>満足や価値のあるなしではなく、とにかくソフトウェアを提供する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90B79034-09C5-484C-894E-81710383FD63}"/>
              </a:ext>
            </a:extLst>
          </p:cNvPr>
          <p:cNvSpPr txBox="1"/>
          <p:nvPr/>
        </p:nvSpPr>
        <p:spPr>
          <a:xfrm>
            <a:off x="308725" y="3052283"/>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要求の変更を開発の後期に出すの勘弁して欲しい</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3B705533-0A0D-754D-BB0E-62B4874F8EEF}"/>
              </a:ext>
            </a:extLst>
          </p:cNvPr>
          <p:cNvSpPr txBox="1"/>
          <p:nvPr/>
        </p:nvSpPr>
        <p:spPr>
          <a:xfrm>
            <a:off x="308726" y="3364496"/>
            <a:ext cx="4144148"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パワポ、エクセル、ワードの仕様書を丁寧に清書して（</a:t>
            </a:r>
            <a:r>
              <a:rPr lang="en-US" altLang="ja-JP" sz="1200" dirty="0">
                <a:solidFill>
                  <a:srgbClr val="0070C0"/>
                </a:solidFill>
                <a:latin typeface="Meiryo" panose="020B0604030504040204" pitchFamily="34" charset="-128"/>
                <a:ea typeface="Meiryo" panose="020B0604030504040204" pitchFamily="34" charset="-128"/>
              </a:rPr>
              <a:t> 2〜3</a:t>
            </a:r>
            <a:r>
              <a:rPr lang="ja-JP" altLang="en-US" sz="1200">
                <a:solidFill>
                  <a:srgbClr val="0070C0"/>
                </a:solidFill>
                <a:latin typeface="Meiryo" panose="020B0604030504040204" pitchFamily="34" charset="-128"/>
                <a:ea typeface="Meiryo" panose="020B0604030504040204" pitchFamily="34" charset="-128"/>
              </a:rPr>
              <a:t>週間あるいは</a:t>
            </a:r>
            <a:r>
              <a:rPr lang="en-US" altLang="ja-JP" sz="1200" dirty="0">
                <a:solidFill>
                  <a:srgbClr val="0070C0"/>
                </a:solidFill>
                <a:latin typeface="Meiryo" panose="020B0604030504040204" pitchFamily="34" charset="-128"/>
                <a:ea typeface="Meiryo" panose="020B0604030504040204" pitchFamily="34" charset="-128"/>
              </a:rPr>
              <a:t>2〜3</a:t>
            </a:r>
            <a:r>
              <a:rPr lang="ja-JP" altLang="en-US" sz="1200">
                <a:solidFill>
                  <a:srgbClr val="0070C0"/>
                </a:solidFill>
                <a:latin typeface="Meiryo" panose="020B0604030504040204" pitchFamily="34" charset="-128"/>
                <a:ea typeface="Meiryo" panose="020B0604030504040204" pitchFamily="34" charset="-128"/>
              </a:rPr>
              <a:t>ヶ月）納品する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E4E8F4DE-4762-9746-8A2A-DBC4BE4509C4}"/>
              </a:ext>
            </a:extLst>
          </p:cNvPr>
          <p:cNvSpPr txBox="1"/>
          <p:nvPr/>
        </p:nvSpPr>
        <p:spPr>
          <a:xfrm>
            <a:off x="316482" y="3857803"/>
            <a:ext cx="4016849"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動くソフトウェアこそ進捗の最も重要な尺度</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9DB38D02-522F-954F-9916-FD13FA61C718}"/>
              </a:ext>
            </a:extLst>
          </p:cNvPr>
          <p:cNvSpPr txBox="1"/>
          <p:nvPr/>
        </p:nvSpPr>
        <p:spPr>
          <a:xfrm>
            <a:off x="308725" y="4176921"/>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5355ED4-100D-2C4C-8B89-7195AED7C5F8}"/>
              </a:ext>
            </a:extLst>
          </p:cNvPr>
          <p:cNvSpPr txBox="1"/>
          <p:nvPr/>
        </p:nvSpPr>
        <p:spPr>
          <a:xfrm>
            <a:off x="316482" y="4662611"/>
            <a:ext cx="4051649"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仕様書通り（間違っていようが）に作ることが基本</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B6F71805-E099-8840-B5BB-DC8AEE9A48D3}"/>
              </a:ext>
            </a:extLst>
          </p:cNvPr>
          <p:cNvSpPr txBox="1"/>
          <p:nvPr/>
        </p:nvSpPr>
        <p:spPr>
          <a:xfrm>
            <a:off x="316483" y="4975322"/>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85FCEBC-F880-ED41-8399-3B7E4636CECF}"/>
              </a:ext>
            </a:extLst>
          </p:cNvPr>
          <p:cNvSpPr txBox="1"/>
          <p:nvPr/>
        </p:nvSpPr>
        <p:spPr>
          <a:xfrm>
            <a:off x="316482" y="5416266"/>
            <a:ext cx="4051649" cy="646331"/>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チームがもっと稼働率を高めるように監視し、それに基づいて自分たちへの批判や不満を回避するために、念のため納期を厳しめに設定する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3944B8C5-F84B-034D-9959-3B0B9A5DF694}"/>
              </a:ext>
            </a:extLst>
          </p:cNvPr>
          <p:cNvSpPr txBox="1"/>
          <p:nvPr/>
        </p:nvSpPr>
        <p:spPr>
          <a:xfrm>
            <a:off x="400242" y="1178027"/>
            <a:ext cx="387798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ウォーターフォールな思想</a:t>
            </a:r>
          </a:p>
        </p:txBody>
      </p:sp>
      <p:sp>
        <p:nvSpPr>
          <p:cNvPr id="44" name="正方形/長方形 43">
            <a:extLst>
              <a:ext uri="{FF2B5EF4-FFF2-40B4-BE49-F238E27FC236}">
                <a16:creationId xmlns:a16="http://schemas.microsoft.com/office/drawing/2014/main" id="{96F1F240-6461-DD46-84EF-C382F84F0A3C}"/>
              </a:ext>
            </a:extLst>
          </p:cNvPr>
          <p:cNvSpPr/>
          <p:nvPr/>
        </p:nvSpPr>
        <p:spPr>
          <a:xfrm>
            <a:off x="5585975" y="6394435"/>
            <a:ext cx="3382661" cy="246221"/>
          </a:xfrm>
          <a:prstGeom prst="rect">
            <a:avLst/>
          </a:prstGeom>
        </p:spPr>
        <p:txBody>
          <a:bodyPr wrap="square">
            <a:spAutoFit/>
          </a:bodyPr>
          <a:lstStyle/>
          <a:p>
            <a:pPr algn="r"/>
            <a:r>
              <a:rPr lang="ja-JP" altLang="en-US" sz="1000">
                <a:solidFill>
                  <a:schemeClr val="tx1">
                    <a:lumMod val="50000"/>
                    <a:lumOff val="50000"/>
                  </a:schemeClr>
                </a:solidFill>
              </a:rPr>
              <a:t>https://speakerdeck.com/kawaguti/flipped-agile-manifest</a:t>
            </a:r>
          </a:p>
        </p:txBody>
      </p:sp>
      <p:sp>
        <p:nvSpPr>
          <p:cNvPr id="45" name="正方形/長方形 44">
            <a:extLst>
              <a:ext uri="{FF2B5EF4-FFF2-40B4-BE49-F238E27FC236}">
                <a16:creationId xmlns:a16="http://schemas.microsoft.com/office/drawing/2014/main" id="{C0AD8695-5A21-E44D-8D24-0AB4B529AD92}"/>
              </a:ext>
            </a:extLst>
          </p:cNvPr>
          <p:cNvSpPr/>
          <p:nvPr/>
        </p:nvSpPr>
        <p:spPr>
          <a:xfrm>
            <a:off x="3200400" y="6402134"/>
            <a:ext cx="4572000" cy="246221"/>
          </a:xfrm>
          <a:prstGeom prst="rect">
            <a:avLst/>
          </a:prstGeom>
        </p:spPr>
        <p:txBody>
          <a:bodyPr>
            <a:spAutoFit/>
          </a:bodyPr>
          <a:lstStyle/>
          <a:p>
            <a:r>
              <a:rPr lang="en-US" altLang="ja-JP" sz="1000" b="1" dirty="0">
                <a:solidFill>
                  <a:schemeClr val="tx1">
                    <a:lumMod val="50000"/>
                    <a:lumOff val="50000"/>
                  </a:schemeClr>
                </a:solidFill>
                <a:latin typeface="Roboto Slab"/>
              </a:rPr>
              <a:t>Yasunobu Kawaguchi</a:t>
            </a:r>
            <a:r>
              <a:rPr lang="ja-JP" altLang="en-US" sz="1000" b="1" dirty="0">
                <a:solidFill>
                  <a:schemeClr val="tx1">
                    <a:lumMod val="50000"/>
                    <a:lumOff val="50000"/>
                  </a:schemeClr>
                </a:solidFill>
                <a:latin typeface="Roboto Slab"/>
              </a:rPr>
              <a:t>氏　資料を参考に作成</a:t>
            </a:r>
            <a:endParaRPr lang="ja-JP" altLang="en-US" sz="1000" dirty="0">
              <a:solidFill>
                <a:schemeClr val="tx1">
                  <a:lumMod val="50000"/>
                  <a:lumOff val="50000"/>
                </a:schemeClr>
              </a:solidFill>
            </a:endParaRPr>
          </a:p>
        </p:txBody>
      </p:sp>
    </p:spTree>
    <p:extLst>
      <p:ext uri="{BB962C8B-B14F-4D97-AF65-F5344CB8AC3E}">
        <p14:creationId xmlns:p14="http://schemas.microsoft.com/office/powerpoint/2010/main" val="30819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5706EE0-254C-4629-4244-9DF2D6BA6A98}"/>
              </a:ext>
            </a:extLst>
          </p:cNvPr>
          <p:cNvSpPr>
            <a:spLocks noGrp="1"/>
          </p:cNvSpPr>
          <p:nvPr>
            <p:ph type="title"/>
          </p:nvPr>
        </p:nvSpPr>
        <p:spPr/>
        <p:txBody>
          <a:bodyPr/>
          <a:lstStyle/>
          <a:p>
            <a:r>
              <a:rPr lang="ja-JP" altLang="en-US" dirty="0"/>
              <a:t>アジャイルソフトウェア開発宣言</a:t>
            </a:r>
          </a:p>
        </p:txBody>
      </p:sp>
      <p:pic>
        <p:nvPicPr>
          <p:cNvPr id="6" name="図 5" descr="テキスト&#10;&#10;自動的に生成された説明">
            <a:extLst>
              <a:ext uri="{FF2B5EF4-FFF2-40B4-BE49-F238E27FC236}">
                <a16:creationId xmlns:a16="http://schemas.microsoft.com/office/drawing/2014/main" id="{325DE080-B954-E5BF-138A-EFBD4B0CA9B7}"/>
              </a:ext>
            </a:extLst>
          </p:cNvPr>
          <p:cNvPicPr>
            <a:picLocks noChangeAspect="1"/>
          </p:cNvPicPr>
          <p:nvPr/>
        </p:nvPicPr>
        <p:blipFill>
          <a:blip r:embed="rId2"/>
          <a:stretch>
            <a:fillRect/>
          </a:stretch>
        </p:blipFill>
        <p:spPr>
          <a:xfrm>
            <a:off x="3521924" y="840465"/>
            <a:ext cx="5217640" cy="5684807"/>
          </a:xfrm>
          <a:prstGeom prst="rect">
            <a:avLst/>
          </a:prstGeom>
          <a:ln>
            <a:noFill/>
          </a:ln>
          <a:effectLst>
            <a:outerShdw blurRad="292100" dist="139700" dir="2700000" algn="tl" rotWithShape="0">
              <a:srgbClr val="333333">
                <a:alpha val="65000"/>
              </a:srgbClr>
            </a:outerShdw>
          </a:effectLst>
        </p:spPr>
      </p:pic>
      <p:sp>
        <p:nvSpPr>
          <p:cNvPr id="7" name="テキスト ボックス 6">
            <a:extLst>
              <a:ext uri="{FF2B5EF4-FFF2-40B4-BE49-F238E27FC236}">
                <a16:creationId xmlns:a16="http://schemas.microsoft.com/office/drawing/2014/main" id="{0AC2C0A6-AD36-D7F3-384F-034A3F32B5A9}"/>
              </a:ext>
            </a:extLst>
          </p:cNvPr>
          <p:cNvSpPr txBox="1"/>
          <p:nvPr/>
        </p:nvSpPr>
        <p:spPr>
          <a:xfrm>
            <a:off x="7717915" y="6045963"/>
            <a:ext cx="986167"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2001</a:t>
            </a:r>
            <a:r>
              <a:rPr kumimoji="1" lang="ja-JP" altLang="en-US">
                <a:latin typeface="Meiryo" panose="020B0604030504040204" pitchFamily="34" charset="-128"/>
                <a:ea typeface="Meiryo" panose="020B0604030504040204" pitchFamily="34" charset="-128"/>
              </a:rPr>
              <a:t>年</a:t>
            </a:r>
          </a:p>
        </p:txBody>
      </p:sp>
      <p:grpSp>
        <p:nvGrpSpPr>
          <p:cNvPr id="15" name="グループ化 14">
            <a:extLst>
              <a:ext uri="{FF2B5EF4-FFF2-40B4-BE49-F238E27FC236}">
                <a16:creationId xmlns:a16="http://schemas.microsoft.com/office/drawing/2014/main" id="{E4DBBE72-3D3D-BD28-6D99-B671D7743646}"/>
              </a:ext>
            </a:extLst>
          </p:cNvPr>
          <p:cNvGrpSpPr/>
          <p:nvPr/>
        </p:nvGrpSpPr>
        <p:grpSpPr>
          <a:xfrm>
            <a:off x="526017" y="3854627"/>
            <a:ext cx="2831588" cy="2606077"/>
            <a:chOff x="447078" y="3854627"/>
            <a:chExt cx="2831588" cy="2606077"/>
          </a:xfrm>
        </p:grpSpPr>
        <p:grpSp>
          <p:nvGrpSpPr>
            <p:cNvPr id="13" name="グループ化 12">
              <a:extLst>
                <a:ext uri="{FF2B5EF4-FFF2-40B4-BE49-F238E27FC236}">
                  <a16:creationId xmlns:a16="http://schemas.microsoft.com/office/drawing/2014/main" id="{1D80DAFD-1CE8-C067-A76A-F6C39A4315EC}"/>
                </a:ext>
              </a:extLst>
            </p:cNvPr>
            <p:cNvGrpSpPr/>
            <p:nvPr/>
          </p:nvGrpSpPr>
          <p:grpSpPr>
            <a:xfrm>
              <a:off x="447078" y="3854627"/>
              <a:ext cx="2040978" cy="2606077"/>
              <a:chOff x="447078" y="3763033"/>
              <a:chExt cx="2040978" cy="2606077"/>
            </a:xfrm>
          </p:grpSpPr>
          <p:pic>
            <p:nvPicPr>
              <p:cNvPr id="9" name="図 8">
                <a:extLst>
                  <a:ext uri="{FF2B5EF4-FFF2-40B4-BE49-F238E27FC236}">
                    <a16:creationId xmlns:a16="http://schemas.microsoft.com/office/drawing/2014/main" id="{D3F984DE-C674-CFA5-B085-D52F33713D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078" y="3763033"/>
                <a:ext cx="2001955" cy="2595127"/>
              </a:xfrm>
              <a:prstGeom prst="rect">
                <a:avLst/>
              </a:prstGeom>
              <a:ln>
                <a:noFill/>
              </a:ln>
              <a:effectLst>
                <a:outerShdw blurRad="292100" dist="139700" dir="2700000" algn="tl" rotWithShape="0">
                  <a:srgbClr val="333333">
                    <a:alpha val="65000"/>
                  </a:srgbClr>
                </a:outerShdw>
              </a:effectLst>
            </p:spPr>
          </p:pic>
          <p:pic>
            <p:nvPicPr>
              <p:cNvPr id="8" name="図 7">
                <a:extLst>
                  <a:ext uri="{FF2B5EF4-FFF2-40B4-BE49-F238E27FC236}">
                    <a16:creationId xmlns:a16="http://schemas.microsoft.com/office/drawing/2014/main" id="{9B4DE6E6-5197-1649-5E7D-434EFFB6C5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19212" y="5480501"/>
                <a:ext cx="1177511" cy="588756"/>
              </a:xfrm>
              <a:prstGeom prst="rect">
                <a:avLst/>
              </a:prstGeom>
            </p:spPr>
          </p:pic>
          <p:sp>
            <p:nvSpPr>
              <p:cNvPr id="10" name="テキスト ボックス 9">
                <a:extLst>
                  <a:ext uri="{FF2B5EF4-FFF2-40B4-BE49-F238E27FC236}">
                    <a16:creationId xmlns:a16="http://schemas.microsoft.com/office/drawing/2014/main" id="{60E16AB3-00B0-8399-B0B9-3CFB5A3E943F}"/>
                  </a:ext>
                </a:extLst>
              </p:cNvPr>
              <p:cNvSpPr txBox="1"/>
              <p:nvPr/>
            </p:nvSpPr>
            <p:spPr>
              <a:xfrm>
                <a:off x="1764781" y="6092111"/>
                <a:ext cx="723275"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1986</a:t>
                </a:r>
                <a:r>
                  <a:rPr kumimoji="1" lang="ja-JP" altLang="en-US" sz="1200">
                    <a:latin typeface="Meiryo" panose="020B0604030504040204" pitchFamily="34" charset="-128"/>
                    <a:ea typeface="Meiryo" panose="020B0604030504040204" pitchFamily="34" charset="-128"/>
                  </a:rPr>
                  <a:t>年</a:t>
                </a:r>
              </a:p>
            </p:txBody>
          </p:sp>
        </p:grpSp>
        <p:sp>
          <p:nvSpPr>
            <p:cNvPr id="2" name="右矢印 1">
              <a:extLst>
                <a:ext uri="{FF2B5EF4-FFF2-40B4-BE49-F238E27FC236}">
                  <a16:creationId xmlns:a16="http://schemas.microsoft.com/office/drawing/2014/main" id="{5800BF66-6C93-3CCC-21A4-8B6E0A1EA800}"/>
                </a:ext>
              </a:extLst>
            </p:cNvPr>
            <p:cNvSpPr/>
            <p:nvPr/>
          </p:nvSpPr>
          <p:spPr>
            <a:xfrm>
              <a:off x="2731314" y="4797381"/>
              <a:ext cx="547352" cy="907960"/>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 name="グループ化 4">
            <a:extLst>
              <a:ext uri="{FF2B5EF4-FFF2-40B4-BE49-F238E27FC236}">
                <a16:creationId xmlns:a16="http://schemas.microsoft.com/office/drawing/2014/main" id="{289D3D28-39D8-5222-2078-C4AC70974432}"/>
              </a:ext>
            </a:extLst>
          </p:cNvPr>
          <p:cNvGrpSpPr/>
          <p:nvPr/>
        </p:nvGrpSpPr>
        <p:grpSpPr>
          <a:xfrm>
            <a:off x="526017" y="839003"/>
            <a:ext cx="2040978" cy="3120294"/>
            <a:chOff x="447078" y="839003"/>
            <a:chExt cx="2040978" cy="3120294"/>
          </a:xfrm>
        </p:grpSpPr>
        <p:grpSp>
          <p:nvGrpSpPr>
            <p:cNvPr id="14" name="グループ化 13">
              <a:extLst>
                <a:ext uri="{FF2B5EF4-FFF2-40B4-BE49-F238E27FC236}">
                  <a16:creationId xmlns:a16="http://schemas.microsoft.com/office/drawing/2014/main" id="{38D9333F-25E9-9EC1-45CD-B9D3F7E35E9A}"/>
                </a:ext>
              </a:extLst>
            </p:cNvPr>
            <p:cNvGrpSpPr/>
            <p:nvPr/>
          </p:nvGrpSpPr>
          <p:grpSpPr>
            <a:xfrm>
              <a:off x="447078" y="839003"/>
              <a:ext cx="2040978" cy="2859242"/>
              <a:chOff x="447078" y="839003"/>
              <a:chExt cx="2040978" cy="2859242"/>
            </a:xfrm>
          </p:grpSpPr>
          <p:pic>
            <p:nvPicPr>
              <p:cNvPr id="11" name="図 10">
                <a:extLst>
                  <a:ext uri="{FF2B5EF4-FFF2-40B4-BE49-F238E27FC236}">
                    <a16:creationId xmlns:a16="http://schemas.microsoft.com/office/drawing/2014/main" id="{949C91AB-C31D-7C58-B4E1-B5029DC96A9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7078" y="839003"/>
                <a:ext cx="2040978" cy="2859242"/>
              </a:xfrm>
              <a:prstGeom prst="rect">
                <a:avLst/>
              </a:prstGeom>
              <a:ln>
                <a:noFill/>
              </a:ln>
              <a:effectLst>
                <a:outerShdw blurRad="292100" dist="139700" dir="2700000" algn="tl" rotWithShape="0">
                  <a:srgbClr val="333333">
                    <a:alpha val="65000"/>
                  </a:srgbClr>
                </a:outerShdw>
              </a:effectLst>
            </p:spPr>
          </p:pic>
          <p:sp>
            <p:nvSpPr>
              <p:cNvPr id="12" name="テキスト ボックス 11">
                <a:extLst>
                  <a:ext uri="{FF2B5EF4-FFF2-40B4-BE49-F238E27FC236}">
                    <a16:creationId xmlns:a16="http://schemas.microsoft.com/office/drawing/2014/main" id="{661CB6B6-1854-CB28-EFA1-238A1947F437}"/>
                  </a:ext>
                </a:extLst>
              </p:cNvPr>
              <p:cNvSpPr txBox="1"/>
              <p:nvPr/>
            </p:nvSpPr>
            <p:spPr>
              <a:xfrm>
                <a:off x="1749979" y="3371369"/>
                <a:ext cx="723275"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1978</a:t>
                </a:r>
                <a:r>
                  <a:rPr kumimoji="1" lang="ja-JP" altLang="en-US" sz="1200">
                    <a:latin typeface="Meiryo" panose="020B0604030504040204" pitchFamily="34" charset="-128"/>
                    <a:ea typeface="Meiryo" panose="020B0604030504040204" pitchFamily="34" charset="-128"/>
                  </a:rPr>
                  <a:t>年</a:t>
                </a:r>
              </a:p>
            </p:txBody>
          </p:sp>
        </p:grpSp>
        <p:sp>
          <p:nvSpPr>
            <p:cNvPr id="3" name="右矢印 2">
              <a:extLst>
                <a:ext uri="{FF2B5EF4-FFF2-40B4-BE49-F238E27FC236}">
                  <a16:creationId xmlns:a16="http://schemas.microsoft.com/office/drawing/2014/main" id="{E4DF7177-D54D-BC34-193D-FC55397E79F0}"/>
                </a:ext>
              </a:extLst>
            </p:cNvPr>
            <p:cNvSpPr/>
            <p:nvPr/>
          </p:nvSpPr>
          <p:spPr>
            <a:xfrm rot="5400000">
              <a:off x="1281633" y="3584090"/>
              <a:ext cx="332843" cy="41757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曲折矢印 23">
            <a:extLst>
              <a:ext uri="{FF2B5EF4-FFF2-40B4-BE49-F238E27FC236}">
                <a16:creationId xmlns:a16="http://schemas.microsoft.com/office/drawing/2014/main" id="{0653CECD-88B9-865A-E054-B70DB16051B7}"/>
              </a:ext>
            </a:extLst>
          </p:cNvPr>
          <p:cNvSpPr/>
          <p:nvPr/>
        </p:nvSpPr>
        <p:spPr>
          <a:xfrm rot="5400000">
            <a:off x="3607595" y="891184"/>
            <a:ext cx="2468240" cy="3789168"/>
          </a:xfrm>
          <a:prstGeom prst="bentArrow">
            <a:avLst/>
          </a:prstGeom>
          <a:solidFill>
            <a:srgbClr val="7030A0">
              <a:alpha val="3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28906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アジャイル開発の実践</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14312678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フローチャート: 論理積ゲート 15"/>
          <p:cNvSpPr/>
          <p:nvPr/>
        </p:nvSpPr>
        <p:spPr>
          <a:xfrm rot="16200000">
            <a:off x="678312" y="4575905"/>
            <a:ext cx="785970" cy="1224133"/>
          </a:xfrm>
          <a:prstGeom prst="flowChartDelay">
            <a:avLst/>
          </a:prstGeom>
          <a:solidFill>
            <a:schemeClr val="accent1">
              <a:lumMod val="20000"/>
              <a:lumOff val="80000"/>
            </a:schemeClr>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アジャイル開発の進め方</a:t>
            </a:r>
          </a:p>
        </p:txBody>
      </p:sp>
      <p:pic>
        <p:nvPicPr>
          <p:cNvPr id="7" name="図 6"/>
          <p:cNvPicPr>
            <a:picLocks noChangeAspect="1"/>
          </p:cNvPicPr>
          <p:nvPr/>
        </p:nvPicPr>
        <p:blipFill>
          <a:blip r:embed="rId2"/>
          <a:stretch>
            <a:fillRect/>
          </a:stretch>
        </p:blipFill>
        <p:spPr>
          <a:xfrm>
            <a:off x="2115412" y="2490731"/>
            <a:ext cx="6372200" cy="3674573"/>
          </a:xfrm>
          <a:prstGeom prst="rect">
            <a:avLst/>
          </a:prstGeom>
        </p:spPr>
      </p:pic>
      <p:sp>
        <p:nvSpPr>
          <p:cNvPr id="9" name="円柱 8"/>
          <p:cNvSpPr/>
          <p:nvPr/>
        </p:nvSpPr>
        <p:spPr>
          <a:xfrm rot="5400000">
            <a:off x="5196000" y="2189636"/>
            <a:ext cx="211021" cy="6372200"/>
          </a:xfrm>
          <a:prstGeom prst="can">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750319" y="4906060"/>
            <a:ext cx="641952" cy="648072"/>
          </a:xfrm>
          <a:prstGeom prst="flowChartDelay">
            <a:avLst/>
          </a:prstGeom>
          <a:solidFill>
            <a:schemeClr val="accent5">
              <a:lumMod val="20000"/>
              <a:lumOff val="8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p:cNvSpPr/>
          <p:nvPr/>
        </p:nvSpPr>
        <p:spPr>
          <a:xfrm rot="5400000">
            <a:off x="4989594" y="2037603"/>
            <a:ext cx="641955" cy="6385183"/>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963283" y="5259980"/>
            <a:ext cx="216024" cy="216024"/>
          </a:xfrm>
          <a:prstGeom prst="flowChartDelay">
            <a:avLst/>
          </a:prstGeom>
          <a:solidFill>
            <a:schemeClr val="accent5">
              <a:lumMod val="40000"/>
              <a:lumOff val="6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柱 16"/>
          <p:cNvSpPr/>
          <p:nvPr/>
        </p:nvSpPr>
        <p:spPr>
          <a:xfrm rot="5400000">
            <a:off x="4870288" y="1952993"/>
            <a:ext cx="839793" cy="642595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a:alphaModFix amt="70000"/>
          </a:blip>
          <a:stretch>
            <a:fillRect/>
          </a:stretch>
        </p:blipFill>
        <p:spPr>
          <a:xfrm>
            <a:off x="2123728" y="2490730"/>
            <a:ext cx="6372200" cy="3674573"/>
          </a:xfrm>
          <a:prstGeom prst="rect">
            <a:avLst/>
          </a:prstGeom>
        </p:spPr>
      </p:pic>
      <p:sp>
        <p:nvSpPr>
          <p:cNvPr id="18" name="テキスト ボックス 17"/>
          <p:cNvSpPr txBox="1"/>
          <p:nvPr/>
        </p:nvSpPr>
        <p:spPr>
          <a:xfrm>
            <a:off x="457200" y="1294038"/>
            <a:ext cx="6768752" cy="369332"/>
          </a:xfrm>
          <a:prstGeom prst="rect">
            <a:avLst/>
          </a:prstGeom>
          <a:noFill/>
        </p:spPr>
        <p:txBody>
          <a:bodyPr wrap="square" rtlCol="0">
            <a:spAutoFit/>
          </a:bodyPr>
          <a:lstStyle/>
          <a:p>
            <a:r>
              <a:rPr kumimoji="1" lang="en-US" altLang="ja-JP" dirty="0">
                <a:solidFill>
                  <a:srgbClr val="AB7A79"/>
                </a:solidFill>
                <a:latin typeface="Meiryo" charset="-128"/>
                <a:ea typeface="Meiryo" charset="-128"/>
                <a:cs typeface="Meiryo" charset="-128"/>
              </a:rPr>
              <a:t>1.</a:t>
            </a:r>
            <a:r>
              <a:rPr kumimoji="1" lang="ja-JP" altLang="en-US" dirty="0">
                <a:solidFill>
                  <a:srgbClr val="AB7A79"/>
                </a:solidFill>
                <a:latin typeface="Meiryo" charset="-128"/>
                <a:ea typeface="Meiryo" charset="-128"/>
                <a:cs typeface="Meiryo" charset="-128"/>
              </a:rPr>
              <a:t> まずは人が通れるほどのトンネルを貫通させる。</a:t>
            </a:r>
          </a:p>
        </p:txBody>
      </p:sp>
      <p:sp>
        <p:nvSpPr>
          <p:cNvPr id="19" name="テキスト ボックス 18"/>
          <p:cNvSpPr txBox="1"/>
          <p:nvPr/>
        </p:nvSpPr>
        <p:spPr>
          <a:xfrm>
            <a:off x="457200" y="1673056"/>
            <a:ext cx="6768752" cy="369332"/>
          </a:xfrm>
          <a:prstGeom prst="rect">
            <a:avLst/>
          </a:prstGeom>
          <a:noFill/>
        </p:spPr>
        <p:txBody>
          <a:bodyPr wrap="square" rtlCol="0">
            <a:spAutoFit/>
          </a:bodyPr>
          <a:lstStyle/>
          <a:p>
            <a:r>
              <a:rPr kumimoji="1" lang="en-US" altLang="ja-JP" dirty="0">
                <a:solidFill>
                  <a:schemeClr val="accent6">
                    <a:lumMod val="50000"/>
                  </a:schemeClr>
                </a:solidFill>
                <a:latin typeface="Meiryo" charset="-128"/>
                <a:ea typeface="Meiryo" charset="-128"/>
                <a:cs typeface="Meiryo" charset="-128"/>
              </a:rPr>
              <a:t>2.</a:t>
            </a:r>
            <a:r>
              <a:rPr kumimoji="1" lang="ja-JP" altLang="en-US" dirty="0">
                <a:solidFill>
                  <a:schemeClr val="accent6">
                    <a:lumMod val="50000"/>
                  </a:schemeClr>
                </a:solidFill>
                <a:latin typeface="Meiryo" charset="-128"/>
                <a:ea typeface="Meiryo" charset="-128"/>
                <a:cs typeface="Meiryo" charset="-128"/>
              </a:rPr>
              <a:t> 大きな工事機械が入れるように拡げてゆく。</a:t>
            </a:r>
          </a:p>
        </p:txBody>
      </p:sp>
      <p:sp>
        <p:nvSpPr>
          <p:cNvPr id="20" name="テキスト ボックス 19"/>
          <p:cNvSpPr txBox="1"/>
          <p:nvPr/>
        </p:nvSpPr>
        <p:spPr>
          <a:xfrm>
            <a:off x="457200" y="2086703"/>
            <a:ext cx="6768752" cy="369332"/>
          </a:xfrm>
          <a:prstGeom prst="rect">
            <a:avLst/>
          </a:prstGeom>
          <a:noFill/>
        </p:spPr>
        <p:txBody>
          <a:bodyPr wrap="square" rtlCol="0">
            <a:spAutoFit/>
          </a:bodyPr>
          <a:lstStyle/>
          <a:p>
            <a:r>
              <a:rPr kumimoji="1" lang="en-US" altLang="ja-JP" dirty="0">
                <a:solidFill>
                  <a:srgbClr val="7030A0"/>
                </a:solidFill>
                <a:latin typeface="Meiryo" charset="-128"/>
                <a:ea typeface="Meiryo" charset="-128"/>
                <a:cs typeface="Meiryo" charset="-128"/>
              </a:rPr>
              <a:t>3.</a:t>
            </a:r>
            <a:r>
              <a:rPr kumimoji="1" lang="ja-JP" altLang="en-US" dirty="0">
                <a:solidFill>
                  <a:srgbClr val="7030A0"/>
                </a:solidFill>
                <a:latin typeface="Meiryo" charset="-128"/>
                <a:ea typeface="Meiryo" charset="-128"/>
                <a:cs typeface="Meiryo" charset="-128"/>
              </a:rPr>
              <a:t> 二車線の道路に拡張し、設備を整備する。</a:t>
            </a:r>
          </a:p>
        </p:txBody>
      </p:sp>
    </p:spTree>
    <p:extLst>
      <p:ext uri="{BB962C8B-B14F-4D97-AF65-F5344CB8AC3E}">
        <p14:creationId xmlns:p14="http://schemas.microsoft.com/office/powerpoint/2010/main" val="258498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animBg="1"/>
      <p:bldP spid="15" grpId="0" animBg="1"/>
      <p:bldP spid="17" grpId="0" animBg="1"/>
      <p:bldP spid="18" grpId="0"/>
      <p:bldP spid="19" grpId="0"/>
      <p:bldP spid="20"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710700" y="2085284"/>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a:solidFill>
                <a:srgbClr val="FFFFFF"/>
              </a:solidFill>
              <a:latin typeface="Meiryo" charset="-128"/>
              <a:ea typeface="Meiryo" charset="-128"/>
              <a:cs typeface="Meiryo" charset="-128"/>
            </a:endParaRPr>
          </a:p>
        </p:txBody>
      </p:sp>
      <p:sp>
        <p:nvSpPr>
          <p:cNvPr id="4" name="タイトル 3">
            <a:extLst>
              <a:ext uri="{FF2B5EF4-FFF2-40B4-BE49-F238E27FC236}">
                <a16:creationId xmlns:a16="http://schemas.microsoft.com/office/drawing/2014/main" id="{CB148C4A-B355-84ED-9A91-42AD7599FAE0}"/>
              </a:ext>
            </a:extLst>
          </p:cNvPr>
          <p:cNvSpPr>
            <a:spLocks noGrp="1"/>
          </p:cNvSpPr>
          <p:nvPr>
            <p:ph type="title"/>
          </p:nvPr>
        </p:nvSpPr>
        <p:spPr>
          <a:xfrm>
            <a:off x="230400" y="266400"/>
            <a:ext cx="8686800" cy="416221"/>
          </a:xfrm>
        </p:spPr>
        <p:txBody>
          <a:bodyPr/>
          <a:lstStyle/>
          <a:p>
            <a:r>
              <a:rPr lang="en-US" altLang="en-US" dirty="0"/>
              <a:t>ウォーターフォール</a:t>
            </a:r>
            <a:r>
              <a:rPr lang="ja-JP" altLang="en-US" dirty="0"/>
              <a:t>開発とアジャイル開発（１）</a:t>
            </a:r>
          </a:p>
        </p:txBody>
      </p:sp>
      <p:cxnSp>
        <p:nvCxnSpPr>
          <p:cNvPr id="5" name="直線矢印コネクタ 4"/>
          <p:cNvCxnSpPr/>
          <p:nvPr/>
        </p:nvCxnSpPr>
        <p:spPr>
          <a:xfrm flipV="1">
            <a:off x="323528" y="1916832"/>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323528" y="5949280"/>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395536" y="4365104"/>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要件定義</a:t>
            </a:r>
          </a:p>
        </p:txBody>
      </p:sp>
      <p:sp>
        <p:nvSpPr>
          <p:cNvPr id="12" name="正方形/長方形 11"/>
          <p:cNvSpPr/>
          <p:nvPr/>
        </p:nvSpPr>
        <p:spPr>
          <a:xfrm>
            <a:off x="2267744" y="2079033"/>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テスト</a:t>
            </a:r>
            <a:endParaRPr kumimoji="1" lang="en-US" altLang="ja-JP" sz="2800" dirty="0">
              <a:solidFill>
                <a:srgbClr val="FFFFFF"/>
              </a:solidFill>
              <a:latin typeface="Meiryo" charset="-128"/>
              <a:ea typeface="Meiryo" charset="-128"/>
              <a:cs typeface="Meiryo" charset="-128"/>
            </a:endParaRPr>
          </a:p>
        </p:txBody>
      </p:sp>
      <p:sp>
        <p:nvSpPr>
          <p:cNvPr id="17" name="ストライプ矢印 16"/>
          <p:cNvSpPr/>
          <p:nvPr/>
        </p:nvSpPr>
        <p:spPr>
          <a:xfrm rot="16200000">
            <a:off x="5585021" y="160971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650360" y="3767622"/>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653986" y="369561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657612" y="3620509"/>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674329" y="354540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657612" y="346781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655701" y="339813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659327" y="332612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662953" y="3251023"/>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679670" y="317591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662953" y="3098330"/>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570490" y="2737402"/>
            <a:ext cx="1569660" cy="276999"/>
          </a:xfrm>
          <a:prstGeom prst="rect">
            <a:avLst/>
          </a:prstGeom>
          <a:noFill/>
        </p:spPr>
        <p:txBody>
          <a:bodyPr wrap="none" rtlCol="0">
            <a:spAutoFit/>
          </a:bodyPr>
          <a:lstStyle/>
          <a:p>
            <a:r>
              <a:rPr kumimoji="1" lang="ja-JP" altLang="en-US" sz="1200">
                <a:latin typeface="Meiryo" charset="-128"/>
                <a:ea typeface="Meiryo" charset="-128"/>
                <a:cs typeface="Meiryo" charset="-128"/>
              </a:rPr>
              <a:t>膨大なドキュメント</a:t>
            </a:r>
          </a:p>
        </p:txBody>
      </p:sp>
      <p:sp>
        <p:nvSpPr>
          <p:cNvPr id="32" name="ストライプ矢印 31"/>
          <p:cNvSpPr/>
          <p:nvPr/>
        </p:nvSpPr>
        <p:spPr>
          <a:xfrm rot="16200000">
            <a:off x="1096775" y="3962914"/>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016242" y="867518"/>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動くソフトウェア</a:t>
              </a:r>
            </a:p>
          </p:txBody>
        </p:sp>
        <p:pic>
          <p:nvPicPr>
            <p:cNvPr id="34" name="図 3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521283" y="3537717"/>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180828" y="1273249"/>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5834147" y="1991502"/>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580112" y="5013175"/>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保守</a:t>
            </a:r>
          </a:p>
        </p:txBody>
      </p:sp>
      <p:sp>
        <p:nvSpPr>
          <p:cNvPr id="44" name="テキスト ボックス 43"/>
          <p:cNvSpPr txBox="1"/>
          <p:nvPr/>
        </p:nvSpPr>
        <p:spPr>
          <a:xfrm>
            <a:off x="5830308" y="2638584"/>
            <a:ext cx="1082348"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5931400" y="3134242"/>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242008" y="344007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552616" y="372574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37244" y="2206399"/>
            <a:ext cx="1441420"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6809321" y="2768202"/>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065266" y="3340284"/>
            <a:ext cx="902811"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納期遅延</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170380" y="1663102"/>
            <a:ext cx="800219" cy="276999"/>
          </a:xfrm>
          <a:prstGeom prst="rect">
            <a:avLst/>
          </a:prstGeom>
          <a:noFill/>
        </p:spPr>
        <p:txBody>
          <a:bodyPr wrap="none" rtlCol="0">
            <a:spAutoFit/>
          </a:bodyPr>
          <a:lstStyle/>
          <a:p>
            <a:r>
              <a:rPr kumimoji="1" lang="ja-JP" altLang="en-US" sz="120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785816" y="5846703"/>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
        <p:nvSpPr>
          <p:cNvPr id="56" name="四角形吹き出し 55"/>
          <p:cNvSpPr/>
          <p:nvPr/>
        </p:nvSpPr>
        <p:spPr>
          <a:xfrm>
            <a:off x="6838747" y="987136"/>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ユーザーは</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279574" y="941297"/>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522803" y="951516"/>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118273" y="2029177"/>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28816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1429827D-74ED-F489-5B9B-F77FC406876D}"/>
              </a:ext>
            </a:extLst>
          </p:cNvPr>
          <p:cNvSpPr>
            <a:spLocks noGrp="1"/>
          </p:cNvSpPr>
          <p:nvPr>
            <p:ph type="title"/>
          </p:nvPr>
        </p:nvSpPr>
        <p:spPr>
          <a:xfrm>
            <a:off x="230400" y="266400"/>
            <a:ext cx="8686800" cy="416221"/>
          </a:xfrm>
        </p:spPr>
        <p:txBody>
          <a:bodyPr/>
          <a:lstStyle/>
          <a:p>
            <a:r>
              <a:rPr lang="en-US" altLang="en-US" dirty="0"/>
              <a:t>ウォーターフォール</a:t>
            </a:r>
            <a:r>
              <a:rPr lang="ja-JP" altLang="en-US" dirty="0"/>
              <a:t>開発とアジャイル開発（２）</a:t>
            </a:r>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リソース</a:t>
            </a: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55" name="図 5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04" name="図 10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40" name="図 13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70" name="図 16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動くソフトウェア</a:t>
            </a:r>
            <a:endParaRPr kumimoji="1" lang="en-US" altLang="ja-JP" sz="1600" b="1"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を作り続けるれば</a:t>
            </a:r>
            <a:endParaRPr kumimoji="1"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ユーザーはずっと本気</a:t>
            </a: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Tree>
    <p:extLst>
      <p:ext uri="{BB962C8B-B14F-4D97-AF65-F5344CB8AC3E}">
        <p14:creationId xmlns:p14="http://schemas.microsoft.com/office/powerpoint/2010/main" val="156945585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ウォーターフォール開発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最初に要件をあらかじめ</a:t>
            </a:r>
            <a:endParaRPr lang="en-US" altLang="ja-JP" sz="1200" dirty="0">
              <a:solidFill>
                <a:srgbClr val="FFFFFF"/>
              </a:solidFill>
              <a:effectLst/>
            </a:endParaRPr>
          </a:p>
          <a:p>
            <a:pPr algn="ctr">
              <a:spcBef>
                <a:spcPct val="20000"/>
              </a:spcBef>
            </a:pPr>
            <a:r>
              <a:rPr lang="ja-JP" altLang="en-US" sz="1200" dirty="0">
                <a:solidFill>
                  <a:srgbClr val="FFFFFF"/>
                </a:solidFill>
                <a:effectLst/>
              </a:rPr>
              <a:t>全て決めてから開発</a:t>
            </a:r>
            <a:endParaRPr kumimoji="0" lang="ja-JP" altLang="en-US" sz="1200" b="0" i="0" u="none" strike="noStrike" cap="none" normalizeH="0" baseline="0" dirty="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設計</a:t>
            </a:r>
            <a:endParaRPr kumimoji="0" lang="en-US" altLang="ja-JP" sz="1000" b="0" i="0" u="none" strike="noStrike" cap="none" normalizeH="0" baseline="0" dirty="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rPr>
              <a:t>コーディング</a:t>
            </a:r>
            <a:endParaRPr kumimoji="0" lang="en-US" altLang="ja-JP" sz="8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単体テスト</a:t>
            </a:r>
            <a:endParaRPr kumimoji="0" lang="ja-JP" altLang="en-US" sz="1000" b="0" i="0" u="none" strike="noStrike" cap="none" normalizeH="0" baseline="0" dirty="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a:solidFill>
                  <a:srgbClr val="0000FF"/>
                </a:solidFill>
                <a:effectLst/>
              </a:rPr>
              <a:t>反復</a:t>
            </a:r>
            <a:r>
              <a:rPr lang="ja-JP" altLang="en-US" sz="1200" dirty="0">
                <a:solidFill>
                  <a:srgbClr val="0000FF"/>
                </a:solidFill>
                <a:effectLst/>
              </a:rPr>
              <a:t>（イテレーション）</a:t>
            </a:r>
            <a:r>
              <a:rPr lang="en-US" altLang="ja-JP" sz="1200" dirty="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a:solidFill>
                  <a:srgbClr val="FF8000"/>
                </a:solidFill>
                <a:latin typeface="Meiryo" charset="-128"/>
                <a:ea typeface="Meiryo" charset="-128"/>
                <a:cs typeface="Meiryo" charset="-128"/>
              </a:rPr>
              <a:t>C</a:t>
            </a:r>
            <a:r>
              <a:rPr kumimoji="1" lang="en-US" altLang="ja-JP" sz="1200" dirty="0">
                <a:solidFill>
                  <a:srgbClr val="FF8000"/>
                </a:solidFill>
                <a:latin typeface="Meiryo" charset="-128"/>
                <a:ea typeface="Meiryo" charset="-128"/>
                <a:cs typeface="Meiryo" charset="-128"/>
              </a:rPr>
              <a:t>ontinues </a:t>
            </a:r>
            <a:r>
              <a:rPr kumimoji="1" lang="en-US" altLang="ja-JP" sz="1200" b="1" u="sng" dirty="0">
                <a:solidFill>
                  <a:srgbClr val="FF8000"/>
                </a:solidFill>
                <a:latin typeface="Meiryo" charset="-128"/>
                <a:ea typeface="Meiryo" charset="-128"/>
                <a:cs typeface="Meiryo" charset="-128"/>
              </a:rPr>
              <a:t>I</a:t>
            </a:r>
            <a:r>
              <a:rPr kumimoji="1" lang="en-US" altLang="ja-JP" sz="1200" dirty="0">
                <a:solidFill>
                  <a:srgbClr val="FF8000"/>
                </a:solidFill>
                <a:latin typeface="Meiryo" charset="-128"/>
                <a:ea typeface="Meiryo" charset="-128"/>
                <a:cs typeface="Meiryo" charset="-128"/>
              </a:rPr>
              <a:t>ntegration</a:t>
            </a:r>
          </a:p>
          <a:p>
            <a:pPr algn="ctr"/>
            <a:r>
              <a:rPr lang="ja-JP" altLang="en-US" b="1" dirty="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
        <p:nvSpPr>
          <p:cNvPr id="14" name="タイトル 13">
            <a:extLst>
              <a:ext uri="{FF2B5EF4-FFF2-40B4-BE49-F238E27FC236}">
                <a16:creationId xmlns:a16="http://schemas.microsoft.com/office/drawing/2014/main" id="{3A52B9E6-00F2-C5CE-F527-8C70F5D4C625}"/>
              </a:ext>
            </a:extLst>
          </p:cNvPr>
          <p:cNvSpPr>
            <a:spLocks noGrp="1"/>
          </p:cNvSpPr>
          <p:nvPr>
            <p:ph type="title"/>
          </p:nvPr>
        </p:nvSpPr>
        <p:spPr>
          <a:xfrm>
            <a:off x="230400" y="266400"/>
            <a:ext cx="8686800" cy="416221"/>
          </a:xfrm>
        </p:spPr>
        <p:txBody>
          <a:bodyPr/>
          <a:lstStyle/>
          <a:p>
            <a:r>
              <a:rPr lang="en-US" altLang="en-US" dirty="0"/>
              <a:t>ウォーターフォール</a:t>
            </a:r>
            <a:r>
              <a:rPr lang="ja-JP" altLang="en-US" dirty="0"/>
              <a:t>開発とアジャイル開発（３）</a:t>
            </a:r>
          </a:p>
        </p:txBody>
      </p:sp>
      <p:sp>
        <p:nvSpPr>
          <p:cNvPr id="13" name="タイトル 1">
            <a:extLst>
              <a:ext uri="{FF2B5EF4-FFF2-40B4-BE49-F238E27FC236}">
                <a16:creationId xmlns:a16="http://schemas.microsoft.com/office/drawing/2014/main" id="{1D33512E-1F3F-0BA5-696D-ACAA56231EC2}"/>
              </a:ext>
            </a:extLst>
          </p:cNvPr>
          <p:cNvSpPr txBox="1">
            <a:spLocks/>
          </p:cNvSpPr>
          <p:nvPr/>
        </p:nvSpPr>
        <p:spPr>
          <a:xfrm>
            <a:off x="382800" y="418800"/>
            <a:ext cx="8686800" cy="416221"/>
          </a:xfrm>
          <a:prstGeom prst="rect">
            <a:avLst/>
          </a:prstGeom>
        </p:spPr>
        <p:txBody>
          <a:bodyPr vert="horz" lIns="0" tIns="45720" rIns="0" bIns="45720" rtlCol="0" anchor="ctr">
            <a:noAutofit/>
          </a:bodyPr>
          <a:lst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a:lstStyle>
          <a:p>
            <a:endParaRPr lang="ja-JP" altLang="en-US" dirty="0"/>
          </a:p>
        </p:txBody>
      </p:sp>
    </p:spTree>
    <p:extLst>
      <p:ext uri="{BB962C8B-B14F-4D97-AF65-F5344CB8AC3E}">
        <p14:creationId xmlns:p14="http://schemas.microsoft.com/office/powerpoint/2010/main" val="103765576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〇</a:t>
            </a: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１　ビジネス価値　</a:t>
            </a:r>
            <a:r>
              <a:rPr lang="en-US" altLang="ja-JP" sz="1400" dirty="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２　ビジネス価値　</a:t>
            </a:r>
            <a:r>
              <a:rPr lang="en-US" altLang="ja-JP" sz="1400" dirty="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３　ビジネス価値　</a:t>
            </a:r>
            <a:r>
              <a:rPr lang="en-US" altLang="ja-JP" sz="1400" dirty="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４　ビジネス価値　Ｘ</a:t>
            </a: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：仮説を検証することができる最低限のプロダクト）」かつ、ビジネス価値の高い機能・プロセスを優先して開発する。</a:t>
            </a:r>
          </a:p>
        </p:txBody>
      </p:sp>
      <p:sp>
        <p:nvSpPr>
          <p:cNvPr id="5" name="タイトル 11">
            <a:extLst>
              <a:ext uri="{FF2B5EF4-FFF2-40B4-BE49-F238E27FC236}">
                <a16:creationId xmlns:a16="http://schemas.microsoft.com/office/drawing/2014/main" id="{FE702653-E081-0C9E-11D1-31C39A02D4FA}"/>
              </a:ext>
            </a:extLst>
          </p:cNvPr>
          <p:cNvSpPr txBox="1">
            <a:spLocks/>
          </p:cNvSpPr>
          <p:nvPr/>
        </p:nvSpPr>
        <p:spPr>
          <a:xfrm>
            <a:off x="145490" y="224958"/>
            <a:ext cx="8686800" cy="416221"/>
          </a:xfrm>
          <a:prstGeom prst="rect">
            <a:avLst/>
          </a:prstGeom>
        </p:spPr>
        <p:txBody>
          <a:bodyPr/>
          <a:lst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a:lstStyle>
          <a:p>
            <a:endParaRPr lang="ja-JP" altLang="en-US" dirty="0"/>
          </a:p>
        </p:txBody>
      </p:sp>
      <p:sp>
        <p:nvSpPr>
          <p:cNvPr id="6" name="タイトル 5">
            <a:extLst>
              <a:ext uri="{FF2B5EF4-FFF2-40B4-BE49-F238E27FC236}">
                <a16:creationId xmlns:a16="http://schemas.microsoft.com/office/drawing/2014/main" id="{3466F8CE-1AF7-03A7-5BC0-0771167A9217}"/>
              </a:ext>
            </a:extLst>
          </p:cNvPr>
          <p:cNvSpPr>
            <a:spLocks noGrp="1"/>
          </p:cNvSpPr>
          <p:nvPr>
            <p:ph type="title"/>
          </p:nvPr>
        </p:nvSpPr>
        <p:spPr>
          <a:xfrm>
            <a:off x="230400" y="266400"/>
            <a:ext cx="8686800" cy="416221"/>
          </a:xfrm>
        </p:spPr>
        <p:txBody>
          <a:bodyPr/>
          <a:lstStyle/>
          <a:p>
            <a:r>
              <a:rPr lang="en-US" altLang="en-US" dirty="0"/>
              <a:t>ウォーターフォール</a:t>
            </a:r>
            <a:r>
              <a:rPr lang="ja-JP" altLang="en-US" dirty="0"/>
              <a:t>開発とアジャイル開発（４）</a:t>
            </a:r>
          </a:p>
        </p:txBody>
      </p:sp>
    </p:spTree>
    <p:extLst>
      <p:ext uri="{BB962C8B-B14F-4D97-AF65-F5344CB8AC3E}">
        <p14:creationId xmlns:p14="http://schemas.microsoft.com/office/powerpoint/2010/main" val="48976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a:solidFill>
                  <a:srgbClr val="FFFFFF"/>
                </a:solidFill>
                <a:effectLst/>
                <a:latin typeface="メイリオ"/>
                <a:ea typeface="メイリオ"/>
                <a:cs typeface="メイリオ"/>
              </a:rPr>
              <a:t>バリュー</a:t>
            </a:r>
            <a:endParaRPr kumimoji="1" lang="en-US" altLang="ja-JP" sz="1400" dirty="0">
              <a:solidFill>
                <a:srgbClr val="FFFFFF"/>
              </a:solidFill>
              <a:effectLst/>
              <a:latin typeface="メイリオ"/>
              <a:ea typeface="メイリオ"/>
              <a:cs typeface="メイリオ"/>
            </a:endParaRPr>
          </a:p>
          <a:p>
            <a:pPr algn="ctr"/>
            <a:r>
              <a:rPr lang="ja-JP" altLang="en-US" sz="1400" dirty="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a:solidFill>
                  <a:srgbClr val="008000"/>
                </a:solidFill>
                <a:effectLst/>
                <a:latin typeface="メイリオ"/>
                <a:ea typeface="メイリオ"/>
                <a:cs typeface="メイリオ"/>
              </a:rPr>
              <a:t>アジャイル</a:t>
            </a: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a:solidFill>
                  <a:srgbClr val="FF6600"/>
                </a:solidFill>
                <a:effectLst/>
                <a:latin typeface="メイリオ"/>
                <a:ea typeface="メイリオ"/>
                <a:cs typeface="メイリオ"/>
              </a:rPr>
              <a:t>実現仕様</a:t>
            </a: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a:solidFill>
                  <a:srgbClr val="0000FF"/>
                </a:solidFill>
                <a:effectLst/>
                <a:latin typeface="メイリオ"/>
                <a:ea typeface="メイリオ"/>
                <a:cs typeface="メイリオ"/>
              </a:rPr>
              <a:t>ウオーターフォール</a:t>
            </a: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a:solidFill>
                  <a:srgbClr val="0000FF"/>
                </a:solidFill>
                <a:effectLst/>
                <a:latin typeface="メイリオ"/>
                <a:ea typeface="メイリオ"/>
                <a:cs typeface="メイリオ"/>
              </a:rPr>
              <a:t>要求仕様</a:t>
            </a: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a:solidFill>
                  <a:schemeClr val="accent5">
                    <a:lumMod val="50000"/>
                  </a:schemeClr>
                </a:solidFill>
                <a:latin typeface="メイリオ"/>
                <a:ea typeface="メイリオ"/>
                <a:cs typeface="メイリオ"/>
              </a:rPr>
              <a:t>要件</a:t>
            </a: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a:solidFill>
                  <a:srgbClr val="215968"/>
                </a:solidFill>
                <a:latin typeface="メイリオ"/>
                <a:ea typeface="メイリオ"/>
                <a:cs typeface="メイリオ"/>
              </a:rPr>
              <a:t>設計</a:t>
            </a: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a:solidFill>
                  <a:schemeClr val="bg1"/>
                </a:solidFill>
                <a:latin typeface="メイリオ"/>
                <a:ea typeface="メイリオ"/>
                <a:cs typeface="メイリオ"/>
              </a:rPr>
              <a:t>コーディング</a:t>
            </a:r>
            <a:endParaRPr kumimoji="1" lang="en-US" altLang="ja-JP" sz="600" dirty="0">
              <a:solidFill>
                <a:schemeClr val="bg1"/>
              </a:solidFill>
              <a:latin typeface="メイリオ"/>
              <a:ea typeface="メイリオ"/>
              <a:cs typeface="メイリオ"/>
            </a:endParaRPr>
          </a:p>
          <a:p>
            <a:pPr algn="ctr"/>
            <a:r>
              <a:rPr lang="ja-JP" altLang="en-US" sz="600" dirty="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a:solidFill>
                  <a:schemeClr val="bg1"/>
                </a:solidFill>
                <a:latin typeface="メイリオ"/>
                <a:ea typeface="メイリオ"/>
                <a:cs typeface="メイリオ"/>
              </a:rPr>
              <a:t>結合テスト</a:t>
            </a: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前提条件</a:t>
            </a: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原理的に</a:t>
            </a:r>
            <a:endParaRPr kumimoji="1" lang="en-US" altLang="ja-JP" sz="1200" dirty="0">
              <a:solidFill>
                <a:srgbClr val="FFFFFF"/>
              </a:solidFill>
              <a:latin typeface="メイリオ"/>
              <a:ea typeface="メイリオ"/>
              <a:cs typeface="メイリオ"/>
            </a:endParaRPr>
          </a:p>
          <a:p>
            <a:r>
              <a:rPr lang="ja-JP" altLang="en-US" sz="1200" dirty="0">
                <a:solidFill>
                  <a:srgbClr val="FFFFFF"/>
                </a:solidFill>
                <a:latin typeface="メイリオ"/>
                <a:ea typeface="メイリオ"/>
                <a:cs typeface="メイリオ"/>
              </a:rPr>
              <a:t>不良が起きない</a:t>
            </a:r>
            <a:endParaRPr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納期が守られる</a:t>
            </a: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コストと納期を守ること</a:t>
            </a: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機能と品質を実現すること</a:t>
            </a: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
        <p:nvSpPr>
          <p:cNvPr id="6" name="タイトル 11">
            <a:extLst>
              <a:ext uri="{FF2B5EF4-FFF2-40B4-BE49-F238E27FC236}">
                <a16:creationId xmlns:a16="http://schemas.microsoft.com/office/drawing/2014/main" id="{7E0AB8FE-027D-B038-6E18-54910D6D1F5B}"/>
              </a:ext>
            </a:extLst>
          </p:cNvPr>
          <p:cNvSpPr txBox="1">
            <a:spLocks/>
          </p:cNvSpPr>
          <p:nvPr/>
        </p:nvSpPr>
        <p:spPr>
          <a:xfrm>
            <a:off x="145490" y="224958"/>
            <a:ext cx="8686800" cy="416221"/>
          </a:xfrm>
          <a:prstGeom prst="rect">
            <a:avLst/>
          </a:prstGeom>
        </p:spPr>
        <p:txBody>
          <a:bodyPr/>
          <a:lst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a:lstStyle>
          <a:p>
            <a:endParaRPr lang="ja-JP" altLang="en-US" dirty="0"/>
          </a:p>
        </p:txBody>
      </p:sp>
      <p:sp>
        <p:nvSpPr>
          <p:cNvPr id="9" name="タイトル 8">
            <a:extLst>
              <a:ext uri="{FF2B5EF4-FFF2-40B4-BE49-F238E27FC236}">
                <a16:creationId xmlns:a16="http://schemas.microsoft.com/office/drawing/2014/main" id="{A058D0CF-1904-073F-5070-20C5B57CBF5A}"/>
              </a:ext>
            </a:extLst>
          </p:cNvPr>
          <p:cNvSpPr>
            <a:spLocks noGrp="1"/>
          </p:cNvSpPr>
          <p:nvPr>
            <p:ph type="title"/>
          </p:nvPr>
        </p:nvSpPr>
        <p:spPr>
          <a:xfrm>
            <a:off x="230400" y="266400"/>
            <a:ext cx="8686800" cy="416221"/>
          </a:xfrm>
        </p:spPr>
        <p:txBody>
          <a:bodyPr/>
          <a:lstStyle/>
          <a:p>
            <a:r>
              <a:rPr lang="en-US" altLang="en-US" dirty="0"/>
              <a:t>ウォーターフォール</a:t>
            </a:r>
            <a:r>
              <a:rPr lang="ja-JP" altLang="en-US" dirty="0"/>
              <a:t>開発とアジャイル開発（５）</a:t>
            </a:r>
          </a:p>
        </p:txBody>
      </p:sp>
    </p:spTree>
    <p:extLst>
      <p:ext uri="{BB962C8B-B14F-4D97-AF65-F5344CB8AC3E}">
        <p14:creationId xmlns:p14="http://schemas.microsoft.com/office/powerpoint/2010/main" val="249398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36921-0885-28C2-CDC4-314E0A4A27B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7C7F809-D09D-5811-24AD-CB1C341CC70F}"/>
              </a:ext>
            </a:extLst>
          </p:cNvPr>
          <p:cNvSpPr>
            <a:spLocks noGrp="1"/>
          </p:cNvSpPr>
          <p:nvPr>
            <p:ph type="title"/>
          </p:nvPr>
        </p:nvSpPr>
        <p:spPr/>
        <p:txBody>
          <a:bodyPr/>
          <a:lstStyle/>
          <a:p>
            <a:r>
              <a:rPr kumimoji="1" lang="ja-JP" altLang="en-US"/>
              <a:t>実演：</a:t>
            </a:r>
            <a:r>
              <a:rPr lang="en-US" altLang="ja-JP" dirty="0"/>
              <a:t>Claude Code</a:t>
            </a:r>
            <a:r>
              <a:rPr lang="ja-JP" altLang="en-US"/>
              <a:t>による開発</a:t>
            </a:r>
            <a:endParaRPr kumimoji="1" lang="ja-JP" altLang="en-US"/>
          </a:p>
        </p:txBody>
      </p:sp>
      <p:sp>
        <p:nvSpPr>
          <p:cNvPr id="5" name="テキスト ボックス 4">
            <a:extLst>
              <a:ext uri="{FF2B5EF4-FFF2-40B4-BE49-F238E27FC236}">
                <a16:creationId xmlns:a16="http://schemas.microsoft.com/office/drawing/2014/main" id="{9BFBCD54-3840-0F25-46F9-C989DACC033F}"/>
              </a:ext>
            </a:extLst>
          </p:cNvPr>
          <p:cNvSpPr txBox="1"/>
          <p:nvPr/>
        </p:nvSpPr>
        <p:spPr>
          <a:xfrm>
            <a:off x="0" y="1460959"/>
            <a:ext cx="8917200" cy="861774"/>
          </a:xfrm>
          <a:prstGeom prst="rect">
            <a:avLst/>
          </a:prstGeom>
          <a:noFill/>
        </p:spPr>
        <p:txBody>
          <a:bodyPr wrap="square">
            <a:spAutoFit/>
          </a:bodyPr>
          <a:lstStyle/>
          <a:p>
            <a:pPr rtl="0"/>
            <a:r>
              <a:rPr lang="ja-JP" altLang="en-US" sz="1800" b="0" i="0" u="none" strike="noStrike">
                <a:solidFill>
                  <a:srgbClr val="000000"/>
                </a:solidFill>
                <a:effectLst/>
                <a:latin typeface="Meiryo" panose="020B0604030504040204" pitchFamily="34" charset="-128"/>
                <a:ea typeface="Meiryo" panose="020B0604030504040204" pitchFamily="34" charset="-128"/>
              </a:rPr>
              <a:t>  今回作成するアプリケーション</a:t>
            </a:r>
            <a:endParaRPr lang="ja-JP" altLang="en-US" b="0">
              <a:effectLst/>
              <a:latin typeface="Meiryo" panose="020B0604030504040204" pitchFamily="34" charset="-128"/>
              <a:ea typeface="Meiryo" panose="020B0604030504040204" pitchFamily="34" charset="-128"/>
            </a:endParaRPr>
          </a:p>
          <a:p>
            <a:pPr rtl="0"/>
            <a:r>
              <a:rPr lang="ja-JP" altLang="en-US" sz="3200" b="1" i="0" u="none" strike="noStrike">
                <a:solidFill>
                  <a:srgbClr val="FF0000"/>
                </a:solidFill>
                <a:effectLst/>
                <a:latin typeface="Meiryo" panose="020B0604030504040204" pitchFamily="34" charset="-128"/>
                <a:ea typeface="Meiryo" panose="020B0604030504040204" pitchFamily="34" charset="-128"/>
              </a:rPr>
              <a:t>「社員食堂用のお弁当注文管理」</a:t>
            </a:r>
            <a:endParaRPr lang="en-US" altLang="ja-JP" sz="3200" b="1" i="0" u="none" strike="noStrike" dirty="0">
              <a:solidFill>
                <a:srgbClr val="FF0000"/>
              </a:solidFill>
              <a:effectLst/>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45701018-3F7B-7730-1E2E-7B579F7FA45F}"/>
              </a:ext>
            </a:extLst>
          </p:cNvPr>
          <p:cNvSpPr txBox="1"/>
          <p:nvPr/>
        </p:nvSpPr>
        <p:spPr>
          <a:xfrm>
            <a:off x="113823" y="2821008"/>
            <a:ext cx="8828334" cy="3026470"/>
          </a:xfrm>
          <a:prstGeom prst="rect">
            <a:avLst/>
          </a:prstGeom>
          <a:noFill/>
        </p:spPr>
        <p:txBody>
          <a:bodyPr wrap="square">
            <a:spAutoFit/>
          </a:bodyPr>
          <a:lstStyle/>
          <a:p>
            <a:pPr rtl="0">
              <a:spcAft>
                <a:spcPts val="50"/>
              </a:spcAft>
            </a:pPr>
            <a:r>
              <a:rPr lang="ja-JP" altLang="en-US" sz="2000" b="1" i="0" u="none" strike="noStrike">
                <a:solidFill>
                  <a:srgbClr val="0C0C0C"/>
                </a:solidFill>
                <a:effectLst/>
                <a:latin typeface="Meiryo" panose="020B0604030504040204" pitchFamily="34" charset="-128"/>
                <a:ea typeface="Meiryo" panose="020B0604030504040204" pitchFamily="34" charset="-128"/>
              </a:rPr>
              <a:t>現在：</a:t>
            </a:r>
            <a:endParaRPr lang="ja-JP" altLang="en-US" b="0">
              <a:effectLst/>
              <a:latin typeface="Meiryo" panose="020B0604030504040204" pitchFamily="34" charset="-128"/>
              <a:ea typeface="Meiryo" panose="020B0604030504040204" pitchFamily="34" charset="-128"/>
            </a:endParaRPr>
          </a:p>
          <a:p>
            <a:pPr rtl="0">
              <a:spcAft>
                <a:spcPts val="50"/>
              </a:spcAft>
            </a:pPr>
            <a:r>
              <a:rPr lang="ja-JP" altLang="en-US" sz="1800" b="0" i="0" u="none" strike="noStrike">
                <a:solidFill>
                  <a:srgbClr val="0C0C0C"/>
                </a:solidFill>
                <a:effectLst/>
                <a:latin typeface="Meiryo" panose="020B0604030504040204" pitchFamily="34" charset="-128"/>
                <a:ea typeface="Meiryo" panose="020B0604030504040204" pitchFamily="34" charset="-128"/>
              </a:rPr>
              <a:t>・お弁当は３種類</a:t>
            </a:r>
            <a:endParaRPr lang="ja-JP" altLang="en-US" b="0">
              <a:effectLst/>
              <a:latin typeface="Meiryo" panose="020B0604030504040204" pitchFamily="34" charset="-128"/>
              <a:ea typeface="Meiryo" panose="020B0604030504040204" pitchFamily="34" charset="-128"/>
            </a:endParaRPr>
          </a:p>
          <a:p>
            <a:pPr rtl="0">
              <a:spcAft>
                <a:spcPts val="50"/>
              </a:spcAft>
            </a:pPr>
            <a:r>
              <a:rPr lang="ja-JP" altLang="en-US" sz="1800" b="0" i="0" u="none" strike="noStrike">
                <a:solidFill>
                  <a:srgbClr val="0C0C0C"/>
                </a:solidFill>
                <a:effectLst/>
                <a:latin typeface="Meiryo" panose="020B0604030504040204" pitchFamily="34" charset="-128"/>
                <a:ea typeface="Meiryo" panose="020B0604030504040204" pitchFamily="34" charset="-128"/>
              </a:rPr>
              <a:t>・前日に翌日に食べたいお弁当を</a:t>
            </a:r>
            <a:r>
              <a:rPr lang="ja-JP" altLang="en-US" sz="1800" b="1" i="0" u="none" strike="noStrike">
                <a:solidFill>
                  <a:srgbClr val="FF0000"/>
                </a:solidFill>
                <a:effectLst/>
                <a:latin typeface="Meiryo" panose="020B0604030504040204" pitchFamily="34" charset="-128"/>
                <a:ea typeface="Meiryo" panose="020B0604030504040204" pitchFamily="34" charset="-128"/>
              </a:rPr>
              <a:t>紙に記載</a:t>
            </a:r>
            <a:endParaRPr lang="ja-JP" altLang="en-US" b="0">
              <a:effectLst/>
              <a:latin typeface="Meiryo" panose="020B0604030504040204" pitchFamily="34" charset="-128"/>
              <a:ea typeface="Meiryo" panose="020B0604030504040204" pitchFamily="34" charset="-128"/>
            </a:endParaRPr>
          </a:p>
          <a:p>
            <a:pPr rtl="0">
              <a:spcAft>
                <a:spcPts val="50"/>
              </a:spcAft>
            </a:pPr>
            <a:r>
              <a:rPr lang="ja-JP" altLang="en-US" sz="1800" b="0" i="0" u="none" strike="noStrike">
                <a:solidFill>
                  <a:srgbClr val="0C0C0C"/>
                </a:solidFill>
                <a:effectLst/>
                <a:latin typeface="Meiryo" panose="020B0604030504040204" pitchFamily="34" charset="-128"/>
                <a:ea typeface="Meiryo" panose="020B0604030504040204" pitchFamily="34" charset="-128"/>
              </a:rPr>
              <a:t>・社員番号、部署名、お弁当の種類を記載</a:t>
            </a:r>
            <a:endParaRPr lang="ja-JP" altLang="en-US" b="0">
              <a:effectLst/>
              <a:latin typeface="Meiryo" panose="020B0604030504040204" pitchFamily="34" charset="-128"/>
              <a:ea typeface="Meiryo" panose="020B0604030504040204" pitchFamily="34" charset="-128"/>
            </a:endParaRPr>
          </a:p>
          <a:p>
            <a:pPr rtl="0">
              <a:spcAft>
                <a:spcPts val="50"/>
              </a:spcAft>
            </a:pPr>
            <a:r>
              <a:rPr lang="ja-JP" altLang="en-US" sz="1800" b="0" i="0" u="none" strike="noStrike">
                <a:solidFill>
                  <a:srgbClr val="0C0C0C"/>
                </a:solidFill>
                <a:effectLst/>
                <a:latin typeface="Meiryo" panose="020B0604030504040204" pitchFamily="34" charset="-128"/>
                <a:ea typeface="Meiryo" panose="020B0604030504040204" pitchFamily="34" charset="-128"/>
              </a:rPr>
              <a:t>・総務担当がお弁当の紙を電子化して業者に送付</a:t>
            </a:r>
            <a:endParaRPr lang="ja-JP" altLang="en-US" b="0">
              <a:effectLst/>
              <a:latin typeface="Meiryo" panose="020B0604030504040204" pitchFamily="34" charset="-128"/>
              <a:ea typeface="Meiryo" panose="020B0604030504040204" pitchFamily="34" charset="-128"/>
            </a:endParaRPr>
          </a:p>
          <a:p>
            <a:pPr rtl="0">
              <a:spcAft>
                <a:spcPts val="50"/>
              </a:spcAft>
            </a:pPr>
            <a:r>
              <a:rPr lang="ja-JP" altLang="en-US" sz="1800" b="0" i="0" u="none" strike="noStrike">
                <a:solidFill>
                  <a:srgbClr val="0C0C0C"/>
                </a:solidFill>
                <a:effectLst/>
                <a:latin typeface="Meiryo" panose="020B0604030504040204" pitchFamily="34" charset="-128"/>
                <a:ea typeface="Meiryo" panose="020B0604030504040204" pitchFamily="34" charset="-128"/>
              </a:rPr>
              <a:t>・お弁当費用は給料から天引き</a:t>
            </a:r>
            <a:endParaRPr lang="ja-JP" altLang="en-US" b="0">
              <a:effectLst/>
              <a:latin typeface="Meiryo" panose="020B0604030504040204" pitchFamily="34" charset="-128"/>
              <a:ea typeface="Meiryo" panose="020B0604030504040204" pitchFamily="34" charset="-128"/>
            </a:endParaRPr>
          </a:p>
          <a:p>
            <a:pPr rtl="0">
              <a:spcAft>
                <a:spcPts val="50"/>
              </a:spcAft>
            </a:pPr>
            <a:br>
              <a:rPr lang="ja-JP" altLang="en-US" b="0">
                <a:effectLst/>
                <a:latin typeface="Meiryo" panose="020B0604030504040204" pitchFamily="34" charset="-128"/>
                <a:ea typeface="Meiryo" panose="020B0604030504040204" pitchFamily="34" charset="-128"/>
              </a:rPr>
            </a:br>
            <a:r>
              <a:rPr lang="ja-JP" altLang="en-US" sz="2000" b="1" i="0" u="none" strike="noStrike">
                <a:solidFill>
                  <a:srgbClr val="0C0C0C"/>
                </a:solidFill>
                <a:effectLst/>
                <a:latin typeface="Meiryo" panose="020B0604030504040204" pitchFamily="34" charset="-128"/>
                <a:ea typeface="Meiryo" panose="020B0604030504040204" pitchFamily="34" charset="-128"/>
              </a:rPr>
              <a:t>悩み：</a:t>
            </a:r>
            <a:endParaRPr lang="ja-JP" altLang="en-US" b="0">
              <a:effectLst/>
              <a:latin typeface="Meiryo" panose="020B0604030504040204" pitchFamily="34" charset="-128"/>
              <a:ea typeface="Meiryo" panose="020B0604030504040204" pitchFamily="34" charset="-128"/>
            </a:endParaRPr>
          </a:p>
          <a:p>
            <a:pPr rtl="0">
              <a:spcAft>
                <a:spcPts val="50"/>
              </a:spcAft>
            </a:pPr>
            <a:r>
              <a:rPr lang="ja-JP" altLang="en-US" sz="1800" b="0" i="0" u="none" strike="noStrike">
                <a:solidFill>
                  <a:srgbClr val="0C0C0C"/>
                </a:solidFill>
                <a:effectLst/>
                <a:latin typeface="Meiryo" panose="020B0604030504040204" pitchFamily="34" charset="-128"/>
                <a:ea typeface="Meiryo" panose="020B0604030504040204" pitchFamily="34" charset="-128"/>
              </a:rPr>
              <a:t>・総務担当が紙の内容を入力する必要がある</a:t>
            </a:r>
            <a:endParaRPr lang="ja-JP" altLang="en-US" b="0">
              <a:effectLst/>
              <a:latin typeface="Meiryo" panose="020B0604030504040204" pitchFamily="34" charset="-128"/>
              <a:ea typeface="Meiryo" panose="020B0604030504040204" pitchFamily="34" charset="-128"/>
            </a:endParaRPr>
          </a:p>
          <a:p>
            <a:pPr rtl="0">
              <a:spcAft>
                <a:spcPts val="50"/>
              </a:spcAft>
            </a:pPr>
            <a:r>
              <a:rPr lang="ja-JP" altLang="en-US" sz="1800" b="1" i="0" u="none" strike="noStrike">
                <a:solidFill>
                  <a:srgbClr val="FF0000"/>
                </a:solidFill>
                <a:effectLst/>
                <a:latin typeface="Meiryo" panose="020B0604030504040204" pitchFamily="34" charset="-128"/>
                <a:ea typeface="Meiryo" panose="020B0604030504040204" pitchFamily="34" charset="-128"/>
              </a:rPr>
              <a:t>（入力時に間違わないようにクロスチェックも必要）</a:t>
            </a:r>
            <a:endParaRPr lang="ja-JP" altLang="en-US">
              <a:latin typeface="Meiryo" panose="020B0604030504040204" pitchFamily="34" charset="-128"/>
              <a:ea typeface="Meiryo" panose="020B0604030504040204" pitchFamily="34" charset="-128"/>
            </a:endParaRPr>
          </a:p>
        </p:txBody>
      </p:sp>
      <p:grpSp>
        <p:nvGrpSpPr>
          <p:cNvPr id="9" name="グループ化 8">
            <a:extLst>
              <a:ext uri="{FF2B5EF4-FFF2-40B4-BE49-F238E27FC236}">
                <a16:creationId xmlns:a16="http://schemas.microsoft.com/office/drawing/2014/main" id="{77C8CA0A-20F4-4014-80A2-94DA664CBD78}"/>
              </a:ext>
            </a:extLst>
          </p:cNvPr>
          <p:cNvGrpSpPr/>
          <p:nvPr/>
        </p:nvGrpSpPr>
        <p:grpSpPr>
          <a:xfrm>
            <a:off x="5669280" y="3322042"/>
            <a:ext cx="3034045" cy="1020311"/>
            <a:chOff x="5277467" y="3343501"/>
            <a:chExt cx="3392790" cy="977747"/>
          </a:xfrm>
        </p:grpSpPr>
        <p:pic>
          <p:nvPicPr>
            <p:cNvPr id="1037" name="Picture 13" descr="幕の内弁当のイラスト | かわいいフリー素材集 いらすとや">
              <a:extLst>
                <a:ext uri="{FF2B5EF4-FFF2-40B4-BE49-F238E27FC236}">
                  <a16:creationId xmlns:a16="http://schemas.microsoft.com/office/drawing/2014/main" id="{452689E4-719B-A966-566C-D9667B85C22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7467" y="3343501"/>
              <a:ext cx="1007987" cy="977747"/>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中華弁当イラスト - No: 1859456｜無料イラスト・フリー素材なら「イラストAC」">
              <a:extLst>
                <a:ext uri="{FF2B5EF4-FFF2-40B4-BE49-F238E27FC236}">
                  <a16:creationId xmlns:a16="http://schemas.microsoft.com/office/drawing/2014/main" id="{EBB1D664-E93A-AD7A-C204-AAC88C5FA99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410263" y="3383437"/>
              <a:ext cx="1149480" cy="74888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オムライス弁当のイラストイラスト - No: 23467781｜無料イラスト・フリー素材なら「イラストAC」">
              <a:extLst>
                <a:ext uri="{FF2B5EF4-FFF2-40B4-BE49-F238E27FC236}">
                  <a16:creationId xmlns:a16="http://schemas.microsoft.com/office/drawing/2014/main" id="{A2031D8D-3158-E783-7E23-6CC8D4A7299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84552" y="3429000"/>
              <a:ext cx="985705" cy="813446"/>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E160D0F4-6E92-E65F-1D52-9FECC50F2163}"/>
                </a:ext>
              </a:extLst>
            </p:cNvPr>
            <p:cNvSpPr/>
            <p:nvPr/>
          </p:nvSpPr>
          <p:spPr>
            <a:xfrm>
              <a:off x="7412652" y="3383437"/>
              <a:ext cx="209495" cy="33315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 name="図 2" descr="図形&#10;&#10;中程度の精度で自動的に生成された説明">
            <a:extLst>
              <a:ext uri="{FF2B5EF4-FFF2-40B4-BE49-F238E27FC236}">
                <a16:creationId xmlns:a16="http://schemas.microsoft.com/office/drawing/2014/main" id="{E8B9AB51-F567-2953-103E-6AC6B00EA42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682297" y="4972612"/>
            <a:ext cx="1185774" cy="848857"/>
          </a:xfrm>
          <a:prstGeom prst="rect">
            <a:avLst/>
          </a:prstGeom>
        </p:spPr>
      </p:pic>
    </p:spTree>
    <p:extLst>
      <p:ext uri="{BB962C8B-B14F-4D97-AF65-F5344CB8AC3E}">
        <p14:creationId xmlns:p14="http://schemas.microsoft.com/office/powerpoint/2010/main" val="2704053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8C135A8-6365-424E-9D22-4D831DD1541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64254" y="2511632"/>
            <a:ext cx="2388968" cy="2388968"/>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dirty="0"/>
              <a:t>イノベーションとデジタル</a:t>
            </a:r>
          </a:p>
        </p:txBody>
      </p:sp>
      <p:sp>
        <p:nvSpPr>
          <p:cNvPr id="39" name="正方形/長方形 38">
            <a:extLst>
              <a:ext uri="{FF2B5EF4-FFF2-40B4-BE49-F238E27FC236}">
                <a16:creationId xmlns:a16="http://schemas.microsoft.com/office/drawing/2014/main" id="{542A70F6-CE03-A245-8842-9EEE9CDCB9CE}"/>
              </a:ext>
            </a:extLst>
          </p:cNvPr>
          <p:cNvSpPr/>
          <p:nvPr/>
        </p:nvSpPr>
        <p:spPr>
          <a:xfrm rot="10800000">
            <a:off x="7029590"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C1CB7E32-BBD7-3542-8605-5BBFBA820062}"/>
              </a:ext>
            </a:extLst>
          </p:cNvPr>
          <p:cNvSpPr/>
          <p:nvPr/>
        </p:nvSpPr>
        <p:spPr>
          <a:xfrm rot="10800000">
            <a:off x="7524470"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E9F8954C-168A-0449-A20B-E584C4EA3DB1}"/>
              </a:ext>
            </a:extLst>
          </p:cNvPr>
          <p:cNvSpPr/>
          <p:nvPr/>
        </p:nvSpPr>
        <p:spPr>
          <a:xfrm rot="10800000">
            <a:off x="8019350"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1C074CDF-0781-814F-A7F9-CE67801AAEAF}"/>
              </a:ext>
            </a:extLst>
          </p:cNvPr>
          <p:cNvSpPr/>
          <p:nvPr/>
        </p:nvSpPr>
        <p:spPr>
          <a:xfrm rot="10800000">
            <a:off x="7029590" y="1463727"/>
            <a:ext cx="419237" cy="41622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9A6A2836-7EF1-C646-BD6C-668AF7EAB2A4}"/>
              </a:ext>
            </a:extLst>
          </p:cNvPr>
          <p:cNvSpPr/>
          <p:nvPr/>
        </p:nvSpPr>
        <p:spPr>
          <a:xfrm rot="10800000">
            <a:off x="7524470"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1BA472B-079F-3C43-AF44-265FFD7BE656}"/>
              </a:ext>
            </a:extLst>
          </p:cNvPr>
          <p:cNvSpPr/>
          <p:nvPr/>
        </p:nvSpPr>
        <p:spPr>
          <a:xfrm rot="10800000">
            <a:off x="8019350"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1BA682B3-7EFB-9E4C-912F-D8337527E6F2}"/>
              </a:ext>
            </a:extLst>
          </p:cNvPr>
          <p:cNvSpPr/>
          <p:nvPr/>
        </p:nvSpPr>
        <p:spPr>
          <a:xfrm rot="10800000">
            <a:off x="7029590"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E06E353E-9C7E-7044-AA0B-B3BCD830E110}"/>
              </a:ext>
            </a:extLst>
          </p:cNvPr>
          <p:cNvSpPr/>
          <p:nvPr/>
        </p:nvSpPr>
        <p:spPr>
          <a:xfrm rot="10800000">
            <a:off x="7524470"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1C0B9A4B-7390-D843-964F-8FD43694ABCD}"/>
              </a:ext>
            </a:extLst>
          </p:cNvPr>
          <p:cNvSpPr/>
          <p:nvPr/>
        </p:nvSpPr>
        <p:spPr>
          <a:xfrm rot="10800000">
            <a:off x="8019350" y="1966134"/>
            <a:ext cx="419237" cy="41622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9852B4F2-7ADD-284E-BDF3-55562DD74711}"/>
              </a:ext>
            </a:extLst>
          </p:cNvPr>
          <p:cNvSpPr/>
          <p:nvPr/>
        </p:nvSpPr>
        <p:spPr>
          <a:xfrm>
            <a:off x="4955257"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FA4B3003-BB01-C94C-9898-2315D203723F}"/>
              </a:ext>
            </a:extLst>
          </p:cNvPr>
          <p:cNvSpPr/>
          <p:nvPr/>
        </p:nvSpPr>
        <p:spPr>
          <a:xfrm>
            <a:off x="5450137"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C063DE2D-0C88-D142-B734-14FFC6BA2042}"/>
              </a:ext>
            </a:extLst>
          </p:cNvPr>
          <p:cNvSpPr/>
          <p:nvPr/>
        </p:nvSpPr>
        <p:spPr>
          <a:xfrm>
            <a:off x="5945017"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2204AD2C-690A-F748-BE4D-6E8504315228}"/>
              </a:ext>
            </a:extLst>
          </p:cNvPr>
          <p:cNvSpPr/>
          <p:nvPr/>
        </p:nvSpPr>
        <p:spPr>
          <a:xfrm>
            <a:off x="4955257" y="1463727"/>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3ACCD179-6569-EC4A-84E8-DCFA2555F9F6}"/>
              </a:ext>
            </a:extLst>
          </p:cNvPr>
          <p:cNvSpPr/>
          <p:nvPr/>
        </p:nvSpPr>
        <p:spPr>
          <a:xfrm>
            <a:off x="5450137"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3E3A41BE-4FD8-374D-9576-51523606CE4D}"/>
              </a:ext>
            </a:extLst>
          </p:cNvPr>
          <p:cNvSpPr/>
          <p:nvPr/>
        </p:nvSpPr>
        <p:spPr>
          <a:xfrm>
            <a:off x="5945017"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8FEA1F6-5E2A-5949-8E2A-3E7DF163C697}"/>
              </a:ext>
            </a:extLst>
          </p:cNvPr>
          <p:cNvSpPr/>
          <p:nvPr/>
        </p:nvSpPr>
        <p:spPr>
          <a:xfrm>
            <a:off x="4955257"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DC1391A0-5860-574C-9BC5-6BC86CB1ED45}"/>
              </a:ext>
            </a:extLst>
          </p:cNvPr>
          <p:cNvSpPr/>
          <p:nvPr/>
        </p:nvSpPr>
        <p:spPr>
          <a:xfrm>
            <a:off x="5450137"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113C1218-2782-F44C-96B9-9D63519725F5}"/>
              </a:ext>
            </a:extLst>
          </p:cNvPr>
          <p:cNvSpPr/>
          <p:nvPr/>
        </p:nvSpPr>
        <p:spPr>
          <a:xfrm>
            <a:off x="5945017" y="1966134"/>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336873FE-7F5B-9841-8BDD-58EBDC58AFFF}"/>
              </a:ext>
            </a:extLst>
          </p:cNvPr>
          <p:cNvSpPr/>
          <p:nvPr/>
        </p:nvSpPr>
        <p:spPr>
          <a:xfrm>
            <a:off x="4955257" y="2979978"/>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4E1C5A5D-4B6A-0F4C-9DAC-85DB98E8A319}"/>
              </a:ext>
            </a:extLst>
          </p:cNvPr>
          <p:cNvSpPr/>
          <p:nvPr/>
        </p:nvSpPr>
        <p:spPr>
          <a:xfrm>
            <a:off x="5450137" y="2979978"/>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FF43C2E6-6AD5-304C-8F7B-A87BFF1182F5}"/>
              </a:ext>
            </a:extLst>
          </p:cNvPr>
          <p:cNvSpPr/>
          <p:nvPr/>
        </p:nvSpPr>
        <p:spPr>
          <a:xfrm>
            <a:off x="5945017" y="2979978"/>
            <a:ext cx="419237" cy="416222"/>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B74EE2B2-80F1-DE41-8C52-A9EE8CEEAFC1}"/>
              </a:ext>
            </a:extLst>
          </p:cNvPr>
          <p:cNvSpPr/>
          <p:nvPr/>
        </p:nvSpPr>
        <p:spPr>
          <a:xfrm>
            <a:off x="4955257" y="3450018"/>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CCD8A938-C845-A741-ACB0-C90AFE80A527}"/>
              </a:ext>
            </a:extLst>
          </p:cNvPr>
          <p:cNvSpPr/>
          <p:nvPr/>
        </p:nvSpPr>
        <p:spPr>
          <a:xfrm>
            <a:off x="5450137" y="3450018"/>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26A795C4-A4C9-9F4E-A87B-8B47B9990E4C}"/>
              </a:ext>
            </a:extLst>
          </p:cNvPr>
          <p:cNvSpPr/>
          <p:nvPr/>
        </p:nvSpPr>
        <p:spPr>
          <a:xfrm>
            <a:off x="5945017" y="3450018"/>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7C55843F-AC70-5449-B19C-37A9EB6584C6}"/>
              </a:ext>
            </a:extLst>
          </p:cNvPr>
          <p:cNvSpPr/>
          <p:nvPr/>
        </p:nvSpPr>
        <p:spPr>
          <a:xfrm>
            <a:off x="4955257" y="3952425"/>
            <a:ext cx="419237" cy="41622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3D85671B-5B4D-7848-BCF1-4F73EA4CF43A}"/>
              </a:ext>
            </a:extLst>
          </p:cNvPr>
          <p:cNvSpPr/>
          <p:nvPr/>
        </p:nvSpPr>
        <p:spPr>
          <a:xfrm>
            <a:off x="5450137" y="3952425"/>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CEA7D7C5-D0C6-3B44-8596-F8376A00F0AE}"/>
              </a:ext>
            </a:extLst>
          </p:cNvPr>
          <p:cNvSpPr/>
          <p:nvPr/>
        </p:nvSpPr>
        <p:spPr>
          <a:xfrm>
            <a:off x="5945017" y="3952425"/>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6" name="Picture 12" descr="カラーサークル矢印">
            <a:extLst>
              <a:ext uri="{FF2B5EF4-FFF2-40B4-BE49-F238E27FC236}">
                <a16:creationId xmlns:a16="http://schemas.microsoft.com/office/drawing/2014/main" id="{8C67B6AC-FC81-D147-B039-CD2CD945742E}"/>
              </a:ext>
            </a:extLst>
          </p:cNvPr>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bwMode="auto">
          <a:xfrm>
            <a:off x="6005061" y="1879949"/>
            <a:ext cx="1480875" cy="1641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6" name="テキスト ボックス 85">
            <a:extLst>
              <a:ext uri="{FF2B5EF4-FFF2-40B4-BE49-F238E27FC236}">
                <a16:creationId xmlns:a16="http://schemas.microsoft.com/office/drawing/2014/main" id="{5D815A60-CB61-2349-B520-E9A50408E86B}"/>
              </a:ext>
            </a:extLst>
          </p:cNvPr>
          <p:cNvSpPr txBox="1"/>
          <p:nvPr/>
        </p:nvSpPr>
        <p:spPr>
          <a:xfrm>
            <a:off x="4806505" y="5350247"/>
            <a:ext cx="3877985" cy="738664"/>
          </a:xfrm>
          <a:prstGeom prst="rect">
            <a:avLst/>
          </a:prstGeom>
          <a:noFill/>
        </p:spPr>
        <p:txBody>
          <a:bodyPr wrap="none" rtlCol="0">
            <a:spAutoFit/>
          </a:bodyPr>
          <a:lstStyle/>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様々な組合せを高速に検証</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b="1">
                <a:solidFill>
                  <a:schemeClr val="accent6">
                    <a:lumMod val="75000"/>
                  </a:schemeClr>
                </a:solidFill>
                <a:latin typeface="Meiryo" panose="020B0604030504040204" pitchFamily="34" charset="-128"/>
                <a:ea typeface="Meiryo" panose="020B0604030504040204" pitchFamily="34" charset="-128"/>
              </a:rPr>
              <a:t>レイア構造化・抽象化された要素</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p:txBody>
      </p:sp>
      <p:pic>
        <p:nvPicPr>
          <p:cNvPr id="67" name="図 66" descr="図形&#10;&#10;中程度の精度で自動的に生成された説明">
            <a:extLst>
              <a:ext uri="{FF2B5EF4-FFF2-40B4-BE49-F238E27FC236}">
                <a16:creationId xmlns:a16="http://schemas.microsoft.com/office/drawing/2014/main" id="{7D2F3584-5BB6-5D4F-BF82-E08F58B1C2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6963" y="1119348"/>
            <a:ext cx="1860630" cy="1860630"/>
          </a:xfrm>
          <a:prstGeom prst="rect">
            <a:avLst/>
          </a:prstGeom>
          <a:effectLst>
            <a:outerShdw blurRad="50800" dist="38100" dir="2700000" algn="tl" rotWithShape="0">
              <a:prstClr val="black">
                <a:alpha val="40000"/>
              </a:prstClr>
            </a:outerShdw>
          </a:effectLst>
        </p:spPr>
      </p:pic>
      <p:sp>
        <p:nvSpPr>
          <p:cNvPr id="36" name="テキスト ボックス 35">
            <a:extLst>
              <a:ext uri="{FF2B5EF4-FFF2-40B4-BE49-F238E27FC236}">
                <a16:creationId xmlns:a16="http://schemas.microsoft.com/office/drawing/2014/main" id="{E5D63364-110F-FE4E-828F-B1B7BEF1C3D6}"/>
              </a:ext>
            </a:extLst>
          </p:cNvPr>
          <p:cNvSpPr txBox="1"/>
          <p:nvPr/>
        </p:nvSpPr>
        <p:spPr>
          <a:xfrm>
            <a:off x="789118" y="5350247"/>
            <a:ext cx="3416320" cy="800219"/>
          </a:xfrm>
          <a:prstGeom prst="rect">
            <a:avLst/>
          </a:prstGeom>
          <a:noFill/>
        </p:spPr>
        <p:txBody>
          <a:bodyPr wrap="none" rtlCol="0">
            <a:spAutoFit/>
          </a:bodyPr>
          <a:lstStyle/>
          <a:p>
            <a:pPr algn="ctr"/>
            <a:r>
              <a:rPr lang="ja-JP" altLang="en-US" sz="2800" b="1">
                <a:solidFill>
                  <a:srgbClr val="0070C0"/>
                </a:solidFill>
                <a:latin typeface="Meiryo" panose="020B0604030504040204" pitchFamily="34" charset="-128"/>
                <a:ea typeface="Meiryo" panose="020B0604030504040204" pitchFamily="34" charset="-128"/>
              </a:rPr>
              <a:t>高速な試行錯誤</a:t>
            </a:r>
          </a:p>
          <a:p>
            <a:pPr algn="ctr"/>
            <a:r>
              <a:rPr lang="ja-JP" altLang="en-US" b="1">
                <a:solidFill>
                  <a:srgbClr val="0070C0"/>
                </a:solidFill>
                <a:latin typeface="Meiryo" panose="020B0604030504040204" pitchFamily="34" charset="-128"/>
                <a:ea typeface="Meiryo" panose="020B0604030504040204" pitchFamily="34" charset="-128"/>
              </a:rPr>
              <a:t>フィードバックとアップデート</a:t>
            </a:r>
            <a:endParaRPr lang="en-US" altLang="ja-JP" b="1"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92F47364-D767-804D-9608-A8722C7668D2}"/>
              </a:ext>
            </a:extLst>
          </p:cNvPr>
          <p:cNvSpPr txBox="1"/>
          <p:nvPr/>
        </p:nvSpPr>
        <p:spPr>
          <a:xfrm>
            <a:off x="5832426" y="4540648"/>
            <a:ext cx="1826141" cy="584775"/>
          </a:xfrm>
          <a:prstGeom prst="rect">
            <a:avLst/>
          </a:prstGeom>
          <a:noFill/>
        </p:spPr>
        <p:txBody>
          <a:bodyPr wrap="none" rtlCol="0">
            <a:spAutoFit/>
          </a:bodyPr>
          <a:lstStyle/>
          <a:p>
            <a:pPr algn="ctr"/>
            <a:r>
              <a:rPr kumimoji="1" lang="ja-JP" altLang="en-US" sz="3200" b="1">
                <a:solidFill>
                  <a:srgbClr val="0052FF"/>
                </a:solidFill>
                <a:latin typeface="Meiryo" panose="020B0604030504040204" pitchFamily="34" charset="-128"/>
                <a:ea typeface="Meiryo" panose="020B0604030504040204" pitchFamily="34" charset="-128"/>
              </a:rPr>
              <a:t>デジタル</a:t>
            </a:r>
            <a:endParaRPr kumimoji="1" lang="ja-JP" altLang="en-US" sz="1200">
              <a:solidFill>
                <a:srgbClr val="0052FF"/>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E2DB4B89-47F8-6F19-CB04-8375CD6180A7}"/>
              </a:ext>
            </a:extLst>
          </p:cNvPr>
          <p:cNvSpPr txBox="1"/>
          <p:nvPr/>
        </p:nvSpPr>
        <p:spPr>
          <a:xfrm>
            <a:off x="550047" y="3316841"/>
            <a:ext cx="3894462"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新しい組合せによって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これまでにない価値を創造し</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不可逆的な行動変容をもたらすこと</a:t>
            </a:r>
          </a:p>
        </p:txBody>
      </p:sp>
      <p:grpSp>
        <p:nvGrpSpPr>
          <p:cNvPr id="4" name="グループ化 3">
            <a:extLst>
              <a:ext uri="{FF2B5EF4-FFF2-40B4-BE49-F238E27FC236}">
                <a16:creationId xmlns:a16="http://schemas.microsoft.com/office/drawing/2014/main" id="{FC1C45D7-981A-1F43-7D73-7952BD7AE6A6}"/>
              </a:ext>
            </a:extLst>
          </p:cNvPr>
          <p:cNvGrpSpPr/>
          <p:nvPr/>
        </p:nvGrpSpPr>
        <p:grpSpPr>
          <a:xfrm>
            <a:off x="301202" y="1243324"/>
            <a:ext cx="4143307" cy="1379764"/>
            <a:chOff x="428692" y="1216479"/>
            <a:chExt cx="4143307" cy="1379764"/>
          </a:xfrm>
        </p:grpSpPr>
        <p:sp>
          <p:nvSpPr>
            <p:cNvPr id="5" name="四角形吹き出し 4">
              <a:extLst>
                <a:ext uri="{FF2B5EF4-FFF2-40B4-BE49-F238E27FC236}">
                  <a16:creationId xmlns:a16="http://schemas.microsoft.com/office/drawing/2014/main" id="{DCCD3FFD-97B5-249E-3A2C-BE33646AA721}"/>
                </a:ext>
              </a:extLst>
            </p:cNvPr>
            <p:cNvSpPr/>
            <p:nvPr/>
          </p:nvSpPr>
          <p:spPr>
            <a:xfrm>
              <a:off x="428692" y="1216479"/>
              <a:ext cx="4143307" cy="1379764"/>
            </a:xfrm>
            <a:prstGeom prst="wedgeRectCallout">
              <a:avLst>
                <a:gd name="adj1" fmla="val 3900"/>
                <a:gd name="adj2" fmla="val 92072"/>
              </a:avLst>
            </a:prstGeom>
            <a:solidFill>
              <a:srgbClr val="0070C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80A374A1-E8B9-AD8A-A1D6-804C3B16D956}"/>
                </a:ext>
              </a:extLst>
            </p:cNvPr>
            <p:cNvSpPr txBox="1"/>
            <p:nvPr/>
          </p:nvSpPr>
          <p:spPr>
            <a:xfrm>
              <a:off x="868385" y="1377678"/>
              <a:ext cx="3259226" cy="1138773"/>
            </a:xfrm>
            <a:prstGeom prst="rect">
              <a:avLst/>
            </a:prstGeom>
            <a:noFill/>
          </p:spPr>
          <p:txBody>
            <a:bodyPr wrap="non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イノベーション</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は</a:t>
              </a:r>
              <a:endParaRPr kumimoji="1"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イテレーション</a:t>
              </a:r>
              <a:r>
                <a:rPr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反復</a:t>
              </a:r>
              <a:r>
                <a:rPr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p>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によって生みだされる</a:t>
              </a:r>
            </a:p>
          </p:txBody>
        </p:sp>
      </p:grpSp>
      <p:grpSp>
        <p:nvGrpSpPr>
          <p:cNvPr id="8" name="グループ化 7">
            <a:extLst>
              <a:ext uri="{FF2B5EF4-FFF2-40B4-BE49-F238E27FC236}">
                <a16:creationId xmlns:a16="http://schemas.microsoft.com/office/drawing/2014/main" id="{71E3962C-8ACB-1283-4B8A-3381A129E8FF}"/>
              </a:ext>
            </a:extLst>
          </p:cNvPr>
          <p:cNvGrpSpPr/>
          <p:nvPr/>
        </p:nvGrpSpPr>
        <p:grpSpPr>
          <a:xfrm>
            <a:off x="301202" y="5350247"/>
            <a:ext cx="4143308" cy="768344"/>
            <a:chOff x="301201" y="4543359"/>
            <a:chExt cx="4068561" cy="584775"/>
          </a:xfrm>
        </p:grpSpPr>
        <p:sp>
          <p:nvSpPr>
            <p:cNvPr id="9" name="テキスト ボックス 8">
              <a:extLst>
                <a:ext uri="{FF2B5EF4-FFF2-40B4-BE49-F238E27FC236}">
                  <a16:creationId xmlns:a16="http://schemas.microsoft.com/office/drawing/2014/main" id="{0EF00832-1DD1-D082-9317-D64721A838A8}"/>
                </a:ext>
              </a:extLst>
            </p:cNvPr>
            <p:cNvSpPr txBox="1"/>
            <p:nvPr/>
          </p:nvSpPr>
          <p:spPr>
            <a:xfrm>
              <a:off x="301201" y="4543359"/>
              <a:ext cx="4068561" cy="584775"/>
            </a:xfrm>
            <a:prstGeom prst="rect">
              <a:avLst/>
            </a:prstGeom>
            <a:solidFill>
              <a:srgbClr val="0432FF">
                <a:alpha val="63137"/>
              </a:srgbClr>
            </a:solidFill>
          </p:spPr>
          <p:txBody>
            <a:bodyPr wrap="square" rtlCol="0">
              <a:spAutoFit/>
            </a:bodyPr>
            <a:lstStyle/>
            <a:p>
              <a:pPr algn="ctr"/>
              <a:endParaRPr kumimoji="1" lang="ja-JP" altLang="en-US" sz="3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798A74AE-92E2-3B04-A356-E03021229C33}"/>
                </a:ext>
              </a:extLst>
            </p:cNvPr>
            <p:cNvSpPr txBox="1"/>
            <p:nvPr/>
          </p:nvSpPr>
          <p:spPr>
            <a:xfrm>
              <a:off x="301201" y="4664684"/>
              <a:ext cx="4068560" cy="398215"/>
            </a:xfrm>
            <a:prstGeom prst="rect">
              <a:avLst/>
            </a:prstGeom>
            <a:noFill/>
          </p:spPr>
          <p:txBody>
            <a:bodyPr wrap="square">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Try and Learn!</a:t>
              </a: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86568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Meiryo" panose="020B0604030504040204" pitchFamily="34" charset="-128"/>
                <a:ea typeface="Meiryo" panose="020B0604030504040204" pitchFamily="34" charset="-128"/>
                <a:cs typeface="Arial" pitchFamily="34" charset="0"/>
              </a:rPr>
              <a:t>DevOps</a:t>
            </a:r>
          </a:p>
          <a:p>
            <a:pPr algn="r"/>
            <a:r>
              <a:rPr lang="en-US" altLang="ja-JP" sz="1600" dirty="0">
                <a:solidFill>
                  <a:schemeClr val="bg1"/>
                </a:solidFill>
                <a:latin typeface="Meiryo" panose="020B0604030504040204" pitchFamily="34" charset="-128"/>
                <a:ea typeface="Meiryo" panose="020B0604030504040204" pitchFamily="34" charset="-128"/>
                <a:cs typeface="Arial" pitchFamily="34" charset="0"/>
              </a:rPr>
              <a:t>Development &amp; Operation  </a:t>
            </a:r>
            <a:endParaRPr lang="ja-JP" altLang="en-US" sz="16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29486972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4BCFB452-921B-3140-A25F-02F2B9DAC9C4}"/>
              </a:ext>
            </a:extLst>
          </p:cNvPr>
          <p:cNvSpPr/>
          <p:nvPr/>
        </p:nvSpPr>
        <p:spPr>
          <a:xfrm rot="10800000">
            <a:off x="136676" y="5613017"/>
            <a:ext cx="8829020" cy="340479"/>
          </a:xfrm>
          <a:prstGeom prst="triangle">
            <a:avLst>
              <a:gd name="adj" fmla="val 94739"/>
            </a:avLst>
          </a:prstGeom>
          <a:gradFill flip="none" rotWithShape="1">
            <a:gsLst>
              <a:gs pos="11000">
                <a:schemeClr val="tx1">
                  <a:lumMod val="50000"/>
                  <a:lumOff val="50000"/>
                </a:schemeClr>
              </a:gs>
              <a:gs pos="60000">
                <a:schemeClr val="bg1">
                  <a:lumMod val="75000"/>
                </a:schemeClr>
              </a:gs>
              <a:gs pos="100000">
                <a:schemeClr val="bg1">
                  <a:lumMod val="85000"/>
                </a:schemeClr>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63BFDD6B-2EA3-C547-9051-EFF0F8C42EB3}"/>
              </a:ext>
            </a:extLst>
          </p:cNvPr>
          <p:cNvSpPr/>
          <p:nvPr/>
        </p:nvSpPr>
        <p:spPr>
          <a:xfrm>
            <a:off x="6713022" y="740588"/>
            <a:ext cx="2252723" cy="4640458"/>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FA579FBF-E5F4-E546-BE38-FD524E5C0101}"/>
              </a:ext>
            </a:extLst>
          </p:cNvPr>
          <p:cNvSpPr/>
          <p:nvPr/>
        </p:nvSpPr>
        <p:spPr>
          <a:xfrm>
            <a:off x="4620496" y="5386885"/>
            <a:ext cx="4345200" cy="249420"/>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59687E79-A151-EC46-B61F-39872FD12AA3}"/>
              </a:ext>
            </a:extLst>
          </p:cNvPr>
          <p:cNvSpPr/>
          <p:nvPr/>
        </p:nvSpPr>
        <p:spPr>
          <a:xfrm>
            <a:off x="6721762" y="5099400"/>
            <a:ext cx="2243934" cy="23027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472C73BE-2D75-4740-A2D1-615D6950613E}"/>
              </a:ext>
            </a:extLst>
          </p:cNvPr>
          <p:cNvSpPr/>
          <p:nvPr/>
        </p:nvSpPr>
        <p:spPr>
          <a:xfrm>
            <a:off x="2340478" y="740588"/>
            <a:ext cx="4375361" cy="464045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8D0422F0-BC05-6D40-97F4-61F13CD57836}"/>
              </a:ext>
            </a:extLst>
          </p:cNvPr>
          <p:cNvSpPr/>
          <p:nvPr/>
        </p:nvSpPr>
        <p:spPr>
          <a:xfrm>
            <a:off x="4624317" y="5103306"/>
            <a:ext cx="2088706" cy="23027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4525B29-BE14-A848-ADED-66380F3B55A2}"/>
              </a:ext>
            </a:extLst>
          </p:cNvPr>
          <p:cNvSpPr/>
          <p:nvPr/>
        </p:nvSpPr>
        <p:spPr>
          <a:xfrm>
            <a:off x="2350372" y="5380748"/>
            <a:ext cx="2270124" cy="2494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37B4AD5F-F0C5-A642-8605-AB02133D9501}"/>
              </a:ext>
            </a:extLst>
          </p:cNvPr>
          <p:cNvSpPr/>
          <p:nvPr/>
        </p:nvSpPr>
        <p:spPr>
          <a:xfrm>
            <a:off x="148858" y="741736"/>
            <a:ext cx="2201514" cy="4640458"/>
          </a:xfrm>
          <a:prstGeom prst="rect">
            <a:avLst/>
          </a:prstGeom>
          <a:solidFill>
            <a:schemeClr val="accent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円/楕円 2">
            <a:extLst>
              <a:ext uri="{FF2B5EF4-FFF2-40B4-BE49-F238E27FC236}">
                <a16:creationId xmlns:a16="http://schemas.microsoft.com/office/drawing/2014/main" id="{8256CED4-4399-7B43-85C0-F9C1BB4BE2E9}"/>
              </a:ext>
            </a:extLst>
          </p:cNvPr>
          <p:cNvSpPr/>
          <p:nvPr/>
        </p:nvSpPr>
        <p:spPr>
          <a:xfrm>
            <a:off x="2322102" y="1704880"/>
            <a:ext cx="2192035" cy="2217187"/>
          </a:xfrm>
          <a:prstGeom prst="ellipse">
            <a:avLst/>
          </a:prstGeom>
          <a:noFill/>
          <a:ln w="76200">
            <a:solidFill>
              <a:schemeClr val="accent3">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DC024CC3-AE28-0A45-8B7C-47C05B9CEEAE}"/>
              </a:ext>
            </a:extLst>
          </p:cNvPr>
          <p:cNvSpPr/>
          <p:nvPr/>
        </p:nvSpPr>
        <p:spPr>
          <a:xfrm>
            <a:off x="4525851" y="1677057"/>
            <a:ext cx="2192035" cy="2217187"/>
          </a:xfrm>
          <a:prstGeom prst="ellipse">
            <a:avLst/>
          </a:prstGeom>
          <a:noFill/>
          <a:ln w="76200">
            <a:solidFill>
              <a:schemeClr val="accent6">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8" name="フリーフォーム 7">
            <a:extLst>
              <a:ext uri="{FF2B5EF4-FFF2-40B4-BE49-F238E27FC236}">
                <a16:creationId xmlns:a16="http://schemas.microsoft.com/office/drawing/2014/main" id="{03F3CE3D-E8FE-C340-9EEA-005F35B3ED24}"/>
              </a:ext>
            </a:extLst>
          </p:cNvPr>
          <p:cNvSpPr/>
          <p:nvPr/>
        </p:nvSpPr>
        <p:spPr>
          <a:xfrm>
            <a:off x="438789" y="1690254"/>
            <a:ext cx="1891412" cy="2303795"/>
          </a:xfrm>
          <a:custGeom>
            <a:avLst/>
            <a:gdLst>
              <a:gd name="connsiteX0" fmla="*/ 0 w 2408663"/>
              <a:gd name="connsiteY0" fmla="*/ 2659925 h 2659925"/>
              <a:gd name="connsiteX1" fmla="*/ 1137424 w 2408663"/>
              <a:gd name="connsiteY1" fmla="*/ 28237 h 2659925"/>
              <a:gd name="connsiteX2" fmla="*/ 2408663 w 2408663"/>
              <a:gd name="connsiteY2" fmla="*/ 1500198 h 2659925"/>
              <a:gd name="connsiteX0" fmla="*/ 0 w 2408663"/>
              <a:gd name="connsiteY0" fmla="*/ 2631951 h 2631951"/>
              <a:gd name="connsiteX1" fmla="*/ 1137424 w 2408663"/>
              <a:gd name="connsiteY1" fmla="*/ 263 h 2631951"/>
              <a:gd name="connsiteX2" fmla="*/ 2408663 w 2408663"/>
              <a:gd name="connsiteY2" fmla="*/ 1472224 h 2631951"/>
              <a:gd name="connsiteX0" fmla="*/ 0 w 2408663"/>
              <a:gd name="connsiteY0" fmla="*/ 2631688 h 2631688"/>
              <a:gd name="connsiteX1" fmla="*/ 1137424 w 2408663"/>
              <a:gd name="connsiteY1" fmla="*/ 0 h 2631688"/>
              <a:gd name="connsiteX2" fmla="*/ 2408663 w 2408663"/>
              <a:gd name="connsiteY2" fmla="*/ 1471961 h 2631688"/>
              <a:gd name="connsiteX0" fmla="*/ 0 w 2408663"/>
              <a:gd name="connsiteY0" fmla="*/ 2631688 h 2631688"/>
              <a:gd name="connsiteX1" fmla="*/ 1137424 w 2408663"/>
              <a:gd name="connsiteY1" fmla="*/ 0 h 2631688"/>
              <a:gd name="connsiteX2" fmla="*/ 2408663 w 2408663"/>
              <a:gd name="connsiteY2" fmla="*/ 1471961 h 2631688"/>
              <a:gd name="connsiteX0" fmla="*/ 0 w 2408663"/>
              <a:gd name="connsiteY0" fmla="*/ 2631688 h 2631688"/>
              <a:gd name="connsiteX1" fmla="*/ 1137424 w 2408663"/>
              <a:gd name="connsiteY1" fmla="*/ 0 h 2631688"/>
              <a:gd name="connsiteX2" fmla="*/ 2408663 w 2408663"/>
              <a:gd name="connsiteY2" fmla="*/ 1471961 h 2631688"/>
              <a:gd name="connsiteX0" fmla="*/ 0 w 2310486"/>
              <a:gd name="connsiteY0" fmla="*/ 2631688 h 2631688"/>
              <a:gd name="connsiteX1" fmla="*/ 1137424 w 2310486"/>
              <a:gd name="connsiteY1" fmla="*/ 0 h 2631688"/>
              <a:gd name="connsiteX2" fmla="*/ 2310486 w 2310486"/>
              <a:gd name="connsiteY2" fmla="*/ 1314893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21217 h 2621217"/>
              <a:gd name="connsiteX1" fmla="*/ 1539950 w 2389028"/>
              <a:gd name="connsiteY1" fmla="*/ 0 h 2621217"/>
              <a:gd name="connsiteX2" fmla="*/ 2389028 w 2389028"/>
              <a:gd name="connsiteY2" fmla="*/ 1325364 h 2621217"/>
              <a:gd name="connsiteX0" fmla="*/ 0 w 2389028"/>
              <a:gd name="connsiteY0" fmla="*/ 2600275 h 2600275"/>
              <a:gd name="connsiteX1" fmla="*/ 1382868 w 2389028"/>
              <a:gd name="connsiteY1" fmla="*/ 0 h 2600275"/>
              <a:gd name="connsiteX2" fmla="*/ 2389028 w 2389028"/>
              <a:gd name="connsiteY2" fmla="*/ 1304422 h 2600275"/>
              <a:gd name="connsiteX0" fmla="*/ 0 w 2389028"/>
              <a:gd name="connsiteY0" fmla="*/ 2589804 h 2589804"/>
              <a:gd name="connsiteX1" fmla="*/ 1353415 w 2389028"/>
              <a:gd name="connsiteY1" fmla="*/ 0 h 2589804"/>
              <a:gd name="connsiteX2" fmla="*/ 2389028 w 2389028"/>
              <a:gd name="connsiteY2" fmla="*/ 1293951 h 2589804"/>
              <a:gd name="connsiteX0" fmla="*/ 0 w 2389028"/>
              <a:gd name="connsiteY0" fmla="*/ 2589804 h 2589804"/>
              <a:gd name="connsiteX1" fmla="*/ 1353415 w 2389028"/>
              <a:gd name="connsiteY1" fmla="*/ 0 h 2589804"/>
              <a:gd name="connsiteX2" fmla="*/ 2389028 w 2389028"/>
              <a:gd name="connsiteY2" fmla="*/ 1293951 h 2589804"/>
              <a:gd name="connsiteX0" fmla="*/ 0 w 2389028"/>
              <a:gd name="connsiteY0" fmla="*/ 2589804 h 2589804"/>
              <a:gd name="connsiteX1" fmla="*/ 1353415 w 2389028"/>
              <a:gd name="connsiteY1" fmla="*/ 0 h 2589804"/>
              <a:gd name="connsiteX2" fmla="*/ 2389028 w 2389028"/>
              <a:gd name="connsiteY2" fmla="*/ 1293951 h 2589804"/>
              <a:gd name="connsiteX0" fmla="*/ 0 w 2389028"/>
              <a:gd name="connsiteY0" fmla="*/ 2589804 h 2589804"/>
              <a:gd name="connsiteX1" fmla="*/ 296239 w 2389028"/>
              <a:gd name="connsiteY1" fmla="*/ 2050643 h 2589804"/>
              <a:gd name="connsiteX2" fmla="*/ 1353415 w 2389028"/>
              <a:gd name="connsiteY2" fmla="*/ 0 h 2589804"/>
              <a:gd name="connsiteX3" fmla="*/ 2389028 w 2389028"/>
              <a:gd name="connsiteY3" fmla="*/ 1293951 h 2589804"/>
              <a:gd name="connsiteX0" fmla="*/ 0 w 2389028"/>
              <a:gd name="connsiteY0" fmla="*/ 2589804 h 2589804"/>
              <a:gd name="connsiteX1" fmla="*/ 420468 w 2389028"/>
              <a:gd name="connsiteY1" fmla="*/ 2155356 h 2589804"/>
              <a:gd name="connsiteX2" fmla="*/ 1353415 w 2389028"/>
              <a:gd name="connsiteY2" fmla="*/ 0 h 2589804"/>
              <a:gd name="connsiteX3" fmla="*/ 2389028 w 2389028"/>
              <a:gd name="connsiteY3" fmla="*/ 1293951 h 2589804"/>
              <a:gd name="connsiteX0" fmla="*/ 0 w 2389028"/>
              <a:gd name="connsiteY0" fmla="*/ 2589804 h 2589804"/>
              <a:gd name="connsiteX1" fmla="*/ 420468 w 2389028"/>
              <a:gd name="connsiteY1" fmla="*/ 2155356 h 2589804"/>
              <a:gd name="connsiteX2" fmla="*/ 1353415 w 2389028"/>
              <a:gd name="connsiteY2" fmla="*/ 0 h 2589804"/>
              <a:gd name="connsiteX3" fmla="*/ 2389028 w 2389028"/>
              <a:gd name="connsiteY3" fmla="*/ 1293951 h 2589804"/>
              <a:gd name="connsiteX0" fmla="*/ 0 w 2389028"/>
              <a:gd name="connsiteY0" fmla="*/ 2589804 h 2589804"/>
              <a:gd name="connsiteX1" fmla="*/ 602035 w 2389028"/>
              <a:gd name="connsiteY1" fmla="*/ 2165827 h 2589804"/>
              <a:gd name="connsiteX2" fmla="*/ 1353415 w 2389028"/>
              <a:gd name="connsiteY2" fmla="*/ 0 h 2589804"/>
              <a:gd name="connsiteX3" fmla="*/ 2389028 w 2389028"/>
              <a:gd name="connsiteY3" fmla="*/ 1293951 h 2589804"/>
              <a:gd name="connsiteX0" fmla="*/ 0 w 2389028"/>
              <a:gd name="connsiteY0" fmla="*/ 2579333 h 2579333"/>
              <a:gd name="connsiteX1" fmla="*/ 602035 w 2389028"/>
              <a:gd name="connsiteY1" fmla="*/ 2155356 h 2579333"/>
              <a:gd name="connsiteX2" fmla="*/ 1515869 w 2389028"/>
              <a:gd name="connsiteY2" fmla="*/ 0 h 2579333"/>
              <a:gd name="connsiteX3" fmla="*/ 2389028 w 2389028"/>
              <a:gd name="connsiteY3" fmla="*/ 1283480 h 2579333"/>
              <a:gd name="connsiteX0" fmla="*/ 0 w 2389028"/>
              <a:gd name="connsiteY0" fmla="*/ 2581014 h 2581014"/>
              <a:gd name="connsiteX1" fmla="*/ 602035 w 2389028"/>
              <a:gd name="connsiteY1" fmla="*/ 2157037 h 2581014"/>
              <a:gd name="connsiteX2" fmla="*/ 1515869 w 2389028"/>
              <a:gd name="connsiteY2" fmla="*/ 1681 h 2581014"/>
              <a:gd name="connsiteX3" fmla="*/ 2389028 w 2389028"/>
              <a:gd name="connsiteY3" fmla="*/ 1285161 h 2581014"/>
              <a:gd name="connsiteX0" fmla="*/ 0 w 2389028"/>
              <a:gd name="connsiteY0" fmla="*/ 2581014 h 2581014"/>
              <a:gd name="connsiteX1" fmla="*/ 602035 w 2389028"/>
              <a:gd name="connsiteY1" fmla="*/ 2157037 h 2581014"/>
              <a:gd name="connsiteX2" fmla="*/ 1515869 w 2389028"/>
              <a:gd name="connsiteY2" fmla="*/ 1681 h 2581014"/>
              <a:gd name="connsiteX3" fmla="*/ 2389028 w 2389028"/>
              <a:gd name="connsiteY3" fmla="*/ 1285161 h 2581014"/>
              <a:gd name="connsiteX0" fmla="*/ 0 w 2389028"/>
              <a:gd name="connsiteY0" fmla="*/ 2581014 h 2581014"/>
              <a:gd name="connsiteX1" fmla="*/ 602035 w 2389028"/>
              <a:gd name="connsiteY1" fmla="*/ 2157037 h 2581014"/>
              <a:gd name="connsiteX2" fmla="*/ 1611430 w 2389028"/>
              <a:gd name="connsiteY2" fmla="*/ 1681 h 2581014"/>
              <a:gd name="connsiteX3" fmla="*/ 2389028 w 2389028"/>
              <a:gd name="connsiteY3" fmla="*/ 1285161 h 2581014"/>
              <a:gd name="connsiteX0" fmla="*/ 0 w 2389028"/>
              <a:gd name="connsiteY0" fmla="*/ 2581014 h 2581014"/>
              <a:gd name="connsiteX1" fmla="*/ 602035 w 2389028"/>
              <a:gd name="connsiteY1" fmla="*/ 2157037 h 2581014"/>
              <a:gd name="connsiteX2" fmla="*/ 1611430 w 2389028"/>
              <a:gd name="connsiteY2" fmla="*/ 1681 h 2581014"/>
              <a:gd name="connsiteX3" fmla="*/ 2389028 w 2389028"/>
              <a:gd name="connsiteY3" fmla="*/ 1285161 h 2581014"/>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82868 h 2582868"/>
              <a:gd name="connsiteX1" fmla="*/ 602035 w 2389028"/>
              <a:gd name="connsiteY1" fmla="*/ 2158891 h 2582868"/>
              <a:gd name="connsiteX2" fmla="*/ 974723 w 2389028"/>
              <a:gd name="connsiteY2" fmla="*/ 954697 h 2582868"/>
              <a:gd name="connsiteX3" fmla="*/ 1611430 w 2389028"/>
              <a:gd name="connsiteY3" fmla="*/ 3535 h 2582868"/>
              <a:gd name="connsiteX4" fmla="*/ 2389028 w 2389028"/>
              <a:gd name="connsiteY4" fmla="*/ 1287015 h 2582868"/>
              <a:gd name="connsiteX0" fmla="*/ 0 w 2389028"/>
              <a:gd name="connsiteY0" fmla="*/ 2582922 h 2582922"/>
              <a:gd name="connsiteX1" fmla="*/ 602035 w 2389028"/>
              <a:gd name="connsiteY1" fmla="*/ 2158945 h 2582922"/>
              <a:gd name="connsiteX2" fmla="*/ 821826 w 2389028"/>
              <a:gd name="connsiteY2" fmla="*/ 944280 h 2582922"/>
              <a:gd name="connsiteX3" fmla="*/ 1611430 w 2389028"/>
              <a:gd name="connsiteY3" fmla="*/ 3589 h 2582922"/>
              <a:gd name="connsiteX4" fmla="*/ 2389028 w 2389028"/>
              <a:gd name="connsiteY4" fmla="*/ 1287069 h 2582922"/>
              <a:gd name="connsiteX0" fmla="*/ 0 w 2389028"/>
              <a:gd name="connsiteY0" fmla="*/ 2583480 h 2583480"/>
              <a:gd name="connsiteX1" fmla="*/ 602035 w 2389028"/>
              <a:gd name="connsiteY1" fmla="*/ 2159503 h 2583480"/>
              <a:gd name="connsiteX2" fmla="*/ 821826 w 2389028"/>
              <a:gd name="connsiteY2" fmla="*/ 944838 h 2583480"/>
              <a:gd name="connsiteX3" fmla="*/ 1611430 w 2389028"/>
              <a:gd name="connsiteY3" fmla="*/ 4147 h 2583480"/>
              <a:gd name="connsiteX4" fmla="*/ 2389028 w 2389028"/>
              <a:gd name="connsiteY4" fmla="*/ 1287627 h 2583480"/>
              <a:gd name="connsiteX0" fmla="*/ 0 w 2389028"/>
              <a:gd name="connsiteY0" fmla="*/ 2583480 h 2583480"/>
              <a:gd name="connsiteX1" fmla="*/ 602035 w 2389028"/>
              <a:gd name="connsiteY1" fmla="*/ 2159503 h 2583480"/>
              <a:gd name="connsiteX2" fmla="*/ 821826 w 2389028"/>
              <a:gd name="connsiteY2" fmla="*/ 944838 h 2583480"/>
              <a:gd name="connsiteX3" fmla="*/ 1611430 w 2389028"/>
              <a:gd name="connsiteY3" fmla="*/ 4147 h 2583480"/>
              <a:gd name="connsiteX4" fmla="*/ 2389028 w 2389028"/>
              <a:gd name="connsiteY4" fmla="*/ 1287627 h 2583480"/>
              <a:gd name="connsiteX0" fmla="*/ 0 w 2389028"/>
              <a:gd name="connsiteY0" fmla="*/ 2583480 h 2583480"/>
              <a:gd name="connsiteX1" fmla="*/ 430025 w 2389028"/>
              <a:gd name="connsiteY1" fmla="*/ 2086205 h 2583480"/>
              <a:gd name="connsiteX2" fmla="*/ 821826 w 2389028"/>
              <a:gd name="connsiteY2" fmla="*/ 944838 h 2583480"/>
              <a:gd name="connsiteX3" fmla="*/ 1611430 w 2389028"/>
              <a:gd name="connsiteY3" fmla="*/ 4147 h 2583480"/>
              <a:gd name="connsiteX4" fmla="*/ 2389028 w 2389028"/>
              <a:gd name="connsiteY4" fmla="*/ 1287627 h 2583480"/>
              <a:gd name="connsiteX0" fmla="*/ 0 w 2389028"/>
              <a:gd name="connsiteY0" fmla="*/ 2583341 h 2583341"/>
              <a:gd name="connsiteX1" fmla="*/ 430025 w 2389028"/>
              <a:gd name="connsiteY1" fmla="*/ 2086066 h 2583341"/>
              <a:gd name="connsiteX2" fmla="*/ 869606 w 2389028"/>
              <a:gd name="connsiteY2" fmla="*/ 965641 h 2583341"/>
              <a:gd name="connsiteX3" fmla="*/ 1611430 w 2389028"/>
              <a:gd name="connsiteY3" fmla="*/ 4008 h 2583341"/>
              <a:gd name="connsiteX4" fmla="*/ 2389028 w 2389028"/>
              <a:gd name="connsiteY4" fmla="*/ 1287488 h 2583341"/>
              <a:gd name="connsiteX0" fmla="*/ 0 w 2389028"/>
              <a:gd name="connsiteY0" fmla="*/ 2583211 h 2583211"/>
              <a:gd name="connsiteX1" fmla="*/ 430025 w 2389028"/>
              <a:gd name="connsiteY1" fmla="*/ 2085936 h 2583211"/>
              <a:gd name="connsiteX2" fmla="*/ 869606 w 2389028"/>
              <a:gd name="connsiteY2" fmla="*/ 965511 h 2583211"/>
              <a:gd name="connsiteX3" fmla="*/ 1611430 w 2389028"/>
              <a:gd name="connsiteY3" fmla="*/ 3878 h 2583211"/>
              <a:gd name="connsiteX4" fmla="*/ 2389028 w 2389028"/>
              <a:gd name="connsiteY4" fmla="*/ 1287358 h 2583211"/>
              <a:gd name="connsiteX0" fmla="*/ 0 w 2389028"/>
              <a:gd name="connsiteY0" fmla="*/ 2583211 h 2583211"/>
              <a:gd name="connsiteX1" fmla="*/ 430025 w 2389028"/>
              <a:gd name="connsiteY1" fmla="*/ 2085936 h 2583211"/>
              <a:gd name="connsiteX2" fmla="*/ 869606 w 2389028"/>
              <a:gd name="connsiteY2" fmla="*/ 965511 h 2583211"/>
              <a:gd name="connsiteX3" fmla="*/ 1611430 w 2389028"/>
              <a:gd name="connsiteY3" fmla="*/ 3878 h 2583211"/>
              <a:gd name="connsiteX4" fmla="*/ 2389028 w 2389028"/>
              <a:gd name="connsiteY4" fmla="*/ 1287358 h 2583211"/>
              <a:gd name="connsiteX0" fmla="*/ 0 w 2389028"/>
              <a:gd name="connsiteY0" fmla="*/ 2583211 h 2583211"/>
              <a:gd name="connsiteX1" fmla="*/ 430025 w 2389028"/>
              <a:gd name="connsiteY1" fmla="*/ 2085936 h 2583211"/>
              <a:gd name="connsiteX2" fmla="*/ 869606 w 2389028"/>
              <a:gd name="connsiteY2" fmla="*/ 965511 h 2583211"/>
              <a:gd name="connsiteX3" fmla="*/ 1611430 w 2389028"/>
              <a:gd name="connsiteY3" fmla="*/ 3878 h 2583211"/>
              <a:gd name="connsiteX4" fmla="*/ 2389028 w 2389028"/>
              <a:gd name="connsiteY4" fmla="*/ 1287358 h 2583211"/>
              <a:gd name="connsiteX0" fmla="*/ 0 w 2389028"/>
              <a:gd name="connsiteY0" fmla="*/ 2583088 h 2583088"/>
              <a:gd name="connsiteX1" fmla="*/ 430025 w 2389028"/>
              <a:gd name="connsiteY1" fmla="*/ 2085813 h 2583088"/>
              <a:gd name="connsiteX2" fmla="*/ 917386 w 2389028"/>
              <a:gd name="connsiteY2" fmla="*/ 986331 h 2583088"/>
              <a:gd name="connsiteX3" fmla="*/ 1611430 w 2389028"/>
              <a:gd name="connsiteY3" fmla="*/ 3755 h 2583088"/>
              <a:gd name="connsiteX4" fmla="*/ 2389028 w 2389028"/>
              <a:gd name="connsiteY4" fmla="*/ 1287235 h 2583088"/>
              <a:gd name="connsiteX0" fmla="*/ 0 w 2389028"/>
              <a:gd name="connsiteY0" fmla="*/ 2583208 h 2583208"/>
              <a:gd name="connsiteX1" fmla="*/ 430025 w 2389028"/>
              <a:gd name="connsiteY1" fmla="*/ 2085933 h 2583208"/>
              <a:gd name="connsiteX2" fmla="*/ 917386 w 2389028"/>
              <a:gd name="connsiteY2" fmla="*/ 986451 h 2583208"/>
              <a:gd name="connsiteX3" fmla="*/ 1611430 w 2389028"/>
              <a:gd name="connsiteY3" fmla="*/ 3875 h 2583208"/>
              <a:gd name="connsiteX4" fmla="*/ 2389028 w 2389028"/>
              <a:gd name="connsiteY4" fmla="*/ 1287355 h 2583208"/>
              <a:gd name="connsiteX0" fmla="*/ 0 w 2389028"/>
              <a:gd name="connsiteY0" fmla="*/ 2583208 h 2583208"/>
              <a:gd name="connsiteX1" fmla="*/ 430025 w 2389028"/>
              <a:gd name="connsiteY1" fmla="*/ 2085933 h 2583208"/>
              <a:gd name="connsiteX2" fmla="*/ 917386 w 2389028"/>
              <a:gd name="connsiteY2" fmla="*/ 986451 h 2583208"/>
              <a:gd name="connsiteX3" fmla="*/ 1611430 w 2389028"/>
              <a:gd name="connsiteY3" fmla="*/ 3875 h 2583208"/>
              <a:gd name="connsiteX4" fmla="*/ 2389028 w 2389028"/>
              <a:gd name="connsiteY4" fmla="*/ 1287355 h 2583208"/>
              <a:gd name="connsiteX0" fmla="*/ 0 w 2389028"/>
              <a:gd name="connsiteY0" fmla="*/ 2583208 h 2583208"/>
              <a:gd name="connsiteX1" fmla="*/ 430025 w 2389028"/>
              <a:gd name="connsiteY1" fmla="*/ 2085933 h 2583208"/>
              <a:gd name="connsiteX2" fmla="*/ 917386 w 2389028"/>
              <a:gd name="connsiteY2" fmla="*/ 986451 h 2583208"/>
              <a:gd name="connsiteX3" fmla="*/ 1582762 w 2389028"/>
              <a:gd name="connsiteY3" fmla="*/ 3875 h 2583208"/>
              <a:gd name="connsiteX4" fmla="*/ 2389028 w 2389028"/>
              <a:gd name="connsiteY4" fmla="*/ 1287355 h 2583208"/>
              <a:gd name="connsiteX0" fmla="*/ 0 w 2389028"/>
              <a:gd name="connsiteY0" fmla="*/ 2590494 h 2590494"/>
              <a:gd name="connsiteX1" fmla="*/ 430025 w 2389028"/>
              <a:gd name="connsiteY1" fmla="*/ 2093219 h 2590494"/>
              <a:gd name="connsiteX2" fmla="*/ 917386 w 2389028"/>
              <a:gd name="connsiteY2" fmla="*/ 993737 h 2590494"/>
              <a:gd name="connsiteX3" fmla="*/ 1582762 w 2389028"/>
              <a:gd name="connsiteY3" fmla="*/ 11161 h 2590494"/>
              <a:gd name="connsiteX4" fmla="*/ 2159681 w 2389028"/>
              <a:gd name="connsiteY4" fmla="*/ 470176 h 2590494"/>
              <a:gd name="connsiteX5" fmla="*/ 2389028 w 2389028"/>
              <a:gd name="connsiteY5" fmla="*/ 1294641 h 2590494"/>
              <a:gd name="connsiteX0" fmla="*/ 0 w 2389028"/>
              <a:gd name="connsiteY0" fmla="*/ 2590211 h 2590211"/>
              <a:gd name="connsiteX1" fmla="*/ 430025 w 2389028"/>
              <a:gd name="connsiteY1" fmla="*/ 2092936 h 2590211"/>
              <a:gd name="connsiteX2" fmla="*/ 917386 w 2389028"/>
              <a:gd name="connsiteY2" fmla="*/ 993454 h 2590211"/>
              <a:gd name="connsiteX3" fmla="*/ 1582762 w 2389028"/>
              <a:gd name="connsiteY3" fmla="*/ 10878 h 2590211"/>
              <a:gd name="connsiteX4" fmla="*/ 2159681 w 2389028"/>
              <a:gd name="connsiteY4" fmla="*/ 469893 h 2590211"/>
              <a:gd name="connsiteX5" fmla="*/ 2389028 w 2389028"/>
              <a:gd name="connsiteY5" fmla="*/ 1294358 h 2590211"/>
              <a:gd name="connsiteX0" fmla="*/ 0 w 2389028"/>
              <a:gd name="connsiteY0" fmla="*/ 2590211 h 2590211"/>
              <a:gd name="connsiteX1" fmla="*/ 430025 w 2389028"/>
              <a:gd name="connsiteY1" fmla="*/ 2092936 h 2590211"/>
              <a:gd name="connsiteX2" fmla="*/ 917386 w 2389028"/>
              <a:gd name="connsiteY2" fmla="*/ 993454 h 2590211"/>
              <a:gd name="connsiteX3" fmla="*/ 1582762 w 2389028"/>
              <a:gd name="connsiteY3" fmla="*/ 10878 h 2590211"/>
              <a:gd name="connsiteX4" fmla="*/ 2159681 w 2389028"/>
              <a:gd name="connsiteY4" fmla="*/ 469893 h 2590211"/>
              <a:gd name="connsiteX5" fmla="*/ 2389028 w 2389028"/>
              <a:gd name="connsiteY5" fmla="*/ 1294358 h 259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028" h="2590211">
                <a:moveTo>
                  <a:pt x="0" y="2590211"/>
                </a:moveTo>
                <a:cubicBezTo>
                  <a:pt x="181567" y="2550963"/>
                  <a:pt x="204456" y="2524570"/>
                  <a:pt x="430025" y="2092936"/>
                </a:cubicBezTo>
                <a:cubicBezTo>
                  <a:pt x="602035" y="1819829"/>
                  <a:pt x="691815" y="1499277"/>
                  <a:pt x="917386" y="993454"/>
                </a:cubicBezTo>
                <a:cubicBezTo>
                  <a:pt x="1114287" y="539987"/>
                  <a:pt x="1356601" y="-46254"/>
                  <a:pt x="1582762" y="10878"/>
                </a:cubicBezTo>
                <a:cubicBezTo>
                  <a:pt x="1781848" y="-64166"/>
                  <a:pt x="2092196" y="266452"/>
                  <a:pt x="2159681" y="469893"/>
                </a:cubicBezTo>
                <a:cubicBezTo>
                  <a:pt x="2294059" y="725691"/>
                  <a:pt x="2342840" y="1169164"/>
                  <a:pt x="2389028" y="1294358"/>
                </a:cubicBezTo>
              </a:path>
            </a:pathLst>
          </a:custGeom>
          <a:noFill/>
          <a:ln w="76200">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4901EC1C-402B-7646-BA91-4CF16427E6AB}"/>
              </a:ext>
            </a:extLst>
          </p:cNvPr>
          <p:cNvSpPr/>
          <p:nvPr/>
        </p:nvSpPr>
        <p:spPr>
          <a:xfrm>
            <a:off x="278896" y="3785938"/>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57349630-B3E1-2243-8812-4179E7BFBD37}"/>
              </a:ext>
            </a:extLst>
          </p:cNvPr>
          <p:cNvSpPr/>
          <p:nvPr/>
        </p:nvSpPr>
        <p:spPr>
          <a:xfrm>
            <a:off x="748062" y="2879372"/>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45E7195C-116E-4749-861A-92945B103CF3}"/>
              </a:ext>
            </a:extLst>
          </p:cNvPr>
          <p:cNvSpPr/>
          <p:nvPr/>
        </p:nvSpPr>
        <p:spPr>
          <a:xfrm>
            <a:off x="1514436" y="1485591"/>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a:extLst>
              <a:ext uri="{FF2B5EF4-FFF2-40B4-BE49-F238E27FC236}">
                <a16:creationId xmlns:a16="http://schemas.microsoft.com/office/drawing/2014/main" id="{60573821-BF77-3A4B-B516-BE46DB8B6CF5}"/>
              </a:ext>
            </a:extLst>
          </p:cNvPr>
          <p:cNvSpPr/>
          <p:nvPr/>
        </p:nvSpPr>
        <p:spPr>
          <a:xfrm>
            <a:off x="1066254" y="2037592"/>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97F3F2D1-BE5F-284C-BDB2-5AF597613545}"/>
              </a:ext>
            </a:extLst>
          </p:cNvPr>
          <p:cNvSpPr/>
          <p:nvPr/>
        </p:nvSpPr>
        <p:spPr>
          <a:xfrm>
            <a:off x="2084150" y="2594177"/>
            <a:ext cx="416221" cy="416221"/>
          </a:xfrm>
          <a:prstGeom prst="ellipse">
            <a:avLst/>
          </a:prstGeom>
          <a:solidFill>
            <a:schemeClr val="accent3">
              <a:lumMod val="75000"/>
            </a:schemeClr>
          </a:solidFill>
          <a:ln w="57150">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3E7FC9A5-F1FC-F547-9CCB-C4A4A02D1F82}"/>
              </a:ext>
            </a:extLst>
          </p:cNvPr>
          <p:cNvSpPr/>
          <p:nvPr/>
        </p:nvSpPr>
        <p:spPr>
          <a:xfrm>
            <a:off x="3169828" y="1488589"/>
            <a:ext cx="416221" cy="41622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4798D15F-35E2-F642-950D-4B9141A0E1AF}"/>
              </a:ext>
            </a:extLst>
          </p:cNvPr>
          <p:cNvSpPr/>
          <p:nvPr/>
        </p:nvSpPr>
        <p:spPr>
          <a:xfrm>
            <a:off x="6111554" y="1696699"/>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207B8439-FC72-054B-B46E-249328C13D43}"/>
              </a:ext>
            </a:extLst>
          </p:cNvPr>
          <p:cNvSpPr/>
          <p:nvPr/>
        </p:nvSpPr>
        <p:spPr>
          <a:xfrm>
            <a:off x="4559955" y="3138535"/>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E22CFB00-A325-B441-8654-2B06D0E2673D}"/>
              </a:ext>
            </a:extLst>
          </p:cNvPr>
          <p:cNvSpPr/>
          <p:nvPr/>
        </p:nvSpPr>
        <p:spPr>
          <a:xfrm>
            <a:off x="4795598" y="1674126"/>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2" name="円/楕円 21">
            <a:extLst>
              <a:ext uri="{FF2B5EF4-FFF2-40B4-BE49-F238E27FC236}">
                <a16:creationId xmlns:a16="http://schemas.microsoft.com/office/drawing/2014/main" id="{61611804-32B5-F04E-ABCC-26C640E7F610}"/>
              </a:ext>
            </a:extLst>
          </p:cNvPr>
          <p:cNvSpPr/>
          <p:nvPr/>
        </p:nvSpPr>
        <p:spPr>
          <a:xfrm>
            <a:off x="6130604" y="3379846"/>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3" name="三角形 22">
            <a:extLst>
              <a:ext uri="{FF2B5EF4-FFF2-40B4-BE49-F238E27FC236}">
                <a16:creationId xmlns:a16="http://schemas.microsoft.com/office/drawing/2014/main" id="{972B9040-7501-1B49-AEFC-75E2D9A2BB2C}"/>
              </a:ext>
            </a:extLst>
          </p:cNvPr>
          <p:cNvSpPr/>
          <p:nvPr/>
        </p:nvSpPr>
        <p:spPr>
          <a:xfrm rot="1468739">
            <a:off x="619138" y="346155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三角形 24">
            <a:extLst>
              <a:ext uri="{FF2B5EF4-FFF2-40B4-BE49-F238E27FC236}">
                <a16:creationId xmlns:a16="http://schemas.microsoft.com/office/drawing/2014/main" id="{B20F1031-B7C9-8A44-A0AB-EF3CC186822A}"/>
              </a:ext>
            </a:extLst>
          </p:cNvPr>
          <p:cNvSpPr/>
          <p:nvPr/>
        </p:nvSpPr>
        <p:spPr>
          <a:xfrm rot="18418979">
            <a:off x="4009644" y="190534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3140AF82-1FA6-0C46-99C1-6BD2CD8B0933}"/>
              </a:ext>
            </a:extLst>
          </p:cNvPr>
          <p:cNvSpPr txBox="1"/>
          <p:nvPr/>
        </p:nvSpPr>
        <p:spPr>
          <a:xfrm>
            <a:off x="1140575" y="2990873"/>
            <a:ext cx="492443"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共感</a:t>
            </a:r>
          </a:p>
        </p:txBody>
      </p:sp>
      <p:sp>
        <p:nvSpPr>
          <p:cNvPr id="28" name="テキスト ボックス 27">
            <a:extLst>
              <a:ext uri="{FF2B5EF4-FFF2-40B4-BE49-F238E27FC236}">
                <a16:creationId xmlns:a16="http://schemas.microsoft.com/office/drawing/2014/main" id="{DD6CF120-946B-AC42-ACEC-342D2593E9F0}"/>
              </a:ext>
            </a:extLst>
          </p:cNvPr>
          <p:cNvSpPr txBox="1"/>
          <p:nvPr/>
        </p:nvSpPr>
        <p:spPr>
          <a:xfrm>
            <a:off x="611786" y="2114003"/>
            <a:ext cx="492443"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定義</a:t>
            </a:r>
          </a:p>
        </p:txBody>
      </p:sp>
      <p:sp>
        <p:nvSpPr>
          <p:cNvPr id="29" name="テキスト ボックス 28">
            <a:extLst>
              <a:ext uri="{FF2B5EF4-FFF2-40B4-BE49-F238E27FC236}">
                <a16:creationId xmlns:a16="http://schemas.microsoft.com/office/drawing/2014/main" id="{53D4E2FD-40D5-4A43-B214-190FB044B22E}"/>
              </a:ext>
            </a:extLst>
          </p:cNvPr>
          <p:cNvSpPr txBox="1"/>
          <p:nvPr/>
        </p:nvSpPr>
        <p:spPr>
          <a:xfrm>
            <a:off x="1214106" y="1182431"/>
            <a:ext cx="1107996"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アイデア創出</a:t>
            </a:r>
          </a:p>
        </p:txBody>
      </p:sp>
      <p:sp>
        <p:nvSpPr>
          <p:cNvPr id="33" name="テキスト ボックス 32">
            <a:extLst>
              <a:ext uri="{FF2B5EF4-FFF2-40B4-BE49-F238E27FC236}">
                <a16:creationId xmlns:a16="http://schemas.microsoft.com/office/drawing/2014/main" id="{3925C1F7-D143-AA41-B7E4-6D33C8E1EC5F}"/>
              </a:ext>
            </a:extLst>
          </p:cNvPr>
          <p:cNvSpPr txBox="1"/>
          <p:nvPr/>
        </p:nvSpPr>
        <p:spPr>
          <a:xfrm>
            <a:off x="2866602" y="1177330"/>
            <a:ext cx="1107996"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学び・気付き</a:t>
            </a:r>
          </a:p>
        </p:txBody>
      </p:sp>
      <p:sp>
        <p:nvSpPr>
          <p:cNvPr id="34" name="テキスト ボックス 33">
            <a:extLst>
              <a:ext uri="{FF2B5EF4-FFF2-40B4-BE49-F238E27FC236}">
                <a16:creationId xmlns:a16="http://schemas.microsoft.com/office/drawing/2014/main" id="{960EED2A-F631-C54E-A709-09F403732E29}"/>
              </a:ext>
            </a:extLst>
          </p:cNvPr>
          <p:cNvSpPr txBox="1"/>
          <p:nvPr/>
        </p:nvSpPr>
        <p:spPr>
          <a:xfrm>
            <a:off x="5711444" y="1177330"/>
            <a:ext cx="800219" cy="461665"/>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デイリー</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6">
                    <a:lumMod val="75000"/>
                  </a:schemeClr>
                </a:solidFill>
                <a:latin typeface="Meiryo" panose="020B0604030504040204" pitchFamily="34" charset="-128"/>
                <a:ea typeface="Meiryo" panose="020B0604030504040204" pitchFamily="34" charset="-128"/>
              </a:rPr>
              <a:t>スクラム</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6A47363-5EB5-CA43-9384-88BED358DF48}"/>
              </a:ext>
            </a:extLst>
          </p:cNvPr>
          <p:cNvSpPr txBox="1"/>
          <p:nvPr/>
        </p:nvSpPr>
        <p:spPr>
          <a:xfrm>
            <a:off x="5385997" y="3187186"/>
            <a:ext cx="954107" cy="461665"/>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スプリント</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レビュー</a:t>
            </a:r>
          </a:p>
        </p:txBody>
      </p:sp>
      <p:sp>
        <p:nvSpPr>
          <p:cNvPr id="37" name="テキスト ボックス 36">
            <a:extLst>
              <a:ext uri="{FF2B5EF4-FFF2-40B4-BE49-F238E27FC236}">
                <a16:creationId xmlns:a16="http://schemas.microsoft.com/office/drawing/2014/main" id="{16EB4601-064D-3841-A78E-3D324601A795}"/>
              </a:ext>
            </a:extLst>
          </p:cNvPr>
          <p:cNvSpPr txBox="1"/>
          <p:nvPr/>
        </p:nvSpPr>
        <p:spPr>
          <a:xfrm>
            <a:off x="4568914" y="2856644"/>
            <a:ext cx="800219"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振り返り</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CBA15188-8E8A-1148-BC25-5450F844F7FC}"/>
              </a:ext>
            </a:extLst>
          </p:cNvPr>
          <p:cNvSpPr txBox="1"/>
          <p:nvPr/>
        </p:nvSpPr>
        <p:spPr>
          <a:xfrm>
            <a:off x="4250584" y="1180262"/>
            <a:ext cx="1107996" cy="461665"/>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スプリント</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プランニング</a:t>
            </a:r>
          </a:p>
        </p:txBody>
      </p:sp>
      <p:sp>
        <p:nvSpPr>
          <p:cNvPr id="39" name="テキスト ボックス 38">
            <a:extLst>
              <a:ext uri="{FF2B5EF4-FFF2-40B4-BE49-F238E27FC236}">
                <a16:creationId xmlns:a16="http://schemas.microsoft.com/office/drawing/2014/main" id="{EF2360A2-DD5B-6D4F-B029-4242A78FA917}"/>
              </a:ext>
            </a:extLst>
          </p:cNvPr>
          <p:cNvSpPr txBox="1"/>
          <p:nvPr/>
        </p:nvSpPr>
        <p:spPr>
          <a:xfrm>
            <a:off x="2696119" y="3346645"/>
            <a:ext cx="646331"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ビルド</a:t>
            </a:r>
          </a:p>
        </p:txBody>
      </p:sp>
      <p:sp>
        <p:nvSpPr>
          <p:cNvPr id="40" name="テキスト ボックス 39">
            <a:extLst>
              <a:ext uri="{FF2B5EF4-FFF2-40B4-BE49-F238E27FC236}">
                <a16:creationId xmlns:a16="http://schemas.microsoft.com/office/drawing/2014/main" id="{37C3185E-5BD5-364E-A6CC-CDAF6F7F6D15}"/>
              </a:ext>
            </a:extLst>
          </p:cNvPr>
          <p:cNvSpPr txBox="1"/>
          <p:nvPr/>
        </p:nvSpPr>
        <p:spPr>
          <a:xfrm rot="18999216">
            <a:off x="3804396" y="3387840"/>
            <a:ext cx="492443"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計測</a:t>
            </a:r>
          </a:p>
        </p:txBody>
      </p:sp>
      <p:sp>
        <p:nvSpPr>
          <p:cNvPr id="41" name="テキスト ボックス 40">
            <a:extLst>
              <a:ext uri="{FF2B5EF4-FFF2-40B4-BE49-F238E27FC236}">
                <a16:creationId xmlns:a16="http://schemas.microsoft.com/office/drawing/2014/main" id="{DA76EE50-F561-7147-8A80-FBEA93F1C3A3}"/>
              </a:ext>
            </a:extLst>
          </p:cNvPr>
          <p:cNvSpPr txBox="1"/>
          <p:nvPr/>
        </p:nvSpPr>
        <p:spPr>
          <a:xfrm>
            <a:off x="2513960" y="2563975"/>
            <a:ext cx="1422184" cy="261610"/>
          </a:xfrm>
          <a:prstGeom prst="rect">
            <a:avLst/>
          </a:prstGeom>
          <a:noFill/>
        </p:spPr>
        <p:txBody>
          <a:bodyPr wrap="none" rtlCol="0">
            <a:spAutoFit/>
          </a:bodyPr>
          <a:lstStyle>
            <a:defPPr>
              <a:defRPr lang="ja-JP"/>
            </a:defPPr>
            <a:lvl1pPr algn="ctr">
              <a:defRPr sz="1400">
                <a:solidFill>
                  <a:schemeClr val="accent3">
                    <a:lumMod val="75000"/>
                  </a:schemeClr>
                </a:solidFill>
                <a:latin typeface="Meiryo" panose="020B0604030504040204" pitchFamily="34" charset="-128"/>
                <a:ea typeface="Meiryo" panose="020B0604030504040204" pitchFamily="34" charset="-128"/>
              </a:defRPr>
            </a:lvl1pPr>
          </a:lstStyle>
          <a:p>
            <a:pPr algn="l"/>
            <a:r>
              <a:rPr lang="ja-JP" altLang="en-US" sz="1100" b="1"/>
              <a:t>ピボット</a:t>
            </a:r>
            <a:r>
              <a:rPr lang="en-US" altLang="ja-JP" sz="1100" b="1" dirty="0"/>
              <a:t> or </a:t>
            </a:r>
            <a:r>
              <a:rPr lang="ja-JP" altLang="en-US" sz="1100" b="1"/>
              <a:t>継続？</a:t>
            </a:r>
          </a:p>
        </p:txBody>
      </p:sp>
      <p:sp>
        <p:nvSpPr>
          <p:cNvPr id="42" name="テキスト ボックス 41">
            <a:extLst>
              <a:ext uri="{FF2B5EF4-FFF2-40B4-BE49-F238E27FC236}">
                <a16:creationId xmlns:a16="http://schemas.microsoft.com/office/drawing/2014/main" id="{233F6C68-686F-5146-A5C8-FB097EA6D799}"/>
              </a:ext>
            </a:extLst>
          </p:cNvPr>
          <p:cNvSpPr txBox="1"/>
          <p:nvPr/>
        </p:nvSpPr>
        <p:spPr>
          <a:xfrm>
            <a:off x="2518450" y="2857061"/>
            <a:ext cx="1031051" cy="261610"/>
          </a:xfrm>
          <a:prstGeom prst="rect">
            <a:avLst/>
          </a:prstGeom>
          <a:noFill/>
        </p:spPr>
        <p:txBody>
          <a:bodyPr wrap="none" rtlCol="0">
            <a:spAutoFit/>
          </a:bodyPr>
          <a:lstStyle>
            <a:defPPr>
              <a:defRPr lang="ja-JP"/>
            </a:defPPr>
            <a:lvl1pPr algn="ctr">
              <a:defRPr sz="1400">
                <a:solidFill>
                  <a:schemeClr val="accent3">
                    <a:lumMod val="75000"/>
                  </a:schemeClr>
                </a:solidFill>
                <a:latin typeface="Meiryo" panose="020B0604030504040204" pitchFamily="34" charset="-128"/>
                <a:ea typeface="Meiryo" panose="020B0604030504040204" pitchFamily="34" charset="-128"/>
              </a:defRPr>
            </a:lvl1pPr>
          </a:lstStyle>
          <a:p>
            <a:pPr algn="l"/>
            <a:r>
              <a:rPr lang="ja-JP" altLang="en-US" sz="1100" b="1"/>
              <a:t>実証実験開始</a:t>
            </a:r>
          </a:p>
        </p:txBody>
      </p:sp>
      <p:cxnSp>
        <p:nvCxnSpPr>
          <p:cNvPr id="44" name="直線コネクタ 43">
            <a:extLst>
              <a:ext uri="{FF2B5EF4-FFF2-40B4-BE49-F238E27FC236}">
                <a16:creationId xmlns:a16="http://schemas.microsoft.com/office/drawing/2014/main" id="{9BBE3A50-237C-7446-B434-D7E0C1287D2D}"/>
              </a:ext>
            </a:extLst>
          </p:cNvPr>
          <p:cNvCxnSpPr>
            <a:cxnSpLocks/>
          </p:cNvCxnSpPr>
          <p:nvPr/>
        </p:nvCxnSpPr>
        <p:spPr>
          <a:xfrm>
            <a:off x="2529377" y="2823623"/>
            <a:ext cx="1316949" cy="0"/>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2" name="テキスト ボックス 51">
            <a:extLst>
              <a:ext uri="{FF2B5EF4-FFF2-40B4-BE49-F238E27FC236}">
                <a16:creationId xmlns:a16="http://schemas.microsoft.com/office/drawing/2014/main" id="{1E4AABD9-E98A-8A44-BEE5-541EA8D8F472}"/>
              </a:ext>
            </a:extLst>
          </p:cNvPr>
          <p:cNvSpPr txBox="1"/>
          <p:nvPr/>
        </p:nvSpPr>
        <p:spPr>
          <a:xfrm>
            <a:off x="498900" y="908301"/>
            <a:ext cx="1467068" cy="400110"/>
          </a:xfrm>
          <a:prstGeom prst="rect">
            <a:avLst/>
          </a:prstGeom>
          <a:noFill/>
        </p:spPr>
        <p:txBody>
          <a:bodyPr wrap="none" rtlCol="0">
            <a:spAutoFit/>
          </a:bodyPr>
          <a:lstStyle/>
          <a:p>
            <a:pPr algn="ctr"/>
            <a:r>
              <a:rPr kumimoji="1" lang="ja-JP" altLang="en-US" sz="2000">
                <a:solidFill>
                  <a:schemeClr val="accent2">
                    <a:lumMod val="75000"/>
                  </a:schemeClr>
                </a:solidFill>
                <a:latin typeface="Meiryo" panose="020B0604030504040204" pitchFamily="34" charset="-128"/>
                <a:ea typeface="Meiryo" panose="020B0604030504040204" pitchFamily="34" charset="-128"/>
              </a:rPr>
              <a:t>顧客の課題</a:t>
            </a:r>
          </a:p>
        </p:txBody>
      </p:sp>
      <p:sp>
        <p:nvSpPr>
          <p:cNvPr id="53" name="テキスト ボックス 52">
            <a:extLst>
              <a:ext uri="{FF2B5EF4-FFF2-40B4-BE49-F238E27FC236}">
                <a16:creationId xmlns:a16="http://schemas.microsoft.com/office/drawing/2014/main" id="{F9B09AA3-490F-614B-A531-DABF9646953D}"/>
              </a:ext>
            </a:extLst>
          </p:cNvPr>
          <p:cNvSpPr txBox="1"/>
          <p:nvPr/>
        </p:nvSpPr>
        <p:spPr>
          <a:xfrm>
            <a:off x="3630481" y="903364"/>
            <a:ext cx="1980030" cy="400110"/>
          </a:xfrm>
          <a:prstGeom prst="rect">
            <a:avLst/>
          </a:prstGeom>
          <a:noFill/>
        </p:spPr>
        <p:txBody>
          <a:bodyPr wrap="none" rtlCol="0">
            <a:spAutoFit/>
          </a:bodyPr>
          <a:lstStyle/>
          <a:p>
            <a:pPr algn="ctr"/>
            <a:r>
              <a:rPr kumimoji="1" lang="ja-JP" altLang="en-US" sz="2000">
                <a:solidFill>
                  <a:schemeClr val="accent3">
                    <a:lumMod val="50000"/>
                  </a:schemeClr>
                </a:solidFill>
                <a:latin typeface="Meiryo" panose="020B0604030504040204" pitchFamily="34" charset="-128"/>
                <a:ea typeface="Meiryo" panose="020B0604030504040204" pitchFamily="34" charset="-128"/>
              </a:rPr>
              <a:t>ソリューション</a:t>
            </a:r>
          </a:p>
        </p:txBody>
      </p:sp>
      <p:sp>
        <p:nvSpPr>
          <p:cNvPr id="54" name="正方形/長方形 53">
            <a:extLst>
              <a:ext uri="{FF2B5EF4-FFF2-40B4-BE49-F238E27FC236}">
                <a16:creationId xmlns:a16="http://schemas.microsoft.com/office/drawing/2014/main" id="{8857E790-2121-874B-9FE4-6A1998BC9F42}"/>
              </a:ext>
            </a:extLst>
          </p:cNvPr>
          <p:cNvSpPr/>
          <p:nvPr/>
        </p:nvSpPr>
        <p:spPr>
          <a:xfrm>
            <a:off x="136725" y="5383325"/>
            <a:ext cx="2213647" cy="2494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テキスト ボックス 56">
            <a:extLst>
              <a:ext uri="{FF2B5EF4-FFF2-40B4-BE49-F238E27FC236}">
                <a16:creationId xmlns:a16="http://schemas.microsoft.com/office/drawing/2014/main" id="{C4C3F355-2C55-3846-B95C-4011D1EA5E48}"/>
              </a:ext>
            </a:extLst>
          </p:cNvPr>
          <p:cNvSpPr txBox="1"/>
          <p:nvPr/>
        </p:nvSpPr>
        <p:spPr>
          <a:xfrm>
            <a:off x="678714" y="5386311"/>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デザイン思考</a:t>
            </a:r>
          </a:p>
        </p:txBody>
      </p:sp>
      <p:sp>
        <p:nvSpPr>
          <p:cNvPr id="58" name="テキスト ボックス 57">
            <a:extLst>
              <a:ext uri="{FF2B5EF4-FFF2-40B4-BE49-F238E27FC236}">
                <a16:creationId xmlns:a16="http://schemas.microsoft.com/office/drawing/2014/main" id="{D6E79754-AE4C-5348-989E-A249BF0719EF}"/>
              </a:ext>
            </a:extLst>
          </p:cNvPr>
          <p:cNvSpPr txBox="1"/>
          <p:nvPr/>
        </p:nvSpPr>
        <p:spPr>
          <a:xfrm>
            <a:off x="2596861" y="5390398"/>
            <a:ext cx="172354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リーンスタートアップ</a:t>
            </a:r>
          </a:p>
        </p:txBody>
      </p:sp>
      <p:sp>
        <p:nvSpPr>
          <p:cNvPr id="59" name="テキスト ボックス 58">
            <a:extLst>
              <a:ext uri="{FF2B5EF4-FFF2-40B4-BE49-F238E27FC236}">
                <a16:creationId xmlns:a16="http://schemas.microsoft.com/office/drawing/2014/main" id="{2351152F-B42A-F04B-A947-9468194D952C}"/>
              </a:ext>
            </a:extLst>
          </p:cNvPr>
          <p:cNvSpPr txBox="1"/>
          <p:nvPr/>
        </p:nvSpPr>
        <p:spPr>
          <a:xfrm>
            <a:off x="4923111" y="5104621"/>
            <a:ext cx="1491117"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アジャイル開発</a:t>
            </a:r>
          </a:p>
        </p:txBody>
      </p:sp>
      <p:sp>
        <p:nvSpPr>
          <p:cNvPr id="60" name="テキスト ボックス 59">
            <a:extLst>
              <a:ext uri="{FF2B5EF4-FFF2-40B4-BE49-F238E27FC236}">
                <a16:creationId xmlns:a16="http://schemas.microsoft.com/office/drawing/2014/main" id="{C6AB17EC-428D-B94C-A254-471BA414F721}"/>
              </a:ext>
            </a:extLst>
          </p:cNvPr>
          <p:cNvSpPr txBox="1"/>
          <p:nvPr/>
        </p:nvSpPr>
        <p:spPr>
          <a:xfrm>
            <a:off x="661138" y="3894244"/>
            <a:ext cx="1415772"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気付き・問題意識</a:t>
            </a:r>
          </a:p>
        </p:txBody>
      </p:sp>
      <p:sp>
        <p:nvSpPr>
          <p:cNvPr id="5" name="メモ 4">
            <a:extLst>
              <a:ext uri="{FF2B5EF4-FFF2-40B4-BE49-F238E27FC236}">
                <a16:creationId xmlns:a16="http://schemas.microsoft.com/office/drawing/2014/main" id="{B710A247-4A5C-0148-882F-7C4F0057BF4A}"/>
              </a:ext>
            </a:extLst>
          </p:cNvPr>
          <p:cNvSpPr/>
          <p:nvPr/>
        </p:nvSpPr>
        <p:spPr>
          <a:xfrm>
            <a:off x="4954366" y="2027229"/>
            <a:ext cx="315324" cy="363387"/>
          </a:xfrm>
          <a:prstGeom prst="foldedCorner">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BB5497F8-E997-DA40-915A-B562B41610FA}"/>
              </a:ext>
            </a:extLst>
          </p:cNvPr>
          <p:cNvSpPr txBox="1"/>
          <p:nvPr/>
        </p:nvSpPr>
        <p:spPr>
          <a:xfrm>
            <a:off x="4660953" y="2455024"/>
            <a:ext cx="954107"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タスクリスト</a:t>
            </a:r>
          </a:p>
        </p:txBody>
      </p:sp>
      <p:sp>
        <p:nvSpPr>
          <p:cNvPr id="45" name="円/楕円 44">
            <a:extLst>
              <a:ext uri="{FF2B5EF4-FFF2-40B4-BE49-F238E27FC236}">
                <a16:creationId xmlns:a16="http://schemas.microsoft.com/office/drawing/2014/main" id="{E95336F1-6BB3-7D4C-8F21-F5C786D2BDF2}"/>
              </a:ext>
            </a:extLst>
          </p:cNvPr>
          <p:cNvSpPr/>
          <p:nvPr/>
        </p:nvSpPr>
        <p:spPr>
          <a:xfrm>
            <a:off x="6717886" y="1701152"/>
            <a:ext cx="2192035" cy="2217187"/>
          </a:xfrm>
          <a:prstGeom prst="ellipse">
            <a:avLst/>
          </a:prstGeom>
          <a:noFill/>
          <a:ln w="76200">
            <a:solidFill>
              <a:srgbClr val="7030A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6" name="三角形 25">
            <a:extLst>
              <a:ext uri="{FF2B5EF4-FFF2-40B4-BE49-F238E27FC236}">
                <a16:creationId xmlns:a16="http://schemas.microsoft.com/office/drawing/2014/main" id="{E0507295-07EA-554D-93F0-E559B73E5C5B}"/>
              </a:ext>
            </a:extLst>
          </p:cNvPr>
          <p:cNvSpPr/>
          <p:nvPr/>
        </p:nvSpPr>
        <p:spPr>
          <a:xfrm rot="5400000">
            <a:off x="5536349" y="1557053"/>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48" name="三角形 47">
            <a:extLst>
              <a:ext uri="{FF2B5EF4-FFF2-40B4-BE49-F238E27FC236}">
                <a16:creationId xmlns:a16="http://schemas.microsoft.com/office/drawing/2014/main" id="{5BA1D145-F3CA-FC45-833A-5B6E3D3E50DE}"/>
              </a:ext>
            </a:extLst>
          </p:cNvPr>
          <p:cNvSpPr/>
          <p:nvPr/>
        </p:nvSpPr>
        <p:spPr>
          <a:xfrm rot="8383137">
            <a:off x="2376011" y="333750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三角形 48">
            <a:extLst>
              <a:ext uri="{FF2B5EF4-FFF2-40B4-BE49-F238E27FC236}">
                <a16:creationId xmlns:a16="http://schemas.microsoft.com/office/drawing/2014/main" id="{29B022CE-FFC6-194C-AB3D-DCEE21D5D6CB}"/>
              </a:ext>
            </a:extLst>
          </p:cNvPr>
          <p:cNvSpPr/>
          <p:nvPr/>
        </p:nvSpPr>
        <p:spPr>
          <a:xfrm rot="7583700">
            <a:off x="6767382" y="3329452"/>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64" name="テキスト ボックス 63">
            <a:extLst>
              <a:ext uri="{FF2B5EF4-FFF2-40B4-BE49-F238E27FC236}">
                <a16:creationId xmlns:a16="http://schemas.microsoft.com/office/drawing/2014/main" id="{F63DC831-79E6-E549-9880-093B32232A02}"/>
              </a:ext>
            </a:extLst>
          </p:cNvPr>
          <p:cNvSpPr txBox="1"/>
          <p:nvPr/>
        </p:nvSpPr>
        <p:spPr>
          <a:xfrm>
            <a:off x="7456517" y="5090157"/>
            <a:ext cx="748212"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運　用</a:t>
            </a:r>
          </a:p>
        </p:txBody>
      </p:sp>
      <p:sp>
        <p:nvSpPr>
          <p:cNvPr id="65" name="三角形 64">
            <a:extLst>
              <a:ext uri="{FF2B5EF4-FFF2-40B4-BE49-F238E27FC236}">
                <a16:creationId xmlns:a16="http://schemas.microsoft.com/office/drawing/2014/main" id="{B65E11C1-ED9E-3E42-8677-4EB6BD640A40}"/>
              </a:ext>
            </a:extLst>
          </p:cNvPr>
          <p:cNvSpPr/>
          <p:nvPr/>
        </p:nvSpPr>
        <p:spPr>
          <a:xfrm rot="16200000">
            <a:off x="5408908" y="3754205"/>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3074FD8F-FE0A-7649-A367-E17550721773}"/>
              </a:ext>
            </a:extLst>
          </p:cNvPr>
          <p:cNvSpPr/>
          <p:nvPr/>
        </p:nvSpPr>
        <p:spPr>
          <a:xfrm>
            <a:off x="6509911" y="2568597"/>
            <a:ext cx="416221" cy="416221"/>
          </a:xfrm>
          <a:prstGeom prst="ellipse">
            <a:avLst/>
          </a:prstGeom>
          <a:solidFill>
            <a:schemeClr val="accent6">
              <a:lumMod val="75000"/>
            </a:schemeClr>
          </a:solidFill>
          <a:ln w="57150">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4C7FEAAF-5364-C04F-B913-8D0474EFA765}"/>
              </a:ext>
            </a:extLst>
          </p:cNvPr>
          <p:cNvSpPr txBox="1"/>
          <p:nvPr/>
        </p:nvSpPr>
        <p:spPr>
          <a:xfrm>
            <a:off x="5711444" y="2639927"/>
            <a:ext cx="800219"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デプロイ</a:t>
            </a:r>
          </a:p>
        </p:txBody>
      </p:sp>
      <p:sp>
        <p:nvSpPr>
          <p:cNvPr id="68" name="円/楕円 67">
            <a:extLst>
              <a:ext uri="{FF2B5EF4-FFF2-40B4-BE49-F238E27FC236}">
                <a16:creationId xmlns:a16="http://schemas.microsoft.com/office/drawing/2014/main" id="{646E5C15-753F-014D-8705-BE49EAD66853}"/>
              </a:ext>
            </a:extLst>
          </p:cNvPr>
          <p:cNvSpPr/>
          <p:nvPr/>
        </p:nvSpPr>
        <p:spPr>
          <a:xfrm>
            <a:off x="2770929" y="3618097"/>
            <a:ext cx="416221" cy="41622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D25EF8D6-EC55-1F46-933C-F2D7696620C1}"/>
              </a:ext>
            </a:extLst>
          </p:cNvPr>
          <p:cNvSpPr txBox="1"/>
          <p:nvPr/>
        </p:nvSpPr>
        <p:spPr>
          <a:xfrm>
            <a:off x="7616579" y="3666100"/>
            <a:ext cx="492443" cy="276999"/>
          </a:xfrm>
          <a:prstGeom prst="rect">
            <a:avLst/>
          </a:prstGeom>
          <a:noFill/>
        </p:spPr>
        <p:txBody>
          <a:bodyPr wrap="none" rtlCol="0">
            <a:spAutoFit/>
          </a:bodyPr>
          <a:lstStyle/>
          <a:p>
            <a:r>
              <a:rPr kumimoji="1" lang="ja-JP" altLang="en-US" sz="1200">
                <a:solidFill>
                  <a:srgbClr val="7030A0"/>
                </a:solidFill>
                <a:latin typeface="Meiryo" panose="020B0604030504040204" pitchFamily="34" charset="-128"/>
                <a:ea typeface="Meiryo" panose="020B0604030504040204" pitchFamily="34" charset="-128"/>
              </a:rPr>
              <a:t>運用</a:t>
            </a:r>
          </a:p>
        </p:txBody>
      </p:sp>
      <p:sp>
        <p:nvSpPr>
          <p:cNvPr id="70" name="テキスト ボックス 69">
            <a:extLst>
              <a:ext uri="{FF2B5EF4-FFF2-40B4-BE49-F238E27FC236}">
                <a16:creationId xmlns:a16="http://schemas.microsoft.com/office/drawing/2014/main" id="{7725F0C8-26D6-2042-B1BD-70C632C95445}"/>
              </a:ext>
            </a:extLst>
          </p:cNvPr>
          <p:cNvSpPr txBox="1"/>
          <p:nvPr/>
        </p:nvSpPr>
        <p:spPr>
          <a:xfrm rot="16200000">
            <a:off x="8492066" y="2632519"/>
            <a:ext cx="492443" cy="276999"/>
          </a:xfrm>
          <a:prstGeom prst="rect">
            <a:avLst/>
          </a:prstGeom>
          <a:noFill/>
        </p:spPr>
        <p:txBody>
          <a:bodyPr wrap="none" rtlCol="0">
            <a:spAutoFit/>
          </a:bodyPr>
          <a:lstStyle/>
          <a:p>
            <a:r>
              <a:rPr kumimoji="1" lang="ja-JP" altLang="en-US" sz="1200">
                <a:solidFill>
                  <a:srgbClr val="7030A0"/>
                </a:solidFill>
                <a:latin typeface="Meiryo" panose="020B0604030504040204" pitchFamily="34" charset="-128"/>
                <a:ea typeface="Meiryo" panose="020B0604030504040204" pitchFamily="34" charset="-128"/>
              </a:rPr>
              <a:t>監視</a:t>
            </a:r>
          </a:p>
        </p:txBody>
      </p:sp>
      <p:sp>
        <p:nvSpPr>
          <p:cNvPr id="71" name="三角形 70">
            <a:extLst>
              <a:ext uri="{FF2B5EF4-FFF2-40B4-BE49-F238E27FC236}">
                <a16:creationId xmlns:a16="http://schemas.microsoft.com/office/drawing/2014/main" id="{D7EA4838-5333-5449-A8E6-EEE8FC74B1CC}"/>
              </a:ext>
            </a:extLst>
          </p:cNvPr>
          <p:cNvSpPr/>
          <p:nvPr/>
        </p:nvSpPr>
        <p:spPr>
          <a:xfrm rot="18838823">
            <a:off x="8455724" y="193139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0EAFA6ED-7086-5E42-8812-78F35BD0F83B}"/>
              </a:ext>
            </a:extLst>
          </p:cNvPr>
          <p:cNvSpPr txBox="1"/>
          <p:nvPr/>
        </p:nvSpPr>
        <p:spPr>
          <a:xfrm>
            <a:off x="5987301" y="5390397"/>
            <a:ext cx="1491117" cy="276999"/>
          </a:xfrm>
          <a:prstGeom prst="rect">
            <a:avLst/>
          </a:prstGeom>
          <a:noFill/>
        </p:spPr>
        <p:txBody>
          <a:bodyPr wrap="squar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DevOps</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18BD7FDA-7218-6C43-A529-713E8E63791B}"/>
              </a:ext>
            </a:extLst>
          </p:cNvPr>
          <p:cNvSpPr txBox="1"/>
          <p:nvPr/>
        </p:nvSpPr>
        <p:spPr>
          <a:xfrm>
            <a:off x="7225329" y="909849"/>
            <a:ext cx="1210589" cy="400110"/>
          </a:xfrm>
          <a:prstGeom prst="rect">
            <a:avLst/>
          </a:prstGeom>
          <a:noFill/>
        </p:spPr>
        <p:txBody>
          <a:bodyPr wrap="none" rtlCol="0">
            <a:spAutoFit/>
          </a:bodyPr>
          <a:lstStyle/>
          <a:p>
            <a:pPr algn="ctr"/>
            <a:r>
              <a:rPr kumimoji="1" lang="ja-JP" altLang="en-US" sz="2000">
                <a:solidFill>
                  <a:srgbClr val="002060"/>
                </a:solidFill>
                <a:latin typeface="Meiryo" panose="020B0604030504040204" pitchFamily="34" charset="-128"/>
                <a:ea typeface="Meiryo" panose="020B0604030504040204" pitchFamily="34" charset="-128"/>
              </a:rPr>
              <a:t>サービス</a:t>
            </a:r>
          </a:p>
        </p:txBody>
      </p:sp>
      <p:sp>
        <p:nvSpPr>
          <p:cNvPr id="75" name="テキスト ボックス 74">
            <a:extLst>
              <a:ext uri="{FF2B5EF4-FFF2-40B4-BE49-F238E27FC236}">
                <a16:creationId xmlns:a16="http://schemas.microsoft.com/office/drawing/2014/main" id="{F43077DD-3B40-1442-A863-A7DAE73D0071}"/>
              </a:ext>
            </a:extLst>
          </p:cNvPr>
          <p:cNvSpPr txBox="1"/>
          <p:nvPr/>
        </p:nvSpPr>
        <p:spPr>
          <a:xfrm>
            <a:off x="6923785" y="2570440"/>
            <a:ext cx="1172116" cy="261610"/>
          </a:xfrm>
          <a:prstGeom prst="rect">
            <a:avLst/>
          </a:prstGeom>
          <a:noFill/>
        </p:spPr>
        <p:txBody>
          <a:bodyPr wrap="none" rtlCol="0">
            <a:spAutoFit/>
          </a:bodyPr>
          <a:lstStyle/>
          <a:p>
            <a:r>
              <a:rPr kumimoji="1" lang="ja-JP" altLang="en-US" sz="1100" b="1">
                <a:solidFill>
                  <a:srgbClr val="7030A0"/>
                </a:solidFill>
                <a:latin typeface="Meiryo" panose="020B0604030504040204" pitchFamily="34" charset="-128"/>
                <a:ea typeface="Meiryo" panose="020B0604030504040204" pitchFamily="34" charset="-128"/>
              </a:rPr>
              <a:t>フィードバック</a:t>
            </a:r>
          </a:p>
        </p:txBody>
      </p:sp>
      <p:sp>
        <p:nvSpPr>
          <p:cNvPr id="76" name="テキスト ボックス 75">
            <a:extLst>
              <a:ext uri="{FF2B5EF4-FFF2-40B4-BE49-F238E27FC236}">
                <a16:creationId xmlns:a16="http://schemas.microsoft.com/office/drawing/2014/main" id="{9C309EE8-5D8C-A74E-969D-64A9AD9855DF}"/>
              </a:ext>
            </a:extLst>
          </p:cNvPr>
          <p:cNvSpPr txBox="1"/>
          <p:nvPr/>
        </p:nvSpPr>
        <p:spPr>
          <a:xfrm>
            <a:off x="6702627" y="1180262"/>
            <a:ext cx="1508746" cy="446276"/>
          </a:xfrm>
          <a:prstGeom prst="rect">
            <a:avLst/>
          </a:prstGeom>
          <a:noFill/>
        </p:spPr>
        <p:txBody>
          <a:bodyPr wrap="none" rtlCol="0">
            <a:spAutoFit/>
          </a:bodyPr>
          <a:lstStyle/>
          <a:p>
            <a:r>
              <a:rPr kumimoji="1" lang="en-US" altLang="ja-JP" sz="1400" b="1" dirty="0">
                <a:solidFill>
                  <a:srgbClr val="7030A0"/>
                </a:solidFill>
                <a:latin typeface="Meiryo" panose="020B0604030504040204" pitchFamily="34" charset="-128"/>
                <a:ea typeface="Meiryo" panose="020B0604030504040204" pitchFamily="34" charset="-128"/>
              </a:rPr>
              <a:t>SRE</a:t>
            </a:r>
          </a:p>
          <a:p>
            <a:r>
              <a:rPr kumimoji="1" lang="en-US" altLang="ja-JP" sz="900" dirty="0">
                <a:solidFill>
                  <a:srgbClr val="7030A0"/>
                </a:solidFill>
                <a:latin typeface="Meiryo" panose="020B0604030504040204" pitchFamily="34" charset="-128"/>
                <a:ea typeface="Meiryo" panose="020B0604030504040204" pitchFamily="34" charset="-128"/>
              </a:rPr>
              <a:t>Site Reliability Engineer</a:t>
            </a:r>
            <a:endParaRPr kumimoji="1" lang="ja-JP" altLang="en-US" sz="900">
              <a:solidFill>
                <a:srgbClr val="7030A0"/>
              </a:solidFill>
              <a:latin typeface="Meiryo" panose="020B0604030504040204" pitchFamily="34" charset="-128"/>
              <a:ea typeface="Meiryo" panose="020B0604030504040204" pitchFamily="34" charset="-128"/>
            </a:endParaRPr>
          </a:p>
        </p:txBody>
      </p:sp>
      <p:cxnSp>
        <p:nvCxnSpPr>
          <p:cNvPr id="77" name="直線コネクタ 76">
            <a:extLst>
              <a:ext uri="{FF2B5EF4-FFF2-40B4-BE49-F238E27FC236}">
                <a16:creationId xmlns:a16="http://schemas.microsoft.com/office/drawing/2014/main" id="{5AC5CE44-F724-9646-BA11-14C7760C18A3}"/>
              </a:ext>
            </a:extLst>
          </p:cNvPr>
          <p:cNvCxnSpPr>
            <a:cxnSpLocks/>
          </p:cNvCxnSpPr>
          <p:nvPr/>
        </p:nvCxnSpPr>
        <p:spPr>
          <a:xfrm>
            <a:off x="6942735" y="2802287"/>
            <a:ext cx="1088927" cy="0"/>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8F65D4C5-CE0E-1E4D-A30B-AD2EB5FB07DB}"/>
              </a:ext>
            </a:extLst>
          </p:cNvPr>
          <p:cNvSpPr txBox="1"/>
          <p:nvPr/>
        </p:nvSpPr>
        <p:spPr>
          <a:xfrm>
            <a:off x="6923785" y="2823623"/>
            <a:ext cx="1031051" cy="261610"/>
          </a:xfrm>
          <a:prstGeom prst="rect">
            <a:avLst/>
          </a:prstGeom>
          <a:noFill/>
        </p:spPr>
        <p:txBody>
          <a:bodyPr wrap="none" rtlCol="0">
            <a:spAutoFit/>
          </a:bodyPr>
          <a:lstStyle/>
          <a:p>
            <a:r>
              <a:rPr kumimoji="1" lang="ja-JP" altLang="en-US" sz="1100" b="1">
                <a:solidFill>
                  <a:srgbClr val="7030A0"/>
                </a:solidFill>
                <a:latin typeface="Meiryo" panose="020B0604030504040204" pitchFamily="34" charset="-128"/>
                <a:ea typeface="Meiryo" panose="020B0604030504040204" pitchFamily="34" charset="-128"/>
              </a:rPr>
              <a:t>アップデート</a:t>
            </a:r>
          </a:p>
        </p:txBody>
      </p:sp>
      <p:sp>
        <p:nvSpPr>
          <p:cNvPr id="79" name="テキスト ボックス 78">
            <a:extLst>
              <a:ext uri="{FF2B5EF4-FFF2-40B4-BE49-F238E27FC236}">
                <a16:creationId xmlns:a16="http://schemas.microsoft.com/office/drawing/2014/main" id="{7EDC7C7A-6941-AB4D-9158-DF436A268FF7}"/>
              </a:ext>
            </a:extLst>
          </p:cNvPr>
          <p:cNvSpPr txBox="1"/>
          <p:nvPr/>
        </p:nvSpPr>
        <p:spPr>
          <a:xfrm>
            <a:off x="7385958" y="1832171"/>
            <a:ext cx="954107" cy="276999"/>
          </a:xfrm>
          <a:prstGeom prst="rect">
            <a:avLst/>
          </a:prstGeom>
          <a:noFill/>
        </p:spPr>
        <p:txBody>
          <a:bodyPr wrap="none" rtlCol="0">
            <a:spAutoFit/>
          </a:bodyPr>
          <a:lstStyle/>
          <a:p>
            <a:r>
              <a:rPr kumimoji="1" lang="ja-JP" altLang="en-US" sz="1200">
                <a:solidFill>
                  <a:srgbClr val="7030A0"/>
                </a:solidFill>
                <a:latin typeface="Meiryo" panose="020B0604030504040204" pitchFamily="34" charset="-128"/>
                <a:ea typeface="Meiryo" panose="020B0604030504040204" pitchFamily="34" charset="-128"/>
              </a:rPr>
              <a:t>データ収集</a:t>
            </a:r>
          </a:p>
        </p:txBody>
      </p:sp>
      <p:grpSp>
        <p:nvGrpSpPr>
          <p:cNvPr id="6" name="グループ化 5">
            <a:extLst>
              <a:ext uri="{FF2B5EF4-FFF2-40B4-BE49-F238E27FC236}">
                <a16:creationId xmlns:a16="http://schemas.microsoft.com/office/drawing/2014/main" id="{34B0D98F-8ECE-7746-A385-FC2FDED4EE9E}"/>
              </a:ext>
            </a:extLst>
          </p:cNvPr>
          <p:cNvGrpSpPr/>
          <p:nvPr/>
        </p:nvGrpSpPr>
        <p:grpSpPr>
          <a:xfrm>
            <a:off x="301690" y="5953896"/>
            <a:ext cx="632413" cy="632413"/>
            <a:chOff x="228677" y="5912544"/>
            <a:chExt cx="632413" cy="632413"/>
          </a:xfrm>
        </p:grpSpPr>
        <p:pic>
          <p:nvPicPr>
            <p:cNvPr id="145" name="Picture 2">
              <a:extLst>
                <a:ext uri="{FF2B5EF4-FFF2-40B4-BE49-F238E27FC236}">
                  <a16:creationId xmlns:a16="http://schemas.microsoft.com/office/drawing/2014/main" id="{58D6AA55-8B83-F241-8DBD-BC3EC428C85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46" name="円/楕円 145">
              <a:extLst>
                <a:ext uri="{FF2B5EF4-FFF2-40B4-BE49-F238E27FC236}">
                  <a16:creationId xmlns:a16="http://schemas.microsoft.com/office/drawing/2014/main" id="{382E8E10-0BE5-5049-A277-5E039EFCFEB7}"/>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a:extLst>
                <a:ext uri="{FF2B5EF4-FFF2-40B4-BE49-F238E27FC236}">
                  <a16:creationId xmlns:a16="http://schemas.microsoft.com/office/drawing/2014/main" id="{8CA8ED3F-814A-F24C-A557-7CA882D06F1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215E9BC0-7002-4A49-97AD-C01014A993D9}"/>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a:extLst>
                <a:ext uri="{FF2B5EF4-FFF2-40B4-BE49-F238E27FC236}">
                  <a16:creationId xmlns:a16="http://schemas.microsoft.com/office/drawing/2014/main" id="{4B7AABA3-3B88-F549-9A3B-37764F065035}"/>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グループ化 149">
            <a:extLst>
              <a:ext uri="{FF2B5EF4-FFF2-40B4-BE49-F238E27FC236}">
                <a16:creationId xmlns:a16="http://schemas.microsoft.com/office/drawing/2014/main" id="{C0711D07-8DD3-4642-BD56-B5D4C97C3B1E}"/>
              </a:ext>
            </a:extLst>
          </p:cNvPr>
          <p:cNvGrpSpPr/>
          <p:nvPr/>
        </p:nvGrpSpPr>
        <p:grpSpPr>
          <a:xfrm>
            <a:off x="907019" y="5953895"/>
            <a:ext cx="632413" cy="632413"/>
            <a:chOff x="228677" y="5912544"/>
            <a:chExt cx="632413" cy="632413"/>
          </a:xfrm>
        </p:grpSpPr>
        <p:pic>
          <p:nvPicPr>
            <p:cNvPr id="151" name="Picture 2">
              <a:extLst>
                <a:ext uri="{FF2B5EF4-FFF2-40B4-BE49-F238E27FC236}">
                  <a16:creationId xmlns:a16="http://schemas.microsoft.com/office/drawing/2014/main" id="{2E2C4590-4818-7C4C-88D7-E8B281E75FE8}"/>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2" name="円/楕円 151">
              <a:extLst>
                <a:ext uri="{FF2B5EF4-FFF2-40B4-BE49-F238E27FC236}">
                  <a16:creationId xmlns:a16="http://schemas.microsoft.com/office/drawing/2014/main" id="{60E7624D-DB6D-E44C-8609-D503097D927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A520A333-1C75-A742-AA5B-EB54A28DC31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4B264BE1-F8EB-9445-A7A7-085524693AF0}"/>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円/楕円 154">
              <a:extLst>
                <a:ext uri="{FF2B5EF4-FFF2-40B4-BE49-F238E27FC236}">
                  <a16:creationId xmlns:a16="http://schemas.microsoft.com/office/drawing/2014/main" id="{D5B704B6-0E1D-5148-A238-1F2C321299E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グループ化 155">
            <a:extLst>
              <a:ext uri="{FF2B5EF4-FFF2-40B4-BE49-F238E27FC236}">
                <a16:creationId xmlns:a16="http://schemas.microsoft.com/office/drawing/2014/main" id="{8F3FC618-79E4-1644-AAF8-AD6E36600546}"/>
              </a:ext>
            </a:extLst>
          </p:cNvPr>
          <p:cNvGrpSpPr/>
          <p:nvPr/>
        </p:nvGrpSpPr>
        <p:grpSpPr>
          <a:xfrm>
            <a:off x="1518281" y="5949699"/>
            <a:ext cx="632413" cy="632413"/>
            <a:chOff x="228677" y="5912544"/>
            <a:chExt cx="632413" cy="632413"/>
          </a:xfrm>
        </p:grpSpPr>
        <p:pic>
          <p:nvPicPr>
            <p:cNvPr id="157" name="Picture 2">
              <a:extLst>
                <a:ext uri="{FF2B5EF4-FFF2-40B4-BE49-F238E27FC236}">
                  <a16:creationId xmlns:a16="http://schemas.microsoft.com/office/drawing/2014/main" id="{24E00F02-6569-864E-8481-D10008D85290}"/>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8" name="円/楕円 157">
              <a:extLst>
                <a:ext uri="{FF2B5EF4-FFF2-40B4-BE49-F238E27FC236}">
                  <a16:creationId xmlns:a16="http://schemas.microsoft.com/office/drawing/2014/main" id="{973B35CE-4CDE-4640-816B-5369FB8561CF}"/>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円/楕円 158">
              <a:extLst>
                <a:ext uri="{FF2B5EF4-FFF2-40B4-BE49-F238E27FC236}">
                  <a16:creationId xmlns:a16="http://schemas.microsoft.com/office/drawing/2014/main" id="{E6D0F216-07F3-664D-8E08-4F363562B78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a:extLst>
                <a:ext uri="{FF2B5EF4-FFF2-40B4-BE49-F238E27FC236}">
                  <a16:creationId xmlns:a16="http://schemas.microsoft.com/office/drawing/2014/main" id="{9A5FF774-DB15-034A-9A31-26C2FD3B39CD}"/>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1BF78B3C-6089-BA45-B85D-C20AF31CCB2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グループ化 161">
            <a:extLst>
              <a:ext uri="{FF2B5EF4-FFF2-40B4-BE49-F238E27FC236}">
                <a16:creationId xmlns:a16="http://schemas.microsoft.com/office/drawing/2014/main" id="{14095239-2184-B444-BD29-53D2FC126541}"/>
              </a:ext>
            </a:extLst>
          </p:cNvPr>
          <p:cNvGrpSpPr/>
          <p:nvPr/>
        </p:nvGrpSpPr>
        <p:grpSpPr>
          <a:xfrm>
            <a:off x="2123610" y="5949698"/>
            <a:ext cx="632413" cy="632413"/>
            <a:chOff x="228677" y="5912544"/>
            <a:chExt cx="632413" cy="632413"/>
          </a:xfrm>
        </p:grpSpPr>
        <p:pic>
          <p:nvPicPr>
            <p:cNvPr id="163" name="Picture 2">
              <a:extLst>
                <a:ext uri="{FF2B5EF4-FFF2-40B4-BE49-F238E27FC236}">
                  <a16:creationId xmlns:a16="http://schemas.microsoft.com/office/drawing/2014/main" id="{2DFA9913-8F93-8F49-9332-44AFF1F8470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64" name="円/楕円 163">
              <a:extLst>
                <a:ext uri="{FF2B5EF4-FFF2-40B4-BE49-F238E27FC236}">
                  <a16:creationId xmlns:a16="http://schemas.microsoft.com/office/drawing/2014/main" id="{EDA07718-C675-484B-B16D-FC08DF89DC7B}"/>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a:extLst>
                <a:ext uri="{FF2B5EF4-FFF2-40B4-BE49-F238E27FC236}">
                  <a16:creationId xmlns:a16="http://schemas.microsoft.com/office/drawing/2014/main" id="{414EA5D9-4645-6F4C-B6B9-1F992482C4E3}"/>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F2EBC19C-97D0-7D42-BE42-0A96DCD971B6}"/>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円/楕円 166">
              <a:extLst>
                <a:ext uri="{FF2B5EF4-FFF2-40B4-BE49-F238E27FC236}">
                  <a16:creationId xmlns:a16="http://schemas.microsoft.com/office/drawing/2014/main" id="{EB96F95F-FE1F-1C46-BA74-906E9F37C73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グループ化 167">
            <a:extLst>
              <a:ext uri="{FF2B5EF4-FFF2-40B4-BE49-F238E27FC236}">
                <a16:creationId xmlns:a16="http://schemas.microsoft.com/office/drawing/2014/main" id="{EFD6BA0F-C122-DC46-A773-000672AC6F43}"/>
              </a:ext>
            </a:extLst>
          </p:cNvPr>
          <p:cNvGrpSpPr/>
          <p:nvPr/>
        </p:nvGrpSpPr>
        <p:grpSpPr>
          <a:xfrm>
            <a:off x="2737174" y="5937679"/>
            <a:ext cx="632413" cy="632413"/>
            <a:chOff x="228677" y="5912544"/>
            <a:chExt cx="632413" cy="632413"/>
          </a:xfrm>
        </p:grpSpPr>
        <p:pic>
          <p:nvPicPr>
            <p:cNvPr id="169" name="Picture 2">
              <a:extLst>
                <a:ext uri="{FF2B5EF4-FFF2-40B4-BE49-F238E27FC236}">
                  <a16:creationId xmlns:a16="http://schemas.microsoft.com/office/drawing/2014/main" id="{7F590BAE-B5E5-6543-B40E-683D4D0AE82E}"/>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70" name="円/楕円 169">
              <a:extLst>
                <a:ext uri="{FF2B5EF4-FFF2-40B4-BE49-F238E27FC236}">
                  <a16:creationId xmlns:a16="http://schemas.microsoft.com/office/drawing/2014/main" id="{77320570-D0B4-FE44-A7DF-18EC06E2AA3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円/楕円 170">
              <a:extLst>
                <a:ext uri="{FF2B5EF4-FFF2-40B4-BE49-F238E27FC236}">
                  <a16:creationId xmlns:a16="http://schemas.microsoft.com/office/drawing/2014/main" id="{4647135D-7DFD-DC48-96F4-39FD8C4D4290}"/>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a:extLst>
                <a:ext uri="{FF2B5EF4-FFF2-40B4-BE49-F238E27FC236}">
                  <a16:creationId xmlns:a16="http://schemas.microsoft.com/office/drawing/2014/main" id="{501DB02A-5F09-F143-8726-2CA80AE8E779}"/>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円/楕円 172">
              <a:extLst>
                <a:ext uri="{FF2B5EF4-FFF2-40B4-BE49-F238E27FC236}">
                  <a16:creationId xmlns:a16="http://schemas.microsoft.com/office/drawing/2014/main" id="{E50F6A48-13A9-D54C-B43D-1101636C7504}"/>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グループ化 173">
            <a:extLst>
              <a:ext uri="{FF2B5EF4-FFF2-40B4-BE49-F238E27FC236}">
                <a16:creationId xmlns:a16="http://schemas.microsoft.com/office/drawing/2014/main" id="{3CA384CC-B3F7-DD49-9764-00FA4B6198EF}"/>
              </a:ext>
            </a:extLst>
          </p:cNvPr>
          <p:cNvGrpSpPr/>
          <p:nvPr/>
        </p:nvGrpSpPr>
        <p:grpSpPr>
          <a:xfrm>
            <a:off x="3342503" y="5937678"/>
            <a:ext cx="632413" cy="632413"/>
            <a:chOff x="228677" y="5912544"/>
            <a:chExt cx="632413" cy="632413"/>
          </a:xfrm>
        </p:grpSpPr>
        <p:pic>
          <p:nvPicPr>
            <p:cNvPr id="175" name="Picture 2">
              <a:extLst>
                <a:ext uri="{FF2B5EF4-FFF2-40B4-BE49-F238E27FC236}">
                  <a16:creationId xmlns:a16="http://schemas.microsoft.com/office/drawing/2014/main" id="{5B8A6E16-219F-F34D-95FF-A9C3A1A9AA6D}"/>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76" name="円/楕円 175">
              <a:extLst>
                <a:ext uri="{FF2B5EF4-FFF2-40B4-BE49-F238E27FC236}">
                  <a16:creationId xmlns:a16="http://schemas.microsoft.com/office/drawing/2014/main" id="{6A31931E-02DA-A44A-9C8E-F130FD9656B6}"/>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a:extLst>
                <a:ext uri="{FF2B5EF4-FFF2-40B4-BE49-F238E27FC236}">
                  <a16:creationId xmlns:a16="http://schemas.microsoft.com/office/drawing/2014/main" id="{909093B2-37F8-AF4D-A024-5373C0CBB3C1}"/>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4AD032D7-07FA-9443-9946-5F47ED273904}"/>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円/楕円 178">
              <a:extLst>
                <a:ext uri="{FF2B5EF4-FFF2-40B4-BE49-F238E27FC236}">
                  <a16:creationId xmlns:a16="http://schemas.microsoft.com/office/drawing/2014/main" id="{64B0DE9B-3F58-6348-91E6-1A81AE47848E}"/>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グループ化 179">
            <a:extLst>
              <a:ext uri="{FF2B5EF4-FFF2-40B4-BE49-F238E27FC236}">
                <a16:creationId xmlns:a16="http://schemas.microsoft.com/office/drawing/2014/main" id="{F7EE989E-DE64-8B43-8101-E6DD53C7C0ED}"/>
              </a:ext>
            </a:extLst>
          </p:cNvPr>
          <p:cNvGrpSpPr/>
          <p:nvPr/>
        </p:nvGrpSpPr>
        <p:grpSpPr>
          <a:xfrm>
            <a:off x="3953765" y="5933482"/>
            <a:ext cx="632413" cy="632413"/>
            <a:chOff x="228677" y="5912544"/>
            <a:chExt cx="632413" cy="632413"/>
          </a:xfrm>
        </p:grpSpPr>
        <p:pic>
          <p:nvPicPr>
            <p:cNvPr id="181" name="Picture 2">
              <a:extLst>
                <a:ext uri="{FF2B5EF4-FFF2-40B4-BE49-F238E27FC236}">
                  <a16:creationId xmlns:a16="http://schemas.microsoft.com/office/drawing/2014/main" id="{CE50B552-3FF8-F543-9A1C-09DD2E44702C}"/>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82" name="円/楕円 181">
              <a:extLst>
                <a:ext uri="{FF2B5EF4-FFF2-40B4-BE49-F238E27FC236}">
                  <a16:creationId xmlns:a16="http://schemas.microsoft.com/office/drawing/2014/main" id="{CA3BEA39-57A6-6D44-8020-71CBA492F0CF}"/>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円/楕円 182">
              <a:extLst>
                <a:ext uri="{FF2B5EF4-FFF2-40B4-BE49-F238E27FC236}">
                  <a16:creationId xmlns:a16="http://schemas.microsoft.com/office/drawing/2014/main" id="{80A98DF4-82E4-A74E-8A28-4EEC9C38C60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a:extLst>
                <a:ext uri="{FF2B5EF4-FFF2-40B4-BE49-F238E27FC236}">
                  <a16:creationId xmlns:a16="http://schemas.microsoft.com/office/drawing/2014/main" id="{95916C22-4CB5-9B49-A635-BD7631DC4971}"/>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円/楕円 184">
              <a:extLst>
                <a:ext uri="{FF2B5EF4-FFF2-40B4-BE49-F238E27FC236}">
                  <a16:creationId xmlns:a16="http://schemas.microsoft.com/office/drawing/2014/main" id="{C98A2ADD-0FBE-DD45-8733-EE535DF73E58}"/>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グループ化 185">
            <a:extLst>
              <a:ext uri="{FF2B5EF4-FFF2-40B4-BE49-F238E27FC236}">
                <a16:creationId xmlns:a16="http://schemas.microsoft.com/office/drawing/2014/main" id="{6813EE01-FC47-DE4D-BF48-B7153298030A}"/>
              </a:ext>
            </a:extLst>
          </p:cNvPr>
          <p:cNvGrpSpPr/>
          <p:nvPr/>
        </p:nvGrpSpPr>
        <p:grpSpPr>
          <a:xfrm>
            <a:off x="4559094" y="5933481"/>
            <a:ext cx="632413" cy="632413"/>
            <a:chOff x="228677" y="5912544"/>
            <a:chExt cx="632413" cy="632413"/>
          </a:xfrm>
        </p:grpSpPr>
        <p:pic>
          <p:nvPicPr>
            <p:cNvPr id="187" name="Picture 2">
              <a:extLst>
                <a:ext uri="{FF2B5EF4-FFF2-40B4-BE49-F238E27FC236}">
                  <a16:creationId xmlns:a16="http://schemas.microsoft.com/office/drawing/2014/main" id="{30A66720-BB98-5D42-8817-731F1EFDCFD9}"/>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88" name="円/楕円 187">
              <a:extLst>
                <a:ext uri="{FF2B5EF4-FFF2-40B4-BE49-F238E27FC236}">
                  <a16:creationId xmlns:a16="http://schemas.microsoft.com/office/drawing/2014/main" id="{E2FD223F-BFF8-6F40-93C8-4AC9756F81BA}"/>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円/楕円 188">
              <a:extLst>
                <a:ext uri="{FF2B5EF4-FFF2-40B4-BE49-F238E27FC236}">
                  <a16:creationId xmlns:a16="http://schemas.microsoft.com/office/drawing/2014/main" id="{B54BBA7E-F083-8B4B-9192-AC589F633999}"/>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円/楕円 189">
              <a:extLst>
                <a:ext uri="{FF2B5EF4-FFF2-40B4-BE49-F238E27FC236}">
                  <a16:creationId xmlns:a16="http://schemas.microsoft.com/office/drawing/2014/main" id="{AD38F2F3-758F-FD4C-9DB3-6D500ADFF7F2}"/>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円/楕円 190">
              <a:extLst>
                <a:ext uri="{FF2B5EF4-FFF2-40B4-BE49-F238E27FC236}">
                  <a16:creationId xmlns:a16="http://schemas.microsoft.com/office/drawing/2014/main" id="{787A7D80-7243-2547-8E51-B245220DFDB8}"/>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グループ化 191">
            <a:extLst>
              <a:ext uri="{FF2B5EF4-FFF2-40B4-BE49-F238E27FC236}">
                <a16:creationId xmlns:a16="http://schemas.microsoft.com/office/drawing/2014/main" id="{36EC0281-B36D-9549-B215-2C2736515FB9}"/>
              </a:ext>
            </a:extLst>
          </p:cNvPr>
          <p:cNvGrpSpPr/>
          <p:nvPr/>
        </p:nvGrpSpPr>
        <p:grpSpPr>
          <a:xfrm>
            <a:off x="5171923" y="5928220"/>
            <a:ext cx="632413" cy="632413"/>
            <a:chOff x="228677" y="5912544"/>
            <a:chExt cx="632413" cy="632413"/>
          </a:xfrm>
        </p:grpSpPr>
        <p:pic>
          <p:nvPicPr>
            <p:cNvPr id="193" name="Picture 2">
              <a:extLst>
                <a:ext uri="{FF2B5EF4-FFF2-40B4-BE49-F238E27FC236}">
                  <a16:creationId xmlns:a16="http://schemas.microsoft.com/office/drawing/2014/main" id="{A5524F7A-5D94-7243-83FD-048DBEE731CC}"/>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94" name="円/楕円 193">
              <a:extLst>
                <a:ext uri="{FF2B5EF4-FFF2-40B4-BE49-F238E27FC236}">
                  <a16:creationId xmlns:a16="http://schemas.microsoft.com/office/drawing/2014/main" id="{BE5084FF-2906-6B48-9079-6B837DD558BE}"/>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円/楕円 194">
              <a:extLst>
                <a:ext uri="{FF2B5EF4-FFF2-40B4-BE49-F238E27FC236}">
                  <a16:creationId xmlns:a16="http://schemas.microsoft.com/office/drawing/2014/main" id="{48B600EB-074C-4C4B-BDAE-3760D1FCEC8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B840A0F6-E985-D342-9536-A5CFCA785F46}"/>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円/楕円 196">
              <a:extLst>
                <a:ext uri="{FF2B5EF4-FFF2-40B4-BE49-F238E27FC236}">
                  <a16:creationId xmlns:a16="http://schemas.microsoft.com/office/drawing/2014/main" id="{1ED6F670-D7B7-374F-B973-A93B2B0DF9D7}"/>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グループ化 197">
            <a:extLst>
              <a:ext uri="{FF2B5EF4-FFF2-40B4-BE49-F238E27FC236}">
                <a16:creationId xmlns:a16="http://schemas.microsoft.com/office/drawing/2014/main" id="{73CCF9D4-3669-BF43-B380-C085CF2ED078}"/>
              </a:ext>
            </a:extLst>
          </p:cNvPr>
          <p:cNvGrpSpPr/>
          <p:nvPr/>
        </p:nvGrpSpPr>
        <p:grpSpPr>
          <a:xfrm>
            <a:off x="5777252" y="5928219"/>
            <a:ext cx="632413" cy="632413"/>
            <a:chOff x="228677" y="5912544"/>
            <a:chExt cx="632413" cy="632413"/>
          </a:xfrm>
        </p:grpSpPr>
        <p:pic>
          <p:nvPicPr>
            <p:cNvPr id="199" name="Picture 2">
              <a:extLst>
                <a:ext uri="{FF2B5EF4-FFF2-40B4-BE49-F238E27FC236}">
                  <a16:creationId xmlns:a16="http://schemas.microsoft.com/office/drawing/2014/main" id="{0E59347C-4125-C648-95EF-71FBFFC4F3A9}"/>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00" name="円/楕円 199">
              <a:extLst>
                <a:ext uri="{FF2B5EF4-FFF2-40B4-BE49-F238E27FC236}">
                  <a16:creationId xmlns:a16="http://schemas.microsoft.com/office/drawing/2014/main" id="{7D504A54-57AE-1247-B8C5-E39E9721AA4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a:extLst>
                <a:ext uri="{FF2B5EF4-FFF2-40B4-BE49-F238E27FC236}">
                  <a16:creationId xmlns:a16="http://schemas.microsoft.com/office/drawing/2014/main" id="{1381C566-D9CE-CA41-A375-9769736D9D6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a:extLst>
                <a:ext uri="{FF2B5EF4-FFF2-40B4-BE49-F238E27FC236}">
                  <a16:creationId xmlns:a16="http://schemas.microsoft.com/office/drawing/2014/main" id="{46648BD7-19EA-7D4A-9197-031513622C69}"/>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円/楕円 202">
              <a:extLst>
                <a:ext uri="{FF2B5EF4-FFF2-40B4-BE49-F238E27FC236}">
                  <a16:creationId xmlns:a16="http://schemas.microsoft.com/office/drawing/2014/main" id="{5D8F288A-11E6-F14E-8270-AEB1BDCFE6A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4" name="グループ化 203">
            <a:extLst>
              <a:ext uri="{FF2B5EF4-FFF2-40B4-BE49-F238E27FC236}">
                <a16:creationId xmlns:a16="http://schemas.microsoft.com/office/drawing/2014/main" id="{E6FB0134-FD9B-374A-A56E-3178E5263E74}"/>
              </a:ext>
            </a:extLst>
          </p:cNvPr>
          <p:cNvGrpSpPr/>
          <p:nvPr/>
        </p:nvGrpSpPr>
        <p:grpSpPr>
          <a:xfrm>
            <a:off x="6388514" y="5924023"/>
            <a:ext cx="632413" cy="632413"/>
            <a:chOff x="228677" y="5912544"/>
            <a:chExt cx="632413" cy="632413"/>
          </a:xfrm>
        </p:grpSpPr>
        <p:pic>
          <p:nvPicPr>
            <p:cNvPr id="205" name="Picture 2">
              <a:extLst>
                <a:ext uri="{FF2B5EF4-FFF2-40B4-BE49-F238E27FC236}">
                  <a16:creationId xmlns:a16="http://schemas.microsoft.com/office/drawing/2014/main" id="{28A2F2C6-411A-A34D-94C4-8A904D1BED82}"/>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06" name="円/楕円 205">
              <a:extLst>
                <a:ext uri="{FF2B5EF4-FFF2-40B4-BE49-F238E27FC236}">
                  <a16:creationId xmlns:a16="http://schemas.microsoft.com/office/drawing/2014/main" id="{333BF03A-90EA-6140-9F03-973004719DEE}"/>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円/楕円 206">
              <a:extLst>
                <a:ext uri="{FF2B5EF4-FFF2-40B4-BE49-F238E27FC236}">
                  <a16:creationId xmlns:a16="http://schemas.microsoft.com/office/drawing/2014/main" id="{6A6E5FE6-1F4A-A743-BFFA-DFD6F1F90DDA}"/>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a:extLst>
                <a:ext uri="{FF2B5EF4-FFF2-40B4-BE49-F238E27FC236}">
                  <a16:creationId xmlns:a16="http://schemas.microsoft.com/office/drawing/2014/main" id="{F9537D98-3592-3447-9807-7B10EC85D4EF}"/>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a:extLst>
                <a:ext uri="{FF2B5EF4-FFF2-40B4-BE49-F238E27FC236}">
                  <a16:creationId xmlns:a16="http://schemas.microsoft.com/office/drawing/2014/main" id="{A0C45099-E2B4-A142-9ED4-E1872D7B2B2B}"/>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グループ化 209">
            <a:extLst>
              <a:ext uri="{FF2B5EF4-FFF2-40B4-BE49-F238E27FC236}">
                <a16:creationId xmlns:a16="http://schemas.microsoft.com/office/drawing/2014/main" id="{D45BC255-7755-5E44-B705-E36CBAEA3456}"/>
              </a:ext>
            </a:extLst>
          </p:cNvPr>
          <p:cNvGrpSpPr/>
          <p:nvPr/>
        </p:nvGrpSpPr>
        <p:grpSpPr>
          <a:xfrm>
            <a:off x="6993843" y="5924022"/>
            <a:ext cx="632413" cy="632413"/>
            <a:chOff x="228677" y="5912544"/>
            <a:chExt cx="632413" cy="632413"/>
          </a:xfrm>
        </p:grpSpPr>
        <p:pic>
          <p:nvPicPr>
            <p:cNvPr id="211" name="Picture 2">
              <a:extLst>
                <a:ext uri="{FF2B5EF4-FFF2-40B4-BE49-F238E27FC236}">
                  <a16:creationId xmlns:a16="http://schemas.microsoft.com/office/drawing/2014/main" id="{D241EA97-04D6-1B47-8488-9FA40B711CB7}"/>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12" name="円/楕円 211">
              <a:extLst>
                <a:ext uri="{FF2B5EF4-FFF2-40B4-BE49-F238E27FC236}">
                  <a16:creationId xmlns:a16="http://schemas.microsoft.com/office/drawing/2014/main" id="{4294AFB7-E457-C44D-96A9-98BA2D2D45D1}"/>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円/楕円 212">
              <a:extLst>
                <a:ext uri="{FF2B5EF4-FFF2-40B4-BE49-F238E27FC236}">
                  <a16:creationId xmlns:a16="http://schemas.microsoft.com/office/drawing/2014/main" id="{F90269FB-9EF0-D040-86FF-4F64019E6997}"/>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円/楕円 213">
              <a:extLst>
                <a:ext uri="{FF2B5EF4-FFF2-40B4-BE49-F238E27FC236}">
                  <a16:creationId xmlns:a16="http://schemas.microsoft.com/office/drawing/2014/main" id="{4C4429E0-EB5D-574A-9B9D-CF5F4F0398C2}"/>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円/楕円 214">
              <a:extLst>
                <a:ext uri="{FF2B5EF4-FFF2-40B4-BE49-F238E27FC236}">
                  <a16:creationId xmlns:a16="http://schemas.microsoft.com/office/drawing/2014/main" id="{22F86A1D-C753-9648-BDD6-D8CB02EF426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6" name="グループ化 215">
            <a:extLst>
              <a:ext uri="{FF2B5EF4-FFF2-40B4-BE49-F238E27FC236}">
                <a16:creationId xmlns:a16="http://schemas.microsoft.com/office/drawing/2014/main" id="{280CE9E9-E448-3449-884C-E8F80EC646A5}"/>
              </a:ext>
            </a:extLst>
          </p:cNvPr>
          <p:cNvGrpSpPr/>
          <p:nvPr/>
        </p:nvGrpSpPr>
        <p:grpSpPr>
          <a:xfrm>
            <a:off x="7603808" y="5934127"/>
            <a:ext cx="632413" cy="632413"/>
            <a:chOff x="228677" y="5912544"/>
            <a:chExt cx="632413" cy="632413"/>
          </a:xfrm>
        </p:grpSpPr>
        <p:pic>
          <p:nvPicPr>
            <p:cNvPr id="217" name="Picture 2">
              <a:extLst>
                <a:ext uri="{FF2B5EF4-FFF2-40B4-BE49-F238E27FC236}">
                  <a16:creationId xmlns:a16="http://schemas.microsoft.com/office/drawing/2014/main" id="{936F366A-849A-C647-BA31-88CA865A0033}"/>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18" name="円/楕円 217">
              <a:extLst>
                <a:ext uri="{FF2B5EF4-FFF2-40B4-BE49-F238E27FC236}">
                  <a16:creationId xmlns:a16="http://schemas.microsoft.com/office/drawing/2014/main" id="{06E99F1C-2C2C-E84F-B36B-FB258DBADDE3}"/>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円/楕円 218">
              <a:extLst>
                <a:ext uri="{FF2B5EF4-FFF2-40B4-BE49-F238E27FC236}">
                  <a16:creationId xmlns:a16="http://schemas.microsoft.com/office/drawing/2014/main" id="{3168C81F-FEFF-E84D-932B-D3A6387FC211}"/>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a:extLst>
                <a:ext uri="{FF2B5EF4-FFF2-40B4-BE49-F238E27FC236}">
                  <a16:creationId xmlns:a16="http://schemas.microsoft.com/office/drawing/2014/main" id="{D3AF6296-8177-8B43-B263-024563A9E16F}"/>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円/楕円 220">
              <a:extLst>
                <a:ext uri="{FF2B5EF4-FFF2-40B4-BE49-F238E27FC236}">
                  <a16:creationId xmlns:a16="http://schemas.microsoft.com/office/drawing/2014/main" id="{F80C502D-83C4-C249-8E52-F172FF7BB9E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2" name="グループ化 221">
            <a:extLst>
              <a:ext uri="{FF2B5EF4-FFF2-40B4-BE49-F238E27FC236}">
                <a16:creationId xmlns:a16="http://schemas.microsoft.com/office/drawing/2014/main" id="{2C762ABD-D676-8D49-B127-198D2AA3B4D7}"/>
              </a:ext>
            </a:extLst>
          </p:cNvPr>
          <p:cNvGrpSpPr/>
          <p:nvPr/>
        </p:nvGrpSpPr>
        <p:grpSpPr>
          <a:xfrm>
            <a:off x="8215070" y="5929931"/>
            <a:ext cx="632413" cy="632413"/>
            <a:chOff x="228677" y="5912544"/>
            <a:chExt cx="632413" cy="632413"/>
          </a:xfrm>
        </p:grpSpPr>
        <p:pic>
          <p:nvPicPr>
            <p:cNvPr id="223" name="Picture 2">
              <a:extLst>
                <a:ext uri="{FF2B5EF4-FFF2-40B4-BE49-F238E27FC236}">
                  <a16:creationId xmlns:a16="http://schemas.microsoft.com/office/drawing/2014/main" id="{F4A83753-4C06-0D4D-B1ED-4090AAF9A9ED}"/>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24" name="円/楕円 223">
              <a:extLst>
                <a:ext uri="{FF2B5EF4-FFF2-40B4-BE49-F238E27FC236}">
                  <a16:creationId xmlns:a16="http://schemas.microsoft.com/office/drawing/2014/main" id="{BD15187D-F8BD-5E47-A5CB-2F05C95EF4D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円/楕円 224">
              <a:extLst>
                <a:ext uri="{FF2B5EF4-FFF2-40B4-BE49-F238E27FC236}">
                  <a16:creationId xmlns:a16="http://schemas.microsoft.com/office/drawing/2014/main" id="{AA86FD50-AB69-5049-AB21-7B8585930F14}"/>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4783CD1C-E22C-2542-99C0-9A96CE9632D2}"/>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a:extLst>
                <a:ext uri="{FF2B5EF4-FFF2-40B4-BE49-F238E27FC236}">
                  <a16:creationId xmlns:a16="http://schemas.microsoft.com/office/drawing/2014/main" id="{53CCEEDA-425A-BF42-903C-7AB16682F789}"/>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テキスト ボックス 16">
            <a:extLst>
              <a:ext uri="{FF2B5EF4-FFF2-40B4-BE49-F238E27FC236}">
                <a16:creationId xmlns:a16="http://schemas.microsoft.com/office/drawing/2014/main" id="{B4764197-E0FC-7F4E-A650-E2F3D974BC00}"/>
              </a:ext>
            </a:extLst>
          </p:cNvPr>
          <p:cNvSpPr txBox="1"/>
          <p:nvPr/>
        </p:nvSpPr>
        <p:spPr>
          <a:xfrm>
            <a:off x="3775125" y="6105853"/>
            <a:ext cx="1569660"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継続的な改善</a:t>
            </a:r>
          </a:p>
        </p:txBody>
      </p:sp>
      <p:sp>
        <p:nvSpPr>
          <p:cNvPr id="228" name="U ターン矢印 227">
            <a:extLst>
              <a:ext uri="{FF2B5EF4-FFF2-40B4-BE49-F238E27FC236}">
                <a16:creationId xmlns:a16="http://schemas.microsoft.com/office/drawing/2014/main" id="{58BDBFC4-FBB6-4741-97EB-9B656EFFEB51}"/>
              </a:ext>
            </a:extLst>
          </p:cNvPr>
          <p:cNvSpPr/>
          <p:nvPr/>
        </p:nvSpPr>
        <p:spPr>
          <a:xfrm rot="5400000">
            <a:off x="7288425" y="3305223"/>
            <a:ext cx="850738" cy="2495433"/>
          </a:xfrm>
          <a:prstGeom prst="uturnArrow">
            <a:avLst>
              <a:gd name="adj1" fmla="val 25000"/>
              <a:gd name="adj2" fmla="val 25000"/>
              <a:gd name="adj3" fmla="val 25000"/>
              <a:gd name="adj4" fmla="val 43750"/>
              <a:gd name="adj5" fmla="val 7500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U ターン矢印 228">
            <a:extLst>
              <a:ext uri="{FF2B5EF4-FFF2-40B4-BE49-F238E27FC236}">
                <a16:creationId xmlns:a16="http://schemas.microsoft.com/office/drawing/2014/main" id="{B9E95BDD-4F05-6446-854A-67B323580A1A}"/>
              </a:ext>
            </a:extLst>
          </p:cNvPr>
          <p:cNvSpPr/>
          <p:nvPr/>
        </p:nvSpPr>
        <p:spPr>
          <a:xfrm rot="16200000">
            <a:off x="5388074" y="3197123"/>
            <a:ext cx="850738" cy="2495432"/>
          </a:xfrm>
          <a:prstGeom prst="uturnArrow">
            <a:avLst>
              <a:gd name="adj1" fmla="val 25000"/>
              <a:gd name="adj2" fmla="val 25000"/>
              <a:gd name="adj3" fmla="val 25000"/>
              <a:gd name="adj4" fmla="val 43750"/>
              <a:gd name="adj5" fmla="val 75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テキスト ボックス 229">
            <a:extLst>
              <a:ext uri="{FF2B5EF4-FFF2-40B4-BE49-F238E27FC236}">
                <a16:creationId xmlns:a16="http://schemas.microsoft.com/office/drawing/2014/main" id="{A8E0E882-CDDD-A643-98A2-7EBD5E88F3A3}"/>
              </a:ext>
            </a:extLst>
          </p:cNvPr>
          <p:cNvSpPr txBox="1"/>
          <p:nvPr/>
        </p:nvSpPr>
        <p:spPr>
          <a:xfrm>
            <a:off x="4965598" y="4323473"/>
            <a:ext cx="705797" cy="461665"/>
          </a:xfrm>
          <a:prstGeom prst="rect">
            <a:avLst/>
          </a:prstGeom>
          <a:noFill/>
        </p:spPr>
        <p:txBody>
          <a:bodyPr wrap="square" rtlCol="0">
            <a:spAutoFit/>
          </a:bodyPr>
          <a:lstStyle/>
          <a:p>
            <a:pPr algn="r"/>
            <a:r>
              <a:rPr kumimoji="1" lang="en-US" altLang="ja-JP" sz="2400" dirty="0">
                <a:solidFill>
                  <a:schemeClr val="accent6">
                    <a:lumMod val="50000"/>
                  </a:schemeClr>
                </a:solidFill>
                <a:latin typeface="Meiryo" panose="020B0604030504040204" pitchFamily="34" charset="-128"/>
                <a:ea typeface="Meiryo" panose="020B0604030504040204" pitchFamily="34" charset="-128"/>
              </a:rPr>
              <a:t>CI</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231" name="テキスト ボックス 230">
            <a:extLst>
              <a:ext uri="{FF2B5EF4-FFF2-40B4-BE49-F238E27FC236}">
                <a16:creationId xmlns:a16="http://schemas.microsoft.com/office/drawing/2014/main" id="{1BACD796-6267-8B41-A0D6-D0CF18AF6131}"/>
              </a:ext>
            </a:extLst>
          </p:cNvPr>
          <p:cNvSpPr txBox="1"/>
          <p:nvPr/>
        </p:nvSpPr>
        <p:spPr>
          <a:xfrm>
            <a:off x="7114390" y="4351710"/>
            <a:ext cx="850507" cy="338554"/>
          </a:xfrm>
          <a:prstGeom prst="rect">
            <a:avLst/>
          </a:prstGeom>
          <a:noFill/>
        </p:spPr>
        <p:txBody>
          <a:bodyPr wrap="square" rtlCol="0">
            <a:spAutoFit/>
          </a:bodyPr>
          <a:lstStyle/>
          <a:p>
            <a:pPr algn="r"/>
            <a:r>
              <a:rPr lang="en-US" altLang="ja-JP" sz="800" dirty="0">
                <a:solidFill>
                  <a:schemeClr val="accent4">
                    <a:lumMod val="75000"/>
                  </a:schemeClr>
                </a:solidFill>
                <a:latin typeface="Meiryo" panose="020B0604030504040204" pitchFamily="34" charset="-128"/>
                <a:ea typeface="Meiryo" panose="020B0604030504040204" pitchFamily="34" charset="-128"/>
              </a:rPr>
              <a:t>Continuous</a:t>
            </a:r>
          </a:p>
          <a:p>
            <a:pPr algn="r"/>
            <a:r>
              <a:rPr lang="en-US" altLang="ja-JP" sz="800" dirty="0">
                <a:solidFill>
                  <a:schemeClr val="accent4">
                    <a:lumMod val="75000"/>
                  </a:schemeClr>
                </a:solidFill>
                <a:latin typeface="Meiryo" panose="020B0604030504040204" pitchFamily="34" charset="-128"/>
                <a:ea typeface="Meiryo" panose="020B0604030504040204" pitchFamily="34" charset="-128"/>
              </a:rPr>
              <a:t>Delivery</a:t>
            </a:r>
            <a:endParaRPr kumimoji="1" lang="ja-JP" altLang="en-US" sz="800">
              <a:solidFill>
                <a:schemeClr val="accent4">
                  <a:lumMod val="75000"/>
                </a:schemeClr>
              </a:solidFill>
              <a:latin typeface="Meiryo" panose="020B0604030504040204" pitchFamily="34" charset="-128"/>
              <a:ea typeface="Meiryo" panose="020B0604030504040204" pitchFamily="34" charset="-128"/>
            </a:endParaRPr>
          </a:p>
        </p:txBody>
      </p:sp>
      <p:sp>
        <p:nvSpPr>
          <p:cNvPr id="232" name="テキスト ボックス 231">
            <a:extLst>
              <a:ext uri="{FF2B5EF4-FFF2-40B4-BE49-F238E27FC236}">
                <a16:creationId xmlns:a16="http://schemas.microsoft.com/office/drawing/2014/main" id="{EF78BB95-BA05-8044-9DE6-509944892390}"/>
              </a:ext>
            </a:extLst>
          </p:cNvPr>
          <p:cNvSpPr txBox="1"/>
          <p:nvPr/>
        </p:nvSpPr>
        <p:spPr>
          <a:xfrm>
            <a:off x="5505861" y="4346747"/>
            <a:ext cx="856835" cy="338554"/>
          </a:xfrm>
          <a:prstGeom prst="rect">
            <a:avLst/>
          </a:prstGeom>
          <a:noFill/>
        </p:spPr>
        <p:txBody>
          <a:bodyPr wrap="square" rtlCol="0">
            <a:spAutoFit/>
          </a:bodyPr>
          <a:lstStyle/>
          <a:p>
            <a:r>
              <a:rPr lang="en-US" altLang="ja-JP" sz="800" dirty="0">
                <a:solidFill>
                  <a:schemeClr val="accent6">
                    <a:lumMod val="50000"/>
                  </a:schemeClr>
                </a:solidFill>
                <a:latin typeface="Meiryo" panose="020B0604030504040204" pitchFamily="34" charset="-128"/>
                <a:ea typeface="Meiryo" panose="020B0604030504040204" pitchFamily="34" charset="-128"/>
              </a:rPr>
              <a:t>Continuous </a:t>
            </a:r>
          </a:p>
          <a:p>
            <a:r>
              <a:rPr lang="en-US" altLang="ja-JP" sz="800" dirty="0">
                <a:solidFill>
                  <a:schemeClr val="accent6">
                    <a:lumMod val="50000"/>
                  </a:schemeClr>
                </a:solidFill>
                <a:latin typeface="Meiryo" panose="020B0604030504040204" pitchFamily="34" charset="-128"/>
                <a:ea typeface="Meiryo" panose="020B0604030504040204" pitchFamily="34" charset="-128"/>
              </a:rPr>
              <a:t>Integration</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233" name="テキスト ボックス 232">
            <a:extLst>
              <a:ext uri="{FF2B5EF4-FFF2-40B4-BE49-F238E27FC236}">
                <a16:creationId xmlns:a16="http://schemas.microsoft.com/office/drawing/2014/main" id="{69A69027-B53F-2B41-A2A5-ACE02895B479}"/>
              </a:ext>
            </a:extLst>
          </p:cNvPr>
          <p:cNvSpPr txBox="1"/>
          <p:nvPr/>
        </p:nvSpPr>
        <p:spPr>
          <a:xfrm>
            <a:off x="7777507" y="4318902"/>
            <a:ext cx="683790" cy="461665"/>
          </a:xfrm>
          <a:prstGeom prst="rect">
            <a:avLst/>
          </a:prstGeom>
          <a:noFill/>
        </p:spPr>
        <p:txBody>
          <a:bodyPr wrap="square" rtlCol="0">
            <a:spAutoFit/>
          </a:bodyPr>
          <a:lstStyle/>
          <a:p>
            <a:pPr algn="r"/>
            <a:r>
              <a:rPr kumimoji="1" lang="en-US" altLang="ja-JP" sz="2400" dirty="0">
                <a:solidFill>
                  <a:schemeClr val="accent4">
                    <a:lumMod val="75000"/>
                  </a:schemeClr>
                </a:solidFill>
                <a:latin typeface="Meiryo" panose="020B0604030504040204" pitchFamily="34" charset="-128"/>
                <a:ea typeface="Meiryo" panose="020B0604030504040204" pitchFamily="34" charset="-128"/>
              </a:rPr>
              <a:t>CD</a:t>
            </a:r>
          </a:p>
        </p:txBody>
      </p:sp>
      <p:sp>
        <p:nvSpPr>
          <p:cNvPr id="7" name="タイトル 1">
            <a:extLst>
              <a:ext uri="{FF2B5EF4-FFF2-40B4-BE49-F238E27FC236}">
                <a16:creationId xmlns:a16="http://schemas.microsoft.com/office/drawing/2014/main" id="{A67E596F-988A-F302-8335-25AFF9556AAB}"/>
              </a:ext>
            </a:extLst>
          </p:cNvPr>
          <p:cNvSpPr txBox="1">
            <a:spLocks/>
          </p:cNvSpPr>
          <p:nvPr/>
        </p:nvSpPr>
        <p:spPr>
          <a:xfrm>
            <a:off x="230400" y="266400"/>
            <a:ext cx="8686800" cy="416221"/>
          </a:xfrm>
          <a:prstGeom prst="rect">
            <a:avLst/>
          </a:prstGeom>
        </p:spPr>
        <p:txBody>
          <a:bodyPr vert="horz" lIns="0" tIns="45720" rIns="0" bIns="45720" rtlCol="0" anchor="ctr">
            <a:noAutofit/>
          </a:bodyPr>
          <a:lst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a:lstStyle>
          <a:p>
            <a:endParaRPr lang="ja-JP" altLang="en-US" dirty="0"/>
          </a:p>
        </p:txBody>
      </p:sp>
      <p:sp>
        <p:nvSpPr>
          <p:cNvPr id="18" name="タイトル 17">
            <a:extLst>
              <a:ext uri="{FF2B5EF4-FFF2-40B4-BE49-F238E27FC236}">
                <a16:creationId xmlns:a16="http://schemas.microsoft.com/office/drawing/2014/main" id="{23D38295-624B-A24D-7ED9-1AC3F3AAB44B}"/>
              </a:ext>
            </a:extLst>
          </p:cNvPr>
          <p:cNvSpPr>
            <a:spLocks noGrp="1"/>
          </p:cNvSpPr>
          <p:nvPr>
            <p:ph type="title"/>
          </p:nvPr>
        </p:nvSpPr>
        <p:spPr>
          <a:xfrm>
            <a:off x="230400" y="266400"/>
            <a:ext cx="8686800" cy="416221"/>
          </a:xfrm>
        </p:spPr>
        <p:txBody>
          <a:bodyPr/>
          <a:lstStyle/>
          <a:p>
            <a:r>
              <a:rPr lang="ja-JP" altLang="en-US" dirty="0"/>
              <a:t>気付きからサービスに至る全体プロセス</a:t>
            </a:r>
          </a:p>
        </p:txBody>
      </p:sp>
    </p:spTree>
    <p:extLst>
      <p:ext uri="{BB962C8B-B14F-4D97-AF65-F5344CB8AC3E}">
        <p14:creationId xmlns:p14="http://schemas.microsoft.com/office/powerpoint/2010/main" val="150575783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E717DB-D7CD-D941-8525-12A102E4DED1}"/>
              </a:ext>
            </a:extLst>
          </p:cNvPr>
          <p:cNvSpPr>
            <a:spLocks noGrp="1"/>
          </p:cNvSpPr>
          <p:nvPr>
            <p:ph type="title"/>
          </p:nvPr>
        </p:nvSpPr>
        <p:spPr>
          <a:xfrm>
            <a:off x="230400" y="266400"/>
            <a:ext cx="8882528" cy="416221"/>
          </a:xfrm>
        </p:spPr>
        <p:txBody>
          <a:bodyPr/>
          <a:lstStyle/>
          <a:p>
            <a:r>
              <a:rPr lang="ja-JP" altLang="en-US" sz="2400" dirty="0">
                <a:solidFill>
                  <a:schemeClr val="tx1">
                    <a:lumMod val="50000"/>
                    <a:lumOff val="50000"/>
                  </a:schemeClr>
                </a:solidFill>
              </a:rPr>
              <a:t>継続的インテグレーション（</a:t>
            </a:r>
            <a:r>
              <a:rPr lang="en-US" altLang="ja-JP" sz="2400" dirty="0">
                <a:solidFill>
                  <a:schemeClr val="tx1">
                    <a:lumMod val="50000"/>
                    <a:lumOff val="50000"/>
                  </a:schemeClr>
                </a:solidFill>
              </a:rPr>
              <a:t>Continuous Integration</a:t>
            </a:r>
            <a:r>
              <a:rPr lang="ja-JP" altLang="en-US" sz="2400" dirty="0">
                <a:solidFill>
                  <a:schemeClr val="tx1">
                    <a:lumMod val="50000"/>
                    <a:lumOff val="50000"/>
                  </a:schemeClr>
                </a:solidFill>
              </a:rPr>
              <a:t>）</a:t>
            </a:r>
            <a:endParaRPr kumimoji="1" lang="ja-JP" altLang="en-US" sz="2400" dirty="0">
              <a:solidFill>
                <a:schemeClr val="tx1">
                  <a:lumMod val="50000"/>
                  <a:lumOff val="50000"/>
                </a:schemeClr>
              </a:solidFill>
            </a:endParaRPr>
          </a:p>
        </p:txBody>
      </p:sp>
      <p:sp>
        <p:nvSpPr>
          <p:cNvPr id="3" name="正方形/長方形 2">
            <a:extLst>
              <a:ext uri="{FF2B5EF4-FFF2-40B4-BE49-F238E27FC236}">
                <a16:creationId xmlns:a16="http://schemas.microsoft.com/office/drawing/2014/main" id="{9332FD1C-245C-2E4E-A4B0-4BF242863108}"/>
              </a:ext>
            </a:extLst>
          </p:cNvPr>
          <p:cNvSpPr/>
          <p:nvPr/>
        </p:nvSpPr>
        <p:spPr>
          <a:xfrm>
            <a:off x="404818" y="5712306"/>
            <a:ext cx="8371196" cy="738664"/>
          </a:xfrm>
          <a:prstGeom prst="rect">
            <a:avLst/>
          </a:prstGeom>
        </p:spPr>
        <p:txBody>
          <a:bodyPr wrap="square">
            <a:spAutoFit/>
          </a:bodyPr>
          <a:lstStyle/>
          <a:p>
            <a:pPr marL="285750" indent="-285750">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新しい機能で問題が起きた時の対応についてもフィードバックがスムーズにできる</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そのためシステムの変更を承認しやすくなり、運用にとってはリリースの信頼性が高まる</a:t>
            </a:r>
          </a:p>
          <a:p>
            <a:pPr marL="285750" indent="-285750">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結果として、いざ本番環境になって動かない！というリスクが低下する</a:t>
            </a:r>
          </a:p>
        </p:txBody>
      </p:sp>
      <p:grpSp>
        <p:nvGrpSpPr>
          <p:cNvPr id="18" name="グループ化 17">
            <a:extLst>
              <a:ext uri="{FF2B5EF4-FFF2-40B4-BE49-F238E27FC236}">
                <a16:creationId xmlns:a16="http://schemas.microsoft.com/office/drawing/2014/main" id="{DD890D26-0603-C94F-BA89-A270D66980CA}"/>
              </a:ext>
            </a:extLst>
          </p:cNvPr>
          <p:cNvGrpSpPr/>
          <p:nvPr/>
        </p:nvGrpSpPr>
        <p:grpSpPr>
          <a:xfrm>
            <a:off x="225800" y="1937481"/>
            <a:ext cx="8692399" cy="2559914"/>
            <a:chOff x="268132" y="3646028"/>
            <a:chExt cx="8692399" cy="2559914"/>
          </a:xfrm>
        </p:grpSpPr>
        <p:sp>
          <p:nvSpPr>
            <p:cNvPr id="5" name="正方形/長方形 4">
              <a:extLst>
                <a:ext uri="{FF2B5EF4-FFF2-40B4-BE49-F238E27FC236}">
                  <a16:creationId xmlns:a16="http://schemas.microsoft.com/office/drawing/2014/main" id="{7FDD32E9-E339-AD44-A0A7-A03B962A6456}"/>
                </a:ext>
              </a:extLst>
            </p:cNvPr>
            <p:cNvSpPr/>
            <p:nvPr/>
          </p:nvSpPr>
          <p:spPr>
            <a:xfrm>
              <a:off x="268132" y="3646028"/>
              <a:ext cx="8692399" cy="646331"/>
            </a:xfrm>
            <a:prstGeom prst="rect">
              <a:avLst/>
            </a:prstGeom>
          </p:spPr>
          <p:txBody>
            <a:bodyPr wrap="square">
              <a:spAutoFit/>
            </a:bodyPr>
            <a:lstStyle/>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開発者が自分のコード変更を頻繁にセントラルリポジトリにマージし、その度に自動化されたビルドとテストを実行</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小さなサイクルでインテグレーションを繰り返し行い、インテグレーションのエラーを素早く修正</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チームは統合されたソフトウェアをより迅速に開発できるようになる</a:t>
              </a:r>
            </a:p>
          </p:txBody>
        </p:sp>
        <p:sp>
          <p:nvSpPr>
            <p:cNvPr id="6" name="円/楕円 5">
              <a:extLst>
                <a:ext uri="{FF2B5EF4-FFF2-40B4-BE49-F238E27FC236}">
                  <a16:creationId xmlns:a16="http://schemas.microsoft.com/office/drawing/2014/main" id="{B44F255A-6178-E346-B87C-EDFF2A05A2E1}"/>
                </a:ext>
              </a:extLst>
            </p:cNvPr>
            <p:cNvSpPr/>
            <p:nvPr/>
          </p:nvSpPr>
          <p:spPr>
            <a:xfrm>
              <a:off x="6849018" y="4450877"/>
              <a:ext cx="1547870" cy="1547869"/>
            </a:xfrm>
            <a:prstGeom prst="ellipse">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B0E5581D-A5D5-0749-88C4-5A0C7C513C57}"/>
                </a:ext>
              </a:extLst>
            </p:cNvPr>
            <p:cNvSpPr/>
            <p:nvPr/>
          </p:nvSpPr>
          <p:spPr>
            <a:xfrm>
              <a:off x="7198479" y="4223815"/>
              <a:ext cx="837282" cy="2809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7C470229-3D83-6248-90F5-42E292E3BDD3}"/>
                </a:ext>
              </a:extLst>
            </p:cNvPr>
            <p:cNvSpPr/>
            <p:nvPr/>
          </p:nvSpPr>
          <p:spPr>
            <a:xfrm>
              <a:off x="6361197" y="5052113"/>
              <a:ext cx="837282" cy="2809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9A6069CA-B61D-DA40-9FE9-2C147898DF49}"/>
                </a:ext>
              </a:extLst>
            </p:cNvPr>
            <p:cNvSpPr/>
            <p:nvPr/>
          </p:nvSpPr>
          <p:spPr>
            <a:xfrm>
              <a:off x="7198479" y="5912525"/>
              <a:ext cx="837282" cy="2809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659B13D2-15E0-EE49-9D0B-8885A5EB1A8E}"/>
                </a:ext>
              </a:extLst>
            </p:cNvPr>
            <p:cNvSpPr/>
            <p:nvPr/>
          </p:nvSpPr>
          <p:spPr>
            <a:xfrm>
              <a:off x="8020857" y="5044250"/>
              <a:ext cx="837282" cy="28093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701F2738-7D55-0F4F-BC06-E68F8E5BB961}"/>
                </a:ext>
              </a:extLst>
            </p:cNvPr>
            <p:cNvSpPr/>
            <p:nvPr/>
          </p:nvSpPr>
          <p:spPr>
            <a:xfrm>
              <a:off x="7143111" y="4234462"/>
              <a:ext cx="948018"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コミット</a:t>
              </a:r>
            </a:p>
          </p:txBody>
        </p:sp>
        <p:sp>
          <p:nvSpPr>
            <p:cNvPr id="12" name="正方形/長方形 11">
              <a:extLst>
                <a:ext uri="{FF2B5EF4-FFF2-40B4-BE49-F238E27FC236}">
                  <a16:creationId xmlns:a16="http://schemas.microsoft.com/office/drawing/2014/main" id="{AB3CB189-C125-D24A-90D3-98CF2598FC3C}"/>
                </a:ext>
              </a:extLst>
            </p:cNvPr>
            <p:cNvSpPr/>
            <p:nvPr/>
          </p:nvSpPr>
          <p:spPr>
            <a:xfrm>
              <a:off x="7965489" y="5062763"/>
              <a:ext cx="948018"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ビルド</a:t>
              </a:r>
            </a:p>
          </p:txBody>
        </p:sp>
        <p:sp>
          <p:nvSpPr>
            <p:cNvPr id="13" name="正方形/長方形 12">
              <a:extLst>
                <a:ext uri="{FF2B5EF4-FFF2-40B4-BE49-F238E27FC236}">
                  <a16:creationId xmlns:a16="http://schemas.microsoft.com/office/drawing/2014/main" id="{2132428F-AA01-E04D-9D8B-2CE5937B045E}"/>
                </a:ext>
              </a:extLst>
            </p:cNvPr>
            <p:cNvSpPr/>
            <p:nvPr/>
          </p:nvSpPr>
          <p:spPr>
            <a:xfrm>
              <a:off x="7198479" y="5920831"/>
              <a:ext cx="837282"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テスト</a:t>
              </a:r>
            </a:p>
          </p:txBody>
        </p:sp>
        <p:sp>
          <p:nvSpPr>
            <p:cNvPr id="14" name="正方形/長方形 13">
              <a:extLst>
                <a:ext uri="{FF2B5EF4-FFF2-40B4-BE49-F238E27FC236}">
                  <a16:creationId xmlns:a16="http://schemas.microsoft.com/office/drawing/2014/main" id="{5635FF03-3B46-3E4F-A103-D25DAE606F9A}"/>
                </a:ext>
              </a:extLst>
            </p:cNvPr>
            <p:cNvSpPr/>
            <p:nvPr/>
          </p:nvSpPr>
          <p:spPr>
            <a:xfrm>
              <a:off x="6371484" y="5073666"/>
              <a:ext cx="837282"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結合</a:t>
              </a:r>
            </a:p>
          </p:txBody>
        </p:sp>
        <p:sp>
          <p:nvSpPr>
            <p:cNvPr id="15" name="正方形/長方形 14">
              <a:extLst>
                <a:ext uri="{FF2B5EF4-FFF2-40B4-BE49-F238E27FC236}">
                  <a16:creationId xmlns:a16="http://schemas.microsoft.com/office/drawing/2014/main" id="{44ABDD76-6128-704F-A3C9-9C3A366B851F}"/>
                </a:ext>
              </a:extLst>
            </p:cNvPr>
            <p:cNvSpPr/>
            <p:nvPr/>
          </p:nvSpPr>
          <p:spPr>
            <a:xfrm>
              <a:off x="6947706" y="5401034"/>
              <a:ext cx="1338828" cy="215444"/>
            </a:xfrm>
            <a:prstGeom prst="rect">
              <a:avLst/>
            </a:prstGeom>
          </p:spPr>
          <p:txBody>
            <a:bodyPr wrap="none">
              <a:spAutoFit/>
            </a:bodyPr>
            <a:lstStyle/>
            <a:p>
              <a:r>
                <a:rPr lang="en-US" altLang="ja-JP" sz="800" dirty="0">
                  <a:solidFill>
                    <a:srgbClr val="333333"/>
                  </a:solidFill>
                  <a:latin typeface="Meiryo" panose="020B0604030504040204" pitchFamily="34" charset="-128"/>
                  <a:ea typeface="Meiryo" panose="020B0604030504040204" pitchFamily="34" charset="-128"/>
                </a:rPr>
                <a:t>Continuous Integration</a:t>
              </a:r>
              <a:endParaRPr lang="ja-JP" altLang="en-US" sz="800"/>
            </a:p>
          </p:txBody>
        </p:sp>
        <p:sp>
          <p:nvSpPr>
            <p:cNvPr id="16" name="正方形/長方形 15">
              <a:extLst>
                <a:ext uri="{FF2B5EF4-FFF2-40B4-BE49-F238E27FC236}">
                  <a16:creationId xmlns:a16="http://schemas.microsoft.com/office/drawing/2014/main" id="{6D0C114C-9560-0144-8536-ED0513752CFC}"/>
                </a:ext>
              </a:extLst>
            </p:cNvPr>
            <p:cNvSpPr/>
            <p:nvPr/>
          </p:nvSpPr>
          <p:spPr>
            <a:xfrm>
              <a:off x="7309984" y="4994424"/>
              <a:ext cx="614271" cy="523220"/>
            </a:xfrm>
            <a:prstGeom prst="rect">
              <a:avLst/>
            </a:prstGeom>
          </p:spPr>
          <p:txBody>
            <a:bodyPr wrap="none">
              <a:spAutoFit/>
            </a:bodyPr>
            <a:lstStyle/>
            <a:p>
              <a:pPr algn="ctr"/>
              <a:r>
                <a:rPr lang="en-US" altLang="ja-JP" sz="2800" b="1" dirty="0">
                  <a:solidFill>
                    <a:srgbClr val="333333"/>
                  </a:solidFill>
                  <a:latin typeface="Meiryo" panose="020B0604030504040204" pitchFamily="34" charset="-128"/>
                  <a:ea typeface="Meiryo" panose="020B0604030504040204" pitchFamily="34" charset="-128"/>
                </a:rPr>
                <a:t>CI</a:t>
              </a:r>
              <a:endParaRPr lang="ja-JP" altLang="en-US" sz="2800" b="1">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BD5E06E3-B065-9F4E-8AFF-B246E5EC51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6072236" y="4139384"/>
              <a:ext cx="671434" cy="611005"/>
            </a:xfrm>
            <a:prstGeom prst="rect">
              <a:avLst/>
            </a:prstGeom>
            <a:effectLst>
              <a:outerShdw blurRad="50800" dist="38100" dir="2700000" algn="tl" rotWithShape="0">
                <a:prstClr val="black">
                  <a:alpha val="40000"/>
                </a:prstClr>
              </a:outerShdw>
            </a:effectLst>
          </p:spPr>
        </p:pic>
        <p:cxnSp>
          <p:nvCxnSpPr>
            <p:cNvPr id="19" name="曲線コネクタ 18">
              <a:extLst>
                <a:ext uri="{FF2B5EF4-FFF2-40B4-BE49-F238E27FC236}">
                  <a16:creationId xmlns:a16="http://schemas.microsoft.com/office/drawing/2014/main" id="{6029A42C-E920-2F4B-991A-A3F27DE9A871}"/>
                </a:ext>
              </a:extLst>
            </p:cNvPr>
            <p:cNvCxnSpPr>
              <a:stCxn id="17" idx="1"/>
              <a:endCxn id="7" idx="1"/>
            </p:cNvCxnSpPr>
            <p:nvPr/>
          </p:nvCxnSpPr>
          <p:spPr>
            <a:xfrm flipV="1">
              <a:off x="6743670" y="4364280"/>
              <a:ext cx="454809" cy="80607"/>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曲線コネクタ 19">
              <a:extLst>
                <a:ext uri="{FF2B5EF4-FFF2-40B4-BE49-F238E27FC236}">
                  <a16:creationId xmlns:a16="http://schemas.microsoft.com/office/drawing/2014/main" id="{ABDCEF9C-BE9F-3247-A91C-73E8656AE0EA}"/>
                </a:ext>
              </a:extLst>
            </p:cNvPr>
            <p:cNvCxnSpPr>
              <a:cxnSpLocks/>
              <a:stCxn id="7" idx="3"/>
              <a:endCxn id="12" idx="0"/>
            </p:cNvCxnSpPr>
            <p:nvPr/>
          </p:nvCxnSpPr>
          <p:spPr>
            <a:xfrm>
              <a:off x="8035761" y="4364280"/>
              <a:ext cx="403737" cy="698483"/>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曲線コネクタ 22">
              <a:extLst>
                <a:ext uri="{FF2B5EF4-FFF2-40B4-BE49-F238E27FC236}">
                  <a16:creationId xmlns:a16="http://schemas.microsoft.com/office/drawing/2014/main" id="{1C378FD1-7F12-074C-8544-810B1C1F2E1F}"/>
                </a:ext>
              </a:extLst>
            </p:cNvPr>
            <p:cNvCxnSpPr>
              <a:cxnSpLocks/>
              <a:stCxn id="10" idx="2"/>
              <a:endCxn id="9" idx="3"/>
            </p:cNvCxnSpPr>
            <p:nvPr/>
          </p:nvCxnSpPr>
          <p:spPr>
            <a:xfrm rot="5400000">
              <a:off x="7873725" y="5487217"/>
              <a:ext cx="727810" cy="403737"/>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曲線コネクタ 25">
              <a:extLst>
                <a:ext uri="{FF2B5EF4-FFF2-40B4-BE49-F238E27FC236}">
                  <a16:creationId xmlns:a16="http://schemas.microsoft.com/office/drawing/2014/main" id="{B9720BE8-DA63-EE4E-84A9-B2BB22DADFA1}"/>
                </a:ext>
              </a:extLst>
            </p:cNvPr>
            <p:cNvCxnSpPr>
              <a:cxnSpLocks/>
              <a:stCxn id="9" idx="1"/>
              <a:endCxn id="8" idx="2"/>
            </p:cNvCxnSpPr>
            <p:nvPr/>
          </p:nvCxnSpPr>
          <p:spPr>
            <a:xfrm rot="10800000">
              <a:off x="6779839" y="5333044"/>
              <a:ext cx="418641" cy="719947"/>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曲線コネクタ 37">
              <a:extLst>
                <a:ext uri="{FF2B5EF4-FFF2-40B4-BE49-F238E27FC236}">
                  <a16:creationId xmlns:a16="http://schemas.microsoft.com/office/drawing/2014/main" id="{386423B3-D5AC-704A-AD91-83E61220A4D7}"/>
                </a:ext>
              </a:extLst>
            </p:cNvPr>
            <p:cNvCxnSpPr>
              <a:cxnSpLocks/>
              <a:stCxn id="8" idx="0"/>
              <a:endCxn id="54" idx="1"/>
            </p:cNvCxnSpPr>
            <p:nvPr/>
          </p:nvCxnSpPr>
          <p:spPr>
            <a:xfrm rot="5400000" flipH="1" flipV="1">
              <a:off x="6904280" y="3920633"/>
              <a:ext cx="1007039" cy="125592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a:extLst>
                <a:ext uri="{FF2B5EF4-FFF2-40B4-BE49-F238E27FC236}">
                  <a16:creationId xmlns:a16="http://schemas.microsoft.com/office/drawing/2014/main" id="{90B7B9D5-1AEF-8B43-AC0E-536DC4235515}"/>
                </a:ext>
              </a:extLst>
            </p:cNvPr>
            <p:cNvCxnSpPr>
              <a:cxnSpLocks/>
              <a:stCxn id="10" idx="0"/>
            </p:cNvCxnSpPr>
            <p:nvPr/>
          </p:nvCxnSpPr>
          <p:spPr>
            <a:xfrm flipH="1" flipV="1">
              <a:off x="6721482" y="4627095"/>
              <a:ext cx="1718016" cy="417155"/>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56A9E75E-EA6F-3944-B43A-BAC733B7BD06}"/>
                </a:ext>
              </a:extLst>
            </p:cNvPr>
            <p:cNvCxnSpPr>
              <a:cxnSpLocks/>
              <a:stCxn id="9" idx="0"/>
            </p:cNvCxnSpPr>
            <p:nvPr/>
          </p:nvCxnSpPr>
          <p:spPr>
            <a:xfrm flipH="1" flipV="1">
              <a:off x="6705657" y="4669783"/>
              <a:ext cx="911463" cy="1242742"/>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50DC9B80-FC63-B940-87C7-E4941CFB5AC0}"/>
                </a:ext>
              </a:extLst>
            </p:cNvPr>
            <p:cNvCxnSpPr>
              <a:cxnSpLocks/>
            </p:cNvCxnSpPr>
            <p:nvPr/>
          </p:nvCxnSpPr>
          <p:spPr>
            <a:xfrm flipH="1">
              <a:off x="6323154" y="6096173"/>
              <a:ext cx="603237" cy="0"/>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CFD99202-8A48-C84B-9A65-F2246716F803}"/>
                </a:ext>
              </a:extLst>
            </p:cNvPr>
            <p:cNvSpPr txBox="1"/>
            <p:nvPr/>
          </p:nvSpPr>
          <p:spPr>
            <a:xfrm>
              <a:off x="6292665" y="5906413"/>
              <a:ext cx="723275" cy="184666"/>
            </a:xfrm>
            <a:prstGeom prst="rect">
              <a:avLst/>
            </a:prstGeom>
            <a:noFill/>
          </p:spPr>
          <p:txBody>
            <a:bodyPr wrap="none" rtlCol="0">
              <a:spAutoFit/>
            </a:bodyPr>
            <a:lstStyle/>
            <a:p>
              <a:r>
                <a:rPr kumimoji="1" lang="ja-JP" altLang="en-US" sz="600">
                  <a:solidFill>
                    <a:srgbClr val="7030A0"/>
                  </a:solidFill>
                  <a:latin typeface="Meiryo" panose="020B0604030504040204" pitchFamily="34" charset="-128"/>
                  <a:ea typeface="Meiryo" panose="020B0604030504040204" pitchFamily="34" charset="-128"/>
                </a:rPr>
                <a:t>フィードバック</a:t>
              </a:r>
            </a:p>
          </p:txBody>
        </p:sp>
        <p:sp>
          <p:nvSpPr>
            <p:cNvPr id="54" name="正方形/長方形 53">
              <a:extLst>
                <a:ext uri="{FF2B5EF4-FFF2-40B4-BE49-F238E27FC236}">
                  <a16:creationId xmlns:a16="http://schemas.microsoft.com/office/drawing/2014/main" id="{3988FF63-5BDC-E045-9864-7D2BF7B55566}"/>
                </a:ext>
              </a:extLst>
            </p:cNvPr>
            <p:cNvSpPr/>
            <p:nvPr/>
          </p:nvSpPr>
          <p:spPr>
            <a:xfrm>
              <a:off x="8035761" y="3891185"/>
              <a:ext cx="723275" cy="307777"/>
            </a:xfrm>
            <a:prstGeom prst="rect">
              <a:avLst/>
            </a:prstGeom>
          </p:spPr>
          <p:txBody>
            <a:bodyPr wrap="none">
              <a:spAutoFit/>
            </a:bodyPr>
            <a:lstStyle/>
            <a:p>
              <a:pPr algn="ctr"/>
              <a:r>
                <a:rPr lang="ja-JP" altLang="en-US" sz="1400">
                  <a:solidFill>
                    <a:schemeClr val="accent6">
                      <a:lumMod val="75000"/>
                    </a:schemeClr>
                  </a:solidFill>
                  <a:latin typeface="Meiryo" panose="020B0604030504040204" pitchFamily="34" charset="-128"/>
                  <a:ea typeface="Meiryo" panose="020B0604030504040204" pitchFamily="34" charset="-128"/>
                </a:rPr>
                <a:t>後工程</a:t>
              </a:r>
            </a:p>
          </p:txBody>
        </p:sp>
        <p:sp>
          <p:nvSpPr>
            <p:cNvPr id="58" name="円/楕円 57">
              <a:extLst>
                <a:ext uri="{FF2B5EF4-FFF2-40B4-BE49-F238E27FC236}">
                  <a16:creationId xmlns:a16="http://schemas.microsoft.com/office/drawing/2014/main" id="{C9AE3FF2-FBAA-0340-8DF6-86C30B9DDAD6}"/>
                </a:ext>
              </a:extLst>
            </p:cNvPr>
            <p:cNvSpPr/>
            <p:nvPr/>
          </p:nvSpPr>
          <p:spPr>
            <a:xfrm>
              <a:off x="709203" y="4814148"/>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E22552D0-2CCE-AD4F-9CD2-1C5C551EFC98}"/>
                </a:ext>
              </a:extLst>
            </p:cNvPr>
            <p:cNvSpPr/>
            <p:nvPr/>
          </p:nvSpPr>
          <p:spPr>
            <a:xfrm>
              <a:off x="709203" y="4454440"/>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EB8692DA-7B68-5747-B183-391490D076A7}"/>
                </a:ext>
              </a:extLst>
            </p:cNvPr>
            <p:cNvSpPr/>
            <p:nvPr/>
          </p:nvSpPr>
          <p:spPr>
            <a:xfrm>
              <a:off x="709202" y="5173856"/>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a:extLst>
                <a:ext uri="{FF2B5EF4-FFF2-40B4-BE49-F238E27FC236}">
                  <a16:creationId xmlns:a16="http://schemas.microsoft.com/office/drawing/2014/main" id="{301C49D8-1708-AF40-B3AA-481CEA0806E3}"/>
                </a:ext>
              </a:extLst>
            </p:cNvPr>
            <p:cNvSpPr/>
            <p:nvPr/>
          </p:nvSpPr>
          <p:spPr>
            <a:xfrm>
              <a:off x="1309081" y="4706914"/>
              <a:ext cx="542258" cy="54225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25C55F9E-DA2C-5744-8C6C-57C29AE19567}"/>
                </a:ext>
              </a:extLst>
            </p:cNvPr>
            <p:cNvSpPr/>
            <p:nvPr/>
          </p:nvSpPr>
          <p:spPr>
            <a:xfrm>
              <a:off x="2067383" y="4706914"/>
              <a:ext cx="542258" cy="542258"/>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440386FC-BD80-2340-BBBC-4F873EE1120B}"/>
                </a:ext>
              </a:extLst>
            </p:cNvPr>
            <p:cNvSpPr/>
            <p:nvPr/>
          </p:nvSpPr>
          <p:spPr>
            <a:xfrm>
              <a:off x="3583987" y="4823317"/>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2E7EC314-EDEB-2641-8788-66B7E75D7E41}"/>
                </a:ext>
              </a:extLst>
            </p:cNvPr>
            <p:cNvSpPr/>
            <p:nvPr/>
          </p:nvSpPr>
          <p:spPr>
            <a:xfrm>
              <a:off x="4127822" y="4716083"/>
              <a:ext cx="542258" cy="54225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706980B9-0EF6-EC42-B136-8F276CB2A284}"/>
                </a:ext>
              </a:extLst>
            </p:cNvPr>
            <p:cNvSpPr/>
            <p:nvPr/>
          </p:nvSpPr>
          <p:spPr>
            <a:xfrm>
              <a:off x="1307504" y="4888097"/>
              <a:ext cx="543835"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コミット</a:t>
              </a:r>
            </a:p>
          </p:txBody>
        </p:sp>
        <p:sp>
          <p:nvSpPr>
            <p:cNvPr id="67" name="正方形/長方形 66">
              <a:extLst>
                <a:ext uri="{FF2B5EF4-FFF2-40B4-BE49-F238E27FC236}">
                  <a16:creationId xmlns:a16="http://schemas.microsoft.com/office/drawing/2014/main" id="{885ECEA7-8A83-664C-B157-4AE947C5791F}"/>
                </a:ext>
              </a:extLst>
            </p:cNvPr>
            <p:cNvSpPr/>
            <p:nvPr/>
          </p:nvSpPr>
          <p:spPr>
            <a:xfrm>
              <a:off x="2070027" y="4848712"/>
              <a:ext cx="543835" cy="276999"/>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endParaRPr lang="en-US" altLang="ja-JP" sz="600" dirty="0">
                <a:solidFill>
                  <a:schemeClr val="bg1"/>
                </a:solidFill>
                <a:latin typeface="Meiryo" panose="020B0604030504040204" pitchFamily="34" charset="-128"/>
                <a:ea typeface="Meiryo" panose="020B0604030504040204" pitchFamily="34" charset="-128"/>
              </a:endParaRPr>
            </a:p>
            <a:p>
              <a:pPr algn="ctr"/>
              <a:r>
                <a:rPr lang="ja-JP" altLang="en-US" sz="600">
                  <a:solidFill>
                    <a:schemeClr val="bg1"/>
                  </a:solidFill>
                  <a:latin typeface="Meiryo" panose="020B0604030504040204" pitchFamily="34" charset="-128"/>
                  <a:ea typeface="Meiryo" panose="020B0604030504040204" pitchFamily="34" charset="-128"/>
                </a:rPr>
                <a:t>失敗</a:t>
              </a:r>
            </a:p>
          </p:txBody>
        </p:sp>
        <p:sp>
          <p:nvSpPr>
            <p:cNvPr id="68" name="正方形/長方形 67">
              <a:extLst>
                <a:ext uri="{FF2B5EF4-FFF2-40B4-BE49-F238E27FC236}">
                  <a16:creationId xmlns:a16="http://schemas.microsoft.com/office/drawing/2014/main" id="{AE272691-5E6B-8240-B0EC-AF56DE164AF0}"/>
                </a:ext>
              </a:extLst>
            </p:cNvPr>
            <p:cNvSpPr/>
            <p:nvPr/>
          </p:nvSpPr>
          <p:spPr>
            <a:xfrm>
              <a:off x="715927" y="4543705"/>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69" name="正方形/長方形 68">
              <a:extLst>
                <a:ext uri="{FF2B5EF4-FFF2-40B4-BE49-F238E27FC236}">
                  <a16:creationId xmlns:a16="http://schemas.microsoft.com/office/drawing/2014/main" id="{CC8E4F7D-29DC-D14D-9D85-9C892E9EE572}"/>
                </a:ext>
              </a:extLst>
            </p:cNvPr>
            <p:cNvSpPr/>
            <p:nvPr/>
          </p:nvSpPr>
          <p:spPr>
            <a:xfrm>
              <a:off x="4144834" y="4901544"/>
              <a:ext cx="543835"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コミット</a:t>
              </a:r>
            </a:p>
          </p:txBody>
        </p:sp>
        <p:sp>
          <p:nvSpPr>
            <p:cNvPr id="70" name="円/楕円 69">
              <a:extLst>
                <a:ext uri="{FF2B5EF4-FFF2-40B4-BE49-F238E27FC236}">
                  <a16:creationId xmlns:a16="http://schemas.microsoft.com/office/drawing/2014/main" id="{0B0EBCDD-18EB-6F4B-99E9-A4000E51D87C}"/>
                </a:ext>
              </a:extLst>
            </p:cNvPr>
            <p:cNvSpPr/>
            <p:nvPr/>
          </p:nvSpPr>
          <p:spPr>
            <a:xfrm>
              <a:off x="4885164" y="4713638"/>
              <a:ext cx="542258" cy="542258"/>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E8F5F7FE-F68C-0444-BF29-D4BEA0F02FD4}"/>
                </a:ext>
              </a:extLst>
            </p:cNvPr>
            <p:cNvSpPr/>
            <p:nvPr/>
          </p:nvSpPr>
          <p:spPr>
            <a:xfrm>
              <a:off x="4898833" y="4888097"/>
              <a:ext cx="543835"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p>
          </p:txBody>
        </p:sp>
        <p:grpSp>
          <p:nvGrpSpPr>
            <p:cNvPr id="74" name="図形グループ 28">
              <a:extLst>
                <a:ext uri="{FF2B5EF4-FFF2-40B4-BE49-F238E27FC236}">
                  <a16:creationId xmlns:a16="http://schemas.microsoft.com/office/drawing/2014/main" id="{BA8E89C7-889B-914D-BA36-96EF4EEFB876}"/>
                </a:ext>
              </a:extLst>
            </p:cNvPr>
            <p:cNvGrpSpPr/>
            <p:nvPr/>
          </p:nvGrpSpPr>
          <p:grpSpPr>
            <a:xfrm>
              <a:off x="2896859" y="4868073"/>
              <a:ext cx="122658" cy="204690"/>
              <a:chOff x="1946324" y="4125162"/>
              <a:chExt cx="969964" cy="2007872"/>
            </a:xfrm>
          </p:grpSpPr>
          <p:sp>
            <p:nvSpPr>
              <p:cNvPr id="75" name="円/楕円 74">
                <a:extLst>
                  <a:ext uri="{FF2B5EF4-FFF2-40B4-BE49-F238E27FC236}">
                    <a16:creationId xmlns:a16="http://schemas.microsoft.com/office/drawing/2014/main" id="{77CB8BB2-6DD8-BE44-BDFC-32C736BDDD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a:extLst>
                  <a:ext uri="{FF2B5EF4-FFF2-40B4-BE49-F238E27FC236}">
                    <a16:creationId xmlns:a16="http://schemas.microsoft.com/office/drawing/2014/main" id="{52F23D8D-B1EA-434D-96EE-27FAA167898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9" name="図形グループ 28">
              <a:extLst>
                <a:ext uri="{FF2B5EF4-FFF2-40B4-BE49-F238E27FC236}">
                  <a16:creationId xmlns:a16="http://schemas.microsoft.com/office/drawing/2014/main" id="{D5EF99A4-04E6-D245-B33D-0D304AB687B1}"/>
                </a:ext>
              </a:extLst>
            </p:cNvPr>
            <p:cNvGrpSpPr/>
            <p:nvPr/>
          </p:nvGrpSpPr>
          <p:grpSpPr>
            <a:xfrm>
              <a:off x="3070893" y="4868073"/>
              <a:ext cx="122658" cy="204690"/>
              <a:chOff x="1946324" y="4125162"/>
              <a:chExt cx="969964" cy="2007872"/>
            </a:xfrm>
          </p:grpSpPr>
          <p:sp>
            <p:nvSpPr>
              <p:cNvPr id="80" name="円/楕円 79">
                <a:extLst>
                  <a:ext uri="{FF2B5EF4-FFF2-40B4-BE49-F238E27FC236}">
                    <a16:creationId xmlns:a16="http://schemas.microsoft.com/office/drawing/2014/main" id="{D6FEAF32-D7C5-7D42-91A3-199C3FBA8AC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フローチャート: 論理積ゲート 80">
                <a:extLst>
                  <a:ext uri="{FF2B5EF4-FFF2-40B4-BE49-F238E27FC236}">
                    <a16:creationId xmlns:a16="http://schemas.microsoft.com/office/drawing/2014/main" id="{A50508CD-CECF-E640-A57C-3DD510D6D8A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2" name="図形グループ 28">
              <a:extLst>
                <a:ext uri="{FF2B5EF4-FFF2-40B4-BE49-F238E27FC236}">
                  <a16:creationId xmlns:a16="http://schemas.microsoft.com/office/drawing/2014/main" id="{28C735A0-8566-CE44-9ECE-BD5E907270B6}"/>
                </a:ext>
              </a:extLst>
            </p:cNvPr>
            <p:cNvGrpSpPr/>
            <p:nvPr/>
          </p:nvGrpSpPr>
          <p:grpSpPr>
            <a:xfrm>
              <a:off x="3239935" y="4859592"/>
              <a:ext cx="122658" cy="204690"/>
              <a:chOff x="1946324" y="4125162"/>
              <a:chExt cx="969964" cy="2007872"/>
            </a:xfrm>
          </p:grpSpPr>
          <p:sp>
            <p:nvSpPr>
              <p:cNvPr id="83" name="円/楕円 82">
                <a:extLst>
                  <a:ext uri="{FF2B5EF4-FFF2-40B4-BE49-F238E27FC236}">
                    <a16:creationId xmlns:a16="http://schemas.microsoft.com/office/drawing/2014/main" id="{C0669C6E-628F-E64F-AF9C-5A34E8018E4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フローチャート: 論理積ゲート 83">
                <a:extLst>
                  <a:ext uri="{FF2B5EF4-FFF2-40B4-BE49-F238E27FC236}">
                    <a16:creationId xmlns:a16="http://schemas.microsoft.com/office/drawing/2014/main" id="{CE96E766-D9F4-6B4E-B78B-0F1B1480A46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5" name="正方形/長方形 84">
              <a:extLst>
                <a:ext uri="{FF2B5EF4-FFF2-40B4-BE49-F238E27FC236}">
                  <a16:creationId xmlns:a16="http://schemas.microsoft.com/office/drawing/2014/main" id="{E47510D4-E8C1-DE4F-81C7-C8F21F0CB50E}"/>
                </a:ext>
              </a:extLst>
            </p:cNvPr>
            <p:cNvSpPr/>
            <p:nvPr/>
          </p:nvSpPr>
          <p:spPr>
            <a:xfrm>
              <a:off x="3586114" y="4905881"/>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86" name="正方形/長方形 85">
              <a:extLst>
                <a:ext uri="{FF2B5EF4-FFF2-40B4-BE49-F238E27FC236}">
                  <a16:creationId xmlns:a16="http://schemas.microsoft.com/office/drawing/2014/main" id="{766B1D1A-70FA-FF4D-9806-E455C0518066}"/>
                </a:ext>
              </a:extLst>
            </p:cNvPr>
            <p:cNvSpPr/>
            <p:nvPr/>
          </p:nvSpPr>
          <p:spPr>
            <a:xfrm>
              <a:off x="2900238" y="4664046"/>
              <a:ext cx="543835" cy="184666"/>
            </a:xfrm>
            <a:prstGeom prst="rect">
              <a:avLst/>
            </a:prstGeom>
          </p:spPr>
          <p:txBody>
            <a:bodyPr wrap="square">
              <a:spAutoFit/>
            </a:bodyPr>
            <a:lstStyle/>
            <a:p>
              <a:pPr algn="ctr"/>
              <a:r>
                <a:rPr lang="ja-JP" altLang="en-US" sz="600">
                  <a:solidFill>
                    <a:schemeClr val="accent2">
                      <a:lumMod val="75000"/>
                    </a:schemeClr>
                  </a:solidFill>
                  <a:latin typeface="Meiryo" panose="020B0604030504040204" pitchFamily="34" charset="-128"/>
                  <a:ea typeface="Meiryo" panose="020B0604030504040204" pitchFamily="34" charset="-128"/>
                </a:rPr>
                <a:t>原因究明</a:t>
              </a:r>
            </a:p>
          </p:txBody>
        </p:sp>
        <p:cxnSp>
          <p:nvCxnSpPr>
            <p:cNvPr id="88" name="直線矢印コネクタ 87">
              <a:extLst>
                <a:ext uri="{FF2B5EF4-FFF2-40B4-BE49-F238E27FC236}">
                  <a16:creationId xmlns:a16="http://schemas.microsoft.com/office/drawing/2014/main" id="{75C19FE2-7DFB-0B43-AB40-95C503DAE13B}"/>
                </a:ext>
              </a:extLst>
            </p:cNvPr>
            <p:cNvCxnSpPr>
              <a:stCxn id="58" idx="6"/>
              <a:endCxn id="61" idx="2"/>
            </p:cNvCxnSpPr>
            <p:nvPr/>
          </p:nvCxnSpPr>
          <p:spPr>
            <a:xfrm flipV="1">
              <a:off x="1036994" y="4978043"/>
              <a:ext cx="272087"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9" name="直線矢印コネクタ 88">
              <a:extLst>
                <a:ext uri="{FF2B5EF4-FFF2-40B4-BE49-F238E27FC236}">
                  <a16:creationId xmlns:a16="http://schemas.microsoft.com/office/drawing/2014/main" id="{15780040-92B1-E84C-9B57-6371520DB9A3}"/>
                </a:ext>
              </a:extLst>
            </p:cNvPr>
            <p:cNvCxnSpPr>
              <a:cxnSpLocks/>
              <a:stCxn id="66" idx="3"/>
              <a:endCxn id="62" idx="2"/>
            </p:cNvCxnSpPr>
            <p:nvPr/>
          </p:nvCxnSpPr>
          <p:spPr>
            <a:xfrm flipV="1">
              <a:off x="1851339" y="4978043"/>
              <a:ext cx="216044" cy="2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2" name="直線矢印コネクタ 91">
              <a:extLst>
                <a:ext uri="{FF2B5EF4-FFF2-40B4-BE49-F238E27FC236}">
                  <a16:creationId xmlns:a16="http://schemas.microsoft.com/office/drawing/2014/main" id="{A999C940-4166-E44E-8E46-3F8A6020A0D7}"/>
                </a:ext>
              </a:extLst>
            </p:cNvPr>
            <p:cNvCxnSpPr>
              <a:cxnSpLocks/>
              <a:stCxn id="62" idx="6"/>
            </p:cNvCxnSpPr>
            <p:nvPr/>
          </p:nvCxnSpPr>
          <p:spPr>
            <a:xfrm>
              <a:off x="2609641" y="4978043"/>
              <a:ext cx="21964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6" name="直線矢印コネクタ 95">
              <a:extLst>
                <a:ext uri="{FF2B5EF4-FFF2-40B4-BE49-F238E27FC236}">
                  <a16:creationId xmlns:a16="http://schemas.microsoft.com/office/drawing/2014/main" id="{6E7B97C1-E187-064D-BD68-498DCF77C962}"/>
                </a:ext>
              </a:extLst>
            </p:cNvPr>
            <p:cNvCxnSpPr>
              <a:cxnSpLocks/>
            </p:cNvCxnSpPr>
            <p:nvPr/>
          </p:nvCxnSpPr>
          <p:spPr>
            <a:xfrm flipV="1">
              <a:off x="3404474" y="4984767"/>
              <a:ext cx="216044" cy="2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F1D0359E-9018-3B49-B408-302BCA047ACF}"/>
                </a:ext>
              </a:extLst>
            </p:cNvPr>
            <p:cNvCxnSpPr>
              <a:cxnSpLocks/>
            </p:cNvCxnSpPr>
            <p:nvPr/>
          </p:nvCxnSpPr>
          <p:spPr>
            <a:xfrm flipV="1">
              <a:off x="3915462" y="4998214"/>
              <a:ext cx="216044" cy="2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8" name="直線矢印コネクタ 97">
              <a:extLst>
                <a:ext uri="{FF2B5EF4-FFF2-40B4-BE49-F238E27FC236}">
                  <a16:creationId xmlns:a16="http://schemas.microsoft.com/office/drawing/2014/main" id="{68AE0859-BFEC-A34A-B88C-5048CA85F56E}"/>
                </a:ext>
              </a:extLst>
            </p:cNvPr>
            <p:cNvCxnSpPr>
              <a:cxnSpLocks/>
            </p:cNvCxnSpPr>
            <p:nvPr/>
          </p:nvCxnSpPr>
          <p:spPr>
            <a:xfrm flipV="1">
              <a:off x="4681945" y="4991490"/>
              <a:ext cx="216044" cy="2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9" name="直線矢印コネクタ 98">
              <a:extLst>
                <a:ext uri="{FF2B5EF4-FFF2-40B4-BE49-F238E27FC236}">
                  <a16:creationId xmlns:a16="http://schemas.microsoft.com/office/drawing/2014/main" id="{E7802E46-2D3A-1949-9950-1AAC928B679F}"/>
                </a:ext>
              </a:extLst>
            </p:cNvPr>
            <p:cNvCxnSpPr>
              <a:cxnSpLocks/>
            </p:cNvCxnSpPr>
            <p:nvPr/>
          </p:nvCxnSpPr>
          <p:spPr>
            <a:xfrm>
              <a:off x="1043718" y="4648811"/>
              <a:ext cx="253315" cy="2043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1" name="直線矢印コネクタ 100">
              <a:extLst>
                <a:ext uri="{FF2B5EF4-FFF2-40B4-BE49-F238E27FC236}">
                  <a16:creationId xmlns:a16="http://schemas.microsoft.com/office/drawing/2014/main" id="{ECD824DE-AA83-384E-8685-8B3A0111249C}"/>
                </a:ext>
              </a:extLst>
            </p:cNvPr>
            <p:cNvCxnSpPr>
              <a:cxnSpLocks/>
            </p:cNvCxnSpPr>
            <p:nvPr/>
          </p:nvCxnSpPr>
          <p:spPr>
            <a:xfrm flipV="1">
              <a:off x="1046755" y="5118266"/>
              <a:ext cx="258105" cy="2194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3" name="円/楕円 102">
              <a:extLst>
                <a:ext uri="{FF2B5EF4-FFF2-40B4-BE49-F238E27FC236}">
                  <a16:creationId xmlns:a16="http://schemas.microsoft.com/office/drawing/2014/main" id="{6FF2C782-3B77-7749-9E86-2337BED118C4}"/>
                </a:ext>
              </a:extLst>
            </p:cNvPr>
            <p:cNvSpPr/>
            <p:nvPr/>
          </p:nvSpPr>
          <p:spPr>
            <a:xfrm>
              <a:off x="709203" y="5870039"/>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DDE5FDEE-7ACA-2D4A-907C-7C02314EB38E}"/>
                </a:ext>
              </a:extLst>
            </p:cNvPr>
            <p:cNvSpPr/>
            <p:nvPr/>
          </p:nvSpPr>
          <p:spPr>
            <a:xfrm>
              <a:off x="715927" y="5959304"/>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110" name="円/楕円 109">
              <a:extLst>
                <a:ext uri="{FF2B5EF4-FFF2-40B4-BE49-F238E27FC236}">
                  <a16:creationId xmlns:a16="http://schemas.microsoft.com/office/drawing/2014/main" id="{99B815F7-B410-2943-BD33-CCFFD27452AA}"/>
                </a:ext>
              </a:extLst>
            </p:cNvPr>
            <p:cNvSpPr/>
            <p:nvPr/>
          </p:nvSpPr>
          <p:spPr>
            <a:xfrm>
              <a:off x="1366947" y="5870039"/>
              <a:ext cx="327791" cy="327791"/>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a:extLst>
                <a:ext uri="{FF2B5EF4-FFF2-40B4-BE49-F238E27FC236}">
                  <a16:creationId xmlns:a16="http://schemas.microsoft.com/office/drawing/2014/main" id="{49E504BF-4218-C347-BA1B-1A4A794E3967}"/>
                </a:ext>
              </a:extLst>
            </p:cNvPr>
            <p:cNvSpPr/>
            <p:nvPr/>
          </p:nvSpPr>
          <p:spPr>
            <a:xfrm>
              <a:off x="1304860" y="5920831"/>
              <a:ext cx="470647" cy="276999"/>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endParaRPr lang="en-US" altLang="ja-JP" sz="600" dirty="0">
                <a:solidFill>
                  <a:schemeClr val="bg1"/>
                </a:solidFill>
                <a:latin typeface="Meiryo" panose="020B0604030504040204" pitchFamily="34" charset="-128"/>
                <a:ea typeface="Meiryo" panose="020B0604030504040204" pitchFamily="34" charset="-128"/>
              </a:endParaRPr>
            </a:p>
            <a:p>
              <a:pPr algn="ctr"/>
              <a:r>
                <a:rPr lang="ja-JP" altLang="en-US" sz="600">
                  <a:solidFill>
                    <a:schemeClr val="bg1"/>
                  </a:solidFill>
                  <a:latin typeface="Meiryo" panose="020B0604030504040204" pitchFamily="34" charset="-128"/>
                  <a:ea typeface="Meiryo" panose="020B0604030504040204" pitchFamily="34" charset="-128"/>
                </a:rPr>
                <a:t>失敗</a:t>
              </a:r>
            </a:p>
          </p:txBody>
        </p:sp>
        <p:sp>
          <p:nvSpPr>
            <p:cNvPr id="112" name="円/楕円 111">
              <a:extLst>
                <a:ext uri="{FF2B5EF4-FFF2-40B4-BE49-F238E27FC236}">
                  <a16:creationId xmlns:a16="http://schemas.microsoft.com/office/drawing/2014/main" id="{F4048B76-4084-6C46-BFF8-4D49C480869E}"/>
                </a:ext>
              </a:extLst>
            </p:cNvPr>
            <p:cNvSpPr/>
            <p:nvPr/>
          </p:nvSpPr>
          <p:spPr>
            <a:xfrm>
              <a:off x="1990513" y="5872187"/>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9645C0D1-8772-194A-B983-72D30F4D49E4}"/>
                </a:ext>
              </a:extLst>
            </p:cNvPr>
            <p:cNvSpPr/>
            <p:nvPr/>
          </p:nvSpPr>
          <p:spPr>
            <a:xfrm>
              <a:off x="1992640" y="5954751"/>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114" name="円/楕円 113">
              <a:extLst>
                <a:ext uri="{FF2B5EF4-FFF2-40B4-BE49-F238E27FC236}">
                  <a16:creationId xmlns:a16="http://schemas.microsoft.com/office/drawing/2014/main" id="{1233E42D-8CC5-4D40-BA7B-78733DD6DCDA}"/>
                </a:ext>
              </a:extLst>
            </p:cNvPr>
            <p:cNvSpPr/>
            <p:nvPr/>
          </p:nvSpPr>
          <p:spPr>
            <a:xfrm>
              <a:off x="2607355" y="5878151"/>
              <a:ext cx="327791" cy="327791"/>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a:extLst>
                <a:ext uri="{FF2B5EF4-FFF2-40B4-BE49-F238E27FC236}">
                  <a16:creationId xmlns:a16="http://schemas.microsoft.com/office/drawing/2014/main" id="{C1B896DB-3927-104F-AF04-CD334E8CF0C8}"/>
                </a:ext>
              </a:extLst>
            </p:cNvPr>
            <p:cNvSpPr/>
            <p:nvPr/>
          </p:nvSpPr>
          <p:spPr>
            <a:xfrm>
              <a:off x="2539068" y="5962863"/>
              <a:ext cx="483962"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p>
          </p:txBody>
        </p:sp>
        <p:sp>
          <p:nvSpPr>
            <p:cNvPr id="116" name="円/楕円 115">
              <a:extLst>
                <a:ext uri="{FF2B5EF4-FFF2-40B4-BE49-F238E27FC236}">
                  <a16:creationId xmlns:a16="http://schemas.microsoft.com/office/drawing/2014/main" id="{F36815EA-2DF7-1146-B224-E95EF8147572}"/>
                </a:ext>
              </a:extLst>
            </p:cNvPr>
            <p:cNvSpPr/>
            <p:nvPr/>
          </p:nvSpPr>
          <p:spPr>
            <a:xfrm>
              <a:off x="3231379" y="5870039"/>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a:extLst>
                <a:ext uri="{FF2B5EF4-FFF2-40B4-BE49-F238E27FC236}">
                  <a16:creationId xmlns:a16="http://schemas.microsoft.com/office/drawing/2014/main" id="{C1909301-AA5C-3F45-8A15-A925AE999161}"/>
                </a:ext>
              </a:extLst>
            </p:cNvPr>
            <p:cNvSpPr/>
            <p:nvPr/>
          </p:nvSpPr>
          <p:spPr>
            <a:xfrm>
              <a:off x="3233506" y="5952603"/>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118" name="円/楕円 117">
              <a:extLst>
                <a:ext uri="{FF2B5EF4-FFF2-40B4-BE49-F238E27FC236}">
                  <a16:creationId xmlns:a16="http://schemas.microsoft.com/office/drawing/2014/main" id="{D3189A5D-132E-B842-BB90-E144776FCECA}"/>
                </a:ext>
              </a:extLst>
            </p:cNvPr>
            <p:cNvSpPr/>
            <p:nvPr/>
          </p:nvSpPr>
          <p:spPr>
            <a:xfrm>
              <a:off x="3848221" y="5876003"/>
              <a:ext cx="327791" cy="327791"/>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6A4356FA-2E3F-F940-AC8D-E68D8D86CA53}"/>
                </a:ext>
              </a:extLst>
            </p:cNvPr>
            <p:cNvSpPr/>
            <p:nvPr/>
          </p:nvSpPr>
          <p:spPr>
            <a:xfrm>
              <a:off x="3779934" y="5960715"/>
              <a:ext cx="483962"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p>
          </p:txBody>
        </p:sp>
        <p:sp>
          <p:nvSpPr>
            <p:cNvPr id="120" name="円/楕円 119">
              <a:extLst>
                <a:ext uri="{FF2B5EF4-FFF2-40B4-BE49-F238E27FC236}">
                  <a16:creationId xmlns:a16="http://schemas.microsoft.com/office/drawing/2014/main" id="{2608A8A5-3621-9246-9274-76A16B08F810}"/>
                </a:ext>
              </a:extLst>
            </p:cNvPr>
            <p:cNvSpPr/>
            <p:nvPr/>
          </p:nvSpPr>
          <p:spPr>
            <a:xfrm>
              <a:off x="4468853" y="5870039"/>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a:extLst>
                <a:ext uri="{FF2B5EF4-FFF2-40B4-BE49-F238E27FC236}">
                  <a16:creationId xmlns:a16="http://schemas.microsoft.com/office/drawing/2014/main" id="{0B97F095-C4C3-1A47-91D7-D9166880EEE4}"/>
                </a:ext>
              </a:extLst>
            </p:cNvPr>
            <p:cNvSpPr/>
            <p:nvPr/>
          </p:nvSpPr>
          <p:spPr>
            <a:xfrm>
              <a:off x="4470980" y="5952603"/>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122" name="円/楕円 121">
              <a:extLst>
                <a:ext uri="{FF2B5EF4-FFF2-40B4-BE49-F238E27FC236}">
                  <a16:creationId xmlns:a16="http://schemas.microsoft.com/office/drawing/2014/main" id="{8B8EDB2C-81BD-484E-B82C-733A26581E1C}"/>
                </a:ext>
              </a:extLst>
            </p:cNvPr>
            <p:cNvSpPr/>
            <p:nvPr/>
          </p:nvSpPr>
          <p:spPr>
            <a:xfrm>
              <a:off x="5085695" y="5876003"/>
              <a:ext cx="327791" cy="327791"/>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a:extLst>
                <a:ext uri="{FF2B5EF4-FFF2-40B4-BE49-F238E27FC236}">
                  <a16:creationId xmlns:a16="http://schemas.microsoft.com/office/drawing/2014/main" id="{83F9FB20-BE65-9148-A8DC-57EBDD4D386E}"/>
                </a:ext>
              </a:extLst>
            </p:cNvPr>
            <p:cNvSpPr/>
            <p:nvPr/>
          </p:nvSpPr>
          <p:spPr>
            <a:xfrm>
              <a:off x="5017408" y="5960715"/>
              <a:ext cx="483962"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p>
          </p:txBody>
        </p:sp>
        <p:cxnSp>
          <p:nvCxnSpPr>
            <p:cNvPr id="124" name="直線矢印コネクタ 123">
              <a:extLst>
                <a:ext uri="{FF2B5EF4-FFF2-40B4-BE49-F238E27FC236}">
                  <a16:creationId xmlns:a16="http://schemas.microsoft.com/office/drawing/2014/main" id="{EBC0A2CC-2243-0D40-B667-5EF31B35DE70}"/>
                </a:ext>
              </a:extLst>
            </p:cNvPr>
            <p:cNvCxnSpPr>
              <a:cxnSpLocks/>
              <a:endCxn id="110" idx="2"/>
            </p:cNvCxnSpPr>
            <p:nvPr/>
          </p:nvCxnSpPr>
          <p:spPr>
            <a:xfrm flipV="1">
              <a:off x="1063810" y="6033935"/>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7" name="直線矢印コネクタ 126">
              <a:extLst>
                <a:ext uri="{FF2B5EF4-FFF2-40B4-BE49-F238E27FC236}">
                  <a16:creationId xmlns:a16="http://schemas.microsoft.com/office/drawing/2014/main" id="{7482654E-44F5-AF4C-8AA9-7A0F4CE74C4D}"/>
                </a:ext>
              </a:extLst>
            </p:cNvPr>
            <p:cNvCxnSpPr>
              <a:cxnSpLocks/>
            </p:cNvCxnSpPr>
            <p:nvPr/>
          </p:nvCxnSpPr>
          <p:spPr>
            <a:xfrm flipV="1">
              <a:off x="1702545" y="6033935"/>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8" name="直線矢印コネクタ 127">
              <a:extLst>
                <a:ext uri="{FF2B5EF4-FFF2-40B4-BE49-F238E27FC236}">
                  <a16:creationId xmlns:a16="http://schemas.microsoft.com/office/drawing/2014/main" id="{70B54CB2-F669-E748-A791-720DD0C57420}"/>
                </a:ext>
              </a:extLst>
            </p:cNvPr>
            <p:cNvCxnSpPr>
              <a:cxnSpLocks/>
            </p:cNvCxnSpPr>
            <p:nvPr/>
          </p:nvCxnSpPr>
          <p:spPr>
            <a:xfrm flipV="1">
              <a:off x="2307665" y="6033935"/>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9" name="直線矢印コネクタ 128">
              <a:extLst>
                <a:ext uri="{FF2B5EF4-FFF2-40B4-BE49-F238E27FC236}">
                  <a16:creationId xmlns:a16="http://schemas.microsoft.com/office/drawing/2014/main" id="{5E977E66-6294-B844-B056-AEBE659DBABB}"/>
                </a:ext>
              </a:extLst>
            </p:cNvPr>
            <p:cNvCxnSpPr>
              <a:cxnSpLocks/>
            </p:cNvCxnSpPr>
            <p:nvPr/>
          </p:nvCxnSpPr>
          <p:spPr>
            <a:xfrm flipV="1">
              <a:off x="2953126" y="6033935"/>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0" name="直線矢印コネクタ 129">
              <a:extLst>
                <a:ext uri="{FF2B5EF4-FFF2-40B4-BE49-F238E27FC236}">
                  <a16:creationId xmlns:a16="http://schemas.microsoft.com/office/drawing/2014/main" id="{C4C82CD6-85B0-FD4F-BAE1-4EC940F5E31E}"/>
                </a:ext>
              </a:extLst>
            </p:cNvPr>
            <p:cNvCxnSpPr>
              <a:cxnSpLocks/>
            </p:cNvCxnSpPr>
            <p:nvPr/>
          </p:nvCxnSpPr>
          <p:spPr>
            <a:xfrm flipV="1">
              <a:off x="3558245" y="6020488"/>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1" name="直線矢印コネクタ 130">
              <a:extLst>
                <a:ext uri="{FF2B5EF4-FFF2-40B4-BE49-F238E27FC236}">
                  <a16:creationId xmlns:a16="http://schemas.microsoft.com/office/drawing/2014/main" id="{369CCF72-DB14-B44D-9CDE-7A47E653A8B4}"/>
                </a:ext>
              </a:extLst>
            </p:cNvPr>
            <p:cNvCxnSpPr>
              <a:cxnSpLocks/>
            </p:cNvCxnSpPr>
            <p:nvPr/>
          </p:nvCxnSpPr>
          <p:spPr>
            <a:xfrm flipV="1">
              <a:off x="4183535" y="6027212"/>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2" name="直線矢印コネクタ 131">
              <a:extLst>
                <a:ext uri="{FF2B5EF4-FFF2-40B4-BE49-F238E27FC236}">
                  <a16:creationId xmlns:a16="http://schemas.microsoft.com/office/drawing/2014/main" id="{829A49AB-0CCA-DC4E-8302-97296D27AB97}"/>
                </a:ext>
              </a:extLst>
            </p:cNvPr>
            <p:cNvCxnSpPr>
              <a:cxnSpLocks/>
            </p:cNvCxnSpPr>
            <p:nvPr/>
          </p:nvCxnSpPr>
          <p:spPr>
            <a:xfrm flipV="1">
              <a:off x="4795378" y="6040659"/>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3" name="下矢印 132">
              <a:extLst>
                <a:ext uri="{FF2B5EF4-FFF2-40B4-BE49-F238E27FC236}">
                  <a16:creationId xmlns:a16="http://schemas.microsoft.com/office/drawing/2014/main" id="{0E730604-662E-4146-8F35-4DF26DF105E7}"/>
                </a:ext>
              </a:extLst>
            </p:cNvPr>
            <p:cNvSpPr/>
            <p:nvPr/>
          </p:nvSpPr>
          <p:spPr>
            <a:xfrm>
              <a:off x="2863066" y="5305474"/>
              <a:ext cx="603238" cy="426123"/>
            </a:xfrm>
            <a:prstGeom prst="down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グループ化 21">
            <a:extLst>
              <a:ext uri="{FF2B5EF4-FFF2-40B4-BE49-F238E27FC236}">
                <a16:creationId xmlns:a16="http://schemas.microsoft.com/office/drawing/2014/main" id="{7E826653-CF7E-14E9-ECF5-3260EC0E5554}"/>
              </a:ext>
            </a:extLst>
          </p:cNvPr>
          <p:cNvGrpSpPr/>
          <p:nvPr/>
        </p:nvGrpSpPr>
        <p:grpSpPr>
          <a:xfrm>
            <a:off x="299103" y="949166"/>
            <a:ext cx="8545793" cy="662287"/>
            <a:chOff x="301690" y="5866315"/>
            <a:chExt cx="8545793" cy="662287"/>
          </a:xfrm>
        </p:grpSpPr>
        <p:grpSp>
          <p:nvGrpSpPr>
            <p:cNvPr id="87" name="グループ化 86">
              <a:extLst>
                <a:ext uri="{FF2B5EF4-FFF2-40B4-BE49-F238E27FC236}">
                  <a16:creationId xmlns:a16="http://schemas.microsoft.com/office/drawing/2014/main" id="{68D989CB-5C54-F10A-314F-B9E867DCEFCB}"/>
                </a:ext>
              </a:extLst>
            </p:cNvPr>
            <p:cNvGrpSpPr/>
            <p:nvPr/>
          </p:nvGrpSpPr>
          <p:grpSpPr>
            <a:xfrm>
              <a:off x="301690" y="5896189"/>
              <a:ext cx="632413" cy="632413"/>
              <a:chOff x="228677" y="5912544"/>
              <a:chExt cx="632413" cy="632413"/>
            </a:xfrm>
          </p:grpSpPr>
          <p:pic>
            <p:nvPicPr>
              <p:cNvPr id="90" name="Picture 2">
                <a:extLst>
                  <a:ext uri="{FF2B5EF4-FFF2-40B4-BE49-F238E27FC236}">
                    <a16:creationId xmlns:a16="http://schemas.microsoft.com/office/drawing/2014/main" id="{DC05FFC4-518A-CD6B-A84F-CC685E1AF297}"/>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1" name="円/楕円 90">
                <a:extLst>
                  <a:ext uri="{FF2B5EF4-FFF2-40B4-BE49-F238E27FC236}">
                    <a16:creationId xmlns:a16="http://schemas.microsoft.com/office/drawing/2014/main" id="{59114A3A-5060-E3C2-0557-317E3632E377}"/>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DE89A12C-596B-972F-F465-47F7205623E4}"/>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a:extLst>
                  <a:ext uri="{FF2B5EF4-FFF2-40B4-BE49-F238E27FC236}">
                    <a16:creationId xmlns:a16="http://schemas.microsoft.com/office/drawing/2014/main" id="{76ED331E-C811-8E37-D1AD-E39A18320C68}"/>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円/楕円 94">
                <a:extLst>
                  <a:ext uri="{FF2B5EF4-FFF2-40B4-BE49-F238E27FC236}">
                    <a16:creationId xmlns:a16="http://schemas.microsoft.com/office/drawing/2014/main" id="{9BB56734-52B0-C63F-A510-5385C820E6E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グループ化 99">
              <a:extLst>
                <a:ext uri="{FF2B5EF4-FFF2-40B4-BE49-F238E27FC236}">
                  <a16:creationId xmlns:a16="http://schemas.microsoft.com/office/drawing/2014/main" id="{48E70D38-A5C7-6EAC-F801-507C2EADE361}"/>
                </a:ext>
              </a:extLst>
            </p:cNvPr>
            <p:cNvGrpSpPr/>
            <p:nvPr/>
          </p:nvGrpSpPr>
          <p:grpSpPr>
            <a:xfrm>
              <a:off x="907019" y="5896188"/>
              <a:ext cx="632413" cy="632413"/>
              <a:chOff x="228677" y="5912544"/>
              <a:chExt cx="632413" cy="632413"/>
            </a:xfrm>
          </p:grpSpPr>
          <p:pic>
            <p:nvPicPr>
              <p:cNvPr id="102" name="Picture 2">
                <a:extLst>
                  <a:ext uri="{FF2B5EF4-FFF2-40B4-BE49-F238E27FC236}">
                    <a16:creationId xmlns:a16="http://schemas.microsoft.com/office/drawing/2014/main" id="{9A2287D5-AB4F-BE55-013B-CBDA9BEF99F5}"/>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05" name="円/楕円 104">
                <a:extLst>
                  <a:ext uri="{FF2B5EF4-FFF2-40B4-BE49-F238E27FC236}">
                    <a16:creationId xmlns:a16="http://schemas.microsoft.com/office/drawing/2014/main" id="{38B03A17-3F16-562F-75A0-C8AEBA5FE003}"/>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円/楕円 105">
                <a:extLst>
                  <a:ext uri="{FF2B5EF4-FFF2-40B4-BE49-F238E27FC236}">
                    <a16:creationId xmlns:a16="http://schemas.microsoft.com/office/drawing/2014/main" id="{DDD4C4A6-A4BA-5EBA-1BDD-B4C03BED54EE}"/>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楕円 106">
                <a:extLst>
                  <a:ext uri="{FF2B5EF4-FFF2-40B4-BE49-F238E27FC236}">
                    <a16:creationId xmlns:a16="http://schemas.microsoft.com/office/drawing/2014/main" id="{2ED607B4-0DF5-9311-9978-88C40BF0EA2D}"/>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a:extLst>
                  <a:ext uri="{FF2B5EF4-FFF2-40B4-BE49-F238E27FC236}">
                    <a16:creationId xmlns:a16="http://schemas.microsoft.com/office/drawing/2014/main" id="{F0DA3B50-614F-EA12-E661-6AC94197007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グループ化 108">
              <a:extLst>
                <a:ext uri="{FF2B5EF4-FFF2-40B4-BE49-F238E27FC236}">
                  <a16:creationId xmlns:a16="http://schemas.microsoft.com/office/drawing/2014/main" id="{26F64786-E67E-B5D8-7C64-77A041A64436}"/>
                </a:ext>
              </a:extLst>
            </p:cNvPr>
            <p:cNvGrpSpPr/>
            <p:nvPr/>
          </p:nvGrpSpPr>
          <p:grpSpPr>
            <a:xfrm>
              <a:off x="1518281" y="5891992"/>
              <a:ext cx="632413" cy="632413"/>
              <a:chOff x="228677" y="5912544"/>
              <a:chExt cx="632413" cy="632413"/>
            </a:xfrm>
          </p:grpSpPr>
          <p:pic>
            <p:nvPicPr>
              <p:cNvPr id="125" name="Picture 2">
                <a:extLst>
                  <a:ext uri="{FF2B5EF4-FFF2-40B4-BE49-F238E27FC236}">
                    <a16:creationId xmlns:a16="http://schemas.microsoft.com/office/drawing/2014/main" id="{C9E39F65-FB33-34D6-77F2-3D27A8BB1102}"/>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26" name="円/楕円 125">
                <a:extLst>
                  <a:ext uri="{FF2B5EF4-FFF2-40B4-BE49-F238E27FC236}">
                    <a16:creationId xmlns:a16="http://schemas.microsoft.com/office/drawing/2014/main" id="{60665F20-760A-4B5D-2158-8149E01C3DCE}"/>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a:extLst>
                  <a:ext uri="{FF2B5EF4-FFF2-40B4-BE49-F238E27FC236}">
                    <a16:creationId xmlns:a16="http://schemas.microsoft.com/office/drawing/2014/main" id="{F8119DD4-01A3-385B-1BB9-57FB73F239F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円/楕円 134">
                <a:extLst>
                  <a:ext uri="{FF2B5EF4-FFF2-40B4-BE49-F238E27FC236}">
                    <a16:creationId xmlns:a16="http://schemas.microsoft.com/office/drawing/2014/main" id="{6AB96D49-0A2A-F573-34FD-EF231407479F}"/>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0D5D567D-3633-DCB0-A7D0-32E3A27FA0C5}"/>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グループ化 136">
              <a:extLst>
                <a:ext uri="{FF2B5EF4-FFF2-40B4-BE49-F238E27FC236}">
                  <a16:creationId xmlns:a16="http://schemas.microsoft.com/office/drawing/2014/main" id="{F2963C39-92A2-85A6-F111-B97F45B99438}"/>
                </a:ext>
              </a:extLst>
            </p:cNvPr>
            <p:cNvGrpSpPr/>
            <p:nvPr/>
          </p:nvGrpSpPr>
          <p:grpSpPr>
            <a:xfrm>
              <a:off x="2123610" y="5891991"/>
              <a:ext cx="632413" cy="632413"/>
              <a:chOff x="228677" y="5912544"/>
              <a:chExt cx="632413" cy="632413"/>
            </a:xfrm>
          </p:grpSpPr>
          <p:pic>
            <p:nvPicPr>
              <p:cNvPr id="138" name="Picture 2">
                <a:extLst>
                  <a:ext uri="{FF2B5EF4-FFF2-40B4-BE49-F238E27FC236}">
                    <a16:creationId xmlns:a16="http://schemas.microsoft.com/office/drawing/2014/main" id="{97CB5633-F0BA-2CDD-17EC-9FA3C166FF8C}"/>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39" name="円/楕円 138">
                <a:extLst>
                  <a:ext uri="{FF2B5EF4-FFF2-40B4-BE49-F238E27FC236}">
                    <a16:creationId xmlns:a16="http://schemas.microsoft.com/office/drawing/2014/main" id="{0BCB96C7-1059-A19E-A28D-3CBDC09C04F4}"/>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円/楕円 139">
                <a:extLst>
                  <a:ext uri="{FF2B5EF4-FFF2-40B4-BE49-F238E27FC236}">
                    <a16:creationId xmlns:a16="http://schemas.microsoft.com/office/drawing/2014/main" id="{ABD3D65B-BB77-245A-0C89-25CF49F4993C}"/>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円/楕円 140">
                <a:extLst>
                  <a:ext uri="{FF2B5EF4-FFF2-40B4-BE49-F238E27FC236}">
                    <a16:creationId xmlns:a16="http://schemas.microsoft.com/office/drawing/2014/main" id="{367AD181-CD3F-A812-2AE1-BD03FD02664A}"/>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円/楕円 141">
                <a:extLst>
                  <a:ext uri="{FF2B5EF4-FFF2-40B4-BE49-F238E27FC236}">
                    <a16:creationId xmlns:a16="http://schemas.microsoft.com/office/drawing/2014/main" id="{89F8CD91-97EC-64A9-6EB2-E09AC592B09D}"/>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グループ化 142">
              <a:extLst>
                <a:ext uri="{FF2B5EF4-FFF2-40B4-BE49-F238E27FC236}">
                  <a16:creationId xmlns:a16="http://schemas.microsoft.com/office/drawing/2014/main" id="{E9149C0A-BA9F-31A8-F03E-6EFCF0894139}"/>
                </a:ext>
              </a:extLst>
            </p:cNvPr>
            <p:cNvGrpSpPr/>
            <p:nvPr/>
          </p:nvGrpSpPr>
          <p:grpSpPr>
            <a:xfrm>
              <a:off x="2737174" y="5879972"/>
              <a:ext cx="632413" cy="632413"/>
              <a:chOff x="228677" y="5912544"/>
              <a:chExt cx="632413" cy="632413"/>
            </a:xfrm>
          </p:grpSpPr>
          <p:pic>
            <p:nvPicPr>
              <p:cNvPr id="144" name="Picture 2">
                <a:extLst>
                  <a:ext uri="{FF2B5EF4-FFF2-40B4-BE49-F238E27FC236}">
                    <a16:creationId xmlns:a16="http://schemas.microsoft.com/office/drawing/2014/main" id="{1432185D-1C45-28CB-BFA9-067DAD865BB2}"/>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45" name="円/楕円 144">
                <a:extLst>
                  <a:ext uri="{FF2B5EF4-FFF2-40B4-BE49-F238E27FC236}">
                    <a16:creationId xmlns:a16="http://schemas.microsoft.com/office/drawing/2014/main" id="{028314C5-D01B-8B59-FF1E-D809C5D0C3FD}"/>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円/楕円 145">
                <a:extLst>
                  <a:ext uri="{FF2B5EF4-FFF2-40B4-BE49-F238E27FC236}">
                    <a16:creationId xmlns:a16="http://schemas.microsoft.com/office/drawing/2014/main" id="{BD0BE983-5A73-5C07-535D-AC6682B1DAE7}"/>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a:extLst>
                  <a:ext uri="{FF2B5EF4-FFF2-40B4-BE49-F238E27FC236}">
                    <a16:creationId xmlns:a16="http://schemas.microsoft.com/office/drawing/2014/main" id="{B881DC86-20C0-0A81-AA52-2B2837D0D807}"/>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139A555B-0670-8FB6-6941-F655ED37BC6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9" name="グループ化 148">
              <a:extLst>
                <a:ext uri="{FF2B5EF4-FFF2-40B4-BE49-F238E27FC236}">
                  <a16:creationId xmlns:a16="http://schemas.microsoft.com/office/drawing/2014/main" id="{C7945328-4FB1-F624-831D-1AC28C762273}"/>
                </a:ext>
              </a:extLst>
            </p:cNvPr>
            <p:cNvGrpSpPr/>
            <p:nvPr/>
          </p:nvGrpSpPr>
          <p:grpSpPr>
            <a:xfrm>
              <a:off x="3342503" y="5879971"/>
              <a:ext cx="632413" cy="632413"/>
              <a:chOff x="228677" y="5912544"/>
              <a:chExt cx="632413" cy="632413"/>
            </a:xfrm>
          </p:grpSpPr>
          <p:pic>
            <p:nvPicPr>
              <p:cNvPr id="150" name="Picture 2">
                <a:extLst>
                  <a:ext uri="{FF2B5EF4-FFF2-40B4-BE49-F238E27FC236}">
                    <a16:creationId xmlns:a16="http://schemas.microsoft.com/office/drawing/2014/main" id="{2A2E6D57-CADC-AC71-67DD-9576F1332C3B}"/>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1" name="円/楕円 150">
                <a:extLst>
                  <a:ext uri="{FF2B5EF4-FFF2-40B4-BE49-F238E27FC236}">
                    <a16:creationId xmlns:a16="http://schemas.microsoft.com/office/drawing/2014/main" id="{3509800F-B6EB-F706-D2BD-B59C0151DE14}"/>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a:extLst>
                  <a:ext uri="{FF2B5EF4-FFF2-40B4-BE49-F238E27FC236}">
                    <a16:creationId xmlns:a16="http://schemas.microsoft.com/office/drawing/2014/main" id="{41295B17-D67D-7EBA-FE37-57D81BA9EEE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FE5B53D2-5253-424F-A897-4C9A9D743915}"/>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A692B051-6EAD-6EE7-E68B-06EBD9858A75}"/>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5" name="グループ化 154">
              <a:extLst>
                <a:ext uri="{FF2B5EF4-FFF2-40B4-BE49-F238E27FC236}">
                  <a16:creationId xmlns:a16="http://schemas.microsoft.com/office/drawing/2014/main" id="{98556906-19FA-D0A5-2EBC-83F3D60EEA75}"/>
                </a:ext>
              </a:extLst>
            </p:cNvPr>
            <p:cNvGrpSpPr/>
            <p:nvPr/>
          </p:nvGrpSpPr>
          <p:grpSpPr>
            <a:xfrm>
              <a:off x="3953765" y="5875775"/>
              <a:ext cx="632413" cy="632413"/>
              <a:chOff x="228677" y="5912544"/>
              <a:chExt cx="632413" cy="632413"/>
            </a:xfrm>
          </p:grpSpPr>
          <p:pic>
            <p:nvPicPr>
              <p:cNvPr id="156" name="Picture 2">
                <a:extLst>
                  <a:ext uri="{FF2B5EF4-FFF2-40B4-BE49-F238E27FC236}">
                    <a16:creationId xmlns:a16="http://schemas.microsoft.com/office/drawing/2014/main" id="{71267B41-BD93-564C-E4C6-37B8478E2210}"/>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7" name="円/楕円 156">
                <a:extLst>
                  <a:ext uri="{FF2B5EF4-FFF2-40B4-BE49-F238E27FC236}">
                    <a16:creationId xmlns:a16="http://schemas.microsoft.com/office/drawing/2014/main" id="{78A59E9C-02F2-7BCF-9949-BEDCC9620D32}"/>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円/楕円 157">
                <a:extLst>
                  <a:ext uri="{FF2B5EF4-FFF2-40B4-BE49-F238E27FC236}">
                    <a16:creationId xmlns:a16="http://schemas.microsoft.com/office/drawing/2014/main" id="{E1F86935-5B3D-2E2A-83CD-F966C831B0F4}"/>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円/楕円 158">
                <a:extLst>
                  <a:ext uri="{FF2B5EF4-FFF2-40B4-BE49-F238E27FC236}">
                    <a16:creationId xmlns:a16="http://schemas.microsoft.com/office/drawing/2014/main" id="{95C04286-4E2A-A40C-4F36-D1627C00B88C}"/>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a:extLst>
                  <a:ext uri="{FF2B5EF4-FFF2-40B4-BE49-F238E27FC236}">
                    <a16:creationId xmlns:a16="http://schemas.microsoft.com/office/drawing/2014/main" id="{90FC2896-7958-30DF-3DA7-BB60855E4873}"/>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1" name="グループ化 160">
              <a:extLst>
                <a:ext uri="{FF2B5EF4-FFF2-40B4-BE49-F238E27FC236}">
                  <a16:creationId xmlns:a16="http://schemas.microsoft.com/office/drawing/2014/main" id="{0D3B1B70-384B-0123-9E8F-862BCF5D2F48}"/>
                </a:ext>
              </a:extLst>
            </p:cNvPr>
            <p:cNvGrpSpPr/>
            <p:nvPr/>
          </p:nvGrpSpPr>
          <p:grpSpPr>
            <a:xfrm>
              <a:off x="4559094" y="5875774"/>
              <a:ext cx="632413" cy="632413"/>
              <a:chOff x="228677" y="5912544"/>
              <a:chExt cx="632413" cy="632413"/>
            </a:xfrm>
          </p:grpSpPr>
          <p:pic>
            <p:nvPicPr>
              <p:cNvPr id="162" name="Picture 2">
                <a:extLst>
                  <a:ext uri="{FF2B5EF4-FFF2-40B4-BE49-F238E27FC236}">
                    <a16:creationId xmlns:a16="http://schemas.microsoft.com/office/drawing/2014/main" id="{92CF2274-14A0-D0CC-E1C9-89ABB3DD49F7}"/>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63" name="円/楕円 162">
                <a:extLst>
                  <a:ext uri="{FF2B5EF4-FFF2-40B4-BE49-F238E27FC236}">
                    <a16:creationId xmlns:a16="http://schemas.microsoft.com/office/drawing/2014/main" id="{E4E7B8A9-281D-400C-711D-5874424D7154}"/>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a:extLst>
                  <a:ext uri="{FF2B5EF4-FFF2-40B4-BE49-F238E27FC236}">
                    <a16:creationId xmlns:a16="http://schemas.microsoft.com/office/drawing/2014/main" id="{7024B651-FE12-9375-5004-2DBB1F9479D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a:extLst>
                  <a:ext uri="{FF2B5EF4-FFF2-40B4-BE49-F238E27FC236}">
                    <a16:creationId xmlns:a16="http://schemas.microsoft.com/office/drawing/2014/main" id="{B8E96D00-9960-09C2-6375-2A74F65E4664}"/>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311228DF-AB1C-BE0E-7994-2627CD7766C1}"/>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7" name="グループ化 166">
              <a:extLst>
                <a:ext uri="{FF2B5EF4-FFF2-40B4-BE49-F238E27FC236}">
                  <a16:creationId xmlns:a16="http://schemas.microsoft.com/office/drawing/2014/main" id="{16F2EBAD-93CC-F935-5380-C902EF8A4BFD}"/>
                </a:ext>
              </a:extLst>
            </p:cNvPr>
            <p:cNvGrpSpPr/>
            <p:nvPr/>
          </p:nvGrpSpPr>
          <p:grpSpPr>
            <a:xfrm>
              <a:off x="5171923" y="5870513"/>
              <a:ext cx="632413" cy="632413"/>
              <a:chOff x="228677" y="5912544"/>
              <a:chExt cx="632413" cy="632413"/>
            </a:xfrm>
          </p:grpSpPr>
          <p:pic>
            <p:nvPicPr>
              <p:cNvPr id="168" name="Picture 2">
                <a:extLst>
                  <a:ext uri="{FF2B5EF4-FFF2-40B4-BE49-F238E27FC236}">
                    <a16:creationId xmlns:a16="http://schemas.microsoft.com/office/drawing/2014/main" id="{058D340E-A764-FDE4-82CB-3A1C1EA8D323}"/>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69" name="円/楕円 168">
                <a:extLst>
                  <a:ext uri="{FF2B5EF4-FFF2-40B4-BE49-F238E27FC236}">
                    <a16:creationId xmlns:a16="http://schemas.microsoft.com/office/drawing/2014/main" id="{2BAEE1F9-EEB0-CD52-17E3-8E4198245E8A}"/>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a:extLst>
                  <a:ext uri="{FF2B5EF4-FFF2-40B4-BE49-F238E27FC236}">
                    <a16:creationId xmlns:a16="http://schemas.microsoft.com/office/drawing/2014/main" id="{48753893-9A97-4553-4536-8E926EE58D5C}"/>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円/楕円 170">
                <a:extLst>
                  <a:ext uri="{FF2B5EF4-FFF2-40B4-BE49-F238E27FC236}">
                    <a16:creationId xmlns:a16="http://schemas.microsoft.com/office/drawing/2014/main" id="{91E4C035-691B-EFAF-0AC0-F5FA232A7A34}"/>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a:extLst>
                  <a:ext uri="{FF2B5EF4-FFF2-40B4-BE49-F238E27FC236}">
                    <a16:creationId xmlns:a16="http://schemas.microsoft.com/office/drawing/2014/main" id="{6242043D-1880-F67B-6734-E6B6CEB14271}"/>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グループ化 172">
              <a:extLst>
                <a:ext uri="{FF2B5EF4-FFF2-40B4-BE49-F238E27FC236}">
                  <a16:creationId xmlns:a16="http://schemas.microsoft.com/office/drawing/2014/main" id="{05D49294-2C98-2485-25C0-2F2A8400481C}"/>
                </a:ext>
              </a:extLst>
            </p:cNvPr>
            <p:cNvGrpSpPr/>
            <p:nvPr/>
          </p:nvGrpSpPr>
          <p:grpSpPr>
            <a:xfrm>
              <a:off x="5777252" y="5870512"/>
              <a:ext cx="632413" cy="632413"/>
              <a:chOff x="228677" y="5912544"/>
              <a:chExt cx="632413" cy="632413"/>
            </a:xfrm>
          </p:grpSpPr>
          <p:pic>
            <p:nvPicPr>
              <p:cNvPr id="174" name="Picture 2">
                <a:extLst>
                  <a:ext uri="{FF2B5EF4-FFF2-40B4-BE49-F238E27FC236}">
                    <a16:creationId xmlns:a16="http://schemas.microsoft.com/office/drawing/2014/main" id="{70120122-578C-94F3-3F37-A8490B4F8D5B}"/>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75" name="円/楕円 174">
                <a:extLst>
                  <a:ext uri="{FF2B5EF4-FFF2-40B4-BE49-F238E27FC236}">
                    <a16:creationId xmlns:a16="http://schemas.microsoft.com/office/drawing/2014/main" id="{4D907EEF-EE26-4B8C-BC37-8499B94D130E}"/>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円/楕円 175">
                <a:extLst>
                  <a:ext uri="{FF2B5EF4-FFF2-40B4-BE49-F238E27FC236}">
                    <a16:creationId xmlns:a16="http://schemas.microsoft.com/office/drawing/2014/main" id="{FC8BE27F-2BBE-7931-8B37-642DFC8A3150}"/>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a:extLst>
                  <a:ext uri="{FF2B5EF4-FFF2-40B4-BE49-F238E27FC236}">
                    <a16:creationId xmlns:a16="http://schemas.microsoft.com/office/drawing/2014/main" id="{58C18495-5222-3193-17C8-E730734A3DD6}"/>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A9A9BD0B-72C0-1489-C072-00CF8A188983}"/>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9" name="グループ化 178">
              <a:extLst>
                <a:ext uri="{FF2B5EF4-FFF2-40B4-BE49-F238E27FC236}">
                  <a16:creationId xmlns:a16="http://schemas.microsoft.com/office/drawing/2014/main" id="{2F2A0CF8-A2A4-23D8-5AFF-B730203B7AE0}"/>
                </a:ext>
              </a:extLst>
            </p:cNvPr>
            <p:cNvGrpSpPr/>
            <p:nvPr/>
          </p:nvGrpSpPr>
          <p:grpSpPr>
            <a:xfrm>
              <a:off x="6388514" y="5866316"/>
              <a:ext cx="632413" cy="632413"/>
              <a:chOff x="228677" y="5912544"/>
              <a:chExt cx="632413" cy="632413"/>
            </a:xfrm>
          </p:grpSpPr>
          <p:pic>
            <p:nvPicPr>
              <p:cNvPr id="180" name="Picture 2">
                <a:extLst>
                  <a:ext uri="{FF2B5EF4-FFF2-40B4-BE49-F238E27FC236}">
                    <a16:creationId xmlns:a16="http://schemas.microsoft.com/office/drawing/2014/main" id="{B1CC5022-2030-2834-1D0F-DF7A3938602C}"/>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81" name="円/楕円 180">
                <a:extLst>
                  <a:ext uri="{FF2B5EF4-FFF2-40B4-BE49-F238E27FC236}">
                    <a16:creationId xmlns:a16="http://schemas.microsoft.com/office/drawing/2014/main" id="{82E67C5F-A7D9-7E5F-82D0-682BF8238FE3}"/>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円/楕円 181">
                <a:extLst>
                  <a:ext uri="{FF2B5EF4-FFF2-40B4-BE49-F238E27FC236}">
                    <a16:creationId xmlns:a16="http://schemas.microsoft.com/office/drawing/2014/main" id="{398058EA-6ACB-A3C9-151F-A4F725E39BA8}"/>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円/楕円 182">
                <a:extLst>
                  <a:ext uri="{FF2B5EF4-FFF2-40B4-BE49-F238E27FC236}">
                    <a16:creationId xmlns:a16="http://schemas.microsoft.com/office/drawing/2014/main" id="{8960B53B-9B2E-4AA8-5CC8-955EEACEA75D}"/>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a:extLst>
                  <a:ext uri="{FF2B5EF4-FFF2-40B4-BE49-F238E27FC236}">
                    <a16:creationId xmlns:a16="http://schemas.microsoft.com/office/drawing/2014/main" id="{5B7AC2BA-D1EA-1F5E-5230-35028F0A6C00}"/>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5" name="グループ化 184">
              <a:extLst>
                <a:ext uri="{FF2B5EF4-FFF2-40B4-BE49-F238E27FC236}">
                  <a16:creationId xmlns:a16="http://schemas.microsoft.com/office/drawing/2014/main" id="{E2C8BE0B-372C-E90D-1AD5-8A7CFDD61441}"/>
                </a:ext>
              </a:extLst>
            </p:cNvPr>
            <p:cNvGrpSpPr/>
            <p:nvPr/>
          </p:nvGrpSpPr>
          <p:grpSpPr>
            <a:xfrm>
              <a:off x="6993843" y="5866315"/>
              <a:ext cx="632413" cy="632413"/>
              <a:chOff x="228677" y="5912544"/>
              <a:chExt cx="632413" cy="632413"/>
            </a:xfrm>
          </p:grpSpPr>
          <p:pic>
            <p:nvPicPr>
              <p:cNvPr id="186" name="Picture 2">
                <a:extLst>
                  <a:ext uri="{FF2B5EF4-FFF2-40B4-BE49-F238E27FC236}">
                    <a16:creationId xmlns:a16="http://schemas.microsoft.com/office/drawing/2014/main" id="{B79AD5F6-90CA-4D4F-0365-738FBF7AF857}"/>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87" name="円/楕円 186">
                <a:extLst>
                  <a:ext uri="{FF2B5EF4-FFF2-40B4-BE49-F238E27FC236}">
                    <a16:creationId xmlns:a16="http://schemas.microsoft.com/office/drawing/2014/main" id="{07E35B04-548F-31E1-14F1-EFB373CC085F}"/>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a:extLst>
                  <a:ext uri="{FF2B5EF4-FFF2-40B4-BE49-F238E27FC236}">
                    <a16:creationId xmlns:a16="http://schemas.microsoft.com/office/drawing/2014/main" id="{BB0CC002-29F6-CEF9-836D-C33E1E342940}"/>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円/楕円 188">
                <a:extLst>
                  <a:ext uri="{FF2B5EF4-FFF2-40B4-BE49-F238E27FC236}">
                    <a16:creationId xmlns:a16="http://schemas.microsoft.com/office/drawing/2014/main" id="{FE8EF4A4-6253-7471-F58F-5DD6726A8601}"/>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円/楕円 189">
                <a:extLst>
                  <a:ext uri="{FF2B5EF4-FFF2-40B4-BE49-F238E27FC236}">
                    <a16:creationId xmlns:a16="http://schemas.microsoft.com/office/drawing/2014/main" id="{882E44F6-67F5-CAB8-63D3-ED41ABAE7FD8}"/>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1" name="グループ化 190">
              <a:extLst>
                <a:ext uri="{FF2B5EF4-FFF2-40B4-BE49-F238E27FC236}">
                  <a16:creationId xmlns:a16="http://schemas.microsoft.com/office/drawing/2014/main" id="{424BF2D2-B722-EC5D-BB45-F028A9BABB81}"/>
                </a:ext>
              </a:extLst>
            </p:cNvPr>
            <p:cNvGrpSpPr/>
            <p:nvPr/>
          </p:nvGrpSpPr>
          <p:grpSpPr>
            <a:xfrm>
              <a:off x="7603808" y="5876420"/>
              <a:ext cx="632413" cy="632413"/>
              <a:chOff x="228677" y="5912544"/>
              <a:chExt cx="632413" cy="632413"/>
            </a:xfrm>
          </p:grpSpPr>
          <p:pic>
            <p:nvPicPr>
              <p:cNvPr id="192" name="Picture 2">
                <a:extLst>
                  <a:ext uri="{FF2B5EF4-FFF2-40B4-BE49-F238E27FC236}">
                    <a16:creationId xmlns:a16="http://schemas.microsoft.com/office/drawing/2014/main" id="{91605769-8AEE-B9EE-5661-60C46DBDEEED}"/>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93" name="円/楕円 192">
                <a:extLst>
                  <a:ext uri="{FF2B5EF4-FFF2-40B4-BE49-F238E27FC236}">
                    <a16:creationId xmlns:a16="http://schemas.microsoft.com/office/drawing/2014/main" id="{B7E629DC-9C5D-E3E6-B608-0677957BF13B}"/>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円/楕円 193">
                <a:extLst>
                  <a:ext uri="{FF2B5EF4-FFF2-40B4-BE49-F238E27FC236}">
                    <a16:creationId xmlns:a16="http://schemas.microsoft.com/office/drawing/2014/main" id="{846BF9C2-FF5E-B432-A053-781E3F4DF5CC}"/>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円/楕円 194">
                <a:extLst>
                  <a:ext uri="{FF2B5EF4-FFF2-40B4-BE49-F238E27FC236}">
                    <a16:creationId xmlns:a16="http://schemas.microsoft.com/office/drawing/2014/main" id="{DC5DC701-49D6-1009-DC80-7E6276897E6D}"/>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855B37A4-2AF9-919C-D86A-5E6A9DB2A522}"/>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7" name="グループ化 196">
              <a:extLst>
                <a:ext uri="{FF2B5EF4-FFF2-40B4-BE49-F238E27FC236}">
                  <a16:creationId xmlns:a16="http://schemas.microsoft.com/office/drawing/2014/main" id="{F0E82FDA-F16F-23D0-DE00-04C4D999E523}"/>
                </a:ext>
              </a:extLst>
            </p:cNvPr>
            <p:cNvGrpSpPr/>
            <p:nvPr/>
          </p:nvGrpSpPr>
          <p:grpSpPr>
            <a:xfrm>
              <a:off x="8215070" y="5872224"/>
              <a:ext cx="632413" cy="632413"/>
              <a:chOff x="228677" y="5912544"/>
              <a:chExt cx="632413" cy="632413"/>
            </a:xfrm>
          </p:grpSpPr>
          <p:pic>
            <p:nvPicPr>
              <p:cNvPr id="198" name="Picture 2">
                <a:extLst>
                  <a:ext uri="{FF2B5EF4-FFF2-40B4-BE49-F238E27FC236}">
                    <a16:creationId xmlns:a16="http://schemas.microsoft.com/office/drawing/2014/main" id="{AED0993E-4D91-9F6E-3FBD-1E2A80841D72}"/>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99" name="円/楕円 198">
                <a:extLst>
                  <a:ext uri="{FF2B5EF4-FFF2-40B4-BE49-F238E27FC236}">
                    <a16:creationId xmlns:a16="http://schemas.microsoft.com/office/drawing/2014/main" id="{8EBEA326-CE4F-FB9C-9DAF-F54FDA454B29}"/>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2FB792BE-3BCC-4E11-76F4-D451708B2FB0}"/>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a:extLst>
                  <a:ext uri="{FF2B5EF4-FFF2-40B4-BE49-F238E27FC236}">
                    <a16:creationId xmlns:a16="http://schemas.microsoft.com/office/drawing/2014/main" id="{ED9CF26E-FEE1-528B-5560-16D1BAF65657}"/>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a:extLst>
                  <a:ext uri="{FF2B5EF4-FFF2-40B4-BE49-F238E27FC236}">
                    <a16:creationId xmlns:a16="http://schemas.microsoft.com/office/drawing/2014/main" id="{59A9507B-BA3E-DF10-C664-69A92267A68C}"/>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3" name="テキスト ボックス 202">
              <a:extLst>
                <a:ext uri="{FF2B5EF4-FFF2-40B4-BE49-F238E27FC236}">
                  <a16:creationId xmlns:a16="http://schemas.microsoft.com/office/drawing/2014/main" id="{D486121F-091E-CEFA-F0AE-0CD754598C4B}"/>
                </a:ext>
              </a:extLst>
            </p:cNvPr>
            <p:cNvSpPr txBox="1"/>
            <p:nvPr/>
          </p:nvSpPr>
          <p:spPr>
            <a:xfrm>
              <a:off x="1928467" y="6048146"/>
              <a:ext cx="5262980" cy="369332"/>
            </a:xfrm>
            <a:prstGeom prst="rect">
              <a:avLst/>
            </a:prstGeom>
            <a:noFill/>
          </p:spPr>
          <p:txBody>
            <a:bodyPr wrap="none" rtlCol="0">
              <a:spAutoFit/>
            </a:bodyPr>
            <a:lstStyle/>
            <a:p>
              <a:pPr algn="ctr"/>
              <a:r>
                <a:rPr kumimoji="1" lang="ja-JP" altLang="en-US">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小さな単位のプロセスで</a:t>
              </a:r>
              <a:r>
                <a:rPr lang="ja-JP" altLang="en-US">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改善を継続的に繰り返す</a:t>
              </a:r>
              <a:endParaRPr kumimoji="1" lang="ja-JP" altLang="en-US">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89" name="正方形/長方形 288">
            <a:extLst>
              <a:ext uri="{FF2B5EF4-FFF2-40B4-BE49-F238E27FC236}">
                <a16:creationId xmlns:a16="http://schemas.microsoft.com/office/drawing/2014/main" id="{51AA1627-49D6-CAA4-16D1-D118A7C306A9}"/>
              </a:ext>
            </a:extLst>
          </p:cNvPr>
          <p:cNvSpPr/>
          <p:nvPr/>
        </p:nvSpPr>
        <p:spPr>
          <a:xfrm>
            <a:off x="386401" y="4691100"/>
            <a:ext cx="8371196" cy="738664"/>
          </a:xfrm>
          <a:prstGeom prst="rect">
            <a:avLst/>
          </a:prstGeom>
        </p:spPr>
        <p:txBody>
          <a:bodyPr wrap="square">
            <a:spAutoFit/>
          </a:bodyPr>
          <a:lstStyle/>
          <a:p>
            <a:pPr marL="285750" indent="-285750">
              <a:buFont typeface="Wingdings" pitchFamily="2" charset="2"/>
              <a:buChar char="l"/>
            </a:pPr>
            <a:r>
              <a:rPr lang="ja-JP" altLang="en-US" sz="1400" b="1">
                <a:solidFill>
                  <a:schemeClr val="accent6">
                    <a:lumMod val="75000"/>
                  </a:schemeClr>
                </a:solidFill>
                <a:latin typeface="Meiryo" panose="020B0604030504040204" pitchFamily="34" charset="-128"/>
                <a:ea typeface="Meiryo" panose="020B0604030504040204" pitchFamily="34" charset="-128"/>
              </a:rPr>
              <a:t>早い段階で問題を発見できる</a:t>
            </a:r>
            <a:r>
              <a:rPr lang="ja-JP" altLang="en-US" sz="1400">
                <a:latin typeface="Meiryo" panose="020B0604030504040204" pitchFamily="34" charset="-128"/>
                <a:ea typeface="Meiryo" panose="020B0604030504040204" pitchFamily="34" charset="-128"/>
              </a:rPr>
              <a:t>：ソースコードを変更してすぐデプロイとテストができるため</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b="1">
                <a:solidFill>
                  <a:schemeClr val="accent6">
                    <a:lumMod val="75000"/>
                  </a:schemeClr>
                </a:solidFill>
                <a:latin typeface="Meiryo" panose="020B0604030504040204" pitchFamily="34" charset="-128"/>
                <a:ea typeface="Meiryo" panose="020B0604030504040204" pitchFamily="34" charset="-128"/>
              </a:rPr>
              <a:t>ヒューマンエラーを防げる</a:t>
            </a:r>
            <a:r>
              <a:rPr lang="ja-JP" altLang="en-US" sz="1400">
                <a:latin typeface="Meiryo" panose="020B0604030504040204" pitchFamily="34" charset="-128"/>
                <a:ea typeface="Meiryo" panose="020B0604030504040204" pitchFamily="34" charset="-128"/>
              </a:rPr>
              <a:t>：テストやビルド、デプロイなどを自動化・省力化するから</a:t>
            </a:r>
          </a:p>
          <a:p>
            <a:pPr marL="285750" indent="-285750">
              <a:buFont typeface="Wingdings" pitchFamily="2" charset="2"/>
              <a:buChar char="l"/>
            </a:pPr>
            <a:r>
              <a:rPr lang="ja-JP" altLang="en-US" sz="1400" b="1">
                <a:solidFill>
                  <a:schemeClr val="accent6">
                    <a:lumMod val="75000"/>
                  </a:schemeClr>
                </a:solidFill>
                <a:latin typeface="Meiryo" panose="020B0604030504040204" pitchFamily="34" charset="-128"/>
                <a:ea typeface="Meiryo" panose="020B0604030504040204" pitchFamily="34" charset="-128"/>
              </a:rPr>
              <a:t>問題点や修正のステータスを把握しやすい</a:t>
            </a:r>
            <a:r>
              <a:rPr lang="ja-JP" altLang="en-US" sz="1400">
                <a:latin typeface="Meiryo" panose="020B0604030504040204" pitchFamily="34" charset="-128"/>
                <a:ea typeface="Meiryo" panose="020B0604030504040204" pitchFamily="34" charset="-128"/>
              </a:rPr>
              <a:t>：開発と運用が稼働状況を共有するから</a:t>
            </a:r>
            <a:endParaRPr lang="en-US" altLang="ja-JP" sz="14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9888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DevOps</a:t>
            </a:r>
            <a:r>
              <a:rPr kumimoji="1" lang="ja-JP" altLang="en-US" dirty="0"/>
              <a:t>とは</a:t>
            </a:r>
          </a:p>
        </p:txBody>
      </p:sp>
      <p:sp>
        <p:nvSpPr>
          <p:cNvPr id="4" name="正方形/長方形 3"/>
          <p:cNvSpPr/>
          <p:nvPr/>
        </p:nvSpPr>
        <p:spPr>
          <a:xfrm>
            <a:off x="653826" y="4244445"/>
            <a:ext cx="1224136" cy="22322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開発</a:t>
            </a:r>
          </a:p>
        </p:txBody>
      </p:sp>
      <p:sp>
        <p:nvSpPr>
          <p:cNvPr id="5" name="正方形/長方形 4"/>
          <p:cNvSpPr/>
          <p:nvPr/>
        </p:nvSpPr>
        <p:spPr>
          <a:xfrm>
            <a:off x="2623805" y="4244445"/>
            <a:ext cx="1224136" cy="22322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運用</a:t>
            </a:r>
          </a:p>
        </p:txBody>
      </p:sp>
      <p:sp>
        <p:nvSpPr>
          <p:cNvPr id="6" name="下カーブ矢印 5"/>
          <p:cNvSpPr/>
          <p:nvPr/>
        </p:nvSpPr>
        <p:spPr>
          <a:xfrm>
            <a:off x="1172398" y="4244445"/>
            <a:ext cx="2304256" cy="864096"/>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panose="020B0604030504040204" pitchFamily="34" charset="-128"/>
              <a:ea typeface="Meiryo" panose="020B0604030504040204" pitchFamily="34" charset="-128"/>
            </a:endParaRPr>
          </a:p>
        </p:txBody>
      </p:sp>
      <p:sp>
        <p:nvSpPr>
          <p:cNvPr id="7" name="下カーブ矢印 6"/>
          <p:cNvSpPr/>
          <p:nvPr/>
        </p:nvSpPr>
        <p:spPr>
          <a:xfrm rot="10800000">
            <a:off x="1100390" y="5612597"/>
            <a:ext cx="2304256" cy="864096"/>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panose="020B0604030504040204" pitchFamily="34" charset="-128"/>
              <a:ea typeface="Meiryo" panose="020B0604030504040204" pitchFamily="34" charset="-128"/>
            </a:endParaRPr>
          </a:p>
        </p:txBody>
      </p:sp>
      <p:sp>
        <p:nvSpPr>
          <p:cNvPr id="8" name="正方形/長方形 7"/>
          <p:cNvSpPr/>
          <p:nvPr/>
        </p:nvSpPr>
        <p:spPr>
          <a:xfrm>
            <a:off x="740350" y="6044645"/>
            <a:ext cx="3024336" cy="288032"/>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accent6">
                    <a:lumMod val="75000"/>
                  </a:schemeClr>
                </a:solidFill>
                <a:latin typeface="Meiryo" panose="020B0604030504040204" pitchFamily="34" charset="-128"/>
                <a:ea typeface="Meiryo" panose="020B0604030504040204" pitchFamily="34" charset="-128"/>
              </a:rPr>
              <a:t>DevOps</a:t>
            </a:r>
            <a:r>
              <a:rPr kumimoji="1" lang="ja-JP" altLang="en-US" sz="1600" dirty="0">
                <a:solidFill>
                  <a:schemeClr val="accent6">
                    <a:lumMod val="75000"/>
                  </a:schemeClr>
                </a:solidFill>
                <a:latin typeface="Meiryo" panose="020B0604030504040204" pitchFamily="34" charset="-128"/>
                <a:ea typeface="Meiryo" panose="020B0604030504040204" pitchFamily="34" charset="-128"/>
              </a:rPr>
              <a:t>ツール</a:t>
            </a:r>
          </a:p>
        </p:txBody>
      </p:sp>
      <p:sp>
        <p:nvSpPr>
          <p:cNvPr id="9" name="正方形/長方形 8"/>
          <p:cNvSpPr/>
          <p:nvPr/>
        </p:nvSpPr>
        <p:spPr>
          <a:xfrm>
            <a:off x="740350" y="4388461"/>
            <a:ext cx="3024336" cy="288032"/>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accent6">
                    <a:lumMod val="75000"/>
                  </a:schemeClr>
                </a:solidFill>
                <a:latin typeface="Meiryo" panose="020B0604030504040204" pitchFamily="34" charset="-128"/>
                <a:ea typeface="Meiryo" panose="020B0604030504040204" pitchFamily="34" charset="-128"/>
              </a:rPr>
              <a:t>開発と運用の一体運営</a:t>
            </a:r>
          </a:p>
        </p:txBody>
      </p:sp>
      <p:cxnSp>
        <p:nvCxnSpPr>
          <p:cNvPr id="10" name="直線矢印コネクタ 9"/>
          <p:cNvCxnSpPr/>
          <p:nvPr/>
        </p:nvCxnSpPr>
        <p:spPr>
          <a:xfrm flipV="1">
            <a:off x="5204846" y="1384370"/>
            <a:ext cx="0" cy="1656184"/>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5204846" y="3040554"/>
            <a:ext cx="324036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2" name="フリーフォーム 11"/>
          <p:cNvSpPr/>
          <p:nvPr/>
        </p:nvSpPr>
        <p:spPr>
          <a:xfrm>
            <a:off x="5209696" y="1435797"/>
            <a:ext cx="3179805" cy="1606378"/>
          </a:xfrm>
          <a:custGeom>
            <a:avLst/>
            <a:gdLst>
              <a:gd name="connsiteX0" fmla="*/ 0 w 3179805"/>
              <a:gd name="connsiteY0" fmla="*/ 1606378 h 1606378"/>
              <a:gd name="connsiteX1" fmla="*/ 1416908 w 3179805"/>
              <a:gd name="connsiteY1" fmla="*/ 560173 h 1606378"/>
              <a:gd name="connsiteX2" fmla="*/ 1416908 w 3179805"/>
              <a:gd name="connsiteY2" fmla="*/ 864973 h 1606378"/>
              <a:gd name="connsiteX3" fmla="*/ 2677297 w 3179805"/>
              <a:gd name="connsiteY3" fmla="*/ 57664 h 1606378"/>
              <a:gd name="connsiteX4" fmla="*/ 2677297 w 3179805"/>
              <a:gd name="connsiteY4" fmla="*/ 321275 h 1606378"/>
              <a:gd name="connsiteX5" fmla="*/ 3179805 w 3179805"/>
              <a:gd name="connsiteY5" fmla="*/ 0 h 160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9805" h="1606378">
                <a:moveTo>
                  <a:pt x="0" y="1606378"/>
                </a:moveTo>
                <a:lnTo>
                  <a:pt x="1416908" y="560173"/>
                </a:lnTo>
                <a:lnTo>
                  <a:pt x="1416908" y="864973"/>
                </a:lnTo>
                <a:lnTo>
                  <a:pt x="2677297" y="57664"/>
                </a:lnTo>
                <a:lnTo>
                  <a:pt x="2677297" y="321275"/>
                </a:lnTo>
                <a:lnTo>
                  <a:pt x="3179805"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13" name="直線矢印コネクタ 12"/>
          <p:cNvCxnSpPr/>
          <p:nvPr/>
        </p:nvCxnSpPr>
        <p:spPr>
          <a:xfrm flipV="1">
            <a:off x="5200960" y="4493786"/>
            <a:ext cx="0" cy="1656184"/>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200960" y="6149970"/>
            <a:ext cx="324036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5" name="フリーフォーム 14"/>
          <p:cNvSpPr/>
          <p:nvPr/>
        </p:nvSpPr>
        <p:spPr>
          <a:xfrm>
            <a:off x="5217934" y="4601170"/>
            <a:ext cx="3097427" cy="1556951"/>
          </a:xfrm>
          <a:custGeom>
            <a:avLst/>
            <a:gdLst>
              <a:gd name="connsiteX0" fmla="*/ 0 w 3097427"/>
              <a:gd name="connsiteY0" fmla="*/ 1556951 h 1556951"/>
              <a:gd name="connsiteX1" fmla="*/ 749643 w 3097427"/>
              <a:gd name="connsiteY1" fmla="*/ 1046205 h 1556951"/>
              <a:gd name="connsiteX2" fmla="*/ 757881 w 3097427"/>
              <a:gd name="connsiteY2" fmla="*/ 1186249 h 1556951"/>
              <a:gd name="connsiteX3" fmla="*/ 939113 w 3097427"/>
              <a:gd name="connsiteY3" fmla="*/ 947351 h 1556951"/>
              <a:gd name="connsiteX4" fmla="*/ 947351 w 3097427"/>
              <a:gd name="connsiteY4" fmla="*/ 1054443 h 1556951"/>
              <a:gd name="connsiteX5" fmla="*/ 1145059 w 3097427"/>
              <a:gd name="connsiteY5" fmla="*/ 832022 h 1556951"/>
              <a:gd name="connsiteX6" fmla="*/ 1145059 w 3097427"/>
              <a:gd name="connsiteY6" fmla="*/ 939113 h 1556951"/>
              <a:gd name="connsiteX7" fmla="*/ 1351005 w 3097427"/>
              <a:gd name="connsiteY7" fmla="*/ 741405 h 1556951"/>
              <a:gd name="connsiteX8" fmla="*/ 1351005 w 3097427"/>
              <a:gd name="connsiteY8" fmla="*/ 856735 h 1556951"/>
              <a:gd name="connsiteX9" fmla="*/ 1565189 w 3097427"/>
              <a:gd name="connsiteY9" fmla="*/ 609600 h 1556951"/>
              <a:gd name="connsiteX10" fmla="*/ 1565189 w 3097427"/>
              <a:gd name="connsiteY10" fmla="*/ 766119 h 1556951"/>
              <a:gd name="connsiteX11" fmla="*/ 1837037 w 3097427"/>
              <a:gd name="connsiteY11" fmla="*/ 494270 h 1556951"/>
              <a:gd name="connsiteX12" fmla="*/ 1845275 w 3097427"/>
              <a:gd name="connsiteY12" fmla="*/ 634313 h 1556951"/>
              <a:gd name="connsiteX13" fmla="*/ 2117124 w 3097427"/>
              <a:gd name="connsiteY13" fmla="*/ 370703 h 1556951"/>
              <a:gd name="connsiteX14" fmla="*/ 2117124 w 3097427"/>
              <a:gd name="connsiteY14" fmla="*/ 527222 h 1556951"/>
              <a:gd name="connsiteX15" fmla="*/ 2405448 w 3097427"/>
              <a:gd name="connsiteY15" fmla="*/ 247135 h 1556951"/>
              <a:gd name="connsiteX16" fmla="*/ 2405448 w 3097427"/>
              <a:gd name="connsiteY16" fmla="*/ 378941 h 1556951"/>
              <a:gd name="connsiteX17" fmla="*/ 2726724 w 3097427"/>
              <a:gd name="connsiteY17" fmla="*/ 115330 h 1556951"/>
              <a:gd name="connsiteX18" fmla="*/ 2718486 w 3097427"/>
              <a:gd name="connsiteY18" fmla="*/ 271849 h 1556951"/>
              <a:gd name="connsiteX19" fmla="*/ 3097427 w 3097427"/>
              <a:gd name="connsiteY19" fmla="*/ 0 h 15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97427" h="1556951">
                <a:moveTo>
                  <a:pt x="0" y="1556951"/>
                </a:moveTo>
                <a:lnTo>
                  <a:pt x="749643" y="1046205"/>
                </a:lnTo>
                <a:lnTo>
                  <a:pt x="757881" y="1186249"/>
                </a:lnTo>
                <a:lnTo>
                  <a:pt x="939113" y="947351"/>
                </a:lnTo>
                <a:lnTo>
                  <a:pt x="947351" y="1054443"/>
                </a:lnTo>
                <a:lnTo>
                  <a:pt x="1145059" y="832022"/>
                </a:lnTo>
                <a:lnTo>
                  <a:pt x="1145059" y="939113"/>
                </a:lnTo>
                <a:lnTo>
                  <a:pt x="1351005" y="741405"/>
                </a:lnTo>
                <a:lnTo>
                  <a:pt x="1351005" y="856735"/>
                </a:lnTo>
                <a:lnTo>
                  <a:pt x="1565189" y="609600"/>
                </a:lnTo>
                <a:lnTo>
                  <a:pt x="1565189" y="766119"/>
                </a:lnTo>
                <a:lnTo>
                  <a:pt x="1837037" y="494270"/>
                </a:lnTo>
                <a:lnTo>
                  <a:pt x="1845275" y="634313"/>
                </a:lnTo>
                <a:lnTo>
                  <a:pt x="2117124" y="370703"/>
                </a:lnTo>
                <a:lnTo>
                  <a:pt x="2117124" y="527222"/>
                </a:lnTo>
                <a:lnTo>
                  <a:pt x="2405448" y="247135"/>
                </a:lnTo>
                <a:lnTo>
                  <a:pt x="2405448" y="378941"/>
                </a:lnTo>
                <a:lnTo>
                  <a:pt x="2726724" y="115330"/>
                </a:lnTo>
                <a:lnTo>
                  <a:pt x="2718486" y="271849"/>
                </a:lnTo>
                <a:lnTo>
                  <a:pt x="309742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6" name="テキスト ボックス 15"/>
          <p:cNvSpPr txBox="1"/>
          <p:nvPr/>
        </p:nvSpPr>
        <p:spPr>
          <a:xfrm>
            <a:off x="4894768" y="1015038"/>
            <a:ext cx="646331" cy="369332"/>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機能</a:t>
            </a:r>
          </a:p>
        </p:txBody>
      </p:sp>
      <p:sp>
        <p:nvSpPr>
          <p:cNvPr id="17" name="テキスト ボックス 16"/>
          <p:cNvSpPr txBox="1"/>
          <p:nvPr/>
        </p:nvSpPr>
        <p:spPr>
          <a:xfrm>
            <a:off x="4877794" y="4152658"/>
            <a:ext cx="646331" cy="369332"/>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機能</a:t>
            </a:r>
          </a:p>
        </p:txBody>
      </p:sp>
      <p:sp>
        <p:nvSpPr>
          <p:cNvPr id="18" name="テキスト ボックス 17"/>
          <p:cNvSpPr txBox="1"/>
          <p:nvPr/>
        </p:nvSpPr>
        <p:spPr>
          <a:xfrm>
            <a:off x="6521135" y="2392482"/>
            <a:ext cx="2031325" cy="523220"/>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リリースのサイクルが長い</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800" dirty="0">
                <a:solidFill>
                  <a:srgbClr val="FF0000"/>
                </a:solidFill>
                <a:latin typeface="Meiryo" panose="020B0604030504040204" pitchFamily="34" charset="-128"/>
                <a:ea typeface="Meiryo" panose="020B0604030504040204" pitchFamily="34" charset="-128"/>
              </a:rPr>
              <a:t>＝バグ修正や機能追加に時間がかかる</a:t>
            </a:r>
            <a:endParaRPr lang="en-US" altLang="ja-JP" sz="800" dirty="0">
              <a:solidFill>
                <a:srgbClr val="FF0000"/>
              </a:solidFill>
              <a:latin typeface="Meiryo" panose="020B0604030504040204" pitchFamily="34" charset="-128"/>
              <a:ea typeface="Meiryo" panose="020B0604030504040204" pitchFamily="34" charset="-128"/>
            </a:endParaRPr>
          </a:p>
          <a:p>
            <a:r>
              <a:rPr kumimoji="1" lang="ja-JP" altLang="en-US" sz="800" dirty="0">
                <a:solidFill>
                  <a:srgbClr val="FF0000"/>
                </a:solidFill>
                <a:latin typeface="Meiryo" panose="020B0604030504040204" pitchFamily="34" charset="-128"/>
                <a:ea typeface="Meiryo" panose="020B0604030504040204" pitchFamily="34" charset="-128"/>
              </a:rPr>
              <a:t>＝ユーザの満足度が下がる</a:t>
            </a:r>
          </a:p>
        </p:txBody>
      </p:sp>
      <p:cxnSp>
        <p:nvCxnSpPr>
          <p:cNvPr id="19" name="直線コネクタ 18"/>
          <p:cNvCxnSpPr/>
          <p:nvPr/>
        </p:nvCxnSpPr>
        <p:spPr>
          <a:xfrm flipV="1">
            <a:off x="6645006" y="1888426"/>
            <a:ext cx="1314546" cy="10196"/>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212958" y="5634901"/>
            <a:ext cx="2339102" cy="523220"/>
          </a:xfrm>
          <a:prstGeom prst="rect">
            <a:avLst/>
          </a:prstGeom>
          <a:noFill/>
        </p:spPr>
        <p:txBody>
          <a:bodyPr wrap="none" rtlCol="0">
            <a:spAutoFit/>
          </a:bodyPr>
          <a:lstStyle/>
          <a:p>
            <a:r>
              <a:rPr kumimoji="1" lang="ja-JP" altLang="en-US" sz="1200" dirty="0">
                <a:solidFill>
                  <a:srgbClr val="0000FF"/>
                </a:solidFill>
                <a:latin typeface="Meiryo" panose="020B0604030504040204" pitchFamily="34" charset="-128"/>
                <a:ea typeface="Meiryo" panose="020B0604030504040204" pitchFamily="34" charset="-128"/>
              </a:rPr>
              <a:t>リリースのサイクルが短い</a:t>
            </a:r>
            <a:endParaRPr kumimoji="1" lang="en-US" altLang="ja-JP" sz="1200" dirty="0">
              <a:solidFill>
                <a:srgbClr val="0000FF"/>
              </a:solidFill>
              <a:latin typeface="Meiryo" panose="020B0604030504040204" pitchFamily="34" charset="-128"/>
              <a:ea typeface="Meiryo" panose="020B0604030504040204" pitchFamily="34" charset="-128"/>
            </a:endParaRPr>
          </a:p>
          <a:p>
            <a:r>
              <a:rPr lang="ja-JP" altLang="en-US" sz="800" dirty="0">
                <a:solidFill>
                  <a:srgbClr val="0000FF"/>
                </a:solidFill>
                <a:latin typeface="Meiryo" panose="020B0604030504040204" pitchFamily="34" charset="-128"/>
                <a:ea typeface="Meiryo" panose="020B0604030504040204" pitchFamily="34" charset="-128"/>
              </a:rPr>
              <a:t>＝不具合はすぐ修正され機能もすぐ追加される</a:t>
            </a:r>
            <a:endParaRPr lang="en-US" altLang="ja-JP" sz="800" dirty="0">
              <a:solidFill>
                <a:srgbClr val="0000FF"/>
              </a:solidFill>
              <a:latin typeface="Meiryo" panose="020B0604030504040204" pitchFamily="34" charset="-128"/>
              <a:ea typeface="Meiryo" panose="020B0604030504040204" pitchFamily="34" charset="-128"/>
            </a:endParaRPr>
          </a:p>
          <a:p>
            <a:r>
              <a:rPr kumimoji="1" lang="ja-JP" altLang="en-US" sz="800" dirty="0">
                <a:solidFill>
                  <a:srgbClr val="0000FF"/>
                </a:solidFill>
                <a:latin typeface="Meiryo" panose="020B0604030504040204" pitchFamily="34" charset="-128"/>
                <a:ea typeface="Meiryo" panose="020B0604030504040204" pitchFamily="34" charset="-128"/>
              </a:rPr>
              <a:t>＝</a:t>
            </a:r>
            <a:r>
              <a:rPr lang="ja-JP" altLang="en-US" sz="800" dirty="0">
                <a:solidFill>
                  <a:srgbClr val="0000FF"/>
                </a:solidFill>
                <a:latin typeface="Meiryo" panose="020B0604030504040204" pitchFamily="34" charset="-128"/>
                <a:ea typeface="Meiryo" panose="020B0604030504040204" pitchFamily="34" charset="-128"/>
              </a:rPr>
              <a:t>ユーザーの</a:t>
            </a:r>
            <a:r>
              <a:rPr kumimoji="1" lang="ja-JP" altLang="en-US" sz="800" dirty="0">
                <a:solidFill>
                  <a:srgbClr val="0000FF"/>
                </a:solidFill>
                <a:latin typeface="Meiryo" panose="020B0604030504040204" pitchFamily="34" charset="-128"/>
                <a:ea typeface="Meiryo" panose="020B0604030504040204" pitchFamily="34" charset="-128"/>
              </a:rPr>
              <a:t>満足度が上がる</a:t>
            </a:r>
          </a:p>
        </p:txBody>
      </p:sp>
      <p:cxnSp>
        <p:nvCxnSpPr>
          <p:cNvPr id="21" name="直線コネクタ 20"/>
          <p:cNvCxnSpPr/>
          <p:nvPr/>
        </p:nvCxnSpPr>
        <p:spPr>
          <a:xfrm>
            <a:off x="5924926" y="5468581"/>
            <a:ext cx="216024" cy="0"/>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flipV="1">
            <a:off x="5852918" y="5612597"/>
            <a:ext cx="1" cy="504056"/>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5348862" y="4604485"/>
            <a:ext cx="2185214" cy="461665"/>
          </a:xfrm>
          <a:prstGeom prst="rect">
            <a:avLst/>
          </a:prstGeom>
          <a:noFill/>
        </p:spPr>
        <p:txBody>
          <a:bodyPr wrap="none" rtlCol="0">
            <a:spAutoFit/>
          </a:bodyPr>
          <a:lstStyle/>
          <a:p>
            <a:r>
              <a:rPr lang="ja-JP" altLang="en-US" sz="1200" dirty="0">
                <a:solidFill>
                  <a:srgbClr val="0000FF"/>
                </a:solidFill>
                <a:latin typeface="Meiryo" panose="020B0604030504040204" pitchFamily="34" charset="-128"/>
                <a:ea typeface="Meiryo" panose="020B0604030504040204" pitchFamily="34" charset="-128"/>
              </a:rPr>
              <a:t>最初は少ない機能だが、</a:t>
            </a:r>
            <a:endParaRPr lang="en-US" altLang="ja-JP" sz="1200" dirty="0">
              <a:solidFill>
                <a:srgbClr val="0000FF"/>
              </a:solidFill>
              <a:latin typeface="Meiryo" panose="020B0604030504040204" pitchFamily="34" charset="-128"/>
              <a:ea typeface="Meiryo" panose="020B0604030504040204" pitchFamily="34" charset="-128"/>
            </a:endParaRPr>
          </a:p>
          <a:p>
            <a:r>
              <a:rPr lang="ja-JP" altLang="en-US" sz="1200" dirty="0">
                <a:solidFill>
                  <a:srgbClr val="0000FF"/>
                </a:solidFill>
                <a:latin typeface="Meiryo" panose="020B0604030504040204" pitchFamily="34" charset="-128"/>
                <a:ea typeface="Meiryo" panose="020B0604030504040204" pitchFamily="34" charset="-128"/>
              </a:rPr>
              <a:t>すぐにメリットを享受できる</a:t>
            </a:r>
            <a:endParaRPr kumimoji="1" lang="ja-JP" altLang="en-US" sz="1200" dirty="0">
              <a:solidFill>
                <a:srgbClr val="0000FF"/>
              </a:solidFill>
              <a:latin typeface="Meiryo" panose="020B0604030504040204" pitchFamily="34" charset="-128"/>
              <a:ea typeface="Meiryo" panose="020B0604030504040204" pitchFamily="34" charset="-128"/>
            </a:endParaRPr>
          </a:p>
        </p:txBody>
      </p:sp>
      <p:cxnSp>
        <p:nvCxnSpPr>
          <p:cNvPr id="24" name="直線コネクタ 23"/>
          <p:cNvCxnSpPr/>
          <p:nvPr/>
        </p:nvCxnSpPr>
        <p:spPr>
          <a:xfrm flipV="1">
            <a:off x="6500990" y="1960434"/>
            <a:ext cx="1" cy="1080120"/>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5348862" y="1384370"/>
            <a:ext cx="2031325"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全ての機能が完成するまで</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1200" dirty="0">
                <a:solidFill>
                  <a:srgbClr val="FF0000"/>
                </a:solidFill>
                <a:latin typeface="Meiryo" panose="020B0604030504040204" pitchFamily="34" charset="-128"/>
                <a:ea typeface="Meiryo" panose="020B0604030504040204" pitchFamily="34" charset="-128"/>
              </a:rPr>
              <a:t>利用できない</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26" name="正方形/長方形 25"/>
          <p:cNvSpPr/>
          <p:nvPr/>
        </p:nvSpPr>
        <p:spPr>
          <a:xfrm>
            <a:off x="668342" y="880314"/>
            <a:ext cx="1224136" cy="22322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開発</a:t>
            </a:r>
          </a:p>
        </p:txBody>
      </p:sp>
      <p:sp>
        <p:nvSpPr>
          <p:cNvPr id="27" name="正方形/長方形 26"/>
          <p:cNvSpPr/>
          <p:nvPr/>
        </p:nvSpPr>
        <p:spPr>
          <a:xfrm>
            <a:off x="2623805" y="880314"/>
            <a:ext cx="1224136" cy="22322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運用</a:t>
            </a:r>
          </a:p>
        </p:txBody>
      </p:sp>
      <p:sp>
        <p:nvSpPr>
          <p:cNvPr id="28" name="右矢印 27"/>
          <p:cNvSpPr/>
          <p:nvPr/>
        </p:nvSpPr>
        <p:spPr>
          <a:xfrm>
            <a:off x="1611103" y="1449250"/>
            <a:ext cx="656641" cy="1093811"/>
          </a:xfrm>
          <a:prstGeom prst="rightArrow">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eiryo" panose="020B0604030504040204" pitchFamily="34" charset="-128"/>
                <a:ea typeface="Meiryo" panose="020B0604030504040204" pitchFamily="34" charset="-128"/>
              </a:rPr>
              <a:t>迅速対応</a:t>
            </a:r>
          </a:p>
        </p:txBody>
      </p:sp>
      <p:sp>
        <p:nvSpPr>
          <p:cNvPr id="29" name="左矢印 28"/>
          <p:cNvSpPr/>
          <p:nvPr/>
        </p:nvSpPr>
        <p:spPr>
          <a:xfrm>
            <a:off x="2263693" y="1435797"/>
            <a:ext cx="652123" cy="1093811"/>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eiryo" panose="020B0604030504040204" pitchFamily="34" charset="-128"/>
                <a:ea typeface="Meiryo" panose="020B0604030504040204" pitchFamily="34" charset="-128"/>
              </a:rPr>
              <a:t>安定稼働</a:t>
            </a:r>
          </a:p>
        </p:txBody>
      </p:sp>
      <p:sp>
        <p:nvSpPr>
          <p:cNvPr id="30" name="テキスト ボックス 29">
            <a:extLst>
              <a:ext uri="{FF2B5EF4-FFF2-40B4-BE49-F238E27FC236}">
                <a16:creationId xmlns:a16="http://schemas.microsoft.com/office/drawing/2014/main" id="{AADB3B34-D127-4745-8DC6-81C0A8C47CD5}"/>
              </a:ext>
            </a:extLst>
          </p:cNvPr>
          <p:cNvSpPr txBox="1"/>
          <p:nvPr/>
        </p:nvSpPr>
        <p:spPr>
          <a:xfrm>
            <a:off x="7959243" y="3115687"/>
            <a:ext cx="646331"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時間</a:t>
            </a:r>
            <a:endParaRPr kumimoji="1" lang="ja-JP" altLang="en-US" dirty="0">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E8CADF9D-0D12-BD49-B752-6E37E3219623}"/>
              </a:ext>
            </a:extLst>
          </p:cNvPr>
          <p:cNvSpPr txBox="1"/>
          <p:nvPr/>
        </p:nvSpPr>
        <p:spPr>
          <a:xfrm>
            <a:off x="7905729" y="6225298"/>
            <a:ext cx="646331"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時間</a:t>
            </a:r>
            <a:endParaRPr kumimoji="1" lang="ja-JP" altLang="en-US" dirty="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C4A7B4B3-7269-794D-A8FE-87A8522637CF}"/>
              </a:ext>
            </a:extLst>
          </p:cNvPr>
          <p:cNvSpPr txBox="1"/>
          <p:nvPr/>
        </p:nvSpPr>
        <p:spPr>
          <a:xfrm>
            <a:off x="901764" y="3394835"/>
            <a:ext cx="7340471" cy="646331"/>
          </a:xfrm>
          <a:prstGeom prst="rect">
            <a:avLst/>
          </a:prstGeom>
          <a:noFill/>
        </p:spPr>
        <p:txBody>
          <a:bodyPr wrap="none" rtlCol="0">
            <a:spAutoFit/>
          </a:bodyPr>
          <a:lstStyle/>
          <a:p>
            <a:r>
              <a:rPr kumimoji="1" lang="ja-JP" altLang="en-US" dirty="0">
                <a:solidFill>
                  <a:srgbClr val="0070C0"/>
                </a:solidFill>
                <a:latin typeface="Meiryo" panose="020B0604030504040204" pitchFamily="34" charset="-128"/>
                <a:ea typeface="Meiryo" panose="020B0604030504040204" pitchFamily="34" charset="-128"/>
              </a:rPr>
              <a:t>開発部門と運用部門が協力してビジネス・リスクを低減し、</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dirty="0">
                <a:solidFill>
                  <a:srgbClr val="0070C0"/>
                </a:solidFill>
                <a:latin typeface="Meiryo" panose="020B0604030504040204" pitchFamily="34" charset="-128"/>
                <a:ea typeface="Meiryo" panose="020B0604030504040204" pitchFamily="34" charset="-128"/>
              </a:rPr>
              <a:t>加速するビジネススピードに即応できるようにするための取り組み</a:t>
            </a:r>
          </a:p>
        </p:txBody>
      </p:sp>
    </p:spTree>
    <p:extLst>
      <p:ext uri="{BB962C8B-B14F-4D97-AF65-F5344CB8AC3E}">
        <p14:creationId xmlns:p14="http://schemas.microsoft.com/office/powerpoint/2010/main" val="252729586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vops-infinity-1-1 DevOps ">
            <a:extLst>
              <a:ext uri="{FF2B5EF4-FFF2-40B4-BE49-F238E27FC236}">
                <a16:creationId xmlns:a16="http://schemas.microsoft.com/office/drawing/2014/main" id="{952AAAEF-5529-2942-AE99-735F8467FB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9060" y="1601405"/>
            <a:ext cx="7105880" cy="48877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3731D92B-0928-8747-88A0-E841697E9DFD}"/>
              </a:ext>
            </a:extLst>
          </p:cNvPr>
          <p:cNvSpPr/>
          <p:nvPr/>
        </p:nvSpPr>
        <p:spPr>
          <a:xfrm>
            <a:off x="322720" y="781615"/>
            <a:ext cx="8498559" cy="738664"/>
          </a:xfrm>
          <a:prstGeom prst="rect">
            <a:avLst/>
          </a:prstGeom>
        </p:spPr>
        <p:txBody>
          <a:bodyPr wrap="square">
            <a:spAutoFit/>
          </a:bodyPr>
          <a:lstStyle/>
          <a:p>
            <a:r>
              <a:rPr lang="en" altLang="ja-JP" sz="1400" dirty="0">
                <a:solidFill>
                  <a:srgbClr val="292929"/>
                </a:solidFill>
                <a:latin typeface="Meiryo" panose="020B0604030504040204" pitchFamily="34" charset="-128"/>
                <a:ea typeface="Meiryo" panose="020B0604030504040204" pitchFamily="34" charset="-128"/>
              </a:rPr>
              <a:t>DevOps</a:t>
            </a:r>
            <a:r>
              <a:rPr lang="ja-JP" altLang="en-US" sz="1400" dirty="0">
                <a:solidFill>
                  <a:srgbClr val="292929"/>
                </a:solidFill>
                <a:latin typeface="Meiryo" panose="020B0604030504040204" pitchFamily="34" charset="-128"/>
                <a:ea typeface="Meiryo" panose="020B0604030504040204" pitchFamily="34" charset="-128"/>
              </a:rPr>
              <a:t>は迅速かつ安定的にソフトウェアをユーザーに届けることを目的に、開発と運用のチームが協働し、プロダクトのリリース・サイクルを効率化する考え方。</a:t>
            </a:r>
            <a:r>
              <a:rPr lang="en" altLang="ja-JP" sz="1400" dirty="0">
                <a:solidFill>
                  <a:srgbClr val="292929"/>
                </a:solidFill>
                <a:latin typeface="Meiryo" panose="020B0604030504040204" pitchFamily="34" charset="-128"/>
                <a:ea typeface="Meiryo" panose="020B0604030504040204" pitchFamily="34" charset="-128"/>
              </a:rPr>
              <a:t>DevOps</a:t>
            </a:r>
            <a:r>
              <a:rPr lang="ja-JP" altLang="en-US" sz="1400" dirty="0">
                <a:solidFill>
                  <a:srgbClr val="292929"/>
                </a:solidFill>
                <a:latin typeface="Meiryo" panose="020B0604030504040204" pitchFamily="34" charset="-128"/>
                <a:ea typeface="Meiryo" panose="020B0604030504040204" pitchFamily="34" charset="-128"/>
              </a:rPr>
              <a:t>を実現するためには、ボトルネック改善に向けた最適なツール導入と</a:t>
            </a:r>
            <a:r>
              <a:rPr lang="en" altLang="ja-JP" sz="1400" dirty="0">
                <a:solidFill>
                  <a:srgbClr val="292929"/>
                </a:solidFill>
                <a:latin typeface="Meiryo" panose="020B0604030504040204" pitchFamily="34" charset="-128"/>
                <a:ea typeface="Meiryo" panose="020B0604030504040204" pitchFamily="34" charset="-128"/>
              </a:rPr>
              <a:t>DevOps</a:t>
            </a:r>
            <a:r>
              <a:rPr lang="ja-JP" altLang="en-US" sz="1400" dirty="0">
                <a:solidFill>
                  <a:srgbClr val="292929"/>
                </a:solidFill>
                <a:latin typeface="Meiryo" panose="020B0604030504040204" pitchFamily="34" charset="-128"/>
                <a:ea typeface="Meiryo" panose="020B0604030504040204" pitchFamily="34" charset="-128"/>
              </a:rPr>
              <a:t>に適した文化の形成が求められる。</a:t>
            </a:r>
            <a:endParaRPr lang="ja-JP" altLang="en-US" sz="1400" dirty="0">
              <a:latin typeface="Meiryo" panose="020B0604030504040204" pitchFamily="34" charset="-128"/>
              <a:ea typeface="Meiryo" panose="020B0604030504040204" pitchFamily="34" charset="-128"/>
            </a:endParaRPr>
          </a:p>
        </p:txBody>
      </p:sp>
      <p:sp>
        <p:nvSpPr>
          <p:cNvPr id="5" name="タイトル 4">
            <a:extLst>
              <a:ext uri="{FF2B5EF4-FFF2-40B4-BE49-F238E27FC236}">
                <a16:creationId xmlns:a16="http://schemas.microsoft.com/office/drawing/2014/main" id="{74219D12-4895-7144-9A6D-6D8FB0FA675B}"/>
              </a:ext>
            </a:extLst>
          </p:cNvPr>
          <p:cNvSpPr>
            <a:spLocks noGrp="1"/>
          </p:cNvSpPr>
          <p:nvPr>
            <p:ph type="title"/>
          </p:nvPr>
        </p:nvSpPr>
        <p:spPr/>
        <p:txBody>
          <a:bodyPr/>
          <a:lstStyle/>
          <a:p>
            <a:r>
              <a:rPr lang="en-US" altLang="ja-JP" dirty="0"/>
              <a:t>DevOps</a:t>
            </a:r>
            <a:r>
              <a:rPr lang="ja-JP" altLang="en-US" dirty="0"/>
              <a:t>の全体像</a:t>
            </a:r>
          </a:p>
        </p:txBody>
      </p:sp>
      <p:sp>
        <p:nvSpPr>
          <p:cNvPr id="6" name="テキスト ボックス 5">
            <a:extLst>
              <a:ext uri="{FF2B5EF4-FFF2-40B4-BE49-F238E27FC236}">
                <a16:creationId xmlns:a16="http://schemas.microsoft.com/office/drawing/2014/main" id="{2C8E0743-CCF6-6C47-99F6-CC495B798447}"/>
              </a:ext>
            </a:extLst>
          </p:cNvPr>
          <p:cNvSpPr txBox="1"/>
          <p:nvPr/>
        </p:nvSpPr>
        <p:spPr>
          <a:xfrm>
            <a:off x="3083580" y="3745734"/>
            <a:ext cx="681597" cy="461665"/>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開発</a:t>
            </a:r>
            <a:endParaRPr lang="en-US" altLang="ja-JP" b="1" dirty="0">
              <a:latin typeface="Meiryo" panose="020B0604030504040204" pitchFamily="34" charset="-128"/>
              <a:ea typeface="Meiryo" panose="020B0604030504040204" pitchFamily="34" charset="-128"/>
            </a:endParaRPr>
          </a:p>
          <a:p>
            <a:pPr algn="ctr"/>
            <a:r>
              <a:rPr lang="en-US" altLang="ja-JP" sz="600" dirty="0">
                <a:latin typeface="Meiryo" panose="020B0604030504040204" pitchFamily="34" charset="-128"/>
                <a:ea typeface="Meiryo" panose="020B0604030504040204" pitchFamily="34" charset="-128"/>
              </a:rPr>
              <a:t>Development</a:t>
            </a:r>
            <a:endParaRPr kumimoji="1" lang="ja-JP" altLang="en-US" sz="6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07E44683-981A-8F48-AFE9-CEEAD7740BD1}"/>
              </a:ext>
            </a:extLst>
          </p:cNvPr>
          <p:cNvSpPr txBox="1"/>
          <p:nvPr/>
        </p:nvSpPr>
        <p:spPr>
          <a:xfrm>
            <a:off x="5458822" y="3745734"/>
            <a:ext cx="646331" cy="461665"/>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運用</a:t>
            </a:r>
            <a:endParaRPr lang="en-US" altLang="ja-JP" b="1" dirty="0">
              <a:latin typeface="Meiryo" panose="020B0604030504040204" pitchFamily="34" charset="-128"/>
              <a:ea typeface="Meiryo" panose="020B0604030504040204" pitchFamily="34" charset="-128"/>
            </a:endParaRPr>
          </a:p>
          <a:p>
            <a:pPr algn="ctr"/>
            <a:r>
              <a:rPr lang="en-US" altLang="ja-JP" sz="600" dirty="0">
                <a:latin typeface="Meiryo" panose="020B0604030504040204" pitchFamily="34" charset="-128"/>
                <a:ea typeface="Meiryo" panose="020B0604030504040204" pitchFamily="34" charset="-128"/>
              </a:rPr>
              <a:t>Operation</a:t>
            </a:r>
            <a:endParaRPr kumimoji="1" lang="ja-JP" altLang="en-US" sz="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471478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89BFCD-B902-897C-7B3B-B7B98FEAA0A7}"/>
              </a:ext>
            </a:extLst>
          </p:cNvPr>
          <p:cNvSpPr>
            <a:spLocks noGrp="1"/>
          </p:cNvSpPr>
          <p:nvPr>
            <p:ph type="title"/>
          </p:nvPr>
        </p:nvSpPr>
        <p:spPr/>
        <p:txBody>
          <a:bodyPr/>
          <a:lstStyle/>
          <a:p>
            <a:r>
              <a:rPr lang="en-US" altLang="ja-JP" dirty="0"/>
              <a:t>Infrastructure </a:t>
            </a:r>
            <a:r>
              <a:rPr kumimoji="1" lang="en-US" altLang="ja-JP" dirty="0"/>
              <a:t>as </a:t>
            </a:r>
            <a:r>
              <a:rPr lang="en-US" altLang="ja-JP" dirty="0"/>
              <a:t>Code</a:t>
            </a:r>
            <a:r>
              <a:rPr lang="ja-JP" altLang="en-US" dirty="0"/>
              <a:t>（</a:t>
            </a:r>
            <a:r>
              <a:rPr lang="en-US" altLang="ja-JP" dirty="0"/>
              <a:t>IaC</a:t>
            </a:r>
            <a:r>
              <a:rPr lang="ja-JP" altLang="en-US" dirty="0"/>
              <a:t>）</a:t>
            </a:r>
            <a:r>
              <a:rPr lang="en-US" altLang="ja-JP" dirty="0"/>
              <a:t> </a:t>
            </a:r>
            <a:endParaRPr kumimoji="1" lang="ja-JP" altLang="en-US" dirty="0"/>
          </a:p>
        </p:txBody>
      </p:sp>
      <p:sp>
        <p:nvSpPr>
          <p:cNvPr id="4" name="テキスト ボックス 3">
            <a:extLst>
              <a:ext uri="{FF2B5EF4-FFF2-40B4-BE49-F238E27FC236}">
                <a16:creationId xmlns:a16="http://schemas.microsoft.com/office/drawing/2014/main" id="{F4440ACA-435D-C3A2-39F0-1D68802BE4CF}"/>
              </a:ext>
            </a:extLst>
          </p:cNvPr>
          <p:cNvSpPr txBox="1"/>
          <p:nvPr/>
        </p:nvSpPr>
        <p:spPr>
          <a:xfrm>
            <a:off x="195384" y="766241"/>
            <a:ext cx="8753231" cy="461665"/>
          </a:xfrm>
          <a:prstGeom prst="rect">
            <a:avLst/>
          </a:prstGeom>
          <a:noFill/>
        </p:spPr>
        <p:txBody>
          <a:bodyPr wrap="square">
            <a:spAutoFit/>
          </a:bodyPr>
          <a:lstStyle/>
          <a:p>
            <a:r>
              <a:rPr lang="ja-JP" altLang="en-US" sz="1200" dirty="0">
                <a:latin typeface="Meiryo" panose="020B0604030504040204" pitchFamily="34" charset="-128"/>
                <a:ea typeface="Meiryo" panose="020B0604030504040204" pitchFamily="34" charset="-128"/>
              </a:rPr>
              <a:t>ITインフラストラクチャの構築・管理・プロビジョニングを自動化するための手法。従来の手動による設定作業の代わりに、インフラの構成や設定をコードとして記述し、それを実行することでインフラを構築・管理する。</a:t>
            </a:r>
          </a:p>
        </p:txBody>
      </p:sp>
      <p:sp>
        <p:nvSpPr>
          <p:cNvPr id="6" name="テキスト ボックス 5">
            <a:extLst>
              <a:ext uri="{FF2B5EF4-FFF2-40B4-BE49-F238E27FC236}">
                <a16:creationId xmlns:a16="http://schemas.microsoft.com/office/drawing/2014/main" id="{AD8F3385-33F4-7195-A926-40F244D34BAB}"/>
              </a:ext>
            </a:extLst>
          </p:cNvPr>
          <p:cNvSpPr txBox="1"/>
          <p:nvPr/>
        </p:nvSpPr>
        <p:spPr>
          <a:xfrm>
            <a:off x="230400" y="1227906"/>
            <a:ext cx="8229601" cy="969496"/>
          </a:xfrm>
          <a:prstGeom prst="rect">
            <a:avLst/>
          </a:prstGeom>
          <a:noFill/>
        </p:spPr>
        <p:txBody>
          <a:bodyPr wrap="square">
            <a:spAutoFit/>
          </a:bodyPr>
          <a:lstStyle/>
          <a:p>
            <a:pPr indent="-317500">
              <a:spcAft>
                <a:spcPts val="600"/>
              </a:spcAft>
              <a:buFont typeface="Wingdings" pitchFamily="2" charset="2"/>
              <a:buChar char="Ø"/>
            </a:pPr>
            <a:r>
              <a:rPr lang="ja-JP" altLang="en-US" sz="1000" b="1">
                <a:latin typeface="Meiryo" panose="020B0604030504040204" pitchFamily="34" charset="-128"/>
                <a:ea typeface="Meiryo" panose="020B0604030504040204" pitchFamily="34" charset="-128"/>
              </a:rPr>
              <a:t>自動化</a:t>
            </a:r>
            <a:r>
              <a:rPr lang="ja-JP" altLang="en-US" sz="1000">
                <a:latin typeface="Meiryo" panose="020B0604030504040204" pitchFamily="34" charset="-128"/>
                <a:ea typeface="Meiryo" panose="020B0604030504040204" pitchFamily="34" charset="-128"/>
              </a:rPr>
              <a:t>: コードを実行することで、インフラの構築や変更を自動的に行う。</a:t>
            </a:r>
          </a:p>
          <a:p>
            <a:pPr indent="-317500">
              <a:spcAft>
                <a:spcPts val="600"/>
              </a:spcAft>
              <a:buFont typeface="Wingdings" pitchFamily="2" charset="2"/>
              <a:buChar char="Ø"/>
            </a:pPr>
            <a:r>
              <a:rPr lang="ja-JP" altLang="en-US" sz="1000" b="1">
                <a:latin typeface="Meiryo" panose="020B0604030504040204" pitchFamily="34" charset="-128"/>
                <a:ea typeface="Meiryo" panose="020B0604030504040204" pitchFamily="34" charset="-128"/>
              </a:rPr>
              <a:t>一貫性</a:t>
            </a:r>
            <a:r>
              <a:rPr lang="ja-JP" altLang="en-US" sz="1000">
                <a:latin typeface="Meiryo" panose="020B0604030504040204" pitchFamily="34" charset="-128"/>
                <a:ea typeface="Meiryo" panose="020B0604030504040204" pitchFamily="34" charset="-128"/>
              </a:rPr>
              <a:t>: 同じコードを実行すれば、常に同じ環境を再現する。</a:t>
            </a:r>
          </a:p>
          <a:p>
            <a:pPr indent="-317500">
              <a:spcAft>
                <a:spcPts val="600"/>
              </a:spcAft>
              <a:buFont typeface="Wingdings" pitchFamily="2" charset="2"/>
              <a:buChar char="Ø"/>
            </a:pPr>
            <a:r>
              <a:rPr lang="ja-JP" altLang="en-US" sz="1000" b="1">
                <a:latin typeface="Meiryo" panose="020B0604030504040204" pitchFamily="34" charset="-128"/>
                <a:ea typeface="Meiryo" panose="020B0604030504040204" pitchFamily="34" charset="-128"/>
              </a:rPr>
              <a:t>バージョン管理</a:t>
            </a:r>
            <a:r>
              <a:rPr lang="ja-JP" altLang="en-US" sz="1000">
                <a:latin typeface="Meiryo" panose="020B0604030504040204" pitchFamily="34" charset="-128"/>
                <a:ea typeface="Meiryo" panose="020B0604030504040204" pitchFamily="34" charset="-128"/>
              </a:rPr>
              <a:t>: インフラの構成をコードとして管理するため、変更履歴の追跡や rollback が容易になる。</a:t>
            </a:r>
          </a:p>
          <a:p>
            <a:pPr indent="-317500">
              <a:spcAft>
                <a:spcPts val="600"/>
              </a:spcAft>
              <a:buFont typeface="Wingdings" pitchFamily="2" charset="2"/>
              <a:buChar char="Ø"/>
            </a:pPr>
            <a:r>
              <a:rPr lang="ja-JP" altLang="en-US" sz="1000" b="1">
                <a:latin typeface="Meiryo" panose="020B0604030504040204" pitchFamily="34" charset="-128"/>
                <a:ea typeface="Meiryo" panose="020B0604030504040204" pitchFamily="34" charset="-128"/>
              </a:rPr>
              <a:t>効率性</a:t>
            </a:r>
            <a:r>
              <a:rPr lang="ja-JP" altLang="en-US" sz="1000">
                <a:latin typeface="Meiryo" panose="020B0604030504040204" pitchFamily="34" charset="-128"/>
                <a:ea typeface="Meiryo" panose="020B0604030504040204" pitchFamily="34" charset="-128"/>
              </a:rPr>
              <a:t>: 手動作業を減らすことで、作業時間の短縮とヒューマンエラーの削減にる。</a:t>
            </a:r>
          </a:p>
        </p:txBody>
      </p:sp>
      <p:graphicFrame>
        <p:nvGraphicFramePr>
          <p:cNvPr id="7" name="表 6">
            <a:extLst>
              <a:ext uri="{FF2B5EF4-FFF2-40B4-BE49-F238E27FC236}">
                <a16:creationId xmlns:a16="http://schemas.microsoft.com/office/drawing/2014/main" id="{BB19375F-5ED3-69D6-C62C-6D3B21559D52}"/>
              </a:ext>
            </a:extLst>
          </p:cNvPr>
          <p:cNvGraphicFramePr>
            <a:graphicFrameLocks noGrp="1"/>
          </p:cNvGraphicFramePr>
          <p:nvPr/>
        </p:nvGraphicFramePr>
        <p:xfrm>
          <a:off x="350196" y="2227649"/>
          <a:ext cx="8453336" cy="4363951"/>
        </p:xfrm>
        <a:graphic>
          <a:graphicData uri="http://schemas.openxmlformats.org/drawingml/2006/table">
            <a:tbl>
              <a:tblPr>
                <a:tableStyleId>{5C22544A-7EE6-4342-B048-85BDC9FD1C3A}</a:tableStyleId>
              </a:tblPr>
              <a:tblGrid>
                <a:gridCol w="2362783">
                  <a:extLst>
                    <a:ext uri="{9D8B030D-6E8A-4147-A177-3AD203B41FA5}">
                      <a16:colId xmlns:a16="http://schemas.microsoft.com/office/drawing/2014/main" val="3242279588"/>
                    </a:ext>
                  </a:extLst>
                </a:gridCol>
                <a:gridCol w="2362783">
                  <a:extLst>
                    <a:ext uri="{9D8B030D-6E8A-4147-A177-3AD203B41FA5}">
                      <a16:colId xmlns:a16="http://schemas.microsoft.com/office/drawing/2014/main" val="2512420667"/>
                    </a:ext>
                  </a:extLst>
                </a:gridCol>
                <a:gridCol w="2218959">
                  <a:extLst>
                    <a:ext uri="{9D8B030D-6E8A-4147-A177-3AD203B41FA5}">
                      <a16:colId xmlns:a16="http://schemas.microsoft.com/office/drawing/2014/main" val="1096879166"/>
                    </a:ext>
                  </a:extLst>
                </a:gridCol>
                <a:gridCol w="1508811">
                  <a:extLst>
                    <a:ext uri="{9D8B030D-6E8A-4147-A177-3AD203B41FA5}">
                      <a16:colId xmlns:a16="http://schemas.microsoft.com/office/drawing/2014/main" val="1012961962"/>
                    </a:ext>
                  </a:extLst>
                </a:gridCol>
              </a:tblGrid>
              <a:tr h="210858">
                <a:tc>
                  <a:txBody>
                    <a:bodyPr/>
                    <a:lstStyle/>
                    <a:p>
                      <a:pPr algn="ctr" fontAlgn="ctr"/>
                      <a:r>
                        <a:rPr lang="ja-JP" altLang="en-US" sz="1200" u="none" strike="noStrike">
                          <a:solidFill>
                            <a:schemeClr val="bg1"/>
                          </a:solidFill>
                          <a:effectLst/>
                        </a:rPr>
                        <a:t>ツール名</a:t>
                      </a:r>
                      <a:endParaRPr lang="ja-JP" altLang="en-US" sz="1200" b="0" i="0" u="none" strike="noStrike">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a:txBody>
                    <a:bodyPr/>
                    <a:lstStyle/>
                    <a:p>
                      <a:pPr algn="ctr" fontAlgn="ctr"/>
                      <a:r>
                        <a:rPr lang="ja-JP" altLang="en-US" sz="1200" u="none" strike="noStrike">
                          <a:effectLst/>
                        </a:rPr>
                        <a:t>特徴</a:t>
                      </a:r>
                      <a:endParaRPr lang="ja-JP" altLang="en-US" sz="12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T w="12700" cap="flat" cmpd="sng" algn="ctr">
                      <a:solidFill>
                        <a:schemeClr val="tx1"/>
                      </a:solidFill>
                      <a:prstDash val="solid"/>
                      <a:round/>
                      <a:headEnd type="none" w="med" len="med"/>
                      <a:tailEnd type="none" w="med" len="med"/>
                    </a:lnT>
                    <a:solidFill>
                      <a:schemeClr val="accent6">
                        <a:lumMod val="60000"/>
                        <a:lumOff val="40000"/>
                      </a:schemeClr>
                    </a:solidFill>
                  </a:tcPr>
                </a:tc>
                <a:tc>
                  <a:txBody>
                    <a:bodyPr/>
                    <a:lstStyle/>
                    <a:p>
                      <a:pPr algn="ctr" fontAlgn="ctr"/>
                      <a:r>
                        <a:rPr lang="ja-JP" altLang="en-US" sz="1200" u="none" strike="noStrike">
                          <a:effectLst/>
                        </a:rPr>
                        <a:t>メリット</a:t>
                      </a:r>
                      <a:endParaRPr lang="ja-JP" altLang="en-US" sz="12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ctr" fontAlgn="ctr"/>
                      <a:r>
                        <a:rPr lang="ja-JP" altLang="en-US" sz="1200" u="none" strike="noStrike">
                          <a:effectLst/>
                        </a:rPr>
                        <a:t>言語</a:t>
                      </a:r>
                      <a:r>
                        <a:rPr lang="en-US" altLang="ja-JP" sz="1200" u="none" strike="noStrike" dirty="0">
                          <a:effectLst/>
                        </a:rPr>
                        <a:t>/</a:t>
                      </a:r>
                      <a:r>
                        <a:rPr lang="ja-JP" altLang="en-US" sz="1200" u="none" strike="noStrike">
                          <a:effectLst/>
                        </a:rPr>
                        <a:t>フォーマット</a:t>
                      </a:r>
                      <a:endParaRPr lang="ja-JP" altLang="en-US" sz="12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3226876033"/>
                  </a:ext>
                </a:extLst>
              </a:tr>
              <a:tr h="201130">
                <a:tc rowSpan="3">
                  <a:txBody>
                    <a:bodyPr/>
                    <a:lstStyle/>
                    <a:p>
                      <a:pPr algn="ctr" fontAlgn="ctr"/>
                      <a:r>
                        <a:rPr lang="en" sz="1400" u="none" strike="noStrike" dirty="0">
                          <a:solidFill>
                            <a:schemeClr val="bg1"/>
                          </a:solidFill>
                          <a:effectLst/>
                        </a:rPr>
                        <a:t>Terraform</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solidFill>
                      <a:srgbClr val="0070C0"/>
                    </a:solidFill>
                  </a:tcPr>
                </a:tc>
                <a:tc>
                  <a:txBody>
                    <a:bodyPr/>
                    <a:lstStyle/>
                    <a:p>
                      <a:pPr algn="l" fontAlgn="ctr"/>
                      <a:r>
                        <a:rPr lang="en-US" altLang="ja-JP" sz="800" u="none" strike="noStrike" dirty="0">
                          <a:effectLst/>
                        </a:rPr>
                        <a:t>• </a:t>
                      </a:r>
                      <a:r>
                        <a:rPr lang="ja-JP" altLang="en-US" sz="800" u="none" strike="noStrike">
                          <a:effectLst/>
                        </a:rPr>
                        <a:t>マルチクラウド対応</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クラウド間の移植性が高い</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HCL (</a:t>
                      </a:r>
                      <a:r>
                        <a:rPr lang="en" sz="800" u="none" strike="noStrike" dirty="0" err="1">
                          <a:effectLst/>
                        </a:rPr>
                        <a:t>HashiCorp</a:t>
                      </a:r>
                      <a:r>
                        <a:rPr lang="en" sz="800" u="none" strike="noStrike" dirty="0">
                          <a:effectLst/>
                        </a:rPr>
                        <a:t> Configuration Language)</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646692475"/>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宣言型言語</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大規模インフラに適している</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2868315542"/>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豊富なプロバイダーエコシステム</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コミュニティサポートが充実</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2763871832"/>
                  </a:ext>
                </a:extLst>
              </a:tr>
              <a:tr h="201130">
                <a:tc rowSpan="3">
                  <a:txBody>
                    <a:bodyPr/>
                    <a:lstStyle/>
                    <a:p>
                      <a:pPr algn="ctr" fontAlgn="ctr"/>
                      <a:r>
                        <a:rPr lang="en" sz="1400" u="none" strike="noStrike" dirty="0">
                          <a:solidFill>
                            <a:schemeClr val="bg1"/>
                          </a:solidFill>
                          <a:effectLst/>
                        </a:rPr>
                        <a:t>AWS CloudFormation</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solidFill>
                      <a:srgbClr val="0070C0"/>
                    </a:solidFill>
                  </a:tcPr>
                </a:tc>
                <a:tc>
                  <a:txBody>
                    <a:bodyPr/>
                    <a:lstStyle/>
                    <a:p>
                      <a:pPr algn="l" fontAlgn="ctr"/>
                      <a:r>
                        <a:rPr lang="en" sz="800" u="none" strike="noStrike" dirty="0">
                          <a:effectLst/>
                        </a:rPr>
                        <a:t>• AWS</a:t>
                      </a:r>
                      <a:r>
                        <a:rPr lang="ja-JP" altLang="en-US" sz="800" u="none" strike="noStrike">
                          <a:effectLst/>
                        </a:rPr>
                        <a:t>に特化</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 sz="800" u="none" strike="noStrike">
                          <a:effectLst/>
                        </a:rPr>
                        <a:t>• AWS</a:t>
                      </a:r>
                      <a:r>
                        <a:rPr lang="ja-JP" altLang="en-US" sz="800" u="none" strike="noStrike">
                          <a:effectLst/>
                        </a:rPr>
                        <a:t>リソースの包括的な管理</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JSON, YAML</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3798891902"/>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宣言型言語</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 sz="800" u="none" strike="noStrike" dirty="0">
                          <a:effectLst/>
                        </a:rPr>
                        <a:t>• AWS</a:t>
                      </a:r>
                      <a:r>
                        <a:rPr lang="ja-JP" altLang="en-US" sz="800" u="none" strike="noStrike">
                          <a:effectLst/>
                        </a:rPr>
                        <a:t>の新機能にいち早く対応</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1827766597"/>
                  </a:ext>
                </a:extLst>
              </a:tr>
              <a:tr h="201130">
                <a:tc vMerge="1">
                  <a:txBody>
                    <a:bodyPr/>
                    <a:lstStyle/>
                    <a:p>
                      <a:endParaRPr kumimoji="1" lang="ja-JP" altLang="en-US"/>
                    </a:p>
                  </a:txBody>
                  <a:tcPr/>
                </a:tc>
                <a:tc>
                  <a:txBody>
                    <a:bodyPr/>
                    <a:lstStyle/>
                    <a:p>
                      <a:pPr algn="l" fontAlgn="ctr"/>
                      <a:r>
                        <a:rPr lang="en" sz="800" u="none" strike="noStrike">
                          <a:effectLst/>
                        </a:rPr>
                        <a:t>• AWS</a:t>
                      </a:r>
                      <a:r>
                        <a:rPr lang="ja-JP" altLang="en-US" sz="800" u="none" strike="noStrike">
                          <a:effectLst/>
                        </a:rPr>
                        <a:t>サービスとの緊密な統合</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無料で使用可能</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136494879"/>
                  </a:ext>
                </a:extLst>
              </a:tr>
              <a:tr h="201130">
                <a:tc rowSpan="3">
                  <a:txBody>
                    <a:bodyPr/>
                    <a:lstStyle/>
                    <a:p>
                      <a:pPr algn="ctr" fontAlgn="ctr"/>
                      <a:r>
                        <a:rPr lang="en" sz="1400" u="none" strike="noStrike" dirty="0">
                          <a:solidFill>
                            <a:schemeClr val="bg1"/>
                          </a:solidFill>
                          <a:effectLst/>
                        </a:rPr>
                        <a:t>Azure Resource Manager</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solidFill>
                      <a:srgbClr val="0070C0"/>
                    </a:solidFill>
                  </a:tcPr>
                </a:tc>
                <a:tc>
                  <a:txBody>
                    <a:bodyPr/>
                    <a:lstStyle/>
                    <a:p>
                      <a:pPr algn="l" fontAlgn="ctr"/>
                      <a:r>
                        <a:rPr lang="en" sz="800" u="none" strike="noStrike" dirty="0">
                          <a:effectLst/>
                        </a:rPr>
                        <a:t>• Azure</a:t>
                      </a:r>
                      <a:r>
                        <a:rPr lang="ja-JP" altLang="en-US" sz="800" u="none" strike="noStrike">
                          <a:effectLst/>
                        </a:rPr>
                        <a:t>に特化</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 sz="800" u="none" strike="noStrike" dirty="0">
                          <a:effectLst/>
                        </a:rPr>
                        <a:t>• Azure</a:t>
                      </a:r>
                      <a:r>
                        <a:rPr lang="ja-JP" altLang="en-US" sz="800" u="none" strike="noStrike">
                          <a:effectLst/>
                        </a:rPr>
                        <a:t>リソースの一元管理</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JSON</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1296962890"/>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宣言型言語</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ロールベースのアクセス制御</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3974114643"/>
                  </a:ext>
                </a:extLst>
              </a:tr>
              <a:tr h="201130">
                <a:tc vMerge="1">
                  <a:txBody>
                    <a:bodyPr/>
                    <a:lstStyle/>
                    <a:p>
                      <a:endParaRPr kumimoji="1" lang="ja-JP" altLang="en-US"/>
                    </a:p>
                  </a:txBody>
                  <a:tcPr/>
                </a:tc>
                <a:tc>
                  <a:txBody>
                    <a:bodyPr/>
                    <a:lstStyle/>
                    <a:p>
                      <a:pPr algn="l" fontAlgn="ctr"/>
                      <a:r>
                        <a:rPr lang="en" sz="800" u="none" strike="noStrike" dirty="0">
                          <a:effectLst/>
                        </a:rPr>
                        <a:t>• Azure</a:t>
                      </a:r>
                      <a:r>
                        <a:rPr lang="ja-JP" altLang="en-US" sz="800" u="none" strike="noStrike">
                          <a:effectLst/>
                        </a:rPr>
                        <a:t>ポータルとの統合</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テンプレートの再利用性が高い</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3248958183"/>
                  </a:ext>
                </a:extLst>
              </a:tr>
              <a:tr h="201130">
                <a:tc rowSpan="3">
                  <a:txBody>
                    <a:bodyPr/>
                    <a:lstStyle/>
                    <a:p>
                      <a:pPr algn="ctr" fontAlgn="ctr"/>
                      <a:r>
                        <a:rPr lang="en" sz="1400" u="none" strike="noStrike" dirty="0">
                          <a:solidFill>
                            <a:schemeClr val="bg1"/>
                          </a:solidFill>
                          <a:effectLst/>
                        </a:rPr>
                        <a:t>Google Cloud Deployment Manager</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solidFill>
                      <a:srgbClr val="0070C0"/>
                    </a:solidFill>
                  </a:tcPr>
                </a:tc>
                <a:tc>
                  <a:txBody>
                    <a:bodyPr/>
                    <a:lstStyle/>
                    <a:p>
                      <a:pPr algn="l" fontAlgn="ctr"/>
                      <a:r>
                        <a:rPr lang="en" sz="800" u="none" strike="noStrike">
                          <a:effectLst/>
                        </a:rPr>
                        <a:t>• Google Cloud</a:t>
                      </a:r>
                      <a:r>
                        <a:rPr lang="ja-JP" altLang="en-US" sz="800" u="none" strike="noStrike">
                          <a:effectLst/>
                        </a:rPr>
                        <a:t>に特化</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 sz="800" u="none" strike="noStrike" dirty="0">
                          <a:effectLst/>
                        </a:rPr>
                        <a:t>• GCP</a:t>
                      </a:r>
                      <a:r>
                        <a:rPr lang="ja-JP" altLang="en-US" sz="800" u="none" strike="noStrike">
                          <a:effectLst/>
                        </a:rPr>
                        <a:t>リソースの効率的な管理</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YAML, Python</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188517266"/>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宣言型言語</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バージョン管理と監査機能</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121142773"/>
                  </a:ext>
                </a:extLst>
              </a:tr>
              <a:tr h="201130">
                <a:tc vMerge="1">
                  <a:txBody>
                    <a:bodyPr/>
                    <a:lstStyle/>
                    <a:p>
                      <a:endParaRPr kumimoji="1" lang="ja-JP" altLang="en-US"/>
                    </a:p>
                  </a:txBody>
                  <a:tcPr/>
                </a:tc>
                <a:tc>
                  <a:txBody>
                    <a:bodyPr/>
                    <a:lstStyle/>
                    <a:p>
                      <a:pPr algn="l" fontAlgn="ctr"/>
                      <a:r>
                        <a:rPr lang="en" sz="800" u="none" strike="noStrike" dirty="0">
                          <a:effectLst/>
                        </a:rPr>
                        <a:t>• Python</a:t>
                      </a:r>
                      <a:r>
                        <a:rPr lang="ja-JP" altLang="en-US" sz="800" u="none" strike="noStrike">
                          <a:effectLst/>
                        </a:rPr>
                        <a:t>でのテンプレート作成が可能</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プレビュー機能で変更の影響を確認可能</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2538871561"/>
                  </a:ext>
                </a:extLst>
              </a:tr>
              <a:tr h="201130">
                <a:tc rowSpan="3">
                  <a:txBody>
                    <a:bodyPr/>
                    <a:lstStyle/>
                    <a:p>
                      <a:pPr algn="ctr" fontAlgn="ctr"/>
                      <a:r>
                        <a:rPr lang="en" sz="1400" u="none" strike="noStrike" dirty="0">
                          <a:solidFill>
                            <a:schemeClr val="bg1"/>
                          </a:solidFill>
                          <a:effectLst/>
                        </a:rPr>
                        <a:t>Ansible</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solidFill>
                      <a:srgbClr val="0070C0"/>
                    </a:solidFill>
                  </a:tcPr>
                </a:tc>
                <a:tc>
                  <a:txBody>
                    <a:bodyPr/>
                    <a:lstStyle/>
                    <a:p>
                      <a:pPr algn="l" fontAlgn="ctr"/>
                      <a:r>
                        <a:rPr lang="en-US" altLang="ja-JP" sz="800" u="none" strike="noStrike" dirty="0">
                          <a:effectLst/>
                        </a:rPr>
                        <a:t>• </a:t>
                      </a:r>
                      <a:r>
                        <a:rPr lang="ja-JP" altLang="en-US" sz="800" u="none" strike="noStrike">
                          <a:effectLst/>
                        </a:rPr>
                        <a:t>エージェントレス</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学習曲線が緩やか</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YAML</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2014987453"/>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構成管理とオーケストレーション</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既存インフラへの適用が容易</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817189621"/>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多様なプラットフォームに対応</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豊富なモジュール</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2048409731"/>
                  </a:ext>
                </a:extLst>
              </a:tr>
              <a:tr h="201130">
                <a:tc rowSpan="3">
                  <a:txBody>
                    <a:bodyPr/>
                    <a:lstStyle/>
                    <a:p>
                      <a:pPr algn="ctr" fontAlgn="ctr"/>
                      <a:r>
                        <a:rPr lang="en" sz="1400" u="none" strike="noStrike" dirty="0">
                          <a:solidFill>
                            <a:schemeClr val="bg1"/>
                          </a:solidFill>
                          <a:effectLst/>
                        </a:rPr>
                        <a:t>Puppet</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solidFill>
                      <a:srgbClr val="0070C0"/>
                    </a:solidFill>
                  </a:tcPr>
                </a:tc>
                <a:tc>
                  <a:txBody>
                    <a:bodyPr/>
                    <a:lstStyle/>
                    <a:p>
                      <a:pPr algn="l" fontAlgn="ctr"/>
                      <a:r>
                        <a:rPr lang="en-US" altLang="ja-JP" sz="800" u="none" strike="noStrike" dirty="0">
                          <a:effectLst/>
                        </a:rPr>
                        <a:t>• </a:t>
                      </a:r>
                      <a:r>
                        <a:rPr lang="ja-JP" altLang="en-US" sz="800" u="none" strike="noStrike">
                          <a:effectLst/>
                        </a:rPr>
                        <a:t>クライアント</a:t>
                      </a:r>
                      <a:r>
                        <a:rPr lang="en-US" altLang="ja-JP" sz="800" u="none" strike="noStrike" dirty="0">
                          <a:effectLst/>
                        </a:rPr>
                        <a:t>-</a:t>
                      </a:r>
                      <a:r>
                        <a:rPr lang="ja-JP" altLang="en-US" sz="800" u="none" strike="noStrike">
                          <a:effectLst/>
                        </a:rPr>
                        <a:t>サーバーモデル</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詳細な構成管理</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Puppet DSL</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821828312"/>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宣言型言語</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豊富なモジュールライブラリ</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1469968145"/>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大規模環境向け</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エンタープライズサポート</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951022869"/>
                  </a:ext>
                </a:extLst>
              </a:tr>
              <a:tr h="201130">
                <a:tc rowSpan="3">
                  <a:txBody>
                    <a:bodyPr/>
                    <a:lstStyle/>
                    <a:p>
                      <a:pPr algn="ctr" fontAlgn="ctr"/>
                      <a:r>
                        <a:rPr lang="en" sz="1400" u="none" strike="noStrike" dirty="0">
                          <a:solidFill>
                            <a:schemeClr val="bg1"/>
                          </a:solidFill>
                          <a:effectLst/>
                        </a:rPr>
                        <a:t>Chef</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algn="l" fontAlgn="ctr"/>
                      <a:r>
                        <a:rPr lang="en-US" altLang="ja-JP" sz="800" u="none" strike="noStrike" dirty="0">
                          <a:effectLst/>
                        </a:rPr>
                        <a:t>• </a:t>
                      </a:r>
                      <a:r>
                        <a:rPr lang="ja-JP" altLang="en-US" sz="800" u="none" strike="noStrike">
                          <a:effectLst/>
                        </a:rPr>
                        <a:t>クライアント</a:t>
                      </a:r>
                      <a:r>
                        <a:rPr lang="en-US" altLang="ja-JP" sz="800" u="none" strike="noStrike" dirty="0">
                          <a:effectLst/>
                        </a:rPr>
                        <a:t>-</a:t>
                      </a:r>
                      <a:r>
                        <a:rPr lang="ja-JP" altLang="en-US" sz="800" u="none" strike="noStrike">
                          <a:effectLst/>
                        </a:rPr>
                        <a:t>サーバーモデル</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柔軟性が高い</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Ruby</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34381406"/>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命令型言語（</a:t>
                      </a:r>
                      <a:r>
                        <a:rPr lang="en" sz="800" u="none" strike="noStrike" dirty="0">
                          <a:effectLst/>
                        </a:rPr>
                        <a:t>Ruby）</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既存の</a:t>
                      </a:r>
                      <a:r>
                        <a:rPr lang="en" sz="800" u="none" strike="noStrike" dirty="0">
                          <a:effectLst/>
                        </a:rPr>
                        <a:t>Ruby</a:t>
                      </a:r>
                      <a:r>
                        <a:rPr lang="ja-JP" altLang="en-US" sz="800" u="none" strike="noStrike">
                          <a:effectLst/>
                        </a:rPr>
                        <a:t>スキルを活用可能</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3114790338"/>
                  </a:ext>
                </a:extLst>
              </a:tr>
              <a:tr h="114812">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テストドリブン開発に適合</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豊富なクックブック（レシピ集）</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4242331134"/>
                  </a:ext>
                </a:extLst>
              </a:tr>
            </a:tbl>
          </a:graphicData>
        </a:graphic>
      </p:graphicFrame>
    </p:spTree>
    <p:extLst>
      <p:ext uri="{BB962C8B-B14F-4D97-AF65-F5344CB8AC3E}">
        <p14:creationId xmlns:p14="http://schemas.microsoft.com/office/powerpoint/2010/main" val="66290942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FF92E462-2CE0-0DBB-7CE9-9B5CEC467D68}"/>
              </a:ext>
            </a:extLst>
          </p:cNvPr>
          <p:cNvGrpSpPr/>
          <p:nvPr/>
        </p:nvGrpSpPr>
        <p:grpSpPr>
          <a:xfrm>
            <a:off x="3985247" y="1141775"/>
            <a:ext cx="1892368" cy="5234571"/>
            <a:chOff x="5960709" y="1141775"/>
            <a:chExt cx="1892368" cy="5234571"/>
          </a:xfrm>
        </p:grpSpPr>
        <p:sp>
          <p:nvSpPr>
            <p:cNvPr id="5" name="正方形/長方形 4">
              <a:extLst>
                <a:ext uri="{FF2B5EF4-FFF2-40B4-BE49-F238E27FC236}">
                  <a16:creationId xmlns:a16="http://schemas.microsoft.com/office/drawing/2014/main" id="{6BF43CC5-2C0B-AA45-AB9C-6593772A3027}"/>
                </a:ext>
              </a:extLst>
            </p:cNvPr>
            <p:cNvSpPr/>
            <p:nvPr/>
          </p:nvSpPr>
          <p:spPr>
            <a:xfrm>
              <a:off x="5960709" y="1141775"/>
              <a:ext cx="1887478" cy="523457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35BE93A9-325F-EF46-9F96-8663E014B2E0}"/>
                </a:ext>
              </a:extLst>
            </p:cNvPr>
            <p:cNvSpPr/>
            <p:nvPr/>
          </p:nvSpPr>
          <p:spPr>
            <a:xfrm>
              <a:off x="6021831" y="2185755"/>
              <a:ext cx="1831246" cy="870379"/>
            </a:xfrm>
            <a:prstGeom prst="homePlate">
              <a:avLst>
                <a:gd name="adj" fmla="val 33216"/>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descr="レゴのおもちゃ&#10;&#10;低い精度で自動的に生成された説明">
              <a:extLst>
                <a:ext uri="{FF2B5EF4-FFF2-40B4-BE49-F238E27FC236}">
                  <a16:creationId xmlns:a16="http://schemas.microsoft.com/office/drawing/2014/main" id="{9DD2FF6F-6910-3947-BB50-05DD9C360B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3833" y="2528020"/>
              <a:ext cx="508570" cy="508570"/>
            </a:xfrm>
            <a:prstGeom prst="rect">
              <a:avLst/>
            </a:prstGeom>
            <a:effectLst>
              <a:outerShdw blurRad="50800" dist="38100" dir="2700000" algn="tl" rotWithShape="0">
                <a:prstClr val="black">
                  <a:alpha val="40000"/>
                </a:prstClr>
              </a:outerShdw>
            </a:effectLst>
          </p:spPr>
        </p:pic>
        <p:pic>
          <p:nvPicPr>
            <p:cNvPr id="26" name="図 25" descr="レゴのおもちゃ&#10;&#10;低い精度で自動的に生成された説明">
              <a:extLst>
                <a:ext uri="{FF2B5EF4-FFF2-40B4-BE49-F238E27FC236}">
                  <a16:creationId xmlns:a16="http://schemas.microsoft.com/office/drawing/2014/main" id="{A30B77E4-9C32-FB4B-B511-55E91A6BDA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31757" y="2528020"/>
              <a:ext cx="508570" cy="508570"/>
            </a:xfrm>
            <a:prstGeom prst="rect">
              <a:avLst/>
            </a:prstGeom>
            <a:effectLst>
              <a:outerShdw blurRad="50800" dist="38100" dir="2700000" algn="tl" rotWithShape="0">
                <a:prstClr val="black">
                  <a:alpha val="40000"/>
                </a:prstClr>
              </a:outerShdw>
            </a:effectLst>
          </p:spPr>
        </p:pic>
        <p:pic>
          <p:nvPicPr>
            <p:cNvPr id="27" name="図 26" descr="レゴのおもちゃ&#10;&#10;低い精度で自動的に生成された説明">
              <a:extLst>
                <a:ext uri="{FF2B5EF4-FFF2-40B4-BE49-F238E27FC236}">
                  <a16:creationId xmlns:a16="http://schemas.microsoft.com/office/drawing/2014/main" id="{C0A8A090-BE5C-3A4B-BB06-7B950F68A5D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9681" y="2528020"/>
              <a:ext cx="508570" cy="508570"/>
            </a:xfrm>
            <a:prstGeom prst="rect">
              <a:avLst/>
            </a:prstGeom>
            <a:effectLst>
              <a:outerShdw blurRad="50800" dist="38100" dir="2700000" algn="tl" rotWithShape="0">
                <a:prstClr val="black">
                  <a:alpha val="40000"/>
                </a:prstClr>
              </a:outerShdw>
            </a:effectLst>
          </p:spPr>
        </p:pic>
        <p:sp>
          <p:nvSpPr>
            <p:cNvPr id="36" name="テキスト ボックス 35">
              <a:extLst>
                <a:ext uri="{FF2B5EF4-FFF2-40B4-BE49-F238E27FC236}">
                  <a16:creationId xmlns:a16="http://schemas.microsoft.com/office/drawing/2014/main" id="{943D0603-F596-E74B-B457-7E095F1CA336}"/>
                </a:ext>
              </a:extLst>
            </p:cNvPr>
            <p:cNvSpPr txBox="1"/>
            <p:nvPr/>
          </p:nvSpPr>
          <p:spPr>
            <a:xfrm>
              <a:off x="6365554" y="1316293"/>
              <a:ext cx="1111202" cy="646331"/>
            </a:xfrm>
            <a:prstGeom prst="rect">
              <a:avLst/>
            </a:prstGeom>
            <a:noFill/>
          </p:spPr>
          <p:txBody>
            <a:bodyPr wrap="none" rtlCol="0">
              <a:spAutoFit/>
            </a:bodyPr>
            <a:lstStyle/>
            <a:p>
              <a:pPr algn="ctr"/>
              <a:r>
                <a:rPr kumimoji="1" lang="ja-JP" altLang="en-US" sz="3600" b="1">
                  <a:solidFill>
                    <a:schemeClr val="accent6">
                      <a:lumMod val="50000"/>
                    </a:schemeClr>
                  </a:solidFill>
                </a:rPr>
                <a:t>運用</a:t>
              </a:r>
            </a:p>
          </p:txBody>
        </p:sp>
        <p:sp>
          <p:nvSpPr>
            <p:cNvPr id="39" name="テキスト ボックス 38">
              <a:extLst>
                <a:ext uri="{FF2B5EF4-FFF2-40B4-BE49-F238E27FC236}">
                  <a16:creationId xmlns:a16="http://schemas.microsoft.com/office/drawing/2014/main" id="{E06C3869-154B-EA4E-9DC5-0980E4E77C4C}"/>
                </a:ext>
              </a:extLst>
            </p:cNvPr>
            <p:cNvSpPr txBox="1"/>
            <p:nvPr/>
          </p:nvSpPr>
          <p:spPr>
            <a:xfrm>
              <a:off x="6165332" y="2247169"/>
              <a:ext cx="1441420"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運用エンジニア</a:t>
              </a:r>
            </a:p>
          </p:txBody>
        </p:sp>
      </p:grpSp>
      <p:grpSp>
        <p:nvGrpSpPr>
          <p:cNvPr id="6" name="グループ化 5">
            <a:extLst>
              <a:ext uri="{FF2B5EF4-FFF2-40B4-BE49-F238E27FC236}">
                <a16:creationId xmlns:a16="http://schemas.microsoft.com/office/drawing/2014/main" id="{375ADED7-FD3D-3317-638D-3EEF9F13C438}"/>
              </a:ext>
            </a:extLst>
          </p:cNvPr>
          <p:cNvGrpSpPr/>
          <p:nvPr/>
        </p:nvGrpSpPr>
        <p:grpSpPr>
          <a:xfrm>
            <a:off x="5974067" y="1141775"/>
            <a:ext cx="1887478" cy="5234571"/>
            <a:chOff x="3994993" y="1141775"/>
            <a:chExt cx="1887478" cy="5234571"/>
          </a:xfrm>
        </p:grpSpPr>
        <p:sp>
          <p:nvSpPr>
            <p:cNvPr id="4" name="正方形/長方形 3">
              <a:extLst>
                <a:ext uri="{FF2B5EF4-FFF2-40B4-BE49-F238E27FC236}">
                  <a16:creationId xmlns:a16="http://schemas.microsoft.com/office/drawing/2014/main" id="{1C7AA875-8480-8A46-A408-582E6D15299E}"/>
                </a:ext>
              </a:extLst>
            </p:cNvPr>
            <p:cNvSpPr/>
            <p:nvPr/>
          </p:nvSpPr>
          <p:spPr>
            <a:xfrm>
              <a:off x="3994993" y="1141775"/>
              <a:ext cx="1887478" cy="523457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13BA89C5-B768-984B-97EB-F1F0AD86A489}"/>
                </a:ext>
              </a:extLst>
            </p:cNvPr>
            <p:cNvSpPr/>
            <p:nvPr/>
          </p:nvSpPr>
          <p:spPr>
            <a:xfrm>
              <a:off x="4051225" y="2175975"/>
              <a:ext cx="1831246" cy="870379"/>
            </a:xfrm>
            <a:prstGeom prst="homePlate">
              <a:avLst>
                <a:gd name="adj" fmla="val 33216"/>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descr="レゴのおもちゃ&#10;&#10;低い精度で自動的に生成された説明">
              <a:extLst>
                <a:ext uri="{FF2B5EF4-FFF2-40B4-BE49-F238E27FC236}">
                  <a16:creationId xmlns:a16="http://schemas.microsoft.com/office/drawing/2014/main" id="{981F8F03-45C3-064C-A610-F9EEDB323B9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52567" y="2537800"/>
              <a:ext cx="508570" cy="508570"/>
            </a:xfrm>
            <a:prstGeom prst="rect">
              <a:avLst/>
            </a:prstGeom>
            <a:effectLst>
              <a:outerShdw blurRad="50800" dist="38100" dir="2700000" algn="tl" rotWithShape="0">
                <a:prstClr val="black">
                  <a:alpha val="40000"/>
                </a:prstClr>
              </a:outerShdw>
            </a:effectLst>
          </p:spPr>
        </p:pic>
        <p:pic>
          <p:nvPicPr>
            <p:cNvPr id="23" name="図 22" descr="レゴのおもちゃ&#10;&#10;低い精度で自動的に生成された説明">
              <a:extLst>
                <a:ext uri="{FF2B5EF4-FFF2-40B4-BE49-F238E27FC236}">
                  <a16:creationId xmlns:a16="http://schemas.microsoft.com/office/drawing/2014/main" id="{E0CF135D-F7D7-B34F-8F95-EDF0CC1015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0491" y="2537800"/>
              <a:ext cx="508570" cy="508570"/>
            </a:xfrm>
            <a:prstGeom prst="rect">
              <a:avLst/>
            </a:prstGeom>
            <a:effectLst>
              <a:outerShdw blurRad="50800" dist="38100" dir="2700000" algn="tl" rotWithShape="0">
                <a:prstClr val="black">
                  <a:alpha val="40000"/>
                </a:prstClr>
              </a:outerShdw>
            </a:effectLst>
          </p:spPr>
        </p:pic>
        <p:pic>
          <p:nvPicPr>
            <p:cNvPr id="24" name="図 23" descr="レゴのおもちゃ&#10;&#10;低い精度で自動的に生成された説明">
              <a:extLst>
                <a:ext uri="{FF2B5EF4-FFF2-40B4-BE49-F238E27FC236}">
                  <a16:creationId xmlns:a16="http://schemas.microsoft.com/office/drawing/2014/main" id="{E3D82A64-20BE-9C47-B54A-EE6658F141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28415" y="2537800"/>
              <a:ext cx="508570" cy="508570"/>
            </a:xfrm>
            <a:prstGeom prst="rect">
              <a:avLst/>
            </a:prstGeom>
            <a:effectLst>
              <a:outerShdw blurRad="50800" dist="38100" dir="2700000" algn="tl" rotWithShape="0">
                <a:prstClr val="black">
                  <a:alpha val="40000"/>
                </a:prstClr>
              </a:outerShdw>
            </a:effectLst>
          </p:spPr>
        </p:pic>
        <p:sp>
          <p:nvSpPr>
            <p:cNvPr id="35" name="テキスト ボックス 34">
              <a:extLst>
                <a:ext uri="{FF2B5EF4-FFF2-40B4-BE49-F238E27FC236}">
                  <a16:creationId xmlns:a16="http://schemas.microsoft.com/office/drawing/2014/main" id="{F1839A93-05FB-AB4A-BE65-7EE5CB73F119}"/>
                </a:ext>
              </a:extLst>
            </p:cNvPr>
            <p:cNvSpPr txBox="1"/>
            <p:nvPr/>
          </p:nvSpPr>
          <p:spPr>
            <a:xfrm>
              <a:off x="4304893" y="1311384"/>
              <a:ext cx="1111202" cy="646331"/>
            </a:xfrm>
            <a:prstGeom prst="rect">
              <a:avLst/>
            </a:prstGeom>
            <a:noFill/>
          </p:spPr>
          <p:txBody>
            <a:bodyPr wrap="none" rtlCol="0">
              <a:spAutoFit/>
            </a:bodyPr>
            <a:lstStyle/>
            <a:p>
              <a:pPr algn="ctr"/>
              <a:r>
                <a:rPr kumimoji="1" lang="ja-JP" altLang="en-US" sz="3600" b="1">
                  <a:solidFill>
                    <a:schemeClr val="tx2"/>
                  </a:solidFill>
                </a:rPr>
                <a:t>保守</a:t>
              </a:r>
            </a:p>
          </p:txBody>
        </p:sp>
        <p:sp>
          <p:nvSpPr>
            <p:cNvPr id="38" name="テキスト ボックス 37">
              <a:extLst>
                <a:ext uri="{FF2B5EF4-FFF2-40B4-BE49-F238E27FC236}">
                  <a16:creationId xmlns:a16="http://schemas.microsoft.com/office/drawing/2014/main" id="{B07D1E08-8069-3840-B56D-BAE535BCCDDE}"/>
                </a:ext>
              </a:extLst>
            </p:cNvPr>
            <p:cNvSpPr txBox="1"/>
            <p:nvPr/>
          </p:nvSpPr>
          <p:spPr>
            <a:xfrm>
              <a:off x="4139785" y="2245910"/>
              <a:ext cx="1441421"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保守エンジニア</a:t>
              </a:r>
            </a:p>
          </p:txBody>
        </p:sp>
      </p:grpSp>
      <p:sp>
        <p:nvSpPr>
          <p:cNvPr id="3" name="正方形/長方形 2">
            <a:extLst>
              <a:ext uri="{FF2B5EF4-FFF2-40B4-BE49-F238E27FC236}">
                <a16:creationId xmlns:a16="http://schemas.microsoft.com/office/drawing/2014/main" id="{1BE966CF-4DAB-B241-B5AB-8214E2A659CE}"/>
              </a:ext>
            </a:extLst>
          </p:cNvPr>
          <p:cNvSpPr/>
          <p:nvPr/>
        </p:nvSpPr>
        <p:spPr>
          <a:xfrm>
            <a:off x="2029277" y="1141775"/>
            <a:ext cx="1887478" cy="523457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771EA1BC-DB49-7349-84AF-835958F86F9E}"/>
              </a:ext>
            </a:extLst>
          </p:cNvPr>
          <p:cNvSpPr/>
          <p:nvPr/>
        </p:nvSpPr>
        <p:spPr>
          <a:xfrm>
            <a:off x="2085509" y="3618477"/>
            <a:ext cx="5728449" cy="12322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BC606571-4DD3-AC46-9ECA-98E075D5BF2D}"/>
              </a:ext>
            </a:extLst>
          </p:cNvPr>
          <p:cNvSpPr/>
          <p:nvPr/>
        </p:nvSpPr>
        <p:spPr>
          <a:xfrm>
            <a:off x="2085508" y="4995673"/>
            <a:ext cx="5728449" cy="123224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 name="Picture 6" descr="devops">
            <a:extLst>
              <a:ext uri="{FF2B5EF4-FFF2-40B4-BE49-F238E27FC236}">
                <a16:creationId xmlns:a16="http://schemas.microsoft.com/office/drawing/2014/main" id="{EB19A608-02B9-B040-A7DE-D1B88775F1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48116" y="3744330"/>
            <a:ext cx="4381231" cy="2284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14E146D9-7C1B-4544-8FAC-72D46ECB6860}"/>
              </a:ext>
            </a:extLst>
          </p:cNvPr>
          <p:cNvSpPr>
            <a:spLocks noGrp="1"/>
          </p:cNvSpPr>
          <p:nvPr>
            <p:ph type="title"/>
          </p:nvPr>
        </p:nvSpPr>
        <p:spPr/>
        <p:txBody>
          <a:bodyPr/>
          <a:lstStyle/>
          <a:p>
            <a:r>
              <a:rPr kumimoji="1" lang="en-US" altLang="ja-JP" dirty="0"/>
              <a:t>DevOps</a:t>
            </a:r>
            <a:r>
              <a:rPr kumimoji="1" lang="ja-JP" altLang="en-US" dirty="0"/>
              <a:t>とエンジニア</a:t>
            </a:r>
          </a:p>
        </p:txBody>
      </p:sp>
      <p:sp>
        <p:nvSpPr>
          <p:cNvPr id="12" name="ホームベース 11">
            <a:extLst>
              <a:ext uri="{FF2B5EF4-FFF2-40B4-BE49-F238E27FC236}">
                <a16:creationId xmlns:a16="http://schemas.microsoft.com/office/drawing/2014/main" id="{734BF887-8770-2645-9DB7-15AEDC367D66}"/>
              </a:ext>
            </a:extLst>
          </p:cNvPr>
          <p:cNvSpPr/>
          <p:nvPr/>
        </p:nvSpPr>
        <p:spPr>
          <a:xfrm>
            <a:off x="2085509" y="2175975"/>
            <a:ext cx="1831246" cy="870379"/>
          </a:xfrm>
          <a:prstGeom prst="homePlate">
            <a:avLst>
              <a:gd name="adj" fmla="val 3321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Picture 4" descr="チームでプログラミングをしているイラスト">
            <a:extLst>
              <a:ext uri="{FF2B5EF4-FFF2-40B4-BE49-F238E27FC236}">
                <a16:creationId xmlns:a16="http://schemas.microsoft.com/office/drawing/2014/main" id="{617EF834-1EA3-2C45-A7FD-F0DB47EFE2E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96565" y="3885136"/>
            <a:ext cx="683260" cy="6832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図 16" descr="レゴのおもちゃ&#10;&#10;低い精度で自動的に生成された説明">
            <a:extLst>
              <a:ext uri="{FF2B5EF4-FFF2-40B4-BE49-F238E27FC236}">
                <a16:creationId xmlns:a16="http://schemas.microsoft.com/office/drawing/2014/main" id="{C9B4B4DC-52E9-8745-A3F8-07E96E66C9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6130" y="2537800"/>
            <a:ext cx="508570" cy="508570"/>
          </a:xfrm>
          <a:prstGeom prst="rect">
            <a:avLst/>
          </a:prstGeom>
          <a:effectLst>
            <a:outerShdw blurRad="50800" dist="38100" dir="2700000" algn="tl" rotWithShape="0">
              <a:prstClr val="black">
                <a:alpha val="40000"/>
              </a:prstClr>
            </a:outerShdw>
          </a:effectLst>
        </p:spPr>
      </p:pic>
      <p:pic>
        <p:nvPicPr>
          <p:cNvPr id="20" name="図 19" descr="レゴのおもちゃ&#10;&#10;低い精度で自動的に生成された説明">
            <a:extLst>
              <a:ext uri="{FF2B5EF4-FFF2-40B4-BE49-F238E27FC236}">
                <a16:creationId xmlns:a16="http://schemas.microsoft.com/office/drawing/2014/main" id="{61939C28-7C57-F341-BBC5-01357E703D8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04054" y="2537800"/>
            <a:ext cx="508570" cy="508570"/>
          </a:xfrm>
          <a:prstGeom prst="rect">
            <a:avLst/>
          </a:prstGeom>
          <a:effectLst>
            <a:outerShdw blurRad="50800" dist="38100" dir="2700000" algn="tl" rotWithShape="0">
              <a:prstClr val="black">
                <a:alpha val="40000"/>
              </a:prstClr>
            </a:outerShdw>
          </a:effectLst>
        </p:spPr>
      </p:pic>
      <p:pic>
        <p:nvPicPr>
          <p:cNvPr id="21" name="図 20" descr="レゴのおもちゃ&#10;&#10;低い精度で自動的に生成された説明">
            <a:extLst>
              <a:ext uri="{FF2B5EF4-FFF2-40B4-BE49-F238E27FC236}">
                <a16:creationId xmlns:a16="http://schemas.microsoft.com/office/drawing/2014/main" id="{C41ECFB7-8FCA-3646-9437-AC427CB995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41978" y="2537800"/>
            <a:ext cx="508570" cy="508570"/>
          </a:xfrm>
          <a:prstGeom prst="rect">
            <a:avLst/>
          </a:prstGeom>
          <a:effectLst>
            <a:outerShdw blurRad="50800" dist="38100" dir="2700000" algn="tl" rotWithShape="0">
              <a:prstClr val="black">
                <a:alpha val="40000"/>
              </a:prstClr>
            </a:outerShdw>
          </a:effectLst>
        </p:spPr>
      </p:pic>
      <p:pic>
        <p:nvPicPr>
          <p:cNvPr id="28" name="図 27" descr="グラフィカル ユーザー インターフェイス が含まれている画像&#10;&#10;自動的に生成された説明">
            <a:extLst>
              <a:ext uri="{FF2B5EF4-FFF2-40B4-BE49-F238E27FC236}">
                <a16:creationId xmlns:a16="http://schemas.microsoft.com/office/drawing/2014/main" id="{D7929202-D0D7-3C47-8257-AC6B7A2467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54390" y="5461954"/>
            <a:ext cx="567611" cy="454089"/>
          </a:xfrm>
          <a:prstGeom prst="rect">
            <a:avLst/>
          </a:prstGeom>
          <a:effectLst>
            <a:outerShdw blurRad="50800" dist="38100" dir="2700000" algn="tl" rotWithShape="0">
              <a:prstClr val="black">
                <a:alpha val="40000"/>
              </a:prstClr>
            </a:outerShdw>
          </a:effectLst>
        </p:spPr>
      </p:pic>
      <p:pic>
        <p:nvPicPr>
          <p:cNvPr id="29" name="図 28" descr="グラフィカル ユーザー インターフェイス が含まれている画像&#10;&#10;自動的に生成された説明">
            <a:extLst>
              <a:ext uri="{FF2B5EF4-FFF2-40B4-BE49-F238E27FC236}">
                <a16:creationId xmlns:a16="http://schemas.microsoft.com/office/drawing/2014/main" id="{56253D06-02D4-0F47-80E4-A9C9807713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94596" y="3885136"/>
            <a:ext cx="567611" cy="454089"/>
          </a:xfrm>
          <a:prstGeom prst="rect">
            <a:avLst/>
          </a:prstGeom>
          <a:effectLst>
            <a:outerShdw blurRad="50800" dist="38100" dir="2700000" algn="tl" rotWithShape="0">
              <a:prstClr val="black">
                <a:alpha val="40000"/>
              </a:prstClr>
            </a:outerShdw>
          </a:effectLst>
        </p:spPr>
      </p:pic>
      <p:pic>
        <p:nvPicPr>
          <p:cNvPr id="30" name="Picture 4" descr="チームでプログラミングをしているイラスト">
            <a:extLst>
              <a:ext uri="{FF2B5EF4-FFF2-40B4-BE49-F238E27FC236}">
                <a16:creationId xmlns:a16="http://schemas.microsoft.com/office/drawing/2014/main" id="{F44230BD-6DA2-1746-B256-2AFC50972B8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36771" y="5232783"/>
            <a:ext cx="683260" cy="6832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テキスト ボックス 33">
            <a:extLst>
              <a:ext uri="{FF2B5EF4-FFF2-40B4-BE49-F238E27FC236}">
                <a16:creationId xmlns:a16="http://schemas.microsoft.com/office/drawing/2014/main" id="{2B84E483-8067-C244-8B7C-A7E7208EDF20}"/>
              </a:ext>
            </a:extLst>
          </p:cNvPr>
          <p:cNvSpPr txBox="1"/>
          <p:nvPr/>
        </p:nvSpPr>
        <p:spPr>
          <a:xfrm>
            <a:off x="2417415" y="1306513"/>
            <a:ext cx="1111202" cy="646331"/>
          </a:xfrm>
          <a:prstGeom prst="rect">
            <a:avLst/>
          </a:prstGeom>
          <a:noFill/>
        </p:spPr>
        <p:txBody>
          <a:bodyPr wrap="none" rtlCol="0">
            <a:spAutoFit/>
          </a:bodyPr>
          <a:lstStyle/>
          <a:p>
            <a:pPr algn="ctr"/>
            <a:r>
              <a:rPr kumimoji="1" lang="ja-JP" altLang="en-US" sz="3600" b="1">
                <a:solidFill>
                  <a:schemeClr val="accent3">
                    <a:lumMod val="75000"/>
                  </a:schemeClr>
                </a:solidFill>
              </a:rPr>
              <a:t>開発</a:t>
            </a:r>
          </a:p>
        </p:txBody>
      </p:sp>
      <p:sp>
        <p:nvSpPr>
          <p:cNvPr id="37" name="テキスト ボックス 36">
            <a:extLst>
              <a:ext uri="{FF2B5EF4-FFF2-40B4-BE49-F238E27FC236}">
                <a16:creationId xmlns:a16="http://schemas.microsoft.com/office/drawing/2014/main" id="{06443115-413A-1042-8979-E1016136AE91}"/>
              </a:ext>
            </a:extLst>
          </p:cNvPr>
          <p:cNvSpPr txBox="1"/>
          <p:nvPr/>
        </p:nvSpPr>
        <p:spPr>
          <a:xfrm>
            <a:off x="2167344" y="2245910"/>
            <a:ext cx="1441421"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開発エンジニア</a:t>
            </a:r>
          </a:p>
        </p:txBody>
      </p:sp>
      <p:sp>
        <p:nvSpPr>
          <p:cNvPr id="40" name="テキスト ボックス 39">
            <a:extLst>
              <a:ext uri="{FF2B5EF4-FFF2-40B4-BE49-F238E27FC236}">
                <a16:creationId xmlns:a16="http://schemas.microsoft.com/office/drawing/2014/main" id="{4C5F57DA-EDA1-B941-A144-56D5D9CF4282}"/>
              </a:ext>
            </a:extLst>
          </p:cNvPr>
          <p:cNvSpPr txBox="1"/>
          <p:nvPr/>
        </p:nvSpPr>
        <p:spPr>
          <a:xfrm>
            <a:off x="4130319" y="3688158"/>
            <a:ext cx="1620958"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開発系エンジニア</a:t>
            </a:r>
          </a:p>
        </p:txBody>
      </p:sp>
      <p:sp>
        <p:nvSpPr>
          <p:cNvPr id="41" name="テキスト ボックス 40">
            <a:extLst>
              <a:ext uri="{FF2B5EF4-FFF2-40B4-BE49-F238E27FC236}">
                <a16:creationId xmlns:a16="http://schemas.microsoft.com/office/drawing/2014/main" id="{609A8DF6-AA1D-9845-8870-26BFF5EA43E3}"/>
              </a:ext>
            </a:extLst>
          </p:cNvPr>
          <p:cNvSpPr txBox="1"/>
          <p:nvPr/>
        </p:nvSpPr>
        <p:spPr>
          <a:xfrm>
            <a:off x="4108124" y="5762154"/>
            <a:ext cx="1648207" cy="461665"/>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SRE</a:t>
            </a:r>
          </a:p>
          <a:p>
            <a:pPr algn="ctr"/>
            <a:r>
              <a:rPr lang="en-US" altLang="ja-JP" sz="1000" dirty="0">
                <a:solidFill>
                  <a:schemeClr val="bg1"/>
                </a:solidFill>
                <a:latin typeface="Meiryo" panose="020B0604030504040204" pitchFamily="34" charset="-128"/>
                <a:ea typeface="Meiryo" panose="020B0604030504040204" pitchFamily="34" charset="-128"/>
              </a:rPr>
              <a:t>Site Reliability Engineer</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570CA584-0004-B947-A17B-72292BF56EF9}"/>
              </a:ext>
            </a:extLst>
          </p:cNvPr>
          <p:cNvSpPr txBox="1"/>
          <p:nvPr/>
        </p:nvSpPr>
        <p:spPr>
          <a:xfrm>
            <a:off x="608362" y="2297778"/>
            <a:ext cx="1338828" cy="646331"/>
          </a:xfrm>
          <a:prstGeom prst="rect">
            <a:avLst/>
          </a:prstGeom>
          <a:noFill/>
        </p:spPr>
        <p:txBody>
          <a:bodyPr wrap="none" rtlCol="0">
            <a:spAutoFit/>
          </a:bodyPr>
          <a:lstStyle/>
          <a:p>
            <a:r>
              <a:rPr kumimoji="1" lang="ja-JP" altLang="en-US">
                <a:solidFill>
                  <a:schemeClr val="tx1">
                    <a:lumMod val="50000"/>
                    <a:lumOff val="50000"/>
                  </a:schemeClr>
                </a:solidFill>
                <a:latin typeface="Meiryo" panose="020B0604030504040204" pitchFamily="34" charset="-128"/>
                <a:ea typeface="Meiryo" panose="020B0604030504040204" pitchFamily="34" charset="-128"/>
              </a:rPr>
              <a:t>従来までの</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a:p>
            <a:r>
              <a:rPr kumimoji="1" lang="ja-JP" altLang="en-US">
                <a:solidFill>
                  <a:schemeClr val="tx1">
                    <a:lumMod val="50000"/>
                    <a:lumOff val="50000"/>
                  </a:schemeClr>
                </a:solidFill>
                <a:latin typeface="Meiryo" panose="020B0604030504040204" pitchFamily="34" charset="-128"/>
                <a:ea typeface="Meiryo" panose="020B0604030504040204" pitchFamily="34" charset="-128"/>
              </a:rPr>
              <a:t>考え方</a:t>
            </a:r>
          </a:p>
        </p:txBody>
      </p:sp>
      <p:sp>
        <p:nvSpPr>
          <p:cNvPr id="43" name="テキスト ボックス 42">
            <a:extLst>
              <a:ext uri="{FF2B5EF4-FFF2-40B4-BE49-F238E27FC236}">
                <a16:creationId xmlns:a16="http://schemas.microsoft.com/office/drawing/2014/main" id="{D0E0C08E-C8CD-0341-9CA9-8757B2FCB863}"/>
              </a:ext>
            </a:extLst>
          </p:cNvPr>
          <p:cNvSpPr txBox="1"/>
          <p:nvPr/>
        </p:nvSpPr>
        <p:spPr>
          <a:xfrm>
            <a:off x="608362" y="4672507"/>
            <a:ext cx="1338828" cy="646331"/>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これからの</a:t>
            </a:r>
            <a:endParaRPr kumimoji="1" lang="en-US" altLang="ja-JP" dirty="0">
              <a:latin typeface="Meiryo" panose="020B0604030504040204" pitchFamily="34" charset="-128"/>
              <a:ea typeface="Meiryo" panose="020B0604030504040204" pitchFamily="34" charset="-128"/>
            </a:endParaRPr>
          </a:p>
          <a:p>
            <a:r>
              <a:rPr kumimoji="1" lang="ja-JP" altLang="en-US">
                <a:latin typeface="Meiryo" panose="020B0604030504040204" pitchFamily="34" charset="-128"/>
                <a:ea typeface="Meiryo" panose="020B0604030504040204" pitchFamily="34" charset="-128"/>
              </a:rPr>
              <a:t>考え方</a:t>
            </a:r>
          </a:p>
        </p:txBody>
      </p:sp>
    </p:spTree>
    <p:extLst>
      <p:ext uri="{BB962C8B-B14F-4D97-AF65-F5344CB8AC3E}">
        <p14:creationId xmlns:p14="http://schemas.microsoft.com/office/powerpoint/2010/main" val="236109129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75B81-CF3D-9C45-FE17-E11E4106FEA6}"/>
            </a:ext>
          </a:extLst>
        </p:cNvPr>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165011C1-14C9-4761-E403-349A5AE1790A}"/>
              </a:ext>
            </a:extLst>
          </p:cNvPr>
          <p:cNvSpPr/>
          <p:nvPr/>
        </p:nvSpPr>
        <p:spPr>
          <a:xfrm flipH="1">
            <a:off x="346238" y="4613662"/>
            <a:ext cx="8395601" cy="1977937"/>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 name="グループ化 18">
            <a:extLst>
              <a:ext uri="{FF2B5EF4-FFF2-40B4-BE49-F238E27FC236}">
                <a16:creationId xmlns:a16="http://schemas.microsoft.com/office/drawing/2014/main" id="{B01A9A71-DA3A-C4B1-54CD-A716E90D2144}"/>
              </a:ext>
            </a:extLst>
          </p:cNvPr>
          <p:cNvGrpSpPr/>
          <p:nvPr/>
        </p:nvGrpSpPr>
        <p:grpSpPr>
          <a:xfrm flipH="1">
            <a:off x="4605695" y="1836894"/>
            <a:ext cx="4138099" cy="2685164"/>
            <a:chOff x="511087" y="1988717"/>
            <a:chExt cx="4138099" cy="2685164"/>
          </a:xfrm>
          <a:solidFill>
            <a:schemeClr val="accent1">
              <a:lumMod val="20000"/>
              <a:lumOff val="80000"/>
            </a:schemeClr>
          </a:solidFill>
        </p:grpSpPr>
        <p:sp>
          <p:nvSpPr>
            <p:cNvPr id="14" name="正方形/長方形 13">
              <a:extLst>
                <a:ext uri="{FF2B5EF4-FFF2-40B4-BE49-F238E27FC236}">
                  <a16:creationId xmlns:a16="http://schemas.microsoft.com/office/drawing/2014/main" id="{24C7D835-5693-FA7D-D633-81FB63BD5688}"/>
                </a:ext>
              </a:extLst>
            </p:cNvPr>
            <p:cNvSpPr/>
            <p:nvPr/>
          </p:nvSpPr>
          <p:spPr>
            <a:xfrm>
              <a:off x="511087" y="1988719"/>
              <a:ext cx="2556200" cy="2685162"/>
            </a:xfrm>
            <a:prstGeom prst="rect">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直角三角形 17">
              <a:extLst>
                <a:ext uri="{FF2B5EF4-FFF2-40B4-BE49-F238E27FC236}">
                  <a16:creationId xmlns:a16="http://schemas.microsoft.com/office/drawing/2014/main" id="{C8051CC7-0647-A86B-7B19-FE3928C46064}"/>
                </a:ext>
              </a:extLst>
            </p:cNvPr>
            <p:cNvSpPr/>
            <p:nvPr/>
          </p:nvSpPr>
          <p:spPr>
            <a:xfrm flipV="1">
              <a:off x="3067288" y="1988717"/>
              <a:ext cx="1581898" cy="2685161"/>
            </a:xfrm>
            <a:prstGeom prst="rtTriangl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 name="正方形/長方形 2">
            <a:extLst>
              <a:ext uri="{FF2B5EF4-FFF2-40B4-BE49-F238E27FC236}">
                <a16:creationId xmlns:a16="http://schemas.microsoft.com/office/drawing/2014/main" id="{4A45AFF7-FD0C-5166-EDDD-38DB4F94CA3F}"/>
              </a:ext>
            </a:extLst>
          </p:cNvPr>
          <p:cNvSpPr/>
          <p:nvPr/>
        </p:nvSpPr>
        <p:spPr>
          <a:xfrm>
            <a:off x="358687" y="1836319"/>
            <a:ext cx="2556200" cy="2685162"/>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直角三角形 9">
            <a:extLst>
              <a:ext uri="{FF2B5EF4-FFF2-40B4-BE49-F238E27FC236}">
                <a16:creationId xmlns:a16="http://schemas.microsoft.com/office/drawing/2014/main" id="{667ACD55-AA18-BED5-DFBE-A4C2AFBDF5E5}"/>
              </a:ext>
            </a:extLst>
          </p:cNvPr>
          <p:cNvSpPr/>
          <p:nvPr/>
        </p:nvSpPr>
        <p:spPr>
          <a:xfrm flipV="1">
            <a:off x="2914888" y="1836317"/>
            <a:ext cx="1581898" cy="2685161"/>
          </a:xfrm>
          <a:prstGeom prst="rtTriangle">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76A3261-261B-BE57-5A9F-DA93BCC80733}"/>
              </a:ext>
            </a:extLst>
          </p:cNvPr>
          <p:cNvSpPr>
            <a:spLocks noGrp="1"/>
          </p:cNvSpPr>
          <p:nvPr>
            <p:ph type="title"/>
          </p:nvPr>
        </p:nvSpPr>
        <p:spPr/>
        <p:txBody>
          <a:bodyPr/>
          <a:lstStyle/>
          <a:p>
            <a:r>
              <a:rPr kumimoji="1" lang="en-US" altLang="ja-JP" dirty="0"/>
              <a:t>AIOps</a:t>
            </a:r>
            <a:r>
              <a:rPr kumimoji="1" lang="ja-JP" altLang="en-US" dirty="0"/>
              <a:t>：</a:t>
            </a:r>
            <a:r>
              <a:rPr kumimoji="1" lang="en-US" altLang="ja-JP" dirty="0"/>
              <a:t>AI</a:t>
            </a:r>
            <a:r>
              <a:rPr kumimoji="1" lang="ja-JP" altLang="en-US" dirty="0"/>
              <a:t>を使った</a:t>
            </a:r>
            <a:r>
              <a:rPr kumimoji="1" lang="en-US" altLang="ja-JP" dirty="0"/>
              <a:t>IT</a:t>
            </a:r>
            <a:r>
              <a:rPr kumimoji="1" lang="ja-JP" altLang="en-US" dirty="0"/>
              <a:t>システムの運用</a:t>
            </a:r>
          </a:p>
        </p:txBody>
      </p:sp>
      <p:grpSp>
        <p:nvGrpSpPr>
          <p:cNvPr id="7" name="グループ化 6">
            <a:extLst>
              <a:ext uri="{FF2B5EF4-FFF2-40B4-BE49-F238E27FC236}">
                <a16:creationId xmlns:a16="http://schemas.microsoft.com/office/drawing/2014/main" id="{5EE37041-BEA2-AEC2-84C9-6506E7E6866C}"/>
              </a:ext>
            </a:extLst>
          </p:cNvPr>
          <p:cNvGrpSpPr/>
          <p:nvPr/>
        </p:nvGrpSpPr>
        <p:grpSpPr>
          <a:xfrm>
            <a:off x="2694987" y="1840186"/>
            <a:ext cx="3754026" cy="3755389"/>
            <a:chOff x="2710148" y="1656618"/>
            <a:chExt cx="3754026" cy="3755389"/>
          </a:xfrm>
        </p:grpSpPr>
        <p:sp>
          <p:nvSpPr>
            <p:cNvPr id="4" name="パイ 3">
              <a:extLst>
                <a:ext uri="{FF2B5EF4-FFF2-40B4-BE49-F238E27FC236}">
                  <a16:creationId xmlns:a16="http://schemas.microsoft.com/office/drawing/2014/main" id="{0A6D1062-8F60-924D-CDE7-C7D43CE82072}"/>
                </a:ext>
              </a:extLst>
            </p:cNvPr>
            <p:cNvSpPr/>
            <p:nvPr/>
          </p:nvSpPr>
          <p:spPr>
            <a:xfrm rot="2692449">
              <a:off x="2758361" y="1754407"/>
              <a:ext cx="3657600" cy="3657600"/>
            </a:xfrm>
            <a:prstGeom prst="pie">
              <a:avLst>
                <a:gd name="adj1" fmla="val 20541818"/>
                <a:gd name="adj2" fmla="val 6448521"/>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パイ 4">
              <a:extLst>
                <a:ext uri="{FF2B5EF4-FFF2-40B4-BE49-F238E27FC236}">
                  <a16:creationId xmlns:a16="http://schemas.microsoft.com/office/drawing/2014/main" id="{58BC052D-B7BD-0665-AC6F-837C1D73F73B}"/>
                </a:ext>
              </a:extLst>
            </p:cNvPr>
            <p:cNvSpPr/>
            <p:nvPr/>
          </p:nvSpPr>
          <p:spPr>
            <a:xfrm rot="8650221">
              <a:off x="2710148" y="1656618"/>
              <a:ext cx="3657600" cy="3657600"/>
            </a:xfrm>
            <a:prstGeom prst="pie">
              <a:avLst>
                <a:gd name="adj1" fmla="val 486790"/>
                <a:gd name="adj2" fmla="val 7514869"/>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パイ 5">
              <a:extLst>
                <a:ext uri="{FF2B5EF4-FFF2-40B4-BE49-F238E27FC236}">
                  <a16:creationId xmlns:a16="http://schemas.microsoft.com/office/drawing/2014/main" id="{EA270766-531F-A45E-C4E6-D276CE5557EA}"/>
                </a:ext>
              </a:extLst>
            </p:cNvPr>
            <p:cNvSpPr/>
            <p:nvPr/>
          </p:nvSpPr>
          <p:spPr>
            <a:xfrm rot="16200000">
              <a:off x="2806574" y="1656619"/>
              <a:ext cx="3657600" cy="3657600"/>
            </a:xfrm>
            <a:prstGeom prst="pie">
              <a:avLst>
                <a:gd name="adj1" fmla="val 21565795"/>
                <a:gd name="adj2" fmla="val 705871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 name="テキスト ボックス 8">
            <a:extLst>
              <a:ext uri="{FF2B5EF4-FFF2-40B4-BE49-F238E27FC236}">
                <a16:creationId xmlns:a16="http://schemas.microsoft.com/office/drawing/2014/main" id="{B5569B15-5F00-457D-A42F-C8EFB7A498D4}"/>
              </a:ext>
            </a:extLst>
          </p:cNvPr>
          <p:cNvSpPr txBox="1"/>
          <p:nvPr/>
        </p:nvSpPr>
        <p:spPr>
          <a:xfrm>
            <a:off x="3005751" y="2799976"/>
            <a:ext cx="1566249" cy="830997"/>
          </a:xfrm>
          <a:prstGeom prst="rect">
            <a:avLst/>
          </a:prstGeom>
          <a:noFill/>
        </p:spPr>
        <p:txBody>
          <a:bodyPr wrap="square">
            <a:spAutoFit/>
          </a:bodyPr>
          <a:lstStyle/>
          <a:p>
            <a:pPr algn="l"/>
            <a:r>
              <a:rPr lang="ja-JP" altLang="en-US" sz="1600" b="1" i="0">
                <a:solidFill>
                  <a:schemeClr val="bg1"/>
                </a:solidFill>
                <a:effectLst/>
                <a:latin typeface="Meiryo" panose="020B0604030504040204" pitchFamily="34" charset="-128"/>
                <a:ea typeface="Meiryo" panose="020B0604030504040204" pitchFamily="34" charset="-128"/>
              </a:rPr>
              <a:t>高度な</a:t>
            </a:r>
            <a:endParaRPr lang="en-US" altLang="ja-JP" sz="1600" b="1" i="0" dirty="0">
              <a:solidFill>
                <a:schemeClr val="bg1"/>
              </a:solidFill>
              <a:effectLst/>
              <a:latin typeface="Meiryo" panose="020B0604030504040204" pitchFamily="34" charset="-128"/>
              <a:ea typeface="Meiryo" panose="020B0604030504040204" pitchFamily="34" charset="-128"/>
            </a:endParaRPr>
          </a:p>
          <a:p>
            <a:pPr algn="l"/>
            <a:r>
              <a:rPr lang="en" altLang="ja-JP" sz="1600" b="1" i="0" dirty="0">
                <a:solidFill>
                  <a:schemeClr val="bg1"/>
                </a:solidFill>
                <a:effectLst/>
                <a:latin typeface="Meiryo" panose="020B0604030504040204" pitchFamily="34" charset="-128"/>
                <a:ea typeface="Meiryo" panose="020B0604030504040204" pitchFamily="34" charset="-128"/>
              </a:rPr>
              <a:t>IT</a:t>
            </a:r>
            <a:r>
              <a:rPr lang="ja-JP" altLang="en-US" sz="1600" b="1" i="0">
                <a:solidFill>
                  <a:schemeClr val="bg1"/>
                </a:solidFill>
                <a:effectLst/>
                <a:latin typeface="Meiryo" panose="020B0604030504040204" pitchFamily="34" charset="-128"/>
                <a:ea typeface="Meiryo" panose="020B0604030504040204" pitchFamily="34" charset="-128"/>
              </a:rPr>
              <a:t>運用監視</a:t>
            </a:r>
            <a:endParaRPr lang="en-US" altLang="ja-JP" sz="1600" b="1" i="0" dirty="0">
              <a:solidFill>
                <a:schemeClr val="bg1"/>
              </a:solidFill>
              <a:effectLst/>
              <a:latin typeface="Meiryo" panose="020B0604030504040204" pitchFamily="34" charset="-128"/>
              <a:ea typeface="Meiryo" panose="020B0604030504040204" pitchFamily="34" charset="-128"/>
            </a:endParaRPr>
          </a:p>
          <a:p>
            <a:pPr algn="l"/>
            <a:r>
              <a:rPr lang="ja-JP" altLang="en-US" sz="1600" b="1" i="0">
                <a:solidFill>
                  <a:schemeClr val="bg1"/>
                </a:solidFill>
                <a:effectLst/>
                <a:latin typeface="Meiryo" panose="020B0604030504040204" pitchFamily="34" charset="-128"/>
                <a:ea typeface="Meiryo" panose="020B0604030504040204" pitchFamily="34" charset="-128"/>
              </a:rPr>
              <a:t>の実現</a:t>
            </a:r>
            <a:endParaRPr lang="en-US" altLang="ja-JP" sz="1600" b="1" i="0" dirty="0">
              <a:solidFill>
                <a:schemeClr val="bg1"/>
              </a:solidFill>
              <a:effectLst/>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03CAD1D0-F8A2-EF2D-B60A-6DA2FC5BDAD3}"/>
              </a:ext>
            </a:extLst>
          </p:cNvPr>
          <p:cNvSpPr txBox="1"/>
          <p:nvPr/>
        </p:nvSpPr>
        <p:spPr>
          <a:xfrm>
            <a:off x="4620212" y="2809029"/>
            <a:ext cx="1566249" cy="830997"/>
          </a:xfrm>
          <a:prstGeom prst="rect">
            <a:avLst/>
          </a:prstGeom>
          <a:noFill/>
        </p:spPr>
        <p:txBody>
          <a:bodyPr wrap="square">
            <a:spAutoFit/>
          </a:bodyPr>
          <a:lstStyle>
            <a:defPPr>
              <a:defRPr lang="ja-JP"/>
            </a:defPPr>
            <a:lvl1pPr>
              <a:defRPr b="1" i="0">
                <a:solidFill>
                  <a:schemeClr val="bg1"/>
                </a:solidFill>
                <a:effectLst/>
                <a:latin typeface="Meiryo" panose="020B0604030504040204" pitchFamily="34" charset="-128"/>
                <a:ea typeface="Meiryo" panose="020B0604030504040204" pitchFamily="34" charset="-128"/>
              </a:defRPr>
            </a:lvl1pPr>
          </a:lstStyle>
          <a:p>
            <a:pPr algn="r"/>
            <a:r>
              <a:rPr lang="ja-JP" altLang="en-US" sz="1600"/>
              <a:t>関係者間の</a:t>
            </a:r>
            <a:endParaRPr lang="en-US" altLang="ja-JP" sz="1600" dirty="0"/>
          </a:p>
          <a:p>
            <a:pPr algn="r"/>
            <a:r>
              <a:rPr lang="ja-JP" altLang="en-US" sz="1600"/>
              <a:t>積極的な関与</a:t>
            </a:r>
            <a:endParaRPr lang="en-US" altLang="ja-JP" sz="1600" dirty="0"/>
          </a:p>
          <a:p>
            <a:pPr algn="r"/>
            <a:r>
              <a:rPr lang="ja-JP" altLang="en-US" sz="1600"/>
              <a:t>と協働</a:t>
            </a:r>
          </a:p>
        </p:txBody>
      </p:sp>
      <p:sp>
        <p:nvSpPr>
          <p:cNvPr id="13" name="テキスト ボックス 12">
            <a:extLst>
              <a:ext uri="{FF2B5EF4-FFF2-40B4-BE49-F238E27FC236}">
                <a16:creationId xmlns:a16="http://schemas.microsoft.com/office/drawing/2014/main" id="{C8974CAD-885E-F6D1-B004-B794A36CB3F1}"/>
              </a:ext>
            </a:extLst>
          </p:cNvPr>
          <p:cNvSpPr txBox="1"/>
          <p:nvPr/>
        </p:nvSpPr>
        <p:spPr>
          <a:xfrm>
            <a:off x="3249498" y="4400809"/>
            <a:ext cx="2666245" cy="584775"/>
          </a:xfrm>
          <a:prstGeom prst="rect">
            <a:avLst/>
          </a:prstGeom>
          <a:noFill/>
        </p:spPr>
        <p:txBody>
          <a:bodyPr wrap="square">
            <a:spAutoFit/>
          </a:bodyPr>
          <a:lstStyle/>
          <a:p>
            <a:pPr algn="ctr"/>
            <a:r>
              <a:rPr lang="en" altLang="ja-JP" sz="1600" b="1" i="0" dirty="0">
                <a:solidFill>
                  <a:schemeClr val="bg1"/>
                </a:solidFill>
                <a:effectLst/>
                <a:latin typeface="Meiryo" panose="020B0604030504040204" pitchFamily="34" charset="-128"/>
                <a:ea typeface="Meiryo" panose="020B0604030504040204" pitchFamily="34" charset="-128"/>
              </a:rPr>
              <a:t>IT</a:t>
            </a:r>
            <a:r>
              <a:rPr lang="ja-JP" altLang="en-US" sz="1600" b="1" i="0">
                <a:solidFill>
                  <a:schemeClr val="bg1"/>
                </a:solidFill>
                <a:effectLst/>
                <a:latin typeface="Meiryo" panose="020B0604030504040204" pitchFamily="34" charset="-128"/>
                <a:ea typeface="Meiryo" panose="020B0604030504040204" pitchFamily="34" charset="-128"/>
              </a:rPr>
              <a:t>運用の自動化による</a:t>
            </a:r>
            <a:endParaRPr lang="en-US" altLang="ja-JP" sz="1600" b="1" i="0" dirty="0">
              <a:solidFill>
                <a:schemeClr val="bg1"/>
              </a:solidFill>
              <a:effectLst/>
              <a:latin typeface="Meiryo" panose="020B0604030504040204" pitchFamily="34" charset="-128"/>
              <a:ea typeface="Meiryo" panose="020B0604030504040204" pitchFamily="34" charset="-128"/>
            </a:endParaRPr>
          </a:p>
          <a:p>
            <a:pPr algn="ctr"/>
            <a:r>
              <a:rPr lang="ja-JP" altLang="en-US" sz="1600" b="1" i="0">
                <a:solidFill>
                  <a:schemeClr val="bg1"/>
                </a:solidFill>
                <a:effectLst/>
                <a:latin typeface="Meiryo" panose="020B0604030504040204" pitchFamily="34" charset="-128"/>
                <a:ea typeface="Meiryo" panose="020B0604030504040204" pitchFamily="34" charset="-128"/>
              </a:rPr>
              <a:t>効率化と迅速化</a:t>
            </a:r>
          </a:p>
        </p:txBody>
      </p:sp>
      <p:sp>
        <p:nvSpPr>
          <p:cNvPr id="15" name="テキスト ボックス 14">
            <a:extLst>
              <a:ext uri="{FF2B5EF4-FFF2-40B4-BE49-F238E27FC236}">
                <a16:creationId xmlns:a16="http://schemas.microsoft.com/office/drawing/2014/main" id="{46FD6FFB-EFEF-E92B-3F23-6B0CBB6FDCD0}"/>
              </a:ext>
            </a:extLst>
          </p:cNvPr>
          <p:cNvSpPr txBox="1"/>
          <p:nvPr/>
        </p:nvSpPr>
        <p:spPr>
          <a:xfrm>
            <a:off x="3572723" y="4872353"/>
            <a:ext cx="1998553" cy="369332"/>
          </a:xfrm>
          <a:prstGeom prst="rect">
            <a:avLst/>
          </a:prstGeom>
          <a:noFill/>
        </p:spPr>
        <p:txBody>
          <a:bodyPr wrap="square">
            <a:spAutoFit/>
          </a:bodyPr>
          <a:lstStyle/>
          <a:p>
            <a:pPr algn="ctr"/>
            <a:r>
              <a:rPr lang="en" altLang="ja-JP" b="1" i="0" dirty="0">
                <a:solidFill>
                  <a:schemeClr val="bg1"/>
                </a:solidFill>
                <a:effectLst/>
                <a:latin typeface="Meiryo" panose="020B0604030504040204" pitchFamily="34" charset="-128"/>
                <a:ea typeface="Meiryo" panose="020B0604030504040204" pitchFamily="34" charset="-128"/>
              </a:rPr>
              <a:t>Automating</a:t>
            </a:r>
          </a:p>
        </p:txBody>
      </p:sp>
      <p:sp>
        <p:nvSpPr>
          <p:cNvPr id="16" name="テキスト ボックス 15">
            <a:extLst>
              <a:ext uri="{FF2B5EF4-FFF2-40B4-BE49-F238E27FC236}">
                <a16:creationId xmlns:a16="http://schemas.microsoft.com/office/drawing/2014/main" id="{53A44F0E-17BE-6E96-66F5-DA4FBE65F6DB}"/>
              </a:ext>
            </a:extLst>
          </p:cNvPr>
          <p:cNvSpPr txBox="1"/>
          <p:nvPr/>
        </p:nvSpPr>
        <p:spPr>
          <a:xfrm>
            <a:off x="3005752" y="2511045"/>
            <a:ext cx="1548360" cy="369332"/>
          </a:xfrm>
          <a:prstGeom prst="rect">
            <a:avLst/>
          </a:prstGeom>
          <a:noFill/>
        </p:spPr>
        <p:txBody>
          <a:bodyPr wrap="square">
            <a:spAutoFit/>
          </a:bodyPr>
          <a:lstStyle/>
          <a:p>
            <a:r>
              <a:rPr lang="en" altLang="ja-JP" b="1" i="0" dirty="0">
                <a:solidFill>
                  <a:schemeClr val="bg1"/>
                </a:solidFill>
                <a:effectLst/>
                <a:latin typeface="Meiryo" panose="020B0604030504040204" pitchFamily="34" charset="-128"/>
                <a:ea typeface="Meiryo" panose="020B0604030504040204" pitchFamily="34" charset="-128"/>
              </a:rPr>
              <a:t>Monitoring</a:t>
            </a:r>
          </a:p>
        </p:txBody>
      </p:sp>
      <p:sp>
        <p:nvSpPr>
          <p:cNvPr id="17" name="テキスト ボックス 16">
            <a:extLst>
              <a:ext uri="{FF2B5EF4-FFF2-40B4-BE49-F238E27FC236}">
                <a16:creationId xmlns:a16="http://schemas.microsoft.com/office/drawing/2014/main" id="{2B719D97-ACE5-2A57-93CD-C6DD6A324EB3}"/>
              </a:ext>
            </a:extLst>
          </p:cNvPr>
          <p:cNvSpPr txBox="1"/>
          <p:nvPr/>
        </p:nvSpPr>
        <p:spPr>
          <a:xfrm>
            <a:off x="4638102" y="2520098"/>
            <a:ext cx="1548360" cy="369332"/>
          </a:xfrm>
          <a:prstGeom prst="rect">
            <a:avLst/>
          </a:prstGeom>
          <a:noFill/>
        </p:spPr>
        <p:txBody>
          <a:bodyPr wrap="square">
            <a:spAutoFit/>
          </a:bodyPr>
          <a:lstStyle/>
          <a:p>
            <a:pPr algn="r"/>
            <a:r>
              <a:rPr lang="en" altLang="ja-JP" b="1" i="0" dirty="0">
                <a:solidFill>
                  <a:schemeClr val="bg1"/>
                </a:solidFill>
                <a:effectLst/>
                <a:latin typeface="Meiryo" panose="020B0604030504040204" pitchFamily="34" charset="-128"/>
                <a:ea typeface="Meiryo" panose="020B0604030504040204" pitchFamily="34" charset="-128"/>
              </a:rPr>
              <a:t>Engaging</a:t>
            </a:r>
          </a:p>
        </p:txBody>
      </p:sp>
      <p:sp>
        <p:nvSpPr>
          <p:cNvPr id="22" name="右矢印 21">
            <a:extLst>
              <a:ext uri="{FF2B5EF4-FFF2-40B4-BE49-F238E27FC236}">
                <a16:creationId xmlns:a16="http://schemas.microsoft.com/office/drawing/2014/main" id="{CAF31A76-8294-660C-52E5-2B6A0921B59D}"/>
              </a:ext>
            </a:extLst>
          </p:cNvPr>
          <p:cNvSpPr/>
          <p:nvPr/>
        </p:nvSpPr>
        <p:spPr>
          <a:xfrm>
            <a:off x="4382077" y="2674009"/>
            <a:ext cx="410171" cy="70018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D26E781A-0595-9BF8-6D8E-9AA9AB28197F}"/>
              </a:ext>
            </a:extLst>
          </p:cNvPr>
          <p:cNvSpPr/>
          <p:nvPr/>
        </p:nvSpPr>
        <p:spPr>
          <a:xfrm rot="7018849">
            <a:off x="5198250" y="3723717"/>
            <a:ext cx="410171" cy="70018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2A99B0AD-4055-C0D5-312A-1070A2428D50}"/>
              </a:ext>
            </a:extLst>
          </p:cNvPr>
          <p:cNvSpPr/>
          <p:nvPr/>
        </p:nvSpPr>
        <p:spPr>
          <a:xfrm rot="14581151" flipV="1">
            <a:off x="3632002" y="3748037"/>
            <a:ext cx="410171" cy="70018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F0563E40-FF86-E6C3-3BB4-8F639775A568}"/>
              </a:ext>
            </a:extLst>
          </p:cNvPr>
          <p:cNvSpPr txBox="1"/>
          <p:nvPr/>
        </p:nvSpPr>
        <p:spPr>
          <a:xfrm>
            <a:off x="262473" y="818780"/>
            <a:ext cx="8619050" cy="892552"/>
          </a:xfrm>
          <a:prstGeom prst="rect">
            <a:avLst/>
          </a:prstGeom>
          <a:noFill/>
        </p:spPr>
        <p:txBody>
          <a:bodyPr wrap="square">
            <a:spAutoFit/>
          </a:bodyPr>
          <a:lstStyle/>
          <a:p>
            <a:pPr algn="ctr"/>
            <a:r>
              <a:rPr lang="en" altLang="ja-JP" sz="2400" b="1" i="0" dirty="0">
                <a:effectLst/>
                <a:latin typeface="Meiryo" panose="020B0604030504040204" pitchFamily="34" charset="-128"/>
                <a:ea typeface="Meiryo" panose="020B0604030504040204" pitchFamily="34" charset="-128"/>
              </a:rPr>
              <a:t>AIOps</a:t>
            </a:r>
            <a:r>
              <a:rPr lang="ja-JP" altLang="en-US" sz="2400" b="0" i="0" dirty="0">
                <a:effectLst/>
                <a:latin typeface="Meiryo" panose="020B0604030504040204" pitchFamily="34" charset="-128"/>
                <a:ea typeface="Meiryo" panose="020B0604030504040204" pitchFamily="34" charset="-128"/>
              </a:rPr>
              <a:t>（</a:t>
            </a:r>
            <a:r>
              <a:rPr lang="en" altLang="ja-JP" sz="2400" b="1" i="0" dirty="0">
                <a:effectLst/>
                <a:latin typeface="Meiryo" panose="020B0604030504040204" pitchFamily="34" charset="-128"/>
                <a:ea typeface="Meiryo" panose="020B0604030504040204" pitchFamily="34" charset="-128"/>
              </a:rPr>
              <a:t>Artificial Intelligence for IT Operations</a:t>
            </a:r>
            <a:r>
              <a:rPr lang="ja-JP" altLang="en-US" sz="2400" b="1" i="0" dirty="0">
                <a:effectLst/>
                <a:latin typeface="Meiryo" panose="020B0604030504040204" pitchFamily="34" charset="-128"/>
                <a:ea typeface="Meiryo" panose="020B0604030504040204" pitchFamily="34" charset="-128"/>
              </a:rPr>
              <a:t>）</a:t>
            </a:r>
            <a:endParaRPr lang="en-US" altLang="ja-JP" sz="2400" b="0" i="0" dirty="0">
              <a:effectLst/>
              <a:latin typeface="Meiryo" panose="020B0604030504040204" pitchFamily="34" charset="-128"/>
              <a:ea typeface="Meiryo" panose="020B0604030504040204" pitchFamily="34" charset="-128"/>
            </a:endParaRPr>
          </a:p>
          <a:p>
            <a:pPr algn="ctr"/>
            <a:r>
              <a:rPr lang="en" altLang="ja-JP" sz="1400" b="0" i="0" dirty="0">
                <a:effectLst/>
                <a:latin typeface="Meiryo" panose="020B0604030504040204" pitchFamily="34" charset="-128"/>
                <a:ea typeface="Meiryo" panose="020B0604030504040204" pitchFamily="34" charset="-128"/>
              </a:rPr>
              <a:t>IT</a:t>
            </a:r>
            <a:r>
              <a:rPr lang="ja-JP" altLang="en-US" sz="1400" b="0" i="0" dirty="0">
                <a:effectLst/>
                <a:latin typeface="Meiryo" panose="020B0604030504040204" pitchFamily="34" charset="-128"/>
                <a:ea typeface="Meiryo" panose="020B0604030504040204" pitchFamily="34" charset="-128"/>
              </a:rPr>
              <a:t>運用に人工知能／機械学習を活用し、膨大な運用データ（ログ、メトリクス、イベントなど）</a:t>
            </a:r>
            <a:endParaRPr lang="en-US" altLang="ja-JP" sz="1400" b="0" i="0" dirty="0">
              <a:effectLst/>
              <a:latin typeface="Meiryo" panose="020B0604030504040204" pitchFamily="34" charset="-128"/>
              <a:ea typeface="Meiryo" panose="020B0604030504040204" pitchFamily="34" charset="-128"/>
            </a:endParaRPr>
          </a:p>
          <a:p>
            <a:pPr algn="ctr"/>
            <a:r>
              <a:rPr lang="ja-JP" altLang="en-US" sz="1400" b="0" i="0" dirty="0">
                <a:effectLst/>
                <a:latin typeface="Meiryo" panose="020B0604030504040204" pitchFamily="34" charset="-128"/>
                <a:ea typeface="Meiryo" panose="020B0604030504040204" pitchFamily="34" charset="-128"/>
              </a:rPr>
              <a:t>を自動的に収集・分析し、異常検知や根本原因分析、予測分析、自動修復を実現するアプローチ</a:t>
            </a:r>
            <a:endParaRPr lang="ja-JP" altLang="en-US" sz="1400"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2B09608-3AAE-C89E-AE50-38B45965CD4B}"/>
              </a:ext>
            </a:extLst>
          </p:cNvPr>
          <p:cNvSpPr txBox="1"/>
          <p:nvPr/>
        </p:nvSpPr>
        <p:spPr>
          <a:xfrm>
            <a:off x="461685" y="1978568"/>
            <a:ext cx="2190651" cy="2400657"/>
          </a:xfrm>
          <a:prstGeom prst="rect">
            <a:avLst/>
          </a:prstGeom>
          <a:noFill/>
        </p:spPr>
        <p:txBody>
          <a:bodyPr wrap="square">
            <a:spAutoFit/>
          </a:bodyPr>
          <a:lstStyle/>
          <a:p>
            <a:pPr algn="l"/>
            <a:r>
              <a:rPr lang="ja-JP" altLang="en-US" sz="1400" b="1" i="0" dirty="0">
                <a:solidFill>
                  <a:schemeClr val="accent3">
                    <a:lumMod val="50000"/>
                  </a:schemeClr>
                </a:solidFill>
                <a:effectLst/>
                <a:latin typeface="Meiryo" panose="020B0604030504040204" pitchFamily="34" charset="-128"/>
                <a:ea typeface="Meiryo" panose="020B0604030504040204" pitchFamily="34" charset="-128"/>
              </a:rPr>
              <a:t>目的</a:t>
            </a:r>
            <a:r>
              <a:rPr lang="en-US" altLang="ja-JP" sz="1400" b="1" i="0" dirty="0">
                <a:solidFill>
                  <a:schemeClr val="accent3">
                    <a:lumMod val="50000"/>
                  </a:schemeClr>
                </a:solidFill>
                <a:effectLst/>
                <a:latin typeface="Meiryo" panose="020B0604030504040204" pitchFamily="34" charset="-128"/>
                <a:ea typeface="Meiryo" panose="020B0604030504040204" pitchFamily="34" charset="-128"/>
              </a:rPr>
              <a:t>:</a:t>
            </a:r>
            <a:r>
              <a:rPr lang="ja-JP" altLang="en-US" sz="1400" b="0" i="0" dirty="0">
                <a:solidFill>
                  <a:schemeClr val="accent3">
                    <a:lumMod val="50000"/>
                  </a:schemeClr>
                </a:solidFill>
                <a:effectLst/>
                <a:latin typeface="Meiryo" panose="020B0604030504040204" pitchFamily="34" charset="-128"/>
                <a:ea typeface="Meiryo" panose="020B0604030504040204" pitchFamily="34" charset="-128"/>
              </a:rPr>
              <a:t> </a:t>
            </a:r>
            <a:r>
              <a:rPr lang="en" altLang="ja-JP" sz="1200" b="0" i="0" dirty="0">
                <a:solidFill>
                  <a:schemeClr val="accent3">
                    <a:lumMod val="50000"/>
                  </a:schemeClr>
                </a:solidFill>
                <a:effectLst/>
                <a:latin typeface="Meiryo" panose="020B0604030504040204" pitchFamily="34" charset="-128"/>
                <a:ea typeface="Meiryo" panose="020B0604030504040204" pitchFamily="34" charset="-128"/>
              </a:rPr>
              <a:t>IT</a:t>
            </a:r>
            <a:r>
              <a:rPr lang="ja-JP" altLang="en-US" sz="1200" b="0" i="0" dirty="0">
                <a:solidFill>
                  <a:schemeClr val="accent3">
                    <a:lumMod val="50000"/>
                  </a:schemeClr>
                </a:solidFill>
                <a:effectLst/>
                <a:latin typeface="Meiryo" panose="020B0604030504040204" pitchFamily="34" charset="-128"/>
                <a:ea typeface="Meiryo" panose="020B0604030504040204" pitchFamily="34" charset="-128"/>
              </a:rPr>
              <a:t>インフラ全体の健全性を監視し、潜在的な問題を早期に検知すること</a:t>
            </a:r>
          </a:p>
          <a:p>
            <a:pPr algn="l"/>
            <a:r>
              <a:rPr lang="ja-JP" altLang="en-US" sz="1400" b="1" i="0" dirty="0">
                <a:solidFill>
                  <a:schemeClr val="accent3">
                    <a:lumMod val="50000"/>
                  </a:schemeClr>
                </a:solidFill>
                <a:effectLst/>
                <a:latin typeface="Meiryo" panose="020B0604030504040204" pitchFamily="34" charset="-128"/>
                <a:ea typeface="Meiryo" panose="020B0604030504040204" pitchFamily="34" charset="-128"/>
              </a:rPr>
              <a:t>概要</a:t>
            </a:r>
            <a:r>
              <a:rPr lang="en-US" altLang="ja-JP" sz="1400" b="1" i="0" dirty="0">
                <a:solidFill>
                  <a:schemeClr val="accent3">
                    <a:lumMod val="50000"/>
                  </a:schemeClr>
                </a:solidFill>
                <a:effectLst/>
                <a:latin typeface="Meiryo" panose="020B0604030504040204" pitchFamily="34" charset="-128"/>
                <a:ea typeface="Meiryo" panose="020B0604030504040204" pitchFamily="34" charset="-128"/>
              </a:rPr>
              <a:t>:</a:t>
            </a:r>
            <a:r>
              <a:rPr lang="ja-JP" altLang="en-US" sz="1400" b="0" i="0" dirty="0">
                <a:solidFill>
                  <a:schemeClr val="accent3">
                    <a:lumMod val="50000"/>
                  </a:schemeClr>
                </a:solidFill>
                <a:effectLst/>
                <a:latin typeface="Meiryo" panose="020B0604030504040204" pitchFamily="34" charset="-128"/>
                <a:ea typeface="Meiryo" panose="020B0604030504040204" pitchFamily="34" charset="-128"/>
              </a:rPr>
              <a:t> </a:t>
            </a:r>
            <a:r>
              <a:rPr lang="ja-JP" altLang="en-US" sz="1200" b="0" i="0" dirty="0">
                <a:solidFill>
                  <a:schemeClr val="accent3">
                    <a:lumMod val="50000"/>
                  </a:schemeClr>
                </a:solidFill>
                <a:effectLst/>
                <a:latin typeface="Meiryo" panose="020B0604030504040204" pitchFamily="34" charset="-128"/>
                <a:ea typeface="Meiryo" panose="020B0604030504040204" pitchFamily="34" charset="-128"/>
              </a:rPr>
              <a:t>ログ、メトリック、イベントなどのデータを収集・分析することで、異常な兆候を発見する</a:t>
            </a:r>
          </a:p>
          <a:p>
            <a:pPr algn="l"/>
            <a:r>
              <a:rPr lang="ja-JP" altLang="en-US" sz="1400" b="1" i="0" dirty="0">
                <a:solidFill>
                  <a:schemeClr val="accent3">
                    <a:lumMod val="50000"/>
                  </a:schemeClr>
                </a:solidFill>
                <a:effectLst/>
                <a:latin typeface="Meiryo" panose="020B0604030504040204" pitchFamily="34" charset="-128"/>
                <a:ea typeface="Meiryo" panose="020B0604030504040204" pitchFamily="34" charset="-128"/>
              </a:rPr>
              <a:t>作業内容</a:t>
            </a:r>
            <a:r>
              <a:rPr lang="en-US" altLang="ja-JP" sz="1400" b="1" i="0" dirty="0">
                <a:solidFill>
                  <a:schemeClr val="accent3">
                    <a:lumMod val="50000"/>
                  </a:schemeClr>
                </a:solidFill>
                <a:effectLst/>
                <a:latin typeface="Meiryo" panose="020B0604030504040204" pitchFamily="34" charset="-128"/>
                <a:ea typeface="Meiryo" panose="020B0604030504040204" pitchFamily="34" charset="-128"/>
              </a:rPr>
              <a:t>:</a:t>
            </a:r>
            <a:endParaRPr lang="ja-JP" altLang="en-US" sz="1400" b="0" i="0" dirty="0">
              <a:solidFill>
                <a:schemeClr val="accent3">
                  <a:lumMod val="50000"/>
                </a:schemeClr>
              </a:solidFill>
              <a:effectLst/>
              <a:latin typeface="Meiryo" panose="020B0604030504040204" pitchFamily="34" charset="-128"/>
              <a:ea typeface="Meiryo" panose="020B0604030504040204" pitchFamily="34" charset="-128"/>
            </a:endParaRPr>
          </a:p>
          <a:p>
            <a:pPr marL="171450" indent="-171450" algn="l">
              <a:buFont typeface="Wingdings" pitchFamily="2" charset="2"/>
              <a:buChar char="l"/>
            </a:pPr>
            <a:r>
              <a:rPr lang="ja-JP" altLang="en-US" sz="1200" b="0" i="0" dirty="0">
                <a:solidFill>
                  <a:schemeClr val="accent3">
                    <a:lumMod val="50000"/>
                  </a:schemeClr>
                </a:solidFill>
                <a:effectLst/>
                <a:latin typeface="Meiryo" panose="020B0604030504040204" pitchFamily="34" charset="-128"/>
                <a:ea typeface="Meiryo" panose="020B0604030504040204" pitchFamily="34" charset="-128"/>
              </a:rPr>
              <a:t>各種監視ツール導入・運用</a:t>
            </a:r>
          </a:p>
          <a:p>
            <a:pPr marL="171450" indent="-171450" algn="l">
              <a:buFont typeface="Wingdings" pitchFamily="2" charset="2"/>
              <a:buChar char="l"/>
            </a:pPr>
            <a:r>
              <a:rPr lang="ja-JP" altLang="en-US" sz="1200" b="0" i="0" dirty="0">
                <a:solidFill>
                  <a:schemeClr val="accent3">
                    <a:lumMod val="50000"/>
                  </a:schemeClr>
                </a:solidFill>
                <a:effectLst/>
                <a:latin typeface="Meiryo" panose="020B0604030504040204" pitchFamily="34" charset="-128"/>
                <a:ea typeface="Meiryo" panose="020B0604030504040204" pitchFamily="34" charset="-128"/>
              </a:rPr>
              <a:t>データ収集・分析</a:t>
            </a:r>
          </a:p>
          <a:p>
            <a:pPr marL="171450" indent="-171450" algn="l">
              <a:buFont typeface="Wingdings" pitchFamily="2" charset="2"/>
              <a:buChar char="l"/>
            </a:pPr>
            <a:r>
              <a:rPr lang="ja-JP" altLang="en-US" sz="1200" b="0" i="0" dirty="0">
                <a:solidFill>
                  <a:schemeClr val="accent3">
                    <a:lumMod val="50000"/>
                  </a:schemeClr>
                </a:solidFill>
                <a:effectLst/>
                <a:latin typeface="Meiryo" panose="020B0604030504040204" pitchFamily="34" charset="-128"/>
                <a:ea typeface="Meiryo" panose="020B0604030504040204" pitchFamily="34" charset="-128"/>
              </a:rPr>
              <a:t>異常検知</a:t>
            </a:r>
          </a:p>
          <a:p>
            <a:pPr marL="171450" indent="-171450" algn="l">
              <a:buFont typeface="Wingdings" pitchFamily="2" charset="2"/>
              <a:buChar char="l"/>
            </a:pPr>
            <a:r>
              <a:rPr lang="ja-JP" altLang="en-US" sz="1200" b="0" i="0" dirty="0">
                <a:solidFill>
                  <a:schemeClr val="accent3">
                    <a:lumMod val="50000"/>
                  </a:schemeClr>
                </a:solidFill>
                <a:effectLst/>
                <a:latin typeface="Meiryo" panose="020B0604030504040204" pitchFamily="34" charset="-128"/>
                <a:ea typeface="Meiryo" panose="020B0604030504040204" pitchFamily="34" charset="-128"/>
              </a:rPr>
              <a:t>アラート通知　など</a:t>
            </a:r>
          </a:p>
        </p:txBody>
      </p:sp>
      <p:sp>
        <p:nvSpPr>
          <p:cNvPr id="12" name="テキスト ボックス 11">
            <a:extLst>
              <a:ext uri="{FF2B5EF4-FFF2-40B4-BE49-F238E27FC236}">
                <a16:creationId xmlns:a16="http://schemas.microsoft.com/office/drawing/2014/main" id="{AEAC5827-0452-8CEE-6D4D-39BE6F7A1DF8}"/>
              </a:ext>
            </a:extLst>
          </p:cNvPr>
          <p:cNvSpPr txBox="1"/>
          <p:nvPr/>
        </p:nvSpPr>
        <p:spPr>
          <a:xfrm>
            <a:off x="6500596" y="1981869"/>
            <a:ext cx="2241244" cy="2215991"/>
          </a:xfrm>
          <a:prstGeom prst="rect">
            <a:avLst/>
          </a:prstGeom>
          <a:noFill/>
        </p:spPr>
        <p:txBody>
          <a:bodyPr wrap="square">
            <a:spAutoFit/>
          </a:bodyPr>
          <a:lstStyle/>
          <a:p>
            <a:r>
              <a:rPr lang="ja-JP" altLang="en-US" sz="1400" b="1" i="0" dirty="0">
                <a:solidFill>
                  <a:srgbClr val="0070C0"/>
                </a:solidFill>
                <a:effectLst/>
                <a:latin typeface="Meiryo" panose="020B0604030504040204" pitchFamily="34" charset="-128"/>
                <a:ea typeface="Meiryo" panose="020B0604030504040204" pitchFamily="34" charset="-128"/>
              </a:rPr>
              <a:t>目的</a:t>
            </a:r>
            <a:r>
              <a:rPr lang="en-US" altLang="ja-JP" sz="1400" b="1" i="0" dirty="0">
                <a:solidFill>
                  <a:srgbClr val="0070C0"/>
                </a:solidFill>
                <a:effectLst/>
                <a:latin typeface="Meiryo" panose="020B0604030504040204" pitchFamily="34" charset="-128"/>
                <a:ea typeface="Meiryo" panose="020B0604030504040204" pitchFamily="34" charset="-128"/>
              </a:rPr>
              <a:t>:</a:t>
            </a:r>
            <a:r>
              <a:rPr lang="ja-JP" altLang="en-US" sz="1400" b="0" i="0" dirty="0">
                <a:solidFill>
                  <a:srgbClr val="0070C0"/>
                </a:solidFill>
                <a:effectLst/>
                <a:latin typeface="Meiryo" panose="020B0604030504040204" pitchFamily="34" charset="-128"/>
                <a:ea typeface="Meiryo" panose="020B0604030504040204" pitchFamily="34" charset="-128"/>
              </a:rPr>
              <a:t> </a:t>
            </a:r>
            <a:r>
              <a:rPr lang="ja-JP" altLang="en-US" sz="1200" b="0" i="0" dirty="0">
                <a:solidFill>
                  <a:srgbClr val="0070C0"/>
                </a:solidFill>
                <a:effectLst/>
                <a:latin typeface="Meiryo" panose="020B0604030504040204" pitchFamily="34" charset="-128"/>
                <a:ea typeface="Meiryo" panose="020B0604030504040204" pitchFamily="34" charset="-128"/>
              </a:rPr>
              <a:t>問題発生時に関係者間で迅速かつ効果的にコミュニケーションを取ること</a:t>
            </a:r>
          </a:p>
          <a:p>
            <a:r>
              <a:rPr lang="ja-JP" altLang="en-US" sz="1400" b="1" i="0" dirty="0">
                <a:solidFill>
                  <a:srgbClr val="0070C0"/>
                </a:solidFill>
                <a:effectLst/>
                <a:latin typeface="Meiryo" panose="020B0604030504040204" pitchFamily="34" charset="-128"/>
                <a:ea typeface="Meiryo" panose="020B0604030504040204" pitchFamily="34" charset="-128"/>
              </a:rPr>
              <a:t>概要</a:t>
            </a:r>
            <a:r>
              <a:rPr lang="en-US" altLang="ja-JP" sz="1400" b="1" i="0" dirty="0">
                <a:solidFill>
                  <a:srgbClr val="0070C0"/>
                </a:solidFill>
                <a:effectLst/>
                <a:latin typeface="Meiryo" panose="020B0604030504040204" pitchFamily="34" charset="-128"/>
                <a:ea typeface="Meiryo" panose="020B0604030504040204" pitchFamily="34" charset="-128"/>
              </a:rPr>
              <a:t>:</a:t>
            </a:r>
            <a:r>
              <a:rPr lang="ja-JP" altLang="en-US" sz="1400" b="0" i="0" dirty="0">
                <a:solidFill>
                  <a:srgbClr val="0070C0"/>
                </a:solidFill>
                <a:effectLst/>
                <a:latin typeface="Meiryo" panose="020B0604030504040204" pitchFamily="34" charset="-128"/>
                <a:ea typeface="Meiryo" panose="020B0604030504040204" pitchFamily="34" charset="-128"/>
              </a:rPr>
              <a:t> </a:t>
            </a:r>
            <a:r>
              <a:rPr lang="en" altLang="ja-JP" sz="1200" b="0" i="0" dirty="0">
                <a:solidFill>
                  <a:srgbClr val="0070C0"/>
                </a:solidFill>
                <a:effectLst/>
                <a:latin typeface="Meiryo" panose="020B0604030504040204" pitchFamily="34" charset="-128"/>
                <a:ea typeface="Meiryo" panose="020B0604030504040204" pitchFamily="34" charset="-128"/>
              </a:rPr>
              <a:t>AIOps</a:t>
            </a:r>
            <a:r>
              <a:rPr lang="ja-JP" altLang="en-US" sz="1200" b="0" i="0" dirty="0">
                <a:solidFill>
                  <a:srgbClr val="0070C0"/>
                </a:solidFill>
                <a:effectLst/>
                <a:latin typeface="Meiryo" panose="020B0604030504040204" pitchFamily="34" charset="-128"/>
                <a:ea typeface="Meiryo" panose="020B0604030504040204" pitchFamily="34" charset="-128"/>
              </a:rPr>
              <a:t>ツールを活用し、問題の根本原因を特定し、解決策を検討・実行する</a:t>
            </a:r>
          </a:p>
          <a:p>
            <a:r>
              <a:rPr lang="ja-JP" altLang="en-US" sz="1400" b="1" i="0" dirty="0">
                <a:solidFill>
                  <a:srgbClr val="0070C0"/>
                </a:solidFill>
                <a:effectLst/>
                <a:latin typeface="Meiryo" panose="020B0604030504040204" pitchFamily="34" charset="-128"/>
                <a:ea typeface="Meiryo" panose="020B0604030504040204" pitchFamily="34" charset="-128"/>
              </a:rPr>
              <a:t>作業内容</a:t>
            </a:r>
            <a:r>
              <a:rPr lang="en-US" altLang="ja-JP" sz="1400" b="1" i="0" dirty="0">
                <a:solidFill>
                  <a:srgbClr val="0070C0"/>
                </a:solidFill>
                <a:effectLst/>
                <a:latin typeface="Meiryo" panose="020B0604030504040204" pitchFamily="34" charset="-128"/>
                <a:ea typeface="Meiryo" panose="020B0604030504040204" pitchFamily="34" charset="-128"/>
              </a:rPr>
              <a:t>:</a:t>
            </a:r>
            <a:endParaRPr lang="ja-JP" altLang="en-US" sz="1400" b="0" i="0" dirty="0">
              <a:solidFill>
                <a:srgbClr val="0070C0"/>
              </a:solidFill>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b="0" i="0" dirty="0">
                <a:solidFill>
                  <a:srgbClr val="0070C0"/>
                </a:solidFill>
                <a:effectLst/>
                <a:latin typeface="Meiryo" panose="020B0604030504040204" pitchFamily="34" charset="-128"/>
                <a:ea typeface="Meiryo" panose="020B0604030504040204" pitchFamily="34" charset="-128"/>
              </a:rPr>
              <a:t>問題のエスカレーション</a:t>
            </a:r>
          </a:p>
          <a:p>
            <a:pPr marL="171450" indent="-171450">
              <a:buFont typeface="Wingdings" pitchFamily="2" charset="2"/>
              <a:buChar char="l"/>
            </a:pPr>
            <a:r>
              <a:rPr lang="ja-JP" altLang="en-US" sz="1200" b="0" i="0" dirty="0">
                <a:solidFill>
                  <a:srgbClr val="0070C0"/>
                </a:solidFill>
                <a:effectLst/>
                <a:latin typeface="Meiryo" panose="020B0604030504040204" pitchFamily="34" charset="-128"/>
                <a:ea typeface="Meiryo" panose="020B0604030504040204" pitchFamily="34" charset="-128"/>
              </a:rPr>
              <a:t>関係者への情報共有</a:t>
            </a:r>
          </a:p>
          <a:p>
            <a:pPr marL="171450" indent="-171450">
              <a:buFont typeface="Wingdings" pitchFamily="2" charset="2"/>
              <a:buChar char="l"/>
            </a:pPr>
            <a:r>
              <a:rPr lang="ja-JP" altLang="en-US" sz="1200" b="0" i="0" dirty="0">
                <a:solidFill>
                  <a:srgbClr val="0070C0"/>
                </a:solidFill>
                <a:effectLst/>
                <a:latin typeface="Meiryo" panose="020B0604030504040204" pitchFamily="34" charset="-128"/>
                <a:ea typeface="Meiryo" panose="020B0604030504040204" pitchFamily="34" charset="-128"/>
              </a:rPr>
              <a:t>解決策の検討・実行</a:t>
            </a:r>
          </a:p>
          <a:p>
            <a:pPr marL="171450" indent="-171450">
              <a:buFont typeface="Wingdings" pitchFamily="2" charset="2"/>
              <a:buChar char="l"/>
            </a:pPr>
            <a:r>
              <a:rPr lang="ja-JP" altLang="en-US" sz="1200" b="0" i="0" dirty="0">
                <a:solidFill>
                  <a:srgbClr val="0070C0"/>
                </a:solidFill>
                <a:effectLst/>
                <a:latin typeface="Meiryo" panose="020B0604030504040204" pitchFamily="34" charset="-128"/>
                <a:ea typeface="Meiryo" panose="020B0604030504040204" pitchFamily="34" charset="-128"/>
              </a:rPr>
              <a:t>状況の報告</a:t>
            </a:r>
          </a:p>
        </p:txBody>
      </p:sp>
      <p:sp>
        <p:nvSpPr>
          <p:cNvPr id="20" name="テキスト ボックス 19">
            <a:extLst>
              <a:ext uri="{FF2B5EF4-FFF2-40B4-BE49-F238E27FC236}">
                <a16:creationId xmlns:a16="http://schemas.microsoft.com/office/drawing/2014/main" id="{14FEA4B6-0C5E-69C0-8210-0DF4065F2B3B}"/>
              </a:ext>
            </a:extLst>
          </p:cNvPr>
          <p:cNvSpPr txBox="1"/>
          <p:nvPr/>
        </p:nvSpPr>
        <p:spPr>
          <a:xfrm>
            <a:off x="461685" y="5651698"/>
            <a:ext cx="3982724" cy="892552"/>
          </a:xfrm>
          <a:prstGeom prst="rect">
            <a:avLst/>
          </a:prstGeom>
          <a:noFill/>
        </p:spPr>
        <p:txBody>
          <a:bodyPr wrap="square">
            <a:spAutoFit/>
          </a:bodyPr>
          <a:lstStyle/>
          <a:p>
            <a:pPr algn="l"/>
            <a:r>
              <a:rPr lang="ja-JP" altLang="en-US" sz="1400" b="1" i="0">
                <a:solidFill>
                  <a:srgbClr val="7030A0"/>
                </a:solidFill>
                <a:effectLst/>
                <a:latin typeface="Meiryo" panose="020B0604030504040204" pitchFamily="34" charset="-128"/>
                <a:ea typeface="Meiryo" panose="020B0604030504040204" pitchFamily="34" charset="-128"/>
              </a:rPr>
              <a:t>目的</a:t>
            </a:r>
            <a:r>
              <a:rPr lang="en-US" altLang="ja-JP" sz="1400" b="1" i="0" dirty="0">
                <a:solidFill>
                  <a:srgbClr val="7030A0"/>
                </a:solidFill>
                <a:effectLst/>
                <a:latin typeface="Meiryo" panose="020B0604030504040204" pitchFamily="34" charset="-128"/>
                <a:ea typeface="Meiryo" panose="020B0604030504040204" pitchFamily="34" charset="-128"/>
              </a:rPr>
              <a:t>:</a:t>
            </a:r>
            <a:r>
              <a:rPr lang="ja-JP" altLang="en-US" sz="1400" b="0" i="0">
                <a:solidFill>
                  <a:srgbClr val="7030A0"/>
                </a:solidFill>
                <a:effectLst/>
                <a:latin typeface="Meiryo" panose="020B0604030504040204" pitchFamily="34" charset="-128"/>
                <a:ea typeface="Meiryo" panose="020B0604030504040204" pitchFamily="34" charset="-128"/>
              </a:rPr>
              <a:t> </a:t>
            </a:r>
            <a:r>
              <a:rPr lang="en-US" altLang="ja-JP" sz="1200" b="0" i="0" dirty="0">
                <a:solidFill>
                  <a:srgbClr val="7030A0"/>
                </a:solidFill>
                <a:effectLst/>
                <a:latin typeface="Meiryo" panose="020B0604030504040204" pitchFamily="34" charset="-128"/>
                <a:ea typeface="Meiryo" panose="020B0604030504040204" pitchFamily="34" charset="-128"/>
              </a:rPr>
              <a:t>IT</a:t>
            </a:r>
            <a:r>
              <a:rPr lang="ja-JP" altLang="en-US" sz="1200" b="0" i="0">
                <a:solidFill>
                  <a:srgbClr val="7030A0"/>
                </a:solidFill>
                <a:effectLst/>
                <a:latin typeface="Meiryo" panose="020B0604030504040204" pitchFamily="34" charset="-128"/>
                <a:ea typeface="Meiryo" panose="020B0604030504040204" pitchFamily="34" charset="-128"/>
              </a:rPr>
              <a:t>運用に関わる作業を自動化し、</a:t>
            </a:r>
            <a:r>
              <a:rPr lang="en" altLang="ja-JP" sz="1200" b="0" i="0" dirty="0">
                <a:solidFill>
                  <a:srgbClr val="7030A0"/>
                </a:solidFill>
                <a:effectLst/>
                <a:latin typeface="Meiryo" panose="020B0604030504040204" pitchFamily="34" charset="-128"/>
                <a:ea typeface="Meiryo" panose="020B0604030504040204" pitchFamily="34" charset="-128"/>
              </a:rPr>
              <a:t>IT</a:t>
            </a:r>
            <a:r>
              <a:rPr lang="ja-JP" altLang="en-US" sz="1200" b="0" i="0">
                <a:solidFill>
                  <a:srgbClr val="7030A0"/>
                </a:solidFill>
                <a:effectLst/>
                <a:latin typeface="Meiryo" panose="020B0604030504040204" pitchFamily="34" charset="-128"/>
                <a:ea typeface="Meiryo" panose="020B0604030504040204" pitchFamily="34" charset="-128"/>
              </a:rPr>
              <a:t>運用の効率化を実現すること</a:t>
            </a:r>
          </a:p>
          <a:p>
            <a:pPr algn="l"/>
            <a:r>
              <a:rPr lang="ja-JP" altLang="en-US" sz="1400" b="1" i="0">
                <a:solidFill>
                  <a:srgbClr val="7030A0"/>
                </a:solidFill>
                <a:effectLst/>
                <a:latin typeface="Meiryo" panose="020B0604030504040204" pitchFamily="34" charset="-128"/>
                <a:ea typeface="Meiryo" panose="020B0604030504040204" pitchFamily="34" charset="-128"/>
              </a:rPr>
              <a:t>概要</a:t>
            </a:r>
            <a:r>
              <a:rPr lang="en-US" altLang="ja-JP" sz="1400" b="1" i="0" dirty="0">
                <a:solidFill>
                  <a:srgbClr val="7030A0"/>
                </a:solidFill>
                <a:effectLst/>
                <a:latin typeface="Meiryo" panose="020B0604030504040204" pitchFamily="34" charset="-128"/>
                <a:ea typeface="Meiryo" panose="020B0604030504040204" pitchFamily="34" charset="-128"/>
              </a:rPr>
              <a:t>:</a:t>
            </a:r>
            <a:r>
              <a:rPr lang="ja-JP" altLang="en-US" sz="1400" b="0" i="0">
                <a:solidFill>
                  <a:srgbClr val="7030A0"/>
                </a:solidFill>
                <a:effectLst/>
                <a:latin typeface="Meiryo" panose="020B0604030504040204" pitchFamily="34" charset="-128"/>
                <a:ea typeface="Meiryo" panose="020B0604030504040204" pitchFamily="34" charset="-128"/>
              </a:rPr>
              <a:t> </a:t>
            </a:r>
            <a:r>
              <a:rPr lang="ja-JP" altLang="en-US" sz="1200" b="0" i="0">
                <a:solidFill>
                  <a:srgbClr val="7030A0"/>
                </a:solidFill>
                <a:effectLst/>
                <a:latin typeface="Meiryo" panose="020B0604030504040204" pitchFamily="34" charset="-128"/>
                <a:ea typeface="Meiryo" panose="020B0604030504040204" pitchFamily="34" charset="-128"/>
              </a:rPr>
              <a:t>機械学習や自動化ツールを活用し、問題解決までの時間を短縮する</a:t>
            </a:r>
          </a:p>
        </p:txBody>
      </p:sp>
      <p:sp>
        <p:nvSpPr>
          <p:cNvPr id="25" name="テキスト ボックス 24">
            <a:extLst>
              <a:ext uri="{FF2B5EF4-FFF2-40B4-BE49-F238E27FC236}">
                <a16:creationId xmlns:a16="http://schemas.microsoft.com/office/drawing/2014/main" id="{2DE82A41-9AE8-93B8-02D7-FCB323D822EC}"/>
              </a:ext>
            </a:extLst>
          </p:cNvPr>
          <p:cNvSpPr txBox="1"/>
          <p:nvPr/>
        </p:nvSpPr>
        <p:spPr>
          <a:xfrm>
            <a:off x="4624142" y="5669506"/>
            <a:ext cx="4176417" cy="677108"/>
          </a:xfrm>
          <a:prstGeom prst="rect">
            <a:avLst/>
          </a:prstGeom>
          <a:noFill/>
        </p:spPr>
        <p:txBody>
          <a:bodyPr wrap="square">
            <a:spAutoFit/>
          </a:bodyPr>
          <a:lstStyle/>
          <a:p>
            <a:r>
              <a:rPr lang="ja-JP" altLang="en-US" sz="1400" b="1" i="0" dirty="0">
                <a:solidFill>
                  <a:srgbClr val="7030A0"/>
                </a:solidFill>
                <a:effectLst/>
                <a:latin typeface="Meiryo" panose="020B0604030504040204" pitchFamily="34" charset="-128"/>
                <a:ea typeface="Meiryo" panose="020B0604030504040204" pitchFamily="34" charset="-128"/>
              </a:rPr>
              <a:t>作業内容</a:t>
            </a:r>
            <a:r>
              <a:rPr lang="en-US" altLang="ja-JP" sz="1400" b="1" i="0" dirty="0">
                <a:solidFill>
                  <a:srgbClr val="7030A0"/>
                </a:solidFill>
                <a:effectLst/>
                <a:latin typeface="Meiryo" panose="020B0604030504040204" pitchFamily="34" charset="-128"/>
                <a:ea typeface="Meiryo" panose="020B0604030504040204" pitchFamily="34" charset="-128"/>
              </a:rPr>
              <a:t>:</a:t>
            </a:r>
            <a:endParaRPr lang="ja-JP" altLang="en-US" sz="1400" b="0" i="0" dirty="0">
              <a:solidFill>
                <a:srgbClr val="7030A0"/>
              </a:solidFill>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b="0" i="0" dirty="0">
                <a:solidFill>
                  <a:srgbClr val="7030A0"/>
                </a:solidFill>
                <a:effectLst/>
                <a:latin typeface="Meiryo" panose="020B0604030504040204" pitchFamily="34" charset="-128"/>
                <a:ea typeface="Meiryo" panose="020B0604030504040204" pitchFamily="34" charset="-128"/>
              </a:rPr>
              <a:t>自動化ツールの導入・運用</a:t>
            </a:r>
            <a:r>
              <a:rPr lang="en-US" altLang="ja-JP" sz="1200" b="0" i="0" dirty="0">
                <a:solidFill>
                  <a:srgbClr val="7030A0"/>
                </a:solidFill>
                <a:effectLst/>
                <a:latin typeface="Meiryo" panose="020B0604030504040204" pitchFamily="34" charset="-128"/>
                <a:ea typeface="Meiryo" panose="020B0604030504040204" pitchFamily="34" charset="-128"/>
              </a:rPr>
              <a:t> </a:t>
            </a:r>
            <a:r>
              <a:rPr lang="ja-JP" altLang="en-US" sz="1200" b="0" i="0" dirty="0">
                <a:solidFill>
                  <a:srgbClr val="7030A0"/>
                </a:solidFill>
                <a:effectLst/>
                <a:latin typeface="Meiryo" panose="020B0604030504040204" pitchFamily="34" charset="-128"/>
                <a:ea typeface="Meiryo" panose="020B0604030504040204" pitchFamily="34" charset="-128"/>
              </a:rPr>
              <a:t>●自動化対象業務の選定</a:t>
            </a:r>
            <a:r>
              <a:rPr lang="en-US" altLang="ja-JP" sz="1200" b="0" i="0" dirty="0">
                <a:solidFill>
                  <a:srgbClr val="7030A0"/>
                </a:solidFill>
                <a:effectLst/>
                <a:latin typeface="Meiryo" panose="020B0604030504040204" pitchFamily="34" charset="-128"/>
                <a:ea typeface="Meiryo" panose="020B0604030504040204" pitchFamily="34" charset="-128"/>
              </a:rPr>
              <a:t> </a:t>
            </a:r>
          </a:p>
          <a:p>
            <a:pPr marL="171450" indent="-171450">
              <a:buFont typeface="Wingdings" pitchFamily="2" charset="2"/>
              <a:buChar char="l"/>
            </a:pPr>
            <a:r>
              <a:rPr lang="ja-JP" altLang="en-US" sz="1200" b="0" i="0" dirty="0">
                <a:solidFill>
                  <a:srgbClr val="7030A0"/>
                </a:solidFill>
                <a:effectLst/>
                <a:latin typeface="Meiryo" panose="020B0604030504040204" pitchFamily="34" charset="-128"/>
                <a:ea typeface="Meiryo" panose="020B0604030504040204" pitchFamily="34" charset="-128"/>
              </a:rPr>
              <a:t>●自動化シナリオの作成</a:t>
            </a:r>
            <a:r>
              <a:rPr lang="en-US" altLang="ja-JP" sz="1200" b="0" i="0" dirty="0">
                <a:solidFill>
                  <a:srgbClr val="7030A0"/>
                </a:solidFill>
                <a:effectLst/>
                <a:latin typeface="Meiryo" panose="020B0604030504040204" pitchFamily="34" charset="-128"/>
                <a:ea typeface="Meiryo" panose="020B0604030504040204" pitchFamily="34" charset="-128"/>
              </a:rPr>
              <a:t> </a:t>
            </a:r>
            <a:r>
              <a:rPr lang="ja-JP" altLang="en-US" sz="1200" b="0" i="0" dirty="0">
                <a:solidFill>
                  <a:srgbClr val="7030A0"/>
                </a:solidFill>
                <a:effectLst/>
                <a:latin typeface="Meiryo" panose="020B0604030504040204" pitchFamily="34" charset="-128"/>
                <a:ea typeface="Meiryo" panose="020B0604030504040204" pitchFamily="34" charset="-128"/>
              </a:rPr>
              <a:t>●自動化実行</a:t>
            </a:r>
          </a:p>
        </p:txBody>
      </p:sp>
      <p:grpSp>
        <p:nvGrpSpPr>
          <p:cNvPr id="26" name="グループ化 25">
            <a:extLst>
              <a:ext uri="{FF2B5EF4-FFF2-40B4-BE49-F238E27FC236}">
                <a16:creationId xmlns:a16="http://schemas.microsoft.com/office/drawing/2014/main" id="{2DF607F3-15F4-99BA-67C7-445B6D8F3752}"/>
              </a:ext>
            </a:extLst>
          </p:cNvPr>
          <p:cNvGrpSpPr/>
          <p:nvPr/>
        </p:nvGrpSpPr>
        <p:grpSpPr>
          <a:xfrm>
            <a:off x="4170968" y="3431641"/>
            <a:ext cx="810069" cy="920681"/>
            <a:chOff x="7558994" y="4178748"/>
            <a:chExt cx="810069" cy="920681"/>
          </a:xfrm>
        </p:grpSpPr>
        <p:sp>
          <p:nvSpPr>
            <p:cNvPr id="27" name="正方形/長方形 26">
              <a:extLst>
                <a:ext uri="{FF2B5EF4-FFF2-40B4-BE49-F238E27FC236}">
                  <a16:creationId xmlns:a16="http://schemas.microsoft.com/office/drawing/2014/main" id="{DA729DBE-2BEA-3BD2-4CBC-C27CFB31B497}"/>
                </a:ext>
              </a:extLst>
            </p:cNvPr>
            <p:cNvSpPr/>
            <p:nvPr/>
          </p:nvSpPr>
          <p:spPr>
            <a:xfrm>
              <a:off x="7685171" y="4328585"/>
              <a:ext cx="506126" cy="3648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8" name="図 27" descr="図形&#10;&#10;中程度の精度で自動的に生成された説明">
              <a:extLst>
                <a:ext uri="{FF2B5EF4-FFF2-40B4-BE49-F238E27FC236}">
                  <a16:creationId xmlns:a16="http://schemas.microsoft.com/office/drawing/2014/main" id="{F50F8725-2071-550A-5109-4C30CB2925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8994" y="4178748"/>
              <a:ext cx="810069" cy="920681"/>
            </a:xfrm>
            <a:prstGeom prst="rect">
              <a:avLst/>
            </a:prstGeom>
            <a:effectLst>
              <a:outerShdw blurRad="50800" dist="38100" dir="2700000" algn="tl" rotWithShape="0">
                <a:prstClr val="black">
                  <a:alpha val="40000"/>
                </a:prstClr>
              </a:outerShdw>
            </a:effectLst>
          </p:spPr>
        </p:pic>
      </p:grpSp>
      <p:sp>
        <p:nvSpPr>
          <p:cNvPr id="29" name="テキスト ボックス 28">
            <a:extLst>
              <a:ext uri="{FF2B5EF4-FFF2-40B4-BE49-F238E27FC236}">
                <a16:creationId xmlns:a16="http://schemas.microsoft.com/office/drawing/2014/main" id="{7F6ADB18-C439-5760-D179-38243D270DDB}"/>
              </a:ext>
            </a:extLst>
          </p:cNvPr>
          <p:cNvSpPr txBox="1"/>
          <p:nvPr/>
        </p:nvSpPr>
        <p:spPr>
          <a:xfrm>
            <a:off x="3596039" y="2176020"/>
            <a:ext cx="915253" cy="400110"/>
          </a:xfrm>
          <a:prstGeom prst="rect">
            <a:avLst/>
          </a:prstGeom>
          <a:noFill/>
        </p:spPr>
        <p:txBody>
          <a:bodyPr wrap="square">
            <a:spAutoFit/>
          </a:bodyPr>
          <a:lstStyle/>
          <a:p>
            <a:pPr algn="r"/>
            <a:r>
              <a:rPr lang="ja-JP" altLang="en-US" sz="2000" b="1">
                <a:solidFill>
                  <a:schemeClr val="bg1"/>
                </a:solidFill>
                <a:latin typeface="Meiryo" panose="020B0604030504040204" pitchFamily="34" charset="-128"/>
                <a:ea typeface="Meiryo" panose="020B0604030504040204" pitchFamily="34" charset="-128"/>
              </a:rPr>
              <a:t>監視</a:t>
            </a:r>
            <a:endParaRPr lang="en" altLang="ja-JP" sz="2000" b="1" i="0" dirty="0">
              <a:solidFill>
                <a:schemeClr val="bg1"/>
              </a:solidFill>
              <a:effectLst/>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B53DD569-54A3-4876-CBE0-E4139E69B4D9}"/>
              </a:ext>
            </a:extLst>
          </p:cNvPr>
          <p:cNvSpPr txBox="1"/>
          <p:nvPr/>
        </p:nvSpPr>
        <p:spPr>
          <a:xfrm>
            <a:off x="4686772" y="2172185"/>
            <a:ext cx="915253" cy="400110"/>
          </a:xfrm>
          <a:prstGeom prst="rect">
            <a:avLst/>
          </a:prstGeom>
          <a:noFill/>
        </p:spPr>
        <p:txBody>
          <a:bodyPr wrap="square">
            <a:spAutoFit/>
          </a:bodyPr>
          <a:lstStyle/>
          <a:p>
            <a:r>
              <a:rPr lang="ja-JP" altLang="en-US" sz="2000" b="1">
                <a:solidFill>
                  <a:schemeClr val="bg1"/>
                </a:solidFill>
                <a:latin typeface="Meiryo" panose="020B0604030504040204" pitchFamily="34" charset="-128"/>
                <a:ea typeface="Meiryo" panose="020B0604030504040204" pitchFamily="34" charset="-128"/>
              </a:rPr>
              <a:t>連係</a:t>
            </a:r>
            <a:endParaRPr lang="en" altLang="ja-JP" sz="2000" b="1" i="0" dirty="0">
              <a:solidFill>
                <a:schemeClr val="bg1"/>
              </a:solidFill>
              <a:effectLst/>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FA02473E-F93E-1B16-2696-ACD35DDC7ACA}"/>
              </a:ext>
            </a:extLst>
          </p:cNvPr>
          <p:cNvSpPr txBox="1"/>
          <p:nvPr/>
        </p:nvSpPr>
        <p:spPr>
          <a:xfrm>
            <a:off x="3920539" y="5190303"/>
            <a:ext cx="1324161" cy="40011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自動化</a:t>
            </a:r>
            <a:endParaRPr lang="en" altLang="ja-JP" sz="2000" b="1" i="0" dirty="0">
              <a:solidFill>
                <a:schemeClr val="bg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296259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762A169-9043-E7EE-C3E9-06B01D7807FF}"/>
              </a:ext>
            </a:extLst>
          </p:cNvPr>
          <p:cNvSpPr/>
          <p:nvPr/>
        </p:nvSpPr>
        <p:spPr>
          <a:xfrm>
            <a:off x="4338084" y="1441132"/>
            <a:ext cx="4575517" cy="500928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29BDD476-FDEE-2AA7-9E50-F26C3C3E53C8}"/>
              </a:ext>
            </a:extLst>
          </p:cNvPr>
          <p:cNvSpPr/>
          <p:nvPr/>
        </p:nvSpPr>
        <p:spPr>
          <a:xfrm>
            <a:off x="318948" y="1441132"/>
            <a:ext cx="3742689" cy="50092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2F1B1E5-97EC-A84A-2208-AEE666B1B2D2}"/>
              </a:ext>
            </a:extLst>
          </p:cNvPr>
          <p:cNvSpPr>
            <a:spLocks noGrp="1"/>
          </p:cNvSpPr>
          <p:nvPr>
            <p:ph type="title"/>
          </p:nvPr>
        </p:nvSpPr>
        <p:spPr/>
        <p:txBody>
          <a:bodyPr/>
          <a:lstStyle/>
          <a:p>
            <a:r>
              <a:rPr kumimoji="1" lang="en-US" altLang="ja-JP" dirty="0"/>
              <a:t>AIOps</a:t>
            </a:r>
            <a:r>
              <a:rPr kumimoji="1" lang="ja-JP" altLang="en-US" dirty="0"/>
              <a:t>の重要性とユースケース</a:t>
            </a:r>
          </a:p>
        </p:txBody>
      </p:sp>
      <p:sp>
        <p:nvSpPr>
          <p:cNvPr id="4" name="テキスト ボックス 3">
            <a:extLst>
              <a:ext uri="{FF2B5EF4-FFF2-40B4-BE49-F238E27FC236}">
                <a16:creationId xmlns:a16="http://schemas.microsoft.com/office/drawing/2014/main" id="{8883500D-4F81-AC6C-26B7-AEBA93A8DA4D}"/>
              </a:ext>
            </a:extLst>
          </p:cNvPr>
          <p:cNvSpPr txBox="1"/>
          <p:nvPr/>
        </p:nvSpPr>
        <p:spPr>
          <a:xfrm>
            <a:off x="230399" y="917912"/>
            <a:ext cx="8686799" cy="523220"/>
          </a:xfrm>
          <a:prstGeom prst="rect">
            <a:avLst/>
          </a:prstGeom>
          <a:noFill/>
        </p:spPr>
        <p:txBody>
          <a:bodyPr wrap="square">
            <a:spAutoFit/>
          </a:bodyPr>
          <a:lstStyle/>
          <a:p>
            <a:r>
              <a:rPr lang="ja-JP" altLang="en-US" sz="1400" dirty="0">
                <a:latin typeface="Meiryo" panose="020B0604030504040204" pitchFamily="34" charset="-128"/>
                <a:ea typeface="Meiryo" panose="020B0604030504040204" pitchFamily="34" charset="-128"/>
              </a:rPr>
              <a:t>現代の</a:t>
            </a:r>
            <a:r>
              <a:rPr lang="en" altLang="ja-JP" sz="1400" dirty="0">
                <a:latin typeface="Meiryo" panose="020B0604030504040204" pitchFamily="34" charset="-128"/>
                <a:ea typeface="Meiryo" panose="020B0604030504040204" pitchFamily="34" charset="-128"/>
              </a:rPr>
              <a:t>IT</a:t>
            </a:r>
            <a:r>
              <a:rPr lang="ja-JP" altLang="en-US" sz="1400" dirty="0">
                <a:latin typeface="Meiryo" panose="020B0604030504040204" pitchFamily="34" charset="-128"/>
                <a:ea typeface="Meiryo" panose="020B0604030504040204" pitchFamily="34" charset="-128"/>
              </a:rPr>
              <a:t>環境は、クラウド、マイクロサービス、ハイブリッド環境など多様化・複雑化しており、従来の運用管理手法では対応が困難な状況。</a:t>
            </a:r>
          </a:p>
        </p:txBody>
      </p:sp>
      <p:sp>
        <p:nvSpPr>
          <p:cNvPr id="5" name="テキスト ボックス 4">
            <a:extLst>
              <a:ext uri="{FF2B5EF4-FFF2-40B4-BE49-F238E27FC236}">
                <a16:creationId xmlns:a16="http://schemas.microsoft.com/office/drawing/2014/main" id="{07D41C2F-D9FD-50E7-84BE-899901ABD625}"/>
              </a:ext>
            </a:extLst>
          </p:cNvPr>
          <p:cNvSpPr txBox="1"/>
          <p:nvPr/>
        </p:nvSpPr>
        <p:spPr>
          <a:xfrm>
            <a:off x="425301" y="1970656"/>
            <a:ext cx="3593833" cy="4401205"/>
          </a:xfrm>
          <a:prstGeom prst="rect">
            <a:avLst/>
          </a:prstGeom>
          <a:noFill/>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運用効率の向上と自動化</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膨大なデータのリアルタイム分析により、問題の早期検知と自動修正が可能となり、運用担当者がルーチン作業から解放され、より戦略的な業務に集中できる</a:t>
            </a:r>
            <a:r>
              <a:rPr lang="ja-JP" altLang="en" sz="1400">
                <a:solidFill>
                  <a:schemeClr val="bg1"/>
                </a:solidFill>
                <a:latin typeface="Meiryo" panose="020B0604030504040204" pitchFamily="34" charset="-128"/>
                <a:ea typeface="Meiryo" panose="020B0604030504040204" pitchFamily="34" charset="-128"/>
              </a:rPr>
              <a:t>。</a:t>
            </a:r>
            <a:endParaRPr lang="en-US" altLang="ja-JP" sz="1400" dirty="0">
              <a:solidFill>
                <a:schemeClr val="bg1"/>
              </a:solidFill>
              <a:latin typeface="Meiryo" panose="020B0604030504040204" pitchFamily="34" charset="-128"/>
              <a:ea typeface="Meiryo" panose="020B0604030504040204" pitchFamily="34" charset="-128"/>
            </a:endParaRPr>
          </a:p>
          <a:p>
            <a:endParaRPr lang="ja-JP" altLang="en" sz="140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平均解決時間（</a:t>
            </a:r>
            <a:r>
              <a:rPr lang="en" altLang="ja-JP" sz="1400" b="1" dirty="0">
                <a:solidFill>
                  <a:schemeClr val="bg1"/>
                </a:solidFill>
                <a:latin typeface="Meiryo" panose="020B0604030504040204" pitchFamily="34" charset="-128"/>
                <a:ea typeface="Meiryo" panose="020B0604030504040204" pitchFamily="34" charset="-128"/>
              </a:rPr>
              <a:t>MTTR</a:t>
            </a:r>
            <a:r>
              <a:rPr lang="ja-JP" altLang="en" sz="1400" b="1">
                <a:solidFill>
                  <a:schemeClr val="bg1"/>
                </a:solidFill>
                <a:latin typeface="Meiryo" panose="020B0604030504040204" pitchFamily="34" charset="-128"/>
                <a:ea typeface="Meiryo" panose="020B0604030504040204" pitchFamily="34" charset="-128"/>
              </a:rPr>
              <a:t>）</a:t>
            </a:r>
            <a:r>
              <a:rPr lang="ja-JP" altLang="en-US" sz="1400" b="1">
                <a:solidFill>
                  <a:schemeClr val="bg1"/>
                </a:solidFill>
                <a:latin typeface="Meiryo" panose="020B0604030504040204" pitchFamily="34" charset="-128"/>
                <a:ea typeface="Meiryo" panose="020B0604030504040204" pitchFamily="34" charset="-128"/>
              </a:rPr>
              <a:t>の短縮</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イベント相関や根本原因分析を自動化することで、インシデント対応時間を大幅に短縮し、サービスの可用性向上に寄与します</a:t>
            </a:r>
            <a:r>
              <a:rPr lang="ja-JP" altLang="en" sz="1400">
                <a:solidFill>
                  <a:schemeClr val="bg1"/>
                </a:solidFill>
                <a:latin typeface="Meiryo" panose="020B0604030504040204" pitchFamily="34" charset="-128"/>
                <a:ea typeface="Meiryo" panose="020B0604030504040204" pitchFamily="34" charset="-128"/>
              </a:rPr>
              <a:t>。</a:t>
            </a:r>
            <a:endParaRPr lang="en-US" altLang="ja-JP" sz="1400" dirty="0">
              <a:solidFill>
                <a:schemeClr val="bg1"/>
              </a:solidFill>
              <a:latin typeface="Meiryo" panose="020B0604030504040204" pitchFamily="34" charset="-128"/>
              <a:ea typeface="Meiryo" panose="020B0604030504040204" pitchFamily="34" charset="-128"/>
            </a:endParaRPr>
          </a:p>
          <a:p>
            <a:endParaRPr lang="ja-JP" altLang="en" sz="140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コスト削減とリソースの最適化</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運用自動化により、人的ミスの削減や運用コストの低減が実現され、必要なリソースを最適に配分することが可能です</a:t>
            </a:r>
            <a:r>
              <a:rPr lang="ja-JP" altLang="en" sz="1400">
                <a:solidFill>
                  <a:schemeClr val="bg1"/>
                </a:solidFill>
                <a:latin typeface="Meiryo" panose="020B0604030504040204" pitchFamily="34" charset="-128"/>
                <a:ea typeface="Meiryo" panose="020B0604030504040204" pitchFamily="34" charset="-128"/>
              </a:rPr>
              <a:t>。</a:t>
            </a:r>
            <a:endParaRPr lang="en-US" altLang="ja-JP" sz="1400" dirty="0">
              <a:solidFill>
                <a:schemeClr val="bg1"/>
              </a:solidFill>
              <a:latin typeface="Meiryo" panose="020B0604030504040204" pitchFamily="34" charset="-128"/>
              <a:ea typeface="Meiryo" panose="020B0604030504040204" pitchFamily="34" charset="-128"/>
            </a:endParaRPr>
          </a:p>
          <a:p>
            <a:endParaRPr lang="ja-JP" altLang="en" sz="140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予防的運用の実現</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履歴データから将来の障害を予測し、事前に対応策を講じることで、システムダウンなどの大規模な障害リスクを低減できる。</a:t>
            </a:r>
          </a:p>
        </p:txBody>
      </p:sp>
      <p:sp>
        <p:nvSpPr>
          <p:cNvPr id="7" name="テキスト ボックス 6">
            <a:extLst>
              <a:ext uri="{FF2B5EF4-FFF2-40B4-BE49-F238E27FC236}">
                <a16:creationId xmlns:a16="http://schemas.microsoft.com/office/drawing/2014/main" id="{D0BB754F-5B15-C7B3-BEF5-D81FF3341D1A}"/>
              </a:ext>
            </a:extLst>
          </p:cNvPr>
          <p:cNvSpPr txBox="1"/>
          <p:nvPr/>
        </p:nvSpPr>
        <p:spPr>
          <a:xfrm>
            <a:off x="4476280" y="1977969"/>
            <a:ext cx="4437321" cy="4401205"/>
          </a:xfrm>
          <a:prstGeom prst="rect">
            <a:avLst/>
          </a:prstGeom>
          <a:noFill/>
        </p:spPr>
        <p:txBody>
          <a:bodyPr wrap="square">
            <a:spAutoFit/>
          </a:bodyPr>
          <a:lstStyle>
            <a:defPPr>
              <a:defRPr lang="ja-JP"/>
            </a:defPPr>
            <a:lvl1pPr>
              <a:defRPr sz="1400" b="1">
                <a:latin typeface="Meiryo" panose="020B0604030504040204" pitchFamily="34" charset="-128"/>
                <a:ea typeface="Meiryo" panose="020B0604030504040204" pitchFamily="34" charset="-128"/>
              </a:defRPr>
            </a:lvl1pPr>
          </a:lstStyle>
          <a:p>
            <a:r>
              <a:rPr lang="ja-JP" altLang="en-US">
                <a:solidFill>
                  <a:schemeClr val="bg1"/>
                </a:solidFill>
              </a:rPr>
              <a:t>アプリケーションパフォーマンスモニタリング</a:t>
            </a:r>
            <a:br>
              <a:rPr lang="en" altLang="ja-JP" b="0" dirty="0">
                <a:solidFill>
                  <a:schemeClr val="bg1"/>
                </a:solidFill>
              </a:rPr>
            </a:br>
            <a:r>
              <a:rPr lang="ja-JP" altLang="en-US" b="0">
                <a:solidFill>
                  <a:schemeClr val="bg1"/>
                </a:solidFill>
              </a:rPr>
              <a:t>複数データソースからアプリケーションの性能指標を集約し、パフォーマンス低下の兆候を早期に検出。問題の発生前に対策を講じることが可能</a:t>
            </a:r>
            <a:r>
              <a:rPr lang="ja-JP" altLang="en" b="0">
                <a:solidFill>
                  <a:schemeClr val="bg1"/>
                </a:solidFill>
              </a:rPr>
              <a:t>。</a:t>
            </a:r>
          </a:p>
          <a:p>
            <a:endParaRPr lang="en-US" altLang="ja-JP" b="0" dirty="0">
              <a:solidFill>
                <a:schemeClr val="bg1"/>
              </a:solidFill>
            </a:endParaRPr>
          </a:p>
          <a:p>
            <a:r>
              <a:rPr lang="ja-JP" altLang="en-US">
                <a:solidFill>
                  <a:schemeClr val="bg1"/>
                </a:solidFill>
              </a:rPr>
              <a:t>異常検知と根本原因分析</a:t>
            </a:r>
            <a:br>
              <a:rPr lang="ja-JP" altLang="en-US" b="0">
                <a:solidFill>
                  <a:schemeClr val="bg1"/>
                </a:solidFill>
              </a:rPr>
            </a:br>
            <a:r>
              <a:rPr lang="ja-JP" altLang="en-US" b="0">
                <a:solidFill>
                  <a:schemeClr val="bg1"/>
                </a:solidFill>
              </a:rPr>
              <a:t>履歴データとリアルタイムデータを比較し、異常なパターンや外れ値を検出。これにより、インシデント発生時の原因を迅速に特定し、修復アクションを自動化</a:t>
            </a:r>
            <a:r>
              <a:rPr lang="ja-JP" altLang="en" b="0">
                <a:solidFill>
                  <a:schemeClr val="bg1"/>
                </a:solidFill>
              </a:rPr>
              <a:t>。</a:t>
            </a:r>
            <a:endParaRPr lang="en-US" altLang="ja-JP" b="0" dirty="0">
              <a:solidFill>
                <a:schemeClr val="bg1"/>
              </a:solidFill>
            </a:endParaRPr>
          </a:p>
          <a:p>
            <a:endParaRPr lang="ja-JP" altLang="en" b="0">
              <a:solidFill>
                <a:schemeClr val="bg1"/>
              </a:solidFill>
            </a:endParaRPr>
          </a:p>
          <a:p>
            <a:r>
              <a:rPr lang="en" altLang="ja-JP" dirty="0">
                <a:solidFill>
                  <a:schemeClr val="bg1"/>
                </a:solidFill>
              </a:rPr>
              <a:t>IT</a:t>
            </a:r>
            <a:r>
              <a:rPr lang="ja-JP" altLang="en-US">
                <a:solidFill>
                  <a:schemeClr val="bg1"/>
                </a:solidFill>
              </a:rPr>
              <a:t>サービス管理と自動化</a:t>
            </a:r>
            <a:br>
              <a:rPr lang="ja-JP" altLang="en-US" b="0">
                <a:solidFill>
                  <a:schemeClr val="bg1"/>
                </a:solidFill>
              </a:rPr>
            </a:br>
            <a:r>
              <a:rPr lang="en" altLang="ja-JP" b="0" dirty="0">
                <a:solidFill>
                  <a:schemeClr val="bg1"/>
                </a:solidFill>
              </a:rPr>
              <a:t>IT</a:t>
            </a:r>
            <a:r>
              <a:rPr lang="ja-JP" altLang="en-US" b="0">
                <a:solidFill>
                  <a:schemeClr val="bg1"/>
                </a:solidFill>
              </a:rPr>
              <a:t>サービスデスクやインシデント管理ツールと連携し、アラートの自動ルーティングやエスカレーション、さらには自動化された対応プロセスを実現</a:t>
            </a:r>
            <a:r>
              <a:rPr lang="ja-JP" altLang="en" b="0">
                <a:solidFill>
                  <a:schemeClr val="bg1"/>
                </a:solidFill>
              </a:rPr>
              <a:t>。</a:t>
            </a:r>
            <a:endParaRPr lang="en-US" altLang="ja-JP" b="0" dirty="0">
              <a:solidFill>
                <a:schemeClr val="bg1"/>
              </a:solidFill>
            </a:endParaRPr>
          </a:p>
          <a:p>
            <a:endParaRPr lang="ja-JP" altLang="en" b="0">
              <a:solidFill>
                <a:schemeClr val="bg1"/>
              </a:solidFill>
            </a:endParaRPr>
          </a:p>
          <a:p>
            <a:r>
              <a:rPr lang="ja-JP" altLang="en-US">
                <a:solidFill>
                  <a:schemeClr val="bg1"/>
                </a:solidFill>
              </a:rPr>
              <a:t>クラウド移行とハイブリッド環境の管理</a:t>
            </a:r>
            <a:br>
              <a:rPr lang="ja-JP" altLang="en-US" b="0">
                <a:solidFill>
                  <a:schemeClr val="bg1"/>
                </a:solidFill>
              </a:rPr>
            </a:br>
            <a:r>
              <a:rPr lang="ja-JP" altLang="en-US" b="0">
                <a:solidFill>
                  <a:schemeClr val="bg1"/>
                </a:solidFill>
              </a:rPr>
              <a:t>複数クラウド環境やハイブリッドインフラにおいて、全体の状態を一元的に把握し、リソースの最適な配分や障害の予兆検知。</a:t>
            </a:r>
          </a:p>
        </p:txBody>
      </p:sp>
      <p:sp>
        <p:nvSpPr>
          <p:cNvPr id="9" name="テキスト ボックス 8">
            <a:extLst>
              <a:ext uri="{FF2B5EF4-FFF2-40B4-BE49-F238E27FC236}">
                <a16:creationId xmlns:a16="http://schemas.microsoft.com/office/drawing/2014/main" id="{FADAED13-F90B-134D-67AB-4B5FAF146DAC}"/>
              </a:ext>
            </a:extLst>
          </p:cNvPr>
          <p:cNvSpPr txBox="1"/>
          <p:nvPr/>
        </p:nvSpPr>
        <p:spPr>
          <a:xfrm>
            <a:off x="318948" y="1594372"/>
            <a:ext cx="3742689" cy="369332"/>
          </a:xfrm>
          <a:prstGeom prst="rect">
            <a:avLst/>
          </a:prstGeom>
          <a:noFill/>
        </p:spPr>
        <p:txBody>
          <a:bodyPr wrap="square">
            <a:spAutoFit/>
          </a:bodyPr>
          <a:lstStyle/>
          <a:p>
            <a:pPr algn="ctr"/>
            <a:r>
              <a:rPr lang="en" altLang="ja-JP" sz="1800" b="1" dirty="0">
                <a:solidFill>
                  <a:schemeClr val="bg1"/>
                </a:solidFill>
                <a:latin typeface="Meiryo" panose="020B0604030504040204" pitchFamily="34" charset="-128"/>
                <a:ea typeface="Meiryo" panose="020B0604030504040204" pitchFamily="34" charset="-128"/>
              </a:rPr>
              <a:t>AIOps</a:t>
            </a:r>
            <a:r>
              <a:rPr lang="ja-JP" altLang="en-US" sz="1800" b="1">
                <a:solidFill>
                  <a:schemeClr val="bg1"/>
                </a:solidFill>
                <a:latin typeface="Meiryo" panose="020B0604030504040204" pitchFamily="34" charset="-128"/>
                <a:ea typeface="Meiryo" panose="020B0604030504040204" pitchFamily="34" charset="-128"/>
              </a:rPr>
              <a:t>の導入にるメリット</a:t>
            </a:r>
            <a:endParaRPr lang="ja-JP" altLang="en-US" b="1">
              <a:solidFill>
                <a:schemeClr val="bg1"/>
              </a:solidFill>
            </a:endParaRPr>
          </a:p>
        </p:txBody>
      </p:sp>
      <p:sp>
        <p:nvSpPr>
          <p:cNvPr id="10" name="テキスト ボックス 9">
            <a:extLst>
              <a:ext uri="{FF2B5EF4-FFF2-40B4-BE49-F238E27FC236}">
                <a16:creationId xmlns:a16="http://schemas.microsoft.com/office/drawing/2014/main" id="{8891150E-591A-6A2F-339F-771C57E95AAE}"/>
              </a:ext>
            </a:extLst>
          </p:cNvPr>
          <p:cNvSpPr txBox="1"/>
          <p:nvPr/>
        </p:nvSpPr>
        <p:spPr>
          <a:xfrm>
            <a:off x="4334487" y="1601324"/>
            <a:ext cx="4582711" cy="36933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想定されるユースケース</a:t>
            </a:r>
            <a:endParaRPr lang="ja-JP" altLang="en-US" b="1">
              <a:solidFill>
                <a:schemeClr val="bg1"/>
              </a:solidFill>
            </a:endParaRPr>
          </a:p>
        </p:txBody>
      </p:sp>
      <p:sp>
        <p:nvSpPr>
          <p:cNvPr id="13" name="右矢印 12">
            <a:extLst>
              <a:ext uri="{FF2B5EF4-FFF2-40B4-BE49-F238E27FC236}">
                <a16:creationId xmlns:a16="http://schemas.microsoft.com/office/drawing/2014/main" id="{3B624EB7-78FA-44C4-A2E5-CBBAC2437E8C}"/>
              </a:ext>
            </a:extLst>
          </p:cNvPr>
          <p:cNvSpPr/>
          <p:nvPr/>
        </p:nvSpPr>
        <p:spPr>
          <a:xfrm>
            <a:off x="4035016" y="3334864"/>
            <a:ext cx="326093" cy="1221822"/>
          </a:xfrm>
          <a:prstGeom prst="rightArrow">
            <a:avLst>
              <a:gd name="adj1" fmla="val 70885"/>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661644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BF393A-1F4F-5B12-215B-B07BB6C465A7}"/>
              </a:ext>
            </a:extLst>
          </p:cNvPr>
          <p:cNvSpPr>
            <a:spLocks noGrp="1"/>
          </p:cNvSpPr>
          <p:nvPr>
            <p:ph type="title"/>
          </p:nvPr>
        </p:nvSpPr>
        <p:spPr/>
        <p:txBody>
          <a:bodyPr/>
          <a:lstStyle/>
          <a:p>
            <a:r>
              <a:rPr lang="en" altLang="ja-JP" dirty="0"/>
              <a:t>AIOps</a:t>
            </a:r>
            <a:r>
              <a:rPr lang="ja-JP" altLang="en-US" dirty="0"/>
              <a:t>を構成する機能・役割</a:t>
            </a:r>
            <a:endParaRPr kumimoji="1" lang="ja-JP" altLang="en-US" dirty="0"/>
          </a:p>
        </p:txBody>
      </p:sp>
      <p:sp>
        <p:nvSpPr>
          <p:cNvPr id="7" name="正方形/長方形 6">
            <a:extLst>
              <a:ext uri="{FF2B5EF4-FFF2-40B4-BE49-F238E27FC236}">
                <a16:creationId xmlns:a16="http://schemas.microsoft.com/office/drawing/2014/main" id="{1F11E2D7-622C-18F1-EEB7-9893F778C742}"/>
              </a:ext>
            </a:extLst>
          </p:cNvPr>
          <p:cNvSpPr/>
          <p:nvPr/>
        </p:nvSpPr>
        <p:spPr>
          <a:xfrm>
            <a:off x="1283690" y="1465519"/>
            <a:ext cx="3187219" cy="241713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3256B579-18EC-EB00-617C-2609EAC3B9BA}"/>
              </a:ext>
            </a:extLst>
          </p:cNvPr>
          <p:cNvSpPr/>
          <p:nvPr/>
        </p:nvSpPr>
        <p:spPr>
          <a:xfrm>
            <a:off x="4673093" y="1465519"/>
            <a:ext cx="3187219" cy="2417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BD87564-A127-A221-A51D-9593630B1D53}"/>
              </a:ext>
            </a:extLst>
          </p:cNvPr>
          <p:cNvSpPr/>
          <p:nvPr/>
        </p:nvSpPr>
        <p:spPr>
          <a:xfrm>
            <a:off x="1295897" y="4083383"/>
            <a:ext cx="3187219" cy="241713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B3943589-BC2D-2AB4-B651-DDB3E8AAACFF}"/>
              </a:ext>
            </a:extLst>
          </p:cNvPr>
          <p:cNvSpPr/>
          <p:nvPr/>
        </p:nvSpPr>
        <p:spPr>
          <a:xfrm>
            <a:off x="4673093" y="4083383"/>
            <a:ext cx="3187219" cy="241713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5C6D1399-1991-0A7A-DF36-44372018A3C5}"/>
              </a:ext>
            </a:extLst>
          </p:cNvPr>
          <p:cNvGrpSpPr/>
          <p:nvPr/>
        </p:nvGrpSpPr>
        <p:grpSpPr>
          <a:xfrm>
            <a:off x="4166965" y="3522678"/>
            <a:ext cx="810069" cy="920681"/>
            <a:chOff x="7558994" y="4178748"/>
            <a:chExt cx="810069" cy="920681"/>
          </a:xfrm>
        </p:grpSpPr>
        <p:sp>
          <p:nvSpPr>
            <p:cNvPr id="4" name="正方形/長方形 3">
              <a:extLst>
                <a:ext uri="{FF2B5EF4-FFF2-40B4-BE49-F238E27FC236}">
                  <a16:creationId xmlns:a16="http://schemas.microsoft.com/office/drawing/2014/main" id="{8742277D-5401-AE5C-0FCB-B3E78A6C5E4B}"/>
                </a:ext>
              </a:extLst>
            </p:cNvPr>
            <p:cNvSpPr/>
            <p:nvPr/>
          </p:nvSpPr>
          <p:spPr>
            <a:xfrm>
              <a:off x="7685171" y="4328585"/>
              <a:ext cx="506126" cy="3648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descr="図形&#10;&#10;中程度の精度で自動的に生成された説明">
              <a:extLst>
                <a:ext uri="{FF2B5EF4-FFF2-40B4-BE49-F238E27FC236}">
                  <a16:creationId xmlns:a16="http://schemas.microsoft.com/office/drawing/2014/main" id="{75C6B0F7-396E-818A-9058-6997BAC65B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8994" y="4178748"/>
              <a:ext cx="810069" cy="920681"/>
            </a:xfrm>
            <a:prstGeom prst="rect">
              <a:avLst/>
            </a:prstGeom>
            <a:effectLst>
              <a:outerShdw blurRad="50800" dist="38100" dir="2700000" algn="tl" rotWithShape="0">
                <a:prstClr val="black">
                  <a:alpha val="40000"/>
                </a:prstClr>
              </a:outerShdw>
            </a:effectLst>
          </p:spPr>
        </p:pic>
      </p:grpSp>
      <p:sp>
        <p:nvSpPr>
          <p:cNvPr id="12" name="テキスト ボックス 11">
            <a:extLst>
              <a:ext uri="{FF2B5EF4-FFF2-40B4-BE49-F238E27FC236}">
                <a16:creationId xmlns:a16="http://schemas.microsoft.com/office/drawing/2014/main" id="{771C64F8-C57A-70CD-0EB7-76B28EABDBCD}"/>
              </a:ext>
            </a:extLst>
          </p:cNvPr>
          <p:cNvSpPr txBox="1"/>
          <p:nvPr/>
        </p:nvSpPr>
        <p:spPr>
          <a:xfrm>
            <a:off x="439479" y="941623"/>
            <a:ext cx="8257954" cy="369332"/>
          </a:xfrm>
          <a:prstGeom prst="rect">
            <a:avLst/>
          </a:prstGeom>
          <a:noFill/>
        </p:spPr>
        <p:txBody>
          <a:bodyPr wrap="square">
            <a:spAutoFit/>
          </a:bodyPr>
          <a:lstStyle/>
          <a:p>
            <a:pPr algn="ctr"/>
            <a:r>
              <a:rPr lang="ja-JP" altLang="en-US">
                <a:latin typeface="Meiryo" panose="020B0604030504040204" pitchFamily="34" charset="-128"/>
                <a:ea typeface="Meiryo" panose="020B0604030504040204" pitchFamily="34" charset="-128"/>
              </a:rPr>
              <a:t>複数の技術やプロセスが連携して実現される総合的なプラットフォーム</a:t>
            </a:r>
          </a:p>
        </p:txBody>
      </p:sp>
      <p:sp>
        <p:nvSpPr>
          <p:cNvPr id="14" name="テキスト ボックス 13">
            <a:extLst>
              <a:ext uri="{FF2B5EF4-FFF2-40B4-BE49-F238E27FC236}">
                <a16:creationId xmlns:a16="http://schemas.microsoft.com/office/drawing/2014/main" id="{AFAAB9FA-8FFE-39BB-6647-F70A670191EA}"/>
              </a:ext>
            </a:extLst>
          </p:cNvPr>
          <p:cNvSpPr txBox="1"/>
          <p:nvPr/>
        </p:nvSpPr>
        <p:spPr>
          <a:xfrm>
            <a:off x="1367475" y="1895496"/>
            <a:ext cx="3019647" cy="1477328"/>
          </a:xfrm>
          <a:prstGeom prst="rect">
            <a:avLst/>
          </a:prstGeom>
          <a:noFill/>
        </p:spPr>
        <p:txBody>
          <a:bodyPr wrap="square">
            <a:spAutoFit/>
          </a:bodyPr>
          <a:lstStyle/>
          <a:p>
            <a:r>
              <a:rPr lang="ja-JP" altLang="en-US" sz="2000" b="1">
                <a:solidFill>
                  <a:schemeClr val="bg1"/>
                </a:solidFill>
                <a:latin typeface="Meiryo" panose="020B0604030504040204" pitchFamily="34" charset="-128"/>
                <a:ea typeface="Meiryo" panose="020B0604030504040204" pitchFamily="34" charset="-128"/>
              </a:rPr>
              <a:t>データ収集と統合</a:t>
            </a:r>
            <a:endParaRPr lang="en-US" altLang="ja-JP" sz="2000" b="1" dirty="0">
              <a:solidFill>
                <a:schemeClr val="bg1"/>
              </a:solidFill>
              <a:latin typeface="Meiryo" panose="020B0604030504040204" pitchFamily="34" charset="-128"/>
              <a:ea typeface="Meiryo" panose="020B0604030504040204" pitchFamily="34" charset="-128"/>
            </a:endParaRPr>
          </a:p>
          <a:p>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複数の</a:t>
            </a:r>
            <a:r>
              <a:rPr lang="en"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システムやデバイスから生成されるログ、メトリクス、イベント情報を統合的に収集し、ビッグデータ基盤で一元管理</a:t>
            </a:r>
          </a:p>
        </p:txBody>
      </p:sp>
      <p:sp>
        <p:nvSpPr>
          <p:cNvPr id="16" name="テキスト ボックス 15">
            <a:extLst>
              <a:ext uri="{FF2B5EF4-FFF2-40B4-BE49-F238E27FC236}">
                <a16:creationId xmlns:a16="http://schemas.microsoft.com/office/drawing/2014/main" id="{6C5EB4A7-7090-4B69-4F75-1FCB42BF2E03}"/>
              </a:ext>
            </a:extLst>
          </p:cNvPr>
          <p:cNvSpPr txBox="1"/>
          <p:nvPr/>
        </p:nvSpPr>
        <p:spPr>
          <a:xfrm>
            <a:off x="4756878" y="1895496"/>
            <a:ext cx="3019647" cy="1477328"/>
          </a:xfrm>
          <a:prstGeom prst="rect">
            <a:avLst/>
          </a:prstGeom>
          <a:noFill/>
        </p:spPr>
        <p:txBody>
          <a:bodyPr wrap="square">
            <a:spAutoFit/>
          </a:bodyPr>
          <a:lstStyle>
            <a:defPPr>
              <a:defRPr lang="ja-JP"/>
            </a:defPPr>
            <a:lvl1pPr>
              <a:defRPr sz="2000" b="1">
                <a:solidFill>
                  <a:schemeClr val="bg1"/>
                </a:solidFill>
                <a:latin typeface="Meiryo" panose="020B0604030504040204" pitchFamily="34" charset="-128"/>
                <a:ea typeface="Meiryo" panose="020B0604030504040204" pitchFamily="34" charset="-128"/>
              </a:defRPr>
            </a:lvl1pPr>
          </a:lstStyle>
          <a:p>
            <a:pPr algn="r"/>
            <a:r>
              <a:rPr lang="ja-JP" altLang="en-US" dirty="0"/>
              <a:t>機械学習と高度な分析</a:t>
            </a:r>
            <a:endParaRPr lang="en-US" altLang="ja-JP" dirty="0"/>
          </a:p>
          <a:p>
            <a:pPr algn="r"/>
            <a:br>
              <a:rPr lang="ja-JP" altLang="en-US" sz="1400" b="0" dirty="0"/>
            </a:br>
            <a:r>
              <a:rPr lang="en" altLang="ja-JP" sz="1400" b="0" dirty="0"/>
              <a:t>AI</a:t>
            </a:r>
            <a:r>
              <a:rPr lang="ja-JP" altLang="en" sz="1400" b="0" dirty="0"/>
              <a:t>・</a:t>
            </a:r>
            <a:r>
              <a:rPr lang="en" altLang="ja-JP" sz="1400" b="0" dirty="0"/>
              <a:t>ML</a:t>
            </a:r>
            <a:r>
              <a:rPr lang="ja-JP" altLang="en-US" sz="1400" b="0" dirty="0"/>
              <a:t>アルゴリズムを活用して</a:t>
            </a:r>
            <a:endParaRPr lang="en-US" altLang="ja-JP" sz="1400" b="0" dirty="0"/>
          </a:p>
          <a:p>
            <a:pPr algn="r"/>
            <a:r>
              <a:rPr lang="ja-JP" altLang="en-US" sz="1400" b="0" dirty="0"/>
              <a:t>データからパターンや異常を抽出これにより、異常検知、根本原因分析、予測分析を実施</a:t>
            </a:r>
          </a:p>
        </p:txBody>
      </p:sp>
      <p:sp>
        <p:nvSpPr>
          <p:cNvPr id="18" name="テキスト ボックス 17">
            <a:extLst>
              <a:ext uri="{FF2B5EF4-FFF2-40B4-BE49-F238E27FC236}">
                <a16:creationId xmlns:a16="http://schemas.microsoft.com/office/drawing/2014/main" id="{D6592167-90AC-EDF2-CE51-EF34D150339B}"/>
              </a:ext>
            </a:extLst>
          </p:cNvPr>
          <p:cNvSpPr txBox="1"/>
          <p:nvPr/>
        </p:nvSpPr>
        <p:spPr>
          <a:xfrm>
            <a:off x="1367474" y="4538833"/>
            <a:ext cx="3019647" cy="1569660"/>
          </a:xfrm>
          <a:prstGeom prst="rect">
            <a:avLst/>
          </a:prstGeom>
          <a:noFill/>
        </p:spPr>
        <p:txBody>
          <a:bodyPr wrap="square">
            <a:spAutoFit/>
          </a:bodyPr>
          <a:lstStyle/>
          <a:p>
            <a:r>
              <a:rPr lang="ja-JP" altLang="en-US" sz="2000" b="1">
                <a:solidFill>
                  <a:schemeClr val="bg1"/>
                </a:solidFill>
                <a:latin typeface="Meiryo" panose="020B0604030504040204" pitchFamily="34" charset="-128"/>
                <a:ea typeface="Meiryo" panose="020B0604030504040204" pitchFamily="34" charset="-128"/>
              </a:rPr>
              <a:t>イベント相関と</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a:solidFill>
                  <a:schemeClr val="bg1"/>
                </a:solidFill>
                <a:latin typeface="Meiryo" panose="020B0604030504040204" pitchFamily="34" charset="-128"/>
                <a:ea typeface="Meiryo" panose="020B0604030504040204" pitchFamily="34" charset="-128"/>
              </a:rPr>
              <a:t>ルールベースの処理</a:t>
            </a:r>
            <a:br>
              <a:rPr lang="ja-JP" altLang="en-US">
                <a:solidFill>
                  <a:schemeClr val="bg1"/>
                </a:solidFill>
                <a:latin typeface="Meiryo" panose="020B0604030504040204" pitchFamily="34" charset="-128"/>
                <a:ea typeface="Meiryo" panose="020B0604030504040204" pitchFamily="34" charset="-128"/>
              </a:rPr>
            </a:b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複数のイベント間の関連性を自動的に分析し、重要なアラートのグループ化や不要なノイズの排除</a:t>
            </a:r>
          </a:p>
        </p:txBody>
      </p:sp>
      <p:sp>
        <p:nvSpPr>
          <p:cNvPr id="20" name="テキスト ボックス 19">
            <a:extLst>
              <a:ext uri="{FF2B5EF4-FFF2-40B4-BE49-F238E27FC236}">
                <a16:creationId xmlns:a16="http://schemas.microsoft.com/office/drawing/2014/main" id="{59CC7568-98C2-5DA5-3362-39485B9A0941}"/>
              </a:ext>
            </a:extLst>
          </p:cNvPr>
          <p:cNvSpPr txBox="1"/>
          <p:nvPr/>
        </p:nvSpPr>
        <p:spPr>
          <a:xfrm>
            <a:off x="4756878" y="4544357"/>
            <a:ext cx="3019647" cy="1569660"/>
          </a:xfrm>
          <a:prstGeom prst="rect">
            <a:avLst/>
          </a:prstGeom>
          <a:noFill/>
        </p:spPr>
        <p:txBody>
          <a:bodyPr wrap="square">
            <a:spAutoFit/>
          </a:bodyPr>
          <a:lstStyle>
            <a:defPPr>
              <a:defRPr lang="ja-JP"/>
            </a:defPPr>
            <a:lvl1pPr>
              <a:defRPr sz="2000" b="1">
                <a:solidFill>
                  <a:schemeClr val="bg1"/>
                </a:solidFill>
                <a:latin typeface="Meiryo" panose="020B0604030504040204" pitchFamily="34" charset="-128"/>
                <a:ea typeface="Meiryo" panose="020B0604030504040204" pitchFamily="34" charset="-128"/>
              </a:defRPr>
            </a:lvl1pPr>
          </a:lstStyle>
          <a:p>
            <a:pPr algn="r"/>
            <a:r>
              <a:rPr lang="ja-JP" altLang="en-US"/>
              <a:t>自動化と</a:t>
            </a:r>
            <a:endParaRPr lang="en-US" altLang="ja-JP" dirty="0"/>
          </a:p>
          <a:p>
            <a:pPr algn="r"/>
            <a:r>
              <a:rPr lang="ja-JP" altLang="en-US"/>
              <a:t>アクションの推奨</a:t>
            </a:r>
            <a:br>
              <a:rPr lang="ja-JP" altLang="en-US" sz="1400" b="0"/>
            </a:br>
            <a:endParaRPr lang="en-US" altLang="ja-JP" sz="1400" b="0" dirty="0"/>
          </a:p>
          <a:p>
            <a:pPr algn="r"/>
            <a:r>
              <a:rPr lang="ja-JP" altLang="en-US" sz="1400" b="0"/>
              <a:t>分析結果に基づいて自動修復スクリプトやランブックを起動し、迅速なインシデント対応を実現</a:t>
            </a:r>
          </a:p>
        </p:txBody>
      </p:sp>
    </p:spTree>
    <p:extLst>
      <p:ext uri="{BB962C8B-B14F-4D97-AF65-F5344CB8AC3E}">
        <p14:creationId xmlns:p14="http://schemas.microsoft.com/office/powerpoint/2010/main" val="2466459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UX</a:t>
            </a:r>
            <a:r>
              <a:rPr lang="ja-JP" altLang="en-US" sz="2400" dirty="0">
                <a:solidFill>
                  <a:srgbClr val="FFFFFF"/>
                </a:solidFill>
                <a:latin typeface="Meiryo" panose="020B0604030504040204" pitchFamily="34" charset="-128"/>
                <a:ea typeface="Meiryo" panose="020B0604030504040204" pitchFamily="34" charset="-128"/>
                <a:cs typeface="Arial"/>
              </a:rPr>
              <a:t>とソフトウェア世界</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8086637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A11D9F00-B60A-8F64-FEC2-A617797759EC}"/>
              </a:ext>
            </a:extLst>
          </p:cNvPr>
          <p:cNvSpPr/>
          <p:nvPr/>
        </p:nvSpPr>
        <p:spPr>
          <a:xfrm>
            <a:off x="230400" y="843517"/>
            <a:ext cx="8686800" cy="574808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BC8BA603-7B35-DDDF-7618-DC2AAFB0823E}"/>
              </a:ext>
            </a:extLst>
          </p:cNvPr>
          <p:cNvSpPr/>
          <p:nvPr/>
        </p:nvSpPr>
        <p:spPr>
          <a:xfrm>
            <a:off x="1052623" y="2459663"/>
            <a:ext cx="7038752" cy="173075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61F1443-04F5-52BB-1472-6EB02EA500B1}"/>
              </a:ext>
            </a:extLst>
          </p:cNvPr>
          <p:cNvSpPr>
            <a:spLocks noGrp="1"/>
          </p:cNvSpPr>
          <p:nvPr>
            <p:ph type="title"/>
          </p:nvPr>
        </p:nvSpPr>
        <p:spPr/>
        <p:txBody>
          <a:bodyPr/>
          <a:lstStyle/>
          <a:p>
            <a:r>
              <a:rPr kumimoji="1" lang="en-US" altLang="ja-JP" dirty="0"/>
              <a:t>SRE</a:t>
            </a:r>
            <a:r>
              <a:rPr kumimoji="1" lang="ja-JP" altLang="en-US" dirty="0"/>
              <a:t>と</a:t>
            </a:r>
            <a:r>
              <a:rPr kumimoji="1" lang="en-US" altLang="ja-JP" dirty="0"/>
              <a:t>AIOps</a:t>
            </a:r>
            <a:endParaRPr kumimoji="1" lang="ja-JP" altLang="en-US" dirty="0"/>
          </a:p>
        </p:txBody>
      </p:sp>
      <p:sp>
        <p:nvSpPr>
          <p:cNvPr id="3" name="正方形/長方形 2">
            <a:extLst>
              <a:ext uri="{FF2B5EF4-FFF2-40B4-BE49-F238E27FC236}">
                <a16:creationId xmlns:a16="http://schemas.microsoft.com/office/drawing/2014/main" id="{25F1A506-7F13-E5CB-37BF-0F104554A96E}"/>
              </a:ext>
            </a:extLst>
          </p:cNvPr>
          <p:cNvSpPr/>
          <p:nvPr/>
        </p:nvSpPr>
        <p:spPr>
          <a:xfrm>
            <a:off x="1052623" y="4230809"/>
            <a:ext cx="7038753" cy="221252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445042D9-5E2B-CE78-700C-F3220A794465}"/>
              </a:ext>
            </a:extLst>
          </p:cNvPr>
          <p:cNvSpPr txBox="1"/>
          <p:nvPr/>
        </p:nvSpPr>
        <p:spPr>
          <a:xfrm>
            <a:off x="1116418" y="4304284"/>
            <a:ext cx="6911163" cy="2139047"/>
          </a:xfrm>
          <a:prstGeom prst="rect">
            <a:avLst/>
          </a:prstGeom>
          <a:noFill/>
        </p:spPr>
        <p:txBody>
          <a:bodyPr wrap="square">
            <a:spAutoFit/>
          </a:bodyPr>
          <a:lstStyle/>
          <a:p>
            <a:pPr algn="ctr"/>
            <a:r>
              <a:rPr lang="en" altLang="ja-JP" sz="3600" b="1" dirty="0">
                <a:solidFill>
                  <a:schemeClr val="bg1"/>
                </a:solidFill>
                <a:latin typeface="Meiryo" panose="020B0604030504040204" pitchFamily="34" charset="-128"/>
                <a:ea typeface="Meiryo" panose="020B0604030504040204" pitchFamily="34" charset="-128"/>
              </a:rPr>
              <a:t>SRE</a:t>
            </a:r>
            <a:r>
              <a:rPr lang="en" altLang="ja-JP" sz="2000" b="1" dirty="0">
                <a:solidFill>
                  <a:schemeClr val="bg1"/>
                </a:solidFill>
                <a:latin typeface="Meiryo" panose="020B0604030504040204" pitchFamily="34" charset="-128"/>
                <a:ea typeface="Meiryo" panose="020B0604030504040204" pitchFamily="34" charset="-128"/>
              </a:rPr>
              <a:t> Site Reliability Engineering</a:t>
            </a:r>
            <a:endParaRPr lang="en-US" altLang="ja-JP" sz="800" dirty="0">
              <a:solidFill>
                <a:schemeClr val="bg1"/>
              </a:solidFill>
              <a:latin typeface="Meiryo" panose="020B0604030504040204" pitchFamily="34" charset="-128"/>
              <a:ea typeface="Meiryo" panose="020B0604030504040204" pitchFamily="34" charset="-128"/>
            </a:endParaRPr>
          </a:p>
          <a:p>
            <a:endParaRPr lang="en" altLang="ja-JP" sz="800" dirty="0">
              <a:solidFill>
                <a:schemeClr val="bg1"/>
              </a:solidFill>
              <a:latin typeface="Meiryo" panose="020B0604030504040204" pitchFamily="34" charset="-128"/>
              <a:ea typeface="Meiryo" panose="020B0604030504040204" pitchFamily="34" charset="-128"/>
            </a:endParaRPr>
          </a:p>
          <a:p>
            <a:pPr>
              <a:spcBef>
                <a:spcPts val="600"/>
              </a:spcBef>
            </a:pPr>
            <a:r>
              <a:rPr lang="en" altLang="ja-JP" sz="1400" dirty="0">
                <a:solidFill>
                  <a:schemeClr val="bg1"/>
                </a:solidFill>
                <a:latin typeface="Meiryo" panose="020B0604030504040204" pitchFamily="34" charset="-128"/>
                <a:ea typeface="Meiryo" panose="020B0604030504040204" pitchFamily="34" charset="-128"/>
              </a:rPr>
              <a:t>Google</a:t>
            </a:r>
            <a:r>
              <a:rPr lang="ja-JP" altLang="en-US" sz="1400" dirty="0">
                <a:solidFill>
                  <a:schemeClr val="bg1"/>
                </a:solidFill>
                <a:latin typeface="Meiryo" panose="020B0604030504040204" pitchFamily="34" charset="-128"/>
                <a:ea typeface="Meiryo" panose="020B0604030504040204" pitchFamily="34" charset="-128"/>
              </a:rPr>
              <a:t>が提唱したアプローチで、ソフトウェア工学の手法を用いて大規模で高信頼性なシステムの運用を実現する実践分野。具体的には、システムの監視、自動化、障害対応、パフォーマンス改善を体系的に行い、サービスの可用性を維持・向上させることを目的としています。</a:t>
            </a:r>
            <a:r>
              <a:rPr lang="en" altLang="ja-JP" sz="1400" dirty="0">
                <a:solidFill>
                  <a:schemeClr val="bg1"/>
                </a:solidFill>
                <a:latin typeface="Meiryo" panose="020B0604030504040204" pitchFamily="34" charset="-128"/>
                <a:ea typeface="Meiryo" panose="020B0604030504040204" pitchFamily="34" charset="-128"/>
              </a:rPr>
              <a:t>SRE</a:t>
            </a:r>
            <a:r>
              <a:rPr lang="ja-JP" altLang="en-US" sz="1400" dirty="0">
                <a:solidFill>
                  <a:schemeClr val="bg1"/>
                </a:solidFill>
                <a:latin typeface="Meiryo" panose="020B0604030504040204" pitchFamily="34" charset="-128"/>
                <a:ea typeface="Meiryo" panose="020B0604030504040204" pitchFamily="34" charset="-128"/>
              </a:rPr>
              <a:t>は、従来の運用作業の反復的な手動プロセスを自動化し、効率的かつ予防的な運用を実現するためのマインドセットと技術力が求められる領域。</a:t>
            </a:r>
          </a:p>
        </p:txBody>
      </p:sp>
      <p:sp>
        <p:nvSpPr>
          <p:cNvPr id="6" name="正方形/長方形 5">
            <a:extLst>
              <a:ext uri="{FF2B5EF4-FFF2-40B4-BE49-F238E27FC236}">
                <a16:creationId xmlns:a16="http://schemas.microsoft.com/office/drawing/2014/main" id="{509F55C4-641F-5736-568A-9D28FA70C6EA}"/>
              </a:ext>
            </a:extLst>
          </p:cNvPr>
          <p:cNvSpPr/>
          <p:nvPr/>
        </p:nvSpPr>
        <p:spPr>
          <a:xfrm>
            <a:off x="1109329" y="3147233"/>
            <a:ext cx="3327992" cy="9803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357772F8-AE0B-074D-D68B-0012832B2810}"/>
              </a:ext>
            </a:extLst>
          </p:cNvPr>
          <p:cNvSpPr/>
          <p:nvPr/>
        </p:nvSpPr>
        <p:spPr>
          <a:xfrm>
            <a:off x="4699589" y="3147233"/>
            <a:ext cx="3327992" cy="9803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61249F5E-463F-9841-325F-4B38DC202875}"/>
              </a:ext>
            </a:extLst>
          </p:cNvPr>
          <p:cNvSpPr txBox="1"/>
          <p:nvPr/>
        </p:nvSpPr>
        <p:spPr>
          <a:xfrm>
            <a:off x="1116418" y="3199490"/>
            <a:ext cx="3327991" cy="861774"/>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自動化による作業負荷の軽減</a:t>
            </a:r>
            <a:br>
              <a:rPr lang="ja-JP" altLang="en-US" sz="1200">
                <a:solidFill>
                  <a:schemeClr val="bg1"/>
                </a:solidFill>
                <a:latin typeface="Meiryo" panose="020B0604030504040204" pitchFamily="34" charset="-128"/>
                <a:ea typeface="Meiryo" panose="020B0604030504040204" pitchFamily="34" charset="-128"/>
              </a:rPr>
            </a:b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ルーチン作業（アラートノイズ除去、イベントの相関、初動対応の自動化など）を自動化</a:t>
            </a:r>
          </a:p>
        </p:txBody>
      </p:sp>
      <p:sp>
        <p:nvSpPr>
          <p:cNvPr id="11" name="テキスト ボックス 10">
            <a:extLst>
              <a:ext uri="{FF2B5EF4-FFF2-40B4-BE49-F238E27FC236}">
                <a16:creationId xmlns:a16="http://schemas.microsoft.com/office/drawing/2014/main" id="{6CED3BA3-A87D-3C4B-127A-3F93B6DC2D5F}"/>
              </a:ext>
            </a:extLst>
          </p:cNvPr>
          <p:cNvSpPr txBox="1"/>
          <p:nvPr/>
        </p:nvSpPr>
        <p:spPr>
          <a:xfrm>
            <a:off x="4699589" y="3199490"/>
            <a:ext cx="3327992" cy="861774"/>
          </a:xfrm>
          <a:prstGeom prst="rect">
            <a:avLst/>
          </a:prstGeom>
          <a:noFill/>
        </p:spPr>
        <p:txBody>
          <a:bodyPr wrap="square">
            <a:spAutoFit/>
          </a:bodyPr>
          <a:lstStyle>
            <a:defPPr>
              <a:defRPr lang="ja-JP"/>
            </a:defPPr>
            <a:lvl1pPr>
              <a:defRPr sz="1200" b="1">
                <a:solidFill>
                  <a:schemeClr val="bg1"/>
                </a:solidFill>
                <a:latin typeface="Meiryo" panose="020B0604030504040204" pitchFamily="34" charset="-128"/>
                <a:ea typeface="Meiryo" panose="020B0604030504040204" pitchFamily="34" charset="-128"/>
              </a:defRPr>
            </a:lvl1pPr>
          </a:lstStyle>
          <a:p>
            <a:pPr algn="ctr"/>
            <a:r>
              <a:rPr lang="ja-JP" altLang="en-US" sz="1400" dirty="0"/>
              <a:t>データ駆動型の意思決定</a:t>
            </a:r>
            <a:br>
              <a:rPr lang="ja-JP" altLang="en-US" dirty="0"/>
            </a:br>
            <a:endParaRPr lang="en-US" altLang="ja-JP" dirty="0"/>
          </a:p>
          <a:p>
            <a:r>
              <a:rPr lang="ja-JP" altLang="en-US" b="0" dirty="0"/>
              <a:t>大量のリアルタイムデータを分析し、問題の兆候や根本原因の候補を提示</a:t>
            </a:r>
          </a:p>
        </p:txBody>
      </p:sp>
      <p:sp>
        <p:nvSpPr>
          <p:cNvPr id="13" name="テキスト ボックス 12">
            <a:extLst>
              <a:ext uri="{FF2B5EF4-FFF2-40B4-BE49-F238E27FC236}">
                <a16:creationId xmlns:a16="http://schemas.microsoft.com/office/drawing/2014/main" id="{073BE191-6F07-7064-1D2A-818B17F26F24}"/>
              </a:ext>
            </a:extLst>
          </p:cNvPr>
          <p:cNvSpPr txBox="1"/>
          <p:nvPr/>
        </p:nvSpPr>
        <p:spPr>
          <a:xfrm>
            <a:off x="1052624" y="2557731"/>
            <a:ext cx="6974957" cy="523220"/>
          </a:xfrm>
          <a:prstGeom prst="rect">
            <a:avLst/>
          </a:prstGeom>
          <a:noFill/>
        </p:spPr>
        <p:txBody>
          <a:bodyPr wrap="square">
            <a:spAutoFit/>
          </a:bodyPr>
          <a:lstStyle/>
          <a:p>
            <a:pPr algn="r"/>
            <a:r>
              <a:rPr lang="ja-JP" altLang="en-US" sz="1400">
                <a:solidFill>
                  <a:schemeClr val="bg1"/>
                </a:solidFill>
                <a:latin typeface="Meiryo" panose="020B0604030504040204" pitchFamily="34" charset="-128"/>
                <a:ea typeface="Meiryo" panose="020B0604030504040204" pitchFamily="34" charset="-128"/>
              </a:rPr>
              <a:t>システムの信頼性、パフォーマンス、可用性を維持するために、運用の自動化</a:t>
            </a:r>
            <a:endParaRPr lang="en-US" altLang="ja-JP" sz="1400" dirty="0">
              <a:solidFill>
                <a:schemeClr val="bg1"/>
              </a:solidFill>
              <a:latin typeface="Meiryo" panose="020B0604030504040204" pitchFamily="34" charset="-128"/>
              <a:ea typeface="Meiryo" panose="020B0604030504040204" pitchFamily="34" charset="-128"/>
            </a:endParaRPr>
          </a:p>
          <a:p>
            <a:pPr algn="r"/>
            <a:r>
              <a:rPr lang="ja-JP" altLang="en-US" sz="1400">
                <a:solidFill>
                  <a:schemeClr val="bg1"/>
                </a:solidFill>
                <a:latin typeface="Meiryo" panose="020B0604030504040204" pitchFamily="34" charset="-128"/>
                <a:ea typeface="Meiryo" panose="020B0604030504040204" pitchFamily="34" charset="-128"/>
              </a:rPr>
              <a:t>エラーバジェットの管理、障害発生時の迅速な対応（</a:t>
            </a:r>
            <a:r>
              <a:rPr lang="en" altLang="ja-JP" sz="1400" dirty="0">
                <a:solidFill>
                  <a:schemeClr val="bg1"/>
                </a:solidFill>
                <a:latin typeface="Meiryo" panose="020B0604030504040204" pitchFamily="34" charset="-128"/>
                <a:ea typeface="Meiryo" panose="020B0604030504040204" pitchFamily="34" charset="-128"/>
              </a:rPr>
              <a:t>MTTD/MTTR</a:t>
            </a:r>
            <a:r>
              <a:rPr lang="ja-JP" altLang="en-US" sz="1400">
                <a:solidFill>
                  <a:schemeClr val="bg1"/>
                </a:solidFill>
                <a:latin typeface="Meiryo" panose="020B0604030504040204" pitchFamily="34" charset="-128"/>
                <a:ea typeface="Meiryo" panose="020B0604030504040204" pitchFamily="34" charset="-128"/>
              </a:rPr>
              <a:t>の短縮）</a:t>
            </a:r>
          </a:p>
        </p:txBody>
      </p:sp>
      <p:grpSp>
        <p:nvGrpSpPr>
          <p:cNvPr id="15" name="グループ化 14">
            <a:extLst>
              <a:ext uri="{FF2B5EF4-FFF2-40B4-BE49-F238E27FC236}">
                <a16:creationId xmlns:a16="http://schemas.microsoft.com/office/drawing/2014/main" id="{F966D551-09EF-EFB9-324E-BF0C8D0DE60C}"/>
              </a:ext>
            </a:extLst>
          </p:cNvPr>
          <p:cNvGrpSpPr/>
          <p:nvPr/>
        </p:nvGrpSpPr>
        <p:grpSpPr>
          <a:xfrm>
            <a:off x="775178" y="2136521"/>
            <a:ext cx="810069" cy="920681"/>
            <a:chOff x="7558994" y="4178748"/>
            <a:chExt cx="810069" cy="920681"/>
          </a:xfrm>
        </p:grpSpPr>
        <p:sp>
          <p:nvSpPr>
            <p:cNvPr id="16" name="正方形/長方形 15">
              <a:extLst>
                <a:ext uri="{FF2B5EF4-FFF2-40B4-BE49-F238E27FC236}">
                  <a16:creationId xmlns:a16="http://schemas.microsoft.com/office/drawing/2014/main" id="{EEC516CC-609E-9865-7CBF-520D9338E777}"/>
                </a:ext>
              </a:extLst>
            </p:cNvPr>
            <p:cNvSpPr/>
            <p:nvPr/>
          </p:nvSpPr>
          <p:spPr>
            <a:xfrm>
              <a:off x="7685171" y="4328585"/>
              <a:ext cx="506126" cy="3648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 name="図 16" descr="図形&#10;&#10;中程度の精度で自動的に生成された説明">
              <a:extLst>
                <a:ext uri="{FF2B5EF4-FFF2-40B4-BE49-F238E27FC236}">
                  <a16:creationId xmlns:a16="http://schemas.microsoft.com/office/drawing/2014/main" id="{190AF7CB-CECF-AC67-AEAB-3B45975906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8994" y="4178748"/>
              <a:ext cx="810069" cy="920681"/>
            </a:xfrm>
            <a:prstGeom prst="rect">
              <a:avLst/>
            </a:prstGeom>
            <a:effectLst>
              <a:outerShdw blurRad="50800" dist="38100" dir="2700000" algn="tl" rotWithShape="0">
                <a:prstClr val="black">
                  <a:alpha val="40000"/>
                </a:prstClr>
              </a:outerShdw>
            </a:effectLst>
          </p:spPr>
        </p:pic>
      </p:grpSp>
      <p:pic>
        <p:nvPicPr>
          <p:cNvPr id="21" name="図 20" descr="図形&#10;&#10;中程度の精度で自動的に生成された説明">
            <a:extLst>
              <a:ext uri="{FF2B5EF4-FFF2-40B4-BE49-F238E27FC236}">
                <a16:creationId xmlns:a16="http://schemas.microsoft.com/office/drawing/2014/main" id="{3389870A-1B76-8613-8315-2C083C8B50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8788" y="997150"/>
            <a:ext cx="770430" cy="728267"/>
          </a:xfrm>
          <a:prstGeom prst="rect">
            <a:avLst/>
          </a:prstGeom>
          <a:ln>
            <a:noFill/>
          </a:ln>
          <a:effectLst>
            <a:outerShdw blurRad="292100" dist="139700" dir="2700000" algn="tl" rotWithShape="0">
              <a:srgbClr val="333333">
                <a:alpha val="65000"/>
              </a:srgbClr>
            </a:outerShdw>
          </a:effectLst>
        </p:spPr>
      </p:pic>
      <p:sp>
        <p:nvSpPr>
          <p:cNvPr id="23" name="テキスト ボックス 22">
            <a:extLst>
              <a:ext uri="{FF2B5EF4-FFF2-40B4-BE49-F238E27FC236}">
                <a16:creationId xmlns:a16="http://schemas.microsoft.com/office/drawing/2014/main" id="{5850908F-5A8C-7908-743E-81D7EBD2FD27}"/>
              </a:ext>
            </a:extLst>
          </p:cNvPr>
          <p:cNvSpPr txBox="1"/>
          <p:nvPr/>
        </p:nvSpPr>
        <p:spPr>
          <a:xfrm>
            <a:off x="1009122" y="1000055"/>
            <a:ext cx="6717203" cy="1077218"/>
          </a:xfrm>
          <a:prstGeom prst="rect">
            <a:avLst/>
          </a:prstGeom>
          <a:noFill/>
        </p:spPr>
        <p:txBody>
          <a:bodyPr wrap="square">
            <a:spAutoFit/>
          </a:bodyPr>
          <a:lstStyle/>
          <a:p>
            <a:r>
              <a:rPr lang="en-US" altLang="ja-JP" sz="1600" b="1" dirty="0">
                <a:latin typeface="Meiryo" panose="020B0604030504040204" pitchFamily="34" charset="-128"/>
                <a:ea typeface="Meiryo" panose="020B0604030504040204" pitchFamily="34" charset="-128"/>
              </a:rPr>
              <a:t>SRE</a:t>
            </a:r>
            <a:r>
              <a:rPr lang="ja-JP" altLang="en-US" sz="1600">
                <a:latin typeface="Meiryo" panose="020B0604030504040204" pitchFamily="34" charset="-128"/>
                <a:ea typeface="Meiryo" panose="020B0604030504040204" pitchFamily="34" charset="-128"/>
              </a:rPr>
              <a:t>は、幅広い技術スキルと深いシステム知識、そして自動化と改善に向けたプロアクティブなマインドセットを持ち、これらを統合することで、現代の複雑なクラウド環境において、信頼性の高いシステム運用を実現し、組織全体のサービス品質向上に貢献することができる。</a:t>
            </a:r>
          </a:p>
        </p:txBody>
      </p:sp>
      <p:sp>
        <p:nvSpPr>
          <p:cNvPr id="25" name="テキスト ボックス 24">
            <a:extLst>
              <a:ext uri="{FF2B5EF4-FFF2-40B4-BE49-F238E27FC236}">
                <a16:creationId xmlns:a16="http://schemas.microsoft.com/office/drawing/2014/main" id="{E5041EC4-383E-F646-3DFA-0A822560B3CE}"/>
              </a:ext>
            </a:extLst>
          </p:cNvPr>
          <p:cNvSpPr txBox="1"/>
          <p:nvPr/>
        </p:nvSpPr>
        <p:spPr>
          <a:xfrm>
            <a:off x="7790121" y="1751546"/>
            <a:ext cx="874071" cy="523220"/>
          </a:xfrm>
          <a:prstGeom prst="rect">
            <a:avLst/>
          </a:prstGeom>
          <a:noFill/>
        </p:spPr>
        <p:txBody>
          <a:bodyPr wrap="square">
            <a:spAutoFit/>
          </a:bodyPr>
          <a:lstStyle/>
          <a:p>
            <a:pPr algn="r"/>
            <a:r>
              <a:rPr lang="en" altLang="ja-JP" sz="2800" dirty="0">
                <a:solidFill>
                  <a:srgbClr val="0432FF"/>
                </a:solidFill>
                <a:latin typeface="Meiryo" panose="020B0604030504040204" pitchFamily="34" charset="-128"/>
                <a:ea typeface="Meiryo" panose="020B0604030504040204" pitchFamily="34" charset="-128"/>
              </a:rPr>
              <a:t>SRE</a:t>
            </a:r>
            <a:endParaRPr lang="en-US" altLang="ja-JP" sz="800" dirty="0">
              <a:solidFill>
                <a:srgbClr val="0432FF"/>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964F388C-E74D-762A-3529-FB9469E17B8F}"/>
              </a:ext>
            </a:extLst>
          </p:cNvPr>
          <p:cNvSpPr txBox="1"/>
          <p:nvPr/>
        </p:nvSpPr>
        <p:spPr>
          <a:xfrm>
            <a:off x="7662530" y="2109517"/>
            <a:ext cx="1015838" cy="338554"/>
          </a:xfrm>
          <a:prstGeom prst="rect">
            <a:avLst/>
          </a:prstGeom>
          <a:noFill/>
        </p:spPr>
        <p:txBody>
          <a:bodyPr wrap="square">
            <a:spAutoFit/>
          </a:bodyPr>
          <a:lstStyle/>
          <a:p>
            <a:pPr algn="r"/>
            <a:r>
              <a:rPr lang="en" altLang="ja-JP" sz="800" dirty="0">
                <a:solidFill>
                  <a:srgbClr val="0432FF"/>
                </a:solidFill>
                <a:latin typeface="Meiryo" panose="020B0604030504040204" pitchFamily="34" charset="-128"/>
                <a:ea typeface="Meiryo" panose="020B0604030504040204" pitchFamily="34" charset="-128"/>
              </a:rPr>
              <a:t>Site Reliability</a:t>
            </a:r>
          </a:p>
          <a:p>
            <a:pPr algn="r"/>
            <a:r>
              <a:rPr lang="en" altLang="ja-JP" sz="800" dirty="0">
                <a:solidFill>
                  <a:srgbClr val="0432FF"/>
                </a:solidFill>
                <a:latin typeface="Meiryo" panose="020B0604030504040204" pitchFamily="34" charset="-128"/>
                <a:ea typeface="Meiryo" panose="020B0604030504040204" pitchFamily="34" charset="-128"/>
              </a:rPr>
              <a:t> Engineer</a:t>
            </a:r>
            <a:endParaRPr lang="ja-JP" altLang="en-US" sz="800"/>
          </a:p>
        </p:txBody>
      </p:sp>
    </p:spTree>
    <p:extLst>
      <p:ext uri="{BB962C8B-B14F-4D97-AF65-F5344CB8AC3E}">
        <p14:creationId xmlns:p14="http://schemas.microsoft.com/office/powerpoint/2010/main" val="340097470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AE8F50-DB0C-7B56-EA3C-633A93D096D5}"/>
              </a:ext>
            </a:extLst>
          </p:cNvPr>
          <p:cNvSpPr>
            <a:spLocks noGrp="1"/>
          </p:cNvSpPr>
          <p:nvPr>
            <p:ph type="title"/>
          </p:nvPr>
        </p:nvSpPr>
        <p:spPr>
          <a:xfrm>
            <a:off x="230400" y="266400"/>
            <a:ext cx="8913600" cy="416221"/>
          </a:xfrm>
        </p:spPr>
        <p:txBody>
          <a:bodyPr/>
          <a:lstStyle/>
          <a:p>
            <a:r>
              <a:rPr lang="ja-JP" altLang="en-US" dirty="0"/>
              <a:t>参考：</a:t>
            </a:r>
            <a:r>
              <a:rPr lang="en" altLang="ja-JP" sz="2800" dirty="0"/>
              <a:t>SRE </a:t>
            </a:r>
            <a:r>
              <a:rPr lang="en" altLang="ja-JP" sz="1800" dirty="0"/>
              <a:t>Site Reliability Engineer </a:t>
            </a:r>
            <a:r>
              <a:rPr lang="ja-JP" altLang="en-US" dirty="0"/>
              <a:t>に求められる知識とスキル</a:t>
            </a:r>
            <a:endParaRPr kumimoji="1" lang="ja-JP" altLang="en-US" dirty="0"/>
          </a:p>
        </p:txBody>
      </p:sp>
      <p:sp>
        <p:nvSpPr>
          <p:cNvPr id="6" name="テキスト ボックス 5">
            <a:extLst>
              <a:ext uri="{FF2B5EF4-FFF2-40B4-BE49-F238E27FC236}">
                <a16:creationId xmlns:a16="http://schemas.microsoft.com/office/drawing/2014/main" id="{B8780C91-2206-54BC-3FFD-42C5C6BEB978}"/>
              </a:ext>
            </a:extLst>
          </p:cNvPr>
          <p:cNvSpPr txBox="1"/>
          <p:nvPr/>
        </p:nvSpPr>
        <p:spPr>
          <a:xfrm>
            <a:off x="173665" y="911543"/>
            <a:ext cx="8796670" cy="5509200"/>
          </a:xfrm>
          <a:prstGeom prst="rect">
            <a:avLst/>
          </a:prstGeom>
          <a:noFill/>
        </p:spPr>
        <p:txBody>
          <a:bodyPr wrap="square">
            <a:spAutoFit/>
          </a:bodyPr>
          <a:lstStyle/>
          <a:p>
            <a:pPr>
              <a:spcBef>
                <a:spcPts val="300"/>
              </a:spcBef>
            </a:pPr>
            <a:r>
              <a:rPr lang="ja-JP" altLang="en-US" sz="1400" b="1">
                <a:latin typeface="Meiryo" panose="020B0604030504040204" pitchFamily="34" charset="-128"/>
                <a:ea typeface="Meiryo" panose="020B0604030504040204" pitchFamily="34" charset="-128"/>
              </a:rPr>
              <a:t>1. 技術的スキル</a:t>
            </a:r>
          </a:p>
          <a:p>
            <a:pPr marL="628650" lvl="1" indent="-171450">
              <a:spcBef>
                <a:spcPts val="300"/>
              </a:spcBef>
              <a:buFont typeface="Wingdings" pitchFamily="2" charset="2"/>
              <a:buChar char="l"/>
            </a:pPr>
            <a:r>
              <a:rPr lang="ja-JP" altLang="en-US" sz="1000" b="1">
                <a:latin typeface="Meiryo" panose="020B0604030504040204" pitchFamily="34" charset="-128"/>
                <a:ea typeface="Meiryo" panose="020B0604030504040204" pitchFamily="34" charset="-128"/>
              </a:rPr>
              <a:t>システムおよびネットワークの深い理解</a:t>
            </a:r>
            <a:r>
              <a:rPr lang="ja-JP" altLang="en-US" sz="1000">
                <a:latin typeface="Meiryo" panose="020B0604030504040204" pitchFamily="34" charset="-128"/>
                <a:ea typeface="Meiryo" panose="020B0604030504040204" pitchFamily="34" charset="-128"/>
              </a:rPr>
              <a:t>：オペレーティングシステム（特にLinux）の知識、ネットワークプロトコル、分散システムの設計と運用についての理解は必須。これにより、障害発生時の原因追求やパフォーマンス改善に役立つ。</a:t>
            </a:r>
          </a:p>
          <a:p>
            <a:pPr marL="628650" lvl="1" indent="-171450">
              <a:spcBef>
                <a:spcPts val="300"/>
              </a:spcBef>
              <a:buFont typeface="Wingdings" pitchFamily="2" charset="2"/>
              <a:buChar char="l"/>
            </a:pPr>
            <a:r>
              <a:rPr lang="ja-JP" altLang="en-US" sz="1000" b="1">
                <a:latin typeface="Meiryo" panose="020B0604030504040204" pitchFamily="34" charset="-128"/>
                <a:ea typeface="Meiryo" panose="020B0604030504040204" pitchFamily="34" charset="-128"/>
              </a:rPr>
              <a:t>プログラミングとスクリプト言語</a:t>
            </a:r>
            <a:r>
              <a:rPr lang="ja-JP" altLang="en-US" sz="1000">
                <a:latin typeface="Meiryo" panose="020B0604030504040204" pitchFamily="34" charset="-128"/>
                <a:ea typeface="Meiryo" panose="020B0604030504040204" pitchFamily="34" charset="-128"/>
              </a:rPr>
              <a:t>：Python、Bash、Goなどを用いた自動化スクリプトやツールの作成ができること。インフラのコード化（IaC：Infrastructure as Code）やCI/CDパイプラインの構築も重要なスキルです。</a:t>
            </a:r>
          </a:p>
          <a:p>
            <a:pPr marL="628650" lvl="1" indent="-171450">
              <a:spcBef>
                <a:spcPts val="300"/>
              </a:spcBef>
              <a:buFont typeface="Wingdings" pitchFamily="2" charset="2"/>
              <a:buChar char="l"/>
            </a:pPr>
            <a:r>
              <a:rPr lang="ja-JP" altLang="en-US" sz="1000" b="1">
                <a:latin typeface="Meiryo" panose="020B0604030504040204" pitchFamily="34" charset="-128"/>
                <a:ea typeface="Meiryo" panose="020B0604030504040204" pitchFamily="34" charset="-128"/>
              </a:rPr>
              <a:t>クラウドプラットフォームの運用経験</a:t>
            </a:r>
            <a:r>
              <a:rPr lang="ja-JP" altLang="en-US" sz="1000">
                <a:latin typeface="Meiryo" panose="020B0604030504040204" pitchFamily="34" charset="-128"/>
                <a:ea typeface="Meiryo" panose="020B0604030504040204" pitchFamily="34" charset="-128"/>
              </a:rPr>
              <a:t>：AWS、Azure、Google Cloud Platformなどのクラウド環境での実務経験や、コンテナ（Docker、Kubernetes）の知識も不可欠。これらのプラットフォーム上での運用自動化やリソース管理は、SREの大きな任務の一つ。</a:t>
            </a:r>
          </a:p>
          <a:p>
            <a:pPr marL="628650" lvl="1" indent="-171450">
              <a:spcBef>
                <a:spcPts val="300"/>
              </a:spcBef>
              <a:buFont typeface="Wingdings" pitchFamily="2" charset="2"/>
              <a:buChar char="l"/>
            </a:pPr>
            <a:r>
              <a:rPr lang="ja-JP" altLang="en-US" sz="1000" b="1">
                <a:latin typeface="Meiryo" panose="020B0604030504040204" pitchFamily="34" charset="-128"/>
                <a:ea typeface="Meiryo" panose="020B0604030504040204" pitchFamily="34" charset="-128"/>
              </a:rPr>
              <a:t>監視・ロギングツールの利用</a:t>
            </a:r>
            <a:r>
              <a:rPr lang="ja-JP" altLang="en-US" sz="1000">
                <a:latin typeface="Meiryo" panose="020B0604030504040204" pitchFamily="34" charset="-128"/>
                <a:ea typeface="Meiryo" panose="020B0604030504040204" pitchFamily="34" charset="-128"/>
              </a:rPr>
              <a:t>：Prometheus、Grafana、ELK Stack、New Relicなど、システムの状態をリアルタイムに把握するためのツールの使用経験。AIOpsツールとの連携も視野に入れ、膨大なログやメトリクスを効率的に分析する技術求められる。</a:t>
            </a:r>
          </a:p>
          <a:p>
            <a:pPr marL="628650" lvl="1" indent="-171450">
              <a:spcBef>
                <a:spcPts val="300"/>
              </a:spcBef>
              <a:buFont typeface="Wingdings" pitchFamily="2" charset="2"/>
              <a:buChar char="l"/>
            </a:pPr>
            <a:r>
              <a:rPr lang="ja-JP" altLang="en-US" sz="1000" b="1">
                <a:latin typeface="Meiryo" panose="020B0604030504040204" pitchFamily="34" charset="-128"/>
                <a:ea typeface="Meiryo" panose="020B0604030504040204" pitchFamily="34" charset="-128"/>
              </a:rPr>
              <a:t>自動化・オーケストレーション</a:t>
            </a:r>
            <a:r>
              <a:rPr lang="ja-JP" altLang="en-US" sz="1000">
                <a:latin typeface="Meiryo" panose="020B0604030504040204" pitchFamily="34" charset="-128"/>
                <a:ea typeface="Meiryo" panose="020B0604030504040204" pitchFamily="34" charset="-128"/>
              </a:rPr>
              <a:t>：Ansible、Terraform、Chefなどの自動化ツールを駆使して、手動作業を排除し、システムの一貫性と再現性を保つためのスクリプト作成能力。</a:t>
            </a:r>
          </a:p>
          <a:p>
            <a:pPr>
              <a:spcBef>
                <a:spcPts val="300"/>
              </a:spcBef>
            </a:pPr>
            <a:endParaRPr lang="ja-JP" altLang="en-US" sz="800">
              <a:latin typeface="Meiryo" panose="020B0604030504040204" pitchFamily="34" charset="-128"/>
              <a:ea typeface="Meiryo" panose="020B0604030504040204" pitchFamily="34" charset="-128"/>
            </a:endParaRPr>
          </a:p>
          <a:p>
            <a:pPr>
              <a:spcBef>
                <a:spcPts val="300"/>
              </a:spcBef>
            </a:pPr>
            <a:r>
              <a:rPr lang="ja-JP" altLang="en-US" sz="1400" b="1">
                <a:latin typeface="Meiryo" panose="020B0604030504040204" pitchFamily="34" charset="-128"/>
                <a:ea typeface="Meiryo" panose="020B0604030504040204" pitchFamily="34" charset="-128"/>
              </a:rPr>
              <a:t>2. 必要な知識</a:t>
            </a:r>
          </a:p>
          <a:p>
            <a:pPr marL="628650" lvl="1" indent="-171450">
              <a:spcBef>
                <a:spcPts val="300"/>
              </a:spcBef>
              <a:buFont typeface="Wingdings" pitchFamily="2" charset="2"/>
              <a:buChar char="l"/>
            </a:pPr>
            <a:r>
              <a:rPr lang="ja-JP" altLang="en-US" sz="1000" b="1">
                <a:latin typeface="Meiryo" panose="020B0604030504040204" pitchFamily="34" charset="-128"/>
                <a:ea typeface="Meiryo" panose="020B0604030504040204" pitchFamily="34" charset="-128"/>
              </a:rPr>
              <a:t>分散システムと可用性の設計</a:t>
            </a:r>
            <a:r>
              <a:rPr lang="ja-JP" altLang="en-US" sz="1000">
                <a:latin typeface="Meiryo" panose="020B0604030504040204" pitchFamily="34" charset="-128"/>
                <a:ea typeface="Meiryo" panose="020B0604030504040204" pitchFamily="34" charset="-128"/>
              </a:rPr>
              <a:t>：大規模分散システムの設計原則、冗長性、フェイルオーバー戦略、キャパシティプランニングの知識が重要。SREは「Design for Failure」や「Design for Resiliency」の考え方を実践する必要がある。</a:t>
            </a:r>
          </a:p>
          <a:p>
            <a:pPr marL="628650" lvl="1" indent="-171450">
              <a:spcBef>
                <a:spcPts val="300"/>
              </a:spcBef>
              <a:buFont typeface="Wingdings" pitchFamily="2" charset="2"/>
              <a:buChar char="l"/>
            </a:pPr>
            <a:r>
              <a:rPr lang="ja-JP" altLang="en-US" sz="1000" b="1">
                <a:latin typeface="Meiryo" panose="020B0604030504040204" pitchFamily="34" charset="-128"/>
                <a:ea typeface="Meiryo" panose="020B0604030504040204" pitchFamily="34" charset="-128"/>
              </a:rPr>
              <a:t>SLA/SLO/エラーバジェットの概念</a:t>
            </a:r>
            <a:r>
              <a:rPr lang="ja-JP" altLang="en-US" sz="1000">
                <a:latin typeface="Meiryo" panose="020B0604030504040204" pitchFamily="34" charset="-128"/>
                <a:ea typeface="Meiryo" panose="020B0604030504040204" pitchFamily="34" charset="-128"/>
              </a:rPr>
              <a:t>：サービスレベルの目標を設定し、達成するための指標管理の知識。エラーバジェットの管理を通じ、信頼性と機能開発のバランスを取る判断力も求めらる。</a:t>
            </a:r>
          </a:p>
          <a:p>
            <a:pPr marL="628650" lvl="1" indent="-171450">
              <a:spcBef>
                <a:spcPts val="300"/>
              </a:spcBef>
              <a:buFont typeface="Wingdings" pitchFamily="2" charset="2"/>
              <a:buChar char="l"/>
            </a:pPr>
            <a:r>
              <a:rPr lang="ja-JP" altLang="en-US" sz="1000" b="1">
                <a:latin typeface="Meiryo" panose="020B0604030504040204" pitchFamily="34" charset="-128"/>
                <a:ea typeface="Meiryo" panose="020B0604030504040204" pitchFamily="34" charset="-128"/>
              </a:rPr>
              <a:t>DevOpsやAIOpsの理解</a:t>
            </a:r>
            <a:r>
              <a:rPr lang="ja-JP" altLang="en-US" sz="1000">
                <a:latin typeface="Meiryo" panose="020B0604030504040204" pitchFamily="34" charset="-128"/>
                <a:ea typeface="Meiryo" panose="020B0604030504040204" pitchFamily="34" charset="-128"/>
              </a:rPr>
              <a:t>：開発と運用のプロセス改善や、AIOpsを活用した自動化による運用効率化に関する理論と実践。SREはこれらの考え方を組織全体に浸透させる役割も担う。</a:t>
            </a:r>
          </a:p>
          <a:p>
            <a:pPr>
              <a:spcBef>
                <a:spcPts val="300"/>
              </a:spcBef>
            </a:pPr>
            <a:endParaRPr lang="ja-JP" altLang="en-US" sz="800">
              <a:latin typeface="Meiryo" panose="020B0604030504040204" pitchFamily="34" charset="-128"/>
              <a:ea typeface="Meiryo" panose="020B0604030504040204" pitchFamily="34" charset="-128"/>
            </a:endParaRPr>
          </a:p>
          <a:p>
            <a:pPr>
              <a:spcBef>
                <a:spcPts val="300"/>
              </a:spcBef>
            </a:pPr>
            <a:r>
              <a:rPr lang="ja-JP" altLang="en-US" sz="1400" b="1">
                <a:latin typeface="Meiryo" panose="020B0604030504040204" pitchFamily="34" charset="-128"/>
                <a:ea typeface="Meiryo" panose="020B0604030504040204" pitchFamily="34" charset="-128"/>
              </a:rPr>
              <a:t>3. マインドセット</a:t>
            </a:r>
          </a:p>
          <a:p>
            <a:pPr marL="628650" lvl="1" indent="-171450">
              <a:spcBef>
                <a:spcPts val="300"/>
              </a:spcBef>
              <a:buFont typeface="Wingdings" pitchFamily="2" charset="2"/>
              <a:buChar char="l"/>
            </a:pPr>
            <a:r>
              <a:rPr lang="ja-JP" altLang="en-US" sz="1000" b="1">
                <a:latin typeface="Meiryo" panose="020B0604030504040204" pitchFamily="34" charset="-128"/>
                <a:ea typeface="Meiryo" panose="020B0604030504040204" pitchFamily="34" charset="-128"/>
              </a:rPr>
              <a:t>プロアクティブかつ継続的改善の姿勢</a:t>
            </a:r>
            <a:r>
              <a:rPr lang="ja-JP" altLang="en-US" sz="1000">
                <a:latin typeface="Meiryo" panose="020B0604030504040204" pitchFamily="34" charset="-128"/>
                <a:ea typeface="Meiryo" panose="020B0604030504040204" pitchFamily="34" charset="-128"/>
              </a:rPr>
              <a:t>：SREは問題発生後の修復だけでなく、問題が発生する前に予兆を捉え、システムの改善を図る必要がある。定期的なポストモーテム（blameless postmortem）やフィードバックループを通じた継続的改善は、SREの根幹を成すマインドセット。</a:t>
            </a:r>
          </a:p>
          <a:p>
            <a:pPr marL="628650" lvl="1" indent="-171450">
              <a:spcBef>
                <a:spcPts val="300"/>
              </a:spcBef>
              <a:buFont typeface="Wingdings" pitchFamily="2" charset="2"/>
              <a:buChar char="l"/>
            </a:pPr>
            <a:r>
              <a:rPr lang="ja-JP" altLang="en-US" sz="1000" b="1">
                <a:latin typeface="Meiryo" panose="020B0604030504040204" pitchFamily="34" charset="-128"/>
                <a:ea typeface="Meiryo" panose="020B0604030504040204" pitchFamily="34" charset="-128"/>
              </a:rPr>
              <a:t>自動化への強いコミットメント</a:t>
            </a:r>
            <a:r>
              <a:rPr lang="ja-JP" altLang="en-US" sz="1000">
                <a:latin typeface="Meiryo" panose="020B0604030504040204" pitchFamily="34" charset="-128"/>
                <a:ea typeface="Meiryo" panose="020B0604030504040204" pitchFamily="34" charset="-128"/>
              </a:rPr>
              <a:t>：手動作業を極力排除し、効率化を進めるための自動化への情熱。自らツールやスクリプトを開発して、運用プロセスを自動化するという「自動化思考」は、SREに不可欠。</a:t>
            </a:r>
          </a:p>
          <a:p>
            <a:pPr marL="628650" lvl="1" indent="-171450">
              <a:spcBef>
                <a:spcPts val="300"/>
              </a:spcBef>
              <a:buFont typeface="Wingdings" pitchFamily="2" charset="2"/>
              <a:buChar char="l"/>
            </a:pPr>
            <a:r>
              <a:rPr lang="ja-JP" altLang="en-US" sz="1000" b="1">
                <a:latin typeface="Meiryo" panose="020B0604030504040204" pitchFamily="34" charset="-128"/>
                <a:ea typeface="Meiryo" panose="020B0604030504040204" pitchFamily="34" charset="-128"/>
              </a:rPr>
              <a:t>問題解決志向と柔軟性</a:t>
            </a:r>
            <a:r>
              <a:rPr lang="ja-JP" altLang="en-US" sz="1000">
                <a:latin typeface="Meiryo" panose="020B0604030504040204" pitchFamily="34" charset="-128"/>
                <a:ea typeface="Meiryo" panose="020B0604030504040204" pitchFamily="34" charset="-128"/>
              </a:rPr>
              <a:t>：予期せぬ障害や変化に対して迅速かつ柔軟に対応する能力。失敗を学びの機会と捉え、次への改善に結びつける姿勢が求められる。</a:t>
            </a:r>
          </a:p>
          <a:p>
            <a:pPr marL="628650" lvl="1" indent="-171450">
              <a:spcBef>
                <a:spcPts val="300"/>
              </a:spcBef>
              <a:buFont typeface="Wingdings" pitchFamily="2" charset="2"/>
              <a:buChar char="l"/>
            </a:pPr>
            <a:r>
              <a:rPr lang="ja-JP" altLang="en-US" sz="1000" b="1">
                <a:latin typeface="Meiryo" panose="020B0604030504040204" pitchFamily="34" charset="-128"/>
                <a:ea typeface="Meiryo" panose="020B0604030504040204" pitchFamily="34" charset="-128"/>
              </a:rPr>
              <a:t>協調性とコミュニケーション能力</a:t>
            </a:r>
            <a:r>
              <a:rPr lang="ja-JP" altLang="en-US" sz="1000">
                <a:latin typeface="Meiryo" panose="020B0604030504040204" pitchFamily="34" charset="-128"/>
                <a:ea typeface="Meiryo" panose="020B0604030504040204" pitchFamily="34" charset="-128"/>
              </a:rPr>
              <a:t>：SREは開発者、運用チーム、セキュリティ担当などと連携して作業するため、優れたコミュニケーション能力とチームワークが重要。異なる部門との橋渡し役としての役割を果たすことが期待。</a:t>
            </a:r>
          </a:p>
        </p:txBody>
      </p:sp>
    </p:spTree>
    <p:extLst>
      <p:ext uri="{BB962C8B-B14F-4D97-AF65-F5344CB8AC3E}">
        <p14:creationId xmlns:p14="http://schemas.microsoft.com/office/powerpoint/2010/main" val="23007606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A8DFB-7043-0380-EAD8-3BBD96FA4D7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5B934CD-4BC4-60F0-B0B4-BDC053AA678E}"/>
              </a:ext>
            </a:extLst>
          </p:cNvPr>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Meiryo" panose="020B0604030504040204" pitchFamily="34" charset="-128"/>
                <a:ea typeface="Meiryo" panose="020B0604030504040204" pitchFamily="34" charset="-128"/>
                <a:cs typeface="Arial"/>
              </a:rPr>
              <a:t>量子コンピュータと量子暗号</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a:extLst>
              <a:ext uri="{FF2B5EF4-FFF2-40B4-BE49-F238E27FC236}">
                <a16:creationId xmlns:a16="http://schemas.microsoft.com/office/drawing/2014/main" id="{98163494-EAF9-F7A8-F8D3-09208D84BBEF}"/>
              </a:ext>
            </a:extLst>
          </p:cNvPr>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3" name="テキスト ボックス 2">
            <a:extLst>
              <a:ext uri="{FF2B5EF4-FFF2-40B4-BE49-F238E27FC236}">
                <a16:creationId xmlns:a16="http://schemas.microsoft.com/office/drawing/2014/main" id="{2370A0AE-40BC-2775-463F-C91423D90AD0}"/>
              </a:ext>
            </a:extLst>
          </p:cNvPr>
          <p:cNvSpPr txBox="1"/>
          <p:nvPr/>
        </p:nvSpPr>
        <p:spPr>
          <a:xfrm>
            <a:off x="913623" y="4239334"/>
            <a:ext cx="7416365" cy="2056973"/>
          </a:xfrm>
          <a:prstGeom prst="rect">
            <a:avLst/>
          </a:prstGeom>
          <a:noFill/>
        </p:spPr>
        <p:txBody>
          <a:bodyPr wrap="square">
            <a:spAutoFit/>
          </a:bodyPr>
          <a:lstStyle/>
          <a:p>
            <a:pPr>
              <a:lnSpc>
                <a:spcPct val="114000"/>
              </a:lnSpc>
              <a:buNone/>
            </a:pPr>
            <a:endParaRPr lang="en-US" altLang="ja-JP" sz="1400" dirty="0">
              <a:effectLst/>
              <a:latin typeface="Meiryo" panose="020B0604030504040204" pitchFamily="34" charset="-128"/>
              <a:ea typeface="Meiryo" panose="020B0604030504040204" pitchFamily="34" charset="-128"/>
              <a:cs typeface="Google Sans Text"/>
            </a:endParaRPr>
          </a:p>
          <a:p>
            <a:pPr>
              <a:lnSpc>
                <a:spcPct val="114000"/>
              </a:lnSpc>
              <a:buNone/>
            </a:pPr>
            <a:r>
              <a:rPr lang="ja-JP" altLang="ja-JP" sz="1400">
                <a:effectLst/>
                <a:latin typeface="Meiryo" panose="020B0604030504040204" pitchFamily="34" charset="-128"/>
                <a:ea typeface="Meiryo" panose="020B0604030504040204" pitchFamily="34" charset="-128"/>
                <a:cs typeface="Google Sans Text"/>
              </a:rPr>
              <a:t>量子コンピュータは、その圧倒的な計算速度だけではなく、「世界をあるがままにシミュレーションすること」で、コンピューティングの常識を根本から覆すパラダイムシフトです。</a:t>
            </a:r>
            <a:endParaRPr lang="en-US" altLang="ja-JP" sz="1400" dirty="0">
              <a:effectLst/>
              <a:latin typeface="Meiryo" panose="020B0604030504040204" pitchFamily="34" charset="-128"/>
              <a:ea typeface="Meiryo" panose="020B0604030504040204" pitchFamily="34" charset="-128"/>
              <a:cs typeface="Google Sans Text"/>
            </a:endParaRPr>
          </a:p>
          <a:p>
            <a:pPr>
              <a:lnSpc>
                <a:spcPct val="114000"/>
              </a:lnSpc>
              <a:buNone/>
            </a:pPr>
            <a:endParaRPr lang="en-US" altLang="ja-JP" sz="1400" dirty="0">
              <a:latin typeface="Meiryo" panose="020B0604030504040204" pitchFamily="34" charset="-128"/>
              <a:ea typeface="Meiryo" panose="020B0604030504040204" pitchFamily="34" charset="-128"/>
              <a:cs typeface="Google Sans Text"/>
            </a:endParaRPr>
          </a:p>
          <a:p>
            <a:pPr>
              <a:lnSpc>
                <a:spcPct val="114000"/>
              </a:lnSpc>
              <a:buNone/>
            </a:pPr>
            <a:r>
              <a:rPr lang="ja-JP" altLang="ja-JP" sz="1400">
                <a:effectLst/>
                <a:latin typeface="Meiryo" panose="020B0604030504040204" pitchFamily="34" charset="-128"/>
                <a:ea typeface="Meiryo" panose="020B0604030504040204" pitchFamily="34" charset="-128"/>
                <a:cs typeface="Google Sans Text"/>
              </a:rPr>
              <a:t>その実用化が間近に迫っている今、基本と関連する量子テクノロジーについて、わかりやすく解説します。</a:t>
            </a:r>
            <a:endParaRPr lang="ja-JP" altLang="ja-JP" sz="1400">
              <a:effectLst/>
              <a:latin typeface="Meiryo" panose="020B0604030504040204" pitchFamily="34" charset="-128"/>
              <a:ea typeface="Meiryo" panose="020B0604030504040204" pitchFamily="34" charset="-128"/>
            </a:endParaRPr>
          </a:p>
          <a:p>
            <a:pPr>
              <a:lnSpc>
                <a:spcPct val="114000"/>
              </a:lnSpc>
              <a:buNone/>
            </a:pPr>
            <a:r>
              <a:rPr lang="en-US" altLang="ja-JP" sz="1400" dirty="0">
                <a:effectLst/>
                <a:latin typeface="Meiryo" panose="020B0604030504040204" pitchFamily="34" charset="-128"/>
                <a:ea typeface="Meiryo" panose="020B0604030504040204" pitchFamily="34" charset="-128"/>
                <a:cs typeface="Google Sans Text"/>
              </a:rPr>
              <a:t> </a:t>
            </a:r>
            <a:endParaRPr lang="ja-JP" altLang="ja-JP" sz="1400">
              <a:effectLst/>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27F41A77-1364-5AD5-DEA1-59C8376BAA5C}"/>
              </a:ext>
            </a:extLst>
          </p:cNvPr>
          <p:cNvSpPr txBox="1"/>
          <p:nvPr/>
        </p:nvSpPr>
        <p:spPr>
          <a:xfrm>
            <a:off x="913623" y="2367213"/>
            <a:ext cx="4582160" cy="408125"/>
          </a:xfrm>
          <a:prstGeom prst="rect">
            <a:avLst/>
          </a:prstGeom>
          <a:noFill/>
        </p:spPr>
        <p:txBody>
          <a:bodyPr wrap="square">
            <a:spAutoFit/>
          </a:bodyPr>
          <a:lstStyle/>
          <a:p>
            <a:pPr>
              <a:lnSpc>
                <a:spcPct val="114000"/>
              </a:lnSpc>
              <a:buNone/>
            </a:pPr>
            <a:r>
              <a:rPr lang="ja-JP" altLang="ja-JP" sz="1800" b="1" dirty="0">
                <a:solidFill>
                  <a:srgbClr val="0070C0"/>
                </a:solidFill>
                <a:effectLst/>
                <a:latin typeface="Meiryo" panose="020B0604030504040204" pitchFamily="34" charset="-128"/>
                <a:ea typeface="Meiryo" panose="020B0604030504040204" pitchFamily="34" charset="-128"/>
                <a:cs typeface="Google Sans Text"/>
              </a:rPr>
              <a:t>コンピューティングの常識を覆す</a:t>
            </a:r>
            <a:endParaRPr lang="ja-JP" altLang="ja-JP" sz="1800" dirty="0">
              <a:solidFill>
                <a:srgbClr val="0070C0"/>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547807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スポーツゲーム が含まれている画像&#10;&#10;AI 生成コンテンツは誤りを含む可能性があります。">
            <a:extLst>
              <a:ext uri="{FF2B5EF4-FFF2-40B4-BE49-F238E27FC236}">
                <a16:creationId xmlns:a16="http://schemas.microsoft.com/office/drawing/2014/main" id="{F1C21491-CC5E-D164-F20A-02B6090514E4}"/>
              </a:ext>
            </a:extLst>
          </p:cNvPr>
          <p:cNvPicPr>
            <a:picLocks noChangeAspect="1"/>
          </p:cNvPicPr>
          <p:nvPr/>
        </p:nvPicPr>
        <p:blipFill>
          <a:blip r:embed="rId2" cstate="print">
            <a:clrChange>
              <a:clrFrom>
                <a:srgbClr val="F8F8F8"/>
              </a:clrFrom>
              <a:clrTo>
                <a:srgbClr val="F8F8F8">
                  <a:alpha val="0"/>
                </a:srgbClr>
              </a:clrTo>
            </a:clrChange>
            <a:extLst>
              <a:ext uri="{28A0092B-C50C-407E-A947-70E740481C1C}">
                <a14:useLocalDpi xmlns:a14="http://schemas.microsoft.com/office/drawing/2010/main"/>
              </a:ext>
            </a:extLst>
          </a:blip>
          <a:srcRect/>
          <a:stretch>
            <a:fillRect/>
          </a:stretch>
        </p:blipFill>
        <p:spPr>
          <a:xfrm>
            <a:off x="427264" y="3382165"/>
            <a:ext cx="1669882" cy="1681594"/>
          </a:xfrm>
          <a:prstGeom prst="rect">
            <a:avLst/>
          </a:prstGeom>
        </p:spPr>
      </p:pic>
      <p:pic>
        <p:nvPicPr>
          <p:cNvPr id="32" name="図 31" descr="グラフィカル ユーザー インターフェイス が含まれている画像&#10;&#10;AI 生成コンテンツは誤りを含む可能性があります。">
            <a:extLst>
              <a:ext uri="{FF2B5EF4-FFF2-40B4-BE49-F238E27FC236}">
                <a16:creationId xmlns:a16="http://schemas.microsoft.com/office/drawing/2014/main" id="{F3E09CD6-DAB1-9180-6803-EA007837B6CA}"/>
              </a:ext>
            </a:extLst>
          </p:cNvPr>
          <p:cNvPicPr>
            <a:picLocks noChangeAspect="1"/>
          </p:cNvPicPr>
          <p:nvPr/>
        </p:nvPicPr>
        <p:blipFill>
          <a:blip r:embed="rId3" cstate="print">
            <a:clrChange>
              <a:clrFrom>
                <a:srgbClr val="F8F8F8"/>
              </a:clrFrom>
              <a:clrTo>
                <a:srgbClr val="F8F8F8">
                  <a:alpha val="0"/>
                </a:srgbClr>
              </a:clrTo>
            </a:clrChange>
            <a:extLst>
              <a:ext uri="{28A0092B-C50C-407E-A947-70E740481C1C}">
                <a14:useLocalDpi xmlns:a14="http://schemas.microsoft.com/office/drawing/2010/main"/>
              </a:ext>
            </a:extLst>
          </a:blip>
          <a:srcRect/>
          <a:stretch>
            <a:fillRect/>
          </a:stretch>
        </p:blipFill>
        <p:spPr>
          <a:xfrm>
            <a:off x="7148798" y="3383815"/>
            <a:ext cx="1675592" cy="1679944"/>
          </a:xfrm>
          <a:prstGeom prst="rect">
            <a:avLst/>
          </a:prstGeom>
        </p:spPr>
      </p:pic>
      <p:pic>
        <p:nvPicPr>
          <p:cNvPr id="18" name="図 17" descr="ロゴ&#10;&#10;AI 生成コンテンツは誤りを含む可能性があります。">
            <a:extLst>
              <a:ext uri="{FF2B5EF4-FFF2-40B4-BE49-F238E27FC236}">
                <a16:creationId xmlns:a16="http://schemas.microsoft.com/office/drawing/2014/main" id="{6D9C5AF5-CD71-BA5D-DED7-34941375CED1}"/>
              </a:ext>
            </a:extLst>
          </p:cNvPr>
          <p:cNvPicPr>
            <a:picLocks noChangeAspect="1"/>
          </p:cNvPicPr>
          <p:nvPr/>
        </p:nvPicPr>
        <p:blipFill>
          <a:blip r:embed="rId4" cstate="print">
            <a:clrChange>
              <a:clrFrom>
                <a:srgbClr val="FBFAFA"/>
              </a:clrFrom>
              <a:clrTo>
                <a:srgbClr val="FBFAFA">
                  <a:alpha val="0"/>
                </a:srgbClr>
              </a:clrTo>
            </a:clrChange>
            <a:extLst>
              <a:ext uri="{28A0092B-C50C-407E-A947-70E740481C1C}">
                <a14:useLocalDpi xmlns:a14="http://schemas.microsoft.com/office/drawing/2010/main"/>
              </a:ext>
            </a:extLst>
          </a:blip>
          <a:srcRect/>
          <a:stretch>
            <a:fillRect/>
          </a:stretch>
        </p:blipFill>
        <p:spPr>
          <a:xfrm>
            <a:off x="2793352" y="921758"/>
            <a:ext cx="1675592" cy="1660371"/>
          </a:xfrm>
          <a:prstGeom prst="rect">
            <a:avLst/>
          </a:prstGeom>
        </p:spPr>
      </p:pic>
      <p:pic>
        <p:nvPicPr>
          <p:cNvPr id="20" name="図 19">
            <a:extLst>
              <a:ext uri="{FF2B5EF4-FFF2-40B4-BE49-F238E27FC236}">
                <a16:creationId xmlns:a16="http://schemas.microsoft.com/office/drawing/2014/main" id="{9E47A143-08EC-C185-7CBF-48690B4CF578}"/>
              </a:ext>
            </a:extLst>
          </p:cNvPr>
          <p:cNvPicPr>
            <a:picLocks noChangeAspect="1"/>
          </p:cNvPicPr>
          <p:nvPr/>
        </p:nvPicPr>
        <p:blipFill>
          <a:blip r:embed="rId5" cstate="print">
            <a:clrChange>
              <a:clrFrom>
                <a:srgbClr val="FBFAFA"/>
              </a:clrFrom>
              <a:clrTo>
                <a:srgbClr val="FBFAFA">
                  <a:alpha val="0"/>
                </a:srgbClr>
              </a:clrTo>
            </a:clrChange>
            <a:extLst>
              <a:ext uri="{28A0092B-C50C-407E-A947-70E740481C1C}">
                <a14:useLocalDpi xmlns:a14="http://schemas.microsoft.com/office/drawing/2010/main"/>
              </a:ext>
            </a:extLst>
          </a:blip>
          <a:srcRect/>
          <a:stretch>
            <a:fillRect/>
          </a:stretch>
        </p:blipFill>
        <p:spPr>
          <a:xfrm>
            <a:off x="4675057" y="944202"/>
            <a:ext cx="1675591" cy="1656955"/>
          </a:xfrm>
          <a:prstGeom prst="rect">
            <a:avLst/>
          </a:prstGeom>
        </p:spPr>
      </p:pic>
      <p:sp>
        <p:nvSpPr>
          <p:cNvPr id="4" name="タイトル 3">
            <a:extLst>
              <a:ext uri="{FF2B5EF4-FFF2-40B4-BE49-F238E27FC236}">
                <a16:creationId xmlns:a16="http://schemas.microsoft.com/office/drawing/2014/main" id="{32C875B5-D5E9-A796-006B-BA8DD4A24D0A}"/>
              </a:ext>
            </a:extLst>
          </p:cNvPr>
          <p:cNvSpPr>
            <a:spLocks noGrp="1"/>
          </p:cNvSpPr>
          <p:nvPr>
            <p:ph type="title"/>
          </p:nvPr>
        </p:nvSpPr>
        <p:spPr/>
        <p:txBody>
          <a:bodyPr/>
          <a:lstStyle/>
          <a:p>
            <a:r>
              <a:rPr lang="ja-JP" altLang="en-US" dirty="0"/>
              <a:t>量子コンピュータってなに？</a:t>
            </a:r>
          </a:p>
        </p:txBody>
      </p:sp>
      <p:sp>
        <p:nvSpPr>
          <p:cNvPr id="6" name="テキスト ボックス 5">
            <a:extLst>
              <a:ext uri="{FF2B5EF4-FFF2-40B4-BE49-F238E27FC236}">
                <a16:creationId xmlns:a16="http://schemas.microsoft.com/office/drawing/2014/main" id="{3CF141E8-23D4-E7D6-6999-EBE1442B5F3F}"/>
              </a:ext>
            </a:extLst>
          </p:cNvPr>
          <p:cNvSpPr txBox="1"/>
          <p:nvPr/>
        </p:nvSpPr>
        <p:spPr>
          <a:xfrm>
            <a:off x="319610" y="916412"/>
            <a:ext cx="4252390" cy="400110"/>
          </a:xfrm>
          <a:prstGeom prst="rect">
            <a:avLst/>
          </a:prstGeom>
          <a:noFill/>
        </p:spPr>
        <p:txBody>
          <a:bodyPr wrap="square">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ふつうのコンピュータ</a:t>
            </a:r>
          </a:p>
        </p:txBody>
      </p:sp>
      <p:sp>
        <p:nvSpPr>
          <p:cNvPr id="8" name="テキスト ボックス 7">
            <a:extLst>
              <a:ext uri="{FF2B5EF4-FFF2-40B4-BE49-F238E27FC236}">
                <a16:creationId xmlns:a16="http://schemas.microsoft.com/office/drawing/2014/main" id="{A20D0ECE-EAB3-8EC9-6B9E-241FFBEA3833}"/>
              </a:ext>
            </a:extLst>
          </p:cNvPr>
          <p:cNvSpPr txBox="1"/>
          <p:nvPr/>
        </p:nvSpPr>
        <p:spPr>
          <a:xfrm>
            <a:off x="319609" y="1482772"/>
            <a:ext cx="2666266" cy="584775"/>
          </a:xfrm>
          <a:prstGeom prst="rect">
            <a:avLst/>
          </a:prstGeom>
          <a:noFill/>
        </p:spPr>
        <p:txBody>
          <a:bodyPr wrap="square">
            <a:spAutoFit/>
          </a:bodyPr>
          <a:lstStyle/>
          <a:p>
            <a:r>
              <a:rPr lang="en-US" altLang="ja-JP" sz="1600" dirty="0">
                <a:latin typeface="Meiryo" panose="020B0604030504040204" pitchFamily="34" charset="-128"/>
                <a:ea typeface="Meiryo" panose="020B0604030504040204" pitchFamily="34" charset="-128"/>
              </a:rPr>
              <a:t>0 </a:t>
            </a:r>
            <a:r>
              <a:rPr lang="ja-JP" altLang="en-US" sz="1600">
                <a:latin typeface="Meiryo" panose="020B0604030504040204" pitchFamily="34" charset="-128"/>
                <a:ea typeface="Meiryo" panose="020B0604030504040204" pitchFamily="34" charset="-128"/>
              </a:rPr>
              <a:t>か </a:t>
            </a:r>
            <a:r>
              <a:rPr lang="en-US" altLang="ja-JP" sz="1600" dirty="0">
                <a:latin typeface="Meiryo" panose="020B0604030504040204" pitchFamily="34" charset="-128"/>
                <a:ea typeface="Meiryo" panose="020B0604030504040204" pitchFamily="34" charset="-128"/>
              </a:rPr>
              <a:t>1 </a:t>
            </a:r>
            <a:r>
              <a:rPr lang="ja-JP" altLang="en-US" sz="1600">
                <a:latin typeface="Meiryo" panose="020B0604030504040204" pitchFamily="34" charset="-128"/>
                <a:ea typeface="Meiryo" panose="020B0604030504040204" pitchFamily="34" charset="-128"/>
              </a:rPr>
              <a:t>のどちらかだけ。</a:t>
            </a:r>
            <a:endParaRPr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順番に計算する。</a:t>
            </a:r>
          </a:p>
        </p:txBody>
      </p:sp>
      <p:sp>
        <p:nvSpPr>
          <p:cNvPr id="10" name="テキスト ボックス 9">
            <a:extLst>
              <a:ext uri="{FF2B5EF4-FFF2-40B4-BE49-F238E27FC236}">
                <a16:creationId xmlns:a16="http://schemas.microsoft.com/office/drawing/2014/main" id="{17CF7D0B-AE6D-71F6-BCCD-650D0A92BE0E}"/>
              </a:ext>
            </a:extLst>
          </p:cNvPr>
          <p:cNvSpPr txBox="1"/>
          <p:nvPr/>
        </p:nvSpPr>
        <p:spPr>
          <a:xfrm>
            <a:off x="4572000" y="921758"/>
            <a:ext cx="4252390" cy="400110"/>
          </a:xfrm>
          <a:prstGeom prst="rect">
            <a:avLst/>
          </a:prstGeom>
          <a:noFill/>
        </p:spPr>
        <p:txBody>
          <a:bodyPr wrap="square">
            <a:spAutoFit/>
          </a:bodyPr>
          <a:lstStyle/>
          <a:p>
            <a:pPr algn="r"/>
            <a:r>
              <a:rPr lang="ja-JP" altLang="en-US" sz="2000" b="1">
                <a:solidFill>
                  <a:srgbClr val="0070C0"/>
                </a:solidFill>
                <a:latin typeface="Meiryo" panose="020B0604030504040204" pitchFamily="34" charset="-128"/>
                <a:ea typeface="Meiryo" panose="020B0604030504040204" pitchFamily="34" charset="-128"/>
              </a:rPr>
              <a:t>量子コンピュータ</a:t>
            </a:r>
          </a:p>
        </p:txBody>
      </p:sp>
      <p:sp>
        <p:nvSpPr>
          <p:cNvPr id="12" name="テキスト ボックス 11">
            <a:extLst>
              <a:ext uri="{FF2B5EF4-FFF2-40B4-BE49-F238E27FC236}">
                <a16:creationId xmlns:a16="http://schemas.microsoft.com/office/drawing/2014/main" id="{72DDBFF9-8952-3725-867E-C733A803E60B}"/>
              </a:ext>
            </a:extLst>
          </p:cNvPr>
          <p:cNvSpPr txBox="1"/>
          <p:nvPr/>
        </p:nvSpPr>
        <p:spPr>
          <a:xfrm>
            <a:off x="6437749" y="1482772"/>
            <a:ext cx="2479451" cy="584775"/>
          </a:xfrm>
          <a:prstGeom prst="rect">
            <a:avLst/>
          </a:prstGeom>
          <a:noFill/>
        </p:spPr>
        <p:txBody>
          <a:bodyPr wrap="square">
            <a:spAutoFit/>
          </a:bodyPr>
          <a:lstStyle/>
          <a:p>
            <a:pPr algn="r"/>
            <a:r>
              <a:rPr lang="en-US" altLang="ja-JP" sz="1600" dirty="0">
                <a:latin typeface="Meiryo" panose="020B0604030504040204" pitchFamily="34" charset="-128"/>
                <a:ea typeface="Meiryo" panose="020B0604030504040204" pitchFamily="34" charset="-128"/>
              </a:rPr>
              <a:t>0 </a:t>
            </a:r>
            <a:r>
              <a:rPr lang="ja-JP" altLang="en-US" sz="1600">
                <a:latin typeface="Meiryo" panose="020B0604030504040204" pitchFamily="34" charset="-128"/>
                <a:ea typeface="Meiryo" panose="020B0604030504040204" pitchFamily="34" charset="-128"/>
              </a:rPr>
              <a:t>でもあり </a:t>
            </a:r>
            <a:r>
              <a:rPr lang="en-US" altLang="ja-JP" sz="1600" dirty="0">
                <a:latin typeface="Meiryo" panose="020B0604030504040204" pitchFamily="34" charset="-128"/>
                <a:ea typeface="Meiryo" panose="020B0604030504040204" pitchFamily="34" charset="-128"/>
              </a:rPr>
              <a:t>1 </a:t>
            </a:r>
            <a:r>
              <a:rPr lang="ja-JP" altLang="en-US" sz="1600">
                <a:latin typeface="Meiryo" panose="020B0604030504040204" pitchFamily="34" charset="-128"/>
                <a:ea typeface="Meiryo" panose="020B0604030504040204" pitchFamily="34" charset="-128"/>
              </a:rPr>
              <a:t>でもある。</a:t>
            </a:r>
            <a:endParaRPr lang="en-US" altLang="ja-JP" sz="1600" dirty="0">
              <a:latin typeface="Meiryo" panose="020B0604030504040204" pitchFamily="34" charset="-128"/>
              <a:ea typeface="Meiryo" panose="020B0604030504040204" pitchFamily="34" charset="-128"/>
            </a:endParaRPr>
          </a:p>
          <a:p>
            <a:pPr algn="r"/>
            <a:r>
              <a:rPr lang="ja-JP" altLang="en-US" sz="1600">
                <a:latin typeface="Meiryo" panose="020B0604030504040204" pitchFamily="34" charset="-128"/>
                <a:ea typeface="Meiryo" panose="020B0604030504040204" pitchFamily="34" charset="-128"/>
              </a:rPr>
              <a:t>まとめて計算する。</a:t>
            </a:r>
          </a:p>
        </p:txBody>
      </p:sp>
      <p:sp>
        <p:nvSpPr>
          <p:cNvPr id="14" name="テキスト ボックス 13">
            <a:extLst>
              <a:ext uri="{FF2B5EF4-FFF2-40B4-BE49-F238E27FC236}">
                <a16:creationId xmlns:a16="http://schemas.microsoft.com/office/drawing/2014/main" id="{652C1343-6049-22B2-72DD-B7EE40BE030B}"/>
              </a:ext>
            </a:extLst>
          </p:cNvPr>
          <p:cNvSpPr txBox="1"/>
          <p:nvPr/>
        </p:nvSpPr>
        <p:spPr>
          <a:xfrm>
            <a:off x="319609" y="2400777"/>
            <a:ext cx="4266668" cy="646331"/>
          </a:xfrm>
          <a:prstGeom prst="rect">
            <a:avLst/>
          </a:prstGeom>
          <a:noFill/>
        </p:spPr>
        <p:txBody>
          <a:bodyPr wrap="square">
            <a:spAutoFit/>
          </a:bodyPr>
          <a:lstStyle/>
          <a:p>
            <a:pPr>
              <a:buNone/>
            </a:pPr>
            <a:r>
              <a:rPr lang="ja-JP" altLang="en-US">
                <a:latin typeface="Meiryo" panose="020B0604030504040204" pitchFamily="34" charset="-128"/>
                <a:ea typeface="Meiryo" panose="020B0604030504040204" pitchFamily="34" charset="-128"/>
              </a:rPr>
              <a:t>これはこれで便利だけど、</a:t>
            </a:r>
            <a:endParaRPr lang="en-US" altLang="ja-JP" dirty="0">
              <a:latin typeface="Meiryo" panose="020B0604030504040204" pitchFamily="34" charset="-128"/>
              <a:ea typeface="Meiryo" panose="020B0604030504040204" pitchFamily="34" charset="-128"/>
            </a:endParaRPr>
          </a:p>
          <a:p>
            <a:pPr>
              <a:buNone/>
            </a:pPr>
            <a:r>
              <a:rPr lang="ja-JP" altLang="en-US">
                <a:latin typeface="Meiryo" panose="020B0604030504040204" pitchFamily="34" charset="-128"/>
                <a:ea typeface="Meiryo" panose="020B0604030504040204" pitchFamily="34" charset="-128"/>
              </a:rPr>
              <a:t>解けないほど難しい計算もある。</a:t>
            </a:r>
          </a:p>
        </p:txBody>
      </p:sp>
      <p:sp>
        <p:nvSpPr>
          <p:cNvPr id="16" name="テキスト ボックス 15">
            <a:extLst>
              <a:ext uri="{FF2B5EF4-FFF2-40B4-BE49-F238E27FC236}">
                <a16:creationId xmlns:a16="http://schemas.microsoft.com/office/drawing/2014/main" id="{884C655D-4EBD-67AF-400F-438B2433D120}"/>
              </a:ext>
            </a:extLst>
          </p:cNvPr>
          <p:cNvSpPr txBox="1"/>
          <p:nvPr/>
        </p:nvSpPr>
        <p:spPr>
          <a:xfrm>
            <a:off x="4586277" y="2400777"/>
            <a:ext cx="4238113" cy="646331"/>
          </a:xfrm>
          <a:prstGeom prst="rect">
            <a:avLst/>
          </a:prstGeom>
          <a:noFill/>
        </p:spPr>
        <p:txBody>
          <a:bodyPr wrap="square">
            <a:spAutoFit/>
          </a:bodyPr>
          <a:lstStyle/>
          <a:p>
            <a:pPr algn="r">
              <a:buNone/>
            </a:pPr>
            <a:r>
              <a:rPr lang="ja-JP" altLang="en-US">
                <a:latin typeface="Meiryo" panose="020B0604030504040204" pitchFamily="34" charset="-128"/>
                <a:ea typeface="Meiryo" panose="020B0604030504040204" pitchFamily="34" charset="-128"/>
              </a:rPr>
              <a:t>たくさんの可能性を</a:t>
            </a:r>
            <a:endParaRPr lang="en-US" altLang="ja-JP" dirty="0">
              <a:latin typeface="Meiryo" panose="020B0604030504040204" pitchFamily="34" charset="-128"/>
              <a:ea typeface="Meiryo" panose="020B0604030504040204" pitchFamily="34" charset="-128"/>
            </a:endParaRPr>
          </a:p>
          <a:p>
            <a:pPr algn="r">
              <a:buNone/>
            </a:pPr>
            <a:r>
              <a:rPr lang="ja-JP" altLang="en-US">
                <a:latin typeface="Meiryo" panose="020B0604030504040204" pitchFamily="34" charset="-128"/>
                <a:ea typeface="Meiryo" panose="020B0604030504040204" pitchFamily="34" charset="-128"/>
              </a:rPr>
              <a:t>一度で全てを試しながら計算できる。</a:t>
            </a:r>
          </a:p>
        </p:txBody>
      </p:sp>
      <p:sp>
        <p:nvSpPr>
          <p:cNvPr id="24" name="テキスト ボックス 23">
            <a:extLst>
              <a:ext uri="{FF2B5EF4-FFF2-40B4-BE49-F238E27FC236}">
                <a16:creationId xmlns:a16="http://schemas.microsoft.com/office/drawing/2014/main" id="{F9F5679B-DA74-ECF8-5735-C0D61C24C5CF}"/>
              </a:ext>
            </a:extLst>
          </p:cNvPr>
          <p:cNvSpPr txBox="1"/>
          <p:nvPr/>
        </p:nvSpPr>
        <p:spPr>
          <a:xfrm>
            <a:off x="2123807" y="3769696"/>
            <a:ext cx="4924939" cy="1015663"/>
          </a:xfrm>
          <a:prstGeom prst="rect">
            <a:avLst/>
          </a:prstGeom>
          <a:noFill/>
        </p:spPr>
        <p:txBody>
          <a:bodyPr wrap="square">
            <a:spAutoFit/>
          </a:bodyPr>
          <a:lstStyle/>
          <a:p>
            <a:pPr algn="ctr">
              <a:buNone/>
            </a:pPr>
            <a:r>
              <a:rPr lang="ja-JP" altLang="en-US" sz="2000" b="1">
                <a:latin typeface="Meiryo" panose="020B0604030504040204" pitchFamily="34" charset="-128"/>
                <a:ea typeface="Meiryo" panose="020B0604030504040204" pitchFamily="34" charset="-128"/>
              </a:rPr>
              <a:t>ふつうのコンピュータならば</a:t>
            </a:r>
            <a:endParaRPr lang="en-US" altLang="ja-JP" sz="2000" b="1" dirty="0">
              <a:latin typeface="Meiryo" panose="020B0604030504040204" pitchFamily="34" charset="-128"/>
              <a:ea typeface="Meiryo" panose="020B0604030504040204" pitchFamily="34" charset="-128"/>
            </a:endParaRPr>
          </a:p>
          <a:p>
            <a:pPr algn="ctr">
              <a:buNone/>
            </a:pPr>
            <a:r>
              <a:rPr lang="ja-JP" altLang="en-US" sz="2000" b="1">
                <a:latin typeface="Meiryo" panose="020B0604030504040204" pitchFamily="34" charset="-128"/>
                <a:ea typeface="Meiryo" panose="020B0604030504040204" pitchFamily="34" charset="-128"/>
              </a:rPr>
              <a:t>何千、何万年もかかる計算を</a:t>
            </a:r>
            <a:endParaRPr lang="en-US" altLang="ja-JP" sz="2000" b="1" dirty="0">
              <a:latin typeface="Meiryo" panose="020B0604030504040204" pitchFamily="34" charset="-128"/>
              <a:ea typeface="Meiryo" panose="020B0604030504040204" pitchFamily="34" charset="-128"/>
            </a:endParaRPr>
          </a:p>
          <a:p>
            <a:pPr algn="ctr">
              <a:buNone/>
            </a:pPr>
            <a:r>
              <a:rPr lang="ja-JP" altLang="en-US" sz="2000" b="1">
                <a:latin typeface="Meiryo" panose="020B0604030504040204" pitchFamily="34" charset="-128"/>
                <a:ea typeface="Meiryo" panose="020B0604030504040204" pitchFamily="34" charset="-128"/>
              </a:rPr>
              <a:t>数分で解けるかもしれない</a:t>
            </a:r>
            <a:r>
              <a:rPr lang="en-US" altLang="ja-JP" sz="2000" b="1" dirty="0">
                <a:latin typeface="Meiryo" panose="020B0604030504040204" pitchFamily="34" charset="-128"/>
                <a:ea typeface="Meiryo" panose="020B0604030504040204" pitchFamily="34" charset="-128"/>
              </a:rPr>
              <a:t>⁉</a:t>
            </a:r>
          </a:p>
        </p:txBody>
      </p:sp>
      <p:sp>
        <p:nvSpPr>
          <p:cNvPr id="26" name="テキスト ボックス 25">
            <a:extLst>
              <a:ext uri="{FF2B5EF4-FFF2-40B4-BE49-F238E27FC236}">
                <a16:creationId xmlns:a16="http://schemas.microsoft.com/office/drawing/2014/main" id="{B26E23F7-5CC8-DDE2-2E40-64D1693FC149}"/>
              </a:ext>
            </a:extLst>
          </p:cNvPr>
          <p:cNvSpPr txBox="1"/>
          <p:nvPr/>
        </p:nvSpPr>
        <p:spPr>
          <a:xfrm>
            <a:off x="1820850" y="3392180"/>
            <a:ext cx="5502300" cy="400110"/>
          </a:xfrm>
          <a:prstGeom prst="rect">
            <a:avLst/>
          </a:prstGeom>
          <a:noFill/>
        </p:spPr>
        <p:txBody>
          <a:bodyPr wrap="square">
            <a:spAutoFit/>
          </a:bodyPr>
          <a:lstStyle/>
          <a:p>
            <a:pPr algn="ctr">
              <a:buNone/>
            </a:pPr>
            <a:r>
              <a:rPr lang="ja-JP" altLang="en-US" sz="2000" b="1">
                <a:solidFill>
                  <a:schemeClr val="accent6">
                    <a:lumMod val="75000"/>
                  </a:schemeClr>
                </a:solidFill>
                <a:latin typeface="Meiryo" panose="020B0604030504040204" pitchFamily="34" charset="-128"/>
                <a:ea typeface="Meiryo" panose="020B0604030504040204" pitchFamily="34" charset="-128"/>
              </a:rPr>
              <a:t>凄いことができる量子コンピュータ！</a:t>
            </a:r>
          </a:p>
        </p:txBody>
      </p:sp>
      <p:sp>
        <p:nvSpPr>
          <p:cNvPr id="30" name="テキスト ボックス 29">
            <a:extLst>
              <a:ext uri="{FF2B5EF4-FFF2-40B4-BE49-F238E27FC236}">
                <a16:creationId xmlns:a16="http://schemas.microsoft.com/office/drawing/2014/main" id="{AFBF7DF8-2DA8-7DA7-CC31-212C49CDBEDC}"/>
              </a:ext>
            </a:extLst>
          </p:cNvPr>
          <p:cNvSpPr txBox="1"/>
          <p:nvPr/>
        </p:nvSpPr>
        <p:spPr>
          <a:xfrm>
            <a:off x="4629452" y="4960829"/>
            <a:ext cx="4194938" cy="738664"/>
          </a:xfrm>
          <a:prstGeom prst="rect">
            <a:avLst/>
          </a:prstGeom>
          <a:noFill/>
        </p:spPr>
        <p:txBody>
          <a:bodyPr wrap="square">
            <a:spAutoFit/>
          </a:bodyPr>
          <a:lstStyle/>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生化学反応などを忠実に再現し</a:t>
            </a:r>
            <a:endParaRPr lang="en-US" altLang="ja-JP" sz="1400"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　</a:t>
            </a:r>
            <a:r>
              <a:rPr lang="en-US" altLang="ja-JP" sz="1400" dirty="0">
                <a:latin typeface="Meiryo" panose="020B0604030504040204" pitchFamily="34" charset="-128"/>
                <a:ea typeface="Meiryo" panose="020B0604030504040204" pitchFamily="34" charset="-128"/>
              </a:rPr>
              <a:t>  </a:t>
            </a:r>
            <a:r>
              <a:rPr lang="ja-JP" altLang="en-US" sz="1400">
                <a:latin typeface="Meiryo" panose="020B0604030504040204" pitchFamily="34" charset="-128"/>
                <a:ea typeface="Meiryo" panose="020B0604030504040204" pitchFamily="34" charset="-128"/>
              </a:rPr>
              <a:t>新薬や治療法の研究開発をスピードアップ</a:t>
            </a: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機械学習を少ないデータでより賢く　</a:t>
            </a:r>
            <a:r>
              <a:rPr lang="en-US" altLang="ja-JP" sz="1400" dirty="0">
                <a:latin typeface="Meiryo" panose="020B0604030504040204" pitchFamily="34" charset="-128"/>
                <a:ea typeface="Meiryo" panose="020B0604030504040204" pitchFamily="34" charset="-128"/>
              </a:rPr>
              <a:t>…</a:t>
            </a:r>
          </a:p>
        </p:txBody>
      </p:sp>
      <p:sp>
        <p:nvSpPr>
          <p:cNvPr id="35" name="テキスト ボックス 34">
            <a:extLst>
              <a:ext uri="{FF2B5EF4-FFF2-40B4-BE49-F238E27FC236}">
                <a16:creationId xmlns:a16="http://schemas.microsoft.com/office/drawing/2014/main" id="{220EB490-85B7-68AE-9683-A2F727500AE3}"/>
              </a:ext>
            </a:extLst>
          </p:cNvPr>
          <p:cNvSpPr txBox="1"/>
          <p:nvPr/>
        </p:nvSpPr>
        <p:spPr>
          <a:xfrm>
            <a:off x="319609" y="5202491"/>
            <a:ext cx="4149335" cy="523220"/>
          </a:xfrm>
          <a:prstGeom prst="rect">
            <a:avLst/>
          </a:prstGeom>
          <a:noFill/>
        </p:spPr>
        <p:txBody>
          <a:bodyPr wrap="square">
            <a:spAutoFit/>
          </a:bodyPr>
          <a:lstStyle/>
          <a:p>
            <a:r>
              <a:rPr lang="ja-JP" altLang="en-US" sz="1400">
                <a:latin typeface="Meiryo" panose="020B0604030504040204" pitchFamily="34" charset="-128"/>
                <a:ea typeface="Meiryo" panose="020B0604030504040204" pitchFamily="34" charset="-128"/>
              </a:rPr>
              <a:t>自然界の複雑な現象を忠実に、本物と同じようにシミュレートできるかもしれない。</a:t>
            </a:r>
          </a:p>
        </p:txBody>
      </p:sp>
      <p:sp>
        <p:nvSpPr>
          <p:cNvPr id="37" name="テキスト ボックス 36">
            <a:extLst>
              <a:ext uri="{FF2B5EF4-FFF2-40B4-BE49-F238E27FC236}">
                <a16:creationId xmlns:a16="http://schemas.microsoft.com/office/drawing/2014/main" id="{42826BD1-7D79-DCED-1AEA-83BB49DD95C4}"/>
              </a:ext>
            </a:extLst>
          </p:cNvPr>
          <p:cNvSpPr txBox="1"/>
          <p:nvPr/>
        </p:nvSpPr>
        <p:spPr>
          <a:xfrm>
            <a:off x="1504916" y="4962713"/>
            <a:ext cx="2922806" cy="307777"/>
          </a:xfrm>
          <a:prstGeom prst="rect">
            <a:avLst/>
          </a:prstGeom>
          <a:noFill/>
        </p:spPr>
        <p:txBody>
          <a:bodyPr wrap="square">
            <a:spAutoFit/>
          </a:bodyPr>
          <a:lstStyle/>
          <a:p>
            <a:pPr algn="r"/>
            <a:r>
              <a:rPr lang="ja-JP" altLang="en-US" sz="1400">
                <a:latin typeface="Meiryo" panose="020B0604030504040204" pitchFamily="34" charset="-128"/>
                <a:ea typeface="Meiryo" panose="020B0604030504040204" pitchFamily="34" charset="-128"/>
              </a:rPr>
              <a:t>量子の振る舞いを直接利用して</a:t>
            </a:r>
            <a:endParaRPr lang="ja-JP" altLang="en-US" sz="1400"/>
          </a:p>
        </p:txBody>
      </p:sp>
      <p:sp>
        <p:nvSpPr>
          <p:cNvPr id="38" name="テキスト ボックス 37">
            <a:extLst>
              <a:ext uri="{FF2B5EF4-FFF2-40B4-BE49-F238E27FC236}">
                <a16:creationId xmlns:a16="http://schemas.microsoft.com/office/drawing/2014/main" id="{00A0A920-51DA-E8DE-B3C4-3F3BA67010B7}"/>
              </a:ext>
            </a:extLst>
          </p:cNvPr>
          <p:cNvSpPr txBox="1"/>
          <p:nvPr/>
        </p:nvSpPr>
        <p:spPr>
          <a:xfrm>
            <a:off x="260819" y="5913798"/>
            <a:ext cx="8597591" cy="461665"/>
          </a:xfrm>
          <a:prstGeom prst="rect">
            <a:avLst/>
          </a:prstGeom>
          <a:noFill/>
        </p:spPr>
        <p:txBody>
          <a:bodyPr wrap="square">
            <a:spAutoFit/>
          </a:bodyPr>
          <a:lstStyle/>
          <a:p>
            <a:pPr algn="ctr">
              <a:buNone/>
            </a:pPr>
            <a:r>
              <a:rPr lang="ja-JP" altLang="en-US" sz="2400" b="1">
                <a:solidFill>
                  <a:srgbClr val="7030A0"/>
                </a:solidFill>
                <a:latin typeface="Meiryo" panose="020B0604030504040204" pitchFamily="34" charset="-128"/>
                <a:ea typeface="Meiryo" panose="020B0604030504040204" pitchFamily="34" charset="-128"/>
              </a:rPr>
              <a:t>そんな量子コンピュータが、数年のうちに実用化！？</a:t>
            </a:r>
          </a:p>
        </p:txBody>
      </p:sp>
      <p:sp>
        <p:nvSpPr>
          <p:cNvPr id="39" name="テキスト ボックス 38">
            <a:extLst>
              <a:ext uri="{FF2B5EF4-FFF2-40B4-BE49-F238E27FC236}">
                <a16:creationId xmlns:a16="http://schemas.microsoft.com/office/drawing/2014/main" id="{2B4A1BA0-1719-D3F0-9659-C98BDA3C85A7}"/>
              </a:ext>
            </a:extLst>
          </p:cNvPr>
          <p:cNvSpPr txBox="1"/>
          <p:nvPr/>
        </p:nvSpPr>
        <p:spPr>
          <a:xfrm>
            <a:off x="3412178" y="2175589"/>
            <a:ext cx="437940" cy="338554"/>
          </a:xfrm>
          <a:prstGeom prst="rect">
            <a:avLst/>
          </a:prstGeom>
          <a:noFill/>
        </p:spPr>
        <p:txBody>
          <a:bodyPr wrap="none" rtlCol="0">
            <a:spAutoFit/>
          </a:bodyPr>
          <a:lstStyle/>
          <a:p>
            <a:pPr algn="ctr"/>
            <a:r>
              <a:rPr kumimoji="1" lang="en-US" altLang="ja-JP" sz="1600" b="1" dirty="0">
                <a:latin typeface="Bradley Hand" pitchFamily="2" charset="0"/>
              </a:rPr>
              <a:t>bit</a:t>
            </a:r>
            <a:endParaRPr kumimoji="1" lang="ja-JP" altLang="en-US" sz="1600" b="1">
              <a:latin typeface="Bradley Hand" pitchFamily="2" charset="0"/>
            </a:endParaRPr>
          </a:p>
        </p:txBody>
      </p:sp>
      <p:sp>
        <p:nvSpPr>
          <p:cNvPr id="40" name="テキスト ボックス 39">
            <a:extLst>
              <a:ext uri="{FF2B5EF4-FFF2-40B4-BE49-F238E27FC236}">
                <a16:creationId xmlns:a16="http://schemas.microsoft.com/office/drawing/2014/main" id="{85C3055A-13F2-9823-821C-F63C3B106C0F}"/>
              </a:ext>
            </a:extLst>
          </p:cNvPr>
          <p:cNvSpPr txBox="1"/>
          <p:nvPr/>
        </p:nvSpPr>
        <p:spPr>
          <a:xfrm>
            <a:off x="5164038" y="2171969"/>
            <a:ext cx="697627" cy="338554"/>
          </a:xfrm>
          <a:prstGeom prst="rect">
            <a:avLst/>
          </a:prstGeom>
          <a:noFill/>
        </p:spPr>
        <p:txBody>
          <a:bodyPr wrap="none" rtlCol="0">
            <a:spAutoFit/>
          </a:bodyPr>
          <a:lstStyle/>
          <a:p>
            <a:pPr algn="ctr"/>
            <a:r>
              <a:rPr kumimoji="1" lang="en-US" altLang="ja-JP" sz="1600" b="1" dirty="0">
                <a:latin typeface="Bradley Hand" pitchFamily="2" charset="0"/>
              </a:rPr>
              <a:t>qubit</a:t>
            </a:r>
            <a:endParaRPr kumimoji="1" lang="ja-JP" altLang="en-US" sz="1600" b="1">
              <a:latin typeface="Bradley Hand" pitchFamily="2" charset="0"/>
            </a:endParaRPr>
          </a:p>
        </p:txBody>
      </p:sp>
    </p:spTree>
    <p:extLst>
      <p:ext uri="{BB962C8B-B14F-4D97-AF65-F5344CB8AC3E}">
        <p14:creationId xmlns:p14="http://schemas.microsoft.com/office/powerpoint/2010/main" val="261086515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58DC4-2966-E2AD-BCDA-572F8625976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0CBD439-AC2E-3D6B-A39C-F35DA14957B4}"/>
              </a:ext>
            </a:extLst>
          </p:cNvPr>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いまなぜ</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量子コンピュータなのか？</a:t>
            </a:r>
          </a:p>
        </p:txBody>
      </p:sp>
      <p:sp>
        <p:nvSpPr>
          <p:cNvPr id="6" name="正方形/長方形 5">
            <a:extLst>
              <a:ext uri="{FF2B5EF4-FFF2-40B4-BE49-F238E27FC236}">
                <a16:creationId xmlns:a16="http://schemas.microsoft.com/office/drawing/2014/main" id="{AA301A86-1CF5-5E8E-4B7F-C85EA4180916}"/>
              </a:ext>
            </a:extLst>
          </p:cNvPr>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22426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5323839" y="5723466"/>
            <a:ext cx="1506472" cy="75534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コンピュータと</a:t>
            </a:r>
            <a:r>
              <a:rPr kumimoji="1" lang="ja-JP" altLang="en-US" dirty="0"/>
              <a:t>は何か</a:t>
            </a: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02090" y="4447213"/>
            <a:ext cx="4493538" cy="307777"/>
          </a:xfrm>
          <a:prstGeom prst="rect">
            <a:avLst/>
          </a:prstGeom>
          <a:noFill/>
        </p:spPr>
        <p:txBody>
          <a:bodyPr wrap="none" rtlCol="0">
            <a:spAutoFit/>
          </a:bodyPr>
          <a:lstStyle/>
          <a:p>
            <a:r>
              <a:rPr kumimoji="1" lang="ja-JP" altLang="en-US" sz="1400">
                <a:latin typeface="Meiryo" charset="-128"/>
                <a:ea typeface="Meiryo" charset="-128"/>
                <a:cs typeface="Meiryo" charset="-128"/>
              </a:rPr>
              <a:t>抽象的な「数」を</a:t>
            </a:r>
            <a:r>
              <a:rPr kumimoji="1" lang="ja-JP" altLang="en-US" sz="1400" dirty="0">
                <a:latin typeface="Meiryo" charset="-128"/>
                <a:ea typeface="Meiryo" charset="-128"/>
                <a:cs typeface="Meiryo" charset="-128"/>
              </a:rPr>
              <a:t>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323839" y="909908"/>
            <a:ext cx="1442318" cy="461665"/>
          </a:xfrm>
          <a:prstGeom prst="rect">
            <a:avLst/>
          </a:prstGeom>
          <a:noFill/>
        </p:spPr>
        <p:txBody>
          <a:bodyPr wrap="none" rtlCol="0">
            <a:spAutoFit/>
          </a:bodyPr>
          <a:lstStyle/>
          <a:p>
            <a:pPr algn="ctr"/>
            <a:r>
              <a:rPr kumimoji="1" lang="en-US" altLang="ja-JP" sz="2400" dirty="0"/>
              <a:t>Calculator</a:t>
            </a:r>
            <a:endParaRPr kumimoji="1" lang="ja-JP" altLang="en-US" sz="2400" dirty="0"/>
          </a:p>
        </p:txBody>
      </p:sp>
      <p:sp>
        <p:nvSpPr>
          <p:cNvPr id="10" name="テキスト ボックス 9"/>
          <p:cNvSpPr txBox="1"/>
          <p:nvPr/>
        </p:nvSpPr>
        <p:spPr>
          <a:xfrm>
            <a:off x="5323839" y="3660359"/>
            <a:ext cx="1439946" cy="461665"/>
          </a:xfrm>
          <a:prstGeom prst="rect">
            <a:avLst/>
          </a:prstGeom>
          <a:noFill/>
        </p:spPr>
        <p:txBody>
          <a:bodyPr wrap="none" rtlCol="0">
            <a:spAutoFit/>
          </a:bodyPr>
          <a:lstStyle/>
          <a:p>
            <a:pPr algn="ctr"/>
            <a:r>
              <a:rPr kumimoji="1" lang="en-US" altLang="ja-JP" sz="2400" dirty="0"/>
              <a:t>Computer</a:t>
            </a:r>
            <a:endParaRPr kumimoji="1" lang="ja-JP" altLang="en-US" sz="2400" dirty="0"/>
          </a:p>
        </p:txBody>
      </p:sp>
      <p:pic>
        <p:nvPicPr>
          <p:cNvPr id="11" name="図 1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03892" y="1439519"/>
            <a:ext cx="2548467" cy="1911350"/>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23839" y="4558383"/>
            <a:ext cx="1506472" cy="10423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5323839" y="1278588"/>
            <a:ext cx="1396536"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演算するための道具</a:t>
            </a:r>
            <a:endParaRPr kumimoji="1" lang="ja-JP" altLang="en-US" sz="1050" dirty="0">
              <a:latin typeface="Meiryo" charset="-128"/>
              <a:ea typeface="Meiryo" charset="-128"/>
              <a:cs typeface="Meiryo" charset="-128"/>
            </a:endParaRPr>
          </a:p>
        </p:txBody>
      </p:sp>
      <p:sp>
        <p:nvSpPr>
          <p:cNvPr id="14" name="テキスト ボックス 13"/>
          <p:cNvSpPr txBox="1"/>
          <p:nvPr/>
        </p:nvSpPr>
        <p:spPr>
          <a:xfrm>
            <a:off x="7229687" y="909908"/>
            <a:ext cx="1326582" cy="461665"/>
          </a:xfrm>
          <a:prstGeom prst="rect">
            <a:avLst/>
          </a:prstGeom>
          <a:noFill/>
        </p:spPr>
        <p:txBody>
          <a:bodyPr wrap="none" rtlCol="0">
            <a:spAutoFit/>
          </a:bodyPr>
          <a:lstStyle/>
          <a:p>
            <a:pPr algn="ctr"/>
            <a:r>
              <a:rPr kumimoji="1" lang="en-US" altLang="ja-JP" sz="2400" dirty="0"/>
              <a:t>Calculate</a:t>
            </a:r>
            <a:endParaRPr kumimoji="1" lang="ja-JP" altLang="en-US" sz="2400" dirty="0"/>
          </a:p>
        </p:txBody>
      </p:sp>
      <p:sp>
        <p:nvSpPr>
          <p:cNvPr id="15" name="テキスト ボックス 14"/>
          <p:cNvSpPr txBox="1"/>
          <p:nvPr/>
        </p:nvSpPr>
        <p:spPr>
          <a:xfrm>
            <a:off x="7588022" y="1278588"/>
            <a:ext cx="723275"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a:t>
            </a:r>
            <a:endParaRPr kumimoji="1" lang="ja-JP" altLang="en-US" sz="1050" dirty="0">
              <a:latin typeface="Meiryo" charset="-128"/>
              <a:ea typeface="Meiryo" charset="-128"/>
              <a:cs typeface="Meiryo" charset="-128"/>
            </a:endParaRPr>
          </a:p>
        </p:txBody>
      </p:sp>
      <p:sp>
        <p:nvSpPr>
          <p:cNvPr id="16" name="テキスト ボックス 15"/>
          <p:cNvSpPr txBox="1"/>
          <p:nvPr/>
        </p:nvSpPr>
        <p:spPr>
          <a:xfrm>
            <a:off x="7226705" y="3649438"/>
            <a:ext cx="1332544" cy="461665"/>
          </a:xfrm>
          <a:prstGeom prst="rect">
            <a:avLst/>
          </a:prstGeom>
          <a:noFill/>
        </p:spPr>
        <p:txBody>
          <a:bodyPr wrap="none" rtlCol="0">
            <a:spAutoFit/>
          </a:bodyPr>
          <a:lstStyle/>
          <a:p>
            <a:pPr algn="ctr"/>
            <a:r>
              <a:rPr kumimoji="1" lang="en-US" altLang="ja-JP" sz="2400" dirty="0"/>
              <a:t>Compute</a:t>
            </a:r>
            <a:endParaRPr kumimoji="1" lang="ja-JP" altLang="en-US" sz="2400" dirty="0"/>
          </a:p>
        </p:txBody>
      </p:sp>
      <p:sp>
        <p:nvSpPr>
          <p:cNvPr id="17" name="テキスト ボックス 16"/>
          <p:cNvSpPr txBox="1"/>
          <p:nvPr/>
        </p:nvSpPr>
        <p:spPr>
          <a:xfrm>
            <a:off x="7060057" y="4026428"/>
            <a:ext cx="1665841"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複数の演算を組み合わせ</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何らかの結果を導く</a:t>
            </a:r>
          </a:p>
        </p:txBody>
      </p:sp>
      <p:sp>
        <p:nvSpPr>
          <p:cNvPr id="18" name="テキスト ボックス 17"/>
          <p:cNvSpPr txBox="1"/>
          <p:nvPr/>
        </p:nvSpPr>
        <p:spPr>
          <a:xfrm>
            <a:off x="5210890" y="4023045"/>
            <a:ext cx="1665842"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複数演算</a:t>
            </a:r>
            <a:r>
              <a:rPr lang="ja-JP" altLang="en-US" sz="1050" dirty="0">
                <a:latin typeface="Meiryo" charset="-128"/>
                <a:ea typeface="Meiryo" charset="-128"/>
                <a:cs typeface="Meiryo" charset="-128"/>
              </a:rPr>
              <a:t>の</a:t>
            </a:r>
            <a:r>
              <a:rPr kumimoji="1" lang="ja-JP" altLang="en-US" sz="1050" dirty="0">
                <a:latin typeface="Meiryo" charset="-128"/>
                <a:ea typeface="Meiryo" charset="-128"/>
                <a:cs typeface="Meiryo" charset="-128"/>
              </a:rPr>
              <a:t>組み合わせを</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実行する道具</a:t>
            </a:r>
          </a:p>
        </p:txBody>
      </p:sp>
      <p:grpSp>
        <p:nvGrpSpPr>
          <p:cNvPr id="19" name="図形グループ 18"/>
          <p:cNvGrpSpPr/>
          <p:nvPr/>
        </p:nvGrpSpPr>
        <p:grpSpPr>
          <a:xfrm>
            <a:off x="5362480" y="5856065"/>
            <a:ext cx="197593" cy="41354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2" name="テキスト ボックス 21"/>
          <p:cNvSpPr txBox="1"/>
          <p:nvPr/>
        </p:nvSpPr>
        <p:spPr>
          <a:xfrm>
            <a:off x="5517131" y="5954521"/>
            <a:ext cx="1313180" cy="33855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複数演算の組み合わせを</a:t>
            </a:r>
            <a:endParaRPr kumimoji="1" lang="en-US" altLang="ja-JP" sz="800" dirty="0">
              <a:latin typeface="Meiryo" charset="-128"/>
              <a:ea typeface="Meiryo" charset="-128"/>
              <a:cs typeface="Meiryo" charset="-128"/>
            </a:endParaRPr>
          </a:p>
          <a:p>
            <a:pPr algn="ctr"/>
            <a:r>
              <a:rPr kumimoji="1" lang="ja-JP" altLang="en-US" sz="800" dirty="0">
                <a:latin typeface="Meiryo" charset="-128"/>
                <a:ea typeface="Meiryo" charset="-128"/>
                <a:cs typeface="Meiryo" charset="-128"/>
              </a:rPr>
              <a:t>実行するヒト（計算者）</a:t>
            </a:r>
          </a:p>
        </p:txBody>
      </p:sp>
      <p:cxnSp>
        <p:nvCxnSpPr>
          <p:cNvPr id="24" name="直線矢印コネクタ 23"/>
          <p:cNvCxnSpPr/>
          <p:nvPr/>
        </p:nvCxnSpPr>
        <p:spPr>
          <a:xfrm flipV="1">
            <a:off x="4547600" y="2577351"/>
            <a:ext cx="663290" cy="2502228"/>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4517813" y="5237361"/>
            <a:ext cx="562205" cy="2234"/>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4" name="屈折矢印 43"/>
          <p:cNvSpPr/>
          <p:nvPr/>
        </p:nvSpPr>
        <p:spPr>
          <a:xfrm rot="16200000" flipH="1">
            <a:off x="7167228" y="1752862"/>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屈折矢印 44"/>
          <p:cNvSpPr/>
          <p:nvPr/>
        </p:nvSpPr>
        <p:spPr>
          <a:xfrm rot="16200000" flipH="1">
            <a:off x="7167229" y="4582558"/>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7" name="図 4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cxnSp>
        <p:nvCxnSpPr>
          <p:cNvPr id="50" name="直線矢印コネクタ 49"/>
          <p:cNvCxnSpPr/>
          <p:nvPr/>
        </p:nvCxnSpPr>
        <p:spPr>
          <a:xfrm>
            <a:off x="4526562" y="5429758"/>
            <a:ext cx="684328" cy="634396"/>
          </a:xfrm>
          <a:prstGeom prst="straightConnector1">
            <a:avLst/>
          </a:prstGeom>
          <a:ln w="28575">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a:extLst>
              <a:ext uri="{FF2B5EF4-FFF2-40B4-BE49-F238E27FC236}">
                <a16:creationId xmlns:a16="http://schemas.microsoft.com/office/drawing/2014/main" id="{FD9D3BFF-0C5C-A4E8-F783-13C8ACD045A4}"/>
              </a:ext>
            </a:extLst>
          </p:cNvPr>
          <p:cNvSpPr txBox="1"/>
          <p:nvPr/>
        </p:nvSpPr>
        <p:spPr>
          <a:xfrm>
            <a:off x="1852121" y="6053226"/>
            <a:ext cx="1005403" cy="400110"/>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機械の動き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歯車の組み合わせ</a:t>
            </a:r>
            <a:endParaRPr kumimoji="1" lang="ja-JP" altLang="en-US" sz="800" dirty="0">
              <a:latin typeface="Meiryo" charset="-128"/>
              <a:ea typeface="Meiryo" charset="-128"/>
              <a:cs typeface="Meiryo" charset="-128"/>
            </a:endParaRPr>
          </a:p>
        </p:txBody>
      </p:sp>
      <p:sp>
        <p:nvSpPr>
          <p:cNvPr id="25" name="テキスト ボックス 24">
            <a:extLst>
              <a:ext uri="{FF2B5EF4-FFF2-40B4-BE49-F238E27FC236}">
                <a16:creationId xmlns:a16="http://schemas.microsoft.com/office/drawing/2014/main" id="{1BC7BAC4-58F6-D836-12E0-6379A0058C62}"/>
              </a:ext>
            </a:extLst>
          </p:cNvPr>
          <p:cNvSpPr txBox="1"/>
          <p:nvPr/>
        </p:nvSpPr>
        <p:spPr>
          <a:xfrm>
            <a:off x="3174745" y="6052466"/>
            <a:ext cx="1107996" cy="400110"/>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電子</a:t>
            </a:r>
            <a:r>
              <a:rPr kumimoji="1" lang="ja-JP" altLang="en-US" sz="1200">
                <a:latin typeface="Meiryo" charset="-128"/>
                <a:ea typeface="Meiryo" charset="-128"/>
                <a:cs typeface="Meiryo" charset="-128"/>
              </a:rPr>
              <a:t>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スイッチのオンオフ</a:t>
            </a:r>
            <a:endParaRPr kumimoji="1" lang="ja-JP" altLang="en-US" sz="800" dirty="0">
              <a:latin typeface="Meiryo" charset="-128"/>
              <a:ea typeface="Meiryo" charset="-128"/>
              <a:cs typeface="Meiryo" charset="-128"/>
            </a:endParaRPr>
          </a:p>
        </p:txBody>
      </p:sp>
      <p:sp>
        <p:nvSpPr>
          <p:cNvPr id="27" name="テキスト ボックス 26">
            <a:extLst>
              <a:ext uri="{FF2B5EF4-FFF2-40B4-BE49-F238E27FC236}">
                <a16:creationId xmlns:a16="http://schemas.microsoft.com/office/drawing/2014/main" id="{BAC0DC6A-71FB-A010-9DA6-E4FEBFF3D7FD}"/>
              </a:ext>
            </a:extLst>
          </p:cNvPr>
          <p:cNvSpPr txBox="1"/>
          <p:nvPr/>
        </p:nvSpPr>
        <p:spPr>
          <a:xfrm>
            <a:off x="364001" y="6052466"/>
            <a:ext cx="1107996" cy="400110"/>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置かれる位置の違い</a:t>
            </a:r>
            <a:endParaRPr kumimoji="1"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61248124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0AB80BE-8474-8543-8E3D-CA5A18D5A242}"/>
              </a:ext>
            </a:extLst>
          </p:cNvPr>
          <p:cNvSpPr/>
          <p:nvPr/>
        </p:nvSpPr>
        <p:spPr>
          <a:xfrm>
            <a:off x="4860032" y="897599"/>
            <a:ext cx="3907524" cy="549009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lang="ja-JP" altLang="en-US" dirty="0"/>
              <a:t>コンピュータとは何か　</a:t>
            </a:r>
            <a:endParaRPr kumimoji="1" lang="ja-JP" altLang="en-US"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47" name="図 4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12" name="テキスト ボックス 11">
            <a:extLst>
              <a:ext uri="{FF2B5EF4-FFF2-40B4-BE49-F238E27FC236}">
                <a16:creationId xmlns:a16="http://schemas.microsoft.com/office/drawing/2014/main" id="{839A5879-4ACC-044D-93FF-A863B2F17356}"/>
              </a:ext>
            </a:extLst>
          </p:cNvPr>
          <p:cNvSpPr txBox="1"/>
          <p:nvPr/>
        </p:nvSpPr>
        <p:spPr>
          <a:xfrm>
            <a:off x="4932040" y="2518577"/>
            <a:ext cx="2031325" cy="584775"/>
          </a:xfrm>
          <a:prstGeom prst="rect">
            <a:avLst/>
          </a:prstGeom>
          <a:noFill/>
        </p:spPr>
        <p:txBody>
          <a:bodyPr wrap="none" rtlCol="0">
            <a:spAutoFit/>
          </a:bodyPr>
          <a:lstStyle/>
          <a:p>
            <a:pPr algn="ctr"/>
            <a:r>
              <a:rPr kumimoji="1" lang="ja-JP" altLang="en-US" sz="1600">
                <a:solidFill>
                  <a:srgbClr val="FF0000"/>
                </a:solidFill>
                <a:latin typeface="Meiryo" panose="020B0604030504040204" pitchFamily="34" charset="-128"/>
                <a:ea typeface="Meiryo" panose="020B0604030504040204" pitchFamily="34" charset="-128"/>
              </a:rPr>
              <a:t>データ量と</a:t>
            </a:r>
            <a:r>
              <a:rPr lang="ja-JP" altLang="en-US" sz="1600">
                <a:solidFill>
                  <a:srgbClr val="FF0000"/>
                </a:solidFill>
                <a:latin typeface="Meiryo" panose="020B0604030504040204" pitchFamily="34" charset="-128"/>
                <a:ea typeface="Meiryo" panose="020B0604030504040204" pitchFamily="34" charset="-128"/>
              </a:rPr>
              <a:t>計算需要</a:t>
            </a:r>
            <a:endParaRPr lang="en-US" altLang="ja-JP" sz="1600" dirty="0">
              <a:solidFill>
                <a:srgbClr val="FF0000"/>
              </a:solidFill>
              <a:latin typeface="Meiryo" panose="020B0604030504040204" pitchFamily="34" charset="-128"/>
              <a:ea typeface="Meiryo" panose="020B0604030504040204" pitchFamily="34" charset="-128"/>
            </a:endParaRPr>
          </a:p>
          <a:p>
            <a:pPr algn="ctr"/>
            <a:r>
              <a:rPr lang="ja-JP" altLang="en-US" sz="1600">
                <a:solidFill>
                  <a:srgbClr val="FF0000"/>
                </a:solidFill>
                <a:latin typeface="Meiryo" panose="020B0604030504040204" pitchFamily="34" charset="-128"/>
                <a:ea typeface="Meiryo" panose="020B0604030504040204" pitchFamily="34" charset="-128"/>
              </a:rPr>
              <a:t>の爆発的増大</a:t>
            </a:r>
            <a:endParaRPr kumimoji="1" lang="ja-JP" altLang="en-US" sz="1600">
              <a:solidFill>
                <a:srgbClr val="FF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A1E961D-80AE-6D40-AE52-C920A15B3246}"/>
              </a:ext>
            </a:extLst>
          </p:cNvPr>
          <p:cNvSpPr txBox="1"/>
          <p:nvPr/>
        </p:nvSpPr>
        <p:spPr>
          <a:xfrm>
            <a:off x="6992301" y="2521814"/>
            <a:ext cx="1415772" cy="584775"/>
          </a:xfrm>
          <a:prstGeom prst="rect">
            <a:avLst/>
          </a:prstGeom>
          <a:noFill/>
        </p:spPr>
        <p:txBody>
          <a:bodyPr wrap="none" rtlCol="0">
            <a:spAutoFit/>
          </a:bodyPr>
          <a:lstStyle/>
          <a:p>
            <a:pPr algn="ctr"/>
            <a:r>
              <a:rPr kumimoji="1" lang="ja-JP" altLang="en-US" sz="1600">
                <a:solidFill>
                  <a:srgbClr val="FF0000"/>
                </a:solidFill>
                <a:latin typeface="Meiryo" panose="020B0604030504040204" pitchFamily="34" charset="-128"/>
                <a:ea typeface="Meiryo" panose="020B0604030504040204" pitchFamily="34" charset="-128"/>
              </a:rPr>
              <a:t>ムーアの法則</a:t>
            </a:r>
            <a:endParaRPr kumimoji="1" lang="en-US" altLang="ja-JP" sz="1600" dirty="0">
              <a:solidFill>
                <a:srgbClr val="FF0000"/>
              </a:solidFill>
              <a:latin typeface="Meiryo" panose="020B0604030504040204" pitchFamily="34" charset="-128"/>
              <a:ea typeface="Meiryo" panose="020B0604030504040204" pitchFamily="34" charset="-128"/>
            </a:endParaRPr>
          </a:p>
          <a:p>
            <a:pPr algn="ctr"/>
            <a:r>
              <a:rPr kumimoji="1" lang="ja-JP" altLang="en-US" sz="1600">
                <a:solidFill>
                  <a:srgbClr val="FF0000"/>
                </a:solidFill>
                <a:latin typeface="Meiryo" panose="020B0604030504040204" pitchFamily="34" charset="-128"/>
                <a:ea typeface="Meiryo" panose="020B0604030504040204" pitchFamily="34" charset="-128"/>
              </a:rPr>
              <a:t>の限界</a:t>
            </a:r>
          </a:p>
        </p:txBody>
      </p:sp>
      <p:pic>
        <p:nvPicPr>
          <p:cNvPr id="14" name="図 13">
            <a:extLst>
              <a:ext uri="{FF2B5EF4-FFF2-40B4-BE49-F238E27FC236}">
                <a16:creationId xmlns:a16="http://schemas.microsoft.com/office/drawing/2014/main" id="{E33FC881-C784-DA71-B3BF-41DFCED5A48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30232" y="1077373"/>
            <a:ext cx="1415772" cy="1415772"/>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57556BDD-CFAC-86DC-3B54-F7B4D7251972}"/>
              </a:ext>
            </a:extLst>
          </p:cNvPr>
          <p:cNvPicPr>
            <a:picLocks noChangeAspect="1"/>
          </p:cNvPicPr>
          <p:nvPr/>
        </p:nvPicPr>
        <p:blipFill>
          <a:blip r:embed="rId8">
            <a:clrChange>
              <a:clrFrom>
                <a:srgbClr val="FEFEFE"/>
              </a:clrFrom>
              <a:clrTo>
                <a:srgbClr val="FEFEFE">
                  <a:alpha val="0"/>
                </a:srgbClr>
              </a:clrTo>
            </a:clrChange>
            <a:duotone>
              <a:schemeClr val="accent2">
                <a:shade val="45000"/>
                <a:satMod val="135000"/>
              </a:schemeClr>
              <a:prstClr val="white"/>
            </a:duotone>
          </a:blip>
          <a:stretch>
            <a:fillRect/>
          </a:stretch>
        </p:blipFill>
        <p:spPr>
          <a:xfrm rot="679915">
            <a:off x="5173912" y="774862"/>
            <a:ext cx="2024414" cy="2024414"/>
          </a:xfrm>
          <a:prstGeom prst="rect">
            <a:avLst/>
          </a:prstGeom>
        </p:spPr>
      </p:pic>
      <p:pic>
        <p:nvPicPr>
          <p:cNvPr id="16" name="図 15">
            <a:extLst>
              <a:ext uri="{FF2B5EF4-FFF2-40B4-BE49-F238E27FC236}">
                <a16:creationId xmlns:a16="http://schemas.microsoft.com/office/drawing/2014/main" id="{248DFECF-3CD0-F083-14C0-A680EEF1062A}"/>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947089" y="1502978"/>
            <a:ext cx="1185731" cy="1185731"/>
          </a:xfrm>
          <a:prstGeom prst="rect">
            <a:avLst/>
          </a:prstGeom>
          <a:effectLst>
            <a:outerShdw blurRad="50800" dist="38100" dir="2700000" algn="tl" rotWithShape="0">
              <a:prstClr val="black">
                <a:alpha val="40000"/>
              </a:prstClr>
            </a:outerShdw>
          </a:effectLst>
        </p:spPr>
      </p:pic>
      <p:grpSp>
        <p:nvGrpSpPr>
          <p:cNvPr id="24" name="グループ化 23">
            <a:extLst>
              <a:ext uri="{FF2B5EF4-FFF2-40B4-BE49-F238E27FC236}">
                <a16:creationId xmlns:a16="http://schemas.microsoft.com/office/drawing/2014/main" id="{83A9F6C6-C59A-FEEC-4904-A2A75F95B024}"/>
              </a:ext>
            </a:extLst>
          </p:cNvPr>
          <p:cNvGrpSpPr/>
          <p:nvPr/>
        </p:nvGrpSpPr>
        <p:grpSpPr>
          <a:xfrm>
            <a:off x="5162523" y="3214989"/>
            <a:ext cx="3346300" cy="2997197"/>
            <a:chOff x="5162523" y="3214989"/>
            <a:chExt cx="3346300" cy="2997197"/>
          </a:xfrm>
        </p:grpSpPr>
        <p:sp>
          <p:nvSpPr>
            <p:cNvPr id="38" name="テキスト ボックス 37"/>
            <p:cNvSpPr txBox="1"/>
            <p:nvPr/>
          </p:nvSpPr>
          <p:spPr>
            <a:xfrm>
              <a:off x="5246391" y="5627411"/>
              <a:ext cx="3262432" cy="584775"/>
            </a:xfrm>
            <a:prstGeom prst="rect">
              <a:avLst/>
            </a:prstGeom>
            <a:noFill/>
            <a:effectLst/>
          </p:spPr>
          <p:txBody>
            <a:bodyPr wrap="none" rtlCol="0">
              <a:spAutoFit/>
            </a:bodyPr>
            <a:lstStyle/>
            <a:p>
              <a:pPr algn="ctr"/>
              <a:r>
                <a:rPr kumimoji="1" lang="ja-JP" altLang="en-US" sz="1600" b="1" dirty="0">
                  <a:solidFill>
                    <a:srgbClr val="0070C0"/>
                  </a:solidFill>
                  <a:latin typeface="Meiryo" panose="020B0604030504040204" pitchFamily="34" charset="-128"/>
                  <a:ea typeface="Meiryo" panose="020B0604030504040204" pitchFamily="34" charset="-128"/>
                  <a:cs typeface="Meiryo" charset="-128"/>
                </a:rPr>
                <a:t>量子力学によって明らかにされた</a:t>
              </a:r>
              <a:endParaRPr kumimoji="1" lang="en-US" altLang="ja-JP" sz="1600" b="1" dirty="0">
                <a:solidFill>
                  <a:srgbClr val="0070C0"/>
                </a:solidFill>
                <a:latin typeface="Meiryo" panose="020B0604030504040204" pitchFamily="34" charset="-128"/>
                <a:ea typeface="Meiryo" panose="020B0604030504040204" pitchFamily="34" charset="-128"/>
                <a:cs typeface="Meiryo" charset="-128"/>
              </a:endParaRPr>
            </a:p>
            <a:p>
              <a:pPr algn="ctr"/>
              <a:r>
                <a:rPr lang="ja-JP" altLang="en-US" sz="1600" b="1" dirty="0">
                  <a:solidFill>
                    <a:srgbClr val="0070C0"/>
                  </a:solidFill>
                  <a:latin typeface="Meiryo" panose="020B0604030504040204" pitchFamily="34" charset="-128"/>
                  <a:ea typeface="Meiryo" panose="020B0604030504040204" pitchFamily="34" charset="-128"/>
                  <a:cs typeface="Meiryo" charset="-128"/>
                </a:rPr>
                <a:t>量子の動き／現象を利用して演算</a:t>
              </a:r>
              <a:endParaRPr kumimoji="1"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10" name="テキスト ボックス 9">
              <a:extLst>
                <a:ext uri="{FF2B5EF4-FFF2-40B4-BE49-F238E27FC236}">
                  <a16:creationId xmlns:a16="http://schemas.microsoft.com/office/drawing/2014/main" id="{4A1F10E2-F7DD-004F-98AD-37649B7996C5}"/>
                </a:ext>
              </a:extLst>
            </p:cNvPr>
            <p:cNvSpPr txBox="1"/>
            <p:nvPr/>
          </p:nvSpPr>
          <p:spPr>
            <a:xfrm>
              <a:off x="5309721" y="5059431"/>
              <a:ext cx="1210588"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微細な世界</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の物理現象</a:t>
              </a:r>
            </a:p>
          </p:txBody>
        </p:sp>
        <p:sp>
          <p:nvSpPr>
            <p:cNvPr id="17" name="三角形 16">
              <a:extLst>
                <a:ext uri="{FF2B5EF4-FFF2-40B4-BE49-F238E27FC236}">
                  <a16:creationId xmlns:a16="http://schemas.microsoft.com/office/drawing/2014/main" id="{CD6931DE-B99B-AF4C-A709-ADD91AFD7329}"/>
                </a:ext>
              </a:extLst>
            </p:cNvPr>
            <p:cNvSpPr/>
            <p:nvPr/>
          </p:nvSpPr>
          <p:spPr>
            <a:xfrm flipV="1">
              <a:off x="6234621" y="3214989"/>
              <a:ext cx="1158346" cy="279207"/>
            </a:xfrm>
            <a:prstGeom prs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DDCA84FB-2AC0-4049-B9B0-328ECF12BFB8}"/>
                </a:ext>
              </a:extLst>
            </p:cNvPr>
            <p:cNvSpPr txBox="1"/>
            <p:nvPr/>
          </p:nvSpPr>
          <p:spPr>
            <a:xfrm>
              <a:off x="6856411" y="5328305"/>
              <a:ext cx="1415772"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量子コンピュータ</a:t>
              </a:r>
            </a:p>
          </p:txBody>
        </p:sp>
        <p:pic>
          <p:nvPicPr>
            <p:cNvPr id="21" name="図 20">
              <a:extLst>
                <a:ext uri="{FF2B5EF4-FFF2-40B4-BE49-F238E27FC236}">
                  <a16:creationId xmlns:a16="http://schemas.microsoft.com/office/drawing/2014/main" id="{D23F9043-876B-7604-51A5-2306FD68D17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162523" y="3695257"/>
              <a:ext cx="1481281" cy="148128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9D69C530-6FDF-7217-148D-87AA98D029CE}"/>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667643" y="3857243"/>
              <a:ext cx="1793310" cy="1544732"/>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A5764F80-9967-9EF8-6A92-8414EA24D55E}"/>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69040" y="4060572"/>
              <a:ext cx="790515" cy="790515"/>
            </a:xfrm>
            <a:prstGeom prst="rect">
              <a:avLst/>
            </a:prstGeom>
            <a:effectLst>
              <a:outerShdw blurRad="50800" dist="38100" dir="2700000" algn="tl" rotWithShape="0">
                <a:prstClr val="black">
                  <a:alpha val="40000"/>
                </a:prstClr>
              </a:outerShdw>
            </a:effectLst>
          </p:spPr>
        </p:pic>
      </p:grpSp>
      <p:sp>
        <p:nvSpPr>
          <p:cNvPr id="3" name="テキスト ボックス 2">
            <a:extLst>
              <a:ext uri="{FF2B5EF4-FFF2-40B4-BE49-F238E27FC236}">
                <a16:creationId xmlns:a16="http://schemas.microsoft.com/office/drawing/2014/main" id="{E55CB0E2-B361-A9E1-8FDF-6D115DE387B2}"/>
              </a:ext>
            </a:extLst>
          </p:cNvPr>
          <p:cNvSpPr txBox="1"/>
          <p:nvPr/>
        </p:nvSpPr>
        <p:spPr>
          <a:xfrm>
            <a:off x="102090" y="4447213"/>
            <a:ext cx="4493538" cy="307777"/>
          </a:xfrm>
          <a:prstGeom prst="rect">
            <a:avLst/>
          </a:prstGeom>
          <a:noFill/>
        </p:spPr>
        <p:txBody>
          <a:bodyPr wrap="none" rtlCol="0">
            <a:spAutoFit/>
          </a:bodyPr>
          <a:lstStyle/>
          <a:p>
            <a:r>
              <a:rPr kumimoji="1" lang="ja-JP" altLang="en-US" sz="1400">
                <a:latin typeface="Meiryo" charset="-128"/>
                <a:ea typeface="Meiryo" charset="-128"/>
                <a:cs typeface="Meiryo" charset="-128"/>
              </a:rPr>
              <a:t>抽象的な「数」を</a:t>
            </a:r>
            <a:r>
              <a:rPr kumimoji="1" lang="ja-JP" altLang="en-US" sz="1400" dirty="0">
                <a:latin typeface="Meiryo" charset="-128"/>
                <a:ea typeface="Meiryo" charset="-128"/>
                <a:cs typeface="Meiryo" charset="-128"/>
              </a:rPr>
              <a:t>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13" name="テキスト ボックス 12">
            <a:extLst>
              <a:ext uri="{FF2B5EF4-FFF2-40B4-BE49-F238E27FC236}">
                <a16:creationId xmlns:a16="http://schemas.microsoft.com/office/drawing/2014/main" id="{BC59B0EA-135A-4472-5D93-5450F9C87592}"/>
              </a:ext>
            </a:extLst>
          </p:cNvPr>
          <p:cNvSpPr txBox="1"/>
          <p:nvPr/>
        </p:nvSpPr>
        <p:spPr>
          <a:xfrm>
            <a:off x="1852121" y="6053226"/>
            <a:ext cx="1005403" cy="400110"/>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機械の動き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歯車の組み合わせ</a:t>
            </a:r>
            <a:endParaRPr kumimoji="1" lang="ja-JP" altLang="en-US" sz="800" dirty="0">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C423E66A-38C9-244B-E69E-B2CC40DC0CA3}"/>
              </a:ext>
            </a:extLst>
          </p:cNvPr>
          <p:cNvSpPr txBox="1"/>
          <p:nvPr/>
        </p:nvSpPr>
        <p:spPr>
          <a:xfrm>
            <a:off x="3174745" y="6052466"/>
            <a:ext cx="1107996" cy="400110"/>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電子</a:t>
            </a:r>
            <a:r>
              <a:rPr kumimoji="1" lang="ja-JP" altLang="en-US" sz="1200">
                <a:latin typeface="Meiryo" charset="-128"/>
                <a:ea typeface="Meiryo" charset="-128"/>
                <a:cs typeface="Meiryo" charset="-128"/>
              </a:rPr>
              <a:t>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スイッチのオンオフ</a:t>
            </a:r>
            <a:endParaRPr kumimoji="1" lang="ja-JP" altLang="en-US" sz="800" dirty="0">
              <a:latin typeface="Meiryo" charset="-128"/>
              <a:ea typeface="Meiryo" charset="-128"/>
              <a:cs typeface="Meiryo" charset="-128"/>
            </a:endParaRPr>
          </a:p>
        </p:txBody>
      </p:sp>
      <p:sp>
        <p:nvSpPr>
          <p:cNvPr id="26" name="テキスト ボックス 25">
            <a:extLst>
              <a:ext uri="{FF2B5EF4-FFF2-40B4-BE49-F238E27FC236}">
                <a16:creationId xmlns:a16="http://schemas.microsoft.com/office/drawing/2014/main" id="{BBE87A2E-2360-9981-CC1E-8751047B6F66}"/>
              </a:ext>
            </a:extLst>
          </p:cNvPr>
          <p:cNvSpPr txBox="1"/>
          <p:nvPr/>
        </p:nvSpPr>
        <p:spPr>
          <a:xfrm>
            <a:off x="364001" y="6052466"/>
            <a:ext cx="1107996" cy="400110"/>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en-US" altLang="ja-JP" sz="1200" dirty="0">
              <a:latin typeface="Meiryo" charset="-128"/>
              <a:ea typeface="Meiryo" charset="-128"/>
              <a:cs typeface="Meiryo" charset="-128"/>
            </a:endParaRPr>
          </a:p>
          <a:p>
            <a:pPr algn="ctr"/>
            <a:r>
              <a:rPr lang="ja-JP" altLang="en-US" sz="800">
                <a:latin typeface="Meiryo" charset="-128"/>
                <a:ea typeface="Meiryo" charset="-128"/>
                <a:cs typeface="Meiryo" charset="-128"/>
              </a:rPr>
              <a:t>置かれる位置の違い</a:t>
            </a:r>
            <a:endParaRPr kumimoji="1"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368943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20"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量子と量子力学</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9430288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量子コンピュータの必要性</a:t>
            </a:r>
          </a:p>
        </p:txBody>
      </p:sp>
      <p:pic>
        <p:nvPicPr>
          <p:cNvPr id="1026" name="Picture 2">
            <a:extLst>
              <a:ext uri="{FF2B5EF4-FFF2-40B4-BE49-F238E27FC236}">
                <a16:creationId xmlns:a16="http://schemas.microsoft.com/office/drawing/2014/main" id="{F6B15090-A68A-6122-274C-43FA549CB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42461"/>
            <a:ext cx="7924800" cy="5871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8141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B3EABB-259B-914D-A46D-43A695A601C1}"/>
              </a:ext>
            </a:extLst>
          </p:cNvPr>
          <p:cNvSpPr>
            <a:spLocks noGrp="1"/>
          </p:cNvSpPr>
          <p:nvPr>
            <p:ph type="title"/>
          </p:nvPr>
        </p:nvSpPr>
        <p:spPr/>
        <p:txBody>
          <a:bodyPr/>
          <a:lstStyle/>
          <a:p>
            <a:r>
              <a:rPr lang="ja-JP" altLang="en-US"/>
              <a:t>量子とは何か</a:t>
            </a:r>
          </a:p>
        </p:txBody>
      </p:sp>
      <p:pic>
        <p:nvPicPr>
          <p:cNvPr id="2050" name="Picture 2">
            <a:extLst>
              <a:ext uri="{FF2B5EF4-FFF2-40B4-BE49-F238E27FC236}">
                <a16:creationId xmlns:a16="http://schemas.microsoft.com/office/drawing/2014/main" id="{D646F3C3-32F0-48C1-31C8-98D7FB5A1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42"/>
          <a:stretch>
            <a:fillRect/>
          </a:stretch>
        </p:blipFill>
        <p:spPr bwMode="auto">
          <a:xfrm>
            <a:off x="609600" y="1019502"/>
            <a:ext cx="7924800" cy="541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89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C23D0-FC6E-6E45-9538-1835DAC70343}"/>
              </a:ext>
            </a:extLst>
          </p:cNvPr>
          <p:cNvSpPr>
            <a:spLocks noGrp="1"/>
          </p:cNvSpPr>
          <p:nvPr>
            <p:ph type="title"/>
          </p:nvPr>
        </p:nvSpPr>
        <p:spPr/>
        <p:txBody>
          <a:bodyPr/>
          <a:lstStyle/>
          <a:p>
            <a:r>
              <a:rPr kumimoji="1" lang="en-US" altLang="ja-JP" dirty="0"/>
              <a:t>U</a:t>
            </a:r>
            <a:r>
              <a:rPr lang="en-US" altLang="ja-JP" dirty="0"/>
              <a:t>I</a:t>
            </a:r>
            <a:r>
              <a:rPr lang="ja-JP" altLang="en-US" dirty="0"/>
              <a:t>／</a:t>
            </a:r>
            <a:r>
              <a:rPr lang="en-US" altLang="ja-JP" dirty="0"/>
              <a:t>UX</a:t>
            </a:r>
            <a:r>
              <a:rPr lang="ja-JP" altLang="en-US" dirty="0"/>
              <a:t>とは何か</a:t>
            </a:r>
            <a:endParaRPr kumimoji="1" lang="ja-JP" altLang="en-US" dirty="0"/>
          </a:p>
        </p:txBody>
      </p:sp>
      <p:sp>
        <p:nvSpPr>
          <p:cNvPr id="3" name="テキスト ボックス 2">
            <a:extLst>
              <a:ext uri="{FF2B5EF4-FFF2-40B4-BE49-F238E27FC236}">
                <a16:creationId xmlns:a16="http://schemas.microsoft.com/office/drawing/2014/main" id="{EACB33CD-6CAD-4540-AC1C-1EEBCA72C06A}"/>
              </a:ext>
            </a:extLst>
          </p:cNvPr>
          <p:cNvSpPr txBox="1"/>
          <p:nvPr/>
        </p:nvSpPr>
        <p:spPr>
          <a:xfrm>
            <a:off x="311022" y="1038809"/>
            <a:ext cx="1226618" cy="1107996"/>
          </a:xfrm>
          <a:prstGeom prst="rect">
            <a:avLst/>
          </a:prstGeom>
          <a:noFill/>
        </p:spPr>
        <p:txBody>
          <a:bodyPr wrap="none" rtlCol="0">
            <a:spAutoFit/>
          </a:bodyPr>
          <a:lstStyle/>
          <a:p>
            <a:r>
              <a:rPr kumimoji="1" lang="en-US" altLang="ja-JP" sz="66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66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5" name="テキスト ボックス 4">
            <a:extLst>
              <a:ext uri="{FF2B5EF4-FFF2-40B4-BE49-F238E27FC236}">
                <a16:creationId xmlns:a16="http://schemas.microsoft.com/office/drawing/2014/main" id="{56A240F4-6ED0-B14A-ABF0-8E9D7D2A1EB3}"/>
              </a:ext>
            </a:extLst>
          </p:cNvPr>
          <p:cNvSpPr txBox="1"/>
          <p:nvPr/>
        </p:nvSpPr>
        <p:spPr>
          <a:xfrm>
            <a:off x="2015335" y="1106261"/>
            <a:ext cx="3877985"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人とデジタルをつなぐ窓口</a:t>
            </a:r>
          </a:p>
        </p:txBody>
      </p:sp>
      <p:sp>
        <p:nvSpPr>
          <p:cNvPr id="6" name="テキスト ボックス 5">
            <a:extLst>
              <a:ext uri="{FF2B5EF4-FFF2-40B4-BE49-F238E27FC236}">
                <a16:creationId xmlns:a16="http://schemas.microsoft.com/office/drawing/2014/main" id="{B2CA48A5-D492-FC4E-A8A5-D3BFCB571303}"/>
              </a:ext>
            </a:extLst>
          </p:cNvPr>
          <p:cNvSpPr txBox="1"/>
          <p:nvPr/>
        </p:nvSpPr>
        <p:spPr>
          <a:xfrm>
            <a:off x="2015335" y="1567926"/>
            <a:ext cx="2375522"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I</a:t>
            </a:r>
            <a:r>
              <a:rPr kumimoji="1" lang="en-US" altLang="ja-JP" sz="2400" dirty="0">
                <a:latin typeface="Meiryo" panose="020B0604030504040204" pitchFamily="34" charset="-128"/>
                <a:ea typeface="Meiryo" panose="020B0604030504040204" pitchFamily="34" charset="-128"/>
              </a:rPr>
              <a:t>nterface</a:t>
            </a:r>
            <a:endParaRPr kumimoji="1" lang="ja-JP" altLang="en-US" sz="2400">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5FF380AD-AE5F-D643-A68E-0CD90AEAF21F}"/>
              </a:ext>
            </a:extLst>
          </p:cNvPr>
          <p:cNvGrpSpPr/>
          <p:nvPr/>
        </p:nvGrpSpPr>
        <p:grpSpPr>
          <a:xfrm>
            <a:off x="2077125" y="2052060"/>
            <a:ext cx="1125971" cy="940475"/>
            <a:chOff x="6183086" y="1006733"/>
            <a:chExt cx="1465008" cy="1192048"/>
          </a:xfrm>
        </p:grpSpPr>
        <p:pic>
          <p:nvPicPr>
            <p:cNvPr id="11" name="図 10">
              <a:extLst>
                <a:ext uri="{FF2B5EF4-FFF2-40B4-BE49-F238E27FC236}">
                  <a16:creationId xmlns:a16="http://schemas.microsoft.com/office/drawing/2014/main" id="{AABBB962-47A8-5749-83B1-85C5E75EF0F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83086" y="1107350"/>
              <a:ext cx="1465008" cy="1091431"/>
            </a:xfrm>
            <a:prstGeom prst="rect">
              <a:avLst/>
            </a:prstGeom>
          </p:spPr>
        </p:pic>
        <p:pic>
          <p:nvPicPr>
            <p:cNvPr id="10" name="図 9">
              <a:extLst>
                <a:ext uri="{FF2B5EF4-FFF2-40B4-BE49-F238E27FC236}">
                  <a16:creationId xmlns:a16="http://schemas.microsoft.com/office/drawing/2014/main" id="{04EA2C43-1671-9042-B658-312A21DA2D40}"/>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1015" y="1006733"/>
              <a:ext cx="1091431" cy="1091431"/>
            </a:xfrm>
            <a:prstGeom prst="rect">
              <a:avLst/>
            </a:prstGeom>
          </p:spPr>
        </p:pic>
        <p:pic>
          <p:nvPicPr>
            <p:cNvPr id="15" name="図 14" descr="挿絵, 時計 が含まれている画像&#10;&#10;自動的に生成された説明">
              <a:extLst>
                <a:ext uri="{FF2B5EF4-FFF2-40B4-BE49-F238E27FC236}">
                  <a16:creationId xmlns:a16="http://schemas.microsoft.com/office/drawing/2014/main" id="{B8EC66C6-FB23-4842-9490-CE318267A4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82059" y="1397805"/>
              <a:ext cx="309286" cy="309286"/>
            </a:xfrm>
            <a:prstGeom prst="rect">
              <a:avLst/>
            </a:prstGeom>
            <a:ln>
              <a:noFill/>
            </a:ln>
            <a:effectLst>
              <a:outerShdw blurRad="292100" dist="139700" dir="2700000" algn="tl" rotWithShape="0">
                <a:srgbClr val="333333">
                  <a:alpha val="65000"/>
                </a:srgbClr>
              </a:outerShdw>
            </a:effectLst>
          </p:spPr>
        </p:pic>
      </p:grpSp>
      <p:pic>
        <p:nvPicPr>
          <p:cNvPr id="1026" name="Picture 2" descr="検索ボタン の写真、ロイヤリティフリーの画像、グラフィック、ベクターおよびビデオ | Adobe Stock">
            <a:extLst>
              <a:ext uri="{FF2B5EF4-FFF2-40B4-BE49-F238E27FC236}">
                <a16:creationId xmlns:a16="http://schemas.microsoft.com/office/drawing/2014/main" id="{4428D39A-1387-AE4D-B0CB-030E062AE05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21595" y="2250422"/>
            <a:ext cx="1704313" cy="618813"/>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0C716862-7BA0-6D4F-9EDC-726C567E9E6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11861" y="2345287"/>
            <a:ext cx="1418933" cy="322485"/>
          </a:xfrm>
          <a:prstGeom prst="rect">
            <a:avLst/>
          </a:prstGeom>
        </p:spPr>
      </p:pic>
      <p:sp>
        <p:nvSpPr>
          <p:cNvPr id="19" name="テキスト ボックス 18">
            <a:extLst>
              <a:ext uri="{FF2B5EF4-FFF2-40B4-BE49-F238E27FC236}">
                <a16:creationId xmlns:a16="http://schemas.microsoft.com/office/drawing/2014/main" id="{7A59EB98-B02F-6544-BF66-751D474960E4}"/>
              </a:ext>
            </a:extLst>
          </p:cNvPr>
          <p:cNvSpPr txBox="1"/>
          <p:nvPr/>
        </p:nvSpPr>
        <p:spPr>
          <a:xfrm>
            <a:off x="6448721" y="2058973"/>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直ぐに分かる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使い易い</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迷わない　など</a:t>
            </a:r>
          </a:p>
        </p:txBody>
      </p:sp>
      <p:sp>
        <p:nvSpPr>
          <p:cNvPr id="4" name="テキスト ボックス 3">
            <a:extLst>
              <a:ext uri="{FF2B5EF4-FFF2-40B4-BE49-F238E27FC236}">
                <a16:creationId xmlns:a16="http://schemas.microsoft.com/office/drawing/2014/main" id="{2B47D813-2A86-6A47-AA7E-FA8088F18E6C}"/>
              </a:ext>
            </a:extLst>
          </p:cNvPr>
          <p:cNvSpPr txBox="1"/>
          <p:nvPr/>
        </p:nvSpPr>
        <p:spPr>
          <a:xfrm>
            <a:off x="311022" y="3327919"/>
            <a:ext cx="1704313" cy="1107996"/>
          </a:xfrm>
          <a:prstGeom prst="rect">
            <a:avLst/>
          </a:prstGeom>
          <a:noFill/>
        </p:spPr>
        <p:txBody>
          <a:bodyPr wrap="none" rtlCol="0">
            <a:spAutoFit/>
          </a:bodyPr>
          <a:lstStyle/>
          <a:p>
            <a:r>
              <a:rPr kumimoji="1" lang="en-US" altLang="ja-JP" sz="66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66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7" name="テキスト ボックス 6">
            <a:extLst>
              <a:ext uri="{FF2B5EF4-FFF2-40B4-BE49-F238E27FC236}">
                <a16:creationId xmlns:a16="http://schemas.microsoft.com/office/drawing/2014/main" id="{C73637A1-7E23-6A44-BDA3-6B2D2686790B}"/>
              </a:ext>
            </a:extLst>
          </p:cNvPr>
          <p:cNvSpPr txBox="1"/>
          <p:nvPr/>
        </p:nvSpPr>
        <p:spPr>
          <a:xfrm>
            <a:off x="2015335" y="3445134"/>
            <a:ext cx="6340197"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人とデジタルがつながることで得られる体験</a:t>
            </a:r>
          </a:p>
        </p:txBody>
      </p:sp>
      <p:sp>
        <p:nvSpPr>
          <p:cNvPr id="8" name="テキスト ボックス 7">
            <a:extLst>
              <a:ext uri="{FF2B5EF4-FFF2-40B4-BE49-F238E27FC236}">
                <a16:creationId xmlns:a16="http://schemas.microsoft.com/office/drawing/2014/main" id="{DA7C7E01-7B38-2D47-B685-95484B45099B}"/>
              </a:ext>
            </a:extLst>
          </p:cNvPr>
          <p:cNvSpPr txBox="1"/>
          <p:nvPr/>
        </p:nvSpPr>
        <p:spPr>
          <a:xfrm>
            <a:off x="2015335" y="3906799"/>
            <a:ext cx="2622834"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E</a:t>
            </a:r>
            <a:r>
              <a:rPr kumimoji="1" lang="en-US" altLang="ja-JP" sz="2400" dirty="0">
                <a:latin typeface="Meiryo" panose="020B0604030504040204" pitchFamily="34" charset="-128"/>
                <a:ea typeface="Meiryo" panose="020B0604030504040204" pitchFamily="34" charset="-128"/>
              </a:rPr>
              <a:t>xperience</a:t>
            </a:r>
            <a:endParaRPr kumimoji="1" lang="ja-JP" altLang="en-US" sz="240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452B117-7630-9746-97FB-123FAEC22E25}"/>
              </a:ext>
            </a:extLst>
          </p:cNvPr>
          <p:cNvSpPr txBox="1"/>
          <p:nvPr/>
        </p:nvSpPr>
        <p:spPr>
          <a:xfrm>
            <a:off x="6448720" y="4559355"/>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29" name="右大かっこ 28">
            <a:extLst>
              <a:ext uri="{FF2B5EF4-FFF2-40B4-BE49-F238E27FC236}">
                <a16:creationId xmlns:a16="http://schemas.microsoft.com/office/drawing/2014/main" id="{F2E96D78-6F8F-9F43-AE39-352ED469B975}"/>
              </a:ext>
            </a:extLst>
          </p:cNvPr>
          <p:cNvSpPr/>
          <p:nvPr/>
        </p:nvSpPr>
        <p:spPr>
          <a:xfrm rot="5400000">
            <a:off x="3540515" y="4162420"/>
            <a:ext cx="170862" cy="2986899"/>
          </a:xfrm>
          <a:prstGeom prst="rightBracket">
            <a:avLst/>
          </a:prstGeom>
          <a:ln w="381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chemeClr val="accent6">
                  <a:lumMod val="75000"/>
                </a:schemeClr>
              </a:solidFill>
            </a:endParaRPr>
          </a:p>
        </p:txBody>
      </p:sp>
      <p:sp>
        <p:nvSpPr>
          <p:cNvPr id="34" name="右大かっこ 33">
            <a:extLst>
              <a:ext uri="{FF2B5EF4-FFF2-40B4-BE49-F238E27FC236}">
                <a16:creationId xmlns:a16="http://schemas.microsoft.com/office/drawing/2014/main" id="{F13FA7C7-9010-A04A-95E9-36914AAE3462}"/>
              </a:ext>
            </a:extLst>
          </p:cNvPr>
          <p:cNvSpPr/>
          <p:nvPr/>
        </p:nvSpPr>
        <p:spPr>
          <a:xfrm rot="5400000">
            <a:off x="5805048" y="5299500"/>
            <a:ext cx="170862" cy="712740"/>
          </a:xfrm>
          <a:prstGeom prst="rightBracket">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chemeClr val="accent6">
                  <a:lumMod val="75000"/>
                </a:schemeClr>
              </a:solidFill>
            </a:endParaRPr>
          </a:p>
        </p:txBody>
      </p:sp>
      <p:sp>
        <p:nvSpPr>
          <p:cNvPr id="35" name="テキスト ボックス 34">
            <a:extLst>
              <a:ext uri="{FF2B5EF4-FFF2-40B4-BE49-F238E27FC236}">
                <a16:creationId xmlns:a16="http://schemas.microsoft.com/office/drawing/2014/main" id="{7153E858-5A5B-9A46-A36D-95CB418B2415}"/>
              </a:ext>
            </a:extLst>
          </p:cNvPr>
          <p:cNvSpPr txBox="1"/>
          <p:nvPr/>
        </p:nvSpPr>
        <p:spPr>
          <a:xfrm>
            <a:off x="3342426" y="5841936"/>
            <a:ext cx="689612" cy="584775"/>
          </a:xfrm>
          <a:prstGeom prst="rect">
            <a:avLst/>
          </a:prstGeom>
          <a:noFill/>
        </p:spPr>
        <p:txBody>
          <a:bodyPr wrap="none" rtlCol="0">
            <a:spAutoFit/>
          </a:bodyPr>
          <a:lstStyle/>
          <a:p>
            <a:r>
              <a:rPr kumimoji="1" lang="en-US" altLang="ja-JP" sz="32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32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36" name="テキスト ボックス 35">
            <a:extLst>
              <a:ext uri="{FF2B5EF4-FFF2-40B4-BE49-F238E27FC236}">
                <a16:creationId xmlns:a16="http://schemas.microsoft.com/office/drawing/2014/main" id="{B7125C76-A7FA-C54B-A793-6F49E9C20A53}"/>
              </a:ext>
            </a:extLst>
          </p:cNvPr>
          <p:cNvSpPr txBox="1"/>
          <p:nvPr/>
        </p:nvSpPr>
        <p:spPr>
          <a:xfrm>
            <a:off x="5429455" y="5841936"/>
            <a:ext cx="922047" cy="584775"/>
          </a:xfrm>
          <a:prstGeom prst="rect">
            <a:avLst/>
          </a:prstGeom>
          <a:noFill/>
        </p:spPr>
        <p:txBody>
          <a:bodyPr wrap="none" rtlCol="0">
            <a:spAutoFit/>
          </a:bodyPr>
          <a:lstStyle/>
          <a:p>
            <a:r>
              <a:rPr kumimoji="1" lang="en-US" altLang="ja-JP" sz="32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32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grpSp>
        <p:nvGrpSpPr>
          <p:cNvPr id="20" name="グループ化 19">
            <a:extLst>
              <a:ext uri="{FF2B5EF4-FFF2-40B4-BE49-F238E27FC236}">
                <a16:creationId xmlns:a16="http://schemas.microsoft.com/office/drawing/2014/main" id="{D39FED45-DE22-4A42-8D21-517AF5E1909E}"/>
              </a:ext>
            </a:extLst>
          </p:cNvPr>
          <p:cNvGrpSpPr/>
          <p:nvPr/>
        </p:nvGrpSpPr>
        <p:grpSpPr>
          <a:xfrm>
            <a:off x="1948076" y="4542948"/>
            <a:ext cx="3187034" cy="1132717"/>
            <a:chOff x="1948076" y="4542948"/>
            <a:chExt cx="3187034" cy="1132717"/>
          </a:xfrm>
        </p:grpSpPr>
        <p:sp>
          <p:nvSpPr>
            <p:cNvPr id="28" name="右矢印 27">
              <a:extLst>
                <a:ext uri="{FF2B5EF4-FFF2-40B4-BE49-F238E27FC236}">
                  <a16:creationId xmlns:a16="http://schemas.microsoft.com/office/drawing/2014/main" id="{26E9036E-7E9D-4442-AEA7-5E1232C61009}"/>
                </a:ext>
              </a:extLst>
            </p:cNvPr>
            <p:cNvSpPr/>
            <p:nvPr/>
          </p:nvSpPr>
          <p:spPr>
            <a:xfrm>
              <a:off x="2962718" y="4776969"/>
              <a:ext cx="242182" cy="488103"/>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0" name="右矢印 29">
              <a:extLst>
                <a:ext uri="{FF2B5EF4-FFF2-40B4-BE49-F238E27FC236}">
                  <a16:creationId xmlns:a16="http://schemas.microsoft.com/office/drawing/2014/main" id="{6AC7F5E3-E643-5547-A0B5-B2044E934F40}"/>
                </a:ext>
              </a:extLst>
            </p:cNvPr>
            <p:cNvSpPr/>
            <p:nvPr/>
          </p:nvSpPr>
          <p:spPr>
            <a:xfrm>
              <a:off x="4088430" y="4776969"/>
              <a:ext cx="242182" cy="488103"/>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D5457172-76C4-0B43-B76E-E5B81FC8A9D3}"/>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10541" y="4673830"/>
              <a:ext cx="824569" cy="824569"/>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92449F33-9940-6547-BB01-6AB197140695}"/>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261686" y="4665471"/>
              <a:ext cx="808855" cy="808855"/>
            </a:xfrm>
            <a:prstGeom prst="rect">
              <a:avLst/>
            </a:prstGeom>
          </p:spPr>
        </p:pic>
        <p:pic>
          <p:nvPicPr>
            <p:cNvPr id="13" name="図 12">
              <a:extLst>
                <a:ext uri="{FF2B5EF4-FFF2-40B4-BE49-F238E27FC236}">
                  <a16:creationId xmlns:a16="http://schemas.microsoft.com/office/drawing/2014/main" id="{1773A325-8580-074A-B51C-9FF21085AEA4}"/>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48076" y="4542948"/>
              <a:ext cx="1132717" cy="1132717"/>
            </a:xfrm>
            <a:prstGeom prst="rect">
              <a:avLst/>
            </a:prstGeom>
            <a:effectLst>
              <a:outerShdw blurRad="50800" dist="38100" dir="2700000" algn="tl" rotWithShape="0">
                <a:prstClr val="black">
                  <a:alpha val="40000"/>
                </a:prstClr>
              </a:outerShdw>
            </a:effectLst>
          </p:spPr>
        </p:pic>
      </p:grpSp>
      <p:grpSp>
        <p:nvGrpSpPr>
          <p:cNvPr id="21" name="グループ化 20">
            <a:extLst>
              <a:ext uri="{FF2B5EF4-FFF2-40B4-BE49-F238E27FC236}">
                <a16:creationId xmlns:a16="http://schemas.microsoft.com/office/drawing/2014/main" id="{F4D99767-32A5-4745-86AD-727BAD117D1D}"/>
              </a:ext>
            </a:extLst>
          </p:cNvPr>
          <p:cNvGrpSpPr/>
          <p:nvPr/>
        </p:nvGrpSpPr>
        <p:grpSpPr>
          <a:xfrm>
            <a:off x="5219727" y="4531656"/>
            <a:ext cx="1234062" cy="1076484"/>
            <a:chOff x="5219727" y="4531656"/>
            <a:chExt cx="1234062" cy="1076484"/>
          </a:xfrm>
        </p:grpSpPr>
        <p:sp>
          <p:nvSpPr>
            <p:cNvPr id="31" name="右矢印 30">
              <a:extLst>
                <a:ext uri="{FF2B5EF4-FFF2-40B4-BE49-F238E27FC236}">
                  <a16:creationId xmlns:a16="http://schemas.microsoft.com/office/drawing/2014/main" id="{D496AE29-705A-8B40-9070-17F044F4293A}"/>
                </a:ext>
              </a:extLst>
            </p:cNvPr>
            <p:cNvSpPr/>
            <p:nvPr/>
          </p:nvSpPr>
          <p:spPr>
            <a:xfrm>
              <a:off x="5219727" y="4776969"/>
              <a:ext cx="242182" cy="488103"/>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pic>
          <p:nvPicPr>
            <p:cNvPr id="14" name="図 13">
              <a:extLst>
                <a:ext uri="{FF2B5EF4-FFF2-40B4-BE49-F238E27FC236}">
                  <a16:creationId xmlns:a16="http://schemas.microsoft.com/office/drawing/2014/main" id="{B409EDFF-567C-3F4C-90A0-B9CA7E177416}"/>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377305" y="4531656"/>
              <a:ext cx="1076484" cy="1076484"/>
            </a:xfrm>
            <a:prstGeom prst="rect">
              <a:avLst/>
            </a:prstGeom>
            <a:effectLst>
              <a:outerShdw blurRad="50800" dist="38100" dir="2700000" algn="tl" rotWithShape="0">
                <a:prstClr val="black">
                  <a:alpha val="40000"/>
                </a:prstClr>
              </a:outerShdw>
            </a:effectLst>
          </p:spPr>
        </p:pic>
      </p:grpSp>
      <p:pic>
        <p:nvPicPr>
          <p:cNvPr id="16" name="図 15">
            <a:extLst>
              <a:ext uri="{FF2B5EF4-FFF2-40B4-BE49-F238E27FC236}">
                <a16:creationId xmlns:a16="http://schemas.microsoft.com/office/drawing/2014/main" id="{36C0AF60-45AB-D14E-BD8B-D3141C6AFAAE}"/>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366711" y="5649740"/>
            <a:ext cx="941860" cy="9418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521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500" fill="hold"/>
                                        <p:tgtEl>
                                          <p:spTgt spid="29"/>
                                        </p:tgtEl>
                                        <p:attrNameLst>
                                          <p:attrName>ppt_w</p:attrName>
                                        </p:attrNameLst>
                                      </p:cBhvr>
                                      <p:tavLst>
                                        <p:tav tm="0">
                                          <p:val>
                                            <p:fltVal val="0"/>
                                          </p:val>
                                        </p:tav>
                                        <p:tav tm="100000">
                                          <p:val>
                                            <p:strVal val="#ppt_w"/>
                                          </p:val>
                                        </p:tav>
                                      </p:tavLst>
                                    </p:anim>
                                    <p:anim calcmode="lin" valueType="num">
                                      <p:cBhvr>
                                        <p:cTn id="31" dur="500" fill="hold"/>
                                        <p:tgtEl>
                                          <p:spTgt spid="29"/>
                                        </p:tgtEl>
                                        <p:attrNameLst>
                                          <p:attrName>ppt_h</p:attrName>
                                        </p:attrNameLst>
                                      </p:cBhvr>
                                      <p:tavLst>
                                        <p:tav tm="0">
                                          <p:val>
                                            <p:fltVal val="0"/>
                                          </p:val>
                                        </p:tav>
                                        <p:tav tm="100000">
                                          <p:val>
                                            <p:strVal val="#ppt_h"/>
                                          </p:val>
                                        </p:tav>
                                      </p:tavLst>
                                    </p:anim>
                                    <p:animEffect transition="in" filter="fade">
                                      <p:cBhvr>
                                        <p:cTn id="32" dur="500"/>
                                        <p:tgtEl>
                                          <p:spTgt spid="2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fltVal val="0"/>
                                          </p:val>
                                        </p:tav>
                                        <p:tav tm="100000">
                                          <p:val>
                                            <p:strVal val="#ppt_w"/>
                                          </p:val>
                                        </p:tav>
                                      </p:tavLst>
                                    </p:anim>
                                    <p:anim calcmode="lin" valueType="num">
                                      <p:cBhvr>
                                        <p:cTn id="42" dur="500" fill="hold"/>
                                        <p:tgtEl>
                                          <p:spTgt spid="35"/>
                                        </p:tgtEl>
                                        <p:attrNameLst>
                                          <p:attrName>ppt_h</p:attrName>
                                        </p:attrNameLst>
                                      </p:cBhvr>
                                      <p:tavLst>
                                        <p:tav tm="0">
                                          <p:val>
                                            <p:fltVal val="0"/>
                                          </p:val>
                                        </p:tav>
                                        <p:tav tm="100000">
                                          <p:val>
                                            <p:strVal val="#ppt_h"/>
                                          </p:val>
                                        </p:tav>
                                      </p:tavLst>
                                    </p:anim>
                                    <p:animEffect transition="in" filter="fade">
                                      <p:cBhvr>
                                        <p:cTn id="43" dur="500"/>
                                        <p:tgtEl>
                                          <p:spTgt spid="3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bldP spid="29" grpId="0" animBg="1"/>
      <p:bldP spid="34" grpId="0" animBg="1"/>
      <p:bldP spid="35" grpId="0"/>
      <p:bldP spid="36"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三角形 37">
            <a:extLst>
              <a:ext uri="{FF2B5EF4-FFF2-40B4-BE49-F238E27FC236}">
                <a16:creationId xmlns:a16="http://schemas.microsoft.com/office/drawing/2014/main" id="{7CCD7F11-6E12-E347-8B95-C49F56894408}"/>
              </a:ext>
            </a:extLst>
          </p:cNvPr>
          <p:cNvSpPr/>
          <p:nvPr/>
        </p:nvSpPr>
        <p:spPr>
          <a:xfrm>
            <a:off x="4885156" y="2900067"/>
            <a:ext cx="694693" cy="240901"/>
          </a:xfrm>
          <a:prstGeom prst="triangle">
            <a:avLst/>
          </a:prstGeom>
          <a:gradFill>
            <a:gsLst>
              <a:gs pos="0">
                <a:srgbClr val="0070C0">
                  <a:alpha val="52000"/>
                </a:srgbClr>
              </a:gs>
              <a:gs pos="49000">
                <a:srgbClr val="67FFDE">
                  <a:alpha val="58948"/>
                </a:srgbClr>
              </a:gs>
              <a:gs pos="100000">
                <a:schemeClr val="accent3">
                  <a:lumMod val="75000"/>
                  <a:alpha val="49649"/>
                </a:schemeClr>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C804588-4A4A-93EE-B4FB-ED7F471E9AA8}"/>
              </a:ext>
            </a:extLst>
          </p:cNvPr>
          <p:cNvSpPr>
            <a:spLocks noGrp="1"/>
          </p:cNvSpPr>
          <p:nvPr>
            <p:ph type="title"/>
          </p:nvPr>
        </p:nvSpPr>
        <p:spPr/>
        <p:txBody>
          <a:bodyPr/>
          <a:lstStyle/>
          <a:p>
            <a:r>
              <a:rPr lang="ja-JP" altLang="en-US" dirty="0"/>
              <a:t>スケールと量子効果</a:t>
            </a:r>
            <a:endParaRPr kumimoji="1" lang="ja-JP" altLang="en-US" dirty="0"/>
          </a:p>
        </p:txBody>
      </p:sp>
      <p:sp>
        <p:nvSpPr>
          <p:cNvPr id="7" name="円/楕円 6">
            <a:extLst>
              <a:ext uri="{FF2B5EF4-FFF2-40B4-BE49-F238E27FC236}">
                <a16:creationId xmlns:a16="http://schemas.microsoft.com/office/drawing/2014/main" id="{10D7D79C-59C5-C662-F211-AD711EE1C455}"/>
              </a:ext>
            </a:extLst>
          </p:cNvPr>
          <p:cNvSpPr/>
          <p:nvPr/>
        </p:nvSpPr>
        <p:spPr>
          <a:xfrm>
            <a:off x="428796" y="4587944"/>
            <a:ext cx="1098942" cy="1098942"/>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1C8D0B87-F862-8DDD-CB9C-F812D3FBEFED}"/>
              </a:ext>
            </a:extLst>
          </p:cNvPr>
          <p:cNvSpPr/>
          <p:nvPr/>
        </p:nvSpPr>
        <p:spPr>
          <a:xfrm>
            <a:off x="1972931" y="4607850"/>
            <a:ext cx="1098942" cy="1098942"/>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1890B205-8A7C-81BA-6186-40BC88D64FB3}"/>
              </a:ext>
            </a:extLst>
          </p:cNvPr>
          <p:cNvSpPr/>
          <p:nvPr/>
        </p:nvSpPr>
        <p:spPr>
          <a:xfrm>
            <a:off x="3087707" y="4607850"/>
            <a:ext cx="1098942" cy="109894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F1992731-0ED4-4AD3-045A-16F4799B9E23}"/>
              </a:ext>
            </a:extLst>
          </p:cNvPr>
          <p:cNvSpPr/>
          <p:nvPr/>
        </p:nvSpPr>
        <p:spPr>
          <a:xfrm>
            <a:off x="5829786" y="4587944"/>
            <a:ext cx="1098942" cy="109894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3E8D27F9-7882-6161-903D-C088F9AFB827}"/>
              </a:ext>
            </a:extLst>
          </p:cNvPr>
          <p:cNvSpPr/>
          <p:nvPr/>
        </p:nvSpPr>
        <p:spPr>
          <a:xfrm>
            <a:off x="7537438" y="4596489"/>
            <a:ext cx="1098942" cy="1098942"/>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B5FF33CA-D3E0-D86F-08C6-DE7BA1D57920}"/>
              </a:ext>
            </a:extLst>
          </p:cNvPr>
          <p:cNvSpPr/>
          <p:nvPr/>
        </p:nvSpPr>
        <p:spPr>
          <a:xfrm>
            <a:off x="4211717" y="4596489"/>
            <a:ext cx="1098942" cy="1098942"/>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FD9DA551-BD91-5FF4-2AB3-FF2FA535B09E}"/>
              </a:ext>
            </a:extLst>
          </p:cNvPr>
          <p:cNvSpPr txBox="1"/>
          <p:nvPr/>
        </p:nvSpPr>
        <p:spPr>
          <a:xfrm>
            <a:off x="410146" y="4964561"/>
            <a:ext cx="1098943"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光子</a:t>
            </a:r>
          </a:p>
        </p:txBody>
      </p:sp>
      <p:sp>
        <p:nvSpPr>
          <p:cNvPr id="14" name="テキスト ボックス 13">
            <a:extLst>
              <a:ext uri="{FF2B5EF4-FFF2-40B4-BE49-F238E27FC236}">
                <a16:creationId xmlns:a16="http://schemas.microsoft.com/office/drawing/2014/main" id="{D15A1B2D-E037-37C4-EF56-A3F0EBAACB43}"/>
              </a:ext>
            </a:extLst>
          </p:cNvPr>
          <p:cNvSpPr txBox="1"/>
          <p:nvPr/>
        </p:nvSpPr>
        <p:spPr>
          <a:xfrm>
            <a:off x="1991783" y="4964561"/>
            <a:ext cx="1061441"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電子</a:t>
            </a:r>
          </a:p>
        </p:txBody>
      </p:sp>
      <p:sp>
        <p:nvSpPr>
          <p:cNvPr id="15" name="テキスト ボックス 14">
            <a:extLst>
              <a:ext uri="{FF2B5EF4-FFF2-40B4-BE49-F238E27FC236}">
                <a16:creationId xmlns:a16="http://schemas.microsoft.com/office/drawing/2014/main" id="{2050A429-FF2F-F7B6-397A-EFCCD3D496AE}"/>
              </a:ext>
            </a:extLst>
          </p:cNvPr>
          <p:cNvSpPr txBox="1"/>
          <p:nvPr/>
        </p:nvSpPr>
        <p:spPr>
          <a:xfrm>
            <a:off x="5829783" y="4970047"/>
            <a:ext cx="1080295"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細胞</a:t>
            </a:r>
          </a:p>
        </p:txBody>
      </p:sp>
      <p:sp>
        <p:nvSpPr>
          <p:cNvPr id="16" name="テキスト ボックス 15">
            <a:extLst>
              <a:ext uri="{FF2B5EF4-FFF2-40B4-BE49-F238E27FC236}">
                <a16:creationId xmlns:a16="http://schemas.microsoft.com/office/drawing/2014/main" id="{4280D5B0-E100-91B5-10D0-1F9D459519F7}"/>
              </a:ext>
            </a:extLst>
          </p:cNvPr>
          <p:cNvSpPr txBox="1"/>
          <p:nvPr/>
        </p:nvSpPr>
        <p:spPr>
          <a:xfrm>
            <a:off x="4211716" y="4817563"/>
            <a:ext cx="1098941"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原子</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分子</a:t>
            </a:r>
          </a:p>
        </p:txBody>
      </p:sp>
      <p:sp>
        <p:nvSpPr>
          <p:cNvPr id="17" name="テキスト ボックス 16">
            <a:extLst>
              <a:ext uri="{FF2B5EF4-FFF2-40B4-BE49-F238E27FC236}">
                <a16:creationId xmlns:a16="http://schemas.microsoft.com/office/drawing/2014/main" id="{A8F6DB61-C986-684C-F442-D2572CF2136B}"/>
              </a:ext>
            </a:extLst>
          </p:cNvPr>
          <p:cNvSpPr txBox="1"/>
          <p:nvPr/>
        </p:nvSpPr>
        <p:spPr>
          <a:xfrm>
            <a:off x="7537436" y="4961502"/>
            <a:ext cx="1080296"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人間</a:t>
            </a:r>
          </a:p>
        </p:txBody>
      </p:sp>
      <p:sp>
        <p:nvSpPr>
          <p:cNvPr id="18" name="テキスト ボックス 17">
            <a:extLst>
              <a:ext uri="{FF2B5EF4-FFF2-40B4-BE49-F238E27FC236}">
                <a16:creationId xmlns:a16="http://schemas.microsoft.com/office/drawing/2014/main" id="{11710E80-7764-CE7E-BF92-7328E3A59D39}"/>
              </a:ext>
            </a:extLst>
          </p:cNvPr>
          <p:cNvSpPr txBox="1"/>
          <p:nvPr/>
        </p:nvSpPr>
        <p:spPr>
          <a:xfrm>
            <a:off x="2971737" y="4973106"/>
            <a:ext cx="1312231"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原子核</a:t>
            </a:r>
          </a:p>
        </p:txBody>
      </p:sp>
      <p:sp>
        <p:nvSpPr>
          <p:cNvPr id="19" name="テキスト ボックス 18">
            <a:extLst>
              <a:ext uri="{FF2B5EF4-FFF2-40B4-BE49-F238E27FC236}">
                <a16:creationId xmlns:a16="http://schemas.microsoft.com/office/drawing/2014/main" id="{5B0B511A-F6A4-9360-2EDE-A5327078B8A8}"/>
              </a:ext>
            </a:extLst>
          </p:cNvPr>
          <p:cNvSpPr txBox="1"/>
          <p:nvPr/>
        </p:nvSpPr>
        <p:spPr>
          <a:xfrm>
            <a:off x="386736" y="5924884"/>
            <a:ext cx="1261884"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大きさはない</a:t>
            </a:r>
          </a:p>
        </p:txBody>
      </p:sp>
      <p:sp>
        <p:nvSpPr>
          <p:cNvPr id="20" name="テキスト ボックス 19">
            <a:extLst>
              <a:ext uri="{FF2B5EF4-FFF2-40B4-BE49-F238E27FC236}">
                <a16:creationId xmlns:a16="http://schemas.microsoft.com/office/drawing/2014/main" id="{21634F8A-8F12-2FD1-13C4-D7FA0A2DB643}"/>
              </a:ext>
            </a:extLst>
          </p:cNvPr>
          <p:cNvSpPr txBox="1"/>
          <p:nvPr/>
        </p:nvSpPr>
        <p:spPr>
          <a:xfrm>
            <a:off x="1955518" y="5924883"/>
            <a:ext cx="1140056" cy="307777"/>
          </a:xfrm>
          <a:prstGeom prst="rect">
            <a:avLst/>
          </a:prstGeom>
          <a:noFill/>
        </p:spPr>
        <p:txBody>
          <a:bodyPr wrap="none" rtlCol="0">
            <a:spAutoFit/>
          </a:bodyPr>
          <a:lstStyle/>
          <a:p>
            <a:pPr algn="ctr"/>
            <a:r>
              <a:rPr kumimoji="1" lang="en-US" altLang="ja-JP" sz="1400" dirty="0">
                <a:solidFill>
                  <a:srgbClr val="0432FF"/>
                </a:solidFill>
                <a:latin typeface="Meiryo" panose="020B0604030504040204" pitchFamily="34" charset="-128"/>
                <a:ea typeface="Meiryo" panose="020B0604030504040204" pitchFamily="34" charset="-128"/>
              </a:rPr>
              <a:t>10</a:t>
            </a:r>
            <a:r>
              <a:rPr kumimoji="1" lang="en-US" altLang="ja-JP" sz="1400" baseline="30000" dirty="0">
                <a:solidFill>
                  <a:srgbClr val="0432FF"/>
                </a:solidFill>
                <a:latin typeface="Meiryo" panose="020B0604030504040204" pitchFamily="34" charset="-128"/>
                <a:ea typeface="Meiryo" panose="020B0604030504040204" pitchFamily="34" charset="-128"/>
              </a:rPr>
              <a:t>-18</a:t>
            </a:r>
            <a:r>
              <a:rPr kumimoji="1" lang="en-US" altLang="ja-JP" sz="1400" dirty="0">
                <a:solidFill>
                  <a:srgbClr val="0432FF"/>
                </a:solidFill>
                <a:latin typeface="Meiryo" panose="020B0604030504040204" pitchFamily="34" charset="-128"/>
                <a:ea typeface="Meiryo" panose="020B0604030504040204" pitchFamily="34" charset="-128"/>
              </a:rPr>
              <a:t>m</a:t>
            </a:r>
            <a:r>
              <a:rPr kumimoji="1" lang="ja-JP" altLang="en-US" sz="1400">
                <a:solidFill>
                  <a:srgbClr val="0432FF"/>
                </a:solidFill>
                <a:latin typeface="Meiryo" panose="020B0604030504040204" pitchFamily="34" charset="-128"/>
                <a:ea typeface="Meiryo" panose="020B0604030504040204" pitchFamily="34" charset="-128"/>
              </a:rPr>
              <a:t>以下</a:t>
            </a:r>
          </a:p>
        </p:txBody>
      </p:sp>
      <p:sp>
        <p:nvSpPr>
          <p:cNvPr id="21" name="テキスト ボックス 20">
            <a:extLst>
              <a:ext uri="{FF2B5EF4-FFF2-40B4-BE49-F238E27FC236}">
                <a16:creationId xmlns:a16="http://schemas.microsoft.com/office/drawing/2014/main" id="{11081FB7-CCAC-C08A-A8EB-4C001C03CFF1}"/>
              </a:ext>
            </a:extLst>
          </p:cNvPr>
          <p:cNvSpPr txBox="1"/>
          <p:nvPr/>
        </p:nvSpPr>
        <p:spPr>
          <a:xfrm>
            <a:off x="3052303" y="5924883"/>
            <a:ext cx="1140056" cy="307777"/>
          </a:xfrm>
          <a:prstGeom prst="rect">
            <a:avLst/>
          </a:prstGeom>
          <a:noFill/>
        </p:spPr>
        <p:txBody>
          <a:bodyPr wrap="none" rtlCol="0">
            <a:spAutoFit/>
          </a:bodyPr>
          <a:lstStyle/>
          <a:p>
            <a:pPr algn="ctr"/>
            <a:r>
              <a:rPr kumimoji="1" lang="en-US" altLang="ja-JP" sz="1400" dirty="0">
                <a:solidFill>
                  <a:srgbClr val="0432FF"/>
                </a:solidFill>
                <a:latin typeface="Meiryo" panose="020B0604030504040204" pitchFamily="34" charset="-128"/>
                <a:ea typeface="Meiryo" panose="020B0604030504040204" pitchFamily="34" charset="-128"/>
              </a:rPr>
              <a:t>10</a:t>
            </a:r>
            <a:r>
              <a:rPr kumimoji="1" lang="en-US" altLang="ja-JP" sz="1400" baseline="30000" dirty="0">
                <a:solidFill>
                  <a:srgbClr val="0432FF"/>
                </a:solidFill>
                <a:latin typeface="Meiryo" panose="020B0604030504040204" pitchFamily="34" charset="-128"/>
                <a:ea typeface="Meiryo" panose="020B0604030504040204" pitchFamily="34" charset="-128"/>
              </a:rPr>
              <a:t>-14</a:t>
            </a:r>
            <a:r>
              <a:rPr kumimoji="1" lang="en-US" altLang="ja-JP" sz="1400" dirty="0">
                <a:solidFill>
                  <a:srgbClr val="0432FF"/>
                </a:solidFill>
                <a:latin typeface="Meiryo" panose="020B0604030504040204" pitchFamily="34" charset="-128"/>
                <a:ea typeface="Meiryo" panose="020B0604030504040204" pitchFamily="34" charset="-128"/>
              </a:rPr>
              <a:t>m</a:t>
            </a:r>
            <a:r>
              <a:rPr kumimoji="1" lang="ja-JP" altLang="en-US" sz="1400">
                <a:solidFill>
                  <a:srgbClr val="0432FF"/>
                </a:solidFill>
                <a:latin typeface="Meiryo" panose="020B0604030504040204" pitchFamily="34" charset="-128"/>
                <a:ea typeface="Meiryo" panose="020B0604030504040204" pitchFamily="34" charset="-128"/>
              </a:rPr>
              <a:t>程度</a:t>
            </a:r>
          </a:p>
        </p:txBody>
      </p:sp>
      <p:sp>
        <p:nvSpPr>
          <p:cNvPr id="22" name="テキスト ボックス 21">
            <a:extLst>
              <a:ext uri="{FF2B5EF4-FFF2-40B4-BE49-F238E27FC236}">
                <a16:creationId xmlns:a16="http://schemas.microsoft.com/office/drawing/2014/main" id="{7D763895-840A-1E82-5E27-29F22F913F11}"/>
              </a:ext>
            </a:extLst>
          </p:cNvPr>
          <p:cNvSpPr txBox="1"/>
          <p:nvPr/>
        </p:nvSpPr>
        <p:spPr>
          <a:xfrm>
            <a:off x="4191773" y="5924883"/>
            <a:ext cx="1140056" cy="307777"/>
          </a:xfrm>
          <a:prstGeom prst="rect">
            <a:avLst/>
          </a:prstGeom>
          <a:noFill/>
        </p:spPr>
        <p:txBody>
          <a:bodyPr wrap="none" rtlCol="0">
            <a:spAutoFit/>
          </a:bodyPr>
          <a:lstStyle/>
          <a:p>
            <a:pPr algn="ctr"/>
            <a:r>
              <a:rPr kumimoji="1" lang="en-US" altLang="ja-JP" sz="1400" dirty="0">
                <a:solidFill>
                  <a:srgbClr val="0432FF"/>
                </a:solidFill>
                <a:latin typeface="Meiryo" panose="020B0604030504040204" pitchFamily="34" charset="-128"/>
                <a:ea typeface="Meiryo" panose="020B0604030504040204" pitchFamily="34" charset="-128"/>
              </a:rPr>
              <a:t>10</a:t>
            </a:r>
            <a:r>
              <a:rPr kumimoji="1" lang="en-US" altLang="ja-JP" sz="1400" baseline="30000" dirty="0">
                <a:solidFill>
                  <a:srgbClr val="0432FF"/>
                </a:solidFill>
                <a:latin typeface="Meiryo" panose="020B0604030504040204" pitchFamily="34" charset="-128"/>
                <a:ea typeface="Meiryo" panose="020B0604030504040204" pitchFamily="34" charset="-128"/>
              </a:rPr>
              <a:t>-10</a:t>
            </a:r>
            <a:r>
              <a:rPr kumimoji="1" lang="en-US" altLang="ja-JP" sz="1400" dirty="0">
                <a:solidFill>
                  <a:srgbClr val="0432FF"/>
                </a:solidFill>
                <a:latin typeface="Meiryo" panose="020B0604030504040204" pitchFamily="34" charset="-128"/>
                <a:ea typeface="Meiryo" panose="020B0604030504040204" pitchFamily="34" charset="-128"/>
              </a:rPr>
              <a:t>m</a:t>
            </a:r>
            <a:r>
              <a:rPr kumimoji="1" lang="ja-JP" altLang="en-US" sz="1400">
                <a:solidFill>
                  <a:srgbClr val="0432FF"/>
                </a:solidFill>
                <a:latin typeface="Meiryo" panose="020B0604030504040204" pitchFamily="34" charset="-128"/>
                <a:ea typeface="Meiryo" panose="020B0604030504040204" pitchFamily="34" charset="-128"/>
              </a:rPr>
              <a:t>程度</a:t>
            </a:r>
          </a:p>
        </p:txBody>
      </p:sp>
      <p:sp>
        <p:nvSpPr>
          <p:cNvPr id="23" name="テキスト ボックス 22">
            <a:extLst>
              <a:ext uri="{FF2B5EF4-FFF2-40B4-BE49-F238E27FC236}">
                <a16:creationId xmlns:a16="http://schemas.microsoft.com/office/drawing/2014/main" id="{373A7AB3-0F87-6BFB-7714-AA081CAC00B7}"/>
              </a:ext>
            </a:extLst>
          </p:cNvPr>
          <p:cNvSpPr txBox="1"/>
          <p:nvPr/>
        </p:nvSpPr>
        <p:spPr>
          <a:xfrm>
            <a:off x="5836771" y="5924883"/>
            <a:ext cx="1066318" cy="307777"/>
          </a:xfrm>
          <a:prstGeom prst="rect">
            <a:avLst/>
          </a:prstGeom>
          <a:noFill/>
        </p:spPr>
        <p:txBody>
          <a:bodyPr wrap="none" rtlCol="0">
            <a:spAutoFit/>
          </a:bodyP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rPr>
              <a:t>10</a:t>
            </a:r>
            <a:r>
              <a:rPr kumimoji="1" lang="en-US" altLang="ja-JP" sz="1400" baseline="30000" dirty="0">
                <a:solidFill>
                  <a:schemeClr val="accent3">
                    <a:lumMod val="50000"/>
                  </a:schemeClr>
                </a:solidFill>
                <a:latin typeface="Meiryo" panose="020B0604030504040204" pitchFamily="34" charset="-128"/>
                <a:ea typeface="Meiryo" panose="020B0604030504040204" pitchFamily="34" charset="-128"/>
              </a:rPr>
              <a:t>-5</a:t>
            </a:r>
            <a:r>
              <a:rPr kumimoji="1" lang="en-US" altLang="ja-JP" sz="1400" dirty="0">
                <a:solidFill>
                  <a:schemeClr val="accent3">
                    <a:lumMod val="50000"/>
                  </a:schemeClr>
                </a:solidFill>
                <a:latin typeface="Meiryo" panose="020B0604030504040204" pitchFamily="34" charset="-128"/>
                <a:ea typeface="Meiryo" panose="020B0604030504040204" pitchFamily="34" charset="-128"/>
              </a:rPr>
              <a:t>m</a:t>
            </a:r>
            <a:r>
              <a:rPr kumimoji="1" lang="ja-JP" altLang="en-US" sz="1400">
                <a:solidFill>
                  <a:schemeClr val="accent3">
                    <a:lumMod val="50000"/>
                  </a:schemeClr>
                </a:solidFill>
                <a:latin typeface="Meiryo" panose="020B0604030504040204" pitchFamily="34" charset="-128"/>
                <a:ea typeface="Meiryo" panose="020B0604030504040204" pitchFamily="34" charset="-128"/>
              </a:rPr>
              <a:t>程度</a:t>
            </a:r>
          </a:p>
        </p:txBody>
      </p:sp>
      <p:sp>
        <p:nvSpPr>
          <p:cNvPr id="24" name="テキスト ボックス 23">
            <a:extLst>
              <a:ext uri="{FF2B5EF4-FFF2-40B4-BE49-F238E27FC236}">
                <a16:creationId xmlns:a16="http://schemas.microsoft.com/office/drawing/2014/main" id="{D9A4DAAB-D675-A7CB-0705-CDDCE9991833}"/>
              </a:ext>
            </a:extLst>
          </p:cNvPr>
          <p:cNvSpPr txBox="1"/>
          <p:nvPr/>
        </p:nvSpPr>
        <p:spPr>
          <a:xfrm>
            <a:off x="7673174" y="5916337"/>
            <a:ext cx="827470" cy="307777"/>
          </a:xfrm>
          <a:prstGeom prst="rect">
            <a:avLst/>
          </a:prstGeom>
          <a:noFill/>
        </p:spPr>
        <p:txBody>
          <a:bodyPr wrap="none" rtlCol="0">
            <a:spAutoFit/>
          </a:bodyP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rPr>
              <a:t>1m</a:t>
            </a:r>
            <a:r>
              <a:rPr kumimoji="1" lang="ja-JP" altLang="en-US" sz="1400">
                <a:solidFill>
                  <a:schemeClr val="accent3">
                    <a:lumMod val="50000"/>
                  </a:schemeClr>
                </a:solidFill>
                <a:latin typeface="Meiryo" panose="020B0604030504040204" pitchFamily="34" charset="-128"/>
                <a:ea typeface="Meiryo" panose="020B0604030504040204" pitchFamily="34" charset="-128"/>
              </a:rPr>
              <a:t>以上</a:t>
            </a:r>
          </a:p>
        </p:txBody>
      </p:sp>
      <p:sp>
        <p:nvSpPr>
          <p:cNvPr id="26" name="右矢印 25">
            <a:extLst>
              <a:ext uri="{FF2B5EF4-FFF2-40B4-BE49-F238E27FC236}">
                <a16:creationId xmlns:a16="http://schemas.microsoft.com/office/drawing/2014/main" id="{88B3592B-1F4C-DDA6-1CD0-04A604F7D13A}"/>
              </a:ext>
            </a:extLst>
          </p:cNvPr>
          <p:cNvSpPr/>
          <p:nvPr/>
        </p:nvSpPr>
        <p:spPr>
          <a:xfrm>
            <a:off x="428796" y="2693559"/>
            <a:ext cx="8286408" cy="1743553"/>
          </a:xfrm>
          <a:prstGeom prst="rightArrow">
            <a:avLst/>
          </a:prstGeom>
          <a:gradFill flip="none" rotWithShape="1">
            <a:gsLst>
              <a:gs pos="23000">
                <a:srgbClr val="00B0F0"/>
              </a:gs>
              <a:gs pos="0">
                <a:srgbClr val="FFC000"/>
              </a:gs>
              <a:gs pos="69000">
                <a:schemeClr val="accent3">
                  <a:lumMod val="75000"/>
                </a:schemeClr>
              </a:gs>
              <a:gs pos="44000">
                <a:srgbClr val="0070C0"/>
              </a:gs>
              <a:gs pos="100000">
                <a:schemeClr val="accent3">
                  <a:lumMod val="5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BAC8447C-C46B-1A3E-CD73-EEBD48F146E3}"/>
              </a:ext>
            </a:extLst>
          </p:cNvPr>
          <p:cNvSpPr txBox="1"/>
          <p:nvPr/>
        </p:nvSpPr>
        <p:spPr>
          <a:xfrm>
            <a:off x="2204973" y="3629663"/>
            <a:ext cx="1620957"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量子効果が現れる</a:t>
            </a:r>
          </a:p>
        </p:txBody>
      </p:sp>
      <p:sp>
        <p:nvSpPr>
          <p:cNvPr id="28" name="テキスト ボックス 27">
            <a:extLst>
              <a:ext uri="{FF2B5EF4-FFF2-40B4-BE49-F238E27FC236}">
                <a16:creationId xmlns:a16="http://schemas.microsoft.com/office/drawing/2014/main" id="{E40BB6AD-CFFE-2798-297F-DC0E592EE215}"/>
              </a:ext>
            </a:extLst>
          </p:cNvPr>
          <p:cNvSpPr txBox="1"/>
          <p:nvPr/>
        </p:nvSpPr>
        <p:spPr>
          <a:xfrm>
            <a:off x="5365664" y="3629663"/>
            <a:ext cx="305724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量子効果が現れない（わからない）</a:t>
            </a:r>
          </a:p>
        </p:txBody>
      </p:sp>
      <p:sp>
        <p:nvSpPr>
          <p:cNvPr id="29" name="テキスト ボックス 28">
            <a:extLst>
              <a:ext uri="{FF2B5EF4-FFF2-40B4-BE49-F238E27FC236}">
                <a16:creationId xmlns:a16="http://schemas.microsoft.com/office/drawing/2014/main" id="{13404E48-91E4-1F40-E78E-37688E242F01}"/>
              </a:ext>
            </a:extLst>
          </p:cNvPr>
          <p:cNvSpPr txBox="1"/>
          <p:nvPr/>
        </p:nvSpPr>
        <p:spPr>
          <a:xfrm>
            <a:off x="6199236" y="3269623"/>
            <a:ext cx="1338829"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マクロ世界</a:t>
            </a:r>
          </a:p>
        </p:txBody>
      </p:sp>
      <p:sp>
        <p:nvSpPr>
          <p:cNvPr id="30" name="テキスト ボックス 29">
            <a:extLst>
              <a:ext uri="{FF2B5EF4-FFF2-40B4-BE49-F238E27FC236}">
                <a16:creationId xmlns:a16="http://schemas.microsoft.com/office/drawing/2014/main" id="{E7EE2892-D329-6F01-62EA-24638B938494}"/>
              </a:ext>
            </a:extLst>
          </p:cNvPr>
          <p:cNvSpPr txBox="1"/>
          <p:nvPr/>
        </p:nvSpPr>
        <p:spPr>
          <a:xfrm>
            <a:off x="2369318" y="3269623"/>
            <a:ext cx="1338829"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ミ</a:t>
            </a:r>
            <a:r>
              <a:rPr kumimoji="1" lang="ja-JP" altLang="en-US" b="1">
                <a:solidFill>
                  <a:schemeClr val="bg1"/>
                </a:solidFill>
                <a:latin typeface="Meiryo" panose="020B0604030504040204" pitchFamily="34" charset="-128"/>
                <a:ea typeface="Meiryo" panose="020B0604030504040204" pitchFamily="34" charset="-128"/>
              </a:rPr>
              <a:t>クロ世界</a:t>
            </a:r>
          </a:p>
        </p:txBody>
      </p:sp>
      <p:sp>
        <p:nvSpPr>
          <p:cNvPr id="31" name="テキスト ボックス 30">
            <a:extLst>
              <a:ext uri="{FF2B5EF4-FFF2-40B4-BE49-F238E27FC236}">
                <a16:creationId xmlns:a16="http://schemas.microsoft.com/office/drawing/2014/main" id="{C0B14398-C350-A4F7-B350-E918CAC601B2}"/>
              </a:ext>
            </a:extLst>
          </p:cNvPr>
          <p:cNvSpPr txBox="1"/>
          <p:nvPr/>
        </p:nvSpPr>
        <p:spPr>
          <a:xfrm>
            <a:off x="7663858" y="2085104"/>
            <a:ext cx="670376" cy="461665"/>
          </a:xfrm>
          <a:prstGeom prst="rect">
            <a:avLst/>
          </a:prstGeom>
          <a:noFill/>
        </p:spPr>
        <p:txBody>
          <a:bodyPr wrap="none" rtlCol="0">
            <a:spAutoFit/>
          </a:bodyPr>
          <a:lstStyle/>
          <a:p>
            <a:pPr algn="ctr"/>
            <a:r>
              <a:rPr kumimoji="1" lang="en-US" altLang="ja-JP" sz="2400" dirty="0">
                <a:solidFill>
                  <a:schemeClr val="accent3">
                    <a:lumMod val="75000"/>
                  </a:schemeClr>
                </a:solidFill>
                <a:latin typeface="Meiryo" panose="020B0604030504040204" pitchFamily="34" charset="-128"/>
                <a:ea typeface="Meiryo" panose="020B0604030504040204" pitchFamily="34" charset="-128"/>
              </a:rPr>
              <a:t>1m</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9A80B6E1-FDCB-DA3C-0F55-9D3B6C473EE1}"/>
              </a:ext>
            </a:extLst>
          </p:cNvPr>
          <p:cNvSpPr txBox="1"/>
          <p:nvPr/>
        </p:nvSpPr>
        <p:spPr>
          <a:xfrm>
            <a:off x="5853893" y="2085105"/>
            <a:ext cx="1079142" cy="461665"/>
          </a:xfrm>
          <a:prstGeom prst="rect">
            <a:avLst/>
          </a:prstGeom>
          <a:noFill/>
        </p:spPr>
        <p:txBody>
          <a:bodyPr wrap="none" rtlCol="0">
            <a:spAutoFit/>
          </a:bodyPr>
          <a:lstStyle/>
          <a:p>
            <a:pPr algn="ctr"/>
            <a:r>
              <a:rPr kumimoji="1" lang="en-US" altLang="ja-JP" sz="2400" dirty="0">
                <a:solidFill>
                  <a:schemeClr val="accent3">
                    <a:lumMod val="75000"/>
                  </a:schemeClr>
                </a:solidFill>
                <a:latin typeface="Meiryo" panose="020B0604030504040204" pitchFamily="34" charset="-128"/>
                <a:ea typeface="Meiryo" panose="020B0604030504040204" pitchFamily="34" charset="-128"/>
              </a:rPr>
              <a:t>10</a:t>
            </a:r>
            <a:r>
              <a:rPr kumimoji="1" lang="en-US" altLang="ja-JP" sz="2400" baseline="30000" dirty="0">
                <a:solidFill>
                  <a:schemeClr val="accent3">
                    <a:lumMod val="75000"/>
                  </a:schemeClr>
                </a:solidFill>
                <a:latin typeface="Meiryo" panose="020B0604030504040204" pitchFamily="34" charset="-128"/>
                <a:ea typeface="Meiryo" panose="020B0604030504040204" pitchFamily="34" charset="-128"/>
              </a:rPr>
              <a:t>-5</a:t>
            </a:r>
            <a:r>
              <a:rPr kumimoji="1" lang="en-US" altLang="ja-JP" sz="2400" dirty="0">
                <a:solidFill>
                  <a:schemeClr val="accent3">
                    <a:lumMod val="75000"/>
                  </a:schemeClr>
                </a:solidFill>
                <a:latin typeface="Meiryo" panose="020B0604030504040204" pitchFamily="34" charset="-128"/>
                <a:ea typeface="Meiryo" panose="020B0604030504040204" pitchFamily="34" charset="-128"/>
              </a:rPr>
              <a:t>m</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6EB8EBD1-143B-548F-9752-1C042E36C76C}"/>
              </a:ext>
            </a:extLst>
          </p:cNvPr>
          <p:cNvSpPr txBox="1"/>
          <p:nvPr/>
        </p:nvSpPr>
        <p:spPr>
          <a:xfrm>
            <a:off x="4135296" y="2087878"/>
            <a:ext cx="1079142" cy="461665"/>
          </a:xfrm>
          <a:prstGeom prst="rect">
            <a:avLst/>
          </a:prstGeom>
          <a:noFill/>
        </p:spPr>
        <p:txBody>
          <a:bodyPr wrap="none" rtlCol="0">
            <a:spAutoFit/>
          </a:bodyPr>
          <a:lstStyle/>
          <a:p>
            <a:pPr algn="ctr"/>
            <a:r>
              <a:rPr kumimoji="1" lang="en-US" altLang="ja-JP" sz="2400" dirty="0">
                <a:solidFill>
                  <a:srgbClr val="0432FF"/>
                </a:solidFill>
                <a:latin typeface="Meiryo" panose="020B0604030504040204" pitchFamily="34" charset="-128"/>
                <a:ea typeface="Meiryo" panose="020B0604030504040204" pitchFamily="34" charset="-128"/>
              </a:rPr>
              <a:t>10</a:t>
            </a:r>
            <a:r>
              <a:rPr kumimoji="1" lang="en-US" altLang="ja-JP" sz="2400" baseline="30000" dirty="0">
                <a:solidFill>
                  <a:srgbClr val="0432FF"/>
                </a:solidFill>
                <a:latin typeface="Meiryo" panose="020B0604030504040204" pitchFamily="34" charset="-128"/>
                <a:ea typeface="Meiryo" panose="020B0604030504040204" pitchFamily="34" charset="-128"/>
              </a:rPr>
              <a:t>-5</a:t>
            </a:r>
            <a:r>
              <a:rPr kumimoji="1" lang="en-US" altLang="ja-JP" sz="2400" dirty="0">
                <a:solidFill>
                  <a:srgbClr val="0432FF"/>
                </a:solidFill>
                <a:latin typeface="Meiryo" panose="020B0604030504040204" pitchFamily="34" charset="-128"/>
                <a:ea typeface="Meiryo" panose="020B0604030504040204" pitchFamily="34" charset="-128"/>
              </a:rPr>
              <a:t>m</a:t>
            </a:r>
            <a:endParaRPr kumimoji="1" lang="ja-JP" altLang="en-US" sz="2400">
              <a:solidFill>
                <a:srgbClr val="0432FF"/>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D3539DBF-996D-8F3B-2A6D-587E7B5543BC}"/>
              </a:ext>
            </a:extLst>
          </p:cNvPr>
          <p:cNvSpPr txBox="1"/>
          <p:nvPr/>
        </p:nvSpPr>
        <p:spPr>
          <a:xfrm>
            <a:off x="2484017" y="2085104"/>
            <a:ext cx="1207382" cy="461665"/>
          </a:xfrm>
          <a:prstGeom prst="rect">
            <a:avLst/>
          </a:prstGeom>
          <a:noFill/>
        </p:spPr>
        <p:txBody>
          <a:bodyPr wrap="none" rtlCol="0">
            <a:spAutoFit/>
          </a:bodyPr>
          <a:lstStyle/>
          <a:p>
            <a:pPr algn="ctr"/>
            <a:r>
              <a:rPr kumimoji="1" lang="en-US" altLang="ja-JP" sz="2400" dirty="0">
                <a:solidFill>
                  <a:srgbClr val="0432FF"/>
                </a:solidFill>
                <a:latin typeface="Meiryo" panose="020B0604030504040204" pitchFamily="34" charset="-128"/>
                <a:ea typeface="Meiryo" panose="020B0604030504040204" pitchFamily="34" charset="-128"/>
              </a:rPr>
              <a:t>10</a:t>
            </a:r>
            <a:r>
              <a:rPr kumimoji="1" lang="en-US" altLang="ja-JP" sz="2400" baseline="30000" dirty="0">
                <a:solidFill>
                  <a:srgbClr val="0432FF"/>
                </a:solidFill>
                <a:latin typeface="Meiryo" panose="020B0604030504040204" pitchFamily="34" charset="-128"/>
                <a:ea typeface="Meiryo" panose="020B0604030504040204" pitchFamily="34" charset="-128"/>
              </a:rPr>
              <a:t>-15</a:t>
            </a:r>
            <a:r>
              <a:rPr kumimoji="1" lang="en-US" altLang="ja-JP" sz="2400" dirty="0">
                <a:solidFill>
                  <a:srgbClr val="0432FF"/>
                </a:solidFill>
                <a:latin typeface="Meiryo" panose="020B0604030504040204" pitchFamily="34" charset="-128"/>
                <a:ea typeface="Meiryo" panose="020B0604030504040204" pitchFamily="34" charset="-128"/>
              </a:rPr>
              <a:t>m</a:t>
            </a:r>
            <a:endParaRPr kumimoji="1" lang="ja-JP" altLang="en-US" sz="2400">
              <a:solidFill>
                <a:srgbClr val="0432FF"/>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91CFCE4B-F636-0CAB-E254-7965C0D84D48}"/>
              </a:ext>
            </a:extLst>
          </p:cNvPr>
          <p:cNvSpPr txBox="1"/>
          <p:nvPr/>
        </p:nvSpPr>
        <p:spPr>
          <a:xfrm>
            <a:off x="428796" y="861597"/>
            <a:ext cx="4978896" cy="738664"/>
          </a:xfrm>
          <a:prstGeom prst="rect">
            <a:avLst/>
          </a:prstGeom>
          <a:noFill/>
        </p:spPr>
        <p:txBody>
          <a:bodyPr wrap="square">
            <a:spAutoFit/>
          </a:bodyPr>
          <a:lstStyle/>
          <a:p>
            <a:r>
              <a:rPr lang="ja-JP" altLang="en-US" sz="1400" b="1">
                <a:solidFill>
                  <a:srgbClr val="0432FF"/>
                </a:solidFill>
                <a:latin typeface="Meiryo" panose="020B0604030504040204" pitchFamily="34" charset="-128"/>
                <a:ea typeface="Meiryo" panose="020B0604030504040204" pitchFamily="34" charset="-128"/>
              </a:rPr>
              <a:t>量子効果</a:t>
            </a:r>
            <a:r>
              <a:rPr lang="ja-JP" altLang="en-US" sz="1400">
                <a:solidFill>
                  <a:srgbClr val="0432FF"/>
                </a:solidFill>
                <a:latin typeface="Meiryo" panose="020B0604030504040204" pitchFamily="34" charset="-128"/>
                <a:ea typeface="Meiryo" panose="020B0604030504040204" pitchFamily="34" charset="-128"/>
              </a:rPr>
              <a:t>（</a:t>
            </a:r>
            <a:r>
              <a:rPr lang="ja-JP" altLang="en-US" sz="1400" b="1">
                <a:solidFill>
                  <a:srgbClr val="0432FF"/>
                </a:solidFill>
                <a:latin typeface="Meiryo" panose="020B0604030504040204" pitchFamily="34" charset="-128"/>
                <a:ea typeface="Meiryo" panose="020B0604030504040204" pitchFamily="34" charset="-128"/>
              </a:rPr>
              <a:t>粒子性（粒子としての性質）</a:t>
            </a:r>
            <a:r>
              <a:rPr lang="ja-JP" altLang="en-US" sz="1400">
                <a:solidFill>
                  <a:srgbClr val="0432FF"/>
                </a:solidFill>
                <a:latin typeface="Meiryo" panose="020B0604030504040204" pitchFamily="34" charset="-128"/>
                <a:ea typeface="Meiryo" panose="020B0604030504040204" pitchFamily="34" charset="-128"/>
              </a:rPr>
              <a:t>と</a:t>
            </a:r>
            <a:r>
              <a:rPr lang="ja-JP" altLang="en-US" sz="1400" b="1">
                <a:solidFill>
                  <a:srgbClr val="0432FF"/>
                </a:solidFill>
                <a:latin typeface="Meiryo" panose="020B0604030504040204" pitchFamily="34" charset="-128"/>
                <a:ea typeface="Meiryo" panose="020B0604030504040204" pitchFamily="34" charset="-128"/>
              </a:rPr>
              <a:t>波動性（波としての性質）</a:t>
            </a:r>
            <a:r>
              <a:rPr lang="ja-JP" altLang="en-US" sz="1400">
                <a:solidFill>
                  <a:srgbClr val="0432FF"/>
                </a:solidFill>
                <a:latin typeface="Meiryo" panose="020B0604030504040204" pitchFamily="34" charset="-128"/>
                <a:ea typeface="Meiryo" panose="020B0604030504040204" pitchFamily="34" charset="-128"/>
              </a:rPr>
              <a:t>を併せ持つ特性）</a:t>
            </a:r>
            <a:r>
              <a:rPr lang="ja-JP" altLang="en-US" sz="1400">
                <a:latin typeface="Meiryo" panose="020B0604030504040204" pitchFamily="34" charset="-128"/>
                <a:ea typeface="Meiryo" panose="020B0604030504040204" pitchFamily="34" charset="-128"/>
              </a:rPr>
              <a:t>は、ミクロの世界のみで観測できる現象ではあるが、厳密な境目はない。</a:t>
            </a:r>
            <a:endParaRPr lang="ja-JP" altLang="en-US" sz="1400"/>
          </a:p>
        </p:txBody>
      </p:sp>
      <p:cxnSp>
        <p:nvCxnSpPr>
          <p:cNvPr id="32" name="直線コネクタ 31">
            <a:extLst>
              <a:ext uri="{FF2B5EF4-FFF2-40B4-BE49-F238E27FC236}">
                <a16:creationId xmlns:a16="http://schemas.microsoft.com/office/drawing/2014/main" id="{02405441-78AE-F825-0ABB-72567608D815}"/>
              </a:ext>
            </a:extLst>
          </p:cNvPr>
          <p:cNvCxnSpPr>
            <a:cxnSpLocks/>
          </p:cNvCxnSpPr>
          <p:nvPr/>
        </p:nvCxnSpPr>
        <p:spPr>
          <a:xfrm>
            <a:off x="457200" y="861597"/>
            <a:ext cx="0" cy="2216887"/>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FE243764-F0B4-01E7-39F8-CBCD1BB38BA8}"/>
              </a:ext>
            </a:extLst>
          </p:cNvPr>
          <p:cNvCxnSpPr>
            <a:cxnSpLocks/>
            <a:endCxn id="38" idx="0"/>
          </p:cNvCxnSpPr>
          <p:nvPr/>
        </p:nvCxnSpPr>
        <p:spPr>
          <a:xfrm flipH="1">
            <a:off x="5232503" y="870310"/>
            <a:ext cx="1547" cy="2029757"/>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058328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量子コンピュータ</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とは何か？</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35162015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6EFA5-F6F9-D80B-56A5-2081B5380E82}"/>
            </a:ext>
          </a:extLst>
        </p:cNvPr>
        <p:cNvGrpSpPr/>
        <p:nvPr/>
      </p:nvGrpSpPr>
      <p:grpSpPr>
        <a:xfrm>
          <a:off x="0" y="0"/>
          <a:ext cx="0" cy="0"/>
          <a:chOff x="0" y="0"/>
          <a:chExt cx="0" cy="0"/>
        </a:xfrm>
      </p:grpSpPr>
      <p:pic>
        <p:nvPicPr>
          <p:cNvPr id="4" name="図 3" descr="屋内, コンピュータ, 机, 写真 が含まれている画像&#10;&#10;AI 生成コンテンツは誤りを含む可能性があります。">
            <a:extLst>
              <a:ext uri="{FF2B5EF4-FFF2-40B4-BE49-F238E27FC236}">
                <a16:creationId xmlns:a16="http://schemas.microsoft.com/office/drawing/2014/main" id="{4F2D9061-1E9A-6E6B-BA50-B0B9EC6EB393}"/>
              </a:ext>
            </a:extLst>
          </p:cNvPr>
          <p:cNvPicPr>
            <a:picLocks noChangeAspect="1"/>
          </p:cNvPicPr>
          <p:nvPr/>
        </p:nvPicPr>
        <p:blipFill>
          <a:blip r:embed="rId2"/>
          <a:srcRect r="50000"/>
          <a:stretch>
            <a:fillRect/>
          </a:stretch>
        </p:blipFill>
        <p:spPr>
          <a:xfrm>
            <a:off x="179512" y="1041766"/>
            <a:ext cx="3944271" cy="5259029"/>
          </a:xfrm>
          <a:prstGeom prst="rect">
            <a:avLst/>
          </a:prstGeom>
          <a:effectLst>
            <a:outerShdw blurRad="50800" dist="38100" dir="2700000" algn="tl" rotWithShape="0">
              <a:prstClr val="black">
                <a:alpha val="40000"/>
              </a:prstClr>
            </a:outerShdw>
          </a:effectLst>
        </p:spPr>
      </p:pic>
      <p:pic>
        <p:nvPicPr>
          <p:cNvPr id="3" name="図 2" descr="屋内, コンピュータ, 机, 写真 が含まれている画像&#10;&#10;AI 生成コンテンツは誤りを含む可能性があります。">
            <a:extLst>
              <a:ext uri="{FF2B5EF4-FFF2-40B4-BE49-F238E27FC236}">
                <a16:creationId xmlns:a16="http://schemas.microsoft.com/office/drawing/2014/main" id="{DADAD2F3-8C28-3C39-5EEE-AF1ECB56B89E}"/>
              </a:ext>
            </a:extLst>
          </p:cNvPr>
          <p:cNvPicPr>
            <a:picLocks noChangeAspect="1"/>
          </p:cNvPicPr>
          <p:nvPr/>
        </p:nvPicPr>
        <p:blipFill>
          <a:blip r:embed="rId2"/>
          <a:srcRect l="50000"/>
          <a:stretch>
            <a:fillRect/>
          </a:stretch>
        </p:blipFill>
        <p:spPr>
          <a:xfrm>
            <a:off x="5026710" y="1034109"/>
            <a:ext cx="3944271" cy="5259029"/>
          </a:xfrm>
          <a:prstGeom prst="rect">
            <a:avLst/>
          </a:prstGeom>
          <a:effectLst>
            <a:outerShdw blurRad="50800" dist="38100" dir="2700000" algn="tl" rotWithShape="0">
              <a:prstClr val="black">
                <a:alpha val="40000"/>
              </a:prstClr>
            </a:outerShdw>
          </a:effectLst>
        </p:spPr>
      </p:pic>
      <p:sp>
        <p:nvSpPr>
          <p:cNvPr id="5" name="タイトル 4">
            <a:extLst>
              <a:ext uri="{FF2B5EF4-FFF2-40B4-BE49-F238E27FC236}">
                <a16:creationId xmlns:a16="http://schemas.microsoft.com/office/drawing/2014/main" id="{309E1070-DA34-AD00-3AA5-E225C63252C6}"/>
              </a:ext>
            </a:extLst>
          </p:cNvPr>
          <p:cNvSpPr>
            <a:spLocks noGrp="1"/>
          </p:cNvSpPr>
          <p:nvPr>
            <p:ph type="title"/>
          </p:nvPr>
        </p:nvSpPr>
        <p:spPr/>
        <p:txBody>
          <a:bodyPr/>
          <a:lstStyle/>
          <a:p>
            <a:r>
              <a:rPr lang="ja-JP" altLang="en-US" dirty="0"/>
              <a:t>古典コンピュータと量子コンピュータの違い</a:t>
            </a:r>
          </a:p>
        </p:txBody>
      </p:sp>
      <p:sp>
        <p:nvSpPr>
          <p:cNvPr id="16" name="テキスト ボックス 15">
            <a:extLst>
              <a:ext uri="{FF2B5EF4-FFF2-40B4-BE49-F238E27FC236}">
                <a16:creationId xmlns:a16="http://schemas.microsoft.com/office/drawing/2014/main" id="{670575A6-A990-9954-4A4A-62E3741E244B}"/>
              </a:ext>
            </a:extLst>
          </p:cNvPr>
          <p:cNvSpPr txBox="1"/>
          <p:nvPr/>
        </p:nvSpPr>
        <p:spPr>
          <a:xfrm>
            <a:off x="202392" y="1183339"/>
            <a:ext cx="3921391" cy="584775"/>
          </a:xfrm>
          <a:prstGeom prst="rect">
            <a:avLst/>
          </a:prstGeom>
          <a:noFill/>
        </p:spPr>
        <p:txBody>
          <a:bodyPr wrap="square">
            <a:spAutoFit/>
          </a:bodyPr>
          <a:lstStyle>
            <a:defPPr>
              <a:defRPr lang="ja-JP"/>
            </a:defPPr>
            <a:lvl1pPr>
              <a:defRPr sz="1600">
                <a:solidFill>
                  <a:schemeClr val="bg1"/>
                </a:solidFill>
                <a:effectLst>
                  <a:glow rad="180340">
                    <a:schemeClr val="tx1">
                      <a:lumMod val="65000"/>
                      <a:lumOff val="3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defRPr>
            </a:lvl1pPr>
          </a:lstStyle>
          <a:p>
            <a:pPr algn="ctr"/>
            <a:r>
              <a:rPr lang="ja-JP" altLang="en-US" sz="3200" b="1"/>
              <a:t>古典コンピュータ</a:t>
            </a:r>
            <a:endParaRPr lang="ja-JP" altLang="en-US" sz="3200"/>
          </a:p>
        </p:txBody>
      </p:sp>
      <p:sp>
        <p:nvSpPr>
          <p:cNvPr id="17" name="テキスト ボックス 16">
            <a:extLst>
              <a:ext uri="{FF2B5EF4-FFF2-40B4-BE49-F238E27FC236}">
                <a16:creationId xmlns:a16="http://schemas.microsoft.com/office/drawing/2014/main" id="{81603422-7562-B6F5-1A59-06546AB6D75E}"/>
              </a:ext>
            </a:extLst>
          </p:cNvPr>
          <p:cNvSpPr txBox="1"/>
          <p:nvPr/>
        </p:nvSpPr>
        <p:spPr>
          <a:xfrm>
            <a:off x="5052026" y="1183339"/>
            <a:ext cx="3912462" cy="584775"/>
          </a:xfrm>
          <a:prstGeom prst="rect">
            <a:avLst/>
          </a:prstGeom>
          <a:noFill/>
        </p:spPr>
        <p:txBody>
          <a:bodyPr wrap="square">
            <a:spAutoFit/>
          </a:bodyPr>
          <a:lstStyle>
            <a:defPPr>
              <a:defRPr lang="ja-JP"/>
            </a:defPPr>
            <a:lvl1pPr>
              <a:defRPr sz="1600">
                <a:solidFill>
                  <a:schemeClr val="bg1"/>
                </a:solidFill>
                <a:effectLst>
                  <a:glow rad="180340">
                    <a:schemeClr val="tx1">
                      <a:lumMod val="65000"/>
                      <a:lumOff val="3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defRPr>
            </a:lvl1pPr>
          </a:lstStyle>
          <a:p>
            <a:pPr algn="ctr"/>
            <a:r>
              <a:rPr lang="ja-JP" altLang="en-US" sz="3200" b="1"/>
              <a:t>量子コンピュータ</a:t>
            </a:r>
            <a:endParaRPr lang="ja-JP" altLang="en-US" sz="3200"/>
          </a:p>
        </p:txBody>
      </p:sp>
      <p:grpSp>
        <p:nvGrpSpPr>
          <p:cNvPr id="20" name="グループ化 19">
            <a:extLst>
              <a:ext uri="{FF2B5EF4-FFF2-40B4-BE49-F238E27FC236}">
                <a16:creationId xmlns:a16="http://schemas.microsoft.com/office/drawing/2014/main" id="{C7A62BA4-8B0B-7ED8-722B-4A1F06C482EA}"/>
              </a:ext>
            </a:extLst>
          </p:cNvPr>
          <p:cNvGrpSpPr/>
          <p:nvPr/>
        </p:nvGrpSpPr>
        <p:grpSpPr>
          <a:xfrm>
            <a:off x="3464711" y="2231482"/>
            <a:ext cx="2232248" cy="515026"/>
            <a:chOff x="3459123" y="1729242"/>
            <a:chExt cx="2232248" cy="515026"/>
          </a:xfrm>
        </p:grpSpPr>
        <p:sp>
          <p:nvSpPr>
            <p:cNvPr id="13" name="フローチャート: 準備 12">
              <a:extLst>
                <a:ext uri="{FF2B5EF4-FFF2-40B4-BE49-F238E27FC236}">
                  <a16:creationId xmlns:a16="http://schemas.microsoft.com/office/drawing/2014/main" id="{3297DACA-A1F0-0332-F5DC-0A31D554E173}"/>
                </a:ext>
              </a:extLst>
            </p:cNvPr>
            <p:cNvSpPr/>
            <p:nvPr/>
          </p:nvSpPr>
          <p:spPr>
            <a:xfrm>
              <a:off x="3459123" y="1729242"/>
              <a:ext cx="2232248" cy="515026"/>
            </a:xfrm>
            <a:prstGeom prst="flowChartPreparation">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2F9806E3-03C5-C12B-4329-129A10274A28}"/>
                </a:ext>
              </a:extLst>
            </p:cNvPr>
            <p:cNvSpPr txBox="1"/>
            <p:nvPr/>
          </p:nvSpPr>
          <p:spPr>
            <a:xfrm>
              <a:off x="3826399" y="1829503"/>
              <a:ext cx="1491202" cy="400110"/>
            </a:xfrm>
            <a:prstGeom prst="rect">
              <a:avLst/>
            </a:prstGeom>
            <a:noFill/>
          </p:spPr>
          <p:txBody>
            <a:bodyPr wrap="square">
              <a:spAutoFit/>
            </a:bodyPr>
            <a:lstStyle/>
            <a:p>
              <a:pPr algn="ctr">
                <a:spcAft>
                  <a:spcPts val="300"/>
                </a:spcAft>
              </a:pPr>
              <a:r>
                <a:rPr lang="ja-JP" altLang="en-US" sz="2000" b="1" i="0">
                  <a:solidFill>
                    <a:schemeClr val="bg1"/>
                  </a:solidFill>
                  <a:effectLst/>
                  <a:latin typeface="Meiryo" panose="020B0604030504040204" pitchFamily="34" charset="-128"/>
                  <a:ea typeface="Meiryo" panose="020B0604030504040204" pitchFamily="34" charset="-128"/>
                </a:rPr>
                <a:t>情報の単位</a:t>
              </a:r>
              <a:endParaRPr lang="en-US" altLang="ja-JP" sz="2000" b="1" i="0" dirty="0">
                <a:solidFill>
                  <a:schemeClr val="bg1"/>
                </a:solidFill>
                <a:effectLst/>
                <a:latin typeface="Meiryo" panose="020B0604030504040204" pitchFamily="34" charset="-128"/>
                <a:ea typeface="Meiryo" panose="020B0604030504040204" pitchFamily="34" charset="-128"/>
              </a:endParaRPr>
            </a:p>
          </p:txBody>
        </p:sp>
      </p:grpSp>
      <p:grpSp>
        <p:nvGrpSpPr>
          <p:cNvPr id="21" name="グループ化 20">
            <a:extLst>
              <a:ext uri="{FF2B5EF4-FFF2-40B4-BE49-F238E27FC236}">
                <a16:creationId xmlns:a16="http://schemas.microsoft.com/office/drawing/2014/main" id="{C47492F8-CE32-0527-F2B7-3B2F067E7987}"/>
              </a:ext>
            </a:extLst>
          </p:cNvPr>
          <p:cNvGrpSpPr/>
          <p:nvPr/>
        </p:nvGrpSpPr>
        <p:grpSpPr>
          <a:xfrm>
            <a:off x="3437975" y="3428938"/>
            <a:ext cx="2232248" cy="515026"/>
            <a:chOff x="3459123" y="2871442"/>
            <a:chExt cx="2232248" cy="515026"/>
          </a:xfrm>
        </p:grpSpPr>
        <p:sp>
          <p:nvSpPr>
            <p:cNvPr id="14" name="フローチャート: 準備 13">
              <a:extLst>
                <a:ext uri="{FF2B5EF4-FFF2-40B4-BE49-F238E27FC236}">
                  <a16:creationId xmlns:a16="http://schemas.microsoft.com/office/drawing/2014/main" id="{BBDE3784-5117-8859-9936-D52C8424D229}"/>
                </a:ext>
              </a:extLst>
            </p:cNvPr>
            <p:cNvSpPr/>
            <p:nvPr/>
          </p:nvSpPr>
          <p:spPr>
            <a:xfrm>
              <a:off x="3459123" y="2871442"/>
              <a:ext cx="2232248" cy="515026"/>
            </a:xfrm>
            <a:prstGeom prst="flowChartPreparation">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B4C75080-7229-DAEE-A6B0-3A4D2063CDB7}"/>
                </a:ext>
              </a:extLst>
            </p:cNvPr>
            <p:cNvSpPr txBox="1"/>
            <p:nvPr/>
          </p:nvSpPr>
          <p:spPr>
            <a:xfrm>
              <a:off x="3848465" y="2966251"/>
              <a:ext cx="1491202" cy="400110"/>
            </a:xfrm>
            <a:prstGeom prst="rect">
              <a:avLst/>
            </a:prstGeom>
            <a:noFill/>
          </p:spPr>
          <p:txBody>
            <a:bodyPr wrap="square">
              <a:spAutoFit/>
            </a:bodyPr>
            <a:lstStyle/>
            <a:p>
              <a:pPr algn="ctr">
                <a:spcAft>
                  <a:spcPts val="300"/>
                </a:spcAft>
              </a:pPr>
              <a:r>
                <a:rPr lang="ja-JP" altLang="en-US" sz="2000" b="1" i="0">
                  <a:solidFill>
                    <a:schemeClr val="bg1"/>
                  </a:solidFill>
                  <a:effectLst/>
                  <a:latin typeface="Meiryo" panose="020B0604030504040204" pitchFamily="34" charset="-128"/>
                  <a:ea typeface="Meiryo" panose="020B0604030504040204" pitchFamily="34" charset="-128"/>
                </a:rPr>
                <a:t>計算方式</a:t>
              </a:r>
              <a:endParaRPr lang="en-US" altLang="ja-JP" sz="2000" b="1" i="0" dirty="0">
                <a:solidFill>
                  <a:schemeClr val="bg1"/>
                </a:solidFill>
                <a:effectLst/>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A0828B21-C280-5952-4252-4B6E6B75AA2A}"/>
              </a:ext>
            </a:extLst>
          </p:cNvPr>
          <p:cNvGrpSpPr/>
          <p:nvPr/>
        </p:nvGrpSpPr>
        <p:grpSpPr>
          <a:xfrm>
            <a:off x="3437975" y="4610074"/>
            <a:ext cx="2232248" cy="515026"/>
            <a:chOff x="3410321" y="3957847"/>
            <a:chExt cx="2232248" cy="515026"/>
          </a:xfrm>
        </p:grpSpPr>
        <p:sp>
          <p:nvSpPr>
            <p:cNvPr id="18" name="フローチャート: 準備 17">
              <a:extLst>
                <a:ext uri="{FF2B5EF4-FFF2-40B4-BE49-F238E27FC236}">
                  <a16:creationId xmlns:a16="http://schemas.microsoft.com/office/drawing/2014/main" id="{F073AFA5-A776-2556-A960-55FF9854F397}"/>
                </a:ext>
              </a:extLst>
            </p:cNvPr>
            <p:cNvSpPr/>
            <p:nvPr/>
          </p:nvSpPr>
          <p:spPr>
            <a:xfrm>
              <a:off x="3410321" y="3957847"/>
              <a:ext cx="2232248" cy="515026"/>
            </a:xfrm>
            <a:prstGeom prst="flowChartPreparation">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AC40C9AE-6A23-9F63-307C-27A862A69F7F}"/>
                </a:ext>
              </a:extLst>
            </p:cNvPr>
            <p:cNvSpPr txBox="1"/>
            <p:nvPr/>
          </p:nvSpPr>
          <p:spPr>
            <a:xfrm>
              <a:off x="3807580" y="4068648"/>
              <a:ext cx="1491202" cy="400110"/>
            </a:xfrm>
            <a:prstGeom prst="rect">
              <a:avLst/>
            </a:prstGeom>
            <a:noFill/>
          </p:spPr>
          <p:txBody>
            <a:bodyPr wrap="square">
              <a:spAutoFit/>
            </a:bodyPr>
            <a:lstStyle/>
            <a:p>
              <a:pPr algn="ctr">
                <a:spcBef>
                  <a:spcPts val="300"/>
                </a:spcBef>
                <a:spcAft>
                  <a:spcPts val="300"/>
                </a:spcAft>
              </a:pPr>
              <a:r>
                <a:rPr lang="ja-JP" altLang="en-US" sz="2000" b="1" i="0">
                  <a:solidFill>
                    <a:schemeClr val="bg1"/>
                  </a:solidFill>
                  <a:effectLst/>
                  <a:latin typeface="Meiryo" panose="020B0604030504040204" pitchFamily="34" charset="-128"/>
                  <a:ea typeface="Meiryo" panose="020B0604030504040204" pitchFamily="34" charset="-128"/>
                </a:rPr>
                <a:t>得意な処理</a:t>
              </a:r>
              <a:endParaRPr lang="en-US" altLang="ja-JP" sz="2000" b="1" i="0" dirty="0">
                <a:solidFill>
                  <a:schemeClr val="bg1"/>
                </a:solidFill>
                <a:effectLst/>
                <a:latin typeface="Meiryo" panose="020B0604030504040204" pitchFamily="34" charset="-128"/>
                <a:ea typeface="Meiryo" panose="020B0604030504040204" pitchFamily="34" charset="-128"/>
              </a:endParaRPr>
            </a:p>
          </p:txBody>
        </p:sp>
      </p:grpSp>
      <p:sp>
        <p:nvSpPr>
          <p:cNvPr id="25" name="テキスト ボックス 24">
            <a:extLst>
              <a:ext uri="{FF2B5EF4-FFF2-40B4-BE49-F238E27FC236}">
                <a16:creationId xmlns:a16="http://schemas.microsoft.com/office/drawing/2014/main" id="{14CA00BD-F408-9B63-1ADC-91FE7FC8D10C}"/>
              </a:ext>
            </a:extLst>
          </p:cNvPr>
          <p:cNvSpPr txBox="1"/>
          <p:nvPr/>
        </p:nvSpPr>
        <p:spPr>
          <a:xfrm>
            <a:off x="1056584" y="2115816"/>
            <a:ext cx="2323940" cy="654025"/>
          </a:xfrm>
          <a:prstGeom prst="rect">
            <a:avLst/>
          </a:prstGeom>
          <a:noFill/>
        </p:spPr>
        <p:txBody>
          <a:bodyPr wrap="square">
            <a:spAutoFit/>
          </a:bodyPr>
          <a:lstStyle/>
          <a:p>
            <a:pPr algn="r">
              <a:spcAft>
                <a:spcPts val="300"/>
              </a:spcAft>
            </a:pPr>
            <a:r>
              <a:rPr lang="ja-JP" altLang="en-US" sz="2000" b="1" i="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ビット</a:t>
            </a:r>
            <a:r>
              <a:rPr lang="ja-JP" altLang="en-US" sz="2000" b="1">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2000" b="1" dirty="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bit</a:t>
            </a:r>
            <a:r>
              <a:rPr lang="ja-JP" altLang="en-US" sz="2000" b="1" i="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endParaRPr lang="en-US" altLang="ja-JP" sz="2000" b="1" i="0" dirty="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spcAft>
                <a:spcPts val="300"/>
              </a:spcAft>
            </a:pPr>
            <a:r>
              <a:rPr lang="ja-JP" altLang="en-US" sz="1400" b="1" i="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一時点で</a:t>
            </a:r>
            <a:r>
              <a:rPr lang="en-US" altLang="ja-JP" sz="1400" b="1" i="0" dirty="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0 </a:t>
            </a:r>
            <a:r>
              <a:rPr lang="ja-JP" altLang="en-US" sz="1400" b="1" i="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または </a:t>
            </a:r>
            <a:r>
              <a:rPr lang="en-US" altLang="ja-JP" sz="1400" b="1" i="0" dirty="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a:t>
            </a:r>
          </a:p>
        </p:txBody>
      </p:sp>
      <p:sp>
        <p:nvSpPr>
          <p:cNvPr id="27" name="テキスト ボックス 26">
            <a:extLst>
              <a:ext uri="{FF2B5EF4-FFF2-40B4-BE49-F238E27FC236}">
                <a16:creationId xmlns:a16="http://schemas.microsoft.com/office/drawing/2014/main" id="{DC81FF80-C187-CD2D-4175-6B4F3D3009B7}"/>
              </a:ext>
            </a:extLst>
          </p:cNvPr>
          <p:cNvSpPr txBox="1"/>
          <p:nvPr/>
        </p:nvSpPr>
        <p:spPr>
          <a:xfrm>
            <a:off x="1441544" y="3295494"/>
            <a:ext cx="1938980" cy="723275"/>
          </a:xfrm>
          <a:prstGeom prst="rect">
            <a:avLst/>
          </a:prstGeom>
          <a:noFill/>
        </p:spPr>
        <p:txBody>
          <a:bodyPr wrap="square">
            <a:spAutoFit/>
          </a:bodyPr>
          <a:lstStyle/>
          <a:p>
            <a:pPr algn="r">
              <a:spcBef>
                <a:spcPts val="300"/>
              </a:spcBef>
              <a:spcAft>
                <a:spcPts val="300"/>
              </a:spcAft>
            </a:pPr>
            <a:r>
              <a:rPr lang="ja-JP" altLang="en-US" sz="2000" b="1" i="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逐次処理</a:t>
            </a:r>
            <a:endParaRPr lang="en-US" altLang="ja-JP" sz="2000" b="1" i="0" dirty="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spcBef>
                <a:spcPts val="300"/>
              </a:spcBef>
              <a:spcAft>
                <a:spcPts val="300"/>
              </a:spcAft>
            </a:pPr>
            <a:r>
              <a:rPr lang="en-US" altLang="ja-JP" sz="1600" b="1" dirty="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a:t>
            </a:r>
            <a:r>
              <a:rPr lang="ja-JP" altLang="en-US" sz="1600" b="1" i="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度に</a:t>
            </a:r>
            <a:r>
              <a:rPr lang="en-US" altLang="ja-JP" sz="1600" b="1" i="0" dirty="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a:t>
            </a:r>
            <a:r>
              <a:rPr lang="ja-JP" altLang="en-US" sz="1600" b="1" i="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計算</a:t>
            </a:r>
            <a:endParaRPr lang="en-US" altLang="ja-JP" sz="1600" b="1" i="0" dirty="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839A1F53-8802-8057-2444-0AA0CCFF4587}"/>
              </a:ext>
            </a:extLst>
          </p:cNvPr>
          <p:cNvSpPr txBox="1"/>
          <p:nvPr/>
        </p:nvSpPr>
        <p:spPr>
          <a:xfrm>
            <a:off x="647467" y="4513644"/>
            <a:ext cx="2736304" cy="707886"/>
          </a:xfrm>
          <a:prstGeom prst="rect">
            <a:avLst/>
          </a:prstGeom>
          <a:noFill/>
        </p:spPr>
        <p:txBody>
          <a:bodyPr wrap="square">
            <a:spAutoFit/>
          </a:bodyPr>
          <a:lstStyle/>
          <a:p>
            <a:pPr algn="r"/>
            <a:r>
              <a:rPr lang="ja-JP" altLang="en-US" sz="2000" b="1" i="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定型的事務作業</a:t>
            </a:r>
            <a:endParaRPr lang="en-US" altLang="ja-JP" sz="2000" b="1" i="0" dirty="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000" b="1" i="0">
                <a:solidFill>
                  <a:schemeClr val="bg1"/>
                </a:solidFill>
                <a:effectLst>
                  <a:glow rad="108431">
                    <a:schemeClr val="tx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大規模逐次処理</a:t>
            </a:r>
            <a:endParaRPr lang="ja-JP" altLang="en-US" sz="2000" b="1">
              <a:solidFill>
                <a:schemeClr val="bg1"/>
              </a:solidFill>
              <a:effectLst>
                <a:glow rad="108431">
                  <a:schemeClr val="tx1">
                    <a:alpha val="40000"/>
                  </a:schemeClr>
                </a:glow>
                <a:outerShdw blurRad="50800" dist="38100" dir="2700000" algn="tl" rotWithShape="0">
                  <a:prstClr val="black">
                    <a:alpha val="40000"/>
                  </a:prstClr>
                </a:outerShdw>
              </a:effectLst>
            </a:endParaRPr>
          </a:p>
        </p:txBody>
      </p:sp>
      <p:sp>
        <p:nvSpPr>
          <p:cNvPr id="31" name="テキスト ボックス 30">
            <a:extLst>
              <a:ext uri="{FF2B5EF4-FFF2-40B4-BE49-F238E27FC236}">
                <a16:creationId xmlns:a16="http://schemas.microsoft.com/office/drawing/2014/main" id="{5B4CA63E-CB42-FDB7-A599-6E069642F4AD}"/>
              </a:ext>
            </a:extLst>
          </p:cNvPr>
          <p:cNvSpPr txBox="1"/>
          <p:nvPr/>
        </p:nvSpPr>
        <p:spPr>
          <a:xfrm>
            <a:off x="5693443" y="2112789"/>
            <a:ext cx="2766990" cy="654025"/>
          </a:xfrm>
          <a:prstGeom prst="rect">
            <a:avLst/>
          </a:prstGeom>
          <a:noFill/>
        </p:spPr>
        <p:txBody>
          <a:bodyPr wrap="square">
            <a:spAutoFit/>
          </a:bodyPr>
          <a:lstStyle>
            <a:defPPr>
              <a:defRPr lang="ja-JP"/>
            </a:defPPr>
            <a:lvl1pPr algn="r">
              <a:spcAft>
                <a:spcPts val="300"/>
              </a:spcAft>
              <a:defRPr sz="2000" b="1" i="0">
                <a:solidFill>
                  <a:schemeClr val="bg1"/>
                </a:solidFill>
                <a:effectLst>
                  <a:glow rad="99168">
                    <a:schemeClr val="accent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defRPr>
            </a:lvl1pPr>
          </a:lstStyle>
          <a:p>
            <a:pPr algn="l"/>
            <a:r>
              <a:rPr lang="ja-JP" altLang="en-US">
                <a:effectLst>
                  <a:glow rad="108431">
                    <a:schemeClr val="tx1">
                      <a:alpha val="40000"/>
                    </a:schemeClr>
                  </a:glow>
                  <a:outerShdw blurRad="50800" dist="38100" dir="2700000" algn="tl" rotWithShape="0">
                    <a:prstClr val="black">
                      <a:alpha val="40000"/>
                    </a:prstClr>
                  </a:outerShdw>
                </a:effectLst>
              </a:rPr>
              <a:t>量子ビット／</a:t>
            </a:r>
            <a:r>
              <a:rPr lang="en-US" altLang="ja-JP" dirty="0">
                <a:effectLst>
                  <a:glow rad="108431">
                    <a:schemeClr val="tx1">
                      <a:alpha val="40000"/>
                    </a:schemeClr>
                  </a:glow>
                  <a:outerShdw blurRad="50800" dist="38100" dir="2700000" algn="tl" rotWithShape="0">
                    <a:prstClr val="black">
                      <a:alpha val="40000"/>
                    </a:prstClr>
                  </a:outerShdw>
                </a:effectLst>
              </a:rPr>
              <a:t>qubit</a:t>
            </a:r>
          </a:p>
          <a:p>
            <a:pPr algn="l"/>
            <a:r>
              <a:rPr lang="en-US" altLang="ja-JP" sz="1400" dirty="0">
                <a:effectLst>
                  <a:glow rad="108431">
                    <a:schemeClr val="tx1">
                      <a:alpha val="40000"/>
                    </a:schemeClr>
                  </a:glow>
                  <a:outerShdw blurRad="50800" dist="38100" dir="2700000" algn="tl" rotWithShape="0">
                    <a:prstClr val="black">
                      <a:alpha val="40000"/>
                    </a:prstClr>
                  </a:outerShdw>
                </a:effectLst>
              </a:rPr>
              <a:t>0</a:t>
            </a:r>
            <a:r>
              <a:rPr lang="ja-JP" altLang="en-US" sz="1400">
                <a:effectLst>
                  <a:glow rad="108431">
                    <a:schemeClr val="tx1">
                      <a:alpha val="40000"/>
                    </a:schemeClr>
                  </a:glow>
                  <a:outerShdw blurRad="50800" dist="38100" dir="2700000" algn="tl" rotWithShape="0">
                    <a:prstClr val="black">
                      <a:alpha val="40000"/>
                    </a:prstClr>
                  </a:outerShdw>
                </a:effectLst>
              </a:rPr>
              <a:t>と</a:t>
            </a:r>
            <a:r>
              <a:rPr lang="en-US" altLang="ja-JP" sz="1400" dirty="0">
                <a:effectLst>
                  <a:glow rad="108431">
                    <a:schemeClr val="tx1">
                      <a:alpha val="40000"/>
                    </a:schemeClr>
                  </a:glow>
                  <a:outerShdw blurRad="50800" dist="38100" dir="2700000" algn="tl" rotWithShape="0">
                    <a:prstClr val="black">
                      <a:alpha val="40000"/>
                    </a:prstClr>
                  </a:outerShdw>
                </a:effectLst>
              </a:rPr>
              <a:t>1</a:t>
            </a:r>
            <a:r>
              <a:rPr lang="ja-JP" altLang="en-US" sz="1400">
                <a:effectLst>
                  <a:glow rad="108431">
                    <a:schemeClr val="tx1">
                      <a:alpha val="40000"/>
                    </a:schemeClr>
                  </a:glow>
                  <a:outerShdw blurRad="50800" dist="38100" dir="2700000" algn="tl" rotWithShape="0">
                    <a:prstClr val="black">
                      <a:alpha val="40000"/>
                    </a:prstClr>
                  </a:outerShdw>
                </a:effectLst>
              </a:rPr>
              <a:t>の「重ね合わせ」状態</a:t>
            </a:r>
            <a:endParaRPr lang="en-US" altLang="ja-JP" sz="1400" dirty="0">
              <a:effectLst>
                <a:glow rad="108431">
                  <a:schemeClr val="tx1">
                    <a:alpha val="40000"/>
                  </a:schemeClr>
                </a:glow>
                <a:outerShdw blurRad="50800" dist="38100" dir="2700000" algn="tl" rotWithShape="0">
                  <a:prstClr val="black">
                    <a:alpha val="40000"/>
                  </a:prstClr>
                </a:outerShdw>
              </a:effectLst>
            </a:endParaRPr>
          </a:p>
        </p:txBody>
      </p:sp>
      <p:sp>
        <p:nvSpPr>
          <p:cNvPr id="32" name="テキスト ボックス 31">
            <a:extLst>
              <a:ext uri="{FF2B5EF4-FFF2-40B4-BE49-F238E27FC236}">
                <a16:creationId xmlns:a16="http://schemas.microsoft.com/office/drawing/2014/main" id="{F8FD028B-5F48-B07D-7F10-270D87813CE6}"/>
              </a:ext>
            </a:extLst>
          </p:cNvPr>
          <p:cNvSpPr txBox="1"/>
          <p:nvPr/>
        </p:nvSpPr>
        <p:spPr>
          <a:xfrm>
            <a:off x="5693442" y="3330118"/>
            <a:ext cx="3035834" cy="654025"/>
          </a:xfrm>
          <a:prstGeom prst="rect">
            <a:avLst/>
          </a:prstGeom>
          <a:noFill/>
        </p:spPr>
        <p:txBody>
          <a:bodyPr wrap="square">
            <a:spAutoFit/>
          </a:bodyPr>
          <a:lstStyle>
            <a:defPPr>
              <a:defRPr lang="ja-JP"/>
            </a:defPPr>
            <a:lvl1pPr algn="r">
              <a:spcAft>
                <a:spcPts val="300"/>
              </a:spcAft>
              <a:defRPr sz="2000" b="1" i="0">
                <a:solidFill>
                  <a:schemeClr val="bg1"/>
                </a:solidFill>
                <a:effectLst>
                  <a:glow rad="99168">
                    <a:schemeClr val="accent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defRPr>
            </a:lvl1pPr>
          </a:lstStyle>
          <a:p>
            <a:pPr algn="l"/>
            <a:r>
              <a:rPr lang="ja-JP" altLang="en-US">
                <a:effectLst>
                  <a:glow rad="108431">
                    <a:schemeClr val="tx1">
                      <a:alpha val="40000"/>
                    </a:schemeClr>
                  </a:glow>
                  <a:outerShdw blurRad="50800" dist="38100" dir="2700000" algn="tl" rotWithShape="0">
                    <a:prstClr val="black">
                      <a:alpha val="40000"/>
                    </a:prstClr>
                  </a:outerShdw>
                </a:effectLst>
              </a:rPr>
              <a:t>並列処理 </a:t>
            </a:r>
            <a:endParaRPr lang="en-US" altLang="ja-JP" dirty="0">
              <a:effectLst>
                <a:glow rad="108431">
                  <a:schemeClr val="tx1">
                    <a:alpha val="40000"/>
                  </a:schemeClr>
                </a:glow>
                <a:outerShdw blurRad="50800" dist="38100" dir="2700000" algn="tl" rotWithShape="0">
                  <a:prstClr val="black">
                    <a:alpha val="40000"/>
                  </a:prstClr>
                </a:outerShdw>
              </a:effectLst>
            </a:endParaRPr>
          </a:p>
          <a:p>
            <a:pPr algn="l"/>
            <a:r>
              <a:rPr lang="ja-JP" altLang="en-US" sz="1400">
                <a:effectLst>
                  <a:glow rad="108431">
                    <a:schemeClr val="tx1">
                      <a:alpha val="40000"/>
                    </a:schemeClr>
                  </a:glow>
                  <a:outerShdw blurRad="50800" dist="38100" dir="2700000" algn="tl" rotWithShape="0">
                    <a:prstClr val="black">
                      <a:alpha val="40000"/>
                    </a:prstClr>
                  </a:outerShdw>
                </a:effectLst>
              </a:rPr>
              <a:t>多数の可能性を同時に計算</a:t>
            </a:r>
            <a:endParaRPr lang="en-US" altLang="ja-JP" sz="1400" dirty="0">
              <a:effectLst>
                <a:glow rad="108431">
                  <a:schemeClr val="tx1">
                    <a:alpha val="40000"/>
                  </a:schemeClr>
                </a:glow>
                <a:outerShdw blurRad="50800" dist="38100" dir="2700000" algn="tl" rotWithShape="0">
                  <a:prstClr val="black">
                    <a:alpha val="40000"/>
                  </a:prstClr>
                </a:outerShdw>
              </a:effectLst>
            </a:endParaRPr>
          </a:p>
        </p:txBody>
      </p:sp>
      <p:sp>
        <p:nvSpPr>
          <p:cNvPr id="34" name="テキスト ボックス 33">
            <a:extLst>
              <a:ext uri="{FF2B5EF4-FFF2-40B4-BE49-F238E27FC236}">
                <a16:creationId xmlns:a16="http://schemas.microsoft.com/office/drawing/2014/main" id="{A2E3B9FF-BFC7-FD03-1C0D-CF000E53263F}"/>
              </a:ext>
            </a:extLst>
          </p:cNvPr>
          <p:cNvSpPr txBox="1"/>
          <p:nvPr/>
        </p:nvSpPr>
        <p:spPr>
          <a:xfrm>
            <a:off x="5716479" y="4521314"/>
            <a:ext cx="3103993" cy="707886"/>
          </a:xfrm>
          <a:prstGeom prst="rect">
            <a:avLst/>
          </a:prstGeom>
          <a:noFill/>
        </p:spPr>
        <p:txBody>
          <a:bodyPr wrap="square">
            <a:spAutoFit/>
          </a:bodyPr>
          <a:lstStyle>
            <a:defPPr>
              <a:defRPr lang="ja-JP"/>
            </a:defPPr>
            <a:lvl1pPr>
              <a:spcAft>
                <a:spcPts val="300"/>
              </a:spcAft>
              <a:defRPr sz="2000" b="1" i="0">
                <a:solidFill>
                  <a:schemeClr val="bg1"/>
                </a:solidFill>
                <a:effectLst>
                  <a:glow rad="99168">
                    <a:schemeClr val="accent1">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defRPr>
            </a:lvl1pPr>
          </a:lstStyle>
          <a:p>
            <a:r>
              <a:rPr lang="ja-JP" altLang="en-US">
                <a:effectLst>
                  <a:glow rad="108431">
                    <a:schemeClr val="tx1">
                      <a:alpha val="40000"/>
                    </a:schemeClr>
                  </a:glow>
                  <a:outerShdw blurRad="50800" dist="38100" dir="2700000" algn="tl" rotWithShape="0">
                    <a:prstClr val="black">
                      <a:alpha val="40000"/>
                    </a:prstClr>
                  </a:outerShdw>
                </a:effectLst>
              </a:rPr>
              <a:t>複雑な現象を忠実に本質に近い形でシミュレート</a:t>
            </a:r>
          </a:p>
        </p:txBody>
      </p:sp>
      <p:sp>
        <p:nvSpPr>
          <p:cNvPr id="36" name="テキスト ボックス 35">
            <a:extLst>
              <a:ext uri="{FF2B5EF4-FFF2-40B4-BE49-F238E27FC236}">
                <a16:creationId xmlns:a16="http://schemas.microsoft.com/office/drawing/2014/main" id="{CC033F51-613F-06F1-DF26-3F7130CFCDBA}"/>
              </a:ext>
            </a:extLst>
          </p:cNvPr>
          <p:cNvSpPr txBox="1"/>
          <p:nvPr/>
        </p:nvSpPr>
        <p:spPr>
          <a:xfrm>
            <a:off x="202393" y="5693186"/>
            <a:ext cx="3921390" cy="400110"/>
          </a:xfrm>
          <a:prstGeom prst="rect">
            <a:avLst/>
          </a:prstGeom>
          <a:noFill/>
        </p:spPr>
        <p:txBody>
          <a:bodyPr wrap="square">
            <a:spAutoFit/>
          </a:bodyPr>
          <a:lstStyle>
            <a:defPPr>
              <a:defRPr lang="ja-JP"/>
            </a:defPPr>
            <a:lvl1pPr>
              <a:defRPr sz="1600">
                <a:solidFill>
                  <a:schemeClr val="bg1"/>
                </a:solidFill>
                <a:effectLst>
                  <a:glow rad="180340">
                    <a:schemeClr val="tx1">
                      <a:lumMod val="65000"/>
                      <a:lumOff val="3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defRPr>
            </a:lvl1pPr>
          </a:lstStyle>
          <a:p>
            <a:pPr algn="ctr"/>
            <a:r>
              <a:rPr lang="ja-JP" altLang="en-US" sz="2000" b="1">
                <a:effectLst>
                  <a:glow rad="108431">
                    <a:schemeClr val="tx1">
                      <a:alpha val="40000"/>
                    </a:schemeClr>
                  </a:glow>
                  <a:outerShdw blurRad="50800" dist="38100" dir="2700000" algn="tl" rotWithShape="0">
                    <a:prstClr val="black">
                      <a:alpha val="40000"/>
                    </a:prstClr>
                  </a:outerShdw>
                </a:effectLst>
              </a:rPr>
              <a:t>近似解で世界をシュミレート</a:t>
            </a:r>
            <a:endParaRPr lang="en-US" altLang="ja-JP" sz="2000" b="1" dirty="0">
              <a:effectLst>
                <a:glow rad="108431">
                  <a:schemeClr val="tx1">
                    <a:alpha val="40000"/>
                  </a:schemeClr>
                </a:glow>
                <a:outerShdw blurRad="50800" dist="38100" dir="2700000" algn="tl" rotWithShape="0">
                  <a:prstClr val="black">
                    <a:alpha val="40000"/>
                  </a:prstClr>
                </a:outerShdw>
              </a:effectLst>
            </a:endParaRPr>
          </a:p>
        </p:txBody>
      </p:sp>
      <p:sp>
        <p:nvSpPr>
          <p:cNvPr id="37" name="テキスト ボックス 36">
            <a:extLst>
              <a:ext uri="{FF2B5EF4-FFF2-40B4-BE49-F238E27FC236}">
                <a16:creationId xmlns:a16="http://schemas.microsoft.com/office/drawing/2014/main" id="{D852DFAA-8BCE-2E39-6C88-A1E6C64303E7}"/>
              </a:ext>
            </a:extLst>
          </p:cNvPr>
          <p:cNvSpPr txBox="1"/>
          <p:nvPr/>
        </p:nvSpPr>
        <p:spPr>
          <a:xfrm>
            <a:off x="5036558" y="5693186"/>
            <a:ext cx="3921390" cy="400110"/>
          </a:xfrm>
          <a:prstGeom prst="rect">
            <a:avLst/>
          </a:prstGeom>
          <a:noFill/>
        </p:spPr>
        <p:txBody>
          <a:bodyPr wrap="square">
            <a:spAutoFit/>
          </a:bodyPr>
          <a:lstStyle>
            <a:defPPr>
              <a:defRPr lang="ja-JP"/>
            </a:defPPr>
            <a:lvl1pPr>
              <a:defRPr sz="1600">
                <a:solidFill>
                  <a:schemeClr val="bg1"/>
                </a:solidFill>
                <a:effectLst>
                  <a:glow rad="180340">
                    <a:schemeClr val="tx1">
                      <a:lumMod val="65000"/>
                      <a:lumOff val="3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defRPr>
            </a:lvl1pPr>
          </a:lstStyle>
          <a:p>
            <a:pPr algn="ctr"/>
            <a:r>
              <a:rPr lang="ja-JP" altLang="en-US" sz="2000" b="1">
                <a:effectLst>
                  <a:glow rad="108431">
                    <a:schemeClr val="tx1">
                      <a:alpha val="40000"/>
                    </a:schemeClr>
                  </a:glow>
                  <a:outerShdw blurRad="50800" dist="38100" dir="2700000" algn="tl" rotWithShape="0">
                    <a:prstClr val="black">
                      <a:alpha val="40000"/>
                    </a:prstClr>
                  </a:outerShdw>
                </a:effectLst>
              </a:rPr>
              <a:t>厳密解で世界をシュミレート</a:t>
            </a:r>
            <a:endParaRPr lang="en-US" altLang="ja-JP" sz="2000" b="1" dirty="0">
              <a:effectLst>
                <a:glow rad="108431">
                  <a:schemeClr val="tx1">
                    <a:alpha val="40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1360141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p:cNvSpPr/>
          <p:nvPr/>
        </p:nvSpPr>
        <p:spPr>
          <a:xfrm>
            <a:off x="457200" y="3721268"/>
            <a:ext cx="8300046" cy="283171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457200" y="813314"/>
            <a:ext cx="8300046" cy="283171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これまでの古典コンピュータで解けない問題</a:t>
            </a:r>
          </a:p>
        </p:txBody>
      </p:sp>
      <p:sp>
        <p:nvSpPr>
          <p:cNvPr id="4" name="正方形/長方形 3"/>
          <p:cNvSpPr/>
          <p:nvPr/>
        </p:nvSpPr>
        <p:spPr>
          <a:xfrm>
            <a:off x="1763688" y="1749896"/>
            <a:ext cx="1872208" cy="11652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最大値を求めよ</a:t>
            </a:r>
          </a:p>
        </p:txBody>
      </p:sp>
      <p:sp>
        <p:nvSpPr>
          <p:cNvPr id="6" name="正方形/長方形 5"/>
          <p:cNvSpPr/>
          <p:nvPr/>
        </p:nvSpPr>
        <p:spPr>
          <a:xfrm>
            <a:off x="683568" y="11869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7" name="正方形/長方形 6"/>
          <p:cNvSpPr/>
          <p:nvPr/>
        </p:nvSpPr>
        <p:spPr>
          <a:xfrm>
            <a:off x="683568" y="15728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8" name="正方形/長方形 7"/>
          <p:cNvSpPr/>
          <p:nvPr/>
        </p:nvSpPr>
        <p:spPr>
          <a:xfrm>
            <a:off x="683568" y="235316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9" name="正方形/長方形 8"/>
          <p:cNvSpPr/>
          <p:nvPr/>
        </p:nvSpPr>
        <p:spPr>
          <a:xfrm>
            <a:off x="683568" y="196298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10" name="正方形/長方形 9"/>
          <p:cNvSpPr/>
          <p:nvPr/>
        </p:nvSpPr>
        <p:spPr>
          <a:xfrm>
            <a:off x="683568" y="274333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11" name="正方形/長方形 10"/>
          <p:cNvSpPr/>
          <p:nvPr/>
        </p:nvSpPr>
        <p:spPr>
          <a:xfrm>
            <a:off x="683568" y="31335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12" name="正方形/長方形 11"/>
          <p:cNvSpPr/>
          <p:nvPr/>
        </p:nvSpPr>
        <p:spPr>
          <a:xfrm>
            <a:off x="4326392" y="216680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cxnSp>
        <p:nvCxnSpPr>
          <p:cNvPr id="14" name="直線コネクタ 13"/>
          <p:cNvCxnSpPr>
            <a:stCxn id="6" idx="3"/>
            <a:endCxn id="4" idx="1"/>
          </p:cNvCxnSpPr>
          <p:nvPr/>
        </p:nvCxnSpPr>
        <p:spPr>
          <a:xfrm>
            <a:off x="1043608" y="1348946"/>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a:stCxn id="7" idx="3"/>
            <a:endCxn id="4" idx="1"/>
          </p:cNvCxnSpPr>
          <p:nvPr/>
        </p:nvCxnSpPr>
        <p:spPr>
          <a:xfrm>
            <a:off x="1043608" y="1734829"/>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9" idx="3"/>
            <a:endCxn id="4" idx="1"/>
          </p:cNvCxnSpPr>
          <p:nvPr/>
        </p:nvCxnSpPr>
        <p:spPr>
          <a:xfrm>
            <a:off x="1043608" y="2125004"/>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8" idx="3"/>
            <a:endCxn id="4" idx="1"/>
          </p:cNvCxnSpPr>
          <p:nvPr/>
        </p:nvCxnSpPr>
        <p:spPr>
          <a:xfrm flipV="1">
            <a:off x="1043608" y="2332508"/>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10" idx="3"/>
            <a:endCxn id="4" idx="1"/>
          </p:cNvCxnSpPr>
          <p:nvPr/>
        </p:nvCxnSpPr>
        <p:spPr>
          <a:xfrm flipV="1">
            <a:off x="1043608" y="2332508"/>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1" idx="3"/>
            <a:endCxn id="4" idx="1"/>
          </p:cNvCxnSpPr>
          <p:nvPr/>
        </p:nvCxnSpPr>
        <p:spPr>
          <a:xfrm flipV="1">
            <a:off x="1043608" y="2332508"/>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a:stCxn id="4" idx="3"/>
            <a:endCxn id="12" idx="1"/>
          </p:cNvCxnSpPr>
          <p:nvPr/>
        </p:nvCxnSpPr>
        <p:spPr>
          <a:xfrm flipV="1">
            <a:off x="3635896" y="2328819"/>
            <a:ext cx="690496" cy="3689"/>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32" name="正方形/長方形 31"/>
          <p:cNvSpPr/>
          <p:nvPr/>
        </p:nvSpPr>
        <p:spPr>
          <a:xfrm>
            <a:off x="1763688" y="4658263"/>
            <a:ext cx="1872208" cy="116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積が</a:t>
            </a:r>
            <a:r>
              <a:rPr kumimoji="1" lang="en-US" altLang="ja-JP" sz="1400" dirty="0">
                <a:solidFill>
                  <a:srgbClr val="FFFFFF"/>
                </a:solidFill>
                <a:latin typeface="Meiryo" charset="-128"/>
                <a:ea typeface="Meiryo" charset="-128"/>
                <a:cs typeface="Meiryo" charset="-128"/>
              </a:rPr>
              <a:t>20</a:t>
            </a:r>
            <a:r>
              <a:rPr kumimoji="1" lang="ja-JP" altLang="en-US" sz="1400" dirty="0">
                <a:solidFill>
                  <a:srgbClr val="FFFFFF"/>
                </a:solidFill>
                <a:latin typeface="Meiryo" charset="-128"/>
                <a:ea typeface="Meiryo" charset="-128"/>
                <a:cs typeface="Meiryo" charset="-128"/>
              </a:rPr>
              <a:t>に最も近い</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組合せを求めよ</a:t>
            </a:r>
          </a:p>
        </p:txBody>
      </p:sp>
      <p:sp>
        <p:nvSpPr>
          <p:cNvPr id="33" name="正方形/長方形 32"/>
          <p:cNvSpPr/>
          <p:nvPr/>
        </p:nvSpPr>
        <p:spPr>
          <a:xfrm>
            <a:off x="683568" y="4095295"/>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34" name="正方形/長方形 33"/>
          <p:cNvSpPr/>
          <p:nvPr/>
        </p:nvSpPr>
        <p:spPr>
          <a:xfrm>
            <a:off x="683568" y="44811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35" name="正方形/長方形 34"/>
          <p:cNvSpPr/>
          <p:nvPr/>
        </p:nvSpPr>
        <p:spPr>
          <a:xfrm>
            <a:off x="683568" y="52615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36" name="正方形/長方形 35"/>
          <p:cNvSpPr/>
          <p:nvPr/>
        </p:nvSpPr>
        <p:spPr>
          <a:xfrm>
            <a:off x="683568" y="487135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37" name="正方形/長方形 36"/>
          <p:cNvSpPr/>
          <p:nvPr/>
        </p:nvSpPr>
        <p:spPr>
          <a:xfrm>
            <a:off x="683568" y="565170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38" name="正方形/長方形 37"/>
          <p:cNvSpPr/>
          <p:nvPr/>
        </p:nvSpPr>
        <p:spPr>
          <a:xfrm>
            <a:off x="683568" y="60418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39" name="正方形/長方形 38"/>
          <p:cNvSpPr/>
          <p:nvPr/>
        </p:nvSpPr>
        <p:spPr>
          <a:xfrm>
            <a:off x="4313210" y="465826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cxnSp>
        <p:nvCxnSpPr>
          <p:cNvPr id="40" name="直線コネクタ 39"/>
          <p:cNvCxnSpPr>
            <a:stCxn id="33" idx="3"/>
            <a:endCxn id="32" idx="1"/>
          </p:cNvCxnSpPr>
          <p:nvPr/>
        </p:nvCxnSpPr>
        <p:spPr>
          <a:xfrm>
            <a:off x="1043608" y="4257313"/>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4" idx="3"/>
            <a:endCxn id="32" idx="1"/>
          </p:cNvCxnSpPr>
          <p:nvPr/>
        </p:nvCxnSpPr>
        <p:spPr>
          <a:xfrm>
            <a:off x="1043608" y="4643196"/>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6" idx="3"/>
            <a:endCxn id="32" idx="1"/>
          </p:cNvCxnSpPr>
          <p:nvPr/>
        </p:nvCxnSpPr>
        <p:spPr>
          <a:xfrm>
            <a:off x="1043608" y="5033371"/>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3" name="直線コネクタ 42"/>
          <p:cNvCxnSpPr>
            <a:stCxn id="35" idx="3"/>
            <a:endCxn id="32" idx="1"/>
          </p:cNvCxnSpPr>
          <p:nvPr/>
        </p:nvCxnSpPr>
        <p:spPr>
          <a:xfrm flipV="1">
            <a:off x="1043608" y="5240875"/>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a:stCxn id="37" idx="3"/>
            <a:endCxn id="32" idx="1"/>
          </p:cNvCxnSpPr>
          <p:nvPr/>
        </p:nvCxnSpPr>
        <p:spPr>
          <a:xfrm flipV="1">
            <a:off x="1043608" y="5240875"/>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a:stCxn id="38" idx="3"/>
            <a:endCxn id="32" idx="1"/>
          </p:cNvCxnSpPr>
          <p:nvPr/>
        </p:nvCxnSpPr>
        <p:spPr>
          <a:xfrm flipV="1">
            <a:off x="1043608" y="5240875"/>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32" idx="3"/>
          </p:cNvCxnSpPr>
          <p:nvPr/>
        </p:nvCxnSpPr>
        <p:spPr>
          <a:xfrm>
            <a:off x="3635896" y="5240875"/>
            <a:ext cx="677314" cy="0"/>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49" name="正方形/長方形 48"/>
          <p:cNvSpPr/>
          <p:nvPr/>
        </p:nvSpPr>
        <p:spPr>
          <a:xfrm>
            <a:off x="4313210" y="5491492"/>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51" name="乗算記号 50"/>
          <p:cNvSpPr/>
          <p:nvPr/>
        </p:nvSpPr>
        <p:spPr>
          <a:xfrm>
            <a:off x="4309743" y="5054654"/>
            <a:ext cx="360040" cy="364483"/>
          </a:xfrm>
          <a:prstGeom prst="mathMultipl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p:cNvSpPr txBox="1"/>
          <p:nvPr/>
        </p:nvSpPr>
        <p:spPr>
          <a:xfrm>
            <a:off x="5240917" y="1728474"/>
            <a:ext cx="2050561" cy="1384995"/>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入力数＝</a:t>
            </a:r>
            <a:r>
              <a:rPr kumimoji="1" lang="en-US" altLang="ja-JP" dirty="0">
                <a:solidFill>
                  <a:srgbClr val="0070C0"/>
                </a:solidFill>
                <a:latin typeface="Meiryo" charset="-128"/>
                <a:ea typeface="Meiryo" charset="-128"/>
                <a:cs typeface="Meiryo" charset="-128"/>
              </a:rPr>
              <a:t>N</a:t>
            </a:r>
          </a:p>
          <a:p>
            <a:r>
              <a:rPr lang="ja-JP" altLang="en-US" dirty="0">
                <a:solidFill>
                  <a:srgbClr val="0070C0"/>
                </a:solidFill>
                <a:latin typeface="Meiryo" charset="-128"/>
                <a:ea typeface="Meiryo" charset="-128"/>
                <a:cs typeface="Meiryo" charset="-128"/>
              </a:rPr>
              <a:t>計算回数＝</a:t>
            </a:r>
            <a:r>
              <a:rPr lang="en-US" altLang="ja-JP" dirty="0">
                <a:solidFill>
                  <a:srgbClr val="0070C0"/>
                </a:solidFill>
                <a:latin typeface="Meiryo" charset="-128"/>
                <a:ea typeface="Meiryo" charset="-128"/>
                <a:cs typeface="Meiryo" charset="-128"/>
              </a:rPr>
              <a:t>N</a:t>
            </a:r>
            <a:r>
              <a:rPr lang="ja-JP" altLang="en-US" dirty="0">
                <a:solidFill>
                  <a:srgbClr val="0070C0"/>
                </a:solidFill>
                <a:latin typeface="Meiryo" charset="-128"/>
                <a:ea typeface="Meiryo" charset="-128"/>
                <a:cs typeface="Meiryo" charset="-128"/>
              </a:rPr>
              <a:t>回</a:t>
            </a:r>
            <a:endParaRPr lang="en-US" altLang="ja-JP" dirty="0">
              <a:solidFill>
                <a:srgbClr val="0070C0"/>
              </a:solidFill>
              <a:latin typeface="Meiryo" charset="-128"/>
              <a:ea typeface="Meiryo" charset="-128"/>
              <a:cs typeface="Meiryo" charset="-128"/>
            </a:endParaRPr>
          </a:p>
          <a:p>
            <a:r>
              <a:rPr lang="ja-JP" altLang="en-US" sz="1200" dirty="0">
                <a:solidFill>
                  <a:srgbClr val="0070C0"/>
                </a:solidFill>
                <a:latin typeface="Meiryo" charset="-128"/>
                <a:ea typeface="Meiryo" charset="-128"/>
                <a:cs typeface="Meiryo" charset="-128"/>
              </a:rPr>
              <a:t>　　例えば：</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=10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10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=20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20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=30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30</a:t>
            </a:r>
            <a:r>
              <a:rPr lang="ja-JP" altLang="en-US" sz="1200" dirty="0">
                <a:solidFill>
                  <a:srgbClr val="0070C0"/>
                </a:solidFill>
                <a:latin typeface="Meiryo" charset="-128"/>
                <a:ea typeface="Meiryo" charset="-128"/>
                <a:cs typeface="Meiryo" charset="-128"/>
              </a:rPr>
              <a:t>回</a:t>
            </a:r>
            <a:endParaRPr lang="ja-JP" altLang="en-US" dirty="0">
              <a:solidFill>
                <a:srgbClr val="0070C0"/>
              </a:solidFill>
              <a:latin typeface="Meiryo" charset="-128"/>
              <a:ea typeface="Meiryo" charset="-128"/>
              <a:cs typeface="Meiryo" charset="-128"/>
            </a:endParaRPr>
          </a:p>
        </p:txBody>
      </p:sp>
      <p:sp>
        <p:nvSpPr>
          <p:cNvPr id="54" name="テキスト ボックス 53"/>
          <p:cNvSpPr txBox="1"/>
          <p:nvPr/>
        </p:nvSpPr>
        <p:spPr>
          <a:xfrm>
            <a:off x="540938" y="931584"/>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5" name="テキスト ボックス 54"/>
          <p:cNvSpPr txBox="1"/>
          <p:nvPr/>
        </p:nvSpPr>
        <p:spPr>
          <a:xfrm>
            <a:off x="4234542" y="1876306"/>
            <a:ext cx="543739" cy="307777"/>
          </a:xfrm>
          <a:prstGeom prst="rect">
            <a:avLst/>
          </a:prstGeom>
          <a:noFill/>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6" name="テキスト ボックス 55"/>
          <p:cNvSpPr txBox="1"/>
          <p:nvPr/>
        </p:nvSpPr>
        <p:spPr>
          <a:xfrm>
            <a:off x="540938" y="3870833"/>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7" name="テキスト ボックス 56"/>
          <p:cNvSpPr txBox="1"/>
          <p:nvPr/>
        </p:nvSpPr>
        <p:spPr>
          <a:xfrm>
            <a:off x="4238973" y="4301683"/>
            <a:ext cx="543739" cy="307777"/>
          </a:xfrm>
          <a:prstGeom prst="rect">
            <a:avLst/>
          </a:prstGeom>
          <a:noFill/>
          <a:ln>
            <a:noFill/>
          </a:ln>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8" name="テキスト ボックス 57"/>
          <p:cNvSpPr txBox="1"/>
          <p:nvPr/>
        </p:nvSpPr>
        <p:spPr>
          <a:xfrm>
            <a:off x="5240917" y="4544397"/>
            <a:ext cx="2924198" cy="1384995"/>
          </a:xfrm>
          <a:prstGeom prst="rect">
            <a:avLst/>
          </a:prstGeom>
          <a:noFill/>
        </p:spPr>
        <p:txBody>
          <a:bodyPr wrap="none" rtlCol="0">
            <a:spAutoFit/>
          </a:bodyPr>
          <a:lstStyle/>
          <a:p>
            <a:r>
              <a:rPr kumimoji="1" lang="ja-JP" altLang="en-US" dirty="0">
                <a:solidFill>
                  <a:srgbClr val="7030A0"/>
                </a:solidFill>
                <a:latin typeface="Meiryo" charset="-128"/>
                <a:ea typeface="Meiryo" charset="-128"/>
                <a:cs typeface="Meiryo" charset="-128"/>
              </a:rPr>
              <a:t>入力数＝</a:t>
            </a:r>
            <a:r>
              <a:rPr kumimoji="1" lang="en-US" altLang="ja-JP" dirty="0">
                <a:solidFill>
                  <a:srgbClr val="7030A0"/>
                </a:solidFill>
                <a:latin typeface="Meiryo" charset="-128"/>
                <a:ea typeface="Meiryo" charset="-128"/>
                <a:cs typeface="Meiryo" charset="-128"/>
              </a:rPr>
              <a:t>N</a:t>
            </a:r>
          </a:p>
          <a:p>
            <a:r>
              <a:rPr lang="ja-JP" altLang="en-US" dirty="0">
                <a:solidFill>
                  <a:srgbClr val="7030A0"/>
                </a:solidFill>
                <a:latin typeface="Meiryo" charset="-128"/>
                <a:ea typeface="Meiryo" charset="-128"/>
                <a:cs typeface="Meiryo" charset="-128"/>
              </a:rPr>
              <a:t>計算回数＝</a:t>
            </a:r>
            <a:r>
              <a:rPr lang="en-US" altLang="ja-JP" dirty="0">
                <a:solidFill>
                  <a:srgbClr val="7030A0"/>
                </a:solidFill>
                <a:latin typeface="Meiryo" charset="-128"/>
                <a:ea typeface="Meiryo" charset="-128"/>
                <a:cs typeface="Meiryo" charset="-128"/>
              </a:rPr>
              <a:t>2</a:t>
            </a:r>
            <a:r>
              <a:rPr lang="en-US" altLang="ja-JP" baseline="30000" dirty="0">
                <a:solidFill>
                  <a:srgbClr val="7030A0"/>
                </a:solidFill>
                <a:latin typeface="Meiryo" charset="-128"/>
                <a:ea typeface="Meiryo" charset="-128"/>
                <a:cs typeface="Meiryo" charset="-128"/>
              </a:rPr>
              <a:t>N</a:t>
            </a:r>
            <a:r>
              <a:rPr lang="ja-JP" altLang="en-US" dirty="0">
                <a:solidFill>
                  <a:srgbClr val="7030A0"/>
                </a:solidFill>
                <a:latin typeface="Meiryo" charset="-128"/>
                <a:ea typeface="Meiryo" charset="-128"/>
                <a:cs typeface="Meiryo" charset="-128"/>
              </a:rPr>
              <a:t>回</a:t>
            </a:r>
            <a:endParaRPr lang="en-US" altLang="ja-JP"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例えば</a:t>
            </a:r>
            <a:r>
              <a:rPr lang="ja-JP" altLang="en-US" sz="1200" dirty="0">
                <a:solidFill>
                  <a:srgbClr val="7030A0"/>
                </a:solidFill>
                <a:latin typeface="Meiryo" charset="-128"/>
                <a:ea typeface="Meiryo" charset="-128"/>
                <a:cs typeface="Meiryo" charset="-128"/>
              </a:rPr>
              <a:t>：</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=10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1,024</a:t>
            </a:r>
            <a:r>
              <a:rPr lang="ja-JP" altLang="en-US" sz="1200" dirty="0">
                <a:solidFill>
                  <a:srgbClr val="7030A0"/>
                </a:solidFill>
                <a:latin typeface="Meiryo" charset="-128"/>
                <a:ea typeface="Meiryo" charset="-128"/>
                <a:cs typeface="Meiryo" charset="-128"/>
              </a:rPr>
              <a:t>回</a:t>
            </a:r>
            <a:endParaRPr lang="en-US" altLang="ja-JP" sz="1200"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　入力数</a:t>
            </a:r>
            <a:r>
              <a:rPr kumimoji="1" lang="en-US" altLang="ja-JP" sz="1200" dirty="0">
                <a:solidFill>
                  <a:srgbClr val="7030A0"/>
                </a:solidFill>
                <a:latin typeface="Meiryo" charset="-128"/>
                <a:ea typeface="Meiryo" charset="-128"/>
                <a:cs typeface="Meiryo" charset="-128"/>
              </a:rPr>
              <a:t>=20 </a:t>
            </a:r>
            <a:r>
              <a:rPr kumimoji="1" lang="ja-JP" altLang="en-US" sz="1200" dirty="0">
                <a:solidFill>
                  <a:srgbClr val="7030A0"/>
                </a:solidFill>
                <a:latin typeface="Meiryo" charset="-128"/>
                <a:ea typeface="Meiryo" charset="-128"/>
                <a:cs typeface="Meiryo" charset="-128"/>
              </a:rPr>
              <a:t>→</a:t>
            </a:r>
            <a:r>
              <a:rPr kumimoji="1" lang="en-US" altLang="ja-JP" sz="1200" dirty="0">
                <a:solidFill>
                  <a:srgbClr val="7030A0"/>
                </a:solidFill>
                <a:latin typeface="Meiryo" charset="-128"/>
                <a:ea typeface="Meiryo" charset="-128"/>
                <a:cs typeface="Meiryo" charset="-128"/>
              </a:rPr>
              <a:t> 1,048,576</a:t>
            </a:r>
            <a:r>
              <a:rPr kumimoji="1" lang="ja-JP" altLang="en-US" sz="1200" dirty="0">
                <a:solidFill>
                  <a:srgbClr val="7030A0"/>
                </a:solidFill>
                <a:latin typeface="Meiryo" charset="-128"/>
                <a:ea typeface="Meiryo" charset="-128"/>
                <a:cs typeface="Meiryo" charset="-128"/>
              </a:rPr>
              <a:t>回</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=30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1,073,741,824</a:t>
            </a:r>
            <a:r>
              <a:rPr lang="ja-JP" altLang="en-US" sz="1200" dirty="0">
                <a:solidFill>
                  <a:srgbClr val="7030A0"/>
                </a:solidFill>
                <a:latin typeface="Meiryo" charset="-128"/>
                <a:ea typeface="Meiryo" charset="-128"/>
                <a:cs typeface="Meiryo" charset="-128"/>
              </a:rPr>
              <a:t>回</a:t>
            </a:r>
            <a:endParaRPr kumimoji="1" lang="ja-JP" altLang="en-US" dirty="0">
              <a:solidFill>
                <a:srgbClr val="7030A0"/>
              </a:solidFill>
              <a:latin typeface="Meiryo" charset="-128"/>
              <a:ea typeface="Meiryo" charset="-128"/>
              <a:cs typeface="Meiryo" charset="-128"/>
            </a:endParaRPr>
          </a:p>
        </p:txBody>
      </p:sp>
      <p:sp>
        <p:nvSpPr>
          <p:cNvPr id="61" name="テキスト ボックス 60"/>
          <p:cNvSpPr txBox="1"/>
          <p:nvPr/>
        </p:nvSpPr>
        <p:spPr>
          <a:xfrm>
            <a:off x="4848180" y="996100"/>
            <a:ext cx="3775394" cy="400110"/>
          </a:xfrm>
          <a:prstGeom prst="rect">
            <a:avLst/>
          </a:prstGeom>
          <a:noFill/>
        </p:spPr>
        <p:txBody>
          <a:bodyPr wrap="none" rtlCol="0">
            <a:spAutoFit/>
          </a:bodyPr>
          <a:lstStyle/>
          <a:p>
            <a:pPr algn="r"/>
            <a:r>
              <a:rPr kumimoji="1" lang="ja-JP" altLang="en-US" sz="2000" b="1" dirty="0">
                <a:solidFill>
                  <a:srgbClr val="0070C0"/>
                </a:solidFill>
                <a:latin typeface="Meiryo" charset="-128"/>
                <a:ea typeface="Meiryo" charset="-128"/>
                <a:cs typeface="Meiryo" charset="-128"/>
              </a:rPr>
              <a:t>古典コンピュータで解ける問題</a:t>
            </a:r>
          </a:p>
        </p:txBody>
      </p:sp>
      <p:sp>
        <p:nvSpPr>
          <p:cNvPr id="62" name="テキスト ボックス 61"/>
          <p:cNvSpPr txBox="1"/>
          <p:nvPr/>
        </p:nvSpPr>
        <p:spPr>
          <a:xfrm>
            <a:off x="4586775" y="3965155"/>
            <a:ext cx="4031874" cy="400110"/>
          </a:xfrm>
          <a:prstGeom prst="rect">
            <a:avLst/>
          </a:prstGeom>
          <a:noFill/>
        </p:spPr>
        <p:txBody>
          <a:bodyPr wrap="none" rtlCol="0">
            <a:spAutoFit/>
          </a:bodyPr>
          <a:lstStyle/>
          <a:p>
            <a:pPr algn="r"/>
            <a:r>
              <a:rPr kumimoji="1" lang="ja-JP" altLang="en-US" sz="2000" b="1" dirty="0">
                <a:solidFill>
                  <a:srgbClr val="7030A0"/>
                </a:solidFill>
                <a:latin typeface="Meiryo" charset="-128"/>
                <a:ea typeface="Meiryo" charset="-128"/>
                <a:cs typeface="Meiryo" charset="-128"/>
              </a:rPr>
              <a:t>古典コンピュータで解けない問題</a:t>
            </a:r>
          </a:p>
        </p:txBody>
      </p:sp>
      <p:sp>
        <p:nvSpPr>
          <p:cNvPr id="5" name="テキスト ボックス 4"/>
          <p:cNvSpPr txBox="1"/>
          <p:nvPr/>
        </p:nvSpPr>
        <p:spPr>
          <a:xfrm>
            <a:off x="1922766" y="2966795"/>
            <a:ext cx="1544012" cy="338554"/>
          </a:xfrm>
          <a:prstGeom prst="rect">
            <a:avLst/>
          </a:prstGeom>
          <a:noFill/>
        </p:spPr>
        <p:txBody>
          <a:bodyPr wrap="none" rtlCol="0">
            <a:spAutoFit/>
          </a:bodyPr>
          <a:lstStyle/>
          <a:p>
            <a:pPr algn="ctr"/>
            <a:r>
              <a:rPr kumimoji="1" lang="ja-JP" altLang="en-US" sz="1600" dirty="0">
                <a:solidFill>
                  <a:srgbClr val="0070C0"/>
                </a:solidFill>
                <a:latin typeface="Meiryo" charset="-128"/>
                <a:ea typeface="Meiryo" charset="-128"/>
                <a:cs typeface="Meiryo" charset="-128"/>
              </a:rPr>
              <a:t>計算回数＝</a:t>
            </a:r>
            <a:r>
              <a:rPr kumimoji="1" lang="en-US" altLang="ja-JP" sz="1600" dirty="0">
                <a:solidFill>
                  <a:srgbClr val="0070C0"/>
                </a:solidFill>
                <a:latin typeface="Meiryo" charset="-128"/>
                <a:ea typeface="Meiryo" charset="-128"/>
                <a:cs typeface="Meiryo" charset="-128"/>
              </a:rPr>
              <a:t>6</a:t>
            </a:r>
            <a:r>
              <a:rPr kumimoji="1" lang="ja-JP" altLang="en-US" sz="1600" dirty="0">
                <a:solidFill>
                  <a:srgbClr val="0070C0"/>
                </a:solidFill>
                <a:latin typeface="Meiryo" charset="-128"/>
                <a:ea typeface="Meiryo" charset="-128"/>
                <a:cs typeface="Meiryo" charset="-128"/>
              </a:rPr>
              <a:t>回</a:t>
            </a:r>
          </a:p>
        </p:txBody>
      </p:sp>
      <p:sp>
        <p:nvSpPr>
          <p:cNvPr id="47" name="テキスト ボックス 46"/>
          <p:cNvSpPr txBox="1"/>
          <p:nvPr/>
        </p:nvSpPr>
        <p:spPr>
          <a:xfrm>
            <a:off x="1669553" y="5857212"/>
            <a:ext cx="2050561" cy="338554"/>
          </a:xfrm>
          <a:prstGeom prst="rect">
            <a:avLst/>
          </a:prstGeom>
          <a:noFill/>
        </p:spPr>
        <p:txBody>
          <a:bodyPr wrap="none" rtlCol="0">
            <a:spAutoFit/>
          </a:bodyPr>
          <a:lstStyle/>
          <a:p>
            <a:pPr algn="ctr"/>
            <a:r>
              <a:rPr kumimoji="1" lang="ja-JP" altLang="en-US" sz="1600" dirty="0">
                <a:solidFill>
                  <a:srgbClr val="7030A0"/>
                </a:solidFill>
                <a:latin typeface="Meiryo" charset="-128"/>
                <a:ea typeface="Meiryo" charset="-128"/>
                <a:cs typeface="Meiryo" charset="-128"/>
              </a:rPr>
              <a:t>計算回数＝</a:t>
            </a:r>
            <a:r>
              <a:rPr kumimoji="1" lang="en-US" altLang="ja-JP" sz="1600" dirty="0">
                <a:solidFill>
                  <a:srgbClr val="7030A0"/>
                </a:solidFill>
                <a:latin typeface="Meiryo" charset="-128"/>
                <a:ea typeface="Meiryo" charset="-128"/>
                <a:cs typeface="Meiryo" charset="-128"/>
              </a:rPr>
              <a:t>2</a:t>
            </a:r>
            <a:r>
              <a:rPr kumimoji="1" lang="en-US" altLang="ja-JP" sz="1600" baseline="30000" dirty="0">
                <a:solidFill>
                  <a:srgbClr val="7030A0"/>
                </a:solidFill>
                <a:latin typeface="Meiryo" charset="-128"/>
                <a:ea typeface="Meiryo" charset="-128"/>
                <a:cs typeface="Meiryo" charset="-128"/>
              </a:rPr>
              <a:t>6</a:t>
            </a:r>
            <a:r>
              <a:rPr kumimoji="1" lang="en-US" altLang="ja-JP" sz="1600" dirty="0">
                <a:solidFill>
                  <a:srgbClr val="7030A0"/>
                </a:solidFill>
                <a:latin typeface="Meiryo" charset="-128"/>
                <a:ea typeface="Meiryo" charset="-128"/>
                <a:cs typeface="Meiryo" charset="-128"/>
              </a:rPr>
              <a:t>=64</a:t>
            </a:r>
            <a:r>
              <a:rPr kumimoji="1" lang="ja-JP" altLang="en-US" sz="1600" dirty="0">
                <a:solidFill>
                  <a:srgbClr val="7030A0"/>
                </a:solidFill>
                <a:latin typeface="Meiryo" charset="-128"/>
                <a:ea typeface="Meiryo" charset="-128"/>
                <a:cs typeface="Meiryo" charset="-128"/>
              </a:rPr>
              <a:t>回</a:t>
            </a:r>
          </a:p>
        </p:txBody>
      </p:sp>
    </p:spTree>
    <p:extLst>
      <p:ext uri="{BB962C8B-B14F-4D97-AF65-F5344CB8AC3E}">
        <p14:creationId xmlns:p14="http://schemas.microsoft.com/office/powerpoint/2010/main" val="166022312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675CEE-27FF-D0B6-067A-94DE9569C077}"/>
              </a:ext>
            </a:extLst>
          </p:cNvPr>
          <p:cNvSpPr>
            <a:spLocks noGrp="1"/>
          </p:cNvSpPr>
          <p:nvPr>
            <p:ph type="title"/>
          </p:nvPr>
        </p:nvSpPr>
        <p:spPr/>
        <p:txBody>
          <a:bodyPr/>
          <a:lstStyle/>
          <a:p>
            <a:r>
              <a:rPr kumimoji="1" lang="ja-JP" altLang="en-US"/>
              <a:t>量子コンピューターの種類</a:t>
            </a:r>
          </a:p>
        </p:txBody>
      </p:sp>
      <p:pic>
        <p:nvPicPr>
          <p:cNvPr id="5122" name="Picture 2">
            <a:extLst>
              <a:ext uri="{FF2B5EF4-FFF2-40B4-BE49-F238E27FC236}">
                <a16:creationId xmlns:a16="http://schemas.microsoft.com/office/drawing/2014/main" id="{59BA2EDF-4C6A-1969-A322-C2DCFC743E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79"/>
          <a:stretch>
            <a:fillRect/>
          </a:stretch>
        </p:blipFill>
        <p:spPr bwMode="auto">
          <a:xfrm>
            <a:off x="609600" y="840827"/>
            <a:ext cx="7924800" cy="574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99145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873DA3-ABC5-90F4-D951-C07716E867A7}"/>
              </a:ext>
            </a:extLst>
          </p:cNvPr>
          <p:cNvSpPr>
            <a:spLocks noGrp="1"/>
          </p:cNvSpPr>
          <p:nvPr>
            <p:ph type="title"/>
          </p:nvPr>
        </p:nvSpPr>
        <p:spPr/>
        <p:txBody>
          <a:bodyPr/>
          <a:lstStyle/>
          <a:p>
            <a:r>
              <a:rPr kumimoji="1" lang="ja-JP" altLang="en-US" dirty="0"/>
              <a:t>量子コンピュータの実装方式</a:t>
            </a:r>
          </a:p>
        </p:txBody>
      </p:sp>
      <p:pic>
        <p:nvPicPr>
          <p:cNvPr id="4" name="図 3" descr="グラフィカル ユーザー インターフェイス, ダイアグラム, アプリケーション&#10;&#10;AI 生成コンテンツは誤りを含む可能性があります。">
            <a:extLst>
              <a:ext uri="{FF2B5EF4-FFF2-40B4-BE49-F238E27FC236}">
                <a16:creationId xmlns:a16="http://schemas.microsoft.com/office/drawing/2014/main" id="{8A0D2D60-2A5C-A64D-03AE-DF70F44E0FB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99560" y="691194"/>
            <a:ext cx="8144880" cy="6076845"/>
          </a:xfrm>
          <a:prstGeom prst="rect">
            <a:avLst/>
          </a:prstGeom>
        </p:spPr>
      </p:pic>
    </p:spTree>
    <p:extLst>
      <p:ext uri="{BB962C8B-B14F-4D97-AF65-F5344CB8AC3E}">
        <p14:creationId xmlns:p14="http://schemas.microsoft.com/office/powerpoint/2010/main" val="108104981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8C931B-7486-0EFC-A15E-95B198EDDB68}"/>
              </a:ext>
            </a:extLst>
          </p:cNvPr>
          <p:cNvSpPr>
            <a:spLocks noGrp="1"/>
          </p:cNvSpPr>
          <p:nvPr>
            <p:ph type="title"/>
          </p:nvPr>
        </p:nvSpPr>
        <p:spPr/>
        <p:txBody>
          <a:bodyPr/>
          <a:lstStyle/>
          <a:p>
            <a:r>
              <a:rPr lang="ja-JP" altLang="en-US" dirty="0"/>
              <a:t>量子コンピュータの実装方式：採用企業</a:t>
            </a:r>
            <a:endParaRPr kumimoji="1" lang="ja-JP" altLang="en-US" dirty="0"/>
          </a:p>
        </p:txBody>
      </p:sp>
      <p:pic>
        <p:nvPicPr>
          <p:cNvPr id="8" name="図 7" descr="グラフィカル ユーザー インターフェイス が含まれている画像&#10;&#10;AI 生成コンテンツは誤りを含む可能性があります。">
            <a:extLst>
              <a:ext uri="{FF2B5EF4-FFF2-40B4-BE49-F238E27FC236}">
                <a16:creationId xmlns:a16="http://schemas.microsoft.com/office/drawing/2014/main" id="{570CAD13-D37C-B571-22DD-7C82361679D3}"/>
              </a:ext>
            </a:extLst>
          </p:cNvPr>
          <p:cNvPicPr>
            <a:picLocks noChangeAspect="1"/>
          </p:cNvPicPr>
          <p:nvPr/>
        </p:nvPicPr>
        <p:blipFill>
          <a:blip r:embed="rId2">
            <a:clrChange>
              <a:clrFrom>
                <a:srgbClr val="FDFEF9"/>
              </a:clrFrom>
              <a:clrTo>
                <a:srgbClr val="FDFEF9">
                  <a:alpha val="0"/>
                </a:srgbClr>
              </a:clrTo>
            </a:clrChange>
          </a:blip>
          <a:stretch>
            <a:fillRect/>
          </a:stretch>
        </p:blipFill>
        <p:spPr>
          <a:xfrm>
            <a:off x="543560" y="682621"/>
            <a:ext cx="8056880" cy="6011188"/>
          </a:xfrm>
          <a:prstGeom prst="rect">
            <a:avLst/>
          </a:prstGeom>
        </p:spPr>
      </p:pic>
    </p:spTree>
    <p:extLst>
      <p:ext uri="{BB962C8B-B14F-4D97-AF65-F5344CB8AC3E}">
        <p14:creationId xmlns:p14="http://schemas.microsoft.com/office/powerpoint/2010/main" val="127710944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量子コンピュータが</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もたらすパラダイムシフト</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30241302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A2AED2A-F6D3-D1AD-7297-021723026D75}"/>
              </a:ext>
            </a:extLst>
          </p:cNvPr>
          <p:cNvSpPr>
            <a:spLocks noGrp="1"/>
          </p:cNvSpPr>
          <p:nvPr>
            <p:ph type="title"/>
          </p:nvPr>
        </p:nvSpPr>
        <p:spPr>
          <a:xfrm>
            <a:off x="230400" y="266400"/>
            <a:ext cx="8913600" cy="416221"/>
          </a:xfrm>
        </p:spPr>
        <p:txBody>
          <a:bodyPr/>
          <a:lstStyle/>
          <a:p>
            <a:r>
              <a:rPr lang="ja-JP" altLang="en-US" sz="2400"/>
              <a:t>量子コンピュータの価値：現実を「ありのまま」に捉る力</a:t>
            </a:r>
          </a:p>
        </p:txBody>
      </p:sp>
      <p:pic>
        <p:nvPicPr>
          <p:cNvPr id="4" name="図 3" descr="屋内, コンピュータ, 机, 写真 が含まれている画像&#10;&#10;AI 生成コンテンツは誤りを含む可能性があります。">
            <a:extLst>
              <a:ext uri="{FF2B5EF4-FFF2-40B4-BE49-F238E27FC236}">
                <a16:creationId xmlns:a16="http://schemas.microsoft.com/office/drawing/2014/main" id="{916F3F5C-2E01-3C25-FA9F-85E30BC85353}"/>
              </a:ext>
            </a:extLst>
          </p:cNvPr>
          <p:cNvPicPr>
            <a:picLocks noChangeAspect="1"/>
          </p:cNvPicPr>
          <p:nvPr/>
        </p:nvPicPr>
        <p:blipFill>
          <a:blip r:embed="rId2"/>
          <a:stretch>
            <a:fillRect/>
          </a:stretch>
        </p:blipFill>
        <p:spPr>
          <a:xfrm>
            <a:off x="275313" y="836712"/>
            <a:ext cx="8593373" cy="5728915"/>
          </a:xfrm>
          <a:prstGeom prst="rect">
            <a:avLst/>
          </a:prstGeom>
        </p:spPr>
      </p:pic>
      <p:sp>
        <p:nvSpPr>
          <p:cNvPr id="7" name="テキスト ボックス 6">
            <a:extLst>
              <a:ext uri="{FF2B5EF4-FFF2-40B4-BE49-F238E27FC236}">
                <a16:creationId xmlns:a16="http://schemas.microsoft.com/office/drawing/2014/main" id="{09C01FEE-3343-3AFC-77B5-B3082AF349F4}"/>
              </a:ext>
            </a:extLst>
          </p:cNvPr>
          <p:cNvSpPr txBox="1"/>
          <p:nvPr/>
        </p:nvSpPr>
        <p:spPr>
          <a:xfrm>
            <a:off x="621904" y="5376118"/>
            <a:ext cx="3682752" cy="1077218"/>
          </a:xfrm>
          <a:prstGeom prst="rect">
            <a:avLst/>
          </a:prstGeom>
          <a:noFill/>
        </p:spPr>
        <p:txBody>
          <a:bodyPr wrap="square">
            <a:spAutoFit/>
          </a:bodyPr>
          <a:lstStyle/>
          <a:p>
            <a:pPr algn="r"/>
            <a:r>
              <a:rPr lang="ja-JP" altLang="en-US" sz="1600">
                <a:solidFill>
                  <a:schemeClr val="bg1"/>
                </a:solidFill>
                <a:effectLst>
                  <a:glow rad="180340">
                    <a:schemeClr val="tx1">
                      <a:lumMod val="65000"/>
                      <a:lumOff val="3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現実世界の複雑な現象（例：分子の挙動、気象変動、経済動向）を、計算可能な範囲で単純化・近似して捉える（＝近似解）。仮定や省略が含まれる。</a:t>
            </a:r>
          </a:p>
        </p:txBody>
      </p:sp>
      <p:sp>
        <p:nvSpPr>
          <p:cNvPr id="9" name="テキスト ボックス 8">
            <a:extLst>
              <a:ext uri="{FF2B5EF4-FFF2-40B4-BE49-F238E27FC236}">
                <a16:creationId xmlns:a16="http://schemas.microsoft.com/office/drawing/2014/main" id="{C02A4726-E9E3-CFAB-5317-DE37C85DD334}"/>
              </a:ext>
            </a:extLst>
          </p:cNvPr>
          <p:cNvSpPr txBox="1"/>
          <p:nvPr/>
        </p:nvSpPr>
        <p:spPr>
          <a:xfrm>
            <a:off x="4839344" y="5376118"/>
            <a:ext cx="3682752" cy="1077218"/>
          </a:xfrm>
          <a:prstGeom prst="rect">
            <a:avLst/>
          </a:prstGeom>
          <a:noFill/>
        </p:spPr>
        <p:txBody>
          <a:bodyPr wrap="square">
            <a:spAutoFit/>
          </a:bodyPr>
          <a:lstStyle>
            <a:defPPr>
              <a:defRPr lang="ja-JP"/>
            </a:defPPr>
            <a:lvl1pPr>
              <a:defRPr sz="1600">
                <a:solidFill>
                  <a:schemeClr val="bg1"/>
                </a:solidFill>
                <a:latin typeface="Meiryo" panose="020B0604030504040204" pitchFamily="34" charset="-128"/>
                <a:ea typeface="Meiryo" panose="020B0604030504040204" pitchFamily="34" charset="-128"/>
              </a:defRPr>
            </a:lvl1pPr>
          </a:lstStyle>
          <a:p>
            <a:r>
              <a:rPr lang="ja-JP" altLang="en-US">
                <a:effectLst>
                  <a:glow rad="180340">
                    <a:schemeClr val="tx1">
                      <a:lumMod val="65000"/>
                      <a:lumOff val="35000"/>
                      <a:alpha val="40000"/>
                    </a:schemeClr>
                  </a:glow>
                  <a:outerShdw blurRad="50800" dist="38100" dir="2700000" algn="tl" rotWithShape="0">
                    <a:prstClr val="black">
                      <a:alpha val="40000"/>
                    </a:prstClr>
                  </a:outerShdw>
                </a:effectLst>
              </a:rPr>
              <a:t>量子の振る舞いを直接利用することで、これらの複雑な現象をより忠実に、本質に近い形でシミュレートできる可能性（＝厳密解に近いアプローチ）。</a:t>
            </a:r>
          </a:p>
        </p:txBody>
      </p:sp>
      <p:sp>
        <p:nvSpPr>
          <p:cNvPr id="12" name="テキスト ボックス 11">
            <a:extLst>
              <a:ext uri="{FF2B5EF4-FFF2-40B4-BE49-F238E27FC236}">
                <a16:creationId xmlns:a16="http://schemas.microsoft.com/office/drawing/2014/main" id="{031DA68E-A04C-2B9B-2303-02C4BA0C1801}"/>
              </a:ext>
            </a:extLst>
          </p:cNvPr>
          <p:cNvSpPr txBox="1"/>
          <p:nvPr/>
        </p:nvSpPr>
        <p:spPr>
          <a:xfrm>
            <a:off x="4842232" y="4659873"/>
            <a:ext cx="1224137" cy="677108"/>
          </a:xfrm>
          <a:prstGeom prst="rect">
            <a:avLst/>
          </a:prstGeom>
          <a:noFill/>
        </p:spPr>
        <p:txBody>
          <a:bodyPr wrap="square">
            <a:spAutoFit/>
          </a:bodyPr>
          <a:lstStyle>
            <a:defPPr>
              <a:defRPr lang="ja-JP"/>
            </a:defPPr>
            <a:lvl1pPr>
              <a:defRPr sz="1600">
                <a:solidFill>
                  <a:schemeClr val="bg1"/>
                </a:solidFill>
                <a:effectLst>
                  <a:glow rad="180340">
                    <a:schemeClr val="tx1">
                      <a:lumMod val="65000"/>
                      <a:lumOff val="3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defRPr>
            </a:lvl1pPr>
          </a:lstStyle>
          <a:p>
            <a:r>
              <a:rPr lang="ja-JP" altLang="en-US" sz="2400" b="1"/>
              <a:t>厳密解</a:t>
            </a:r>
            <a:endParaRPr lang="en-US" altLang="ja-JP" sz="2400" b="1" dirty="0"/>
          </a:p>
          <a:p>
            <a:r>
              <a:rPr lang="ja-JP" altLang="en-US" sz="1400"/>
              <a:t>アプローチ</a:t>
            </a:r>
          </a:p>
        </p:txBody>
      </p:sp>
      <p:sp>
        <p:nvSpPr>
          <p:cNvPr id="13" name="テキスト ボックス 12">
            <a:extLst>
              <a:ext uri="{FF2B5EF4-FFF2-40B4-BE49-F238E27FC236}">
                <a16:creationId xmlns:a16="http://schemas.microsoft.com/office/drawing/2014/main" id="{A5C37893-D90D-5C46-570D-B7717F5A858C}"/>
              </a:ext>
            </a:extLst>
          </p:cNvPr>
          <p:cNvSpPr txBox="1"/>
          <p:nvPr/>
        </p:nvSpPr>
        <p:spPr>
          <a:xfrm>
            <a:off x="3080520" y="4659873"/>
            <a:ext cx="1224136" cy="677108"/>
          </a:xfrm>
          <a:prstGeom prst="rect">
            <a:avLst/>
          </a:prstGeom>
          <a:noFill/>
        </p:spPr>
        <p:txBody>
          <a:bodyPr wrap="square">
            <a:spAutoFit/>
          </a:bodyPr>
          <a:lstStyle>
            <a:defPPr>
              <a:defRPr lang="ja-JP"/>
            </a:defPPr>
            <a:lvl1pPr>
              <a:defRPr sz="1600">
                <a:solidFill>
                  <a:schemeClr val="bg1"/>
                </a:solidFill>
                <a:effectLst>
                  <a:glow rad="180340">
                    <a:schemeClr val="tx1">
                      <a:lumMod val="65000"/>
                      <a:lumOff val="3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defRPr>
            </a:lvl1pPr>
          </a:lstStyle>
          <a:p>
            <a:pPr algn="r"/>
            <a:r>
              <a:rPr lang="ja-JP" altLang="en-US" sz="2400" b="1"/>
              <a:t>近似解</a:t>
            </a:r>
            <a:endParaRPr lang="en-US" altLang="ja-JP" sz="2400" b="1" dirty="0"/>
          </a:p>
          <a:p>
            <a:pPr algn="r"/>
            <a:r>
              <a:rPr lang="ja-JP" altLang="en-US" sz="1400"/>
              <a:t>アプローチ</a:t>
            </a:r>
          </a:p>
        </p:txBody>
      </p:sp>
      <p:sp>
        <p:nvSpPr>
          <p:cNvPr id="14" name="テキスト ボックス 13">
            <a:extLst>
              <a:ext uri="{FF2B5EF4-FFF2-40B4-BE49-F238E27FC236}">
                <a16:creationId xmlns:a16="http://schemas.microsoft.com/office/drawing/2014/main" id="{982AB52C-0100-8395-7142-43D1C756A2B3}"/>
              </a:ext>
            </a:extLst>
          </p:cNvPr>
          <p:cNvSpPr txBox="1"/>
          <p:nvPr/>
        </p:nvSpPr>
        <p:spPr>
          <a:xfrm>
            <a:off x="275313" y="964819"/>
            <a:ext cx="4296687" cy="461665"/>
          </a:xfrm>
          <a:prstGeom prst="rect">
            <a:avLst/>
          </a:prstGeom>
          <a:noFill/>
        </p:spPr>
        <p:txBody>
          <a:bodyPr wrap="square">
            <a:spAutoFit/>
          </a:bodyPr>
          <a:lstStyle>
            <a:defPPr>
              <a:defRPr lang="ja-JP"/>
            </a:defPPr>
            <a:lvl1pPr>
              <a:defRPr sz="1600">
                <a:solidFill>
                  <a:schemeClr val="bg1"/>
                </a:solidFill>
                <a:effectLst>
                  <a:glow rad="180340">
                    <a:schemeClr val="tx1">
                      <a:lumMod val="65000"/>
                      <a:lumOff val="3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defRPr>
            </a:lvl1pPr>
          </a:lstStyle>
          <a:p>
            <a:pPr algn="ctr"/>
            <a:r>
              <a:rPr lang="ja-JP" altLang="en-US" sz="2400" b="1"/>
              <a:t>古典コンピュータ</a:t>
            </a:r>
            <a:endParaRPr lang="ja-JP" altLang="en-US" sz="1400"/>
          </a:p>
        </p:txBody>
      </p:sp>
      <p:sp>
        <p:nvSpPr>
          <p:cNvPr id="15" name="テキスト ボックス 14">
            <a:extLst>
              <a:ext uri="{FF2B5EF4-FFF2-40B4-BE49-F238E27FC236}">
                <a16:creationId xmlns:a16="http://schemas.microsoft.com/office/drawing/2014/main" id="{5C68BC55-01AC-38ED-8242-CD6242564422}"/>
              </a:ext>
            </a:extLst>
          </p:cNvPr>
          <p:cNvSpPr txBox="1"/>
          <p:nvPr/>
        </p:nvSpPr>
        <p:spPr>
          <a:xfrm>
            <a:off x="4571999" y="964819"/>
            <a:ext cx="4296687" cy="461665"/>
          </a:xfrm>
          <a:prstGeom prst="rect">
            <a:avLst/>
          </a:prstGeom>
          <a:noFill/>
        </p:spPr>
        <p:txBody>
          <a:bodyPr wrap="square">
            <a:spAutoFit/>
          </a:bodyPr>
          <a:lstStyle>
            <a:defPPr>
              <a:defRPr lang="ja-JP"/>
            </a:defPPr>
            <a:lvl1pPr>
              <a:defRPr sz="1600">
                <a:solidFill>
                  <a:schemeClr val="bg1"/>
                </a:solidFill>
                <a:effectLst>
                  <a:glow rad="180340">
                    <a:schemeClr val="tx1">
                      <a:lumMod val="65000"/>
                      <a:lumOff val="35000"/>
                      <a:alpha val="4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defRPr>
            </a:lvl1pPr>
          </a:lstStyle>
          <a:p>
            <a:pPr algn="ctr"/>
            <a:r>
              <a:rPr lang="ja-JP" altLang="en-US" sz="2400" b="1"/>
              <a:t>量子コンピュータ</a:t>
            </a:r>
            <a:endParaRPr lang="ja-JP" altLang="en-US" sz="1400"/>
          </a:p>
        </p:txBody>
      </p:sp>
    </p:spTree>
    <p:extLst>
      <p:ext uri="{BB962C8B-B14F-4D97-AF65-F5344CB8AC3E}">
        <p14:creationId xmlns:p14="http://schemas.microsoft.com/office/powerpoint/2010/main" val="268967736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68FE4D-845D-7AC3-44FC-BC02A210EA2B}"/>
              </a:ext>
            </a:extLst>
          </p:cNvPr>
          <p:cNvSpPr>
            <a:spLocks noGrp="1"/>
          </p:cNvSpPr>
          <p:nvPr>
            <p:ph type="title"/>
          </p:nvPr>
        </p:nvSpPr>
        <p:spPr/>
        <p:txBody>
          <a:bodyPr/>
          <a:lstStyle/>
          <a:p>
            <a:r>
              <a:rPr lang="ja-JP" altLang="en-US"/>
              <a:t>量子コンピューターにできること</a:t>
            </a:r>
            <a:endParaRPr kumimoji="1" lang="ja-JP" altLang="en-US" dirty="0"/>
          </a:p>
        </p:txBody>
      </p:sp>
      <p:pic>
        <p:nvPicPr>
          <p:cNvPr id="7170" name="Picture 2">
            <a:extLst>
              <a:ext uri="{FF2B5EF4-FFF2-40B4-BE49-F238E27FC236}">
                <a16:creationId xmlns:a16="http://schemas.microsoft.com/office/drawing/2014/main" id="{F2A05D82-9E85-C4A5-5256-C92BD432D4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17"/>
          <a:stretch>
            <a:fillRect/>
          </a:stretch>
        </p:blipFill>
        <p:spPr bwMode="auto">
          <a:xfrm>
            <a:off x="609600" y="956441"/>
            <a:ext cx="7924800" cy="565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918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C23D0-FC6E-6E45-9538-1835DAC70343}"/>
              </a:ext>
            </a:extLst>
          </p:cNvPr>
          <p:cNvSpPr>
            <a:spLocks noGrp="1"/>
          </p:cNvSpPr>
          <p:nvPr>
            <p:ph type="title"/>
          </p:nvPr>
        </p:nvSpPr>
        <p:spPr/>
        <p:txBody>
          <a:bodyPr/>
          <a:lstStyle/>
          <a:p>
            <a:r>
              <a:rPr kumimoji="1" lang="en-US" altLang="ja-JP" dirty="0"/>
              <a:t>U</a:t>
            </a:r>
            <a:r>
              <a:rPr lang="en-US" altLang="ja-JP" dirty="0"/>
              <a:t>I</a:t>
            </a:r>
            <a:r>
              <a:rPr lang="ja-JP" altLang="en-US" dirty="0"/>
              <a:t>／</a:t>
            </a:r>
            <a:r>
              <a:rPr lang="en-US" altLang="ja-JP" dirty="0"/>
              <a:t>UX</a:t>
            </a:r>
            <a:r>
              <a:rPr lang="ja-JP" altLang="en-US" dirty="0"/>
              <a:t>とは何か</a:t>
            </a:r>
            <a:endParaRPr kumimoji="1" lang="ja-JP" altLang="en-US" dirty="0"/>
          </a:p>
        </p:txBody>
      </p:sp>
      <p:sp>
        <p:nvSpPr>
          <p:cNvPr id="3" name="テキスト ボックス 2">
            <a:extLst>
              <a:ext uri="{FF2B5EF4-FFF2-40B4-BE49-F238E27FC236}">
                <a16:creationId xmlns:a16="http://schemas.microsoft.com/office/drawing/2014/main" id="{EACB33CD-6CAD-4540-AC1C-1EEBCA72C06A}"/>
              </a:ext>
            </a:extLst>
          </p:cNvPr>
          <p:cNvSpPr txBox="1"/>
          <p:nvPr/>
        </p:nvSpPr>
        <p:spPr>
          <a:xfrm>
            <a:off x="311022" y="1038809"/>
            <a:ext cx="1226618" cy="1107996"/>
          </a:xfrm>
          <a:prstGeom prst="rect">
            <a:avLst/>
          </a:prstGeom>
          <a:noFill/>
        </p:spPr>
        <p:txBody>
          <a:bodyPr wrap="none" rtlCol="0">
            <a:spAutoFit/>
          </a:bodyPr>
          <a:lstStyle/>
          <a:p>
            <a:r>
              <a:rPr kumimoji="1" lang="en-US" altLang="ja-JP" sz="66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66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5" name="テキスト ボックス 4">
            <a:extLst>
              <a:ext uri="{FF2B5EF4-FFF2-40B4-BE49-F238E27FC236}">
                <a16:creationId xmlns:a16="http://schemas.microsoft.com/office/drawing/2014/main" id="{56A240F4-6ED0-B14A-ABF0-8E9D7D2A1EB3}"/>
              </a:ext>
            </a:extLst>
          </p:cNvPr>
          <p:cNvSpPr txBox="1"/>
          <p:nvPr/>
        </p:nvSpPr>
        <p:spPr>
          <a:xfrm>
            <a:off x="2015335" y="1106261"/>
            <a:ext cx="3877985"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人とデジタルをつなぐ窓口</a:t>
            </a:r>
          </a:p>
        </p:txBody>
      </p:sp>
      <p:sp>
        <p:nvSpPr>
          <p:cNvPr id="6" name="テキスト ボックス 5">
            <a:extLst>
              <a:ext uri="{FF2B5EF4-FFF2-40B4-BE49-F238E27FC236}">
                <a16:creationId xmlns:a16="http://schemas.microsoft.com/office/drawing/2014/main" id="{B2CA48A5-D492-FC4E-A8A5-D3BFCB571303}"/>
              </a:ext>
            </a:extLst>
          </p:cNvPr>
          <p:cNvSpPr txBox="1"/>
          <p:nvPr/>
        </p:nvSpPr>
        <p:spPr>
          <a:xfrm>
            <a:off x="2015335" y="1567926"/>
            <a:ext cx="2375522"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I</a:t>
            </a:r>
            <a:r>
              <a:rPr kumimoji="1" lang="en-US" altLang="ja-JP" sz="2400" dirty="0">
                <a:latin typeface="Meiryo" panose="020B0604030504040204" pitchFamily="34" charset="-128"/>
                <a:ea typeface="Meiryo" panose="020B0604030504040204" pitchFamily="34" charset="-128"/>
              </a:rPr>
              <a:t>nterface</a:t>
            </a:r>
            <a:endParaRPr kumimoji="1" lang="ja-JP" altLang="en-US" sz="24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7A59EB98-B02F-6544-BF66-751D474960E4}"/>
              </a:ext>
            </a:extLst>
          </p:cNvPr>
          <p:cNvSpPr txBox="1"/>
          <p:nvPr/>
        </p:nvSpPr>
        <p:spPr>
          <a:xfrm>
            <a:off x="6448721" y="2058973"/>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直ぐに分かる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使い易い</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迷わない　など</a:t>
            </a:r>
          </a:p>
        </p:txBody>
      </p:sp>
      <p:sp>
        <p:nvSpPr>
          <p:cNvPr id="4" name="テキスト ボックス 3">
            <a:extLst>
              <a:ext uri="{FF2B5EF4-FFF2-40B4-BE49-F238E27FC236}">
                <a16:creationId xmlns:a16="http://schemas.microsoft.com/office/drawing/2014/main" id="{2B47D813-2A86-6A47-AA7E-FA8088F18E6C}"/>
              </a:ext>
            </a:extLst>
          </p:cNvPr>
          <p:cNvSpPr txBox="1"/>
          <p:nvPr/>
        </p:nvSpPr>
        <p:spPr>
          <a:xfrm>
            <a:off x="311022" y="3327919"/>
            <a:ext cx="1704313" cy="1107996"/>
          </a:xfrm>
          <a:prstGeom prst="rect">
            <a:avLst/>
          </a:prstGeom>
          <a:noFill/>
        </p:spPr>
        <p:txBody>
          <a:bodyPr wrap="none" rtlCol="0">
            <a:spAutoFit/>
          </a:bodyPr>
          <a:lstStyle/>
          <a:p>
            <a:r>
              <a:rPr kumimoji="1" lang="en-US" altLang="ja-JP" sz="66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66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7" name="テキスト ボックス 6">
            <a:extLst>
              <a:ext uri="{FF2B5EF4-FFF2-40B4-BE49-F238E27FC236}">
                <a16:creationId xmlns:a16="http://schemas.microsoft.com/office/drawing/2014/main" id="{C73637A1-7E23-6A44-BDA3-6B2D2686790B}"/>
              </a:ext>
            </a:extLst>
          </p:cNvPr>
          <p:cNvSpPr txBox="1"/>
          <p:nvPr/>
        </p:nvSpPr>
        <p:spPr>
          <a:xfrm>
            <a:off x="2015335" y="3445134"/>
            <a:ext cx="6340197"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人とデジタルがつながることで得られる体験</a:t>
            </a:r>
          </a:p>
        </p:txBody>
      </p:sp>
      <p:sp>
        <p:nvSpPr>
          <p:cNvPr id="8" name="テキスト ボックス 7">
            <a:extLst>
              <a:ext uri="{FF2B5EF4-FFF2-40B4-BE49-F238E27FC236}">
                <a16:creationId xmlns:a16="http://schemas.microsoft.com/office/drawing/2014/main" id="{DA7C7E01-7B38-2D47-B685-95484B45099B}"/>
              </a:ext>
            </a:extLst>
          </p:cNvPr>
          <p:cNvSpPr txBox="1"/>
          <p:nvPr/>
        </p:nvSpPr>
        <p:spPr>
          <a:xfrm>
            <a:off x="2015335" y="3906799"/>
            <a:ext cx="2622834"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E</a:t>
            </a:r>
            <a:r>
              <a:rPr kumimoji="1" lang="en-US" altLang="ja-JP" sz="2400" dirty="0">
                <a:latin typeface="Meiryo" panose="020B0604030504040204" pitchFamily="34" charset="-128"/>
                <a:ea typeface="Meiryo" panose="020B0604030504040204" pitchFamily="34" charset="-128"/>
              </a:rPr>
              <a:t>xperience</a:t>
            </a:r>
            <a:endParaRPr kumimoji="1" lang="ja-JP" altLang="en-US" sz="240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452B117-7630-9746-97FB-123FAEC22E25}"/>
              </a:ext>
            </a:extLst>
          </p:cNvPr>
          <p:cNvSpPr txBox="1"/>
          <p:nvPr/>
        </p:nvSpPr>
        <p:spPr>
          <a:xfrm>
            <a:off x="6448720" y="4559355"/>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9" name="正方形/長方形 8">
            <a:extLst>
              <a:ext uri="{FF2B5EF4-FFF2-40B4-BE49-F238E27FC236}">
                <a16:creationId xmlns:a16="http://schemas.microsoft.com/office/drawing/2014/main" id="{6A715F7F-0AEE-5944-B2FE-F3BCD291F344}"/>
              </a:ext>
            </a:extLst>
          </p:cNvPr>
          <p:cNvSpPr/>
          <p:nvPr/>
        </p:nvSpPr>
        <p:spPr>
          <a:xfrm>
            <a:off x="2284236"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78B1B829-5EF2-BF4D-85D5-1012329A1E52}"/>
              </a:ext>
            </a:extLst>
          </p:cNvPr>
          <p:cNvSpPr/>
          <p:nvPr/>
        </p:nvSpPr>
        <p:spPr>
          <a:xfrm>
            <a:off x="3026430"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709D4549-DDBD-AB4C-B7C1-552645CB2112}"/>
              </a:ext>
            </a:extLst>
          </p:cNvPr>
          <p:cNvSpPr txBox="1"/>
          <p:nvPr/>
        </p:nvSpPr>
        <p:spPr>
          <a:xfrm>
            <a:off x="2356033"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次へ</a:t>
            </a:r>
          </a:p>
        </p:txBody>
      </p:sp>
      <p:sp>
        <p:nvSpPr>
          <p:cNvPr id="38" name="テキスト ボックス 37">
            <a:extLst>
              <a:ext uri="{FF2B5EF4-FFF2-40B4-BE49-F238E27FC236}">
                <a16:creationId xmlns:a16="http://schemas.microsoft.com/office/drawing/2014/main" id="{9A1885D0-017C-EF4F-86C6-C874A3AFD1AF}"/>
              </a:ext>
            </a:extLst>
          </p:cNvPr>
          <p:cNvSpPr txBox="1"/>
          <p:nvPr/>
        </p:nvSpPr>
        <p:spPr>
          <a:xfrm>
            <a:off x="3098227"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戻る</a:t>
            </a:r>
          </a:p>
        </p:txBody>
      </p:sp>
      <p:sp>
        <p:nvSpPr>
          <p:cNvPr id="39" name="正方形/長方形 38">
            <a:extLst>
              <a:ext uri="{FF2B5EF4-FFF2-40B4-BE49-F238E27FC236}">
                <a16:creationId xmlns:a16="http://schemas.microsoft.com/office/drawing/2014/main" id="{D2438DED-4C90-4A43-AA37-F5CB63B63660}"/>
              </a:ext>
            </a:extLst>
          </p:cNvPr>
          <p:cNvSpPr/>
          <p:nvPr/>
        </p:nvSpPr>
        <p:spPr>
          <a:xfrm>
            <a:off x="4272596"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806641B5-B9FF-FA4F-AE07-E687C03CC683}"/>
              </a:ext>
            </a:extLst>
          </p:cNvPr>
          <p:cNvSpPr/>
          <p:nvPr/>
        </p:nvSpPr>
        <p:spPr>
          <a:xfrm>
            <a:off x="5014790"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D0B88825-B402-CB4B-A1FF-EEBA77AA5F58}"/>
              </a:ext>
            </a:extLst>
          </p:cNvPr>
          <p:cNvSpPr txBox="1"/>
          <p:nvPr/>
        </p:nvSpPr>
        <p:spPr>
          <a:xfrm>
            <a:off x="4344393"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戻る</a:t>
            </a:r>
          </a:p>
        </p:txBody>
      </p:sp>
      <p:sp>
        <p:nvSpPr>
          <p:cNvPr id="42" name="テキスト ボックス 41">
            <a:extLst>
              <a:ext uri="{FF2B5EF4-FFF2-40B4-BE49-F238E27FC236}">
                <a16:creationId xmlns:a16="http://schemas.microsoft.com/office/drawing/2014/main" id="{3D9D319E-58B1-504C-9ADA-F362E8E833F1}"/>
              </a:ext>
            </a:extLst>
          </p:cNvPr>
          <p:cNvSpPr txBox="1"/>
          <p:nvPr/>
        </p:nvSpPr>
        <p:spPr>
          <a:xfrm>
            <a:off x="5086587"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次へ</a:t>
            </a:r>
          </a:p>
        </p:txBody>
      </p:sp>
      <p:sp>
        <p:nvSpPr>
          <p:cNvPr id="13" name="テキスト ボックス 12">
            <a:extLst>
              <a:ext uri="{FF2B5EF4-FFF2-40B4-BE49-F238E27FC236}">
                <a16:creationId xmlns:a16="http://schemas.microsoft.com/office/drawing/2014/main" id="{809FA62A-5F32-1449-B17E-F0F126DC6B0D}"/>
              </a:ext>
            </a:extLst>
          </p:cNvPr>
          <p:cNvSpPr txBox="1"/>
          <p:nvPr/>
        </p:nvSpPr>
        <p:spPr>
          <a:xfrm>
            <a:off x="2391303" y="2140603"/>
            <a:ext cx="1250663" cy="307777"/>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UI</a:t>
            </a:r>
            <a:endParaRPr kumimoji="1" lang="ja-JP" altLang="en-US" sz="1400">
              <a:solidFill>
                <a:srgbClr val="C0000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EA2E8814-62E5-7F42-9141-98101BDF8258}"/>
              </a:ext>
            </a:extLst>
          </p:cNvPr>
          <p:cNvSpPr txBox="1"/>
          <p:nvPr/>
        </p:nvSpPr>
        <p:spPr>
          <a:xfrm>
            <a:off x="4495629" y="2136087"/>
            <a:ext cx="926857" cy="307777"/>
          </a:xfrm>
          <a:prstGeom prst="rect">
            <a:avLst/>
          </a:prstGeom>
          <a:noFill/>
        </p:spPr>
        <p:txBody>
          <a:bodyPr wrap="none" rtlCol="0">
            <a:spAutoFit/>
          </a:bodyPr>
          <a:lstStyle/>
          <a:p>
            <a:r>
              <a:rPr kumimoji="1" lang="ja-JP" altLang="en-US" sz="140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endParaRPr kumimoji="1" lang="ja-JP" altLang="en-US" sz="1400">
              <a:solidFill>
                <a:srgbClr val="1F33E8"/>
              </a:solidFill>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375E42B4-CD03-1D4A-93E7-1157D8D635F1}"/>
              </a:ext>
            </a:extLst>
          </p:cNvPr>
          <p:cNvSpPr txBox="1"/>
          <p:nvPr/>
        </p:nvSpPr>
        <p:spPr>
          <a:xfrm>
            <a:off x="1926484" y="5459129"/>
            <a:ext cx="1501080" cy="1077218"/>
          </a:xfrm>
          <a:prstGeom prst="rect">
            <a:avLst/>
          </a:prstGeom>
          <a:noFill/>
        </p:spPr>
        <p:txBody>
          <a:bodyPr wrap="square" rtlCol="0">
            <a:spAutoFit/>
          </a:bodyPr>
          <a:lstStyle/>
          <a:p>
            <a:pPr algn="ctr"/>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dirty="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UI</a:t>
            </a:r>
          </a:p>
          <a:p>
            <a:r>
              <a:rPr lang="ja-JP" altLang="en-US" sz="900" dirty="0">
                <a:solidFill>
                  <a:srgbClr val="C00000"/>
                </a:solidFill>
                <a:latin typeface="Meiryo" panose="020B0604030504040204" pitchFamily="34" charset="-128"/>
                <a:ea typeface="Meiryo" panose="020B0604030504040204" pitchFamily="34" charset="-128"/>
              </a:rPr>
              <a:t>ケチャップだとは</a:t>
            </a:r>
            <a:br>
              <a:rPr lang="en-US" altLang="ja-JP" sz="900" dirty="0">
                <a:solidFill>
                  <a:srgbClr val="C00000"/>
                </a:solidFill>
                <a:latin typeface="Meiryo" panose="020B0604030504040204" pitchFamily="34" charset="-128"/>
                <a:ea typeface="Meiryo" panose="020B0604030504040204" pitchFamily="34" charset="-128"/>
              </a:rPr>
            </a:br>
            <a:r>
              <a:rPr lang="ja-JP" altLang="en-US" sz="900" dirty="0">
                <a:solidFill>
                  <a:srgbClr val="C00000"/>
                </a:solidFill>
                <a:latin typeface="Meiryo" panose="020B0604030504040204" pitchFamily="34" charset="-128"/>
                <a:ea typeface="Meiryo" panose="020B0604030504040204" pitchFamily="34" charset="-128"/>
              </a:rPr>
              <a:t>すぐに分からない。</a:t>
            </a:r>
            <a:endParaRPr kumimoji="1" lang="en-US" altLang="ja-JP" sz="900" dirty="0">
              <a:solidFill>
                <a:srgbClr val="C00000"/>
              </a:solidFill>
              <a:latin typeface="Meiryo" panose="020B0604030504040204" pitchFamily="34" charset="-128"/>
              <a:ea typeface="Meiryo" panose="020B0604030504040204" pitchFamily="34" charset="-128"/>
            </a:endParaRPr>
          </a:p>
          <a:p>
            <a:pPr algn="ctr"/>
            <a:r>
              <a:rPr lang="en-US" altLang="ja-JP" sz="1400" dirty="0">
                <a:solidFill>
                  <a:srgbClr val="C00000"/>
                </a:solidFill>
                <a:latin typeface="Meiryo" panose="020B0604030504040204" pitchFamily="34" charset="-128"/>
                <a:ea typeface="Meiryo" panose="020B0604030504040204" pitchFamily="34" charset="-128"/>
              </a:rPr>
              <a:t>×</a:t>
            </a:r>
            <a:r>
              <a:rPr lang="ja-JP" altLang="en-US" sz="1400" dirty="0">
                <a:solidFill>
                  <a:srgbClr val="C00000"/>
                </a:solidFill>
                <a:latin typeface="Meiryo" panose="020B0604030504040204" pitchFamily="34" charset="-128"/>
                <a:ea typeface="Meiryo" panose="020B0604030504040204" pitchFamily="34" charset="-128"/>
              </a:rPr>
              <a:t>良くない</a:t>
            </a:r>
            <a:r>
              <a:rPr lang="en-US" altLang="ja-JP" sz="1400" dirty="0">
                <a:solidFill>
                  <a:srgbClr val="C00000"/>
                </a:solidFill>
                <a:latin typeface="Meiryo" panose="020B0604030504040204" pitchFamily="34" charset="-128"/>
                <a:ea typeface="Meiryo" panose="020B0604030504040204" pitchFamily="34" charset="-128"/>
              </a:rPr>
              <a:t>UX</a:t>
            </a:r>
          </a:p>
          <a:p>
            <a:r>
              <a:rPr lang="ja-JP" altLang="en-US" sz="900" dirty="0">
                <a:solidFill>
                  <a:srgbClr val="C00000"/>
                </a:solidFill>
                <a:latin typeface="Meiryo" panose="020B0604030504040204" pitchFamily="34" charset="-128"/>
                <a:ea typeface="Meiryo" panose="020B0604030504040204" pitchFamily="34" charset="-128"/>
              </a:rPr>
              <a:t>口を汚しやすく、少なくなると使いにくい</a:t>
            </a:r>
            <a:r>
              <a:rPr lang="ja-JP" altLang="en-US" sz="800" dirty="0">
                <a:solidFill>
                  <a:srgbClr val="C00000"/>
                </a:solidFill>
                <a:latin typeface="Meiryo" panose="020B0604030504040204" pitchFamily="34" charset="-128"/>
                <a:ea typeface="Meiryo" panose="020B0604030504040204" pitchFamily="34" charset="-128"/>
              </a:rPr>
              <a:t>。</a:t>
            </a:r>
            <a:endParaRPr lang="en-US" altLang="ja-JP" sz="800" dirty="0">
              <a:solidFill>
                <a:srgbClr val="C00000"/>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C9D4B029-0474-4B4C-84E2-C1C039B7328B}"/>
              </a:ext>
            </a:extLst>
          </p:cNvPr>
          <p:cNvSpPr txBox="1"/>
          <p:nvPr/>
        </p:nvSpPr>
        <p:spPr>
          <a:xfrm>
            <a:off x="3458851" y="5461760"/>
            <a:ext cx="1501080" cy="1077218"/>
          </a:xfrm>
          <a:prstGeom prst="rect">
            <a:avLst/>
          </a:prstGeom>
          <a:noFill/>
        </p:spPr>
        <p:txBody>
          <a:bodyPr wrap="square" rtlCol="0">
            <a:spAutoFit/>
          </a:bodyPr>
          <a:lstStyle/>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p>
          <a:p>
            <a:r>
              <a:rPr lang="ja-JP" altLang="en-US" sz="900" dirty="0">
                <a:solidFill>
                  <a:srgbClr val="1F33E8"/>
                </a:solidFill>
                <a:latin typeface="Meiryo" panose="020B0604030504040204" pitchFamily="34" charset="-128"/>
                <a:ea typeface="Meiryo" panose="020B0604030504040204" pitchFamily="34" charset="-128"/>
              </a:rPr>
              <a:t>ケチャップだとすぐ</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分かる。</a:t>
            </a:r>
            <a:endParaRPr kumimoji="1" lang="en-US" altLang="ja-JP" sz="900" dirty="0">
              <a:solidFill>
                <a:srgbClr val="1F33E8"/>
              </a:solidFill>
              <a:latin typeface="Meiryo" panose="020B0604030504040204" pitchFamily="34" charset="-128"/>
              <a:ea typeface="Meiryo" panose="020B0604030504040204" pitchFamily="34" charset="-128"/>
            </a:endParaRPr>
          </a:p>
          <a:p>
            <a:pPr algn="ctr"/>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dirty="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UX</a:t>
            </a:r>
          </a:p>
          <a:p>
            <a:r>
              <a:rPr lang="ja-JP" altLang="en-US" sz="900" dirty="0">
                <a:solidFill>
                  <a:srgbClr val="C00000"/>
                </a:solidFill>
                <a:latin typeface="Meiryo" panose="020B0604030504040204" pitchFamily="34" charset="-128"/>
                <a:ea typeface="Meiryo" panose="020B0604030504040204" pitchFamily="34" charset="-128"/>
              </a:rPr>
              <a:t>口を汚しやすく、少なく</a:t>
            </a:r>
            <a:br>
              <a:rPr lang="en-US" altLang="ja-JP" sz="900" dirty="0">
                <a:solidFill>
                  <a:srgbClr val="C00000"/>
                </a:solidFill>
                <a:latin typeface="Meiryo" panose="020B0604030504040204" pitchFamily="34" charset="-128"/>
                <a:ea typeface="Meiryo" panose="020B0604030504040204" pitchFamily="34" charset="-128"/>
              </a:rPr>
            </a:br>
            <a:r>
              <a:rPr lang="ja-JP" altLang="en-US" sz="900" dirty="0">
                <a:solidFill>
                  <a:srgbClr val="C00000"/>
                </a:solidFill>
                <a:latin typeface="Meiryo" panose="020B0604030504040204" pitchFamily="34" charset="-128"/>
                <a:ea typeface="Meiryo" panose="020B0604030504040204" pitchFamily="34" charset="-128"/>
              </a:rPr>
              <a:t>なると使いにくい。</a:t>
            </a:r>
            <a:endParaRPr lang="en-US" altLang="ja-JP" sz="900" dirty="0">
              <a:solidFill>
                <a:srgbClr val="C00000"/>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265E892C-015C-B445-A455-43EF0AE4C481}"/>
              </a:ext>
            </a:extLst>
          </p:cNvPr>
          <p:cNvSpPr txBox="1"/>
          <p:nvPr/>
        </p:nvSpPr>
        <p:spPr>
          <a:xfrm>
            <a:off x="4900063" y="5459129"/>
            <a:ext cx="1378332" cy="1077218"/>
          </a:xfrm>
          <a:prstGeom prst="rect">
            <a:avLst/>
          </a:prstGeom>
          <a:noFill/>
        </p:spPr>
        <p:txBody>
          <a:bodyPr wrap="square" rtlCol="0">
            <a:spAutoFit/>
          </a:bodyPr>
          <a:lstStyle/>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p>
          <a:p>
            <a:r>
              <a:rPr lang="ja-JP" altLang="en-US" sz="900" dirty="0">
                <a:solidFill>
                  <a:srgbClr val="1F33E8"/>
                </a:solidFill>
                <a:latin typeface="Meiryo" panose="020B0604030504040204" pitchFamily="34" charset="-128"/>
                <a:ea typeface="Meiryo" panose="020B0604030504040204" pitchFamily="34" charset="-128"/>
              </a:rPr>
              <a:t>ケチャップだとすぐ</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分かる。</a:t>
            </a:r>
            <a:endParaRPr kumimoji="1" lang="en-US" altLang="ja-JP" sz="900" dirty="0">
              <a:solidFill>
                <a:srgbClr val="1F33E8"/>
              </a:solidFill>
              <a:latin typeface="Meiryo" panose="020B0604030504040204" pitchFamily="34" charset="-128"/>
              <a:ea typeface="Meiryo" panose="020B0604030504040204" pitchFamily="34" charset="-128"/>
            </a:endParaRPr>
          </a:p>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UX</a:t>
            </a:r>
          </a:p>
          <a:p>
            <a:r>
              <a:rPr lang="ja-JP" altLang="en-US" sz="900" dirty="0">
                <a:solidFill>
                  <a:srgbClr val="1F33E8"/>
                </a:solidFill>
                <a:latin typeface="Meiryo" panose="020B0604030504040204" pitchFamily="34" charset="-128"/>
                <a:ea typeface="Meiryo" panose="020B0604030504040204" pitchFamily="34" charset="-128"/>
              </a:rPr>
              <a:t>口を汚さず、最後まで</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使い切ることができる。</a:t>
            </a:r>
            <a:endParaRPr lang="en-US" altLang="ja-JP" sz="900" dirty="0">
              <a:solidFill>
                <a:srgbClr val="1F33E8"/>
              </a:solidFill>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154ED49C-208E-2245-8F62-9D4E97F377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22791" y="4405104"/>
            <a:ext cx="499609" cy="1017385"/>
          </a:xfrm>
          <a:prstGeom prst="rect">
            <a:avLst/>
          </a:prstGeom>
        </p:spPr>
      </p:pic>
      <p:pic>
        <p:nvPicPr>
          <p:cNvPr id="28" name="図 27">
            <a:extLst>
              <a:ext uri="{FF2B5EF4-FFF2-40B4-BE49-F238E27FC236}">
                <a16:creationId xmlns:a16="http://schemas.microsoft.com/office/drawing/2014/main" id="{74114E9B-374C-3946-9694-D3BDF54097C7}"/>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427219" y="4405103"/>
            <a:ext cx="499609" cy="1017385"/>
          </a:xfrm>
          <a:prstGeom prst="rect">
            <a:avLst/>
          </a:prstGeom>
        </p:spPr>
      </p:pic>
      <p:pic>
        <p:nvPicPr>
          <p:cNvPr id="11" name="図 10">
            <a:extLst>
              <a:ext uri="{FF2B5EF4-FFF2-40B4-BE49-F238E27FC236}">
                <a16:creationId xmlns:a16="http://schemas.microsoft.com/office/drawing/2014/main" id="{35EA64DC-14D6-904E-A0CB-62845D7A70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22906" y="4372144"/>
            <a:ext cx="532645" cy="1053618"/>
          </a:xfrm>
          <a:prstGeom prst="rect">
            <a:avLst/>
          </a:prstGeom>
        </p:spPr>
      </p:pic>
    </p:spTree>
    <p:extLst>
      <p:ext uri="{BB962C8B-B14F-4D97-AF65-F5344CB8AC3E}">
        <p14:creationId xmlns:p14="http://schemas.microsoft.com/office/powerpoint/2010/main" val="126436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Effect transition="in" filter="fade">
                                      <p:cBhvr>
                                        <p:cTn id="24" dur="500"/>
                                        <p:tgtEl>
                                          <p:spTgt spid="46"/>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4" grpId="0"/>
      <p:bldP spid="45" grpId="0"/>
      <p:bldP spid="46"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D14CA9-CA17-8CC2-93E7-94A3C8743B5B}"/>
              </a:ext>
            </a:extLst>
          </p:cNvPr>
          <p:cNvSpPr>
            <a:spLocks noGrp="1"/>
          </p:cNvSpPr>
          <p:nvPr>
            <p:ph type="title"/>
          </p:nvPr>
        </p:nvSpPr>
        <p:spPr/>
        <p:txBody>
          <a:bodyPr/>
          <a:lstStyle/>
          <a:p>
            <a:r>
              <a:rPr kumimoji="1" lang="ja-JP" altLang="en-US" dirty="0"/>
              <a:t>量子コンピュータの広範な適用分野の可能性</a:t>
            </a:r>
          </a:p>
        </p:txBody>
      </p:sp>
      <p:sp>
        <p:nvSpPr>
          <p:cNvPr id="5" name="テキスト ボックス 4">
            <a:extLst>
              <a:ext uri="{FF2B5EF4-FFF2-40B4-BE49-F238E27FC236}">
                <a16:creationId xmlns:a16="http://schemas.microsoft.com/office/drawing/2014/main" id="{AD95D47D-B4E4-4990-B56C-2E6F9F14DA42}"/>
              </a:ext>
            </a:extLst>
          </p:cNvPr>
          <p:cNvSpPr txBox="1"/>
          <p:nvPr/>
        </p:nvSpPr>
        <p:spPr>
          <a:xfrm>
            <a:off x="432155" y="1196752"/>
            <a:ext cx="8279689" cy="4826962"/>
          </a:xfrm>
          <a:prstGeom prst="rect">
            <a:avLst/>
          </a:prstGeom>
          <a:noFill/>
        </p:spPr>
        <p:txBody>
          <a:bodyPr wrap="square">
            <a:spAutoFit/>
          </a:bodyPr>
          <a:lstStyle/>
          <a:p>
            <a:pPr>
              <a:lnSpc>
                <a:spcPts val="2020"/>
              </a:lnSpc>
              <a:spcAft>
                <a:spcPts val="600"/>
              </a:spcAft>
              <a:buNone/>
            </a:pPr>
            <a:r>
              <a:rPr lang="ja-JP" altLang="en-US" sz="1600" b="1">
                <a:latin typeface="Meiryo" panose="020B0604030504040204" pitchFamily="34" charset="-128"/>
                <a:ea typeface="Meiryo" panose="020B0604030504040204" pitchFamily="34" charset="-128"/>
              </a:rPr>
              <a:t>創薬・医療</a:t>
            </a:r>
            <a:r>
              <a:rPr lang="en-US" altLang="ja-JP" sz="1600" b="1"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 </a:t>
            </a:r>
            <a:r>
              <a:rPr lang="ja-JP" altLang="en-US" sz="1400">
                <a:latin typeface="Meiryo" panose="020B0604030504040204" pitchFamily="34" charset="-128"/>
                <a:ea typeface="Meiryo" panose="020B0604030504040204" pitchFamily="34" charset="-128"/>
              </a:rPr>
              <a:t>個人の遺伝子情報に基づいて最適な治療法を選択する「個別化医療」の実現や、アルツハイマー病のような難病の治療薬開発が加速する。また、医療用</a:t>
            </a:r>
            <a:r>
              <a:rPr lang="en" altLang="ja-JP" sz="1400" dirty="0">
                <a:latin typeface="Meiryo" panose="020B0604030504040204" pitchFamily="34" charset="-128"/>
                <a:ea typeface="Meiryo" panose="020B0604030504040204" pitchFamily="34" charset="-128"/>
              </a:rPr>
              <a:t>AI</a:t>
            </a:r>
            <a:r>
              <a:rPr lang="ja-JP" altLang="en-US" sz="1400">
                <a:latin typeface="Meiryo" panose="020B0604030504040204" pitchFamily="34" charset="-128"/>
                <a:ea typeface="Meiryo" panose="020B0604030504040204" pitchFamily="34" charset="-128"/>
              </a:rPr>
              <a:t>の診断精度や治療提案能力も飛躍的に向上する可能性がある。</a:t>
            </a:r>
          </a:p>
          <a:p>
            <a:pPr>
              <a:lnSpc>
                <a:spcPts val="2020"/>
              </a:lnSpc>
              <a:spcAft>
                <a:spcPts val="600"/>
              </a:spcAft>
              <a:buNone/>
            </a:pPr>
            <a:r>
              <a:rPr lang="ja-JP" altLang="en-US" sz="1600" b="1">
                <a:latin typeface="Meiryo" panose="020B0604030504040204" pitchFamily="34" charset="-128"/>
                <a:ea typeface="Meiryo" panose="020B0604030504040204" pitchFamily="34" charset="-128"/>
              </a:rPr>
              <a:t>素材・化学</a:t>
            </a:r>
            <a:r>
              <a:rPr lang="en-US" altLang="ja-JP" sz="1600" b="1"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 </a:t>
            </a:r>
            <a:r>
              <a:rPr lang="en" altLang="ja-JP" sz="1400" dirty="0">
                <a:latin typeface="Meiryo" panose="020B0604030504040204" pitchFamily="34" charset="-128"/>
                <a:ea typeface="Meiryo" panose="020B0604030504040204" pitchFamily="34" charset="-128"/>
              </a:rPr>
              <a:t>CO2</a:t>
            </a:r>
            <a:r>
              <a:rPr lang="ja-JP" altLang="en-US" sz="1400">
                <a:latin typeface="Meiryo" panose="020B0604030504040204" pitchFamily="34" charset="-128"/>
                <a:ea typeface="Meiryo" panose="020B0604030504040204" pitchFamily="34" charset="-128"/>
              </a:rPr>
              <a:t>を効率的に分離・回収する新素材、現在のリチウムイオン電池よりもはるかに高性能なバッテリー、植物のように太陽光からエネルギーを生み出す人工光合成触媒など、環境問題の解決にも貢献する革新的な素材や化学プロセスの開発が期待される。</a:t>
            </a:r>
          </a:p>
          <a:p>
            <a:pPr>
              <a:lnSpc>
                <a:spcPts val="2020"/>
              </a:lnSpc>
              <a:spcAft>
                <a:spcPts val="600"/>
              </a:spcAft>
              <a:buNone/>
            </a:pPr>
            <a:r>
              <a:rPr lang="ja-JP" altLang="en-US" sz="1600" b="1">
                <a:latin typeface="Meiryo" panose="020B0604030504040204" pitchFamily="34" charset="-128"/>
                <a:ea typeface="Meiryo" panose="020B0604030504040204" pitchFamily="34" charset="-128"/>
              </a:rPr>
              <a:t>金融</a:t>
            </a:r>
            <a:r>
              <a:rPr lang="en-US" altLang="ja-JP" sz="1600" b="1"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 </a:t>
            </a:r>
            <a:r>
              <a:rPr lang="ja-JP" altLang="en-US" sz="1400">
                <a:latin typeface="Meiryo" panose="020B0604030504040204" pitchFamily="34" charset="-128"/>
                <a:ea typeface="Meiryo" panose="020B0604030504040204" pitchFamily="34" charset="-128"/>
              </a:rPr>
              <a:t>より高度な金融リスク管理、巧妙化する金融犯罪の早期発見、個々の投資家に最適化されたポートフォリオの提案、さらには市場の未来予測の精度向上などが考えられる。</a:t>
            </a:r>
          </a:p>
          <a:p>
            <a:pPr>
              <a:lnSpc>
                <a:spcPts val="2020"/>
              </a:lnSpc>
              <a:spcAft>
                <a:spcPts val="600"/>
              </a:spcAft>
              <a:buNone/>
            </a:pPr>
            <a:r>
              <a:rPr lang="ja-JP" altLang="en-US" sz="1600" b="1">
                <a:latin typeface="Meiryo" panose="020B0604030504040204" pitchFamily="34" charset="-128"/>
                <a:ea typeface="Meiryo" panose="020B0604030504040204" pitchFamily="34" charset="-128"/>
              </a:rPr>
              <a:t>物流・交通</a:t>
            </a:r>
            <a:r>
              <a:rPr lang="en-US" altLang="ja-JP" sz="1600" b="1"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 </a:t>
            </a:r>
            <a:r>
              <a:rPr lang="ja-JP" altLang="en-US" sz="1400">
                <a:latin typeface="Meiryo" panose="020B0604030504040204" pitchFamily="34" charset="-128"/>
                <a:ea typeface="Meiryo" panose="020B0604030504040204" pitchFamily="34" charset="-128"/>
              </a:rPr>
              <a:t>膨大な数の配送先とトラックを考慮した究極の配送ルート最適化により、物流コストの削減と環境負荷の低減が実現できるかもしれません。また、都市全体の交通の流れをリアルタイムに制御し、渋滞を根本から解消する技術や、より効率的な都市設計も可能になる。</a:t>
            </a:r>
          </a:p>
          <a:p>
            <a:pPr>
              <a:lnSpc>
                <a:spcPts val="2020"/>
              </a:lnSpc>
              <a:spcAft>
                <a:spcPts val="600"/>
              </a:spcAft>
              <a:buNone/>
            </a:pPr>
            <a:r>
              <a:rPr lang="ja-JP" altLang="en-US" sz="1600" b="1">
                <a:latin typeface="Meiryo" panose="020B0604030504040204" pitchFamily="34" charset="-128"/>
                <a:ea typeface="Meiryo" panose="020B0604030504040204" pitchFamily="34" charset="-128"/>
              </a:rPr>
              <a:t>製造業</a:t>
            </a:r>
            <a:r>
              <a:rPr lang="en-US" altLang="ja-JP" sz="1600" b="1"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 </a:t>
            </a:r>
            <a:r>
              <a:rPr lang="en" altLang="ja-JP" sz="1400" dirty="0">
                <a:latin typeface="Meiryo" panose="020B0604030504040204" pitchFamily="34" charset="-128"/>
                <a:ea typeface="Meiryo" panose="020B0604030504040204" pitchFamily="34" charset="-128"/>
              </a:rPr>
              <a:t>AI</a:t>
            </a:r>
            <a:r>
              <a:rPr lang="ja-JP" altLang="en-US" sz="1400">
                <a:latin typeface="Meiryo" panose="020B0604030504040204" pitchFamily="34" charset="-128"/>
                <a:ea typeface="Meiryo" panose="020B0604030504040204" pitchFamily="34" charset="-128"/>
              </a:rPr>
              <a:t>を活用したスマートファクトリーが高度化し、生産ラインの無駄を徹底的に排除したり、複雑な製品の設計や検証を短時間で行えるようになったりする。また、原材料の調達から製品の販売に至るサプライチェーン全体を最適化し、リードタイムの短縮や在庫リスクの低減も期待できる。</a:t>
            </a:r>
          </a:p>
          <a:p>
            <a:pPr>
              <a:lnSpc>
                <a:spcPts val="2020"/>
              </a:lnSpc>
              <a:spcAft>
                <a:spcPts val="600"/>
              </a:spcAft>
            </a:pPr>
            <a:r>
              <a:rPr lang="ja-JP" altLang="en-US" sz="1600" b="1">
                <a:latin typeface="Meiryo" panose="020B0604030504040204" pitchFamily="34" charset="-128"/>
                <a:ea typeface="Meiryo" panose="020B0604030504040204" pitchFamily="34" charset="-128"/>
              </a:rPr>
              <a:t>エネルギー</a:t>
            </a:r>
            <a:r>
              <a:rPr lang="en-US" altLang="ja-JP" sz="1600" b="1"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 </a:t>
            </a:r>
            <a:r>
              <a:rPr lang="ja-JP" altLang="en-US" sz="1400">
                <a:latin typeface="Meiryo" panose="020B0604030504040204" pitchFamily="34" charset="-128"/>
                <a:ea typeface="Meiryo" panose="020B0604030504040204" pitchFamily="34" charset="-128"/>
              </a:rPr>
              <a:t>再生可能エネルギー（太陽光、風力など）の発電効率を最大化するための制御システムや、電力需要を正確に予測し無駄のない送電網を構築する技術、さらには究極のクリーンエネルギーとされる核融合エネルギーの研究開発も加速する可能性がある。</a:t>
            </a:r>
          </a:p>
        </p:txBody>
      </p:sp>
    </p:spTree>
    <p:extLst>
      <p:ext uri="{BB962C8B-B14F-4D97-AF65-F5344CB8AC3E}">
        <p14:creationId xmlns:p14="http://schemas.microsoft.com/office/powerpoint/2010/main" val="124066224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量子コンピュータの計算原理</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00165338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D675CB-D4BA-4A81-AA2E-855DDA023CBE}"/>
              </a:ext>
            </a:extLst>
          </p:cNvPr>
          <p:cNvSpPr>
            <a:spLocks noGrp="1"/>
          </p:cNvSpPr>
          <p:nvPr>
            <p:ph type="title"/>
          </p:nvPr>
        </p:nvSpPr>
        <p:spPr/>
        <p:txBody>
          <a:bodyPr/>
          <a:lstStyle/>
          <a:p>
            <a:r>
              <a:rPr lang="en-US" altLang="ja-JP" dirty="0"/>
              <a:t>Bit </a:t>
            </a:r>
            <a:r>
              <a:rPr lang="ja-JP" altLang="en-US"/>
              <a:t>と </a:t>
            </a:r>
            <a:r>
              <a:rPr lang="en-US" altLang="ja-JP" dirty="0"/>
              <a:t>Qubit</a:t>
            </a:r>
            <a:endParaRPr kumimoji="1" lang="ja-JP" altLang="en-US"/>
          </a:p>
        </p:txBody>
      </p:sp>
      <p:sp>
        <p:nvSpPr>
          <p:cNvPr id="3" name="楕円 2">
            <a:extLst>
              <a:ext uri="{FF2B5EF4-FFF2-40B4-BE49-F238E27FC236}">
                <a16:creationId xmlns:a16="http://schemas.microsoft.com/office/drawing/2014/main" id="{7BBBE4AD-B7FC-4C7B-B032-2768C707DC32}"/>
              </a:ext>
            </a:extLst>
          </p:cNvPr>
          <p:cNvSpPr/>
          <p:nvPr/>
        </p:nvSpPr>
        <p:spPr>
          <a:xfrm>
            <a:off x="831411" y="2996952"/>
            <a:ext cx="1529318" cy="1529318"/>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dirty="0">
                <a:solidFill>
                  <a:srgbClr val="FFFFFF"/>
                </a:solidFill>
                <a:latin typeface="+mj-lt"/>
                <a:ea typeface="+mj-ea"/>
                <a:cs typeface="ＭＳ Ｐゴシック"/>
              </a:rPr>
              <a:t>0</a:t>
            </a:r>
            <a:endParaRPr kumimoji="1" lang="ja-JP" altLang="en-US" sz="9600">
              <a:solidFill>
                <a:srgbClr val="FFFFFF"/>
              </a:solidFill>
              <a:latin typeface="+mj-lt"/>
              <a:ea typeface="+mj-ea"/>
              <a:cs typeface="ＭＳ Ｐゴシック"/>
            </a:endParaRPr>
          </a:p>
        </p:txBody>
      </p:sp>
      <p:sp>
        <p:nvSpPr>
          <p:cNvPr id="4" name="楕円 3">
            <a:extLst>
              <a:ext uri="{FF2B5EF4-FFF2-40B4-BE49-F238E27FC236}">
                <a16:creationId xmlns:a16="http://schemas.microsoft.com/office/drawing/2014/main" id="{17E3CF28-1EED-4497-9C5D-136C959850EA}"/>
              </a:ext>
            </a:extLst>
          </p:cNvPr>
          <p:cNvSpPr/>
          <p:nvPr/>
        </p:nvSpPr>
        <p:spPr>
          <a:xfrm>
            <a:off x="2775540" y="2996952"/>
            <a:ext cx="1529318" cy="1529318"/>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dirty="0">
                <a:solidFill>
                  <a:srgbClr val="FFFFFF"/>
                </a:solidFill>
                <a:latin typeface="+mj-lt"/>
                <a:ea typeface="+mj-ea"/>
                <a:cs typeface="ＭＳ Ｐゴシック"/>
              </a:rPr>
              <a:t>1</a:t>
            </a:r>
            <a:endParaRPr kumimoji="1" lang="ja-JP" altLang="en-US" sz="9600">
              <a:solidFill>
                <a:srgbClr val="FFFFFF"/>
              </a:solidFill>
              <a:latin typeface="+mj-lt"/>
              <a:ea typeface="+mj-ea"/>
              <a:cs typeface="ＭＳ Ｐゴシック"/>
            </a:endParaRPr>
          </a:p>
        </p:txBody>
      </p:sp>
      <p:sp>
        <p:nvSpPr>
          <p:cNvPr id="8" name="楕円 7">
            <a:extLst>
              <a:ext uri="{FF2B5EF4-FFF2-40B4-BE49-F238E27FC236}">
                <a16:creationId xmlns:a16="http://schemas.microsoft.com/office/drawing/2014/main" id="{BC2F0133-3DE5-4E3D-8F56-43FF66068751}"/>
              </a:ext>
            </a:extLst>
          </p:cNvPr>
          <p:cNvSpPr/>
          <p:nvPr/>
        </p:nvSpPr>
        <p:spPr>
          <a:xfrm>
            <a:off x="6142766" y="1724909"/>
            <a:ext cx="1529318" cy="15293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dirty="0">
                <a:solidFill>
                  <a:srgbClr val="FFFFFF"/>
                </a:solidFill>
                <a:latin typeface="+mj-lt"/>
                <a:ea typeface="+mj-ea"/>
                <a:cs typeface="ＭＳ Ｐゴシック"/>
              </a:rPr>
              <a:t>0</a:t>
            </a:r>
            <a:endParaRPr kumimoji="1" lang="ja-JP" altLang="en-US" sz="96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93609C68-5158-4622-9FDE-1506678989D3}"/>
              </a:ext>
            </a:extLst>
          </p:cNvPr>
          <p:cNvSpPr/>
          <p:nvPr/>
        </p:nvSpPr>
        <p:spPr>
          <a:xfrm>
            <a:off x="6142766" y="1724909"/>
            <a:ext cx="1529318" cy="15293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dirty="0">
                <a:solidFill>
                  <a:srgbClr val="FFFFFF"/>
                </a:solidFill>
                <a:latin typeface="+mj-lt"/>
                <a:ea typeface="+mj-ea"/>
                <a:cs typeface="ＭＳ Ｐゴシック"/>
              </a:rPr>
              <a:t>1</a:t>
            </a:r>
            <a:endParaRPr kumimoji="1" lang="ja-JP" altLang="en-US" sz="9600" dirty="0">
              <a:solidFill>
                <a:srgbClr val="FFFFFF"/>
              </a:solidFill>
              <a:latin typeface="+mj-lt"/>
              <a:ea typeface="+mj-ea"/>
              <a:cs typeface="ＭＳ Ｐゴシック"/>
            </a:endParaRPr>
          </a:p>
        </p:txBody>
      </p:sp>
      <p:sp>
        <p:nvSpPr>
          <p:cNvPr id="5" name="テキスト ボックス 4">
            <a:extLst>
              <a:ext uri="{FF2B5EF4-FFF2-40B4-BE49-F238E27FC236}">
                <a16:creationId xmlns:a16="http://schemas.microsoft.com/office/drawing/2014/main" id="{82D05BBE-8293-4DF2-9B56-3D2C34841F29}"/>
              </a:ext>
            </a:extLst>
          </p:cNvPr>
          <p:cNvSpPr txBox="1"/>
          <p:nvPr/>
        </p:nvSpPr>
        <p:spPr>
          <a:xfrm>
            <a:off x="1000885" y="692697"/>
            <a:ext cx="2928551" cy="1015663"/>
          </a:xfrm>
          <a:prstGeom prst="rect">
            <a:avLst/>
          </a:prstGeom>
          <a:noFill/>
        </p:spPr>
        <p:txBody>
          <a:bodyPr wrap="square" rtlCol="0">
            <a:spAutoFit/>
          </a:bodyPr>
          <a:lstStyle/>
          <a:p>
            <a:pPr algn="ctr"/>
            <a:r>
              <a:rPr kumimoji="1" lang="en-US" altLang="ja-JP" sz="6000" dirty="0">
                <a:solidFill>
                  <a:schemeClr val="accent3">
                    <a:lumMod val="75000"/>
                  </a:schemeClr>
                </a:solidFill>
              </a:rPr>
              <a:t>Bit</a:t>
            </a:r>
            <a:endParaRPr kumimoji="1" lang="ja-JP" altLang="en-US" sz="6000" dirty="0">
              <a:solidFill>
                <a:schemeClr val="accent3">
                  <a:lumMod val="75000"/>
                </a:schemeClr>
              </a:solidFill>
            </a:endParaRPr>
          </a:p>
        </p:txBody>
      </p:sp>
      <p:sp>
        <p:nvSpPr>
          <p:cNvPr id="9" name="テキスト ボックス 8">
            <a:extLst>
              <a:ext uri="{FF2B5EF4-FFF2-40B4-BE49-F238E27FC236}">
                <a16:creationId xmlns:a16="http://schemas.microsoft.com/office/drawing/2014/main" id="{BD4367C9-307E-45AF-B5EB-1D12BF1E9110}"/>
              </a:ext>
            </a:extLst>
          </p:cNvPr>
          <p:cNvSpPr txBox="1"/>
          <p:nvPr/>
        </p:nvSpPr>
        <p:spPr>
          <a:xfrm>
            <a:off x="5354590" y="692696"/>
            <a:ext cx="2928551" cy="1015663"/>
          </a:xfrm>
          <a:prstGeom prst="rect">
            <a:avLst/>
          </a:prstGeom>
          <a:noFill/>
        </p:spPr>
        <p:txBody>
          <a:bodyPr wrap="square" rtlCol="0">
            <a:spAutoFit/>
          </a:bodyPr>
          <a:lstStyle/>
          <a:p>
            <a:pPr algn="ctr"/>
            <a:r>
              <a:rPr kumimoji="1" lang="en-US" altLang="ja-JP" sz="6000" dirty="0">
                <a:solidFill>
                  <a:srgbClr val="0070C0"/>
                </a:solidFill>
              </a:rPr>
              <a:t>Qubit</a:t>
            </a:r>
            <a:endParaRPr kumimoji="1" lang="ja-JP" altLang="en-US" sz="6000" dirty="0">
              <a:solidFill>
                <a:srgbClr val="0070C0"/>
              </a:solidFill>
            </a:endParaRPr>
          </a:p>
        </p:txBody>
      </p:sp>
      <p:sp>
        <p:nvSpPr>
          <p:cNvPr id="10" name="テキスト ボックス 9">
            <a:extLst>
              <a:ext uri="{FF2B5EF4-FFF2-40B4-BE49-F238E27FC236}">
                <a16:creationId xmlns:a16="http://schemas.microsoft.com/office/drawing/2014/main" id="{88407EC5-7C64-4AAF-9F96-0D626B9AB11E}"/>
              </a:ext>
            </a:extLst>
          </p:cNvPr>
          <p:cNvSpPr txBox="1"/>
          <p:nvPr/>
        </p:nvSpPr>
        <p:spPr>
          <a:xfrm>
            <a:off x="405550" y="5434870"/>
            <a:ext cx="4114800" cy="769441"/>
          </a:xfrm>
          <a:prstGeom prst="rect">
            <a:avLst/>
          </a:prstGeom>
          <a:noFill/>
        </p:spPr>
        <p:txBody>
          <a:bodyPr wrap="square" rtlCol="0">
            <a:spAutoFit/>
          </a:bodyPr>
          <a:lstStyle/>
          <a:p>
            <a:pPr algn="ctr"/>
            <a:r>
              <a:rPr kumimoji="1" lang="ja-JP" altLang="en-US" b="1" dirty="0">
                <a:solidFill>
                  <a:schemeClr val="accent3">
                    <a:lumMod val="75000"/>
                  </a:schemeClr>
                </a:solidFill>
                <a:latin typeface="Meiryo" charset="-128"/>
                <a:ea typeface="Meiryo" charset="-128"/>
                <a:cs typeface="Meiryo" charset="-128"/>
              </a:rPr>
              <a:t>電子回路</a:t>
            </a:r>
            <a:r>
              <a:rPr kumimoji="1" lang="ja-JP" altLang="en-US" b="1">
                <a:solidFill>
                  <a:schemeClr val="accent3">
                    <a:lumMod val="75000"/>
                  </a:schemeClr>
                </a:solidFill>
                <a:latin typeface="Meiryo" charset="-128"/>
                <a:ea typeface="Meiryo" charset="-128"/>
                <a:cs typeface="Meiryo" charset="-128"/>
              </a:rPr>
              <a:t>の</a:t>
            </a:r>
            <a:r>
              <a:rPr kumimoji="1" lang="en-US" altLang="ja-JP" b="1" dirty="0">
                <a:solidFill>
                  <a:schemeClr val="accent3">
                    <a:lumMod val="75000"/>
                  </a:schemeClr>
                </a:solidFill>
                <a:latin typeface="Meiryo" charset="-128"/>
                <a:ea typeface="Meiryo" charset="-128"/>
                <a:cs typeface="Meiryo" charset="-128"/>
              </a:rPr>
              <a:t>Bit</a:t>
            </a:r>
          </a:p>
          <a:p>
            <a:pPr algn="ctr"/>
            <a:endParaRPr kumimoji="1" lang="en-US" altLang="ja-JP" sz="800" b="1" dirty="0">
              <a:solidFill>
                <a:schemeClr val="accent3">
                  <a:lumMod val="75000"/>
                </a:schemeClr>
              </a:solidFill>
              <a:latin typeface="Meiryo" charset="-128"/>
              <a:ea typeface="Meiryo" charset="-128"/>
              <a:cs typeface="Meiryo" charset="-128"/>
            </a:endParaRPr>
          </a:p>
          <a:p>
            <a:pPr algn="ctr"/>
            <a:r>
              <a:rPr kumimoji="1" lang="ja-JP" altLang="en-US" dirty="0">
                <a:solidFill>
                  <a:schemeClr val="accent3">
                    <a:lumMod val="75000"/>
                  </a:schemeClr>
                </a:solidFill>
                <a:latin typeface="Meiryo" charset="-128"/>
                <a:ea typeface="Meiryo" charset="-128"/>
                <a:cs typeface="Meiryo" charset="-128"/>
              </a:rPr>
              <a:t>「</a:t>
            </a:r>
            <a:r>
              <a:rPr kumimoji="1" lang="en-US" altLang="ja-JP" dirty="0">
                <a:solidFill>
                  <a:schemeClr val="accent3">
                    <a:lumMod val="75000"/>
                  </a:schemeClr>
                </a:solidFill>
                <a:latin typeface="Meiryo" charset="-128"/>
                <a:ea typeface="Meiryo" charset="-128"/>
                <a:cs typeface="Meiryo" charset="-128"/>
              </a:rPr>
              <a:t>0</a:t>
            </a:r>
            <a:r>
              <a:rPr kumimoji="1" lang="ja-JP" altLang="en-US" dirty="0">
                <a:solidFill>
                  <a:schemeClr val="accent3">
                    <a:lumMod val="75000"/>
                  </a:schemeClr>
                </a:solidFill>
                <a:latin typeface="Meiryo" charset="-128"/>
                <a:ea typeface="Meiryo" charset="-128"/>
                <a:cs typeface="Meiryo" charset="-128"/>
              </a:rPr>
              <a:t>」か「</a:t>
            </a:r>
            <a:r>
              <a:rPr kumimoji="1" lang="en-US" altLang="ja-JP" dirty="0">
                <a:solidFill>
                  <a:schemeClr val="accent3">
                    <a:lumMod val="75000"/>
                  </a:schemeClr>
                </a:solidFill>
                <a:latin typeface="Meiryo" charset="-128"/>
                <a:ea typeface="Meiryo" charset="-128"/>
                <a:cs typeface="Meiryo" charset="-128"/>
              </a:rPr>
              <a:t>1</a:t>
            </a:r>
            <a:r>
              <a:rPr kumimoji="1" lang="ja-JP" altLang="en-US" dirty="0">
                <a:solidFill>
                  <a:schemeClr val="accent3">
                    <a:lumMod val="75000"/>
                  </a:schemeClr>
                </a:solidFill>
                <a:latin typeface="Meiryo" charset="-128"/>
                <a:ea typeface="Meiryo" charset="-128"/>
                <a:cs typeface="Meiryo" charset="-128"/>
              </a:rPr>
              <a:t>」</a:t>
            </a:r>
            <a:r>
              <a:rPr kumimoji="1" lang="ja-JP" altLang="en-US">
                <a:solidFill>
                  <a:schemeClr val="accent3">
                    <a:lumMod val="75000"/>
                  </a:schemeClr>
                </a:solidFill>
                <a:latin typeface="Meiryo" charset="-128"/>
                <a:ea typeface="Meiryo" charset="-128"/>
                <a:cs typeface="Meiryo" charset="-128"/>
              </a:rPr>
              <a:t>の状態別々</a:t>
            </a:r>
            <a:r>
              <a:rPr kumimoji="1" lang="ja-JP" altLang="en-US" dirty="0">
                <a:solidFill>
                  <a:schemeClr val="accent3">
                    <a:lumMod val="75000"/>
                  </a:schemeClr>
                </a:solidFill>
                <a:latin typeface="Meiryo" charset="-128"/>
                <a:ea typeface="Meiryo" charset="-128"/>
                <a:cs typeface="Meiryo" charset="-128"/>
              </a:rPr>
              <a:t>に保持</a:t>
            </a:r>
          </a:p>
        </p:txBody>
      </p:sp>
      <p:sp>
        <p:nvSpPr>
          <p:cNvPr id="11" name="テキスト ボックス 10">
            <a:extLst>
              <a:ext uri="{FF2B5EF4-FFF2-40B4-BE49-F238E27FC236}">
                <a16:creationId xmlns:a16="http://schemas.microsoft.com/office/drawing/2014/main" id="{4DD46A96-6A00-4FAD-B490-59C73E74762B}"/>
              </a:ext>
            </a:extLst>
          </p:cNvPr>
          <p:cNvSpPr txBox="1"/>
          <p:nvPr/>
        </p:nvSpPr>
        <p:spPr>
          <a:xfrm>
            <a:off x="4850024" y="5434870"/>
            <a:ext cx="4114800" cy="769441"/>
          </a:xfrm>
          <a:prstGeom prst="rect">
            <a:avLst/>
          </a:prstGeom>
          <a:noFill/>
        </p:spPr>
        <p:txBody>
          <a:bodyPr wrap="square" rtlCol="0">
            <a:spAutoFit/>
          </a:bodyPr>
          <a:lstStyle/>
          <a:p>
            <a:pPr algn="ctr"/>
            <a:r>
              <a:rPr kumimoji="1" lang="ja-JP" altLang="en-US" b="1">
                <a:solidFill>
                  <a:srgbClr val="0070C0"/>
                </a:solidFill>
                <a:latin typeface="Meiryo" charset="-128"/>
                <a:ea typeface="Meiryo" charset="-128"/>
                <a:cs typeface="Meiryo" charset="-128"/>
              </a:rPr>
              <a:t>量子ビット（</a:t>
            </a:r>
            <a:r>
              <a:rPr kumimoji="1" lang="en-US" altLang="ja-JP" b="1" dirty="0">
                <a:solidFill>
                  <a:srgbClr val="0070C0"/>
                </a:solidFill>
                <a:latin typeface="Meiryo" charset="-128"/>
                <a:ea typeface="Meiryo" charset="-128"/>
                <a:cs typeface="Meiryo" charset="-128"/>
              </a:rPr>
              <a:t>Qubit</a:t>
            </a:r>
            <a:r>
              <a:rPr kumimoji="1" lang="ja-JP" altLang="en-US" b="1">
                <a:solidFill>
                  <a:srgbClr val="0070C0"/>
                </a:solidFill>
                <a:latin typeface="Meiryo" charset="-128"/>
                <a:ea typeface="Meiryo" charset="-128"/>
                <a:cs typeface="Meiryo" charset="-128"/>
              </a:rPr>
              <a:t>）</a:t>
            </a:r>
            <a:endParaRPr kumimoji="1" lang="en-US" altLang="ja-JP" b="1" dirty="0">
              <a:solidFill>
                <a:srgbClr val="0070C0"/>
              </a:solidFill>
              <a:latin typeface="Meiryo" charset="-128"/>
              <a:ea typeface="Meiryo" charset="-128"/>
              <a:cs typeface="Meiryo" charset="-128"/>
            </a:endParaRPr>
          </a:p>
          <a:p>
            <a:pPr algn="ctr"/>
            <a:endParaRPr kumimoji="1" lang="en-US" altLang="ja-JP" sz="800" b="1" dirty="0">
              <a:solidFill>
                <a:srgbClr val="0070C0"/>
              </a:solidFill>
              <a:latin typeface="Meiryo" charset="-128"/>
              <a:ea typeface="Meiryo" charset="-128"/>
              <a:cs typeface="Meiryo" charset="-128"/>
            </a:endParaRPr>
          </a:p>
          <a:p>
            <a:pPr algn="ctr"/>
            <a:r>
              <a:rPr kumimoji="1" lang="ja-JP" altLang="en-US">
                <a:solidFill>
                  <a:srgbClr val="0070C0"/>
                </a:solidFill>
                <a:latin typeface="Meiryo" charset="-128"/>
                <a:ea typeface="Meiryo" charset="-128"/>
                <a:cs typeface="Meiryo" charset="-128"/>
              </a:rPr>
              <a:t>「</a:t>
            </a:r>
            <a:r>
              <a:rPr kumimoji="1" lang="en-US" altLang="ja-JP" dirty="0">
                <a:solidFill>
                  <a:srgbClr val="0070C0"/>
                </a:solidFill>
                <a:latin typeface="Meiryo" charset="-128"/>
                <a:ea typeface="Meiryo" charset="-128"/>
                <a:cs typeface="Meiryo" charset="-128"/>
              </a:rPr>
              <a:t>0</a:t>
            </a:r>
            <a:r>
              <a:rPr kumimoji="1" lang="ja-JP" altLang="en-US">
                <a:solidFill>
                  <a:srgbClr val="0070C0"/>
                </a:solidFill>
                <a:latin typeface="Meiryo" charset="-128"/>
                <a:ea typeface="Meiryo" charset="-128"/>
                <a:cs typeface="Meiryo" charset="-128"/>
              </a:rPr>
              <a:t>」と「</a:t>
            </a:r>
            <a:r>
              <a:rPr kumimoji="1" lang="en-US" altLang="ja-JP" dirty="0">
                <a:solidFill>
                  <a:srgbClr val="0070C0"/>
                </a:solidFill>
                <a:latin typeface="Meiryo" charset="-128"/>
                <a:ea typeface="Meiryo" charset="-128"/>
                <a:cs typeface="Meiryo" charset="-128"/>
              </a:rPr>
              <a:t>1</a:t>
            </a:r>
            <a:r>
              <a:rPr kumimoji="1" lang="ja-JP" altLang="en-US">
                <a:solidFill>
                  <a:srgbClr val="0070C0"/>
                </a:solidFill>
                <a:latin typeface="Meiryo" charset="-128"/>
                <a:ea typeface="Meiryo" charset="-128"/>
                <a:cs typeface="Meiryo" charset="-128"/>
              </a:rPr>
              <a:t>」の状態を同時に保持</a:t>
            </a:r>
          </a:p>
        </p:txBody>
      </p:sp>
      <p:sp>
        <p:nvSpPr>
          <p:cNvPr id="6" name="テキスト ボックス 5"/>
          <p:cNvSpPr txBox="1"/>
          <p:nvPr/>
        </p:nvSpPr>
        <p:spPr>
          <a:xfrm>
            <a:off x="1489766" y="6145587"/>
            <a:ext cx="1946367" cy="523220"/>
          </a:xfrm>
          <a:prstGeom prst="rect">
            <a:avLst/>
          </a:prstGeom>
          <a:noFill/>
        </p:spPr>
        <p:txBody>
          <a:bodyPr wrap="none" rtlCol="0">
            <a:spAutoFit/>
          </a:bodyPr>
          <a:lstStyle/>
          <a:p>
            <a:pPr marL="171450" indent="-171450">
              <a:buFont typeface="Wingdings" charset="2"/>
              <a:buChar char="Ø"/>
            </a:pPr>
            <a:r>
              <a:rPr kumimoji="1" lang="ja-JP" altLang="en-US" sz="1400" dirty="0">
                <a:solidFill>
                  <a:schemeClr val="accent3">
                    <a:lumMod val="75000"/>
                  </a:schemeClr>
                </a:solidFill>
                <a:latin typeface="Meiryo" charset="-128"/>
                <a:ea typeface="Meiryo" charset="-128"/>
                <a:cs typeface="Meiryo" charset="-128"/>
              </a:rPr>
              <a:t>スイッチの</a:t>
            </a:r>
            <a:r>
              <a:rPr kumimoji="1" lang="en-US" altLang="ja-JP" sz="1400" dirty="0">
                <a:solidFill>
                  <a:schemeClr val="accent3">
                    <a:lumMod val="75000"/>
                  </a:schemeClr>
                </a:solidFill>
                <a:latin typeface="Meiryo" charset="-128"/>
                <a:ea typeface="Meiryo" charset="-128"/>
                <a:cs typeface="Meiryo" charset="-128"/>
              </a:rPr>
              <a:t>ON</a:t>
            </a:r>
            <a:r>
              <a:rPr lang="en-US" altLang="ja-JP" sz="1400" dirty="0">
                <a:solidFill>
                  <a:schemeClr val="accent3">
                    <a:lumMod val="75000"/>
                  </a:schemeClr>
                </a:solidFill>
                <a:latin typeface="Meiryo" charset="-128"/>
                <a:ea typeface="Meiryo" charset="-128"/>
                <a:cs typeface="Meiryo" charset="-128"/>
              </a:rPr>
              <a:t>/</a:t>
            </a:r>
            <a:r>
              <a:rPr kumimoji="1" lang="en-US" altLang="ja-JP" sz="1400" dirty="0">
                <a:solidFill>
                  <a:schemeClr val="accent3">
                    <a:lumMod val="75000"/>
                  </a:schemeClr>
                </a:solidFill>
                <a:latin typeface="Meiryo" charset="-128"/>
                <a:ea typeface="Meiryo" charset="-128"/>
                <a:cs typeface="Meiryo" charset="-128"/>
              </a:rPr>
              <a:t>OFF</a:t>
            </a:r>
          </a:p>
          <a:p>
            <a:pPr marL="171450" indent="-171450">
              <a:buFont typeface="Wingdings" charset="2"/>
              <a:buChar char="Ø"/>
            </a:pPr>
            <a:r>
              <a:rPr lang="ja-JP" altLang="en-US" sz="1400" dirty="0">
                <a:solidFill>
                  <a:schemeClr val="accent3">
                    <a:lumMod val="75000"/>
                  </a:schemeClr>
                </a:solidFill>
                <a:latin typeface="Meiryo" charset="-128"/>
                <a:ea typeface="Meiryo" charset="-128"/>
                <a:cs typeface="Meiryo" charset="-128"/>
              </a:rPr>
              <a:t>電圧の高</a:t>
            </a:r>
            <a:r>
              <a:rPr lang="en-US" altLang="ja-JP" sz="1400" dirty="0">
                <a:solidFill>
                  <a:schemeClr val="accent3">
                    <a:lumMod val="75000"/>
                  </a:schemeClr>
                </a:solidFill>
                <a:latin typeface="Meiryo" charset="-128"/>
                <a:ea typeface="Meiryo" charset="-128"/>
                <a:cs typeface="Meiryo" charset="-128"/>
              </a:rPr>
              <a:t>/</a:t>
            </a:r>
            <a:r>
              <a:rPr lang="ja-JP" altLang="en-US" sz="1400" dirty="0">
                <a:solidFill>
                  <a:schemeClr val="accent3">
                    <a:lumMod val="75000"/>
                  </a:schemeClr>
                </a:solidFill>
                <a:latin typeface="Meiryo" charset="-128"/>
                <a:ea typeface="Meiryo" charset="-128"/>
                <a:cs typeface="Meiryo" charset="-128"/>
              </a:rPr>
              <a:t>低　など</a:t>
            </a:r>
            <a:endParaRPr kumimoji="1" lang="ja-JP" altLang="en-US" sz="1400" dirty="0">
              <a:solidFill>
                <a:schemeClr val="accent3">
                  <a:lumMod val="75000"/>
                </a:schemeClr>
              </a:solidFill>
              <a:latin typeface="Meiryo" charset="-128"/>
              <a:ea typeface="Meiryo" charset="-128"/>
              <a:cs typeface="Meiryo" charset="-128"/>
            </a:endParaRPr>
          </a:p>
        </p:txBody>
      </p:sp>
      <p:sp>
        <p:nvSpPr>
          <p:cNvPr id="12" name="テキスト ボックス 11"/>
          <p:cNvSpPr txBox="1"/>
          <p:nvPr/>
        </p:nvSpPr>
        <p:spPr>
          <a:xfrm>
            <a:off x="5561542" y="6253309"/>
            <a:ext cx="2691763" cy="307777"/>
          </a:xfrm>
          <a:prstGeom prst="rect">
            <a:avLst/>
          </a:prstGeom>
          <a:noFill/>
        </p:spPr>
        <p:txBody>
          <a:bodyPr wrap="none" rtlCol="0">
            <a:spAutoFit/>
          </a:bodyPr>
          <a:lstStyle/>
          <a:p>
            <a:pPr marL="171450" indent="-171450" algn="ctr">
              <a:buFont typeface="Wingdings" charset="2"/>
              <a:buChar char="Ø"/>
            </a:pPr>
            <a:r>
              <a:rPr kumimoji="1" lang="ja-JP" altLang="en-US" sz="1400" dirty="0">
                <a:solidFill>
                  <a:srgbClr val="0070C0"/>
                </a:solidFill>
                <a:latin typeface="Meiryo" charset="-128"/>
                <a:ea typeface="Meiryo" charset="-128"/>
                <a:cs typeface="Meiryo" charset="-128"/>
              </a:rPr>
              <a:t>量子の「状態の重ね合わせ」</a:t>
            </a:r>
            <a:endParaRPr kumimoji="1" lang="en-US" altLang="ja-JP" sz="1400" dirty="0">
              <a:solidFill>
                <a:srgbClr val="0070C0"/>
              </a:solidFill>
              <a:latin typeface="Meiryo" charset="-128"/>
              <a:ea typeface="Meiryo" charset="-128"/>
              <a:cs typeface="Meiryo" charset="-128"/>
            </a:endParaRPr>
          </a:p>
        </p:txBody>
      </p:sp>
      <p:grpSp>
        <p:nvGrpSpPr>
          <p:cNvPr id="21" name="グループ化 20">
            <a:extLst>
              <a:ext uri="{FF2B5EF4-FFF2-40B4-BE49-F238E27FC236}">
                <a16:creationId xmlns:a16="http://schemas.microsoft.com/office/drawing/2014/main" id="{F0D73F1F-858B-EEF7-8DB7-994DA561EACD}"/>
              </a:ext>
            </a:extLst>
          </p:cNvPr>
          <p:cNvGrpSpPr/>
          <p:nvPr/>
        </p:nvGrpSpPr>
        <p:grpSpPr>
          <a:xfrm>
            <a:off x="5208202" y="3254227"/>
            <a:ext cx="3473447" cy="2075380"/>
            <a:chOff x="5208202" y="3254227"/>
            <a:chExt cx="3473447" cy="2075380"/>
          </a:xfrm>
        </p:grpSpPr>
        <p:sp>
          <p:nvSpPr>
            <p:cNvPr id="13" name="楕円 2">
              <a:extLst>
                <a:ext uri="{FF2B5EF4-FFF2-40B4-BE49-F238E27FC236}">
                  <a16:creationId xmlns:a16="http://schemas.microsoft.com/office/drawing/2014/main" id="{C6C2BF0E-1C49-47CC-C0B5-36F9C6AE8E41}"/>
                </a:ext>
              </a:extLst>
            </p:cNvPr>
            <p:cNvSpPr/>
            <p:nvPr/>
          </p:nvSpPr>
          <p:spPr>
            <a:xfrm>
              <a:off x="5208202" y="3800289"/>
              <a:ext cx="1529318" cy="15293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dirty="0">
                  <a:solidFill>
                    <a:srgbClr val="FFFFFF"/>
                  </a:solidFill>
                  <a:latin typeface="+mj-lt"/>
                  <a:ea typeface="+mj-ea"/>
                  <a:cs typeface="ＭＳ Ｐゴシック"/>
                </a:rPr>
                <a:t>0</a:t>
              </a:r>
              <a:endParaRPr kumimoji="1" lang="ja-JP" altLang="en-US" sz="9600">
                <a:solidFill>
                  <a:srgbClr val="FFFFFF"/>
                </a:solidFill>
                <a:latin typeface="+mj-lt"/>
                <a:ea typeface="+mj-ea"/>
                <a:cs typeface="ＭＳ Ｐゴシック"/>
              </a:endParaRPr>
            </a:p>
          </p:txBody>
        </p:sp>
        <p:sp>
          <p:nvSpPr>
            <p:cNvPr id="14" name="楕円 3">
              <a:extLst>
                <a:ext uri="{FF2B5EF4-FFF2-40B4-BE49-F238E27FC236}">
                  <a16:creationId xmlns:a16="http://schemas.microsoft.com/office/drawing/2014/main" id="{FF10C436-2065-BD47-55F8-DA2FF5C6728C}"/>
                </a:ext>
              </a:extLst>
            </p:cNvPr>
            <p:cNvSpPr/>
            <p:nvPr/>
          </p:nvSpPr>
          <p:spPr>
            <a:xfrm>
              <a:off x="7152331" y="3800289"/>
              <a:ext cx="1529318" cy="15293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600" dirty="0">
                  <a:solidFill>
                    <a:srgbClr val="FFFFFF"/>
                  </a:solidFill>
                  <a:latin typeface="+mj-lt"/>
                  <a:ea typeface="+mj-ea"/>
                  <a:cs typeface="ＭＳ Ｐゴシック"/>
                </a:rPr>
                <a:t>1</a:t>
              </a:r>
              <a:endParaRPr kumimoji="1" lang="ja-JP" altLang="en-US" sz="9600">
                <a:solidFill>
                  <a:srgbClr val="FFFFFF"/>
                </a:solidFill>
                <a:latin typeface="+mj-lt"/>
                <a:ea typeface="+mj-ea"/>
                <a:cs typeface="ＭＳ Ｐゴシック"/>
              </a:endParaRPr>
            </a:p>
          </p:txBody>
        </p:sp>
        <p:cxnSp>
          <p:nvCxnSpPr>
            <p:cNvPr id="16" name="カギ線コネクタ 15">
              <a:extLst>
                <a:ext uri="{FF2B5EF4-FFF2-40B4-BE49-F238E27FC236}">
                  <a16:creationId xmlns:a16="http://schemas.microsoft.com/office/drawing/2014/main" id="{97704D59-B36E-9229-AEB5-5009FD24342C}"/>
                </a:ext>
              </a:extLst>
            </p:cNvPr>
            <p:cNvCxnSpPr>
              <a:stCxn id="7" idx="4"/>
              <a:endCxn id="13" idx="0"/>
            </p:cNvCxnSpPr>
            <p:nvPr/>
          </p:nvCxnSpPr>
          <p:spPr>
            <a:xfrm rot="5400000">
              <a:off x="6167112" y="3059976"/>
              <a:ext cx="546062" cy="934564"/>
            </a:xfrm>
            <a:prstGeom prst="bentConnector3">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カギ線コネクタ 16">
              <a:extLst>
                <a:ext uri="{FF2B5EF4-FFF2-40B4-BE49-F238E27FC236}">
                  <a16:creationId xmlns:a16="http://schemas.microsoft.com/office/drawing/2014/main" id="{9D1C35C3-4F36-32FC-F7B1-C454A25D531E}"/>
                </a:ext>
              </a:extLst>
            </p:cNvPr>
            <p:cNvCxnSpPr>
              <a:cxnSpLocks/>
              <a:stCxn id="7" idx="4"/>
              <a:endCxn id="14" idx="0"/>
            </p:cNvCxnSpPr>
            <p:nvPr/>
          </p:nvCxnSpPr>
          <p:spPr>
            <a:xfrm rot="16200000" flipH="1">
              <a:off x="7139176" y="3022475"/>
              <a:ext cx="546062" cy="1009565"/>
            </a:xfrm>
            <a:prstGeom prst="bentConnector3">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0FCE5004-B70E-451D-2980-B23EBA811CAB}"/>
                </a:ext>
              </a:extLst>
            </p:cNvPr>
            <p:cNvSpPr txBox="1"/>
            <p:nvPr/>
          </p:nvSpPr>
          <p:spPr>
            <a:xfrm>
              <a:off x="6584260" y="3538915"/>
              <a:ext cx="646331"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測定</a:t>
              </a:r>
            </a:p>
          </p:txBody>
        </p:sp>
      </p:grpSp>
      <p:sp>
        <p:nvSpPr>
          <p:cNvPr id="15" name="テキスト ボックス 14">
            <a:extLst>
              <a:ext uri="{FF2B5EF4-FFF2-40B4-BE49-F238E27FC236}">
                <a16:creationId xmlns:a16="http://schemas.microsoft.com/office/drawing/2014/main" id="{E576E99F-EA06-68EB-93FB-6904A9F01D62}"/>
              </a:ext>
            </a:extLst>
          </p:cNvPr>
          <p:cNvSpPr txBox="1"/>
          <p:nvPr/>
        </p:nvSpPr>
        <p:spPr>
          <a:xfrm>
            <a:off x="6735229" y="4486892"/>
            <a:ext cx="417102" cy="369332"/>
          </a:xfrm>
          <a:prstGeom prst="rect">
            <a:avLst/>
          </a:prstGeom>
          <a:noFill/>
        </p:spPr>
        <p:txBody>
          <a:bodyPr wrap="none" rtlCol="0">
            <a:spAutoFit/>
          </a:bodyPr>
          <a:lstStyle/>
          <a:p>
            <a:pPr algn="ctr"/>
            <a:r>
              <a:rPr kumimoji="1" lang="en-US" altLang="ja-JP" dirty="0">
                <a:solidFill>
                  <a:srgbClr val="0070C0"/>
                </a:solidFill>
                <a:latin typeface="Meiryo" panose="020B0604030504040204" pitchFamily="34" charset="-128"/>
                <a:ea typeface="Meiryo" panose="020B0604030504040204" pitchFamily="34" charset="-128"/>
              </a:rPr>
              <a:t>or</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6C0C1146-BEA7-F28C-7DF8-611E549DA867}"/>
              </a:ext>
            </a:extLst>
          </p:cNvPr>
          <p:cNvSpPr txBox="1"/>
          <p:nvPr/>
        </p:nvSpPr>
        <p:spPr>
          <a:xfrm>
            <a:off x="2358437" y="3615623"/>
            <a:ext cx="417102" cy="369332"/>
          </a:xfrm>
          <a:prstGeom prst="rect">
            <a:avLst/>
          </a:prstGeom>
          <a:noFill/>
        </p:spPr>
        <p:txBody>
          <a:bodyPr wrap="none" rtlCol="0">
            <a:spAutoFit/>
          </a:bodyPr>
          <a:lstStyle/>
          <a:p>
            <a:pPr algn="ctr"/>
            <a:r>
              <a:rPr kumimoji="1" lang="en-US" altLang="ja-JP" dirty="0">
                <a:solidFill>
                  <a:schemeClr val="accent3">
                    <a:lumMod val="75000"/>
                  </a:schemeClr>
                </a:solidFill>
                <a:latin typeface="Meiryo" panose="020B0604030504040204" pitchFamily="34" charset="-128"/>
                <a:ea typeface="Meiryo" panose="020B0604030504040204" pitchFamily="34" charset="-128"/>
              </a:rPr>
              <a:t>or</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458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repeatCount="indefinite"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7" grpId="0" animBg="1"/>
      <p:bldP spid="5" grpId="0"/>
      <p:bldP spid="9" grpId="0"/>
      <p:bldP spid="10" grpId="0"/>
      <p:bldP spid="11" grpId="0"/>
      <p:bldP spid="6" grpId="0"/>
      <p:bldP spid="12" grpId="0"/>
      <p:bldP spid="15" grpId="0"/>
      <p:bldP spid="18"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C7AE9-BC8A-BDC7-0857-04068629ED90}"/>
              </a:ext>
            </a:extLst>
          </p:cNvPr>
          <p:cNvSpPr>
            <a:spLocks noGrp="1"/>
          </p:cNvSpPr>
          <p:nvPr>
            <p:ph type="title"/>
          </p:nvPr>
        </p:nvSpPr>
        <p:spPr/>
        <p:txBody>
          <a:bodyPr/>
          <a:lstStyle/>
          <a:p>
            <a:r>
              <a:rPr kumimoji="1" lang="ja-JP" altLang="en-US" dirty="0"/>
              <a:t>量子コンピュータが高速に計算できる理由</a:t>
            </a:r>
          </a:p>
        </p:txBody>
      </p:sp>
      <p:grpSp>
        <p:nvGrpSpPr>
          <p:cNvPr id="4" name="グループ化 28">
            <a:extLst>
              <a:ext uri="{FF2B5EF4-FFF2-40B4-BE49-F238E27FC236}">
                <a16:creationId xmlns:a16="http://schemas.microsoft.com/office/drawing/2014/main" id="{4C590FC0-92D2-CEA0-7C6E-84E06CDF81D6}"/>
              </a:ext>
            </a:extLst>
          </p:cNvPr>
          <p:cNvGrpSpPr/>
          <p:nvPr/>
        </p:nvGrpSpPr>
        <p:grpSpPr>
          <a:xfrm>
            <a:off x="2923966" y="1127961"/>
            <a:ext cx="1289237" cy="321274"/>
            <a:chOff x="630197" y="1841158"/>
            <a:chExt cx="1289237" cy="321274"/>
          </a:xfrm>
          <a:solidFill>
            <a:schemeClr val="accent3">
              <a:lumMod val="40000"/>
              <a:lumOff val="60000"/>
            </a:schemeClr>
          </a:solidFill>
        </p:grpSpPr>
        <p:sp>
          <p:nvSpPr>
            <p:cNvPr id="5" name="楕円 2">
              <a:extLst>
                <a:ext uri="{FF2B5EF4-FFF2-40B4-BE49-F238E27FC236}">
                  <a16:creationId xmlns:a16="http://schemas.microsoft.com/office/drawing/2014/main" id="{E13D7164-BB91-38D4-B7BC-14D84A005D02}"/>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3">
              <a:extLst>
                <a:ext uri="{FF2B5EF4-FFF2-40B4-BE49-F238E27FC236}">
                  <a16:creationId xmlns:a16="http://schemas.microsoft.com/office/drawing/2014/main" id="{594BC60C-4DD2-81D5-150C-B4FE07B3F66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 name="楕円 4">
              <a:extLst>
                <a:ext uri="{FF2B5EF4-FFF2-40B4-BE49-F238E27FC236}">
                  <a16:creationId xmlns:a16="http://schemas.microsoft.com/office/drawing/2014/main" id="{E0179FAE-F900-0B05-FA50-D7DCF97E8640}"/>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 name="楕円 5">
              <a:extLst>
                <a:ext uri="{FF2B5EF4-FFF2-40B4-BE49-F238E27FC236}">
                  <a16:creationId xmlns:a16="http://schemas.microsoft.com/office/drawing/2014/main" id="{5913BA2A-CD98-4DE7-5B61-831D2984D718}"/>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14" name="グループ化 34">
            <a:extLst>
              <a:ext uri="{FF2B5EF4-FFF2-40B4-BE49-F238E27FC236}">
                <a16:creationId xmlns:a16="http://schemas.microsoft.com/office/drawing/2014/main" id="{C3982C9F-D532-BD59-26F8-B7644A6FEDED}"/>
              </a:ext>
            </a:extLst>
          </p:cNvPr>
          <p:cNvGrpSpPr/>
          <p:nvPr/>
        </p:nvGrpSpPr>
        <p:grpSpPr>
          <a:xfrm>
            <a:off x="2927749" y="3847789"/>
            <a:ext cx="1289237" cy="321274"/>
            <a:chOff x="630197" y="1841158"/>
            <a:chExt cx="1289237" cy="321274"/>
          </a:xfrm>
          <a:solidFill>
            <a:schemeClr val="accent3">
              <a:lumMod val="40000"/>
              <a:lumOff val="60000"/>
            </a:schemeClr>
          </a:solidFill>
        </p:grpSpPr>
        <p:sp>
          <p:nvSpPr>
            <p:cNvPr id="15" name="楕円 35">
              <a:extLst>
                <a:ext uri="{FF2B5EF4-FFF2-40B4-BE49-F238E27FC236}">
                  <a16:creationId xmlns:a16="http://schemas.microsoft.com/office/drawing/2014/main" id="{C37AB840-8D76-C3AC-8277-4EE7EB5BC40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6" name="楕円 36">
              <a:extLst>
                <a:ext uri="{FF2B5EF4-FFF2-40B4-BE49-F238E27FC236}">
                  <a16:creationId xmlns:a16="http://schemas.microsoft.com/office/drawing/2014/main" id="{627D5DB9-AE48-A1C4-8BC1-B97D00D3016A}"/>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7" name="楕円 37">
              <a:extLst>
                <a:ext uri="{FF2B5EF4-FFF2-40B4-BE49-F238E27FC236}">
                  <a16:creationId xmlns:a16="http://schemas.microsoft.com/office/drawing/2014/main" id="{8B3B0F36-98E1-9C5E-129A-A8430C19A05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8" name="楕円 38">
              <a:extLst>
                <a:ext uri="{FF2B5EF4-FFF2-40B4-BE49-F238E27FC236}">
                  <a16:creationId xmlns:a16="http://schemas.microsoft.com/office/drawing/2014/main" id="{D1D734F5-E991-C378-12DF-F45B506DB525}"/>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9" name="グループ化 39">
            <a:extLst>
              <a:ext uri="{FF2B5EF4-FFF2-40B4-BE49-F238E27FC236}">
                <a16:creationId xmlns:a16="http://schemas.microsoft.com/office/drawing/2014/main" id="{3137F68F-901B-8579-1B56-B1427C77139F}"/>
              </a:ext>
            </a:extLst>
          </p:cNvPr>
          <p:cNvGrpSpPr/>
          <p:nvPr/>
        </p:nvGrpSpPr>
        <p:grpSpPr>
          <a:xfrm>
            <a:off x="2917521" y="5200585"/>
            <a:ext cx="1289237" cy="321274"/>
            <a:chOff x="630197" y="1841158"/>
            <a:chExt cx="1289237" cy="321274"/>
          </a:xfrm>
          <a:solidFill>
            <a:schemeClr val="accent3">
              <a:lumMod val="40000"/>
              <a:lumOff val="60000"/>
            </a:schemeClr>
          </a:solidFill>
        </p:grpSpPr>
        <p:sp>
          <p:nvSpPr>
            <p:cNvPr id="20" name="楕円 40">
              <a:extLst>
                <a:ext uri="{FF2B5EF4-FFF2-40B4-BE49-F238E27FC236}">
                  <a16:creationId xmlns:a16="http://schemas.microsoft.com/office/drawing/2014/main" id="{15F7BABB-993F-11AF-74C5-9B079F33E8C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1" name="楕円 41">
              <a:extLst>
                <a:ext uri="{FF2B5EF4-FFF2-40B4-BE49-F238E27FC236}">
                  <a16:creationId xmlns:a16="http://schemas.microsoft.com/office/drawing/2014/main" id="{21A6A16F-1D1A-E10A-2F7D-F9E5CA132D96}"/>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2" name="楕円 42">
              <a:extLst>
                <a:ext uri="{FF2B5EF4-FFF2-40B4-BE49-F238E27FC236}">
                  <a16:creationId xmlns:a16="http://schemas.microsoft.com/office/drawing/2014/main" id="{CCC17734-B700-9569-5596-43E6FC926F54}"/>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 name="楕円 43">
              <a:extLst>
                <a:ext uri="{FF2B5EF4-FFF2-40B4-BE49-F238E27FC236}">
                  <a16:creationId xmlns:a16="http://schemas.microsoft.com/office/drawing/2014/main" id="{6866B980-9512-795D-347A-11179AA0B8B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24" name="グループ化 44">
            <a:extLst>
              <a:ext uri="{FF2B5EF4-FFF2-40B4-BE49-F238E27FC236}">
                <a16:creationId xmlns:a16="http://schemas.microsoft.com/office/drawing/2014/main" id="{310E647C-E6E2-93FE-E252-934409029CD1}"/>
              </a:ext>
            </a:extLst>
          </p:cNvPr>
          <p:cNvGrpSpPr/>
          <p:nvPr/>
        </p:nvGrpSpPr>
        <p:grpSpPr>
          <a:xfrm>
            <a:off x="2921893" y="1469163"/>
            <a:ext cx="1289237" cy="321274"/>
            <a:chOff x="630197" y="1841158"/>
            <a:chExt cx="1289237" cy="321274"/>
          </a:xfrm>
          <a:solidFill>
            <a:schemeClr val="accent3">
              <a:lumMod val="40000"/>
              <a:lumOff val="60000"/>
            </a:schemeClr>
          </a:solidFill>
        </p:grpSpPr>
        <p:sp>
          <p:nvSpPr>
            <p:cNvPr id="25" name="楕円 45">
              <a:extLst>
                <a:ext uri="{FF2B5EF4-FFF2-40B4-BE49-F238E27FC236}">
                  <a16:creationId xmlns:a16="http://schemas.microsoft.com/office/drawing/2014/main" id="{CDE55B08-2A79-FF1E-2340-365B2BB8338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6" name="楕円 46">
              <a:extLst>
                <a:ext uri="{FF2B5EF4-FFF2-40B4-BE49-F238E27FC236}">
                  <a16:creationId xmlns:a16="http://schemas.microsoft.com/office/drawing/2014/main" id="{E578581C-7BBB-29CF-AA14-04849DCECDD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7" name="楕円 47">
              <a:extLst>
                <a:ext uri="{FF2B5EF4-FFF2-40B4-BE49-F238E27FC236}">
                  <a16:creationId xmlns:a16="http://schemas.microsoft.com/office/drawing/2014/main" id="{58607FF6-0EFB-3011-7BE6-5F5FCDA70F5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8" name="楕円 48">
              <a:extLst>
                <a:ext uri="{FF2B5EF4-FFF2-40B4-BE49-F238E27FC236}">
                  <a16:creationId xmlns:a16="http://schemas.microsoft.com/office/drawing/2014/main" id="{E3FCC91E-36EC-4812-AB8A-1852AC0FB812}"/>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29" name="グループ化 49">
            <a:extLst>
              <a:ext uri="{FF2B5EF4-FFF2-40B4-BE49-F238E27FC236}">
                <a16:creationId xmlns:a16="http://schemas.microsoft.com/office/drawing/2014/main" id="{E1265B1E-DF16-C630-67ED-48FD1952A8E8}"/>
              </a:ext>
            </a:extLst>
          </p:cNvPr>
          <p:cNvGrpSpPr/>
          <p:nvPr/>
        </p:nvGrpSpPr>
        <p:grpSpPr>
          <a:xfrm>
            <a:off x="2921202" y="2835230"/>
            <a:ext cx="1289237" cy="321274"/>
            <a:chOff x="630197" y="1841158"/>
            <a:chExt cx="1289237" cy="321274"/>
          </a:xfrm>
          <a:solidFill>
            <a:schemeClr val="accent3">
              <a:lumMod val="40000"/>
              <a:lumOff val="60000"/>
            </a:schemeClr>
          </a:solidFill>
        </p:grpSpPr>
        <p:sp>
          <p:nvSpPr>
            <p:cNvPr id="30" name="楕円 50">
              <a:extLst>
                <a:ext uri="{FF2B5EF4-FFF2-40B4-BE49-F238E27FC236}">
                  <a16:creationId xmlns:a16="http://schemas.microsoft.com/office/drawing/2014/main" id="{5C729BF5-5657-58D1-7D58-7E3EF883616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1" name="楕円 51">
              <a:extLst>
                <a:ext uri="{FF2B5EF4-FFF2-40B4-BE49-F238E27FC236}">
                  <a16:creationId xmlns:a16="http://schemas.microsoft.com/office/drawing/2014/main" id="{0318F100-FD76-D26F-1B1D-60530211B4C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2" name="楕円 52">
              <a:extLst>
                <a:ext uri="{FF2B5EF4-FFF2-40B4-BE49-F238E27FC236}">
                  <a16:creationId xmlns:a16="http://schemas.microsoft.com/office/drawing/2014/main" id="{925903D5-D083-73C9-A0F7-59EA2840E03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3" name="楕円 53">
              <a:extLst>
                <a:ext uri="{FF2B5EF4-FFF2-40B4-BE49-F238E27FC236}">
                  <a16:creationId xmlns:a16="http://schemas.microsoft.com/office/drawing/2014/main" id="{576222A5-5E9C-502E-DE79-4E8ADABC0DD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34" name="グループ化 54">
            <a:extLst>
              <a:ext uri="{FF2B5EF4-FFF2-40B4-BE49-F238E27FC236}">
                <a16:creationId xmlns:a16="http://schemas.microsoft.com/office/drawing/2014/main" id="{56B508D8-0C8C-68D5-C3A7-C936001F6763}"/>
              </a:ext>
            </a:extLst>
          </p:cNvPr>
          <p:cNvGrpSpPr/>
          <p:nvPr/>
        </p:nvGrpSpPr>
        <p:grpSpPr>
          <a:xfrm>
            <a:off x="2927749" y="4196642"/>
            <a:ext cx="1289237" cy="321274"/>
            <a:chOff x="630197" y="1841158"/>
            <a:chExt cx="1289237" cy="321274"/>
          </a:xfrm>
          <a:solidFill>
            <a:schemeClr val="accent3">
              <a:lumMod val="40000"/>
              <a:lumOff val="60000"/>
            </a:schemeClr>
          </a:solidFill>
        </p:grpSpPr>
        <p:sp>
          <p:nvSpPr>
            <p:cNvPr id="35" name="楕円 55">
              <a:extLst>
                <a:ext uri="{FF2B5EF4-FFF2-40B4-BE49-F238E27FC236}">
                  <a16:creationId xmlns:a16="http://schemas.microsoft.com/office/drawing/2014/main" id="{BBD43078-7D0F-23C5-DA07-D3A694D6374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6" name="楕円 56">
              <a:extLst>
                <a:ext uri="{FF2B5EF4-FFF2-40B4-BE49-F238E27FC236}">
                  <a16:creationId xmlns:a16="http://schemas.microsoft.com/office/drawing/2014/main" id="{0E99438D-95C4-F8ED-5110-6650A188815D}"/>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7" name="楕円 57">
              <a:extLst>
                <a:ext uri="{FF2B5EF4-FFF2-40B4-BE49-F238E27FC236}">
                  <a16:creationId xmlns:a16="http://schemas.microsoft.com/office/drawing/2014/main" id="{20022216-8B26-50B1-60D0-8F1DD83E96A5}"/>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8" name="楕円 58">
              <a:extLst>
                <a:ext uri="{FF2B5EF4-FFF2-40B4-BE49-F238E27FC236}">
                  <a16:creationId xmlns:a16="http://schemas.microsoft.com/office/drawing/2014/main" id="{329DC0B3-662A-C26B-63DD-D34FE38C9D7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39" name="グループ化 59">
            <a:extLst>
              <a:ext uri="{FF2B5EF4-FFF2-40B4-BE49-F238E27FC236}">
                <a16:creationId xmlns:a16="http://schemas.microsoft.com/office/drawing/2014/main" id="{E6879C3C-FF36-5480-FB33-2EEDA391F8EC}"/>
              </a:ext>
            </a:extLst>
          </p:cNvPr>
          <p:cNvGrpSpPr/>
          <p:nvPr/>
        </p:nvGrpSpPr>
        <p:grpSpPr>
          <a:xfrm>
            <a:off x="2923966" y="5534598"/>
            <a:ext cx="1289237" cy="321274"/>
            <a:chOff x="630197" y="1841158"/>
            <a:chExt cx="1289237" cy="321274"/>
          </a:xfrm>
          <a:solidFill>
            <a:schemeClr val="accent3">
              <a:lumMod val="40000"/>
              <a:lumOff val="60000"/>
            </a:schemeClr>
          </a:solidFill>
        </p:grpSpPr>
        <p:sp>
          <p:nvSpPr>
            <p:cNvPr id="40" name="楕円 60">
              <a:extLst>
                <a:ext uri="{FF2B5EF4-FFF2-40B4-BE49-F238E27FC236}">
                  <a16:creationId xmlns:a16="http://schemas.microsoft.com/office/drawing/2014/main" id="{779B62EC-9A5E-3834-9DF4-49BEADDB0B1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1" name="楕円 61">
              <a:extLst>
                <a:ext uri="{FF2B5EF4-FFF2-40B4-BE49-F238E27FC236}">
                  <a16:creationId xmlns:a16="http://schemas.microsoft.com/office/drawing/2014/main" id="{804F08CC-9933-DA86-0290-1FE2580D731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2" name="楕円 62">
              <a:extLst>
                <a:ext uri="{FF2B5EF4-FFF2-40B4-BE49-F238E27FC236}">
                  <a16:creationId xmlns:a16="http://schemas.microsoft.com/office/drawing/2014/main" id="{3BEFA3DE-8BDA-3647-86E2-17F42A7AD91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3" name="楕円 63">
              <a:extLst>
                <a:ext uri="{FF2B5EF4-FFF2-40B4-BE49-F238E27FC236}">
                  <a16:creationId xmlns:a16="http://schemas.microsoft.com/office/drawing/2014/main" id="{23CB6828-2E20-034A-CA81-29E5A9F13BD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44" name="グループ化 64">
            <a:extLst>
              <a:ext uri="{FF2B5EF4-FFF2-40B4-BE49-F238E27FC236}">
                <a16:creationId xmlns:a16="http://schemas.microsoft.com/office/drawing/2014/main" id="{86FEE201-B7F3-A358-A3D6-7BD7959D174D}"/>
              </a:ext>
            </a:extLst>
          </p:cNvPr>
          <p:cNvGrpSpPr/>
          <p:nvPr/>
        </p:nvGrpSpPr>
        <p:grpSpPr>
          <a:xfrm>
            <a:off x="2921893" y="1808976"/>
            <a:ext cx="1289237" cy="321274"/>
            <a:chOff x="630197" y="1841158"/>
            <a:chExt cx="1289237" cy="321274"/>
          </a:xfrm>
          <a:solidFill>
            <a:schemeClr val="accent3">
              <a:lumMod val="40000"/>
              <a:lumOff val="60000"/>
            </a:schemeClr>
          </a:solidFill>
        </p:grpSpPr>
        <p:sp>
          <p:nvSpPr>
            <p:cNvPr id="45" name="楕円 65">
              <a:extLst>
                <a:ext uri="{FF2B5EF4-FFF2-40B4-BE49-F238E27FC236}">
                  <a16:creationId xmlns:a16="http://schemas.microsoft.com/office/drawing/2014/main" id="{1B8EFCEE-5578-DD67-3F56-6E87FDCA258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6" name="楕円 66">
              <a:extLst>
                <a:ext uri="{FF2B5EF4-FFF2-40B4-BE49-F238E27FC236}">
                  <a16:creationId xmlns:a16="http://schemas.microsoft.com/office/drawing/2014/main" id="{96338592-748D-3D44-BD1E-73C8D3BEC8E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7" name="楕円 67">
              <a:extLst>
                <a:ext uri="{FF2B5EF4-FFF2-40B4-BE49-F238E27FC236}">
                  <a16:creationId xmlns:a16="http://schemas.microsoft.com/office/drawing/2014/main" id="{24EC62C7-7EA6-2427-21EB-BDB1D4B3769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8" name="楕円 68">
              <a:extLst>
                <a:ext uri="{FF2B5EF4-FFF2-40B4-BE49-F238E27FC236}">
                  <a16:creationId xmlns:a16="http://schemas.microsoft.com/office/drawing/2014/main" id="{B988762E-77D6-9490-B9AF-FFEC2B24708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49" name="グループ化 69">
            <a:extLst>
              <a:ext uri="{FF2B5EF4-FFF2-40B4-BE49-F238E27FC236}">
                <a16:creationId xmlns:a16="http://schemas.microsoft.com/office/drawing/2014/main" id="{EE13EF26-0DD6-8630-8AD9-1DF565622E3A}"/>
              </a:ext>
            </a:extLst>
          </p:cNvPr>
          <p:cNvGrpSpPr/>
          <p:nvPr/>
        </p:nvGrpSpPr>
        <p:grpSpPr>
          <a:xfrm>
            <a:off x="2927749" y="3171603"/>
            <a:ext cx="1289237" cy="321274"/>
            <a:chOff x="630197" y="1841158"/>
            <a:chExt cx="1289237" cy="321274"/>
          </a:xfrm>
          <a:solidFill>
            <a:schemeClr val="accent3">
              <a:lumMod val="40000"/>
              <a:lumOff val="60000"/>
            </a:schemeClr>
          </a:solidFill>
        </p:grpSpPr>
        <p:sp>
          <p:nvSpPr>
            <p:cNvPr id="50" name="楕円 70">
              <a:extLst>
                <a:ext uri="{FF2B5EF4-FFF2-40B4-BE49-F238E27FC236}">
                  <a16:creationId xmlns:a16="http://schemas.microsoft.com/office/drawing/2014/main" id="{CE161003-E28F-E832-A3F6-41E54A65E56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1" name="楕円 71">
              <a:extLst>
                <a:ext uri="{FF2B5EF4-FFF2-40B4-BE49-F238E27FC236}">
                  <a16:creationId xmlns:a16="http://schemas.microsoft.com/office/drawing/2014/main" id="{C422B559-8F5D-9278-2764-D63FAA386A2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72">
              <a:extLst>
                <a:ext uri="{FF2B5EF4-FFF2-40B4-BE49-F238E27FC236}">
                  <a16:creationId xmlns:a16="http://schemas.microsoft.com/office/drawing/2014/main" id="{3C185507-A8EE-B66E-9526-B00EB058C25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3" name="楕円 73">
              <a:extLst>
                <a:ext uri="{FF2B5EF4-FFF2-40B4-BE49-F238E27FC236}">
                  <a16:creationId xmlns:a16="http://schemas.microsoft.com/office/drawing/2014/main" id="{422AFBA5-1708-7550-D24F-DC847D7936E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54" name="グループ化 74">
            <a:extLst>
              <a:ext uri="{FF2B5EF4-FFF2-40B4-BE49-F238E27FC236}">
                <a16:creationId xmlns:a16="http://schemas.microsoft.com/office/drawing/2014/main" id="{99A3CC75-5352-1A9E-7421-45CB5038F6BB}"/>
              </a:ext>
            </a:extLst>
          </p:cNvPr>
          <p:cNvGrpSpPr/>
          <p:nvPr/>
        </p:nvGrpSpPr>
        <p:grpSpPr>
          <a:xfrm>
            <a:off x="2927749" y="4532687"/>
            <a:ext cx="1289237" cy="321274"/>
            <a:chOff x="630197" y="1841158"/>
            <a:chExt cx="1289237" cy="321274"/>
          </a:xfrm>
          <a:solidFill>
            <a:schemeClr val="accent3">
              <a:lumMod val="40000"/>
              <a:lumOff val="60000"/>
            </a:schemeClr>
          </a:solidFill>
        </p:grpSpPr>
        <p:sp>
          <p:nvSpPr>
            <p:cNvPr id="55" name="楕円 75">
              <a:extLst>
                <a:ext uri="{FF2B5EF4-FFF2-40B4-BE49-F238E27FC236}">
                  <a16:creationId xmlns:a16="http://schemas.microsoft.com/office/drawing/2014/main" id="{E6BDF1A5-C570-1AA6-4C66-13521DA2472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6" name="楕円 76">
              <a:extLst>
                <a:ext uri="{FF2B5EF4-FFF2-40B4-BE49-F238E27FC236}">
                  <a16:creationId xmlns:a16="http://schemas.microsoft.com/office/drawing/2014/main" id="{7CC09AE4-27C8-17E4-F291-3CA4D6161B93}"/>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7" name="楕円 77">
              <a:extLst>
                <a:ext uri="{FF2B5EF4-FFF2-40B4-BE49-F238E27FC236}">
                  <a16:creationId xmlns:a16="http://schemas.microsoft.com/office/drawing/2014/main" id="{6AD3AFD2-E517-F51C-BDAA-38420B8F437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8" name="楕円 78">
              <a:extLst>
                <a:ext uri="{FF2B5EF4-FFF2-40B4-BE49-F238E27FC236}">
                  <a16:creationId xmlns:a16="http://schemas.microsoft.com/office/drawing/2014/main" id="{EA5AA889-FC17-1BA2-FE81-AD128A166FCD}"/>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59" name="グループ化 79">
            <a:extLst>
              <a:ext uri="{FF2B5EF4-FFF2-40B4-BE49-F238E27FC236}">
                <a16:creationId xmlns:a16="http://schemas.microsoft.com/office/drawing/2014/main" id="{2D73AA89-AA35-C5BF-C3F2-D9CA8068DAA9}"/>
              </a:ext>
            </a:extLst>
          </p:cNvPr>
          <p:cNvGrpSpPr/>
          <p:nvPr/>
        </p:nvGrpSpPr>
        <p:grpSpPr>
          <a:xfrm>
            <a:off x="2928031" y="5866451"/>
            <a:ext cx="1289237" cy="321274"/>
            <a:chOff x="630197" y="1841158"/>
            <a:chExt cx="1289237" cy="321274"/>
          </a:xfrm>
          <a:solidFill>
            <a:schemeClr val="accent3">
              <a:lumMod val="40000"/>
              <a:lumOff val="60000"/>
            </a:schemeClr>
          </a:solidFill>
        </p:grpSpPr>
        <p:sp>
          <p:nvSpPr>
            <p:cNvPr id="60" name="楕円 80">
              <a:extLst>
                <a:ext uri="{FF2B5EF4-FFF2-40B4-BE49-F238E27FC236}">
                  <a16:creationId xmlns:a16="http://schemas.microsoft.com/office/drawing/2014/main" id="{CEE3130B-48F9-1EFF-96F6-3769D8E2605C}"/>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1" name="楕円 81">
              <a:extLst>
                <a:ext uri="{FF2B5EF4-FFF2-40B4-BE49-F238E27FC236}">
                  <a16:creationId xmlns:a16="http://schemas.microsoft.com/office/drawing/2014/main" id="{4864CBA4-1F49-156E-7850-49F984526D1D}"/>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2" name="楕円 82">
              <a:extLst>
                <a:ext uri="{FF2B5EF4-FFF2-40B4-BE49-F238E27FC236}">
                  <a16:creationId xmlns:a16="http://schemas.microsoft.com/office/drawing/2014/main" id="{9A1BC1FF-28C5-2F0D-5A53-4AAB688F76B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3" name="楕円 83">
              <a:extLst>
                <a:ext uri="{FF2B5EF4-FFF2-40B4-BE49-F238E27FC236}">
                  <a16:creationId xmlns:a16="http://schemas.microsoft.com/office/drawing/2014/main" id="{4DE095D6-61AF-3BF5-425E-32AF4990D116}"/>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64" name="グループ化 84">
            <a:extLst>
              <a:ext uri="{FF2B5EF4-FFF2-40B4-BE49-F238E27FC236}">
                <a16:creationId xmlns:a16="http://schemas.microsoft.com/office/drawing/2014/main" id="{2FD49CB2-09A5-F59E-D62D-BE2A83A0AF34}"/>
              </a:ext>
            </a:extLst>
          </p:cNvPr>
          <p:cNvGrpSpPr/>
          <p:nvPr/>
        </p:nvGrpSpPr>
        <p:grpSpPr>
          <a:xfrm>
            <a:off x="2921893" y="2155604"/>
            <a:ext cx="1289237" cy="321274"/>
            <a:chOff x="630197" y="1841158"/>
            <a:chExt cx="1289237" cy="321274"/>
          </a:xfrm>
          <a:solidFill>
            <a:schemeClr val="accent3">
              <a:lumMod val="40000"/>
              <a:lumOff val="60000"/>
            </a:schemeClr>
          </a:solidFill>
        </p:grpSpPr>
        <p:sp>
          <p:nvSpPr>
            <p:cNvPr id="65" name="楕円 85">
              <a:extLst>
                <a:ext uri="{FF2B5EF4-FFF2-40B4-BE49-F238E27FC236}">
                  <a16:creationId xmlns:a16="http://schemas.microsoft.com/office/drawing/2014/main" id="{B83FF54C-F3F5-94FE-B1B0-4BD5A8FA47C2}"/>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6" name="楕円 86">
              <a:extLst>
                <a:ext uri="{FF2B5EF4-FFF2-40B4-BE49-F238E27FC236}">
                  <a16:creationId xmlns:a16="http://schemas.microsoft.com/office/drawing/2014/main" id="{292574DD-53E6-8170-BC24-DD578F2558A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7" name="楕円 87">
              <a:extLst>
                <a:ext uri="{FF2B5EF4-FFF2-40B4-BE49-F238E27FC236}">
                  <a16:creationId xmlns:a16="http://schemas.microsoft.com/office/drawing/2014/main" id="{DAEB5A3D-E28A-6800-9906-E2FCC1A3180C}"/>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8" name="楕円 88">
              <a:extLst>
                <a:ext uri="{FF2B5EF4-FFF2-40B4-BE49-F238E27FC236}">
                  <a16:creationId xmlns:a16="http://schemas.microsoft.com/office/drawing/2014/main" id="{403DCCF8-1CD8-D99F-CB4A-2102E5C96FE5}"/>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69" name="グループ化 89">
            <a:extLst>
              <a:ext uri="{FF2B5EF4-FFF2-40B4-BE49-F238E27FC236}">
                <a16:creationId xmlns:a16="http://schemas.microsoft.com/office/drawing/2014/main" id="{D0B248B2-11BF-1C99-B3EF-207014953096}"/>
              </a:ext>
            </a:extLst>
          </p:cNvPr>
          <p:cNvGrpSpPr/>
          <p:nvPr/>
        </p:nvGrpSpPr>
        <p:grpSpPr>
          <a:xfrm>
            <a:off x="2926042" y="3515936"/>
            <a:ext cx="1289237" cy="321274"/>
            <a:chOff x="630197" y="1841158"/>
            <a:chExt cx="1289237" cy="321274"/>
          </a:xfrm>
          <a:solidFill>
            <a:schemeClr val="accent3">
              <a:lumMod val="40000"/>
              <a:lumOff val="60000"/>
            </a:schemeClr>
          </a:solidFill>
        </p:grpSpPr>
        <p:sp>
          <p:nvSpPr>
            <p:cNvPr id="70" name="楕円 90">
              <a:extLst>
                <a:ext uri="{FF2B5EF4-FFF2-40B4-BE49-F238E27FC236}">
                  <a16:creationId xmlns:a16="http://schemas.microsoft.com/office/drawing/2014/main" id="{8F43DD1B-88E9-2D7C-8A37-BC3671C13C1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1" name="楕円 91">
              <a:extLst>
                <a:ext uri="{FF2B5EF4-FFF2-40B4-BE49-F238E27FC236}">
                  <a16:creationId xmlns:a16="http://schemas.microsoft.com/office/drawing/2014/main" id="{A2A52873-C3EE-2338-8086-A886FCC2FFFE}"/>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2" name="楕円 92">
              <a:extLst>
                <a:ext uri="{FF2B5EF4-FFF2-40B4-BE49-F238E27FC236}">
                  <a16:creationId xmlns:a16="http://schemas.microsoft.com/office/drawing/2014/main" id="{FBAD74BD-51FF-6D90-20E8-A7694185244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3" name="楕円 93">
              <a:extLst>
                <a:ext uri="{FF2B5EF4-FFF2-40B4-BE49-F238E27FC236}">
                  <a16:creationId xmlns:a16="http://schemas.microsoft.com/office/drawing/2014/main" id="{BC5665BF-C6B6-4816-5546-33827405B28D}"/>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74" name="グループ化 94">
            <a:extLst>
              <a:ext uri="{FF2B5EF4-FFF2-40B4-BE49-F238E27FC236}">
                <a16:creationId xmlns:a16="http://schemas.microsoft.com/office/drawing/2014/main" id="{A7354CBE-FFED-EEC0-2ACB-C57FEE67EA45}"/>
              </a:ext>
            </a:extLst>
          </p:cNvPr>
          <p:cNvGrpSpPr/>
          <p:nvPr/>
        </p:nvGrpSpPr>
        <p:grpSpPr>
          <a:xfrm>
            <a:off x="2918212" y="4868732"/>
            <a:ext cx="1289237" cy="321274"/>
            <a:chOff x="630197" y="1841158"/>
            <a:chExt cx="1289237" cy="321274"/>
          </a:xfrm>
          <a:solidFill>
            <a:schemeClr val="accent3">
              <a:lumMod val="40000"/>
              <a:lumOff val="60000"/>
            </a:schemeClr>
          </a:solidFill>
        </p:grpSpPr>
        <p:sp>
          <p:nvSpPr>
            <p:cNvPr id="75" name="楕円 95">
              <a:extLst>
                <a:ext uri="{FF2B5EF4-FFF2-40B4-BE49-F238E27FC236}">
                  <a16:creationId xmlns:a16="http://schemas.microsoft.com/office/drawing/2014/main" id="{6D049C88-C21E-16CF-AF5F-C89BD8DEE5C0}"/>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6" name="楕円 96">
              <a:extLst>
                <a:ext uri="{FF2B5EF4-FFF2-40B4-BE49-F238E27FC236}">
                  <a16:creationId xmlns:a16="http://schemas.microsoft.com/office/drawing/2014/main" id="{B7456FD1-B044-1A3A-AF51-14F84623129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7" name="楕円 97">
              <a:extLst>
                <a:ext uri="{FF2B5EF4-FFF2-40B4-BE49-F238E27FC236}">
                  <a16:creationId xmlns:a16="http://schemas.microsoft.com/office/drawing/2014/main" id="{97AA64EC-A689-6BD3-F26C-8EBFF44344FD}"/>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8" name="楕円 98">
              <a:extLst>
                <a:ext uri="{FF2B5EF4-FFF2-40B4-BE49-F238E27FC236}">
                  <a16:creationId xmlns:a16="http://schemas.microsoft.com/office/drawing/2014/main" id="{A79BD413-913D-77C3-E2AF-8C62171CC50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79" name="グループ化 99">
            <a:extLst>
              <a:ext uri="{FF2B5EF4-FFF2-40B4-BE49-F238E27FC236}">
                <a16:creationId xmlns:a16="http://schemas.microsoft.com/office/drawing/2014/main" id="{87EBADCA-6720-37D7-86DD-902E60A4668D}"/>
              </a:ext>
            </a:extLst>
          </p:cNvPr>
          <p:cNvGrpSpPr/>
          <p:nvPr/>
        </p:nvGrpSpPr>
        <p:grpSpPr>
          <a:xfrm>
            <a:off x="2923966" y="6206264"/>
            <a:ext cx="1289237" cy="321274"/>
            <a:chOff x="630197" y="1841158"/>
            <a:chExt cx="1289237" cy="321274"/>
          </a:xfrm>
          <a:solidFill>
            <a:schemeClr val="accent3">
              <a:lumMod val="40000"/>
              <a:lumOff val="60000"/>
            </a:schemeClr>
          </a:solidFill>
        </p:grpSpPr>
        <p:sp>
          <p:nvSpPr>
            <p:cNvPr id="80" name="楕円 100">
              <a:extLst>
                <a:ext uri="{FF2B5EF4-FFF2-40B4-BE49-F238E27FC236}">
                  <a16:creationId xmlns:a16="http://schemas.microsoft.com/office/drawing/2014/main" id="{0919C3CD-53E6-CD68-2586-82EBC8316DB2}"/>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1" name="楕円 101">
              <a:extLst>
                <a:ext uri="{FF2B5EF4-FFF2-40B4-BE49-F238E27FC236}">
                  <a16:creationId xmlns:a16="http://schemas.microsoft.com/office/drawing/2014/main" id="{640D0383-83AA-9824-F306-705EAE92A4AB}"/>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2" name="楕円 102">
              <a:extLst>
                <a:ext uri="{FF2B5EF4-FFF2-40B4-BE49-F238E27FC236}">
                  <a16:creationId xmlns:a16="http://schemas.microsoft.com/office/drawing/2014/main" id="{C3ACA6A1-1659-08D2-875F-D33392A62D32}"/>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3" name="楕円 103">
              <a:extLst>
                <a:ext uri="{FF2B5EF4-FFF2-40B4-BE49-F238E27FC236}">
                  <a16:creationId xmlns:a16="http://schemas.microsoft.com/office/drawing/2014/main" id="{2B61E7EB-3788-9BD4-D700-DC3E5CB591E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84" name="テキスト ボックス 83">
            <a:extLst>
              <a:ext uri="{FF2B5EF4-FFF2-40B4-BE49-F238E27FC236}">
                <a16:creationId xmlns:a16="http://schemas.microsoft.com/office/drawing/2014/main" id="{49598F90-CFBA-0278-67B8-C282C567F376}"/>
              </a:ext>
            </a:extLst>
          </p:cNvPr>
          <p:cNvSpPr txBox="1"/>
          <p:nvPr/>
        </p:nvSpPr>
        <p:spPr>
          <a:xfrm>
            <a:off x="2843808" y="792885"/>
            <a:ext cx="1462260" cy="276999"/>
          </a:xfrm>
          <a:prstGeom prst="rect">
            <a:avLst/>
          </a:prstGeom>
          <a:noFill/>
        </p:spPr>
        <p:txBody>
          <a:bodyPr wrap="none" rtlCol="0">
            <a:spAutoFit/>
          </a:bodyPr>
          <a:lstStyle/>
          <a:p>
            <a:pPr algn="ctr"/>
            <a:r>
              <a:rPr kumimoji="1" lang="en-US" altLang="ja-JP" sz="1200" b="1" dirty="0">
                <a:solidFill>
                  <a:schemeClr val="accent3">
                    <a:lumMod val="75000"/>
                  </a:schemeClr>
                </a:solidFill>
                <a:latin typeface="Meiryo" charset="-128"/>
                <a:ea typeface="Meiryo" charset="-128"/>
                <a:cs typeface="Meiryo" charset="-128"/>
              </a:rPr>
              <a:t>4</a:t>
            </a:r>
            <a:r>
              <a:rPr kumimoji="1" lang="ja-JP" altLang="en-US" sz="1200" b="1" dirty="0">
                <a:solidFill>
                  <a:schemeClr val="accent3">
                    <a:lumMod val="75000"/>
                  </a:schemeClr>
                </a:solidFill>
                <a:latin typeface="Meiryo" charset="-128"/>
                <a:ea typeface="Meiryo" charset="-128"/>
                <a:cs typeface="Meiryo" charset="-128"/>
              </a:rPr>
              <a:t>ビット（</a:t>
            </a:r>
            <a:r>
              <a:rPr kumimoji="1" lang="en-US" altLang="ja-JP" sz="1200" b="1" dirty="0">
                <a:solidFill>
                  <a:schemeClr val="accent3">
                    <a:lumMod val="75000"/>
                  </a:schemeClr>
                </a:solidFill>
                <a:latin typeface="Meiryo" charset="-128"/>
                <a:ea typeface="Meiryo" charset="-128"/>
                <a:cs typeface="Meiryo" charset="-128"/>
              </a:rPr>
              <a:t>4bits</a:t>
            </a:r>
            <a:r>
              <a:rPr kumimoji="1" lang="ja-JP" altLang="en-US" sz="1200" b="1" dirty="0">
                <a:solidFill>
                  <a:schemeClr val="accent3">
                    <a:lumMod val="75000"/>
                  </a:schemeClr>
                </a:solidFill>
                <a:latin typeface="Meiryo" charset="-128"/>
                <a:ea typeface="Meiryo" charset="-128"/>
                <a:cs typeface="Meiryo" charset="-128"/>
              </a:rPr>
              <a:t>）</a:t>
            </a:r>
          </a:p>
        </p:txBody>
      </p:sp>
      <p:sp>
        <p:nvSpPr>
          <p:cNvPr id="93" name="テキスト ボックス 92">
            <a:extLst>
              <a:ext uri="{FF2B5EF4-FFF2-40B4-BE49-F238E27FC236}">
                <a16:creationId xmlns:a16="http://schemas.microsoft.com/office/drawing/2014/main" id="{44A91D19-EDDE-1AC6-5749-213035E44154}"/>
              </a:ext>
            </a:extLst>
          </p:cNvPr>
          <p:cNvSpPr txBox="1"/>
          <p:nvPr/>
        </p:nvSpPr>
        <p:spPr>
          <a:xfrm>
            <a:off x="4800600" y="3114037"/>
            <a:ext cx="1997663" cy="276999"/>
          </a:xfrm>
          <a:prstGeom prst="rect">
            <a:avLst/>
          </a:prstGeom>
          <a:noFill/>
        </p:spPr>
        <p:txBody>
          <a:bodyPr wrap="none" rtlCol="0">
            <a:spAutoFit/>
          </a:bodyPr>
          <a:lstStyle/>
          <a:p>
            <a:pPr algn="ctr"/>
            <a:r>
              <a:rPr kumimoji="1" lang="en-US" altLang="ja-JP" sz="1200" b="1" dirty="0">
                <a:solidFill>
                  <a:srgbClr val="0070C0"/>
                </a:solidFill>
                <a:latin typeface="Meiryo" charset="-128"/>
                <a:ea typeface="Meiryo" charset="-128"/>
                <a:cs typeface="Meiryo" charset="-128"/>
              </a:rPr>
              <a:t>4</a:t>
            </a:r>
            <a:r>
              <a:rPr kumimoji="1" lang="ja-JP" altLang="en-US" sz="1200" b="1" dirty="0">
                <a:solidFill>
                  <a:srgbClr val="0070C0"/>
                </a:solidFill>
                <a:latin typeface="Meiryo" charset="-128"/>
                <a:ea typeface="Meiryo" charset="-128"/>
                <a:cs typeface="Meiryo" charset="-128"/>
              </a:rPr>
              <a:t>量子ビット</a:t>
            </a:r>
            <a:r>
              <a:rPr kumimoji="1" lang="ja-JP" altLang="en-US" sz="1200" b="1">
                <a:solidFill>
                  <a:srgbClr val="0070C0"/>
                </a:solidFill>
                <a:latin typeface="Meiryo" charset="-128"/>
                <a:ea typeface="Meiryo" charset="-128"/>
                <a:cs typeface="Meiryo" charset="-128"/>
              </a:rPr>
              <a:t>（</a:t>
            </a:r>
            <a:r>
              <a:rPr kumimoji="1" lang="en-US" altLang="ja-JP" sz="1200" b="1" dirty="0">
                <a:solidFill>
                  <a:srgbClr val="0070C0"/>
                </a:solidFill>
                <a:latin typeface="Meiryo" charset="-128"/>
                <a:ea typeface="Meiryo" charset="-128"/>
                <a:cs typeface="Meiryo" charset="-128"/>
              </a:rPr>
              <a:t>4Qubits</a:t>
            </a:r>
            <a:r>
              <a:rPr kumimoji="1" lang="ja-JP" altLang="en-US" sz="1200" b="1" dirty="0">
                <a:solidFill>
                  <a:srgbClr val="0070C0"/>
                </a:solidFill>
                <a:latin typeface="Meiryo" charset="-128"/>
                <a:ea typeface="Meiryo" charset="-128"/>
                <a:cs typeface="Meiryo" charset="-128"/>
              </a:rPr>
              <a:t>）</a:t>
            </a:r>
          </a:p>
        </p:txBody>
      </p:sp>
      <p:sp>
        <p:nvSpPr>
          <p:cNvPr id="96" name="テキスト ボックス 95">
            <a:extLst>
              <a:ext uri="{FF2B5EF4-FFF2-40B4-BE49-F238E27FC236}">
                <a16:creationId xmlns:a16="http://schemas.microsoft.com/office/drawing/2014/main" id="{B6327BA8-8ED3-5AD7-3283-3D9A98DF8A85}"/>
              </a:ext>
            </a:extLst>
          </p:cNvPr>
          <p:cNvSpPr txBox="1"/>
          <p:nvPr/>
        </p:nvSpPr>
        <p:spPr>
          <a:xfrm>
            <a:off x="6495574" y="3505201"/>
            <a:ext cx="1928733" cy="553998"/>
          </a:xfrm>
          <a:prstGeom prst="rect">
            <a:avLst/>
          </a:prstGeom>
          <a:noFill/>
        </p:spPr>
        <p:txBody>
          <a:bodyPr wrap="none" rtlCol="0">
            <a:spAutoFit/>
          </a:bodyPr>
          <a:lstStyle/>
          <a:p>
            <a:r>
              <a:rPr kumimoji="1" lang="en-US" altLang="ja-JP" sz="14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16</a:t>
            </a:r>
            <a:r>
              <a:rPr kumimoji="1" lang="ja-JP" altLang="en-US" sz="14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通りの</a:t>
            </a:r>
            <a:endParaRPr kumimoji="1" lang="en-US" altLang="ja-JP" sz="14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600" b="1" u="sng">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全てを同時</a:t>
            </a:r>
            <a:r>
              <a:rPr kumimoji="1" lang="ja-JP" altLang="en-US" sz="14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に表せる</a:t>
            </a:r>
          </a:p>
        </p:txBody>
      </p:sp>
      <p:sp>
        <p:nvSpPr>
          <p:cNvPr id="100" name="テキスト ボックス 99">
            <a:extLst>
              <a:ext uri="{FF2B5EF4-FFF2-40B4-BE49-F238E27FC236}">
                <a16:creationId xmlns:a16="http://schemas.microsoft.com/office/drawing/2014/main" id="{78A2FB79-44BF-FC0B-50C0-B7FC6373CDBD}"/>
              </a:ext>
            </a:extLst>
          </p:cNvPr>
          <p:cNvSpPr txBox="1"/>
          <p:nvPr/>
        </p:nvSpPr>
        <p:spPr>
          <a:xfrm>
            <a:off x="4800600" y="4173364"/>
            <a:ext cx="2563523" cy="523220"/>
          </a:xfrm>
          <a:prstGeom prst="rect">
            <a:avLst/>
          </a:prstGeom>
          <a:noFill/>
        </p:spPr>
        <p:txBody>
          <a:bodyPr wrap="none" rtlCol="0">
            <a:spAutoFit/>
          </a:bodyPr>
          <a:lstStyle/>
          <a:p>
            <a:pPr algn="ctr"/>
            <a:r>
              <a:rPr lang="ja-JP" altLang="en-US" sz="14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各量子ビットは「</a:t>
            </a:r>
            <a:r>
              <a:rPr lang="en-US" altLang="ja-JP" sz="14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0</a:t>
            </a:r>
            <a:r>
              <a:rPr lang="ja-JP" altLang="en-US" sz="14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」か「</a:t>
            </a:r>
            <a:r>
              <a:rPr lang="en-US" altLang="ja-JP" sz="14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a:t>
            </a:r>
            <a:r>
              <a:rPr lang="ja-JP" altLang="en-US" sz="14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4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a:t>
            </a:r>
            <a:r>
              <a:rPr lang="ja-JP" altLang="en-US" sz="14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両方の値を同時</a:t>
            </a:r>
            <a:r>
              <a:rPr lang="ja-JP" altLang="en-US" sz="14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にとる</a:t>
            </a:r>
            <a:endParaRPr kumimoji="1" lang="ja-JP" altLang="en-US" sz="14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107" name="グループ化 29">
            <a:extLst>
              <a:ext uri="{FF2B5EF4-FFF2-40B4-BE49-F238E27FC236}">
                <a16:creationId xmlns:a16="http://schemas.microsoft.com/office/drawing/2014/main" id="{C5F91D6F-D013-0BF0-0EE6-4028373D6C8A}"/>
              </a:ext>
            </a:extLst>
          </p:cNvPr>
          <p:cNvGrpSpPr/>
          <p:nvPr/>
        </p:nvGrpSpPr>
        <p:grpSpPr>
          <a:xfrm>
            <a:off x="2916830" y="2503950"/>
            <a:ext cx="1289237" cy="321274"/>
            <a:chOff x="630197" y="1841158"/>
            <a:chExt cx="1289237" cy="321274"/>
          </a:xfrm>
          <a:solidFill>
            <a:schemeClr val="accent3">
              <a:lumMod val="40000"/>
              <a:lumOff val="60000"/>
            </a:schemeClr>
          </a:solidFill>
        </p:grpSpPr>
        <p:sp>
          <p:nvSpPr>
            <p:cNvPr id="108" name="楕円 30">
              <a:extLst>
                <a:ext uri="{FF2B5EF4-FFF2-40B4-BE49-F238E27FC236}">
                  <a16:creationId xmlns:a16="http://schemas.microsoft.com/office/drawing/2014/main" id="{CE851EAD-A1C0-29F9-5355-1C25E195EC6D}"/>
                </a:ext>
              </a:extLst>
            </p:cNvPr>
            <p:cNvSpPr/>
            <p:nvPr/>
          </p:nvSpPr>
          <p:spPr>
            <a:xfrm>
              <a:off x="630197" y="1841158"/>
              <a:ext cx="321274" cy="321274"/>
            </a:xfrm>
            <a:prstGeom prst="ellipse">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09" name="楕円 31">
              <a:extLst>
                <a:ext uri="{FF2B5EF4-FFF2-40B4-BE49-F238E27FC236}">
                  <a16:creationId xmlns:a16="http://schemas.microsoft.com/office/drawing/2014/main" id="{3342F802-56E5-8B12-8955-4D7732E4AE5F}"/>
                </a:ext>
              </a:extLst>
            </p:cNvPr>
            <p:cNvSpPr/>
            <p:nvPr/>
          </p:nvSpPr>
          <p:spPr>
            <a:xfrm>
              <a:off x="952851" y="1841158"/>
              <a:ext cx="321274" cy="321274"/>
            </a:xfrm>
            <a:prstGeom prst="ellipse">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0" name="楕円 32">
              <a:extLst>
                <a:ext uri="{FF2B5EF4-FFF2-40B4-BE49-F238E27FC236}">
                  <a16:creationId xmlns:a16="http://schemas.microsoft.com/office/drawing/2014/main" id="{7591B947-0A3C-E79F-41F9-48EAAFE3BCFC}"/>
                </a:ext>
              </a:extLst>
            </p:cNvPr>
            <p:cNvSpPr/>
            <p:nvPr/>
          </p:nvSpPr>
          <p:spPr>
            <a:xfrm>
              <a:off x="1275505" y="1841158"/>
              <a:ext cx="321274" cy="321274"/>
            </a:xfrm>
            <a:prstGeom prst="ellipse">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11" name="楕円 33">
              <a:extLst>
                <a:ext uri="{FF2B5EF4-FFF2-40B4-BE49-F238E27FC236}">
                  <a16:creationId xmlns:a16="http://schemas.microsoft.com/office/drawing/2014/main" id="{C72C5673-9D6E-9695-31AF-56714ED9C6A9}"/>
                </a:ext>
              </a:extLst>
            </p:cNvPr>
            <p:cNvSpPr/>
            <p:nvPr/>
          </p:nvSpPr>
          <p:spPr>
            <a:xfrm>
              <a:off x="1598160" y="1841158"/>
              <a:ext cx="321274" cy="321274"/>
            </a:xfrm>
            <a:prstGeom prst="ellipse">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106" name="下矢印 105">
            <a:extLst>
              <a:ext uri="{FF2B5EF4-FFF2-40B4-BE49-F238E27FC236}">
                <a16:creationId xmlns:a16="http://schemas.microsoft.com/office/drawing/2014/main" id="{0FA2626F-F8E9-AB51-E0F0-031D293CD497}"/>
              </a:ext>
            </a:extLst>
          </p:cNvPr>
          <p:cNvSpPr/>
          <p:nvPr/>
        </p:nvSpPr>
        <p:spPr>
          <a:xfrm>
            <a:off x="3210854" y="1247136"/>
            <a:ext cx="728168" cy="5150803"/>
          </a:xfrm>
          <a:prstGeom prst="downArrow">
            <a:avLst/>
          </a:prstGeom>
          <a:solidFill>
            <a:schemeClr val="accent3">
              <a:alpha val="4705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テキスト ボックス 94">
            <a:extLst>
              <a:ext uri="{FF2B5EF4-FFF2-40B4-BE49-F238E27FC236}">
                <a16:creationId xmlns:a16="http://schemas.microsoft.com/office/drawing/2014/main" id="{6ECB3C65-DDB7-023A-2AE4-13235A6B8A4A}"/>
              </a:ext>
            </a:extLst>
          </p:cNvPr>
          <p:cNvSpPr txBox="1"/>
          <p:nvPr/>
        </p:nvSpPr>
        <p:spPr>
          <a:xfrm>
            <a:off x="317341" y="3391036"/>
            <a:ext cx="2273378" cy="553998"/>
          </a:xfrm>
          <a:prstGeom prst="rect">
            <a:avLst/>
          </a:prstGeom>
          <a:noFill/>
        </p:spPr>
        <p:txBody>
          <a:bodyPr wrap="none" rtlCol="0">
            <a:spAutoFit/>
          </a:bodyPr>
          <a:lstStyle/>
          <a:p>
            <a:pPr algn="r"/>
            <a:r>
              <a:rPr kumimoji="1" lang="en-US" altLang="ja-JP" sz="14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16</a:t>
            </a:r>
            <a:r>
              <a:rPr kumimoji="1" lang="ja-JP" altLang="en-US" sz="1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通りのうちの</a:t>
            </a:r>
            <a:endParaRPr kumimoji="1" lang="en-US" altLang="ja-JP" sz="14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600" b="1" u="sng">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１回に</a:t>
            </a:r>
            <a:r>
              <a:rPr kumimoji="1" lang="en-US" altLang="ja-JP" sz="1600" b="1" u="sng"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a:t>
            </a:r>
            <a:r>
              <a:rPr kumimoji="1" lang="ja-JP" altLang="en-US" sz="1600" b="1" u="sng">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つだけ</a:t>
            </a:r>
            <a:r>
              <a:rPr lang="ja-JP" altLang="en-US" sz="1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を表せる</a:t>
            </a:r>
            <a:endParaRPr kumimoji="1" lang="ja-JP" altLang="en-US" sz="1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9" name="テキスト ボックス 98">
            <a:extLst>
              <a:ext uri="{FF2B5EF4-FFF2-40B4-BE49-F238E27FC236}">
                <a16:creationId xmlns:a16="http://schemas.microsoft.com/office/drawing/2014/main" id="{4B6CAA17-3082-EDEC-1497-CA97783315FC}"/>
              </a:ext>
            </a:extLst>
          </p:cNvPr>
          <p:cNvSpPr txBox="1"/>
          <p:nvPr/>
        </p:nvSpPr>
        <p:spPr>
          <a:xfrm>
            <a:off x="386268" y="4105260"/>
            <a:ext cx="2204451" cy="523220"/>
          </a:xfrm>
          <a:prstGeom prst="rect">
            <a:avLst/>
          </a:prstGeom>
          <a:noFill/>
        </p:spPr>
        <p:txBody>
          <a:bodyPr wrap="none" rtlCol="0">
            <a:spAutoFit/>
          </a:bodyPr>
          <a:lstStyle/>
          <a:p>
            <a:pPr algn="r"/>
            <a:r>
              <a:rPr lang="ja-JP" altLang="en-US" sz="1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各ビットは「</a:t>
            </a:r>
            <a:r>
              <a:rPr lang="en-US" altLang="ja-JP" sz="14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0</a:t>
            </a:r>
            <a:r>
              <a:rPr lang="ja-JP" altLang="en-US" sz="1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」か「</a:t>
            </a:r>
            <a:r>
              <a:rPr lang="en-US" altLang="ja-JP" sz="14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a:t>
            </a:r>
            <a:r>
              <a:rPr lang="ja-JP" altLang="en-US" sz="1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4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a:t>
            </a:r>
            <a:r>
              <a:rPr lang="ja-JP" altLang="en-US" sz="1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いずれかの値</a:t>
            </a:r>
            <a:r>
              <a:rPr lang="ja-JP" altLang="en-US" sz="1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をとる</a:t>
            </a:r>
            <a:endParaRPr kumimoji="1" lang="ja-JP" altLang="en-US" sz="1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3" name="グループ化 28">
            <a:extLst>
              <a:ext uri="{FF2B5EF4-FFF2-40B4-BE49-F238E27FC236}">
                <a16:creationId xmlns:a16="http://schemas.microsoft.com/office/drawing/2014/main" id="{AC01968E-4C25-1F51-89D0-571CCF1C057C}"/>
              </a:ext>
            </a:extLst>
          </p:cNvPr>
          <p:cNvGrpSpPr/>
          <p:nvPr/>
        </p:nvGrpSpPr>
        <p:grpSpPr>
          <a:xfrm>
            <a:off x="2930319" y="1124744"/>
            <a:ext cx="1289237" cy="321274"/>
            <a:chOff x="630197" y="1841158"/>
            <a:chExt cx="1289237" cy="321274"/>
          </a:xfrm>
          <a:solidFill>
            <a:schemeClr val="accent3">
              <a:lumMod val="75000"/>
            </a:schemeClr>
          </a:solidFill>
        </p:grpSpPr>
        <p:sp>
          <p:nvSpPr>
            <p:cNvPr id="94" name="楕円 2">
              <a:extLst>
                <a:ext uri="{FF2B5EF4-FFF2-40B4-BE49-F238E27FC236}">
                  <a16:creationId xmlns:a16="http://schemas.microsoft.com/office/drawing/2014/main" id="{233245B1-5309-07E6-840C-42D4F28F14F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01" name="楕円 3">
              <a:extLst>
                <a:ext uri="{FF2B5EF4-FFF2-40B4-BE49-F238E27FC236}">
                  <a16:creationId xmlns:a16="http://schemas.microsoft.com/office/drawing/2014/main" id="{B72FACB1-905F-A0BD-B3D0-0C6384E31D2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02" name="楕円 4">
              <a:extLst>
                <a:ext uri="{FF2B5EF4-FFF2-40B4-BE49-F238E27FC236}">
                  <a16:creationId xmlns:a16="http://schemas.microsoft.com/office/drawing/2014/main" id="{78C0272B-30CF-8745-820C-12B15425990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03" name="楕円 5">
              <a:extLst>
                <a:ext uri="{FF2B5EF4-FFF2-40B4-BE49-F238E27FC236}">
                  <a16:creationId xmlns:a16="http://schemas.microsoft.com/office/drawing/2014/main" id="{FE68F6F5-BFD8-EEDA-8B94-E49B46022D9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104" name="グループ化 28">
            <a:extLst>
              <a:ext uri="{FF2B5EF4-FFF2-40B4-BE49-F238E27FC236}">
                <a16:creationId xmlns:a16="http://schemas.microsoft.com/office/drawing/2014/main" id="{D687CA3A-2E51-55E0-8292-4A615A913475}"/>
              </a:ext>
            </a:extLst>
          </p:cNvPr>
          <p:cNvGrpSpPr/>
          <p:nvPr/>
        </p:nvGrpSpPr>
        <p:grpSpPr>
          <a:xfrm>
            <a:off x="2927561" y="1465260"/>
            <a:ext cx="1289237" cy="321274"/>
            <a:chOff x="630197" y="1841158"/>
            <a:chExt cx="1289237" cy="321274"/>
          </a:xfrm>
          <a:solidFill>
            <a:schemeClr val="accent3">
              <a:lumMod val="75000"/>
            </a:schemeClr>
          </a:solidFill>
        </p:grpSpPr>
        <p:sp>
          <p:nvSpPr>
            <p:cNvPr id="105" name="楕円 2">
              <a:extLst>
                <a:ext uri="{FF2B5EF4-FFF2-40B4-BE49-F238E27FC236}">
                  <a16:creationId xmlns:a16="http://schemas.microsoft.com/office/drawing/2014/main" id="{40BF123E-1403-4B84-BEA9-25992413C84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2" name="楕円 3">
              <a:extLst>
                <a:ext uri="{FF2B5EF4-FFF2-40B4-BE49-F238E27FC236}">
                  <a16:creationId xmlns:a16="http://schemas.microsoft.com/office/drawing/2014/main" id="{88FA8A90-AC44-BB29-44A7-95683AC44F3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3" name="楕円 4">
              <a:extLst>
                <a:ext uri="{FF2B5EF4-FFF2-40B4-BE49-F238E27FC236}">
                  <a16:creationId xmlns:a16="http://schemas.microsoft.com/office/drawing/2014/main" id="{4ADB09E7-2150-EC66-A74F-17480B9639E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14" name="楕円 5">
              <a:extLst>
                <a:ext uri="{FF2B5EF4-FFF2-40B4-BE49-F238E27FC236}">
                  <a16:creationId xmlns:a16="http://schemas.microsoft.com/office/drawing/2014/main" id="{55CCF978-882E-B5CF-5A2A-7BBD9BB900A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115" name="グループ化 28">
            <a:extLst>
              <a:ext uri="{FF2B5EF4-FFF2-40B4-BE49-F238E27FC236}">
                <a16:creationId xmlns:a16="http://schemas.microsoft.com/office/drawing/2014/main" id="{A4BB5A5E-9F67-DD19-0BE0-EA819F399148}"/>
              </a:ext>
            </a:extLst>
          </p:cNvPr>
          <p:cNvGrpSpPr/>
          <p:nvPr/>
        </p:nvGrpSpPr>
        <p:grpSpPr>
          <a:xfrm>
            <a:off x="2927561" y="1814799"/>
            <a:ext cx="1289237" cy="321274"/>
            <a:chOff x="630197" y="1841158"/>
            <a:chExt cx="1289237" cy="321274"/>
          </a:xfrm>
          <a:solidFill>
            <a:schemeClr val="accent3">
              <a:lumMod val="75000"/>
            </a:schemeClr>
          </a:solidFill>
        </p:grpSpPr>
        <p:sp>
          <p:nvSpPr>
            <p:cNvPr id="116" name="楕円 2">
              <a:extLst>
                <a:ext uri="{FF2B5EF4-FFF2-40B4-BE49-F238E27FC236}">
                  <a16:creationId xmlns:a16="http://schemas.microsoft.com/office/drawing/2014/main" id="{CCFB5FA7-54ED-BD90-AA5C-5C48047FDFA7}"/>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7" name="楕円 3">
              <a:extLst>
                <a:ext uri="{FF2B5EF4-FFF2-40B4-BE49-F238E27FC236}">
                  <a16:creationId xmlns:a16="http://schemas.microsoft.com/office/drawing/2014/main" id="{02CF3E4E-DE30-A073-1F0D-BEA6F14B4B0E}"/>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8" name="楕円 4">
              <a:extLst>
                <a:ext uri="{FF2B5EF4-FFF2-40B4-BE49-F238E27FC236}">
                  <a16:creationId xmlns:a16="http://schemas.microsoft.com/office/drawing/2014/main" id="{1D040BB0-FCB8-95B2-8E06-98203DCB37A3}"/>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19" name="楕円 5">
              <a:extLst>
                <a:ext uri="{FF2B5EF4-FFF2-40B4-BE49-F238E27FC236}">
                  <a16:creationId xmlns:a16="http://schemas.microsoft.com/office/drawing/2014/main" id="{A3001FA6-52A7-0CBC-341B-FE475A02C92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120" name="グループ化 28">
            <a:extLst>
              <a:ext uri="{FF2B5EF4-FFF2-40B4-BE49-F238E27FC236}">
                <a16:creationId xmlns:a16="http://schemas.microsoft.com/office/drawing/2014/main" id="{9FC20FC7-EB9D-2A28-FB6E-F89FD3EDFADB}"/>
              </a:ext>
            </a:extLst>
          </p:cNvPr>
          <p:cNvGrpSpPr/>
          <p:nvPr/>
        </p:nvGrpSpPr>
        <p:grpSpPr>
          <a:xfrm>
            <a:off x="2923966" y="2159113"/>
            <a:ext cx="1289237" cy="321274"/>
            <a:chOff x="630197" y="1841158"/>
            <a:chExt cx="1289237" cy="321274"/>
          </a:xfrm>
          <a:solidFill>
            <a:schemeClr val="accent3">
              <a:lumMod val="75000"/>
            </a:schemeClr>
          </a:solidFill>
        </p:grpSpPr>
        <p:sp>
          <p:nvSpPr>
            <p:cNvPr id="121" name="楕円 2">
              <a:extLst>
                <a:ext uri="{FF2B5EF4-FFF2-40B4-BE49-F238E27FC236}">
                  <a16:creationId xmlns:a16="http://schemas.microsoft.com/office/drawing/2014/main" id="{758D9B2A-8DAF-7944-EFE1-ABB38DEAD2C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2" name="楕円 3">
              <a:extLst>
                <a:ext uri="{FF2B5EF4-FFF2-40B4-BE49-F238E27FC236}">
                  <a16:creationId xmlns:a16="http://schemas.microsoft.com/office/drawing/2014/main" id="{33E086B1-33D9-C1C6-F256-1F0BA9EF3C1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3" name="楕円 4">
              <a:extLst>
                <a:ext uri="{FF2B5EF4-FFF2-40B4-BE49-F238E27FC236}">
                  <a16:creationId xmlns:a16="http://schemas.microsoft.com/office/drawing/2014/main" id="{56FAC7E4-E48D-ABEC-24C6-30BDA8277372}"/>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24" name="楕円 5">
              <a:extLst>
                <a:ext uri="{FF2B5EF4-FFF2-40B4-BE49-F238E27FC236}">
                  <a16:creationId xmlns:a16="http://schemas.microsoft.com/office/drawing/2014/main" id="{B33295D9-4B38-036F-2B11-619A58B9A837}"/>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125" name="グループ化 28">
            <a:extLst>
              <a:ext uri="{FF2B5EF4-FFF2-40B4-BE49-F238E27FC236}">
                <a16:creationId xmlns:a16="http://schemas.microsoft.com/office/drawing/2014/main" id="{72EAA4B0-B880-EA33-69EC-1ECB1F24CE8F}"/>
              </a:ext>
            </a:extLst>
          </p:cNvPr>
          <p:cNvGrpSpPr/>
          <p:nvPr/>
        </p:nvGrpSpPr>
        <p:grpSpPr>
          <a:xfrm>
            <a:off x="2930319" y="2496113"/>
            <a:ext cx="1289237" cy="321274"/>
            <a:chOff x="630197" y="1841158"/>
            <a:chExt cx="1289237" cy="321274"/>
          </a:xfrm>
          <a:solidFill>
            <a:schemeClr val="accent3">
              <a:lumMod val="75000"/>
            </a:schemeClr>
          </a:solidFill>
        </p:grpSpPr>
        <p:sp>
          <p:nvSpPr>
            <p:cNvPr id="126" name="楕円 2">
              <a:extLst>
                <a:ext uri="{FF2B5EF4-FFF2-40B4-BE49-F238E27FC236}">
                  <a16:creationId xmlns:a16="http://schemas.microsoft.com/office/drawing/2014/main" id="{383E7580-2BD5-1F4D-4099-CA46B485002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7" name="楕円 3">
              <a:extLst>
                <a:ext uri="{FF2B5EF4-FFF2-40B4-BE49-F238E27FC236}">
                  <a16:creationId xmlns:a16="http://schemas.microsoft.com/office/drawing/2014/main" id="{AD1D3DC3-FB1E-1C8B-6BCB-37680E79265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28" name="楕円 4">
              <a:extLst>
                <a:ext uri="{FF2B5EF4-FFF2-40B4-BE49-F238E27FC236}">
                  <a16:creationId xmlns:a16="http://schemas.microsoft.com/office/drawing/2014/main" id="{54EE1F8D-EC70-B9D3-BF75-A1E51523EBC0}"/>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29" name="楕円 5">
              <a:extLst>
                <a:ext uri="{FF2B5EF4-FFF2-40B4-BE49-F238E27FC236}">
                  <a16:creationId xmlns:a16="http://schemas.microsoft.com/office/drawing/2014/main" id="{ED511C89-A28D-EEEE-D9C1-D9F809CFFE1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130" name="グループ化 28">
            <a:extLst>
              <a:ext uri="{FF2B5EF4-FFF2-40B4-BE49-F238E27FC236}">
                <a16:creationId xmlns:a16="http://schemas.microsoft.com/office/drawing/2014/main" id="{BEE91AA0-0916-29C5-6D5B-35BBA7A43440}"/>
              </a:ext>
            </a:extLst>
          </p:cNvPr>
          <p:cNvGrpSpPr/>
          <p:nvPr/>
        </p:nvGrpSpPr>
        <p:grpSpPr>
          <a:xfrm>
            <a:off x="2930319" y="2845652"/>
            <a:ext cx="1289237" cy="321274"/>
            <a:chOff x="630197" y="1841158"/>
            <a:chExt cx="1289237" cy="321274"/>
          </a:xfrm>
          <a:solidFill>
            <a:schemeClr val="accent3">
              <a:lumMod val="75000"/>
            </a:schemeClr>
          </a:solidFill>
        </p:grpSpPr>
        <p:sp>
          <p:nvSpPr>
            <p:cNvPr id="131" name="楕円 2">
              <a:extLst>
                <a:ext uri="{FF2B5EF4-FFF2-40B4-BE49-F238E27FC236}">
                  <a16:creationId xmlns:a16="http://schemas.microsoft.com/office/drawing/2014/main" id="{D07C6D4E-4219-5957-774E-8BAB735862C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2" name="楕円 3">
              <a:extLst>
                <a:ext uri="{FF2B5EF4-FFF2-40B4-BE49-F238E27FC236}">
                  <a16:creationId xmlns:a16="http://schemas.microsoft.com/office/drawing/2014/main" id="{B0888A2E-B79A-9EE1-4EBC-E897FE93BBB8}"/>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33" name="楕円 4">
              <a:extLst>
                <a:ext uri="{FF2B5EF4-FFF2-40B4-BE49-F238E27FC236}">
                  <a16:creationId xmlns:a16="http://schemas.microsoft.com/office/drawing/2014/main" id="{2BF4F8AC-EDDC-55AA-AB64-D53E3DCE3C12}"/>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34" name="楕円 5">
              <a:extLst>
                <a:ext uri="{FF2B5EF4-FFF2-40B4-BE49-F238E27FC236}">
                  <a16:creationId xmlns:a16="http://schemas.microsoft.com/office/drawing/2014/main" id="{AF39D9EE-3E53-9450-EC9B-D637D67F8BED}"/>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140" name="グループ化 28">
            <a:extLst>
              <a:ext uri="{FF2B5EF4-FFF2-40B4-BE49-F238E27FC236}">
                <a16:creationId xmlns:a16="http://schemas.microsoft.com/office/drawing/2014/main" id="{BACA882A-2C23-EAE9-3464-6D11270D096C}"/>
              </a:ext>
            </a:extLst>
          </p:cNvPr>
          <p:cNvGrpSpPr/>
          <p:nvPr/>
        </p:nvGrpSpPr>
        <p:grpSpPr>
          <a:xfrm>
            <a:off x="2921870" y="3172156"/>
            <a:ext cx="1289237" cy="321274"/>
            <a:chOff x="630197" y="1841158"/>
            <a:chExt cx="1289237" cy="321274"/>
          </a:xfrm>
          <a:solidFill>
            <a:schemeClr val="accent3">
              <a:lumMod val="75000"/>
            </a:schemeClr>
          </a:solidFill>
        </p:grpSpPr>
        <p:sp>
          <p:nvSpPr>
            <p:cNvPr id="141" name="楕円 2">
              <a:extLst>
                <a:ext uri="{FF2B5EF4-FFF2-40B4-BE49-F238E27FC236}">
                  <a16:creationId xmlns:a16="http://schemas.microsoft.com/office/drawing/2014/main" id="{EE7E28DE-E3CD-1207-0F6E-30BC9DA90C79}"/>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42" name="楕円 3">
              <a:extLst>
                <a:ext uri="{FF2B5EF4-FFF2-40B4-BE49-F238E27FC236}">
                  <a16:creationId xmlns:a16="http://schemas.microsoft.com/office/drawing/2014/main" id="{95690A04-B2A6-B8EC-BBAD-141BE7799840}"/>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43" name="楕円 4">
              <a:extLst>
                <a:ext uri="{FF2B5EF4-FFF2-40B4-BE49-F238E27FC236}">
                  <a16:creationId xmlns:a16="http://schemas.microsoft.com/office/drawing/2014/main" id="{08073188-F613-A894-E1F1-78DD84CFDA9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44" name="楕円 5">
              <a:extLst>
                <a:ext uri="{FF2B5EF4-FFF2-40B4-BE49-F238E27FC236}">
                  <a16:creationId xmlns:a16="http://schemas.microsoft.com/office/drawing/2014/main" id="{79D18AB6-5FAE-9EA4-ADDA-EBB511031E2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145" name="グループ化 28">
            <a:extLst>
              <a:ext uri="{FF2B5EF4-FFF2-40B4-BE49-F238E27FC236}">
                <a16:creationId xmlns:a16="http://schemas.microsoft.com/office/drawing/2014/main" id="{7F86CCA6-A4FE-073B-CA7B-66E1FA613A5B}"/>
              </a:ext>
            </a:extLst>
          </p:cNvPr>
          <p:cNvGrpSpPr/>
          <p:nvPr/>
        </p:nvGrpSpPr>
        <p:grpSpPr>
          <a:xfrm>
            <a:off x="2921870" y="3521695"/>
            <a:ext cx="1289237" cy="321274"/>
            <a:chOff x="630197" y="1841158"/>
            <a:chExt cx="1289237" cy="321274"/>
          </a:xfrm>
          <a:solidFill>
            <a:schemeClr val="accent3">
              <a:lumMod val="75000"/>
            </a:schemeClr>
          </a:solidFill>
        </p:grpSpPr>
        <p:sp>
          <p:nvSpPr>
            <p:cNvPr id="146" name="楕円 2">
              <a:extLst>
                <a:ext uri="{FF2B5EF4-FFF2-40B4-BE49-F238E27FC236}">
                  <a16:creationId xmlns:a16="http://schemas.microsoft.com/office/drawing/2014/main" id="{BDC0D308-4906-C52E-5D19-CB28F8B587D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47" name="楕円 3">
              <a:extLst>
                <a:ext uri="{FF2B5EF4-FFF2-40B4-BE49-F238E27FC236}">
                  <a16:creationId xmlns:a16="http://schemas.microsoft.com/office/drawing/2014/main" id="{9DAA019D-2D6D-A126-EDE4-4404E5EFDB2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48" name="楕円 4">
              <a:extLst>
                <a:ext uri="{FF2B5EF4-FFF2-40B4-BE49-F238E27FC236}">
                  <a16:creationId xmlns:a16="http://schemas.microsoft.com/office/drawing/2014/main" id="{A919ED80-A531-B0F4-C575-7BB308F5AD66}"/>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49" name="楕円 5">
              <a:extLst>
                <a:ext uri="{FF2B5EF4-FFF2-40B4-BE49-F238E27FC236}">
                  <a16:creationId xmlns:a16="http://schemas.microsoft.com/office/drawing/2014/main" id="{6C21E96F-8B29-0523-436B-EED7A1D6B0F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150" name="グループ化 28">
            <a:extLst>
              <a:ext uri="{FF2B5EF4-FFF2-40B4-BE49-F238E27FC236}">
                <a16:creationId xmlns:a16="http://schemas.microsoft.com/office/drawing/2014/main" id="{D690677C-2313-D5BA-5ABF-DD2A1AD90893}"/>
              </a:ext>
            </a:extLst>
          </p:cNvPr>
          <p:cNvGrpSpPr/>
          <p:nvPr/>
        </p:nvGrpSpPr>
        <p:grpSpPr>
          <a:xfrm>
            <a:off x="2918275" y="3866009"/>
            <a:ext cx="1289237" cy="321274"/>
            <a:chOff x="630197" y="1841158"/>
            <a:chExt cx="1289237" cy="321274"/>
          </a:xfrm>
          <a:solidFill>
            <a:schemeClr val="accent3">
              <a:lumMod val="75000"/>
            </a:schemeClr>
          </a:solidFill>
        </p:grpSpPr>
        <p:sp>
          <p:nvSpPr>
            <p:cNvPr id="151" name="楕円 2">
              <a:extLst>
                <a:ext uri="{FF2B5EF4-FFF2-40B4-BE49-F238E27FC236}">
                  <a16:creationId xmlns:a16="http://schemas.microsoft.com/office/drawing/2014/main" id="{B4B5054C-5E87-24D5-BD24-FACE0278E68C}"/>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52" name="楕円 3">
              <a:extLst>
                <a:ext uri="{FF2B5EF4-FFF2-40B4-BE49-F238E27FC236}">
                  <a16:creationId xmlns:a16="http://schemas.microsoft.com/office/drawing/2014/main" id="{8B569C29-F777-A62A-4B39-5C782B3F5D4B}"/>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53" name="楕円 4">
              <a:extLst>
                <a:ext uri="{FF2B5EF4-FFF2-40B4-BE49-F238E27FC236}">
                  <a16:creationId xmlns:a16="http://schemas.microsoft.com/office/drawing/2014/main" id="{91D65083-ADFA-F3FA-3506-65ACAED28CAC}"/>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54" name="楕円 5">
              <a:extLst>
                <a:ext uri="{FF2B5EF4-FFF2-40B4-BE49-F238E27FC236}">
                  <a16:creationId xmlns:a16="http://schemas.microsoft.com/office/drawing/2014/main" id="{6B2B3F53-2217-A575-B802-C1AE89D117D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170" name="グループ化 28">
            <a:extLst>
              <a:ext uri="{FF2B5EF4-FFF2-40B4-BE49-F238E27FC236}">
                <a16:creationId xmlns:a16="http://schemas.microsoft.com/office/drawing/2014/main" id="{7FD305DD-1F5E-B26B-25A9-3B30B505524E}"/>
              </a:ext>
            </a:extLst>
          </p:cNvPr>
          <p:cNvGrpSpPr/>
          <p:nvPr/>
        </p:nvGrpSpPr>
        <p:grpSpPr>
          <a:xfrm>
            <a:off x="2927561" y="4200645"/>
            <a:ext cx="1292549" cy="311691"/>
            <a:chOff x="630197" y="1841158"/>
            <a:chExt cx="1289237" cy="321274"/>
          </a:xfrm>
          <a:solidFill>
            <a:schemeClr val="accent3">
              <a:lumMod val="75000"/>
            </a:schemeClr>
          </a:solidFill>
        </p:grpSpPr>
        <p:sp>
          <p:nvSpPr>
            <p:cNvPr id="171" name="楕円 2">
              <a:extLst>
                <a:ext uri="{FF2B5EF4-FFF2-40B4-BE49-F238E27FC236}">
                  <a16:creationId xmlns:a16="http://schemas.microsoft.com/office/drawing/2014/main" id="{FD631BCE-8C16-0B51-9AFE-C1B9528FC7C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72" name="楕円 3">
              <a:extLst>
                <a:ext uri="{FF2B5EF4-FFF2-40B4-BE49-F238E27FC236}">
                  <a16:creationId xmlns:a16="http://schemas.microsoft.com/office/drawing/2014/main" id="{3E9D5F0C-297C-3C7D-9679-FF461F11AE8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73" name="楕円 4">
              <a:extLst>
                <a:ext uri="{FF2B5EF4-FFF2-40B4-BE49-F238E27FC236}">
                  <a16:creationId xmlns:a16="http://schemas.microsoft.com/office/drawing/2014/main" id="{16479727-2A21-E1DF-7BA4-1956DC9164A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74" name="楕円 5">
              <a:extLst>
                <a:ext uri="{FF2B5EF4-FFF2-40B4-BE49-F238E27FC236}">
                  <a16:creationId xmlns:a16="http://schemas.microsoft.com/office/drawing/2014/main" id="{8C502128-428C-56BE-D60B-DF1A3A6F706F}"/>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220" name="グループ化 28">
            <a:extLst>
              <a:ext uri="{FF2B5EF4-FFF2-40B4-BE49-F238E27FC236}">
                <a16:creationId xmlns:a16="http://schemas.microsoft.com/office/drawing/2014/main" id="{894DA6F1-FB0C-37FE-E5F3-C0C2E8068771}"/>
              </a:ext>
            </a:extLst>
          </p:cNvPr>
          <p:cNvGrpSpPr/>
          <p:nvPr/>
        </p:nvGrpSpPr>
        <p:grpSpPr>
          <a:xfrm>
            <a:off x="2936010" y="4512338"/>
            <a:ext cx="1289237" cy="321274"/>
            <a:chOff x="630197" y="1841158"/>
            <a:chExt cx="1289237" cy="321274"/>
          </a:xfrm>
          <a:solidFill>
            <a:schemeClr val="accent3">
              <a:lumMod val="75000"/>
            </a:schemeClr>
          </a:solidFill>
        </p:grpSpPr>
        <p:sp>
          <p:nvSpPr>
            <p:cNvPr id="221" name="楕円 2">
              <a:extLst>
                <a:ext uri="{FF2B5EF4-FFF2-40B4-BE49-F238E27FC236}">
                  <a16:creationId xmlns:a16="http://schemas.microsoft.com/office/drawing/2014/main" id="{2D699F21-C05C-6845-BA8A-AE63002626C7}"/>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22" name="楕円 3">
              <a:extLst>
                <a:ext uri="{FF2B5EF4-FFF2-40B4-BE49-F238E27FC236}">
                  <a16:creationId xmlns:a16="http://schemas.microsoft.com/office/drawing/2014/main" id="{DE926F10-64B3-339A-208A-50E4EF28DE3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23" name="楕円 4">
              <a:extLst>
                <a:ext uri="{FF2B5EF4-FFF2-40B4-BE49-F238E27FC236}">
                  <a16:creationId xmlns:a16="http://schemas.microsoft.com/office/drawing/2014/main" id="{9BAB3A7C-D458-9AFD-1DD3-7433EE7D32A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224" name="楕円 5">
              <a:extLst>
                <a:ext uri="{FF2B5EF4-FFF2-40B4-BE49-F238E27FC236}">
                  <a16:creationId xmlns:a16="http://schemas.microsoft.com/office/drawing/2014/main" id="{06ECDA38-AD81-2B0F-7D4E-F0047CE1911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225" name="グループ化 28">
            <a:extLst>
              <a:ext uri="{FF2B5EF4-FFF2-40B4-BE49-F238E27FC236}">
                <a16:creationId xmlns:a16="http://schemas.microsoft.com/office/drawing/2014/main" id="{BDEF5C1D-E97F-47CF-C598-71B097BF7A8C}"/>
              </a:ext>
            </a:extLst>
          </p:cNvPr>
          <p:cNvGrpSpPr/>
          <p:nvPr/>
        </p:nvGrpSpPr>
        <p:grpSpPr>
          <a:xfrm>
            <a:off x="2936010" y="4861877"/>
            <a:ext cx="1289237" cy="321274"/>
            <a:chOff x="630197" y="1841158"/>
            <a:chExt cx="1289237" cy="321274"/>
          </a:xfrm>
          <a:solidFill>
            <a:schemeClr val="accent3">
              <a:lumMod val="75000"/>
            </a:schemeClr>
          </a:solidFill>
        </p:grpSpPr>
        <p:sp>
          <p:nvSpPr>
            <p:cNvPr id="226" name="楕円 2">
              <a:extLst>
                <a:ext uri="{FF2B5EF4-FFF2-40B4-BE49-F238E27FC236}">
                  <a16:creationId xmlns:a16="http://schemas.microsoft.com/office/drawing/2014/main" id="{E6A7C9A9-A09B-4761-1182-3551EEF5C392}"/>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27" name="楕円 3">
              <a:extLst>
                <a:ext uri="{FF2B5EF4-FFF2-40B4-BE49-F238E27FC236}">
                  <a16:creationId xmlns:a16="http://schemas.microsoft.com/office/drawing/2014/main" id="{30C0D80E-13C1-79CB-7AF2-2E65BAF223D9}"/>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28" name="楕円 4">
              <a:extLst>
                <a:ext uri="{FF2B5EF4-FFF2-40B4-BE49-F238E27FC236}">
                  <a16:creationId xmlns:a16="http://schemas.microsoft.com/office/drawing/2014/main" id="{FA3294C7-A505-AA58-F9F7-22E32BCC21A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229" name="楕円 5">
              <a:extLst>
                <a:ext uri="{FF2B5EF4-FFF2-40B4-BE49-F238E27FC236}">
                  <a16:creationId xmlns:a16="http://schemas.microsoft.com/office/drawing/2014/main" id="{C5B2AB73-DC54-6A0E-C8B9-1B72CE55938D}"/>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230" name="グループ化 28">
            <a:extLst>
              <a:ext uri="{FF2B5EF4-FFF2-40B4-BE49-F238E27FC236}">
                <a16:creationId xmlns:a16="http://schemas.microsoft.com/office/drawing/2014/main" id="{B6CAD6E5-CC71-4EAE-E572-E4390218AEE3}"/>
              </a:ext>
            </a:extLst>
          </p:cNvPr>
          <p:cNvGrpSpPr/>
          <p:nvPr/>
        </p:nvGrpSpPr>
        <p:grpSpPr>
          <a:xfrm>
            <a:off x="2927561" y="5188381"/>
            <a:ext cx="1289237" cy="321274"/>
            <a:chOff x="630197" y="1841158"/>
            <a:chExt cx="1289237" cy="321274"/>
          </a:xfrm>
          <a:solidFill>
            <a:schemeClr val="accent3">
              <a:lumMod val="75000"/>
            </a:schemeClr>
          </a:solidFill>
        </p:grpSpPr>
        <p:sp>
          <p:nvSpPr>
            <p:cNvPr id="231" name="楕円 2">
              <a:extLst>
                <a:ext uri="{FF2B5EF4-FFF2-40B4-BE49-F238E27FC236}">
                  <a16:creationId xmlns:a16="http://schemas.microsoft.com/office/drawing/2014/main" id="{BD57602B-45F4-EE98-769A-C8E43A1E3FE3}"/>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2" name="楕円 3">
              <a:extLst>
                <a:ext uri="{FF2B5EF4-FFF2-40B4-BE49-F238E27FC236}">
                  <a16:creationId xmlns:a16="http://schemas.microsoft.com/office/drawing/2014/main" id="{828018B6-61DB-A3ED-3219-F4083EC7B700}"/>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3" name="楕円 4">
              <a:extLst>
                <a:ext uri="{FF2B5EF4-FFF2-40B4-BE49-F238E27FC236}">
                  <a16:creationId xmlns:a16="http://schemas.microsoft.com/office/drawing/2014/main" id="{13896779-F6AF-0E87-3181-0314B51789F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234" name="楕円 5">
              <a:extLst>
                <a:ext uri="{FF2B5EF4-FFF2-40B4-BE49-F238E27FC236}">
                  <a16:creationId xmlns:a16="http://schemas.microsoft.com/office/drawing/2014/main" id="{EB2AF80F-C082-3888-E870-82721E5D6B8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235" name="グループ化 28">
            <a:extLst>
              <a:ext uri="{FF2B5EF4-FFF2-40B4-BE49-F238E27FC236}">
                <a16:creationId xmlns:a16="http://schemas.microsoft.com/office/drawing/2014/main" id="{A47F75B0-9D00-6A38-00DF-C2CD69C6D7AE}"/>
              </a:ext>
            </a:extLst>
          </p:cNvPr>
          <p:cNvGrpSpPr/>
          <p:nvPr/>
        </p:nvGrpSpPr>
        <p:grpSpPr>
          <a:xfrm>
            <a:off x="2927561" y="5537920"/>
            <a:ext cx="1289237" cy="321274"/>
            <a:chOff x="630197" y="1841158"/>
            <a:chExt cx="1289237" cy="321274"/>
          </a:xfrm>
          <a:solidFill>
            <a:schemeClr val="accent3">
              <a:lumMod val="75000"/>
            </a:schemeClr>
          </a:solidFill>
        </p:grpSpPr>
        <p:sp>
          <p:nvSpPr>
            <p:cNvPr id="236" name="楕円 2">
              <a:extLst>
                <a:ext uri="{FF2B5EF4-FFF2-40B4-BE49-F238E27FC236}">
                  <a16:creationId xmlns:a16="http://schemas.microsoft.com/office/drawing/2014/main" id="{C9648DFE-1D71-5E91-3598-A6F69E4702C4}"/>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7" name="楕円 3">
              <a:extLst>
                <a:ext uri="{FF2B5EF4-FFF2-40B4-BE49-F238E27FC236}">
                  <a16:creationId xmlns:a16="http://schemas.microsoft.com/office/drawing/2014/main" id="{67D4E058-2F8D-7A1C-AD75-427FF94851F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8" name="楕円 4">
              <a:extLst>
                <a:ext uri="{FF2B5EF4-FFF2-40B4-BE49-F238E27FC236}">
                  <a16:creationId xmlns:a16="http://schemas.microsoft.com/office/drawing/2014/main" id="{CAEE75F3-6501-A9A0-F776-E6B19E818BB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239" name="楕円 5">
              <a:extLst>
                <a:ext uri="{FF2B5EF4-FFF2-40B4-BE49-F238E27FC236}">
                  <a16:creationId xmlns:a16="http://schemas.microsoft.com/office/drawing/2014/main" id="{EBD51011-A613-AE8E-2446-B772DFEC175D}"/>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240" name="グループ化 28">
            <a:extLst>
              <a:ext uri="{FF2B5EF4-FFF2-40B4-BE49-F238E27FC236}">
                <a16:creationId xmlns:a16="http://schemas.microsoft.com/office/drawing/2014/main" id="{7F398891-3B30-689B-CE6D-733A312FA0B4}"/>
              </a:ext>
            </a:extLst>
          </p:cNvPr>
          <p:cNvGrpSpPr/>
          <p:nvPr/>
        </p:nvGrpSpPr>
        <p:grpSpPr>
          <a:xfrm>
            <a:off x="2923966" y="5882234"/>
            <a:ext cx="1289237" cy="321274"/>
            <a:chOff x="630197" y="1841158"/>
            <a:chExt cx="1289237" cy="321274"/>
          </a:xfrm>
          <a:solidFill>
            <a:schemeClr val="accent3">
              <a:lumMod val="75000"/>
            </a:schemeClr>
          </a:solidFill>
        </p:grpSpPr>
        <p:sp>
          <p:nvSpPr>
            <p:cNvPr id="241" name="楕円 2">
              <a:extLst>
                <a:ext uri="{FF2B5EF4-FFF2-40B4-BE49-F238E27FC236}">
                  <a16:creationId xmlns:a16="http://schemas.microsoft.com/office/drawing/2014/main" id="{8330F01B-E45F-0A8F-41A7-B56A047242F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42" name="楕円 3">
              <a:extLst>
                <a:ext uri="{FF2B5EF4-FFF2-40B4-BE49-F238E27FC236}">
                  <a16:creationId xmlns:a16="http://schemas.microsoft.com/office/drawing/2014/main" id="{CB6789D0-A7A4-81BC-A168-B66B5B037FE8}"/>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43" name="楕円 4">
              <a:extLst>
                <a:ext uri="{FF2B5EF4-FFF2-40B4-BE49-F238E27FC236}">
                  <a16:creationId xmlns:a16="http://schemas.microsoft.com/office/drawing/2014/main" id="{DB495154-A8BC-2A5F-F2F2-A3808C10ABD4}"/>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244" name="楕円 5">
              <a:extLst>
                <a:ext uri="{FF2B5EF4-FFF2-40B4-BE49-F238E27FC236}">
                  <a16:creationId xmlns:a16="http://schemas.microsoft.com/office/drawing/2014/main" id="{2A1EB35F-B970-2A62-ED39-0AEEFC97E57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245" name="グループ化 28">
            <a:extLst>
              <a:ext uri="{FF2B5EF4-FFF2-40B4-BE49-F238E27FC236}">
                <a16:creationId xmlns:a16="http://schemas.microsoft.com/office/drawing/2014/main" id="{C1C7D221-259E-BDC8-A3F0-522BC654DC20}"/>
              </a:ext>
            </a:extLst>
          </p:cNvPr>
          <p:cNvGrpSpPr/>
          <p:nvPr/>
        </p:nvGrpSpPr>
        <p:grpSpPr>
          <a:xfrm>
            <a:off x="2933252" y="6216870"/>
            <a:ext cx="1292549" cy="311691"/>
            <a:chOff x="630197" y="1841158"/>
            <a:chExt cx="1289237" cy="321274"/>
          </a:xfrm>
          <a:solidFill>
            <a:schemeClr val="accent3">
              <a:lumMod val="75000"/>
            </a:schemeClr>
          </a:solidFill>
        </p:grpSpPr>
        <p:sp>
          <p:nvSpPr>
            <p:cNvPr id="246" name="楕円 2">
              <a:extLst>
                <a:ext uri="{FF2B5EF4-FFF2-40B4-BE49-F238E27FC236}">
                  <a16:creationId xmlns:a16="http://schemas.microsoft.com/office/drawing/2014/main" id="{D8D1EC34-0F9C-36A5-4CBF-2F475B9ED7F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47" name="楕円 3">
              <a:extLst>
                <a:ext uri="{FF2B5EF4-FFF2-40B4-BE49-F238E27FC236}">
                  <a16:creationId xmlns:a16="http://schemas.microsoft.com/office/drawing/2014/main" id="{36BC79FE-615F-4023-BBF5-C899ECD6A396}"/>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48" name="楕円 4">
              <a:extLst>
                <a:ext uri="{FF2B5EF4-FFF2-40B4-BE49-F238E27FC236}">
                  <a16:creationId xmlns:a16="http://schemas.microsoft.com/office/drawing/2014/main" id="{0B184A4F-FD95-2582-1B57-10E456A57572}"/>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249" name="楕円 5">
              <a:extLst>
                <a:ext uri="{FF2B5EF4-FFF2-40B4-BE49-F238E27FC236}">
                  <a16:creationId xmlns:a16="http://schemas.microsoft.com/office/drawing/2014/main" id="{3F4FE6C2-4475-C582-132C-63841351FF96}"/>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sp>
        <p:nvSpPr>
          <p:cNvPr id="250" name="楕円 7">
            <a:extLst>
              <a:ext uri="{FF2B5EF4-FFF2-40B4-BE49-F238E27FC236}">
                <a16:creationId xmlns:a16="http://schemas.microsoft.com/office/drawing/2014/main" id="{FE3A62D3-BFD5-DFE4-5E0E-34A6B13CF117}"/>
              </a:ext>
            </a:extLst>
          </p:cNvPr>
          <p:cNvSpPr/>
          <p:nvPr/>
        </p:nvSpPr>
        <p:spPr>
          <a:xfrm>
            <a:off x="5024835" y="3586583"/>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51" name="楕円 6">
            <a:extLst>
              <a:ext uri="{FF2B5EF4-FFF2-40B4-BE49-F238E27FC236}">
                <a16:creationId xmlns:a16="http://schemas.microsoft.com/office/drawing/2014/main" id="{7D0E6520-A1CE-6C89-C1FB-7E46C24FDDDE}"/>
              </a:ext>
            </a:extLst>
          </p:cNvPr>
          <p:cNvSpPr/>
          <p:nvPr/>
        </p:nvSpPr>
        <p:spPr>
          <a:xfrm>
            <a:off x="5024835" y="3586582"/>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252" name="楕円 7">
            <a:extLst>
              <a:ext uri="{FF2B5EF4-FFF2-40B4-BE49-F238E27FC236}">
                <a16:creationId xmlns:a16="http://schemas.microsoft.com/office/drawing/2014/main" id="{AAFAB5E9-C6A4-9DFC-AA66-8AF94C2E7950}"/>
              </a:ext>
            </a:extLst>
          </p:cNvPr>
          <p:cNvSpPr/>
          <p:nvPr/>
        </p:nvSpPr>
        <p:spPr>
          <a:xfrm>
            <a:off x="5364088" y="359307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53" name="楕円 6">
            <a:extLst>
              <a:ext uri="{FF2B5EF4-FFF2-40B4-BE49-F238E27FC236}">
                <a16:creationId xmlns:a16="http://schemas.microsoft.com/office/drawing/2014/main" id="{E3B6FE85-DCBF-4240-239B-62F0165EEE54}"/>
              </a:ext>
            </a:extLst>
          </p:cNvPr>
          <p:cNvSpPr/>
          <p:nvPr/>
        </p:nvSpPr>
        <p:spPr>
          <a:xfrm>
            <a:off x="5364088"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254" name="楕円 7">
            <a:extLst>
              <a:ext uri="{FF2B5EF4-FFF2-40B4-BE49-F238E27FC236}">
                <a16:creationId xmlns:a16="http://schemas.microsoft.com/office/drawing/2014/main" id="{C1109C58-C925-8688-C692-874C8B99F80C}"/>
              </a:ext>
            </a:extLst>
          </p:cNvPr>
          <p:cNvSpPr/>
          <p:nvPr/>
        </p:nvSpPr>
        <p:spPr>
          <a:xfrm>
            <a:off x="5698719" y="359476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55" name="楕円 6">
            <a:extLst>
              <a:ext uri="{FF2B5EF4-FFF2-40B4-BE49-F238E27FC236}">
                <a16:creationId xmlns:a16="http://schemas.microsoft.com/office/drawing/2014/main" id="{72177B0F-58DA-6756-C2D3-0779CE0A2C4B}"/>
              </a:ext>
            </a:extLst>
          </p:cNvPr>
          <p:cNvSpPr/>
          <p:nvPr/>
        </p:nvSpPr>
        <p:spPr>
          <a:xfrm>
            <a:off x="5698719"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256" name="楕円 7">
            <a:extLst>
              <a:ext uri="{FF2B5EF4-FFF2-40B4-BE49-F238E27FC236}">
                <a16:creationId xmlns:a16="http://schemas.microsoft.com/office/drawing/2014/main" id="{F9951C79-8E0F-FD69-8830-BCD9E0955DBB}"/>
              </a:ext>
            </a:extLst>
          </p:cNvPr>
          <p:cNvSpPr/>
          <p:nvPr/>
        </p:nvSpPr>
        <p:spPr>
          <a:xfrm>
            <a:off x="6054971" y="359358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57" name="楕円 6">
            <a:extLst>
              <a:ext uri="{FF2B5EF4-FFF2-40B4-BE49-F238E27FC236}">
                <a16:creationId xmlns:a16="http://schemas.microsoft.com/office/drawing/2014/main" id="{14822B66-37DD-4D02-347A-4305B642F3A5}"/>
              </a:ext>
            </a:extLst>
          </p:cNvPr>
          <p:cNvSpPr/>
          <p:nvPr/>
        </p:nvSpPr>
        <p:spPr>
          <a:xfrm>
            <a:off x="6057740"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nvGrpSpPr>
          <p:cNvPr id="9" name="グループ化 28">
            <a:extLst>
              <a:ext uri="{FF2B5EF4-FFF2-40B4-BE49-F238E27FC236}">
                <a16:creationId xmlns:a16="http://schemas.microsoft.com/office/drawing/2014/main" id="{5E3E2933-04E0-5C98-2B6D-B9D3BD1FCB05}"/>
              </a:ext>
            </a:extLst>
          </p:cNvPr>
          <p:cNvGrpSpPr/>
          <p:nvPr/>
        </p:nvGrpSpPr>
        <p:grpSpPr>
          <a:xfrm>
            <a:off x="2915816" y="3507398"/>
            <a:ext cx="1289237" cy="321274"/>
            <a:chOff x="630197" y="1841158"/>
            <a:chExt cx="1289237" cy="321274"/>
          </a:xfrm>
          <a:solidFill>
            <a:schemeClr val="accent3">
              <a:lumMod val="75000"/>
            </a:schemeClr>
          </a:solidFill>
        </p:grpSpPr>
        <p:sp>
          <p:nvSpPr>
            <p:cNvPr id="10" name="楕円 2">
              <a:extLst>
                <a:ext uri="{FF2B5EF4-FFF2-40B4-BE49-F238E27FC236}">
                  <a16:creationId xmlns:a16="http://schemas.microsoft.com/office/drawing/2014/main" id="{10BEEA5F-C4E2-D1DE-AEE3-76213F5B5DB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3">
              <a:extLst>
                <a:ext uri="{FF2B5EF4-FFF2-40B4-BE49-F238E27FC236}">
                  <a16:creationId xmlns:a16="http://schemas.microsoft.com/office/drawing/2014/main" id="{D344303D-1953-DB27-4B12-BFA86B8C2FC0}"/>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2" name="楕円 4">
              <a:extLst>
                <a:ext uri="{FF2B5EF4-FFF2-40B4-BE49-F238E27FC236}">
                  <a16:creationId xmlns:a16="http://schemas.microsoft.com/office/drawing/2014/main" id="{765AF8E1-CF6E-0615-B1FB-734F00F39F0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3" name="楕円 5">
              <a:extLst>
                <a:ext uri="{FF2B5EF4-FFF2-40B4-BE49-F238E27FC236}">
                  <a16:creationId xmlns:a16="http://schemas.microsoft.com/office/drawing/2014/main" id="{7912DE04-1AF3-0F96-9011-991DA7D8DE0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spTree>
    <p:extLst>
      <p:ext uri="{BB962C8B-B14F-4D97-AF65-F5344CB8AC3E}">
        <p14:creationId xmlns:p14="http://schemas.microsoft.com/office/powerpoint/2010/main" val="40324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500"/>
                                  </p:stCondLst>
                                  <p:childTnLst>
                                    <p:set>
                                      <p:cBhvr>
                                        <p:cTn id="9" dur="1" fill="hold">
                                          <p:stCondLst>
                                            <p:cond delay="0"/>
                                          </p:stCondLst>
                                        </p:cTn>
                                        <p:tgtEl>
                                          <p:spTgt spid="3"/>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childTnLst>
                          </p:cTn>
                        </p:par>
                        <p:par>
                          <p:cTn id="13" fill="hold">
                            <p:stCondLst>
                              <p:cond delay="500"/>
                            </p:stCondLst>
                            <p:childTnLst>
                              <p:par>
                                <p:cTn id="14" presetID="1" presetClass="exit" presetSubtype="0" fill="hold" nodeType="afterEffect">
                                  <p:stCondLst>
                                    <p:cond delay="500"/>
                                  </p:stCondLst>
                                  <p:childTnLst>
                                    <p:set>
                                      <p:cBhvr>
                                        <p:cTn id="15" dur="1" fill="hold">
                                          <p:stCondLst>
                                            <p:cond delay="0"/>
                                          </p:stCondLst>
                                        </p:cTn>
                                        <p:tgtEl>
                                          <p:spTgt spid="104"/>
                                        </p:tgtEl>
                                        <p:attrNameLst>
                                          <p:attrName>style.visibility</p:attrName>
                                        </p:attrNameLst>
                                      </p:cBhvr>
                                      <p:to>
                                        <p:strVal val="hidden"/>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par>
                          <p:cTn id="19" fill="hold">
                            <p:stCondLst>
                              <p:cond delay="1000"/>
                            </p:stCondLst>
                            <p:childTnLst>
                              <p:par>
                                <p:cTn id="20" presetID="1" presetClass="exit" presetSubtype="0" fill="hold" nodeType="afterEffect">
                                  <p:stCondLst>
                                    <p:cond delay="500"/>
                                  </p:stCondLst>
                                  <p:childTnLst>
                                    <p:set>
                                      <p:cBhvr>
                                        <p:cTn id="21" dur="1" fill="hold">
                                          <p:stCondLst>
                                            <p:cond delay="0"/>
                                          </p:stCondLst>
                                        </p:cTn>
                                        <p:tgtEl>
                                          <p:spTgt spid="115"/>
                                        </p:tgtEl>
                                        <p:attrNameLst>
                                          <p:attrName>style.visibility</p:attrName>
                                        </p:attrNameLst>
                                      </p:cBhvr>
                                      <p:to>
                                        <p:strVal val="hidden"/>
                                      </p:to>
                                    </p:se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120"/>
                                        </p:tgtEl>
                                        <p:attrNameLst>
                                          <p:attrName>style.visibility</p:attrName>
                                        </p:attrNameLst>
                                      </p:cBhvr>
                                      <p:to>
                                        <p:strVal val="visible"/>
                                      </p:to>
                                    </p:set>
                                  </p:childTnLst>
                                </p:cTn>
                              </p:par>
                            </p:childTnLst>
                          </p:cTn>
                        </p:par>
                        <p:par>
                          <p:cTn id="25" fill="hold">
                            <p:stCondLst>
                              <p:cond delay="1500"/>
                            </p:stCondLst>
                            <p:childTnLst>
                              <p:par>
                                <p:cTn id="26" presetID="1" presetClass="exit" presetSubtype="0" fill="hold" nodeType="afterEffect">
                                  <p:stCondLst>
                                    <p:cond delay="500"/>
                                  </p:stCondLst>
                                  <p:childTnLst>
                                    <p:set>
                                      <p:cBhvr>
                                        <p:cTn id="27" dur="1" fill="hold">
                                          <p:stCondLst>
                                            <p:cond delay="0"/>
                                          </p:stCondLst>
                                        </p:cTn>
                                        <p:tgtEl>
                                          <p:spTgt spid="120"/>
                                        </p:tgtEl>
                                        <p:attrNameLst>
                                          <p:attrName>style.visibility</p:attrName>
                                        </p:attrNameLst>
                                      </p:cBhvr>
                                      <p:to>
                                        <p:strVal val="hidden"/>
                                      </p:to>
                                    </p:se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0"/>
                                          </p:stCondLst>
                                        </p:cTn>
                                        <p:tgtEl>
                                          <p:spTgt spid="125"/>
                                        </p:tgtEl>
                                        <p:attrNameLst>
                                          <p:attrName>style.visibility</p:attrName>
                                        </p:attrNameLst>
                                      </p:cBhvr>
                                      <p:to>
                                        <p:strVal val="visible"/>
                                      </p:to>
                                    </p:set>
                                  </p:childTnLst>
                                </p:cTn>
                              </p:par>
                            </p:childTnLst>
                          </p:cTn>
                        </p:par>
                        <p:par>
                          <p:cTn id="31" fill="hold">
                            <p:stCondLst>
                              <p:cond delay="2000"/>
                            </p:stCondLst>
                            <p:childTnLst>
                              <p:par>
                                <p:cTn id="32" presetID="1" presetClass="exit" presetSubtype="0" fill="hold" nodeType="afterEffect">
                                  <p:stCondLst>
                                    <p:cond delay="500"/>
                                  </p:stCondLst>
                                  <p:childTnLst>
                                    <p:set>
                                      <p:cBhvr>
                                        <p:cTn id="33" dur="1" fill="hold">
                                          <p:stCondLst>
                                            <p:cond delay="0"/>
                                          </p:stCondLst>
                                        </p:cTn>
                                        <p:tgtEl>
                                          <p:spTgt spid="125"/>
                                        </p:tgtEl>
                                        <p:attrNameLst>
                                          <p:attrName>style.visibility</p:attrName>
                                        </p:attrNameLst>
                                      </p:cBhvr>
                                      <p:to>
                                        <p:strVal val="hidden"/>
                                      </p:to>
                                    </p:set>
                                  </p:childTnLst>
                                </p:cTn>
                              </p:par>
                            </p:childTnLst>
                          </p:cTn>
                        </p:par>
                        <p:par>
                          <p:cTn id="34" fill="hold">
                            <p:stCondLst>
                              <p:cond delay="2500"/>
                            </p:stCondLst>
                            <p:childTnLst>
                              <p:par>
                                <p:cTn id="35" presetID="1" presetClass="entr" presetSubtype="0" fill="hold" nodeType="afterEffect">
                                  <p:stCondLst>
                                    <p:cond delay="0"/>
                                  </p:stCondLst>
                                  <p:childTnLst>
                                    <p:set>
                                      <p:cBhvr>
                                        <p:cTn id="36" dur="1" fill="hold">
                                          <p:stCondLst>
                                            <p:cond delay="0"/>
                                          </p:stCondLst>
                                        </p:cTn>
                                        <p:tgtEl>
                                          <p:spTgt spid="130"/>
                                        </p:tgtEl>
                                        <p:attrNameLst>
                                          <p:attrName>style.visibility</p:attrName>
                                        </p:attrNameLst>
                                      </p:cBhvr>
                                      <p:to>
                                        <p:strVal val="visible"/>
                                      </p:to>
                                    </p:set>
                                  </p:childTnLst>
                                </p:cTn>
                              </p:par>
                            </p:childTnLst>
                          </p:cTn>
                        </p:par>
                        <p:par>
                          <p:cTn id="37" fill="hold">
                            <p:stCondLst>
                              <p:cond delay="2500"/>
                            </p:stCondLst>
                            <p:childTnLst>
                              <p:par>
                                <p:cTn id="38" presetID="1" presetClass="exit" presetSubtype="0" fill="hold" nodeType="afterEffect">
                                  <p:stCondLst>
                                    <p:cond delay="500"/>
                                  </p:stCondLst>
                                  <p:childTnLst>
                                    <p:set>
                                      <p:cBhvr>
                                        <p:cTn id="39" dur="1" fill="hold">
                                          <p:stCondLst>
                                            <p:cond delay="0"/>
                                          </p:stCondLst>
                                        </p:cTn>
                                        <p:tgtEl>
                                          <p:spTgt spid="130"/>
                                        </p:tgtEl>
                                        <p:attrNameLst>
                                          <p:attrName>style.visibility</p:attrName>
                                        </p:attrNameLst>
                                      </p:cBhvr>
                                      <p:to>
                                        <p:strVal val="hidden"/>
                                      </p:to>
                                    </p:set>
                                  </p:childTnLst>
                                </p:cTn>
                              </p:par>
                            </p:childTnLst>
                          </p:cTn>
                        </p:par>
                        <p:par>
                          <p:cTn id="40" fill="hold">
                            <p:stCondLst>
                              <p:cond delay="3000"/>
                            </p:stCondLst>
                            <p:childTnLst>
                              <p:par>
                                <p:cTn id="41" presetID="1" presetClass="entr" presetSubtype="0" fill="hold" nodeType="afterEffect">
                                  <p:stCondLst>
                                    <p:cond delay="0"/>
                                  </p:stCondLst>
                                  <p:childTnLst>
                                    <p:set>
                                      <p:cBhvr>
                                        <p:cTn id="42" dur="1" fill="hold">
                                          <p:stCondLst>
                                            <p:cond delay="0"/>
                                          </p:stCondLst>
                                        </p:cTn>
                                        <p:tgtEl>
                                          <p:spTgt spid="140"/>
                                        </p:tgtEl>
                                        <p:attrNameLst>
                                          <p:attrName>style.visibility</p:attrName>
                                        </p:attrNameLst>
                                      </p:cBhvr>
                                      <p:to>
                                        <p:strVal val="visible"/>
                                      </p:to>
                                    </p:set>
                                  </p:childTnLst>
                                </p:cTn>
                              </p:par>
                            </p:childTnLst>
                          </p:cTn>
                        </p:par>
                        <p:par>
                          <p:cTn id="43" fill="hold">
                            <p:stCondLst>
                              <p:cond delay="3000"/>
                            </p:stCondLst>
                            <p:childTnLst>
                              <p:par>
                                <p:cTn id="44" presetID="1" presetClass="exit" presetSubtype="0" fill="hold" nodeType="afterEffect">
                                  <p:stCondLst>
                                    <p:cond delay="500"/>
                                  </p:stCondLst>
                                  <p:childTnLst>
                                    <p:set>
                                      <p:cBhvr>
                                        <p:cTn id="45" dur="1" fill="hold">
                                          <p:stCondLst>
                                            <p:cond delay="0"/>
                                          </p:stCondLst>
                                        </p:cTn>
                                        <p:tgtEl>
                                          <p:spTgt spid="140"/>
                                        </p:tgtEl>
                                        <p:attrNameLst>
                                          <p:attrName>style.visibility</p:attrName>
                                        </p:attrNameLst>
                                      </p:cBhvr>
                                      <p:to>
                                        <p:strVal val="hidden"/>
                                      </p:to>
                                    </p:set>
                                  </p:childTnLst>
                                </p:cTn>
                              </p:par>
                            </p:childTnLst>
                          </p:cTn>
                        </p:par>
                        <p:par>
                          <p:cTn id="46" fill="hold">
                            <p:stCondLst>
                              <p:cond delay="3500"/>
                            </p:stCondLst>
                            <p:childTnLst>
                              <p:par>
                                <p:cTn id="47" presetID="1" presetClass="entr" presetSubtype="0" fill="hold" nodeType="afterEffect">
                                  <p:stCondLst>
                                    <p:cond delay="0"/>
                                  </p:stCondLst>
                                  <p:childTnLst>
                                    <p:set>
                                      <p:cBhvr>
                                        <p:cTn id="48" dur="1" fill="hold">
                                          <p:stCondLst>
                                            <p:cond delay="0"/>
                                          </p:stCondLst>
                                        </p:cTn>
                                        <p:tgtEl>
                                          <p:spTgt spid="145"/>
                                        </p:tgtEl>
                                        <p:attrNameLst>
                                          <p:attrName>style.visibility</p:attrName>
                                        </p:attrNameLst>
                                      </p:cBhvr>
                                      <p:to>
                                        <p:strVal val="visible"/>
                                      </p:to>
                                    </p:set>
                                  </p:childTnLst>
                                </p:cTn>
                              </p:par>
                            </p:childTnLst>
                          </p:cTn>
                        </p:par>
                        <p:par>
                          <p:cTn id="49" fill="hold">
                            <p:stCondLst>
                              <p:cond delay="3500"/>
                            </p:stCondLst>
                            <p:childTnLst>
                              <p:par>
                                <p:cTn id="50" presetID="1" presetClass="exit" presetSubtype="0" fill="hold" nodeType="afterEffect">
                                  <p:stCondLst>
                                    <p:cond delay="500"/>
                                  </p:stCondLst>
                                  <p:childTnLst>
                                    <p:set>
                                      <p:cBhvr>
                                        <p:cTn id="51" dur="1" fill="hold">
                                          <p:stCondLst>
                                            <p:cond delay="0"/>
                                          </p:stCondLst>
                                        </p:cTn>
                                        <p:tgtEl>
                                          <p:spTgt spid="145"/>
                                        </p:tgtEl>
                                        <p:attrNameLst>
                                          <p:attrName>style.visibility</p:attrName>
                                        </p:attrNameLst>
                                      </p:cBhvr>
                                      <p:to>
                                        <p:strVal val="hidden"/>
                                      </p:to>
                                    </p:set>
                                  </p:childTnLst>
                                </p:cTn>
                              </p:par>
                            </p:childTnLst>
                          </p:cTn>
                        </p:par>
                        <p:par>
                          <p:cTn id="52" fill="hold">
                            <p:stCondLst>
                              <p:cond delay="4000"/>
                            </p:stCondLst>
                            <p:childTnLst>
                              <p:par>
                                <p:cTn id="53" presetID="1" presetClass="entr" presetSubtype="0" fill="hold" nodeType="afterEffect">
                                  <p:stCondLst>
                                    <p:cond delay="0"/>
                                  </p:stCondLst>
                                  <p:childTnLst>
                                    <p:set>
                                      <p:cBhvr>
                                        <p:cTn id="54" dur="1" fill="hold">
                                          <p:stCondLst>
                                            <p:cond delay="0"/>
                                          </p:stCondLst>
                                        </p:cTn>
                                        <p:tgtEl>
                                          <p:spTgt spid="150"/>
                                        </p:tgtEl>
                                        <p:attrNameLst>
                                          <p:attrName>style.visibility</p:attrName>
                                        </p:attrNameLst>
                                      </p:cBhvr>
                                      <p:to>
                                        <p:strVal val="visible"/>
                                      </p:to>
                                    </p:set>
                                  </p:childTnLst>
                                </p:cTn>
                              </p:par>
                            </p:childTnLst>
                          </p:cTn>
                        </p:par>
                        <p:par>
                          <p:cTn id="55" fill="hold">
                            <p:stCondLst>
                              <p:cond delay="4000"/>
                            </p:stCondLst>
                            <p:childTnLst>
                              <p:par>
                                <p:cTn id="56" presetID="1" presetClass="exit" presetSubtype="0" fill="hold" nodeType="afterEffect">
                                  <p:stCondLst>
                                    <p:cond delay="500"/>
                                  </p:stCondLst>
                                  <p:childTnLst>
                                    <p:set>
                                      <p:cBhvr>
                                        <p:cTn id="57" dur="1" fill="hold">
                                          <p:stCondLst>
                                            <p:cond delay="0"/>
                                          </p:stCondLst>
                                        </p:cTn>
                                        <p:tgtEl>
                                          <p:spTgt spid="150"/>
                                        </p:tgtEl>
                                        <p:attrNameLst>
                                          <p:attrName>style.visibility</p:attrName>
                                        </p:attrNameLst>
                                      </p:cBhvr>
                                      <p:to>
                                        <p:strVal val="hidden"/>
                                      </p:to>
                                    </p:set>
                                  </p:childTnLst>
                                </p:cTn>
                              </p:par>
                            </p:childTnLst>
                          </p:cTn>
                        </p:par>
                        <p:par>
                          <p:cTn id="58" fill="hold">
                            <p:stCondLst>
                              <p:cond delay="4500"/>
                            </p:stCondLst>
                            <p:childTnLst>
                              <p:par>
                                <p:cTn id="59" presetID="1" presetClass="entr" presetSubtype="0" fill="hold" nodeType="afterEffect">
                                  <p:stCondLst>
                                    <p:cond delay="0"/>
                                  </p:stCondLst>
                                  <p:childTnLst>
                                    <p:set>
                                      <p:cBhvr>
                                        <p:cTn id="60" dur="1" fill="hold">
                                          <p:stCondLst>
                                            <p:cond delay="0"/>
                                          </p:stCondLst>
                                        </p:cTn>
                                        <p:tgtEl>
                                          <p:spTgt spid="170"/>
                                        </p:tgtEl>
                                        <p:attrNameLst>
                                          <p:attrName>style.visibility</p:attrName>
                                        </p:attrNameLst>
                                      </p:cBhvr>
                                      <p:to>
                                        <p:strVal val="visible"/>
                                      </p:to>
                                    </p:set>
                                  </p:childTnLst>
                                </p:cTn>
                              </p:par>
                            </p:childTnLst>
                          </p:cTn>
                        </p:par>
                        <p:par>
                          <p:cTn id="61" fill="hold">
                            <p:stCondLst>
                              <p:cond delay="4500"/>
                            </p:stCondLst>
                            <p:childTnLst>
                              <p:par>
                                <p:cTn id="62" presetID="1" presetClass="exit" presetSubtype="0" fill="hold" nodeType="afterEffect">
                                  <p:stCondLst>
                                    <p:cond delay="500"/>
                                  </p:stCondLst>
                                  <p:childTnLst>
                                    <p:set>
                                      <p:cBhvr>
                                        <p:cTn id="63" dur="1" fill="hold">
                                          <p:stCondLst>
                                            <p:cond delay="0"/>
                                          </p:stCondLst>
                                        </p:cTn>
                                        <p:tgtEl>
                                          <p:spTgt spid="170"/>
                                        </p:tgtEl>
                                        <p:attrNameLst>
                                          <p:attrName>style.visibility</p:attrName>
                                        </p:attrNameLst>
                                      </p:cBhvr>
                                      <p:to>
                                        <p:strVal val="hidden"/>
                                      </p:to>
                                    </p:set>
                                  </p:childTnLst>
                                </p:cTn>
                              </p:par>
                            </p:childTnLst>
                          </p:cTn>
                        </p:par>
                        <p:par>
                          <p:cTn id="64" fill="hold">
                            <p:stCondLst>
                              <p:cond delay="5000"/>
                            </p:stCondLst>
                            <p:childTnLst>
                              <p:par>
                                <p:cTn id="65" presetID="1" presetClass="entr" presetSubtype="0" fill="hold" nodeType="afterEffect">
                                  <p:stCondLst>
                                    <p:cond delay="0"/>
                                  </p:stCondLst>
                                  <p:childTnLst>
                                    <p:set>
                                      <p:cBhvr>
                                        <p:cTn id="66" dur="1" fill="hold">
                                          <p:stCondLst>
                                            <p:cond delay="0"/>
                                          </p:stCondLst>
                                        </p:cTn>
                                        <p:tgtEl>
                                          <p:spTgt spid="220"/>
                                        </p:tgtEl>
                                        <p:attrNameLst>
                                          <p:attrName>style.visibility</p:attrName>
                                        </p:attrNameLst>
                                      </p:cBhvr>
                                      <p:to>
                                        <p:strVal val="visible"/>
                                      </p:to>
                                    </p:set>
                                  </p:childTnLst>
                                </p:cTn>
                              </p:par>
                            </p:childTnLst>
                          </p:cTn>
                        </p:par>
                        <p:par>
                          <p:cTn id="67" fill="hold">
                            <p:stCondLst>
                              <p:cond delay="5000"/>
                            </p:stCondLst>
                            <p:childTnLst>
                              <p:par>
                                <p:cTn id="68" presetID="1" presetClass="exit" presetSubtype="0" fill="hold" nodeType="afterEffect">
                                  <p:stCondLst>
                                    <p:cond delay="500"/>
                                  </p:stCondLst>
                                  <p:childTnLst>
                                    <p:set>
                                      <p:cBhvr>
                                        <p:cTn id="69" dur="1" fill="hold">
                                          <p:stCondLst>
                                            <p:cond delay="0"/>
                                          </p:stCondLst>
                                        </p:cTn>
                                        <p:tgtEl>
                                          <p:spTgt spid="220"/>
                                        </p:tgtEl>
                                        <p:attrNameLst>
                                          <p:attrName>style.visibility</p:attrName>
                                        </p:attrNameLst>
                                      </p:cBhvr>
                                      <p:to>
                                        <p:strVal val="hidden"/>
                                      </p:to>
                                    </p:set>
                                  </p:childTnLst>
                                </p:cTn>
                              </p:par>
                            </p:childTnLst>
                          </p:cTn>
                        </p:par>
                        <p:par>
                          <p:cTn id="70" fill="hold">
                            <p:stCondLst>
                              <p:cond delay="5500"/>
                            </p:stCondLst>
                            <p:childTnLst>
                              <p:par>
                                <p:cTn id="71" presetID="1" presetClass="entr" presetSubtype="0" fill="hold" nodeType="afterEffect">
                                  <p:stCondLst>
                                    <p:cond delay="0"/>
                                  </p:stCondLst>
                                  <p:childTnLst>
                                    <p:set>
                                      <p:cBhvr>
                                        <p:cTn id="72" dur="1" fill="hold">
                                          <p:stCondLst>
                                            <p:cond delay="0"/>
                                          </p:stCondLst>
                                        </p:cTn>
                                        <p:tgtEl>
                                          <p:spTgt spid="225"/>
                                        </p:tgtEl>
                                        <p:attrNameLst>
                                          <p:attrName>style.visibility</p:attrName>
                                        </p:attrNameLst>
                                      </p:cBhvr>
                                      <p:to>
                                        <p:strVal val="visible"/>
                                      </p:to>
                                    </p:set>
                                  </p:childTnLst>
                                </p:cTn>
                              </p:par>
                            </p:childTnLst>
                          </p:cTn>
                        </p:par>
                        <p:par>
                          <p:cTn id="73" fill="hold">
                            <p:stCondLst>
                              <p:cond delay="5500"/>
                            </p:stCondLst>
                            <p:childTnLst>
                              <p:par>
                                <p:cTn id="74" presetID="1" presetClass="exit" presetSubtype="0" fill="hold" nodeType="afterEffect">
                                  <p:stCondLst>
                                    <p:cond delay="500"/>
                                  </p:stCondLst>
                                  <p:childTnLst>
                                    <p:set>
                                      <p:cBhvr>
                                        <p:cTn id="75" dur="1" fill="hold">
                                          <p:stCondLst>
                                            <p:cond delay="0"/>
                                          </p:stCondLst>
                                        </p:cTn>
                                        <p:tgtEl>
                                          <p:spTgt spid="225"/>
                                        </p:tgtEl>
                                        <p:attrNameLst>
                                          <p:attrName>style.visibility</p:attrName>
                                        </p:attrNameLst>
                                      </p:cBhvr>
                                      <p:to>
                                        <p:strVal val="hidden"/>
                                      </p:to>
                                    </p:set>
                                  </p:childTnLst>
                                </p:cTn>
                              </p:par>
                            </p:childTnLst>
                          </p:cTn>
                        </p:par>
                        <p:par>
                          <p:cTn id="76" fill="hold">
                            <p:stCondLst>
                              <p:cond delay="6000"/>
                            </p:stCondLst>
                            <p:childTnLst>
                              <p:par>
                                <p:cTn id="77" presetID="1" presetClass="entr" presetSubtype="0" fill="hold" nodeType="afterEffect">
                                  <p:stCondLst>
                                    <p:cond delay="0"/>
                                  </p:stCondLst>
                                  <p:childTnLst>
                                    <p:set>
                                      <p:cBhvr>
                                        <p:cTn id="78" dur="1" fill="hold">
                                          <p:stCondLst>
                                            <p:cond delay="0"/>
                                          </p:stCondLst>
                                        </p:cTn>
                                        <p:tgtEl>
                                          <p:spTgt spid="230"/>
                                        </p:tgtEl>
                                        <p:attrNameLst>
                                          <p:attrName>style.visibility</p:attrName>
                                        </p:attrNameLst>
                                      </p:cBhvr>
                                      <p:to>
                                        <p:strVal val="visible"/>
                                      </p:to>
                                    </p:set>
                                  </p:childTnLst>
                                </p:cTn>
                              </p:par>
                            </p:childTnLst>
                          </p:cTn>
                        </p:par>
                        <p:par>
                          <p:cTn id="79" fill="hold">
                            <p:stCondLst>
                              <p:cond delay="6000"/>
                            </p:stCondLst>
                            <p:childTnLst>
                              <p:par>
                                <p:cTn id="80" presetID="1" presetClass="exit" presetSubtype="0" fill="hold" nodeType="afterEffect">
                                  <p:stCondLst>
                                    <p:cond delay="500"/>
                                  </p:stCondLst>
                                  <p:childTnLst>
                                    <p:set>
                                      <p:cBhvr>
                                        <p:cTn id="81" dur="1" fill="hold">
                                          <p:stCondLst>
                                            <p:cond delay="0"/>
                                          </p:stCondLst>
                                        </p:cTn>
                                        <p:tgtEl>
                                          <p:spTgt spid="230"/>
                                        </p:tgtEl>
                                        <p:attrNameLst>
                                          <p:attrName>style.visibility</p:attrName>
                                        </p:attrNameLst>
                                      </p:cBhvr>
                                      <p:to>
                                        <p:strVal val="hidden"/>
                                      </p:to>
                                    </p:set>
                                  </p:childTnLst>
                                </p:cTn>
                              </p:par>
                            </p:childTnLst>
                          </p:cTn>
                        </p:par>
                        <p:par>
                          <p:cTn id="82" fill="hold">
                            <p:stCondLst>
                              <p:cond delay="6500"/>
                            </p:stCondLst>
                            <p:childTnLst>
                              <p:par>
                                <p:cTn id="83" presetID="1" presetClass="entr" presetSubtype="0" fill="hold" nodeType="afterEffect">
                                  <p:stCondLst>
                                    <p:cond delay="0"/>
                                  </p:stCondLst>
                                  <p:childTnLst>
                                    <p:set>
                                      <p:cBhvr>
                                        <p:cTn id="84" dur="1" fill="hold">
                                          <p:stCondLst>
                                            <p:cond delay="0"/>
                                          </p:stCondLst>
                                        </p:cTn>
                                        <p:tgtEl>
                                          <p:spTgt spid="235"/>
                                        </p:tgtEl>
                                        <p:attrNameLst>
                                          <p:attrName>style.visibility</p:attrName>
                                        </p:attrNameLst>
                                      </p:cBhvr>
                                      <p:to>
                                        <p:strVal val="visible"/>
                                      </p:to>
                                    </p:set>
                                  </p:childTnLst>
                                </p:cTn>
                              </p:par>
                            </p:childTnLst>
                          </p:cTn>
                        </p:par>
                        <p:par>
                          <p:cTn id="85" fill="hold">
                            <p:stCondLst>
                              <p:cond delay="6500"/>
                            </p:stCondLst>
                            <p:childTnLst>
                              <p:par>
                                <p:cTn id="86" presetID="1" presetClass="exit" presetSubtype="0" fill="hold" nodeType="afterEffect">
                                  <p:stCondLst>
                                    <p:cond delay="500"/>
                                  </p:stCondLst>
                                  <p:childTnLst>
                                    <p:set>
                                      <p:cBhvr>
                                        <p:cTn id="87" dur="1" fill="hold">
                                          <p:stCondLst>
                                            <p:cond delay="0"/>
                                          </p:stCondLst>
                                        </p:cTn>
                                        <p:tgtEl>
                                          <p:spTgt spid="235"/>
                                        </p:tgtEl>
                                        <p:attrNameLst>
                                          <p:attrName>style.visibility</p:attrName>
                                        </p:attrNameLst>
                                      </p:cBhvr>
                                      <p:to>
                                        <p:strVal val="hidden"/>
                                      </p:to>
                                    </p:set>
                                  </p:childTnLst>
                                </p:cTn>
                              </p:par>
                            </p:childTnLst>
                          </p:cTn>
                        </p:par>
                        <p:par>
                          <p:cTn id="88" fill="hold">
                            <p:stCondLst>
                              <p:cond delay="7000"/>
                            </p:stCondLst>
                            <p:childTnLst>
                              <p:par>
                                <p:cTn id="89" presetID="1" presetClass="entr" presetSubtype="0" fill="hold" nodeType="afterEffect">
                                  <p:stCondLst>
                                    <p:cond delay="0"/>
                                  </p:stCondLst>
                                  <p:childTnLst>
                                    <p:set>
                                      <p:cBhvr>
                                        <p:cTn id="90" dur="1" fill="hold">
                                          <p:stCondLst>
                                            <p:cond delay="0"/>
                                          </p:stCondLst>
                                        </p:cTn>
                                        <p:tgtEl>
                                          <p:spTgt spid="240"/>
                                        </p:tgtEl>
                                        <p:attrNameLst>
                                          <p:attrName>style.visibility</p:attrName>
                                        </p:attrNameLst>
                                      </p:cBhvr>
                                      <p:to>
                                        <p:strVal val="visible"/>
                                      </p:to>
                                    </p:set>
                                  </p:childTnLst>
                                </p:cTn>
                              </p:par>
                            </p:childTnLst>
                          </p:cTn>
                        </p:par>
                        <p:par>
                          <p:cTn id="91" fill="hold">
                            <p:stCondLst>
                              <p:cond delay="7000"/>
                            </p:stCondLst>
                            <p:childTnLst>
                              <p:par>
                                <p:cTn id="92" presetID="1" presetClass="exit" presetSubtype="0" fill="hold" nodeType="afterEffect">
                                  <p:stCondLst>
                                    <p:cond delay="500"/>
                                  </p:stCondLst>
                                  <p:childTnLst>
                                    <p:set>
                                      <p:cBhvr>
                                        <p:cTn id="93" dur="1" fill="hold">
                                          <p:stCondLst>
                                            <p:cond delay="0"/>
                                          </p:stCondLst>
                                        </p:cTn>
                                        <p:tgtEl>
                                          <p:spTgt spid="240"/>
                                        </p:tgtEl>
                                        <p:attrNameLst>
                                          <p:attrName>style.visibility</p:attrName>
                                        </p:attrNameLst>
                                      </p:cBhvr>
                                      <p:to>
                                        <p:strVal val="hidden"/>
                                      </p:to>
                                    </p:set>
                                  </p:childTnLst>
                                </p:cTn>
                              </p:par>
                            </p:childTnLst>
                          </p:cTn>
                        </p:par>
                        <p:par>
                          <p:cTn id="94" fill="hold">
                            <p:stCondLst>
                              <p:cond delay="7500"/>
                            </p:stCondLst>
                            <p:childTnLst>
                              <p:par>
                                <p:cTn id="95" presetID="1" presetClass="entr" presetSubtype="0" fill="hold" nodeType="afterEffect">
                                  <p:stCondLst>
                                    <p:cond delay="0"/>
                                  </p:stCondLst>
                                  <p:childTnLst>
                                    <p:set>
                                      <p:cBhvr>
                                        <p:cTn id="96" dur="1" fill="hold">
                                          <p:stCondLst>
                                            <p:cond delay="0"/>
                                          </p:stCondLst>
                                        </p:cTn>
                                        <p:tgtEl>
                                          <p:spTgt spid="245"/>
                                        </p:tgtEl>
                                        <p:attrNameLst>
                                          <p:attrName>style.visibility</p:attrName>
                                        </p:attrNameLst>
                                      </p:cBhvr>
                                      <p:to>
                                        <p:strVal val="visible"/>
                                      </p:to>
                                    </p:set>
                                  </p:childTnLst>
                                </p:cTn>
                              </p:par>
                            </p:childTnLst>
                          </p:cTn>
                        </p:par>
                        <p:par>
                          <p:cTn id="97" fill="hold">
                            <p:stCondLst>
                              <p:cond delay="7500"/>
                            </p:stCondLst>
                            <p:childTnLst>
                              <p:par>
                                <p:cTn id="98" presetID="1" presetClass="exit" presetSubtype="0" fill="hold" nodeType="afterEffect">
                                  <p:stCondLst>
                                    <p:cond delay="500"/>
                                  </p:stCondLst>
                                  <p:childTnLst>
                                    <p:set>
                                      <p:cBhvr>
                                        <p:cTn id="99" dur="1" fill="hold">
                                          <p:stCondLst>
                                            <p:cond delay="0"/>
                                          </p:stCondLst>
                                        </p:cTn>
                                        <p:tgtEl>
                                          <p:spTgt spid="245"/>
                                        </p:tgtEl>
                                        <p:attrNameLst>
                                          <p:attrName>style.visibility</p:attrName>
                                        </p:attrNameLst>
                                      </p:cBhvr>
                                      <p:to>
                                        <p:strVal val="hidden"/>
                                      </p:to>
                                    </p:set>
                                  </p:childTnLst>
                                </p:cTn>
                              </p:par>
                            </p:childTnLst>
                          </p:cTn>
                        </p:par>
                        <p:par>
                          <p:cTn id="100" fill="hold">
                            <p:stCondLst>
                              <p:cond delay="8000"/>
                            </p:stCondLst>
                            <p:childTnLst>
                              <p:par>
                                <p:cTn id="101" presetID="1" presetClass="entr" presetSubtype="0" fill="hold" nodeType="afterEffect">
                                  <p:stCondLst>
                                    <p:cond delay="0"/>
                                  </p:stCondLst>
                                  <p:childTnLst>
                                    <p:set>
                                      <p:cBhvr>
                                        <p:cTn id="102" dur="1" fill="hold">
                                          <p:stCondLst>
                                            <p:cond delay="0"/>
                                          </p:stCondLst>
                                        </p:cTn>
                                        <p:tgtEl>
                                          <p:spTgt spid="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repeatCount="indefinite" fill="hold" grpId="0" nodeType="clickEffect">
                                  <p:stCondLst>
                                    <p:cond delay="0"/>
                                  </p:stCondLst>
                                  <p:childTnLst>
                                    <p:set>
                                      <p:cBhvr>
                                        <p:cTn id="106" dur="1" fill="hold">
                                          <p:stCondLst>
                                            <p:cond delay="0"/>
                                          </p:stCondLst>
                                        </p:cTn>
                                        <p:tgtEl>
                                          <p:spTgt spid="251"/>
                                        </p:tgtEl>
                                        <p:attrNameLst>
                                          <p:attrName>style.visibility</p:attrName>
                                        </p:attrNameLst>
                                      </p:cBhvr>
                                      <p:to>
                                        <p:strVal val="visible"/>
                                      </p:to>
                                    </p:set>
                                    <p:animEffect transition="in" filter="fade">
                                      <p:cBhvr>
                                        <p:cTn id="107" dur="500"/>
                                        <p:tgtEl>
                                          <p:spTgt spid="25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50"/>
                                        </p:tgtEl>
                                        <p:attrNameLst>
                                          <p:attrName>style.visibility</p:attrName>
                                        </p:attrNameLst>
                                      </p:cBhvr>
                                      <p:to>
                                        <p:strVal val="visible"/>
                                      </p:to>
                                    </p:set>
                                    <p:animEffect transition="in" filter="fade">
                                      <p:cBhvr>
                                        <p:cTn id="110" dur="500"/>
                                        <p:tgtEl>
                                          <p:spTgt spid="250"/>
                                        </p:tgtEl>
                                      </p:cBhvr>
                                    </p:animEffect>
                                  </p:childTnLst>
                                </p:cTn>
                              </p:par>
                              <p:par>
                                <p:cTn id="111" presetID="10" presetClass="entr" presetSubtype="0" repeatCount="indefinite" fill="hold" grpId="0" nodeType="withEffect">
                                  <p:stCondLst>
                                    <p:cond delay="0"/>
                                  </p:stCondLst>
                                  <p:childTnLst>
                                    <p:set>
                                      <p:cBhvr>
                                        <p:cTn id="112" dur="1" fill="hold">
                                          <p:stCondLst>
                                            <p:cond delay="0"/>
                                          </p:stCondLst>
                                        </p:cTn>
                                        <p:tgtEl>
                                          <p:spTgt spid="253"/>
                                        </p:tgtEl>
                                        <p:attrNameLst>
                                          <p:attrName>style.visibility</p:attrName>
                                        </p:attrNameLst>
                                      </p:cBhvr>
                                      <p:to>
                                        <p:strVal val="visible"/>
                                      </p:to>
                                    </p:set>
                                    <p:animEffect transition="in" filter="fade">
                                      <p:cBhvr>
                                        <p:cTn id="113" dur="500"/>
                                        <p:tgtEl>
                                          <p:spTgt spid="253"/>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52"/>
                                        </p:tgtEl>
                                        <p:attrNameLst>
                                          <p:attrName>style.visibility</p:attrName>
                                        </p:attrNameLst>
                                      </p:cBhvr>
                                      <p:to>
                                        <p:strVal val="visible"/>
                                      </p:to>
                                    </p:set>
                                    <p:animEffect transition="in" filter="fade">
                                      <p:cBhvr>
                                        <p:cTn id="116" dur="500"/>
                                        <p:tgtEl>
                                          <p:spTgt spid="252"/>
                                        </p:tgtEl>
                                      </p:cBhvr>
                                    </p:animEffect>
                                  </p:childTnLst>
                                </p:cTn>
                              </p:par>
                              <p:par>
                                <p:cTn id="117" presetID="10" presetClass="entr" presetSubtype="0" repeatCount="indefinite" fill="hold" grpId="0" nodeType="withEffect">
                                  <p:stCondLst>
                                    <p:cond delay="0"/>
                                  </p:stCondLst>
                                  <p:childTnLst>
                                    <p:set>
                                      <p:cBhvr>
                                        <p:cTn id="118" dur="1" fill="hold">
                                          <p:stCondLst>
                                            <p:cond delay="0"/>
                                          </p:stCondLst>
                                        </p:cTn>
                                        <p:tgtEl>
                                          <p:spTgt spid="255"/>
                                        </p:tgtEl>
                                        <p:attrNameLst>
                                          <p:attrName>style.visibility</p:attrName>
                                        </p:attrNameLst>
                                      </p:cBhvr>
                                      <p:to>
                                        <p:strVal val="visible"/>
                                      </p:to>
                                    </p:set>
                                    <p:animEffect transition="in" filter="fade">
                                      <p:cBhvr>
                                        <p:cTn id="119" dur="500"/>
                                        <p:tgtEl>
                                          <p:spTgt spid="25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54"/>
                                        </p:tgtEl>
                                        <p:attrNameLst>
                                          <p:attrName>style.visibility</p:attrName>
                                        </p:attrNameLst>
                                      </p:cBhvr>
                                      <p:to>
                                        <p:strVal val="visible"/>
                                      </p:to>
                                    </p:set>
                                    <p:animEffect transition="in" filter="fade">
                                      <p:cBhvr>
                                        <p:cTn id="122" dur="500"/>
                                        <p:tgtEl>
                                          <p:spTgt spid="254"/>
                                        </p:tgtEl>
                                      </p:cBhvr>
                                    </p:animEffect>
                                  </p:childTnLst>
                                </p:cTn>
                              </p:par>
                              <p:par>
                                <p:cTn id="123" presetID="10" presetClass="entr" presetSubtype="0" repeatCount="indefinite" fill="hold" grpId="0" nodeType="withEffect">
                                  <p:stCondLst>
                                    <p:cond delay="0"/>
                                  </p:stCondLst>
                                  <p:childTnLst>
                                    <p:set>
                                      <p:cBhvr>
                                        <p:cTn id="124" dur="1" fill="hold">
                                          <p:stCondLst>
                                            <p:cond delay="0"/>
                                          </p:stCondLst>
                                        </p:cTn>
                                        <p:tgtEl>
                                          <p:spTgt spid="257"/>
                                        </p:tgtEl>
                                        <p:attrNameLst>
                                          <p:attrName>style.visibility</p:attrName>
                                        </p:attrNameLst>
                                      </p:cBhvr>
                                      <p:to>
                                        <p:strVal val="visible"/>
                                      </p:to>
                                    </p:set>
                                    <p:animEffect transition="in" filter="fade">
                                      <p:cBhvr>
                                        <p:cTn id="125" dur="500"/>
                                        <p:tgtEl>
                                          <p:spTgt spid="257"/>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256"/>
                                        </p:tgtEl>
                                        <p:attrNameLst>
                                          <p:attrName>style.visibility</p:attrName>
                                        </p:attrNameLst>
                                      </p:cBhvr>
                                      <p:to>
                                        <p:strVal val="visible"/>
                                      </p:to>
                                    </p:set>
                                    <p:animEffect transition="in" filter="fade">
                                      <p:cBhvr>
                                        <p:cTn id="128" dur="500"/>
                                        <p:tgtEl>
                                          <p:spTgt spid="256"/>
                                        </p:tgtEl>
                                      </p:cBhvr>
                                    </p:animEffect>
                                  </p:childTnLst>
                                </p:cTn>
                              </p:par>
                              <p:par>
                                <p:cTn id="129" presetID="22" presetClass="entr" presetSubtype="8" fill="hold" grpId="1" nodeType="withEffect">
                                  <p:stCondLst>
                                    <p:cond delay="0"/>
                                  </p:stCondLst>
                                  <p:childTnLst>
                                    <p:set>
                                      <p:cBhvr>
                                        <p:cTn id="130" dur="1" fill="hold">
                                          <p:stCondLst>
                                            <p:cond delay="0"/>
                                          </p:stCondLst>
                                        </p:cTn>
                                        <p:tgtEl>
                                          <p:spTgt spid="250"/>
                                        </p:tgtEl>
                                        <p:attrNameLst>
                                          <p:attrName>style.visibility</p:attrName>
                                        </p:attrNameLst>
                                      </p:cBhvr>
                                      <p:to>
                                        <p:strVal val="visible"/>
                                      </p:to>
                                    </p:set>
                                    <p:animEffect transition="in" filter="wipe(left)">
                                      <p:cBhvr>
                                        <p:cTn id="131" dur="500"/>
                                        <p:tgtEl>
                                          <p:spTgt spid="250"/>
                                        </p:tgtEl>
                                      </p:cBhvr>
                                    </p:animEffect>
                                  </p:childTnLst>
                                </p:cTn>
                              </p:par>
                              <p:par>
                                <p:cTn id="132" presetID="22" presetClass="entr" presetSubtype="8" fill="hold" grpId="1" nodeType="withEffect">
                                  <p:stCondLst>
                                    <p:cond delay="0"/>
                                  </p:stCondLst>
                                  <p:childTnLst>
                                    <p:set>
                                      <p:cBhvr>
                                        <p:cTn id="133" dur="1" fill="hold">
                                          <p:stCondLst>
                                            <p:cond delay="0"/>
                                          </p:stCondLst>
                                        </p:cTn>
                                        <p:tgtEl>
                                          <p:spTgt spid="251"/>
                                        </p:tgtEl>
                                        <p:attrNameLst>
                                          <p:attrName>style.visibility</p:attrName>
                                        </p:attrNameLst>
                                      </p:cBhvr>
                                      <p:to>
                                        <p:strVal val="visible"/>
                                      </p:to>
                                    </p:set>
                                    <p:animEffect transition="in" filter="wipe(left)">
                                      <p:cBhvr>
                                        <p:cTn id="134" dur="500"/>
                                        <p:tgtEl>
                                          <p:spTgt spid="251"/>
                                        </p:tgtEl>
                                      </p:cBhvr>
                                    </p:animEffect>
                                  </p:childTnLst>
                                </p:cTn>
                              </p:par>
                              <p:par>
                                <p:cTn id="135" presetID="22" presetClass="entr" presetSubtype="8" fill="hold" grpId="1" nodeType="withEffect">
                                  <p:stCondLst>
                                    <p:cond delay="0"/>
                                  </p:stCondLst>
                                  <p:childTnLst>
                                    <p:set>
                                      <p:cBhvr>
                                        <p:cTn id="136" dur="1" fill="hold">
                                          <p:stCondLst>
                                            <p:cond delay="0"/>
                                          </p:stCondLst>
                                        </p:cTn>
                                        <p:tgtEl>
                                          <p:spTgt spid="252"/>
                                        </p:tgtEl>
                                        <p:attrNameLst>
                                          <p:attrName>style.visibility</p:attrName>
                                        </p:attrNameLst>
                                      </p:cBhvr>
                                      <p:to>
                                        <p:strVal val="visible"/>
                                      </p:to>
                                    </p:set>
                                    <p:animEffect transition="in" filter="wipe(left)">
                                      <p:cBhvr>
                                        <p:cTn id="137" dur="500"/>
                                        <p:tgtEl>
                                          <p:spTgt spid="252"/>
                                        </p:tgtEl>
                                      </p:cBhvr>
                                    </p:animEffect>
                                  </p:childTnLst>
                                </p:cTn>
                              </p:par>
                              <p:par>
                                <p:cTn id="138" presetID="22" presetClass="entr" presetSubtype="8" fill="hold" grpId="1" nodeType="withEffect">
                                  <p:stCondLst>
                                    <p:cond delay="0"/>
                                  </p:stCondLst>
                                  <p:childTnLst>
                                    <p:set>
                                      <p:cBhvr>
                                        <p:cTn id="139" dur="1" fill="hold">
                                          <p:stCondLst>
                                            <p:cond delay="0"/>
                                          </p:stCondLst>
                                        </p:cTn>
                                        <p:tgtEl>
                                          <p:spTgt spid="253"/>
                                        </p:tgtEl>
                                        <p:attrNameLst>
                                          <p:attrName>style.visibility</p:attrName>
                                        </p:attrNameLst>
                                      </p:cBhvr>
                                      <p:to>
                                        <p:strVal val="visible"/>
                                      </p:to>
                                    </p:set>
                                    <p:animEffect transition="in" filter="wipe(left)">
                                      <p:cBhvr>
                                        <p:cTn id="140" dur="500"/>
                                        <p:tgtEl>
                                          <p:spTgt spid="253"/>
                                        </p:tgtEl>
                                      </p:cBhvr>
                                    </p:animEffect>
                                  </p:childTnLst>
                                </p:cTn>
                              </p:par>
                              <p:par>
                                <p:cTn id="141" presetID="22" presetClass="entr" presetSubtype="8" fill="hold" grpId="1" nodeType="withEffect">
                                  <p:stCondLst>
                                    <p:cond delay="0"/>
                                  </p:stCondLst>
                                  <p:childTnLst>
                                    <p:set>
                                      <p:cBhvr>
                                        <p:cTn id="142" dur="1" fill="hold">
                                          <p:stCondLst>
                                            <p:cond delay="0"/>
                                          </p:stCondLst>
                                        </p:cTn>
                                        <p:tgtEl>
                                          <p:spTgt spid="254"/>
                                        </p:tgtEl>
                                        <p:attrNameLst>
                                          <p:attrName>style.visibility</p:attrName>
                                        </p:attrNameLst>
                                      </p:cBhvr>
                                      <p:to>
                                        <p:strVal val="visible"/>
                                      </p:to>
                                    </p:set>
                                    <p:animEffect transition="in" filter="wipe(left)">
                                      <p:cBhvr>
                                        <p:cTn id="143" dur="500"/>
                                        <p:tgtEl>
                                          <p:spTgt spid="254"/>
                                        </p:tgtEl>
                                      </p:cBhvr>
                                    </p:animEffect>
                                  </p:childTnLst>
                                </p:cTn>
                              </p:par>
                              <p:par>
                                <p:cTn id="144" presetID="22" presetClass="entr" presetSubtype="8" fill="hold" grpId="1" nodeType="withEffect">
                                  <p:stCondLst>
                                    <p:cond delay="0"/>
                                  </p:stCondLst>
                                  <p:childTnLst>
                                    <p:set>
                                      <p:cBhvr>
                                        <p:cTn id="145" dur="1" fill="hold">
                                          <p:stCondLst>
                                            <p:cond delay="0"/>
                                          </p:stCondLst>
                                        </p:cTn>
                                        <p:tgtEl>
                                          <p:spTgt spid="255"/>
                                        </p:tgtEl>
                                        <p:attrNameLst>
                                          <p:attrName>style.visibility</p:attrName>
                                        </p:attrNameLst>
                                      </p:cBhvr>
                                      <p:to>
                                        <p:strVal val="visible"/>
                                      </p:to>
                                    </p:set>
                                    <p:animEffect transition="in" filter="wipe(left)">
                                      <p:cBhvr>
                                        <p:cTn id="146" dur="500"/>
                                        <p:tgtEl>
                                          <p:spTgt spid="255"/>
                                        </p:tgtEl>
                                      </p:cBhvr>
                                    </p:animEffect>
                                  </p:childTnLst>
                                </p:cTn>
                              </p:par>
                              <p:par>
                                <p:cTn id="147" presetID="22" presetClass="entr" presetSubtype="8" fill="hold" grpId="1" nodeType="withEffect">
                                  <p:stCondLst>
                                    <p:cond delay="0"/>
                                  </p:stCondLst>
                                  <p:childTnLst>
                                    <p:set>
                                      <p:cBhvr>
                                        <p:cTn id="148" dur="1" fill="hold">
                                          <p:stCondLst>
                                            <p:cond delay="0"/>
                                          </p:stCondLst>
                                        </p:cTn>
                                        <p:tgtEl>
                                          <p:spTgt spid="256"/>
                                        </p:tgtEl>
                                        <p:attrNameLst>
                                          <p:attrName>style.visibility</p:attrName>
                                        </p:attrNameLst>
                                      </p:cBhvr>
                                      <p:to>
                                        <p:strVal val="visible"/>
                                      </p:to>
                                    </p:set>
                                    <p:animEffect transition="in" filter="wipe(left)">
                                      <p:cBhvr>
                                        <p:cTn id="149" dur="500"/>
                                        <p:tgtEl>
                                          <p:spTgt spid="256"/>
                                        </p:tgtEl>
                                      </p:cBhvr>
                                    </p:animEffect>
                                  </p:childTnLst>
                                </p:cTn>
                              </p:par>
                              <p:par>
                                <p:cTn id="150" presetID="22" presetClass="entr" presetSubtype="8" fill="hold" grpId="1" nodeType="withEffect">
                                  <p:stCondLst>
                                    <p:cond delay="0"/>
                                  </p:stCondLst>
                                  <p:childTnLst>
                                    <p:set>
                                      <p:cBhvr>
                                        <p:cTn id="151" dur="1" fill="hold">
                                          <p:stCondLst>
                                            <p:cond delay="0"/>
                                          </p:stCondLst>
                                        </p:cTn>
                                        <p:tgtEl>
                                          <p:spTgt spid="257"/>
                                        </p:tgtEl>
                                        <p:attrNameLst>
                                          <p:attrName>style.visibility</p:attrName>
                                        </p:attrNameLst>
                                      </p:cBhvr>
                                      <p:to>
                                        <p:strVal val="visible"/>
                                      </p:to>
                                    </p:set>
                                    <p:animEffect transition="in" filter="wipe(left)">
                                      <p:cBhvr>
                                        <p:cTn id="152" dur="500"/>
                                        <p:tgtEl>
                                          <p:spTgt spid="257"/>
                                        </p:tgtEl>
                                      </p:cBhvr>
                                    </p:animEffect>
                                  </p:childTnLst>
                                </p:cTn>
                              </p:par>
                            </p:childTnLst>
                          </p:cTn>
                        </p:par>
                        <p:par>
                          <p:cTn id="153" fill="hold">
                            <p:stCondLst>
                              <p:cond delay="500"/>
                            </p:stCondLst>
                            <p:childTnLst>
                              <p:par>
                                <p:cTn id="154" presetID="22" presetClass="entr" presetSubtype="8" fill="hold" grpId="0" nodeType="afterEffect">
                                  <p:stCondLst>
                                    <p:cond delay="0"/>
                                  </p:stCondLst>
                                  <p:childTnLst>
                                    <p:set>
                                      <p:cBhvr>
                                        <p:cTn id="155" dur="1" fill="hold">
                                          <p:stCondLst>
                                            <p:cond delay="0"/>
                                          </p:stCondLst>
                                        </p:cTn>
                                        <p:tgtEl>
                                          <p:spTgt spid="93"/>
                                        </p:tgtEl>
                                        <p:attrNameLst>
                                          <p:attrName>style.visibility</p:attrName>
                                        </p:attrNameLst>
                                      </p:cBhvr>
                                      <p:to>
                                        <p:strVal val="visible"/>
                                      </p:to>
                                    </p:set>
                                    <p:animEffect transition="in" filter="wipe(left)">
                                      <p:cBhvr>
                                        <p:cTn id="156" dur="500"/>
                                        <p:tgtEl>
                                          <p:spTgt spid="93"/>
                                        </p:tgtEl>
                                      </p:cBhvr>
                                    </p:animEffect>
                                  </p:childTnLst>
                                </p:cTn>
                              </p:par>
                              <p:par>
                                <p:cTn id="157" presetID="22" presetClass="entr" presetSubtype="8" fill="hold" grpId="0" nodeType="withEffect">
                                  <p:stCondLst>
                                    <p:cond delay="0"/>
                                  </p:stCondLst>
                                  <p:childTnLst>
                                    <p:set>
                                      <p:cBhvr>
                                        <p:cTn id="158" dur="1" fill="hold">
                                          <p:stCondLst>
                                            <p:cond delay="0"/>
                                          </p:stCondLst>
                                        </p:cTn>
                                        <p:tgtEl>
                                          <p:spTgt spid="96"/>
                                        </p:tgtEl>
                                        <p:attrNameLst>
                                          <p:attrName>style.visibility</p:attrName>
                                        </p:attrNameLst>
                                      </p:cBhvr>
                                      <p:to>
                                        <p:strVal val="visible"/>
                                      </p:to>
                                    </p:set>
                                    <p:animEffect transition="in" filter="wipe(left)">
                                      <p:cBhvr>
                                        <p:cTn id="159" dur="500"/>
                                        <p:tgtEl>
                                          <p:spTgt spid="96"/>
                                        </p:tgtEl>
                                      </p:cBhvr>
                                    </p:animEffect>
                                  </p:childTnLst>
                                </p:cTn>
                              </p:par>
                              <p:par>
                                <p:cTn id="160" presetID="22" presetClass="entr" presetSubtype="8" fill="hold" grpId="0" nodeType="withEffect">
                                  <p:stCondLst>
                                    <p:cond delay="0"/>
                                  </p:stCondLst>
                                  <p:childTnLst>
                                    <p:set>
                                      <p:cBhvr>
                                        <p:cTn id="161" dur="1" fill="hold">
                                          <p:stCondLst>
                                            <p:cond delay="0"/>
                                          </p:stCondLst>
                                        </p:cTn>
                                        <p:tgtEl>
                                          <p:spTgt spid="100"/>
                                        </p:tgtEl>
                                        <p:attrNameLst>
                                          <p:attrName>style.visibility</p:attrName>
                                        </p:attrNameLst>
                                      </p:cBhvr>
                                      <p:to>
                                        <p:strVal val="visible"/>
                                      </p:to>
                                    </p:set>
                                    <p:animEffect transition="in" filter="wipe(left)">
                                      <p:cBhvr>
                                        <p:cTn id="16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6" grpId="0"/>
      <p:bldP spid="100" grpId="0"/>
      <p:bldP spid="250" grpId="0" animBg="1"/>
      <p:bldP spid="250" grpId="1" animBg="1"/>
      <p:bldP spid="251" grpId="0" animBg="1"/>
      <p:bldP spid="251" grpId="1" animBg="1"/>
      <p:bldP spid="252" grpId="0" animBg="1"/>
      <p:bldP spid="252" grpId="1" animBg="1"/>
      <p:bldP spid="253" grpId="0" animBg="1"/>
      <p:bldP spid="253" grpId="1" animBg="1"/>
      <p:bldP spid="254" grpId="0" animBg="1"/>
      <p:bldP spid="254" grpId="1" animBg="1"/>
      <p:bldP spid="255" grpId="0" animBg="1"/>
      <p:bldP spid="255" grpId="1" animBg="1"/>
      <p:bldP spid="256" grpId="0" animBg="1"/>
      <p:bldP spid="256" grpId="1" animBg="1"/>
      <p:bldP spid="257" grpId="0" animBg="1"/>
      <p:bldP spid="257" grpId="1"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992D1-B7C9-3767-A469-6A438E7AD84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5E7747C-7C8E-E99A-69E6-D5E1289024BC}"/>
              </a:ext>
            </a:extLst>
          </p:cNvPr>
          <p:cNvSpPr>
            <a:spLocks noGrp="1"/>
          </p:cNvSpPr>
          <p:nvPr>
            <p:ph type="title"/>
          </p:nvPr>
        </p:nvSpPr>
        <p:spPr/>
        <p:txBody>
          <a:bodyPr/>
          <a:lstStyle/>
          <a:p>
            <a:r>
              <a:rPr kumimoji="1" lang="ja-JP" altLang="en-US" dirty="0"/>
              <a:t>量子コンピュータが高速に計算できる理由</a:t>
            </a:r>
          </a:p>
        </p:txBody>
      </p:sp>
      <p:grpSp>
        <p:nvGrpSpPr>
          <p:cNvPr id="4" name="グループ化 28">
            <a:extLst>
              <a:ext uri="{FF2B5EF4-FFF2-40B4-BE49-F238E27FC236}">
                <a16:creationId xmlns:a16="http://schemas.microsoft.com/office/drawing/2014/main" id="{584AD838-46F8-0417-84D4-E2331A2880F3}"/>
              </a:ext>
            </a:extLst>
          </p:cNvPr>
          <p:cNvGrpSpPr/>
          <p:nvPr/>
        </p:nvGrpSpPr>
        <p:grpSpPr>
          <a:xfrm>
            <a:off x="2922261" y="1052736"/>
            <a:ext cx="1289237" cy="321274"/>
            <a:chOff x="630197" y="1841158"/>
            <a:chExt cx="1289237" cy="321274"/>
          </a:xfrm>
          <a:solidFill>
            <a:schemeClr val="accent3">
              <a:lumMod val="75000"/>
            </a:schemeClr>
          </a:solidFill>
        </p:grpSpPr>
        <p:sp>
          <p:nvSpPr>
            <p:cNvPr id="5" name="楕円 2">
              <a:extLst>
                <a:ext uri="{FF2B5EF4-FFF2-40B4-BE49-F238E27FC236}">
                  <a16:creationId xmlns:a16="http://schemas.microsoft.com/office/drawing/2014/main" id="{802A2B1F-EAC5-9335-07C1-AB81C1FB67E1}"/>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3">
              <a:extLst>
                <a:ext uri="{FF2B5EF4-FFF2-40B4-BE49-F238E27FC236}">
                  <a16:creationId xmlns:a16="http://schemas.microsoft.com/office/drawing/2014/main" id="{93BBBEE5-07EA-667B-9CBB-3C9847035B6E}"/>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 name="楕円 4">
              <a:extLst>
                <a:ext uri="{FF2B5EF4-FFF2-40B4-BE49-F238E27FC236}">
                  <a16:creationId xmlns:a16="http://schemas.microsoft.com/office/drawing/2014/main" id="{DEABA96F-D977-4175-87D8-707AE64A0BC4}"/>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 name="楕円 5">
              <a:extLst>
                <a:ext uri="{FF2B5EF4-FFF2-40B4-BE49-F238E27FC236}">
                  <a16:creationId xmlns:a16="http://schemas.microsoft.com/office/drawing/2014/main" id="{81B95E69-FECE-E385-8E7D-072E27C37739}"/>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9" name="グループ化 29">
            <a:extLst>
              <a:ext uri="{FF2B5EF4-FFF2-40B4-BE49-F238E27FC236}">
                <a16:creationId xmlns:a16="http://schemas.microsoft.com/office/drawing/2014/main" id="{971F6E02-C597-07D0-6A18-21391CE51621}"/>
              </a:ext>
            </a:extLst>
          </p:cNvPr>
          <p:cNvGrpSpPr/>
          <p:nvPr/>
        </p:nvGrpSpPr>
        <p:grpSpPr>
          <a:xfrm>
            <a:off x="2920188" y="2420192"/>
            <a:ext cx="1289237" cy="321274"/>
            <a:chOff x="630197" y="1841158"/>
            <a:chExt cx="1289237" cy="321274"/>
          </a:xfrm>
          <a:solidFill>
            <a:schemeClr val="accent3">
              <a:lumMod val="75000"/>
            </a:schemeClr>
          </a:solidFill>
        </p:grpSpPr>
        <p:sp>
          <p:nvSpPr>
            <p:cNvPr id="10" name="楕円 30">
              <a:extLst>
                <a:ext uri="{FF2B5EF4-FFF2-40B4-BE49-F238E27FC236}">
                  <a16:creationId xmlns:a16="http://schemas.microsoft.com/office/drawing/2014/main" id="{E666161A-EF37-B36B-33DA-0368D7CC007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31">
              <a:extLst>
                <a:ext uri="{FF2B5EF4-FFF2-40B4-BE49-F238E27FC236}">
                  <a16:creationId xmlns:a16="http://schemas.microsoft.com/office/drawing/2014/main" id="{2D2AE222-3919-D75F-C7FB-32E0CD7DBCE0}"/>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 name="楕円 32">
              <a:extLst>
                <a:ext uri="{FF2B5EF4-FFF2-40B4-BE49-F238E27FC236}">
                  <a16:creationId xmlns:a16="http://schemas.microsoft.com/office/drawing/2014/main" id="{3785B242-EB1C-CE01-F6CC-D48165E22F5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3" name="楕円 33">
              <a:extLst>
                <a:ext uri="{FF2B5EF4-FFF2-40B4-BE49-F238E27FC236}">
                  <a16:creationId xmlns:a16="http://schemas.microsoft.com/office/drawing/2014/main" id="{E7566134-1E7A-4354-E1F1-9F5FA8848BD6}"/>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14" name="グループ化 34">
            <a:extLst>
              <a:ext uri="{FF2B5EF4-FFF2-40B4-BE49-F238E27FC236}">
                <a16:creationId xmlns:a16="http://schemas.microsoft.com/office/drawing/2014/main" id="{DEE54118-6E6D-529B-4A84-37FB3356792C}"/>
              </a:ext>
            </a:extLst>
          </p:cNvPr>
          <p:cNvGrpSpPr/>
          <p:nvPr/>
        </p:nvGrpSpPr>
        <p:grpSpPr>
          <a:xfrm>
            <a:off x="2926044" y="3772564"/>
            <a:ext cx="1289237" cy="321274"/>
            <a:chOff x="630197" y="1841158"/>
            <a:chExt cx="1289237" cy="321274"/>
          </a:xfrm>
          <a:solidFill>
            <a:schemeClr val="accent3">
              <a:lumMod val="75000"/>
            </a:schemeClr>
          </a:solidFill>
        </p:grpSpPr>
        <p:sp>
          <p:nvSpPr>
            <p:cNvPr id="15" name="楕円 35">
              <a:extLst>
                <a:ext uri="{FF2B5EF4-FFF2-40B4-BE49-F238E27FC236}">
                  <a16:creationId xmlns:a16="http://schemas.microsoft.com/office/drawing/2014/main" id="{F3846A77-9F7A-3366-69A1-31FCF9EF108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6" name="楕円 36">
              <a:extLst>
                <a:ext uri="{FF2B5EF4-FFF2-40B4-BE49-F238E27FC236}">
                  <a16:creationId xmlns:a16="http://schemas.microsoft.com/office/drawing/2014/main" id="{FB0885C7-5B10-0E3F-3912-FA9A9DD202D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7" name="楕円 37">
              <a:extLst>
                <a:ext uri="{FF2B5EF4-FFF2-40B4-BE49-F238E27FC236}">
                  <a16:creationId xmlns:a16="http://schemas.microsoft.com/office/drawing/2014/main" id="{8D39C6F3-79F1-BD90-51AA-ACE3AB63F514}"/>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8" name="楕円 38">
              <a:extLst>
                <a:ext uri="{FF2B5EF4-FFF2-40B4-BE49-F238E27FC236}">
                  <a16:creationId xmlns:a16="http://schemas.microsoft.com/office/drawing/2014/main" id="{DCE6DA21-C573-2D9D-564D-CBF863707CE9}"/>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9" name="グループ化 39">
            <a:extLst>
              <a:ext uri="{FF2B5EF4-FFF2-40B4-BE49-F238E27FC236}">
                <a16:creationId xmlns:a16="http://schemas.microsoft.com/office/drawing/2014/main" id="{7BCFF02C-B656-150F-1A3E-9822B2783D1F}"/>
              </a:ext>
            </a:extLst>
          </p:cNvPr>
          <p:cNvGrpSpPr/>
          <p:nvPr/>
        </p:nvGrpSpPr>
        <p:grpSpPr>
          <a:xfrm>
            <a:off x="2915816" y="5125360"/>
            <a:ext cx="1289237" cy="321274"/>
            <a:chOff x="630197" y="1841158"/>
            <a:chExt cx="1289237" cy="321274"/>
          </a:xfrm>
          <a:solidFill>
            <a:schemeClr val="accent3">
              <a:lumMod val="75000"/>
            </a:schemeClr>
          </a:solidFill>
        </p:grpSpPr>
        <p:sp>
          <p:nvSpPr>
            <p:cNvPr id="20" name="楕円 40">
              <a:extLst>
                <a:ext uri="{FF2B5EF4-FFF2-40B4-BE49-F238E27FC236}">
                  <a16:creationId xmlns:a16="http://schemas.microsoft.com/office/drawing/2014/main" id="{17744709-004E-33E9-027F-16276DE81C1C}"/>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1" name="楕円 41">
              <a:extLst>
                <a:ext uri="{FF2B5EF4-FFF2-40B4-BE49-F238E27FC236}">
                  <a16:creationId xmlns:a16="http://schemas.microsoft.com/office/drawing/2014/main" id="{F622840B-2CDA-0892-0E49-6F9CD5AAC6C3}"/>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2" name="楕円 42">
              <a:extLst>
                <a:ext uri="{FF2B5EF4-FFF2-40B4-BE49-F238E27FC236}">
                  <a16:creationId xmlns:a16="http://schemas.microsoft.com/office/drawing/2014/main" id="{A168B25D-426F-D8E1-FC5C-87DDF19425E0}"/>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 name="楕円 43">
              <a:extLst>
                <a:ext uri="{FF2B5EF4-FFF2-40B4-BE49-F238E27FC236}">
                  <a16:creationId xmlns:a16="http://schemas.microsoft.com/office/drawing/2014/main" id="{09C739AF-5F08-3407-4987-C84B891F013D}"/>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24" name="グループ化 44">
            <a:extLst>
              <a:ext uri="{FF2B5EF4-FFF2-40B4-BE49-F238E27FC236}">
                <a16:creationId xmlns:a16="http://schemas.microsoft.com/office/drawing/2014/main" id="{73279DD7-8A9D-574E-6ECA-DAAB0801EE83}"/>
              </a:ext>
            </a:extLst>
          </p:cNvPr>
          <p:cNvGrpSpPr/>
          <p:nvPr/>
        </p:nvGrpSpPr>
        <p:grpSpPr>
          <a:xfrm>
            <a:off x="2920188" y="1393938"/>
            <a:ext cx="1289237" cy="321274"/>
            <a:chOff x="630197" y="1841158"/>
            <a:chExt cx="1289237" cy="321274"/>
          </a:xfrm>
          <a:solidFill>
            <a:schemeClr val="accent3">
              <a:lumMod val="75000"/>
            </a:schemeClr>
          </a:solidFill>
        </p:grpSpPr>
        <p:sp>
          <p:nvSpPr>
            <p:cNvPr id="25" name="楕円 45">
              <a:extLst>
                <a:ext uri="{FF2B5EF4-FFF2-40B4-BE49-F238E27FC236}">
                  <a16:creationId xmlns:a16="http://schemas.microsoft.com/office/drawing/2014/main" id="{A65D339D-16EB-54CE-A199-730D332D3B42}"/>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6" name="楕円 46">
              <a:extLst>
                <a:ext uri="{FF2B5EF4-FFF2-40B4-BE49-F238E27FC236}">
                  <a16:creationId xmlns:a16="http://schemas.microsoft.com/office/drawing/2014/main" id="{C4FADFA4-1F88-78FB-3A6F-74AD7BA59A2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7" name="楕円 47">
              <a:extLst>
                <a:ext uri="{FF2B5EF4-FFF2-40B4-BE49-F238E27FC236}">
                  <a16:creationId xmlns:a16="http://schemas.microsoft.com/office/drawing/2014/main" id="{DE08F714-437F-B788-A47D-E5C2B9C01A6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8" name="楕円 48">
              <a:extLst>
                <a:ext uri="{FF2B5EF4-FFF2-40B4-BE49-F238E27FC236}">
                  <a16:creationId xmlns:a16="http://schemas.microsoft.com/office/drawing/2014/main" id="{CC5CEFE7-FAEE-485B-594B-F261BB70C5E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29" name="グループ化 49">
            <a:extLst>
              <a:ext uri="{FF2B5EF4-FFF2-40B4-BE49-F238E27FC236}">
                <a16:creationId xmlns:a16="http://schemas.microsoft.com/office/drawing/2014/main" id="{2B62E9CB-D49D-0C5F-EBFA-DE6C5B372551}"/>
              </a:ext>
            </a:extLst>
          </p:cNvPr>
          <p:cNvGrpSpPr/>
          <p:nvPr/>
        </p:nvGrpSpPr>
        <p:grpSpPr>
          <a:xfrm>
            <a:off x="2919497" y="2760005"/>
            <a:ext cx="1289237" cy="321274"/>
            <a:chOff x="630197" y="1841158"/>
            <a:chExt cx="1289237" cy="321274"/>
          </a:xfrm>
          <a:solidFill>
            <a:schemeClr val="accent3">
              <a:lumMod val="75000"/>
            </a:schemeClr>
          </a:solidFill>
        </p:grpSpPr>
        <p:sp>
          <p:nvSpPr>
            <p:cNvPr id="30" name="楕円 50">
              <a:extLst>
                <a:ext uri="{FF2B5EF4-FFF2-40B4-BE49-F238E27FC236}">
                  <a16:creationId xmlns:a16="http://schemas.microsoft.com/office/drawing/2014/main" id="{3D4A6246-53D5-980D-30A7-A414FAF95D10}"/>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1" name="楕円 51">
              <a:extLst>
                <a:ext uri="{FF2B5EF4-FFF2-40B4-BE49-F238E27FC236}">
                  <a16:creationId xmlns:a16="http://schemas.microsoft.com/office/drawing/2014/main" id="{FDC57CC8-75A3-141B-4FDF-F667629E4E96}"/>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2" name="楕円 52">
              <a:extLst>
                <a:ext uri="{FF2B5EF4-FFF2-40B4-BE49-F238E27FC236}">
                  <a16:creationId xmlns:a16="http://schemas.microsoft.com/office/drawing/2014/main" id="{DEC2BCA5-797E-8497-9249-B43A6B6662DB}"/>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3" name="楕円 53">
              <a:extLst>
                <a:ext uri="{FF2B5EF4-FFF2-40B4-BE49-F238E27FC236}">
                  <a16:creationId xmlns:a16="http://schemas.microsoft.com/office/drawing/2014/main" id="{2EC0921C-B39B-7619-9044-6660F44995F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34" name="グループ化 54">
            <a:extLst>
              <a:ext uri="{FF2B5EF4-FFF2-40B4-BE49-F238E27FC236}">
                <a16:creationId xmlns:a16="http://schemas.microsoft.com/office/drawing/2014/main" id="{2EAF6FC4-F517-D4E8-8EFC-C26BB367FAFD}"/>
              </a:ext>
            </a:extLst>
          </p:cNvPr>
          <p:cNvGrpSpPr/>
          <p:nvPr/>
        </p:nvGrpSpPr>
        <p:grpSpPr>
          <a:xfrm>
            <a:off x="2926044" y="4121417"/>
            <a:ext cx="1289237" cy="321274"/>
            <a:chOff x="630197" y="1841158"/>
            <a:chExt cx="1289237" cy="321274"/>
          </a:xfrm>
          <a:solidFill>
            <a:schemeClr val="accent3">
              <a:lumMod val="75000"/>
            </a:schemeClr>
          </a:solidFill>
        </p:grpSpPr>
        <p:sp>
          <p:nvSpPr>
            <p:cNvPr id="35" name="楕円 55">
              <a:extLst>
                <a:ext uri="{FF2B5EF4-FFF2-40B4-BE49-F238E27FC236}">
                  <a16:creationId xmlns:a16="http://schemas.microsoft.com/office/drawing/2014/main" id="{F88C4A1E-736C-8AF1-06FF-686CA9DE7D6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6" name="楕円 56">
              <a:extLst>
                <a:ext uri="{FF2B5EF4-FFF2-40B4-BE49-F238E27FC236}">
                  <a16:creationId xmlns:a16="http://schemas.microsoft.com/office/drawing/2014/main" id="{AAE14EFB-E892-7209-E551-20BDAEBA3C39}"/>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7" name="楕円 57">
              <a:extLst>
                <a:ext uri="{FF2B5EF4-FFF2-40B4-BE49-F238E27FC236}">
                  <a16:creationId xmlns:a16="http://schemas.microsoft.com/office/drawing/2014/main" id="{767F26D1-6F4F-4352-FCEA-04FB21819005}"/>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8" name="楕円 58">
              <a:extLst>
                <a:ext uri="{FF2B5EF4-FFF2-40B4-BE49-F238E27FC236}">
                  <a16:creationId xmlns:a16="http://schemas.microsoft.com/office/drawing/2014/main" id="{F64DDB1D-C79B-2B50-87AA-66F2EEFB431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39" name="グループ化 59">
            <a:extLst>
              <a:ext uri="{FF2B5EF4-FFF2-40B4-BE49-F238E27FC236}">
                <a16:creationId xmlns:a16="http://schemas.microsoft.com/office/drawing/2014/main" id="{0C2E865D-6BBA-611B-9077-4BBBBAB3C245}"/>
              </a:ext>
            </a:extLst>
          </p:cNvPr>
          <p:cNvGrpSpPr/>
          <p:nvPr/>
        </p:nvGrpSpPr>
        <p:grpSpPr>
          <a:xfrm>
            <a:off x="2922261" y="5459373"/>
            <a:ext cx="1289237" cy="321274"/>
            <a:chOff x="630197" y="1841158"/>
            <a:chExt cx="1289237" cy="321274"/>
          </a:xfrm>
          <a:solidFill>
            <a:schemeClr val="accent3">
              <a:lumMod val="75000"/>
            </a:schemeClr>
          </a:solidFill>
        </p:grpSpPr>
        <p:sp>
          <p:nvSpPr>
            <p:cNvPr id="40" name="楕円 60">
              <a:extLst>
                <a:ext uri="{FF2B5EF4-FFF2-40B4-BE49-F238E27FC236}">
                  <a16:creationId xmlns:a16="http://schemas.microsoft.com/office/drawing/2014/main" id="{D2891D83-37B9-81C0-D5EF-1F8AAC81D140}"/>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1" name="楕円 61">
              <a:extLst>
                <a:ext uri="{FF2B5EF4-FFF2-40B4-BE49-F238E27FC236}">
                  <a16:creationId xmlns:a16="http://schemas.microsoft.com/office/drawing/2014/main" id="{75BBF96F-BF5C-363B-48E4-C7663E5D294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2" name="楕円 62">
              <a:extLst>
                <a:ext uri="{FF2B5EF4-FFF2-40B4-BE49-F238E27FC236}">
                  <a16:creationId xmlns:a16="http://schemas.microsoft.com/office/drawing/2014/main" id="{DB629044-F7CE-8250-BEEF-5D7239C8D3D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3" name="楕円 63">
              <a:extLst>
                <a:ext uri="{FF2B5EF4-FFF2-40B4-BE49-F238E27FC236}">
                  <a16:creationId xmlns:a16="http://schemas.microsoft.com/office/drawing/2014/main" id="{98EBE22C-794D-8C7F-A456-79D9C64D544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44" name="グループ化 64">
            <a:extLst>
              <a:ext uri="{FF2B5EF4-FFF2-40B4-BE49-F238E27FC236}">
                <a16:creationId xmlns:a16="http://schemas.microsoft.com/office/drawing/2014/main" id="{22FAA519-45AF-9AF1-0000-BE817633FF86}"/>
              </a:ext>
            </a:extLst>
          </p:cNvPr>
          <p:cNvGrpSpPr/>
          <p:nvPr/>
        </p:nvGrpSpPr>
        <p:grpSpPr>
          <a:xfrm>
            <a:off x="2920188" y="1733751"/>
            <a:ext cx="1289237" cy="321274"/>
            <a:chOff x="630197" y="1841158"/>
            <a:chExt cx="1289237" cy="321274"/>
          </a:xfrm>
          <a:solidFill>
            <a:schemeClr val="accent3">
              <a:lumMod val="75000"/>
            </a:schemeClr>
          </a:solidFill>
        </p:grpSpPr>
        <p:sp>
          <p:nvSpPr>
            <p:cNvPr id="45" name="楕円 65">
              <a:extLst>
                <a:ext uri="{FF2B5EF4-FFF2-40B4-BE49-F238E27FC236}">
                  <a16:creationId xmlns:a16="http://schemas.microsoft.com/office/drawing/2014/main" id="{2750269A-3571-5307-0EF3-3DA4888EBA8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6" name="楕円 66">
              <a:extLst>
                <a:ext uri="{FF2B5EF4-FFF2-40B4-BE49-F238E27FC236}">
                  <a16:creationId xmlns:a16="http://schemas.microsoft.com/office/drawing/2014/main" id="{CEC074AA-17AB-F319-0222-FF4E0AA95FE9}"/>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7" name="楕円 67">
              <a:extLst>
                <a:ext uri="{FF2B5EF4-FFF2-40B4-BE49-F238E27FC236}">
                  <a16:creationId xmlns:a16="http://schemas.microsoft.com/office/drawing/2014/main" id="{D35A10D4-CC58-85F8-48D2-0A3C8BA1502B}"/>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8" name="楕円 68">
              <a:extLst>
                <a:ext uri="{FF2B5EF4-FFF2-40B4-BE49-F238E27FC236}">
                  <a16:creationId xmlns:a16="http://schemas.microsoft.com/office/drawing/2014/main" id="{73751A2E-E102-6FB4-5530-6B394F38CB6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49" name="グループ化 69">
            <a:extLst>
              <a:ext uri="{FF2B5EF4-FFF2-40B4-BE49-F238E27FC236}">
                <a16:creationId xmlns:a16="http://schemas.microsoft.com/office/drawing/2014/main" id="{83C75615-1D07-CCE8-DF04-516FC7DC0B42}"/>
              </a:ext>
            </a:extLst>
          </p:cNvPr>
          <p:cNvGrpSpPr/>
          <p:nvPr/>
        </p:nvGrpSpPr>
        <p:grpSpPr>
          <a:xfrm>
            <a:off x="2926044" y="3096378"/>
            <a:ext cx="1289237" cy="321274"/>
            <a:chOff x="630197" y="1841158"/>
            <a:chExt cx="1289237" cy="321274"/>
          </a:xfrm>
          <a:solidFill>
            <a:schemeClr val="accent3">
              <a:lumMod val="75000"/>
            </a:schemeClr>
          </a:solidFill>
        </p:grpSpPr>
        <p:sp>
          <p:nvSpPr>
            <p:cNvPr id="50" name="楕円 70">
              <a:extLst>
                <a:ext uri="{FF2B5EF4-FFF2-40B4-BE49-F238E27FC236}">
                  <a16:creationId xmlns:a16="http://schemas.microsoft.com/office/drawing/2014/main" id="{4CD07AD0-6502-10D3-ECB0-C66C569EB4C1}"/>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1" name="楕円 71">
              <a:extLst>
                <a:ext uri="{FF2B5EF4-FFF2-40B4-BE49-F238E27FC236}">
                  <a16:creationId xmlns:a16="http://schemas.microsoft.com/office/drawing/2014/main" id="{034A4413-D2CA-291F-B4C5-0F96D80D8F4B}"/>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72">
              <a:extLst>
                <a:ext uri="{FF2B5EF4-FFF2-40B4-BE49-F238E27FC236}">
                  <a16:creationId xmlns:a16="http://schemas.microsoft.com/office/drawing/2014/main" id="{453840A2-C10E-221E-8977-4E34836F4B1B}"/>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3" name="楕円 73">
              <a:extLst>
                <a:ext uri="{FF2B5EF4-FFF2-40B4-BE49-F238E27FC236}">
                  <a16:creationId xmlns:a16="http://schemas.microsoft.com/office/drawing/2014/main" id="{78C6EFA4-2384-584C-0B35-3D307BCCAAA6}"/>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54" name="グループ化 74">
            <a:extLst>
              <a:ext uri="{FF2B5EF4-FFF2-40B4-BE49-F238E27FC236}">
                <a16:creationId xmlns:a16="http://schemas.microsoft.com/office/drawing/2014/main" id="{9DF75FC5-6739-9B2B-7D42-2CB621B86796}"/>
              </a:ext>
            </a:extLst>
          </p:cNvPr>
          <p:cNvGrpSpPr/>
          <p:nvPr/>
        </p:nvGrpSpPr>
        <p:grpSpPr>
          <a:xfrm>
            <a:off x="2926044" y="4457462"/>
            <a:ext cx="1289237" cy="321274"/>
            <a:chOff x="630197" y="1841158"/>
            <a:chExt cx="1289237" cy="321274"/>
          </a:xfrm>
          <a:solidFill>
            <a:schemeClr val="accent3">
              <a:lumMod val="75000"/>
            </a:schemeClr>
          </a:solidFill>
        </p:grpSpPr>
        <p:sp>
          <p:nvSpPr>
            <p:cNvPr id="55" name="楕円 75">
              <a:extLst>
                <a:ext uri="{FF2B5EF4-FFF2-40B4-BE49-F238E27FC236}">
                  <a16:creationId xmlns:a16="http://schemas.microsoft.com/office/drawing/2014/main" id="{AC06EAFA-DE4C-38F6-B5E8-5468A73E08E4}"/>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6" name="楕円 76">
              <a:extLst>
                <a:ext uri="{FF2B5EF4-FFF2-40B4-BE49-F238E27FC236}">
                  <a16:creationId xmlns:a16="http://schemas.microsoft.com/office/drawing/2014/main" id="{B5B319D1-664E-4F7E-A439-6C30E85653B0}"/>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7" name="楕円 77">
              <a:extLst>
                <a:ext uri="{FF2B5EF4-FFF2-40B4-BE49-F238E27FC236}">
                  <a16:creationId xmlns:a16="http://schemas.microsoft.com/office/drawing/2014/main" id="{9507C478-BAD0-F48B-062D-813F8F25EB1B}"/>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8" name="楕円 78">
              <a:extLst>
                <a:ext uri="{FF2B5EF4-FFF2-40B4-BE49-F238E27FC236}">
                  <a16:creationId xmlns:a16="http://schemas.microsoft.com/office/drawing/2014/main" id="{30BE1273-2D08-8511-5823-8275D41D3367}"/>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59" name="グループ化 79">
            <a:extLst>
              <a:ext uri="{FF2B5EF4-FFF2-40B4-BE49-F238E27FC236}">
                <a16:creationId xmlns:a16="http://schemas.microsoft.com/office/drawing/2014/main" id="{E736FBB2-BD12-2638-C540-BF2181E47918}"/>
              </a:ext>
            </a:extLst>
          </p:cNvPr>
          <p:cNvGrpSpPr/>
          <p:nvPr/>
        </p:nvGrpSpPr>
        <p:grpSpPr>
          <a:xfrm>
            <a:off x="2926326" y="5791226"/>
            <a:ext cx="1289237" cy="321274"/>
            <a:chOff x="630197" y="1841158"/>
            <a:chExt cx="1289237" cy="321274"/>
          </a:xfrm>
          <a:solidFill>
            <a:schemeClr val="accent3">
              <a:lumMod val="75000"/>
            </a:schemeClr>
          </a:solidFill>
        </p:grpSpPr>
        <p:sp>
          <p:nvSpPr>
            <p:cNvPr id="60" name="楕円 80">
              <a:extLst>
                <a:ext uri="{FF2B5EF4-FFF2-40B4-BE49-F238E27FC236}">
                  <a16:creationId xmlns:a16="http://schemas.microsoft.com/office/drawing/2014/main" id="{136E4929-E75E-2A7A-29E4-7DDA3DFED50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1" name="楕円 81">
              <a:extLst>
                <a:ext uri="{FF2B5EF4-FFF2-40B4-BE49-F238E27FC236}">
                  <a16:creationId xmlns:a16="http://schemas.microsoft.com/office/drawing/2014/main" id="{C21E701C-D743-AC79-69ED-8EBB8357FBA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2" name="楕円 82">
              <a:extLst>
                <a:ext uri="{FF2B5EF4-FFF2-40B4-BE49-F238E27FC236}">
                  <a16:creationId xmlns:a16="http://schemas.microsoft.com/office/drawing/2014/main" id="{3A8CF8C3-F52D-17B6-0C58-B8FFBC38E7E5}"/>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3" name="楕円 83">
              <a:extLst>
                <a:ext uri="{FF2B5EF4-FFF2-40B4-BE49-F238E27FC236}">
                  <a16:creationId xmlns:a16="http://schemas.microsoft.com/office/drawing/2014/main" id="{89E1974E-5E0C-CF4E-9C60-C3575A21458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64" name="グループ化 84">
            <a:extLst>
              <a:ext uri="{FF2B5EF4-FFF2-40B4-BE49-F238E27FC236}">
                <a16:creationId xmlns:a16="http://schemas.microsoft.com/office/drawing/2014/main" id="{D43234B9-8DA7-4241-29F1-823CFD09C5FE}"/>
              </a:ext>
            </a:extLst>
          </p:cNvPr>
          <p:cNvGrpSpPr/>
          <p:nvPr/>
        </p:nvGrpSpPr>
        <p:grpSpPr>
          <a:xfrm>
            <a:off x="2920188" y="2080379"/>
            <a:ext cx="1289237" cy="321274"/>
            <a:chOff x="630197" y="1841158"/>
            <a:chExt cx="1289237" cy="321274"/>
          </a:xfrm>
          <a:solidFill>
            <a:schemeClr val="accent3">
              <a:lumMod val="75000"/>
            </a:schemeClr>
          </a:solidFill>
        </p:grpSpPr>
        <p:sp>
          <p:nvSpPr>
            <p:cNvPr id="65" name="楕円 85">
              <a:extLst>
                <a:ext uri="{FF2B5EF4-FFF2-40B4-BE49-F238E27FC236}">
                  <a16:creationId xmlns:a16="http://schemas.microsoft.com/office/drawing/2014/main" id="{0A16FBAA-D30F-DE55-3BD1-3A6DB3A1607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6" name="楕円 86">
              <a:extLst>
                <a:ext uri="{FF2B5EF4-FFF2-40B4-BE49-F238E27FC236}">
                  <a16:creationId xmlns:a16="http://schemas.microsoft.com/office/drawing/2014/main" id="{9A8A03C7-8B0A-5C0F-D94D-93F5AAD10708}"/>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7" name="楕円 87">
              <a:extLst>
                <a:ext uri="{FF2B5EF4-FFF2-40B4-BE49-F238E27FC236}">
                  <a16:creationId xmlns:a16="http://schemas.microsoft.com/office/drawing/2014/main" id="{F401D9B3-C058-9830-5ADA-E75E658E839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8" name="楕円 88">
              <a:extLst>
                <a:ext uri="{FF2B5EF4-FFF2-40B4-BE49-F238E27FC236}">
                  <a16:creationId xmlns:a16="http://schemas.microsoft.com/office/drawing/2014/main" id="{32897BBB-B671-5DAC-E167-DCBA2A87859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69" name="グループ化 89">
            <a:extLst>
              <a:ext uri="{FF2B5EF4-FFF2-40B4-BE49-F238E27FC236}">
                <a16:creationId xmlns:a16="http://schemas.microsoft.com/office/drawing/2014/main" id="{2A5DE149-E5CF-5492-9C53-72C1A8BF7F24}"/>
              </a:ext>
            </a:extLst>
          </p:cNvPr>
          <p:cNvGrpSpPr/>
          <p:nvPr/>
        </p:nvGrpSpPr>
        <p:grpSpPr>
          <a:xfrm>
            <a:off x="2924337" y="3440711"/>
            <a:ext cx="1289237" cy="321274"/>
            <a:chOff x="630197" y="1841158"/>
            <a:chExt cx="1289237" cy="321274"/>
          </a:xfrm>
          <a:solidFill>
            <a:schemeClr val="accent3">
              <a:lumMod val="75000"/>
            </a:schemeClr>
          </a:solidFill>
        </p:grpSpPr>
        <p:sp>
          <p:nvSpPr>
            <p:cNvPr id="70" name="楕円 90">
              <a:extLst>
                <a:ext uri="{FF2B5EF4-FFF2-40B4-BE49-F238E27FC236}">
                  <a16:creationId xmlns:a16="http://schemas.microsoft.com/office/drawing/2014/main" id="{9B38E9E2-A7FB-2430-5DFA-E6D17D94D552}"/>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1" name="楕円 91">
              <a:extLst>
                <a:ext uri="{FF2B5EF4-FFF2-40B4-BE49-F238E27FC236}">
                  <a16:creationId xmlns:a16="http://schemas.microsoft.com/office/drawing/2014/main" id="{606DBC3F-B9DF-7331-6E1E-9B93D5D339D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2" name="楕円 92">
              <a:extLst>
                <a:ext uri="{FF2B5EF4-FFF2-40B4-BE49-F238E27FC236}">
                  <a16:creationId xmlns:a16="http://schemas.microsoft.com/office/drawing/2014/main" id="{74945B3F-F4CD-2F52-DB42-198C34B620F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3" name="楕円 93">
              <a:extLst>
                <a:ext uri="{FF2B5EF4-FFF2-40B4-BE49-F238E27FC236}">
                  <a16:creationId xmlns:a16="http://schemas.microsoft.com/office/drawing/2014/main" id="{538BB7A2-B257-382B-83E9-171124296D5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74" name="グループ化 94">
            <a:extLst>
              <a:ext uri="{FF2B5EF4-FFF2-40B4-BE49-F238E27FC236}">
                <a16:creationId xmlns:a16="http://schemas.microsoft.com/office/drawing/2014/main" id="{7406BD8E-676A-0D90-C84A-388AC8666413}"/>
              </a:ext>
            </a:extLst>
          </p:cNvPr>
          <p:cNvGrpSpPr/>
          <p:nvPr/>
        </p:nvGrpSpPr>
        <p:grpSpPr>
          <a:xfrm>
            <a:off x="2916507" y="4793507"/>
            <a:ext cx="1289237" cy="321274"/>
            <a:chOff x="630197" y="1841158"/>
            <a:chExt cx="1289237" cy="321274"/>
          </a:xfrm>
          <a:solidFill>
            <a:schemeClr val="accent3">
              <a:lumMod val="75000"/>
            </a:schemeClr>
          </a:solidFill>
        </p:grpSpPr>
        <p:sp>
          <p:nvSpPr>
            <p:cNvPr id="75" name="楕円 95">
              <a:extLst>
                <a:ext uri="{FF2B5EF4-FFF2-40B4-BE49-F238E27FC236}">
                  <a16:creationId xmlns:a16="http://schemas.microsoft.com/office/drawing/2014/main" id="{F1805F83-096A-0B85-CB6F-21930DD6B373}"/>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6" name="楕円 96">
              <a:extLst>
                <a:ext uri="{FF2B5EF4-FFF2-40B4-BE49-F238E27FC236}">
                  <a16:creationId xmlns:a16="http://schemas.microsoft.com/office/drawing/2014/main" id="{6F6ACAC4-DC3E-6593-7D82-3DDC5BDECF7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7" name="楕円 97">
              <a:extLst>
                <a:ext uri="{FF2B5EF4-FFF2-40B4-BE49-F238E27FC236}">
                  <a16:creationId xmlns:a16="http://schemas.microsoft.com/office/drawing/2014/main" id="{53685D5B-3856-9869-3B97-4C689342C65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8" name="楕円 98">
              <a:extLst>
                <a:ext uri="{FF2B5EF4-FFF2-40B4-BE49-F238E27FC236}">
                  <a16:creationId xmlns:a16="http://schemas.microsoft.com/office/drawing/2014/main" id="{981682E7-B9B4-7526-6D3E-59475CA52E46}"/>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79" name="グループ化 99">
            <a:extLst>
              <a:ext uri="{FF2B5EF4-FFF2-40B4-BE49-F238E27FC236}">
                <a16:creationId xmlns:a16="http://schemas.microsoft.com/office/drawing/2014/main" id="{BE87B2F0-DE58-93F8-FFCE-FE1586BB4DA6}"/>
              </a:ext>
            </a:extLst>
          </p:cNvPr>
          <p:cNvGrpSpPr/>
          <p:nvPr/>
        </p:nvGrpSpPr>
        <p:grpSpPr>
          <a:xfrm>
            <a:off x="2922261" y="6131039"/>
            <a:ext cx="1289237" cy="321274"/>
            <a:chOff x="630197" y="1841158"/>
            <a:chExt cx="1289237" cy="321274"/>
          </a:xfrm>
          <a:solidFill>
            <a:schemeClr val="accent3">
              <a:lumMod val="75000"/>
            </a:schemeClr>
          </a:solidFill>
        </p:grpSpPr>
        <p:sp>
          <p:nvSpPr>
            <p:cNvPr id="80" name="楕円 100">
              <a:extLst>
                <a:ext uri="{FF2B5EF4-FFF2-40B4-BE49-F238E27FC236}">
                  <a16:creationId xmlns:a16="http://schemas.microsoft.com/office/drawing/2014/main" id="{22352BFA-4D98-6283-87CE-0A9FE0BFF44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1" name="楕円 101">
              <a:extLst>
                <a:ext uri="{FF2B5EF4-FFF2-40B4-BE49-F238E27FC236}">
                  <a16:creationId xmlns:a16="http://schemas.microsoft.com/office/drawing/2014/main" id="{33229109-3A57-F042-EBDF-2965E473943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2" name="楕円 102">
              <a:extLst>
                <a:ext uri="{FF2B5EF4-FFF2-40B4-BE49-F238E27FC236}">
                  <a16:creationId xmlns:a16="http://schemas.microsoft.com/office/drawing/2014/main" id="{DD1D0C33-770F-426E-C170-CEF6FD21A736}"/>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3" name="楕円 103">
              <a:extLst>
                <a:ext uri="{FF2B5EF4-FFF2-40B4-BE49-F238E27FC236}">
                  <a16:creationId xmlns:a16="http://schemas.microsoft.com/office/drawing/2014/main" id="{B519F77B-82AF-01E5-6FB0-4ABDE0B6E9AF}"/>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94" name="正方形/長方形 93">
            <a:extLst>
              <a:ext uri="{FF2B5EF4-FFF2-40B4-BE49-F238E27FC236}">
                <a16:creationId xmlns:a16="http://schemas.microsoft.com/office/drawing/2014/main" id="{0FD96788-4B60-6A38-BE29-43141CBE5550}"/>
              </a:ext>
            </a:extLst>
          </p:cNvPr>
          <p:cNvSpPr/>
          <p:nvPr/>
        </p:nvSpPr>
        <p:spPr>
          <a:xfrm>
            <a:off x="1617009" y="3529743"/>
            <a:ext cx="720080" cy="43204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演算</a:t>
            </a:r>
          </a:p>
        </p:txBody>
      </p:sp>
      <p:cxnSp>
        <p:nvCxnSpPr>
          <p:cNvPr id="96" name="直線矢印コネクタ 95">
            <a:extLst>
              <a:ext uri="{FF2B5EF4-FFF2-40B4-BE49-F238E27FC236}">
                <a16:creationId xmlns:a16="http://schemas.microsoft.com/office/drawing/2014/main" id="{0FE01D66-39EF-499E-7988-B5238E57D23E}"/>
              </a:ext>
            </a:extLst>
          </p:cNvPr>
          <p:cNvCxnSpPr>
            <a:stCxn id="5" idx="2"/>
            <a:endCxn id="94" idx="3"/>
          </p:cNvCxnSpPr>
          <p:nvPr/>
        </p:nvCxnSpPr>
        <p:spPr>
          <a:xfrm flipH="1">
            <a:off x="2337089" y="1213373"/>
            <a:ext cx="585172" cy="253239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D6723F08-B04F-67D5-439B-127549D8CBD7}"/>
              </a:ext>
            </a:extLst>
          </p:cNvPr>
          <p:cNvCxnSpPr>
            <a:stCxn id="25" idx="2"/>
            <a:endCxn id="94" idx="3"/>
          </p:cNvCxnSpPr>
          <p:nvPr/>
        </p:nvCxnSpPr>
        <p:spPr>
          <a:xfrm flipH="1">
            <a:off x="2337089" y="1554575"/>
            <a:ext cx="583099" cy="219119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2" name="直線矢印コネクタ 101">
            <a:extLst>
              <a:ext uri="{FF2B5EF4-FFF2-40B4-BE49-F238E27FC236}">
                <a16:creationId xmlns:a16="http://schemas.microsoft.com/office/drawing/2014/main" id="{EA4643FF-73E4-175D-208A-C55CF2B7152A}"/>
              </a:ext>
            </a:extLst>
          </p:cNvPr>
          <p:cNvCxnSpPr>
            <a:stCxn id="45" idx="2"/>
            <a:endCxn id="94" idx="3"/>
          </p:cNvCxnSpPr>
          <p:nvPr/>
        </p:nvCxnSpPr>
        <p:spPr>
          <a:xfrm flipH="1">
            <a:off x="2337089" y="1894388"/>
            <a:ext cx="583099" cy="185137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5" name="直線矢印コネクタ 104">
            <a:extLst>
              <a:ext uri="{FF2B5EF4-FFF2-40B4-BE49-F238E27FC236}">
                <a16:creationId xmlns:a16="http://schemas.microsoft.com/office/drawing/2014/main" id="{FA518259-FF31-5ADA-8A1A-FADBA0215C09}"/>
              </a:ext>
            </a:extLst>
          </p:cNvPr>
          <p:cNvCxnSpPr>
            <a:stCxn id="65" idx="2"/>
            <a:endCxn id="94" idx="3"/>
          </p:cNvCxnSpPr>
          <p:nvPr/>
        </p:nvCxnSpPr>
        <p:spPr>
          <a:xfrm flipH="1">
            <a:off x="2337089" y="2241016"/>
            <a:ext cx="583099" cy="1504751"/>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8" name="直線矢印コネクタ 107">
            <a:extLst>
              <a:ext uri="{FF2B5EF4-FFF2-40B4-BE49-F238E27FC236}">
                <a16:creationId xmlns:a16="http://schemas.microsoft.com/office/drawing/2014/main" id="{D0E69733-B468-B34C-FD09-CCFED882EEFA}"/>
              </a:ext>
            </a:extLst>
          </p:cNvPr>
          <p:cNvCxnSpPr>
            <a:stCxn id="10" idx="2"/>
            <a:endCxn id="94" idx="3"/>
          </p:cNvCxnSpPr>
          <p:nvPr/>
        </p:nvCxnSpPr>
        <p:spPr>
          <a:xfrm flipH="1">
            <a:off x="2337089" y="2580829"/>
            <a:ext cx="583099" cy="1164938"/>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1" name="直線矢印コネクタ 110">
            <a:extLst>
              <a:ext uri="{FF2B5EF4-FFF2-40B4-BE49-F238E27FC236}">
                <a16:creationId xmlns:a16="http://schemas.microsoft.com/office/drawing/2014/main" id="{E036B37F-EE6D-36B4-131F-392B9BEE6835}"/>
              </a:ext>
            </a:extLst>
          </p:cNvPr>
          <p:cNvCxnSpPr>
            <a:stCxn id="30" idx="2"/>
            <a:endCxn id="94" idx="3"/>
          </p:cNvCxnSpPr>
          <p:nvPr/>
        </p:nvCxnSpPr>
        <p:spPr>
          <a:xfrm flipH="1">
            <a:off x="2337089" y="2920642"/>
            <a:ext cx="582408" cy="825125"/>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4" name="直線矢印コネクタ 113">
            <a:extLst>
              <a:ext uri="{FF2B5EF4-FFF2-40B4-BE49-F238E27FC236}">
                <a16:creationId xmlns:a16="http://schemas.microsoft.com/office/drawing/2014/main" id="{88D9BEDF-5776-57AE-608D-8B6E9AEB7763}"/>
              </a:ext>
            </a:extLst>
          </p:cNvPr>
          <p:cNvCxnSpPr>
            <a:stCxn id="50" idx="2"/>
            <a:endCxn id="94" idx="3"/>
          </p:cNvCxnSpPr>
          <p:nvPr/>
        </p:nvCxnSpPr>
        <p:spPr>
          <a:xfrm flipH="1">
            <a:off x="2337089" y="3257015"/>
            <a:ext cx="588955" cy="48875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7" name="直線矢印コネクタ 116">
            <a:extLst>
              <a:ext uri="{FF2B5EF4-FFF2-40B4-BE49-F238E27FC236}">
                <a16:creationId xmlns:a16="http://schemas.microsoft.com/office/drawing/2014/main" id="{EC653A7A-2489-DCA7-F979-F1C6D070AE65}"/>
              </a:ext>
            </a:extLst>
          </p:cNvPr>
          <p:cNvCxnSpPr>
            <a:stCxn id="70" idx="2"/>
            <a:endCxn id="94" idx="3"/>
          </p:cNvCxnSpPr>
          <p:nvPr/>
        </p:nvCxnSpPr>
        <p:spPr>
          <a:xfrm flipH="1">
            <a:off x="2337089" y="3601348"/>
            <a:ext cx="587248" cy="14441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0" name="直線矢印コネクタ 119">
            <a:extLst>
              <a:ext uri="{FF2B5EF4-FFF2-40B4-BE49-F238E27FC236}">
                <a16:creationId xmlns:a16="http://schemas.microsoft.com/office/drawing/2014/main" id="{76B76799-DE1B-8A7E-09CB-39275390FB61}"/>
              </a:ext>
            </a:extLst>
          </p:cNvPr>
          <p:cNvCxnSpPr>
            <a:stCxn id="15" idx="2"/>
            <a:endCxn id="94" idx="3"/>
          </p:cNvCxnSpPr>
          <p:nvPr/>
        </p:nvCxnSpPr>
        <p:spPr>
          <a:xfrm flipH="1" flipV="1">
            <a:off x="2337089" y="3745767"/>
            <a:ext cx="588955" cy="18743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3" name="直線矢印コネクタ 122">
            <a:extLst>
              <a:ext uri="{FF2B5EF4-FFF2-40B4-BE49-F238E27FC236}">
                <a16:creationId xmlns:a16="http://schemas.microsoft.com/office/drawing/2014/main" id="{02C65B0E-546A-F6FA-62D8-34C1CD314F01}"/>
              </a:ext>
            </a:extLst>
          </p:cNvPr>
          <p:cNvCxnSpPr>
            <a:stCxn id="35" idx="2"/>
            <a:endCxn id="94" idx="3"/>
          </p:cNvCxnSpPr>
          <p:nvPr/>
        </p:nvCxnSpPr>
        <p:spPr>
          <a:xfrm flipH="1" flipV="1">
            <a:off x="2337089" y="3745767"/>
            <a:ext cx="588955" cy="53628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6" name="直線矢印コネクタ 125">
            <a:extLst>
              <a:ext uri="{FF2B5EF4-FFF2-40B4-BE49-F238E27FC236}">
                <a16:creationId xmlns:a16="http://schemas.microsoft.com/office/drawing/2014/main" id="{1EF0133A-905C-277E-04C0-BE2BC0674DE5}"/>
              </a:ext>
            </a:extLst>
          </p:cNvPr>
          <p:cNvCxnSpPr>
            <a:stCxn id="55" idx="2"/>
            <a:endCxn id="94" idx="3"/>
          </p:cNvCxnSpPr>
          <p:nvPr/>
        </p:nvCxnSpPr>
        <p:spPr>
          <a:xfrm flipH="1" flipV="1">
            <a:off x="2337089" y="3745767"/>
            <a:ext cx="588955" cy="87233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9" name="直線矢印コネクタ 128">
            <a:extLst>
              <a:ext uri="{FF2B5EF4-FFF2-40B4-BE49-F238E27FC236}">
                <a16:creationId xmlns:a16="http://schemas.microsoft.com/office/drawing/2014/main" id="{B14D956C-7B6E-FAD1-F9C6-D735DF37C0FC}"/>
              </a:ext>
            </a:extLst>
          </p:cNvPr>
          <p:cNvCxnSpPr>
            <a:stCxn id="75" idx="2"/>
            <a:endCxn id="94" idx="3"/>
          </p:cNvCxnSpPr>
          <p:nvPr/>
        </p:nvCxnSpPr>
        <p:spPr>
          <a:xfrm flipH="1" flipV="1">
            <a:off x="2337089" y="3745767"/>
            <a:ext cx="579418" cy="120837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2" name="直線矢印コネクタ 131">
            <a:extLst>
              <a:ext uri="{FF2B5EF4-FFF2-40B4-BE49-F238E27FC236}">
                <a16:creationId xmlns:a16="http://schemas.microsoft.com/office/drawing/2014/main" id="{5688B085-F26E-7E71-4EBD-2059948CE5C5}"/>
              </a:ext>
            </a:extLst>
          </p:cNvPr>
          <p:cNvCxnSpPr>
            <a:stCxn id="20" idx="2"/>
            <a:endCxn id="94" idx="3"/>
          </p:cNvCxnSpPr>
          <p:nvPr/>
        </p:nvCxnSpPr>
        <p:spPr>
          <a:xfrm flipH="1" flipV="1">
            <a:off x="2337089" y="3745767"/>
            <a:ext cx="578727" cy="1540230"/>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5" name="直線矢印コネクタ 134">
            <a:extLst>
              <a:ext uri="{FF2B5EF4-FFF2-40B4-BE49-F238E27FC236}">
                <a16:creationId xmlns:a16="http://schemas.microsoft.com/office/drawing/2014/main" id="{738C0ABA-3793-27FB-F506-40185298D721}"/>
              </a:ext>
            </a:extLst>
          </p:cNvPr>
          <p:cNvCxnSpPr>
            <a:stCxn id="40" idx="2"/>
            <a:endCxn id="94" idx="3"/>
          </p:cNvCxnSpPr>
          <p:nvPr/>
        </p:nvCxnSpPr>
        <p:spPr>
          <a:xfrm flipH="1" flipV="1">
            <a:off x="2337089" y="3745767"/>
            <a:ext cx="585172" cy="1874243"/>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8" name="直線矢印コネクタ 137">
            <a:extLst>
              <a:ext uri="{FF2B5EF4-FFF2-40B4-BE49-F238E27FC236}">
                <a16:creationId xmlns:a16="http://schemas.microsoft.com/office/drawing/2014/main" id="{5F9CD50B-D04D-D7F6-8959-5BF9E32F183B}"/>
              </a:ext>
            </a:extLst>
          </p:cNvPr>
          <p:cNvCxnSpPr>
            <a:stCxn id="60" idx="2"/>
            <a:endCxn id="94" idx="3"/>
          </p:cNvCxnSpPr>
          <p:nvPr/>
        </p:nvCxnSpPr>
        <p:spPr>
          <a:xfrm flipH="1" flipV="1">
            <a:off x="2337089" y="3745767"/>
            <a:ext cx="589237" cy="2206096"/>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1" name="直線矢印コネクタ 140">
            <a:extLst>
              <a:ext uri="{FF2B5EF4-FFF2-40B4-BE49-F238E27FC236}">
                <a16:creationId xmlns:a16="http://schemas.microsoft.com/office/drawing/2014/main" id="{13F2D0EF-4888-A248-7122-F7C0281BB47A}"/>
              </a:ext>
            </a:extLst>
          </p:cNvPr>
          <p:cNvCxnSpPr>
            <a:stCxn id="80" idx="2"/>
            <a:endCxn id="94" idx="3"/>
          </p:cNvCxnSpPr>
          <p:nvPr/>
        </p:nvCxnSpPr>
        <p:spPr>
          <a:xfrm flipH="1" flipV="1">
            <a:off x="2337089" y="3745767"/>
            <a:ext cx="585172" cy="254590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5" name="角丸四角形 144">
            <a:extLst>
              <a:ext uri="{FF2B5EF4-FFF2-40B4-BE49-F238E27FC236}">
                <a16:creationId xmlns:a16="http://schemas.microsoft.com/office/drawing/2014/main" id="{9DBE51CB-631A-C760-EAFD-6A64C3C8C604}"/>
              </a:ext>
            </a:extLst>
          </p:cNvPr>
          <p:cNvSpPr/>
          <p:nvPr/>
        </p:nvSpPr>
        <p:spPr>
          <a:xfrm>
            <a:off x="401113" y="3548566"/>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8" name="右矢印 147">
            <a:extLst>
              <a:ext uri="{FF2B5EF4-FFF2-40B4-BE49-F238E27FC236}">
                <a16:creationId xmlns:a16="http://schemas.microsoft.com/office/drawing/2014/main" id="{BD0F054C-B978-FE45-E6E9-AAE622EE74A1}"/>
              </a:ext>
            </a:extLst>
          </p:cNvPr>
          <p:cNvSpPr/>
          <p:nvPr/>
        </p:nvSpPr>
        <p:spPr>
          <a:xfrm rot="10800000">
            <a:off x="1246359"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テキスト ボックス 148">
            <a:extLst>
              <a:ext uri="{FF2B5EF4-FFF2-40B4-BE49-F238E27FC236}">
                <a16:creationId xmlns:a16="http://schemas.microsoft.com/office/drawing/2014/main" id="{70FCC78D-67B5-5591-38B3-CF147D1B8D9D}"/>
              </a:ext>
            </a:extLst>
          </p:cNvPr>
          <p:cNvSpPr txBox="1"/>
          <p:nvPr/>
        </p:nvSpPr>
        <p:spPr>
          <a:xfrm>
            <a:off x="1571585" y="4006987"/>
            <a:ext cx="825482" cy="276999"/>
          </a:xfrm>
          <a:prstGeom prst="rect">
            <a:avLst/>
          </a:prstGeom>
          <a:noFill/>
        </p:spPr>
        <p:txBody>
          <a:bodyPr wrap="none" rtlCol="0">
            <a:spAutoFit/>
          </a:bodyPr>
          <a:lstStyle/>
          <a:p>
            <a:r>
              <a:rPr kumimoji="1" lang="en-US" altLang="ja-JP" sz="1200" b="1" dirty="0">
                <a:solidFill>
                  <a:schemeClr val="accent6">
                    <a:lumMod val="50000"/>
                  </a:schemeClr>
                </a:solidFill>
                <a:latin typeface="Meiryo" charset="-128"/>
                <a:ea typeface="Meiryo" charset="-128"/>
                <a:cs typeface="Meiryo" charset="-128"/>
              </a:rPr>
              <a:t>2</a:t>
            </a:r>
            <a:r>
              <a:rPr kumimoji="1" lang="en-US" altLang="ja-JP" sz="1200" b="1" baseline="30000" dirty="0">
                <a:solidFill>
                  <a:schemeClr val="accent6">
                    <a:lumMod val="50000"/>
                  </a:schemeClr>
                </a:solidFill>
                <a:latin typeface="Meiryo" charset="-128"/>
                <a:ea typeface="Meiryo" charset="-128"/>
                <a:cs typeface="Meiryo" charset="-128"/>
              </a:rPr>
              <a:t>n</a:t>
            </a:r>
            <a:r>
              <a:rPr kumimoji="1" lang="ja-JP" altLang="en-US" sz="1200" b="1" dirty="0">
                <a:solidFill>
                  <a:schemeClr val="accent6">
                    <a:lumMod val="50000"/>
                  </a:schemeClr>
                </a:solidFill>
                <a:latin typeface="Meiryo" charset="-128"/>
                <a:ea typeface="Meiryo" charset="-128"/>
                <a:cs typeface="Meiryo" charset="-128"/>
              </a:rPr>
              <a:t>回演算</a:t>
            </a:r>
          </a:p>
        </p:txBody>
      </p:sp>
      <p:sp>
        <p:nvSpPr>
          <p:cNvPr id="151" name="テキスト ボックス 150">
            <a:extLst>
              <a:ext uri="{FF2B5EF4-FFF2-40B4-BE49-F238E27FC236}">
                <a16:creationId xmlns:a16="http://schemas.microsoft.com/office/drawing/2014/main" id="{163D2FD9-58CE-2C0E-611E-221C7D1376F0}"/>
              </a:ext>
            </a:extLst>
          </p:cNvPr>
          <p:cNvSpPr txBox="1"/>
          <p:nvPr/>
        </p:nvSpPr>
        <p:spPr>
          <a:xfrm>
            <a:off x="2991419" y="812008"/>
            <a:ext cx="1412566"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4bits</a:t>
            </a:r>
            <a:r>
              <a:rPr kumimoji="1" lang="ja-JP" altLang="en-US" sz="1200" dirty="0">
                <a:solidFill>
                  <a:srgbClr val="0070C0"/>
                </a:solidFill>
                <a:latin typeface="Meiryo" charset="-128"/>
                <a:ea typeface="Meiryo" charset="-128"/>
                <a:cs typeface="Meiryo" charset="-128"/>
              </a:rPr>
              <a:t>）</a:t>
            </a:r>
          </a:p>
        </p:txBody>
      </p:sp>
      <p:sp>
        <p:nvSpPr>
          <p:cNvPr id="154" name="テキスト ボックス 153">
            <a:extLst>
              <a:ext uri="{FF2B5EF4-FFF2-40B4-BE49-F238E27FC236}">
                <a16:creationId xmlns:a16="http://schemas.microsoft.com/office/drawing/2014/main" id="{F4AFCE09-7E7D-9704-AA65-638963098E37}"/>
              </a:ext>
            </a:extLst>
          </p:cNvPr>
          <p:cNvSpPr txBox="1"/>
          <p:nvPr/>
        </p:nvSpPr>
        <p:spPr>
          <a:xfrm>
            <a:off x="398074" y="3259501"/>
            <a:ext cx="1866217"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charset="-128"/>
                <a:ea typeface="Meiryo" charset="-128"/>
                <a:cs typeface="Meiryo" charset="-128"/>
              </a:rPr>
              <a:t>4</a:t>
            </a:r>
            <a:r>
              <a:rPr kumimoji="1" lang="ja-JP" altLang="en-US" sz="1200" dirty="0">
                <a:solidFill>
                  <a:schemeClr val="accent3">
                    <a:lumMod val="75000"/>
                  </a:schemeClr>
                </a:solidFill>
                <a:latin typeface="Meiryo" charset="-128"/>
                <a:ea typeface="Meiryo" charset="-128"/>
                <a:cs typeface="Meiryo" charset="-128"/>
              </a:rPr>
              <a:t>ビット＝</a:t>
            </a:r>
            <a:r>
              <a:rPr kumimoji="1" lang="en-US" altLang="ja-JP" sz="1200" dirty="0">
                <a:solidFill>
                  <a:schemeClr val="accent3">
                    <a:lumMod val="75000"/>
                  </a:schemeClr>
                </a:solidFill>
                <a:latin typeface="Meiryo" charset="-128"/>
                <a:ea typeface="Meiryo" charset="-128"/>
                <a:cs typeface="Meiryo" charset="-128"/>
              </a:rPr>
              <a:t>2</a:t>
            </a:r>
            <a:r>
              <a:rPr kumimoji="1" lang="en-US" altLang="ja-JP" sz="1200" baseline="30000" dirty="0">
                <a:solidFill>
                  <a:schemeClr val="accent3">
                    <a:lumMod val="75000"/>
                  </a:schemeClr>
                </a:solidFill>
                <a:latin typeface="Meiryo" charset="-128"/>
                <a:ea typeface="Meiryo" charset="-128"/>
                <a:cs typeface="Meiryo" charset="-128"/>
              </a:rPr>
              <a:t>4</a:t>
            </a:r>
            <a:r>
              <a:rPr kumimoji="1" lang="en-US" altLang="ja-JP" sz="1200" dirty="0">
                <a:solidFill>
                  <a:schemeClr val="accent3">
                    <a:lumMod val="75000"/>
                  </a:schemeClr>
                </a:solidFill>
                <a:latin typeface="Meiryo" charset="-128"/>
                <a:ea typeface="Meiryo" charset="-128"/>
                <a:cs typeface="Meiryo" charset="-128"/>
              </a:rPr>
              <a:t>=16</a:t>
            </a:r>
            <a:r>
              <a:rPr kumimoji="1" lang="ja-JP" altLang="en-US" sz="1200" dirty="0">
                <a:solidFill>
                  <a:schemeClr val="accent3">
                    <a:lumMod val="75000"/>
                  </a:schemeClr>
                </a:solidFill>
                <a:latin typeface="Meiryo" charset="-128"/>
                <a:ea typeface="Meiryo" charset="-128"/>
                <a:cs typeface="Meiryo" charset="-128"/>
              </a:rPr>
              <a:t>回演算</a:t>
            </a:r>
          </a:p>
        </p:txBody>
      </p:sp>
      <p:sp>
        <p:nvSpPr>
          <p:cNvPr id="157" name="テキスト ボックス 156">
            <a:extLst>
              <a:ext uri="{FF2B5EF4-FFF2-40B4-BE49-F238E27FC236}">
                <a16:creationId xmlns:a16="http://schemas.microsoft.com/office/drawing/2014/main" id="{09CB4110-BFE2-1172-9988-87E5E412A962}"/>
              </a:ext>
            </a:extLst>
          </p:cNvPr>
          <p:cNvSpPr txBox="1"/>
          <p:nvPr/>
        </p:nvSpPr>
        <p:spPr>
          <a:xfrm>
            <a:off x="2483400" y="2584878"/>
            <a:ext cx="430887" cy="2349361"/>
          </a:xfrm>
          <a:prstGeom prst="rect">
            <a:avLst/>
          </a:prstGeom>
          <a:noFill/>
        </p:spPr>
        <p:txBody>
          <a:bodyPr vert="eaVert" wrap="none" rtlCol="0">
            <a:spAutoFit/>
          </a:bodyPr>
          <a:lstStyle/>
          <a:p>
            <a:pPr algn="ctr"/>
            <a:r>
              <a:rPr kumimoji="1" lang="ja-JP" altLang="en-US" sz="1600" b="1" dirty="0">
                <a:solidFill>
                  <a:schemeClr val="accent3">
                    <a:lumMod val="50000"/>
                  </a:schemeClr>
                </a:solidFill>
                <a:latin typeface="Meiryo" charset="-128"/>
                <a:ea typeface="Meiryo" charset="-128"/>
                <a:cs typeface="Meiryo" charset="-128"/>
              </a:rPr>
              <a:t>全ての組合せを逐次計算</a:t>
            </a:r>
          </a:p>
        </p:txBody>
      </p:sp>
      <p:sp>
        <p:nvSpPr>
          <p:cNvPr id="130" name="テキスト ボックス 129">
            <a:extLst>
              <a:ext uri="{FF2B5EF4-FFF2-40B4-BE49-F238E27FC236}">
                <a16:creationId xmlns:a16="http://schemas.microsoft.com/office/drawing/2014/main" id="{D3FCA2DB-8E63-47EF-EA97-24ABC82AD4B0}"/>
              </a:ext>
            </a:extLst>
          </p:cNvPr>
          <p:cNvSpPr txBox="1"/>
          <p:nvPr/>
        </p:nvSpPr>
        <p:spPr>
          <a:xfrm>
            <a:off x="224166" y="4654877"/>
            <a:ext cx="2456122" cy="646331"/>
          </a:xfrm>
          <a:prstGeom prst="rect">
            <a:avLst/>
          </a:prstGeom>
          <a:noFill/>
        </p:spPr>
        <p:txBody>
          <a:bodyPr wrap="none" rtlCol="0">
            <a:spAutoFit/>
          </a:bodyPr>
          <a:lstStyle/>
          <a:p>
            <a:r>
              <a:rPr kumimoji="1" lang="en-US" altLang="ja-JP" sz="1200" dirty="0">
                <a:solidFill>
                  <a:schemeClr val="accent3">
                    <a:lumMod val="75000"/>
                  </a:schemeClr>
                </a:solidFill>
                <a:latin typeface="Meiryo" charset="-128"/>
                <a:ea typeface="Meiryo" charset="-128"/>
                <a:cs typeface="Meiryo" charset="-128"/>
              </a:rPr>
              <a:t>04</a:t>
            </a:r>
            <a:r>
              <a:rPr kumimoji="1" lang="ja-JP" altLang="en-US" sz="1200" dirty="0">
                <a:solidFill>
                  <a:schemeClr val="accent3">
                    <a:lumMod val="75000"/>
                  </a:schemeClr>
                </a:solidFill>
                <a:latin typeface="Meiryo" charset="-128"/>
                <a:ea typeface="Meiryo" charset="-128"/>
                <a:cs typeface="Meiryo" charset="-128"/>
              </a:rPr>
              <a:t>ビット</a:t>
            </a:r>
            <a:r>
              <a:rPr kumimoji="1" lang="ja-JP" altLang="en-US" sz="1200">
                <a:solidFill>
                  <a:schemeClr val="accent3">
                    <a:lumMod val="75000"/>
                  </a:schemeClr>
                </a:solidFill>
                <a:latin typeface="Meiryo" charset="-128"/>
                <a:ea typeface="Meiryo" charset="-128"/>
                <a:cs typeface="Meiryo" charset="-128"/>
              </a:rPr>
              <a:t>＝</a:t>
            </a:r>
            <a:r>
              <a:rPr kumimoji="1" lang="en-US" altLang="ja-JP" sz="1200" dirty="0">
                <a:solidFill>
                  <a:schemeClr val="accent3">
                    <a:lumMod val="75000"/>
                  </a:schemeClr>
                </a:solidFill>
                <a:latin typeface="Meiryo" charset="-128"/>
                <a:ea typeface="Meiryo" charset="-128"/>
                <a:cs typeface="Meiryo" charset="-128"/>
              </a:rPr>
              <a:t>2</a:t>
            </a:r>
            <a:r>
              <a:rPr kumimoji="1" lang="en-US" altLang="ja-JP" sz="1200" baseline="30000" dirty="0">
                <a:solidFill>
                  <a:schemeClr val="accent3">
                    <a:lumMod val="75000"/>
                  </a:schemeClr>
                </a:solidFill>
                <a:latin typeface="Meiryo" charset="-128"/>
                <a:ea typeface="Meiryo" charset="-128"/>
                <a:cs typeface="Meiryo" charset="-128"/>
              </a:rPr>
              <a:t> 4</a:t>
            </a:r>
            <a:r>
              <a:rPr kumimoji="1" lang="en-US" altLang="ja-JP" sz="1200" dirty="0">
                <a:solidFill>
                  <a:schemeClr val="accent3">
                    <a:lumMod val="75000"/>
                  </a:schemeClr>
                </a:solidFill>
                <a:latin typeface="Meiryo" charset="-128"/>
                <a:ea typeface="Meiryo" charset="-128"/>
                <a:cs typeface="Meiryo" charset="-128"/>
              </a:rPr>
              <a:t>=16</a:t>
            </a:r>
            <a:r>
              <a:rPr kumimoji="1" lang="ja-JP" altLang="en-US" sz="1200">
                <a:solidFill>
                  <a:schemeClr val="accent3">
                    <a:lumMod val="75000"/>
                  </a:schemeClr>
                </a:solidFill>
                <a:latin typeface="Meiryo" charset="-128"/>
                <a:ea typeface="Meiryo" charset="-128"/>
                <a:cs typeface="Meiryo" charset="-128"/>
              </a:rPr>
              <a:t>回</a:t>
            </a:r>
            <a:endParaRPr kumimoji="1" lang="en-US" altLang="ja-JP" sz="1200" dirty="0">
              <a:solidFill>
                <a:schemeClr val="accent3">
                  <a:lumMod val="75000"/>
                </a:schemeClr>
              </a:solidFill>
              <a:latin typeface="Meiryo" charset="-128"/>
              <a:ea typeface="Meiryo" charset="-128"/>
              <a:cs typeface="Meiryo" charset="-128"/>
            </a:endParaRPr>
          </a:p>
          <a:p>
            <a:r>
              <a:rPr lang="en-US" altLang="ja-JP" sz="1200" dirty="0">
                <a:solidFill>
                  <a:schemeClr val="accent3">
                    <a:lumMod val="75000"/>
                  </a:schemeClr>
                </a:solidFill>
                <a:latin typeface="Meiryo" charset="-128"/>
                <a:ea typeface="Meiryo" charset="-128"/>
                <a:cs typeface="Meiryo" charset="-128"/>
              </a:rPr>
              <a:t>16</a:t>
            </a:r>
            <a:r>
              <a:rPr lang="ja-JP" altLang="en-US" sz="1200">
                <a:solidFill>
                  <a:schemeClr val="accent3">
                    <a:lumMod val="75000"/>
                  </a:schemeClr>
                </a:solidFill>
                <a:latin typeface="Meiryo" charset="-128"/>
                <a:ea typeface="Meiryo" charset="-128"/>
                <a:cs typeface="Meiryo" charset="-128"/>
              </a:rPr>
              <a:t>ビット＝</a:t>
            </a:r>
            <a:r>
              <a:rPr lang="en-US" altLang="ja-JP" sz="1200" dirty="0">
                <a:solidFill>
                  <a:schemeClr val="accent3">
                    <a:lumMod val="75000"/>
                  </a:schemeClr>
                </a:solidFill>
                <a:latin typeface="Meiryo" charset="-128"/>
                <a:ea typeface="Meiryo" charset="-128"/>
                <a:cs typeface="Meiryo" charset="-128"/>
              </a:rPr>
              <a:t>2</a:t>
            </a:r>
            <a:r>
              <a:rPr lang="en-US" altLang="ja-JP" sz="1200" baseline="30000" dirty="0">
                <a:solidFill>
                  <a:schemeClr val="accent3">
                    <a:lumMod val="75000"/>
                  </a:schemeClr>
                </a:solidFill>
                <a:latin typeface="+mj-lt"/>
                <a:ea typeface="Meiryo" charset="-128"/>
                <a:cs typeface="Meiryo" charset="-128"/>
              </a:rPr>
              <a:t>16</a:t>
            </a:r>
            <a:r>
              <a:rPr lang="en-US" altLang="ja-JP" sz="1200" dirty="0">
                <a:solidFill>
                  <a:schemeClr val="accent3">
                    <a:lumMod val="75000"/>
                  </a:schemeClr>
                </a:solidFill>
                <a:latin typeface="Meiryo" charset="-128"/>
                <a:ea typeface="Meiryo" charset="-128"/>
                <a:cs typeface="Meiryo" charset="-128"/>
              </a:rPr>
              <a:t>=65536</a:t>
            </a:r>
            <a:r>
              <a:rPr lang="ja-JP" altLang="en-US" sz="1200">
                <a:solidFill>
                  <a:schemeClr val="accent3">
                    <a:lumMod val="75000"/>
                  </a:schemeClr>
                </a:solidFill>
                <a:latin typeface="Meiryo" charset="-128"/>
                <a:ea typeface="Meiryo" charset="-128"/>
                <a:cs typeface="Meiryo" charset="-128"/>
              </a:rPr>
              <a:t>回</a:t>
            </a:r>
            <a:endParaRPr lang="en-US" altLang="ja-JP" sz="1200" dirty="0">
              <a:solidFill>
                <a:schemeClr val="accent3">
                  <a:lumMod val="75000"/>
                </a:schemeClr>
              </a:solidFill>
              <a:latin typeface="Meiryo" charset="-128"/>
              <a:ea typeface="Meiryo" charset="-128"/>
              <a:cs typeface="Meiryo" charset="-128"/>
            </a:endParaRPr>
          </a:p>
          <a:p>
            <a:r>
              <a:rPr lang="en-US" altLang="ja-JP" sz="1200" dirty="0">
                <a:solidFill>
                  <a:schemeClr val="accent3">
                    <a:lumMod val="75000"/>
                  </a:schemeClr>
                </a:solidFill>
                <a:latin typeface="Meiryo" charset="-128"/>
                <a:ea typeface="Meiryo" charset="-128"/>
                <a:cs typeface="Meiryo" charset="-128"/>
              </a:rPr>
              <a:t>32</a:t>
            </a:r>
            <a:r>
              <a:rPr lang="ja-JP" altLang="en-US" sz="1200">
                <a:solidFill>
                  <a:schemeClr val="accent3">
                    <a:lumMod val="75000"/>
                  </a:schemeClr>
                </a:solidFill>
                <a:latin typeface="Meiryo" charset="-128"/>
                <a:ea typeface="Meiryo" charset="-128"/>
                <a:cs typeface="Meiryo" charset="-128"/>
              </a:rPr>
              <a:t>ビット＝</a:t>
            </a:r>
            <a:r>
              <a:rPr lang="en-US" altLang="ja-JP" sz="1200" dirty="0">
                <a:solidFill>
                  <a:schemeClr val="accent3">
                    <a:lumMod val="75000"/>
                  </a:schemeClr>
                </a:solidFill>
                <a:latin typeface="Meiryo" charset="-128"/>
                <a:ea typeface="Meiryo" charset="-128"/>
                <a:cs typeface="Meiryo" charset="-128"/>
              </a:rPr>
              <a:t>2</a:t>
            </a:r>
            <a:r>
              <a:rPr lang="en-US" altLang="ja-JP" sz="1200" baseline="30000" dirty="0">
                <a:solidFill>
                  <a:schemeClr val="accent3">
                    <a:lumMod val="75000"/>
                  </a:schemeClr>
                </a:solidFill>
                <a:latin typeface="Meiryo" charset="-128"/>
                <a:ea typeface="Meiryo" charset="-128"/>
                <a:cs typeface="Meiryo" charset="-128"/>
              </a:rPr>
              <a:t>32</a:t>
            </a:r>
            <a:r>
              <a:rPr lang="en-US" altLang="ja-JP" sz="1200" dirty="0">
                <a:solidFill>
                  <a:schemeClr val="accent3">
                    <a:lumMod val="75000"/>
                  </a:schemeClr>
                </a:solidFill>
                <a:latin typeface="Meiryo" charset="-128"/>
                <a:ea typeface="Meiryo" charset="-128"/>
                <a:cs typeface="Meiryo" charset="-128"/>
              </a:rPr>
              <a:t>=4294967296</a:t>
            </a:r>
            <a:r>
              <a:rPr lang="ja-JP" altLang="en-US" sz="1200">
                <a:solidFill>
                  <a:schemeClr val="accent3">
                    <a:lumMod val="75000"/>
                  </a:schemeClr>
                </a:solidFill>
                <a:latin typeface="Meiryo" charset="-128"/>
                <a:ea typeface="Meiryo" charset="-128"/>
                <a:cs typeface="Meiryo" charset="-128"/>
              </a:rPr>
              <a:t>回</a:t>
            </a:r>
            <a:endParaRPr lang="en-US" altLang="ja-JP" sz="1200" dirty="0">
              <a:solidFill>
                <a:schemeClr val="accent3">
                  <a:lumMod val="75000"/>
                </a:schemeClr>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C1220B61-2841-470A-FA4D-68B3D8D926DE}"/>
              </a:ext>
            </a:extLst>
          </p:cNvPr>
          <p:cNvSpPr/>
          <p:nvPr/>
        </p:nvSpPr>
        <p:spPr>
          <a:xfrm>
            <a:off x="245369" y="1868071"/>
            <a:ext cx="2456122" cy="830997"/>
          </a:xfrm>
          <a:prstGeom prst="rect">
            <a:avLst/>
          </a:prstGeom>
        </p:spPr>
        <p:txBody>
          <a:bodyPr wrap="square">
            <a:spAutoFit/>
          </a:bodyPr>
          <a:lstStyle/>
          <a:p>
            <a:pPr marL="171450" indent="-171450">
              <a:buFont typeface="Wingdings" pitchFamily="2" charset="2"/>
              <a:buChar char="ü"/>
            </a:pPr>
            <a:r>
              <a:rPr lang="ja-JP" altLang="en-US" sz="1200">
                <a:solidFill>
                  <a:schemeClr val="accent3">
                    <a:lumMod val="50000"/>
                  </a:schemeClr>
                </a:solidFill>
                <a:latin typeface="Meiryo" panose="020B0604030504040204" pitchFamily="34" charset="-128"/>
                <a:ea typeface="Meiryo" panose="020B0604030504040204" pitchFamily="34" charset="-128"/>
              </a:rPr>
              <a:t>１回の入力で１パターンしか表せない。</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en-US" altLang="ja-JP" sz="1200" dirty="0">
                <a:solidFill>
                  <a:schemeClr val="accent3">
                    <a:lumMod val="50000"/>
                  </a:schemeClr>
                </a:solidFill>
                <a:latin typeface="Meiryo" panose="020B0604030504040204" pitchFamily="34" charset="-128"/>
                <a:ea typeface="Meiryo" panose="020B0604030504040204" pitchFamily="34" charset="-128"/>
              </a:rPr>
              <a:t>n</a:t>
            </a:r>
            <a:r>
              <a:rPr lang="ja-JP" altLang="en-US" sz="1200">
                <a:solidFill>
                  <a:schemeClr val="accent3">
                    <a:lumMod val="50000"/>
                  </a:schemeClr>
                </a:solidFill>
                <a:latin typeface="Meiryo" panose="020B0604030504040204" pitchFamily="34" charset="-128"/>
                <a:ea typeface="Meiryo" panose="020B0604030504040204" pitchFamily="34" charset="-128"/>
              </a:rPr>
              <a:t>ビットの場合は</a:t>
            </a:r>
            <a:r>
              <a:rPr lang="en-US" altLang="ja-JP" sz="1200" dirty="0">
                <a:solidFill>
                  <a:schemeClr val="accent3">
                    <a:lumMod val="50000"/>
                  </a:schemeClr>
                </a:solidFill>
                <a:latin typeface="Meiryo" panose="020B0604030504040204" pitchFamily="34" charset="-128"/>
                <a:ea typeface="Meiryo" panose="020B0604030504040204" pitchFamily="34" charset="-128"/>
              </a:rPr>
              <a:t>2</a:t>
            </a:r>
            <a:r>
              <a:rPr lang="en-US" altLang="ja-JP" sz="1200" baseline="30000" dirty="0">
                <a:solidFill>
                  <a:schemeClr val="accent3">
                    <a:lumMod val="50000"/>
                  </a:schemeClr>
                </a:solidFill>
                <a:latin typeface="Meiryo" panose="020B0604030504040204" pitchFamily="34" charset="-128"/>
                <a:ea typeface="Meiryo" panose="020B0604030504040204" pitchFamily="34" charset="-128"/>
              </a:rPr>
              <a:t>n</a:t>
            </a:r>
            <a:r>
              <a:rPr lang="ja-JP" altLang="en-US" sz="1200">
                <a:solidFill>
                  <a:schemeClr val="accent3">
                    <a:lumMod val="50000"/>
                  </a:schemeClr>
                </a:solidFill>
                <a:latin typeface="Meiryo" panose="020B0604030504040204" pitchFamily="34" charset="-128"/>
                <a:ea typeface="Meiryo" panose="020B0604030504040204" pitchFamily="34" charset="-128"/>
              </a:rPr>
              <a:t>乗回の入力と計算が必要。</a:t>
            </a:r>
          </a:p>
        </p:txBody>
      </p:sp>
      <p:sp>
        <p:nvSpPr>
          <p:cNvPr id="85" name="楕円 7">
            <a:extLst>
              <a:ext uri="{FF2B5EF4-FFF2-40B4-BE49-F238E27FC236}">
                <a16:creationId xmlns:a16="http://schemas.microsoft.com/office/drawing/2014/main" id="{B49DE03C-6B1A-0943-47FA-AA73A7B6A0DE}"/>
              </a:ext>
            </a:extLst>
          </p:cNvPr>
          <p:cNvSpPr/>
          <p:nvPr/>
        </p:nvSpPr>
        <p:spPr>
          <a:xfrm>
            <a:off x="5024835" y="3586583"/>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4" name="楕円 6">
            <a:extLst>
              <a:ext uri="{FF2B5EF4-FFF2-40B4-BE49-F238E27FC236}">
                <a16:creationId xmlns:a16="http://schemas.microsoft.com/office/drawing/2014/main" id="{F5EA2409-56EE-FCC0-401E-1732E907C233}"/>
              </a:ext>
            </a:extLst>
          </p:cNvPr>
          <p:cNvSpPr/>
          <p:nvPr/>
        </p:nvSpPr>
        <p:spPr>
          <a:xfrm>
            <a:off x="5024835" y="3586582"/>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6" name="楕円 7">
            <a:extLst>
              <a:ext uri="{FF2B5EF4-FFF2-40B4-BE49-F238E27FC236}">
                <a16:creationId xmlns:a16="http://schemas.microsoft.com/office/drawing/2014/main" id="{681EDA18-1122-733F-28F9-8CF13A05246B}"/>
              </a:ext>
            </a:extLst>
          </p:cNvPr>
          <p:cNvSpPr/>
          <p:nvPr/>
        </p:nvSpPr>
        <p:spPr>
          <a:xfrm>
            <a:off x="5364088" y="359307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7" name="楕円 6">
            <a:extLst>
              <a:ext uri="{FF2B5EF4-FFF2-40B4-BE49-F238E27FC236}">
                <a16:creationId xmlns:a16="http://schemas.microsoft.com/office/drawing/2014/main" id="{F5AB9F2D-E2D3-4F93-23DD-4341A5ED9956}"/>
              </a:ext>
            </a:extLst>
          </p:cNvPr>
          <p:cNvSpPr/>
          <p:nvPr/>
        </p:nvSpPr>
        <p:spPr>
          <a:xfrm>
            <a:off x="5364088"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8" name="楕円 7">
            <a:extLst>
              <a:ext uri="{FF2B5EF4-FFF2-40B4-BE49-F238E27FC236}">
                <a16:creationId xmlns:a16="http://schemas.microsoft.com/office/drawing/2014/main" id="{002BE2CC-39AF-2C4F-D362-D848A1715E3F}"/>
              </a:ext>
            </a:extLst>
          </p:cNvPr>
          <p:cNvSpPr/>
          <p:nvPr/>
        </p:nvSpPr>
        <p:spPr>
          <a:xfrm>
            <a:off x="5698719" y="3594768"/>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9" name="楕円 6">
            <a:extLst>
              <a:ext uri="{FF2B5EF4-FFF2-40B4-BE49-F238E27FC236}">
                <a16:creationId xmlns:a16="http://schemas.microsoft.com/office/drawing/2014/main" id="{312518D2-103A-D9D8-5624-D6448232C4CD}"/>
              </a:ext>
            </a:extLst>
          </p:cNvPr>
          <p:cNvSpPr/>
          <p:nvPr/>
        </p:nvSpPr>
        <p:spPr>
          <a:xfrm>
            <a:off x="5698719"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0" name="楕円 7">
            <a:extLst>
              <a:ext uri="{FF2B5EF4-FFF2-40B4-BE49-F238E27FC236}">
                <a16:creationId xmlns:a16="http://schemas.microsoft.com/office/drawing/2014/main" id="{7A425142-8044-E9E9-2CE8-10D76FBBD0FD}"/>
              </a:ext>
            </a:extLst>
          </p:cNvPr>
          <p:cNvSpPr/>
          <p:nvPr/>
        </p:nvSpPr>
        <p:spPr>
          <a:xfrm>
            <a:off x="6054971" y="3593580"/>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1" name="楕円 6">
            <a:extLst>
              <a:ext uri="{FF2B5EF4-FFF2-40B4-BE49-F238E27FC236}">
                <a16:creationId xmlns:a16="http://schemas.microsoft.com/office/drawing/2014/main" id="{B38E17C4-8B7F-D48A-8693-0DA6283E75DB}"/>
              </a:ext>
            </a:extLst>
          </p:cNvPr>
          <p:cNvSpPr/>
          <p:nvPr/>
        </p:nvSpPr>
        <p:spPr>
          <a:xfrm>
            <a:off x="6057740" y="3593069"/>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3" name="正方形/長方形 92">
            <a:extLst>
              <a:ext uri="{FF2B5EF4-FFF2-40B4-BE49-F238E27FC236}">
                <a16:creationId xmlns:a16="http://schemas.microsoft.com/office/drawing/2014/main" id="{B3039222-5FA7-DAD5-5045-5D3952A16FC1}"/>
              </a:ext>
            </a:extLst>
          </p:cNvPr>
          <p:cNvSpPr/>
          <p:nvPr/>
        </p:nvSpPr>
        <p:spPr>
          <a:xfrm>
            <a:off x="6804248" y="3536500"/>
            <a:ext cx="720080" cy="43204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演算</a:t>
            </a:r>
            <a:endParaRPr kumimoji="1" lang="ja-JP" altLang="en-US" sz="1600" dirty="0">
              <a:solidFill>
                <a:srgbClr val="FFFFFF"/>
              </a:solidFill>
              <a:latin typeface="Meiryo" charset="-128"/>
              <a:ea typeface="Meiryo" charset="-128"/>
              <a:cs typeface="Meiryo" charset="-128"/>
            </a:endParaRPr>
          </a:p>
        </p:txBody>
      </p:sp>
      <p:sp>
        <p:nvSpPr>
          <p:cNvPr id="144" name="右矢印 143">
            <a:extLst>
              <a:ext uri="{FF2B5EF4-FFF2-40B4-BE49-F238E27FC236}">
                <a16:creationId xmlns:a16="http://schemas.microsoft.com/office/drawing/2014/main" id="{E6107B5D-8AC4-3F2F-F47C-FFBF77C071BF}"/>
              </a:ext>
            </a:extLst>
          </p:cNvPr>
          <p:cNvSpPr/>
          <p:nvPr/>
        </p:nvSpPr>
        <p:spPr>
          <a:xfrm>
            <a:off x="6464995" y="3669560"/>
            <a:ext cx="288032" cy="16592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角丸四角形 145">
            <a:extLst>
              <a:ext uri="{FF2B5EF4-FFF2-40B4-BE49-F238E27FC236}">
                <a16:creationId xmlns:a16="http://schemas.microsoft.com/office/drawing/2014/main" id="{1A0C2E2B-F487-6338-ACDD-8FFF40FF4F12}"/>
              </a:ext>
            </a:extLst>
          </p:cNvPr>
          <p:cNvSpPr/>
          <p:nvPr/>
        </p:nvSpPr>
        <p:spPr>
          <a:xfrm>
            <a:off x="7948136" y="3562360"/>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7" name="右矢印 146">
            <a:extLst>
              <a:ext uri="{FF2B5EF4-FFF2-40B4-BE49-F238E27FC236}">
                <a16:creationId xmlns:a16="http://schemas.microsoft.com/office/drawing/2014/main" id="{D2CF2EAC-EC53-82F2-6ECB-0631693B9C38}"/>
              </a:ext>
            </a:extLst>
          </p:cNvPr>
          <p:cNvSpPr/>
          <p:nvPr/>
        </p:nvSpPr>
        <p:spPr>
          <a:xfrm>
            <a:off x="7592216"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テキスト ボックス 149">
            <a:extLst>
              <a:ext uri="{FF2B5EF4-FFF2-40B4-BE49-F238E27FC236}">
                <a16:creationId xmlns:a16="http://schemas.microsoft.com/office/drawing/2014/main" id="{5E78928E-2428-592B-5953-062A17FF3D8E}"/>
              </a:ext>
            </a:extLst>
          </p:cNvPr>
          <p:cNvSpPr txBox="1"/>
          <p:nvPr/>
        </p:nvSpPr>
        <p:spPr>
          <a:xfrm>
            <a:off x="6716088" y="4013910"/>
            <a:ext cx="896399" cy="276999"/>
          </a:xfrm>
          <a:prstGeom prst="rect">
            <a:avLst/>
          </a:prstGeom>
          <a:noFill/>
        </p:spPr>
        <p:txBody>
          <a:bodyPr wrap="none" rtlCol="0">
            <a:spAutoFit/>
          </a:bodyPr>
          <a:lstStyle/>
          <a:p>
            <a:r>
              <a:rPr kumimoji="1" lang="en-US" altLang="ja-JP" sz="1200" b="1" dirty="0">
                <a:solidFill>
                  <a:srgbClr val="7030A0"/>
                </a:solidFill>
                <a:latin typeface="Meiryo" charset="-128"/>
                <a:ea typeface="Meiryo" charset="-128"/>
                <a:cs typeface="Meiryo" charset="-128"/>
              </a:rPr>
              <a:t>1</a:t>
            </a:r>
            <a:r>
              <a:rPr kumimoji="1" lang="ja-JP" altLang="en-US" sz="1200" b="1" dirty="0">
                <a:solidFill>
                  <a:srgbClr val="7030A0"/>
                </a:solidFill>
                <a:latin typeface="Meiryo" charset="-128"/>
                <a:ea typeface="Meiryo" charset="-128"/>
                <a:cs typeface="Meiryo" charset="-128"/>
              </a:rPr>
              <a:t>回で演算</a:t>
            </a:r>
          </a:p>
        </p:txBody>
      </p:sp>
      <p:sp>
        <p:nvSpPr>
          <p:cNvPr id="152" name="テキスト ボックス 151">
            <a:extLst>
              <a:ext uri="{FF2B5EF4-FFF2-40B4-BE49-F238E27FC236}">
                <a16:creationId xmlns:a16="http://schemas.microsoft.com/office/drawing/2014/main" id="{5E25C581-2A33-B338-F6CC-3B6FB5D65820}"/>
              </a:ext>
            </a:extLst>
          </p:cNvPr>
          <p:cNvSpPr txBox="1"/>
          <p:nvPr/>
        </p:nvSpPr>
        <p:spPr>
          <a:xfrm>
            <a:off x="4857882" y="3264975"/>
            <a:ext cx="1931940"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量子ビット</a:t>
            </a:r>
            <a:r>
              <a:rPr kumimoji="1" lang="ja-JP" altLang="en-US" sz="1200">
                <a:solidFill>
                  <a:srgbClr val="0070C0"/>
                </a:solidFill>
                <a:latin typeface="Meiryo" charset="-128"/>
                <a:ea typeface="Meiryo" charset="-128"/>
                <a:cs typeface="Meiryo" charset="-128"/>
              </a:rPr>
              <a:t>（</a:t>
            </a:r>
            <a:r>
              <a:rPr kumimoji="1" lang="en-US" altLang="ja-JP" sz="1200" dirty="0">
                <a:solidFill>
                  <a:srgbClr val="0070C0"/>
                </a:solidFill>
                <a:latin typeface="Meiryo" charset="-128"/>
                <a:ea typeface="Meiryo" charset="-128"/>
                <a:cs typeface="Meiryo" charset="-128"/>
              </a:rPr>
              <a:t>4Qubits</a:t>
            </a:r>
            <a:r>
              <a:rPr kumimoji="1" lang="ja-JP" altLang="en-US" sz="1200" dirty="0">
                <a:solidFill>
                  <a:srgbClr val="0070C0"/>
                </a:solidFill>
                <a:latin typeface="Meiryo" charset="-128"/>
                <a:ea typeface="Meiryo" charset="-128"/>
                <a:cs typeface="Meiryo" charset="-128"/>
              </a:rPr>
              <a:t>）</a:t>
            </a:r>
          </a:p>
        </p:txBody>
      </p:sp>
      <p:sp>
        <p:nvSpPr>
          <p:cNvPr id="153" name="テキスト ボックス 152">
            <a:extLst>
              <a:ext uri="{FF2B5EF4-FFF2-40B4-BE49-F238E27FC236}">
                <a16:creationId xmlns:a16="http://schemas.microsoft.com/office/drawing/2014/main" id="{F33EDD0F-E732-0EA6-EB28-FF10CA214556}"/>
              </a:ext>
            </a:extLst>
          </p:cNvPr>
          <p:cNvSpPr txBox="1"/>
          <p:nvPr/>
        </p:nvSpPr>
        <p:spPr>
          <a:xfrm>
            <a:off x="4930294" y="4013910"/>
            <a:ext cx="1723549" cy="276999"/>
          </a:xfrm>
          <a:prstGeom prst="rect">
            <a:avLst/>
          </a:prstGeom>
          <a:noFill/>
        </p:spPr>
        <p:txBody>
          <a:bodyPr wrap="none" rtlCol="0">
            <a:spAutoFit/>
          </a:bodyPr>
          <a:lstStyle/>
          <a:p>
            <a:pPr algn="ctr"/>
            <a:r>
              <a:rPr kumimoji="1" lang="ja-JP" altLang="en-US" sz="1200" dirty="0">
                <a:solidFill>
                  <a:srgbClr val="0070C0"/>
                </a:solidFill>
                <a:latin typeface="Meiryo" charset="-128"/>
                <a:ea typeface="Meiryo" charset="-128"/>
                <a:cs typeface="Meiryo" charset="-128"/>
              </a:rPr>
              <a:t>量子の「</a:t>
            </a:r>
            <a:r>
              <a:rPr kumimoji="1" lang="ja-JP" altLang="en-US" sz="1200">
                <a:solidFill>
                  <a:srgbClr val="0070C0"/>
                </a:solidFill>
                <a:latin typeface="Meiryo" charset="-128"/>
                <a:ea typeface="Meiryo" charset="-128"/>
                <a:cs typeface="Meiryo" charset="-128"/>
              </a:rPr>
              <a:t>重ね合わせ」</a:t>
            </a:r>
            <a:endParaRPr kumimoji="1" lang="en-US" altLang="ja-JP" sz="1200" dirty="0">
              <a:solidFill>
                <a:srgbClr val="0070C0"/>
              </a:solidFill>
              <a:latin typeface="Meiryo" charset="-128"/>
              <a:ea typeface="Meiryo" charset="-128"/>
              <a:cs typeface="Meiryo" charset="-128"/>
            </a:endParaRPr>
          </a:p>
        </p:txBody>
      </p:sp>
      <p:sp>
        <p:nvSpPr>
          <p:cNvPr id="98" name="四角形吹き出し 97">
            <a:extLst>
              <a:ext uri="{FF2B5EF4-FFF2-40B4-BE49-F238E27FC236}">
                <a16:creationId xmlns:a16="http://schemas.microsoft.com/office/drawing/2014/main" id="{06C51A2A-E071-D3BF-C60C-0DB737201CE2}"/>
              </a:ext>
            </a:extLst>
          </p:cNvPr>
          <p:cNvSpPr/>
          <p:nvPr/>
        </p:nvSpPr>
        <p:spPr>
          <a:xfrm>
            <a:off x="6836132" y="4673210"/>
            <a:ext cx="1800200" cy="506550"/>
          </a:xfrm>
          <a:prstGeom prst="wedgeRectCallout">
            <a:avLst>
              <a:gd name="adj1" fmla="val -27763"/>
              <a:gd name="adj2" fmla="val -117683"/>
            </a:avLst>
          </a:prstGeom>
          <a:solidFill>
            <a:srgbClr val="7030A0"/>
          </a:solidFill>
          <a:effectLst>
            <a:outerShdw blurRad="50800" dist="38100" dir="2700000" algn="tl" rotWithShape="0">
              <a:prstClr val="black">
                <a:alpha val="40000"/>
              </a:prstClr>
            </a:outerShdw>
          </a:effectLst>
        </p:spPr>
        <p:txBody>
          <a:bodyPr wrap="square" anchor="b">
            <a:noAutofit/>
          </a:bodyPr>
          <a:lstStyle/>
          <a:p>
            <a:r>
              <a:rPr lang="en-US" altLang="ja-JP" sz="1100" dirty="0">
                <a:solidFill>
                  <a:schemeClr val="bg1"/>
                </a:solidFill>
                <a:latin typeface="Meiryo" charset="-128"/>
                <a:ea typeface="Meiryo" charset="-128"/>
                <a:cs typeface="Meiryo" charset="-128"/>
              </a:rPr>
              <a:t>  n </a:t>
            </a:r>
            <a:r>
              <a:rPr lang="ja-JP" altLang="en-US" sz="1100" dirty="0">
                <a:solidFill>
                  <a:schemeClr val="bg1"/>
                </a:solidFill>
                <a:latin typeface="Meiryo" charset="-128"/>
                <a:ea typeface="Meiryo" charset="-128"/>
                <a:cs typeface="Meiryo" charset="-128"/>
              </a:rPr>
              <a:t>量子ビット</a:t>
            </a:r>
            <a:r>
              <a:rPr lang="en-US" altLang="ja-JP" sz="1100" dirty="0">
                <a:solidFill>
                  <a:schemeClr val="bg1"/>
                </a:solidFill>
                <a:latin typeface="Meiryo" charset="-128"/>
                <a:ea typeface="Meiryo" charset="-128"/>
                <a:cs typeface="Meiryo" charset="-128"/>
              </a:rPr>
              <a:t> </a:t>
            </a:r>
          </a:p>
          <a:p>
            <a:pPr algn="ctr"/>
            <a:r>
              <a:rPr lang="ja-JP" altLang="en-US" sz="1100">
                <a:solidFill>
                  <a:schemeClr val="bg1"/>
                </a:solidFill>
                <a:latin typeface="Meiryo" charset="-128"/>
                <a:ea typeface="Meiryo" charset="-128"/>
                <a:cs typeface="Meiryo" charset="-128"/>
              </a:rPr>
              <a:t>＝</a:t>
            </a:r>
            <a:r>
              <a:rPr lang="en-US" altLang="ja-JP" sz="1100" dirty="0">
                <a:solidFill>
                  <a:schemeClr val="bg1"/>
                </a:solidFill>
                <a:latin typeface="Meiryo" charset="-128"/>
                <a:ea typeface="Meiryo" charset="-128"/>
                <a:cs typeface="Meiryo" charset="-128"/>
              </a:rPr>
              <a:t> 2</a:t>
            </a:r>
            <a:r>
              <a:rPr lang="en-US" altLang="ja-JP" sz="1100" baseline="30000" dirty="0">
                <a:solidFill>
                  <a:schemeClr val="bg1"/>
                </a:solidFill>
                <a:latin typeface="Meiryo" charset="-128"/>
                <a:ea typeface="Meiryo" charset="-128"/>
                <a:cs typeface="Meiryo" charset="-128"/>
              </a:rPr>
              <a:t>n</a:t>
            </a:r>
            <a:r>
              <a:rPr lang="en-US" altLang="ja-JP" sz="1100" dirty="0">
                <a:solidFill>
                  <a:schemeClr val="bg1"/>
                </a:solidFill>
                <a:latin typeface="Meiryo" charset="-128"/>
                <a:ea typeface="Meiryo" charset="-128"/>
                <a:cs typeface="Meiryo" charset="-128"/>
              </a:rPr>
              <a:t> </a:t>
            </a:r>
            <a:r>
              <a:rPr lang="ja-JP" altLang="en-US" sz="1100" dirty="0">
                <a:solidFill>
                  <a:schemeClr val="bg1"/>
                </a:solidFill>
                <a:latin typeface="Meiryo" charset="-128"/>
                <a:ea typeface="Meiryo" charset="-128"/>
                <a:cs typeface="Meiryo" charset="-128"/>
              </a:rPr>
              <a:t>の計算を</a:t>
            </a:r>
            <a:r>
              <a:rPr lang="en-US" altLang="ja-JP" sz="1100" b="1" dirty="0">
                <a:solidFill>
                  <a:schemeClr val="bg1"/>
                </a:solidFill>
                <a:latin typeface="Meiryo" charset="-128"/>
                <a:ea typeface="Meiryo" charset="-128"/>
                <a:cs typeface="Meiryo" charset="-128"/>
              </a:rPr>
              <a:t>1</a:t>
            </a:r>
            <a:r>
              <a:rPr lang="ja-JP" altLang="en-US" sz="1100" b="1" dirty="0">
                <a:solidFill>
                  <a:schemeClr val="bg1"/>
                </a:solidFill>
                <a:latin typeface="Meiryo" charset="-128"/>
                <a:ea typeface="Meiryo" charset="-128"/>
                <a:cs typeface="Meiryo" charset="-128"/>
              </a:rPr>
              <a:t>回で演算</a:t>
            </a:r>
            <a:endParaRPr lang="en-US" altLang="ja-JP" sz="1100" b="1" dirty="0">
              <a:solidFill>
                <a:schemeClr val="bg1"/>
              </a:solidFill>
              <a:latin typeface="Meiryo" charset="-128"/>
              <a:ea typeface="Meiryo" charset="-128"/>
              <a:cs typeface="Meiryo" charset="-128"/>
            </a:endParaRPr>
          </a:p>
        </p:txBody>
      </p:sp>
      <p:sp>
        <p:nvSpPr>
          <p:cNvPr id="131" name="テキスト ボックス 130">
            <a:extLst>
              <a:ext uri="{FF2B5EF4-FFF2-40B4-BE49-F238E27FC236}">
                <a16:creationId xmlns:a16="http://schemas.microsoft.com/office/drawing/2014/main" id="{9ACB8A79-6D58-65DE-794B-73B720B819C7}"/>
              </a:ext>
            </a:extLst>
          </p:cNvPr>
          <p:cNvSpPr txBox="1"/>
          <p:nvPr/>
        </p:nvSpPr>
        <p:spPr>
          <a:xfrm>
            <a:off x="4930294" y="4654876"/>
            <a:ext cx="1550424" cy="646331"/>
          </a:xfrm>
          <a:prstGeom prst="rect">
            <a:avLst/>
          </a:prstGeom>
          <a:noFill/>
        </p:spPr>
        <p:txBody>
          <a:bodyPr wrap="none" rtlCol="0">
            <a:spAutoFit/>
          </a:bodyPr>
          <a:lstStyle/>
          <a:p>
            <a:r>
              <a:rPr kumimoji="1" lang="en-US" altLang="ja-JP" sz="1200" dirty="0">
                <a:solidFill>
                  <a:srgbClr val="0070C0"/>
                </a:solidFill>
                <a:latin typeface="Meiryo" charset="-128"/>
                <a:ea typeface="Meiryo" charset="-128"/>
                <a:cs typeface="Meiryo" charset="-128"/>
              </a:rPr>
              <a:t>04</a:t>
            </a:r>
            <a:r>
              <a:rPr kumimoji="1" lang="ja-JP" altLang="en-US" sz="1200">
                <a:solidFill>
                  <a:srgbClr val="0070C0"/>
                </a:solidFill>
                <a:latin typeface="Meiryo" charset="-128"/>
                <a:ea typeface="Meiryo" charset="-128"/>
                <a:cs typeface="Meiryo" charset="-128"/>
              </a:rPr>
              <a:t>量子ビット＝</a:t>
            </a:r>
            <a:r>
              <a:rPr kumimoji="1" lang="en-US" altLang="ja-JP" sz="1200" dirty="0">
                <a:solidFill>
                  <a:srgbClr val="0070C0"/>
                </a:solidFill>
                <a:latin typeface="Meiryo" charset="-128"/>
                <a:ea typeface="Meiryo" charset="-128"/>
                <a:cs typeface="Meiryo" charset="-128"/>
              </a:rPr>
              <a:t>1</a:t>
            </a:r>
            <a:r>
              <a:rPr kumimoji="1" lang="ja-JP" altLang="en-US" sz="1200">
                <a:solidFill>
                  <a:srgbClr val="0070C0"/>
                </a:solidFill>
                <a:latin typeface="Meiryo" charset="-128"/>
                <a:ea typeface="Meiryo" charset="-128"/>
                <a:cs typeface="Meiryo" charset="-128"/>
              </a:rPr>
              <a:t>回</a:t>
            </a:r>
            <a:endParaRPr kumimoji="1" lang="en-US" altLang="ja-JP" sz="1200" dirty="0">
              <a:solidFill>
                <a:srgbClr val="0070C0"/>
              </a:solidFill>
              <a:latin typeface="Meiryo" charset="-128"/>
              <a:ea typeface="Meiryo" charset="-128"/>
              <a:cs typeface="Meiryo" charset="-128"/>
            </a:endParaRPr>
          </a:p>
          <a:p>
            <a:r>
              <a:rPr lang="en-US" altLang="ja-JP" sz="1200" dirty="0">
                <a:solidFill>
                  <a:srgbClr val="0070C0"/>
                </a:solidFill>
                <a:latin typeface="Meiryo" charset="-128"/>
                <a:ea typeface="Meiryo" charset="-128"/>
                <a:cs typeface="Meiryo" charset="-128"/>
              </a:rPr>
              <a:t>16</a:t>
            </a:r>
            <a:r>
              <a:rPr lang="ja-JP" altLang="en-US" sz="1200">
                <a:solidFill>
                  <a:srgbClr val="0070C0"/>
                </a:solidFill>
                <a:latin typeface="Meiryo" charset="-128"/>
                <a:ea typeface="Meiryo" charset="-128"/>
                <a:cs typeface="Meiryo" charset="-128"/>
              </a:rPr>
              <a:t>量子ビット＝</a:t>
            </a:r>
            <a:r>
              <a:rPr lang="en-US" altLang="ja-JP" sz="1200" dirty="0">
                <a:solidFill>
                  <a:srgbClr val="0070C0"/>
                </a:solidFill>
                <a:latin typeface="Meiryo" charset="-128"/>
                <a:ea typeface="Meiryo" charset="-128"/>
                <a:cs typeface="Meiryo" charset="-128"/>
              </a:rPr>
              <a:t>1</a:t>
            </a:r>
            <a:r>
              <a:rPr lang="ja-JP" altLang="en-US" sz="120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r>
              <a:rPr lang="en-US" altLang="ja-JP" sz="1200" dirty="0">
                <a:solidFill>
                  <a:srgbClr val="0070C0"/>
                </a:solidFill>
                <a:latin typeface="Meiryo" charset="-128"/>
                <a:ea typeface="Meiryo" charset="-128"/>
                <a:cs typeface="Meiryo" charset="-128"/>
              </a:rPr>
              <a:t>32</a:t>
            </a:r>
            <a:r>
              <a:rPr lang="ja-JP" altLang="en-US" sz="1200">
                <a:solidFill>
                  <a:srgbClr val="0070C0"/>
                </a:solidFill>
                <a:latin typeface="Meiryo" charset="-128"/>
                <a:ea typeface="Meiryo" charset="-128"/>
                <a:cs typeface="Meiryo" charset="-128"/>
              </a:rPr>
              <a:t>量子ビット＝</a:t>
            </a:r>
            <a:r>
              <a:rPr lang="en-US" altLang="ja-JP" sz="1200" dirty="0">
                <a:solidFill>
                  <a:srgbClr val="0070C0"/>
                </a:solidFill>
                <a:latin typeface="Meiryo" charset="-128"/>
                <a:ea typeface="Meiryo" charset="-128"/>
                <a:cs typeface="Meiryo" charset="-128"/>
              </a:rPr>
              <a:t>1</a:t>
            </a:r>
            <a:r>
              <a:rPr lang="ja-JP" altLang="en-US" sz="120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AD6051E8-9142-BA46-093E-312D3ED9DFB4}"/>
              </a:ext>
            </a:extLst>
          </p:cNvPr>
          <p:cNvSpPr txBox="1"/>
          <p:nvPr/>
        </p:nvSpPr>
        <p:spPr>
          <a:xfrm>
            <a:off x="4924877" y="1871465"/>
            <a:ext cx="3815347" cy="830997"/>
          </a:xfrm>
          <a:prstGeom prst="rect">
            <a:avLst/>
          </a:prstGeom>
          <a:noFill/>
        </p:spPr>
        <p:txBody>
          <a:bodyPr wrap="square">
            <a:spAutoFit/>
          </a:bodyPr>
          <a:lstStyle/>
          <a:p>
            <a:pPr marL="171450" indent="-171450">
              <a:buFont typeface="Wingdings" pitchFamily="2" charset="2"/>
              <a:buChar char="ü"/>
            </a:pPr>
            <a:r>
              <a:rPr lang="ja-JP" altLang="en-US" sz="1200">
                <a:solidFill>
                  <a:srgbClr val="0070C0"/>
                </a:solidFill>
                <a:latin typeface="Meiryo" panose="020B0604030504040204" pitchFamily="34" charset="-128"/>
                <a:ea typeface="Meiryo" panose="020B0604030504040204" pitchFamily="34" charset="-128"/>
              </a:rPr>
              <a:t>１回の入力で全てのパターンを同時に計算できる。</a:t>
            </a:r>
            <a:endParaRPr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en-US" altLang="ja-JP" sz="1200" dirty="0">
                <a:solidFill>
                  <a:srgbClr val="0070C0"/>
                </a:solidFill>
                <a:latin typeface="Meiryo" panose="020B0604030504040204" pitchFamily="34" charset="-128"/>
                <a:ea typeface="Meiryo" panose="020B0604030504040204" pitchFamily="34" charset="-128"/>
              </a:rPr>
              <a:t> </a:t>
            </a:r>
            <a:r>
              <a:rPr lang="en-US" altLang="ja-JP" sz="1200" b="1" dirty="0">
                <a:solidFill>
                  <a:srgbClr val="0070C0"/>
                </a:solidFill>
                <a:latin typeface="Meiryo" panose="020B0604030504040204" pitchFamily="34" charset="-128"/>
                <a:ea typeface="Meiryo" panose="020B0604030504040204" pitchFamily="34" charset="-128"/>
              </a:rPr>
              <a:t>n</a:t>
            </a:r>
            <a:r>
              <a:rPr lang="ja-JP" altLang="en-US" sz="1200" b="1">
                <a:solidFill>
                  <a:srgbClr val="0070C0"/>
                </a:solidFill>
                <a:latin typeface="Meiryo" panose="020B0604030504040204" pitchFamily="34" charset="-128"/>
                <a:ea typeface="Meiryo" panose="020B0604030504040204" pitchFamily="34" charset="-128"/>
              </a:rPr>
              <a:t>ビットの場合でもの１回</a:t>
            </a:r>
            <a:r>
              <a:rPr lang="ja-JP" altLang="en-US" sz="1200">
                <a:solidFill>
                  <a:srgbClr val="0070C0"/>
                </a:solidFill>
                <a:latin typeface="Meiryo" panose="020B0604030504040204" pitchFamily="34" charset="-128"/>
                <a:ea typeface="Meiryo" panose="020B0604030504040204" pitchFamily="34" charset="-128"/>
              </a:rPr>
              <a:t>で入力と計算ができる</a:t>
            </a:r>
            <a:endParaRPr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rgbClr val="0070C0"/>
                </a:solidFill>
                <a:latin typeface="Meiryo" charset="-128"/>
                <a:ea typeface="Meiryo" charset="-128"/>
                <a:cs typeface="Meiryo" charset="-128"/>
              </a:rPr>
              <a:t>１度に処理できる</a:t>
            </a:r>
            <a:r>
              <a:rPr lang="ja-JP" altLang="en-US" sz="1200" b="1">
                <a:solidFill>
                  <a:srgbClr val="0070C0"/>
                </a:solidFill>
                <a:latin typeface="Meiryo" charset="-128"/>
                <a:ea typeface="Meiryo" charset="-128"/>
                <a:cs typeface="Meiryo" charset="-128"/>
              </a:rPr>
              <a:t>量子ビット数が増えるほど処理速度は指数関数的にが高速化</a:t>
            </a:r>
            <a:r>
              <a:rPr lang="ja-JP" altLang="en-US" sz="1200">
                <a:solidFill>
                  <a:srgbClr val="0070C0"/>
                </a:solidFill>
                <a:latin typeface="Meiryo" charset="-128"/>
                <a:ea typeface="Meiryo" charset="-128"/>
                <a:cs typeface="Meiryo" charset="-128"/>
              </a:rPr>
              <a:t>する。</a:t>
            </a:r>
          </a:p>
        </p:txBody>
      </p:sp>
      <p:sp>
        <p:nvSpPr>
          <p:cNvPr id="95" name="テキスト ボックス 94">
            <a:extLst>
              <a:ext uri="{FF2B5EF4-FFF2-40B4-BE49-F238E27FC236}">
                <a16:creationId xmlns:a16="http://schemas.microsoft.com/office/drawing/2014/main" id="{5B2F3805-6A04-F08F-C951-BB184101F5B6}"/>
              </a:ext>
            </a:extLst>
          </p:cNvPr>
          <p:cNvSpPr txBox="1"/>
          <p:nvPr/>
        </p:nvSpPr>
        <p:spPr>
          <a:xfrm>
            <a:off x="5312494" y="2865513"/>
            <a:ext cx="2954656" cy="369332"/>
          </a:xfrm>
          <a:prstGeom prst="rect">
            <a:avLst/>
          </a:prstGeom>
          <a:noFill/>
        </p:spPr>
        <p:txBody>
          <a:bodyPr vert="horz" wrap="none" rtlCol="0">
            <a:spAutoFit/>
          </a:bodyPr>
          <a:lstStyle/>
          <a:p>
            <a:pPr algn="ctr"/>
            <a:r>
              <a:rPr kumimoji="1" lang="ja-JP" altLang="en-US" b="1" dirty="0">
                <a:solidFill>
                  <a:srgbClr val="0070C0"/>
                </a:solidFill>
                <a:latin typeface="Meiryo" charset="-128"/>
                <a:ea typeface="Meiryo" charset="-128"/>
                <a:cs typeface="Meiryo" charset="-128"/>
              </a:rPr>
              <a:t>全ての</a:t>
            </a:r>
            <a:r>
              <a:rPr kumimoji="1" lang="ja-JP" altLang="en-US" b="1">
                <a:solidFill>
                  <a:srgbClr val="0070C0"/>
                </a:solidFill>
                <a:latin typeface="Meiryo" charset="-128"/>
                <a:ea typeface="Meiryo" charset="-128"/>
                <a:cs typeface="Meiryo" charset="-128"/>
              </a:rPr>
              <a:t>組合せを１回で計算</a:t>
            </a:r>
            <a:endParaRPr kumimoji="1" lang="ja-JP" altLang="en-US" b="1"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42349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repeatCount="indefinite"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repeatCount="indefinite"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par>
                                <p:cTn id="23" presetID="10" presetClass="entr" presetSubtype="0" repeatCount="indefinite"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par>
                                <p:cTn id="29" presetID="22" presetClass="entr" presetSubtype="8" fill="hold" grpId="1"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left)">
                                      <p:cBhvr>
                                        <p:cTn id="31" dur="500"/>
                                        <p:tgtEl>
                                          <p:spTgt spid="85"/>
                                        </p:tgtEl>
                                      </p:cBhvr>
                                    </p:animEffect>
                                  </p:childTnLst>
                                </p:cTn>
                              </p:par>
                              <p:par>
                                <p:cTn id="32" presetID="22" presetClass="entr" presetSubtype="8" fill="hold" grpId="1"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wipe(left)">
                                      <p:cBhvr>
                                        <p:cTn id="34" dur="500"/>
                                        <p:tgtEl>
                                          <p:spTgt spid="84"/>
                                        </p:tgtEl>
                                      </p:cBhvr>
                                    </p:animEffect>
                                  </p:childTnLst>
                                </p:cTn>
                              </p:par>
                              <p:par>
                                <p:cTn id="35" presetID="22" presetClass="entr" presetSubtype="8" fill="hold" grpId="1" nodeType="with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wipe(left)">
                                      <p:cBhvr>
                                        <p:cTn id="37" dur="500"/>
                                        <p:tgtEl>
                                          <p:spTgt spid="86"/>
                                        </p:tgtEl>
                                      </p:cBhvr>
                                    </p:animEffect>
                                  </p:childTnLst>
                                </p:cTn>
                              </p:par>
                              <p:par>
                                <p:cTn id="38" presetID="22" presetClass="entr" presetSubtype="8" fill="hold" grpId="1"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wipe(left)">
                                      <p:cBhvr>
                                        <p:cTn id="40" dur="500"/>
                                        <p:tgtEl>
                                          <p:spTgt spid="87"/>
                                        </p:tgtEl>
                                      </p:cBhvr>
                                    </p:animEffect>
                                  </p:childTnLst>
                                </p:cTn>
                              </p:par>
                              <p:par>
                                <p:cTn id="41" presetID="22" presetClass="entr" presetSubtype="8" fill="hold" grpId="1"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wipe(left)">
                                      <p:cBhvr>
                                        <p:cTn id="43" dur="500"/>
                                        <p:tgtEl>
                                          <p:spTgt spid="88"/>
                                        </p:tgtEl>
                                      </p:cBhvr>
                                    </p:animEffect>
                                  </p:childTnLst>
                                </p:cTn>
                              </p:par>
                              <p:par>
                                <p:cTn id="44" presetID="22" presetClass="entr" presetSubtype="8" fill="hold" grpId="1"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wipe(left)">
                                      <p:cBhvr>
                                        <p:cTn id="46" dur="500"/>
                                        <p:tgtEl>
                                          <p:spTgt spid="89"/>
                                        </p:tgtEl>
                                      </p:cBhvr>
                                    </p:animEffect>
                                  </p:childTnLst>
                                </p:cTn>
                              </p:par>
                              <p:par>
                                <p:cTn id="47" presetID="22" presetClass="entr" presetSubtype="8" fill="hold" grpId="1"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wipe(left)">
                                      <p:cBhvr>
                                        <p:cTn id="49" dur="500"/>
                                        <p:tgtEl>
                                          <p:spTgt spid="90"/>
                                        </p:tgtEl>
                                      </p:cBhvr>
                                    </p:animEffect>
                                  </p:childTnLst>
                                </p:cTn>
                              </p:par>
                              <p:par>
                                <p:cTn id="50" presetID="22" presetClass="entr" presetSubtype="8" fill="hold" grpId="1" nodeType="with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wipe(left)">
                                      <p:cBhvr>
                                        <p:cTn id="52" dur="500"/>
                                        <p:tgtEl>
                                          <p:spTgt spid="9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wipe(left)">
                                      <p:cBhvr>
                                        <p:cTn id="55" dur="500"/>
                                        <p:tgtEl>
                                          <p:spTgt spid="9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44"/>
                                        </p:tgtEl>
                                        <p:attrNameLst>
                                          <p:attrName>style.visibility</p:attrName>
                                        </p:attrNameLst>
                                      </p:cBhvr>
                                      <p:to>
                                        <p:strVal val="visible"/>
                                      </p:to>
                                    </p:set>
                                    <p:animEffect transition="in" filter="wipe(left)">
                                      <p:cBhvr>
                                        <p:cTn id="58" dur="500"/>
                                        <p:tgtEl>
                                          <p:spTgt spid="14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46"/>
                                        </p:tgtEl>
                                        <p:attrNameLst>
                                          <p:attrName>style.visibility</p:attrName>
                                        </p:attrNameLst>
                                      </p:cBhvr>
                                      <p:to>
                                        <p:strVal val="visible"/>
                                      </p:to>
                                    </p:set>
                                    <p:animEffect transition="in" filter="wipe(left)">
                                      <p:cBhvr>
                                        <p:cTn id="61" dur="500"/>
                                        <p:tgtEl>
                                          <p:spTgt spid="146"/>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47"/>
                                        </p:tgtEl>
                                        <p:attrNameLst>
                                          <p:attrName>style.visibility</p:attrName>
                                        </p:attrNameLst>
                                      </p:cBhvr>
                                      <p:to>
                                        <p:strVal val="visible"/>
                                      </p:to>
                                    </p:set>
                                    <p:animEffect transition="in" filter="wipe(left)">
                                      <p:cBhvr>
                                        <p:cTn id="64" dur="500"/>
                                        <p:tgtEl>
                                          <p:spTgt spid="14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50"/>
                                        </p:tgtEl>
                                        <p:attrNameLst>
                                          <p:attrName>style.visibility</p:attrName>
                                        </p:attrNameLst>
                                      </p:cBhvr>
                                      <p:to>
                                        <p:strVal val="visible"/>
                                      </p:to>
                                    </p:set>
                                    <p:animEffect transition="in" filter="wipe(left)">
                                      <p:cBhvr>
                                        <p:cTn id="67" dur="500"/>
                                        <p:tgtEl>
                                          <p:spTgt spid="150"/>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52"/>
                                        </p:tgtEl>
                                        <p:attrNameLst>
                                          <p:attrName>style.visibility</p:attrName>
                                        </p:attrNameLst>
                                      </p:cBhvr>
                                      <p:to>
                                        <p:strVal val="visible"/>
                                      </p:to>
                                    </p:set>
                                    <p:animEffect transition="in" filter="wipe(left)">
                                      <p:cBhvr>
                                        <p:cTn id="70" dur="500"/>
                                        <p:tgtEl>
                                          <p:spTgt spid="15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53"/>
                                        </p:tgtEl>
                                        <p:attrNameLst>
                                          <p:attrName>style.visibility</p:attrName>
                                        </p:attrNameLst>
                                      </p:cBhvr>
                                      <p:to>
                                        <p:strVal val="visible"/>
                                      </p:to>
                                    </p:set>
                                    <p:animEffect transition="in" filter="wipe(left)">
                                      <p:cBhvr>
                                        <p:cTn id="73" dur="500"/>
                                        <p:tgtEl>
                                          <p:spTgt spid="153"/>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98"/>
                                        </p:tgtEl>
                                        <p:attrNameLst>
                                          <p:attrName>style.visibility</p:attrName>
                                        </p:attrNameLst>
                                      </p:cBhvr>
                                      <p:to>
                                        <p:strVal val="visible"/>
                                      </p:to>
                                    </p:set>
                                    <p:animEffect transition="in" filter="wipe(left)">
                                      <p:cBhvr>
                                        <p:cTn id="76" dur="500"/>
                                        <p:tgtEl>
                                          <p:spTgt spid="98"/>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wipe(left)">
                                      <p:cBhvr>
                                        <p:cTn id="79" dur="500"/>
                                        <p:tgtEl>
                                          <p:spTgt spid="131"/>
                                        </p:tgtEl>
                                      </p:cBhvr>
                                    </p:animEffect>
                                  </p:childTnLst>
                                </p:cTn>
                              </p:par>
                            </p:childTnLst>
                          </p:cTn>
                        </p:par>
                        <p:par>
                          <p:cTn id="80" fill="hold">
                            <p:stCondLst>
                              <p:cond delay="500"/>
                            </p:stCondLst>
                            <p:childTnLst>
                              <p:par>
                                <p:cTn id="81" presetID="53" presetClass="entr" presetSubtype="16" fill="hold" grpId="0" nodeType="afterEffect">
                                  <p:stCondLst>
                                    <p:cond delay="0"/>
                                  </p:stCondLst>
                                  <p:childTnLst>
                                    <p:set>
                                      <p:cBhvr>
                                        <p:cTn id="82" dur="1" fill="hold">
                                          <p:stCondLst>
                                            <p:cond delay="0"/>
                                          </p:stCondLst>
                                        </p:cTn>
                                        <p:tgtEl>
                                          <p:spTgt spid="95"/>
                                        </p:tgtEl>
                                        <p:attrNameLst>
                                          <p:attrName>style.visibility</p:attrName>
                                        </p:attrNameLst>
                                      </p:cBhvr>
                                      <p:to>
                                        <p:strVal val="visible"/>
                                      </p:to>
                                    </p:set>
                                    <p:anim calcmode="lin" valueType="num">
                                      <p:cBhvr>
                                        <p:cTn id="83" dur="500" fill="hold"/>
                                        <p:tgtEl>
                                          <p:spTgt spid="95"/>
                                        </p:tgtEl>
                                        <p:attrNameLst>
                                          <p:attrName>ppt_w</p:attrName>
                                        </p:attrNameLst>
                                      </p:cBhvr>
                                      <p:tavLst>
                                        <p:tav tm="0">
                                          <p:val>
                                            <p:fltVal val="0"/>
                                          </p:val>
                                        </p:tav>
                                        <p:tav tm="100000">
                                          <p:val>
                                            <p:strVal val="#ppt_w"/>
                                          </p:val>
                                        </p:tav>
                                      </p:tavLst>
                                    </p:anim>
                                    <p:anim calcmode="lin" valueType="num">
                                      <p:cBhvr>
                                        <p:cTn id="84" dur="500" fill="hold"/>
                                        <p:tgtEl>
                                          <p:spTgt spid="95"/>
                                        </p:tgtEl>
                                        <p:attrNameLst>
                                          <p:attrName>ppt_h</p:attrName>
                                        </p:attrNameLst>
                                      </p:cBhvr>
                                      <p:tavLst>
                                        <p:tav tm="0">
                                          <p:val>
                                            <p:fltVal val="0"/>
                                          </p:val>
                                        </p:tav>
                                        <p:tav tm="100000">
                                          <p:val>
                                            <p:strVal val="#ppt_h"/>
                                          </p:val>
                                        </p:tav>
                                      </p:tavLst>
                                    </p:anim>
                                    <p:animEffect transition="in" filter="fade">
                                      <p:cBhvr>
                                        <p:cTn id="8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5" grpId="1" animBg="1"/>
      <p:bldP spid="84" grpId="0" animBg="1"/>
      <p:bldP spid="84"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3" grpId="0" animBg="1"/>
      <p:bldP spid="144" grpId="0" animBg="1"/>
      <p:bldP spid="146" grpId="0" animBg="1"/>
      <p:bldP spid="147" grpId="0" animBg="1"/>
      <p:bldP spid="150" grpId="0"/>
      <p:bldP spid="152" grpId="0"/>
      <p:bldP spid="153" grpId="0"/>
      <p:bldP spid="98" grpId="0" animBg="1"/>
      <p:bldP spid="131" grpId="0"/>
      <p:bldP spid="95"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正方形/長方形 68">
            <a:extLst>
              <a:ext uri="{FF2B5EF4-FFF2-40B4-BE49-F238E27FC236}">
                <a16:creationId xmlns:a16="http://schemas.microsoft.com/office/drawing/2014/main" id="{A7D7339B-A5E1-BA44-BF75-8B34BEABD35D}"/>
              </a:ext>
            </a:extLst>
          </p:cNvPr>
          <p:cNvSpPr/>
          <p:nvPr/>
        </p:nvSpPr>
        <p:spPr>
          <a:xfrm>
            <a:off x="4586150" y="764704"/>
            <a:ext cx="4227693" cy="583264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DA4B343B-6629-544D-B32F-ABF6CD61C1B5}"/>
              </a:ext>
            </a:extLst>
          </p:cNvPr>
          <p:cNvSpPr/>
          <p:nvPr/>
        </p:nvSpPr>
        <p:spPr>
          <a:xfrm>
            <a:off x="323528" y="764704"/>
            <a:ext cx="4227693" cy="583264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1" name="Picture 2" descr="LOHACO - 日本ロックサービス ABUS ナンバー可変式4段ダイヤル南京錠 145-4d 30 BK 145-4D30BK 1個  836-2985（直送品）">
            <a:extLst>
              <a:ext uri="{FF2B5EF4-FFF2-40B4-BE49-F238E27FC236}">
                <a16:creationId xmlns:a16="http://schemas.microsoft.com/office/drawing/2014/main" id="{21DD35AE-9E8D-9B4E-8715-A605401C014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69430" y="2420888"/>
            <a:ext cx="2239074" cy="2239074"/>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51B63D7B-EA55-1042-8482-528F5CB7F6AC}"/>
              </a:ext>
            </a:extLst>
          </p:cNvPr>
          <p:cNvSpPr txBox="1"/>
          <p:nvPr/>
        </p:nvSpPr>
        <p:spPr>
          <a:xfrm>
            <a:off x="6629108" y="3435420"/>
            <a:ext cx="902811" cy="830997"/>
          </a:xfrm>
          <a:prstGeom prst="rect">
            <a:avLst/>
          </a:prstGeom>
          <a:noFill/>
        </p:spPr>
        <p:txBody>
          <a:bodyPr wrap="none" rtlCol="0">
            <a:spAutoFit/>
          </a:bodyPr>
          <a:lstStyle/>
          <a:p>
            <a:pPr algn="ctr"/>
            <a:r>
              <a:rPr lang="ja-JP" altLang="en-US" sz="24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１</a:t>
            </a:r>
            <a:r>
              <a:rPr lang="en-US" altLang="ja-JP" sz="24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24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回</a:t>
            </a:r>
            <a:endParaRPr kumimoji="1" lang="en-US" altLang="ja-JP" sz="24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4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検</a:t>
            </a:r>
            <a:r>
              <a:rPr kumimoji="1" lang="en-US" altLang="ja-JP" sz="24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24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証</a:t>
            </a:r>
          </a:p>
        </p:txBody>
      </p:sp>
      <p:sp>
        <p:nvSpPr>
          <p:cNvPr id="64" name="テキスト ボックス 63">
            <a:extLst>
              <a:ext uri="{FF2B5EF4-FFF2-40B4-BE49-F238E27FC236}">
                <a16:creationId xmlns:a16="http://schemas.microsoft.com/office/drawing/2014/main" id="{0C049DC4-F312-A448-A140-871048638B27}"/>
              </a:ext>
            </a:extLst>
          </p:cNvPr>
          <p:cNvSpPr txBox="1"/>
          <p:nvPr/>
        </p:nvSpPr>
        <p:spPr>
          <a:xfrm>
            <a:off x="4980405" y="1541970"/>
            <a:ext cx="1415772"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量子の重ね合わせ</a:t>
            </a:r>
          </a:p>
        </p:txBody>
      </p:sp>
      <p:sp>
        <p:nvSpPr>
          <p:cNvPr id="72" name="テキスト ボックス 71">
            <a:extLst>
              <a:ext uri="{FF2B5EF4-FFF2-40B4-BE49-F238E27FC236}">
                <a16:creationId xmlns:a16="http://schemas.microsoft.com/office/drawing/2014/main" id="{3CC0B02C-09B6-3647-91ED-4AAEBE232DD5}"/>
              </a:ext>
            </a:extLst>
          </p:cNvPr>
          <p:cNvSpPr txBox="1"/>
          <p:nvPr/>
        </p:nvSpPr>
        <p:spPr>
          <a:xfrm>
            <a:off x="4594411" y="881118"/>
            <a:ext cx="2031325" cy="646331"/>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量子コンピュータ</a:t>
            </a:r>
            <a:endParaRPr kumimoji="1" lang="en-US" altLang="ja-JP" b="1" dirty="0">
              <a:solidFill>
                <a:srgbClr val="0070C0"/>
              </a:solidFill>
              <a:latin typeface="Meiryo" panose="020B0604030504040204" pitchFamily="34" charset="-128"/>
              <a:ea typeface="Meiryo" panose="020B0604030504040204" pitchFamily="34" charset="-128"/>
            </a:endParaRPr>
          </a:p>
          <a:p>
            <a:pPr algn="ctr"/>
            <a:r>
              <a:rPr lang="en-US" altLang="ja-JP" b="1" dirty="0">
                <a:solidFill>
                  <a:srgbClr val="0070C0"/>
                </a:solidFill>
                <a:latin typeface="Meiryo" panose="020B0604030504040204" pitchFamily="34" charset="-128"/>
                <a:ea typeface="Meiryo" panose="020B0604030504040204" pitchFamily="34" charset="-128"/>
              </a:rPr>
              <a:t>4 Qubit</a:t>
            </a:r>
            <a:r>
              <a:rPr lang="en-US" altLang="ja-JP" dirty="0">
                <a:solidFill>
                  <a:srgbClr val="0070C0"/>
                </a:solidFill>
                <a:latin typeface="Meiryo" panose="020B0604030504040204" pitchFamily="34" charset="-128"/>
                <a:ea typeface="Meiryo" panose="020B0604030504040204" pitchFamily="34" charset="-128"/>
              </a:rPr>
              <a:t>s</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E651F907-EDCC-E24A-B5B0-687501FD7B9B}"/>
              </a:ext>
            </a:extLst>
          </p:cNvPr>
          <p:cNvSpPr>
            <a:spLocks noGrp="1"/>
          </p:cNvSpPr>
          <p:nvPr>
            <p:ph type="title"/>
          </p:nvPr>
        </p:nvSpPr>
        <p:spPr/>
        <p:txBody>
          <a:bodyPr/>
          <a:lstStyle/>
          <a:p>
            <a:r>
              <a:rPr kumimoji="1" lang="ja-JP" altLang="en-US" dirty="0"/>
              <a:t>計算が高速になる理由</a:t>
            </a:r>
          </a:p>
        </p:txBody>
      </p:sp>
      <p:pic>
        <p:nvPicPr>
          <p:cNvPr id="5" name="Picture 2" descr="LOHACO - 日本ロックサービス ABUS ナンバー可変式4段ダイヤル南京錠 145-4d 30 BK 145-4D30BK 1個  836-2985（直送品）">
            <a:extLst>
              <a:ext uri="{FF2B5EF4-FFF2-40B4-BE49-F238E27FC236}">
                <a16:creationId xmlns:a16="http://schemas.microsoft.com/office/drawing/2014/main" id="{B664E4FA-41A1-3C47-9EAF-E579AA6D226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0296" y="2986068"/>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OHACO - 日本ロックサービス ABUS ナンバー可変式4段ダイヤル南京錠 145-4d 30 BK 145-4D30BK 1個  836-2985（直送品）">
            <a:extLst>
              <a:ext uri="{FF2B5EF4-FFF2-40B4-BE49-F238E27FC236}">
                <a16:creationId xmlns:a16="http://schemas.microsoft.com/office/drawing/2014/main" id="{1920B7E5-9F09-D046-B3AE-0EE68122D44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536" y="2268310"/>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OHACO - 日本ロックサービス ABUS ナンバー可変式4段ダイヤル南京錠 145-4d 30 BK 145-4D30BK 1個  836-2985（直送品）">
            <a:extLst>
              <a:ext uri="{FF2B5EF4-FFF2-40B4-BE49-F238E27FC236}">
                <a16:creationId xmlns:a16="http://schemas.microsoft.com/office/drawing/2014/main" id="{3053712D-A898-AB44-8A0D-65F6617D02E1}"/>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536" y="1552226"/>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OHACO - 日本ロックサービス ABUS ナンバー可変式4段ダイヤル南京錠 145-4d 30 BK 145-4D30BK 1個  836-2985（直送品）">
            <a:extLst>
              <a:ext uri="{FF2B5EF4-FFF2-40B4-BE49-F238E27FC236}">
                <a16:creationId xmlns:a16="http://schemas.microsoft.com/office/drawing/2014/main" id="{3F77CBAE-3824-AB40-92CB-42C7750BA2B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536" y="858372"/>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LOHACO - 日本ロックサービス ABUS ナンバー可変式4段ダイヤル南京錠 145-4d 30 BK 145-4D30BK 1個  836-2985（直送品）">
            <a:extLst>
              <a:ext uri="{FF2B5EF4-FFF2-40B4-BE49-F238E27FC236}">
                <a16:creationId xmlns:a16="http://schemas.microsoft.com/office/drawing/2014/main" id="{34997B81-B293-DF46-9FA7-3CC5AB4744C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983" y="5851912"/>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OHACO - 日本ロックサービス ABUS ナンバー可変式4段ダイヤル南京錠 145-4d 30 BK 145-4D30BK 1個  836-2985（直送品）">
            <a:extLst>
              <a:ext uri="{FF2B5EF4-FFF2-40B4-BE49-F238E27FC236}">
                <a16:creationId xmlns:a16="http://schemas.microsoft.com/office/drawing/2014/main" id="{81248061-9BDB-5B40-BF69-05C67699A56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536" y="5131189"/>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LOHACO - 日本ロックサービス ABUS ナンバー可変式4段ダイヤル南京錠 145-4d 30 BK 145-4D30BK 1個  836-2985（直送品）">
            <a:extLst>
              <a:ext uri="{FF2B5EF4-FFF2-40B4-BE49-F238E27FC236}">
                <a16:creationId xmlns:a16="http://schemas.microsoft.com/office/drawing/2014/main" id="{5A980698-2EBB-E24D-BD12-C0762C4F8AB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536" y="4429172"/>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OHACO - 日本ロックサービス ABUS ナンバー可変式4段ダイヤル南京錠 145-4d 30 BK 145-4D30BK 1個  836-2985（直送品）">
            <a:extLst>
              <a:ext uri="{FF2B5EF4-FFF2-40B4-BE49-F238E27FC236}">
                <a16:creationId xmlns:a16="http://schemas.microsoft.com/office/drawing/2014/main" id="{DDDCF102-BF05-8140-B9C0-7B7905254521}"/>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0451" y="3693989"/>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OHACO - 日本ロックサービス ABUS ナンバー可変式4段ダイヤル南京錠 145-4d 30 BK 145-4D30BK 1個  836-2985（直送品）">
            <a:extLst>
              <a:ext uri="{FF2B5EF4-FFF2-40B4-BE49-F238E27FC236}">
                <a16:creationId xmlns:a16="http://schemas.microsoft.com/office/drawing/2014/main" id="{9E334CD4-15E7-6D41-B31E-D6B01520C48A}"/>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65226" y="2983069"/>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OHACO - 日本ロックサービス ABUS ナンバー可変式4段ダイヤル南京錠 145-4d 30 BK 145-4D30BK 1個  836-2985（直送品）">
            <a:extLst>
              <a:ext uri="{FF2B5EF4-FFF2-40B4-BE49-F238E27FC236}">
                <a16:creationId xmlns:a16="http://schemas.microsoft.com/office/drawing/2014/main" id="{97F8D228-87F9-B44F-95ED-3BA1F0AE9A1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60466" y="2265311"/>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OHACO - 日本ロックサービス ABUS ナンバー可変式4段ダイヤル南京錠 145-4d 30 BK 145-4D30BK 1個  836-2985（直送品）">
            <a:extLst>
              <a:ext uri="{FF2B5EF4-FFF2-40B4-BE49-F238E27FC236}">
                <a16:creationId xmlns:a16="http://schemas.microsoft.com/office/drawing/2014/main" id="{15F1FA25-F237-8546-B9FC-BD1525541A2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60466" y="1549227"/>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OHACO - 日本ロックサービス ABUS ナンバー可変式4段ダイヤル南京錠 145-4d 30 BK 145-4D30BK 1個  836-2985（直送品）">
            <a:extLst>
              <a:ext uri="{FF2B5EF4-FFF2-40B4-BE49-F238E27FC236}">
                <a16:creationId xmlns:a16="http://schemas.microsoft.com/office/drawing/2014/main" id="{05DAB802-DBB0-E046-B24F-4B482A919AA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60466" y="855373"/>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LOHACO - 日本ロックサービス ABUS ナンバー可変式4段ダイヤル南京錠 145-4d 30 BK 145-4D30BK 1個  836-2985（直送品）">
            <a:extLst>
              <a:ext uri="{FF2B5EF4-FFF2-40B4-BE49-F238E27FC236}">
                <a16:creationId xmlns:a16="http://schemas.microsoft.com/office/drawing/2014/main" id="{9F8EB11A-D68B-EA49-93BC-80643E889E18}"/>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60913" y="5848913"/>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OHACO - 日本ロックサービス ABUS ナンバー可変式4段ダイヤル南京錠 145-4d 30 BK 145-4D30BK 1個  836-2985（直送品）">
            <a:extLst>
              <a:ext uri="{FF2B5EF4-FFF2-40B4-BE49-F238E27FC236}">
                <a16:creationId xmlns:a16="http://schemas.microsoft.com/office/drawing/2014/main" id="{777D25CE-0B3C-2C4F-B7F1-A2DD8E3F190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60466" y="5128190"/>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LOHACO - 日本ロックサービス ABUS ナンバー可変式4段ダイヤル南京錠 145-4d 30 BK 145-4D30BK 1個  836-2985（直送品）">
            <a:extLst>
              <a:ext uri="{FF2B5EF4-FFF2-40B4-BE49-F238E27FC236}">
                <a16:creationId xmlns:a16="http://schemas.microsoft.com/office/drawing/2014/main" id="{A711CA2F-0C73-9040-81FB-52053EFB25C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60466" y="4426173"/>
            <a:ext cx="717758" cy="7177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LOHACO - 日本ロックサービス ABUS ナンバー可変式4段ダイヤル南京錠 145-4d 30 BK 145-4D30BK 1個  836-2985（直送品）">
            <a:extLst>
              <a:ext uri="{FF2B5EF4-FFF2-40B4-BE49-F238E27FC236}">
                <a16:creationId xmlns:a16="http://schemas.microsoft.com/office/drawing/2014/main" id="{BBDF7380-3C6C-934D-A220-245FC2E9B79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65381" y="3690990"/>
            <a:ext cx="717758" cy="717758"/>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直線矢印コネクタ 30">
            <a:extLst>
              <a:ext uri="{FF2B5EF4-FFF2-40B4-BE49-F238E27FC236}">
                <a16:creationId xmlns:a16="http://schemas.microsoft.com/office/drawing/2014/main" id="{515FAB23-6958-3044-B3B3-BA876154038C}"/>
              </a:ext>
            </a:extLst>
          </p:cNvPr>
          <p:cNvCxnSpPr/>
          <p:nvPr/>
        </p:nvCxnSpPr>
        <p:spPr>
          <a:xfrm>
            <a:off x="2104482" y="855373"/>
            <a:ext cx="0" cy="5711298"/>
          </a:xfrm>
          <a:prstGeom prst="straightConnector1">
            <a:avLst/>
          </a:prstGeom>
          <a:ln w="28575">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97ACC7BF-7E7B-F74A-8B49-4A67F9BC2684}"/>
              </a:ext>
            </a:extLst>
          </p:cNvPr>
          <p:cNvCxnSpPr/>
          <p:nvPr/>
        </p:nvCxnSpPr>
        <p:spPr>
          <a:xfrm>
            <a:off x="954947" y="855373"/>
            <a:ext cx="0" cy="5711298"/>
          </a:xfrm>
          <a:prstGeom prst="straightConnector1">
            <a:avLst/>
          </a:prstGeom>
          <a:ln w="28575">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a:extLst>
              <a:ext uri="{FF2B5EF4-FFF2-40B4-BE49-F238E27FC236}">
                <a16:creationId xmlns:a16="http://schemas.microsoft.com/office/drawing/2014/main" id="{09A14CB4-0806-854F-8647-83DE14390B82}"/>
              </a:ext>
            </a:extLst>
          </p:cNvPr>
          <p:cNvCxnSpPr>
            <a:cxnSpLocks/>
          </p:cNvCxnSpPr>
          <p:nvPr/>
        </p:nvCxnSpPr>
        <p:spPr>
          <a:xfrm flipV="1">
            <a:off x="1026732" y="923274"/>
            <a:ext cx="1005519" cy="5530062"/>
          </a:xfrm>
          <a:prstGeom prst="straightConnector1">
            <a:avLst/>
          </a:prstGeom>
          <a:ln>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a:extLst>
              <a:ext uri="{FF2B5EF4-FFF2-40B4-BE49-F238E27FC236}">
                <a16:creationId xmlns:a16="http://schemas.microsoft.com/office/drawing/2014/main" id="{C1A9C339-B362-4544-B2FF-27CE70D65AEA}"/>
              </a:ext>
            </a:extLst>
          </p:cNvPr>
          <p:cNvSpPr txBox="1"/>
          <p:nvPr/>
        </p:nvSpPr>
        <p:spPr>
          <a:xfrm>
            <a:off x="1084041" y="3435420"/>
            <a:ext cx="909223" cy="830997"/>
          </a:xfrm>
          <a:prstGeom prst="rect">
            <a:avLst/>
          </a:prstGeom>
          <a:noFill/>
        </p:spPr>
        <p:txBody>
          <a:bodyPr wrap="none" rtlCol="0">
            <a:spAutoFit/>
          </a:bodyPr>
          <a:lstStyle/>
          <a:p>
            <a:pPr algn="ctr"/>
            <a:r>
              <a:rPr kumimoji="1" lang="en-US" altLang="ja-JP" sz="24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16</a:t>
            </a: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回</a:t>
            </a:r>
            <a:endParaRPr kumimoji="1" lang="en-US" altLang="ja-JP" sz="24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検</a:t>
            </a:r>
            <a:r>
              <a:rPr kumimoji="1" lang="en-US" altLang="ja-JP" sz="24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証</a:t>
            </a:r>
          </a:p>
        </p:txBody>
      </p:sp>
      <p:grpSp>
        <p:nvGrpSpPr>
          <p:cNvPr id="50" name="グループ化 54">
            <a:extLst>
              <a:ext uri="{FF2B5EF4-FFF2-40B4-BE49-F238E27FC236}">
                <a16:creationId xmlns:a16="http://schemas.microsoft.com/office/drawing/2014/main" id="{96F3829B-1F7B-374C-834D-E8D2DA559BFE}"/>
              </a:ext>
            </a:extLst>
          </p:cNvPr>
          <p:cNvGrpSpPr/>
          <p:nvPr/>
        </p:nvGrpSpPr>
        <p:grpSpPr>
          <a:xfrm>
            <a:off x="2859963" y="1818622"/>
            <a:ext cx="1289237" cy="321274"/>
            <a:chOff x="630197" y="1841158"/>
            <a:chExt cx="1289237" cy="321274"/>
          </a:xfrm>
          <a:solidFill>
            <a:schemeClr val="accent3">
              <a:lumMod val="75000"/>
            </a:schemeClr>
          </a:solidFill>
        </p:grpSpPr>
        <p:sp>
          <p:nvSpPr>
            <p:cNvPr id="51" name="楕円 55">
              <a:extLst>
                <a:ext uri="{FF2B5EF4-FFF2-40B4-BE49-F238E27FC236}">
                  <a16:creationId xmlns:a16="http://schemas.microsoft.com/office/drawing/2014/main" id="{EE9AD4A7-24F4-2148-AA5A-58F7803DC0E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56">
              <a:extLst>
                <a:ext uri="{FF2B5EF4-FFF2-40B4-BE49-F238E27FC236}">
                  <a16:creationId xmlns:a16="http://schemas.microsoft.com/office/drawing/2014/main" id="{286F4D52-9855-2B4A-B5A5-F1F2971C2BA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3" name="楕円 57">
              <a:extLst>
                <a:ext uri="{FF2B5EF4-FFF2-40B4-BE49-F238E27FC236}">
                  <a16:creationId xmlns:a16="http://schemas.microsoft.com/office/drawing/2014/main" id="{7EB7627D-49EF-7D48-930C-7AFD776445B3}"/>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54" name="楕円 58">
              <a:extLst>
                <a:ext uri="{FF2B5EF4-FFF2-40B4-BE49-F238E27FC236}">
                  <a16:creationId xmlns:a16="http://schemas.microsoft.com/office/drawing/2014/main" id="{1CB8663E-68F1-5940-8C9A-823E57CB3805}"/>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sp>
        <p:nvSpPr>
          <p:cNvPr id="55" name="楕円 7">
            <a:extLst>
              <a:ext uri="{FF2B5EF4-FFF2-40B4-BE49-F238E27FC236}">
                <a16:creationId xmlns:a16="http://schemas.microsoft.com/office/drawing/2014/main" id="{15C14EDD-EB49-D14F-8A03-4BB4B7E84C99}"/>
              </a:ext>
            </a:extLst>
          </p:cNvPr>
          <p:cNvSpPr/>
          <p:nvPr/>
        </p:nvSpPr>
        <p:spPr>
          <a:xfrm>
            <a:off x="4974352" y="2214736"/>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6" name="楕円 6">
            <a:extLst>
              <a:ext uri="{FF2B5EF4-FFF2-40B4-BE49-F238E27FC236}">
                <a16:creationId xmlns:a16="http://schemas.microsoft.com/office/drawing/2014/main" id="{3DDB17A8-EA98-1447-99A5-85705A2D00FB}"/>
              </a:ext>
            </a:extLst>
          </p:cNvPr>
          <p:cNvSpPr/>
          <p:nvPr/>
        </p:nvSpPr>
        <p:spPr>
          <a:xfrm>
            <a:off x="4974352" y="2214735"/>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57" name="楕円 7">
            <a:extLst>
              <a:ext uri="{FF2B5EF4-FFF2-40B4-BE49-F238E27FC236}">
                <a16:creationId xmlns:a16="http://schemas.microsoft.com/office/drawing/2014/main" id="{DB95F316-1541-E240-BCAB-BB51FB670B39}"/>
              </a:ext>
            </a:extLst>
          </p:cNvPr>
          <p:cNvSpPr/>
          <p:nvPr/>
        </p:nvSpPr>
        <p:spPr>
          <a:xfrm>
            <a:off x="5313605" y="2221223"/>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8" name="楕円 6">
            <a:extLst>
              <a:ext uri="{FF2B5EF4-FFF2-40B4-BE49-F238E27FC236}">
                <a16:creationId xmlns:a16="http://schemas.microsoft.com/office/drawing/2014/main" id="{5FEF5F09-73CE-0A4B-9E1D-8020BB8F4E8D}"/>
              </a:ext>
            </a:extLst>
          </p:cNvPr>
          <p:cNvSpPr/>
          <p:nvPr/>
        </p:nvSpPr>
        <p:spPr>
          <a:xfrm>
            <a:off x="5313605" y="2221222"/>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59" name="楕円 7">
            <a:extLst>
              <a:ext uri="{FF2B5EF4-FFF2-40B4-BE49-F238E27FC236}">
                <a16:creationId xmlns:a16="http://schemas.microsoft.com/office/drawing/2014/main" id="{66D5ADF3-DA33-6F41-8D5A-4F9B722A1617}"/>
              </a:ext>
            </a:extLst>
          </p:cNvPr>
          <p:cNvSpPr/>
          <p:nvPr/>
        </p:nvSpPr>
        <p:spPr>
          <a:xfrm>
            <a:off x="5648236" y="2222921"/>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0" name="楕円 6">
            <a:extLst>
              <a:ext uri="{FF2B5EF4-FFF2-40B4-BE49-F238E27FC236}">
                <a16:creationId xmlns:a16="http://schemas.microsoft.com/office/drawing/2014/main" id="{7876417E-1461-DF48-AB73-47B9EC763501}"/>
              </a:ext>
            </a:extLst>
          </p:cNvPr>
          <p:cNvSpPr/>
          <p:nvPr/>
        </p:nvSpPr>
        <p:spPr>
          <a:xfrm>
            <a:off x="5648236" y="2221222"/>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61" name="楕円 7">
            <a:extLst>
              <a:ext uri="{FF2B5EF4-FFF2-40B4-BE49-F238E27FC236}">
                <a16:creationId xmlns:a16="http://schemas.microsoft.com/office/drawing/2014/main" id="{A3E721E7-05BD-6C4B-86E3-DEE85B9A8DDB}"/>
              </a:ext>
            </a:extLst>
          </p:cNvPr>
          <p:cNvSpPr/>
          <p:nvPr/>
        </p:nvSpPr>
        <p:spPr>
          <a:xfrm>
            <a:off x="6022126" y="2221733"/>
            <a:ext cx="322700" cy="32146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2" name="楕円 6">
            <a:extLst>
              <a:ext uri="{FF2B5EF4-FFF2-40B4-BE49-F238E27FC236}">
                <a16:creationId xmlns:a16="http://schemas.microsoft.com/office/drawing/2014/main" id="{B10198DE-9DE8-DE45-AB81-CBB6E3FC99CE}"/>
              </a:ext>
            </a:extLst>
          </p:cNvPr>
          <p:cNvSpPr/>
          <p:nvPr/>
        </p:nvSpPr>
        <p:spPr>
          <a:xfrm>
            <a:off x="6024895" y="2221222"/>
            <a:ext cx="322700" cy="3378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44" name="テキスト ボックス 43">
            <a:extLst>
              <a:ext uri="{FF2B5EF4-FFF2-40B4-BE49-F238E27FC236}">
                <a16:creationId xmlns:a16="http://schemas.microsoft.com/office/drawing/2014/main" id="{84A92A2D-3AB7-C04B-A137-11ABEEA1E1F3}"/>
              </a:ext>
            </a:extLst>
          </p:cNvPr>
          <p:cNvSpPr txBox="1"/>
          <p:nvPr/>
        </p:nvSpPr>
        <p:spPr>
          <a:xfrm>
            <a:off x="2771800" y="1543995"/>
            <a:ext cx="1464182"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スイッチの</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On/Off</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7C81DFB4-98D1-3C41-96F6-557D9E513464}"/>
              </a:ext>
            </a:extLst>
          </p:cNvPr>
          <p:cNvSpPr txBox="1"/>
          <p:nvPr/>
        </p:nvSpPr>
        <p:spPr>
          <a:xfrm>
            <a:off x="2516769" y="881118"/>
            <a:ext cx="2031325" cy="646331"/>
          </a:xfrm>
          <a:prstGeom prst="rect">
            <a:avLst/>
          </a:prstGeom>
          <a:noFill/>
        </p:spPr>
        <p:txBody>
          <a:bodyPr wrap="none" rtlCol="0">
            <a:spAutoFit/>
          </a:bodyPr>
          <a:lstStyle/>
          <a:p>
            <a:pPr algn="ctr"/>
            <a:r>
              <a:rPr lang="ja-JP" altLang="en-US" b="1">
                <a:solidFill>
                  <a:schemeClr val="accent3">
                    <a:lumMod val="75000"/>
                  </a:schemeClr>
                </a:solidFill>
                <a:latin typeface="Meiryo" panose="020B0604030504040204" pitchFamily="34" charset="-128"/>
                <a:ea typeface="Meiryo" panose="020B0604030504040204" pitchFamily="34" charset="-128"/>
              </a:rPr>
              <a:t>古典コンピュータ</a:t>
            </a:r>
            <a:endParaRPr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en-US" altLang="ja-JP" b="1" dirty="0">
                <a:solidFill>
                  <a:schemeClr val="accent3">
                    <a:lumMod val="75000"/>
                  </a:schemeClr>
                </a:solidFill>
                <a:latin typeface="Meiryo" panose="020B0604030504040204" pitchFamily="34" charset="-128"/>
                <a:ea typeface="Meiryo" panose="020B0604030504040204" pitchFamily="34" charset="-128"/>
              </a:rPr>
              <a:t>4 bit</a:t>
            </a:r>
            <a:r>
              <a:rPr kumimoji="1" lang="en-US" altLang="ja-JP" dirty="0">
                <a:solidFill>
                  <a:schemeClr val="accent3">
                    <a:lumMod val="75000"/>
                  </a:schemeClr>
                </a:solidFill>
                <a:latin typeface="Meiryo" panose="020B0604030504040204" pitchFamily="34" charset="-128"/>
                <a:ea typeface="Meiryo" panose="020B0604030504040204" pitchFamily="34" charset="-128"/>
              </a:rPr>
              <a:t>s</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grpSp>
        <p:nvGrpSpPr>
          <p:cNvPr id="10" name="グループ化 54">
            <a:extLst>
              <a:ext uri="{FF2B5EF4-FFF2-40B4-BE49-F238E27FC236}">
                <a16:creationId xmlns:a16="http://schemas.microsoft.com/office/drawing/2014/main" id="{164D12C8-4182-6163-F7B5-587B4D8723B5}"/>
              </a:ext>
            </a:extLst>
          </p:cNvPr>
          <p:cNvGrpSpPr/>
          <p:nvPr/>
        </p:nvGrpSpPr>
        <p:grpSpPr>
          <a:xfrm>
            <a:off x="2865790" y="2213741"/>
            <a:ext cx="1289237" cy="321274"/>
            <a:chOff x="630197" y="1841158"/>
            <a:chExt cx="1289237" cy="321274"/>
          </a:xfrm>
          <a:solidFill>
            <a:schemeClr val="accent3">
              <a:lumMod val="75000"/>
            </a:schemeClr>
          </a:solidFill>
        </p:grpSpPr>
        <p:sp>
          <p:nvSpPr>
            <p:cNvPr id="11" name="楕円 55">
              <a:extLst>
                <a:ext uri="{FF2B5EF4-FFF2-40B4-BE49-F238E27FC236}">
                  <a16:creationId xmlns:a16="http://schemas.microsoft.com/office/drawing/2014/main" id="{66849988-EB54-09D1-5DEF-27DF451E971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 name="楕円 56">
              <a:extLst>
                <a:ext uri="{FF2B5EF4-FFF2-40B4-BE49-F238E27FC236}">
                  <a16:creationId xmlns:a16="http://schemas.microsoft.com/office/drawing/2014/main" id="{0C0DB07F-D4A3-280D-5B61-40352AF1260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 name="楕円 57">
              <a:extLst>
                <a:ext uri="{FF2B5EF4-FFF2-40B4-BE49-F238E27FC236}">
                  <a16:creationId xmlns:a16="http://schemas.microsoft.com/office/drawing/2014/main" id="{800DA4E3-5311-4320-BCE6-4BA2311738D2}"/>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4" name="楕円 58">
              <a:extLst>
                <a:ext uri="{FF2B5EF4-FFF2-40B4-BE49-F238E27FC236}">
                  <a16:creationId xmlns:a16="http://schemas.microsoft.com/office/drawing/2014/main" id="{5AEA88B5-D343-51BE-C6B1-C42AEEC4DAFF}"/>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47" name="テキスト ボックス 46">
            <a:extLst>
              <a:ext uri="{FF2B5EF4-FFF2-40B4-BE49-F238E27FC236}">
                <a16:creationId xmlns:a16="http://schemas.microsoft.com/office/drawing/2014/main" id="{ABF0EDFB-5A97-19E4-2168-DD637506F3EB}"/>
              </a:ext>
            </a:extLst>
          </p:cNvPr>
          <p:cNvSpPr txBox="1"/>
          <p:nvPr/>
        </p:nvSpPr>
        <p:spPr>
          <a:xfrm>
            <a:off x="2630899" y="3001823"/>
            <a:ext cx="1745991" cy="523220"/>
          </a:xfrm>
          <a:prstGeom prst="rect">
            <a:avLst/>
          </a:prstGeom>
          <a:noFill/>
        </p:spPr>
        <p:txBody>
          <a:bodyPr wrap="none" rtlCol="0">
            <a:spAutoFit/>
          </a:bodyPr>
          <a:lstStyle/>
          <a:p>
            <a:pPr algn="ctr"/>
            <a:r>
              <a:rPr kumimoji="1" lang="ja-JP" altLang="en-US" sz="12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最大</a:t>
            </a:r>
            <a:r>
              <a:rPr kumimoji="1" lang="en-US" altLang="ja-JP" sz="1600" b="1" u="sng"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16</a:t>
            </a:r>
            <a:r>
              <a:rPr kumimoji="1" lang="ja-JP" altLang="en-US" sz="1600" b="1" u="sng">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回の</a:t>
            </a:r>
            <a:r>
              <a:rPr lang="ja-JP" altLang="en-US" sz="1600" b="1" u="sng">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検証</a:t>
            </a:r>
            <a:r>
              <a:rPr lang="ja-JP" altLang="en-US" sz="12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a:t>
            </a:r>
            <a:endParaRPr kumimoji="1" lang="en-US" altLang="ja-JP" sz="12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全ての組合せを実行</a:t>
            </a:r>
            <a:endParaRPr kumimoji="1" lang="en-US" altLang="ja-JP" sz="12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32AA2382-7AF8-9A58-846E-0E11B6CC8103}"/>
              </a:ext>
            </a:extLst>
          </p:cNvPr>
          <p:cNvSpPr txBox="1"/>
          <p:nvPr/>
        </p:nvSpPr>
        <p:spPr>
          <a:xfrm>
            <a:off x="4860662" y="3006844"/>
            <a:ext cx="1569660" cy="523220"/>
          </a:xfrm>
          <a:prstGeom prst="rect">
            <a:avLst/>
          </a:prstGeom>
          <a:noFill/>
        </p:spPr>
        <p:txBody>
          <a:bodyPr wrap="none" rtlCol="0">
            <a:spAutoFit/>
          </a:bodyPr>
          <a:lstStyle/>
          <a:p>
            <a:pPr algn="ctr"/>
            <a:r>
              <a:rPr kumimoji="1" lang="en-US" altLang="ja-JP" sz="1600" b="1" u="sng"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a:t>
            </a:r>
            <a:r>
              <a:rPr kumimoji="1" lang="ja-JP" altLang="en-US" sz="1600" b="1" u="sng">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回の検証</a:t>
            </a:r>
            <a:r>
              <a:rPr kumimoji="1"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a:t>
            </a:r>
            <a:endParaRPr kumimoji="1"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全ての組合せを実行</a:t>
            </a:r>
            <a:endParaRPr kumimoji="1"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89B14311-0D54-CD8D-ABBD-30C9E8FAEB3C}"/>
              </a:ext>
            </a:extLst>
          </p:cNvPr>
          <p:cNvSpPr txBox="1"/>
          <p:nvPr/>
        </p:nvSpPr>
        <p:spPr>
          <a:xfrm>
            <a:off x="3238427" y="3429000"/>
            <a:ext cx="530915" cy="369332"/>
          </a:xfrm>
          <a:prstGeom prst="rect">
            <a:avLst/>
          </a:prstGeom>
          <a:noFill/>
        </p:spPr>
        <p:txBody>
          <a:bodyPr wrap="none" rtlCol="0">
            <a:spAutoFit/>
          </a:bodyPr>
          <a:lstStyle/>
          <a:p>
            <a:pPr algn="ctr"/>
            <a:r>
              <a:rPr kumimoji="1" lang="ja-JP" altLang="en-US">
                <a:solidFill>
                  <a:schemeClr val="accent3">
                    <a:lumMod val="75000"/>
                  </a:schemeClr>
                </a:solidFill>
              </a:rPr>
              <a:t>・・・</a:t>
            </a:r>
          </a:p>
        </p:txBody>
      </p:sp>
      <p:grpSp>
        <p:nvGrpSpPr>
          <p:cNvPr id="92" name="グループ化 91">
            <a:extLst>
              <a:ext uri="{FF2B5EF4-FFF2-40B4-BE49-F238E27FC236}">
                <a16:creationId xmlns:a16="http://schemas.microsoft.com/office/drawing/2014/main" id="{C200B2A0-E4D6-F750-8578-93C1007F3BE2}"/>
              </a:ext>
            </a:extLst>
          </p:cNvPr>
          <p:cNvGrpSpPr/>
          <p:nvPr/>
        </p:nvGrpSpPr>
        <p:grpSpPr>
          <a:xfrm>
            <a:off x="2633276" y="3789040"/>
            <a:ext cx="3877986" cy="1632690"/>
            <a:chOff x="2633276" y="3789040"/>
            <a:chExt cx="3877986" cy="1632690"/>
          </a:xfrm>
        </p:grpSpPr>
        <p:sp>
          <p:nvSpPr>
            <p:cNvPr id="89" name="正方形/長方形 88">
              <a:extLst>
                <a:ext uri="{FF2B5EF4-FFF2-40B4-BE49-F238E27FC236}">
                  <a16:creationId xmlns:a16="http://schemas.microsoft.com/office/drawing/2014/main" id="{54B5FA89-0047-E7D3-8C25-DB93249FC48C}"/>
                </a:ext>
              </a:extLst>
            </p:cNvPr>
            <p:cNvSpPr/>
            <p:nvPr/>
          </p:nvSpPr>
          <p:spPr>
            <a:xfrm>
              <a:off x="4788548" y="4933871"/>
              <a:ext cx="1672723" cy="487859"/>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9A167226-9A4E-B41E-4302-97B38C958761}"/>
                </a:ext>
              </a:extLst>
            </p:cNvPr>
            <p:cNvSpPr/>
            <p:nvPr/>
          </p:nvSpPr>
          <p:spPr>
            <a:xfrm>
              <a:off x="2678224" y="4927502"/>
              <a:ext cx="1672723" cy="487859"/>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35713329-A5B6-8345-8E24-A923B9610CDB}"/>
                </a:ext>
              </a:extLst>
            </p:cNvPr>
            <p:cNvSpPr txBox="1"/>
            <p:nvPr/>
          </p:nvSpPr>
          <p:spPr>
            <a:xfrm>
              <a:off x="2633276" y="4407495"/>
              <a:ext cx="3877986" cy="461665"/>
            </a:xfrm>
            <a:prstGeom prst="rect">
              <a:avLst/>
            </a:prstGeom>
            <a:noFill/>
          </p:spPr>
          <p:txBody>
            <a:bodyPr wrap="none" rtlCol="0">
              <a:spAutoFit/>
            </a:bodyPr>
            <a:lstStyle/>
            <a:p>
              <a:pPr algn="ctr"/>
              <a:r>
                <a:rPr kumimoji="1"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鍵が開く</a:t>
              </a:r>
              <a:r>
                <a:rPr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組合せを発見する</a:t>
              </a:r>
              <a:endParaRPr kumimoji="1"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73" name="グループ化 54">
              <a:extLst>
                <a:ext uri="{FF2B5EF4-FFF2-40B4-BE49-F238E27FC236}">
                  <a16:creationId xmlns:a16="http://schemas.microsoft.com/office/drawing/2014/main" id="{D7404AF9-32F7-67DC-31BC-5B2F4E88D8C1}"/>
                </a:ext>
              </a:extLst>
            </p:cNvPr>
            <p:cNvGrpSpPr/>
            <p:nvPr/>
          </p:nvGrpSpPr>
          <p:grpSpPr>
            <a:xfrm>
              <a:off x="4980982" y="5012955"/>
              <a:ext cx="1289237" cy="321274"/>
              <a:chOff x="630197" y="1841158"/>
              <a:chExt cx="1289237" cy="321274"/>
            </a:xfrm>
            <a:solidFill>
              <a:srgbClr val="0070C0"/>
            </a:solidFill>
          </p:grpSpPr>
          <p:sp>
            <p:nvSpPr>
              <p:cNvPr id="74" name="楕円 55">
                <a:extLst>
                  <a:ext uri="{FF2B5EF4-FFF2-40B4-BE49-F238E27FC236}">
                    <a16:creationId xmlns:a16="http://schemas.microsoft.com/office/drawing/2014/main" id="{0EE34B62-1C20-05E6-45AE-E9165506FF6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5" name="楕円 56">
                <a:extLst>
                  <a:ext uri="{FF2B5EF4-FFF2-40B4-BE49-F238E27FC236}">
                    <a16:creationId xmlns:a16="http://schemas.microsoft.com/office/drawing/2014/main" id="{3B64128E-E162-E4B6-3A6D-650AD5C1B82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6" name="楕円 57">
                <a:extLst>
                  <a:ext uri="{FF2B5EF4-FFF2-40B4-BE49-F238E27FC236}">
                    <a16:creationId xmlns:a16="http://schemas.microsoft.com/office/drawing/2014/main" id="{E40A7ED3-42E1-E02D-21B7-DE20513A1C93}"/>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77" name="楕円 58">
                <a:extLst>
                  <a:ext uri="{FF2B5EF4-FFF2-40B4-BE49-F238E27FC236}">
                    <a16:creationId xmlns:a16="http://schemas.microsoft.com/office/drawing/2014/main" id="{66981016-E89B-F1C1-B228-77661FBDC027}"/>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78" name="グループ化 54">
              <a:extLst>
                <a:ext uri="{FF2B5EF4-FFF2-40B4-BE49-F238E27FC236}">
                  <a16:creationId xmlns:a16="http://schemas.microsoft.com/office/drawing/2014/main" id="{875EE88A-45B5-A8FB-7728-348366704E07}"/>
                </a:ext>
              </a:extLst>
            </p:cNvPr>
            <p:cNvGrpSpPr/>
            <p:nvPr/>
          </p:nvGrpSpPr>
          <p:grpSpPr>
            <a:xfrm>
              <a:off x="2866479" y="5012955"/>
              <a:ext cx="1289237" cy="321274"/>
              <a:chOff x="630197" y="1841158"/>
              <a:chExt cx="1289237" cy="321274"/>
            </a:xfrm>
            <a:solidFill>
              <a:schemeClr val="accent3">
                <a:lumMod val="75000"/>
              </a:schemeClr>
            </a:solidFill>
          </p:grpSpPr>
          <p:sp>
            <p:nvSpPr>
              <p:cNvPr id="79" name="楕円 55">
                <a:extLst>
                  <a:ext uri="{FF2B5EF4-FFF2-40B4-BE49-F238E27FC236}">
                    <a16:creationId xmlns:a16="http://schemas.microsoft.com/office/drawing/2014/main" id="{AE04B2EB-6E2A-EAEA-7F09-1F341601F4BE}"/>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0" name="楕円 56">
                <a:extLst>
                  <a:ext uri="{FF2B5EF4-FFF2-40B4-BE49-F238E27FC236}">
                    <a16:creationId xmlns:a16="http://schemas.microsoft.com/office/drawing/2014/main" id="{500A2AC7-E30D-B7B7-846B-DB4C66272EF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1" name="楕円 57">
                <a:extLst>
                  <a:ext uri="{FF2B5EF4-FFF2-40B4-BE49-F238E27FC236}">
                    <a16:creationId xmlns:a16="http://schemas.microsoft.com/office/drawing/2014/main" id="{F3DDEDA5-D6A6-24DA-EB0D-B1039A2C85E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2" name="楕円 58">
                <a:extLst>
                  <a:ext uri="{FF2B5EF4-FFF2-40B4-BE49-F238E27FC236}">
                    <a16:creationId xmlns:a16="http://schemas.microsoft.com/office/drawing/2014/main" id="{57F7C0D8-7339-FF91-08D0-B2D3062D8D16}"/>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90" name="下矢印 89">
              <a:extLst>
                <a:ext uri="{FF2B5EF4-FFF2-40B4-BE49-F238E27FC236}">
                  <a16:creationId xmlns:a16="http://schemas.microsoft.com/office/drawing/2014/main" id="{E2B602D8-157A-4F5D-77DE-829504818700}"/>
                </a:ext>
              </a:extLst>
            </p:cNvPr>
            <p:cNvSpPr/>
            <p:nvPr/>
          </p:nvSpPr>
          <p:spPr>
            <a:xfrm>
              <a:off x="3036263" y="3789040"/>
              <a:ext cx="935247" cy="47569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下矢印 90">
              <a:extLst>
                <a:ext uri="{FF2B5EF4-FFF2-40B4-BE49-F238E27FC236}">
                  <a16:creationId xmlns:a16="http://schemas.microsoft.com/office/drawing/2014/main" id="{E5B71042-979C-19F4-88F2-C601D6239059}"/>
                </a:ext>
              </a:extLst>
            </p:cNvPr>
            <p:cNvSpPr/>
            <p:nvPr/>
          </p:nvSpPr>
          <p:spPr>
            <a:xfrm>
              <a:off x="5147406" y="3789040"/>
              <a:ext cx="935247" cy="47569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3" name="テキスト ボックス 92">
            <a:extLst>
              <a:ext uri="{FF2B5EF4-FFF2-40B4-BE49-F238E27FC236}">
                <a16:creationId xmlns:a16="http://schemas.microsoft.com/office/drawing/2014/main" id="{31A8D11C-B8D7-C046-3596-5FE9FF0190B3}"/>
              </a:ext>
            </a:extLst>
          </p:cNvPr>
          <p:cNvSpPr txBox="1"/>
          <p:nvPr/>
        </p:nvSpPr>
        <p:spPr>
          <a:xfrm>
            <a:off x="2693407" y="5510723"/>
            <a:ext cx="1620957" cy="738664"/>
          </a:xfrm>
          <a:prstGeom prst="rect">
            <a:avLst/>
          </a:prstGeom>
          <a:noFill/>
        </p:spPr>
        <p:txBody>
          <a:bodyPr wrap="none" rtlCol="0">
            <a:spAutoFit/>
          </a:bodyPr>
          <a:lstStyle/>
          <a:p>
            <a:pPr algn="ctr"/>
            <a:r>
              <a:rPr kumimoji="1" lang="en-US" altLang="ja-JP" sz="1400" dirty="0">
                <a:solidFill>
                  <a:schemeClr val="accent3">
                    <a:lumMod val="75000"/>
                  </a:schemeClr>
                </a:solidFill>
                <a:latin typeface="Meiryo" panose="020B0604030504040204" pitchFamily="34" charset="-128"/>
                <a:ea typeface="Meiryo" panose="020B0604030504040204" pitchFamily="34" charset="-128"/>
              </a:rPr>
              <a:t>bit</a:t>
            </a:r>
            <a:r>
              <a:rPr kumimoji="1" lang="ja-JP" altLang="en-US" sz="1400">
                <a:solidFill>
                  <a:schemeClr val="accent3">
                    <a:lumMod val="75000"/>
                  </a:schemeClr>
                </a:solidFill>
                <a:latin typeface="Meiryo" panose="020B0604030504040204" pitchFamily="34" charset="-128"/>
                <a:ea typeface="Meiryo" panose="020B0604030504040204" pitchFamily="34" charset="-128"/>
              </a:rPr>
              <a:t>数が増えれば</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検証回数は増え</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計算時間も伸びる</a:t>
            </a:r>
          </a:p>
        </p:txBody>
      </p:sp>
      <p:sp>
        <p:nvSpPr>
          <p:cNvPr id="94" name="テキスト ボックス 93">
            <a:extLst>
              <a:ext uri="{FF2B5EF4-FFF2-40B4-BE49-F238E27FC236}">
                <a16:creationId xmlns:a16="http://schemas.microsoft.com/office/drawing/2014/main" id="{E6A8653F-C06F-4B95-0E79-6209EC5DDB61}"/>
              </a:ext>
            </a:extLst>
          </p:cNvPr>
          <p:cNvSpPr txBox="1"/>
          <p:nvPr/>
        </p:nvSpPr>
        <p:spPr>
          <a:xfrm>
            <a:off x="4623005" y="5510723"/>
            <a:ext cx="1980030" cy="738664"/>
          </a:xfrm>
          <a:prstGeom prst="rect">
            <a:avLst/>
          </a:prstGeom>
          <a:noFill/>
        </p:spPr>
        <p:txBody>
          <a:bodyPr wrap="none" rtlCol="0">
            <a:spAutoFit/>
          </a:bodyPr>
          <a:lstStyle/>
          <a:p>
            <a:pPr algn="ctr"/>
            <a:r>
              <a:rPr kumimoji="1" lang="en-US" altLang="ja-JP" sz="1400" dirty="0">
                <a:solidFill>
                  <a:srgbClr val="0070C0"/>
                </a:solidFill>
                <a:latin typeface="Meiryo" panose="020B0604030504040204" pitchFamily="34" charset="-128"/>
                <a:ea typeface="Meiryo" panose="020B0604030504040204" pitchFamily="34" charset="-128"/>
              </a:rPr>
              <a:t>Qubit</a:t>
            </a:r>
            <a:r>
              <a:rPr kumimoji="1" lang="ja-JP" altLang="en-US" sz="1400">
                <a:solidFill>
                  <a:srgbClr val="0070C0"/>
                </a:solidFill>
                <a:latin typeface="Meiryo" panose="020B0604030504040204" pitchFamily="34" charset="-128"/>
                <a:ea typeface="Meiryo" panose="020B0604030504040204" pitchFamily="34" charset="-128"/>
              </a:rPr>
              <a:t>数が増えても</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検証回数は</a:t>
            </a:r>
            <a:r>
              <a:rPr kumimoji="1" lang="en-US" altLang="ja-JP" sz="1400" dirty="0">
                <a:solidFill>
                  <a:srgbClr val="0070C0"/>
                </a:solidFill>
                <a:latin typeface="Meiryo" panose="020B0604030504040204" pitchFamily="34" charset="-128"/>
                <a:ea typeface="Meiryo" panose="020B0604030504040204" pitchFamily="34" charset="-128"/>
              </a:rPr>
              <a:t>1</a:t>
            </a:r>
            <a:r>
              <a:rPr kumimoji="1" lang="ja-JP" altLang="en-US" sz="1400">
                <a:solidFill>
                  <a:srgbClr val="0070C0"/>
                </a:solidFill>
                <a:latin typeface="Meiryo" panose="020B0604030504040204" pitchFamily="34" charset="-128"/>
                <a:ea typeface="Meiryo" panose="020B0604030504040204" pitchFamily="34" charset="-128"/>
              </a:rPr>
              <a:t>回のまま</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で計算時間は伸びない</a:t>
            </a:r>
          </a:p>
        </p:txBody>
      </p:sp>
      <p:grpSp>
        <p:nvGrpSpPr>
          <p:cNvPr id="95" name="グループ化 54">
            <a:extLst>
              <a:ext uri="{FF2B5EF4-FFF2-40B4-BE49-F238E27FC236}">
                <a16:creationId xmlns:a16="http://schemas.microsoft.com/office/drawing/2014/main" id="{3B0303E9-C5D6-8BF5-6C95-267B021B41E7}"/>
              </a:ext>
            </a:extLst>
          </p:cNvPr>
          <p:cNvGrpSpPr/>
          <p:nvPr/>
        </p:nvGrpSpPr>
        <p:grpSpPr>
          <a:xfrm>
            <a:off x="2865788" y="2603670"/>
            <a:ext cx="1289237" cy="321274"/>
            <a:chOff x="630197" y="1841158"/>
            <a:chExt cx="1289237" cy="321274"/>
          </a:xfrm>
          <a:solidFill>
            <a:schemeClr val="accent3">
              <a:lumMod val="75000"/>
            </a:schemeClr>
          </a:solidFill>
        </p:grpSpPr>
        <p:sp>
          <p:nvSpPr>
            <p:cNvPr id="96" name="楕円 55">
              <a:extLst>
                <a:ext uri="{FF2B5EF4-FFF2-40B4-BE49-F238E27FC236}">
                  <a16:creationId xmlns:a16="http://schemas.microsoft.com/office/drawing/2014/main" id="{A7D57677-8E9D-4CEB-3774-C5F9B5FF9F2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7" name="楕円 56">
              <a:extLst>
                <a:ext uri="{FF2B5EF4-FFF2-40B4-BE49-F238E27FC236}">
                  <a16:creationId xmlns:a16="http://schemas.microsoft.com/office/drawing/2014/main" id="{84A98201-7D18-B9F9-4D90-91FF20F0D61E}"/>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8" name="楕円 57">
              <a:extLst>
                <a:ext uri="{FF2B5EF4-FFF2-40B4-BE49-F238E27FC236}">
                  <a16:creationId xmlns:a16="http://schemas.microsoft.com/office/drawing/2014/main" id="{3A720C35-9B60-F27C-AAB3-1B9E43326CF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9" name="楕円 58">
              <a:extLst>
                <a:ext uri="{FF2B5EF4-FFF2-40B4-BE49-F238E27FC236}">
                  <a16:creationId xmlns:a16="http://schemas.microsoft.com/office/drawing/2014/main" id="{3A447262-915B-6E15-E3E0-134479566697}"/>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spTree>
    <p:extLst>
      <p:ext uri="{BB962C8B-B14F-4D97-AF65-F5344CB8AC3E}">
        <p14:creationId xmlns:p14="http://schemas.microsoft.com/office/powerpoint/2010/main" val="35857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repeatCount="indefinite"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repeatCount="indefinite"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repeatCount="indefinite"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wipe(up)">
                                      <p:cBhvr>
                                        <p:cTn id="33" dur="500"/>
                                        <p:tgtEl>
                                          <p:spTgt spid="92"/>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93"/>
                                        </p:tgtEl>
                                        <p:attrNameLst>
                                          <p:attrName>style.visibility</p:attrName>
                                        </p:attrNameLst>
                                      </p:cBhvr>
                                      <p:to>
                                        <p:strVal val="visible"/>
                                      </p:to>
                                    </p:set>
                                    <p:anim calcmode="lin" valueType="num">
                                      <p:cBhvr>
                                        <p:cTn id="37" dur="500" fill="hold"/>
                                        <p:tgtEl>
                                          <p:spTgt spid="93"/>
                                        </p:tgtEl>
                                        <p:attrNameLst>
                                          <p:attrName>ppt_w</p:attrName>
                                        </p:attrNameLst>
                                      </p:cBhvr>
                                      <p:tavLst>
                                        <p:tav tm="0">
                                          <p:val>
                                            <p:fltVal val="0"/>
                                          </p:val>
                                        </p:tav>
                                        <p:tav tm="100000">
                                          <p:val>
                                            <p:strVal val="#ppt_w"/>
                                          </p:val>
                                        </p:tav>
                                      </p:tavLst>
                                    </p:anim>
                                    <p:anim calcmode="lin" valueType="num">
                                      <p:cBhvr>
                                        <p:cTn id="38" dur="500" fill="hold"/>
                                        <p:tgtEl>
                                          <p:spTgt spid="93"/>
                                        </p:tgtEl>
                                        <p:attrNameLst>
                                          <p:attrName>ppt_h</p:attrName>
                                        </p:attrNameLst>
                                      </p:cBhvr>
                                      <p:tavLst>
                                        <p:tav tm="0">
                                          <p:val>
                                            <p:fltVal val="0"/>
                                          </p:val>
                                        </p:tav>
                                        <p:tav tm="100000">
                                          <p:val>
                                            <p:strVal val="#ppt_h"/>
                                          </p:val>
                                        </p:tav>
                                      </p:tavLst>
                                    </p:anim>
                                    <p:animEffect transition="in" filter="fade">
                                      <p:cBhvr>
                                        <p:cTn id="39" dur="500"/>
                                        <p:tgtEl>
                                          <p:spTgt spid="9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4"/>
                                        </p:tgtEl>
                                        <p:attrNameLst>
                                          <p:attrName>style.visibility</p:attrName>
                                        </p:attrNameLst>
                                      </p:cBhvr>
                                      <p:to>
                                        <p:strVal val="visible"/>
                                      </p:to>
                                    </p:set>
                                    <p:anim calcmode="lin" valueType="num">
                                      <p:cBhvr>
                                        <p:cTn id="42" dur="500" fill="hold"/>
                                        <p:tgtEl>
                                          <p:spTgt spid="94"/>
                                        </p:tgtEl>
                                        <p:attrNameLst>
                                          <p:attrName>ppt_w</p:attrName>
                                        </p:attrNameLst>
                                      </p:cBhvr>
                                      <p:tavLst>
                                        <p:tav tm="0">
                                          <p:val>
                                            <p:fltVal val="0"/>
                                          </p:val>
                                        </p:tav>
                                        <p:tav tm="100000">
                                          <p:val>
                                            <p:strVal val="#ppt_w"/>
                                          </p:val>
                                        </p:tav>
                                      </p:tavLst>
                                    </p:anim>
                                    <p:anim calcmode="lin" valueType="num">
                                      <p:cBhvr>
                                        <p:cTn id="43" dur="500" fill="hold"/>
                                        <p:tgtEl>
                                          <p:spTgt spid="94"/>
                                        </p:tgtEl>
                                        <p:attrNameLst>
                                          <p:attrName>ppt_h</p:attrName>
                                        </p:attrNameLst>
                                      </p:cBhvr>
                                      <p:tavLst>
                                        <p:tav tm="0">
                                          <p:val>
                                            <p:fltVal val="0"/>
                                          </p:val>
                                        </p:tav>
                                        <p:tav tm="100000">
                                          <p:val>
                                            <p:strVal val="#ppt_h"/>
                                          </p:val>
                                        </p:tav>
                                      </p:tavLst>
                                    </p:anim>
                                    <p:animEffect transition="in" filter="fade">
                                      <p:cBhvr>
                                        <p:cTn id="44"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P spid="61" grpId="0" animBg="1"/>
      <p:bldP spid="62" grpId="0" animBg="1"/>
      <p:bldP spid="93" grpId="0"/>
      <p:bldP spid="94"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8856D3-039A-449C-64AE-ADB80389B036}"/>
              </a:ext>
            </a:extLst>
          </p:cNvPr>
          <p:cNvSpPr>
            <a:spLocks noGrp="1"/>
          </p:cNvSpPr>
          <p:nvPr>
            <p:ph type="title"/>
          </p:nvPr>
        </p:nvSpPr>
        <p:spPr>
          <a:xfrm>
            <a:off x="266412" y="266400"/>
            <a:ext cx="8799434" cy="416221"/>
          </a:xfrm>
        </p:spPr>
        <p:txBody>
          <a:bodyPr/>
          <a:lstStyle/>
          <a:p>
            <a:r>
              <a:rPr kumimoji="1" lang="ja-JP" altLang="en-US"/>
              <a:t>量子コンピュータの計算原理</a:t>
            </a:r>
            <a:endParaRPr kumimoji="1" lang="ja-JP" altLang="en-US" b="1" dirty="0"/>
          </a:p>
        </p:txBody>
      </p:sp>
      <p:graphicFrame>
        <p:nvGraphicFramePr>
          <p:cNvPr id="6" name="表 5">
            <a:extLst>
              <a:ext uri="{FF2B5EF4-FFF2-40B4-BE49-F238E27FC236}">
                <a16:creationId xmlns:a16="http://schemas.microsoft.com/office/drawing/2014/main" id="{17898620-20D8-48DE-A366-CBA1335DA2C1}"/>
              </a:ext>
            </a:extLst>
          </p:cNvPr>
          <p:cNvGraphicFramePr>
            <a:graphicFrameLocks noGrp="1"/>
          </p:cNvGraphicFramePr>
          <p:nvPr/>
        </p:nvGraphicFramePr>
        <p:xfrm>
          <a:off x="266413" y="5661248"/>
          <a:ext cx="4305588" cy="640080"/>
        </p:xfrm>
        <a:graphic>
          <a:graphicData uri="http://schemas.openxmlformats.org/drawingml/2006/table">
            <a:tbl>
              <a:tblPr/>
              <a:tblGrid>
                <a:gridCol w="4305588">
                  <a:extLst>
                    <a:ext uri="{9D8B030D-6E8A-4147-A177-3AD203B41FA5}">
                      <a16:colId xmlns:a16="http://schemas.microsoft.com/office/drawing/2014/main" val="2622897369"/>
                    </a:ext>
                  </a:extLst>
                </a:gridCol>
              </a:tblGrid>
              <a:tr h="0">
                <a:tc>
                  <a:txBody>
                    <a:bodyPr/>
                    <a:lstStyle/>
                    <a:p>
                      <a:pPr algn="ctr"/>
                      <a:r>
                        <a:rPr lang="ja-JP" altLang="en-US" sz="1800">
                          <a:solidFill>
                            <a:schemeClr val="bg1"/>
                          </a:solidFill>
                          <a:latin typeface="Meiryo" panose="020B0604030504040204" pitchFamily="34" charset="-128"/>
                          <a:ea typeface="Meiryo" panose="020B0604030504040204" pitchFamily="34" charset="-128"/>
                        </a:rPr>
                        <a:t>１つの量子が異なる状態（</a:t>
                      </a:r>
                      <a:r>
                        <a:rPr lang="en-US" altLang="ja-JP" sz="1800" dirty="0">
                          <a:solidFill>
                            <a:schemeClr val="bg1"/>
                          </a:solidFill>
                          <a:latin typeface="Meiryo" panose="020B0604030504040204" pitchFamily="34" charset="-128"/>
                          <a:ea typeface="Meiryo" panose="020B0604030504040204" pitchFamily="34" charset="-128"/>
                        </a:rPr>
                        <a:t>0</a:t>
                      </a:r>
                      <a:r>
                        <a:rPr lang="ja-JP" altLang="en-US" sz="1800">
                          <a:solidFill>
                            <a:schemeClr val="bg1"/>
                          </a:solidFill>
                          <a:latin typeface="Meiryo" panose="020B0604030504040204" pitchFamily="34" charset="-128"/>
                          <a:ea typeface="Meiryo" panose="020B0604030504040204" pitchFamily="34" charset="-128"/>
                        </a:rPr>
                        <a:t>と</a:t>
                      </a:r>
                      <a:r>
                        <a:rPr lang="en-US" altLang="ja-JP" sz="1800" dirty="0">
                          <a:solidFill>
                            <a:schemeClr val="bg1"/>
                          </a:solidFill>
                          <a:latin typeface="Meiryo" panose="020B0604030504040204" pitchFamily="34" charset="-128"/>
                          <a:ea typeface="Meiryo" panose="020B0604030504040204" pitchFamily="34" charset="-128"/>
                        </a:rPr>
                        <a:t>1</a:t>
                      </a:r>
                      <a:r>
                        <a:rPr lang="ja-JP" altLang="en-US" sz="1800">
                          <a:solidFill>
                            <a:schemeClr val="bg1"/>
                          </a:solidFill>
                          <a:latin typeface="Meiryo" panose="020B0604030504040204" pitchFamily="34" charset="-128"/>
                          <a:ea typeface="Meiryo" panose="020B0604030504040204" pitchFamily="34" charset="-128"/>
                        </a:rPr>
                        <a:t>）</a:t>
                      </a:r>
                      <a:endParaRPr lang="en-US" altLang="ja-JP" sz="1800" dirty="0">
                        <a:solidFill>
                          <a:schemeClr val="bg1"/>
                        </a:solidFill>
                        <a:latin typeface="Meiryo" panose="020B0604030504040204" pitchFamily="34" charset="-128"/>
                        <a:ea typeface="Meiryo" panose="020B0604030504040204" pitchFamily="34" charset="-128"/>
                      </a:endParaRPr>
                    </a:p>
                    <a:p>
                      <a:pPr algn="ctr"/>
                      <a:r>
                        <a:rPr lang="ja-JP" altLang="en-US" sz="1800">
                          <a:solidFill>
                            <a:schemeClr val="bg1"/>
                          </a:solidFill>
                          <a:latin typeface="Meiryo" panose="020B0604030504040204" pitchFamily="34" charset="-128"/>
                          <a:ea typeface="Meiryo" panose="020B0604030504040204" pitchFamily="34" charset="-128"/>
                        </a:rPr>
                        <a:t>を同時に保持しうる状態</a:t>
                      </a:r>
                    </a:p>
                  </a:txBody>
                  <a:tcPr anchor="ctr">
                    <a:lnL>
                      <a:noFill/>
                    </a:lnL>
                    <a:lnR>
                      <a:noFill/>
                    </a:lnR>
                    <a:lnT>
                      <a:noFill/>
                    </a:lnT>
                    <a:lnB>
                      <a:noFill/>
                    </a:lnB>
                    <a:noFill/>
                  </a:tcPr>
                </a:tc>
                <a:extLst>
                  <a:ext uri="{0D108BD9-81ED-4DB2-BD59-A6C34878D82A}">
                    <a16:rowId xmlns:a16="http://schemas.microsoft.com/office/drawing/2014/main" val="2533638703"/>
                  </a:ext>
                </a:extLst>
              </a:tr>
            </a:tbl>
          </a:graphicData>
        </a:graphic>
      </p:graphicFrame>
      <p:graphicFrame>
        <p:nvGraphicFramePr>
          <p:cNvPr id="7" name="表 6">
            <a:extLst>
              <a:ext uri="{FF2B5EF4-FFF2-40B4-BE49-F238E27FC236}">
                <a16:creationId xmlns:a16="http://schemas.microsoft.com/office/drawing/2014/main" id="{C8D3ADA9-2DFA-C0C8-A349-971F9332F5E6}"/>
              </a:ext>
            </a:extLst>
          </p:cNvPr>
          <p:cNvGraphicFramePr>
            <a:graphicFrameLocks noGrp="1"/>
          </p:cNvGraphicFramePr>
          <p:nvPr/>
        </p:nvGraphicFramePr>
        <p:xfrm>
          <a:off x="4572969" y="5666577"/>
          <a:ext cx="4265380" cy="640080"/>
        </p:xfrm>
        <a:graphic>
          <a:graphicData uri="http://schemas.openxmlformats.org/drawingml/2006/table">
            <a:tbl>
              <a:tblPr/>
              <a:tblGrid>
                <a:gridCol w="4265380">
                  <a:extLst>
                    <a:ext uri="{9D8B030D-6E8A-4147-A177-3AD203B41FA5}">
                      <a16:colId xmlns:a16="http://schemas.microsoft.com/office/drawing/2014/main" val="2622897369"/>
                    </a:ext>
                  </a:extLst>
                </a:gridCol>
              </a:tblGrid>
              <a:tr h="0">
                <a:tc>
                  <a:txBody>
                    <a:bodyPr/>
                    <a:lstStyle/>
                    <a:p>
                      <a:pPr algn="ctr"/>
                      <a:r>
                        <a:rPr lang="ja-JP" altLang="en-US" sz="1800">
                          <a:solidFill>
                            <a:schemeClr val="bg1"/>
                          </a:solidFill>
                          <a:latin typeface="Meiryo" panose="020B0604030504040204" pitchFamily="34" charset="-128"/>
                          <a:ea typeface="Meiryo" panose="020B0604030504040204" pitchFamily="34" charset="-128"/>
                        </a:rPr>
                        <a:t>複数の量子が分離不能な相関を持ち</a:t>
                      </a:r>
                      <a:endParaRPr lang="en-US" altLang="ja-JP" sz="1800" dirty="0">
                        <a:solidFill>
                          <a:schemeClr val="bg1"/>
                        </a:solidFill>
                        <a:latin typeface="Meiryo" panose="020B0604030504040204" pitchFamily="34" charset="-128"/>
                        <a:ea typeface="Meiryo" panose="020B0604030504040204" pitchFamily="34" charset="-128"/>
                      </a:endParaRPr>
                    </a:p>
                    <a:p>
                      <a:pPr algn="ctr"/>
                      <a:r>
                        <a:rPr lang="ja-JP" altLang="en-US" sz="1800">
                          <a:solidFill>
                            <a:schemeClr val="bg1"/>
                          </a:solidFill>
                          <a:latin typeface="Meiryo" panose="020B0604030504040204" pitchFamily="34" charset="-128"/>
                          <a:ea typeface="Meiryo" panose="020B0604030504040204" pitchFamily="34" charset="-128"/>
                        </a:rPr>
                        <a:t>片方が決まれば片方が即座に決まる</a:t>
                      </a:r>
                    </a:p>
                  </a:txBody>
                  <a:tcPr anchor="ctr">
                    <a:lnL>
                      <a:noFill/>
                    </a:lnL>
                    <a:lnR>
                      <a:noFill/>
                    </a:lnR>
                    <a:lnT>
                      <a:noFill/>
                    </a:lnT>
                    <a:lnB>
                      <a:noFill/>
                    </a:lnB>
                    <a:noFill/>
                  </a:tcPr>
                </a:tc>
                <a:extLst>
                  <a:ext uri="{0D108BD9-81ED-4DB2-BD59-A6C34878D82A}">
                    <a16:rowId xmlns:a16="http://schemas.microsoft.com/office/drawing/2014/main" val="2533638703"/>
                  </a:ext>
                </a:extLst>
              </a:tr>
            </a:tbl>
          </a:graphicData>
        </a:graphic>
      </p:graphicFrame>
      <p:sp>
        <p:nvSpPr>
          <p:cNvPr id="9" name="テキスト ボックス 8">
            <a:extLst>
              <a:ext uri="{FF2B5EF4-FFF2-40B4-BE49-F238E27FC236}">
                <a16:creationId xmlns:a16="http://schemas.microsoft.com/office/drawing/2014/main" id="{EABA2BF5-2764-AA78-9D62-896E3B3F9A22}"/>
              </a:ext>
            </a:extLst>
          </p:cNvPr>
          <p:cNvSpPr txBox="1"/>
          <p:nvPr/>
        </p:nvSpPr>
        <p:spPr>
          <a:xfrm>
            <a:off x="305651" y="1124744"/>
            <a:ext cx="4266349" cy="738664"/>
          </a:xfrm>
          <a:prstGeom prst="rect">
            <a:avLst/>
          </a:prstGeom>
          <a:noFill/>
        </p:spPr>
        <p:txBody>
          <a:bodyPr wrap="square">
            <a:spAutoFit/>
          </a:bodyPr>
          <a:lstStyle/>
          <a:p>
            <a:pPr algn="ctr"/>
            <a:r>
              <a:rPr lang="ja-JP" altLang="en-US" sz="2400" b="1">
                <a:solidFill>
                  <a:schemeClr val="bg1"/>
                </a:solidFill>
                <a:latin typeface="Meiryo" panose="020B0604030504040204" pitchFamily="34" charset="-128"/>
                <a:ea typeface="Meiryo" panose="020B0604030504040204" pitchFamily="34" charset="-128"/>
              </a:rPr>
              <a:t>量子重ね合わせ</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en" altLang="ja-JP" dirty="0">
                <a:solidFill>
                  <a:schemeClr val="bg1"/>
                </a:solidFill>
                <a:latin typeface="Meiryo" panose="020B0604030504040204" pitchFamily="34" charset="-128"/>
                <a:ea typeface="Meiryo" panose="020B0604030504040204" pitchFamily="34" charset="-128"/>
              </a:rPr>
              <a:t>superposition</a:t>
            </a:r>
            <a:endParaRPr lang="ja-JP" altLang="en-US">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EE718A98-1668-83EC-A8A5-E26EB2DD78C1}"/>
              </a:ext>
            </a:extLst>
          </p:cNvPr>
          <p:cNvSpPr txBox="1"/>
          <p:nvPr/>
        </p:nvSpPr>
        <p:spPr>
          <a:xfrm>
            <a:off x="4572000" y="1124744"/>
            <a:ext cx="4266349" cy="738664"/>
          </a:xfrm>
          <a:prstGeom prst="rect">
            <a:avLst/>
          </a:prstGeom>
          <a:noFill/>
        </p:spPr>
        <p:txBody>
          <a:bodyPr wrap="square">
            <a:spAutoFit/>
          </a:bodyPr>
          <a:lstStyle>
            <a:defPPr>
              <a:defRPr lang="ja-JP"/>
            </a:defPPr>
            <a:lvl1pPr algn="ctr">
              <a:defRPr sz="2400" b="1">
                <a:solidFill>
                  <a:schemeClr val="bg1"/>
                </a:solidFill>
                <a:latin typeface="Meiryo" panose="020B0604030504040204" pitchFamily="34" charset="-128"/>
                <a:ea typeface="Meiryo" panose="020B0604030504040204" pitchFamily="34" charset="-128"/>
              </a:defRPr>
            </a:lvl1pPr>
          </a:lstStyle>
          <a:p>
            <a:r>
              <a:rPr lang="ja-JP" altLang="en-US"/>
              <a:t>量子もつれ</a:t>
            </a:r>
            <a:endParaRPr lang="en-US" altLang="ja-JP" dirty="0"/>
          </a:p>
          <a:p>
            <a:r>
              <a:rPr lang="en" altLang="ja-JP" sz="1800" b="0" dirty="0"/>
              <a:t>entanglement</a:t>
            </a:r>
            <a:endParaRPr lang="ja-JP" altLang="en-US" sz="1800" b="0"/>
          </a:p>
        </p:txBody>
      </p:sp>
      <p:pic>
        <p:nvPicPr>
          <p:cNvPr id="3074" name="Picture 2">
            <a:extLst>
              <a:ext uri="{FF2B5EF4-FFF2-40B4-BE49-F238E27FC236}">
                <a16:creationId xmlns:a16="http://schemas.microsoft.com/office/drawing/2014/main" id="{05D173FB-B3F0-7A3E-D060-7C442046E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29274"/>
            <a:ext cx="7924800" cy="593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7396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AI 生成コンテンツは誤りを含む可能性があります。">
            <a:extLst>
              <a:ext uri="{FF2B5EF4-FFF2-40B4-BE49-F238E27FC236}">
                <a16:creationId xmlns:a16="http://schemas.microsoft.com/office/drawing/2014/main" id="{371E81EE-AD87-0551-A521-CE10B6AEC880}"/>
              </a:ext>
            </a:extLst>
          </p:cNvPr>
          <p:cNvPicPr>
            <a:picLocks noChangeAspect="1"/>
          </p:cNvPicPr>
          <p:nvPr/>
        </p:nvPicPr>
        <p:blipFill>
          <a:blip r:embed="rId2"/>
          <a:srcRect l="-659" t="22469" r="66730" b="9335"/>
          <a:stretch>
            <a:fillRect/>
          </a:stretch>
        </p:blipFill>
        <p:spPr>
          <a:xfrm>
            <a:off x="309902" y="2194094"/>
            <a:ext cx="1174016" cy="1573145"/>
          </a:xfrm>
          <a:prstGeom prst="rect">
            <a:avLst/>
          </a:prstGeom>
          <a:ln>
            <a:noFill/>
          </a:ln>
          <a:effectLst>
            <a:softEdge rad="112500"/>
          </a:effectLst>
        </p:spPr>
      </p:pic>
      <p:pic>
        <p:nvPicPr>
          <p:cNvPr id="6" name="図 5" descr="ダイアグラム&#10;&#10;AI 生成コンテンツは誤りを含む可能性があります。">
            <a:extLst>
              <a:ext uri="{FF2B5EF4-FFF2-40B4-BE49-F238E27FC236}">
                <a16:creationId xmlns:a16="http://schemas.microsoft.com/office/drawing/2014/main" id="{6E9AA1E3-F709-60E3-18F3-9DAA8F37B0B1}"/>
              </a:ext>
            </a:extLst>
          </p:cNvPr>
          <p:cNvPicPr>
            <a:picLocks noChangeAspect="1"/>
          </p:cNvPicPr>
          <p:nvPr/>
        </p:nvPicPr>
        <p:blipFill>
          <a:blip r:embed="rId2"/>
          <a:srcRect l="33699" t="22638" r="35812" b="12375"/>
          <a:stretch>
            <a:fillRect/>
          </a:stretch>
        </p:blipFill>
        <p:spPr>
          <a:xfrm>
            <a:off x="3041297" y="2188770"/>
            <a:ext cx="1107084" cy="1573145"/>
          </a:xfrm>
          <a:prstGeom prst="rect">
            <a:avLst/>
          </a:prstGeom>
          <a:ln>
            <a:noFill/>
          </a:ln>
          <a:effectLst>
            <a:softEdge rad="112500"/>
          </a:effectLst>
        </p:spPr>
      </p:pic>
      <p:sp>
        <p:nvSpPr>
          <p:cNvPr id="21" name="正方形/長方形 20">
            <a:extLst>
              <a:ext uri="{FF2B5EF4-FFF2-40B4-BE49-F238E27FC236}">
                <a16:creationId xmlns:a16="http://schemas.microsoft.com/office/drawing/2014/main" id="{74C80FDC-E26F-FD5A-D35D-94A4D5726C9A}"/>
              </a:ext>
            </a:extLst>
          </p:cNvPr>
          <p:cNvSpPr/>
          <p:nvPr/>
        </p:nvSpPr>
        <p:spPr>
          <a:xfrm>
            <a:off x="1398537" y="2298213"/>
            <a:ext cx="1440160" cy="3600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 name="直線矢印コネクタ 26">
            <a:extLst>
              <a:ext uri="{FF2B5EF4-FFF2-40B4-BE49-F238E27FC236}">
                <a16:creationId xmlns:a16="http://schemas.microsoft.com/office/drawing/2014/main" id="{62842E3A-6558-078B-24DE-2C60F9F73CE3}"/>
              </a:ext>
            </a:extLst>
          </p:cNvPr>
          <p:cNvCxnSpPr>
            <a:cxnSpLocks/>
            <a:stCxn id="22" idx="0"/>
            <a:endCxn id="21" idx="2"/>
          </p:cNvCxnSpPr>
          <p:nvPr/>
        </p:nvCxnSpPr>
        <p:spPr>
          <a:xfrm flipV="1">
            <a:off x="2118617" y="2658253"/>
            <a:ext cx="0" cy="263809"/>
          </a:xfrm>
          <a:prstGeom prst="straightConnector1">
            <a:avLst/>
          </a:prstGeom>
          <a:ln>
            <a:solidFill>
              <a:schemeClr val="accent6">
                <a:lumMod val="75000"/>
              </a:schemeClr>
            </a:solidFill>
            <a:headEnd type="stealth" w="lg" len="sm"/>
            <a:tailEnd type="non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08B11D9C-6014-CC92-C4D2-CB8A922D45DC}"/>
              </a:ext>
            </a:extLst>
          </p:cNvPr>
          <p:cNvCxnSpPr>
            <a:cxnSpLocks/>
            <a:stCxn id="23" idx="0"/>
            <a:endCxn id="22" idx="2"/>
          </p:cNvCxnSpPr>
          <p:nvPr/>
        </p:nvCxnSpPr>
        <p:spPr>
          <a:xfrm flipV="1">
            <a:off x="2118617" y="3282102"/>
            <a:ext cx="0" cy="233709"/>
          </a:xfrm>
          <a:prstGeom prst="straightConnector1">
            <a:avLst/>
          </a:prstGeom>
          <a:ln>
            <a:solidFill>
              <a:schemeClr val="accent6">
                <a:lumMod val="75000"/>
              </a:schemeClr>
            </a:solidFill>
            <a:headEnd type="stealth" w="lg" len="sm"/>
            <a:tailEnd type="none"/>
          </a:ln>
        </p:spPr>
        <p:style>
          <a:lnRef idx="2">
            <a:schemeClr val="accent1"/>
          </a:lnRef>
          <a:fillRef idx="0">
            <a:schemeClr val="accent1"/>
          </a:fillRef>
          <a:effectRef idx="1">
            <a:schemeClr val="accent1"/>
          </a:effectRef>
          <a:fontRef idx="minor">
            <a:schemeClr val="tx1"/>
          </a:fontRef>
        </p:style>
      </p:cxnSp>
      <p:sp>
        <p:nvSpPr>
          <p:cNvPr id="22" name="正方形/長方形 21">
            <a:extLst>
              <a:ext uri="{FF2B5EF4-FFF2-40B4-BE49-F238E27FC236}">
                <a16:creationId xmlns:a16="http://schemas.microsoft.com/office/drawing/2014/main" id="{D820E896-7345-3D54-703C-D08254E3A47C}"/>
              </a:ext>
            </a:extLst>
          </p:cNvPr>
          <p:cNvSpPr/>
          <p:nvPr/>
        </p:nvSpPr>
        <p:spPr>
          <a:xfrm>
            <a:off x="1398537" y="2922062"/>
            <a:ext cx="1440160" cy="3600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34FF506C-7FFA-8511-54AD-189DF58B98B4}"/>
              </a:ext>
            </a:extLst>
          </p:cNvPr>
          <p:cNvSpPr/>
          <p:nvPr/>
        </p:nvSpPr>
        <p:spPr>
          <a:xfrm>
            <a:off x="1398537" y="3515811"/>
            <a:ext cx="1440160" cy="3600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63BCC199-26B6-ECCE-7EB3-DC80BF44C7C5}"/>
              </a:ext>
            </a:extLst>
          </p:cNvPr>
          <p:cNvSpPr/>
          <p:nvPr/>
        </p:nvSpPr>
        <p:spPr>
          <a:xfrm>
            <a:off x="1398537" y="4136592"/>
            <a:ext cx="1440160" cy="3600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952DC97F-DF11-54DE-02FE-D653DEEBD1EC}"/>
              </a:ext>
            </a:extLst>
          </p:cNvPr>
          <p:cNvSpPr/>
          <p:nvPr/>
        </p:nvSpPr>
        <p:spPr>
          <a:xfrm>
            <a:off x="1398537" y="5081524"/>
            <a:ext cx="1440160" cy="3600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2" name="直線矢印コネクタ 51">
            <a:extLst>
              <a:ext uri="{FF2B5EF4-FFF2-40B4-BE49-F238E27FC236}">
                <a16:creationId xmlns:a16="http://schemas.microsoft.com/office/drawing/2014/main" id="{B00EDBC7-7F3C-8B4E-EF3F-8FCD79498860}"/>
              </a:ext>
            </a:extLst>
          </p:cNvPr>
          <p:cNvCxnSpPr>
            <a:cxnSpLocks/>
            <a:stCxn id="24" idx="0"/>
            <a:endCxn id="23" idx="2"/>
          </p:cNvCxnSpPr>
          <p:nvPr/>
        </p:nvCxnSpPr>
        <p:spPr>
          <a:xfrm flipV="1">
            <a:off x="2118617" y="3875851"/>
            <a:ext cx="0" cy="260741"/>
          </a:xfrm>
          <a:prstGeom prst="straightConnector1">
            <a:avLst/>
          </a:prstGeom>
          <a:ln>
            <a:solidFill>
              <a:schemeClr val="accent6">
                <a:lumMod val="75000"/>
              </a:schemeClr>
            </a:solidFill>
            <a:headEnd type="stealth" w="lg" len="sm"/>
            <a:tailEnd type="none"/>
          </a:ln>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1BC1B68F-12DB-DF02-8D8E-EEFE73DF947B}"/>
              </a:ext>
            </a:extLst>
          </p:cNvPr>
          <p:cNvCxnSpPr>
            <a:cxnSpLocks/>
            <a:stCxn id="25" idx="0"/>
            <a:endCxn id="24" idx="2"/>
          </p:cNvCxnSpPr>
          <p:nvPr/>
        </p:nvCxnSpPr>
        <p:spPr>
          <a:xfrm flipV="1">
            <a:off x="2118617" y="4496632"/>
            <a:ext cx="0" cy="584892"/>
          </a:xfrm>
          <a:prstGeom prst="straightConnector1">
            <a:avLst/>
          </a:prstGeom>
          <a:ln>
            <a:solidFill>
              <a:schemeClr val="accent6">
                <a:lumMod val="75000"/>
              </a:schemeClr>
            </a:solidFill>
            <a:prstDash val="sysDot"/>
            <a:headEnd type="stealth" w="lg" len="sm"/>
            <a:tailEnd type="none"/>
          </a:ln>
        </p:spPr>
        <p:style>
          <a:lnRef idx="2">
            <a:schemeClr val="accent1"/>
          </a:lnRef>
          <a:fillRef idx="0">
            <a:schemeClr val="accent1"/>
          </a:fillRef>
          <a:effectRef idx="1">
            <a:schemeClr val="accent1"/>
          </a:effectRef>
          <a:fontRef idx="minor">
            <a:schemeClr val="tx1"/>
          </a:fontRef>
        </p:style>
      </p:cxnSp>
      <p:sp>
        <p:nvSpPr>
          <p:cNvPr id="7" name="タイトル 6">
            <a:extLst>
              <a:ext uri="{FF2B5EF4-FFF2-40B4-BE49-F238E27FC236}">
                <a16:creationId xmlns:a16="http://schemas.microsoft.com/office/drawing/2014/main" id="{D37C99D6-FC71-BC46-BA3C-2A35A512EF2A}"/>
              </a:ext>
            </a:extLst>
          </p:cNvPr>
          <p:cNvSpPr>
            <a:spLocks noGrp="1"/>
          </p:cNvSpPr>
          <p:nvPr>
            <p:ph type="title"/>
          </p:nvPr>
        </p:nvSpPr>
        <p:spPr/>
        <p:txBody>
          <a:bodyPr/>
          <a:lstStyle/>
          <a:p>
            <a:r>
              <a:rPr lang="ja-JP" altLang="en-US"/>
              <a:t>アルゴリズムとは何か</a:t>
            </a:r>
          </a:p>
        </p:txBody>
      </p:sp>
      <p:sp>
        <p:nvSpPr>
          <p:cNvPr id="8" name="テキスト ボックス 7">
            <a:extLst>
              <a:ext uri="{FF2B5EF4-FFF2-40B4-BE49-F238E27FC236}">
                <a16:creationId xmlns:a16="http://schemas.microsoft.com/office/drawing/2014/main" id="{08193B45-210C-1BFF-8C0F-4F4CF7246399}"/>
              </a:ext>
            </a:extLst>
          </p:cNvPr>
          <p:cNvSpPr txBox="1"/>
          <p:nvPr/>
        </p:nvSpPr>
        <p:spPr>
          <a:xfrm>
            <a:off x="440099" y="989801"/>
            <a:ext cx="8263801" cy="461665"/>
          </a:xfrm>
          <a:prstGeom prst="rect">
            <a:avLst/>
          </a:prstGeom>
          <a:noFill/>
        </p:spPr>
        <p:txBody>
          <a:bodyPr wrap="none" rtlCol="0">
            <a:spAutoFit/>
          </a:bodyPr>
          <a:lstStyle/>
          <a:p>
            <a:pPr algn="ctr"/>
            <a:r>
              <a:rPr kumimoji="1" lang="ja-JP" altLang="en-US" sz="2400" b="1">
                <a:latin typeface="Meiryo" panose="020B0604030504040204" pitchFamily="34" charset="-128"/>
                <a:ea typeface="Meiryo" panose="020B0604030504040204" pitchFamily="34" charset="-128"/>
              </a:rPr>
              <a:t>アルゴリズム</a:t>
            </a:r>
            <a:r>
              <a:rPr kumimoji="1" lang="ja-JP" altLang="en-US">
                <a:latin typeface="Meiryo" panose="020B0604030504040204" pitchFamily="34" charset="-128"/>
                <a:ea typeface="Meiryo" panose="020B0604030504040204" pitchFamily="34" charset="-128"/>
              </a:rPr>
              <a:t>とは、問題を解決するたための</a:t>
            </a:r>
            <a:r>
              <a:rPr kumimoji="1" lang="ja-JP" altLang="en-US" sz="2400" b="1">
                <a:latin typeface="Meiryo" panose="020B0604030504040204" pitchFamily="34" charset="-128"/>
                <a:ea typeface="Meiryo" panose="020B0604030504040204" pitchFamily="34" charset="-128"/>
              </a:rPr>
              <a:t>手順</a:t>
            </a:r>
            <a:r>
              <a:rPr kumimoji="1" lang="ja-JP" altLang="en-US" sz="2400">
                <a:latin typeface="Meiryo" panose="020B0604030504040204" pitchFamily="34" charset="-128"/>
                <a:ea typeface="Meiryo" panose="020B0604030504040204" pitchFamily="34" charset="-128"/>
              </a:rPr>
              <a:t>／</a:t>
            </a:r>
            <a:r>
              <a:rPr kumimoji="1" lang="ja-JP" altLang="en-US" sz="2400" b="1">
                <a:latin typeface="Meiryo" panose="020B0604030504040204" pitchFamily="34" charset="-128"/>
                <a:ea typeface="Meiryo" panose="020B0604030504040204" pitchFamily="34" charset="-128"/>
              </a:rPr>
              <a:t>レシピ</a:t>
            </a:r>
            <a:r>
              <a:rPr kumimoji="1" lang="ja-JP" altLang="en-US">
                <a:latin typeface="Meiryo" panose="020B0604030504040204" pitchFamily="34" charset="-128"/>
                <a:ea typeface="Meiryo" panose="020B0604030504040204" pitchFamily="34" charset="-128"/>
              </a:rPr>
              <a:t>ようなもの</a:t>
            </a:r>
          </a:p>
        </p:txBody>
      </p:sp>
      <p:sp>
        <p:nvSpPr>
          <p:cNvPr id="10" name="テキスト ボックス 9">
            <a:extLst>
              <a:ext uri="{FF2B5EF4-FFF2-40B4-BE49-F238E27FC236}">
                <a16:creationId xmlns:a16="http://schemas.microsoft.com/office/drawing/2014/main" id="{D6893D96-0766-2557-CF18-028FBC82B86F}"/>
              </a:ext>
            </a:extLst>
          </p:cNvPr>
          <p:cNvSpPr txBox="1"/>
          <p:nvPr/>
        </p:nvSpPr>
        <p:spPr>
          <a:xfrm>
            <a:off x="1503301" y="5144278"/>
            <a:ext cx="1195716" cy="338554"/>
          </a:xfrm>
          <a:prstGeom prst="rect">
            <a:avLst/>
          </a:prstGeom>
          <a:noFill/>
        </p:spPr>
        <p:txBody>
          <a:bodyPr wrap="square">
            <a:spAutoFit/>
          </a:bodyPr>
          <a:lstStyle/>
          <a:p>
            <a:pPr algn="ctr"/>
            <a:r>
              <a:rPr lang="ja-JP" altLang="en-US" sz="1600" b="1" i="0">
                <a:solidFill>
                  <a:schemeClr val="bg1"/>
                </a:solidFill>
                <a:effectLst/>
                <a:latin typeface="Meiryo" panose="020B0604030504040204" pitchFamily="34" charset="-128"/>
                <a:ea typeface="Meiryo" panose="020B0604030504040204" pitchFamily="34" charset="-128"/>
              </a:rPr>
              <a:t>完</a:t>
            </a:r>
            <a:r>
              <a:rPr lang="en-US" altLang="ja-JP" sz="1600" b="1" i="0" dirty="0">
                <a:solidFill>
                  <a:schemeClr val="bg1"/>
                </a:solidFill>
                <a:effectLst/>
                <a:latin typeface="Meiryo" panose="020B0604030504040204" pitchFamily="34" charset="-128"/>
                <a:ea typeface="Meiryo" panose="020B0604030504040204" pitchFamily="34" charset="-128"/>
              </a:rPr>
              <a:t> </a:t>
            </a:r>
            <a:r>
              <a:rPr lang="ja-JP" altLang="en-US" sz="1600" b="1" i="0">
                <a:solidFill>
                  <a:schemeClr val="bg1"/>
                </a:solidFill>
                <a:effectLst/>
                <a:latin typeface="Meiryo" panose="020B0604030504040204" pitchFamily="34" charset="-128"/>
                <a:ea typeface="Meiryo" panose="020B0604030504040204" pitchFamily="34" charset="-128"/>
              </a:rPr>
              <a:t>成</a:t>
            </a:r>
          </a:p>
        </p:txBody>
      </p:sp>
      <p:sp>
        <p:nvSpPr>
          <p:cNvPr id="12" name="テキスト ボックス 11">
            <a:extLst>
              <a:ext uri="{FF2B5EF4-FFF2-40B4-BE49-F238E27FC236}">
                <a16:creationId xmlns:a16="http://schemas.microsoft.com/office/drawing/2014/main" id="{649F1DDE-2C88-D311-01B7-F70C7B77280C}"/>
              </a:ext>
            </a:extLst>
          </p:cNvPr>
          <p:cNvSpPr txBox="1"/>
          <p:nvPr/>
        </p:nvSpPr>
        <p:spPr>
          <a:xfrm>
            <a:off x="1653052" y="2340449"/>
            <a:ext cx="966336" cy="338554"/>
          </a:xfrm>
          <a:prstGeom prst="rect">
            <a:avLst/>
          </a:prstGeom>
          <a:noFill/>
        </p:spPr>
        <p:txBody>
          <a:bodyPr wrap="square">
            <a:spAutoFit/>
          </a:bodyPr>
          <a:lstStyle/>
          <a:p>
            <a:pPr algn="ctr">
              <a:buNone/>
            </a:pPr>
            <a:r>
              <a:rPr lang="ja-JP" altLang="en-US" sz="1600" b="1" i="0">
                <a:solidFill>
                  <a:schemeClr val="bg1"/>
                </a:solidFill>
                <a:effectLst/>
                <a:latin typeface="Meiryo" panose="020B0604030504040204" pitchFamily="34" charset="-128"/>
                <a:ea typeface="Meiryo" panose="020B0604030504040204" pitchFamily="34" charset="-128"/>
              </a:rPr>
              <a:t>材</a:t>
            </a:r>
            <a:r>
              <a:rPr lang="en-US" altLang="ja-JP" sz="1600" b="1" i="0" dirty="0">
                <a:solidFill>
                  <a:schemeClr val="bg1"/>
                </a:solidFill>
                <a:effectLst/>
                <a:latin typeface="Meiryo" panose="020B0604030504040204" pitchFamily="34" charset="-128"/>
                <a:ea typeface="Meiryo" panose="020B0604030504040204" pitchFamily="34" charset="-128"/>
              </a:rPr>
              <a:t> </a:t>
            </a:r>
            <a:r>
              <a:rPr lang="ja-JP" altLang="en-US" sz="1600" b="1" i="0">
                <a:solidFill>
                  <a:schemeClr val="bg1"/>
                </a:solidFill>
                <a:effectLst/>
                <a:latin typeface="Meiryo" panose="020B0604030504040204" pitchFamily="34" charset="-128"/>
                <a:ea typeface="Meiryo" panose="020B0604030504040204" pitchFamily="34" charset="-128"/>
              </a:rPr>
              <a:t>料</a:t>
            </a:r>
          </a:p>
        </p:txBody>
      </p:sp>
      <p:sp>
        <p:nvSpPr>
          <p:cNvPr id="13" name="テキスト ボックス 12">
            <a:extLst>
              <a:ext uri="{FF2B5EF4-FFF2-40B4-BE49-F238E27FC236}">
                <a16:creationId xmlns:a16="http://schemas.microsoft.com/office/drawing/2014/main" id="{172EC7D6-2FF7-CBA2-17C4-846CAC17349B}"/>
              </a:ext>
            </a:extLst>
          </p:cNvPr>
          <p:cNvSpPr txBox="1"/>
          <p:nvPr/>
        </p:nvSpPr>
        <p:spPr>
          <a:xfrm>
            <a:off x="1412639" y="2970208"/>
            <a:ext cx="1377040" cy="338554"/>
          </a:xfrm>
          <a:prstGeom prst="rect">
            <a:avLst/>
          </a:prstGeom>
          <a:noFill/>
        </p:spPr>
        <p:txBody>
          <a:bodyPr wrap="square">
            <a:spAutoFit/>
          </a:bodyPr>
          <a:lstStyle/>
          <a:p>
            <a:pPr algn="ctr">
              <a:buNone/>
            </a:pPr>
            <a:r>
              <a:rPr lang="ja-JP" altLang="en-US" sz="1600" b="0" i="0">
                <a:solidFill>
                  <a:schemeClr val="bg1"/>
                </a:solidFill>
                <a:effectLst/>
                <a:latin typeface="Meiryo" panose="020B0604030504040204" pitchFamily="34" charset="-128"/>
                <a:ea typeface="Meiryo" panose="020B0604030504040204" pitchFamily="34" charset="-128"/>
              </a:rPr>
              <a:t>野菜を切る</a:t>
            </a:r>
          </a:p>
        </p:txBody>
      </p:sp>
      <p:sp>
        <p:nvSpPr>
          <p:cNvPr id="14" name="テキスト ボックス 13">
            <a:extLst>
              <a:ext uri="{FF2B5EF4-FFF2-40B4-BE49-F238E27FC236}">
                <a16:creationId xmlns:a16="http://schemas.microsoft.com/office/drawing/2014/main" id="{605781CC-A8D7-FF23-CE5F-8F5EF7C0FAC7}"/>
              </a:ext>
            </a:extLst>
          </p:cNvPr>
          <p:cNvSpPr txBox="1"/>
          <p:nvPr/>
        </p:nvSpPr>
        <p:spPr>
          <a:xfrm>
            <a:off x="1538218" y="3557026"/>
            <a:ext cx="1160799" cy="338554"/>
          </a:xfrm>
          <a:prstGeom prst="rect">
            <a:avLst/>
          </a:prstGeom>
          <a:noFill/>
        </p:spPr>
        <p:txBody>
          <a:bodyPr wrap="square">
            <a:spAutoFit/>
          </a:bodyPr>
          <a:lstStyle/>
          <a:p>
            <a:pPr algn="ctr">
              <a:buNone/>
            </a:pPr>
            <a:r>
              <a:rPr lang="ja-JP" altLang="en-US" sz="1600" b="0" i="0">
                <a:solidFill>
                  <a:schemeClr val="bg1"/>
                </a:solidFill>
                <a:effectLst/>
                <a:latin typeface="Meiryo" panose="020B0604030504040204" pitchFamily="34" charset="-128"/>
                <a:ea typeface="Meiryo" panose="020B0604030504040204" pitchFamily="34" charset="-128"/>
              </a:rPr>
              <a:t>炒める</a:t>
            </a:r>
          </a:p>
        </p:txBody>
      </p:sp>
      <p:sp>
        <p:nvSpPr>
          <p:cNvPr id="15" name="テキスト ボックス 14">
            <a:extLst>
              <a:ext uri="{FF2B5EF4-FFF2-40B4-BE49-F238E27FC236}">
                <a16:creationId xmlns:a16="http://schemas.microsoft.com/office/drawing/2014/main" id="{E95C6E6F-D72B-0294-628B-4F8C49BB8C4D}"/>
              </a:ext>
            </a:extLst>
          </p:cNvPr>
          <p:cNvSpPr txBox="1"/>
          <p:nvPr/>
        </p:nvSpPr>
        <p:spPr>
          <a:xfrm>
            <a:off x="1614240" y="4168821"/>
            <a:ext cx="996569" cy="338554"/>
          </a:xfrm>
          <a:prstGeom prst="rect">
            <a:avLst/>
          </a:prstGeom>
          <a:noFill/>
        </p:spPr>
        <p:txBody>
          <a:bodyPr wrap="square">
            <a:spAutoFit/>
          </a:bodyPr>
          <a:lstStyle/>
          <a:p>
            <a:pPr algn="ctr">
              <a:buNone/>
            </a:pPr>
            <a:r>
              <a:rPr lang="ja-JP" altLang="en-US" sz="1600" b="0" i="0">
                <a:solidFill>
                  <a:schemeClr val="bg1"/>
                </a:solidFill>
                <a:effectLst/>
                <a:latin typeface="Meiryo" panose="020B0604030504040204" pitchFamily="34" charset="-128"/>
                <a:ea typeface="Meiryo" panose="020B0604030504040204" pitchFamily="34" charset="-128"/>
              </a:rPr>
              <a:t>・・・</a:t>
            </a:r>
          </a:p>
        </p:txBody>
      </p:sp>
      <p:sp>
        <p:nvSpPr>
          <p:cNvPr id="1036" name="正方形/長方形 1035">
            <a:extLst>
              <a:ext uri="{FF2B5EF4-FFF2-40B4-BE49-F238E27FC236}">
                <a16:creationId xmlns:a16="http://schemas.microsoft.com/office/drawing/2014/main" id="{C3A63367-AA06-CADE-7520-B86D80D0ACC4}"/>
              </a:ext>
            </a:extLst>
          </p:cNvPr>
          <p:cNvSpPr/>
          <p:nvPr/>
        </p:nvSpPr>
        <p:spPr>
          <a:xfrm>
            <a:off x="4071621" y="2298213"/>
            <a:ext cx="144016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7" name="直線矢印コネクタ 1036">
            <a:extLst>
              <a:ext uri="{FF2B5EF4-FFF2-40B4-BE49-F238E27FC236}">
                <a16:creationId xmlns:a16="http://schemas.microsoft.com/office/drawing/2014/main" id="{3F45F13C-82C6-5C9B-B2CF-FB5615CEBB22}"/>
              </a:ext>
            </a:extLst>
          </p:cNvPr>
          <p:cNvCxnSpPr>
            <a:cxnSpLocks/>
            <a:stCxn id="1039" idx="0"/>
            <a:endCxn id="1036" idx="2"/>
          </p:cNvCxnSpPr>
          <p:nvPr/>
        </p:nvCxnSpPr>
        <p:spPr>
          <a:xfrm flipV="1">
            <a:off x="4791701" y="2658253"/>
            <a:ext cx="0" cy="263809"/>
          </a:xfrm>
          <a:prstGeom prst="straightConnector1">
            <a:avLst/>
          </a:prstGeom>
          <a:ln>
            <a:solidFill>
              <a:schemeClr val="accent6">
                <a:lumMod val="75000"/>
              </a:schemeClr>
            </a:solidFill>
            <a:headEnd type="stealth" w="lg" len="sm"/>
            <a:tailEnd type="none"/>
          </a:ln>
        </p:spPr>
        <p:style>
          <a:lnRef idx="2">
            <a:schemeClr val="accent1"/>
          </a:lnRef>
          <a:fillRef idx="0">
            <a:schemeClr val="accent1"/>
          </a:fillRef>
          <a:effectRef idx="1">
            <a:schemeClr val="accent1"/>
          </a:effectRef>
          <a:fontRef idx="minor">
            <a:schemeClr val="tx1"/>
          </a:fontRef>
        </p:style>
      </p:cxnSp>
      <p:cxnSp>
        <p:nvCxnSpPr>
          <p:cNvPr id="1038" name="直線矢印コネクタ 1037">
            <a:extLst>
              <a:ext uri="{FF2B5EF4-FFF2-40B4-BE49-F238E27FC236}">
                <a16:creationId xmlns:a16="http://schemas.microsoft.com/office/drawing/2014/main" id="{56FE34F1-02CC-0469-B23A-D9BC46137914}"/>
              </a:ext>
            </a:extLst>
          </p:cNvPr>
          <p:cNvCxnSpPr>
            <a:cxnSpLocks/>
            <a:stCxn id="1040" idx="0"/>
            <a:endCxn id="1039" idx="2"/>
          </p:cNvCxnSpPr>
          <p:nvPr/>
        </p:nvCxnSpPr>
        <p:spPr>
          <a:xfrm flipV="1">
            <a:off x="4791701" y="3282102"/>
            <a:ext cx="0" cy="233709"/>
          </a:xfrm>
          <a:prstGeom prst="straightConnector1">
            <a:avLst/>
          </a:prstGeom>
          <a:ln>
            <a:solidFill>
              <a:schemeClr val="accent6">
                <a:lumMod val="75000"/>
              </a:schemeClr>
            </a:solidFill>
            <a:headEnd type="stealth" w="lg" len="sm"/>
            <a:tailEnd type="none"/>
          </a:ln>
        </p:spPr>
        <p:style>
          <a:lnRef idx="2">
            <a:schemeClr val="accent1"/>
          </a:lnRef>
          <a:fillRef idx="0">
            <a:schemeClr val="accent1"/>
          </a:fillRef>
          <a:effectRef idx="1">
            <a:schemeClr val="accent1"/>
          </a:effectRef>
          <a:fontRef idx="minor">
            <a:schemeClr val="tx1"/>
          </a:fontRef>
        </p:style>
      </p:cxnSp>
      <p:sp>
        <p:nvSpPr>
          <p:cNvPr id="1039" name="正方形/長方形 1038">
            <a:extLst>
              <a:ext uri="{FF2B5EF4-FFF2-40B4-BE49-F238E27FC236}">
                <a16:creationId xmlns:a16="http://schemas.microsoft.com/office/drawing/2014/main" id="{AD8719F3-6CA3-9523-B769-791F11A585E8}"/>
              </a:ext>
            </a:extLst>
          </p:cNvPr>
          <p:cNvSpPr/>
          <p:nvPr/>
        </p:nvSpPr>
        <p:spPr>
          <a:xfrm>
            <a:off x="4071621" y="2922062"/>
            <a:ext cx="144016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0" name="正方形/長方形 1039">
            <a:extLst>
              <a:ext uri="{FF2B5EF4-FFF2-40B4-BE49-F238E27FC236}">
                <a16:creationId xmlns:a16="http://schemas.microsoft.com/office/drawing/2014/main" id="{E98E174C-441D-A109-B87D-D8BE7EA7F594}"/>
              </a:ext>
            </a:extLst>
          </p:cNvPr>
          <p:cNvSpPr/>
          <p:nvPr/>
        </p:nvSpPr>
        <p:spPr>
          <a:xfrm>
            <a:off x="4071621" y="3515811"/>
            <a:ext cx="144016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1" name="正方形/長方形 1040">
            <a:extLst>
              <a:ext uri="{FF2B5EF4-FFF2-40B4-BE49-F238E27FC236}">
                <a16:creationId xmlns:a16="http://schemas.microsoft.com/office/drawing/2014/main" id="{0D95BCD8-B318-BBF2-BB70-6E5BE3316B2C}"/>
              </a:ext>
            </a:extLst>
          </p:cNvPr>
          <p:cNvSpPr/>
          <p:nvPr/>
        </p:nvSpPr>
        <p:spPr>
          <a:xfrm>
            <a:off x="4071621" y="4136592"/>
            <a:ext cx="144016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2" name="正方形/長方形 1041">
            <a:extLst>
              <a:ext uri="{FF2B5EF4-FFF2-40B4-BE49-F238E27FC236}">
                <a16:creationId xmlns:a16="http://schemas.microsoft.com/office/drawing/2014/main" id="{6D5ABEDA-CC9A-8FF9-FDEB-C8BCDB0B2C69}"/>
              </a:ext>
            </a:extLst>
          </p:cNvPr>
          <p:cNvSpPr/>
          <p:nvPr/>
        </p:nvSpPr>
        <p:spPr>
          <a:xfrm>
            <a:off x="4071621" y="5081524"/>
            <a:ext cx="144016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43" name="直線矢印コネクタ 1042">
            <a:extLst>
              <a:ext uri="{FF2B5EF4-FFF2-40B4-BE49-F238E27FC236}">
                <a16:creationId xmlns:a16="http://schemas.microsoft.com/office/drawing/2014/main" id="{C6F34065-418C-854C-BCBB-99E5A4CDD7B8}"/>
              </a:ext>
            </a:extLst>
          </p:cNvPr>
          <p:cNvCxnSpPr>
            <a:cxnSpLocks/>
            <a:stCxn id="1041" idx="0"/>
            <a:endCxn id="1040" idx="2"/>
          </p:cNvCxnSpPr>
          <p:nvPr/>
        </p:nvCxnSpPr>
        <p:spPr>
          <a:xfrm flipV="1">
            <a:off x="4791701" y="3875851"/>
            <a:ext cx="0" cy="260741"/>
          </a:xfrm>
          <a:prstGeom prst="straightConnector1">
            <a:avLst/>
          </a:prstGeom>
          <a:ln>
            <a:solidFill>
              <a:schemeClr val="accent6">
                <a:lumMod val="75000"/>
              </a:schemeClr>
            </a:solidFill>
            <a:headEnd type="stealth" w="lg" len="sm"/>
            <a:tailEnd type="none"/>
          </a:ln>
        </p:spPr>
        <p:style>
          <a:lnRef idx="2">
            <a:schemeClr val="accent1"/>
          </a:lnRef>
          <a:fillRef idx="0">
            <a:schemeClr val="accent1"/>
          </a:fillRef>
          <a:effectRef idx="1">
            <a:schemeClr val="accent1"/>
          </a:effectRef>
          <a:fontRef idx="minor">
            <a:schemeClr val="tx1"/>
          </a:fontRef>
        </p:style>
      </p:cxnSp>
      <p:cxnSp>
        <p:nvCxnSpPr>
          <p:cNvPr id="1044" name="直線矢印コネクタ 1043">
            <a:extLst>
              <a:ext uri="{FF2B5EF4-FFF2-40B4-BE49-F238E27FC236}">
                <a16:creationId xmlns:a16="http://schemas.microsoft.com/office/drawing/2014/main" id="{D8CC92A9-6856-432A-96C4-AD7063EDD909}"/>
              </a:ext>
            </a:extLst>
          </p:cNvPr>
          <p:cNvCxnSpPr>
            <a:cxnSpLocks/>
            <a:stCxn id="1042" idx="0"/>
            <a:endCxn id="1041" idx="2"/>
          </p:cNvCxnSpPr>
          <p:nvPr/>
        </p:nvCxnSpPr>
        <p:spPr>
          <a:xfrm flipV="1">
            <a:off x="4791701" y="4496632"/>
            <a:ext cx="0" cy="584892"/>
          </a:xfrm>
          <a:prstGeom prst="straightConnector1">
            <a:avLst/>
          </a:prstGeom>
          <a:ln>
            <a:solidFill>
              <a:schemeClr val="accent6">
                <a:lumMod val="75000"/>
              </a:schemeClr>
            </a:solidFill>
            <a:prstDash val="sysDot"/>
            <a:headEnd type="stealth" w="lg" len="sm"/>
            <a:tailEnd type="none"/>
          </a:ln>
        </p:spPr>
        <p:style>
          <a:lnRef idx="2">
            <a:schemeClr val="accent1"/>
          </a:lnRef>
          <a:fillRef idx="0">
            <a:schemeClr val="accent1"/>
          </a:fillRef>
          <a:effectRef idx="1">
            <a:schemeClr val="accent1"/>
          </a:effectRef>
          <a:fontRef idx="minor">
            <a:schemeClr val="tx1"/>
          </a:fontRef>
        </p:style>
      </p:cxnSp>
      <p:sp>
        <p:nvSpPr>
          <p:cNvPr id="1045" name="テキスト ボックス 1044">
            <a:extLst>
              <a:ext uri="{FF2B5EF4-FFF2-40B4-BE49-F238E27FC236}">
                <a16:creationId xmlns:a16="http://schemas.microsoft.com/office/drawing/2014/main" id="{63FFB0A0-6917-DBCF-06C8-DF599B9E7806}"/>
              </a:ext>
            </a:extLst>
          </p:cNvPr>
          <p:cNvSpPr txBox="1"/>
          <p:nvPr/>
        </p:nvSpPr>
        <p:spPr>
          <a:xfrm>
            <a:off x="4176385" y="5144278"/>
            <a:ext cx="1195716" cy="338554"/>
          </a:xfrm>
          <a:prstGeom prst="rect">
            <a:avLst/>
          </a:prstGeom>
          <a:noFill/>
        </p:spPr>
        <p:txBody>
          <a:bodyPr wrap="square">
            <a:spAutoFit/>
          </a:bodyPr>
          <a:lstStyle/>
          <a:p>
            <a:pPr algn="ctr"/>
            <a:r>
              <a:rPr lang="ja-JP" altLang="en-US" sz="1600" b="1">
                <a:solidFill>
                  <a:schemeClr val="bg1"/>
                </a:solidFill>
                <a:latin typeface="Meiryo" panose="020B0604030504040204" pitchFamily="34" charset="-128"/>
                <a:ea typeface="Meiryo" panose="020B0604030504040204" pitchFamily="34" charset="-128"/>
              </a:rPr>
              <a:t>結</a:t>
            </a:r>
            <a:r>
              <a:rPr lang="en-US" altLang="ja-JP" sz="1600" b="1" dirty="0">
                <a:solidFill>
                  <a:schemeClr val="bg1"/>
                </a:solidFill>
                <a:latin typeface="Meiryo" panose="020B0604030504040204" pitchFamily="34" charset="-128"/>
                <a:ea typeface="Meiryo" panose="020B0604030504040204" pitchFamily="34" charset="-128"/>
              </a:rPr>
              <a:t> </a:t>
            </a:r>
            <a:r>
              <a:rPr lang="ja-JP" altLang="en-US" sz="1600" b="1">
                <a:solidFill>
                  <a:schemeClr val="bg1"/>
                </a:solidFill>
                <a:latin typeface="Meiryo" panose="020B0604030504040204" pitchFamily="34" charset="-128"/>
                <a:ea typeface="Meiryo" panose="020B0604030504040204" pitchFamily="34" charset="-128"/>
              </a:rPr>
              <a:t>果</a:t>
            </a:r>
            <a:endParaRPr lang="en-US" altLang="ja-JP" sz="1600" b="1" i="0" dirty="0">
              <a:solidFill>
                <a:schemeClr val="bg1"/>
              </a:solidFill>
              <a:effectLst/>
              <a:latin typeface="Meiryo" panose="020B0604030504040204" pitchFamily="34" charset="-128"/>
              <a:ea typeface="Meiryo" panose="020B0604030504040204" pitchFamily="34" charset="-128"/>
            </a:endParaRPr>
          </a:p>
        </p:txBody>
      </p:sp>
      <p:sp>
        <p:nvSpPr>
          <p:cNvPr id="1046" name="テキスト ボックス 1045">
            <a:extLst>
              <a:ext uri="{FF2B5EF4-FFF2-40B4-BE49-F238E27FC236}">
                <a16:creationId xmlns:a16="http://schemas.microsoft.com/office/drawing/2014/main" id="{0BAF303D-42F1-DA1E-EC16-27B3C751385D}"/>
              </a:ext>
            </a:extLst>
          </p:cNvPr>
          <p:cNvSpPr txBox="1"/>
          <p:nvPr/>
        </p:nvSpPr>
        <p:spPr>
          <a:xfrm>
            <a:off x="4326136" y="2340449"/>
            <a:ext cx="966336" cy="338554"/>
          </a:xfrm>
          <a:prstGeom prst="rect">
            <a:avLst/>
          </a:prstGeom>
          <a:noFill/>
        </p:spPr>
        <p:txBody>
          <a:bodyPr wrap="square">
            <a:spAutoFit/>
          </a:bodyPr>
          <a:lstStyle/>
          <a:p>
            <a:pPr algn="ctr">
              <a:buNone/>
            </a:pPr>
            <a:r>
              <a:rPr lang="ja-JP" altLang="en-US" sz="1600" b="1" i="0">
                <a:solidFill>
                  <a:schemeClr val="bg1"/>
                </a:solidFill>
                <a:effectLst/>
                <a:latin typeface="Meiryo" panose="020B0604030504040204" pitchFamily="34" charset="-128"/>
                <a:ea typeface="Meiryo" panose="020B0604030504040204" pitchFamily="34" charset="-128"/>
              </a:rPr>
              <a:t>データ</a:t>
            </a:r>
          </a:p>
        </p:txBody>
      </p:sp>
      <p:sp>
        <p:nvSpPr>
          <p:cNvPr id="1047" name="テキスト ボックス 1046">
            <a:extLst>
              <a:ext uri="{FF2B5EF4-FFF2-40B4-BE49-F238E27FC236}">
                <a16:creationId xmlns:a16="http://schemas.microsoft.com/office/drawing/2014/main" id="{3EE9968D-6EAD-6485-C1B7-F9775C50C711}"/>
              </a:ext>
            </a:extLst>
          </p:cNvPr>
          <p:cNvSpPr txBox="1"/>
          <p:nvPr/>
        </p:nvSpPr>
        <p:spPr>
          <a:xfrm>
            <a:off x="4085723" y="2970208"/>
            <a:ext cx="1377040" cy="338554"/>
          </a:xfrm>
          <a:prstGeom prst="rect">
            <a:avLst/>
          </a:prstGeom>
          <a:noFill/>
        </p:spPr>
        <p:txBody>
          <a:bodyPr wrap="square">
            <a:spAutoFit/>
          </a:bodyPr>
          <a:lstStyle/>
          <a:p>
            <a:pPr algn="ctr">
              <a:buNone/>
            </a:pPr>
            <a:r>
              <a:rPr lang="ja-JP" altLang="en-US" sz="1600" b="0" i="0">
                <a:solidFill>
                  <a:schemeClr val="bg1"/>
                </a:solidFill>
                <a:effectLst/>
                <a:latin typeface="Meiryo" panose="020B0604030504040204" pitchFamily="34" charset="-128"/>
                <a:ea typeface="Meiryo" panose="020B0604030504040204" pitchFamily="34" charset="-128"/>
              </a:rPr>
              <a:t>計算</a:t>
            </a:r>
            <a:r>
              <a:rPr lang="en-US" altLang="ja-JP" sz="1600" b="0" i="0" dirty="0">
                <a:solidFill>
                  <a:schemeClr val="bg1"/>
                </a:solidFill>
                <a:effectLst/>
                <a:latin typeface="Meiryo" panose="020B0604030504040204" pitchFamily="34" charset="-128"/>
                <a:ea typeface="Meiryo" panose="020B0604030504040204" pitchFamily="34" charset="-128"/>
              </a:rPr>
              <a:t>#01</a:t>
            </a:r>
            <a:endParaRPr lang="ja-JP" altLang="en-US" sz="1600" b="0" i="0">
              <a:solidFill>
                <a:schemeClr val="bg1"/>
              </a:solidFill>
              <a:effectLst/>
              <a:latin typeface="Meiryo" panose="020B0604030504040204" pitchFamily="34" charset="-128"/>
              <a:ea typeface="Meiryo" panose="020B0604030504040204" pitchFamily="34" charset="-128"/>
            </a:endParaRPr>
          </a:p>
        </p:txBody>
      </p:sp>
      <p:sp>
        <p:nvSpPr>
          <p:cNvPr id="1048" name="テキスト ボックス 1047">
            <a:extLst>
              <a:ext uri="{FF2B5EF4-FFF2-40B4-BE49-F238E27FC236}">
                <a16:creationId xmlns:a16="http://schemas.microsoft.com/office/drawing/2014/main" id="{2488643A-8EBF-C2F0-46C9-4913E74580C9}"/>
              </a:ext>
            </a:extLst>
          </p:cNvPr>
          <p:cNvSpPr txBox="1"/>
          <p:nvPr/>
        </p:nvSpPr>
        <p:spPr>
          <a:xfrm>
            <a:off x="4211302" y="3557026"/>
            <a:ext cx="1160799" cy="338554"/>
          </a:xfrm>
          <a:prstGeom prst="rect">
            <a:avLst/>
          </a:prstGeom>
          <a:noFill/>
        </p:spPr>
        <p:txBody>
          <a:bodyPr wrap="square">
            <a:spAutoFit/>
          </a:bodyPr>
          <a:lstStyle/>
          <a:p>
            <a:pPr algn="ctr">
              <a:buNone/>
            </a:pPr>
            <a:r>
              <a:rPr lang="ja-JP" altLang="en-US" sz="1600">
                <a:solidFill>
                  <a:schemeClr val="bg1"/>
                </a:solidFill>
                <a:latin typeface="Meiryo" panose="020B0604030504040204" pitchFamily="34" charset="-128"/>
                <a:ea typeface="Meiryo" panose="020B0604030504040204" pitchFamily="34" charset="-128"/>
              </a:rPr>
              <a:t>計算</a:t>
            </a:r>
            <a:r>
              <a:rPr lang="en-US" altLang="ja-JP" sz="1600" dirty="0">
                <a:solidFill>
                  <a:schemeClr val="bg1"/>
                </a:solidFill>
                <a:latin typeface="Meiryo" panose="020B0604030504040204" pitchFamily="34" charset="-128"/>
                <a:ea typeface="Meiryo" panose="020B0604030504040204" pitchFamily="34" charset="-128"/>
              </a:rPr>
              <a:t>#02</a:t>
            </a:r>
            <a:endParaRPr lang="ja-JP" altLang="en-US" sz="1600" b="0" i="0">
              <a:solidFill>
                <a:schemeClr val="bg1"/>
              </a:solidFill>
              <a:effectLst/>
              <a:latin typeface="Meiryo" panose="020B0604030504040204" pitchFamily="34" charset="-128"/>
              <a:ea typeface="Meiryo" panose="020B0604030504040204" pitchFamily="34" charset="-128"/>
            </a:endParaRPr>
          </a:p>
        </p:txBody>
      </p:sp>
      <p:sp>
        <p:nvSpPr>
          <p:cNvPr id="1049" name="テキスト ボックス 1048">
            <a:extLst>
              <a:ext uri="{FF2B5EF4-FFF2-40B4-BE49-F238E27FC236}">
                <a16:creationId xmlns:a16="http://schemas.microsoft.com/office/drawing/2014/main" id="{8BB1C067-2B87-5D12-1EC5-F1FA1CDE8F1C}"/>
              </a:ext>
            </a:extLst>
          </p:cNvPr>
          <p:cNvSpPr txBox="1"/>
          <p:nvPr/>
        </p:nvSpPr>
        <p:spPr>
          <a:xfrm>
            <a:off x="4287324" y="4168821"/>
            <a:ext cx="996569" cy="338554"/>
          </a:xfrm>
          <a:prstGeom prst="rect">
            <a:avLst/>
          </a:prstGeom>
          <a:noFill/>
        </p:spPr>
        <p:txBody>
          <a:bodyPr wrap="square">
            <a:spAutoFit/>
          </a:bodyPr>
          <a:lstStyle/>
          <a:p>
            <a:pPr algn="ctr">
              <a:buNone/>
            </a:pPr>
            <a:r>
              <a:rPr lang="ja-JP" altLang="en-US" sz="1600" b="0" i="0">
                <a:solidFill>
                  <a:schemeClr val="bg1"/>
                </a:solidFill>
                <a:effectLst/>
                <a:latin typeface="Meiryo" panose="020B0604030504040204" pitchFamily="34" charset="-128"/>
                <a:ea typeface="Meiryo" panose="020B0604030504040204" pitchFamily="34" charset="-128"/>
              </a:rPr>
              <a:t>・・・</a:t>
            </a:r>
          </a:p>
        </p:txBody>
      </p:sp>
      <p:sp>
        <p:nvSpPr>
          <p:cNvPr id="1075" name="テキスト ボックス 1074">
            <a:extLst>
              <a:ext uri="{FF2B5EF4-FFF2-40B4-BE49-F238E27FC236}">
                <a16:creationId xmlns:a16="http://schemas.microsoft.com/office/drawing/2014/main" id="{690A12B3-EF9B-E52B-72C0-7898191EEAEB}"/>
              </a:ext>
            </a:extLst>
          </p:cNvPr>
          <p:cNvSpPr txBox="1"/>
          <p:nvPr/>
        </p:nvSpPr>
        <p:spPr>
          <a:xfrm>
            <a:off x="818810" y="1772816"/>
            <a:ext cx="1980029"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料理を作る場合</a:t>
            </a:r>
          </a:p>
        </p:txBody>
      </p:sp>
      <p:sp>
        <p:nvSpPr>
          <p:cNvPr id="1076" name="テキスト ボックス 1075">
            <a:extLst>
              <a:ext uri="{FF2B5EF4-FFF2-40B4-BE49-F238E27FC236}">
                <a16:creationId xmlns:a16="http://schemas.microsoft.com/office/drawing/2014/main" id="{78BC0BD8-A1C2-0C41-C5A6-191804F800C5}"/>
              </a:ext>
            </a:extLst>
          </p:cNvPr>
          <p:cNvSpPr txBox="1"/>
          <p:nvPr/>
        </p:nvSpPr>
        <p:spPr>
          <a:xfrm>
            <a:off x="3453747" y="1772816"/>
            <a:ext cx="2236510"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古典コンピュータ</a:t>
            </a:r>
          </a:p>
        </p:txBody>
      </p:sp>
      <p:sp>
        <p:nvSpPr>
          <p:cNvPr id="1078" name="テキスト ボックス 1077">
            <a:extLst>
              <a:ext uri="{FF2B5EF4-FFF2-40B4-BE49-F238E27FC236}">
                <a16:creationId xmlns:a16="http://schemas.microsoft.com/office/drawing/2014/main" id="{A16AC499-1682-897D-14A5-DF6C35D28696}"/>
              </a:ext>
            </a:extLst>
          </p:cNvPr>
          <p:cNvSpPr txBox="1"/>
          <p:nvPr/>
        </p:nvSpPr>
        <p:spPr>
          <a:xfrm>
            <a:off x="3156111" y="3698444"/>
            <a:ext cx="902811" cy="307777"/>
          </a:xfrm>
          <a:prstGeom prst="rect">
            <a:avLst/>
          </a:prstGeom>
          <a:noFill/>
        </p:spPr>
        <p:txBody>
          <a:bodyPr wrap="none" rtlCol="0">
            <a:spAutoFit/>
          </a:bodyPr>
          <a:lstStyle/>
          <a:p>
            <a:pPr algn="ctr"/>
            <a:r>
              <a:rPr kumimoji="1" lang="ja-JP" altLang="en-US" sz="1400" b="1">
                <a:solidFill>
                  <a:srgbClr val="0070C0"/>
                </a:solidFill>
                <a:latin typeface="Meiryo" panose="020B0604030504040204" pitchFamily="34" charset="-128"/>
                <a:ea typeface="Meiryo" panose="020B0604030504040204" pitchFamily="34" charset="-128"/>
              </a:rPr>
              <a:t>逐次処理</a:t>
            </a:r>
          </a:p>
        </p:txBody>
      </p:sp>
      <p:grpSp>
        <p:nvGrpSpPr>
          <p:cNvPr id="1086" name="グループ化 1085">
            <a:extLst>
              <a:ext uri="{FF2B5EF4-FFF2-40B4-BE49-F238E27FC236}">
                <a16:creationId xmlns:a16="http://schemas.microsoft.com/office/drawing/2014/main" id="{39DB095D-BB59-D037-501F-D601B52637F3}"/>
              </a:ext>
            </a:extLst>
          </p:cNvPr>
          <p:cNvGrpSpPr/>
          <p:nvPr/>
        </p:nvGrpSpPr>
        <p:grpSpPr>
          <a:xfrm>
            <a:off x="5598044" y="1772816"/>
            <a:ext cx="3037028" cy="3707015"/>
            <a:chOff x="5598044" y="1916832"/>
            <a:chExt cx="3037028" cy="3707015"/>
          </a:xfrm>
        </p:grpSpPr>
        <p:pic>
          <p:nvPicPr>
            <p:cNvPr id="5" name="図 4" descr="ダイアグラム&#10;&#10;AI 生成コンテンツは誤りを含む可能性があります。">
              <a:extLst>
                <a:ext uri="{FF2B5EF4-FFF2-40B4-BE49-F238E27FC236}">
                  <a16:creationId xmlns:a16="http://schemas.microsoft.com/office/drawing/2014/main" id="{D1B09AD1-EDAE-4341-70EE-AB11F319DDAB}"/>
                </a:ext>
              </a:extLst>
            </p:cNvPr>
            <p:cNvPicPr>
              <a:picLocks noChangeAspect="1"/>
            </p:cNvPicPr>
            <p:nvPr/>
          </p:nvPicPr>
          <p:blipFill>
            <a:blip r:embed="rId2"/>
            <a:srcRect l="63762" t="23360" r="90" b="11653"/>
            <a:stretch>
              <a:fillRect/>
            </a:stretch>
          </p:blipFill>
          <p:spPr>
            <a:xfrm>
              <a:off x="5598044" y="2507845"/>
              <a:ext cx="1231911" cy="1476505"/>
            </a:xfrm>
            <a:prstGeom prst="rect">
              <a:avLst/>
            </a:prstGeom>
            <a:ln>
              <a:noFill/>
            </a:ln>
            <a:effectLst>
              <a:softEdge rad="112500"/>
            </a:effectLst>
          </p:spPr>
        </p:pic>
        <p:sp>
          <p:nvSpPr>
            <p:cNvPr id="1050" name="正方形/長方形 1049">
              <a:extLst>
                <a:ext uri="{FF2B5EF4-FFF2-40B4-BE49-F238E27FC236}">
                  <a16:creationId xmlns:a16="http://schemas.microsoft.com/office/drawing/2014/main" id="{4D9A0DDB-B206-6B61-F8A9-DDCE13FB4C4C}"/>
                </a:ext>
              </a:extLst>
            </p:cNvPr>
            <p:cNvSpPr/>
            <p:nvPr/>
          </p:nvSpPr>
          <p:spPr>
            <a:xfrm>
              <a:off x="6770156" y="2439228"/>
              <a:ext cx="1440160"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51" name="直線矢印コネクタ 1050">
              <a:extLst>
                <a:ext uri="{FF2B5EF4-FFF2-40B4-BE49-F238E27FC236}">
                  <a16:creationId xmlns:a16="http://schemas.microsoft.com/office/drawing/2014/main" id="{06977E1B-08A0-969E-D330-3812F9FC0C26}"/>
                </a:ext>
              </a:extLst>
            </p:cNvPr>
            <p:cNvCxnSpPr>
              <a:cxnSpLocks/>
              <a:stCxn id="1053" idx="0"/>
              <a:endCxn id="1050" idx="2"/>
            </p:cNvCxnSpPr>
            <p:nvPr/>
          </p:nvCxnSpPr>
          <p:spPr>
            <a:xfrm flipV="1">
              <a:off x="7490236" y="2799268"/>
              <a:ext cx="0" cy="570160"/>
            </a:xfrm>
            <a:prstGeom prst="straightConnector1">
              <a:avLst/>
            </a:prstGeom>
            <a:ln>
              <a:solidFill>
                <a:schemeClr val="accent6">
                  <a:lumMod val="75000"/>
                </a:schemeClr>
              </a:solidFill>
              <a:headEnd type="stealth" w="lg" len="sm"/>
              <a:tailEnd type="none"/>
            </a:ln>
          </p:spPr>
          <p:style>
            <a:lnRef idx="2">
              <a:schemeClr val="accent1"/>
            </a:lnRef>
            <a:fillRef idx="0">
              <a:schemeClr val="accent1"/>
            </a:fillRef>
            <a:effectRef idx="1">
              <a:schemeClr val="accent1"/>
            </a:effectRef>
            <a:fontRef idx="minor">
              <a:schemeClr val="tx1"/>
            </a:fontRef>
          </p:style>
        </p:cxnSp>
        <p:cxnSp>
          <p:nvCxnSpPr>
            <p:cNvPr id="1052" name="直線矢印コネクタ 1051">
              <a:extLst>
                <a:ext uri="{FF2B5EF4-FFF2-40B4-BE49-F238E27FC236}">
                  <a16:creationId xmlns:a16="http://schemas.microsoft.com/office/drawing/2014/main" id="{AF892DAB-AA67-CBB8-41FB-FCCDF27D94EB}"/>
                </a:ext>
              </a:extLst>
            </p:cNvPr>
            <p:cNvCxnSpPr>
              <a:cxnSpLocks/>
              <a:stCxn id="1056" idx="0"/>
              <a:endCxn id="1053" idx="2"/>
            </p:cNvCxnSpPr>
            <p:nvPr/>
          </p:nvCxnSpPr>
          <p:spPr>
            <a:xfrm flipV="1">
              <a:off x="7490236" y="4421197"/>
              <a:ext cx="0" cy="801342"/>
            </a:xfrm>
            <a:prstGeom prst="straightConnector1">
              <a:avLst/>
            </a:prstGeom>
            <a:ln>
              <a:solidFill>
                <a:schemeClr val="accent6">
                  <a:lumMod val="75000"/>
                </a:schemeClr>
              </a:solidFill>
              <a:headEnd type="stealth" w="lg" len="sm"/>
              <a:tailEnd type="none"/>
            </a:ln>
          </p:spPr>
          <p:style>
            <a:lnRef idx="2">
              <a:schemeClr val="accent1"/>
            </a:lnRef>
            <a:fillRef idx="0">
              <a:schemeClr val="accent1"/>
            </a:fillRef>
            <a:effectRef idx="1">
              <a:schemeClr val="accent1"/>
            </a:effectRef>
            <a:fontRef idx="minor">
              <a:schemeClr val="tx1"/>
            </a:fontRef>
          </p:style>
        </p:cxnSp>
        <p:sp>
          <p:nvSpPr>
            <p:cNvPr id="1053" name="正方形/長方形 1052">
              <a:extLst>
                <a:ext uri="{FF2B5EF4-FFF2-40B4-BE49-F238E27FC236}">
                  <a16:creationId xmlns:a16="http://schemas.microsoft.com/office/drawing/2014/main" id="{738612A7-FB6B-B8B2-56BE-3FF2094278F7}"/>
                </a:ext>
              </a:extLst>
            </p:cNvPr>
            <p:cNvSpPr/>
            <p:nvPr/>
          </p:nvSpPr>
          <p:spPr>
            <a:xfrm>
              <a:off x="6770156" y="3369428"/>
              <a:ext cx="1440160" cy="10517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6" name="正方形/長方形 1055">
              <a:extLst>
                <a:ext uri="{FF2B5EF4-FFF2-40B4-BE49-F238E27FC236}">
                  <a16:creationId xmlns:a16="http://schemas.microsoft.com/office/drawing/2014/main" id="{A6FA98A3-3F4B-3819-E2C4-7704503E1F3F}"/>
                </a:ext>
              </a:extLst>
            </p:cNvPr>
            <p:cNvSpPr/>
            <p:nvPr/>
          </p:nvSpPr>
          <p:spPr>
            <a:xfrm>
              <a:off x="6770156" y="5222539"/>
              <a:ext cx="1440160"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9" name="テキスト ボックス 1058">
              <a:extLst>
                <a:ext uri="{FF2B5EF4-FFF2-40B4-BE49-F238E27FC236}">
                  <a16:creationId xmlns:a16="http://schemas.microsoft.com/office/drawing/2014/main" id="{074E9DFB-52C2-ECAF-7986-B5DC86BDC2AF}"/>
                </a:ext>
              </a:extLst>
            </p:cNvPr>
            <p:cNvSpPr txBox="1"/>
            <p:nvPr/>
          </p:nvSpPr>
          <p:spPr>
            <a:xfrm>
              <a:off x="6874920" y="5285293"/>
              <a:ext cx="1195716" cy="338554"/>
            </a:xfrm>
            <a:prstGeom prst="rect">
              <a:avLst/>
            </a:prstGeom>
            <a:noFill/>
          </p:spPr>
          <p:txBody>
            <a:bodyPr wrap="square">
              <a:spAutoFit/>
            </a:bodyPr>
            <a:lstStyle/>
            <a:p>
              <a:pPr algn="ctr"/>
              <a:r>
                <a:rPr lang="ja-JP" altLang="en-US" sz="1600" b="1">
                  <a:solidFill>
                    <a:schemeClr val="bg1"/>
                  </a:solidFill>
                  <a:latin typeface="Meiryo" panose="020B0604030504040204" pitchFamily="34" charset="-128"/>
                  <a:ea typeface="Meiryo" panose="020B0604030504040204" pitchFamily="34" charset="-128"/>
                </a:rPr>
                <a:t>結</a:t>
              </a:r>
              <a:r>
                <a:rPr lang="en-US" altLang="ja-JP" sz="1600" b="1" dirty="0">
                  <a:solidFill>
                    <a:schemeClr val="bg1"/>
                  </a:solidFill>
                  <a:latin typeface="Meiryo" panose="020B0604030504040204" pitchFamily="34" charset="-128"/>
                  <a:ea typeface="Meiryo" panose="020B0604030504040204" pitchFamily="34" charset="-128"/>
                </a:rPr>
                <a:t> </a:t>
              </a:r>
              <a:r>
                <a:rPr lang="ja-JP" altLang="en-US" sz="1600" b="1">
                  <a:solidFill>
                    <a:schemeClr val="bg1"/>
                  </a:solidFill>
                  <a:latin typeface="Meiryo" panose="020B0604030504040204" pitchFamily="34" charset="-128"/>
                  <a:ea typeface="Meiryo" panose="020B0604030504040204" pitchFamily="34" charset="-128"/>
                </a:rPr>
                <a:t>果</a:t>
              </a:r>
              <a:endParaRPr lang="en-US" altLang="ja-JP" sz="1600" b="1" i="0" dirty="0">
                <a:solidFill>
                  <a:schemeClr val="bg1"/>
                </a:solidFill>
                <a:effectLst/>
                <a:latin typeface="Meiryo" panose="020B0604030504040204" pitchFamily="34" charset="-128"/>
                <a:ea typeface="Meiryo" panose="020B0604030504040204" pitchFamily="34" charset="-128"/>
              </a:endParaRPr>
            </a:p>
          </p:txBody>
        </p:sp>
        <p:sp>
          <p:nvSpPr>
            <p:cNvPr id="1060" name="テキスト ボックス 1059">
              <a:extLst>
                <a:ext uri="{FF2B5EF4-FFF2-40B4-BE49-F238E27FC236}">
                  <a16:creationId xmlns:a16="http://schemas.microsoft.com/office/drawing/2014/main" id="{D74C1311-263C-8FB3-9FDD-043DA66D58D0}"/>
                </a:ext>
              </a:extLst>
            </p:cNvPr>
            <p:cNvSpPr txBox="1"/>
            <p:nvPr/>
          </p:nvSpPr>
          <p:spPr>
            <a:xfrm>
              <a:off x="7024671" y="2481464"/>
              <a:ext cx="966336" cy="338554"/>
            </a:xfrm>
            <a:prstGeom prst="rect">
              <a:avLst/>
            </a:prstGeom>
            <a:noFill/>
          </p:spPr>
          <p:txBody>
            <a:bodyPr wrap="square">
              <a:spAutoFit/>
            </a:bodyPr>
            <a:lstStyle/>
            <a:p>
              <a:pPr algn="ctr">
                <a:buNone/>
              </a:pPr>
              <a:r>
                <a:rPr lang="ja-JP" altLang="en-US" sz="1600" b="1" i="0">
                  <a:solidFill>
                    <a:schemeClr val="bg1"/>
                  </a:solidFill>
                  <a:effectLst/>
                  <a:latin typeface="Meiryo" panose="020B0604030504040204" pitchFamily="34" charset="-128"/>
                  <a:ea typeface="Meiryo" panose="020B0604030504040204" pitchFamily="34" charset="-128"/>
                </a:rPr>
                <a:t>データ</a:t>
              </a:r>
            </a:p>
          </p:txBody>
        </p:sp>
        <p:sp>
          <p:nvSpPr>
            <p:cNvPr id="1072" name="テキスト ボックス 1071">
              <a:extLst>
                <a:ext uri="{FF2B5EF4-FFF2-40B4-BE49-F238E27FC236}">
                  <a16:creationId xmlns:a16="http://schemas.microsoft.com/office/drawing/2014/main" id="{51D299A6-7C4B-4021-B176-11C752502226}"/>
                </a:ext>
              </a:extLst>
            </p:cNvPr>
            <p:cNvSpPr txBox="1"/>
            <p:nvPr/>
          </p:nvSpPr>
          <p:spPr>
            <a:xfrm>
              <a:off x="6791967" y="3459655"/>
              <a:ext cx="1440159" cy="931024"/>
            </a:xfrm>
            <a:prstGeom prst="rect">
              <a:avLst/>
            </a:prstGeom>
            <a:noFill/>
          </p:spPr>
          <p:txBody>
            <a:bodyPr wrap="square">
              <a:spAutoFit/>
            </a:bodyPr>
            <a:lstStyle/>
            <a:p>
              <a:pPr algn="ctr"/>
              <a:r>
                <a:rPr lang="ja-JP" altLang="en-US" sz="1050" b="1" u="sng">
                  <a:solidFill>
                    <a:schemeClr val="bg1"/>
                  </a:solidFill>
                  <a:latin typeface="Meiryo" panose="020B0604030504040204" pitchFamily="34" charset="-128"/>
                  <a:ea typeface="Meiryo" panose="020B0604030504040204" pitchFamily="34" charset="-128"/>
                </a:rPr>
                <a:t>全ての</a:t>
              </a:r>
              <a:r>
                <a:rPr lang="ja-JP" altLang="en-US" sz="1050" b="1" i="0" u="sng">
                  <a:solidFill>
                    <a:schemeClr val="bg1"/>
                  </a:solidFill>
                  <a:effectLst/>
                  <a:latin typeface="Meiryo" panose="020B0604030504040204" pitchFamily="34" charset="-128"/>
                  <a:ea typeface="Meiryo" panose="020B0604030504040204" pitchFamily="34" charset="-128"/>
                </a:rPr>
                <a:t>正解の可能性</a:t>
              </a:r>
              <a:endParaRPr lang="en-US" altLang="ja-JP" sz="1050" b="1" i="0" u="sng" dirty="0">
                <a:solidFill>
                  <a:schemeClr val="bg1"/>
                </a:solidFill>
                <a:effectLst/>
                <a:latin typeface="Meiryo" panose="020B0604030504040204" pitchFamily="34" charset="-128"/>
                <a:ea typeface="Meiryo" panose="020B0604030504040204" pitchFamily="34" charset="-128"/>
              </a:endParaRPr>
            </a:p>
            <a:p>
              <a:pPr algn="ctr"/>
              <a:r>
                <a:rPr lang="ja-JP" altLang="en-US" sz="1200" b="1" i="0">
                  <a:solidFill>
                    <a:schemeClr val="bg1"/>
                  </a:solidFill>
                  <a:effectLst/>
                  <a:latin typeface="Meiryo" panose="020B0604030504040204" pitchFamily="34" charset="-128"/>
                  <a:ea typeface="Meiryo" panose="020B0604030504040204" pitchFamily="34" charset="-128"/>
                </a:rPr>
                <a:t>を同時に探索</a:t>
              </a:r>
              <a:endParaRPr lang="en-US" altLang="ja-JP" sz="1200" b="1" i="0" dirty="0">
                <a:solidFill>
                  <a:schemeClr val="bg1"/>
                </a:solidFill>
                <a:effectLst/>
                <a:latin typeface="Meiryo" panose="020B0604030504040204" pitchFamily="34" charset="-128"/>
                <a:ea typeface="Meiryo" panose="020B0604030504040204" pitchFamily="34" charset="-128"/>
              </a:endParaRPr>
            </a:p>
            <a:p>
              <a:pPr algn="ctr"/>
              <a:endParaRPr lang="en-US" altLang="ja-JP" sz="800" b="1" i="0" dirty="0">
                <a:solidFill>
                  <a:schemeClr val="bg1"/>
                </a:solidFill>
                <a:effectLst/>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重ね合わせ</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波動の干渉</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077" name="テキスト ボックス 1076">
              <a:extLst>
                <a:ext uri="{FF2B5EF4-FFF2-40B4-BE49-F238E27FC236}">
                  <a16:creationId xmlns:a16="http://schemas.microsoft.com/office/drawing/2014/main" id="{C2B2B76B-1D1C-1FA5-7053-B2049A35EED4}"/>
                </a:ext>
              </a:extLst>
            </p:cNvPr>
            <p:cNvSpPr txBox="1"/>
            <p:nvPr/>
          </p:nvSpPr>
          <p:spPr>
            <a:xfrm>
              <a:off x="6354522" y="1916832"/>
              <a:ext cx="2236510"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量子コンピュータ</a:t>
              </a:r>
            </a:p>
          </p:txBody>
        </p:sp>
        <p:sp>
          <p:nvSpPr>
            <p:cNvPr id="1079" name="テキスト ボックス 1078">
              <a:extLst>
                <a:ext uri="{FF2B5EF4-FFF2-40B4-BE49-F238E27FC236}">
                  <a16:creationId xmlns:a16="http://schemas.microsoft.com/office/drawing/2014/main" id="{5B84FBF9-594B-2061-89E0-DDCF56C11911}"/>
                </a:ext>
              </a:extLst>
            </p:cNvPr>
            <p:cNvSpPr txBox="1"/>
            <p:nvPr/>
          </p:nvSpPr>
          <p:spPr>
            <a:xfrm>
              <a:off x="5831640" y="3842460"/>
              <a:ext cx="902811" cy="307777"/>
            </a:xfrm>
            <a:prstGeom prst="rect">
              <a:avLst/>
            </a:prstGeom>
            <a:noFill/>
          </p:spPr>
          <p:txBody>
            <a:bodyPr wrap="none" rtlCol="0">
              <a:spAutoFit/>
            </a:bodyPr>
            <a:lstStyle/>
            <a:p>
              <a:pPr algn="ctr"/>
              <a:r>
                <a:rPr kumimoji="1" lang="ja-JP" altLang="en-US" sz="1400" b="1">
                  <a:solidFill>
                    <a:srgbClr val="7030A0"/>
                  </a:solidFill>
                  <a:latin typeface="Meiryo" panose="020B0604030504040204" pitchFamily="34" charset="-128"/>
                  <a:ea typeface="Meiryo" panose="020B0604030504040204" pitchFamily="34" charset="-128"/>
                </a:rPr>
                <a:t>並列処理</a:t>
              </a:r>
            </a:p>
          </p:txBody>
        </p:sp>
        <p:sp>
          <p:nvSpPr>
            <p:cNvPr id="1080" name="テキスト ボックス 1079">
              <a:extLst>
                <a:ext uri="{FF2B5EF4-FFF2-40B4-BE49-F238E27FC236}">
                  <a16:creationId xmlns:a16="http://schemas.microsoft.com/office/drawing/2014/main" id="{2C231ED9-70D1-A731-12EF-A5454051129F}"/>
                </a:ext>
              </a:extLst>
            </p:cNvPr>
            <p:cNvSpPr txBox="1"/>
            <p:nvPr/>
          </p:nvSpPr>
          <p:spPr>
            <a:xfrm>
              <a:off x="6734451" y="4884244"/>
              <a:ext cx="723276" cy="307777"/>
            </a:xfrm>
            <a:prstGeom prst="rect">
              <a:avLst/>
            </a:prstGeom>
            <a:noFill/>
          </p:spPr>
          <p:txBody>
            <a:bodyPr wrap="none" rtlCol="0">
              <a:spAutoFit/>
            </a:bodyPr>
            <a:lstStyle/>
            <a:p>
              <a:pPr algn="r"/>
              <a:r>
                <a:rPr kumimoji="1" lang="ja-JP" altLang="en-US" sz="1400" b="1">
                  <a:solidFill>
                    <a:srgbClr val="7030A0"/>
                  </a:solidFill>
                  <a:latin typeface="Meiryo" panose="020B0604030504040204" pitchFamily="34" charset="-128"/>
                  <a:ea typeface="Meiryo" panose="020B0604030504040204" pitchFamily="34" charset="-128"/>
                </a:rPr>
                <a:t>確率的</a:t>
              </a:r>
            </a:p>
          </p:txBody>
        </p:sp>
        <p:sp>
          <p:nvSpPr>
            <p:cNvPr id="1081" name="テキスト ボックス 1080">
              <a:extLst>
                <a:ext uri="{FF2B5EF4-FFF2-40B4-BE49-F238E27FC236}">
                  <a16:creationId xmlns:a16="http://schemas.microsoft.com/office/drawing/2014/main" id="{49C3ED8D-5EDB-1B8E-9683-2DF5E6F20949}"/>
                </a:ext>
              </a:extLst>
            </p:cNvPr>
            <p:cNvSpPr txBox="1"/>
            <p:nvPr/>
          </p:nvSpPr>
          <p:spPr>
            <a:xfrm>
              <a:off x="7507839" y="4828527"/>
              <a:ext cx="1127233" cy="415498"/>
            </a:xfrm>
            <a:prstGeom prst="rect">
              <a:avLst/>
            </a:prstGeom>
            <a:noFill/>
          </p:spPr>
          <p:txBody>
            <a:bodyPr wrap="none" rtlCol="0">
              <a:spAutoFit/>
            </a:bodyPr>
            <a:lstStyle/>
            <a:p>
              <a:pPr algn="ctr"/>
              <a:r>
                <a:rPr kumimoji="1" lang="ja-JP" altLang="en-US" sz="1050">
                  <a:solidFill>
                    <a:srgbClr val="7030A0"/>
                  </a:solidFill>
                  <a:latin typeface="Meiryo" panose="020B0604030504040204" pitchFamily="34" charset="-128"/>
                  <a:ea typeface="Meiryo" panose="020B0604030504040204" pitchFamily="34" charset="-128"/>
                </a:rPr>
                <a:t>複数回の結果を</a:t>
              </a:r>
              <a:endParaRPr kumimoji="1" lang="en-US" altLang="ja-JP" sz="1050" dirty="0">
                <a:solidFill>
                  <a:srgbClr val="7030A0"/>
                </a:solidFill>
                <a:latin typeface="Meiryo" panose="020B0604030504040204" pitchFamily="34" charset="-128"/>
                <a:ea typeface="Meiryo" panose="020B0604030504040204" pitchFamily="34" charset="-128"/>
              </a:endParaRPr>
            </a:p>
            <a:p>
              <a:pPr algn="ctr"/>
              <a:r>
                <a:rPr kumimoji="1" lang="ja-JP" altLang="en-US" sz="1050">
                  <a:solidFill>
                    <a:srgbClr val="7030A0"/>
                  </a:solidFill>
                  <a:latin typeface="Meiryo" panose="020B0604030504040204" pitchFamily="34" charset="-128"/>
                  <a:ea typeface="Meiryo" panose="020B0604030504040204" pitchFamily="34" charset="-128"/>
                </a:rPr>
                <a:t>求めて検証する</a:t>
              </a:r>
            </a:p>
          </p:txBody>
        </p:sp>
      </p:grpSp>
      <p:grpSp>
        <p:nvGrpSpPr>
          <p:cNvPr id="1085" name="グループ化 1084">
            <a:extLst>
              <a:ext uri="{FF2B5EF4-FFF2-40B4-BE49-F238E27FC236}">
                <a16:creationId xmlns:a16="http://schemas.microsoft.com/office/drawing/2014/main" id="{76A585C9-3BF9-2113-C7F8-D5F2B8261230}"/>
              </a:ext>
            </a:extLst>
          </p:cNvPr>
          <p:cNvGrpSpPr/>
          <p:nvPr/>
        </p:nvGrpSpPr>
        <p:grpSpPr>
          <a:xfrm>
            <a:off x="2483768" y="5661248"/>
            <a:ext cx="5748358" cy="612252"/>
            <a:chOff x="2483768" y="5805264"/>
            <a:chExt cx="5748358" cy="612252"/>
          </a:xfrm>
        </p:grpSpPr>
        <p:sp>
          <p:nvSpPr>
            <p:cNvPr id="1084" name="四角形吹き出し 1083">
              <a:extLst>
                <a:ext uri="{FF2B5EF4-FFF2-40B4-BE49-F238E27FC236}">
                  <a16:creationId xmlns:a16="http://schemas.microsoft.com/office/drawing/2014/main" id="{7266A8FE-48DF-FC81-4B75-561F212C482A}"/>
                </a:ext>
              </a:extLst>
            </p:cNvPr>
            <p:cNvSpPr/>
            <p:nvPr/>
          </p:nvSpPr>
          <p:spPr>
            <a:xfrm>
              <a:off x="2483768" y="5805264"/>
              <a:ext cx="5748358" cy="612252"/>
            </a:xfrm>
            <a:prstGeom prst="wedgeRectCallout">
              <a:avLst>
                <a:gd name="adj1" fmla="val 35757"/>
                <a:gd name="adj2" fmla="val -77598"/>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3" name="テキスト ボックス 1082">
              <a:extLst>
                <a:ext uri="{FF2B5EF4-FFF2-40B4-BE49-F238E27FC236}">
                  <a16:creationId xmlns:a16="http://schemas.microsoft.com/office/drawing/2014/main" id="{40A17267-F5A4-D1E8-25C0-9B38A57CCFB0}"/>
                </a:ext>
              </a:extLst>
            </p:cNvPr>
            <p:cNvSpPr txBox="1"/>
            <p:nvPr/>
          </p:nvSpPr>
          <p:spPr>
            <a:xfrm>
              <a:off x="2483768" y="5889286"/>
              <a:ext cx="5748358" cy="523220"/>
            </a:xfrm>
            <a:prstGeom prst="rect">
              <a:avLst/>
            </a:prstGeom>
            <a:noFill/>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量子ビット（キュービット）の </a:t>
              </a:r>
              <a:r>
                <a:rPr lang="ja-JP" altLang="en-US" sz="1400" b="1">
                  <a:solidFill>
                    <a:schemeClr val="bg1"/>
                  </a:solidFill>
                  <a:latin typeface="Meiryo" panose="020B0604030504040204" pitchFamily="34" charset="-128"/>
                  <a:ea typeface="Meiryo" panose="020B0604030504040204" pitchFamily="34" charset="-128"/>
                </a:rPr>
                <a:t>重ね合わせ</a:t>
              </a:r>
              <a:r>
                <a:rPr lang="ja-JP" altLang="en-US" sz="1400">
                  <a:solidFill>
                    <a:schemeClr val="bg1"/>
                  </a:solidFill>
                  <a:latin typeface="Meiryo" panose="020B0604030504040204" pitchFamily="34" charset="-128"/>
                  <a:ea typeface="Meiryo" panose="020B0604030504040204" pitchFamily="34" charset="-128"/>
                </a:rPr>
                <a:t> と </a:t>
              </a:r>
              <a:r>
                <a:rPr lang="ja-JP" altLang="en-US" sz="1400" b="1">
                  <a:solidFill>
                    <a:schemeClr val="bg1"/>
                  </a:solidFill>
                  <a:latin typeface="Meiryo" panose="020B0604030504040204" pitchFamily="34" charset="-128"/>
                  <a:ea typeface="Meiryo" panose="020B0604030504040204" pitchFamily="34" charset="-128"/>
                </a:rPr>
                <a:t>もつれ</a:t>
              </a:r>
              <a:r>
                <a:rPr lang="ja-JP" altLang="en-US" sz="1400">
                  <a:solidFill>
                    <a:schemeClr val="bg1"/>
                  </a:solidFill>
                  <a:latin typeface="Meiryo" panose="020B0604030504040204" pitchFamily="34" charset="-128"/>
                  <a:ea typeface="Meiryo" panose="020B0604030504040204" pitchFamily="34" charset="-128"/>
                </a:rPr>
                <a:t> と</a:t>
              </a:r>
              <a:r>
                <a:rPr lang="ja-JP" altLang="en-US" sz="1400" b="1">
                  <a:solidFill>
                    <a:schemeClr val="bg1"/>
                  </a:solidFill>
                  <a:latin typeface="Meiryo" panose="020B0604030504040204" pitchFamily="34" charset="-128"/>
                  <a:ea typeface="Meiryo" panose="020B0604030504040204" pitchFamily="34" charset="-128"/>
                </a:rPr>
                <a:t>波の干渉</a:t>
              </a:r>
              <a:r>
                <a:rPr lang="ja-JP" altLang="en-US" sz="1400">
                  <a:solidFill>
                    <a:schemeClr val="bg1"/>
                  </a:solidFill>
                  <a:latin typeface="Meiryo" panose="020B0604030504040204" pitchFamily="34" charset="-128"/>
                  <a:ea typeface="Meiryo" panose="020B0604030504040204" pitchFamily="34" charset="-128"/>
                </a:rPr>
                <a:t>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操り古典コンピュータでは実現できない</a:t>
              </a:r>
              <a:r>
                <a:rPr lang="en-US" altLang="ja-JP" sz="1400" dirty="0">
                  <a:solidFill>
                    <a:schemeClr val="bg1"/>
                  </a:solidFill>
                  <a:latin typeface="Meiryo" panose="020B0604030504040204" pitchFamily="34" charset="-128"/>
                  <a:ea typeface="Meiryo" panose="020B0604030504040204" pitchFamily="34" charset="-128"/>
                </a:rPr>
                <a:t> </a:t>
              </a:r>
              <a:r>
                <a:rPr lang="ja-JP" altLang="en-US" sz="1400" b="1">
                  <a:solidFill>
                    <a:schemeClr val="bg1"/>
                  </a:solidFill>
                  <a:latin typeface="Meiryo" panose="020B0604030504040204" pitchFamily="34" charset="-128"/>
                  <a:ea typeface="Meiryo" panose="020B0604030504040204" pitchFamily="34" charset="-128"/>
                </a:rPr>
                <a:t>計算の近道を見つける手法</a:t>
              </a:r>
            </a:p>
          </p:txBody>
        </p:sp>
      </p:grpSp>
    </p:spTree>
    <p:extLst>
      <p:ext uri="{BB962C8B-B14F-4D97-AF65-F5344CB8AC3E}">
        <p14:creationId xmlns:p14="http://schemas.microsoft.com/office/powerpoint/2010/main" val="64671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086"/>
                                        </p:tgtEl>
                                        <p:attrNameLst>
                                          <p:attrName>style.visibility</p:attrName>
                                        </p:attrNameLst>
                                      </p:cBhvr>
                                      <p:to>
                                        <p:strVal val="visible"/>
                                      </p:to>
                                    </p:set>
                                    <p:anim calcmode="lin" valueType="num">
                                      <p:cBhvr additive="base">
                                        <p:cTn id="7" dur="500" fill="hold"/>
                                        <p:tgtEl>
                                          <p:spTgt spid="1086"/>
                                        </p:tgtEl>
                                        <p:attrNameLst>
                                          <p:attrName>ppt_x</p:attrName>
                                        </p:attrNameLst>
                                      </p:cBhvr>
                                      <p:tavLst>
                                        <p:tav tm="0">
                                          <p:val>
                                            <p:strVal val="1+#ppt_w/2"/>
                                          </p:val>
                                        </p:tav>
                                        <p:tav tm="100000">
                                          <p:val>
                                            <p:strVal val="#ppt_x"/>
                                          </p:val>
                                        </p:tav>
                                      </p:tavLst>
                                    </p:anim>
                                    <p:anim calcmode="lin" valueType="num">
                                      <p:cBhvr additive="base">
                                        <p:cTn id="8" dur="500" fill="hold"/>
                                        <p:tgtEl>
                                          <p:spTgt spid="108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85"/>
                                        </p:tgtEl>
                                        <p:attrNameLst>
                                          <p:attrName>style.visibility</p:attrName>
                                        </p:attrNameLst>
                                      </p:cBhvr>
                                      <p:to>
                                        <p:strVal val="visible"/>
                                      </p:to>
                                    </p:set>
                                    <p:animEffect transition="in" filter="wipe(up)">
                                      <p:cBhvr>
                                        <p:cTn id="13" dur="500"/>
                                        <p:tgtEl>
                                          <p:spTgt spid="1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8DBE29-26F5-D24A-8AE6-C0F771A395F1}"/>
              </a:ext>
            </a:extLst>
          </p:cNvPr>
          <p:cNvSpPr>
            <a:spLocks noGrp="1"/>
          </p:cNvSpPr>
          <p:nvPr>
            <p:ph type="title"/>
          </p:nvPr>
        </p:nvSpPr>
        <p:spPr/>
        <p:txBody>
          <a:bodyPr/>
          <a:lstStyle/>
          <a:p>
            <a:r>
              <a:rPr kumimoji="1" lang="ja-JP" altLang="en-US"/>
              <a:t>量子アルゴリズム</a:t>
            </a:r>
          </a:p>
        </p:txBody>
      </p:sp>
      <p:pic>
        <p:nvPicPr>
          <p:cNvPr id="4098" name="Picture 2">
            <a:extLst>
              <a:ext uri="{FF2B5EF4-FFF2-40B4-BE49-F238E27FC236}">
                <a16:creationId xmlns:a16="http://schemas.microsoft.com/office/drawing/2014/main" id="{594DA626-37F7-C730-B64F-E034BCE605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23"/>
          <a:stretch>
            <a:fillRect/>
          </a:stretch>
        </p:blipFill>
        <p:spPr bwMode="auto">
          <a:xfrm>
            <a:off x="609600" y="882869"/>
            <a:ext cx="7924800" cy="574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4462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上矢印 148">
            <a:extLst>
              <a:ext uri="{FF2B5EF4-FFF2-40B4-BE49-F238E27FC236}">
                <a16:creationId xmlns:a16="http://schemas.microsoft.com/office/drawing/2014/main" id="{E027CBD2-5DA4-C57D-D4ED-6FA62CDE8FD1}"/>
              </a:ext>
            </a:extLst>
          </p:cNvPr>
          <p:cNvSpPr/>
          <p:nvPr/>
        </p:nvSpPr>
        <p:spPr>
          <a:xfrm>
            <a:off x="5389822" y="3084634"/>
            <a:ext cx="1759520" cy="1343382"/>
          </a:xfrm>
          <a:prstGeom prst="upArrow">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上矢印 147">
            <a:extLst>
              <a:ext uri="{FF2B5EF4-FFF2-40B4-BE49-F238E27FC236}">
                <a16:creationId xmlns:a16="http://schemas.microsoft.com/office/drawing/2014/main" id="{0DD2146D-C0C5-82D4-1B93-6B24E84F6460}"/>
              </a:ext>
            </a:extLst>
          </p:cNvPr>
          <p:cNvSpPr/>
          <p:nvPr/>
        </p:nvSpPr>
        <p:spPr>
          <a:xfrm>
            <a:off x="1984456" y="3077770"/>
            <a:ext cx="1759520" cy="1343382"/>
          </a:xfrm>
          <a:prstGeom prst="upArrow">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C026234-08AB-E6DF-DBD0-E290EEF982E4}"/>
              </a:ext>
            </a:extLst>
          </p:cNvPr>
          <p:cNvSpPr>
            <a:spLocks noGrp="1"/>
          </p:cNvSpPr>
          <p:nvPr>
            <p:ph type="title"/>
          </p:nvPr>
        </p:nvSpPr>
        <p:spPr/>
        <p:txBody>
          <a:bodyPr/>
          <a:lstStyle/>
          <a:p>
            <a:r>
              <a:rPr lang="ja-JP" altLang="en-US" dirty="0"/>
              <a:t>波の干渉による波形の変化</a:t>
            </a:r>
            <a:endParaRPr kumimoji="1" lang="ja-JP" altLang="en-US" dirty="0"/>
          </a:p>
        </p:txBody>
      </p:sp>
      <p:sp>
        <p:nvSpPr>
          <p:cNvPr id="11" name="フリーフォーム 10">
            <a:extLst>
              <a:ext uri="{FF2B5EF4-FFF2-40B4-BE49-F238E27FC236}">
                <a16:creationId xmlns:a16="http://schemas.microsoft.com/office/drawing/2014/main" id="{FEDA559C-A085-8809-FD3A-315107468DFA}"/>
              </a:ext>
            </a:extLst>
          </p:cNvPr>
          <p:cNvSpPr/>
          <p:nvPr/>
        </p:nvSpPr>
        <p:spPr>
          <a:xfrm>
            <a:off x="1824686" y="4516497"/>
            <a:ext cx="2061091"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59" name="フリーフォーム 58">
            <a:extLst>
              <a:ext uri="{FF2B5EF4-FFF2-40B4-BE49-F238E27FC236}">
                <a16:creationId xmlns:a16="http://schemas.microsoft.com/office/drawing/2014/main" id="{0DEE9048-1B62-5229-BAB7-D281B84B5F67}"/>
              </a:ext>
            </a:extLst>
          </p:cNvPr>
          <p:cNvSpPr/>
          <p:nvPr/>
        </p:nvSpPr>
        <p:spPr>
          <a:xfrm>
            <a:off x="1813185" y="5392192"/>
            <a:ext cx="2061091"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60" name="フリーフォーム 59">
            <a:extLst>
              <a:ext uri="{FF2B5EF4-FFF2-40B4-BE49-F238E27FC236}">
                <a16:creationId xmlns:a16="http://schemas.microsoft.com/office/drawing/2014/main" id="{F78C3654-882A-E270-4CF3-4B6F886FDDA7}"/>
              </a:ext>
            </a:extLst>
          </p:cNvPr>
          <p:cNvSpPr/>
          <p:nvPr/>
        </p:nvSpPr>
        <p:spPr>
          <a:xfrm>
            <a:off x="1813185" y="2132856"/>
            <a:ext cx="2072592" cy="807761"/>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62" name="フリーフォーム 61">
            <a:extLst>
              <a:ext uri="{FF2B5EF4-FFF2-40B4-BE49-F238E27FC236}">
                <a16:creationId xmlns:a16="http://schemas.microsoft.com/office/drawing/2014/main" id="{5F53835F-1E9C-CD01-5622-849816DF21C2}"/>
              </a:ext>
            </a:extLst>
          </p:cNvPr>
          <p:cNvSpPr/>
          <p:nvPr/>
        </p:nvSpPr>
        <p:spPr>
          <a:xfrm flipV="1">
            <a:off x="5245235" y="4537007"/>
            <a:ext cx="2061091"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63" name="フリーフォーム 62">
            <a:extLst>
              <a:ext uri="{FF2B5EF4-FFF2-40B4-BE49-F238E27FC236}">
                <a16:creationId xmlns:a16="http://schemas.microsoft.com/office/drawing/2014/main" id="{750B021A-86AA-00AC-A148-78730099EB1C}"/>
              </a:ext>
            </a:extLst>
          </p:cNvPr>
          <p:cNvSpPr/>
          <p:nvPr/>
        </p:nvSpPr>
        <p:spPr>
          <a:xfrm>
            <a:off x="5245235" y="5412702"/>
            <a:ext cx="2061091"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cxnSp>
        <p:nvCxnSpPr>
          <p:cNvPr id="65" name="直線コネクタ 64">
            <a:extLst>
              <a:ext uri="{FF2B5EF4-FFF2-40B4-BE49-F238E27FC236}">
                <a16:creationId xmlns:a16="http://schemas.microsoft.com/office/drawing/2014/main" id="{DD561B59-F3FA-46D3-6FB3-D3D71C9AE01E}"/>
              </a:ext>
            </a:extLst>
          </p:cNvPr>
          <p:cNvCxnSpPr>
            <a:cxnSpLocks/>
          </p:cNvCxnSpPr>
          <p:nvPr/>
        </p:nvCxnSpPr>
        <p:spPr>
          <a:xfrm flipV="1">
            <a:off x="5252708" y="2491620"/>
            <a:ext cx="2061091" cy="328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84" name="下矢印 83">
            <a:extLst>
              <a:ext uri="{FF2B5EF4-FFF2-40B4-BE49-F238E27FC236}">
                <a16:creationId xmlns:a16="http://schemas.microsoft.com/office/drawing/2014/main" id="{F5FAD935-9E53-1E23-F239-B89793990972}"/>
              </a:ext>
            </a:extLst>
          </p:cNvPr>
          <p:cNvSpPr/>
          <p:nvPr/>
        </p:nvSpPr>
        <p:spPr>
          <a:xfrm>
            <a:off x="2627706" y="5043352"/>
            <a:ext cx="432048" cy="515655"/>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下矢印 84">
            <a:extLst>
              <a:ext uri="{FF2B5EF4-FFF2-40B4-BE49-F238E27FC236}">
                <a16:creationId xmlns:a16="http://schemas.microsoft.com/office/drawing/2014/main" id="{80CF8834-2660-8422-F551-3F47BD5550C9}"/>
              </a:ext>
            </a:extLst>
          </p:cNvPr>
          <p:cNvSpPr/>
          <p:nvPr/>
        </p:nvSpPr>
        <p:spPr>
          <a:xfrm rot="10800000">
            <a:off x="2042300" y="4694511"/>
            <a:ext cx="432048" cy="515655"/>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下矢印 101">
            <a:extLst>
              <a:ext uri="{FF2B5EF4-FFF2-40B4-BE49-F238E27FC236}">
                <a16:creationId xmlns:a16="http://schemas.microsoft.com/office/drawing/2014/main" id="{0C6A6A4F-A95F-88A5-CAC6-27B3B85FA1C0}"/>
              </a:ext>
            </a:extLst>
          </p:cNvPr>
          <p:cNvSpPr/>
          <p:nvPr/>
        </p:nvSpPr>
        <p:spPr>
          <a:xfrm rot="10800000">
            <a:off x="3166232" y="4702117"/>
            <a:ext cx="432048" cy="515655"/>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下矢印 102">
            <a:extLst>
              <a:ext uri="{FF2B5EF4-FFF2-40B4-BE49-F238E27FC236}">
                <a16:creationId xmlns:a16="http://schemas.microsoft.com/office/drawing/2014/main" id="{F0D651DA-8164-59F0-CE11-A3CB716164BE}"/>
              </a:ext>
            </a:extLst>
          </p:cNvPr>
          <p:cNvSpPr/>
          <p:nvPr/>
        </p:nvSpPr>
        <p:spPr>
          <a:xfrm>
            <a:off x="5493553" y="4980455"/>
            <a:ext cx="432048" cy="322823"/>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下矢印 106">
            <a:extLst>
              <a:ext uri="{FF2B5EF4-FFF2-40B4-BE49-F238E27FC236}">
                <a16:creationId xmlns:a16="http://schemas.microsoft.com/office/drawing/2014/main" id="{66FF46D3-B952-F272-F742-AB748735B89D}"/>
              </a:ext>
            </a:extLst>
          </p:cNvPr>
          <p:cNvSpPr/>
          <p:nvPr/>
        </p:nvSpPr>
        <p:spPr>
          <a:xfrm rot="10800000">
            <a:off x="6053560" y="4657021"/>
            <a:ext cx="432048" cy="958490"/>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下矢印 107">
            <a:extLst>
              <a:ext uri="{FF2B5EF4-FFF2-40B4-BE49-F238E27FC236}">
                <a16:creationId xmlns:a16="http://schemas.microsoft.com/office/drawing/2014/main" id="{082742B4-AB7A-6EE1-8654-52997ABF878A}"/>
              </a:ext>
            </a:extLst>
          </p:cNvPr>
          <p:cNvSpPr/>
          <p:nvPr/>
        </p:nvSpPr>
        <p:spPr>
          <a:xfrm>
            <a:off x="6613566" y="4980455"/>
            <a:ext cx="432048" cy="322823"/>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テキスト ボックス 108">
            <a:extLst>
              <a:ext uri="{FF2B5EF4-FFF2-40B4-BE49-F238E27FC236}">
                <a16:creationId xmlns:a16="http://schemas.microsoft.com/office/drawing/2014/main" id="{985CF90E-C99C-C126-8E5F-4BD22E514DAB}"/>
              </a:ext>
            </a:extLst>
          </p:cNvPr>
          <p:cNvSpPr txBox="1"/>
          <p:nvPr/>
        </p:nvSpPr>
        <p:spPr>
          <a:xfrm>
            <a:off x="1725475" y="3758941"/>
            <a:ext cx="2236510" cy="584775"/>
          </a:xfrm>
          <a:prstGeom prst="rect">
            <a:avLst/>
          </a:prstGeom>
          <a:noFill/>
        </p:spPr>
        <p:txBody>
          <a:bodyPr wrap="none" rtlCol="0">
            <a:spAutoFit/>
          </a:bodyPr>
          <a:lstStyle/>
          <a:p>
            <a:pPr algn="ctr"/>
            <a:r>
              <a:rPr kumimoji="1" lang="ja-JP" altLang="en-US" sz="1600" b="1">
                <a:solidFill>
                  <a:srgbClr val="0432FF"/>
                </a:solidFill>
                <a:latin typeface="Meiryo" panose="020B0604030504040204" pitchFamily="34" charset="-128"/>
                <a:ea typeface="Meiryo" panose="020B0604030504040204" pitchFamily="34" charset="-128"/>
              </a:rPr>
              <a:t>波が同じ位相で</a:t>
            </a:r>
            <a:endParaRPr kumimoji="1" lang="en-US" altLang="ja-JP" sz="1600" b="1" dirty="0">
              <a:solidFill>
                <a:srgbClr val="0432FF"/>
              </a:solidFill>
              <a:latin typeface="Meiryo" panose="020B0604030504040204" pitchFamily="34" charset="-128"/>
              <a:ea typeface="Meiryo" panose="020B0604030504040204" pitchFamily="34" charset="-128"/>
            </a:endParaRPr>
          </a:p>
          <a:p>
            <a:pPr algn="ctr"/>
            <a:r>
              <a:rPr kumimoji="1" lang="ja-JP" altLang="en-US" sz="1600" b="1">
                <a:solidFill>
                  <a:srgbClr val="0432FF"/>
                </a:solidFill>
                <a:latin typeface="Meiryo" panose="020B0604030504040204" pitchFamily="34" charset="-128"/>
                <a:ea typeface="Meiryo" panose="020B0604030504040204" pitchFamily="34" charset="-128"/>
              </a:rPr>
              <a:t>重なり合うと強め合う</a:t>
            </a:r>
            <a:endParaRPr kumimoji="1" lang="en-US" altLang="ja-JP" sz="1600" b="1" dirty="0">
              <a:solidFill>
                <a:srgbClr val="0432FF"/>
              </a:solidFill>
              <a:latin typeface="Meiryo" panose="020B0604030504040204" pitchFamily="34" charset="-128"/>
              <a:ea typeface="Meiryo" panose="020B0604030504040204" pitchFamily="34" charset="-128"/>
            </a:endParaRPr>
          </a:p>
        </p:txBody>
      </p:sp>
      <p:sp>
        <p:nvSpPr>
          <p:cNvPr id="110" name="テキスト ボックス 109">
            <a:extLst>
              <a:ext uri="{FF2B5EF4-FFF2-40B4-BE49-F238E27FC236}">
                <a16:creationId xmlns:a16="http://schemas.microsoft.com/office/drawing/2014/main" id="{373ACA09-ABAA-99F4-B27E-A8649FA26F80}"/>
              </a:ext>
            </a:extLst>
          </p:cNvPr>
          <p:cNvSpPr txBox="1"/>
          <p:nvPr/>
        </p:nvSpPr>
        <p:spPr>
          <a:xfrm>
            <a:off x="5151328" y="3721200"/>
            <a:ext cx="2236510" cy="584775"/>
          </a:xfrm>
          <a:prstGeom prst="rect">
            <a:avLst/>
          </a:prstGeom>
          <a:noFill/>
        </p:spPr>
        <p:txBody>
          <a:bodyPr wrap="none" rtlCol="0">
            <a:spAutoFit/>
          </a:bodyPr>
          <a:lstStyle/>
          <a:p>
            <a:pPr algn="ctr"/>
            <a:r>
              <a:rPr kumimoji="1" lang="ja-JP" altLang="en-US" sz="1600" b="1">
                <a:solidFill>
                  <a:srgbClr val="C00000"/>
                </a:solidFill>
                <a:latin typeface="Meiryo" panose="020B0604030504040204" pitchFamily="34" charset="-128"/>
                <a:ea typeface="Meiryo" panose="020B0604030504040204" pitchFamily="34" charset="-128"/>
              </a:rPr>
              <a:t>波が逆の位相で</a:t>
            </a:r>
            <a:endParaRPr kumimoji="1" lang="en-US" altLang="ja-JP" sz="1600" b="1" dirty="0">
              <a:solidFill>
                <a:srgbClr val="C00000"/>
              </a:solidFill>
              <a:latin typeface="Meiryo" panose="020B0604030504040204" pitchFamily="34" charset="-128"/>
              <a:ea typeface="Meiryo" panose="020B0604030504040204" pitchFamily="34" charset="-128"/>
            </a:endParaRPr>
          </a:p>
          <a:p>
            <a:pPr algn="ctr"/>
            <a:r>
              <a:rPr kumimoji="1" lang="ja-JP" altLang="en-US" sz="1600" b="1">
                <a:solidFill>
                  <a:srgbClr val="C00000"/>
                </a:solidFill>
                <a:latin typeface="Meiryo" panose="020B0604030504040204" pitchFamily="34" charset="-128"/>
                <a:ea typeface="Meiryo" panose="020B0604030504040204" pitchFamily="34" charset="-128"/>
              </a:rPr>
              <a:t>重なり合うと弱め合う</a:t>
            </a:r>
            <a:endParaRPr kumimoji="1" lang="en-US" altLang="ja-JP" sz="1600" b="1" dirty="0">
              <a:solidFill>
                <a:srgbClr val="C00000"/>
              </a:solidFill>
              <a:latin typeface="Meiryo" panose="020B0604030504040204" pitchFamily="34" charset="-128"/>
              <a:ea typeface="Meiryo" panose="020B0604030504040204" pitchFamily="34" charset="-128"/>
            </a:endParaRPr>
          </a:p>
        </p:txBody>
      </p:sp>
      <p:sp>
        <p:nvSpPr>
          <p:cNvPr id="151" name="テキスト ボックス 150">
            <a:extLst>
              <a:ext uri="{FF2B5EF4-FFF2-40B4-BE49-F238E27FC236}">
                <a16:creationId xmlns:a16="http://schemas.microsoft.com/office/drawing/2014/main" id="{12C90F25-88FB-D1E4-A5EF-B6F76B2014A0}"/>
              </a:ext>
            </a:extLst>
          </p:cNvPr>
          <p:cNvSpPr txBox="1"/>
          <p:nvPr/>
        </p:nvSpPr>
        <p:spPr>
          <a:xfrm>
            <a:off x="1363429" y="1358192"/>
            <a:ext cx="6417141"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２つの波が干渉することで強め合ったり／弱め合ったりする</a:t>
            </a:r>
          </a:p>
        </p:txBody>
      </p:sp>
    </p:spTree>
    <p:extLst>
      <p:ext uri="{BB962C8B-B14F-4D97-AF65-F5344CB8AC3E}">
        <p14:creationId xmlns:p14="http://schemas.microsoft.com/office/powerpoint/2010/main" val="3510840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CC6C612-93AF-27C9-B199-8DB915F34D1E}"/>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110170" y="537564"/>
            <a:ext cx="9335226" cy="6217407"/>
          </a:xfrm>
          <a:prstGeom prst="rect">
            <a:avLst/>
          </a:prstGeom>
        </p:spPr>
      </p:pic>
      <p:sp>
        <p:nvSpPr>
          <p:cNvPr id="2" name="タイトル 1">
            <a:extLst>
              <a:ext uri="{FF2B5EF4-FFF2-40B4-BE49-F238E27FC236}">
                <a16:creationId xmlns:a16="http://schemas.microsoft.com/office/drawing/2014/main" id="{A526167D-D0CB-2842-A03C-9A417975E3D1}"/>
              </a:ext>
            </a:extLst>
          </p:cNvPr>
          <p:cNvSpPr>
            <a:spLocks noGrp="1"/>
          </p:cNvSpPr>
          <p:nvPr>
            <p:ph type="title"/>
          </p:nvPr>
        </p:nvSpPr>
        <p:spPr/>
        <p:txBody>
          <a:bodyPr/>
          <a:lstStyle/>
          <a:p>
            <a:r>
              <a:rPr kumimoji="1" lang="en-US" altLang="ja-JP" dirty="0"/>
              <a:t>UI</a:t>
            </a:r>
            <a:r>
              <a:rPr kumimoji="1" lang="ja-JP" altLang="en-US" dirty="0"/>
              <a:t>と</a:t>
            </a:r>
            <a:r>
              <a:rPr kumimoji="1" lang="en-US" altLang="ja-JP" dirty="0"/>
              <a:t>UX</a:t>
            </a:r>
            <a:r>
              <a:rPr kumimoji="1" lang="ja-JP" altLang="en-US" dirty="0"/>
              <a:t>の関係</a:t>
            </a:r>
          </a:p>
        </p:txBody>
      </p:sp>
      <p:sp>
        <p:nvSpPr>
          <p:cNvPr id="3" name="テキスト ボックス 2">
            <a:extLst>
              <a:ext uri="{FF2B5EF4-FFF2-40B4-BE49-F238E27FC236}">
                <a16:creationId xmlns:a16="http://schemas.microsoft.com/office/drawing/2014/main" id="{91E6AFAA-FFAE-DF4A-8633-4340A85C2C1D}"/>
              </a:ext>
            </a:extLst>
          </p:cNvPr>
          <p:cNvSpPr txBox="1"/>
          <p:nvPr/>
        </p:nvSpPr>
        <p:spPr>
          <a:xfrm>
            <a:off x="329964" y="863194"/>
            <a:ext cx="780983" cy="646331"/>
          </a:xfrm>
          <a:prstGeom prst="rect">
            <a:avLst/>
          </a:prstGeom>
          <a:noFill/>
        </p:spPr>
        <p:txBody>
          <a:bodyPr wrap="none" rtlCol="0">
            <a:spAutoFit/>
          </a:bodyPr>
          <a:lstStyle/>
          <a:p>
            <a:r>
              <a:rPr lang="en-US" altLang="ja-JP" sz="3600" b="1" dirty="0">
                <a:solidFill>
                  <a:schemeClr val="bg1"/>
                </a:solidFill>
                <a:effectLst>
                  <a:outerShdw blurRad="50800" dist="73029" dir="6060000" sx="102808" sy="102808" algn="tl" rotWithShape="0">
                    <a:prstClr val="black">
                      <a:alpha val="40000"/>
                    </a:prstClr>
                  </a:outerShdw>
                </a:effectLst>
                <a:latin typeface="Meiryo" panose="020B0604030504040204" pitchFamily="34" charset="-128"/>
                <a:ea typeface="Meiryo" panose="020B0604030504040204" pitchFamily="34" charset="-128"/>
              </a:rPr>
              <a:t>UI</a:t>
            </a:r>
            <a:endParaRPr kumimoji="1" lang="ja-JP" altLang="en-US" sz="3600" b="1">
              <a:solidFill>
                <a:schemeClr val="bg1"/>
              </a:solidFill>
              <a:effectLst>
                <a:outerShdw blurRad="50800" dist="73029" dir="6060000" sx="102808" sy="102808"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81ABB3C4-5F29-CE44-B8F5-E6FBC9A78CD5}"/>
              </a:ext>
            </a:extLst>
          </p:cNvPr>
          <p:cNvSpPr txBox="1"/>
          <p:nvPr/>
        </p:nvSpPr>
        <p:spPr>
          <a:xfrm>
            <a:off x="7983359" y="863194"/>
            <a:ext cx="881973" cy="646331"/>
          </a:xfrm>
          <a:prstGeom prst="rect">
            <a:avLst/>
          </a:prstGeom>
          <a:noFill/>
        </p:spPr>
        <p:txBody>
          <a:bodyPr wrap="none" rtlCol="0">
            <a:spAutoFit/>
          </a:bodyPr>
          <a:lstStyle/>
          <a:p>
            <a:r>
              <a:rPr lang="en-US" altLang="ja-JP" sz="3600" b="1" dirty="0">
                <a:solidFill>
                  <a:schemeClr val="bg1"/>
                </a:solidFill>
                <a:effectLst>
                  <a:outerShdw blurRad="50800" dist="73029" dir="6060000" sx="102808" sy="102808" algn="tl" rotWithShape="0">
                    <a:prstClr val="black">
                      <a:alpha val="40000"/>
                    </a:prstClr>
                  </a:outerShdw>
                </a:effectLst>
                <a:latin typeface="Meiryo" panose="020B0604030504040204" pitchFamily="34" charset="-128"/>
                <a:ea typeface="Meiryo" panose="020B0604030504040204" pitchFamily="34" charset="-128"/>
              </a:rPr>
              <a:t>UX</a:t>
            </a:r>
            <a:endParaRPr kumimoji="1" lang="ja-JP" altLang="en-US" sz="3600" b="1">
              <a:solidFill>
                <a:schemeClr val="bg1"/>
              </a:solidFill>
              <a:effectLst>
                <a:outerShdw blurRad="50800" dist="73029" dir="6060000" sx="102808" sy="102808"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F4C7168A-361D-7BA3-3EB7-307394732F38}"/>
              </a:ext>
            </a:extLst>
          </p:cNvPr>
          <p:cNvSpPr txBox="1"/>
          <p:nvPr/>
        </p:nvSpPr>
        <p:spPr>
          <a:xfrm>
            <a:off x="230400" y="5994806"/>
            <a:ext cx="2031325" cy="461665"/>
          </a:xfrm>
          <a:prstGeom prst="rect">
            <a:avLst/>
          </a:prstGeom>
          <a:noFill/>
        </p:spPr>
        <p:txBody>
          <a:bodyPr wrap="none" rtlCol="0">
            <a:spAutoFit/>
          </a:bodyPr>
          <a:lstStyle/>
          <a:p>
            <a:r>
              <a:rPr lang="ja-JP" altLang="en-US" sz="2400" b="1">
                <a:solidFill>
                  <a:schemeClr val="bg1"/>
                </a:solidFill>
                <a:effectLst>
                  <a:outerShdw blurRad="50800" dist="73029" dir="6060000" sx="102808" sy="102808" algn="tl" rotWithShape="0">
                    <a:prstClr val="black">
                      <a:alpha val="40000"/>
                    </a:prstClr>
                  </a:outerShdw>
                </a:effectLst>
                <a:latin typeface="Meiryo" panose="020B0604030504040204" pitchFamily="34" charset="-128"/>
                <a:ea typeface="Meiryo" panose="020B0604030504040204" pitchFamily="34" charset="-128"/>
              </a:rPr>
              <a:t>提供側の視点</a:t>
            </a:r>
            <a:endParaRPr kumimoji="1" lang="ja-JP" altLang="en-US" sz="2400" b="1">
              <a:solidFill>
                <a:schemeClr val="bg1"/>
              </a:solidFill>
              <a:effectLst>
                <a:outerShdw blurRad="50800" dist="73029" dir="6060000" sx="102808" sy="102808"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4F8F1CE0-CB9B-9390-73D1-C1820F953A24}"/>
              </a:ext>
            </a:extLst>
          </p:cNvPr>
          <p:cNvSpPr txBox="1"/>
          <p:nvPr/>
        </p:nvSpPr>
        <p:spPr>
          <a:xfrm>
            <a:off x="6218454" y="5994806"/>
            <a:ext cx="2646878" cy="461665"/>
          </a:xfrm>
          <a:prstGeom prst="rect">
            <a:avLst/>
          </a:prstGeom>
          <a:noFill/>
        </p:spPr>
        <p:txBody>
          <a:bodyPr wrap="none" rtlCol="0">
            <a:spAutoFit/>
          </a:bodyPr>
          <a:lstStyle/>
          <a:p>
            <a:pPr algn="r"/>
            <a:r>
              <a:rPr lang="ja-JP" altLang="en-US" sz="2400" b="1">
                <a:solidFill>
                  <a:schemeClr val="bg1"/>
                </a:solidFill>
                <a:effectLst>
                  <a:outerShdw blurRad="50800" dist="73029" dir="6060000" sx="102808" sy="102808" algn="tl" rotWithShape="0">
                    <a:prstClr val="black">
                      <a:alpha val="40000"/>
                    </a:prstClr>
                  </a:outerShdw>
                </a:effectLst>
                <a:latin typeface="Meiryo" panose="020B0604030504040204" pitchFamily="34" charset="-128"/>
                <a:ea typeface="Meiryo" panose="020B0604030504040204" pitchFamily="34" charset="-128"/>
              </a:rPr>
              <a:t>ユーザー側の視点</a:t>
            </a:r>
            <a:endParaRPr kumimoji="1" lang="ja-JP" altLang="en-US" sz="2400" b="1">
              <a:solidFill>
                <a:schemeClr val="bg1"/>
              </a:solidFill>
              <a:effectLst>
                <a:outerShdw blurRad="50800" dist="73029" dir="6060000" sx="102808" sy="102808"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0003134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026234-08AB-E6DF-DBD0-E290EEF982E4}"/>
              </a:ext>
            </a:extLst>
          </p:cNvPr>
          <p:cNvSpPr>
            <a:spLocks noGrp="1"/>
          </p:cNvSpPr>
          <p:nvPr>
            <p:ph type="title"/>
          </p:nvPr>
        </p:nvSpPr>
        <p:spPr/>
        <p:txBody>
          <a:bodyPr/>
          <a:lstStyle/>
          <a:p>
            <a:r>
              <a:rPr kumimoji="1" lang="ja-JP" altLang="en-US" dirty="0"/>
              <a:t>二重スリット実験</a:t>
            </a:r>
          </a:p>
        </p:txBody>
      </p:sp>
      <p:sp>
        <p:nvSpPr>
          <p:cNvPr id="135" name="正方形/長方形 134">
            <a:extLst>
              <a:ext uri="{FF2B5EF4-FFF2-40B4-BE49-F238E27FC236}">
                <a16:creationId xmlns:a16="http://schemas.microsoft.com/office/drawing/2014/main" id="{A20816B7-4E57-04AA-7D42-F3CF67B6E086}"/>
              </a:ext>
            </a:extLst>
          </p:cNvPr>
          <p:cNvSpPr/>
          <p:nvPr/>
        </p:nvSpPr>
        <p:spPr>
          <a:xfrm>
            <a:off x="1080567" y="3784636"/>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円/楕円 138">
            <a:extLst>
              <a:ext uri="{FF2B5EF4-FFF2-40B4-BE49-F238E27FC236}">
                <a16:creationId xmlns:a16="http://schemas.microsoft.com/office/drawing/2014/main" id="{501D457A-95E0-6DBA-2382-C9643A119218}"/>
              </a:ext>
            </a:extLst>
          </p:cNvPr>
          <p:cNvSpPr/>
          <p:nvPr/>
        </p:nvSpPr>
        <p:spPr>
          <a:xfrm>
            <a:off x="1875041" y="6126819"/>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8" name="グループ化 167">
            <a:extLst>
              <a:ext uri="{FF2B5EF4-FFF2-40B4-BE49-F238E27FC236}">
                <a16:creationId xmlns:a16="http://schemas.microsoft.com/office/drawing/2014/main" id="{FDAD09A2-381E-9CE4-B94D-78BE54761CCE}"/>
              </a:ext>
            </a:extLst>
          </p:cNvPr>
          <p:cNvGrpSpPr/>
          <p:nvPr/>
        </p:nvGrpSpPr>
        <p:grpSpPr>
          <a:xfrm>
            <a:off x="1244968" y="5313764"/>
            <a:ext cx="1476164" cy="1481336"/>
            <a:chOff x="905937" y="5102026"/>
            <a:chExt cx="1476164" cy="1481336"/>
          </a:xfrm>
        </p:grpSpPr>
        <p:sp>
          <p:nvSpPr>
            <p:cNvPr id="140" name="円弧 139">
              <a:extLst>
                <a:ext uri="{FF2B5EF4-FFF2-40B4-BE49-F238E27FC236}">
                  <a16:creationId xmlns:a16="http://schemas.microsoft.com/office/drawing/2014/main" id="{71DEE5AE-4B80-09DD-95BD-53825C4701EC}"/>
                </a:ext>
              </a:extLst>
            </p:cNvPr>
            <p:cNvSpPr/>
            <p:nvPr/>
          </p:nvSpPr>
          <p:spPr>
            <a:xfrm rot="18891299">
              <a:off x="903351" y="5104612"/>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1" name="円弧 140">
              <a:extLst>
                <a:ext uri="{FF2B5EF4-FFF2-40B4-BE49-F238E27FC236}">
                  <a16:creationId xmlns:a16="http://schemas.microsoft.com/office/drawing/2014/main" id="{CFC40715-3675-39B3-0CC4-BD5EA7E7E6BF}"/>
                </a:ext>
              </a:extLst>
            </p:cNvPr>
            <p:cNvSpPr/>
            <p:nvPr/>
          </p:nvSpPr>
          <p:spPr>
            <a:xfrm rot="18891299">
              <a:off x="1117682"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2" name="円弧 141">
              <a:extLst>
                <a:ext uri="{FF2B5EF4-FFF2-40B4-BE49-F238E27FC236}">
                  <a16:creationId xmlns:a16="http://schemas.microsoft.com/office/drawing/2014/main" id="{AC4E8F29-9F5E-87CC-3083-A0BBEBBBFBD3}"/>
                </a:ext>
              </a:extLst>
            </p:cNvPr>
            <p:cNvSpPr/>
            <p:nvPr/>
          </p:nvSpPr>
          <p:spPr>
            <a:xfrm rot="18891299">
              <a:off x="1294730"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3" name="円弧 142">
              <a:extLst>
                <a:ext uri="{FF2B5EF4-FFF2-40B4-BE49-F238E27FC236}">
                  <a16:creationId xmlns:a16="http://schemas.microsoft.com/office/drawing/2014/main" id="{17C9B654-B5B5-E770-53EE-0C6C31BDE8C9}"/>
                </a:ext>
              </a:extLst>
            </p:cNvPr>
            <p:cNvSpPr/>
            <p:nvPr/>
          </p:nvSpPr>
          <p:spPr>
            <a:xfrm rot="18891299">
              <a:off x="1390085"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178" name="上矢印 177">
            <a:extLst>
              <a:ext uri="{FF2B5EF4-FFF2-40B4-BE49-F238E27FC236}">
                <a16:creationId xmlns:a16="http://schemas.microsoft.com/office/drawing/2014/main" id="{02BD0852-2ABC-AC7B-85CF-F35A6BF7FD1B}"/>
              </a:ext>
            </a:extLst>
          </p:cNvPr>
          <p:cNvSpPr/>
          <p:nvPr/>
        </p:nvSpPr>
        <p:spPr>
          <a:xfrm flipH="1">
            <a:off x="1877185" y="5343662"/>
            <a:ext cx="213877" cy="706237"/>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a:extLst>
              <a:ext uri="{FF2B5EF4-FFF2-40B4-BE49-F238E27FC236}">
                <a16:creationId xmlns:a16="http://schemas.microsoft.com/office/drawing/2014/main" id="{F065EF8F-65A0-5A46-15B5-34F611A7436B}"/>
              </a:ext>
            </a:extLst>
          </p:cNvPr>
          <p:cNvSpPr/>
          <p:nvPr/>
        </p:nvSpPr>
        <p:spPr>
          <a:xfrm>
            <a:off x="1082688" y="5116287"/>
            <a:ext cx="883947" cy="11988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正方形/長方形 198">
            <a:extLst>
              <a:ext uri="{FF2B5EF4-FFF2-40B4-BE49-F238E27FC236}">
                <a16:creationId xmlns:a16="http://schemas.microsoft.com/office/drawing/2014/main" id="{2641E680-CF73-B83D-D8F4-70B580C994D3}"/>
              </a:ext>
            </a:extLst>
          </p:cNvPr>
          <p:cNvSpPr/>
          <p:nvPr/>
        </p:nvSpPr>
        <p:spPr>
          <a:xfrm>
            <a:off x="2018210" y="5116286"/>
            <a:ext cx="885365"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6" name="グループ化 205">
            <a:extLst>
              <a:ext uri="{FF2B5EF4-FFF2-40B4-BE49-F238E27FC236}">
                <a16:creationId xmlns:a16="http://schemas.microsoft.com/office/drawing/2014/main" id="{C1B07E61-A7F7-D6E4-8FFF-2CF29CE6693F}"/>
              </a:ext>
            </a:extLst>
          </p:cNvPr>
          <p:cNvGrpSpPr/>
          <p:nvPr/>
        </p:nvGrpSpPr>
        <p:grpSpPr>
          <a:xfrm>
            <a:off x="1034030" y="4043088"/>
            <a:ext cx="1938063" cy="1944853"/>
            <a:chOff x="6647630" y="3917784"/>
            <a:chExt cx="1938063" cy="1944853"/>
          </a:xfrm>
        </p:grpSpPr>
        <p:sp>
          <p:nvSpPr>
            <p:cNvPr id="200" name="円弧 199">
              <a:extLst>
                <a:ext uri="{FF2B5EF4-FFF2-40B4-BE49-F238E27FC236}">
                  <a16:creationId xmlns:a16="http://schemas.microsoft.com/office/drawing/2014/main" id="{1FB5ADCC-59B3-0400-EB95-BD40CF360A64}"/>
                </a:ext>
              </a:extLst>
            </p:cNvPr>
            <p:cNvSpPr/>
            <p:nvPr/>
          </p:nvSpPr>
          <p:spPr>
            <a:xfrm rot="18891299">
              <a:off x="6880354" y="410653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1" name="円弧 200">
              <a:extLst>
                <a:ext uri="{FF2B5EF4-FFF2-40B4-BE49-F238E27FC236}">
                  <a16:creationId xmlns:a16="http://schemas.microsoft.com/office/drawing/2014/main" id="{E1757A7B-3A97-6534-04DB-2DCBF16B3C05}"/>
                </a:ext>
              </a:extLst>
            </p:cNvPr>
            <p:cNvSpPr/>
            <p:nvPr/>
          </p:nvSpPr>
          <p:spPr>
            <a:xfrm rot="18891299">
              <a:off x="7094685" y="430192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2" name="円弧 201">
              <a:extLst>
                <a:ext uri="{FF2B5EF4-FFF2-40B4-BE49-F238E27FC236}">
                  <a16:creationId xmlns:a16="http://schemas.microsoft.com/office/drawing/2014/main" id="{DDDC19F4-18AE-A741-C7BE-39D607A69384}"/>
                </a:ext>
              </a:extLst>
            </p:cNvPr>
            <p:cNvSpPr/>
            <p:nvPr/>
          </p:nvSpPr>
          <p:spPr>
            <a:xfrm rot="18891299">
              <a:off x="7271733" y="449654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3" name="円弧 202">
              <a:extLst>
                <a:ext uri="{FF2B5EF4-FFF2-40B4-BE49-F238E27FC236}">
                  <a16:creationId xmlns:a16="http://schemas.microsoft.com/office/drawing/2014/main" id="{3768DD28-533A-F7DA-8A75-FE05DD4B3F82}"/>
                </a:ext>
              </a:extLst>
            </p:cNvPr>
            <p:cNvSpPr/>
            <p:nvPr/>
          </p:nvSpPr>
          <p:spPr>
            <a:xfrm rot="18891299">
              <a:off x="7367088" y="468308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4" name="円弧 203">
              <a:extLst>
                <a:ext uri="{FF2B5EF4-FFF2-40B4-BE49-F238E27FC236}">
                  <a16:creationId xmlns:a16="http://schemas.microsoft.com/office/drawing/2014/main" id="{A33D5D46-A796-DC35-FF56-2A1F782A9C0D}"/>
                </a:ext>
              </a:extLst>
            </p:cNvPr>
            <p:cNvSpPr/>
            <p:nvPr/>
          </p:nvSpPr>
          <p:spPr>
            <a:xfrm rot="18891299">
              <a:off x="7473507" y="485485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5" name="円弧 204">
              <a:extLst>
                <a:ext uri="{FF2B5EF4-FFF2-40B4-BE49-F238E27FC236}">
                  <a16:creationId xmlns:a16="http://schemas.microsoft.com/office/drawing/2014/main" id="{BC2FAA67-1862-EDBD-A5F8-14AA884F68A7}"/>
                </a:ext>
              </a:extLst>
            </p:cNvPr>
            <p:cNvSpPr/>
            <p:nvPr/>
          </p:nvSpPr>
          <p:spPr>
            <a:xfrm rot="18891299">
              <a:off x="6644235" y="3921179"/>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210" name="テキスト ボックス 209">
            <a:extLst>
              <a:ext uri="{FF2B5EF4-FFF2-40B4-BE49-F238E27FC236}">
                <a16:creationId xmlns:a16="http://schemas.microsoft.com/office/drawing/2014/main" id="{8B752A7D-D8D0-CCE5-1248-3E743DEF23B6}"/>
              </a:ext>
            </a:extLst>
          </p:cNvPr>
          <p:cNvSpPr txBox="1"/>
          <p:nvPr/>
        </p:nvSpPr>
        <p:spPr>
          <a:xfrm>
            <a:off x="446143" y="4972371"/>
            <a:ext cx="697627" cy="400110"/>
          </a:xfrm>
          <a:prstGeom prst="rect">
            <a:avLst/>
          </a:prstGeom>
          <a:noFill/>
        </p:spPr>
        <p:txBody>
          <a:bodyPr wrap="none" rtlCol="0">
            <a:spAutoFit/>
          </a:bodyPr>
          <a:lstStyle/>
          <a:p>
            <a:pPr algn="r"/>
            <a:r>
              <a:rPr lang="ja-JP" altLang="en-US" sz="1000">
                <a:latin typeface="Meiryo" panose="020B0604030504040204" pitchFamily="34" charset="-128"/>
                <a:ea typeface="Meiryo" panose="020B0604030504040204" pitchFamily="34" charset="-128"/>
              </a:rPr>
              <a:t>スリット</a:t>
            </a:r>
            <a:endParaRPr lang="en-US" altLang="ja-JP" sz="1000" dirty="0">
              <a:latin typeface="Meiryo" panose="020B0604030504040204" pitchFamily="34" charset="-128"/>
              <a:ea typeface="Meiryo" panose="020B0604030504040204" pitchFamily="34" charset="-128"/>
            </a:endParaRPr>
          </a:p>
          <a:p>
            <a:pPr algn="r"/>
            <a:r>
              <a:rPr kumimoji="1" lang="ja-JP" altLang="en-US" sz="1000">
                <a:latin typeface="Meiryo" panose="020B0604030504040204" pitchFamily="34" charset="-128"/>
                <a:ea typeface="Meiryo" panose="020B0604030504040204" pitchFamily="34" charset="-128"/>
              </a:rPr>
              <a:t>（隙間）</a:t>
            </a:r>
          </a:p>
        </p:txBody>
      </p:sp>
      <p:cxnSp>
        <p:nvCxnSpPr>
          <p:cNvPr id="214" name="直線コネクタ 213">
            <a:extLst>
              <a:ext uri="{FF2B5EF4-FFF2-40B4-BE49-F238E27FC236}">
                <a16:creationId xmlns:a16="http://schemas.microsoft.com/office/drawing/2014/main" id="{50CA59BA-29A9-185F-67F5-B0F970D3FD51}"/>
              </a:ext>
            </a:extLst>
          </p:cNvPr>
          <p:cNvCxnSpPr>
            <a:cxnSpLocks/>
          </p:cNvCxnSpPr>
          <p:nvPr/>
        </p:nvCxnSpPr>
        <p:spPr>
          <a:xfrm flipH="1">
            <a:off x="2893492" y="2402182"/>
            <a:ext cx="20024" cy="1369851"/>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6" name="直線コネクタ 215">
            <a:extLst>
              <a:ext uri="{FF2B5EF4-FFF2-40B4-BE49-F238E27FC236}">
                <a16:creationId xmlns:a16="http://schemas.microsoft.com/office/drawing/2014/main" id="{3BA1BD52-46D3-50AA-21DB-DEC6A09A881B}"/>
              </a:ext>
            </a:extLst>
          </p:cNvPr>
          <p:cNvCxnSpPr>
            <a:cxnSpLocks/>
          </p:cNvCxnSpPr>
          <p:nvPr/>
        </p:nvCxnSpPr>
        <p:spPr>
          <a:xfrm>
            <a:off x="1080567" y="2387577"/>
            <a:ext cx="0" cy="1384456"/>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87" name="テキスト ボックス 286">
            <a:extLst>
              <a:ext uri="{FF2B5EF4-FFF2-40B4-BE49-F238E27FC236}">
                <a16:creationId xmlns:a16="http://schemas.microsoft.com/office/drawing/2014/main" id="{E0FB4361-5ABB-02EB-E664-164DA5310D8A}"/>
              </a:ext>
            </a:extLst>
          </p:cNvPr>
          <p:cNvSpPr txBox="1"/>
          <p:nvPr/>
        </p:nvSpPr>
        <p:spPr>
          <a:xfrm>
            <a:off x="1440686" y="3029947"/>
            <a:ext cx="1082349" cy="307777"/>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干渉がない</a:t>
            </a:r>
          </a:p>
        </p:txBody>
      </p:sp>
      <p:sp>
        <p:nvSpPr>
          <p:cNvPr id="115" name="テキスト ボックス 114">
            <a:extLst>
              <a:ext uri="{FF2B5EF4-FFF2-40B4-BE49-F238E27FC236}">
                <a16:creationId xmlns:a16="http://schemas.microsoft.com/office/drawing/2014/main" id="{873B96E8-8B3E-DD37-846D-E3297B5F33F6}"/>
              </a:ext>
            </a:extLst>
          </p:cNvPr>
          <p:cNvSpPr txBox="1"/>
          <p:nvPr/>
        </p:nvSpPr>
        <p:spPr>
          <a:xfrm>
            <a:off x="4331886" y="877899"/>
            <a:ext cx="3075677" cy="338554"/>
          </a:xfrm>
          <a:prstGeom prst="rect">
            <a:avLst/>
          </a:prstGeom>
          <a:noFill/>
        </p:spPr>
        <p:txBody>
          <a:bodyPr wrap="square" rtlCol="0">
            <a:spAutoFit/>
          </a:bodyPr>
          <a:lstStyle/>
          <a:p>
            <a:pPr algn="ctr"/>
            <a:r>
              <a:rPr lang="ja-JP" altLang="en-US" sz="1600">
                <a:solidFill>
                  <a:schemeClr val="accent6">
                    <a:lumMod val="75000"/>
                  </a:schemeClr>
                </a:solidFill>
                <a:latin typeface="Meiryo" panose="020B0604030504040204" pitchFamily="34" charset="-128"/>
                <a:ea typeface="Meiryo" panose="020B0604030504040204" pitchFamily="34" charset="-128"/>
              </a:rPr>
              <a:t>干渉縞のパターンが異なる</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grpSp>
        <p:nvGrpSpPr>
          <p:cNvPr id="393" name="グループ化 392">
            <a:extLst>
              <a:ext uri="{FF2B5EF4-FFF2-40B4-BE49-F238E27FC236}">
                <a16:creationId xmlns:a16="http://schemas.microsoft.com/office/drawing/2014/main" id="{BEE84864-4F16-39E4-D358-C4EC8686B950}"/>
              </a:ext>
            </a:extLst>
          </p:cNvPr>
          <p:cNvGrpSpPr/>
          <p:nvPr/>
        </p:nvGrpSpPr>
        <p:grpSpPr>
          <a:xfrm>
            <a:off x="5762861" y="2389942"/>
            <a:ext cx="3116656" cy="4383206"/>
            <a:chOff x="5762861" y="2389942"/>
            <a:chExt cx="3116656" cy="4383206"/>
          </a:xfrm>
        </p:grpSpPr>
        <p:grpSp>
          <p:nvGrpSpPr>
            <p:cNvPr id="80" name="グループ化 79">
              <a:extLst>
                <a:ext uri="{FF2B5EF4-FFF2-40B4-BE49-F238E27FC236}">
                  <a16:creationId xmlns:a16="http://schemas.microsoft.com/office/drawing/2014/main" id="{56AEC4AA-5147-C8AD-02FC-3D00B060B69E}"/>
                </a:ext>
              </a:extLst>
            </p:cNvPr>
            <p:cNvGrpSpPr/>
            <p:nvPr/>
          </p:nvGrpSpPr>
          <p:grpSpPr>
            <a:xfrm>
              <a:off x="5762861" y="4089397"/>
              <a:ext cx="1938063" cy="1944853"/>
              <a:chOff x="33953" y="2109741"/>
              <a:chExt cx="1938063" cy="1944853"/>
            </a:xfrm>
          </p:grpSpPr>
          <p:grpSp>
            <p:nvGrpSpPr>
              <p:cNvPr id="94" name="グループ化 93">
                <a:extLst>
                  <a:ext uri="{FF2B5EF4-FFF2-40B4-BE49-F238E27FC236}">
                    <a16:creationId xmlns:a16="http://schemas.microsoft.com/office/drawing/2014/main" id="{5FAB51E0-AFDF-AC7A-70AC-18BB6B9C0A46}"/>
                  </a:ext>
                </a:extLst>
              </p:cNvPr>
              <p:cNvGrpSpPr/>
              <p:nvPr/>
            </p:nvGrpSpPr>
            <p:grpSpPr>
              <a:xfrm>
                <a:off x="269263" y="2295906"/>
                <a:ext cx="1476164" cy="1481336"/>
                <a:chOff x="247837" y="2271209"/>
                <a:chExt cx="1476164" cy="1481336"/>
              </a:xfrm>
            </p:grpSpPr>
            <p:sp>
              <p:nvSpPr>
                <p:cNvPr id="96" name="円弧 95">
                  <a:extLst>
                    <a:ext uri="{FF2B5EF4-FFF2-40B4-BE49-F238E27FC236}">
                      <a16:creationId xmlns:a16="http://schemas.microsoft.com/office/drawing/2014/main" id="{8111410F-328C-9F28-03FE-76132789497A}"/>
                    </a:ext>
                  </a:extLst>
                </p:cNvPr>
                <p:cNvSpPr/>
                <p:nvPr/>
              </p:nvSpPr>
              <p:spPr>
                <a:xfrm rot="18891299">
                  <a:off x="245251" y="2273795"/>
                  <a:ext cx="1481336" cy="1476164"/>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97" name="グループ化 96">
                  <a:extLst>
                    <a:ext uri="{FF2B5EF4-FFF2-40B4-BE49-F238E27FC236}">
                      <a16:creationId xmlns:a16="http://schemas.microsoft.com/office/drawing/2014/main" id="{9AAD4034-9D29-E765-BDD1-D5EB16900F78}"/>
                    </a:ext>
                  </a:extLst>
                </p:cNvPr>
                <p:cNvGrpSpPr/>
                <p:nvPr/>
              </p:nvGrpSpPr>
              <p:grpSpPr>
                <a:xfrm>
                  <a:off x="461420" y="2467350"/>
                  <a:ext cx="1049004" cy="1052679"/>
                  <a:chOff x="461420" y="2467350"/>
                  <a:chExt cx="1049004" cy="1052679"/>
                </a:xfrm>
              </p:grpSpPr>
              <p:sp>
                <p:nvSpPr>
                  <p:cNvPr id="98" name="円弧 97">
                    <a:extLst>
                      <a:ext uri="{FF2B5EF4-FFF2-40B4-BE49-F238E27FC236}">
                        <a16:creationId xmlns:a16="http://schemas.microsoft.com/office/drawing/2014/main" id="{8998CDA3-7695-F290-E21D-393189F56BBF}"/>
                      </a:ext>
                    </a:extLst>
                  </p:cNvPr>
                  <p:cNvSpPr/>
                  <p:nvPr/>
                </p:nvSpPr>
                <p:spPr>
                  <a:xfrm rot="18891299">
                    <a:off x="459582" y="2469188"/>
                    <a:ext cx="1052679" cy="1049004"/>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9" name="円弧 98">
                    <a:extLst>
                      <a:ext uri="{FF2B5EF4-FFF2-40B4-BE49-F238E27FC236}">
                        <a16:creationId xmlns:a16="http://schemas.microsoft.com/office/drawing/2014/main" id="{E9EB4886-3659-2C92-DC5A-C5BDC3382FC0}"/>
                      </a:ext>
                    </a:extLst>
                  </p:cNvPr>
                  <p:cNvSpPr/>
                  <p:nvPr/>
                </p:nvSpPr>
                <p:spPr>
                  <a:xfrm rot="18891299">
                    <a:off x="636630" y="2663807"/>
                    <a:ext cx="698576" cy="696138"/>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0" name="円弧 99">
                    <a:extLst>
                      <a:ext uri="{FF2B5EF4-FFF2-40B4-BE49-F238E27FC236}">
                        <a16:creationId xmlns:a16="http://schemas.microsoft.com/office/drawing/2014/main" id="{0C2E6BD9-B261-169B-4236-BA3BD8ED8867}"/>
                      </a:ext>
                    </a:extLst>
                  </p:cNvPr>
                  <p:cNvSpPr/>
                  <p:nvPr/>
                </p:nvSpPr>
                <p:spPr>
                  <a:xfrm rot="18891299">
                    <a:off x="731985" y="2850345"/>
                    <a:ext cx="507867" cy="506095"/>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1" name="円弧 100">
                    <a:extLst>
                      <a:ext uri="{FF2B5EF4-FFF2-40B4-BE49-F238E27FC236}">
                        <a16:creationId xmlns:a16="http://schemas.microsoft.com/office/drawing/2014/main" id="{5E5A4395-6C38-4AB4-43D0-7591D5BA6733}"/>
                      </a:ext>
                    </a:extLst>
                  </p:cNvPr>
                  <p:cNvSpPr/>
                  <p:nvPr/>
                </p:nvSpPr>
                <p:spPr>
                  <a:xfrm rot="18891299">
                    <a:off x="838404" y="3022116"/>
                    <a:ext cx="286310" cy="285311"/>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95" name="円弧 94">
                <a:extLst>
                  <a:ext uri="{FF2B5EF4-FFF2-40B4-BE49-F238E27FC236}">
                    <a16:creationId xmlns:a16="http://schemas.microsoft.com/office/drawing/2014/main" id="{BB0C7CD7-91FA-3D4D-E836-A683D90A74D6}"/>
                  </a:ext>
                </a:extLst>
              </p:cNvPr>
              <p:cNvSpPr/>
              <p:nvPr/>
            </p:nvSpPr>
            <p:spPr>
              <a:xfrm rot="18891299">
                <a:off x="30558" y="2113136"/>
                <a:ext cx="1944853" cy="1938063"/>
              </a:xfrm>
              <a:prstGeom prst="arc">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392" name="グループ化 391">
              <a:extLst>
                <a:ext uri="{FF2B5EF4-FFF2-40B4-BE49-F238E27FC236}">
                  <a16:creationId xmlns:a16="http://schemas.microsoft.com/office/drawing/2014/main" id="{627831C0-2C4A-2D51-11DD-71DDEA7ACEF4}"/>
                </a:ext>
              </a:extLst>
            </p:cNvPr>
            <p:cNvGrpSpPr/>
            <p:nvPr/>
          </p:nvGrpSpPr>
          <p:grpSpPr>
            <a:xfrm>
              <a:off x="6136174" y="2389942"/>
              <a:ext cx="2743343" cy="4383206"/>
              <a:chOff x="6136174" y="2389942"/>
              <a:chExt cx="2743343" cy="4383206"/>
            </a:xfrm>
          </p:grpSpPr>
          <p:sp>
            <p:nvSpPr>
              <p:cNvPr id="76" name="円弧 75">
                <a:extLst>
                  <a:ext uri="{FF2B5EF4-FFF2-40B4-BE49-F238E27FC236}">
                    <a16:creationId xmlns:a16="http://schemas.microsoft.com/office/drawing/2014/main" id="{BFEEEE3C-27E5-A6CB-9242-67137FBA7CE4}"/>
                  </a:ext>
                </a:extLst>
              </p:cNvPr>
              <p:cNvSpPr/>
              <p:nvPr/>
            </p:nvSpPr>
            <p:spPr>
              <a:xfrm rot="17168005">
                <a:off x="6802966" y="5166089"/>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104" name="グループ化 103">
                <a:extLst>
                  <a:ext uri="{FF2B5EF4-FFF2-40B4-BE49-F238E27FC236}">
                    <a16:creationId xmlns:a16="http://schemas.microsoft.com/office/drawing/2014/main" id="{663947D5-6970-5345-130A-7C7435ABD9ED}"/>
                  </a:ext>
                </a:extLst>
              </p:cNvPr>
              <p:cNvGrpSpPr/>
              <p:nvPr/>
            </p:nvGrpSpPr>
            <p:grpSpPr>
              <a:xfrm rot="19876706">
                <a:off x="6873917" y="4828821"/>
                <a:ext cx="1049004" cy="1620680"/>
                <a:chOff x="6276422" y="4730166"/>
                <a:chExt cx="1049004" cy="1620680"/>
              </a:xfrm>
            </p:grpSpPr>
            <p:sp>
              <p:nvSpPr>
                <p:cNvPr id="77" name="円弧 76">
                  <a:extLst>
                    <a:ext uri="{FF2B5EF4-FFF2-40B4-BE49-F238E27FC236}">
                      <a16:creationId xmlns:a16="http://schemas.microsoft.com/office/drawing/2014/main" id="{C526E692-0575-0F41-0CE9-B66246B390F7}"/>
                    </a:ext>
                  </a:extLst>
                </p:cNvPr>
                <p:cNvSpPr/>
                <p:nvPr/>
              </p:nvSpPr>
              <p:spPr>
                <a:xfrm rot="18891299">
                  <a:off x="6274584" y="5300005"/>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 name="円弧 77">
                  <a:extLst>
                    <a:ext uri="{FF2B5EF4-FFF2-40B4-BE49-F238E27FC236}">
                      <a16:creationId xmlns:a16="http://schemas.microsoft.com/office/drawing/2014/main" id="{29F02C98-8B44-5254-8E17-06EC6B46E7F4}"/>
                    </a:ext>
                  </a:extLst>
                </p:cNvPr>
                <p:cNvSpPr/>
                <p:nvPr/>
              </p:nvSpPr>
              <p:spPr>
                <a:xfrm rot="18891299">
                  <a:off x="6451632" y="5494624"/>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 name="円弧 78">
                  <a:extLst>
                    <a:ext uri="{FF2B5EF4-FFF2-40B4-BE49-F238E27FC236}">
                      <a16:creationId xmlns:a16="http://schemas.microsoft.com/office/drawing/2014/main" id="{81A4EE03-B076-670B-CB80-55EA8AFAED81}"/>
                    </a:ext>
                  </a:extLst>
                </p:cNvPr>
                <p:cNvSpPr/>
                <p:nvPr/>
              </p:nvSpPr>
              <p:spPr>
                <a:xfrm rot="18891299">
                  <a:off x="6546987" y="5681162"/>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2" name="上矢印 81">
                  <a:extLst>
                    <a:ext uri="{FF2B5EF4-FFF2-40B4-BE49-F238E27FC236}">
                      <a16:creationId xmlns:a16="http://schemas.microsoft.com/office/drawing/2014/main" id="{C663D118-A20B-8BCA-EA7C-CC8FD0A5FEF4}"/>
                    </a:ext>
                  </a:extLst>
                </p:cNvPr>
                <p:cNvSpPr/>
                <p:nvPr/>
              </p:nvSpPr>
              <p:spPr>
                <a:xfrm rot="20671168">
                  <a:off x="6561500" y="4730166"/>
                  <a:ext cx="174074" cy="1112485"/>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矢印 82">
                  <a:extLst>
                    <a:ext uri="{FF2B5EF4-FFF2-40B4-BE49-F238E27FC236}">
                      <a16:creationId xmlns:a16="http://schemas.microsoft.com/office/drawing/2014/main" id="{9F16622D-D4E6-3315-0A61-AB13ABAED825}"/>
                    </a:ext>
                  </a:extLst>
                </p:cNvPr>
                <p:cNvSpPr/>
                <p:nvPr/>
              </p:nvSpPr>
              <p:spPr>
                <a:xfrm rot="1180610" flipH="1">
                  <a:off x="6901935" y="5052049"/>
                  <a:ext cx="209003" cy="811551"/>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6" name="円弧 105">
                <a:extLst>
                  <a:ext uri="{FF2B5EF4-FFF2-40B4-BE49-F238E27FC236}">
                    <a16:creationId xmlns:a16="http://schemas.microsoft.com/office/drawing/2014/main" id="{8E888CCE-6C7A-BAAE-89DA-64440B642C75}"/>
                  </a:ext>
                </a:extLst>
              </p:cNvPr>
              <p:cNvSpPr/>
              <p:nvPr/>
            </p:nvSpPr>
            <p:spPr>
              <a:xfrm rot="17168005">
                <a:off x="6592023" y="4980171"/>
                <a:ext cx="1796113" cy="1789842"/>
              </a:xfrm>
              <a:prstGeom prst="arc">
                <a:avLst>
                  <a:gd name="adj1" fmla="val 16200000"/>
                  <a:gd name="adj2" fmla="val 18949401"/>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689C9E59-76C7-5D71-F8E5-A1C3A55E6488}"/>
                  </a:ext>
                </a:extLst>
              </p:cNvPr>
              <p:cNvSpPr/>
              <p:nvPr/>
            </p:nvSpPr>
            <p:spPr>
              <a:xfrm>
                <a:off x="6200371" y="3772033"/>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7880E5D2-A779-B3A0-36DD-6D75F954477C}"/>
                  </a:ext>
                </a:extLst>
              </p:cNvPr>
              <p:cNvSpPr/>
              <p:nvPr/>
            </p:nvSpPr>
            <p:spPr>
              <a:xfrm>
                <a:off x="6192413" y="5103685"/>
                <a:ext cx="514400"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7641360E-C1ED-FFE4-AAD1-86401BC50F7E}"/>
                  </a:ext>
                </a:extLst>
              </p:cNvPr>
              <p:cNvSpPr/>
              <p:nvPr/>
            </p:nvSpPr>
            <p:spPr>
              <a:xfrm>
                <a:off x="6765646" y="5106104"/>
                <a:ext cx="674419"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376BD2EB-795C-84AB-26C7-D4598AE3B83E}"/>
                  </a:ext>
                </a:extLst>
              </p:cNvPr>
              <p:cNvSpPr/>
              <p:nvPr/>
            </p:nvSpPr>
            <p:spPr>
              <a:xfrm>
                <a:off x="7498899" y="5106104"/>
                <a:ext cx="514400"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4A4E0F37-0D2A-AB90-FDA2-5BFF42E0C3CE}"/>
                  </a:ext>
                </a:extLst>
              </p:cNvPr>
              <p:cNvSpPr/>
              <p:nvPr/>
            </p:nvSpPr>
            <p:spPr>
              <a:xfrm>
                <a:off x="7527143" y="6115027"/>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1" name="グループ化 80">
                <a:extLst>
                  <a:ext uri="{FF2B5EF4-FFF2-40B4-BE49-F238E27FC236}">
                    <a16:creationId xmlns:a16="http://schemas.microsoft.com/office/drawing/2014/main" id="{9BCAAC30-0ABD-7C6A-F5CA-97355F65DC6B}"/>
                  </a:ext>
                </a:extLst>
              </p:cNvPr>
              <p:cNvGrpSpPr/>
              <p:nvPr/>
            </p:nvGrpSpPr>
            <p:grpSpPr>
              <a:xfrm>
                <a:off x="6495230" y="3964519"/>
                <a:ext cx="1938063" cy="1944853"/>
                <a:chOff x="33953" y="2109741"/>
                <a:chExt cx="1938063" cy="1944853"/>
              </a:xfrm>
            </p:grpSpPr>
            <p:grpSp>
              <p:nvGrpSpPr>
                <p:cNvPr id="86" name="グループ化 85">
                  <a:extLst>
                    <a:ext uri="{FF2B5EF4-FFF2-40B4-BE49-F238E27FC236}">
                      <a16:creationId xmlns:a16="http://schemas.microsoft.com/office/drawing/2014/main" id="{7D4F27A8-C508-E1CC-D54E-320926A5341B}"/>
                    </a:ext>
                  </a:extLst>
                </p:cNvPr>
                <p:cNvGrpSpPr/>
                <p:nvPr/>
              </p:nvGrpSpPr>
              <p:grpSpPr>
                <a:xfrm>
                  <a:off x="269263" y="2295906"/>
                  <a:ext cx="1476164" cy="1481336"/>
                  <a:chOff x="247837" y="2271209"/>
                  <a:chExt cx="1476164" cy="1481336"/>
                </a:xfrm>
              </p:grpSpPr>
              <p:sp>
                <p:nvSpPr>
                  <p:cNvPr id="88" name="円弧 87">
                    <a:extLst>
                      <a:ext uri="{FF2B5EF4-FFF2-40B4-BE49-F238E27FC236}">
                        <a16:creationId xmlns:a16="http://schemas.microsoft.com/office/drawing/2014/main" id="{846D63BB-9626-09C7-10CD-AF109ADE6B8A}"/>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89" name="グループ化 88">
                    <a:extLst>
                      <a:ext uri="{FF2B5EF4-FFF2-40B4-BE49-F238E27FC236}">
                        <a16:creationId xmlns:a16="http://schemas.microsoft.com/office/drawing/2014/main" id="{B6BC8D07-811F-4BB2-262B-4BF5CD3D0E68}"/>
                      </a:ext>
                    </a:extLst>
                  </p:cNvPr>
                  <p:cNvGrpSpPr/>
                  <p:nvPr/>
                </p:nvGrpSpPr>
                <p:grpSpPr>
                  <a:xfrm>
                    <a:off x="461420" y="2467350"/>
                    <a:ext cx="1049004" cy="1052679"/>
                    <a:chOff x="461420" y="2467350"/>
                    <a:chExt cx="1049004" cy="1052679"/>
                  </a:xfrm>
                </p:grpSpPr>
                <p:sp>
                  <p:nvSpPr>
                    <p:cNvPr id="90" name="円弧 89">
                      <a:extLst>
                        <a:ext uri="{FF2B5EF4-FFF2-40B4-BE49-F238E27FC236}">
                          <a16:creationId xmlns:a16="http://schemas.microsoft.com/office/drawing/2014/main" id="{9B241E12-A9AB-2D83-CD96-C6C61EFBF60C}"/>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1" name="円弧 90">
                      <a:extLst>
                        <a:ext uri="{FF2B5EF4-FFF2-40B4-BE49-F238E27FC236}">
                          <a16:creationId xmlns:a16="http://schemas.microsoft.com/office/drawing/2014/main" id="{FC72A936-FBF1-68C9-139F-4006B2B70EC1}"/>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2" name="円弧 91">
                      <a:extLst>
                        <a:ext uri="{FF2B5EF4-FFF2-40B4-BE49-F238E27FC236}">
                          <a16:creationId xmlns:a16="http://schemas.microsoft.com/office/drawing/2014/main" id="{FF6477A6-6B20-BCAC-20C1-039CD173E044}"/>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3" name="円弧 92">
                      <a:extLst>
                        <a:ext uri="{FF2B5EF4-FFF2-40B4-BE49-F238E27FC236}">
                          <a16:creationId xmlns:a16="http://schemas.microsoft.com/office/drawing/2014/main" id="{0AE4E634-EE51-356F-2A1F-AE1E4D174E42}"/>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87" name="円弧 86">
                  <a:extLst>
                    <a:ext uri="{FF2B5EF4-FFF2-40B4-BE49-F238E27FC236}">
                      <a16:creationId xmlns:a16="http://schemas.microsoft.com/office/drawing/2014/main" id="{64A00277-72C0-397F-F612-58C1B7E24BAB}"/>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118" name="直線コネクタ 117">
                <a:extLst>
                  <a:ext uri="{FF2B5EF4-FFF2-40B4-BE49-F238E27FC236}">
                    <a16:creationId xmlns:a16="http://schemas.microsoft.com/office/drawing/2014/main" id="{E931FFF5-97C1-52FB-B4DD-E55F8CD51D05}"/>
                  </a:ext>
                </a:extLst>
              </p:cNvPr>
              <p:cNvCxnSpPr>
                <a:cxnSpLocks/>
              </p:cNvCxnSpPr>
              <p:nvPr/>
            </p:nvCxnSpPr>
            <p:spPr>
              <a:xfrm>
                <a:off x="6725573" y="4996193"/>
                <a:ext cx="1530824" cy="0"/>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119" name="直線コネクタ 118">
                <a:extLst>
                  <a:ext uri="{FF2B5EF4-FFF2-40B4-BE49-F238E27FC236}">
                    <a16:creationId xmlns:a16="http://schemas.microsoft.com/office/drawing/2014/main" id="{D4B4C3D7-69A4-206C-4979-83C88B82A818}"/>
                  </a:ext>
                </a:extLst>
              </p:cNvPr>
              <p:cNvCxnSpPr>
                <a:cxnSpLocks/>
              </p:cNvCxnSpPr>
              <p:nvPr/>
            </p:nvCxnSpPr>
            <p:spPr>
              <a:xfrm>
                <a:off x="7441041" y="4878478"/>
                <a:ext cx="810814" cy="3275"/>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122" name="直線矢印コネクタ 121">
                <a:extLst>
                  <a:ext uri="{FF2B5EF4-FFF2-40B4-BE49-F238E27FC236}">
                    <a16:creationId xmlns:a16="http://schemas.microsoft.com/office/drawing/2014/main" id="{CD2EF742-08C7-9B70-557E-7709392DFC49}"/>
                  </a:ext>
                </a:extLst>
              </p:cNvPr>
              <p:cNvCxnSpPr/>
              <p:nvPr/>
            </p:nvCxnSpPr>
            <p:spPr>
              <a:xfrm>
                <a:off x="8175542" y="4533073"/>
                <a:ext cx="0" cy="31902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23" name="直線矢印コネクタ 122">
                <a:extLst>
                  <a:ext uri="{FF2B5EF4-FFF2-40B4-BE49-F238E27FC236}">
                    <a16:creationId xmlns:a16="http://schemas.microsoft.com/office/drawing/2014/main" id="{490D7BB3-436E-4700-073E-E13FDB390314}"/>
                  </a:ext>
                </a:extLst>
              </p:cNvPr>
              <p:cNvCxnSpPr>
                <a:cxnSpLocks/>
              </p:cNvCxnSpPr>
              <p:nvPr/>
            </p:nvCxnSpPr>
            <p:spPr>
              <a:xfrm flipV="1">
                <a:off x="8175542" y="5002287"/>
                <a:ext cx="0" cy="34681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2" name="テキスト ボックス 131">
                <a:extLst>
                  <a:ext uri="{FF2B5EF4-FFF2-40B4-BE49-F238E27FC236}">
                    <a16:creationId xmlns:a16="http://schemas.microsoft.com/office/drawing/2014/main" id="{34664F03-8622-069B-88C1-90A200D5C2FB}"/>
                  </a:ext>
                </a:extLst>
              </p:cNvPr>
              <p:cNvSpPr txBox="1"/>
              <p:nvPr/>
            </p:nvSpPr>
            <p:spPr>
              <a:xfrm>
                <a:off x="7617633" y="5412253"/>
                <a:ext cx="1261884" cy="461665"/>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振動タイミング</a:t>
                </a:r>
                <a:endParaRPr lang="en-US" altLang="ja-JP" sz="1200" dirty="0">
                  <a:solidFill>
                    <a:srgbClr val="0070C0"/>
                  </a:solidFill>
                  <a:latin typeface="Meiryo" panose="020B0604030504040204" pitchFamily="34" charset="-128"/>
                  <a:ea typeface="Meiryo" panose="020B0604030504040204" pitchFamily="34" charset="-128"/>
                </a:endParaRPr>
              </a:p>
              <a:p>
                <a:pPr algn="ctr"/>
                <a:r>
                  <a:rPr lang="ja-JP" altLang="en-US" sz="1200">
                    <a:solidFill>
                      <a:srgbClr val="0070C0"/>
                    </a:solidFill>
                    <a:latin typeface="Meiryo" panose="020B0604030504040204" pitchFamily="34" charset="-128"/>
                    <a:ea typeface="Meiryo" panose="020B0604030504040204" pitchFamily="34" charset="-128"/>
                  </a:rPr>
                  <a:t>のずれが生じる</a:t>
                </a:r>
                <a:endParaRPr kumimoji="1" lang="ja-JP" altLang="en-US" sz="1200">
                  <a:solidFill>
                    <a:srgbClr val="0070C0"/>
                  </a:solidFill>
                  <a:latin typeface="Meiryo" panose="020B0604030504040204" pitchFamily="34" charset="-128"/>
                  <a:ea typeface="Meiryo" panose="020B0604030504040204" pitchFamily="34" charset="-128"/>
                </a:endParaRPr>
              </a:p>
            </p:txBody>
          </p:sp>
          <p:cxnSp>
            <p:nvCxnSpPr>
              <p:cNvPr id="219" name="直線コネクタ 218">
                <a:extLst>
                  <a:ext uri="{FF2B5EF4-FFF2-40B4-BE49-F238E27FC236}">
                    <a16:creationId xmlns:a16="http://schemas.microsoft.com/office/drawing/2014/main" id="{159B75F3-FE40-A467-3527-D9DC94160427}"/>
                  </a:ext>
                </a:extLst>
              </p:cNvPr>
              <p:cNvCxnSpPr>
                <a:cxnSpLocks/>
              </p:cNvCxnSpPr>
              <p:nvPr/>
            </p:nvCxnSpPr>
            <p:spPr>
              <a:xfrm flipH="1">
                <a:off x="6190305" y="2389942"/>
                <a:ext cx="10066" cy="1394694"/>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0" name="直線コネクタ 219">
                <a:extLst>
                  <a:ext uri="{FF2B5EF4-FFF2-40B4-BE49-F238E27FC236}">
                    <a16:creationId xmlns:a16="http://schemas.microsoft.com/office/drawing/2014/main" id="{B9CF25C1-C27B-266B-2761-BCC3502E0866}"/>
                  </a:ext>
                </a:extLst>
              </p:cNvPr>
              <p:cNvCxnSpPr>
                <a:cxnSpLocks/>
              </p:cNvCxnSpPr>
              <p:nvPr/>
            </p:nvCxnSpPr>
            <p:spPr>
              <a:xfrm>
                <a:off x="8027616" y="2411266"/>
                <a:ext cx="0" cy="1373369"/>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28" name="フリーフォーム 227">
                <a:extLst>
                  <a:ext uri="{FF2B5EF4-FFF2-40B4-BE49-F238E27FC236}">
                    <a16:creationId xmlns:a16="http://schemas.microsoft.com/office/drawing/2014/main" id="{A6B56CD5-C75F-AA34-38BA-33C2EBD5B3FA}"/>
                  </a:ext>
                </a:extLst>
              </p:cNvPr>
              <p:cNvSpPr/>
              <p:nvPr/>
            </p:nvSpPr>
            <p:spPr>
              <a:xfrm>
                <a:off x="6230485" y="3109540"/>
                <a:ext cx="1820883" cy="655719"/>
              </a:xfrm>
              <a:custGeom>
                <a:avLst/>
                <a:gdLst>
                  <a:gd name="connsiteX0" fmla="*/ 0 w 1794933"/>
                  <a:gd name="connsiteY0" fmla="*/ 1049891 h 1083757"/>
                  <a:gd name="connsiteX1" fmla="*/ 372533 w 1794933"/>
                  <a:gd name="connsiteY1" fmla="*/ 541891 h 1083757"/>
                  <a:gd name="connsiteX2" fmla="*/ 770467 w 1794933"/>
                  <a:gd name="connsiteY2" fmla="*/ 1049891 h 1083757"/>
                  <a:gd name="connsiteX3" fmla="*/ 1261533 w 1794933"/>
                  <a:gd name="connsiteY3" fmla="*/ 24 h 1083757"/>
                  <a:gd name="connsiteX4" fmla="*/ 1794933 w 1794933"/>
                  <a:gd name="connsiteY4" fmla="*/ 1083757 h 108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4933" h="1083757">
                    <a:moveTo>
                      <a:pt x="0" y="1049891"/>
                    </a:moveTo>
                    <a:cubicBezTo>
                      <a:pt x="122061" y="795891"/>
                      <a:pt x="244122" y="541891"/>
                      <a:pt x="372533" y="541891"/>
                    </a:cubicBezTo>
                    <a:cubicBezTo>
                      <a:pt x="500944" y="541891"/>
                      <a:pt x="622300" y="1140202"/>
                      <a:pt x="770467" y="1049891"/>
                    </a:cubicBezTo>
                    <a:cubicBezTo>
                      <a:pt x="918634" y="959580"/>
                      <a:pt x="1090789" y="-5620"/>
                      <a:pt x="1261533" y="24"/>
                    </a:cubicBezTo>
                    <a:cubicBezTo>
                      <a:pt x="1432277" y="5668"/>
                      <a:pt x="1613605" y="544712"/>
                      <a:pt x="1794933" y="1083757"/>
                    </a:cubicBezTo>
                  </a:path>
                </a:pathLst>
              </a:custGeom>
              <a:no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9" name="テキスト ボックス 268">
                <a:extLst>
                  <a:ext uri="{FF2B5EF4-FFF2-40B4-BE49-F238E27FC236}">
                    <a16:creationId xmlns:a16="http://schemas.microsoft.com/office/drawing/2014/main" id="{9C97530E-2C92-A1C6-C03F-EDF5CCD761E7}"/>
                  </a:ext>
                </a:extLst>
              </p:cNvPr>
              <p:cNvSpPr txBox="1"/>
              <p:nvPr/>
            </p:nvSpPr>
            <p:spPr>
              <a:xfrm>
                <a:off x="6403647" y="2699850"/>
                <a:ext cx="1143741" cy="577081"/>
              </a:xfrm>
              <a:prstGeom prst="rect">
                <a:avLst/>
              </a:prstGeom>
              <a:noFill/>
            </p:spPr>
            <p:txBody>
              <a:bodyPr wrap="square" rtlCol="0">
                <a:spAutoFit/>
              </a:bodyPr>
              <a:lstStyle/>
              <a:p>
                <a:pPr algn="ctr"/>
                <a:r>
                  <a:rPr lang="ja-JP" altLang="en-US" sz="1050">
                    <a:solidFill>
                      <a:schemeClr val="accent6">
                        <a:lumMod val="75000"/>
                      </a:schemeClr>
                    </a:solidFill>
                    <a:latin typeface="Meiryo" panose="020B0604030504040204" pitchFamily="34" charset="-128"/>
                    <a:ea typeface="Meiryo" panose="020B0604030504040204" pitchFamily="34" charset="-128"/>
                  </a:rPr>
                  <a:t>２つの波が</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75000"/>
                      </a:schemeClr>
                    </a:solidFill>
                    <a:latin typeface="Meiryo" panose="020B0604030504040204" pitchFamily="34" charset="-128"/>
                    <a:ea typeface="Meiryo" panose="020B0604030504040204" pitchFamily="34" charset="-128"/>
                  </a:rPr>
                  <a:t>打ち消し合い</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050">
                    <a:solidFill>
                      <a:schemeClr val="accent6">
                        <a:lumMod val="75000"/>
                      </a:schemeClr>
                    </a:solidFill>
                    <a:latin typeface="Meiryo" panose="020B0604030504040204" pitchFamily="34" charset="-128"/>
                    <a:ea typeface="Meiryo" panose="020B0604030504040204" pitchFamily="34" charset="-128"/>
                  </a:rPr>
                  <a:t>弱まる</a:t>
                </a:r>
              </a:p>
            </p:txBody>
          </p:sp>
          <p:cxnSp>
            <p:nvCxnSpPr>
              <p:cNvPr id="275" name="直線矢印コネクタ 274">
                <a:extLst>
                  <a:ext uri="{FF2B5EF4-FFF2-40B4-BE49-F238E27FC236}">
                    <a16:creationId xmlns:a16="http://schemas.microsoft.com/office/drawing/2014/main" id="{7AF30D47-BBB9-5C45-E568-C102C8BEA6E4}"/>
                  </a:ext>
                </a:extLst>
              </p:cNvPr>
              <p:cNvCxnSpPr>
                <a:cxnSpLocks/>
              </p:cNvCxnSpPr>
              <p:nvPr/>
            </p:nvCxnSpPr>
            <p:spPr>
              <a:xfrm>
                <a:off x="6975518" y="3225513"/>
                <a:ext cx="0" cy="339502"/>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7" name="直線矢印コネクタ 276">
                <a:extLst>
                  <a:ext uri="{FF2B5EF4-FFF2-40B4-BE49-F238E27FC236}">
                    <a16:creationId xmlns:a16="http://schemas.microsoft.com/office/drawing/2014/main" id="{FC9D3FE3-E9D7-E5A6-5DBC-C595D0130A8E}"/>
                  </a:ext>
                </a:extLst>
              </p:cNvPr>
              <p:cNvCxnSpPr>
                <a:cxnSpLocks/>
                <a:stCxn id="269" idx="0"/>
              </p:cNvCxnSpPr>
              <p:nvPr/>
            </p:nvCxnSpPr>
            <p:spPr>
              <a:xfrm flipV="1">
                <a:off x="6975518" y="2450133"/>
                <a:ext cx="0" cy="249717"/>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86" name="テキスト ボックス 285">
                <a:extLst>
                  <a:ext uri="{FF2B5EF4-FFF2-40B4-BE49-F238E27FC236}">
                    <a16:creationId xmlns:a16="http://schemas.microsoft.com/office/drawing/2014/main" id="{FA4D0055-E2D5-8876-EFC6-B8FFAD932F24}"/>
                  </a:ext>
                </a:extLst>
              </p:cNvPr>
              <p:cNvSpPr txBox="1"/>
              <p:nvPr/>
            </p:nvSpPr>
            <p:spPr>
              <a:xfrm>
                <a:off x="6209102" y="2498130"/>
                <a:ext cx="543739"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干渉</a:t>
                </a:r>
              </a:p>
            </p:txBody>
          </p:sp>
          <p:sp>
            <p:nvSpPr>
              <p:cNvPr id="288" name="テキスト ボックス 287">
                <a:extLst>
                  <a:ext uri="{FF2B5EF4-FFF2-40B4-BE49-F238E27FC236}">
                    <a16:creationId xmlns:a16="http://schemas.microsoft.com/office/drawing/2014/main" id="{D4ED2166-5FD3-2C26-4F96-2F9DFBBDD58C}"/>
                  </a:ext>
                </a:extLst>
              </p:cNvPr>
              <p:cNvSpPr txBox="1"/>
              <p:nvPr/>
            </p:nvSpPr>
            <p:spPr>
              <a:xfrm>
                <a:off x="6136174" y="4425978"/>
                <a:ext cx="723275" cy="523220"/>
              </a:xfrm>
              <a:prstGeom prst="rect">
                <a:avLst/>
              </a:prstGeom>
              <a:solidFill>
                <a:schemeClr val="bg1">
                  <a:alpha val="39000"/>
                </a:schemeClr>
              </a:solidFill>
            </p:spPr>
            <p:txBody>
              <a:bodyPr wrap="none" rtlCol="0">
                <a:spAutoFit/>
              </a:bodyPr>
              <a:lstStyle/>
              <a:p>
                <a:pPr algn="ctr"/>
                <a:r>
                  <a:rPr lang="ja-JP" altLang="en-US" sz="1400">
                    <a:latin typeface="Meiryo" panose="020B0604030504040204" pitchFamily="34" charset="-128"/>
                    <a:ea typeface="Meiryo" panose="020B0604030504040204" pitchFamily="34" charset="-128"/>
                  </a:rPr>
                  <a:t>波が</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弱まる</a:t>
                </a:r>
                <a:endParaRPr kumimoji="1" lang="ja-JP" altLang="en-US" sz="1400">
                  <a:latin typeface="Meiryo" panose="020B0604030504040204" pitchFamily="34" charset="-128"/>
                  <a:ea typeface="Meiryo" panose="020B0604030504040204" pitchFamily="34" charset="-128"/>
                </a:endParaRPr>
              </a:p>
            </p:txBody>
          </p:sp>
        </p:grpSp>
      </p:grpSp>
      <p:sp>
        <p:nvSpPr>
          <p:cNvPr id="3" name="正方形/長方形 2">
            <a:extLst>
              <a:ext uri="{FF2B5EF4-FFF2-40B4-BE49-F238E27FC236}">
                <a16:creationId xmlns:a16="http://schemas.microsoft.com/office/drawing/2014/main" id="{05E9D7E4-8591-14D8-04C0-50FECAB7D7EC}"/>
              </a:ext>
            </a:extLst>
          </p:cNvPr>
          <p:cNvSpPr/>
          <p:nvPr/>
        </p:nvSpPr>
        <p:spPr>
          <a:xfrm>
            <a:off x="1070202" y="1297403"/>
            <a:ext cx="1820886" cy="108012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楕円 22">
            <a:extLst>
              <a:ext uri="{FF2B5EF4-FFF2-40B4-BE49-F238E27FC236}">
                <a16:creationId xmlns:a16="http://schemas.microsoft.com/office/drawing/2014/main" id="{D3B96926-FD69-BF8C-D06E-AEFCD3CFF140}"/>
              </a:ext>
            </a:extLst>
          </p:cNvPr>
          <p:cNvSpPr/>
          <p:nvPr/>
        </p:nvSpPr>
        <p:spPr>
          <a:xfrm>
            <a:off x="1901337" y="141919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0405F148-3E9F-E01D-13ED-0B477E608462}"/>
              </a:ext>
            </a:extLst>
          </p:cNvPr>
          <p:cNvSpPr/>
          <p:nvPr/>
        </p:nvSpPr>
        <p:spPr>
          <a:xfrm>
            <a:off x="2053737" y="157159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CB3B4F5D-7FFA-E315-BD88-CD5240BA4AAE}"/>
              </a:ext>
            </a:extLst>
          </p:cNvPr>
          <p:cNvSpPr/>
          <p:nvPr/>
        </p:nvSpPr>
        <p:spPr>
          <a:xfrm>
            <a:off x="1911005" y="181264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F62752B5-EA1D-0D7E-0ACE-B00AE6F72A4F}"/>
              </a:ext>
            </a:extLst>
          </p:cNvPr>
          <p:cNvSpPr/>
          <p:nvPr/>
        </p:nvSpPr>
        <p:spPr>
          <a:xfrm>
            <a:off x="2024375" y="209466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a:extLst>
              <a:ext uri="{FF2B5EF4-FFF2-40B4-BE49-F238E27FC236}">
                <a16:creationId xmlns:a16="http://schemas.microsoft.com/office/drawing/2014/main" id="{93E4D7EC-C694-141A-D9CC-BC295F3BA0FC}"/>
              </a:ext>
            </a:extLst>
          </p:cNvPr>
          <p:cNvSpPr/>
          <p:nvPr/>
        </p:nvSpPr>
        <p:spPr>
          <a:xfrm>
            <a:off x="2105550" y="183598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BE00E8E8-A8F3-1341-1B58-10B1F536A885}"/>
              </a:ext>
            </a:extLst>
          </p:cNvPr>
          <p:cNvSpPr/>
          <p:nvPr/>
        </p:nvSpPr>
        <p:spPr>
          <a:xfrm>
            <a:off x="2081937" y="220732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E8CD306C-6A0F-FE4E-3791-A5251C1F54E3}"/>
              </a:ext>
            </a:extLst>
          </p:cNvPr>
          <p:cNvSpPr/>
          <p:nvPr/>
        </p:nvSpPr>
        <p:spPr>
          <a:xfrm>
            <a:off x="2011101" y="196047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E7AA2BBB-0333-A209-D27E-7B7A7C6BFF5C}"/>
              </a:ext>
            </a:extLst>
          </p:cNvPr>
          <p:cNvSpPr/>
          <p:nvPr/>
        </p:nvSpPr>
        <p:spPr>
          <a:xfrm>
            <a:off x="1798596" y="171362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a:extLst>
              <a:ext uri="{FF2B5EF4-FFF2-40B4-BE49-F238E27FC236}">
                <a16:creationId xmlns:a16="http://schemas.microsoft.com/office/drawing/2014/main" id="{6F35E8B3-0344-42BA-56D7-B29C8BC30BCF}"/>
              </a:ext>
            </a:extLst>
          </p:cNvPr>
          <p:cNvSpPr/>
          <p:nvPr/>
        </p:nvSpPr>
        <p:spPr>
          <a:xfrm>
            <a:off x="1950996" y="171147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2E06E29A-B3EA-CEB9-08C9-DC9535DF3454}"/>
              </a:ext>
            </a:extLst>
          </p:cNvPr>
          <p:cNvSpPr/>
          <p:nvPr/>
        </p:nvSpPr>
        <p:spPr>
          <a:xfrm>
            <a:off x="2219307" y="186387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A769593B-E45E-65AD-75E6-485EB5CBBFBB}"/>
              </a:ext>
            </a:extLst>
          </p:cNvPr>
          <p:cNvSpPr/>
          <p:nvPr/>
        </p:nvSpPr>
        <p:spPr>
          <a:xfrm>
            <a:off x="1753515" y="201627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5FF9C596-7D40-7B44-F5C5-9665BBED9657}"/>
              </a:ext>
            </a:extLst>
          </p:cNvPr>
          <p:cNvSpPr/>
          <p:nvPr/>
        </p:nvSpPr>
        <p:spPr>
          <a:xfrm>
            <a:off x="2240769" y="203559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DD243364-9F8F-0AAA-23F1-122DA57D1ECF}"/>
              </a:ext>
            </a:extLst>
          </p:cNvPr>
          <p:cNvSpPr/>
          <p:nvPr/>
        </p:nvSpPr>
        <p:spPr>
          <a:xfrm>
            <a:off x="2122710" y="147535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20BECB5E-6588-FEBC-2F05-B147EE50341E}"/>
              </a:ext>
            </a:extLst>
          </p:cNvPr>
          <p:cNvSpPr/>
          <p:nvPr/>
        </p:nvSpPr>
        <p:spPr>
          <a:xfrm>
            <a:off x="1841517" y="223736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3D249758-BF74-C85B-FE4D-5DED16BA2075}"/>
              </a:ext>
            </a:extLst>
          </p:cNvPr>
          <p:cNvSpPr/>
          <p:nvPr/>
        </p:nvSpPr>
        <p:spPr>
          <a:xfrm>
            <a:off x="1719165" y="154833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F30A4E2F-BC14-02FD-C79E-08B6D2A63ACA}"/>
              </a:ext>
            </a:extLst>
          </p:cNvPr>
          <p:cNvSpPr/>
          <p:nvPr/>
        </p:nvSpPr>
        <p:spPr>
          <a:xfrm>
            <a:off x="2047578" y="170073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a:extLst>
              <a:ext uri="{FF2B5EF4-FFF2-40B4-BE49-F238E27FC236}">
                <a16:creationId xmlns:a16="http://schemas.microsoft.com/office/drawing/2014/main" id="{2E0B2FE4-9978-8218-C552-18E7F1C4FF25}"/>
              </a:ext>
            </a:extLst>
          </p:cNvPr>
          <p:cNvSpPr/>
          <p:nvPr/>
        </p:nvSpPr>
        <p:spPr>
          <a:xfrm>
            <a:off x="1895175" y="207637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a:extLst>
              <a:ext uri="{FF2B5EF4-FFF2-40B4-BE49-F238E27FC236}">
                <a16:creationId xmlns:a16="http://schemas.microsoft.com/office/drawing/2014/main" id="{4B960D77-D8B9-8D0F-C843-491281E5C8AF}"/>
              </a:ext>
            </a:extLst>
          </p:cNvPr>
          <p:cNvSpPr/>
          <p:nvPr/>
        </p:nvSpPr>
        <p:spPr>
          <a:xfrm>
            <a:off x="2180658" y="164492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6FCEE3A2-5B7D-C69C-7D10-67979802D46B}"/>
              </a:ext>
            </a:extLst>
          </p:cNvPr>
          <p:cNvSpPr/>
          <p:nvPr/>
        </p:nvSpPr>
        <p:spPr>
          <a:xfrm>
            <a:off x="2333058" y="223091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6D67ADC2-5720-0E39-A411-C6474706358B}"/>
              </a:ext>
            </a:extLst>
          </p:cNvPr>
          <p:cNvSpPr/>
          <p:nvPr/>
        </p:nvSpPr>
        <p:spPr>
          <a:xfrm>
            <a:off x="2017521" y="134011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B0BB83F4-53C5-FC11-20F9-7636AF0C796A}"/>
              </a:ext>
            </a:extLst>
          </p:cNvPr>
          <p:cNvSpPr/>
          <p:nvPr/>
        </p:nvSpPr>
        <p:spPr>
          <a:xfrm>
            <a:off x="1839360" y="159125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6E61C69D-BBB6-9D22-F6E1-DFCFFD2A2C2B}"/>
              </a:ext>
            </a:extLst>
          </p:cNvPr>
          <p:cNvSpPr/>
          <p:nvPr/>
        </p:nvSpPr>
        <p:spPr>
          <a:xfrm>
            <a:off x="1880142" y="192825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1263AF4C-8111-9605-F795-6A709653882A}"/>
              </a:ext>
            </a:extLst>
          </p:cNvPr>
          <p:cNvSpPr/>
          <p:nvPr/>
        </p:nvSpPr>
        <p:spPr>
          <a:xfrm>
            <a:off x="2255778" y="145387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5E56FD32-3B53-57DE-48CF-E9EDAAA640E0}"/>
              </a:ext>
            </a:extLst>
          </p:cNvPr>
          <p:cNvSpPr/>
          <p:nvPr/>
        </p:nvSpPr>
        <p:spPr>
          <a:xfrm>
            <a:off x="1820037" y="213002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C0A78B0B-605E-C7A9-F80C-83145A08C993}"/>
              </a:ext>
            </a:extLst>
          </p:cNvPr>
          <p:cNvSpPr/>
          <p:nvPr/>
        </p:nvSpPr>
        <p:spPr>
          <a:xfrm>
            <a:off x="1998195" y="228671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D31EC3B7-EACE-17C0-A289-0851B4E71C31}"/>
              </a:ext>
            </a:extLst>
          </p:cNvPr>
          <p:cNvSpPr/>
          <p:nvPr/>
        </p:nvSpPr>
        <p:spPr>
          <a:xfrm>
            <a:off x="2124837" y="137445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844DC2E2-0ABC-F775-3925-728ECF1FEF60}"/>
              </a:ext>
            </a:extLst>
          </p:cNvPr>
          <p:cNvSpPr/>
          <p:nvPr/>
        </p:nvSpPr>
        <p:spPr>
          <a:xfrm>
            <a:off x="1762077" y="192610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B045B846-B778-1CBA-9FAE-25BC89532EA6}"/>
              </a:ext>
            </a:extLst>
          </p:cNvPr>
          <p:cNvSpPr/>
          <p:nvPr/>
        </p:nvSpPr>
        <p:spPr>
          <a:xfrm>
            <a:off x="1674069" y="181233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13536B40-973D-8C14-1AAE-E6B871567DDD}"/>
              </a:ext>
            </a:extLst>
          </p:cNvPr>
          <p:cNvSpPr/>
          <p:nvPr/>
        </p:nvSpPr>
        <p:spPr>
          <a:xfrm>
            <a:off x="1805004" y="146245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a:extLst>
              <a:ext uri="{FF2B5EF4-FFF2-40B4-BE49-F238E27FC236}">
                <a16:creationId xmlns:a16="http://schemas.microsoft.com/office/drawing/2014/main" id="{82985255-975E-9353-146A-36A86CEDD691}"/>
              </a:ext>
            </a:extLst>
          </p:cNvPr>
          <p:cNvSpPr/>
          <p:nvPr/>
        </p:nvSpPr>
        <p:spPr>
          <a:xfrm>
            <a:off x="1858665" y="131863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FE043FF2-6F2A-0AA2-DE65-7F518A915C37}"/>
              </a:ext>
            </a:extLst>
          </p:cNvPr>
          <p:cNvSpPr/>
          <p:nvPr/>
        </p:nvSpPr>
        <p:spPr>
          <a:xfrm>
            <a:off x="1727727" y="226095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楕円 84">
            <a:extLst>
              <a:ext uri="{FF2B5EF4-FFF2-40B4-BE49-F238E27FC236}">
                <a16:creationId xmlns:a16="http://schemas.microsoft.com/office/drawing/2014/main" id="{3EECE3DA-8FE3-DE16-FFD2-6D4B4945D73E}"/>
              </a:ext>
            </a:extLst>
          </p:cNvPr>
          <p:cNvSpPr/>
          <p:nvPr/>
        </p:nvSpPr>
        <p:spPr>
          <a:xfrm>
            <a:off x="1571031" y="165778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D42FFC4A-0275-9EF3-4099-C3D0243AFB0B}"/>
              </a:ext>
            </a:extLst>
          </p:cNvPr>
          <p:cNvSpPr/>
          <p:nvPr/>
        </p:nvSpPr>
        <p:spPr>
          <a:xfrm>
            <a:off x="1942374" y="154401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円/楕円 102">
            <a:extLst>
              <a:ext uri="{FF2B5EF4-FFF2-40B4-BE49-F238E27FC236}">
                <a16:creationId xmlns:a16="http://schemas.microsoft.com/office/drawing/2014/main" id="{2E2F4228-0D94-3D5C-46DF-3F671A75399F}"/>
              </a:ext>
            </a:extLst>
          </p:cNvPr>
          <p:cNvSpPr/>
          <p:nvPr/>
        </p:nvSpPr>
        <p:spPr>
          <a:xfrm>
            <a:off x="1729869" y="136156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楕円 106">
            <a:extLst>
              <a:ext uri="{FF2B5EF4-FFF2-40B4-BE49-F238E27FC236}">
                <a16:creationId xmlns:a16="http://schemas.microsoft.com/office/drawing/2014/main" id="{97B9052F-4E24-2FD6-61DC-73BCC8683ED5}"/>
              </a:ext>
            </a:extLst>
          </p:cNvPr>
          <p:cNvSpPr/>
          <p:nvPr/>
        </p:nvSpPr>
        <p:spPr>
          <a:xfrm>
            <a:off x="1710549" y="214503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a:extLst>
              <a:ext uri="{FF2B5EF4-FFF2-40B4-BE49-F238E27FC236}">
                <a16:creationId xmlns:a16="http://schemas.microsoft.com/office/drawing/2014/main" id="{E16D1682-385E-F623-656E-40216F3C2CFB}"/>
              </a:ext>
            </a:extLst>
          </p:cNvPr>
          <p:cNvSpPr/>
          <p:nvPr/>
        </p:nvSpPr>
        <p:spPr>
          <a:xfrm>
            <a:off x="1923051" y="215576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A2F58B00-8E10-8A06-18C3-67947A86D505}"/>
              </a:ext>
            </a:extLst>
          </p:cNvPr>
          <p:cNvSpPr/>
          <p:nvPr/>
        </p:nvSpPr>
        <p:spPr>
          <a:xfrm>
            <a:off x="2126967" y="208063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EA74B993-2169-434A-99FF-4544BAF87B7A}"/>
              </a:ext>
            </a:extLst>
          </p:cNvPr>
          <p:cNvSpPr/>
          <p:nvPr/>
        </p:nvSpPr>
        <p:spPr>
          <a:xfrm>
            <a:off x="2120526" y="194111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円/楕円 110">
            <a:extLst>
              <a:ext uri="{FF2B5EF4-FFF2-40B4-BE49-F238E27FC236}">
                <a16:creationId xmlns:a16="http://schemas.microsoft.com/office/drawing/2014/main" id="{1AB40950-FAA0-3957-0253-4A0D4F4163D0}"/>
              </a:ext>
            </a:extLst>
          </p:cNvPr>
          <p:cNvSpPr/>
          <p:nvPr/>
        </p:nvSpPr>
        <p:spPr>
          <a:xfrm>
            <a:off x="1641855" y="190891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a:extLst>
              <a:ext uri="{FF2B5EF4-FFF2-40B4-BE49-F238E27FC236}">
                <a16:creationId xmlns:a16="http://schemas.microsoft.com/office/drawing/2014/main" id="{4A1F4225-BA56-4376-FDD0-782D32206740}"/>
              </a:ext>
            </a:extLst>
          </p:cNvPr>
          <p:cNvSpPr/>
          <p:nvPr/>
        </p:nvSpPr>
        <p:spPr>
          <a:xfrm>
            <a:off x="2103351" y="229742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円/楕円 112">
            <a:extLst>
              <a:ext uri="{FF2B5EF4-FFF2-40B4-BE49-F238E27FC236}">
                <a16:creationId xmlns:a16="http://schemas.microsoft.com/office/drawing/2014/main" id="{79FC6AC2-B4AB-9FDE-CC72-8FDDF3D0FACD}"/>
              </a:ext>
            </a:extLst>
          </p:cNvPr>
          <p:cNvSpPr/>
          <p:nvPr/>
        </p:nvSpPr>
        <p:spPr>
          <a:xfrm>
            <a:off x="1689075" y="168567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円/楕円 113">
            <a:extLst>
              <a:ext uri="{FF2B5EF4-FFF2-40B4-BE49-F238E27FC236}">
                <a16:creationId xmlns:a16="http://schemas.microsoft.com/office/drawing/2014/main" id="{A2324A74-5DB7-2812-26A4-086C55192981}"/>
              </a:ext>
            </a:extLst>
          </p:cNvPr>
          <p:cNvSpPr/>
          <p:nvPr/>
        </p:nvSpPr>
        <p:spPr>
          <a:xfrm>
            <a:off x="1652583" y="203555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a:extLst>
              <a:ext uri="{FF2B5EF4-FFF2-40B4-BE49-F238E27FC236}">
                <a16:creationId xmlns:a16="http://schemas.microsoft.com/office/drawing/2014/main" id="{A06F7492-5968-6D75-F0C4-FACC5C82161B}"/>
              </a:ext>
            </a:extLst>
          </p:cNvPr>
          <p:cNvSpPr/>
          <p:nvPr/>
        </p:nvSpPr>
        <p:spPr>
          <a:xfrm>
            <a:off x="1525938" y="218795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円/楕円 116">
            <a:extLst>
              <a:ext uri="{FF2B5EF4-FFF2-40B4-BE49-F238E27FC236}">
                <a16:creationId xmlns:a16="http://schemas.microsoft.com/office/drawing/2014/main" id="{D1E4A540-1BA9-87BD-7C3A-0DA4C7319E85}"/>
              </a:ext>
            </a:extLst>
          </p:cNvPr>
          <p:cNvSpPr/>
          <p:nvPr/>
        </p:nvSpPr>
        <p:spPr>
          <a:xfrm>
            <a:off x="1794249" y="181660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a:extLst>
              <a:ext uri="{FF2B5EF4-FFF2-40B4-BE49-F238E27FC236}">
                <a16:creationId xmlns:a16="http://schemas.microsoft.com/office/drawing/2014/main" id="{895823A4-77B3-05CA-FAB4-76FA810DF784}"/>
              </a:ext>
            </a:extLst>
          </p:cNvPr>
          <p:cNvSpPr/>
          <p:nvPr/>
        </p:nvSpPr>
        <p:spPr>
          <a:xfrm>
            <a:off x="2139834" y="175006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11E3DB65-55EC-B452-CAEB-B7B8BDACC940}"/>
              </a:ext>
            </a:extLst>
          </p:cNvPr>
          <p:cNvSpPr/>
          <p:nvPr/>
        </p:nvSpPr>
        <p:spPr>
          <a:xfrm>
            <a:off x="2000310" y="142593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B0092386-9C14-F149-8B13-0912F09FBC53}"/>
              </a:ext>
            </a:extLst>
          </p:cNvPr>
          <p:cNvSpPr/>
          <p:nvPr/>
        </p:nvSpPr>
        <p:spPr>
          <a:xfrm>
            <a:off x="1938060" y="163414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円/楕円 124">
            <a:extLst>
              <a:ext uri="{FF2B5EF4-FFF2-40B4-BE49-F238E27FC236}">
                <a16:creationId xmlns:a16="http://schemas.microsoft.com/office/drawing/2014/main" id="{50F546E7-8CF6-C468-EF17-952B503C8AFF}"/>
              </a:ext>
            </a:extLst>
          </p:cNvPr>
          <p:cNvSpPr/>
          <p:nvPr/>
        </p:nvSpPr>
        <p:spPr>
          <a:xfrm>
            <a:off x="1974549" y="219009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a:extLst>
              <a:ext uri="{FF2B5EF4-FFF2-40B4-BE49-F238E27FC236}">
                <a16:creationId xmlns:a16="http://schemas.microsoft.com/office/drawing/2014/main" id="{6D050FA1-38BB-EB61-821B-C94000FCC701}"/>
              </a:ext>
            </a:extLst>
          </p:cNvPr>
          <p:cNvSpPr/>
          <p:nvPr/>
        </p:nvSpPr>
        <p:spPr>
          <a:xfrm>
            <a:off x="2126949" y="156545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F96ADD92-8A71-3CC5-C77A-D06E30785709}"/>
              </a:ext>
            </a:extLst>
          </p:cNvPr>
          <p:cNvSpPr/>
          <p:nvPr/>
        </p:nvSpPr>
        <p:spPr>
          <a:xfrm>
            <a:off x="1940202" y="201836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A85861F4-6EAE-54A9-3628-CA4F7CE4F9C8}"/>
              </a:ext>
            </a:extLst>
          </p:cNvPr>
          <p:cNvSpPr/>
          <p:nvPr/>
        </p:nvSpPr>
        <p:spPr>
          <a:xfrm>
            <a:off x="1899417" y="147530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円/楕円 128">
            <a:extLst>
              <a:ext uri="{FF2B5EF4-FFF2-40B4-BE49-F238E27FC236}">
                <a16:creationId xmlns:a16="http://schemas.microsoft.com/office/drawing/2014/main" id="{847F8663-E95A-7FEA-5D47-8830246044F5}"/>
              </a:ext>
            </a:extLst>
          </p:cNvPr>
          <p:cNvSpPr/>
          <p:nvPr/>
        </p:nvSpPr>
        <p:spPr>
          <a:xfrm>
            <a:off x="1850046" y="187669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円/楕円 129">
            <a:extLst>
              <a:ext uri="{FF2B5EF4-FFF2-40B4-BE49-F238E27FC236}">
                <a16:creationId xmlns:a16="http://schemas.microsoft.com/office/drawing/2014/main" id="{2C01C316-65A4-0E6C-A4CC-18FD201EE216}"/>
              </a:ext>
            </a:extLst>
          </p:cNvPr>
          <p:cNvSpPr/>
          <p:nvPr/>
        </p:nvSpPr>
        <p:spPr>
          <a:xfrm>
            <a:off x="2006739" y="184449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9BDAC537-A49A-226D-C612-C8A2ECF385B4}"/>
              </a:ext>
            </a:extLst>
          </p:cNvPr>
          <p:cNvSpPr/>
          <p:nvPr/>
        </p:nvSpPr>
        <p:spPr>
          <a:xfrm>
            <a:off x="3676094" y="1295922"/>
            <a:ext cx="1820886" cy="108012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a:extLst>
              <a:ext uri="{FF2B5EF4-FFF2-40B4-BE49-F238E27FC236}">
                <a16:creationId xmlns:a16="http://schemas.microsoft.com/office/drawing/2014/main" id="{660699D3-CC85-8450-3A88-6F3E50CAA7F9}"/>
              </a:ext>
            </a:extLst>
          </p:cNvPr>
          <p:cNvSpPr/>
          <p:nvPr/>
        </p:nvSpPr>
        <p:spPr>
          <a:xfrm>
            <a:off x="4153833" y="142924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F2F7E6E2-AD16-B41A-B0FD-6059E39883FE}"/>
              </a:ext>
            </a:extLst>
          </p:cNvPr>
          <p:cNvSpPr/>
          <p:nvPr/>
        </p:nvSpPr>
        <p:spPr>
          <a:xfrm>
            <a:off x="4306233" y="158164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円/楕円 136">
            <a:extLst>
              <a:ext uri="{FF2B5EF4-FFF2-40B4-BE49-F238E27FC236}">
                <a16:creationId xmlns:a16="http://schemas.microsoft.com/office/drawing/2014/main" id="{56F408D6-FA0A-046B-CD68-15FB8FB7E31C}"/>
              </a:ext>
            </a:extLst>
          </p:cNvPr>
          <p:cNvSpPr/>
          <p:nvPr/>
        </p:nvSpPr>
        <p:spPr>
          <a:xfrm>
            <a:off x="4163501" y="182270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円/楕円 137">
            <a:extLst>
              <a:ext uri="{FF2B5EF4-FFF2-40B4-BE49-F238E27FC236}">
                <a16:creationId xmlns:a16="http://schemas.microsoft.com/office/drawing/2014/main" id="{EA572C93-6D60-3236-06A3-90F940E92313}"/>
              </a:ext>
            </a:extLst>
          </p:cNvPr>
          <p:cNvSpPr/>
          <p:nvPr/>
        </p:nvSpPr>
        <p:spPr>
          <a:xfrm>
            <a:off x="4276871" y="210472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円/楕円 143">
            <a:extLst>
              <a:ext uri="{FF2B5EF4-FFF2-40B4-BE49-F238E27FC236}">
                <a16:creationId xmlns:a16="http://schemas.microsoft.com/office/drawing/2014/main" id="{177528DD-3115-24F1-8EF7-9E76DADC243E}"/>
              </a:ext>
            </a:extLst>
          </p:cNvPr>
          <p:cNvSpPr/>
          <p:nvPr/>
        </p:nvSpPr>
        <p:spPr>
          <a:xfrm>
            <a:off x="4358046" y="184603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円/楕円 144">
            <a:extLst>
              <a:ext uri="{FF2B5EF4-FFF2-40B4-BE49-F238E27FC236}">
                <a16:creationId xmlns:a16="http://schemas.microsoft.com/office/drawing/2014/main" id="{84BC028D-BDCC-29A6-1B93-D305811D595F}"/>
              </a:ext>
            </a:extLst>
          </p:cNvPr>
          <p:cNvSpPr/>
          <p:nvPr/>
        </p:nvSpPr>
        <p:spPr>
          <a:xfrm>
            <a:off x="4334433" y="221737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円/楕円 145">
            <a:extLst>
              <a:ext uri="{FF2B5EF4-FFF2-40B4-BE49-F238E27FC236}">
                <a16:creationId xmlns:a16="http://schemas.microsoft.com/office/drawing/2014/main" id="{19CB5C00-1A9F-635A-EB93-2D6C9015F168}"/>
              </a:ext>
            </a:extLst>
          </p:cNvPr>
          <p:cNvSpPr/>
          <p:nvPr/>
        </p:nvSpPr>
        <p:spPr>
          <a:xfrm>
            <a:off x="4263597" y="197053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a:extLst>
              <a:ext uri="{FF2B5EF4-FFF2-40B4-BE49-F238E27FC236}">
                <a16:creationId xmlns:a16="http://schemas.microsoft.com/office/drawing/2014/main" id="{0991AEEB-6248-65D4-5821-4C343056F438}"/>
              </a:ext>
            </a:extLst>
          </p:cNvPr>
          <p:cNvSpPr/>
          <p:nvPr/>
        </p:nvSpPr>
        <p:spPr>
          <a:xfrm>
            <a:off x="4051092" y="172368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D0B28611-EBBB-41B1-E17F-07727D0A6594}"/>
              </a:ext>
            </a:extLst>
          </p:cNvPr>
          <p:cNvSpPr/>
          <p:nvPr/>
        </p:nvSpPr>
        <p:spPr>
          <a:xfrm>
            <a:off x="5244892" y="157338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a:extLst>
              <a:ext uri="{FF2B5EF4-FFF2-40B4-BE49-F238E27FC236}">
                <a16:creationId xmlns:a16="http://schemas.microsoft.com/office/drawing/2014/main" id="{7D62E465-5680-4B99-6834-B179FCC70E3A}"/>
              </a:ext>
            </a:extLst>
          </p:cNvPr>
          <p:cNvSpPr/>
          <p:nvPr/>
        </p:nvSpPr>
        <p:spPr>
          <a:xfrm>
            <a:off x="4471803" y="187393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円/楕円 149">
            <a:extLst>
              <a:ext uri="{FF2B5EF4-FFF2-40B4-BE49-F238E27FC236}">
                <a16:creationId xmlns:a16="http://schemas.microsoft.com/office/drawing/2014/main" id="{92BEF281-3DBE-F4E8-D53C-8EFB4128F056}"/>
              </a:ext>
            </a:extLst>
          </p:cNvPr>
          <p:cNvSpPr/>
          <p:nvPr/>
        </p:nvSpPr>
        <p:spPr>
          <a:xfrm>
            <a:off x="5079854" y="205813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円/楕円 150">
            <a:extLst>
              <a:ext uri="{FF2B5EF4-FFF2-40B4-BE49-F238E27FC236}">
                <a16:creationId xmlns:a16="http://schemas.microsoft.com/office/drawing/2014/main" id="{19188CBA-042C-FB5C-8453-838CF69DCF50}"/>
              </a:ext>
            </a:extLst>
          </p:cNvPr>
          <p:cNvSpPr/>
          <p:nvPr/>
        </p:nvSpPr>
        <p:spPr>
          <a:xfrm>
            <a:off x="4493265" y="204565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a:extLst>
              <a:ext uri="{FF2B5EF4-FFF2-40B4-BE49-F238E27FC236}">
                <a16:creationId xmlns:a16="http://schemas.microsoft.com/office/drawing/2014/main" id="{A4311B52-5CB3-472A-36DA-A52EC311E1B8}"/>
              </a:ext>
            </a:extLst>
          </p:cNvPr>
          <p:cNvSpPr/>
          <p:nvPr/>
        </p:nvSpPr>
        <p:spPr>
          <a:xfrm>
            <a:off x="4375206" y="148541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422F6829-51D8-6120-F3EF-D501F743193D}"/>
              </a:ext>
            </a:extLst>
          </p:cNvPr>
          <p:cNvSpPr/>
          <p:nvPr/>
        </p:nvSpPr>
        <p:spPr>
          <a:xfrm>
            <a:off x="4094013" y="224741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2AC8354F-63B6-53F8-9A58-B6559BB99606}"/>
              </a:ext>
            </a:extLst>
          </p:cNvPr>
          <p:cNvSpPr/>
          <p:nvPr/>
        </p:nvSpPr>
        <p:spPr>
          <a:xfrm>
            <a:off x="3971661" y="155839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円/楕円 154">
            <a:extLst>
              <a:ext uri="{FF2B5EF4-FFF2-40B4-BE49-F238E27FC236}">
                <a16:creationId xmlns:a16="http://schemas.microsoft.com/office/drawing/2014/main" id="{645114B3-7831-195A-E380-06782E376528}"/>
              </a:ext>
            </a:extLst>
          </p:cNvPr>
          <p:cNvSpPr/>
          <p:nvPr/>
        </p:nvSpPr>
        <p:spPr>
          <a:xfrm>
            <a:off x="4300074" y="171079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円/楕円 155">
            <a:extLst>
              <a:ext uri="{FF2B5EF4-FFF2-40B4-BE49-F238E27FC236}">
                <a16:creationId xmlns:a16="http://schemas.microsoft.com/office/drawing/2014/main" id="{B962DAB4-E383-61DA-F7EC-E94285251BB4}"/>
              </a:ext>
            </a:extLst>
          </p:cNvPr>
          <p:cNvSpPr/>
          <p:nvPr/>
        </p:nvSpPr>
        <p:spPr>
          <a:xfrm>
            <a:off x="4147671" y="208642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2066D6D5-BB3D-7DC0-F36E-35583CB2B6F9}"/>
              </a:ext>
            </a:extLst>
          </p:cNvPr>
          <p:cNvSpPr/>
          <p:nvPr/>
        </p:nvSpPr>
        <p:spPr>
          <a:xfrm>
            <a:off x="4433154" y="165497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円/楕円 157">
            <a:extLst>
              <a:ext uri="{FF2B5EF4-FFF2-40B4-BE49-F238E27FC236}">
                <a16:creationId xmlns:a16="http://schemas.microsoft.com/office/drawing/2014/main" id="{216A84F1-67EA-65A1-88C4-F0448406B2D7}"/>
              </a:ext>
            </a:extLst>
          </p:cNvPr>
          <p:cNvSpPr/>
          <p:nvPr/>
        </p:nvSpPr>
        <p:spPr>
          <a:xfrm>
            <a:off x="4270701" y="151337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円/楕円 158">
            <a:extLst>
              <a:ext uri="{FF2B5EF4-FFF2-40B4-BE49-F238E27FC236}">
                <a16:creationId xmlns:a16="http://schemas.microsoft.com/office/drawing/2014/main" id="{D77C7ACA-47F5-AE77-06B8-115B8F461499}"/>
              </a:ext>
            </a:extLst>
          </p:cNvPr>
          <p:cNvSpPr/>
          <p:nvPr/>
        </p:nvSpPr>
        <p:spPr>
          <a:xfrm>
            <a:off x="4270017" y="135017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a:extLst>
              <a:ext uri="{FF2B5EF4-FFF2-40B4-BE49-F238E27FC236}">
                <a16:creationId xmlns:a16="http://schemas.microsoft.com/office/drawing/2014/main" id="{84372D8E-D6DD-3DDE-7F0D-0BE0FDE58E1C}"/>
              </a:ext>
            </a:extLst>
          </p:cNvPr>
          <p:cNvSpPr/>
          <p:nvPr/>
        </p:nvSpPr>
        <p:spPr>
          <a:xfrm>
            <a:off x="4091856" y="160131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17FF2AE1-7D14-8870-A437-AC45A4D4CC34}"/>
              </a:ext>
            </a:extLst>
          </p:cNvPr>
          <p:cNvSpPr/>
          <p:nvPr/>
        </p:nvSpPr>
        <p:spPr>
          <a:xfrm>
            <a:off x="5042326" y="159380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円/楕円 161">
            <a:extLst>
              <a:ext uri="{FF2B5EF4-FFF2-40B4-BE49-F238E27FC236}">
                <a16:creationId xmlns:a16="http://schemas.microsoft.com/office/drawing/2014/main" id="{EB1A163A-2CC0-BE4D-E709-ABE19B99FF2C}"/>
              </a:ext>
            </a:extLst>
          </p:cNvPr>
          <p:cNvSpPr/>
          <p:nvPr/>
        </p:nvSpPr>
        <p:spPr>
          <a:xfrm>
            <a:off x="4753762" y="148745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円/楕円 162">
            <a:extLst>
              <a:ext uri="{FF2B5EF4-FFF2-40B4-BE49-F238E27FC236}">
                <a16:creationId xmlns:a16="http://schemas.microsoft.com/office/drawing/2014/main" id="{B65FE484-01A2-5147-E1AB-8DA3738FE427}"/>
              </a:ext>
            </a:extLst>
          </p:cNvPr>
          <p:cNvSpPr/>
          <p:nvPr/>
        </p:nvSpPr>
        <p:spPr>
          <a:xfrm>
            <a:off x="4072533" y="214007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a:extLst>
              <a:ext uri="{FF2B5EF4-FFF2-40B4-BE49-F238E27FC236}">
                <a16:creationId xmlns:a16="http://schemas.microsoft.com/office/drawing/2014/main" id="{CFAF8026-F5B5-F464-E2AC-28045F2CA8D3}"/>
              </a:ext>
            </a:extLst>
          </p:cNvPr>
          <p:cNvSpPr/>
          <p:nvPr/>
        </p:nvSpPr>
        <p:spPr>
          <a:xfrm>
            <a:off x="4250691" y="229677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a:extLst>
              <a:ext uri="{FF2B5EF4-FFF2-40B4-BE49-F238E27FC236}">
                <a16:creationId xmlns:a16="http://schemas.microsoft.com/office/drawing/2014/main" id="{B2AB719C-3408-5913-4D6B-EF9DDDFDFFF0}"/>
              </a:ext>
            </a:extLst>
          </p:cNvPr>
          <p:cNvSpPr/>
          <p:nvPr/>
        </p:nvSpPr>
        <p:spPr>
          <a:xfrm>
            <a:off x="5291384" y="216991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DDB98135-6F4B-49E1-D45A-49B9E2F11140}"/>
              </a:ext>
            </a:extLst>
          </p:cNvPr>
          <p:cNvSpPr/>
          <p:nvPr/>
        </p:nvSpPr>
        <p:spPr>
          <a:xfrm>
            <a:off x="4944546" y="176667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円/楕円 166">
            <a:extLst>
              <a:ext uri="{FF2B5EF4-FFF2-40B4-BE49-F238E27FC236}">
                <a16:creationId xmlns:a16="http://schemas.microsoft.com/office/drawing/2014/main" id="{1D72B920-21C4-333C-F32F-E431A822E1CC}"/>
              </a:ext>
            </a:extLst>
          </p:cNvPr>
          <p:cNvSpPr/>
          <p:nvPr/>
        </p:nvSpPr>
        <p:spPr>
          <a:xfrm>
            <a:off x="3926565" y="182239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a:extLst>
              <a:ext uri="{FF2B5EF4-FFF2-40B4-BE49-F238E27FC236}">
                <a16:creationId xmlns:a16="http://schemas.microsoft.com/office/drawing/2014/main" id="{01974CE4-6460-61DB-C08C-281E8A87E600}"/>
              </a:ext>
            </a:extLst>
          </p:cNvPr>
          <p:cNvSpPr/>
          <p:nvPr/>
        </p:nvSpPr>
        <p:spPr>
          <a:xfrm>
            <a:off x="4057500" y="147250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a:extLst>
              <a:ext uri="{FF2B5EF4-FFF2-40B4-BE49-F238E27FC236}">
                <a16:creationId xmlns:a16="http://schemas.microsoft.com/office/drawing/2014/main" id="{EAE83D6A-DF41-56CF-8C35-2A73076CC71C}"/>
              </a:ext>
            </a:extLst>
          </p:cNvPr>
          <p:cNvSpPr/>
          <p:nvPr/>
        </p:nvSpPr>
        <p:spPr>
          <a:xfrm>
            <a:off x="4111161" y="132869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円/楕円 170">
            <a:extLst>
              <a:ext uri="{FF2B5EF4-FFF2-40B4-BE49-F238E27FC236}">
                <a16:creationId xmlns:a16="http://schemas.microsoft.com/office/drawing/2014/main" id="{94F97105-D0B7-2655-3243-70B9CCDC861E}"/>
              </a:ext>
            </a:extLst>
          </p:cNvPr>
          <p:cNvSpPr/>
          <p:nvPr/>
        </p:nvSpPr>
        <p:spPr>
          <a:xfrm>
            <a:off x="3999720" y="228824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a:extLst>
              <a:ext uri="{FF2B5EF4-FFF2-40B4-BE49-F238E27FC236}">
                <a16:creationId xmlns:a16="http://schemas.microsoft.com/office/drawing/2014/main" id="{B946DAC0-42B1-119E-F8DD-8FC4C27AD266}"/>
              </a:ext>
            </a:extLst>
          </p:cNvPr>
          <p:cNvSpPr/>
          <p:nvPr/>
        </p:nvSpPr>
        <p:spPr>
          <a:xfrm>
            <a:off x="4137090" y="192114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円/楕円 172">
            <a:extLst>
              <a:ext uri="{FF2B5EF4-FFF2-40B4-BE49-F238E27FC236}">
                <a16:creationId xmlns:a16="http://schemas.microsoft.com/office/drawing/2014/main" id="{6C0234F2-7F81-5B68-485E-00B239A97346}"/>
              </a:ext>
            </a:extLst>
          </p:cNvPr>
          <p:cNvSpPr/>
          <p:nvPr/>
        </p:nvSpPr>
        <p:spPr>
          <a:xfrm>
            <a:off x="4194870" y="155407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a:extLst>
              <a:ext uri="{FF2B5EF4-FFF2-40B4-BE49-F238E27FC236}">
                <a16:creationId xmlns:a16="http://schemas.microsoft.com/office/drawing/2014/main" id="{90B82D38-9993-4EC4-92E2-81A8B96C40E8}"/>
              </a:ext>
            </a:extLst>
          </p:cNvPr>
          <p:cNvSpPr/>
          <p:nvPr/>
        </p:nvSpPr>
        <p:spPr>
          <a:xfrm>
            <a:off x="3982365" y="137161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a:extLst>
              <a:ext uri="{FF2B5EF4-FFF2-40B4-BE49-F238E27FC236}">
                <a16:creationId xmlns:a16="http://schemas.microsoft.com/office/drawing/2014/main" id="{8931375F-9359-A0C7-F432-FAE908C2FAF6}"/>
              </a:ext>
            </a:extLst>
          </p:cNvPr>
          <p:cNvSpPr/>
          <p:nvPr/>
        </p:nvSpPr>
        <p:spPr>
          <a:xfrm>
            <a:off x="5040795" y="192363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円/楕円 175">
            <a:extLst>
              <a:ext uri="{FF2B5EF4-FFF2-40B4-BE49-F238E27FC236}">
                <a16:creationId xmlns:a16="http://schemas.microsoft.com/office/drawing/2014/main" id="{A7C2A001-701E-4A94-B64C-38E61E5292FF}"/>
              </a:ext>
            </a:extLst>
          </p:cNvPr>
          <p:cNvSpPr/>
          <p:nvPr/>
        </p:nvSpPr>
        <p:spPr>
          <a:xfrm>
            <a:off x="4175547" y="216581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a:extLst>
              <a:ext uri="{FF2B5EF4-FFF2-40B4-BE49-F238E27FC236}">
                <a16:creationId xmlns:a16="http://schemas.microsoft.com/office/drawing/2014/main" id="{03DF9048-DEA0-6F0F-1428-F5A353F376F3}"/>
              </a:ext>
            </a:extLst>
          </p:cNvPr>
          <p:cNvSpPr/>
          <p:nvPr/>
        </p:nvSpPr>
        <p:spPr>
          <a:xfrm>
            <a:off x="4379463" y="209068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円/楕円 178">
            <a:extLst>
              <a:ext uri="{FF2B5EF4-FFF2-40B4-BE49-F238E27FC236}">
                <a16:creationId xmlns:a16="http://schemas.microsoft.com/office/drawing/2014/main" id="{8A908BDB-D94D-32A7-A8CA-BD13A389B24C}"/>
              </a:ext>
            </a:extLst>
          </p:cNvPr>
          <p:cNvSpPr/>
          <p:nvPr/>
        </p:nvSpPr>
        <p:spPr>
          <a:xfrm>
            <a:off x="4373022" y="195116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a:extLst>
              <a:ext uri="{FF2B5EF4-FFF2-40B4-BE49-F238E27FC236}">
                <a16:creationId xmlns:a16="http://schemas.microsoft.com/office/drawing/2014/main" id="{8B116607-2ECC-8395-058F-38916D07925A}"/>
              </a:ext>
            </a:extLst>
          </p:cNvPr>
          <p:cNvSpPr/>
          <p:nvPr/>
        </p:nvSpPr>
        <p:spPr>
          <a:xfrm>
            <a:off x="3894351" y="191896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円/楕円 180">
            <a:extLst>
              <a:ext uri="{FF2B5EF4-FFF2-40B4-BE49-F238E27FC236}">
                <a16:creationId xmlns:a16="http://schemas.microsoft.com/office/drawing/2014/main" id="{8DF4A92C-F1CA-8C3C-EF82-33A2774E4877}"/>
              </a:ext>
            </a:extLst>
          </p:cNvPr>
          <p:cNvSpPr/>
          <p:nvPr/>
        </p:nvSpPr>
        <p:spPr>
          <a:xfrm>
            <a:off x="5090786" y="166039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円/楕円 181">
            <a:extLst>
              <a:ext uri="{FF2B5EF4-FFF2-40B4-BE49-F238E27FC236}">
                <a16:creationId xmlns:a16="http://schemas.microsoft.com/office/drawing/2014/main" id="{674C6DA5-F153-06B3-F282-8685575F189F}"/>
              </a:ext>
            </a:extLst>
          </p:cNvPr>
          <p:cNvSpPr/>
          <p:nvPr/>
        </p:nvSpPr>
        <p:spPr>
          <a:xfrm>
            <a:off x="3941571" y="169572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円/楕円 182">
            <a:extLst>
              <a:ext uri="{FF2B5EF4-FFF2-40B4-BE49-F238E27FC236}">
                <a16:creationId xmlns:a16="http://schemas.microsoft.com/office/drawing/2014/main" id="{7B82CC5F-8C6D-B42A-EFB1-BF5693AF2470}"/>
              </a:ext>
            </a:extLst>
          </p:cNvPr>
          <p:cNvSpPr/>
          <p:nvPr/>
        </p:nvSpPr>
        <p:spPr>
          <a:xfrm>
            <a:off x="3905079" y="204560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a:extLst>
              <a:ext uri="{FF2B5EF4-FFF2-40B4-BE49-F238E27FC236}">
                <a16:creationId xmlns:a16="http://schemas.microsoft.com/office/drawing/2014/main" id="{F65A06E4-0F75-EAD9-B94C-4BEF39DBABE1}"/>
              </a:ext>
            </a:extLst>
          </p:cNvPr>
          <p:cNvSpPr/>
          <p:nvPr/>
        </p:nvSpPr>
        <p:spPr>
          <a:xfrm>
            <a:off x="4983602" y="201918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円/楕円 184">
            <a:extLst>
              <a:ext uri="{FF2B5EF4-FFF2-40B4-BE49-F238E27FC236}">
                <a16:creationId xmlns:a16="http://schemas.microsoft.com/office/drawing/2014/main" id="{9E135830-C6A0-D127-DF20-A75F9754F9D1}"/>
              </a:ext>
            </a:extLst>
          </p:cNvPr>
          <p:cNvSpPr/>
          <p:nvPr/>
        </p:nvSpPr>
        <p:spPr>
          <a:xfrm>
            <a:off x="4046745" y="182665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a:extLst>
              <a:ext uri="{FF2B5EF4-FFF2-40B4-BE49-F238E27FC236}">
                <a16:creationId xmlns:a16="http://schemas.microsoft.com/office/drawing/2014/main" id="{BE4EBAB0-6E5F-F91F-E456-AE48FB7E6609}"/>
              </a:ext>
            </a:extLst>
          </p:cNvPr>
          <p:cNvSpPr/>
          <p:nvPr/>
        </p:nvSpPr>
        <p:spPr>
          <a:xfrm>
            <a:off x="4392330" y="176011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円/楕円 188">
            <a:extLst>
              <a:ext uri="{FF2B5EF4-FFF2-40B4-BE49-F238E27FC236}">
                <a16:creationId xmlns:a16="http://schemas.microsoft.com/office/drawing/2014/main" id="{6B2396A5-1A9A-940D-803D-7067E114D2C7}"/>
              </a:ext>
            </a:extLst>
          </p:cNvPr>
          <p:cNvSpPr/>
          <p:nvPr/>
        </p:nvSpPr>
        <p:spPr>
          <a:xfrm>
            <a:off x="4252806" y="143599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円/楕円 189">
            <a:extLst>
              <a:ext uri="{FF2B5EF4-FFF2-40B4-BE49-F238E27FC236}">
                <a16:creationId xmlns:a16="http://schemas.microsoft.com/office/drawing/2014/main" id="{E565AEFD-E407-5A39-475E-769EE7B47554}"/>
              </a:ext>
            </a:extLst>
          </p:cNvPr>
          <p:cNvSpPr/>
          <p:nvPr/>
        </p:nvSpPr>
        <p:spPr>
          <a:xfrm>
            <a:off x="4190556" y="164420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円/楕円 190">
            <a:extLst>
              <a:ext uri="{FF2B5EF4-FFF2-40B4-BE49-F238E27FC236}">
                <a16:creationId xmlns:a16="http://schemas.microsoft.com/office/drawing/2014/main" id="{B8CCE599-7A4A-353D-F280-45C646461E15}"/>
              </a:ext>
            </a:extLst>
          </p:cNvPr>
          <p:cNvSpPr/>
          <p:nvPr/>
        </p:nvSpPr>
        <p:spPr>
          <a:xfrm>
            <a:off x="4227045" y="220014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a:extLst>
              <a:ext uri="{FF2B5EF4-FFF2-40B4-BE49-F238E27FC236}">
                <a16:creationId xmlns:a16="http://schemas.microsoft.com/office/drawing/2014/main" id="{5646A0E2-FD1D-F62B-DCB0-A039446FCA32}"/>
              </a:ext>
            </a:extLst>
          </p:cNvPr>
          <p:cNvSpPr/>
          <p:nvPr/>
        </p:nvSpPr>
        <p:spPr>
          <a:xfrm>
            <a:off x="4379445" y="157551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円/楕円 192">
            <a:extLst>
              <a:ext uri="{FF2B5EF4-FFF2-40B4-BE49-F238E27FC236}">
                <a16:creationId xmlns:a16="http://schemas.microsoft.com/office/drawing/2014/main" id="{CEEE1025-74E5-FD6A-5C53-7FD60CB5CFB2}"/>
              </a:ext>
            </a:extLst>
          </p:cNvPr>
          <p:cNvSpPr/>
          <p:nvPr/>
        </p:nvSpPr>
        <p:spPr>
          <a:xfrm>
            <a:off x="4954645" y="167988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円/楕円 193">
            <a:extLst>
              <a:ext uri="{FF2B5EF4-FFF2-40B4-BE49-F238E27FC236}">
                <a16:creationId xmlns:a16="http://schemas.microsoft.com/office/drawing/2014/main" id="{E20C69F2-F35D-79E2-AD9C-5FCCB715D366}"/>
              </a:ext>
            </a:extLst>
          </p:cNvPr>
          <p:cNvSpPr/>
          <p:nvPr/>
        </p:nvSpPr>
        <p:spPr>
          <a:xfrm>
            <a:off x="4151913" y="148535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円/楕円 194">
            <a:extLst>
              <a:ext uri="{FF2B5EF4-FFF2-40B4-BE49-F238E27FC236}">
                <a16:creationId xmlns:a16="http://schemas.microsoft.com/office/drawing/2014/main" id="{E0B781AC-0893-89D9-1CFF-280D0D8420F7}"/>
              </a:ext>
            </a:extLst>
          </p:cNvPr>
          <p:cNvSpPr/>
          <p:nvPr/>
        </p:nvSpPr>
        <p:spPr>
          <a:xfrm>
            <a:off x="4782592" y="159127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1D6306D8-03CC-7E48-9509-B938D1BE3AF5}"/>
              </a:ext>
            </a:extLst>
          </p:cNvPr>
          <p:cNvSpPr/>
          <p:nvPr/>
        </p:nvSpPr>
        <p:spPr>
          <a:xfrm>
            <a:off x="4259235" y="185455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a:extLst>
              <a:ext uri="{FF2B5EF4-FFF2-40B4-BE49-F238E27FC236}">
                <a16:creationId xmlns:a16="http://schemas.microsoft.com/office/drawing/2014/main" id="{D3DF9F30-1E83-CFB8-7585-BBF2D35609F4}"/>
              </a:ext>
            </a:extLst>
          </p:cNvPr>
          <p:cNvSpPr/>
          <p:nvPr/>
        </p:nvSpPr>
        <p:spPr>
          <a:xfrm>
            <a:off x="4997253" y="143506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a:extLst>
              <a:ext uri="{FF2B5EF4-FFF2-40B4-BE49-F238E27FC236}">
                <a16:creationId xmlns:a16="http://schemas.microsoft.com/office/drawing/2014/main" id="{FF06778F-3B61-DAAA-A4E4-903CBA043DB5}"/>
              </a:ext>
            </a:extLst>
          </p:cNvPr>
          <p:cNvSpPr/>
          <p:nvPr/>
        </p:nvSpPr>
        <p:spPr>
          <a:xfrm>
            <a:off x="5149653" y="158746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円/楕円 210">
            <a:extLst>
              <a:ext uri="{FF2B5EF4-FFF2-40B4-BE49-F238E27FC236}">
                <a16:creationId xmlns:a16="http://schemas.microsoft.com/office/drawing/2014/main" id="{A27D81F1-B64F-0D52-5A72-97156CACD8FF}"/>
              </a:ext>
            </a:extLst>
          </p:cNvPr>
          <p:cNvSpPr/>
          <p:nvPr/>
        </p:nvSpPr>
        <p:spPr>
          <a:xfrm>
            <a:off x="5006921" y="182852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a:extLst>
              <a:ext uri="{FF2B5EF4-FFF2-40B4-BE49-F238E27FC236}">
                <a16:creationId xmlns:a16="http://schemas.microsoft.com/office/drawing/2014/main" id="{F178B243-9464-08FB-4683-796298E10B4D}"/>
              </a:ext>
            </a:extLst>
          </p:cNvPr>
          <p:cNvSpPr/>
          <p:nvPr/>
        </p:nvSpPr>
        <p:spPr>
          <a:xfrm>
            <a:off x="5120291" y="211054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円/楕円 212">
            <a:extLst>
              <a:ext uri="{FF2B5EF4-FFF2-40B4-BE49-F238E27FC236}">
                <a16:creationId xmlns:a16="http://schemas.microsoft.com/office/drawing/2014/main" id="{82A8C3FA-D6B9-EB46-C96F-0C83CF420926}"/>
              </a:ext>
            </a:extLst>
          </p:cNvPr>
          <p:cNvSpPr/>
          <p:nvPr/>
        </p:nvSpPr>
        <p:spPr>
          <a:xfrm>
            <a:off x="5201466" y="185185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円/楕円 214">
            <a:extLst>
              <a:ext uri="{FF2B5EF4-FFF2-40B4-BE49-F238E27FC236}">
                <a16:creationId xmlns:a16="http://schemas.microsoft.com/office/drawing/2014/main" id="{D7FCDC93-DCE2-CECA-DDE1-DFBD88975338}"/>
              </a:ext>
            </a:extLst>
          </p:cNvPr>
          <p:cNvSpPr/>
          <p:nvPr/>
        </p:nvSpPr>
        <p:spPr>
          <a:xfrm>
            <a:off x="5177853" y="222319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円/楕円 220">
            <a:extLst>
              <a:ext uri="{FF2B5EF4-FFF2-40B4-BE49-F238E27FC236}">
                <a16:creationId xmlns:a16="http://schemas.microsoft.com/office/drawing/2014/main" id="{41828694-66C0-9F41-4A78-F0F0440E5DB4}"/>
              </a:ext>
            </a:extLst>
          </p:cNvPr>
          <p:cNvSpPr/>
          <p:nvPr/>
        </p:nvSpPr>
        <p:spPr>
          <a:xfrm>
            <a:off x="5107017" y="197635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円/楕円 221">
            <a:extLst>
              <a:ext uri="{FF2B5EF4-FFF2-40B4-BE49-F238E27FC236}">
                <a16:creationId xmlns:a16="http://schemas.microsoft.com/office/drawing/2014/main" id="{715A1D0E-74BF-4DF9-3B35-2A25167AF30F}"/>
              </a:ext>
            </a:extLst>
          </p:cNvPr>
          <p:cNvSpPr/>
          <p:nvPr/>
        </p:nvSpPr>
        <p:spPr>
          <a:xfrm>
            <a:off x="3999720" y="213990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a:extLst>
              <a:ext uri="{FF2B5EF4-FFF2-40B4-BE49-F238E27FC236}">
                <a16:creationId xmlns:a16="http://schemas.microsoft.com/office/drawing/2014/main" id="{68314D43-656C-DBBB-EFF0-18053135DADC}"/>
              </a:ext>
            </a:extLst>
          </p:cNvPr>
          <p:cNvSpPr/>
          <p:nvPr/>
        </p:nvSpPr>
        <p:spPr>
          <a:xfrm>
            <a:off x="5046912" y="172735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円/楕円 224">
            <a:extLst>
              <a:ext uri="{FF2B5EF4-FFF2-40B4-BE49-F238E27FC236}">
                <a16:creationId xmlns:a16="http://schemas.microsoft.com/office/drawing/2014/main" id="{7CD6CFD6-7B56-3C27-41D5-06F8646B07F9}"/>
              </a:ext>
            </a:extLst>
          </p:cNvPr>
          <p:cNvSpPr/>
          <p:nvPr/>
        </p:nvSpPr>
        <p:spPr>
          <a:xfrm>
            <a:off x="3864685" y="219551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704FA55F-A148-CC39-40F8-876D112B7D12}"/>
              </a:ext>
            </a:extLst>
          </p:cNvPr>
          <p:cNvSpPr/>
          <p:nvPr/>
        </p:nvSpPr>
        <p:spPr>
          <a:xfrm>
            <a:off x="4849431" y="203215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a:extLst>
              <a:ext uri="{FF2B5EF4-FFF2-40B4-BE49-F238E27FC236}">
                <a16:creationId xmlns:a16="http://schemas.microsoft.com/office/drawing/2014/main" id="{21FE1D60-49CE-54B5-3D50-F47A1A9F294E}"/>
              </a:ext>
            </a:extLst>
          </p:cNvPr>
          <p:cNvSpPr/>
          <p:nvPr/>
        </p:nvSpPr>
        <p:spPr>
          <a:xfrm>
            <a:off x="4334433" y="202988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円/楕円 228">
            <a:extLst>
              <a:ext uri="{FF2B5EF4-FFF2-40B4-BE49-F238E27FC236}">
                <a16:creationId xmlns:a16="http://schemas.microsoft.com/office/drawing/2014/main" id="{40BA1712-7EDF-F299-A657-F77CB803B4FC}"/>
              </a:ext>
            </a:extLst>
          </p:cNvPr>
          <p:cNvSpPr/>
          <p:nvPr/>
        </p:nvSpPr>
        <p:spPr>
          <a:xfrm>
            <a:off x="5218626" y="149123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円/楕円 229">
            <a:extLst>
              <a:ext uri="{FF2B5EF4-FFF2-40B4-BE49-F238E27FC236}">
                <a16:creationId xmlns:a16="http://schemas.microsoft.com/office/drawing/2014/main" id="{CADBFAE6-9A83-24B4-7B1A-6D829F2D1B34}"/>
              </a:ext>
            </a:extLst>
          </p:cNvPr>
          <p:cNvSpPr/>
          <p:nvPr/>
        </p:nvSpPr>
        <p:spPr>
          <a:xfrm>
            <a:off x="4937433" y="225323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円/楕円 230">
            <a:extLst>
              <a:ext uri="{FF2B5EF4-FFF2-40B4-BE49-F238E27FC236}">
                <a16:creationId xmlns:a16="http://schemas.microsoft.com/office/drawing/2014/main" id="{896DFE4D-18A2-866B-FA97-D312D855908A}"/>
              </a:ext>
            </a:extLst>
          </p:cNvPr>
          <p:cNvSpPr/>
          <p:nvPr/>
        </p:nvSpPr>
        <p:spPr>
          <a:xfrm>
            <a:off x="4197634" y="172954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円/楕円 232">
            <a:extLst>
              <a:ext uri="{FF2B5EF4-FFF2-40B4-BE49-F238E27FC236}">
                <a16:creationId xmlns:a16="http://schemas.microsoft.com/office/drawing/2014/main" id="{1764BFC8-C2FE-B47B-FCE9-25361671F8BC}"/>
              </a:ext>
            </a:extLst>
          </p:cNvPr>
          <p:cNvSpPr/>
          <p:nvPr/>
        </p:nvSpPr>
        <p:spPr>
          <a:xfrm>
            <a:off x="5143494" y="171661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円/楕円 233">
            <a:extLst>
              <a:ext uri="{FF2B5EF4-FFF2-40B4-BE49-F238E27FC236}">
                <a16:creationId xmlns:a16="http://schemas.microsoft.com/office/drawing/2014/main" id="{0A402FDD-4369-9E2A-DD70-C5742FBDF729}"/>
              </a:ext>
            </a:extLst>
          </p:cNvPr>
          <p:cNvSpPr/>
          <p:nvPr/>
        </p:nvSpPr>
        <p:spPr>
          <a:xfrm>
            <a:off x="4991091" y="209224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 name="円/楕円 234">
            <a:extLst>
              <a:ext uri="{FF2B5EF4-FFF2-40B4-BE49-F238E27FC236}">
                <a16:creationId xmlns:a16="http://schemas.microsoft.com/office/drawing/2014/main" id="{94EEBB82-0290-3DF5-D7F5-4B3458B62623}"/>
              </a:ext>
            </a:extLst>
          </p:cNvPr>
          <p:cNvSpPr/>
          <p:nvPr/>
        </p:nvSpPr>
        <p:spPr>
          <a:xfrm>
            <a:off x="5276574" y="166079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円/楕円 236">
            <a:extLst>
              <a:ext uri="{FF2B5EF4-FFF2-40B4-BE49-F238E27FC236}">
                <a16:creationId xmlns:a16="http://schemas.microsoft.com/office/drawing/2014/main" id="{DAFE2015-BF78-A7B5-4553-BF674A5B65C3}"/>
              </a:ext>
            </a:extLst>
          </p:cNvPr>
          <p:cNvSpPr/>
          <p:nvPr/>
        </p:nvSpPr>
        <p:spPr>
          <a:xfrm>
            <a:off x="5113437" y="135599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8" name="円/楕円 237">
            <a:extLst>
              <a:ext uri="{FF2B5EF4-FFF2-40B4-BE49-F238E27FC236}">
                <a16:creationId xmlns:a16="http://schemas.microsoft.com/office/drawing/2014/main" id="{DD97BFF3-53A0-3396-5ED6-2CA12B598F27}"/>
              </a:ext>
            </a:extLst>
          </p:cNvPr>
          <p:cNvSpPr/>
          <p:nvPr/>
        </p:nvSpPr>
        <p:spPr>
          <a:xfrm>
            <a:off x="4935276" y="160713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円/楕円 238">
            <a:extLst>
              <a:ext uri="{FF2B5EF4-FFF2-40B4-BE49-F238E27FC236}">
                <a16:creationId xmlns:a16="http://schemas.microsoft.com/office/drawing/2014/main" id="{F7EE3CDD-90BF-1F8E-E405-4600ADE463E5}"/>
              </a:ext>
            </a:extLst>
          </p:cNvPr>
          <p:cNvSpPr/>
          <p:nvPr/>
        </p:nvSpPr>
        <p:spPr>
          <a:xfrm>
            <a:off x="4051092" y="202697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a:extLst>
              <a:ext uri="{FF2B5EF4-FFF2-40B4-BE49-F238E27FC236}">
                <a16:creationId xmlns:a16="http://schemas.microsoft.com/office/drawing/2014/main" id="{4C1CE119-199C-A115-B7A1-04DD2E2A2FDC}"/>
              </a:ext>
            </a:extLst>
          </p:cNvPr>
          <p:cNvSpPr/>
          <p:nvPr/>
        </p:nvSpPr>
        <p:spPr>
          <a:xfrm>
            <a:off x="4848017" y="163948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1" name="円/楕円 240">
            <a:extLst>
              <a:ext uri="{FF2B5EF4-FFF2-40B4-BE49-F238E27FC236}">
                <a16:creationId xmlns:a16="http://schemas.microsoft.com/office/drawing/2014/main" id="{4DF09DFC-92BF-4A5D-1912-02198741DD8A}"/>
              </a:ext>
            </a:extLst>
          </p:cNvPr>
          <p:cNvSpPr/>
          <p:nvPr/>
        </p:nvSpPr>
        <p:spPr>
          <a:xfrm>
            <a:off x="4915953" y="214589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円/楕円 241">
            <a:extLst>
              <a:ext uri="{FF2B5EF4-FFF2-40B4-BE49-F238E27FC236}">
                <a16:creationId xmlns:a16="http://schemas.microsoft.com/office/drawing/2014/main" id="{95E42984-2A66-C42E-A1DF-397C44A4DF4E}"/>
              </a:ext>
            </a:extLst>
          </p:cNvPr>
          <p:cNvSpPr/>
          <p:nvPr/>
        </p:nvSpPr>
        <p:spPr>
          <a:xfrm>
            <a:off x="4358046" y="138733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3" name="円/楕円 242">
            <a:extLst>
              <a:ext uri="{FF2B5EF4-FFF2-40B4-BE49-F238E27FC236}">
                <a16:creationId xmlns:a16="http://schemas.microsoft.com/office/drawing/2014/main" id="{9ADF10E5-E512-5D7F-53B3-6883B19E7959}"/>
              </a:ext>
            </a:extLst>
          </p:cNvPr>
          <p:cNvSpPr/>
          <p:nvPr/>
        </p:nvSpPr>
        <p:spPr>
          <a:xfrm>
            <a:off x="5220753" y="139032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68651512-4B86-CACE-0071-BAF0602EE370}"/>
              </a:ext>
            </a:extLst>
          </p:cNvPr>
          <p:cNvSpPr/>
          <p:nvPr/>
        </p:nvSpPr>
        <p:spPr>
          <a:xfrm>
            <a:off x="4857993" y="194197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円/楕円 244">
            <a:extLst>
              <a:ext uri="{FF2B5EF4-FFF2-40B4-BE49-F238E27FC236}">
                <a16:creationId xmlns:a16="http://schemas.microsoft.com/office/drawing/2014/main" id="{9A16CA85-F276-BB78-70E5-05CBEA6F62C2}"/>
              </a:ext>
            </a:extLst>
          </p:cNvPr>
          <p:cNvSpPr/>
          <p:nvPr/>
        </p:nvSpPr>
        <p:spPr>
          <a:xfrm>
            <a:off x="4769985" y="182821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円/楕円 245">
            <a:extLst>
              <a:ext uri="{FF2B5EF4-FFF2-40B4-BE49-F238E27FC236}">
                <a16:creationId xmlns:a16="http://schemas.microsoft.com/office/drawing/2014/main" id="{38D8A43D-C97E-3E1F-EBC0-DA28491266C3}"/>
              </a:ext>
            </a:extLst>
          </p:cNvPr>
          <p:cNvSpPr/>
          <p:nvPr/>
        </p:nvSpPr>
        <p:spPr>
          <a:xfrm>
            <a:off x="4900920" y="147832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7" name="円/楕円 246">
            <a:extLst>
              <a:ext uri="{FF2B5EF4-FFF2-40B4-BE49-F238E27FC236}">
                <a16:creationId xmlns:a16="http://schemas.microsoft.com/office/drawing/2014/main" id="{5A147612-40B6-E0BE-5E78-F88CF2D33280}"/>
              </a:ext>
            </a:extLst>
          </p:cNvPr>
          <p:cNvSpPr/>
          <p:nvPr/>
        </p:nvSpPr>
        <p:spPr>
          <a:xfrm>
            <a:off x="4954581" y="133451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a:extLst>
              <a:ext uri="{FF2B5EF4-FFF2-40B4-BE49-F238E27FC236}">
                <a16:creationId xmlns:a16="http://schemas.microsoft.com/office/drawing/2014/main" id="{8D8CB4C0-14E8-A7C1-0458-FC2A2C24B96E}"/>
              </a:ext>
            </a:extLst>
          </p:cNvPr>
          <p:cNvSpPr/>
          <p:nvPr/>
        </p:nvSpPr>
        <p:spPr>
          <a:xfrm>
            <a:off x="4823643" y="227682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9" name="円/楕円 248">
            <a:extLst>
              <a:ext uri="{FF2B5EF4-FFF2-40B4-BE49-F238E27FC236}">
                <a16:creationId xmlns:a16="http://schemas.microsoft.com/office/drawing/2014/main" id="{869539B5-98EE-E4DE-3D78-21422E0EC47F}"/>
              </a:ext>
            </a:extLst>
          </p:cNvPr>
          <p:cNvSpPr/>
          <p:nvPr/>
        </p:nvSpPr>
        <p:spPr>
          <a:xfrm>
            <a:off x="4666947" y="167365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0" name="円/楕円 249">
            <a:extLst>
              <a:ext uri="{FF2B5EF4-FFF2-40B4-BE49-F238E27FC236}">
                <a16:creationId xmlns:a16="http://schemas.microsoft.com/office/drawing/2014/main" id="{B374D683-56D1-8C3C-1888-9F5A049D779A}"/>
              </a:ext>
            </a:extLst>
          </p:cNvPr>
          <p:cNvSpPr/>
          <p:nvPr/>
        </p:nvSpPr>
        <p:spPr>
          <a:xfrm>
            <a:off x="4023333" y="191885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円/楕円 250">
            <a:extLst>
              <a:ext uri="{FF2B5EF4-FFF2-40B4-BE49-F238E27FC236}">
                <a16:creationId xmlns:a16="http://schemas.microsoft.com/office/drawing/2014/main" id="{23B777F5-1CC6-8EB7-49BC-6C22E142B237}"/>
              </a:ext>
            </a:extLst>
          </p:cNvPr>
          <p:cNvSpPr/>
          <p:nvPr/>
        </p:nvSpPr>
        <p:spPr>
          <a:xfrm>
            <a:off x="4825785" y="137743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a:extLst>
              <a:ext uri="{FF2B5EF4-FFF2-40B4-BE49-F238E27FC236}">
                <a16:creationId xmlns:a16="http://schemas.microsoft.com/office/drawing/2014/main" id="{1C97DF54-B4E6-456C-94E8-0D21A8DD0DFA}"/>
              </a:ext>
            </a:extLst>
          </p:cNvPr>
          <p:cNvSpPr/>
          <p:nvPr/>
        </p:nvSpPr>
        <p:spPr>
          <a:xfrm>
            <a:off x="4806465" y="216090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円/楕円 252">
            <a:extLst>
              <a:ext uri="{FF2B5EF4-FFF2-40B4-BE49-F238E27FC236}">
                <a16:creationId xmlns:a16="http://schemas.microsoft.com/office/drawing/2014/main" id="{B0233DCB-DB61-CC2E-467F-B29C7B39DDBD}"/>
              </a:ext>
            </a:extLst>
          </p:cNvPr>
          <p:cNvSpPr/>
          <p:nvPr/>
        </p:nvSpPr>
        <p:spPr>
          <a:xfrm>
            <a:off x="5018967" y="217163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円/楕円 253">
            <a:extLst>
              <a:ext uri="{FF2B5EF4-FFF2-40B4-BE49-F238E27FC236}">
                <a16:creationId xmlns:a16="http://schemas.microsoft.com/office/drawing/2014/main" id="{AFF283B2-90CF-879E-910E-3285C526F221}"/>
              </a:ext>
            </a:extLst>
          </p:cNvPr>
          <p:cNvSpPr/>
          <p:nvPr/>
        </p:nvSpPr>
        <p:spPr>
          <a:xfrm>
            <a:off x="5222883" y="209650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円/楕円 254">
            <a:extLst>
              <a:ext uri="{FF2B5EF4-FFF2-40B4-BE49-F238E27FC236}">
                <a16:creationId xmlns:a16="http://schemas.microsoft.com/office/drawing/2014/main" id="{636ACC0B-A040-327A-AC41-94B6B5AF449D}"/>
              </a:ext>
            </a:extLst>
          </p:cNvPr>
          <p:cNvSpPr/>
          <p:nvPr/>
        </p:nvSpPr>
        <p:spPr>
          <a:xfrm>
            <a:off x="5216442" y="195698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04CF29E1-7A4A-47AE-044E-65FCD052E3D7}"/>
              </a:ext>
            </a:extLst>
          </p:cNvPr>
          <p:cNvSpPr/>
          <p:nvPr/>
        </p:nvSpPr>
        <p:spPr>
          <a:xfrm>
            <a:off x="4737771" y="192478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円/楕円 256">
            <a:extLst>
              <a:ext uri="{FF2B5EF4-FFF2-40B4-BE49-F238E27FC236}">
                <a16:creationId xmlns:a16="http://schemas.microsoft.com/office/drawing/2014/main" id="{4D737F41-6A86-558E-3ECE-8F9511AC8400}"/>
              </a:ext>
            </a:extLst>
          </p:cNvPr>
          <p:cNvSpPr/>
          <p:nvPr/>
        </p:nvSpPr>
        <p:spPr>
          <a:xfrm>
            <a:off x="3918093" y="145733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8" name="円/楕円 257">
            <a:extLst>
              <a:ext uri="{FF2B5EF4-FFF2-40B4-BE49-F238E27FC236}">
                <a16:creationId xmlns:a16="http://schemas.microsoft.com/office/drawing/2014/main" id="{45DF165C-20A7-0526-045C-1A7F422269B3}"/>
              </a:ext>
            </a:extLst>
          </p:cNvPr>
          <p:cNvSpPr/>
          <p:nvPr/>
        </p:nvSpPr>
        <p:spPr>
          <a:xfrm>
            <a:off x="4784991" y="170154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円/楕円 258">
            <a:extLst>
              <a:ext uri="{FF2B5EF4-FFF2-40B4-BE49-F238E27FC236}">
                <a16:creationId xmlns:a16="http://schemas.microsoft.com/office/drawing/2014/main" id="{7A99EFEC-DD98-E027-0FDB-0BA05FF574F9}"/>
              </a:ext>
            </a:extLst>
          </p:cNvPr>
          <p:cNvSpPr/>
          <p:nvPr/>
        </p:nvSpPr>
        <p:spPr>
          <a:xfrm>
            <a:off x="4748499" y="205142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a:extLst>
              <a:ext uri="{FF2B5EF4-FFF2-40B4-BE49-F238E27FC236}">
                <a16:creationId xmlns:a16="http://schemas.microsoft.com/office/drawing/2014/main" id="{4427EF6D-5D28-2758-6F9D-383DCC2B315F}"/>
              </a:ext>
            </a:extLst>
          </p:cNvPr>
          <p:cNvSpPr/>
          <p:nvPr/>
        </p:nvSpPr>
        <p:spPr>
          <a:xfrm>
            <a:off x="4119700" y="171071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円/楕円 260">
            <a:extLst>
              <a:ext uri="{FF2B5EF4-FFF2-40B4-BE49-F238E27FC236}">
                <a16:creationId xmlns:a16="http://schemas.microsoft.com/office/drawing/2014/main" id="{F6B8D625-AC23-19E0-415D-64411D72B833}"/>
              </a:ext>
            </a:extLst>
          </p:cNvPr>
          <p:cNvSpPr/>
          <p:nvPr/>
        </p:nvSpPr>
        <p:spPr>
          <a:xfrm>
            <a:off x="4890165" y="183247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2" name="円/楕円 261">
            <a:extLst>
              <a:ext uri="{FF2B5EF4-FFF2-40B4-BE49-F238E27FC236}">
                <a16:creationId xmlns:a16="http://schemas.microsoft.com/office/drawing/2014/main" id="{A20BFC61-C289-1833-A1DD-ECBC2C89B6F4}"/>
              </a:ext>
            </a:extLst>
          </p:cNvPr>
          <p:cNvSpPr/>
          <p:nvPr/>
        </p:nvSpPr>
        <p:spPr>
          <a:xfrm>
            <a:off x="5235750" y="176593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円/楕円 262">
            <a:extLst>
              <a:ext uri="{FF2B5EF4-FFF2-40B4-BE49-F238E27FC236}">
                <a16:creationId xmlns:a16="http://schemas.microsoft.com/office/drawing/2014/main" id="{55DC735B-FE4F-473B-9C8F-282B03D9F0AB}"/>
              </a:ext>
            </a:extLst>
          </p:cNvPr>
          <p:cNvSpPr/>
          <p:nvPr/>
        </p:nvSpPr>
        <p:spPr>
          <a:xfrm>
            <a:off x="5096226" y="144181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a:extLst>
              <a:ext uri="{FF2B5EF4-FFF2-40B4-BE49-F238E27FC236}">
                <a16:creationId xmlns:a16="http://schemas.microsoft.com/office/drawing/2014/main" id="{97A649C4-20A8-4DF8-F024-79F4A66EB149}"/>
              </a:ext>
            </a:extLst>
          </p:cNvPr>
          <p:cNvSpPr/>
          <p:nvPr/>
        </p:nvSpPr>
        <p:spPr>
          <a:xfrm>
            <a:off x="4183915" y="201804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5" name="円/楕円 264">
            <a:extLst>
              <a:ext uri="{FF2B5EF4-FFF2-40B4-BE49-F238E27FC236}">
                <a16:creationId xmlns:a16="http://schemas.microsoft.com/office/drawing/2014/main" id="{E457F593-A145-0CD3-58D7-23B3A33E89FD}"/>
              </a:ext>
            </a:extLst>
          </p:cNvPr>
          <p:cNvSpPr/>
          <p:nvPr/>
        </p:nvSpPr>
        <p:spPr>
          <a:xfrm>
            <a:off x="5070465" y="220596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円/楕円 265">
            <a:extLst>
              <a:ext uri="{FF2B5EF4-FFF2-40B4-BE49-F238E27FC236}">
                <a16:creationId xmlns:a16="http://schemas.microsoft.com/office/drawing/2014/main" id="{E79F8D26-EA74-83E7-0743-76D892D2264D}"/>
              </a:ext>
            </a:extLst>
          </p:cNvPr>
          <p:cNvSpPr/>
          <p:nvPr/>
        </p:nvSpPr>
        <p:spPr>
          <a:xfrm>
            <a:off x="4869244" y="173766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円/楕円 266">
            <a:extLst>
              <a:ext uri="{FF2B5EF4-FFF2-40B4-BE49-F238E27FC236}">
                <a16:creationId xmlns:a16="http://schemas.microsoft.com/office/drawing/2014/main" id="{90258417-D0E8-FC70-58DC-26A98110D25A}"/>
              </a:ext>
            </a:extLst>
          </p:cNvPr>
          <p:cNvSpPr/>
          <p:nvPr/>
        </p:nvSpPr>
        <p:spPr>
          <a:xfrm>
            <a:off x="5054925" y="229017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a:extLst>
              <a:ext uri="{FF2B5EF4-FFF2-40B4-BE49-F238E27FC236}">
                <a16:creationId xmlns:a16="http://schemas.microsoft.com/office/drawing/2014/main" id="{0C38641D-5412-C355-9EC6-E551B285C4E5}"/>
              </a:ext>
            </a:extLst>
          </p:cNvPr>
          <p:cNvSpPr/>
          <p:nvPr/>
        </p:nvSpPr>
        <p:spPr>
          <a:xfrm>
            <a:off x="4995333" y="149117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0" name="円/楕円 269">
            <a:extLst>
              <a:ext uri="{FF2B5EF4-FFF2-40B4-BE49-F238E27FC236}">
                <a16:creationId xmlns:a16="http://schemas.microsoft.com/office/drawing/2014/main" id="{7D023E64-619F-A28F-62D4-A9BB70A026BC}"/>
              </a:ext>
            </a:extLst>
          </p:cNvPr>
          <p:cNvSpPr/>
          <p:nvPr/>
        </p:nvSpPr>
        <p:spPr>
          <a:xfrm>
            <a:off x="4945962" y="189256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1" name="円/楕円 270">
            <a:extLst>
              <a:ext uri="{FF2B5EF4-FFF2-40B4-BE49-F238E27FC236}">
                <a16:creationId xmlns:a16="http://schemas.microsoft.com/office/drawing/2014/main" id="{91F209FB-CB2B-C385-3457-F419F7264208}"/>
              </a:ext>
            </a:extLst>
          </p:cNvPr>
          <p:cNvSpPr/>
          <p:nvPr/>
        </p:nvSpPr>
        <p:spPr>
          <a:xfrm>
            <a:off x="5102655" y="186037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a:extLst>
              <a:ext uri="{FF2B5EF4-FFF2-40B4-BE49-F238E27FC236}">
                <a16:creationId xmlns:a16="http://schemas.microsoft.com/office/drawing/2014/main" id="{364D07B3-0998-D787-5150-5C9499D2D811}"/>
              </a:ext>
            </a:extLst>
          </p:cNvPr>
          <p:cNvSpPr/>
          <p:nvPr/>
        </p:nvSpPr>
        <p:spPr>
          <a:xfrm>
            <a:off x="1070202" y="1295128"/>
            <a:ext cx="1820886" cy="1080120"/>
          </a:xfrm>
          <a:prstGeom prst="rect">
            <a:avLst/>
          </a:prstGeom>
          <a:gradFill flip="none" rotWithShape="1">
            <a:gsLst>
              <a:gs pos="0">
                <a:schemeClr val="accent6"/>
              </a:gs>
              <a:gs pos="52016">
                <a:schemeClr val="accent6">
                  <a:lumMod val="20000"/>
                  <a:lumOff val="80000"/>
                </a:schemeClr>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3C43816-B1C3-00F3-233F-8FAD7F52434F}"/>
              </a:ext>
            </a:extLst>
          </p:cNvPr>
          <p:cNvSpPr/>
          <p:nvPr/>
        </p:nvSpPr>
        <p:spPr>
          <a:xfrm>
            <a:off x="3670932" y="1293199"/>
            <a:ext cx="1820886" cy="1080120"/>
          </a:xfrm>
          <a:prstGeom prst="rect">
            <a:avLst/>
          </a:prstGeom>
          <a:gradFill flip="none" rotWithShape="1">
            <a:gsLst>
              <a:gs pos="23000">
                <a:schemeClr val="accent6">
                  <a:lumMod val="20000"/>
                  <a:lumOff val="80000"/>
                </a:schemeClr>
              </a:gs>
              <a:gs pos="0">
                <a:schemeClr val="accent6"/>
              </a:gs>
              <a:gs pos="52016">
                <a:schemeClr val="accent6"/>
              </a:gs>
              <a:gs pos="75000">
                <a:schemeClr val="accent6">
                  <a:lumMod val="20000"/>
                  <a:lumOff val="80000"/>
                </a:schemeClr>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1" name="グループ化 390">
            <a:extLst>
              <a:ext uri="{FF2B5EF4-FFF2-40B4-BE49-F238E27FC236}">
                <a16:creationId xmlns:a16="http://schemas.microsoft.com/office/drawing/2014/main" id="{DBFB8189-61D5-F12B-788E-13EB2489C3CF}"/>
              </a:ext>
            </a:extLst>
          </p:cNvPr>
          <p:cNvGrpSpPr/>
          <p:nvPr/>
        </p:nvGrpSpPr>
        <p:grpSpPr>
          <a:xfrm>
            <a:off x="3242163" y="2402182"/>
            <a:ext cx="2664807" cy="4380315"/>
            <a:chOff x="3242163" y="2402182"/>
            <a:chExt cx="2664807" cy="4380315"/>
          </a:xfrm>
        </p:grpSpPr>
        <p:sp>
          <p:nvSpPr>
            <p:cNvPr id="10" name="円弧 9">
              <a:extLst>
                <a:ext uri="{FF2B5EF4-FFF2-40B4-BE49-F238E27FC236}">
                  <a16:creationId xmlns:a16="http://schemas.microsoft.com/office/drawing/2014/main" id="{BB20474E-69FB-0A62-97EA-FE08910F769F}"/>
                </a:ext>
              </a:extLst>
            </p:cNvPr>
            <p:cNvSpPr/>
            <p:nvPr/>
          </p:nvSpPr>
          <p:spPr>
            <a:xfrm rot="18891299">
              <a:off x="3835183" y="5303747"/>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 name="円弧 11">
              <a:extLst>
                <a:ext uri="{FF2B5EF4-FFF2-40B4-BE49-F238E27FC236}">
                  <a16:creationId xmlns:a16="http://schemas.microsoft.com/office/drawing/2014/main" id="{21348D2B-5281-371F-16A3-EBE8E336AAAC}"/>
                </a:ext>
              </a:extLst>
            </p:cNvPr>
            <p:cNvSpPr/>
            <p:nvPr/>
          </p:nvSpPr>
          <p:spPr>
            <a:xfrm rot="18891299">
              <a:off x="4049514" y="5499140"/>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90" name="グループ化 389">
              <a:extLst>
                <a:ext uri="{FF2B5EF4-FFF2-40B4-BE49-F238E27FC236}">
                  <a16:creationId xmlns:a16="http://schemas.microsoft.com/office/drawing/2014/main" id="{3A6F4B3D-CB22-C413-04B6-086A79CA1FAD}"/>
                </a:ext>
              </a:extLst>
            </p:cNvPr>
            <p:cNvGrpSpPr/>
            <p:nvPr/>
          </p:nvGrpSpPr>
          <p:grpSpPr>
            <a:xfrm>
              <a:off x="3242163" y="2402182"/>
              <a:ext cx="2664807" cy="3988934"/>
              <a:chOff x="3242163" y="2402182"/>
              <a:chExt cx="2664807" cy="3988934"/>
            </a:xfrm>
          </p:grpSpPr>
          <p:sp>
            <p:nvSpPr>
              <p:cNvPr id="13" name="円弧 12">
                <a:extLst>
                  <a:ext uri="{FF2B5EF4-FFF2-40B4-BE49-F238E27FC236}">
                    <a16:creationId xmlns:a16="http://schemas.microsoft.com/office/drawing/2014/main" id="{E070ABC9-C987-E2C2-7AD3-8BA6A6D830AC}"/>
                  </a:ext>
                </a:extLst>
              </p:cNvPr>
              <p:cNvSpPr/>
              <p:nvPr/>
            </p:nvSpPr>
            <p:spPr>
              <a:xfrm rot="18891299">
                <a:off x="4226562" y="5693759"/>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円弧 13">
                <a:extLst>
                  <a:ext uri="{FF2B5EF4-FFF2-40B4-BE49-F238E27FC236}">
                    <a16:creationId xmlns:a16="http://schemas.microsoft.com/office/drawing/2014/main" id="{15C86CBF-3F1C-1B8E-018D-3354D7D0583E}"/>
                  </a:ext>
                </a:extLst>
              </p:cNvPr>
              <p:cNvSpPr/>
              <p:nvPr/>
            </p:nvSpPr>
            <p:spPr>
              <a:xfrm rot="18891299">
                <a:off x="4321917" y="5880297"/>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84779414-7BBB-4F21-9DA5-8D99FA0E1090}"/>
                  </a:ext>
                </a:extLst>
              </p:cNvPr>
              <p:cNvGrpSpPr/>
              <p:nvPr/>
            </p:nvGrpSpPr>
            <p:grpSpPr>
              <a:xfrm>
                <a:off x="3242163" y="4002869"/>
                <a:ext cx="1938063" cy="1944853"/>
                <a:chOff x="33953" y="2109741"/>
                <a:chExt cx="1938063" cy="1944853"/>
              </a:xfrm>
            </p:grpSpPr>
            <p:grpSp>
              <p:nvGrpSpPr>
                <p:cNvPr id="22" name="グループ化 21">
                  <a:extLst>
                    <a:ext uri="{FF2B5EF4-FFF2-40B4-BE49-F238E27FC236}">
                      <a16:creationId xmlns:a16="http://schemas.microsoft.com/office/drawing/2014/main" id="{995F1E49-FD7D-B652-AA69-66219CAB88A4}"/>
                    </a:ext>
                  </a:extLst>
                </p:cNvPr>
                <p:cNvGrpSpPr/>
                <p:nvPr/>
              </p:nvGrpSpPr>
              <p:grpSpPr>
                <a:xfrm>
                  <a:off x="269263" y="2295906"/>
                  <a:ext cx="1476164" cy="1481336"/>
                  <a:chOff x="247837" y="2271209"/>
                  <a:chExt cx="1476164" cy="1481336"/>
                </a:xfrm>
              </p:grpSpPr>
              <p:sp>
                <p:nvSpPr>
                  <p:cNvPr id="16" name="円弧 15">
                    <a:extLst>
                      <a:ext uri="{FF2B5EF4-FFF2-40B4-BE49-F238E27FC236}">
                        <a16:creationId xmlns:a16="http://schemas.microsoft.com/office/drawing/2014/main" id="{0760FC73-ED0D-FD32-6D08-D4CDB32E66CA}"/>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2531371E-7CD6-5335-8F6B-F4E280B13EC7}"/>
                      </a:ext>
                    </a:extLst>
                  </p:cNvPr>
                  <p:cNvGrpSpPr/>
                  <p:nvPr/>
                </p:nvGrpSpPr>
                <p:grpSpPr>
                  <a:xfrm>
                    <a:off x="461420" y="2467350"/>
                    <a:ext cx="1049004" cy="1052679"/>
                    <a:chOff x="461420" y="2467350"/>
                    <a:chExt cx="1049004" cy="1052679"/>
                  </a:xfrm>
                </p:grpSpPr>
                <p:sp>
                  <p:nvSpPr>
                    <p:cNvPr id="17" name="円弧 16">
                      <a:extLst>
                        <a:ext uri="{FF2B5EF4-FFF2-40B4-BE49-F238E27FC236}">
                          <a16:creationId xmlns:a16="http://schemas.microsoft.com/office/drawing/2014/main" id="{0622FC95-10E3-6947-D6AB-2F92413ED36F}"/>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 name="円弧 17">
                      <a:extLst>
                        <a:ext uri="{FF2B5EF4-FFF2-40B4-BE49-F238E27FC236}">
                          <a16:creationId xmlns:a16="http://schemas.microsoft.com/office/drawing/2014/main" id="{C4EF1967-E529-C5E0-8016-4A41B2862ABB}"/>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円弧 18">
                      <a:extLst>
                        <a:ext uri="{FF2B5EF4-FFF2-40B4-BE49-F238E27FC236}">
                          <a16:creationId xmlns:a16="http://schemas.microsoft.com/office/drawing/2014/main" id="{FE2B6E1D-10DD-1B3D-FA40-74CD97B69ECB}"/>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 name="円弧 19">
                      <a:extLst>
                        <a:ext uri="{FF2B5EF4-FFF2-40B4-BE49-F238E27FC236}">
                          <a16:creationId xmlns:a16="http://schemas.microsoft.com/office/drawing/2014/main" id="{E3390D05-5A43-35EC-43C0-95203150A1D3}"/>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30" name="円弧 29">
                  <a:extLst>
                    <a:ext uri="{FF2B5EF4-FFF2-40B4-BE49-F238E27FC236}">
                      <a16:creationId xmlns:a16="http://schemas.microsoft.com/office/drawing/2014/main" id="{39A804FC-BB40-BE19-89DD-292741A44760}"/>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0A1BD20E-3B23-4394-A582-2041DC0AFFA1}"/>
                  </a:ext>
                </a:extLst>
              </p:cNvPr>
              <p:cNvGrpSpPr/>
              <p:nvPr/>
            </p:nvGrpSpPr>
            <p:grpSpPr>
              <a:xfrm>
                <a:off x="3968907" y="4007642"/>
                <a:ext cx="1938063" cy="1944853"/>
                <a:chOff x="33953" y="2109741"/>
                <a:chExt cx="1938063" cy="1944853"/>
              </a:xfrm>
            </p:grpSpPr>
            <p:grpSp>
              <p:nvGrpSpPr>
                <p:cNvPr id="33" name="グループ化 32">
                  <a:extLst>
                    <a:ext uri="{FF2B5EF4-FFF2-40B4-BE49-F238E27FC236}">
                      <a16:creationId xmlns:a16="http://schemas.microsoft.com/office/drawing/2014/main" id="{75C16A68-6D55-3942-2CC8-D51E768154D4}"/>
                    </a:ext>
                  </a:extLst>
                </p:cNvPr>
                <p:cNvGrpSpPr/>
                <p:nvPr/>
              </p:nvGrpSpPr>
              <p:grpSpPr>
                <a:xfrm>
                  <a:off x="269263" y="2295906"/>
                  <a:ext cx="1476164" cy="1481336"/>
                  <a:chOff x="247837" y="2271209"/>
                  <a:chExt cx="1476164" cy="1481336"/>
                </a:xfrm>
              </p:grpSpPr>
              <p:sp>
                <p:nvSpPr>
                  <p:cNvPr id="35" name="円弧 34">
                    <a:extLst>
                      <a:ext uri="{FF2B5EF4-FFF2-40B4-BE49-F238E27FC236}">
                        <a16:creationId xmlns:a16="http://schemas.microsoft.com/office/drawing/2014/main" id="{25853588-A51D-92D4-9D48-FB0F402D4EB2}"/>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FF6B3C8A-2EA9-022D-36F9-81E35AF9E30B}"/>
                      </a:ext>
                    </a:extLst>
                  </p:cNvPr>
                  <p:cNvGrpSpPr/>
                  <p:nvPr/>
                </p:nvGrpSpPr>
                <p:grpSpPr>
                  <a:xfrm>
                    <a:off x="461420" y="2467350"/>
                    <a:ext cx="1049004" cy="1052679"/>
                    <a:chOff x="461420" y="2467350"/>
                    <a:chExt cx="1049004" cy="1052679"/>
                  </a:xfrm>
                </p:grpSpPr>
                <p:sp>
                  <p:nvSpPr>
                    <p:cNvPr id="37" name="円弧 36">
                      <a:extLst>
                        <a:ext uri="{FF2B5EF4-FFF2-40B4-BE49-F238E27FC236}">
                          <a16:creationId xmlns:a16="http://schemas.microsoft.com/office/drawing/2014/main" id="{FA675F28-E90D-6831-F3E3-EF21A626C8FE}"/>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 name="円弧 37">
                      <a:extLst>
                        <a:ext uri="{FF2B5EF4-FFF2-40B4-BE49-F238E27FC236}">
                          <a16:creationId xmlns:a16="http://schemas.microsoft.com/office/drawing/2014/main" id="{869FF73D-1EDF-5567-C5CD-3DB81B0EBAD0}"/>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9" name="円弧 38">
                      <a:extLst>
                        <a:ext uri="{FF2B5EF4-FFF2-40B4-BE49-F238E27FC236}">
                          <a16:creationId xmlns:a16="http://schemas.microsoft.com/office/drawing/2014/main" id="{9CE3A2A7-5C25-55F3-5F69-FAC93843F9B9}"/>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 name="円弧 39">
                      <a:extLst>
                        <a:ext uri="{FF2B5EF4-FFF2-40B4-BE49-F238E27FC236}">
                          <a16:creationId xmlns:a16="http://schemas.microsoft.com/office/drawing/2014/main" id="{22D50917-CB71-786E-930C-95B939A39EA1}"/>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34" name="円弧 33">
                  <a:extLst>
                    <a:ext uri="{FF2B5EF4-FFF2-40B4-BE49-F238E27FC236}">
                      <a16:creationId xmlns:a16="http://schemas.microsoft.com/office/drawing/2014/main" id="{9179BBB6-15E9-C75D-D0C0-81352273ACC5}"/>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389" name="グループ化 388">
                <a:extLst>
                  <a:ext uri="{FF2B5EF4-FFF2-40B4-BE49-F238E27FC236}">
                    <a16:creationId xmlns:a16="http://schemas.microsoft.com/office/drawing/2014/main" id="{2ABED424-1C8E-1D2E-94C9-D3597A1048C9}"/>
                  </a:ext>
                </a:extLst>
              </p:cNvPr>
              <p:cNvGrpSpPr/>
              <p:nvPr/>
            </p:nvGrpSpPr>
            <p:grpSpPr>
              <a:xfrm>
                <a:off x="3620378" y="2402182"/>
                <a:ext cx="1980029" cy="3928058"/>
                <a:chOff x="3620378" y="2402182"/>
                <a:chExt cx="1980029" cy="3928058"/>
              </a:xfrm>
            </p:grpSpPr>
            <p:sp>
              <p:nvSpPr>
                <p:cNvPr id="4" name="正方形/長方形 3">
                  <a:extLst>
                    <a:ext uri="{FF2B5EF4-FFF2-40B4-BE49-F238E27FC236}">
                      <a16:creationId xmlns:a16="http://schemas.microsoft.com/office/drawing/2014/main" id="{44BF6C54-AEC1-55A2-7514-6CD2891AD7E8}"/>
                    </a:ext>
                  </a:extLst>
                </p:cNvPr>
                <p:cNvSpPr/>
                <p:nvPr/>
              </p:nvSpPr>
              <p:spPr>
                <a:xfrm>
                  <a:off x="3673368" y="3772033"/>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80494A07-6532-DE1F-72B3-037BBE12F934}"/>
                    </a:ext>
                  </a:extLst>
                </p:cNvPr>
                <p:cNvSpPr/>
                <p:nvPr/>
              </p:nvSpPr>
              <p:spPr>
                <a:xfrm>
                  <a:off x="3665410" y="5103685"/>
                  <a:ext cx="514400"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78E63ED1-7EB6-7426-648D-83C18EA5D186}"/>
                    </a:ext>
                  </a:extLst>
                </p:cNvPr>
                <p:cNvSpPr/>
                <p:nvPr/>
              </p:nvSpPr>
              <p:spPr>
                <a:xfrm>
                  <a:off x="4238643" y="5106104"/>
                  <a:ext cx="674419"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56786603-D299-A201-BC7A-19C8CE540BE4}"/>
                    </a:ext>
                  </a:extLst>
                </p:cNvPr>
                <p:cNvSpPr/>
                <p:nvPr/>
              </p:nvSpPr>
              <p:spPr>
                <a:xfrm>
                  <a:off x="4971896" y="5106104"/>
                  <a:ext cx="514400" cy="144016"/>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E2A83D46-BFE3-DB5E-060F-3485DEB81BB5}"/>
                    </a:ext>
                  </a:extLst>
                </p:cNvPr>
                <p:cNvSpPr/>
                <p:nvPr/>
              </p:nvSpPr>
              <p:spPr>
                <a:xfrm>
                  <a:off x="4467842" y="6114216"/>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上矢印 41">
                  <a:extLst>
                    <a:ext uri="{FF2B5EF4-FFF2-40B4-BE49-F238E27FC236}">
                      <a16:creationId xmlns:a16="http://schemas.microsoft.com/office/drawing/2014/main" id="{B7F4209E-6D62-7E15-D9BA-CD7048361D8D}"/>
                    </a:ext>
                  </a:extLst>
                </p:cNvPr>
                <p:cNvSpPr/>
                <p:nvPr/>
              </p:nvSpPr>
              <p:spPr>
                <a:xfrm rot="20419390">
                  <a:off x="4269416" y="5260323"/>
                  <a:ext cx="209003" cy="811551"/>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a:extLst>
                    <a:ext uri="{FF2B5EF4-FFF2-40B4-BE49-F238E27FC236}">
                      <a16:creationId xmlns:a16="http://schemas.microsoft.com/office/drawing/2014/main" id="{3C9642F6-69C2-790D-C1F7-DFD34CC811B6}"/>
                    </a:ext>
                  </a:extLst>
                </p:cNvPr>
                <p:cNvSpPr/>
                <p:nvPr/>
              </p:nvSpPr>
              <p:spPr>
                <a:xfrm rot="1180610" flipH="1">
                  <a:off x="4676865" y="5251184"/>
                  <a:ext cx="209003" cy="811551"/>
                </a:xfrm>
                <a:prstGeom prst="upArrow">
                  <a:avLst/>
                </a:prstGeom>
                <a:solidFill>
                  <a:schemeClr val="accent6">
                    <a:lumMod val="75000"/>
                    <a:alpha val="3342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テキスト ボックス 186">
                  <a:extLst>
                    <a:ext uri="{FF2B5EF4-FFF2-40B4-BE49-F238E27FC236}">
                      <a16:creationId xmlns:a16="http://schemas.microsoft.com/office/drawing/2014/main" id="{FDF7A63C-105F-44D9-1A3D-5B39F2710962}"/>
                    </a:ext>
                  </a:extLst>
                </p:cNvPr>
                <p:cNvSpPr txBox="1"/>
                <p:nvPr/>
              </p:nvSpPr>
              <p:spPr>
                <a:xfrm>
                  <a:off x="3620378" y="4537115"/>
                  <a:ext cx="1980029" cy="523220"/>
                </a:xfrm>
                <a:prstGeom prst="rect">
                  <a:avLst/>
                </a:prstGeom>
                <a:solidFill>
                  <a:schemeClr val="bg1">
                    <a:alpha val="39000"/>
                  </a:schemeClr>
                </a:solidFill>
              </p:spPr>
              <p:txBody>
                <a:bodyPr wrap="none" rtlCol="0">
                  <a:spAutoFit/>
                </a:bodyPr>
                <a:lstStyle/>
                <a:p>
                  <a:pPr algn="ctr"/>
                  <a:r>
                    <a:rPr lang="ja-JP" altLang="en-US" sz="1400">
                      <a:latin typeface="Meiryo" panose="020B0604030504040204" pitchFamily="34" charset="-128"/>
                      <a:ea typeface="Meiryo" panose="020B0604030504040204" pitchFamily="34" charset="-128"/>
                    </a:rPr>
                    <a:t>同時に２つのスリット</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を抜ける</a:t>
                  </a:r>
                  <a:endParaRPr kumimoji="1" lang="ja-JP" altLang="en-US" sz="1400">
                    <a:latin typeface="Meiryo" panose="020B0604030504040204" pitchFamily="34" charset="-128"/>
                    <a:ea typeface="Meiryo" panose="020B0604030504040204" pitchFamily="34" charset="-128"/>
                  </a:endParaRPr>
                </a:p>
              </p:txBody>
            </p:sp>
            <p:cxnSp>
              <p:nvCxnSpPr>
                <p:cNvPr id="217" name="直線コネクタ 216">
                  <a:extLst>
                    <a:ext uri="{FF2B5EF4-FFF2-40B4-BE49-F238E27FC236}">
                      <a16:creationId xmlns:a16="http://schemas.microsoft.com/office/drawing/2014/main" id="{2D9D99FE-CA17-9D4E-DAD2-D8C1E148678F}"/>
                    </a:ext>
                  </a:extLst>
                </p:cNvPr>
                <p:cNvCxnSpPr>
                  <a:cxnSpLocks/>
                </p:cNvCxnSpPr>
                <p:nvPr/>
              </p:nvCxnSpPr>
              <p:spPr>
                <a:xfrm>
                  <a:off x="3678949" y="2402182"/>
                  <a:ext cx="0" cy="136985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8" name="直線コネクタ 217">
                  <a:extLst>
                    <a:ext uri="{FF2B5EF4-FFF2-40B4-BE49-F238E27FC236}">
                      <a16:creationId xmlns:a16="http://schemas.microsoft.com/office/drawing/2014/main" id="{9A14F2CA-E523-0FA9-DA67-D39BD6C8CA7A}"/>
                    </a:ext>
                  </a:extLst>
                </p:cNvPr>
                <p:cNvCxnSpPr>
                  <a:cxnSpLocks/>
                </p:cNvCxnSpPr>
                <p:nvPr/>
              </p:nvCxnSpPr>
              <p:spPr>
                <a:xfrm>
                  <a:off x="5485010" y="2411266"/>
                  <a:ext cx="6359" cy="137337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23" name="フリーフォーム 222">
                  <a:extLst>
                    <a:ext uri="{FF2B5EF4-FFF2-40B4-BE49-F238E27FC236}">
                      <a16:creationId xmlns:a16="http://schemas.microsoft.com/office/drawing/2014/main" id="{6B14264A-CD21-520F-A252-DB90693F544A}"/>
                    </a:ext>
                  </a:extLst>
                </p:cNvPr>
                <p:cNvSpPr/>
                <p:nvPr/>
              </p:nvSpPr>
              <p:spPr>
                <a:xfrm>
                  <a:off x="3657742" y="3395264"/>
                  <a:ext cx="1813537" cy="322822"/>
                </a:xfrm>
                <a:custGeom>
                  <a:avLst/>
                  <a:gdLst>
                    <a:gd name="connsiteX0" fmla="*/ 0 w 1828800"/>
                    <a:gd name="connsiteY0" fmla="*/ 1083743 h 1100681"/>
                    <a:gd name="connsiteX1" fmla="*/ 414866 w 1828800"/>
                    <a:gd name="connsiteY1" fmla="*/ 10 h 1100681"/>
                    <a:gd name="connsiteX2" fmla="*/ 905933 w 1828800"/>
                    <a:gd name="connsiteY2" fmla="*/ 1100676 h 1100681"/>
                    <a:gd name="connsiteX3" fmla="*/ 1363133 w 1828800"/>
                    <a:gd name="connsiteY3" fmla="*/ 16943 h 1100681"/>
                    <a:gd name="connsiteX4" fmla="*/ 1828800 w 1828800"/>
                    <a:gd name="connsiteY4" fmla="*/ 1100676 h 1100681"/>
                    <a:gd name="connsiteX5" fmla="*/ 1828800 w 1828800"/>
                    <a:gd name="connsiteY5" fmla="*/ 1100676 h 1100681"/>
                    <a:gd name="connsiteX6" fmla="*/ 1828800 w 1828800"/>
                    <a:gd name="connsiteY6" fmla="*/ 1100676 h 110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100681">
                      <a:moveTo>
                        <a:pt x="0" y="1083743"/>
                      </a:moveTo>
                      <a:cubicBezTo>
                        <a:pt x="131938" y="540465"/>
                        <a:pt x="263877" y="-2812"/>
                        <a:pt x="414866" y="10"/>
                      </a:cubicBezTo>
                      <a:cubicBezTo>
                        <a:pt x="565855" y="2832"/>
                        <a:pt x="747889" y="1097854"/>
                        <a:pt x="905933" y="1100676"/>
                      </a:cubicBezTo>
                      <a:cubicBezTo>
                        <a:pt x="1063977" y="1103498"/>
                        <a:pt x="1209322" y="16943"/>
                        <a:pt x="1363133" y="16943"/>
                      </a:cubicBezTo>
                      <a:cubicBezTo>
                        <a:pt x="1516944" y="16943"/>
                        <a:pt x="1828800" y="1100676"/>
                        <a:pt x="1828800" y="1100676"/>
                      </a:cubicBezTo>
                      <a:lnTo>
                        <a:pt x="1828800" y="1100676"/>
                      </a:lnTo>
                      <a:lnTo>
                        <a:pt x="1828800" y="1100676"/>
                      </a:lnTo>
                    </a:path>
                  </a:pathLst>
                </a:custGeom>
                <a:ln w="28575">
                  <a:solidFill>
                    <a:schemeClr val="accent6">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232" name="テキスト ボックス 231">
                  <a:extLst>
                    <a:ext uri="{FF2B5EF4-FFF2-40B4-BE49-F238E27FC236}">
                      <a16:creationId xmlns:a16="http://schemas.microsoft.com/office/drawing/2014/main" id="{2CB34461-7BD4-3EDA-D09E-11419F91D79F}"/>
                    </a:ext>
                  </a:extLst>
                </p:cNvPr>
                <p:cNvSpPr txBox="1"/>
                <p:nvPr/>
              </p:nvSpPr>
              <p:spPr>
                <a:xfrm>
                  <a:off x="3952854" y="2699850"/>
                  <a:ext cx="1278782" cy="577081"/>
                </a:xfrm>
                <a:prstGeom prst="rect">
                  <a:avLst/>
                </a:prstGeom>
                <a:noFill/>
              </p:spPr>
              <p:txBody>
                <a:bodyPr wrap="square" rtlCol="0">
                  <a:spAutoFit/>
                </a:bodyPr>
                <a:lstStyle/>
                <a:p>
                  <a:pPr algn="ctr"/>
                  <a:r>
                    <a:rPr lang="ja-JP" altLang="en-US" sz="1050">
                      <a:solidFill>
                        <a:schemeClr val="accent6">
                          <a:lumMod val="75000"/>
                        </a:schemeClr>
                      </a:solidFill>
                      <a:latin typeface="Meiryo" panose="020B0604030504040204" pitchFamily="34" charset="-128"/>
                      <a:ea typeface="Meiryo" panose="020B0604030504040204" pitchFamily="34" charset="-128"/>
                    </a:rPr>
                    <a:t>２つの波が</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75000"/>
                        </a:schemeClr>
                      </a:solidFill>
                      <a:latin typeface="Meiryo" panose="020B0604030504040204" pitchFamily="34" charset="-128"/>
                      <a:ea typeface="Meiryo" panose="020B0604030504040204" pitchFamily="34" charset="-128"/>
                    </a:rPr>
                    <a:t>打ち消し合い</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050">
                      <a:solidFill>
                        <a:schemeClr val="accent6">
                          <a:lumMod val="75000"/>
                        </a:schemeClr>
                      </a:solidFill>
                      <a:latin typeface="Meiryo" panose="020B0604030504040204" pitchFamily="34" charset="-128"/>
                      <a:ea typeface="Meiryo" panose="020B0604030504040204" pitchFamily="34" charset="-128"/>
                    </a:rPr>
                    <a:t>弱まる</a:t>
                  </a:r>
                </a:p>
              </p:txBody>
            </p:sp>
            <p:cxnSp>
              <p:nvCxnSpPr>
                <p:cNvPr id="272" name="直線矢印コネクタ 271">
                  <a:extLst>
                    <a:ext uri="{FF2B5EF4-FFF2-40B4-BE49-F238E27FC236}">
                      <a16:creationId xmlns:a16="http://schemas.microsoft.com/office/drawing/2014/main" id="{941C3CE4-E106-A4C6-8DA3-0EDE11664D48}"/>
                    </a:ext>
                  </a:extLst>
                </p:cNvPr>
                <p:cNvCxnSpPr>
                  <a:cxnSpLocks/>
                </p:cNvCxnSpPr>
                <p:nvPr/>
              </p:nvCxnSpPr>
              <p:spPr>
                <a:xfrm>
                  <a:off x="4546336" y="3337724"/>
                  <a:ext cx="0" cy="339502"/>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85" name="テキスト ボックス 284">
                  <a:extLst>
                    <a:ext uri="{FF2B5EF4-FFF2-40B4-BE49-F238E27FC236}">
                      <a16:creationId xmlns:a16="http://schemas.microsoft.com/office/drawing/2014/main" id="{1B95E76C-D6DB-F3E9-39D3-F026E123EDD6}"/>
                    </a:ext>
                  </a:extLst>
                </p:cNvPr>
                <p:cNvSpPr txBox="1"/>
                <p:nvPr/>
              </p:nvSpPr>
              <p:spPr>
                <a:xfrm>
                  <a:off x="3788147" y="2498131"/>
                  <a:ext cx="543739"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干渉</a:t>
                  </a:r>
                </a:p>
              </p:txBody>
            </p:sp>
            <p:cxnSp>
              <p:nvCxnSpPr>
                <p:cNvPr id="274" name="直線矢印コネクタ 273">
                  <a:extLst>
                    <a:ext uri="{FF2B5EF4-FFF2-40B4-BE49-F238E27FC236}">
                      <a16:creationId xmlns:a16="http://schemas.microsoft.com/office/drawing/2014/main" id="{396641C3-CD8E-7C87-5EA0-FB74952E4C98}"/>
                    </a:ext>
                  </a:extLst>
                </p:cNvPr>
                <p:cNvCxnSpPr>
                  <a:cxnSpLocks/>
                </p:cNvCxnSpPr>
                <p:nvPr/>
              </p:nvCxnSpPr>
              <p:spPr>
                <a:xfrm flipV="1">
                  <a:off x="4546336" y="2450133"/>
                  <a:ext cx="0" cy="249717"/>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grpSp>
      </p:grpSp>
      <p:sp>
        <p:nvSpPr>
          <p:cNvPr id="279" name="正方形/長方形 278">
            <a:extLst>
              <a:ext uri="{FF2B5EF4-FFF2-40B4-BE49-F238E27FC236}">
                <a16:creationId xmlns:a16="http://schemas.microsoft.com/office/drawing/2014/main" id="{2923A3F5-1641-C730-CE14-5BA657885970}"/>
              </a:ext>
            </a:extLst>
          </p:cNvPr>
          <p:cNvSpPr/>
          <p:nvPr/>
        </p:nvSpPr>
        <p:spPr>
          <a:xfrm>
            <a:off x="6209182" y="1294199"/>
            <a:ext cx="1820886" cy="108012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a:extLst>
              <a:ext uri="{FF2B5EF4-FFF2-40B4-BE49-F238E27FC236}">
                <a16:creationId xmlns:a16="http://schemas.microsoft.com/office/drawing/2014/main" id="{BEB4619F-CC6C-94CF-31A8-554A71DB5452}"/>
              </a:ext>
            </a:extLst>
          </p:cNvPr>
          <p:cNvSpPr/>
          <p:nvPr/>
        </p:nvSpPr>
        <p:spPr>
          <a:xfrm>
            <a:off x="6686396" y="142253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円/楕円 280">
            <a:extLst>
              <a:ext uri="{FF2B5EF4-FFF2-40B4-BE49-F238E27FC236}">
                <a16:creationId xmlns:a16="http://schemas.microsoft.com/office/drawing/2014/main" id="{AB5B84B2-1FF8-F3FF-7E80-CBCC62D434CD}"/>
              </a:ext>
            </a:extLst>
          </p:cNvPr>
          <p:cNvSpPr/>
          <p:nvPr/>
        </p:nvSpPr>
        <p:spPr>
          <a:xfrm>
            <a:off x="6838796" y="157493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円/楕円 281">
            <a:extLst>
              <a:ext uri="{FF2B5EF4-FFF2-40B4-BE49-F238E27FC236}">
                <a16:creationId xmlns:a16="http://schemas.microsoft.com/office/drawing/2014/main" id="{88858FF6-C89F-0E42-CC80-436037DC2C81}"/>
              </a:ext>
            </a:extLst>
          </p:cNvPr>
          <p:cNvSpPr/>
          <p:nvPr/>
        </p:nvSpPr>
        <p:spPr>
          <a:xfrm>
            <a:off x="6696064" y="181598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3" name="円/楕円 282">
            <a:extLst>
              <a:ext uri="{FF2B5EF4-FFF2-40B4-BE49-F238E27FC236}">
                <a16:creationId xmlns:a16="http://schemas.microsoft.com/office/drawing/2014/main" id="{2B859D23-7FCF-1336-009A-746571944A6E}"/>
              </a:ext>
            </a:extLst>
          </p:cNvPr>
          <p:cNvSpPr/>
          <p:nvPr/>
        </p:nvSpPr>
        <p:spPr>
          <a:xfrm>
            <a:off x="6809434" y="209800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円/楕円 289">
            <a:extLst>
              <a:ext uri="{FF2B5EF4-FFF2-40B4-BE49-F238E27FC236}">
                <a16:creationId xmlns:a16="http://schemas.microsoft.com/office/drawing/2014/main" id="{B7F266DB-D7E1-0E6B-FB27-2E00C8F691DA}"/>
              </a:ext>
            </a:extLst>
          </p:cNvPr>
          <p:cNvSpPr/>
          <p:nvPr/>
        </p:nvSpPr>
        <p:spPr>
          <a:xfrm>
            <a:off x="6796160" y="196381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1" name="円/楕円 290">
            <a:extLst>
              <a:ext uri="{FF2B5EF4-FFF2-40B4-BE49-F238E27FC236}">
                <a16:creationId xmlns:a16="http://schemas.microsoft.com/office/drawing/2014/main" id="{DCF5B0DB-97B7-7174-EEE4-48C1C0EAC13A}"/>
              </a:ext>
            </a:extLst>
          </p:cNvPr>
          <p:cNvSpPr/>
          <p:nvPr/>
        </p:nvSpPr>
        <p:spPr>
          <a:xfrm>
            <a:off x="6583655" y="171696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a:extLst>
              <a:ext uri="{FF2B5EF4-FFF2-40B4-BE49-F238E27FC236}">
                <a16:creationId xmlns:a16="http://schemas.microsoft.com/office/drawing/2014/main" id="{D68D1B8D-0743-B6FC-6086-031593224DEC}"/>
              </a:ext>
            </a:extLst>
          </p:cNvPr>
          <p:cNvSpPr/>
          <p:nvPr/>
        </p:nvSpPr>
        <p:spPr>
          <a:xfrm>
            <a:off x="7777455" y="156666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円/楕円 293">
            <a:extLst>
              <a:ext uri="{FF2B5EF4-FFF2-40B4-BE49-F238E27FC236}">
                <a16:creationId xmlns:a16="http://schemas.microsoft.com/office/drawing/2014/main" id="{5CF493C3-B03D-51CD-67FA-7EC3A35D7820}"/>
              </a:ext>
            </a:extLst>
          </p:cNvPr>
          <p:cNvSpPr/>
          <p:nvPr/>
        </p:nvSpPr>
        <p:spPr>
          <a:xfrm>
            <a:off x="7612417" y="205141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7" name="円/楕円 296">
            <a:extLst>
              <a:ext uri="{FF2B5EF4-FFF2-40B4-BE49-F238E27FC236}">
                <a16:creationId xmlns:a16="http://schemas.microsoft.com/office/drawing/2014/main" id="{A548E906-3703-1270-BFEB-B3FC28DB57BC}"/>
              </a:ext>
            </a:extLst>
          </p:cNvPr>
          <p:cNvSpPr/>
          <p:nvPr/>
        </p:nvSpPr>
        <p:spPr>
          <a:xfrm>
            <a:off x="6626576" y="224070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8" name="円/楕円 297">
            <a:extLst>
              <a:ext uri="{FF2B5EF4-FFF2-40B4-BE49-F238E27FC236}">
                <a16:creationId xmlns:a16="http://schemas.microsoft.com/office/drawing/2014/main" id="{06B5AAF7-AD88-F7A3-93E7-49CEA35259B1}"/>
              </a:ext>
            </a:extLst>
          </p:cNvPr>
          <p:cNvSpPr/>
          <p:nvPr/>
        </p:nvSpPr>
        <p:spPr>
          <a:xfrm>
            <a:off x="6504224" y="155167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円/楕円 298">
            <a:extLst>
              <a:ext uri="{FF2B5EF4-FFF2-40B4-BE49-F238E27FC236}">
                <a16:creationId xmlns:a16="http://schemas.microsoft.com/office/drawing/2014/main" id="{9360489D-9116-93D6-3988-E3174A026ABB}"/>
              </a:ext>
            </a:extLst>
          </p:cNvPr>
          <p:cNvSpPr/>
          <p:nvPr/>
        </p:nvSpPr>
        <p:spPr>
          <a:xfrm>
            <a:off x="6832637" y="170407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a:extLst>
              <a:ext uri="{FF2B5EF4-FFF2-40B4-BE49-F238E27FC236}">
                <a16:creationId xmlns:a16="http://schemas.microsoft.com/office/drawing/2014/main" id="{324D96BB-E227-4EB3-C580-0586059E0510}"/>
              </a:ext>
            </a:extLst>
          </p:cNvPr>
          <p:cNvSpPr/>
          <p:nvPr/>
        </p:nvSpPr>
        <p:spPr>
          <a:xfrm>
            <a:off x="6680234" y="207970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円/楕円 301">
            <a:extLst>
              <a:ext uri="{FF2B5EF4-FFF2-40B4-BE49-F238E27FC236}">
                <a16:creationId xmlns:a16="http://schemas.microsoft.com/office/drawing/2014/main" id="{CC58B22B-C45D-AA88-E4B0-7C1D0C636063}"/>
              </a:ext>
            </a:extLst>
          </p:cNvPr>
          <p:cNvSpPr/>
          <p:nvPr/>
        </p:nvSpPr>
        <p:spPr>
          <a:xfrm>
            <a:off x="6803264" y="150665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円/楕円 302">
            <a:extLst>
              <a:ext uri="{FF2B5EF4-FFF2-40B4-BE49-F238E27FC236}">
                <a16:creationId xmlns:a16="http://schemas.microsoft.com/office/drawing/2014/main" id="{CDAFE173-9223-D380-C97E-4DDBFCA68B9F}"/>
              </a:ext>
            </a:extLst>
          </p:cNvPr>
          <p:cNvSpPr/>
          <p:nvPr/>
        </p:nvSpPr>
        <p:spPr>
          <a:xfrm>
            <a:off x="6802580" y="134345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a:extLst>
              <a:ext uri="{FF2B5EF4-FFF2-40B4-BE49-F238E27FC236}">
                <a16:creationId xmlns:a16="http://schemas.microsoft.com/office/drawing/2014/main" id="{015307E0-05E9-0EAA-D38C-0358D8B2F495}"/>
              </a:ext>
            </a:extLst>
          </p:cNvPr>
          <p:cNvSpPr/>
          <p:nvPr/>
        </p:nvSpPr>
        <p:spPr>
          <a:xfrm>
            <a:off x="6624419" y="159459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円/楕円 304">
            <a:extLst>
              <a:ext uri="{FF2B5EF4-FFF2-40B4-BE49-F238E27FC236}">
                <a16:creationId xmlns:a16="http://schemas.microsoft.com/office/drawing/2014/main" id="{25A12153-F202-8368-2B24-CC6C17857EB6}"/>
              </a:ext>
            </a:extLst>
          </p:cNvPr>
          <p:cNvSpPr/>
          <p:nvPr/>
        </p:nvSpPr>
        <p:spPr>
          <a:xfrm>
            <a:off x="7574889" y="158708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円/楕円 305">
            <a:extLst>
              <a:ext uri="{FF2B5EF4-FFF2-40B4-BE49-F238E27FC236}">
                <a16:creationId xmlns:a16="http://schemas.microsoft.com/office/drawing/2014/main" id="{9953EAB3-1829-C9A0-EFC7-297F979798C7}"/>
              </a:ext>
            </a:extLst>
          </p:cNvPr>
          <p:cNvSpPr/>
          <p:nvPr/>
        </p:nvSpPr>
        <p:spPr>
          <a:xfrm>
            <a:off x="7286325" y="148073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7" name="円/楕円 306">
            <a:extLst>
              <a:ext uri="{FF2B5EF4-FFF2-40B4-BE49-F238E27FC236}">
                <a16:creationId xmlns:a16="http://schemas.microsoft.com/office/drawing/2014/main" id="{BD9A0988-D57F-8DFA-F276-F552449D887D}"/>
              </a:ext>
            </a:extLst>
          </p:cNvPr>
          <p:cNvSpPr/>
          <p:nvPr/>
        </p:nvSpPr>
        <p:spPr>
          <a:xfrm>
            <a:off x="6605096" y="213336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a:extLst>
              <a:ext uri="{FF2B5EF4-FFF2-40B4-BE49-F238E27FC236}">
                <a16:creationId xmlns:a16="http://schemas.microsoft.com/office/drawing/2014/main" id="{2318CC36-A7F7-7E7B-A983-11005E46353B}"/>
              </a:ext>
            </a:extLst>
          </p:cNvPr>
          <p:cNvSpPr/>
          <p:nvPr/>
        </p:nvSpPr>
        <p:spPr>
          <a:xfrm>
            <a:off x="6783254" y="229005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9" name="円/楕円 308">
            <a:extLst>
              <a:ext uri="{FF2B5EF4-FFF2-40B4-BE49-F238E27FC236}">
                <a16:creationId xmlns:a16="http://schemas.microsoft.com/office/drawing/2014/main" id="{D3EE60F2-DE6E-56A5-6C25-BC7FEE08E730}"/>
              </a:ext>
            </a:extLst>
          </p:cNvPr>
          <p:cNvSpPr/>
          <p:nvPr/>
        </p:nvSpPr>
        <p:spPr>
          <a:xfrm>
            <a:off x="7823947" y="216319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0" name="円/楕円 309">
            <a:extLst>
              <a:ext uri="{FF2B5EF4-FFF2-40B4-BE49-F238E27FC236}">
                <a16:creationId xmlns:a16="http://schemas.microsoft.com/office/drawing/2014/main" id="{7A508CD1-CC13-CC4A-BF59-1EB97116322C}"/>
              </a:ext>
            </a:extLst>
          </p:cNvPr>
          <p:cNvSpPr/>
          <p:nvPr/>
        </p:nvSpPr>
        <p:spPr>
          <a:xfrm>
            <a:off x="7477109" y="175995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a:extLst>
              <a:ext uri="{FF2B5EF4-FFF2-40B4-BE49-F238E27FC236}">
                <a16:creationId xmlns:a16="http://schemas.microsoft.com/office/drawing/2014/main" id="{8EA4462C-64D4-EDBE-E9FD-8FA8D77F138A}"/>
              </a:ext>
            </a:extLst>
          </p:cNvPr>
          <p:cNvSpPr/>
          <p:nvPr/>
        </p:nvSpPr>
        <p:spPr>
          <a:xfrm>
            <a:off x="6590063" y="146579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3" name="円/楕円 312">
            <a:extLst>
              <a:ext uri="{FF2B5EF4-FFF2-40B4-BE49-F238E27FC236}">
                <a16:creationId xmlns:a16="http://schemas.microsoft.com/office/drawing/2014/main" id="{A8EC2760-7BBB-D136-8741-A72EC0F838C4}"/>
              </a:ext>
            </a:extLst>
          </p:cNvPr>
          <p:cNvSpPr/>
          <p:nvPr/>
        </p:nvSpPr>
        <p:spPr>
          <a:xfrm>
            <a:off x="6643724" y="132197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4" name="円/楕円 313">
            <a:extLst>
              <a:ext uri="{FF2B5EF4-FFF2-40B4-BE49-F238E27FC236}">
                <a16:creationId xmlns:a16="http://schemas.microsoft.com/office/drawing/2014/main" id="{73335888-4B34-F053-82E8-E19DA863B835}"/>
              </a:ext>
            </a:extLst>
          </p:cNvPr>
          <p:cNvSpPr/>
          <p:nvPr/>
        </p:nvSpPr>
        <p:spPr>
          <a:xfrm>
            <a:off x="6532283" y="228153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円/楕円 314">
            <a:extLst>
              <a:ext uri="{FF2B5EF4-FFF2-40B4-BE49-F238E27FC236}">
                <a16:creationId xmlns:a16="http://schemas.microsoft.com/office/drawing/2014/main" id="{AEB2B2A8-7D16-90FC-13AE-712607CD2EB2}"/>
              </a:ext>
            </a:extLst>
          </p:cNvPr>
          <p:cNvSpPr/>
          <p:nvPr/>
        </p:nvSpPr>
        <p:spPr>
          <a:xfrm>
            <a:off x="6669653" y="191442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a:extLst>
              <a:ext uri="{FF2B5EF4-FFF2-40B4-BE49-F238E27FC236}">
                <a16:creationId xmlns:a16="http://schemas.microsoft.com/office/drawing/2014/main" id="{469670D3-0DD6-BB1F-7A9A-20E9A37E1A23}"/>
              </a:ext>
            </a:extLst>
          </p:cNvPr>
          <p:cNvSpPr/>
          <p:nvPr/>
        </p:nvSpPr>
        <p:spPr>
          <a:xfrm>
            <a:off x="6727433" y="154735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8" name="円/楕円 317">
            <a:extLst>
              <a:ext uri="{FF2B5EF4-FFF2-40B4-BE49-F238E27FC236}">
                <a16:creationId xmlns:a16="http://schemas.microsoft.com/office/drawing/2014/main" id="{5F1FBB7B-75B9-4F0C-69A0-0684B7AF5111}"/>
              </a:ext>
            </a:extLst>
          </p:cNvPr>
          <p:cNvSpPr/>
          <p:nvPr/>
        </p:nvSpPr>
        <p:spPr>
          <a:xfrm>
            <a:off x="7573358" y="191691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9" name="円/楕円 318">
            <a:extLst>
              <a:ext uri="{FF2B5EF4-FFF2-40B4-BE49-F238E27FC236}">
                <a16:creationId xmlns:a16="http://schemas.microsoft.com/office/drawing/2014/main" id="{013B52E1-61AA-72FF-1565-85AC765F6B75}"/>
              </a:ext>
            </a:extLst>
          </p:cNvPr>
          <p:cNvSpPr/>
          <p:nvPr/>
        </p:nvSpPr>
        <p:spPr>
          <a:xfrm>
            <a:off x="6708110" y="215910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3" name="円/楕円 322">
            <a:extLst>
              <a:ext uri="{FF2B5EF4-FFF2-40B4-BE49-F238E27FC236}">
                <a16:creationId xmlns:a16="http://schemas.microsoft.com/office/drawing/2014/main" id="{78A9ABCA-829E-2646-A5A3-911459050ECC}"/>
              </a:ext>
            </a:extLst>
          </p:cNvPr>
          <p:cNvSpPr/>
          <p:nvPr/>
        </p:nvSpPr>
        <p:spPr>
          <a:xfrm>
            <a:off x="7623349" y="165367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6" name="円/楕円 325">
            <a:extLst>
              <a:ext uri="{FF2B5EF4-FFF2-40B4-BE49-F238E27FC236}">
                <a16:creationId xmlns:a16="http://schemas.microsoft.com/office/drawing/2014/main" id="{58F9AA64-706C-15E3-4906-484CA14912C2}"/>
              </a:ext>
            </a:extLst>
          </p:cNvPr>
          <p:cNvSpPr/>
          <p:nvPr/>
        </p:nvSpPr>
        <p:spPr>
          <a:xfrm>
            <a:off x="7516165" y="201246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円/楕円 326">
            <a:extLst>
              <a:ext uri="{FF2B5EF4-FFF2-40B4-BE49-F238E27FC236}">
                <a16:creationId xmlns:a16="http://schemas.microsoft.com/office/drawing/2014/main" id="{3B07A0AA-BA48-67DC-B51C-5A3BD54A2561}"/>
              </a:ext>
            </a:extLst>
          </p:cNvPr>
          <p:cNvSpPr/>
          <p:nvPr/>
        </p:nvSpPr>
        <p:spPr>
          <a:xfrm>
            <a:off x="6579308" y="181994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円/楕円 328">
            <a:extLst>
              <a:ext uri="{FF2B5EF4-FFF2-40B4-BE49-F238E27FC236}">
                <a16:creationId xmlns:a16="http://schemas.microsoft.com/office/drawing/2014/main" id="{458516CE-0D41-E2B6-8E48-BAF9DCB2ED86}"/>
              </a:ext>
            </a:extLst>
          </p:cNvPr>
          <p:cNvSpPr/>
          <p:nvPr/>
        </p:nvSpPr>
        <p:spPr>
          <a:xfrm>
            <a:off x="6785369" y="142927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円/楕円 329">
            <a:extLst>
              <a:ext uri="{FF2B5EF4-FFF2-40B4-BE49-F238E27FC236}">
                <a16:creationId xmlns:a16="http://schemas.microsoft.com/office/drawing/2014/main" id="{089FC627-ACCB-4A11-9291-77F807805F89}"/>
              </a:ext>
            </a:extLst>
          </p:cNvPr>
          <p:cNvSpPr/>
          <p:nvPr/>
        </p:nvSpPr>
        <p:spPr>
          <a:xfrm>
            <a:off x="6723119" y="163748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円/楕円 330">
            <a:extLst>
              <a:ext uri="{FF2B5EF4-FFF2-40B4-BE49-F238E27FC236}">
                <a16:creationId xmlns:a16="http://schemas.microsoft.com/office/drawing/2014/main" id="{75968704-1136-59E9-33F5-BFBB090457B0}"/>
              </a:ext>
            </a:extLst>
          </p:cNvPr>
          <p:cNvSpPr/>
          <p:nvPr/>
        </p:nvSpPr>
        <p:spPr>
          <a:xfrm>
            <a:off x="6759608" y="219342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3" name="円/楕円 332">
            <a:extLst>
              <a:ext uri="{FF2B5EF4-FFF2-40B4-BE49-F238E27FC236}">
                <a16:creationId xmlns:a16="http://schemas.microsoft.com/office/drawing/2014/main" id="{50EF7BE8-75F7-0D53-8B71-40BB18C79BB9}"/>
              </a:ext>
            </a:extLst>
          </p:cNvPr>
          <p:cNvSpPr/>
          <p:nvPr/>
        </p:nvSpPr>
        <p:spPr>
          <a:xfrm>
            <a:off x="7487208" y="167316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4" name="円/楕円 333">
            <a:extLst>
              <a:ext uri="{FF2B5EF4-FFF2-40B4-BE49-F238E27FC236}">
                <a16:creationId xmlns:a16="http://schemas.microsoft.com/office/drawing/2014/main" id="{8C2A8FB6-604C-2104-E57B-84B1985C0E59}"/>
              </a:ext>
            </a:extLst>
          </p:cNvPr>
          <p:cNvSpPr/>
          <p:nvPr/>
        </p:nvSpPr>
        <p:spPr>
          <a:xfrm>
            <a:off x="6684476" y="147863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5" name="円/楕円 334">
            <a:extLst>
              <a:ext uri="{FF2B5EF4-FFF2-40B4-BE49-F238E27FC236}">
                <a16:creationId xmlns:a16="http://schemas.microsoft.com/office/drawing/2014/main" id="{CBD5B30A-E55B-B525-2411-47394C7FE1E8}"/>
              </a:ext>
            </a:extLst>
          </p:cNvPr>
          <p:cNvSpPr/>
          <p:nvPr/>
        </p:nvSpPr>
        <p:spPr>
          <a:xfrm>
            <a:off x="7315155" y="158455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円/楕円 335">
            <a:extLst>
              <a:ext uri="{FF2B5EF4-FFF2-40B4-BE49-F238E27FC236}">
                <a16:creationId xmlns:a16="http://schemas.microsoft.com/office/drawing/2014/main" id="{AB6E084C-EE9A-52D8-4933-346122E47B1A}"/>
              </a:ext>
            </a:extLst>
          </p:cNvPr>
          <p:cNvSpPr/>
          <p:nvPr/>
        </p:nvSpPr>
        <p:spPr>
          <a:xfrm>
            <a:off x="6791798" y="184783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7" name="円/楕円 336">
            <a:extLst>
              <a:ext uri="{FF2B5EF4-FFF2-40B4-BE49-F238E27FC236}">
                <a16:creationId xmlns:a16="http://schemas.microsoft.com/office/drawing/2014/main" id="{A51FB71A-13F6-01EF-DF74-82314A66D49E}"/>
              </a:ext>
            </a:extLst>
          </p:cNvPr>
          <p:cNvSpPr/>
          <p:nvPr/>
        </p:nvSpPr>
        <p:spPr>
          <a:xfrm>
            <a:off x="7529816" y="142835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8" name="円/楕円 337">
            <a:extLst>
              <a:ext uri="{FF2B5EF4-FFF2-40B4-BE49-F238E27FC236}">
                <a16:creationId xmlns:a16="http://schemas.microsoft.com/office/drawing/2014/main" id="{14D4060A-5AB1-2674-E0B6-1EACAACEA74B}"/>
              </a:ext>
            </a:extLst>
          </p:cNvPr>
          <p:cNvSpPr/>
          <p:nvPr/>
        </p:nvSpPr>
        <p:spPr>
          <a:xfrm>
            <a:off x="7682216" y="158075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9" name="円/楕円 338">
            <a:extLst>
              <a:ext uri="{FF2B5EF4-FFF2-40B4-BE49-F238E27FC236}">
                <a16:creationId xmlns:a16="http://schemas.microsoft.com/office/drawing/2014/main" id="{08EB6C39-170A-702B-6E75-312D0CAFCBBA}"/>
              </a:ext>
            </a:extLst>
          </p:cNvPr>
          <p:cNvSpPr/>
          <p:nvPr/>
        </p:nvSpPr>
        <p:spPr>
          <a:xfrm>
            <a:off x="7539484" y="182180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0" name="円/楕円 339">
            <a:extLst>
              <a:ext uri="{FF2B5EF4-FFF2-40B4-BE49-F238E27FC236}">
                <a16:creationId xmlns:a16="http://schemas.microsoft.com/office/drawing/2014/main" id="{E27B24AA-6B27-681B-5F9E-F8A573D46E67}"/>
              </a:ext>
            </a:extLst>
          </p:cNvPr>
          <p:cNvSpPr/>
          <p:nvPr/>
        </p:nvSpPr>
        <p:spPr>
          <a:xfrm>
            <a:off x="7652854" y="210382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1" name="円/楕円 340">
            <a:extLst>
              <a:ext uri="{FF2B5EF4-FFF2-40B4-BE49-F238E27FC236}">
                <a16:creationId xmlns:a16="http://schemas.microsoft.com/office/drawing/2014/main" id="{8B13E55F-87F2-8DD7-1F06-EB7F7A78E77C}"/>
              </a:ext>
            </a:extLst>
          </p:cNvPr>
          <p:cNvSpPr/>
          <p:nvPr/>
        </p:nvSpPr>
        <p:spPr>
          <a:xfrm>
            <a:off x="7734029" y="184513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2" name="円/楕円 341">
            <a:extLst>
              <a:ext uri="{FF2B5EF4-FFF2-40B4-BE49-F238E27FC236}">
                <a16:creationId xmlns:a16="http://schemas.microsoft.com/office/drawing/2014/main" id="{34CF13D5-917D-56ED-1FEC-32D7DD5CC083}"/>
              </a:ext>
            </a:extLst>
          </p:cNvPr>
          <p:cNvSpPr/>
          <p:nvPr/>
        </p:nvSpPr>
        <p:spPr>
          <a:xfrm>
            <a:off x="7710416" y="221648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3" name="円/楕円 342">
            <a:extLst>
              <a:ext uri="{FF2B5EF4-FFF2-40B4-BE49-F238E27FC236}">
                <a16:creationId xmlns:a16="http://schemas.microsoft.com/office/drawing/2014/main" id="{EB865301-2F47-D39B-BC86-476591D0B048}"/>
              </a:ext>
            </a:extLst>
          </p:cNvPr>
          <p:cNvSpPr/>
          <p:nvPr/>
        </p:nvSpPr>
        <p:spPr>
          <a:xfrm>
            <a:off x="7639580" y="196963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円/楕円 343">
            <a:extLst>
              <a:ext uri="{FF2B5EF4-FFF2-40B4-BE49-F238E27FC236}">
                <a16:creationId xmlns:a16="http://schemas.microsoft.com/office/drawing/2014/main" id="{9C1E495A-8172-4E4B-D276-DD2F415EFA51}"/>
              </a:ext>
            </a:extLst>
          </p:cNvPr>
          <p:cNvSpPr/>
          <p:nvPr/>
        </p:nvSpPr>
        <p:spPr>
          <a:xfrm>
            <a:off x="6532283" y="213318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5" name="円/楕円 344">
            <a:extLst>
              <a:ext uri="{FF2B5EF4-FFF2-40B4-BE49-F238E27FC236}">
                <a16:creationId xmlns:a16="http://schemas.microsoft.com/office/drawing/2014/main" id="{E157DB29-0153-E41D-3D10-E0E0571C6197}"/>
              </a:ext>
            </a:extLst>
          </p:cNvPr>
          <p:cNvSpPr/>
          <p:nvPr/>
        </p:nvSpPr>
        <p:spPr>
          <a:xfrm>
            <a:off x="7579475" y="172063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7" name="円/楕円 346">
            <a:extLst>
              <a:ext uri="{FF2B5EF4-FFF2-40B4-BE49-F238E27FC236}">
                <a16:creationId xmlns:a16="http://schemas.microsoft.com/office/drawing/2014/main" id="{9066B2C6-0EEB-DCAE-FD4B-3C3E9498586B}"/>
              </a:ext>
            </a:extLst>
          </p:cNvPr>
          <p:cNvSpPr/>
          <p:nvPr/>
        </p:nvSpPr>
        <p:spPr>
          <a:xfrm>
            <a:off x="7381994" y="202543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9" name="円/楕円 348">
            <a:extLst>
              <a:ext uri="{FF2B5EF4-FFF2-40B4-BE49-F238E27FC236}">
                <a16:creationId xmlns:a16="http://schemas.microsoft.com/office/drawing/2014/main" id="{1C674FC8-DAAF-6DC2-D5FA-DA69645DA61C}"/>
              </a:ext>
            </a:extLst>
          </p:cNvPr>
          <p:cNvSpPr/>
          <p:nvPr/>
        </p:nvSpPr>
        <p:spPr>
          <a:xfrm>
            <a:off x="7751189" y="148451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0" name="円/楕円 349">
            <a:extLst>
              <a:ext uri="{FF2B5EF4-FFF2-40B4-BE49-F238E27FC236}">
                <a16:creationId xmlns:a16="http://schemas.microsoft.com/office/drawing/2014/main" id="{8F2D0E37-9BB5-9EFF-A3F4-301E0A863A28}"/>
              </a:ext>
            </a:extLst>
          </p:cNvPr>
          <p:cNvSpPr/>
          <p:nvPr/>
        </p:nvSpPr>
        <p:spPr>
          <a:xfrm>
            <a:off x="7469996" y="224652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1" name="円/楕円 350">
            <a:extLst>
              <a:ext uri="{FF2B5EF4-FFF2-40B4-BE49-F238E27FC236}">
                <a16:creationId xmlns:a16="http://schemas.microsoft.com/office/drawing/2014/main" id="{8ACF3E80-268A-89BF-0F34-B5380B2F3CD5}"/>
              </a:ext>
            </a:extLst>
          </p:cNvPr>
          <p:cNvSpPr/>
          <p:nvPr/>
        </p:nvSpPr>
        <p:spPr>
          <a:xfrm>
            <a:off x="6730197" y="172282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円/楕円 351">
            <a:extLst>
              <a:ext uri="{FF2B5EF4-FFF2-40B4-BE49-F238E27FC236}">
                <a16:creationId xmlns:a16="http://schemas.microsoft.com/office/drawing/2014/main" id="{4EF85071-CA1A-AD00-2786-0CBD25BB6AB8}"/>
              </a:ext>
            </a:extLst>
          </p:cNvPr>
          <p:cNvSpPr/>
          <p:nvPr/>
        </p:nvSpPr>
        <p:spPr>
          <a:xfrm>
            <a:off x="7676057" y="170989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a:extLst>
              <a:ext uri="{FF2B5EF4-FFF2-40B4-BE49-F238E27FC236}">
                <a16:creationId xmlns:a16="http://schemas.microsoft.com/office/drawing/2014/main" id="{2DD79E9D-BF57-3358-C2CF-0A2747290C67}"/>
              </a:ext>
            </a:extLst>
          </p:cNvPr>
          <p:cNvSpPr/>
          <p:nvPr/>
        </p:nvSpPr>
        <p:spPr>
          <a:xfrm>
            <a:off x="7523654" y="208552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4" name="円/楕円 353">
            <a:extLst>
              <a:ext uri="{FF2B5EF4-FFF2-40B4-BE49-F238E27FC236}">
                <a16:creationId xmlns:a16="http://schemas.microsoft.com/office/drawing/2014/main" id="{EAFE0E5D-26F5-6C1D-9406-D18F2A4FB8BD}"/>
              </a:ext>
            </a:extLst>
          </p:cNvPr>
          <p:cNvSpPr/>
          <p:nvPr/>
        </p:nvSpPr>
        <p:spPr>
          <a:xfrm>
            <a:off x="7809137" y="165408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5" name="円/楕円 354">
            <a:extLst>
              <a:ext uri="{FF2B5EF4-FFF2-40B4-BE49-F238E27FC236}">
                <a16:creationId xmlns:a16="http://schemas.microsoft.com/office/drawing/2014/main" id="{E15A65CD-1A7A-0E80-534E-F46CC44CB282}"/>
              </a:ext>
            </a:extLst>
          </p:cNvPr>
          <p:cNvSpPr/>
          <p:nvPr/>
        </p:nvSpPr>
        <p:spPr>
          <a:xfrm>
            <a:off x="7646000" y="134927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円/楕円 355">
            <a:extLst>
              <a:ext uri="{FF2B5EF4-FFF2-40B4-BE49-F238E27FC236}">
                <a16:creationId xmlns:a16="http://schemas.microsoft.com/office/drawing/2014/main" id="{ED208021-37AA-CA19-0013-D7A80ABA55A3}"/>
              </a:ext>
            </a:extLst>
          </p:cNvPr>
          <p:cNvSpPr/>
          <p:nvPr/>
        </p:nvSpPr>
        <p:spPr>
          <a:xfrm>
            <a:off x="7467839" y="160041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円/楕円 356">
            <a:extLst>
              <a:ext uri="{FF2B5EF4-FFF2-40B4-BE49-F238E27FC236}">
                <a16:creationId xmlns:a16="http://schemas.microsoft.com/office/drawing/2014/main" id="{081AFC3F-047E-8124-AF75-540AF5FCE9BA}"/>
              </a:ext>
            </a:extLst>
          </p:cNvPr>
          <p:cNvSpPr/>
          <p:nvPr/>
        </p:nvSpPr>
        <p:spPr>
          <a:xfrm>
            <a:off x="6583655" y="202025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8" name="円/楕円 357">
            <a:extLst>
              <a:ext uri="{FF2B5EF4-FFF2-40B4-BE49-F238E27FC236}">
                <a16:creationId xmlns:a16="http://schemas.microsoft.com/office/drawing/2014/main" id="{986C031C-2DDA-9FF5-6E90-A427CF2F4A4B}"/>
              </a:ext>
            </a:extLst>
          </p:cNvPr>
          <p:cNvSpPr/>
          <p:nvPr/>
        </p:nvSpPr>
        <p:spPr>
          <a:xfrm>
            <a:off x="7380580" y="1632763"/>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9" name="円/楕円 358">
            <a:extLst>
              <a:ext uri="{FF2B5EF4-FFF2-40B4-BE49-F238E27FC236}">
                <a16:creationId xmlns:a16="http://schemas.microsoft.com/office/drawing/2014/main" id="{BCBBAF2A-C3FD-1BA9-793D-F48DDC6B47A4}"/>
              </a:ext>
            </a:extLst>
          </p:cNvPr>
          <p:cNvSpPr/>
          <p:nvPr/>
        </p:nvSpPr>
        <p:spPr>
          <a:xfrm>
            <a:off x="7448516" y="213918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1" name="円/楕円 360">
            <a:extLst>
              <a:ext uri="{FF2B5EF4-FFF2-40B4-BE49-F238E27FC236}">
                <a16:creationId xmlns:a16="http://schemas.microsoft.com/office/drawing/2014/main" id="{3CF2ED89-64B5-100B-D573-9B4E09F56CE1}"/>
              </a:ext>
            </a:extLst>
          </p:cNvPr>
          <p:cNvSpPr/>
          <p:nvPr/>
        </p:nvSpPr>
        <p:spPr>
          <a:xfrm>
            <a:off x="7753316" y="138360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2" name="円/楕円 361">
            <a:extLst>
              <a:ext uri="{FF2B5EF4-FFF2-40B4-BE49-F238E27FC236}">
                <a16:creationId xmlns:a16="http://schemas.microsoft.com/office/drawing/2014/main" id="{C89558B5-F0DD-E84F-8BC8-138771E1C47C}"/>
              </a:ext>
            </a:extLst>
          </p:cNvPr>
          <p:cNvSpPr/>
          <p:nvPr/>
        </p:nvSpPr>
        <p:spPr>
          <a:xfrm>
            <a:off x="7390556" y="193525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3" name="円/楕円 362">
            <a:extLst>
              <a:ext uri="{FF2B5EF4-FFF2-40B4-BE49-F238E27FC236}">
                <a16:creationId xmlns:a16="http://schemas.microsoft.com/office/drawing/2014/main" id="{7C0754F0-09C7-6116-5F6F-4B8C21D72A6A}"/>
              </a:ext>
            </a:extLst>
          </p:cNvPr>
          <p:cNvSpPr/>
          <p:nvPr/>
        </p:nvSpPr>
        <p:spPr>
          <a:xfrm>
            <a:off x="7302548" y="182149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4" name="円/楕円 363">
            <a:extLst>
              <a:ext uri="{FF2B5EF4-FFF2-40B4-BE49-F238E27FC236}">
                <a16:creationId xmlns:a16="http://schemas.microsoft.com/office/drawing/2014/main" id="{6BC11D70-145E-D750-6891-AE611CA0E825}"/>
              </a:ext>
            </a:extLst>
          </p:cNvPr>
          <p:cNvSpPr/>
          <p:nvPr/>
        </p:nvSpPr>
        <p:spPr>
          <a:xfrm>
            <a:off x="7433483" y="147161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5" name="円/楕円 364">
            <a:extLst>
              <a:ext uri="{FF2B5EF4-FFF2-40B4-BE49-F238E27FC236}">
                <a16:creationId xmlns:a16="http://schemas.microsoft.com/office/drawing/2014/main" id="{A4399D2B-4597-7834-4C66-E611651D6435}"/>
              </a:ext>
            </a:extLst>
          </p:cNvPr>
          <p:cNvSpPr/>
          <p:nvPr/>
        </p:nvSpPr>
        <p:spPr>
          <a:xfrm>
            <a:off x="7487144" y="1327794"/>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円/楕円 365">
            <a:extLst>
              <a:ext uri="{FF2B5EF4-FFF2-40B4-BE49-F238E27FC236}">
                <a16:creationId xmlns:a16="http://schemas.microsoft.com/office/drawing/2014/main" id="{08963C28-F8EE-D624-7A18-294C431AE8E6}"/>
              </a:ext>
            </a:extLst>
          </p:cNvPr>
          <p:cNvSpPr/>
          <p:nvPr/>
        </p:nvSpPr>
        <p:spPr>
          <a:xfrm>
            <a:off x="7356206" y="227010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円/楕円 366">
            <a:extLst>
              <a:ext uri="{FF2B5EF4-FFF2-40B4-BE49-F238E27FC236}">
                <a16:creationId xmlns:a16="http://schemas.microsoft.com/office/drawing/2014/main" id="{878882A9-8290-B7B3-A6F0-BDB18992C588}"/>
              </a:ext>
            </a:extLst>
          </p:cNvPr>
          <p:cNvSpPr/>
          <p:nvPr/>
        </p:nvSpPr>
        <p:spPr>
          <a:xfrm>
            <a:off x="7199510" y="166693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8" name="円/楕円 367">
            <a:extLst>
              <a:ext uri="{FF2B5EF4-FFF2-40B4-BE49-F238E27FC236}">
                <a16:creationId xmlns:a16="http://schemas.microsoft.com/office/drawing/2014/main" id="{0106F8E6-1F8D-0248-FBDC-CD5A95DA37E7}"/>
              </a:ext>
            </a:extLst>
          </p:cNvPr>
          <p:cNvSpPr/>
          <p:nvPr/>
        </p:nvSpPr>
        <p:spPr>
          <a:xfrm>
            <a:off x="6555896" y="191213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9" name="円/楕円 368">
            <a:extLst>
              <a:ext uri="{FF2B5EF4-FFF2-40B4-BE49-F238E27FC236}">
                <a16:creationId xmlns:a16="http://schemas.microsoft.com/office/drawing/2014/main" id="{A37462DF-2FF3-E8EC-D999-4C4D2142A4BB}"/>
              </a:ext>
            </a:extLst>
          </p:cNvPr>
          <p:cNvSpPr/>
          <p:nvPr/>
        </p:nvSpPr>
        <p:spPr>
          <a:xfrm>
            <a:off x="7358348" y="137071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円/楕円 369">
            <a:extLst>
              <a:ext uri="{FF2B5EF4-FFF2-40B4-BE49-F238E27FC236}">
                <a16:creationId xmlns:a16="http://schemas.microsoft.com/office/drawing/2014/main" id="{443F9F00-7DE0-CE6F-0F0D-10A292971C4B}"/>
              </a:ext>
            </a:extLst>
          </p:cNvPr>
          <p:cNvSpPr/>
          <p:nvPr/>
        </p:nvSpPr>
        <p:spPr>
          <a:xfrm>
            <a:off x="7339028" y="215418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円/楕円 370">
            <a:extLst>
              <a:ext uri="{FF2B5EF4-FFF2-40B4-BE49-F238E27FC236}">
                <a16:creationId xmlns:a16="http://schemas.microsoft.com/office/drawing/2014/main" id="{B9937073-428C-69FC-032F-6BFA1CF6EF48}"/>
              </a:ext>
            </a:extLst>
          </p:cNvPr>
          <p:cNvSpPr/>
          <p:nvPr/>
        </p:nvSpPr>
        <p:spPr>
          <a:xfrm>
            <a:off x="7551530" y="2164920"/>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円/楕円 371">
            <a:extLst>
              <a:ext uri="{FF2B5EF4-FFF2-40B4-BE49-F238E27FC236}">
                <a16:creationId xmlns:a16="http://schemas.microsoft.com/office/drawing/2014/main" id="{1B2B2490-3810-ACA9-E64D-084A9CC9F392}"/>
              </a:ext>
            </a:extLst>
          </p:cNvPr>
          <p:cNvSpPr/>
          <p:nvPr/>
        </p:nvSpPr>
        <p:spPr>
          <a:xfrm>
            <a:off x="7755446" y="208979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円/楕円 372">
            <a:extLst>
              <a:ext uri="{FF2B5EF4-FFF2-40B4-BE49-F238E27FC236}">
                <a16:creationId xmlns:a16="http://schemas.microsoft.com/office/drawing/2014/main" id="{6F7AF7B1-09FF-BB57-840D-3731C0B5F9DA}"/>
              </a:ext>
            </a:extLst>
          </p:cNvPr>
          <p:cNvSpPr/>
          <p:nvPr/>
        </p:nvSpPr>
        <p:spPr>
          <a:xfrm>
            <a:off x="7749005" y="195026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円/楕円 373">
            <a:extLst>
              <a:ext uri="{FF2B5EF4-FFF2-40B4-BE49-F238E27FC236}">
                <a16:creationId xmlns:a16="http://schemas.microsoft.com/office/drawing/2014/main" id="{FF6441FF-5376-29B6-2AF8-F3779EB39CA5}"/>
              </a:ext>
            </a:extLst>
          </p:cNvPr>
          <p:cNvSpPr/>
          <p:nvPr/>
        </p:nvSpPr>
        <p:spPr>
          <a:xfrm>
            <a:off x="7270334" y="191806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6" name="円/楕円 375">
            <a:extLst>
              <a:ext uri="{FF2B5EF4-FFF2-40B4-BE49-F238E27FC236}">
                <a16:creationId xmlns:a16="http://schemas.microsoft.com/office/drawing/2014/main" id="{C9ACA95E-7D32-776A-8F81-EC43D215F443}"/>
              </a:ext>
            </a:extLst>
          </p:cNvPr>
          <p:cNvSpPr/>
          <p:nvPr/>
        </p:nvSpPr>
        <p:spPr>
          <a:xfrm>
            <a:off x="7317554" y="169482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円/楕円 376">
            <a:extLst>
              <a:ext uri="{FF2B5EF4-FFF2-40B4-BE49-F238E27FC236}">
                <a16:creationId xmlns:a16="http://schemas.microsoft.com/office/drawing/2014/main" id="{268A3C90-2462-55C0-4509-9C8992CF7351}"/>
              </a:ext>
            </a:extLst>
          </p:cNvPr>
          <p:cNvSpPr/>
          <p:nvPr/>
        </p:nvSpPr>
        <p:spPr>
          <a:xfrm>
            <a:off x="7281062" y="204470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8" name="円/楕円 377">
            <a:extLst>
              <a:ext uri="{FF2B5EF4-FFF2-40B4-BE49-F238E27FC236}">
                <a16:creationId xmlns:a16="http://schemas.microsoft.com/office/drawing/2014/main" id="{0EFCF2FE-519D-4701-5E1B-9ECDA8839605}"/>
              </a:ext>
            </a:extLst>
          </p:cNvPr>
          <p:cNvSpPr/>
          <p:nvPr/>
        </p:nvSpPr>
        <p:spPr>
          <a:xfrm>
            <a:off x="6652263" y="170399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9" name="円/楕円 378">
            <a:extLst>
              <a:ext uri="{FF2B5EF4-FFF2-40B4-BE49-F238E27FC236}">
                <a16:creationId xmlns:a16="http://schemas.microsoft.com/office/drawing/2014/main" id="{14FE271D-F91D-7345-7639-2BF9837AC620}"/>
              </a:ext>
            </a:extLst>
          </p:cNvPr>
          <p:cNvSpPr/>
          <p:nvPr/>
        </p:nvSpPr>
        <p:spPr>
          <a:xfrm>
            <a:off x="7422728" y="182576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0" name="円/楕円 379">
            <a:extLst>
              <a:ext uri="{FF2B5EF4-FFF2-40B4-BE49-F238E27FC236}">
                <a16:creationId xmlns:a16="http://schemas.microsoft.com/office/drawing/2014/main" id="{D897B100-2AD9-F2AF-2AB0-474E7D9F6018}"/>
              </a:ext>
            </a:extLst>
          </p:cNvPr>
          <p:cNvSpPr/>
          <p:nvPr/>
        </p:nvSpPr>
        <p:spPr>
          <a:xfrm>
            <a:off x="7768313" y="1759218"/>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円/楕円 380">
            <a:extLst>
              <a:ext uri="{FF2B5EF4-FFF2-40B4-BE49-F238E27FC236}">
                <a16:creationId xmlns:a16="http://schemas.microsoft.com/office/drawing/2014/main" id="{F9DF89EF-6A29-A226-5F4F-D9197D8D93A3}"/>
              </a:ext>
            </a:extLst>
          </p:cNvPr>
          <p:cNvSpPr/>
          <p:nvPr/>
        </p:nvSpPr>
        <p:spPr>
          <a:xfrm>
            <a:off x="7628789" y="1435095"/>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2" name="円/楕円 381">
            <a:extLst>
              <a:ext uri="{FF2B5EF4-FFF2-40B4-BE49-F238E27FC236}">
                <a16:creationId xmlns:a16="http://schemas.microsoft.com/office/drawing/2014/main" id="{5106F991-F89A-ECA1-A016-08BB4065D605}"/>
              </a:ext>
            </a:extLst>
          </p:cNvPr>
          <p:cNvSpPr/>
          <p:nvPr/>
        </p:nvSpPr>
        <p:spPr>
          <a:xfrm>
            <a:off x="6716478" y="2011329"/>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円/楕円 382">
            <a:extLst>
              <a:ext uri="{FF2B5EF4-FFF2-40B4-BE49-F238E27FC236}">
                <a16:creationId xmlns:a16="http://schemas.microsoft.com/office/drawing/2014/main" id="{B77AA7D6-103E-F2FD-8FAD-7040325640E3}"/>
              </a:ext>
            </a:extLst>
          </p:cNvPr>
          <p:cNvSpPr/>
          <p:nvPr/>
        </p:nvSpPr>
        <p:spPr>
          <a:xfrm>
            <a:off x="7603028" y="219924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4" name="円/楕円 383">
            <a:extLst>
              <a:ext uri="{FF2B5EF4-FFF2-40B4-BE49-F238E27FC236}">
                <a16:creationId xmlns:a16="http://schemas.microsoft.com/office/drawing/2014/main" id="{8D30128C-9F71-9475-3B85-109CC645E93F}"/>
              </a:ext>
            </a:extLst>
          </p:cNvPr>
          <p:cNvSpPr/>
          <p:nvPr/>
        </p:nvSpPr>
        <p:spPr>
          <a:xfrm>
            <a:off x="7401807" y="1730946"/>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a:extLst>
              <a:ext uri="{FF2B5EF4-FFF2-40B4-BE49-F238E27FC236}">
                <a16:creationId xmlns:a16="http://schemas.microsoft.com/office/drawing/2014/main" id="{FD01DA1F-6C57-DEE5-4300-F39F7431A6C5}"/>
              </a:ext>
            </a:extLst>
          </p:cNvPr>
          <p:cNvSpPr/>
          <p:nvPr/>
        </p:nvSpPr>
        <p:spPr>
          <a:xfrm>
            <a:off x="7587488" y="228345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6" name="円/楕円 385">
            <a:extLst>
              <a:ext uri="{FF2B5EF4-FFF2-40B4-BE49-F238E27FC236}">
                <a16:creationId xmlns:a16="http://schemas.microsoft.com/office/drawing/2014/main" id="{BDCE784F-17D2-35B6-DEAA-2ACA26A73061}"/>
              </a:ext>
            </a:extLst>
          </p:cNvPr>
          <p:cNvSpPr/>
          <p:nvPr/>
        </p:nvSpPr>
        <p:spPr>
          <a:xfrm>
            <a:off x="7527896" y="1484457"/>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7" name="円/楕円 386">
            <a:extLst>
              <a:ext uri="{FF2B5EF4-FFF2-40B4-BE49-F238E27FC236}">
                <a16:creationId xmlns:a16="http://schemas.microsoft.com/office/drawing/2014/main" id="{42AE896E-DD31-2117-B5A4-280703EAACB8}"/>
              </a:ext>
            </a:extLst>
          </p:cNvPr>
          <p:cNvSpPr/>
          <p:nvPr/>
        </p:nvSpPr>
        <p:spPr>
          <a:xfrm>
            <a:off x="7478525" y="1885851"/>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8" name="円/楕円 387">
            <a:extLst>
              <a:ext uri="{FF2B5EF4-FFF2-40B4-BE49-F238E27FC236}">
                <a16:creationId xmlns:a16="http://schemas.microsoft.com/office/drawing/2014/main" id="{B45279EE-98F7-029D-0E0B-371B0C97A709}"/>
              </a:ext>
            </a:extLst>
          </p:cNvPr>
          <p:cNvSpPr/>
          <p:nvPr/>
        </p:nvSpPr>
        <p:spPr>
          <a:xfrm>
            <a:off x="7635218" y="1853652"/>
            <a:ext cx="87602" cy="87602"/>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a:extLst>
              <a:ext uri="{FF2B5EF4-FFF2-40B4-BE49-F238E27FC236}">
                <a16:creationId xmlns:a16="http://schemas.microsoft.com/office/drawing/2014/main" id="{9CADDBF3-7364-C933-0F03-289C9C0A78D7}"/>
              </a:ext>
            </a:extLst>
          </p:cNvPr>
          <p:cNvSpPr/>
          <p:nvPr/>
        </p:nvSpPr>
        <p:spPr>
          <a:xfrm>
            <a:off x="6209182" y="1294199"/>
            <a:ext cx="1820886" cy="1080120"/>
          </a:xfrm>
          <a:prstGeom prst="rect">
            <a:avLst/>
          </a:prstGeom>
          <a:gradFill flip="none" rotWithShape="1">
            <a:gsLst>
              <a:gs pos="22000">
                <a:schemeClr val="accent6">
                  <a:lumMod val="40000"/>
                  <a:lumOff val="60000"/>
                </a:schemeClr>
              </a:gs>
              <a:gs pos="70000">
                <a:schemeClr val="bg1"/>
              </a:gs>
              <a:gs pos="0">
                <a:schemeClr val="accent6">
                  <a:lumMod val="75000"/>
                </a:schemeClr>
              </a:gs>
              <a:gs pos="43000">
                <a:schemeClr val="accent6"/>
              </a:gs>
              <a:gs pos="100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2412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 fill="hold"/>
                                        <p:tgtEl>
                                          <p:spTgt spid="23"/>
                                        </p:tgtEl>
                                        <p:attrNameLst>
                                          <p:attrName>ppt_w</p:attrName>
                                        </p:attrNameLst>
                                      </p:cBhvr>
                                      <p:tavLst>
                                        <p:tav tm="0">
                                          <p:val>
                                            <p:fltVal val="0"/>
                                          </p:val>
                                        </p:tav>
                                        <p:tav tm="100000">
                                          <p:val>
                                            <p:strVal val="#ppt_w"/>
                                          </p:val>
                                        </p:tav>
                                      </p:tavLst>
                                    </p:anim>
                                    <p:anim calcmode="lin" valueType="num">
                                      <p:cBhvr>
                                        <p:cTn id="8" dur="10" fill="hold"/>
                                        <p:tgtEl>
                                          <p:spTgt spid="23"/>
                                        </p:tgtEl>
                                        <p:attrNameLst>
                                          <p:attrName>ppt_h</p:attrName>
                                        </p:attrNameLst>
                                      </p:cBhvr>
                                      <p:tavLst>
                                        <p:tav tm="0">
                                          <p:val>
                                            <p:fltVal val="0"/>
                                          </p:val>
                                        </p:tav>
                                        <p:tav tm="100000">
                                          <p:val>
                                            <p:strVal val="#ppt_h"/>
                                          </p:val>
                                        </p:tav>
                                      </p:tavLst>
                                    </p:anim>
                                    <p:animEffect transition="in" filter="fade">
                                      <p:cBhvr>
                                        <p:cTn id="9" dur="10"/>
                                        <p:tgtEl>
                                          <p:spTgt spid="23"/>
                                        </p:tgtEl>
                                      </p:cBhvr>
                                    </p:animEffect>
                                  </p:childTnLst>
                                </p:cTn>
                              </p:par>
                            </p:childTnLst>
                          </p:cTn>
                        </p:par>
                        <p:par>
                          <p:cTn id="10" fill="hold">
                            <p:stCondLst>
                              <p:cond delay="10"/>
                            </p:stCondLst>
                            <p:childTnLst>
                              <p:par>
                                <p:cTn id="11" presetID="53" presetClass="entr" presetSubtype="16"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10" fill="hold"/>
                                        <p:tgtEl>
                                          <p:spTgt spid="28"/>
                                        </p:tgtEl>
                                        <p:attrNameLst>
                                          <p:attrName>ppt_w</p:attrName>
                                        </p:attrNameLst>
                                      </p:cBhvr>
                                      <p:tavLst>
                                        <p:tav tm="0">
                                          <p:val>
                                            <p:fltVal val="0"/>
                                          </p:val>
                                        </p:tav>
                                        <p:tav tm="100000">
                                          <p:val>
                                            <p:strVal val="#ppt_w"/>
                                          </p:val>
                                        </p:tav>
                                      </p:tavLst>
                                    </p:anim>
                                    <p:anim calcmode="lin" valueType="num">
                                      <p:cBhvr>
                                        <p:cTn id="14" dur="10" fill="hold"/>
                                        <p:tgtEl>
                                          <p:spTgt spid="28"/>
                                        </p:tgtEl>
                                        <p:attrNameLst>
                                          <p:attrName>ppt_h</p:attrName>
                                        </p:attrNameLst>
                                      </p:cBhvr>
                                      <p:tavLst>
                                        <p:tav tm="0">
                                          <p:val>
                                            <p:fltVal val="0"/>
                                          </p:val>
                                        </p:tav>
                                        <p:tav tm="100000">
                                          <p:val>
                                            <p:strVal val="#ppt_h"/>
                                          </p:val>
                                        </p:tav>
                                      </p:tavLst>
                                    </p:anim>
                                    <p:animEffect transition="in" filter="fade">
                                      <p:cBhvr>
                                        <p:cTn id="15" dur="10"/>
                                        <p:tgtEl>
                                          <p:spTgt spid="28"/>
                                        </p:tgtEl>
                                      </p:cBhvr>
                                    </p:animEffect>
                                  </p:childTnLst>
                                </p:cTn>
                              </p:par>
                            </p:childTnLst>
                          </p:cTn>
                        </p:par>
                        <p:par>
                          <p:cTn id="16" fill="hold">
                            <p:stCondLst>
                              <p:cond delay="20"/>
                            </p:stCondLst>
                            <p:childTnLst>
                              <p:par>
                                <p:cTn id="17" presetID="53" presetClass="entr" presetSubtype="16"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 fill="hold"/>
                                        <p:tgtEl>
                                          <p:spTgt spid="29"/>
                                        </p:tgtEl>
                                        <p:attrNameLst>
                                          <p:attrName>ppt_w</p:attrName>
                                        </p:attrNameLst>
                                      </p:cBhvr>
                                      <p:tavLst>
                                        <p:tav tm="0">
                                          <p:val>
                                            <p:fltVal val="0"/>
                                          </p:val>
                                        </p:tav>
                                        <p:tav tm="100000">
                                          <p:val>
                                            <p:strVal val="#ppt_w"/>
                                          </p:val>
                                        </p:tav>
                                      </p:tavLst>
                                    </p:anim>
                                    <p:anim calcmode="lin" valueType="num">
                                      <p:cBhvr>
                                        <p:cTn id="20" dur="10" fill="hold"/>
                                        <p:tgtEl>
                                          <p:spTgt spid="29"/>
                                        </p:tgtEl>
                                        <p:attrNameLst>
                                          <p:attrName>ppt_h</p:attrName>
                                        </p:attrNameLst>
                                      </p:cBhvr>
                                      <p:tavLst>
                                        <p:tav tm="0">
                                          <p:val>
                                            <p:fltVal val="0"/>
                                          </p:val>
                                        </p:tav>
                                        <p:tav tm="100000">
                                          <p:val>
                                            <p:strVal val="#ppt_h"/>
                                          </p:val>
                                        </p:tav>
                                      </p:tavLst>
                                    </p:anim>
                                    <p:animEffect transition="in" filter="fade">
                                      <p:cBhvr>
                                        <p:cTn id="21" dur="10"/>
                                        <p:tgtEl>
                                          <p:spTgt spid="29"/>
                                        </p:tgtEl>
                                      </p:cBhvr>
                                    </p:animEffect>
                                  </p:childTnLst>
                                </p:cTn>
                              </p:par>
                            </p:childTnLst>
                          </p:cTn>
                        </p:par>
                        <p:par>
                          <p:cTn id="22" fill="hold">
                            <p:stCondLst>
                              <p:cond delay="30"/>
                            </p:stCondLst>
                            <p:childTnLst>
                              <p:par>
                                <p:cTn id="23" presetID="53" presetClass="entr" presetSubtype="16"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10" fill="hold"/>
                                        <p:tgtEl>
                                          <p:spTgt spid="41"/>
                                        </p:tgtEl>
                                        <p:attrNameLst>
                                          <p:attrName>ppt_w</p:attrName>
                                        </p:attrNameLst>
                                      </p:cBhvr>
                                      <p:tavLst>
                                        <p:tav tm="0">
                                          <p:val>
                                            <p:fltVal val="0"/>
                                          </p:val>
                                        </p:tav>
                                        <p:tav tm="100000">
                                          <p:val>
                                            <p:strVal val="#ppt_w"/>
                                          </p:val>
                                        </p:tav>
                                      </p:tavLst>
                                    </p:anim>
                                    <p:anim calcmode="lin" valueType="num">
                                      <p:cBhvr>
                                        <p:cTn id="26" dur="10" fill="hold"/>
                                        <p:tgtEl>
                                          <p:spTgt spid="41"/>
                                        </p:tgtEl>
                                        <p:attrNameLst>
                                          <p:attrName>ppt_h</p:attrName>
                                        </p:attrNameLst>
                                      </p:cBhvr>
                                      <p:tavLst>
                                        <p:tav tm="0">
                                          <p:val>
                                            <p:fltVal val="0"/>
                                          </p:val>
                                        </p:tav>
                                        <p:tav tm="100000">
                                          <p:val>
                                            <p:strVal val="#ppt_h"/>
                                          </p:val>
                                        </p:tav>
                                      </p:tavLst>
                                    </p:anim>
                                    <p:animEffect transition="in" filter="fade">
                                      <p:cBhvr>
                                        <p:cTn id="27" dur="10"/>
                                        <p:tgtEl>
                                          <p:spTgt spid="41"/>
                                        </p:tgtEl>
                                      </p:cBhvr>
                                    </p:animEffect>
                                  </p:childTnLst>
                                </p:cTn>
                              </p:par>
                            </p:childTnLst>
                          </p:cTn>
                        </p:par>
                        <p:par>
                          <p:cTn id="28" fill="hold">
                            <p:stCondLst>
                              <p:cond delay="40"/>
                            </p:stCondLst>
                            <p:childTnLst>
                              <p:par>
                                <p:cTn id="29" presetID="53" presetClass="entr" presetSubtype="16"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 fill="hold"/>
                                        <p:tgtEl>
                                          <p:spTgt spid="43"/>
                                        </p:tgtEl>
                                        <p:attrNameLst>
                                          <p:attrName>ppt_w</p:attrName>
                                        </p:attrNameLst>
                                      </p:cBhvr>
                                      <p:tavLst>
                                        <p:tav tm="0">
                                          <p:val>
                                            <p:fltVal val="0"/>
                                          </p:val>
                                        </p:tav>
                                        <p:tav tm="100000">
                                          <p:val>
                                            <p:strVal val="#ppt_w"/>
                                          </p:val>
                                        </p:tav>
                                      </p:tavLst>
                                    </p:anim>
                                    <p:anim calcmode="lin" valueType="num">
                                      <p:cBhvr>
                                        <p:cTn id="32" dur="10" fill="hold"/>
                                        <p:tgtEl>
                                          <p:spTgt spid="43"/>
                                        </p:tgtEl>
                                        <p:attrNameLst>
                                          <p:attrName>ppt_h</p:attrName>
                                        </p:attrNameLst>
                                      </p:cBhvr>
                                      <p:tavLst>
                                        <p:tav tm="0">
                                          <p:val>
                                            <p:fltVal val="0"/>
                                          </p:val>
                                        </p:tav>
                                        <p:tav tm="100000">
                                          <p:val>
                                            <p:strVal val="#ppt_h"/>
                                          </p:val>
                                        </p:tav>
                                      </p:tavLst>
                                    </p:anim>
                                    <p:animEffect transition="in" filter="fade">
                                      <p:cBhvr>
                                        <p:cTn id="33" dur="10"/>
                                        <p:tgtEl>
                                          <p:spTgt spid="43"/>
                                        </p:tgtEl>
                                      </p:cBhvr>
                                    </p:animEffect>
                                  </p:childTnLst>
                                </p:cTn>
                              </p:par>
                            </p:childTnLst>
                          </p:cTn>
                        </p:par>
                        <p:par>
                          <p:cTn id="34" fill="hold">
                            <p:stCondLst>
                              <p:cond delay="50"/>
                            </p:stCondLst>
                            <p:childTnLst>
                              <p:par>
                                <p:cTn id="35" presetID="53" presetClass="entr" presetSubtype="16"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10" fill="hold"/>
                                        <p:tgtEl>
                                          <p:spTgt spid="44"/>
                                        </p:tgtEl>
                                        <p:attrNameLst>
                                          <p:attrName>ppt_w</p:attrName>
                                        </p:attrNameLst>
                                      </p:cBhvr>
                                      <p:tavLst>
                                        <p:tav tm="0">
                                          <p:val>
                                            <p:fltVal val="0"/>
                                          </p:val>
                                        </p:tav>
                                        <p:tav tm="100000">
                                          <p:val>
                                            <p:strVal val="#ppt_w"/>
                                          </p:val>
                                        </p:tav>
                                      </p:tavLst>
                                    </p:anim>
                                    <p:anim calcmode="lin" valueType="num">
                                      <p:cBhvr>
                                        <p:cTn id="38" dur="10" fill="hold"/>
                                        <p:tgtEl>
                                          <p:spTgt spid="44"/>
                                        </p:tgtEl>
                                        <p:attrNameLst>
                                          <p:attrName>ppt_h</p:attrName>
                                        </p:attrNameLst>
                                      </p:cBhvr>
                                      <p:tavLst>
                                        <p:tav tm="0">
                                          <p:val>
                                            <p:fltVal val="0"/>
                                          </p:val>
                                        </p:tav>
                                        <p:tav tm="100000">
                                          <p:val>
                                            <p:strVal val="#ppt_h"/>
                                          </p:val>
                                        </p:tav>
                                      </p:tavLst>
                                    </p:anim>
                                    <p:animEffect transition="in" filter="fade">
                                      <p:cBhvr>
                                        <p:cTn id="39" dur="10"/>
                                        <p:tgtEl>
                                          <p:spTgt spid="44"/>
                                        </p:tgtEl>
                                      </p:cBhvr>
                                    </p:animEffect>
                                  </p:childTnLst>
                                </p:cTn>
                              </p:par>
                            </p:childTnLst>
                          </p:cTn>
                        </p:par>
                        <p:par>
                          <p:cTn id="40" fill="hold">
                            <p:stCondLst>
                              <p:cond delay="60"/>
                            </p:stCondLst>
                            <p:childTnLst>
                              <p:par>
                                <p:cTn id="41" presetID="53" presetClass="entr" presetSubtype="16" fill="hold" grpId="0" nodeType="after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10" fill="hold"/>
                                        <p:tgtEl>
                                          <p:spTgt spid="45"/>
                                        </p:tgtEl>
                                        <p:attrNameLst>
                                          <p:attrName>ppt_w</p:attrName>
                                        </p:attrNameLst>
                                      </p:cBhvr>
                                      <p:tavLst>
                                        <p:tav tm="0">
                                          <p:val>
                                            <p:fltVal val="0"/>
                                          </p:val>
                                        </p:tav>
                                        <p:tav tm="100000">
                                          <p:val>
                                            <p:strVal val="#ppt_w"/>
                                          </p:val>
                                        </p:tav>
                                      </p:tavLst>
                                    </p:anim>
                                    <p:anim calcmode="lin" valueType="num">
                                      <p:cBhvr>
                                        <p:cTn id="44" dur="10" fill="hold"/>
                                        <p:tgtEl>
                                          <p:spTgt spid="45"/>
                                        </p:tgtEl>
                                        <p:attrNameLst>
                                          <p:attrName>ppt_h</p:attrName>
                                        </p:attrNameLst>
                                      </p:cBhvr>
                                      <p:tavLst>
                                        <p:tav tm="0">
                                          <p:val>
                                            <p:fltVal val="0"/>
                                          </p:val>
                                        </p:tav>
                                        <p:tav tm="100000">
                                          <p:val>
                                            <p:strVal val="#ppt_h"/>
                                          </p:val>
                                        </p:tav>
                                      </p:tavLst>
                                    </p:anim>
                                    <p:animEffect transition="in" filter="fade">
                                      <p:cBhvr>
                                        <p:cTn id="45" dur="10"/>
                                        <p:tgtEl>
                                          <p:spTgt spid="45"/>
                                        </p:tgtEl>
                                      </p:cBhvr>
                                    </p:animEffect>
                                  </p:childTnLst>
                                </p:cTn>
                              </p:par>
                            </p:childTnLst>
                          </p:cTn>
                        </p:par>
                        <p:par>
                          <p:cTn id="46" fill="hold">
                            <p:stCondLst>
                              <p:cond delay="70"/>
                            </p:stCondLst>
                            <p:childTnLst>
                              <p:par>
                                <p:cTn id="47" presetID="53" presetClass="entr" presetSubtype="16" fill="hold" grpId="0" nodeType="after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10" fill="hold"/>
                                        <p:tgtEl>
                                          <p:spTgt spid="46"/>
                                        </p:tgtEl>
                                        <p:attrNameLst>
                                          <p:attrName>ppt_w</p:attrName>
                                        </p:attrNameLst>
                                      </p:cBhvr>
                                      <p:tavLst>
                                        <p:tav tm="0">
                                          <p:val>
                                            <p:fltVal val="0"/>
                                          </p:val>
                                        </p:tav>
                                        <p:tav tm="100000">
                                          <p:val>
                                            <p:strVal val="#ppt_w"/>
                                          </p:val>
                                        </p:tav>
                                      </p:tavLst>
                                    </p:anim>
                                    <p:anim calcmode="lin" valueType="num">
                                      <p:cBhvr>
                                        <p:cTn id="50" dur="10" fill="hold"/>
                                        <p:tgtEl>
                                          <p:spTgt spid="46"/>
                                        </p:tgtEl>
                                        <p:attrNameLst>
                                          <p:attrName>ppt_h</p:attrName>
                                        </p:attrNameLst>
                                      </p:cBhvr>
                                      <p:tavLst>
                                        <p:tav tm="0">
                                          <p:val>
                                            <p:fltVal val="0"/>
                                          </p:val>
                                        </p:tav>
                                        <p:tav tm="100000">
                                          <p:val>
                                            <p:strVal val="#ppt_h"/>
                                          </p:val>
                                        </p:tav>
                                      </p:tavLst>
                                    </p:anim>
                                    <p:animEffect transition="in" filter="fade">
                                      <p:cBhvr>
                                        <p:cTn id="51" dur="10"/>
                                        <p:tgtEl>
                                          <p:spTgt spid="46"/>
                                        </p:tgtEl>
                                      </p:cBhvr>
                                    </p:animEffect>
                                  </p:childTnLst>
                                </p:cTn>
                              </p:par>
                            </p:childTnLst>
                          </p:cTn>
                        </p:par>
                        <p:par>
                          <p:cTn id="52" fill="hold">
                            <p:stCondLst>
                              <p:cond delay="80"/>
                            </p:stCondLst>
                            <p:childTnLst>
                              <p:par>
                                <p:cTn id="53" presetID="53" presetClass="entr" presetSubtype="16"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p:cTn id="55" dur="10" fill="hold"/>
                                        <p:tgtEl>
                                          <p:spTgt spid="47"/>
                                        </p:tgtEl>
                                        <p:attrNameLst>
                                          <p:attrName>ppt_w</p:attrName>
                                        </p:attrNameLst>
                                      </p:cBhvr>
                                      <p:tavLst>
                                        <p:tav tm="0">
                                          <p:val>
                                            <p:fltVal val="0"/>
                                          </p:val>
                                        </p:tav>
                                        <p:tav tm="100000">
                                          <p:val>
                                            <p:strVal val="#ppt_w"/>
                                          </p:val>
                                        </p:tav>
                                      </p:tavLst>
                                    </p:anim>
                                    <p:anim calcmode="lin" valueType="num">
                                      <p:cBhvr>
                                        <p:cTn id="56" dur="10" fill="hold"/>
                                        <p:tgtEl>
                                          <p:spTgt spid="47"/>
                                        </p:tgtEl>
                                        <p:attrNameLst>
                                          <p:attrName>ppt_h</p:attrName>
                                        </p:attrNameLst>
                                      </p:cBhvr>
                                      <p:tavLst>
                                        <p:tav tm="0">
                                          <p:val>
                                            <p:fltVal val="0"/>
                                          </p:val>
                                        </p:tav>
                                        <p:tav tm="100000">
                                          <p:val>
                                            <p:strVal val="#ppt_h"/>
                                          </p:val>
                                        </p:tav>
                                      </p:tavLst>
                                    </p:anim>
                                    <p:animEffect transition="in" filter="fade">
                                      <p:cBhvr>
                                        <p:cTn id="57" dur="10"/>
                                        <p:tgtEl>
                                          <p:spTgt spid="47"/>
                                        </p:tgtEl>
                                      </p:cBhvr>
                                    </p:animEffect>
                                  </p:childTnLst>
                                </p:cTn>
                              </p:par>
                            </p:childTnLst>
                          </p:cTn>
                        </p:par>
                        <p:par>
                          <p:cTn id="58" fill="hold">
                            <p:stCondLst>
                              <p:cond delay="90"/>
                            </p:stCondLst>
                            <p:childTnLst>
                              <p:par>
                                <p:cTn id="59" presetID="53" presetClass="entr" presetSubtype="16" fill="hold" grpId="0" nodeType="after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10" fill="hold"/>
                                        <p:tgtEl>
                                          <p:spTgt spid="48"/>
                                        </p:tgtEl>
                                        <p:attrNameLst>
                                          <p:attrName>ppt_w</p:attrName>
                                        </p:attrNameLst>
                                      </p:cBhvr>
                                      <p:tavLst>
                                        <p:tav tm="0">
                                          <p:val>
                                            <p:fltVal val="0"/>
                                          </p:val>
                                        </p:tav>
                                        <p:tav tm="100000">
                                          <p:val>
                                            <p:strVal val="#ppt_w"/>
                                          </p:val>
                                        </p:tav>
                                      </p:tavLst>
                                    </p:anim>
                                    <p:anim calcmode="lin" valueType="num">
                                      <p:cBhvr>
                                        <p:cTn id="62" dur="10" fill="hold"/>
                                        <p:tgtEl>
                                          <p:spTgt spid="48"/>
                                        </p:tgtEl>
                                        <p:attrNameLst>
                                          <p:attrName>ppt_h</p:attrName>
                                        </p:attrNameLst>
                                      </p:cBhvr>
                                      <p:tavLst>
                                        <p:tav tm="0">
                                          <p:val>
                                            <p:fltVal val="0"/>
                                          </p:val>
                                        </p:tav>
                                        <p:tav tm="100000">
                                          <p:val>
                                            <p:strVal val="#ppt_h"/>
                                          </p:val>
                                        </p:tav>
                                      </p:tavLst>
                                    </p:anim>
                                    <p:animEffect transition="in" filter="fade">
                                      <p:cBhvr>
                                        <p:cTn id="63" dur="10"/>
                                        <p:tgtEl>
                                          <p:spTgt spid="48"/>
                                        </p:tgtEl>
                                      </p:cBhvr>
                                    </p:animEffect>
                                  </p:childTnLst>
                                </p:cTn>
                              </p:par>
                            </p:childTnLst>
                          </p:cTn>
                        </p:par>
                        <p:par>
                          <p:cTn id="64" fill="hold">
                            <p:stCondLst>
                              <p:cond delay="100"/>
                            </p:stCondLst>
                            <p:childTnLst>
                              <p:par>
                                <p:cTn id="65" presetID="53" presetClass="entr" presetSubtype="16" fill="hold" grpId="0" nodeType="after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p:cTn id="67" dur="10" fill="hold"/>
                                        <p:tgtEl>
                                          <p:spTgt spid="49"/>
                                        </p:tgtEl>
                                        <p:attrNameLst>
                                          <p:attrName>ppt_w</p:attrName>
                                        </p:attrNameLst>
                                      </p:cBhvr>
                                      <p:tavLst>
                                        <p:tav tm="0">
                                          <p:val>
                                            <p:fltVal val="0"/>
                                          </p:val>
                                        </p:tav>
                                        <p:tav tm="100000">
                                          <p:val>
                                            <p:strVal val="#ppt_w"/>
                                          </p:val>
                                        </p:tav>
                                      </p:tavLst>
                                    </p:anim>
                                    <p:anim calcmode="lin" valueType="num">
                                      <p:cBhvr>
                                        <p:cTn id="68" dur="10" fill="hold"/>
                                        <p:tgtEl>
                                          <p:spTgt spid="49"/>
                                        </p:tgtEl>
                                        <p:attrNameLst>
                                          <p:attrName>ppt_h</p:attrName>
                                        </p:attrNameLst>
                                      </p:cBhvr>
                                      <p:tavLst>
                                        <p:tav tm="0">
                                          <p:val>
                                            <p:fltVal val="0"/>
                                          </p:val>
                                        </p:tav>
                                        <p:tav tm="100000">
                                          <p:val>
                                            <p:strVal val="#ppt_h"/>
                                          </p:val>
                                        </p:tav>
                                      </p:tavLst>
                                    </p:anim>
                                    <p:animEffect transition="in" filter="fade">
                                      <p:cBhvr>
                                        <p:cTn id="69" dur="10"/>
                                        <p:tgtEl>
                                          <p:spTgt spid="49"/>
                                        </p:tgtEl>
                                      </p:cBhvr>
                                    </p:animEffect>
                                  </p:childTnLst>
                                </p:cTn>
                              </p:par>
                            </p:childTnLst>
                          </p:cTn>
                        </p:par>
                        <p:par>
                          <p:cTn id="70" fill="hold">
                            <p:stCondLst>
                              <p:cond delay="110"/>
                            </p:stCondLst>
                            <p:childTnLst>
                              <p:par>
                                <p:cTn id="71" presetID="53" presetClass="entr" presetSubtype="16" fill="hold" grpId="0" nodeType="after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p:cTn id="73" dur="10" fill="hold"/>
                                        <p:tgtEl>
                                          <p:spTgt spid="50"/>
                                        </p:tgtEl>
                                        <p:attrNameLst>
                                          <p:attrName>ppt_w</p:attrName>
                                        </p:attrNameLst>
                                      </p:cBhvr>
                                      <p:tavLst>
                                        <p:tav tm="0">
                                          <p:val>
                                            <p:fltVal val="0"/>
                                          </p:val>
                                        </p:tav>
                                        <p:tav tm="100000">
                                          <p:val>
                                            <p:strVal val="#ppt_w"/>
                                          </p:val>
                                        </p:tav>
                                      </p:tavLst>
                                    </p:anim>
                                    <p:anim calcmode="lin" valueType="num">
                                      <p:cBhvr>
                                        <p:cTn id="74" dur="10" fill="hold"/>
                                        <p:tgtEl>
                                          <p:spTgt spid="50"/>
                                        </p:tgtEl>
                                        <p:attrNameLst>
                                          <p:attrName>ppt_h</p:attrName>
                                        </p:attrNameLst>
                                      </p:cBhvr>
                                      <p:tavLst>
                                        <p:tav tm="0">
                                          <p:val>
                                            <p:fltVal val="0"/>
                                          </p:val>
                                        </p:tav>
                                        <p:tav tm="100000">
                                          <p:val>
                                            <p:strVal val="#ppt_h"/>
                                          </p:val>
                                        </p:tav>
                                      </p:tavLst>
                                    </p:anim>
                                    <p:animEffect transition="in" filter="fade">
                                      <p:cBhvr>
                                        <p:cTn id="75" dur="10"/>
                                        <p:tgtEl>
                                          <p:spTgt spid="50"/>
                                        </p:tgtEl>
                                      </p:cBhvr>
                                    </p:animEffect>
                                  </p:childTnLst>
                                </p:cTn>
                              </p:par>
                            </p:childTnLst>
                          </p:cTn>
                        </p:par>
                        <p:par>
                          <p:cTn id="76" fill="hold">
                            <p:stCondLst>
                              <p:cond delay="120"/>
                            </p:stCondLst>
                            <p:childTnLst>
                              <p:par>
                                <p:cTn id="77" presetID="53" presetClass="entr" presetSubtype="16" fill="hold" grpId="0" nodeType="afterEffect">
                                  <p:stCondLst>
                                    <p:cond delay="0"/>
                                  </p:stCondLst>
                                  <p:childTnLst>
                                    <p:set>
                                      <p:cBhvr>
                                        <p:cTn id="78" dur="1" fill="hold">
                                          <p:stCondLst>
                                            <p:cond delay="0"/>
                                          </p:stCondLst>
                                        </p:cTn>
                                        <p:tgtEl>
                                          <p:spTgt spid="51"/>
                                        </p:tgtEl>
                                        <p:attrNameLst>
                                          <p:attrName>style.visibility</p:attrName>
                                        </p:attrNameLst>
                                      </p:cBhvr>
                                      <p:to>
                                        <p:strVal val="visible"/>
                                      </p:to>
                                    </p:set>
                                    <p:anim calcmode="lin" valueType="num">
                                      <p:cBhvr>
                                        <p:cTn id="79" dur="10" fill="hold"/>
                                        <p:tgtEl>
                                          <p:spTgt spid="51"/>
                                        </p:tgtEl>
                                        <p:attrNameLst>
                                          <p:attrName>ppt_w</p:attrName>
                                        </p:attrNameLst>
                                      </p:cBhvr>
                                      <p:tavLst>
                                        <p:tav tm="0">
                                          <p:val>
                                            <p:fltVal val="0"/>
                                          </p:val>
                                        </p:tav>
                                        <p:tav tm="100000">
                                          <p:val>
                                            <p:strVal val="#ppt_w"/>
                                          </p:val>
                                        </p:tav>
                                      </p:tavLst>
                                    </p:anim>
                                    <p:anim calcmode="lin" valueType="num">
                                      <p:cBhvr>
                                        <p:cTn id="80" dur="10" fill="hold"/>
                                        <p:tgtEl>
                                          <p:spTgt spid="51"/>
                                        </p:tgtEl>
                                        <p:attrNameLst>
                                          <p:attrName>ppt_h</p:attrName>
                                        </p:attrNameLst>
                                      </p:cBhvr>
                                      <p:tavLst>
                                        <p:tav tm="0">
                                          <p:val>
                                            <p:fltVal val="0"/>
                                          </p:val>
                                        </p:tav>
                                        <p:tav tm="100000">
                                          <p:val>
                                            <p:strVal val="#ppt_h"/>
                                          </p:val>
                                        </p:tav>
                                      </p:tavLst>
                                    </p:anim>
                                    <p:animEffect transition="in" filter="fade">
                                      <p:cBhvr>
                                        <p:cTn id="81" dur="10"/>
                                        <p:tgtEl>
                                          <p:spTgt spid="51"/>
                                        </p:tgtEl>
                                      </p:cBhvr>
                                    </p:animEffect>
                                  </p:childTnLst>
                                </p:cTn>
                              </p:par>
                            </p:childTnLst>
                          </p:cTn>
                        </p:par>
                        <p:par>
                          <p:cTn id="82" fill="hold">
                            <p:stCondLst>
                              <p:cond delay="130"/>
                            </p:stCondLst>
                            <p:childTnLst>
                              <p:par>
                                <p:cTn id="83" presetID="53" presetClass="entr" presetSubtype="16" fill="hold" grpId="0" nodeType="after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p:cTn id="85" dur="10" fill="hold"/>
                                        <p:tgtEl>
                                          <p:spTgt spid="52"/>
                                        </p:tgtEl>
                                        <p:attrNameLst>
                                          <p:attrName>ppt_w</p:attrName>
                                        </p:attrNameLst>
                                      </p:cBhvr>
                                      <p:tavLst>
                                        <p:tav tm="0">
                                          <p:val>
                                            <p:fltVal val="0"/>
                                          </p:val>
                                        </p:tav>
                                        <p:tav tm="100000">
                                          <p:val>
                                            <p:strVal val="#ppt_w"/>
                                          </p:val>
                                        </p:tav>
                                      </p:tavLst>
                                    </p:anim>
                                    <p:anim calcmode="lin" valueType="num">
                                      <p:cBhvr>
                                        <p:cTn id="86" dur="10" fill="hold"/>
                                        <p:tgtEl>
                                          <p:spTgt spid="52"/>
                                        </p:tgtEl>
                                        <p:attrNameLst>
                                          <p:attrName>ppt_h</p:attrName>
                                        </p:attrNameLst>
                                      </p:cBhvr>
                                      <p:tavLst>
                                        <p:tav tm="0">
                                          <p:val>
                                            <p:fltVal val="0"/>
                                          </p:val>
                                        </p:tav>
                                        <p:tav tm="100000">
                                          <p:val>
                                            <p:strVal val="#ppt_h"/>
                                          </p:val>
                                        </p:tav>
                                      </p:tavLst>
                                    </p:anim>
                                    <p:animEffect transition="in" filter="fade">
                                      <p:cBhvr>
                                        <p:cTn id="87" dur="10"/>
                                        <p:tgtEl>
                                          <p:spTgt spid="52"/>
                                        </p:tgtEl>
                                      </p:cBhvr>
                                    </p:animEffect>
                                  </p:childTnLst>
                                </p:cTn>
                              </p:par>
                            </p:childTnLst>
                          </p:cTn>
                        </p:par>
                        <p:par>
                          <p:cTn id="88" fill="hold">
                            <p:stCondLst>
                              <p:cond delay="140"/>
                            </p:stCondLst>
                            <p:childTnLst>
                              <p:par>
                                <p:cTn id="89" presetID="53" presetClass="entr" presetSubtype="16" fill="hold" grpId="0" nodeType="after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p:cTn id="91" dur="10" fill="hold"/>
                                        <p:tgtEl>
                                          <p:spTgt spid="53"/>
                                        </p:tgtEl>
                                        <p:attrNameLst>
                                          <p:attrName>ppt_w</p:attrName>
                                        </p:attrNameLst>
                                      </p:cBhvr>
                                      <p:tavLst>
                                        <p:tav tm="0">
                                          <p:val>
                                            <p:fltVal val="0"/>
                                          </p:val>
                                        </p:tav>
                                        <p:tav tm="100000">
                                          <p:val>
                                            <p:strVal val="#ppt_w"/>
                                          </p:val>
                                        </p:tav>
                                      </p:tavLst>
                                    </p:anim>
                                    <p:anim calcmode="lin" valueType="num">
                                      <p:cBhvr>
                                        <p:cTn id="92" dur="10" fill="hold"/>
                                        <p:tgtEl>
                                          <p:spTgt spid="53"/>
                                        </p:tgtEl>
                                        <p:attrNameLst>
                                          <p:attrName>ppt_h</p:attrName>
                                        </p:attrNameLst>
                                      </p:cBhvr>
                                      <p:tavLst>
                                        <p:tav tm="0">
                                          <p:val>
                                            <p:fltVal val="0"/>
                                          </p:val>
                                        </p:tav>
                                        <p:tav tm="100000">
                                          <p:val>
                                            <p:strVal val="#ppt_h"/>
                                          </p:val>
                                        </p:tav>
                                      </p:tavLst>
                                    </p:anim>
                                    <p:animEffect transition="in" filter="fade">
                                      <p:cBhvr>
                                        <p:cTn id="93" dur="10"/>
                                        <p:tgtEl>
                                          <p:spTgt spid="53"/>
                                        </p:tgtEl>
                                      </p:cBhvr>
                                    </p:animEffect>
                                  </p:childTnLst>
                                </p:cTn>
                              </p:par>
                            </p:childTnLst>
                          </p:cTn>
                        </p:par>
                        <p:par>
                          <p:cTn id="94" fill="hold">
                            <p:stCondLst>
                              <p:cond delay="150"/>
                            </p:stCondLst>
                            <p:childTnLst>
                              <p:par>
                                <p:cTn id="95" presetID="53" presetClass="entr" presetSubtype="16" fill="hold" grpId="0" nodeType="afterEffect">
                                  <p:stCondLst>
                                    <p:cond delay="0"/>
                                  </p:stCondLst>
                                  <p:childTnLst>
                                    <p:set>
                                      <p:cBhvr>
                                        <p:cTn id="96" dur="1" fill="hold">
                                          <p:stCondLst>
                                            <p:cond delay="0"/>
                                          </p:stCondLst>
                                        </p:cTn>
                                        <p:tgtEl>
                                          <p:spTgt spid="54"/>
                                        </p:tgtEl>
                                        <p:attrNameLst>
                                          <p:attrName>style.visibility</p:attrName>
                                        </p:attrNameLst>
                                      </p:cBhvr>
                                      <p:to>
                                        <p:strVal val="visible"/>
                                      </p:to>
                                    </p:set>
                                    <p:anim calcmode="lin" valueType="num">
                                      <p:cBhvr>
                                        <p:cTn id="97" dur="10" fill="hold"/>
                                        <p:tgtEl>
                                          <p:spTgt spid="54"/>
                                        </p:tgtEl>
                                        <p:attrNameLst>
                                          <p:attrName>ppt_w</p:attrName>
                                        </p:attrNameLst>
                                      </p:cBhvr>
                                      <p:tavLst>
                                        <p:tav tm="0">
                                          <p:val>
                                            <p:fltVal val="0"/>
                                          </p:val>
                                        </p:tav>
                                        <p:tav tm="100000">
                                          <p:val>
                                            <p:strVal val="#ppt_w"/>
                                          </p:val>
                                        </p:tav>
                                      </p:tavLst>
                                    </p:anim>
                                    <p:anim calcmode="lin" valueType="num">
                                      <p:cBhvr>
                                        <p:cTn id="98" dur="10" fill="hold"/>
                                        <p:tgtEl>
                                          <p:spTgt spid="54"/>
                                        </p:tgtEl>
                                        <p:attrNameLst>
                                          <p:attrName>ppt_h</p:attrName>
                                        </p:attrNameLst>
                                      </p:cBhvr>
                                      <p:tavLst>
                                        <p:tav tm="0">
                                          <p:val>
                                            <p:fltVal val="0"/>
                                          </p:val>
                                        </p:tav>
                                        <p:tav tm="100000">
                                          <p:val>
                                            <p:strVal val="#ppt_h"/>
                                          </p:val>
                                        </p:tav>
                                      </p:tavLst>
                                    </p:anim>
                                    <p:animEffect transition="in" filter="fade">
                                      <p:cBhvr>
                                        <p:cTn id="99" dur="10"/>
                                        <p:tgtEl>
                                          <p:spTgt spid="54"/>
                                        </p:tgtEl>
                                      </p:cBhvr>
                                    </p:animEffect>
                                  </p:childTnLst>
                                </p:cTn>
                              </p:par>
                            </p:childTnLst>
                          </p:cTn>
                        </p:par>
                        <p:par>
                          <p:cTn id="100" fill="hold">
                            <p:stCondLst>
                              <p:cond delay="160"/>
                            </p:stCondLst>
                            <p:childTnLst>
                              <p:par>
                                <p:cTn id="101" presetID="53" presetClass="entr" presetSubtype="16" fill="hold" grpId="0" nodeType="afterEffect">
                                  <p:stCondLst>
                                    <p:cond delay="0"/>
                                  </p:stCondLst>
                                  <p:childTnLst>
                                    <p:set>
                                      <p:cBhvr>
                                        <p:cTn id="102" dur="1" fill="hold">
                                          <p:stCondLst>
                                            <p:cond delay="0"/>
                                          </p:stCondLst>
                                        </p:cTn>
                                        <p:tgtEl>
                                          <p:spTgt spid="55"/>
                                        </p:tgtEl>
                                        <p:attrNameLst>
                                          <p:attrName>style.visibility</p:attrName>
                                        </p:attrNameLst>
                                      </p:cBhvr>
                                      <p:to>
                                        <p:strVal val="visible"/>
                                      </p:to>
                                    </p:set>
                                    <p:anim calcmode="lin" valueType="num">
                                      <p:cBhvr>
                                        <p:cTn id="103" dur="10" fill="hold"/>
                                        <p:tgtEl>
                                          <p:spTgt spid="55"/>
                                        </p:tgtEl>
                                        <p:attrNameLst>
                                          <p:attrName>ppt_w</p:attrName>
                                        </p:attrNameLst>
                                      </p:cBhvr>
                                      <p:tavLst>
                                        <p:tav tm="0">
                                          <p:val>
                                            <p:fltVal val="0"/>
                                          </p:val>
                                        </p:tav>
                                        <p:tav tm="100000">
                                          <p:val>
                                            <p:strVal val="#ppt_w"/>
                                          </p:val>
                                        </p:tav>
                                      </p:tavLst>
                                    </p:anim>
                                    <p:anim calcmode="lin" valueType="num">
                                      <p:cBhvr>
                                        <p:cTn id="104" dur="10" fill="hold"/>
                                        <p:tgtEl>
                                          <p:spTgt spid="55"/>
                                        </p:tgtEl>
                                        <p:attrNameLst>
                                          <p:attrName>ppt_h</p:attrName>
                                        </p:attrNameLst>
                                      </p:cBhvr>
                                      <p:tavLst>
                                        <p:tav tm="0">
                                          <p:val>
                                            <p:fltVal val="0"/>
                                          </p:val>
                                        </p:tav>
                                        <p:tav tm="100000">
                                          <p:val>
                                            <p:strVal val="#ppt_h"/>
                                          </p:val>
                                        </p:tav>
                                      </p:tavLst>
                                    </p:anim>
                                    <p:animEffect transition="in" filter="fade">
                                      <p:cBhvr>
                                        <p:cTn id="105" dur="10"/>
                                        <p:tgtEl>
                                          <p:spTgt spid="55"/>
                                        </p:tgtEl>
                                      </p:cBhvr>
                                    </p:animEffect>
                                  </p:childTnLst>
                                </p:cTn>
                              </p:par>
                            </p:childTnLst>
                          </p:cTn>
                        </p:par>
                        <p:par>
                          <p:cTn id="106" fill="hold">
                            <p:stCondLst>
                              <p:cond delay="170"/>
                            </p:stCondLst>
                            <p:childTnLst>
                              <p:par>
                                <p:cTn id="107" presetID="53" presetClass="entr" presetSubtype="16" fill="hold" grpId="0" nodeType="afterEffect">
                                  <p:stCondLst>
                                    <p:cond delay="0"/>
                                  </p:stCondLst>
                                  <p:childTnLst>
                                    <p:set>
                                      <p:cBhvr>
                                        <p:cTn id="108" dur="1" fill="hold">
                                          <p:stCondLst>
                                            <p:cond delay="0"/>
                                          </p:stCondLst>
                                        </p:cTn>
                                        <p:tgtEl>
                                          <p:spTgt spid="56"/>
                                        </p:tgtEl>
                                        <p:attrNameLst>
                                          <p:attrName>style.visibility</p:attrName>
                                        </p:attrNameLst>
                                      </p:cBhvr>
                                      <p:to>
                                        <p:strVal val="visible"/>
                                      </p:to>
                                    </p:set>
                                    <p:anim calcmode="lin" valueType="num">
                                      <p:cBhvr>
                                        <p:cTn id="109" dur="10" fill="hold"/>
                                        <p:tgtEl>
                                          <p:spTgt spid="56"/>
                                        </p:tgtEl>
                                        <p:attrNameLst>
                                          <p:attrName>ppt_w</p:attrName>
                                        </p:attrNameLst>
                                      </p:cBhvr>
                                      <p:tavLst>
                                        <p:tav tm="0">
                                          <p:val>
                                            <p:fltVal val="0"/>
                                          </p:val>
                                        </p:tav>
                                        <p:tav tm="100000">
                                          <p:val>
                                            <p:strVal val="#ppt_w"/>
                                          </p:val>
                                        </p:tav>
                                      </p:tavLst>
                                    </p:anim>
                                    <p:anim calcmode="lin" valueType="num">
                                      <p:cBhvr>
                                        <p:cTn id="110" dur="10" fill="hold"/>
                                        <p:tgtEl>
                                          <p:spTgt spid="56"/>
                                        </p:tgtEl>
                                        <p:attrNameLst>
                                          <p:attrName>ppt_h</p:attrName>
                                        </p:attrNameLst>
                                      </p:cBhvr>
                                      <p:tavLst>
                                        <p:tav tm="0">
                                          <p:val>
                                            <p:fltVal val="0"/>
                                          </p:val>
                                        </p:tav>
                                        <p:tav tm="100000">
                                          <p:val>
                                            <p:strVal val="#ppt_h"/>
                                          </p:val>
                                        </p:tav>
                                      </p:tavLst>
                                    </p:anim>
                                    <p:animEffect transition="in" filter="fade">
                                      <p:cBhvr>
                                        <p:cTn id="111" dur="10"/>
                                        <p:tgtEl>
                                          <p:spTgt spid="56"/>
                                        </p:tgtEl>
                                      </p:cBhvr>
                                    </p:animEffect>
                                  </p:childTnLst>
                                </p:cTn>
                              </p:par>
                            </p:childTnLst>
                          </p:cTn>
                        </p:par>
                        <p:par>
                          <p:cTn id="112" fill="hold">
                            <p:stCondLst>
                              <p:cond delay="180"/>
                            </p:stCondLst>
                            <p:childTnLst>
                              <p:par>
                                <p:cTn id="113" presetID="53" presetClass="entr" presetSubtype="16" fill="hold" grpId="0" nodeType="afterEffect">
                                  <p:stCondLst>
                                    <p:cond delay="0"/>
                                  </p:stCondLst>
                                  <p:childTnLst>
                                    <p:set>
                                      <p:cBhvr>
                                        <p:cTn id="114" dur="1" fill="hold">
                                          <p:stCondLst>
                                            <p:cond delay="0"/>
                                          </p:stCondLst>
                                        </p:cTn>
                                        <p:tgtEl>
                                          <p:spTgt spid="57"/>
                                        </p:tgtEl>
                                        <p:attrNameLst>
                                          <p:attrName>style.visibility</p:attrName>
                                        </p:attrNameLst>
                                      </p:cBhvr>
                                      <p:to>
                                        <p:strVal val="visible"/>
                                      </p:to>
                                    </p:set>
                                    <p:anim calcmode="lin" valueType="num">
                                      <p:cBhvr>
                                        <p:cTn id="115" dur="10" fill="hold"/>
                                        <p:tgtEl>
                                          <p:spTgt spid="57"/>
                                        </p:tgtEl>
                                        <p:attrNameLst>
                                          <p:attrName>ppt_w</p:attrName>
                                        </p:attrNameLst>
                                      </p:cBhvr>
                                      <p:tavLst>
                                        <p:tav tm="0">
                                          <p:val>
                                            <p:fltVal val="0"/>
                                          </p:val>
                                        </p:tav>
                                        <p:tav tm="100000">
                                          <p:val>
                                            <p:strVal val="#ppt_w"/>
                                          </p:val>
                                        </p:tav>
                                      </p:tavLst>
                                    </p:anim>
                                    <p:anim calcmode="lin" valueType="num">
                                      <p:cBhvr>
                                        <p:cTn id="116" dur="10" fill="hold"/>
                                        <p:tgtEl>
                                          <p:spTgt spid="57"/>
                                        </p:tgtEl>
                                        <p:attrNameLst>
                                          <p:attrName>ppt_h</p:attrName>
                                        </p:attrNameLst>
                                      </p:cBhvr>
                                      <p:tavLst>
                                        <p:tav tm="0">
                                          <p:val>
                                            <p:fltVal val="0"/>
                                          </p:val>
                                        </p:tav>
                                        <p:tav tm="100000">
                                          <p:val>
                                            <p:strVal val="#ppt_h"/>
                                          </p:val>
                                        </p:tav>
                                      </p:tavLst>
                                    </p:anim>
                                    <p:animEffect transition="in" filter="fade">
                                      <p:cBhvr>
                                        <p:cTn id="117" dur="10"/>
                                        <p:tgtEl>
                                          <p:spTgt spid="57"/>
                                        </p:tgtEl>
                                      </p:cBhvr>
                                    </p:animEffect>
                                  </p:childTnLst>
                                </p:cTn>
                              </p:par>
                            </p:childTnLst>
                          </p:cTn>
                        </p:par>
                        <p:par>
                          <p:cTn id="118" fill="hold">
                            <p:stCondLst>
                              <p:cond delay="190"/>
                            </p:stCondLst>
                            <p:childTnLst>
                              <p:par>
                                <p:cTn id="119" presetID="53" presetClass="entr" presetSubtype="16" fill="hold" grpId="0" nodeType="afterEffect">
                                  <p:stCondLst>
                                    <p:cond delay="0"/>
                                  </p:stCondLst>
                                  <p:childTnLst>
                                    <p:set>
                                      <p:cBhvr>
                                        <p:cTn id="120" dur="1" fill="hold">
                                          <p:stCondLst>
                                            <p:cond delay="0"/>
                                          </p:stCondLst>
                                        </p:cTn>
                                        <p:tgtEl>
                                          <p:spTgt spid="58"/>
                                        </p:tgtEl>
                                        <p:attrNameLst>
                                          <p:attrName>style.visibility</p:attrName>
                                        </p:attrNameLst>
                                      </p:cBhvr>
                                      <p:to>
                                        <p:strVal val="visible"/>
                                      </p:to>
                                    </p:set>
                                    <p:anim calcmode="lin" valueType="num">
                                      <p:cBhvr>
                                        <p:cTn id="121" dur="10" fill="hold"/>
                                        <p:tgtEl>
                                          <p:spTgt spid="58"/>
                                        </p:tgtEl>
                                        <p:attrNameLst>
                                          <p:attrName>ppt_w</p:attrName>
                                        </p:attrNameLst>
                                      </p:cBhvr>
                                      <p:tavLst>
                                        <p:tav tm="0">
                                          <p:val>
                                            <p:fltVal val="0"/>
                                          </p:val>
                                        </p:tav>
                                        <p:tav tm="100000">
                                          <p:val>
                                            <p:strVal val="#ppt_w"/>
                                          </p:val>
                                        </p:tav>
                                      </p:tavLst>
                                    </p:anim>
                                    <p:anim calcmode="lin" valueType="num">
                                      <p:cBhvr>
                                        <p:cTn id="122" dur="10" fill="hold"/>
                                        <p:tgtEl>
                                          <p:spTgt spid="58"/>
                                        </p:tgtEl>
                                        <p:attrNameLst>
                                          <p:attrName>ppt_h</p:attrName>
                                        </p:attrNameLst>
                                      </p:cBhvr>
                                      <p:tavLst>
                                        <p:tav tm="0">
                                          <p:val>
                                            <p:fltVal val="0"/>
                                          </p:val>
                                        </p:tav>
                                        <p:tav tm="100000">
                                          <p:val>
                                            <p:strVal val="#ppt_h"/>
                                          </p:val>
                                        </p:tav>
                                      </p:tavLst>
                                    </p:anim>
                                    <p:animEffect transition="in" filter="fade">
                                      <p:cBhvr>
                                        <p:cTn id="123" dur="10"/>
                                        <p:tgtEl>
                                          <p:spTgt spid="58"/>
                                        </p:tgtEl>
                                      </p:cBhvr>
                                    </p:animEffect>
                                  </p:childTnLst>
                                </p:cTn>
                              </p:par>
                            </p:childTnLst>
                          </p:cTn>
                        </p:par>
                        <p:par>
                          <p:cTn id="124" fill="hold">
                            <p:stCondLst>
                              <p:cond delay="200"/>
                            </p:stCondLst>
                            <p:childTnLst>
                              <p:par>
                                <p:cTn id="125" presetID="53" presetClass="entr" presetSubtype="16" fill="hold" grpId="0" nodeType="afterEffect">
                                  <p:stCondLst>
                                    <p:cond delay="0"/>
                                  </p:stCondLst>
                                  <p:childTnLst>
                                    <p:set>
                                      <p:cBhvr>
                                        <p:cTn id="126" dur="1" fill="hold">
                                          <p:stCondLst>
                                            <p:cond delay="0"/>
                                          </p:stCondLst>
                                        </p:cTn>
                                        <p:tgtEl>
                                          <p:spTgt spid="59"/>
                                        </p:tgtEl>
                                        <p:attrNameLst>
                                          <p:attrName>style.visibility</p:attrName>
                                        </p:attrNameLst>
                                      </p:cBhvr>
                                      <p:to>
                                        <p:strVal val="visible"/>
                                      </p:to>
                                    </p:set>
                                    <p:anim calcmode="lin" valueType="num">
                                      <p:cBhvr>
                                        <p:cTn id="127" dur="10" fill="hold"/>
                                        <p:tgtEl>
                                          <p:spTgt spid="59"/>
                                        </p:tgtEl>
                                        <p:attrNameLst>
                                          <p:attrName>ppt_w</p:attrName>
                                        </p:attrNameLst>
                                      </p:cBhvr>
                                      <p:tavLst>
                                        <p:tav tm="0">
                                          <p:val>
                                            <p:fltVal val="0"/>
                                          </p:val>
                                        </p:tav>
                                        <p:tav tm="100000">
                                          <p:val>
                                            <p:strVal val="#ppt_w"/>
                                          </p:val>
                                        </p:tav>
                                      </p:tavLst>
                                    </p:anim>
                                    <p:anim calcmode="lin" valueType="num">
                                      <p:cBhvr>
                                        <p:cTn id="128" dur="10" fill="hold"/>
                                        <p:tgtEl>
                                          <p:spTgt spid="59"/>
                                        </p:tgtEl>
                                        <p:attrNameLst>
                                          <p:attrName>ppt_h</p:attrName>
                                        </p:attrNameLst>
                                      </p:cBhvr>
                                      <p:tavLst>
                                        <p:tav tm="0">
                                          <p:val>
                                            <p:fltVal val="0"/>
                                          </p:val>
                                        </p:tav>
                                        <p:tav tm="100000">
                                          <p:val>
                                            <p:strVal val="#ppt_h"/>
                                          </p:val>
                                        </p:tav>
                                      </p:tavLst>
                                    </p:anim>
                                    <p:animEffect transition="in" filter="fade">
                                      <p:cBhvr>
                                        <p:cTn id="129" dur="10"/>
                                        <p:tgtEl>
                                          <p:spTgt spid="59"/>
                                        </p:tgtEl>
                                      </p:cBhvr>
                                    </p:animEffect>
                                  </p:childTnLst>
                                </p:cTn>
                              </p:par>
                            </p:childTnLst>
                          </p:cTn>
                        </p:par>
                        <p:par>
                          <p:cTn id="130" fill="hold">
                            <p:stCondLst>
                              <p:cond delay="210"/>
                            </p:stCondLst>
                            <p:childTnLst>
                              <p:par>
                                <p:cTn id="131" presetID="53" presetClass="entr" presetSubtype="16" fill="hold" grpId="0" nodeType="afterEffect">
                                  <p:stCondLst>
                                    <p:cond delay="0"/>
                                  </p:stCondLst>
                                  <p:childTnLst>
                                    <p:set>
                                      <p:cBhvr>
                                        <p:cTn id="132" dur="1" fill="hold">
                                          <p:stCondLst>
                                            <p:cond delay="0"/>
                                          </p:stCondLst>
                                        </p:cTn>
                                        <p:tgtEl>
                                          <p:spTgt spid="60"/>
                                        </p:tgtEl>
                                        <p:attrNameLst>
                                          <p:attrName>style.visibility</p:attrName>
                                        </p:attrNameLst>
                                      </p:cBhvr>
                                      <p:to>
                                        <p:strVal val="visible"/>
                                      </p:to>
                                    </p:set>
                                    <p:anim calcmode="lin" valueType="num">
                                      <p:cBhvr>
                                        <p:cTn id="133" dur="10" fill="hold"/>
                                        <p:tgtEl>
                                          <p:spTgt spid="60"/>
                                        </p:tgtEl>
                                        <p:attrNameLst>
                                          <p:attrName>ppt_w</p:attrName>
                                        </p:attrNameLst>
                                      </p:cBhvr>
                                      <p:tavLst>
                                        <p:tav tm="0">
                                          <p:val>
                                            <p:fltVal val="0"/>
                                          </p:val>
                                        </p:tav>
                                        <p:tav tm="100000">
                                          <p:val>
                                            <p:strVal val="#ppt_w"/>
                                          </p:val>
                                        </p:tav>
                                      </p:tavLst>
                                    </p:anim>
                                    <p:anim calcmode="lin" valueType="num">
                                      <p:cBhvr>
                                        <p:cTn id="134" dur="10" fill="hold"/>
                                        <p:tgtEl>
                                          <p:spTgt spid="60"/>
                                        </p:tgtEl>
                                        <p:attrNameLst>
                                          <p:attrName>ppt_h</p:attrName>
                                        </p:attrNameLst>
                                      </p:cBhvr>
                                      <p:tavLst>
                                        <p:tav tm="0">
                                          <p:val>
                                            <p:fltVal val="0"/>
                                          </p:val>
                                        </p:tav>
                                        <p:tav tm="100000">
                                          <p:val>
                                            <p:strVal val="#ppt_h"/>
                                          </p:val>
                                        </p:tav>
                                      </p:tavLst>
                                    </p:anim>
                                    <p:animEffect transition="in" filter="fade">
                                      <p:cBhvr>
                                        <p:cTn id="135" dur="10"/>
                                        <p:tgtEl>
                                          <p:spTgt spid="60"/>
                                        </p:tgtEl>
                                      </p:cBhvr>
                                    </p:animEffect>
                                  </p:childTnLst>
                                </p:cTn>
                              </p:par>
                            </p:childTnLst>
                          </p:cTn>
                        </p:par>
                        <p:par>
                          <p:cTn id="136" fill="hold">
                            <p:stCondLst>
                              <p:cond delay="220"/>
                            </p:stCondLst>
                            <p:childTnLst>
                              <p:par>
                                <p:cTn id="137" presetID="53" presetClass="entr" presetSubtype="16" fill="hold" grpId="0" nodeType="afterEffect">
                                  <p:stCondLst>
                                    <p:cond delay="0"/>
                                  </p:stCondLst>
                                  <p:childTnLst>
                                    <p:set>
                                      <p:cBhvr>
                                        <p:cTn id="138" dur="1" fill="hold">
                                          <p:stCondLst>
                                            <p:cond delay="0"/>
                                          </p:stCondLst>
                                        </p:cTn>
                                        <p:tgtEl>
                                          <p:spTgt spid="62"/>
                                        </p:tgtEl>
                                        <p:attrNameLst>
                                          <p:attrName>style.visibility</p:attrName>
                                        </p:attrNameLst>
                                      </p:cBhvr>
                                      <p:to>
                                        <p:strVal val="visible"/>
                                      </p:to>
                                    </p:set>
                                    <p:anim calcmode="lin" valueType="num">
                                      <p:cBhvr>
                                        <p:cTn id="139" dur="10" fill="hold"/>
                                        <p:tgtEl>
                                          <p:spTgt spid="62"/>
                                        </p:tgtEl>
                                        <p:attrNameLst>
                                          <p:attrName>ppt_w</p:attrName>
                                        </p:attrNameLst>
                                      </p:cBhvr>
                                      <p:tavLst>
                                        <p:tav tm="0">
                                          <p:val>
                                            <p:fltVal val="0"/>
                                          </p:val>
                                        </p:tav>
                                        <p:tav tm="100000">
                                          <p:val>
                                            <p:strVal val="#ppt_w"/>
                                          </p:val>
                                        </p:tav>
                                      </p:tavLst>
                                    </p:anim>
                                    <p:anim calcmode="lin" valueType="num">
                                      <p:cBhvr>
                                        <p:cTn id="140" dur="10" fill="hold"/>
                                        <p:tgtEl>
                                          <p:spTgt spid="62"/>
                                        </p:tgtEl>
                                        <p:attrNameLst>
                                          <p:attrName>ppt_h</p:attrName>
                                        </p:attrNameLst>
                                      </p:cBhvr>
                                      <p:tavLst>
                                        <p:tav tm="0">
                                          <p:val>
                                            <p:fltVal val="0"/>
                                          </p:val>
                                        </p:tav>
                                        <p:tav tm="100000">
                                          <p:val>
                                            <p:strVal val="#ppt_h"/>
                                          </p:val>
                                        </p:tav>
                                      </p:tavLst>
                                    </p:anim>
                                    <p:animEffect transition="in" filter="fade">
                                      <p:cBhvr>
                                        <p:cTn id="141" dur="10"/>
                                        <p:tgtEl>
                                          <p:spTgt spid="62"/>
                                        </p:tgtEl>
                                      </p:cBhvr>
                                    </p:animEffect>
                                  </p:childTnLst>
                                </p:cTn>
                              </p:par>
                            </p:childTnLst>
                          </p:cTn>
                        </p:par>
                        <p:par>
                          <p:cTn id="142" fill="hold">
                            <p:stCondLst>
                              <p:cond delay="230"/>
                            </p:stCondLst>
                            <p:childTnLst>
                              <p:par>
                                <p:cTn id="143" presetID="53" presetClass="entr" presetSubtype="16" fill="hold" grpId="0" nodeType="afterEffect">
                                  <p:stCondLst>
                                    <p:cond delay="0"/>
                                  </p:stCondLst>
                                  <p:childTnLst>
                                    <p:set>
                                      <p:cBhvr>
                                        <p:cTn id="144" dur="1" fill="hold">
                                          <p:stCondLst>
                                            <p:cond delay="0"/>
                                          </p:stCondLst>
                                        </p:cTn>
                                        <p:tgtEl>
                                          <p:spTgt spid="63"/>
                                        </p:tgtEl>
                                        <p:attrNameLst>
                                          <p:attrName>style.visibility</p:attrName>
                                        </p:attrNameLst>
                                      </p:cBhvr>
                                      <p:to>
                                        <p:strVal val="visible"/>
                                      </p:to>
                                    </p:set>
                                    <p:anim calcmode="lin" valueType="num">
                                      <p:cBhvr>
                                        <p:cTn id="145" dur="10" fill="hold"/>
                                        <p:tgtEl>
                                          <p:spTgt spid="63"/>
                                        </p:tgtEl>
                                        <p:attrNameLst>
                                          <p:attrName>ppt_w</p:attrName>
                                        </p:attrNameLst>
                                      </p:cBhvr>
                                      <p:tavLst>
                                        <p:tav tm="0">
                                          <p:val>
                                            <p:fltVal val="0"/>
                                          </p:val>
                                        </p:tav>
                                        <p:tav tm="100000">
                                          <p:val>
                                            <p:strVal val="#ppt_w"/>
                                          </p:val>
                                        </p:tav>
                                      </p:tavLst>
                                    </p:anim>
                                    <p:anim calcmode="lin" valueType="num">
                                      <p:cBhvr>
                                        <p:cTn id="146" dur="10" fill="hold"/>
                                        <p:tgtEl>
                                          <p:spTgt spid="63"/>
                                        </p:tgtEl>
                                        <p:attrNameLst>
                                          <p:attrName>ppt_h</p:attrName>
                                        </p:attrNameLst>
                                      </p:cBhvr>
                                      <p:tavLst>
                                        <p:tav tm="0">
                                          <p:val>
                                            <p:fltVal val="0"/>
                                          </p:val>
                                        </p:tav>
                                        <p:tav tm="100000">
                                          <p:val>
                                            <p:strVal val="#ppt_h"/>
                                          </p:val>
                                        </p:tav>
                                      </p:tavLst>
                                    </p:anim>
                                    <p:animEffect transition="in" filter="fade">
                                      <p:cBhvr>
                                        <p:cTn id="147" dur="10"/>
                                        <p:tgtEl>
                                          <p:spTgt spid="63"/>
                                        </p:tgtEl>
                                      </p:cBhvr>
                                    </p:animEffect>
                                  </p:childTnLst>
                                </p:cTn>
                              </p:par>
                            </p:childTnLst>
                          </p:cTn>
                        </p:par>
                        <p:par>
                          <p:cTn id="148" fill="hold">
                            <p:stCondLst>
                              <p:cond delay="240"/>
                            </p:stCondLst>
                            <p:childTnLst>
                              <p:par>
                                <p:cTn id="149" presetID="53" presetClass="entr" presetSubtype="16" fill="hold" grpId="0" nodeType="afterEffect">
                                  <p:stCondLst>
                                    <p:cond delay="0"/>
                                  </p:stCondLst>
                                  <p:childTnLst>
                                    <p:set>
                                      <p:cBhvr>
                                        <p:cTn id="150" dur="1" fill="hold">
                                          <p:stCondLst>
                                            <p:cond delay="0"/>
                                          </p:stCondLst>
                                        </p:cTn>
                                        <p:tgtEl>
                                          <p:spTgt spid="64"/>
                                        </p:tgtEl>
                                        <p:attrNameLst>
                                          <p:attrName>style.visibility</p:attrName>
                                        </p:attrNameLst>
                                      </p:cBhvr>
                                      <p:to>
                                        <p:strVal val="visible"/>
                                      </p:to>
                                    </p:set>
                                    <p:anim calcmode="lin" valueType="num">
                                      <p:cBhvr>
                                        <p:cTn id="151" dur="10" fill="hold"/>
                                        <p:tgtEl>
                                          <p:spTgt spid="64"/>
                                        </p:tgtEl>
                                        <p:attrNameLst>
                                          <p:attrName>ppt_w</p:attrName>
                                        </p:attrNameLst>
                                      </p:cBhvr>
                                      <p:tavLst>
                                        <p:tav tm="0">
                                          <p:val>
                                            <p:fltVal val="0"/>
                                          </p:val>
                                        </p:tav>
                                        <p:tav tm="100000">
                                          <p:val>
                                            <p:strVal val="#ppt_w"/>
                                          </p:val>
                                        </p:tav>
                                      </p:tavLst>
                                    </p:anim>
                                    <p:anim calcmode="lin" valueType="num">
                                      <p:cBhvr>
                                        <p:cTn id="152" dur="10" fill="hold"/>
                                        <p:tgtEl>
                                          <p:spTgt spid="64"/>
                                        </p:tgtEl>
                                        <p:attrNameLst>
                                          <p:attrName>ppt_h</p:attrName>
                                        </p:attrNameLst>
                                      </p:cBhvr>
                                      <p:tavLst>
                                        <p:tav tm="0">
                                          <p:val>
                                            <p:fltVal val="0"/>
                                          </p:val>
                                        </p:tav>
                                        <p:tav tm="100000">
                                          <p:val>
                                            <p:strVal val="#ppt_h"/>
                                          </p:val>
                                        </p:tav>
                                      </p:tavLst>
                                    </p:anim>
                                    <p:animEffect transition="in" filter="fade">
                                      <p:cBhvr>
                                        <p:cTn id="153" dur="10"/>
                                        <p:tgtEl>
                                          <p:spTgt spid="64"/>
                                        </p:tgtEl>
                                      </p:cBhvr>
                                    </p:animEffect>
                                  </p:childTnLst>
                                </p:cTn>
                              </p:par>
                            </p:childTnLst>
                          </p:cTn>
                        </p:par>
                        <p:par>
                          <p:cTn id="154" fill="hold">
                            <p:stCondLst>
                              <p:cond delay="250"/>
                            </p:stCondLst>
                            <p:childTnLst>
                              <p:par>
                                <p:cTn id="155" presetID="53" presetClass="entr" presetSubtype="16" fill="hold" grpId="0" nodeType="afterEffect">
                                  <p:stCondLst>
                                    <p:cond delay="0"/>
                                  </p:stCondLst>
                                  <p:childTnLst>
                                    <p:set>
                                      <p:cBhvr>
                                        <p:cTn id="156" dur="1" fill="hold">
                                          <p:stCondLst>
                                            <p:cond delay="0"/>
                                          </p:stCondLst>
                                        </p:cTn>
                                        <p:tgtEl>
                                          <p:spTgt spid="65"/>
                                        </p:tgtEl>
                                        <p:attrNameLst>
                                          <p:attrName>style.visibility</p:attrName>
                                        </p:attrNameLst>
                                      </p:cBhvr>
                                      <p:to>
                                        <p:strVal val="visible"/>
                                      </p:to>
                                    </p:set>
                                    <p:anim calcmode="lin" valueType="num">
                                      <p:cBhvr>
                                        <p:cTn id="157" dur="10" fill="hold"/>
                                        <p:tgtEl>
                                          <p:spTgt spid="65"/>
                                        </p:tgtEl>
                                        <p:attrNameLst>
                                          <p:attrName>ppt_w</p:attrName>
                                        </p:attrNameLst>
                                      </p:cBhvr>
                                      <p:tavLst>
                                        <p:tav tm="0">
                                          <p:val>
                                            <p:fltVal val="0"/>
                                          </p:val>
                                        </p:tav>
                                        <p:tav tm="100000">
                                          <p:val>
                                            <p:strVal val="#ppt_w"/>
                                          </p:val>
                                        </p:tav>
                                      </p:tavLst>
                                    </p:anim>
                                    <p:anim calcmode="lin" valueType="num">
                                      <p:cBhvr>
                                        <p:cTn id="158" dur="10" fill="hold"/>
                                        <p:tgtEl>
                                          <p:spTgt spid="65"/>
                                        </p:tgtEl>
                                        <p:attrNameLst>
                                          <p:attrName>ppt_h</p:attrName>
                                        </p:attrNameLst>
                                      </p:cBhvr>
                                      <p:tavLst>
                                        <p:tav tm="0">
                                          <p:val>
                                            <p:fltVal val="0"/>
                                          </p:val>
                                        </p:tav>
                                        <p:tav tm="100000">
                                          <p:val>
                                            <p:strVal val="#ppt_h"/>
                                          </p:val>
                                        </p:tav>
                                      </p:tavLst>
                                    </p:anim>
                                    <p:animEffect transition="in" filter="fade">
                                      <p:cBhvr>
                                        <p:cTn id="159" dur="10"/>
                                        <p:tgtEl>
                                          <p:spTgt spid="65"/>
                                        </p:tgtEl>
                                      </p:cBhvr>
                                    </p:animEffect>
                                  </p:childTnLst>
                                </p:cTn>
                              </p:par>
                            </p:childTnLst>
                          </p:cTn>
                        </p:par>
                        <p:par>
                          <p:cTn id="160" fill="hold">
                            <p:stCondLst>
                              <p:cond delay="260"/>
                            </p:stCondLst>
                            <p:childTnLst>
                              <p:par>
                                <p:cTn id="161" presetID="53" presetClass="entr" presetSubtype="16" fill="hold" grpId="0" nodeType="afterEffect">
                                  <p:stCondLst>
                                    <p:cond delay="0"/>
                                  </p:stCondLst>
                                  <p:childTnLst>
                                    <p:set>
                                      <p:cBhvr>
                                        <p:cTn id="162" dur="1" fill="hold">
                                          <p:stCondLst>
                                            <p:cond delay="0"/>
                                          </p:stCondLst>
                                        </p:cTn>
                                        <p:tgtEl>
                                          <p:spTgt spid="67"/>
                                        </p:tgtEl>
                                        <p:attrNameLst>
                                          <p:attrName>style.visibility</p:attrName>
                                        </p:attrNameLst>
                                      </p:cBhvr>
                                      <p:to>
                                        <p:strVal val="visible"/>
                                      </p:to>
                                    </p:set>
                                    <p:anim calcmode="lin" valueType="num">
                                      <p:cBhvr>
                                        <p:cTn id="163" dur="10" fill="hold"/>
                                        <p:tgtEl>
                                          <p:spTgt spid="67"/>
                                        </p:tgtEl>
                                        <p:attrNameLst>
                                          <p:attrName>ppt_w</p:attrName>
                                        </p:attrNameLst>
                                      </p:cBhvr>
                                      <p:tavLst>
                                        <p:tav tm="0">
                                          <p:val>
                                            <p:fltVal val="0"/>
                                          </p:val>
                                        </p:tav>
                                        <p:tav tm="100000">
                                          <p:val>
                                            <p:strVal val="#ppt_w"/>
                                          </p:val>
                                        </p:tav>
                                      </p:tavLst>
                                    </p:anim>
                                    <p:anim calcmode="lin" valueType="num">
                                      <p:cBhvr>
                                        <p:cTn id="164" dur="10" fill="hold"/>
                                        <p:tgtEl>
                                          <p:spTgt spid="67"/>
                                        </p:tgtEl>
                                        <p:attrNameLst>
                                          <p:attrName>ppt_h</p:attrName>
                                        </p:attrNameLst>
                                      </p:cBhvr>
                                      <p:tavLst>
                                        <p:tav tm="0">
                                          <p:val>
                                            <p:fltVal val="0"/>
                                          </p:val>
                                        </p:tav>
                                        <p:tav tm="100000">
                                          <p:val>
                                            <p:strVal val="#ppt_h"/>
                                          </p:val>
                                        </p:tav>
                                      </p:tavLst>
                                    </p:anim>
                                    <p:animEffect transition="in" filter="fade">
                                      <p:cBhvr>
                                        <p:cTn id="165" dur="10"/>
                                        <p:tgtEl>
                                          <p:spTgt spid="67"/>
                                        </p:tgtEl>
                                      </p:cBhvr>
                                    </p:animEffect>
                                  </p:childTnLst>
                                </p:cTn>
                              </p:par>
                            </p:childTnLst>
                          </p:cTn>
                        </p:par>
                        <p:par>
                          <p:cTn id="166" fill="hold">
                            <p:stCondLst>
                              <p:cond delay="270"/>
                            </p:stCondLst>
                            <p:childTnLst>
                              <p:par>
                                <p:cTn id="167" presetID="53" presetClass="entr" presetSubtype="16" fill="hold" grpId="0" nodeType="afterEffect">
                                  <p:stCondLst>
                                    <p:cond delay="0"/>
                                  </p:stCondLst>
                                  <p:childTnLst>
                                    <p:set>
                                      <p:cBhvr>
                                        <p:cTn id="168" dur="1" fill="hold">
                                          <p:stCondLst>
                                            <p:cond delay="0"/>
                                          </p:stCondLst>
                                        </p:cTn>
                                        <p:tgtEl>
                                          <p:spTgt spid="68"/>
                                        </p:tgtEl>
                                        <p:attrNameLst>
                                          <p:attrName>style.visibility</p:attrName>
                                        </p:attrNameLst>
                                      </p:cBhvr>
                                      <p:to>
                                        <p:strVal val="visible"/>
                                      </p:to>
                                    </p:set>
                                    <p:anim calcmode="lin" valueType="num">
                                      <p:cBhvr>
                                        <p:cTn id="169" dur="10" fill="hold"/>
                                        <p:tgtEl>
                                          <p:spTgt spid="68"/>
                                        </p:tgtEl>
                                        <p:attrNameLst>
                                          <p:attrName>ppt_w</p:attrName>
                                        </p:attrNameLst>
                                      </p:cBhvr>
                                      <p:tavLst>
                                        <p:tav tm="0">
                                          <p:val>
                                            <p:fltVal val="0"/>
                                          </p:val>
                                        </p:tav>
                                        <p:tav tm="100000">
                                          <p:val>
                                            <p:strVal val="#ppt_w"/>
                                          </p:val>
                                        </p:tav>
                                      </p:tavLst>
                                    </p:anim>
                                    <p:anim calcmode="lin" valueType="num">
                                      <p:cBhvr>
                                        <p:cTn id="170" dur="10" fill="hold"/>
                                        <p:tgtEl>
                                          <p:spTgt spid="68"/>
                                        </p:tgtEl>
                                        <p:attrNameLst>
                                          <p:attrName>ppt_h</p:attrName>
                                        </p:attrNameLst>
                                      </p:cBhvr>
                                      <p:tavLst>
                                        <p:tav tm="0">
                                          <p:val>
                                            <p:fltVal val="0"/>
                                          </p:val>
                                        </p:tav>
                                        <p:tav tm="100000">
                                          <p:val>
                                            <p:strVal val="#ppt_h"/>
                                          </p:val>
                                        </p:tav>
                                      </p:tavLst>
                                    </p:anim>
                                    <p:animEffect transition="in" filter="fade">
                                      <p:cBhvr>
                                        <p:cTn id="171" dur="10"/>
                                        <p:tgtEl>
                                          <p:spTgt spid="68"/>
                                        </p:tgtEl>
                                      </p:cBhvr>
                                    </p:animEffect>
                                  </p:childTnLst>
                                </p:cTn>
                              </p:par>
                            </p:childTnLst>
                          </p:cTn>
                        </p:par>
                        <p:par>
                          <p:cTn id="172" fill="hold">
                            <p:stCondLst>
                              <p:cond delay="280"/>
                            </p:stCondLst>
                            <p:childTnLst>
                              <p:par>
                                <p:cTn id="173" presetID="53" presetClass="entr" presetSubtype="16" fill="hold" grpId="0" nodeType="afterEffect">
                                  <p:stCondLst>
                                    <p:cond delay="0"/>
                                  </p:stCondLst>
                                  <p:childTnLst>
                                    <p:set>
                                      <p:cBhvr>
                                        <p:cTn id="174" dur="1" fill="hold">
                                          <p:stCondLst>
                                            <p:cond delay="0"/>
                                          </p:stCondLst>
                                        </p:cTn>
                                        <p:tgtEl>
                                          <p:spTgt spid="69"/>
                                        </p:tgtEl>
                                        <p:attrNameLst>
                                          <p:attrName>style.visibility</p:attrName>
                                        </p:attrNameLst>
                                      </p:cBhvr>
                                      <p:to>
                                        <p:strVal val="visible"/>
                                      </p:to>
                                    </p:set>
                                    <p:anim calcmode="lin" valueType="num">
                                      <p:cBhvr>
                                        <p:cTn id="175" dur="10" fill="hold"/>
                                        <p:tgtEl>
                                          <p:spTgt spid="69"/>
                                        </p:tgtEl>
                                        <p:attrNameLst>
                                          <p:attrName>ppt_w</p:attrName>
                                        </p:attrNameLst>
                                      </p:cBhvr>
                                      <p:tavLst>
                                        <p:tav tm="0">
                                          <p:val>
                                            <p:fltVal val="0"/>
                                          </p:val>
                                        </p:tav>
                                        <p:tav tm="100000">
                                          <p:val>
                                            <p:strVal val="#ppt_w"/>
                                          </p:val>
                                        </p:tav>
                                      </p:tavLst>
                                    </p:anim>
                                    <p:anim calcmode="lin" valueType="num">
                                      <p:cBhvr>
                                        <p:cTn id="176" dur="10" fill="hold"/>
                                        <p:tgtEl>
                                          <p:spTgt spid="69"/>
                                        </p:tgtEl>
                                        <p:attrNameLst>
                                          <p:attrName>ppt_h</p:attrName>
                                        </p:attrNameLst>
                                      </p:cBhvr>
                                      <p:tavLst>
                                        <p:tav tm="0">
                                          <p:val>
                                            <p:fltVal val="0"/>
                                          </p:val>
                                        </p:tav>
                                        <p:tav tm="100000">
                                          <p:val>
                                            <p:strVal val="#ppt_h"/>
                                          </p:val>
                                        </p:tav>
                                      </p:tavLst>
                                    </p:anim>
                                    <p:animEffect transition="in" filter="fade">
                                      <p:cBhvr>
                                        <p:cTn id="177" dur="10"/>
                                        <p:tgtEl>
                                          <p:spTgt spid="69"/>
                                        </p:tgtEl>
                                      </p:cBhvr>
                                    </p:animEffect>
                                  </p:childTnLst>
                                </p:cTn>
                              </p:par>
                            </p:childTnLst>
                          </p:cTn>
                        </p:par>
                        <p:par>
                          <p:cTn id="178" fill="hold">
                            <p:stCondLst>
                              <p:cond delay="290"/>
                            </p:stCondLst>
                            <p:childTnLst>
                              <p:par>
                                <p:cTn id="179" presetID="53" presetClass="entr" presetSubtype="16" fill="hold" grpId="0" nodeType="afterEffect">
                                  <p:stCondLst>
                                    <p:cond delay="0"/>
                                  </p:stCondLst>
                                  <p:childTnLst>
                                    <p:set>
                                      <p:cBhvr>
                                        <p:cTn id="180" dur="1" fill="hold">
                                          <p:stCondLst>
                                            <p:cond delay="0"/>
                                          </p:stCondLst>
                                        </p:cTn>
                                        <p:tgtEl>
                                          <p:spTgt spid="70"/>
                                        </p:tgtEl>
                                        <p:attrNameLst>
                                          <p:attrName>style.visibility</p:attrName>
                                        </p:attrNameLst>
                                      </p:cBhvr>
                                      <p:to>
                                        <p:strVal val="visible"/>
                                      </p:to>
                                    </p:set>
                                    <p:anim calcmode="lin" valueType="num">
                                      <p:cBhvr>
                                        <p:cTn id="181" dur="10" fill="hold"/>
                                        <p:tgtEl>
                                          <p:spTgt spid="70"/>
                                        </p:tgtEl>
                                        <p:attrNameLst>
                                          <p:attrName>ppt_w</p:attrName>
                                        </p:attrNameLst>
                                      </p:cBhvr>
                                      <p:tavLst>
                                        <p:tav tm="0">
                                          <p:val>
                                            <p:fltVal val="0"/>
                                          </p:val>
                                        </p:tav>
                                        <p:tav tm="100000">
                                          <p:val>
                                            <p:strVal val="#ppt_w"/>
                                          </p:val>
                                        </p:tav>
                                      </p:tavLst>
                                    </p:anim>
                                    <p:anim calcmode="lin" valueType="num">
                                      <p:cBhvr>
                                        <p:cTn id="182" dur="10" fill="hold"/>
                                        <p:tgtEl>
                                          <p:spTgt spid="70"/>
                                        </p:tgtEl>
                                        <p:attrNameLst>
                                          <p:attrName>ppt_h</p:attrName>
                                        </p:attrNameLst>
                                      </p:cBhvr>
                                      <p:tavLst>
                                        <p:tav tm="0">
                                          <p:val>
                                            <p:fltVal val="0"/>
                                          </p:val>
                                        </p:tav>
                                        <p:tav tm="100000">
                                          <p:val>
                                            <p:strVal val="#ppt_h"/>
                                          </p:val>
                                        </p:tav>
                                      </p:tavLst>
                                    </p:anim>
                                    <p:animEffect transition="in" filter="fade">
                                      <p:cBhvr>
                                        <p:cTn id="183" dur="10"/>
                                        <p:tgtEl>
                                          <p:spTgt spid="70"/>
                                        </p:tgtEl>
                                      </p:cBhvr>
                                    </p:animEffect>
                                  </p:childTnLst>
                                </p:cTn>
                              </p:par>
                            </p:childTnLst>
                          </p:cTn>
                        </p:par>
                        <p:par>
                          <p:cTn id="184" fill="hold">
                            <p:stCondLst>
                              <p:cond delay="300"/>
                            </p:stCondLst>
                            <p:childTnLst>
                              <p:par>
                                <p:cTn id="185" presetID="53" presetClass="entr" presetSubtype="16" fill="hold" grpId="0" nodeType="afterEffect">
                                  <p:stCondLst>
                                    <p:cond delay="0"/>
                                  </p:stCondLst>
                                  <p:childTnLst>
                                    <p:set>
                                      <p:cBhvr>
                                        <p:cTn id="186" dur="1" fill="hold">
                                          <p:stCondLst>
                                            <p:cond delay="0"/>
                                          </p:stCondLst>
                                        </p:cTn>
                                        <p:tgtEl>
                                          <p:spTgt spid="84"/>
                                        </p:tgtEl>
                                        <p:attrNameLst>
                                          <p:attrName>style.visibility</p:attrName>
                                        </p:attrNameLst>
                                      </p:cBhvr>
                                      <p:to>
                                        <p:strVal val="visible"/>
                                      </p:to>
                                    </p:set>
                                    <p:anim calcmode="lin" valueType="num">
                                      <p:cBhvr>
                                        <p:cTn id="187" dur="10" fill="hold"/>
                                        <p:tgtEl>
                                          <p:spTgt spid="84"/>
                                        </p:tgtEl>
                                        <p:attrNameLst>
                                          <p:attrName>ppt_w</p:attrName>
                                        </p:attrNameLst>
                                      </p:cBhvr>
                                      <p:tavLst>
                                        <p:tav tm="0">
                                          <p:val>
                                            <p:fltVal val="0"/>
                                          </p:val>
                                        </p:tav>
                                        <p:tav tm="100000">
                                          <p:val>
                                            <p:strVal val="#ppt_w"/>
                                          </p:val>
                                        </p:tav>
                                      </p:tavLst>
                                    </p:anim>
                                    <p:anim calcmode="lin" valueType="num">
                                      <p:cBhvr>
                                        <p:cTn id="188" dur="10" fill="hold"/>
                                        <p:tgtEl>
                                          <p:spTgt spid="84"/>
                                        </p:tgtEl>
                                        <p:attrNameLst>
                                          <p:attrName>ppt_h</p:attrName>
                                        </p:attrNameLst>
                                      </p:cBhvr>
                                      <p:tavLst>
                                        <p:tav tm="0">
                                          <p:val>
                                            <p:fltVal val="0"/>
                                          </p:val>
                                        </p:tav>
                                        <p:tav tm="100000">
                                          <p:val>
                                            <p:strVal val="#ppt_h"/>
                                          </p:val>
                                        </p:tav>
                                      </p:tavLst>
                                    </p:anim>
                                    <p:animEffect transition="in" filter="fade">
                                      <p:cBhvr>
                                        <p:cTn id="189" dur="10"/>
                                        <p:tgtEl>
                                          <p:spTgt spid="84"/>
                                        </p:tgtEl>
                                      </p:cBhvr>
                                    </p:animEffect>
                                  </p:childTnLst>
                                </p:cTn>
                              </p:par>
                            </p:childTnLst>
                          </p:cTn>
                        </p:par>
                        <p:par>
                          <p:cTn id="190" fill="hold">
                            <p:stCondLst>
                              <p:cond delay="310"/>
                            </p:stCondLst>
                            <p:childTnLst>
                              <p:par>
                                <p:cTn id="191" presetID="53" presetClass="entr" presetSubtype="16" fill="hold" grpId="0" nodeType="afterEffect">
                                  <p:stCondLst>
                                    <p:cond delay="0"/>
                                  </p:stCondLst>
                                  <p:childTnLst>
                                    <p:set>
                                      <p:cBhvr>
                                        <p:cTn id="192" dur="1" fill="hold">
                                          <p:stCondLst>
                                            <p:cond delay="0"/>
                                          </p:stCondLst>
                                        </p:cTn>
                                        <p:tgtEl>
                                          <p:spTgt spid="85"/>
                                        </p:tgtEl>
                                        <p:attrNameLst>
                                          <p:attrName>style.visibility</p:attrName>
                                        </p:attrNameLst>
                                      </p:cBhvr>
                                      <p:to>
                                        <p:strVal val="visible"/>
                                      </p:to>
                                    </p:set>
                                    <p:anim calcmode="lin" valueType="num">
                                      <p:cBhvr>
                                        <p:cTn id="193" dur="10" fill="hold"/>
                                        <p:tgtEl>
                                          <p:spTgt spid="85"/>
                                        </p:tgtEl>
                                        <p:attrNameLst>
                                          <p:attrName>ppt_w</p:attrName>
                                        </p:attrNameLst>
                                      </p:cBhvr>
                                      <p:tavLst>
                                        <p:tav tm="0">
                                          <p:val>
                                            <p:fltVal val="0"/>
                                          </p:val>
                                        </p:tav>
                                        <p:tav tm="100000">
                                          <p:val>
                                            <p:strVal val="#ppt_w"/>
                                          </p:val>
                                        </p:tav>
                                      </p:tavLst>
                                    </p:anim>
                                    <p:anim calcmode="lin" valueType="num">
                                      <p:cBhvr>
                                        <p:cTn id="194" dur="10" fill="hold"/>
                                        <p:tgtEl>
                                          <p:spTgt spid="85"/>
                                        </p:tgtEl>
                                        <p:attrNameLst>
                                          <p:attrName>ppt_h</p:attrName>
                                        </p:attrNameLst>
                                      </p:cBhvr>
                                      <p:tavLst>
                                        <p:tav tm="0">
                                          <p:val>
                                            <p:fltVal val="0"/>
                                          </p:val>
                                        </p:tav>
                                        <p:tav tm="100000">
                                          <p:val>
                                            <p:strVal val="#ppt_h"/>
                                          </p:val>
                                        </p:tav>
                                      </p:tavLst>
                                    </p:anim>
                                    <p:animEffect transition="in" filter="fade">
                                      <p:cBhvr>
                                        <p:cTn id="195" dur="10"/>
                                        <p:tgtEl>
                                          <p:spTgt spid="85"/>
                                        </p:tgtEl>
                                      </p:cBhvr>
                                    </p:animEffect>
                                  </p:childTnLst>
                                </p:cTn>
                              </p:par>
                            </p:childTnLst>
                          </p:cTn>
                        </p:par>
                        <p:par>
                          <p:cTn id="196" fill="hold">
                            <p:stCondLst>
                              <p:cond delay="320"/>
                            </p:stCondLst>
                            <p:childTnLst>
                              <p:par>
                                <p:cTn id="197" presetID="53" presetClass="entr" presetSubtype="16" fill="hold" grpId="0" nodeType="afterEffect">
                                  <p:stCondLst>
                                    <p:cond delay="0"/>
                                  </p:stCondLst>
                                  <p:childTnLst>
                                    <p:set>
                                      <p:cBhvr>
                                        <p:cTn id="198" dur="1" fill="hold">
                                          <p:stCondLst>
                                            <p:cond delay="0"/>
                                          </p:stCondLst>
                                        </p:cTn>
                                        <p:tgtEl>
                                          <p:spTgt spid="102"/>
                                        </p:tgtEl>
                                        <p:attrNameLst>
                                          <p:attrName>style.visibility</p:attrName>
                                        </p:attrNameLst>
                                      </p:cBhvr>
                                      <p:to>
                                        <p:strVal val="visible"/>
                                      </p:to>
                                    </p:set>
                                    <p:anim calcmode="lin" valueType="num">
                                      <p:cBhvr>
                                        <p:cTn id="199" dur="10" fill="hold"/>
                                        <p:tgtEl>
                                          <p:spTgt spid="102"/>
                                        </p:tgtEl>
                                        <p:attrNameLst>
                                          <p:attrName>ppt_w</p:attrName>
                                        </p:attrNameLst>
                                      </p:cBhvr>
                                      <p:tavLst>
                                        <p:tav tm="0">
                                          <p:val>
                                            <p:fltVal val="0"/>
                                          </p:val>
                                        </p:tav>
                                        <p:tav tm="100000">
                                          <p:val>
                                            <p:strVal val="#ppt_w"/>
                                          </p:val>
                                        </p:tav>
                                      </p:tavLst>
                                    </p:anim>
                                    <p:anim calcmode="lin" valueType="num">
                                      <p:cBhvr>
                                        <p:cTn id="200" dur="10" fill="hold"/>
                                        <p:tgtEl>
                                          <p:spTgt spid="102"/>
                                        </p:tgtEl>
                                        <p:attrNameLst>
                                          <p:attrName>ppt_h</p:attrName>
                                        </p:attrNameLst>
                                      </p:cBhvr>
                                      <p:tavLst>
                                        <p:tav tm="0">
                                          <p:val>
                                            <p:fltVal val="0"/>
                                          </p:val>
                                        </p:tav>
                                        <p:tav tm="100000">
                                          <p:val>
                                            <p:strVal val="#ppt_h"/>
                                          </p:val>
                                        </p:tav>
                                      </p:tavLst>
                                    </p:anim>
                                    <p:animEffect transition="in" filter="fade">
                                      <p:cBhvr>
                                        <p:cTn id="201" dur="10"/>
                                        <p:tgtEl>
                                          <p:spTgt spid="102"/>
                                        </p:tgtEl>
                                      </p:cBhvr>
                                    </p:animEffect>
                                  </p:childTnLst>
                                </p:cTn>
                              </p:par>
                            </p:childTnLst>
                          </p:cTn>
                        </p:par>
                        <p:par>
                          <p:cTn id="202" fill="hold">
                            <p:stCondLst>
                              <p:cond delay="330"/>
                            </p:stCondLst>
                            <p:childTnLst>
                              <p:par>
                                <p:cTn id="203" presetID="53" presetClass="entr" presetSubtype="16" fill="hold" grpId="0" nodeType="afterEffect">
                                  <p:stCondLst>
                                    <p:cond delay="0"/>
                                  </p:stCondLst>
                                  <p:childTnLst>
                                    <p:set>
                                      <p:cBhvr>
                                        <p:cTn id="204" dur="1" fill="hold">
                                          <p:stCondLst>
                                            <p:cond delay="0"/>
                                          </p:stCondLst>
                                        </p:cTn>
                                        <p:tgtEl>
                                          <p:spTgt spid="103"/>
                                        </p:tgtEl>
                                        <p:attrNameLst>
                                          <p:attrName>style.visibility</p:attrName>
                                        </p:attrNameLst>
                                      </p:cBhvr>
                                      <p:to>
                                        <p:strVal val="visible"/>
                                      </p:to>
                                    </p:set>
                                    <p:anim calcmode="lin" valueType="num">
                                      <p:cBhvr>
                                        <p:cTn id="205" dur="10" fill="hold"/>
                                        <p:tgtEl>
                                          <p:spTgt spid="103"/>
                                        </p:tgtEl>
                                        <p:attrNameLst>
                                          <p:attrName>ppt_w</p:attrName>
                                        </p:attrNameLst>
                                      </p:cBhvr>
                                      <p:tavLst>
                                        <p:tav tm="0">
                                          <p:val>
                                            <p:fltVal val="0"/>
                                          </p:val>
                                        </p:tav>
                                        <p:tav tm="100000">
                                          <p:val>
                                            <p:strVal val="#ppt_w"/>
                                          </p:val>
                                        </p:tav>
                                      </p:tavLst>
                                    </p:anim>
                                    <p:anim calcmode="lin" valueType="num">
                                      <p:cBhvr>
                                        <p:cTn id="206" dur="10" fill="hold"/>
                                        <p:tgtEl>
                                          <p:spTgt spid="103"/>
                                        </p:tgtEl>
                                        <p:attrNameLst>
                                          <p:attrName>ppt_h</p:attrName>
                                        </p:attrNameLst>
                                      </p:cBhvr>
                                      <p:tavLst>
                                        <p:tav tm="0">
                                          <p:val>
                                            <p:fltVal val="0"/>
                                          </p:val>
                                        </p:tav>
                                        <p:tav tm="100000">
                                          <p:val>
                                            <p:strVal val="#ppt_h"/>
                                          </p:val>
                                        </p:tav>
                                      </p:tavLst>
                                    </p:anim>
                                    <p:animEffect transition="in" filter="fade">
                                      <p:cBhvr>
                                        <p:cTn id="207" dur="10"/>
                                        <p:tgtEl>
                                          <p:spTgt spid="103"/>
                                        </p:tgtEl>
                                      </p:cBhvr>
                                    </p:animEffect>
                                  </p:childTnLst>
                                </p:cTn>
                              </p:par>
                            </p:childTnLst>
                          </p:cTn>
                        </p:par>
                        <p:par>
                          <p:cTn id="208" fill="hold">
                            <p:stCondLst>
                              <p:cond delay="340"/>
                            </p:stCondLst>
                            <p:childTnLst>
                              <p:par>
                                <p:cTn id="209" presetID="53" presetClass="entr" presetSubtype="16" fill="hold" grpId="0" nodeType="afterEffect">
                                  <p:stCondLst>
                                    <p:cond delay="0"/>
                                  </p:stCondLst>
                                  <p:childTnLst>
                                    <p:set>
                                      <p:cBhvr>
                                        <p:cTn id="210" dur="1" fill="hold">
                                          <p:stCondLst>
                                            <p:cond delay="0"/>
                                          </p:stCondLst>
                                        </p:cTn>
                                        <p:tgtEl>
                                          <p:spTgt spid="107"/>
                                        </p:tgtEl>
                                        <p:attrNameLst>
                                          <p:attrName>style.visibility</p:attrName>
                                        </p:attrNameLst>
                                      </p:cBhvr>
                                      <p:to>
                                        <p:strVal val="visible"/>
                                      </p:to>
                                    </p:set>
                                    <p:anim calcmode="lin" valueType="num">
                                      <p:cBhvr>
                                        <p:cTn id="211" dur="10" fill="hold"/>
                                        <p:tgtEl>
                                          <p:spTgt spid="107"/>
                                        </p:tgtEl>
                                        <p:attrNameLst>
                                          <p:attrName>ppt_w</p:attrName>
                                        </p:attrNameLst>
                                      </p:cBhvr>
                                      <p:tavLst>
                                        <p:tav tm="0">
                                          <p:val>
                                            <p:fltVal val="0"/>
                                          </p:val>
                                        </p:tav>
                                        <p:tav tm="100000">
                                          <p:val>
                                            <p:strVal val="#ppt_w"/>
                                          </p:val>
                                        </p:tav>
                                      </p:tavLst>
                                    </p:anim>
                                    <p:anim calcmode="lin" valueType="num">
                                      <p:cBhvr>
                                        <p:cTn id="212" dur="10" fill="hold"/>
                                        <p:tgtEl>
                                          <p:spTgt spid="107"/>
                                        </p:tgtEl>
                                        <p:attrNameLst>
                                          <p:attrName>ppt_h</p:attrName>
                                        </p:attrNameLst>
                                      </p:cBhvr>
                                      <p:tavLst>
                                        <p:tav tm="0">
                                          <p:val>
                                            <p:fltVal val="0"/>
                                          </p:val>
                                        </p:tav>
                                        <p:tav tm="100000">
                                          <p:val>
                                            <p:strVal val="#ppt_h"/>
                                          </p:val>
                                        </p:tav>
                                      </p:tavLst>
                                    </p:anim>
                                    <p:animEffect transition="in" filter="fade">
                                      <p:cBhvr>
                                        <p:cTn id="213" dur="10"/>
                                        <p:tgtEl>
                                          <p:spTgt spid="107"/>
                                        </p:tgtEl>
                                      </p:cBhvr>
                                    </p:animEffect>
                                  </p:childTnLst>
                                </p:cTn>
                              </p:par>
                            </p:childTnLst>
                          </p:cTn>
                        </p:par>
                        <p:par>
                          <p:cTn id="214" fill="hold">
                            <p:stCondLst>
                              <p:cond delay="350"/>
                            </p:stCondLst>
                            <p:childTnLst>
                              <p:par>
                                <p:cTn id="215" presetID="53" presetClass="entr" presetSubtype="16" fill="hold" grpId="0" nodeType="afterEffect">
                                  <p:stCondLst>
                                    <p:cond delay="0"/>
                                  </p:stCondLst>
                                  <p:childTnLst>
                                    <p:set>
                                      <p:cBhvr>
                                        <p:cTn id="216" dur="1" fill="hold">
                                          <p:stCondLst>
                                            <p:cond delay="0"/>
                                          </p:stCondLst>
                                        </p:cTn>
                                        <p:tgtEl>
                                          <p:spTgt spid="108"/>
                                        </p:tgtEl>
                                        <p:attrNameLst>
                                          <p:attrName>style.visibility</p:attrName>
                                        </p:attrNameLst>
                                      </p:cBhvr>
                                      <p:to>
                                        <p:strVal val="visible"/>
                                      </p:to>
                                    </p:set>
                                    <p:anim calcmode="lin" valueType="num">
                                      <p:cBhvr>
                                        <p:cTn id="217" dur="10" fill="hold"/>
                                        <p:tgtEl>
                                          <p:spTgt spid="108"/>
                                        </p:tgtEl>
                                        <p:attrNameLst>
                                          <p:attrName>ppt_w</p:attrName>
                                        </p:attrNameLst>
                                      </p:cBhvr>
                                      <p:tavLst>
                                        <p:tav tm="0">
                                          <p:val>
                                            <p:fltVal val="0"/>
                                          </p:val>
                                        </p:tav>
                                        <p:tav tm="100000">
                                          <p:val>
                                            <p:strVal val="#ppt_w"/>
                                          </p:val>
                                        </p:tav>
                                      </p:tavLst>
                                    </p:anim>
                                    <p:anim calcmode="lin" valueType="num">
                                      <p:cBhvr>
                                        <p:cTn id="218" dur="10" fill="hold"/>
                                        <p:tgtEl>
                                          <p:spTgt spid="108"/>
                                        </p:tgtEl>
                                        <p:attrNameLst>
                                          <p:attrName>ppt_h</p:attrName>
                                        </p:attrNameLst>
                                      </p:cBhvr>
                                      <p:tavLst>
                                        <p:tav tm="0">
                                          <p:val>
                                            <p:fltVal val="0"/>
                                          </p:val>
                                        </p:tav>
                                        <p:tav tm="100000">
                                          <p:val>
                                            <p:strVal val="#ppt_h"/>
                                          </p:val>
                                        </p:tav>
                                      </p:tavLst>
                                    </p:anim>
                                    <p:animEffect transition="in" filter="fade">
                                      <p:cBhvr>
                                        <p:cTn id="219" dur="10"/>
                                        <p:tgtEl>
                                          <p:spTgt spid="108"/>
                                        </p:tgtEl>
                                      </p:cBhvr>
                                    </p:animEffect>
                                  </p:childTnLst>
                                </p:cTn>
                              </p:par>
                            </p:childTnLst>
                          </p:cTn>
                        </p:par>
                        <p:par>
                          <p:cTn id="220" fill="hold">
                            <p:stCondLst>
                              <p:cond delay="360"/>
                            </p:stCondLst>
                            <p:childTnLst>
                              <p:par>
                                <p:cTn id="221" presetID="53" presetClass="entr" presetSubtype="16" fill="hold" grpId="0" nodeType="afterEffect">
                                  <p:stCondLst>
                                    <p:cond delay="0"/>
                                  </p:stCondLst>
                                  <p:childTnLst>
                                    <p:set>
                                      <p:cBhvr>
                                        <p:cTn id="222" dur="1" fill="hold">
                                          <p:stCondLst>
                                            <p:cond delay="0"/>
                                          </p:stCondLst>
                                        </p:cTn>
                                        <p:tgtEl>
                                          <p:spTgt spid="109"/>
                                        </p:tgtEl>
                                        <p:attrNameLst>
                                          <p:attrName>style.visibility</p:attrName>
                                        </p:attrNameLst>
                                      </p:cBhvr>
                                      <p:to>
                                        <p:strVal val="visible"/>
                                      </p:to>
                                    </p:set>
                                    <p:anim calcmode="lin" valueType="num">
                                      <p:cBhvr>
                                        <p:cTn id="223" dur="10" fill="hold"/>
                                        <p:tgtEl>
                                          <p:spTgt spid="109"/>
                                        </p:tgtEl>
                                        <p:attrNameLst>
                                          <p:attrName>ppt_w</p:attrName>
                                        </p:attrNameLst>
                                      </p:cBhvr>
                                      <p:tavLst>
                                        <p:tav tm="0">
                                          <p:val>
                                            <p:fltVal val="0"/>
                                          </p:val>
                                        </p:tav>
                                        <p:tav tm="100000">
                                          <p:val>
                                            <p:strVal val="#ppt_w"/>
                                          </p:val>
                                        </p:tav>
                                      </p:tavLst>
                                    </p:anim>
                                    <p:anim calcmode="lin" valueType="num">
                                      <p:cBhvr>
                                        <p:cTn id="224" dur="10" fill="hold"/>
                                        <p:tgtEl>
                                          <p:spTgt spid="109"/>
                                        </p:tgtEl>
                                        <p:attrNameLst>
                                          <p:attrName>ppt_h</p:attrName>
                                        </p:attrNameLst>
                                      </p:cBhvr>
                                      <p:tavLst>
                                        <p:tav tm="0">
                                          <p:val>
                                            <p:fltVal val="0"/>
                                          </p:val>
                                        </p:tav>
                                        <p:tav tm="100000">
                                          <p:val>
                                            <p:strVal val="#ppt_h"/>
                                          </p:val>
                                        </p:tav>
                                      </p:tavLst>
                                    </p:anim>
                                    <p:animEffect transition="in" filter="fade">
                                      <p:cBhvr>
                                        <p:cTn id="225" dur="10"/>
                                        <p:tgtEl>
                                          <p:spTgt spid="109"/>
                                        </p:tgtEl>
                                      </p:cBhvr>
                                    </p:animEffect>
                                  </p:childTnLst>
                                </p:cTn>
                              </p:par>
                            </p:childTnLst>
                          </p:cTn>
                        </p:par>
                        <p:par>
                          <p:cTn id="226" fill="hold">
                            <p:stCondLst>
                              <p:cond delay="370"/>
                            </p:stCondLst>
                            <p:childTnLst>
                              <p:par>
                                <p:cTn id="227" presetID="53" presetClass="entr" presetSubtype="16" fill="hold" grpId="0" nodeType="afterEffect">
                                  <p:stCondLst>
                                    <p:cond delay="0"/>
                                  </p:stCondLst>
                                  <p:childTnLst>
                                    <p:set>
                                      <p:cBhvr>
                                        <p:cTn id="228" dur="1" fill="hold">
                                          <p:stCondLst>
                                            <p:cond delay="0"/>
                                          </p:stCondLst>
                                        </p:cTn>
                                        <p:tgtEl>
                                          <p:spTgt spid="110"/>
                                        </p:tgtEl>
                                        <p:attrNameLst>
                                          <p:attrName>style.visibility</p:attrName>
                                        </p:attrNameLst>
                                      </p:cBhvr>
                                      <p:to>
                                        <p:strVal val="visible"/>
                                      </p:to>
                                    </p:set>
                                    <p:anim calcmode="lin" valueType="num">
                                      <p:cBhvr>
                                        <p:cTn id="229" dur="10" fill="hold"/>
                                        <p:tgtEl>
                                          <p:spTgt spid="110"/>
                                        </p:tgtEl>
                                        <p:attrNameLst>
                                          <p:attrName>ppt_w</p:attrName>
                                        </p:attrNameLst>
                                      </p:cBhvr>
                                      <p:tavLst>
                                        <p:tav tm="0">
                                          <p:val>
                                            <p:fltVal val="0"/>
                                          </p:val>
                                        </p:tav>
                                        <p:tav tm="100000">
                                          <p:val>
                                            <p:strVal val="#ppt_w"/>
                                          </p:val>
                                        </p:tav>
                                      </p:tavLst>
                                    </p:anim>
                                    <p:anim calcmode="lin" valueType="num">
                                      <p:cBhvr>
                                        <p:cTn id="230" dur="10" fill="hold"/>
                                        <p:tgtEl>
                                          <p:spTgt spid="110"/>
                                        </p:tgtEl>
                                        <p:attrNameLst>
                                          <p:attrName>ppt_h</p:attrName>
                                        </p:attrNameLst>
                                      </p:cBhvr>
                                      <p:tavLst>
                                        <p:tav tm="0">
                                          <p:val>
                                            <p:fltVal val="0"/>
                                          </p:val>
                                        </p:tav>
                                        <p:tav tm="100000">
                                          <p:val>
                                            <p:strVal val="#ppt_h"/>
                                          </p:val>
                                        </p:tav>
                                      </p:tavLst>
                                    </p:anim>
                                    <p:animEffect transition="in" filter="fade">
                                      <p:cBhvr>
                                        <p:cTn id="231" dur="10"/>
                                        <p:tgtEl>
                                          <p:spTgt spid="110"/>
                                        </p:tgtEl>
                                      </p:cBhvr>
                                    </p:animEffect>
                                  </p:childTnLst>
                                </p:cTn>
                              </p:par>
                            </p:childTnLst>
                          </p:cTn>
                        </p:par>
                        <p:par>
                          <p:cTn id="232" fill="hold">
                            <p:stCondLst>
                              <p:cond delay="380"/>
                            </p:stCondLst>
                            <p:childTnLst>
                              <p:par>
                                <p:cTn id="233" presetID="53" presetClass="entr" presetSubtype="16" fill="hold" grpId="0" nodeType="afterEffect">
                                  <p:stCondLst>
                                    <p:cond delay="0"/>
                                  </p:stCondLst>
                                  <p:childTnLst>
                                    <p:set>
                                      <p:cBhvr>
                                        <p:cTn id="234" dur="1" fill="hold">
                                          <p:stCondLst>
                                            <p:cond delay="0"/>
                                          </p:stCondLst>
                                        </p:cTn>
                                        <p:tgtEl>
                                          <p:spTgt spid="111"/>
                                        </p:tgtEl>
                                        <p:attrNameLst>
                                          <p:attrName>style.visibility</p:attrName>
                                        </p:attrNameLst>
                                      </p:cBhvr>
                                      <p:to>
                                        <p:strVal val="visible"/>
                                      </p:to>
                                    </p:set>
                                    <p:anim calcmode="lin" valueType="num">
                                      <p:cBhvr>
                                        <p:cTn id="235" dur="10" fill="hold"/>
                                        <p:tgtEl>
                                          <p:spTgt spid="111"/>
                                        </p:tgtEl>
                                        <p:attrNameLst>
                                          <p:attrName>ppt_w</p:attrName>
                                        </p:attrNameLst>
                                      </p:cBhvr>
                                      <p:tavLst>
                                        <p:tav tm="0">
                                          <p:val>
                                            <p:fltVal val="0"/>
                                          </p:val>
                                        </p:tav>
                                        <p:tav tm="100000">
                                          <p:val>
                                            <p:strVal val="#ppt_w"/>
                                          </p:val>
                                        </p:tav>
                                      </p:tavLst>
                                    </p:anim>
                                    <p:anim calcmode="lin" valueType="num">
                                      <p:cBhvr>
                                        <p:cTn id="236" dur="10" fill="hold"/>
                                        <p:tgtEl>
                                          <p:spTgt spid="111"/>
                                        </p:tgtEl>
                                        <p:attrNameLst>
                                          <p:attrName>ppt_h</p:attrName>
                                        </p:attrNameLst>
                                      </p:cBhvr>
                                      <p:tavLst>
                                        <p:tav tm="0">
                                          <p:val>
                                            <p:fltVal val="0"/>
                                          </p:val>
                                        </p:tav>
                                        <p:tav tm="100000">
                                          <p:val>
                                            <p:strVal val="#ppt_h"/>
                                          </p:val>
                                        </p:tav>
                                      </p:tavLst>
                                    </p:anim>
                                    <p:animEffect transition="in" filter="fade">
                                      <p:cBhvr>
                                        <p:cTn id="237" dur="10"/>
                                        <p:tgtEl>
                                          <p:spTgt spid="111"/>
                                        </p:tgtEl>
                                      </p:cBhvr>
                                    </p:animEffect>
                                  </p:childTnLst>
                                </p:cTn>
                              </p:par>
                            </p:childTnLst>
                          </p:cTn>
                        </p:par>
                        <p:par>
                          <p:cTn id="238" fill="hold">
                            <p:stCondLst>
                              <p:cond delay="390"/>
                            </p:stCondLst>
                            <p:childTnLst>
                              <p:par>
                                <p:cTn id="239" presetID="53" presetClass="entr" presetSubtype="16" fill="hold" grpId="0" nodeType="afterEffect">
                                  <p:stCondLst>
                                    <p:cond delay="0"/>
                                  </p:stCondLst>
                                  <p:childTnLst>
                                    <p:set>
                                      <p:cBhvr>
                                        <p:cTn id="240" dur="1" fill="hold">
                                          <p:stCondLst>
                                            <p:cond delay="0"/>
                                          </p:stCondLst>
                                        </p:cTn>
                                        <p:tgtEl>
                                          <p:spTgt spid="112"/>
                                        </p:tgtEl>
                                        <p:attrNameLst>
                                          <p:attrName>style.visibility</p:attrName>
                                        </p:attrNameLst>
                                      </p:cBhvr>
                                      <p:to>
                                        <p:strVal val="visible"/>
                                      </p:to>
                                    </p:set>
                                    <p:anim calcmode="lin" valueType="num">
                                      <p:cBhvr>
                                        <p:cTn id="241" dur="10" fill="hold"/>
                                        <p:tgtEl>
                                          <p:spTgt spid="112"/>
                                        </p:tgtEl>
                                        <p:attrNameLst>
                                          <p:attrName>ppt_w</p:attrName>
                                        </p:attrNameLst>
                                      </p:cBhvr>
                                      <p:tavLst>
                                        <p:tav tm="0">
                                          <p:val>
                                            <p:fltVal val="0"/>
                                          </p:val>
                                        </p:tav>
                                        <p:tav tm="100000">
                                          <p:val>
                                            <p:strVal val="#ppt_w"/>
                                          </p:val>
                                        </p:tav>
                                      </p:tavLst>
                                    </p:anim>
                                    <p:anim calcmode="lin" valueType="num">
                                      <p:cBhvr>
                                        <p:cTn id="242" dur="10" fill="hold"/>
                                        <p:tgtEl>
                                          <p:spTgt spid="112"/>
                                        </p:tgtEl>
                                        <p:attrNameLst>
                                          <p:attrName>ppt_h</p:attrName>
                                        </p:attrNameLst>
                                      </p:cBhvr>
                                      <p:tavLst>
                                        <p:tav tm="0">
                                          <p:val>
                                            <p:fltVal val="0"/>
                                          </p:val>
                                        </p:tav>
                                        <p:tav tm="100000">
                                          <p:val>
                                            <p:strVal val="#ppt_h"/>
                                          </p:val>
                                        </p:tav>
                                      </p:tavLst>
                                    </p:anim>
                                    <p:animEffect transition="in" filter="fade">
                                      <p:cBhvr>
                                        <p:cTn id="243" dur="10"/>
                                        <p:tgtEl>
                                          <p:spTgt spid="112"/>
                                        </p:tgtEl>
                                      </p:cBhvr>
                                    </p:animEffect>
                                  </p:childTnLst>
                                </p:cTn>
                              </p:par>
                            </p:childTnLst>
                          </p:cTn>
                        </p:par>
                        <p:par>
                          <p:cTn id="244" fill="hold">
                            <p:stCondLst>
                              <p:cond delay="400"/>
                            </p:stCondLst>
                            <p:childTnLst>
                              <p:par>
                                <p:cTn id="245" presetID="53" presetClass="entr" presetSubtype="16" fill="hold" grpId="0" nodeType="afterEffect">
                                  <p:stCondLst>
                                    <p:cond delay="0"/>
                                  </p:stCondLst>
                                  <p:childTnLst>
                                    <p:set>
                                      <p:cBhvr>
                                        <p:cTn id="246" dur="1" fill="hold">
                                          <p:stCondLst>
                                            <p:cond delay="0"/>
                                          </p:stCondLst>
                                        </p:cTn>
                                        <p:tgtEl>
                                          <p:spTgt spid="113"/>
                                        </p:tgtEl>
                                        <p:attrNameLst>
                                          <p:attrName>style.visibility</p:attrName>
                                        </p:attrNameLst>
                                      </p:cBhvr>
                                      <p:to>
                                        <p:strVal val="visible"/>
                                      </p:to>
                                    </p:set>
                                    <p:anim calcmode="lin" valueType="num">
                                      <p:cBhvr>
                                        <p:cTn id="247" dur="10" fill="hold"/>
                                        <p:tgtEl>
                                          <p:spTgt spid="113"/>
                                        </p:tgtEl>
                                        <p:attrNameLst>
                                          <p:attrName>ppt_w</p:attrName>
                                        </p:attrNameLst>
                                      </p:cBhvr>
                                      <p:tavLst>
                                        <p:tav tm="0">
                                          <p:val>
                                            <p:fltVal val="0"/>
                                          </p:val>
                                        </p:tav>
                                        <p:tav tm="100000">
                                          <p:val>
                                            <p:strVal val="#ppt_w"/>
                                          </p:val>
                                        </p:tav>
                                      </p:tavLst>
                                    </p:anim>
                                    <p:anim calcmode="lin" valueType="num">
                                      <p:cBhvr>
                                        <p:cTn id="248" dur="10" fill="hold"/>
                                        <p:tgtEl>
                                          <p:spTgt spid="113"/>
                                        </p:tgtEl>
                                        <p:attrNameLst>
                                          <p:attrName>ppt_h</p:attrName>
                                        </p:attrNameLst>
                                      </p:cBhvr>
                                      <p:tavLst>
                                        <p:tav tm="0">
                                          <p:val>
                                            <p:fltVal val="0"/>
                                          </p:val>
                                        </p:tav>
                                        <p:tav tm="100000">
                                          <p:val>
                                            <p:strVal val="#ppt_h"/>
                                          </p:val>
                                        </p:tav>
                                      </p:tavLst>
                                    </p:anim>
                                    <p:animEffect transition="in" filter="fade">
                                      <p:cBhvr>
                                        <p:cTn id="249" dur="10"/>
                                        <p:tgtEl>
                                          <p:spTgt spid="113"/>
                                        </p:tgtEl>
                                      </p:cBhvr>
                                    </p:animEffect>
                                  </p:childTnLst>
                                </p:cTn>
                              </p:par>
                            </p:childTnLst>
                          </p:cTn>
                        </p:par>
                        <p:par>
                          <p:cTn id="250" fill="hold">
                            <p:stCondLst>
                              <p:cond delay="410"/>
                            </p:stCondLst>
                            <p:childTnLst>
                              <p:par>
                                <p:cTn id="251" presetID="53" presetClass="entr" presetSubtype="16" fill="hold" grpId="0" nodeType="afterEffect">
                                  <p:stCondLst>
                                    <p:cond delay="0"/>
                                  </p:stCondLst>
                                  <p:childTnLst>
                                    <p:set>
                                      <p:cBhvr>
                                        <p:cTn id="252" dur="1" fill="hold">
                                          <p:stCondLst>
                                            <p:cond delay="0"/>
                                          </p:stCondLst>
                                        </p:cTn>
                                        <p:tgtEl>
                                          <p:spTgt spid="114"/>
                                        </p:tgtEl>
                                        <p:attrNameLst>
                                          <p:attrName>style.visibility</p:attrName>
                                        </p:attrNameLst>
                                      </p:cBhvr>
                                      <p:to>
                                        <p:strVal val="visible"/>
                                      </p:to>
                                    </p:set>
                                    <p:anim calcmode="lin" valueType="num">
                                      <p:cBhvr>
                                        <p:cTn id="253" dur="10" fill="hold"/>
                                        <p:tgtEl>
                                          <p:spTgt spid="114"/>
                                        </p:tgtEl>
                                        <p:attrNameLst>
                                          <p:attrName>ppt_w</p:attrName>
                                        </p:attrNameLst>
                                      </p:cBhvr>
                                      <p:tavLst>
                                        <p:tav tm="0">
                                          <p:val>
                                            <p:fltVal val="0"/>
                                          </p:val>
                                        </p:tav>
                                        <p:tav tm="100000">
                                          <p:val>
                                            <p:strVal val="#ppt_w"/>
                                          </p:val>
                                        </p:tav>
                                      </p:tavLst>
                                    </p:anim>
                                    <p:anim calcmode="lin" valueType="num">
                                      <p:cBhvr>
                                        <p:cTn id="254" dur="10" fill="hold"/>
                                        <p:tgtEl>
                                          <p:spTgt spid="114"/>
                                        </p:tgtEl>
                                        <p:attrNameLst>
                                          <p:attrName>ppt_h</p:attrName>
                                        </p:attrNameLst>
                                      </p:cBhvr>
                                      <p:tavLst>
                                        <p:tav tm="0">
                                          <p:val>
                                            <p:fltVal val="0"/>
                                          </p:val>
                                        </p:tav>
                                        <p:tav tm="100000">
                                          <p:val>
                                            <p:strVal val="#ppt_h"/>
                                          </p:val>
                                        </p:tav>
                                      </p:tavLst>
                                    </p:anim>
                                    <p:animEffect transition="in" filter="fade">
                                      <p:cBhvr>
                                        <p:cTn id="255" dur="10"/>
                                        <p:tgtEl>
                                          <p:spTgt spid="114"/>
                                        </p:tgtEl>
                                      </p:cBhvr>
                                    </p:animEffect>
                                  </p:childTnLst>
                                </p:cTn>
                              </p:par>
                            </p:childTnLst>
                          </p:cTn>
                        </p:par>
                        <p:par>
                          <p:cTn id="256" fill="hold">
                            <p:stCondLst>
                              <p:cond delay="420"/>
                            </p:stCondLst>
                            <p:childTnLst>
                              <p:par>
                                <p:cTn id="257" presetID="53" presetClass="entr" presetSubtype="16" fill="hold" grpId="0" nodeType="afterEffect">
                                  <p:stCondLst>
                                    <p:cond delay="0"/>
                                  </p:stCondLst>
                                  <p:childTnLst>
                                    <p:set>
                                      <p:cBhvr>
                                        <p:cTn id="258" dur="1" fill="hold">
                                          <p:stCondLst>
                                            <p:cond delay="0"/>
                                          </p:stCondLst>
                                        </p:cTn>
                                        <p:tgtEl>
                                          <p:spTgt spid="116"/>
                                        </p:tgtEl>
                                        <p:attrNameLst>
                                          <p:attrName>style.visibility</p:attrName>
                                        </p:attrNameLst>
                                      </p:cBhvr>
                                      <p:to>
                                        <p:strVal val="visible"/>
                                      </p:to>
                                    </p:set>
                                    <p:anim calcmode="lin" valueType="num">
                                      <p:cBhvr>
                                        <p:cTn id="259" dur="10" fill="hold"/>
                                        <p:tgtEl>
                                          <p:spTgt spid="116"/>
                                        </p:tgtEl>
                                        <p:attrNameLst>
                                          <p:attrName>ppt_w</p:attrName>
                                        </p:attrNameLst>
                                      </p:cBhvr>
                                      <p:tavLst>
                                        <p:tav tm="0">
                                          <p:val>
                                            <p:fltVal val="0"/>
                                          </p:val>
                                        </p:tav>
                                        <p:tav tm="100000">
                                          <p:val>
                                            <p:strVal val="#ppt_w"/>
                                          </p:val>
                                        </p:tav>
                                      </p:tavLst>
                                    </p:anim>
                                    <p:anim calcmode="lin" valueType="num">
                                      <p:cBhvr>
                                        <p:cTn id="260" dur="10" fill="hold"/>
                                        <p:tgtEl>
                                          <p:spTgt spid="116"/>
                                        </p:tgtEl>
                                        <p:attrNameLst>
                                          <p:attrName>ppt_h</p:attrName>
                                        </p:attrNameLst>
                                      </p:cBhvr>
                                      <p:tavLst>
                                        <p:tav tm="0">
                                          <p:val>
                                            <p:fltVal val="0"/>
                                          </p:val>
                                        </p:tav>
                                        <p:tav tm="100000">
                                          <p:val>
                                            <p:strVal val="#ppt_h"/>
                                          </p:val>
                                        </p:tav>
                                      </p:tavLst>
                                    </p:anim>
                                    <p:animEffect transition="in" filter="fade">
                                      <p:cBhvr>
                                        <p:cTn id="261" dur="10"/>
                                        <p:tgtEl>
                                          <p:spTgt spid="116"/>
                                        </p:tgtEl>
                                      </p:cBhvr>
                                    </p:animEffect>
                                  </p:childTnLst>
                                </p:cTn>
                              </p:par>
                            </p:childTnLst>
                          </p:cTn>
                        </p:par>
                        <p:par>
                          <p:cTn id="262" fill="hold">
                            <p:stCondLst>
                              <p:cond delay="430"/>
                            </p:stCondLst>
                            <p:childTnLst>
                              <p:par>
                                <p:cTn id="263" presetID="53" presetClass="entr" presetSubtype="16" fill="hold" grpId="0" nodeType="afterEffect">
                                  <p:stCondLst>
                                    <p:cond delay="0"/>
                                  </p:stCondLst>
                                  <p:childTnLst>
                                    <p:set>
                                      <p:cBhvr>
                                        <p:cTn id="264" dur="1" fill="hold">
                                          <p:stCondLst>
                                            <p:cond delay="0"/>
                                          </p:stCondLst>
                                        </p:cTn>
                                        <p:tgtEl>
                                          <p:spTgt spid="117"/>
                                        </p:tgtEl>
                                        <p:attrNameLst>
                                          <p:attrName>style.visibility</p:attrName>
                                        </p:attrNameLst>
                                      </p:cBhvr>
                                      <p:to>
                                        <p:strVal val="visible"/>
                                      </p:to>
                                    </p:set>
                                    <p:anim calcmode="lin" valueType="num">
                                      <p:cBhvr>
                                        <p:cTn id="265" dur="10" fill="hold"/>
                                        <p:tgtEl>
                                          <p:spTgt spid="117"/>
                                        </p:tgtEl>
                                        <p:attrNameLst>
                                          <p:attrName>ppt_w</p:attrName>
                                        </p:attrNameLst>
                                      </p:cBhvr>
                                      <p:tavLst>
                                        <p:tav tm="0">
                                          <p:val>
                                            <p:fltVal val="0"/>
                                          </p:val>
                                        </p:tav>
                                        <p:tav tm="100000">
                                          <p:val>
                                            <p:strVal val="#ppt_w"/>
                                          </p:val>
                                        </p:tav>
                                      </p:tavLst>
                                    </p:anim>
                                    <p:anim calcmode="lin" valueType="num">
                                      <p:cBhvr>
                                        <p:cTn id="266" dur="10" fill="hold"/>
                                        <p:tgtEl>
                                          <p:spTgt spid="117"/>
                                        </p:tgtEl>
                                        <p:attrNameLst>
                                          <p:attrName>ppt_h</p:attrName>
                                        </p:attrNameLst>
                                      </p:cBhvr>
                                      <p:tavLst>
                                        <p:tav tm="0">
                                          <p:val>
                                            <p:fltVal val="0"/>
                                          </p:val>
                                        </p:tav>
                                        <p:tav tm="100000">
                                          <p:val>
                                            <p:strVal val="#ppt_h"/>
                                          </p:val>
                                        </p:tav>
                                      </p:tavLst>
                                    </p:anim>
                                    <p:animEffect transition="in" filter="fade">
                                      <p:cBhvr>
                                        <p:cTn id="267" dur="10"/>
                                        <p:tgtEl>
                                          <p:spTgt spid="117"/>
                                        </p:tgtEl>
                                      </p:cBhvr>
                                    </p:animEffect>
                                  </p:childTnLst>
                                </p:cTn>
                              </p:par>
                            </p:childTnLst>
                          </p:cTn>
                        </p:par>
                        <p:par>
                          <p:cTn id="268" fill="hold">
                            <p:stCondLst>
                              <p:cond delay="440"/>
                            </p:stCondLst>
                            <p:childTnLst>
                              <p:par>
                                <p:cTn id="269" presetID="53" presetClass="entr" presetSubtype="16" fill="hold" grpId="0" nodeType="afterEffect">
                                  <p:stCondLst>
                                    <p:cond delay="0"/>
                                  </p:stCondLst>
                                  <p:childTnLst>
                                    <p:set>
                                      <p:cBhvr>
                                        <p:cTn id="270" dur="1" fill="hold">
                                          <p:stCondLst>
                                            <p:cond delay="0"/>
                                          </p:stCondLst>
                                        </p:cTn>
                                        <p:tgtEl>
                                          <p:spTgt spid="120"/>
                                        </p:tgtEl>
                                        <p:attrNameLst>
                                          <p:attrName>style.visibility</p:attrName>
                                        </p:attrNameLst>
                                      </p:cBhvr>
                                      <p:to>
                                        <p:strVal val="visible"/>
                                      </p:to>
                                    </p:set>
                                    <p:anim calcmode="lin" valueType="num">
                                      <p:cBhvr>
                                        <p:cTn id="271" dur="10" fill="hold"/>
                                        <p:tgtEl>
                                          <p:spTgt spid="120"/>
                                        </p:tgtEl>
                                        <p:attrNameLst>
                                          <p:attrName>ppt_w</p:attrName>
                                        </p:attrNameLst>
                                      </p:cBhvr>
                                      <p:tavLst>
                                        <p:tav tm="0">
                                          <p:val>
                                            <p:fltVal val="0"/>
                                          </p:val>
                                        </p:tav>
                                        <p:tav tm="100000">
                                          <p:val>
                                            <p:strVal val="#ppt_w"/>
                                          </p:val>
                                        </p:tav>
                                      </p:tavLst>
                                    </p:anim>
                                    <p:anim calcmode="lin" valueType="num">
                                      <p:cBhvr>
                                        <p:cTn id="272" dur="10" fill="hold"/>
                                        <p:tgtEl>
                                          <p:spTgt spid="120"/>
                                        </p:tgtEl>
                                        <p:attrNameLst>
                                          <p:attrName>ppt_h</p:attrName>
                                        </p:attrNameLst>
                                      </p:cBhvr>
                                      <p:tavLst>
                                        <p:tav tm="0">
                                          <p:val>
                                            <p:fltVal val="0"/>
                                          </p:val>
                                        </p:tav>
                                        <p:tav tm="100000">
                                          <p:val>
                                            <p:strVal val="#ppt_h"/>
                                          </p:val>
                                        </p:tav>
                                      </p:tavLst>
                                    </p:anim>
                                    <p:animEffect transition="in" filter="fade">
                                      <p:cBhvr>
                                        <p:cTn id="273" dur="10"/>
                                        <p:tgtEl>
                                          <p:spTgt spid="120"/>
                                        </p:tgtEl>
                                      </p:cBhvr>
                                    </p:animEffect>
                                  </p:childTnLst>
                                </p:cTn>
                              </p:par>
                            </p:childTnLst>
                          </p:cTn>
                        </p:par>
                        <p:par>
                          <p:cTn id="274" fill="hold">
                            <p:stCondLst>
                              <p:cond delay="450"/>
                            </p:stCondLst>
                            <p:childTnLst>
                              <p:par>
                                <p:cTn id="275" presetID="53" presetClass="entr" presetSubtype="16" fill="hold" grpId="0" nodeType="afterEffect">
                                  <p:stCondLst>
                                    <p:cond delay="0"/>
                                  </p:stCondLst>
                                  <p:childTnLst>
                                    <p:set>
                                      <p:cBhvr>
                                        <p:cTn id="276" dur="1" fill="hold">
                                          <p:stCondLst>
                                            <p:cond delay="0"/>
                                          </p:stCondLst>
                                        </p:cTn>
                                        <p:tgtEl>
                                          <p:spTgt spid="121"/>
                                        </p:tgtEl>
                                        <p:attrNameLst>
                                          <p:attrName>style.visibility</p:attrName>
                                        </p:attrNameLst>
                                      </p:cBhvr>
                                      <p:to>
                                        <p:strVal val="visible"/>
                                      </p:to>
                                    </p:set>
                                    <p:anim calcmode="lin" valueType="num">
                                      <p:cBhvr>
                                        <p:cTn id="277" dur="10" fill="hold"/>
                                        <p:tgtEl>
                                          <p:spTgt spid="121"/>
                                        </p:tgtEl>
                                        <p:attrNameLst>
                                          <p:attrName>ppt_w</p:attrName>
                                        </p:attrNameLst>
                                      </p:cBhvr>
                                      <p:tavLst>
                                        <p:tav tm="0">
                                          <p:val>
                                            <p:fltVal val="0"/>
                                          </p:val>
                                        </p:tav>
                                        <p:tav tm="100000">
                                          <p:val>
                                            <p:strVal val="#ppt_w"/>
                                          </p:val>
                                        </p:tav>
                                      </p:tavLst>
                                    </p:anim>
                                    <p:anim calcmode="lin" valueType="num">
                                      <p:cBhvr>
                                        <p:cTn id="278" dur="10" fill="hold"/>
                                        <p:tgtEl>
                                          <p:spTgt spid="121"/>
                                        </p:tgtEl>
                                        <p:attrNameLst>
                                          <p:attrName>ppt_h</p:attrName>
                                        </p:attrNameLst>
                                      </p:cBhvr>
                                      <p:tavLst>
                                        <p:tav tm="0">
                                          <p:val>
                                            <p:fltVal val="0"/>
                                          </p:val>
                                        </p:tav>
                                        <p:tav tm="100000">
                                          <p:val>
                                            <p:strVal val="#ppt_h"/>
                                          </p:val>
                                        </p:tav>
                                      </p:tavLst>
                                    </p:anim>
                                    <p:animEffect transition="in" filter="fade">
                                      <p:cBhvr>
                                        <p:cTn id="279" dur="10"/>
                                        <p:tgtEl>
                                          <p:spTgt spid="121"/>
                                        </p:tgtEl>
                                      </p:cBhvr>
                                    </p:animEffect>
                                  </p:childTnLst>
                                </p:cTn>
                              </p:par>
                            </p:childTnLst>
                          </p:cTn>
                        </p:par>
                        <p:par>
                          <p:cTn id="280" fill="hold">
                            <p:stCondLst>
                              <p:cond delay="460"/>
                            </p:stCondLst>
                            <p:childTnLst>
                              <p:par>
                                <p:cTn id="281" presetID="53" presetClass="entr" presetSubtype="16" fill="hold" grpId="0" nodeType="afterEffect">
                                  <p:stCondLst>
                                    <p:cond delay="0"/>
                                  </p:stCondLst>
                                  <p:childTnLst>
                                    <p:set>
                                      <p:cBhvr>
                                        <p:cTn id="282" dur="1" fill="hold">
                                          <p:stCondLst>
                                            <p:cond delay="0"/>
                                          </p:stCondLst>
                                        </p:cTn>
                                        <p:tgtEl>
                                          <p:spTgt spid="124"/>
                                        </p:tgtEl>
                                        <p:attrNameLst>
                                          <p:attrName>style.visibility</p:attrName>
                                        </p:attrNameLst>
                                      </p:cBhvr>
                                      <p:to>
                                        <p:strVal val="visible"/>
                                      </p:to>
                                    </p:set>
                                    <p:anim calcmode="lin" valueType="num">
                                      <p:cBhvr>
                                        <p:cTn id="283" dur="10" fill="hold"/>
                                        <p:tgtEl>
                                          <p:spTgt spid="124"/>
                                        </p:tgtEl>
                                        <p:attrNameLst>
                                          <p:attrName>ppt_w</p:attrName>
                                        </p:attrNameLst>
                                      </p:cBhvr>
                                      <p:tavLst>
                                        <p:tav tm="0">
                                          <p:val>
                                            <p:fltVal val="0"/>
                                          </p:val>
                                        </p:tav>
                                        <p:tav tm="100000">
                                          <p:val>
                                            <p:strVal val="#ppt_w"/>
                                          </p:val>
                                        </p:tav>
                                      </p:tavLst>
                                    </p:anim>
                                    <p:anim calcmode="lin" valueType="num">
                                      <p:cBhvr>
                                        <p:cTn id="284" dur="10" fill="hold"/>
                                        <p:tgtEl>
                                          <p:spTgt spid="124"/>
                                        </p:tgtEl>
                                        <p:attrNameLst>
                                          <p:attrName>ppt_h</p:attrName>
                                        </p:attrNameLst>
                                      </p:cBhvr>
                                      <p:tavLst>
                                        <p:tav tm="0">
                                          <p:val>
                                            <p:fltVal val="0"/>
                                          </p:val>
                                        </p:tav>
                                        <p:tav tm="100000">
                                          <p:val>
                                            <p:strVal val="#ppt_h"/>
                                          </p:val>
                                        </p:tav>
                                      </p:tavLst>
                                    </p:anim>
                                    <p:animEffect transition="in" filter="fade">
                                      <p:cBhvr>
                                        <p:cTn id="285" dur="10"/>
                                        <p:tgtEl>
                                          <p:spTgt spid="124"/>
                                        </p:tgtEl>
                                      </p:cBhvr>
                                    </p:animEffect>
                                  </p:childTnLst>
                                </p:cTn>
                              </p:par>
                            </p:childTnLst>
                          </p:cTn>
                        </p:par>
                        <p:par>
                          <p:cTn id="286" fill="hold">
                            <p:stCondLst>
                              <p:cond delay="470"/>
                            </p:stCondLst>
                            <p:childTnLst>
                              <p:par>
                                <p:cTn id="287" presetID="53" presetClass="entr" presetSubtype="16" fill="hold" grpId="0" nodeType="afterEffect">
                                  <p:stCondLst>
                                    <p:cond delay="0"/>
                                  </p:stCondLst>
                                  <p:childTnLst>
                                    <p:set>
                                      <p:cBhvr>
                                        <p:cTn id="288" dur="1" fill="hold">
                                          <p:stCondLst>
                                            <p:cond delay="0"/>
                                          </p:stCondLst>
                                        </p:cTn>
                                        <p:tgtEl>
                                          <p:spTgt spid="125"/>
                                        </p:tgtEl>
                                        <p:attrNameLst>
                                          <p:attrName>style.visibility</p:attrName>
                                        </p:attrNameLst>
                                      </p:cBhvr>
                                      <p:to>
                                        <p:strVal val="visible"/>
                                      </p:to>
                                    </p:set>
                                    <p:anim calcmode="lin" valueType="num">
                                      <p:cBhvr>
                                        <p:cTn id="289" dur="10" fill="hold"/>
                                        <p:tgtEl>
                                          <p:spTgt spid="125"/>
                                        </p:tgtEl>
                                        <p:attrNameLst>
                                          <p:attrName>ppt_w</p:attrName>
                                        </p:attrNameLst>
                                      </p:cBhvr>
                                      <p:tavLst>
                                        <p:tav tm="0">
                                          <p:val>
                                            <p:fltVal val="0"/>
                                          </p:val>
                                        </p:tav>
                                        <p:tav tm="100000">
                                          <p:val>
                                            <p:strVal val="#ppt_w"/>
                                          </p:val>
                                        </p:tav>
                                      </p:tavLst>
                                    </p:anim>
                                    <p:anim calcmode="lin" valueType="num">
                                      <p:cBhvr>
                                        <p:cTn id="290" dur="10" fill="hold"/>
                                        <p:tgtEl>
                                          <p:spTgt spid="125"/>
                                        </p:tgtEl>
                                        <p:attrNameLst>
                                          <p:attrName>ppt_h</p:attrName>
                                        </p:attrNameLst>
                                      </p:cBhvr>
                                      <p:tavLst>
                                        <p:tav tm="0">
                                          <p:val>
                                            <p:fltVal val="0"/>
                                          </p:val>
                                        </p:tav>
                                        <p:tav tm="100000">
                                          <p:val>
                                            <p:strVal val="#ppt_h"/>
                                          </p:val>
                                        </p:tav>
                                      </p:tavLst>
                                    </p:anim>
                                    <p:animEffect transition="in" filter="fade">
                                      <p:cBhvr>
                                        <p:cTn id="291" dur="10"/>
                                        <p:tgtEl>
                                          <p:spTgt spid="125"/>
                                        </p:tgtEl>
                                      </p:cBhvr>
                                    </p:animEffect>
                                  </p:childTnLst>
                                </p:cTn>
                              </p:par>
                            </p:childTnLst>
                          </p:cTn>
                        </p:par>
                        <p:par>
                          <p:cTn id="292" fill="hold">
                            <p:stCondLst>
                              <p:cond delay="480"/>
                            </p:stCondLst>
                            <p:childTnLst>
                              <p:par>
                                <p:cTn id="293" presetID="53" presetClass="entr" presetSubtype="16" fill="hold" grpId="0" nodeType="afterEffect">
                                  <p:stCondLst>
                                    <p:cond delay="0"/>
                                  </p:stCondLst>
                                  <p:childTnLst>
                                    <p:set>
                                      <p:cBhvr>
                                        <p:cTn id="294" dur="1" fill="hold">
                                          <p:stCondLst>
                                            <p:cond delay="0"/>
                                          </p:stCondLst>
                                        </p:cTn>
                                        <p:tgtEl>
                                          <p:spTgt spid="126"/>
                                        </p:tgtEl>
                                        <p:attrNameLst>
                                          <p:attrName>style.visibility</p:attrName>
                                        </p:attrNameLst>
                                      </p:cBhvr>
                                      <p:to>
                                        <p:strVal val="visible"/>
                                      </p:to>
                                    </p:set>
                                    <p:anim calcmode="lin" valueType="num">
                                      <p:cBhvr>
                                        <p:cTn id="295" dur="10" fill="hold"/>
                                        <p:tgtEl>
                                          <p:spTgt spid="126"/>
                                        </p:tgtEl>
                                        <p:attrNameLst>
                                          <p:attrName>ppt_w</p:attrName>
                                        </p:attrNameLst>
                                      </p:cBhvr>
                                      <p:tavLst>
                                        <p:tav tm="0">
                                          <p:val>
                                            <p:fltVal val="0"/>
                                          </p:val>
                                        </p:tav>
                                        <p:tav tm="100000">
                                          <p:val>
                                            <p:strVal val="#ppt_w"/>
                                          </p:val>
                                        </p:tav>
                                      </p:tavLst>
                                    </p:anim>
                                    <p:anim calcmode="lin" valueType="num">
                                      <p:cBhvr>
                                        <p:cTn id="296" dur="10" fill="hold"/>
                                        <p:tgtEl>
                                          <p:spTgt spid="126"/>
                                        </p:tgtEl>
                                        <p:attrNameLst>
                                          <p:attrName>ppt_h</p:attrName>
                                        </p:attrNameLst>
                                      </p:cBhvr>
                                      <p:tavLst>
                                        <p:tav tm="0">
                                          <p:val>
                                            <p:fltVal val="0"/>
                                          </p:val>
                                        </p:tav>
                                        <p:tav tm="100000">
                                          <p:val>
                                            <p:strVal val="#ppt_h"/>
                                          </p:val>
                                        </p:tav>
                                      </p:tavLst>
                                    </p:anim>
                                    <p:animEffect transition="in" filter="fade">
                                      <p:cBhvr>
                                        <p:cTn id="297" dur="10"/>
                                        <p:tgtEl>
                                          <p:spTgt spid="126"/>
                                        </p:tgtEl>
                                      </p:cBhvr>
                                    </p:animEffect>
                                  </p:childTnLst>
                                </p:cTn>
                              </p:par>
                            </p:childTnLst>
                          </p:cTn>
                        </p:par>
                        <p:par>
                          <p:cTn id="298" fill="hold">
                            <p:stCondLst>
                              <p:cond delay="490"/>
                            </p:stCondLst>
                            <p:childTnLst>
                              <p:par>
                                <p:cTn id="299" presetID="53" presetClass="entr" presetSubtype="16" fill="hold" grpId="0" nodeType="afterEffect">
                                  <p:stCondLst>
                                    <p:cond delay="0"/>
                                  </p:stCondLst>
                                  <p:childTnLst>
                                    <p:set>
                                      <p:cBhvr>
                                        <p:cTn id="300" dur="1" fill="hold">
                                          <p:stCondLst>
                                            <p:cond delay="0"/>
                                          </p:stCondLst>
                                        </p:cTn>
                                        <p:tgtEl>
                                          <p:spTgt spid="127"/>
                                        </p:tgtEl>
                                        <p:attrNameLst>
                                          <p:attrName>style.visibility</p:attrName>
                                        </p:attrNameLst>
                                      </p:cBhvr>
                                      <p:to>
                                        <p:strVal val="visible"/>
                                      </p:to>
                                    </p:set>
                                    <p:anim calcmode="lin" valueType="num">
                                      <p:cBhvr>
                                        <p:cTn id="301" dur="10" fill="hold"/>
                                        <p:tgtEl>
                                          <p:spTgt spid="127"/>
                                        </p:tgtEl>
                                        <p:attrNameLst>
                                          <p:attrName>ppt_w</p:attrName>
                                        </p:attrNameLst>
                                      </p:cBhvr>
                                      <p:tavLst>
                                        <p:tav tm="0">
                                          <p:val>
                                            <p:fltVal val="0"/>
                                          </p:val>
                                        </p:tav>
                                        <p:tav tm="100000">
                                          <p:val>
                                            <p:strVal val="#ppt_w"/>
                                          </p:val>
                                        </p:tav>
                                      </p:tavLst>
                                    </p:anim>
                                    <p:anim calcmode="lin" valueType="num">
                                      <p:cBhvr>
                                        <p:cTn id="302" dur="10" fill="hold"/>
                                        <p:tgtEl>
                                          <p:spTgt spid="127"/>
                                        </p:tgtEl>
                                        <p:attrNameLst>
                                          <p:attrName>ppt_h</p:attrName>
                                        </p:attrNameLst>
                                      </p:cBhvr>
                                      <p:tavLst>
                                        <p:tav tm="0">
                                          <p:val>
                                            <p:fltVal val="0"/>
                                          </p:val>
                                        </p:tav>
                                        <p:tav tm="100000">
                                          <p:val>
                                            <p:strVal val="#ppt_h"/>
                                          </p:val>
                                        </p:tav>
                                      </p:tavLst>
                                    </p:anim>
                                    <p:animEffect transition="in" filter="fade">
                                      <p:cBhvr>
                                        <p:cTn id="303" dur="10"/>
                                        <p:tgtEl>
                                          <p:spTgt spid="127"/>
                                        </p:tgtEl>
                                      </p:cBhvr>
                                    </p:animEffect>
                                  </p:childTnLst>
                                </p:cTn>
                              </p:par>
                            </p:childTnLst>
                          </p:cTn>
                        </p:par>
                        <p:par>
                          <p:cTn id="304" fill="hold">
                            <p:stCondLst>
                              <p:cond delay="500"/>
                            </p:stCondLst>
                            <p:childTnLst>
                              <p:par>
                                <p:cTn id="305" presetID="53" presetClass="entr" presetSubtype="16" fill="hold" grpId="0" nodeType="afterEffect">
                                  <p:stCondLst>
                                    <p:cond delay="0"/>
                                  </p:stCondLst>
                                  <p:childTnLst>
                                    <p:set>
                                      <p:cBhvr>
                                        <p:cTn id="306" dur="1" fill="hold">
                                          <p:stCondLst>
                                            <p:cond delay="0"/>
                                          </p:stCondLst>
                                        </p:cTn>
                                        <p:tgtEl>
                                          <p:spTgt spid="128"/>
                                        </p:tgtEl>
                                        <p:attrNameLst>
                                          <p:attrName>style.visibility</p:attrName>
                                        </p:attrNameLst>
                                      </p:cBhvr>
                                      <p:to>
                                        <p:strVal val="visible"/>
                                      </p:to>
                                    </p:set>
                                    <p:anim calcmode="lin" valueType="num">
                                      <p:cBhvr>
                                        <p:cTn id="307" dur="10" fill="hold"/>
                                        <p:tgtEl>
                                          <p:spTgt spid="128"/>
                                        </p:tgtEl>
                                        <p:attrNameLst>
                                          <p:attrName>ppt_w</p:attrName>
                                        </p:attrNameLst>
                                      </p:cBhvr>
                                      <p:tavLst>
                                        <p:tav tm="0">
                                          <p:val>
                                            <p:fltVal val="0"/>
                                          </p:val>
                                        </p:tav>
                                        <p:tav tm="100000">
                                          <p:val>
                                            <p:strVal val="#ppt_w"/>
                                          </p:val>
                                        </p:tav>
                                      </p:tavLst>
                                    </p:anim>
                                    <p:anim calcmode="lin" valueType="num">
                                      <p:cBhvr>
                                        <p:cTn id="308" dur="10" fill="hold"/>
                                        <p:tgtEl>
                                          <p:spTgt spid="128"/>
                                        </p:tgtEl>
                                        <p:attrNameLst>
                                          <p:attrName>ppt_h</p:attrName>
                                        </p:attrNameLst>
                                      </p:cBhvr>
                                      <p:tavLst>
                                        <p:tav tm="0">
                                          <p:val>
                                            <p:fltVal val="0"/>
                                          </p:val>
                                        </p:tav>
                                        <p:tav tm="100000">
                                          <p:val>
                                            <p:strVal val="#ppt_h"/>
                                          </p:val>
                                        </p:tav>
                                      </p:tavLst>
                                    </p:anim>
                                    <p:animEffect transition="in" filter="fade">
                                      <p:cBhvr>
                                        <p:cTn id="309" dur="10"/>
                                        <p:tgtEl>
                                          <p:spTgt spid="128"/>
                                        </p:tgtEl>
                                      </p:cBhvr>
                                    </p:animEffect>
                                  </p:childTnLst>
                                </p:cTn>
                              </p:par>
                            </p:childTnLst>
                          </p:cTn>
                        </p:par>
                        <p:par>
                          <p:cTn id="310" fill="hold">
                            <p:stCondLst>
                              <p:cond delay="510"/>
                            </p:stCondLst>
                            <p:childTnLst>
                              <p:par>
                                <p:cTn id="311" presetID="53" presetClass="entr" presetSubtype="16" fill="hold" grpId="0" nodeType="afterEffect">
                                  <p:stCondLst>
                                    <p:cond delay="0"/>
                                  </p:stCondLst>
                                  <p:childTnLst>
                                    <p:set>
                                      <p:cBhvr>
                                        <p:cTn id="312" dur="1" fill="hold">
                                          <p:stCondLst>
                                            <p:cond delay="0"/>
                                          </p:stCondLst>
                                        </p:cTn>
                                        <p:tgtEl>
                                          <p:spTgt spid="129"/>
                                        </p:tgtEl>
                                        <p:attrNameLst>
                                          <p:attrName>style.visibility</p:attrName>
                                        </p:attrNameLst>
                                      </p:cBhvr>
                                      <p:to>
                                        <p:strVal val="visible"/>
                                      </p:to>
                                    </p:set>
                                    <p:anim calcmode="lin" valueType="num">
                                      <p:cBhvr>
                                        <p:cTn id="313" dur="10" fill="hold"/>
                                        <p:tgtEl>
                                          <p:spTgt spid="129"/>
                                        </p:tgtEl>
                                        <p:attrNameLst>
                                          <p:attrName>ppt_w</p:attrName>
                                        </p:attrNameLst>
                                      </p:cBhvr>
                                      <p:tavLst>
                                        <p:tav tm="0">
                                          <p:val>
                                            <p:fltVal val="0"/>
                                          </p:val>
                                        </p:tav>
                                        <p:tav tm="100000">
                                          <p:val>
                                            <p:strVal val="#ppt_w"/>
                                          </p:val>
                                        </p:tav>
                                      </p:tavLst>
                                    </p:anim>
                                    <p:anim calcmode="lin" valueType="num">
                                      <p:cBhvr>
                                        <p:cTn id="314" dur="10" fill="hold"/>
                                        <p:tgtEl>
                                          <p:spTgt spid="129"/>
                                        </p:tgtEl>
                                        <p:attrNameLst>
                                          <p:attrName>ppt_h</p:attrName>
                                        </p:attrNameLst>
                                      </p:cBhvr>
                                      <p:tavLst>
                                        <p:tav tm="0">
                                          <p:val>
                                            <p:fltVal val="0"/>
                                          </p:val>
                                        </p:tav>
                                        <p:tav tm="100000">
                                          <p:val>
                                            <p:strVal val="#ppt_h"/>
                                          </p:val>
                                        </p:tav>
                                      </p:tavLst>
                                    </p:anim>
                                    <p:animEffect transition="in" filter="fade">
                                      <p:cBhvr>
                                        <p:cTn id="315" dur="10"/>
                                        <p:tgtEl>
                                          <p:spTgt spid="129"/>
                                        </p:tgtEl>
                                      </p:cBhvr>
                                    </p:animEffect>
                                  </p:childTnLst>
                                </p:cTn>
                              </p:par>
                            </p:childTnLst>
                          </p:cTn>
                        </p:par>
                        <p:par>
                          <p:cTn id="316" fill="hold">
                            <p:stCondLst>
                              <p:cond delay="520"/>
                            </p:stCondLst>
                            <p:childTnLst>
                              <p:par>
                                <p:cTn id="317" presetID="53" presetClass="entr" presetSubtype="16" fill="hold" grpId="0" nodeType="afterEffect">
                                  <p:stCondLst>
                                    <p:cond delay="0"/>
                                  </p:stCondLst>
                                  <p:childTnLst>
                                    <p:set>
                                      <p:cBhvr>
                                        <p:cTn id="318" dur="1" fill="hold">
                                          <p:stCondLst>
                                            <p:cond delay="0"/>
                                          </p:stCondLst>
                                        </p:cTn>
                                        <p:tgtEl>
                                          <p:spTgt spid="130"/>
                                        </p:tgtEl>
                                        <p:attrNameLst>
                                          <p:attrName>style.visibility</p:attrName>
                                        </p:attrNameLst>
                                      </p:cBhvr>
                                      <p:to>
                                        <p:strVal val="visible"/>
                                      </p:to>
                                    </p:set>
                                    <p:anim calcmode="lin" valueType="num">
                                      <p:cBhvr>
                                        <p:cTn id="319" dur="10" fill="hold"/>
                                        <p:tgtEl>
                                          <p:spTgt spid="130"/>
                                        </p:tgtEl>
                                        <p:attrNameLst>
                                          <p:attrName>ppt_w</p:attrName>
                                        </p:attrNameLst>
                                      </p:cBhvr>
                                      <p:tavLst>
                                        <p:tav tm="0">
                                          <p:val>
                                            <p:fltVal val="0"/>
                                          </p:val>
                                        </p:tav>
                                        <p:tav tm="100000">
                                          <p:val>
                                            <p:strVal val="#ppt_w"/>
                                          </p:val>
                                        </p:tav>
                                      </p:tavLst>
                                    </p:anim>
                                    <p:anim calcmode="lin" valueType="num">
                                      <p:cBhvr>
                                        <p:cTn id="320" dur="10" fill="hold"/>
                                        <p:tgtEl>
                                          <p:spTgt spid="130"/>
                                        </p:tgtEl>
                                        <p:attrNameLst>
                                          <p:attrName>ppt_h</p:attrName>
                                        </p:attrNameLst>
                                      </p:cBhvr>
                                      <p:tavLst>
                                        <p:tav tm="0">
                                          <p:val>
                                            <p:fltVal val="0"/>
                                          </p:val>
                                        </p:tav>
                                        <p:tav tm="100000">
                                          <p:val>
                                            <p:strVal val="#ppt_h"/>
                                          </p:val>
                                        </p:tav>
                                      </p:tavLst>
                                    </p:anim>
                                    <p:animEffect transition="in" filter="fade">
                                      <p:cBhvr>
                                        <p:cTn id="321" dur="10"/>
                                        <p:tgtEl>
                                          <p:spTgt spid="130"/>
                                        </p:tgtEl>
                                      </p:cBhvr>
                                    </p:animEffect>
                                  </p:childTnLst>
                                </p:cTn>
                              </p:par>
                            </p:childTnLst>
                          </p:cTn>
                        </p:par>
                        <p:par>
                          <p:cTn id="322" fill="hold">
                            <p:stCondLst>
                              <p:cond delay="530"/>
                            </p:stCondLst>
                            <p:childTnLst>
                              <p:par>
                                <p:cTn id="323" presetID="14" presetClass="entr" presetSubtype="5" fill="hold" grpId="0" nodeType="afterEffect">
                                  <p:stCondLst>
                                    <p:cond delay="0"/>
                                  </p:stCondLst>
                                  <p:childTnLst>
                                    <p:set>
                                      <p:cBhvr>
                                        <p:cTn id="324" dur="1" fill="hold">
                                          <p:stCondLst>
                                            <p:cond delay="0"/>
                                          </p:stCondLst>
                                        </p:cTn>
                                        <p:tgtEl>
                                          <p:spTgt spid="207"/>
                                        </p:tgtEl>
                                        <p:attrNameLst>
                                          <p:attrName>style.visibility</p:attrName>
                                        </p:attrNameLst>
                                      </p:cBhvr>
                                      <p:to>
                                        <p:strVal val="visible"/>
                                      </p:to>
                                    </p:set>
                                    <p:animEffect transition="in" filter="randombar(vertical)">
                                      <p:cBhvr>
                                        <p:cTn id="325" dur="5000"/>
                                        <p:tgtEl>
                                          <p:spTgt spid="207"/>
                                        </p:tgtEl>
                                      </p:cBhvr>
                                    </p:animEffect>
                                  </p:childTnLst>
                                </p:cTn>
                              </p:par>
                            </p:childTnLst>
                          </p:cTn>
                        </p:par>
                      </p:childTnLst>
                    </p:cTn>
                  </p:par>
                  <p:par>
                    <p:cTn id="326" fill="hold">
                      <p:stCondLst>
                        <p:cond delay="indefinite"/>
                      </p:stCondLst>
                      <p:childTnLst>
                        <p:par>
                          <p:cTn id="327" fill="hold">
                            <p:stCondLst>
                              <p:cond delay="0"/>
                            </p:stCondLst>
                            <p:childTnLst>
                              <p:par>
                                <p:cTn id="328" presetID="12" presetClass="entr" presetSubtype="4" fill="hold" nodeType="clickEffect">
                                  <p:stCondLst>
                                    <p:cond delay="0"/>
                                  </p:stCondLst>
                                  <p:childTnLst>
                                    <p:set>
                                      <p:cBhvr>
                                        <p:cTn id="329" dur="1" fill="hold">
                                          <p:stCondLst>
                                            <p:cond delay="0"/>
                                          </p:stCondLst>
                                        </p:cTn>
                                        <p:tgtEl>
                                          <p:spTgt spid="391"/>
                                        </p:tgtEl>
                                        <p:attrNameLst>
                                          <p:attrName>style.visibility</p:attrName>
                                        </p:attrNameLst>
                                      </p:cBhvr>
                                      <p:to>
                                        <p:strVal val="visible"/>
                                      </p:to>
                                    </p:set>
                                    <p:anim calcmode="lin" valueType="num">
                                      <p:cBhvr additive="base">
                                        <p:cTn id="330" dur="500"/>
                                        <p:tgtEl>
                                          <p:spTgt spid="391"/>
                                        </p:tgtEl>
                                        <p:attrNameLst>
                                          <p:attrName>ppt_y</p:attrName>
                                        </p:attrNameLst>
                                      </p:cBhvr>
                                      <p:tavLst>
                                        <p:tav tm="0">
                                          <p:val>
                                            <p:strVal val="#ppt_y+#ppt_h*1.125000"/>
                                          </p:val>
                                        </p:tav>
                                        <p:tav tm="100000">
                                          <p:val>
                                            <p:strVal val="#ppt_y"/>
                                          </p:val>
                                        </p:tav>
                                      </p:tavLst>
                                    </p:anim>
                                    <p:animEffect transition="in" filter="wipe(up)">
                                      <p:cBhvr>
                                        <p:cTn id="331" dur="500"/>
                                        <p:tgtEl>
                                          <p:spTgt spid="391"/>
                                        </p:tgtEl>
                                      </p:cBhvr>
                                    </p:animEffect>
                                  </p:childTnLst>
                                </p:cTn>
                              </p:par>
                              <p:par>
                                <p:cTn id="332" presetID="2" presetClass="entr" presetSubtype="4" fill="hold" grpId="0" nodeType="withEffect">
                                  <p:stCondLst>
                                    <p:cond delay="0"/>
                                  </p:stCondLst>
                                  <p:childTnLst>
                                    <p:set>
                                      <p:cBhvr>
                                        <p:cTn id="333" dur="1" fill="hold">
                                          <p:stCondLst>
                                            <p:cond delay="0"/>
                                          </p:stCondLst>
                                        </p:cTn>
                                        <p:tgtEl>
                                          <p:spTgt spid="133"/>
                                        </p:tgtEl>
                                        <p:attrNameLst>
                                          <p:attrName>style.visibility</p:attrName>
                                        </p:attrNameLst>
                                      </p:cBhvr>
                                      <p:to>
                                        <p:strVal val="visible"/>
                                      </p:to>
                                    </p:set>
                                    <p:anim calcmode="lin" valueType="num">
                                      <p:cBhvr additive="base">
                                        <p:cTn id="334" dur="500" fill="hold"/>
                                        <p:tgtEl>
                                          <p:spTgt spid="133"/>
                                        </p:tgtEl>
                                        <p:attrNameLst>
                                          <p:attrName>ppt_x</p:attrName>
                                        </p:attrNameLst>
                                      </p:cBhvr>
                                      <p:tavLst>
                                        <p:tav tm="0">
                                          <p:val>
                                            <p:strVal val="#ppt_x"/>
                                          </p:val>
                                        </p:tav>
                                        <p:tav tm="100000">
                                          <p:val>
                                            <p:strVal val="#ppt_x"/>
                                          </p:val>
                                        </p:tav>
                                      </p:tavLst>
                                    </p:anim>
                                    <p:anim calcmode="lin" valueType="num">
                                      <p:cBhvr additive="base">
                                        <p:cTn id="335" dur="500" fill="hold"/>
                                        <p:tgtEl>
                                          <p:spTgt spid="133"/>
                                        </p:tgtEl>
                                        <p:attrNameLst>
                                          <p:attrName>ppt_y</p:attrName>
                                        </p:attrNameLst>
                                      </p:cBhvr>
                                      <p:tavLst>
                                        <p:tav tm="0">
                                          <p:val>
                                            <p:strVal val="1+#ppt_h/2"/>
                                          </p:val>
                                        </p:tav>
                                        <p:tav tm="100000">
                                          <p:val>
                                            <p:strVal val="#ppt_y"/>
                                          </p:val>
                                        </p:tav>
                                      </p:tavLst>
                                    </p:anim>
                                  </p:childTnLst>
                                </p:cTn>
                              </p:par>
                            </p:childTnLst>
                          </p:cTn>
                        </p:par>
                        <p:par>
                          <p:cTn id="336" fill="hold">
                            <p:stCondLst>
                              <p:cond delay="500"/>
                            </p:stCondLst>
                            <p:childTnLst>
                              <p:par>
                                <p:cTn id="337" presetID="53" presetClass="entr" presetSubtype="16" fill="hold" grpId="0" nodeType="afterEffect">
                                  <p:stCondLst>
                                    <p:cond delay="0"/>
                                  </p:stCondLst>
                                  <p:childTnLst>
                                    <p:set>
                                      <p:cBhvr>
                                        <p:cTn id="338" dur="1" fill="hold">
                                          <p:stCondLst>
                                            <p:cond delay="0"/>
                                          </p:stCondLst>
                                        </p:cTn>
                                        <p:tgtEl>
                                          <p:spTgt spid="134"/>
                                        </p:tgtEl>
                                        <p:attrNameLst>
                                          <p:attrName>style.visibility</p:attrName>
                                        </p:attrNameLst>
                                      </p:cBhvr>
                                      <p:to>
                                        <p:strVal val="visible"/>
                                      </p:to>
                                    </p:set>
                                    <p:anim calcmode="lin" valueType="num">
                                      <p:cBhvr>
                                        <p:cTn id="339" dur="10" fill="hold"/>
                                        <p:tgtEl>
                                          <p:spTgt spid="134"/>
                                        </p:tgtEl>
                                        <p:attrNameLst>
                                          <p:attrName>ppt_w</p:attrName>
                                        </p:attrNameLst>
                                      </p:cBhvr>
                                      <p:tavLst>
                                        <p:tav tm="0">
                                          <p:val>
                                            <p:fltVal val="0"/>
                                          </p:val>
                                        </p:tav>
                                        <p:tav tm="100000">
                                          <p:val>
                                            <p:strVal val="#ppt_w"/>
                                          </p:val>
                                        </p:tav>
                                      </p:tavLst>
                                    </p:anim>
                                    <p:anim calcmode="lin" valueType="num">
                                      <p:cBhvr>
                                        <p:cTn id="340" dur="10" fill="hold"/>
                                        <p:tgtEl>
                                          <p:spTgt spid="134"/>
                                        </p:tgtEl>
                                        <p:attrNameLst>
                                          <p:attrName>ppt_h</p:attrName>
                                        </p:attrNameLst>
                                      </p:cBhvr>
                                      <p:tavLst>
                                        <p:tav tm="0">
                                          <p:val>
                                            <p:fltVal val="0"/>
                                          </p:val>
                                        </p:tav>
                                        <p:tav tm="100000">
                                          <p:val>
                                            <p:strVal val="#ppt_h"/>
                                          </p:val>
                                        </p:tav>
                                      </p:tavLst>
                                    </p:anim>
                                    <p:animEffect transition="in" filter="fade">
                                      <p:cBhvr>
                                        <p:cTn id="341" dur="10"/>
                                        <p:tgtEl>
                                          <p:spTgt spid="134"/>
                                        </p:tgtEl>
                                      </p:cBhvr>
                                    </p:animEffect>
                                  </p:childTnLst>
                                </p:cTn>
                              </p:par>
                            </p:childTnLst>
                          </p:cTn>
                        </p:par>
                        <p:par>
                          <p:cTn id="342" fill="hold">
                            <p:stCondLst>
                              <p:cond delay="510"/>
                            </p:stCondLst>
                            <p:childTnLst>
                              <p:par>
                                <p:cTn id="343" presetID="53" presetClass="entr" presetSubtype="16" fill="hold" grpId="0" nodeType="afterEffect">
                                  <p:stCondLst>
                                    <p:cond delay="0"/>
                                  </p:stCondLst>
                                  <p:childTnLst>
                                    <p:set>
                                      <p:cBhvr>
                                        <p:cTn id="344" dur="1" fill="hold">
                                          <p:stCondLst>
                                            <p:cond delay="0"/>
                                          </p:stCondLst>
                                        </p:cTn>
                                        <p:tgtEl>
                                          <p:spTgt spid="136"/>
                                        </p:tgtEl>
                                        <p:attrNameLst>
                                          <p:attrName>style.visibility</p:attrName>
                                        </p:attrNameLst>
                                      </p:cBhvr>
                                      <p:to>
                                        <p:strVal val="visible"/>
                                      </p:to>
                                    </p:set>
                                    <p:anim calcmode="lin" valueType="num">
                                      <p:cBhvr>
                                        <p:cTn id="345" dur="10" fill="hold"/>
                                        <p:tgtEl>
                                          <p:spTgt spid="136"/>
                                        </p:tgtEl>
                                        <p:attrNameLst>
                                          <p:attrName>ppt_w</p:attrName>
                                        </p:attrNameLst>
                                      </p:cBhvr>
                                      <p:tavLst>
                                        <p:tav tm="0">
                                          <p:val>
                                            <p:fltVal val="0"/>
                                          </p:val>
                                        </p:tav>
                                        <p:tav tm="100000">
                                          <p:val>
                                            <p:strVal val="#ppt_w"/>
                                          </p:val>
                                        </p:tav>
                                      </p:tavLst>
                                    </p:anim>
                                    <p:anim calcmode="lin" valueType="num">
                                      <p:cBhvr>
                                        <p:cTn id="346" dur="10" fill="hold"/>
                                        <p:tgtEl>
                                          <p:spTgt spid="136"/>
                                        </p:tgtEl>
                                        <p:attrNameLst>
                                          <p:attrName>ppt_h</p:attrName>
                                        </p:attrNameLst>
                                      </p:cBhvr>
                                      <p:tavLst>
                                        <p:tav tm="0">
                                          <p:val>
                                            <p:fltVal val="0"/>
                                          </p:val>
                                        </p:tav>
                                        <p:tav tm="100000">
                                          <p:val>
                                            <p:strVal val="#ppt_h"/>
                                          </p:val>
                                        </p:tav>
                                      </p:tavLst>
                                    </p:anim>
                                    <p:animEffect transition="in" filter="fade">
                                      <p:cBhvr>
                                        <p:cTn id="347" dur="10"/>
                                        <p:tgtEl>
                                          <p:spTgt spid="136"/>
                                        </p:tgtEl>
                                      </p:cBhvr>
                                    </p:animEffect>
                                  </p:childTnLst>
                                </p:cTn>
                              </p:par>
                            </p:childTnLst>
                          </p:cTn>
                        </p:par>
                        <p:par>
                          <p:cTn id="348" fill="hold">
                            <p:stCondLst>
                              <p:cond delay="520"/>
                            </p:stCondLst>
                            <p:childTnLst>
                              <p:par>
                                <p:cTn id="349" presetID="53" presetClass="entr" presetSubtype="16" fill="hold" grpId="0" nodeType="afterEffect">
                                  <p:stCondLst>
                                    <p:cond delay="0"/>
                                  </p:stCondLst>
                                  <p:childTnLst>
                                    <p:set>
                                      <p:cBhvr>
                                        <p:cTn id="350" dur="1" fill="hold">
                                          <p:stCondLst>
                                            <p:cond delay="0"/>
                                          </p:stCondLst>
                                        </p:cTn>
                                        <p:tgtEl>
                                          <p:spTgt spid="137"/>
                                        </p:tgtEl>
                                        <p:attrNameLst>
                                          <p:attrName>style.visibility</p:attrName>
                                        </p:attrNameLst>
                                      </p:cBhvr>
                                      <p:to>
                                        <p:strVal val="visible"/>
                                      </p:to>
                                    </p:set>
                                    <p:anim calcmode="lin" valueType="num">
                                      <p:cBhvr>
                                        <p:cTn id="351" dur="10" fill="hold"/>
                                        <p:tgtEl>
                                          <p:spTgt spid="137"/>
                                        </p:tgtEl>
                                        <p:attrNameLst>
                                          <p:attrName>ppt_w</p:attrName>
                                        </p:attrNameLst>
                                      </p:cBhvr>
                                      <p:tavLst>
                                        <p:tav tm="0">
                                          <p:val>
                                            <p:fltVal val="0"/>
                                          </p:val>
                                        </p:tav>
                                        <p:tav tm="100000">
                                          <p:val>
                                            <p:strVal val="#ppt_w"/>
                                          </p:val>
                                        </p:tav>
                                      </p:tavLst>
                                    </p:anim>
                                    <p:anim calcmode="lin" valueType="num">
                                      <p:cBhvr>
                                        <p:cTn id="352" dur="10" fill="hold"/>
                                        <p:tgtEl>
                                          <p:spTgt spid="137"/>
                                        </p:tgtEl>
                                        <p:attrNameLst>
                                          <p:attrName>ppt_h</p:attrName>
                                        </p:attrNameLst>
                                      </p:cBhvr>
                                      <p:tavLst>
                                        <p:tav tm="0">
                                          <p:val>
                                            <p:fltVal val="0"/>
                                          </p:val>
                                        </p:tav>
                                        <p:tav tm="100000">
                                          <p:val>
                                            <p:strVal val="#ppt_h"/>
                                          </p:val>
                                        </p:tav>
                                      </p:tavLst>
                                    </p:anim>
                                    <p:animEffect transition="in" filter="fade">
                                      <p:cBhvr>
                                        <p:cTn id="353" dur="10"/>
                                        <p:tgtEl>
                                          <p:spTgt spid="137"/>
                                        </p:tgtEl>
                                      </p:cBhvr>
                                    </p:animEffect>
                                  </p:childTnLst>
                                </p:cTn>
                              </p:par>
                            </p:childTnLst>
                          </p:cTn>
                        </p:par>
                        <p:par>
                          <p:cTn id="354" fill="hold">
                            <p:stCondLst>
                              <p:cond delay="530"/>
                            </p:stCondLst>
                            <p:childTnLst>
                              <p:par>
                                <p:cTn id="355" presetID="53" presetClass="entr" presetSubtype="16" fill="hold" grpId="0" nodeType="afterEffect">
                                  <p:stCondLst>
                                    <p:cond delay="0"/>
                                  </p:stCondLst>
                                  <p:childTnLst>
                                    <p:set>
                                      <p:cBhvr>
                                        <p:cTn id="356" dur="1" fill="hold">
                                          <p:stCondLst>
                                            <p:cond delay="0"/>
                                          </p:stCondLst>
                                        </p:cTn>
                                        <p:tgtEl>
                                          <p:spTgt spid="138"/>
                                        </p:tgtEl>
                                        <p:attrNameLst>
                                          <p:attrName>style.visibility</p:attrName>
                                        </p:attrNameLst>
                                      </p:cBhvr>
                                      <p:to>
                                        <p:strVal val="visible"/>
                                      </p:to>
                                    </p:set>
                                    <p:anim calcmode="lin" valueType="num">
                                      <p:cBhvr>
                                        <p:cTn id="357" dur="10" fill="hold"/>
                                        <p:tgtEl>
                                          <p:spTgt spid="138"/>
                                        </p:tgtEl>
                                        <p:attrNameLst>
                                          <p:attrName>ppt_w</p:attrName>
                                        </p:attrNameLst>
                                      </p:cBhvr>
                                      <p:tavLst>
                                        <p:tav tm="0">
                                          <p:val>
                                            <p:fltVal val="0"/>
                                          </p:val>
                                        </p:tav>
                                        <p:tav tm="100000">
                                          <p:val>
                                            <p:strVal val="#ppt_w"/>
                                          </p:val>
                                        </p:tav>
                                      </p:tavLst>
                                    </p:anim>
                                    <p:anim calcmode="lin" valueType="num">
                                      <p:cBhvr>
                                        <p:cTn id="358" dur="10" fill="hold"/>
                                        <p:tgtEl>
                                          <p:spTgt spid="138"/>
                                        </p:tgtEl>
                                        <p:attrNameLst>
                                          <p:attrName>ppt_h</p:attrName>
                                        </p:attrNameLst>
                                      </p:cBhvr>
                                      <p:tavLst>
                                        <p:tav tm="0">
                                          <p:val>
                                            <p:fltVal val="0"/>
                                          </p:val>
                                        </p:tav>
                                        <p:tav tm="100000">
                                          <p:val>
                                            <p:strVal val="#ppt_h"/>
                                          </p:val>
                                        </p:tav>
                                      </p:tavLst>
                                    </p:anim>
                                    <p:animEffect transition="in" filter="fade">
                                      <p:cBhvr>
                                        <p:cTn id="359" dur="10"/>
                                        <p:tgtEl>
                                          <p:spTgt spid="138"/>
                                        </p:tgtEl>
                                      </p:cBhvr>
                                    </p:animEffect>
                                  </p:childTnLst>
                                </p:cTn>
                              </p:par>
                            </p:childTnLst>
                          </p:cTn>
                        </p:par>
                        <p:par>
                          <p:cTn id="360" fill="hold">
                            <p:stCondLst>
                              <p:cond delay="540"/>
                            </p:stCondLst>
                            <p:childTnLst>
                              <p:par>
                                <p:cTn id="361" presetID="53" presetClass="entr" presetSubtype="16" fill="hold" grpId="0" nodeType="afterEffect">
                                  <p:stCondLst>
                                    <p:cond delay="0"/>
                                  </p:stCondLst>
                                  <p:childTnLst>
                                    <p:set>
                                      <p:cBhvr>
                                        <p:cTn id="362" dur="1" fill="hold">
                                          <p:stCondLst>
                                            <p:cond delay="0"/>
                                          </p:stCondLst>
                                        </p:cTn>
                                        <p:tgtEl>
                                          <p:spTgt spid="144"/>
                                        </p:tgtEl>
                                        <p:attrNameLst>
                                          <p:attrName>style.visibility</p:attrName>
                                        </p:attrNameLst>
                                      </p:cBhvr>
                                      <p:to>
                                        <p:strVal val="visible"/>
                                      </p:to>
                                    </p:set>
                                    <p:anim calcmode="lin" valueType="num">
                                      <p:cBhvr>
                                        <p:cTn id="363" dur="10" fill="hold"/>
                                        <p:tgtEl>
                                          <p:spTgt spid="144"/>
                                        </p:tgtEl>
                                        <p:attrNameLst>
                                          <p:attrName>ppt_w</p:attrName>
                                        </p:attrNameLst>
                                      </p:cBhvr>
                                      <p:tavLst>
                                        <p:tav tm="0">
                                          <p:val>
                                            <p:fltVal val="0"/>
                                          </p:val>
                                        </p:tav>
                                        <p:tav tm="100000">
                                          <p:val>
                                            <p:strVal val="#ppt_w"/>
                                          </p:val>
                                        </p:tav>
                                      </p:tavLst>
                                    </p:anim>
                                    <p:anim calcmode="lin" valueType="num">
                                      <p:cBhvr>
                                        <p:cTn id="364" dur="10" fill="hold"/>
                                        <p:tgtEl>
                                          <p:spTgt spid="144"/>
                                        </p:tgtEl>
                                        <p:attrNameLst>
                                          <p:attrName>ppt_h</p:attrName>
                                        </p:attrNameLst>
                                      </p:cBhvr>
                                      <p:tavLst>
                                        <p:tav tm="0">
                                          <p:val>
                                            <p:fltVal val="0"/>
                                          </p:val>
                                        </p:tav>
                                        <p:tav tm="100000">
                                          <p:val>
                                            <p:strVal val="#ppt_h"/>
                                          </p:val>
                                        </p:tav>
                                      </p:tavLst>
                                    </p:anim>
                                    <p:animEffect transition="in" filter="fade">
                                      <p:cBhvr>
                                        <p:cTn id="365" dur="10"/>
                                        <p:tgtEl>
                                          <p:spTgt spid="144"/>
                                        </p:tgtEl>
                                      </p:cBhvr>
                                    </p:animEffect>
                                  </p:childTnLst>
                                </p:cTn>
                              </p:par>
                            </p:childTnLst>
                          </p:cTn>
                        </p:par>
                        <p:par>
                          <p:cTn id="366" fill="hold">
                            <p:stCondLst>
                              <p:cond delay="550"/>
                            </p:stCondLst>
                            <p:childTnLst>
                              <p:par>
                                <p:cTn id="367" presetID="53" presetClass="entr" presetSubtype="16" fill="hold" grpId="0" nodeType="afterEffect">
                                  <p:stCondLst>
                                    <p:cond delay="0"/>
                                  </p:stCondLst>
                                  <p:childTnLst>
                                    <p:set>
                                      <p:cBhvr>
                                        <p:cTn id="368" dur="1" fill="hold">
                                          <p:stCondLst>
                                            <p:cond delay="0"/>
                                          </p:stCondLst>
                                        </p:cTn>
                                        <p:tgtEl>
                                          <p:spTgt spid="145"/>
                                        </p:tgtEl>
                                        <p:attrNameLst>
                                          <p:attrName>style.visibility</p:attrName>
                                        </p:attrNameLst>
                                      </p:cBhvr>
                                      <p:to>
                                        <p:strVal val="visible"/>
                                      </p:to>
                                    </p:set>
                                    <p:anim calcmode="lin" valueType="num">
                                      <p:cBhvr>
                                        <p:cTn id="369" dur="10" fill="hold"/>
                                        <p:tgtEl>
                                          <p:spTgt spid="145"/>
                                        </p:tgtEl>
                                        <p:attrNameLst>
                                          <p:attrName>ppt_w</p:attrName>
                                        </p:attrNameLst>
                                      </p:cBhvr>
                                      <p:tavLst>
                                        <p:tav tm="0">
                                          <p:val>
                                            <p:fltVal val="0"/>
                                          </p:val>
                                        </p:tav>
                                        <p:tav tm="100000">
                                          <p:val>
                                            <p:strVal val="#ppt_w"/>
                                          </p:val>
                                        </p:tav>
                                      </p:tavLst>
                                    </p:anim>
                                    <p:anim calcmode="lin" valueType="num">
                                      <p:cBhvr>
                                        <p:cTn id="370" dur="10" fill="hold"/>
                                        <p:tgtEl>
                                          <p:spTgt spid="145"/>
                                        </p:tgtEl>
                                        <p:attrNameLst>
                                          <p:attrName>ppt_h</p:attrName>
                                        </p:attrNameLst>
                                      </p:cBhvr>
                                      <p:tavLst>
                                        <p:tav tm="0">
                                          <p:val>
                                            <p:fltVal val="0"/>
                                          </p:val>
                                        </p:tav>
                                        <p:tav tm="100000">
                                          <p:val>
                                            <p:strVal val="#ppt_h"/>
                                          </p:val>
                                        </p:tav>
                                      </p:tavLst>
                                    </p:anim>
                                    <p:animEffect transition="in" filter="fade">
                                      <p:cBhvr>
                                        <p:cTn id="371" dur="10"/>
                                        <p:tgtEl>
                                          <p:spTgt spid="145"/>
                                        </p:tgtEl>
                                      </p:cBhvr>
                                    </p:animEffect>
                                  </p:childTnLst>
                                </p:cTn>
                              </p:par>
                            </p:childTnLst>
                          </p:cTn>
                        </p:par>
                        <p:par>
                          <p:cTn id="372" fill="hold">
                            <p:stCondLst>
                              <p:cond delay="560"/>
                            </p:stCondLst>
                            <p:childTnLst>
                              <p:par>
                                <p:cTn id="373" presetID="53" presetClass="entr" presetSubtype="16" fill="hold" grpId="0" nodeType="afterEffect">
                                  <p:stCondLst>
                                    <p:cond delay="0"/>
                                  </p:stCondLst>
                                  <p:childTnLst>
                                    <p:set>
                                      <p:cBhvr>
                                        <p:cTn id="374" dur="1" fill="hold">
                                          <p:stCondLst>
                                            <p:cond delay="0"/>
                                          </p:stCondLst>
                                        </p:cTn>
                                        <p:tgtEl>
                                          <p:spTgt spid="146"/>
                                        </p:tgtEl>
                                        <p:attrNameLst>
                                          <p:attrName>style.visibility</p:attrName>
                                        </p:attrNameLst>
                                      </p:cBhvr>
                                      <p:to>
                                        <p:strVal val="visible"/>
                                      </p:to>
                                    </p:set>
                                    <p:anim calcmode="lin" valueType="num">
                                      <p:cBhvr>
                                        <p:cTn id="375" dur="10" fill="hold"/>
                                        <p:tgtEl>
                                          <p:spTgt spid="146"/>
                                        </p:tgtEl>
                                        <p:attrNameLst>
                                          <p:attrName>ppt_w</p:attrName>
                                        </p:attrNameLst>
                                      </p:cBhvr>
                                      <p:tavLst>
                                        <p:tav tm="0">
                                          <p:val>
                                            <p:fltVal val="0"/>
                                          </p:val>
                                        </p:tav>
                                        <p:tav tm="100000">
                                          <p:val>
                                            <p:strVal val="#ppt_w"/>
                                          </p:val>
                                        </p:tav>
                                      </p:tavLst>
                                    </p:anim>
                                    <p:anim calcmode="lin" valueType="num">
                                      <p:cBhvr>
                                        <p:cTn id="376" dur="10" fill="hold"/>
                                        <p:tgtEl>
                                          <p:spTgt spid="146"/>
                                        </p:tgtEl>
                                        <p:attrNameLst>
                                          <p:attrName>ppt_h</p:attrName>
                                        </p:attrNameLst>
                                      </p:cBhvr>
                                      <p:tavLst>
                                        <p:tav tm="0">
                                          <p:val>
                                            <p:fltVal val="0"/>
                                          </p:val>
                                        </p:tav>
                                        <p:tav tm="100000">
                                          <p:val>
                                            <p:strVal val="#ppt_h"/>
                                          </p:val>
                                        </p:tav>
                                      </p:tavLst>
                                    </p:anim>
                                    <p:animEffect transition="in" filter="fade">
                                      <p:cBhvr>
                                        <p:cTn id="377" dur="10"/>
                                        <p:tgtEl>
                                          <p:spTgt spid="146"/>
                                        </p:tgtEl>
                                      </p:cBhvr>
                                    </p:animEffect>
                                  </p:childTnLst>
                                </p:cTn>
                              </p:par>
                            </p:childTnLst>
                          </p:cTn>
                        </p:par>
                        <p:par>
                          <p:cTn id="378" fill="hold">
                            <p:stCondLst>
                              <p:cond delay="570"/>
                            </p:stCondLst>
                            <p:childTnLst>
                              <p:par>
                                <p:cTn id="379" presetID="53" presetClass="entr" presetSubtype="16" fill="hold" grpId="0" nodeType="afterEffect">
                                  <p:stCondLst>
                                    <p:cond delay="0"/>
                                  </p:stCondLst>
                                  <p:childTnLst>
                                    <p:set>
                                      <p:cBhvr>
                                        <p:cTn id="380" dur="1" fill="hold">
                                          <p:stCondLst>
                                            <p:cond delay="0"/>
                                          </p:stCondLst>
                                        </p:cTn>
                                        <p:tgtEl>
                                          <p:spTgt spid="147"/>
                                        </p:tgtEl>
                                        <p:attrNameLst>
                                          <p:attrName>style.visibility</p:attrName>
                                        </p:attrNameLst>
                                      </p:cBhvr>
                                      <p:to>
                                        <p:strVal val="visible"/>
                                      </p:to>
                                    </p:set>
                                    <p:anim calcmode="lin" valueType="num">
                                      <p:cBhvr>
                                        <p:cTn id="381" dur="10" fill="hold"/>
                                        <p:tgtEl>
                                          <p:spTgt spid="147"/>
                                        </p:tgtEl>
                                        <p:attrNameLst>
                                          <p:attrName>ppt_w</p:attrName>
                                        </p:attrNameLst>
                                      </p:cBhvr>
                                      <p:tavLst>
                                        <p:tav tm="0">
                                          <p:val>
                                            <p:fltVal val="0"/>
                                          </p:val>
                                        </p:tav>
                                        <p:tav tm="100000">
                                          <p:val>
                                            <p:strVal val="#ppt_w"/>
                                          </p:val>
                                        </p:tav>
                                      </p:tavLst>
                                    </p:anim>
                                    <p:anim calcmode="lin" valueType="num">
                                      <p:cBhvr>
                                        <p:cTn id="382" dur="10" fill="hold"/>
                                        <p:tgtEl>
                                          <p:spTgt spid="147"/>
                                        </p:tgtEl>
                                        <p:attrNameLst>
                                          <p:attrName>ppt_h</p:attrName>
                                        </p:attrNameLst>
                                      </p:cBhvr>
                                      <p:tavLst>
                                        <p:tav tm="0">
                                          <p:val>
                                            <p:fltVal val="0"/>
                                          </p:val>
                                        </p:tav>
                                        <p:tav tm="100000">
                                          <p:val>
                                            <p:strVal val="#ppt_h"/>
                                          </p:val>
                                        </p:tav>
                                      </p:tavLst>
                                    </p:anim>
                                    <p:animEffect transition="in" filter="fade">
                                      <p:cBhvr>
                                        <p:cTn id="383" dur="10"/>
                                        <p:tgtEl>
                                          <p:spTgt spid="147"/>
                                        </p:tgtEl>
                                      </p:cBhvr>
                                    </p:animEffect>
                                  </p:childTnLst>
                                </p:cTn>
                              </p:par>
                            </p:childTnLst>
                          </p:cTn>
                        </p:par>
                        <p:par>
                          <p:cTn id="384" fill="hold">
                            <p:stCondLst>
                              <p:cond delay="580"/>
                            </p:stCondLst>
                            <p:childTnLst>
                              <p:par>
                                <p:cTn id="385" presetID="53" presetClass="entr" presetSubtype="16" fill="hold" grpId="0" nodeType="afterEffect">
                                  <p:stCondLst>
                                    <p:cond delay="0"/>
                                  </p:stCondLst>
                                  <p:childTnLst>
                                    <p:set>
                                      <p:cBhvr>
                                        <p:cTn id="386" dur="1" fill="hold">
                                          <p:stCondLst>
                                            <p:cond delay="0"/>
                                          </p:stCondLst>
                                        </p:cTn>
                                        <p:tgtEl>
                                          <p:spTgt spid="148"/>
                                        </p:tgtEl>
                                        <p:attrNameLst>
                                          <p:attrName>style.visibility</p:attrName>
                                        </p:attrNameLst>
                                      </p:cBhvr>
                                      <p:to>
                                        <p:strVal val="visible"/>
                                      </p:to>
                                    </p:set>
                                    <p:anim calcmode="lin" valueType="num">
                                      <p:cBhvr>
                                        <p:cTn id="387" dur="10" fill="hold"/>
                                        <p:tgtEl>
                                          <p:spTgt spid="148"/>
                                        </p:tgtEl>
                                        <p:attrNameLst>
                                          <p:attrName>ppt_w</p:attrName>
                                        </p:attrNameLst>
                                      </p:cBhvr>
                                      <p:tavLst>
                                        <p:tav tm="0">
                                          <p:val>
                                            <p:fltVal val="0"/>
                                          </p:val>
                                        </p:tav>
                                        <p:tav tm="100000">
                                          <p:val>
                                            <p:strVal val="#ppt_w"/>
                                          </p:val>
                                        </p:tav>
                                      </p:tavLst>
                                    </p:anim>
                                    <p:anim calcmode="lin" valueType="num">
                                      <p:cBhvr>
                                        <p:cTn id="388" dur="10" fill="hold"/>
                                        <p:tgtEl>
                                          <p:spTgt spid="148"/>
                                        </p:tgtEl>
                                        <p:attrNameLst>
                                          <p:attrName>ppt_h</p:attrName>
                                        </p:attrNameLst>
                                      </p:cBhvr>
                                      <p:tavLst>
                                        <p:tav tm="0">
                                          <p:val>
                                            <p:fltVal val="0"/>
                                          </p:val>
                                        </p:tav>
                                        <p:tav tm="100000">
                                          <p:val>
                                            <p:strVal val="#ppt_h"/>
                                          </p:val>
                                        </p:tav>
                                      </p:tavLst>
                                    </p:anim>
                                    <p:animEffect transition="in" filter="fade">
                                      <p:cBhvr>
                                        <p:cTn id="389" dur="10"/>
                                        <p:tgtEl>
                                          <p:spTgt spid="148"/>
                                        </p:tgtEl>
                                      </p:cBhvr>
                                    </p:animEffect>
                                  </p:childTnLst>
                                </p:cTn>
                              </p:par>
                            </p:childTnLst>
                          </p:cTn>
                        </p:par>
                        <p:par>
                          <p:cTn id="390" fill="hold">
                            <p:stCondLst>
                              <p:cond delay="590"/>
                            </p:stCondLst>
                            <p:childTnLst>
                              <p:par>
                                <p:cTn id="391" presetID="53" presetClass="entr" presetSubtype="16" fill="hold" grpId="0" nodeType="afterEffect">
                                  <p:stCondLst>
                                    <p:cond delay="0"/>
                                  </p:stCondLst>
                                  <p:childTnLst>
                                    <p:set>
                                      <p:cBhvr>
                                        <p:cTn id="392" dur="1" fill="hold">
                                          <p:stCondLst>
                                            <p:cond delay="0"/>
                                          </p:stCondLst>
                                        </p:cTn>
                                        <p:tgtEl>
                                          <p:spTgt spid="149"/>
                                        </p:tgtEl>
                                        <p:attrNameLst>
                                          <p:attrName>style.visibility</p:attrName>
                                        </p:attrNameLst>
                                      </p:cBhvr>
                                      <p:to>
                                        <p:strVal val="visible"/>
                                      </p:to>
                                    </p:set>
                                    <p:anim calcmode="lin" valueType="num">
                                      <p:cBhvr>
                                        <p:cTn id="393" dur="10" fill="hold"/>
                                        <p:tgtEl>
                                          <p:spTgt spid="149"/>
                                        </p:tgtEl>
                                        <p:attrNameLst>
                                          <p:attrName>ppt_w</p:attrName>
                                        </p:attrNameLst>
                                      </p:cBhvr>
                                      <p:tavLst>
                                        <p:tav tm="0">
                                          <p:val>
                                            <p:fltVal val="0"/>
                                          </p:val>
                                        </p:tav>
                                        <p:tav tm="100000">
                                          <p:val>
                                            <p:strVal val="#ppt_w"/>
                                          </p:val>
                                        </p:tav>
                                      </p:tavLst>
                                    </p:anim>
                                    <p:anim calcmode="lin" valueType="num">
                                      <p:cBhvr>
                                        <p:cTn id="394" dur="10" fill="hold"/>
                                        <p:tgtEl>
                                          <p:spTgt spid="149"/>
                                        </p:tgtEl>
                                        <p:attrNameLst>
                                          <p:attrName>ppt_h</p:attrName>
                                        </p:attrNameLst>
                                      </p:cBhvr>
                                      <p:tavLst>
                                        <p:tav tm="0">
                                          <p:val>
                                            <p:fltVal val="0"/>
                                          </p:val>
                                        </p:tav>
                                        <p:tav tm="100000">
                                          <p:val>
                                            <p:strVal val="#ppt_h"/>
                                          </p:val>
                                        </p:tav>
                                      </p:tavLst>
                                    </p:anim>
                                    <p:animEffect transition="in" filter="fade">
                                      <p:cBhvr>
                                        <p:cTn id="395" dur="10"/>
                                        <p:tgtEl>
                                          <p:spTgt spid="149"/>
                                        </p:tgtEl>
                                      </p:cBhvr>
                                    </p:animEffect>
                                  </p:childTnLst>
                                </p:cTn>
                              </p:par>
                            </p:childTnLst>
                          </p:cTn>
                        </p:par>
                        <p:par>
                          <p:cTn id="396" fill="hold">
                            <p:stCondLst>
                              <p:cond delay="600"/>
                            </p:stCondLst>
                            <p:childTnLst>
                              <p:par>
                                <p:cTn id="397" presetID="53" presetClass="entr" presetSubtype="16" fill="hold" grpId="0" nodeType="afterEffect">
                                  <p:stCondLst>
                                    <p:cond delay="0"/>
                                  </p:stCondLst>
                                  <p:childTnLst>
                                    <p:set>
                                      <p:cBhvr>
                                        <p:cTn id="398" dur="1" fill="hold">
                                          <p:stCondLst>
                                            <p:cond delay="0"/>
                                          </p:stCondLst>
                                        </p:cTn>
                                        <p:tgtEl>
                                          <p:spTgt spid="150"/>
                                        </p:tgtEl>
                                        <p:attrNameLst>
                                          <p:attrName>style.visibility</p:attrName>
                                        </p:attrNameLst>
                                      </p:cBhvr>
                                      <p:to>
                                        <p:strVal val="visible"/>
                                      </p:to>
                                    </p:set>
                                    <p:anim calcmode="lin" valueType="num">
                                      <p:cBhvr>
                                        <p:cTn id="399" dur="10" fill="hold"/>
                                        <p:tgtEl>
                                          <p:spTgt spid="150"/>
                                        </p:tgtEl>
                                        <p:attrNameLst>
                                          <p:attrName>ppt_w</p:attrName>
                                        </p:attrNameLst>
                                      </p:cBhvr>
                                      <p:tavLst>
                                        <p:tav tm="0">
                                          <p:val>
                                            <p:fltVal val="0"/>
                                          </p:val>
                                        </p:tav>
                                        <p:tav tm="100000">
                                          <p:val>
                                            <p:strVal val="#ppt_w"/>
                                          </p:val>
                                        </p:tav>
                                      </p:tavLst>
                                    </p:anim>
                                    <p:anim calcmode="lin" valueType="num">
                                      <p:cBhvr>
                                        <p:cTn id="400" dur="10" fill="hold"/>
                                        <p:tgtEl>
                                          <p:spTgt spid="150"/>
                                        </p:tgtEl>
                                        <p:attrNameLst>
                                          <p:attrName>ppt_h</p:attrName>
                                        </p:attrNameLst>
                                      </p:cBhvr>
                                      <p:tavLst>
                                        <p:tav tm="0">
                                          <p:val>
                                            <p:fltVal val="0"/>
                                          </p:val>
                                        </p:tav>
                                        <p:tav tm="100000">
                                          <p:val>
                                            <p:strVal val="#ppt_h"/>
                                          </p:val>
                                        </p:tav>
                                      </p:tavLst>
                                    </p:anim>
                                    <p:animEffect transition="in" filter="fade">
                                      <p:cBhvr>
                                        <p:cTn id="401" dur="10"/>
                                        <p:tgtEl>
                                          <p:spTgt spid="150"/>
                                        </p:tgtEl>
                                      </p:cBhvr>
                                    </p:animEffect>
                                  </p:childTnLst>
                                </p:cTn>
                              </p:par>
                            </p:childTnLst>
                          </p:cTn>
                        </p:par>
                        <p:par>
                          <p:cTn id="402" fill="hold">
                            <p:stCondLst>
                              <p:cond delay="610"/>
                            </p:stCondLst>
                            <p:childTnLst>
                              <p:par>
                                <p:cTn id="403" presetID="53" presetClass="entr" presetSubtype="16" fill="hold" grpId="0" nodeType="afterEffect">
                                  <p:stCondLst>
                                    <p:cond delay="0"/>
                                  </p:stCondLst>
                                  <p:childTnLst>
                                    <p:set>
                                      <p:cBhvr>
                                        <p:cTn id="404" dur="1" fill="hold">
                                          <p:stCondLst>
                                            <p:cond delay="0"/>
                                          </p:stCondLst>
                                        </p:cTn>
                                        <p:tgtEl>
                                          <p:spTgt spid="151"/>
                                        </p:tgtEl>
                                        <p:attrNameLst>
                                          <p:attrName>style.visibility</p:attrName>
                                        </p:attrNameLst>
                                      </p:cBhvr>
                                      <p:to>
                                        <p:strVal val="visible"/>
                                      </p:to>
                                    </p:set>
                                    <p:anim calcmode="lin" valueType="num">
                                      <p:cBhvr>
                                        <p:cTn id="405" dur="10" fill="hold"/>
                                        <p:tgtEl>
                                          <p:spTgt spid="151"/>
                                        </p:tgtEl>
                                        <p:attrNameLst>
                                          <p:attrName>ppt_w</p:attrName>
                                        </p:attrNameLst>
                                      </p:cBhvr>
                                      <p:tavLst>
                                        <p:tav tm="0">
                                          <p:val>
                                            <p:fltVal val="0"/>
                                          </p:val>
                                        </p:tav>
                                        <p:tav tm="100000">
                                          <p:val>
                                            <p:strVal val="#ppt_w"/>
                                          </p:val>
                                        </p:tav>
                                      </p:tavLst>
                                    </p:anim>
                                    <p:anim calcmode="lin" valueType="num">
                                      <p:cBhvr>
                                        <p:cTn id="406" dur="10" fill="hold"/>
                                        <p:tgtEl>
                                          <p:spTgt spid="151"/>
                                        </p:tgtEl>
                                        <p:attrNameLst>
                                          <p:attrName>ppt_h</p:attrName>
                                        </p:attrNameLst>
                                      </p:cBhvr>
                                      <p:tavLst>
                                        <p:tav tm="0">
                                          <p:val>
                                            <p:fltVal val="0"/>
                                          </p:val>
                                        </p:tav>
                                        <p:tav tm="100000">
                                          <p:val>
                                            <p:strVal val="#ppt_h"/>
                                          </p:val>
                                        </p:tav>
                                      </p:tavLst>
                                    </p:anim>
                                    <p:animEffect transition="in" filter="fade">
                                      <p:cBhvr>
                                        <p:cTn id="407" dur="10"/>
                                        <p:tgtEl>
                                          <p:spTgt spid="151"/>
                                        </p:tgtEl>
                                      </p:cBhvr>
                                    </p:animEffect>
                                  </p:childTnLst>
                                </p:cTn>
                              </p:par>
                            </p:childTnLst>
                          </p:cTn>
                        </p:par>
                        <p:par>
                          <p:cTn id="408" fill="hold">
                            <p:stCondLst>
                              <p:cond delay="620"/>
                            </p:stCondLst>
                            <p:childTnLst>
                              <p:par>
                                <p:cTn id="409" presetID="53" presetClass="entr" presetSubtype="16" fill="hold" grpId="0" nodeType="afterEffect">
                                  <p:stCondLst>
                                    <p:cond delay="0"/>
                                  </p:stCondLst>
                                  <p:childTnLst>
                                    <p:set>
                                      <p:cBhvr>
                                        <p:cTn id="410" dur="1" fill="hold">
                                          <p:stCondLst>
                                            <p:cond delay="0"/>
                                          </p:stCondLst>
                                        </p:cTn>
                                        <p:tgtEl>
                                          <p:spTgt spid="152"/>
                                        </p:tgtEl>
                                        <p:attrNameLst>
                                          <p:attrName>style.visibility</p:attrName>
                                        </p:attrNameLst>
                                      </p:cBhvr>
                                      <p:to>
                                        <p:strVal val="visible"/>
                                      </p:to>
                                    </p:set>
                                    <p:anim calcmode="lin" valueType="num">
                                      <p:cBhvr>
                                        <p:cTn id="411" dur="10" fill="hold"/>
                                        <p:tgtEl>
                                          <p:spTgt spid="152"/>
                                        </p:tgtEl>
                                        <p:attrNameLst>
                                          <p:attrName>ppt_w</p:attrName>
                                        </p:attrNameLst>
                                      </p:cBhvr>
                                      <p:tavLst>
                                        <p:tav tm="0">
                                          <p:val>
                                            <p:fltVal val="0"/>
                                          </p:val>
                                        </p:tav>
                                        <p:tav tm="100000">
                                          <p:val>
                                            <p:strVal val="#ppt_w"/>
                                          </p:val>
                                        </p:tav>
                                      </p:tavLst>
                                    </p:anim>
                                    <p:anim calcmode="lin" valueType="num">
                                      <p:cBhvr>
                                        <p:cTn id="412" dur="10" fill="hold"/>
                                        <p:tgtEl>
                                          <p:spTgt spid="152"/>
                                        </p:tgtEl>
                                        <p:attrNameLst>
                                          <p:attrName>ppt_h</p:attrName>
                                        </p:attrNameLst>
                                      </p:cBhvr>
                                      <p:tavLst>
                                        <p:tav tm="0">
                                          <p:val>
                                            <p:fltVal val="0"/>
                                          </p:val>
                                        </p:tav>
                                        <p:tav tm="100000">
                                          <p:val>
                                            <p:strVal val="#ppt_h"/>
                                          </p:val>
                                        </p:tav>
                                      </p:tavLst>
                                    </p:anim>
                                    <p:animEffect transition="in" filter="fade">
                                      <p:cBhvr>
                                        <p:cTn id="413" dur="10"/>
                                        <p:tgtEl>
                                          <p:spTgt spid="152"/>
                                        </p:tgtEl>
                                      </p:cBhvr>
                                    </p:animEffect>
                                  </p:childTnLst>
                                </p:cTn>
                              </p:par>
                            </p:childTnLst>
                          </p:cTn>
                        </p:par>
                        <p:par>
                          <p:cTn id="414" fill="hold">
                            <p:stCondLst>
                              <p:cond delay="630"/>
                            </p:stCondLst>
                            <p:childTnLst>
                              <p:par>
                                <p:cTn id="415" presetID="53" presetClass="entr" presetSubtype="16" fill="hold" grpId="0" nodeType="afterEffect">
                                  <p:stCondLst>
                                    <p:cond delay="0"/>
                                  </p:stCondLst>
                                  <p:childTnLst>
                                    <p:set>
                                      <p:cBhvr>
                                        <p:cTn id="416" dur="1" fill="hold">
                                          <p:stCondLst>
                                            <p:cond delay="0"/>
                                          </p:stCondLst>
                                        </p:cTn>
                                        <p:tgtEl>
                                          <p:spTgt spid="153"/>
                                        </p:tgtEl>
                                        <p:attrNameLst>
                                          <p:attrName>style.visibility</p:attrName>
                                        </p:attrNameLst>
                                      </p:cBhvr>
                                      <p:to>
                                        <p:strVal val="visible"/>
                                      </p:to>
                                    </p:set>
                                    <p:anim calcmode="lin" valueType="num">
                                      <p:cBhvr>
                                        <p:cTn id="417" dur="10" fill="hold"/>
                                        <p:tgtEl>
                                          <p:spTgt spid="153"/>
                                        </p:tgtEl>
                                        <p:attrNameLst>
                                          <p:attrName>ppt_w</p:attrName>
                                        </p:attrNameLst>
                                      </p:cBhvr>
                                      <p:tavLst>
                                        <p:tav tm="0">
                                          <p:val>
                                            <p:fltVal val="0"/>
                                          </p:val>
                                        </p:tav>
                                        <p:tav tm="100000">
                                          <p:val>
                                            <p:strVal val="#ppt_w"/>
                                          </p:val>
                                        </p:tav>
                                      </p:tavLst>
                                    </p:anim>
                                    <p:anim calcmode="lin" valueType="num">
                                      <p:cBhvr>
                                        <p:cTn id="418" dur="10" fill="hold"/>
                                        <p:tgtEl>
                                          <p:spTgt spid="153"/>
                                        </p:tgtEl>
                                        <p:attrNameLst>
                                          <p:attrName>ppt_h</p:attrName>
                                        </p:attrNameLst>
                                      </p:cBhvr>
                                      <p:tavLst>
                                        <p:tav tm="0">
                                          <p:val>
                                            <p:fltVal val="0"/>
                                          </p:val>
                                        </p:tav>
                                        <p:tav tm="100000">
                                          <p:val>
                                            <p:strVal val="#ppt_h"/>
                                          </p:val>
                                        </p:tav>
                                      </p:tavLst>
                                    </p:anim>
                                    <p:animEffect transition="in" filter="fade">
                                      <p:cBhvr>
                                        <p:cTn id="419" dur="10"/>
                                        <p:tgtEl>
                                          <p:spTgt spid="153"/>
                                        </p:tgtEl>
                                      </p:cBhvr>
                                    </p:animEffect>
                                  </p:childTnLst>
                                </p:cTn>
                              </p:par>
                            </p:childTnLst>
                          </p:cTn>
                        </p:par>
                        <p:par>
                          <p:cTn id="420" fill="hold">
                            <p:stCondLst>
                              <p:cond delay="640"/>
                            </p:stCondLst>
                            <p:childTnLst>
                              <p:par>
                                <p:cTn id="421" presetID="53" presetClass="entr" presetSubtype="16" fill="hold" grpId="0" nodeType="afterEffect">
                                  <p:stCondLst>
                                    <p:cond delay="0"/>
                                  </p:stCondLst>
                                  <p:childTnLst>
                                    <p:set>
                                      <p:cBhvr>
                                        <p:cTn id="422" dur="1" fill="hold">
                                          <p:stCondLst>
                                            <p:cond delay="0"/>
                                          </p:stCondLst>
                                        </p:cTn>
                                        <p:tgtEl>
                                          <p:spTgt spid="154"/>
                                        </p:tgtEl>
                                        <p:attrNameLst>
                                          <p:attrName>style.visibility</p:attrName>
                                        </p:attrNameLst>
                                      </p:cBhvr>
                                      <p:to>
                                        <p:strVal val="visible"/>
                                      </p:to>
                                    </p:set>
                                    <p:anim calcmode="lin" valueType="num">
                                      <p:cBhvr>
                                        <p:cTn id="423" dur="10" fill="hold"/>
                                        <p:tgtEl>
                                          <p:spTgt spid="154"/>
                                        </p:tgtEl>
                                        <p:attrNameLst>
                                          <p:attrName>ppt_w</p:attrName>
                                        </p:attrNameLst>
                                      </p:cBhvr>
                                      <p:tavLst>
                                        <p:tav tm="0">
                                          <p:val>
                                            <p:fltVal val="0"/>
                                          </p:val>
                                        </p:tav>
                                        <p:tav tm="100000">
                                          <p:val>
                                            <p:strVal val="#ppt_w"/>
                                          </p:val>
                                        </p:tav>
                                      </p:tavLst>
                                    </p:anim>
                                    <p:anim calcmode="lin" valueType="num">
                                      <p:cBhvr>
                                        <p:cTn id="424" dur="10" fill="hold"/>
                                        <p:tgtEl>
                                          <p:spTgt spid="154"/>
                                        </p:tgtEl>
                                        <p:attrNameLst>
                                          <p:attrName>ppt_h</p:attrName>
                                        </p:attrNameLst>
                                      </p:cBhvr>
                                      <p:tavLst>
                                        <p:tav tm="0">
                                          <p:val>
                                            <p:fltVal val="0"/>
                                          </p:val>
                                        </p:tav>
                                        <p:tav tm="100000">
                                          <p:val>
                                            <p:strVal val="#ppt_h"/>
                                          </p:val>
                                        </p:tav>
                                      </p:tavLst>
                                    </p:anim>
                                    <p:animEffect transition="in" filter="fade">
                                      <p:cBhvr>
                                        <p:cTn id="425" dur="10"/>
                                        <p:tgtEl>
                                          <p:spTgt spid="154"/>
                                        </p:tgtEl>
                                      </p:cBhvr>
                                    </p:animEffect>
                                  </p:childTnLst>
                                </p:cTn>
                              </p:par>
                            </p:childTnLst>
                          </p:cTn>
                        </p:par>
                        <p:par>
                          <p:cTn id="426" fill="hold">
                            <p:stCondLst>
                              <p:cond delay="650"/>
                            </p:stCondLst>
                            <p:childTnLst>
                              <p:par>
                                <p:cTn id="427" presetID="53" presetClass="entr" presetSubtype="16" fill="hold" grpId="0" nodeType="afterEffect">
                                  <p:stCondLst>
                                    <p:cond delay="0"/>
                                  </p:stCondLst>
                                  <p:childTnLst>
                                    <p:set>
                                      <p:cBhvr>
                                        <p:cTn id="428" dur="1" fill="hold">
                                          <p:stCondLst>
                                            <p:cond delay="0"/>
                                          </p:stCondLst>
                                        </p:cTn>
                                        <p:tgtEl>
                                          <p:spTgt spid="155"/>
                                        </p:tgtEl>
                                        <p:attrNameLst>
                                          <p:attrName>style.visibility</p:attrName>
                                        </p:attrNameLst>
                                      </p:cBhvr>
                                      <p:to>
                                        <p:strVal val="visible"/>
                                      </p:to>
                                    </p:set>
                                    <p:anim calcmode="lin" valueType="num">
                                      <p:cBhvr>
                                        <p:cTn id="429" dur="10" fill="hold"/>
                                        <p:tgtEl>
                                          <p:spTgt spid="155"/>
                                        </p:tgtEl>
                                        <p:attrNameLst>
                                          <p:attrName>ppt_w</p:attrName>
                                        </p:attrNameLst>
                                      </p:cBhvr>
                                      <p:tavLst>
                                        <p:tav tm="0">
                                          <p:val>
                                            <p:fltVal val="0"/>
                                          </p:val>
                                        </p:tav>
                                        <p:tav tm="100000">
                                          <p:val>
                                            <p:strVal val="#ppt_w"/>
                                          </p:val>
                                        </p:tav>
                                      </p:tavLst>
                                    </p:anim>
                                    <p:anim calcmode="lin" valueType="num">
                                      <p:cBhvr>
                                        <p:cTn id="430" dur="10" fill="hold"/>
                                        <p:tgtEl>
                                          <p:spTgt spid="155"/>
                                        </p:tgtEl>
                                        <p:attrNameLst>
                                          <p:attrName>ppt_h</p:attrName>
                                        </p:attrNameLst>
                                      </p:cBhvr>
                                      <p:tavLst>
                                        <p:tav tm="0">
                                          <p:val>
                                            <p:fltVal val="0"/>
                                          </p:val>
                                        </p:tav>
                                        <p:tav tm="100000">
                                          <p:val>
                                            <p:strVal val="#ppt_h"/>
                                          </p:val>
                                        </p:tav>
                                      </p:tavLst>
                                    </p:anim>
                                    <p:animEffect transition="in" filter="fade">
                                      <p:cBhvr>
                                        <p:cTn id="431" dur="10"/>
                                        <p:tgtEl>
                                          <p:spTgt spid="155"/>
                                        </p:tgtEl>
                                      </p:cBhvr>
                                    </p:animEffect>
                                  </p:childTnLst>
                                </p:cTn>
                              </p:par>
                            </p:childTnLst>
                          </p:cTn>
                        </p:par>
                        <p:par>
                          <p:cTn id="432" fill="hold">
                            <p:stCondLst>
                              <p:cond delay="660"/>
                            </p:stCondLst>
                            <p:childTnLst>
                              <p:par>
                                <p:cTn id="433" presetID="53" presetClass="entr" presetSubtype="16" fill="hold" grpId="0" nodeType="afterEffect">
                                  <p:stCondLst>
                                    <p:cond delay="0"/>
                                  </p:stCondLst>
                                  <p:childTnLst>
                                    <p:set>
                                      <p:cBhvr>
                                        <p:cTn id="434" dur="1" fill="hold">
                                          <p:stCondLst>
                                            <p:cond delay="0"/>
                                          </p:stCondLst>
                                        </p:cTn>
                                        <p:tgtEl>
                                          <p:spTgt spid="156"/>
                                        </p:tgtEl>
                                        <p:attrNameLst>
                                          <p:attrName>style.visibility</p:attrName>
                                        </p:attrNameLst>
                                      </p:cBhvr>
                                      <p:to>
                                        <p:strVal val="visible"/>
                                      </p:to>
                                    </p:set>
                                    <p:anim calcmode="lin" valueType="num">
                                      <p:cBhvr>
                                        <p:cTn id="435" dur="10" fill="hold"/>
                                        <p:tgtEl>
                                          <p:spTgt spid="156"/>
                                        </p:tgtEl>
                                        <p:attrNameLst>
                                          <p:attrName>ppt_w</p:attrName>
                                        </p:attrNameLst>
                                      </p:cBhvr>
                                      <p:tavLst>
                                        <p:tav tm="0">
                                          <p:val>
                                            <p:fltVal val="0"/>
                                          </p:val>
                                        </p:tav>
                                        <p:tav tm="100000">
                                          <p:val>
                                            <p:strVal val="#ppt_w"/>
                                          </p:val>
                                        </p:tav>
                                      </p:tavLst>
                                    </p:anim>
                                    <p:anim calcmode="lin" valueType="num">
                                      <p:cBhvr>
                                        <p:cTn id="436" dur="10" fill="hold"/>
                                        <p:tgtEl>
                                          <p:spTgt spid="156"/>
                                        </p:tgtEl>
                                        <p:attrNameLst>
                                          <p:attrName>ppt_h</p:attrName>
                                        </p:attrNameLst>
                                      </p:cBhvr>
                                      <p:tavLst>
                                        <p:tav tm="0">
                                          <p:val>
                                            <p:fltVal val="0"/>
                                          </p:val>
                                        </p:tav>
                                        <p:tav tm="100000">
                                          <p:val>
                                            <p:strVal val="#ppt_h"/>
                                          </p:val>
                                        </p:tav>
                                      </p:tavLst>
                                    </p:anim>
                                    <p:animEffect transition="in" filter="fade">
                                      <p:cBhvr>
                                        <p:cTn id="437" dur="10"/>
                                        <p:tgtEl>
                                          <p:spTgt spid="156"/>
                                        </p:tgtEl>
                                      </p:cBhvr>
                                    </p:animEffect>
                                  </p:childTnLst>
                                </p:cTn>
                              </p:par>
                            </p:childTnLst>
                          </p:cTn>
                        </p:par>
                        <p:par>
                          <p:cTn id="438" fill="hold">
                            <p:stCondLst>
                              <p:cond delay="670"/>
                            </p:stCondLst>
                            <p:childTnLst>
                              <p:par>
                                <p:cTn id="439" presetID="53" presetClass="entr" presetSubtype="16" fill="hold" grpId="0" nodeType="afterEffect">
                                  <p:stCondLst>
                                    <p:cond delay="0"/>
                                  </p:stCondLst>
                                  <p:childTnLst>
                                    <p:set>
                                      <p:cBhvr>
                                        <p:cTn id="440" dur="1" fill="hold">
                                          <p:stCondLst>
                                            <p:cond delay="0"/>
                                          </p:stCondLst>
                                        </p:cTn>
                                        <p:tgtEl>
                                          <p:spTgt spid="157"/>
                                        </p:tgtEl>
                                        <p:attrNameLst>
                                          <p:attrName>style.visibility</p:attrName>
                                        </p:attrNameLst>
                                      </p:cBhvr>
                                      <p:to>
                                        <p:strVal val="visible"/>
                                      </p:to>
                                    </p:set>
                                    <p:anim calcmode="lin" valueType="num">
                                      <p:cBhvr>
                                        <p:cTn id="441" dur="10" fill="hold"/>
                                        <p:tgtEl>
                                          <p:spTgt spid="157"/>
                                        </p:tgtEl>
                                        <p:attrNameLst>
                                          <p:attrName>ppt_w</p:attrName>
                                        </p:attrNameLst>
                                      </p:cBhvr>
                                      <p:tavLst>
                                        <p:tav tm="0">
                                          <p:val>
                                            <p:fltVal val="0"/>
                                          </p:val>
                                        </p:tav>
                                        <p:tav tm="100000">
                                          <p:val>
                                            <p:strVal val="#ppt_w"/>
                                          </p:val>
                                        </p:tav>
                                      </p:tavLst>
                                    </p:anim>
                                    <p:anim calcmode="lin" valueType="num">
                                      <p:cBhvr>
                                        <p:cTn id="442" dur="10" fill="hold"/>
                                        <p:tgtEl>
                                          <p:spTgt spid="157"/>
                                        </p:tgtEl>
                                        <p:attrNameLst>
                                          <p:attrName>ppt_h</p:attrName>
                                        </p:attrNameLst>
                                      </p:cBhvr>
                                      <p:tavLst>
                                        <p:tav tm="0">
                                          <p:val>
                                            <p:fltVal val="0"/>
                                          </p:val>
                                        </p:tav>
                                        <p:tav tm="100000">
                                          <p:val>
                                            <p:strVal val="#ppt_h"/>
                                          </p:val>
                                        </p:tav>
                                      </p:tavLst>
                                    </p:anim>
                                    <p:animEffect transition="in" filter="fade">
                                      <p:cBhvr>
                                        <p:cTn id="443" dur="10"/>
                                        <p:tgtEl>
                                          <p:spTgt spid="157"/>
                                        </p:tgtEl>
                                      </p:cBhvr>
                                    </p:animEffect>
                                  </p:childTnLst>
                                </p:cTn>
                              </p:par>
                            </p:childTnLst>
                          </p:cTn>
                        </p:par>
                        <p:par>
                          <p:cTn id="444" fill="hold">
                            <p:stCondLst>
                              <p:cond delay="680"/>
                            </p:stCondLst>
                            <p:childTnLst>
                              <p:par>
                                <p:cTn id="445" presetID="53" presetClass="entr" presetSubtype="16" fill="hold" grpId="0" nodeType="afterEffect">
                                  <p:stCondLst>
                                    <p:cond delay="0"/>
                                  </p:stCondLst>
                                  <p:childTnLst>
                                    <p:set>
                                      <p:cBhvr>
                                        <p:cTn id="446" dur="1" fill="hold">
                                          <p:stCondLst>
                                            <p:cond delay="0"/>
                                          </p:stCondLst>
                                        </p:cTn>
                                        <p:tgtEl>
                                          <p:spTgt spid="158"/>
                                        </p:tgtEl>
                                        <p:attrNameLst>
                                          <p:attrName>style.visibility</p:attrName>
                                        </p:attrNameLst>
                                      </p:cBhvr>
                                      <p:to>
                                        <p:strVal val="visible"/>
                                      </p:to>
                                    </p:set>
                                    <p:anim calcmode="lin" valueType="num">
                                      <p:cBhvr>
                                        <p:cTn id="447" dur="10" fill="hold"/>
                                        <p:tgtEl>
                                          <p:spTgt spid="158"/>
                                        </p:tgtEl>
                                        <p:attrNameLst>
                                          <p:attrName>ppt_w</p:attrName>
                                        </p:attrNameLst>
                                      </p:cBhvr>
                                      <p:tavLst>
                                        <p:tav tm="0">
                                          <p:val>
                                            <p:fltVal val="0"/>
                                          </p:val>
                                        </p:tav>
                                        <p:tav tm="100000">
                                          <p:val>
                                            <p:strVal val="#ppt_w"/>
                                          </p:val>
                                        </p:tav>
                                      </p:tavLst>
                                    </p:anim>
                                    <p:anim calcmode="lin" valueType="num">
                                      <p:cBhvr>
                                        <p:cTn id="448" dur="10" fill="hold"/>
                                        <p:tgtEl>
                                          <p:spTgt spid="158"/>
                                        </p:tgtEl>
                                        <p:attrNameLst>
                                          <p:attrName>ppt_h</p:attrName>
                                        </p:attrNameLst>
                                      </p:cBhvr>
                                      <p:tavLst>
                                        <p:tav tm="0">
                                          <p:val>
                                            <p:fltVal val="0"/>
                                          </p:val>
                                        </p:tav>
                                        <p:tav tm="100000">
                                          <p:val>
                                            <p:strVal val="#ppt_h"/>
                                          </p:val>
                                        </p:tav>
                                      </p:tavLst>
                                    </p:anim>
                                    <p:animEffect transition="in" filter="fade">
                                      <p:cBhvr>
                                        <p:cTn id="449" dur="10"/>
                                        <p:tgtEl>
                                          <p:spTgt spid="158"/>
                                        </p:tgtEl>
                                      </p:cBhvr>
                                    </p:animEffect>
                                  </p:childTnLst>
                                </p:cTn>
                              </p:par>
                            </p:childTnLst>
                          </p:cTn>
                        </p:par>
                        <p:par>
                          <p:cTn id="450" fill="hold">
                            <p:stCondLst>
                              <p:cond delay="690"/>
                            </p:stCondLst>
                            <p:childTnLst>
                              <p:par>
                                <p:cTn id="451" presetID="53" presetClass="entr" presetSubtype="16" fill="hold" grpId="0" nodeType="afterEffect">
                                  <p:stCondLst>
                                    <p:cond delay="0"/>
                                  </p:stCondLst>
                                  <p:childTnLst>
                                    <p:set>
                                      <p:cBhvr>
                                        <p:cTn id="452" dur="1" fill="hold">
                                          <p:stCondLst>
                                            <p:cond delay="0"/>
                                          </p:stCondLst>
                                        </p:cTn>
                                        <p:tgtEl>
                                          <p:spTgt spid="159"/>
                                        </p:tgtEl>
                                        <p:attrNameLst>
                                          <p:attrName>style.visibility</p:attrName>
                                        </p:attrNameLst>
                                      </p:cBhvr>
                                      <p:to>
                                        <p:strVal val="visible"/>
                                      </p:to>
                                    </p:set>
                                    <p:anim calcmode="lin" valueType="num">
                                      <p:cBhvr>
                                        <p:cTn id="453" dur="10" fill="hold"/>
                                        <p:tgtEl>
                                          <p:spTgt spid="159"/>
                                        </p:tgtEl>
                                        <p:attrNameLst>
                                          <p:attrName>ppt_w</p:attrName>
                                        </p:attrNameLst>
                                      </p:cBhvr>
                                      <p:tavLst>
                                        <p:tav tm="0">
                                          <p:val>
                                            <p:fltVal val="0"/>
                                          </p:val>
                                        </p:tav>
                                        <p:tav tm="100000">
                                          <p:val>
                                            <p:strVal val="#ppt_w"/>
                                          </p:val>
                                        </p:tav>
                                      </p:tavLst>
                                    </p:anim>
                                    <p:anim calcmode="lin" valueType="num">
                                      <p:cBhvr>
                                        <p:cTn id="454" dur="10" fill="hold"/>
                                        <p:tgtEl>
                                          <p:spTgt spid="159"/>
                                        </p:tgtEl>
                                        <p:attrNameLst>
                                          <p:attrName>ppt_h</p:attrName>
                                        </p:attrNameLst>
                                      </p:cBhvr>
                                      <p:tavLst>
                                        <p:tav tm="0">
                                          <p:val>
                                            <p:fltVal val="0"/>
                                          </p:val>
                                        </p:tav>
                                        <p:tav tm="100000">
                                          <p:val>
                                            <p:strVal val="#ppt_h"/>
                                          </p:val>
                                        </p:tav>
                                      </p:tavLst>
                                    </p:anim>
                                    <p:animEffect transition="in" filter="fade">
                                      <p:cBhvr>
                                        <p:cTn id="455" dur="10"/>
                                        <p:tgtEl>
                                          <p:spTgt spid="159"/>
                                        </p:tgtEl>
                                      </p:cBhvr>
                                    </p:animEffect>
                                  </p:childTnLst>
                                </p:cTn>
                              </p:par>
                            </p:childTnLst>
                          </p:cTn>
                        </p:par>
                        <p:par>
                          <p:cTn id="456" fill="hold">
                            <p:stCondLst>
                              <p:cond delay="700"/>
                            </p:stCondLst>
                            <p:childTnLst>
                              <p:par>
                                <p:cTn id="457" presetID="53" presetClass="entr" presetSubtype="16" fill="hold" grpId="0" nodeType="afterEffect">
                                  <p:stCondLst>
                                    <p:cond delay="0"/>
                                  </p:stCondLst>
                                  <p:childTnLst>
                                    <p:set>
                                      <p:cBhvr>
                                        <p:cTn id="458" dur="1" fill="hold">
                                          <p:stCondLst>
                                            <p:cond delay="0"/>
                                          </p:stCondLst>
                                        </p:cTn>
                                        <p:tgtEl>
                                          <p:spTgt spid="160"/>
                                        </p:tgtEl>
                                        <p:attrNameLst>
                                          <p:attrName>style.visibility</p:attrName>
                                        </p:attrNameLst>
                                      </p:cBhvr>
                                      <p:to>
                                        <p:strVal val="visible"/>
                                      </p:to>
                                    </p:set>
                                    <p:anim calcmode="lin" valueType="num">
                                      <p:cBhvr>
                                        <p:cTn id="459" dur="10" fill="hold"/>
                                        <p:tgtEl>
                                          <p:spTgt spid="160"/>
                                        </p:tgtEl>
                                        <p:attrNameLst>
                                          <p:attrName>ppt_w</p:attrName>
                                        </p:attrNameLst>
                                      </p:cBhvr>
                                      <p:tavLst>
                                        <p:tav tm="0">
                                          <p:val>
                                            <p:fltVal val="0"/>
                                          </p:val>
                                        </p:tav>
                                        <p:tav tm="100000">
                                          <p:val>
                                            <p:strVal val="#ppt_w"/>
                                          </p:val>
                                        </p:tav>
                                      </p:tavLst>
                                    </p:anim>
                                    <p:anim calcmode="lin" valueType="num">
                                      <p:cBhvr>
                                        <p:cTn id="460" dur="10" fill="hold"/>
                                        <p:tgtEl>
                                          <p:spTgt spid="160"/>
                                        </p:tgtEl>
                                        <p:attrNameLst>
                                          <p:attrName>ppt_h</p:attrName>
                                        </p:attrNameLst>
                                      </p:cBhvr>
                                      <p:tavLst>
                                        <p:tav tm="0">
                                          <p:val>
                                            <p:fltVal val="0"/>
                                          </p:val>
                                        </p:tav>
                                        <p:tav tm="100000">
                                          <p:val>
                                            <p:strVal val="#ppt_h"/>
                                          </p:val>
                                        </p:tav>
                                      </p:tavLst>
                                    </p:anim>
                                    <p:animEffect transition="in" filter="fade">
                                      <p:cBhvr>
                                        <p:cTn id="461" dur="10"/>
                                        <p:tgtEl>
                                          <p:spTgt spid="160"/>
                                        </p:tgtEl>
                                      </p:cBhvr>
                                    </p:animEffect>
                                  </p:childTnLst>
                                </p:cTn>
                              </p:par>
                            </p:childTnLst>
                          </p:cTn>
                        </p:par>
                        <p:par>
                          <p:cTn id="462" fill="hold">
                            <p:stCondLst>
                              <p:cond delay="710"/>
                            </p:stCondLst>
                            <p:childTnLst>
                              <p:par>
                                <p:cTn id="463" presetID="53" presetClass="entr" presetSubtype="16" fill="hold" grpId="0" nodeType="afterEffect">
                                  <p:stCondLst>
                                    <p:cond delay="0"/>
                                  </p:stCondLst>
                                  <p:childTnLst>
                                    <p:set>
                                      <p:cBhvr>
                                        <p:cTn id="464" dur="1" fill="hold">
                                          <p:stCondLst>
                                            <p:cond delay="0"/>
                                          </p:stCondLst>
                                        </p:cTn>
                                        <p:tgtEl>
                                          <p:spTgt spid="161"/>
                                        </p:tgtEl>
                                        <p:attrNameLst>
                                          <p:attrName>style.visibility</p:attrName>
                                        </p:attrNameLst>
                                      </p:cBhvr>
                                      <p:to>
                                        <p:strVal val="visible"/>
                                      </p:to>
                                    </p:set>
                                    <p:anim calcmode="lin" valueType="num">
                                      <p:cBhvr>
                                        <p:cTn id="465" dur="10" fill="hold"/>
                                        <p:tgtEl>
                                          <p:spTgt spid="161"/>
                                        </p:tgtEl>
                                        <p:attrNameLst>
                                          <p:attrName>ppt_w</p:attrName>
                                        </p:attrNameLst>
                                      </p:cBhvr>
                                      <p:tavLst>
                                        <p:tav tm="0">
                                          <p:val>
                                            <p:fltVal val="0"/>
                                          </p:val>
                                        </p:tav>
                                        <p:tav tm="100000">
                                          <p:val>
                                            <p:strVal val="#ppt_w"/>
                                          </p:val>
                                        </p:tav>
                                      </p:tavLst>
                                    </p:anim>
                                    <p:anim calcmode="lin" valueType="num">
                                      <p:cBhvr>
                                        <p:cTn id="466" dur="10" fill="hold"/>
                                        <p:tgtEl>
                                          <p:spTgt spid="161"/>
                                        </p:tgtEl>
                                        <p:attrNameLst>
                                          <p:attrName>ppt_h</p:attrName>
                                        </p:attrNameLst>
                                      </p:cBhvr>
                                      <p:tavLst>
                                        <p:tav tm="0">
                                          <p:val>
                                            <p:fltVal val="0"/>
                                          </p:val>
                                        </p:tav>
                                        <p:tav tm="100000">
                                          <p:val>
                                            <p:strVal val="#ppt_h"/>
                                          </p:val>
                                        </p:tav>
                                      </p:tavLst>
                                    </p:anim>
                                    <p:animEffect transition="in" filter="fade">
                                      <p:cBhvr>
                                        <p:cTn id="467" dur="10"/>
                                        <p:tgtEl>
                                          <p:spTgt spid="161"/>
                                        </p:tgtEl>
                                      </p:cBhvr>
                                    </p:animEffect>
                                  </p:childTnLst>
                                </p:cTn>
                              </p:par>
                            </p:childTnLst>
                          </p:cTn>
                        </p:par>
                        <p:par>
                          <p:cTn id="468" fill="hold">
                            <p:stCondLst>
                              <p:cond delay="720"/>
                            </p:stCondLst>
                            <p:childTnLst>
                              <p:par>
                                <p:cTn id="469" presetID="53" presetClass="entr" presetSubtype="16" fill="hold" grpId="0" nodeType="afterEffect">
                                  <p:stCondLst>
                                    <p:cond delay="0"/>
                                  </p:stCondLst>
                                  <p:childTnLst>
                                    <p:set>
                                      <p:cBhvr>
                                        <p:cTn id="470" dur="1" fill="hold">
                                          <p:stCondLst>
                                            <p:cond delay="0"/>
                                          </p:stCondLst>
                                        </p:cTn>
                                        <p:tgtEl>
                                          <p:spTgt spid="162"/>
                                        </p:tgtEl>
                                        <p:attrNameLst>
                                          <p:attrName>style.visibility</p:attrName>
                                        </p:attrNameLst>
                                      </p:cBhvr>
                                      <p:to>
                                        <p:strVal val="visible"/>
                                      </p:to>
                                    </p:set>
                                    <p:anim calcmode="lin" valueType="num">
                                      <p:cBhvr>
                                        <p:cTn id="471" dur="10" fill="hold"/>
                                        <p:tgtEl>
                                          <p:spTgt spid="162"/>
                                        </p:tgtEl>
                                        <p:attrNameLst>
                                          <p:attrName>ppt_w</p:attrName>
                                        </p:attrNameLst>
                                      </p:cBhvr>
                                      <p:tavLst>
                                        <p:tav tm="0">
                                          <p:val>
                                            <p:fltVal val="0"/>
                                          </p:val>
                                        </p:tav>
                                        <p:tav tm="100000">
                                          <p:val>
                                            <p:strVal val="#ppt_w"/>
                                          </p:val>
                                        </p:tav>
                                      </p:tavLst>
                                    </p:anim>
                                    <p:anim calcmode="lin" valueType="num">
                                      <p:cBhvr>
                                        <p:cTn id="472" dur="10" fill="hold"/>
                                        <p:tgtEl>
                                          <p:spTgt spid="162"/>
                                        </p:tgtEl>
                                        <p:attrNameLst>
                                          <p:attrName>ppt_h</p:attrName>
                                        </p:attrNameLst>
                                      </p:cBhvr>
                                      <p:tavLst>
                                        <p:tav tm="0">
                                          <p:val>
                                            <p:fltVal val="0"/>
                                          </p:val>
                                        </p:tav>
                                        <p:tav tm="100000">
                                          <p:val>
                                            <p:strVal val="#ppt_h"/>
                                          </p:val>
                                        </p:tav>
                                      </p:tavLst>
                                    </p:anim>
                                    <p:animEffect transition="in" filter="fade">
                                      <p:cBhvr>
                                        <p:cTn id="473" dur="10"/>
                                        <p:tgtEl>
                                          <p:spTgt spid="162"/>
                                        </p:tgtEl>
                                      </p:cBhvr>
                                    </p:animEffect>
                                  </p:childTnLst>
                                </p:cTn>
                              </p:par>
                            </p:childTnLst>
                          </p:cTn>
                        </p:par>
                        <p:par>
                          <p:cTn id="474" fill="hold">
                            <p:stCondLst>
                              <p:cond delay="730"/>
                            </p:stCondLst>
                            <p:childTnLst>
                              <p:par>
                                <p:cTn id="475" presetID="53" presetClass="entr" presetSubtype="16" fill="hold" grpId="0" nodeType="afterEffect">
                                  <p:stCondLst>
                                    <p:cond delay="0"/>
                                  </p:stCondLst>
                                  <p:childTnLst>
                                    <p:set>
                                      <p:cBhvr>
                                        <p:cTn id="476" dur="1" fill="hold">
                                          <p:stCondLst>
                                            <p:cond delay="0"/>
                                          </p:stCondLst>
                                        </p:cTn>
                                        <p:tgtEl>
                                          <p:spTgt spid="163"/>
                                        </p:tgtEl>
                                        <p:attrNameLst>
                                          <p:attrName>style.visibility</p:attrName>
                                        </p:attrNameLst>
                                      </p:cBhvr>
                                      <p:to>
                                        <p:strVal val="visible"/>
                                      </p:to>
                                    </p:set>
                                    <p:anim calcmode="lin" valueType="num">
                                      <p:cBhvr>
                                        <p:cTn id="477" dur="10" fill="hold"/>
                                        <p:tgtEl>
                                          <p:spTgt spid="163"/>
                                        </p:tgtEl>
                                        <p:attrNameLst>
                                          <p:attrName>ppt_w</p:attrName>
                                        </p:attrNameLst>
                                      </p:cBhvr>
                                      <p:tavLst>
                                        <p:tav tm="0">
                                          <p:val>
                                            <p:fltVal val="0"/>
                                          </p:val>
                                        </p:tav>
                                        <p:tav tm="100000">
                                          <p:val>
                                            <p:strVal val="#ppt_w"/>
                                          </p:val>
                                        </p:tav>
                                      </p:tavLst>
                                    </p:anim>
                                    <p:anim calcmode="lin" valueType="num">
                                      <p:cBhvr>
                                        <p:cTn id="478" dur="10" fill="hold"/>
                                        <p:tgtEl>
                                          <p:spTgt spid="163"/>
                                        </p:tgtEl>
                                        <p:attrNameLst>
                                          <p:attrName>ppt_h</p:attrName>
                                        </p:attrNameLst>
                                      </p:cBhvr>
                                      <p:tavLst>
                                        <p:tav tm="0">
                                          <p:val>
                                            <p:fltVal val="0"/>
                                          </p:val>
                                        </p:tav>
                                        <p:tav tm="100000">
                                          <p:val>
                                            <p:strVal val="#ppt_h"/>
                                          </p:val>
                                        </p:tav>
                                      </p:tavLst>
                                    </p:anim>
                                    <p:animEffect transition="in" filter="fade">
                                      <p:cBhvr>
                                        <p:cTn id="479" dur="10"/>
                                        <p:tgtEl>
                                          <p:spTgt spid="163"/>
                                        </p:tgtEl>
                                      </p:cBhvr>
                                    </p:animEffect>
                                  </p:childTnLst>
                                </p:cTn>
                              </p:par>
                            </p:childTnLst>
                          </p:cTn>
                        </p:par>
                        <p:par>
                          <p:cTn id="480" fill="hold">
                            <p:stCondLst>
                              <p:cond delay="740"/>
                            </p:stCondLst>
                            <p:childTnLst>
                              <p:par>
                                <p:cTn id="481" presetID="53" presetClass="entr" presetSubtype="16" fill="hold" grpId="0" nodeType="afterEffect">
                                  <p:stCondLst>
                                    <p:cond delay="0"/>
                                  </p:stCondLst>
                                  <p:childTnLst>
                                    <p:set>
                                      <p:cBhvr>
                                        <p:cTn id="482" dur="1" fill="hold">
                                          <p:stCondLst>
                                            <p:cond delay="0"/>
                                          </p:stCondLst>
                                        </p:cTn>
                                        <p:tgtEl>
                                          <p:spTgt spid="164"/>
                                        </p:tgtEl>
                                        <p:attrNameLst>
                                          <p:attrName>style.visibility</p:attrName>
                                        </p:attrNameLst>
                                      </p:cBhvr>
                                      <p:to>
                                        <p:strVal val="visible"/>
                                      </p:to>
                                    </p:set>
                                    <p:anim calcmode="lin" valueType="num">
                                      <p:cBhvr>
                                        <p:cTn id="483" dur="10" fill="hold"/>
                                        <p:tgtEl>
                                          <p:spTgt spid="164"/>
                                        </p:tgtEl>
                                        <p:attrNameLst>
                                          <p:attrName>ppt_w</p:attrName>
                                        </p:attrNameLst>
                                      </p:cBhvr>
                                      <p:tavLst>
                                        <p:tav tm="0">
                                          <p:val>
                                            <p:fltVal val="0"/>
                                          </p:val>
                                        </p:tav>
                                        <p:tav tm="100000">
                                          <p:val>
                                            <p:strVal val="#ppt_w"/>
                                          </p:val>
                                        </p:tav>
                                      </p:tavLst>
                                    </p:anim>
                                    <p:anim calcmode="lin" valueType="num">
                                      <p:cBhvr>
                                        <p:cTn id="484" dur="10" fill="hold"/>
                                        <p:tgtEl>
                                          <p:spTgt spid="164"/>
                                        </p:tgtEl>
                                        <p:attrNameLst>
                                          <p:attrName>ppt_h</p:attrName>
                                        </p:attrNameLst>
                                      </p:cBhvr>
                                      <p:tavLst>
                                        <p:tav tm="0">
                                          <p:val>
                                            <p:fltVal val="0"/>
                                          </p:val>
                                        </p:tav>
                                        <p:tav tm="100000">
                                          <p:val>
                                            <p:strVal val="#ppt_h"/>
                                          </p:val>
                                        </p:tav>
                                      </p:tavLst>
                                    </p:anim>
                                    <p:animEffect transition="in" filter="fade">
                                      <p:cBhvr>
                                        <p:cTn id="485" dur="10"/>
                                        <p:tgtEl>
                                          <p:spTgt spid="164"/>
                                        </p:tgtEl>
                                      </p:cBhvr>
                                    </p:animEffect>
                                  </p:childTnLst>
                                </p:cTn>
                              </p:par>
                            </p:childTnLst>
                          </p:cTn>
                        </p:par>
                        <p:par>
                          <p:cTn id="486" fill="hold">
                            <p:stCondLst>
                              <p:cond delay="750"/>
                            </p:stCondLst>
                            <p:childTnLst>
                              <p:par>
                                <p:cTn id="487" presetID="53" presetClass="entr" presetSubtype="16" fill="hold" grpId="0" nodeType="afterEffect">
                                  <p:stCondLst>
                                    <p:cond delay="0"/>
                                  </p:stCondLst>
                                  <p:childTnLst>
                                    <p:set>
                                      <p:cBhvr>
                                        <p:cTn id="488" dur="1" fill="hold">
                                          <p:stCondLst>
                                            <p:cond delay="0"/>
                                          </p:stCondLst>
                                        </p:cTn>
                                        <p:tgtEl>
                                          <p:spTgt spid="165"/>
                                        </p:tgtEl>
                                        <p:attrNameLst>
                                          <p:attrName>style.visibility</p:attrName>
                                        </p:attrNameLst>
                                      </p:cBhvr>
                                      <p:to>
                                        <p:strVal val="visible"/>
                                      </p:to>
                                    </p:set>
                                    <p:anim calcmode="lin" valueType="num">
                                      <p:cBhvr>
                                        <p:cTn id="489" dur="10" fill="hold"/>
                                        <p:tgtEl>
                                          <p:spTgt spid="165"/>
                                        </p:tgtEl>
                                        <p:attrNameLst>
                                          <p:attrName>ppt_w</p:attrName>
                                        </p:attrNameLst>
                                      </p:cBhvr>
                                      <p:tavLst>
                                        <p:tav tm="0">
                                          <p:val>
                                            <p:fltVal val="0"/>
                                          </p:val>
                                        </p:tav>
                                        <p:tav tm="100000">
                                          <p:val>
                                            <p:strVal val="#ppt_w"/>
                                          </p:val>
                                        </p:tav>
                                      </p:tavLst>
                                    </p:anim>
                                    <p:anim calcmode="lin" valueType="num">
                                      <p:cBhvr>
                                        <p:cTn id="490" dur="10" fill="hold"/>
                                        <p:tgtEl>
                                          <p:spTgt spid="165"/>
                                        </p:tgtEl>
                                        <p:attrNameLst>
                                          <p:attrName>ppt_h</p:attrName>
                                        </p:attrNameLst>
                                      </p:cBhvr>
                                      <p:tavLst>
                                        <p:tav tm="0">
                                          <p:val>
                                            <p:fltVal val="0"/>
                                          </p:val>
                                        </p:tav>
                                        <p:tav tm="100000">
                                          <p:val>
                                            <p:strVal val="#ppt_h"/>
                                          </p:val>
                                        </p:tav>
                                      </p:tavLst>
                                    </p:anim>
                                    <p:animEffect transition="in" filter="fade">
                                      <p:cBhvr>
                                        <p:cTn id="491" dur="10"/>
                                        <p:tgtEl>
                                          <p:spTgt spid="165"/>
                                        </p:tgtEl>
                                      </p:cBhvr>
                                    </p:animEffect>
                                  </p:childTnLst>
                                </p:cTn>
                              </p:par>
                            </p:childTnLst>
                          </p:cTn>
                        </p:par>
                        <p:par>
                          <p:cTn id="492" fill="hold">
                            <p:stCondLst>
                              <p:cond delay="760"/>
                            </p:stCondLst>
                            <p:childTnLst>
                              <p:par>
                                <p:cTn id="493" presetID="53" presetClass="entr" presetSubtype="16" fill="hold" grpId="0" nodeType="afterEffect">
                                  <p:stCondLst>
                                    <p:cond delay="0"/>
                                  </p:stCondLst>
                                  <p:childTnLst>
                                    <p:set>
                                      <p:cBhvr>
                                        <p:cTn id="494" dur="1" fill="hold">
                                          <p:stCondLst>
                                            <p:cond delay="0"/>
                                          </p:stCondLst>
                                        </p:cTn>
                                        <p:tgtEl>
                                          <p:spTgt spid="166"/>
                                        </p:tgtEl>
                                        <p:attrNameLst>
                                          <p:attrName>style.visibility</p:attrName>
                                        </p:attrNameLst>
                                      </p:cBhvr>
                                      <p:to>
                                        <p:strVal val="visible"/>
                                      </p:to>
                                    </p:set>
                                    <p:anim calcmode="lin" valueType="num">
                                      <p:cBhvr>
                                        <p:cTn id="495" dur="10" fill="hold"/>
                                        <p:tgtEl>
                                          <p:spTgt spid="166"/>
                                        </p:tgtEl>
                                        <p:attrNameLst>
                                          <p:attrName>ppt_w</p:attrName>
                                        </p:attrNameLst>
                                      </p:cBhvr>
                                      <p:tavLst>
                                        <p:tav tm="0">
                                          <p:val>
                                            <p:fltVal val="0"/>
                                          </p:val>
                                        </p:tav>
                                        <p:tav tm="100000">
                                          <p:val>
                                            <p:strVal val="#ppt_w"/>
                                          </p:val>
                                        </p:tav>
                                      </p:tavLst>
                                    </p:anim>
                                    <p:anim calcmode="lin" valueType="num">
                                      <p:cBhvr>
                                        <p:cTn id="496" dur="10" fill="hold"/>
                                        <p:tgtEl>
                                          <p:spTgt spid="166"/>
                                        </p:tgtEl>
                                        <p:attrNameLst>
                                          <p:attrName>ppt_h</p:attrName>
                                        </p:attrNameLst>
                                      </p:cBhvr>
                                      <p:tavLst>
                                        <p:tav tm="0">
                                          <p:val>
                                            <p:fltVal val="0"/>
                                          </p:val>
                                        </p:tav>
                                        <p:tav tm="100000">
                                          <p:val>
                                            <p:strVal val="#ppt_h"/>
                                          </p:val>
                                        </p:tav>
                                      </p:tavLst>
                                    </p:anim>
                                    <p:animEffect transition="in" filter="fade">
                                      <p:cBhvr>
                                        <p:cTn id="497" dur="10"/>
                                        <p:tgtEl>
                                          <p:spTgt spid="166"/>
                                        </p:tgtEl>
                                      </p:cBhvr>
                                    </p:animEffect>
                                  </p:childTnLst>
                                </p:cTn>
                              </p:par>
                            </p:childTnLst>
                          </p:cTn>
                        </p:par>
                        <p:par>
                          <p:cTn id="498" fill="hold">
                            <p:stCondLst>
                              <p:cond delay="770"/>
                            </p:stCondLst>
                            <p:childTnLst>
                              <p:par>
                                <p:cTn id="499" presetID="53" presetClass="entr" presetSubtype="16" fill="hold" grpId="0" nodeType="afterEffect">
                                  <p:stCondLst>
                                    <p:cond delay="0"/>
                                  </p:stCondLst>
                                  <p:childTnLst>
                                    <p:set>
                                      <p:cBhvr>
                                        <p:cTn id="500" dur="1" fill="hold">
                                          <p:stCondLst>
                                            <p:cond delay="0"/>
                                          </p:stCondLst>
                                        </p:cTn>
                                        <p:tgtEl>
                                          <p:spTgt spid="167"/>
                                        </p:tgtEl>
                                        <p:attrNameLst>
                                          <p:attrName>style.visibility</p:attrName>
                                        </p:attrNameLst>
                                      </p:cBhvr>
                                      <p:to>
                                        <p:strVal val="visible"/>
                                      </p:to>
                                    </p:set>
                                    <p:anim calcmode="lin" valueType="num">
                                      <p:cBhvr>
                                        <p:cTn id="501" dur="10" fill="hold"/>
                                        <p:tgtEl>
                                          <p:spTgt spid="167"/>
                                        </p:tgtEl>
                                        <p:attrNameLst>
                                          <p:attrName>ppt_w</p:attrName>
                                        </p:attrNameLst>
                                      </p:cBhvr>
                                      <p:tavLst>
                                        <p:tav tm="0">
                                          <p:val>
                                            <p:fltVal val="0"/>
                                          </p:val>
                                        </p:tav>
                                        <p:tav tm="100000">
                                          <p:val>
                                            <p:strVal val="#ppt_w"/>
                                          </p:val>
                                        </p:tav>
                                      </p:tavLst>
                                    </p:anim>
                                    <p:anim calcmode="lin" valueType="num">
                                      <p:cBhvr>
                                        <p:cTn id="502" dur="10" fill="hold"/>
                                        <p:tgtEl>
                                          <p:spTgt spid="167"/>
                                        </p:tgtEl>
                                        <p:attrNameLst>
                                          <p:attrName>ppt_h</p:attrName>
                                        </p:attrNameLst>
                                      </p:cBhvr>
                                      <p:tavLst>
                                        <p:tav tm="0">
                                          <p:val>
                                            <p:fltVal val="0"/>
                                          </p:val>
                                        </p:tav>
                                        <p:tav tm="100000">
                                          <p:val>
                                            <p:strVal val="#ppt_h"/>
                                          </p:val>
                                        </p:tav>
                                      </p:tavLst>
                                    </p:anim>
                                    <p:animEffect transition="in" filter="fade">
                                      <p:cBhvr>
                                        <p:cTn id="503" dur="10"/>
                                        <p:tgtEl>
                                          <p:spTgt spid="167"/>
                                        </p:tgtEl>
                                      </p:cBhvr>
                                    </p:animEffect>
                                  </p:childTnLst>
                                </p:cTn>
                              </p:par>
                            </p:childTnLst>
                          </p:cTn>
                        </p:par>
                        <p:par>
                          <p:cTn id="504" fill="hold">
                            <p:stCondLst>
                              <p:cond delay="780"/>
                            </p:stCondLst>
                            <p:childTnLst>
                              <p:par>
                                <p:cTn id="505" presetID="53" presetClass="entr" presetSubtype="16" fill="hold" grpId="0" nodeType="afterEffect">
                                  <p:stCondLst>
                                    <p:cond delay="0"/>
                                  </p:stCondLst>
                                  <p:childTnLst>
                                    <p:set>
                                      <p:cBhvr>
                                        <p:cTn id="506" dur="1" fill="hold">
                                          <p:stCondLst>
                                            <p:cond delay="0"/>
                                          </p:stCondLst>
                                        </p:cTn>
                                        <p:tgtEl>
                                          <p:spTgt spid="169"/>
                                        </p:tgtEl>
                                        <p:attrNameLst>
                                          <p:attrName>style.visibility</p:attrName>
                                        </p:attrNameLst>
                                      </p:cBhvr>
                                      <p:to>
                                        <p:strVal val="visible"/>
                                      </p:to>
                                    </p:set>
                                    <p:anim calcmode="lin" valueType="num">
                                      <p:cBhvr>
                                        <p:cTn id="507" dur="10" fill="hold"/>
                                        <p:tgtEl>
                                          <p:spTgt spid="169"/>
                                        </p:tgtEl>
                                        <p:attrNameLst>
                                          <p:attrName>ppt_w</p:attrName>
                                        </p:attrNameLst>
                                      </p:cBhvr>
                                      <p:tavLst>
                                        <p:tav tm="0">
                                          <p:val>
                                            <p:fltVal val="0"/>
                                          </p:val>
                                        </p:tav>
                                        <p:tav tm="100000">
                                          <p:val>
                                            <p:strVal val="#ppt_w"/>
                                          </p:val>
                                        </p:tav>
                                      </p:tavLst>
                                    </p:anim>
                                    <p:anim calcmode="lin" valueType="num">
                                      <p:cBhvr>
                                        <p:cTn id="508" dur="10" fill="hold"/>
                                        <p:tgtEl>
                                          <p:spTgt spid="169"/>
                                        </p:tgtEl>
                                        <p:attrNameLst>
                                          <p:attrName>ppt_h</p:attrName>
                                        </p:attrNameLst>
                                      </p:cBhvr>
                                      <p:tavLst>
                                        <p:tav tm="0">
                                          <p:val>
                                            <p:fltVal val="0"/>
                                          </p:val>
                                        </p:tav>
                                        <p:tav tm="100000">
                                          <p:val>
                                            <p:strVal val="#ppt_h"/>
                                          </p:val>
                                        </p:tav>
                                      </p:tavLst>
                                    </p:anim>
                                    <p:animEffect transition="in" filter="fade">
                                      <p:cBhvr>
                                        <p:cTn id="509" dur="10"/>
                                        <p:tgtEl>
                                          <p:spTgt spid="169"/>
                                        </p:tgtEl>
                                      </p:cBhvr>
                                    </p:animEffect>
                                  </p:childTnLst>
                                </p:cTn>
                              </p:par>
                            </p:childTnLst>
                          </p:cTn>
                        </p:par>
                        <p:par>
                          <p:cTn id="510" fill="hold">
                            <p:stCondLst>
                              <p:cond delay="790"/>
                            </p:stCondLst>
                            <p:childTnLst>
                              <p:par>
                                <p:cTn id="511" presetID="53" presetClass="entr" presetSubtype="16" fill="hold" grpId="0" nodeType="afterEffect">
                                  <p:stCondLst>
                                    <p:cond delay="0"/>
                                  </p:stCondLst>
                                  <p:childTnLst>
                                    <p:set>
                                      <p:cBhvr>
                                        <p:cTn id="512" dur="1" fill="hold">
                                          <p:stCondLst>
                                            <p:cond delay="0"/>
                                          </p:stCondLst>
                                        </p:cTn>
                                        <p:tgtEl>
                                          <p:spTgt spid="170"/>
                                        </p:tgtEl>
                                        <p:attrNameLst>
                                          <p:attrName>style.visibility</p:attrName>
                                        </p:attrNameLst>
                                      </p:cBhvr>
                                      <p:to>
                                        <p:strVal val="visible"/>
                                      </p:to>
                                    </p:set>
                                    <p:anim calcmode="lin" valueType="num">
                                      <p:cBhvr>
                                        <p:cTn id="513" dur="10" fill="hold"/>
                                        <p:tgtEl>
                                          <p:spTgt spid="170"/>
                                        </p:tgtEl>
                                        <p:attrNameLst>
                                          <p:attrName>ppt_w</p:attrName>
                                        </p:attrNameLst>
                                      </p:cBhvr>
                                      <p:tavLst>
                                        <p:tav tm="0">
                                          <p:val>
                                            <p:fltVal val="0"/>
                                          </p:val>
                                        </p:tav>
                                        <p:tav tm="100000">
                                          <p:val>
                                            <p:strVal val="#ppt_w"/>
                                          </p:val>
                                        </p:tav>
                                      </p:tavLst>
                                    </p:anim>
                                    <p:anim calcmode="lin" valueType="num">
                                      <p:cBhvr>
                                        <p:cTn id="514" dur="10" fill="hold"/>
                                        <p:tgtEl>
                                          <p:spTgt spid="170"/>
                                        </p:tgtEl>
                                        <p:attrNameLst>
                                          <p:attrName>ppt_h</p:attrName>
                                        </p:attrNameLst>
                                      </p:cBhvr>
                                      <p:tavLst>
                                        <p:tav tm="0">
                                          <p:val>
                                            <p:fltVal val="0"/>
                                          </p:val>
                                        </p:tav>
                                        <p:tav tm="100000">
                                          <p:val>
                                            <p:strVal val="#ppt_h"/>
                                          </p:val>
                                        </p:tav>
                                      </p:tavLst>
                                    </p:anim>
                                    <p:animEffect transition="in" filter="fade">
                                      <p:cBhvr>
                                        <p:cTn id="515" dur="10"/>
                                        <p:tgtEl>
                                          <p:spTgt spid="170"/>
                                        </p:tgtEl>
                                      </p:cBhvr>
                                    </p:animEffect>
                                  </p:childTnLst>
                                </p:cTn>
                              </p:par>
                            </p:childTnLst>
                          </p:cTn>
                        </p:par>
                        <p:par>
                          <p:cTn id="516" fill="hold">
                            <p:stCondLst>
                              <p:cond delay="800"/>
                            </p:stCondLst>
                            <p:childTnLst>
                              <p:par>
                                <p:cTn id="517" presetID="53" presetClass="entr" presetSubtype="16" fill="hold" grpId="0" nodeType="afterEffect">
                                  <p:stCondLst>
                                    <p:cond delay="0"/>
                                  </p:stCondLst>
                                  <p:childTnLst>
                                    <p:set>
                                      <p:cBhvr>
                                        <p:cTn id="518" dur="1" fill="hold">
                                          <p:stCondLst>
                                            <p:cond delay="0"/>
                                          </p:stCondLst>
                                        </p:cTn>
                                        <p:tgtEl>
                                          <p:spTgt spid="171"/>
                                        </p:tgtEl>
                                        <p:attrNameLst>
                                          <p:attrName>style.visibility</p:attrName>
                                        </p:attrNameLst>
                                      </p:cBhvr>
                                      <p:to>
                                        <p:strVal val="visible"/>
                                      </p:to>
                                    </p:set>
                                    <p:anim calcmode="lin" valueType="num">
                                      <p:cBhvr>
                                        <p:cTn id="519" dur="10" fill="hold"/>
                                        <p:tgtEl>
                                          <p:spTgt spid="171"/>
                                        </p:tgtEl>
                                        <p:attrNameLst>
                                          <p:attrName>ppt_w</p:attrName>
                                        </p:attrNameLst>
                                      </p:cBhvr>
                                      <p:tavLst>
                                        <p:tav tm="0">
                                          <p:val>
                                            <p:fltVal val="0"/>
                                          </p:val>
                                        </p:tav>
                                        <p:tav tm="100000">
                                          <p:val>
                                            <p:strVal val="#ppt_w"/>
                                          </p:val>
                                        </p:tav>
                                      </p:tavLst>
                                    </p:anim>
                                    <p:anim calcmode="lin" valueType="num">
                                      <p:cBhvr>
                                        <p:cTn id="520" dur="10" fill="hold"/>
                                        <p:tgtEl>
                                          <p:spTgt spid="171"/>
                                        </p:tgtEl>
                                        <p:attrNameLst>
                                          <p:attrName>ppt_h</p:attrName>
                                        </p:attrNameLst>
                                      </p:cBhvr>
                                      <p:tavLst>
                                        <p:tav tm="0">
                                          <p:val>
                                            <p:fltVal val="0"/>
                                          </p:val>
                                        </p:tav>
                                        <p:tav tm="100000">
                                          <p:val>
                                            <p:strVal val="#ppt_h"/>
                                          </p:val>
                                        </p:tav>
                                      </p:tavLst>
                                    </p:anim>
                                    <p:animEffect transition="in" filter="fade">
                                      <p:cBhvr>
                                        <p:cTn id="521" dur="10"/>
                                        <p:tgtEl>
                                          <p:spTgt spid="171"/>
                                        </p:tgtEl>
                                      </p:cBhvr>
                                    </p:animEffect>
                                  </p:childTnLst>
                                </p:cTn>
                              </p:par>
                            </p:childTnLst>
                          </p:cTn>
                        </p:par>
                        <p:par>
                          <p:cTn id="522" fill="hold">
                            <p:stCondLst>
                              <p:cond delay="810"/>
                            </p:stCondLst>
                            <p:childTnLst>
                              <p:par>
                                <p:cTn id="523" presetID="53" presetClass="entr" presetSubtype="16" fill="hold" grpId="0" nodeType="afterEffect">
                                  <p:stCondLst>
                                    <p:cond delay="0"/>
                                  </p:stCondLst>
                                  <p:childTnLst>
                                    <p:set>
                                      <p:cBhvr>
                                        <p:cTn id="524" dur="1" fill="hold">
                                          <p:stCondLst>
                                            <p:cond delay="0"/>
                                          </p:stCondLst>
                                        </p:cTn>
                                        <p:tgtEl>
                                          <p:spTgt spid="172"/>
                                        </p:tgtEl>
                                        <p:attrNameLst>
                                          <p:attrName>style.visibility</p:attrName>
                                        </p:attrNameLst>
                                      </p:cBhvr>
                                      <p:to>
                                        <p:strVal val="visible"/>
                                      </p:to>
                                    </p:set>
                                    <p:anim calcmode="lin" valueType="num">
                                      <p:cBhvr>
                                        <p:cTn id="525" dur="10" fill="hold"/>
                                        <p:tgtEl>
                                          <p:spTgt spid="172"/>
                                        </p:tgtEl>
                                        <p:attrNameLst>
                                          <p:attrName>ppt_w</p:attrName>
                                        </p:attrNameLst>
                                      </p:cBhvr>
                                      <p:tavLst>
                                        <p:tav tm="0">
                                          <p:val>
                                            <p:fltVal val="0"/>
                                          </p:val>
                                        </p:tav>
                                        <p:tav tm="100000">
                                          <p:val>
                                            <p:strVal val="#ppt_w"/>
                                          </p:val>
                                        </p:tav>
                                      </p:tavLst>
                                    </p:anim>
                                    <p:anim calcmode="lin" valueType="num">
                                      <p:cBhvr>
                                        <p:cTn id="526" dur="10" fill="hold"/>
                                        <p:tgtEl>
                                          <p:spTgt spid="172"/>
                                        </p:tgtEl>
                                        <p:attrNameLst>
                                          <p:attrName>ppt_h</p:attrName>
                                        </p:attrNameLst>
                                      </p:cBhvr>
                                      <p:tavLst>
                                        <p:tav tm="0">
                                          <p:val>
                                            <p:fltVal val="0"/>
                                          </p:val>
                                        </p:tav>
                                        <p:tav tm="100000">
                                          <p:val>
                                            <p:strVal val="#ppt_h"/>
                                          </p:val>
                                        </p:tav>
                                      </p:tavLst>
                                    </p:anim>
                                    <p:animEffect transition="in" filter="fade">
                                      <p:cBhvr>
                                        <p:cTn id="527" dur="10"/>
                                        <p:tgtEl>
                                          <p:spTgt spid="172"/>
                                        </p:tgtEl>
                                      </p:cBhvr>
                                    </p:animEffect>
                                  </p:childTnLst>
                                </p:cTn>
                              </p:par>
                            </p:childTnLst>
                          </p:cTn>
                        </p:par>
                        <p:par>
                          <p:cTn id="528" fill="hold">
                            <p:stCondLst>
                              <p:cond delay="820"/>
                            </p:stCondLst>
                            <p:childTnLst>
                              <p:par>
                                <p:cTn id="529" presetID="53" presetClass="entr" presetSubtype="16" fill="hold" grpId="0" nodeType="afterEffect">
                                  <p:stCondLst>
                                    <p:cond delay="0"/>
                                  </p:stCondLst>
                                  <p:childTnLst>
                                    <p:set>
                                      <p:cBhvr>
                                        <p:cTn id="530" dur="1" fill="hold">
                                          <p:stCondLst>
                                            <p:cond delay="0"/>
                                          </p:stCondLst>
                                        </p:cTn>
                                        <p:tgtEl>
                                          <p:spTgt spid="173"/>
                                        </p:tgtEl>
                                        <p:attrNameLst>
                                          <p:attrName>style.visibility</p:attrName>
                                        </p:attrNameLst>
                                      </p:cBhvr>
                                      <p:to>
                                        <p:strVal val="visible"/>
                                      </p:to>
                                    </p:set>
                                    <p:anim calcmode="lin" valueType="num">
                                      <p:cBhvr>
                                        <p:cTn id="531" dur="10" fill="hold"/>
                                        <p:tgtEl>
                                          <p:spTgt spid="173"/>
                                        </p:tgtEl>
                                        <p:attrNameLst>
                                          <p:attrName>ppt_w</p:attrName>
                                        </p:attrNameLst>
                                      </p:cBhvr>
                                      <p:tavLst>
                                        <p:tav tm="0">
                                          <p:val>
                                            <p:fltVal val="0"/>
                                          </p:val>
                                        </p:tav>
                                        <p:tav tm="100000">
                                          <p:val>
                                            <p:strVal val="#ppt_w"/>
                                          </p:val>
                                        </p:tav>
                                      </p:tavLst>
                                    </p:anim>
                                    <p:anim calcmode="lin" valueType="num">
                                      <p:cBhvr>
                                        <p:cTn id="532" dur="10" fill="hold"/>
                                        <p:tgtEl>
                                          <p:spTgt spid="173"/>
                                        </p:tgtEl>
                                        <p:attrNameLst>
                                          <p:attrName>ppt_h</p:attrName>
                                        </p:attrNameLst>
                                      </p:cBhvr>
                                      <p:tavLst>
                                        <p:tav tm="0">
                                          <p:val>
                                            <p:fltVal val="0"/>
                                          </p:val>
                                        </p:tav>
                                        <p:tav tm="100000">
                                          <p:val>
                                            <p:strVal val="#ppt_h"/>
                                          </p:val>
                                        </p:tav>
                                      </p:tavLst>
                                    </p:anim>
                                    <p:animEffect transition="in" filter="fade">
                                      <p:cBhvr>
                                        <p:cTn id="533" dur="10"/>
                                        <p:tgtEl>
                                          <p:spTgt spid="173"/>
                                        </p:tgtEl>
                                      </p:cBhvr>
                                    </p:animEffect>
                                  </p:childTnLst>
                                </p:cTn>
                              </p:par>
                            </p:childTnLst>
                          </p:cTn>
                        </p:par>
                        <p:par>
                          <p:cTn id="534" fill="hold">
                            <p:stCondLst>
                              <p:cond delay="830"/>
                            </p:stCondLst>
                            <p:childTnLst>
                              <p:par>
                                <p:cTn id="535" presetID="53" presetClass="entr" presetSubtype="16" fill="hold" grpId="0" nodeType="afterEffect">
                                  <p:stCondLst>
                                    <p:cond delay="0"/>
                                  </p:stCondLst>
                                  <p:childTnLst>
                                    <p:set>
                                      <p:cBhvr>
                                        <p:cTn id="536" dur="1" fill="hold">
                                          <p:stCondLst>
                                            <p:cond delay="0"/>
                                          </p:stCondLst>
                                        </p:cTn>
                                        <p:tgtEl>
                                          <p:spTgt spid="174"/>
                                        </p:tgtEl>
                                        <p:attrNameLst>
                                          <p:attrName>style.visibility</p:attrName>
                                        </p:attrNameLst>
                                      </p:cBhvr>
                                      <p:to>
                                        <p:strVal val="visible"/>
                                      </p:to>
                                    </p:set>
                                    <p:anim calcmode="lin" valueType="num">
                                      <p:cBhvr>
                                        <p:cTn id="537" dur="10" fill="hold"/>
                                        <p:tgtEl>
                                          <p:spTgt spid="174"/>
                                        </p:tgtEl>
                                        <p:attrNameLst>
                                          <p:attrName>ppt_w</p:attrName>
                                        </p:attrNameLst>
                                      </p:cBhvr>
                                      <p:tavLst>
                                        <p:tav tm="0">
                                          <p:val>
                                            <p:fltVal val="0"/>
                                          </p:val>
                                        </p:tav>
                                        <p:tav tm="100000">
                                          <p:val>
                                            <p:strVal val="#ppt_w"/>
                                          </p:val>
                                        </p:tav>
                                      </p:tavLst>
                                    </p:anim>
                                    <p:anim calcmode="lin" valueType="num">
                                      <p:cBhvr>
                                        <p:cTn id="538" dur="10" fill="hold"/>
                                        <p:tgtEl>
                                          <p:spTgt spid="174"/>
                                        </p:tgtEl>
                                        <p:attrNameLst>
                                          <p:attrName>ppt_h</p:attrName>
                                        </p:attrNameLst>
                                      </p:cBhvr>
                                      <p:tavLst>
                                        <p:tav tm="0">
                                          <p:val>
                                            <p:fltVal val="0"/>
                                          </p:val>
                                        </p:tav>
                                        <p:tav tm="100000">
                                          <p:val>
                                            <p:strVal val="#ppt_h"/>
                                          </p:val>
                                        </p:tav>
                                      </p:tavLst>
                                    </p:anim>
                                    <p:animEffect transition="in" filter="fade">
                                      <p:cBhvr>
                                        <p:cTn id="539" dur="10"/>
                                        <p:tgtEl>
                                          <p:spTgt spid="174"/>
                                        </p:tgtEl>
                                      </p:cBhvr>
                                    </p:animEffect>
                                  </p:childTnLst>
                                </p:cTn>
                              </p:par>
                            </p:childTnLst>
                          </p:cTn>
                        </p:par>
                        <p:par>
                          <p:cTn id="540" fill="hold">
                            <p:stCondLst>
                              <p:cond delay="840"/>
                            </p:stCondLst>
                            <p:childTnLst>
                              <p:par>
                                <p:cTn id="541" presetID="53" presetClass="entr" presetSubtype="16" fill="hold" grpId="0" nodeType="afterEffect">
                                  <p:stCondLst>
                                    <p:cond delay="0"/>
                                  </p:stCondLst>
                                  <p:childTnLst>
                                    <p:set>
                                      <p:cBhvr>
                                        <p:cTn id="542" dur="1" fill="hold">
                                          <p:stCondLst>
                                            <p:cond delay="0"/>
                                          </p:stCondLst>
                                        </p:cTn>
                                        <p:tgtEl>
                                          <p:spTgt spid="175"/>
                                        </p:tgtEl>
                                        <p:attrNameLst>
                                          <p:attrName>style.visibility</p:attrName>
                                        </p:attrNameLst>
                                      </p:cBhvr>
                                      <p:to>
                                        <p:strVal val="visible"/>
                                      </p:to>
                                    </p:set>
                                    <p:anim calcmode="lin" valueType="num">
                                      <p:cBhvr>
                                        <p:cTn id="543" dur="10" fill="hold"/>
                                        <p:tgtEl>
                                          <p:spTgt spid="175"/>
                                        </p:tgtEl>
                                        <p:attrNameLst>
                                          <p:attrName>ppt_w</p:attrName>
                                        </p:attrNameLst>
                                      </p:cBhvr>
                                      <p:tavLst>
                                        <p:tav tm="0">
                                          <p:val>
                                            <p:fltVal val="0"/>
                                          </p:val>
                                        </p:tav>
                                        <p:tav tm="100000">
                                          <p:val>
                                            <p:strVal val="#ppt_w"/>
                                          </p:val>
                                        </p:tav>
                                      </p:tavLst>
                                    </p:anim>
                                    <p:anim calcmode="lin" valueType="num">
                                      <p:cBhvr>
                                        <p:cTn id="544" dur="10" fill="hold"/>
                                        <p:tgtEl>
                                          <p:spTgt spid="175"/>
                                        </p:tgtEl>
                                        <p:attrNameLst>
                                          <p:attrName>ppt_h</p:attrName>
                                        </p:attrNameLst>
                                      </p:cBhvr>
                                      <p:tavLst>
                                        <p:tav tm="0">
                                          <p:val>
                                            <p:fltVal val="0"/>
                                          </p:val>
                                        </p:tav>
                                        <p:tav tm="100000">
                                          <p:val>
                                            <p:strVal val="#ppt_h"/>
                                          </p:val>
                                        </p:tav>
                                      </p:tavLst>
                                    </p:anim>
                                    <p:animEffect transition="in" filter="fade">
                                      <p:cBhvr>
                                        <p:cTn id="545" dur="10"/>
                                        <p:tgtEl>
                                          <p:spTgt spid="175"/>
                                        </p:tgtEl>
                                      </p:cBhvr>
                                    </p:animEffect>
                                  </p:childTnLst>
                                </p:cTn>
                              </p:par>
                            </p:childTnLst>
                          </p:cTn>
                        </p:par>
                        <p:par>
                          <p:cTn id="546" fill="hold">
                            <p:stCondLst>
                              <p:cond delay="850"/>
                            </p:stCondLst>
                            <p:childTnLst>
                              <p:par>
                                <p:cTn id="547" presetID="53" presetClass="entr" presetSubtype="16" fill="hold" grpId="0" nodeType="afterEffect">
                                  <p:stCondLst>
                                    <p:cond delay="0"/>
                                  </p:stCondLst>
                                  <p:childTnLst>
                                    <p:set>
                                      <p:cBhvr>
                                        <p:cTn id="548" dur="1" fill="hold">
                                          <p:stCondLst>
                                            <p:cond delay="0"/>
                                          </p:stCondLst>
                                        </p:cTn>
                                        <p:tgtEl>
                                          <p:spTgt spid="176"/>
                                        </p:tgtEl>
                                        <p:attrNameLst>
                                          <p:attrName>style.visibility</p:attrName>
                                        </p:attrNameLst>
                                      </p:cBhvr>
                                      <p:to>
                                        <p:strVal val="visible"/>
                                      </p:to>
                                    </p:set>
                                    <p:anim calcmode="lin" valueType="num">
                                      <p:cBhvr>
                                        <p:cTn id="549" dur="10" fill="hold"/>
                                        <p:tgtEl>
                                          <p:spTgt spid="176"/>
                                        </p:tgtEl>
                                        <p:attrNameLst>
                                          <p:attrName>ppt_w</p:attrName>
                                        </p:attrNameLst>
                                      </p:cBhvr>
                                      <p:tavLst>
                                        <p:tav tm="0">
                                          <p:val>
                                            <p:fltVal val="0"/>
                                          </p:val>
                                        </p:tav>
                                        <p:tav tm="100000">
                                          <p:val>
                                            <p:strVal val="#ppt_w"/>
                                          </p:val>
                                        </p:tav>
                                      </p:tavLst>
                                    </p:anim>
                                    <p:anim calcmode="lin" valueType="num">
                                      <p:cBhvr>
                                        <p:cTn id="550" dur="10" fill="hold"/>
                                        <p:tgtEl>
                                          <p:spTgt spid="176"/>
                                        </p:tgtEl>
                                        <p:attrNameLst>
                                          <p:attrName>ppt_h</p:attrName>
                                        </p:attrNameLst>
                                      </p:cBhvr>
                                      <p:tavLst>
                                        <p:tav tm="0">
                                          <p:val>
                                            <p:fltVal val="0"/>
                                          </p:val>
                                        </p:tav>
                                        <p:tav tm="100000">
                                          <p:val>
                                            <p:strVal val="#ppt_h"/>
                                          </p:val>
                                        </p:tav>
                                      </p:tavLst>
                                    </p:anim>
                                    <p:animEffect transition="in" filter="fade">
                                      <p:cBhvr>
                                        <p:cTn id="551" dur="10"/>
                                        <p:tgtEl>
                                          <p:spTgt spid="176"/>
                                        </p:tgtEl>
                                      </p:cBhvr>
                                    </p:animEffect>
                                  </p:childTnLst>
                                </p:cTn>
                              </p:par>
                            </p:childTnLst>
                          </p:cTn>
                        </p:par>
                        <p:par>
                          <p:cTn id="552" fill="hold">
                            <p:stCondLst>
                              <p:cond delay="860"/>
                            </p:stCondLst>
                            <p:childTnLst>
                              <p:par>
                                <p:cTn id="553" presetID="53" presetClass="entr" presetSubtype="16" fill="hold" grpId="0" nodeType="afterEffect">
                                  <p:stCondLst>
                                    <p:cond delay="0"/>
                                  </p:stCondLst>
                                  <p:childTnLst>
                                    <p:set>
                                      <p:cBhvr>
                                        <p:cTn id="554" dur="1" fill="hold">
                                          <p:stCondLst>
                                            <p:cond delay="0"/>
                                          </p:stCondLst>
                                        </p:cTn>
                                        <p:tgtEl>
                                          <p:spTgt spid="177"/>
                                        </p:tgtEl>
                                        <p:attrNameLst>
                                          <p:attrName>style.visibility</p:attrName>
                                        </p:attrNameLst>
                                      </p:cBhvr>
                                      <p:to>
                                        <p:strVal val="visible"/>
                                      </p:to>
                                    </p:set>
                                    <p:anim calcmode="lin" valueType="num">
                                      <p:cBhvr>
                                        <p:cTn id="555" dur="10" fill="hold"/>
                                        <p:tgtEl>
                                          <p:spTgt spid="177"/>
                                        </p:tgtEl>
                                        <p:attrNameLst>
                                          <p:attrName>ppt_w</p:attrName>
                                        </p:attrNameLst>
                                      </p:cBhvr>
                                      <p:tavLst>
                                        <p:tav tm="0">
                                          <p:val>
                                            <p:fltVal val="0"/>
                                          </p:val>
                                        </p:tav>
                                        <p:tav tm="100000">
                                          <p:val>
                                            <p:strVal val="#ppt_w"/>
                                          </p:val>
                                        </p:tav>
                                      </p:tavLst>
                                    </p:anim>
                                    <p:anim calcmode="lin" valueType="num">
                                      <p:cBhvr>
                                        <p:cTn id="556" dur="10" fill="hold"/>
                                        <p:tgtEl>
                                          <p:spTgt spid="177"/>
                                        </p:tgtEl>
                                        <p:attrNameLst>
                                          <p:attrName>ppt_h</p:attrName>
                                        </p:attrNameLst>
                                      </p:cBhvr>
                                      <p:tavLst>
                                        <p:tav tm="0">
                                          <p:val>
                                            <p:fltVal val="0"/>
                                          </p:val>
                                        </p:tav>
                                        <p:tav tm="100000">
                                          <p:val>
                                            <p:strVal val="#ppt_h"/>
                                          </p:val>
                                        </p:tav>
                                      </p:tavLst>
                                    </p:anim>
                                    <p:animEffect transition="in" filter="fade">
                                      <p:cBhvr>
                                        <p:cTn id="557" dur="10"/>
                                        <p:tgtEl>
                                          <p:spTgt spid="177"/>
                                        </p:tgtEl>
                                      </p:cBhvr>
                                    </p:animEffect>
                                  </p:childTnLst>
                                </p:cTn>
                              </p:par>
                            </p:childTnLst>
                          </p:cTn>
                        </p:par>
                        <p:par>
                          <p:cTn id="558" fill="hold">
                            <p:stCondLst>
                              <p:cond delay="870"/>
                            </p:stCondLst>
                            <p:childTnLst>
                              <p:par>
                                <p:cTn id="559" presetID="53" presetClass="entr" presetSubtype="16" fill="hold" grpId="0" nodeType="afterEffect">
                                  <p:stCondLst>
                                    <p:cond delay="0"/>
                                  </p:stCondLst>
                                  <p:childTnLst>
                                    <p:set>
                                      <p:cBhvr>
                                        <p:cTn id="560" dur="1" fill="hold">
                                          <p:stCondLst>
                                            <p:cond delay="0"/>
                                          </p:stCondLst>
                                        </p:cTn>
                                        <p:tgtEl>
                                          <p:spTgt spid="179"/>
                                        </p:tgtEl>
                                        <p:attrNameLst>
                                          <p:attrName>style.visibility</p:attrName>
                                        </p:attrNameLst>
                                      </p:cBhvr>
                                      <p:to>
                                        <p:strVal val="visible"/>
                                      </p:to>
                                    </p:set>
                                    <p:anim calcmode="lin" valueType="num">
                                      <p:cBhvr>
                                        <p:cTn id="561" dur="10" fill="hold"/>
                                        <p:tgtEl>
                                          <p:spTgt spid="179"/>
                                        </p:tgtEl>
                                        <p:attrNameLst>
                                          <p:attrName>ppt_w</p:attrName>
                                        </p:attrNameLst>
                                      </p:cBhvr>
                                      <p:tavLst>
                                        <p:tav tm="0">
                                          <p:val>
                                            <p:fltVal val="0"/>
                                          </p:val>
                                        </p:tav>
                                        <p:tav tm="100000">
                                          <p:val>
                                            <p:strVal val="#ppt_w"/>
                                          </p:val>
                                        </p:tav>
                                      </p:tavLst>
                                    </p:anim>
                                    <p:anim calcmode="lin" valueType="num">
                                      <p:cBhvr>
                                        <p:cTn id="562" dur="10" fill="hold"/>
                                        <p:tgtEl>
                                          <p:spTgt spid="179"/>
                                        </p:tgtEl>
                                        <p:attrNameLst>
                                          <p:attrName>ppt_h</p:attrName>
                                        </p:attrNameLst>
                                      </p:cBhvr>
                                      <p:tavLst>
                                        <p:tav tm="0">
                                          <p:val>
                                            <p:fltVal val="0"/>
                                          </p:val>
                                        </p:tav>
                                        <p:tav tm="100000">
                                          <p:val>
                                            <p:strVal val="#ppt_h"/>
                                          </p:val>
                                        </p:tav>
                                      </p:tavLst>
                                    </p:anim>
                                    <p:animEffect transition="in" filter="fade">
                                      <p:cBhvr>
                                        <p:cTn id="563" dur="10"/>
                                        <p:tgtEl>
                                          <p:spTgt spid="179"/>
                                        </p:tgtEl>
                                      </p:cBhvr>
                                    </p:animEffect>
                                  </p:childTnLst>
                                </p:cTn>
                              </p:par>
                            </p:childTnLst>
                          </p:cTn>
                        </p:par>
                        <p:par>
                          <p:cTn id="564" fill="hold">
                            <p:stCondLst>
                              <p:cond delay="880"/>
                            </p:stCondLst>
                            <p:childTnLst>
                              <p:par>
                                <p:cTn id="565" presetID="53" presetClass="entr" presetSubtype="16" fill="hold" grpId="0" nodeType="afterEffect">
                                  <p:stCondLst>
                                    <p:cond delay="0"/>
                                  </p:stCondLst>
                                  <p:childTnLst>
                                    <p:set>
                                      <p:cBhvr>
                                        <p:cTn id="566" dur="1" fill="hold">
                                          <p:stCondLst>
                                            <p:cond delay="0"/>
                                          </p:stCondLst>
                                        </p:cTn>
                                        <p:tgtEl>
                                          <p:spTgt spid="180"/>
                                        </p:tgtEl>
                                        <p:attrNameLst>
                                          <p:attrName>style.visibility</p:attrName>
                                        </p:attrNameLst>
                                      </p:cBhvr>
                                      <p:to>
                                        <p:strVal val="visible"/>
                                      </p:to>
                                    </p:set>
                                    <p:anim calcmode="lin" valueType="num">
                                      <p:cBhvr>
                                        <p:cTn id="567" dur="10" fill="hold"/>
                                        <p:tgtEl>
                                          <p:spTgt spid="180"/>
                                        </p:tgtEl>
                                        <p:attrNameLst>
                                          <p:attrName>ppt_w</p:attrName>
                                        </p:attrNameLst>
                                      </p:cBhvr>
                                      <p:tavLst>
                                        <p:tav tm="0">
                                          <p:val>
                                            <p:fltVal val="0"/>
                                          </p:val>
                                        </p:tav>
                                        <p:tav tm="100000">
                                          <p:val>
                                            <p:strVal val="#ppt_w"/>
                                          </p:val>
                                        </p:tav>
                                      </p:tavLst>
                                    </p:anim>
                                    <p:anim calcmode="lin" valueType="num">
                                      <p:cBhvr>
                                        <p:cTn id="568" dur="10" fill="hold"/>
                                        <p:tgtEl>
                                          <p:spTgt spid="180"/>
                                        </p:tgtEl>
                                        <p:attrNameLst>
                                          <p:attrName>ppt_h</p:attrName>
                                        </p:attrNameLst>
                                      </p:cBhvr>
                                      <p:tavLst>
                                        <p:tav tm="0">
                                          <p:val>
                                            <p:fltVal val="0"/>
                                          </p:val>
                                        </p:tav>
                                        <p:tav tm="100000">
                                          <p:val>
                                            <p:strVal val="#ppt_h"/>
                                          </p:val>
                                        </p:tav>
                                      </p:tavLst>
                                    </p:anim>
                                    <p:animEffect transition="in" filter="fade">
                                      <p:cBhvr>
                                        <p:cTn id="569" dur="10"/>
                                        <p:tgtEl>
                                          <p:spTgt spid="180"/>
                                        </p:tgtEl>
                                      </p:cBhvr>
                                    </p:animEffect>
                                  </p:childTnLst>
                                </p:cTn>
                              </p:par>
                            </p:childTnLst>
                          </p:cTn>
                        </p:par>
                        <p:par>
                          <p:cTn id="570" fill="hold">
                            <p:stCondLst>
                              <p:cond delay="890"/>
                            </p:stCondLst>
                            <p:childTnLst>
                              <p:par>
                                <p:cTn id="571" presetID="53" presetClass="entr" presetSubtype="16" fill="hold" grpId="0" nodeType="afterEffect">
                                  <p:stCondLst>
                                    <p:cond delay="0"/>
                                  </p:stCondLst>
                                  <p:childTnLst>
                                    <p:set>
                                      <p:cBhvr>
                                        <p:cTn id="572" dur="1" fill="hold">
                                          <p:stCondLst>
                                            <p:cond delay="0"/>
                                          </p:stCondLst>
                                        </p:cTn>
                                        <p:tgtEl>
                                          <p:spTgt spid="181"/>
                                        </p:tgtEl>
                                        <p:attrNameLst>
                                          <p:attrName>style.visibility</p:attrName>
                                        </p:attrNameLst>
                                      </p:cBhvr>
                                      <p:to>
                                        <p:strVal val="visible"/>
                                      </p:to>
                                    </p:set>
                                    <p:anim calcmode="lin" valueType="num">
                                      <p:cBhvr>
                                        <p:cTn id="573" dur="10" fill="hold"/>
                                        <p:tgtEl>
                                          <p:spTgt spid="181"/>
                                        </p:tgtEl>
                                        <p:attrNameLst>
                                          <p:attrName>ppt_w</p:attrName>
                                        </p:attrNameLst>
                                      </p:cBhvr>
                                      <p:tavLst>
                                        <p:tav tm="0">
                                          <p:val>
                                            <p:fltVal val="0"/>
                                          </p:val>
                                        </p:tav>
                                        <p:tav tm="100000">
                                          <p:val>
                                            <p:strVal val="#ppt_w"/>
                                          </p:val>
                                        </p:tav>
                                      </p:tavLst>
                                    </p:anim>
                                    <p:anim calcmode="lin" valueType="num">
                                      <p:cBhvr>
                                        <p:cTn id="574" dur="10" fill="hold"/>
                                        <p:tgtEl>
                                          <p:spTgt spid="181"/>
                                        </p:tgtEl>
                                        <p:attrNameLst>
                                          <p:attrName>ppt_h</p:attrName>
                                        </p:attrNameLst>
                                      </p:cBhvr>
                                      <p:tavLst>
                                        <p:tav tm="0">
                                          <p:val>
                                            <p:fltVal val="0"/>
                                          </p:val>
                                        </p:tav>
                                        <p:tav tm="100000">
                                          <p:val>
                                            <p:strVal val="#ppt_h"/>
                                          </p:val>
                                        </p:tav>
                                      </p:tavLst>
                                    </p:anim>
                                    <p:animEffect transition="in" filter="fade">
                                      <p:cBhvr>
                                        <p:cTn id="575" dur="10"/>
                                        <p:tgtEl>
                                          <p:spTgt spid="181"/>
                                        </p:tgtEl>
                                      </p:cBhvr>
                                    </p:animEffect>
                                  </p:childTnLst>
                                </p:cTn>
                              </p:par>
                            </p:childTnLst>
                          </p:cTn>
                        </p:par>
                        <p:par>
                          <p:cTn id="576" fill="hold">
                            <p:stCondLst>
                              <p:cond delay="900"/>
                            </p:stCondLst>
                            <p:childTnLst>
                              <p:par>
                                <p:cTn id="577" presetID="53" presetClass="entr" presetSubtype="16" fill="hold" grpId="0" nodeType="afterEffect">
                                  <p:stCondLst>
                                    <p:cond delay="0"/>
                                  </p:stCondLst>
                                  <p:childTnLst>
                                    <p:set>
                                      <p:cBhvr>
                                        <p:cTn id="578" dur="1" fill="hold">
                                          <p:stCondLst>
                                            <p:cond delay="0"/>
                                          </p:stCondLst>
                                        </p:cTn>
                                        <p:tgtEl>
                                          <p:spTgt spid="182"/>
                                        </p:tgtEl>
                                        <p:attrNameLst>
                                          <p:attrName>style.visibility</p:attrName>
                                        </p:attrNameLst>
                                      </p:cBhvr>
                                      <p:to>
                                        <p:strVal val="visible"/>
                                      </p:to>
                                    </p:set>
                                    <p:anim calcmode="lin" valueType="num">
                                      <p:cBhvr>
                                        <p:cTn id="579" dur="10" fill="hold"/>
                                        <p:tgtEl>
                                          <p:spTgt spid="182"/>
                                        </p:tgtEl>
                                        <p:attrNameLst>
                                          <p:attrName>ppt_w</p:attrName>
                                        </p:attrNameLst>
                                      </p:cBhvr>
                                      <p:tavLst>
                                        <p:tav tm="0">
                                          <p:val>
                                            <p:fltVal val="0"/>
                                          </p:val>
                                        </p:tav>
                                        <p:tav tm="100000">
                                          <p:val>
                                            <p:strVal val="#ppt_w"/>
                                          </p:val>
                                        </p:tav>
                                      </p:tavLst>
                                    </p:anim>
                                    <p:anim calcmode="lin" valueType="num">
                                      <p:cBhvr>
                                        <p:cTn id="580" dur="10" fill="hold"/>
                                        <p:tgtEl>
                                          <p:spTgt spid="182"/>
                                        </p:tgtEl>
                                        <p:attrNameLst>
                                          <p:attrName>ppt_h</p:attrName>
                                        </p:attrNameLst>
                                      </p:cBhvr>
                                      <p:tavLst>
                                        <p:tav tm="0">
                                          <p:val>
                                            <p:fltVal val="0"/>
                                          </p:val>
                                        </p:tav>
                                        <p:tav tm="100000">
                                          <p:val>
                                            <p:strVal val="#ppt_h"/>
                                          </p:val>
                                        </p:tav>
                                      </p:tavLst>
                                    </p:anim>
                                    <p:animEffect transition="in" filter="fade">
                                      <p:cBhvr>
                                        <p:cTn id="581" dur="10"/>
                                        <p:tgtEl>
                                          <p:spTgt spid="182"/>
                                        </p:tgtEl>
                                      </p:cBhvr>
                                    </p:animEffect>
                                  </p:childTnLst>
                                </p:cTn>
                              </p:par>
                            </p:childTnLst>
                          </p:cTn>
                        </p:par>
                        <p:par>
                          <p:cTn id="582" fill="hold">
                            <p:stCondLst>
                              <p:cond delay="910"/>
                            </p:stCondLst>
                            <p:childTnLst>
                              <p:par>
                                <p:cTn id="583" presetID="53" presetClass="entr" presetSubtype="16" fill="hold" grpId="0" nodeType="afterEffect">
                                  <p:stCondLst>
                                    <p:cond delay="0"/>
                                  </p:stCondLst>
                                  <p:childTnLst>
                                    <p:set>
                                      <p:cBhvr>
                                        <p:cTn id="584" dur="1" fill="hold">
                                          <p:stCondLst>
                                            <p:cond delay="0"/>
                                          </p:stCondLst>
                                        </p:cTn>
                                        <p:tgtEl>
                                          <p:spTgt spid="183"/>
                                        </p:tgtEl>
                                        <p:attrNameLst>
                                          <p:attrName>style.visibility</p:attrName>
                                        </p:attrNameLst>
                                      </p:cBhvr>
                                      <p:to>
                                        <p:strVal val="visible"/>
                                      </p:to>
                                    </p:set>
                                    <p:anim calcmode="lin" valueType="num">
                                      <p:cBhvr>
                                        <p:cTn id="585" dur="10" fill="hold"/>
                                        <p:tgtEl>
                                          <p:spTgt spid="183"/>
                                        </p:tgtEl>
                                        <p:attrNameLst>
                                          <p:attrName>ppt_w</p:attrName>
                                        </p:attrNameLst>
                                      </p:cBhvr>
                                      <p:tavLst>
                                        <p:tav tm="0">
                                          <p:val>
                                            <p:fltVal val="0"/>
                                          </p:val>
                                        </p:tav>
                                        <p:tav tm="100000">
                                          <p:val>
                                            <p:strVal val="#ppt_w"/>
                                          </p:val>
                                        </p:tav>
                                      </p:tavLst>
                                    </p:anim>
                                    <p:anim calcmode="lin" valueType="num">
                                      <p:cBhvr>
                                        <p:cTn id="586" dur="10" fill="hold"/>
                                        <p:tgtEl>
                                          <p:spTgt spid="183"/>
                                        </p:tgtEl>
                                        <p:attrNameLst>
                                          <p:attrName>ppt_h</p:attrName>
                                        </p:attrNameLst>
                                      </p:cBhvr>
                                      <p:tavLst>
                                        <p:tav tm="0">
                                          <p:val>
                                            <p:fltVal val="0"/>
                                          </p:val>
                                        </p:tav>
                                        <p:tav tm="100000">
                                          <p:val>
                                            <p:strVal val="#ppt_h"/>
                                          </p:val>
                                        </p:tav>
                                      </p:tavLst>
                                    </p:anim>
                                    <p:animEffect transition="in" filter="fade">
                                      <p:cBhvr>
                                        <p:cTn id="587" dur="10"/>
                                        <p:tgtEl>
                                          <p:spTgt spid="183"/>
                                        </p:tgtEl>
                                      </p:cBhvr>
                                    </p:animEffect>
                                  </p:childTnLst>
                                </p:cTn>
                              </p:par>
                            </p:childTnLst>
                          </p:cTn>
                        </p:par>
                        <p:par>
                          <p:cTn id="588" fill="hold">
                            <p:stCondLst>
                              <p:cond delay="920"/>
                            </p:stCondLst>
                            <p:childTnLst>
                              <p:par>
                                <p:cTn id="589" presetID="53" presetClass="entr" presetSubtype="16" fill="hold" grpId="0" nodeType="afterEffect">
                                  <p:stCondLst>
                                    <p:cond delay="0"/>
                                  </p:stCondLst>
                                  <p:childTnLst>
                                    <p:set>
                                      <p:cBhvr>
                                        <p:cTn id="590" dur="1" fill="hold">
                                          <p:stCondLst>
                                            <p:cond delay="0"/>
                                          </p:stCondLst>
                                        </p:cTn>
                                        <p:tgtEl>
                                          <p:spTgt spid="184"/>
                                        </p:tgtEl>
                                        <p:attrNameLst>
                                          <p:attrName>style.visibility</p:attrName>
                                        </p:attrNameLst>
                                      </p:cBhvr>
                                      <p:to>
                                        <p:strVal val="visible"/>
                                      </p:to>
                                    </p:set>
                                    <p:anim calcmode="lin" valueType="num">
                                      <p:cBhvr>
                                        <p:cTn id="591" dur="10" fill="hold"/>
                                        <p:tgtEl>
                                          <p:spTgt spid="184"/>
                                        </p:tgtEl>
                                        <p:attrNameLst>
                                          <p:attrName>ppt_w</p:attrName>
                                        </p:attrNameLst>
                                      </p:cBhvr>
                                      <p:tavLst>
                                        <p:tav tm="0">
                                          <p:val>
                                            <p:fltVal val="0"/>
                                          </p:val>
                                        </p:tav>
                                        <p:tav tm="100000">
                                          <p:val>
                                            <p:strVal val="#ppt_w"/>
                                          </p:val>
                                        </p:tav>
                                      </p:tavLst>
                                    </p:anim>
                                    <p:anim calcmode="lin" valueType="num">
                                      <p:cBhvr>
                                        <p:cTn id="592" dur="10" fill="hold"/>
                                        <p:tgtEl>
                                          <p:spTgt spid="184"/>
                                        </p:tgtEl>
                                        <p:attrNameLst>
                                          <p:attrName>ppt_h</p:attrName>
                                        </p:attrNameLst>
                                      </p:cBhvr>
                                      <p:tavLst>
                                        <p:tav tm="0">
                                          <p:val>
                                            <p:fltVal val="0"/>
                                          </p:val>
                                        </p:tav>
                                        <p:tav tm="100000">
                                          <p:val>
                                            <p:strVal val="#ppt_h"/>
                                          </p:val>
                                        </p:tav>
                                      </p:tavLst>
                                    </p:anim>
                                    <p:animEffect transition="in" filter="fade">
                                      <p:cBhvr>
                                        <p:cTn id="593" dur="10"/>
                                        <p:tgtEl>
                                          <p:spTgt spid="184"/>
                                        </p:tgtEl>
                                      </p:cBhvr>
                                    </p:animEffect>
                                  </p:childTnLst>
                                </p:cTn>
                              </p:par>
                            </p:childTnLst>
                          </p:cTn>
                        </p:par>
                        <p:par>
                          <p:cTn id="594" fill="hold">
                            <p:stCondLst>
                              <p:cond delay="930"/>
                            </p:stCondLst>
                            <p:childTnLst>
                              <p:par>
                                <p:cTn id="595" presetID="53" presetClass="entr" presetSubtype="16" fill="hold" grpId="0" nodeType="afterEffect">
                                  <p:stCondLst>
                                    <p:cond delay="0"/>
                                  </p:stCondLst>
                                  <p:childTnLst>
                                    <p:set>
                                      <p:cBhvr>
                                        <p:cTn id="596" dur="1" fill="hold">
                                          <p:stCondLst>
                                            <p:cond delay="0"/>
                                          </p:stCondLst>
                                        </p:cTn>
                                        <p:tgtEl>
                                          <p:spTgt spid="185"/>
                                        </p:tgtEl>
                                        <p:attrNameLst>
                                          <p:attrName>style.visibility</p:attrName>
                                        </p:attrNameLst>
                                      </p:cBhvr>
                                      <p:to>
                                        <p:strVal val="visible"/>
                                      </p:to>
                                    </p:set>
                                    <p:anim calcmode="lin" valueType="num">
                                      <p:cBhvr>
                                        <p:cTn id="597" dur="10" fill="hold"/>
                                        <p:tgtEl>
                                          <p:spTgt spid="185"/>
                                        </p:tgtEl>
                                        <p:attrNameLst>
                                          <p:attrName>ppt_w</p:attrName>
                                        </p:attrNameLst>
                                      </p:cBhvr>
                                      <p:tavLst>
                                        <p:tav tm="0">
                                          <p:val>
                                            <p:fltVal val="0"/>
                                          </p:val>
                                        </p:tav>
                                        <p:tav tm="100000">
                                          <p:val>
                                            <p:strVal val="#ppt_w"/>
                                          </p:val>
                                        </p:tav>
                                      </p:tavLst>
                                    </p:anim>
                                    <p:anim calcmode="lin" valueType="num">
                                      <p:cBhvr>
                                        <p:cTn id="598" dur="10" fill="hold"/>
                                        <p:tgtEl>
                                          <p:spTgt spid="185"/>
                                        </p:tgtEl>
                                        <p:attrNameLst>
                                          <p:attrName>ppt_h</p:attrName>
                                        </p:attrNameLst>
                                      </p:cBhvr>
                                      <p:tavLst>
                                        <p:tav tm="0">
                                          <p:val>
                                            <p:fltVal val="0"/>
                                          </p:val>
                                        </p:tav>
                                        <p:tav tm="100000">
                                          <p:val>
                                            <p:strVal val="#ppt_h"/>
                                          </p:val>
                                        </p:tav>
                                      </p:tavLst>
                                    </p:anim>
                                    <p:animEffect transition="in" filter="fade">
                                      <p:cBhvr>
                                        <p:cTn id="599" dur="10"/>
                                        <p:tgtEl>
                                          <p:spTgt spid="185"/>
                                        </p:tgtEl>
                                      </p:cBhvr>
                                    </p:animEffect>
                                  </p:childTnLst>
                                </p:cTn>
                              </p:par>
                            </p:childTnLst>
                          </p:cTn>
                        </p:par>
                        <p:par>
                          <p:cTn id="600" fill="hold">
                            <p:stCondLst>
                              <p:cond delay="940"/>
                            </p:stCondLst>
                            <p:childTnLst>
                              <p:par>
                                <p:cTn id="601" presetID="53" presetClass="entr" presetSubtype="16" fill="hold" grpId="0" nodeType="afterEffect">
                                  <p:stCondLst>
                                    <p:cond delay="0"/>
                                  </p:stCondLst>
                                  <p:childTnLst>
                                    <p:set>
                                      <p:cBhvr>
                                        <p:cTn id="602" dur="1" fill="hold">
                                          <p:stCondLst>
                                            <p:cond delay="0"/>
                                          </p:stCondLst>
                                        </p:cTn>
                                        <p:tgtEl>
                                          <p:spTgt spid="188"/>
                                        </p:tgtEl>
                                        <p:attrNameLst>
                                          <p:attrName>style.visibility</p:attrName>
                                        </p:attrNameLst>
                                      </p:cBhvr>
                                      <p:to>
                                        <p:strVal val="visible"/>
                                      </p:to>
                                    </p:set>
                                    <p:anim calcmode="lin" valueType="num">
                                      <p:cBhvr>
                                        <p:cTn id="603" dur="10" fill="hold"/>
                                        <p:tgtEl>
                                          <p:spTgt spid="188"/>
                                        </p:tgtEl>
                                        <p:attrNameLst>
                                          <p:attrName>ppt_w</p:attrName>
                                        </p:attrNameLst>
                                      </p:cBhvr>
                                      <p:tavLst>
                                        <p:tav tm="0">
                                          <p:val>
                                            <p:fltVal val="0"/>
                                          </p:val>
                                        </p:tav>
                                        <p:tav tm="100000">
                                          <p:val>
                                            <p:strVal val="#ppt_w"/>
                                          </p:val>
                                        </p:tav>
                                      </p:tavLst>
                                    </p:anim>
                                    <p:anim calcmode="lin" valueType="num">
                                      <p:cBhvr>
                                        <p:cTn id="604" dur="10" fill="hold"/>
                                        <p:tgtEl>
                                          <p:spTgt spid="188"/>
                                        </p:tgtEl>
                                        <p:attrNameLst>
                                          <p:attrName>ppt_h</p:attrName>
                                        </p:attrNameLst>
                                      </p:cBhvr>
                                      <p:tavLst>
                                        <p:tav tm="0">
                                          <p:val>
                                            <p:fltVal val="0"/>
                                          </p:val>
                                        </p:tav>
                                        <p:tav tm="100000">
                                          <p:val>
                                            <p:strVal val="#ppt_h"/>
                                          </p:val>
                                        </p:tav>
                                      </p:tavLst>
                                    </p:anim>
                                    <p:animEffect transition="in" filter="fade">
                                      <p:cBhvr>
                                        <p:cTn id="605" dur="10"/>
                                        <p:tgtEl>
                                          <p:spTgt spid="188"/>
                                        </p:tgtEl>
                                      </p:cBhvr>
                                    </p:animEffect>
                                  </p:childTnLst>
                                </p:cTn>
                              </p:par>
                            </p:childTnLst>
                          </p:cTn>
                        </p:par>
                        <p:par>
                          <p:cTn id="606" fill="hold">
                            <p:stCondLst>
                              <p:cond delay="950"/>
                            </p:stCondLst>
                            <p:childTnLst>
                              <p:par>
                                <p:cTn id="607" presetID="53" presetClass="entr" presetSubtype="16" fill="hold" grpId="0" nodeType="afterEffect">
                                  <p:stCondLst>
                                    <p:cond delay="0"/>
                                  </p:stCondLst>
                                  <p:childTnLst>
                                    <p:set>
                                      <p:cBhvr>
                                        <p:cTn id="608" dur="1" fill="hold">
                                          <p:stCondLst>
                                            <p:cond delay="0"/>
                                          </p:stCondLst>
                                        </p:cTn>
                                        <p:tgtEl>
                                          <p:spTgt spid="189"/>
                                        </p:tgtEl>
                                        <p:attrNameLst>
                                          <p:attrName>style.visibility</p:attrName>
                                        </p:attrNameLst>
                                      </p:cBhvr>
                                      <p:to>
                                        <p:strVal val="visible"/>
                                      </p:to>
                                    </p:set>
                                    <p:anim calcmode="lin" valueType="num">
                                      <p:cBhvr>
                                        <p:cTn id="609" dur="10" fill="hold"/>
                                        <p:tgtEl>
                                          <p:spTgt spid="189"/>
                                        </p:tgtEl>
                                        <p:attrNameLst>
                                          <p:attrName>ppt_w</p:attrName>
                                        </p:attrNameLst>
                                      </p:cBhvr>
                                      <p:tavLst>
                                        <p:tav tm="0">
                                          <p:val>
                                            <p:fltVal val="0"/>
                                          </p:val>
                                        </p:tav>
                                        <p:tav tm="100000">
                                          <p:val>
                                            <p:strVal val="#ppt_w"/>
                                          </p:val>
                                        </p:tav>
                                      </p:tavLst>
                                    </p:anim>
                                    <p:anim calcmode="lin" valueType="num">
                                      <p:cBhvr>
                                        <p:cTn id="610" dur="10" fill="hold"/>
                                        <p:tgtEl>
                                          <p:spTgt spid="189"/>
                                        </p:tgtEl>
                                        <p:attrNameLst>
                                          <p:attrName>ppt_h</p:attrName>
                                        </p:attrNameLst>
                                      </p:cBhvr>
                                      <p:tavLst>
                                        <p:tav tm="0">
                                          <p:val>
                                            <p:fltVal val="0"/>
                                          </p:val>
                                        </p:tav>
                                        <p:tav tm="100000">
                                          <p:val>
                                            <p:strVal val="#ppt_h"/>
                                          </p:val>
                                        </p:tav>
                                      </p:tavLst>
                                    </p:anim>
                                    <p:animEffect transition="in" filter="fade">
                                      <p:cBhvr>
                                        <p:cTn id="611" dur="10"/>
                                        <p:tgtEl>
                                          <p:spTgt spid="189"/>
                                        </p:tgtEl>
                                      </p:cBhvr>
                                    </p:animEffect>
                                  </p:childTnLst>
                                </p:cTn>
                              </p:par>
                            </p:childTnLst>
                          </p:cTn>
                        </p:par>
                        <p:par>
                          <p:cTn id="612" fill="hold">
                            <p:stCondLst>
                              <p:cond delay="960"/>
                            </p:stCondLst>
                            <p:childTnLst>
                              <p:par>
                                <p:cTn id="613" presetID="53" presetClass="entr" presetSubtype="16" fill="hold" grpId="0" nodeType="afterEffect">
                                  <p:stCondLst>
                                    <p:cond delay="0"/>
                                  </p:stCondLst>
                                  <p:childTnLst>
                                    <p:set>
                                      <p:cBhvr>
                                        <p:cTn id="614" dur="1" fill="hold">
                                          <p:stCondLst>
                                            <p:cond delay="0"/>
                                          </p:stCondLst>
                                        </p:cTn>
                                        <p:tgtEl>
                                          <p:spTgt spid="190"/>
                                        </p:tgtEl>
                                        <p:attrNameLst>
                                          <p:attrName>style.visibility</p:attrName>
                                        </p:attrNameLst>
                                      </p:cBhvr>
                                      <p:to>
                                        <p:strVal val="visible"/>
                                      </p:to>
                                    </p:set>
                                    <p:anim calcmode="lin" valueType="num">
                                      <p:cBhvr>
                                        <p:cTn id="615" dur="10" fill="hold"/>
                                        <p:tgtEl>
                                          <p:spTgt spid="190"/>
                                        </p:tgtEl>
                                        <p:attrNameLst>
                                          <p:attrName>ppt_w</p:attrName>
                                        </p:attrNameLst>
                                      </p:cBhvr>
                                      <p:tavLst>
                                        <p:tav tm="0">
                                          <p:val>
                                            <p:fltVal val="0"/>
                                          </p:val>
                                        </p:tav>
                                        <p:tav tm="100000">
                                          <p:val>
                                            <p:strVal val="#ppt_w"/>
                                          </p:val>
                                        </p:tav>
                                      </p:tavLst>
                                    </p:anim>
                                    <p:anim calcmode="lin" valueType="num">
                                      <p:cBhvr>
                                        <p:cTn id="616" dur="10" fill="hold"/>
                                        <p:tgtEl>
                                          <p:spTgt spid="190"/>
                                        </p:tgtEl>
                                        <p:attrNameLst>
                                          <p:attrName>ppt_h</p:attrName>
                                        </p:attrNameLst>
                                      </p:cBhvr>
                                      <p:tavLst>
                                        <p:tav tm="0">
                                          <p:val>
                                            <p:fltVal val="0"/>
                                          </p:val>
                                        </p:tav>
                                        <p:tav tm="100000">
                                          <p:val>
                                            <p:strVal val="#ppt_h"/>
                                          </p:val>
                                        </p:tav>
                                      </p:tavLst>
                                    </p:anim>
                                    <p:animEffect transition="in" filter="fade">
                                      <p:cBhvr>
                                        <p:cTn id="617" dur="10"/>
                                        <p:tgtEl>
                                          <p:spTgt spid="190"/>
                                        </p:tgtEl>
                                      </p:cBhvr>
                                    </p:animEffect>
                                  </p:childTnLst>
                                </p:cTn>
                              </p:par>
                            </p:childTnLst>
                          </p:cTn>
                        </p:par>
                        <p:par>
                          <p:cTn id="618" fill="hold">
                            <p:stCondLst>
                              <p:cond delay="970"/>
                            </p:stCondLst>
                            <p:childTnLst>
                              <p:par>
                                <p:cTn id="619" presetID="53" presetClass="entr" presetSubtype="16" fill="hold" grpId="0" nodeType="afterEffect">
                                  <p:stCondLst>
                                    <p:cond delay="0"/>
                                  </p:stCondLst>
                                  <p:childTnLst>
                                    <p:set>
                                      <p:cBhvr>
                                        <p:cTn id="620" dur="1" fill="hold">
                                          <p:stCondLst>
                                            <p:cond delay="0"/>
                                          </p:stCondLst>
                                        </p:cTn>
                                        <p:tgtEl>
                                          <p:spTgt spid="191"/>
                                        </p:tgtEl>
                                        <p:attrNameLst>
                                          <p:attrName>style.visibility</p:attrName>
                                        </p:attrNameLst>
                                      </p:cBhvr>
                                      <p:to>
                                        <p:strVal val="visible"/>
                                      </p:to>
                                    </p:set>
                                    <p:anim calcmode="lin" valueType="num">
                                      <p:cBhvr>
                                        <p:cTn id="621" dur="10" fill="hold"/>
                                        <p:tgtEl>
                                          <p:spTgt spid="191"/>
                                        </p:tgtEl>
                                        <p:attrNameLst>
                                          <p:attrName>ppt_w</p:attrName>
                                        </p:attrNameLst>
                                      </p:cBhvr>
                                      <p:tavLst>
                                        <p:tav tm="0">
                                          <p:val>
                                            <p:fltVal val="0"/>
                                          </p:val>
                                        </p:tav>
                                        <p:tav tm="100000">
                                          <p:val>
                                            <p:strVal val="#ppt_w"/>
                                          </p:val>
                                        </p:tav>
                                      </p:tavLst>
                                    </p:anim>
                                    <p:anim calcmode="lin" valueType="num">
                                      <p:cBhvr>
                                        <p:cTn id="622" dur="10" fill="hold"/>
                                        <p:tgtEl>
                                          <p:spTgt spid="191"/>
                                        </p:tgtEl>
                                        <p:attrNameLst>
                                          <p:attrName>ppt_h</p:attrName>
                                        </p:attrNameLst>
                                      </p:cBhvr>
                                      <p:tavLst>
                                        <p:tav tm="0">
                                          <p:val>
                                            <p:fltVal val="0"/>
                                          </p:val>
                                        </p:tav>
                                        <p:tav tm="100000">
                                          <p:val>
                                            <p:strVal val="#ppt_h"/>
                                          </p:val>
                                        </p:tav>
                                      </p:tavLst>
                                    </p:anim>
                                    <p:animEffect transition="in" filter="fade">
                                      <p:cBhvr>
                                        <p:cTn id="623" dur="10"/>
                                        <p:tgtEl>
                                          <p:spTgt spid="191"/>
                                        </p:tgtEl>
                                      </p:cBhvr>
                                    </p:animEffect>
                                  </p:childTnLst>
                                </p:cTn>
                              </p:par>
                            </p:childTnLst>
                          </p:cTn>
                        </p:par>
                        <p:par>
                          <p:cTn id="624" fill="hold">
                            <p:stCondLst>
                              <p:cond delay="980"/>
                            </p:stCondLst>
                            <p:childTnLst>
                              <p:par>
                                <p:cTn id="625" presetID="53" presetClass="entr" presetSubtype="16" fill="hold" grpId="0" nodeType="afterEffect">
                                  <p:stCondLst>
                                    <p:cond delay="0"/>
                                  </p:stCondLst>
                                  <p:childTnLst>
                                    <p:set>
                                      <p:cBhvr>
                                        <p:cTn id="626" dur="1" fill="hold">
                                          <p:stCondLst>
                                            <p:cond delay="0"/>
                                          </p:stCondLst>
                                        </p:cTn>
                                        <p:tgtEl>
                                          <p:spTgt spid="192"/>
                                        </p:tgtEl>
                                        <p:attrNameLst>
                                          <p:attrName>style.visibility</p:attrName>
                                        </p:attrNameLst>
                                      </p:cBhvr>
                                      <p:to>
                                        <p:strVal val="visible"/>
                                      </p:to>
                                    </p:set>
                                    <p:anim calcmode="lin" valueType="num">
                                      <p:cBhvr>
                                        <p:cTn id="627" dur="10" fill="hold"/>
                                        <p:tgtEl>
                                          <p:spTgt spid="192"/>
                                        </p:tgtEl>
                                        <p:attrNameLst>
                                          <p:attrName>ppt_w</p:attrName>
                                        </p:attrNameLst>
                                      </p:cBhvr>
                                      <p:tavLst>
                                        <p:tav tm="0">
                                          <p:val>
                                            <p:fltVal val="0"/>
                                          </p:val>
                                        </p:tav>
                                        <p:tav tm="100000">
                                          <p:val>
                                            <p:strVal val="#ppt_w"/>
                                          </p:val>
                                        </p:tav>
                                      </p:tavLst>
                                    </p:anim>
                                    <p:anim calcmode="lin" valueType="num">
                                      <p:cBhvr>
                                        <p:cTn id="628" dur="10" fill="hold"/>
                                        <p:tgtEl>
                                          <p:spTgt spid="192"/>
                                        </p:tgtEl>
                                        <p:attrNameLst>
                                          <p:attrName>ppt_h</p:attrName>
                                        </p:attrNameLst>
                                      </p:cBhvr>
                                      <p:tavLst>
                                        <p:tav tm="0">
                                          <p:val>
                                            <p:fltVal val="0"/>
                                          </p:val>
                                        </p:tav>
                                        <p:tav tm="100000">
                                          <p:val>
                                            <p:strVal val="#ppt_h"/>
                                          </p:val>
                                        </p:tav>
                                      </p:tavLst>
                                    </p:anim>
                                    <p:animEffect transition="in" filter="fade">
                                      <p:cBhvr>
                                        <p:cTn id="629" dur="10"/>
                                        <p:tgtEl>
                                          <p:spTgt spid="192"/>
                                        </p:tgtEl>
                                      </p:cBhvr>
                                    </p:animEffect>
                                  </p:childTnLst>
                                </p:cTn>
                              </p:par>
                            </p:childTnLst>
                          </p:cTn>
                        </p:par>
                        <p:par>
                          <p:cTn id="630" fill="hold">
                            <p:stCondLst>
                              <p:cond delay="990"/>
                            </p:stCondLst>
                            <p:childTnLst>
                              <p:par>
                                <p:cTn id="631" presetID="53" presetClass="entr" presetSubtype="16" fill="hold" grpId="0" nodeType="afterEffect">
                                  <p:stCondLst>
                                    <p:cond delay="0"/>
                                  </p:stCondLst>
                                  <p:childTnLst>
                                    <p:set>
                                      <p:cBhvr>
                                        <p:cTn id="632" dur="1" fill="hold">
                                          <p:stCondLst>
                                            <p:cond delay="0"/>
                                          </p:stCondLst>
                                        </p:cTn>
                                        <p:tgtEl>
                                          <p:spTgt spid="193"/>
                                        </p:tgtEl>
                                        <p:attrNameLst>
                                          <p:attrName>style.visibility</p:attrName>
                                        </p:attrNameLst>
                                      </p:cBhvr>
                                      <p:to>
                                        <p:strVal val="visible"/>
                                      </p:to>
                                    </p:set>
                                    <p:anim calcmode="lin" valueType="num">
                                      <p:cBhvr>
                                        <p:cTn id="633" dur="10" fill="hold"/>
                                        <p:tgtEl>
                                          <p:spTgt spid="193"/>
                                        </p:tgtEl>
                                        <p:attrNameLst>
                                          <p:attrName>ppt_w</p:attrName>
                                        </p:attrNameLst>
                                      </p:cBhvr>
                                      <p:tavLst>
                                        <p:tav tm="0">
                                          <p:val>
                                            <p:fltVal val="0"/>
                                          </p:val>
                                        </p:tav>
                                        <p:tav tm="100000">
                                          <p:val>
                                            <p:strVal val="#ppt_w"/>
                                          </p:val>
                                        </p:tav>
                                      </p:tavLst>
                                    </p:anim>
                                    <p:anim calcmode="lin" valueType="num">
                                      <p:cBhvr>
                                        <p:cTn id="634" dur="10" fill="hold"/>
                                        <p:tgtEl>
                                          <p:spTgt spid="193"/>
                                        </p:tgtEl>
                                        <p:attrNameLst>
                                          <p:attrName>ppt_h</p:attrName>
                                        </p:attrNameLst>
                                      </p:cBhvr>
                                      <p:tavLst>
                                        <p:tav tm="0">
                                          <p:val>
                                            <p:fltVal val="0"/>
                                          </p:val>
                                        </p:tav>
                                        <p:tav tm="100000">
                                          <p:val>
                                            <p:strVal val="#ppt_h"/>
                                          </p:val>
                                        </p:tav>
                                      </p:tavLst>
                                    </p:anim>
                                    <p:animEffect transition="in" filter="fade">
                                      <p:cBhvr>
                                        <p:cTn id="635" dur="10"/>
                                        <p:tgtEl>
                                          <p:spTgt spid="193"/>
                                        </p:tgtEl>
                                      </p:cBhvr>
                                    </p:animEffect>
                                  </p:childTnLst>
                                </p:cTn>
                              </p:par>
                            </p:childTnLst>
                          </p:cTn>
                        </p:par>
                        <p:par>
                          <p:cTn id="636" fill="hold">
                            <p:stCondLst>
                              <p:cond delay="1000"/>
                            </p:stCondLst>
                            <p:childTnLst>
                              <p:par>
                                <p:cTn id="637" presetID="53" presetClass="entr" presetSubtype="16" fill="hold" grpId="0" nodeType="afterEffect">
                                  <p:stCondLst>
                                    <p:cond delay="0"/>
                                  </p:stCondLst>
                                  <p:childTnLst>
                                    <p:set>
                                      <p:cBhvr>
                                        <p:cTn id="638" dur="1" fill="hold">
                                          <p:stCondLst>
                                            <p:cond delay="0"/>
                                          </p:stCondLst>
                                        </p:cTn>
                                        <p:tgtEl>
                                          <p:spTgt spid="194"/>
                                        </p:tgtEl>
                                        <p:attrNameLst>
                                          <p:attrName>style.visibility</p:attrName>
                                        </p:attrNameLst>
                                      </p:cBhvr>
                                      <p:to>
                                        <p:strVal val="visible"/>
                                      </p:to>
                                    </p:set>
                                    <p:anim calcmode="lin" valueType="num">
                                      <p:cBhvr>
                                        <p:cTn id="639" dur="10" fill="hold"/>
                                        <p:tgtEl>
                                          <p:spTgt spid="194"/>
                                        </p:tgtEl>
                                        <p:attrNameLst>
                                          <p:attrName>ppt_w</p:attrName>
                                        </p:attrNameLst>
                                      </p:cBhvr>
                                      <p:tavLst>
                                        <p:tav tm="0">
                                          <p:val>
                                            <p:fltVal val="0"/>
                                          </p:val>
                                        </p:tav>
                                        <p:tav tm="100000">
                                          <p:val>
                                            <p:strVal val="#ppt_w"/>
                                          </p:val>
                                        </p:tav>
                                      </p:tavLst>
                                    </p:anim>
                                    <p:anim calcmode="lin" valueType="num">
                                      <p:cBhvr>
                                        <p:cTn id="640" dur="10" fill="hold"/>
                                        <p:tgtEl>
                                          <p:spTgt spid="194"/>
                                        </p:tgtEl>
                                        <p:attrNameLst>
                                          <p:attrName>ppt_h</p:attrName>
                                        </p:attrNameLst>
                                      </p:cBhvr>
                                      <p:tavLst>
                                        <p:tav tm="0">
                                          <p:val>
                                            <p:fltVal val="0"/>
                                          </p:val>
                                        </p:tav>
                                        <p:tav tm="100000">
                                          <p:val>
                                            <p:strVal val="#ppt_h"/>
                                          </p:val>
                                        </p:tav>
                                      </p:tavLst>
                                    </p:anim>
                                    <p:animEffect transition="in" filter="fade">
                                      <p:cBhvr>
                                        <p:cTn id="641" dur="10"/>
                                        <p:tgtEl>
                                          <p:spTgt spid="194"/>
                                        </p:tgtEl>
                                      </p:cBhvr>
                                    </p:animEffect>
                                  </p:childTnLst>
                                </p:cTn>
                              </p:par>
                            </p:childTnLst>
                          </p:cTn>
                        </p:par>
                        <p:par>
                          <p:cTn id="642" fill="hold">
                            <p:stCondLst>
                              <p:cond delay="1010"/>
                            </p:stCondLst>
                            <p:childTnLst>
                              <p:par>
                                <p:cTn id="643" presetID="53" presetClass="entr" presetSubtype="16" fill="hold" grpId="0" nodeType="afterEffect">
                                  <p:stCondLst>
                                    <p:cond delay="0"/>
                                  </p:stCondLst>
                                  <p:childTnLst>
                                    <p:set>
                                      <p:cBhvr>
                                        <p:cTn id="644" dur="1" fill="hold">
                                          <p:stCondLst>
                                            <p:cond delay="0"/>
                                          </p:stCondLst>
                                        </p:cTn>
                                        <p:tgtEl>
                                          <p:spTgt spid="195"/>
                                        </p:tgtEl>
                                        <p:attrNameLst>
                                          <p:attrName>style.visibility</p:attrName>
                                        </p:attrNameLst>
                                      </p:cBhvr>
                                      <p:to>
                                        <p:strVal val="visible"/>
                                      </p:to>
                                    </p:set>
                                    <p:anim calcmode="lin" valueType="num">
                                      <p:cBhvr>
                                        <p:cTn id="645" dur="10" fill="hold"/>
                                        <p:tgtEl>
                                          <p:spTgt spid="195"/>
                                        </p:tgtEl>
                                        <p:attrNameLst>
                                          <p:attrName>ppt_w</p:attrName>
                                        </p:attrNameLst>
                                      </p:cBhvr>
                                      <p:tavLst>
                                        <p:tav tm="0">
                                          <p:val>
                                            <p:fltVal val="0"/>
                                          </p:val>
                                        </p:tav>
                                        <p:tav tm="100000">
                                          <p:val>
                                            <p:strVal val="#ppt_w"/>
                                          </p:val>
                                        </p:tav>
                                      </p:tavLst>
                                    </p:anim>
                                    <p:anim calcmode="lin" valueType="num">
                                      <p:cBhvr>
                                        <p:cTn id="646" dur="10" fill="hold"/>
                                        <p:tgtEl>
                                          <p:spTgt spid="195"/>
                                        </p:tgtEl>
                                        <p:attrNameLst>
                                          <p:attrName>ppt_h</p:attrName>
                                        </p:attrNameLst>
                                      </p:cBhvr>
                                      <p:tavLst>
                                        <p:tav tm="0">
                                          <p:val>
                                            <p:fltVal val="0"/>
                                          </p:val>
                                        </p:tav>
                                        <p:tav tm="100000">
                                          <p:val>
                                            <p:strVal val="#ppt_h"/>
                                          </p:val>
                                        </p:tav>
                                      </p:tavLst>
                                    </p:anim>
                                    <p:animEffect transition="in" filter="fade">
                                      <p:cBhvr>
                                        <p:cTn id="647" dur="10"/>
                                        <p:tgtEl>
                                          <p:spTgt spid="195"/>
                                        </p:tgtEl>
                                      </p:cBhvr>
                                    </p:animEffect>
                                  </p:childTnLst>
                                </p:cTn>
                              </p:par>
                            </p:childTnLst>
                          </p:cTn>
                        </p:par>
                        <p:par>
                          <p:cTn id="648" fill="hold">
                            <p:stCondLst>
                              <p:cond delay="1020"/>
                            </p:stCondLst>
                            <p:childTnLst>
                              <p:par>
                                <p:cTn id="649" presetID="53" presetClass="entr" presetSubtype="16" fill="hold" grpId="0" nodeType="afterEffect">
                                  <p:stCondLst>
                                    <p:cond delay="0"/>
                                  </p:stCondLst>
                                  <p:childTnLst>
                                    <p:set>
                                      <p:cBhvr>
                                        <p:cTn id="650" dur="1" fill="hold">
                                          <p:stCondLst>
                                            <p:cond delay="0"/>
                                          </p:stCondLst>
                                        </p:cTn>
                                        <p:tgtEl>
                                          <p:spTgt spid="196"/>
                                        </p:tgtEl>
                                        <p:attrNameLst>
                                          <p:attrName>style.visibility</p:attrName>
                                        </p:attrNameLst>
                                      </p:cBhvr>
                                      <p:to>
                                        <p:strVal val="visible"/>
                                      </p:to>
                                    </p:set>
                                    <p:anim calcmode="lin" valueType="num">
                                      <p:cBhvr>
                                        <p:cTn id="651" dur="10" fill="hold"/>
                                        <p:tgtEl>
                                          <p:spTgt spid="196"/>
                                        </p:tgtEl>
                                        <p:attrNameLst>
                                          <p:attrName>ppt_w</p:attrName>
                                        </p:attrNameLst>
                                      </p:cBhvr>
                                      <p:tavLst>
                                        <p:tav tm="0">
                                          <p:val>
                                            <p:fltVal val="0"/>
                                          </p:val>
                                        </p:tav>
                                        <p:tav tm="100000">
                                          <p:val>
                                            <p:strVal val="#ppt_w"/>
                                          </p:val>
                                        </p:tav>
                                      </p:tavLst>
                                    </p:anim>
                                    <p:anim calcmode="lin" valueType="num">
                                      <p:cBhvr>
                                        <p:cTn id="652" dur="10" fill="hold"/>
                                        <p:tgtEl>
                                          <p:spTgt spid="196"/>
                                        </p:tgtEl>
                                        <p:attrNameLst>
                                          <p:attrName>ppt_h</p:attrName>
                                        </p:attrNameLst>
                                      </p:cBhvr>
                                      <p:tavLst>
                                        <p:tav tm="0">
                                          <p:val>
                                            <p:fltVal val="0"/>
                                          </p:val>
                                        </p:tav>
                                        <p:tav tm="100000">
                                          <p:val>
                                            <p:strVal val="#ppt_h"/>
                                          </p:val>
                                        </p:tav>
                                      </p:tavLst>
                                    </p:anim>
                                    <p:animEffect transition="in" filter="fade">
                                      <p:cBhvr>
                                        <p:cTn id="653" dur="10"/>
                                        <p:tgtEl>
                                          <p:spTgt spid="196"/>
                                        </p:tgtEl>
                                      </p:cBhvr>
                                    </p:animEffect>
                                  </p:childTnLst>
                                </p:cTn>
                              </p:par>
                              <p:par>
                                <p:cTn id="654" presetID="53" presetClass="entr" presetSubtype="16" fill="hold" grpId="0" nodeType="withEffect">
                                  <p:stCondLst>
                                    <p:cond delay="0"/>
                                  </p:stCondLst>
                                  <p:childTnLst>
                                    <p:set>
                                      <p:cBhvr>
                                        <p:cTn id="655" dur="1" fill="hold">
                                          <p:stCondLst>
                                            <p:cond delay="0"/>
                                          </p:stCondLst>
                                        </p:cTn>
                                        <p:tgtEl>
                                          <p:spTgt spid="208"/>
                                        </p:tgtEl>
                                        <p:attrNameLst>
                                          <p:attrName>style.visibility</p:attrName>
                                        </p:attrNameLst>
                                      </p:cBhvr>
                                      <p:to>
                                        <p:strVal val="visible"/>
                                      </p:to>
                                    </p:set>
                                    <p:anim calcmode="lin" valueType="num">
                                      <p:cBhvr>
                                        <p:cTn id="656" dur="10" fill="hold"/>
                                        <p:tgtEl>
                                          <p:spTgt spid="208"/>
                                        </p:tgtEl>
                                        <p:attrNameLst>
                                          <p:attrName>ppt_w</p:attrName>
                                        </p:attrNameLst>
                                      </p:cBhvr>
                                      <p:tavLst>
                                        <p:tav tm="0">
                                          <p:val>
                                            <p:fltVal val="0"/>
                                          </p:val>
                                        </p:tav>
                                        <p:tav tm="100000">
                                          <p:val>
                                            <p:strVal val="#ppt_w"/>
                                          </p:val>
                                        </p:tav>
                                      </p:tavLst>
                                    </p:anim>
                                    <p:anim calcmode="lin" valueType="num">
                                      <p:cBhvr>
                                        <p:cTn id="657" dur="10" fill="hold"/>
                                        <p:tgtEl>
                                          <p:spTgt spid="208"/>
                                        </p:tgtEl>
                                        <p:attrNameLst>
                                          <p:attrName>ppt_h</p:attrName>
                                        </p:attrNameLst>
                                      </p:cBhvr>
                                      <p:tavLst>
                                        <p:tav tm="0">
                                          <p:val>
                                            <p:fltVal val="0"/>
                                          </p:val>
                                        </p:tav>
                                        <p:tav tm="100000">
                                          <p:val>
                                            <p:strVal val="#ppt_h"/>
                                          </p:val>
                                        </p:tav>
                                      </p:tavLst>
                                    </p:anim>
                                    <p:animEffect transition="in" filter="fade">
                                      <p:cBhvr>
                                        <p:cTn id="658" dur="10"/>
                                        <p:tgtEl>
                                          <p:spTgt spid="208"/>
                                        </p:tgtEl>
                                      </p:cBhvr>
                                    </p:animEffect>
                                  </p:childTnLst>
                                </p:cTn>
                              </p:par>
                              <p:par>
                                <p:cTn id="659" presetID="53" presetClass="entr" presetSubtype="16" fill="hold" grpId="0" nodeType="withEffect">
                                  <p:stCondLst>
                                    <p:cond delay="0"/>
                                  </p:stCondLst>
                                  <p:childTnLst>
                                    <p:set>
                                      <p:cBhvr>
                                        <p:cTn id="660" dur="1" fill="hold">
                                          <p:stCondLst>
                                            <p:cond delay="0"/>
                                          </p:stCondLst>
                                        </p:cTn>
                                        <p:tgtEl>
                                          <p:spTgt spid="209"/>
                                        </p:tgtEl>
                                        <p:attrNameLst>
                                          <p:attrName>style.visibility</p:attrName>
                                        </p:attrNameLst>
                                      </p:cBhvr>
                                      <p:to>
                                        <p:strVal val="visible"/>
                                      </p:to>
                                    </p:set>
                                    <p:anim calcmode="lin" valueType="num">
                                      <p:cBhvr>
                                        <p:cTn id="661" dur="10" fill="hold"/>
                                        <p:tgtEl>
                                          <p:spTgt spid="209"/>
                                        </p:tgtEl>
                                        <p:attrNameLst>
                                          <p:attrName>ppt_w</p:attrName>
                                        </p:attrNameLst>
                                      </p:cBhvr>
                                      <p:tavLst>
                                        <p:tav tm="0">
                                          <p:val>
                                            <p:fltVal val="0"/>
                                          </p:val>
                                        </p:tav>
                                        <p:tav tm="100000">
                                          <p:val>
                                            <p:strVal val="#ppt_w"/>
                                          </p:val>
                                        </p:tav>
                                      </p:tavLst>
                                    </p:anim>
                                    <p:anim calcmode="lin" valueType="num">
                                      <p:cBhvr>
                                        <p:cTn id="662" dur="10" fill="hold"/>
                                        <p:tgtEl>
                                          <p:spTgt spid="209"/>
                                        </p:tgtEl>
                                        <p:attrNameLst>
                                          <p:attrName>ppt_h</p:attrName>
                                        </p:attrNameLst>
                                      </p:cBhvr>
                                      <p:tavLst>
                                        <p:tav tm="0">
                                          <p:val>
                                            <p:fltVal val="0"/>
                                          </p:val>
                                        </p:tav>
                                        <p:tav tm="100000">
                                          <p:val>
                                            <p:strVal val="#ppt_h"/>
                                          </p:val>
                                        </p:tav>
                                      </p:tavLst>
                                    </p:anim>
                                    <p:animEffect transition="in" filter="fade">
                                      <p:cBhvr>
                                        <p:cTn id="663" dur="10"/>
                                        <p:tgtEl>
                                          <p:spTgt spid="209"/>
                                        </p:tgtEl>
                                      </p:cBhvr>
                                    </p:animEffect>
                                  </p:childTnLst>
                                </p:cTn>
                              </p:par>
                              <p:par>
                                <p:cTn id="664" presetID="53" presetClass="entr" presetSubtype="16" fill="hold" grpId="0" nodeType="withEffect">
                                  <p:stCondLst>
                                    <p:cond delay="0"/>
                                  </p:stCondLst>
                                  <p:childTnLst>
                                    <p:set>
                                      <p:cBhvr>
                                        <p:cTn id="665" dur="1" fill="hold">
                                          <p:stCondLst>
                                            <p:cond delay="0"/>
                                          </p:stCondLst>
                                        </p:cTn>
                                        <p:tgtEl>
                                          <p:spTgt spid="211"/>
                                        </p:tgtEl>
                                        <p:attrNameLst>
                                          <p:attrName>style.visibility</p:attrName>
                                        </p:attrNameLst>
                                      </p:cBhvr>
                                      <p:to>
                                        <p:strVal val="visible"/>
                                      </p:to>
                                    </p:set>
                                    <p:anim calcmode="lin" valueType="num">
                                      <p:cBhvr>
                                        <p:cTn id="666" dur="10" fill="hold"/>
                                        <p:tgtEl>
                                          <p:spTgt spid="211"/>
                                        </p:tgtEl>
                                        <p:attrNameLst>
                                          <p:attrName>ppt_w</p:attrName>
                                        </p:attrNameLst>
                                      </p:cBhvr>
                                      <p:tavLst>
                                        <p:tav tm="0">
                                          <p:val>
                                            <p:fltVal val="0"/>
                                          </p:val>
                                        </p:tav>
                                        <p:tav tm="100000">
                                          <p:val>
                                            <p:strVal val="#ppt_w"/>
                                          </p:val>
                                        </p:tav>
                                      </p:tavLst>
                                    </p:anim>
                                    <p:anim calcmode="lin" valueType="num">
                                      <p:cBhvr>
                                        <p:cTn id="667" dur="10" fill="hold"/>
                                        <p:tgtEl>
                                          <p:spTgt spid="211"/>
                                        </p:tgtEl>
                                        <p:attrNameLst>
                                          <p:attrName>ppt_h</p:attrName>
                                        </p:attrNameLst>
                                      </p:cBhvr>
                                      <p:tavLst>
                                        <p:tav tm="0">
                                          <p:val>
                                            <p:fltVal val="0"/>
                                          </p:val>
                                        </p:tav>
                                        <p:tav tm="100000">
                                          <p:val>
                                            <p:strVal val="#ppt_h"/>
                                          </p:val>
                                        </p:tav>
                                      </p:tavLst>
                                    </p:anim>
                                    <p:animEffect transition="in" filter="fade">
                                      <p:cBhvr>
                                        <p:cTn id="668" dur="10"/>
                                        <p:tgtEl>
                                          <p:spTgt spid="211"/>
                                        </p:tgtEl>
                                      </p:cBhvr>
                                    </p:animEffect>
                                  </p:childTnLst>
                                </p:cTn>
                              </p:par>
                              <p:par>
                                <p:cTn id="669" presetID="53" presetClass="entr" presetSubtype="16" fill="hold" grpId="0" nodeType="withEffect">
                                  <p:stCondLst>
                                    <p:cond delay="0"/>
                                  </p:stCondLst>
                                  <p:childTnLst>
                                    <p:set>
                                      <p:cBhvr>
                                        <p:cTn id="670" dur="1" fill="hold">
                                          <p:stCondLst>
                                            <p:cond delay="0"/>
                                          </p:stCondLst>
                                        </p:cTn>
                                        <p:tgtEl>
                                          <p:spTgt spid="212"/>
                                        </p:tgtEl>
                                        <p:attrNameLst>
                                          <p:attrName>style.visibility</p:attrName>
                                        </p:attrNameLst>
                                      </p:cBhvr>
                                      <p:to>
                                        <p:strVal val="visible"/>
                                      </p:to>
                                    </p:set>
                                    <p:anim calcmode="lin" valueType="num">
                                      <p:cBhvr>
                                        <p:cTn id="671" dur="10" fill="hold"/>
                                        <p:tgtEl>
                                          <p:spTgt spid="212"/>
                                        </p:tgtEl>
                                        <p:attrNameLst>
                                          <p:attrName>ppt_w</p:attrName>
                                        </p:attrNameLst>
                                      </p:cBhvr>
                                      <p:tavLst>
                                        <p:tav tm="0">
                                          <p:val>
                                            <p:fltVal val="0"/>
                                          </p:val>
                                        </p:tav>
                                        <p:tav tm="100000">
                                          <p:val>
                                            <p:strVal val="#ppt_w"/>
                                          </p:val>
                                        </p:tav>
                                      </p:tavLst>
                                    </p:anim>
                                    <p:anim calcmode="lin" valueType="num">
                                      <p:cBhvr>
                                        <p:cTn id="672" dur="10" fill="hold"/>
                                        <p:tgtEl>
                                          <p:spTgt spid="212"/>
                                        </p:tgtEl>
                                        <p:attrNameLst>
                                          <p:attrName>ppt_h</p:attrName>
                                        </p:attrNameLst>
                                      </p:cBhvr>
                                      <p:tavLst>
                                        <p:tav tm="0">
                                          <p:val>
                                            <p:fltVal val="0"/>
                                          </p:val>
                                        </p:tav>
                                        <p:tav tm="100000">
                                          <p:val>
                                            <p:strVal val="#ppt_h"/>
                                          </p:val>
                                        </p:tav>
                                      </p:tavLst>
                                    </p:anim>
                                    <p:animEffect transition="in" filter="fade">
                                      <p:cBhvr>
                                        <p:cTn id="673" dur="10"/>
                                        <p:tgtEl>
                                          <p:spTgt spid="212"/>
                                        </p:tgtEl>
                                      </p:cBhvr>
                                    </p:animEffect>
                                  </p:childTnLst>
                                </p:cTn>
                              </p:par>
                            </p:childTnLst>
                          </p:cTn>
                        </p:par>
                        <p:par>
                          <p:cTn id="674" fill="hold">
                            <p:stCondLst>
                              <p:cond delay="1030"/>
                            </p:stCondLst>
                            <p:childTnLst>
                              <p:par>
                                <p:cTn id="675" presetID="53" presetClass="entr" presetSubtype="16" fill="hold" grpId="0" nodeType="afterEffect">
                                  <p:stCondLst>
                                    <p:cond delay="0"/>
                                  </p:stCondLst>
                                  <p:childTnLst>
                                    <p:set>
                                      <p:cBhvr>
                                        <p:cTn id="676" dur="1" fill="hold">
                                          <p:stCondLst>
                                            <p:cond delay="0"/>
                                          </p:stCondLst>
                                        </p:cTn>
                                        <p:tgtEl>
                                          <p:spTgt spid="213"/>
                                        </p:tgtEl>
                                        <p:attrNameLst>
                                          <p:attrName>style.visibility</p:attrName>
                                        </p:attrNameLst>
                                      </p:cBhvr>
                                      <p:to>
                                        <p:strVal val="visible"/>
                                      </p:to>
                                    </p:set>
                                    <p:anim calcmode="lin" valueType="num">
                                      <p:cBhvr>
                                        <p:cTn id="677" dur="10" fill="hold"/>
                                        <p:tgtEl>
                                          <p:spTgt spid="213"/>
                                        </p:tgtEl>
                                        <p:attrNameLst>
                                          <p:attrName>ppt_w</p:attrName>
                                        </p:attrNameLst>
                                      </p:cBhvr>
                                      <p:tavLst>
                                        <p:tav tm="0">
                                          <p:val>
                                            <p:fltVal val="0"/>
                                          </p:val>
                                        </p:tav>
                                        <p:tav tm="100000">
                                          <p:val>
                                            <p:strVal val="#ppt_w"/>
                                          </p:val>
                                        </p:tav>
                                      </p:tavLst>
                                    </p:anim>
                                    <p:anim calcmode="lin" valueType="num">
                                      <p:cBhvr>
                                        <p:cTn id="678" dur="10" fill="hold"/>
                                        <p:tgtEl>
                                          <p:spTgt spid="213"/>
                                        </p:tgtEl>
                                        <p:attrNameLst>
                                          <p:attrName>ppt_h</p:attrName>
                                        </p:attrNameLst>
                                      </p:cBhvr>
                                      <p:tavLst>
                                        <p:tav tm="0">
                                          <p:val>
                                            <p:fltVal val="0"/>
                                          </p:val>
                                        </p:tav>
                                        <p:tav tm="100000">
                                          <p:val>
                                            <p:strVal val="#ppt_h"/>
                                          </p:val>
                                        </p:tav>
                                      </p:tavLst>
                                    </p:anim>
                                    <p:animEffect transition="in" filter="fade">
                                      <p:cBhvr>
                                        <p:cTn id="679" dur="10"/>
                                        <p:tgtEl>
                                          <p:spTgt spid="213"/>
                                        </p:tgtEl>
                                      </p:cBhvr>
                                    </p:animEffect>
                                  </p:childTnLst>
                                </p:cTn>
                              </p:par>
                            </p:childTnLst>
                          </p:cTn>
                        </p:par>
                        <p:par>
                          <p:cTn id="680" fill="hold">
                            <p:stCondLst>
                              <p:cond delay="1040"/>
                            </p:stCondLst>
                            <p:childTnLst>
                              <p:par>
                                <p:cTn id="681" presetID="53" presetClass="entr" presetSubtype="16" fill="hold" grpId="0" nodeType="afterEffect">
                                  <p:stCondLst>
                                    <p:cond delay="0"/>
                                  </p:stCondLst>
                                  <p:childTnLst>
                                    <p:set>
                                      <p:cBhvr>
                                        <p:cTn id="682" dur="1" fill="hold">
                                          <p:stCondLst>
                                            <p:cond delay="0"/>
                                          </p:stCondLst>
                                        </p:cTn>
                                        <p:tgtEl>
                                          <p:spTgt spid="215"/>
                                        </p:tgtEl>
                                        <p:attrNameLst>
                                          <p:attrName>style.visibility</p:attrName>
                                        </p:attrNameLst>
                                      </p:cBhvr>
                                      <p:to>
                                        <p:strVal val="visible"/>
                                      </p:to>
                                    </p:set>
                                    <p:anim calcmode="lin" valueType="num">
                                      <p:cBhvr>
                                        <p:cTn id="683" dur="10" fill="hold"/>
                                        <p:tgtEl>
                                          <p:spTgt spid="215"/>
                                        </p:tgtEl>
                                        <p:attrNameLst>
                                          <p:attrName>ppt_w</p:attrName>
                                        </p:attrNameLst>
                                      </p:cBhvr>
                                      <p:tavLst>
                                        <p:tav tm="0">
                                          <p:val>
                                            <p:fltVal val="0"/>
                                          </p:val>
                                        </p:tav>
                                        <p:tav tm="100000">
                                          <p:val>
                                            <p:strVal val="#ppt_w"/>
                                          </p:val>
                                        </p:tav>
                                      </p:tavLst>
                                    </p:anim>
                                    <p:anim calcmode="lin" valueType="num">
                                      <p:cBhvr>
                                        <p:cTn id="684" dur="10" fill="hold"/>
                                        <p:tgtEl>
                                          <p:spTgt spid="215"/>
                                        </p:tgtEl>
                                        <p:attrNameLst>
                                          <p:attrName>ppt_h</p:attrName>
                                        </p:attrNameLst>
                                      </p:cBhvr>
                                      <p:tavLst>
                                        <p:tav tm="0">
                                          <p:val>
                                            <p:fltVal val="0"/>
                                          </p:val>
                                        </p:tav>
                                        <p:tav tm="100000">
                                          <p:val>
                                            <p:strVal val="#ppt_h"/>
                                          </p:val>
                                        </p:tav>
                                      </p:tavLst>
                                    </p:anim>
                                    <p:animEffect transition="in" filter="fade">
                                      <p:cBhvr>
                                        <p:cTn id="685" dur="10"/>
                                        <p:tgtEl>
                                          <p:spTgt spid="215"/>
                                        </p:tgtEl>
                                      </p:cBhvr>
                                    </p:animEffect>
                                  </p:childTnLst>
                                </p:cTn>
                              </p:par>
                            </p:childTnLst>
                          </p:cTn>
                        </p:par>
                        <p:par>
                          <p:cTn id="686" fill="hold">
                            <p:stCondLst>
                              <p:cond delay="1050"/>
                            </p:stCondLst>
                            <p:childTnLst>
                              <p:par>
                                <p:cTn id="687" presetID="53" presetClass="entr" presetSubtype="16" fill="hold" grpId="0" nodeType="afterEffect">
                                  <p:stCondLst>
                                    <p:cond delay="0"/>
                                  </p:stCondLst>
                                  <p:childTnLst>
                                    <p:set>
                                      <p:cBhvr>
                                        <p:cTn id="688" dur="1" fill="hold">
                                          <p:stCondLst>
                                            <p:cond delay="0"/>
                                          </p:stCondLst>
                                        </p:cTn>
                                        <p:tgtEl>
                                          <p:spTgt spid="221"/>
                                        </p:tgtEl>
                                        <p:attrNameLst>
                                          <p:attrName>style.visibility</p:attrName>
                                        </p:attrNameLst>
                                      </p:cBhvr>
                                      <p:to>
                                        <p:strVal val="visible"/>
                                      </p:to>
                                    </p:set>
                                    <p:anim calcmode="lin" valueType="num">
                                      <p:cBhvr>
                                        <p:cTn id="689" dur="10" fill="hold"/>
                                        <p:tgtEl>
                                          <p:spTgt spid="221"/>
                                        </p:tgtEl>
                                        <p:attrNameLst>
                                          <p:attrName>ppt_w</p:attrName>
                                        </p:attrNameLst>
                                      </p:cBhvr>
                                      <p:tavLst>
                                        <p:tav tm="0">
                                          <p:val>
                                            <p:fltVal val="0"/>
                                          </p:val>
                                        </p:tav>
                                        <p:tav tm="100000">
                                          <p:val>
                                            <p:strVal val="#ppt_w"/>
                                          </p:val>
                                        </p:tav>
                                      </p:tavLst>
                                    </p:anim>
                                    <p:anim calcmode="lin" valueType="num">
                                      <p:cBhvr>
                                        <p:cTn id="690" dur="10" fill="hold"/>
                                        <p:tgtEl>
                                          <p:spTgt spid="221"/>
                                        </p:tgtEl>
                                        <p:attrNameLst>
                                          <p:attrName>ppt_h</p:attrName>
                                        </p:attrNameLst>
                                      </p:cBhvr>
                                      <p:tavLst>
                                        <p:tav tm="0">
                                          <p:val>
                                            <p:fltVal val="0"/>
                                          </p:val>
                                        </p:tav>
                                        <p:tav tm="100000">
                                          <p:val>
                                            <p:strVal val="#ppt_h"/>
                                          </p:val>
                                        </p:tav>
                                      </p:tavLst>
                                    </p:anim>
                                    <p:animEffect transition="in" filter="fade">
                                      <p:cBhvr>
                                        <p:cTn id="691" dur="10"/>
                                        <p:tgtEl>
                                          <p:spTgt spid="221"/>
                                        </p:tgtEl>
                                      </p:cBhvr>
                                    </p:animEffect>
                                  </p:childTnLst>
                                </p:cTn>
                              </p:par>
                            </p:childTnLst>
                          </p:cTn>
                        </p:par>
                        <p:par>
                          <p:cTn id="692" fill="hold">
                            <p:stCondLst>
                              <p:cond delay="1060"/>
                            </p:stCondLst>
                            <p:childTnLst>
                              <p:par>
                                <p:cTn id="693" presetID="53" presetClass="entr" presetSubtype="16" fill="hold" grpId="0" nodeType="afterEffect">
                                  <p:stCondLst>
                                    <p:cond delay="0"/>
                                  </p:stCondLst>
                                  <p:childTnLst>
                                    <p:set>
                                      <p:cBhvr>
                                        <p:cTn id="694" dur="1" fill="hold">
                                          <p:stCondLst>
                                            <p:cond delay="0"/>
                                          </p:stCondLst>
                                        </p:cTn>
                                        <p:tgtEl>
                                          <p:spTgt spid="222"/>
                                        </p:tgtEl>
                                        <p:attrNameLst>
                                          <p:attrName>style.visibility</p:attrName>
                                        </p:attrNameLst>
                                      </p:cBhvr>
                                      <p:to>
                                        <p:strVal val="visible"/>
                                      </p:to>
                                    </p:set>
                                    <p:anim calcmode="lin" valueType="num">
                                      <p:cBhvr>
                                        <p:cTn id="695" dur="10" fill="hold"/>
                                        <p:tgtEl>
                                          <p:spTgt spid="222"/>
                                        </p:tgtEl>
                                        <p:attrNameLst>
                                          <p:attrName>ppt_w</p:attrName>
                                        </p:attrNameLst>
                                      </p:cBhvr>
                                      <p:tavLst>
                                        <p:tav tm="0">
                                          <p:val>
                                            <p:fltVal val="0"/>
                                          </p:val>
                                        </p:tav>
                                        <p:tav tm="100000">
                                          <p:val>
                                            <p:strVal val="#ppt_w"/>
                                          </p:val>
                                        </p:tav>
                                      </p:tavLst>
                                    </p:anim>
                                    <p:anim calcmode="lin" valueType="num">
                                      <p:cBhvr>
                                        <p:cTn id="696" dur="10" fill="hold"/>
                                        <p:tgtEl>
                                          <p:spTgt spid="222"/>
                                        </p:tgtEl>
                                        <p:attrNameLst>
                                          <p:attrName>ppt_h</p:attrName>
                                        </p:attrNameLst>
                                      </p:cBhvr>
                                      <p:tavLst>
                                        <p:tav tm="0">
                                          <p:val>
                                            <p:fltVal val="0"/>
                                          </p:val>
                                        </p:tav>
                                        <p:tav tm="100000">
                                          <p:val>
                                            <p:strVal val="#ppt_h"/>
                                          </p:val>
                                        </p:tav>
                                      </p:tavLst>
                                    </p:anim>
                                    <p:animEffect transition="in" filter="fade">
                                      <p:cBhvr>
                                        <p:cTn id="697" dur="10"/>
                                        <p:tgtEl>
                                          <p:spTgt spid="222"/>
                                        </p:tgtEl>
                                      </p:cBhvr>
                                    </p:animEffect>
                                  </p:childTnLst>
                                </p:cTn>
                              </p:par>
                            </p:childTnLst>
                          </p:cTn>
                        </p:par>
                        <p:par>
                          <p:cTn id="698" fill="hold">
                            <p:stCondLst>
                              <p:cond delay="1070"/>
                            </p:stCondLst>
                            <p:childTnLst>
                              <p:par>
                                <p:cTn id="699" presetID="53" presetClass="entr" presetSubtype="16" fill="hold" grpId="0" nodeType="afterEffect">
                                  <p:stCondLst>
                                    <p:cond delay="0"/>
                                  </p:stCondLst>
                                  <p:childTnLst>
                                    <p:set>
                                      <p:cBhvr>
                                        <p:cTn id="700" dur="1" fill="hold">
                                          <p:stCondLst>
                                            <p:cond delay="0"/>
                                          </p:stCondLst>
                                        </p:cTn>
                                        <p:tgtEl>
                                          <p:spTgt spid="224"/>
                                        </p:tgtEl>
                                        <p:attrNameLst>
                                          <p:attrName>style.visibility</p:attrName>
                                        </p:attrNameLst>
                                      </p:cBhvr>
                                      <p:to>
                                        <p:strVal val="visible"/>
                                      </p:to>
                                    </p:set>
                                    <p:anim calcmode="lin" valueType="num">
                                      <p:cBhvr>
                                        <p:cTn id="701" dur="10" fill="hold"/>
                                        <p:tgtEl>
                                          <p:spTgt spid="224"/>
                                        </p:tgtEl>
                                        <p:attrNameLst>
                                          <p:attrName>ppt_w</p:attrName>
                                        </p:attrNameLst>
                                      </p:cBhvr>
                                      <p:tavLst>
                                        <p:tav tm="0">
                                          <p:val>
                                            <p:fltVal val="0"/>
                                          </p:val>
                                        </p:tav>
                                        <p:tav tm="100000">
                                          <p:val>
                                            <p:strVal val="#ppt_w"/>
                                          </p:val>
                                        </p:tav>
                                      </p:tavLst>
                                    </p:anim>
                                    <p:anim calcmode="lin" valueType="num">
                                      <p:cBhvr>
                                        <p:cTn id="702" dur="10" fill="hold"/>
                                        <p:tgtEl>
                                          <p:spTgt spid="224"/>
                                        </p:tgtEl>
                                        <p:attrNameLst>
                                          <p:attrName>ppt_h</p:attrName>
                                        </p:attrNameLst>
                                      </p:cBhvr>
                                      <p:tavLst>
                                        <p:tav tm="0">
                                          <p:val>
                                            <p:fltVal val="0"/>
                                          </p:val>
                                        </p:tav>
                                        <p:tav tm="100000">
                                          <p:val>
                                            <p:strVal val="#ppt_h"/>
                                          </p:val>
                                        </p:tav>
                                      </p:tavLst>
                                    </p:anim>
                                    <p:animEffect transition="in" filter="fade">
                                      <p:cBhvr>
                                        <p:cTn id="703" dur="10"/>
                                        <p:tgtEl>
                                          <p:spTgt spid="224"/>
                                        </p:tgtEl>
                                      </p:cBhvr>
                                    </p:animEffect>
                                  </p:childTnLst>
                                </p:cTn>
                              </p:par>
                            </p:childTnLst>
                          </p:cTn>
                        </p:par>
                        <p:par>
                          <p:cTn id="704" fill="hold">
                            <p:stCondLst>
                              <p:cond delay="1080"/>
                            </p:stCondLst>
                            <p:childTnLst>
                              <p:par>
                                <p:cTn id="705" presetID="53" presetClass="entr" presetSubtype="16" fill="hold" grpId="0" nodeType="afterEffect">
                                  <p:stCondLst>
                                    <p:cond delay="0"/>
                                  </p:stCondLst>
                                  <p:childTnLst>
                                    <p:set>
                                      <p:cBhvr>
                                        <p:cTn id="706" dur="1" fill="hold">
                                          <p:stCondLst>
                                            <p:cond delay="0"/>
                                          </p:stCondLst>
                                        </p:cTn>
                                        <p:tgtEl>
                                          <p:spTgt spid="225"/>
                                        </p:tgtEl>
                                        <p:attrNameLst>
                                          <p:attrName>style.visibility</p:attrName>
                                        </p:attrNameLst>
                                      </p:cBhvr>
                                      <p:to>
                                        <p:strVal val="visible"/>
                                      </p:to>
                                    </p:set>
                                    <p:anim calcmode="lin" valueType="num">
                                      <p:cBhvr>
                                        <p:cTn id="707" dur="10" fill="hold"/>
                                        <p:tgtEl>
                                          <p:spTgt spid="225"/>
                                        </p:tgtEl>
                                        <p:attrNameLst>
                                          <p:attrName>ppt_w</p:attrName>
                                        </p:attrNameLst>
                                      </p:cBhvr>
                                      <p:tavLst>
                                        <p:tav tm="0">
                                          <p:val>
                                            <p:fltVal val="0"/>
                                          </p:val>
                                        </p:tav>
                                        <p:tav tm="100000">
                                          <p:val>
                                            <p:strVal val="#ppt_w"/>
                                          </p:val>
                                        </p:tav>
                                      </p:tavLst>
                                    </p:anim>
                                    <p:anim calcmode="lin" valueType="num">
                                      <p:cBhvr>
                                        <p:cTn id="708" dur="10" fill="hold"/>
                                        <p:tgtEl>
                                          <p:spTgt spid="225"/>
                                        </p:tgtEl>
                                        <p:attrNameLst>
                                          <p:attrName>ppt_h</p:attrName>
                                        </p:attrNameLst>
                                      </p:cBhvr>
                                      <p:tavLst>
                                        <p:tav tm="0">
                                          <p:val>
                                            <p:fltVal val="0"/>
                                          </p:val>
                                        </p:tav>
                                        <p:tav tm="100000">
                                          <p:val>
                                            <p:strVal val="#ppt_h"/>
                                          </p:val>
                                        </p:tav>
                                      </p:tavLst>
                                    </p:anim>
                                    <p:animEffect transition="in" filter="fade">
                                      <p:cBhvr>
                                        <p:cTn id="709" dur="10"/>
                                        <p:tgtEl>
                                          <p:spTgt spid="225"/>
                                        </p:tgtEl>
                                      </p:cBhvr>
                                    </p:animEffect>
                                  </p:childTnLst>
                                </p:cTn>
                              </p:par>
                            </p:childTnLst>
                          </p:cTn>
                        </p:par>
                        <p:par>
                          <p:cTn id="710" fill="hold">
                            <p:stCondLst>
                              <p:cond delay="1090"/>
                            </p:stCondLst>
                            <p:childTnLst>
                              <p:par>
                                <p:cTn id="711" presetID="53" presetClass="entr" presetSubtype="16" fill="hold" grpId="0" nodeType="afterEffect">
                                  <p:stCondLst>
                                    <p:cond delay="0"/>
                                  </p:stCondLst>
                                  <p:childTnLst>
                                    <p:set>
                                      <p:cBhvr>
                                        <p:cTn id="712" dur="1" fill="hold">
                                          <p:stCondLst>
                                            <p:cond delay="0"/>
                                          </p:stCondLst>
                                        </p:cTn>
                                        <p:tgtEl>
                                          <p:spTgt spid="226"/>
                                        </p:tgtEl>
                                        <p:attrNameLst>
                                          <p:attrName>style.visibility</p:attrName>
                                        </p:attrNameLst>
                                      </p:cBhvr>
                                      <p:to>
                                        <p:strVal val="visible"/>
                                      </p:to>
                                    </p:set>
                                    <p:anim calcmode="lin" valueType="num">
                                      <p:cBhvr>
                                        <p:cTn id="713" dur="10" fill="hold"/>
                                        <p:tgtEl>
                                          <p:spTgt spid="226"/>
                                        </p:tgtEl>
                                        <p:attrNameLst>
                                          <p:attrName>ppt_w</p:attrName>
                                        </p:attrNameLst>
                                      </p:cBhvr>
                                      <p:tavLst>
                                        <p:tav tm="0">
                                          <p:val>
                                            <p:fltVal val="0"/>
                                          </p:val>
                                        </p:tav>
                                        <p:tav tm="100000">
                                          <p:val>
                                            <p:strVal val="#ppt_w"/>
                                          </p:val>
                                        </p:tav>
                                      </p:tavLst>
                                    </p:anim>
                                    <p:anim calcmode="lin" valueType="num">
                                      <p:cBhvr>
                                        <p:cTn id="714" dur="10" fill="hold"/>
                                        <p:tgtEl>
                                          <p:spTgt spid="226"/>
                                        </p:tgtEl>
                                        <p:attrNameLst>
                                          <p:attrName>ppt_h</p:attrName>
                                        </p:attrNameLst>
                                      </p:cBhvr>
                                      <p:tavLst>
                                        <p:tav tm="0">
                                          <p:val>
                                            <p:fltVal val="0"/>
                                          </p:val>
                                        </p:tav>
                                        <p:tav tm="100000">
                                          <p:val>
                                            <p:strVal val="#ppt_h"/>
                                          </p:val>
                                        </p:tav>
                                      </p:tavLst>
                                    </p:anim>
                                    <p:animEffect transition="in" filter="fade">
                                      <p:cBhvr>
                                        <p:cTn id="715" dur="10"/>
                                        <p:tgtEl>
                                          <p:spTgt spid="226"/>
                                        </p:tgtEl>
                                      </p:cBhvr>
                                    </p:animEffect>
                                  </p:childTnLst>
                                </p:cTn>
                              </p:par>
                            </p:childTnLst>
                          </p:cTn>
                        </p:par>
                        <p:par>
                          <p:cTn id="716" fill="hold">
                            <p:stCondLst>
                              <p:cond delay="1100"/>
                            </p:stCondLst>
                            <p:childTnLst>
                              <p:par>
                                <p:cTn id="717" presetID="53" presetClass="entr" presetSubtype="16" fill="hold" grpId="0" nodeType="afterEffect">
                                  <p:stCondLst>
                                    <p:cond delay="0"/>
                                  </p:stCondLst>
                                  <p:childTnLst>
                                    <p:set>
                                      <p:cBhvr>
                                        <p:cTn id="718" dur="1" fill="hold">
                                          <p:stCondLst>
                                            <p:cond delay="0"/>
                                          </p:stCondLst>
                                        </p:cTn>
                                        <p:tgtEl>
                                          <p:spTgt spid="227"/>
                                        </p:tgtEl>
                                        <p:attrNameLst>
                                          <p:attrName>style.visibility</p:attrName>
                                        </p:attrNameLst>
                                      </p:cBhvr>
                                      <p:to>
                                        <p:strVal val="visible"/>
                                      </p:to>
                                    </p:set>
                                    <p:anim calcmode="lin" valueType="num">
                                      <p:cBhvr>
                                        <p:cTn id="719" dur="10" fill="hold"/>
                                        <p:tgtEl>
                                          <p:spTgt spid="227"/>
                                        </p:tgtEl>
                                        <p:attrNameLst>
                                          <p:attrName>ppt_w</p:attrName>
                                        </p:attrNameLst>
                                      </p:cBhvr>
                                      <p:tavLst>
                                        <p:tav tm="0">
                                          <p:val>
                                            <p:fltVal val="0"/>
                                          </p:val>
                                        </p:tav>
                                        <p:tav tm="100000">
                                          <p:val>
                                            <p:strVal val="#ppt_w"/>
                                          </p:val>
                                        </p:tav>
                                      </p:tavLst>
                                    </p:anim>
                                    <p:anim calcmode="lin" valueType="num">
                                      <p:cBhvr>
                                        <p:cTn id="720" dur="10" fill="hold"/>
                                        <p:tgtEl>
                                          <p:spTgt spid="227"/>
                                        </p:tgtEl>
                                        <p:attrNameLst>
                                          <p:attrName>ppt_h</p:attrName>
                                        </p:attrNameLst>
                                      </p:cBhvr>
                                      <p:tavLst>
                                        <p:tav tm="0">
                                          <p:val>
                                            <p:fltVal val="0"/>
                                          </p:val>
                                        </p:tav>
                                        <p:tav tm="100000">
                                          <p:val>
                                            <p:strVal val="#ppt_h"/>
                                          </p:val>
                                        </p:tav>
                                      </p:tavLst>
                                    </p:anim>
                                    <p:animEffect transition="in" filter="fade">
                                      <p:cBhvr>
                                        <p:cTn id="721" dur="10"/>
                                        <p:tgtEl>
                                          <p:spTgt spid="227"/>
                                        </p:tgtEl>
                                      </p:cBhvr>
                                    </p:animEffect>
                                  </p:childTnLst>
                                </p:cTn>
                              </p:par>
                            </p:childTnLst>
                          </p:cTn>
                        </p:par>
                        <p:par>
                          <p:cTn id="722" fill="hold">
                            <p:stCondLst>
                              <p:cond delay="1110"/>
                            </p:stCondLst>
                            <p:childTnLst>
                              <p:par>
                                <p:cTn id="723" presetID="53" presetClass="entr" presetSubtype="16" fill="hold" grpId="0" nodeType="afterEffect">
                                  <p:stCondLst>
                                    <p:cond delay="0"/>
                                  </p:stCondLst>
                                  <p:childTnLst>
                                    <p:set>
                                      <p:cBhvr>
                                        <p:cTn id="724" dur="1" fill="hold">
                                          <p:stCondLst>
                                            <p:cond delay="0"/>
                                          </p:stCondLst>
                                        </p:cTn>
                                        <p:tgtEl>
                                          <p:spTgt spid="229"/>
                                        </p:tgtEl>
                                        <p:attrNameLst>
                                          <p:attrName>style.visibility</p:attrName>
                                        </p:attrNameLst>
                                      </p:cBhvr>
                                      <p:to>
                                        <p:strVal val="visible"/>
                                      </p:to>
                                    </p:set>
                                    <p:anim calcmode="lin" valueType="num">
                                      <p:cBhvr>
                                        <p:cTn id="725" dur="10" fill="hold"/>
                                        <p:tgtEl>
                                          <p:spTgt spid="229"/>
                                        </p:tgtEl>
                                        <p:attrNameLst>
                                          <p:attrName>ppt_w</p:attrName>
                                        </p:attrNameLst>
                                      </p:cBhvr>
                                      <p:tavLst>
                                        <p:tav tm="0">
                                          <p:val>
                                            <p:fltVal val="0"/>
                                          </p:val>
                                        </p:tav>
                                        <p:tav tm="100000">
                                          <p:val>
                                            <p:strVal val="#ppt_w"/>
                                          </p:val>
                                        </p:tav>
                                      </p:tavLst>
                                    </p:anim>
                                    <p:anim calcmode="lin" valueType="num">
                                      <p:cBhvr>
                                        <p:cTn id="726" dur="10" fill="hold"/>
                                        <p:tgtEl>
                                          <p:spTgt spid="229"/>
                                        </p:tgtEl>
                                        <p:attrNameLst>
                                          <p:attrName>ppt_h</p:attrName>
                                        </p:attrNameLst>
                                      </p:cBhvr>
                                      <p:tavLst>
                                        <p:tav tm="0">
                                          <p:val>
                                            <p:fltVal val="0"/>
                                          </p:val>
                                        </p:tav>
                                        <p:tav tm="100000">
                                          <p:val>
                                            <p:strVal val="#ppt_h"/>
                                          </p:val>
                                        </p:tav>
                                      </p:tavLst>
                                    </p:anim>
                                    <p:animEffect transition="in" filter="fade">
                                      <p:cBhvr>
                                        <p:cTn id="727" dur="10"/>
                                        <p:tgtEl>
                                          <p:spTgt spid="229"/>
                                        </p:tgtEl>
                                      </p:cBhvr>
                                    </p:animEffect>
                                  </p:childTnLst>
                                </p:cTn>
                              </p:par>
                            </p:childTnLst>
                          </p:cTn>
                        </p:par>
                        <p:par>
                          <p:cTn id="728" fill="hold">
                            <p:stCondLst>
                              <p:cond delay="1120"/>
                            </p:stCondLst>
                            <p:childTnLst>
                              <p:par>
                                <p:cTn id="729" presetID="53" presetClass="entr" presetSubtype="16" fill="hold" grpId="0" nodeType="afterEffect">
                                  <p:stCondLst>
                                    <p:cond delay="0"/>
                                  </p:stCondLst>
                                  <p:childTnLst>
                                    <p:set>
                                      <p:cBhvr>
                                        <p:cTn id="730" dur="1" fill="hold">
                                          <p:stCondLst>
                                            <p:cond delay="0"/>
                                          </p:stCondLst>
                                        </p:cTn>
                                        <p:tgtEl>
                                          <p:spTgt spid="230"/>
                                        </p:tgtEl>
                                        <p:attrNameLst>
                                          <p:attrName>style.visibility</p:attrName>
                                        </p:attrNameLst>
                                      </p:cBhvr>
                                      <p:to>
                                        <p:strVal val="visible"/>
                                      </p:to>
                                    </p:set>
                                    <p:anim calcmode="lin" valueType="num">
                                      <p:cBhvr>
                                        <p:cTn id="731" dur="10" fill="hold"/>
                                        <p:tgtEl>
                                          <p:spTgt spid="230"/>
                                        </p:tgtEl>
                                        <p:attrNameLst>
                                          <p:attrName>ppt_w</p:attrName>
                                        </p:attrNameLst>
                                      </p:cBhvr>
                                      <p:tavLst>
                                        <p:tav tm="0">
                                          <p:val>
                                            <p:fltVal val="0"/>
                                          </p:val>
                                        </p:tav>
                                        <p:tav tm="100000">
                                          <p:val>
                                            <p:strVal val="#ppt_w"/>
                                          </p:val>
                                        </p:tav>
                                      </p:tavLst>
                                    </p:anim>
                                    <p:anim calcmode="lin" valueType="num">
                                      <p:cBhvr>
                                        <p:cTn id="732" dur="10" fill="hold"/>
                                        <p:tgtEl>
                                          <p:spTgt spid="230"/>
                                        </p:tgtEl>
                                        <p:attrNameLst>
                                          <p:attrName>ppt_h</p:attrName>
                                        </p:attrNameLst>
                                      </p:cBhvr>
                                      <p:tavLst>
                                        <p:tav tm="0">
                                          <p:val>
                                            <p:fltVal val="0"/>
                                          </p:val>
                                        </p:tav>
                                        <p:tav tm="100000">
                                          <p:val>
                                            <p:strVal val="#ppt_h"/>
                                          </p:val>
                                        </p:tav>
                                      </p:tavLst>
                                    </p:anim>
                                    <p:animEffect transition="in" filter="fade">
                                      <p:cBhvr>
                                        <p:cTn id="733" dur="10"/>
                                        <p:tgtEl>
                                          <p:spTgt spid="230"/>
                                        </p:tgtEl>
                                      </p:cBhvr>
                                    </p:animEffect>
                                  </p:childTnLst>
                                </p:cTn>
                              </p:par>
                            </p:childTnLst>
                          </p:cTn>
                        </p:par>
                        <p:par>
                          <p:cTn id="734" fill="hold">
                            <p:stCondLst>
                              <p:cond delay="1130"/>
                            </p:stCondLst>
                            <p:childTnLst>
                              <p:par>
                                <p:cTn id="735" presetID="53" presetClass="entr" presetSubtype="16" fill="hold" grpId="0" nodeType="afterEffect">
                                  <p:stCondLst>
                                    <p:cond delay="0"/>
                                  </p:stCondLst>
                                  <p:childTnLst>
                                    <p:set>
                                      <p:cBhvr>
                                        <p:cTn id="736" dur="1" fill="hold">
                                          <p:stCondLst>
                                            <p:cond delay="0"/>
                                          </p:stCondLst>
                                        </p:cTn>
                                        <p:tgtEl>
                                          <p:spTgt spid="231"/>
                                        </p:tgtEl>
                                        <p:attrNameLst>
                                          <p:attrName>style.visibility</p:attrName>
                                        </p:attrNameLst>
                                      </p:cBhvr>
                                      <p:to>
                                        <p:strVal val="visible"/>
                                      </p:to>
                                    </p:set>
                                    <p:anim calcmode="lin" valueType="num">
                                      <p:cBhvr>
                                        <p:cTn id="737" dur="10" fill="hold"/>
                                        <p:tgtEl>
                                          <p:spTgt spid="231"/>
                                        </p:tgtEl>
                                        <p:attrNameLst>
                                          <p:attrName>ppt_w</p:attrName>
                                        </p:attrNameLst>
                                      </p:cBhvr>
                                      <p:tavLst>
                                        <p:tav tm="0">
                                          <p:val>
                                            <p:fltVal val="0"/>
                                          </p:val>
                                        </p:tav>
                                        <p:tav tm="100000">
                                          <p:val>
                                            <p:strVal val="#ppt_w"/>
                                          </p:val>
                                        </p:tav>
                                      </p:tavLst>
                                    </p:anim>
                                    <p:anim calcmode="lin" valueType="num">
                                      <p:cBhvr>
                                        <p:cTn id="738" dur="10" fill="hold"/>
                                        <p:tgtEl>
                                          <p:spTgt spid="231"/>
                                        </p:tgtEl>
                                        <p:attrNameLst>
                                          <p:attrName>ppt_h</p:attrName>
                                        </p:attrNameLst>
                                      </p:cBhvr>
                                      <p:tavLst>
                                        <p:tav tm="0">
                                          <p:val>
                                            <p:fltVal val="0"/>
                                          </p:val>
                                        </p:tav>
                                        <p:tav tm="100000">
                                          <p:val>
                                            <p:strVal val="#ppt_h"/>
                                          </p:val>
                                        </p:tav>
                                      </p:tavLst>
                                    </p:anim>
                                    <p:animEffect transition="in" filter="fade">
                                      <p:cBhvr>
                                        <p:cTn id="739" dur="10"/>
                                        <p:tgtEl>
                                          <p:spTgt spid="231"/>
                                        </p:tgtEl>
                                      </p:cBhvr>
                                    </p:animEffect>
                                  </p:childTnLst>
                                </p:cTn>
                              </p:par>
                            </p:childTnLst>
                          </p:cTn>
                        </p:par>
                        <p:par>
                          <p:cTn id="740" fill="hold">
                            <p:stCondLst>
                              <p:cond delay="1140"/>
                            </p:stCondLst>
                            <p:childTnLst>
                              <p:par>
                                <p:cTn id="741" presetID="53" presetClass="entr" presetSubtype="16" fill="hold" grpId="0" nodeType="afterEffect">
                                  <p:stCondLst>
                                    <p:cond delay="0"/>
                                  </p:stCondLst>
                                  <p:childTnLst>
                                    <p:set>
                                      <p:cBhvr>
                                        <p:cTn id="742" dur="1" fill="hold">
                                          <p:stCondLst>
                                            <p:cond delay="0"/>
                                          </p:stCondLst>
                                        </p:cTn>
                                        <p:tgtEl>
                                          <p:spTgt spid="233"/>
                                        </p:tgtEl>
                                        <p:attrNameLst>
                                          <p:attrName>style.visibility</p:attrName>
                                        </p:attrNameLst>
                                      </p:cBhvr>
                                      <p:to>
                                        <p:strVal val="visible"/>
                                      </p:to>
                                    </p:set>
                                    <p:anim calcmode="lin" valueType="num">
                                      <p:cBhvr>
                                        <p:cTn id="743" dur="10" fill="hold"/>
                                        <p:tgtEl>
                                          <p:spTgt spid="233"/>
                                        </p:tgtEl>
                                        <p:attrNameLst>
                                          <p:attrName>ppt_w</p:attrName>
                                        </p:attrNameLst>
                                      </p:cBhvr>
                                      <p:tavLst>
                                        <p:tav tm="0">
                                          <p:val>
                                            <p:fltVal val="0"/>
                                          </p:val>
                                        </p:tav>
                                        <p:tav tm="100000">
                                          <p:val>
                                            <p:strVal val="#ppt_w"/>
                                          </p:val>
                                        </p:tav>
                                      </p:tavLst>
                                    </p:anim>
                                    <p:anim calcmode="lin" valueType="num">
                                      <p:cBhvr>
                                        <p:cTn id="744" dur="10" fill="hold"/>
                                        <p:tgtEl>
                                          <p:spTgt spid="233"/>
                                        </p:tgtEl>
                                        <p:attrNameLst>
                                          <p:attrName>ppt_h</p:attrName>
                                        </p:attrNameLst>
                                      </p:cBhvr>
                                      <p:tavLst>
                                        <p:tav tm="0">
                                          <p:val>
                                            <p:fltVal val="0"/>
                                          </p:val>
                                        </p:tav>
                                        <p:tav tm="100000">
                                          <p:val>
                                            <p:strVal val="#ppt_h"/>
                                          </p:val>
                                        </p:tav>
                                      </p:tavLst>
                                    </p:anim>
                                    <p:animEffect transition="in" filter="fade">
                                      <p:cBhvr>
                                        <p:cTn id="745" dur="10"/>
                                        <p:tgtEl>
                                          <p:spTgt spid="233"/>
                                        </p:tgtEl>
                                      </p:cBhvr>
                                    </p:animEffect>
                                  </p:childTnLst>
                                </p:cTn>
                              </p:par>
                            </p:childTnLst>
                          </p:cTn>
                        </p:par>
                        <p:par>
                          <p:cTn id="746" fill="hold">
                            <p:stCondLst>
                              <p:cond delay="1150"/>
                            </p:stCondLst>
                            <p:childTnLst>
                              <p:par>
                                <p:cTn id="747" presetID="53" presetClass="entr" presetSubtype="16" fill="hold" grpId="0" nodeType="afterEffect">
                                  <p:stCondLst>
                                    <p:cond delay="0"/>
                                  </p:stCondLst>
                                  <p:childTnLst>
                                    <p:set>
                                      <p:cBhvr>
                                        <p:cTn id="748" dur="1" fill="hold">
                                          <p:stCondLst>
                                            <p:cond delay="0"/>
                                          </p:stCondLst>
                                        </p:cTn>
                                        <p:tgtEl>
                                          <p:spTgt spid="234"/>
                                        </p:tgtEl>
                                        <p:attrNameLst>
                                          <p:attrName>style.visibility</p:attrName>
                                        </p:attrNameLst>
                                      </p:cBhvr>
                                      <p:to>
                                        <p:strVal val="visible"/>
                                      </p:to>
                                    </p:set>
                                    <p:anim calcmode="lin" valueType="num">
                                      <p:cBhvr>
                                        <p:cTn id="749" dur="10" fill="hold"/>
                                        <p:tgtEl>
                                          <p:spTgt spid="234"/>
                                        </p:tgtEl>
                                        <p:attrNameLst>
                                          <p:attrName>ppt_w</p:attrName>
                                        </p:attrNameLst>
                                      </p:cBhvr>
                                      <p:tavLst>
                                        <p:tav tm="0">
                                          <p:val>
                                            <p:fltVal val="0"/>
                                          </p:val>
                                        </p:tav>
                                        <p:tav tm="100000">
                                          <p:val>
                                            <p:strVal val="#ppt_w"/>
                                          </p:val>
                                        </p:tav>
                                      </p:tavLst>
                                    </p:anim>
                                    <p:anim calcmode="lin" valueType="num">
                                      <p:cBhvr>
                                        <p:cTn id="750" dur="10" fill="hold"/>
                                        <p:tgtEl>
                                          <p:spTgt spid="234"/>
                                        </p:tgtEl>
                                        <p:attrNameLst>
                                          <p:attrName>ppt_h</p:attrName>
                                        </p:attrNameLst>
                                      </p:cBhvr>
                                      <p:tavLst>
                                        <p:tav tm="0">
                                          <p:val>
                                            <p:fltVal val="0"/>
                                          </p:val>
                                        </p:tav>
                                        <p:tav tm="100000">
                                          <p:val>
                                            <p:strVal val="#ppt_h"/>
                                          </p:val>
                                        </p:tav>
                                      </p:tavLst>
                                    </p:anim>
                                    <p:animEffect transition="in" filter="fade">
                                      <p:cBhvr>
                                        <p:cTn id="751" dur="10"/>
                                        <p:tgtEl>
                                          <p:spTgt spid="234"/>
                                        </p:tgtEl>
                                      </p:cBhvr>
                                    </p:animEffect>
                                  </p:childTnLst>
                                </p:cTn>
                              </p:par>
                            </p:childTnLst>
                          </p:cTn>
                        </p:par>
                        <p:par>
                          <p:cTn id="752" fill="hold">
                            <p:stCondLst>
                              <p:cond delay="1160"/>
                            </p:stCondLst>
                            <p:childTnLst>
                              <p:par>
                                <p:cTn id="753" presetID="53" presetClass="entr" presetSubtype="16" fill="hold" grpId="0" nodeType="afterEffect">
                                  <p:stCondLst>
                                    <p:cond delay="0"/>
                                  </p:stCondLst>
                                  <p:childTnLst>
                                    <p:set>
                                      <p:cBhvr>
                                        <p:cTn id="754" dur="1" fill="hold">
                                          <p:stCondLst>
                                            <p:cond delay="0"/>
                                          </p:stCondLst>
                                        </p:cTn>
                                        <p:tgtEl>
                                          <p:spTgt spid="235"/>
                                        </p:tgtEl>
                                        <p:attrNameLst>
                                          <p:attrName>style.visibility</p:attrName>
                                        </p:attrNameLst>
                                      </p:cBhvr>
                                      <p:to>
                                        <p:strVal val="visible"/>
                                      </p:to>
                                    </p:set>
                                    <p:anim calcmode="lin" valueType="num">
                                      <p:cBhvr>
                                        <p:cTn id="755" dur="10" fill="hold"/>
                                        <p:tgtEl>
                                          <p:spTgt spid="235"/>
                                        </p:tgtEl>
                                        <p:attrNameLst>
                                          <p:attrName>ppt_w</p:attrName>
                                        </p:attrNameLst>
                                      </p:cBhvr>
                                      <p:tavLst>
                                        <p:tav tm="0">
                                          <p:val>
                                            <p:fltVal val="0"/>
                                          </p:val>
                                        </p:tav>
                                        <p:tav tm="100000">
                                          <p:val>
                                            <p:strVal val="#ppt_w"/>
                                          </p:val>
                                        </p:tav>
                                      </p:tavLst>
                                    </p:anim>
                                    <p:anim calcmode="lin" valueType="num">
                                      <p:cBhvr>
                                        <p:cTn id="756" dur="10" fill="hold"/>
                                        <p:tgtEl>
                                          <p:spTgt spid="235"/>
                                        </p:tgtEl>
                                        <p:attrNameLst>
                                          <p:attrName>ppt_h</p:attrName>
                                        </p:attrNameLst>
                                      </p:cBhvr>
                                      <p:tavLst>
                                        <p:tav tm="0">
                                          <p:val>
                                            <p:fltVal val="0"/>
                                          </p:val>
                                        </p:tav>
                                        <p:tav tm="100000">
                                          <p:val>
                                            <p:strVal val="#ppt_h"/>
                                          </p:val>
                                        </p:tav>
                                      </p:tavLst>
                                    </p:anim>
                                    <p:animEffect transition="in" filter="fade">
                                      <p:cBhvr>
                                        <p:cTn id="757" dur="10"/>
                                        <p:tgtEl>
                                          <p:spTgt spid="235"/>
                                        </p:tgtEl>
                                      </p:cBhvr>
                                    </p:animEffect>
                                  </p:childTnLst>
                                </p:cTn>
                              </p:par>
                            </p:childTnLst>
                          </p:cTn>
                        </p:par>
                        <p:par>
                          <p:cTn id="758" fill="hold">
                            <p:stCondLst>
                              <p:cond delay="1170"/>
                            </p:stCondLst>
                            <p:childTnLst>
                              <p:par>
                                <p:cTn id="759" presetID="53" presetClass="entr" presetSubtype="16" fill="hold" grpId="0" nodeType="afterEffect">
                                  <p:stCondLst>
                                    <p:cond delay="0"/>
                                  </p:stCondLst>
                                  <p:childTnLst>
                                    <p:set>
                                      <p:cBhvr>
                                        <p:cTn id="760" dur="1" fill="hold">
                                          <p:stCondLst>
                                            <p:cond delay="0"/>
                                          </p:stCondLst>
                                        </p:cTn>
                                        <p:tgtEl>
                                          <p:spTgt spid="237"/>
                                        </p:tgtEl>
                                        <p:attrNameLst>
                                          <p:attrName>style.visibility</p:attrName>
                                        </p:attrNameLst>
                                      </p:cBhvr>
                                      <p:to>
                                        <p:strVal val="visible"/>
                                      </p:to>
                                    </p:set>
                                    <p:anim calcmode="lin" valueType="num">
                                      <p:cBhvr>
                                        <p:cTn id="761" dur="10" fill="hold"/>
                                        <p:tgtEl>
                                          <p:spTgt spid="237"/>
                                        </p:tgtEl>
                                        <p:attrNameLst>
                                          <p:attrName>ppt_w</p:attrName>
                                        </p:attrNameLst>
                                      </p:cBhvr>
                                      <p:tavLst>
                                        <p:tav tm="0">
                                          <p:val>
                                            <p:fltVal val="0"/>
                                          </p:val>
                                        </p:tav>
                                        <p:tav tm="100000">
                                          <p:val>
                                            <p:strVal val="#ppt_w"/>
                                          </p:val>
                                        </p:tav>
                                      </p:tavLst>
                                    </p:anim>
                                    <p:anim calcmode="lin" valueType="num">
                                      <p:cBhvr>
                                        <p:cTn id="762" dur="10" fill="hold"/>
                                        <p:tgtEl>
                                          <p:spTgt spid="237"/>
                                        </p:tgtEl>
                                        <p:attrNameLst>
                                          <p:attrName>ppt_h</p:attrName>
                                        </p:attrNameLst>
                                      </p:cBhvr>
                                      <p:tavLst>
                                        <p:tav tm="0">
                                          <p:val>
                                            <p:fltVal val="0"/>
                                          </p:val>
                                        </p:tav>
                                        <p:tav tm="100000">
                                          <p:val>
                                            <p:strVal val="#ppt_h"/>
                                          </p:val>
                                        </p:tav>
                                      </p:tavLst>
                                    </p:anim>
                                    <p:animEffect transition="in" filter="fade">
                                      <p:cBhvr>
                                        <p:cTn id="763" dur="10"/>
                                        <p:tgtEl>
                                          <p:spTgt spid="237"/>
                                        </p:tgtEl>
                                      </p:cBhvr>
                                    </p:animEffect>
                                  </p:childTnLst>
                                </p:cTn>
                              </p:par>
                            </p:childTnLst>
                          </p:cTn>
                        </p:par>
                        <p:par>
                          <p:cTn id="764" fill="hold">
                            <p:stCondLst>
                              <p:cond delay="1180"/>
                            </p:stCondLst>
                            <p:childTnLst>
                              <p:par>
                                <p:cTn id="765" presetID="53" presetClass="entr" presetSubtype="16" fill="hold" grpId="0" nodeType="afterEffect">
                                  <p:stCondLst>
                                    <p:cond delay="0"/>
                                  </p:stCondLst>
                                  <p:childTnLst>
                                    <p:set>
                                      <p:cBhvr>
                                        <p:cTn id="766" dur="1" fill="hold">
                                          <p:stCondLst>
                                            <p:cond delay="0"/>
                                          </p:stCondLst>
                                        </p:cTn>
                                        <p:tgtEl>
                                          <p:spTgt spid="238"/>
                                        </p:tgtEl>
                                        <p:attrNameLst>
                                          <p:attrName>style.visibility</p:attrName>
                                        </p:attrNameLst>
                                      </p:cBhvr>
                                      <p:to>
                                        <p:strVal val="visible"/>
                                      </p:to>
                                    </p:set>
                                    <p:anim calcmode="lin" valueType="num">
                                      <p:cBhvr>
                                        <p:cTn id="767" dur="10" fill="hold"/>
                                        <p:tgtEl>
                                          <p:spTgt spid="238"/>
                                        </p:tgtEl>
                                        <p:attrNameLst>
                                          <p:attrName>ppt_w</p:attrName>
                                        </p:attrNameLst>
                                      </p:cBhvr>
                                      <p:tavLst>
                                        <p:tav tm="0">
                                          <p:val>
                                            <p:fltVal val="0"/>
                                          </p:val>
                                        </p:tav>
                                        <p:tav tm="100000">
                                          <p:val>
                                            <p:strVal val="#ppt_w"/>
                                          </p:val>
                                        </p:tav>
                                      </p:tavLst>
                                    </p:anim>
                                    <p:anim calcmode="lin" valueType="num">
                                      <p:cBhvr>
                                        <p:cTn id="768" dur="10" fill="hold"/>
                                        <p:tgtEl>
                                          <p:spTgt spid="238"/>
                                        </p:tgtEl>
                                        <p:attrNameLst>
                                          <p:attrName>ppt_h</p:attrName>
                                        </p:attrNameLst>
                                      </p:cBhvr>
                                      <p:tavLst>
                                        <p:tav tm="0">
                                          <p:val>
                                            <p:fltVal val="0"/>
                                          </p:val>
                                        </p:tav>
                                        <p:tav tm="100000">
                                          <p:val>
                                            <p:strVal val="#ppt_h"/>
                                          </p:val>
                                        </p:tav>
                                      </p:tavLst>
                                    </p:anim>
                                    <p:animEffect transition="in" filter="fade">
                                      <p:cBhvr>
                                        <p:cTn id="769" dur="10"/>
                                        <p:tgtEl>
                                          <p:spTgt spid="238"/>
                                        </p:tgtEl>
                                      </p:cBhvr>
                                    </p:animEffect>
                                  </p:childTnLst>
                                </p:cTn>
                              </p:par>
                            </p:childTnLst>
                          </p:cTn>
                        </p:par>
                        <p:par>
                          <p:cTn id="770" fill="hold">
                            <p:stCondLst>
                              <p:cond delay="1190"/>
                            </p:stCondLst>
                            <p:childTnLst>
                              <p:par>
                                <p:cTn id="771" presetID="53" presetClass="entr" presetSubtype="16" fill="hold" grpId="0" nodeType="afterEffect">
                                  <p:stCondLst>
                                    <p:cond delay="0"/>
                                  </p:stCondLst>
                                  <p:childTnLst>
                                    <p:set>
                                      <p:cBhvr>
                                        <p:cTn id="772" dur="1" fill="hold">
                                          <p:stCondLst>
                                            <p:cond delay="0"/>
                                          </p:stCondLst>
                                        </p:cTn>
                                        <p:tgtEl>
                                          <p:spTgt spid="239"/>
                                        </p:tgtEl>
                                        <p:attrNameLst>
                                          <p:attrName>style.visibility</p:attrName>
                                        </p:attrNameLst>
                                      </p:cBhvr>
                                      <p:to>
                                        <p:strVal val="visible"/>
                                      </p:to>
                                    </p:set>
                                    <p:anim calcmode="lin" valueType="num">
                                      <p:cBhvr>
                                        <p:cTn id="773" dur="10" fill="hold"/>
                                        <p:tgtEl>
                                          <p:spTgt spid="239"/>
                                        </p:tgtEl>
                                        <p:attrNameLst>
                                          <p:attrName>ppt_w</p:attrName>
                                        </p:attrNameLst>
                                      </p:cBhvr>
                                      <p:tavLst>
                                        <p:tav tm="0">
                                          <p:val>
                                            <p:fltVal val="0"/>
                                          </p:val>
                                        </p:tav>
                                        <p:tav tm="100000">
                                          <p:val>
                                            <p:strVal val="#ppt_w"/>
                                          </p:val>
                                        </p:tav>
                                      </p:tavLst>
                                    </p:anim>
                                    <p:anim calcmode="lin" valueType="num">
                                      <p:cBhvr>
                                        <p:cTn id="774" dur="10" fill="hold"/>
                                        <p:tgtEl>
                                          <p:spTgt spid="239"/>
                                        </p:tgtEl>
                                        <p:attrNameLst>
                                          <p:attrName>ppt_h</p:attrName>
                                        </p:attrNameLst>
                                      </p:cBhvr>
                                      <p:tavLst>
                                        <p:tav tm="0">
                                          <p:val>
                                            <p:fltVal val="0"/>
                                          </p:val>
                                        </p:tav>
                                        <p:tav tm="100000">
                                          <p:val>
                                            <p:strVal val="#ppt_h"/>
                                          </p:val>
                                        </p:tav>
                                      </p:tavLst>
                                    </p:anim>
                                    <p:animEffect transition="in" filter="fade">
                                      <p:cBhvr>
                                        <p:cTn id="775" dur="10"/>
                                        <p:tgtEl>
                                          <p:spTgt spid="239"/>
                                        </p:tgtEl>
                                      </p:cBhvr>
                                    </p:animEffect>
                                  </p:childTnLst>
                                </p:cTn>
                              </p:par>
                            </p:childTnLst>
                          </p:cTn>
                        </p:par>
                        <p:par>
                          <p:cTn id="776" fill="hold">
                            <p:stCondLst>
                              <p:cond delay="1200"/>
                            </p:stCondLst>
                            <p:childTnLst>
                              <p:par>
                                <p:cTn id="777" presetID="53" presetClass="entr" presetSubtype="16" fill="hold" grpId="0" nodeType="afterEffect">
                                  <p:stCondLst>
                                    <p:cond delay="0"/>
                                  </p:stCondLst>
                                  <p:childTnLst>
                                    <p:set>
                                      <p:cBhvr>
                                        <p:cTn id="778" dur="1" fill="hold">
                                          <p:stCondLst>
                                            <p:cond delay="0"/>
                                          </p:stCondLst>
                                        </p:cTn>
                                        <p:tgtEl>
                                          <p:spTgt spid="240"/>
                                        </p:tgtEl>
                                        <p:attrNameLst>
                                          <p:attrName>style.visibility</p:attrName>
                                        </p:attrNameLst>
                                      </p:cBhvr>
                                      <p:to>
                                        <p:strVal val="visible"/>
                                      </p:to>
                                    </p:set>
                                    <p:anim calcmode="lin" valueType="num">
                                      <p:cBhvr>
                                        <p:cTn id="779" dur="10" fill="hold"/>
                                        <p:tgtEl>
                                          <p:spTgt spid="240"/>
                                        </p:tgtEl>
                                        <p:attrNameLst>
                                          <p:attrName>ppt_w</p:attrName>
                                        </p:attrNameLst>
                                      </p:cBhvr>
                                      <p:tavLst>
                                        <p:tav tm="0">
                                          <p:val>
                                            <p:fltVal val="0"/>
                                          </p:val>
                                        </p:tav>
                                        <p:tav tm="100000">
                                          <p:val>
                                            <p:strVal val="#ppt_w"/>
                                          </p:val>
                                        </p:tav>
                                      </p:tavLst>
                                    </p:anim>
                                    <p:anim calcmode="lin" valueType="num">
                                      <p:cBhvr>
                                        <p:cTn id="780" dur="10" fill="hold"/>
                                        <p:tgtEl>
                                          <p:spTgt spid="240"/>
                                        </p:tgtEl>
                                        <p:attrNameLst>
                                          <p:attrName>ppt_h</p:attrName>
                                        </p:attrNameLst>
                                      </p:cBhvr>
                                      <p:tavLst>
                                        <p:tav tm="0">
                                          <p:val>
                                            <p:fltVal val="0"/>
                                          </p:val>
                                        </p:tav>
                                        <p:tav tm="100000">
                                          <p:val>
                                            <p:strVal val="#ppt_h"/>
                                          </p:val>
                                        </p:tav>
                                      </p:tavLst>
                                    </p:anim>
                                    <p:animEffect transition="in" filter="fade">
                                      <p:cBhvr>
                                        <p:cTn id="781" dur="10"/>
                                        <p:tgtEl>
                                          <p:spTgt spid="240"/>
                                        </p:tgtEl>
                                      </p:cBhvr>
                                    </p:animEffect>
                                  </p:childTnLst>
                                </p:cTn>
                              </p:par>
                            </p:childTnLst>
                          </p:cTn>
                        </p:par>
                        <p:par>
                          <p:cTn id="782" fill="hold">
                            <p:stCondLst>
                              <p:cond delay="1210"/>
                            </p:stCondLst>
                            <p:childTnLst>
                              <p:par>
                                <p:cTn id="783" presetID="53" presetClass="entr" presetSubtype="16" fill="hold" grpId="0" nodeType="afterEffect">
                                  <p:stCondLst>
                                    <p:cond delay="0"/>
                                  </p:stCondLst>
                                  <p:childTnLst>
                                    <p:set>
                                      <p:cBhvr>
                                        <p:cTn id="784" dur="1" fill="hold">
                                          <p:stCondLst>
                                            <p:cond delay="0"/>
                                          </p:stCondLst>
                                        </p:cTn>
                                        <p:tgtEl>
                                          <p:spTgt spid="241"/>
                                        </p:tgtEl>
                                        <p:attrNameLst>
                                          <p:attrName>style.visibility</p:attrName>
                                        </p:attrNameLst>
                                      </p:cBhvr>
                                      <p:to>
                                        <p:strVal val="visible"/>
                                      </p:to>
                                    </p:set>
                                    <p:anim calcmode="lin" valueType="num">
                                      <p:cBhvr>
                                        <p:cTn id="785" dur="10" fill="hold"/>
                                        <p:tgtEl>
                                          <p:spTgt spid="241"/>
                                        </p:tgtEl>
                                        <p:attrNameLst>
                                          <p:attrName>ppt_w</p:attrName>
                                        </p:attrNameLst>
                                      </p:cBhvr>
                                      <p:tavLst>
                                        <p:tav tm="0">
                                          <p:val>
                                            <p:fltVal val="0"/>
                                          </p:val>
                                        </p:tav>
                                        <p:tav tm="100000">
                                          <p:val>
                                            <p:strVal val="#ppt_w"/>
                                          </p:val>
                                        </p:tav>
                                      </p:tavLst>
                                    </p:anim>
                                    <p:anim calcmode="lin" valueType="num">
                                      <p:cBhvr>
                                        <p:cTn id="786" dur="10" fill="hold"/>
                                        <p:tgtEl>
                                          <p:spTgt spid="241"/>
                                        </p:tgtEl>
                                        <p:attrNameLst>
                                          <p:attrName>ppt_h</p:attrName>
                                        </p:attrNameLst>
                                      </p:cBhvr>
                                      <p:tavLst>
                                        <p:tav tm="0">
                                          <p:val>
                                            <p:fltVal val="0"/>
                                          </p:val>
                                        </p:tav>
                                        <p:tav tm="100000">
                                          <p:val>
                                            <p:strVal val="#ppt_h"/>
                                          </p:val>
                                        </p:tav>
                                      </p:tavLst>
                                    </p:anim>
                                    <p:animEffect transition="in" filter="fade">
                                      <p:cBhvr>
                                        <p:cTn id="787" dur="10"/>
                                        <p:tgtEl>
                                          <p:spTgt spid="241"/>
                                        </p:tgtEl>
                                      </p:cBhvr>
                                    </p:animEffect>
                                  </p:childTnLst>
                                </p:cTn>
                              </p:par>
                            </p:childTnLst>
                          </p:cTn>
                        </p:par>
                        <p:par>
                          <p:cTn id="788" fill="hold">
                            <p:stCondLst>
                              <p:cond delay="1220"/>
                            </p:stCondLst>
                            <p:childTnLst>
                              <p:par>
                                <p:cTn id="789" presetID="53" presetClass="entr" presetSubtype="16" fill="hold" grpId="0" nodeType="afterEffect">
                                  <p:stCondLst>
                                    <p:cond delay="0"/>
                                  </p:stCondLst>
                                  <p:childTnLst>
                                    <p:set>
                                      <p:cBhvr>
                                        <p:cTn id="790" dur="1" fill="hold">
                                          <p:stCondLst>
                                            <p:cond delay="0"/>
                                          </p:stCondLst>
                                        </p:cTn>
                                        <p:tgtEl>
                                          <p:spTgt spid="242"/>
                                        </p:tgtEl>
                                        <p:attrNameLst>
                                          <p:attrName>style.visibility</p:attrName>
                                        </p:attrNameLst>
                                      </p:cBhvr>
                                      <p:to>
                                        <p:strVal val="visible"/>
                                      </p:to>
                                    </p:set>
                                    <p:anim calcmode="lin" valueType="num">
                                      <p:cBhvr>
                                        <p:cTn id="791" dur="10" fill="hold"/>
                                        <p:tgtEl>
                                          <p:spTgt spid="242"/>
                                        </p:tgtEl>
                                        <p:attrNameLst>
                                          <p:attrName>ppt_w</p:attrName>
                                        </p:attrNameLst>
                                      </p:cBhvr>
                                      <p:tavLst>
                                        <p:tav tm="0">
                                          <p:val>
                                            <p:fltVal val="0"/>
                                          </p:val>
                                        </p:tav>
                                        <p:tav tm="100000">
                                          <p:val>
                                            <p:strVal val="#ppt_w"/>
                                          </p:val>
                                        </p:tav>
                                      </p:tavLst>
                                    </p:anim>
                                    <p:anim calcmode="lin" valueType="num">
                                      <p:cBhvr>
                                        <p:cTn id="792" dur="10" fill="hold"/>
                                        <p:tgtEl>
                                          <p:spTgt spid="242"/>
                                        </p:tgtEl>
                                        <p:attrNameLst>
                                          <p:attrName>ppt_h</p:attrName>
                                        </p:attrNameLst>
                                      </p:cBhvr>
                                      <p:tavLst>
                                        <p:tav tm="0">
                                          <p:val>
                                            <p:fltVal val="0"/>
                                          </p:val>
                                        </p:tav>
                                        <p:tav tm="100000">
                                          <p:val>
                                            <p:strVal val="#ppt_h"/>
                                          </p:val>
                                        </p:tav>
                                      </p:tavLst>
                                    </p:anim>
                                    <p:animEffect transition="in" filter="fade">
                                      <p:cBhvr>
                                        <p:cTn id="793" dur="10"/>
                                        <p:tgtEl>
                                          <p:spTgt spid="242"/>
                                        </p:tgtEl>
                                      </p:cBhvr>
                                    </p:animEffect>
                                  </p:childTnLst>
                                </p:cTn>
                              </p:par>
                            </p:childTnLst>
                          </p:cTn>
                        </p:par>
                        <p:par>
                          <p:cTn id="794" fill="hold">
                            <p:stCondLst>
                              <p:cond delay="1230"/>
                            </p:stCondLst>
                            <p:childTnLst>
                              <p:par>
                                <p:cTn id="795" presetID="53" presetClass="entr" presetSubtype="16" fill="hold" grpId="0" nodeType="afterEffect">
                                  <p:stCondLst>
                                    <p:cond delay="0"/>
                                  </p:stCondLst>
                                  <p:childTnLst>
                                    <p:set>
                                      <p:cBhvr>
                                        <p:cTn id="796" dur="1" fill="hold">
                                          <p:stCondLst>
                                            <p:cond delay="0"/>
                                          </p:stCondLst>
                                        </p:cTn>
                                        <p:tgtEl>
                                          <p:spTgt spid="243"/>
                                        </p:tgtEl>
                                        <p:attrNameLst>
                                          <p:attrName>style.visibility</p:attrName>
                                        </p:attrNameLst>
                                      </p:cBhvr>
                                      <p:to>
                                        <p:strVal val="visible"/>
                                      </p:to>
                                    </p:set>
                                    <p:anim calcmode="lin" valueType="num">
                                      <p:cBhvr>
                                        <p:cTn id="797" dur="10" fill="hold"/>
                                        <p:tgtEl>
                                          <p:spTgt spid="243"/>
                                        </p:tgtEl>
                                        <p:attrNameLst>
                                          <p:attrName>ppt_w</p:attrName>
                                        </p:attrNameLst>
                                      </p:cBhvr>
                                      <p:tavLst>
                                        <p:tav tm="0">
                                          <p:val>
                                            <p:fltVal val="0"/>
                                          </p:val>
                                        </p:tav>
                                        <p:tav tm="100000">
                                          <p:val>
                                            <p:strVal val="#ppt_w"/>
                                          </p:val>
                                        </p:tav>
                                      </p:tavLst>
                                    </p:anim>
                                    <p:anim calcmode="lin" valueType="num">
                                      <p:cBhvr>
                                        <p:cTn id="798" dur="10" fill="hold"/>
                                        <p:tgtEl>
                                          <p:spTgt spid="243"/>
                                        </p:tgtEl>
                                        <p:attrNameLst>
                                          <p:attrName>ppt_h</p:attrName>
                                        </p:attrNameLst>
                                      </p:cBhvr>
                                      <p:tavLst>
                                        <p:tav tm="0">
                                          <p:val>
                                            <p:fltVal val="0"/>
                                          </p:val>
                                        </p:tav>
                                        <p:tav tm="100000">
                                          <p:val>
                                            <p:strVal val="#ppt_h"/>
                                          </p:val>
                                        </p:tav>
                                      </p:tavLst>
                                    </p:anim>
                                    <p:animEffect transition="in" filter="fade">
                                      <p:cBhvr>
                                        <p:cTn id="799" dur="10"/>
                                        <p:tgtEl>
                                          <p:spTgt spid="243"/>
                                        </p:tgtEl>
                                      </p:cBhvr>
                                    </p:animEffect>
                                  </p:childTnLst>
                                </p:cTn>
                              </p:par>
                            </p:childTnLst>
                          </p:cTn>
                        </p:par>
                        <p:par>
                          <p:cTn id="800" fill="hold">
                            <p:stCondLst>
                              <p:cond delay="1240"/>
                            </p:stCondLst>
                            <p:childTnLst>
                              <p:par>
                                <p:cTn id="801" presetID="53" presetClass="entr" presetSubtype="16" fill="hold" grpId="0" nodeType="afterEffect">
                                  <p:stCondLst>
                                    <p:cond delay="0"/>
                                  </p:stCondLst>
                                  <p:childTnLst>
                                    <p:set>
                                      <p:cBhvr>
                                        <p:cTn id="802" dur="1" fill="hold">
                                          <p:stCondLst>
                                            <p:cond delay="0"/>
                                          </p:stCondLst>
                                        </p:cTn>
                                        <p:tgtEl>
                                          <p:spTgt spid="244"/>
                                        </p:tgtEl>
                                        <p:attrNameLst>
                                          <p:attrName>style.visibility</p:attrName>
                                        </p:attrNameLst>
                                      </p:cBhvr>
                                      <p:to>
                                        <p:strVal val="visible"/>
                                      </p:to>
                                    </p:set>
                                    <p:anim calcmode="lin" valueType="num">
                                      <p:cBhvr>
                                        <p:cTn id="803" dur="10" fill="hold"/>
                                        <p:tgtEl>
                                          <p:spTgt spid="244"/>
                                        </p:tgtEl>
                                        <p:attrNameLst>
                                          <p:attrName>ppt_w</p:attrName>
                                        </p:attrNameLst>
                                      </p:cBhvr>
                                      <p:tavLst>
                                        <p:tav tm="0">
                                          <p:val>
                                            <p:fltVal val="0"/>
                                          </p:val>
                                        </p:tav>
                                        <p:tav tm="100000">
                                          <p:val>
                                            <p:strVal val="#ppt_w"/>
                                          </p:val>
                                        </p:tav>
                                      </p:tavLst>
                                    </p:anim>
                                    <p:anim calcmode="lin" valueType="num">
                                      <p:cBhvr>
                                        <p:cTn id="804" dur="10" fill="hold"/>
                                        <p:tgtEl>
                                          <p:spTgt spid="244"/>
                                        </p:tgtEl>
                                        <p:attrNameLst>
                                          <p:attrName>ppt_h</p:attrName>
                                        </p:attrNameLst>
                                      </p:cBhvr>
                                      <p:tavLst>
                                        <p:tav tm="0">
                                          <p:val>
                                            <p:fltVal val="0"/>
                                          </p:val>
                                        </p:tav>
                                        <p:tav tm="100000">
                                          <p:val>
                                            <p:strVal val="#ppt_h"/>
                                          </p:val>
                                        </p:tav>
                                      </p:tavLst>
                                    </p:anim>
                                    <p:animEffect transition="in" filter="fade">
                                      <p:cBhvr>
                                        <p:cTn id="805" dur="10"/>
                                        <p:tgtEl>
                                          <p:spTgt spid="244"/>
                                        </p:tgtEl>
                                      </p:cBhvr>
                                    </p:animEffect>
                                  </p:childTnLst>
                                </p:cTn>
                              </p:par>
                            </p:childTnLst>
                          </p:cTn>
                        </p:par>
                        <p:par>
                          <p:cTn id="806" fill="hold">
                            <p:stCondLst>
                              <p:cond delay="1250"/>
                            </p:stCondLst>
                            <p:childTnLst>
                              <p:par>
                                <p:cTn id="807" presetID="53" presetClass="entr" presetSubtype="16" fill="hold" grpId="0" nodeType="afterEffect">
                                  <p:stCondLst>
                                    <p:cond delay="0"/>
                                  </p:stCondLst>
                                  <p:childTnLst>
                                    <p:set>
                                      <p:cBhvr>
                                        <p:cTn id="808" dur="1" fill="hold">
                                          <p:stCondLst>
                                            <p:cond delay="0"/>
                                          </p:stCondLst>
                                        </p:cTn>
                                        <p:tgtEl>
                                          <p:spTgt spid="245"/>
                                        </p:tgtEl>
                                        <p:attrNameLst>
                                          <p:attrName>style.visibility</p:attrName>
                                        </p:attrNameLst>
                                      </p:cBhvr>
                                      <p:to>
                                        <p:strVal val="visible"/>
                                      </p:to>
                                    </p:set>
                                    <p:anim calcmode="lin" valueType="num">
                                      <p:cBhvr>
                                        <p:cTn id="809" dur="10" fill="hold"/>
                                        <p:tgtEl>
                                          <p:spTgt spid="245"/>
                                        </p:tgtEl>
                                        <p:attrNameLst>
                                          <p:attrName>ppt_w</p:attrName>
                                        </p:attrNameLst>
                                      </p:cBhvr>
                                      <p:tavLst>
                                        <p:tav tm="0">
                                          <p:val>
                                            <p:fltVal val="0"/>
                                          </p:val>
                                        </p:tav>
                                        <p:tav tm="100000">
                                          <p:val>
                                            <p:strVal val="#ppt_w"/>
                                          </p:val>
                                        </p:tav>
                                      </p:tavLst>
                                    </p:anim>
                                    <p:anim calcmode="lin" valueType="num">
                                      <p:cBhvr>
                                        <p:cTn id="810" dur="10" fill="hold"/>
                                        <p:tgtEl>
                                          <p:spTgt spid="245"/>
                                        </p:tgtEl>
                                        <p:attrNameLst>
                                          <p:attrName>ppt_h</p:attrName>
                                        </p:attrNameLst>
                                      </p:cBhvr>
                                      <p:tavLst>
                                        <p:tav tm="0">
                                          <p:val>
                                            <p:fltVal val="0"/>
                                          </p:val>
                                        </p:tav>
                                        <p:tav tm="100000">
                                          <p:val>
                                            <p:strVal val="#ppt_h"/>
                                          </p:val>
                                        </p:tav>
                                      </p:tavLst>
                                    </p:anim>
                                    <p:animEffect transition="in" filter="fade">
                                      <p:cBhvr>
                                        <p:cTn id="811" dur="10"/>
                                        <p:tgtEl>
                                          <p:spTgt spid="245"/>
                                        </p:tgtEl>
                                      </p:cBhvr>
                                    </p:animEffect>
                                  </p:childTnLst>
                                </p:cTn>
                              </p:par>
                            </p:childTnLst>
                          </p:cTn>
                        </p:par>
                        <p:par>
                          <p:cTn id="812" fill="hold">
                            <p:stCondLst>
                              <p:cond delay="1260"/>
                            </p:stCondLst>
                            <p:childTnLst>
                              <p:par>
                                <p:cTn id="813" presetID="53" presetClass="entr" presetSubtype="16" fill="hold" grpId="0" nodeType="afterEffect">
                                  <p:stCondLst>
                                    <p:cond delay="0"/>
                                  </p:stCondLst>
                                  <p:childTnLst>
                                    <p:set>
                                      <p:cBhvr>
                                        <p:cTn id="814" dur="1" fill="hold">
                                          <p:stCondLst>
                                            <p:cond delay="0"/>
                                          </p:stCondLst>
                                        </p:cTn>
                                        <p:tgtEl>
                                          <p:spTgt spid="246"/>
                                        </p:tgtEl>
                                        <p:attrNameLst>
                                          <p:attrName>style.visibility</p:attrName>
                                        </p:attrNameLst>
                                      </p:cBhvr>
                                      <p:to>
                                        <p:strVal val="visible"/>
                                      </p:to>
                                    </p:set>
                                    <p:anim calcmode="lin" valueType="num">
                                      <p:cBhvr>
                                        <p:cTn id="815" dur="10" fill="hold"/>
                                        <p:tgtEl>
                                          <p:spTgt spid="246"/>
                                        </p:tgtEl>
                                        <p:attrNameLst>
                                          <p:attrName>ppt_w</p:attrName>
                                        </p:attrNameLst>
                                      </p:cBhvr>
                                      <p:tavLst>
                                        <p:tav tm="0">
                                          <p:val>
                                            <p:fltVal val="0"/>
                                          </p:val>
                                        </p:tav>
                                        <p:tav tm="100000">
                                          <p:val>
                                            <p:strVal val="#ppt_w"/>
                                          </p:val>
                                        </p:tav>
                                      </p:tavLst>
                                    </p:anim>
                                    <p:anim calcmode="lin" valueType="num">
                                      <p:cBhvr>
                                        <p:cTn id="816" dur="10" fill="hold"/>
                                        <p:tgtEl>
                                          <p:spTgt spid="246"/>
                                        </p:tgtEl>
                                        <p:attrNameLst>
                                          <p:attrName>ppt_h</p:attrName>
                                        </p:attrNameLst>
                                      </p:cBhvr>
                                      <p:tavLst>
                                        <p:tav tm="0">
                                          <p:val>
                                            <p:fltVal val="0"/>
                                          </p:val>
                                        </p:tav>
                                        <p:tav tm="100000">
                                          <p:val>
                                            <p:strVal val="#ppt_h"/>
                                          </p:val>
                                        </p:tav>
                                      </p:tavLst>
                                    </p:anim>
                                    <p:animEffect transition="in" filter="fade">
                                      <p:cBhvr>
                                        <p:cTn id="817" dur="10"/>
                                        <p:tgtEl>
                                          <p:spTgt spid="246"/>
                                        </p:tgtEl>
                                      </p:cBhvr>
                                    </p:animEffect>
                                  </p:childTnLst>
                                </p:cTn>
                              </p:par>
                            </p:childTnLst>
                          </p:cTn>
                        </p:par>
                        <p:par>
                          <p:cTn id="818" fill="hold">
                            <p:stCondLst>
                              <p:cond delay="1270"/>
                            </p:stCondLst>
                            <p:childTnLst>
                              <p:par>
                                <p:cTn id="819" presetID="53" presetClass="entr" presetSubtype="16" fill="hold" grpId="0" nodeType="afterEffect">
                                  <p:stCondLst>
                                    <p:cond delay="0"/>
                                  </p:stCondLst>
                                  <p:childTnLst>
                                    <p:set>
                                      <p:cBhvr>
                                        <p:cTn id="820" dur="1" fill="hold">
                                          <p:stCondLst>
                                            <p:cond delay="0"/>
                                          </p:stCondLst>
                                        </p:cTn>
                                        <p:tgtEl>
                                          <p:spTgt spid="247"/>
                                        </p:tgtEl>
                                        <p:attrNameLst>
                                          <p:attrName>style.visibility</p:attrName>
                                        </p:attrNameLst>
                                      </p:cBhvr>
                                      <p:to>
                                        <p:strVal val="visible"/>
                                      </p:to>
                                    </p:set>
                                    <p:anim calcmode="lin" valueType="num">
                                      <p:cBhvr>
                                        <p:cTn id="821" dur="10" fill="hold"/>
                                        <p:tgtEl>
                                          <p:spTgt spid="247"/>
                                        </p:tgtEl>
                                        <p:attrNameLst>
                                          <p:attrName>ppt_w</p:attrName>
                                        </p:attrNameLst>
                                      </p:cBhvr>
                                      <p:tavLst>
                                        <p:tav tm="0">
                                          <p:val>
                                            <p:fltVal val="0"/>
                                          </p:val>
                                        </p:tav>
                                        <p:tav tm="100000">
                                          <p:val>
                                            <p:strVal val="#ppt_w"/>
                                          </p:val>
                                        </p:tav>
                                      </p:tavLst>
                                    </p:anim>
                                    <p:anim calcmode="lin" valueType="num">
                                      <p:cBhvr>
                                        <p:cTn id="822" dur="10" fill="hold"/>
                                        <p:tgtEl>
                                          <p:spTgt spid="247"/>
                                        </p:tgtEl>
                                        <p:attrNameLst>
                                          <p:attrName>ppt_h</p:attrName>
                                        </p:attrNameLst>
                                      </p:cBhvr>
                                      <p:tavLst>
                                        <p:tav tm="0">
                                          <p:val>
                                            <p:fltVal val="0"/>
                                          </p:val>
                                        </p:tav>
                                        <p:tav tm="100000">
                                          <p:val>
                                            <p:strVal val="#ppt_h"/>
                                          </p:val>
                                        </p:tav>
                                      </p:tavLst>
                                    </p:anim>
                                    <p:animEffect transition="in" filter="fade">
                                      <p:cBhvr>
                                        <p:cTn id="823" dur="10"/>
                                        <p:tgtEl>
                                          <p:spTgt spid="247"/>
                                        </p:tgtEl>
                                      </p:cBhvr>
                                    </p:animEffect>
                                  </p:childTnLst>
                                </p:cTn>
                              </p:par>
                            </p:childTnLst>
                          </p:cTn>
                        </p:par>
                        <p:par>
                          <p:cTn id="824" fill="hold">
                            <p:stCondLst>
                              <p:cond delay="1280"/>
                            </p:stCondLst>
                            <p:childTnLst>
                              <p:par>
                                <p:cTn id="825" presetID="53" presetClass="entr" presetSubtype="16" fill="hold" grpId="0" nodeType="afterEffect">
                                  <p:stCondLst>
                                    <p:cond delay="0"/>
                                  </p:stCondLst>
                                  <p:childTnLst>
                                    <p:set>
                                      <p:cBhvr>
                                        <p:cTn id="826" dur="1" fill="hold">
                                          <p:stCondLst>
                                            <p:cond delay="0"/>
                                          </p:stCondLst>
                                        </p:cTn>
                                        <p:tgtEl>
                                          <p:spTgt spid="248"/>
                                        </p:tgtEl>
                                        <p:attrNameLst>
                                          <p:attrName>style.visibility</p:attrName>
                                        </p:attrNameLst>
                                      </p:cBhvr>
                                      <p:to>
                                        <p:strVal val="visible"/>
                                      </p:to>
                                    </p:set>
                                    <p:anim calcmode="lin" valueType="num">
                                      <p:cBhvr>
                                        <p:cTn id="827" dur="10" fill="hold"/>
                                        <p:tgtEl>
                                          <p:spTgt spid="248"/>
                                        </p:tgtEl>
                                        <p:attrNameLst>
                                          <p:attrName>ppt_w</p:attrName>
                                        </p:attrNameLst>
                                      </p:cBhvr>
                                      <p:tavLst>
                                        <p:tav tm="0">
                                          <p:val>
                                            <p:fltVal val="0"/>
                                          </p:val>
                                        </p:tav>
                                        <p:tav tm="100000">
                                          <p:val>
                                            <p:strVal val="#ppt_w"/>
                                          </p:val>
                                        </p:tav>
                                      </p:tavLst>
                                    </p:anim>
                                    <p:anim calcmode="lin" valueType="num">
                                      <p:cBhvr>
                                        <p:cTn id="828" dur="10" fill="hold"/>
                                        <p:tgtEl>
                                          <p:spTgt spid="248"/>
                                        </p:tgtEl>
                                        <p:attrNameLst>
                                          <p:attrName>ppt_h</p:attrName>
                                        </p:attrNameLst>
                                      </p:cBhvr>
                                      <p:tavLst>
                                        <p:tav tm="0">
                                          <p:val>
                                            <p:fltVal val="0"/>
                                          </p:val>
                                        </p:tav>
                                        <p:tav tm="100000">
                                          <p:val>
                                            <p:strVal val="#ppt_h"/>
                                          </p:val>
                                        </p:tav>
                                      </p:tavLst>
                                    </p:anim>
                                    <p:animEffect transition="in" filter="fade">
                                      <p:cBhvr>
                                        <p:cTn id="829" dur="10"/>
                                        <p:tgtEl>
                                          <p:spTgt spid="248"/>
                                        </p:tgtEl>
                                      </p:cBhvr>
                                    </p:animEffect>
                                  </p:childTnLst>
                                </p:cTn>
                              </p:par>
                            </p:childTnLst>
                          </p:cTn>
                        </p:par>
                        <p:par>
                          <p:cTn id="830" fill="hold">
                            <p:stCondLst>
                              <p:cond delay="1290"/>
                            </p:stCondLst>
                            <p:childTnLst>
                              <p:par>
                                <p:cTn id="831" presetID="53" presetClass="entr" presetSubtype="16" fill="hold" grpId="0" nodeType="afterEffect">
                                  <p:stCondLst>
                                    <p:cond delay="0"/>
                                  </p:stCondLst>
                                  <p:childTnLst>
                                    <p:set>
                                      <p:cBhvr>
                                        <p:cTn id="832" dur="1" fill="hold">
                                          <p:stCondLst>
                                            <p:cond delay="0"/>
                                          </p:stCondLst>
                                        </p:cTn>
                                        <p:tgtEl>
                                          <p:spTgt spid="249"/>
                                        </p:tgtEl>
                                        <p:attrNameLst>
                                          <p:attrName>style.visibility</p:attrName>
                                        </p:attrNameLst>
                                      </p:cBhvr>
                                      <p:to>
                                        <p:strVal val="visible"/>
                                      </p:to>
                                    </p:set>
                                    <p:anim calcmode="lin" valueType="num">
                                      <p:cBhvr>
                                        <p:cTn id="833" dur="10" fill="hold"/>
                                        <p:tgtEl>
                                          <p:spTgt spid="249"/>
                                        </p:tgtEl>
                                        <p:attrNameLst>
                                          <p:attrName>ppt_w</p:attrName>
                                        </p:attrNameLst>
                                      </p:cBhvr>
                                      <p:tavLst>
                                        <p:tav tm="0">
                                          <p:val>
                                            <p:fltVal val="0"/>
                                          </p:val>
                                        </p:tav>
                                        <p:tav tm="100000">
                                          <p:val>
                                            <p:strVal val="#ppt_w"/>
                                          </p:val>
                                        </p:tav>
                                      </p:tavLst>
                                    </p:anim>
                                    <p:anim calcmode="lin" valueType="num">
                                      <p:cBhvr>
                                        <p:cTn id="834" dur="10" fill="hold"/>
                                        <p:tgtEl>
                                          <p:spTgt spid="249"/>
                                        </p:tgtEl>
                                        <p:attrNameLst>
                                          <p:attrName>ppt_h</p:attrName>
                                        </p:attrNameLst>
                                      </p:cBhvr>
                                      <p:tavLst>
                                        <p:tav tm="0">
                                          <p:val>
                                            <p:fltVal val="0"/>
                                          </p:val>
                                        </p:tav>
                                        <p:tav tm="100000">
                                          <p:val>
                                            <p:strVal val="#ppt_h"/>
                                          </p:val>
                                        </p:tav>
                                      </p:tavLst>
                                    </p:anim>
                                    <p:animEffect transition="in" filter="fade">
                                      <p:cBhvr>
                                        <p:cTn id="835" dur="10"/>
                                        <p:tgtEl>
                                          <p:spTgt spid="249"/>
                                        </p:tgtEl>
                                      </p:cBhvr>
                                    </p:animEffect>
                                  </p:childTnLst>
                                </p:cTn>
                              </p:par>
                            </p:childTnLst>
                          </p:cTn>
                        </p:par>
                        <p:par>
                          <p:cTn id="836" fill="hold">
                            <p:stCondLst>
                              <p:cond delay="1300"/>
                            </p:stCondLst>
                            <p:childTnLst>
                              <p:par>
                                <p:cTn id="837" presetID="53" presetClass="entr" presetSubtype="16" fill="hold" grpId="0" nodeType="afterEffect">
                                  <p:stCondLst>
                                    <p:cond delay="0"/>
                                  </p:stCondLst>
                                  <p:childTnLst>
                                    <p:set>
                                      <p:cBhvr>
                                        <p:cTn id="838" dur="1" fill="hold">
                                          <p:stCondLst>
                                            <p:cond delay="0"/>
                                          </p:stCondLst>
                                        </p:cTn>
                                        <p:tgtEl>
                                          <p:spTgt spid="250"/>
                                        </p:tgtEl>
                                        <p:attrNameLst>
                                          <p:attrName>style.visibility</p:attrName>
                                        </p:attrNameLst>
                                      </p:cBhvr>
                                      <p:to>
                                        <p:strVal val="visible"/>
                                      </p:to>
                                    </p:set>
                                    <p:anim calcmode="lin" valueType="num">
                                      <p:cBhvr>
                                        <p:cTn id="839" dur="10" fill="hold"/>
                                        <p:tgtEl>
                                          <p:spTgt spid="250"/>
                                        </p:tgtEl>
                                        <p:attrNameLst>
                                          <p:attrName>ppt_w</p:attrName>
                                        </p:attrNameLst>
                                      </p:cBhvr>
                                      <p:tavLst>
                                        <p:tav tm="0">
                                          <p:val>
                                            <p:fltVal val="0"/>
                                          </p:val>
                                        </p:tav>
                                        <p:tav tm="100000">
                                          <p:val>
                                            <p:strVal val="#ppt_w"/>
                                          </p:val>
                                        </p:tav>
                                      </p:tavLst>
                                    </p:anim>
                                    <p:anim calcmode="lin" valueType="num">
                                      <p:cBhvr>
                                        <p:cTn id="840" dur="10" fill="hold"/>
                                        <p:tgtEl>
                                          <p:spTgt spid="250"/>
                                        </p:tgtEl>
                                        <p:attrNameLst>
                                          <p:attrName>ppt_h</p:attrName>
                                        </p:attrNameLst>
                                      </p:cBhvr>
                                      <p:tavLst>
                                        <p:tav tm="0">
                                          <p:val>
                                            <p:fltVal val="0"/>
                                          </p:val>
                                        </p:tav>
                                        <p:tav tm="100000">
                                          <p:val>
                                            <p:strVal val="#ppt_h"/>
                                          </p:val>
                                        </p:tav>
                                      </p:tavLst>
                                    </p:anim>
                                    <p:animEffect transition="in" filter="fade">
                                      <p:cBhvr>
                                        <p:cTn id="841" dur="10"/>
                                        <p:tgtEl>
                                          <p:spTgt spid="250"/>
                                        </p:tgtEl>
                                      </p:cBhvr>
                                    </p:animEffect>
                                  </p:childTnLst>
                                </p:cTn>
                              </p:par>
                            </p:childTnLst>
                          </p:cTn>
                        </p:par>
                        <p:par>
                          <p:cTn id="842" fill="hold">
                            <p:stCondLst>
                              <p:cond delay="1310"/>
                            </p:stCondLst>
                            <p:childTnLst>
                              <p:par>
                                <p:cTn id="843" presetID="53" presetClass="entr" presetSubtype="16" fill="hold" grpId="0" nodeType="afterEffect">
                                  <p:stCondLst>
                                    <p:cond delay="0"/>
                                  </p:stCondLst>
                                  <p:childTnLst>
                                    <p:set>
                                      <p:cBhvr>
                                        <p:cTn id="844" dur="1" fill="hold">
                                          <p:stCondLst>
                                            <p:cond delay="0"/>
                                          </p:stCondLst>
                                        </p:cTn>
                                        <p:tgtEl>
                                          <p:spTgt spid="251"/>
                                        </p:tgtEl>
                                        <p:attrNameLst>
                                          <p:attrName>style.visibility</p:attrName>
                                        </p:attrNameLst>
                                      </p:cBhvr>
                                      <p:to>
                                        <p:strVal val="visible"/>
                                      </p:to>
                                    </p:set>
                                    <p:anim calcmode="lin" valueType="num">
                                      <p:cBhvr>
                                        <p:cTn id="845" dur="10" fill="hold"/>
                                        <p:tgtEl>
                                          <p:spTgt spid="251"/>
                                        </p:tgtEl>
                                        <p:attrNameLst>
                                          <p:attrName>ppt_w</p:attrName>
                                        </p:attrNameLst>
                                      </p:cBhvr>
                                      <p:tavLst>
                                        <p:tav tm="0">
                                          <p:val>
                                            <p:fltVal val="0"/>
                                          </p:val>
                                        </p:tav>
                                        <p:tav tm="100000">
                                          <p:val>
                                            <p:strVal val="#ppt_w"/>
                                          </p:val>
                                        </p:tav>
                                      </p:tavLst>
                                    </p:anim>
                                    <p:anim calcmode="lin" valueType="num">
                                      <p:cBhvr>
                                        <p:cTn id="846" dur="10" fill="hold"/>
                                        <p:tgtEl>
                                          <p:spTgt spid="251"/>
                                        </p:tgtEl>
                                        <p:attrNameLst>
                                          <p:attrName>ppt_h</p:attrName>
                                        </p:attrNameLst>
                                      </p:cBhvr>
                                      <p:tavLst>
                                        <p:tav tm="0">
                                          <p:val>
                                            <p:fltVal val="0"/>
                                          </p:val>
                                        </p:tav>
                                        <p:tav tm="100000">
                                          <p:val>
                                            <p:strVal val="#ppt_h"/>
                                          </p:val>
                                        </p:tav>
                                      </p:tavLst>
                                    </p:anim>
                                    <p:animEffect transition="in" filter="fade">
                                      <p:cBhvr>
                                        <p:cTn id="847" dur="10"/>
                                        <p:tgtEl>
                                          <p:spTgt spid="251"/>
                                        </p:tgtEl>
                                      </p:cBhvr>
                                    </p:animEffect>
                                  </p:childTnLst>
                                </p:cTn>
                              </p:par>
                            </p:childTnLst>
                          </p:cTn>
                        </p:par>
                        <p:par>
                          <p:cTn id="848" fill="hold">
                            <p:stCondLst>
                              <p:cond delay="1320"/>
                            </p:stCondLst>
                            <p:childTnLst>
                              <p:par>
                                <p:cTn id="849" presetID="53" presetClass="entr" presetSubtype="16" fill="hold" grpId="0" nodeType="afterEffect">
                                  <p:stCondLst>
                                    <p:cond delay="0"/>
                                  </p:stCondLst>
                                  <p:childTnLst>
                                    <p:set>
                                      <p:cBhvr>
                                        <p:cTn id="850" dur="1" fill="hold">
                                          <p:stCondLst>
                                            <p:cond delay="0"/>
                                          </p:stCondLst>
                                        </p:cTn>
                                        <p:tgtEl>
                                          <p:spTgt spid="252"/>
                                        </p:tgtEl>
                                        <p:attrNameLst>
                                          <p:attrName>style.visibility</p:attrName>
                                        </p:attrNameLst>
                                      </p:cBhvr>
                                      <p:to>
                                        <p:strVal val="visible"/>
                                      </p:to>
                                    </p:set>
                                    <p:anim calcmode="lin" valueType="num">
                                      <p:cBhvr>
                                        <p:cTn id="851" dur="10" fill="hold"/>
                                        <p:tgtEl>
                                          <p:spTgt spid="252"/>
                                        </p:tgtEl>
                                        <p:attrNameLst>
                                          <p:attrName>ppt_w</p:attrName>
                                        </p:attrNameLst>
                                      </p:cBhvr>
                                      <p:tavLst>
                                        <p:tav tm="0">
                                          <p:val>
                                            <p:fltVal val="0"/>
                                          </p:val>
                                        </p:tav>
                                        <p:tav tm="100000">
                                          <p:val>
                                            <p:strVal val="#ppt_w"/>
                                          </p:val>
                                        </p:tav>
                                      </p:tavLst>
                                    </p:anim>
                                    <p:anim calcmode="lin" valueType="num">
                                      <p:cBhvr>
                                        <p:cTn id="852" dur="10" fill="hold"/>
                                        <p:tgtEl>
                                          <p:spTgt spid="252"/>
                                        </p:tgtEl>
                                        <p:attrNameLst>
                                          <p:attrName>ppt_h</p:attrName>
                                        </p:attrNameLst>
                                      </p:cBhvr>
                                      <p:tavLst>
                                        <p:tav tm="0">
                                          <p:val>
                                            <p:fltVal val="0"/>
                                          </p:val>
                                        </p:tav>
                                        <p:tav tm="100000">
                                          <p:val>
                                            <p:strVal val="#ppt_h"/>
                                          </p:val>
                                        </p:tav>
                                      </p:tavLst>
                                    </p:anim>
                                    <p:animEffect transition="in" filter="fade">
                                      <p:cBhvr>
                                        <p:cTn id="853" dur="10"/>
                                        <p:tgtEl>
                                          <p:spTgt spid="252"/>
                                        </p:tgtEl>
                                      </p:cBhvr>
                                    </p:animEffect>
                                  </p:childTnLst>
                                </p:cTn>
                              </p:par>
                            </p:childTnLst>
                          </p:cTn>
                        </p:par>
                        <p:par>
                          <p:cTn id="854" fill="hold">
                            <p:stCondLst>
                              <p:cond delay="1330"/>
                            </p:stCondLst>
                            <p:childTnLst>
                              <p:par>
                                <p:cTn id="855" presetID="53" presetClass="entr" presetSubtype="16" fill="hold" grpId="0" nodeType="afterEffect">
                                  <p:stCondLst>
                                    <p:cond delay="0"/>
                                  </p:stCondLst>
                                  <p:childTnLst>
                                    <p:set>
                                      <p:cBhvr>
                                        <p:cTn id="856" dur="1" fill="hold">
                                          <p:stCondLst>
                                            <p:cond delay="0"/>
                                          </p:stCondLst>
                                        </p:cTn>
                                        <p:tgtEl>
                                          <p:spTgt spid="253"/>
                                        </p:tgtEl>
                                        <p:attrNameLst>
                                          <p:attrName>style.visibility</p:attrName>
                                        </p:attrNameLst>
                                      </p:cBhvr>
                                      <p:to>
                                        <p:strVal val="visible"/>
                                      </p:to>
                                    </p:set>
                                    <p:anim calcmode="lin" valueType="num">
                                      <p:cBhvr>
                                        <p:cTn id="857" dur="10" fill="hold"/>
                                        <p:tgtEl>
                                          <p:spTgt spid="253"/>
                                        </p:tgtEl>
                                        <p:attrNameLst>
                                          <p:attrName>ppt_w</p:attrName>
                                        </p:attrNameLst>
                                      </p:cBhvr>
                                      <p:tavLst>
                                        <p:tav tm="0">
                                          <p:val>
                                            <p:fltVal val="0"/>
                                          </p:val>
                                        </p:tav>
                                        <p:tav tm="100000">
                                          <p:val>
                                            <p:strVal val="#ppt_w"/>
                                          </p:val>
                                        </p:tav>
                                      </p:tavLst>
                                    </p:anim>
                                    <p:anim calcmode="lin" valueType="num">
                                      <p:cBhvr>
                                        <p:cTn id="858" dur="10" fill="hold"/>
                                        <p:tgtEl>
                                          <p:spTgt spid="253"/>
                                        </p:tgtEl>
                                        <p:attrNameLst>
                                          <p:attrName>ppt_h</p:attrName>
                                        </p:attrNameLst>
                                      </p:cBhvr>
                                      <p:tavLst>
                                        <p:tav tm="0">
                                          <p:val>
                                            <p:fltVal val="0"/>
                                          </p:val>
                                        </p:tav>
                                        <p:tav tm="100000">
                                          <p:val>
                                            <p:strVal val="#ppt_h"/>
                                          </p:val>
                                        </p:tav>
                                      </p:tavLst>
                                    </p:anim>
                                    <p:animEffect transition="in" filter="fade">
                                      <p:cBhvr>
                                        <p:cTn id="859" dur="10"/>
                                        <p:tgtEl>
                                          <p:spTgt spid="253"/>
                                        </p:tgtEl>
                                      </p:cBhvr>
                                    </p:animEffect>
                                  </p:childTnLst>
                                </p:cTn>
                              </p:par>
                            </p:childTnLst>
                          </p:cTn>
                        </p:par>
                        <p:par>
                          <p:cTn id="860" fill="hold">
                            <p:stCondLst>
                              <p:cond delay="1340"/>
                            </p:stCondLst>
                            <p:childTnLst>
                              <p:par>
                                <p:cTn id="861" presetID="53" presetClass="entr" presetSubtype="16" fill="hold" grpId="0" nodeType="afterEffect">
                                  <p:stCondLst>
                                    <p:cond delay="0"/>
                                  </p:stCondLst>
                                  <p:childTnLst>
                                    <p:set>
                                      <p:cBhvr>
                                        <p:cTn id="862" dur="1" fill="hold">
                                          <p:stCondLst>
                                            <p:cond delay="0"/>
                                          </p:stCondLst>
                                        </p:cTn>
                                        <p:tgtEl>
                                          <p:spTgt spid="254"/>
                                        </p:tgtEl>
                                        <p:attrNameLst>
                                          <p:attrName>style.visibility</p:attrName>
                                        </p:attrNameLst>
                                      </p:cBhvr>
                                      <p:to>
                                        <p:strVal val="visible"/>
                                      </p:to>
                                    </p:set>
                                    <p:anim calcmode="lin" valueType="num">
                                      <p:cBhvr>
                                        <p:cTn id="863" dur="10" fill="hold"/>
                                        <p:tgtEl>
                                          <p:spTgt spid="254"/>
                                        </p:tgtEl>
                                        <p:attrNameLst>
                                          <p:attrName>ppt_w</p:attrName>
                                        </p:attrNameLst>
                                      </p:cBhvr>
                                      <p:tavLst>
                                        <p:tav tm="0">
                                          <p:val>
                                            <p:fltVal val="0"/>
                                          </p:val>
                                        </p:tav>
                                        <p:tav tm="100000">
                                          <p:val>
                                            <p:strVal val="#ppt_w"/>
                                          </p:val>
                                        </p:tav>
                                      </p:tavLst>
                                    </p:anim>
                                    <p:anim calcmode="lin" valueType="num">
                                      <p:cBhvr>
                                        <p:cTn id="864" dur="10" fill="hold"/>
                                        <p:tgtEl>
                                          <p:spTgt spid="254"/>
                                        </p:tgtEl>
                                        <p:attrNameLst>
                                          <p:attrName>ppt_h</p:attrName>
                                        </p:attrNameLst>
                                      </p:cBhvr>
                                      <p:tavLst>
                                        <p:tav tm="0">
                                          <p:val>
                                            <p:fltVal val="0"/>
                                          </p:val>
                                        </p:tav>
                                        <p:tav tm="100000">
                                          <p:val>
                                            <p:strVal val="#ppt_h"/>
                                          </p:val>
                                        </p:tav>
                                      </p:tavLst>
                                    </p:anim>
                                    <p:animEffect transition="in" filter="fade">
                                      <p:cBhvr>
                                        <p:cTn id="865" dur="10"/>
                                        <p:tgtEl>
                                          <p:spTgt spid="254"/>
                                        </p:tgtEl>
                                      </p:cBhvr>
                                    </p:animEffect>
                                  </p:childTnLst>
                                </p:cTn>
                              </p:par>
                            </p:childTnLst>
                          </p:cTn>
                        </p:par>
                        <p:par>
                          <p:cTn id="866" fill="hold">
                            <p:stCondLst>
                              <p:cond delay="1350"/>
                            </p:stCondLst>
                            <p:childTnLst>
                              <p:par>
                                <p:cTn id="867" presetID="53" presetClass="entr" presetSubtype="16" fill="hold" grpId="0" nodeType="afterEffect">
                                  <p:stCondLst>
                                    <p:cond delay="0"/>
                                  </p:stCondLst>
                                  <p:childTnLst>
                                    <p:set>
                                      <p:cBhvr>
                                        <p:cTn id="868" dur="1" fill="hold">
                                          <p:stCondLst>
                                            <p:cond delay="0"/>
                                          </p:stCondLst>
                                        </p:cTn>
                                        <p:tgtEl>
                                          <p:spTgt spid="255"/>
                                        </p:tgtEl>
                                        <p:attrNameLst>
                                          <p:attrName>style.visibility</p:attrName>
                                        </p:attrNameLst>
                                      </p:cBhvr>
                                      <p:to>
                                        <p:strVal val="visible"/>
                                      </p:to>
                                    </p:set>
                                    <p:anim calcmode="lin" valueType="num">
                                      <p:cBhvr>
                                        <p:cTn id="869" dur="10" fill="hold"/>
                                        <p:tgtEl>
                                          <p:spTgt spid="255"/>
                                        </p:tgtEl>
                                        <p:attrNameLst>
                                          <p:attrName>ppt_w</p:attrName>
                                        </p:attrNameLst>
                                      </p:cBhvr>
                                      <p:tavLst>
                                        <p:tav tm="0">
                                          <p:val>
                                            <p:fltVal val="0"/>
                                          </p:val>
                                        </p:tav>
                                        <p:tav tm="100000">
                                          <p:val>
                                            <p:strVal val="#ppt_w"/>
                                          </p:val>
                                        </p:tav>
                                      </p:tavLst>
                                    </p:anim>
                                    <p:anim calcmode="lin" valueType="num">
                                      <p:cBhvr>
                                        <p:cTn id="870" dur="10" fill="hold"/>
                                        <p:tgtEl>
                                          <p:spTgt spid="255"/>
                                        </p:tgtEl>
                                        <p:attrNameLst>
                                          <p:attrName>ppt_h</p:attrName>
                                        </p:attrNameLst>
                                      </p:cBhvr>
                                      <p:tavLst>
                                        <p:tav tm="0">
                                          <p:val>
                                            <p:fltVal val="0"/>
                                          </p:val>
                                        </p:tav>
                                        <p:tav tm="100000">
                                          <p:val>
                                            <p:strVal val="#ppt_h"/>
                                          </p:val>
                                        </p:tav>
                                      </p:tavLst>
                                    </p:anim>
                                    <p:animEffect transition="in" filter="fade">
                                      <p:cBhvr>
                                        <p:cTn id="871" dur="10"/>
                                        <p:tgtEl>
                                          <p:spTgt spid="255"/>
                                        </p:tgtEl>
                                      </p:cBhvr>
                                    </p:animEffect>
                                  </p:childTnLst>
                                </p:cTn>
                              </p:par>
                            </p:childTnLst>
                          </p:cTn>
                        </p:par>
                        <p:par>
                          <p:cTn id="872" fill="hold">
                            <p:stCondLst>
                              <p:cond delay="1360"/>
                            </p:stCondLst>
                            <p:childTnLst>
                              <p:par>
                                <p:cTn id="873" presetID="53" presetClass="entr" presetSubtype="16" fill="hold" grpId="0" nodeType="afterEffect">
                                  <p:stCondLst>
                                    <p:cond delay="0"/>
                                  </p:stCondLst>
                                  <p:childTnLst>
                                    <p:set>
                                      <p:cBhvr>
                                        <p:cTn id="874" dur="1" fill="hold">
                                          <p:stCondLst>
                                            <p:cond delay="0"/>
                                          </p:stCondLst>
                                        </p:cTn>
                                        <p:tgtEl>
                                          <p:spTgt spid="256"/>
                                        </p:tgtEl>
                                        <p:attrNameLst>
                                          <p:attrName>style.visibility</p:attrName>
                                        </p:attrNameLst>
                                      </p:cBhvr>
                                      <p:to>
                                        <p:strVal val="visible"/>
                                      </p:to>
                                    </p:set>
                                    <p:anim calcmode="lin" valueType="num">
                                      <p:cBhvr>
                                        <p:cTn id="875" dur="10" fill="hold"/>
                                        <p:tgtEl>
                                          <p:spTgt spid="256"/>
                                        </p:tgtEl>
                                        <p:attrNameLst>
                                          <p:attrName>ppt_w</p:attrName>
                                        </p:attrNameLst>
                                      </p:cBhvr>
                                      <p:tavLst>
                                        <p:tav tm="0">
                                          <p:val>
                                            <p:fltVal val="0"/>
                                          </p:val>
                                        </p:tav>
                                        <p:tav tm="100000">
                                          <p:val>
                                            <p:strVal val="#ppt_w"/>
                                          </p:val>
                                        </p:tav>
                                      </p:tavLst>
                                    </p:anim>
                                    <p:anim calcmode="lin" valueType="num">
                                      <p:cBhvr>
                                        <p:cTn id="876" dur="10" fill="hold"/>
                                        <p:tgtEl>
                                          <p:spTgt spid="256"/>
                                        </p:tgtEl>
                                        <p:attrNameLst>
                                          <p:attrName>ppt_h</p:attrName>
                                        </p:attrNameLst>
                                      </p:cBhvr>
                                      <p:tavLst>
                                        <p:tav tm="0">
                                          <p:val>
                                            <p:fltVal val="0"/>
                                          </p:val>
                                        </p:tav>
                                        <p:tav tm="100000">
                                          <p:val>
                                            <p:strVal val="#ppt_h"/>
                                          </p:val>
                                        </p:tav>
                                      </p:tavLst>
                                    </p:anim>
                                    <p:animEffect transition="in" filter="fade">
                                      <p:cBhvr>
                                        <p:cTn id="877" dur="10"/>
                                        <p:tgtEl>
                                          <p:spTgt spid="256"/>
                                        </p:tgtEl>
                                      </p:cBhvr>
                                    </p:animEffect>
                                  </p:childTnLst>
                                </p:cTn>
                              </p:par>
                            </p:childTnLst>
                          </p:cTn>
                        </p:par>
                        <p:par>
                          <p:cTn id="878" fill="hold">
                            <p:stCondLst>
                              <p:cond delay="1370"/>
                            </p:stCondLst>
                            <p:childTnLst>
                              <p:par>
                                <p:cTn id="879" presetID="53" presetClass="entr" presetSubtype="16" fill="hold" grpId="0" nodeType="afterEffect">
                                  <p:stCondLst>
                                    <p:cond delay="0"/>
                                  </p:stCondLst>
                                  <p:childTnLst>
                                    <p:set>
                                      <p:cBhvr>
                                        <p:cTn id="880" dur="1" fill="hold">
                                          <p:stCondLst>
                                            <p:cond delay="0"/>
                                          </p:stCondLst>
                                        </p:cTn>
                                        <p:tgtEl>
                                          <p:spTgt spid="257"/>
                                        </p:tgtEl>
                                        <p:attrNameLst>
                                          <p:attrName>style.visibility</p:attrName>
                                        </p:attrNameLst>
                                      </p:cBhvr>
                                      <p:to>
                                        <p:strVal val="visible"/>
                                      </p:to>
                                    </p:set>
                                    <p:anim calcmode="lin" valueType="num">
                                      <p:cBhvr>
                                        <p:cTn id="881" dur="10" fill="hold"/>
                                        <p:tgtEl>
                                          <p:spTgt spid="257"/>
                                        </p:tgtEl>
                                        <p:attrNameLst>
                                          <p:attrName>ppt_w</p:attrName>
                                        </p:attrNameLst>
                                      </p:cBhvr>
                                      <p:tavLst>
                                        <p:tav tm="0">
                                          <p:val>
                                            <p:fltVal val="0"/>
                                          </p:val>
                                        </p:tav>
                                        <p:tav tm="100000">
                                          <p:val>
                                            <p:strVal val="#ppt_w"/>
                                          </p:val>
                                        </p:tav>
                                      </p:tavLst>
                                    </p:anim>
                                    <p:anim calcmode="lin" valueType="num">
                                      <p:cBhvr>
                                        <p:cTn id="882" dur="10" fill="hold"/>
                                        <p:tgtEl>
                                          <p:spTgt spid="257"/>
                                        </p:tgtEl>
                                        <p:attrNameLst>
                                          <p:attrName>ppt_h</p:attrName>
                                        </p:attrNameLst>
                                      </p:cBhvr>
                                      <p:tavLst>
                                        <p:tav tm="0">
                                          <p:val>
                                            <p:fltVal val="0"/>
                                          </p:val>
                                        </p:tav>
                                        <p:tav tm="100000">
                                          <p:val>
                                            <p:strVal val="#ppt_h"/>
                                          </p:val>
                                        </p:tav>
                                      </p:tavLst>
                                    </p:anim>
                                    <p:animEffect transition="in" filter="fade">
                                      <p:cBhvr>
                                        <p:cTn id="883" dur="10"/>
                                        <p:tgtEl>
                                          <p:spTgt spid="257"/>
                                        </p:tgtEl>
                                      </p:cBhvr>
                                    </p:animEffect>
                                  </p:childTnLst>
                                </p:cTn>
                              </p:par>
                            </p:childTnLst>
                          </p:cTn>
                        </p:par>
                        <p:par>
                          <p:cTn id="884" fill="hold">
                            <p:stCondLst>
                              <p:cond delay="1380"/>
                            </p:stCondLst>
                            <p:childTnLst>
                              <p:par>
                                <p:cTn id="885" presetID="53" presetClass="entr" presetSubtype="16" fill="hold" grpId="0" nodeType="afterEffect">
                                  <p:stCondLst>
                                    <p:cond delay="0"/>
                                  </p:stCondLst>
                                  <p:childTnLst>
                                    <p:set>
                                      <p:cBhvr>
                                        <p:cTn id="886" dur="1" fill="hold">
                                          <p:stCondLst>
                                            <p:cond delay="0"/>
                                          </p:stCondLst>
                                        </p:cTn>
                                        <p:tgtEl>
                                          <p:spTgt spid="258"/>
                                        </p:tgtEl>
                                        <p:attrNameLst>
                                          <p:attrName>style.visibility</p:attrName>
                                        </p:attrNameLst>
                                      </p:cBhvr>
                                      <p:to>
                                        <p:strVal val="visible"/>
                                      </p:to>
                                    </p:set>
                                    <p:anim calcmode="lin" valueType="num">
                                      <p:cBhvr>
                                        <p:cTn id="887" dur="10" fill="hold"/>
                                        <p:tgtEl>
                                          <p:spTgt spid="258"/>
                                        </p:tgtEl>
                                        <p:attrNameLst>
                                          <p:attrName>ppt_w</p:attrName>
                                        </p:attrNameLst>
                                      </p:cBhvr>
                                      <p:tavLst>
                                        <p:tav tm="0">
                                          <p:val>
                                            <p:fltVal val="0"/>
                                          </p:val>
                                        </p:tav>
                                        <p:tav tm="100000">
                                          <p:val>
                                            <p:strVal val="#ppt_w"/>
                                          </p:val>
                                        </p:tav>
                                      </p:tavLst>
                                    </p:anim>
                                    <p:anim calcmode="lin" valueType="num">
                                      <p:cBhvr>
                                        <p:cTn id="888" dur="10" fill="hold"/>
                                        <p:tgtEl>
                                          <p:spTgt spid="258"/>
                                        </p:tgtEl>
                                        <p:attrNameLst>
                                          <p:attrName>ppt_h</p:attrName>
                                        </p:attrNameLst>
                                      </p:cBhvr>
                                      <p:tavLst>
                                        <p:tav tm="0">
                                          <p:val>
                                            <p:fltVal val="0"/>
                                          </p:val>
                                        </p:tav>
                                        <p:tav tm="100000">
                                          <p:val>
                                            <p:strVal val="#ppt_h"/>
                                          </p:val>
                                        </p:tav>
                                      </p:tavLst>
                                    </p:anim>
                                    <p:animEffect transition="in" filter="fade">
                                      <p:cBhvr>
                                        <p:cTn id="889" dur="10"/>
                                        <p:tgtEl>
                                          <p:spTgt spid="258"/>
                                        </p:tgtEl>
                                      </p:cBhvr>
                                    </p:animEffect>
                                  </p:childTnLst>
                                </p:cTn>
                              </p:par>
                            </p:childTnLst>
                          </p:cTn>
                        </p:par>
                        <p:par>
                          <p:cTn id="890" fill="hold">
                            <p:stCondLst>
                              <p:cond delay="1390"/>
                            </p:stCondLst>
                            <p:childTnLst>
                              <p:par>
                                <p:cTn id="891" presetID="53" presetClass="entr" presetSubtype="16" fill="hold" grpId="0" nodeType="afterEffect">
                                  <p:stCondLst>
                                    <p:cond delay="0"/>
                                  </p:stCondLst>
                                  <p:childTnLst>
                                    <p:set>
                                      <p:cBhvr>
                                        <p:cTn id="892" dur="1" fill="hold">
                                          <p:stCondLst>
                                            <p:cond delay="0"/>
                                          </p:stCondLst>
                                        </p:cTn>
                                        <p:tgtEl>
                                          <p:spTgt spid="259"/>
                                        </p:tgtEl>
                                        <p:attrNameLst>
                                          <p:attrName>style.visibility</p:attrName>
                                        </p:attrNameLst>
                                      </p:cBhvr>
                                      <p:to>
                                        <p:strVal val="visible"/>
                                      </p:to>
                                    </p:set>
                                    <p:anim calcmode="lin" valueType="num">
                                      <p:cBhvr>
                                        <p:cTn id="893" dur="10" fill="hold"/>
                                        <p:tgtEl>
                                          <p:spTgt spid="259"/>
                                        </p:tgtEl>
                                        <p:attrNameLst>
                                          <p:attrName>ppt_w</p:attrName>
                                        </p:attrNameLst>
                                      </p:cBhvr>
                                      <p:tavLst>
                                        <p:tav tm="0">
                                          <p:val>
                                            <p:fltVal val="0"/>
                                          </p:val>
                                        </p:tav>
                                        <p:tav tm="100000">
                                          <p:val>
                                            <p:strVal val="#ppt_w"/>
                                          </p:val>
                                        </p:tav>
                                      </p:tavLst>
                                    </p:anim>
                                    <p:anim calcmode="lin" valueType="num">
                                      <p:cBhvr>
                                        <p:cTn id="894" dur="10" fill="hold"/>
                                        <p:tgtEl>
                                          <p:spTgt spid="259"/>
                                        </p:tgtEl>
                                        <p:attrNameLst>
                                          <p:attrName>ppt_h</p:attrName>
                                        </p:attrNameLst>
                                      </p:cBhvr>
                                      <p:tavLst>
                                        <p:tav tm="0">
                                          <p:val>
                                            <p:fltVal val="0"/>
                                          </p:val>
                                        </p:tav>
                                        <p:tav tm="100000">
                                          <p:val>
                                            <p:strVal val="#ppt_h"/>
                                          </p:val>
                                        </p:tav>
                                      </p:tavLst>
                                    </p:anim>
                                    <p:animEffect transition="in" filter="fade">
                                      <p:cBhvr>
                                        <p:cTn id="895" dur="10"/>
                                        <p:tgtEl>
                                          <p:spTgt spid="259"/>
                                        </p:tgtEl>
                                      </p:cBhvr>
                                    </p:animEffect>
                                  </p:childTnLst>
                                </p:cTn>
                              </p:par>
                            </p:childTnLst>
                          </p:cTn>
                        </p:par>
                        <p:par>
                          <p:cTn id="896" fill="hold">
                            <p:stCondLst>
                              <p:cond delay="1400"/>
                            </p:stCondLst>
                            <p:childTnLst>
                              <p:par>
                                <p:cTn id="897" presetID="53" presetClass="entr" presetSubtype="16" fill="hold" grpId="0" nodeType="afterEffect">
                                  <p:stCondLst>
                                    <p:cond delay="0"/>
                                  </p:stCondLst>
                                  <p:childTnLst>
                                    <p:set>
                                      <p:cBhvr>
                                        <p:cTn id="898" dur="1" fill="hold">
                                          <p:stCondLst>
                                            <p:cond delay="0"/>
                                          </p:stCondLst>
                                        </p:cTn>
                                        <p:tgtEl>
                                          <p:spTgt spid="260"/>
                                        </p:tgtEl>
                                        <p:attrNameLst>
                                          <p:attrName>style.visibility</p:attrName>
                                        </p:attrNameLst>
                                      </p:cBhvr>
                                      <p:to>
                                        <p:strVal val="visible"/>
                                      </p:to>
                                    </p:set>
                                    <p:anim calcmode="lin" valueType="num">
                                      <p:cBhvr>
                                        <p:cTn id="899" dur="10" fill="hold"/>
                                        <p:tgtEl>
                                          <p:spTgt spid="260"/>
                                        </p:tgtEl>
                                        <p:attrNameLst>
                                          <p:attrName>ppt_w</p:attrName>
                                        </p:attrNameLst>
                                      </p:cBhvr>
                                      <p:tavLst>
                                        <p:tav tm="0">
                                          <p:val>
                                            <p:fltVal val="0"/>
                                          </p:val>
                                        </p:tav>
                                        <p:tav tm="100000">
                                          <p:val>
                                            <p:strVal val="#ppt_w"/>
                                          </p:val>
                                        </p:tav>
                                      </p:tavLst>
                                    </p:anim>
                                    <p:anim calcmode="lin" valueType="num">
                                      <p:cBhvr>
                                        <p:cTn id="900" dur="10" fill="hold"/>
                                        <p:tgtEl>
                                          <p:spTgt spid="260"/>
                                        </p:tgtEl>
                                        <p:attrNameLst>
                                          <p:attrName>ppt_h</p:attrName>
                                        </p:attrNameLst>
                                      </p:cBhvr>
                                      <p:tavLst>
                                        <p:tav tm="0">
                                          <p:val>
                                            <p:fltVal val="0"/>
                                          </p:val>
                                        </p:tav>
                                        <p:tav tm="100000">
                                          <p:val>
                                            <p:strVal val="#ppt_h"/>
                                          </p:val>
                                        </p:tav>
                                      </p:tavLst>
                                    </p:anim>
                                    <p:animEffect transition="in" filter="fade">
                                      <p:cBhvr>
                                        <p:cTn id="901" dur="10"/>
                                        <p:tgtEl>
                                          <p:spTgt spid="260"/>
                                        </p:tgtEl>
                                      </p:cBhvr>
                                    </p:animEffect>
                                  </p:childTnLst>
                                </p:cTn>
                              </p:par>
                            </p:childTnLst>
                          </p:cTn>
                        </p:par>
                        <p:par>
                          <p:cTn id="902" fill="hold">
                            <p:stCondLst>
                              <p:cond delay="1410"/>
                            </p:stCondLst>
                            <p:childTnLst>
                              <p:par>
                                <p:cTn id="903" presetID="53" presetClass="entr" presetSubtype="16" fill="hold" grpId="0" nodeType="afterEffect">
                                  <p:stCondLst>
                                    <p:cond delay="0"/>
                                  </p:stCondLst>
                                  <p:childTnLst>
                                    <p:set>
                                      <p:cBhvr>
                                        <p:cTn id="904" dur="1" fill="hold">
                                          <p:stCondLst>
                                            <p:cond delay="0"/>
                                          </p:stCondLst>
                                        </p:cTn>
                                        <p:tgtEl>
                                          <p:spTgt spid="261"/>
                                        </p:tgtEl>
                                        <p:attrNameLst>
                                          <p:attrName>style.visibility</p:attrName>
                                        </p:attrNameLst>
                                      </p:cBhvr>
                                      <p:to>
                                        <p:strVal val="visible"/>
                                      </p:to>
                                    </p:set>
                                    <p:anim calcmode="lin" valueType="num">
                                      <p:cBhvr>
                                        <p:cTn id="905" dur="10" fill="hold"/>
                                        <p:tgtEl>
                                          <p:spTgt spid="261"/>
                                        </p:tgtEl>
                                        <p:attrNameLst>
                                          <p:attrName>ppt_w</p:attrName>
                                        </p:attrNameLst>
                                      </p:cBhvr>
                                      <p:tavLst>
                                        <p:tav tm="0">
                                          <p:val>
                                            <p:fltVal val="0"/>
                                          </p:val>
                                        </p:tav>
                                        <p:tav tm="100000">
                                          <p:val>
                                            <p:strVal val="#ppt_w"/>
                                          </p:val>
                                        </p:tav>
                                      </p:tavLst>
                                    </p:anim>
                                    <p:anim calcmode="lin" valueType="num">
                                      <p:cBhvr>
                                        <p:cTn id="906" dur="10" fill="hold"/>
                                        <p:tgtEl>
                                          <p:spTgt spid="261"/>
                                        </p:tgtEl>
                                        <p:attrNameLst>
                                          <p:attrName>ppt_h</p:attrName>
                                        </p:attrNameLst>
                                      </p:cBhvr>
                                      <p:tavLst>
                                        <p:tav tm="0">
                                          <p:val>
                                            <p:fltVal val="0"/>
                                          </p:val>
                                        </p:tav>
                                        <p:tav tm="100000">
                                          <p:val>
                                            <p:strVal val="#ppt_h"/>
                                          </p:val>
                                        </p:tav>
                                      </p:tavLst>
                                    </p:anim>
                                    <p:animEffect transition="in" filter="fade">
                                      <p:cBhvr>
                                        <p:cTn id="907" dur="10"/>
                                        <p:tgtEl>
                                          <p:spTgt spid="261"/>
                                        </p:tgtEl>
                                      </p:cBhvr>
                                    </p:animEffect>
                                  </p:childTnLst>
                                </p:cTn>
                              </p:par>
                            </p:childTnLst>
                          </p:cTn>
                        </p:par>
                        <p:par>
                          <p:cTn id="908" fill="hold">
                            <p:stCondLst>
                              <p:cond delay="1420"/>
                            </p:stCondLst>
                            <p:childTnLst>
                              <p:par>
                                <p:cTn id="909" presetID="53" presetClass="entr" presetSubtype="16" fill="hold" grpId="0" nodeType="afterEffect">
                                  <p:stCondLst>
                                    <p:cond delay="0"/>
                                  </p:stCondLst>
                                  <p:childTnLst>
                                    <p:set>
                                      <p:cBhvr>
                                        <p:cTn id="910" dur="1" fill="hold">
                                          <p:stCondLst>
                                            <p:cond delay="0"/>
                                          </p:stCondLst>
                                        </p:cTn>
                                        <p:tgtEl>
                                          <p:spTgt spid="262"/>
                                        </p:tgtEl>
                                        <p:attrNameLst>
                                          <p:attrName>style.visibility</p:attrName>
                                        </p:attrNameLst>
                                      </p:cBhvr>
                                      <p:to>
                                        <p:strVal val="visible"/>
                                      </p:to>
                                    </p:set>
                                    <p:anim calcmode="lin" valueType="num">
                                      <p:cBhvr>
                                        <p:cTn id="911" dur="10" fill="hold"/>
                                        <p:tgtEl>
                                          <p:spTgt spid="262"/>
                                        </p:tgtEl>
                                        <p:attrNameLst>
                                          <p:attrName>ppt_w</p:attrName>
                                        </p:attrNameLst>
                                      </p:cBhvr>
                                      <p:tavLst>
                                        <p:tav tm="0">
                                          <p:val>
                                            <p:fltVal val="0"/>
                                          </p:val>
                                        </p:tav>
                                        <p:tav tm="100000">
                                          <p:val>
                                            <p:strVal val="#ppt_w"/>
                                          </p:val>
                                        </p:tav>
                                      </p:tavLst>
                                    </p:anim>
                                    <p:anim calcmode="lin" valueType="num">
                                      <p:cBhvr>
                                        <p:cTn id="912" dur="10" fill="hold"/>
                                        <p:tgtEl>
                                          <p:spTgt spid="262"/>
                                        </p:tgtEl>
                                        <p:attrNameLst>
                                          <p:attrName>ppt_h</p:attrName>
                                        </p:attrNameLst>
                                      </p:cBhvr>
                                      <p:tavLst>
                                        <p:tav tm="0">
                                          <p:val>
                                            <p:fltVal val="0"/>
                                          </p:val>
                                        </p:tav>
                                        <p:tav tm="100000">
                                          <p:val>
                                            <p:strVal val="#ppt_h"/>
                                          </p:val>
                                        </p:tav>
                                      </p:tavLst>
                                    </p:anim>
                                    <p:animEffect transition="in" filter="fade">
                                      <p:cBhvr>
                                        <p:cTn id="913" dur="10"/>
                                        <p:tgtEl>
                                          <p:spTgt spid="262"/>
                                        </p:tgtEl>
                                      </p:cBhvr>
                                    </p:animEffect>
                                  </p:childTnLst>
                                </p:cTn>
                              </p:par>
                            </p:childTnLst>
                          </p:cTn>
                        </p:par>
                        <p:par>
                          <p:cTn id="914" fill="hold">
                            <p:stCondLst>
                              <p:cond delay="1430"/>
                            </p:stCondLst>
                            <p:childTnLst>
                              <p:par>
                                <p:cTn id="915" presetID="53" presetClass="entr" presetSubtype="16" fill="hold" grpId="0" nodeType="afterEffect">
                                  <p:stCondLst>
                                    <p:cond delay="0"/>
                                  </p:stCondLst>
                                  <p:childTnLst>
                                    <p:set>
                                      <p:cBhvr>
                                        <p:cTn id="916" dur="1" fill="hold">
                                          <p:stCondLst>
                                            <p:cond delay="0"/>
                                          </p:stCondLst>
                                        </p:cTn>
                                        <p:tgtEl>
                                          <p:spTgt spid="263"/>
                                        </p:tgtEl>
                                        <p:attrNameLst>
                                          <p:attrName>style.visibility</p:attrName>
                                        </p:attrNameLst>
                                      </p:cBhvr>
                                      <p:to>
                                        <p:strVal val="visible"/>
                                      </p:to>
                                    </p:set>
                                    <p:anim calcmode="lin" valueType="num">
                                      <p:cBhvr>
                                        <p:cTn id="917" dur="10" fill="hold"/>
                                        <p:tgtEl>
                                          <p:spTgt spid="263"/>
                                        </p:tgtEl>
                                        <p:attrNameLst>
                                          <p:attrName>ppt_w</p:attrName>
                                        </p:attrNameLst>
                                      </p:cBhvr>
                                      <p:tavLst>
                                        <p:tav tm="0">
                                          <p:val>
                                            <p:fltVal val="0"/>
                                          </p:val>
                                        </p:tav>
                                        <p:tav tm="100000">
                                          <p:val>
                                            <p:strVal val="#ppt_w"/>
                                          </p:val>
                                        </p:tav>
                                      </p:tavLst>
                                    </p:anim>
                                    <p:anim calcmode="lin" valueType="num">
                                      <p:cBhvr>
                                        <p:cTn id="918" dur="10" fill="hold"/>
                                        <p:tgtEl>
                                          <p:spTgt spid="263"/>
                                        </p:tgtEl>
                                        <p:attrNameLst>
                                          <p:attrName>ppt_h</p:attrName>
                                        </p:attrNameLst>
                                      </p:cBhvr>
                                      <p:tavLst>
                                        <p:tav tm="0">
                                          <p:val>
                                            <p:fltVal val="0"/>
                                          </p:val>
                                        </p:tav>
                                        <p:tav tm="100000">
                                          <p:val>
                                            <p:strVal val="#ppt_h"/>
                                          </p:val>
                                        </p:tav>
                                      </p:tavLst>
                                    </p:anim>
                                    <p:animEffect transition="in" filter="fade">
                                      <p:cBhvr>
                                        <p:cTn id="919" dur="10"/>
                                        <p:tgtEl>
                                          <p:spTgt spid="263"/>
                                        </p:tgtEl>
                                      </p:cBhvr>
                                    </p:animEffect>
                                  </p:childTnLst>
                                </p:cTn>
                              </p:par>
                            </p:childTnLst>
                          </p:cTn>
                        </p:par>
                        <p:par>
                          <p:cTn id="920" fill="hold">
                            <p:stCondLst>
                              <p:cond delay="1440"/>
                            </p:stCondLst>
                            <p:childTnLst>
                              <p:par>
                                <p:cTn id="921" presetID="53" presetClass="entr" presetSubtype="16" fill="hold" grpId="0" nodeType="afterEffect">
                                  <p:stCondLst>
                                    <p:cond delay="0"/>
                                  </p:stCondLst>
                                  <p:childTnLst>
                                    <p:set>
                                      <p:cBhvr>
                                        <p:cTn id="922" dur="1" fill="hold">
                                          <p:stCondLst>
                                            <p:cond delay="0"/>
                                          </p:stCondLst>
                                        </p:cTn>
                                        <p:tgtEl>
                                          <p:spTgt spid="264"/>
                                        </p:tgtEl>
                                        <p:attrNameLst>
                                          <p:attrName>style.visibility</p:attrName>
                                        </p:attrNameLst>
                                      </p:cBhvr>
                                      <p:to>
                                        <p:strVal val="visible"/>
                                      </p:to>
                                    </p:set>
                                    <p:anim calcmode="lin" valueType="num">
                                      <p:cBhvr>
                                        <p:cTn id="923" dur="10" fill="hold"/>
                                        <p:tgtEl>
                                          <p:spTgt spid="264"/>
                                        </p:tgtEl>
                                        <p:attrNameLst>
                                          <p:attrName>ppt_w</p:attrName>
                                        </p:attrNameLst>
                                      </p:cBhvr>
                                      <p:tavLst>
                                        <p:tav tm="0">
                                          <p:val>
                                            <p:fltVal val="0"/>
                                          </p:val>
                                        </p:tav>
                                        <p:tav tm="100000">
                                          <p:val>
                                            <p:strVal val="#ppt_w"/>
                                          </p:val>
                                        </p:tav>
                                      </p:tavLst>
                                    </p:anim>
                                    <p:anim calcmode="lin" valueType="num">
                                      <p:cBhvr>
                                        <p:cTn id="924" dur="10" fill="hold"/>
                                        <p:tgtEl>
                                          <p:spTgt spid="264"/>
                                        </p:tgtEl>
                                        <p:attrNameLst>
                                          <p:attrName>ppt_h</p:attrName>
                                        </p:attrNameLst>
                                      </p:cBhvr>
                                      <p:tavLst>
                                        <p:tav tm="0">
                                          <p:val>
                                            <p:fltVal val="0"/>
                                          </p:val>
                                        </p:tav>
                                        <p:tav tm="100000">
                                          <p:val>
                                            <p:strVal val="#ppt_h"/>
                                          </p:val>
                                        </p:tav>
                                      </p:tavLst>
                                    </p:anim>
                                    <p:animEffect transition="in" filter="fade">
                                      <p:cBhvr>
                                        <p:cTn id="925" dur="10"/>
                                        <p:tgtEl>
                                          <p:spTgt spid="264"/>
                                        </p:tgtEl>
                                      </p:cBhvr>
                                    </p:animEffect>
                                  </p:childTnLst>
                                </p:cTn>
                              </p:par>
                            </p:childTnLst>
                          </p:cTn>
                        </p:par>
                        <p:par>
                          <p:cTn id="926" fill="hold">
                            <p:stCondLst>
                              <p:cond delay="1450"/>
                            </p:stCondLst>
                            <p:childTnLst>
                              <p:par>
                                <p:cTn id="927" presetID="53" presetClass="entr" presetSubtype="16" fill="hold" grpId="0" nodeType="afterEffect">
                                  <p:stCondLst>
                                    <p:cond delay="0"/>
                                  </p:stCondLst>
                                  <p:childTnLst>
                                    <p:set>
                                      <p:cBhvr>
                                        <p:cTn id="928" dur="1" fill="hold">
                                          <p:stCondLst>
                                            <p:cond delay="0"/>
                                          </p:stCondLst>
                                        </p:cTn>
                                        <p:tgtEl>
                                          <p:spTgt spid="265"/>
                                        </p:tgtEl>
                                        <p:attrNameLst>
                                          <p:attrName>style.visibility</p:attrName>
                                        </p:attrNameLst>
                                      </p:cBhvr>
                                      <p:to>
                                        <p:strVal val="visible"/>
                                      </p:to>
                                    </p:set>
                                    <p:anim calcmode="lin" valueType="num">
                                      <p:cBhvr>
                                        <p:cTn id="929" dur="10" fill="hold"/>
                                        <p:tgtEl>
                                          <p:spTgt spid="265"/>
                                        </p:tgtEl>
                                        <p:attrNameLst>
                                          <p:attrName>ppt_w</p:attrName>
                                        </p:attrNameLst>
                                      </p:cBhvr>
                                      <p:tavLst>
                                        <p:tav tm="0">
                                          <p:val>
                                            <p:fltVal val="0"/>
                                          </p:val>
                                        </p:tav>
                                        <p:tav tm="100000">
                                          <p:val>
                                            <p:strVal val="#ppt_w"/>
                                          </p:val>
                                        </p:tav>
                                      </p:tavLst>
                                    </p:anim>
                                    <p:anim calcmode="lin" valueType="num">
                                      <p:cBhvr>
                                        <p:cTn id="930" dur="10" fill="hold"/>
                                        <p:tgtEl>
                                          <p:spTgt spid="265"/>
                                        </p:tgtEl>
                                        <p:attrNameLst>
                                          <p:attrName>ppt_h</p:attrName>
                                        </p:attrNameLst>
                                      </p:cBhvr>
                                      <p:tavLst>
                                        <p:tav tm="0">
                                          <p:val>
                                            <p:fltVal val="0"/>
                                          </p:val>
                                        </p:tav>
                                        <p:tav tm="100000">
                                          <p:val>
                                            <p:strVal val="#ppt_h"/>
                                          </p:val>
                                        </p:tav>
                                      </p:tavLst>
                                    </p:anim>
                                    <p:animEffect transition="in" filter="fade">
                                      <p:cBhvr>
                                        <p:cTn id="931" dur="10"/>
                                        <p:tgtEl>
                                          <p:spTgt spid="265"/>
                                        </p:tgtEl>
                                      </p:cBhvr>
                                    </p:animEffect>
                                  </p:childTnLst>
                                </p:cTn>
                              </p:par>
                            </p:childTnLst>
                          </p:cTn>
                        </p:par>
                        <p:par>
                          <p:cTn id="932" fill="hold">
                            <p:stCondLst>
                              <p:cond delay="1460"/>
                            </p:stCondLst>
                            <p:childTnLst>
                              <p:par>
                                <p:cTn id="933" presetID="53" presetClass="entr" presetSubtype="16" fill="hold" grpId="0" nodeType="afterEffect">
                                  <p:stCondLst>
                                    <p:cond delay="0"/>
                                  </p:stCondLst>
                                  <p:childTnLst>
                                    <p:set>
                                      <p:cBhvr>
                                        <p:cTn id="934" dur="1" fill="hold">
                                          <p:stCondLst>
                                            <p:cond delay="0"/>
                                          </p:stCondLst>
                                        </p:cTn>
                                        <p:tgtEl>
                                          <p:spTgt spid="266"/>
                                        </p:tgtEl>
                                        <p:attrNameLst>
                                          <p:attrName>style.visibility</p:attrName>
                                        </p:attrNameLst>
                                      </p:cBhvr>
                                      <p:to>
                                        <p:strVal val="visible"/>
                                      </p:to>
                                    </p:set>
                                    <p:anim calcmode="lin" valueType="num">
                                      <p:cBhvr>
                                        <p:cTn id="935" dur="10" fill="hold"/>
                                        <p:tgtEl>
                                          <p:spTgt spid="266"/>
                                        </p:tgtEl>
                                        <p:attrNameLst>
                                          <p:attrName>ppt_w</p:attrName>
                                        </p:attrNameLst>
                                      </p:cBhvr>
                                      <p:tavLst>
                                        <p:tav tm="0">
                                          <p:val>
                                            <p:fltVal val="0"/>
                                          </p:val>
                                        </p:tav>
                                        <p:tav tm="100000">
                                          <p:val>
                                            <p:strVal val="#ppt_w"/>
                                          </p:val>
                                        </p:tav>
                                      </p:tavLst>
                                    </p:anim>
                                    <p:anim calcmode="lin" valueType="num">
                                      <p:cBhvr>
                                        <p:cTn id="936" dur="10" fill="hold"/>
                                        <p:tgtEl>
                                          <p:spTgt spid="266"/>
                                        </p:tgtEl>
                                        <p:attrNameLst>
                                          <p:attrName>ppt_h</p:attrName>
                                        </p:attrNameLst>
                                      </p:cBhvr>
                                      <p:tavLst>
                                        <p:tav tm="0">
                                          <p:val>
                                            <p:fltVal val="0"/>
                                          </p:val>
                                        </p:tav>
                                        <p:tav tm="100000">
                                          <p:val>
                                            <p:strVal val="#ppt_h"/>
                                          </p:val>
                                        </p:tav>
                                      </p:tavLst>
                                    </p:anim>
                                    <p:animEffect transition="in" filter="fade">
                                      <p:cBhvr>
                                        <p:cTn id="937" dur="10"/>
                                        <p:tgtEl>
                                          <p:spTgt spid="266"/>
                                        </p:tgtEl>
                                      </p:cBhvr>
                                    </p:animEffect>
                                  </p:childTnLst>
                                </p:cTn>
                              </p:par>
                            </p:childTnLst>
                          </p:cTn>
                        </p:par>
                        <p:par>
                          <p:cTn id="938" fill="hold">
                            <p:stCondLst>
                              <p:cond delay="1470"/>
                            </p:stCondLst>
                            <p:childTnLst>
                              <p:par>
                                <p:cTn id="939" presetID="53" presetClass="entr" presetSubtype="16" fill="hold" grpId="0" nodeType="afterEffect">
                                  <p:stCondLst>
                                    <p:cond delay="0"/>
                                  </p:stCondLst>
                                  <p:childTnLst>
                                    <p:set>
                                      <p:cBhvr>
                                        <p:cTn id="940" dur="1" fill="hold">
                                          <p:stCondLst>
                                            <p:cond delay="0"/>
                                          </p:stCondLst>
                                        </p:cTn>
                                        <p:tgtEl>
                                          <p:spTgt spid="267"/>
                                        </p:tgtEl>
                                        <p:attrNameLst>
                                          <p:attrName>style.visibility</p:attrName>
                                        </p:attrNameLst>
                                      </p:cBhvr>
                                      <p:to>
                                        <p:strVal val="visible"/>
                                      </p:to>
                                    </p:set>
                                    <p:anim calcmode="lin" valueType="num">
                                      <p:cBhvr>
                                        <p:cTn id="941" dur="10" fill="hold"/>
                                        <p:tgtEl>
                                          <p:spTgt spid="267"/>
                                        </p:tgtEl>
                                        <p:attrNameLst>
                                          <p:attrName>ppt_w</p:attrName>
                                        </p:attrNameLst>
                                      </p:cBhvr>
                                      <p:tavLst>
                                        <p:tav tm="0">
                                          <p:val>
                                            <p:fltVal val="0"/>
                                          </p:val>
                                        </p:tav>
                                        <p:tav tm="100000">
                                          <p:val>
                                            <p:strVal val="#ppt_w"/>
                                          </p:val>
                                        </p:tav>
                                      </p:tavLst>
                                    </p:anim>
                                    <p:anim calcmode="lin" valueType="num">
                                      <p:cBhvr>
                                        <p:cTn id="942" dur="10" fill="hold"/>
                                        <p:tgtEl>
                                          <p:spTgt spid="267"/>
                                        </p:tgtEl>
                                        <p:attrNameLst>
                                          <p:attrName>ppt_h</p:attrName>
                                        </p:attrNameLst>
                                      </p:cBhvr>
                                      <p:tavLst>
                                        <p:tav tm="0">
                                          <p:val>
                                            <p:fltVal val="0"/>
                                          </p:val>
                                        </p:tav>
                                        <p:tav tm="100000">
                                          <p:val>
                                            <p:strVal val="#ppt_h"/>
                                          </p:val>
                                        </p:tav>
                                      </p:tavLst>
                                    </p:anim>
                                    <p:animEffect transition="in" filter="fade">
                                      <p:cBhvr>
                                        <p:cTn id="943" dur="10"/>
                                        <p:tgtEl>
                                          <p:spTgt spid="267"/>
                                        </p:tgtEl>
                                      </p:cBhvr>
                                    </p:animEffect>
                                  </p:childTnLst>
                                </p:cTn>
                              </p:par>
                            </p:childTnLst>
                          </p:cTn>
                        </p:par>
                        <p:par>
                          <p:cTn id="944" fill="hold">
                            <p:stCondLst>
                              <p:cond delay="1480"/>
                            </p:stCondLst>
                            <p:childTnLst>
                              <p:par>
                                <p:cTn id="945" presetID="53" presetClass="entr" presetSubtype="16" fill="hold" grpId="0" nodeType="afterEffect">
                                  <p:stCondLst>
                                    <p:cond delay="0"/>
                                  </p:stCondLst>
                                  <p:childTnLst>
                                    <p:set>
                                      <p:cBhvr>
                                        <p:cTn id="946" dur="1" fill="hold">
                                          <p:stCondLst>
                                            <p:cond delay="0"/>
                                          </p:stCondLst>
                                        </p:cTn>
                                        <p:tgtEl>
                                          <p:spTgt spid="268"/>
                                        </p:tgtEl>
                                        <p:attrNameLst>
                                          <p:attrName>style.visibility</p:attrName>
                                        </p:attrNameLst>
                                      </p:cBhvr>
                                      <p:to>
                                        <p:strVal val="visible"/>
                                      </p:to>
                                    </p:set>
                                    <p:anim calcmode="lin" valueType="num">
                                      <p:cBhvr>
                                        <p:cTn id="947" dur="10" fill="hold"/>
                                        <p:tgtEl>
                                          <p:spTgt spid="268"/>
                                        </p:tgtEl>
                                        <p:attrNameLst>
                                          <p:attrName>ppt_w</p:attrName>
                                        </p:attrNameLst>
                                      </p:cBhvr>
                                      <p:tavLst>
                                        <p:tav tm="0">
                                          <p:val>
                                            <p:fltVal val="0"/>
                                          </p:val>
                                        </p:tav>
                                        <p:tav tm="100000">
                                          <p:val>
                                            <p:strVal val="#ppt_w"/>
                                          </p:val>
                                        </p:tav>
                                      </p:tavLst>
                                    </p:anim>
                                    <p:anim calcmode="lin" valueType="num">
                                      <p:cBhvr>
                                        <p:cTn id="948" dur="10" fill="hold"/>
                                        <p:tgtEl>
                                          <p:spTgt spid="268"/>
                                        </p:tgtEl>
                                        <p:attrNameLst>
                                          <p:attrName>ppt_h</p:attrName>
                                        </p:attrNameLst>
                                      </p:cBhvr>
                                      <p:tavLst>
                                        <p:tav tm="0">
                                          <p:val>
                                            <p:fltVal val="0"/>
                                          </p:val>
                                        </p:tav>
                                        <p:tav tm="100000">
                                          <p:val>
                                            <p:strVal val="#ppt_h"/>
                                          </p:val>
                                        </p:tav>
                                      </p:tavLst>
                                    </p:anim>
                                    <p:animEffect transition="in" filter="fade">
                                      <p:cBhvr>
                                        <p:cTn id="949" dur="10"/>
                                        <p:tgtEl>
                                          <p:spTgt spid="268"/>
                                        </p:tgtEl>
                                      </p:cBhvr>
                                    </p:animEffect>
                                  </p:childTnLst>
                                </p:cTn>
                              </p:par>
                            </p:childTnLst>
                          </p:cTn>
                        </p:par>
                        <p:par>
                          <p:cTn id="950" fill="hold">
                            <p:stCondLst>
                              <p:cond delay="1490"/>
                            </p:stCondLst>
                            <p:childTnLst>
                              <p:par>
                                <p:cTn id="951" presetID="53" presetClass="entr" presetSubtype="16" fill="hold" grpId="0" nodeType="afterEffect">
                                  <p:stCondLst>
                                    <p:cond delay="0"/>
                                  </p:stCondLst>
                                  <p:childTnLst>
                                    <p:set>
                                      <p:cBhvr>
                                        <p:cTn id="952" dur="1" fill="hold">
                                          <p:stCondLst>
                                            <p:cond delay="0"/>
                                          </p:stCondLst>
                                        </p:cTn>
                                        <p:tgtEl>
                                          <p:spTgt spid="270"/>
                                        </p:tgtEl>
                                        <p:attrNameLst>
                                          <p:attrName>style.visibility</p:attrName>
                                        </p:attrNameLst>
                                      </p:cBhvr>
                                      <p:to>
                                        <p:strVal val="visible"/>
                                      </p:to>
                                    </p:set>
                                    <p:anim calcmode="lin" valueType="num">
                                      <p:cBhvr>
                                        <p:cTn id="953" dur="10" fill="hold"/>
                                        <p:tgtEl>
                                          <p:spTgt spid="270"/>
                                        </p:tgtEl>
                                        <p:attrNameLst>
                                          <p:attrName>ppt_w</p:attrName>
                                        </p:attrNameLst>
                                      </p:cBhvr>
                                      <p:tavLst>
                                        <p:tav tm="0">
                                          <p:val>
                                            <p:fltVal val="0"/>
                                          </p:val>
                                        </p:tav>
                                        <p:tav tm="100000">
                                          <p:val>
                                            <p:strVal val="#ppt_w"/>
                                          </p:val>
                                        </p:tav>
                                      </p:tavLst>
                                    </p:anim>
                                    <p:anim calcmode="lin" valueType="num">
                                      <p:cBhvr>
                                        <p:cTn id="954" dur="10" fill="hold"/>
                                        <p:tgtEl>
                                          <p:spTgt spid="270"/>
                                        </p:tgtEl>
                                        <p:attrNameLst>
                                          <p:attrName>ppt_h</p:attrName>
                                        </p:attrNameLst>
                                      </p:cBhvr>
                                      <p:tavLst>
                                        <p:tav tm="0">
                                          <p:val>
                                            <p:fltVal val="0"/>
                                          </p:val>
                                        </p:tav>
                                        <p:tav tm="100000">
                                          <p:val>
                                            <p:strVal val="#ppt_h"/>
                                          </p:val>
                                        </p:tav>
                                      </p:tavLst>
                                    </p:anim>
                                    <p:animEffect transition="in" filter="fade">
                                      <p:cBhvr>
                                        <p:cTn id="955" dur="10"/>
                                        <p:tgtEl>
                                          <p:spTgt spid="270"/>
                                        </p:tgtEl>
                                      </p:cBhvr>
                                    </p:animEffect>
                                  </p:childTnLst>
                                </p:cTn>
                              </p:par>
                            </p:childTnLst>
                          </p:cTn>
                        </p:par>
                        <p:par>
                          <p:cTn id="956" fill="hold">
                            <p:stCondLst>
                              <p:cond delay="1500"/>
                            </p:stCondLst>
                            <p:childTnLst>
                              <p:par>
                                <p:cTn id="957" presetID="53" presetClass="entr" presetSubtype="16" fill="hold" grpId="0" nodeType="afterEffect">
                                  <p:stCondLst>
                                    <p:cond delay="0"/>
                                  </p:stCondLst>
                                  <p:childTnLst>
                                    <p:set>
                                      <p:cBhvr>
                                        <p:cTn id="958" dur="1" fill="hold">
                                          <p:stCondLst>
                                            <p:cond delay="0"/>
                                          </p:stCondLst>
                                        </p:cTn>
                                        <p:tgtEl>
                                          <p:spTgt spid="271"/>
                                        </p:tgtEl>
                                        <p:attrNameLst>
                                          <p:attrName>style.visibility</p:attrName>
                                        </p:attrNameLst>
                                      </p:cBhvr>
                                      <p:to>
                                        <p:strVal val="visible"/>
                                      </p:to>
                                    </p:set>
                                    <p:anim calcmode="lin" valueType="num">
                                      <p:cBhvr>
                                        <p:cTn id="959" dur="10" fill="hold"/>
                                        <p:tgtEl>
                                          <p:spTgt spid="271"/>
                                        </p:tgtEl>
                                        <p:attrNameLst>
                                          <p:attrName>ppt_w</p:attrName>
                                        </p:attrNameLst>
                                      </p:cBhvr>
                                      <p:tavLst>
                                        <p:tav tm="0">
                                          <p:val>
                                            <p:fltVal val="0"/>
                                          </p:val>
                                        </p:tav>
                                        <p:tav tm="100000">
                                          <p:val>
                                            <p:strVal val="#ppt_w"/>
                                          </p:val>
                                        </p:tav>
                                      </p:tavLst>
                                    </p:anim>
                                    <p:anim calcmode="lin" valueType="num">
                                      <p:cBhvr>
                                        <p:cTn id="960" dur="10" fill="hold"/>
                                        <p:tgtEl>
                                          <p:spTgt spid="271"/>
                                        </p:tgtEl>
                                        <p:attrNameLst>
                                          <p:attrName>ppt_h</p:attrName>
                                        </p:attrNameLst>
                                      </p:cBhvr>
                                      <p:tavLst>
                                        <p:tav tm="0">
                                          <p:val>
                                            <p:fltVal val="0"/>
                                          </p:val>
                                        </p:tav>
                                        <p:tav tm="100000">
                                          <p:val>
                                            <p:strVal val="#ppt_h"/>
                                          </p:val>
                                        </p:tav>
                                      </p:tavLst>
                                    </p:anim>
                                    <p:animEffect transition="in" filter="fade">
                                      <p:cBhvr>
                                        <p:cTn id="961" dur="10"/>
                                        <p:tgtEl>
                                          <p:spTgt spid="271"/>
                                        </p:tgtEl>
                                      </p:cBhvr>
                                    </p:animEffect>
                                  </p:childTnLst>
                                </p:cTn>
                              </p:par>
                            </p:childTnLst>
                          </p:cTn>
                        </p:par>
                        <p:par>
                          <p:cTn id="962" fill="hold">
                            <p:stCondLst>
                              <p:cond delay="1510"/>
                            </p:stCondLst>
                            <p:childTnLst>
                              <p:par>
                                <p:cTn id="963" presetID="14" presetClass="entr" presetSubtype="5" fill="hold" grpId="0" nodeType="afterEffect">
                                  <p:stCondLst>
                                    <p:cond delay="0"/>
                                  </p:stCondLst>
                                  <p:childTnLst>
                                    <p:set>
                                      <p:cBhvr>
                                        <p:cTn id="964" dur="1" fill="hold">
                                          <p:stCondLst>
                                            <p:cond delay="0"/>
                                          </p:stCondLst>
                                        </p:cTn>
                                        <p:tgtEl>
                                          <p:spTgt spid="6"/>
                                        </p:tgtEl>
                                        <p:attrNameLst>
                                          <p:attrName>style.visibility</p:attrName>
                                        </p:attrNameLst>
                                      </p:cBhvr>
                                      <p:to>
                                        <p:strVal val="visible"/>
                                      </p:to>
                                    </p:set>
                                    <p:animEffect transition="in" filter="randombar(vertical)">
                                      <p:cBhvr>
                                        <p:cTn id="965" dur="3000"/>
                                        <p:tgtEl>
                                          <p:spTgt spid="6"/>
                                        </p:tgtEl>
                                      </p:cBhvr>
                                    </p:animEffect>
                                  </p:childTnLst>
                                </p:cTn>
                              </p:par>
                            </p:childTnLst>
                          </p:cTn>
                        </p:par>
                      </p:childTnLst>
                    </p:cTn>
                  </p:par>
                  <p:par>
                    <p:cTn id="966" fill="hold">
                      <p:stCondLst>
                        <p:cond delay="indefinite"/>
                      </p:stCondLst>
                      <p:childTnLst>
                        <p:par>
                          <p:cTn id="967" fill="hold">
                            <p:stCondLst>
                              <p:cond delay="0"/>
                            </p:stCondLst>
                            <p:childTnLst>
                              <p:par>
                                <p:cTn id="968" presetID="12" presetClass="entr" presetSubtype="4" fill="hold" nodeType="clickEffect">
                                  <p:stCondLst>
                                    <p:cond delay="0"/>
                                  </p:stCondLst>
                                  <p:childTnLst>
                                    <p:set>
                                      <p:cBhvr>
                                        <p:cTn id="969" dur="1" fill="hold">
                                          <p:stCondLst>
                                            <p:cond delay="0"/>
                                          </p:stCondLst>
                                        </p:cTn>
                                        <p:tgtEl>
                                          <p:spTgt spid="393"/>
                                        </p:tgtEl>
                                        <p:attrNameLst>
                                          <p:attrName>style.visibility</p:attrName>
                                        </p:attrNameLst>
                                      </p:cBhvr>
                                      <p:to>
                                        <p:strVal val="visible"/>
                                      </p:to>
                                    </p:set>
                                    <p:anim calcmode="lin" valueType="num">
                                      <p:cBhvr additive="base">
                                        <p:cTn id="970" dur="500"/>
                                        <p:tgtEl>
                                          <p:spTgt spid="393"/>
                                        </p:tgtEl>
                                        <p:attrNameLst>
                                          <p:attrName>ppt_y</p:attrName>
                                        </p:attrNameLst>
                                      </p:cBhvr>
                                      <p:tavLst>
                                        <p:tav tm="0">
                                          <p:val>
                                            <p:strVal val="#ppt_y+#ppt_h*1.125000"/>
                                          </p:val>
                                        </p:tav>
                                        <p:tav tm="100000">
                                          <p:val>
                                            <p:strVal val="#ppt_y"/>
                                          </p:val>
                                        </p:tav>
                                      </p:tavLst>
                                    </p:anim>
                                    <p:animEffect transition="in" filter="wipe(up)">
                                      <p:cBhvr>
                                        <p:cTn id="971" dur="500"/>
                                        <p:tgtEl>
                                          <p:spTgt spid="393"/>
                                        </p:tgtEl>
                                      </p:cBhvr>
                                    </p:animEffect>
                                  </p:childTnLst>
                                </p:cTn>
                              </p:par>
                            </p:childTnLst>
                          </p:cTn>
                        </p:par>
                        <p:par>
                          <p:cTn id="972" fill="hold">
                            <p:stCondLst>
                              <p:cond delay="500"/>
                            </p:stCondLst>
                            <p:childTnLst>
                              <p:par>
                                <p:cTn id="973" presetID="53" presetClass="entr" presetSubtype="16" fill="hold" grpId="0" nodeType="afterEffect">
                                  <p:stCondLst>
                                    <p:cond delay="0"/>
                                  </p:stCondLst>
                                  <p:childTnLst>
                                    <p:set>
                                      <p:cBhvr>
                                        <p:cTn id="974" dur="1" fill="hold">
                                          <p:stCondLst>
                                            <p:cond delay="0"/>
                                          </p:stCondLst>
                                        </p:cTn>
                                        <p:tgtEl>
                                          <p:spTgt spid="279"/>
                                        </p:tgtEl>
                                        <p:attrNameLst>
                                          <p:attrName>style.visibility</p:attrName>
                                        </p:attrNameLst>
                                      </p:cBhvr>
                                      <p:to>
                                        <p:strVal val="visible"/>
                                      </p:to>
                                    </p:set>
                                    <p:anim calcmode="lin" valueType="num">
                                      <p:cBhvr>
                                        <p:cTn id="975" dur="500" fill="hold"/>
                                        <p:tgtEl>
                                          <p:spTgt spid="279"/>
                                        </p:tgtEl>
                                        <p:attrNameLst>
                                          <p:attrName>ppt_w</p:attrName>
                                        </p:attrNameLst>
                                      </p:cBhvr>
                                      <p:tavLst>
                                        <p:tav tm="0">
                                          <p:val>
                                            <p:fltVal val="0"/>
                                          </p:val>
                                        </p:tav>
                                        <p:tav tm="100000">
                                          <p:val>
                                            <p:strVal val="#ppt_w"/>
                                          </p:val>
                                        </p:tav>
                                      </p:tavLst>
                                    </p:anim>
                                    <p:anim calcmode="lin" valueType="num">
                                      <p:cBhvr>
                                        <p:cTn id="976" dur="500" fill="hold"/>
                                        <p:tgtEl>
                                          <p:spTgt spid="279"/>
                                        </p:tgtEl>
                                        <p:attrNameLst>
                                          <p:attrName>ppt_h</p:attrName>
                                        </p:attrNameLst>
                                      </p:cBhvr>
                                      <p:tavLst>
                                        <p:tav tm="0">
                                          <p:val>
                                            <p:fltVal val="0"/>
                                          </p:val>
                                        </p:tav>
                                        <p:tav tm="100000">
                                          <p:val>
                                            <p:strVal val="#ppt_h"/>
                                          </p:val>
                                        </p:tav>
                                      </p:tavLst>
                                    </p:anim>
                                    <p:animEffect transition="in" filter="fade">
                                      <p:cBhvr>
                                        <p:cTn id="977" dur="500"/>
                                        <p:tgtEl>
                                          <p:spTgt spid="279"/>
                                        </p:tgtEl>
                                      </p:cBhvr>
                                    </p:animEffect>
                                  </p:childTnLst>
                                </p:cTn>
                              </p:par>
                            </p:childTnLst>
                          </p:cTn>
                        </p:par>
                        <p:par>
                          <p:cTn id="978" fill="hold">
                            <p:stCondLst>
                              <p:cond delay="1000"/>
                            </p:stCondLst>
                            <p:childTnLst>
                              <p:par>
                                <p:cTn id="979" presetID="53" presetClass="entr" presetSubtype="16" fill="hold" grpId="0" nodeType="afterEffect">
                                  <p:stCondLst>
                                    <p:cond delay="0"/>
                                  </p:stCondLst>
                                  <p:childTnLst>
                                    <p:set>
                                      <p:cBhvr>
                                        <p:cTn id="980" dur="1" fill="hold">
                                          <p:stCondLst>
                                            <p:cond delay="0"/>
                                          </p:stCondLst>
                                        </p:cTn>
                                        <p:tgtEl>
                                          <p:spTgt spid="280"/>
                                        </p:tgtEl>
                                        <p:attrNameLst>
                                          <p:attrName>style.visibility</p:attrName>
                                        </p:attrNameLst>
                                      </p:cBhvr>
                                      <p:to>
                                        <p:strVal val="visible"/>
                                      </p:to>
                                    </p:set>
                                    <p:anim calcmode="lin" valueType="num">
                                      <p:cBhvr>
                                        <p:cTn id="981" dur="10" fill="hold"/>
                                        <p:tgtEl>
                                          <p:spTgt spid="280"/>
                                        </p:tgtEl>
                                        <p:attrNameLst>
                                          <p:attrName>ppt_w</p:attrName>
                                        </p:attrNameLst>
                                      </p:cBhvr>
                                      <p:tavLst>
                                        <p:tav tm="0">
                                          <p:val>
                                            <p:fltVal val="0"/>
                                          </p:val>
                                        </p:tav>
                                        <p:tav tm="100000">
                                          <p:val>
                                            <p:strVal val="#ppt_w"/>
                                          </p:val>
                                        </p:tav>
                                      </p:tavLst>
                                    </p:anim>
                                    <p:anim calcmode="lin" valueType="num">
                                      <p:cBhvr>
                                        <p:cTn id="982" dur="10" fill="hold"/>
                                        <p:tgtEl>
                                          <p:spTgt spid="280"/>
                                        </p:tgtEl>
                                        <p:attrNameLst>
                                          <p:attrName>ppt_h</p:attrName>
                                        </p:attrNameLst>
                                      </p:cBhvr>
                                      <p:tavLst>
                                        <p:tav tm="0">
                                          <p:val>
                                            <p:fltVal val="0"/>
                                          </p:val>
                                        </p:tav>
                                        <p:tav tm="100000">
                                          <p:val>
                                            <p:strVal val="#ppt_h"/>
                                          </p:val>
                                        </p:tav>
                                      </p:tavLst>
                                    </p:anim>
                                    <p:animEffect transition="in" filter="fade">
                                      <p:cBhvr>
                                        <p:cTn id="983" dur="10"/>
                                        <p:tgtEl>
                                          <p:spTgt spid="280"/>
                                        </p:tgtEl>
                                      </p:cBhvr>
                                    </p:animEffect>
                                  </p:childTnLst>
                                </p:cTn>
                              </p:par>
                            </p:childTnLst>
                          </p:cTn>
                        </p:par>
                        <p:par>
                          <p:cTn id="984" fill="hold">
                            <p:stCondLst>
                              <p:cond delay="1010"/>
                            </p:stCondLst>
                            <p:childTnLst>
                              <p:par>
                                <p:cTn id="985" presetID="53" presetClass="entr" presetSubtype="16" fill="hold" grpId="0" nodeType="afterEffect">
                                  <p:stCondLst>
                                    <p:cond delay="0"/>
                                  </p:stCondLst>
                                  <p:childTnLst>
                                    <p:set>
                                      <p:cBhvr>
                                        <p:cTn id="986" dur="1" fill="hold">
                                          <p:stCondLst>
                                            <p:cond delay="0"/>
                                          </p:stCondLst>
                                        </p:cTn>
                                        <p:tgtEl>
                                          <p:spTgt spid="281"/>
                                        </p:tgtEl>
                                        <p:attrNameLst>
                                          <p:attrName>style.visibility</p:attrName>
                                        </p:attrNameLst>
                                      </p:cBhvr>
                                      <p:to>
                                        <p:strVal val="visible"/>
                                      </p:to>
                                    </p:set>
                                    <p:anim calcmode="lin" valueType="num">
                                      <p:cBhvr>
                                        <p:cTn id="987" dur="10" fill="hold"/>
                                        <p:tgtEl>
                                          <p:spTgt spid="281"/>
                                        </p:tgtEl>
                                        <p:attrNameLst>
                                          <p:attrName>ppt_w</p:attrName>
                                        </p:attrNameLst>
                                      </p:cBhvr>
                                      <p:tavLst>
                                        <p:tav tm="0">
                                          <p:val>
                                            <p:fltVal val="0"/>
                                          </p:val>
                                        </p:tav>
                                        <p:tav tm="100000">
                                          <p:val>
                                            <p:strVal val="#ppt_w"/>
                                          </p:val>
                                        </p:tav>
                                      </p:tavLst>
                                    </p:anim>
                                    <p:anim calcmode="lin" valueType="num">
                                      <p:cBhvr>
                                        <p:cTn id="988" dur="10" fill="hold"/>
                                        <p:tgtEl>
                                          <p:spTgt spid="281"/>
                                        </p:tgtEl>
                                        <p:attrNameLst>
                                          <p:attrName>ppt_h</p:attrName>
                                        </p:attrNameLst>
                                      </p:cBhvr>
                                      <p:tavLst>
                                        <p:tav tm="0">
                                          <p:val>
                                            <p:fltVal val="0"/>
                                          </p:val>
                                        </p:tav>
                                        <p:tav tm="100000">
                                          <p:val>
                                            <p:strVal val="#ppt_h"/>
                                          </p:val>
                                        </p:tav>
                                      </p:tavLst>
                                    </p:anim>
                                    <p:animEffect transition="in" filter="fade">
                                      <p:cBhvr>
                                        <p:cTn id="989" dur="10"/>
                                        <p:tgtEl>
                                          <p:spTgt spid="281"/>
                                        </p:tgtEl>
                                      </p:cBhvr>
                                    </p:animEffect>
                                  </p:childTnLst>
                                </p:cTn>
                              </p:par>
                            </p:childTnLst>
                          </p:cTn>
                        </p:par>
                        <p:par>
                          <p:cTn id="990" fill="hold">
                            <p:stCondLst>
                              <p:cond delay="1020"/>
                            </p:stCondLst>
                            <p:childTnLst>
                              <p:par>
                                <p:cTn id="991" presetID="53" presetClass="entr" presetSubtype="16" fill="hold" grpId="0" nodeType="afterEffect">
                                  <p:stCondLst>
                                    <p:cond delay="0"/>
                                  </p:stCondLst>
                                  <p:childTnLst>
                                    <p:set>
                                      <p:cBhvr>
                                        <p:cTn id="992" dur="1" fill="hold">
                                          <p:stCondLst>
                                            <p:cond delay="0"/>
                                          </p:stCondLst>
                                        </p:cTn>
                                        <p:tgtEl>
                                          <p:spTgt spid="282"/>
                                        </p:tgtEl>
                                        <p:attrNameLst>
                                          <p:attrName>style.visibility</p:attrName>
                                        </p:attrNameLst>
                                      </p:cBhvr>
                                      <p:to>
                                        <p:strVal val="visible"/>
                                      </p:to>
                                    </p:set>
                                    <p:anim calcmode="lin" valueType="num">
                                      <p:cBhvr>
                                        <p:cTn id="993" dur="10" fill="hold"/>
                                        <p:tgtEl>
                                          <p:spTgt spid="282"/>
                                        </p:tgtEl>
                                        <p:attrNameLst>
                                          <p:attrName>ppt_w</p:attrName>
                                        </p:attrNameLst>
                                      </p:cBhvr>
                                      <p:tavLst>
                                        <p:tav tm="0">
                                          <p:val>
                                            <p:fltVal val="0"/>
                                          </p:val>
                                        </p:tav>
                                        <p:tav tm="100000">
                                          <p:val>
                                            <p:strVal val="#ppt_w"/>
                                          </p:val>
                                        </p:tav>
                                      </p:tavLst>
                                    </p:anim>
                                    <p:anim calcmode="lin" valueType="num">
                                      <p:cBhvr>
                                        <p:cTn id="994" dur="10" fill="hold"/>
                                        <p:tgtEl>
                                          <p:spTgt spid="282"/>
                                        </p:tgtEl>
                                        <p:attrNameLst>
                                          <p:attrName>ppt_h</p:attrName>
                                        </p:attrNameLst>
                                      </p:cBhvr>
                                      <p:tavLst>
                                        <p:tav tm="0">
                                          <p:val>
                                            <p:fltVal val="0"/>
                                          </p:val>
                                        </p:tav>
                                        <p:tav tm="100000">
                                          <p:val>
                                            <p:strVal val="#ppt_h"/>
                                          </p:val>
                                        </p:tav>
                                      </p:tavLst>
                                    </p:anim>
                                    <p:animEffect transition="in" filter="fade">
                                      <p:cBhvr>
                                        <p:cTn id="995" dur="10"/>
                                        <p:tgtEl>
                                          <p:spTgt spid="282"/>
                                        </p:tgtEl>
                                      </p:cBhvr>
                                    </p:animEffect>
                                  </p:childTnLst>
                                </p:cTn>
                              </p:par>
                            </p:childTnLst>
                          </p:cTn>
                        </p:par>
                        <p:par>
                          <p:cTn id="996" fill="hold">
                            <p:stCondLst>
                              <p:cond delay="1030"/>
                            </p:stCondLst>
                            <p:childTnLst>
                              <p:par>
                                <p:cTn id="997" presetID="53" presetClass="entr" presetSubtype="16" fill="hold" grpId="0" nodeType="afterEffect">
                                  <p:stCondLst>
                                    <p:cond delay="0"/>
                                  </p:stCondLst>
                                  <p:childTnLst>
                                    <p:set>
                                      <p:cBhvr>
                                        <p:cTn id="998" dur="1" fill="hold">
                                          <p:stCondLst>
                                            <p:cond delay="0"/>
                                          </p:stCondLst>
                                        </p:cTn>
                                        <p:tgtEl>
                                          <p:spTgt spid="283"/>
                                        </p:tgtEl>
                                        <p:attrNameLst>
                                          <p:attrName>style.visibility</p:attrName>
                                        </p:attrNameLst>
                                      </p:cBhvr>
                                      <p:to>
                                        <p:strVal val="visible"/>
                                      </p:to>
                                    </p:set>
                                    <p:anim calcmode="lin" valueType="num">
                                      <p:cBhvr>
                                        <p:cTn id="999" dur="10" fill="hold"/>
                                        <p:tgtEl>
                                          <p:spTgt spid="283"/>
                                        </p:tgtEl>
                                        <p:attrNameLst>
                                          <p:attrName>ppt_w</p:attrName>
                                        </p:attrNameLst>
                                      </p:cBhvr>
                                      <p:tavLst>
                                        <p:tav tm="0">
                                          <p:val>
                                            <p:fltVal val="0"/>
                                          </p:val>
                                        </p:tav>
                                        <p:tav tm="100000">
                                          <p:val>
                                            <p:strVal val="#ppt_w"/>
                                          </p:val>
                                        </p:tav>
                                      </p:tavLst>
                                    </p:anim>
                                    <p:anim calcmode="lin" valueType="num">
                                      <p:cBhvr>
                                        <p:cTn id="1000" dur="10" fill="hold"/>
                                        <p:tgtEl>
                                          <p:spTgt spid="283"/>
                                        </p:tgtEl>
                                        <p:attrNameLst>
                                          <p:attrName>ppt_h</p:attrName>
                                        </p:attrNameLst>
                                      </p:cBhvr>
                                      <p:tavLst>
                                        <p:tav tm="0">
                                          <p:val>
                                            <p:fltVal val="0"/>
                                          </p:val>
                                        </p:tav>
                                        <p:tav tm="100000">
                                          <p:val>
                                            <p:strVal val="#ppt_h"/>
                                          </p:val>
                                        </p:tav>
                                      </p:tavLst>
                                    </p:anim>
                                    <p:animEffect transition="in" filter="fade">
                                      <p:cBhvr>
                                        <p:cTn id="1001" dur="10"/>
                                        <p:tgtEl>
                                          <p:spTgt spid="283"/>
                                        </p:tgtEl>
                                      </p:cBhvr>
                                    </p:animEffect>
                                  </p:childTnLst>
                                </p:cTn>
                              </p:par>
                            </p:childTnLst>
                          </p:cTn>
                        </p:par>
                        <p:par>
                          <p:cTn id="1002" fill="hold">
                            <p:stCondLst>
                              <p:cond delay="1040"/>
                            </p:stCondLst>
                            <p:childTnLst>
                              <p:par>
                                <p:cTn id="1003" presetID="53" presetClass="entr" presetSubtype="16" fill="hold" grpId="0" nodeType="afterEffect">
                                  <p:stCondLst>
                                    <p:cond delay="0"/>
                                  </p:stCondLst>
                                  <p:childTnLst>
                                    <p:set>
                                      <p:cBhvr>
                                        <p:cTn id="1004" dur="1" fill="hold">
                                          <p:stCondLst>
                                            <p:cond delay="0"/>
                                          </p:stCondLst>
                                        </p:cTn>
                                        <p:tgtEl>
                                          <p:spTgt spid="290"/>
                                        </p:tgtEl>
                                        <p:attrNameLst>
                                          <p:attrName>style.visibility</p:attrName>
                                        </p:attrNameLst>
                                      </p:cBhvr>
                                      <p:to>
                                        <p:strVal val="visible"/>
                                      </p:to>
                                    </p:set>
                                    <p:anim calcmode="lin" valueType="num">
                                      <p:cBhvr>
                                        <p:cTn id="1005" dur="10" fill="hold"/>
                                        <p:tgtEl>
                                          <p:spTgt spid="290"/>
                                        </p:tgtEl>
                                        <p:attrNameLst>
                                          <p:attrName>ppt_w</p:attrName>
                                        </p:attrNameLst>
                                      </p:cBhvr>
                                      <p:tavLst>
                                        <p:tav tm="0">
                                          <p:val>
                                            <p:fltVal val="0"/>
                                          </p:val>
                                        </p:tav>
                                        <p:tav tm="100000">
                                          <p:val>
                                            <p:strVal val="#ppt_w"/>
                                          </p:val>
                                        </p:tav>
                                      </p:tavLst>
                                    </p:anim>
                                    <p:anim calcmode="lin" valueType="num">
                                      <p:cBhvr>
                                        <p:cTn id="1006" dur="10" fill="hold"/>
                                        <p:tgtEl>
                                          <p:spTgt spid="290"/>
                                        </p:tgtEl>
                                        <p:attrNameLst>
                                          <p:attrName>ppt_h</p:attrName>
                                        </p:attrNameLst>
                                      </p:cBhvr>
                                      <p:tavLst>
                                        <p:tav tm="0">
                                          <p:val>
                                            <p:fltVal val="0"/>
                                          </p:val>
                                        </p:tav>
                                        <p:tav tm="100000">
                                          <p:val>
                                            <p:strVal val="#ppt_h"/>
                                          </p:val>
                                        </p:tav>
                                      </p:tavLst>
                                    </p:anim>
                                    <p:animEffect transition="in" filter="fade">
                                      <p:cBhvr>
                                        <p:cTn id="1007" dur="10"/>
                                        <p:tgtEl>
                                          <p:spTgt spid="290"/>
                                        </p:tgtEl>
                                      </p:cBhvr>
                                    </p:animEffect>
                                  </p:childTnLst>
                                </p:cTn>
                              </p:par>
                            </p:childTnLst>
                          </p:cTn>
                        </p:par>
                        <p:par>
                          <p:cTn id="1008" fill="hold">
                            <p:stCondLst>
                              <p:cond delay="1050"/>
                            </p:stCondLst>
                            <p:childTnLst>
                              <p:par>
                                <p:cTn id="1009" presetID="53" presetClass="entr" presetSubtype="16" fill="hold" grpId="0" nodeType="afterEffect">
                                  <p:stCondLst>
                                    <p:cond delay="0"/>
                                  </p:stCondLst>
                                  <p:childTnLst>
                                    <p:set>
                                      <p:cBhvr>
                                        <p:cTn id="1010" dur="1" fill="hold">
                                          <p:stCondLst>
                                            <p:cond delay="0"/>
                                          </p:stCondLst>
                                        </p:cTn>
                                        <p:tgtEl>
                                          <p:spTgt spid="291"/>
                                        </p:tgtEl>
                                        <p:attrNameLst>
                                          <p:attrName>style.visibility</p:attrName>
                                        </p:attrNameLst>
                                      </p:cBhvr>
                                      <p:to>
                                        <p:strVal val="visible"/>
                                      </p:to>
                                    </p:set>
                                    <p:anim calcmode="lin" valueType="num">
                                      <p:cBhvr>
                                        <p:cTn id="1011" dur="10" fill="hold"/>
                                        <p:tgtEl>
                                          <p:spTgt spid="291"/>
                                        </p:tgtEl>
                                        <p:attrNameLst>
                                          <p:attrName>ppt_w</p:attrName>
                                        </p:attrNameLst>
                                      </p:cBhvr>
                                      <p:tavLst>
                                        <p:tav tm="0">
                                          <p:val>
                                            <p:fltVal val="0"/>
                                          </p:val>
                                        </p:tav>
                                        <p:tav tm="100000">
                                          <p:val>
                                            <p:strVal val="#ppt_w"/>
                                          </p:val>
                                        </p:tav>
                                      </p:tavLst>
                                    </p:anim>
                                    <p:anim calcmode="lin" valueType="num">
                                      <p:cBhvr>
                                        <p:cTn id="1012" dur="10" fill="hold"/>
                                        <p:tgtEl>
                                          <p:spTgt spid="291"/>
                                        </p:tgtEl>
                                        <p:attrNameLst>
                                          <p:attrName>ppt_h</p:attrName>
                                        </p:attrNameLst>
                                      </p:cBhvr>
                                      <p:tavLst>
                                        <p:tav tm="0">
                                          <p:val>
                                            <p:fltVal val="0"/>
                                          </p:val>
                                        </p:tav>
                                        <p:tav tm="100000">
                                          <p:val>
                                            <p:strVal val="#ppt_h"/>
                                          </p:val>
                                        </p:tav>
                                      </p:tavLst>
                                    </p:anim>
                                    <p:animEffect transition="in" filter="fade">
                                      <p:cBhvr>
                                        <p:cTn id="1013" dur="10"/>
                                        <p:tgtEl>
                                          <p:spTgt spid="291"/>
                                        </p:tgtEl>
                                      </p:cBhvr>
                                    </p:animEffect>
                                  </p:childTnLst>
                                </p:cTn>
                              </p:par>
                            </p:childTnLst>
                          </p:cTn>
                        </p:par>
                        <p:par>
                          <p:cTn id="1014" fill="hold">
                            <p:stCondLst>
                              <p:cond delay="1060"/>
                            </p:stCondLst>
                            <p:childTnLst>
                              <p:par>
                                <p:cTn id="1015" presetID="53" presetClass="entr" presetSubtype="16" fill="hold" grpId="0" nodeType="afterEffect">
                                  <p:stCondLst>
                                    <p:cond delay="0"/>
                                  </p:stCondLst>
                                  <p:childTnLst>
                                    <p:set>
                                      <p:cBhvr>
                                        <p:cTn id="1016" dur="1" fill="hold">
                                          <p:stCondLst>
                                            <p:cond delay="0"/>
                                          </p:stCondLst>
                                        </p:cTn>
                                        <p:tgtEl>
                                          <p:spTgt spid="292"/>
                                        </p:tgtEl>
                                        <p:attrNameLst>
                                          <p:attrName>style.visibility</p:attrName>
                                        </p:attrNameLst>
                                      </p:cBhvr>
                                      <p:to>
                                        <p:strVal val="visible"/>
                                      </p:to>
                                    </p:set>
                                    <p:anim calcmode="lin" valueType="num">
                                      <p:cBhvr>
                                        <p:cTn id="1017" dur="10" fill="hold"/>
                                        <p:tgtEl>
                                          <p:spTgt spid="292"/>
                                        </p:tgtEl>
                                        <p:attrNameLst>
                                          <p:attrName>ppt_w</p:attrName>
                                        </p:attrNameLst>
                                      </p:cBhvr>
                                      <p:tavLst>
                                        <p:tav tm="0">
                                          <p:val>
                                            <p:fltVal val="0"/>
                                          </p:val>
                                        </p:tav>
                                        <p:tav tm="100000">
                                          <p:val>
                                            <p:strVal val="#ppt_w"/>
                                          </p:val>
                                        </p:tav>
                                      </p:tavLst>
                                    </p:anim>
                                    <p:anim calcmode="lin" valueType="num">
                                      <p:cBhvr>
                                        <p:cTn id="1018" dur="10" fill="hold"/>
                                        <p:tgtEl>
                                          <p:spTgt spid="292"/>
                                        </p:tgtEl>
                                        <p:attrNameLst>
                                          <p:attrName>ppt_h</p:attrName>
                                        </p:attrNameLst>
                                      </p:cBhvr>
                                      <p:tavLst>
                                        <p:tav tm="0">
                                          <p:val>
                                            <p:fltVal val="0"/>
                                          </p:val>
                                        </p:tav>
                                        <p:tav tm="100000">
                                          <p:val>
                                            <p:strVal val="#ppt_h"/>
                                          </p:val>
                                        </p:tav>
                                      </p:tavLst>
                                    </p:anim>
                                    <p:animEffect transition="in" filter="fade">
                                      <p:cBhvr>
                                        <p:cTn id="1019" dur="10"/>
                                        <p:tgtEl>
                                          <p:spTgt spid="292"/>
                                        </p:tgtEl>
                                      </p:cBhvr>
                                    </p:animEffect>
                                  </p:childTnLst>
                                </p:cTn>
                              </p:par>
                            </p:childTnLst>
                          </p:cTn>
                        </p:par>
                        <p:par>
                          <p:cTn id="1020" fill="hold">
                            <p:stCondLst>
                              <p:cond delay="1070"/>
                            </p:stCondLst>
                            <p:childTnLst>
                              <p:par>
                                <p:cTn id="1021" presetID="53" presetClass="entr" presetSubtype="16" fill="hold" grpId="0" nodeType="afterEffect">
                                  <p:stCondLst>
                                    <p:cond delay="0"/>
                                  </p:stCondLst>
                                  <p:childTnLst>
                                    <p:set>
                                      <p:cBhvr>
                                        <p:cTn id="1022" dur="1" fill="hold">
                                          <p:stCondLst>
                                            <p:cond delay="0"/>
                                          </p:stCondLst>
                                        </p:cTn>
                                        <p:tgtEl>
                                          <p:spTgt spid="294"/>
                                        </p:tgtEl>
                                        <p:attrNameLst>
                                          <p:attrName>style.visibility</p:attrName>
                                        </p:attrNameLst>
                                      </p:cBhvr>
                                      <p:to>
                                        <p:strVal val="visible"/>
                                      </p:to>
                                    </p:set>
                                    <p:anim calcmode="lin" valueType="num">
                                      <p:cBhvr>
                                        <p:cTn id="1023" dur="10" fill="hold"/>
                                        <p:tgtEl>
                                          <p:spTgt spid="294"/>
                                        </p:tgtEl>
                                        <p:attrNameLst>
                                          <p:attrName>ppt_w</p:attrName>
                                        </p:attrNameLst>
                                      </p:cBhvr>
                                      <p:tavLst>
                                        <p:tav tm="0">
                                          <p:val>
                                            <p:fltVal val="0"/>
                                          </p:val>
                                        </p:tav>
                                        <p:tav tm="100000">
                                          <p:val>
                                            <p:strVal val="#ppt_w"/>
                                          </p:val>
                                        </p:tav>
                                      </p:tavLst>
                                    </p:anim>
                                    <p:anim calcmode="lin" valueType="num">
                                      <p:cBhvr>
                                        <p:cTn id="1024" dur="10" fill="hold"/>
                                        <p:tgtEl>
                                          <p:spTgt spid="294"/>
                                        </p:tgtEl>
                                        <p:attrNameLst>
                                          <p:attrName>ppt_h</p:attrName>
                                        </p:attrNameLst>
                                      </p:cBhvr>
                                      <p:tavLst>
                                        <p:tav tm="0">
                                          <p:val>
                                            <p:fltVal val="0"/>
                                          </p:val>
                                        </p:tav>
                                        <p:tav tm="100000">
                                          <p:val>
                                            <p:strVal val="#ppt_h"/>
                                          </p:val>
                                        </p:tav>
                                      </p:tavLst>
                                    </p:anim>
                                    <p:animEffect transition="in" filter="fade">
                                      <p:cBhvr>
                                        <p:cTn id="1025" dur="10"/>
                                        <p:tgtEl>
                                          <p:spTgt spid="294"/>
                                        </p:tgtEl>
                                      </p:cBhvr>
                                    </p:animEffect>
                                  </p:childTnLst>
                                </p:cTn>
                              </p:par>
                            </p:childTnLst>
                          </p:cTn>
                        </p:par>
                        <p:par>
                          <p:cTn id="1026" fill="hold">
                            <p:stCondLst>
                              <p:cond delay="1080"/>
                            </p:stCondLst>
                            <p:childTnLst>
                              <p:par>
                                <p:cTn id="1027" presetID="53" presetClass="entr" presetSubtype="16" fill="hold" grpId="0" nodeType="afterEffect">
                                  <p:stCondLst>
                                    <p:cond delay="0"/>
                                  </p:stCondLst>
                                  <p:childTnLst>
                                    <p:set>
                                      <p:cBhvr>
                                        <p:cTn id="1028" dur="1" fill="hold">
                                          <p:stCondLst>
                                            <p:cond delay="0"/>
                                          </p:stCondLst>
                                        </p:cTn>
                                        <p:tgtEl>
                                          <p:spTgt spid="297"/>
                                        </p:tgtEl>
                                        <p:attrNameLst>
                                          <p:attrName>style.visibility</p:attrName>
                                        </p:attrNameLst>
                                      </p:cBhvr>
                                      <p:to>
                                        <p:strVal val="visible"/>
                                      </p:to>
                                    </p:set>
                                    <p:anim calcmode="lin" valueType="num">
                                      <p:cBhvr>
                                        <p:cTn id="1029" dur="10" fill="hold"/>
                                        <p:tgtEl>
                                          <p:spTgt spid="297"/>
                                        </p:tgtEl>
                                        <p:attrNameLst>
                                          <p:attrName>ppt_w</p:attrName>
                                        </p:attrNameLst>
                                      </p:cBhvr>
                                      <p:tavLst>
                                        <p:tav tm="0">
                                          <p:val>
                                            <p:fltVal val="0"/>
                                          </p:val>
                                        </p:tav>
                                        <p:tav tm="100000">
                                          <p:val>
                                            <p:strVal val="#ppt_w"/>
                                          </p:val>
                                        </p:tav>
                                      </p:tavLst>
                                    </p:anim>
                                    <p:anim calcmode="lin" valueType="num">
                                      <p:cBhvr>
                                        <p:cTn id="1030" dur="10" fill="hold"/>
                                        <p:tgtEl>
                                          <p:spTgt spid="297"/>
                                        </p:tgtEl>
                                        <p:attrNameLst>
                                          <p:attrName>ppt_h</p:attrName>
                                        </p:attrNameLst>
                                      </p:cBhvr>
                                      <p:tavLst>
                                        <p:tav tm="0">
                                          <p:val>
                                            <p:fltVal val="0"/>
                                          </p:val>
                                        </p:tav>
                                        <p:tav tm="100000">
                                          <p:val>
                                            <p:strVal val="#ppt_h"/>
                                          </p:val>
                                        </p:tav>
                                      </p:tavLst>
                                    </p:anim>
                                    <p:animEffect transition="in" filter="fade">
                                      <p:cBhvr>
                                        <p:cTn id="1031" dur="10"/>
                                        <p:tgtEl>
                                          <p:spTgt spid="297"/>
                                        </p:tgtEl>
                                      </p:cBhvr>
                                    </p:animEffect>
                                  </p:childTnLst>
                                </p:cTn>
                              </p:par>
                            </p:childTnLst>
                          </p:cTn>
                        </p:par>
                        <p:par>
                          <p:cTn id="1032" fill="hold">
                            <p:stCondLst>
                              <p:cond delay="1090"/>
                            </p:stCondLst>
                            <p:childTnLst>
                              <p:par>
                                <p:cTn id="1033" presetID="53" presetClass="entr" presetSubtype="16" fill="hold" grpId="0" nodeType="afterEffect">
                                  <p:stCondLst>
                                    <p:cond delay="0"/>
                                  </p:stCondLst>
                                  <p:childTnLst>
                                    <p:set>
                                      <p:cBhvr>
                                        <p:cTn id="1034" dur="1" fill="hold">
                                          <p:stCondLst>
                                            <p:cond delay="0"/>
                                          </p:stCondLst>
                                        </p:cTn>
                                        <p:tgtEl>
                                          <p:spTgt spid="298"/>
                                        </p:tgtEl>
                                        <p:attrNameLst>
                                          <p:attrName>style.visibility</p:attrName>
                                        </p:attrNameLst>
                                      </p:cBhvr>
                                      <p:to>
                                        <p:strVal val="visible"/>
                                      </p:to>
                                    </p:set>
                                    <p:anim calcmode="lin" valueType="num">
                                      <p:cBhvr>
                                        <p:cTn id="1035" dur="10" fill="hold"/>
                                        <p:tgtEl>
                                          <p:spTgt spid="298"/>
                                        </p:tgtEl>
                                        <p:attrNameLst>
                                          <p:attrName>ppt_w</p:attrName>
                                        </p:attrNameLst>
                                      </p:cBhvr>
                                      <p:tavLst>
                                        <p:tav tm="0">
                                          <p:val>
                                            <p:fltVal val="0"/>
                                          </p:val>
                                        </p:tav>
                                        <p:tav tm="100000">
                                          <p:val>
                                            <p:strVal val="#ppt_w"/>
                                          </p:val>
                                        </p:tav>
                                      </p:tavLst>
                                    </p:anim>
                                    <p:anim calcmode="lin" valueType="num">
                                      <p:cBhvr>
                                        <p:cTn id="1036" dur="10" fill="hold"/>
                                        <p:tgtEl>
                                          <p:spTgt spid="298"/>
                                        </p:tgtEl>
                                        <p:attrNameLst>
                                          <p:attrName>ppt_h</p:attrName>
                                        </p:attrNameLst>
                                      </p:cBhvr>
                                      <p:tavLst>
                                        <p:tav tm="0">
                                          <p:val>
                                            <p:fltVal val="0"/>
                                          </p:val>
                                        </p:tav>
                                        <p:tav tm="100000">
                                          <p:val>
                                            <p:strVal val="#ppt_h"/>
                                          </p:val>
                                        </p:tav>
                                      </p:tavLst>
                                    </p:anim>
                                    <p:animEffect transition="in" filter="fade">
                                      <p:cBhvr>
                                        <p:cTn id="1037" dur="10"/>
                                        <p:tgtEl>
                                          <p:spTgt spid="298"/>
                                        </p:tgtEl>
                                      </p:cBhvr>
                                    </p:animEffect>
                                  </p:childTnLst>
                                </p:cTn>
                              </p:par>
                            </p:childTnLst>
                          </p:cTn>
                        </p:par>
                        <p:par>
                          <p:cTn id="1038" fill="hold">
                            <p:stCondLst>
                              <p:cond delay="1100"/>
                            </p:stCondLst>
                            <p:childTnLst>
                              <p:par>
                                <p:cTn id="1039" presetID="53" presetClass="entr" presetSubtype="16" fill="hold" grpId="0" nodeType="afterEffect">
                                  <p:stCondLst>
                                    <p:cond delay="0"/>
                                  </p:stCondLst>
                                  <p:childTnLst>
                                    <p:set>
                                      <p:cBhvr>
                                        <p:cTn id="1040" dur="1" fill="hold">
                                          <p:stCondLst>
                                            <p:cond delay="0"/>
                                          </p:stCondLst>
                                        </p:cTn>
                                        <p:tgtEl>
                                          <p:spTgt spid="299"/>
                                        </p:tgtEl>
                                        <p:attrNameLst>
                                          <p:attrName>style.visibility</p:attrName>
                                        </p:attrNameLst>
                                      </p:cBhvr>
                                      <p:to>
                                        <p:strVal val="visible"/>
                                      </p:to>
                                    </p:set>
                                    <p:anim calcmode="lin" valueType="num">
                                      <p:cBhvr>
                                        <p:cTn id="1041" dur="10" fill="hold"/>
                                        <p:tgtEl>
                                          <p:spTgt spid="299"/>
                                        </p:tgtEl>
                                        <p:attrNameLst>
                                          <p:attrName>ppt_w</p:attrName>
                                        </p:attrNameLst>
                                      </p:cBhvr>
                                      <p:tavLst>
                                        <p:tav tm="0">
                                          <p:val>
                                            <p:fltVal val="0"/>
                                          </p:val>
                                        </p:tav>
                                        <p:tav tm="100000">
                                          <p:val>
                                            <p:strVal val="#ppt_w"/>
                                          </p:val>
                                        </p:tav>
                                      </p:tavLst>
                                    </p:anim>
                                    <p:anim calcmode="lin" valueType="num">
                                      <p:cBhvr>
                                        <p:cTn id="1042" dur="10" fill="hold"/>
                                        <p:tgtEl>
                                          <p:spTgt spid="299"/>
                                        </p:tgtEl>
                                        <p:attrNameLst>
                                          <p:attrName>ppt_h</p:attrName>
                                        </p:attrNameLst>
                                      </p:cBhvr>
                                      <p:tavLst>
                                        <p:tav tm="0">
                                          <p:val>
                                            <p:fltVal val="0"/>
                                          </p:val>
                                        </p:tav>
                                        <p:tav tm="100000">
                                          <p:val>
                                            <p:strVal val="#ppt_h"/>
                                          </p:val>
                                        </p:tav>
                                      </p:tavLst>
                                    </p:anim>
                                    <p:animEffect transition="in" filter="fade">
                                      <p:cBhvr>
                                        <p:cTn id="1043" dur="10"/>
                                        <p:tgtEl>
                                          <p:spTgt spid="299"/>
                                        </p:tgtEl>
                                      </p:cBhvr>
                                    </p:animEffect>
                                  </p:childTnLst>
                                </p:cTn>
                              </p:par>
                            </p:childTnLst>
                          </p:cTn>
                        </p:par>
                        <p:par>
                          <p:cTn id="1044" fill="hold">
                            <p:stCondLst>
                              <p:cond delay="1110"/>
                            </p:stCondLst>
                            <p:childTnLst>
                              <p:par>
                                <p:cTn id="1045" presetID="53" presetClass="entr" presetSubtype="16" fill="hold" grpId="0" nodeType="afterEffect">
                                  <p:stCondLst>
                                    <p:cond delay="0"/>
                                  </p:stCondLst>
                                  <p:childTnLst>
                                    <p:set>
                                      <p:cBhvr>
                                        <p:cTn id="1046" dur="1" fill="hold">
                                          <p:stCondLst>
                                            <p:cond delay="0"/>
                                          </p:stCondLst>
                                        </p:cTn>
                                        <p:tgtEl>
                                          <p:spTgt spid="300"/>
                                        </p:tgtEl>
                                        <p:attrNameLst>
                                          <p:attrName>style.visibility</p:attrName>
                                        </p:attrNameLst>
                                      </p:cBhvr>
                                      <p:to>
                                        <p:strVal val="visible"/>
                                      </p:to>
                                    </p:set>
                                    <p:anim calcmode="lin" valueType="num">
                                      <p:cBhvr>
                                        <p:cTn id="1047" dur="10" fill="hold"/>
                                        <p:tgtEl>
                                          <p:spTgt spid="300"/>
                                        </p:tgtEl>
                                        <p:attrNameLst>
                                          <p:attrName>ppt_w</p:attrName>
                                        </p:attrNameLst>
                                      </p:cBhvr>
                                      <p:tavLst>
                                        <p:tav tm="0">
                                          <p:val>
                                            <p:fltVal val="0"/>
                                          </p:val>
                                        </p:tav>
                                        <p:tav tm="100000">
                                          <p:val>
                                            <p:strVal val="#ppt_w"/>
                                          </p:val>
                                        </p:tav>
                                      </p:tavLst>
                                    </p:anim>
                                    <p:anim calcmode="lin" valueType="num">
                                      <p:cBhvr>
                                        <p:cTn id="1048" dur="10" fill="hold"/>
                                        <p:tgtEl>
                                          <p:spTgt spid="300"/>
                                        </p:tgtEl>
                                        <p:attrNameLst>
                                          <p:attrName>ppt_h</p:attrName>
                                        </p:attrNameLst>
                                      </p:cBhvr>
                                      <p:tavLst>
                                        <p:tav tm="0">
                                          <p:val>
                                            <p:fltVal val="0"/>
                                          </p:val>
                                        </p:tav>
                                        <p:tav tm="100000">
                                          <p:val>
                                            <p:strVal val="#ppt_h"/>
                                          </p:val>
                                        </p:tav>
                                      </p:tavLst>
                                    </p:anim>
                                    <p:animEffect transition="in" filter="fade">
                                      <p:cBhvr>
                                        <p:cTn id="1049" dur="10"/>
                                        <p:tgtEl>
                                          <p:spTgt spid="300"/>
                                        </p:tgtEl>
                                      </p:cBhvr>
                                    </p:animEffect>
                                  </p:childTnLst>
                                </p:cTn>
                              </p:par>
                            </p:childTnLst>
                          </p:cTn>
                        </p:par>
                        <p:par>
                          <p:cTn id="1050" fill="hold">
                            <p:stCondLst>
                              <p:cond delay="1120"/>
                            </p:stCondLst>
                            <p:childTnLst>
                              <p:par>
                                <p:cTn id="1051" presetID="53" presetClass="entr" presetSubtype="16" fill="hold" grpId="0" nodeType="afterEffect">
                                  <p:stCondLst>
                                    <p:cond delay="0"/>
                                  </p:stCondLst>
                                  <p:childTnLst>
                                    <p:set>
                                      <p:cBhvr>
                                        <p:cTn id="1052" dur="1" fill="hold">
                                          <p:stCondLst>
                                            <p:cond delay="0"/>
                                          </p:stCondLst>
                                        </p:cTn>
                                        <p:tgtEl>
                                          <p:spTgt spid="302"/>
                                        </p:tgtEl>
                                        <p:attrNameLst>
                                          <p:attrName>style.visibility</p:attrName>
                                        </p:attrNameLst>
                                      </p:cBhvr>
                                      <p:to>
                                        <p:strVal val="visible"/>
                                      </p:to>
                                    </p:set>
                                    <p:anim calcmode="lin" valueType="num">
                                      <p:cBhvr>
                                        <p:cTn id="1053" dur="10" fill="hold"/>
                                        <p:tgtEl>
                                          <p:spTgt spid="302"/>
                                        </p:tgtEl>
                                        <p:attrNameLst>
                                          <p:attrName>ppt_w</p:attrName>
                                        </p:attrNameLst>
                                      </p:cBhvr>
                                      <p:tavLst>
                                        <p:tav tm="0">
                                          <p:val>
                                            <p:fltVal val="0"/>
                                          </p:val>
                                        </p:tav>
                                        <p:tav tm="100000">
                                          <p:val>
                                            <p:strVal val="#ppt_w"/>
                                          </p:val>
                                        </p:tav>
                                      </p:tavLst>
                                    </p:anim>
                                    <p:anim calcmode="lin" valueType="num">
                                      <p:cBhvr>
                                        <p:cTn id="1054" dur="10" fill="hold"/>
                                        <p:tgtEl>
                                          <p:spTgt spid="302"/>
                                        </p:tgtEl>
                                        <p:attrNameLst>
                                          <p:attrName>ppt_h</p:attrName>
                                        </p:attrNameLst>
                                      </p:cBhvr>
                                      <p:tavLst>
                                        <p:tav tm="0">
                                          <p:val>
                                            <p:fltVal val="0"/>
                                          </p:val>
                                        </p:tav>
                                        <p:tav tm="100000">
                                          <p:val>
                                            <p:strVal val="#ppt_h"/>
                                          </p:val>
                                        </p:tav>
                                      </p:tavLst>
                                    </p:anim>
                                    <p:animEffect transition="in" filter="fade">
                                      <p:cBhvr>
                                        <p:cTn id="1055" dur="10"/>
                                        <p:tgtEl>
                                          <p:spTgt spid="302"/>
                                        </p:tgtEl>
                                      </p:cBhvr>
                                    </p:animEffect>
                                  </p:childTnLst>
                                </p:cTn>
                              </p:par>
                            </p:childTnLst>
                          </p:cTn>
                        </p:par>
                        <p:par>
                          <p:cTn id="1056" fill="hold">
                            <p:stCondLst>
                              <p:cond delay="1130"/>
                            </p:stCondLst>
                            <p:childTnLst>
                              <p:par>
                                <p:cTn id="1057" presetID="53" presetClass="entr" presetSubtype="16" fill="hold" grpId="0" nodeType="afterEffect">
                                  <p:stCondLst>
                                    <p:cond delay="0"/>
                                  </p:stCondLst>
                                  <p:childTnLst>
                                    <p:set>
                                      <p:cBhvr>
                                        <p:cTn id="1058" dur="1" fill="hold">
                                          <p:stCondLst>
                                            <p:cond delay="0"/>
                                          </p:stCondLst>
                                        </p:cTn>
                                        <p:tgtEl>
                                          <p:spTgt spid="303"/>
                                        </p:tgtEl>
                                        <p:attrNameLst>
                                          <p:attrName>style.visibility</p:attrName>
                                        </p:attrNameLst>
                                      </p:cBhvr>
                                      <p:to>
                                        <p:strVal val="visible"/>
                                      </p:to>
                                    </p:set>
                                    <p:anim calcmode="lin" valueType="num">
                                      <p:cBhvr>
                                        <p:cTn id="1059" dur="10" fill="hold"/>
                                        <p:tgtEl>
                                          <p:spTgt spid="303"/>
                                        </p:tgtEl>
                                        <p:attrNameLst>
                                          <p:attrName>ppt_w</p:attrName>
                                        </p:attrNameLst>
                                      </p:cBhvr>
                                      <p:tavLst>
                                        <p:tav tm="0">
                                          <p:val>
                                            <p:fltVal val="0"/>
                                          </p:val>
                                        </p:tav>
                                        <p:tav tm="100000">
                                          <p:val>
                                            <p:strVal val="#ppt_w"/>
                                          </p:val>
                                        </p:tav>
                                      </p:tavLst>
                                    </p:anim>
                                    <p:anim calcmode="lin" valueType="num">
                                      <p:cBhvr>
                                        <p:cTn id="1060" dur="10" fill="hold"/>
                                        <p:tgtEl>
                                          <p:spTgt spid="303"/>
                                        </p:tgtEl>
                                        <p:attrNameLst>
                                          <p:attrName>ppt_h</p:attrName>
                                        </p:attrNameLst>
                                      </p:cBhvr>
                                      <p:tavLst>
                                        <p:tav tm="0">
                                          <p:val>
                                            <p:fltVal val="0"/>
                                          </p:val>
                                        </p:tav>
                                        <p:tav tm="100000">
                                          <p:val>
                                            <p:strVal val="#ppt_h"/>
                                          </p:val>
                                        </p:tav>
                                      </p:tavLst>
                                    </p:anim>
                                    <p:animEffect transition="in" filter="fade">
                                      <p:cBhvr>
                                        <p:cTn id="1061" dur="10"/>
                                        <p:tgtEl>
                                          <p:spTgt spid="303"/>
                                        </p:tgtEl>
                                      </p:cBhvr>
                                    </p:animEffect>
                                  </p:childTnLst>
                                </p:cTn>
                              </p:par>
                            </p:childTnLst>
                          </p:cTn>
                        </p:par>
                        <p:par>
                          <p:cTn id="1062" fill="hold">
                            <p:stCondLst>
                              <p:cond delay="1140"/>
                            </p:stCondLst>
                            <p:childTnLst>
                              <p:par>
                                <p:cTn id="1063" presetID="53" presetClass="entr" presetSubtype="16" fill="hold" grpId="0" nodeType="afterEffect">
                                  <p:stCondLst>
                                    <p:cond delay="0"/>
                                  </p:stCondLst>
                                  <p:childTnLst>
                                    <p:set>
                                      <p:cBhvr>
                                        <p:cTn id="1064" dur="1" fill="hold">
                                          <p:stCondLst>
                                            <p:cond delay="0"/>
                                          </p:stCondLst>
                                        </p:cTn>
                                        <p:tgtEl>
                                          <p:spTgt spid="304"/>
                                        </p:tgtEl>
                                        <p:attrNameLst>
                                          <p:attrName>style.visibility</p:attrName>
                                        </p:attrNameLst>
                                      </p:cBhvr>
                                      <p:to>
                                        <p:strVal val="visible"/>
                                      </p:to>
                                    </p:set>
                                    <p:anim calcmode="lin" valueType="num">
                                      <p:cBhvr>
                                        <p:cTn id="1065" dur="10" fill="hold"/>
                                        <p:tgtEl>
                                          <p:spTgt spid="304"/>
                                        </p:tgtEl>
                                        <p:attrNameLst>
                                          <p:attrName>ppt_w</p:attrName>
                                        </p:attrNameLst>
                                      </p:cBhvr>
                                      <p:tavLst>
                                        <p:tav tm="0">
                                          <p:val>
                                            <p:fltVal val="0"/>
                                          </p:val>
                                        </p:tav>
                                        <p:tav tm="100000">
                                          <p:val>
                                            <p:strVal val="#ppt_w"/>
                                          </p:val>
                                        </p:tav>
                                      </p:tavLst>
                                    </p:anim>
                                    <p:anim calcmode="lin" valueType="num">
                                      <p:cBhvr>
                                        <p:cTn id="1066" dur="10" fill="hold"/>
                                        <p:tgtEl>
                                          <p:spTgt spid="304"/>
                                        </p:tgtEl>
                                        <p:attrNameLst>
                                          <p:attrName>ppt_h</p:attrName>
                                        </p:attrNameLst>
                                      </p:cBhvr>
                                      <p:tavLst>
                                        <p:tav tm="0">
                                          <p:val>
                                            <p:fltVal val="0"/>
                                          </p:val>
                                        </p:tav>
                                        <p:tav tm="100000">
                                          <p:val>
                                            <p:strVal val="#ppt_h"/>
                                          </p:val>
                                        </p:tav>
                                      </p:tavLst>
                                    </p:anim>
                                    <p:animEffect transition="in" filter="fade">
                                      <p:cBhvr>
                                        <p:cTn id="1067" dur="10"/>
                                        <p:tgtEl>
                                          <p:spTgt spid="304"/>
                                        </p:tgtEl>
                                      </p:cBhvr>
                                    </p:animEffect>
                                  </p:childTnLst>
                                </p:cTn>
                              </p:par>
                            </p:childTnLst>
                          </p:cTn>
                        </p:par>
                        <p:par>
                          <p:cTn id="1068" fill="hold">
                            <p:stCondLst>
                              <p:cond delay="1150"/>
                            </p:stCondLst>
                            <p:childTnLst>
                              <p:par>
                                <p:cTn id="1069" presetID="53" presetClass="entr" presetSubtype="16" fill="hold" grpId="0" nodeType="afterEffect">
                                  <p:stCondLst>
                                    <p:cond delay="0"/>
                                  </p:stCondLst>
                                  <p:childTnLst>
                                    <p:set>
                                      <p:cBhvr>
                                        <p:cTn id="1070" dur="1" fill="hold">
                                          <p:stCondLst>
                                            <p:cond delay="0"/>
                                          </p:stCondLst>
                                        </p:cTn>
                                        <p:tgtEl>
                                          <p:spTgt spid="305"/>
                                        </p:tgtEl>
                                        <p:attrNameLst>
                                          <p:attrName>style.visibility</p:attrName>
                                        </p:attrNameLst>
                                      </p:cBhvr>
                                      <p:to>
                                        <p:strVal val="visible"/>
                                      </p:to>
                                    </p:set>
                                    <p:anim calcmode="lin" valueType="num">
                                      <p:cBhvr>
                                        <p:cTn id="1071" dur="10" fill="hold"/>
                                        <p:tgtEl>
                                          <p:spTgt spid="305"/>
                                        </p:tgtEl>
                                        <p:attrNameLst>
                                          <p:attrName>ppt_w</p:attrName>
                                        </p:attrNameLst>
                                      </p:cBhvr>
                                      <p:tavLst>
                                        <p:tav tm="0">
                                          <p:val>
                                            <p:fltVal val="0"/>
                                          </p:val>
                                        </p:tav>
                                        <p:tav tm="100000">
                                          <p:val>
                                            <p:strVal val="#ppt_w"/>
                                          </p:val>
                                        </p:tav>
                                      </p:tavLst>
                                    </p:anim>
                                    <p:anim calcmode="lin" valueType="num">
                                      <p:cBhvr>
                                        <p:cTn id="1072" dur="10" fill="hold"/>
                                        <p:tgtEl>
                                          <p:spTgt spid="305"/>
                                        </p:tgtEl>
                                        <p:attrNameLst>
                                          <p:attrName>ppt_h</p:attrName>
                                        </p:attrNameLst>
                                      </p:cBhvr>
                                      <p:tavLst>
                                        <p:tav tm="0">
                                          <p:val>
                                            <p:fltVal val="0"/>
                                          </p:val>
                                        </p:tav>
                                        <p:tav tm="100000">
                                          <p:val>
                                            <p:strVal val="#ppt_h"/>
                                          </p:val>
                                        </p:tav>
                                      </p:tavLst>
                                    </p:anim>
                                    <p:animEffect transition="in" filter="fade">
                                      <p:cBhvr>
                                        <p:cTn id="1073" dur="10"/>
                                        <p:tgtEl>
                                          <p:spTgt spid="305"/>
                                        </p:tgtEl>
                                      </p:cBhvr>
                                    </p:animEffect>
                                  </p:childTnLst>
                                </p:cTn>
                              </p:par>
                            </p:childTnLst>
                          </p:cTn>
                        </p:par>
                        <p:par>
                          <p:cTn id="1074" fill="hold">
                            <p:stCondLst>
                              <p:cond delay="1160"/>
                            </p:stCondLst>
                            <p:childTnLst>
                              <p:par>
                                <p:cTn id="1075" presetID="53" presetClass="entr" presetSubtype="16" fill="hold" grpId="0" nodeType="afterEffect">
                                  <p:stCondLst>
                                    <p:cond delay="0"/>
                                  </p:stCondLst>
                                  <p:childTnLst>
                                    <p:set>
                                      <p:cBhvr>
                                        <p:cTn id="1076" dur="1" fill="hold">
                                          <p:stCondLst>
                                            <p:cond delay="0"/>
                                          </p:stCondLst>
                                        </p:cTn>
                                        <p:tgtEl>
                                          <p:spTgt spid="306"/>
                                        </p:tgtEl>
                                        <p:attrNameLst>
                                          <p:attrName>style.visibility</p:attrName>
                                        </p:attrNameLst>
                                      </p:cBhvr>
                                      <p:to>
                                        <p:strVal val="visible"/>
                                      </p:to>
                                    </p:set>
                                    <p:anim calcmode="lin" valueType="num">
                                      <p:cBhvr>
                                        <p:cTn id="1077" dur="10" fill="hold"/>
                                        <p:tgtEl>
                                          <p:spTgt spid="306"/>
                                        </p:tgtEl>
                                        <p:attrNameLst>
                                          <p:attrName>ppt_w</p:attrName>
                                        </p:attrNameLst>
                                      </p:cBhvr>
                                      <p:tavLst>
                                        <p:tav tm="0">
                                          <p:val>
                                            <p:fltVal val="0"/>
                                          </p:val>
                                        </p:tav>
                                        <p:tav tm="100000">
                                          <p:val>
                                            <p:strVal val="#ppt_w"/>
                                          </p:val>
                                        </p:tav>
                                      </p:tavLst>
                                    </p:anim>
                                    <p:anim calcmode="lin" valueType="num">
                                      <p:cBhvr>
                                        <p:cTn id="1078" dur="10" fill="hold"/>
                                        <p:tgtEl>
                                          <p:spTgt spid="306"/>
                                        </p:tgtEl>
                                        <p:attrNameLst>
                                          <p:attrName>ppt_h</p:attrName>
                                        </p:attrNameLst>
                                      </p:cBhvr>
                                      <p:tavLst>
                                        <p:tav tm="0">
                                          <p:val>
                                            <p:fltVal val="0"/>
                                          </p:val>
                                        </p:tav>
                                        <p:tav tm="100000">
                                          <p:val>
                                            <p:strVal val="#ppt_h"/>
                                          </p:val>
                                        </p:tav>
                                      </p:tavLst>
                                    </p:anim>
                                    <p:animEffect transition="in" filter="fade">
                                      <p:cBhvr>
                                        <p:cTn id="1079" dur="10"/>
                                        <p:tgtEl>
                                          <p:spTgt spid="306"/>
                                        </p:tgtEl>
                                      </p:cBhvr>
                                    </p:animEffect>
                                  </p:childTnLst>
                                </p:cTn>
                              </p:par>
                            </p:childTnLst>
                          </p:cTn>
                        </p:par>
                        <p:par>
                          <p:cTn id="1080" fill="hold">
                            <p:stCondLst>
                              <p:cond delay="1170"/>
                            </p:stCondLst>
                            <p:childTnLst>
                              <p:par>
                                <p:cTn id="1081" presetID="53" presetClass="entr" presetSubtype="16" fill="hold" grpId="0" nodeType="afterEffect">
                                  <p:stCondLst>
                                    <p:cond delay="0"/>
                                  </p:stCondLst>
                                  <p:childTnLst>
                                    <p:set>
                                      <p:cBhvr>
                                        <p:cTn id="1082" dur="1" fill="hold">
                                          <p:stCondLst>
                                            <p:cond delay="0"/>
                                          </p:stCondLst>
                                        </p:cTn>
                                        <p:tgtEl>
                                          <p:spTgt spid="307"/>
                                        </p:tgtEl>
                                        <p:attrNameLst>
                                          <p:attrName>style.visibility</p:attrName>
                                        </p:attrNameLst>
                                      </p:cBhvr>
                                      <p:to>
                                        <p:strVal val="visible"/>
                                      </p:to>
                                    </p:set>
                                    <p:anim calcmode="lin" valueType="num">
                                      <p:cBhvr>
                                        <p:cTn id="1083" dur="10" fill="hold"/>
                                        <p:tgtEl>
                                          <p:spTgt spid="307"/>
                                        </p:tgtEl>
                                        <p:attrNameLst>
                                          <p:attrName>ppt_w</p:attrName>
                                        </p:attrNameLst>
                                      </p:cBhvr>
                                      <p:tavLst>
                                        <p:tav tm="0">
                                          <p:val>
                                            <p:fltVal val="0"/>
                                          </p:val>
                                        </p:tav>
                                        <p:tav tm="100000">
                                          <p:val>
                                            <p:strVal val="#ppt_w"/>
                                          </p:val>
                                        </p:tav>
                                      </p:tavLst>
                                    </p:anim>
                                    <p:anim calcmode="lin" valueType="num">
                                      <p:cBhvr>
                                        <p:cTn id="1084" dur="10" fill="hold"/>
                                        <p:tgtEl>
                                          <p:spTgt spid="307"/>
                                        </p:tgtEl>
                                        <p:attrNameLst>
                                          <p:attrName>ppt_h</p:attrName>
                                        </p:attrNameLst>
                                      </p:cBhvr>
                                      <p:tavLst>
                                        <p:tav tm="0">
                                          <p:val>
                                            <p:fltVal val="0"/>
                                          </p:val>
                                        </p:tav>
                                        <p:tav tm="100000">
                                          <p:val>
                                            <p:strVal val="#ppt_h"/>
                                          </p:val>
                                        </p:tav>
                                      </p:tavLst>
                                    </p:anim>
                                    <p:animEffect transition="in" filter="fade">
                                      <p:cBhvr>
                                        <p:cTn id="1085" dur="10"/>
                                        <p:tgtEl>
                                          <p:spTgt spid="307"/>
                                        </p:tgtEl>
                                      </p:cBhvr>
                                    </p:animEffect>
                                  </p:childTnLst>
                                </p:cTn>
                              </p:par>
                            </p:childTnLst>
                          </p:cTn>
                        </p:par>
                        <p:par>
                          <p:cTn id="1086" fill="hold">
                            <p:stCondLst>
                              <p:cond delay="1180"/>
                            </p:stCondLst>
                            <p:childTnLst>
                              <p:par>
                                <p:cTn id="1087" presetID="53" presetClass="entr" presetSubtype="16" fill="hold" grpId="0" nodeType="afterEffect">
                                  <p:stCondLst>
                                    <p:cond delay="0"/>
                                  </p:stCondLst>
                                  <p:childTnLst>
                                    <p:set>
                                      <p:cBhvr>
                                        <p:cTn id="1088" dur="1" fill="hold">
                                          <p:stCondLst>
                                            <p:cond delay="0"/>
                                          </p:stCondLst>
                                        </p:cTn>
                                        <p:tgtEl>
                                          <p:spTgt spid="308"/>
                                        </p:tgtEl>
                                        <p:attrNameLst>
                                          <p:attrName>style.visibility</p:attrName>
                                        </p:attrNameLst>
                                      </p:cBhvr>
                                      <p:to>
                                        <p:strVal val="visible"/>
                                      </p:to>
                                    </p:set>
                                    <p:anim calcmode="lin" valueType="num">
                                      <p:cBhvr>
                                        <p:cTn id="1089" dur="10" fill="hold"/>
                                        <p:tgtEl>
                                          <p:spTgt spid="308"/>
                                        </p:tgtEl>
                                        <p:attrNameLst>
                                          <p:attrName>ppt_w</p:attrName>
                                        </p:attrNameLst>
                                      </p:cBhvr>
                                      <p:tavLst>
                                        <p:tav tm="0">
                                          <p:val>
                                            <p:fltVal val="0"/>
                                          </p:val>
                                        </p:tav>
                                        <p:tav tm="100000">
                                          <p:val>
                                            <p:strVal val="#ppt_w"/>
                                          </p:val>
                                        </p:tav>
                                      </p:tavLst>
                                    </p:anim>
                                    <p:anim calcmode="lin" valueType="num">
                                      <p:cBhvr>
                                        <p:cTn id="1090" dur="10" fill="hold"/>
                                        <p:tgtEl>
                                          <p:spTgt spid="308"/>
                                        </p:tgtEl>
                                        <p:attrNameLst>
                                          <p:attrName>ppt_h</p:attrName>
                                        </p:attrNameLst>
                                      </p:cBhvr>
                                      <p:tavLst>
                                        <p:tav tm="0">
                                          <p:val>
                                            <p:fltVal val="0"/>
                                          </p:val>
                                        </p:tav>
                                        <p:tav tm="100000">
                                          <p:val>
                                            <p:strVal val="#ppt_h"/>
                                          </p:val>
                                        </p:tav>
                                      </p:tavLst>
                                    </p:anim>
                                    <p:animEffect transition="in" filter="fade">
                                      <p:cBhvr>
                                        <p:cTn id="1091" dur="10"/>
                                        <p:tgtEl>
                                          <p:spTgt spid="308"/>
                                        </p:tgtEl>
                                      </p:cBhvr>
                                    </p:animEffect>
                                  </p:childTnLst>
                                </p:cTn>
                              </p:par>
                            </p:childTnLst>
                          </p:cTn>
                        </p:par>
                        <p:par>
                          <p:cTn id="1092" fill="hold">
                            <p:stCondLst>
                              <p:cond delay="1190"/>
                            </p:stCondLst>
                            <p:childTnLst>
                              <p:par>
                                <p:cTn id="1093" presetID="53" presetClass="entr" presetSubtype="16" fill="hold" grpId="0" nodeType="afterEffect">
                                  <p:stCondLst>
                                    <p:cond delay="0"/>
                                  </p:stCondLst>
                                  <p:childTnLst>
                                    <p:set>
                                      <p:cBhvr>
                                        <p:cTn id="1094" dur="1" fill="hold">
                                          <p:stCondLst>
                                            <p:cond delay="0"/>
                                          </p:stCondLst>
                                        </p:cTn>
                                        <p:tgtEl>
                                          <p:spTgt spid="309"/>
                                        </p:tgtEl>
                                        <p:attrNameLst>
                                          <p:attrName>style.visibility</p:attrName>
                                        </p:attrNameLst>
                                      </p:cBhvr>
                                      <p:to>
                                        <p:strVal val="visible"/>
                                      </p:to>
                                    </p:set>
                                    <p:anim calcmode="lin" valueType="num">
                                      <p:cBhvr>
                                        <p:cTn id="1095" dur="10" fill="hold"/>
                                        <p:tgtEl>
                                          <p:spTgt spid="309"/>
                                        </p:tgtEl>
                                        <p:attrNameLst>
                                          <p:attrName>ppt_w</p:attrName>
                                        </p:attrNameLst>
                                      </p:cBhvr>
                                      <p:tavLst>
                                        <p:tav tm="0">
                                          <p:val>
                                            <p:fltVal val="0"/>
                                          </p:val>
                                        </p:tav>
                                        <p:tav tm="100000">
                                          <p:val>
                                            <p:strVal val="#ppt_w"/>
                                          </p:val>
                                        </p:tav>
                                      </p:tavLst>
                                    </p:anim>
                                    <p:anim calcmode="lin" valueType="num">
                                      <p:cBhvr>
                                        <p:cTn id="1096" dur="10" fill="hold"/>
                                        <p:tgtEl>
                                          <p:spTgt spid="309"/>
                                        </p:tgtEl>
                                        <p:attrNameLst>
                                          <p:attrName>ppt_h</p:attrName>
                                        </p:attrNameLst>
                                      </p:cBhvr>
                                      <p:tavLst>
                                        <p:tav tm="0">
                                          <p:val>
                                            <p:fltVal val="0"/>
                                          </p:val>
                                        </p:tav>
                                        <p:tav tm="100000">
                                          <p:val>
                                            <p:strVal val="#ppt_h"/>
                                          </p:val>
                                        </p:tav>
                                      </p:tavLst>
                                    </p:anim>
                                    <p:animEffect transition="in" filter="fade">
                                      <p:cBhvr>
                                        <p:cTn id="1097" dur="10"/>
                                        <p:tgtEl>
                                          <p:spTgt spid="309"/>
                                        </p:tgtEl>
                                      </p:cBhvr>
                                    </p:animEffect>
                                  </p:childTnLst>
                                </p:cTn>
                              </p:par>
                            </p:childTnLst>
                          </p:cTn>
                        </p:par>
                        <p:par>
                          <p:cTn id="1098" fill="hold">
                            <p:stCondLst>
                              <p:cond delay="1200"/>
                            </p:stCondLst>
                            <p:childTnLst>
                              <p:par>
                                <p:cTn id="1099" presetID="53" presetClass="entr" presetSubtype="16" fill="hold" grpId="0" nodeType="afterEffect">
                                  <p:stCondLst>
                                    <p:cond delay="0"/>
                                  </p:stCondLst>
                                  <p:childTnLst>
                                    <p:set>
                                      <p:cBhvr>
                                        <p:cTn id="1100" dur="1" fill="hold">
                                          <p:stCondLst>
                                            <p:cond delay="0"/>
                                          </p:stCondLst>
                                        </p:cTn>
                                        <p:tgtEl>
                                          <p:spTgt spid="310"/>
                                        </p:tgtEl>
                                        <p:attrNameLst>
                                          <p:attrName>style.visibility</p:attrName>
                                        </p:attrNameLst>
                                      </p:cBhvr>
                                      <p:to>
                                        <p:strVal val="visible"/>
                                      </p:to>
                                    </p:set>
                                    <p:anim calcmode="lin" valueType="num">
                                      <p:cBhvr>
                                        <p:cTn id="1101" dur="10" fill="hold"/>
                                        <p:tgtEl>
                                          <p:spTgt spid="310"/>
                                        </p:tgtEl>
                                        <p:attrNameLst>
                                          <p:attrName>ppt_w</p:attrName>
                                        </p:attrNameLst>
                                      </p:cBhvr>
                                      <p:tavLst>
                                        <p:tav tm="0">
                                          <p:val>
                                            <p:fltVal val="0"/>
                                          </p:val>
                                        </p:tav>
                                        <p:tav tm="100000">
                                          <p:val>
                                            <p:strVal val="#ppt_w"/>
                                          </p:val>
                                        </p:tav>
                                      </p:tavLst>
                                    </p:anim>
                                    <p:anim calcmode="lin" valueType="num">
                                      <p:cBhvr>
                                        <p:cTn id="1102" dur="10" fill="hold"/>
                                        <p:tgtEl>
                                          <p:spTgt spid="310"/>
                                        </p:tgtEl>
                                        <p:attrNameLst>
                                          <p:attrName>ppt_h</p:attrName>
                                        </p:attrNameLst>
                                      </p:cBhvr>
                                      <p:tavLst>
                                        <p:tav tm="0">
                                          <p:val>
                                            <p:fltVal val="0"/>
                                          </p:val>
                                        </p:tav>
                                        <p:tav tm="100000">
                                          <p:val>
                                            <p:strVal val="#ppt_h"/>
                                          </p:val>
                                        </p:tav>
                                      </p:tavLst>
                                    </p:anim>
                                    <p:animEffect transition="in" filter="fade">
                                      <p:cBhvr>
                                        <p:cTn id="1103" dur="10"/>
                                        <p:tgtEl>
                                          <p:spTgt spid="310"/>
                                        </p:tgtEl>
                                      </p:cBhvr>
                                    </p:animEffect>
                                  </p:childTnLst>
                                </p:cTn>
                              </p:par>
                            </p:childTnLst>
                          </p:cTn>
                        </p:par>
                        <p:par>
                          <p:cTn id="1104" fill="hold">
                            <p:stCondLst>
                              <p:cond delay="1210"/>
                            </p:stCondLst>
                            <p:childTnLst>
                              <p:par>
                                <p:cTn id="1105" presetID="53" presetClass="entr" presetSubtype="16" fill="hold" grpId="0" nodeType="afterEffect">
                                  <p:stCondLst>
                                    <p:cond delay="0"/>
                                  </p:stCondLst>
                                  <p:childTnLst>
                                    <p:set>
                                      <p:cBhvr>
                                        <p:cTn id="1106" dur="1" fill="hold">
                                          <p:stCondLst>
                                            <p:cond delay="0"/>
                                          </p:stCondLst>
                                        </p:cTn>
                                        <p:tgtEl>
                                          <p:spTgt spid="312"/>
                                        </p:tgtEl>
                                        <p:attrNameLst>
                                          <p:attrName>style.visibility</p:attrName>
                                        </p:attrNameLst>
                                      </p:cBhvr>
                                      <p:to>
                                        <p:strVal val="visible"/>
                                      </p:to>
                                    </p:set>
                                    <p:anim calcmode="lin" valueType="num">
                                      <p:cBhvr>
                                        <p:cTn id="1107" dur="10" fill="hold"/>
                                        <p:tgtEl>
                                          <p:spTgt spid="312"/>
                                        </p:tgtEl>
                                        <p:attrNameLst>
                                          <p:attrName>ppt_w</p:attrName>
                                        </p:attrNameLst>
                                      </p:cBhvr>
                                      <p:tavLst>
                                        <p:tav tm="0">
                                          <p:val>
                                            <p:fltVal val="0"/>
                                          </p:val>
                                        </p:tav>
                                        <p:tav tm="100000">
                                          <p:val>
                                            <p:strVal val="#ppt_w"/>
                                          </p:val>
                                        </p:tav>
                                      </p:tavLst>
                                    </p:anim>
                                    <p:anim calcmode="lin" valueType="num">
                                      <p:cBhvr>
                                        <p:cTn id="1108" dur="10" fill="hold"/>
                                        <p:tgtEl>
                                          <p:spTgt spid="312"/>
                                        </p:tgtEl>
                                        <p:attrNameLst>
                                          <p:attrName>ppt_h</p:attrName>
                                        </p:attrNameLst>
                                      </p:cBhvr>
                                      <p:tavLst>
                                        <p:tav tm="0">
                                          <p:val>
                                            <p:fltVal val="0"/>
                                          </p:val>
                                        </p:tav>
                                        <p:tav tm="100000">
                                          <p:val>
                                            <p:strVal val="#ppt_h"/>
                                          </p:val>
                                        </p:tav>
                                      </p:tavLst>
                                    </p:anim>
                                    <p:animEffect transition="in" filter="fade">
                                      <p:cBhvr>
                                        <p:cTn id="1109" dur="10"/>
                                        <p:tgtEl>
                                          <p:spTgt spid="312"/>
                                        </p:tgtEl>
                                      </p:cBhvr>
                                    </p:animEffect>
                                  </p:childTnLst>
                                </p:cTn>
                              </p:par>
                            </p:childTnLst>
                          </p:cTn>
                        </p:par>
                        <p:par>
                          <p:cTn id="1110" fill="hold">
                            <p:stCondLst>
                              <p:cond delay="1220"/>
                            </p:stCondLst>
                            <p:childTnLst>
                              <p:par>
                                <p:cTn id="1111" presetID="53" presetClass="entr" presetSubtype="16" fill="hold" grpId="0" nodeType="afterEffect">
                                  <p:stCondLst>
                                    <p:cond delay="0"/>
                                  </p:stCondLst>
                                  <p:childTnLst>
                                    <p:set>
                                      <p:cBhvr>
                                        <p:cTn id="1112" dur="1" fill="hold">
                                          <p:stCondLst>
                                            <p:cond delay="0"/>
                                          </p:stCondLst>
                                        </p:cTn>
                                        <p:tgtEl>
                                          <p:spTgt spid="313"/>
                                        </p:tgtEl>
                                        <p:attrNameLst>
                                          <p:attrName>style.visibility</p:attrName>
                                        </p:attrNameLst>
                                      </p:cBhvr>
                                      <p:to>
                                        <p:strVal val="visible"/>
                                      </p:to>
                                    </p:set>
                                    <p:anim calcmode="lin" valueType="num">
                                      <p:cBhvr>
                                        <p:cTn id="1113" dur="10" fill="hold"/>
                                        <p:tgtEl>
                                          <p:spTgt spid="313"/>
                                        </p:tgtEl>
                                        <p:attrNameLst>
                                          <p:attrName>ppt_w</p:attrName>
                                        </p:attrNameLst>
                                      </p:cBhvr>
                                      <p:tavLst>
                                        <p:tav tm="0">
                                          <p:val>
                                            <p:fltVal val="0"/>
                                          </p:val>
                                        </p:tav>
                                        <p:tav tm="100000">
                                          <p:val>
                                            <p:strVal val="#ppt_w"/>
                                          </p:val>
                                        </p:tav>
                                      </p:tavLst>
                                    </p:anim>
                                    <p:anim calcmode="lin" valueType="num">
                                      <p:cBhvr>
                                        <p:cTn id="1114" dur="10" fill="hold"/>
                                        <p:tgtEl>
                                          <p:spTgt spid="313"/>
                                        </p:tgtEl>
                                        <p:attrNameLst>
                                          <p:attrName>ppt_h</p:attrName>
                                        </p:attrNameLst>
                                      </p:cBhvr>
                                      <p:tavLst>
                                        <p:tav tm="0">
                                          <p:val>
                                            <p:fltVal val="0"/>
                                          </p:val>
                                        </p:tav>
                                        <p:tav tm="100000">
                                          <p:val>
                                            <p:strVal val="#ppt_h"/>
                                          </p:val>
                                        </p:tav>
                                      </p:tavLst>
                                    </p:anim>
                                    <p:animEffect transition="in" filter="fade">
                                      <p:cBhvr>
                                        <p:cTn id="1115" dur="10"/>
                                        <p:tgtEl>
                                          <p:spTgt spid="313"/>
                                        </p:tgtEl>
                                      </p:cBhvr>
                                    </p:animEffect>
                                  </p:childTnLst>
                                </p:cTn>
                              </p:par>
                            </p:childTnLst>
                          </p:cTn>
                        </p:par>
                        <p:par>
                          <p:cTn id="1116" fill="hold">
                            <p:stCondLst>
                              <p:cond delay="1230"/>
                            </p:stCondLst>
                            <p:childTnLst>
                              <p:par>
                                <p:cTn id="1117" presetID="53" presetClass="entr" presetSubtype="16" fill="hold" grpId="0" nodeType="afterEffect">
                                  <p:stCondLst>
                                    <p:cond delay="0"/>
                                  </p:stCondLst>
                                  <p:childTnLst>
                                    <p:set>
                                      <p:cBhvr>
                                        <p:cTn id="1118" dur="1" fill="hold">
                                          <p:stCondLst>
                                            <p:cond delay="0"/>
                                          </p:stCondLst>
                                        </p:cTn>
                                        <p:tgtEl>
                                          <p:spTgt spid="314"/>
                                        </p:tgtEl>
                                        <p:attrNameLst>
                                          <p:attrName>style.visibility</p:attrName>
                                        </p:attrNameLst>
                                      </p:cBhvr>
                                      <p:to>
                                        <p:strVal val="visible"/>
                                      </p:to>
                                    </p:set>
                                    <p:anim calcmode="lin" valueType="num">
                                      <p:cBhvr>
                                        <p:cTn id="1119" dur="10" fill="hold"/>
                                        <p:tgtEl>
                                          <p:spTgt spid="314"/>
                                        </p:tgtEl>
                                        <p:attrNameLst>
                                          <p:attrName>ppt_w</p:attrName>
                                        </p:attrNameLst>
                                      </p:cBhvr>
                                      <p:tavLst>
                                        <p:tav tm="0">
                                          <p:val>
                                            <p:fltVal val="0"/>
                                          </p:val>
                                        </p:tav>
                                        <p:tav tm="100000">
                                          <p:val>
                                            <p:strVal val="#ppt_w"/>
                                          </p:val>
                                        </p:tav>
                                      </p:tavLst>
                                    </p:anim>
                                    <p:anim calcmode="lin" valueType="num">
                                      <p:cBhvr>
                                        <p:cTn id="1120" dur="10" fill="hold"/>
                                        <p:tgtEl>
                                          <p:spTgt spid="314"/>
                                        </p:tgtEl>
                                        <p:attrNameLst>
                                          <p:attrName>ppt_h</p:attrName>
                                        </p:attrNameLst>
                                      </p:cBhvr>
                                      <p:tavLst>
                                        <p:tav tm="0">
                                          <p:val>
                                            <p:fltVal val="0"/>
                                          </p:val>
                                        </p:tav>
                                        <p:tav tm="100000">
                                          <p:val>
                                            <p:strVal val="#ppt_h"/>
                                          </p:val>
                                        </p:tav>
                                      </p:tavLst>
                                    </p:anim>
                                    <p:animEffect transition="in" filter="fade">
                                      <p:cBhvr>
                                        <p:cTn id="1121" dur="10"/>
                                        <p:tgtEl>
                                          <p:spTgt spid="314"/>
                                        </p:tgtEl>
                                      </p:cBhvr>
                                    </p:animEffect>
                                  </p:childTnLst>
                                </p:cTn>
                              </p:par>
                            </p:childTnLst>
                          </p:cTn>
                        </p:par>
                        <p:par>
                          <p:cTn id="1122" fill="hold">
                            <p:stCondLst>
                              <p:cond delay="1240"/>
                            </p:stCondLst>
                            <p:childTnLst>
                              <p:par>
                                <p:cTn id="1123" presetID="53" presetClass="entr" presetSubtype="16" fill="hold" grpId="0" nodeType="afterEffect">
                                  <p:stCondLst>
                                    <p:cond delay="0"/>
                                  </p:stCondLst>
                                  <p:childTnLst>
                                    <p:set>
                                      <p:cBhvr>
                                        <p:cTn id="1124" dur="1" fill="hold">
                                          <p:stCondLst>
                                            <p:cond delay="0"/>
                                          </p:stCondLst>
                                        </p:cTn>
                                        <p:tgtEl>
                                          <p:spTgt spid="315"/>
                                        </p:tgtEl>
                                        <p:attrNameLst>
                                          <p:attrName>style.visibility</p:attrName>
                                        </p:attrNameLst>
                                      </p:cBhvr>
                                      <p:to>
                                        <p:strVal val="visible"/>
                                      </p:to>
                                    </p:set>
                                    <p:anim calcmode="lin" valueType="num">
                                      <p:cBhvr>
                                        <p:cTn id="1125" dur="10" fill="hold"/>
                                        <p:tgtEl>
                                          <p:spTgt spid="315"/>
                                        </p:tgtEl>
                                        <p:attrNameLst>
                                          <p:attrName>ppt_w</p:attrName>
                                        </p:attrNameLst>
                                      </p:cBhvr>
                                      <p:tavLst>
                                        <p:tav tm="0">
                                          <p:val>
                                            <p:fltVal val="0"/>
                                          </p:val>
                                        </p:tav>
                                        <p:tav tm="100000">
                                          <p:val>
                                            <p:strVal val="#ppt_w"/>
                                          </p:val>
                                        </p:tav>
                                      </p:tavLst>
                                    </p:anim>
                                    <p:anim calcmode="lin" valueType="num">
                                      <p:cBhvr>
                                        <p:cTn id="1126" dur="10" fill="hold"/>
                                        <p:tgtEl>
                                          <p:spTgt spid="315"/>
                                        </p:tgtEl>
                                        <p:attrNameLst>
                                          <p:attrName>ppt_h</p:attrName>
                                        </p:attrNameLst>
                                      </p:cBhvr>
                                      <p:tavLst>
                                        <p:tav tm="0">
                                          <p:val>
                                            <p:fltVal val="0"/>
                                          </p:val>
                                        </p:tav>
                                        <p:tav tm="100000">
                                          <p:val>
                                            <p:strVal val="#ppt_h"/>
                                          </p:val>
                                        </p:tav>
                                      </p:tavLst>
                                    </p:anim>
                                    <p:animEffect transition="in" filter="fade">
                                      <p:cBhvr>
                                        <p:cTn id="1127" dur="10"/>
                                        <p:tgtEl>
                                          <p:spTgt spid="315"/>
                                        </p:tgtEl>
                                      </p:cBhvr>
                                    </p:animEffect>
                                  </p:childTnLst>
                                </p:cTn>
                              </p:par>
                            </p:childTnLst>
                          </p:cTn>
                        </p:par>
                        <p:par>
                          <p:cTn id="1128" fill="hold">
                            <p:stCondLst>
                              <p:cond delay="1250"/>
                            </p:stCondLst>
                            <p:childTnLst>
                              <p:par>
                                <p:cTn id="1129" presetID="53" presetClass="entr" presetSubtype="16" fill="hold" grpId="0" nodeType="afterEffect">
                                  <p:stCondLst>
                                    <p:cond delay="0"/>
                                  </p:stCondLst>
                                  <p:childTnLst>
                                    <p:set>
                                      <p:cBhvr>
                                        <p:cTn id="1130" dur="1" fill="hold">
                                          <p:stCondLst>
                                            <p:cond delay="0"/>
                                          </p:stCondLst>
                                        </p:cTn>
                                        <p:tgtEl>
                                          <p:spTgt spid="316"/>
                                        </p:tgtEl>
                                        <p:attrNameLst>
                                          <p:attrName>style.visibility</p:attrName>
                                        </p:attrNameLst>
                                      </p:cBhvr>
                                      <p:to>
                                        <p:strVal val="visible"/>
                                      </p:to>
                                    </p:set>
                                    <p:anim calcmode="lin" valueType="num">
                                      <p:cBhvr>
                                        <p:cTn id="1131" dur="10" fill="hold"/>
                                        <p:tgtEl>
                                          <p:spTgt spid="316"/>
                                        </p:tgtEl>
                                        <p:attrNameLst>
                                          <p:attrName>ppt_w</p:attrName>
                                        </p:attrNameLst>
                                      </p:cBhvr>
                                      <p:tavLst>
                                        <p:tav tm="0">
                                          <p:val>
                                            <p:fltVal val="0"/>
                                          </p:val>
                                        </p:tav>
                                        <p:tav tm="100000">
                                          <p:val>
                                            <p:strVal val="#ppt_w"/>
                                          </p:val>
                                        </p:tav>
                                      </p:tavLst>
                                    </p:anim>
                                    <p:anim calcmode="lin" valueType="num">
                                      <p:cBhvr>
                                        <p:cTn id="1132" dur="10" fill="hold"/>
                                        <p:tgtEl>
                                          <p:spTgt spid="316"/>
                                        </p:tgtEl>
                                        <p:attrNameLst>
                                          <p:attrName>ppt_h</p:attrName>
                                        </p:attrNameLst>
                                      </p:cBhvr>
                                      <p:tavLst>
                                        <p:tav tm="0">
                                          <p:val>
                                            <p:fltVal val="0"/>
                                          </p:val>
                                        </p:tav>
                                        <p:tav tm="100000">
                                          <p:val>
                                            <p:strVal val="#ppt_h"/>
                                          </p:val>
                                        </p:tav>
                                      </p:tavLst>
                                    </p:anim>
                                    <p:animEffect transition="in" filter="fade">
                                      <p:cBhvr>
                                        <p:cTn id="1133" dur="10"/>
                                        <p:tgtEl>
                                          <p:spTgt spid="316"/>
                                        </p:tgtEl>
                                      </p:cBhvr>
                                    </p:animEffect>
                                  </p:childTnLst>
                                </p:cTn>
                              </p:par>
                            </p:childTnLst>
                          </p:cTn>
                        </p:par>
                        <p:par>
                          <p:cTn id="1134" fill="hold">
                            <p:stCondLst>
                              <p:cond delay="1260"/>
                            </p:stCondLst>
                            <p:childTnLst>
                              <p:par>
                                <p:cTn id="1135" presetID="53" presetClass="entr" presetSubtype="16" fill="hold" grpId="0" nodeType="afterEffect">
                                  <p:stCondLst>
                                    <p:cond delay="0"/>
                                  </p:stCondLst>
                                  <p:childTnLst>
                                    <p:set>
                                      <p:cBhvr>
                                        <p:cTn id="1136" dur="1" fill="hold">
                                          <p:stCondLst>
                                            <p:cond delay="0"/>
                                          </p:stCondLst>
                                        </p:cTn>
                                        <p:tgtEl>
                                          <p:spTgt spid="318"/>
                                        </p:tgtEl>
                                        <p:attrNameLst>
                                          <p:attrName>style.visibility</p:attrName>
                                        </p:attrNameLst>
                                      </p:cBhvr>
                                      <p:to>
                                        <p:strVal val="visible"/>
                                      </p:to>
                                    </p:set>
                                    <p:anim calcmode="lin" valueType="num">
                                      <p:cBhvr>
                                        <p:cTn id="1137" dur="10" fill="hold"/>
                                        <p:tgtEl>
                                          <p:spTgt spid="318"/>
                                        </p:tgtEl>
                                        <p:attrNameLst>
                                          <p:attrName>ppt_w</p:attrName>
                                        </p:attrNameLst>
                                      </p:cBhvr>
                                      <p:tavLst>
                                        <p:tav tm="0">
                                          <p:val>
                                            <p:fltVal val="0"/>
                                          </p:val>
                                        </p:tav>
                                        <p:tav tm="100000">
                                          <p:val>
                                            <p:strVal val="#ppt_w"/>
                                          </p:val>
                                        </p:tav>
                                      </p:tavLst>
                                    </p:anim>
                                    <p:anim calcmode="lin" valueType="num">
                                      <p:cBhvr>
                                        <p:cTn id="1138" dur="10" fill="hold"/>
                                        <p:tgtEl>
                                          <p:spTgt spid="318"/>
                                        </p:tgtEl>
                                        <p:attrNameLst>
                                          <p:attrName>ppt_h</p:attrName>
                                        </p:attrNameLst>
                                      </p:cBhvr>
                                      <p:tavLst>
                                        <p:tav tm="0">
                                          <p:val>
                                            <p:fltVal val="0"/>
                                          </p:val>
                                        </p:tav>
                                        <p:tav tm="100000">
                                          <p:val>
                                            <p:strVal val="#ppt_h"/>
                                          </p:val>
                                        </p:tav>
                                      </p:tavLst>
                                    </p:anim>
                                    <p:animEffect transition="in" filter="fade">
                                      <p:cBhvr>
                                        <p:cTn id="1139" dur="10"/>
                                        <p:tgtEl>
                                          <p:spTgt spid="318"/>
                                        </p:tgtEl>
                                      </p:cBhvr>
                                    </p:animEffect>
                                  </p:childTnLst>
                                </p:cTn>
                              </p:par>
                            </p:childTnLst>
                          </p:cTn>
                        </p:par>
                        <p:par>
                          <p:cTn id="1140" fill="hold">
                            <p:stCondLst>
                              <p:cond delay="1270"/>
                            </p:stCondLst>
                            <p:childTnLst>
                              <p:par>
                                <p:cTn id="1141" presetID="53" presetClass="entr" presetSubtype="16" fill="hold" grpId="0" nodeType="afterEffect">
                                  <p:stCondLst>
                                    <p:cond delay="0"/>
                                  </p:stCondLst>
                                  <p:childTnLst>
                                    <p:set>
                                      <p:cBhvr>
                                        <p:cTn id="1142" dur="1" fill="hold">
                                          <p:stCondLst>
                                            <p:cond delay="0"/>
                                          </p:stCondLst>
                                        </p:cTn>
                                        <p:tgtEl>
                                          <p:spTgt spid="319"/>
                                        </p:tgtEl>
                                        <p:attrNameLst>
                                          <p:attrName>style.visibility</p:attrName>
                                        </p:attrNameLst>
                                      </p:cBhvr>
                                      <p:to>
                                        <p:strVal val="visible"/>
                                      </p:to>
                                    </p:set>
                                    <p:anim calcmode="lin" valueType="num">
                                      <p:cBhvr>
                                        <p:cTn id="1143" dur="10" fill="hold"/>
                                        <p:tgtEl>
                                          <p:spTgt spid="319"/>
                                        </p:tgtEl>
                                        <p:attrNameLst>
                                          <p:attrName>ppt_w</p:attrName>
                                        </p:attrNameLst>
                                      </p:cBhvr>
                                      <p:tavLst>
                                        <p:tav tm="0">
                                          <p:val>
                                            <p:fltVal val="0"/>
                                          </p:val>
                                        </p:tav>
                                        <p:tav tm="100000">
                                          <p:val>
                                            <p:strVal val="#ppt_w"/>
                                          </p:val>
                                        </p:tav>
                                      </p:tavLst>
                                    </p:anim>
                                    <p:anim calcmode="lin" valueType="num">
                                      <p:cBhvr>
                                        <p:cTn id="1144" dur="10" fill="hold"/>
                                        <p:tgtEl>
                                          <p:spTgt spid="319"/>
                                        </p:tgtEl>
                                        <p:attrNameLst>
                                          <p:attrName>ppt_h</p:attrName>
                                        </p:attrNameLst>
                                      </p:cBhvr>
                                      <p:tavLst>
                                        <p:tav tm="0">
                                          <p:val>
                                            <p:fltVal val="0"/>
                                          </p:val>
                                        </p:tav>
                                        <p:tav tm="100000">
                                          <p:val>
                                            <p:strVal val="#ppt_h"/>
                                          </p:val>
                                        </p:tav>
                                      </p:tavLst>
                                    </p:anim>
                                    <p:animEffect transition="in" filter="fade">
                                      <p:cBhvr>
                                        <p:cTn id="1145" dur="10"/>
                                        <p:tgtEl>
                                          <p:spTgt spid="319"/>
                                        </p:tgtEl>
                                      </p:cBhvr>
                                    </p:animEffect>
                                  </p:childTnLst>
                                </p:cTn>
                              </p:par>
                            </p:childTnLst>
                          </p:cTn>
                        </p:par>
                        <p:par>
                          <p:cTn id="1146" fill="hold">
                            <p:stCondLst>
                              <p:cond delay="1280"/>
                            </p:stCondLst>
                            <p:childTnLst>
                              <p:par>
                                <p:cTn id="1147" presetID="53" presetClass="entr" presetSubtype="16" fill="hold" grpId="0" nodeType="afterEffect">
                                  <p:stCondLst>
                                    <p:cond delay="0"/>
                                  </p:stCondLst>
                                  <p:childTnLst>
                                    <p:set>
                                      <p:cBhvr>
                                        <p:cTn id="1148" dur="1" fill="hold">
                                          <p:stCondLst>
                                            <p:cond delay="0"/>
                                          </p:stCondLst>
                                        </p:cTn>
                                        <p:tgtEl>
                                          <p:spTgt spid="323"/>
                                        </p:tgtEl>
                                        <p:attrNameLst>
                                          <p:attrName>style.visibility</p:attrName>
                                        </p:attrNameLst>
                                      </p:cBhvr>
                                      <p:to>
                                        <p:strVal val="visible"/>
                                      </p:to>
                                    </p:set>
                                    <p:anim calcmode="lin" valueType="num">
                                      <p:cBhvr>
                                        <p:cTn id="1149" dur="10" fill="hold"/>
                                        <p:tgtEl>
                                          <p:spTgt spid="323"/>
                                        </p:tgtEl>
                                        <p:attrNameLst>
                                          <p:attrName>ppt_w</p:attrName>
                                        </p:attrNameLst>
                                      </p:cBhvr>
                                      <p:tavLst>
                                        <p:tav tm="0">
                                          <p:val>
                                            <p:fltVal val="0"/>
                                          </p:val>
                                        </p:tav>
                                        <p:tav tm="100000">
                                          <p:val>
                                            <p:strVal val="#ppt_w"/>
                                          </p:val>
                                        </p:tav>
                                      </p:tavLst>
                                    </p:anim>
                                    <p:anim calcmode="lin" valueType="num">
                                      <p:cBhvr>
                                        <p:cTn id="1150" dur="10" fill="hold"/>
                                        <p:tgtEl>
                                          <p:spTgt spid="323"/>
                                        </p:tgtEl>
                                        <p:attrNameLst>
                                          <p:attrName>ppt_h</p:attrName>
                                        </p:attrNameLst>
                                      </p:cBhvr>
                                      <p:tavLst>
                                        <p:tav tm="0">
                                          <p:val>
                                            <p:fltVal val="0"/>
                                          </p:val>
                                        </p:tav>
                                        <p:tav tm="100000">
                                          <p:val>
                                            <p:strVal val="#ppt_h"/>
                                          </p:val>
                                        </p:tav>
                                      </p:tavLst>
                                    </p:anim>
                                    <p:animEffect transition="in" filter="fade">
                                      <p:cBhvr>
                                        <p:cTn id="1151" dur="10"/>
                                        <p:tgtEl>
                                          <p:spTgt spid="323"/>
                                        </p:tgtEl>
                                      </p:cBhvr>
                                    </p:animEffect>
                                  </p:childTnLst>
                                </p:cTn>
                              </p:par>
                            </p:childTnLst>
                          </p:cTn>
                        </p:par>
                        <p:par>
                          <p:cTn id="1152" fill="hold">
                            <p:stCondLst>
                              <p:cond delay="1290"/>
                            </p:stCondLst>
                            <p:childTnLst>
                              <p:par>
                                <p:cTn id="1153" presetID="53" presetClass="entr" presetSubtype="16" fill="hold" grpId="0" nodeType="afterEffect">
                                  <p:stCondLst>
                                    <p:cond delay="0"/>
                                  </p:stCondLst>
                                  <p:childTnLst>
                                    <p:set>
                                      <p:cBhvr>
                                        <p:cTn id="1154" dur="1" fill="hold">
                                          <p:stCondLst>
                                            <p:cond delay="0"/>
                                          </p:stCondLst>
                                        </p:cTn>
                                        <p:tgtEl>
                                          <p:spTgt spid="326"/>
                                        </p:tgtEl>
                                        <p:attrNameLst>
                                          <p:attrName>style.visibility</p:attrName>
                                        </p:attrNameLst>
                                      </p:cBhvr>
                                      <p:to>
                                        <p:strVal val="visible"/>
                                      </p:to>
                                    </p:set>
                                    <p:anim calcmode="lin" valueType="num">
                                      <p:cBhvr>
                                        <p:cTn id="1155" dur="10" fill="hold"/>
                                        <p:tgtEl>
                                          <p:spTgt spid="326"/>
                                        </p:tgtEl>
                                        <p:attrNameLst>
                                          <p:attrName>ppt_w</p:attrName>
                                        </p:attrNameLst>
                                      </p:cBhvr>
                                      <p:tavLst>
                                        <p:tav tm="0">
                                          <p:val>
                                            <p:fltVal val="0"/>
                                          </p:val>
                                        </p:tav>
                                        <p:tav tm="100000">
                                          <p:val>
                                            <p:strVal val="#ppt_w"/>
                                          </p:val>
                                        </p:tav>
                                      </p:tavLst>
                                    </p:anim>
                                    <p:anim calcmode="lin" valueType="num">
                                      <p:cBhvr>
                                        <p:cTn id="1156" dur="10" fill="hold"/>
                                        <p:tgtEl>
                                          <p:spTgt spid="326"/>
                                        </p:tgtEl>
                                        <p:attrNameLst>
                                          <p:attrName>ppt_h</p:attrName>
                                        </p:attrNameLst>
                                      </p:cBhvr>
                                      <p:tavLst>
                                        <p:tav tm="0">
                                          <p:val>
                                            <p:fltVal val="0"/>
                                          </p:val>
                                        </p:tav>
                                        <p:tav tm="100000">
                                          <p:val>
                                            <p:strVal val="#ppt_h"/>
                                          </p:val>
                                        </p:tav>
                                      </p:tavLst>
                                    </p:anim>
                                    <p:animEffect transition="in" filter="fade">
                                      <p:cBhvr>
                                        <p:cTn id="1157" dur="10"/>
                                        <p:tgtEl>
                                          <p:spTgt spid="326"/>
                                        </p:tgtEl>
                                      </p:cBhvr>
                                    </p:animEffect>
                                  </p:childTnLst>
                                </p:cTn>
                              </p:par>
                            </p:childTnLst>
                          </p:cTn>
                        </p:par>
                        <p:par>
                          <p:cTn id="1158" fill="hold">
                            <p:stCondLst>
                              <p:cond delay="1300"/>
                            </p:stCondLst>
                            <p:childTnLst>
                              <p:par>
                                <p:cTn id="1159" presetID="53" presetClass="entr" presetSubtype="16" fill="hold" grpId="0" nodeType="afterEffect">
                                  <p:stCondLst>
                                    <p:cond delay="0"/>
                                  </p:stCondLst>
                                  <p:childTnLst>
                                    <p:set>
                                      <p:cBhvr>
                                        <p:cTn id="1160" dur="1" fill="hold">
                                          <p:stCondLst>
                                            <p:cond delay="0"/>
                                          </p:stCondLst>
                                        </p:cTn>
                                        <p:tgtEl>
                                          <p:spTgt spid="327"/>
                                        </p:tgtEl>
                                        <p:attrNameLst>
                                          <p:attrName>style.visibility</p:attrName>
                                        </p:attrNameLst>
                                      </p:cBhvr>
                                      <p:to>
                                        <p:strVal val="visible"/>
                                      </p:to>
                                    </p:set>
                                    <p:anim calcmode="lin" valueType="num">
                                      <p:cBhvr>
                                        <p:cTn id="1161" dur="10" fill="hold"/>
                                        <p:tgtEl>
                                          <p:spTgt spid="327"/>
                                        </p:tgtEl>
                                        <p:attrNameLst>
                                          <p:attrName>ppt_w</p:attrName>
                                        </p:attrNameLst>
                                      </p:cBhvr>
                                      <p:tavLst>
                                        <p:tav tm="0">
                                          <p:val>
                                            <p:fltVal val="0"/>
                                          </p:val>
                                        </p:tav>
                                        <p:tav tm="100000">
                                          <p:val>
                                            <p:strVal val="#ppt_w"/>
                                          </p:val>
                                        </p:tav>
                                      </p:tavLst>
                                    </p:anim>
                                    <p:anim calcmode="lin" valueType="num">
                                      <p:cBhvr>
                                        <p:cTn id="1162" dur="10" fill="hold"/>
                                        <p:tgtEl>
                                          <p:spTgt spid="327"/>
                                        </p:tgtEl>
                                        <p:attrNameLst>
                                          <p:attrName>ppt_h</p:attrName>
                                        </p:attrNameLst>
                                      </p:cBhvr>
                                      <p:tavLst>
                                        <p:tav tm="0">
                                          <p:val>
                                            <p:fltVal val="0"/>
                                          </p:val>
                                        </p:tav>
                                        <p:tav tm="100000">
                                          <p:val>
                                            <p:strVal val="#ppt_h"/>
                                          </p:val>
                                        </p:tav>
                                      </p:tavLst>
                                    </p:anim>
                                    <p:animEffect transition="in" filter="fade">
                                      <p:cBhvr>
                                        <p:cTn id="1163" dur="10"/>
                                        <p:tgtEl>
                                          <p:spTgt spid="327"/>
                                        </p:tgtEl>
                                      </p:cBhvr>
                                    </p:animEffect>
                                  </p:childTnLst>
                                </p:cTn>
                              </p:par>
                            </p:childTnLst>
                          </p:cTn>
                        </p:par>
                        <p:par>
                          <p:cTn id="1164" fill="hold">
                            <p:stCondLst>
                              <p:cond delay="1310"/>
                            </p:stCondLst>
                            <p:childTnLst>
                              <p:par>
                                <p:cTn id="1165" presetID="53" presetClass="entr" presetSubtype="16" fill="hold" grpId="0" nodeType="afterEffect">
                                  <p:stCondLst>
                                    <p:cond delay="0"/>
                                  </p:stCondLst>
                                  <p:childTnLst>
                                    <p:set>
                                      <p:cBhvr>
                                        <p:cTn id="1166" dur="1" fill="hold">
                                          <p:stCondLst>
                                            <p:cond delay="0"/>
                                          </p:stCondLst>
                                        </p:cTn>
                                        <p:tgtEl>
                                          <p:spTgt spid="329"/>
                                        </p:tgtEl>
                                        <p:attrNameLst>
                                          <p:attrName>style.visibility</p:attrName>
                                        </p:attrNameLst>
                                      </p:cBhvr>
                                      <p:to>
                                        <p:strVal val="visible"/>
                                      </p:to>
                                    </p:set>
                                    <p:anim calcmode="lin" valueType="num">
                                      <p:cBhvr>
                                        <p:cTn id="1167" dur="10" fill="hold"/>
                                        <p:tgtEl>
                                          <p:spTgt spid="329"/>
                                        </p:tgtEl>
                                        <p:attrNameLst>
                                          <p:attrName>ppt_w</p:attrName>
                                        </p:attrNameLst>
                                      </p:cBhvr>
                                      <p:tavLst>
                                        <p:tav tm="0">
                                          <p:val>
                                            <p:fltVal val="0"/>
                                          </p:val>
                                        </p:tav>
                                        <p:tav tm="100000">
                                          <p:val>
                                            <p:strVal val="#ppt_w"/>
                                          </p:val>
                                        </p:tav>
                                      </p:tavLst>
                                    </p:anim>
                                    <p:anim calcmode="lin" valueType="num">
                                      <p:cBhvr>
                                        <p:cTn id="1168" dur="10" fill="hold"/>
                                        <p:tgtEl>
                                          <p:spTgt spid="329"/>
                                        </p:tgtEl>
                                        <p:attrNameLst>
                                          <p:attrName>ppt_h</p:attrName>
                                        </p:attrNameLst>
                                      </p:cBhvr>
                                      <p:tavLst>
                                        <p:tav tm="0">
                                          <p:val>
                                            <p:fltVal val="0"/>
                                          </p:val>
                                        </p:tav>
                                        <p:tav tm="100000">
                                          <p:val>
                                            <p:strVal val="#ppt_h"/>
                                          </p:val>
                                        </p:tav>
                                      </p:tavLst>
                                    </p:anim>
                                    <p:animEffect transition="in" filter="fade">
                                      <p:cBhvr>
                                        <p:cTn id="1169" dur="10"/>
                                        <p:tgtEl>
                                          <p:spTgt spid="329"/>
                                        </p:tgtEl>
                                      </p:cBhvr>
                                    </p:animEffect>
                                  </p:childTnLst>
                                </p:cTn>
                              </p:par>
                            </p:childTnLst>
                          </p:cTn>
                        </p:par>
                        <p:par>
                          <p:cTn id="1170" fill="hold">
                            <p:stCondLst>
                              <p:cond delay="1320"/>
                            </p:stCondLst>
                            <p:childTnLst>
                              <p:par>
                                <p:cTn id="1171" presetID="53" presetClass="entr" presetSubtype="16" fill="hold" grpId="0" nodeType="afterEffect">
                                  <p:stCondLst>
                                    <p:cond delay="0"/>
                                  </p:stCondLst>
                                  <p:childTnLst>
                                    <p:set>
                                      <p:cBhvr>
                                        <p:cTn id="1172" dur="1" fill="hold">
                                          <p:stCondLst>
                                            <p:cond delay="0"/>
                                          </p:stCondLst>
                                        </p:cTn>
                                        <p:tgtEl>
                                          <p:spTgt spid="330"/>
                                        </p:tgtEl>
                                        <p:attrNameLst>
                                          <p:attrName>style.visibility</p:attrName>
                                        </p:attrNameLst>
                                      </p:cBhvr>
                                      <p:to>
                                        <p:strVal val="visible"/>
                                      </p:to>
                                    </p:set>
                                    <p:anim calcmode="lin" valueType="num">
                                      <p:cBhvr>
                                        <p:cTn id="1173" dur="10" fill="hold"/>
                                        <p:tgtEl>
                                          <p:spTgt spid="330"/>
                                        </p:tgtEl>
                                        <p:attrNameLst>
                                          <p:attrName>ppt_w</p:attrName>
                                        </p:attrNameLst>
                                      </p:cBhvr>
                                      <p:tavLst>
                                        <p:tav tm="0">
                                          <p:val>
                                            <p:fltVal val="0"/>
                                          </p:val>
                                        </p:tav>
                                        <p:tav tm="100000">
                                          <p:val>
                                            <p:strVal val="#ppt_w"/>
                                          </p:val>
                                        </p:tav>
                                      </p:tavLst>
                                    </p:anim>
                                    <p:anim calcmode="lin" valueType="num">
                                      <p:cBhvr>
                                        <p:cTn id="1174" dur="10" fill="hold"/>
                                        <p:tgtEl>
                                          <p:spTgt spid="330"/>
                                        </p:tgtEl>
                                        <p:attrNameLst>
                                          <p:attrName>ppt_h</p:attrName>
                                        </p:attrNameLst>
                                      </p:cBhvr>
                                      <p:tavLst>
                                        <p:tav tm="0">
                                          <p:val>
                                            <p:fltVal val="0"/>
                                          </p:val>
                                        </p:tav>
                                        <p:tav tm="100000">
                                          <p:val>
                                            <p:strVal val="#ppt_h"/>
                                          </p:val>
                                        </p:tav>
                                      </p:tavLst>
                                    </p:anim>
                                    <p:animEffect transition="in" filter="fade">
                                      <p:cBhvr>
                                        <p:cTn id="1175" dur="10"/>
                                        <p:tgtEl>
                                          <p:spTgt spid="330"/>
                                        </p:tgtEl>
                                      </p:cBhvr>
                                    </p:animEffect>
                                  </p:childTnLst>
                                </p:cTn>
                              </p:par>
                            </p:childTnLst>
                          </p:cTn>
                        </p:par>
                        <p:par>
                          <p:cTn id="1176" fill="hold">
                            <p:stCondLst>
                              <p:cond delay="1330"/>
                            </p:stCondLst>
                            <p:childTnLst>
                              <p:par>
                                <p:cTn id="1177" presetID="53" presetClass="entr" presetSubtype="16" fill="hold" grpId="0" nodeType="afterEffect">
                                  <p:stCondLst>
                                    <p:cond delay="0"/>
                                  </p:stCondLst>
                                  <p:childTnLst>
                                    <p:set>
                                      <p:cBhvr>
                                        <p:cTn id="1178" dur="1" fill="hold">
                                          <p:stCondLst>
                                            <p:cond delay="0"/>
                                          </p:stCondLst>
                                        </p:cTn>
                                        <p:tgtEl>
                                          <p:spTgt spid="331"/>
                                        </p:tgtEl>
                                        <p:attrNameLst>
                                          <p:attrName>style.visibility</p:attrName>
                                        </p:attrNameLst>
                                      </p:cBhvr>
                                      <p:to>
                                        <p:strVal val="visible"/>
                                      </p:to>
                                    </p:set>
                                    <p:anim calcmode="lin" valueType="num">
                                      <p:cBhvr>
                                        <p:cTn id="1179" dur="10" fill="hold"/>
                                        <p:tgtEl>
                                          <p:spTgt spid="331"/>
                                        </p:tgtEl>
                                        <p:attrNameLst>
                                          <p:attrName>ppt_w</p:attrName>
                                        </p:attrNameLst>
                                      </p:cBhvr>
                                      <p:tavLst>
                                        <p:tav tm="0">
                                          <p:val>
                                            <p:fltVal val="0"/>
                                          </p:val>
                                        </p:tav>
                                        <p:tav tm="100000">
                                          <p:val>
                                            <p:strVal val="#ppt_w"/>
                                          </p:val>
                                        </p:tav>
                                      </p:tavLst>
                                    </p:anim>
                                    <p:anim calcmode="lin" valueType="num">
                                      <p:cBhvr>
                                        <p:cTn id="1180" dur="10" fill="hold"/>
                                        <p:tgtEl>
                                          <p:spTgt spid="331"/>
                                        </p:tgtEl>
                                        <p:attrNameLst>
                                          <p:attrName>ppt_h</p:attrName>
                                        </p:attrNameLst>
                                      </p:cBhvr>
                                      <p:tavLst>
                                        <p:tav tm="0">
                                          <p:val>
                                            <p:fltVal val="0"/>
                                          </p:val>
                                        </p:tav>
                                        <p:tav tm="100000">
                                          <p:val>
                                            <p:strVal val="#ppt_h"/>
                                          </p:val>
                                        </p:tav>
                                      </p:tavLst>
                                    </p:anim>
                                    <p:animEffect transition="in" filter="fade">
                                      <p:cBhvr>
                                        <p:cTn id="1181" dur="10"/>
                                        <p:tgtEl>
                                          <p:spTgt spid="331"/>
                                        </p:tgtEl>
                                      </p:cBhvr>
                                    </p:animEffect>
                                  </p:childTnLst>
                                </p:cTn>
                              </p:par>
                            </p:childTnLst>
                          </p:cTn>
                        </p:par>
                        <p:par>
                          <p:cTn id="1182" fill="hold">
                            <p:stCondLst>
                              <p:cond delay="1340"/>
                            </p:stCondLst>
                            <p:childTnLst>
                              <p:par>
                                <p:cTn id="1183" presetID="53" presetClass="entr" presetSubtype="16" fill="hold" grpId="0" nodeType="afterEffect">
                                  <p:stCondLst>
                                    <p:cond delay="0"/>
                                  </p:stCondLst>
                                  <p:childTnLst>
                                    <p:set>
                                      <p:cBhvr>
                                        <p:cTn id="1184" dur="1" fill="hold">
                                          <p:stCondLst>
                                            <p:cond delay="0"/>
                                          </p:stCondLst>
                                        </p:cTn>
                                        <p:tgtEl>
                                          <p:spTgt spid="333"/>
                                        </p:tgtEl>
                                        <p:attrNameLst>
                                          <p:attrName>style.visibility</p:attrName>
                                        </p:attrNameLst>
                                      </p:cBhvr>
                                      <p:to>
                                        <p:strVal val="visible"/>
                                      </p:to>
                                    </p:set>
                                    <p:anim calcmode="lin" valueType="num">
                                      <p:cBhvr>
                                        <p:cTn id="1185" dur="10" fill="hold"/>
                                        <p:tgtEl>
                                          <p:spTgt spid="333"/>
                                        </p:tgtEl>
                                        <p:attrNameLst>
                                          <p:attrName>ppt_w</p:attrName>
                                        </p:attrNameLst>
                                      </p:cBhvr>
                                      <p:tavLst>
                                        <p:tav tm="0">
                                          <p:val>
                                            <p:fltVal val="0"/>
                                          </p:val>
                                        </p:tav>
                                        <p:tav tm="100000">
                                          <p:val>
                                            <p:strVal val="#ppt_w"/>
                                          </p:val>
                                        </p:tav>
                                      </p:tavLst>
                                    </p:anim>
                                    <p:anim calcmode="lin" valueType="num">
                                      <p:cBhvr>
                                        <p:cTn id="1186" dur="10" fill="hold"/>
                                        <p:tgtEl>
                                          <p:spTgt spid="333"/>
                                        </p:tgtEl>
                                        <p:attrNameLst>
                                          <p:attrName>ppt_h</p:attrName>
                                        </p:attrNameLst>
                                      </p:cBhvr>
                                      <p:tavLst>
                                        <p:tav tm="0">
                                          <p:val>
                                            <p:fltVal val="0"/>
                                          </p:val>
                                        </p:tav>
                                        <p:tav tm="100000">
                                          <p:val>
                                            <p:strVal val="#ppt_h"/>
                                          </p:val>
                                        </p:tav>
                                      </p:tavLst>
                                    </p:anim>
                                    <p:animEffect transition="in" filter="fade">
                                      <p:cBhvr>
                                        <p:cTn id="1187" dur="10"/>
                                        <p:tgtEl>
                                          <p:spTgt spid="333"/>
                                        </p:tgtEl>
                                      </p:cBhvr>
                                    </p:animEffect>
                                  </p:childTnLst>
                                </p:cTn>
                              </p:par>
                            </p:childTnLst>
                          </p:cTn>
                        </p:par>
                        <p:par>
                          <p:cTn id="1188" fill="hold">
                            <p:stCondLst>
                              <p:cond delay="1350"/>
                            </p:stCondLst>
                            <p:childTnLst>
                              <p:par>
                                <p:cTn id="1189" presetID="53" presetClass="entr" presetSubtype="16" fill="hold" grpId="0" nodeType="afterEffect">
                                  <p:stCondLst>
                                    <p:cond delay="0"/>
                                  </p:stCondLst>
                                  <p:childTnLst>
                                    <p:set>
                                      <p:cBhvr>
                                        <p:cTn id="1190" dur="1" fill="hold">
                                          <p:stCondLst>
                                            <p:cond delay="0"/>
                                          </p:stCondLst>
                                        </p:cTn>
                                        <p:tgtEl>
                                          <p:spTgt spid="334"/>
                                        </p:tgtEl>
                                        <p:attrNameLst>
                                          <p:attrName>style.visibility</p:attrName>
                                        </p:attrNameLst>
                                      </p:cBhvr>
                                      <p:to>
                                        <p:strVal val="visible"/>
                                      </p:to>
                                    </p:set>
                                    <p:anim calcmode="lin" valueType="num">
                                      <p:cBhvr>
                                        <p:cTn id="1191" dur="10" fill="hold"/>
                                        <p:tgtEl>
                                          <p:spTgt spid="334"/>
                                        </p:tgtEl>
                                        <p:attrNameLst>
                                          <p:attrName>ppt_w</p:attrName>
                                        </p:attrNameLst>
                                      </p:cBhvr>
                                      <p:tavLst>
                                        <p:tav tm="0">
                                          <p:val>
                                            <p:fltVal val="0"/>
                                          </p:val>
                                        </p:tav>
                                        <p:tav tm="100000">
                                          <p:val>
                                            <p:strVal val="#ppt_w"/>
                                          </p:val>
                                        </p:tav>
                                      </p:tavLst>
                                    </p:anim>
                                    <p:anim calcmode="lin" valueType="num">
                                      <p:cBhvr>
                                        <p:cTn id="1192" dur="10" fill="hold"/>
                                        <p:tgtEl>
                                          <p:spTgt spid="334"/>
                                        </p:tgtEl>
                                        <p:attrNameLst>
                                          <p:attrName>ppt_h</p:attrName>
                                        </p:attrNameLst>
                                      </p:cBhvr>
                                      <p:tavLst>
                                        <p:tav tm="0">
                                          <p:val>
                                            <p:fltVal val="0"/>
                                          </p:val>
                                        </p:tav>
                                        <p:tav tm="100000">
                                          <p:val>
                                            <p:strVal val="#ppt_h"/>
                                          </p:val>
                                        </p:tav>
                                      </p:tavLst>
                                    </p:anim>
                                    <p:animEffect transition="in" filter="fade">
                                      <p:cBhvr>
                                        <p:cTn id="1193" dur="10"/>
                                        <p:tgtEl>
                                          <p:spTgt spid="334"/>
                                        </p:tgtEl>
                                      </p:cBhvr>
                                    </p:animEffect>
                                  </p:childTnLst>
                                </p:cTn>
                              </p:par>
                            </p:childTnLst>
                          </p:cTn>
                        </p:par>
                        <p:par>
                          <p:cTn id="1194" fill="hold">
                            <p:stCondLst>
                              <p:cond delay="1360"/>
                            </p:stCondLst>
                            <p:childTnLst>
                              <p:par>
                                <p:cTn id="1195" presetID="53" presetClass="entr" presetSubtype="16" fill="hold" grpId="0" nodeType="afterEffect">
                                  <p:stCondLst>
                                    <p:cond delay="0"/>
                                  </p:stCondLst>
                                  <p:childTnLst>
                                    <p:set>
                                      <p:cBhvr>
                                        <p:cTn id="1196" dur="1" fill="hold">
                                          <p:stCondLst>
                                            <p:cond delay="0"/>
                                          </p:stCondLst>
                                        </p:cTn>
                                        <p:tgtEl>
                                          <p:spTgt spid="335"/>
                                        </p:tgtEl>
                                        <p:attrNameLst>
                                          <p:attrName>style.visibility</p:attrName>
                                        </p:attrNameLst>
                                      </p:cBhvr>
                                      <p:to>
                                        <p:strVal val="visible"/>
                                      </p:to>
                                    </p:set>
                                    <p:anim calcmode="lin" valueType="num">
                                      <p:cBhvr>
                                        <p:cTn id="1197" dur="10" fill="hold"/>
                                        <p:tgtEl>
                                          <p:spTgt spid="335"/>
                                        </p:tgtEl>
                                        <p:attrNameLst>
                                          <p:attrName>ppt_w</p:attrName>
                                        </p:attrNameLst>
                                      </p:cBhvr>
                                      <p:tavLst>
                                        <p:tav tm="0">
                                          <p:val>
                                            <p:fltVal val="0"/>
                                          </p:val>
                                        </p:tav>
                                        <p:tav tm="100000">
                                          <p:val>
                                            <p:strVal val="#ppt_w"/>
                                          </p:val>
                                        </p:tav>
                                      </p:tavLst>
                                    </p:anim>
                                    <p:anim calcmode="lin" valueType="num">
                                      <p:cBhvr>
                                        <p:cTn id="1198" dur="10" fill="hold"/>
                                        <p:tgtEl>
                                          <p:spTgt spid="335"/>
                                        </p:tgtEl>
                                        <p:attrNameLst>
                                          <p:attrName>ppt_h</p:attrName>
                                        </p:attrNameLst>
                                      </p:cBhvr>
                                      <p:tavLst>
                                        <p:tav tm="0">
                                          <p:val>
                                            <p:fltVal val="0"/>
                                          </p:val>
                                        </p:tav>
                                        <p:tav tm="100000">
                                          <p:val>
                                            <p:strVal val="#ppt_h"/>
                                          </p:val>
                                        </p:tav>
                                      </p:tavLst>
                                    </p:anim>
                                    <p:animEffect transition="in" filter="fade">
                                      <p:cBhvr>
                                        <p:cTn id="1199" dur="10"/>
                                        <p:tgtEl>
                                          <p:spTgt spid="335"/>
                                        </p:tgtEl>
                                      </p:cBhvr>
                                    </p:animEffect>
                                  </p:childTnLst>
                                </p:cTn>
                              </p:par>
                            </p:childTnLst>
                          </p:cTn>
                        </p:par>
                        <p:par>
                          <p:cTn id="1200" fill="hold">
                            <p:stCondLst>
                              <p:cond delay="1370"/>
                            </p:stCondLst>
                            <p:childTnLst>
                              <p:par>
                                <p:cTn id="1201" presetID="53" presetClass="entr" presetSubtype="16" fill="hold" grpId="0" nodeType="afterEffect">
                                  <p:stCondLst>
                                    <p:cond delay="0"/>
                                  </p:stCondLst>
                                  <p:childTnLst>
                                    <p:set>
                                      <p:cBhvr>
                                        <p:cTn id="1202" dur="1" fill="hold">
                                          <p:stCondLst>
                                            <p:cond delay="0"/>
                                          </p:stCondLst>
                                        </p:cTn>
                                        <p:tgtEl>
                                          <p:spTgt spid="336"/>
                                        </p:tgtEl>
                                        <p:attrNameLst>
                                          <p:attrName>style.visibility</p:attrName>
                                        </p:attrNameLst>
                                      </p:cBhvr>
                                      <p:to>
                                        <p:strVal val="visible"/>
                                      </p:to>
                                    </p:set>
                                    <p:anim calcmode="lin" valueType="num">
                                      <p:cBhvr>
                                        <p:cTn id="1203" dur="10" fill="hold"/>
                                        <p:tgtEl>
                                          <p:spTgt spid="336"/>
                                        </p:tgtEl>
                                        <p:attrNameLst>
                                          <p:attrName>ppt_w</p:attrName>
                                        </p:attrNameLst>
                                      </p:cBhvr>
                                      <p:tavLst>
                                        <p:tav tm="0">
                                          <p:val>
                                            <p:fltVal val="0"/>
                                          </p:val>
                                        </p:tav>
                                        <p:tav tm="100000">
                                          <p:val>
                                            <p:strVal val="#ppt_w"/>
                                          </p:val>
                                        </p:tav>
                                      </p:tavLst>
                                    </p:anim>
                                    <p:anim calcmode="lin" valueType="num">
                                      <p:cBhvr>
                                        <p:cTn id="1204" dur="10" fill="hold"/>
                                        <p:tgtEl>
                                          <p:spTgt spid="336"/>
                                        </p:tgtEl>
                                        <p:attrNameLst>
                                          <p:attrName>ppt_h</p:attrName>
                                        </p:attrNameLst>
                                      </p:cBhvr>
                                      <p:tavLst>
                                        <p:tav tm="0">
                                          <p:val>
                                            <p:fltVal val="0"/>
                                          </p:val>
                                        </p:tav>
                                        <p:tav tm="100000">
                                          <p:val>
                                            <p:strVal val="#ppt_h"/>
                                          </p:val>
                                        </p:tav>
                                      </p:tavLst>
                                    </p:anim>
                                    <p:animEffect transition="in" filter="fade">
                                      <p:cBhvr>
                                        <p:cTn id="1205" dur="10"/>
                                        <p:tgtEl>
                                          <p:spTgt spid="336"/>
                                        </p:tgtEl>
                                      </p:cBhvr>
                                    </p:animEffect>
                                  </p:childTnLst>
                                </p:cTn>
                              </p:par>
                              <p:par>
                                <p:cTn id="1206" presetID="53" presetClass="entr" presetSubtype="16" fill="hold" grpId="0" nodeType="withEffect">
                                  <p:stCondLst>
                                    <p:cond delay="0"/>
                                  </p:stCondLst>
                                  <p:childTnLst>
                                    <p:set>
                                      <p:cBhvr>
                                        <p:cTn id="1207" dur="1" fill="hold">
                                          <p:stCondLst>
                                            <p:cond delay="0"/>
                                          </p:stCondLst>
                                        </p:cTn>
                                        <p:tgtEl>
                                          <p:spTgt spid="337"/>
                                        </p:tgtEl>
                                        <p:attrNameLst>
                                          <p:attrName>style.visibility</p:attrName>
                                        </p:attrNameLst>
                                      </p:cBhvr>
                                      <p:to>
                                        <p:strVal val="visible"/>
                                      </p:to>
                                    </p:set>
                                    <p:anim calcmode="lin" valueType="num">
                                      <p:cBhvr>
                                        <p:cTn id="1208" dur="10" fill="hold"/>
                                        <p:tgtEl>
                                          <p:spTgt spid="337"/>
                                        </p:tgtEl>
                                        <p:attrNameLst>
                                          <p:attrName>ppt_w</p:attrName>
                                        </p:attrNameLst>
                                      </p:cBhvr>
                                      <p:tavLst>
                                        <p:tav tm="0">
                                          <p:val>
                                            <p:fltVal val="0"/>
                                          </p:val>
                                        </p:tav>
                                        <p:tav tm="100000">
                                          <p:val>
                                            <p:strVal val="#ppt_w"/>
                                          </p:val>
                                        </p:tav>
                                      </p:tavLst>
                                    </p:anim>
                                    <p:anim calcmode="lin" valueType="num">
                                      <p:cBhvr>
                                        <p:cTn id="1209" dur="10" fill="hold"/>
                                        <p:tgtEl>
                                          <p:spTgt spid="337"/>
                                        </p:tgtEl>
                                        <p:attrNameLst>
                                          <p:attrName>ppt_h</p:attrName>
                                        </p:attrNameLst>
                                      </p:cBhvr>
                                      <p:tavLst>
                                        <p:tav tm="0">
                                          <p:val>
                                            <p:fltVal val="0"/>
                                          </p:val>
                                        </p:tav>
                                        <p:tav tm="100000">
                                          <p:val>
                                            <p:strVal val="#ppt_h"/>
                                          </p:val>
                                        </p:tav>
                                      </p:tavLst>
                                    </p:anim>
                                    <p:animEffect transition="in" filter="fade">
                                      <p:cBhvr>
                                        <p:cTn id="1210" dur="10"/>
                                        <p:tgtEl>
                                          <p:spTgt spid="337"/>
                                        </p:tgtEl>
                                      </p:cBhvr>
                                    </p:animEffect>
                                  </p:childTnLst>
                                </p:cTn>
                              </p:par>
                              <p:par>
                                <p:cTn id="1211" presetID="53" presetClass="entr" presetSubtype="16" fill="hold" grpId="0" nodeType="withEffect">
                                  <p:stCondLst>
                                    <p:cond delay="0"/>
                                  </p:stCondLst>
                                  <p:childTnLst>
                                    <p:set>
                                      <p:cBhvr>
                                        <p:cTn id="1212" dur="1" fill="hold">
                                          <p:stCondLst>
                                            <p:cond delay="0"/>
                                          </p:stCondLst>
                                        </p:cTn>
                                        <p:tgtEl>
                                          <p:spTgt spid="338"/>
                                        </p:tgtEl>
                                        <p:attrNameLst>
                                          <p:attrName>style.visibility</p:attrName>
                                        </p:attrNameLst>
                                      </p:cBhvr>
                                      <p:to>
                                        <p:strVal val="visible"/>
                                      </p:to>
                                    </p:set>
                                    <p:anim calcmode="lin" valueType="num">
                                      <p:cBhvr>
                                        <p:cTn id="1213" dur="10" fill="hold"/>
                                        <p:tgtEl>
                                          <p:spTgt spid="338"/>
                                        </p:tgtEl>
                                        <p:attrNameLst>
                                          <p:attrName>ppt_w</p:attrName>
                                        </p:attrNameLst>
                                      </p:cBhvr>
                                      <p:tavLst>
                                        <p:tav tm="0">
                                          <p:val>
                                            <p:fltVal val="0"/>
                                          </p:val>
                                        </p:tav>
                                        <p:tav tm="100000">
                                          <p:val>
                                            <p:strVal val="#ppt_w"/>
                                          </p:val>
                                        </p:tav>
                                      </p:tavLst>
                                    </p:anim>
                                    <p:anim calcmode="lin" valueType="num">
                                      <p:cBhvr>
                                        <p:cTn id="1214" dur="10" fill="hold"/>
                                        <p:tgtEl>
                                          <p:spTgt spid="338"/>
                                        </p:tgtEl>
                                        <p:attrNameLst>
                                          <p:attrName>ppt_h</p:attrName>
                                        </p:attrNameLst>
                                      </p:cBhvr>
                                      <p:tavLst>
                                        <p:tav tm="0">
                                          <p:val>
                                            <p:fltVal val="0"/>
                                          </p:val>
                                        </p:tav>
                                        <p:tav tm="100000">
                                          <p:val>
                                            <p:strVal val="#ppt_h"/>
                                          </p:val>
                                        </p:tav>
                                      </p:tavLst>
                                    </p:anim>
                                    <p:animEffect transition="in" filter="fade">
                                      <p:cBhvr>
                                        <p:cTn id="1215" dur="10"/>
                                        <p:tgtEl>
                                          <p:spTgt spid="338"/>
                                        </p:tgtEl>
                                      </p:cBhvr>
                                    </p:animEffect>
                                  </p:childTnLst>
                                </p:cTn>
                              </p:par>
                              <p:par>
                                <p:cTn id="1216" presetID="53" presetClass="entr" presetSubtype="16" fill="hold" grpId="0" nodeType="withEffect">
                                  <p:stCondLst>
                                    <p:cond delay="0"/>
                                  </p:stCondLst>
                                  <p:childTnLst>
                                    <p:set>
                                      <p:cBhvr>
                                        <p:cTn id="1217" dur="1" fill="hold">
                                          <p:stCondLst>
                                            <p:cond delay="0"/>
                                          </p:stCondLst>
                                        </p:cTn>
                                        <p:tgtEl>
                                          <p:spTgt spid="339"/>
                                        </p:tgtEl>
                                        <p:attrNameLst>
                                          <p:attrName>style.visibility</p:attrName>
                                        </p:attrNameLst>
                                      </p:cBhvr>
                                      <p:to>
                                        <p:strVal val="visible"/>
                                      </p:to>
                                    </p:set>
                                    <p:anim calcmode="lin" valueType="num">
                                      <p:cBhvr>
                                        <p:cTn id="1218" dur="10" fill="hold"/>
                                        <p:tgtEl>
                                          <p:spTgt spid="339"/>
                                        </p:tgtEl>
                                        <p:attrNameLst>
                                          <p:attrName>ppt_w</p:attrName>
                                        </p:attrNameLst>
                                      </p:cBhvr>
                                      <p:tavLst>
                                        <p:tav tm="0">
                                          <p:val>
                                            <p:fltVal val="0"/>
                                          </p:val>
                                        </p:tav>
                                        <p:tav tm="100000">
                                          <p:val>
                                            <p:strVal val="#ppt_w"/>
                                          </p:val>
                                        </p:tav>
                                      </p:tavLst>
                                    </p:anim>
                                    <p:anim calcmode="lin" valueType="num">
                                      <p:cBhvr>
                                        <p:cTn id="1219" dur="10" fill="hold"/>
                                        <p:tgtEl>
                                          <p:spTgt spid="339"/>
                                        </p:tgtEl>
                                        <p:attrNameLst>
                                          <p:attrName>ppt_h</p:attrName>
                                        </p:attrNameLst>
                                      </p:cBhvr>
                                      <p:tavLst>
                                        <p:tav tm="0">
                                          <p:val>
                                            <p:fltVal val="0"/>
                                          </p:val>
                                        </p:tav>
                                        <p:tav tm="100000">
                                          <p:val>
                                            <p:strVal val="#ppt_h"/>
                                          </p:val>
                                        </p:tav>
                                      </p:tavLst>
                                    </p:anim>
                                    <p:animEffect transition="in" filter="fade">
                                      <p:cBhvr>
                                        <p:cTn id="1220" dur="10"/>
                                        <p:tgtEl>
                                          <p:spTgt spid="339"/>
                                        </p:tgtEl>
                                      </p:cBhvr>
                                    </p:animEffect>
                                  </p:childTnLst>
                                </p:cTn>
                              </p:par>
                              <p:par>
                                <p:cTn id="1221" presetID="53" presetClass="entr" presetSubtype="16" fill="hold" grpId="0" nodeType="withEffect">
                                  <p:stCondLst>
                                    <p:cond delay="0"/>
                                  </p:stCondLst>
                                  <p:childTnLst>
                                    <p:set>
                                      <p:cBhvr>
                                        <p:cTn id="1222" dur="1" fill="hold">
                                          <p:stCondLst>
                                            <p:cond delay="0"/>
                                          </p:stCondLst>
                                        </p:cTn>
                                        <p:tgtEl>
                                          <p:spTgt spid="340"/>
                                        </p:tgtEl>
                                        <p:attrNameLst>
                                          <p:attrName>style.visibility</p:attrName>
                                        </p:attrNameLst>
                                      </p:cBhvr>
                                      <p:to>
                                        <p:strVal val="visible"/>
                                      </p:to>
                                    </p:set>
                                    <p:anim calcmode="lin" valueType="num">
                                      <p:cBhvr>
                                        <p:cTn id="1223" dur="10" fill="hold"/>
                                        <p:tgtEl>
                                          <p:spTgt spid="340"/>
                                        </p:tgtEl>
                                        <p:attrNameLst>
                                          <p:attrName>ppt_w</p:attrName>
                                        </p:attrNameLst>
                                      </p:cBhvr>
                                      <p:tavLst>
                                        <p:tav tm="0">
                                          <p:val>
                                            <p:fltVal val="0"/>
                                          </p:val>
                                        </p:tav>
                                        <p:tav tm="100000">
                                          <p:val>
                                            <p:strVal val="#ppt_w"/>
                                          </p:val>
                                        </p:tav>
                                      </p:tavLst>
                                    </p:anim>
                                    <p:anim calcmode="lin" valueType="num">
                                      <p:cBhvr>
                                        <p:cTn id="1224" dur="10" fill="hold"/>
                                        <p:tgtEl>
                                          <p:spTgt spid="340"/>
                                        </p:tgtEl>
                                        <p:attrNameLst>
                                          <p:attrName>ppt_h</p:attrName>
                                        </p:attrNameLst>
                                      </p:cBhvr>
                                      <p:tavLst>
                                        <p:tav tm="0">
                                          <p:val>
                                            <p:fltVal val="0"/>
                                          </p:val>
                                        </p:tav>
                                        <p:tav tm="100000">
                                          <p:val>
                                            <p:strVal val="#ppt_h"/>
                                          </p:val>
                                        </p:tav>
                                      </p:tavLst>
                                    </p:anim>
                                    <p:animEffect transition="in" filter="fade">
                                      <p:cBhvr>
                                        <p:cTn id="1225" dur="10"/>
                                        <p:tgtEl>
                                          <p:spTgt spid="340"/>
                                        </p:tgtEl>
                                      </p:cBhvr>
                                    </p:animEffect>
                                  </p:childTnLst>
                                </p:cTn>
                              </p:par>
                            </p:childTnLst>
                          </p:cTn>
                        </p:par>
                        <p:par>
                          <p:cTn id="1226" fill="hold">
                            <p:stCondLst>
                              <p:cond delay="1380"/>
                            </p:stCondLst>
                            <p:childTnLst>
                              <p:par>
                                <p:cTn id="1227" presetID="53" presetClass="entr" presetSubtype="16" fill="hold" grpId="0" nodeType="afterEffect">
                                  <p:stCondLst>
                                    <p:cond delay="0"/>
                                  </p:stCondLst>
                                  <p:childTnLst>
                                    <p:set>
                                      <p:cBhvr>
                                        <p:cTn id="1228" dur="1" fill="hold">
                                          <p:stCondLst>
                                            <p:cond delay="0"/>
                                          </p:stCondLst>
                                        </p:cTn>
                                        <p:tgtEl>
                                          <p:spTgt spid="341"/>
                                        </p:tgtEl>
                                        <p:attrNameLst>
                                          <p:attrName>style.visibility</p:attrName>
                                        </p:attrNameLst>
                                      </p:cBhvr>
                                      <p:to>
                                        <p:strVal val="visible"/>
                                      </p:to>
                                    </p:set>
                                    <p:anim calcmode="lin" valueType="num">
                                      <p:cBhvr>
                                        <p:cTn id="1229" dur="10" fill="hold"/>
                                        <p:tgtEl>
                                          <p:spTgt spid="341"/>
                                        </p:tgtEl>
                                        <p:attrNameLst>
                                          <p:attrName>ppt_w</p:attrName>
                                        </p:attrNameLst>
                                      </p:cBhvr>
                                      <p:tavLst>
                                        <p:tav tm="0">
                                          <p:val>
                                            <p:fltVal val="0"/>
                                          </p:val>
                                        </p:tav>
                                        <p:tav tm="100000">
                                          <p:val>
                                            <p:strVal val="#ppt_w"/>
                                          </p:val>
                                        </p:tav>
                                      </p:tavLst>
                                    </p:anim>
                                    <p:anim calcmode="lin" valueType="num">
                                      <p:cBhvr>
                                        <p:cTn id="1230" dur="10" fill="hold"/>
                                        <p:tgtEl>
                                          <p:spTgt spid="341"/>
                                        </p:tgtEl>
                                        <p:attrNameLst>
                                          <p:attrName>ppt_h</p:attrName>
                                        </p:attrNameLst>
                                      </p:cBhvr>
                                      <p:tavLst>
                                        <p:tav tm="0">
                                          <p:val>
                                            <p:fltVal val="0"/>
                                          </p:val>
                                        </p:tav>
                                        <p:tav tm="100000">
                                          <p:val>
                                            <p:strVal val="#ppt_h"/>
                                          </p:val>
                                        </p:tav>
                                      </p:tavLst>
                                    </p:anim>
                                    <p:animEffect transition="in" filter="fade">
                                      <p:cBhvr>
                                        <p:cTn id="1231" dur="10"/>
                                        <p:tgtEl>
                                          <p:spTgt spid="341"/>
                                        </p:tgtEl>
                                      </p:cBhvr>
                                    </p:animEffect>
                                  </p:childTnLst>
                                </p:cTn>
                              </p:par>
                            </p:childTnLst>
                          </p:cTn>
                        </p:par>
                        <p:par>
                          <p:cTn id="1232" fill="hold">
                            <p:stCondLst>
                              <p:cond delay="1390"/>
                            </p:stCondLst>
                            <p:childTnLst>
                              <p:par>
                                <p:cTn id="1233" presetID="53" presetClass="entr" presetSubtype="16" fill="hold" grpId="0" nodeType="afterEffect">
                                  <p:stCondLst>
                                    <p:cond delay="0"/>
                                  </p:stCondLst>
                                  <p:childTnLst>
                                    <p:set>
                                      <p:cBhvr>
                                        <p:cTn id="1234" dur="1" fill="hold">
                                          <p:stCondLst>
                                            <p:cond delay="0"/>
                                          </p:stCondLst>
                                        </p:cTn>
                                        <p:tgtEl>
                                          <p:spTgt spid="342"/>
                                        </p:tgtEl>
                                        <p:attrNameLst>
                                          <p:attrName>style.visibility</p:attrName>
                                        </p:attrNameLst>
                                      </p:cBhvr>
                                      <p:to>
                                        <p:strVal val="visible"/>
                                      </p:to>
                                    </p:set>
                                    <p:anim calcmode="lin" valueType="num">
                                      <p:cBhvr>
                                        <p:cTn id="1235" dur="10" fill="hold"/>
                                        <p:tgtEl>
                                          <p:spTgt spid="342"/>
                                        </p:tgtEl>
                                        <p:attrNameLst>
                                          <p:attrName>ppt_w</p:attrName>
                                        </p:attrNameLst>
                                      </p:cBhvr>
                                      <p:tavLst>
                                        <p:tav tm="0">
                                          <p:val>
                                            <p:fltVal val="0"/>
                                          </p:val>
                                        </p:tav>
                                        <p:tav tm="100000">
                                          <p:val>
                                            <p:strVal val="#ppt_w"/>
                                          </p:val>
                                        </p:tav>
                                      </p:tavLst>
                                    </p:anim>
                                    <p:anim calcmode="lin" valueType="num">
                                      <p:cBhvr>
                                        <p:cTn id="1236" dur="10" fill="hold"/>
                                        <p:tgtEl>
                                          <p:spTgt spid="342"/>
                                        </p:tgtEl>
                                        <p:attrNameLst>
                                          <p:attrName>ppt_h</p:attrName>
                                        </p:attrNameLst>
                                      </p:cBhvr>
                                      <p:tavLst>
                                        <p:tav tm="0">
                                          <p:val>
                                            <p:fltVal val="0"/>
                                          </p:val>
                                        </p:tav>
                                        <p:tav tm="100000">
                                          <p:val>
                                            <p:strVal val="#ppt_h"/>
                                          </p:val>
                                        </p:tav>
                                      </p:tavLst>
                                    </p:anim>
                                    <p:animEffect transition="in" filter="fade">
                                      <p:cBhvr>
                                        <p:cTn id="1237" dur="10"/>
                                        <p:tgtEl>
                                          <p:spTgt spid="342"/>
                                        </p:tgtEl>
                                      </p:cBhvr>
                                    </p:animEffect>
                                  </p:childTnLst>
                                </p:cTn>
                              </p:par>
                            </p:childTnLst>
                          </p:cTn>
                        </p:par>
                        <p:par>
                          <p:cTn id="1238" fill="hold">
                            <p:stCondLst>
                              <p:cond delay="1400"/>
                            </p:stCondLst>
                            <p:childTnLst>
                              <p:par>
                                <p:cTn id="1239" presetID="53" presetClass="entr" presetSubtype="16" fill="hold" grpId="0" nodeType="afterEffect">
                                  <p:stCondLst>
                                    <p:cond delay="0"/>
                                  </p:stCondLst>
                                  <p:childTnLst>
                                    <p:set>
                                      <p:cBhvr>
                                        <p:cTn id="1240" dur="1" fill="hold">
                                          <p:stCondLst>
                                            <p:cond delay="0"/>
                                          </p:stCondLst>
                                        </p:cTn>
                                        <p:tgtEl>
                                          <p:spTgt spid="343"/>
                                        </p:tgtEl>
                                        <p:attrNameLst>
                                          <p:attrName>style.visibility</p:attrName>
                                        </p:attrNameLst>
                                      </p:cBhvr>
                                      <p:to>
                                        <p:strVal val="visible"/>
                                      </p:to>
                                    </p:set>
                                    <p:anim calcmode="lin" valueType="num">
                                      <p:cBhvr>
                                        <p:cTn id="1241" dur="10" fill="hold"/>
                                        <p:tgtEl>
                                          <p:spTgt spid="343"/>
                                        </p:tgtEl>
                                        <p:attrNameLst>
                                          <p:attrName>ppt_w</p:attrName>
                                        </p:attrNameLst>
                                      </p:cBhvr>
                                      <p:tavLst>
                                        <p:tav tm="0">
                                          <p:val>
                                            <p:fltVal val="0"/>
                                          </p:val>
                                        </p:tav>
                                        <p:tav tm="100000">
                                          <p:val>
                                            <p:strVal val="#ppt_w"/>
                                          </p:val>
                                        </p:tav>
                                      </p:tavLst>
                                    </p:anim>
                                    <p:anim calcmode="lin" valueType="num">
                                      <p:cBhvr>
                                        <p:cTn id="1242" dur="10" fill="hold"/>
                                        <p:tgtEl>
                                          <p:spTgt spid="343"/>
                                        </p:tgtEl>
                                        <p:attrNameLst>
                                          <p:attrName>ppt_h</p:attrName>
                                        </p:attrNameLst>
                                      </p:cBhvr>
                                      <p:tavLst>
                                        <p:tav tm="0">
                                          <p:val>
                                            <p:fltVal val="0"/>
                                          </p:val>
                                        </p:tav>
                                        <p:tav tm="100000">
                                          <p:val>
                                            <p:strVal val="#ppt_h"/>
                                          </p:val>
                                        </p:tav>
                                      </p:tavLst>
                                    </p:anim>
                                    <p:animEffect transition="in" filter="fade">
                                      <p:cBhvr>
                                        <p:cTn id="1243" dur="10"/>
                                        <p:tgtEl>
                                          <p:spTgt spid="343"/>
                                        </p:tgtEl>
                                      </p:cBhvr>
                                    </p:animEffect>
                                  </p:childTnLst>
                                </p:cTn>
                              </p:par>
                            </p:childTnLst>
                          </p:cTn>
                        </p:par>
                        <p:par>
                          <p:cTn id="1244" fill="hold">
                            <p:stCondLst>
                              <p:cond delay="1410"/>
                            </p:stCondLst>
                            <p:childTnLst>
                              <p:par>
                                <p:cTn id="1245" presetID="53" presetClass="entr" presetSubtype="16" fill="hold" grpId="0" nodeType="afterEffect">
                                  <p:stCondLst>
                                    <p:cond delay="0"/>
                                  </p:stCondLst>
                                  <p:childTnLst>
                                    <p:set>
                                      <p:cBhvr>
                                        <p:cTn id="1246" dur="1" fill="hold">
                                          <p:stCondLst>
                                            <p:cond delay="0"/>
                                          </p:stCondLst>
                                        </p:cTn>
                                        <p:tgtEl>
                                          <p:spTgt spid="344"/>
                                        </p:tgtEl>
                                        <p:attrNameLst>
                                          <p:attrName>style.visibility</p:attrName>
                                        </p:attrNameLst>
                                      </p:cBhvr>
                                      <p:to>
                                        <p:strVal val="visible"/>
                                      </p:to>
                                    </p:set>
                                    <p:anim calcmode="lin" valueType="num">
                                      <p:cBhvr>
                                        <p:cTn id="1247" dur="10" fill="hold"/>
                                        <p:tgtEl>
                                          <p:spTgt spid="344"/>
                                        </p:tgtEl>
                                        <p:attrNameLst>
                                          <p:attrName>ppt_w</p:attrName>
                                        </p:attrNameLst>
                                      </p:cBhvr>
                                      <p:tavLst>
                                        <p:tav tm="0">
                                          <p:val>
                                            <p:fltVal val="0"/>
                                          </p:val>
                                        </p:tav>
                                        <p:tav tm="100000">
                                          <p:val>
                                            <p:strVal val="#ppt_w"/>
                                          </p:val>
                                        </p:tav>
                                      </p:tavLst>
                                    </p:anim>
                                    <p:anim calcmode="lin" valueType="num">
                                      <p:cBhvr>
                                        <p:cTn id="1248" dur="10" fill="hold"/>
                                        <p:tgtEl>
                                          <p:spTgt spid="344"/>
                                        </p:tgtEl>
                                        <p:attrNameLst>
                                          <p:attrName>ppt_h</p:attrName>
                                        </p:attrNameLst>
                                      </p:cBhvr>
                                      <p:tavLst>
                                        <p:tav tm="0">
                                          <p:val>
                                            <p:fltVal val="0"/>
                                          </p:val>
                                        </p:tav>
                                        <p:tav tm="100000">
                                          <p:val>
                                            <p:strVal val="#ppt_h"/>
                                          </p:val>
                                        </p:tav>
                                      </p:tavLst>
                                    </p:anim>
                                    <p:animEffect transition="in" filter="fade">
                                      <p:cBhvr>
                                        <p:cTn id="1249" dur="10"/>
                                        <p:tgtEl>
                                          <p:spTgt spid="344"/>
                                        </p:tgtEl>
                                      </p:cBhvr>
                                    </p:animEffect>
                                  </p:childTnLst>
                                </p:cTn>
                              </p:par>
                            </p:childTnLst>
                          </p:cTn>
                        </p:par>
                        <p:par>
                          <p:cTn id="1250" fill="hold">
                            <p:stCondLst>
                              <p:cond delay="1420"/>
                            </p:stCondLst>
                            <p:childTnLst>
                              <p:par>
                                <p:cTn id="1251" presetID="53" presetClass="entr" presetSubtype="16" fill="hold" grpId="0" nodeType="afterEffect">
                                  <p:stCondLst>
                                    <p:cond delay="0"/>
                                  </p:stCondLst>
                                  <p:childTnLst>
                                    <p:set>
                                      <p:cBhvr>
                                        <p:cTn id="1252" dur="1" fill="hold">
                                          <p:stCondLst>
                                            <p:cond delay="0"/>
                                          </p:stCondLst>
                                        </p:cTn>
                                        <p:tgtEl>
                                          <p:spTgt spid="345"/>
                                        </p:tgtEl>
                                        <p:attrNameLst>
                                          <p:attrName>style.visibility</p:attrName>
                                        </p:attrNameLst>
                                      </p:cBhvr>
                                      <p:to>
                                        <p:strVal val="visible"/>
                                      </p:to>
                                    </p:set>
                                    <p:anim calcmode="lin" valueType="num">
                                      <p:cBhvr>
                                        <p:cTn id="1253" dur="10" fill="hold"/>
                                        <p:tgtEl>
                                          <p:spTgt spid="345"/>
                                        </p:tgtEl>
                                        <p:attrNameLst>
                                          <p:attrName>ppt_w</p:attrName>
                                        </p:attrNameLst>
                                      </p:cBhvr>
                                      <p:tavLst>
                                        <p:tav tm="0">
                                          <p:val>
                                            <p:fltVal val="0"/>
                                          </p:val>
                                        </p:tav>
                                        <p:tav tm="100000">
                                          <p:val>
                                            <p:strVal val="#ppt_w"/>
                                          </p:val>
                                        </p:tav>
                                      </p:tavLst>
                                    </p:anim>
                                    <p:anim calcmode="lin" valueType="num">
                                      <p:cBhvr>
                                        <p:cTn id="1254" dur="10" fill="hold"/>
                                        <p:tgtEl>
                                          <p:spTgt spid="345"/>
                                        </p:tgtEl>
                                        <p:attrNameLst>
                                          <p:attrName>ppt_h</p:attrName>
                                        </p:attrNameLst>
                                      </p:cBhvr>
                                      <p:tavLst>
                                        <p:tav tm="0">
                                          <p:val>
                                            <p:fltVal val="0"/>
                                          </p:val>
                                        </p:tav>
                                        <p:tav tm="100000">
                                          <p:val>
                                            <p:strVal val="#ppt_h"/>
                                          </p:val>
                                        </p:tav>
                                      </p:tavLst>
                                    </p:anim>
                                    <p:animEffect transition="in" filter="fade">
                                      <p:cBhvr>
                                        <p:cTn id="1255" dur="10"/>
                                        <p:tgtEl>
                                          <p:spTgt spid="345"/>
                                        </p:tgtEl>
                                      </p:cBhvr>
                                    </p:animEffect>
                                  </p:childTnLst>
                                </p:cTn>
                              </p:par>
                            </p:childTnLst>
                          </p:cTn>
                        </p:par>
                        <p:par>
                          <p:cTn id="1256" fill="hold">
                            <p:stCondLst>
                              <p:cond delay="1430"/>
                            </p:stCondLst>
                            <p:childTnLst>
                              <p:par>
                                <p:cTn id="1257" presetID="53" presetClass="entr" presetSubtype="16" fill="hold" grpId="0" nodeType="afterEffect">
                                  <p:stCondLst>
                                    <p:cond delay="0"/>
                                  </p:stCondLst>
                                  <p:childTnLst>
                                    <p:set>
                                      <p:cBhvr>
                                        <p:cTn id="1258" dur="1" fill="hold">
                                          <p:stCondLst>
                                            <p:cond delay="0"/>
                                          </p:stCondLst>
                                        </p:cTn>
                                        <p:tgtEl>
                                          <p:spTgt spid="347"/>
                                        </p:tgtEl>
                                        <p:attrNameLst>
                                          <p:attrName>style.visibility</p:attrName>
                                        </p:attrNameLst>
                                      </p:cBhvr>
                                      <p:to>
                                        <p:strVal val="visible"/>
                                      </p:to>
                                    </p:set>
                                    <p:anim calcmode="lin" valueType="num">
                                      <p:cBhvr>
                                        <p:cTn id="1259" dur="10" fill="hold"/>
                                        <p:tgtEl>
                                          <p:spTgt spid="347"/>
                                        </p:tgtEl>
                                        <p:attrNameLst>
                                          <p:attrName>ppt_w</p:attrName>
                                        </p:attrNameLst>
                                      </p:cBhvr>
                                      <p:tavLst>
                                        <p:tav tm="0">
                                          <p:val>
                                            <p:fltVal val="0"/>
                                          </p:val>
                                        </p:tav>
                                        <p:tav tm="100000">
                                          <p:val>
                                            <p:strVal val="#ppt_w"/>
                                          </p:val>
                                        </p:tav>
                                      </p:tavLst>
                                    </p:anim>
                                    <p:anim calcmode="lin" valueType="num">
                                      <p:cBhvr>
                                        <p:cTn id="1260" dur="10" fill="hold"/>
                                        <p:tgtEl>
                                          <p:spTgt spid="347"/>
                                        </p:tgtEl>
                                        <p:attrNameLst>
                                          <p:attrName>ppt_h</p:attrName>
                                        </p:attrNameLst>
                                      </p:cBhvr>
                                      <p:tavLst>
                                        <p:tav tm="0">
                                          <p:val>
                                            <p:fltVal val="0"/>
                                          </p:val>
                                        </p:tav>
                                        <p:tav tm="100000">
                                          <p:val>
                                            <p:strVal val="#ppt_h"/>
                                          </p:val>
                                        </p:tav>
                                      </p:tavLst>
                                    </p:anim>
                                    <p:animEffect transition="in" filter="fade">
                                      <p:cBhvr>
                                        <p:cTn id="1261" dur="10"/>
                                        <p:tgtEl>
                                          <p:spTgt spid="347"/>
                                        </p:tgtEl>
                                      </p:cBhvr>
                                    </p:animEffect>
                                  </p:childTnLst>
                                </p:cTn>
                              </p:par>
                            </p:childTnLst>
                          </p:cTn>
                        </p:par>
                        <p:par>
                          <p:cTn id="1262" fill="hold">
                            <p:stCondLst>
                              <p:cond delay="1440"/>
                            </p:stCondLst>
                            <p:childTnLst>
                              <p:par>
                                <p:cTn id="1263" presetID="53" presetClass="entr" presetSubtype="16" fill="hold" grpId="0" nodeType="afterEffect">
                                  <p:stCondLst>
                                    <p:cond delay="0"/>
                                  </p:stCondLst>
                                  <p:childTnLst>
                                    <p:set>
                                      <p:cBhvr>
                                        <p:cTn id="1264" dur="1" fill="hold">
                                          <p:stCondLst>
                                            <p:cond delay="0"/>
                                          </p:stCondLst>
                                        </p:cTn>
                                        <p:tgtEl>
                                          <p:spTgt spid="349"/>
                                        </p:tgtEl>
                                        <p:attrNameLst>
                                          <p:attrName>style.visibility</p:attrName>
                                        </p:attrNameLst>
                                      </p:cBhvr>
                                      <p:to>
                                        <p:strVal val="visible"/>
                                      </p:to>
                                    </p:set>
                                    <p:anim calcmode="lin" valueType="num">
                                      <p:cBhvr>
                                        <p:cTn id="1265" dur="10" fill="hold"/>
                                        <p:tgtEl>
                                          <p:spTgt spid="349"/>
                                        </p:tgtEl>
                                        <p:attrNameLst>
                                          <p:attrName>ppt_w</p:attrName>
                                        </p:attrNameLst>
                                      </p:cBhvr>
                                      <p:tavLst>
                                        <p:tav tm="0">
                                          <p:val>
                                            <p:fltVal val="0"/>
                                          </p:val>
                                        </p:tav>
                                        <p:tav tm="100000">
                                          <p:val>
                                            <p:strVal val="#ppt_w"/>
                                          </p:val>
                                        </p:tav>
                                      </p:tavLst>
                                    </p:anim>
                                    <p:anim calcmode="lin" valueType="num">
                                      <p:cBhvr>
                                        <p:cTn id="1266" dur="10" fill="hold"/>
                                        <p:tgtEl>
                                          <p:spTgt spid="349"/>
                                        </p:tgtEl>
                                        <p:attrNameLst>
                                          <p:attrName>ppt_h</p:attrName>
                                        </p:attrNameLst>
                                      </p:cBhvr>
                                      <p:tavLst>
                                        <p:tav tm="0">
                                          <p:val>
                                            <p:fltVal val="0"/>
                                          </p:val>
                                        </p:tav>
                                        <p:tav tm="100000">
                                          <p:val>
                                            <p:strVal val="#ppt_h"/>
                                          </p:val>
                                        </p:tav>
                                      </p:tavLst>
                                    </p:anim>
                                    <p:animEffect transition="in" filter="fade">
                                      <p:cBhvr>
                                        <p:cTn id="1267" dur="10"/>
                                        <p:tgtEl>
                                          <p:spTgt spid="349"/>
                                        </p:tgtEl>
                                      </p:cBhvr>
                                    </p:animEffect>
                                  </p:childTnLst>
                                </p:cTn>
                              </p:par>
                            </p:childTnLst>
                          </p:cTn>
                        </p:par>
                        <p:par>
                          <p:cTn id="1268" fill="hold">
                            <p:stCondLst>
                              <p:cond delay="1450"/>
                            </p:stCondLst>
                            <p:childTnLst>
                              <p:par>
                                <p:cTn id="1269" presetID="53" presetClass="entr" presetSubtype="16" fill="hold" grpId="0" nodeType="afterEffect">
                                  <p:stCondLst>
                                    <p:cond delay="0"/>
                                  </p:stCondLst>
                                  <p:childTnLst>
                                    <p:set>
                                      <p:cBhvr>
                                        <p:cTn id="1270" dur="1" fill="hold">
                                          <p:stCondLst>
                                            <p:cond delay="0"/>
                                          </p:stCondLst>
                                        </p:cTn>
                                        <p:tgtEl>
                                          <p:spTgt spid="350"/>
                                        </p:tgtEl>
                                        <p:attrNameLst>
                                          <p:attrName>style.visibility</p:attrName>
                                        </p:attrNameLst>
                                      </p:cBhvr>
                                      <p:to>
                                        <p:strVal val="visible"/>
                                      </p:to>
                                    </p:set>
                                    <p:anim calcmode="lin" valueType="num">
                                      <p:cBhvr>
                                        <p:cTn id="1271" dur="10" fill="hold"/>
                                        <p:tgtEl>
                                          <p:spTgt spid="350"/>
                                        </p:tgtEl>
                                        <p:attrNameLst>
                                          <p:attrName>ppt_w</p:attrName>
                                        </p:attrNameLst>
                                      </p:cBhvr>
                                      <p:tavLst>
                                        <p:tav tm="0">
                                          <p:val>
                                            <p:fltVal val="0"/>
                                          </p:val>
                                        </p:tav>
                                        <p:tav tm="100000">
                                          <p:val>
                                            <p:strVal val="#ppt_w"/>
                                          </p:val>
                                        </p:tav>
                                      </p:tavLst>
                                    </p:anim>
                                    <p:anim calcmode="lin" valueType="num">
                                      <p:cBhvr>
                                        <p:cTn id="1272" dur="10" fill="hold"/>
                                        <p:tgtEl>
                                          <p:spTgt spid="350"/>
                                        </p:tgtEl>
                                        <p:attrNameLst>
                                          <p:attrName>ppt_h</p:attrName>
                                        </p:attrNameLst>
                                      </p:cBhvr>
                                      <p:tavLst>
                                        <p:tav tm="0">
                                          <p:val>
                                            <p:fltVal val="0"/>
                                          </p:val>
                                        </p:tav>
                                        <p:tav tm="100000">
                                          <p:val>
                                            <p:strVal val="#ppt_h"/>
                                          </p:val>
                                        </p:tav>
                                      </p:tavLst>
                                    </p:anim>
                                    <p:animEffect transition="in" filter="fade">
                                      <p:cBhvr>
                                        <p:cTn id="1273" dur="10"/>
                                        <p:tgtEl>
                                          <p:spTgt spid="350"/>
                                        </p:tgtEl>
                                      </p:cBhvr>
                                    </p:animEffect>
                                  </p:childTnLst>
                                </p:cTn>
                              </p:par>
                            </p:childTnLst>
                          </p:cTn>
                        </p:par>
                        <p:par>
                          <p:cTn id="1274" fill="hold">
                            <p:stCondLst>
                              <p:cond delay="1460"/>
                            </p:stCondLst>
                            <p:childTnLst>
                              <p:par>
                                <p:cTn id="1275" presetID="53" presetClass="entr" presetSubtype="16" fill="hold" grpId="0" nodeType="afterEffect">
                                  <p:stCondLst>
                                    <p:cond delay="0"/>
                                  </p:stCondLst>
                                  <p:childTnLst>
                                    <p:set>
                                      <p:cBhvr>
                                        <p:cTn id="1276" dur="1" fill="hold">
                                          <p:stCondLst>
                                            <p:cond delay="0"/>
                                          </p:stCondLst>
                                        </p:cTn>
                                        <p:tgtEl>
                                          <p:spTgt spid="351"/>
                                        </p:tgtEl>
                                        <p:attrNameLst>
                                          <p:attrName>style.visibility</p:attrName>
                                        </p:attrNameLst>
                                      </p:cBhvr>
                                      <p:to>
                                        <p:strVal val="visible"/>
                                      </p:to>
                                    </p:set>
                                    <p:anim calcmode="lin" valueType="num">
                                      <p:cBhvr>
                                        <p:cTn id="1277" dur="10" fill="hold"/>
                                        <p:tgtEl>
                                          <p:spTgt spid="351"/>
                                        </p:tgtEl>
                                        <p:attrNameLst>
                                          <p:attrName>ppt_w</p:attrName>
                                        </p:attrNameLst>
                                      </p:cBhvr>
                                      <p:tavLst>
                                        <p:tav tm="0">
                                          <p:val>
                                            <p:fltVal val="0"/>
                                          </p:val>
                                        </p:tav>
                                        <p:tav tm="100000">
                                          <p:val>
                                            <p:strVal val="#ppt_w"/>
                                          </p:val>
                                        </p:tav>
                                      </p:tavLst>
                                    </p:anim>
                                    <p:anim calcmode="lin" valueType="num">
                                      <p:cBhvr>
                                        <p:cTn id="1278" dur="10" fill="hold"/>
                                        <p:tgtEl>
                                          <p:spTgt spid="351"/>
                                        </p:tgtEl>
                                        <p:attrNameLst>
                                          <p:attrName>ppt_h</p:attrName>
                                        </p:attrNameLst>
                                      </p:cBhvr>
                                      <p:tavLst>
                                        <p:tav tm="0">
                                          <p:val>
                                            <p:fltVal val="0"/>
                                          </p:val>
                                        </p:tav>
                                        <p:tav tm="100000">
                                          <p:val>
                                            <p:strVal val="#ppt_h"/>
                                          </p:val>
                                        </p:tav>
                                      </p:tavLst>
                                    </p:anim>
                                    <p:animEffect transition="in" filter="fade">
                                      <p:cBhvr>
                                        <p:cTn id="1279" dur="10"/>
                                        <p:tgtEl>
                                          <p:spTgt spid="351"/>
                                        </p:tgtEl>
                                      </p:cBhvr>
                                    </p:animEffect>
                                  </p:childTnLst>
                                </p:cTn>
                              </p:par>
                            </p:childTnLst>
                          </p:cTn>
                        </p:par>
                        <p:par>
                          <p:cTn id="1280" fill="hold">
                            <p:stCondLst>
                              <p:cond delay="1470"/>
                            </p:stCondLst>
                            <p:childTnLst>
                              <p:par>
                                <p:cTn id="1281" presetID="53" presetClass="entr" presetSubtype="16" fill="hold" grpId="0" nodeType="afterEffect">
                                  <p:stCondLst>
                                    <p:cond delay="0"/>
                                  </p:stCondLst>
                                  <p:childTnLst>
                                    <p:set>
                                      <p:cBhvr>
                                        <p:cTn id="1282" dur="1" fill="hold">
                                          <p:stCondLst>
                                            <p:cond delay="0"/>
                                          </p:stCondLst>
                                        </p:cTn>
                                        <p:tgtEl>
                                          <p:spTgt spid="352"/>
                                        </p:tgtEl>
                                        <p:attrNameLst>
                                          <p:attrName>style.visibility</p:attrName>
                                        </p:attrNameLst>
                                      </p:cBhvr>
                                      <p:to>
                                        <p:strVal val="visible"/>
                                      </p:to>
                                    </p:set>
                                    <p:anim calcmode="lin" valueType="num">
                                      <p:cBhvr>
                                        <p:cTn id="1283" dur="10" fill="hold"/>
                                        <p:tgtEl>
                                          <p:spTgt spid="352"/>
                                        </p:tgtEl>
                                        <p:attrNameLst>
                                          <p:attrName>ppt_w</p:attrName>
                                        </p:attrNameLst>
                                      </p:cBhvr>
                                      <p:tavLst>
                                        <p:tav tm="0">
                                          <p:val>
                                            <p:fltVal val="0"/>
                                          </p:val>
                                        </p:tav>
                                        <p:tav tm="100000">
                                          <p:val>
                                            <p:strVal val="#ppt_w"/>
                                          </p:val>
                                        </p:tav>
                                      </p:tavLst>
                                    </p:anim>
                                    <p:anim calcmode="lin" valueType="num">
                                      <p:cBhvr>
                                        <p:cTn id="1284" dur="10" fill="hold"/>
                                        <p:tgtEl>
                                          <p:spTgt spid="352"/>
                                        </p:tgtEl>
                                        <p:attrNameLst>
                                          <p:attrName>ppt_h</p:attrName>
                                        </p:attrNameLst>
                                      </p:cBhvr>
                                      <p:tavLst>
                                        <p:tav tm="0">
                                          <p:val>
                                            <p:fltVal val="0"/>
                                          </p:val>
                                        </p:tav>
                                        <p:tav tm="100000">
                                          <p:val>
                                            <p:strVal val="#ppt_h"/>
                                          </p:val>
                                        </p:tav>
                                      </p:tavLst>
                                    </p:anim>
                                    <p:animEffect transition="in" filter="fade">
                                      <p:cBhvr>
                                        <p:cTn id="1285" dur="10"/>
                                        <p:tgtEl>
                                          <p:spTgt spid="352"/>
                                        </p:tgtEl>
                                      </p:cBhvr>
                                    </p:animEffect>
                                  </p:childTnLst>
                                </p:cTn>
                              </p:par>
                            </p:childTnLst>
                          </p:cTn>
                        </p:par>
                        <p:par>
                          <p:cTn id="1286" fill="hold">
                            <p:stCondLst>
                              <p:cond delay="1480"/>
                            </p:stCondLst>
                            <p:childTnLst>
                              <p:par>
                                <p:cTn id="1287" presetID="53" presetClass="entr" presetSubtype="16" fill="hold" grpId="0" nodeType="afterEffect">
                                  <p:stCondLst>
                                    <p:cond delay="0"/>
                                  </p:stCondLst>
                                  <p:childTnLst>
                                    <p:set>
                                      <p:cBhvr>
                                        <p:cTn id="1288" dur="1" fill="hold">
                                          <p:stCondLst>
                                            <p:cond delay="0"/>
                                          </p:stCondLst>
                                        </p:cTn>
                                        <p:tgtEl>
                                          <p:spTgt spid="353"/>
                                        </p:tgtEl>
                                        <p:attrNameLst>
                                          <p:attrName>style.visibility</p:attrName>
                                        </p:attrNameLst>
                                      </p:cBhvr>
                                      <p:to>
                                        <p:strVal val="visible"/>
                                      </p:to>
                                    </p:set>
                                    <p:anim calcmode="lin" valueType="num">
                                      <p:cBhvr>
                                        <p:cTn id="1289" dur="10" fill="hold"/>
                                        <p:tgtEl>
                                          <p:spTgt spid="353"/>
                                        </p:tgtEl>
                                        <p:attrNameLst>
                                          <p:attrName>ppt_w</p:attrName>
                                        </p:attrNameLst>
                                      </p:cBhvr>
                                      <p:tavLst>
                                        <p:tav tm="0">
                                          <p:val>
                                            <p:fltVal val="0"/>
                                          </p:val>
                                        </p:tav>
                                        <p:tav tm="100000">
                                          <p:val>
                                            <p:strVal val="#ppt_w"/>
                                          </p:val>
                                        </p:tav>
                                      </p:tavLst>
                                    </p:anim>
                                    <p:anim calcmode="lin" valueType="num">
                                      <p:cBhvr>
                                        <p:cTn id="1290" dur="10" fill="hold"/>
                                        <p:tgtEl>
                                          <p:spTgt spid="353"/>
                                        </p:tgtEl>
                                        <p:attrNameLst>
                                          <p:attrName>ppt_h</p:attrName>
                                        </p:attrNameLst>
                                      </p:cBhvr>
                                      <p:tavLst>
                                        <p:tav tm="0">
                                          <p:val>
                                            <p:fltVal val="0"/>
                                          </p:val>
                                        </p:tav>
                                        <p:tav tm="100000">
                                          <p:val>
                                            <p:strVal val="#ppt_h"/>
                                          </p:val>
                                        </p:tav>
                                      </p:tavLst>
                                    </p:anim>
                                    <p:animEffect transition="in" filter="fade">
                                      <p:cBhvr>
                                        <p:cTn id="1291" dur="10"/>
                                        <p:tgtEl>
                                          <p:spTgt spid="353"/>
                                        </p:tgtEl>
                                      </p:cBhvr>
                                    </p:animEffect>
                                  </p:childTnLst>
                                </p:cTn>
                              </p:par>
                            </p:childTnLst>
                          </p:cTn>
                        </p:par>
                        <p:par>
                          <p:cTn id="1292" fill="hold">
                            <p:stCondLst>
                              <p:cond delay="1490"/>
                            </p:stCondLst>
                            <p:childTnLst>
                              <p:par>
                                <p:cTn id="1293" presetID="53" presetClass="entr" presetSubtype="16" fill="hold" grpId="0" nodeType="afterEffect">
                                  <p:stCondLst>
                                    <p:cond delay="0"/>
                                  </p:stCondLst>
                                  <p:childTnLst>
                                    <p:set>
                                      <p:cBhvr>
                                        <p:cTn id="1294" dur="1" fill="hold">
                                          <p:stCondLst>
                                            <p:cond delay="0"/>
                                          </p:stCondLst>
                                        </p:cTn>
                                        <p:tgtEl>
                                          <p:spTgt spid="354"/>
                                        </p:tgtEl>
                                        <p:attrNameLst>
                                          <p:attrName>style.visibility</p:attrName>
                                        </p:attrNameLst>
                                      </p:cBhvr>
                                      <p:to>
                                        <p:strVal val="visible"/>
                                      </p:to>
                                    </p:set>
                                    <p:anim calcmode="lin" valueType="num">
                                      <p:cBhvr>
                                        <p:cTn id="1295" dur="10" fill="hold"/>
                                        <p:tgtEl>
                                          <p:spTgt spid="354"/>
                                        </p:tgtEl>
                                        <p:attrNameLst>
                                          <p:attrName>ppt_w</p:attrName>
                                        </p:attrNameLst>
                                      </p:cBhvr>
                                      <p:tavLst>
                                        <p:tav tm="0">
                                          <p:val>
                                            <p:fltVal val="0"/>
                                          </p:val>
                                        </p:tav>
                                        <p:tav tm="100000">
                                          <p:val>
                                            <p:strVal val="#ppt_w"/>
                                          </p:val>
                                        </p:tav>
                                      </p:tavLst>
                                    </p:anim>
                                    <p:anim calcmode="lin" valueType="num">
                                      <p:cBhvr>
                                        <p:cTn id="1296" dur="10" fill="hold"/>
                                        <p:tgtEl>
                                          <p:spTgt spid="354"/>
                                        </p:tgtEl>
                                        <p:attrNameLst>
                                          <p:attrName>ppt_h</p:attrName>
                                        </p:attrNameLst>
                                      </p:cBhvr>
                                      <p:tavLst>
                                        <p:tav tm="0">
                                          <p:val>
                                            <p:fltVal val="0"/>
                                          </p:val>
                                        </p:tav>
                                        <p:tav tm="100000">
                                          <p:val>
                                            <p:strVal val="#ppt_h"/>
                                          </p:val>
                                        </p:tav>
                                      </p:tavLst>
                                    </p:anim>
                                    <p:animEffect transition="in" filter="fade">
                                      <p:cBhvr>
                                        <p:cTn id="1297" dur="10"/>
                                        <p:tgtEl>
                                          <p:spTgt spid="354"/>
                                        </p:tgtEl>
                                      </p:cBhvr>
                                    </p:animEffect>
                                  </p:childTnLst>
                                </p:cTn>
                              </p:par>
                            </p:childTnLst>
                          </p:cTn>
                        </p:par>
                        <p:par>
                          <p:cTn id="1298" fill="hold">
                            <p:stCondLst>
                              <p:cond delay="1500"/>
                            </p:stCondLst>
                            <p:childTnLst>
                              <p:par>
                                <p:cTn id="1299" presetID="53" presetClass="entr" presetSubtype="16" fill="hold" grpId="0" nodeType="afterEffect">
                                  <p:stCondLst>
                                    <p:cond delay="0"/>
                                  </p:stCondLst>
                                  <p:childTnLst>
                                    <p:set>
                                      <p:cBhvr>
                                        <p:cTn id="1300" dur="1" fill="hold">
                                          <p:stCondLst>
                                            <p:cond delay="0"/>
                                          </p:stCondLst>
                                        </p:cTn>
                                        <p:tgtEl>
                                          <p:spTgt spid="355"/>
                                        </p:tgtEl>
                                        <p:attrNameLst>
                                          <p:attrName>style.visibility</p:attrName>
                                        </p:attrNameLst>
                                      </p:cBhvr>
                                      <p:to>
                                        <p:strVal val="visible"/>
                                      </p:to>
                                    </p:set>
                                    <p:anim calcmode="lin" valueType="num">
                                      <p:cBhvr>
                                        <p:cTn id="1301" dur="10" fill="hold"/>
                                        <p:tgtEl>
                                          <p:spTgt spid="355"/>
                                        </p:tgtEl>
                                        <p:attrNameLst>
                                          <p:attrName>ppt_w</p:attrName>
                                        </p:attrNameLst>
                                      </p:cBhvr>
                                      <p:tavLst>
                                        <p:tav tm="0">
                                          <p:val>
                                            <p:fltVal val="0"/>
                                          </p:val>
                                        </p:tav>
                                        <p:tav tm="100000">
                                          <p:val>
                                            <p:strVal val="#ppt_w"/>
                                          </p:val>
                                        </p:tav>
                                      </p:tavLst>
                                    </p:anim>
                                    <p:anim calcmode="lin" valueType="num">
                                      <p:cBhvr>
                                        <p:cTn id="1302" dur="10" fill="hold"/>
                                        <p:tgtEl>
                                          <p:spTgt spid="355"/>
                                        </p:tgtEl>
                                        <p:attrNameLst>
                                          <p:attrName>ppt_h</p:attrName>
                                        </p:attrNameLst>
                                      </p:cBhvr>
                                      <p:tavLst>
                                        <p:tav tm="0">
                                          <p:val>
                                            <p:fltVal val="0"/>
                                          </p:val>
                                        </p:tav>
                                        <p:tav tm="100000">
                                          <p:val>
                                            <p:strVal val="#ppt_h"/>
                                          </p:val>
                                        </p:tav>
                                      </p:tavLst>
                                    </p:anim>
                                    <p:animEffect transition="in" filter="fade">
                                      <p:cBhvr>
                                        <p:cTn id="1303" dur="10"/>
                                        <p:tgtEl>
                                          <p:spTgt spid="355"/>
                                        </p:tgtEl>
                                      </p:cBhvr>
                                    </p:animEffect>
                                  </p:childTnLst>
                                </p:cTn>
                              </p:par>
                            </p:childTnLst>
                          </p:cTn>
                        </p:par>
                        <p:par>
                          <p:cTn id="1304" fill="hold">
                            <p:stCondLst>
                              <p:cond delay="1510"/>
                            </p:stCondLst>
                            <p:childTnLst>
                              <p:par>
                                <p:cTn id="1305" presetID="53" presetClass="entr" presetSubtype="16" fill="hold" grpId="0" nodeType="afterEffect">
                                  <p:stCondLst>
                                    <p:cond delay="0"/>
                                  </p:stCondLst>
                                  <p:childTnLst>
                                    <p:set>
                                      <p:cBhvr>
                                        <p:cTn id="1306" dur="1" fill="hold">
                                          <p:stCondLst>
                                            <p:cond delay="0"/>
                                          </p:stCondLst>
                                        </p:cTn>
                                        <p:tgtEl>
                                          <p:spTgt spid="356"/>
                                        </p:tgtEl>
                                        <p:attrNameLst>
                                          <p:attrName>style.visibility</p:attrName>
                                        </p:attrNameLst>
                                      </p:cBhvr>
                                      <p:to>
                                        <p:strVal val="visible"/>
                                      </p:to>
                                    </p:set>
                                    <p:anim calcmode="lin" valueType="num">
                                      <p:cBhvr>
                                        <p:cTn id="1307" dur="10" fill="hold"/>
                                        <p:tgtEl>
                                          <p:spTgt spid="356"/>
                                        </p:tgtEl>
                                        <p:attrNameLst>
                                          <p:attrName>ppt_w</p:attrName>
                                        </p:attrNameLst>
                                      </p:cBhvr>
                                      <p:tavLst>
                                        <p:tav tm="0">
                                          <p:val>
                                            <p:fltVal val="0"/>
                                          </p:val>
                                        </p:tav>
                                        <p:tav tm="100000">
                                          <p:val>
                                            <p:strVal val="#ppt_w"/>
                                          </p:val>
                                        </p:tav>
                                      </p:tavLst>
                                    </p:anim>
                                    <p:anim calcmode="lin" valueType="num">
                                      <p:cBhvr>
                                        <p:cTn id="1308" dur="10" fill="hold"/>
                                        <p:tgtEl>
                                          <p:spTgt spid="356"/>
                                        </p:tgtEl>
                                        <p:attrNameLst>
                                          <p:attrName>ppt_h</p:attrName>
                                        </p:attrNameLst>
                                      </p:cBhvr>
                                      <p:tavLst>
                                        <p:tav tm="0">
                                          <p:val>
                                            <p:fltVal val="0"/>
                                          </p:val>
                                        </p:tav>
                                        <p:tav tm="100000">
                                          <p:val>
                                            <p:strVal val="#ppt_h"/>
                                          </p:val>
                                        </p:tav>
                                      </p:tavLst>
                                    </p:anim>
                                    <p:animEffect transition="in" filter="fade">
                                      <p:cBhvr>
                                        <p:cTn id="1309" dur="10"/>
                                        <p:tgtEl>
                                          <p:spTgt spid="356"/>
                                        </p:tgtEl>
                                      </p:cBhvr>
                                    </p:animEffect>
                                  </p:childTnLst>
                                </p:cTn>
                              </p:par>
                            </p:childTnLst>
                          </p:cTn>
                        </p:par>
                        <p:par>
                          <p:cTn id="1310" fill="hold">
                            <p:stCondLst>
                              <p:cond delay="1520"/>
                            </p:stCondLst>
                            <p:childTnLst>
                              <p:par>
                                <p:cTn id="1311" presetID="53" presetClass="entr" presetSubtype="16" fill="hold" grpId="0" nodeType="afterEffect">
                                  <p:stCondLst>
                                    <p:cond delay="0"/>
                                  </p:stCondLst>
                                  <p:childTnLst>
                                    <p:set>
                                      <p:cBhvr>
                                        <p:cTn id="1312" dur="1" fill="hold">
                                          <p:stCondLst>
                                            <p:cond delay="0"/>
                                          </p:stCondLst>
                                        </p:cTn>
                                        <p:tgtEl>
                                          <p:spTgt spid="357"/>
                                        </p:tgtEl>
                                        <p:attrNameLst>
                                          <p:attrName>style.visibility</p:attrName>
                                        </p:attrNameLst>
                                      </p:cBhvr>
                                      <p:to>
                                        <p:strVal val="visible"/>
                                      </p:to>
                                    </p:set>
                                    <p:anim calcmode="lin" valueType="num">
                                      <p:cBhvr>
                                        <p:cTn id="1313" dur="10" fill="hold"/>
                                        <p:tgtEl>
                                          <p:spTgt spid="357"/>
                                        </p:tgtEl>
                                        <p:attrNameLst>
                                          <p:attrName>ppt_w</p:attrName>
                                        </p:attrNameLst>
                                      </p:cBhvr>
                                      <p:tavLst>
                                        <p:tav tm="0">
                                          <p:val>
                                            <p:fltVal val="0"/>
                                          </p:val>
                                        </p:tav>
                                        <p:tav tm="100000">
                                          <p:val>
                                            <p:strVal val="#ppt_w"/>
                                          </p:val>
                                        </p:tav>
                                      </p:tavLst>
                                    </p:anim>
                                    <p:anim calcmode="lin" valueType="num">
                                      <p:cBhvr>
                                        <p:cTn id="1314" dur="10" fill="hold"/>
                                        <p:tgtEl>
                                          <p:spTgt spid="357"/>
                                        </p:tgtEl>
                                        <p:attrNameLst>
                                          <p:attrName>ppt_h</p:attrName>
                                        </p:attrNameLst>
                                      </p:cBhvr>
                                      <p:tavLst>
                                        <p:tav tm="0">
                                          <p:val>
                                            <p:fltVal val="0"/>
                                          </p:val>
                                        </p:tav>
                                        <p:tav tm="100000">
                                          <p:val>
                                            <p:strVal val="#ppt_h"/>
                                          </p:val>
                                        </p:tav>
                                      </p:tavLst>
                                    </p:anim>
                                    <p:animEffect transition="in" filter="fade">
                                      <p:cBhvr>
                                        <p:cTn id="1315" dur="10"/>
                                        <p:tgtEl>
                                          <p:spTgt spid="357"/>
                                        </p:tgtEl>
                                      </p:cBhvr>
                                    </p:animEffect>
                                  </p:childTnLst>
                                </p:cTn>
                              </p:par>
                            </p:childTnLst>
                          </p:cTn>
                        </p:par>
                        <p:par>
                          <p:cTn id="1316" fill="hold">
                            <p:stCondLst>
                              <p:cond delay="1530"/>
                            </p:stCondLst>
                            <p:childTnLst>
                              <p:par>
                                <p:cTn id="1317" presetID="53" presetClass="entr" presetSubtype="16" fill="hold" grpId="0" nodeType="afterEffect">
                                  <p:stCondLst>
                                    <p:cond delay="0"/>
                                  </p:stCondLst>
                                  <p:childTnLst>
                                    <p:set>
                                      <p:cBhvr>
                                        <p:cTn id="1318" dur="1" fill="hold">
                                          <p:stCondLst>
                                            <p:cond delay="0"/>
                                          </p:stCondLst>
                                        </p:cTn>
                                        <p:tgtEl>
                                          <p:spTgt spid="358"/>
                                        </p:tgtEl>
                                        <p:attrNameLst>
                                          <p:attrName>style.visibility</p:attrName>
                                        </p:attrNameLst>
                                      </p:cBhvr>
                                      <p:to>
                                        <p:strVal val="visible"/>
                                      </p:to>
                                    </p:set>
                                    <p:anim calcmode="lin" valueType="num">
                                      <p:cBhvr>
                                        <p:cTn id="1319" dur="10" fill="hold"/>
                                        <p:tgtEl>
                                          <p:spTgt spid="358"/>
                                        </p:tgtEl>
                                        <p:attrNameLst>
                                          <p:attrName>ppt_w</p:attrName>
                                        </p:attrNameLst>
                                      </p:cBhvr>
                                      <p:tavLst>
                                        <p:tav tm="0">
                                          <p:val>
                                            <p:fltVal val="0"/>
                                          </p:val>
                                        </p:tav>
                                        <p:tav tm="100000">
                                          <p:val>
                                            <p:strVal val="#ppt_w"/>
                                          </p:val>
                                        </p:tav>
                                      </p:tavLst>
                                    </p:anim>
                                    <p:anim calcmode="lin" valueType="num">
                                      <p:cBhvr>
                                        <p:cTn id="1320" dur="10" fill="hold"/>
                                        <p:tgtEl>
                                          <p:spTgt spid="358"/>
                                        </p:tgtEl>
                                        <p:attrNameLst>
                                          <p:attrName>ppt_h</p:attrName>
                                        </p:attrNameLst>
                                      </p:cBhvr>
                                      <p:tavLst>
                                        <p:tav tm="0">
                                          <p:val>
                                            <p:fltVal val="0"/>
                                          </p:val>
                                        </p:tav>
                                        <p:tav tm="100000">
                                          <p:val>
                                            <p:strVal val="#ppt_h"/>
                                          </p:val>
                                        </p:tav>
                                      </p:tavLst>
                                    </p:anim>
                                    <p:animEffect transition="in" filter="fade">
                                      <p:cBhvr>
                                        <p:cTn id="1321" dur="10"/>
                                        <p:tgtEl>
                                          <p:spTgt spid="358"/>
                                        </p:tgtEl>
                                      </p:cBhvr>
                                    </p:animEffect>
                                  </p:childTnLst>
                                </p:cTn>
                              </p:par>
                            </p:childTnLst>
                          </p:cTn>
                        </p:par>
                        <p:par>
                          <p:cTn id="1322" fill="hold">
                            <p:stCondLst>
                              <p:cond delay="1540"/>
                            </p:stCondLst>
                            <p:childTnLst>
                              <p:par>
                                <p:cTn id="1323" presetID="53" presetClass="entr" presetSubtype="16" fill="hold" grpId="0" nodeType="afterEffect">
                                  <p:stCondLst>
                                    <p:cond delay="0"/>
                                  </p:stCondLst>
                                  <p:childTnLst>
                                    <p:set>
                                      <p:cBhvr>
                                        <p:cTn id="1324" dur="1" fill="hold">
                                          <p:stCondLst>
                                            <p:cond delay="0"/>
                                          </p:stCondLst>
                                        </p:cTn>
                                        <p:tgtEl>
                                          <p:spTgt spid="359"/>
                                        </p:tgtEl>
                                        <p:attrNameLst>
                                          <p:attrName>style.visibility</p:attrName>
                                        </p:attrNameLst>
                                      </p:cBhvr>
                                      <p:to>
                                        <p:strVal val="visible"/>
                                      </p:to>
                                    </p:set>
                                    <p:anim calcmode="lin" valueType="num">
                                      <p:cBhvr>
                                        <p:cTn id="1325" dur="10" fill="hold"/>
                                        <p:tgtEl>
                                          <p:spTgt spid="359"/>
                                        </p:tgtEl>
                                        <p:attrNameLst>
                                          <p:attrName>ppt_w</p:attrName>
                                        </p:attrNameLst>
                                      </p:cBhvr>
                                      <p:tavLst>
                                        <p:tav tm="0">
                                          <p:val>
                                            <p:fltVal val="0"/>
                                          </p:val>
                                        </p:tav>
                                        <p:tav tm="100000">
                                          <p:val>
                                            <p:strVal val="#ppt_w"/>
                                          </p:val>
                                        </p:tav>
                                      </p:tavLst>
                                    </p:anim>
                                    <p:anim calcmode="lin" valueType="num">
                                      <p:cBhvr>
                                        <p:cTn id="1326" dur="10" fill="hold"/>
                                        <p:tgtEl>
                                          <p:spTgt spid="359"/>
                                        </p:tgtEl>
                                        <p:attrNameLst>
                                          <p:attrName>ppt_h</p:attrName>
                                        </p:attrNameLst>
                                      </p:cBhvr>
                                      <p:tavLst>
                                        <p:tav tm="0">
                                          <p:val>
                                            <p:fltVal val="0"/>
                                          </p:val>
                                        </p:tav>
                                        <p:tav tm="100000">
                                          <p:val>
                                            <p:strVal val="#ppt_h"/>
                                          </p:val>
                                        </p:tav>
                                      </p:tavLst>
                                    </p:anim>
                                    <p:animEffect transition="in" filter="fade">
                                      <p:cBhvr>
                                        <p:cTn id="1327" dur="10"/>
                                        <p:tgtEl>
                                          <p:spTgt spid="359"/>
                                        </p:tgtEl>
                                      </p:cBhvr>
                                    </p:animEffect>
                                  </p:childTnLst>
                                </p:cTn>
                              </p:par>
                            </p:childTnLst>
                          </p:cTn>
                        </p:par>
                        <p:par>
                          <p:cTn id="1328" fill="hold">
                            <p:stCondLst>
                              <p:cond delay="1550"/>
                            </p:stCondLst>
                            <p:childTnLst>
                              <p:par>
                                <p:cTn id="1329" presetID="53" presetClass="entr" presetSubtype="16" fill="hold" grpId="0" nodeType="afterEffect">
                                  <p:stCondLst>
                                    <p:cond delay="0"/>
                                  </p:stCondLst>
                                  <p:childTnLst>
                                    <p:set>
                                      <p:cBhvr>
                                        <p:cTn id="1330" dur="1" fill="hold">
                                          <p:stCondLst>
                                            <p:cond delay="0"/>
                                          </p:stCondLst>
                                        </p:cTn>
                                        <p:tgtEl>
                                          <p:spTgt spid="361"/>
                                        </p:tgtEl>
                                        <p:attrNameLst>
                                          <p:attrName>style.visibility</p:attrName>
                                        </p:attrNameLst>
                                      </p:cBhvr>
                                      <p:to>
                                        <p:strVal val="visible"/>
                                      </p:to>
                                    </p:set>
                                    <p:anim calcmode="lin" valueType="num">
                                      <p:cBhvr>
                                        <p:cTn id="1331" dur="10" fill="hold"/>
                                        <p:tgtEl>
                                          <p:spTgt spid="361"/>
                                        </p:tgtEl>
                                        <p:attrNameLst>
                                          <p:attrName>ppt_w</p:attrName>
                                        </p:attrNameLst>
                                      </p:cBhvr>
                                      <p:tavLst>
                                        <p:tav tm="0">
                                          <p:val>
                                            <p:fltVal val="0"/>
                                          </p:val>
                                        </p:tav>
                                        <p:tav tm="100000">
                                          <p:val>
                                            <p:strVal val="#ppt_w"/>
                                          </p:val>
                                        </p:tav>
                                      </p:tavLst>
                                    </p:anim>
                                    <p:anim calcmode="lin" valueType="num">
                                      <p:cBhvr>
                                        <p:cTn id="1332" dur="10" fill="hold"/>
                                        <p:tgtEl>
                                          <p:spTgt spid="361"/>
                                        </p:tgtEl>
                                        <p:attrNameLst>
                                          <p:attrName>ppt_h</p:attrName>
                                        </p:attrNameLst>
                                      </p:cBhvr>
                                      <p:tavLst>
                                        <p:tav tm="0">
                                          <p:val>
                                            <p:fltVal val="0"/>
                                          </p:val>
                                        </p:tav>
                                        <p:tav tm="100000">
                                          <p:val>
                                            <p:strVal val="#ppt_h"/>
                                          </p:val>
                                        </p:tav>
                                      </p:tavLst>
                                    </p:anim>
                                    <p:animEffect transition="in" filter="fade">
                                      <p:cBhvr>
                                        <p:cTn id="1333" dur="10"/>
                                        <p:tgtEl>
                                          <p:spTgt spid="361"/>
                                        </p:tgtEl>
                                      </p:cBhvr>
                                    </p:animEffect>
                                  </p:childTnLst>
                                </p:cTn>
                              </p:par>
                            </p:childTnLst>
                          </p:cTn>
                        </p:par>
                        <p:par>
                          <p:cTn id="1334" fill="hold">
                            <p:stCondLst>
                              <p:cond delay="1560"/>
                            </p:stCondLst>
                            <p:childTnLst>
                              <p:par>
                                <p:cTn id="1335" presetID="53" presetClass="entr" presetSubtype="16" fill="hold" grpId="0" nodeType="afterEffect">
                                  <p:stCondLst>
                                    <p:cond delay="0"/>
                                  </p:stCondLst>
                                  <p:childTnLst>
                                    <p:set>
                                      <p:cBhvr>
                                        <p:cTn id="1336" dur="1" fill="hold">
                                          <p:stCondLst>
                                            <p:cond delay="0"/>
                                          </p:stCondLst>
                                        </p:cTn>
                                        <p:tgtEl>
                                          <p:spTgt spid="362"/>
                                        </p:tgtEl>
                                        <p:attrNameLst>
                                          <p:attrName>style.visibility</p:attrName>
                                        </p:attrNameLst>
                                      </p:cBhvr>
                                      <p:to>
                                        <p:strVal val="visible"/>
                                      </p:to>
                                    </p:set>
                                    <p:anim calcmode="lin" valueType="num">
                                      <p:cBhvr>
                                        <p:cTn id="1337" dur="10" fill="hold"/>
                                        <p:tgtEl>
                                          <p:spTgt spid="362"/>
                                        </p:tgtEl>
                                        <p:attrNameLst>
                                          <p:attrName>ppt_w</p:attrName>
                                        </p:attrNameLst>
                                      </p:cBhvr>
                                      <p:tavLst>
                                        <p:tav tm="0">
                                          <p:val>
                                            <p:fltVal val="0"/>
                                          </p:val>
                                        </p:tav>
                                        <p:tav tm="100000">
                                          <p:val>
                                            <p:strVal val="#ppt_w"/>
                                          </p:val>
                                        </p:tav>
                                      </p:tavLst>
                                    </p:anim>
                                    <p:anim calcmode="lin" valueType="num">
                                      <p:cBhvr>
                                        <p:cTn id="1338" dur="10" fill="hold"/>
                                        <p:tgtEl>
                                          <p:spTgt spid="362"/>
                                        </p:tgtEl>
                                        <p:attrNameLst>
                                          <p:attrName>ppt_h</p:attrName>
                                        </p:attrNameLst>
                                      </p:cBhvr>
                                      <p:tavLst>
                                        <p:tav tm="0">
                                          <p:val>
                                            <p:fltVal val="0"/>
                                          </p:val>
                                        </p:tav>
                                        <p:tav tm="100000">
                                          <p:val>
                                            <p:strVal val="#ppt_h"/>
                                          </p:val>
                                        </p:tav>
                                      </p:tavLst>
                                    </p:anim>
                                    <p:animEffect transition="in" filter="fade">
                                      <p:cBhvr>
                                        <p:cTn id="1339" dur="10"/>
                                        <p:tgtEl>
                                          <p:spTgt spid="362"/>
                                        </p:tgtEl>
                                      </p:cBhvr>
                                    </p:animEffect>
                                  </p:childTnLst>
                                </p:cTn>
                              </p:par>
                            </p:childTnLst>
                          </p:cTn>
                        </p:par>
                        <p:par>
                          <p:cTn id="1340" fill="hold">
                            <p:stCondLst>
                              <p:cond delay="1570"/>
                            </p:stCondLst>
                            <p:childTnLst>
                              <p:par>
                                <p:cTn id="1341" presetID="53" presetClass="entr" presetSubtype="16" fill="hold" grpId="0" nodeType="afterEffect">
                                  <p:stCondLst>
                                    <p:cond delay="0"/>
                                  </p:stCondLst>
                                  <p:childTnLst>
                                    <p:set>
                                      <p:cBhvr>
                                        <p:cTn id="1342" dur="1" fill="hold">
                                          <p:stCondLst>
                                            <p:cond delay="0"/>
                                          </p:stCondLst>
                                        </p:cTn>
                                        <p:tgtEl>
                                          <p:spTgt spid="363"/>
                                        </p:tgtEl>
                                        <p:attrNameLst>
                                          <p:attrName>style.visibility</p:attrName>
                                        </p:attrNameLst>
                                      </p:cBhvr>
                                      <p:to>
                                        <p:strVal val="visible"/>
                                      </p:to>
                                    </p:set>
                                    <p:anim calcmode="lin" valueType="num">
                                      <p:cBhvr>
                                        <p:cTn id="1343" dur="10" fill="hold"/>
                                        <p:tgtEl>
                                          <p:spTgt spid="363"/>
                                        </p:tgtEl>
                                        <p:attrNameLst>
                                          <p:attrName>ppt_w</p:attrName>
                                        </p:attrNameLst>
                                      </p:cBhvr>
                                      <p:tavLst>
                                        <p:tav tm="0">
                                          <p:val>
                                            <p:fltVal val="0"/>
                                          </p:val>
                                        </p:tav>
                                        <p:tav tm="100000">
                                          <p:val>
                                            <p:strVal val="#ppt_w"/>
                                          </p:val>
                                        </p:tav>
                                      </p:tavLst>
                                    </p:anim>
                                    <p:anim calcmode="lin" valueType="num">
                                      <p:cBhvr>
                                        <p:cTn id="1344" dur="10" fill="hold"/>
                                        <p:tgtEl>
                                          <p:spTgt spid="363"/>
                                        </p:tgtEl>
                                        <p:attrNameLst>
                                          <p:attrName>ppt_h</p:attrName>
                                        </p:attrNameLst>
                                      </p:cBhvr>
                                      <p:tavLst>
                                        <p:tav tm="0">
                                          <p:val>
                                            <p:fltVal val="0"/>
                                          </p:val>
                                        </p:tav>
                                        <p:tav tm="100000">
                                          <p:val>
                                            <p:strVal val="#ppt_h"/>
                                          </p:val>
                                        </p:tav>
                                      </p:tavLst>
                                    </p:anim>
                                    <p:animEffect transition="in" filter="fade">
                                      <p:cBhvr>
                                        <p:cTn id="1345" dur="10"/>
                                        <p:tgtEl>
                                          <p:spTgt spid="363"/>
                                        </p:tgtEl>
                                      </p:cBhvr>
                                    </p:animEffect>
                                  </p:childTnLst>
                                </p:cTn>
                              </p:par>
                            </p:childTnLst>
                          </p:cTn>
                        </p:par>
                        <p:par>
                          <p:cTn id="1346" fill="hold">
                            <p:stCondLst>
                              <p:cond delay="1580"/>
                            </p:stCondLst>
                            <p:childTnLst>
                              <p:par>
                                <p:cTn id="1347" presetID="53" presetClass="entr" presetSubtype="16" fill="hold" grpId="0" nodeType="afterEffect">
                                  <p:stCondLst>
                                    <p:cond delay="0"/>
                                  </p:stCondLst>
                                  <p:childTnLst>
                                    <p:set>
                                      <p:cBhvr>
                                        <p:cTn id="1348" dur="1" fill="hold">
                                          <p:stCondLst>
                                            <p:cond delay="0"/>
                                          </p:stCondLst>
                                        </p:cTn>
                                        <p:tgtEl>
                                          <p:spTgt spid="364"/>
                                        </p:tgtEl>
                                        <p:attrNameLst>
                                          <p:attrName>style.visibility</p:attrName>
                                        </p:attrNameLst>
                                      </p:cBhvr>
                                      <p:to>
                                        <p:strVal val="visible"/>
                                      </p:to>
                                    </p:set>
                                    <p:anim calcmode="lin" valueType="num">
                                      <p:cBhvr>
                                        <p:cTn id="1349" dur="10" fill="hold"/>
                                        <p:tgtEl>
                                          <p:spTgt spid="364"/>
                                        </p:tgtEl>
                                        <p:attrNameLst>
                                          <p:attrName>ppt_w</p:attrName>
                                        </p:attrNameLst>
                                      </p:cBhvr>
                                      <p:tavLst>
                                        <p:tav tm="0">
                                          <p:val>
                                            <p:fltVal val="0"/>
                                          </p:val>
                                        </p:tav>
                                        <p:tav tm="100000">
                                          <p:val>
                                            <p:strVal val="#ppt_w"/>
                                          </p:val>
                                        </p:tav>
                                      </p:tavLst>
                                    </p:anim>
                                    <p:anim calcmode="lin" valueType="num">
                                      <p:cBhvr>
                                        <p:cTn id="1350" dur="10" fill="hold"/>
                                        <p:tgtEl>
                                          <p:spTgt spid="364"/>
                                        </p:tgtEl>
                                        <p:attrNameLst>
                                          <p:attrName>ppt_h</p:attrName>
                                        </p:attrNameLst>
                                      </p:cBhvr>
                                      <p:tavLst>
                                        <p:tav tm="0">
                                          <p:val>
                                            <p:fltVal val="0"/>
                                          </p:val>
                                        </p:tav>
                                        <p:tav tm="100000">
                                          <p:val>
                                            <p:strVal val="#ppt_h"/>
                                          </p:val>
                                        </p:tav>
                                      </p:tavLst>
                                    </p:anim>
                                    <p:animEffect transition="in" filter="fade">
                                      <p:cBhvr>
                                        <p:cTn id="1351" dur="10"/>
                                        <p:tgtEl>
                                          <p:spTgt spid="364"/>
                                        </p:tgtEl>
                                      </p:cBhvr>
                                    </p:animEffect>
                                  </p:childTnLst>
                                </p:cTn>
                              </p:par>
                            </p:childTnLst>
                          </p:cTn>
                        </p:par>
                        <p:par>
                          <p:cTn id="1352" fill="hold">
                            <p:stCondLst>
                              <p:cond delay="1590"/>
                            </p:stCondLst>
                            <p:childTnLst>
                              <p:par>
                                <p:cTn id="1353" presetID="53" presetClass="entr" presetSubtype="16" fill="hold" grpId="0" nodeType="afterEffect">
                                  <p:stCondLst>
                                    <p:cond delay="0"/>
                                  </p:stCondLst>
                                  <p:childTnLst>
                                    <p:set>
                                      <p:cBhvr>
                                        <p:cTn id="1354" dur="1" fill="hold">
                                          <p:stCondLst>
                                            <p:cond delay="0"/>
                                          </p:stCondLst>
                                        </p:cTn>
                                        <p:tgtEl>
                                          <p:spTgt spid="365"/>
                                        </p:tgtEl>
                                        <p:attrNameLst>
                                          <p:attrName>style.visibility</p:attrName>
                                        </p:attrNameLst>
                                      </p:cBhvr>
                                      <p:to>
                                        <p:strVal val="visible"/>
                                      </p:to>
                                    </p:set>
                                    <p:anim calcmode="lin" valueType="num">
                                      <p:cBhvr>
                                        <p:cTn id="1355" dur="10" fill="hold"/>
                                        <p:tgtEl>
                                          <p:spTgt spid="365"/>
                                        </p:tgtEl>
                                        <p:attrNameLst>
                                          <p:attrName>ppt_w</p:attrName>
                                        </p:attrNameLst>
                                      </p:cBhvr>
                                      <p:tavLst>
                                        <p:tav tm="0">
                                          <p:val>
                                            <p:fltVal val="0"/>
                                          </p:val>
                                        </p:tav>
                                        <p:tav tm="100000">
                                          <p:val>
                                            <p:strVal val="#ppt_w"/>
                                          </p:val>
                                        </p:tav>
                                      </p:tavLst>
                                    </p:anim>
                                    <p:anim calcmode="lin" valueType="num">
                                      <p:cBhvr>
                                        <p:cTn id="1356" dur="10" fill="hold"/>
                                        <p:tgtEl>
                                          <p:spTgt spid="365"/>
                                        </p:tgtEl>
                                        <p:attrNameLst>
                                          <p:attrName>ppt_h</p:attrName>
                                        </p:attrNameLst>
                                      </p:cBhvr>
                                      <p:tavLst>
                                        <p:tav tm="0">
                                          <p:val>
                                            <p:fltVal val="0"/>
                                          </p:val>
                                        </p:tav>
                                        <p:tav tm="100000">
                                          <p:val>
                                            <p:strVal val="#ppt_h"/>
                                          </p:val>
                                        </p:tav>
                                      </p:tavLst>
                                    </p:anim>
                                    <p:animEffect transition="in" filter="fade">
                                      <p:cBhvr>
                                        <p:cTn id="1357" dur="10"/>
                                        <p:tgtEl>
                                          <p:spTgt spid="365"/>
                                        </p:tgtEl>
                                      </p:cBhvr>
                                    </p:animEffect>
                                  </p:childTnLst>
                                </p:cTn>
                              </p:par>
                            </p:childTnLst>
                          </p:cTn>
                        </p:par>
                        <p:par>
                          <p:cTn id="1358" fill="hold">
                            <p:stCondLst>
                              <p:cond delay="1600"/>
                            </p:stCondLst>
                            <p:childTnLst>
                              <p:par>
                                <p:cTn id="1359" presetID="53" presetClass="entr" presetSubtype="16" fill="hold" grpId="0" nodeType="afterEffect">
                                  <p:stCondLst>
                                    <p:cond delay="0"/>
                                  </p:stCondLst>
                                  <p:childTnLst>
                                    <p:set>
                                      <p:cBhvr>
                                        <p:cTn id="1360" dur="1" fill="hold">
                                          <p:stCondLst>
                                            <p:cond delay="0"/>
                                          </p:stCondLst>
                                        </p:cTn>
                                        <p:tgtEl>
                                          <p:spTgt spid="366"/>
                                        </p:tgtEl>
                                        <p:attrNameLst>
                                          <p:attrName>style.visibility</p:attrName>
                                        </p:attrNameLst>
                                      </p:cBhvr>
                                      <p:to>
                                        <p:strVal val="visible"/>
                                      </p:to>
                                    </p:set>
                                    <p:anim calcmode="lin" valueType="num">
                                      <p:cBhvr>
                                        <p:cTn id="1361" dur="10" fill="hold"/>
                                        <p:tgtEl>
                                          <p:spTgt spid="366"/>
                                        </p:tgtEl>
                                        <p:attrNameLst>
                                          <p:attrName>ppt_w</p:attrName>
                                        </p:attrNameLst>
                                      </p:cBhvr>
                                      <p:tavLst>
                                        <p:tav tm="0">
                                          <p:val>
                                            <p:fltVal val="0"/>
                                          </p:val>
                                        </p:tav>
                                        <p:tav tm="100000">
                                          <p:val>
                                            <p:strVal val="#ppt_w"/>
                                          </p:val>
                                        </p:tav>
                                      </p:tavLst>
                                    </p:anim>
                                    <p:anim calcmode="lin" valueType="num">
                                      <p:cBhvr>
                                        <p:cTn id="1362" dur="10" fill="hold"/>
                                        <p:tgtEl>
                                          <p:spTgt spid="366"/>
                                        </p:tgtEl>
                                        <p:attrNameLst>
                                          <p:attrName>ppt_h</p:attrName>
                                        </p:attrNameLst>
                                      </p:cBhvr>
                                      <p:tavLst>
                                        <p:tav tm="0">
                                          <p:val>
                                            <p:fltVal val="0"/>
                                          </p:val>
                                        </p:tav>
                                        <p:tav tm="100000">
                                          <p:val>
                                            <p:strVal val="#ppt_h"/>
                                          </p:val>
                                        </p:tav>
                                      </p:tavLst>
                                    </p:anim>
                                    <p:animEffect transition="in" filter="fade">
                                      <p:cBhvr>
                                        <p:cTn id="1363" dur="10"/>
                                        <p:tgtEl>
                                          <p:spTgt spid="366"/>
                                        </p:tgtEl>
                                      </p:cBhvr>
                                    </p:animEffect>
                                  </p:childTnLst>
                                </p:cTn>
                              </p:par>
                            </p:childTnLst>
                          </p:cTn>
                        </p:par>
                        <p:par>
                          <p:cTn id="1364" fill="hold">
                            <p:stCondLst>
                              <p:cond delay="1610"/>
                            </p:stCondLst>
                            <p:childTnLst>
                              <p:par>
                                <p:cTn id="1365" presetID="53" presetClass="entr" presetSubtype="16" fill="hold" grpId="0" nodeType="afterEffect">
                                  <p:stCondLst>
                                    <p:cond delay="0"/>
                                  </p:stCondLst>
                                  <p:childTnLst>
                                    <p:set>
                                      <p:cBhvr>
                                        <p:cTn id="1366" dur="1" fill="hold">
                                          <p:stCondLst>
                                            <p:cond delay="0"/>
                                          </p:stCondLst>
                                        </p:cTn>
                                        <p:tgtEl>
                                          <p:spTgt spid="367"/>
                                        </p:tgtEl>
                                        <p:attrNameLst>
                                          <p:attrName>style.visibility</p:attrName>
                                        </p:attrNameLst>
                                      </p:cBhvr>
                                      <p:to>
                                        <p:strVal val="visible"/>
                                      </p:to>
                                    </p:set>
                                    <p:anim calcmode="lin" valueType="num">
                                      <p:cBhvr>
                                        <p:cTn id="1367" dur="10" fill="hold"/>
                                        <p:tgtEl>
                                          <p:spTgt spid="367"/>
                                        </p:tgtEl>
                                        <p:attrNameLst>
                                          <p:attrName>ppt_w</p:attrName>
                                        </p:attrNameLst>
                                      </p:cBhvr>
                                      <p:tavLst>
                                        <p:tav tm="0">
                                          <p:val>
                                            <p:fltVal val="0"/>
                                          </p:val>
                                        </p:tav>
                                        <p:tav tm="100000">
                                          <p:val>
                                            <p:strVal val="#ppt_w"/>
                                          </p:val>
                                        </p:tav>
                                      </p:tavLst>
                                    </p:anim>
                                    <p:anim calcmode="lin" valueType="num">
                                      <p:cBhvr>
                                        <p:cTn id="1368" dur="10" fill="hold"/>
                                        <p:tgtEl>
                                          <p:spTgt spid="367"/>
                                        </p:tgtEl>
                                        <p:attrNameLst>
                                          <p:attrName>ppt_h</p:attrName>
                                        </p:attrNameLst>
                                      </p:cBhvr>
                                      <p:tavLst>
                                        <p:tav tm="0">
                                          <p:val>
                                            <p:fltVal val="0"/>
                                          </p:val>
                                        </p:tav>
                                        <p:tav tm="100000">
                                          <p:val>
                                            <p:strVal val="#ppt_h"/>
                                          </p:val>
                                        </p:tav>
                                      </p:tavLst>
                                    </p:anim>
                                    <p:animEffect transition="in" filter="fade">
                                      <p:cBhvr>
                                        <p:cTn id="1369" dur="10"/>
                                        <p:tgtEl>
                                          <p:spTgt spid="367"/>
                                        </p:tgtEl>
                                      </p:cBhvr>
                                    </p:animEffect>
                                  </p:childTnLst>
                                </p:cTn>
                              </p:par>
                            </p:childTnLst>
                          </p:cTn>
                        </p:par>
                        <p:par>
                          <p:cTn id="1370" fill="hold">
                            <p:stCondLst>
                              <p:cond delay="1620"/>
                            </p:stCondLst>
                            <p:childTnLst>
                              <p:par>
                                <p:cTn id="1371" presetID="53" presetClass="entr" presetSubtype="16" fill="hold" grpId="0" nodeType="afterEffect">
                                  <p:stCondLst>
                                    <p:cond delay="0"/>
                                  </p:stCondLst>
                                  <p:childTnLst>
                                    <p:set>
                                      <p:cBhvr>
                                        <p:cTn id="1372" dur="1" fill="hold">
                                          <p:stCondLst>
                                            <p:cond delay="0"/>
                                          </p:stCondLst>
                                        </p:cTn>
                                        <p:tgtEl>
                                          <p:spTgt spid="368"/>
                                        </p:tgtEl>
                                        <p:attrNameLst>
                                          <p:attrName>style.visibility</p:attrName>
                                        </p:attrNameLst>
                                      </p:cBhvr>
                                      <p:to>
                                        <p:strVal val="visible"/>
                                      </p:to>
                                    </p:set>
                                    <p:anim calcmode="lin" valueType="num">
                                      <p:cBhvr>
                                        <p:cTn id="1373" dur="10" fill="hold"/>
                                        <p:tgtEl>
                                          <p:spTgt spid="368"/>
                                        </p:tgtEl>
                                        <p:attrNameLst>
                                          <p:attrName>ppt_w</p:attrName>
                                        </p:attrNameLst>
                                      </p:cBhvr>
                                      <p:tavLst>
                                        <p:tav tm="0">
                                          <p:val>
                                            <p:fltVal val="0"/>
                                          </p:val>
                                        </p:tav>
                                        <p:tav tm="100000">
                                          <p:val>
                                            <p:strVal val="#ppt_w"/>
                                          </p:val>
                                        </p:tav>
                                      </p:tavLst>
                                    </p:anim>
                                    <p:anim calcmode="lin" valueType="num">
                                      <p:cBhvr>
                                        <p:cTn id="1374" dur="10" fill="hold"/>
                                        <p:tgtEl>
                                          <p:spTgt spid="368"/>
                                        </p:tgtEl>
                                        <p:attrNameLst>
                                          <p:attrName>ppt_h</p:attrName>
                                        </p:attrNameLst>
                                      </p:cBhvr>
                                      <p:tavLst>
                                        <p:tav tm="0">
                                          <p:val>
                                            <p:fltVal val="0"/>
                                          </p:val>
                                        </p:tav>
                                        <p:tav tm="100000">
                                          <p:val>
                                            <p:strVal val="#ppt_h"/>
                                          </p:val>
                                        </p:tav>
                                      </p:tavLst>
                                    </p:anim>
                                    <p:animEffect transition="in" filter="fade">
                                      <p:cBhvr>
                                        <p:cTn id="1375" dur="10"/>
                                        <p:tgtEl>
                                          <p:spTgt spid="368"/>
                                        </p:tgtEl>
                                      </p:cBhvr>
                                    </p:animEffect>
                                  </p:childTnLst>
                                </p:cTn>
                              </p:par>
                            </p:childTnLst>
                          </p:cTn>
                        </p:par>
                        <p:par>
                          <p:cTn id="1376" fill="hold">
                            <p:stCondLst>
                              <p:cond delay="1630"/>
                            </p:stCondLst>
                            <p:childTnLst>
                              <p:par>
                                <p:cTn id="1377" presetID="53" presetClass="entr" presetSubtype="16" fill="hold" grpId="0" nodeType="afterEffect">
                                  <p:stCondLst>
                                    <p:cond delay="0"/>
                                  </p:stCondLst>
                                  <p:childTnLst>
                                    <p:set>
                                      <p:cBhvr>
                                        <p:cTn id="1378" dur="1" fill="hold">
                                          <p:stCondLst>
                                            <p:cond delay="0"/>
                                          </p:stCondLst>
                                        </p:cTn>
                                        <p:tgtEl>
                                          <p:spTgt spid="369"/>
                                        </p:tgtEl>
                                        <p:attrNameLst>
                                          <p:attrName>style.visibility</p:attrName>
                                        </p:attrNameLst>
                                      </p:cBhvr>
                                      <p:to>
                                        <p:strVal val="visible"/>
                                      </p:to>
                                    </p:set>
                                    <p:anim calcmode="lin" valueType="num">
                                      <p:cBhvr>
                                        <p:cTn id="1379" dur="10" fill="hold"/>
                                        <p:tgtEl>
                                          <p:spTgt spid="369"/>
                                        </p:tgtEl>
                                        <p:attrNameLst>
                                          <p:attrName>ppt_w</p:attrName>
                                        </p:attrNameLst>
                                      </p:cBhvr>
                                      <p:tavLst>
                                        <p:tav tm="0">
                                          <p:val>
                                            <p:fltVal val="0"/>
                                          </p:val>
                                        </p:tav>
                                        <p:tav tm="100000">
                                          <p:val>
                                            <p:strVal val="#ppt_w"/>
                                          </p:val>
                                        </p:tav>
                                      </p:tavLst>
                                    </p:anim>
                                    <p:anim calcmode="lin" valueType="num">
                                      <p:cBhvr>
                                        <p:cTn id="1380" dur="10" fill="hold"/>
                                        <p:tgtEl>
                                          <p:spTgt spid="369"/>
                                        </p:tgtEl>
                                        <p:attrNameLst>
                                          <p:attrName>ppt_h</p:attrName>
                                        </p:attrNameLst>
                                      </p:cBhvr>
                                      <p:tavLst>
                                        <p:tav tm="0">
                                          <p:val>
                                            <p:fltVal val="0"/>
                                          </p:val>
                                        </p:tav>
                                        <p:tav tm="100000">
                                          <p:val>
                                            <p:strVal val="#ppt_h"/>
                                          </p:val>
                                        </p:tav>
                                      </p:tavLst>
                                    </p:anim>
                                    <p:animEffect transition="in" filter="fade">
                                      <p:cBhvr>
                                        <p:cTn id="1381" dur="10"/>
                                        <p:tgtEl>
                                          <p:spTgt spid="369"/>
                                        </p:tgtEl>
                                      </p:cBhvr>
                                    </p:animEffect>
                                  </p:childTnLst>
                                </p:cTn>
                              </p:par>
                            </p:childTnLst>
                          </p:cTn>
                        </p:par>
                        <p:par>
                          <p:cTn id="1382" fill="hold">
                            <p:stCondLst>
                              <p:cond delay="1640"/>
                            </p:stCondLst>
                            <p:childTnLst>
                              <p:par>
                                <p:cTn id="1383" presetID="53" presetClass="entr" presetSubtype="16" fill="hold" grpId="0" nodeType="afterEffect">
                                  <p:stCondLst>
                                    <p:cond delay="0"/>
                                  </p:stCondLst>
                                  <p:childTnLst>
                                    <p:set>
                                      <p:cBhvr>
                                        <p:cTn id="1384" dur="1" fill="hold">
                                          <p:stCondLst>
                                            <p:cond delay="0"/>
                                          </p:stCondLst>
                                        </p:cTn>
                                        <p:tgtEl>
                                          <p:spTgt spid="370"/>
                                        </p:tgtEl>
                                        <p:attrNameLst>
                                          <p:attrName>style.visibility</p:attrName>
                                        </p:attrNameLst>
                                      </p:cBhvr>
                                      <p:to>
                                        <p:strVal val="visible"/>
                                      </p:to>
                                    </p:set>
                                    <p:anim calcmode="lin" valueType="num">
                                      <p:cBhvr>
                                        <p:cTn id="1385" dur="10" fill="hold"/>
                                        <p:tgtEl>
                                          <p:spTgt spid="370"/>
                                        </p:tgtEl>
                                        <p:attrNameLst>
                                          <p:attrName>ppt_w</p:attrName>
                                        </p:attrNameLst>
                                      </p:cBhvr>
                                      <p:tavLst>
                                        <p:tav tm="0">
                                          <p:val>
                                            <p:fltVal val="0"/>
                                          </p:val>
                                        </p:tav>
                                        <p:tav tm="100000">
                                          <p:val>
                                            <p:strVal val="#ppt_w"/>
                                          </p:val>
                                        </p:tav>
                                      </p:tavLst>
                                    </p:anim>
                                    <p:anim calcmode="lin" valueType="num">
                                      <p:cBhvr>
                                        <p:cTn id="1386" dur="10" fill="hold"/>
                                        <p:tgtEl>
                                          <p:spTgt spid="370"/>
                                        </p:tgtEl>
                                        <p:attrNameLst>
                                          <p:attrName>ppt_h</p:attrName>
                                        </p:attrNameLst>
                                      </p:cBhvr>
                                      <p:tavLst>
                                        <p:tav tm="0">
                                          <p:val>
                                            <p:fltVal val="0"/>
                                          </p:val>
                                        </p:tav>
                                        <p:tav tm="100000">
                                          <p:val>
                                            <p:strVal val="#ppt_h"/>
                                          </p:val>
                                        </p:tav>
                                      </p:tavLst>
                                    </p:anim>
                                    <p:animEffect transition="in" filter="fade">
                                      <p:cBhvr>
                                        <p:cTn id="1387" dur="10"/>
                                        <p:tgtEl>
                                          <p:spTgt spid="370"/>
                                        </p:tgtEl>
                                      </p:cBhvr>
                                    </p:animEffect>
                                  </p:childTnLst>
                                </p:cTn>
                              </p:par>
                            </p:childTnLst>
                          </p:cTn>
                        </p:par>
                        <p:par>
                          <p:cTn id="1388" fill="hold">
                            <p:stCondLst>
                              <p:cond delay="1650"/>
                            </p:stCondLst>
                            <p:childTnLst>
                              <p:par>
                                <p:cTn id="1389" presetID="53" presetClass="entr" presetSubtype="16" fill="hold" grpId="0" nodeType="afterEffect">
                                  <p:stCondLst>
                                    <p:cond delay="0"/>
                                  </p:stCondLst>
                                  <p:childTnLst>
                                    <p:set>
                                      <p:cBhvr>
                                        <p:cTn id="1390" dur="1" fill="hold">
                                          <p:stCondLst>
                                            <p:cond delay="0"/>
                                          </p:stCondLst>
                                        </p:cTn>
                                        <p:tgtEl>
                                          <p:spTgt spid="371"/>
                                        </p:tgtEl>
                                        <p:attrNameLst>
                                          <p:attrName>style.visibility</p:attrName>
                                        </p:attrNameLst>
                                      </p:cBhvr>
                                      <p:to>
                                        <p:strVal val="visible"/>
                                      </p:to>
                                    </p:set>
                                    <p:anim calcmode="lin" valueType="num">
                                      <p:cBhvr>
                                        <p:cTn id="1391" dur="10" fill="hold"/>
                                        <p:tgtEl>
                                          <p:spTgt spid="371"/>
                                        </p:tgtEl>
                                        <p:attrNameLst>
                                          <p:attrName>ppt_w</p:attrName>
                                        </p:attrNameLst>
                                      </p:cBhvr>
                                      <p:tavLst>
                                        <p:tav tm="0">
                                          <p:val>
                                            <p:fltVal val="0"/>
                                          </p:val>
                                        </p:tav>
                                        <p:tav tm="100000">
                                          <p:val>
                                            <p:strVal val="#ppt_w"/>
                                          </p:val>
                                        </p:tav>
                                      </p:tavLst>
                                    </p:anim>
                                    <p:anim calcmode="lin" valueType="num">
                                      <p:cBhvr>
                                        <p:cTn id="1392" dur="10" fill="hold"/>
                                        <p:tgtEl>
                                          <p:spTgt spid="371"/>
                                        </p:tgtEl>
                                        <p:attrNameLst>
                                          <p:attrName>ppt_h</p:attrName>
                                        </p:attrNameLst>
                                      </p:cBhvr>
                                      <p:tavLst>
                                        <p:tav tm="0">
                                          <p:val>
                                            <p:fltVal val="0"/>
                                          </p:val>
                                        </p:tav>
                                        <p:tav tm="100000">
                                          <p:val>
                                            <p:strVal val="#ppt_h"/>
                                          </p:val>
                                        </p:tav>
                                      </p:tavLst>
                                    </p:anim>
                                    <p:animEffect transition="in" filter="fade">
                                      <p:cBhvr>
                                        <p:cTn id="1393" dur="10"/>
                                        <p:tgtEl>
                                          <p:spTgt spid="371"/>
                                        </p:tgtEl>
                                      </p:cBhvr>
                                    </p:animEffect>
                                  </p:childTnLst>
                                </p:cTn>
                              </p:par>
                            </p:childTnLst>
                          </p:cTn>
                        </p:par>
                        <p:par>
                          <p:cTn id="1394" fill="hold">
                            <p:stCondLst>
                              <p:cond delay="1660"/>
                            </p:stCondLst>
                            <p:childTnLst>
                              <p:par>
                                <p:cTn id="1395" presetID="53" presetClass="entr" presetSubtype="16" fill="hold" grpId="0" nodeType="afterEffect">
                                  <p:stCondLst>
                                    <p:cond delay="0"/>
                                  </p:stCondLst>
                                  <p:childTnLst>
                                    <p:set>
                                      <p:cBhvr>
                                        <p:cTn id="1396" dur="1" fill="hold">
                                          <p:stCondLst>
                                            <p:cond delay="0"/>
                                          </p:stCondLst>
                                        </p:cTn>
                                        <p:tgtEl>
                                          <p:spTgt spid="372"/>
                                        </p:tgtEl>
                                        <p:attrNameLst>
                                          <p:attrName>style.visibility</p:attrName>
                                        </p:attrNameLst>
                                      </p:cBhvr>
                                      <p:to>
                                        <p:strVal val="visible"/>
                                      </p:to>
                                    </p:set>
                                    <p:anim calcmode="lin" valueType="num">
                                      <p:cBhvr>
                                        <p:cTn id="1397" dur="10" fill="hold"/>
                                        <p:tgtEl>
                                          <p:spTgt spid="372"/>
                                        </p:tgtEl>
                                        <p:attrNameLst>
                                          <p:attrName>ppt_w</p:attrName>
                                        </p:attrNameLst>
                                      </p:cBhvr>
                                      <p:tavLst>
                                        <p:tav tm="0">
                                          <p:val>
                                            <p:fltVal val="0"/>
                                          </p:val>
                                        </p:tav>
                                        <p:tav tm="100000">
                                          <p:val>
                                            <p:strVal val="#ppt_w"/>
                                          </p:val>
                                        </p:tav>
                                      </p:tavLst>
                                    </p:anim>
                                    <p:anim calcmode="lin" valueType="num">
                                      <p:cBhvr>
                                        <p:cTn id="1398" dur="10" fill="hold"/>
                                        <p:tgtEl>
                                          <p:spTgt spid="372"/>
                                        </p:tgtEl>
                                        <p:attrNameLst>
                                          <p:attrName>ppt_h</p:attrName>
                                        </p:attrNameLst>
                                      </p:cBhvr>
                                      <p:tavLst>
                                        <p:tav tm="0">
                                          <p:val>
                                            <p:fltVal val="0"/>
                                          </p:val>
                                        </p:tav>
                                        <p:tav tm="100000">
                                          <p:val>
                                            <p:strVal val="#ppt_h"/>
                                          </p:val>
                                        </p:tav>
                                      </p:tavLst>
                                    </p:anim>
                                    <p:animEffect transition="in" filter="fade">
                                      <p:cBhvr>
                                        <p:cTn id="1399" dur="10"/>
                                        <p:tgtEl>
                                          <p:spTgt spid="372"/>
                                        </p:tgtEl>
                                      </p:cBhvr>
                                    </p:animEffect>
                                  </p:childTnLst>
                                </p:cTn>
                              </p:par>
                            </p:childTnLst>
                          </p:cTn>
                        </p:par>
                        <p:par>
                          <p:cTn id="1400" fill="hold">
                            <p:stCondLst>
                              <p:cond delay="1670"/>
                            </p:stCondLst>
                            <p:childTnLst>
                              <p:par>
                                <p:cTn id="1401" presetID="53" presetClass="entr" presetSubtype="16" fill="hold" grpId="0" nodeType="afterEffect">
                                  <p:stCondLst>
                                    <p:cond delay="0"/>
                                  </p:stCondLst>
                                  <p:childTnLst>
                                    <p:set>
                                      <p:cBhvr>
                                        <p:cTn id="1402" dur="1" fill="hold">
                                          <p:stCondLst>
                                            <p:cond delay="0"/>
                                          </p:stCondLst>
                                        </p:cTn>
                                        <p:tgtEl>
                                          <p:spTgt spid="373"/>
                                        </p:tgtEl>
                                        <p:attrNameLst>
                                          <p:attrName>style.visibility</p:attrName>
                                        </p:attrNameLst>
                                      </p:cBhvr>
                                      <p:to>
                                        <p:strVal val="visible"/>
                                      </p:to>
                                    </p:set>
                                    <p:anim calcmode="lin" valueType="num">
                                      <p:cBhvr>
                                        <p:cTn id="1403" dur="10" fill="hold"/>
                                        <p:tgtEl>
                                          <p:spTgt spid="373"/>
                                        </p:tgtEl>
                                        <p:attrNameLst>
                                          <p:attrName>ppt_w</p:attrName>
                                        </p:attrNameLst>
                                      </p:cBhvr>
                                      <p:tavLst>
                                        <p:tav tm="0">
                                          <p:val>
                                            <p:fltVal val="0"/>
                                          </p:val>
                                        </p:tav>
                                        <p:tav tm="100000">
                                          <p:val>
                                            <p:strVal val="#ppt_w"/>
                                          </p:val>
                                        </p:tav>
                                      </p:tavLst>
                                    </p:anim>
                                    <p:anim calcmode="lin" valueType="num">
                                      <p:cBhvr>
                                        <p:cTn id="1404" dur="10" fill="hold"/>
                                        <p:tgtEl>
                                          <p:spTgt spid="373"/>
                                        </p:tgtEl>
                                        <p:attrNameLst>
                                          <p:attrName>ppt_h</p:attrName>
                                        </p:attrNameLst>
                                      </p:cBhvr>
                                      <p:tavLst>
                                        <p:tav tm="0">
                                          <p:val>
                                            <p:fltVal val="0"/>
                                          </p:val>
                                        </p:tav>
                                        <p:tav tm="100000">
                                          <p:val>
                                            <p:strVal val="#ppt_h"/>
                                          </p:val>
                                        </p:tav>
                                      </p:tavLst>
                                    </p:anim>
                                    <p:animEffect transition="in" filter="fade">
                                      <p:cBhvr>
                                        <p:cTn id="1405" dur="10"/>
                                        <p:tgtEl>
                                          <p:spTgt spid="373"/>
                                        </p:tgtEl>
                                      </p:cBhvr>
                                    </p:animEffect>
                                  </p:childTnLst>
                                </p:cTn>
                              </p:par>
                            </p:childTnLst>
                          </p:cTn>
                        </p:par>
                        <p:par>
                          <p:cTn id="1406" fill="hold">
                            <p:stCondLst>
                              <p:cond delay="1680"/>
                            </p:stCondLst>
                            <p:childTnLst>
                              <p:par>
                                <p:cTn id="1407" presetID="53" presetClass="entr" presetSubtype="16" fill="hold" grpId="0" nodeType="afterEffect">
                                  <p:stCondLst>
                                    <p:cond delay="0"/>
                                  </p:stCondLst>
                                  <p:childTnLst>
                                    <p:set>
                                      <p:cBhvr>
                                        <p:cTn id="1408" dur="1" fill="hold">
                                          <p:stCondLst>
                                            <p:cond delay="0"/>
                                          </p:stCondLst>
                                        </p:cTn>
                                        <p:tgtEl>
                                          <p:spTgt spid="374"/>
                                        </p:tgtEl>
                                        <p:attrNameLst>
                                          <p:attrName>style.visibility</p:attrName>
                                        </p:attrNameLst>
                                      </p:cBhvr>
                                      <p:to>
                                        <p:strVal val="visible"/>
                                      </p:to>
                                    </p:set>
                                    <p:anim calcmode="lin" valueType="num">
                                      <p:cBhvr>
                                        <p:cTn id="1409" dur="10" fill="hold"/>
                                        <p:tgtEl>
                                          <p:spTgt spid="374"/>
                                        </p:tgtEl>
                                        <p:attrNameLst>
                                          <p:attrName>ppt_w</p:attrName>
                                        </p:attrNameLst>
                                      </p:cBhvr>
                                      <p:tavLst>
                                        <p:tav tm="0">
                                          <p:val>
                                            <p:fltVal val="0"/>
                                          </p:val>
                                        </p:tav>
                                        <p:tav tm="100000">
                                          <p:val>
                                            <p:strVal val="#ppt_w"/>
                                          </p:val>
                                        </p:tav>
                                      </p:tavLst>
                                    </p:anim>
                                    <p:anim calcmode="lin" valueType="num">
                                      <p:cBhvr>
                                        <p:cTn id="1410" dur="10" fill="hold"/>
                                        <p:tgtEl>
                                          <p:spTgt spid="374"/>
                                        </p:tgtEl>
                                        <p:attrNameLst>
                                          <p:attrName>ppt_h</p:attrName>
                                        </p:attrNameLst>
                                      </p:cBhvr>
                                      <p:tavLst>
                                        <p:tav tm="0">
                                          <p:val>
                                            <p:fltVal val="0"/>
                                          </p:val>
                                        </p:tav>
                                        <p:tav tm="100000">
                                          <p:val>
                                            <p:strVal val="#ppt_h"/>
                                          </p:val>
                                        </p:tav>
                                      </p:tavLst>
                                    </p:anim>
                                    <p:animEffect transition="in" filter="fade">
                                      <p:cBhvr>
                                        <p:cTn id="1411" dur="10"/>
                                        <p:tgtEl>
                                          <p:spTgt spid="374"/>
                                        </p:tgtEl>
                                      </p:cBhvr>
                                    </p:animEffect>
                                  </p:childTnLst>
                                </p:cTn>
                              </p:par>
                            </p:childTnLst>
                          </p:cTn>
                        </p:par>
                        <p:par>
                          <p:cTn id="1412" fill="hold">
                            <p:stCondLst>
                              <p:cond delay="1690"/>
                            </p:stCondLst>
                            <p:childTnLst>
                              <p:par>
                                <p:cTn id="1413" presetID="53" presetClass="entr" presetSubtype="16" fill="hold" grpId="0" nodeType="afterEffect">
                                  <p:stCondLst>
                                    <p:cond delay="0"/>
                                  </p:stCondLst>
                                  <p:childTnLst>
                                    <p:set>
                                      <p:cBhvr>
                                        <p:cTn id="1414" dur="1" fill="hold">
                                          <p:stCondLst>
                                            <p:cond delay="0"/>
                                          </p:stCondLst>
                                        </p:cTn>
                                        <p:tgtEl>
                                          <p:spTgt spid="376"/>
                                        </p:tgtEl>
                                        <p:attrNameLst>
                                          <p:attrName>style.visibility</p:attrName>
                                        </p:attrNameLst>
                                      </p:cBhvr>
                                      <p:to>
                                        <p:strVal val="visible"/>
                                      </p:to>
                                    </p:set>
                                    <p:anim calcmode="lin" valueType="num">
                                      <p:cBhvr>
                                        <p:cTn id="1415" dur="10" fill="hold"/>
                                        <p:tgtEl>
                                          <p:spTgt spid="376"/>
                                        </p:tgtEl>
                                        <p:attrNameLst>
                                          <p:attrName>ppt_w</p:attrName>
                                        </p:attrNameLst>
                                      </p:cBhvr>
                                      <p:tavLst>
                                        <p:tav tm="0">
                                          <p:val>
                                            <p:fltVal val="0"/>
                                          </p:val>
                                        </p:tav>
                                        <p:tav tm="100000">
                                          <p:val>
                                            <p:strVal val="#ppt_w"/>
                                          </p:val>
                                        </p:tav>
                                      </p:tavLst>
                                    </p:anim>
                                    <p:anim calcmode="lin" valueType="num">
                                      <p:cBhvr>
                                        <p:cTn id="1416" dur="10" fill="hold"/>
                                        <p:tgtEl>
                                          <p:spTgt spid="376"/>
                                        </p:tgtEl>
                                        <p:attrNameLst>
                                          <p:attrName>ppt_h</p:attrName>
                                        </p:attrNameLst>
                                      </p:cBhvr>
                                      <p:tavLst>
                                        <p:tav tm="0">
                                          <p:val>
                                            <p:fltVal val="0"/>
                                          </p:val>
                                        </p:tav>
                                        <p:tav tm="100000">
                                          <p:val>
                                            <p:strVal val="#ppt_h"/>
                                          </p:val>
                                        </p:tav>
                                      </p:tavLst>
                                    </p:anim>
                                    <p:animEffect transition="in" filter="fade">
                                      <p:cBhvr>
                                        <p:cTn id="1417" dur="10"/>
                                        <p:tgtEl>
                                          <p:spTgt spid="376"/>
                                        </p:tgtEl>
                                      </p:cBhvr>
                                    </p:animEffect>
                                  </p:childTnLst>
                                </p:cTn>
                              </p:par>
                            </p:childTnLst>
                          </p:cTn>
                        </p:par>
                        <p:par>
                          <p:cTn id="1418" fill="hold">
                            <p:stCondLst>
                              <p:cond delay="1700"/>
                            </p:stCondLst>
                            <p:childTnLst>
                              <p:par>
                                <p:cTn id="1419" presetID="53" presetClass="entr" presetSubtype="16" fill="hold" grpId="0" nodeType="afterEffect">
                                  <p:stCondLst>
                                    <p:cond delay="0"/>
                                  </p:stCondLst>
                                  <p:childTnLst>
                                    <p:set>
                                      <p:cBhvr>
                                        <p:cTn id="1420" dur="1" fill="hold">
                                          <p:stCondLst>
                                            <p:cond delay="0"/>
                                          </p:stCondLst>
                                        </p:cTn>
                                        <p:tgtEl>
                                          <p:spTgt spid="377"/>
                                        </p:tgtEl>
                                        <p:attrNameLst>
                                          <p:attrName>style.visibility</p:attrName>
                                        </p:attrNameLst>
                                      </p:cBhvr>
                                      <p:to>
                                        <p:strVal val="visible"/>
                                      </p:to>
                                    </p:set>
                                    <p:anim calcmode="lin" valueType="num">
                                      <p:cBhvr>
                                        <p:cTn id="1421" dur="10" fill="hold"/>
                                        <p:tgtEl>
                                          <p:spTgt spid="377"/>
                                        </p:tgtEl>
                                        <p:attrNameLst>
                                          <p:attrName>ppt_w</p:attrName>
                                        </p:attrNameLst>
                                      </p:cBhvr>
                                      <p:tavLst>
                                        <p:tav tm="0">
                                          <p:val>
                                            <p:fltVal val="0"/>
                                          </p:val>
                                        </p:tav>
                                        <p:tav tm="100000">
                                          <p:val>
                                            <p:strVal val="#ppt_w"/>
                                          </p:val>
                                        </p:tav>
                                      </p:tavLst>
                                    </p:anim>
                                    <p:anim calcmode="lin" valueType="num">
                                      <p:cBhvr>
                                        <p:cTn id="1422" dur="10" fill="hold"/>
                                        <p:tgtEl>
                                          <p:spTgt spid="377"/>
                                        </p:tgtEl>
                                        <p:attrNameLst>
                                          <p:attrName>ppt_h</p:attrName>
                                        </p:attrNameLst>
                                      </p:cBhvr>
                                      <p:tavLst>
                                        <p:tav tm="0">
                                          <p:val>
                                            <p:fltVal val="0"/>
                                          </p:val>
                                        </p:tav>
                                        <p:tav tm="100000">
                                          <p:val>
                                            <p:strVal val="#ppt_h"/>
                                          </p:val>
                                        </p:tav>
                                      </p:tavLst>
                                    </p:anim>
                                    <p:animEffect transition="in" filter="fade">
                                      <p:cBhvr>
                                        <p:cTn id="1423" dur="10"/>
                                        <p:tgtEl>
                                          <p:spTgt spid="377"/>
                                        </p:tgtEl>
                                      </p:cBhvr>
                                    </p:animEffect>
                                  </p:childTnLst>
                                </p:cTn>
                              </p:par>
                            </p:childTnLst>
                          </p:cTn>
                        </p:par>
                        <p:par>
                          <p:cTn id="1424" fill="hold">
                            <p:stCondLst>
                              <p:cond delay="1710"/>
                            </p:stCondLst>
                            <p:childTnLst>
                              <p:par>
                                <p:cTn id="1425" presetID="53" presetClass="entr" presetSubtype="16" fill="hold" grpId="0" nodeType="afterEffect">
                                  <p:stCondLst>
                                    <p:cond delay="0"/>
                                  </p:stCondLst>
                                  <p:childTnLst>
                                    <p:set>
                                      <p:cBhvr>
                                        <p:cTn id="1426" dur="1" fill="hold">
                                          <p:stCondLst>
                                            <p:cond delay="0"/>
                                          </p:stCondLst>
                                        </p:cTn>
                                        <p:tgtEl>
                                          <p:spTgt spid="378"/>
                                        </p:tgtEl>
                                        <p:attrNameLst>
                                          <p:attrName>style.visibility</p:attrName>
                                        </p:attrNameLst>
                                      </p:cBhvr>
                                      <p:to>
                                        <p:strVal val="visible"/>
                                      </p:to>
                                    </p:set>
                                    <p:anim calcmode="lin" valueType="num">
                                      <p:cBhvr>
                                        <p:cTn id="1427" dur="10" fill="hold"/>
                                        <p:tgtEl>
                                          <p:spTgt spid="378"/>
                                        </p:tgtEl>
                                        <p:attrNameLst>
                                          <p:attrName>ppt_w</p:attrName>
                                        </p:attrNameLst>
                                      </p:cBhvr>
                                      <p:tavLst>
                                        <p:tav tm="0">
                                          <p:val>
                                            <p:fltVal val="0"/>
                                          </p:val>
                                        </p:tav>
                                        <p:tav tm="100000">
                                          <p:val>
                                            <p:strVal val="#ppt_w"/>
                                          </p:val>
                                        </p:tav>
                                      </p:tavLst>
                                    </p:anim>
                                    <p:anim calcmode="lin" valueType="num">
                                      <p:cBhvr>
                                        <p:cTn id="1428" dur="10" fill="hold"/>
                                        <p:tgtEl>
                                          <p:spTgt spid="378"/>
                                        </p:tgtEl>
                                        <p:attrNameLst>
                                          <p:attrName>ppt_h</p:attrName>
                                        </p:attrNameLst>
                                      </p:cBhvr>
                                      <p:tavLst>
                                        <p:tav tm="0">
                                          <p:val>
                                            <p:fltVal val="0"/>
                                          </p:val>
                                        </p:tav>
                                        <p:tav tm="100000">
                                          <p:val>
                                            <p:strVal val="#ppt_h"/>
                                          </p:val>
                                        </p:tav>
                                      </p:tavLst>
                                    </p:anim>
                                    <p:animEffect transition="in" filter="fade">
                                      <p:cBhvr>
                                        <p:cTn id="1429" dur="10"/>
                                        <p:tgtEl>
                                          <p:spTgt spid="378"/>
                                        </p:tgtEl>
                                      </p:cBhvr>
                                    </p:animEffect>
                                  </p:childTnLst>
                                </p:cTn>
                              </p:par>
                            </p:childTnLst>
                          </p:cTn>
                        </p:par>
                        <p:par>
                          <p:cTn id="1430" fill="hold">
                            <p:stCondLst>
                              <p:cond delay="1720"/>
                            </p:stCondLst>
                            <p:childTnLst>
                              <p:par>
                                <p:cTn id="1431" presetID="53" presetClass="entr" presetSubtype="16" fill="hold" grpId="0" nodeType="afterEffect">
                                  <p:stCondLst>
                                    <p:cond delay="0"/>
                                  </p:stCondLst>
                                  <p:childTnLst>
                                    <p:set>
                                      <p:cBhvr>
                                        <p:cTn id="1432" dur="1" fill="hold">
                                          <p:stCondLst>
                                            <p:cond delay="0"/>
                                          </p:stCondLst>
                                        </p:cTn>
                                        <p:tgtEl>
                                          <p:spTgt spid="379"/>
                                        </p:tgtEl>
                                        <p:attrNameLst>
                                          <p:attrName>style.visibility</p:attrName>
                                        </p:attrNameLst>
                                      </p:cBhvr>
                                      <p:to>
                                        <p:strVal val="visible"/>
                                      </p:to>
                                    </p:set>
                                    <p:anim calcmode="lin" valueType="num">
                                      <p:cBhvr>
                                        <p:cTn id="1433" dur="10" fill="hold"/>
                                        <p:tgtEl>
                                          <p:spTgt spid="379"/>
                                        </p:tgtEl>
                                        <p:attrNameLst>
                                          <p:attrName>ppt_w</p:attrName>
                                        </p:attrNameLst>
                                      </p:cBhvr>
                                      <p:tavLst>
                                        <p:tav tm="0">
                                          <p:val>
                                            <p:fltVal val="0"/>
                                          </p:val>
                                        </p:tav>
                                        <p:tav tm="100000">
                                          <p:val>
                                            <p:strVal val="#ppt_w"/>
                                          </p:val>
                                        </p:tav>
                                      </p:tavLst>
                                    </p:anim>
                                    <p:anim calcmode="lin" valueType="num">
                                      <p:cBhvr>
                                        <p:cTn id="1434" dur="10" fill="hold"/>
                                        <p:tgtEl>
                                          <p:spTgt spid="379"/>
                                        </p:tgtEl>
                                        <p:attrNameLst>
                                          <p:attrName>ppt_h</p:attrName>
                                        </p:attrNameLst>
                                      </p:cBhvr>
                                      <p:tavLst>
                                        <p:tav tm="0">
                                          <p:val>
                                            <p:fltVal val="0"/>
                                          </p:val>
                                        </p:tav>
                                        <p:tav tm="100000">
                                          <p:val>
                                            <p:strVal val="#ppt_h"/>
                                          </p:val>
                                        </p:tav>
                                      </p:tavLst>
                                    </p:anim>
                                    <p:animEffect transition="in" filter="fade">
                                      <p:cBhvr>
                                        <p:cTn id="1435" dur="10"/>
                                        <p:tgtEl>
                                          <p:spTgt spid="379"/>
                                        </p:tgtEl>
                                      </p:cBhvr>
                                    </p:animEffect>
                                  </p:childTnLst>
                                </p:cTn>
                              </p:par>
                            </p:childTnLst>
                          </p:cTn>
                        </p:par>
                        <p:par>
                          <p:cTn id="1436" fill="hold">
                            <p:stCondLst>
                              <p:cond delay="1730"/>
                            </p:stCondLst>
                            <p:childTnLst>
                              <p:par>
                                <p:cTn id="1437" presetID="53" presetClass="entr" presetSubtype="16" fill="hold" grpId="0" nodeType="afterEffect">
                                  <p:stCondLst>
                                    <p:cond delay="0"/>
                                  </p:stCondLst>
                                  <p:childTnLst>
                                    <p:set>
                                      <p:cBhvr>
                                        <p:cTn id="1438" dur="1" fill="hold">
                                          <p:stCondLst>
                                            <p:cond delay="0"/>
                                          </p:stCondLst>
                                        </p:cTn>
                                        <p:tgtEl>
                                          <p:spTgt spid="380"/>
                                        </p:tgtEl>
                                        <p:attrNameLst>
                                          <p:attrName>style.visibility</p:attrName>
                                        </p:attrNameLst>
                                      </p:cBhvr>
                                      <p:to>
                                        <p:strVal val="visible"/>
                                      </p:to>
                                    </p:set>
                                    <p:anim calcmode="lin" valueType="num">
                                      <p:cBhvr>
                                        <p:cTn id="1439" dur="10" fill="hold"/>
                                        <p:tgtEl>
                                          <p:spTgt spid="380"/>
                                        </p:tgtEl>
                                        <p:attrNameLst>
                                          <p:attrName>ppt_w</p:attrName>
                                        </p:attrNameLst>
                                      </p:cBhvr>
                                      <p:tavLst>
                                        <p:tav tm="0">
                                          <p:val>
                                            <p:fltVal val="0"/>
                                          </p:val>
                                        </p:tav>
                                        <p:tav tm="100000">
                                          <p:val>
                                            <p:strVal val="#ppt_w"/>
                                          </p:val>
                                        </p:tav>
                                      </p:tavLst>
                                    </p:anim>
                                    <p:anim calcmode="lin" valueType="num">
                                      <p:cBhvr>
                                        <p:cTn id="1440" dur="10" fill="hold"/>
                                        <p:tgtEl>
                                          <p:spTgt spid="380"/>
                                        </p:tgtEl>
                                        <p:attrNameLst>
                                          <p:attrName>ppt_h</p:attrName>
                                        </p:attrNameLst>
                                      </p:cBhvr>
                                      <p:tavLst>
                                        <p:tav tm="0">
                                          <p:val>
                                            <p:fltVal val="0"/>
                                          </p:val>
                                        </p:tav>
                                        <p:tav tm="100000">
                                          <p:val>
                                            <p:strVal val="#ppt_h"/>
                                          </p:val>
                                        </p:tav>
                                      </p:tavLst>
                                    </p:anim>
                                    <p:animEffect transition="in" filter="fade">
                                      <p:cBhvr>
                                        <p:cTn id="1441" dur="10"/>
                                        <p:tgtEl>
                                          <p:spTgt spid="380"/>
                                        </p:tgtEl>
                                      </p:cBhvr>
                                    </p:animEffect>
                                  </p:childTnLst>
                                </p:cTn>
                              </p:par>
                            </p:childTnLst>
                          </p:cTn>
                        </p:par>
                        <p:par>
                          <p:cTn id="1442" fill="hold">
                            <p:stCondLst>
                              <p:cond delay="1740"/>
                            </p:stCondLst>
                            <p:childTnLst>
                              <p:par>
                                <p:cTn id="1443" presetID="53" presetClass="entr" presetSubtype="16" fill="hold" grpId="0" nodeType="afterEffect">
                                  <p:stCondLst>
                                    <p:cond delay="0"/>
                                  </p:stCondLst>
                                  <p:childTnLst>
                                    <p:set>
                                      <p:cBhvr>
                                        <p:cTn id="1444" dur="1" fill="hold">
                                          <p:stCondLst>
                                            <p:cond delay="0"/>
                                          </p:stCondLst>
                                        </p:cTn>
                                        <p:tgtEl>
                                          <p:spTgt spid="381"/>
                                        </p:tgtEl>
                                        <p:attrNameLst>
                                          <p:attrName>style.visibility</p:attrName>
                                        </p:attrNameLst>
                                      </p:cBhvr>
                                      <p:to>
                                        <p:strVal val="visible"/>
                                      </p:to>
                                    </p:set>
                                    <p:anim calcmode="lin" valueType="num">
                                      <p:cBhvr>
                                        <p:cTn id="1445" dur="10" fill="hold"/>
                                        <p:tgtEl>
                                          <p:spTgt spid="381"/>
                                        </p:tgtEl>
                                        <p:attrNameLst>
                                          <p:attrName>ppt_w</p:attrName>
                                        </p:attrNameLst>
                                      </p:cBhvr>
                                      <p:tavLst>
                                        <p:tav tm="0">
                                          <p:val>
                                            <p:fltVal val="0"/>
                                          </p:val>
                                        </p:tav>
                                        <p:tav tm="100000">
                                          <p:val>
                                            <p:strVal val="#ppt_w"/>
                                          </p:val>
                                        </p:tav>
                                      </p:tavLst>
                                    </p:anim>
                                    <p:anim calcmode="lin" valueType="num">
                                      <p:cBhvr>
                                        <p:cTn id="1446" dur="10" fill="hold"/>
                                        <p:tgtEl>
                                          <p:spTgt spid="381"/>
                                        </p:tgtEl>
                                        <p:attrNameLst>
                                          <p:attrName>ppt_h</p:attrName>
                                        </p:attrNameLst>
                                      </p:cBhvr>
                                      <p:tavLst>
                                        <p:tav tm="0">
                                          <p:val>
                                            <p:fltVal val="0"/>
                                          </p:val>
                                        </p:tav>
                                        <p:tav tm="100000">
                                          <p:val>
                                            <p:strVal val="#ppt_h"/>
                                          </p:val>
                                        </p:tav>
                                      </p:tavLst>
                                    </p:anim>
                                    <p:animEffect transition="in" filter="fade">
                                      <p:cBhvr>
                                        <p:cTn id="1447" dur="10"/>
                                        <p:tgtEl>
                                          <p:spTgt spid="381"/>
                                        </p:tgtEl>
                                      </p:cBhvr>
                                    </p:animEffect>
                                  </p:childTnLst>
                                </p:cTn>
                              </p:par>
                            </p:childTnLst>
                          </p:cTn>
                        </p:par>
                        <p:par>
                          <p:cTn id="1448" fill="hold">
                            <p:stCondLst>
                              <p:cond delay="1750"/>
                            </p:stCondLst>
                            <p:childTnLst>
                              <p:par>
                                <p:cTn id="1449" presetID="53" presetClass="entr" presetSubtype="16" fill="hold" grpId="0" nodeType="afterEffect">
                                  <p:stCondLst>
                                    <p:cond delay="0"/>
                                  </p:stCondLst>
                                  <p:childTnLst>
                                    <p:set>
                                      <p:cBhvr>
                                        <p:cTn id="1450" dur="1" fill="hold">
                                          <p:stCondLst>
                                            <p:cond delay="0"/>
                                          </p:stCondLst>
                                        </p:cTn>
                                        <p:tgtEl>
                                          <p:spTgt spid="382"/>
                                        </p:tgtEl>
                                        <p:attrNameLst>
                                          <p:attrName>style.visibility</p:attrName>
                                        </p:attrNameLst>
                                      </p:cBhvr>
                                      <p:to>
                                        <p:strVal val="visible"/>
                                      </p:to>
                                    </p:set>
                                    <p:anim calcmode="lin" valueType="num">
                                      <p:cBhvr>
                                        <p:cTn id="1451" dur="10" fill="hold"/>
                                        <p:tgtEl>
                                          <p:spTgt spid="382"/>
                                        </p:tgtEl>
                                        <p:attrNameLst>
                                          <p:attrName>ppt_w</p:attrName>
                                        </p:attrNameLst>
                                      </p:cBhvr>
                                      <p:tavLst>
                                        <p:tav tm="0">
                                          <p:val>
                                            <p:fltVal val="0"/>
                                          </p:val>
                                        </p:tav>
                                        <p:tav tm="100000">
                                          <p:val>
                                            <p:strVal val="#ppt_w"/>
                                          </p:val>
                                        </p:tav>
                                      </p:tavLst>
                                    </p:anim>
                                    <p:anim calcmode="lin" valueType="num">
                                      <p:cBhvr>
                                        <p:cTn id="1452" dur="10" fill="hold"/>
                                        <p:tgtEl>
                                          <p:spTgt spid="382"/>
                                        </p:tgtEl>
                                        <p:attrNameLst>
                                          <p:attrName>ppt_h</p:attrName>
                                        </p:attrNameLst>
                                      </p:cBhvr>
                                      <p:tavLst>
                                        <p:tav tm="0">
                                          <p:val>
                                            <p:fltVal val="0"/>
                                          </p:val>
                                        </p:tav>
                                        <p:tav tm="100000">
                                          <p:val>
                                            <p:strVal val="#ppt_h"/>
                                          </p:val>
                                        </p:tav>
                                      </p:tavLst>
                                    </p:anim>
                                    <p:animEffect transition="in" filter="fade">
                                      <p:cBhvr>
                                        <p:cTn id="1453" dur="10"/>
                                        <p:tgtEl>
                                          <p:spTgt spid="382"/>
                                        </p:tgtEl>
                                      </p:cBhvr>
                                    </p:animEffect>
                                  </p:childTnLst>
                                </p:cTn>
                              </p:par>
                            </p:childTnLst>
                          </p:cTn>
                        </p:par>
                        <p:par>
                          <p:cTn id="1454" fill="hold">
                            <p:stCondLst>
                              <p:cond delay="1760"/>
                            </p:stCondLst>
                            <p:childTnLst>
                              <p:par>
                                <p:cTn id="1455" presetID="53" presetClass="entr" presetSubtype="16" fill="hold" grpId="0" nodeType="afterEffect">
                                  <p:stCondLst>
                                    <p:cond delay="0"/>
                                  </p:stCondLst>
                                  <p:childTnLst>
                                    <p:set>
                                      <p:cBhvr>
                                        <p:cTn id="1456" dur="1" fill="hold">
                                          <p:stCondLst>
                                            <p:cond delay="0"/>
                                          </p:stCondLst>
                                        </p:cTn>
                                        <p:tgtEl>
                                          <p:spTgt spid="383"/>
                                        </p:tgtEl>
                                        <p:attrNameLst>
                                          <p:attrName>style.visibility</p:attrName>
                                        </p:attrNameLst>
                                      </p:cBhvr>
                                      <p:to>
                                        <p:strVal val="visible"/>
                                      </p:to>
                                    </p:set>
                                    <p:anim calcmode="lin" valueType="num">
                                      <p:cBhvr>
                                        <p:cTn id="1457" dur="10" fill="hold"/>
                                        <p:tgtEl>
                                          <p:spTgt spid="383"/>
                                        </p:tgtEl>
                                        <p:attrNameLst>
                                          <p:attrName>ppt_w</p:attrName>
                                        </p:attrNameLst>
                                      </p:cBhvr>
                                      <p:tavLst>
                                        <p:tav tm="0">
                                          <p:val>
                                            <p:fltVal val="0"/>
                                          </p:val>
                                        </p:tav>
                                        <p:tav tm="100000">
                                          <p:val>
                                            <p:strVal val="#ppt_w"/>
                                          </p:val>
                                        </p:tav>
                                      </p:tavLst>
                                    </p:anim>
                                    <p:anim calcmode="lin" valueType="num">
                                      <p:cBhvr>
                                        <p:cTn id="1458" dur="10" fill="hold"/>
                                        <p:tgtEl>
                                          <p:spTgt spid="383"/>
                                        </p:tgtEl>
                                        <p:attrNameLst>
                                          <p:attrName>ppt_h</p:attrName>
                                        </p:attrNameLst>
                                      </p:cBhvr>
                                      <p:tavLst>
                                        <p:tav tm="0">
                                          <p:val>
                                            <p:fltVal val="0"/>
                                          </p:val>
                                        </p:tav>
                                        <p:tav tm="100000">
                                          <p:val>
                                            <p:strVal val="#ppt_h"/>
                                          </p:val>
                                        </p:tav>
                                      </p:tavLst>
                                    </p:anim>
                                    <p:animEffect transition="in" filter="fade">
                                      <p:cBhvr>
                                        <p:cTn id="1459" dur="10"/>
                                        <p:tgtEl>
                                          <p:spTgt spid="383"/>
                                        </p:tgtEl>
                                      </p:cBhvr>
                                    </p:animEffect>
                                  </p:childTnLst>
                                </p:cTn>
                              </p:par>
                            </p:childTnLst>
                          </p:cTn>
                        </p:par>
                        <p:par>
                          <p:cTn id="1460" fill="hold">
                            <p:stCondLst>
                              <p:cond delay="1770"/>
                            </p:stCondLst>
                            <p:childTnLst>
                              <p:par>
                                <p:cTn id="1461" presetID="53" presetClass="entr" presetSubtype="16" fill="hold" grpId="0" nodeType="afterEffect">
                                  <p:stCondLst>
                                    <p:cond delay="0"/>
                                  </p:stCondLst>
                                  <p:childTnLst>
                                    <p:set>
                                      <p:cBhvr>
                                        <p:cTn id="1462" dur="1" fill="hold">
                                          <p:stCondLst>
                                            <p:cond delay="0"/>
                                          </p:stCondLst>
                                        </p:cTn>
                                        <p:tgtEl>
                                          <p:spTgt spid="384"/>
                                        </p:tgtEl>
                                        <p:attrNameLst>
                                          <p:attrName>style.visibility</p:attrName>
                                        </p:attrNameLst>
                                      </p:cBhvr>
                                      <p:to>
                                        <p:strVal val="visible"/>
                                      </p:to>
                                    </p:set>
                                    <p:anim calcmode="lin" valueType="num">
                                      <p:cBhvr>
                                        <p:cTn id="1463" dur="10" fill="hold"/>
                                        <p:tgtEl>
                                          <p:spTgt spid="384"/>
                                        </p:tgtEl>
                                        <p:attrNameLst>
                                          <p:attrName>ppt_w</p:attrName>
                                        </p:attrNameLst>
                                      </p:cBhvr>
                                      <p:tavLst>
                                        <p:tav tm="0">
                                          <p:val>
                                            <p:fltVal val="0"/>
                                          </p:val>
                                        </p:tav>
                                        <p:tav tm="100000">
                                          <p:val>
                                            <p:strVal val="#ppt_w"/>
                                          </p:val>
                                        </p:tav>
                                      </p:tavLst>
                                    </p:anim>
                                    <p:anim calcmode="lin" valueType="num">
                                      <p:cBhvr>
                                        <p:cTn id="1464" dur="10" fill="hold"/>
                                        <p:tgtEl>
                                          <p:spTgt spid="384"/>
                                        </p:tgtEl>
                                        <p:attrNameLst>
                                          <p:attrName>ppt_h</p:attrName>
                                        </p:attrNameLst>
                                      </p:cBhvr>
                                      <p:tavLst>
                                        <p:tav tm="0">
                                          <p:val>
                                            <p:fltVal val="0"/>
                                          </p:val>
                                        </p:tav>
                                        <p:tav tm="100000">
                                          <p:val>
                                            <p:strVal val="#ppt_h"/>
                                          </p:val>
                                        </p:tav>
                                      </p:tavLst>
                                    </p:anim>
                                    <p:animEffect transition="in" filter="fade">
                                      <p:cBhvr>
                                        <p:cTn id="1465" dur="10"/>
                                        <p:tgtEl>
                                          <p:spTgt spid="384"/>
                                        </p:tgtEl>
                                      </p:cBhvr>
                                    </p:animEffect>
                                  </p:childTnLst>
                                </p:cTn>
                              </p:par>
                            </p:childTnLst>
                          </p:cTn>
                        </p:par>
                        <p:par>
                          <p:cTn id="1466" fill="hold">
                            <p:stCondLst>
                              <p:cond delay="1780"/>
                            </p:stCondLst>
                            <p:childTnLst>
                              <p:par>
                                <p:cTn id="1467" presetID="53" presetClass="entr" presetSubtype="16" fill="hold" grpId="0" nodeType="afterEffect">
                                  <p:stCondLst>
                                    <p:cond delay="0"/>
                                  </p:stCondLst>
                                  <p:childTnLst>
                                    <p:set>
                                      <p:cBhvr>
                                        <p:cTn id="1468" dur="1" fill="hold">
                                          <p:stCondLst>
                                            <p:cond delay="0"/>
                                          </p:stCondLst>
                                        </p:cTn>
                                        <p:tgtEl>
                                          <p:spTgt spid="385"/>
                                        </p:tgtEl>
                                        <p:attrNameLst>
                                          <p:attrName>style.visibility</p:attrName>
                                        </p:attrNameLst>
                                      </p:cBhvr>
                                      <p:to>
                                        <p:strVal val="visible"/>
                                      </p:to>
                                    </p:set>
                                    <p:anim calcmode="lin" valueType="num">
                                      <p:cBhvr>
                                        <p:cTn id="1469" dur="10" fill="hold"/>
                                        <p:tgtEl>
                                          <p:spTgt spid="385"/>
                                        </p:tgtEl>
                                        <p:attrNameLst>
                                          <p:attrName>ppt_w</p:attrName>
                                        </p:attrNameLst>
                                      </p:cBhvr>
                                      <p:tavLst>
                                        <p:tav tm="0">
                                          <p:val>
                                            <p:fltVal val="0"/>
                                          </p:val>
                                        </p:tav>
                                        <p:tav tm="100000">
                                          <p:val>
                                            <p:strVal val="#ppt_w"/>
                                          </p:val>
                                        </p:tav>
                                      </p:tavLst>
                                    </p:anim>
                                    <p:anim calcmode="lin" valueType="num">
                                      <p:cBhvr>
                                        <p:cTn id="1470" dur="10" fill="hold"/>
                                        <p:tgtEl>
                                          <p:spTgt spid="385"/>
                                        </p:tgtEl>
                                        <p:attrNameLst>
                                          <p:attrName>ppt_h</p:attrName>
                                        </p:attrNameLst>
                                      </p:cBhvr>
                                      <p:tavLst>
                                        <p:tav tm="0">
                                          <p:val>
                                            <p:fltVal val="0"/>
                                          </p:val>
                                        </p:tav>
                                        <p:tav tm="100000">
                                          <p:val>
                                            <p:strVal val="#ppt_h"/>
                                          </p:val>
                                        </p:tav>
                                      </p:tavLst>
                                    </p:anim>
                                    <p:animEffect transition="in" filter="fade">
                                      <p:cBhvr>
                                        <p:cTn id="1471" dur="10"/>
                                        <p:tgtEl>
                                          <p:spTgt spid="385"/>
                                        </p:tgtEl>
                                      </p:cBhvr>
                                    </p:animEffect>
                                  </p:childTnLst>
                                </p:cTn>
                              </p:par>
                            </p:childTnLst>
                          </p:cTn>
                        </p:par>
                        <p:par>
                          <p:cTn id="1472" fill="hold">
                            <p:stCondLst>
                              <p:cond delay="1790"/>
                            </p:stCondLst>
                            <p:childTnLst>
                              <p:par>
                                <p:cTn id="1473" presetID="53" presetClass="entr" presetSubtype="16" fill="hold" grpId="0" nodeType="afterEffect">
                                  <p:stCondLst>
                                    <p:cond delay="0"/>
                                  </p:stCondLst>
                                  <p:childTnLst>
                                    <p:set>
                                      <p:cBhvr>
                                        <p:cTn id="1474" dur="1" fill="hold">
                                          <p:stCondLst>
                                            <p:cond delay="0"/>
                                          </p:stCondLst>
                                        </p:cTn>
                                        <p:tgtEl>
                                          <p:spTgt spid="386"/>
                                        </p:tgtEl>
                                        <p:attrNameLst>
                                          <p:attrName>style.visibility</p:attrName>
                                        </p:attrNameLst>
                                      </p:cBhvr>
                                      <p:to>
                                        <p:strVal val="visible"/>
                                      </p:to>
                                    </p:set>
                                    <p:anim calcmode="lin" valueType="num">
                                      <p:cBhvr>
                                        <p:cTn id="1475" dur="10" fill="hold"/>
                                        <p:tgtEl>
                                          <p:spTgt spid="386"/>
                                        </p:tgtEl>
                                        <p:attrNameLst>
                                          <p:attrName>ppt_w</p:attrName>
                                        </p:attrNameLst>
                                      </p:cBhvr>
                                      <p:tavLst>
                                        <p:tav tm="0">
                                          <p:val>
                                            <p:fltVal val="0"/>
                                          </p:val>
                                        </p:tav>
                                        <p:tav tm="100000">
                                          <p:val>
                                            <p:strVal val="#ppt_w"/>
                                          </p:val>
                                        </p:tav>
                                      </p:tavLst>
                                    </p:anim>
                                    <p:anim calcmode="lin" valueType="num">
                                      <p:cBhvr>
                                        <p:cTn id="1476" dur="10" fill="hold"/>
                                        <p:tgtEl>
                                          <p:spTgt spid="386"/>
                                        </p:tgtEl>
                                        <p:attrNameLst>
                                          <p:attrName>ppt_h</p:attrName>
                                        </p:attrNameLst>
                                      </p:cBhvr>
                                      <p:tavLst>
                                        <p:tav tm="0">
                                          <p:val>
                                            <p:fltVal val="0"/>
                                          </p:val>
                                        </p:tav>
                                        <p:tav tm="100000">
                                          <p:val>
                                            <p:strVal val="#ppt_h"/>
                                          </p:val>
                                        </p:tav>
                                      </p:tavLst>
                                    </p:anim>
                                    <p:animEffect transition="in" filter="fade">
                                      <p:cBhvr>
                                        <p:cTn id="1477" dur="10"/>
                                        <p:tgtEl>
                                          <p:spTgt spid="386"/>
                                        </p:tgtEl>
                                      </p:cBhvr>
                                    </p:animEffect>
                                  </p:childTnLst>
                                </p:cTn>
                              </p:par>
                            </p:childTnLst>
                          </p:cTn>
                        </p:par>
                        <p:par>
                          <p:cTn id="1478" fill="hold">
                            <p:stCondLst>
                              <p:cond delay="1800"/>
                            </p:stCondLst>
                            <p:childTnLst>
                              <p:par>
                                <p:cTn id="1479" presetID="53" presetClass="entr" presetSubtype="16" fill="hold" grpId="0" nodeType="afterEffect">
                                  <p:stCondLst>
                                    <p:cond delay="0"/>
                                  </p:stCondLst>
                                  <p:childTnLst>
                                    <p:set>
                                      <p:cBhvr>
                                        <p:cTn id="1480" dur="1" fill="hold">
                                          <p:stCondLst>
                                            <p:cond delay="0"/>
                                          </p:stCondLst>
                                        </p:cTn>
                                        <p:tgtEl>
                                          <p:spTgt spid="387"/>
                                        </p:tgtEl>
                                        <p:attrNameLst>
                                          <p:attrName>style.visibility</p:attrName>
                                        </p:attrNameLst>
                                      </p:cBhvr>
                                      <p:to>
                                        <p:strVal val="visible"/>
                                      </p:to>
                                    </p:set>
                                    <p:anim calcmode="lin" valueType="num">
                                      <p:cBhvr>
                                        <p:cTn id="1481" dur="10" fill="hold"/>
                                        <p:tgtEl>
                                          <p:spTgt spid="387"/>
                                        </p:tgtEl>
                                        <p:attrNameLst>
                                          <p:attrName>ppt_w</p:attrName>
                                        </p:attrNameLst>
                                      </p:cBhvr>
                                      <p:tavLst>
                                        <p:tav tm="0">
                                          <p:val>
                                            <p:fltVal val="0"/>
                                          </p:val>
                                        </p:tav>
                                        <p:tav tm="100000">
                                          <p:val>
                                            <p:strVal val="#ppt_w"/>
                                          </p:val>
                                        </p:tav>
                                      </p:tavLst>
                                    </p:anim>
                                    <p:anim calcmode="lin" valueType="num">
                                      <p:cBhvr>
                                        <p:cTn id="1482" dur="10" fill="hold"/>
                                        <p:tgtEl>
                                          <p:spTgt spid="387"/>
                                        </p:tgtEl>
                                        <p:attrNameLst>
                                          <p:attrName>ppt_h</p:attrName>
                                        </p:attrNameLst>
                                      </p:cBhvr>
                                      <p:tavLst>
                                        <p:tav tm="0">
                                          <p:val>
                                            <p:fltVal val="0"/>
                                          </p:val>
                                        </p:tav>
                                        <p:tav tm="100000">
                                          <p:val>
                                            <p:strVal val="#ppt_h"/>
                                          </p:val>
                                        </p:tav>
                                      </p:tavLst>
                                    </p:anim>
                                    <p:animEffect transition="in" filter="fade">
                                      <p:cBhvr>
                                        <p:cTn id="1483" dur="10"/>
                                        <p:tgtEl>
                                          <p:spTgt spid="387"/>
                                        </p:tgtEl>
                                      </p:cBhvr>
                                    </p:animEffect>
                                  </p:childTnLst>
                                </p:cTn>
                              </p:par>
                            </p:childTnLst>
                          </p:cTn>
                        </p:par>
                        <p:par>
                          <p:cTn id="1484" fill="hold">
                            <p:stCondLst>
                              <p:cond delay="1810"/>
                            </p:stCondLst>
                            <p:childTnLst>
                              <p:par>
                                <p:cTn id="1485" presetID="53" presetClass="entr" presetSubtype="16" fill="hold" grpId="0" nodeType="afterEffect">
                                  <p:stCondLst>
                                    <p:cond delay="0"/>
                                  </p:stCondLst>
                                  <p:childTnLst>
                                    <p:set>
                                      <p:cBhvr>
                                        <p:cTn id="1486" dur="1" fill="hold">
                                          <p:stCondLst>
                                            <p:cond delay="0"/>
                                          </p:stCondLst>
                                        </p:cTn>
                                        <p:tgtEl>
                                          <p:spTgt spid="388"/>
                                        </p:tgtEl>
                                        <p:attrNameLst>
                                          <p:attrName>style.visibility</p:attrName>
                                        </p:attrNameLst>
                                      </p:cBhvr>
                                      <p:to>
                                        <p:strVal val="visible"/>
                                      </p:to>
                                    </p:set>
                                    <p:anim calcmode="lin" valueType="num">
                                      <p:cBhvr>
                                        <p:cTn id="1487" dur="10" fill="hold"/>
                                        <p:tgtEl>
                                          <p:spTgt spid="388"/>
                                        </p:tgtEl>
                                        <p:attrNameLst>
                                          <p:attrName>ppt_w</p:attrName>
                                        </p:attrNameLst>
                                      </p:cBhvr>
                                      <p:tavLst>
                                        <p:tav tm="0">
                                          <p:val>
                                            <p:fltVal val="0"/>
                                          </p:val>
                                        </p:tav>
                                        <p:tav tm="100000">
                                          <p:val>
                                            <p:strVal val="#ppt_w"/>
                                          </p:val>
                                        </p:tav>
                                      </p:tavLst>
                                    </p:anim>
                                    <p:anim calcmode="lin" valueType="num">
                                      <p:cBhvr>
                                        <p:cTn id="1488" dur="10" fill="hold"/>
                                        <p:tgtEl>
                                          <p:spTgt spid="388"/>
                                        </p:tgtEl>
                                        <p:attrNameLst>
                                          <p:attrName>ppt_h</p:attrName>
                                        </p:attrNameLst>
                                      </p:cBhvr>
                                      <p:tavLst>
                                        <p:tav tm="0">
                                          <p:val>
                                            <p:fltVal val="0"/>
                                          </p:val>
                                        </p:tav>
                                        <p:tav tm="100000">
                                          <p:val>
                                            <p:strVal val="#ppt_h"/>
                                          </p:val>
                                        </p:tav>
                                      </p:tavLst>
                                    </p:anim>
                                    <p:animEffect transition="in" filter="fade">
                                      <p:cBhvr>
                                        <p:cTn id="1489" dur="10"/>
                                        <p:tgtEl>
                                          <p:spTgt spid="388"/>
                                        </p:tgtEl>
                                      </p:cBhvr>
                                    </p:animEffect>
                                  </p:childTnLst>
                                </p:cTn>
                              </p:par>
                            </p:childTnLst>
                          </p:cTn>
                        </p:par>
                        <p:par>
                          <p:cTn id="1490" fill="hold">
                            <p:stCondLst>
                              <p:cond delay="1820"/>
                            </p:stCondLst>
                            <p:childTnLst>
                              <p:par>
                                <p:cTn id="1491" presetID="14" presetClass="entr" presetSubtype="5" fill="hold" grpId="0" nodeType="afterEffect">
                                  <p:stCondLst>
                                    <p:cond delay="0"/>
                                  </p:stCondLst>
                                  <p:childTnLst>
                                    <p:set>
                                      <p:cBhvr>
                                        <p:cTn id="1492" dur="1" fill="hold">
                                          <p:stCondLst>
                                            <p:cond delay="0"/>
                                          </p:stCondLst>
                                        </p:cTn>
                                        <p:tgtEl>
                                          <p:spTgt spid="186"/>
                                        </p:tgtEl>
                                        <p:attrNameLst>
                                          <p:attrName>style.visibility</p:attrName>
                                        </p:attrNameLst>
                                      </p:cBhvr>
                                      <p:to>
                                        <p:strVal val="visible"/>
                                      </p:to>
                                    </p:set>
                                    <p:animEffect transition="in" filter="randombar(vertical)">
                                      <p:cBhvr>
                                        <p:cTn id="1493" dur="5000"/>
                                        <p:tgtEl>
                                          <p:spTgt spid="186"/>
                                        </p:tgtEl>
                                      </p:cBhvr>
                                    </p:animEffect>
                                  </p:childTnLst>
                                </p:cTn>
                              </p:par>
                            </p:childTnLst>
                          </p:cTn>
                        </p:par>
                        <p:par>
                          <p:cTn id="1494" fill="hold">
                            <p:stCondLst>
                              <p:cond delay="6820"/>
                            </p:stCondLst>
                            <p:childTnLst>
                              <p:par>
                                <p:cTn id="1495" presetID="53" presetClass="entr" presetSubtype="16" fill="hold" grpId="0" nodeType="afterEffect">
                                  <p:stCondLst>
                                    <p:cond delay="0"/>
                                  </p:stCondLst>
                                  <p:childTnLst>
                                    <p:set>
                                      <p:cBhvr>
                                        <p:cTn id="1496" dur="1" fill="hold">
                                          <p:stCondLst>
                                            <p:cond delay="0"/>
                                          </p:stCondLst>
                                        </p:cTn>
                                        <p:tgtEl>
                                          <p:spTgt spid="115"/>
                                        </p:tgtEl>
                                        <p:attrNameLst>
                                          <p:attrName>style.visibility</p:attrName>
                                        </p:attrNameLst>
                                      </p:cBhvr>
                                      <p:to>
                                        <p:strVal val="visible"/>
                                      </p:to>
                                    </p:set>
                                    <p:anim calcmode="lin" valueType="num">
                                      <p:cBhvr>
                                        <p:cTn id="1497" dur="500" fill="hold"/>
                                        <p:tgtEl>
                                          <p:spTgt spid="115"/>
                                        </p:tgtEl>
                                        <p:attrNameLst>
                                          <p:attrName>ppt_w</p:attrName>
                                        </p:attrNameLst>
                                      </p:cBhvr>
                                      <p:tavLst>
                                        <p:tav tm="0">
                                          <p:val>
                                            <p:fltVal val="0"/>
                                          </p:val>
                                        </p:tav>
                                        <p:tav tm="100000">
                                          <p:val>
                                            <p:strVal val="#ppt_w"/>
                                          </p:val>
                                        </p:tav>
                                      </p:tavLst>
                                    </p:anim>
                                    <p:anim calcmode="lin" valueType="num">
                                      <p:cBhvr>
                                        <p:cTn id="1498" dur="500" fill="hold"/>
                                        <p:tgtEl>
                                          <p:spTgt spid="115"/>
                                        </p:tgtEl>
                                        <p:attrNameLst>
                                          <p:attrName>ppt_h</p:attrName>
                                        </p:attrNameLst>
                                      </p:cBhvr>
                                      <p:tavLst>
                                        <p:tav tm="0">
                                          <p:val>
                                            <p:fltVal val="0"/>
                                          </p:val>
                                        </p:tav>
                                        <p:tav tm="100000">
                                          <p:val>
                                            <p:strVal val="#ppt_h"/>
                                          </p:val>
                                        </p:tav>
                                      </p:tavLst>
                                    </p:anim>
                                    <p:animEffect transition="in" filter="fade">
                                      <p:cBhvr>
                                        <p:cTn id="149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23" grpId="0" animBg="1"/>
      <p:bldP spid="28" grpId="0" animBg="1"/>
      <p:bldP spid="29" grpId="0" animBg="1"/>
      <p:bldP spid="41"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2" grpId="0" animBg="1"/>
      <p:bldP spid="63" grpId="0" animBg="1"/>
      <p:bldP spid="64" grpId="0" animBg="1"/>
      <p:bldP spid="65" grpId="0" animBg="1"/>
      <p:bldP spid="67" grpId="0" animBg="1"/>
      <p:bldP spid="68" grpId="0" animBg="1"/>
      <p:bldP spid="69" grpId="0" animBg="1"/>
      <p:bldP spid="70" grpId="0" animBg="1"/>
      <p:bldP spid="84" grpId="0" animBg="1"/>
      <p:bldP spid="85" grpId="0" animBg="1"/>
      <p:bldP spid="102" grpId="0" animBg="1"/>
      <p:bldP spid="103" grpId="0" animBg="1"/>
      <p:bldP spid="107" grpId="0" animBg="1"/>
      <p:bldP spid="108" grpId="0" animBg="1"/>
      <p:bldP spid="109" grpId="0" animBg="1"/>
      <p:bldP spid="110" grpId="0" animBg="1"/>
      <p:bldP spid="111" grpId="0" animBg="1"/>
      <p:bldP spid="112" grpId="0" animBg="1"/>
      <p:bldP spid="113" grpId="0" animBg="1"/>
      <p:bldP spid="114" grpId="0" animBg="1"/>
      <p:bldP spid="116" grpId="0" animBg="1"/>
      <p:bldP spid="117" grpId="0" animBg="1"/>
      <p:bldP spid="120" grpId="0" animBg="1"/>
      <p:bldP spid="121" grpId="0" animBg="1"/>
      <p:bldP spid="124" grpId="0" animBg="1"/>
      <p:bldP spid="125" grpId="0" animBg="1"/>
      <p:bldP spid="126" grpId="0" animBg="1"/>
      <p:bldP spid="127" grpId="0" animBg="1"/>
      <p:bldP spid="128" grpId="0" animBg="1"/>
      <p:bldP spid="129" grpId="0" animBg="1"/>
      <p:bldP spid="130" grpId="0" animBg="1"/>
      <p:bldP spid="133" grpId="0" animBg="1"/>
      <p:bldP spid="134" grpId="0" animBg="1"/>
      <p:bldP spid="136" grpId="0" animBg="1"/>
      <p:bldP spid="137" grpId="0" animBg="1"/>
      <p:bldP spid="138"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9" grpId="0" animBg="1"/>
      <p:bldP spid="180" grpId="0" animBg="1"/>
      <p:bldP spid="181" grpId="0" animBg="1"/>
      <p:bldP spid="182" grpId="0" animBg="1"/>
      <p:bldP spid="183" grpId="0" animBg="1"/>
      <p:bldP spid="184" grpId="0" animBg="1"/>
      <p:bldP spid="185"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208" grpId="0" animBg="1"/>
      <p:bldP spid="209" grpId="0" animBg="1"/>
      <p:bldP spid="211" grpId="0" animBg="1"/>
      <p:bldP spid="212" grpId="0" animBg="1"/>
      <p:bldP spid="213" grpId="0" animBg="1"/>
      <p:bldP spid="215" grpId="0" animBg="1"/>
      <p:bldP spid="221" grpId="0" animBg="1"/>
      <p:bldP spid="222" grpId="0" animBg="1"/>
      <p:bldP spid="224" grpId="0" animBg="1"/>
      <p:bldP spid="225" grpId="0" animBg="1"/>
      <p:bldP spid="226" grpId="0" animBg="1"/>
      <p:bldP spid="227" grpId="0" animBg="1"/>
      <p:bldP spid="229" grpId="0" animBg="1"/>
      <p:bldP spid="230" grpId="0" animBg="1"/>
      <p:bldP spid="231" grpId="0" animBg="1"/>
      <p:bldP spid="233" grpId="0" animBg="1"/>
      <p:bldP spid="234" grpId="0" animBg="1"/>
      <p:bldP spid="235"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70" grpId="0" animBg="1"/>
      <p:bldP spid="271" grpId="0" animBg="1"/>
      <p:bldP spid="207" grpId="0" animBg="1"/>
      <p:bldP spid="6" grpId="0" animBg="1"/>
      <p:bldP spid="279" grpId="0" animBg="1"/>
      <p:bldP spid="280" grpId="0" animBg="1"/>
      <p:bldP spid="281" grpId="0" animBg="1"/>
      <p:bldP spid="282" grpId="0" animBg="1"/>
      <p:bldP spid="283" grpId="0" animBg="1"/>
      <p:bldP spid="290" grpId="0" animBg="1"/>
      <p:bldP spid="291" grpId="0" animBg="1"/>
      <p:bldP spid="292" grpId="0" animBg="1"/>
      <p:bldP spid="294" grpId="0" animBg="1"/>
      <p:bldP spid="297" grpId="0" animBg="1"/>
      <p:bldP spid="298" grpId="0" animBg="1"/>
      <p:bldP spid="299" grpId="0" animBg="1"/>
      <p:bldP spid="300"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2" grpId="0" animBg="1"/>
      <p:bldP spid="313" grpId="0" animBg="1"/>
      <p:bldP spid="314" grpId="0" animBg="1"/>
      <p:bldP spid="315" grpId="0" animBg="1"/>
      <p:bldP spid="316" grpId="0" animBg="1"/>
      <p:bldP spid="318" grpId="0" animBg="1"/>
      <p:bldP spid="319" grpId="0" animBg="1"/>
      <p:bldP spid="323" grpId="0" animBg="1"/>
      <p:bldP spid="326" grpId="0" animBg="1"/>
      <p:bldP spid="327" grpId="0" animBg="1"/>
      <p:bldP spid="329" grpId="0" animBg="1"/>
      <p:bldP spid="330" grpId="0" animBg="1"/>
      <p:bldP spid="331"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7"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186"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7F2F1C-E62C-40C3-E019-B0F2FEC16A1A}"/>
              </a:ext>
            </a:extLst>
          </p:cNvPr>
          <p:cNvSpPr>
            <a:spLocks noGrp="1"/>
          </p:cNvSpPr>
          <p:nvPr>
            <p:ph type="title"/>
          </p:nvPr>
        </p:nvSpPr>
        <p:spPr/>
        <p:txBody>
          <a:bodyPr/>
          <a:lstStyle/>
          <a:p>
            <a:r>
              <a:rPr lang="ja-JP" altLang="en-US" dirty="0"/>
              <a:t>波の「干渉」</a:t>
            </a:r>
            <a:r>
              <a:rPr kumimoji="1" lang="ja-JP" altLang="en-US" dirty="0"/>
              <a:t>を利用して計算</a:t>
            </a:r>
          </a:p>
        </p:txBody>
      </p:sp>
      <p:sp>
        <p:nvSpPr>
          <p:cNvPr id="92" name="テキスト ボックス 91">
            <a:extLst>
              <a:ext uri="{FF2B5EF4-FFF2-40B4-BE49-F238E27FC236}">
                <a16:creationId xmlns:a16="http://schemas.microsoft.com/office/drawing/2014/main" id="{24A4AB34-4408-DF3B-1876-E81E18E36339}"/>
              </a:ext>
            </a:extLst>
          </p:cNvPr>
          <p:cNvSpPr txBox="1"/>
          <p:nvPr/>
        </p:nvSpPr>
        <p:spPr>
          <a:xfrm>
            <a:off x="108701" y="4619702"/>
            <a:ext cx="1441420" cy="738664"/>
          </a:xfrm>
          <a:prstGeom prst="rect">
            <a:avLst/>
          </a:prstGeom>
          <a:noFill/>
        </p:spPr>
        <p:txBody>
          <a:bodyPr wrap="none" rtlCol="0">
            <a:spAutoFit/>
          </a:bodyPr>
          <a:lstStyle/>
          <a:p>
            <a:pPr algn="r"/>
            <a:r>
              <a:rPr kumimoji="1" lang="ja-JP" altLang="en-US" sz="1400">
                <a:solidFill>
                  <a:srgbClr val="0432FF"/>
                </a:solidFill>
                <a:latin typeface="Meiryo" panose="020B0604030504040204" pitchFamily="34" charset="-128"/>
                <a:ea typeface="Meiryo" panose="020B0604030504040204" pitchFamily="34" charset="-128"/>
              </a:rPr>
              <a:t>正解のみ</a:t>
            </a:r>
            <a:endParaRPr kumimoji="1" lang="en-US" altLang="ja-JP" sz="1400" dirty="0">
              <a:solidFill>
                <a:srgbClr val="0432FF"/>
              </a:solidFill>
              <a:latin typeface="Meiryo" panose="020B0604030504040204" pitchFamily="34" charset="-128"/>
              <a:ea typeface="Meiryo" panose="020B0604030504040204" pitchFamily="34" charset="-128"/>
            </a:endParaRPr>
          </a:p>
          <a:p>
            <a:pPr algn="r"/>
            <a:r>
              <a:rPr lang="ja-JP" altLang="en-US" sz="1400">
                <a:solidFill>
                  <a:srgbClr val="0432FF"/>
                </a:solidFill>
                <a:latin typeface="Meiryo" panose="020B0604030504040204" pitchFamily="34" charset="-128"/>
                <a:ea typeface="Meiryo" panose="020B0604030504040204" pitchFamily="34" charset="-128"/>
              </a:rPr>
              <a:t>振動タイミング</a:t>
            </a:r>
            <a:endParaRPr lang="en-US" altLang="ja-JP" sz="1400" dirty="0">
              <a:solidFill>
                <a:srgbClr val="0432FF"/>
              </a:solidFill>
              <a:latin typeface="Meiryo" panose="020B0604030504040204" pitchFamily="34" charset="-128"/>
              <a:ea typeface="Meiryo" panose="020B0604030504040204" pitchFamily="34" charset="-128"/>
            </a:endParaRPr>
          </a:p>
          <a:p>
            <a:pPr algn="r"/>
            <a:r>
              <a:rPr lang="ja-JP" altLang="en-US" sz="1400">
                <a:solidFill>
                  <a:srgbClr val="0432FF"/>
                </a:solidFill>
                <a:latin typeface="Meiryo" panose="020B0604030504040204" pitchFamily="34" charset="-128"/>
                <a:ea typeface="Meiryo" panose="020B0604030504040204" pitchFamily="34" charset="-128"/>
              </a:rPr>
              <a:t>をずらす</a:t>
            </a:r>
            <a:endParaRPr kumimoji="1" lang="ja-JP" altLang="en-US" sz="1400">
              <a:solidFill>
                <a:srgbClr val="0432FF"/>
              </a:solidFill>
              <a:latin typeface="Meiryo" panose="020B0604030504040204" pitchFamily="34" charset="-128"/>
              <a:ea typeface="Meiryo" panose="020B0604030504040204" pitchFamily="34" charset="-128"/>
            </a:endParaRPr>
          </a:p>
        </p:txBody>
      </p:sp>
      <p:cxnSp>
        <p:nvCxnSpPr>
          <p:cNvPr id="95" name="直線コネクタ 94">
            <a:extLst>
              <a:ext uri="{FF2B5EF4-FFF2-40B4-BE49-F238E27FC236}">
                <a16:creationId xmlns:a16="http://schemas.microsoft.com/office/drawing/2014/main" id="{B289B53E-04B6-67C4-4540-67E1DEAF1638}"/>
              </a:ext>
            </a:extLst>
          </p:cNvPr>
          <p:cNvCxnSpPr>
            <a:cxnSpLocks/>
          </p:cNvCxnSpPr>
          <p:nvPr/>
        </p:nvCxnSpPr>
        <p:spPr>
          <a:xfrm>
            <a:off x="1517013" y="4995781"/>
            <a:ext cx="2320365" cy="0"/>
          </a:xfrm>
          <a:prstGeom prst="line">
            <a:avLst/>
          </a:prstGeom>
          <a:ln w="9525">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直線コネクタ 95">
            <a:extLst>
              <a:ext uri="{FF2B5EF4-FFF2-40B4-BE49-F238E27FC236}">
                <a16:creationId xmlns:a16="http://schemas.microsoft.com/office/drawing/2014/main" id="{60141251-FD22-BFDE-5474-1C6F4FCFA4BB}"/>
              </a:ext>
            </a:extLst>
          </p:cNvPr>
          <p:cNvCxnSpPr>
            <a:cxnSpLocks/>
          </p:cNvCxnSpPr>
          <p:nvPr/>
        </p:nvCxnSpPr>
        <p:spPr>
          <a:xfrm>
            <a:off x="1535987" y="4901605"/>
            <a:ext cx="1878740" cy="0"/>
          </a:xfrm>
          <a:prstGeom prst="line">
            <a:avLst/>
          </a:prstGeom>
          <a:ln w="9525">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A6AB1427-8BDC-A33A-43FF-15AE9CA5556F}"/>
              </a:ext>
            </a:extLst>
          </p:cNvPr>
          <p:cNvCxnSpPr>
            <a:cxnSpLocks/>
          </p:cNvCxnSpPr>
          <p:nvPr/>
        </p:nvCxnSpPr>
        <p:spPr>
          <a:xfrm>
            <a:off x="1666634" y="4544361"/>
            <a:ext cx="0" cy="319025"/>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8" name="直線矢印コネクタ 97">
            <a:extLst>
              <a:ext uri="{FF2B5EF4-FFF2-40B4-BE49-F238E27FC236}">
                <a16:creationId xmlns:a16="http://schemas.microsoft.com/office/drawing/2014/main" id="{B72259F0-90CA-1157-E523-A6D4C8B69590}"/>
              </a:ext>
            </a:extLst>
          </p:cNvPr>
          <p:cNvCxnSpPr>
            <a:cxnSpLocks/>
          </p:cNvCxnSpPr>
          <p:nvPr/>
        </p:nvCxnSpPr>
        <p:spPr>
          <a:xfrm flipV="1">
            <a:off x="1666634" y="5024576"/>
            <a:ext cx="0" cy="34681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09" name="テキスト ボックス 108">
            <a:extLst>
              <a:ext uri="{FF2B5EF4-FFF2-40B4-BE49-F238E27FC236}">
                <a16:creationId xmlns:a16="http://schemas.microsoft.com/office/drawing/2014/main" id="{2800B981-250C-CEDC-C17B-365FF70A3A4C}"/>
              </a:ext>
            </a:extLst>
          </p:cNvPr>
          <p:cNvSpPr txBox="1"/>
          <p:nvPr/>
        </p:nvSpPr>
        <p:spPr>
          <a:xfrm>
            <a:off x="107504" y="1505714"/>
            <a:ext cx="1441420" cy="738664"/>
          </a:xfrm>
          <a:prstGeom prst="rect">
            <a:avLst/>
          </a:prstGeom>
          <a:noFill/>
        </p:spPr>
        <p:txBody>
          <a:bodyPr wrap="none" rtlCol="0">
            <a:spAutoFit/>
          </a:bodyPr>
          <a:lstStyle/>
          <a:p>
            <a:pPr algn="r"/>
            <a:r>
              <a:rPr kumimoji="1" lang="ja-JP" altLang="en-US" sz="1400">
                <a:solidFill>
                  <a:srgbClr val="0432FF"/>
                </a:solidFill>
                <a:latin typeface="Meiryo" panose="020B0604030504040204" pitchFamily="34" charset="-128"/>
                <a:ea typeface="Meiryo" panose="020B0604030504040204" pitchFamily="34" charset="-128"/>
              </a:rPr>
              <a:t>正解の位置に</a:t>
            </a:r>
            <a:endParaRPr kumimoji="1" lang="en-US" altLang="ja-JP" sz="1400" dirty="0">
              <a:solidFill>
                <a:srgbClr val="0432FF"/>
              </a:solidFill>
              <a:latin typeface="Meiryo" panose="020B0604030504040204" pitchFamily="34" charset="-128"/>
              <a:ea typeface="Meiryo" panose="020B0604030504040204" pitchFamily="34" charset="-128"/>
            </a:endParaRPr>
          </a:p>
          <a:p>
            <a:pPr algn="r"/>
            <a:r>
              <a:rPr kumimoji="1" lang="ja-JP" altLang="en-US" sz="1400">
                <a:solidFill>
                  <a:srgbClr val="0432FF"/>
                </a:solidFill>
                <a:latin typeface="Meiryo" panose="020B0604030504040204" pitchFamily="34" charset="-128"/>
                <a:ea typeface="Meiryo" panose="020B0604030504040204" pitchFamily="34" charset="-128"/>
              </a:rPr>
              <a:t>高い確率で粒子</a:t>
            </a:r>
            <a:endParaRPr kumimoji="1" lang="en-US" altLang="ja-JP" sz="1400" dirty="0">
              <a:solidFill>
                <a:srgbClr val="0432FF"/>
              </a:solidFill>
              <a:latin typeface="Meiryo" panose="020B0604030504040204" pitchFamily="34" charset="-128"/>
              <a:ea typeface="Meiryo" panose="020B0604030504040204" pitchFamily="34" charset="-128"/>
            </a:endParaRPr>
          </a:p>
          <a:p>
            <a:pPr algn="r"/>
            <a:r>
              <a:rPr kumimoji="1" lang="ja-JP" altLang="en-US" sz="1400">
                <a:solidFill>
                  <a:srgbClr val="0432FF"/>
                </a:solidFill>
                <a:latin typeface="Meiryo" panose="020B0604030504040204" pitchFamily="34" charset="-128"/>
                <a:ea typeface="Meiryo" panose="020B0604030504040204" pitchFamily="34" charset="-128"/>
              </a:rPr>
              <a:t>が衝突する</a:t>
            </a:r>
          </a:p>
        </p:txBody>
      </p:sp>
      <p:grpSp>
        <p:nvGrpSpPr>
          <p:cNvPr id="116" name="グループ化 115">
            <a:extLst>
              <a:ext uri="{FF2B5EF4-FFF2-40B4-BE49-F238E27FC236}">
                <a16:creationId xmlns:a16="http://schemas.microsoft.com/office/drawing/2014/main" id="{0F1A2D48-763B-DD30-3BB9-48EDCC9C152D}"/>
              </a:ext>
            </a:extLst>
          </p:cNvPr>
          <p:cNvGrpSpPr/>
          <p:nvPr/>
        </p:nvGrpSpPr>
        <p:grpSpPr>
          <a:xfrm>
            <a:off x="1739478" y="1258228"/>
            <a:ext cx="3059338" cy="5518481"/>
            <a:chOff x="1197145" y="1264016"/>
            <a:chExt cx="3059338" cy="5518481"/>
          </a:xfrm>
        </p:grpSpPr>
        <p:sp>
          <p:nvSpPr>
            <p:cNvPr id="4" name="正方形/長方形 3">
              <a:extLst>
                <a:ext uri="{FF2B5EF4-FFF2-40B4-BE49-F238E27FC236}">
                  <a16:creationId xmlns:a16="http://schemas.microsoft.com/office/drawing/2014/main" id="{805D07AD-880A-0D5D-7215-800C7C1FBCC3}"/>
                </a:ext>
              </a:extLst>
            </p:cNvPr>
            <p:cNvSpPr/>
            <p:nvPr/>
          </p:nvSpPr>
          <p:spPr>
            <a:xfrm>
              <a:off x="1801548" y="1300683"/>
              <a:ext cx="1820886" cy="1080120"/>
            </a:xfrm>
            <a:prstGeom prst="rect">
              <a:avLst/>
            </a:prstGeom>
            <a:gradFill flip="none" rotWithShape="1">
              <a:gsLst>
                <a:gs pos="11000">
                  <a:schemeClr val="accent6">
                    <a:lumMod val="40000"/>
                    <a:lumOff val="60000"/>
                  </a:schemeClr>
                </a:gs>
                <a:gs pos="0">
                  <a:schemeClr val="accent6"/>
                </a:gs>
                <a:gs pos="48000">
                  <a:schemeClr val="accent6"/>
                </a:gs>
                <a:gs pos="35000">
                  <a:schemeClr val="accent6">
                    <a:lumMod val="40000"/>
                    <a:lumOff val="60000"/>
                  </a:schemeClr>
                </a:gs>
                <a:gs pos="23000">
                  <a:schemeClr val="accent6"/>
                </a:gs>
                <a:gs pos="77000">
                  <a:schemeClr val="accent6"/>
                </a:gs>
                <a:gs pos="63000">
                  <a:schemeClr val="bg1"/>
                </a:gs>
                <a:gs pos="99000">
                  <a:schemeClr val="accent6"/>
                </a:gs>
                <a:gs pos="88000">
                  <a:schemeClr val="accent6">
                    <a:lumMod val="40000"/>
                    <a:lumOff val="60000"/>
                  </a:schemeClr>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361C9D2-403D-BF99-83D4-1A3BEC65837B}"/>
                </a:ext>
              </a:extLst>
            </p:cNvPr>
            <p:cNvSpPr/>
            <p:nvPr/>
          </p:nvSpPr>
          <p:spPr>
            <a:xfrm>
              <a:off x="1810792" y="3772033"/>
              <a:ext cx="1820886" cy="1579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5F1E3F09-EAC2-29DD-D7E1-6ED2ACADB452}"/>
                </a:ext>
              </a:extLst>
            </p:cNvPr>
            <p:cNvSpPr/>
            <p:nvPr/>
          </p:nvSpPr>
          <p:spPr>
            <a:xfrm>
              <a:off x="1802834" y="5103684"/>
              <a:ext cx="351543" cy="13379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94BC365-B72A-FD3A-60B6-5DCD656B5716}"/>
                </a:ext>
              </a:extLst>
            </p:cNvPr>
            <p:cNvSpPr/>
            <p:nvPr/>
          </p:nvSpPr>
          <p:spPr>
            <a:xfrm>
              <a:off x="2205272" y="5106104"/>
              <a:ext cx="304270" cy="14272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E0C88026-75B3-3034-2D9C-83384D9AE7CF}"/>
                </a:ext>
              </a:extLst>
            </p:cNvPr>
            <p:cNvSpPr/>
            <p:nvPr/>
          </p:nvSpPr>
          <p:spPr>
            <a:xfrm>
              <a:off x="2605266" y="6114216"/>
              <a:ext cx="216024" cy="21602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弧 10">
              <a:extLst>
                <a:ext uri="{FF2B5EF4-FFF2-40B4-BE49-F238E27FC236}">
                  <a16:creationId xmlns:a16="http://schemas.microsoft.com/office/drawing/2014/main" id="{2432C51D-9ADA-D06F-3584-0C6F6741B30D}"/>
                </a:ext>
              </a:extLst>
            </p:cNvPr>
            <p:cNvSpPr/>
            <p:nvPr/>
          </p:nvSpPr>
          <p:spPr>
            <a:xfrm rot="18891299">
              <a:off x="1972607" y="5303747"/>
              <a:ext cx="1481336" cy="147616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 name="円弧 11">
              <a:extLst>
                <a:ext uri="{FF2B5EF4-FFF2-40B4-BE49-F238E27FC236}">
                  <a16:creationId xmlns:a16="http://schemas.microsoft.com/office/drawing/2014/main" id="{EE29A7B1-E251-FF8D-F6ED-B51E37BAF4E7}"/>
                </a:ext>
              </a:extLst>
            </p:cNvPr>
            <p:cNvSpPr/>
            <p:nvPr/>
          </p:nvSpPr>
          <p:spPr>
            <a:xfrm rot="18891299">
              <a:off x="2186938" y="5499140"/>
              <a:ext cx="1052679" cy="1049004"/>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 name="円弧 12">
              <a:extLst>
                <a:ext uri="{FF2B5EF4-FFF2-40B4-BE49-F238E27FC236}">
                  <a16:creationId xmlns:a16="http://schemas.microsoft.com/office/drawing/2014/main" id="{B81C42B4-D7D3-AFE0-73EB-49901C10EE45}"/>
                </a:ext>
              </a:extLst>
            </p:cNvPr>
            <p:cNvSpPr/>
            <p:nvPr/>
          </p:nvSpPr>
          <p:spPr>
            <a:xfrm rot="18891299">
              <a:off x="2363986" y="5693759"/>
              <a:ext cx="698576" cy="696138"/>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円弧 13">
              <a:extLst>
                <a:ext uri="{FF2B5EF4-FFF2-40B4-BE49-F238E27FC236}">
                  <a16:creationId xmlns:a16="http://schemas.microsoft.com/office/drawing/2014/main" id="{18D8FE92-BED1-93F9-448B-955AD5AA50FC}"/>
                </a:ext>
              </a:extLst>
            </p:cNvPr>
            <p:cNvSpPr/>
            <p:nvPr/>
          </p:nvSpPr>
          <p:spPr>
            <a:xfrm rot="18891299">
              <a:off x="2459341" y="5880297"/>
              <a:ext cx="507867" cy="506095"/>
            </a:xfrm>
            <a:prstGeom prst="arc">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B77F32D2-9A4D-5BE2-E839-A4470C6E8688}"/>
                </a:ext>
              </a:extLst>
            </p:cNvPr>
            <p:cNvGrpSpPr/>
            <p:nvPr/>
          </p:nvGrpSpPr>
          <p:grpSpPr>
            <a:xfrm>
              <a:off x="1197145" y="4067107"/>
              <a:ext cx="1985693" cy="1992649"/>
              <a:chOff x="33953" y="2109741"/>
              <a:chExt cx="1938063" cy="1944853"/>
            </a:xfrm>
          </p:grpSpPr>
          <p:grpSp>
            <p:nvGrpSpPr>
              <p:cNvPr id="27" name="グループ化 26">
                <a:extLst>
                  <a:ext uri="{FF2B5EF4-FFF2-40B4-BE49-F238E27FC236}">
                    <a16:creationId xmlns:a16="http://schemas.microsoft.com/office/drawing/2014/main" id="{4853F163-F72F-C588-B66E-E2C6F379BC8B}"/>
                  </a:ext>
                </a:extLst>
              </p:cNvPr>
              <p:cNvGrpSpPr/>
              <p:nvPr/>
            </p:nvGrpSpPr>
            <p:grpSpPr>
              <a:xfrm>
                <a:off x="269263" y="2295906"/>
                <a:ext cx="1476164" cy="1481336"/>
                <a:chOff x="247837" y="2271209"/>
                <a:chExt cx="1476164" cy="1481336"/>
              </a:xfrm>
            </p:grpSpPr>
            <p:sp>
              <p:nvSpPr>
                <p:cNvPr id="29" name="円弧 28">
                  <a:extLst>
                    <a:ext uri="{FF2B5EF4-FFF2-40B4-BE49-F238E27FC236}">
                      <a16:creationId xmlns:a16="http://schemas.microsoft.com/office/drawing/2014/main" id="{F76D657E-DC6A-986A-DBE6-F78A7A2302E5}"/>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A0B92776-6FD0-2CE5-2DD9-9CCA8EBDEEE8}"/>
                    </a:ext>
                  </a:extLst>
                </p:cNvPr>
                <p:cNvGrpSpPr/>
                <p:nvPr/>
              </p:nvGrpSpPr>
              <p:grpSpPr>
                <a:xfrm>
                  <a:off x="461420" y="2467350"/>
                  <a:ext cx="1049004" cy="1052679"/>
                  <a:chOff x="461420" y="2467350"/>
                  <a:chExt cx="1049004" cy="1052679"/>
                </a:xfrm>
              </p:grpSpPr>
              <p:sp>
                <p:nvSpPr>
                  <p:cNvPr id="31" name="円弧 30">
                    <a:extLst>
                      <a:ext uri="{FF2B5EF4-FFF2-40B4-BE49-F238E27FC236}">
                        <a16:creationId xmlns:a16="http://schemas.microsoft.com/office/drawing/2014/main" id="{C96DC80B-95EA-61CE-201C-937B90EFA785}"/>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 name="円弧 31">
                    <a:extLst>
                      <a:ext uri="{FF2B5EF4-FFF2-40B4-BE49-F238E27FC236}">
                        <a16:creationId xmlns:a16="http://schemas.microsoft.com/office/drawing/2014/main" id="{25CE0931-7324-9FAA-8198-20247E05C336}"/>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F0ECD431-D697-FCEF-7C3C-B83B763EC70E}"/>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 name="円弧 33">
                    <a:extLst>
                      <a:ext uri="{FF2B5EF4-FFF2-40B4-BE49-F238E27FC236}">
                        <a16:creationId xmlns:a16="http://schemas.microsoft.com/office/drawing/2014/main" id="{6AAACD55-CCC4-C412-7F1F-9B4425E958A4}"/>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28" name="円弧 27">
                <a:extLst>
                  <a:ext uri="{FF2B5EF4-FFF2-40B4-BE49-F238E27FC236}">
                    <a16:creationId xmlns:a16="http://schemas.microsoft.com/office/drawing/2014/main" id="{461FAD76-B49C-D109-30D7-4AA397C306CF}"/>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36" name="直線コネクタ 35">
              <a:extLst>
                <a:ext uri="{FF2B5EF4-FFF2-40B4-BE49-F238E27FC236}">
                  <a16:creationId xmlns:a16="http://schemas.microsoft.com/office/drawing/2014/main" id="{36698642-13F1-6D5D-2A0E-DFD0B4E0FA71}"/>
                </a:ext>
              </a:extLst>
            </p:cNvPr>
            <p:cNvCxnSpPr>
              <a:cxnSpLocks/>
            </p:cNvCxnSpPr>
            <p:nvPr/>
          </p:nvCxnSpPr>
          <p:spPr>
            <a:xfrm>
              <a:off x="1816373" y="2402182"/>
              <a:ext cx="0" cy="136985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B7CC388F-32F1-B34B-883F-AD244571B21D}"/>
                </a:ext>
              </a:extLst>
            </p:cNvPr>
            <p:cNvCxnSpPr>
              <a:cxnSpLocks/>
            </p:cNvCxnSpPr>
            <p:nvPr/>
          </p:nvCxnSpPr>
          <p:spPr>
            <a:xfrm>
              <a:off x="3622434" y="2411266"/>
              <a:ext cx="6359" cy="137337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97960A4A-CBAA-4645-B2C2-616DC6178957}"/>
                </a:ext>
              </a:extLst>
            </p:cNvPr>
            <p:cNvCxnSpPr>
              <a:cxnSpLocks/>
            </p:cNvCxnSpPr>
            <p:nvPr/>
          </p:nvCxnSpPr>
          <p:spPr>
            <a:xfrm>
              <a:off x="1837092" y="3032876"/>
              <a:ext cx="925790" cy="6522"/>
            </a:xfrm>
            <a:prstGeom prst="line">
              <a:avLst/>
            </a:prstGeom>
            <a:ln>
              <a:solidFill>
                <a:srgbClr val="E46C0A"/>
              </a:solidFill>
              <a:prstDash val="soli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4" name="正方形/長方形 43">
              <a:extLst>
                <a:ext uri="{FF2B5EF4-FFF2-40B4-BE49-F238E27FC236}">
                  <a16:creationId xmlns:a16="http://schemas.microsoft.com/office/drawing/2014/main" id="{DE34E14F-F5FA-7C03-280E-E5936973C6A3}"/>
                </a:ext>
              </a:extLst>
            </p:cNvPr>
            <p:cNvSpPr/>
            <p:nvPr/>
          </p:nvSpPr>
          <p:spPr>
            <a:xfrm>
              <a:off x="2559368" y="5105778"/>
              <a:ext cx="304270" cy="14272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45522E50-3317-6336-EB5A-3840E8A1559D}"/>
                </a:ext>
              </a:extLst>
            </p:cNvPr>
            <p:cNvSpPr/>
            <p:nvPr/>
          </p:nvSpPr>
          <p:spPr>
            <a:xfrm>
              <a:off x="2923998" y="5105778"/>
              <a:ext cx="304270" cy="14272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0B66C479-4638-BD8E-7125-6401189CAE9E}"/>
                </a:ext>
              </a:extLst>
            </p:cNvPr>
            <p:cNvSpPr/>
            <p:nvPr/>
          </p:nvSpPr>
          <p:spPr>
            <a:xfrm>
              <a:off x="3277461" y="5099406"/>
              <a:ext cx="342268" cy="14909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7" name="グループ化 46">
              <a:extLst>
                <a:ext uri="{FF2B5EF4-FFF2-40B4-BE49-F238E27FC236}">
                  <a16:creationId xmlns:a16="http://schemas.microsoft.com/office/drawing/2014/main" id="{77EB2B37-C0B0-2F82-86CF-CB760CE57115}"/>
                </a:ext>
              </a:extLst>
            </p:cNvPr>
            <p:cNvGrpSpPr/>
            <p:nvPr/>
          </p:nvGrpSpPr>
          <p:grpSpPr>
            <a:xfrm>
              <a:off x="1539800" y="4063846"/>
              <a:ext cx="1985693" cy="1992649"/>
              <a:chOff x="33953" y="2109741"/>
              <a:chExt cx="1938063" cy="1944853"/>
            </a:xfrm>
          </p:grpSpPr>
          <p:grpSp>
            <p:nvGrpSpPr>
              <p:cNvPr id="48" name="グループ化 47">
                <a:extLst>
                  <a:ext uri="{FF2B5EF4-FFF2-40B4-BE49-F238E27FC236}">
                    <a16:creationId xmlns:a16="http://schemas.microsoft.com/office/drawing/2014/main" id="{F4F8E801-C1AF-40DB-6827-351C46361631}"/>
                  </a:ext>
                </a:extLst>
              </p:cNvPr>
              <p:cNvGrpSpPr/>
              <p:nvPr/>
            </p:nvGrpSpPr>
            <p:grpSpPr>
              <a:xfrm>
                <a:off x="269263" y="2295906"/>
                <a:ext cx="1476164" cy="1481336"/>
                <a:chOff x="247837" y="2271209"/>
                <a:chExt cx="1476164" cy="1481336"/>
              </a:xfrm>
            </p:grpSpPr>
            <p:sp>
              <p:nvSpPr>
                <p:cNvPr id="50" name="円弧 49">
                  <a:extLst>
                    <a:ext uri="{FF2B5EF4-FFF2-40B4-BE49-F238E27FC236}">
                      <a16:creationId xmlns:a16="http://schemas.microsoft.com/office/drawing/2014/main" id="{B23D7BEE-BAC5-4021-4712-626675C25768}"/>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51" name="グループ化 50">
                  <a:extLst>
                    <a:ext uri="{FF2B5EF4-FFF2-40B4-BE49-F238E27FC236}">
                      <a16:creationId xmlns:a16="http://schemas.microsoft.com/office/drawing/2014/main" id="{D31075ED-9D13-D19C-97E6-E85684CE9DED}"/>
                    </a:ext>
                  </a:extLst>
                </p:cNvPr>
                <p:cNvGrpSpPr/>
                <p:nvPr/>
              </p:nvGrpSpPr>
              <p:grpSpPr>
                <a:xfrm>
                  <a:off x="461420" y="2467350"/>
                  <a:ext cx="1049004" cy="1052679"/>
                  <a:chOff x="461420" y="2467350"/>
                  <a:chExt cx="1049004" cy="1052679"/>
                </a:xfrm>
              </p:grpSpPr>
              <p:sp>
                <p:nvSpPr>
                  <p:cNvPr id="52" name="円弧 51">
                    <a:extLst>
                      <a:ext uri="{FF2B5EF4-FFF2-40B4-BE49-F238E27FC236}">
                        <a16:creationId xmlns:a16="http://schemas.microsoft.com/office/drawing/2014/main" id="{1D652419-FF49-72F8-F9D7-0853E3F03DF5}"/>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 name="円弧 52">
                    <a:extLst>
                      <a:ext uri="{FF2B5EF4-FFF2-40B4-BE49-F238E27FC236}">
                        <a16:creationId xmlns:a16="http://schemas.microsoft.com/office/drawing/2014/main" id="{2933AD50-31F1-CB6B-CDBB-3A570726F0DC}"/>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 name="円弧 53">
                    <a:extLst>
                      <a:ext uri="{FF2B5EF4-FFF2-40B4-BE49-F238E27FC236}">
                        <a16:creationId xmlns:a16="http://schemas.microsoft.com/office/drawing/2014/main" id="{312B8956-85F3-A9F3-35C6-12E96BB558BA}"/>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 name="円弧 54">
                    <a:extLst>
                      <a:ext uri="{FF2B5EF4-FFF2-40B4-BE49-F238E27FC236}">
                        <a16:creationId xmlns:a16="http://schemas.microsoft.com/office/drawing/2014/main" id="{90B1C4C3-D48D-7339-7815-BF5C97DA671F}"/>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49" name="円弧 48">
                <a:extLst>
                  <a:ext uri="{FF2B5EF4-FFF2-40B4-BE49-F238E27FC236}">
                    <a16:creationId xmlns:a16="http://schemas.microsoft.com/office/drawing/2014/main" id="{0463A1C3-AE26-C848-6654-D75CF9F5F177}"/>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56" name="グループ化 55">
              <a:extLst>
                <a:ext uri="{FF2B5EF4-FFF2-40B4-BE49-F238E27FC236}">
                  <a16:creationId xmlns:a16="http://schemas.microsoft.com/office/drawing/2014/main" id="{8BC11D3A-EF92-713D-5A16-073E95BD5941}"/>
                </a:ext>
              </a:extLst>
            </p:cNvPr>
            <p:cNvGrpSpPr/>
            <p:nvPr/>
          </p:nvGrpSpPr>
          <p:grpSpPr>
            <a:xfrm>
              <a:off x="2270790" y="4063846"/>
              <a:ext cx="1985693" cy="1992649"/>
              <a:chOff x="33953" y="2109741"/>
              <a:chExt cx="1938063" cy="1944853"/>
            </a:xfrm>
          </p:grpSpPr>
          <p:grpSp>
            <p:nvGrpSpPr>
              <p:cNvPr id="57" name="グループ化 56">
                <a:extLst>
                  <a:ext uri="{FF2B5EF4-FFF2-40B4-BE49-F238E27FC236}">
                    <a16:creationId xmlns:a16="http://schemas.microsoft.com/office/drawing/2014/main" id="{145ABD7E-DFBD-731B-C130-9B47D5B4520C}"/>
                  </a:ext>
                </a:extLst>
              </p:cNvPr>
              <p:cNvGrpSpPr/>
              <p:nvPr/>
            </p:nvGrpSpPr>
            <p:grpSpPr>
              <a:xfrm>
                <a:off x="269263" y="2295906"/>
                <a:ext cx="1476164" cy="1481336"/>
                <a:chOff x="247837" y="2271209"/>
                <a:chExt cx="1476164" cy="1481336"/>
              </a:xfrm>
            </p:grpSpPr>
            <p:sp>
              <p:nvSpPr>
                <p:cNvPr id="59" name="円弧 58">
                  <a:extLst>
                    <a:ext uri="{FF2B5EF4-FFF2-40B4-BE49-F238E27FC236}">
                      <a16:creationId xmlns:a16="http://schemas.microsoft.com/office/drawing/2014/main" id="{396CFFF2-7D00-CBFC-84D4-869ACDEB78F2}"/>
                    </a:ext>
                  </a:extLst>
                </p:cNvPr>
                <p:cNvSpPr/>
                <p:nvPr/>
              </p:nvSpPr>
              <p:spPr>
                <a:xfrm rot="18891299">
                  <a:off x="245251" y="2273795"/>
                  <a:ext cx="1481336" cy="147616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60" name="グループ化 59">
                  <a:extLst>
                    <a:ext uri="{FF2B5EF4-FFF2-40B4-BE49-F238E27FC236}">
                      <a16:creationId xmlns:a16="http://schemas.microsoft.com/office/drawing/2014/main" id="{D9FC4700-C6D9-FB5F-08BC-005B004E0B00}"/>
                    </a:ext>
                  </a:extLst>
                </p:cNvPr>
                <p:cNvGrpSpPr/>
                <p:nvPr/>
              </p:nvGrpSpPr>
              <p:grpSpPr>
                <a:xfrm>
                  <a:off x="461420" y="2467350"/>
                  <a:ext cx="1049004" cy="1052679"/>
                  <a:chOff x="461420" y="2467350"/>
                  <a:chExt cx="1049004" cy="1052679"/>
                </a:xfrm>
              </p:grpSpPr>
              <p:sp>
                <p:nvSpPr>
                  <p:cNvPr id="61" name="円弧 60">
                    <a:extLst>
                      <a:ext uri="{FF2B5EF4-FFF2-40B4-BE49-F238E27FC236}">
                        <a16:creationId xmlns:a16="http://schemas.microsoft.com/office/drawing/2014/main" id="{D8D5EFFD-5D10-C48F-F030-798DD5B09CC6}"/>
                      </a:ext>
                    </a:extLst>
                  </p:cNvPr>
                  <p:cNvSpPr/>
                  <p:nvPr/>
                </p:nvSpPr>
                <p:spPr>
                  <a:xfrm rot="18891299">
                    <a:off x="459582" y="2469188"/>
                    <a:ext cx="1052679" cy="1049004"/>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 name="円弧 61">
                    <a:extLst>
                      <a:ext uri="{FF2B5EF4-FFF2-40B4-BE49-F238E27FC236}">
                        <a16:creationId xmlns:a16="http://schemas.microsoft.com/office/drawing/2014/main" id="{817438C7-FED8-4326-EC9B-B0E5D62D6368}"/>
                      </a:ext>
                    </a:extLst>
                  </p:cNvPr>
                  <p:cNvSpPr/>
                  <p:nvPr/>
                </p:nvSpPr>
                <p:spPr>
                  <a:xfrm rot="18891299">
                    <a:off x="636630" y="2663807"/>
                    <a:ext cx="698576" cy="696138"/>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 name="円弧 62">
                    <a:extLst>
                      <a:ext uri="{FF2B5EF4-FFF2-40B4-BE49-F238E27FC236}">
                        <a16:creationId xmlns:a16="http://schemas.microsoft.com/office/drawing/2014/main" id="{3762BAFE-75F5-AD44-34E6-91D7C0F00833}"/>
                      </a:ext>
                    </a:extLst>
                  </p:cNvPr>
                  <p:cNvSpPr/>
                  <p:nvPr/>
                </p:nvSpPr>
                <p:spPr>
                  <a:xfrm rot="18891299">
                    <a:off x="731985" y="2850345"/>
                    <a:ext cx="507867" cy="506095"/>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4" name="円弧 63">
                    <a:extLst>
                      <a:ext uri="{FF2B5EF4-FFF2-40B4-BE49-F238E27FC236}">
                        <a16:creationId xmlns:a16="http://schemas.microsoft.com/office/drawing/2014/main" id="{E270AC25-E843-B061-8159-B84EB1B9B71B}"/>
                      </a:ext>
                    </a:extLst>
                  </p:cNvPr>
                  <p:cNvSpPr/>
                  <p:nvPr/>
                </p:nvSpPr>
                <p:spPr>
                  <a:xfrm rot="18891299">
                    <a:off x="838404" y="3022116"/>
                    <a:ext cx="286310" cy="285311"/>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58" name="円弧 57">
                <a:extLst>
                  <a:ext uri="{FF2B5EF4-FFF2-40B4-BE49-F238E27FC236}">
                    <a16:creationId xmlns:a16="http://schemas.microsoft.com/office/drawing/2014/main" id="{249E533C-5E0E-8009-0857-4BB09C277B20}"/>
                  </a:ext>
                </a:extLst>
              </p:cNvPr>
              <p:cNvSpPr/>
              <p:nvPr/>
            </p:nvSpPr>
            <p:spPr>
              <a:xfrm rot="18891299">
                <a:off x="30558" y="2113136"/>
                <a:ext cx="1944853" cy="1938063"/>
              </a:xfrm>
              <a:prstGeom prst="arc">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65" name="グループ化 64">
              <a:extLst>
                <a:ext uri="{FF2B5EF4-FFF2-40B4-BE49-F238E27FC236}">
                  <a16:creationId xmlns:a16="http://schemas.microsoft.com/office/drawing/2014/main" id="{14314E4A-F1DF-0539-BB15-636DAF7161A5}"/>
                </a:ext>
              </a:extLst>
            </p:cNvPr>
            <p:cNvGrpSpPr/>
            <p:nvPr/>
          </p:nvGrpSpPr>
          <p:grpSpPr>
            <a:xfrm>
              <a:off x="1909477" y="3978679"/>
              <a:ext cx="1985693" cy="1992649"/>
              <a:chOff x="71711" y="2118233"/>
              <a:chExt cx="1938063" cy="1944853"/>
            </a:xfrm>
          </p:grpSpPr>
          <p:grpSp>
            <p:nvGrpSpPr>
              <p:cNvPr id="66" name="グループ化 65">
                <a:extLst>
                  <a:ext uri="{FF2B5EF4-FFF2-40B4-BE49-F238E27FC236}">
                    <a16:creationId xmlns:a16="http://schemas.microsoft.com/office/drawing/2014/main" id="{D54EB6F8-F4C8-3333-C971-9AC633AA7107}"/>
                  </a:ext>
                </a:extLst>
              </p:cNvPr>
              <p:cNvGrpSpPr/>
              <p:nvPr/>
            </p:nvGrpSpPr>
            <p:grpSpPr>
              <a:xfrm>
                <a:off x="307022" y="2304399"/>
                <a:ext cx="1476164" cy="1481336"/>
                <a:chOff x="285596" y="2279702"/>
                <a:chExt cx="1476164" cy="1481336"/>
              </a:xfrm>
            </p:grpSpPr>
            <p:sp>
              <p:nvSpPr>
                <p:cNvPr id="68" name="円弧 67">
                  <a:extLst>
                    <a:ext uri="{FF2B5EF4-FFF2-40B4-BE49-F238E27FC236}">
                      <a16:creationId xmlns:a16="http://schemas.microsoft.com/office/drawing/2014/main" id="{A773D990-115E-F24E-7449-770C2CCB75F7}"/>
                    </a:ext>
                  </a:extLst>
                </p:cNvPr>
                <p:cNvSpPr/>
                <p:nvPr/>
              </p:nvSpPr>
              <p:spPr>
                <a:xfrm rot="18891299">
                  <a:off x="283010" y="2282288"/>
                  <a:ext cx="1481336" cy="1476164"/>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69" name="グループ化 68">
                  <a:extLst>
                    <a:ext uri="{FF2B5EF4-FFF2-40B4-BE49-F238E27FC236}">
                      <a16:creationId xmlns:a16="http://schemas.microsoft.com/office/drawing/2014/main" id="{0809F264-C0B2-C522-771A-102FA0886012}"/>
                    </a:ext>
                  </a:extLst>
                </p:cNvPr>
                <p:cNvGrpSpPr/>
                <p:nvPr/>
              </p:nvGrpSpPr>
              <p:grpSpPr>
                <a:xfrm>
                  <a:off x="499178" y="2475841"/>
                  <a:ext cx="1049004" cy="1052679"/>
                  <a:chOff x="499178" y="2475841"/>
                  <a:chExt cx="1049004" cy="1052679"/>
                </a:xfrm>
              </p:grpSpPr>
              <p:sp>
                <p:nvSpPr>
                  <p:cNvPr id="70" name="円弧 69">
                    <a:extLst>
                      <a:ext uri="{FF2B5EF4-FFF2-40B4-BE49-F238E27FC236}">
                        <a16:creationId xmlns:a16="http://schemas.microsoft.com/office/drawing/2014/main" id="{D1491331-0DC9-0424-0880-B3650DC3F652}"/>
                      </a:ext>
                    </a:extLst>
                  </p:cNvPr>
                  <p:cNvSpPr/>
                  <p:nvPr/>
                </p:nvSpPr>
                <p:spPr>
                  <a:xfrm rot="18891299">
                    <a:off x="497340" y="2477679"/>
                    <a:ext cx="1052679" cy="1049004"/>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円弧 70">
                    <a:extLst>
                      <a:ext uri="{FF2B5EF4-FFF2-40B4-BE49-F238E27FC236}">
                        <a16:creationId xmlns:a16="http://schemas.microsoft.com/office/drawing/2014/main" id="{4713F4D5-8467-7E0D-4B23-7292593B675A}"/>
                      </a:ext>
                    </a:extLst>
                  </p:cNvPr>
                  <p:cNvSpPr/>
                  <p:nvPr/>
                </p:nvSpPr>
                <p:spPr>
                  <a:xfrm rot="18891299">
                    <a:off x="674388" y="2672299"/>
                    <a:ext cx="698576" cy="696138"/>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 name="円弧 71">
                    <a:extLst>
                      <a:ext uri="{FF2B5EF4-FFF2-40B4-BE49-F238E27FC236}">
                        <a16:creationId xmlns:a16="http://schemas.microsoft.com/office/drawing/2014/main" id="{42791A09-1809-6B51-BC67-6769044C2EBA}"/>
                      </a:ext>
                    </a:extLst>
                  </p:cNvPr>
                  <p:cNvSpPr/>
                  <p:nvPr/>
                </p:nvSpPr>
                <p:spPr>
                  <a:xfrm rot="18891299">
                    <a:off x="769743" y="2858837"/>
                    <a:ext cx="507867" cy="506095"/>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 name="円弧 72">
                    <a:extLst>
                      <a:ext uri="{FF2B5EF4-FFF2-40B4-BE49-F238E27FC236}">
                        <a16:creationId xmlns:a16="http://schemas.microsoft.com/office/drawing/2014/main" id="{BC2DDB1D-08D6-DEC8-2593-96198240A419}"/>
                      </a:ext>
                    </a:extLst>
                  </p:cNvPr>
                  <p:cNvSpPr/>
                  <p:nvPr/>
                </p:nvSpPr>
                <p:spPr>
                  <a:xfrm rot="18891299">
                    <a:off x="876163" y="3030608"/>
                    <a:ext cx="286310" cy="285311"/>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sp>
            <p:nvSpPr>
              <p:cNvPr id="67" name="円弧 66">
                <a:extLst>
                  <a:ext uri="{FF2B5EF4-FFF2-40B4-BE49-F238E27FC236}">
                    <a16:creationId xmlns:a16="http://schemas.microsoft.com/office/drawing/2014/main" id="{C28DE7E4-9AA3-8D64-5A02-3DBDD804F112}"/>
                  </a:ext>
                </a:extLst>
              </p:cNvPr>
              <p:cNvSpPr/>
              <p:nvPr/>
            </p:nvSpPr>
            <p:spPr>
              <a:xfrm rot="18891299">
                <a:off x="68316" y="2121628"/>
                <a:ext cx="1944853" cy="1938063"/>
              </a:xfrm>
              <a:prstGeom prst="arc">
                <a:avLst/>
              </a:prstGeom>
              <a:ln>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76" name="直線コネクタ 75">
              <a:extLst>
                <a:ext uri="{FF2B5EF4-FFF2-40B4-BE49-F238E27FC236}">
                  <a16:creationId xmlns:a16="http://schemas.microsoft.com/office/drawing/2014/main" id="{597ABB10-18C6-9C9C-3138-8D41BC5F033D}"/>
                </a:ext>
              </a:extLst>
            </p:cNvPr>
            <p:cNvCxnSpPr>
              <a:cxnSpLocks/>
            </p:cNvCxnSpPr>
            <p:nvPr/>
          </p:nvCxnSpPr>
          <p:spPr>
            <a:xfrm>
              <a:off x="3153821" y="3039398"/>
              <a:ext cx="481580" cy="3261"/>
            </a:xfrm>
            <a:prstGeom prst="line">
              <a:avLst/>
            </a:prstGeom>
            <a:ln>
              <a:solidFill>
                <a:srgbClr val="E46C0A"/>
              </a:solidFill>
              <a:prstDash val="soli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81" name="図 80">
              <a:extLst>
                <a:ext uri="{FF2B5EF4-FFF2-40B4-BE49-F238E27FC236}">
                  <a16:creationId xmlns:a16="http://schemas.microsoft.com/office/drawing/2014/main" id="{3F08EB92-956B-C6AE-8955-719BEA1BDD51}"/>
                </a:ext>
              </a:extLst>
            </p:cNvPr>
            <p:cNvPicPr>
              <a:picLocks noChangeAspect="1"/>
            </p:cNvPicPr>
            <p:nvPr/>
          </p:nvPicPr>
          <p:blipFill>
            <a:blip r:embed="rId2"/>
            <a:stretch>
              <a:fillRect/>
            </a:stretch>
          </p:blipFill>
          <p:spPr>
            <a:xfrm>
              <a:off x="2817013" y="2897018"/>
              <a:ext cx="330200" cy="330200"/>
            </a:xfrm>
            <a:prstGeom prst="rect">
              <a:avLst/>
            </a:prstGeom>
          </p:spPr>
        </p:pic>
        <p:sp>
          <p:nvSpPr>
            <p:cNvPr id="82" name="テキスト ボックス 81">
              <a:extLst>
                <a:ext uri="{FF2B5EF4-FFF2-40B4-BE49-F238E27FC236}">
                  <a16:creationId xmlns:a16="http://schemas.microsoft.com/office/drawing/2014/main" id="{0C303A61-8987-BE31-4377-FF96D869D061}"/>
                </a:ext>
              </a:extLst>
            </p:cNvPr>
            <p:cNvSpPr txBox="1"/>
            <p:nvPr/>
          </p:nvSpPr>
          <p:spPr>
            <a:xfrm>
              <a:off x="3042334" y="3148990"/>
              <a:ext cx="646331" cy="369332"/>
            </a:xfrm>
            <a:prstGeom prst="rect">
              <a:avLst/>
            </a:prstGeom>
            <a:noFill/>
          </p:spPr>
          <p:txBody>
            <a:bodyPr wrap="none" rtlCol="0">
              <a:spAutoFit/>
            </a:bodyPr>
            <a:lstStyle/>
            <a:p>
              <a:pPr algn="ctr"/>
              <a:r>
                <a:rPr kumimoji="1" lang="ja-JP" altLang="en-US" sz="900">
                  <a:solidFill>
                    <a:schemeClr val="accent6">
                      <a:lumMod val="75000"/>
                    </a:schemeClr>
                  </a:solidFill>
                  <a:latin typeface="Meiryo" panose="020B0604030504040204" pitchFamily="34" charset="-128"/>
                  <a:ea typeface="Meiryo" panose="020B0604030504040204" pitchFamily="34" charset="-128"/>
                </a:rPr>
                <a:t>干渉して</a:t>
              </a:r>
              <a:endParaRPr kumimoji="1" lang="en-US" altLang="ja-JP" sz="9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900">
                  <a:solidFill>
                    <a:schemeClr val="accent6">
                      <a:lumMod val="75000"/>
                    </a:schemeClr>
                  </a:solidFill>
                  <a:latin typeface="Meiryo" panose="020B0604030504040204" pitchFamily="34" charset="-128"/>
                  <a:ea typeface="Meiryo" panose="020B0604030504040204" pitchFamily="34" charset="-128"/>
                </a:rPr>
                <a:t>弱め合う</a:t>
              </a:r>
            </a:p>
          </p:txBody>
        </p:sp>
        <p:sp>
          <p:nvSpPr>
            <p:cNvPr id="84" name="テキスト ボックス 83">
              <a:extLst>
                <a:ext uri="{FF2B5EF4-FFF2-40B4-BE49-F238E27FC236}">
                  <a16:creationId xmlns:a16="http://schemas.microsoft.com/office/drawing/2014/main" id="{F0E7D5D6-44C5-4F6B-356B-401AED5E35D8}"/>
                </a:ext>
              </a:extLst>
            </p:cNvPr>
            <p:cNvSpPr txBox="1"/>
            <p:nvPr/>
          </p:nvSpPr>
          <p:spPr>
            <a:xfrm>
              <a:off x="2002417" y="3122344"/>
              <a:ext cx="646331" cy="369332"/>
            </a:xfrm>
            <a:prstGeom prst="rect">
              <a:avLst/>
            </a:prstGeom>
            <a:noFill/>
          </p:spPr>
          <p:txBody>
            <a:bodyPr wrap="none" rtlCol="0">
              <a:spAutoFit/>
            </a:bodyPr>
            <a:lstStyle/>
            <a:p>
              <a:pPr algn="ctr"/>
              <a:r>
                <a:rPr kumimoji="1" lang="ja-JP" altLang="en-US" sz="900">
                  <a:solidFill>
                    <a:schemeClr val="accent6">
                      <a:lumMod val="75000"/>
                    </a:schemeClr>
                  </a:solidFill>
                  <a:latin typeface="Meiryo" panose="020B0604030504040204" pitchFamily="34" charset="-128"/>
                  <a:ea typeface="Meiryo" panose="020B0604030504040204" pitchFamily="34" charset="-128"/>
                </a:rPr>
                <a:t>干渉して</a:t>
              </a:r>
              <a:endParaRPr kumimoji="1" lang="en-US" altLang="ja-JP" sz="9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900">
                  <a:solidFill>
                    <a:schemeClr val="accent6">
                      <a:lumMod val="75000"/>
                    </a:schemeClr>
                  </a:solidFill>
                  <a:latin typeface="Meiryo" panose="020B0604030504040204" pitchFamily="34" charset="-128"/>
                  <a:ea typeface="Meiryo" panose="020B0604030504040204" pitchFamily="34" charset="-128"/>
                </a:rPr>
                <a:t>弱め合う</a:t>
              </a:r>
            </a:p>
          </p:txBody>
        </p:sp>
        <p:sp>
          <p:nvSpPr>
            <p:cNvPr id="110" name="正方形/長方形 109">
              <a:extLst>
                <a:ext uri="{FF2B5EF4-FFF2-40B4-BE49-F238E27FC236}">
                  <a16:creationId xmlns:a16="http://schemas.microsoft.com/office/drawing/2014/main" id="{151FF087-2CE7-4544-3C43-440ED44771B7}"/>
                </a:ext>
              </a:extLst>
            </p:cNvPr>
            <p:cNvSpPr/>
            <p:nvPr/>
          </p:nvSpPr>
          <p:spPr>
            <a:xfrm>
              <a:off x="2776892" y="1264016"/>
              <a:ext cx="347077" cy="2681368"/>
            </a:xfrm>
            <a:prstGeom prst="rect">
              <a:avLst/>
            </a:prstGeom>
            <a:noFill/>
            <a:ln>
              <a:solidFill>
                <a:srgbClr val="0432FF">
                  <a:alpha val="44830"/>
                </a:srgb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1" name="直線矢印コネクタ 110">
            <a:extLst>
              <a:ext uri="{FF2B5EF4-FFF2-40B4-BE49-F238E27FC236}">
                <a16:creationId xmlns:a16="http://schemas.microsoft.com/office/drawing/2014/main" id="{A7843DD7-7204-7636-8F2E-C3E9C81DA527}"/>
              </a:ext>
            </a:extLst>
          </p:cNvPr>
          <p:cNvCxnSpPr>
            <a:cxnSpLocks/>
          </p:cNvCxnSpPr>
          <p:nvPr/>
        </p:nvCxnSpPr>
        <p:spPr>
          <a:xfrm>
            <a:off x="1555929" y="1875046"/>
            <a:ext cx="1749286" cy="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 name="グループ化 4">
            <a:extLst>
              <a:ext uri="{FF2B5EF4-FFF2-40B4-BE49-F238E27FC236}">
                <a16:creationId xmlns:a16="http://schemas.microsoft.com/office/drawing/2014/main" id="{426C83B0-6988-828C-CF5C-C0A3F3E18A12}"/>
              </a:ext>
            </a:extLst>
          </p:cNvPr>
          <p:cNvGrpSpPr/>
          <p:nvPr/>
        </p:nvGrpSpPr>
        <p:grpSpPr>
          <a:xfrm>
            <a:off x="4338555" y="1254968"/>
            <a:ext cx="4634602" cy="4961472"/>
            <a:chOff x="4338555" y="1254968"/>
            <a:chExt cx="4634602" cy="4961472"/>
          </a:xfrm>
        </p:grpSpPr>
        <p:sp>
          <p:nvSpPr>
            <p:cNvPr id="126" name="右矢印 125">
              <a:extLst>
                <a:ext uri="{FF2B5EF4-FFF2-40B4-BE49-F238E27FC236}">
                  <a16:creationId xmlns:a16="http://schemas.microsoft.com/office/drawing/2014/main" id="{FB64B61E-5D94-B35D-E622-92E28E2414C4}"/>
                </a:ext>
              </a:extLst>
            </p:cNvPr>
            <p:cNvSpPr/>
            <p:nvPr/>
          </p:nvSpPr>
          <p:spPr>
            <a:xfrm>
              <a:off x="4496441" y="2485429"/>
              <a:ext cx="2964338" cy="800482"/>
            </a:xfrm>
            <a:prstGeom prst="rightArrow">
              <a:avLst>
                <a:gd name="adj1" fmla="val 57722"/>
                <a:gd name="adj2" fmla="val 50000"/>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a:extLst>
                <a:ext uri="{FF2B5EF4-FFF2-40B4-BE49-F238E27FC236}">
                  <a16:creationId xmlns:a16="http://schemas.microsoft.com/office/drawing/2014/main" id="{EB9B8151-944A-0654-AA5D-013223D473B6}"/>
                </a:ext>
              </a:extLst>
            </p:cNvPr>
            <p:cNvSpPr/>
            <p:nvPr/>
          </p:nvSpPr>
          <p:spPr>
            <a:xfrm>
              <a:off x="6999586" y="1309115"/>
              <a:ext cx="1820886" cy="1080120"/>
            </a:xfrm>
            <a:prstGeom prst="rect">
              <a:avLst/>
            </a:prstGeom>
            <a:gradFill flip="none" rotWithShape="1">
              <a:gsLst>
                <a:gs pos="11000">
                  <a:schemeClr val="accent6"/>
                </a:gs>
                <a:gs pos="0">
                  <a:schemeClr val="accent6"/>
                </a:gs>
                <a:gs pos="48000">
                  <a:schemeClr val="accent6"/>
                </a:gs>
                <a:gs pos="35000">
                  <a:schemeClr val="accent6"/>
                </a:gs>
                <a:gs pos="23000">
                  <a:schemeClr val="accent6"/>
                </a:gs>
                <a:gs pos="77000">
                  <a:schemeClr val="accent6"/>
                </a:gs>
                <a:gs pos="63000">
                  <a:schemeClr val="bg1"/>
                </a:gs>
                <a:gs pos="99000">
                  <a:schemeClr val="accent6"/>
                </a:gs>
                <a:gs pos="88000">
                  <a:schemeClr val="accent6"/>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テキスト ボックス 124">
              <a:extLst>
                <a:ext uri="{FF2B5EF4-FFF2-40B4-BE49-F238E27FC236}">
                  <a16:creationId xmlns:a16="http://schemas.microsoft.com/office/drawing/2014/main" id="{CF257022-FFBB-1EAF-5C56-F2D213B3B28B}"/>
                </a:ext>
              </a:extLst>
            </p:cNvPr>
            <p:cNvSpPr txBox="1"/>
            <p:nvPr/>
          </p:nvSpPr>
          <p:spPr>
            <a:xfrm>
              <a:off x="4626820" y="2755692"/>
              <a:ext cx="2698175"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繰り返し実験し</a:t>
              </a:r>
              <a:r>
                <a:rPr lang="ja-JP" altLang="en-US" sz="1400">
                  <a:solidFill>
                    <a:schemeClr val="bg1"/>
                  </a:solidFill>
                  <a:latin typeface="Meiryo" panose="020B0604030504040204" pitchFamily="34" charset="-128"/>
                  <a:ea typeface="Meiryo" panose="020B0604030504040204" pitchFamily="34" charset="-128"/>
                </a:rPr>
                <a:t>測定結果を確認</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127" name="正方形/長方形 126">
              <a:extLst>
                <a:ext uri="{FF2B5EF4-FFF2-40B4-BE49-F238E27FC236}">
                  <a16:creationId xmlns:a16="http://schemas.microsoft.com/office/drawing/2014/main" id="{9EDF9D66-FEC4-C4DC-0235-5E4A3811A382}"/>
                </a:ext>
              </a:extLst>
            </p:cNvPr>
            <p:cNvSpPr/>
            <p:nvPr/>
          </p:nvSpPr>
          <p:spPr>
            <a:xfrm>
              <a:off x="7959243" y="1254968"/>
              <a:ext cx="347077" cy="1237928"/>
            </a:xfrm>
            <a:prstGeom prst="rect">
              <a:avLst/>
            </a:prstGeom>
            <a:noFill/>
            <a:ln>
              <a:solidFill>
                <a:srgbClr val="0432FF"/>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テキスト ボックス 127">
              <a:extLst>
                <a:ext uri="{FF2B5EF4-FFF2-40B4-BE49-F238E27FC236}">
                  <a16:creationId xmlns:a16="http://schemas.microsoft.com/office/drawing/2014/main" id="{08F60C37-7F47-5E46-F7F3-753A56E61FA4}"/>
                </a:ext>
              </a:extLst>
            </p:cNvPr>
            <p:cNvSpPr txBox="1"/>
            <p:nvPr/>
          </p:nvSpPr>
          <p:spPr>
            <a:xfrm>
              <a:off x="7501838" y="2755692"/>
              <a:ext cx="1261885" cy="307777"/>
            </a:xfrm>
            <a:prstGeom prst="rect">
              <a:avLst/>
            </a:prstGeom>
            <a:noFill/>
          </p:spPr>
          <p:txBody>
            <a:bodyPr wrap="non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答えが決まる</a:t>
              </a:r>
            </a:p>
          </p:txBody>
        </p:sp>
        <p:sp>
          <p:nvSpPr>
            <p:cNvPr id="129" name="正方形/長方形 128">
              <a:extLst>
                <a:ext uri="{FF2B5EF4-FFF2-40B4-BE49-F238E27FC236}">
                  <a16:creationId xmlns:a16="http://schemas.microsoft.com/office/drawing/2014/main" id="{391C1BD9-19D9-D54E-F7FB-AE7450B45413}"/>
                </a:ext>
              </a:extLst>
            </p:cNvPr>
            <p:cNvSpPr/>
            <p:nvPr/>
          </p:nvSpPr>
          <p:spPr>
            <a:xfrm>
              <a:off x="4496761" y="1309115"/>
              <a:ext cx="1820886" cy="1080120"/>
            </a:xfrm>
            <a:prstGeom prst="rect">
              <a:avLst/>
            </a:prstGeom>
            <a:gradFill flip="none" rotWithShape="1">
              <a:gsLst>
                <a:gs pos="11000">
                  <a:schemeClr val="accent6">
                    <a:lumMod val="60000"/>
                    <a:lumOff val="40000"/>
                  </a:schemeClr>
                </a:gs>
                <a:gs pos="0">
                  <a:schemeClr val="accent6"/>
                </a:gs>
                <a:gs pos="48000">
                  <a:schemeClr val="accent6"/>
                </a:gs>
                <a:gs pos="35000">
                  <a:schemeClr val="accent6">
                    <a:lumMod val="60000"/>
                    <a:lumOff val="40000"/>
                  </a:schemeClr>
                </a:gs>
                <a:gs pos="23000">
                  <a:schemeClr val="accent6"/>
                </a:gs>
                <a:gs pos="77000">
                  <a:schemeClr val="accent6"/>
                </a:gs>
                <a:gs pos="63000">
                  <a:schemeClr val="bg1"/>
                </a:gs>
                <a:gs pos="99000">
                  <a:schemeClr val="accent6"/>
                </a:gs>
                <a:gs pos="88000">
                  <a:schemeClr val="accent6">
                    <a:lumMod val="60000"/>
                    <a:lumOff val="40000"/>
                  </a:schemeClr>
                </a:gs>
              </a:gsLst>
              <a:lin ang="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テキスト ボックス 129">
              <a:extLst>
                <a:ext uri="{FF2B5EF4-FFF2-40B4-BE49-F238E27FC236}">
                  <a16:creationId xmlns:a16="http://schemas.microsoft.com/office/drawing/2014/main" id="{8650FF23-F6F7-1539-3723-50952C7FAB8D}"/>
                </a:ext>
              </a:extLst>
            </p:cNvPr>
            <p:cNvSpPr txBox="1"/>
            <p:nvPr/>
          </p:nvSpPr>
          <p:spPr>
            <a:xfrm>
              <a:off x="6317647" y="1664509"/>
              <a:ext cx="676419" cy="369332"/>
            </a:xfrm>
            <a:prstGeom prst="rect">
              <a:avLst/>
            </a:prstGeom>
            <a:noFill/>
          </p:spPr>
          <p:txBody>
            <a:bodyPr wrap="square" rtlCol="0">
              <a:spAutoFit/>
            </a:bodyPr>
            <a:lstStyle/>
            <a:p>
              <a:pPr algn="ctr"/>
              <a:r>
                <a:rPr kumimoji="1" lang="ja-JP" altLang="en-US">
                  <a:solidFill>
                    <a:schemeClr val="accent6">
                      <a:lumMod val="75000"/>
                    </a:schemeClr>
                  </a:solidFill>
                </a:rPr>
                <a:t>・・・</a:t>
              </a:r>
            </a:p>
          </p:txBody>
        </p:sp>
        <p:sp>
          <p:nvSpPr>
            <p:cNvPr id="131" name="テキスト ボックス 130">
              <a:extLst>
                <a:ext uri="{FF2B5EF4-FFF2-40B4-BE49-F238E27FC236}">
                  <a16:creationId xmlns:a16="http://schemas.microsoft.com/office/drawing/2014/main" id="{9D016203-92DA-9639-3B61-154AF2FDEE2F}"/>
                </a:ext>
              </a:extLst>
            </p:cNvPr>
            <p:cNvSpPr txBox="1"/>
            <p:nvPr/>
          </p:nvSpPr>
          <p:spPr>
            <a:xfrm>
              <a:off x="4338555" y="4769890"/>
              <a:ext cx="4634602" cy="1446550"/>
            </a:xfrm>
            <a:prstGeom prst="rect">
              <a:avLst/>
            </a:prstGeom>
            <a:noFill/>
          </p:spPr>
          <p:txBody>
            <a:bodyPr wrap="none" rtlCol="0">
              <a:spAutoFit/>
            </a:bodyPr>
            <a:lstStyle/>
            <a:p>
              <a:pPr algn="ctr"/>
              <a:r>
                <a:rPr kumimoji="1" lang="ja-JP" altLang="en-US" sz="4000" b="1">
                  <a:solidFill>
                    <a:srgbClr val="7030A0"/>
                  </a:solidFill>
                  <a:latin typeface="Meiryo" panose="020B0604030504040204" pitchFamily="34" charset="-128"/>
                  <a:ea typeface="Meiryo" panose="020B0604030504040204" pitchFamily="34" charset="-128"/>
                </a:rPr>
                <a:t>量子アルゴリズム</a:t>
              </a:r>
              <a:endParaRPr kumimoji="1" lang="en-US" altLang="ja-JP" sz="1600" dirty="0">
                <a:solidFill>
                  <a:srgbClr val="7030A0"/>
                </a:solidFill>
                <a:latin typeface="Meiryo" panose="020B0604030504040204" pitchFamily="34" charset="-128"/>
                <a:ea typeface="Meiryo" panose="020B0604030504040204" pitchFamily="34" charset="-128"/>
              </a:endParaRPr>
            </a:p>
            <a:p>
              <a:pPr marL="342900" indent="-342900">
                <a:buFont typeface="+mj-ea"/>
                <a:buAutoNum type="circleNumDbPlain"/>
              </a:pPr>
              <a:r>
                <a:rPr kumimoji="1" lang="ja-JP" altLang="en-US" sz="1600">
                  <a:solidFill>
                    <a:srgbClr val="7030A0"/>
                  </a:solidFill>
                  <a:latin typeface="Meiryo" panose="020B0604030504040204" pitchFamily="34" charset="-128"/>
                  <a:ea typeface="Meiryo" panose="020B0604030504040204" pitchFamily="34" charset="-128"/>
                </a:rPr>
                <a:t>正解のスリットのみ</a:t>
              </a:r>
              <a:r>
                <a:rPr lang="ja-JP" altLang="en-US" sz="1600">
                  <a:solidFill>
                    <a:srgbClr val="7030A0"/>
                  </a:solidFill>
                  <a:latin typeface="Meiryo" panose="020B0604030504040204" pitchFamily="34" charset="-128"/>
                  <a:ea typeface="Meiryo" panose="020B0604030504040204" pitchFamily="34" charset="-128"/>
                </a:rPr>
                <a:t>振動タイミングをずらす</a:t>
              </a:r>
              <a:endParaRPr lang="en-US" altLang="ja-JP" sz="1600" dirty="0">
                <a:solidFill>
                  <a:srgbClr val="7030A0"/>
                </a:solidFill>
                <a:latin typeface="Meiryo" panose="020B0604030504040204" pitchFamily="34" charset="-128"/>
                <a:ea typeface="Meiryo" panose="020B0604030504040204" pitchFamily="34" charset="-128"/>
              </a:endParaRPr>
            </a:p>
            <a:p>
              <a:pPr marL="342900" indent="-342900">
                <a:buFont typeface="+mj-ea"/>
                <a:buAutoNum type="circleNumDbPlain"/>
              </a:pPr>
              <a:r>
                <a:rPr lang="ja-JP" altLang="en-US" sz="1600">
                  <a:solidFill>
                    <a:srgbClr val="7030A0"/>
                  </a:solidFill>
                  <a:latin typeface="Meiryo" panose="020B0604030504040204" pitchFamily="34" charset="-128"/>
                  <a:ea typeface="Meiryo" panose="020B0604030504040204" pitchFamily="34" charset="-128"/>
                </a:rPr>
                <a:t>うまく干渉させ正解のみに粒子を衝突させる</a:t>
              </a:r>
              <a:endParaRPr lang="en-US" altLang="ja-JP" sz="1600" dirty="0">
                <a:solidFill>
                  <a:srgbClr val="7030A0"/>
                </a:solidFill>
                <a:latin typeface="Meiryo" panose="020B0604030504040204" pitchFamily="34" charset="-128"/>
                <a:ea typeface="Meiryo" panose="020B0604030504040204" pitchFamily="34" charset="-128"/>
              </a:endParaRPr>
            </a:p>
            <a:p>
              <a:pPr marL="342900" indent="-342900">
                <a:buFont typeface="+mj-ea"/>
                <a:buAutoNum type="circleNumDbPlain"/>
              </a:pPr>
              <a:r>
                <a:rPr lang="ja-JP" altLang="en-US" sz="1600">
                  <a:solidFill>
                    <a:srgbClr val="7030A0"/>
                  </a:solidFill>
                  <a:latin typeface="Meiryo" panose="020B0604030504040204" pitchFamily="34" charset="-128"/>
                  <a:ea typeface="Meiryo" panose="020B0604030504040204" pitchFamily="34" charset="-128"/>
                </a:rPr>
                <a:t>この実験を繰り返して確率的に答えを決める</a:t>
              </a:r>
              <a:endParaRPr lang="en-US" altLang="ja-JP" sz="1600" dirty="0">
                <a:solidFill>
                  <a:srgbClr val="7030A0"/>
                </a:solidFill>
                <a:latin typeface="Meiryo" panose="020B0604030504040204" pitchFamily="34" charset="-128"/>
                <a:ea typeface="Meiryo" panose="020B0604030504040204" pitchFamily="34" charset="-128"/>
              </a:endParaRPr>
            </a:p>
          </p:txBody>
        </p:sp>
      </p:grpSp>
      <p:sp>
        <p:nvSpPr>
          <p:cNvPr id="9" name="テキスト ボックス 8">
            <a:extLst>
              <a:ext uri="{FF2B5EF4-FFF2-40B4-BE49-F238E27FC236}">
                <a16:creationId xmlns:a16="http://schemas.microsoft.com/office/drawing/2014/main" id="{1A79EB25-C998-D843-0C51-08626CDB4C97}"/>
              </a:ext>
            </a:extLst>
          </p:cNvPr>
          <p:cNvSpPr txBox="1"/>
          <p:nvPr/>
        </p:nvSpPr>
        <p:spPr>
          <a:xfrm>
            <a:off x="185330" y="4247886"/>
            <a:ext cx="543739" cy="523220"/>
          </a:xfrm>
          <a:prstGeom prst="rect">
            <a:avLst/>
          </a:prstGeom>
          <a:noFill/>
        </p:spPr>
        <p:txBody>
          <a:bodyPr wrap="none" rtlCol="0">
            <a:spAutoFit/>
          </a:bodyPr>
          <a:lstStyle/>
          <a:p>
            <a:r>
              <a:rPr kumimoji="1" lang="ja-JP" altLang="en-US" sz="2800">
                <a:solidFill>
                  <a:srgbClr val="7030A0"/>
                </a:solidFill>
                <a:effectLst>
                  <a:outerShdw blurRad="50800" dist="38100" dir="2700000" algn="tl" rotWithShape="0">
                    <a:prstClr val="black">
                      <a:alpha val="40000"/>
                    </a:prstClr>
                  </a:outerShdw>
                </a:effectLst>
              </a:rPr>
              <a:t>①</a:t>
            </a:r>
          </a:p>
        </p:txBody>
      </p:sp>
      <p:sp>
        <p:nvSpPr>
          <p:cNvPr id="16" name="テキスト ボックス 15">
            <a:extLst>
              <a:ext uri="{FF2B5EF4-FFF2-40B4-BE49-F238E27FC236}">
                <a16:creationId xmlns:a16="http://schemas.microsoft.com/office/drawing/2014/main" id="{B2B464AB-FE37-E95C-8816-54A6B173DD24}"/>
              </a:ext>
            </a:extLst>
          </p:cNvPr>
          <p:cNvSpPr txBox="1"/>
          <p:nvPr/>
        </p:nvSpPr>
        <p:spPr>
          <a:xfrm>
            <a:off x="3242012" y="739865"/>
            <a:ext cx="543739" cy="523220"/>
          </a:xfrm>
          <a:prstGeom prst="rect">
            <a:avLst/>
          </a:prstGeom>
          <a:noFill/>
        </p:spPr>
        <p:txBody>
          <a:bodyPr wrap="none" rtlCol="0">
            <a:spAutoFit/>
          </a:bodyPr>
          <a:lstStyle/>
          <a:p>
            <a:r>
              <a:rPr kumimoji="1" lang="ja-JP" altLang="en-US" sz="2800">
                <a:solidFill>
                  <a:srgbClr val="7030A0"/>
                </a:solidFill>
                <a:effectLst>
                  <a:outerShdw blurRad="50800" dist="38100" dir="2700000" algn="tl" rotWithShape="0">
                    <a:prstClr val="black">
                      <a:alpha val="40000"/>
                    </a:prstClr>
                  </a:outerShdw>
                </a:effectLst>
              </a:rPr>
              <a:t>②</a:t>
            </a:r>
          </a:p>
        </p:txBody>
      </p:sp>
      <p:sp>
        <p:nvSpPr>
          <p:cNvPr id="17" name="テキスト ボックス 16">
            <a:extLst>
              <a:ext uri="{FF2B5EF4-FFF2-40B4-BE49-F238E27FC236}">
                <a16:creationId xmlns:a16="http://schemas.microsoft.com/office/drawing/2014/main" id="{687B3AE1-CAEC-0DB1-927D-E6BABF25C9E6}"/>
              </a:ext>
            </a:extLst>
          </p:cNvPr>
          <p:cNvSpPr txBox="1"/>
          <p:nvPr/>
        </p:nvSpPr>
        <p:spPr>
          <a:xfrm>
            <a:off x="7860910" y="739865"/>
            <a:ext cx="543739" cy="523220"/>
          </a:xfrm>
          <a:prstGeom prst="rect">
            <a:avLst/>
          </a:prstGeom>
          <a:noFill/>
        </p:spPr>
        <p:txBody>
          <a:bodyPr wrap="none" rtlCol="0">
            <a:spAutoFit/>
          </a:bodyPr>
          <a:lstStyle/>
          <a:p>
            <a:r>
              <a:rPr kumimoji="1" lang="ja-JP" altLang="en-US" sz="2800">
                <a:solidFill>
                  <a:srgbClr val="7030A0"/>
                </a:solidFill>
                <a:effectLst>
                  <a:outerShdw blurRad="50800" dist="38100" dir="2700000" algn="tl" rotWithShape="0">
                    <a:prstClr val="black">
                      <a:alpha val="40000"/>
                    </a:prstClr>
                  </a:outerShdw>
                </a:effectLst>
              </a:rPr>
              <a:t>③</a:t>
            </a:r>
          </a:p>
        </p:txBody>
      </p:sp>
      <p:sp>
        <p:nvSpPr>
          <p:cNvPr id="18" name="円/楕円 17">
            <a:extLst>
              <a:ext uri="{FF2B5EF4-FFF2-40B4-BE49-F238E27FC236}">
                <a16:creationId xmlns:a16="http://schemas.microsoft.com/office/drawing/2014/main" id="{7807D5E7-6225-741F-14C7-5C0D37C60D46}"/>
              </a:ext>
            </a:extLst>
          </p:cNvPr>
          <p:cNvSpPr/>
          <p:nvPr/>
        </p:nvSpPr>
        <p:spPr>
          <a:xfrm>
            <a:off x="3291413" y="5008279"/>
            <a:ext cx="300644" cy="298224"/>
          </a:xfrm>
          <a:prstGeom prst="ellipse">
            <a:avLst/>
          </a:prstGeom>
          <a:noFill/>
          <a:ln>
            <a:solidFill>
              <a:srgbClr val="0432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5218A69A-492F-84AE-39B0-C6382CDB860E}"/>
              </a:ext>
            </a:extLst>
          </p:cNvPr>
          <p:cNvSpPr txBox="1"/>
          <p:nvPr/>
        </p:nvSpPr>
        <p:spPr>
          <a:xfrm>
            <a:off x="37772" y="5508378"/>
            <a:ext cx="1836552" cy="276999"/>
          </a:xfrm>
          <a:prstGeom prst="rect">
            <a:avLst/>
          </a:prstGeom>
          <a:noFill/>
        </p:spPr>
        <p:txBody>
          <a:bodyPr wrap="square">
            <a:spAutoFit/>
          </a:bodyPr>
          <a:lstStyle/>
          <a:p>
            <a:pPr algn="ctr"/>
            <a:r>
              <a:rPr lang="ja-JP" altLang="en-US" sz="1200" b="1">
                <a:solidFill>
                  <a:srgbClr val="7030A0"/>
                </a:solidFill>
                <a:latin typeface="Meiryo" panose="020B0604030504040204" pitchFamily="34" charset="-128"/>
                <a:ea typeface="Meiryo" panose="020B0604030504040204" pitchFamily="34" charset="-128"/>
              </a:rPr>
              <a:t>量子アルゴリズム設計</a:t>
            </a:r>
          </a:p>
        </p:txBody>
      </p:sp>
    </p:spTree>
    <p:extLst>
      <p:ext uri="{BB962C8B-B14F-4D97-AF65-F5344CB8AC3E}">
        <p14:creationId xmlns:p14="http://schemas.microsoft.com/office/powerpoint/2010/main" val="236892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9C15A2-2B3A-2A45-A778-CB3B36995D42}"/>
              </a:ext>
            </a:extLst>
          </p:cNvPr>
          <p:cNvSpPr>
            <a:spLocks noGrp="1"/>
          </p:cNvSpPr>
          <p:nvPr>
            <p:ph type="title"/>
          </p:nvPr>
        </p:nvSpPr>
        <p:spPr/>
        <p:txBody>
          <a:bodyPr/>
          <a:lstStyle/>
          <a:p>
            <a:r>
              <a:rPr kumimoji="1" lang="ja-JP" altLang="en-US" dirty="0"/>
              <a:t>量子アルゴリズムの実行ステップ</a:t>
            </a:r>
          </a:p>
        </p:txBody>
      </p:sp>
      <p:sp>
        <p:nvSpPr>
          <p:cNvPr id="30" name="円/楕円 29">
            <a:extLst>
              <a:ext uri="{FF2B5EF4-FFF2-40B4-BE49-F238E27FC236}">
                <a16:creationId xmlns:a16="http://schemas.microsoft.com/office/drawing/2014/main" id="{DFB6D774-21C5-EC6A-1E45-EFA6331515A0}"/>
              </a:ext>
            </a:extLst>
          </p:cNvPr>
          <p:cNvSpPr/>
          <p:nvPr/>
        </p:nvSpPr>
        <p:spPr>
          <a:xfrm>
            <a:off x="7499167" y="3851365"/>
            <a:ext cx="281124" cy="281125"/>
          </a:xfrm>
          <a:prstGeom prst="ellipse">
            <a:avLst/>
          </a:prstGeom>
          <a:gradFill>
            <a:gsLst>
              <a:gs pos="0">
                <a:schemeClr val="tx2">
                  <a:lumMod val="75000"/>
                </a:schemeClr>
              </a:gs>
              <a:gs pos="35000">
                <a:schemeClr val="tx2">
                  <a:lumMod val="60000"/>
                  <a:lumOff val="40000"/>
                </a:schemeClr>
              </a:gs>
              <a:gs pos="68000">
                <a:schemeClr val="tx2">
                  <a:lumMod val="40000"/>
                  <a:lumOff val="60000"/>
                </a:schemeClr>
              </a:gs>
              <a:gs pos="99000">
                <a:schemeClr val="tx2">
                  <a:lumMod val="20000"/>
                  <a:lumOff val="80000"/>
                </a:schemeClr>
              </a:gs>
            </a:gsLst>
            <a:lin ang="0" scaled="0"/>
          </a:gradFill>
          <a:ln w="3175">
            <a:solidFill>
              <a:schemeClr val="bg1">
                <a:lumMod val="8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リーフォーム 38">
            <a:extLst>
              <a:ext uri="{FF2B5EF4-FFF2-40B4-BE49-F238E27FC236}">
                <a16:creationId xmlns:a16="http://schemas.microsoft.com/office/drawing/2014/main" id="{F31F2022-C683-9005-CA12-BF2EA5065E37}"/>
              </a:ext>
            </a:extLst>
          </p:cNvPr>
          <p:cNvSpPr/>
          <p:nvPr/>
        </p:nvSpPr>
        <p:spPr>
          <a:xfrm>
            <a:off x="499337" y="2448843"/>
            <a:ext cx="2131903" cy="250918"/>
          </a:xfrm>
          <a:custGeom>
            <a:avLst/>
            <a:gdLst>
              <a:gd name="connsiteX0" fmla="*/ 0 w 2039193"/>
              <a:gd name="connsiteY0" fmla="*/ 145656 h 250918"/>
              <a:gd name="connsiteX1" fmla="*/ 226577 w 2039193"/>
              <a:gd name="connsiteY1" fmla="*/ 0 h 250918"/>
              <a:gd name="connsiteX2" fmla="*/ 420786 w 2039193"/>
              <a:gd name="connsiteY2" fmla="*/ 145656 h 250918"/>
              <a:gd name="connsiteX3" fmla="*/ 614995 w 2039193"/>
              <a:gd name="connsiteY3" fmla="*/ 48552 h 250918"/>
              <a:gd name="connsiteX4" fmla="*/ 744468 w 2039193"/>
              <a:gd name="connsiteY4" fmla="*/ 186117 h 250918"/>
              <a:gd name="connsiteX5" fmla="*/ 987229 w 2039193"/>
              <a:gd name="connsiteY5" fmla="*/ 16184 h 250918"/>
              <a:gd name="connsiteX6" fmla="*/ 1238082 w 2039193"/>
              <a:gd name="connsiteY6" fmla="*/ 178024 h 250918"/>
              <a:gd name="connsiteX7" fmla="*/ 1464659 w 2039193"/>
              <a:gd name="connsiteY7" fmla="*/ 56644 h 250918"/>
              <a:gd name="connsiteX8" fmla="*/ 1755972 w 2039193"/>
              <a:gd name="connsiteY8" fmla="*/ 250853 h 250918"/>
              <a:gd name="connsiteX9" fmla="*/ 2039193 w 2039193"/>
              <a:gd name="connsiteY9" fmla="*/ 32368 h 25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9193" h="250918">
                <a:moveTo>
                  <a:pt x="0" y="145656"/>
                </a:moveTo>
                <a:cubicBezTo>
                  <a:pt x="78223" y="72828"/>
                  <a:pt x="156446" y="0"/>
                  <a:pt x="226577" y="0"/>
                </a:cubicBezTo>
                <a:cubicBezTo>
                  <a:pt x="296708" y="0"/>
                  <a:pt x="356050" y="137564"/>
                  <a:pt x="420786" y="145656"/>
                </a:cubicBezTo>
                <a:cubicBezTo>
                  <a:pt x="485522" y="153748"/>
                  <a:pt x="561048" y="41809"/>
                  <a:pt x="614995" y="48552"/>
                </a:cubicBezTo>
                <a:cubicBezTo>
                  <a:pt x="668942" y="55295"/>
                  <a:pt x="682429" y="191512"/>
                  <a:pt x="744468" y="186117"/>
                </a:cubicBezTo>
                <a:cubicBezTo>
                  <a:pt x="806507" y="180722"/>
                  <a:pt x="904960" y="17533"/>
                  <a:pt x="987229" y="16184"/>
                </a:cubicBezTo>
                <a:cubicBezTo>
                  <a:pt x="1069498" y="14835"/>
                  <a:pt x="1158510" y="171281"/>
                  <a:pt x="1238082" y="178024"/>
                </a:cubicBezTo>
                <a:cubicBezTo>
                  <a:pt x="1317654" y="184767"/>
                  <a:pt x="1378344" y="44506"/>
                  <a:pt x="1464659" y="56644"/>
                </a:cubicBezTo>
                <a:cubicBezTo>
                  <a:pt x="1550974" y="68782"/>
                  <a:pt x="1660217" y="254899"/>
                  <a:pt x="1755972" y="250853"/>
                </a:cubicBezTo>
                <a:cubicBezTo>
                  <a:pt x="1851727" y="246807"/>
                  <a:pt x="1945460" y="139587"/>
                  <a:pt x="2039193" y="32368"/>
                </a:cubicBezTo>
              </a:path>
            </a:pathLst>
          </a:custGeom>
          <a:noFill/>
          <a:ln>
            <a:solidFill>
              <a:schemeClr val="accent6">
                <a:lumMod val="60000"/>
                <a:lumOff val="4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フリーフォーム 39">
            <a:extLst>
              <a:ext uri="{FF2B5EF4-FFF2-40B4-BE49-F238E27FC236}">
                <a16:creationId xmlns:a16="http://schemas.microsoft.com/office/drawing/2014/main" id="{BD43F753-E9E0-1446-4797-75D421A49EC9}"/>
              </a:ext>
            </a:extLst>
          </p:cNvPr>
          <p:cNvSpPr/>
          <p:nvPr/>
        </p:nvSpPr>
        <p:spPr>
          <a:xfrm flipH="1" flipV="1">
            <a:off x="480308" y="2717947"/>
            <a:ext cx="2131903" cy="250918"/>
          </a:xfrm>
          <a:custGeom>
            <a:avLst/>
            <a:gdLst>
              <a:gd name="connsiteX0" fmla="*/ 0 w 2039193"/>
              <a:gd name="connsiteY0" fmla="*/ 145656 h 250918"/>
              <a:gd name="connsiteX1" fmla="*/ 226577 w 2039193"/>
              <a:gd name="connsiteY1" fmla="*/ 0 h 250918"/>
              <a:gd name="connsiteX2" fmla="*/ 420786 w 2039193"/>
              <a:gd name="connsiteY2" fmla="*/ 145656 h 250918"/>
              <a:gd name="connsiteX3" fmla="*/ 614995 w 2039193"/>
              <a:gd name="connsiteY3" fmla="*/ 48552 h 250918"/>
              <a:gd name="connsiteX4" fmla="*/ 744468 w 2039193"/>
              <a:gd name="connsiteY4" fmla="*/ 186117 h 250918"/>
              <a:gd name="connsiteX5" fmla="*/ 987229 w 2039193"/>
              <a:gd name="connsiteY5" fmla="*/ 16184 h 250918"/>
              <a:gd name="connsiteX6" fmla="*/ 1238082 w 2039193"/>
              <a:gd name="connsiteY6" fmla="*/ 178024 h 250918"/>
              <a:gd name="connsiteX7" fmla="*/ 1464659 w 2039193"/>
              <a:gd name="connsiteY7" fmla="*/ 56644 h 250918"/>
              <a:gd name="connsiteX8" fmla="*/ 1755972 w 2039193"/>
              <a:gd name="connsiteY8" fmla="*/ 250853 h 250918"/>
              <a:gd name="connsiteX9" fmla="*/ 2039193 w 2039193"/>
              <a:gd name="connsiteY9" fmla="*/ 32368 h 25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9193" h="250918">
                <a:moveTo>
                  <a:pt x="0" y="145656"/>
                </a:moveTo>
                <a:cubicBezTo>
                  <a:pt x="78223" y="72828"/>
                  <a:pt x="156446" y="0"/>
                  <a:pt x="226577" y="0"/>
                </a:cubicBezTo>
                <a:cubicBezTo>
                  <a:pt x="296708" y="0"/>
                  <a:pt x="356050" y="137564"/>
                  <a:pt x="420786" y="145656"/>
                </a:cubicBezTo>
                <a:cubicBezTo>
                  <a:pt x="485522" y="153748"/>
                  <a:pt x="561048" y="41809"/>
                  <a:pt x="614995" y="48552"/>
                </a:cubicBezTo>
                <a:cubicBezTo>
                  <a:pt x="668942" y="55295"/>
                  <a:pt x="682429" y="191512"/>
                  <a:pt x="744468" y="186117"/>
                </a:cubicBezTo>
                <a:cubicBezTo>
                  <a:pt x="806507" y="180722"/>
                  <a:pt x="904960" y="17533"/>
                  <a:pt x="987229" y="16184"/>
                </a:cubicBezTo>
                <a:cubicBezTo>
                  <a:pt x="1069498" y="14835"/>
                  <a:pt x="1158510" y="171281"/>
                  <a:pt x="1238082" y="178024"/>
                </a:cubicBezTo>
                <a:cubicBezTo>
                  <a:pt x="1317654" y="184767"/>
                  <a:pt x="1378344" y="44506"/>
                  <a:pt x="1464659" y="56644"/>
                </a:cubicBezTo>
                <a:cubicBezTo>
                  <a:pt x="1550974" y="68782"/>
                  <a:pt x="1660217" y="254899"/>
                  <a:pt x="1755972" y="250853"/>
                </a:cubicBezTo>
                <a:cubicBezTo>
                  <a:pt x="1851727" y="246807"/>
                  <a:pt x="1945460" y="139587"/>
                  <a:pt x="2039193" y="32368"/>
                </a:cubicBezTo>
              </a:path>
            </a:pathLst>
          </a:custGeom>
          <a:noFill/>
          <a:ln>
            <a:solidFill>
              <a:schemeClr val="accent6">
                <a:lumMod val="60000"/>
                <a:lumOff val="4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 name="フリーフォーム 45">
            <a:extLst>
              <a:ext uri="{FF2B5EF4-FFF2-40B4-BE49-F238E27FC236}">
                <a16:creationId xmlns:a16="http://schemas.microsoft.com/office/drawing/2014/main" id="{564A538C-3385-E773-B836-7288F9AE3BCE}"/>
              </a:ext>
            </a:extLst>
          </p:cNvPr>
          <p:cNvSpPr/>
          <p:nvPr/>
        </p:nvSpPr>
        <p:spPr>
          <a:xfrm flipV="1">
            <a:off x="3540991" y="2703949"/>
            <a:ext cx="2039193" cy="457498"/>
          </a:xfrm>
          <a:custGeom>
            <a:avLst/>
            <a:gdLst>
              <a:gd name="connsiteX0" fmla="*/ 0 w 2039193"/>
              <a:gd name="connsiteY0" fmla="*/ 145656 h 250918"/>
              <a:gd name="connsiteX1" fmla="*/ 226577 w 2039193"/>
              <a:gd name="connsiteY1" fmla="*/ 0 h 250918"/>
              <a:gd name="connsiteX2" fmla="*/ 420786 w 2039193"/>
              <a:gd name="connsiteY2" fmla="*/ 145656 h 250918"/>
              <a:gd name="connsiteX3" fmla="*/ 614995 w 2039193"/>
              <a:gd name="connsiteY3" fmla="*/ 48552 h 250918"/>
              <a:gd name="connsiteX4" fmla="*/ 744468 w 2039193"/>
              <a:gd name="connsiteY4" fmla="*/ 186117 h 250918"/>
              <a:gd name="connsiteX5" fmla="*/ 987229 w 2039193"/>
              <a:gd name="connsiteY5" fmla="*/ 16184 h 250918"/>
              <a:gd name="connsiteX6" fmla="*/ 1238082 w 2039193"/>
              <a:gd name="connsiteY6" fmla="*/ 178024 h 250918"/>
              <a:gd name="connsiteX7" fmla="*/ 1464659 w 2039193"/>
              <a:gd name="connsiteY7" fmla="*/ 56644 h 250918"/>
              <a:gd name="connsiteX8" fmla="*/ 1755972 w 2039193"/>
              <a:gd name="connsiteY8" fmla="*/ 250853 h 250918"/>
              <a:gd name="connsiteX9" fmla="*/ 2039193 w 2039193"/>
              <a:gd name="connsiteY9" fmla="*/ 32368 h 250918"/>
              <a:gd name="connsiteX0" fmla="*/ 0 w 2039193"/>
              <a:gd name="connsiteY0" fmla="*/ 145656 h 296782"/>
              <a:gd name="connsiteX1" fmla="*/ 226577 w 2039193"/>
              <a:gd name="connsiteY1" fmla="*/ 0 h 296782"/>
              <a:gd name="connsiteX2" fmla="*/ 420786 w 2039193"/>
              <a:gd name="connsiteY2" fmla="*/ 145656 h 296782"/>
              <a:gd name="connsiteX3" fmla="*/ 614995 w 2039193"/>
              <a:gd name="connsiteY3" fmla="*/ 48552 h 296782"/>
              <a:gd name="connsiteX4" fmla="*/ 744468 w 2039193"/>
              <a:gd name="connsiteY4" fmla="*/ 186117 h 296782"/>
              <a:gd name="connsiteX5" fmla="*/ 987229 w 2039193"/>
              <a:gd name="connsiteY5" fmla="*/ 16184 h 296782"/>
              <a:gd name="connsiteX6" fmla="*/ 1238082 w 2039193"/>
              <a:gd name="connsiteY6" fmla="*/ 178024 h 296782"/>
              <a:gd name="connsiteX7" fmla="*/ 1464659 w 2039193"/>
              <a:gd name="connsiteY7" fmla="*/ 56644 h 296782"/>
              <a:gd name="connsiteX8" fmla="*/ 1755972 w 2039193"/>
              <a:gd name="connsiteY8" fmla="*/ 296728 h 296782"/>
              <a:gd name="connsiteX9" fmla="*/ 2039193 w 2039193"/>
              <a:gd name="connsiteY9" fmla="*/ 32368 h 296782"/>
              <a:gd name="connsiteX0" fmla="*/ 0 w 2039193"/>
              <a:gd name="connsiteY0" fmla="*/ 145656 h 296782"/>
              <a:gd name="connsiteX1" fmla="*/ 226577 w 2039193"/>
              <a:gd name="connsiteY1" fmla="*/ 0 h 296782"/>
              <a:gd name="connsiteX2" fmla="*/ 420786 w 2039193"/>
              <a:gd name="connsiteY2" fmla="*/ 145656 h 296782"/>
              <a:gd name="connsiteX3" fmla="*/ 614995 w 2039193"/>
              <a:gd name="connsiteY3" fmla="*/ 48552 h 296782"/>
              <a:gd name="connsiteX4" fmla="*/ 744468 w 2039193"/>
              <a:gd name="connsiteY4" fmla="*/ 111268 h 296782"/>
              <a:gd name="connsiteX5" fmla="*/ 987229 w 2039193"/>
              <a:gd name="connsiteY5" fmla="*/ 16184 h 296782"/>
              <a:gd name="connsiteX6" fmla="*/ 1238082 w 2039193"/>
              <a:gd name="connsiteY6" fmla="*/ 178024 h 296782"/>
              <a:gd name="connsiteX7" fmla="*/ 1464659 w 2039193"/>
              <a:gd name="connsiteY7" fmla="*/ 56644 h 296782"/>
              <a:gd name="connsiteX8" fmla="*/ 1755972 w 2039193"/>
              <a:gd name="connsiteY8" fmla="*/ 296728 h 296782"/>
              <a:gd name="connsiteX9" fmla="*/ 2039193 w 2039193"/>
              <a:gd name="connsiteY9" fmla="*/ 32368 h 296782"/>
              <a:gd name="connsiteX0" fmla="*/ 0 w 2039193"/>
              <a:gd name="connsiteY0" fmla="*/ 145656 h 296784"/>
              <a:gd name="connsiteX1" fmla="*/ 226577 w 2039193"/>
              <a:gd name="connsiteY1" fmla="*/ 0 h 296784"/>
              <a:gd name="connsiteX2" fmla="*/ 420786 w 2039193"/>
              <a:gd name="connsiteY2" fmla="*/ 145656 h 296784"/>
              <a:gd name="connsiteX3" fmla="*/ 614995 w 2039193"/>
              <a:gd name="connsiteY3" fmla="*/ 48552 h 296784"/>
              <a:gd name="connsiteX4" fmla="*/ 744468 w 2039193"/>
              <a:gd name="connsiteY4" fmla="*/ 111268 h 296784"/>
              <a:gd name="connsiteX5" fmla="*/ 987229 w 2039193"/>
              <a:gd name="connsiteY5" fmla="*/ 16184 h 296784"/>
              <a:gd name="connsiteX6" fmla="*/ 1246174 w 2039193"/>
              <a:gd name="connsiteY6" fmla="*/ 124905 h 296784"/>
              <a:gd name="connsiteX7" fmla="*/ 1464659 w 2039193"/>
              <a:gd name="connsiteY7" fmla="*/ 56644 h 296784"/>
              <a:gd name="connsiteX8" fmla="*/ 1755972 w 2039193"/>
              <a:gd name="connsiteY8" fmla="*/ 296728 h 296784"/>
              <a:gd name="connsiteX9" fmla="*/ 2039193 w 2039193"/>
              <a:gd name="connsiteY9" fmla="*/ 32368 h 296784"/>
              <a:gd name="connsiteX0" fmla="*/ 0 w 2039193"/>
              <a:gd name="connsiteY0" fmla="*/ 145656 h 197823"/>
              <a:gd name="connsiteX1" fmla="*/ 226577 w 2039193"/>
              <a:gd name="connsiteY1" fmla="*/ 0 h 197823"/>
              <a:gd name="connsiteX2" fmla="*/ 420786 w 2039193"/>
              <a:gd name="connsiteY2" fmla="*/ 145656 h 197823"/>
              <a:gd name="connsiteX3" fmla="*/ 614995 w 2039193"/>
              <a:gd name="connsiteY3" fmla="*/ 48552 h 197823"/>
              <a:gd name="connsiteX4" fmla="*/ 744468 w 2039193"/>
              <a:gd name="connsiteY4" fmla="*/ 111268 h 197823"/>
              <a:gd name="connsiteX5" fmla="*/ 987229 w 2039193"/>
              <a:gd name="connsiteY5" fmla="*/ 16184 h 197823"/>
              <a:gd name="connsiteX6" fmla="*/ 1246174 w 2039193"/>
              <a:gd name="connsiteY6" fmla="*/ 124905 h 197823"/>
              <a:gd name="connsiteX7" fmla="*/ 1464659 w 2039193"/>
              <a:gd name="connsiteY7" fmla="*/ 56644 h 197823"/>
              <a:gd name="connsiteX8" fmla="*/ 1764064 w 2039193"/>
              <a:gd name="connsiteY8" fmla="*/ 197733 h 197823"/>
              <a:gd name="connsiteX9" fmla="*/ 2039193 w 2039193"/>
              <a:gd name="connsiteY9" fmla="*/ 32368 h 197823"/>
              <a:gd name="connsiteX0" fmla="*/ 0 w 2039193"/>
              <a:gd name="connsiteY0" fmla="*/ 145656 h 197823"/>
              <a:gd name="connsiteX1" fmla="*/ 226577 w 2039193"/>
              <a:gd name="connsiteY1" fmla="*/ 0 h 197823"/>
              <a:gd name="connsiteX2" fmla="*/ 420786 w 2039193"/>
              <a:gd name="connsiteY2" fmla="*/ 145656 h 197823"/>
              <a:gd name="connsiteX3" fmla="*/ 614995 w 2039193"/>
              <a:gd name="connsiteY3" fmla="*/ 48552 h 197823"/>
              <a:gd name="connsiteX4" fmla="*/ 776837 w 2039193"/>
              <a:gd name="connsiteY4" fmla="*/ 195776 h 197823"/>
              <a:gd name="connsiteX5" fmla="*/ 987229 w 2039193"/>
              <a:gd name="connsiteY5" fmla="*/ 16184 h 197823"/>
              <a:gd name="connsiteX6" fmla="*/ 1246174 w 2039193"/>
              <a:gd name="connsiteY6" fmla="*/ 124905 h 197823"/>
              <a:gd name="connsiteX7" fmla="*/ 1464659 w 2039193"/>
              <a:gd name="connsiteY7" fmla="*/ 56644 h 197823"/>
              <a:gd name="connsiteX8" fmla="*/ 1764064 w 2039193"/>
              <a:gd name="connsiteY8" fmla="*/ 197733 h 197823"/>
              <a:gd name="connsiteX9" fmla="*/ 2039193 w 2039193"/>
              <a:gd name="connsiteY9" fmla="*/ 32368 h 197823"/>
              <a:gd name="connsiteX0" fmla="*/ 0 w 2039193"/>
              <a:gd name="connsiteY0" fmla="*/ 145656 h 197823"/>
              <a:gd name="connsiteX1" fmla="*/ 226577 w 2039193"/>
              <a:gd name="connsiteY1" fmla="*/ 0 h 197823"/>
              <a:gd name="connsiteX2" fmla="*/ 420786 w 2039193"/>
              <a:gd name="connsiteY2" fmla="*/ 145656 h 197823"/>
              <a:gd name="connsiteX3" fmla="*/ 623087 w 2039193"/>
              <a:gd name="connsiteY3" fmla="*/ 104086 h 197823"/>
              <a:gd name="connsiteX4" fmla="*/ 776837 w 2039193"/>
              <a:gd name="connsiteY4" fmla="*/ 195776 h 197823"/>
              <a:gd name="connsiteX5" fmla="*/ 987229 w 2039193"/>
              <a:gd name="connsiteY5" fmla="*/ 16184 h 197823"/>
              <a:gd name="connsiteX6" fmla="*/ 1246174 w 2039193"/>
              <a:gd name="connsiteY6" fmla="*/ 124905 h 197823"/>
              <a:gd name="connsiteX7" fmla="*/ 1464659 w 2039193"/>
              <a:gd name="connsiteY7" fmla="*/ 56644 h 197823"/>
              <a:gd name="connsiteX8" fmla="*/ 1764064 w 2039193"/>
              <a:gd name="connsiteY8" fmla="*/ 197733 h 197823"/>
              <a:gd name="connsiteX9" fmla="*/ 2039193 w 2039193"/>
              <a:gd name="connsiteY9" fmla="*/ 32368 h 197823"/>
              <a:gd name="connsiteX0" fmla="*/ 0 w 2039193"/>
              <a:gd name="connsiteY0" fmla="*/ 145656 h 197827"/>
              <a:gd name="connsiteX1" fmla="*/ 226577 w 2039193"/>
              <a:gd name="connsiteY1" fmla="*/ 0 h 197827"/>
              <a:gd name="connsiteX2" fmla="*/ 420786 w 2039193"/>
              <a:gd name="connsiteY2" fmla="*/ 145656 h 197827"/>
              <a:gd name="connsiteX3" fmla="*/ 623087 w 2039193"/>
              <a:gd name="connsiteY3" fmla="*/ 104086 h 197827"/>
              <a:gd name="connsiteX4" fmla="*/ 776837 w 2039193"/>
              <a:gd name="connsiteY4" fmla="*/ 195776 h 197827"/>
              <a:gd name="connsiteX5" fmla="*/ 987229 w 2039193"/>
              <a:gd name="connsiteY5" fmla="*/ 16184 h 197827"/>
              <a:gd name="connsiteX6" fmla="*/ 1246174 w 2039193"/>
              <a:gd name="connsiteY6" fmla="*/ 88688 h 197827"/>
              <a:gd name="connsiteX7" fmla="*/ 1464659 w 2039193"/>
              <a:gd name="connsiteY7" fmla="*/ 56644 h 197827"/>
              <a:gd name="connsiteX8" fmla="*/ 1764064 w 2039193"/>
              <a:gd name="connsiteY8" fmla="*/ 197733 h 197827"/>
              <a:gd name="connsiteX9" fmla="*/ 2039193 w 2039193"/>
              <a:gd name="connsiteY9" fmla="*/ 32368 h 197827"/>
              <a:gd name="connsiteX0" fmla="*/ 0 w 2039193"/>
              <a:gd name="connsiteY0" fmla="*/ 145656 h 253336"/>
              <a:gd name="connsiteX1" fmla="*/ 226577 w 2039193"/>
              <a:gd name="connsiteY1" fmla="*/ 0 h 253336"/>
              <a:gd name="connsiteX2" fmla="*/ 420786 w 2039193"/>
              <a:gd name="connsiteY2" fmla="*/ 145656 h 253336"/>
              <a:gd name="connsiteX3" fmla="*/ 623087 w 2039193"/>
              <a:gd name="connsiteY3" fmla="*/ 104086 h 253336"/>
              <a:gd name="connsiteX4" fmla="*/ 776837 w 2039193"/>
              <a:gd name="connsiteY4" fmla="*/ 195776 h 253336"/>
              <a:gd name="connsiteX5" fmla="*/ 987229 w 2039193"/>
              <a:gd name="connsiteY5" fmla="*/ 16184 h 253336"/>
              <a:gd name="connsiteX6" fmla="*/ 1246174 w 2039193"/>
              <a:gd name="connsiteY6" fmla="*/ 88688 h 253336"/>
              <a:gd name="connsiteX7" fmla="*/ 1464659 w 2039193"/>
              <a:gd name="connsiteY7" fmla="*/ 56644 h 253336"/>
              <a:gd name="connsiteX8" fmla="*/ 1764064 w 2039193"/>
              <a:gd name="connsiteY8" fmla="*/ 253267 h 253336"/>
              <a:gd name="connsiteX9" fmla="*/ 2039193 w 2039193"/>
              <a:gd name="connsiteY9" fmla="*/ 32368 h 253336"/>
              <a:gd name="connsiteX0" fmla="*/ 0 w 2039193"/>
              <a:gd name="connsiteY0" fmla="*/ 145656 h 253336"/>
              <a:gd name="connsiteX1" fmla="*/ 226577 w 2039193"/>
              <a:gd name="connsiteY1" fmla="*/ 0 h 253336"/>
              <a:gd name="connsiteX2" fmla="*/ 420786 w 2039193"/>
              <a:gd name="connsiteY2" fmla="*/ 145656 h 253336"/>
              <a:gd name="connsiteX3" fmla="*/ 623087 w 2039193"/>
              <a:gd name="connsiteY3" fmla="*/ 104086 h 253336"/>
              <a:gd name="connsiteX4" fmla="*/ 768745 w 2039193"/>
              <a:gd name="connsiteY4" fmla="*/ 157144 h 253336"/>
              <a:gd name="connsiteX5" fmla="*/ 987229 w 2039193"/>
              <a:gd name="connsiteY5" fmla="*/ 16184 h 253336"/>
              <a:gd name="connsiteX6" fmla="*/ 1246174 w 2039193"/>
              <a:gd name="connsiteY6" fmla="*/ 88688 h 253336"/>
              <a:gd name="connsiteX7" fmla="*/ 1464659 w 2039193"/>
              <a:gd name="connsiteY7" fmla="*/ 56644 h 253336"/>
              <a:gd name="connsiteX8" fmla="*/ 1764064 w 2039193"/>
              <a:gd name="connsiteY8" fmla="*/ 253267 h 253336"/>
              <a:gd name="connsiteX9" fmla="*/ 2039193 w 2039193"/>
              <a:gd name="connsiteY9" fmla="*/ 32368 h 253336"/>
              <a:gd name="connsiteX0" fmla="*/ 0 w 2039193"/>
              <a:gd name="connsiteY0" fmla="*/ 145656 h 253336"/>
              <a:gd name="connsiteX1" fmla="*/ 226577 w 2039193"/>
              <a:gd name="connsiteY1" fmla="*/ 0 h 253336"/>
              <a:gd name="connsiteX2" fmla="*/ 420786 w 2039193"/>
              <a:gd name="connsiteY2" fmla="*/ 145656 h 253336"/>
              <a:gd name="connsiteX3" fmla="*/ 623087 w 2039193"/>
              <a:gd name="connsiteY3" fmla="*/ 104086 h 253336"/>
              <a:gd name="connsiteX4" fmla="*/ 768745 w 2039193"/>
              <a:gd name="connsiteY4" fmla="*/ 157144 h 253336"/>
              <a:gd name="connsiteX5" fmla="*/ 987229 w 2039193"/>
              <a:gd name="connsiteY5" fmla="*/ 28257 h 253336"/>
              <a:gd name="connsiteX6" fmla="*/ 1246174 w 2039193"/>
              <a:gd name="connsiteY6" fmla="*/ 88688 h 253336"/>
              <a:gd name="connsiteX7" fmla="*/ 1464659 w 2039193"/>
              <a:gd name="connsiteY7" fmla="*/ 56644 h 253336"/>
              <a:gd name="connsiteX8" fmla="*/ 1764064 w 2039193"/>
              <a:gd name="connsiteY8" fmla="*/ 253267 h 253336"/>
              <a:gd name="connsiteX9" fmla="*/ 2039193 w 2039193"/>
              <a:gd name="connsiteY9" fmla="*/ 32368 h 253336"/>
              <a:gd name="connsiteX0" fmla="*/ 0 w 2039193"/>
              <a:gd name="connsiteY0" fmla="*/ 189117 h 296797"/>
              <a:gd name="connsiteX1" fmla="*/ 226577 w 2039193"/>
              <a:gd name="connsiteY1" fmla="*/ 0 h 296797"/>
              <a:gd name="connsiteX2" fmla="*/ 420786 w 2039193"/>
              <a:gd name="connsiteY2" fmla="*/ 189117 h 296797"/>
              <a:gd name="connsiteX3" fmla="*/ 623087 w 2039193"/>
              <a:gd name="connsiteY3" fmla="*/ 147547 h 296797"/>
              <a:gd name="connsiteX4" fmla="*/ 768745 w 2039193"/>
              <a:gd name="connsiteY4" fmla="*/ 200605 h 296797"/>
              <a:gd name="connsiteX5" fmla="*/ 987229 w 2039193"/>
              <a:gd name="connsiteY5" fmla="*/ 71718 h 296797"/>
              <a:gd name="connsiteX6" fmla="*/ 1246174 w 2039193"/>
              <a:gd name="connsiteY6" fmla="*/ 132149 h 296797"/>
              <a:gd name="connsiteX7" fmla="*/ 1464659 w 2039193"/>
              <a:gd name="connsiteY7" fmla="*/ 100105 h 296797"/>
              <a:gd name="connsiteX8" fmla="*/ 1764064 w 2039193"/>
              <a:gd name="connsiteY8" fmla="*/ 296728 h 296797"/>
              <a:gd name="connsiteX9" fmla="*/ 2039193 w 2039193"/>
              <a:gd name="connsiteY9" fmla="*/ 75829 h 296797"/>
              <a:gd name="connsiteX0" fmla="*/ 0 w 2039193"/>
              <a:gd name="connsiteY0" fmla="*/ 118703 h 226383"/>
              <a:gd name="connsiteX1" fmla="*/ 242761 w 2039193"/>
              <a:gd name="connsiteY1" fmla="*/ 28581 h 226383"/>
              <a:gd name="connsiteX2" fmla="*/ 420786 w 2039193"/>
              <a:gd name="connsiteY2" fmla="*/ 118703 h 226383"/>
              <a:gd name="connsiteX3" fmla="*/ 623087 w 2039193"/>
              <a:gd name="connsiteY3" fmla="*/ 77133 h 226383"/>
              <a:gd name="connsiteX4" fmla="*/ 768745 w 2039193"/>
              <a:gd name="connsiteY4" fmla="*/ 130191 h 226383"/>
              <a:gd name="connsiteX5" fmla="*/ 987229 w 2039193"/>
              <a:gd name="connsiteY5" fmla="*/ 1304 h 226383"/>
              <a:gd name="connsiteX6" fmla="*/ 1246174 w 2039193"/>
              <a:gd name="connsiteY6" fmla="*/ 61735 h 226383"/>
              <a:gd name="connsiteX7" fmla="*/ 1464659 w 2039193"/>
              <a:gd name="connsiteY7" fmla="*/ 29691 h 226383"/>
              <a:gd name="connsiteX8" fmla="*/ 1764064 w 2039193"/>
              <a:gd name="connsiteY8" fmla="*/ 226314 h 226383"/>
              <a:gd name="connsiteX9" fmla="*/ 2039193 w 2039193"/>
              <a:gd name="connsiteY9" fmla="*/ 5415 h 226383"/>
              <a:gd name="connsiteX0" fmla="*/ 0 w 2039193"/>
              <a:gd name="connsiteY0" fmla="*/ 118703 h 141923"/>
              <a:gd name="connsiteX1" fmla="*/ 242761 w 2039193"/>
              <a:gd name="connsiteY1" fmla="*/ 28581 h 141923"/>
              <a:gd name="connsiteX2" fmla="*/ 420786 w 2039193"/>
              <a:gd name="connsiteY2" fmla="*/ 118703 h 141923"/>
              <a:gd name="connsiteX3" fmla="*/ 623087 w 2039193"/>
              <a:gd name="connsiteY3" fmla="*/ 77133 h 141923"/>
              <a:gd name="connsiteX4" fmla="*/ 768745 w 2039193"/>
              <a:gd name="connsiteY4" fmla="*/ 130191 h 141923"/>
              <a:gd name="connsiteX5" fmla="*/ 987229 w 2039193"/>
              <a:gd name="connsiteY5" fmla="*/ 1304 h 141923"/>
              <a:gd name="connsiteX6" fmla="*/ 1246174 w 2039193"/>
              <a:gd name="connsiteY6" fmla="*/ 61735 h 141923"/>
              <a:gd name="connsiteX7" fmla="*/ 1464659 w 2039193"/>
              <a:gd name="connsiteY7" fmla="*/ 29691 h 141923"/>
              <a:gd name="connsiteX8" fmla="*/ 1780248 w 2039193"/>
              <a:gd name="connsiteY8" fmla="*/ 141807 h 141923"/>
              <a:gd name="connsiteX9" fmla="*/ 2039193 w 2039193"/>
              <a:gd name="connsiteY9" fmla="*/ 5415 h 141923"/>
              <a:gd name="connsiteX0" fmla="*/ 0 w 2039193"/>
              <a:gd name="connsiteY0" fmla="*/ 197767 h 220987"/>
              <a:gd name="connsiteX1" fmla="*/ 242761 w 2039193"/>
              <a:gd name="connsiteY1" fmla="*/ 107645 h 220987"/>
              <a:gd name="connsiteX2" fmla="*/ 420786 w 2039193"/>
              <a:gd name="connsiteY2" fmla="*/ 197767 h 220987"/>
              <a:gd name="connsiteX3" fmla="*/ 623087 w 2039193"/>
              <a:gd name="connsiteY3" fmla="*/ 156197 h 220987"/>
              <a:gd name="connsiteX4" fmla="*/ 768745 w 2039193"/>
              <a:gd name="connsiteY4" fmla="*/ 209255 h 220987"/>
              <a:gd name="connsiteX5" fmla="*/ 987229 w 2039193"/>
              <a:gd name="connsiteY5" fmla="*/ 690 h 220987"/>
              <a:gd name="connsiteX6" fmla="*/ 1246174 w 2039193"/>
              <a:gd name="connsiteY6" fmla="*/ 140799 h 220987"/>
              <a:gd name="connsiteX7" fmla="*/ 1464659 w 2039193"/>
              <a:gd name="connsiteY7" fmla="*/ 108755 h 220987"/>
              <a:gd name="connsiteX8" fmla="*/ 1780248 w 2039193"/>
              <a:gd name="connsiteY8" fmla="*/ 220871 h 220987"/>
              <a:gd name="connsiteX9" fmla="*/ 2039193 w 2039193"/>
              <a:gd name="connsiteY9" fmla="*/ 84479 h 220987"/>
              <a:gd name="connsiteX0" fmla="*/ 0 w 2039193"/>
              <a:gd name="connsiteY0" fmla="*/ 197321 h 220541"/>
              <a:gd name="connsiteX1" fmla="*/ 242761 w 2039193"/>
              <a:gd name="connsiteY1" fmla="*/ 107199 h 220541"/>
              <a:gd name="connsiteX2" fmla="*/ 420786 w 2039193"/>
              <a:gd name="connsiteY2" fmla="*/ 197321 h 220541"/>
              <a:gd name="connsiteX3" fmla="*/ 623087 w 2039193"/>
              <a:gd name="connsiteY3" fmla="*/ 155751 h 220541"/>
              <a:gd name="connsiteX4" fmla="*/ 793021 w 2039193"/>
              <a:gd name="connsiteY4" fmla="*/ 179835 h 220541"/>
              <a:gd name="connsiteX5" fmla="*/ 987229 w 2039193"/>
              <a:gd name="connsiteY5" fmla="*/ 244 h 220541"/>
              <a:gd name="connsiteX6" fmla="*/ 1246174 w 2039193"/>
              <a:gd name="connsiteY6" fmla="*/ 140353 h 220541"/>
              <a:gd name="connsiteX7" fmla="*/ 1464659 w 2039193"/>
              <a:gd name="connsiteY7" fmla="*/ 108309 h 220541"/>
              <a:gd name="connsiteX8" fmla="*/ 1780248 w 2039193"/>
              <a:gd name="connsiteY8" fmla="*/ 220425 h 220541"/>
              <a:gd name="connsiteX9" fmla="*/ 2039193 w 2039193"/>
              <a:gd name="connsiteY9" fmla="*/ 84033 h 220541"/>
              <a:gd name="connsiteX0" fmla="*/ 0 w 2039193"/>
              <a:gd name="connsiteY0" fmla="*/ 113288 h 136508"/>
              <a:gd name="connsiteX1" fmla="*/ 242761 w 2039193"/>
              <a:gd name="connsiteY1" fmla="*/ 23166 h 136508"/>
              <a:gd name="connsiteX2" fmla="*/ 420786 w 2039193"/>
              <a:gd name="connsiteY2" fmla="*/ 113288 h 136508"/>
              <a:gd name="connsiteX3" fmla="*/ 623087 w 2039193"/>
              <a:gd name="connsiteY3" fmla="*/ 71718 h 136508"/>
              <a:gd name="connsiteX4" fmla="*/ 793021 w 2039193"/>
              <a:gd name="connsiteY4" fmla="*/ 95802 h 136508"/>
              <a:gd name="connsiteX5" fmla="*/ 1043873 w 2039193"/>
              <a:gd name="connsiteY5" fmla="*/ 119029 h 136508"/>
              <a:gd name="connsiteX6" fmla="*/ 1246174 w 2039193"/>
              <a:gd name="connsiteY6" fmla="*/ 56320 h 136508"/>
              <a:gd name="connsiteX7" fmla="*/ 1464659 w 2039193"/>
              <a:gd name="connsiteY7" fmla="*/ 24276 h 136508"/>
              <a:gd name="connsiteX8" fmla="*/ 1780248 w 2039193"/>
              <a:gd name="connsiteY8" fmla="*/ 136392 h 136508"/>
              <a:gd name="connsiteX9" fmla="*/ 2039193 w 2039193"/>
              <a:gd name="connsiteY9" fmla="*/ 0 h 1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9193" h="136508">
                <a:moveTo>
                  <a:pt x="0" y="113288"/>
                </a:moveTo>
                <a:cubicBezTo>
                  <a:pt x="78223" y="40460"/>
                  <a:pt x="172630" y="23166"/>
                  <a:pt x="242761" y="23166"/>
                </a:cubicBezTo>
                <a:cubicBezTo>
                  <a:pt x="312892" y="23166"/>
                  <a:pt x="357398" y="105196"/>
                  <a:pt x="420786" y="113288"/>
                </a:cubicBezTo>
                <a:cubicBezTo>
                  <a:pt x="484174" y="121380"/>
                  <a:pt x="561048" y="74632"/>
                  <a:pt x="623087" y="71718"/>
                </a:cubicBezTo>
                <a:cubicBezTo>
                  <a:pt x="685126" y="68804"/>
                  <a:pt x="722890" y="87917"/>
                  <a:pt x="793021" y="95802"/>
                </a:cubicBezTo>
                <a:cubicBezTo>
                  <a:pt x="863152" y="103687"/>
                  <a:pt x="968348" y="125609"/>
                  <a:pt x="1043873" y="119029"/>
                </a:cubicBezTo>
                <a:cubicBezTo>
                  <a:pt x="1119398" y="112449"/>
                  <a:pt x="1176043" y="72112"/>
                  <a:pt x="1246174" y="56320"/>
                </a:cubicBezTo>
                <a:cubicBezTo>
                  <a:pt x="1316305" y="40528"/>
                  <a:pt x="1375647" y="10931"/>
                  <a:pt x="1464659" y="24276"/>
                </a:cubicBezTo>
                <a:cubicBezTo>
                  <a:pt x="1553671" y="37621"/>
                  <a:pt x="1684493" y="140438"/>
                  <a:pt x="1780248" y="136392"/>
                </a:cubicBezTo>
                <a:cubicBezTo>
                  <a:pt x="1876003" y="132346"/>
                  <a:pt x="1945460" y="107219"/>
                  <a:pt x="2039193" y="0"/>
                </a:cubicBezTo>
              </a:path>
            </a:pathLst>
          </a:custGeom>
          <a:noFill/>
          <a:ln>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7" name="フリーフォーム 46">
            <a:extLst>
              <a:ext uri="{FF2B5EF4-FFF2-40B4-BE49-F238E27FC236}">
                <a16:creationId xmlns:a16="http://schemas.microsoft.com/office/drawing/2014/main" id="{25CDA7CA-BF93-5ED4-C681-4952842ACEB4}"/>
              </a:ext>
            </a:extLst>
          </p:cNvPr>
          <p:cNvSpPr/>
          <p:nvPr/>
        </p:nvSpPr>
        <p:spPr>
          <a:xfrm>
            <a:off x="6624921" y="2430647"/>
            <a:ext cx="2039193" cy="963269"/>
          </a:xfrm>
          <a:custGeom>
            <a:avLst/>
            <a:gdLst>
              <a:gd name="connsiteX0" fmla="*/ 0 w 1998732"/>
              <a:gd name="connsiteY0" fmla="*/ 857756 h 963269"/>
              <a:gd name="connsiteX1" fmla="*/ 275129 w 1998732"/>
              <a:gd name="connsiteY1" fmla="*/ 614995 h 963269"/>
              <a:gd name="connsiteX2" fmla="*/ 623086 w 1998732"/>
              <a:gd name="connsiteY2" fmla="*/ 914400 h 963269"/>
              <a:gd name="connsiteX3" fmla="*/ 987228 w 1998732"/>
              <a:gd name="connsiteY3" fmla="*/ 0 h 963269"/>
              <a:gd name="connsiteX4" fmla="*/ 1416106 w 1998732"/>
              <a:gd name="connsiteY4" fmla="*/ 914400 h 963269"/>
              <a:gd name="connsiteX5" fmla="*/ 1723603 w 1998732"/>
              <a:gd name="connsiteY5" fmla="*/ 849664 h 963269"/>
              <a:gd name="connsiteX6" fmla="*/ 1998732 w 1998732"/>
              <a:gd name="connsiteY6" fmla="*/ 946768 h 96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732" h="963269">
                <a:moveTo>
                  <a:pt x="0" y="857756"/>
                </a:moveTo>
                <a:cubicBezTo>
                  <a:pt x="85640" y="731655"/>
                  <a:pt x="171281" y="605554"/>
                  <a:pt x="275129" y="614995"/>
                </a:cubicBezTo>
                <a:cubicBezTo>
                  <a:pt x="378977" y="624436"/>
                  <a:pt x="504403" y="1016899"/>
                  <a:pt x="623086" y="914400"/>
                </a:cubicBezTo>
                <a:cubicBezTo>
                  <a:pt x="741769" y="811901"/>
                  <a:pt x="855058" y="0"/>
                  <a:pt x="987228" y="0"/>
                </a:cubicBezTo>
                <a:cubicBezTo>
                  <a:pt x="1119398" y="0"/>
                  <a:pt x="1293377" y="772789"/>
                  <a:pt x="1416106" y="914400"/>
                </a:cubicBezTo>
                <a:cubicBezTo>
                  <a:pt x="1538835" y="1056011"/>
                  <a:pt x="1626499" y="844269"/>
                  <a:pt x="1723603" y="849664"/>
                </a:cubicBezTo>
                <a:cubicBezTo>
                  <a:pt x="1820707" y="855059"/>
                  <a:pt x="1909719" y="900913"/>
                  <a:pt x="1998732" y="946768"/>
                </a:cubicBezTo>
              </a:path>
            </a:pathLst>
          </a:custGeom>
          <a:noFill/>
          <a:ln w="57150">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3" name="フリーフォーム 52">
            <a:extLst>
              <a:ext uri="{FF2B5EF4-FFF2-40B4-BE49-F238E27FC236}">
                <a16:creationId xmlns:a16="http://schemas.microsoft.com/office/drawing/2014/main" id="{04CEA827-1ECC-8CC6-AE0B-EB8C195D566C}"/>
              </a:ext>
            </a:extLst>
          </p:cNvPr>
          <p:cNvSpPr/>
          <p:nvPr/>
        </p:nvSpPr>
        <p:spPr>
          <a:xfrm>
            <a:off x="510329" y="3074044"/>
            <a:ext cx="2131903" cy="250918"/>
          </a:xfrm>
          <a:custGeom>
            <a:avLst/>
            <a:gdLst>
              <a:gd name="connsiteX0" fmla="*/ 0 w 2039193"/>
              <a:gd name="connsiteY0" fmla="*/ 145656 h 250918"/>
              <a:gd name="connsiteX1" fmla="*/ 226577 w 2039193"/>
              <a:gd name="connsiteY1" fmla="*/ 0 h 250918"/>
              <a:gd name="connsiteX2" fmla="*/ 420786 w 2039193"/>
              <a:gd name="connsiteY2" fmla="*/ 145656 h 250918"/>
              <a:gd name="connsiteX3" fmla="*/ 614995 w 2039193"/>
              <a:gd name="connsiteY3" fmla="*/ 48552 h 250918"/>
              <a:gd name="connsiteX4" fmla="*/ 744468 w 2039193"/>
              <a:gd name="connsiteY4" fmla="*/ 186117 h 250918"/>
              <a:gd name="connsiteX5" fmla="*/ 987229 w 2039193"/>
              <a:gd name="connsiteY5" fmla="*/ 16184 h 250918"/>
              <a:gd name="connsiteX6" fmla="*/ 1238082 w 2039193"/>
              <a:gd name="connsiteY6" fmla="*/ 178024 h 250918"/>
              <a:gd name="connsiteX7" fmla="*/ 1464659 w 2039193"/>
              <a:gd name="connsiteY7" fmla="*/ 56644 h 250918"/>
              <a:gd name="connsiteX8" fmla="*/ 1755972 w 2039193"/>
              <a:gd name="connsiteY8" fmla="*/ 250853 h 250918"/>
              <a:gd name="connsiteX9" fmla="*/ 2039193 w 2039193"/>
              <a:gd name="connsiteY9" fmla="*/ 32368 h 25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9193" h="250918">
                <a:moveTo>
                  <a:pt x="0" y="145656"/>
                </a:moveTo>
                <a:cubicBezTo>
                  <a:pt x="78223" y="72828"/>
                  <a:pt x="156446" y="0"/>
                  <a:pt x="226577" y="0"/>
                </a:cubicBezTo>
                <a:cubicBezTo>
                  <a:pt x="296708" y="0"/>
                  <a:pt x="356050" y="137564"/>
                  <a:pt x="420786" y="145656"/>
                </a:cubicBezTo>
                <a:cubicBezTo>
                  <a:pt x="485522" y="153748"/>
                  <a:pt x="561048" y="41809"/>
                  <a:pt x="614995" y="48552"/>
                </a:cubicBezTo>
                <a:cubicBezTo>
                  <a:pt x="668942" y="55295"/>
                  <a:pt x="682429" y="191512"/>
                  <a:pt x="744468" y="186117"/>
                </a:cubicBezTo>
                <a:cubicBezTo>
                  <a:pt x="806507" y="180722"/>
                  <a:pt x="904960" y="17533"/>
                  <a:pt x="987229" y="16184"/>
                </a:cubicBezTo>
                <a:cubicBezTo>
                  <a:pt x="1069498" y="14835"/>
                  <a:pt x="1158510" y="171281"/>
                  <a:pt x="1238082" y="178024"/>
                </a:cubicBezTo>
                <a:cubicBezTo>
                  <a:pt x="1317654" y="184767"/>
                  <a:pt x="1378344" y="44506"/>
                  <a:pt x="1464659" y="56644"/>
                </a:cubicBezTo>
                <a:cubicBezTo>
                  <a:pt x="1550974" y="68782"/>
                  <a:pt x="1660217" y="254899"/>
                  <a:pt x="1755972" y="250853"/>
                </a:cubicBezTo>
                <a:cubicBezTo>
                  <a:pt x="1851727" y="246807"/>
                  <a:pt x="1945460" y="139587"/>
                  <a:pt x="2039193" y="32368"/>
                </a:cubicBezTo>
              </a:path>
            </a:pathLst>
          </a:custGeom>
          <a:noFill/>
          <a:ln>
            <a:solidFill>
              <a:schemeClr val="accent6">
                <a:lumMod val="60000"/>
                <a:lumOff val="4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7" name="円/楕円 66">
            <a:extLst>
              <a:ext uri="{FF2B5EF4-FFF2-40B4-BE49-F238E27FC236}">
                <a16:creationId xmlns:a16="http://schemas.microsoft.com/office/drawing/2014/main" id="{18944936-36D4-B90D-1ED0-B28CD178BC27}"/>
              </a:ext>
            </a:extLst>
          </p:cNvPr>
          <p:cNvSpPr/>
          <p:nvPr/>
        </p:nvSpPr>
        <p:spPr>
          <a:xfrm>
            <a:off x="494641" y="3788980"/>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8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259D0CF4-6752-22D8-28A5-9C8DECD38998}"/>
              </a:ext>
            </a:extLst>
          </p:cNvPr>
          <p:cNvSpPr/>
          <p:nvPr/>
        </p:nvSpPr>
        <p:spPr>
          <a:xfrm>
            <a:off x="2350116" y="3833230"/>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8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FF0FC3CE-2BDE-1743-8A39-D968EE246CBD}"/>
              </a:ext>
            </a:extLst>
          </p:cNvPr>
          <p:cNvSpPr/>
          <p:nvPr/>
        </p:nvSpPr>
        <p:spPr>
          <a:xfrm>
            <a:off x="1887092" y="3825205"/>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8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a:extLst>
              <a:ext uri="{FF2B5EF4-FFF2-40B4-BE49-F238E27FC236}">
                <a16:creationId xmlns:a16="http://schemas.microsoft.com/office/drawing/2014/main" id="{B6B279C8-CC1F-D3B3-0C63-53411072A266}"/>
              </a:ext>
            </a:extLst>
          </p:cNvPr>
          <p:cNvSpPr/>
          <p:nvPr/>
        </p:nvSpPr>
        <p:spPr>
          <a:xfrm>
            <a:off x="1424068" y="3818096"/>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8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80FA3BE0-55EC-17D1-4B99-CE4B836F1773}"/>
              </a:ext>
            </a:extLst>
          </p:cNvPr>
          <p:cNvSpPr/>
          <p:nvPr/>
        </p:nvSpPr>
        <p:spPr>
          <a:xfrm>
            <a:off x="961044" y="3807424"/>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8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1" name="直線矢印コネクタ 80">
            <a:extLst>
              <a:ext uri="{FF2B5EF4-FFF2-40B4-BE49-F238E27FC236}">
                <a16:creationId xmlns:a16="http://schemas.microsoft.com/office/drawing/2014/main" id="{0925E7F2-AC44-B11C-5ADA-F1805AD7AF11}"/>
              </a:ext>
            </a:extLst>
          </p:cNvPr>
          <p:cNvCxnSpPr>
            <a:cxnSpLocks/>
            <a:stCxn id="47" idx="3"/>
          </p:cNvCxnSpPr>
          <p:nvPr/>
        </p:nvCxnSpPr>
        <p:spPr>
          <a:xfrm>
            <a:off x="7632134" y="2430647"/>
            <a:ext cx="7595" cy="1430401"/>
          </a:xfrm>
          <a:prstGeom prst="straightConnector1">
            <a:avLst/>
          </a:prstGeom>
          <a:ln>
            <a:solidFill>
              <a:schemeClr val="accent6">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83" name="円/楕円 82">
            <a:extLst>
              <a:ext uri="{FF2B5EF4-FFF2-40B4-BE49-F238E27FC236}">
                <a16:creationId xmlns:a16="http://schemas.microsoft.com/office/drawing/2014/main" id="{80B91CEF-FDB1-A92B-9CC4-D1A8381AC142}"/>
              </a:ext>
            </a:extLst>
          </p:cNvPr>
          <p:cNvSpPr/>
          <p:nvPr/>
        </p:nvSpPr>
        <p:spPr>
          <a:xfrm>
            <a:off x="3488951" y="3827165"/>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8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AAA869D9-C52D-00B9-EDD0-D3F7D4A618B4}"/>
              </a:ext>
            </a:extLst>
          </p:cNvPr>
          <p:cNvSpPr/>
          <p:nvPr/>
        </p:nvSpPr>
        <p:spPr>
          <a:xfrm>
            <a:off x="5344426" y="3871415"/>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6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楕円 84">
            <a:extLst>
              <a:ext uri="{FF2B5EF4-FFF2-40B4-BE49-F238E27FC236}">
                <a16:creationId xmlns:a16="http://schemas.microsoft.com/office/drawing/2014/main" id="{DB6816FF-1B31-13AD-60EF-E2AD1C23B283}"/>
              </a:ext>
            </a:extLst>
          </p:cNvPr>
          <p:cNvSpPr/>
          <p:nvPr/>
        </p:nvSpPr>
        <p:spPr>
          <a:xfrm>
            <a:off x="4881402" y="3863390"/>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8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a:extLst>
              <a:ext uri="{FF2B5EF4-FFF2-40B4-BE49-F238E27FC236}">
                <a16:creationId xmlns:a16="http://schemas.microsoft.com/office/drawing/2014/main" id="{7A40BB43-B597-8B79-CD15-C3C9A9A7E674}"/>
              </a:ext>
            </a:extLst>
          </p:cNvPr>
          <p:cNvSpPr/>
          <p:nvPr/>
        </p:nvSpPr>
        <p:spPr>
          <a:xfrm>
            <a:off x="4418378" y="3856281"/>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6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501C49F7-62BE-ED3F-EC7C-CF2A1F6D6DD7}"/>
              </a:ext>
            </a:extLst>
          </p:cNvPr>
          <p:cNvSpPr/>
          <p:nvPr/>
        </p:nvSpPr>
        <p:spPr>
          <a:xfrm>
            <a:off x="3955354" y="3845609"/>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8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CC36C462-616D-AE4F-6566-0E314FF64AB5}"/>
              </a:ext>
            </a:extLst>
          </p:cNvPr>
          <p:cNvSpPr/>
          <p:nvPr/>
        </p:nvSpPr>
        <p:spPr>
          <a:xfrm>
            <a:off x="3488950" y="3790249"/>
            <a:ext cx="777125" cy="407695"/>
          </a:xfrm>
          <a:prstGeom prst="rect">
            <a:avLst/>
          </a:prstGeom>
          <a:solidFill>
            <a:schemeClr val="bg1">
              <a:alpha val="62218"/>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CA9C83F6-591B-06D6-CB1A-B2558E6F811B}"/>
              </a:ext>
            </a:extLst>
          </p:cNvPr>
          <p:cNvSpPr/>
          <p:nvPr/>
        </p:nvSpPr>
        <p:spPr>
          <a:xfrm>
            <a:off x="4831530" y="3815561"/>
            <a:ext cx="363974" cy="407695"/>
          </a:xfrm>
          <a:prstGeom prst="rect">
            <a:avLst/>
          </a:prstGeom>
          <a:solidFill>
            <a:schemeClr val="bg1">
              <a:alpha val="62218"/>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テキスト ボックス 96">
            <a:extLst>
              <a:ext uri="{FF2B5EF4-FFF2-40B4-BE49-F238E27FC236}">
                <a16:creationId xmlns:a16="http://schemas.microsoft.com/office/drawing/2014/main" id="{D86D5AAE-2593-B7E8-E276-535D8286EE5A}"/>
              </a:ext>
            </a:extLst>
          </p:cNvPr>
          <p:cNvSpPr txBox="1"/>
          <p:nvPr/>
        </p:nvSpPr>
        <p:spPr>
          <a:xfrm>
            <a:off x="142536" y="4377967"/>
            <a:ext cx="2823089" cy="784830"/>
          </a:xfrm>
          <a:prstGeom prst="rect">
            <a:avLst/>
          </a:prstGeom>
          <a:noFill/>
        </p:spPr>
        <p:txBody>
          <a:bodyPr wrap="square">
            <a:spAutoFit/>
          </a:bodyPr>
          <a:lstStyle/>
          <a:p>
            <a:pPr algn="ctr"/>
            <a:r>
              <a:rPr lang="ja-JP" altLang="en-US" sz="1600" b="1" u="sng">
                <a:latin typeface="Meiryo" panose="020B0604030504040204" pitchFamily="34" charset="-128"/>
                <a:ea typeface="Meiryo" panose="020B0604030504040204" pitchFamily="34" charset="-128"/>
              </a:rPr>
              <a:t>全ての可能性を同時に探索</a:t>
            </a:r>
            <a:endParaRPr lang="en-US" altLang="ja-JP" sz="1600" b="1" u="sng" dirty="0">
              <a:latin typeface="Meiryo" panose="020B0604030504040204" pitchFamily="34" charset="-128"/>
              <a:ea typeface="Meiryo" panose="020B0604030504040204" pitchFamily="34" charset="-128"/>
            </a:endParaRPr>
          </a:p>
          <a:p>
            <a:pPr algn="ctr"/>
            <a:endParaRPr lang="en-US" altLang="ja-JP" sz="1200" b="1" dirty="0">
              <a:latin typeface="Meiryo" panose="020B0604030504040204" pitchFamily="34" charset="-128"/>
              <a:ea typeface="Meiryo" panose="020B0604030504040204" pitchFamily="34" charset="-128"/>
            </a:endParaRPr>
          </a:p>
          <a:p>
            <a:pPr algn="ctr">
              <a:spcBef>
                <a:spcPts val="600"/>
              </a:spcBef>
            </a:pPr>
            <a:r>
              <a:rPr lang="ja-JP" altLang="en-US" sz="1200" b="1">
                <a:latin typeface="Meiryo" panose="020B0604030504040204" pitchFamily="34" charset="-128"/>
                <a:ea typeface="Meiryo" panose="020B0604030504040204" pitchFamily="34" charset="-128"/>
              </a:rPr>
              <a:t>重ね合わせ</a:t>
            </a:r>
            <a:r>
              <a:rPr lang="ja-JP" altLang="en-US" sz="1200">
                <a:latin typeface="Meiryo" panose="020B0604030504040204" pitchFamily="34" charset="-128"/>
                <a:ea typeface="Meiryo" panose="020B0604030504040204" pitchFamily="34" charset="-128"/>
              </a:rPr>
              <a:t>で複数の波が同時に存在</a:t>
            </a:r>
          </a:p>
        </p:txBody>
      </p:sp>
      <p:sp>
        <p:nvSpPr>
          <p:cNvPr id="98" name="テキスト ボックス 97">
            <a:extLst>
              <a:ext uri="{FF2B5EF4-FFF2-40B4-BE49-F238E27FC236}">
                <a16:creationId xmlns:a16="http://schemas.microsoft.com/office/drawing/2014/main" id="{85656DA0-67CB-3242-6247-6332E8B7E48B}"/>
              </a:ext>
            </a:extLst>
          </p:cNvPr>
          <p:cNvSpPr txBox="1"/>
          <p:nvPr/>
        </p:nvSpPr>
        <p:spPr>
          <a:xfrm>
            <a:off x="2951528" y="4315743"/>
            <a:ext cx="3226850" cy="846386"/>
          </a:xfrm>
          <a:prstGeom prst="rect">
            <a:avLst/>
          </a:prstGeom>
          <a:noFill/>
        </p:spPr>
        <p:txBody>
          <a:bodyPr wrap="square">
            <a:spAutoFit/>
          </a:bodyPr>
          <a:lstStyle/>
          <a:p>
            <a:pPr algn="ctr"/>
            <a:r>
              <a:rPr lang="ja-JP" altLang="en-US" sz="1600" b="1" u="sng">
                <a:latin typeface="Meiryo" panose="020B0604030504040204" pitchFamily="34" charset="-128"/>
                <a:ea typeface="Meiryo" panose="020B0604030504040204" pitchFamily="34" charset="-128"/>
              </a:rPr>
              <a:t>正解の確率を増幅</a:t>
            </a:r>
            <a:endParaRPr lang="en-US" altLang="ja-JP" sz="1600" b="1" u="sng" dirty="0">
              <a:latin typeface="Meiryo" panose="020B0604030504040204" pitchFamily="34" charset="-128"/>
              <a:ea typeface="Meiryo" panose="020B0604030504040204" pitchFamily="34" charset="-128"/>
            </a:endParaRPr>
          </a:p>
          <a:p>
            <a:pPr algn="ctr"/>
            <a:r>
              <a:rPr lang="ja-JP" altLang="en-US" sz="1600" b="1" u="sng">
                <a:latin typeface="Meiryo" panose="020B0604030504040204" pitchFamily="34" charset="-128"/>
                <a:ea typeface="Meiryo" panose="020B0604030504040204" pitchFamily="34" charset="-128"/>
              </a:rPr>
              <a:t>不正解を打ち消す</a:t>
            </a:r>
            <a:endParaRPr lang="en-US" altLang="ja-JP" sz="1600" b="1" u="sng" dirty="0">
              <a:latin typeface="Meiryo" panose="020B0604030504040204" pitchFamily="34" charset="-128"/>
              <a:ea typeface="Meiryo" panose="020B0604030504040204" pitchFamily="34" charset="-128"/>
            </a:endParaRPr>
          </a:p>
          <a:p>
            <a:pPr algn="ctr">
              <a:spcBef>
                <a:spcPts val="600"/>
              </a:spcBef>
            </a:pPr>
            <a:r>
              <a:rPr lang="ja-JP" altLang="en-US" sz="1200" b="1">
                <a:latin typeface="Meiryo" panose="020B0604030504040204" pitchFamily="34" charset="-128"/>
                <a:ea typeface="Meiryo" panose="020B0604030504040204" pitchFamily="34" charset="-128"/>
              </a:rPr>
              <a:t>干渉</a:t>
            </a:r>
            <a:r>
              <a:rPr lang="ja-JP" altLang="en-US" sz="1200">
                <a:latin typeface="Meiryo" panose="020B0604030504040204" pitchFamily="34" charset="-128"/>
                <a:ea typeface="Meiryo" panose="020B0604030504040204" pitchFamily="34" charset="-128"/>
              </a:rPr>
              <a:t>させて正解の波だけを大きくする</a:t>
            </a:r>
          </a:p>
        </p:txBody>
      </p:sp>
      <p:sp>
        <p:nvSpPr>
          <p:cNvPr id="99" name="テキスト ボックス 98">
            <a:extLst>
              <a:ext uri="{FF2B5EF4-FFF2-40B4-BE49-F238E27FC236}">
                <a16:creationId xmlns:a16="http://schemas.microsoft.com/office/drawing/2014/main" id="{7B50A698-0520-58AA-3457-1C230B4EC511}"/>
              </a:ext>
            </a:extLst>
          </p:cNvPr>
          <p:cNvSpPr txBox="1"/>
          <p:nvPr/>
        </p:nvSpPr>
        <p:spPr>
          <a:xfrm>
            <a:off x="6228184" y="4385176"/>
            <a:ext cx="2823089" cy="784830"/>
          </a:xfrm>
          <a:prstGeom prst="rect">
            <a:avLst/>
          </a:prstGeom>
          <a:noFill/>
        </p:spPr>
        <p:txBody>
          <a:bodyPr wrap="square">
            <a:spAutoFit/>
          </a:bodyPr>
          <a:lstStyle/>
          <a:p>
            <a:pPr algn="ctr"/>
            <a:r>
              <a:rPr lang="ja-JP" altLang="en-US" sz="1600" b="1" u="sng">
                <a:latin typeface="Meiryo" panose="020B0604030504040204" pitchFamily="34" charset="-128"/>
                <a:ea typeface="Meiryo" panose="020B0604030504040204" pitchFamily="34" charset="-128"/>
              </a:rPr>
              <a:t>高確率で正解を取得</a:t>
            </a:r>
            <a:endParaRPr lang="en-US" altLang="ja-JP" sz="1600" b="1" u="sng" dirty="0">
              <a:latin typeface="Meiryo" panose="020B0604030504040204" pitchFamily="34" charset="-128"/>
              <a:ea typeface="Meiryo" panose="020B0604030504040204" pitchFamily="34" charset="-128"/>
            </a:endParaRPr>
          </a:p>
          <a:p>
            <a:pPr algn="ctr"/>
            <a:endParaRPr lang="en-US" altLang="ja-JP" sz="1200" dirty="0">
              <a:latin typeface="Meiryo" panose="020B0604030504040204" pitchFamily="34" charset="-128"/>
              <a:ea typeface="Meiryo" panose="020B0604030504040204" pitchFamily="34" charset="-128"/>
            </a:endParaRPr>
          </a:p>
          <a:p>
            <a:pPr algn="ctr">
              <a:spcBef>
                <a:spcPts val="600"/>
              </a:spcBef>
            </a:pPr>
            <a:r>
              <a:rPr lang="ja-JP" altLang="en-US" sz="1200">
                <a:latin typeface="Meiryo" panose="020B0604030504040204" pitchFamily="34" charset="-128"/>
                <a:ea typeface="Meiryo" panose="020B0604030504040204" pitchFamily="34" charset="-128"/>
              </a:rPr>
              <a:t>波が</a:t>
            </a:r>
            <a:r>
              <a:rPr lang="ja-JP" altLang="en-US" sz="1200" b="1">
                <a:latin typeface="Meiryo" panose="020B0604030504040204" pitchFamily="34" charset="-128"/>
                <a:ea typeface="Meiryo" panose="020B0604030504040204" pitchFamily="34" charset="-128"/>
              </a:rPr>
              <a:t>測定で収縮</a:t>
            </a:r>
            <a:r>
              <a:rPr lang="ja-JP" altLang="en-US" sz="1200">
                <a:latin typeface="Meiryo" panose="020B0604030504040204" pitchFamily="34" charset="-128"/>
                <a:ea typeface="Meiryo" panose="020B0604030504040204" pitchFamily="34" charset="-128"/>
              </a:rPr>
              <a:t>し正解が浮かび上がる</a:t>
            </a:r>
          </a:p>
        </p:txBody>
      </p:sp>
      <p:sp>
        <p:nvSpPr>
          <p:cNvPr id="101" name="円/楕円 100">
            <a:extLst>
              <a:ext uri="{FF2B5EF4-FFF2-40B4-BE49-F238E27FC236}">
                <a16:creationId xmlns:a16="http://schemas.microsoft.com/office/drawing/2014/main" id="{6AC420CA-3B76-7464-2EC0-C097AB349BE8}"/>
              </a:ext>
            </a:extLst>
          </p:cNvPr>
          <p:cNvSpPr/>
          <p:nvPr/>
        </p:nvSpPr>
        <p:spPr>
          <a:xfrm>
            <a:off x="6540141" y="3857907"/>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8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345F7BB1-4D73-19B2-6634-B5C55A7C47D2}"/>
              </a:ext>
            </a:extLst>
          </p:cNvPr>
          <p:cNvSpPr/>
          <p:nvPr/>
        </p:nvSpPr>
        <p:spPr>
          <a:xfrm>
            <a:off x="8513975" y="3863390"/>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6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円/楕円 102">
            <a:extLst>
              <a:ext uri="{FF2B5EF4-FFF2-40B4-BE49-F238E27FC236}">
                <a16:creationId xmlns:a16="http://schemas.microsoft.com/office/drawing/2014/main" id="{9A637BD9-20AE-7E39-A91C-00CB589B3109}"/>
              </a:ext>
            </a:extLst>
          </p:cNvPr>
          <p:cNvSpPr/>
          <p:nvPr/>
        </p:nvSpPr>
        <p:spPr>
          <a:xfrm>
            <a:off x="8006833" y="3845609"/>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8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a:extLst>
              <a:ext uri="{FF2B5EF4-FFF2-40B4-BE49-F238E27FC236}">
                <a16:creationId xmlns:a16="http://schemas.microsoft.com/office/drawing/2014/main" id="{BC54E29E-9A20-8F67-E72E-CB3E3D61A21C}"/>
              </a:ext>
            </a:extLst>
          </p:cNvPr>
          <p:cNvSpPr/>
          <p:nvPr/>
        </p:nvSpPr>
        <p:spPr>
          <a:xfrm>
            <a:off x="7047807" y="3871046"/>
            <a:ext cx="281124" cy="281124"/>
          </a:xfrm>
          <a:prstGeom prst="ellipse">
            <a:avLst/>
          </a:prstGeom>
          <a:gradFill>
            <a:gsLst>
              <a:gs pos="0">
                <a:schemeClr val="accent6">
                  <a:lumMod val="75000"/>
                </a:schemeClr>
              </a:gs>
              <a:gs pos="35000">
                <a:schemeClr val="accent6">
                  <a:lumMod val="60000"/>
                  <a:lumOff val="40000"/>
                </a:schemeClr>
              </a:gs>
              <a:gs pos="68000">
                <a:schemeClr val="accent6">
                  <a:lumMod val="40000"/>
                  <a:lumOff val="60000"/>
                </a:schemeClr>
              </a:gs>
              <a:gs pos="99000">
                <a:schemeClr val="accent6">
                  <a:lumMod val="20000"/>
                  <a:lumOff val="80000"/>
                </a:schemeClr>
              </a:gs>
            </a:gsLst>
            <a:lin ang="0" scaled="0"/>
          </a:gradFill>
          <a:ln w="3175">
            <a:solidFill>
              <a:schemeClr val="bg1">
                <a:lumMod val="8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リーフォーム 107">
            <a:extLst>
              <a:ext uri="{FF2B5EF4-FFF2-40B4-BE49-F238E27FC236}">
                <a16:creationId xmlns:a16="http://schemas.microsoft.com/office/drawing/2014/main" id="{1EDF58F0-E46C-1DA7-7713-AF595556328F}"/>
              </a:ext>
            </a:extLst>
          </p:cNvPr>
          <p:cNvSpPr/>
          <p:nvPr/>
        </p:nvSpPr>
        <p:spPr>
          <a:xfrm>
            <a:off x="3540991" y="2395680"/>
            <a:ext cx="2087746" cy="664483"/>
          </a:xfrm>
          <a:custGeom>
            <a:avLst/>
            <a:gdLst>
              <a:gd name="connsiteX0" fmla="*/ 0 w 2039193"/>
              <a:gd name="connsiteY0" fmla="*/ 145656 h 250918"/>
              <a:gd name="connsiteX1" fmla="*/ 226577 w 2039193"/>
              <a:gd name="connsiteY1" fmla="*/ 0 h 250918"/>
              <a:gd name="connsiteX2" fmla="*/ 420786 w 2039193"/>
              <a:gd name="connsiteY2" fmla="*/ 145656 h 250918"/>
              <a:gd name="connsiteX3" fmla="*/ 614995 w 2039193"/>
              <a:gd name="connsiteY3" fmla="*/ 48552 h 250918"/>
              <a:gd name="connsiteX4" fmla="*/ 744468 w 2039193"/>
              <a:gd name="connsiteY4" fmla="*/ 186117 h 250918"/>
              <a:gd name="connsiteX5" fmla="*/ 987229 w 2039193"/>
              <a:gd name="connsiteY5" fmla="*/ 16184 h 250918"/>
              <a:gd name="connsiteX6" fmla="*/ 1238082 w 2039193"/>
              <a:gd name="connsiteY6" fmla="*/ 178024 h 250918"/>
              <a:gd name="connsiteX7" fmla="*/ 1464659 w 2039193"/>
              <a:gd name="connsiteY7" fmla="*/ 56644 h 250918"/>
              <a:gd name="connsiteX8" fmla="*/ 1755972 w 2039193"/>
              <a:gd name="connsiteY8" fmla="*/ 250853 h 250918"/>
              <a:gd name="connsiteX9" fmla="*/ 2039193 w 2039193"/>
              <a:gd name="connsiteY9" fmla="*/ 32368 h 250918"/>
              <a:gd name="connsiteX0" fmla="*/ 0 w 2039193"/>
              <a:gd name="connsiteY0" fmla="*/ 145656 h 296782"/>
              <a:gd name="connsiteX1" fmla="*/ 226577 w 2039193"/>
              <a:gd name="connsiteY1" fmla="*/ 0 h 296782"/>
              <a:gd name="connsiteX2" fmla="*/ 420786 w 2039193"/>
              <a:gd name="connsiteY2" fmla="*/ 145656 h 296782"/>
              <a:gd name="connsiteX3" fmla="*/ 614995 w 2039193"/>
              <a:gd name="connsiteY3" fmla="*/ 48552 h 296782"/>
              <a:gd name="connsiteX4" fmla="*/ 744468 w 2039193"/>
              <a:gd name="connsiteY4" fmla="*/ 186117 h 296782"/>
              <a:gd name="connsiteX5" fmla="*/ 987229 w 2039193"/>
              <a:gd name="connsiteY5" fmla="*/ 16184 h 296782"/>
              <a:gd name="connsiteX6" fmla="*/ 1238082 w 2039193"/>
              <a:gd name="connsiteY6" fmla="*/ 178024 h 296782"/>
              <a:gd name="connsiteX7" fmla="*/ 1464659 w 2039193"/>
              <a:gd name="connsiteY7" fmla="*/ 56644 h 296782"/>
              <a:gd name="connsiteX8" fmla="*/ 1755972 w 2039193"/>
              <a:gd name="connsiteY8" fmla="*/ 296728 h 296782"/>
              <a:gd name="connsiteX9" fmla="*/ 2039193 w 2039193"/>
              <a:gd name="connsiteY9" fmla="*/ 32368 h 296782"/>
              <a:gd name="connsiteX0" fmla="*/ 0 w 2039193"/>
              <a:gd name="connsiteY0" fmla="*/ 145656 h 296782"/>
              <a:gd name="connsiteX1" fmla="*/ 226577 w 2039193"/>
              <a:gd name="connsiteY1" fmla="*/ 0 h 296782"/>
              <a:gd name="connsiteX2" fmla="*/ 420786 w 2039193"/>
              <a:gd name="connsiteY2" fmla="*/ 145656 h 296782"/>
              <a:gd name="connsiteX3" fmla="*/ 614995 w 2039193"/>
              <a:gd name="connsiteY3" fmla="*/ 48552 h 296782"/>
              <a:gd name="connsiteX4" fmla="*/ 744468 w 2039193"/>
              <a:gd name="connsiteY4" fmla="*/ 111268 h 296782"/>
              <a:gd name="connsiteX5" fmla="*/ 987229 w 2039193"/>
              <a:gd name="connsiteY5" fmla="*/ 16184 h 296782"/>
              <a:gd name="connsiteX6" fmla="*/ 1238082 w 2039193"/>
              <a:gd name="connsiteY6" fmla="*/ 178024 h 296782"/>
              <a:gd name="connsiteX7" fmla="*/ 1464659 w 2039193"/>
              <a:gd name="connsiteY7" fmla="*/ 56644 h 296782"/>
              <a:gd name="connsiteX8" fmla="*/ 1755972 w 2039193"/>
              <a:gd name="connsiteY8" fmla="*/ 296728 h 296782"/>
              <a:gd name="connsiteX9" fmla="*/ 2039193 w 2039193"/>
              <a:gd name="connsiteY9" fmla="*/ 32368 h 296782"/>
              <a:gd name="connsiteX0" fmla="*/ 0 w 2039193"/>
              <a:gd name="connsiteY0" fmla="*/ 145656 h 296784"/>
              <a:gd name="connsiteX1" fmla="*/ 226577 w 2039193"/>
              <a:gd name="connsiteY1" fmla="*/ 0 h 296784"/>
              <a:gd name="connsiteX2" fmla="*/ 420786 w 2039193"/>
              <a:gd name="connsiteY2" fmla="*/ 145656 h 296784"/>
              <a:gd name="connsiteX3" fmla="*/ 614995 w 2039193"/>
              <a:gd name="connsiteY3" fmla="*/ 48552 h 296784"/>
              <a:gd name="connsiteX4" fmla="*/ 744468 w 2039193"/>
              <a:gd name="connsiteY4" fmla="*/ 111268 h 296784"/>
              <a:gd name="connsiteX5" fmla="*/ 987229 w 2039193"/>
              <a:gd name="connsiteY5" fmla="*/ 16184 h 296784"/>
              <a:gd name="connsiteX6" fmla="*/ 1246174 w 2039193"/>
              <a:gd name="connsiteY6" fmla="*/ 124905 h 296784"/>
              <a:gd name="connsiteX7" fmla="*/ 1464659 w 2039193"/>
              <a:gd name="connsiteY7" fmla="*/ 56644 h 296784"/>
              <a:gd name="connsiteX8" fmla="*/ 1755972 w 2039193"/>
              <a:gd name="connsiteY8" fmla="*/ 296728 h 296784"/>
              <a:gd name="connsiteX9" fmla="*/ 2039193 w 2039193"/>
              <a:gd name="connsiteY9" fmla="*/ 32368 h 296784"/>
              <a:gd name="connsiteX0" fmla="*/ 0 w 2039193"/>
              <a:gd name="connsiteY0" fmla="*/ 145656 h 197823"/>
              <a:gd name="connsiteX1" fmla="*/ 226577 w 2039193"/>
              <a:gd name="connsiteY1" fmla="*/ 0 h 197823"/>
              <a:gd name="connsiteX2" fmla="*/ 420786 w 2039193"/>
              <a:gd name="connsiteY2" fmla="*/ 145656 h 197823"/>
              <a:gd name="connsiteX3" fmla="*/ 614995 w 2039193"/>
              <a:gd name="connsiteY3" fmla="*/ 48552 h 197823"/>
              <a:gd name="connsiteX4" fmla="*/ 744468 w 2039193"/>
              <a:gd name="connsiteY4" fmla="*/ 111268 h 197823"/>
              <a:gd name="connsiteX5" fmla="*/ 987229 w 2039193"/>
              <a:gd name="connsiteY5" fmla="*/ 16184 h 197823"/>
              <a:gd name="connsiteX6" fmla="*/ 1246174 w 2039193"/>
              <a:gd name="connsiteY6" fmla="*/ 124905 h 197823"/>
              <a:gd name="connsiteX7" fmla="*/ 1464659 w 2039193"/>
              <a:gd name="connsiteY7" fmla="*/ 56644 h 197823"/>
              <a:gd name="connsiteX8" fmla="*/ 1764064 w 2039193"/>
              <a:gd name="connsiteY8" fmla="*/ 197733 h 197823"/>
              <a:gd name="connsiteX9" fmla="*/ 2039193 w 2039193"/>
              <a:gd name="connsiteY9" fmla="*/ 32368 h 197823"/>
              <a:gd name="connsiteX0" fmla="*/ 0 w 2039193"/>
              <a:gd name="connsiteY0" fmla="*/ 145656 h 197823"/>
              <a:gd name="connsiteX1" fmla="*/ 226577 w 2039193"/>
              <a:gd name="connsiteY1" fmla="*/ 0 h 197823"/>
              <a:gd name="connsiteX2" fmla="*/ 420786 w 2039193"/>
              <a:gd name="connsiteY2" fmla="*/ 145656 h 197823"/>
              <a:gd name="connsiteX3" fmla="*/ 614995 w 2039193"/>
              <a:gd name="connsiteY3" fmla="*/ 48552 h 197823"/>
              <a:gd name="connsiteX4" fmla="*/ 776837 w 2039193"/>
              <a:gd name="connsiteY4" fmla="*/ 195776 h 197823"/>
              <a:gd name="connsiteX5" fmla="*/ 987229 w 2039193"/>
              <a:gd name="connsiteY5" fmla="*/ 16184 h 197823"/>
              <a:gd name="connsiteX6" fmla="*/ 1246174 w 2039193"/>
              <a:gd name="connsiteY6" fmla="*/ 124905 h 197823"/>
              <a:gd name="connsiteX7" fmla="*/ 1464659 w 2039193"/>
              <a:gd name="connsiteY7" fmla="*/ 56644 h 197823"/>
              <a:gd name="connsiteX8" fmla="*/ 1764064 w 2039193"/>
              <a:gd name="connsiteY8" fmla="*/ 197733 h 197823"/>
              <a:gd name="connsiteX9" fmla="*/ 2039193 w 2039193"/>
              <a:gd name="connsiteY9" fmla="*/ 32368 h 197823"/>
              <a:gd name="connsiteX0" fmla="*/ 0 w 2039193"/>
              <a:gd name="connsiteY0" fmla="*/ 145656 h 197823"/>
              <a:gd name="connsiteX1" fmla="*/ 226577 w 2039193"/>
              <a:gd name="connsiteY1" fmla="*/ 0 h 197823"/>
              <a:gd name="connsiteX2" fmla="*/ 420786 w 2039193"/>
              <a:gd name="connsiteY2" fmla="*/ 145656 h 197823"/>
              <a:gd name="connsiteX3" fmla="*/ 623087 w 2039193"/>
              <a:gd name="connsiteY3" fmla="*/ 104086 h 197823"/>
              <a:gd name="connsiteX4" fmla="*/ 776837 w 2039193"/>
              <a:gd name="connsiteY4" fmla="*/ 195776 h 197823"/>
              <a:gd name="connsiteX5" fmla="*/ 987229 w 2039193"/>
              <a:gd name="connsiteY5" fmla="*/ 16184 h 197823"/>
              <a:gd name="connsiteX6" fmla="*/ 1246174 w 2039193"/>
              <a:gd name="connsiteY6" fmla="*/ 124905 h 197823"/>
              <a:gd name="connsiteX7" fmla="*/ 1464659 w 2039193"/>
              <a:gd name="connsiteY7" fmla="*/ 56644 h 197823"/>
              <a:gd name="connsiteX8" fmla="*/ 1764064 w 2039193"/>
              <a:gd name="connsiteY8" fmla="*/ 197733 h 197823"/>
              <a:gd name="connsiteX9" fmla="*/ 2039193 w 2039193"/>
              <a:gd name="connsiteY9" fmla="*/ 32368 h 197823"/>
              <a:gd name="connsiteX0" fmla="*/ 0 w 2039193"/>
              <a:gd name="connsiteY0" fmla="*/ 145656 h 197827"/>
              <a:gd name="connsiteX1" fmla="*/ 226577 w 2039193"/>
              <a:gd name="connsiteY1" fmla="*/ 0 h 197827"/>
              <a:gd name="connsiteX2" fmla="*/ 420786 w 2039193"/>
              <a:gd name="connsiteY2" fmla="*/ 145656 h 197827"/>
              <a:gd name="connsiteX3" fmla="*/ 623087 w 2039193"/>
              <a:gd name="connsiteY3" fmla="*/ 104086 h 197827"/>
              <a:gd name="connsiteX4" fmla="*/ 776837 w 2039193"/>
              <a:gd name="connsiteY4" fmla="*/ 195776 h 197827"/>
              <a:gd name="connsiteX5" fmla="*/ 987229 w 2039193"/>
              <a:gd name="connsiteY5" fmla="*/ 16184 h 197827"/>
              <a:gd name="connsiteX6" fmla="*/ 1246174 w 2039193"/>
              <a:gd name="connsiteY6" fmla="*/ 88688 h 197827"/>
              <a:gd name="connsiteX7" fmla="*/ 1464659 w 2039193"/>
              <a:gd name="connsiteY7" fmla="*/ 56644 h 197827"/>
              <a:gd name="connsiteX8" fmla="*/ 1764064 w 2039193"/>
              <a:gd name="connsiteY8" fmla="*/ 197733 h 197827"/>
              <a:gd name="connsiteX9" fmla="*/ 2039193 w 2039193"/>
              <a:gd name="connsiteY9" fmla="*/ 32368 h 197827"/>
              <a:gd name="connsiteX0" fmla="*/ 0 w 2039193"/>
              <a:gd name="connsiteY0" fmla="*/ 145656 h 253336"/>
              <a:gd name="connsiteX1" fmla="*/ 226577 w 2039193"/>
              <a:gd name="connsiteY1" fmla="*/ 0 h 253336"/>
              <a:gd name="connsiteX2" fmla="*/ 420786 w 2039193"/>
              <a:gd name="connsiteY2" fmla="*/ 145656 h 253336"/>
              <a:gd name="connsiteX3" fmla="*/ 623087 w 2039193"/>
              <a:gd name="connsiteY3" fmla="*/ 104086 h 253336"/>
              <a:gd name="connsiteX4" fmla="*/ 776837 w 2039193"/>
              <a:gd name="connsiteY4" fmla="*/ 195776 h 253336"/>
              <a:gd name="connsiteX5" fmla="*/ 987229 w 2039193"/>
              <a:gd name="connsiteY5" fmla="*/ 16184 h 253336"/>
              <a:gd name="connsiteX6" fmla="*/ 1246174 w 2039193"/>
              <a:gd name="connsiteY6" fmla="*/ 88688 h 253336"/>
              <a:gd name="connsiteX7" fmla="*/ 1464659 w 2039193"/>
              <a:gd name="connsiteY7" fmla="*/ 56644 h 253336"/>
              <a:gd name="connsiteX8" fmla="*/ 1764064 w 2039193"/>
              <a:gd name="connsiteY8" fmla="*/ 253267 h 253336"/>
              <a:gd name="connsiteX9" fmla="*/ 2039193 w 2039193"/>
              <a:gd name="connsiteY9" fmla="*/ 32368 h 253336"/>
              <a:gd name="connsiteX0" fmla="*/ 0 w 2039193"/>
              <a:gd name="connsiteY0" fmla="*/ 145656 h 253336"/>
              <a:gd name="connsiteX1" fmla="*/ 226577 w 2039193"/>
              <a:gd name="connsiteY1" fmla="*/ 0 h 253336"/>
              <a:gd name="connsiteX2" fmla="*/ 420786 w 2039193"/>
              <a:gd name="connsiteY2" fmla="*/ 145656 h 253336"/>
              <a:gd name="connsiteX3" fmla="*/ 623087 w 2039193"/>
              <a:gd name="connsiteY3" fmla="*/ 104086 h 253336"/>
              <a:gd name="connsiteX4" fmla="*/ 768745 w 2039193"/>
              <a:gd name="connsiteY4" fmla="*/ 157144 h 253336"/>
              <a:gd name="connsiteX5" fmla="*/ 987229 w 2039193"/>
              <a:gd name="connsiteY5" fmla="*/ 16184 h 253336"/>
              <a:gd name="connsiteX6" fmla="*/ 1246174 w 2039193"/>
              <a:gd name="connsiteY6" fmla="*/ 88688 h 253336"/>
              <a:gd name="connsiteX7" fmla="*/ 1464659 w 2039193"/>
              <a:gd name="connsiteY7" fmla="*/ 56644 h 253336"/>
              <a:gd name="connsiteX8" fmla="*/ 1764064 w 2039193"/>
              <a:gd name="connsiteY8" fmla="*/ 253267 h 253336"/>
              <a:gd name="connsiteX9" fmla="*/ 2039193 w 2039193"/>
              <a:gd name="connsiteY9" fmla="*/ 32368 h 253336"/>
              <a:gd name="connsiteX0" fmla="*/ 0 w 2039193"/>
              <a:gd name="connsiteY0" fmla="*/ 145656 h 253336"/>
              <a:gd name="connsiteX1" fmla="*/ 226577 w 2039193"/>
              <a:gd name="connsiteY1" fmla="*/ 0 h 253336"/>
              <a:gd name="connsiteX2" fmla="*/ 420786 w 2039193"/>
              <a:gd name="connsiteY2" fmla="*/ 145656 h 253336"/>
              <a:gd name="connsiteX3" fmla="*/ 623087 w 2039193"/>
              <a:gd name="connsiteY3" fmla="*/ 104086 h 253336"/>
              <a:gd name="connsiteX4" fmla="*/ 768745 w 2039193"/>
              <a:gd name="connsiteY4" fmla="*/ 157144 h 253336"/>
              <a:gd name="connsiteX5" fmla="*/ 987229 w 2039193"/>
              <a:gd name="connsiteY5" fmla="*/ 28257 h 253336"/>
              <a:gd name="connsiteX6" fmla="*/ 1246174 w 2039193"/>
              <a:gd name="connsiteY6" fmla="*/ 88688 h 253336"/>
              <a:gd name="connsiteX7" fmla="*/ 1464659 w 2039193"/>
              <a:gd name="connsiteY7" fmla="*/ 56644 h 253336"/>
              <a:gd name="connsiteX8" fmla="*/ 1764064 w 2039193"/>
              <a:gd name="connsiteY8" fmla="*/ 253267 h 253336"/>
              <a:gd name="connsiteX9" fmla="*/ 2039193 w 2039193"/>
              <a:gd name="connsiteY9" fmla="*/ 32368 h 253336"/>
              <a:gd name="connsiteX0" fmla="*/ 0 w 2039193"/>
              <a:gd name="connsiteY0" fmla="*/ 189117 h 296797"/>
              <a:gd name="connsiteX1" fmla="*/ 226577 w 2039193"/>
              <a:gd name="connsiteY1" fmla="*/ 0 h 296797"/>
              <a:gd name="connsiteX2" fmla="*/ 420786 w 2039193"/>
              <a:gd name="connsiteY2" fmla="*/ 189117 h 296797"/>
              <a:gd name="connsiteX3" fmla="*/ 623087 w 2039193"/>
              <a:gd name="connsiteY3" fmla="*/ 147547 h 296797"/>
              <a:gd name="connsiteX4" fmla="*/ 768745 w 2039193"/>
              <a:gd name="connsiteY4" fmla="*/ 200605 h 296797"/>
              <a:gd name="connsiteX5" fmla="*/ 987229 w 2039193"/>
              <a:gd name="connsiteY5" fmla="*/ 71718 h 296797"/>
              <a:gd name="connsiteX6" fmla="*/ 1246174 w 2039193"/>
              <a:gd name="connsiteY6" fmla="*/ 132149 h 296797"/>
              <a:gd name="connsiteX7" fmla="*/ 1464659 w 2039193"/>
              <a:gd name="connsiteY7" fmla="*/ 100105 h 296797"/>
              <a:gd name="connsiteX8" fmla="*/ 1764064 w 2039193"/>
              <a:gd name="connsiteY8" fmla="*/ 296728 h 296797"/>
              <a:gd name="connsiteX9" fmla="*/ 2039193 w 2039193"/>
              <a:gd name="connsiteY9" fmla="*/ 75829 h 296797"/>
              <a:gd name="connsiteX0" fmla="*/ 0 w 2039193"/>
              <a:gd name="connsiteY0" fmla="*/ 118703 h 226383"/>
              <a:gd name="connsiteX1" fmla="*/ 242761 w 2039193"/>
              <a:gd name="connsiteY1" fmla="*/ 28581 h 226383"/>
              <a:gd name="connsiteX2" fmla="*/ 420786 w 2039193"/>
              <a:gd name="connsiteY2" fmla="*/ 118703 h 226383"/>
              <a:gd name="connsiteX3" fmla="*/ 623087 w 2039193"/>
              <a:gd name="connsiteY3" fmla="*/ 77133 h 226383"/>
              <a:gd name="connsiteX4" fmla="*/ 768745 w 2039193"/>
              <a:gd name="connsiteY4" fmla="*/ 130191 h 226383"/>
              <a:gd name="connsiteX5" fmla="*/ 987229 w 2039193"/>
              <a:gd name="connsiteY5" fmla="*/ 1304 h 226383"/>
              <a:gd name="connsiteX6" fmla="*/ 1246174 w 2039193"/>
              <a:gd name="connsiteY6" fmla="*/ 61735 h 226383"/>
              <a:gd name="connsiteX7" fmla="*/ 1464659 w 2039193"/>
              <a:gd name="connsiteY7" fmla="*/ 29691 h 226383"/>
              <a:gd name="connsiteX8" fmla="*/ 1764064 w 2039193"/>
              <a:gd name="connsiteY8" fmla="*/ 226314 h 226383"/>
              <a:gd name="connsiteX9" fmla="*/ 2039193 w 2039193"/>
              <a:gd name="connsiteY9" fmla="*/ 5415 h 226383"/>
              <a:gd name="connsiteX0" fmla="*/ 0 w 2039193"/>
              <a:gd name="connsiteY0" fmla="*/ 118703 h 141923"/>
              <a:gd name="connsiteX1" fmla="*/ 242761 w 2039193"/>
              <a:gd name="connsiteY1" fmla="*/ 28581 h 141923"/>
              <a:gd name="connsiteX2" fmla="*/ 420786 w 2039193"/>
              <a:gd name="connsiteY2" fmla="*/ 118703 h 141923"/>
              <a:gd name="connsiteX3" fmla="*/ 623087 w 2039193"/>
              <a:gd name="connsiteY3" fmla="*/ 77133 h 141923"/>
              <a:gd name="connsiteX4" fmla="*/ 768745 w 2039193"/>
              <a:gd name="connsiteY4" fmla="*/ 130191 h 141923"/>
              <a:gd name="connsiteX5" fmla="*/ 987229 w 2039193"/>
              <a:gd name="connsiteY5" fmla="*/ 1304 h 141923"/>
              <a:gd name="connsiteX6" fmla="*/ 1246174 w 2039193"/>
              <a:gd name="connsiteY6" fmla="*/ 61735 h 141923"/>
              <a:gd name="connsiteX7" fmla="*/ 1464659 w 2039193"/>
              <a:gd name="connsiteY7" fmla="*/ 29691 h 141923"/>
              <a:gd name="connsiteX8" fmla="*/ 1780248 w 2039193"/>
              <a:gd name="connsiteY8" fmla="*/ 141807 h 141923"/>
              <a:gd name="connsiteX9" fmla="*/ 2039193 w 2039193"/>
              <a:gd name="connsiteY9" fmla="*/ 5415 h 141923"/>
              <a:gd name="connsiteX0" fmla="*/ 0 w 2039193"/>
              <a:gd name="connsiteY0" fmla="*/ 197767 h 220987"/>
              <a:gd name="connsiteX1" fmla="*/ 242761 w 2039193"/>
              <a:gd name="connsiteY1" fmla="*/ 107645 h 220987"/>
              <a:gd name="connsiteX2" fmla="*/ 420786 w 2039193"/>
              <a:gd name="connsiteY2" fmla="*/ 197767 h 220987"/>
              <a:gd name="connsiteX3" fmla="*/ 623087 w 2039193"/>
              <a:gd name="connsiteY3" fmla="*/ 156197 h 220987"/>
              <a:gd name="connsiteX4" fmla="*/ 768745 w 2039193"/>
              <a:gd name="connsiteY4" fmla="*/ 209255 h 220987"/>
              <a:gd name="connsiteX5" fmla="*/ 987229 w 2039193"/>
              <a:gd name="connsiteY5" fmla="*/ 690 h 220987"/>
              <a:gd name="connsiteX6" fmla="*/ 1246174 w 2039193"/>
              <a:gd name="connsiteY6" fmla="*/ 140799 h 220987"/>
              <a:gd name="connsiteX7" fmla="*/ 1464659 w 2039193"/>
              <a:gd name="connsiteY7" fmla="*/ 108755 h 220987"/>
              <a:gd name="connsiteX8" fmla="*/ 1780248 w 2039193"/>
              <a:gd name="connsiteY8" fmla="*/ 220871 h 220987"/>
              <a:gd name="connsiteX9" fmla="*/ 2039193 w 2039193"/>
              <a:gd name="connsiteY9" fmla="*/ 84479 h 220987"/>
              <a:gd name="connsiteX0" fmla="*/ 0 w 2039193"/>
              <a:gd name="connsiteY0" fmla="*/ 197321 h 220541"/>
              <a:gd name="connsiteX1" fmla="*/ 242761 w 2039193"/>
              <a:gd name="connsiteY1" fmla="*/ 107199 h 220541"/>
              <a:gd name="connsiteX2" fmla="*/ 420786 w 2039193"/>
              <a:gd name="connsiteY2" fmla="*/ 197321 h 220541"/>
              <a:gd name="connsiteX3" fmla="*/ 623087 w 2039193"/>
              <a:gd name="connsiteY3" fmla="*/ 155751 h 220541"/>
              <a:gd name="connsiteX4" fmla="*/ 793021 w 2039193"/>
              <a:gd name="connsiteY4" fmla="*/ 179835 h 220541"/>
              <a:gd name="connsiteX5" fmla="*/ 987229 w 2039193"/>
              <a:gd name="connsiteY5" fmla="*/ 244 h 220541"/>
              <a:gd name="connsiteX6" fmla="*/ 1246174 w 2039193"/>
              <a:gd name="connsiteY6" fmla="*/ 140353 h 220541"/>
              <a:gd name="connsiteX7" fmla="*/ 1464659 w 2039193"/>
              <a:gd name="connsiteY7" fmla="*/ 108309 h 220541"/>
              <a:gd name="connsiteX8" fmla="*/ 1780248 w 2039193"/>
              <a:gd name="connsiteY8" fmla="*/ 220425 h 220541"/>
              <a:gd name="connsiteX9" fmla="*/ 2039193 w 2039193"/>
              <a:gd name="connsiteY9" fmla="*/ 84033 h 220541"/>
              <a:gd name="connsiteX0" fmla="*/ 0 w 2039193"/>
              <a:gd name="connsiteY0" fmla="*/ 197321 h 198260"/>
              <a:gd name="connsiteX1" fmla="*/ 242761 w 2039193"/>
              <a:gd name="connsiteY1" fmla="*/ 107199 h 198260"/>
              <a:gd name="connsiteX2" fmla="*/ 420786 w 2039193"/>
              <a:gd name="connsiteY2" fmla="*/ 197321 h 198260"/>
              <a:gd name="connsiteX3" fmla="*/ 623087 w 2039193"/>
              <a:gd name="connsiteY3" fmla="*/ 155751 h 198260"/>
              <a:gd name="connsiteX4" fmla="*/ 793021 w 2039193"/>
              <a:gd name="connsiteY4" fmla="*/ 179835 h 198260"/>
              <a:gd name="connsiteX5" fmla="*/ 987229 w 2039193"/>
              <a:gd name="connsiteY5" fmla="*/ 244 h 198260"/>
              <a:gd name="connsiteX6" fmla="*/ 1246174 w 2039193"/>
              <a:gd name="connsiteY6" fmla="*/ 140353 h 198260"/>
              <a:gd name="connsiteX7" fmla="*/ 1464659 w 2039193"/>
              <a:gd name="connsiteY7" fmla="*/ 108309 h 198260"/>
              <a:gd name="connsiteX8" fmla="*/ 1788340 w 2039193"/>
              <a:gd name="connsiteY8" fmla="*/ 36923 h 198260"/>
              <a:gd name="connsiteX9" fmla="*/ 2039193 w 2039193"/>
              <a:gd name="connsiteY9" fmla="*/ 84033 h 198260"/>
              <a:gd name="connsiteX0" fmla="*/ 0 w 2039193"/>
              <a:gd name="connsiteY0" fmla="*/ 197329 h 198268"/>
              <a:gd name="connsiteX1" fmla="*/ 242761 w 2039193"/>
              <a:gd name="connsiteY1" fmla="*/ 107207 h 198268"/>
              <a:gd name="connsiteX2" fmla="*/ 420786 w 2039193"/>
              <a:gd name="connsiteY2" fmla="*/ 197329 h 198268"/>
              <a:gd name="connsiteX3" fmla="*/ 623087 w 2039193"/>
              <a:gd name="connsiteY3" fmla="*/ 155759 h 198268"/>
              <a:gd name="connsiteX4" fmla="*/ 793021 w 2039193"/>
              <a:gd name="connsiteY4" fmla="*/ 179843 h 198268"/>
              <a:gd name="connsiteX5" fmla="*/ 987229 w 2039193"/>
              <a:gd name="connsiteY5" fmla="*/ 252 h 198268"/>
              <a:gd name="connsiteX6" fmla="*/ 1246174 w 2039193"/>
              <a:gd name="connsiteY6" fmla="*/ 140361 h 198268"/>
              <a:gd name="connsiteX7" fmla="*/ 1480843 w 2039193"/>
              <a:gd name="connsiteY7" fmla="*/ 137291 h 198268"/>
              <a:gd name="connsiteX8" fmla="*/ 1788340 w 2039193"/>
              <a:gd name="connsiteY8" fmla="*/ 36931 h 198268"/>
              <a:gd name="connsiteX9" fmla="*/ 2039193 w 2039193"/>
              <a:gd name="connsiteY9" fmla="*/ 84041 h 198268"/>
              <a:gd name="connsiteX0" fmla="*/ 0 w 2039193"/>
              <a:gd name="connsiteY0" fmla="*/ 197329 h 198268"/>
              <a:gd name="connsiteX1" fmla="*/ 242761 w 2039193"/>
              <a:gd name="connsiteY1" fmla="*/ 107207 h 198268"/>
              <a:gd name="connsiteX2" fmla="*/ 420786 w 2039193"/>
              <a:gd name="connsiteY2" fmla="*/ 197329 h 198268"/>
              <a:gd name="connsiteX3" fmla="*/ 623087 w 2039193"/>
              <a:gd name="connsiteY3" fmla="*/ 155759 h 198268"/>
              <a:gd name="connsiteX4" fmla="*/ 793021 w 2039193"/>
              <a:gd name="connsiteY4" fmla="*/ 179843 h 198268"/>
              <a:gd name="connsiteX5" fmla="*/ 987229 w 2039193"/>
              <a:gd name="connsiteY5" fmla="*/ 252 h 198268"/>
              <a:gd name="connsiteX6" fmla="*/ 1246174 w 2039193"/>
              <a:gd name="connsiteY6" fmla="*/ 140361 h 198268"/>
              <a:gd name="connsiteX7" fmla="*/ 1480843 w 2039193"/>
              <a:gd name="connsiteY7" fmla="*/ 137291 h 198268"/>
              <a:gd name="connsiteX8" fmla="*/ 1844985 w 2039193"/>
              <a:gd name="connsiteY8" fmla="*/ 39345 h 198268"/>
              <a:gd name="connsiteX9" fmla="*/ 2039193 w 2039193"/>
              <a:gd name="connsiteY9" fmla="*/ 84041 h 198268"/>
              <a:gd name="connsiteX0" fmla="*/ 0 w 2087746"/>
              <a:gd name="connsiteY0" fmla="*/ 197329 h 198268"/>
              <a:gd name="connsiteX1" fmla="*/ 242761 w 2087746"/>
              <a:gd name="connsiteY1" fmla="*/ 107207 h 198268"/>
              <a:gd name="connsiteX2" fmla="*/ 420786 w 2087746"/>
              <a:gd name="connsiteY2" fmla="*/ 197329 h 198268"/>
              <a:gd name="connsiteX3" fmla="*/ 623087 w 2087746"/>
              <a:gd name="connsiteY3" fmla="*/ 155759 h 198268"/>
              <a:gd name="connsiteX4" fmla="*/ 793021 w 2087746"/>
              <a:gd name="connsiteY4" fmla="*/ 179843 h 198268"/>
              <a:gd name="connsiteX5" fmla="*/ 987229 w 2087746"/>
              <a:gd name="connsiteY5" fmla="*/ 252 h 198268"/>
              <a:gd name="connsiteX6" fmla="*/ 1246174 w 2087746"/>
              <a:gd name="connsiteY6" fmla="*/ 140361 h 198268"/>
              <a:gd name="connsiteX7" fmla="*/ 1480843 w 2087746"/>
              <a:gd name="connsiteY7" fmla="*/ 137291 h 198268"/>
              <a:gd name="connsiteX8" fmla="*/ 1844985 w 2087746"/>
              <a:gd name="connsiteY8" fmla="*/ 39345 h 198268"/>
              <a:gd name="connsiteX9" fmla="*/ 2087746 w 2087746"/>
              <a:gd name="connsiteY9" fmla="*/ 47823 h 19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7746" h="198268">
                <a:moveTo>
                  <a:pt x="0" y="197329"/>
                </a:moveTo>
                <a:cubicBezTo>
                  <a:pt x="78223" y="124501"/>
                  <a:pt x="172630" y="107207"/>
                  <a:pt x="242761" y="107207"/>
                </a:cubicBezTo>
                <a:cubicBezTo>
                  <a:pt x="312892" y="107207"/>
                  <a:pt x="357398" y="189237"/>
                  <a:pt x="420786" y="197329"/>
                </a:cubicBezTo>
                <a:cubicBezTo>
                  <a:pt x="484174" y="205421"/>
                  <a:pt x="561048" y="158673"/>
                  <a:pt x="623087" y="155759"/>
                </a:cubicBezTo>
                <a:cubicBezTo>
                  <a:pt x="685126" y="152845"/>
                  <a:pt x="732331" y="205761"/>
                  <a:pt x="793021" y="179843"/>
                </a:cubicBezTo>
                <a:cubicBezTo>
                  <a:pt x="853711" y="153925"/>
                  <a:pt x="911704" y="6832"/>
                  <a:pt x="987229" y="252"/>
                </a:cubicBezTo>
                <a:cubicBezTo>
                  <a:pt x="1062754" y="-6328"/>
                  <a:pt x="1163905" y="117521"/>
                  <a:pt x="1246174" y="140361"/>
                </a:cubicBezTo>
                <a:cubicBezTo>
                  <a:pt x="1328443" y="163201"/>
                  <a:pt x="1381041" y="154127"/>
                  <a:pt x="1480843" y="137291"/>
                </a:cubicBezTo>
                <a:cubicBezTo>
                  <a:pt x="1580645" y="120455"/>
                  <a:pt x="1749230" y="43391"/>
                  <a:pt x="1844985" y="39345"/>
                </a:cubicBezTo>
                <a:cubicBezTo>
                  <a:pt x="1940740" y="35299"/>
                  <a:pt x="1994013" y="155042"/>
                  <a:pt x="2087746" y="47823"/>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CB207985-3872-1A6E-8155-780F06859938}"/>
              </a:ext>
            </a:extLst>
          </p:cNvPr>
          <p:cNvSpPr/>
          <p:nvPr/>
        </p:nvSpPr>
        <p:spPr>
          <a:xfrm>
            <a:off x="6432702" y="3806584"/>
            <a:ext cx="979433" cy="407695"/>
          </a:xfrm>
          <a:prstGeom prst="rect">
            <a:avLst/>
          </a:prstGeom>
          <a:solidFill>
            <a:schemeClr val="bg1">
              <a:alpha val="78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正方形/長方形 109">
            <a:extLst>
              <a:ext uri="{FF2B5EF4-FFF2-40B4-BE49-F238E27FC236}">
                <a16:creationId xmlns:a16="http://schemas.microsoft.com/office/drawing/2014/main" id="{6513AB86-274F-63C2-53E3-36DC6DF12A0C}"/>
              </a:ext>
            </a:extLst>
          </p:cNvPr>
          <p:cNvSpPr/>
          <p:nvPr/>
        </p:nvSpPr>
        <p:spPr>
          <a:xfrm>
            <a:off x="7871800" y="3767939"/>
            <a:ext cx="979433" cy="407695"/>
          </a:xfrm>
          <a:prstGeom prst="rect">
            <a:avLst/>
          </a:prstGeom>
          <a:solidFill>
            <a:schemeClr val="bg1">
              <a:alpha val="78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テキスト ボックス 111">
            <a:extLst>
              <a:ext uri="{FF2B5EF4-FFF2-40B4-BE49-F238E27FC236}">
                <a16:creationId xmlns:a16="http://schemas.microsoft.com/office/drawing/2014/main" id="{E32717DE-8E9D-9CCD-0BE1-1B6B903462C1}"/>
              </a:ext>
            </a:extLst>
          </p:cNvPr>
          <p:cNvSpPr txBox="1"/>
          <p:nvPr/>
        </p:nvSpPr>
        <p:spPr>
          <a:xfrm>
            <a:off x="480308" y="1700808"/>
            <a:ext cx="2161924" cy="677108"/>
          </a:xfrm>
          <a:prstGeom prst="rect">
            <a:avLst/>
          </a:prstGeom>
          <a:noFill/>
        </p:spPr>
        <p:txBody>
          <a:bodyPr wrap="square">
            <a:spAutoFit/>
          </a:bodyPr>
          <a:lstStyle/>
          <a:p>
            <a:pPr algn="ctr"/>
            <a:r>
              <a:rPr lang="ja-JP" altLang="en-US" sz="2400" b="1">
                <a:latin typeface="Meiryo" panose="020B0604030504040204" pitchFamily="34" charset="-128"/>
                <a:ea typeface="Meiryo" panose="020B0604030504040204" pitchFamily="34" charset="-128"/>
              </a:rPr>
              <a:t>準　備</a:t>
            </a:r>
            <a:endParaRPr lang="en-US" altLang="ja-JP" sz="2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量子の重ね合わせ</a:t>
            </a:r>
          </a:p>
        </p:txBody>
      </p:sp>
      <p:sp>
        <p:nvSpPr>
          <p:cNvPr id="113" name="テキスト ボックス 112">
            <a:extLst>
              <a:ext uri="{FF2B5EF4-FFF2-40B4-BE49-F238E27FC236}">
                <a16:creationId xmlns:a16="http://schemas.microsoft.com/office/drawing/2014/main" id="{DA753F7A-6CC5-F5C8-8DF4-BF05E8E3D873}"/>
              </a:ext>
            </a:extLst>
          </p:cNvPr>
          <p:cNvSpPr txBox="1"/>
          <p:nvPr/>
        </p:nvSpPr>
        <p:spPr>
          <a:xfrm>
            <a:off x="3488950" y="1706305"/>
            <a:ext cx="2161924" cy="677108"/>
          </a:xfrm>
          <a:prstGeom prst="rect">
            <a:avLst/>
          </a:prstGeom>
          <a:noFill/>
        </p:spPr>
        <p:txBody>
          <a:bodyPr wrap="square">
            <a:spAutoFit/>
          </a:bodyPr>
          <a:lstStyle/>
          <a:p>
            <a:pPr algn="ctr"/>
            <a:r>
              <a:rPr lang="ja-JP" altLang="en-US" sz="2400" b="1">
                <a:latin typeface="Meiryo" panose="020B0604030504040204" pitchFamily="34" charset="-128"/>
                <a:ea typeface="Meiryo" panose="020B0604030504040204" pitchFamily="34" charset="-128"/>
              </a:rPr>
              <a:t>調　整</a:t>
            </a:r>
            <a:endParaRPr lang="en-US" altLang="ja-JP" sz="2400" b="1"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波の干渉</a:t>
            </a:r>
          </a:p>
        </p:txBody>
      </p:sp>
      <p:sp>
        <p:nvSpPr>
          <p:cNvPr id="115" name="テキスト ボックス 114">
            <a:extLst>
              <a:ext uri="{FF2B5EF4-FFF2-40B4-BE49-F238E27FC236}">
                <a16:creationId xmlns:a16="http://schemas.microsoft.com/office/drawing/2014/main" id="{0E496040-1C5F-0C70-F92D-685A41B24C3D}"/>
              </a:ext>
            </a:extLst>
          </p:cNvPr>
          <p:cNvSpPr txBox="1"/>
          <p:nvPr/>
        </p:nvSpPr>
        <p:spPr>
          <a:xfrm>
            <a:off x="6558766" y="1705814"/>
            <a:ext cx="2161924" cy="677108"/>
          </a:xfrm>
          <a:prstGeom prst="rect">
            <a:avLst/>
          </a:prstGeom>
          <a:noFill/>
        </p:spPr>
        <p:txBody>
          <a:bodyPr wrap="square">
            <a:spAutoFit/>
          </a:bodyPr>
          <a:lstStyle/>
          <a:p>
            <a:pPr algn="ctr"/>
            <a:r>
              <a:rPr lang="ja-JP" altLang="en-US" sz="2400" b="1">
                <a:latin typeface="Meiryo" panose="020B0604030504040204" pitchFamily="34" charset="-128"/>
                <a:ea typeface="Meiryo" panose="020B0604030504040204" pitchFamily="34" charset="-128"/>
              </a:rPr>
              <a:t>測　定</a:t>
            </a:r>
            <a:endParaRPr lang="en-US" altLang="ja-JP" sz="2400" b="1"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測定（観測）による収縮</a:t>
            </a:r>
          </a:p>
        </p:txBody>
      </p:sp>
      <p:sp>
        <p:nvSpPr>
          <p:cNvPr id="116" name="右矢印 115">
            <a:extLst>
              <a:ext uri="{FF2B5EF4-FFF2-40B4-BE49-F238E27FC236}">
                <a16:creationId xmlns:a16="http://schemas.microsoft.com/office/drawing/2014/main" id="{64D90D6D-03D9-E1CC-264F-99B4F27BE4BC}"/>
              </a:ext>
            </a:extLst>
          </p:cNvPr>
          <p:cNvSpPr/>
          <p:nvPr/>
        </p:nvSpPr>
        <p:spPr>
          <a:xfrm>
            <a:off x="2940031" y="1772816"/>
            <a:ext cx="288032" cy="569674"/>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右矢印 116">
            <a:extLst>
              <a:ext uri="{FF2B5EF4-FFF2-40B4-BE49-F238E27FC236}">
                <a16:creationId xmlns:a16="http://schemas.microsoft.com/office/drawing/2014/main" id="{50682A2F-CF6E-2EEA-FFBF-E679B801CD8D}"/>
              </a:ext>
            </a:extLst>
          </p:cNvPr>
          <p:cNvSpPr/>
          <p:nvPr/>
        </p:nvSpPr>
        <p:spPr>
          <a:xfrm>
            <a:off x="5909220" y="1772816"/>
            <a:ext cx="288032" cy="569674"/>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テキスト ボックス 118">
            <a:extLst>
              <a:ext uri="{FF2B5EF4-FFF2-40B4-BE49-F238E27FC236}">
                <a16:creationId xmlns:a16="http://schemas.microsoft.com/office/drawing/2014/main" id="{0DD607C1-EB23-752B-FE3F-DD77F304CD8F}"/>
              </a:ext>
            </a:extLst>
          </p:cNvPr>
          <p:cNvSpPr txBox="1"/>
          <p:nvPr/>
        </p:nvSpPr>
        <p:spPr>
          <a:xfrm>
            <a:off x="195126" y="5283785"/>
            <a:ext cx="2702266" cy="954107"/>
          </a:xfrm>
          <a:prstGeom prst="rect">
            <a:avLst/>
          </a:prstGeom>
          <a:noFill/>
        </p:spPr>
        <p:txBody>
          <a:bodyPr wrap="square">
            <a:spAutoFit/>
          </a:bodyPr>
          <a:lstStyle/>
          <a:p>
            <a:r>
              <a:rPr lang="ja-JP" altLang="en-US" sz="1400">
                <a:latin typeface="Meiryo" panose="020B0604030504040204" pitchFamily="34" charset="-128"/>
                <a:ea typeface="Meiryo" panose="020B0604030504040204" pitchFamily="34" charset="-128"/>
              </a:rPr>
              <a:t>量子の「</a:t>
            </a:r>
            <a:r>
              <a:rPr lang="ja-JP" altLang="en-US" sz="1400" b="1">
                <a:latin typeface="Meiryo" panose="020B0604030504040204" pitchFamily="34" charset="-128"/>
                <a:ea typeface="Meiryo" panose="020B0604030504040204" pitchFamily="34" charset="-128"/>
              </a:rPr>
              <a:t>重ね合わせ</a:t>
            </a:r>
            <a:r>
              <a:rPr lang="ja-JP" altLang="en-US" sz="1400">
                <a:latin typeface="Meiryo" panose="020B0604030504040204" pitchFamily="34" charset="-128"/>
                <a:ea typeface="Meiryo" panose="020B0604030504040204" pitchFamily="34" charset="-128"/>
              </a:rPr>
              <a:t>」を使い、考えられる全ての選択肢や答えの候補を、一度に並行して計算空間に用意する。</a:t>
            </a:r>
          </a:p>
        </p:txBody>
      </p:sp>
      <p:sp>
        <p:nvSpPr>
          <p:cNvPr id="123" name="テキスト ボックス 122">
            <a:extLst>
              <a:ext uri="{FF2B5EF4-FFF2-40B4-BE49-F238E27FC236}">
                <a16:creationId xmlns:a16="http://schemas.microsoft.com/office/drawing/2014/main" id="{70060156-F0F7-E36E-22D9-E5D275F799C9}"/>
              </a:ext>
            </a:extLst>
          </p:cNvPr>
          <p:cNvSpPr txBox="1"/>
          <p:nvPr/>
        </p:nvSpPr>
        <p:spPr>
          <a:xfrm>
            <a:off x="3157894" y="5283785"/>
            <a:ext cx="2823089" cy="1169551"/>
          </a:xfrm>
          <a:prstGeom prst="rect">
            <a:avLst/>
          </a:prstGeom>
          <a:noFill/>
        </p:spPr>
        <p:txBody>
          <a:bodyPr wrap="square">
            <a:spAutoFit/>
          </a:bodyPr>
          <a:lstStyle/>
          <a:p>
            <a:r>
              <a:rPr lang="ja-JP" altLang="en-US" sz="1400">
                <a:latin typeface="Meiryo" panose="020B0604030504040204" pitchFamily="34" charset="-128"/>
                <a:ea typeface="Meiryo" panose="020B0604030504040204" pitchFamily="34" charset="-128"/>
              </a:rPr>
              <a:t>波の「</a:t>
            </a:r>
            <a:r>
              <a:rPr lang="ja-JP" altLang="en-US" sz="1400" b="1">
                <a:latin typeface="Meiryo" panose="020B0604030504040204" pitchFamily="34" charset="-128"/>
                <a:ea typeface="Meiryo" panose="020B0604030504040204" pitchFamily="34" charset="-128"/>
              </a:rPr>
              <a:t>干渉</a:t>
            </a:r>
            <a:r>
              <a:rPr lang="ja-JP" altLang="en-US" sz="1400">
                <a:latin typeface="Meiryo" panose="020B0604030504040204" pitchFamily="34" charset="-128"/>
                <a:ea typeface="Meiryo" panose="020B0604030504040204" pitchFamily="34" charset="-128"/>
              </a:rPr>
              <a:t>」という性質を利用し、波が強め合ったり打ち消し合ったりする現象を操作し、「正解」の候補だけを強め「不正解」の候補を打ちす。</a:t>
            </a:r>
          </a:p>
        </p:txBody>
      </p:sp>
      <p:sp>
        <p:nvSpPr>
          <p:cNvPr id="124" name="テキスト ボックス 123">
            <a:extLst>
              <a:ext uri="{FF2B5EF4-FFF2-40B4-BE49-F238E27FC236}">
                <a16:creationId xmlns:a16="http://schemas.microsoft.com/office/drawing/2014/main" id="{F9EC5343-6866-8191-FBFC-A80E37D43257}"/>
              </a:ext>
            </a:extLst>
          </p:cNvPr>
          <p:cNvSpPr txBox="1"/>
          <p:nvPr/>
        </p:nvSpPr>
        <p:spPr>
          <a:xfrm>
            <a:off x="6225894" y="5283785"/>
            <a:ext cx="2823089" cy="1169551"/>
          </a:xfrm>
          <a:prstGeom prst="rect">
            <a:avLst/>
          </a:prstGeom>
          <a:noFill/>
        </p:spPr>
        <p:txBody>
          <a:bodyPr wrap="square">
            <a:spAutoFit/>
          </a:bodyPr>
          <a:lstStyle/>
          <a:p>
            <a:r>
              <a:rPr lang="ja-JP" altLang="en-US" sz="1400">
                <a:latin typeface="Meiryo" panose="020B0604030504040204" pitchFamily="34" charset="-128"/>
                <a:ea typeface="Meiryo" panose="020B0604030504040204" pitchFamily="34" charset="-128"/>
              </a:rPr>
              <a:t>ステップ</a:t>
            </a:r>
            <a:r>
              <a:rPr lang="en-US" altLang="ja-JP" sz="1400" dirty="0">
                <a:latin typeface="Meiryo" panose="020B0604030504040204" pitchFamily="34" charset="-128"/>
                <a:ea typeface="Meiryo" panose="020B0604030504040204" pitchFamily="34" charset="-128"/>
              </a:rPr>
              <a:t>②</a:t>
            </a:r>
            <a:r>
              <a:rPr lang="ja-JP" altLang="en-US" sz="1400">
                <a:latin typeface="Meiryo" panose="020B0604030504040204" pitchFamily="34" charset="-128"/>
                <a:ea typeface="Meiryo" panose="020B0604030504040204" pitchFamily="34" charset="-128"/>
              </a:rPr>
              <a:t>で正解確率だけが高められているため、この状態で観測すると、ピンポイントで高い確率で「正解」だけが結果として現れる。</a:t>
            </a:r>
          </a:p>
        </p:txBody>
      </p:sp>
      <p:sp>
        <p:nvSpPr>
          <p:cNvPr id="125" name="テキスト ボックス 124">
            <a:extLst>
              <a:ext uri="{FF2B5EF4-FFF2-40B4-BE49-F238E27FC236}">
                <a16:creationId xmlns:a16="http://schemas.microsoft.com/office/drawing/2014/main" id="{4EC75CD6-6BE6-C466-424E-E1327106EA50}"/>
              </a:ext>
            </a:extLst>
          </p:cNvPr>
          <p:cNvSpPr txBox="1"/>
          <p:nvPr/>
        </p:nvSpPr>
        <p:spPr>
          <a:xfrm>
            <a:off x="510329" y="909475"/>
            <a:ext cx="2161924" cy="461665"/>
          </a:xfrm>
          <a:prstGeom prst="rect">
            <a:avLst/>
          </a:prstGeom>
          <a:noFill/>
        </p:spPr>
        <p:txBody>
          <a:bodyPr wrap="square">
            <a:spAutoFit/>
          </a:bodyPr>
          <a:lstStyle/>
          <a:p>
            <a:pPr algn="ctr"/>
            <a:r>
              <a:rPr lang="ja-JP" altLang="en-US" sz="2400" b="1">
                <a:solidFill>
                  <a:schemeClr val="bg1">
                    <a:lumMod val="50000"/>
                  </a:schemeClr>
                </a:solidFill>
                <a:latin typeface="Meiryo" panose="020B0604030504040204" pitchFamily="34" charset="-128"/>
                <a:ea typeface="Meiryo" panose="020B0604030504040204" pitchFamily="34" charset="-128"/>
              </a:rPr>
              <a:t>ステップ１</a:t>
            </a:r>
            <a:endParaRPr lang="ja-JP" altLang="en-US" sz="1400">
              <a:solidFill>
                <a:schemeClr val="bg1">
                  <a:lumMod val="50000"/>
                </a:schemeClr>
              </a:solidFill>
              <a:latin typeface="Meiryo" panose="020B0604030504040204" pitchFamily="34" charset="-128"/>
              <a:ea typeface="Meiryo" panose="020B0604030504040204" pitchFamily="34" charset="-128"/>
            </a:endParaRPr>
          </a:p>
        </p:txBody>
      </p:sp>
      <p:sp>
        <p:nvSpPr>
          <p:cNvPr id="126" name="テキスト ボックス 125">
            <a:extLst>
              <a:ext uri="{FF2B5EF4-FFF2-40B4-BE49-F238E27FC236}">
                <a16:creationId xmlns:a16="http://schemas.microsoft.com/office/drawing/2014/main" id="{656467C6-BF6E-4727-8FB6-A9AD540D28FB}"/>
              </a:ext>
            </a:extLst>
          </p:cNvPr>
          <p:cNvSpPr txBox="1"/>
          <p:nvPr/>
        </p:nvSpPr>
        <p:spPr>
          <a:xfrm>
            <a:off x="3463626" y="908708"/>
            <a:ext cx="2161924" cy="461665"/>
          </a:xfrm>
          <a:prstGeom prst="rect">
            <a:avLst/>
          </a:prstGeom>
          <a:noFill/>
        </p:spPr>
        <p:txBody>
          <a:bodyPr wrap="square">
            <a:spAutoFit/>
          </a:bodyPr>
          <a:lstStyle/>
          <a:p>
            <a:pPr algn="ctr"/>
            <a:r>
              <a:rPr lang="ja-JP" altLang="en-US" sz="2400" b="1">
                <a:solidFill>
                  <a:schemeClr val="bg1">
                    <a:lumMod val="50000"/>
                  </a:schemeClr>
                </a:solidFill>
                <a:latin typeface="Meiryo" panose="020B0604030504040204" pitchFamily="34" charset="-128"/>
                <a:ea typeface="Meiryo" panose="020B0604030504040204" pitchFamily="34" charset="-128"/>
              </a:rPr>
              <a:t>ステップ２</a:t>
            </a:r>
            <a:endParaRPr lang="ja-JP" altLang="en-US" sz="1400">
              <a:solidFill>
                <a:schemeClr val="bg1">
                  <a:lumMod val="50000"/>
                </a:schemeClr>
              </a:solidFill>
              <a:latin typeface="Meiryo" panose="020B0604030504040204" pitchFamily="34" charset="-128"/>
              <a:ea typeface="Meiryo" panose="020B0604030504040204" pitchFamily="34" charset="-128"/>
            </a:endParaRPr>
          </a:p>
        </p:txBody>
      </p:sp>
      <p:sp>
        <p:nvSpPr>
          <p:cNvPr id="127" name="テキスト ボックス 126">
            <a:extLst>
              <a:ext uri="{FF2B5EF4-FFF2-40B4-BE49-F238E27FC236}">
                <a16:creationId xmlns:a16="http://schemas.microsoft.com/office/drawing/2014/main" id="{EC551E4E-FE61-61C2-A761-31870021BE4E}"/>
              </a:ext>
            </a:extLst>
          </p:cNvPr>
          <p:cNvSpPr txBox="1"/>
          <p:nvPr/>
        </p:nvSpPr>
        <p:spPr>
          <a:xfrm>
            <a:off x="6541623" y="902836"/>
            <a:ext cx="2161924" cy="461665"/>
          </a:xfrm>
          <a:prstGeom prst="rect">
            <a:avLst/>
          </a:prstGeom>
          <a:noFill/>
        </p:spPr>
        <p:txBody>
          <a:bodyPr wrap="square">
            <a:spAutoFit/>
          </a:bodyPr>
          <a:lstStyle/>
          <a:p>
            <a:pPr algn="ctr"/>
            <a:r>
              <a:rPr lang="ja-JP" altLang="en-US" sz="2400" b="1">
                <a:solidFill>
                  <a:schemeClr val="bg1">
                    <a:lumMod val="50000"/>
                  </a:schemeClr>
                </a:solidFill>
                <a:latin typeface="Meiryo" panose="020B0604030504040204" pitchFamily="34" charset="-128"/>
                <a:ea typeface="Meiryo" panose="020B0604030504040204" pitchFamily="34" charset="-128"/>
              </a:rPr>
              <a:t>ステップ３</a:t>
            </a:r>
            <a:endParaRPr lang="ja-JP" altLang="en-US" sz="1400">
              <a:solidFill>
                <a:schemeClr val="bg1">
                  <a:lumMod val="50000"/>
                </a:schemeClr>
              </a:solidFill>
              <a:latin typeface="Meiryo" panose="020B0604030504040204" pitchFamily="34" charset="-128"/>
              <a:ea typeface="Meiryo" panose="020B0604030504040204" pitchFamily="34" charset="-128"/>
            </a:endParaRPr>
          </a:p>
        </p:txBody>
      </p:sp>
      <p:sp>
        <p:nvSpPr>
          <p:cNvPr id="128" name="フリーフォーム 127">
            <a:extLst>
              <a:ext uri="{FF2B5EF4-FFF2-40B4-BE49-F238E27FC236}">
                <a16:creationId xmlns:a16="http://schemas.microsoft.com/office/drawing/2014/main" id="{C2B82D05-7F81-BFA8-CBC8-ACA9A9AB01C7}"/>
              </a:ext>
            </a:extLst>
          </p:cNvPr>
          <p:cNvSpPr/>
          <p:nvPr/>
        </p:nvSpPr>
        <p:spPr>
          <a:xfrm>
            <a:off x="3540991" y="2955943"/>
            <a:ext cx="2087746" cy="281124"/>
          </a:xfrm>
          <a:custGeom>
            <a:avLst/>
            <a:gdLst>
              <a:gd name="connsiteX0" fmla="*/ 0 w 2039193"/>
              <a:gd name="connsiteY0" fmla="*/ 145656 h 250918"/>
              <a:gd name="connsiteX1" fmla="*/ 226577 w 2039193"/>
              <a:gd name="connsiteY1" fmla="*/ 0 h 250918"/>
              <a:gd name="connsiteX2" fmla="*/ 420786 w 2039193"/>
              <a:gd name="connsiteY2" fmla="*/ 145656 h 250918"/>
              <a:gd name="connsiteX3" fmla="*/ 614995 w 2039193"/>
              <a:gd name="connsiteY3" fmla="*/ 48552 h 250918"/>
              <a:gd name="connsiteX4" fmla="*/ 744468 w 2039193"/>
              <a:gd name="connsiteY4" fmla="*/ 186117 h 250918"/>
              <a:gd name="connsiteX5" fmla="*/ 987229 w 2039193"/>
              <a:gd name="connsiteY5" fmla="*/ 16184 h 250918"/>
              <a:gd name="connsiteX6" fmla="*/ 1238082 w 2039193"/>
              <a:gd name="connsiteY6" fmla="*/ 178024 h 250918"/>
              <a:gd name="connsiteX7" fmla="*/ 1464659 w 2039193"/>
              <a:gd name="connsiteY7" fmla="*/ 56644 h 250918"/>
              <a:gd name="connsiteX8" fmla="*/ 1755972 w 2039193"/>
              <a:gd name="connsiteY8" fmla="*/ 250853 h 250918"/>
              <a:gd name="connsiteX9" fmla="*/ 2039193 w 2039193"/>
              <a:gd name="connsiteY9" fmla="*/ 32368 h 250918"/>
              <a:gd name="connsiteX0" fmla="*/ 0 w 2039193"/>
              <a:gd name="connsiteY0" fmla="*/ 145656 h 296782"/>
              <a:gd name="connsiteX1" fmla="*/ 226577 w 2039193"/>
              <a:gd name="connsiteY1" fmla="*/ 0 h 296782"/>
              <a:gd name="connsiteX2" fmla="*/ 420786 w 2039193"/>
              <a:gd name="connsiteY2" fmla="*/ 145656 h 296782"/>
              <a:gd name="connsiteX3" fmla="*/ 614995 w 2039193"/>
              <a:gd name="connsiteY3" fmla="*/ 48552 h 296782"/>
              <a:gd name="connsiteX4" fmla="*/ 744468 w 2039193"/>
              <a:gd name="connsiteY4" fmla="*/ 186117 h 296782"/>
              <a:gd name="connsiteX5" fmla="*/ 987229 w 2039193"/>
              <a:gd name="connsiteY5" fmla="*/ 16184 h 296782"/>
              <a:gd name="connsiteX6" fmla="*/ 1238082 w 2039193"/>
              <a:gd name="connsiteY6" fmla="*/ 178024 h 296782"/>
              <a:gd name="connsiteX7" fmla="*/ 1464659 w 2039193"/>
              <a:gd name="connsiteY7" fmla="*/ 56644 h 296782"/>
              <a:gd name="connsiteX8" fmla="*/ 1755972 w 2039193"/>
              <a:gd name="connsiteY8" fmla="*/ 296728 h 296782"/>
              <a:gd name="connsiteX9" fmla="*/ 2039193 w 2039193"/>
              <a:gd name="connsiteY9" fmla="*/ 32368 h 296782"/>
              <a:gd name="connsiteX0" fmla="*/ 0 w 2039193"/>
              <a:gd name="connsiteY0" fmla="*/ 145656 h 296782"/>
              <a:gd name="connsiteX1" fmla="*/ 226577 w 2039193"/>
              <a:gd name="connsiteY1" fmla="*/ 0 h 296782"/>
              <a:gd name="connsiteX2" fmla="*/ 420786 w 2039193"/>
              <a:gd name="connsiteY2" fmla="*/ 145656 h 296782"/>
              <a:gd name="connsiteX3" fmla="*/ 614995 w 2039193"/>
              <a:gd name="connsiteY3" fmla="*/ 48552 h 296782"/>
              <a:gd name="connsiteX4" fmla="*/ 744468 w 2039193"/>
              <a:gd name="connsiteY4" fmla="*/ 111268 h 296782"/>
              <a:gd name="connsiteX5" fmla="*/ 987229 w 2039193"/>
              <a:gd name="connsiteY5" fmla="*/ 16184 h 296782"/>
              <a:gd name="connsiteX6" fmla="*/ 1238082 w 2039193"/>
              <a:gd name="connsiteY6" fmla="*/ 178024 h 296782"/>
              <a:gd name="connsiteX7" fmla="*/ 1464659 w 2039193"/>
              <a:gd name="connsiteY7" fmla="*/ 56644 h 296782"/>
              <a:gd name="connsiteX8" fmla="*/ 1755972 w 2039193"/>
              <a:gd name="connsiteY8" fmla="*/ 296728 h 296782"/>
              <a:gd name="connsiteX9" fmla="*/ 2039193 w 2039193"/>
              <a:gd name="connsiteY9" fmla="*/ 32368 h 296782"/>
              <a:gd name="connsiteX0" fmla="*/ 0 w 2039193"/>
              <a:gd name="connsiteY0" fmla="*/ 145656 h 296784"/>
              <a:gd name="connsiteX1" fmla="*/ 226577 w 2039193"/>
              <a:gd name="connsiteY1" fmla="*/ 0 h 296784"/>
              <a:gd name="connsiteX2" fmla="*/ 420786 w 2039193"/>
              <a:gd name="connsiteY2" fmla="*/ 145656 h 296784"/>
              <a:gd name="connsiteX3" fmla="*/ 614995 w 2039193"/>
              <a:gd name="connsiteY3" fmla="*/ 48552 h 296784"/>
              <a:gd name="connsiteX4" fmla="*/ 744468 w 2039193"/>
              <a:gd name="connsiteY4" fmla="*/ 111268 h 296784"/>
              <a:gd name="connsiteX5" fmla="*/ 987229 w 2039193"/>
              <a:gd name="connsiteY5" fmla="*/ 16184 h 296784"/>
              <a:gd name="connsiteX6" fmla="*/ 1246174 w 2039193"/>
              <a:gd name="connsiteY6" fmla="*/ 124905 h 296784"/>
              <a:gd name="connsiteX7" fmla="*/ 1464659 w 2039193"/>
              <a:gd name="connsiteY7" fmla="*/ 56644 h 296784"/>
              <a:gd name="connsiteX8" fmla="*/ 1755972 w 2039193"/>
              <a:gd name="connsiteY8" fmla="*/ 296728 h 296784"/>
              <a:gd name="connsiteX9" fmla="*/ 2039193 w 2039193"/>
              <a:gd name="connsiteY9" fmla="*/ 32368 h 296784"/>
              <a:gd name="connsiteX0" fmla="*/ 0 w 2039193"/>
              <a:gd name="connsiteY0" fmla="*/ 145656 h 197823"/>
              <a:gd name="connsiteX1" fmla="*/ 226577 w 2039193"/>
              <a:gd name="connsiteY1" fmla="*/ 0 h 197823"/>
              <a:gd name="connsiteX2" fmla="*/ 420786 w 2039193"/>
              <a:gd name="connsiteY2" fmla="*/ 145656 h 197823"/>
              <a:gd name="connsiteX3" fmla="*/ 614995 w 2039193"/>
              <a:gd name="connsiteY3" fmla="*/ 48552 h 197823"/>
              <a:gd name="connsiteX4" fmla="*/ 744468 w 2039193"/>
              <a:gd name="connsiteY4" fmla="*/ 111268 h 197823"/>
              <a:gd name="connsiteX5" fmla="*/ 987229 w 2039193"/>
              <a:gd name="connsiteY5" fmla="*/ 16184 h 197823"/>
              <a:gd name="connsiteX6" fmla="*/ 1246174 w 2039193"/>
              <a:gd name="connsiteY6" fmla="*/ 124905 h 197823"/>
              <a:gd name="connsiteX7" fmla="*/ 1464659 w 2039193"/>
              <a:gd name="connsiteY7" fmla="*/ 56644 h 197823"/>
              <a:gd name="connsiteX8" fmla="*/ 1764064 w 2039193"/>
              <a:gd name="connsiteY8" fmla="*/ 197733 h 197823"/>
              <a:gd name="connsiteX9" fmla="*/ 2039193 w 2039193"/>
              <a:gd name="connsiteY9" fmla="*/ 32368 h 197823"/>
              <a:gd name="connsiteX0" fmla="*/ 0 w 2039193"/>
              <a:gd name="connsiteY0" fmla="*/ 145656 h 197823"/>
              <a:gd name="connsiteX1" fmla="*/ 226577 w 2039193"/>
              <a:gd name="connsiteY1" fmla="*/ 0 h 197823"/>
              <a:gd name="connsiteX2" fmla="*/ 420786 w 2039193"/>
              <a:gd name="connsiteY2" fmla="*/ 145656 h 197823"/>
              <a:gd name="connsiteX3" fmla="*/ 614995 w 2039193"/>
              <a:gd name="connsiteY3" fmla="*/ 48552 h 197823"/>
              <a:gd name="connsiteX4" fmla="*/ 776837 w 2039193"/>
              <a:gd name="connsiteY4" fmla="*/ 195776 h 197823"/>
              <a:gd name="connsiteX5" fmla="*/ 987229 w 2039193"/>
              <a:gd name="connsiteY5" fmla="*/ 16184 h 197823"/>
              <a:gd name="connsiteX6" fmla="*/ 1246174 w 2039193"/>
              <a:gd name="connsiteY6" fmla="*/ 124905 h 197823"/>
              <a:gd name="connsiteX7" fmla="*/ 1464659 w 2039193"/>
              <a:gd name="connsiteY7" fmla="*/ 56644 h 197823"/>
              <a:gd name="connsiteX8" fmla="*/ 1764064 w 2039193"/>
              <a:gd name="connsiteY8" fmla="*/ 197733 h 197823"/>
              <a:gd name="connsiteX9" fmla="*/ 2039193 w 2039193"/>
              <a:gd name="connsiteY9" fmla="*/ 32368 h 197823"/>
              <a:gd name="connsiteX0" fmla="*/ 0 w 2039193"/>
              <a:gd name="connsiteY0" fmla="*/ 145656 h 197823"/>
              <a:gd name="connsiteX1" fmla="*/ 226577 w 2039193"/>
              <a:gd name="connsiteY1" fmla="*/ 0 h 197823"/>
              <a:gd name="connsiteX2" fmla="*/ 420786 w 2039193"/>
              <a:gd name="connsiteY2" fmla="*/ 145656 h 197823"/>
              <a:gd name="connsiteX3" fmla="*/ 623087 w 2039193"/>
              <a:gd name="connsiteY3" fmla="*/ 104086 h 197823"/>
              <a:gd name="connsiteX4" fmla="*/ 776837 w 2039193"/>
              <a:gd name="connsiteY4" fmla="*/ 195776 h 197823"/>
              <a:gd name="connsiteX5" fmla="*/ 987229 w 2039193"/>
              <a:gd name="connsiteY5" fmla="*/ 16184 h 197823"/>
              <a:gd name="connsiteX6" fmla="*/ 1246174 w 2039193"/>
              <a:gd name="connsiteY6" fmla="*/ 124905 h 197823"/>
              <a:gd name="connsiteX7" fmla="*/ 1464659 w 2039193"/>
              <a:gd name="connsiteY7" fmla="*/ 56644 h 197823"/>
              <a:gd name="connsiteX8" fmla="*/ 1764064 w 2039193"/>
              <a:gd name="connsiteY8" fmla="*/ 197733 h 197823"/>
              <a:gd name="connsiteX9" fmla="*/ 2039193 w 2039193"/>
              <a:gd name="connsiteY9" fmla="*/ 32368 h 197823"/>
              <a:gd name="connsiteX0" fmla="*/ 0 w 2039193"/>
              <a:gd name="connsiteY0" fmla="*/ 145656 h 197827"/>
              <a:gd name="connsiteX1" fmla="*/ 226577 w 2039193"/>
              <a:gd name="connsiteY1" fmla="*/ 0 h 197827"/>
              <a:gd name="connsiteX2" fmla="*/ 420786 w 2039193"/>
              <a:gd name="connsiteY2" fmla="*/ 145656 h 197827"/>
              <a:gd name="connsiteX3" fmla="*/ 623087 w 2039193"/>
              <a:gd name="connsiteY3" fmla="*/ 104086 h 197827"/>
              <a:gd name="connsiteX4" fmla="*/ 776837 w 2039193"/>
              <a:gd name="connsiteY4" fmla="*/ 195776 h 197827"/>
              <a:gd name="connsiteX5" fmla="*/ 987229 w 2039193"/>
              <a:gd name="connsiteY5" fmla="*/ 16184 h 197827"/>
              <a:gd name="connsiteX6" fmla="*/ 1246174 w 2039193"/>
              <a:gd name="connsiteY6" fmla="*/ 88688 h 197827"/>
              <a:gd name="connsiteX7" fmla="*/ 1464659 w 2039193"/>
              <a:gd name="connsiteY7" fmla="*/ 56644 h 197827"/>
              <a:gd name="connsiteX8" fmla="*/ 1764064 w 2039193"/>
              <a:gd name="connsiteY8" fmla="*/ 197733 h 197827"/>
              <a:gd name="connsiteX9" fmla="*/ 2039193 w 2039193"/>
              <a:gd name="connsiteY9" fmla="*/ 32368 h 197827"/>
              <a:gd name="connsiteX0" fmla="*/ 0 w 2039193"/>
              <a:gd name="connsiteY0" fmla="*/ 145656 h 253336"/>
              <a:gd name="connsiteX1" fmla="*/ 226577 w 2039193"/>
              <a:gd name="connsiteY1" fmla="*/ 0 h 253336"/>
              <a:gd name="connsiteX2" fmla="*/ 420786 w 2039193"/>
              <a:gd name="connsiteY2" fmla="*/ 145656 h 253336"/>
              <a:gd name="connsiteX3" fmla="*/ 623087 w 2039193"/>
              <a:gd name="connsiteY3" fmla="*/ 104086 h 253336"/>
              <a:gd name="connsiteX4" fmla="*/ 776837 w 2039193"/>
              <a:gd name="connsiteY4" fmla="*/ 195776 h 253336"/>
              <a:gd name="connsiteX5" fmla="*/ 987229 w 2039193"/>
              <a:gd name="connsiteY5" fmla="*/ 16184 h 253336"/>
              <a:gd name="connsiteX6" fmla="*/ 1246174 w 2039193"/>
              <a:gd name="connsiteY6" fmla="*/ 88688 h 253336"/>
              <a:gd name="connsiteX7" fmla="*/ 1464659 w 2039193"/>
              <a:gd name="connsiteY7" fmla="*/ 56644 h 253336"/>
              <a:gd name="connsiteX8" fmla="*/ 1764064 w 2039193"/>
              <a:gd name="connsiteY8" fmla="*/ 253267 h 253336"/>
              <a:gd name="connsiteX9" fmla="*/ 2039193 w 2039193"/>
              <a:gd name="connsiteY9" fmla="*/ 32368 h 253336"/>
              <a:gd name="connsiteX0" fmla="*/ 0 w 2039193"/>
              <a:gd name="connsiteY0" fmla="*/ 145656 h 253336"/>
              <a:gd name="connsiteX1" fmla="*/ 226577 w 2039193"/>
              <a:gd name="connsiteY1" fmla="*/ 0 h 253336"/>
              <a:gd name="connsiteX2" fmla="*/ 420786 w 2039193"/>
              <a:gd name="connsiteY2" fmla="*/ 145656 h 253336"/>
              <a:gd name="connsiteX3" fmla="*/ 623087 w 2039193"/>
              <a:gd name="connsiteY3" fmla="*/ 104086 h 253336"/>
              <a:gd name="connsiteX4" fmla="*/ 768745 w 2039193"/>
              <a:gd name="connsiteY4" fmla="*/ 157144 h 253336"/>
              <a:gd name="connsiteX5" fmla="*/ 987229 w 2039193"/>
              <a:gd name="connsiteY5" fmla="*/ 16184 h 253336"/>
              <a:gd name="connsiteX6" fmla="*/ 1246174 w 2039193"/>
              <a:gd name="connsiteY6" fmla="*/ 88688 h 253336"/>
              <a:gd name="connsiteX7" fmla="*/ 1464659 w 2039193"/>
              <a:gd name="connsiteY7" fmla="*/ 56644 h 253336"/>
              <a:gd name="connsiteX8" fmla="*/ 1764064 w 2039193"/>
              <a:gd name="connsiteY8" fmla="*/ 253267 h 253336"/>
              <a:gd name="connsiteX9" fmla="*/ 2039193 w 2039193"/>
              <a:gd name="connsiteY9" fmla="*/ 32368 h 253336"/>
              <a:gd name="connsiteX0" fmla="*/ 0 w 2039193"/>
              <a:gd name="connsiteY0" fmla="*/ 145656 h 253336"/>
              <a:gd name="connsiteX1" fmla="*/ 226577 w 2039193"/>
              <a:gd name="connsiteY1" fmla="*/ 0 h 253336"/>
              <a:gd name="connsiteX2" fmla="*/ 420786 w 2039193"/>
              <a:gd name="connsiteY2" fmla="*/ 145656 h 253336"/>
              <a:gd name="connsiteX3" fmla="*/ 623087 w 2039193"/>
              <a:gd name="connsiteY3" fmla="*/ 104086 h 253336"/>
              <a:gd name="connsiteX4" fmla="*/ 768745 w 2039193"/>
              <a:gd name="connsiteY4" fmla="*/ 157144 h 253336"/>
              <a:gd name="connsiteX5" fmla="*/ 987229 w 2039193"/>
              <a:gd name="connsiteY5" fmla="*/ 28257 h 253336"/>
              <a:gd name="connsiteX6" fmla="*/ 1246174 w 2039193"/>
              <a:gd name="connsiteY6" fmla="*/ 88688 h 253336"/>
              <a:gd name="connsiteX7" fmla="*/ 1464659 w 2039193"/>
              <a:gd name="connsiteY7" fmla="*/ 56644 h 253336"/>
              <a:gd name="connsiteX8" fmla="*/ 1764064 w 2039193"/>
              <a:gd name="connsiteY8" fmla="*/ 253267 h 253336"/>
              <a:gd name="connsiteX9" fmla="*/ 2039193 w 2039193"/>
              <a:gd name="connsiteY9" fmla="*/ 32368 h 253336"/>
              <a:gd name="connsiteX0" fmla="*/ 0 w 2039193"/>
              <a:gd name="connsiteY0" fmla="*/ 189117 h 296797"/>
              <a:gd name="connsiteX1" fmla="*/ 226577 w 2039193"/>
              <a:gd name="connsiteY1" fmla="*/ 0 h 296797"/>
              <a:gd name="connsiteX2" fmla="*/ 420786 w 2039193"/>
              <a:gd name="connsiteY2" fmla="*/ 189117 h 296797"/>
              <a:gd name="connsiteX3" fmla="*/ 623087 w 2039193"/>
              <a:gd name="connsiteY3" fmla="*/ 147547 h 296797"/>
              <a:gd name="connsiteX4" fmla="*/ 768745 w 2039193"/>
              <a:gd name="connsiteY4" fmla="*/ 200605 h 296797"/>
              <a:gd name="connsiteX5" fmla="*/ 987229 w 2039193"/>
              <a:gd name="connsiteY5" fmla="*/ 71718 h 296797"/>
              <a:gd name="connsiteX6" fmla="*/ 1246174 w 2039193"/>
              <a:gd name="connsiteY6" fmla="*/ 132149 h 296797"/>
              <a:gd name="connsiteX7" fmla="*/ 1464659 w 2039193"/>
              <a:gd name="connsiteY7" fmla="*/ 100105 h 296797"/>
              <a:gd name="connsiteX8" fmla="*/ 1764064 w 2039193"/>
              <a:gd name="connsiteY8" fmla="*/ 296728 h 296797"/>
              <a:gd name="connsiteX9" fmla="*/ 2039193 w 2039193"/>
              <a:gd name="connsiteY9" fmla="*/ 75829 h 296797"/>
              <a:gd name="connsiteX0" fmla="*/ 0 w 2039193"/>
              <a:gd name="connsiteY0" fmla="*/ 118703 h 226383"/>
              <a:gd name="connsiteX1" fmla="*/ 242761 w 2039193"/>
              <a:gd name="connsiteY1" fmla="*/ 28581 h 226383"/>
              <a:gd name="connsiteX2" fmla="*/ 420786 w 2039193"/>
              <a:gd name="connsiteY2" fmla="*/ 118703 h 226383"/>
              <a:gd name="connsiteX3" fmla="*/ 623087 w 2039193"/>
              <a:gd name="connsiteY3" fmla="*/ 77133 h 226383"/>
              <a:gd name="connsiteX4" fmla="*/ 768745 w 2039193"/>
              <a:gd name="connsiteY4" fmla="*/ 130191 h 226383"/>
              <a:gd name="connsiteX5" fmla="*/ 987229 w 2039193"/>
              <a:gd name="connsiteY5" fmla="*/ 1304 h 226383"/>
              <a:gd name="connsiteX6" fmla="*/ 1246174 w 2039193"/>
              <a:gd name="connsiteY6" fmla="*/ 61735 h 226383"/>
              <a:gd name="connsiteX7" fmla="*/ 1464659 w 2039193"/>
              <a:gd name="connsiteY7" fmla="*/ 29691 h 226383"/>
              <a:gd name="connsiteX8" fmla="*/ 1764064 w 2039193"/>
              <a:gd name="connsiteY8" fmla="*/ 226314 h 226383"/>
              <a:gd name="connsiteX9" fmla="*/ 2039193 w 2039193"/>
              <a:gd name="connsiteY9" fmla="*/ 5415 h 226383"/>
              <a:gd name="connsiteX0" fmla="*/ 0 w 2039193"/>
              <a:gd name="connsiteY0" fmla="*/ 118703 h 141923"/>
              <a:gd name="connsiteX1" fmla="*/ 242761 w 2039193"/>
              <a:gd name="connsiteY1" fmla="*/ 28581 h 141923"/>
              <a:gd name="connsiteX2" fmla="*/ 420786 w 2039193"/>
              <a:gd name="connsiteY2" fmla="*/ 118703 h 141923"/>
              <a:gd name="connsiteX3" fmla="*/ 623087 w 2039193"/>
              <a:gd name="connsiteY3" fmla="*/ 77133 h 141923"/>
              <a:gd name="connsiteX4" fmla="*/ 768745 w 2039193"/>
              <a:gd name="connsiteY4" fmla="*/ 130191 h 141923"/>
              <a:gd name="connsiteX5" fmla="*/ 987229 w 2039193"/>
              <a:gd name="connsiteY5" fmla="*/ 1304 h 141923"/>
              <a:gd name="connsiteX6" fmla="*/ 1246174 w 2039193"/>
              <a:gd name="connsiteY6" fmla="*/ 61735 h 141923"/>
              <a:gd name="connsiteX7" fmla="*/ 1464659 w 2039193"/>
              <a:gd name="connsiteY7" fmla="*/ 29691 h 141923"/>
              <a:gd name="connsiteX8" fmla="*/ 1780248 w 2039193"/>
              <a:gd name="connsiteY8" fmla="*/ 141807 h 141923"/>
              <a:gd name="connsiteX9" fmla="*/ 2039193 w 2039193"/>
              <a:gd name="connsiteY9" fmla="*/ 5415 h 141923"/>
              <a:gd name="connsiteX0" fmla="*/ 0 w 2039193"/>
              <a:gd name="connsiteY0" fmla="*/ 197767 h 220987"/>
              <a:gd name="connsiteX1" fmla="*/ 242761 w 2039193"/>
              <a:gd name="connsiteY1" fmla="*/ 107645 h 220987"/>
              <a:gd name="connsiteX2" fmla="*/ 420786 w 2039193"/>
              <a:gd name="connsiteY2" fmla="*/ 197767 h 220987"/>
              <a:gd name="connsiteX3" fmla="*/ 623087 w 2039193"/>
              <a:gd name="connsiteY3" fmla="*/ 156197 h 220987"/>
              <a:gd name="connsiteX4" fmla="*/ 768745 w 2039193"/>
              <a:gd name="connsiteY4" fmla="*/ 209255 h 220987"/>
              <a:gd name="connsiteX5" fmla="*/ 987229 w 2039193"/>
              <a:gd name="connsiteY5" fmla="*/ 690 h 220987"/>
              <a:gd name="connsiteX6" fmla="*/ 1246174 w 2039193"/>
              <a:gd name="connsiteY6" fmla="*/ 140799 h 220987"/>
              <a:gd name="connsiteX7" fmla="*/ 1464659 w 2039193"/>
              <a:gd name="connsiteY7" fmla="*/ 108755 h 220987"/>
              <a:gd name="connsiteX8" fmla="*/ 1780248 w 2039193"/>
              <a:gd name="connsiteY8" fmla="*/ 220871 h 220987"/>
              <a:gd name="connsiteX9" fmla="*/ 2039193 w 2039193"/>
              <a:gd name="connsiteY9" fmla="*/ 84479 h 220987"/>
              <a:gd name="connsiteX0" fmla="*/ 0 w 2039193"/>
              <a:gd name="connsiteY0" fmla="*/ 197321 h 220541"/>
              <a:gd name="connsiteX1" fmla="*/ 242761 w 2039193"/>
              <a:gd name="connsiteY1" fmla="*/ 107199 h 220541"/>
              <a:gd name="connsiteX2" fmla="*/ 420786 w 2039193"/>
              <a:gd name="connsiteY2" fmla="*/ 197321 h 220541"/>
              <a:gd name="connsiteX3" fmla="*/ 623087 w 2039193"/>
              <a:gd name="connsiteY3" fmla="*/ 155751 h 220541"/>
              <a:gd name="connsiteX4" fmla="*/ 793021 w 2039193"/>
              <a:gd name="connsiteY4" fmla="*/ 179835 h 220541"/>
              <a:gd name="connsiteX5" fmla="*/ 987229 w 2039193"/>
              <a:gd name="connsiteY5" fmla="*/ 244 h 220541"/>
              <a:gd name="connsiteX6" fmla="*/ 1246174 w 2039193"/>
              <a:gd name="connsiteY6" fmla="*/ 140353 h 220541"/>
              <a:gd name="connsiteX7" fmla="*/ 1464659 w 2039193"/>
              <a:gd name="connsiteY7" fmla="*/ 108309 h 220541"/>
              <a:gd name="connsiteX8" fmla="*/ 1780248 w 2039193"/>
              <a:gd name="connsiteY8" fmla="*/ 220425 h 220541"/>
              <a:gd name="connsiteX9" fmla="*/ 2039193 w 2039193"/>
              <a:gd name="connsiteY9" fmla="*/ 84033 h 220541"/>
              <a:gd name="connsiteX0" fmla="*/ 0 w 2039193"/>
              <a:gd name="connsiteY0" fmla="*/ 197321 h 198260"/>
              <a:gd name="connsiteX1" fmla="*/ 242761 w 2039193"/>
              <a:gd name="connsiteY1" fmla="*/ 107199 h 198260"/>
              <a:gd name="connsiteX2" fmla="*/ 420786 w 2039193"/>
              <a:gd name="connsiteY2" fmla="*/ 197321 h 198260"/>
              <a:gd name="connsiteX3" fmla="*/ 623087 w 2039193"/>
              <a:gd name="connsiteY3" fmla="*/ 155751 h 198260"/>
              <a:gd name="connsiteX4" fmla="*/ 793021 w 2039193"/>
              <a:gd name="connsiteY4" fmla="*/ 179835 h 198260"/>
              <a:gd name="connsiteX5" fmla="*/ 987229 w 2039193"/>
              <a:gd name="connsiteY5" fmla="*/ 244 h 198260"/>
              <a:gd name="connsiteX6" fmla="*/ 1246174 w 2039193"/>
              <a:gd name="connsiteY6" fmla="*/ 140353 h 198260"/>
              <a:gd name="connsiteX7" fmla="*/ 1464659 w 2039193"/>
              <a:gd name="connsiteY7" fmla="*/ 108309 h 198260"/>
              <a:gd name="connsiteX8" fmla="*/ 1788340 w 2039193"/>
              <a:gd name="connsiteY8" fmla="*/ 36923 h 198260"/>
              <a:gd name="connsiteX9" fmla="*/ 2039193 w 2039193"/>
              <a:gd name="connsiteY9" fmla="*/ 84033 h 198260"/>
              <a:gd name="connsiteX0" fmla="*/ 0 w 2039193"/>
              <a:gd name="connsiteY0" fmla="*/ 197329 h 198268"/>
              <a:gd name="connsiteX1" fmla="*/ 242761 w 2039193"/>
              <a:gd name="connsiteY1" fmla="*/ 107207 h 198268"/>
              <a:gd name="connsiteX2" fmla="*/ 420786 w 2039193"/>
              <a:gd name="connsiteY2" fmla="*/ 197329 h 198268"/>
              <a:gd name="connsiteX3" fmla="*/ 623087 w 2039193"/>
              <a:gd name="connsiteY3" fmla="*/ 155759 h 198268"/>
              <a:gd name="connsiteX4" fmla="*/ 793021 w 2039193"/>
              <a:gd name="connsiteY4" fmla="*/ 179843 h 198268"/>
              <a:gd name="connsiteX5" fmla="*/ 987229 w 2039193"/>
              <a:gd name="connsiteY5" fmla="*/ 252 h 198268"/>
              <a:gd name="connsiteX6" fmla="*/ 1246174 w 2039193"/>
              <a:gd name="connsiteY6" fmla="*/ 140361 h 198268"/>
              <a:gd name="connsiteX7" fmla="*/ 1480843 w 2039193"/>
              <a:gd name="connsiteY7" fmla="*/ 137291 h 198268"/>
              <a:gd name="connsiteX8" fmla="*/ 1788340 w 2039193"/>
              <a:gd name="connsiteY8" fmla="*/ 36931 h 198268"/>
              <a:gd name="connsiteX9" fmla="*/ 2039193 w 2039193"/>
              <a:gd name="connsiteY9" fmla="*/ 84041 h 198268"/>
              <a:gd name="connsiteX0" fmla="*/ 0 w 2039193"/>
              <a:gd name="connsiteY0" fmla="*/ 197329 h 198268"/>
              <a:gd name="connsiteX1" fmla="*/ 242761 w 2039193"/>
              <a:gd name="connsiteY1" fmla="*/ 107207 h 198268"/>
              <a:gd name="connsiteX2" fmla="*/ 420786 w 2039193"/>
              <a:gd name="connsiteY2" fmla="*/ 197329 h 198268"/>
              <a:gd name="connsiteX3" fmla="*/ 623087 w 2039193"/>
              <a:gd name="connsiteY3" fmla="*/ 155759 h 198268"/>
              <a:gd name="connsiteX4" fmla="*/ 793021 w 2039193"/>
              <a:gd name="connsiteY4" fmla="*/ 179843 h 198268"/>
              <a:gd name="connsiteX5" fmla="*/ 987229 w 2039193"/>
              <a:gd name="connsiteY5" fmla="*/ 252 h 198268"/>
              <a:gd name="connsiteX6" fmla="*/ 1246174 w 2039193"/>
              <a:gd name="connsiteY6" fmla="*/ 140361 h 198268"/>
              <a:gd name="connsiteX7" fmla="*/ 1480843 w 2039193"/>
              <a:gd name="connsiteY7" fmla="*/ 137291 h 198268"/>
              <a:gd name="connsiteX8" fmla="*/ 1844985 w 2039193"/>
              <a:gd name="connsiteY8" fmla="*/ 39345 h 198268"/>
              <a:gd name="connsiteX9" fmla="*/ 2039193 w 2039193"/>
              <a:gd name="connsiteY9" fmla="*/ 84041 h 198268"/>
              <a:gd name="connsiteX0" fmla="*/ 0 w 2087746"/>
              <a:gd name="connsiteY0" fmla="*/ 197329 h 198268"/>
              <a:gd name="connsiteX1" fmla="*/ 242761 w 2087746"/>
              <a:gd name="connsiteY1" fmla="*/ 107207 h 198268"/>
              <a:gd name="connsiteX2" fmla="*/ 420786 w 2087746"/>
              <a:gd name="connsiteY2" fmla="*/ 197329 h 198268"/>
              <a:gd name="connsiteX3" fmla="*/ 623087 w 2087746"/>
              <a:gd name="connsiteY3" fmla="*/ 155759 h 198268"/>
              <a:gd name="connsiteX4" fmla="*/ 793021 w 2087746"/>
              <a:gd name="connsiteY4" fmla="*/ 179843 h 198268"/>
              <a:gd name="connsiteX5" fmla="*/ 987229 w 2087746"/>
              <a:gd name="connsiteY5" fmla="*/ 252 h 198268"/>
              <a:gd name="connsiteX6" fmla="*/ 1246174 w 2087746"/>
              <a:gd name="connsiteY6" fmla="*/ 140361 h 198268"/>
              <a:gd name="connsiteX7" fmla="*/ 1480843 w 2087746"/>
              <a:gd name="connsiteY7" fmla="*/ 137291 h 198268"/>
              <a:gd name="connsiteX8" fmla="*/ 1844985 w 2087746"/>
              <a:gd name="connsiteY8" fmla="*/ 39345 h 198268"/>
              <a:gd name="connsiteX9" fmla="*/ 2087746 w 2087746"/>
              <a:gd name="connsiteY9" fmla="*/ 47823 h 19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7746" h="198268">
                <a:moveTo>
                  <a:pt x="0" y="197329"/>
                </a:moveTo>
                <a:cubicBezTo>
                  <a:pt x="78223" y="124501"/>
                  <a:pt x="172630" y="107207"/>
                  <a:pt x="242761" y="107207"/>
                </a:cubicBezTo>
                <a:cubicBezTo>
                  <a:pt x="312892" y="107207"/>
                  <a:pt x="357398" y="189237"/>
                  <a:pt x="420786" y="197329"/>
                </a:cubicBezTo>
                <a:cubicBezTo>
                  <a:pt x="484174" y="205421"/>
                  <a:pt x="561048" y="158673"/>
                  <a:pt x="623087" y="155759"/>
                </a:cubicBezTo>
                <a:cubicBezTo>
                  <a:pt x="685126" y="152845"/>
                  <a:pt x="732331" y="205761"/>
                  <a:pt x="793021" y="179843"/>
                </a:cubicBezTo>
                <a:cubicBezTo>
                  <a:pt x="853711" y="153925"/>
                  <a:pt x="911704" y="6832"/>
                  <a:pt x="987229" y="252"/>
                </a:cubicBezTo>
                <a:cubicBezTo>
                  <a:pt x="1062754" y="-6328"/>
                  <a:pt x="1163905" y="117521"/>
                  <a:pt x="1246174" y="140361"/>
                </a:cubicBezTo>
                <a:cubicBezTo>
                  <a:pt x="1328443" y="163201"/>
                  <a:pt x="1381041" y="154127"/>
                  <a:pt x="1480843" y="137291"/>
                </a:cubicBezTo>
                <a:cubicBezTo>
                  <a:pt x="1580645" y="120455"/>
                  <a:pt x="1749230" y="43391"/>
                  <a:pt x="1844985" y="39345"/>
                </a:cubicBezTo>
                <a:cubicBezTo>
                  <a:pt x="1940740" y="35299"/>
                  <a:pt x="1994013" y="155042"/>
                  <a:pt x="2087746" y="47823"/>
                </a:cubicBezTo>
              </a:path>
            </a:pathLst>
          </a:custGeom>
          <a:ln w="28575">
            <a:solidFill>
              <a:schemeClr val="accent5">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solidFill>
                <a:schemeClr val="accent5">
                  <a:lumMod val="75000"/>
                </a:schemeClr>
              </a:solidFill>
            </a:endParaRPr>
          </a:p>
        </p:txBody>
      </p:sp>
    </p:spTree>
    <p:extLst>
      <p:ext uri="{BB962C8B-B14F-4D97-AF65-F5344CB8AC3E}">
        <p14:creationId xmlns:p14="http://schemas.microsoft.com/office/powerpoint/2010/main" val="278421048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F4C7D-CE64-C79A-F951-2ECC50AE609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0E56634-7C7A-9054-4CC8-7B2EDC1AFA44}"/>
              </a:ext>
            </a:extLst>
          </p:cNvPr>
          <p:cNvSpPr>
            <a:spLocks noGrp="1"/>
          </p:cNvSpPr>
          <p:nvPr>
            <p:ph type="title"/>
          </p:nvPr>
        </p:nvSpPr>
        <p:spPr/>
        <p:txBody>
          <a:bodyPr/>
          <a:lstStyle/>
          <a:p>
            <a:r>
              <a:rPr kumimoji="1" lang="ja-JP" altLang="en-US" dirty="0"/>
              <a:t>注目すべき量子アルゴリズム</a:t>
            </a:r>
          </a:p>
        </p:txBody>
      </p:sp>
      <p:graphicFrame>
        <p:nvGraphicFramePr>
          <p:cNvPr id="4" name="表 3">
            <a:extLst>
              <a:ext uri="{FF2B5EF4-FFF2-40B4-BE49-F238E27FC236}">
                <a16:creationId xmlns:a16="http://schemas.microsoft.com/office/drawing/2014/main" id="{44EBACC6-FE36-FADD-BD8C-49A0E082F9C1}"/>
              </a:ext>
            </a:extLst>
          </p:cNvPr>
          <p:cNvGraphicFramePr>
            <a:graphicFrameLocks noGrp="1"/>
          </p:cNvGraphicFramePr>
          <p:nvPr/>
        </p:nvGraphicFramePr>
        <p:xfrm>
          <a:off x="254993" y="1340768"/>
          <a:ext cx="8634013" cy="3816424"/>
        </p:xfrm>
        <a:graphic>
          <a:graphicData uri="http://schemas.openxmlformats.org/drawingml/2006/table">
            <a:tbl>
              <a:tblPr firstRow="1">
                <a:tableStyleId>{5C22544A-7EE6-4342-B048-85BDC9FD1C3A}</a:tableStyleId>
              </a:tblPr>
              <a:tblGrid>
                <a:gridCol w="2372791">
                  <a:extLst>
                    <a:ext uri="{9D8B030D-6E8A-4147-A177-3AD203B41FA5}">
                      <a16:colId xmlns:a16="http://schemas.microsoft.com/office/drawing/2014/main" val="4290083485"/>
                    </a:ext>
                  </a:extLst>
                </a:gridCol>
                <a:gridCol w="1800200">
                  <a:extLst>
                    <a:ext uri="{9D8B030D-6E8A-4147-A177-3AD203B41FA5}">
                      <a16:colId xmlns:a16="http://schemas.microsoft.com/office/drawing/2014/main" val="3961129301"/>
                    </a:ext>
                  </a:extLst>
                </a:gridCol>
                <a:gridCol w="2952328">
                  <a:extLst>
                    <a:ext uri="{9D8B030D-6E8A-4147-A177-3AD203B41FA5}">
                      <a16:colId xmlns:a16="http://schemas.microsoft.com/office/drawing/2014/main" val="2770755670"/>
                    </a:ext>
                  </a:extLst>
                </a:gridCol>
                <a:gridCol w="1508694">
                  <a:extLst>
                    <a:ext uri="{9D8B030D-6E8A-4147-A177-3AD203B41FA5}">
                      <a16:colId xmlns:a16="http://schemas.microsoft.com/office/drawing/2014/main" val="3777660729"/>
                    </a:ext>
                  </a:extLst>
                </a:gridCol>
              </a:tblGrid>
              <a:tr h="333357">
                <a:tc>
                  <a:txBody>
                    <a:bodyPr/>
                    <a:lstStyle/>
                    <a:p>
                      <a:pPr algn="ctr" fontAlgn="ctr"/>
                      <a:r>
                        <a:rPr lang="ja-JP" sz="1200" u="none" strike="noStrike" dirty="0">
                          <a:effectLst/>
                          <a:latin typeface="Meiryo" panose="020B0604030504040204" pitchFamily="34" charset="-128"/>
                          <a:ea typeface="Meiryo" panose="020B0604030504040204" pitchFamily="34" charset="-128"/>
                        </a:rPr>
                        <a:t>量子アルゴリズムの名称</a:t>
                      </a:r>
                      <a:endParaRPr lang="ja-JP" sz="1200" b="1" i="0" u="none" strike="noStrike" dirty="0">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ctr" fontAlgn="ctr"/>
                      <a:r>
                        <a:rPr lang="ja-JP" sz="1200" u="none" strike="noStrike">
                          <a:effectLst/>
                          <a:latin typeface="Meiryo" panose="020B0604030504040204" pitchFamily="34" charset="-128"/>
                          <a:ea typeface="Meiryo" panose="020B0604030504040204" pitchFamily="34" charset="-128"/>
                        </a:rPr>
                        <a:t>概要と特徴</a:t>
                      </a:r>
                      <a:endParaRPr lang="ja-JP" sz="12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ctr" fontAlgn="ctr"/>
                      <a:r>
                        <a:rPr lang="ja-JP" sz="1200" u="none" strike="noStrike">
                          <a:effectLst/>
                          <a:latin typeface="Meiryo" panose="020B0604030504040204" pitchFamily="34" charset="-128"/>
                          <a:ea typeface="Meiryo" panose="020B0604030504040204" pitchFamily="34" charset="-128"/>
                        </a:rPr>
                        <a:t>古典コンピュータに対する優位性</a:t>
                      </a:r>
                      <a:endParaRPr lang="ja-JP" sz="12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algn="ctr" fontAlgn="ctr"/>
                      <a:r>
                        <a:rPr lang="ja-JP" sz="1200" u="none" strike="noStrike">
                          <a:effectLst/>
                          <a:latin typeface="Meiryo" panose="020B0604030504040204" pitchFamily="34" charset="-128"/>
                          <a:ea typeface="Meiryo" panose="020B0604030504040204" pitchFamily="34" charset="-128"/>
                        </a:rPr>
                        <a:t>応用例</a:t>
                      </a:r>
                      <a:endParaRPr lang="ja-JP" sz="12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extLst>
                  <a:ext uri="{0D108BD9-81ED-4DB2-BD59-A6C34878D82A}">
                    <a16:rowId xmlns:a16="http://schemas.microsoft.com/office/drawing/2014/main" val="560943714"/>
                  </a:ext>
                </a:extLst>
              </a:tr>
              <a:tr h="698740">
                <a:tc>
                  <a:txBody>
                    <a:bodyPr/>
                    <a:lstStyle/>
                    <a:p>
                      <a:pPr algn="ctr" fontAlgn="ctr"/>
                      <a:r>
                        <a:rPr lang="ja-JP" altLang="en-US" sz="1600" b="1" u="none" strike="noStrike">
                          <a:effectLst/>
                          <a:latin typeface="Meiryo" panose="020B0604030504040204" pitchFamily="34" charset="-128"/>
                          <a:ea typeface="Meiryo" panose="020B0604030504040204" pitchFamily="34" charset="-128"/>
                        </a:rPr>
                        <a:t>探索／検索</a:t>
                      </a:r>
                      <a:endParaRPr lang="en-US" altLang="ja-JP" sz="1600" b="1" u="none" strike="noStrike" dirty="0">
                        <a:effectLst/>
                        <a:latin typeface="Meiryo" panose="020B0604030504040204" pitchFamily="34" charset="-128"/>
                        <a:ea typeface="Meiryo" panose="020B0604030504040204" pitchFamily="34" charset="-128"/>
                      </a:endParaRPr>
                    </a:p>
                    <a:p>
                      <a:pPr algn="ctr" fontAlgn="ctr"/>
                      <a:r>
                        <a:rPr lang="en" altLang="ja-JP" sz="800" dirty="0">
                          <a:latin typeface="Meiryo" panose="020B0604030504040204" pitchFamily="34" charset="-128"/>
                          <a:ea typeface="Meiryo" panose="020B0604030504040204" pitchFamily="34" charset="-128"/>
                        </a:rPr>
                        <a:t>Grover</a:t>
                      </a:r>
                      <a:r>
                        <a:rPr lang="ja-JP" altLang="en-US" sz="800">
                          <a:latin typeface="Meiryo" panose="020B0604030504040204" pitchFamily="34" charset="-128"/>
                          <a:ea typeface="Meiryo" panose="020B0604030504040204" pitchFamily="34" charset="-128"/>
                        </a:rPr>
                        <a:t>のアルゴリズム</a:t>
                      </a:r>
                      <a:endParaRPr lang="ja-JP" sz="8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marL="108000" algn="l" fontAlgn="t"/>
                      <a:r>
                        <a:rPr lang="ja-JP" sz="1200" u="none" strike="noStrike">
                          <a:effectLst/>
                          <a:latin typeface="Meiryo" panose="020B0604030504040204" pitchFamily="34" charset="-128"/>
                          <a:ea typeface="Meiryo" panose="020B0604030504040204" pitchFamily="34" charset="-128"/>
                        </a:rPr>
                        <a:t>ある条件を満たす要素を大量のデータの中から探索するアルゴリズム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marL="108000" algn="l" fontAlgn="t"/>
                      <a:r>
                        <a:rPr lang="ja-JP" sz="1200" u="none" strike="noStrike">
                          <a:effectLst/>
                          <a:latin typeface="Meiryo" panose="020B0604030504040204" pitchFamily="34" charset="-128"/>
                          <a:ea typeface="Meiryo" panose="020B0604030504040204" pitchFamily="34" charset="-128"/>
                        </a:rPr>
                        <a:t>古典コンピュータでは線形時間が必要な問題を平方根の時間で解くことができる。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marL="108000" algn="l" fontAlgn="t"/>
                      <a:r>
                        <a:rPr lang="ja-JP" sz="1200" u="none" strike="noStrike">
                          <a:effectLst/>
                          <a:latin typeface="Meiryo" panose="020B0604030504040204" pitchFamily="34" charset="-128"/>
                          <a:ea typeface="Meiryo" panose="020B0604030504040204" pitchFamily="34" charset="-128"/>
                        </a:rPr>
                        <a:t>データベースや暗号解読などの探索問題</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extLst>
                  <a:ext uri="{0D108BD9-81ED-4DB2-BD59-A6C34878D82A}">
                    <a16:rowId xmlns:a16="http://schemas.microsoft.com/office/drawing/2014/main" val="3041214946"/>
                  </a:ext>
                </a:extLst>
              </a:tr>
              <a:tr h="698740">
                <a:tc>
                  <a:txBody>
                    <a:bodyPr/>
                    <a:lstStyle/>
                    <a:p>
                      <a:pPr algn="ctr" fontAlgn="ctr"/>
                      <a:r>
                        <a:rPr lang="en-US" sz="1600" b="1" u="none" strike="noStrike" dirty="0">
                          <a:effectLst/>
                          <a:latin typeface="Meiryo" panose="020B0604030504040204" pitchFamily="34" charset="-128"/>
                          <a:ea typeface="Meiryo" panose="020B0604030504040204" pitchFamily="34" charset="-128"/>
                        </a:rPr>
                        <a:t>素因数分解</a:t>
                      </a:r>
                    </a:p>
                    <a:p>
                      <a:pPr algn="ctr" fontAlgn="ctr"/>
                      <a:r>
                        <a:rPr lang="en" altLang="ja-JP" sz="800" dirty="0">
                          <a:latin typeface="Meiryo" panose="020B0604030504040204" pitchFamily="34" charset="-128"/>
                          <a:ea typeface="Meiryo" panose="020B0604030504040204" pitchFamily="34" charset="-128"/>
                        </a:rPr>
                        <a:t>Shor</a:t>
                      </a:r>
                      <a:r>
                        <a:rPr lang="ja-JP" altLang="en-US" sz="800" dirty="0">
                          <a:latin typeface="Meiryo" panose="020B0604030504040204" pitchFamily="34" charset="-128"/>
                          <a:ea typeface="Meiryo" panose="020B0604030504040204" pitchFamily="34" charset="-128"/>
                        </a:rPr>
                        <a:t>のアルゴリズム</a:t>
                      </a:r>
                      <a:endParaRPr lang="ja-JP" sz="800" b="1" i="0" u="none" strike="noStrike" dirty="0">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marL="108000" algn="l" fontAlgn="t"/>
                      <a:r>
                        <a:rPr lang="ja-JP" sz="1200" u="none" strike="noStrike">
                          <a:effectLst/>
                          <a:latin typeface="Meiryo" panose="020B0604030504040204" pitchFamily="34" charset="-128"/>
                          <a:ea typeface="Meiryo" panose="020B0604030504040204" pitchFamily="34" charset="-128"/>
                        </a:rPr>
                        <a:t>大きな数を素因数分解するアルゴリズム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marL="108000" algn="l" fontAlgn="t"/>
                      <a:r>
                        <a:rPr lang="ja-JP" sz="1200" u="none" strike="noStrike">
                          <a:effectLst/>
                          <a:latin typeface="Meiryo" panose="020B0604030504040204" pitchFamily="34" charset="-128"/>
                          <a:ea typeface="Meiryo" panose="020B0604030504040204" pitchFamily="34" charset="-128"/>
                        </a:rPr>
                        <a:t>古典コンピュータでは指数時間が必要な問題を多項式時間で解くことができる。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marL="108000" algn="l" fontAlgn="t"/>
                      <a:r>
                        <a:rPr lang="ja-JP" sz="1200" u="none" strike="noStrike">
                          <a:effectLst/>
                          <a:latin typeface="Meiryo" panose="020B0604030504040204" pitchFamily="34" charset="-128"/>
                          <a:ea typeface="Meiryo" panose="020B0604030504040204" pitchFamily="34" charset="-128"/>
                        </a:rPr>
                        <a:t>RSA暗号などの公開鍵暗号を破る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extLst>
                  <a:ext uri="{0D108BD9-81ED-4DB2-BD59-A6C34878D82A}">
                    <a16:rowId xmlns:a16="http://schemas.microsoft.com/office/drawing/2014/main" val="4224124964"/>
                  </a:ext>
                </a:extLst>
              </a:tr>
              <a:tr h="933459">
                <a:tc>
                  <a:txBody>
                    <a:bodyPr/>
                    <a:lstStyle/>
                    <a:p>
                      <a:pPr algn="ctr" fontAlgn="ctr"/>
                      <a:r>
                        <a:rPr lang="ja-JP" sz="1600" b="1" u="none" strike="noStrike">
                          <a:effectLst/>
                          <a:latin typeface="Meiryo" panose="020B0604030504040204" pitchFamily="34" charset="-128"/>
                          <a:ea typeface="Meiryo" panose="020B0604030504040204" pitchFamily="34" charset="-128"/>
                        </a:rPr>
                        <a:t>量子乱数生成</a:t>
                      </a:r>
                      <a:endParaRPr lang="ja-JP" sz="16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marL="108000" algn="l" fontAlgn="t"/>
                      <a:r>
                        <a:rPr lang="ja-JP" sz="1200" u="none" strike="noStrike">
                          <a:effectLst/>
                          <a:latin typeface="Meiryo" panose="020B0604030504040204" pitchFamily="34" charset="-128"/>
                          <a:ea typeface="Meiryo" panose="020B0604030504040204" pitchFamily="34" charset="-128"/>
                        </a:rPr>
                        <a:t>真にランダムなビット列を生成するアルゴリズム</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marL="108000" algn="l" fontAlgn="t"/>
                      <a:r>
                        <a:rPr lang="ja-JP" sz="1200" u="none" strike="noStrike">
                          <a:effectLst/>
                          <a:latin typeface="Meiryo" panose="020B0604030504040204" pitchFamily="34" charset="-128"/>
                          <a:ea typeface="Meiryo" panose="020B0604030504040204" pitchFamily="34" charset="-128"/>
                        </a:rPr>
                        <a:t>古典コンピュータでは予測可能な疑似乱数しか生成できないが、量子コンピュータでは不確定性原理を利用して予測不可能な真の乱数を生成できる。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marL="108000" algn="l" fontAlgn="t"/>
                      <a:r>
                        <a:rPr lang="ja-JP" sz="1200" u="none" strike="noStrike">
                          <a:effectLst/>
                          <a:latin typeface="Meiryo" panose="020B0604030504040204" pitchFamily="34" charset="-128"/>
                          <a:ea typeface="Meiryo" panose="020B0604030504040204" pitchFamily="34" charset="-128"/>
                        </a:rPr>
                        <a:t>セキュリティや暗号化などに応用</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extLst>
                  <a:ext uri="{0D108BD9-81ED-4DB2-BD59-A6C34878D82A}">
                    <a16:rowId xmlns:a16="http://schemas.microsoft.com/office/drawing/2014/main" val="3211012719"/>
                  </a:ext>
                </a:extLst>
              </a:tr>
              <a:tr h="1152128">
                <a:tc>
                  <a:txBody>
                    <a:bodyPr/>
                    <a:lstStyle/>
                    <a:p>
                      <a:pPr algn="ctr" fontAlgn="ctr"/>
                      <a:r>
                        <a:rPr lang="ja-JP" sz="1600" b="1" u="none" strike="noStrike">
                          <a:effectLst/>
                          <a:latin typeface="Meiryo" panose="020B0604030504040204" pitchFamily="34" charset="-128"/>
                          <a:ea typeface="Meiryo" panose="020B0604030504040204" pitchFamily="34" charset="-128"/>
                        </a:rPr>
                        <a:t>化学シミュレーション</a:t>
                      </a:r>
                      <a:endParaRPr lang="ja-JP" sz="1600" b="1"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nchor="ctr"/>
                </a:tc>
                <a:tc>
                  <a:txBody>
                    <a:bodyPr/>
                    <a:lstStyle/>
                    <a:p>
                      <a:pPr marL="108000" algn="l" fontAlgn="t"/>
                      <a:r>
                        <a:rPr lang="en-US" sz="1200" u="none" strike="noStrike" dirty="0">
                          <a:effectLst/>
                          <a:latin typeface="Meiryo" panose="020B0604030504040204" pitchFamily="34" charset="-128"/>
                          <a:ea typeface="Meiryo" panose="020B0604030504040204" pitchFamily="34" charset="-128"/>
                        </a:rPr>
                        <a:t>分子や原子の電子状態や化学反応をシミュレートするアルゴリズム</a:t>
                      </a:r>
                      <a:endParaRPr lang="ja-JP" sz="1200" b="0" i="0" u="none" strike="noStrike" dirty="0">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marL="108000" algn="l" fontAlgn="t"/>
                      <a:r>
                        <a:rPr lang="ja-JP" sz="1200" u="none" strike="noStrike">
                          <a:effectLst/>
                          <a:latin typeface="Meiryo" panose="020B0604030504040204" pitchFamily="34" charset="-128"/>
                          <a:ea typeface="Meiryo" panose="020B0604030504040204" pitchFamily="34" charset="-128"/>
                        </a:rPr>
                        <a:t>古典コンピュータでは計算負荷やメモリ容量の制約から高精度のシミュレーションが困難だが、量子コンピュータでは自然界の物理法則を直接利用して効率的にシミュレートできる。</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tc>
                  <a:txBody>
                    <a:bodyPr/>
                    <a:lstStyle/>
                    <a:p>
                      <a:pPr marL="108000" algn="l" fontAlgn="t"/>
                      <a:r>
                        <a:rPr lang="ja-JP" sz="1200" u="none" strike="noStrike">
                          <a:effectLst/>
                          <a:latin typeface="Meiryo" panose="020B0604030504040204" pitchFamily="34" charset="-128"/>
                          <a:ea typeface="Meiryo" panose="020B0604030504040204" pitchFamily="34" charset="-128"/>
                        </a:rPr>
                        <a:t>新薬開発や触媒設計などに応用</a:t>
                      </a:r>
                      <a:endParaRPr lang="ja-JP" sz="1200" b="0" i="0" u="none" strike="noStrike">
                        <a:solidFill>
                          <a:srgbClr val="000000"/>
                        </a:solidFill>
                        <a:effectLst/>
                        <a:latin typeface="Meiryo" panose="020B0604030504040204" pitchFamily="34" charset="-128"/>
                        <a:ea typeface="Meiryo" panose="020B0604030504040204" pitchFamily="34" charset="-128"/>
                      </a:endParaRPr>
                    </a:p>
                  </a:txBody>
                  <a:tcPr marL="7279" marR="7279" marT="7279" marB="0"/>
                </a:tc>
                <a:extLst>
                  <a:ext uri="{0D108BD9-81ED-4DB2-BD59-A6C34878D82A}">
                    <a16:rowId xmlns:a16="http://schemas.microsoft.com/office/drawing/2014/main" val="3061293634"/>
                  </a:ext>
                </a:extLst>
              </a:tr>
            </a:tbl>
          </a:graphicData>
        </a:graphic>
      </p:graphicFrame>
    </p:spTree>
    <p:extLst>
      <p:ext uri="{BB962C8B-B14F-4D97-AF65-F5344CB8AC3E}">
        <p14:creationId xmlns:p14="http://schemas.microsoft.com/office/powerpoint/2010/main" val="116044049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量子コンピュータの課題と</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これから</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3604194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7C080E-1918-C1DB-4D1F-7F8A212FFEA9}"/>
              </a:ext>
            </a:extLst>
          </p:cNvPr>
          <p:cNvSpPr>
            <a:spLocks noGrp="1"/>
          </p:cNvSpPr>
          <p:nvPr>
            <p:ph type="title"/>
          </p:nvPr>
        </p:nvSpPr>
        <p:spPr/>
        <p:txBody>
          <a:bodyPr/>
          <a:lstStyle/>
          <a:p>
            <a:r>
              <a:rPr kumimoji="1" lang="ja-JP" altLang="en-US"/>
              <a:t>量子コンピュータの課題</a:t>
            </a:r>
            <a:endParaRPr kumimoji="1" lang="ja-JP" altLang="en-US" dirty="0"/>
          </a:p>
        </p:txBody>
      </p:sp>
      <p:pic>
        <p:nvPicPr>
          <p:cNvPr id="6146" name="Picture 2">
            <a:extLst>
              <a:ext uri="{FF2B5EF4-FFF2-40B4-BE49-F238E27FC236}">
                <a16:creationId xmlns:a16="http://schemas.microsoft.com/office/drawing/2014/main" id="{CFE2F7E8-C233-24FC-8CFC-62ECC8C251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7"/>
          <a:stretch>
            <a:fillRect/>
          </a:stretch>
        </p:blipFill>
        <p:spPr bwMode="auto">
          <a:xfrm>
            <a:off x="609600" y="767254"/>
            <a:ext cx="7924800" cy="582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12809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72EEB3-6DA6-1945-9BC5-4B6BF805A67F}"/>
              </a:ext>
            </a:extLst>
          </p:cNvPr>
          <p:cNvSpPr>
            <a:spLocks noGrp="1"/>
          </p:cNvSpPr>
          <p:nvPr>
            <p:ph type="title"/>
          </p:nvPr>
        </p:nvSpPr>
        <p:spPr/>
        <p:txBody>
          <a:bodyPr/>
          <a:lstStyle/>
          <a:p>
            <a:r>
              <a:rPr lang="ja-JP" altLang="en-US"/>
              <a:t>量子コンピュータの課題</a:t>
            </a:r>
            <a:r>
              <a:rPr lang="en-US" altLang="ja-JP" dirty="0"/>
              <a:t>/</a:t>
            </a:r>
            <a:r>
              <a:rPr lang="ja-JP" altLang="en-US"/>
              <a:t>デ</a:t>
            </a:r>
            <a:r>
              <a:rPr kumimoji="1" lang="ja-JP" altLang="en-US"/>
              <a:t>コヒーレンス状態</a:t>
            </a:r>
          </a:p>
        </p:txBody>
      </p:sp>
      <p:sp>
        <p:nvSpPr>
          <p:cNvPr id="6" name="楕円 7">
            <a:extLst>
              <a:ext uri="{FF2B5EF4-FFF2-40B4-BE49-F238E27FC236}">
                <a16:creationId xmlns:a16="http://schemas.microsoft.com/office/drawing/2014/main" id="{E6ED10B6-29EC-D943-9BA9-84DA0826E53A}"/>
              </a:ext>
            </a:extLst>
          </p:cNvPr>
          <p:cNvSpPr/>
          <p:nvPr/>
        </p:nvSpPr>
        <p:spPr>
          <a:xfrm>
            <a:off x="1728243" y="3235850"/>
            <a:ext cx="1791729" cy="1791729"/>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43620862-E911-6C46-B95F-468C8292B6E4}"/>
              </a:ext>
            </a:extLst>
          </p:cNvPr>
          <p:cNvSpPr/>
          <p:nvPr/>
        </p:nvSpPr>
        <p:spPr>
          <a:xfrm>
            <a:off x="1722760" y="3235850"/>
            <a:ext cx="1791729" cy="179172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1</a:t>
            </a:r>
            <a:endParaRPr kumimoji="1" lang="ja-JP" altLang="en-US" sz="11500" dirty="0">
              <a:solidFill>
                <a:srgbClr val="FFFFFF"/>
              </a:solidFill>
              <a:latin typeface="+mj-lt"/>
              <a:ea typeface="+mj-ea"/>
              <a:cs typeface="ＭＳ Ｐゴシック"/>
            </a:endParaRPr>
          </a:p>
        </p:txBody>
      </p:sp>
      <p:sp>
        <p:nvSpPr>
          <p:cNvPr id="9" name="テキスト ボックス 8">
            <a:extLst>
              <a:ext uri="{FF2B5EF4-FFF2-40B4-BE49-F238E27FC236}">
                <a16:creationId xmlns:a16="http://schemas.microsoft.com/office/drawing/2014/main" id="{EDADA9DF-1299-6945-BEC4-BA58B4AFDB81}"/>
              </a:ext>
            </a:extLst>
          </p:cNvPr>
          <p:cNvSpPr txBox="1"/>
          <p:nvPr/>
        </p:nvSpPr>
        <p:spPr>
          <a:xfrm>
            <a:off x="261634" y="975448"/>
            <a:ext cx="8620732" cy="369332"/>
          </a:xfrm>
          <a:prstGeom prst="rect">
            <a:avLst/>
          </a:prstGeom>
          <a:noFill/>
        </p:spPr>
        <p:txBody>
          <a:bodyPr wrap="square" rtlCol="0">
            <a:spAutoFit/>
          </a:bodyPr>
          <a:lstStyle/>
          <a:p>
            <a:pPr algn="ctr"/>
            <a:r>
              <a:rPr kumimoji="1" lang="ja-JP" altLang="en-US">
                <a:solidFill>
                  <a:schemeClr val="tx2"/>
                </a:solidFill>
                <a:latin typeface="Meiryo" panose="020B0604030504040204" pitchFamily="34" charset="-128"/>
                <a:ea typeface="Meiryo" panose="020B0604030504040204" pitchFamily="34" charset="-128"/>
              </a:rPr>
              <a:t>量子状態（重ね合わせ状態など）を思い通り、正確に制御することは難しい。</a:t>
            </a:r>
            <a:endParaRPr kumimoji="1" lang="ja-JP" altLang="en-US" dirty="0">
              <a:solidFill>
                <a:schemeClr val="tx2"/>
              </a:solidFill>
              <a:latin typeface="Meiryo" panose="020B0604030504040204" pitchFamily="34" charset="-128"/>
              <a:ea typeface="Meiryo" panose="020B0604030504040204" pitchFamily="34" charset="-128"/>
            </a:endParaRPr>
          </a:p>
        </p:txBody>
      </p:sp>
      <p:grpSp>
        <p:nvGrpSpPr>
          <p:cNvPr id="8" name="グループ化 7">
            <a:extLst>
              <a:ext uri="{FF2B5EF4-FFF2-40B4-BE49-F238E27FC236}">
                <a16:creationId xmlns:a16="http://schemas.microsoft.com/office/drawing/2014/main" id="{A20484C9-F5FF-7842-AE22-F06A8065E619}"/>
              </a:ext>
            </a:extLst>
          </p:cNvPr>
          <p:cNvGrpSpPr/>
          <p:nvPr/>
        </p:nvGrpSpPr>
        <p:grpSpPr>
          <a:xfrm>
            <a:off x="3514489" y="1693137"/>
            <a:ext cx="5640249" cy="4523133"/>
            <a:chOff x="3514489" y="1570162"/>
            <a:chExt cx="5640249" cy="4523133"/>
          </a:xfrm>
        </p:grpSpPr>
        <p:sp>
          <p:nvSpPr>
            <p:cNvPr id="4" name="楕円 2">
              <a:extLst>
                <a:ext uri="{FF2B5EF4-FFF2-40B4-BE49-F238E27FC236}">
                  <a16:creationId xmlns:a16="http://schemas.microsoft.com/office/drawing/2014/main" id="{1E0A89FE-6398-B54C-A36A-A45A6E75F1EB}"/>
                </a:ext>
              </a:extLst>
            </p:cNvPr>
            <p:cNvSpPr/>
            <p:nvPr/>
          </p:nvSpPr>
          <p:spPr>
            <a:xfrm>
              <a:off x="6443284" y="2217010"/>
              <a:ext cx="1791729" cy="1791729"/>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5" name="楕円 3">
              <a:extLst>
                <a:ext uri="{FF2B5EF4-FFF2-40B4-BE49-F238E27FC236}">
                  <a16:creationId xmlns:a16="http://schemas.microsoft.com/office/drawing/2014/main" id="{43FEB6B4-5119-224B-BA0E-7D75A998F0ED}"/>
                </a:ext>
              </a:extLst>
            </p:cNvPr>
            <p:cNvSpPr/>
            <p:nvPr/>
          </p:nvSpPr>
          <p:spPr>
            <a:xfrm>
              <a:off x="6443284" y="4301566"/>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1</a:t>
              </a:r>
              <a:endParaRPr kumimoji="1" lang="ja-JP" altLang="en-US" sz="11500">
                <a:solidFill>
                  <a:srgbClr val="FFFFFF"/>
                </a:solidFill>
                <a:latin typeface="+mj-lt"/>
                <a:ea typeface="+mj-ea"/>
                <a:cs typeface="ＭＳ Ｐゴシック"/>
              </a:endParaRPr>
            </a:p>
          </p:txBody>
        </p:sp>
        <p:cxnSp>
          <p:nvCxnSpPr>
            <p:cNvPr id="12" name="直線矢印コネクタ 11">
              <a:extLst>
                <a:ext uri="{FF2B5EF4-FFF2-40B4-BE49-F238E27FC236}">
                  <a16:creationId xmlns:a16="http://schemas.microsoft.com/office/drawing/2014/main" id="{68344EB1-5567-344E-A01E-DDA69D3E88CD}"/>
                </a:ext>
              </a:extLst>
            </p:cNvPr>
            <p:cNvCxnSpPr>
              <a:cxnSpLocks/>
              <a:stCxn id="7" idx="6"/>
              <a:endCxn id="4" idx="2"/>
            </p:cNvCxnSpPr>
            <p:nvPr/>
          </p:nvCxnSpPr>
          <p:spPr>
            <a:xfrm flipV="1">
              <a:off x="3514489" y="3112875"/>
              <a:ext cx="2928795" cy="912694"/>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3013D04C-A680-7448-8E3F-EF6E36978ACB}"/>
                </a:ext>
              </a:extLst>
            </p:cNvPr>
            <p:cNvCxnSpPr>
              <a:cxnSpLocks/>
              <a:stCxn id="7" idx="6"/>
              <a:endCxn id="5" idx="2"/>
            </p:cNvCxnSpPr>
            <p:nvPr/>
          </p:nvCxnSpPr>
          <p:spPr>
            <a:xfrm>
              <a:off x="3514489" y="4025569"/>
              <a:ext cx="2928795" cy="1171862"/>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91AFB099-03F9-1846-B47C-6C6E6123703B}"/>
                </a:ext>
              </a:extLst>
            </p:cNvPr>
            <p:cNvSpPr txBox="1"/>
            <p:nvPr/>
          </p:nvSpPr>
          <p:spPr>
            <a:xfrm>
              <a:off x="5523557" y="1570162"/>
              <a:ext cx="3631181" cy="646331"/>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量子状態の崩壊</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（デコヒーレンス状態）</a:t>
              </a:r>
              <a:endParaRPr kumimoji="1" lang="ja-JP" altLang="en-US" dirty="0">
                <a:solidFill>
                  <a:srgbClr val="0070C0"/>
                </a:solidFill>
                <a:latin typeface="Meiryo" panose="020B0604030504040204" pitchFamily="34" charset="-128"/>
                <a:ea typeface="Meiryo" panose="020B0604030504040204" pitchFamily="34" charset="-128"/>
              </a:endParaRPr>
            </a:p>
          </p:txBody>
        </p:sp>
      </p:grpSp>
      <p:grpSp>
        <p:nvGrpSpPr>
          <p:cNvPr id="14" name="グループ化 13">
            <a:extLst>
              <a:ext uri="{FF2B5EF4-FFF2-40B4-BE49-F238E27FC236}">
                <a16:creationId xmlns:a16="http://schemas.microsoft.com/office/drawing/2014/main" id="{4DC2834A-7519-504A-8D3C-9D63C98C81EB}"/>
              </a:ext>
            </a:extLst>
          </p:cNvPr>
          <p:cNvGrpSpPr/>
          <p:nvPr/>
        </p:nvGrpSpPr>
        <p:grpSpPr>
          <a:xfrm>
            <a:off x="514632" y="1655842"/>
            <a:ext cx="4418532" cy="1581649"/>
            <a:chOff x="611560" y="1532867"/>
            <a:chExt cx="4418532" cy="1581649"/>
          </a:xfrm>
        </p:grpSpPr>
        <p:sp>
          <p:nvSpPr>
            <p:cNvPr id="53" name="三角形 52">
              <a:extLst>
                <a:ext uri="{FF2B5EF4-FFF2-40B4-BE49-F238E27FC236}">
                  <a16:creationId xmlns:a16="http://schemas.microsoft.com/office/drawing/2014/main" id="{0C3F76C2-8674-D941-AC34-0AFA95544214}"/>
                </a:ext>
              </a:extLst>
            </p:cNvPr>
            <p:cNvSpPr/>
            <p:nvPr/>
          </p:nvSpPr>
          <p:spPr>
            <a:xfrm flipV="1">
              <a:off x="697832" y="2268117"/>
              <a:ext cx="4065135" cy="846399"/>
            </a:xfrm>
            <a:prstGeom prst="triangle">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F394A51B-60DA-B04F-BF62-7FAEE3604A3B}"/>
                </a:ext>
              </a:extLst>
            </p:cNvPr>
            <p:cNvGrpSpPr/>
            <p:nvPr/>
          </p:nvGrpSpPr>
          <p:grpSpPr>
            <a:xfrm>
              <a:off x="611560" y="1532867"/>
              <a:ext cx="4418532" cy="850069"/>
              <a:chOff x="611560" y="1532867"/>
              <a:chExt cx="4418532" cy="850069"/>
            </a:xfrm>
          </p:grpSpPr>
          <p:pic>
            <p:nvPicPr>
              <p:cNvPr id="50" name="図 49">
                <a:extLst>
                  <a:ext uri="{FF2B5EF4-FFF2-40B4-BE49-F238E27FC236}">
                    <a16:creationId xmlns:a16="http://schemas.microsoft.com/office/drawing/2014/main" id="{15A50FFD-05B1-D545-AE36-487348B04F8B}"/>
                  </a:ext>
                </a:extLst>
              </p:cNvPr>
              <p:cNvPicPr>
                <a:picLocks noChangeAspect="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11560" y="1532867"/>
                <a:ext cx="850069" cy="850069"/>
              </a:xfrm>
              <a:prstGeom prst="rect">
                <a:avLst/>
              </a:prstGeom>
            </p:spPr>
          </p:pic>
          <p:sp>
            <p:nvSpPr>
              <p:cNvPr id="52" name="テキスト ボックス 51">
                <a:extLst>
                  <a:ext uri="{FF2B5EF4-FFF2-40B4-BE49-F238E27FC236}">
                    <a16:creationId xmlns:a16="http://schemas.microsoft.com/office/drawing/2014/main" id="{BF2255B0-F7C4-0A4A-B454-4528F49933DC}"/>
                  </a:ext>
                </a:extLst>
              </p:cNvPr>
              <p:cNvSpPr txBox="1"/>
              <p:nvPr/>
            </p:nvSpPr>
            <p:spPr>
              <a:xfrm>
                <a:off x="1398911" y="1688661"/>
                <a:ext cx="3631181" cy="646331"/>
              </a:xfrm>
              <a:prstGeom prst="rect">
                <a:avLst/>
              </a:prstGeom>
              <a:noFill/>
            </p:spPr>
            <p:txBody>
              <a:bodyPr wrap="square" rtlCol="0">
                <a:spAutoFit/>
              </a:bodyPr>
              <a:lstStyle/>
              <a:p>
                <a:r>
                  <a:rPr kumimoji="1" lang="ja-JP" altLang="en-US">
                    <a:solidFill>
                      <a:srgbClr val="00B0F0"/>
                    </a:solidFill>
                    <a:latin typeface="Meiryo" panose="020B0604030504040204" pitchFamily="34" charset="-128"/>
                    <a:ea typeface="Meiryo" panose="020B0604030504040204" pitchFamily="34" charset="-128"/>
                  </a:rPr>
                  <a:t>絶対</a:t>
                </a:r>
                <a:r>
                  <a:rPr kumimoji="1" lang="en-US" altLang="ja-JP" dirty="0">
                    <a:solidFill>
                      <a:srgbClr val="00B0F0"/>
                    </a:solidFill>
                    <a:latin typeface="Meiryo" panose="020B0604030504040204" pitchFamily="34" charset="-128"/>
                    <a:ea typeface="Meiryo" panose="020B0604030504040204" pitchFamily="34" charset="-128"/>
                  </a:rPr>
                  <a:t>0</a:t>
                </a:r>
                <a:r>
                  <a:rPr kumimoji="1" lang="ja-JP" altLang="en-US">
                    <a:solidFill>
                      <a:srgbClr val="00B0F0"/>
                    </a:solidFill>
                    <a:latin typeface="Meiryo" panose="020B0604030504040204" pitchFamily="34" charset="-128"/>
                    <a:ea typeface="Meiryo" panose="020B0604030504040204" pitchFamily="34" charset="-128"/>
                  </a:rPr>
                  <a:t>度に近づけて、</a:t>
                </a:r>
                <a:endParaRPr kumimoji="1" lang="en-US" altLang="ja-JP" dirty="0">
                  <a:solidFill>
                    <a:srgbClr val="00B0F0"/>
                  </a:solidFill>
                  <a:latin typeface="Meiryo" panose="020B0604030504040204" pitchFamily="34" charset="-128"/>
                  <a:ea typeface="Meiryo" panose="020B0604030504040204" pitchFamily="34" charset="-128"/>
                </a:endParaRPr>
              </a:p>
              <a:p>
                <a:r>
                  <a:rPr kumimoji="1" lang="ja-JP" altLang="en-US">
                    <a:solidFill>
                      <a:srgbClr val="00B0F0"/>
                    </a:solidFill>
                    <a:latin typeface="Meiryo" panose="020B0604030504040204" pitchFamily="34" charset="-128"/>
                    <a:ea typeface="Meiryo" panose="020B0604030504040204" pitchFamily="34" charset="-128"/>
                  </a:rPr>
                  <a:t>電子や原子の動きを減少させる</a:t>
                </a:r>
                <a:endParaRPr kumimoji="1" lang="ja-JP" altLang="en-US" dirty="0">
                  <a:solidFill>
                    <a:srgbClr val="00B0F0"/>
                  </a:solidFill>
                  <a:latin typeface="Meiryo" panose="020B0604030504040204" pitchFamily="34" charset="-128"/>
                  <a:ea typeface="Meiryo" panose="020B0604030504040204" pitchFamily="34" charset="-128"/>
                </a:endParaRPr>
              </a:p>
            </p:txBody>
          </p:sp>
        </p:grpSp>
      </p:grpSp>
      <p:sp>
        <p:nvSpPr>
          <p:cNvPr id="17" name="テキスト ボックス 16">
            <a:extLst>
              <a:ext uri="{FF2B5EF4-FFF2-40B4-BE49-F238E27FC236}">
                <a16:creationId xmlns:a16="http://schemas.microsoft.com/office/drawing/2014/main" id="{16494E5B-52D7-7348-B903-75347E1992C3}"/>
              </a:ext>
            </a:extLst>
          </p:cNvPr>
          <p:cNvSpPr txBox="1"/>
          <p:nvPr/>
        </p:nvSpPr>
        <p:spPr>
          <a:xfrm>
            <a:off x="808516" y="2591900"/>
            <a:ext cx="3631181" cy="646331"/>
          </a:xfrm>
          <a:prstGeom prst="rect">
            <a:avLst/>
          </a:prstGeom>
          <a:noFill/>
        </p:spPr>
        <p:txBody>
          <a:bodyPr wrap="square" rtlCol="0">
            <a:spAutoFit/>
          </a:bodyPr>
          <a:lstStyle/>
          <a:p>
            <a:pPr algn="ctr"/>
            <a:r>
              <a:rPr kumimoji="1" lang="ja-JP" altLang="en-US">
                <a:solidFill>
                  <a:schemeClr val="tx2"/>
                </a:solidFill>
                <a:latin typeface="Meiryo" panose="020B0604030504040204" pitchFamily="34" charset="-128"/>
                <a:ea typeface="Meiryo" panose="020B0604030504040204" pitchFamily="34" charset="-128"/>
              </a:rPr>
              <a:t>量子状態</a:t>
            </a:r>
            <a:endParaRPr kumimoji="1" lang="en-US" altLang="ja-JP" dirty="0">
              <a:solidFill>
                <a:schemeClr val="tx2"/>
              </a:solidFill>
              <a:latin typeface="Meiryo" panose="020B0604030504040204" pitchFamily="34" charset="-128"/>
              <a:ea typeface="Meiryo" panose="020B0604030504040204" pitchFamily="34" charset="-128"/>
            </a:endParaRPr>
          </a:p>
          <a:p>
            <a:pPr algn="ctr"/>
            <a:r>
              <a:rPr kumimoji="1" lang="ja-JP" altLang="en-US">
                <a:solidFill>
                  <a:schemeClr val="tx2"/>
                </a:solidFill>
                <a:latin typeface="Meiryo" panose="020B0604030504040204" pitchFamily="34" charset="-128"/>
                <a:ea typeface="Meiryo" panose="020B0604030504040204" pitchFamily="34" charset="-128"/>
              </a:rPr>
              <a:t>（コヒーレンス状態）</a:t>
            </a:r>
            <a:endParaRPr kumimoji="1" lang="ja-JP" altLang="en-US" dirty="0">
              <a:solidFill>
                <a:schemeClr val="tx2"/>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FAB71F29-4E1C-460F-93BE-6C0EAF524A9F}"/>
              </a:ext>
            </a:extLst>
          </p:cNvPr>
          <p:cNvSpPr txBox="1"/>
          <p:nvPr/>
        </p:nvSpPr>
        <p:spPr>
          <a:xfrm>
            <a:off x="230400" y="5583672"/>
            <a:ext cx="5402252" cy="369332"/>
          </a:xfrm>
          <a:prstGeom prst="rect">
            <a:avLst/>
          </a:prstGeom>
          <a:noFill/>
        </p:spPr>
        <p:txBody>
          <a:bodyPr wrap="square" rtlCol="0">
            <a:spAutoFit/>
          </a:bodyPr>
          <a:lstStyle/>
          <a:p>
            <a:pPr algn="r"/>
            <a:r>
              <a:rPr kumimoji="1" lang="ja-JP" altLang="en-US">
                <a:solidFill>
                  <a:srgbClr val="FF0000"/>
                </a:solidFill>
                <a:latin typeface="Meiryo" panose="020B0604030504040204" pitchFamily="34" charset="-128"/>
                <a:ea typeface="Meiryo" panose="020B0604030504040204" pitchFamily="34" charset="-128"/>
              </a:rPr>
              <a:t>ごくわずかな外部からの影響で</a:t>
            </a:r>
            <a:r>
              <a:rPr lang="ja-JP" altLang="en-US">
                <a:solidFill>
                  <a:srgbClr val="FF0000"/>
                </a:solidFill>
                <a:latin typeface="Meiryo" panose="020B0604030504040204" pitchFamily="34" charset="-128"/>
                <a:ea typeface="Meiryo" panose="020B0604030504040204" pitchFamily="34" charset="-128"/>
              </a:rPr>
              <a:t>量子状態が崩壊</a:t>
            </a:r>
            <a:endParaRPr kumimoji="1" lang="ja-JP" altLang="en-US" dirty="0">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71877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Effect transition="in" filter="fad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7"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E270FD-C414-4A46-AEB8-9F387C41543D}"/>
              </a:ext>
            </a:extLst>
          </p:cNvPr>
          <p:cNvSpPr>
            <a:spLocks noGrp="1"/>
          </p:cNvSpPr>
          <p:nvPr>
            <p:ph type="title"/>
          </p:nvPr>
        </p:nvSpPr>
        <p:spPr>
          <a:xfrm>
            <a:off x="230400" y="266400"/>
            <a:ext cx="8686800" cy="416221"/>
          </a:xfrm>
        </p:spPr>
        <p:txBody>
          <a:bodyPr/>
          <a:lstStyle/>
          <a:p>
            <a:r>
              <a:rPr lang="ja-JP" altLang="en-US" dirty="0"/>
              <a:t>量子コンピュータの課題</a:t>
            </a:r>
            <a:r>
              <a:rPr lang="en-US" altLang="ja-JP" dirty="0"/>
              <a:t>/</a:t>
            </a:r>
            <a:r>
              <a:rPr lang="ja-JP" altLang="en-US" dirty="0"/>
              <a:t>原子・分子の動きを停止</a:t>
            </a:r>
          </a:p>
        </p:txBody>
      </p:sp>
      <p:pic>
        <p:nvPicPr>
          <p:cNvPr id="4" name="図 3">
            <a:extLst>
              <a:ext uri="{FF2B5EF4-FFF2-40B4-BE49-F238E27FC236}">
                <a16:creationId xmlns:a16="http://schemas.microsoft.com/office/drawing/2014/main" id="{074542A7-727E-5B4D-9B94-B9967461FCB9}"/>
              </a:ext>
            </a:extLst>
          </p:cNvPr>
          <p:cNvPicPr>
            <a:picLocks noChangeAspect="1"/>
          </p:cNvPicPr>
          <p:nvPr/>
        </p:nvPicPr>
        <p:blipFill>
          <a:blip r:embed="rId2"/>
          <a:stretch>
            <a:fillRect/>
          </a:stretch>
        </p:blipFill>
        <p:spPr>
          <a:xfrm>
            <a:off x="857532" y="2517008"/>
            <a:ext cx="7518400" cy="3073400"/>
          </a:xfrm>
          <a:prstGeom prst="rect">
            <a:avLst/>
          </a:prstGeom>
        </p:spPr>
      </p:pic>
      <p:sp>
        <p:nvSpPr>
          <p:cNvPr id="5" name="正方形/長方形 4">
            <a:extLst>
              <a:ext uri="{FF2B5EF4-FFF2-40B4-BE49-F238E27FC236}">
                <a16:creationId xmlns:a16="http://schemas.microsoft.com/office/drawing/2014/main" id="{5553C66A-F99C-B844-B39F-2DAEAFE19263}"/>
              </a:ext>
            </a:extLst>
          </p:cNvPr>
          <p:cNvSpPr/>
          <p:nvPr/>
        </p:nvSpPr>
        <p:spPr>
          <a:xfrm>
            <a:off x="857532" y="1048101"/>
            <a:ext cx="7518400" cy="830997"/>
          </a:xfrm>
          <a:prstGeom prst="rect">
            <a:avLst/>
          </a:prstGeom>
        </p:spPr>
        <p:txBody>
          <a:bodyPr wrap="square">
            <a:spAutoFit/>
          </a:bodyPr>
          <a:lstStyle/>
          <a:p>
            <a:r>
              <a:rPr lang="ja-JP" altLang="en-US" sz="1600">
                <a:solidFill>
                  <a:srgbClr val="555555"/>
                </a:solidFill>
                <a:latin typeface="Meiryo" panose="020B0604030504040204" pitchFamily="34" charset="-128"/>
                <a:ea typeface="Meiryo" panose="020B0604030504040204" pitchFamily="34" charset="-128"/>
              </a:rPr>
              <a:t>量子計算が終了するまでの間、</a:t>
            </a:r>
            <a:r>
              <a:rPr lang="en" altLang="ja-JP" sz="1600" dirty="0">
                <a:solidFill>
                  <a:srgbClr val="555555"/>
                </a:solidFill>
                <a:latin typeface="Meiryo" panose="020B0604030504040204" pitchFamily="34" charset="-128"/>
                <a:ea typeface="Meiryo" panose="020B0604030504040204" pitchFamily="34" charset="-128"/>
              </a:rPr>
              <a:t>Qubit </a:t>
            </a:r>
            <a:r>
              <a:rPr lang="ja-JP" altLang="en-US" sz="1600">
                <a:solidFill>
                  <a:srgbClr val="555555"/>
                </a:solidFill>
                <a:latin typeface="Meiryo" panose="020B0604030504040204" pitchFamily="34" charset="-128"/>
                <a:ea typeface="Meiryo" panose="020B0604030504040204" pitchFamily="34" charset="-128"/>
              </a:rPr>
              <a:t>を安定させなくてはならない。そのためには、絶対ゼロ度 </a:t>
            </a:r>
            <a:r>
              <a:rPr lang="en-US" altLang="ja-JP" sz="1600" dirty="0">
                <a:solidFill>
                  <a:srgbClr val="555555"/>
                </a:solidFill>
                <a:latin typeface="Meiryo" panose="020B0604030504040204" pitchFamily="34" charset="-128"/>
                <a:ea typeface="Meiryo" panose="020B0604030504040204" pitchFamily="34" charset="-128"/>
              </a:rPr>
              <a:t>(0°</a:t>
            </a:r>
            <a:r>
              <a:rPr lang="en" altLang="ja-JP" sz="1600" dirty="0">
                <a:solidFill>
                  <a:srgbClr val="555555"/>
                </a:solidFill>
                <a:latin typeface="Meiryo" panose="020B0604030504040204" pitchFamily="34" charset="-128"/>
                <a:ea typeface="Meiryo" panose="020B0604030504040204" pitchFamily="34" charset="-128"/>
              </a:rPr>
              <a:t>K / -459.67°F / -273.15°C) </a:t>
            </a:r>
            <a:r>
              <a:rPr lang="ja-JP" altLang="en-US" sz="1600">
                <a:solidFill>
                  <a:srgbClr val="555555"/>
                </a:solidFill>
                <a:latin typeface="Meiryo" panose="020B0604030504040204" pitchFamily="34" charset="-128"/>
                <a:ea typeface="Meiryo" panose="020B0604030504040204" pitchFamily="34" charset="-128"/>
              </a:rPr>
              <a:t>に限りなく近づけて熱や動きを可能な限り押さえ込んだ理想的な状態に近づける必要がある。</a:t>
            </a:r>
            <a:endParaRPr lang="ja-JP" altLang="en-US" sz="1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4014040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23308B90-8F31-E412-037F-979E4A15E381}"/>
              </a:ext>
            </a:extLst>
          </p:cNvPr>
          <p:cNvSpPr/>
          <p:nvPr/>
        </p:nvSpPr>
        <p:spPr>
          <a:xfrm>
            <a:off x="905375" y="3471264"/>
            <a:ext cx="7358394" cy="2955923"/>
          </a:xfrm>
          <a:prstGeom prst="rect">
            <a:avLst/>
          </a:prstGeom>
          <a:solidFill>
            <a:schemeClr val="accent5">
              <a:lumMod val="20000"/>
              <a:lumOff val="80000"/>
            </a:schemeClr>
          </a:solidFill>
          <a:ln>
            <a:solidFill>
              <a:srgbClr val="0432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DDC4A46B-9601-4D6F-DEF3-C8153C81E92F}"/>
              </a:ext>
            </a:extLst>
          </p:cNvPr>
          <p:cNvSpPr/>
          <p:nvPr/>
        </p:nvSpPr>
        <p:spPr>
          <a:xfrm>
            <a:off x="899592" y="1443171"/>
            <a:ext cx="7344816" cy="1908029"/>
          </a:xfrm>
          <a:prstGeom prst="rect">
            <a:avLst/>
          </a:prstGeom>
          <a:solidFill>
            <a:schemeClr val="accent3">
              <a:lumMod val="20000"/>
              <a:lumOff val="80000"/>
            </a:schemeClr>
          </a:solidFill>
          <a:ln>
            <a:solidFill>
              <a:schemeClr val="accent3">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B7C080E-1918-C1DB-4D1F-7F8A212FFEA9}"/>
              </a:ext>
            </a:extLst>
          </p:cNvPr>
          <p:cNvSpPr>
            <a:spLocks noGrp="1"/>
          </p:cNvSpPr>
          <p:nvPr>
            <p:ph type="title"/>
          </p:nvPr>
        </p:nvSpPr>
        <p:spPr/>
        <p:txBody>
          <a:bodyPr/>
          <a:lstStyle/>
          <a:p>
            <a:r>
              <a:rPr kumimoji="1" lang="ja-JP" altLang="en-US" dirty="0"/>
              <a:t>量子誤り訂正</a:t>
            </a:r>
          </a:p>
        </p:txBody>
      </p:sp>
      <p:sp>
        <p:nvSpPr>
          <p:cNvPr id="4" name="テキスト ボックス 3">
            <a:extLst>
              <a:ext uri="{FF2B5EF4-FFF2-40B4-BE49-F238E27FC236}">
                <a16:creationId xmlns:a16="http://schemas.microsoft.com/office/drawing/2014/main" id="{01CF3B16-BB8D-51B6-9BB5-A70B353A3233}"/>
              </a:ext>
            </a:extLst>
          </p:cNvPr>
          <p:cNvSpPr txBox="1"/>
          <p:nvPr/>
        </p:nvSpPr>
        <p:spPr>
          <a:xfrm>
            <a:off x="1470968" y="2325813"/>
            <a:ext cx="288032" cy="461665"/>
          </a:xfrm>
          <a:prstGeom prst="rect">
            <a:avLst/>
          </a:prstGeom>
          <a:noFill/>
        </p:spPr>
        <p:txBody>
          <a:bodyPr wrap="square" rtlCol="0">
            <a:spAutoFit/>
          </a:bodyPr>
          <a:lstStyle/>
          <a:p>
            <a:r>
              <a:rPr kumimoji="1" lang="en-US" altLang="ja-JP" sz="2400" dirty="0"/>
              <a:t>0</a:t>
            </a:r>
            <a:endParaRPr kumimoji="1" lang="ja-JP" altLang="en-US" sz="2400"/>
          </a:p>
        </p:txBody>
      </p:sp>
      <p:sp>
        <p:nvSpPr>
          <p:cNvPr id="5" name="テキスト ボックス 4">
            <a:extLst>
              <a:ext uri="{FF2B5EF4-FFF2-40B4-BE49-F238E27FC236}">
                <a16:creationId xmlns:a16="http://schemas.microsoft.com/office/drawing/2014/main" id="{BF82E688-9675-7AF1-9388-C2B1FF0FC9DC}"/>
              </a:ext>
            </a:extLst>
          </p:cNvPr>
          <p:cNvSpPr txBox="1"/>
          <p:nvPr/>
        </p:nvSpPr>
        <p:spPr>
          <a:xfrm>
            <a:off x="1470968" y="2725923"/>
            <a:ext cx="288032" cy="461665"/>
          </a:xfrm>
          <a:prstGeom prst="rect">
            <a:avLst/>
          </a:prstGeom>
          <a:noFill/>
        </p:spPr>
        <p:txBody>
          <a:bodyPr wrap="square" rtlCol="0">
            <a:spAutoFit/>
          </a:bodyPr>
          <a:lstStyle/>
          <a:p>
            <a:r>
              <a:rPr kumimoji="1" lang="en-US" altLang="ja-JP" sz="2400" dirty="0"/>
              <a:t>1</a:t>
            </a:r>
            <a:endParaRPr kumimoji="1" lang="ja-JP" altLang="en-US" sz="2400"/>
          </a:p>
        </p:txBody>
      </p:sp>
      <p:sp>
        <p:nvSpPr>
          <p:cNvPr id="6" name="テキスト ボックス 5">
            <a:extLst>
              <a:ext uri="{FF2B5EF4-FFF2-40B4-BE49-F238E27FC236}">
                <a16:creationId xmlns:a16="http://schemas.microsoft.com/office/drawing/2014/main" id="{D4BF131D-CC42-C044-AA8E-20902C7E8EF3}"/>
              </a:ext>
            </a:extLst>
          </p:cNvPr>
          <p:cNvSpPr txBox="1"/>
          <p:nvPr/>
        </p:nvSpPr>
        <p:spPr>
          <a:xfrm>
            <a:off x="2961620" y="2325813"/>
            <a:ext cx="648072" cy="461665"/>
          </a:xfrm>
          <a:prstGeom prst="rect">
            <a:avLst/>
          </a:prstGeom>
          <a:noFill/>
        </p:spPr>
        <p:txBody>
          <a:bodyPr wrap="square" rtlCol="0">
            <a:spAutoFit/>
          </a:bodyPr>
          <a:lstStyle/>
          <a:p>
            <a:r>
              <a:rPr kumimoji="1" lang="en-US" altLang="ja-JP" sz="2400" dirty="0"/>
              <a:t>000</a:t>
            </a:r>
            <a:endParaRPr kumimoji="1" lang="ja-JP" altLang="en-US" sz="2400"/>
          </a:p>
        </p:txBody>
      </p:sp>
      <p:sp>
        <p:nvSpPr>
          <p:cNvPr id="7" name="テキスト ボックス 6">
            <a:extLst>
              <a:ext uri="{FF2B5EF4-FFF2-40B4-BE49-F238E27FC236}">
                <a16:creationId xmlns:a16="http://schemas.microsoft.com/office/drawing/2014/main" id="{8600857E-84C5-CCC4-E05A-0E809F695177}"/>
              </a:ext>
            </a:extLst>
          </p:cNvPr>
          <p:cNvSpPr txBox="1"/>
          <p:nvPr/>
        </p:nvSpPr>
        <p:spPr>
          <a:xfrm>
            <a:off x="2961620" y="2725923"/>
            <a:ext cx="648072" cy="461665"/>
          </a:xfrm>
          <a:prstGeom prst="rect">
            <a:avLst/>
          </a:prstGeom>
          <a:noFill/>
        </p:spPr>
        <p:txBody>
          <a:bodyPr wrap="square" rtlCol="0">
            <a:spAutoFit/>
          </a:bodyPr>
          <a:lstStyle/>
          <a:p>
            <a:r>
              <a:rPr kumimoji="1" lang="en-US" altLang="ja-JP" sz="2400" dirty="0"/>
              <a:t>111</a:t>
            </a:r>
            <a:endParaRPr kumimoji="1" lang="ja-JP" altLang="en-US" sz="2400"/>
          </a:p>
        </p:txBody>
      </p:sp>
      <p:sp>
        <p:nvSpPr>
          <p:cNvPr id="8" name="テキスト ボックス 7">
            <a:extLst>
              <a:ext uri="{FF2B5EF4-FFF2-40B4-BE49-F238E27FC236}">
                <a16:creationId xmlns:a16="http://schemas.microsoft.com/office/drawing/2014/main" id="{E65BF1D4-EA38-BC8F-F86F-A13FA96B806D}"/>
              </a:ext>
            </a:extLst>
          </p:cNvPr>
          <p:cNvSpPr txBox="1"/>
          <p:nvPr/>
        </p:nvSpPr>
        <p:spPr>
          <a:xfrm>
            <a:off x="4427984" y="2338875"/>
            <a:ext cx="648072" cy="461665"/>
          </a:xfrm>
          <a:prstGeom prst="rect">
            <a:avLst/>
          </a:prstGeom>
          <a:noFill/>
        </p:spPr>
        <p:txBody>
          <a:bodyPr wrap="square" rtlCol="0">
            <a:spAutoFit/>
          </a:bodyPr>
          <a:lstStyle/>
          <a:p>
            <a:r>
              <a:rPr kumimoji="1" lang="en-US" altLang="ja-JP" sz="2400" dirty="0"/>
              <a:t>00</a:t>
            </a:r>
            <a:r>
              <a:rPr kumimoji="1" lang="en-US" altLang="ja-JP" sz="2400" dirty="0">
                <a:solidFill>
                  <a:srgbClr val="FF0000"/>
                </a:solidFill>
              </a:rPr>
              <a:t>1</a:t>
            </a:r>
            <a:endParaRPr kumimoji="1" lang="ja-JP" altLang="en-US" sz="2400">
              <a:solidFill>
                <a:srgbClr val="FF0000"/>
              </a:solidFill>
            </a:endParaRPr>
          </a:p>
        </p:txBody>
      </p:sp>
      <p:sp>
        <p:nvSpPr>
          <p:cNvPr id="9" name="テキスト ボックス 8">
            <a:extLst>
              <a:ext uri="{FF2B5EF4-FFF2-40B4-BE49-F238E27FC236}">
                <a16:creationId xmlns:a16="http://schemas.microsoft.com/office/drawing/2014/main" id="{6ED4B3D0-1916-B04B-07BA-3B4007811308}"/>
              </a:ext>
            </a:extLst>
          </p:cNvPr>
          <p:cNvSpPr txBox="1"/>
          <p:nvPr/>
        </p:nvSpPr>
        <p:spPr>
          <a:xfrm>
            <a:off x="4427984" y="2725923"/>
            <a:ext cx="648072" cy="461665"/>
          </a:xfrm>
          <a:prstGeom prst="rect">
            <a:avLst/>
          </a:prstGeom>
          <a:noFill/>
        </p:spPr>
        <p:txBody>
          <a:bodyPr wrap="square" rtlCol="0">
            <a:spAutoFit/>
          </a:bodyPr>
          <a:lstStyle/>
          <a:p>
            <a:r>
              <a:rPr kumimoji="1" lang="en-US" altLang="ja-JP" sz="2400" dirty="0"/>
              <a:t>11</a:t>
            </a:r>
            <a:r>
              <a:rPr kumimoji="1" lang="en-US" altLang="ja-JP" sz="2400" dirty="0">
                <a:solidFill>
                  <a:srgbClr val="FF0000"/>
                </a:solidFill>
              </a:rPr>
              <a:t>0</a:t>
            </a:r>
            <a:endParaRPr kumimoji="1" lang="ja-JP" altLang="en-US" sz="2400">
              <a:solidFill>
                <a:srgbClr val="FF0000"/>
              </a:solidFill>
            </a:endParaRPr>
          </a:p>
        </p:txBody>
      </p:sp>
      <p:sp>
        <p:nvSpPr>
          <p:cNvPr id="10" name="テキスト ボックス 9">
            <a:extLst>
              <a:ext uri="{FF2B5EF4-FFF2-40B4-BE49-F238E27FC236}">
                <a16:creationId xmlns:a16="http://schemas.microsoft.com/office/drawing/2014/main" id="{5F6846AC-4554-2AD8-9A3E-D05C8A5B0F97}"/>
              </a:ext>
            </a:extLst>
          </p:cNvPr>
          <p:cNvSpPr txBox="1"/>
          <p:nvPr/>
        </p:nvSpPr>
        <p:spPr>
          <a:xfrm>
            <a:off x="5076056" y="2325813"/>
            <a:ext cx="648072" cy="461665"/>
          </a:xfrm>
          <a:prstGeom prst="rect">
            <a:avLst/>
          </a:prstGeom>
          <a:noFill/>
        </p:spPr>
        <p:txBody>
          <a:bodyPr wrap="square" rtlCol="0">
            <a:spAutoFit/>
          </a:bodyPr>
          <a:lstStyle/>
          <a:p>
            <a:r>
              <a:rPr kumimoji="1" lang="en-US" altLang="ja-JP" sz="2400" dirty="0"/>
              <a:t>0</a:t>
            </a:r>
            <a:r>
              <a:rPr kumimoji="1" lang="en-US" altLang="ja-JP" sz="2400" dirty="0">
                <a:solidFill>
                  <a:srgbClr val="FF0000"/>
                </a:solidFill>
              </a:rPr>
              <a:t>1</a:t>
            </a:r>
            <a:r>
              <a:rPr kumimoji="1" lang="en-US" altLang="ja-JP" sz="2400" dirty="0"/>
              <a:t>0</a:t>
            </a:r>
            <a:endParaRPr kumimoji="1" lang="ja-JP" altLang="en-US" sz="2400"/>
          </a:p>
        </p:txBody>
      </p:sp>
      <p:sp>
        <p:nvSpPr>
          <p:cNvPr id="11" name="テキスト ボックス 10">
            <a:extLst>
              <a:ext uri="{FF2B5EF4-FFF2-40B4-BE49-F238E27FC236}">
                <a16:creationId xmlns:a16="http://schemas.microsoft.com/office/drawing/2014/main" id="{35E8C167-0E4B-A995-26DD-1FE3E0413498}"/>
              </a:ext>
            </a:extLst>
          </p:cNvPr>
          <p:cNvSpPr txBox="1"/>
          <p:nvPr/>
        </p:nvSpPr>
        <p:spPr>
          <a:xfrm>
            <a:off x="5076056" y="2725923"/>
            <a:ext cx="648072" cy="461665"/>
          </a:xfrm>
          <a:prstGeom prst="rect">
            <a:avLst/>
          </a:prstGeom>
          <a:noFill/>
        </p:spPr>
        <p:txBody>
          <a:bodyPr wrap="square" rtlCol="0">
            <a:spAutoFit/>
          </a:bodyPr>
          <a:lstStyle/>
          <a:p>
            <a:r>
              <a:rPr kumimoji="1" lang="en-US" altLang="ja-JP" sz="2400" dirty="0"/>
              <a:t>1</a:t>
            </a:r>
            <a:r>
              <a:rPr lang="en-US" altLang="ja-JP" sz="2400" dirty="0">
                <a:solidFill>
                  <a:srgbClr val="FF0000"/>
                </a:solidFill>
              </a:rPr>
              <a:t>0</a:t>
            </a:r>
            <a:r>
              <a:rPr kumimoji="1" lang="en-US" altLang="ja-JP" sz="2400" dirty="0"/>
              <a:t>1</a:t>
            </a:r>
            <a:endParaRPr kumimoji="1" lang="ja-JP" altLang="en-US" sz="2400">
              <a:solidFill>
                <a:srgbClr val="FF0000"/>
              </a:solidFill>
            </a:endParaRPr>
          </a:p>
        </p:txBody>
      </p:sp>
      <p:sp>
        <p:nvSpPr>
          <p:cNvPr id="12" name="テキスト ボックス 11">
            <a:extLst>
              <a:ext uri="{FF2B5EF4-FFF2-40B4-BE49-F238E27FC236}">
                <a16:creationId xmlns:a16="http://schemas.microsoft.com/office/drawing/2014/main" id="{6DEADB5B-5E22-192A-76AE-60FF2FAB52A3}"/>
              </a:ext>
            </a:extLst>
          </p:cNvPr>
          <p:cNvSpPr txBox="1"/>
          <p:nvPr/>
        </p:nvSpPr>
        <p:spPr>
          <a:xfrm>
            <a:off x="5724128" y="2325813"/>
            <a:ext cx="648072" cy="461665"/>
          </a:xfrm>
          <a:prstGeom prst="rect">
            <a:avLst/>
          </a:prstGeom>
          <a:noFill/>
        </p:spPr>
        <p:txBody>
          <a:bodyPr wrap="square" rtlCol="0">
            <a:spAutoFit/>
          </a:bodyPr>
          <a:lstStyle/>
          <a:p>
            <a:r>
              <a:rPr lang="en-US" altLang="ja-JP" sz="2400" dirty="0">
                <a:solidFill>
                  <a:srgbClr val="FF0000"/>
                </a:solidFill>
              </a:rPr>
              <a:t>1</a:t>
            </a:r>
            <a:r>
              <a:rPr kumimoji="1" lang="en-US" altLang="ja-JP" sz="2400" dirty="0"/>
              <a:t>00</a:t>
            </a:r>
            <a:endParaRPr kumimoji="1" lang="ja-JP" altLang="en-US" sz="2400"/>
          </a:p>
        </p:txBody>
      </p:sp>
      <p:sp>
        <p:nvSpPr>
          <p:cNvPr id="13" name="テキスト ボックス 12">
            <a:extLst>
              <a:ext uri="{FF2B5EF4-FFF2-40B4-BE49-F238E27FC236}">
                <a16:creationId xmlns:a16="http://schemas.microsoft.com/office/drawing/2014/main" id="{2A778C3A-11B0-6E07-DCE0-205F2028350A}"/>
              </a:ext>
            </a:extLst>
          </p:cNvPr>
          <p:cNvSpPr txBox="1"/>
          <p:nvPr/>
        </p:nvSpPr>
        <p:spPr>
          <a:xfrm>
            <a:off x="5724128" y="2725923"/>
            <a:ext cx="648072" cy="461665"/>
          </a:xfrm>
          <a:prstGeom prst="rect">
            <a:avLst/>
          </a:prstGeom>
          <a:noFill/>
        </p:spPr>
        <p:txBody>
          <a:bodyPr wrap="square" rtlCol="0">
            <a:spAutoFit/>
          </a:bodyPr>
          <a:lstStyle/>
          <a:p>
            <a:r>
              <a:rPr lang="en-US" altLang="ja-JP" sz="2400" dirty="0">
                <a:solidFill>
                  <a:srgbClr val="FF0000"/>
                </a:solidFill>
              </a:rPr>
              <a:t>0</a:t>
            </a:r>
            <a:r>
              <a:rPr kumimoji="1" lang="en-US" altLang="ja-JP" sz="2400" dirty="0"/>
              <a:t>11</a:t>
            </a:r>
            <a:endParaRPr kumimoji="1" lang="ja-JP" altLang="en-US" sz="2400"/>
          </a:p>
        </p:txBody>
      </p:sp>
      <p:sp>
        <p:nvSpPr>
          <p:cNvPr id="14" name="テキスト ボックス 13">
            <a:extLst>
              <a:ext uri="{FF2B5EF4-FFF2-40B4-BE49-F238E27FC236}">
                <a16:creationId xmlns:a16="http://schemas.microsoft.com/office/drawing/2014/main" id="{23D568EB-0F95-8366-B6AD-C251385262A0}"/>
              </a:ext>
            </a:extLst>
          </p:cNvPr>
          <p:cNvSpPr txBox="1"/>
          <p:nvPr/>
        </p:nvSpPr>
        <p:spPr>
          <a:xfrm>
            <a:off x="1083960" y="1938308"/>
            <a:ext cx="1050288"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1</a:t>
            </a:r>
            <a:r>
              <a:rPr kumimoji="1" lang="ja-JP" altLang="en-US" sz="1200" u="sng">
                <a:latin typeface="Meiryo" panose="020B0604030504040204" pitchFamily="34" charset="-128"/>
                <a:ea typeface="Meiryo" panose="020B0604030504040204" pitchFamily="34" charset="-128"/>
              </a:rPr>
              <a:t>物理</a:t>
            </a:r>
            <a:r>
              <a:rPr kumimoji="1" lang="ja-JP" altLang="en-US" sz="1200">
                <a:latin typeface="Meiryo" panose="020B0604030504040204" pitchFamily="34" charset="-128"/>
                <a:ea typeface="Meiryo" panose="020B0604030504040204" pitchFamily="34" charset="-128"/>
              </a:rPr>
              <a:t>ビット</a:t>
            </a:r>
          </a:p>
        </p:txBody>
      </p:sp>
      <p:sp>
        <p:nvSpPr>
          <p:cNvPr id="15" name="テキスト ボックス 14">
            <a:extLst>
              <a:ext uri="{FF2B5EF4-FFF2-40B4-BE49-F238E27FC236}">
                <a16:creationId xmlns:a16="http://schemas.microsoft.com/office/drawing/2014/main" id="{04E56DE2-A1E2-6C62-9CB7-5730F052A1EC}"/>
              </a:ext>
            </a:extLst>
          </p:cNvPr>
          <p:cNvSpPr txBox="1"/>
          <p:nvPr/>
        </p:nvSpPr>
        <p:spPr>
          <a:xfrm>
            <a:off x="2760512" y="1948840"/>
            <a:ext cx="1050288"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1</a:t>
            </a:r>
            <a:r>
              <a:rPr kumimoji="1" lang="ja-JP" altLang="en-US" sz="1200" u="sng">
                <a:latin typeface="Meiryo" panose="020B0604030504040204" pitchFamily="34" charset="-128"/>
                <a:ea typeface="Meiryo" panose="020B0604030504040204" pitchFamily="34" charset="-128"/>
              </a:rPr>
              <a:t>論理</a:t>
            </a:r>
            <a:r>
              <a:rPr kumimoji="1" lang="ja-JP" altLang="en-US" sz="1200">
                <a:latin typeface="Meiryo" panose="020B0604030504040204" pitchFamily="34" charset="-128"/>
                <a:ea typeface="Meiryo" panose="020B0604030504040204" pitchFamily="34" charset="-128"/>
              </a:rPr>
              <a:t>ビット</a:t>
            </a:r>
            <a:endParaRPr kumimoji="1" lang="en-US" altLang="ja-JP" sz="1200" dirty="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9BD6AA0A-BCEB-1F36-8494-E1C2867CF066}"/>
              </a:ext>
            </a:extLst>
          </p:cNvPr>
          <p:cNvSpPr txBox="1"/>
          <p:nvPr/>
        </p:nvSpPr>
        <p:spPr>
          <a:xfrm>
            <a:off x="4499845" y="1938308"/>
            <a:ext cx="1800493"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多数決で誤りを構成</a:t>
            </a:r>
          </a:p>
        </p:txBody>
      </p:sp>
      <p:sp>
        <p:nvSpPr>
          <p:cNvPr id="17" name="テキスト ボックス 16">
            <a:extLst>
              <a:ext uri="{FF2B5EF4-FFF2-40B4-BE49-F238E27FC236}">
                <a16:creationId xmlns:a16="http://schemas.microsoft.com/office/drawing/2014/main" id="{4307B882-29DA-9ADF-BB36-7E7935BAE92E}"/>
              </a:ext>
            </a:extLst>
          </p:cNvPr>
          <p:cNvSpPr txBox="1"/>
          <p:nvPr/>
        </p:nvSpPr>
        <p:spPr>
          <a:xfrm>
            <a:off x="6901280" y="1938308"/>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正しい値</a:t>
            </a:r>
          </a:p>
        </p:txBody>
      </p:sp>
      <p:sp>
        <p:nvSpPr>
          <p:cNvPr id="18" name="テキスト ボックス 17">
            <a:extLst>
              <a:ext uri="{FF2B5EF4-FFF2-40B4-BE49-F238E27FC236}">
                <a16:creationId xmlns:a16="http://schemas.microsoft.com/office/drawing/2014/main" id="{E6E67039-1742-C65E-6DBA-480FF183F20F}"/>
              </a:ext>
            </a:extLst>
          </p:cNvPr>
          <p:cNvSpPr txBox="1"/>
          <p:nvPr/>
        </p:nvSpPr>
        <p:spPr>
          <a:xfrm>
            <a:off x="7211752" y="2325813"/>
            <a:ext cx="288032" cy="461665"/>
          </a:xfrm>
          <a:prstGeom prst="rect">
            <a:avLst/>
          </a:prstGeom>
          <a:noFill/>
        </p:spPr>
        <p:txBody>
          <a:bodyPr wrap="square" rtlCol="0">
            <a:spAutoFit/>
          </a:bodyPr>
          <a:lstStyle/>
          <a:p>
            <a:r>
              <a:rPr kumimoji="1" lang="en-US" altLang="ja-JP" sz="2400" dirty="0"/>
              <a:t>0</a:t>
            </a:r>
            <a:endParaRPr kumimoji="1" lang="ja-JP" altLang="en-US" sz="2400"/>
          </a:p>
        </p:txBody>
      </p:sp>
      <p:sp>
        <p:nvSpPr>
          <p:cNvPr id="19" name="テキスト ボックス 18">
            <a:extLst>
              <a:ext uri="{FF2B5EF4-FFF2-40B4-BE49-F238E27FC236}">
                <a16:creationId xmlns:a16="http://schemas.microsoft.com/office/drawing/2014/main" id="{7C169FEC-AFB1-456C-9327-CED3B44F4232}"/>
              </a:ext>
            </a:extLst>
          </p:cNvPr>
          <p:cNvSpPr txBox="1"/>
          <p:nvPr/>
        </p:nvSpPr>
        <p:spPr>
          <a:xfrm>
            <a:off x="7211752" y="2725923"/>
            <a:ext cx="288032" cy="461665"/>
          </a:xfrm>
          <a:prstGeom prst="rect">
            <a:avLst/>
          </a:prstGeom>
          <a:noFill/>
        </p:spPr>
        <p:txBody>
          <a:bodyPr wrap="square" rtlCol="0">
            <a:spAutoFit/>
          </a:bodyPr>
          <a:lstStyle/>
          <a:p>
            <a:r>
              <a:rPr kumimoji="1" lang="en-US" altLang="ja-JP" sz="2400" dirty="0"/>
              <a:t>1</a:t>
            </a:r>
            <a:endParaRPr kumimoji="1" lang="ja-JP" altLang="en-US" sz="2400"/>
          </a:p>
        </p:txBody>
      </p:sp>
      <p:sp>
        <p:nvSpPr>
          <p:cNvPr id="20" name="右矢印 19">
            <a:extLst>
              <a:ext uri="{FF2B5EF4-FFF2-40B4-BE49-F238E27FC236}">
                <a16:creationId xmlns:a16="http://schemas.microsoft.com/office/drawing/2014/main" id="{C0CE36C6-E886-E863-D3E2-FE7D6EC730CE}"/>
              </a:ext>
            </a:extLst>
          </p:cNvPr>
          <p:cNvSpPr/>
          <p:nvPr/>
        </p:nvSpPr>
        <p:spPr>
          <a:xfrm>
            <a:off x="2233346" y="2467508"/>
            <a:ext cx="288032" cy="216024"/>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DB065F66-B784-013E-D175-C51F953A919D}"/>
              </a:ext>
            </a:extLst>
          </p:cNvPr>
          <p:cNvSpPr/>
          <p:nvPr/>
        </p:nvSpPr>
        <p:spPr>
          <a:xfrm>
            <a:off x="2233346" y="2848743"/>
            <a:ext cx="288032" cy="216024"/>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等号 22">
            <a:extLst>
              <a:ext uri="{FF2B5EF4-FFF2-40B4-BE49-F238E27FC236}">
                <a16:creationId xmlns:a16="http://schemas.microsoft.com/office/drawing/2014/main" id="{3EF49ABB-65E4-077E-7D0D-E51EFF86265A}"/>
              </a:ext>
            </a:extLst>
          </p:cNvPr>
          <p:cNvSpPr/>
          <p:nvPr/>
        </p:nvSpPr>
        <p:spPr>
          <a:xfrm>
            <a:off x="6647960" y="2395500"/>
            <a:ext cx="288032" cy="330423"/>
          </a:xfrm>
          <a:prstGeom prst="mathEqual">
            <a:avLst>
              <a:gd name="adj1" fmla="val 14296"/>
              <a:gd name="adj2" fmla="val 1176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等号 23">
            <a:extLst>
              <a:ext uri="{FF2B5EF4-FFF2-40B4-BE49-F238E27FC236}">
                <a16:creationId xmlns:a16="http://schemas.microsoft.com/office/drawing/2014/main" id="{EBAA095A-990C-7B8F-2D07-51256AC32738}"/>
              </a:ext>
            </a:extLst>
          </p:cNvPr>
          <p:cNvSpPr/>
          <p:nvPr/>
        </p:nvSpPr>
        <p:spPr>
          <a:xfrm>
            <a:off x="6647960" y="2767359"/>
            <a:ext cx="288032" cy="330423"/>
          </a:xfrm>
          <a:prstGeom prst="mathEqual">
            <a:avLst>
              <a:gd name="adj1" fmla="val 14296"/>
              <a:gd name="adj2" fmla="val 1176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844337D9-C8DA-49A3-037E-B17CE29A2560}"/>
              </a:ext>
            </a:extLst>
          </p:cNvPr>
          <p:cNvSpPr txBox="1"/>
          <p:nvPr/>
        </p:nvSpPr>
        <p:spPr>
          <a:xfrm>
            <a:off x="2785312" y="3907402"/>
            <a:ext cx="1447832" cy="461665"/>
          </a:xfrm>
          <a:prstGeom prst="rect">
            <a:avLst/>
          </a:prstGeom>
          <a:noFill/>
        </p:spPr>
        <p:txBody>
          <a:bodyPr wrap="none" rtlCol="0">
            <a:spAutoFit/>
          </a:bodyPr>
          <a:lstStyle/>
          <a:p>
            <a:pPr algn="ctr"/>
            <a:r>
              <a:rPr kumimoji="1" lang="ja-JP" altLang="en-US" sz="1400" b="1" u="sng">
                <a:latin typeface="Meiryo" panose="020B0604030504040204" pitchFamily="34" charset="-128"/>
                <a:ea typeface="Meiryo" panose="020B0604030504040204" pitchFamily="34" charset="-128"/>
              </a:rPr>
              <a:t>論理</a:t>
            </a:r>
            <a:r>
              <a:rPr kumimoji="1" lang="ja-JP" altLang="en-US" sz="1400">
                <a:latin typeface="Meiryo" panose="020B0604030504040204" pitchFamily="34" charset="-128"/>
                <a:ea typeface="Meiryo" panose="020B0604030504040204" pitchFamily="34" charset="-128"/>
              </a:rPr>
              <a:t>量子ビット</a:t>
            </a:r>
            <a:endParaRPr kumimoji="1" lang="en-US" altLang="ja-JP" sz="1400" dirty="0">
              <a:latin typeface="Meiryo" panose="020B0604030504040204" pitchFamily="34" charset="-128"/>
              <a:ea typeface="Meiryo" panose="020B0604030504040204" pitchFamily="34" charset="-128"/>
            </a:endParaRPr>
          </a:p>
          <a:p>
            <a:pPr algn="ctr"/>
            <a:r>
              <a:rPr lang="en-US" altLang="ja-JP" sz="1000" dirty="0">
                <a:latin typeface="Meiryo" panose="020B0604030504040204" pitchFamily="34" charset="-128"/>
                <a:ea typeface="Meiryo" panose="020B0604030504040204" pitchFamily="34" charset="-128"/>
              </a:rPr>
              <a:t>Logical Quantum Bit</a:t>
            </a:r>
            <a:endParaRPr kumimoji="1" lang="en-US" altLang="ja-JP" sz="1000" dirty="0">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a16="http://schemas.microsoft.com/office/drawing/2014/main" id="{06927CCE-9EAF-3ECE-8851-E1C3C1D32E40}"/>
              </a:ext>
            </a:extLst>
          </p:cNvPr>
          <p:cNvSpPr txBox="1"/>
          <p:nvPr/>
        </p:nvSpPr>
        <p:spPr>
          <a:xfrm>
            <a:off x="2695405" y="2165248"/>
            <a:ext cx="1194558" cy="276999"/>
          </a:xfrm>
          <a:prstGeom prst="rect">
            <a:avLst/>
          </a:prstGeom>
          <a:noFill/>
        </p:spPr>
        <p:txBody>
          <a:bodyPr wrap="square">
            <a:spAutoFit/>
          </a:bodyPr>
          <a:lstStyle/>
          <a:p>
            <a:pPr algn="ctr"/>
            <a:r>
              <a:rPr kumimoji="1" lang="en-US" altLang="ja-JP" sz="1200" dirty="0">
                <a:latin typeface="Meiryo" panose="020B0604030504040204" pitchFamily="34" charset="-128"/>
                <a:ea typeface="Meiryo" panose="020B0604030504040204" pitchFamily="34" charset="-128"/>
              </a:rPr>
              <a:t>3</a:t>
            </a:r>
            <a:r>
              <a:rPr kumimoji="1" lang="ja-JP" altLang="en-US" sz="1200">
                <a:latin typeface="Meiryo" panose="020B0604030504040204" pitchFamily="34" charset="-128"/>
                <a:ea typeface="Meiryo" panose="020B0604030504040204" pitchFamily="34" charset="-128"/>
              </a:rPr>
              <a:t>ビット</a:t>
            </a:r>
          </a:p>
        </p:txBody>
      </p:sp>
      <p:grpSp>
        <p:nvGrpSpPr>
          <p:cNvPr id="121" name="グループ化 120">
            <a:extLst>
              <a:ext uri="{FF2B5EF4-FFF2-40B4-BE49-F238E27FC236}">
                <a16:creationId xmlns:a16="http://schemas.microsoft.com/office/drawing/2014/main" id="{B9D8F8CC-D471-0815-9F15-23F94DD11CAC}"/>
              </a:ext>
            </a:extLst>
          </p:cNvPr>
          <p:cNvGrpSpPr/>
          <p:nvPr/>
        </p:nvGrpSpPr>
        <p:grpSpPr>
          <a:xfrm>
            <a:off x="1003782" y="3571499"/>
            <a:ext cx="2101615" cy="2642552"/>
            <a:chOff x="885972" y="3571499"/>
            <a:chExt cx="2101615" cy="2642552"/>
          </a:xfrm>
        </p:grpSpPr>
        <p:sp>
          <p:nvSpPr>
            <p:cNvPr id="52" name="テキスト ボックス 51">
              <a:extLst>
                <a:ext uri="{FF2B5EF4-FFF2-40B4-BE49-F238E27FC236}">
                  <a16:creationId xmlns:a16="http://schemas.microsoft.com/office/drawing/2014/main" id="{DDF6EA5C-DBE5-FFC7-F859-C6CC73CBF392}"/>
                </a:ext>
              </a:extLst>
            </p:cNvPr>
            <p:cNvSpPr txBox="1"/>
            <p:nvPr/>
          </p:nvSpPr>
          <p:spPr>
            <a:xfrm>
              <a:off x="956262" y="3908872"/>
              <a:ext cx="1553630" cy="461665"/>
            </a:xfrm>
            <a:prstGeom prst="rect">
              <a:avLst/>
            </a:prstGeom>
            <a:noFill/>
          </p:spPr>
          <p:txBody>
            <a:bodyPr wrap="square">
              <a:spAutoFit/>
            </a:bodyPr>
            <a:lstStyle/>
            <a:p>
              <a:pPr algn="ctr"/>
              <a:r>
                <a:rPr kumimoji="1" lang="ja-JP" altLang="en-US" sz="1400" b="1" u="sng">
                  <a:latin typeface="Meiryo" panose="020B0604030504040204" pitchFamily="34" charset="-128"/>
                  <a:ea typeface="Meiryo" panose="020B0604030504040204" pitchFamily="34" charset="-128"/>
                </a:rPr>
                <a:t>物理</a:t>
              </a:r>
              <a:r>
                <a:rPr kumimoji="1" lang="ja-JP" altLang="en-US" sz="1400">
                  <a:latin typeface="Meiryo" panose="020B0604030504040204" pitchFamily="34" charset="-128"/>
                  <a:ea typeface="Meiryo" panose="020B0604030504040204" pitchFamily="34" charset="-128"/>
                </a:rPr>
                <a:t>量子ビット</a:t>
              </a:r>
              <a:endParaRPr kumimoji="1" lang="en-US" altLang="ja-JP" sz="1400" dirty="0">
                <a:latin typeface="Meiryo" panose="020B0604030504040204" pitchFamily="34" charset="-128"/>
                <a:ea typeface="Meiryo" panose="020B0604030504040204" pitchFamily="34" charset="-128"/>
              </a:endParaRPr>
            </a:p>
            <a:p>
              <a:pPr algn="ctr"/>
              <a:r>
                <a:rPr lang="en-US" altLang="ja-JP" sz="1000" dirty="0">
                  <a:latin typeface="Meiryo" panose="020B0604030504040204" pitchFamily="34" charset="-128"/>
                  <a:ea typeface="Meiryo" panose="020B0604030504040204" pitchFamily="34" charset="-128"/>
                </a:rPr>
                <a:t>Physical Quantum Bit</a:t>
              </a:r>
              <a:endParaRPr kumimoji="1" lang="ja-JP" altLang="en-US" sz="1000">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0CECD610-CE09-7BFA-9828-4B4D614059D6}"/>
                </a:ext>
              </a:extLst>
            </p:cNvPr>
            <p:cNvSpPr txBox="1"/>
            <p:nvPr/>
          </p:nvSpPr>
          <p:spPr>
            <a:xfrm>
              <a:off x="885972" y="5706220"/>
              <a:ext cx="1501012" cy="507831"/>
            </a:xfrm>
            <a:prstGeom prst="rect">
              <a:avLst/>
            </a:prstGeom>
            <a:noFill/>
          </p:spPr>
          <p:txBody>
            <a:bodyPr wrap="square" rtlCol="0">
              <a:spAutoFit/>
            </a:bodyPr>
            <a:lstStyle/>
            <a:p>
              <a:pPr algn="ctr"/>
              <a:r>
                <a:rPr kumimoji="1" lang="ja-JP" altLang="en-US" sz="900">
                  <a:solidFill>
                    <a:srgbClr val="FF0000"/>
                  </a:solidFill>
                  <a:latin typeface="Meiryo" panose="020B0604030504040204" pitchFamily="34" charset="-128"/>
                  <a:ea typeface="Meiryo" panose="020B0604030504040204" pitchFamily="34" charset="-128"/>
                </a:rPr>
                <a:t>ひとつひとつの</a:t>
              </a:r>
              <a:endParaRPr kumimoji="1" lang="en-US" altLang="ja-JP" sz="900" dirty="0">
                <a:solidFill>
                  <a:srgbClr val="FF0000"/>
                </a:solidFill>
                <a:latin typeface="Meiryo" panose="020B0604030504040204" pitchFamily="34" charset="-128"/>
                <a:ea typeface="Meiryo" panose="020B0604030504040204" pitchFamily="34" charset="-128"/>
              </a:endParaRPr>
            </a:p>
            <a:p>
              <a:pPr algn="ctr"/>
              <a:r>
                <a:rPr kumimoji="1" lang="ja-JP" altLang="en-US" sz="900">
                  <a:solidFill>
                    <a:srgbClr val="FF0000"/>
                  </a:solidFill>
                  <a:latin typeface="Meiryo" panose="020B0604030504040204" pitchFamily="34" charset="-128"/>
                  <a:ea typeface="Meiryo" panose="020B0604030504040204" pitchFamily="34" charset="-128"/>
                </a:rPr>
                <a:t>物理量子ビットは</a:t>
              </a:r>
              <a:endParaRPr kumimoji="1" lang="en-US" altLang="ja-JP" sz="900" dirty="0">
                <a:solidFill>
                  <a:srgbClr val="FF0000"/>
                </a:solidFill>
                <a:latin typeface="Meiryo" panose="020B0604030504040204" pitchFamily="34" charset="-128"/>
                <a:ea typeface="Meiryo" panose="020B0604030504040204" pitchFamily="34" charset="-128"/>
              </a:endParaRPr>
            </a:p>
            <a:p>
              <a:pPr algn="ctr"/>
              <a:r>
                <a:rPr kumimoji="1" lang="ja-JP" altLang="en-US" sz="900">
                  <a:solidFill>
                    <a:srgbClr val="FF0000"/>
                  </a:solidFill>
                  <a:latin typeface="Meiryo" panose="020B0604030504040204" pitchFamily="34" charset="-128"/>
                  <a:ea typeface="Meiryo" panose="020B0604030504040204" pitchFamily="34" charset="-128"/>
                </a:rPr>
                <a:t>誤り訂正されていない</a:t>
              </a:r>
              <a:endParaRPr kumimoji="1" lang="en-US" altLang="ja-JP" sz="900" dirty="0">
                <a:solidFill>
                  <a:srgbClr val="FF0000"/>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EE138704-E122-92D5-F9E7-3EE491BD5AD2}"/>
                </a:ext>
              </a:extLst>
            </p:cNvPr>
            <p:cNvSpPr txBox="1"/>
            <p:nvPr/>
          </p:nvSpPr>
          <p:spPr>
            <a:xfrm>
              <a:off x="956262" y="3571499"/>
              <a:ext cx="2031325" cy="369332"/>
            </a:xfrm>
            <a:prstGeom prst="rect">
              <a:avLst/>
            </a:prstGeom>
            <a:noFill/>
          </p:spPr>
          <p:txBody>
            <a:bodyPr wrap="none" rtlCol="0">
              <a:spAutoFit/>
            </a:bodyPr>
            <a:lstStyle/>
            <a:p>
              <a:r>
                <a:rPr kumimoji="1" lang="ja-JP" altLang="en-US" b="1">
                  <a:solidFill>
                    <a:srgbClr val="0432FF"/>
                  </a:solidFill>
                  <a:latin typeface="Meiryo" panose="020B0604030504040204" pitchFamily="34" charset="-128"/>
                  <a:ea typeface="Meiryo" panose="020B0604030504040204" pitchFamily="34" charset="-128"/>
                </a:rPr>
                <a:t>量子コンピュータ</a:t>
              </a:r>
            </a:p>
          </p:txBody>
        </p:sp>
      </p:grpSp>
      <p:sp>
        <p:nvSpPr>
          <p:cNvPr id="62" name="テキスト ボックス 61">
            <a:extLst>
              <a:ext uri="{FF2B5EF4-FFF2-40B4-BE49-F238E27FC236}">
                <a16:creationId xmlns:a16="http://schemas.microsoft.com/office/drawing/2014/main" id="{7C677C7E-DC4C-64D9-3240-24D3F335CB64}"/>
              </a:ext>
            </a:extLst>
          </p:cNvPr>
          <p:cNvSpPr txBox="1"/>
          <p:nvPr/>
        </p:nvSpPr>
        <p:spPr>
          <a:xfrm>
            <a:off x="1076790" y="1546046"/>
            <a:ext cx="2031325" cy="369332"/>
          </a:xfrm>
          <a:prstGeom prst="rect">
            <a:avLst/>
          </a:prstGeom>
          <a:noFill/>
        </p:spPr>
        <p:txBody>
          <a:bodyPr wrap="none" rtlCol="0">
            <a:spAutoFit/>
          </a:bodyPr>
          <a:lstStyle/>
          <a:p>
            <a:r>
              <a:rPr kumimoji="1" lang="ja-JP" altLang="en-US" b="1" dirty="0">
                <a:solidFill>
                  <a:schemeClr val="accent3">
                    <a:lumMod val="75000"/>
                  </a:schemeClr>
                </a:solidFill>
                <a:latin typeface="Meiryo" panose="020B0604030504040204" pitchFamily="34" charset="-128"/>
                <a:ea typeface="Meiryo" panose="020B0604030504040204" pitchFamily="34" charset="-128"/>
              </a:rPr>
              <a:t>古典コンピュータ</a:t>
            </a:r>
          </a:p>
        </p:txBody>
      </p:sp>
      <p:sp>
        <p:nvSpPr>
          <p:cNvPr id="71" name="楕円 7">
            <a:extLst>
              <a:ext uri="{FF2B5EF4-FFF2-40B4-BE49-F238E27FC236}">
                <a16:creationId xmlns:a16="http://schemas.microsoft.com/office/drawing/2014/main" id="{85BA76C0-29BA-8EA8-8D80-A08285AD3F02}"/>
              </a:ext>
            </a:extLst>
          </p:cNvPr>
          <p:cNvSpPr/>
          <p:nvPr/>
        </p:nvSpPr>
        <p:spPr>
          <a:xfrm>
            <a:off x="1542051" y="4914123"/>
            <a:ext cx="294191" cy="295830"/>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0</a:t>
            </a:r>
            <a:endParaRPr kumimoji="1" lang="ja-JP" altLang="en-US">
              <a:solidFill>
                <a:srgbClr val="FFFFFF"/>
              </a:solidFill>
              <a:latin typeface="+mj-lt"/>
              <a:ea typeface="+mj-ea"/>
              <a:cs typeface="ＭＳ Ｐゴシック"/>
            </a:endParaRPr>
          </a:p>
        </p:txBody>
      </p:sp>
      <p:sp>
        <p:nvSpPr>
          <p:cNvPr id="72" name="楕円 6">
            <a:extLst>
              <a:ext uri="{FF2B5EF4-FFF2-40B4-BE49-F238E27FC236}">
                <a16:creationId xmlns:a16="http://schemas.microsoft.com/office/drawing/2014/main" id="{B36B253A-03A5-549A-6981-279A253D8DFF}"/>
              </a:ext>
            </a:extLst>
          </p:cNvPr>
          <p:cNvSpPr/>
          <p:nvPr/>
        </p:nvSpPr>
        <p:spPr>
          <a:xfrm>
            <a:off x="1539493" y="4900930"/>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1</a:t>
            </a:r>
            <a:endParaRPr kumimoji="1" lang="ja-JP" altLang="en-US" dirty="0">
              <a:solidFill>
                <a:srgbClr val="FFFFFF"/>
              </a:solidFill>
              <a:latin typeface="+mj-lt"/>
              <a:ea typeface="+mj-ea"/>
              <a:cs typeface="ＭＳ Ｐゴシック"/>
            </a:endParaRPr>
          </a:p>
        </p:txBody>
      </p:sp>
      <p:sp>
        <p:nvSpPr>
          <p:cNvPr id="75" name="テキスト ボックス 74">
            <a:extLst>
              <a:ext uri="{FF2B5EF4-FFF2-40B4-BE49-F238E27FC236}">
                <a16:creationId xmlns:a16="http://schemas.microsoft.com/office/drawing/2014/main" id="{702F674C-EFE2-A095-A119-3029E1B82CB5}"/>
              </a:ext>
            </a:extLst>
          </p:cNvPr>
          <p:cNvSpPr txBox="1"/>
          <p:nvPr/>
        </p:nvSpPr>
        <p:spPr>
          <a:xfrm>
            <a:off x="899592" y="870844"/>
            <a:ext cx="7344816" cy="400110"/>
          </a:xfrm>
          <a:prstGeom prst="rect">
            <a:avLst/>
          </a:prstGeom>
          <a:noFill/>
        </p:spPr>
        <p:txBody>
          <a:bodyPr wrap="square">
            <a:spAutoFit/>
          </a:bodyPr>
          <a:lstStyle/>
          <a:p>
            <a:pPr algn="ctr"/>
            <a:r>
              <a:rPr kumimoji="1" lang="ja-JP" altLang="en-US" sz="2000">
                <a:latin typeface="Meiryo" panose="020B0604030504040204" pitchFamily="34" charset="-128"/>
                <a:ea typeface="Meiryo" panose="020B0604030504040204" pitchFamily="34" charset="-128"/>
              </a:rPr>
              <a:t>複数の物理ビットでひとつの論理ビットを作る</a:t>
            </a:r>
            <a:endParaRPr lang="ja-JP" altLang="en-US" sz="2000">
              <a:latin typeface="Meiryo" panose="020B0604030504040204" pitchFamily="34" charset="-128"/>
              <a:ea typeface="Meiryo" panose="020B0604030504040204" pitchFamily="34" charset="-128"/>
            </a:endParaRPr>
          </a:p>
        </p:txBody>
      </p:sp>
      <p:sp>
        <p:nvSpPr>
          <p:cNvPr id="76" name="テキスト ボックス 75">
            <a:extLst>
              <a:ext uri="{FF2B5EF4-FFF2-40B4-BE49-F238E27FC236}">
                <a16:creationId xmlns:a16="http://schemas.microsoft.com/office/drawing/2014/main" id="{E45A8DE5-B772-C96B-A91A-7AEEE7318E4E}"/>
              </a:ext>
            </a:extLst>
          </p:cNvPr>
          <p:cNvSpPr txBox="1"/>
          <p:nvPr/>
        </p:nvSpPr>
        <p:spPr>
          <a:xfrm>
            <a:off x="4556509" y="3755938"/>
            <a:ext cx="3504793" cy="830997"/>
          </a:xfrm>
          <a:prstGeom prst="rect">
            <a:avLst/>
          </a:prstGeom>
          <a:noFill/>
        </p:spPr>
        <p:txBody>
          <a:bodyPr wrap="square">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複数の</a:t>
            </a:r>
            <a:r>
              <a:rPr kumimoji="1" lang="ja-JP" altLang="en-US" sz="1600" b="1" u="sng">
                <a:latin typeface="Meiryo" panose="020B0604030504040204" pitchFamily="34" charset="-128"/>
                <a:ea typeface="Meiryo" panose="020B0604030504040204" pitchFamily="34" charset="-128"/>
              </a:rPr>
              <a:t>物理</a:t>
            </a:r>
            <a:r>
              <a:rPr kumimoji="1" lang="ja-JP" altLang="en-US" sz="1600" b="1">
                <a:latin typeface="Meiryo" panose="020B0604030504040204" pitchFamily="34" charset="-128"/>
                <a:ea typeface="Meiryo" panose="020B0604030504040204" pitchFamily="34" charset="-128"/>
              </a:rPr>
              <a:t>量子ビット</a:t>
            </a:r>
            <a:r>
              <a:rPr kumimoji="1" lang="ja-JP" altLang="en-US" sz="1600">
                <a:solidFill>
                  <a:srgbClr val="0070C0"/>
                </a:solidFill>
                <a:latin typeface="Meiryo" panose="020B0604030504040204" pitchFamily="34" charset="-128"/>
                <a:ea typeface="Meiryo" panose="020B0604030504040204" pitchFamily="34" charset="-128"/>
              </a:rPr>
              <a:t>を使って</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latin typeface="Meiryo" panose="020B0604030504040204" pitchFamily="34" charset="-128"/>
                <a:ea typeface="Meiryo" panose="020B0604030504040204" pitchFamily="34" charset="-128"/>
              </a:rPr>
              <a:t>誤りを訂正して</a:t>
            </a:r>
            <a:endParaRPr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b="1">
                <a:solidFill>
                  <a:srgbClr val="0070C0"/>
                </a:solidFill>
                <a:latin typeface="Meiryo" panose="020B0604030504040204" pitchFamily="34" charset="-128"/>
                <a:ea typeface="Meiryo" panose="020B0604030504040204" pitchFamily="34" charset="-128"/>
              </a:rPr>
              <a:t>ひとつの</a:t>
            </a:r>
            <a:r>
              <a:rPr kumimoji="1" lang="ja-JP" altLang="en-US" sz="1600" b="1" u="sng">
                <a:latin typeface="Meiryo" panose="020B0604030504040204" pitchFamily="34" charset="-128"/>
                <a:ea typeface="Meiryo" panose="020B0604030504040204" pitchFamily="34" charset="-128"/>
              </a:rPr>
              <a:t>論理</a:t>
            </a:r>
            <a:r>
              <a:rPr kumimoji="1" lang="ja-JP" altLang="en-US" sz="1600" b="1">
                <a:latin typeface="Meiryo" panose="020B0604030504040204" pitchFamily="34" charset="-128"/>
                <a:ea typeface="Meiryo" panose="020B0604030504040204" pitchFamily="34" charset="-128"/>
              </a:rPr>
              <a:t>量子ビット</a:t>
            </a:r>
            <a:r>
              <a:rPr kumimoji="1" lang="ja-JP" altLang="en-US" sz="1600">
                <a:solidFill>
                  <a:srgbClr val="0070C0"/>
                </a:solidFill>
                <a:latin typeface="Meiryo" panose="020B0604030504040204" pitchFamily="34" charset="-128"/>
                <a:ea typeface="Meiryo" panose="020B0604030504040204" pitchFamily="34" charset="-128"/>
              </a:rPr>
              <a:t>にする</a:t>
            </a:r>
            <a:endParaRPr kumimoji="1" lang="en-US" altLang="ja-JP" sz="1600" dirty="0">
              <a:solidFill>
                <a:srgbClr val="0070C0"/>
              </a:solidFill>
              <a:latin typeface="Meiryo" panose="020B0604030504040204" pitchFamily="34" charset="-128"/>
              <a:ea typeface="Meiryo" panose="020B0604030504040204" pitchFamily="34" charset="-128"/>
            </a:endParaRPr>
          </a:p>
        </p:txBody>
      </p:sp>
      <p:grpSp>
        <p:nvGrpSpPr>
          <p:cNvPr id="103" name="グループ化 102">
            <a:extLst>
              <a:ext uri="{FF2B5EF4-FFF2-40B4-BE49-F238E27FC236}">
                <a16:creationId xmlns:a16="http://schemas.microsoft.com/office/drawing/2014/main" id="{F62AB556-BE15-8D67-D9E9-B76DF6CDAB4E}"/>
              </a:ext>
            </a:extLst>
          </p:cNvPr>
          <p:cNvGrpSpPr/>
          <p:nvPr/>
        </p:nvGrpSpPr>
        <p:grpSpPr>
          <a:xfrm>
            <a:off x="2862299" y="4385975"/>
            <a:ext cx="1235893" cy="1265878"/>
            <a:chOff x="2723896" y="4025321"/>
            <a:chExt cx="1235893" cy="1265878"/>
          </a:xfrm>
        </p:grpSpPr>
        <p:sp>
          <p:nvSpPr>
            <p:cNvPr id="81" name="楕円 6">
              <a:extLst>
                <a:ext uri="{FF2B5EF4-FFF2-40B4-BE49-F238E27FC236}">
                  <a16:creationId xmlns:a16="http://schemas.microsoft.com/office/drawing/2014/main" id="{D140B04C-4AB4-69F5-7AB9-FD83BF87BCDD}"/>
                </a:ext>
              </a:extLst>
            </p:cNvPr>
            <p:cNvSpPr/>
            <p:nvPr/>
          </p:nvSpPr>
          <p:spPr>
            <a:xfrm>
              <a:off x="3017977" y="4984977"/>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82" name="楕円 6">
              <a:extLst>
                <a:ext uri="{FF2B5EF4-FFF2-40B4-BE49-F238E27FC236}">
                  <a16:creationId xmlns:a16="http://schemas.microsoft.com/office/drawing/2014/main" id="{ADC9B988-D768-615E-B77A-0CD09664C4F2}"/>
                </a:ext>
              </a:extLst>
            </p:cNvPr>
            <p:cNvSpPr/>
            <p:nvPr/>
          </p:nvSpPr>
          <p:spPr>
            <a:xfrm>
              <a:off x="2891772" y="4154969"/>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83" name="楕円 6">
              <a:extLst>
                <a:ext uri="{FF2B5EF4-FFF2-40B4-BE49-F238E27FC236}">
                  <a16:creationId xmlns:a16="http://schemas.microsoft.com/office/drawing/2014/main" id="{1923BBFD-42F4-833D-537C-E137444F4808}"/>
                </a:ext>
              </a:extLst>
            </p:cNvPr>
            <p:cNvSpPr/>
            <p:nvPr/>
          </p:nvSpPr>
          <p:spPr>
            <a:xfrm>
              <a:off x="3041360" y="4414637"/>
              <a:ext cx="294191" cy="29583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84" name="楕円 6">
              <a:extLst>
                <a:ext uri="{FF2B5EF4-FFF2-40B4-BE49-F238E27FC236}">
                  <a16:creationId xmlns:a16="http://schemas.microsoft.com/office/drawing/2014/main" id="{EC5FE3C4-3FCA-58AD-FF96-18947A72BA43}"/>
                </a:ext>
              </a:extLst>
            </p:cNvPr>
            <p:cNvSpPr/>
            <p:nvPr/>
          </p:nvSpPr>
          <p:spPr>
            <a:xfrm>
              <a:off x="2723896" y="4417522"/>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85" name="楕円 6">
              <a:extLst>
                <a:ext uri="{FF2B5EF4-FFF2-40B4-BE49-F238E27FC236}">
                  <a16:creationId xmlns:a16="http://schemas.microsoft.com/office/drawing/2014/main" id="{F17890D2-61E3-8115-187E-16A68C70735E}"/>
                </a:ext>
              </a:extLst>
            </p:cNvPr>
            <p:cNvSpPr/>
            <p:nvPr/>
          </p:nvSpPr>
          <p:spPr>
            <a:xfrm>
              <a:off x="3665598" y="4411657"/>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86" name="楕円 6">
              <a:extLst>
                <a:ext uri="{FF2B5EF4-FFF2-40B4-BE49-F238E27FC236}">
                  <a16:creationId xmlns:a16="http://schemas.microsoft.com/office/drawing/2014/main" id="{A45A320D-F642-81A3-565B-02DE952C89A2}"/>
                </a:ext>
              </a:extLst>
            </p:cNvPr>
            <p:cNvSpPr/>
            <p:nvPr/>
          </p:nvSpPr>
          <p:spPr>
            <a:xfrm>
              <a:off x="3492745" y="4809236"/>
              <a:ext cx="294191" cy="29583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87" name="楕円 6">
              <a:extLst>
                <a:ext uri="{FF2B5EF4-FFF2-40B4-BE49-F238E27FC236}">
                  <a16:creationId xmlns:a16="http://schemas.microsoft.com/office/drawing/2014/main" id="{D70F024B-3367-4260-5D31-F1F5C9C0B87F}"/>
                </a:ext>
              </a:extLst>
            </p:cNvPr>
            <p:cNvSpPr/>
            <p:nvPr/>
          </p:nvSpPr>
          <p:spPr>
            <a:xfrm>
              <a:off x="3194228" y="4727344"/>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88" name="楕円 6">
              <a:extLst>
                <a:ext uri="{FF2B5EF4-FFF2-40B4-BE49-F238E27FC236}">
                  <a16:creationId xmlns:a16="http://schemas.microsoft.com/office/drawing/2014/main" id="{8FB00A17-DE59-F6FB-DB8D-F78B2621C10A}"/>
                </a:ext>
              </a:extLst>
            </p:cNvPr>
            <p:cNvSpPr/>
            <p:nvPr/>
          </p:nvSpPr>
          <p:spPr>
            <a:xfrm>
              <a:off x="3483857" y="4141072"/>
              <a:ext cx="294191" cy="29583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89" name="楕円 6">
              <a:extLst>
                <a:ext uri="{FF2B5EF4-FFF2-40B4-BE49-F238E27FC236}">
                  <a16:creationId xmlns:a16="http://schemas.microsoft.com/office/drawing/2014/main" id="{E1D221F9-C4A9-FDE5-FF96-8E57013530FB}"/>
                </a:ext>
              </a:extLst>
            </p:cNvPr>
            <p:cNvSpPr/>
            <p:nvPr/>
          </p:nvSpPr>
          <p:spPr>
            <a:xfrm>
              <a:off x="3089485" y="4099231"/>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90" name="楕円 6">
              <a:extLst>
                <a:ext uri="{FF2B5EF4-FFF2-40B4-BE49-F238E27FC236}">
                  <a16:creationId xmlns:a16="http://schemas.microsoft.com/office/drawing/2014/main" id="{FE33C0A0-D9E5-8580-BC66-48487CBDFC94}"/>
                </a:ext>
              </a:extLst>
            </p:cNvPr>
            <p:cNvSpPr/>
            <p:nvPr/>
          </p:nvSpPr>
          <p:spPr>
            <a:xfrm>
              <a:off x="3376523" y="4470641"/>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91" name="楕円 6">
              <a:extLst>
                <a:ext uri="{FF2B5EF4-FFF2-40B4-BE49-F238E27FC236}">
                  <a16:creationId xmlns:a16="http://schemas.microsoft.com/office/drawing/2014/main" id="{75A44BD8-29DC-2B6B-BCD1-B943267ED2E2}"/>
                </a:ext>
              </a:extLst>
            </p:cNvPr>
            <p:cNvSpPr/>
            <p:nvPr/>
          </p:nvSpPr>
          <p:spPr>
            <a:xfrm>
              <a:off x="3054107" y="4631566"/>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92" name="楕円 6">
              <a:extLst>
                <a:ext uri="{FF2B5EF4-FFF2-40B4-BE49-F238E27FC236}">
                  <a16:creationId xmlns:a16="http://schemas.microsoft.com/office/drawing/2014/main" id="{9DB6A369-598E-9847-8AB8-C85BA33B2B77}"/>
                </a:ext>
              </a:extLst>
            </p:cNvPr>
            <p:cNvSpPr/>
            <p:nvPr/>
          </p:nvSpPr>
          <p:spPr>
            <a:xfrm>
              <a:off x="2777890" y="4769977"/>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93" name="楕円 6">
              <a:extLst>
                <a:ext uri="{FF2B5EF4-FFF2-40B4-BE49-F238E27FC236}">
                  <a16:creationId xmlns:a16="http://schemas.microsoft.com/office/drawing/2014/main" id="{D8B1DC66-6501-82BE-4A22-1CC814B604A3}"/>
                </a:ext>
              </a:extLst>
            </p:cNvPr>
            <p:cNvSpPr/>
            <p:nvPr/>
          </p:nvSpPr>
          <p:spPr>
            <a:xfrm>
              <a:off x="3243238" y="4308644"/>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95" name="楕円 6">
              <a:extLst>
                <a:ext uri="{FF2B5EF4-FFF2-40B4-BE49-F238E27FC236}">
                  <a16:creationId xmlns:a16="http://schemas.microsoft.com/office/drawing/2014/main" id="{B09A122E-066E-8D30-3DEB-D014C03C56BE}"/>
                </a:ext>
              </a:extLst>
            </p:cNvPr>
            <p:cNvSpPr/>
            <p:nvPr/>
          </p:nvSpPr>
          <p:spPr>
            <a:xfrm>
              <a:off x="3328049" y="4688191"/>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96" name="楕円 6">
              <a:extLst>
                <a:ext uri="{FF2B5EF4-FFF2-40B4-BE49-F238E27FC236}">
                  <a16:creationId xmlns:a16="http://schemas.microsoft.com/office/drawing/2014/main" id="{763BE844-D74E-AB58-7A5A-8B6480EE45D9}"/>
                </a:ext>
              </a:extLst>
            </p:cNvPr>
            <p:cNvSpPr/>
            <p:nvPr/>
          </p:nvSpPr>
          <p:spPr>
            <a:xfrm>
              <a:off x="3622212" y="4684179"/>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97" name="楕円 6">
              <a:extLst>
                <a:ext uri="{FF2B5EF4-FFF2-40B4-BE49-F238E27FC236}">
                  <a16:creationId xmlns:a16="http://schemas.microsoft.com/office/drawing/2014/main" id="{00F8C528-6A82-26A9-7B39-608922B05D33}"/>
                </a:ext>
              </a:extLst>
            </p:cNvPr>
            <p:cNvSpPr/>
            <p:nvPr/>
          </p:nvSpPr>
          <p:spPr>
            <a:xfrm>
              <a:off x="2764184" y="4550161"/>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98" name="楕円 6">
              <a:extLst>
                <a:ext uri="{FF2B5EF4-FFF2-40B4-BE49-F238E27FC236}">
                  <a16:creationId xmlns:a16="http://schemas.microsoft.com/office/drawing/2014/main" id="{E295B6D3-4918-8339-8164-80785D38B97F}"/>
                </a:ext>
              </a:extLst>
            </p:cNvPr>
            <p:cNvSpPr/>
            <p:nvPr/>
          </p:nvSpPr>
          <p:spPr>
            <a:xfrm>
              <a:off x="3298990" y="4995369"/>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sp>
          <p:nvSpPr>
            <p:cNvPr id="99" name="楕円 6">
              <a:extLst>
                <a:ext uri="{FF2B5EF4-FFF2-40B4-BE49-F238E27FC236}">
                  <a16:creationId xmlns:a16="http://schemas.microsoft.com/office/drawing/2014/main" id="{A0D182E6-4E0B-35E6-947C-44EC585C1A9F}"/>
                </a:ext>
              </a:extLst>
            </p:cNvPr>
            <p:cNvSpPr/>
            <p:nvPr/>
          </p:nvSpPr>
          <p:spPr>
            <a:xfrm>
              <a:off x="3223730" y="4025321"/>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j-lt"/>
                <a:ea typeface="+mj-ea"/>
                <a:cs typeface="ＭＳ Ｐゴシック"/>
              </a:endParaRPr>
            </a:p>
          </p:txBody>
        </p:sp>
      </p:grpSp>
      <p:sp>
        <p:nvSpPr>
          <p:cNvPr id="101" name="楕円 7">
            <a:extLst>
              <a:ext uri="{FF2B5EF4-FFF2-40B4-BE49-F238E27FC236}">
                <a16:creationId xmlns:a16="http://schemas.microsoft.com/office/drawing/2014/main" id="{6BBEA3D7-8D81-D9B8-75A7-7A8C79189DA0}"/>
              </a:ext>
            </a:extLst>
          </p:cNvPr>
          <p:cNvSpPr/>
          <p:nvPr/>
        </p:nvSpPr>
        <p:spPr>
          <a:xfrm>
            <a:off x="2836807" y="4391319"/>
            <a:ext cx="1299787" cy="1307028"/>
          </a:xfrm>
          <a:prstGeom prst="ellipse">
            <a:avLst/>
          </a:prstGeom>
          <a:solidFill>
            <a:srgbClr val="17375E">
              <a:alpha val="2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800" dirty="0">
                <a:solidFill>
                  <a:srgbClr val="FFFFFF"/>
                </a:solidFill>
                <a:latin typeface="+mj-lt"/>
                <a:ea typeface="+mj-ea"/>
                <a:cs typeface="ＭＳ Ｐゴシック"/>
              </a:rPr>
              <a:t>0</a:t>
            </a:r>
            <a:endParaRPr kumimoji="1" lang="ja-JP" altLang="en-US" sz="8800">
              <a:solidFill>
                <a:srgbClr val="FFFFFF"/>
              </a:solidFill>
              <a:latin typeface="+mj-lt"/>
              <a:ea typeface="+mj-ea"/>
              <a:cs typeface="ＭＳ Ｐゴシック"/>
            </a:endParaRPr>
          </a:p>
        </p:txBody>
      </p:sp>
      <p:sp>
        <p:nvSpPr>
          <p:cNvPr id="102" name="楕円 6">
            <a:extLst>
              <a:ext uri="{FF2B5EF4-FFF2-40B4-BE49-F238E27FC236}">
                <a16:creationId xmlns:a16="http://schemas.microsoft.com/office/drawing/2014/main" id="{CAAE927F-47B9-0077-D84F-93C3C0E7F17D}"/>
              </a:ext>
            </a:extLst>
          </p:cNvPr>
          <p:cNvSpPr/>
          <p:nvPr/>
        </p:nvSpPr>
        <p:spPr>
          <a:xfrm>
            <a:off x="2819672" y="4409633"/>
            <a:ext cx="1299787" cy="1307028"/>
          </a:xfrm>
          <a:prstGeom prst="ellipse">
            <a:avLst/>
          </a:prstGeom>
          <a:solidFill>
            <a:srgbClr val="0070C0">
              <a:alpha val="3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800" dirty="0">
                <a:solidFill>
                  <a:srgbClr val="FFFFFF"/>
                </a:solidFill>
                <a:latin typeface="+mj-lt"/>
                <a:ea typeface="+mj-ea"/>
                <a:cs typeface="ＭＳ Ｐゴシック"/>
              </a:rPr>
              <a:t>1</a:t>
            </a:r>
            <a:endParaRPr kumimoji="1" lang="ja-JP" altLang="en-US" sz="8800" dirty="0">
              <a:solidFill>
                <a:srgbClr val="FFFFFF"/>
              </a:solidFill>
              <a:latin typeface="+mj-lt"/>
              <a:ea typeface="+mj-ea"/>
              <a:cs typeface="ＭＳ Ｐゴシック"/>
            </a:endParaRPr>
          </a:p>
        </p:txBody>
      </p:sp>
      <p:sp>
        <p:nvSpPr>
          <p:cNvPr id="104" name="右矢印 103">
            <a:extLst>
              <a:ext uri="{FF2B5EF4-FFF2-40B4-BE49-F238E27FC236}">
                <a16:creationId xmlns:a16="http://schemas.microsoft.com/office/drawing/2014/main" id="{5B7DCEF8-2A15-2CAC-02AC-1F459E3FAAA8}"/>
              </a:ext>
            </a:extLst>
          </p:cNvPr>
          <p:cNvSpPr/>
          <p:nvPr/>
        </p:nvSpPr>
        <p:spPr>
          <a:xfrm>
            <a:off x="2307471" y="4962347"/>
            <a:ext cx="288032" cy="216024"/>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楕円 7">
            <a:extLst>
              <a:ext uri="{FF2B5EF4-FFF2-40B4-BE49-F238E27FC236}">
                <a16:creationId xmlns:a16="http://schemas.microsoft.com/office/drawing/2014/main" id="{7A233DFB-7A3A-8996-0D4A-255B71401FE3}"/>
              </a:ext>
            </a:extLst>
          </p:cNvPr>
          <p:cNvSpPr/>
          <p:nvPr/>
        </p:nvSpPr>
        <p:spPr>
          <a:xfrm>
            <a:off x="1385700" y="4568211"/>
            <a:ext cx="294191" cy="295830"/>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0</a:t>
            </a:r>
            <a:endParaRPr kumimoji="1" lang="ja-JP" altLang="en-US">
              <a:solidFill>
                <a:srgbClr val="FFFFFF"/>
              </a:solidFill>
              <a:latin typeface="+mj-lt"/>
              <a:ea typeface="+mj-ea"/>
              <a:cs typeface="ＭＳ Ｐゴシック"/>
            </a:endParaRPr>
          </a:p>
        </p:txBody>
      </p:sp>
      <p:sp>
        <p:nvSpPr>
          <p:cNvPr id="106" name="楕円 6">
            <a:extLst>
              <a:ext uri="{FF2B5EF4-FFF2-40B4-BE49-F238E27FC236}">
                <a16:creationId xmlns:a16="http://schemas.microsoft.com/office/drawing/2014/main" id="{B425846B-13A7-9D3E-906E-1941C7DD077F}"/>
              </a:ext>
            </a:extLst>
          </p:cNvPr>
          <p:cNvSpPr/>
          <p:nvPr/>
        </p:nvSpPr>
        <p:spPr>
          <a:xfrm>
            <a:off x="1383142" y="4555018"/>
            <a:ext cx="294191" cy="29583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1</a:t>
            </a:r>
            <a:endParaRPr kumimoji="1" lang="ja-JP" altLang="en-US" dirty="0">
              <a:solidFill>
                <a:srgbClr val="FFFFFF"/>
              </a:solidFill>
              <a:latin typeface="+mj-lt"/>
              <a:ea typeface="+mj-ea"/>
              <a:cs typeface="ＭＳ Ｐゴシック"/>
            </a:endParaRPr>
          </a:p>
        </p:txBody>
      </p:sp>
      <p:sp>
        <p:nvSpPr>
          <p:cNvPr id="107" name="楕円 7">
            <a:extLst>
              <a:ext uri="{FF2B5EF4-FFF2-40B4-BE49-F238E27FC236}">
                <a16:creationId xmlns:a16="http://schemas.microsoft.com/office/drawing/2014/main" id="{0677E5FE-96F8-18E6-D5AA-0E38E6FAF007}"/>
              </a:ext>
            </a:extLst>
          </p:cNvPr>
          <p:cNvSpPr/>
          <p:nvPr/>
        </p:nvSpPr>
        <p:spPr>
          <a:xfrm>
            <a:off x="1741543" y="4575909"/>
            <a:ext cx="294191" cy="295830"/>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0</a:t>
            </a:r>
            <a:endParaRPr kumimoji="1" lang="ja-JP" altLang="en-US">
              <a:solidFill>
                <a:srgbClr val="FFFFFF"/>
              </a:solidFill>
              <a:latin typeface="+mj-lt"/>
              <a:ea typeface="+mj-ea"/>
              <a:cs typeface="ＭＳ Ｐゴシック"/>
            </a:endParaRPr>
          </a:p>
        </p:txBody>
      </p:sp>
      <p:sp>
        <p:nvSpPr>
          <p:cNvPr id="108" name="楕円 6">
            <a:extLst>
              <a:ext uri="{FF2B5EF4-FFF2-40B4-BE49-F238E27FC236}">
                <a16:creationId xmlns:a16="http://schemas.microsoft.com/office/drawing/2014/main" id="{A6963E0F-BE42-4F64-F902-1BF13075B204}"/>
              </a:ext>
            </a:extLst>
          </p:cNvPr>
          <p:cNvSpPr/>
          <p:nvPr/>
        </p:nvSpPr>
        <p:spPr>
          <a:xfrm>
            <a:off x="1738985" y="4562716"/>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1</a:t>
            </a:r>
            <a:endParaRPr kumimoji="1" lang="ja-JP" altLang="en-US" dirty="0">
              <a:solidFill>
                <a:srgbClr val="FFFFFF"/>
              </a:solidFill>
              <a:latin typeface="+mj-lt"/>
              <a:ea typeface="+mj-ea"/>
              <a:cs typeface="ＭＳ Ｐゴシック"/>
            </a:endParaRPr>
          </a:p>
        </p:txBody>
      </p:sp>
      <p:sp>
        <p:nvSpPr>
          <p:cNvPr id="112" name="楕円 7">
            <a:extLst>
              <a:ext uri="{FF2B5EF4-FFF2-40B4-BE49-F238E27FC236}">
                <a16:creationId xmlns:a16="http://schemas.microsoft.com/office/drawing/2014/main" id="{D9733618-95CF-D2A3-9BFA-337348A65FC6}"/>
              </a:ext>
            </a:extLst>
          </p:cNvPr>
          <p:cNvSpPr/>
          <p:nvPr/>
        </p:nvSpPr>
        <p:spPr>
          <a:xfrm>
            <a:off x="1900720" y="4919119"/>
            <a:ext cx="294191" cy="295830"/>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0</a:t>
            </a:r>
            <a:endParaRPr kumimoji="1" lang="ja-JP" altLang="en-US">
              <a:solidFill>
                <a:srgbClr val="FFFFFF"/>
              </a:solidFill>
              <a:latin typeface="+mj-lt"/>
              <a:ea typeface="+mj-ea"/>
              <a:cs typeface="ＭＳ Ｐゴシック"/>
            </a:endParaRPr>
          </a:p>
        </p:txBody>
      </p:sp>
      <p:sp>
        <p:nvSpPr>
          <p:cNvPr id="113" name="楕円 6">
            <a:extLst>
              <a:ext uri="{FF2B5EF4-FFF2-40B4-BE49-F238E27FC236}">
                <a16:creationId xmlns:a16="http://schemas.microsoft.com/office/drawing/2014/main" id="{A50A8A8C-DC57-3E29-40FA-AC0932307FB2}"/>
              </a:ext>
            </a:extLst>
          </p:cNvPr>
          <p:cNvSpPr/>
          <p:nvPr/>
        </p:nvSpPr>
        <p:spPr>
          <a:xfrm>
            <a:off x="1898162" y="4905926"/>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1</a:t>
            </a:r>
            <a:endParaRPr kumimoji="1" lang="ja-JP" altLang="en-US" dirty="0">
              <a:solidFill>
                <a:srgbClr val="FFFFFF"/>
              </a:solidFill>
              <a:latin typeface="+mj-lt"/>
              <a:ea typeface="+mj-ea"/>
              <a:cs typeface="ＭＳ Ｐゴシック"/>
            </a:endParaRPr>
          </a:p>
        </p:txBody>
      </p:sp>
      <p:sp>
        <p:nvSpPr>
          <p:cNvPr id="114" name="楕円 7">
            <a:extLst>
              <a:ext uri="{FF2B5EF4-FFF2-40B4-BE49-F238E27FC236}">
                <a16:creationId xmlns:a16="http://schemas.microsoft.com/office/drawing/2014/main" id="{D1D29FB2-D4E6-3978-9B69-C5E1DD5B81C2}"/>
              </a:ext>
            </a:extLst>
          </p:cNvPr>
          <p:cNvSpPr/>
          <p:nvPr/>
        </p:nvSpPr>
        <p:spPr>
          <a:xfrm>
            <a:off x="1197158" y="4926327"/>
            <a:ext cx="294191" cy="295830"/>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0</a:t>
            </a:r>
            <a:endParaRPr kumimoji="1" lang="ja-JP" altLang="en-US">
              <a:solidFill>
                <a:srgbClr val="FFFFFF"/>
              </a:solidFill>
              <a:latin typeface="+mj-lt"/>
              <a:ea typeface="+mj-ea"/>
              <a:cs typeface="ＭＳ Ｐゴシック"/>
            </a:endParaRPr>
          </a:p>
        </p:txBody>
      </p:sp>
      <p:sp>
        <p:nvSpPr>
          <p:cNvPr id="115" name="楕円 6">
            <a:extLst>
              <a:ext uri="{FF2B5EF4-FFF2-40B4-BE49-F238E27FC236}">
                <a16:creationId xmlns:a16="http://schemas.microsoft.com/office/drawing/2014/main" id="{C7BFB3E7-4383-F952-13AA-4E98DEAEB829}"/>
              </a:ext>
            </a:extLst>
          </p:cNvPr>
          <p:cNvSpPr/>
          <p:nvPr/>
        </p:nvSpPr>
        <p:spPr>
          <a:xfrm>
            <a:off x="1194600" y="4913134"/>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1</a:t>
            </a:r>
            <a:endParaRPr kumimoji="1" lang="ja-JP" altLang="en-US" dirty="0">
              <a:solidFill>
                <a:srgbClr val="FFFFFF"/>
              </a:solidFill>
              <a:latin typeface="+mj-lt"/>
              <a:ea typeface="+mj-ea"/>
              <a:cs typeface="ＭＳ Ｐゴシック"/>
            </a:endParaRPr>
          </a:p>
        </p:txBody>
      </p:sp>
      <p:sp>
        <p:nvSpPr>
          <p:cNvPr id="116" name="楕円 7">
            <a:extLst>
              <a:ext uri="{FF2B5EF4-FFF2-40B4-BE49-F238E27FC236}">
                <a16:creationId xmlns:a16="http://schemas.microsoft.com/office/drawing/2014/main" id="{9329A6DF-8C20-1AC9-4304-B7B52BF38455}"/>
              </a:ext>
            </a:extLst>
          </p:cNvPr>
          <p:cNvSpPr/>
          <p:nvPr/>
        </p:nvSpPr>
        <p:spPr>
          <a:xfrm>
            <a:off x="1741543" y="5235350"/>
            <a:ext cx="294191" cy="295830"/>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0</a:t>
            </a:r>
            <a:endParaRPr kumimoji="1" lang="ja-JP" altLang="en-US">
              <a:solidFill>
                <a:srgbClr val="FFFFFF"/>
              </a:solidFill>
              <a:latin typeface="+mj-lt"/>
              <a:ea typeface="+mj-ea"/>
              <a:cs typeface="ＭＳ Ｐゴシック"/>
            </a:endParaRPr>
          </a:p>
        </p:txBody>
      </p:sp>
      <p:sp>
        <p:nvSpPr>
          <p:cNvPr id="117" name="楕円 6">
            <a:extLst>
              <a:ext uri="{FF2B5EF4-FFF2-40B4-BE49-F238E27FC236}">
                <a16:creationId xmlns:a16="http://schemas.microsoft.com/office/drawing/2014/main" id="{A1BC22F2-3F63-CE94-E17A-5EACFFBB6AA2}"/>
              </a:ext>
            </a:extLst>
          </p:cNvPr>
          <p:cNvSpPr/>
          <p:nvPr/>
        </p:nvSpPr>
        <p:spPr>
          <a:xfrm>
            <a:off x="1738985" y="5222157"/>
            <a:ext cx="294191" cy="29583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1</a:t>
            </a:r>
            <a:endParaRPr kumimoji="1" lang="ja-JP" altLang="en-US" dirty="0">
              <a:solidFill>
                <a:srgbClr val="FFFFFF"/>
              </a:solidFill>
              <a:latin typeface="+mj-lt"/>
              <a:ea typeface="+mj-ea"/>
              <a:cs typeface="ＭＳ Ｐゴシック"/>
            </a:endParaRPr>
          </a:p>
        </p:txBody>
      </p:sp>
      <p:sp>
        <p:nvSpPr>
          <p:cNvPr id="118" name="楕円 7">
            <a:extLst>
              <a:ext uri="{FF2B5EF4-FFF2-40B4-BE49-F238E27FC236}">
                <a16:creationId xmlns:a16="http://schemas.microsoft.com/office/drawing/2014/main" id="{BA71370D-CDA2-2F29-7168-6C802517F9A2}"/>
              </a:ext>
            </a:extLst>
          </p:cNvPr>
          <p:cNvSpPr/>
          <p:nvPr/>
        </p:nvSpPr>
        <p:spPr>
          <a:xfrm>
            <a:off x="1381280" y="5237500"/>
            <a:ext cx="294191" cy="295830"/>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0</a:t>
            </a:r>
            <a:endParaRPr kumimoji="1" lang="ja-JP" altLang="en-US">
              <a:solidFill>
                <a:srgbClr val="FFFFFF"/>
              </a:solidFill>
              <a:latin typeface="+mj-lt"/>
              <a:ea typeface="+mj-ea"/>
              <a:cs typeface="ＭＳ Ｐゴシック"/>
            </a:endParaRPr>
          </a:p>
        </p:txBody>
      </p:sp>
      <p:sp>
        <p:nvSpPr>
          <p:cNvPr id="119" name="楕円 6">
            <a:extLst>
              <a:ext uri="{FF2B5EF4-FFF2-40B4-BE49-F238E27FC236}">
                <a16:creationId xmlns:a16="http://schemas.microsoft.com/office/drawing/2014/main" id="{2695A396-40F8-75B0-D8BD-2F87734738B8}"/>
              </a:ext>
            </a:extLst>
          </p:cNvPr>
          <p:cNvSpPr/>
          <p:nvPr/>
        </p:nvSpPr>
        <p:spPr>
          <a:xfrm>
            <a:off x="1378722" y="5224307"/>
            <a:ext cx="294191" cy="29583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j-lt"/>
                <a:ea typeface="+mj-ea"/>
                <a:cs typeface="ＭＳ Ｐゴシック"/>
              </a:rPr>
              <a:t>1</a:t>
            </a:r>
            <a:endParaRPr kumimoji="1" lang="ja-JP" altLang="en-US" dirty="0">
              <a:solidFill>
                <a:srgbClr val="FFFFFF"/>
              </a:solidFill>
              <a:latin typeface="+mj-lt"/>
              <a:ea typeface="+mj-ea"/>
              <a:cs typeface="ＭＳ Ｐゴシック"/>
            </a:endParaRPr>
          </a:p>
        </p:txBody>
      </p:sp>
      <p:sp>
        <p:nvSpPr>
          <p:cNvPr id="120" name="テキスト ボックス 119">
            <a:extLst>
              <a:ext uri="{FF2B5EF4-FFF2-40B4-BE49-F238E27FC236}">
                <a16:creationId xmlns:a16="http://schemas.microsoft.com/office/drawing/2014/main" id="{BDABA158-6B11-A2D9-21BC-9FC72BF8C9C3}"/>
              </a:ext>
            </a:extLst>
          </p:cNvPr>
          <p:cNvSpPr txBox="1"/>
          <p:nvPr/>
        </p:nvSpPr>
        <p:spPr>
          <a:xfrm>
            <a:off x="2717084" y="5733240"/>
            <a:ext cx="1501012" cy="507831"/>
          </a:xfrm>
          <a:prstGeom prst="rect">
            <a:avLst/>
          </a:prstGeom>
          <a:noFill/>
        </p:spPr>
        <p:txBody>
          <a:bodyPr wrap="square" rtlCol="0">
            <a:spAutoFit/>
          </a:bodyPr>
          <a:lstStyle/>
          <a:p>
            <a:pPr algn="ctr"/>
            <a:r>
              <a:rPr kumimoji="1" lang="ja-JP" altLang="en-US" sz="900">
                <a:solidFill>
                  <a:srgbClr val="0432FF"/>
                </a:solidFill>
                <a:latin typeface="Meiryo" panose="020B0604030504040204" pitchFamily="34" charset="-128"/>
                <a:ea typeface="Meiryo" panose="020B0604030504040204" pitchFamily="34" charset="-128"/>
              </a:rPr>
              <a:t>数百から数千個の</a:t>
            </a:r>
            <a:endParaRPr kumimoji="1" lang="en-US" altLang="ja-JP" sz="900" dirty="0">
              <a:solidFill>
                <a:srgbClr val="0432FF"/>
              </a:solidFill>
              <a:latin typeface="Meiryo" panose="020B0604030504040204" pitchFamily="34" charset="-128"/>
              <a:ea typeface="Meiryo" panose="020B0604030504040204" pitchFamily="34" charset="-128"/>
            </a:endParaRPr>
          </a:p>
          <a:p>
            <a:pPr algn="ctr"/>
            <a:r>
              <a:rPr kumimoji="1" lang="ja-JP" altLang="en-US" sz="900">
                <a:solidFill>
                  <a:srgbClr val="0432FF"/>
                </a:solidFill>
                <a:latin typeface="Meiryo" panose="020B0604030504040204" pitchFamily="34" charset="-128"/>
                <a:ea typeface="Meiryo" panose="020B0604030504040204" pitchFamily="34" charset="-128"/>
              </a:rPr>
              <a:t>物理量子ビットを</a:t>
            </a:r>
            <a:endParaRPr kumimoji="1" lang="en-US" altLang="ja-JP" sz="900" dirty="0">
              <a:solidFill>
                <a:srgbClr val="0432FF"/>
              </a:solidFill>
              <a:latin typeface="Meiryo" panose="020B0604030504040204" pitchFamily="34" charset="-128"/>
              <a:ea typeface="Meiryo" panose="020B0604030504040204" pitchFamily="34" charset="-128"/>
            </a:endParaRPr>
          </a:p>
          <a:p>
            <a:pPr algn="ctr"/>
            <a:r>
              <a:rPr kumimoji="1" lang="ja-JP" altLang="en-US" sz="900">
                <a:solidFill>
                  <a:srgbClr val="0432FF"/>
                </a:solidFill>
                <a:latin typeface="Meiryo" panose="020B0604030504040204" pitchFamily="34" charset="-128"/>
                <a:ea typeface="Meiryo" panose="020B0604030504040204" pitchFamily="34" charset="-128"/>
              </a:rPr>
              <a:t>使ってて訂正する</a:t>
            </a:r>
            <a:endParaRPr kumimoji="1" lang="en-US" altLang="ja-JP" sz="900" dirty="0">
              <a:solidFill>
                <a:srgbClr val="0432FF"/>
              </a:solidFill>
              <a:latin typeface="Meiryo" panose="020B0604030504040204" pitchFamily="34" charset="-128"/>
              <a:ea typeface="Meiryo" panose="020B0604030504040204" pitchFamily="34" charset="-128"/>
            </a:endParaRPr>
          </a:p>
        </p:txBody>
      </p:sp>
      <p:sp>
        <p:nvSpPr>
          <p:cNvPr id="122" name="テキスト ボックス 121">
            <a:extLst>
              <a:ext uri="{FF2B5EF4-FFF2-40B4-BE49-F238E27FC236}">
                <a16:creationId xmlns:a16="http://schemas.microsoft.com/office/drawing/2014/main" id="{B95BD5DC-34C9-8651-E926-6914F8FAA4C3}"/>
              </a:ext>
            </a:extLst>
          </p:cNvPr>
          <p:cNvSpPr txBox="1"/>
          <p:nvPr/>
        </p:nvSpPr>
        <p:spPr>
          <a:xfrm>
            <a:off x="4786516" y="4645388"/>
            <a:ext cx="3076174" cy="769441"/>
          </a:xfrm>
          <a:prstGeom prst="rect">
            <a:avLst/>
          </a:prstGeom>
          <a:solidFill>
            <a:schemeClr val="accent6">
              <a:lumMod val="40000"/>
              <a:lumOff val="60000"/>
            </a:schemeClr>
          </a:solidFill>
        </p:spPr>
        <p:txBody>
          <a:bodyPr wrap="square">
            <a:spAutoFit/>
          </a:bodyPr>
          <a:lstStyle/>
          <a:p>
            <a:pPr algn="ctr"/>
            <a:r>
              <a:rPr lang="ja-JP" altLang="en-US" sz="1100" b="1">
                <a:solidFill>
                  <a:srgbClr val="0432FF"/>
                </a:solidFill>
                <a:latin typeface="Meiryo" panose="020B0604030504040204" pitchFamily="34" charset="-128"/>
                <a:ea typeface="Meiryo" panose="020B0604030504040204" pitchFamily="34" charset="-128"/>
              </a:rPr>
              <a:t>誤り訂正された論理ビットを使って計算する</a:t>
            </a:r>
            <a:endParaRPr lang="en-US" altLang="ja-JP" sz="1100" b="1" dirty="0">
              <a:solidFill>
                <a:srgbClr val="0432FF"/>
              </a:solidFill>
              <a:latin typeface="Meiryo" panose="020B0604030504040204" pitchFamily="34" charset="-128"/>
              <a:ea typeface="Meiryo" panose="020B0604030504040204" pitchFamily="34" charset="-128"/>
            </a:endParaRPr>
          </a:p>
          <a:p>
            <a:pPr algn="ctr"/>
            <a:endParaRPr lang="en-US" altLang="ja-JP" sz="500" dirty="0">
              <a:solidFill>
                <a:srgbClr val="0432FF"/>
              </a:solidFill>
              <a:latin typeface="Meiryo" panose="020B0604030504040204" pitchFamily="34" charset="-128"/>
              <a:ea typeface="Meiryo" panose="020B0604030504040204" pitchFamily="34" charset="-128"/>
            </a:endParaRPr>
          </a:p>
          <a:p>
            <a:pPr algn="ctr"/>
            <a:r>
              <a:rPr lang="ja-JP" altLang="en-US" b="1">
                <a:solidFill>
                  <a:srgbClr val="0432FF"/>
                </a:solidFill>
                <a:latin typeface="Meiryo" panose="020B0604030504040204" pitchFamily="34" charset="-128"/>
                <a:ea typeface="Meiryo" panose="020B0604030504040204" pitchFamily="34" charset="-128"/>
              </a:rPr>
              <a:t>誤り耐性量子コンピュータ</a:t>
            </a:r>
            <a:endParaRPr lang="en-US" altLang="ja-JP" b="1" dirty="0">
              <a:solidFill>
                <a:srgbClr val="0432FF"/>
              </a:solidFill>
              <a:latin typeface="Meiryo" panose="020B0604030504040204" pitchFamily="34" charset="-128"/>
              <a:ea typeface="Meiryo" panose="020B0604030504040204" pitchFamily="34" charset="-128"/>
            </a:endParaRPr>
          </a:p>
          <a:p>
            <a:pPr algn="ctr"/>
            <a:r>
              <a:rPr lang="en" altLang="ja-JP" sz="1000" b="1" dirty="0">
                <a:solidFill>
                  <a:srgbClr val="0432FF"/>
                </a:solidFill>
                <a:latin typeface="Meiryo" panose="020B0604030504040204" pitchFamily="34" charset="-128"/>
                <a:ea typeface="Meiryo" panose="020B0604030504040204" pitchFamily="34" charset="-128"/>
              </a:rPr>
              <a:t>FTQC</a:t>
            </a:r>
            <a:r>
              <a:rPr lang="ja-JP" altLang="en" sz="1000">
                <a:solidFill>
                  <a:srgbClr val="0432FF"/>
                </a:solidFill>
                <a:latin typeface="Meiryo" panose="020B0604030504040204" pitchFamily="34" charset="-128"/>
                <a:ea typeface="Meiryo" panose="020B0604030504040204" pitchFamily="34" charset="-128"/>
              </a:rPr>
              <a:t>（</a:t>
            </a:r>
            <a:r>
              <a:rPr lang="en" altLang="ja-JP" sz="1000" dirty="0">
                <a:solidFill>
                  <a:srgbClr val="0432FF"/>
                </a:solidFill>
                <a:latin typeface="Meiryo" panose="020B0604030504040204" pitchFamily="34" charset="-128"/>
                <a:ea typeface="Meiryo" panose="020B0604030504040204" pitchFamily="34" charset="-128"/>
              </a:rPr>
              <a:t>Fault-Tolerant Quantum Computer</a:t>
            </a:r>
            <a:r>
              <a:rPr lang="ja-JP" altLang="en-US" sz="1000">
                <a:solidFill>
                  <a:srgbClr val="0432FF"/>
                </a:solidFill>
                <a:latin typeface="Meiryo" panose="020B0604030504040204" pitchFamily="34" charset="-128"/>
                <a:ea typeface="Meiryo" panose="020B0604030504040204" pitchFamily="34" charset="-128"/>
              </a:rPr>
              <a:t>）</a:t>
            </a:r>
            <a:endParaRPr lang="en-US" altLang="ja-JP" sz="1400" dirty="0">
              <a:solidFill>
                <a:srgbClr val="0070C0"/>
              </a:solidFill>
              <a:latin typeface="Meiryo" panose="020B0604030504040204" pitchFamily="34" charset="-128"/>
              <a:ea typeface="Meiryo" panose="020B0604030504040204" pitchFamily="34" charset="-128"/>
            </a:endParaRPr>
          </a:p>
        </p:txBody>
      </p:sp>
      <p:sp>
        <p:nvSpPr>
          <p:cNvPr id="124" name="テキスト ボックス 123">
            <a:extLst>
              <a:ext uri="{FF2B5EF4-FFF2-40B4-BE49-F238E27FC236}">
                <a16:creationId xmlns:a16="http://schemas.microsoft.com/office/drawing/2014/main" id="{E4FC2E0C-E84A-DB8C-97F5-A7F0AF645673}"/>
              </a:ext>
            </a:extLst>
          </p:cNvPr>
          <p:cNvSpPr txBox="1"/>
          <p:nvPr/>
        </p:nvSpPr>
        <p:spPr>
          <a:xfrm>
            <a:off x="4737180" y="5531180"/>
            <a:ext cx="3204342" cy="261610"/>
          </a:xfrm>
          <a:prstGeom prst="rect">
            <a:avLst/>
          </a:prstGeom>
          <a:noFill/>
        </p:spPr>
        <p:txBody>
          <a:bodyPr wrap="square" rtlCol="0">
            <a:spAutoFit/>
          </a:bodyPr>
          <a:lstStyle/>
          <a:p>
            <a:pPr algn="dist"/>
            <a:r>
              <a:rPr kumimoji="1" lang="ja-JP" altLang="en-US" sz="11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できるだけ</a:t>
            </a:r>
            <a:r>
              <a:rPr kumimoji="1" lang="ja-JP" altLang="en-US" sz="11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少ない物理量子ビット数</a:t>
            </a:r>
            <a:r>
              <a:rPr kumimoji="1" lang="ja-JP" altLang="en-US" sz="11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で訂正する</a:t>
            </a:r>
          </a:p>
        </p:txBody>
      </p:sp>
      <p:sp>
        <p:nvSpPr>
          <p:cNvPr id="125" name="テキスト ボックス 124">
            <a:extLst>
              <a:ext uri="{FF2B5EF4-FFF2-40B4-BE49-F238E27FC236}">
                <a16:creationId xmlns:a16="http://schemas.microsoft.com/office/drawing/2014/main" id="{BD74AC6B-8808-9C2C-F991-EC2A9ED9569E}"/>
              </a:ext>
            </a:extLst>
          </p:cNvPr>
          <p:cNvSpPr txBox="1"/>
          <p:nvPr/>
        </p:nvSpPr>
        <p:spPr>
          <a:xfrm>
            <a:off x="4737180" y="6020777"/>
            <a:ext cx="3204342" cy="261610"/>
          </a:xfrm>
          <a:prstGeom prst="rect">
            <a:avLst/>
          </a:prstGeom>
          <a:noFill/>
        </p:spPr>
        <p:txBody>
          <a:bodyPr wrap="square" rtlCol="0">
            <a:spAutoFit/>
          </a:bodyPr>
          <a:lstStyle/>
          <a:p>
            <a:pPr algn="dist"/>
            <a:r>
              <a:rPr kumimoji="1" lang="ja-JP" altLang="en-US" sz="11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できるだけ</a:t>
            </a:r>
            <a:r>
              <a:rPr kumimoji="1" lang="ja-JP" altLang="en-US" sz="11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安定した物理量子ビット</a:t>
            </a:r>
            <a:r>
              <a:rPr kumimoji="1" lang="ja-JP" altLang="en-US" sz="11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を使う</a:t>
            </a:r>
            <a:endParaRPr kumimoji="1" lang="ja-JP" altLang="en-US" sz="11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26" name="乗算記号 125">
            <a:extLst>
              <a:ext uri="{FF2B5EF4-FFF2-40B4-BE49-F238E27FC236}">
                <a16:creationId xmlns:a16="http://schemas.microsoft.com/office/drawing/2014/main" id="{DFA8B223-6F79-3F44-9ED3-1798B0FB3F47}"/>
              </a:ext>
            </a:extLst>
          </p:cNvPr>
          <p:cNvSpPr/>
          <p:nvPr/>
        </p:nvSpPr>
        <p:spPr>
          <a:xfrm flipH="1">
            <a:off x="6185134" y="5717847"/>
            <a:ext cx="302930" cy="302930"/>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545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dissolve">
                                      <p:cBhvr>
                                        <p:cTn id="7" dur="500"/>
                                        <p:tgtEl>
                                          <p:spTgt spid="5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dissolve">
                                      <p:cBhvr>
                                        <p:cTn id="11" dur="500"/>
                                        <p:tgtEl>
                                          <p:spTgt spid="1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500"/>
                                        <p:tgtEl>
                                          <p:spTgt spid="71"/>
                                        </p:tgtEl>
                                      </p:cBhvr>
                                    </p:animEffect>
                                  </p:childTnLst>
                                </p:cTn>
                              </p:par>
                              <p:par>
                                <p:cTn id="15" presetID="10" presetClass="entr" presetSubtype="0" repeatCount="indefinite"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par>
                                <p:cTn id="21" presetID="10" presetClass="entr" presetSubtype="0" repeatCount="indefinite" fill="hold" grpId="0" nodeType="with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fade">
                                      <p:cBhvr>
                                        <p:cTn id="23" dur="500"/>
                                        <p:tgtEl>
                                          <p:spTgt spid="10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500"/>
                                        <p:tgtEl>
                                          <p:spTgt spid="107"/>
                                        </p:tgtEl>
                                      </p:cBhvr>
                                    </p:animEffect>
                                  </p:childTnLst>
                                </p:cTn>
                              </p:par>
                              <p:par>
                                <p:cTn id="27" presetID="10" presetClass="entr" presetSubtype="0" repeatCount="indefinite" fill="hold" grpId="0" nodeType="with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fade">
                                      <p:cBhvr>
                                        <p:cTn id="29" dur="500"/>
                                        <p:tgtEl>
                                          <p:spTgt spid="10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fade">
                                      <p:cBhvr>
                                        <p:cTn id="32" dur="500"/>
                                        <p:tgtEl>
                                          <p:spTgt spid="112"/>
                                        </p:tgtEl>
                                      </p:cBhvr>
                                    </p:animEffect>
                                  </p:childTnLst>
                                </p:cTn>
                              </p:par>
                              <p:par>
                                <p:cTn id="33" presetID="10" presetClass="entr" presetSubtype="0" repeatCount="indefinite" fill="hold" grpId="0" nodeType="with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fade">
                                      <p:cBhvr>
                                        <p:cTn id="35" dur="500"/>
                                        <p:tgtEl>
                                          <p:spTgt spid="1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4"/>
                                        </p:tgtEl>
                                        <p:attrNameLst>
                                          <p:attrName>style.visibility</p:attrName>
                                        </p:attrNameLst>
                                      </p:cBhvr>
                                      <p:to>
                                        <p:strVal val="visible"/>
                                      </p:to>
                                    </p:set>
                                    <p:animEffect transition="in" filter="fade">
                                      <p:cBhvr>
                                        <p:cTn id="38" dur="500"/>
                                        <p:tgtEl>
                                          <p:spTgt spid="114"/>
                                        </p:tgtEl>
                                      </p:cBhvr>
                                    </p:animEffect>
                                  </p:childTnLst>
                                </p:cTn>
                              </p:par>
                              <p:par>
                                <p:cTn id="39" presetID="10" presetClass="entr" presetSubtype="0" repeatCount="indefinite" fill="hold" grpId="0" nodeType="withEffect">
                                  <p:stCondLst>
                                    <p:cond delay="0"/>
                                  </p:stCondLst>
                                  <p:childTnLst>
                                    <p:set>
                                      <p:cBhvr>
                                        <p:cTn id="40" dur="1" fill="hold">
                                          <p:stCondLst>
                                            <p:cond delay="0"/>
                                          </p:stCondLst>
                                        </p:cTn>
                                        <p:tgtEl>
                                          <p:spTgt spid="115"/>
                                        </p:tgtEl>
                                        <p:attrNameLst>
                                          <p:attrName>style.visibility</p:attrName>
                                        </p:attrNameLst>
                                      </p:cBhvr>
                                      <p:to>
                                        <p:strVal val="visible"/>
                                      </p:to>
                                    </p:set>
                                    <p:animEffect transition="in" filter="fade">
                                      <p:cBhvr>
                                        <p:cTn id="41" dur="500"/>
                                        <p:tgtEl>
                                          <p:spTgt spid="1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6"/>
                                        </p:tgtEl>
                                        <p:attrNameLst>
                                          <p:attrName>style.visibility</p:attrName>
                                        </p:attrNameLst>
                                      </p:cBhvr>
                                      <p:to>
                                        <p:strVal val="visible"/>
                                      </p:to>
                                    </p:set>
                                    <p:animEffect transition="in" filter="fade">
                                      <p:cBhvr>
                                        <p:cTn id="44" dur="500"/>
                                        <p:tgtEl>
                                          <p:spTgt spid="116"/>
                                        </p:tgtEl>
                                      </p:cBhvr>
                                    </p:animEffect>
                                  </p:childTnLst>
                                </p:cTn>
                              </p:par>
                              <p:par>
                                <p:cTn id="45" presetID="10" presetClass="entr" presetSubtype="0" repeatCount="indefinite" fill="hold" grpId="0" nodeType="with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fade">
                                      <p:cBhvr>
                                        <p:cTn id="47" dur="500"/>
                                        <p:tgtEl>
                                          <p:spTgt spid="1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8"/>
                                        </p:tgtEl>
                                        <p:attrNameLst>
                                          <p:attrName>style.visibility</p:attrName>
                                        </p:attrNameLst>
                                      </p:cBhvr>
                                      <p:to>
                                        <p:strVal val="visible"/>
                                      </p:to>
                                    </p:set>
                                    <p:animEffect transition="in" filter="fade">
                                      <p:cBhvr>
                                        <p:cTn id="50" dur="500"/>
                                        <p:tgtEl>
                                          <p:spTgt spid="118"/>
                                        </p:tgtEl>
                                      </p:cBhvr>
                                    </p:animEffect>
                                  </p:childTnLst>
                                </p:cTn>
                              </p:par>
                              <p:par>
                                <p:cTn id="51" presetID="10" presetClass="entr" presetSubtype="0" repeatCount="indefinite" fill="hold" grpId="0" nodeType="withEffect">
                                  <p:stCondLst>
                                    <p:cond delay="0"/>
                                  </p:stCondLst>
                                  <p:childTnLst>
                                    <p:set>
                                      <p:cBhvr>
                                        <p:cTn id="52" dur="1" fill="hold">
                                          <p:stCondLst>
                                            <p:cond delay="0"/>
                                          </p:stCondLst>
                                        </p:cTn>
                                        <p:tgtEl>
                                          <p:spTgt spid="119"/>
                                        </p:tgtEl>
                                        <p:attrNameLst>
                                          <p:attrName>style.visibility</p:attrName>
                                        </p:attrNameLst>
                                      </p:cBhvr>
                                      <p:to>
                                        <p:strVal val="visible"/>
                                      </p:to>
                                    </p:set>
                                    <p:animEffect transition="in" filter="fade">
                                      <p:cBhvr>
                                        <p:cTn id="53" dur="500"/>
                                        <p:tgtEl>
                                          <p:spTgt spid="1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left)">
                                      <p:cBhvr>
                                        <p:cTn id="58" dur="500"/>
                                        <p:tgtEl>
                                          <p:spTgt spid="104"/>
                                        </p:tgtEl>
                                      </p:cBhvr>
                                    </p:animEffect>
                                  </p:childTnLst>
                                </p:cTn>
                              </p:par>
                            </p:childTnLst>
                          </p:cTn>
                        </p:par>
                        <p:par>
                          <p:cTn id="59" fill="hold">
                            <p:stCondLst>
                              <p:cond delay="500"/>
                            </p:stCondLst>
                            <p:childTnLst>
                              <p:par>
                                <p:cTn id="60" presetID="53" presetClass="entr" presetSubtype="16" fill="hold" nodeType="afterEffect">
                                  <p:stCondLst>
                                    <p:cond delay="0"/>
                                  </p:stCondLst>
                                  <p:childTnLst>
                                    <p:set>
                                      <p:cBhvr>
                                        <p:cTn id="61" dur="1" fill="hold">
                                          <p:stCondLst>
                                            <p:cond delay="0"/>
                                          </p:stCondLst>
                                        </p:cTn>
                                        <p:tgtEl>
                                          <p:spTgt spid="103"/>
                                        </p:tgtEl>
                                        <p:attrNameLst>
                                          <p:attrName>style.visibility</p:attrName>
                                        </p:attrNameLst>
                                      </p:cBhvr>
                                      <p:to>
                                        <p:strVal val="visible"/>
                                      </p:to>
                                    </p:set>
                                    <p:anim calcmode="lin" valueType="num">
                                      <p:cBhvr>
                                        <p:cTn id="62" dur="500" fill="hold"/>
                                        <p:tgtEl>
                                          <p:spTgt spid="103"/>
                                        </p:tgtEl>
                                        <p:attrNameLst>
                                          <p:attrName>ppt_w</p:attrName>
                                        </p:attrNameLst>
                                      </p:cBhvr>
                                      <p:tavLst>
                                        <p:tav tm="0">
                                          <p:val>
                                            <p:fltVal val="0"/>
                                          </p:val>
                                        </p:tav>
                                        <p:tav tm="100000">
                                          <p:val>
                                            <p:strVal val="#ppt_w"/>
                                          </p:val>
                                        </p:tav>
                                      </p:tavLst>
                                    </p:anim>
                                    <p:anim calcmode="lin" valueType="num">
                                      <p:cBhvr>
                                        <p:cTn id="63" dur="500" fill="hold"/>
                                        <p:tgtEl>
                                          <p:spTgt spid="103"/>
                                        </p:tgtEl>
                                        <p:attrNameLst>
                                          <p:attrName>ppt_h</p:attrName>
                                        </p:attrNameLst>
                                      </p:cBhvr>
                                      <p:tavLst>
                                        <p:tav tm="0">
                                          <p:val>
                                            <p:fltVal val="0"/>
                                          </p:val>
                                        </p:tav>
                                        <p:tav tm="100000">
                                          <p:val>
                                            <p:strVal val="#ppt_h"/>
                                          </p:val>
                                        </p:tav>
                                      </p:tavLst>
                                    </p:anim>
                                    <p:animEffect transition="in" filter="fade">
                                      <p:cBhvr>
                                        <p:cTn id="64" dur="500"/>
                                        <p:tgtEl>
                                          <p:spTgt spid="10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1"/>
                                        </p:tgtEl>
                                        <p:attrNameLst>
                                          <p:attrName>style.visibility</p:attrName>
                                        </p:attrNameLst>
                                      </p:cBhvr>
                                      <p:to>
                                        <p:strVal val="visible"/>
                                      </p:to>
                                    </p:set>
                                    <p:animEffect transition="in" filter="fade">
                                      <p:cBhvr>
                                        <p:cTn id="67" dur="500"/>
                                        <p:tgtEl>
                                          <p:spTgt spid="101"/>
                                        </p:tgtEl>
                                      </p:cBhvr>
                                    </p:animEffect>
                                  </p:childTnLst>
                                </p:cTn>
                              </p:par>
                              <p:par>
                                <p:cTn id="68" presetID="10" presetClass="entr" presetSubtype="0" repeatCount="indefinite" fill="hold" grpId="0" nodeType="with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fade">
                                      <p:cBhvr>
                                        <p:cTn id="70" dur="500"/>
                                        <p:tgtEl>
                                          <p:spTgt spid="102"/>
                                        </p:tgtEl>
                                      </p:cBhvr>
                                    </p:animEffect>
                                  </p:childTnLst>
                                </p:cTn>
                              </p:par>
                            </p:childTnLst>
                          </p:cTn>
                        </p:par>
                        <p:par>
                          <p:cTn id="71" fill="hold">
                            <p:stCondLst>
                              <p:cond delay="1000"/>
                            </p:stCondLst>
                            <p:childTnLst>
                              <p:par>
                                <p:cTn id="72" presetID="53" presetClass="entr" presetSubtype="16" fill="hold" grpId="0" nodeType="afterEffect">
                                  <p:stCondLst>
                                    <p:cond delay="0"/>
                                  </p:stCondLst>
                                  <p:childTnLst>
                                    <p:set>
                                      <p:cBhvr>
                                        <p:cTn id="73" dur="1" fill="hold">
                                          <p:stCondLst>
                                            <p:cond delay="0"/>
                                          </p:stCondLst>
                                        </p:cTn>
                                        <p:tgtEl>
                                          <p:spTgt spid="36"/>
                                        </p:tgtEl>
                                        <p:attrNameLst>
                                          <p:attrName>style.visibility</p:attrName>
                                        </p:attrNameLst>
                                      </p:cBhvr>
                                      <p:to>
                                        <p:strVal val="visible"/>
                                      </p:to>
                                    </p:set>
                                    <p:anim calcmode="lin" valueType="num">
                                      <p:cBhvr>
                                        <p:cTn id="74" dur="500" fill="hold"/>
                                        <p:tgtEl>
                                          <p:spTgt spid="36"/>
                                        </p:tgtEl>
                                        <p:attrNameLst>
                                          <p:attrName>ppt_w</p:attrName>
                                        </p:attrNameLst>
                                      </p:cBhvr>
                                      <p:tavLst>
                                        <p:tav tm="0">
                                          <p:val>
                                            <p:fltVal val="0"/>
                                          </p:val>
                                        </p:tav>
                                        <p:tav tm="100000">
                                          <p:val>
                                            <p:strVal val="#ppt_w"/>
                                          </p:val>
                                        </p:tav>
                                      </p:tavLst>
                                    </p:anim>
                                    <p:anim calcmode="lin" valueType="num">
                                      <p:cBhvr>
                                        <p:cTn id="75" dur="500" fill="hold"/>
                                        <p:tgtEl>
                                          <p:spTgt spid="36"/>
                                        </p:tgtEl>
                                        <p:attrNameLst>
                                          <p:attrName>ppt_h</p:attrName>
                                        </p:attrNameLst>
                                      </p:cBhvr>
                                      <p:tavLst>
                                        <p:tav tm="0">
                                          <p:val>
                                            <p:fltVal val="0"/>
                                          </p:val>
                                        </p:tav>
                                        <p:tav tm="100000">
                                          <p:val>
                                            <p:strVal val="#ppt_h"/>
                                          </p:val>
                                        </p:tav>
                                      </p:tavLst>
                                    </p:anim>
                                    <p:animEffect transition="in" filter="fade">
                                      <p:cBhvr>
                                        <p:cTn id="76" dur="500"/>
                                        <p:tgtEl>
                                          <p:spTgt spid="36"/>
                                        </p:tgtEl>
                                      </p:cBhvr>
                                    </p:animEffect>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120"/>
                                        </p:tgtEl>
                                        <p:attrNameLst>
                                          <p:attrName>style.visibility</p:attrName>
                                        </p:attrNameLst>
                                      </p:cBhvr>
                                      <p:to>
                                        <p:strVal val="visible"/>
                                      </p:to>
                                    </p:set>
                                    <p:anim calcmode="lin" valueType="num">
                                      <p:cBhvr>
                                        <p:cTn id="80" dur="500" fill="hold"/>
                                        <p:tgtEl>
                                          <p:spTgt spid="120"/>
                                        </p:tgtEl>
                                        <p:attrNameLst>
                                          <p:attrName>ppt_w</p:attrName>
                                        </p:attrNameLst>
                                      </p:cBhvr>
                                      <p:tavLst>
                                        <p:tav tm="0">
                                          <p:val>
                                            <p:fltVal val="0"/>
                                          </p:val>
                                        </p:tav>
                                        <p:tav tm="100000">
                                          <p:val>
                                            <p:strVal val="#ppt_w"/>
                                          </p:val>
                                        </p:tav>
                                      </p:tavLst>
                                    </p:anim>
                                    <p:anim calcmode="lin" valueType="num">
                                      <p:cBhvr>
                                        <p:cTn id="81" dur="500" fill="hold"/>
                                        <p:tgtEl>
                                          <p:spTgt spid="120"/>
                                        </p:tgtEl>
                                        <p:attrNameLst>
                                          <p:attrName>ppt_h</p:attrName>
                                        </p:attrNameLst>
                                      </p:cBhvr>
                                      <p:tavLst>
                                        <p:tav tm="0">
                                          <p:val>
                                            <p:fltVal val="0"/>
                                          </p:val>
                                        </p:tav>
                                        <p:tav tm="100000">
                                          <p:val>
                                            <p:strVal val="#ppt_h"/>
                                          </p:val>
                                        </p:tav>
                                      </p:tavLst>
                                    </p:anim>
                                    <p:animEffect transition="in" filter="fade">
                                      <p:cBhvr>
                                        <p:cTn id="82" dur="500"/>
                                        <p:tgtEl>
                                          <p:spTgt spid="120"/>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 calcmode="lin" valueType="num">
                                      <p:cBhvr>
                                        <p:cTn id="87" dur="500" fill="hold"/>
                                        <p:tgtEl>
                                          <p:spTgt spid="76"/>
                                        </p:tgtEl>
                                        <p:attrNameLst>
                                          <p:attrName>ppt_w</p:attrName>
                                        </p:attrNameLst>
                                      </p:cBhvr>
                                      <p:tavLst>
                                        <p:tav tm="0">
                                          <p:val>
                                            <p:fltVal val="0"/>
                                          </p:val>
                                        </p:tav>
                                        <p:tav tm="100000">
                                          <p:val>
                                            <p:strVal val="#ppt_w"/>
                                          </p:val>
                                        </p:tav>
                                      </p:tavLst>
                                    </p:anim>
                                    <p:anim calcmode="lin" valueType="num">
                                      <p:cBhvr>
                                        <p:cTn id="88" dur="500" fill="hold"/>
                                        <p:tgtEl>
                                          <p:spTgt spid="76"/>
                                        </p:tgtEl>
                                        <p:attrNameLst>
                                          <p:attrName>ppt_h</p:attrName>
                                        </p:attrNameLst>
                                      </p:cBhvr>
                                      <p:tavLst>
                                        <p:tav tm="0">
                                          <p:val>
                                            <p:fltVal val="0"/>
                                          </p:val>
                                        </p:tav>
                                        <p:tav tm="100000">
                                          <p:val>
                                            <p:strVal val="#ppt_h"/>
                                          </p:val>
                                        </p:tav>
                                      </p:tavLst>
                                    </p:anim>
                                    <p:animEffect transition="in" filter="fade">
                                      <p:cBhvr>
                                        <p:cTn id="89" dur="500"/>
                                        <p:tgtEl>
                                          <p:spTgt spid="76"/>
                                        </p:tgtEl>
                                      </p:cBhvr>
                                    </p:animEffect>
                                  </p:childTnLst>
                                </p:cTn>
                              </p:par>
                            </p:childTnLst>
                          </p:cTn>
                        </p:par>
                        <p:par>
                          <p:cTn id="90" fill="hold">
                            <p:stCondLst>
                              <p:cond delay="500"/>
                            </p:stCondLst>
                            <p:childTnLst>
                              <p:par>
                                <p:cTn id="91" presetID="53" presetClass="entr" presetSubtype="16" fill="hold" grpId="0" nodeType="afterEffect">
                                  <p:stCondLst>
                                    <p:cond delay="0"/>
                                  </p:stCondLst>
                                  <p:childTnLst>
                                    <p:set>
                                      <p:cBhvr>
                                        <p:cTn id="92" dur="1" fill="hold">
                                          <p:stCondLst>
                                            <p:cond delay="0"/>
                                          </p:stCondLst>
                                        </p:cTn>
                                        <p:tgtEl>
                                          <p:spTgt spid="122"/>
                                        </p:tgtEl>
                                        <p:attrNameLst>
                                          <p:attrName>style.visibility</p:attrName>
                                        </p:attrNameLst>
                                      </p:cBhvr>
                                      <p:to>
                                        <p:strVal val="visible"/>
                                      </p:to>
                                    </p:set>
                                    <p:anim calcmode="lin" valueType="num">
                                      <p:cBhvr>
                                        <p:cTn id="93" dur="500" fill="hold"/>
                                        <p:tgtEl>
                                          <p:spTgt spid="122"/>
                                        </p:tgtEl>
                                        <p:attrNameLst>
                                          <p:attrName>ppt_w</p:attrName>
                                        </p:attrNameLst>
                                      </p:cBhvr>
                                      <p:tavLst>
                                        <p:tav tm="0">
                                          <p:val>
                                            <p:fltVal val="0"/>
                                          </p:val>
                                        </p:tav>
                                        <p:tav tm="100000">
                                          <p:val>
                                            <p:strVal val="#ppt_w"/>
                                          </p:val>
                                        </p:tav>
                                      </p:tavLst>
                                    </p:anim>
                                    <p:anim calcmode="lin" valueType="num">
                                      <p:cBhvr>
                                        <p:cTn id="94" dur="500" fill="hold"/>
                                        <p:tgtEl>
                                          <p:spTgt spid="122"/>
                                        </p:tgtEl>
                                        <p:attrNameLst>
                                          <p:attrName>ppt_h</p:attrName>
                                        </p:attrNameLst>
                                      </p:cBhvr>
                                      <p:tavLst>
                                        <p:tav tm="0">
                                          <p:val>
                                            <p:fltVal val="0"/>
                                          </p:val>
                                        </p:tav>
                                        <p:tav tm="100000">
                                          <p:val>
                                            <p:strVal val="#ppt_h"/>
                                          </p:val>
                                        </p:tav>
                                      </p:tavLst>
                                    </p:anim>
                                    <p:animEffect transition="in" filter="fade">
                                      <p:cBhvr>
                                        <p:cTn id="95" dur="500"/>
                                        <p:tgtEl>
                                          <p:spTgt spid="122"/>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124"/>
                                        </p:tgtEl>
                                        <p:attrNameLst>
                                          <p:attrName>style.visibility</p:attrName>
                                        </p:attrNameLst>
                                      </p:cBhvr>
                                      <p:to>
                                        <p:strVal val="visible"/>
                                      </p:to>
                                    </p:set>
                                    <p:anim calcmode="lin" valueType="num">
                                      <p:cBhvr>
                                        <p:cTn id="100" dur="500" fill="hold"/>
                                        <p:tgtEl>
                                          <p:spTgt spid="124"/>
                                        </p:tgtEl>
                                        <p:attrNameLst>
                                          <p:attrName>ppt_w</p:attrName>
                                        </p:attrNameLst>
                                      </p:cBhvr>
                                      <p:tavLst>
                                        <p:tav tm="0">
                                          <p:val>
                                            <p:fltVal val="0"/>
                                          </p:val>
                                        </p:tav>
                                        <p:tav tm="100000">
                                          <p:val>
                                            <p:strVal val="#ppt_w"/>
                                          </p:val>
                                        </p:tav>
                                      </p:tavLst>
                                    </p:anim>
                                    <p:anim calcmode="lin" valueType="num">
                                      <p:cBhvr>
                                        <p:cTn id="101" dur="500" fill="hold"/>
                                        <p:tgtEl>
                                          <p:spTgt spid="124"/>
                                        </p:tgtEl>
                                        <p:attrNameLst>
                                          <p:attrName>ppt_h</p:attrName>
                                        </p:attrNameLst>
                                      </p:cBhvr>
                                      <p:tavLst>
                                        <p:tav tm="0">
                                          <p:val>
                                            <p:fltVal val="0"/>
                                          </p:val>
                                        </p:tav>
                                        <p:tav tm="100000">
                                          <p:val>
                                            <p:strVal val="#ppt_h"/>
                                          </p:val>
                                        </p:tav>
                                      </p:tavLst>
                                    </p:anim>
                                    <p:animEffect transition="in" filter="fade">
                                      <p:cBhvr>
                                        <p:cTn id="102" dur="500"/>
                                        <p:tgtEl>
                                          <p:spTgt spid="124"/>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125"/>
                                        </p:tgtEl>
                                        <p:attrNameLst>
                                          <p:attrName>style.visibility</p:attrName>
                                        </p:attrNameLst>
                                      </p:cBhvr>
                                      <p:to>
                                        <p:strVal val="visible"/>
                                      </p:to>
                                    </p:set>
                                    <p:anim calcmode="lin" valueType="num">
                                      <p:cBhvr>
                                        <p:cTn id="105" dur="500" fill="hold"/>
                                        <p:tgtEl>
                                          <p:spTgt spid="125"/>
                                        </p:tgtEl>
                                        <p:attrNameLst>
                                          <p:attrName>ppt_w</p:attrName>
                                        </p:attrNameLst>
                                      </p:cBhvr>
                                      <p:tavLst>
                                        <p:tav tm="0">
                                          <p:val>
                                            <p:fltVal val="0"/>
                                          </p:val>
                                        </p:tav>
                                        <p:tav tm="100000">
                                          <p:val>
                                            <p:strVal val="#ppt_w"/>
                                          </p:val>
                                        </p:tav>
                                      </p:tavLst>
                                    </p:anim>
                                    <p:anim calcmode="lin" valueType="num">
                                      <p:cBhvr>
                                        <p:cTn id="106" dur="500" fill="hold"/>
                                        <p:tgtEl>
                                          <p:spTgt spid="125"/>
                                        </p:tgtEl>
                                        <p:attrNameLst>
                                          <p:attrName>ppt_h</p:attrName>
                                        </p:attrNameLst>
                                      </p:cBhvr>
                                      <p:tavLst>
                                        <p:tav tm="0">
                                          <p:val>
                                            <p:fltVal val="0"/>
                                          </p:val>
                                        </p:tav>
                                        <p:tav tm="100000">
                                          <p:val>
                                            <p:strVal val="#ppt_h"/>
                                          </p:val>
                                        </p:tav>
                                      </p:tavLst>
                                    </p:anim>
                                    <p:animEffect transition="in" filter="fade">
                                      <p:cBhvr>
                                        <p:cTn id="107" dur="500"/>
                                        <p:tgtEl>
                                          <p:spTgt spid="125"/>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26"/>
                                        </p:tgtEl>
                                        <p:attrNameLst>
                                          <p:attrName>style.visibility</p:attrName>
                                        </p:attrNameLst>
                                      </p:cBhvr>
                                      <p:to>
                                        <p:strVal val="visible"/>
                                      </p:to>
                                    </p:set>
                                    <p:anim calcmode="lin" valueType="num">
                                      <p:cBhvr>
                                        <p:cTn id="110" dur="500" fill="hold"/>
                                        <p:tgtEl>
                                          <p:spTgt spid="126"/>
                                        </p:tgtEl>
                                        <p:attrNameLst>
                                          <p:attrName>ppt_w</p:attrName>
                                        </p:attrNameLst>
                                      </p:cBhvr>
                                      <p:tavLst>
                                        <p:tav tm="0">
                                          <p:val>
                                            <p:fltVal val="0"/>
                                          </p:val>
                                        </p:tav>
                                        <p:tav tm="100000">
                                          <p:val>
                                            <p:strVal val="#ppt_w"/>
                                          </p:val>
                                        </p:tav>
                                      </p:tavLst>
                                    </p:anim>
                                    <p:anim calcmode="lin" valueType="num">
                                      <p:cBhvr>
                                        <p:cTn id="111" dur="500" fill="hold"/>
                                        <p:tgtEl>
                                          <p:spTgt spid="126"/>
                                        </p:tgtEl>
                                        <p:attrNameLst>
                                          <p:attrName>ppt_h</p:attrName>
                                        </p:attrNameLst>
                                      </p:cBhvr>
                                      <p:tavLst>
                                        <p:tav tm="0">
                                          <p:val>
                                            <p:fltVal val="0"/>
                                          </p:val>
                                        </p:tav>
                                        <p:tav tm="100000">
                                          <p:val>
                                            <p:strVal val="#ppt_h"/>
                                          </p:val>
                                        </p:tav>
                                      </p:tavLst>
                                    </p:anim>
                                    <p:animEffect transition="in" filter="fade">
                                      <p:cBhvr>
                                        <p:cTn id="112"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36" grpId="0"/>
      <p:bldP spid="71" grpId="0" animBg="1"/>
      <p:bldP spid="72" grpId="0" animBg="1"/>
      <p:bldP spid="76" grpId="0"/>
      <p:bldP spid="101" grpId="0" animBg="1"/>
      <p:bldP spid="102" grpId="0" animBg="1"/>
      <p:bldP spid="104" grpId="0" animBg="1"/>
      <p:bldP spid="105" grpId="0" animBg="1"/>
      <p:bldP spid="106" grpId="0" animBg="1"/>
      <p:bldP spid="107" grpId="0" animBg="1"/>
      <p:bldP spid="108" grpId="0" animBg="1"/>
      <p:bldP spid="112" grpId="0" animBg="1"/>
      <p:bldP spid="113" grpId="0" animBg="1"/>
      <p:bldP spid="114" grpId="0" animBg="1"/>
      <p:bldP spid="115" grpId="0" animBg="1"/>
      <p:bldP spid="116" grpId="0" animBg="1"/>
      <p:bldP spid="117" grpId="0" animBg="1"/>
      <p:bldP spid="118" grpId="0" animBg="1"/>
      <p:bldP spid="119" grpId="0" animBg="1"/>
      <p:bldP spid="120" grpId="0"/>
      <p:bldP spid="122" grpId="0" animBg="1"/>
      <p:bldP spid="124" grpId="0"/>
      <p:bldP spid="125" grpId="0"/>
      <p:bldP spid="126"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2C76AA-1B81-947B-3B5B-7982BA40ED37}"/>
              </a:ext>
            </a:extLst>
          </p:cNvPr>
          <p:cNvSpPr>
            <a:spLocks noGrp="1"/>
          </p:cNvSpPr>
          <p:nvPr>
            <p:ph type="title"/>
          </p:nvPr>
        </p:nvSpPr>
        <p:spPr/>
        <p:txBody>
          <a:bodyPr/>
          <a:lstStyle/>
          <a:p>
            <a:r>
              <a:rPr kumimoji="1" lang="ja-JP" altLang="en-US"/>
              <a:t>量子コンピューターが社会にもたらすインパクト</a:t>
            </a:r>
          </a:p>
        </p:txBody>
      </p:sp>
      <p:pic>
        <p:nvPicPr>
          <p:cNvPr id="9218" name="Picture 2">
            <a:extLst>
              <a:ext uri="{FF2B5EF4-FFF2-40B4-BE49-F238E27FC236}">
                <a16:creationId xmlns:a16="http://schemas.microsoft.com/office/drawing/2014/main" id="{C4473550-1ED2-E843-9905-EEC5D39687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67"/>
          <a:stretch>
            <a:fillRect/>
          </a:stretch>
        </p:blipFill>
        <p:spPr bwMode="auto">
          <a:xfrm>
            <a:off x="609600" y="840827"/>
            <a:ext cx="7924800" cy="577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886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36A3DCDB-4D57-C34B-94F7-502F26238F54}"/>
              </a:ext>
            </a:extLst>
          </p:cNvPr>
          <p:cNvSpPr/>
          <p:nvPr/>
        </p:nvSpPr>
        <p:spPr>
          <a:xfrm>
            <a:off x="3076579" y="810048"/>
            <a:ext cx="2990841" cy="5781552"/>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1689FEF-081B-7B4E-BE65-26A9046CCC91}"/>
              </a:ext>
            </a:extLst>
          </p:cNvPr>
          <p:cNvSpPr>
            <a:spLocks noGrp="1"/>
          </p:cNvSpPr>
          <p:nvPr>
            <p:ph type="title"/>
          </p:nvPr>
        </p:nvSpPr>
        <p:spPr/>
        <p:txBody>
          <a:bodyPr/>
          <a:lstStyle/>
          <a:p>
            <a:r>
              <a:rPr kumimoji="1" lang="ja-JP" altLang="en-US" dirty="0"/>
              <a:t>データと</a:t>
            </a:r>
            <a:r>
              <a:rPr kumimoji="1" lang="en-US" altLang="ja-JP" dirty="0"/>
              <a:t>UX</a:t>
            </a:r>
            <a:r>
              <a:rPr kumimoji="1" lang="ja-JP" altLang="en-US" dirty="0"/>
              <a:t>とサービスの関係</a:t>
            </a:r>
          </a:p>
        </p:txBody>
      </p:sp>
      <p:sp>
        <p:nvSpPr>
          <p:cNvPr id="6" name="円柱 5">
            <a:extLst>
              <a:ext uri="{FF2B5EF4-FFF2-40B4-BE49-F238E27FC236}">
                <a16:creationId xmlns:a16="http://schemas.microsoft.com/office/drawing/2014/main" id="{031D8C37-4FEA-544E-92B5-97615D3D7F0D}"/>
              </a:ext>
            </a:extLst>
          </p:cNvPr>
          <p:cNvSpPr/>
          <p:nvPr/>
        </p:nvSpPr>
        <p:spPr>
          <a:xfrm>
            <a:off x="828967" y="3152430"/>
            <a:ext cx="1214664" cy="1311879"/>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B26E1472-3BB4-BD49-960E-8B1715CCB999}"/>
              </a:ext>
            </a:extLst>
          </p:cNvPr>
          <p:cNvSpPr txBox="1"/>
          <p:nvPr/>
        </p:nvSpPr>
        <p:spPr>
          <a:xfrm>
            <a:off x="875889" y="3743636"/>
            <a:ext cx="1120819"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データ</a:t>
            </a:r>
          </a:p>
        </p:txBody>
      </p:sp>
      <p:sp>
        <p:nvSpPr>
          <p:cNvPr id="9" name="テキスト ボックス 8">
            <a:extLst>
              <a:ext uri="{FF2B5EF4-FFF2-40B4-BE49-F238E27FC236}">
                <a16:creationId xmlns:a16="http://schemas.microsoft.com/office/drawing/2014/main" id="{FDCADF77-3FD8-CE4B-8085-60B4F7955F6F}"/>
              </a:ext>
            </a:extLst>
          </p:cNvPr>
          <p:cNvSpPr txBox="1"/>
          <p:nvPr/>
        </p:nvSpPr>
        <p:spPr>
          <a:xfrm>
            <a:off x="3616745" y="3977864"/>
            <a:ext cx="1909497" cy="830997"/>
          </a:xfrm>
          <a:prstGeom prst="rect">
            <a:avLst/>
          </a:prstGeom>
          <a:noFill/>
        </p:spPr>
        <p:txBody>
          <a:bodyPr wrap="none" rtlCol="0">
            <a:spAutoFit/>
          </a:bodyPr>
          <a:lstStyle/>
          <a:p>
            <a:pPr marL="285750" indent="-285750">
              <a:buFont typeface="Wingdings" pitchFamily="2" charset="2"/>
              <a:buChar char="Ø"/>
            </a:pPr>
            <a:r>
              <a:rPr kumimoji="1" lang="ja-JP" altLang="en-US" sz="1600">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600">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10" name="テキスト ボックス 9">
            <a:extLst>
              <a:ext uri="{FF2B5EF4-FFF2-40B4-BE49-F238E27FC236}">
                <a16:creationId xmlns:a16="http://schemas.microsoft.com/office/drawing/2014/main" id="{CD497355-F4BC-B04E-8D31-DD357F847BB4}"/>
              </a:ext>
            </a:extLst>
          </p:cNvPr>
          <p:cNvSpPr txBox="1"/>
          <p:nvPr/>
        </p:nvSpPr>
        <p:spPr>
          <a:xfrm>
            <a:off x="3865832" y="2578746"/>
            <a:ext cx="1428596" cy="923330"/>
          </a:xfrm>
          <a:prstGeom prst="rect">
            <a:avLst/>
          </a:prstGeom>
          <a:noFill/>
        </p:spPr>
        <p:txBody>
          <a:bodyPr wrap="none" rtlCol="0">
            <a:spAutoFit/>
          </a:bodyPr>
          <a:lstStyle/>
          <a:p>
            <a:r>
              <a:rPr kumimoji="1" lang="en-US" altLang="ja-JP" sz="5400" dirty="0">
                <a:solidFill>
                  <a:schemeClr val="accent6">
                    <a:lumMod val="75000"/>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5400">
              <a:solidFill>
                <a:schemeClr val="accent6">
                  <a:lumMod val="75000"/>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11" name="テキスト ボックス 10">
            <a:extLst>
              <a:ext uri="{FF2B5EF4-FFF2-40B4-BE49-F238E27FC236}">
                <a16:creationId xmlns:a16="http://schemas.microsoft.com/office/drawing/2014/main" id="{6107D243-0033-9A49-9952-A837F8822280}"/>
              </a:ext>
            </a:extLst>
          </p:cNvPr>
          <p:cNvSpPr txBox="1"/>
          <p:nvPr/>
        </p:nvSpPr>
        <p:spPr>
          <a:xfrm>
            <a:off x="3949188" y="3401009"/>
            <a:ext cx="1261884" cy="584775"/>
          </a:xfrm>
          <a:prstGeom prst="rect">
            <a:avLst/>
          </a:prstGeom>
          <a:noFill/>
        </p:spPr>
        <p:txBody>
          <a:bodyPr wrap="non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体験価値</a:t>
            </a:r>
            <a:endParaRPr kumimoji="1" lang="en-US" altLang="ja-JP" sz="20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6">
                    <a:lumMod val="75000"/>
                  </a:schemeClr>
                </a:solidFill>
                <a:latin typeface="Meiryo" panose="020B0604030504040204" pitchFamily="34" charset="-128"/>
                <a:ea typeface="Meiryo" panose="020B0604030504040204" pitchFamily="34" charset="-128"/>
              </a:rPr>
              <a:t>（感動と共感）</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12" name="右矢印 11">
            <a:extLst>
              <a:ext uri="{FF2B5EF4-FFF2-40B4-BE49-F238E27FC236}">
                <a16:creationId xmlns:a16="http://schemas.microsoft.com/office/drawing/2014/main" id="{8E160B60-D138-4249-BB69-5142B46BC1EC}"/>
              </a:ext>
            </a:extLst>
          </p:cNvPr>
          <p:cNvSpPr/>
          <p:nvPr/>
        </p:nvSpPr>
        <p:spPr>
          <a:xfrm>
            <a:off x="2509172" y="3380310"/>
            <a:ext cx="761268" cy="8309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F12AC107-E793-7940-AE72-D87606D806CB}"/>
              </a:ext>
            </a:extLst>
          </p:cNvPr>
          <p:cNvSpPr txBox="1"/>
          <p:nvPr/>
        </p:nvSpPr>
        <p:spPr>
          <a:xfrm>
            <a:off x="6591471" y="2837520"/>
            <a:ext cx="1967205" cy="830997"/>
          </a:xfrm>
          <a:prstGeom prst="rect">
            <a:avLst/>
          </a:prstGeom>
          <a:noFill/>
        </p:spPr>
        <p:txBody>
          <a:bodyPr wrap="none" rtlCol="0">
            <a:spAutoFit/>
          </a:bodyPr>
          <a:lstStyle/>
          <a:p>
            <a:pPr marL="342900" indent="-342900">
              <a:buFont typeface="Wingdings" pitchFamily="2" charset="2"/>
              <a:buChar char="ü"/>
            </a:pPr>
            <a:r>
              <a:rPr kumimoji="1" lang="ja-JP" altLang="en-US" sz="1600">
                <a:solidFill>
                  <a:schemeClr val="accent6">
                    <a:lumMod val="75000"/>
                  </a:schemeClr>
                </a:solidFill>
                <a:latin typeface="Meiryo" panose="020B0604030504040204" pitchFamily="34" charset="-128"/>
                <a:ea typeface="Meiryo" panose="020B0604030504040204" pitchFamily="34" charset="-128"/>
              </a:rPr>
              <a:t>ファンを増やす</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solidFill>
                  <a:schemeClr val="accent6">
                    <a:lumMod val="75000"/>
                  </a:schemeClr>
                </a:solidFill>
                <a:latin typeface="Meiryo" panose="020B0604030504040204" pitchFamily="34" charset="-128"/>
                <a:ea typeface="Meiryo" panose="020B0604030504040204" pitchFamily="34" charset="-128"/>
              </a:rPr>
              <a:t>信頼を高める</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solidFill>
                  <a:schemeClr val="accent6">
                    <a:lumMod val="75000"/>
                  </a:schemeClr>
                </a:solidFill>
                <a:latin typeface="Meiryo" panose="020B0604030504040204" pitchFamily="34" charset="-128"/>
                <a:ea typeface="Meiryo" panose="020B0604030504040204" pitchFamily="34" charset="-128"/>
              </a:rPr>
              <a:t>リピートさせる</a:t>
            </a:r>
          </a:p>
        </p:txBody>
      </p:sp>
      <p:sp>
        <p:nvSpPr>
          <p:cNvPr id="14" name="曲折矢印 13">
            <a:extLst>
              <a:ext uri="{FF2B5EF4-FFF2-40B4-BE49-F238E27FC236}">
                <a16:creationId xmlns:a16="http://schemas.microsoft.com/office/drawing/2014/main" id="{4093C3FA-16EC-744E-90C2-66DAEB025C3E}"/>
              </a:ext>
            </a:extLst>
          </p:cNvPr>
          <p:cNvSpPr/>
          <p:nvPr/>
        </p:nvSpPr>
        <p:spPr>
          <a:xfrm flipH="1">
            <a:off x="5811532" y="1378823"/>
            <a:ext cx="2161275" cy="1311880"/>
          </a:xfrm>
          <a:prstGeom prst="bentArrow">
            <a:avLst>
              <a:gd name="adj1" fmla="val 35381"/>
              <a:gd name="adj2" fmla="val 33651"/>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0DA47EDC-BC68-2447-B3AD-B1C46B23A68A}"/>
              </a:ext>
            </a:extLst>
          </p:cNvPr>
          <p:cNvSpPr txBox="1"/>
          <p:nvPr/>
        </p:nvSpPr>
        <p:spPr>
          <a:xfrm>
            <a:off x="3673457" y="2224457"/>
            <a:ext cx="1800493"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ビジネス機会の創出</a:t>
            </a:r>
          </a:p>
        </p:txBody>
      </p:sp>
      <p:sp>
        <p:nvSpPr>
          <p:cNvPr id="20" name="曲折矢印 19">
            <a:extLst>
              <a:ext uri="{FF2B5EF4-FFF2-40B4-BE49-F238E27FC236}">
                <a16:creationId xmlns:a16="http://schemas.microsoft.com/office/drawing/2014/main" id="{E0F5BFB0-D1DB-B446-9B20-911196E39DDE}"/>
              </a:ext>
            </a:extLst>
          </p:cNvPr>
          <p:cNvSpPr/>
          <p:nvPr/>
        </p:nvSpPr>
        <p:spPr>
          <a:xfrm rot="16200000" flipH="1">
            <a:off x="1413540" y="1148896"/>
            <a:ext cx="1281980" cy="2189751"/>
          </a:xfrm>
          <a:prstGeom prst="bentArrow">
            <a:avLst>
              <a:gd name="adj1" fmla="val 35381"/>
              <a:gd name="adj2" fmla="val 33651"/>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 name="グループ化 17">
            <a:extLst>
              <a:ext uri="{FF2B5EF4-FFF2-40B4-BE49-F238E27FC236}">
                <a16:creationId xmlns:a16="http://schemas.microsoft.com/office/drawing/2014/main" id="{44820723-382B-A040-A16C-F969AAD8C204}"/>
              </a:ext>
            </a:extLst>
          </p:cNvPr>
          <p:cNvGrpSpPr/>
          <p:nvPr/>
        </p:nvGrpSpPr>
        <p:grpSpPr>
          <a:xfrm rot="10800000">
            <a:off x="1134230" y="4729661"/>
            <a:ext cx="7045080" cy="1434349"/>
            <a:chOff x="751839" y="4207065"/>
            <a:chExt cx="7045080" cy="1434349"/>
          </a:xfrm>
        </p:grpSpPr>
        <p:sp>
          <p:nvSpPr>
            <p:cNvPr id="21" name="曲折矢印 20">
              <a:extLst>
                <a:ext uri="{FF2B5EF4-FFF2-40B4-BE49-F238E27FC236}">
                  <a16:creationId xmlns:a16="http://schemas.microsoft.com/office/drawing/2014/main" id="{731D3079-B410-5446-9C45-7900E9EBDF19}"/>
                </a:ext>
              </a:extLst>
            </p:cNvPr>
            <p:cNvSpPr/>
            <p:nvPr/>
          </p:nvSpPr>
          <p:spPr>
            <a:xfrm flipH="1">
              <a:off x="5635644" y="4207065"/>
              <a:ext cx="2161275" cy="1311880"/>
            </a:xfrm>
            <a:prstGeom prst="bentArrow">
              <a:avLst>
                <a:gd name="adj1" fmla="val 35381"/>
                <a:gd name="adj2" fmla="val 33651"/>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曲折矢印 21">
              <a:extLst>
                <a:ext uri="{FF2B5EF4-FFF2-40B4-BE49-F238E27FC236}">
                  <a16:creationId xmlns:a16="http://schemas.microsoft.com/office/drawing/2014/main" id="{7C1DCD6C-7D5A-B74E-873F-7CD4F99EC880}"/>
                </a:ext>
              </a:extLst>
            </p:cNvPr>
            <p:cNvSpPr/>
            <p:nvPr/>
          </p:nvSpPr>
          <p:spPr>
            <a:xfrm rot="16200000" flipH="1">
              <a:off x="1205725" y="3905548"/>
              <a:ext cx="1281980" cy="2189751"/>
            </a:xfrm>
            <a:prstGeom prst="bentArrow">
              <a:avLst>
                <a:gd name="adj1" fmla="val 35381"/>
                <a:gd name="adj2" fmla="val 33651"/>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テキスト ボックス 22">
            <a:extLst>
              <a:ext uri="{FF2B5EF4-FFF2-40B4-BE49-F238E27FC236}">
                <a16:creationId xmlns:a16="http://schemas.microsoft.com/office/drawing/2014/main" id="{5E64E67E-44CF-0A49-82DD-7FADF01099D3}"/>
              </a:ext>
            </a:extLst>
          </p:cNvPr>
          <p:cNvSpPr txBox="1"/>
          <p:nvPr/>
        </p:nvSpPr>
        <p:spPr>
          <a:xfrm>
            <a:off x="3232065" y="5913822"/>
            <a:ext cx="2698175" cy="523220"/>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アップデート・改善</a:t>
            </a:r>
            <a:r>
              <a:rPr lang="ja-JP" altLang="en-US" sz="1400">
                <a:solidFill>
                  <a:schemeClr val="accent3">
                    <a:lumMod val="75000"/>
                  </a:schemeClr>
                </a:solidFill>
                <a:latin typeface="Meiryo" panose="020B0604030504040204" pitchFamily="34" charset="-128"/>
                <a:ea typeface="Meiryo" panose="020B0604030504040204" pitchFamily="34" charset="-128"/>
              </a:rPr>
              <a:t>を繰り返し</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400">
                <a:solidFill>
                  <a:schemeClr val="accent3">
                    <a:lumMod val="75000"/>
                  </a:schemeClr>
                </a:solidFill>
                <a:latin typeface="Meiryo" panose="020B0604030504040204" pitchFamily="34" charset="-128"/>
                <a:ea typeface="Meiryo" panose="020B0604030504040204" pitchFamily="34" charset="-128"/>
              </a:rPr>
              <a:t>体験価値を維持・向上し続ける</a:t>
            </a:r>
          </a:p>
        </p:txBody>
      </p:sp>
      <p:sp>
        <p:nvSpPr>
          <p:cNvPr id="26" name="テキスト ボックス 25">
            <a:extLst>
              <a:ext uri="{FF2B5EF4-FFF2-40B4-BE49-F238E27FC236}">
                <a16:creationId xmlns:a16="http://schemas.microsoft.com/office/drawing/2014/main" id="{BF768504-5405-5643-9270-355636857D8B}"/>
              </a:ext>
            </a:extLst>
          </p:cNvPr>
          <p:cNvSpPr txBox="1"/>
          <p:nvPr/>
        </p:nvSpPr>
        <p:spPr>
          <a:xfrm>
            <a:off x="3864114" y="913652"/>
            <a:ext cx="1415772" cy="461665"/>
          </a:xfrm>
          <a:prstGeom prst="rect">
            <a:avLst/>
          </a:prstGeom>
          <a:noFill/>
        </p:spPr>
        <p:txBody>
          <a:bodyPr wrap="none" rtlCol="0">
            <a:spAutoFit/>
          </a:bodyPr>
          <a:lstStyle/>
          <a:p>
            <a:pPr algn="ctr"/>
            <a:r>
              <a:rPr kumimoji="1" lang="ja-JP" altLang="en-US" sz="2400" b="1">
                <a:solidFill>
                  <a:srgbClr val="0432FF"/>
                </a:solidFill>
                <a:latin typeface="Meiryo" panose="020B0604030504040204" pitchFamily="34" charset="-128"/>
                <a:ea typeface="Meiryo" panose="020B0604030504040204" pitchFamily="34" charset="-128"/>
              </a:rPr>
              <a:t>サービス</a:t>
            </a:r>
          </a:p>
        </p:txBody>
      </p:sp>
      <p:sp>
        <p:nvSpPr>
          <p:cNvPr id="29" name="右矢印 28">
            <a:extLst>
              <a:ext uri="{FF2B5EF4-FFF2-40B4-BE49-F238E27FC236}">
                <a16:creationId xmlns:a16="http://schemas.microsoft.com/office/drawing/2014/main" id="{09D52413-DC35-7245-A73E-5EAA30CC00B5}"/>
              </a:ext>
            </a:extLst>
          </p:cNvPr>
          <p:cNvSpPr/>
          <p:nvPr/>
        </p:nvSpPr>
        <p:spPr>
          <a:xfrm>
            <a:off x="5809946" y="3380456"/>
            <a:ext cx="761268" cy="8309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562F04A7-4558-AC22-4BA7-65A3F173BECD}"/>
              </a:ext>
            </a:extLst>
          </p:cNvPr>
          <p:cNvSpPr txBox="1"/>
          <p:nvPr/>
        </p:nvSpPr>
        <p:spPr>
          <a:xfrm>
            <a:off x="197807" y="898559"/>
            <a:ext cx="2852063" cy="584775"/>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ビジネスの主役が</a:t>
            </a:r>
            <a:endParaRPr kumimoji="1" lang="en-US" altLang="ja-JP" sz="1600" dirty="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モノからサービスへ</a:t>
            </a:r>
            <a:r>
              <a:rPr lang="ja-JP" altLang="en-US" sz="1600">
                <a:latin typeface="Meiryo" panose="020B0604030504040204" pitchFamily="34" charset="-128"/>
                <a:ea typeface="Meiryo" panose="020B0604030504040204" pitchFamily="34" charset="-128"/>
              </a:rPr>
              <a:t>とシフト</a:t>
            </a:r>
            <a:endParaRPr kumimoji="1" lang="ja-JP" altLang="en-US" sz="1600">
              <a:latin typeface="Meiryo" panose="020B0604030504040204" pitchFamily="34" charset="-128"/>
              <a:ea typeface="Meiryo" panose="020B0604030504040204" pitchFamily="34" charset="-128"/>
            </a:endParaRPr>
          </a:p>
        </p:txBody>
      </p:sp>
      <p:grpSp>
        <p:nvGrpSpPr>
          <p:cNvPr id="30" name="グループ化 29">
            <a:extLst>
              <a:ext uri="{FF2B5EF4-FFF2-40B4-BE49-F238E27FC236}">
                <a16:creationId xmlns:a16="http://schemas.microsoft.com/office/drawing/2014/main" id="{825F103E-1561-9422-E804-4058BCD84E72}"/>
              </a:ext>
            </a:extLst>
          </p:cNvPr>
          <p:cNvGrpSpPr/>
          <p:nvPr/>
        </p:nvGrpSpPr>
        <p:grpSpPr>
          <a:xfrm>
            <a:off x="4063873" y="4808861"/>
            <a:ext cx="2160696" cy="576038"/>
            <a:chOff x="2640598" y="4766095"/>
            <a:chExt cx="2160696" cy="576038"/>
          </a:xfrm>
        </p:grpSpPr>
        <p:sp>
          <p:nvSpPr>
            <p:cNvPr id="13" name="四角形吹き出し 12">
              <a:extLst>
                <a:ext uri="{FF2B5EF4-FFF2-40B4-BE49-F238E27FC236}">
                  <a16:creationId xmlns:a16="http://schemas.microsoft.com/office/drawing/2014/main" id="{F7AEF3C3-F386-7D9E-B79B-357DC8F73A94}"/>
                </a:ext>
              </a:extLst>
            </p:cNvPr>
            <p:cNvSpPr/>
            <p:nvPr/>
          </p:nvSpPr>
          <p:spPr>
            <a:xfrm>
              <a:off x="2640598" y="4766095"/>
              <a:ext cx="2123391" cy="557089"/>
            </a:xfrm>
            <a:prstGeom prst="wedgeRectCallout">
              <a:avLst>
                <a:gd name="adj1" fmla="val 8527"/>
                <a:gd name="adj2" fmla="val 97672"/>
              </a:avLst>
            </a:prstGeom>
            <a:solidFill>
              <a:srgbClr val="E46C0A">
                <a:alpha val="7803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3607DA36-6EBD-B4AA-0D24-F81E54074B8F}"/>
                </a:ext>
              </a:extLst>
            </p:cNvPr>
            <p:cNvSpPr txBox="1"/>
            <p:nvPr/>
          </p:nvSpPr>
          <p:spPr>
            <a:xfrm>
              <a:off x="2641728" y="4818913"/>
              <a:ext cx="2159566"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圧倒的スピードなくして</a:t>
              </a:r>
              <a:endParaRPr kumimoji="1"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競争力を維持できない！</a:t>
              </a:r>
              <a:endParaRPr kumimoji="1" lang="ja-JP" altLang="en-US" sz="1400">
                <a:solidFill>
                  <a:schemeClr val="bg1"/>
                </a:solidFill>
                <a:latin typeface="Meiryo" panose="020B0604030504040204" pitchFamily="34" charset="-128"/>
                <a:ea typeface="Meiryo" panose="020B0604030504040204" pitchFamily="34" charset="-128"/>
              </a:endParaRPr>
            </a:p>
          </p:txBody>
        </p:sp>
      </p:grpSp>
      <p:sp>
        <p:nvSpPr>
          <p:cNvPr id="32" name="テキスト ボックス 31">
            <a:extLst>
              <a:ext uri="{FF2B5EF4-FFF2-40B4-BE49-F238E27FC236}">
                <a16:creationId xmlns:a16="http://schemas.microsoft.com/office/drawing/2014/main" id="{0B4B5883-EA92-D9ED-46EE-42EF9C70CED6}"/>
              </a:ext>
            </a:extLst>
          </p:cNvPr>
          <p:cNvSpPr txBox="1"/>
          <p:nvPr/>
        </p:nvSpPr>
        <p:spPr>
          <a:xfrm>
            <a:off x="3219279" y="5526512"/>
            <a:ext cx="2031326"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ソフトウェア</a:t>
            </a:r>
          </a:p>
        </p:txBody>
      </p:sp>
      <p:sp>
        <p:nvSpPr>
          <p:cNvPr id="33" name="テキスト ボックス 32">
            <a:extLst>
              <a:ext uri="{FF2B5EF4-FFF2-40B4-BE49-F238E27FC236}">
                <a16:creationId xmlns:a16="http://schemas.microsoft.com/office/drawing/2014/main" id="{4DF2EABA-CA34-5238-F275-A40146B3858F}"/>
              </a:ext>
            </a:extLst>
          </p:cNvPr>
          <p:cNvSpPr txBox="1"/>
          <p:nvPr/>
        </p:nvSpPr>
        <p:spPr>
          <a:xfrm>
            <a:off x="197806" y="6091541"/>
            <a:ext cx="2852063" cy="584775"/>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モノとサービスでは</a:t>
            </a:r>
          </a:p>
          <a:p>
            <a:r>
              <a:rPr kumimoji="1" lang="ja-JP" altLang="en-US" sz="1600" b="1">
                <a:latin typeface="Meiryo" panose="020B0604030504040204" pitchFamily="34" charset="-128"/>
                <a:ea typeface="Meiryo" panose="020B0604030504040204" pitchFamily="34" charset="-128"/>
              </a:rPr>
              <a:t>時間の常識</a:t>
            </a:r>
            <a:r>
              <a:rPr kumimoji="1" lang="ja-JP" altLang="en-US" sz="1600">
                <a:latin typeface="Meiryo" panose="020B0604030504040204" pitchFamily="34" charset="-128"/>
                <a:ea typeface="Meiryo" panose="020B0604030504040204" pitchFamily="34" charset="-128"/>
              </a:rPr>
              <a:t>が変わってしまう</a:t>
            </a:r>
            <a:endParaRPr kumimoji="1" lang="en-US" altLang="ja-JP" sz="1600" dirty="0">
              <a:latin typeface="Meiryo" panose="020B0604030504040204" pitchFamily="34" charset="-128"/>
              <a:ea typeface="Meiryo" panose="020B0604030504040204" pitchFamily="34" charset="-128"/>
            </a:endParaRPr>
          </a:p>
        </p:txBody>
      </p:sp>
      <p:grpSp>
        <p:nvGrpSpPr>
          <p:cNvPr id="34" name="グループ化 33">
            <a:extLst>
              <a:ext uri="{FF2B5EF4-FFF2-40B4-BE49-F238E27FC236}">
                <a16:creationId xmlns:a16="http://schemas.microsoft.com/office/drawing/2014/main" id="{995A2A27-1F89-3FF5-A4A3-EC1203FA3171}"/>
              </a:ext>
            </a:extLst>
          </p:cNvPr>
          <p:cNvGrpSpPr/>
          <p:nvPr/>
        </p:nvGrpSpPr>
        <p:grpSpPr>
          <a:xfrm>
            <a:off x="231872" y="5203855"/>
            <a:ext cx="1859836" cy="561011"/>
            <a:chOff x="2904153" y="4766095"/>
            <a:chExt cx="1859836" cy="561011"/>
          </a:xfrm>
        </p:grpSpPr>
        <p:sp>
          <p:nvSpPr>
            <p:cNvPr id="35" name="四角形吹き出し 34">
              <a:extLst>
                <a:ext uri="{FF2B5EF4-FFF2-40B4-BE49-F238E27FC236}">
                  <a16:creationId xmlns:a16="http://schemas.microsoft.com/office/drawing/2014/main" id="{70F81E67-1BCB-FB08-6112-1774952550EC}"/>
                </a:ext>
              </a:extLst>
            </p:cNvPr>
            <p:cNvSpPr/>
            <p:nvPr/>
          </p:nvSpPr>
          <p:spPr>
            <a:xfrm>
              <a:off x="2904153" y="4766095"/>
              <a:ext cx="1859836" cy="557089"/>
            </a:xfrm>
            <a:prstGeom prst="wedgeRectCallout">
              <a:avLst>
                <a:gd name="adj1" fmla="val -14300"/>
                <a:gd name="adj2" fmla="val 101582"/>
              </a:avLst>
            </a:prstGeom>
            <a:solidFill>
              <a:srgbClr val="00B050">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2C7A0485-12A6-B9F8-BC21-04CACDD34A13}"/>
                </a:ext>
              </a:extLst>
            </p:cNvPr>
            <p:cNvSpPr txBox="1"/>
            <p:nvPr/>
          </p:nvSpPr>
          <p:spPr>
            <a:xfrm>
              <a:off x="2963496" y="4803886"/>
              <a:ext cx="1800493"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ビジネスのリリース</a:t>
              </a:r>
              <a:endParaRPr kumimoji="1"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改善・変更の頻度</a:t>
              </a:r>
              <a:endParaRPr kumimoji="1" lang="ja-JP" altLang="en-US" sz="1400">
                <a:solidFill>
                  <a:schemeClr val="bg1"/>
                </a:solidFill>
                <a:latin typeface="Meiryo" panose="020B0604030504040204" pitchFamily="34" charset="-128"/>
                <a:ea typeface="Meiryo" panose="020B0604030504040204" pitchFamily="34" charset="-128"/>
              </a:endParaRPr>
            </a:p>
          </p:txBody>
        </p:sp>
      </p:grpSp>
      <p:sp>
        <p:nvSpPr>
          <p:cNvPr id="38" name="テキスト ボックス 37">
            <a:extLst>
              <a:ext uri="{FF2B5EF4-FFF2-40B4-BE49-F238E27FC236}">
                <a16:creationId xmlns:a16="http://schemas.microsoft.com/office/drawing/2014/main" id="{0CE609DD-640A-C59F-D00B-C3B8D723664C}"/>
              </a:ext>
            </a:extLst>
          </p:cNvPr>
          <p:cNvSpPr txBox="1"/>
          <p:nvPr/>
        </p:nvSpPr>
        <p:spPr>
          <a:xfrm>
            <a:off x="6110753" y="898559"/>
            <a:ext cx="2852063" cy="584775"/>
          </a:xfrm>
          <a:prstGeom prst="rect">
            <a:avLst/>
          </a:prstGeom>
          <a:noFill/>
        </p:spPr>
        <p:txBody>
          <a:bodyPr wrap="none" rtlCol="0">
            <a:spAutoFit/>
          </a:bodyPr>
          <a:lstStyle/>
          <a:p>
            <a:pPr algn="r"/>
            <a:r>
              <a:rPr kumimoji="1" lang="ja-JP" altLang="en-US" sz="1600" b="1">
                <a:latin typeface="Meiryo" panose="020B0604030504040204" pitchFamily="34" charset="-128"/>
                <a:ea typeface="Meiryo" panose="020B0604030504040204" pitchFamily="34" charset="-128"/>
              </a:rPr>
              <a:t>所有を前提</a:t>
            </a:r>
            <a:r>
              <a:rPr kumimoji="1" lang="ja-JP" altLang="en-US" sz="1600">
                <a:latin typeface="Meiryo" panose="020B0604030504040204" pitchFamily="34" charset="-128"/>
                <a:ea typeface="Meiryo" panose="020B0604030504040204" pitchFamily="34" charset="-128"/>
              </a:rPr>
              <a:t>とすることから</a:t>
            </a:r>
            <a:endParaRPr kumimoji="1" lang="en-US" altLang="ja-JP" sz="1600" dirty="0">
              <a:latin typeface="Meiryo" panose="020B0604030504040204" pitchFamily="34" charset="-128"/>
              <a:ea typeface="Meiryo" panose="020B0604030504040204" pitchFamily="34" charset="-128"/>
            </a:endParaRPr>
          </a:p>
          <a:p>
            <a:pPr algn="r"/>
            <a:r>
              <a:rPr lang="ja-JP" altLang="en-US" sz="1600" b="1">
                <a:latin typeface="Meiryo" panose="020B0604030504040204" pitchFamily="34" charset="-128"/>
                <a:ea typeface="Meiryo" panose="020B0604030504040204" pitchFamily="34" charset="-128"/>
              </a:rPr>
              <a:t>所有しないことが前提</a:t>
            </a:r>
            <a:r>
              <a:rPr lang="ja-JP" altLang="en-US" sz="1600">
                <a:latin typeface="Meiryo" panose="020B0604030504040204" pitchFamily="34" charset="-128"/>
                <a:ea typeface="Meiryo" panose="020B0604030504040204" pitchFamily="34" charset="-128"/>
              </a:rPr>
              <a:t>となる</a:t>
            </a:r>
            <a:endParaRPr kumimoji="1" lang="en-US" altLang="ja-JP" sz="1600" dirty="0">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95CC2BCD-1F31-158B-7E3E-B5837860B0C4}"/>
              </a:ext>
            </a:extLst>
          </p:cNvPr>
          <p:cNvGrpSpPr/>
          <p:nvPr/>
        </p:nvGrpSpPr>
        <p:grpSpPr>
          <a:xfrm>
            <a:off x="7059159" y="1656804"/>
            <a:ext cx="1944583" cy="557089"/>
            <a:chOff x="2904153" y="4766095"/>
            <a:chExt cx="1944583" cy="557089"/>
          </a:xfrm>
        </p:grpSpPr>
        <p:sp>
          <p:nvSpPr>
            <p:cNvPr id="41" name="四角形吹き出し 40">
              <a:extLst>
                <a:ext uri="{FF2B5EF4-FFF2-40B4-BE49-F238E27FC236}">
                  <a16:creationId xmlns:a16="http://schemas.microsoft.com/office/drawing/2014/main" id="{520F40AF-82D4-8598-F250-D73676ABD7CA}"/>
                </a:ext>
              </a:extLst>
            </p:cNvPr>
            <p:cNvSpPr/>
            <p:nvPr/>
          </p:nvSpPr>
          <p:spPr>
            <a:xfrm>
              <a:off x="2904153" y="4766095"/>
              <a:ext cx="1859836" cy="557089"/>
            </a:xfrm>
            <a:prstGeom prst="wedgeRectCallout">
              <a:avLst>
                <a:gd name="adj1" fmla="val -3374"/>
                <a:gd name="adj2" fmla="val -91216"/>
              </a:avLst>
            </a:prstGeom>
            <a:solidFill>
              <a:srgbClr val="002060">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C9C32BF6-FAA1-507C-2104-A13FE0FB2B52}"/>
                </a:ext>
              </a:extLst>
            </p:cNvPr>
            <p:cNvSpPr txBox="1"/>
            <p:nvPr/>
          </p:nvSpPr>
          <p:spPr>
            <a:xfrm>
              <a:off x="2971299" y="4827162"/>
              <a:ext cx="1877437"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体験価値（感動と共感）</a:t>
              </a:r>
              <a:endParaRPr kumimoji="1" lang="en-US" altLang="ja-JP" sz="1200" b="1"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が</a:t>
              </a:r>
              <a:r>
                <a:rPr lang="ja-JP" altLang="en-US" sz="1200">
                  <a:solidFill>
                    <a:schemeClr val="bg1"/>
                  </a:solidFill>
                  <a:latin typeface="Meiryo" panose="020B0604030504040204" pitchFamily="34" charset="-128"/>
                  <a:ea typeface="Meiryo" panose="020B0604030504040204" pitchFamily="34" charset="-128"/>
                </a:rPr>
                <a:t>ビジネス価値になる</a:t>
              </a:r>
              <a:endParaRPr kumimoji="1" lang="ja-JP" altLang="en-US" sz="1200">
                <a:solidFill>
                  <a:schemeClr val="bg1"/>
                </a:solidFill>
                <a:latin typeface="Meiryo" panose="020B0604030504040204" pitchFamily="34" charset="-128"/>
                <a:ea typeface="Meiryo" panose="020B0604030504040204" pitchFamily="34" charset="-128"/>
              </a:endParaRPr>
            </a:p>
          </p:txBody>
        </p:sp>
      </p:grpSp>
      <p:sp>
        <p:nvSpPr>
          <p:cNvPr id="43" name="テキスト ボックス 42">
            <a:extLst>
              <a:ext uri="{FF2B5EF4-FFF2-40B4-BE49-F238E27FC236}">
                <a16:creationId xmlns:a16="http://schemas.microsoft.com/office/drawing/2014/main" id="{67F6D3FD-48E6-690D-F13D-8C7367CCC98B}"/>
              </a:ext>
            </a:extLst>
          </p:cNvPr>
          <p:cNvSpPr txBox="1"/>
          <p:nvPr/>
        </p:nvSpPr>
        <p:spPr>
          <a:xfrm>
            <a:off x="6318698" y="6091540"/>
            <a:ext cx="2646878" cy="584775"/>
          </a:xfrm>
          <a:prstGeom prst="rect">
            <a:avLst/>
          </a:prstGeom>
          <a:noFill/>
        </p:spPr>
        <p:txBody>
          <a:bodyPr wrap="none" rtlCol="0">
            <a:spAutoFit/>
          </a:bodyPr>
          <a:lstStyle/>
          <a:p>
            <a:pPr algn="r"/>
            <a:r>
              <a:rPr kumimoji="1" lang="ja-JP" altLang="en-US" sz="1600" b="1">
                <a:latin typeface="Meiryo" panose="020B0604030504040204" pitchFamily="34" charset="-128"/>
                <a:ea typeface="Meiryo" panose="020B0604030504040204" pitchFamily="34" charset="-128"/>
              </a:rPr>
              <a:t>アジャイル開発やクラウド</a:t>
            </a:r>
            <a:endParaRPr kumimoji="1" lang="en-US" altLang="ja-JP" sz="1600" b="1" dirty="0">
              <a:latin typeface="Meiryo" panose="020B0604030504040204" pitchFamily="34" charset="-128"/>
              <a:ea typeface="Meiryo" panose="020B0604030504040204" pitchFamily="34" charset="-128"/>
            </a:endParaRPr>
          </a:p>
          <a:p>
            <a:pPr algn="r"/>
            <a:r>
              <a:rPr lang="ja-JP" altLang="en-US" sz="1600">
                <a:latin typeface="Meiryo" panose="020B0604030504040204" pitchFamily="34" charset="-128"/>
                <a:ea typeface="Meiryo" panose="020B0604030504040204" pitchFamily="34" charset="-128"/>
              </a:rPr>
              <a:t>などの</a:t>
            </a:r>
            <a:r>
              <a:rPr lang="ja-JP" altLang="en-US" sz="1600" b="1">
                <a:latin typeface="Meiryo" panose="020B0604030504040204" pitchFamily="34" charset="-128"/>
                <a:ea typeface="Meiryo" panose="020B0604030504040204" pitchFamily="34" charset="-128"/>
              </a:rPr>
              <a:t>必然性</a:t>
            </a:r>
            <a:r>
              <a:rPr lang="ja-JP" altLang="en-US" sz="1600">
                <a:latin typeface="Meiryo" panose="020B0604030504040204" pitchFamily="34" charset="-128"/>
                <a:ea typeface="Meiryo" panose="020B0604030504040204" pitchFamily="34" charset="-128"/>
              </a:rPr>
              <a:t>が生じる</a:t>
            </a:r>
            <a:endParaRPr kumimoji="1" lang="en-US" altLang="ja-JP" sz="1600" dirty="0">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7314A4C3-035C-1A54-D3EB-226AD98BDAE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6835788" y="3376561"/>
            <a:ext cx="1604199" cy="1604199"/>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7ECCC302-008B-ACC1-B22E-662DC323B12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63765" y="1265364"/>
            <a:ext cx="941104" cy="941104"/>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2EEA75A6-4188-A80A-81CC-05F3937D6BA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73457" y="1149106"/>
            <a:ext cx="1079190" cy="10791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736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par>
                                <p:cTn id="19" presetID="2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fltVal val="0"/>
                                          </p:val>
                                        </p:tav>
                                        <p:tav tm="100000">
                                          <p:val>
                                            <p:strVal val="#ppt_w"/>
                                          </p:val>
                                        </p:tav>
                                      </p:tavLst>
                                    </p:anim>
                                    <p:anim calcmode="lin" valueType="num">
                                      <p:cBhvr>
                                        <p:cTn id="32" dur="500" fill="hold"/>
                                        <p:tgtEl>
                                          <p:spTgt spid="43"/>
                                        </p:tgtEl>
                                        <p:attrNameLst>
                                          <p:attrName>ppt_h</p:attrName>
                                        </p:attrNameLst>
                                      </p:cBhvr>
                                      <p:tavLst>
                                        <p:tav tm="0">
                                          <p:val>
                                            <p:fltVal val="0"/>
                                          </p:val>
                                        </p:tav>
                                        <p:tav tm="100000">
                                          <p:val>
                                            <p:strVal val="#ppt_h"/>
                                          </p:val>
                                        </p:tav>
                                      </p:tavLst>
                                    </p:anim>
                                    <p:animEffect transition="in" filter="fade">
                                      <p:cBhvr>
                                        <p:cTn id="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43"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量子暗号技術</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dirty="0">
                <a:solidFill>
                  <a:srgbClr val="FFFFFF"/>
                </a:solidFill>
                <a:effectLst/>
                <a:latin typeface="Meiryo" panose="020B0604030504040204" pitchFamily="34" charset="-128"/>
                <a:ea typeface="Meiryo" panose="020B0604030504040204" pitchFamily="34" charset="-128"/>
                <a:cs typeface="Arial"/>
              </a:rPr>
              <a:t>耐量子計算機暗号（</a:t>
            </a:r>
            <a:r>
              <a:rPr lang="en-US" altLang="ja-JP" dirty="0">
                <a:solidFill>
                  <a:srgbClr val="FFFFFF"/>
                </a:solidFill>
                <a:effectLst/>
                <a:latin typeface="Meiryo" panose="020B0604030504040204" pitchFamily="34" charset="-128"/>
                <a:ea typeface="Meiryo" panose="020B0604030504040204" pitchFamily="34" charset="-128"/>
                <a:cs typeface="Arial"/>
              </a:rPr>
              <a:t>PQC</a:t>
            </a:r>
            <a:r>
              <a:rPr lang="ja-JP" altLang="en-US" dirty="0">
                <a:solidFill>
                  <a:srgbClr val="FFFFFF"/>
                </a:solidFill>
                <a:effectLst/>
                <a:latin typeface="Meiryo" panose="020B0604030504040204" pitchFamily="34" charset="-128"/>
                <a:ea typeface="Meiryo" panose="020B0604030504040204" pitchFamily="34" charset="-128"/>
                <a:cs typeface="Arial"/>
              </a:rPr>
              <a:t>）</a:t>
            </a:r>
            <a:endParaRPr lang="en-US" altLang="ja-JP"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dirty="0">
                <a:solidFill>
                  <a:srgbClr val="FFFFFF"/>
                </a:solidFill>
                <a:effectLst/>
                <a:latin typeface="Meiryo" panose="020B0604030504040204" pitchFamily="34" charset="-128"/>
                <a:ea typeface="Meiryo" panose="020B0604030504040204" pitchFamily="34" charset="-128"/>
                <a:cs typeface="Arial"/>
              </a:rPr>
              <a:t>量子暗号（</a:t>
            </a:r>
            <a:r>
              <a:rPr lang="en-US" altLang="ja-JP" dirty="0">
                <a:solidFill>
                  <a:srgbClr val="FFFFFF"/>
                </a:solidFill>
                <a:latin typeface="Meiryo" panose="020B0604030504040204" pitchFamily="34" charset="-128"/>
                <a:ea typeface="Meiryo" panose="020B0604030504040204" pitchFamily="34" charset="-128"/>
                <a:cs typeface="Arial"/>
              </a:rPr>
              <a:t>QKD</a:t>
            </a:r>
            <a:r>
              <a:rPr lang="ja-JP" altLang="en-US" dirty="0">
                <a:solidFill>
                  <a:srgbClr val="FFFFFF"/>
                </a:solidFill>
                <a:latin typeface="Meiryo" panose="020B0604030504040204" pitchFamily="34" charset="-128"/>
                <a:ea typeface="Meiryo" panose="020B0604030504040204" pitchFamily="34" charset="-128"/>
                <a:cs typeface="Arial"/>
              </a:rPr>
              <a:t>）</a:t>
            </a:r>
            <a:endParaRPr lang="ja-JP" altLang="en-US"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67075239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86C90-4AC5-491D-1027-11BEBDAEF874}"/>
            </a:ext>
          </a:extLst>
        </p:cNvPr>
        <p:cNvGrpSpPr/>
        <p:nvPr/>
      </p:nvGrpSpPr>
      <p:grpSpPr>
        <a:xfrm>
          <a:off x="0" y="0"/>
          <a:ext cx="0" cy="0"/>
          <a:chOff x="0" y="0"/>
          <a:chExt cx="0" cy="0"/>
        </a:xfrm>
      </p:grpSpPr>
      <p:sp>
        <p:nvSpPr>
          <p:cNvPr id="92" name="タイトル 91">
            <a:extLst>
              <a:ext uri="{FF2B5EF4-FFF2-40B4-BE49-F238E27FC236}">
                <a16:creationId xmlns:a16="http://schemas.microsoft.com/office/drawing/2014/main" id="{7617B800-9638-F016-A154-3CEE69A1BB71}"/>
              </a:ext>
            </a:extLst>
          </p:cNvPr>
          <p:cNvSpPr>
            <a:spLocks noGrp="1"/>
          </p:cNvSpPr>
          <p:nvPr>
            <p:ph type="title"/>
          </p:nvPr>
        </p:nvSpPr>
        <p:spPr/>
        <p:txBody>
          <a:bodyPr/>
          <a:lstStyle/>
          <a:p>
            <a:r>
              <a:rPr lang="ja-JP" altLang="en-US"/>
              <a:t>耐量子計算機暗号（</a:t>
            </a:r>
            <a:r>
              <a:rPr lang="en-US" altLang="ja-JP" dirty="0"/>
              <a:t>QPC</a:t>
            </a:r>
            <a:r>
              <a:rPr lang="ja-JP" altLang="en-US"/>
              <a:t>）と量子鍵配送（</a:t>
            </a:r>
            <a:r>
              <a:rPr lang="en-US" altLang="ja-JP" dirty="0"/>
              <a:t>QKD</a:t>
            </a:r>
            <a:r>
              <a:rPr lang="ja-JP" altLang="en-US"/>
              <a:t>）</a:t>
            </a:r>
          </a:p>
        </p:txBody>
      </p:sp>
      <p:sp>
        <p:nvSpPr>
          <p:cNvPr id="4" name="正方形/長方形 3">
            <a:extLst>
              <a:ext uri="{FF2B5EF4-FFF2-40B4-BE49-F238E27FC236}">
                <a16:creationId xmlns:a16="http://schemas.microsoft.com/office/drawing/2014/main" id="{C1A5F4A3-FE29-A229-9F2A-F565BA636D7B}"/>
              </a:ext>
            </a:extLst>
          </p:cNvPr>
          <p:cNvSpPr/>
          <p:nvPr/>
        </p:nvSpPr>
        <p:spPr>
          <a:xfrm>
            <a:off x="323528" y="816763"/>
            <a:ext cx="8496944" cy="17954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57B4A1A7-6146-2A2C-5EFA-ED1DA6ADE7A9}"/>
              </a:ext>
            </a:extLst>
          </p:cNvPr>
          <p:cNvSpPr txBox="1"/>
          <p:nvPr/>
        </p:nvSpPr>
        <p:spPr>
          <a:xfrm>
            <a:off x="2556064" y="959705"/>
            <a:ext cx="4031873"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現代暗号が安全であることの根拠</a:t>
            </a:r>
          </a:p>
        </p:txBody>
      </p:sp>
      <p:sp>
        <p:nvSpPr>
          <p:cNvPr id="6" name="テキスト ボックス 5">
            <a:extLst>
              <a:ext uri="{FF2B5EF4-FFF2-40B4-BE49-F238E27FC236}">
                <a16:creationId xmlns:a16="http://schemas.microsoft.com/office/drawing/2014/main" id="{B2CAD6EA-F6EC-672C-1012-8DF1B3147F9E}"/>
              </a:ext>
            </a:extLst>
          </p:cNvPr>
          <p:cNvSpPr txBox="1"/>
          <p:nvPr/>
        </p:nvSpPr>
        <p:spPr>
          <a:xfrm>
            <a:off x="555515" y="1375595"/>
            <a:ext cx="8032968" cy="369332"/>
          </a:xfrm>
          <a:prstGeom prst="rect">
            <a:avLst/>
          </a:prstGeom>
          <a:noFill/>
        </p:spPr>
        <p:txBody>
          <a:bodyPr wrap="none" rtlCol="0">
            <a:spAutoFit/>
          </a:bodyPr>
          <a:lstStyle/>
          <a:p>
            <a:pPr algn="ctr"/>
            <a:r>
              <a:rPr kumimoji="1" lang="ja-JP" altLang="en-US" sz="1600" dirty="0">
                <a:solidFill>
                  <a:schemeClr val="bg1"/>
                </a:solidFill>
                <a:latin typeface="Meiryo" panose="020B0604030504040204" pitchFamily="34" charset="-128"/>
                <a:ea typeface="Meiryo" panose="020B0604030504040204" pitchFamily="34" charset="-128"/>
              </a:rPr>
              <a:t>古典コンピュータで解読すると天文学的な時間がかかり、</a:t>
            </a:r>
            <a:r>
              <a:rPr kumimoji="1" lang="ja-JP" altLang="en-US" b="1" u="sng" dirty="0">
                <a:solidFill>
                  <a:schemeClr val="bg1"/>
                </a:solidFill>
                <a:latin typeface="Meiryo" panose="020B0604030504040204" pitchFamily="34" charset="-128"/>
                <a:ea typeface="Meiryo" panose="020B0604030504040204" pitchFamily="34" charset="-128"/>
              </a:rPr>
              <a:t>実質的に解読できない</a:t>
            </a:r>
          </a:p>
        </p:txBody>
      </p:sp>
      <p:sp>
        <p:nvSpPr>
          <p:cNvPr id="12" name="テキスト ボックス 11">
            <a:extLst>
              <a:ext uri="{FF2B5EF4-FFF2-40B4-BE49-F238E27FC236}">
                <a16:creationId xmlns:a16="http://schemas.microsoft.com/office/drawing/2014/main" id="{5833A2DC-13FE-099A-765F-12547135E1F2}"/>
              </a:ext>
            </a:extLst>
          </p:cNvPr>
          <p:cNvSpPr txBox="1"/>
          <p:nvPr/>
        </p:nvSpPr>
        <p:spPr>
          <a:xfrm>
            <a:off x="624937" y="1775802"/>
            <a:ext cx="7884596" cy="784830"/>
          </a:xfrm>
          <a:prstGeom prst="rect">
            <a:avLst/>
          </a:prstGeom>
          <a:noFill/>
        </p:spPr>
        <p:txBody>
          <a:bodyPr wrap="square">
            <a:spAutoFit/>
          </a:bodyPr>
          <a:lstStyle/>
          <a:p>
            <a:pPr>
              <a:spcAft>
                <a:spcPts val="600"/>
              </a:spcAft>
            </a:pPr>
            <a:r>
              <a:rPr lang="en" altLang="ja-JP" sz="1400" b="1" dirty="0">
                <a:solidFill>
                  <a:schemeClr val="bg1"/>
                </a:solidFill>
                <a:latin typeface="Meiryo" panose="020B0604030504040204" pitchFamily="34" charset="-128"/>
                <a:ea typeface="Meiryo" panose="020B0604030504040204" pitchFamily="34" charset="-128"/>
              </a:rPr>
              <a:t>RSA</a:t>
            </a:r>
            <a:r>
              <a:rPr lang="ja-JP" altLang="en-US" sz="1400" b="1" dirty="0">
                <a:solidFill>
                  <a:schemeClr val="bg1"/>
                </a:solidFill>
                <a:latin typeface="Meiryo" panose="020B0604030504040204" pitchFamily="34" charset="-128"/>
                <a:ea typeface="Meiryo" panose="020B0604030504040204" pitchFamily="34" charset="-128"/>
              </a:rPr>
              <a:t>暗号</a:t>
            </a:r>
            <a:r>
              <a:rPr lang="ja-JP" altLang="en-US" sz="1400" dirty="0">
                <a:solidFill>
                  <a:schemeClr val="bg1"/>
                </a:solidFill>
                <a:latin typeface="Meiryo" panose="020B0604030504040204" pitchFamily="34" charset="-128"/>
                <a:ea typeface="Meiryo" panose="020B0604030504040204" pitchFamily="34" charset="-128"/>
              </a:rPr>
              <a:t>：桁数が大きい合成数の素因数分解が現実的な時間内で困難であることを安全性の根拠とした暗号方式（推奨</a:t>
            </a:r>
            <a:r>
              <a:rPr lang="en-US" altLang="ja-JP" sz="1400" dirty="0">
                <a:solidFill>
                  <a:schemeClr val="bg1"/>
                </a:solidFill>
                <a:latin typeface="Meiryo" panose="020B0604030504040204" pitchFamily="34" charset="-128"/>
                <a:ea typeface="Meiryo" panose="020B0604030504040204" pitchFamily="34" charset="-128"/>
              </a:rPr>
              <a:t>:1024〜4096</a:t>
            </a:r>
            <a:r>
              <a:rPr lang="ja-JP" altLang="en-US" sz="1400" dirty="0">
                <a:solidFill>
                  <a:schemeClr val="bg1"/>
                </a:solidFill>
                <a:latin typeface="Meiryo" panose="020B0604030504040204" pitchFamily="34" charset="-128"/>
                <a:ea typeface="Meiryo" panose="020B0604030504040204" pitchFamily="34" charset="-128"/>
              </a:rPr>
              <a:t>ビット</a:t>
            </a:r>
            <a:r>
              <a:rPr lang="en-US" altLang="ja-JP" sz="1400" dirty="0">
                <a:solidFill>
                  <a:schemeClr val="bg1"/>
                </a:solidFill>
                <a:latin typeface="Meiryo" panose="020B0604030504040204" pitchFamily="34" charset="-128"/>
                <a:ea typeface="Meiryo" panose="020B0604030504040204" pitchFamily="34" charset="-128"/>
              </a:rPr>
              <a:t>/10</a:t>
            </a:r>
            <a:r>
              <a:rPr lang="ja-JP" altLang="en-US" sz="1400" dirty="0">
                <a:solidFill>
                  <a:schemeClr val="bg1"/>
                </a:solidFill>
                <a:latin typeface="Meiryo" panose="020B0604030504040204" pitchFamily="34" charset="-128"/>
                <a:ea typeface="Meiryo" panose="020B0604030504040204" pitchFamily="34" charset="-128"/>
              </a:rPr>
              <a:t>進数で</a:t>
            </a:r>
            <a:r>
              <a:rPr lang="en-US" altLang="ja-JP" sz="1400" dirty="0">
                <a:solidFill>
                  <a:schemeClr val="bg1"/>
                </a:solidFill>
                <a:latin typeface="Meiryo" panose="020B0604030504040204" pitchFamily="34" charset="-128"/>
                <a:ea typeface="Meiryo" panose="020B0604030504040204" pitchFamily="34" charset="-128"/>
              </a:rPr>
              <a:t>300〜1000</a:t>
            </a:r>
            <a:r>
              <a:rPr lang="ja-JP" altLang="en-US" sz="1400" dirty="0">
                <a:solidFill>
                  <a:schemeClr val="bg1"/>
                </a:solidFill>
                <a:latin typeface="Meiryo" panose="020B0604030504040204" pitchFamily="34" charset="-128"/>
                <a:ea typeface="Meiryo" panose="020B0604030504040204" pitchFamily="34" charset="-128"/>
              </a:rPr>
              <a:t>桁）</a:t>
            </a:r>
            <a:endParaRPr lang="en-US" altLang="ja-JP" sz="1400" dirty="0">
              <a:solidFill>
                <a:schemeClr val="bg1"/>
              </a:solidFill>
              <a:latin typeface="Meiryo" panose="020B0604030504040204" pitchFamily="34" charset="-128"/>
              <a:ea typeface="Meiryo" panose="020B0604030504040204" pitchFamily="34" charset="-128"/>
            </a:endParaRPr>
          </a:p>
          <a:p>
            <a:pPr>
              <a:spcAft>
                <a:spcPts val="600"/>
              </a:spcAft>
            </a:pPr>
            <a:r>
              <a:rPr lang="en-US" altLang="ja-JP" sz="1200" dirty="0">
                <a:solidFill>
                  <a:schemeClr val="bg1"/>
                </a:solidFill>
                <a:latin typeface="Meiryo" panose="020B0604030504040204" pitchFamily="34" charset="-128"/>
                <a:ea typeface="Meiryo" panose="020B0604030504040204" pitchFamily="34" charset="-128"/>
              </a:rPr>
              <a:t>※2048</a:t>
            </a:r>
            <a:r>
              <a:rPr lang="ja-JP" altLang="en-US" sz="1200" dirty="0">
                <a:solidFill>
                  <a:schemeClr val="bg1"/>
                </a:solidFill>
                <a:latin typeface="Meiryo" panose="020B0604030504040204" pitchFamily="34" charset="-128"/>
                <a:ea typeface="Meiryo" panose="020B0604030504040204" pitchFamily="34" charset="-128"/>
              </a:rPr>
              <a:t>ビットの合成数をスーパーコンピュータ（富岳）で素因数分解するには約</a:t>
            </a:r>
            <a:r>
              <a:rPr lang="en-US" altLang="ja-JP" sz="1200" dirty="0">
                <a:solidFill>
                  <a:schemeClr val="bg1"/>
                </a:solidFill>
                <a:latin typeface="Meiryo" panose="020B0604030504040204" pitchFamily="34" charset="-128"/>
                <a:ea typeface="Meiryo" panose="020B0604030504040204" pitchFamily="34" charset="-128"/>
              </a:rPr>
              <a:t>1</a:t>
            </a:r>
            <a:r>
              <a:rPr lang="ja-JP" altLang="en-US" sz="1200" dirty="0">
                <a:solidFill>
                  <a:schemeClr val="bg1"/>
                </a:solidFill>
                <a:latin typeface="Meiryo" panose="020B0604030504040204" pitchFamily="34" charset="-128"/>
                <a:ea typeface="Meiryo" panose="020B0604030504040204" pitchFamily="34" charset="-128"/>
              </a:rPr>
              <a:t>億年以上</a:t>
            </a:r>
          </a:p>
        </p:txBody>
      </p:sp>
      <p:grpSp>
        <p:nvGrpSpPr>
          <p:cNvPr id="7" name="グループ化 6">
            <a:extLst>
              <a:ext uri="{FF2B5EF4-FFF2-40B4-BE49-F238E27FC236}">
                <a16:creationId xmlns:a16="http://schemas.microsoft.com/office/drawing/2014/main" id="{A00C421E-BDED-7658-EDAA-3DD68702C82A}"/>
              </a:ext>
            </a:extLst>
          </p:cNvPr>
          <p:cNvGrpSpPr/>
          <p:nvPr/>
        </p:nvGrpSpPr>
        <p:grpSpPr>
          <a:xfrm>
            <a:off x="318764" y="2691833"/>
            <a:ext cx="8496943" cy="911844"/>
            <a:chOff x="4368260" y="3091885"/>
            <a:chExt cx="4447447" cy="603748"/>
          </a:xfrm>
        </p:grpSpPr>
        <p:sp>
          <p:nvSpPr>
            <p:cNvPr id="74" name="正方形/長方形 73">
              <a:extLst>
                <a:ext uri="{FF2B5EF4-FFF2-40B4-BE49-F238E27FC236}">
                  <a16:creationId xmlns:a16="http://schemas.microsoft.com/office/drawing/2014/main" id="{53DA92A0-C680-C701-E121-77C50D45CEFB}"/>
                </a:ext>
              </a:extLst>
            </p:cNvPr>
            <p:cNvSpPr/>
            <p:nvPr/>
          </p:nvSpPr>
          <p:spPr>
            <a:xfrm>
              <a:off x="4368260" y="3091885"/>
              <a:ext cx="4447447" cy="60374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テキスト ボックス 74">
              <a:extLst>
                <a:ext uri="{FF2B5EF4-FFF2-40B4-BE49-F238E27FC236}">
                  <a16:creationId xmlns:a16="http://schemas.microsoft.com/office/drawing/2014/main" id="{5E76E84E-BE54-F1A9-5C90-608A3817E6E8}"/>
                </a:ext>
              </a:extLst>
            </p:cNvPr>
            <p:cNvSpPr txBox="1"/>
            <p:nvPr/>
          </p:nvSpPr>
          <p:spPr>
            <a:xfrm>
              <a:off x="5174493" y="3155760"/>
              <a:ext cx="2826892" cy="468704"/>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量子コンピュータ＋</a:t>
              </a:r>
              <a:r>
                <a:rPr kumimoji="1" lang="en-US" altLang="ja-JP" sz="2000" dirty="0">
                  <a:solidFill>
                    <a:schemeClr val="bg1"/>
                  </a:solidFill>
                  <a:latin typeface="Meiryo" panose="020B0604030504040204" pitchFamily="34" charset="-128"/>
                  <a:ea typeface="Meiryo" panose="020B0604030504040204" pitchFamily="34" charset="-128"/>
                </a:rPr>
                <a:t> </a:t>
              </a:r>
              <a:r>
                <a:rPr kumimoji="1" lang="ja-JP" altLang="en-US" sz="2000">
                  <a:solidFill>
                    <a:schemeClr val="bg1"/>
                  </a:solidFill>
                  <a:latin typeface="Meiryo" panose="020B0604030504040204" pitchFamily="34" charset="-128"/>
                  <a:ea typeface="Meiryo" panose="020B0604030504040204" pitchFamily="34" charset="-128"/>
                </a:rPr>
                <a:t>ショアのアルゴリズム</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en-US" altLang="ja-JP" sz="2000" b="1" dirty="0">
                  <a:solidFill>
                    <a:schemeClr val="bg1"/>
                  </a:solidFill>
                  <a:latin typeface="Meiryo" panose="020B0604030504040204" pitchFamily="34" charset="-128"/>
                  <a:ea typeface="Meiryo" panose="020B0604030504040204" pitchFamily="34" charset="-128"/>
                </a:rPr>
                <a:t>RSA</a:t>
              </a:r>
              <a:r>
                <a:rPr kumimoji="1" lang="ja-JP" altLang="en-US" sz="2000" b="1">
                  <a:solidFill>
                    <a:schemeClr val="bg1"/>
                  </a:solidFill>
                  <a:latin typeface="Meiryo" panose="020B0604030504040204" pitchFamily="34" charset="-128"/>
                  <a:ea typeface="Meiryo" panose="020B0604030504040204" pitchFamily="34" charset="-128"/>
                </a:rPr>
                <a:t>暗号などの現代暗号では機密が守れない</a:t>
              </a:r>
            </a:p>
          </p:txBody>
        </p:sp>
      </p:grpSp>
      <p:grpSp>
        <p:nvGrpSpPr>
          <p:cNvPr id="3" name="グループ化 2">
            <a:extLst>
              <a:ext uri="{FF2B5EF4-FFF2-40B4-BE49-F238E27FC236}">
                <a16:creationId xmlns:a16="http://schemas.microsoft.com/office/drawing/2014/main" id="{19A76DA6-2CF1-8F0F-8F19-69EBDBC6B0C8}"/>
              </a:ext>
            </a:extLst>
          </p:cNvPr>
          <p:cNvGrpSpPr/>
          <p:nvPr/>
        </p:nvGrpSpPr>
        <p:grpSpPr>
          <a:xfrm>
            <a:off x="315458" y="3663778"/>
            <a:ext cx="8494208" cy="2827096"/>
            <a:chOff x="315458" y="3663778"/>
            <a:chExt cx="8494208" cy="2827096"/>
          </a:xfrm>
        </p:grpSpPr>
        <p:sp>
          <p:nvSpPr>
            <p:cNvPr id="76" name="正方形/長方形 75">
              <a:extLst>
                <a:ext uri="{FF2B5EF4-FFF2-40B4-BE49-F238E27FC236}">
                  <a16:creationId xmlns:a16="http://schemas.microsoft.com/office/drawing/2014/main" id="{6026E680-0651-22E3-9304-D88657C2B2EC}"/>
                </a:ext>
              </a:extLst>
            </p:cNvPr>
            <p:cNvSpPr/>
            <p:nvPr/>
          </p:nvSpPr>
          <p:spPr>
            <a:xfrm>
              <a:off x="315459" y="3883566"/>
              <a:ext cx="4074779" cy="2607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77D6BED7-2DDE-FA3E-D91E-EEE7F31C20DB}"/>
                </a:ext>
              </a:extLst>
            </p:cNvPr>
            <p:cNvSpPr/>
            <p:nvPr/>
          </p:nvSpPr>
          <p:spPr>
            <a:xfrm>
              <a:off x="4734887" y="3883566"/>
              <a:ext cx="4074779" cy="26073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446EB9F7-8612-C47C-EC1E-58547833FDB0}"/>
                </a:ext>
              </a:extLst>
            </p:cNvPr>
            <p:cNvSpPr txBox="1"/>
            <p:nvPr/>
          </p:nvSpPr>
          <p:spPr>
            <a:xfrm>
              <a:off x="315459" y="4029422"/>
              <a:ext cx="4067493" cy="584775"/>
            </a:xfrm>
            <a:prstGeom prst="rect">
              <a:avLst/>
            </a:prstGeom>
            <a:noFill/>
          </p:spPr>
          <p:txBody>
            <a:bodyPr wrap="square">
              <a:spAutoFit/>
            </a:bodyPr>
            <a:lstStyle/>
            <a:p>
              <a:pPr algn="ctr"/>
              <a:r>
                <a:rPr lang="ja-JP" altLang="en-US" sz="2000" b="1" i="0">
                  <a:solidFill>
                    <a:schemeClr val="bg1"/>
                  </a:solidFill>
                  <a:effectLst/>
                  <a:latin typeface="Meiryo" panose="020B0604030504040204" pitchFamily="34" charset="-128"/>
                  <a:ea typeface="Meiryo" panose="020B0604030504040204" pitchFamily="34" charset="-128"/>
                </a:rPr>
                <a:t>耐量子計算機暗号／</a:t>
              </a:r>
              <a:r>
                <a:rPr lang="en" altLang="ja-JP" sz="2000" b="1" dirty="0">
                  <a:solidFill>
                    <a:schemeClr val="bg1"/>
                  </a:solidFill>
                  <a:latin typeface="Meiryo" panose="020B0604030504040204" pitchFamily="34" charset="-128"/>
                  <a:ea typeface="Meiryo" panose="020B0604030504040204" pitchFamily="34" charset="-128"/>
                </a:rPr>
                <a:t>PQC</a:t>
              </a:r>
              <a:endParaRPr lang="en-US" altLang="ja-JP" sz="2000" b="1" i="0" dirty="0">
                <a:solidFill>
                  <a:schemeClr val="bg1"/>
                </a:solidFill>
                <a:effectLst/>
                <a:latin typeface="Meiryo" panose="020B0604030504040204" pitchFamily="34" charset="-128"/>
                <a:ea typeface="Meiryo" panose="020B0604030504040204" pitchFamily="34" charset="-128"/>
              </a:endParaRPr>
            </a:p>
            <a:p>
              <a:pPr algn="ctr"/>
              <a:r>
                <a:rPr lang="en" altLang="ja-JP" sz="1200" b="1" i="0" dirty="0">
                  <a:solidFill>
                    <a:schemeClr val="bg1"/>
                  </a:solidFill>
                  <a:effectLst/>
                  <a:latin typeface="Meiryo" panose="020B0604030504040204" pitchFamily="34" charset="-128"/>
                  <a:ea typeface="Meiryo" panose="020B0604030504040204" pitchFamily="34" charset="-128"/>
                </a:rPr>
                <a:t>Post-Quantum Cryptography</a:t>
              </a:r>
              <a:endParaRPr lang="ja-JP" altLang="en-US" sz="1200" b="1">
                <a:solidFill>
                  <a:schemeClr val="bg1"/>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91E5506A-A3F7-927D-BEC1-E00C5E0D44F3}"/>
                </a:ext>
              </a:extLst>
            </p:cNvPr>
            <p:cNvSpPr txBox="1"/>
            <p:nvPr/>
          </p:nvSpPr>
          <p:spPr>
            <a:xfrm>
              <a:off x="4753764" y="4020006"/>
              <a:ext cx="4039388" cy="584775"/>
            </a:xfrm>
            <a:prstGeom prst="rect">
              <a:avLst/>
            </a:prstGeom>
            <a:noFill/>
          </p:spPr>
          <p:txBody>
            <a:bodyPr wrap="square">
              <a:spAutoFit/>
            </a:bodyPr>
            <a:lstStyle/>
            <a:p>
              <a:pPr algn="ctr"/>
              <a:r>
                <a:rPr lang="ja-JP" altLang="en-US" sz="2000" b="1" i="0">
                  <a:solidFill>
                    <a:schemeClr val="bg1"/>
                  </a:solidFill>
                  <a:effectLst/>
                  <a:latin typeface="Meiryo" panose="020B0604030504040204" pitchFamily="34" charset="-128"/>
                  <a:ea typeface="Meiryo" panose="020B0604030504040204" pitchFamily="34" charset="-128"/>
                </a:rPr>
                <a:t>量子鍵配送 </a:t>
              </a:r>
              <a:r>
                <a:rPr lang="ja-JP" altLang="en-US" sz="2000" b="1">
                  <a:solidFill>
                    <a:schemeClr val="bg1"/>
                  </a:solidFill>
                  <a:latin typeface="Meiryo" panose="020B0604030504040204" pitchFamily="34" charset="-128"/>
                  <a:ea typeface="Meiryo" panose="020B0604030504040204" pitchFamily="34" charset="-128"/>
                </a:rPr>
                <a:t>／</a:t>
              </a:r>
              <a:r>
                <a:rPr lang="en" altLang="ja-JP" sz="2000" b="1" i="0" dirty="0">
                  <a:solidFill>
                    <a:schemeClr val="bg1"/>
                  </a:solidFill>
                  <a:effectLst/>
                  <a:latin typeface="Meiryo" panose="020B0604030504040204" pitchFamily="34" charset="-128"/>
                  <a:ea typeface="Meiryo" panose="020B0604030504040204" pitchFamily="34" charset="-128"/>
                </a:rPr>
                <a:t>QKD</a:t>
              </a:r>
            </a:p>
            <a:p>
              <a:pPr algn="ctr"/>
              <a:r>
                <a:rPr lang="en" altLang="ja-JP" sz="1200" b="1" i="0" dirty="0">
                  <a:solidFill>
                    <a:schemeClr val="bg1"/>
                  </a:solidFill>
                  <a:effectLst/>
                  <a:latin typeface="Meiryo" panose="020B0604030504040204" pitchFamily="34" charset="-128"/>
                  <a:ea typeface="Meiryo" panose="020B0604030504040204" pitchFamily="34" charset="-128"/>
                </a:rPr>
                <a:t> Quantum Key Distribution</a:t>
              </a:r>
              <a:endParaRPr lang="ja-JP" altLang="en-US" sz="1200" b="1">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66872828-2FAC-BFA8-A490-AABD0065F8DC}"/>
                </a:ext>
              </a:extLst>
            </p:cNvPr>
            <p:cNvSpPr txBox="1"/>
            <p:nvPr/>
          </p:nvSpPr>
          <p:spPr>
            <a:xfrm>
              <a:off x="334334" y="4936171"/>
              <a:ext cx="4067494" cy="584775"/>
            </a:xfrm>
            <a:prstGeom prst="rect">
              <a:avLst/>
            </a:prstGeom>
            <a:noFill/>
          </p:spPr>
          <p:txBody>
            <a:bodyPr wrap="square">
              <a:spAutoFit/>
            </a:bodyPr>
            <a:lstStyle/>
            <a:p>
              <a:pPr algn="ctr"/>
              <a:r>
                <a:rPr lang="ja-JP" altLang="en-US" sz="1600" b="0" i="0">
                  <a:solidFill>
                    <a:schemeClr val="bg1"/>
                  </a:solidFill>
                  <a:effectLst/>
                  <a:latin typeface="Meiryo" panose="020B0604030504040204" pitchFamily="34" charset="-128"/>
                  <a:ea typeface="Meiryo" panose="020B0604030504040204" pitchFamily="34" charset="-128"/>
                </a:rPr>
                <a:t>量子コンピュータの計算性能でも</a:t>
              </a:r>
              <a:endParaRPr lang="en-US" altLang="ja-JP" sz="1600" b="0" i="0" dirty="0">
                <a:solidFill>
                  <a:schemeClr val="bg1"/>
                </a:solidFill>
                <a:effectLst/>
                <a:latin typeface="Meiryo" panose="020B0604030504040204" pitchFamily="34" charset="-128"/>
                <a:ea typeface="Meiryo" panose="020B0604030504040204" pitchFamily="34" charset="-128"/>
              </a:endParaRPr>
            </a:p>
            <a:p>
              <a:pPr algn="ctr"/>
              <a:r>
                <a:rPr lang="ja-JP" altLang="en-US" sz="1600" b="0" i="0">
                  <a:solidFill>
                    <a:schemeClr val="bg1"/>
                  </a:solidFill>
                  <a:effectLst/>
                  <a:latin typeface="Meiryo" panose="020B0604030504040204" pitchFamily="34" charset="-128"/>
                  <a:ea typeface="Meiryo" panose="020B0604030504040204" pitchFamily="34" charset="-128"/>
                </a:rPr>
                <a:t>解読に膨大な時間がかかる暗号</a:t>
              </a:r>
              <a:endParaRPr lang="ja-JP" altLang="en-US" sz="1600" b="1" i="0">
                <a:solidFill>
                  <a:schemeClr val="bg1"/>
                </a:solidFill>
                <a:effectLst/>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3F010BBD-39A0-433C-C781-E03D0EA6F2B9}"/>
                </a:ext>
              </a:extLst>
            </p:cNvPr>
            <p:cNvSpPr txBox="1"/>
            <p:nvPr/>
          </p:nvSpPr>
          <p:spPr>
            <a:xfrm>
              <a:off x="4734887" y="4930541"/>
              <a:ext cx="4067494" cy="584775"/>
            </a:xfrm>
            <a:prstGeom prst="rect">
              <a:avLst/>
            </a:prstGeom>
            <a:noFill/>
          </p:spPr>
          <p:txBody>
            <a:bodyPr wrap="square">
              <a:spAutoFit/>
            </a:bodyPr>
            <a:lstStyle/>
            <a:p>
              <a:pPr algn="ctr"/>
              <a:r>
                <a:rPr lang="ja-JP" altLang="en-US" sz="1600" b="0" i="0">
                  <a:solidFill>
                    <a:schemeClr val="bg1"/>
                  </a:solidFill>
                  <a:effectLst/>
                  <a:latin typeface="Meiryo" panose="020B0604030504040204" pitchFamily="34" charset="-128"/>
                  <a:ea typeface="Meiryo" panose="020B0604030504040204" pitchFamily="34" charset="-128"/>
                </a:rPr>
                <a:t>観測すると状態が変る量子の性質を</a:t>
              </a:r>
              <a:endParaRPr lang="en-US" altLang="ja-JP" sz="1600" b="0" i="0" dirty="0">
                <a:solidFill>
                  <a:schemeClr val="bg1"/>
                </a:solidFill>
                <a:effectLst/>
                <a:latin typeface="Meiryo" panose="020B0604030504040204" pitchFamily="34" charset="-128"/>
                <a:ea typeface="Meiryo" panose="020B0604030504040204" pitchFamily="34" charset="-128"/>
              </a:endParaRPr>
            </a:p>
            <a:p>
              <a:pPr algn="ctr"/>
              <a:r>
                <a:rPr lang="ja-JP" altLang="en-US" sz="1600" b="0" i="0">
                  <a:solidFill>
                    <a:schemeClr val="bg1"/>
                  </a:solidFill>
                  <a:effectLst/>
                  <a:latin typeface="Meiryo" panose="020B0604030504040204" pitchFamily="34" charset="-128"/>
                  <a:ea typeface="Meiryo" panose="020B0604030504040204" pitchFamily="34" charset="-128"/>
                </a:rPr>
                <a:t>利用し暗号化のための秘密鍵を配送</a:t>
              </a:r>
              <a:endParaRPr lang="ja-JP" altLang="en-US" sz="1600" b="1" i="0">
                <a:solidFill>
                  <a:schemeClr val="bg1"/>
                </a:solidFill>
                <a:effectLst/>
                <a:latin typeface="Meiryo" panose="020B0604030504040204" pitchFamily="34" charset="-128"/>
                <a:ea typeface="Meiryo" panose="020B0604030504040204" pitchFamily="34" charset="-128"/>
              </a:endParaRPr>
            </a:p>
          </p:txBody>
        </p:sp>
        <p:sp>
          <p:nvSpPr>
            <p:cNvPr id="84" name="テキスト ボックス 83">
              <a:extLst>
                <a:ext uri="{FF2B5EF4-FFF2-40B4-BE49-F238E27FC236}">
                  <a16:creationId xmlns:a16="http://schemas.microsoft.com/office/drawing/2014/main" id="{29847874-4FE4-F50B-106C-B0520CD0CD9C}"/>
                </a:ext>
              </a:extLst>
            </p:cNvPr>
            <p:cNvSpPr txBox="1"/>
            <p:nvPr/>
          </p:nvSpPr>
          <p:spPr>
            <a:xfrm>
              <a:off x="315458" y="4623086"/>
              <a:ext cx="4067493" cy="369332"/>
            </a:xfrm>
            <a:prstGeom prst="rect">
              <a:avLst/>
            </a:prstGeom>
            <a:noFill/>
          </p:spPr>
          <p:txBody>
            <a:bodyPr wrap="square">
              <a:spAutoFit/>
            </a:bodyPr>
            <a:lstStyle/>
            <a:p>
              <a:pPr algn="ctr"/>
              <a:r>
                <a:rPr lang="ja-JP" altLang="en-US" b="1" i="0">
                  <a:solidFill>
                    <a:schemeClr val="bg1"/>
                  </a:solidFill>
                  <a:effectLst/>
                  <a:latin typeface="Meiryo" panose="020B0604030504040204" pitchFamily="34" charset="-128"/>
                  <a:ea typeface="Meiryo" panose="020B0604030504040204" pitchFamily="34" charset="-128"/>
                </a:rPr>
                <a:t>計算量に基づく安全性</a:t>
              </a:r>
              <a:endParaRPr lang="ja-JP" altLang="en-US" b="1">
                <a:solidFill>
                  <a:schemeClr val="bg1"/>
                </a:solidFill>
                <a:latin typeface="Meiryo" panose="020B0604030504040204" pitchFamily="34" charset="-128"/>
                <a:ea typeface="Meiryo" panose="020B0604030504040204" pitchFamily="34" charset="-128"/>
              </a:endParaRPr>
            </a:p>
          </p:txBody>
        </p:sp>
        <p:sp>
          <p:nvSpPr>
            <p:cNvPr id="86" name="テキスト ボックス 85">
              <a:extLst>
                <a:ext uri="{FF2B5EF4-FFF2-40B4-BE49-F238E27FC236}">
                  <a16:creationId xmlns:a16="http://schemas.microsoft.com/office/drawing/2014/main" id="{47669839-4298-ABF9-A2E0-06C1D6BE795A}"/>
                </a:ext>
              </a:extLst>
            </p:cNvPr>
            <p:cNvSpPr txBox="1"/>
            <p:nvPr/>
          </p:nvSpPr>
          <p:spPr>
            <a:xfrm>
              <a:off x="4740468" y="4623086"/>
              <a:ext cx="4067493" cy="369332"/>
            </a:xfrm>
            <a:prstGeom prst="rect">
              <a:avLst/>
            </a:prstGeom>
            <a:noFill/>
          </p:spPr>
          <p:txBody>
            <a:bodyPr wrap="square">
              <a:spAutoFit/>
            </a:bodyPr>
            <a:lstStyle/>
            <a:p>
              <a:pPr algn="ctr"/>
              <a:r>
                <a:rPr lang="ja-JP" altLang="en-US" b="1" i="0">
                  <a:solidFill>
                    <a:schemeClr val="bg1"/>
                  </a:solidFill>
                  <a:effectLst/>
                  <a:latin typeface="Meiryo" panose="020B0604030504040204" pitchFamily="34" charset="-128"/>
                  <a:ea typeface="Meiryo" panose="020B0604030504040204" pitchFamily="34" charset="-128"/>
                </a:rPr>
                <a:t>情報理論に基づく安全性</a:t>
              </a:r>
              <a:endParaRPr lang="ja-JP" altLang="en-US" b="1">
                <a:solidFill>
                  <a:schemeClr val="bg1"/>
                </a:solidFill>
                <a:latin typeface="Meiryo" panose="020B0604030504040204" pitchFamily="34" charset="-128"/>
                <a:ea typeface="Meiryo" panose="020B0604030504040204" pitchFamily="34" charset="-128"/>
              </a:endParaRPr>
            </a:p>
          </p:txBody>
        </p:sp>
        <p:sp>
          <p:nvSpPr>
            <p:cNvPr id="87" name="テキスト ボックス 86">
              <a:extLst>
                <a:ext uri="{FF2B5EF4-FFF2-40B4-BE49-F238E27FC236}">
                  <a16:creationId xmlns:a16="http://schemas.microsoft.com/office/drawing/2014/main" id="{246184A6-B684-2C95-5F13-90DE3239BD99}"/>
                </a:ext>
              </a:extLst>
            </p:cNvPr>
            <p:cNvSpPr txBox="1"/>
            <p:nvPr/>
          </p:nvSpPr>
          <p:spPr>
            <a:xfrm>
              <a:off x="902968" y="5597906"/>
              <a:ext cx="3479983" cy="830997"/>
            </a:xfrm>
            <a:prstGeom prst="rect">
              <a:avLst/>
            </a:prstGeom>
            <a:noFill/>
          </p:spPr>
          <p:txBody>
            <a:bodyPr wrap="square">
              <a:spAutoFit/>
            </a:bodyPr>
            <a:lstStyle/>
            <a:p>
              <a:pPr marL="171450" indent="-171450" algn="l">
                <a:buFont typeface="Wingdings" pitchFamily="2" charset="2"/>
                <a:buChar char="ü"/>
              </a:pPr>
              <a:r>
                <a:rPr lang="ja-JP" altLang="en-US" sz="1600" b="0" i="0" dirty="0">
                  <a:solidFill>
                    <a:schemeClr val="bg1"/>
                  </a:solidFill>
                  <a:effectLst/>
                  <a:latin typeface="Meiryo" panose="020B0604030504040204" pitchFamily="34" charset="-128"/>
                  <a:ea typeface="Meiryo" panose="020B0604030504040204" pitchFamily="34" charset="-128"/>
                </a:rPr>
                <a:t>古典コンピュータで実現</a:t>
              </a:r>
              <a:endParaRPr lang="en-US" altLang="ja-JP" sz="1600" b="0" i="0" dirty="0">
                <a:solidFill>
                  <a:schemeClr val="bg1"/>
                </a:solidFill>
                <a:effectLst/>
                <a:latin typeface="Meiryo" panose="020B0604030504040204" pitchFamily="34" charset="-128"/>
                <a:ea typeface="Meiryo" panose="020B0604030504040204" pitchFamily="34" charset="-128"/>
              </a:endParaRPr>
            </a:p>
            <a:p>
              <a:pPr marL="171450" indent="-171450" algn="l">
                <a:buFont typeface="Wingdings" pitchFamily="2" charset="2"/>
                <a:buChar char="ü"/>
              </a:pPr>
              <a:r>
                <a:rPr lang="ja-JP" altLang="en-US" sz="1600" dirty="0">
                  <a:solidFill>
                    <a:schemeClr val="bg1"/>
                  </a:solidFill>
                  <a:latin typeface="Meiryo" panose="020B0604030504040204" pitchFamily="34" charset="-128"/>
                  <a:ea typeface="Meiryo" panose="020B0604030504040204" pitchFamily="34" charset="-128"/>
                </a:rPr>
                <a:t>ソフトウェアだけで実装</a:t>
              </a:r>
              <a:endParaRPr lang="en-US" altLang="ja-JP" sz="1600" dirty="0">
                <a:solidFill>
                  <a:schemeClr val="bg1"/>
                </a:solidFill>
                <a:latin typeface="Meiryo" panose="020B0604030504040204" pitchFamily="34" charset="-128"/>
                <a:ea typeface="Meiryo" panose="020B0604030504040204" pitchFamily="34" charset="-128"/>
              </a:endParaRPr>
            </a:p>
            <a:p>
              <a:pPr marL="171450" indent="-171450" algn="l">
                <a:buFont typeface="Wingdings" pitchFamily="2" charset="2"/>
                <a:buChar char="ü"/>
              </a:pPr>
              <a:r>
                <a:rPr lang="ja-JP" altLang="en-US" sz="1600" i="0" dirty="0">
                  <a:solidFill>
                    <a:schemeClr val="bg1"/>
                  </a:solidFill>
                  <a:effectLst/>
                  <a:latin typeface="Meiryo" panose="020B0604030504040204" pitchFamily="34" charset="-128"/>
                  <a:ea typeface="Meiryo" panose="020B0604030504040204" pitchFamily="34" charset="-128"/>
                </a:rPr>
                <a:t>将来的に解読される</a:t>
              </a:r>
              <a:r>
                <a:rPr lang="ja-JP" altLang="en-US" sz="1600" dirty="0">
                  <a:solidFill>
                    <a:schemeClr val="bg1"/>
                  </a:solidFill>
                  <a:latin typeface="Meiryo" panose="020B0604030504040204" pitchFamily="34" charset="-128"/>
                  <a:ea typeface="Meiryo" panose="020B0604030504040204" pitchFamily="34" charset="-128"/>
                </a:rPr>
                <a:t>可能性</a:t>
              </a:r>
              <a:endParaRPr lang="ja-JP" altLang="en-US" sz="1600" i="0" dirty="0">
                <a:solidFill>
                  <a:schemeClr val="bg1"/>
                </a:solidFill>
                <a:effectLst/>
                <a:latin typeface="Meiryo" panose="020B0604030504040204" pitchFamily="34" charset="-128"/>
                <a:ea typeface="Meiryo" panose="020B0604030504040204" pitchFamily="34" charset="-128"/>
              </a:endParaRPr>
            </a:p>
          </p:txBody>
        </p:sp>
        <p:sp>
          <p:nvSpPr>
            <p:cNvPr id="88" name="テキスト ボックス 87">
              <a:extLst>
                <a:ext uri="{FF2B5EF4-FFF2-40B4-BE49-F238E27FC236}">
                  <a16:creationId xmlns:a16="http://schemas.microsoft.com/office/drawing/2014/main" id="{7A29F2CA-6185-96C9-C480-B1BA3E2F0E28}"/>
                </a:ext>
              </a:extLst>
            </p:cNvPr>
            <p:cNvSpPr txBox="1"/>
            <p:nvPr/>
          </p:nvSpPr>
          <p:spPr>
            <a:xfrm>
              <a:off x="4860032" y="5600242"/>
              <a:ext cx="3933120" cy="830997"/>
            </a:xfrm>
            <a:prstGeom prst="rect">
              <a:avLst/>
            </a:prstGeom>
            <a:noFill/>
          </p:spPr>
          <p:txBody>
            <a:bodyPr wrap="square">
              <a:spAutoFit/>
            </a:bodyPr>
            <a:lstStyle/>
            <a:p>
              <a:pPr marL="171450" indent="-171450" algn="l">
                <a:buFont typeface="Wingdings" pitchFamily="2" charset="2"/>
                <a:buChar char="ü"/>
              </a:pPr>
              <a:r>
                <a:rPr lang="ja-JP" altLang="en-US" sz="1600" b="0" i="0">
                  <a:solidFill>
                    <a:schemeClr val="bg1"/>
                  </a:solidFill>
                  <a:effectLst/>
                  <a:latin typeface="Meiryo" panose="020B0604030504040204" pitchFamily="34" charset="-128"/>
                  <a:ea typeface="Meiryo" panose="020B0604030504040204" pitchFamily="34" charset="-128"/>
                </a:rPr>
                <a:t>量子鍵配送装置</a:t>
              </a:r>
              <a:r>
                <a:rPr lang="ja-JP" altLang="en-US" sz="1400" b="0" i="0">
                  <a:solidFill>
                    <a:schemeClr val="bg1"/>
                  </a:solidFill>
                  <a:effectLst/>
                  <a:latin typeface="Meiryo" panose="020B0604030504040204" pitchFamily="34" charset="-128"/>
                  <a:ea typeface="Meiryo" panose="020B0604030504040204" pitchFamily="34" charset="-128"/>
                </a:rPr>
                <a:t>（ハードウェア）</a:t>
              </a:r>
              <a:r>
                <a:rPr lang="ja-JP" altLang="en-US" sz="1600" b="0" i="0">
                  <a:solidFill>
                    <a:schemeClr val="bg1"/>
                  </a:solidFill>
                  <a:effectLst/>
                  <a:latin typeface="Meiryo" panose="020B0604030504040204" pitchFamily="34" charset="-128"/>
                  <a:ea typeface="Meiryo" panose="020B0604030504040204" pitchFamily="34" charset="-128"/>
                </a:rPr>
                <a:t>が必要</a:t>
              </a:r>
              <a:endParaRPr lang="en-US" altLang="ja-JP" sz="1600" b="0" i="0" dirty="0">
                <a:solidFill>
                  <a:schemeClr val="bg1"/>
                </a:solidFill>
                <a:effectLst/>
                <a:latin typeface="Meiryo" panose="020B0604030504040204" pitchFamily="34" charset="-128"/>
                <a:ea typeface="Meiryo" panose="020B0604030504040204" pitchFamily="34" charset="-128"/>
              </a:endParaRPr>
            </a:p>
            <a:p>
              <a:pPr marL="171450" indent="-171450" algn="l">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通信距離を伸ばすことが難しい</a:t>
              </a:r>
              <a:endParaRPr lang="en-US" altLang="ja-JP" sz="1600" b="0" i="0" dirty="0">
                <a:solidFill>
                  <a:schemeClr val="bg1"/>
                </a:solidFill>
                <a:effectLst/>
                <a:latin typeface="Meiryo" panose="020B0604030504040204" pitchFamily="34" charset="-128"/>
                <a:ea typeface="Meiryo" panose="020B0604030504040204" pitchFamily="34" charset="-128"/>
              </a:endParaRPr>
            </a:p>
            <a:p>
              <a:pPr marL="171450" indent="-171450" algn="l">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将来的に危険性はない</a:t>
              </a:r>
              <a:endParaRPr lang="ja-JP" altLang="en-US" sz="1600" i="0">
                <a:solidFill>
                  <a:schemeClr val="bg1"/>
                </a:solidFill>
                <a:effectLst/>
                <a:latin typeface="Meiryo" panose="020B0604030504040204" pitchFamily="34" charset="-128"/>
                <a:ea typeface="Meiryo" panose="020B0604030504040204" pitchFamily="34" charset="-128"/>
              </a:endParaRPr>
            </a:p>
          </p:txBody>
        </p:sp>
        <p:sp>
          <p:nvSpPr>
            <p:cNvPr id="90" name="下矢印 89">
              <a:extLst>
                <a:ext uri="{FF2B5EF4-FFF2-40B4-BE49-F238E27FC236}">
                  <a16:creationId xmlns:a16="http://schemas.microsoft.com/office/drawing/2014/main" id="{4C1E767A-3FA2-B9D4-26E0-F2A106966FBC}"/>
                </a:ext>
              </a:extLst>
            </p:cNvPr>
            <p:cNvSpPr/>
            <p:nvPr/>
          </p:nvSpPr>
          <p:spPr>
            <a:xfrm>
              <a:off x="1729266" y="3665647"/>
              <a:ext cx="1239875" cy="24541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下矢印 90">
              <a:extLst>
                <a:ext uri="{FF2B5EF4-FFF2-40B4-BE49-F238E27FC236}">
                  <a16:creationId xmlns:a16="http://schemas.microsoft.com/office/drawing/2014/main" id="{750F4F3C-51BD-7BAA-9B83-321E99656ED8}"/>
                </a:ext>
              </a:extLst>
            </p:cNvPr>
            <p:cNvSpPr/>
            <p:nvPr/>
          </p:nvSpPr>
          <p:spPr>
            <a:xfrm>
              <a:off x="6148696" y="3663778"/>
              <a:ext cx="1239875" cy="24541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50206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量子暗号技術</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dirty="0">
                <a:solidFill>
                  <a:srgbClr val="FFFFFF"/>
                </a:solidFill>
                <a:effectLst/>
                <a:latin typeface="Meiryo" panose="020B0604030504040204" pitchFamily="34" charset="-128"/>
                <a:ea typeface="Meiryo" panose="020B0604030504040204" pitchFamily="34" charset="-128"/>
                <a:cs typeface="Arial"/>
              </a:rPr>
              <a:t>耐量子計算機暗号（</a:t>
            </a:r>
            <a:r>
              <a:rPr lang="en-US" altLang="ja-JP" dirty="0">
                <a:solidFill>
                  <a:srgbClr val="FFFFFF"/>
                </a:solidFill>
                <a:effectLst/>
                <a:latin typeface="Meiryo" panose="020B0604030504040204" pitchFamily="34" charset="-128"/>
                <a:ea typeface="Meiryo" panose="020B0604030504040204" pitchFamily="34" charset="-128"/>
                <a:cs typeface="Arial"/>
              </a:rPr>
              <a:t>PQC</a:t>
            </a:r>
            <a:r>
              <a:rPr lang="ja-JP" altLang="en-US" dirty="0">
                <a:solidFill>
                  <a:srgbClr val="FFFFFF"/>
                </a:solidFill>
                <a:effectLst/>
                <a:latin typeface="Meiryo" panose="020B0604030504040204" pitchFamily="34" charset="-128"/>
                <a:ea typeface="Meiryo" panose="020B0604030504040204" pitchFamily="34" charset="-128"/>
                <a:cs typeface="Arial"/>
              </a:rPr>
              <a:t>）</a:t>
            </a:r>
            <a:endParaRPr lang="en-US" altLang="ja-JP"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dirty="0">
                <a:solidFill>
                  <a:srgbClr val="FFFFFF"/>
                </a:solidFill>
                <a:effectLst/>
                <a:latin typeface="Meiryo" panose="020B0604030504040204" pitchFamily="34" charset="-128"/>
                <a:ea typeface="Meiryo" panose="020B0604030504040204" pitchFamily="34" charset="-128"/>
                <a:cs typeface="Arial"/>
              </a:rPr>
              <a:t>量子暗号（</a:t>
            </a:r>
            <a:r>
              <a:rPr lang="en-US" altLang="ja-JP" dirty="0">
                <a:solidFill>
                  <a:srgbClr val="FFFFFF"/>
                </a:solidFill>
                <a:latin typeface="Meiryo" panose="020B0604030504040204" pitchFamily="34" charset="-128"/>
                <a:ea typeface="Meiryo" panose="020B0604030504040204" pitchFamily="34" charset="-128"/>
                <a:cs typeface="Arial"/>
              </a:rPr>
              <a:t>QKD</a:t>
            </a:r>
            <a:r>
              <a:rPr lang="ja-JP" altLang="en-US" dirty="0">
                <a:solidFill>
                  <a:srgbClr val="FFFFFF"/>
                </a:solidFill>
                <a:latin typeface="Meiryo" panose="020B0604030504040204" pitchFamily="34" charset="-128"/>
                <a:ea typeface="Meiryo" panose="020B0604030504040204" pitchFamily="34" charset="-128"/>
                <a:cs typeface="Arial"/>
              </a:rPr>
              <a:t>）</a:t>
            </a:r>
            <a:endParaRPr lang="ja-JP" altLang="en-US"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194" name="Picture 2">
            <a:extLst>
              <a:ext uri="{FF2B5EF4-FFF2-40B4-BE49-F238E27FC236}">
                <a16:creationId xmlns:a16="http://schemas.microsoft.com/office/drawing/2014/main" id="{55675C82-45DB-D0E9-4A0F-4FE09F074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23760"/>
            <a:ext cx="7924800" cy="5930900"/>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2">
            <a:extLst>
              <a:ext uri="{FF2B5EF4-FFF2-40B4-BE49-F238E27FC236}">
                <a16:creationId xmlns:a16="http://schemas.microsoft.com/office/drawing/2014/main" id="{BE26DF6F-F1F3-7341-BB5C-3A8D8AF56B80}"/>
              </a:ext>
            </a:extLst>
          </p:cNvPr>
          <p:cNvSpPr>
            <a:spLocks noGrp="1"/>
          </p:cNvSpPr>
          <p:nvPr>
            <p:ph type="title"/>
          </p:nvPr>
        </p:nvSpPr>
        <p:spPr/>
        <p:txBody>
          <a:bodyPr/>
          <a:lstStyle/>
          <a:p>
            <a:r>
              <a:rPr lang="ja-JP" altLang="en-US"/>
              <a:t>量子暗号技術とは</a:t>
            </a:r>
          </a:p>
        </p:txBody>
      </p:sp>
    </p:spTree>
    <p:extLst>
      <p:ext uri="{BB962C8B-B14F-4D97-AF65-F5344CB8AC3E}">
        <p14:creationId xmlns:p14="http://schemas.microsoft.com/office/powerpoint/2010/main" val="315717868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36B05-5BB9-FC92-7113-B0FD3A24A2FD}"/>
              </a:ext>
            </a:extLst>
          </p:cNvPr>
          <p:cNvSpPr>
            <a:spLocks noGrp="1"/>
          </p:cNvSpPr>
          <p:nvPr>
            <p:ph type="title"/>
          </p:nvPr>
        </p:nvSpPr>
        <p:spPr/>
        <p:txBody>
          <a:bodyPr/>
          <a:lstStyle/>
          <a:p>
            <a:r>
              <a:rPr kumimoji="1" lang="ja-JP" altLang="en-US" dirty="0"/>
              <a:t>急がれる耐量子計算機暗号（</a:t>
            </a:r>
            <a:r>
              <a:rPr lang="en-US" altLang="ja-JP" dirty="0"/>
              <a:t>P</a:t>
            </a:r>
            <a:r>
              <a:rPr kumimoji="1" lang="en-US" altLang="ja-JP" dirty="0"/>
              <a:t>QC</a:t>
            </a:r>
            <a:r>
              <a:rPr kumimoji="1" lang="ja-JP" altLang="en-US" dirty="0"/>
              <a:t>）の実装</a:t>
            </a:r>
          </a:p>
        </p:txBody>
      </p:sp>
      <p:pic>
        <p:nvPicPr>
          <p:cNvPr id="5" name="図 4" descr="暗い, 男, 光, 座る が含まれている画像&#10;&#10;AI 生成コンテンツは誤りを含む可能性があります。">
            <a:extLst>
              <a:ext uri="{FF2B5EF4-FFF2-40B4-BE49-F238E27FC236}">
                <a16:creationId xmlns:a16="http://schemas.microsoft.com/office/drawing/2014/main" id="{68371942-7B5D-05B8-6D7C-575F4A0FB8AE}"/>
              </a:ext>
            </a:extLst>
          </p:cNvPr>
          <p:cNvPicPr>
            <a:picLocks noChangeAspect="1"/>
          </p:cNvPicPr>
          <p:nvPr/>
        </p:nvPicPr>
        <p:blipFill>
          <a:blip r:embed="rId2"/>
          <a:srcRect t="13010" b="18471"/>
          <a:stretch>
            <a:fillRect/>
          </a:stretch>
        </p:blipFill>
        <p:spPr>
          <a:xfrm>
            <a:off x="467544" y="933522"/>
            <a:ext cx="8208912" cy="5624625"/>
          </a:xfrm>
          <a:prstGeom prst="rect">
            <a:avLst/>
          </a:prstGeom>
        </p:spPr>
      </p:pic>
      <p:sp>
        <p:nvSpPr>
          <p:cNvPr id="7" name="テキスト ボックス 6">
            <a:extLst>
              <a:ext uri="{FF2B5EF4-FFF2-40B4-BE49-F238E27FC236}">
                <a16:creationId xmlns:a16="http://schemas.microsoft.com/office/drawing/2014/main" id="{2ED8F35C-EF56-E7C7-4DD7-A1889C238826}"/>
              </a:ext>
            </a:extLst>
          </p:cNvPr>
          <p:cNvSpPr txBox="1"/>
          <p:nvPr/>
        </p:nvSpPr>
        <p:spPr>
          <a:xfrm>
            <a:off x="539552" y="1262929"/>
            <a:ext cx="4032448" cy="4847481"/>
          </a:xfrm>
          <a:prstGeom prst="rect">
            <a:avLst/>
          </a:prstGeom>
          <a:noFill/>
        </p:spPr>
        <p:txBody>
          <a:bodyPr wrap="square">
            <a:spAutoFit/>
          </a:bodyPr>
          <a:lstStyle/>
          <a:p>
            <a:pPr algn="ctr">
              <a:buNone/>
            </a:pPr>
            <a:r>
              <a:rPr lang="ja-JP" altLang="en-US" sz="2400" b="1">
                <a:solidFill>
                  <a:schemeClr val="bg1"/>
                </a:solidFill>
                <a:latin typeface="Meiryo" panose="020B0604030504040204" pitchFamily="34" charset="-128"/>
                <a:ea typeface="Meiryo" panose="020B0604030504040204" pitchFamily="34" charset="-128"/>
              </a:rPr>
              <a:t>ハーベスト（</a:t>
            </a:r>
            <a:r>
              <a:rPr lang="en-US" altLang="ja-JP" sz="2400" b="1" dirty="0">
                <a:solidFill>
                  <a:schemeClr val="bg1"/>
                </a:solidFill>
                <a:latin typeface="Meiryo" panose="020B0604030504040204" pitchFamily="34" charset="-128"/>
                <a:ea typeface="Meiryo" panose="020B0604030504040204" pitchFamily="34" charset="-128"/>
              </a:rPr>
              <a:t>HNDL</a:t>
            </a:r>
            <a:r>
              <a:rPr lang="ja-JP" altLang="en-US" sz="2400" b="1">
                <a:solidFill>
                  <a:schemeClr val="bg1"/>
                </a:solidFill>
                <a:latin typeface="Meiryo" panose="020B0604030504040204" pitchFamily="34" charset="-128"/>
                <a:ea typeface="Meiryo" panose="020B0604030504040204" pitchFamily="34" charset="-128"/>
              </a:rPr>
              <a:t>）攻撃</a:t>
            </a:r>
            <a:endParaRPr lang="en" altLang="ja-JP" sz="2400" b="1"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buNone/>
            </a:pPr>
            <a:r>
              <a:rPr lang="en" altLang="ja-JP" sz="1400" b="1"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Harvest Now, Decrypt Later</a:t>
            </a:r>
            <a:endParaRPr lang="en-US" altLang="ja-JP" sz="1400" b="1"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buNone/>
            </a:pPr>
            <a:r>
              <a:rPr lang="ja-JP" altLang="en-US" sz="14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今：盗聴・収集し・将来：解読</a:t>
            </a:r>
            <a:endParaRPr lang="en-US" altLang="ja-JP" sz="8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Bef>
                <a:spcPts val="600"/>
              </a:spcBef>
              <a:spcAft>
                <a:spcPts val="600"/>
              </a:spcAft>
              <a:buNone/>
            </a:pPr>
            <a:endParaRPr lang="en-US" altLang="ja-JP" sz="8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Bef>
                <a:spcPts val="600"/>
              </a:spcBef>
              <a:spcAft>
                <a:spcPts val="600"/>
              </a:spcAft>
              <a:buNone/>
            </a:pPr>
            <a:r>
              <a:rPr lang="ja-JP" altLang="en-US" sz="16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今は解読できなくても、将来量子コンピュータが実用化された時に解読することを見越して、今のうちに重要な情報を盗み出しておく攻撃手法</a:t>
            </a:r>
            <a:endParaRPr lang="en-US" altLang="ja-JP" sz="16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Bef>
                <a:spcPts val="600"/>
              </a:spcBef>
              <a:spcAft>
                <a:spcPts val="600"/>
              </a:spcAft>
              <a:buNone/>
            </a:pPr>
            <a:endParaRPr lang="ja-JP" altLang="en-US" sz="8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Aft>
                <a:spcPts val="600"/>
              </a:spcAft>
            </a:pPr>
            <a:r>
              <a:rPr lang="ja-JP" altLang="en-US">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長期にわたって保護されるべき情報</a:t>
            </a:r>
            <a:endParaRPr lang="en-US" altLang="ja-JP"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285750" indent="-285750">
              <a:spcAft>
                <a:spcPts val="600"/>
              </a:spcAft>
              <a:buFont typeface="Wingdings" pitchFamily="2" charset="2"/>
              <a:buChar char="l"/>
            </a:pPr>
            <a:r>
              <a:rPr lang="ja-JP" altLang="en-US" sz="14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国家の安全保障に関わる機密情報</a:t>
            </a:r>
            <a:endParaRPr lang="en-US" altLang="ja-JP" sz="14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285750" indent="-285750">
              <a:spcAft>
                <a:spcPts val="600"/>
              </a:spcAft>
              <a:buFont typeface="Wingdings" pitchFamily="2" charset="2"/>
              <a:buChar char="l"/>
            </a:pPr>
            <a:r>
              <a:rPr lang="ja-JP" altLang="en-US" sz="14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企業の競争力の源泉となる重要技術情報</a:t>
            </a:r>
            <a:endParaRPr lang="en-US" altLang="ja-JP" sz="14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285750" indent="-285750">
              <a:spcAft>
                <a:spcPts val="600"/>
              </a:spcAft>
              <a:buFont typeface="Wingdings" pitchFamily="2" charset="2"/>
              <a:buChar char="l"/>
            </a:pPr>
            <a:r>
              <a:rPr lang="ja-JP" altLang="en-US" sz="14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個人のプライバシーに関わる医療情報など</a:t>
            </a:r>
            <a:endParaRPr lang="en-US" altLang="ja-JP" sz="14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Aft>
                <a:spcPts val="600"/>
              </a:spcAft>
            </a:pPr>
            <a:endParaRPr lang="en-US" altLang="ja-JP" sz="8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Aft>
                <a:spcPts val="600"/>
              </a:spcAft>
            </a:pPr>
            <a:r>
              <a:rPr lang="ja-JP" altLang="en-US">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これらの情報を未来の脅威から守るためには、今から量子暗号技術への移行が不可欠。</a:t>
            </a:r>
          </a:p>
        </p:txBody>
      </p:sp>
      <p:sp>
        <p:nvSpPr>
          <p:cNvPr id="9" name="テキスト ボックス 8">
            <a:extLst>
              <a:ext uri="{FF2B5EF4-FFF2-40B4-BE49-F238E27FC236}">
                <a16:creationId xmlns:a16="http://schemas.microsoft.com/office/drawing/2014/main" id="{65337C0B-DD47-8D71-331B-F137E586ECCF}"/>
              </a:ext>
            </a:extLst>
          </p:cNvPr>
          <p:cNvSpPr txBox="1"/>
          <p:nvPr/>
        </p:nvSpPr>
        <p:spPr>
          <a:xfrm>
            <a:off x="4644008" y="1264419"/>
            <a:ext cx="4032448" cy="5016758"/>
          </a:xfrm>
          <a:prstGeom prst="rect">
            <a:avLst/>
          </a:prstGeom>
          <a:noFill/>
        </p:spPr>
        <p:txBody>
          <a:bodyPr wrap="square">
            <a:spAutoFit/>
          </a:bodyPr>
          <a:lstStyle/>
          <a:p>
            <a:pPr>
              <a:spcAft>
                <a:spcPts val="600"/>
              </a:spcAft>
              <a:buNone/>
            </a:pPr>
            <a:r>
              <a:rPr lang="en" altLang="ja-JP" b="1"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NIST</a:t>
            </a:r>
            <a:r>
              <a:rPr lang="ja-JP" altLang="en-US" b="1">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による</a:t>
            </a:r>
            <a:r>
              <a:rPr lang="en" altLang="ja-JP" b="1"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PQC</a:t>
            </a:r>
            <a:r>
              <a:rPr lang="ja-JP" altLang="en-US" b="1">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標準化</a:t>
            </a:r>
            <a:r>
              <a:rPr lang="en-US" altLang="ja-JP" b="1"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endParaRPr lang="en-US" altLang="ja-JP"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Aft>
                <a:spcPts val="600"/>
              </a:spcAft>
              <a:buNone/>
            </a:pPr>
            <a:r>
              <a:rPr lang="en-US" altLang="ja-JP" sz="16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2024</a:t>
            </a:r>
            <a:r>
              <a:rPr lang="ja-JP" altLang="en-US" sz="16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年には正式な標準規格が発行</a:t>
            </a:r>
            <a:endParaRPr lang="en-US" altLang="ja-JP" sz="16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Aft>
                <a:spcPts val="600"/>
              </a:spcAft>
              <a:buNone/>
            </a:pPr>
            <a:endParaRPr lang="en-US" altLang="ja-JP" sz="8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Aft>
                <a:spcPts val="600"/>
              </a:spcAft>
              <a:buNone/>
            </a:pPr>
            <a:r>
              <a:rPr lang="ja-JP" altLang="en-US" b="1">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各国政府の取り組み</a:t>
            </a:r>
            <a:r>
              <a:rPr lang="en-US" altLang="ja-JP" b="1"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endParaRPr lang="en-US" altLang="ja-JP"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Aft>
                <a:spcPts val="600"/>
              </a:spcAft>
              <a:buNone/>
            </a:pPr>
            <a:r>
              <a:rPr lang="ja-JP" altLang="en-US" sz="16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アメリカ、ヨーロッパ諸国、中国、韓国なども、</a:t>
            </a:r>
            <a:r>
              <a:rPr lang="en" altLang="ja-JP" sz="16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PQC</a:t>
            </a:r>
            <a:r>
              <a:rPr lang="ja-JP" altLang="en-US" sz="16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への移行ロードマップ策定や、</a:t>
            </a:r>
            <a:r>
              <a:rPr lang="en" altLang="ja-JP" sz="16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QKD</a:t>
            </a:r>
            <a:r>
              <a:rPr lang="ja-JP" altLang="en-US" sz="16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技術の研究開発・実証実験に取り組んでいる。</a:t>
            </a:r>
            <a:endParaRPr lang="en-US" altLang="ja-JP" sz="16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Aft>
                <a:spcPts val="600"/>
              </a:spcAft>
              <a:buNone/>
            </a:pPr>
            <a:r>
              <a:rPr lang="ja-JP" altLang="en-US" b="1">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標準化団体の活動</a:t>
            </a:r>
            <a:r>
              <a:rPr lang="en-US" altLang="ja-JP" b="1"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endParaRPr lang="en-US" altLang="ja-JP"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Aft>
                <a:spcPts val="600"/>
              </a:spcAft>
              <a:buNone/>
            </a:pPr>
            <a:r>
              <a:rPr lang="en" altLang="ja-JP" sz="16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ISO/IEC</a:t>
            </a:r>
            <a:r>
              <a:rPr lang="ja-JP" altLang="en-US" sz="16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などの国際標準化団体でも、標準化の議論が進んでいる。</a:t>
            </a:r>
            <a:endParaRPr lang="en-US" altLang="ja-JP" sz="16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spcAft>
                <a:spcPts val="600"/>
              </a:spcAft>
              <a:buNone/>
            </a:pPr>
            <a:r>
              <a:rPr lang="ja-JP" altLang="en-US" b="1">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日本における</a:t>
            </a:r>
            <a:r>
              <a:rPr lang="en" altLang="ja-JP" b="1"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PQC</a:t>
            </a:r>
            <a:r>
              <a:rPr lang="ja-JP" altLang="en-US" b="1">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実装の目安時期</a:t>
            </a:r>
            <a:r>
              <a:rPr lang="en-US" altLang="ja-JP" b="1"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p>
          <a:p>
            <a:pPr>
              <a:spcAft>
                <a:spcPts val="600"/>
              </a:spcAft>
              <a:buNone/>
            </a:pPr>
            <a:r>
              <a:rPr lang="ja-JP" altLang="en-US" sz="16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重要な情報システムや長期的なデータの保護が求められる分野で、</a:t>
            </a:r>
            <a:r>
              <a:rPr lang="en-US" altLang="ja-JP" sz="16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2020</a:t>
            </a:r>
            <a:r>
              <a:rPr lang="ja-JP" altLang="en-US" sz="16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年代後半から</a:t>
            </a:r>
            <a:r>
              <a:rPr lang="en-US" altLang="ja-JP" sz="16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2030</a:t>
            </a:r>
            <a:r>
              <a:rPr lang="ja-JP" altLang="en-US" sz="16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年代初頭にかけて</a:t>
            </a:r>
            <a:r>
              <a:rPr lang="en" altLang="ja-JP" sz="1600" dirty="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PQC</a:t>
            </a:r>
            <a:r>
              <a:rPr lang="ja-JP" altLang="en-US" sz="1600">
                <a:solidFill>
                  <a:schemeClr val="bg1"/>
                </a:solidFill>
                <a:effectLst>
                  <a:glow rad="63500">
                    <a:schemeClr val="tx1">
                      <a:lumMod val="75000"/>
                      <a:lumOff val="25000"/>
                      <a:alpha val="70000"/>
                    </a:schemeClr>
                  </a:glow>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への移行を開始・完了していくことが望ましいという見解が示されている。</a:t>
            </a:r>
          </a:p>
        </p:txBody>
      </p:sp>
      <p:sp>
        <p:nvSpPr>
          <p:cNvPr id="11" name="テキスト ボックス 10">
            <a:extLst>
              <a:ext uri="{FF2B5EF4-FFF2-40B4-BE49-F238E27FC236}">
                <a16:creationId xmlns:a16="http://schemas.microsoft.com/office/drawing/2014/main" id="{B484FFBC-BF55-5B98-F41E-1A2A4A02BA19}"/>
              </a:ext>
            </a:extLst>
          </p:cNvPr>
          <p:cNvSpPr txBox="1"/>
          <p:nvPr/>
        </p:nvSpPr>
        <p:spPr>
          <a:xfrm>
            <a:off x="5436096" y="6204233"/>
            <a:ext cx="3168352" cy="276999"/>
          </a:xfrm>
          <a:prstGeom prst="rect">
            <a:avLst/>
          </a:prstGeom>
          <a:noFill/>
        </p:spPr>
        <p:txBody>
          <a:bodyPr wrap="square">
            <a:spAutoFit/>
          </a:bodyPr>
          <a:lstStyle/>
          <a:p>
            <a:pPr algn="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NIST:</a:t>
            </a:r>
            <a:r>
              <a:rPr lang="ja-JP" altLang="en-US" sz="1200">
                <a:solidFill>
                  <a:schemeClr val="bg1"/>
                </a:solidFill>
                <a:latin typeface="Meiryo" panose="020B0604030504040204" pitchFamily="34" charset="-128"/>
                <a:ea typeface="Meiryo" panose="020B0604030504040204" pitchFamily="34" charset="-128"/>
              </a:rPr>
              <a:t>アメリカ国立標準技術研究所</a:t>
            </a:r>
            <a:endParaRPr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3569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5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0D1A0F-0CFA-9BB6-AD36-62A157343873}"/>
              </a:ext>
            </a:extLst>
          </p:cNvPr>
          <p:cNvSpPr>
            <a:spLocks noGrp="1"/>
          </p:cNvSpPr>
          <p:nvPr>
            <p:ph type="title"/>
          </p:nvPr>
        </p:nvSpPr>
        <p:spPr/>
        <p:txBody>
          <a:bodyPr/>
          <a:lstStyle/>
          <a:p>
            <a:r>
              <a:rPr lang="ja-JP" altLang="en-US" dirty="0"/>
              <a:t>耐量子計算機暗号（</a:t>
            </a:r>
            <a:r>
              <a:rPr lang="en-US" altLang="ja-JP" dirty="0"/>
              <a:t>PQC</a:t>
            </a:r>
            <a:r>
              <a:rPr lang="ja-JP" altLang="en-US" dirty="0"/>
              <a:t>）</a:t>
            </a:r>
            <a:r>
              <a:rPr kumimoji="1" lang="ja-JP" altLang="en-US" dirty="0"/>
              <a:t>対応に向けた動き</a:t>
            </a:r>
          </a:p>
        </p:txBody>
      </p:sp>
      <p:graphicFrame>
        <p:nvGraphicFramePr>
          <p:cNvPr id="3" name="表 2">
            <a:extLst>
              <a:ext uri="{FF2B5EF4-FFF2-40B4-BE49-F238E27FC236}">
                <a16:creationId xmlns:a16="http://schemas.microsoft.com/office/drawing/2014/main" id="{CB10E1BB-EFC3-C26E-D316-9EBB29213E0F}"/>
              </a:ext>
            </a:extLst>
          </p:cNvPr>
          <p:cNvGraphicFramePr>
            <a:graphicFrameLocks noGrp="1"/>
          </p:cNvGraphicFramePr>
          <p:nvPr/>
        </p:nvGraphicFramePr>
        <p:xfrm>
          <a:off x="230400" y="1188964"/>
          <a:ext cx="4536472" cy="2826366"/>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599574">
                  <a:extLst>
                    <a:ext uri="{9D8B030D-6E8A-4147-A177-3AD203B41FA5}">
                      <a16:colId xmlns:a16="http://schemas.microsoft.com/office/drawing/2014/main" val="1795379584"/>
                    </a:ext>
                  </a:extLst>
                </a:gridCol>
                <a:gridCol w="1325456">
                  <a:extLst>
                    <a:ext uri="{9D8B030D-6E8A-4147-A177-3AD203B41FA5}">
                      <a16:colId xmlns:a16="http://schemas.microsoft.com/office/drawing/2014/main" val="591575832"/>
                    </a:ext>
                  </a:extLst>
                </a:gridCol>
                <a:gridCol w="1611442">
                  <a:extLst>
                    <a:ext uri="{9D8B030D-6E8A-4147-A177-3AD203B41FA5}">
                      <a16:colId xmlns:a16="http://schemas.microsoft.com/office/drawing/2014/main" val="453969040"/>
                    </a:ext>
                  </a:extLst>
                </a:gridCol>
              </a:tblGrid>
              <a:tr h="677294">
                <a:tc>
                  <a:txBody>
                    <a:bodyPr/>
                    <a:lstStyle/>
                    <a:p>
                      <a:pPr algn="ctr" fontAlgn="ctr"/>
                      <a:r>
                        <a:rPr lang="ja-JP" altLang="en-US" sz="1200" u="none" strike="noStrike">
                          <a:solidFill>
                            <a:schemeClr val="bg1"/>
                          </a:solidFill>
                          <a:effectLst/>
                          <a:latin typeface="Meiryo" panose="020B0604030504040204" pitchFamily="34" charset="-128"/>
                          <a:ea typeface="Meiryo" panose="020B0604030504040204" pitchFamily="34" charset="-128"/>
                        </a:rPr>
                        <a:t>鍵交換</a:t>
                      </a:r>
                      <a:r>
                        <a:rPr lang="en-US" altLang="ja-JP" sz="1200" u="none" strike="noStrike" dirty="0">
                          <a:solidFill>
                            <a:schemeClr val="bg1"/>
                          </a:solidFill>
                          <a:effectLst/>
                          <a:latin typeface="Meiryo" panose="020B0604030504040204" pitchFamily="34" charset="-128"/>
                          <a:ea typeface="Meiryo" panose="020B0604030504040204" pitchFamily="34" charset="-128"/>
                        </a:rPr>
                        <a:t>/</a:t>
                      </a:r>
                      <a:r>
                        <a:rPr lang="ja-JP" altLang="en-US" sz="1200" u="none" strike="noStrike">
                          <a:solidFill>
                            <a:schemeClr val="bg1"/>
                          </a:solidFill>
                          <a:effectLst/>
                          <a:latin typeface="Meiryo" panose="020B0604030504040204" pitchFamily="34" charset="-128"/>
                          <a:ea typeface="Meiryo" panose="020B0604030504040204" pitchFamily="34" charset="-128"/>
                        </a:rPr>
                        <a:t>デジタル署名</a:t>
                      </a:r>
                      <a:br>
                        <a:rPr lang="ja-JP" altLang="en-US" sz="1200" u="none" strike="noStrike">
                          <a:solidFill>
                            <a:schemeClr val="bg1"/>
                          </a:solidFill>
                          <a:effectLst/>
                          <a:latin typeface="Meiryo" panose="020B0604030504040204" pitchFamily="34" charset="-128"/>
                          <a:ea typeface="Meiryo" panose="020B0604030504040204" pitchFamily="34" charset="-128"/>
                        </a:rPr>
                      </a:br>
                      <a:r>
                        <a:rPr lang="ja-JP" altLang="en-US" sz="1200" u="none" strike="noStrike">
                          <a:solidFill>
                            <a:schemeClr val="bg1"/>
                          </a:solidFill>
                          <a:effectLst/>
                          <a:latin typeface="Meiryo" panose="020B0604030504040204" pitchFamily="34" charset="-128"/>
                          <a:ea typeface="Meiryo" panose="020B0604030504040204" pitchFamily="34" charset="-128"/>
                        </a:rPr>
                        <a:t>のアルゴリズム</a:t>
                      </a:r>
                      <a:endParaRPr lang="ja-JP" altLang="en-US" sz="12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tx1"/>
                    </a:solidFill>
                  </a:tcPr>
                </a:tc>
                <a:tc>
                  <a:txBody>
                    <a:bodyPr/>
                    <a:lstStyle/>
                    <a:p>
                      <a:pPr algn="ctr" fontAlgn="ctr"/>
                      <a:r>
                        <a:rPr lang="ja-JP" altLang="en-US" sz="1800" u="none" strike="noStrike">
                          <a:solidFill>
                            <a:schemeClr val="bg1"/>
                          </a:solidFill>
                          <a:effectLst/>
                          <a:latin typeface="Meiryo" panose="020B0604030504040204" pitchFamily="34" charset="-128"/>
                          <a:ea typeface="Meiryo" panose="020B0604030504040204" pitchFamily="34" charset="-128"/>
                        </a:rPr>
                        <a:t>強度</a:t>
                      </a:r>
                      <a:endParaRPr lang="ja-JP" altLang="en-US" sz="18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50000"/>
                      </a:schemeClr>
                    </a:solidFill>
                  </a:tcPr>
                </a:tc>
                <a:tc>
                  <a:txBody>
                    <a:bodyPr/>
                    <a:lstStyle/>
                    <a:p>
                      <a:pPr algn="ctr" fontAlgn="ctr"/>
                      <a:r>
                        <a:rPr lang="ja-JP" altLang="en-US" sz="1800" u="none" strike="noStrike">
                          <a:solidFill>
                            <a:schemeClr val="bg1"/>
                          </a:solidFill>
                          <a:effectLst/>
                          <a:latin typeface="Meiryo" panose="020B0604030504040204" pitchFamily="34" charset="-128"/>
                          <a:ea typeface="Meiryo" panose="020B0604030504040204" pitchFamily="34" charset="-128"/>
                        </a:rPr>
                        <a:t>移行</a:t>
                      </a:r>
                      <a:endParaRPr lang="ja-JP" altLang="en-US" sz="1800" b="0" i="0" u="none" strike="noStrike">
                        <a:solidFill>
                          <a:schemeClr val="bg1"/>
                        </a:solidFill>
                        <a:effectLst/>
                        <a:latin typeface="Meiryo" panose="020B0604030504040204" pitchFamily="34" charset="-128"/>
                        <a:ea typeface="Meiryo" panose="020B0604030504040204" pitchFamily="34" charset="-128"/>
                      </a:endParaRPr>
                    </a:p>
                  </a:txBody>
                  <a:tcPr marL="9525" marR="9525" marT="9525" marB="0" anchor="ctr">
                    <a:solidFill>
                      <a:srgbClr val="0070C0"/>
                    </a:solidFill>
                  </a:tcPr>
                </a:tc>
                <a:extLst>
                  <a:ext uri="{0D108BD9-81ED-4DB2-BD59-A6C34878D82A}">
                    <a16:rowId xmlns:a16="http://schemas.microsoft.com/office/drawing/2014/main" val="1217177448"/>
                  </a:ext>
                </a:extLst>
              </a:tr>
              <a:tr h="677294">
                <a:tc rowSpan="2">
                  <a:txBody>
                    <a:bodyPr/>
                    <a:lstStyle/>
                    <a:p>
                      <a:pPr algn="ctr" fontAlgn="ctr"/>
                      <a:r>
                        <a:rPr lang="en" sz="1200" u="none" strike="noStrike" dirty="0">
                          <a:effectLst/>
                          <a:latin typeface="Meiryo" panose="020B0604030504040204" pitchFamily="34" charset="-128"/>
                          <a:ea typeface="Meiryo" panose="020B0604030504040204" pitchFamily="34" charset="-128"/>
                        </a:rPr>
                        <a:t>ECDSA</a:t>
                      </a:r>
                      <a:endParaRPr lang="en" sz="1200" b="0" i="0" u="none" strike="noStrike" dirty="0">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bg1">
                        <a:lumMod val="85000"/>
                      </a:schemeClr>
                    </a:solidFill>
                  </a:tcPr>
                </a:tc>
                <a:tc>
                  <a:txBody>
                    <a:bodyPr/>
                    <a:lstStyle/>
                    <a:p>
                      <a:pPr marL="180000" algn="l" fontAlgn="ctr"/>
                      <a:r>
                        <a:rPr lang="en" sz="1200" u="none" strike="noStrike" dirty="0">
                          <a:effectLst/>
                          <a:latin typeface="Meiryo" panose="020B0604030504040204" pitchFamily="34" charset="-128"/>
                          <a:ea typeface="Meiryo" panose="020B0604030504040204" pitchFamily="34" charset="-128"/>
                        </a:rPr>
                        <a:t>112bit</a:t>
                      </a:r>
                      <a:r>
                        <a:rPr lang="ja-JP" altLang="en-US" sz="1200" u="none" strike="noStrike">
                          <a:effectLst/>
                          <a:latin typeface="Meiryo" panose="020B0604030504040204" pitchFamily="34" charset="-128"/>
                          <a:ea typeface="Meiryo" panose="020B0604030504040204" pitchFamily="34" charset="-128"/>
                        </a:rPr>
                        <a:t>強度</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80000" algn="l" fontAlgn="ctr"/>
                      <a:r>
                        <a:rPr lang="en-US" altLang="ja-JP" sz="1200" u="none" strike="noStrike" dirty="0">
                          <a:effectLst/>
                          <a:latin typeface="Meiryo" panose="020B0604030504040204" pitchFamily="34" charset="-128"/>
                          <a:ea typeface="Meiryo" panose="020B0604030504040204" pitchFamily="34" charset="-128"/>
                        </a:rPr>
                        <a:t>2030</a:t>
                      </a:r>
                      <a:r>
                        <a:rPr lang="ja-JP" altLang="en-US" sz="1200" u="none" strike="noStrike">
                          <a:effectLst/>
                          <a:latin typeface="Meiryo" panose="020B0604030504040204" pitchFamily="34" charset="-128"/>
                          <a:ea typeface="Meiryo" panose="020B0604030504040204" pitchFamily="34" charset="-128"/>
                        </a:rPr>
                        <a:t>年以降非推奨</a:t>
                      </a:r>
                      <a:br>
                        <a:rPr lang="ja-JP" altLang="en-US" sz="1200" u="none" strike="noStrike">
                          <a:effectLst/>
                          <a:latin typeface="Meiryo" panose="020B0604030504040204" pitchFamily="34" charset="-128"/>
                          <a:ea typeface="Meiryo" panose="020B0604030504040204" pitchFamily="34" charset="-128"/>
                        </a:rPr>
                      </a:br>
                      <a:r>
                        <a:rPr lang="en-US" altLang="ja-JP" sz="1200" u="none" strike="noStrike" dirty="0">
                          <a:effectLst/>
                          <a:latin typeface="Meiryo" panose="020B0604030504040204" pitchFamily="34" charset="-128"/>
                          <a:ea typeface="Meiryo" panose="020B0604030504040204" pitchFamily="34" charset="-128"/>
                        </a:rPr>
                        <a:t>2035</a:t>
                      </a:r>
                      <a:r>
                        <a:rPr lang="ja-JP" altLang="en-US" sz="1200" u="none" strike="noStrike">
                          <a:effectLst/>
                          <a:latin typeface="Meiryo" panose="020B0604030504040204" pitchFamily="34" charset="-128"/>
                          <a:ea typeface="Meiryo" panose="020B0604030504040204" pitchFamily="34" charset="-128"/>
                        </a:rPr>
                        <a:t>年以降禁止</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2915781764"/>
                  </a:ext>
                </a:extLst>
              </a:tr>
              <a:tr h="264828">
                <a:tc vMerge="1">
                  <a:txBody>
                    <a:bodyPr/>
                    <a:lstStyle/>
                    <a:p>
                      <a:endParaRPr kumimoji="1" lang="ja-JP" altLang="en-US"/>
                    </a:p>
                  </a:txBody>
                  <a:tcPr/>
                </a:tc>
                <a:tc>
                  <a:txBody>
                    <a:bodyPr/>
                    <a:lstStyle/>
                    <a:p>
                      <a:pPr marL="180000" algn="l" fontAlgn="ctr"/>
                      <a:r>
                        <a:rPr lang="en" sz="1200" u="none" strike="noStrike" dirty="0">
                          <a:effectLst/>
                          <a:latin typeface="Meiryo" panose="020B0604030504040204" pitchFamily="34" charset="-128"/>
                          <a:ea typeface="Meiryo" panose="020B0604030504040204" pitchFamily="34" charset="-128"/>
                        </a:rPr>
                        <a:t>≧ 128bit</a:t>
                      </a:r>
                      <a:r>
                        <a:rPr lang="ja-JP" altLang="en-US" sz="1200" u="none" strike="noStrike">
                          <a:effectLst/>
                          <a:latin typeface="Meiryo" panose="020B0604030504040204" pitchFamily="34" charset="-128"/>
                          <a:ea typeface="Meiryo" panose="020B0604030504040204" pitchFamily="34" charset="-128"/>
                        </a:rPr>
                        <a:t>強度</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80000" algn="l" fontAlgn="ctr"/>
                      <a:r>
                        <a:rPr lang="en-US" altLang="ja-JP" sz="1200" u="none" strike="noStrike" dirty="0">
                          <a:effectLst/>
                          <a:latin typeface="Meiryo" panose="020B0604030504040204" pitchFamily="34" charset="-128"/>
                          <a:ea typeface="Meiryo" panose="020B0604030504040204" pitchFamily="34" charset="-128"/>
                        </a:rPr>
                        <a:t>2035</a:t>
                      </a:r>
                      <a:r>
                        <a:rPr lang="ja-JP" altLang="en-US" sz="1200" u="none" strike="noStrike">
                          <a:effectLst/>
                          <a:latin typeface="Meiryo" panose="020B0604030504040204" pitchFamily="34" charset="-128"/>
                          <a:ea typeface="Meiryo" panose="020B0604030504040204" pitchFamily="34" charset="-128"/>
                        </a:rPr>
                        <a:t>年以降禁止</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596450132"/>
                  </a:ext>
                </a:extLst>
              </a:tr>
              <a:tr h="264828">
                <a:tc>
                  <a:txBody>
                    <a:bodyPr/>
                    <a:lstStyle/>
                    <a:p>
                      <a:pPr algn="ctr" fontAlgn="ctr"/>
                      <a:r>
                        <a:rPr lang="en" sz="1200" u="none" strike="noStrike" dirty="0" err="1">
                          <a:effectLst/>
                          <a:latin typeface="Meiryo" panose="020B0604030504040204" pitchFamily="34" charset="-128"/>
                          <a:ea typeface="Meiryo" panose="020B0604030504040204" pitchFamily="34" charset="-128"/>
                        </a:rPr>
                        <a:t>EdDSA</a:t>
                      </a:r>
                      <a:endParaRPr lang="en" sz="1200" b="0" i="0" u="none" strike="noStrike" dirty="0">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bg1">
                        <a:lumMod val="85000"/>
                      </a:schemeClr>
                    </a:solidFill>
                  </a:tcPr>
                </a:tc>
                <a:tc>
                  <a:txBody>
                    <a:bodyPr/>
                    <a:lstStyle/>
                    <a:p>
                      <a:pPr marL="180000" algn="l" fontAlgn="ctr"/>
                      <a:r>
                        <a:rPr lang="en" sz="1200" u="none" strike="noStrike" dirty="0">
                          <a:effectLst/>
                          <a:latin typeface="Meiryo" panose="020B0604030504040204" pitchFamily="34" charset="-128"/>
                          <a:ea typeface="Meiryo" panose="020B0604030504040204" pitchFamily="34" charset="-128"/>
                        </a:rPr>
                        <a:t>≧ 128bit</a:t>
                      </a:r>
                      <a:r>
                        <a:rPr lang="ja-JP" altLang="en-US" sz="1200" u="none" strike="noStrike">
                          <a:effectLst/>
                          <a:latin typeface="Meiryo" panose="020B0604030504040204" pitchFamily="34" charset="-128"/>
                          <a:ea typeface="Meiryo" panose="020B0604030504040204" pitchFamily="34" charset="-128"/>
                        </a:rPr>
                        <a:t>強度</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80000" algn="l" fontAlgn="ctr"/>
                      <a:r>
                        <a:rPr lang="en-US" altLang="ja-JP" sz="1200" u="none" strike="noStrike" dirty="0">
                          <a:effectLst/>
                          <a:latin typeface="Meiryo" panose="020B0604030504040204" pitchFamily="34" charset="-128"/>
                          <a:ea typeface="Meiryo" panose="020B0604030504040204" pitchFamily="34" charset="-128"/>
                        </a:rPr>
                        <a:t>2035</a:t>
                      </a:r>
                      <a:r>
                        <a:rPr lang="ja-JP" altLang="en-US" sz="1200" u="none" strike="noStrike">
                          <a:effectLst/>
                          <a:latin typeface="Meiryo" panose="020B0604030504040204" pitchFamily="34" charset="-128"/>
                          <a:ea typeface="Meiryo" panose="020B0604030504040204" pitchFamily="34" charset="-128"/>
                        </a:rPr>
                        <a:t>年以降禁止</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650802586"/>
                  </a:ext>
                </a:extLst>
              </a:tr>
              <a:tr h="677294">
                <a:tc rowSpan="2">
                  <a:txBody>
                    <a:bodyPr/>
                    <a:lstStyle/>
                    <a:p>
                      <a:pPr algn="ctr" fontAlgn="ctr"/>
                      <a:r>
                        <a:rPr lang="en" sz="1200" u="none" strike="noStrike" dirty="0">
                          <a:effectLst/>
                          <a:latin typeface="Meiryo" panose="020B0604030504040204" pitchFamily="34" charset="-128"/>
                          <a:ea typeface="Meiryo" panose="020B0604030504040204" pitchFamily="34" charset="-128"/>
                        </a:rPr>
                        <a:t>RSA</a:t>
                      </a:r>
                      <a:endParaRPr lang="en" sz="1200" b="0" i="0" u="none" strike="noStrike" dirty="0">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bg1">
                        <a:lumMod val="85000"/>
                      </a:schemeClr>
                    </a:solidFill>
                  </a:tcPr>
                </a:tc>
                <a:tc>
                  <a:txBody>
                    <a:bodyPr/>
                    <a:lstStyle/>
                    <a:p>
                      <a:pPr marL="180000" algn="l" fontAlgn="ctr"/>
                      <a:r>
                        <a:rPr lang="en" sz="1200" u="none" strike="noStrike" dirty="0">
                          <a:effectLst/>
                          <a:latin typeface="Meiryo" panose="020B0604030504040204" pitchFamily="34" charset="-128"/>
                          <a:ea typeface="Meiryo" panose="020B0604030504040204" pitchFamily="34" charset="-128"/>
                        </a:rPr>
                        <a:t>112bit</a:t>
                      </a:r>
                      <a:r>
                        <a:rPr lang="ja-JP" altLang="en-US" sz="1200" u="none" strike="noStrike">
                          <a:effectLst/>
                          <a:latin typeface="Meiryo" panose="020B0604030504040204" pitchFamily="34" charset="-128"/>
                          <a:ea typeface="Meiryo" panose="020B0604030504040204" pitchFamily="34" charset="-128"/>
                        </a:rPr>
                        <a:t>強度</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80000" algn="l" fontAlgn="ctr"/>
                      <a:r>
                        <a:rPr lang="en-US" altLang="ja-JP" sz="1200" u="none" strike="noStrike" dirty="0">
                          <a:effectLst/>
                          <a:latin typeface="Meiryo" panose="020B0604030504040204" pitchFamily="34" charset="-128"/>
                          <a:ea typeface="Meiryo" panose="020B0604030504040204" pitchFamily="34" charset="-128"/>
                        </a:rPr>
                        <a:t>2030</a:t>
                      </a:r>
                      <a:r>
                        <a:rPr lang="ja-JP" altLang="en-US" sz="1200" u="none" strike="noStrike">
                          <a:effectLst/>
                          <a:latin typeface="Meiryo" panose="020B0604030504040204" pitchFamily="34" charset="-128"/>
                          <a:ea typeface="Meiryo" panose="020B0604030504040204" pitchFamily="34" charset="-128"/>
                        </a:rPr>
                        <a:t>年以降非推奨</a:t>
                      </a:r>
                      <a:br>
                        <a:rPr lang="ja-JP" altLang="en-US" sz="1200" u="none" strike="noStrike">
                          <a:effectLst/>
                          <a:latin typeface="Meiryo" panose="020B0604030504040204" pitchFamily="34" charset="-128"/>
                          <a:ea typeface="Meiryo" panose="020B0604030504040204" pitchFamily="34" charset="-128"/>
                        </a:rPr>
                      </a:br>
                      <a:r>
                        <a:rPr lang="en-US" altLang="ja-JP" sz="1200" u="none" strike="noStrike" dirty="0">
                          <a:effectLst/>
                          <a:latin typeface="Meiryo" panose="020B0604030504040204" pitchFamily="34" charset="-128"/>
                          <a:ea typeface="Meiryo" panose="020B0604030504040204" pitchFamily="34" charset="-128"/>
                        </a:rPr>
                        <a:t>2035</a:t>
                      </a:r>
                      <a:r>
                        <a:rPr lang="ja-JP" altLang="en-US" sz="1200" u="none" strike="noStrike">
                          <a:effectLst/>
                          <a:latin typeface="Meiryo" panose="020B0604030504040204" pitchFamily="34" charset="-128"/>
                          <a:ea typeface="Meiryo" panose="020B0604030504040204" pitchFamily="34" charset="-128"/>
                        </a:rPr>
                        <a:t>年以降禁止</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3436137319"/>
                  </a:ext>
                </a:extLst>
              </a:tr>
              <a:tr h="264828">
                <a:tc vMerge="1">
                  <a:txBody>
                    <a:bodyPr/>
                    <a:lstStyle/>
                    <a:p>
                      <a:endParaRPr kumimoji="1" lang="ja-JP" altLang="en-US"/>
                    </a:p>
                  </a:txBody>
                  <a:tcPr/>
                </a:tc>
                <a:tc>
                  <a:txBody>
                    <a:bodyPr/>
                    <a:lstStyle/>
                    <a:p>
                      <a:pPr marL="180000" algn="l" fontAlgn="ctr"/>
                      <a:r>
                        <a:rPr lang="en" sz="1200" u="none" strike="noStrike" dirty="0">
                          <a:effectLst/>
                          <a:latin typeface="Meiryo" panose="020B0604030504040204" pitchFamily="34" charset="-128"/>
                          <a:ea typeface="Meiryo" panose="020B0604030504040204" pitchFamily="34" charset="-128"/>
                        </a:rPr>
                        <a:t>≧ 128bit</a:t>
                      </a:r>
                      <a:r>
                        <a:rPr lang="ja-JP" altLang="en-US" sz="1200" u="none" strike="noStrike">
                          <a:effectLst/>
                          <a:latin typeface="Meiryo" panose="020B0604030504040204" pitchFamily="34" charset="-128"/>
                          <a:ea typeface="Meiryo" panose="020B0604030504040204" pitchFamily="34" charset="-128"/>
                        </a:rPr>
                        <a:t>強度</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3">
                        <a:lumMod val="20000"/>
                        <a:lumOff val="80000"/>
                      </a:schemeClr>
                    </a:solidFill>
                  </a:tcPr>
                </a:tc>
                <a:tc>
                  <a:txBody>
                    <a:bodyPr/>
                    <a:lstStyle/>
                    <a:p>
                      <a:pPr marL="180000" algn="l" fontAlgn="ctr"/>
                      <a:r>
                        <a:rPr lang="en-US" altLang="ja-JP" sz="1200" u="none" strike="noStrike" dirty="0">
                          <a:effectLst/>
                          <a:latin typeface="Meiryo" panose="020B0604030504040204" pitchFamily="34" charset="-128"/>
                          <a:ea typeface="Meiryo" panose="020B0604030504040204" pitchFamily="34" charset="-128"/>
                        </a:rPr>
                        <a:t>2035</a:t>
                      </a:r>
                      <a:r>
                        <a:rPr lang="ja-JP" altLang="en-US" sz="1200" u="none" strike="noStrike">
                          <a:effectLst/>
                          <a:latin typeface="Meiryo" panose="020B0604030504040204" pitchFamily="34" charset="-128"/>
                          <a:ea typeface="Meiryo" panose="020B0604030504040204" pitchFamily="34" charset="-128"/>
                        </a:rPr>
                        <a:t>年以降禁止</a:t>
                      </a:r>
                      <a:endParaRPr lang="ja-JP" altLang="en-US" sz="12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950117638"/>
                  </a:ext>
                </a:extLst>
              </a:tr>
            </a:tbl>
          </a:graphicData>
        </a:graphic>
      </p:graphicFrame>
      <p:sp>
        <p:nvSpPr>
          <p:cNvPr id="5" name="テキスト ボックス 4">
            <a:extLst>
              <a:ext uri="{FF2B5EF4-FFF2-40B4-BE49-F238E27FC236}">
                <a16:creationId xmlns:a16="http://schemas.microsoft.com/office/drawing/2014/main" id="{32E09B20-1616-DF75-E52E-CAA90FA9D699}"/>
              </a:ext>
            </a:extLst>
          </p:cNvPr>
          <p:cNvSpPr txBox="1"/>
          <p:nvPr/>
        </p:nvSpPr>
        <p:spPr>
          <a:xfrm>
            <a:off x="4892341" y="1188964"/>
            <a:ext cx="4021259" cy="923330"/>
          </a:xfrm>
          <a:prstGeom prst="rect">
            <a:avLst/>
          </a:prstGeom>
          <a:noFill/>
        </p:spPr>
        <p:txBody>
          <a:bodyPr wrap="square">
            <a:spAutoFit/>
          </a:bodyPr>
          <a:lstStyle/>
          <a:p>
            <a:r>
              <a:rPr lang="en" altLang="ja-JP" b="0" i="0" dirty="0">
                <a:effectLst/>
                <a:latin typeface="Meiryo" panose="020B0604030504040204" pitchFamily="34" charset="-128"/>
                <a:ea typeface="Meiryo" panose="020B0604030504040204" pitchFamily="34" charset="-128"/>
              </a:rPr>
              <a:t>NIST</a:t>
            </a:r>
            <a:r>
              <a:rPr lang="ja-JP" altLang="en-US" b="0" i="0">
                <a:effectLst/>
                <a:latin typeface="Meiryo" panose="020B0604030504040204" pitchFamily="34" charset="-128"/>
                <a:ea typeface="Meiryo" panose="020B0604030504040204" pitchFamily="34" charset="-128"/>
              </a:rPr>
              <a:t>は、現在広く利用されている</a:t>
            </a:r>
            <a:r>
              <a:rPr lang="en" altLang="ja-JP" b="0" i="0" dirty="0">
                <a:effectLst/>
                <a:latin typeface="Meiryo" panose="020B0604030504040204" pitchFamily="34" charset="-128"/>
                <a:ea typeface="Meiryo" panose="020B0604030504040204" pitchFamily="34" charset="-128"/>
              </a:rPr>
              <a:t>RSA</a:t>
            </a:r>
            <a:r>
              <a:rPr lang="ja-JP" altLang="en-US" b="0" i="0">
                <a:effectLst/>
                <a:latin typeface="Meiryo" panose="020B0604030504040204" pitchFamily="34" charset="-128"/>
                <a:ea typeface="Meiryo" panose="020B0604030504040204" pitchFamily="34" charset="-128"/>
              </a:rPr>
              <a:t>をはじめとする公開鍵暗号方式の使用を</a:t>
            </a:r>
            <a:r>
              <a:rPr lang="en-US" altLang="ja-JP" b="0" i="0" dirty="0">
                <a:effectLst/>
                <a:latin typeface="Meiryo" panose="020B0604030504040204" pitchFamily="34" charset="-128"/>
                <a:ea typeface="Meiryo" panose="020B0604030504040204" pitchFamily="34" charset="-128"/>
              </a:rPr>
              <a:t>2035</a:t>
            </a:r>
            <a:r>
              <a:rPr lang="ja-JP" altLang="en-US" b="0" i="0">
                <a:effectLst/>
                <a:latin typeface="Meiryo" panose="020B0604030504040204" pitchFamily="34" charset="-128"/>
                <a:ea typeface="Meiryo" panose="020B0604030504040204" pitchFamily="34" charset="-128"/>
              </a:rPr>
              <a:t>年以降禁止とする方針</a:t>
            </a:r>
            <a:endParaRPr lang="ja-JP" altLang="en-US">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37853CD-49DB-1319-67A5-46E15C008BDD}"/>
              </a:ext>
            </a:extLst>
          </p:cNvPr>
          <p:cNvSpPr txBox="1"/>
          <p:nvPr/>
        </p:nvSpPr>
        <p:spPr>
          <a:xfrm>
            <a:off x="230400" y="4383270"/>
            <a:ext cx="8683200" cy="1908215"/>
          </a:xfrm>
          <a:prstGeom prst="rect">
            <a:avLst/>
          </a:prstGeom>
          <a:noFill/>
        </p:spPr>
        <p:txBody>
          <a:bodyPr wrap="square">
            <a:spAutoFit/>
          </a:bodyPr>
          <a:lstStyle/>
          <a:p>
            <a:pPr marL="285750" indent="-285750">
              <a:spcAft>
                <a:spcPts val="600"/>
              </a:spcAft>
              <a:buFont typeface="Wingdings" pitchFamily="2" charset="2"/>
              <a:buChar char="l"/>
            </a:pPr>
            <a:r>
              <a:rPr lang="ja-JP" altLang="en-US" b="0" i="0">
                <a:effectLst/>
                <a:latin typeface="Meiryo" panose="020B0604030504040204" pitchFamily="34" charset="-128"/>
                <a:ea typeface="Meiryo" panose="020B0604030504040204" pitchFamily="34" charset="-128"/>
              </a:rPr>
              <a:t>アメリカをはじめとする海外企業が</a:t>
            </a:r>
            <a:r>
              <a:rPr lang="en" altLang="ja-JP" b="0" i="0" dirty="0">
                <a:effectLst/>
                <a:latin typeface="Meiryo" panose="020B0604030504040204" pitchFamily="34" charset="-128"/>
                <a:ea typeface="Meiryo" panose="020B0604030504040204" pitchFamily="34" charset="-128"/>
              </a:rPr>
              <a:t>PQC</a:t>
            </a:r>
            <a:r>
              <a:rPr lang="ja-JP" altLang="en-US" b="0" i="0">
                <a:effectLst/>
                <a:latin typeface="Meiryo" panose="020B0604030504040204" pitchFamily="34" charset="-128"/>
                <a:ea typeface="Meiryo" panose="020B0604030504040204" pitchFamily="34" charset="-128"/>
              </a:rPr>
              <a:t>対応を進める場合、それらと通信する日本企業は</a:t>
            </a:r>
            <a:r>
              <a:rPr lang="en" altLang="ja-JP" b="0" i="0" dirty="0">
                <a:effectLst/>
                <a:latin typeface="Meiryo" panose="020B0604030504040204" pitchFamily="34" charset="-128"/>
                <a:ea typeface="Meiryo" panose="020B0604030504040204" pitchFamily="34" charset="-128"/>
              </a:rPr>
              <a:t>PQC</a:t>
            </a:r>
            <a:r>
              <a:rPr lang="ja-JP" altLang="en-US" b="0" i="0">
                <a:effectLst/>
                <a:latin typeface="Meiryo" panose="020B0604030504040204" pitchFamily="34" charset="-128"/>
                <a:ea typeface="Meiryo" panose="020B0604030504040204" pitchFamily="34" charset="-128"/>
              </a:rPr>
              <a:t>の使用を求められる可能性がある。</a:t>
            </a:r>
            <a:endParaRPr lang="en-US" altLang="ja-JP" b="0" i="0" dirty="0">
              <a:effectLst/>
              <a:latin typeface="Meiryo" panose="020B0604030504040204" pitchFamily="34" charset="-128"/>
              <a:ea typeface="Meiryo" panose="020B0604030504040204" pitchFamily="34" charset="-128"/>
            </a:endParaRPr>
          </a:p>
          <a:p>
            <a:pPr marL="285750" indent="-285750">
              <a:spcAft>
                <a:spcPts val="600"/>
              </a:spcAft>
              <a:buFont typeface="Wingdings" pitchFamily="2" charset="2"/>
              <a:buChar char="l"/>
            </a:pPr>
            <a:r>
              <a:rPr lang="en" altLang="ja-JP" b="0" i="0" dirty="0">
                <a:effectLst/>
                <a:latin typeface="Meiryo" panose="020B0604030504040204" pitchFamily="34" charset="-128"/>
                <a:ea typeface="Meiryo" panose="020B0604030504040204" pitchFamily="34" charset="-128"/>
              </a:rPr>
              <a:t>PQC</a:t>
            </a:r>
            <a:r>
              <a:rPr lang="ja-JP" altLang="en-US" b="0" i="0">
                <a:effectLst/>
                <a:latin typeface="Meiryo" panose="020B0604030504040204" pitchFamily="34" charset="-128"/>
                <a:ea typeface="Meiryo" panose="020B0604030504040204" pitchFamily="34" charset="-128"/>
              </a:rPr>
              <a:t>対応の遅れは、セキュリティリスクだけでなく、海外企業との通信ができなくなるというビジネスリスクにも繋がるおそれがある。</a:t>
            </a:r>
            <a:endParaRPr lang="en-US" altLang="ja-JP" b="0" i="0" dirty="0">
              <a:effectLst/>
              <a:latin typeface="Meiryo" panose="020B0604030504040204" pitchFamily="34" charset="-128"/>
              <a:ea typeface="Meiryo" panose="020B0604030504040204" pitchFamily="34" charset="-128"/>
            </a:endParaRPr>
          </a:p>
          <a:p>
            <a:pPr marL="285750" indent="-285750">
              <a:spcAft>
                <a:spcPts val="600"/>
              </a:spcAft>
              <a:buFont typeface="Wingdings" pitchFamily="2" charset="2"/>
              <a:buChar char="l"/>
            </a:pPr>
            <a:r>
              <a:rPr lang="ja-JP" altLang="en-US" b="0" i="0">
                <a:effectLst/>
                <a:latin typeface="Meiryo" panose="020B0604030504040204" pitchFamily="34" charset="-128"/>
                <a:ea typeface="Meiryo" panose="020B0604030504040204" pitchFamily="34" charset="-128"/>
              </a:rPr>
              <a:t>海外に拠点やグループ会社を有する日本企業は、日本本社よりも先に、海外の拠点やグループ会社の対応を迫られる可能性がある。</a:t>
            </a:r>
            <a:endParaRPr lang="ja-JP" altLang="en-US">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56E467A-E6CD-A839-5914-C497FE8C2033}"/>
              </a:ext>
            </a:extLst>
          </p:cNvPr>
          <p:cNvSpPr txBox="1"/>
          <p:nvPr/>
        </p:nvSpPr>
        <p:spPr>
          <a:xfrm>
            <a:off x="4892341" y="2753446"/>
            <a:ext cx="4021259" cy="954107"/>
          </a:xfrm>
          <a:prstGeom prst="rect">
            <a:avLst/>
          </a:prstGeom>
          <a:noFill/>
        </p:spPr>
        <p:txBody>
          <a:bodyPr wrap="square">
            <a:spAutoFit/>
          </a:bodyPr>
          <a:lstStyle/>
          <a:p>
            <a:r>
              <a:rPr lang="ja-JP" altLang="en-US" sz="1400" b="0" i="0">
                <a:effectLst/>
                <a:latin typeface="Meiryo" panose="020B0604030504040204" pitchFamily="34" charset="-128"/>
                <a:ea typeface="Meiryo" panose="020B0604030504040204" pitchFamily="34" charset="-128"/>
              </a:rPr>
              <a:t>アメリカ国家安全保障局（</a:t>
            </a:r>
            <a:r>
              <a:rPr lang="en" altLang="ja-JP" sz="1400" b="0" i="0" dirty="0">
                <a:effectLst/>
                <a:latin typeface="Meiryo" panose="020B0604030504040204" pitchFamily="34" charset="-128"/>
                <a:ea typeface="Meiryo" panose="020B0604030504040204" pitchFamily="34" charset="-128"/>
              </a:rPr>
              <a:t>National Security Agency</a:t>
            </a:r>
            <a:r>
              <a:rPr lang="ja-JP" altLang="en-US" sz="1400" b="0" i="0">
                <a:effectLst/>
                <a:latin typeface="Meiryo" panose="020B0604030504040204" pitchFamily="34" charset="-128"/>
                <a:ea typeface="Meiryo" panose="020B0604030504040204" pitchFamily="34" charset="-128"/>
              </a:rPr>
              <a:t>／</a:t>
            </a:r>
            <a:r>
              <a:rPr lang="en" altLang="ja-JP" sz="1400" b="0" i="0" dirty="0">
                <a:effectLst/>
                <a:latin typeface="Meiryo" panose="020B0604030504040204" pitchFamily="34" charset="-128"/>
                <a:ea typeface="Meiryo" panose="020B0604030504040204" pitchFamily="34" charset="-128"/>
              </a:rPr>
              <a:t>NSA</a:t>
            </a:r>
            <a:r>
              <a:rPr lang="ja-JP" altLang="en" sz="1400" b="0" i="0">
                <a:effectLst/>
                <a:latin typeface="Meiryo" panose="020B0604030504040204" pitchFamily="34" charset="-128"/>
                <a:ea typeface="Meiryo" panose="020B0604030504040204" pitchFamily="34" charset="-128"/>
              </a:rPr>
              <a:t>）</a:t>
            </a:r>
            <a:r>
              <a:rPr lang="ja-JP" altLang="en-US" sz="1400" b="0" i="0">
                <a:effectLst/>
                <a:latin typeface="Meiryo" panose="020B0604030504040204" pitchFamily="34" charset="-128"/>
                <a:ea typeface="Meiryo" panose="020B0604030504040204" pitchFamily="34" charset="-128"/>
              </a:rPr>
              <a:t>は、</a:t>
            </a:r>
            <a:r>
              <a:rPr lang="en-US" altLang="ja-JP" sz="1400" b="0" i="0" dirty="0">
                <a:effectLst/>
                <a:latin typeface="Meiryo" panose="020B0604030504040204" pitchFamily="34" charset="-128"/>
                <a:ea typeface="Meiryo" panose="020B0604030504040204" pitchFamily="34" charset="-128"/>
              </a:rPr>
              <a:t>2030</a:t>
            </a:r>
            <a:r>
              <a:rPr lang="ja-JP" altLang="en-US" sz="1400" b="0" i="0">
                <a:effectLst/>
                <a:latin typeface="Meiryo" panose="020B0604030504040204" pitchFamily="34" charset="-128"/>
                <a:ea typeface="Meiryo" panose="020B0604030504040204" pitchFamily="34" charset="-128"/>
              </a:rPr>
              <a:t>～</a:t>
            </a:r>
            <a:r>
              <a:rPr lang="en-US" altLang="ja-JP" sz="1400" b="0" i="0" dirty="0">
                <a:effectLst/>
                <a:latin typeface="Meiryo" panose="020B0604030504040204" pitchFamily="34" charset="-128"/>
                <a:ea typeface="Meiryo" panose="020B0604030504040204" pitchFamily="34" charset="-128"/>
              </a:rPr>
              <a:t>2033</a:t>
            </a:r>
            <a:r>
              <a:rPr lang="ja-JP" altLang="en-US" sz="1400" b="0" i="0">
                <a:effectLst/>
                <a:latin typeface="Meiryo" panose="020B0604030504040204" pitchFamily="34" charset="-128"/>
                <a:ea typeface="Meiryo" panose="020B0604030504040204" pitchFamily="34" charset="-128"/>
              </a:rPr>
              <a:t>年までに国家安全保障に関わるシステムで使用される暗号アルゴリズム</a:t>
            </a:r>
            <a:r>
              <a:rPr lang="en" altLang="ja-JP" sz="1400" b="0" i="0" dirty="0">
                <a:effectLst/>
                <a:latin typeface="Meiryo" panose="020B0604030504040204" pitchFamily="34" charset="-128"/>
                <a:ea typeface="Meiryo" panose="020B0604030504040204" pitchFamily="34" charset="-128"/>
              </a:rPr>
              <a:t>PQC</a:t>
            </a:r>
            <a:r>
              <a:rPr lang="ja-JP" altLang="en-US" sz="1400" b="0" i="0">
                <a:effectLst/>
                <a:latin typeface="Meiryo" panose="020B0604030504040204" pitchFamily="34" charset="-128"/>
                <a:ea typeface="Meiryo" panose="020B0604030504040204" pitchFamily="34" charset="-128"/>
              </a:rPr>
              <a:t>対応することを求めている。</a:t>
            </a:r>
            <a:endParaRPr lang="ja-JP" altLang="en-US" sz="140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06C1E50A-4517-898F-415B-780571093C08}"/>
              </a:ext>
            </a:extLst>
          </p:cNvPr>
          <p:cNvSpPr txBox="1"/>
          <p:nvPr/>
        </p:nvSpPr>
        <p:spPr>
          <a:xfrm>
            <a:off x="5171606" y="3707553"/>
            <a:ext cx="3575156" cy="307777"/>
          </a:xfrm>
          <a:prstGeom prst="rect">
            <a:avLst/>
          </a:prstGeom>
          <a:noFill/>
        </p:spPr>
        <p:txBody>
          <a:bodyPr wrap="square">
            <a:spAutoFit/>
          </a:bodyPr>
          <a:lstStyle/>
          <a:p>
            <a:pPr algn="r"/>
            <a:r>
              <a:rPr lang="en-US" altLang="ja-JP" sz="1400" b="0" i="0" dirty="0">
                <a:effectLst/>
                <a:latin typeface="Meiryo" panose="020B0604030504040204" pitchFamily="34" charset="-128"/>
                <a:ea typeface="Meiryo" panose="020B0604030504040204" pitchFamily="34" charset="-128"/>
              </a:rPr>
              <a:t>2022</a:t>
            </a:r>
            <a:r>
              <a:rPr lang="ja-JP" altLang="en-US" sz="1400" b="0" i="0">
                <a:effectLst/>
                <a:latin typeface="Meiryo" panose="020B0604030504040204" pitchFamily="34" charset="-128"/>
                <a:ea typeface="Meiryo" panose="020B0604030504040204" pitchFamily="34" charset="-128"/>
              </a:rPr>
              <a:t>年</a:t>
            </a:r>
            <a:r>
              <a:rPr lang="en-US" altLang="ja-JP" sz="1400" b="0" i="0" dirty="0">
                <a:effectLst/>
                <a:latin typeface="Meiryo" panose="020B0604030504040204" pitchFamily="34" charset="-128"/>
                <a:ea typeface="Meiryo" panose="020B0604030504040204" pitchFamily="34" charset="-128"/>
              </a:rPr>
              <a:t>5</a:t>
            </a:r>
            <a:r>
              <a:rPr lang="ja-JP" altLang="en-US" sz="1400" b="0" i="0">
                <a:effectLst/>
                <a:latin typeface="Meiryo" panose="020B0604030504040204" pitchFamily="34" charset="-128"/>
                <a:ea typeface="Meiryo" panose="020B0604030504040204" pitchFamily="34" charset="-128"/>
              </a:rPr>
              <a:t>月</a:t>
            </a:r>
            <a:r>
              <a:rPr lang="en-US" altLang="ja-JP" sz="1400" b="0" i="0" dirty="0">
                <a:effectLst/>
                <a:latin typeface="Meiryo" panose="020B0604030504040204" pitchFamily="34" charset="-128"/>
                <a:ea typeface="Meiryo" panose="020B0604030504040204" pitchFamily="34" charset="-128"/>
              </a:rPr>
              <a:t>4</a:t>
            </a:r>
            <a:r>
              <a:rPr lang="ja-JP" altLang="en-US" sz="1400" b="0" i="0">
                <a:effectLst/>
                <a:latin typeface="Meiryo" panose="020B0604030504040204" pitchFamily="34" charset="-128"/>
                <a:ea typeface="Meiryo" panose="020B0604030504040204" pitchFamily="34" charset="-128"/>
              </a:rPr>
              <a:t>日</a:t>
            </a:r>
            <a:endParaRPr lang="ja-JP" altLang="en-US" sz="14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5926928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a:extLst>
              <a:ext uri="{FF2B5EF4-FFF2-40B4-BE49-F238E27FC236}">
                <a16:creationId xmlns:a16="http://schemas.microsoft.com/office/drawing/2014/main" id="{66018AAB-7DBF-29D3-6860-64F2E015F65D}"/>
              </a:ext>
            </a:extLst>
          </p:cNvPr>
          <p:cNvSpPr/>
          <p:nvPr/>
        </p:nvSpPr>
        <p:spPr>
          <a:xfrm>
            <a:off x="4038752" y="2151089"/>
            <a:ext cx="4771810" cy="84622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50000"/>
                </a:schemeClr>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E2D05BA-5EFA-5443-908B-037B3E5A8A46}"/>
              </a:ext>
            </a:extLst>
          </p:cNvPr>
          <p:cNvSpPr>
            <a:spLocks noGrp="1"/>
          </p:cNvSpPr>
          <p:nvPr>
            <p:ph type="title"/>
          </p:nvPr>
        </p:nvSpPr>
        <p:spPr/>
        <p:txBody>
          <a:bodyPr/>
          <a:lstStyle/>
          <a:p>
            <a:r>
              <a:rPr lang="ja-JP" altLang="en-US" dirty="0"/>
              <a:t>量子鍵配送（</a:t>
            </a:r>
            <a:r>
              <a:rPr lang="en-US" altLang="ja-JP" dirty="0"/>
              <a:t>QKD</a:t>
            </a:r>
            <a:r>
              <a:rPr lang="ja-JP" altLang="en-US" dirty="0"/>
              <a:t>）とは</a:t>
            </a:r>
            <a:endParaRPr kumimoji="1" lang="ja-JP" altLang="en-US" dirty="0"/>
          </a:p>
        </p:txBody>
      </p:sp>
      <p:sp>
        <p:nvSpPr>
          <p:cNvPr id="4" name="正方形/長方形 3">
            <a:extLst>
              <a:ext uri="{FF2B5EF4-FFF2-40B4-BE49-F238E27FC236}">
                <a16:creationId xmlns:a16="http://schemas.microsoft.com/office/drawing/2014/main" id="{CBF7929F-3E7B-844D-B0DF-CCF8D304084A}"/>
              </a:ext>
            </a:extLst>
          </p:cNvPr>
          <p:cNvSpPr/>
          <p:nvPr/>
        </p:nvSpPr>
        <p:spPr>
          <a:xfrm>
            <a:off x="360039" y="1004177"/>
            <a:ext cx="3682779" cy="1461939"/>
          </a:xfrm>
          <a:prstGeom prst="rect">
            <a:avLst/>
          </a:prstGeom>
        </p:spPr>
        <p:txBody>
          <a:bodyPr wrap="square">
            <a:spAutoFit/>
          </a:bodyPr>
          <a:lstStyle/>
          <a:p>
            <a:pPr>
              <a:spcAft>
                <a:spcPts val="600"/>
              </a:spcAft>
            </a:pPr>
            <a:r>
              <a:rPr lang="ja-JP" altLang="en-US" b="1">
                <a:solidFill>
                  <a:srgbClr val="333333"/>
                </a:solidFill>
                <a:latin typeface="Meiryo" panose="020B0604030504040204" pitchFamily="34" charset="-128"/>
                <a:ea typeface="Meiryo" panose="020B0604030504040204" pitchFamily="34" charset="-128"/>
              </a:rPr>
              <a:t>暗号鍵なしでは解読されない方式でデータを暗号化する</a:t>
            </a:r>
            <a:endParaRPr lang="en-US" altLang="ja-JP" b="1" dirty="0">
              <a:solidFill>
                <a:srgbClr val="333333"/>
              </a:solidFill>
              <a:latin typeface="Meiryo" panose="020B0604030504040204" pitchFamily="34" charset="-128"/>
              <a:ea typeface="Meiryo" panose="020B0604030504040204" pitchFamily="34" charset="-128"/>
            </a:endParaRPr>
          </a:p>
          <a:p>
            <a:pPr>
              <a:spcAft>
                <a:spcPts val="600"/>
              </a:spcAft>
            </a:pPr>
            <a:r>
              <a:rPr lang="ja-JP" altLang="en-US" sz="1200">
                <a:solidFill>
                  <a:srgbClr val="333333"/>
                </a:solidFill>
                <a:latin typeface="Meiryo" panose="020B0604030504040204" pitchFamily="34" charset="-128"/>
                <a:ea typeface="Meiryo" panose="020B0604030504040204" pitchFamily="34" charset="-128"/>
              </a:rPr>
              <a:t>暗号化は送信の都度行われる。このやり方　では、一部が解読されても、他の箇所の解読は防げるし、鍵情報が流出しなければ解読されないことは、数学的に証明されている。</a:t>
            </a:r>
            <a:endParaRPr lang="ja-JP" altLang="en-US" sz="1200"/>
          </a:p>
        </p:txBody>
      </p:sp>
      <p:sp>
        <p:nvSpPr>
          <p:cNvPr id="5" name="正方形/長方形 4">
            <a:extLst>
              <a:ext uri="{FF2B5EF4-FFF2-40B4-BE49-F238E27FC236}">
                <a16:creationId xmlns:a16="http://schemas.microsoft.com/office/drawing/2014/main" id="{323C2008-48CF-E748-88B1-0CF12936DD30}"/>
              </a:ext>
            </a:extLst>
          </p:cNvPr>
          <p:cNvSpPr/>
          <p:nvPr/>
        </p:nvSpPr>
        <p:spPr>
          <a:xfrm>
            <a:off x="384631" y="2521313"/>
            <a:ext cx="3657889" cy="1908215"/>
          </a:xfrm>
          <a:prstGeom prst="rect">
            <a:avLst/>
          </a:prstGeom>
        </p:spPr>
        <p:txBody>
          <a:bodyPr wrap="square">
            <a:spAutoFit/>
          </a:bodyPr>
          <a:lstStyle/>
          <a:p>
            <a:pPr>
              <a:spcAft>
                <a:spcPts val="600"/>
              </a:spcAft>
            </a:pPr>
            <a:r>
              <a:rPr lang="ja-JP" altLang="en-US" b="1">
                <a:solidFill>
                  <a:srgbClr val="333333"/>
                </a:solidFill>
                <a:latin typeface="Meiryo" panose="020B0604030504040204" pitchFamily="34" charset="-128"/>
                <a:ea typeface="Meiryo" panose="020B0604030504040204" pitchFamily="34" charset="-128"/>
              </a:rPr>
              <a:t>暗号化／復号化に使われる暗号鍵を盗まれないようにする</a:t>
            </a:r>
            <a:endParaRPr lang="en-US" altLang="ja-JP" b="1" dirty="0">
              <a:solidFill>
                <a:srgbClr val="333333"/>
              </a:solidFill>
              <a:latin typeface="Meiryo" panose="020B0604030504040204" pitchFamily="34" charset="-128"/>
              <a:ea typeface="Meiryo" panose="020B0604030504040204" pitchFamily="34" charset="-128"/>
            </a:endParaRPr>
          </a:p>
          <a:p>
            <a:pPr>
              <a:spcAft>
                <a:spcPts val="600"/>
              </a:spcAft>
            </a:pPr>
            <a:r>
              <a:rPr lang="ja-JP" altLang="en-US" sz="1200">
                <a:solidFill>
                  <a:srgbClr val="333333"/>
                </a:solidFill>
                <a:latin typeface="Meiryo" panose="020B0604030504040204" pitchFamily="34" charset="-128"/>
                <a:ea typeface="Meiryo" panose="020B0604030504040204" pitchFamily="34" charset="-128"/>
              </a:rPr>
              <a:t>暗号鍵の受け渡しには量子力学の技術を用いた「量子鍵配送」技術を使う。</a:t>
            </a:r>
            <a:endParaRPr lang="en-US" altLang="ja-JP" sz="1200" dirty="0">
              <a:solidFill>
                <a:srgbClr val="333333"/>
              </a:solidFill>
              <a:latin typeface="Meiryo" panose="020B0604030504040204" pitchFamily="34" charset="-128"/>
              <a:ea typeface="Meiryo" panose="020B0604030504040204" pitchFamily="34" charset="-128"/>
            </a:endParaRPr>
          </a:p>
          <a:p>
            <a:pPr>
              <a:spcAft>
                <a:spcPts val="600"/>
              </a:spcAft>
            </a:pPr>
            <a:r>
              <a:rPr lang="ja-JP" altLang="en-US" sz="1200">
                <a:solidFill>
                  <a:srgbClr val="7030A0"/>
                </a:solidFill>
                <a:latin typeface="Meiryo" panose="020B0604030504040204" pitchFamily="34" charset="-128"/>
                <a:ea typeface="Meiryo" panose="020B0604030504040204" pitchFamily="34" charset="-128"/>
              </a:rPr>
              <a:t>量子（光子）は測定されると、その状態を変える</a:t>
            </a:r>
            <a:r>
              <a:rPr lang="ja-JP" altLang="en-US" sz="1200" b="1">
                <a:solidFill>
                  <a:srgbClr val="7030A0"/>
                </a:solidFill>
                <a:latin typeface="Meiryo" panose="020B0604030504040204" pitchFamily="34" charset="-128"/>
                <a:ea typeface="Meiryo" panose="020B0604030504040204" pitchFamily="34" charset="-128"/>
              </a:rPr>
              <a:t>測定不可能性</a:t>
            </a:r>
            <a:r>
              <a:rPr lang="ja-JP" altLang="en-US" sz="1200">
                <a:solidFill>
                  <a:srgbClr val="7030A0"/>
                </a:solidFill>
                <a:latin typeface="Meiryo" panose="020B0604030504040204" pitchFamily="34" charset="-128"/>
                <a:ea typeface="Meiryo" panose="020B0604030504040204" pitchFamily="34" charset="-128"/>
              </a:rPr>
              <a:t>があり、盗聴者が見れば、光子の状態は必ず変るため盗聴に気付き、その場合は直ちに暗号鍵を生成し直す。</a:t>
            </a:r>
          </a:p>
        </p:txBody>
      </p:sp>
      <p:sp>
        <p:nvSpPr>
          <p:cNvPr id="6" name="フローチャート: 書類 5">
            <a:extLst>
              <a:ext uri="{FF2B5EF4-FFF2-40B4-BE49-F238E27FC236}">
                <a16:creationId xmlns:a16="http://schemas.microsoft.com/office/drawing/2014/main" id="{8CF4D188-0948-0D49-9BAB-F96128C85998}"/>
              </a:ext>
            </a:extLst>
          </p:cNvPr>
          <p:cNvSpPr/>
          <p:nvPr/>
        </p:nvSpPr>
        <p:spPr>
          <a:xfrm>
            <a:off x="4031066" y="1088949"/>
            <a:ext cx="792087" cy="576064"/>
          </a:xfrm>
          <a:prstGeom prst="flowChartDocumen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CDADFACA-0855-B140-8AAD-43827228F118}"/>
              </a:ext>
            </a:extLst>
          </p:cNvPr>
          <p:cNvSpPr txBox="1"/>
          <p:nvPr/>
        </p:nvSpPr>
        <p:spPr>
          <a:xfrm>
            <a:off x="4031066" y="1197973"/>
            <a:ext cx="864095" cy="338554"/>
          </a:xfrm>
          <a:prstGeom prst="rect">
            <a:avLst/>
          </a:prstGeom>
          <a:noFill/>
        </p:spPr>
        <p:txBody>
          <a:bodyPr wrap="square" rtlCol="0">
            <a:spAutoFit/>
          </a:bodyPr>
          <a:lstStyle/>
          <a:p>
            <a:r>
              <a:rPr lang="ja-JP" altLang="en-US" sz="800">
                <a:solidFill>
                  <a:schemeClr val="bg1"/>
                </a:solidFill>
                <a:latin typeface="Meiryo" panose="020B0604030504040204" pitchFamily="34" charset="-128"/>
                <a:ea typeface="Meiryo" panose="020B0604030504040204" pitchFamily="34" charset="-128"/>
              </a:rPr>
              <a:t>今期の予算案</a:t>
            </a:r>
            <a:endParaRPr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と事業計画</a:t>
            </a:r>
            <a:endParaRPr lang="en-US" altLang="ja-JP" sz="800" dirty="0">
              <a:solidFill>
                <a:schemeClr val="bg1"/>
              </a:solidFill>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C1B9DBA0-DFFA-8C40-B43A-2F84140B31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06873" y="2263717"/>
            <a:ext cx="696656" cy="696656"/>
          </a:xfrm>
          <a:prstGeom prst="rect">
            <a:avLst/>
          </a:prstGeom>
          <a:effectLst>
            <a:outerShdw blurRad="50800" dist="38100" dir="2700000" algn="tl" rotWithShape="0">
              <a:prstClr val="black">
                <a:alpha val="40000"/>
              </a:prstClr>
            </a:outerShdw>
          </a:effectLst>
        </p:spPr>
      </p:pic>
      <p:sp>
        <p:nvSpPr>
          <p:cNvPr id="10" name="フローチャート: 書類 9">
            <a:extLst>
              <a:ext uri="{FF2B5EF4-FFF2-40B4-BE49-F238E27FC236}">
                <a16:creationId xmlns:a16="http://schemas.microsoft.com/office/drawing/2014/main" id="{A504BBFA-B316-8241-AB30-C5A1E7AC7A8B}"/>
              </a:ext>
            </a:extLst>
          </p:cNvPr>
          <p:cNvSpPr/>
          <p:nvPr/>
        </p:nvSpPr>
        <p:spPr>
          <a:xfrm>
            <a:off x="5107041" y="1088949"/>
            <a:ext cx="792087" cy="576064"/>
          </a:xfrm>
          <a:prstGeom prst="flowChartDocumen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8CD1A55F-4927-C04D-A7F4-6B4815C101AC}"/>
              </a:ext>
            </a:extLst>
          </p:cNvPr>
          <p:cNvSpPr txBox="1"/>
          <p:nvPr/>
        </p:nvSpPr>
        <p:spPr>
          <a:xfrm>
            <a:off x="5107041" y="1122350"/>
            <a:ext cx="864095" cy="461665"/>
          </a:xfrm>
          <a:prstGeom prst="rect">
            <a:avLst/>
          </a:prstGeom>
          <a:noFill/>
        </p:spPr>
        <p:txBody>
          <a:bodyPr wrap="square" rtlCol="0">
            <a:spAutoFit/>
          </a:bodyPr>
          <a:lstStyle/>
          <a:p>
            <a:r>
              <a:rPr lang="en-US" altLang="ja-JP" sz="800" dirty="0">
                <a:solidFill>
                  <a:schemeClr val="bg1"/>
                </a:solidFill>
                <a:latin typeface="Meiryo" panose="020B0604030504040204" pitchFamily="34" charset="-128"/>
                <a:ea typeface="Meiryo" panose="020B0604030504040204" pitchFamily="34" charset="-128"/>
              </a:rPr>
              <a:t>A?b#x$wF29*l&gt;3]cZNb431&amp;y%</a:t>
            </a:r>
            <a:r>
              <a:rPr lang="ja-JP" altLang="en-US" sz="800">
                <a:solidFill>
                  <a:schemeClr val="bg1"/>
                </a:solidFill>
                <a:latin typeface="Meiryo" panose="020B0604030504040204" pitchFamily="34" charset="-128"/>
                <a:ea typeface="Meiryo" panose="020B0604030504040204" pitchFamily="34" charset="-128"/>
              </a:rPr>
              <a:t>・・・</a:t>
            </a:r>
            <a:endParaRPr lang="en-US" altLang="ja-JP" sz="800" dirty="0">
              <a:solidFill>
                <a:schemeClr val="bg1"/>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BD876763-6973-7748-8E69-D36D9C1F3A9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1245" y="2256088"/>
            <a:ext cx="696656" cy="696656"/>
          </a:xfrm>
          <a:prstGeom prst="rect">
            <a:avLst/>
          </a:prstGeom>
          <a:effectLst>
            <a:outerShdw blurRad="50800" dist="38100" dir="2700000" algn="tl" rotWithShape="0">
              <a:prstClr val="black">
                <a:alpha val="40000"/>
              </a:prstClr>
            </a:outerShdw>
          </a:effectLst>
        </p:spPr>
      </p:pic>
      <p:sp>
        <p:nvSpPr>
          <p:cNvPr id="13" name="フローチャート: 書類 12">
            <a:extLst>
              <a:ext uri="{FF2B5EF4-FFF2-40B4-BE49-F238E27FC236}">
                <a16:creationId xmlns:a16="http://schemas.microsoft.com/office/drawing/2014/main" id="{586E2EB9-D144-C146-8803-D16D96B4F9EB}"/>
              </a:ext>
            </a:extLst>
          </p:cNvPr>
          <p:cNvSpPr/>
          <p:nvPr/>
        </p:nvSpPr>
        <p:spPr>
          <a:xfrm>
            <a:off x="8018475" y="1104795"/>
            <a:ext cx="792087" cy="576064"/>
          </a:xfrm>
          <a:prstGeom prst="flowChartDocumen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A4E0A77D-4473-C34E-A477-2D0E82A7B084}"/>
              </a:ext>
            </a:extLst>
          </p:cNvPr>
          <p:cNvSpPr txBox="1"/>
          <p:nvPr/>
        </p:nvSpPr>
        <p:spPr>
          <a:xfrm>
            <a:off x="8018475" y="1213819"/>
            <a:ext cx="864095" cy="338554"/>
          </a:xfrm>
          <a:prstGeom prst="rect">
            <a:avLst/>
          </a:prstGeom>
          <a:noFill/>
        </p:spPr>
        <p:txBody>
          <a:bodyPr wrap="square" rtlCol="0">
            <a:spAutoFit/>
          </a:bodyPr>
          <a:lstStyle/>
          <a:p>
            <a:r>
              <a:rPr lang="ja-JP" altLang="en-US" sz="800">
                <a:solidFill>
                  <a:schemeClr val="bg1"/>
                </a:solidFill>
                <a:latin typeface="Meiryo" panose="020B0604030504040204" pitchFamily="34" charset="-128"/>
                <a:ea typeface="Meiryo" panose="020B0604030504040204" pitchFamily="34" charset="-128"/>
              </a:rPr>
              <a:t>今期の予算案</a:t>
            </a:r>
            <a:endParaRPr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と事業計画</a:t>
            </a:r>
            <a:endParaRPr lang="en-US" altLang="ja-JP" sz="800" dirty="0">
              <a:solidFill>
                <a:schemeClr val="bg1"/>
              </a:solidFill>
              <a:latin typeface="Meiryo" panose="020B0604030504040204" pitchFamily="34" charset="-128"/>
              <a:ea typeface="Meiryo" panose="020B0604030504040204" pitchFamily="34" charset="-128"/>
            </a:endParaRPr>
          </a:p>
        </p:txBody>
      </p:sp>
      <p:sp>
        <p:nvSpPr>
          <p:cNvPr id="15" name="右矢印 14">
            <a:extLst>
              <a:ext uri="{FF2B5EF4-FFF2-40B4-BE49-F238E27FC236}">
                <a16:creationId xmlns:a16="http://schemas.microsoft.com/office/drawing/2014/main" id="{8768C8A4-30D7-C64B-88DC-5023A1D16E36}"/>
              </a:ext>
            </a:extLst>
          </p:cNvPr>
          <p:cNvSpPr/>
          <p:nvPr/>
        </p:nvSpPr>
        <p:spPr>
          <a:xfrm>
            <a:off x="4854874" y="1197973"/>
            <a:ext cx="216024" cy="33855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a:extLst>
              <a:ext uri="{FF2B5EF4-FFF2-40B4-BE49-F238E27FC236}">
                <a16:creationId xmlns:a16="http://schemas.microsoft.com/office/drawing/2014/main" id="{C69FEBAD-592C-0D42-85CF-9FC1D861FFE1}"/>
              </a:ext>
            </a:extLst>
          </p:cNvPr>
          <p:cNvSpPr/>
          <p:nvPr/>
        </p:nvSpPr>
        <p:spPr>
          <a:xfrm>
            <a:off x="7771390" y="1204453"/>
            <a:ext cx="216024" cy="33855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FBC2244F-FF15-5345-95B2-FB7555FD2CEA}"/>
              </a:ext>
            </a:extLst>
          </p:cNvPr>
          <p:cNvSpPr txBox="1"/>
          <p:nvPr/>
        </p:nvSpPr>
        <p:spPr>
          <a:xfrm>
            <a:off x="5141446" y="1714595"/>
            <a:ext cx="723275"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暗号文</a:t>
            </a:r>
          </a:p>
        </p:txBody>
      </p:sp>
      <p:sp>
        <p:nvSpPr>
          <p:cNvPr id="18" name="フローチャート: 書類 17">
            <a:extLst>
              <a:ext uri="{FF2B5EF4-FFF2-40B4-BE49-F238E27FC236}">
                <a16:creationId xmlns:a16="http://schemas.microsoft.com/office/drawing/2014/main" id="{DF626478-420D-0B4E-BABA-FA1FBED61999}"/>
              </a:ext>
            </a:extLst>
          </p:cNvPr>
          <p:cNvSpPr/>
          <p:nvPr/>
        </p:nvSpPr>
        <p:spPr>
          <a:xfrm>
            <a:off x="6942500" y="1093083"/>
            <a:ext cx="792087" cy="576064"/>
          </a:xfrm>
          <a:prstGeom prst="flowChartDocumen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CF48E38-A790-5849-9CEF-2AA9CFD686FB}"/>
              </a:ext>
            </a:extLst>
          </p:cNvPr>
          <p:cNvSpPr txBox="1"/>
          <p:nvPr/>
        </p:nvSpPr>
        <p:spPr>
          <a:xfrm>
            <a:off x="6942500" y="1126484"/>
            <a:ext cx="864095" cy="461665"/>
          </a:xfrm>
          <a:prstGeom prst="rect">
            <a:avLst/>
          </a:prstGeom>
          <a:noFill/>
        </p:spPr>
        <p:txBody>
          <a:bodyPr wrap="square" rtlCol="0">
            <a:spAutoFit/>
          </a:bodyPr>
          <a:lstStyle/>
          <a:p>
            <a:r>
              <a:rPr lang="en-US" altLang="ja-JP" sz="800" dirty="0">
                <a:solidFill>
                  <a:schemeClr val="bg1"/>
                </a:solidFill>
                <a:latin typeface="Meiryo" panose="020B0604030504040204" pitchFamily="34" charset="-128"/>
                <a:ea typeface="Meiryo" panose="020B0604030504040204" pitchFamily="34" charset="-128"/>
              </a:rPr>
              <a:t>A?b#x$wF29*l&gt;3]cZNb431&amp;y%</a:t>
            </a:r>
            <a:r>
              <a:rPr lang="ja-JP" altLang="en-US" sz="800">
                <a:solidFill>
                  <a:schemeClr val="bg1"/>
                </a:solidFill>
                <a:latin typeface="Meiryo" panose="020B0604030504040204" pitchFamily="34" charset="-128"/>
                <a:ea typeface="Meiryo" panose="020B0604030504040204" pitchFamily="34" charset="-128"/>
              </a:rPr>
              <a:t>・・・</a:t>
            </a:r>
            <a:endParaRPr lang="en-US" altLang="ja-JP" sz="800" dirty="0">
              <a:solidFill>
                <a:schemeClr val="bg1"/>
              </a:solidFill>
              <a:latin typeface="Meiryo" panose="020B0604030504040204" pitchFamily="34" charset="-128"/>
              <a:ea typeface="Meiryo" panose="020B0604030504040204" pitchFamily="34" charset="-128"/>
            </a:endParaRPr>
          </a:p>
        </p:txBody>
      </p:sp>
      <p:sp>
        <p:nvSpPr>
          <p:cNvPr id="20" name="右矢印 19">
            <a:extLst>
              <a:ext uri="{FF2B5EF4-FFF2-40B4-BE49-F238E27FC236}">
                <a16:creationId xmlns:a16="http://schemas.microsoft.com/office/drawing/2014/main" id="{CEB86062-24A3-F34C-8046-925B4F59A2C9}"/>
              </a:ext>
            </a:extLst>
          </p:cNvPr>
          <p:cNvSpPr/>
          <p:nvPr/>
        </p:nvSpPr>
        <p:spPr>
          <a:xfrm>
            <a:off x="5980290" y="1183905"/>
            <a:ext cx="925407" cy="338554"/>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D4D4DF4E-0FE8-AD4A-9662-8CC8637141CC}"/>
              </a:ext>
            </a:extLst>
          </p:cNvPr>
          <p:cNvSpPr txBox="1"/>
          <p:nvPr/>
        </p:nvSpPr>
        <p:spPr>
          <a:xfrm>
            <a:off x="6976905" y="1714595"/>
            <a:ext cx="723275"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暗号文</a:t>
            </a:r>
          </a:p>
        </p:txBody>
      </p:sp>
      <p:cxnSp>
        <p:nvCxnSpPr>
          <p:cNvPr id="23" name="直線矢印コネクタ 22">
            <a:extLst>
              <a:ext uri="{FF2B5EF4-FFF2-40B4-BE49-F238E27FC236}">
                <a16:creationId xmlns:a16="http://schemas.microsoft.com/office/drawing/2014/main" id="{6A857AC2-ABEB-BD42-9125-57B7BAC11B49}"/>
              </a:ext>
            </a:extLst>
          </p:cNvPr>
          <p:cNvCxnSpPr>
            <a:stCxn id="8" idx="0"/>
            <a:endCxn id="15" idx="2"/>
          </p:cNvCxnSpPr>
          <p:nvPr/>
        </p:nvCxnSpPr>
        <p:spPr>
          <a:xfrm flipV="1">
            <a:off x="4955201" y="1536527"/>
            <a:ext cx="7685" cy="727190"/>
          </a:xfrm>
          <a:prstGeom prst="straightConnector1">
            <a:avLst/>
          </a:prstGeom>
          <a:ln w="28575">
            <a:solidFill>
              <a:schemeClr val="accent6">
                <a:lumMod val="75000"/>
              </a:schemeClr>
            </a:solidFill>
            <a:prstDash val="sysDot"/>
            <a:tailEnd type="triangle"/>
          </a:ln>
        </p:spPr>
        <p:style>
          <a:lnRef idx="1">
            <a:schemeClr val="accent6"/>
          </a:lnRef>
          <a:fillRef idx="0">
            <a:schemeClr val="accent6"/>
          </a:fillRef>
          <a:effectRef idx="0">
            <a:schemeClr val="accent6"/>
          </a:effectRef>
          <a:fontRef idx="minor">
            <a:schemeClr val="tx1"/>
          </a:fontRef>
        </p:style>
      </p:cxnSp>
      <p:cxnSp>
        <p:nvCxnSpPr>
          <p:cNvPr id="24" name="直線矢印コネクタ 23">
            <a:extLst>
              <a:ext uri="{FF2B5EF4-FFF2-40B4-BE49-F238E27FC236}">
                <a16:creationId xmlns:a16="http://schemas.microsoft.com/office/drawing/2014/main" id="{15933EF0-FEDA-E849-A2F0-7FBBA6F79508}"/>
              </a:ext>
            </a:extLst>
          </p:cNvPr>
          <p:cNvCxnSpPr>
            <a:cxnSpLocks/>
            <a:stCxn id="12" idx="0"/>
            <a:endCxn id="16" idx="2"/>
          </p:cNvCxnSpPr>
          <p:nvPr/>
        </p:nvCxnSpPr>
        <p:spPr>
          <a:xfrm flipH="1" flipV="1">
            <a:off x="7879402" y="1543007"/>
            <a:ext cx="10171" cy="713081"/>
          </a:xfrm>
          <a:prstGeom prst="straightConnector1">
            <a:avLst/>
          </a:prstGeom>
          <a:ln w="28575">
            <a:solidFill>
              <a:schemeClr val="accent6">
                <a:lumMod val="75000"/>
              </a:schemeClr>
            </a:solidFill>
            <a:prstDash val="sysDot"/>
            <a:tailEnd type="triangle"/>
          </a:ln>
        </p:spPr>
        <p:style>
          <a:lnRef idx="1">
            <a:schemeClr val="accent6"/>
          </a:lnRef>
          <a:fillRef idx="0">
            <a:schemeClr val="accent6"/>
          </a:fillRef>
          <a:effectRef idx="0">
            <a:schemeClr val="accent6"/>
          </a:effectRef>
          <a:fontRef idx="minor">
            <a:schemeClr val="tx1"/>
          </a:fontRef>
        </p:style>
      </p:cxnSp>
      <p:sp>
        <p:nvSpPr>
          <p:cNvPr id="27" name="テキスト ボックス 26">
            <a:extLst>
              <a:ext uri="{FF2B5EF4-FFF2-40B4-BE49-F238E27FC236}">
                <a16:creationId xmlns:a16="http://schemas.microsoft.com/office/drawing/2014/main" id="{C1FF3361-144A-964B-9D74-ABABA5EC449B}"/>
              </a:ext>
            </a:extLst>
          </p:cNvPr>
          <p:cNvSpPr txBox="1"/>
          <p:nvPr/>
        </p:nvSpPr>
        <p:spPr>
          <a:xfrm>
            <a:off x="4125778" y="2447348"/>
            <a:ext cx="646331" cy="276999"/>
          </a:xfrm>
          <a:prstGeom prst="rect">
            <a:avLst/>
          </a:prstGeom>
          <a:noFill/>
        </p:spPr>
        <p:txBody>
          <a:bodyPr wrap="non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暗号鍵</a:t>
            </a:r>
          </a:p>
        </p:txBody>
      </p:sp>
      <p:sp>
        <p:nvSpPr>
          <p:cNvPr id="28" name="テキスト ボックス 27">
            <a:extLst>
              <a:ext uri="{FF2B5EF4-FFF2-40B4-BE49-F238E27FC236}">
                <a16:creationId xmlns:a16="http://schemas.microsoft.com/office/drawing/2014/main" id="{74E4F39E-8082-CA4B-8B4F-1112AA074A5B}"/>
              </a:ext>
            </a:extLst>
          </p:cNvPr>
          <p:cNvSpPr txBox="1"/>
          <p:nvPr/>
        </p:nvSpPr>
        <p:spPr>
          <a:xfrm>
            <a:off x="8100907" y="2451793"/>
            <a:ext cx="699230" cy="276999"/>
          </a:xfrm>
          <a:prstGeom prst="rect">
            <a:avLst/>
          </a:prstGeom>
          <a:noFill/>
        </p:spPr>
        <p:txBody>
          <a:bodyPr wrap="non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 復号鍵</a:t>
            </a:r>
          </a:p>
        </p:txBody>
      </p:sp>
      <p:sp>
        <p:nvSpPr>
          <p:cNvPr id="29" name="テキスト ボックス 28">
            <a:extLst>
              <a:ext uri="{FF2B5EF4-FFF2-40B4-BE49-F238E27FC236}">
                <a16:creationId xmlns:a16="http://schemas.microsoft.com/office/drawing/2014/main" id="{FE3A8041-3A25-1643-814E-1767142E224A}"/>
              </a:ext>
            </a:extLst>
          </p:cNvPr>
          <p:cNvSpPr txBox="1"/>
          <p:nvPr/>
        </p:nvSpPr>
        <p:spPr>
          <a:xfrm>
            <a:off x="5941767" y="964407"/>
            <a:ext cx="954107" cy="276999"/>
          </a:xfrm>
          <a:prstGeom prst="rect">
            <a:avLst/>
          </a:prstGeom>
          <a:noFill/>
        </p:spPr>
        <p:txBody>
          <a:bodyPr wrap="none" rtlCol="0">
            <a:spAutoFit/>
          </a:bodyPr>
          <a:lstStyle/>
          <a:p>
            <a:pPr algn="ctr"/>
            <a:r>
              <a:rPr kumimoji="1" lang="ja-JP" altLang="en-US" sz="1200" b="1">
                <a:solidFill>
                  <a:schemeClr val="accent3">
                    <a:lumMod val="75000"/>
                  </a:schemeClr>
                </a:solidFill>
                <a:latin typeface="Meiryo" panose="020B0604030504040204" pitchFamily="34" charset="-128"/>
                <a:ea typeface="Meiryo" panose="020B0604030504040204" pitchFamily="34" charset="-128"/>
              </a:rPr>
              <a:t>データ通信</a:t>
            </a:r>
          </a:p>
        </p:txBody>
      </p:sp>
      <p:sp>
        <p:nvSpPr>
          <p:cNvPr id="30" name="テキスト ボックス 29">
            <a:extLst>
              <a:ext uri="{FF2B5EF4-FFF2-40B4-BE49-F238E27FC236}">
                <a16:creationId xmlns:a16="http://schemas.microsoft.com/office/drawing/2014/main" id="{013E728E-37B7-CD44-A927-FF979B69EED4}"/>
              </a:ext>
            </a:extLst>
          </p:cNvPr>
          <p:cNvSpPr txBox="1"/>
          <p:nvPr/>
        </p:nvSpPr>
        <p:spPr>
          <a:xfrm>
            <a:off x="4125778" y="1714594"/>
            <a:ext cx="604653"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 平文</a:t>
            </a:r>
          </a:p>
        </p:txBody>
      </p:sp>
      <p:sp>
        <p:nvSpPr>
          <p:cNvPr id="31" name="テキスト ボックス 30">
            <a:extLst>
              <a:ext uri="{FF2B5EF4-FFF2-40B4-BE49-F238E27FC236}">
                <a16:creationId xmlns:a16="http://schemas.microsoft.com/office/drawing/2014/main" id="{9F23AD58-7242-CC49-85CC-B01A313FEF7F}"/>
              </a:ext>
            </a:extLst>
          </p:cNvPr>
          <p:cNvSpPr txBox="1"/>
          <p:nvPr/>
        </p:nvSpPr>
        <p:spPr>
          <a:xfrm>
            <a:off x="8111648" y="1714594"/>
            <a:ext cx="604653"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 平文</a:t>
            </a:r>
          </a:p>
        </p:txBody>
      </p:sp>
      <p:sp>
        <p:nvSpPr>
          <p:cNvPr id="32" name="正方形/長方形 31">
            <a:extLst>
              <a:ext uri="{FF2B5EF4-FFF2-40B4-BE49-F238E27FC236}">
                <a16:creationId xmlns:a16="http://schemas.microsoft.com/office/drawing/2014/main" id="{E44A9556-DED2-0C43-A00E-CA8A2E6A2E23}"/>
              </a:ext>
            </a:extLst>
          </p:cNvPr>
          <p:cNvSpPr/>
          <p:nvPr/>
        </p:nvSpPr>
        <p:spPr>
          <a:xfrm>
            <a:off x="5861148" y="2447348"/>
            <a:ext cx="1082349" cy="307777"/>
          </a:xfrm>
          <a:prstGeom prst="rect">
            <a:avLst/>
          </a:prstGeom>
        </p:spPr>
        <p:txBody>
          <a:bodyPr wrap="none">
            <a:spAutoFit/>
          </a:bodyPr>
          <a:lstStyle/>
          <a:p>
            <a:pPr algn="ctr"/>
            <a:r>
              <a:rPr lang="ja-JP" altLang="en-US" sz="1400" b="1">
                <a:solidFill>
                  <a:schemeClr val="accent6">
                    <a:lumMod val="50000"/>
                  </a:schemeClr>
                </a:solidFill>
                <a:latin typeface="Meiryo" panose="020B0604030504040204" pitchFamily="34" charset="-128"/>
                <a:ea typeface="Meiryo" panose="020B0604030504040204" pitchFamily="34" charset="-128"/>
              </a:rPr>
              <a:t>共通鍵暗号</a:t>
            </a:r>
            <a:endParaRPr lang="ja-JP" altLang="en-US" sz="1400" b="1">
              <a:solidFill>
                <a:schemeClr val="accent6">
                  <a:lumMod val="50000"/>
                </a:schemeClr>
              </a:solidFill>
            </a:endParaRPr>
          </a:p>
        </p:txBody>
      </p:sp>
      <p:sp>
        <p:nvSpPr>
          <p:cNvPr id="33" name="正方形/長方形 32">
            <a:extLst>
              <a:ext uri="{FF2B5EF4-FFF2-40B4-BE49-F238E27FC236}">
                <a16:creationId xmlns:a16="http://schemas.microsoft.com/office/drawing/2014/main" id="{2FFC50E7-8110-9341-8ABB-AF4874543C63}"/>
              </a:ext>
            </a:extLst>
          </p:cNvPr>
          <p:cNvSpPr/>
          <p:nvPr/>
        </p:nvSpPr>
        <p:spPr>
          <a:xfrm>
            <a:off x="4593983" y="3329414"/>
            <a:ext cx="758148" cy="61898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B2B26307-F077-144B-ADB6-1C68BBF0826F}"/>
              </a:ext>
            </a:extLst>
          </p:cNvPr>
          <p:cNvSpPr/>
          <p:nvPr/>
        </p:nvSpPr>
        <p:spPr>
          <a:xfrm>
            <a:off x="4617044" y="3405115"/>
            <a:ext cx="723275" cy="523220"/>
          </a:xfrm>
          <a:prstGeom prst="rect">
            <a:avLst/>
          </a:prstGeom>
        </p:spPr>
        <p:txBody>
          <a:bodyPr wrap="none">
            <a:spAutoFit/>
          </a:bodyPr>
          <a:lstStyle/>
          <a:p>
            <a:pPr algn="ctr"/>
            <a:r>
              <a:rPr lang="ja-JP" altLang="en-US" sz="1400">
                <a:solidFill>
                  <a:schemeClr val="bg1"/>
                </a:solidFill>
                <a:latin typeface="Meiryo" panose="020B0604030504040204" pitchFamily="34" charset="-128"/>
                <a:ea typeface="Meiryo" panose="020B0604030504040204" pitchFamily="34" charset="-128"/>
              </a:rPr>
              <a:t>暗号鍵</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送信機</a:t>
            </a:r>
            <a:endParaRPr lang="ja-JP" altLang="en-US" sz="1400">
              <a:solidFill>
                <a:schemeClr val="bg1"/>
              </a:solidFill>
            </a:endParaRPr>
          </a:p>
        </p:txBody>
      </p:sp>
      <p:cxnSp>
        <p:nvCxnSpPr>
          <p:cNvPr id="35" name="直線矢印コネクタ 34">
            <a:extLst>
              <a:ext uri="{FF2B5EF4-FFF2-40B4-BE49-F238E27FC236}">
                <a16:creationId xmlns:a16="http://schemas.microsoft.com/office/drawing/2014/main" id="{C76738B3-E552-0448-88C9-109DDDFAE012}"/>
              </a:ext>
            </a:extLst>
          </p:cNvPr>
          <p:cNvCxnSpPr>
            <a:cxnSpLocks/>
            <a:stCxn id="33" idx="0"/>
          </p:cNvCxnSpPr>
          <p:nvPr/>
        </p:nvCxnSpPr>
        <p:spPr>
          <a:xfrm flipV="1">
            <a:off x="4973057" y="2858266"/>
            <a:ext cx="0" cy="471148"/>
          </a:xfrm>
          <a:prstGeom prst="straightConnector1">
            <a:avLst/>
          </a:prstGeom>
          <a:ln w="28575">
            <a:solidFill>
              <a:srgbClr val="7030A0"/>
            </a:solidFill>
            <a:prstDash val="sysDot"/>
            <a:tailEnd type="triangle"/>
          </a:ln>
        </p:spPr>
        <p:style>
          <a:lnRef idx="1">
            <a:schemeClr val="accent6"/>
          </a:lnRef>
          <a:fillRef idx="0">
            <a:schemeClr val="accent6"/>
          </a:fillRef>
          <a:effectRef idx="0">
            <a:schemeClr val="accent6"/>
          </a:effectRef>
          <a:fontRef idx="minor">
            <a:schemeClr val="tx1"/>
          </a:fontRef>
        </p:style>
      </p:cxnSp>
      <p:sp>
        <p:nvSpPr>
          <p:cNvPr id="40" name="正方形/長方形 39">
            <a:extLst>
              <a:ext uri="{FF2B5EF4-FFF2-40B4-BE49-F238E27FC236}">
                <a16:creationId xmlns:a16="http://schemas.microsoft.com/office/drawing/2014/main" id="{9BDDFDD4-2EF2-5640-85EF-3AE19C0CE72E}"/>
              </a:ext>
            </a:extLst>
          </p:cNvPr>
          <p:cNvSpPr/>
          <p:nvPr/>
        </p:nvSpPr>
        <p:spPr>
          <a:xfrm>
            <a:off x="7510499" y="3329414"/>
            <a:ext cx="758148" cy="61898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24E0936A-E251-DA4B-9A44-F0AF815AB47C}"/>
              </a:ext>
            </a:extLst>
          </p:cNvPr>
          <p:cNvSpPr/>
          <p:nvPr/>
        </p:nvSpPr>
        <p:spPr>
          <a:xfrm>
            <a:off x="7533560" y="3405115"/>
            <a:ext cx="723275" cy="523220"/>
          </a:xfrm>
          <a:prstGeom prst="rect">
            <a:avLst/>
          </a:prstGeom>
        </p:spPr>
        <p:txBody>
          <a:bodyPr wrap="none">
            <a:spAutoFit/>
          </a:bodyPr>
          <a:lstStyle/>
          <a:p>
            <a:pPr algn="ctr"/>
            <a:r>
              <a:rPr lang="ja-JP" altLang="en-US" sz="1400">
                <a:solidFill>
                  <a:schemeClr val="bg1"/>
                </a:solidFill>
                <a:latin typeface="Meiryo" panose="020B0604030504040204" pitchFamily="34" charset="-128"/>
                <a:ea typeface="Meiryo" panose="020B0604030504040204" pitchFamily="34" charset="-128"/>
              </a:rPr>
              <a:t>暗号鍵</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送信機</a:t>
            </a:r>
            <a:endParaRPr lang="ja-JP" altLang="en-US" sz="1400">
              <a:solidFill>
                <a:schemeClr val="bg1"/>
              </a:solidFill>
            </a:endParaRPr>
          </a:p>
        </p:txBody>
      </p:sp>
      <p:cxnSp>
        <p:nvCxnSpPr>
          <p:cNvPr id="42" name="直線矢印コネクタ 41">
            <a:extLst>
              <a:ext uri="{FF2B5EF4-FFF2-40B4-BE49-F238E27FC236}">
                <a16:creationId xmlns:a16="http://schemas.microsoft.com/office/drawing/2014/main" id="{CF4E1CC5-AC90-EB49-8CE9-29C263ECB9CF}"/>
              </a:ext>
            </a:extLst>
          </p:cNvPr>
          <p:cNvCxnSpPr>
            <a:cxnSpLocks/>
            <a:stCxn id="40" idx="0"/>
          </p:cNvCxnSpPr>
          <p:nvPr/>
        </p:nvCxnSpPr>
        <p:spPr>
          <a:xfrm flipV="1">
            <a:off x="7889573" y="2821610"/>
            <a:ext cx="0" cy="507804"/>
          </a:xfrm>
          <a:prstGeom prst="straightConnector1">
            <a:avLst/>
          </a:prstGeom>
          <a:ln w="28575">
            <a:solidFill>
              <a:srgbClr val="7030A0"/>
            </a:solidFill>
            <a:prstDash val="sysDot"/>
            <a:tailEnd type="triangle"/>
          </a:ln>
        </p:spPr>
        <p:style>
          <a:lnRef idx="1">
            <a:schemeClr val="accent6"/>
          </a:lnRef>
          <a:fillRef idx="0">
            <a:schemeClr val="accent6"/>
          </a:fillRef>
          <a:effectRef idx="0">
            <a:schemeClr val="accent6"/>
          </a:effectRef>
          <a:fontRef idx="minor">
            <a:schemeClr val="tx1"/>
          </a:fontRef>
        </p:style>
      </p:cxnSp>
      <p:pic>
        <p:nvPicPr>
          <p:cNvPr id="52" name="図 51">
            <a:extLst>
              <a:ext uri="{FF2B5EF4-FFF2-40B4-BE49-F238E27FC236}">
                <a16:creationId xmlns:a16="http://schemas.microsoft.com/office/drawing/2014/main" id="{9022D0FA-EF5A-564A-BFEB-9F46B3C711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9623" y="3525817"/>
            <a:ext cx="279272" cy="279272"/>
          </a:xfrm>
          <a:prstGeom prst="rect">
            <a:avLst/>
          </a:prstGeom>
        </p:spPr>
      </p:pic>
      <p:pic>
        <p:nvPicPr>
          <p:cNvPr id="53" name="図 52">
            <a:extLst>
              <a:ext uri="{FF2B5EF4-FFF2-40B4-BE49-F238E27FC236}">
                <a16:creationId xmlns:a16="http://schemas.microsoft.com/office/drawing/2014/main" id="{CE49FE87-9568-E54D-8B90-0079AD69DE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58734" y="3525817"/>
            <a:ext cx="279272" cy="279272"/>
          </a:xfrm>
          <a:prstGeom prst="rect">
            <a:avLst/>
          </a:prstGeom>
          <a:effectLst>
            <a:outerShdw blurRad="50800" dist="50800" dir="5400000" algn="ctr" rotWithShape="0">
              <a:srgbClr val="000000"/>
            </a:outerShdw>
          </a:effectLst>
        </p:spPr>
      </p:pic>
      <p:pic>
        <p:nvPicPr>
          <p:cNvPr id="54" name="図 53">
            <a:extLst>
              <a:ext uri="{FF2B5EF4-FFF2-40B4-BE49-F238E27FC236}">
                <a16:creationId xmlns:a16="http://schemas.microsoft.com/office/drawing/2014/main" id="{2C6F0AD5-897B-124E-974B-4DB1B5E1E1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82979" y="3525817"/>
            <a:ext cx="279272" cy="279272"/>
          </a:xfrm>
          <a:prstGeom prst="rect">
            <a:avLst/>
          </a:prstGeom>
          <a:effectLst>
            <a:outerShdw blurRad="50800" dist="50800" dir="5400000" algn="ctr" rotWithShape="0">
              <a:srgbClr val="000000"/>
            </a:outerShdw>
          </a:effectLst>
        </p:spPr>
      </p:pic>
      <p:pic>
        <p:nvPicPr>
          <p:cNvPr id="55" name="図 54">
            <a:extLst>
              <a:ext uri="{FF2B5EF4-FFF2-40B4-BE49-F238E27FC236}">
                <a16:creationId xmlns:a16="http://schemas.microsoft.com/office/drawing/2014/main" id="{B059AFC6-608C-7648-BFEE-5A30380FE7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02323" y="3521877"/>
            <a:ext cx="279272" cy="279272"/>
          </a:xfrm>
          <a:prstGeom prst="rect">
            <a:avLst/>
          </a:prstGeom>
          <a:effectLst>
            <a:outerShdw blurRad="50800" dist="50800" dir="5400000" algn="ctr" rotWithShape="0">
              <a:srgbClr val="000000"/>
            </a:outerShdw>
          </a:effectLst>
        </p:spPr>
      </p:pic>
      <p:pic>
        <p:nvPicPr>
          <p:cNvPr id="58" name="図 57">
            <a:extLst>
              <a:ext uri="{FF2B5EF4-FFF2-40B4-BE49-F238E27FC236}">
                <a16:creationId xmlns:a16="http://schemas.microsoft.com/office/drawing/2014/main" id="{AE9D6288-569F-D841-A818-132918455DD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4129" y="3521877"/>
            <a:ext cx="279272" cy="279272"/>
          </a:xfrm>
          <a:prstGeom prst="rect">
            <a:avLst/>
          </a:prstGeom>
        </p:spPr>
      </p:pic>
      <p:sp>
        <p:nvSpPr>
          <p:cNvPr id="48" name="円柱 47">
            <a:extLst>
              <a:ext uri="{FF2B5EF4-FFF2-40B4-BE49-F238E27FC236}">
                <a16:creationId xmlns:a16="http://schemas.microsoft.com/office/drawing/2014/main" id="{3C78582B-7241-C640-B754-C72FBDF7CD58}"/>
              </a:ext>
            </a:extLst>
          </p:cNvPr>
          <p:cNvSpPr/>
          <p:nvPr/>
        </p:nvSpPr>
        <p:spPr>
          <a:xfrm rot="16200000">
            <a:off x="6258688" y="2787257"/>
            <a:ext cx="345254" cy="1748512"/>
          </a:xfrm>
          <a:prstGeom prst="can">
            <a:avLst>
              <a:gd name="adj" fmla="val 39261"/>
            </a:avLst>
          </a:prstGeom>
          <a:solidFill>
            <a:schemeClr val="tx1">
              <a:lumMod val="50000"/>
              <a:lumOff val="50000"/>
              <a:alpha val="10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lumMod val="50000"/>
                </a:schemeClr>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59C83828-977F-CB46-BA84-1E0F3C466AE1}"/>
              </a:ext>
            </a:extLst>
          </p:cNvPr>
          <p:cNvSpPr txBox="1"/>
          <p:nvPr/>
        </p:nvSpPr>
        <p:spPr>
          <a:xfrm>
            <a:off x="4646211" y="4024096"/>
            <a:ext cx="3570208"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光子ひとつひとつにデータを載せて暗号鍵を送る</a:t>
            </a:r>
          </a:p>
        </p:txBody>
      </p:sp>
      <p:sp>
        <p:nvSpPr>
          <p:cNvPr id="60" name="正方形/長方形 59">
            <a:extLst>
              <a:ext uri="{FF2B5EF4-FFF2-40B4-BE49-F238E27FC236}">
                <a16:creationId xmlns:a16="http://schemas.microsoft.com/office/drawing/2014/main" id="{41721432-82B0-DD44-B515-7C44872BABE6}"/>
              </a:ext>
            </a:extLst>
          </p:cNvPr>
          <p:cNvSpPr/>
          <p:nvPr/>
        </p:nvSpPr>
        <p:spPr>
          <a:xfrm>
            <a:off x="5890140" y="3222592"/>
            <a:ext cx="1082349" cy="307777"/>
          </a:xfrm>
          <a:prstGeom prst="rect">
            <a:avLst/>
          </a:prstGeom>
        </p:spPr>
        <p:txBody>
          <a:bodyPr wrap="none">
            <a:spAutoFit/>
          </a:bodyPr>
          <a:lstStyle/>
          <a:p>
            <a:pPr algn="ctr"/>
            <a:r>
              <a:rPr lang="ja-JP" altLang="en-US" sz="1400" b="1">
                <a:solidFill>
                  <a:srgbClr val="7030A0"/>
                </a:solidFill>
                <a:latin typeface="Meiryo" panose="020B0604030504040204" pitchFamily="34" charset="-128"/>
                <a:ea typeface="Meiryo" panose="020B0604030504040204" pitchFamily="34" charset="-128"/>
              </a:rPr>
              <a:t>量子鍵配送</a:t>
            </a:r>
            <a:endParaRPr lang="ja-JP" altLang="en-US" sz="1400" b="1">
              <a:solidFill>
                <a:srgbClr val="7030A0"/>
              </a:solidFill>
            </a:endParaRPr>
          </a:p>
        </p:txBody>
      </p:sp>
      <p:sp>
        <p:nvSpPr>
          <p:cNvPr id="49" name="テキスト ボックス 48">
            <a:extLst>
              <a:ext uri="{FF2B5EF4-FFF2-40B4-BE49-F238E27FC236}">
                <a16:creationId xmlns:a16="http://schemas.microsoft.com/office/drawing/2014/main" id="{725A7063-BFA1-ED05-CE9F-76FCDE867BEA}"/>
              </a:ext>
            </a:extLst>
          </p:cNvPr>
          <p:cNvSpPr txBox="1"/>
          <p:nvPr/>
        </p:nvSpPr>
        <p:spPr>
          <a:xfrm>
            <a:off x="384632" y="4592287"/>
            <a:ext cx="8681214" cy="1838965"/>
          </a:xfrm>
          <a:prstGeom prst="rect">
            <a:avLst/>
          </a:prstGeom>
          <a:noFill/>
        </p:spPr>
        <p:txBody>
          <a:bodyPr wrap="square">
            <a:spAutoFit/>
          </a:bodyPr>
          <a:lstStyle/>
          <a:p>
            <a:pPr algn="l">
              <a:spcAft>
                <a:spcPts val="300"/>
              </a:spcAft>
              <a:buNone/>
            </a:pPr>
            <a:r>
              <a:rPr lang="ja-JP" altLang="en-US" sz="1400" b="1" i="0">
                <a:solidFill>
                  <a:srgbClr val="001D35"/>
                </a:solidFill>
                <a:effectLst/>
                <a:latin typeface="Meiryo" panose="020B0604030504040204" pitchFamily="34" charset="-128"/>
                <a:ea typeface="Meiryo" panose="020B0604030504040204" pitchFamily="34" charset="-128"/>
              </a:rPr>
              <a:t>利用例：</a:t>
            </a:r>
            <a:endParaRPr lang="en-US" altLang="ja-JP" sz="1400" b="1" i="0" dirty="0">
              <a:solidFill>
                <a:srgbClr val="001D35"/>
              </a:solidFill>
              <a:effectLst/>
              <a:latin typeface="Meiryo" panose="020B0604030504040204" pitchFamily="34" charset="-128"/>
              <a:ea typeface="Meiryo" panose="020B0604030504040204" pitchFamily="34" charset="-128"/>
            </a:endParaRPr>
          </a:p>
          <a:p>
            <a:pPr marL="312738" algn="l">
              <a:spcAft>
                <a:spcPts val="300"/>
              </a:spcAft>
              <a:buNone/>
            </a:pPr>
            <a:r>
              <a:rPr lang="ja-JP" altLang="en-US" sz="1200" b="0" i="0">
                <a:solidFill>
                  <a:srgbClr val="001D35"/>
                </a:solidFill>
                <a:effectLst/>
                <a:latin typeface="Meiryo" panose="020B0604030504040204" pitchFamily="34" charset="-128"/>
                <a:ea typeface="Meiryo" panose="020B0604030504040204" pitchFamily="34" charset="-128"/>
              </a:rPr>
              <a:t>金融取引の保護、通信ネットワークのセキュリティ強化、情報インフラの保護、 </a:t>
            </a:r>
            <a:r>
              <a:rPr lang="en" altLang="ja-JP" sz="1200" b="0" i="0" dirty="0">
                <a:solidFill>
                  <a:srgbClr val="001D35"/>
                </a:solidFill>
                <a:effectLst/>
                <a:latin typeface="Meiryo" panose="020B0604030504040204" pitchFamily="34" charset="-128"/>
                <a:ea typeface="Meiryo" panose="020B0604030504040204" pitchFamily="34" charset="-128"/>
              </a:rPr>
              <a:t>IoT</a:t>
            </a:r>
            <a:r>
              <a:rPr lang="ja-JP" altLang="en-US" sz="1200" b="0" i="0">
                <a:solidFill>
                  <a:srgbClr val="001D35"/>
                </a:solidFill>
                <a:effectLst/>
                <a:latin typeface="Meiryo" panose="020B0604030504040204" pitchFamily="34" charset="-128"/>
                <a:ea typeface="Meiryo" panose="020B0604030504040204" pitchFamily="34" charset="-128"/>
              </a:rPr>
              <a:t>デバイスのセキュリティ強化。</a:t>
            </a:r>
            <a:endParaRPr lang="en-US" altLang="ja-JP" sz="800" b="0" i="0" dirty="0">
              <a:solidFill>
                <a:srgbClr val="001D35"/>
              </a:solidFill>
              <a:effectLst/>
              <a:latin typeface="Meiryo" panose="020B0604030504040204" pitchFamily="34" charset="-128"/>
              <a:ea typeface="Meiryo" panose="020B0604030504040204" pitchFamily="34" charset="-128"/>
            </a:endParaRPr>
          </a:p>
          <a:p>
            <a:pPr algn="l">
              <a:spcAft>
                <a:spcPts val="300"/>
              </a:spcAft>
              <a:buNone/>
            </a:pPr>
            <a:r>
              <a:rPr lang="ja-JP" altLang="en-US" sz="800" b="0" i="0">
                <a:solidFill>
                  <a:srgbClr val="001D35"/>
                </a:solidFill>
                <a:effectLst/>
                <a:latin typeface="Meiryo" panose="020B0604030504040204" pitchFamily="34" charset="-128"/>
                <a:ea typeface="Meiryo" panose="020B0604030504040204" pitchFamily="34" charset="-128"/>
              </a:rPr>
              <a:t>﻿</a:t>
            </a:r>
            <a:endParaRPr lang="ja-JP" altLang="en-US" sz="800" b="0" i="0">
              <a:solidFill>
                <a:srgbClr val="0B57D0"/>
              </a:solidFill>
              <a:effectLst/>
              <a:latin typeface="Meiryo" panose="020B0604030504040204" pitchFamily="34" charset="-128"/>
              <a:ea typeface="Meiryo" panose="020B0604030504040204" pitchFamily="34" charset="-128"/>
            </a:endParaRPr>
          </a:p>
          <a:p>
            <a:pPr algn="l">
              <a:spcAft>
                <a:spcPts val="300"/>
              </a:spcAft>
              <a:buNone/>
            </a:pPr>
            <a:r>
              <a:rPr lang="ja-JP" altLang="en-US" sz="1400" b="1" i="0">
                <a:solidFill>
                  <a:srgbClr val="001D35"/>
                </a:solidFill>
                <a:effectLst/>
                <a:latin typeface="Meiryo" panose="020B0604030504040204" pitchFamily="34" charset="-128"/>
                <a:ea typeface="Meiryo" panose="020B0604030504040204" pitchFamily="34" charset="-128"/>
              </a:rPr>
              <a:t>現状と課題</a:t>
            </a:r>
            <a:r>
              <a:rPr lang="en-US" altLang="ja-JP" sz="1400" b="1" i="0" dirty="0">
                <a:solidFill>
                  <a:srgbClr val="001D35"/>
                </a:solidFill>
                <a:effectLst/>
                <a:latin typeface="Meiryo" panose="020B0604030504040204" pitchFamily="34" charset="-128"/>
                <a:ea typeface="Meiryo" panose="020B0604030504040204" pitchFamily="34" charset="-128"/>
              </a:rPr>
              <a:t>:</a:t>
            </a:r>
          </a:p>
          <a:p>
            <a:pPr marL="536575" indent="-223838" algn="l" fontAlgn="ctr">
              <a:spcAft>
                <a:spcPts val="300"/>
              </a:spcAft>
              <a:buFont typeface="Wingdings" pitchFamily="2" charset="2"/>
              <a:buChar char="Ø"/>
            </a:pPr>
            <a:r>
              <a:rPr lang="ja-JP" altLang="en-US" sz="1200" b="1" i="0">
                <a:solidFill>
                  <a:srgbClr val="001D35"/>
                </a:solidFill>
                <a:effectLst/>
                <a:latin typeface="Meiryo" panose="020B0604030504040204" pitchFamily="34" charset="-128"/>
                <a:ea typeface="Meiryo" panose="020B0604030504040204" pitchFamily="34" charset="-128"/>
              </a:rPr>
              <a:t>距　離</a:t>
            </a:r>
            <a:r>
              <a:rPr lang="en-US" altLang="ja-JP" sz="1200" b="1" i="0" dirty="0">
                <a:solidFill>
                  <a:srgbClr val="001D35"/>
                </a:solidFill>
                <a:effectLst/>
                <a:latin typeface="Meiryo" panose="020B0604030504040204" pitchFamily="34" charset="-128"/>
                <a:ea typeface="Meiryo" panose="020B0604030504040204" pitchFamily="34" charset="-128"/>
              </a:rPr>
              <a:t>:</a:t>
            </a:r>
            <a:r>
              <a:rPr lang="ja-JP" altLang="en-US" sz="1200" b="1" i="0">
                <a:solidFill>
                  <a:srgbClr val="001D35"/>
                </a:solidFill>
                <a:effectLst/>
                <a:latin typeface="Meiryo" panose="020B0604030504040204" pitchFamily="34" charset="-128"/>
                <a:ea typeface="Meiryo" panose="020B0604030504040204" pitchFamily="34" charset="-128"/>
              </a:rPr>
              <a:t>　</a:t>
            </a:r>
            <a:r>
              <a:rPr lang="ja-JP" altLang="en-US" sz="1200" b="0" i="0">
                <a:solidFill>
                  <a:srgbClr val="001D35"/>
                </a:solidFill>
                <a:effectLst/>
                <a:latin typeface="Meiryo" panose="020B0604030504040204" pitchFamily="34" charset="-128"/>
                <a:ea typeface="Meiryo" panose="020B0604030504040204" pitchFamily="34" charset="-128"/>
              </a:rPr>
              <a:t>長距離通信には中継が必要だったが、長距離化技術の研究開発が進んでいる。﻿</a:t>
            </a:r>
            <a:endParaRPr lang="ja-JP" altLang="en-US" sz="1200" b="0" i="0">
              <a:solidFill>
                <a:srgbClr val="0B57D0"/>
              </a:solidFill>
              <a:effectLst/>
              <a:latin typeface="Meiryo" panose="020B0604030504040204" pitchFamily="34" charset="-128"/>
              <a:ea typeface="Meiryo" panose="020B0604030504040204" pitchFamily="34" charset="-128"/>
            </a:endParaRPr>
          </a:p>
          <a:p>
            <a:pPr marL="536575" indent="-223838" algn="l" fontAlgn="ctr">
              <a:spcAft>
                <a:spcPts val="300"/>
              </a:spcAft>
              <a:buFont typeface="Wingdings" pitchFamily="2" charset="2"/>
              <a:buChar char="Ø"/>
            </a:pPr>
            <a:r>
              <a:rPr lang="ja-JP" altLang="en-US" sz="1200" b="1" i="0">
                <a:solidFill>
                  <a:srgbClr val="001D35"/>
                </a:solidFill>
                <a:effectLst/>
                <a:latin typeface="Meiryo" panose="020B0604030504040204" pitchFamily="34" charset="-128"/>
                <a:ea typeface="Meiryo" panose="020B0604030504040204" pitchFamily="34" charset="-128"/>
              </a:rPr>
              <a:t>小型化</a:t>
            </a:r>
            <a:r>
              <a:rPr lang="en-US" altLang="ja-JP" sz="1200" b="1" i="0" dirty="0">
                <a:solidFill>
                  <a:srgbClr val="001D35"/>
                </a:solidFill>
                <a:effectLst/>
                <a:latin typeface="Meiryo" panose="020B0604030504040204" pitchFamily="34" charset="-128"/>
                <a:ea typeface="Meiryo" panose="020B0604030504040204" pitchFamily="34" charset="-128"/>
              </a:rPr>
              <a:t>:</a:t>
            </a:r>
            <a:r>
              <a:rPr lang="ja-JP" altLang="en-US" sz="1200" b="1" i="0">
                <a:solidFill>
                  <a:srgbClr val="001D35"/>
                </a:solidFill>
                <a:effectLst/>
                <a:latin typeface="Meiryo" panose="020B0604030504040204" pitchFamily="34" charset="-128"/>
                <a:ea typeface="Meiryo" panose="020B0604030504040204" pitchFamily="34" charset="-128"/>
              </a:rPr>
              <a:t>　</a:t>
            </a:r>
            <a:r>
              <a:rPr lang="en" altLang="ja-JP" sz="1200" b="0" i="0" dirty="0">
                <a:solidFill>
                  <a:srgbClr val="001D35"/>
                </a:solidFill>
                <a:effectLst/>
                <a:latin typeface="Meiryo" panose="020B0604030504040204" pitchFamily="34" charset="-128"/>
                <a:ea typeface="Meiryo" panose="020B0604030504040204" pitchFamily="34" charset="-128"/>
              </a:rPr>
              <a:t>QKD</a:t>
            </a:r>
            <a:r>
              <a:rPr lang="ja-JP" altLang="en-US" sz="1200" b="0" i="0">
                <a:solidFill>
                  <a:srgbClr val="001D35"/>
                </a:solidFill>
                <a:effectLst/>
                <a:latin typeface="Meiryo" panose="020B0604030504040204" pitchFamily="34" charset="-128"/>
                <a:ea typeface="Meiryo" panose="020B0604030504040204" pitchFamily="34" charset="-128"/>
              </a:rPr>
              <a:t>装置（ハードウェア）の小型化技術も進んでいる。﻿</a:t>
            </a:r>
            <a:endParaRPr lang="ja-JP" altLang="en-US" sz="1200" b="0" i="0">
              <a:solidFill>
                <a:srgbClr val="0B57D0"/>
              </a:solidFill>
              <a:effectLst/>
              <a:latin typeface="Meiryo" panose="020B0604030504040204" pitchFamily="34" charset="-128"/>
              <a:ea typeface="Meiryo" panose="020B0604030504040204" pitchFamily="34" charset="-128"/>
            </a:endParaRPr>
          </a:p>
          <a:p>
            <a:pPr marL="536575" indent="-223838" algn="l">
              <a:spcAft>
                <a:spcPts val="300"/>
              </a:spcAft>
              <a:buFont typeface="Wingdings" pitchFamily="2" charset="2"/>
              <a:buChar char="Ø"/>
            </a:pPr>
            <a:r>
              <a:rPr lang="ja-JP" altLang="en-US" sz="1200" b="1" i="0">
                <a:solidFill>
                  <a:srgbClr val="001D35"/>
                </a:solidFill>
                <a:effectLst/>
                <a:latin typeface="Meiryo" panose="020B0604030504040204" pitchFamily="34" charset="-128"/>
                <a:ea typeface="Meiryo" panose="020B0604030504040204" pitchFamily="34" charset="-128"/>
              </a:rPr>
              <a:t>コスト</a:t>
            </a:r>
            <a:r>
              <a:rPr lang="en-US" altLang="ja-JP" sz="1200" b="1" i="0" dirty="0">
                <a:solidFill>
                  <a:srgbClr val="001D35"/>
                </a:solidFill>
                <a:effectLst/>
                <a:latin typeface="Meiryo" panose="020B0604030504040204" pitchFamily="34" charset="-128"/>
                <a:ea typeface="Meiryo" panose="020B0604030504040204" pitchFamily="34" charset="-128"/>
              </a:rPr>
              <a:t>:</a:t>
            </a:r>
            <a:r>
              <a:rPr lang="ja-JP" altLang="en-US" sz="1200" b="1" i="0">
                <a:solidFill>
                  <a:srgbClr val="001D35"/>
                </a:solidFill>
                <a:effectLst/>
                <a:latin typeface="Meiryo" panose="020B0604030504040204" pitchFamily="34" charset="-128"/>
                <a:ea typeface="Meiryo" panose="020B0604030504040204" pitchFamily="34" charset="-128"/>
              </a:rPr>
              <a:t>　</a:t>
            </a:r>
            <a:r>
              <a:rPr lang="en" altLang="ja-JP" sz="1200" b="0" i="0" dirty="0">
                <a:solidFill>
                  <a:srgbClr val="001D35"/>
                </a:solidFill>
                <a:effectLst/>
                <a:latin typeface="Meiryo" panose="020B0604030504040204" pitchFamily="34" charset="-128"/>
                <a:ea typeface="Meiryo" panose="020B0604030504040204" pitchFamily="34" charset="-128"/>
              </a:rPr>
              <a:t>QKD</a:t>
            </a:r>
            <a:r>
              <a:rPr lang="ja-JP" altLang="en-US" sz="1200" b="0" i="0">
                <a:solidFill>
                  <a:srgbClr val="001D35"/>
                </a:solidFill>
                <a:effectLst/>
                <a:latin typeface="Meiryo" panose="020B0604030504040204" pitchFamily="34" charset="-128"/>
                <a:ea typeface="Meiryo" panose="020B0604030504040204" pitchFamily="34" charset="-128"/>
              </a:rPr>
              <a:t>装置の価格が高い。</a:t>
            </a:r>
          </a:p>
          <a:p>
            <a:pPr marL="536575" indent="-223838" algn="l">
              <a:spcAft>
                <a:spcPts val="300"/>
              </a:spcAft>
              <a:buFont typeface="Wingdings" pitchFamily="2" charset="2"/>
              <a:buChar char="Ø"/>
            </a:pPr>
            <a:r>
              <a:rPr lang="ja-JP" altLang="en-US" sz="1200" b="1" i="0">
                <a:solidFill>
                  <a:srgbClr val="001D35"/>
                </a:solidFill>
                <a:effectLst/>
                <a:latin typeface="Meiryo" panose="020B0604030504040204" pitchFamily="34" charset="-128"/>
                <a:ea typeface="Meiryo" panose="020B0604030504040204" pitchFamily="34" charset="-128"/>
              </a:rPr>
              <a:t>実用化</a:t>
            </a:r>
            <a:r>
              <a:rPr lang="en-US" altLang="ja-JP" sz="1200" b="1" i="0" dirty="0">
                <a:solidFill>
                  <a:srgbClr val="001D35"/>
                </a:solidFill>
                <a:effectLst/>
                <a:latin typeface="Meiryo" panose="020B0604030504040204" pitchFamily="34" charset="-128"/>
                <a:ea typeface="Meiryo" panose="020B0604030504040204" pitchFamily="34" charset="-128"/>
              </a:rPr>
              <a:t>:</a:t>
            </a:r>
            <a:r>
              <a:rPr lang="ja-JP" altLang="en-US" sz="1200" b="1" i="0">
                <a:solidFill>
                  <a:srgbClr val="001D35"/>
                </a:solidFill>
                <a:effectLst/>
                <a:latin typeface="Meiryo" panose="020B0604030504040204" pitchFamily="34" charset="-128"/>
                <a:ea typeface="Meiryo" panose="020B0604030504040204" pitchFamily="34" charset="-128"/>
              </a:rPr>
              <a:t>　</a:t>
            </a:r>
            <a:r>
              <a:rPr lang="en-US" altLang="ja-JP" sz="1200" b="0" i="0" dirty="0">
                <a:solidFill>
                  <a:srgbClr val="001D35"/>
                </a:solidFill>
                <a:effectLst/>
                <a:latin typeface="Meiryo" panose="020B0604030504040204" pitchFamily="34" charset="-128"/>
                <a:ea typeface="Meiryo" panose="020B0604030504040204" pitchFamily="34" charset="-128"/>
              </a:rPr>
              <a:t>2030</a:t>
            </a:r>
            <a:r>
              <a:rPr lang="ja-JP" altLang="en-US" sz="1200" b="0" i="0">
                <a:solidFill>
                  <a:srgbClr val="001D35"/>
                </a:solidFill>
                <a:effectLst/>
                <a:latin typeface="Meiryo" panose="020B0604030504040204" pitchFamily="34" charset="-128"/>
                <a:ea typeface="Meiryo" panose="020B0604030504040204" pitchFamily="34" charset="-128"/>
              </a:rPr>
              <a:t>年以降に部分的実用化の可能性。﻿</a:t>
            </a:r>
          </a:p>
        </p:txBody>
      </p:sp>
    </p:spTree>
    <p:extLst>
      <p:ext uri="{BB962C8B-B14F-4D97-AF65-F5344CB8AC3E}">
        <p14:creationId xmlns:p14="http://schemas.microsoft.com/office/powerpoint/2010/main" val="320434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Meiryo" panose="020B0604030504040204" pitchFamily="34" charset="-128"/>
                <a:ea typeface="Meiryo" panose="020B0604030504040204" pitchFamily="34" charset="-128"/>
                <a:cs typeface="Arial"/>
              </a:rPr>
              <a:t>おわりに</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88382770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93B134-78BC-ED36-81BD-A23563389324}"/>
              </a:ext>
            </a:extLst>
          </p:cNvPr>
          <p:cNvSpPr>
            <a:spLocks noGrp="1"/>
          </p:cNvSpPr>
          <p:nvPr>
            <p:ph type="title"/>
          </p:nvPr>
        </p:nvSpPr>
        <p:spPr/>
        <p:txBody>
          <a:bodyPr/>
          <a:lstStyle/>
          <a:p>
            <a:r>
              <a:rPr kumimoji="1" lang="ja-JP" altLang="en-US"/>
              <a:t>新入社員は何を学ぶべきか</a:t>
            </a:r>
          </a:p>
        </p:txBody>
      </p:sp>
      <p:pic>
        <p:nvPicPr>
          <p:cNvPr id="8194" name="Picture 2">
            <a:extLst>
              <a:ext uri="{FF2B5EF4-FFF2-40B4-BE49-F238E27FC236}">
                <a16:creationId xmlns:a16="http://schemas.microsoft.com/office/drawing/2014/main" id="{0F49B8E3-061F-C9E7-102B-264EF7C98C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94"/>
          <a:stretch>
            <a:fillRect/>
          </a:stretch>
        </p:blipFill>
        <p:spPr bwMode="auto">
          <a:xfrm>
            <a:off x="0" y="781203"/>
            <a:ext cx="9144000" cy="6076797"/>
          </a:xfrm>
          <a:prstGeom prst="rect">
            <a:avLst/>
          </a:prstGeom>
          <a:noFill/>
          <a:ln>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cxnSp>
        <p:nvCxnSpPr>
          <p:cNvPr id="4" name="直線コネクタ 3">
            <a:extLst>
              <a:ext uri="{FF2B5EF4-FFF2-40B4-BE49-F238E27FC236}">
                <a16:creationId xmlns:a16="http://schemas.microsoft.com/office/drawing/2014/main" id="{189AA463-D4B1-8E7B-FB69-4162505CBDD9}"/>
              </a:ext>
            </a:extLst>
          </p:cNvPr>
          <p:cNvCxnSpPr>
            <a:cxnSpLocks/>
          </p:cNvCxnSpPr>
          <p:nvPr/>
        </p:nvCxnSpPr>
        <p:spPr>
          <a:xfrm flipV="1">
            <a:off x="2939846" y="785658"/>
            <a:ext cx="4237702" cy="19405"/>
          </a:xfrm>
          <a:prstGeom prst="line">
            <a:avLst/>
          </a:prstGeom>
          <a:ln w="76200">
            <a:solidFill>
              <a:schemeClr val="accent5">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485319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7E45F-99DD-944D-85ED-C49E65AAEC48}"/>
              </a:ext>
            </a:extLst>
          </p:cNvPr>
          <p:cNvSpPr>
            <a:spLocks noGrp="1"/>
          </p:cNvSpPr>
          <p:nvPr>
            <p:ph type="title"/>
          </p:nvPr>
        </p:nvSpPr>
        <p:spPr/>
        <p:txBody>
          <a:bodyPr/>
          <a:lstStyle/>
          <a:p>
            <a:r>
              <a:rPr kumimoji="1" lang="ja-JP" altLang="en-US"/>
              <a:t>「社会的価値」とは何か</a:t>
            </a:r>
          </a:p>
        </p:txBody>
      </p:sp>
      <p:sp>
        <p:nvSpPr>
          <p:cNvPr id="4" name="正方形/長方形 3">
            <a:extLst>
              <a:ext uri="{FF2B5EF4-FFF2-40B4-BE49-F238E27FC236}">
                <a16:creationId xmlns:a16="http://schemas.microsoft.com/office/drawing/2014/main" id="{3C7756C3-7D8B-2E4A-B93E-5B0BC77B6F93}"/>
              </a:ext>
            </a:extLst>
          </p:cNvPr>
          <p:cNvSpPr/>
          <p:nvPr/>
        </p:nvSpPr>
        <p:spPr>
          <a:xfrm>
            <a:off x="611551" y="797537"/>
            <a:ext cx="3527100" cy="13524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A20BF67B-E041-3E49-AE1E-47B9651B0B8F}"/>
              </a:ext>
            </a:extLst>
          </p:cNvPr>
          <p:cNvSpPr txBox="1"/>
          <p:nvPr/>
        </p:nvSpPr>
        <p:spPr>
          <a:xfrm>
            <a:off x="673427" y="952197"/>
            <a:ext cx="1980029"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社会的価値</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47AF47CF-9032-014E-A021-822597E65F06}"/>
              </a:ext>
            </a:extLst>
          </p:cNvPr>
          <p:cNvSpPr txBox="1"/>
          <p:nvPr/>
        </p:nvSpPr>
        <p:spPr>
          <a:xfrm>
            <a:off x="729243" y="1475417"/>
            <a:ext cx="3185487"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会社や地域の文脈に依存せず</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広く社会に求められる存在</a:t>
            </a:r>
            <a:endParaRPr kumimoji="1" lang="ja-JP" altLang="en-US">
              <a:solidFill>
                <a:schemeClr val="bg1"/>
              </a:solidFill>
              <a:latin typeface="Meiryo" panose="020B0604030504040204" pitchFamily="34" charset="-128"/>
              <a:ea typeface="Meiryo" panose="020B0604030504040204" pitchFamily="34" charset="-128"/>
            </a:endParaRPr>
          </a:p>
        </p:txBody>
      </p:sp>
      <p:grpSp>
        <p:nvGrpSpPr>
          <p:cNvPr id="36" name="グループ化 35">
            <a:extLst>
              <a:ext uri="{FF2B5EF4-FFF2-40B4-BE49-F238E27FC236}">
                <a16:creationId xmlns:a16="http://schemas.microsoft.com/office/drawing/2014/main" id="{DCCE2254-EE34-B644-99F5-BF624727F0F1}"/>
              </a:ext>
            </a:extLst>
          </p:cNvPr>
          <p:cNvGrpSpPr/>
          <p:nvPr/>
        </p:nvGrpSpPr>
        <p:grpSpPr>
          <a:xfrm>
            <a:off x="4151408" y="797537"/>
            <a:ext cx="4381475" cy="1352420"/>
            <a:chOff x="4151408" y="875357"/>
            <a:chExt cx="4381475" cy="1352420"/>
          </a:xfrm>
        </p:grpSpPr>
        <p:grpSp>
          <p:nvGrpSpPr>
            <p:cNvPr id="3" name="グループ化 2">
              <a:extLst>
                <a:ext uri="{FF2B5EF4-FFF2-40B4-BE49-F238E27FC236}">
                  <a16:creationId xmlns:a16="http://schemas.microsoft.com/office/drawing/2014/main" id="{39AA96CA-2B3D-F149-81DB-4F07316E6F81}"/>
                </a:ext>
              </a:extLst>
            </p:cNvPr>
            <p:cNvGrpSpPr/>
            <p:nvPr/>
          </p:nvGrpSpPr>
          <p:grpSpPr>
            <a:xfrm>
              <a:off x="5005783" y="875357"/>
              <a:ext cx="3527100" cy="1352420"/>
              <a:chOff x="5026622" y="1170774"/>
              <a:chExt cx="3527100" cy="1352420"/>
            </a:xfrm>
          </p:grpSpPr>
          <p:sp>
            <p:nvSpPr>
              <p:cNvPr id="5" name="正方形/長方形 4">
                <a:extLst>
                  <a:ext uri="{FF2B5EF4-FFF2-40B4-BE49-F238E27FC236}">
                    <a16:creationId xmlns:a16="http://schemas.microsoft.com/office/drawing/2014/main" id="{826FC444-DB33-D74F-8902-29D2989B93ED}"/>
                  </a:ext>
                </a:extLst>
              </p:cNvPr>
              <p:cNvSpPr/>
              <p:nvPr/>
            </p:nvSpPr>
            <p:spPr>
              <a:xfrm>
                <a:off x="5026622" y="1170774"/>
                <a:ext cx="3527100" cy="13524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34DCBB89-9D2A-1A4C-B818-FE90C96DAD11}"/>
                  </a:ext>
                </a:extLst>
              </p:cNvPr>
              <p:cNvSpPr txBox="1"/>
              <p:nvPr/>
            </p:nvSpPr>
            <p:spPr>
              <a:xfrm>
                <a:off x="5143389" y="1365873"/>
                <a:ext cx="954107" cy="1015663"/>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移動力</a:t>
                </a:r>
                <a:endParaRPr kumimoji="1"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a:solidFill>
                      <a:schemeClr val="bg1"/>
                    </a:solidFill>
                    <a:latin typeface="Meiryo" panose="020B0604030504040204" pitchFamily="34" charset="-128"/>
                    <a:ea typeface="Meiryo" panose="020B0604030504040204" pitchFamily="34" charset="-128"/>
                  </a:rPr>
                  <a:t>客観力</a:t>
                </a:r>
                <a:endParaRPr lang="en-US" altLang="ja-JP" sz="2000" b="1" dirty="0">
                  <a:solidFill>
                    <a:schemeClr val="bg1"/>
                  </a:solidFill>
                  <a:latin typeface="Meiryo" panose="020B0604030504040204" pitchFamily="34" charset="-128"/>
                  <a:ea typeface="Meiryo" panose="020B0604030504040204" pitchFamily="34" charset="-128"/>
                </a:endParaRPr>
              </a:p>
              <a:p>
                <a:r>
                  <a:rPr kumimoji="1" lang="ja-JP" altLang="en-US" sz="2000" b="1">
                    <a:solidFill>
                      <a:schemeClr val="bg1"/>
                    </a:solidFill>
                    <a:latin typeface="Meiryo" panose="020B0604030504040204" pitchFamily="34" charset="-128"/>
                    <a:ea typeface="Meiryo" panose="020B0604030504040204" pitchFamily="34" charset="-128"/>
                  </a:rPr>
                  <a:t>発言力</a:t>
                </a:r>
              </a:p>
            </p:txBody>
          </p:sp>
          <p:sp>
            <p:nvSpPr>
              <p:cNvPr id="11" name="テキスト ボックス 10">
                <a:extLst>
                  <a:ext uri="{FF2B5EF4-FFF2-40B4-BE49-F238E27FC236}">
                    <a16:creationId xmlns:a16="http://schemas.microsoft.com/office/drawing/2014/main" id="{80BCCFD8-F2FA-7A47-881F-87F3D8866315}"/>
                  </a:ext>
                </a:extLst>
              </p:cNvPr>
              <p:cNvSpPr txBox="1"/>
              <p:nvPr/>
            </p:nvSpPr>
            <p:spPr>
              <a:xfrm>
                <a:off x="6021871" y="1368489"/>
                <a:ext cx="2441694"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どこに行っても通用する</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1ADABF7-B788-864A-803C-3B0D1E59C3ED}"/>
                  </a:ext>
                </a:extLst>
              </p:cNvPr>
              <p:cNvSpPr txBox="1"/>
              <p:nvPr/>
            </p:nvSpPr>
            <p:spPr>
              <a:xfrm>
                <a:off x="6021871" y="1695268"/>
                <a:ext cx="2441694" cy="338554"/>
              </a:xfrm>
              <a:prstGeom prst="rect">
                <a:avLst/>
              </a:prstGeom>
              <a:noFill/>
            </p:spPr>
            <p:txBody>
              <a:bodyPr wrap="none" rtlCol="0">
                <a:spAutoFit/>
              </a:bodyPr>
              <a:lstStyle/>
              <a:p>
                <a:r>
                  <a:rPr lang="ja-JP" altLang="en-US" sz="1600">
                    <a:solidFill>
                      <a:schemeClr val="bg1"/>
                    </a:solidFill>
                    <a:latin typeface="Meiryo" panose="020B0604030504040204" pitchFamily="34" charset="-128"/>
                    <a:ea typeface="Meiryo" panose="020B0604030504040204" pitchFamily="34" charset="-128"/>
                  </a:rPr>
                  <a:t>社会的評価を知っている</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4FADACC6-E117-D947-9D3E-7419346B5D4B}"/>
                  </a:ext>
                </a:extLst>
              </p:cNvPr>
              <p:cNvSpPr txBox="1"/>
              <p:nvPr/>
            </p:nvSpPr>
            <p:spPr>
              <a:xfrm>
                <a:off x="6021871" y="2006156"/>
                <a:ext cx="2441694" cy="338554"/>
              </a:xfrm>
              <a:prstGeom prst="rect">
                <a:avLst/>
              </a:prstGeom>
              <a:noFill/>
            </p:spPr>
            <p:txBody>
              <a:bodyPr wrap="none" rtlCol="0">
                <a:spAutoFit/>
              </a:bodyPr>
              <a:lstStyle/>
              <a:p>
                <a:r>
                  <a:rPr lang="ja-JP" altLang="en-US" sz="1600">
                    <a:solidFill>
                      <a:schemeClr val="bg1"/>
                    </a:solidFill>
                    <a:latin typeface="Meiryo" panose="020B0604030504040204" pitchFamily="34" charset="-128"/>
                    <a:ea typeface="Meiryo" panose="020B0604030504040204" pitchFamily="34" charset="-128"/>
                  </a:rPr>
                  <a:t>自分の言葉で人を動かす</a:t>
                </a:r>
                <a:endParaRPr lang="en-US" altLang="ja-JP" sz="1600" dirty="0">
                  <a:solidFill>
                    <a:schemeClr val="bg1"/>
                  </a:solidFill>
                  <a:latin typeface="Meiryo" panose="020B0604030504040204" pitchFamily="34" charset="-128"/>
                  <a:ea typeface="Meiryo" panose="020B0604030504040204" pitchFamily="34" charset="-128"/>
                </a:endParaRPr>
              </a:p>
            </p:txBody>
          </p:sp>
        </p:grpSp>
        <p:sp>
          <p:nvSpPr>
            <p:cNvPr id="18" name="等号 17">
              <a:extLst>
                <a:ext uri="{FF2B5EF4-FFF2-40B4-BE49-F238E27FC236}">
                  <a16:creationId xmlns:a16="http://schemas.microsoft.com/office/drawing/2014/main" id="{B5F67754-172D-374D-9E09-A527423A4998}"/>
                </a:ext>
              </a:extLst>
            </p:cNvPr>
            <p:cNvSpPr/>
            <p:nvPr/>
          </p:nvSpPr>
          <p:spPr>
            <a:xfrm>
              <a:off x="4151408" y="1156831"/>
              <a:ext cx="867132" cy="838773"/>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グループ化 36">
            <a:extLst>
              <a:ext uri="{FF2B5EF4-FFF2-40B4-BE49-F238E27FC236}">
                <a16:creationId xmlns:a16="http://schemas.microsoft.com/office/drawing/2014/main" id="{4303E535-ADF6-7949-9596-064BA563082E}"/>
              </a:ext>
            </a:extLst>
          </p:cNvPr>
          <p:cNvGrpSpPr/>
          <p:nvPr/>
        </p:nvGrpSpPr>
        <p:grpSpPr>
          <a:xfrm>
            <a:off x="603597" y="2342693"/>
            <a:ext cx="7929286" cy="1355448"/>
            <a:chOff x="604888" y="2747294"/>
            <a:chExt cx="7929286" cy="1355448"/>
          </a:xfrm>
        </p:grpSpPr>
        <p:sp>
          <p:nvSpPr>
            <p:cNvPr id="6" name="正方形/長方形 5">
              <a:extLst>
                <a:ext uri="{FF2B5EF4-FFF2-40B4-BE49-F238E27FC236}">
                  <a16:creationId xmlns:a16="http://schemas.microsoft.com/office/drawing/2014/main" id="{F9746F0F-6415-144F-AB07-BEC6D6584BE8}"/>
                </a:ext>
              </a:extLst>
            </p:cNvPr>
            <p:cNvSpPr/>
            <p:nvPr/>
          </p:nvSpPr>
          <p:spPr>
            <a:xfrm>
              <a:off x="604888" y="2747294"/>
              <a:ext cx="3527100" cy="13524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41782FB-0E7B-E94E-81CD-87F8A9D075ED}"/>
                </a:ext>
              </a:extLst>
            </p:cNvPr>
            <p:cNvSpPr/>
            <p:nvPr/>
          </p:nvSpPr>
          <p:spPr>
            <a:xfrm>
              <a:off x="5007074" y="2750322"/>
              <a:ext cx="3527100" cy="13524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A3BE6AD4-AC5A-E04B-A376-359BBA972BDC}"/>
                </a:ext>
              </a:extLst>
            </p:cNvPr>
            <p:cNvSpPr txBox="1"/>
            <p:nvPr/>
          </p:nvSpPr>
          <p:spPr>
            <a:xfrm>
              <a:off x="694266" y="2888905"/>
              <a:ext cx="1980029"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個人的資産</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328AE80-6703-6E43-9725-BC65D71D35C3}"/>
                </a:ext>
              </a:extLst>
            </p:cNvPr>
            <p:cNvSpPr txBox="1"/>
            <p:nvPr/>
          </p:nvSpPr>
          <p:spPr>
            <a:xfrm>
              <a:off x="745738" y="3414213"/>
              <a:ext cx="2954655"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労働市場で高く評価される</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知識やスキル</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0C7A96DF-C511-9B4B-8E13-C306D8A28FE3}"/>
                </a:ext>
              </a:extLst>
            </p:cNvPr>
            <p:cNvSpPr txBox="1"/>
            <p:nvPr/>
          </p:nvSpPr>
          <p:spPr>
            <a:xfrm>
              <a:off x="6469705" y="2888905"/>
              <a:ext cx="1980029" cy="523220"/>
            </a:xfrm>
            <a:prstGeom prst="rect">
              <a:avLst/>
            </a:prstGeom>
            <a:noFill/>
          </p:spPr>
          <p:txBody>
            <a:bodyPr wrap="none" rtlCol="0">
              <a:spAutoFit/>
            </a:bodyPr>
            <a:lstStyle/>
            <a:p>
              <a:pPr algn="r"/>
              <a:r>
                <a:rPr lang="ja-JP" altLang="en-US" sz="2800" b="1">
                  <a:solidFill>
                    <a:schemeClr val="bg1"/>
                  </a:solidFill>
                  <a:latin typeface="Meiryo" panose="020B0604030504040204" pitchFamily="34" charset="-128"/>
                  <a:ea typeface="Meiryo" panose="020B0604030504040204" pitchFamily="34" charset="-128"/>
                </a:rPr>
                <a:t>社会的資産</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9EA446B-CBA0-4842-B4C1-DE2E61E5C123}"/>
                </a:ext>
              </a:extLst>
            </p:cNvPr>
            <p:cNvSpPr txBox="1"/>
            <p:nvPr/>
          </p:nvSpPr>
          <p:spPr>
            <a:xfrm>
              <a:off x="5264247" y="3412125"/>
              <a:ext cx="3185487"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あの人なら任せられるという</a:t>
              </a:r>
              <a:endParaRPr kumimoji="1" lang="en-US" altLang="ja-JP" dirty="0">
                <a:solidFill>
                  <a:schemeClr val="bg1"/>
                </a:solidFill>
                <a:latin typeface="Meiryo" panose="020B0604030504040204" pitchFamily="34" charset="-128"/>
                <a:ea typeface="Meiryo" panose="020B0604030504040204" pitchFamily="34" charset="-128"/>
              </a:endParaRPr>
            </a:p>
            <a:p>
              <a:pPr algn="r"/>
              <a:r>
                <a:rPr lang="ja-JP" altLang="en-US">
                  <a:solidFill>
                    <a:schemeClr val="bg1"/>
                  </a:solidFill>
                  <a:latin typeface="Meiryo" panose="020B0604030504040204" pitchFamily="34" charset="-128"/>
                  <a:ea typeface="Meiryo" panose="020B0604030504040204" pitchFamily="34" charset="-128"/>
                </a:rPr>
                <a:t>社会的信頼と認知（人脈）</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9" name="乗算記号 18">
              <a:extLst>
                <a:ext uri="{FF2B5EF4-FFF2-40B4-BE49-F238E27FC236}">
                  <a16:creationId xmlns:a16="http://schemas.microsoft.com/office/drawing/2014/main" id="{D78ADD50-149C-DE4E-B7BA-87A1FCC77F43}"/>
                </a:ext>
              </a:extLst>
            </p:cNvPr>
            <p:cNvSpPr/>
            <p:nvPr/>
          </p:nvSpPr>
          <p:spPr>
            <a:xfrm>
              <a:off x="4087391" y="3004921"/>
              <a:ext cx="986051" cy="838773"/>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グループ化 38">
            <a:extLst>
              <a:ext uri="{FF2B5EF4-FFF2-40B4-BE49-F238E27FC236}">
                <a16:creationId xmlns:a16="http://schemas.microsoft.com/office/drawing/2014/main" id="{84AF960B-7874-6A48-ABB2-9F9A8DD71FD2}"/>
              </a:ext>
            </a:extLst>
          </p:cNvPr>
          <p:cNvGrpSpPr/>
          <p:nvPr/>
        </p:nvGrpSpPr>
        <p:grpSpPr>
          <a:xfrm>
            <a:off x="537234" y="3903962"/>
            <a:ext cx="8066950" cy="2452626"/>
            <a:chOff x="538265" y="4550077"/>
            <a:chExt cx="8066950" cy="1947625"/>
          </a:xfrm>
        </p:grpSpPr>
        <p:sp>
          <p:nvSpPr>
            <p:cNvPr id="34" name="正方形/長方形 33">
              <a:extLst>
                <a:ext uri="{FF2B5EF4-FFF2-40B4-BE49-F238E27FC236}">
                  <a16:creationId xmlns:a16="http://schemas.microsoft.com/office/drawing/2014/main" id="{ADAF2E2A-A6AB-044B-A2B1-19D78D5F7A1D}"/>
                </a:ext>
              </a:extLst>
            </p:cNvPr>
            <p:cNvSpPr/>
            <p:nvPr/>
          </p:nvSpPr>
          <p:spPr>
            <a:xfrm>
              <a:off x="538265" y="4550077"/>
              <a:ext cx="8066950" cy="1938613"/>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0B03E46D-202B-9A4E-8D02-584674CEF5FC}"/>
                </a:ext>
              </a:extLst>
            </p:cNvPr>
            <p:cNvSpPr txBox="1"/>
            <p:nvPr/>
          </p:nvSpPr>
          <p:spPr>
            <a:xfrm>
              <a:off x="3761261" y="5974482"/>
              <a:ext cx="1620957"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実践する</a:t>
              </a:r>
              <a:endParaRPr kumimoji="1" lang="ja-JP" altLang="en-US" sz="2800" b="1">
                <a:solidFill>
                  <a:schemeClr val="bg1"/>
                </a:solidFill>
                <a:latin typeface="Meiryo" panose="020B0604030504040204" pitchFamily="34" charset="-128"/>
                <a:ea typeface="Meiryo" panose="020B0604030504040204" pitchFamily="34" charset="-128"/>
              </a:endParaRPr>
            </a:p>
          </p:txBody>
        </p:sp>
      </p:grpSp>
      <p:grpSp>
        <p:nvGrpSpPr>
          <p:cNvPr id="44" name="グループ化 43">
            <a:extLst>
              <a:ext uri="{FF2B5EF4-FFF2-40B4-BE49-F238E27FC236}">
                <a16:creationId xmlns:a16="http://schemas.microsoft.com/office/drawing/2014/main" id="{9B110596-9F74-664E-980D-4866A8FEE420}"/>
              </a:ext>
            </a:extLst>
          </p:cNvPr>
          <p:cNvGrpSpPr/>
          <p:nvPr/>
        </p:nvGrpSpPr>
        <p:grpSpPr>
          <a:xfrm>
            <a:off x="600573" y="3787924"/>
            <a:ext cx="7935732" cy="1541802"/>
            <a:chOff x="600573" y="3787924"/>
            <a:chExt cx="7935732" cy="1541802"/>
          </a:xfrm>
        </p:grpSpPr>
        <p:grpSp>
          <p:nvGrpSpPr>
            <p:cNvPr id="38" name="グループ化 37">
              <a:extLst>
                <a:ext uri="{FF2B5EF4-FFF2-40B4-BE49-F238E27FC236}">
                  <a16:creationId xmlns:a16="http://schemas.microsoft.com/office/drawing/2014/main" id="{6319453B-AA41-1E40-BB0B-DE138CC5113A}"/>
                </a:ext>
              </a:extLst>
            </p:cNvPr>
            <p:cNvGrpSpPr/>
            <p:nvPr/>
          </p:nvGrpSpPr>
          <p:grpSpPr>
            <a:xfrm>
              <a:off x="600573" y="3971878"/>
              <a:ext cx="7935732" cy="1357848"/>
              <a:chOff x="601604" y="4617992"/>
              <a:chExt cx="7935732" cy="1357848"/>
            </a:xfrm>
          </p:grpSpPr>
          <p:sp>
            <p:nvSpPr>
              <p:cNvPr id="23" name="正方形/長方形 22">
                <a:extLst>
                  <a:ext uri="{FF2B5EF4-FFF2-40B4-BE49-F238E27FC236}">
                    <a16:creationId xmlns:a16="http://schemas.microsoft.com/office/drawing/2014/main" id="{0854F79B-EE12-624F-9008-E62AF0FA9C9E}"/>
                  </a:ext>
                </a:extLst>
              </p:cNvPr>
              <p:cNvSpPr/>
              <p:nvPr/>
            </p:nvSpPr>
            <p:spPr>
              <a:xfrm>
                <a:off x="601604" y="4617992"/>
                <a:ext cx="3527100" cy="13524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C62EEE03-EAFC-8D4D-855E-7A2F493CE594}"/>
                  </a:ext>
                </a:extLst>
              </p:cNvPr>
              <p:cNvSpPr/>
              <p:nvPr/>
            </p:nvSpPr>
            <p:spPr>
              <a:xfrm>
                <a:off x="5010236" y="4623420"/>
                <a:ext cx="3527100" cy="13524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7704137B-30EF-9E49-826A-4CABD94638C2}"/>
                  </a:ext>
                </a:extLst>
              </p:cNvPr>
              <p:cNvSpPr txBox="1"/>
              <p:nvPr/>
            </p:nvSpPr>
            <p:spPr>
              <a:xfrm>
                <a:off x="7561533" y="4755591"/>
                <a:ext cx="902811"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学ぶ</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0CC29B15-F34D-CB42-8548-835FABD35888}"/>
                  </a:ext>
                </a:extLst>
              </p:cNvPr>
              <p:cNvSpPr txBox="1"/>
              <p:nvPr/>
            </p:nvSpPr>
            <p:spPr>
              <a:xfrm>
                <a:off x="711631" y="5274443"/>
                <a:ext cx="2518638"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テーマは</a:t>
                </a:r>
                <a:r>
                  <a:rPr lang="ja-JP" altLang="en-US" sz="1400" b="1">
                    <a:solidFill>
                      <a:schemeClr val="bg1"/>
                    </a:solidFill>
                    <a:latin typeface="Meiryo" panose="020B0604030504040204" pitchFamily="34" charset="-128"/>
                    <a:ea typeface="Meiryo" panose="020B0604030504040204" pitchFamily="34" charset="-128"/>
                  </a:rPr>
                  <a:t>他者が与えてくれる</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44316502-1026-5D47-826F-C929B0601EB8}"/>
                  </a:ext>
                </a:extLst>
              </p:cNvPr>
              <p:cNvSpPr txBox="1"/>
              <p:nvPr/>
            </p:nvSpPr>
            <p:spPr>
              <a:xfrm>
                <a:off x="3089014" y="5270966"/>
                <a:ext cx="1082348"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答えは</a:t>
                </a:r>
                <a:r>
                  <a:rPr lang="ja-JP" altLang="en-US" sz="1400" b="1">
                    <a:solidFill>
                      <a:schemeClr val="bg1"/>
                    </a:solidFill>
                    <a:latin typeface="Meiryo" panose="020B0604030504040204" pitchFamily="34" charset="-128"/>
                    <a:ea typeface="Meiryo" panose="020B0604030504040204" pitchFamily="34" charset="-128"/>
                  </a:rPr>
                  <a:t>ある</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FB8EDAD4-9789-054D-8848-247B6A6FCEB8}"/>
                  </a:ext>
                </a:extLst>
              </p:cNvPr>
              <p:cNvSpPr txBox="1"/>
              <p:nvPr/>
            </p:nvSpPr>
            <p:spPr>
              <a:xfrm>
                <a:off x="5124526" y="5270964"/>
                <a:ext cx="2159566" cy="307777"/>
              </a:xfrm>
              <a:prstGeom prst="rect">
                <a:avLst/>
              </a:prstGeom>
              <a:noFill/>
            </p:spPr>
            <p:txBody>
              <a:bodyPr wrap="none" rtlCol="0">
                <a:spAutoFit/>
              </a:bodyPr>
              <a:lstStyle/>
              <a:p>
                <a:pPr algn="r"/>
                <a:r>
                  <a:rPr lang="ja-JP" altLang="en-US" sz="1400">
                    <a:solidFill>
                      <a:schemeClr val="bg1"/>
                    </a:solidFill>
                    <a:latin typeface="Meiryo" panose="020B0604030504040204" pitchFamily="34" charset="-128"/>
                    <a:ea typeface="Meiryo" panose="020B0604030504040204" pitchFamily="34" charset="-128"/>
                  </a:rPr>
                  <a:t>テーマは</a:t>
                </a:r>
                <a:r>
                  <a:rPr lang="ja-JP" altLang="en-US" sz="1400" b="1">
                    <a:solidFill>
                      <a:schemeClr val="bg1"/>
                    </a:solidFill>
                    <a:latin typeface="Meiryo" panose="020B0604030504040204" pitchFamily="34" charset="-128"/>
                    <a:ea typeface="Meiryo" panose="020B0604030504040204" pitchFamily="34" charset="-128"/>
                  </a:rPr>
                  <a:t>自分で見つける</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862F660-E3D2-3A46-8FAE-D2D6EE767847}"/>
                  </a:ext>
                </a:extLst>
              </p:cNvPr>
              <p:cNvSpPr txBox="1"/>
              <p:nvPr/>
            </p:nvSpPr>
            <p:spPr>
              <a:xfrm>
                <a:off x="7381996" y="5270964"/>
                <a:ext cx="1082348" cy="307777"/>
              </a:xfrm>
              <a:prstGeom prst="rect">
                <a:avLst/>
              </a:prstGeom>
              <a:noFill/>
            </p:spPr>
            <p:txBody>
              <a:bodyPr wrap="none" rtlCol="0">
                <a:spAutoFit/>
              </a:bodyPr>
              <a:lstStyle/>
              <a:p>
                <a:pPr algn="r"/>
                <a:r>
                  <a:rPr lang="ja-JP" altLang="en-US" sz="1400">
                    <a:solidFill>
                      <a:schemeClr val="bg1"/>
                    </a:solidFill>
                    <a:latin typeface="Meiryo" panose="020B0604030504040204" pitchFamily="34" charset="-128"/>
                    <a:ea typeface="Meiryo" panose="020B0604030504040204" pitchFamily="34" charset="-128"/>
                  </a:rPr>
                  <a:t>答えを</a:t>
                </a:r>
                <a:r>
                  <a:rPr lang="ja-JP" altLang="en-US" sz="1400" b="1">
                    <a:solidFill>
                      <a:schemeClr val="bg1"/>
                    </a:solidFill>
                    <a:latin typeface="Meiryo" panose="020B0604030504040204" pitchFamily="34" charset="-128"/>
                    <a:ea typeface="Meiryo" panose="020B0604030504040204" pitchFamily="34" charset="-128"/>
                  </a:rPr>
                  <a:t>創る</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827046A1-1ED4-014D-9C5D-F9AA4E299193}"/>
                  </a:ext>
                </a:extLst>
              </p:cNvPr>
              <p:cNvSpPr txBox="1"/>
              <p:nvPr/>
            </p:nvSpPr>
            <p:spPr>
              <a:xfrm>
                <a:off x="2517694" y="5521062"/>
                <a:ext cx="1620957" cy="307777"/>
              </a:xfrm>
              <a:prstGeom prst="rect">
                <a:avLst/>
              </a:prstGeom>
              <a:noFill/>
            </p:spPr>
            <p:txBody>
              <a:bodyPr wrap="none" rtlCol="0">
                <a:spAutoFit/>
              </a:bodyPr>
              <a:lstStyle/>
              <a:p>
                <a:pPr algn="r"/>
                <a:r>
                  <a:rPr lang="ja-JP" altLang="en-US" sz="1400" b="1">
                    <a:solidFill>
                      <a:schemeClr val="bg1"/>
                    </a:solidFill>
                    <a:latin typeface="Meiryo" panose="020B0604030504040204" pitchFamily="34" charset="-128"/>
                    <a:ea typeface="Meiryo" panose="020B0604030504040204" pitchFamily="34" charset="-128"/>
                  </a:rPr>
                  <a:t>試験の結果</a:t>
                </a:r>
                <a:r>
                  <a:rPr lang="ja-JP" altLang="en-US" sz="1400">
                    <a:solidFill>
                      <a:schemeClr val="bg1"/>
                    </a:solidFill>
                    <a:latin typeface="Meiryo" panose="020B0604030504040204" pitchFamily="34" charset="-128"/>
                    <a:ea typeface="Meiryo" panose="020B0604030504040204" pitchFamily="34" charset="-128"/>
                  </a:rPr>
                  <a:t>で</a:t>
                </a:r>
                <a:r>
                  <a:rPr kumimoji="1" lang="ja-JP" altLang="en-US" sz="1400">
                    <a:solidFill>
                      <a:schemeClr val="bg1"/>
                    </a:solidFill>
                    <a:latin typeface="Meiryo" panose="020B0604030504040204" pitchFamily="34" charset="-128"/>
                    <a:ea typeface="Meiryo" panose="020B0604030504040204" pitchFamily="34" charset="-128"/>
                  </a:rPr>
                  <a:t>評価</a:t>
                </a:r>
              </a:p>
            </p:txBody>
          </p:sp>
          <p:sp>
            <p:nvSpPr>
              <p:cNvPr id="32" name="テキスト ボックス 31">
                <a:extLst>
                  <a:ext uri="{FF2B5EF4-FFF2-40B4-BE49-F238E27FC236}">
                    <a16:creationId xmlns:a16="http://schemas.microsoft.com/office/drawing/2014/main" id="{C1136606-FA31-D04C-8658-7ACA8E7C254D}"/>
                  </a:ext>
                </a:extLst>
              </p:cNvPr>
              <p:cNvSpPr txBox="1"/>
              <p:nvPr/>
            </p:nvSpPr>
            <p:spPr>
              <a:xfrm>
                <a:off x="5241391" y="5520376"/>
                <a:ext cx="3236784" cy="307777"/>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学ぶこと自体が楽しいかどうか</a:t>
                </a:r>
                <a:r>
                  <a:rPr lang="ja-JP" altLang="en-US" sz="1400">
                    <a:solidFill>
                      <a:schemeClr val="bg1"/>
                    </a:solidFill>
                    <a:latin typeface="Meiryo" panose="020B0604030504040204" pitchFamily="34" charset="-128"/>
                    <a:ea typeface="Meiryo" panose="020B0604030504040204" pitchFamily="34" charset="-128"/>
                  </a:rPr>
                  <a:t>で</a:t>
                </a:r>
                <a:r>
                  <a:rPr kumimoji="1" lang="ja-JP" altLang="en-US" sz="1400">
                    <a:solidFill>
                      <a:schemeClr val="bg1"/>
                    </a:solidFill>
                    <a:latin typeface="Meiryo" panose="020B0604030504040204" pitchFamily="34" charset="-128"/>
                    <a:ea typeface="Meiryo" panose="020B0604030504040204" pitchFamily="34" charset="-128"/>
                  </a:rPr>
                  <a:t>評価</a:t>
                </a:r>
              </a:p>
            </p:txBody>
          </p:sp>
          <p:sp>
            <p:nvSpPr>
              <p:cNvPr id="33" name="環状矢印 32">
                <a:extLst>
                  <a:ext uri="{FF2B5EF4-FFF2-40B4-BE49-F238E27FC236}">
                    <a16:creationId xmlns:a16="http://schemas.microsoft.com/office/drawing/2014/main" id="{A75AD8EF-9D5F-7B44-B023-F7DC6585B957}"/>
                  </a:ext>
                </a:extLst>
              </p:cNvPr>
              <p:cNvSpPr/>
              <p:nvPr/>
            </p:nvSpPr>
            <p:spPr>
              <a:xfrm rot="10800000" flipH="1">
                <a:off x="4103422" y="4835187"/>
                <a:ext cx="938536" cy="887247"/>
              </a:xfrm>
              <a:prstGeom prst="circularArrow">
                <a:avLst>
                  <a:gd name="adj1" fmla="val 17374"/>
                  <a:gd name="adj2" fmla="val 1021881"/>
                  <a:gd name="adj3" fmla="val 3741105"/>
                  <a:gd name="adj4" fmla="val 5620986"/>
                  <a:gd name="adj5" fmla="val 1782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C9D96A98-6B74-0345-92B7-04264AD31FBD}"/>
                  </a:ext>
                </a:extLst>
              </p:cNvPr>
              <p:cNvSpPr txBox="1"/>
              <p:nvPr/>
            </p:nvSpPr>
            <p:spPr>
              <a:xfrm>
                <a:off x="694266" y="4755591"/>
                <a:ext cx="1620957"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勉強する</a:t>
                </a:r>
                <a:endParaRPr kumimoji="1" lang="ja-JP" altLang="en-US" sz="2800" b="1">
                  <a:solidFill>
                    <a:schemeClr val="bg1"/>
                  </a:solidFill>
                  <a:latin typeface="Meiryo" panose="020B0604030504040204" pitchFamily="34" charset="-128"/>
                  <a:ea typeface="Meiryo" panose="020B0604030504040204" pitchFamily="34" charset="-128"/>
                </a:endParaRPr>
              </a:p>
            </p:txBody>
          </p:sp>
        </p:grpSp>
        <p:pic>
          <p:nvPicPr>
            <p:cNvPr id="41" name="図 40">
              <a:extLst>
                <a:ext uri="{FF2B5EF4-FFF2-40B4-BE49-F238E27FC236}">
                  <a16:creationId xmlns:a16="http://schemas.microsoft.com/office/drawing/2014/main" id="{3B364414-A0C0-CB41-A5F0-A756E81715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00292" y="3787924"/>
              <a:ext cx="757501" cy="757501"/>
            </a:xfrm>
            <a:prstGeom prst="rect">
              <a:avLst/>
            </a:prstGeom>
          </p:spPr>
        </p:pic>
        <p:pic>
          <p:nvPicPr>
            <p:cNvPr id="42" name="図 41">
              <a:extLst>
                <a:ext uri="{FF2B5EF4-FFF2-40B4-BE49-F238E27FC236}">
                  <a16:creationId xmlns:a16="http://schemas.microsoft.com/office/drawing/2014/main" id="{CF023253-FF6E-A64C-8910-B30AA82B30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5524" y="3792451"/>
              <a:ext cx="557996" cy="727031"/>
            </a:xfrm>
            <a:prstGeom prst="rect">
              <a:avLst/>
            </a:prstGeom>
          </p:spPr>
        </p:pic>
      </p:grpSp>
      <p:pic>
        <p:nvPicPr>
          <p:cNvPr id="43" name="図 42">
            <a:extLst>
              <a:ext uri="{FF2B5EF4-FFF2-40B4-BE49-F238E27FC236}">
                <a16:creationId xmlns:a16="http://schemas.microsoft.com/office/drawing/2014/main" id="{FD245516-3090-4140-9F49-041078D0F3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32703" y="5045900"/>
            <a:ext cx="1355275" cy="1451043"/>
          </a:xfrm>
          <a:prstGeom prst="rect">
            <a:avLst/>
          </a:prstGeom>
        </p:spPr>
      </p:pic>
      <p:pic>
        <p:nvPicPr>
          <p:cNvPr id="40" name="図 39">
            <a:extLst>
              <a:ext uri="{FF2B5EF4-FFF2-40B4-BE49-F238E27FC236}">
                <a16:creationId xmlns:a16="http://schemas.microsoft.com/office/drawing/2014/main" id="{EE676BEB-2A3D-FD4B-9190-23CA9EC1CA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8061" y="5102069"/>
            <a:ext cx="1425808" cy="1448991"/>
          </a:xfrm>
          <a:prstGeom prst="rect">
            <a:avLst/>
          </a:prstGeom>
        </p:spPr>
      </p:pic>
    </p:spTree>
    <p:extLst>
      <p:ext uri="{BB962C8B-B14F-4D97-AF65-F5344CB8AC3E}">
        <p14:creationId xmlns:p14="http://schemas.microsoft.com/office/powerpoint/2010/main" val="35783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ppt_x</p:attrName>
                                        </p:attrNameLst>
                                      </p:cBhvr>
                                      <p:tavLst>
                                        <p:tav tm="0">
                                          <p:val>
                                            <p:strVal val="#ppt_x-#ppt_w*1.125000"/>
                                          </p:val>
                                        </p:tav>
                                        <p:tav tm="100000">
                                          <p:val>
                                            <p:strVal val="#ppt_x"/>
                                          </p:val>
                                        </p:tav>
                                      </p:tavLst>
                                    </p:anim>
                                    <p:animEffect transition="in" filter="wipe(right)">
                                      <p:cBhvr>
                                        <p:cTn id="8" dur="5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outVertic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Effect transition="in" filter="fade">
                                      <p:cBhvr>
                                        <p:cTn id="27" dur="500"/>
                                        <p:tgtEl>
                                          <p:spTgt spid="39"/>
                                        </p:tgtEl>
                                      </p:cBhvr>
                                    </p:animEffect>
                                  </p:childTnLst>
                                </p:cTn>
                              </p:par>
                              <p:par>
                                <p:cTn id="28" presetID="53" presetClass="entr" presetSubtype="16"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par>
                                <p:cTn id="33" presetID="53" presetClass="entr" presetSubtype="16"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7446988-BD8A-B849-996B-C3F68B0EDB6F}"/>
              </a:ext>
            </a:extLst>
          </p:cNvPr>
          <p:cNvSpPr/>
          <p:nvPr/>
        </p:nvSpPr>
        <p:spPr>
          <a:xfrm>
            <a:off x="615820" y="951724"/>
            <a:ext cx="5411755" cy="550925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70DED48-AA87-BF42-8EF2-0509CD2C9650}"/>
              </a:ext>
            </a:extLst>
          </p:cNvPr>
          <p:cNvSpPr>
            <a:spLocks noGrp="1"/>
          </p:cNvSpPr>
          <p:nvPr>
            <p:ph type="title"/>
          </p:nvPr>
        </p:nvSpPr>
        <p:spPr/>
        <p:txBody>
          <a:bodyPr/>
          <a:lstStyle/>
          <a:p>
            <a:r>
              <a:rPr lang="ja-JP" altLang="en-US"/>
              <a:t>学ぶべき領域</a:t>
            </a:r>
            <a:endParaRPr kumimoji="1" lang="ja-JP" altLang="en-US"/>
          </a:p>
        </p:txBody>
      </p:sp>
      <p:sp>
        <p:nvSpPr>
          <p:cNvPr id="3" name="正方形/長方形 2">
            <a:extLst>
              <a:ext uri="{FF2B5EF4-FFF2-40B4-BE49-F238E27FC236}">
                <a16:creationId xmlns:a16="http://schemas.microsoft.com/office/drawing/2014/main" id="{973FA149-299A-B74F-9088-8BD099F252D8}"/>
              </a:ext>
            </a:extLst>
          </p:cNvPr>
          <p:cNvSpPr/>
          <p:nvPr/>
        </p:nvSpPr>
        <p:spPr>
          <a:xfrm>
            <a:off x="777552" y="4214981"/>
            <a:ext cx="5100734" cy="224599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フローチャート: 手作業 3">
            <a:extLst>
              <a:ext uri="{FF2B5EF4-FFF2-40B4-BE49-F238E27FC236}">
                <a16:creationId xmlns:a16="http://schemas.microsoft.com/office/drawing/2014/main" id="{E00C5249-9587-BF46-A929-7DEF71D5A1F0}"/>
              </a:ext>
            </a:extLst>
          </p:cNvPr>
          <p:cNvSpPr/>
          <p:nvPr/>
        </p:nvSpPr>
        <p:spPr>
          <a:xfrm rot="10800000">
            <a:off x="777549" y="5668122"/>
            <a:ext cx="5144277" cy="792849"/>
          </a:xfrm>
          <a:prstGeom prst="flowChartManualOperation">
            <a:avLst/>
          </a:prstGeom>
          <a:solidFill>
            <a:srgbClr val="17375E"/>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858234C6-820D-8F49-84B3-C9DF5E145D30}"/>
              </a:ext>
            </a:extLst>
          </p:cNvPr>
          <p:cNvSpPr/>
          <p:nvPr/>
        </p:nvSpPr>
        <p:spPr>
          <a:xfrm>
            <a:off x="768330" y="1824938"/>
            <a:ext cx="5100734" cy="17583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3DFBF789-9100-F743-8205-E86AE8EA548C}"/>
              </a:ext>
            </a:extLst>
          </p:cNvPr>
          <p:cNvSpPr/>
          <p:nvPr/>
        </p:nvSpPr>
        <p:spPr>
          <a:xfrm>
            <a:off x="777549" y="3520325"/>
            <a:ext cx="5100737" cy="764335"/>
          </a:xfrm>
          <a:prstGeom prst="roundRect">
            <a:avLst>
              <a:gd name="adj" fmla="val 50000"/>
            </a:avLst>
          </a:prstGeom>
          <a:solidFill>
            <a:srgbClr val="E46C0A">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EC7D900A-E7C6-9448-A7E7-64864455DD03}"/>
              </a:ext>
            </a:extLst>
          </p:cNvPr>
          <p:cNvSpPr txBox="1"/>
          <p:nvPr/>
        </p:nvSpPr>
        <p:spPr>
          <a:xfrm>
            <a:off x="2767699" y="5758446"/>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基礎科学</a:t>
            </a:r>
          </a:p>
        </p:txBody>
      </p:sp>
      <p:sp>
        <p:nvSpPr>
          <p:cNvPr id="9" name="テキスト ボックス 8">
            <a:extLst>
              <a:ext uri="{FF2B5EF4-FFF2-40B4-BE49-F238E27FC236}">
                <a16:creationId xmlns:a16="http://schemas.microsoft.com/office/drawing/2014/main" id="{91AD6DAD-2F4C-9146-814D-94D9BD26760D}"/>
              </a:ext>
            </a:extLst>
          </p:cNvPr>
          <p:cNvSpPr txBox="1"/>
          <p:nvPr/>
        </p:nvSpPr>
        <p:spPr>
          <a:xfrm>
            <a:off x="2180137" y="6143513"/>
            <a:ext cx="2339102"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数学・統計学・物理学など</a:t>
            </a:r>
          </a:p>
        </p:txBody>
      </p:sp>
      <p:sp>
        <p:nvSpPr>
          <p:cNvPr id="10" name="テキスト ボックス 9">
            <a:extLst>
              <a:ext uri="{FF2B5EF4-FFF2-40B4-BE49-F238E27FC236}">
                <a16:creationId xmlns:a16="http://schemas.microsoft.com/office/drawing/2014/main" id="{5CB7EB8B-D494-7D46-9D31-D207CCF2FAAF}"/>
              </a:ext>
            </a:extLst>
          </p:cNvPr>
          <p:cNvSpPr txBox="1"/>
          <p:nvPr/>
        </p:nvSpPr>
        <p:spPr>
          <a:xfrm>
            <a:off x="1844368" y="4414099"/>
            <a:ext cx="2954655"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コンピュータ・サイエンス</a:t>
            </a:r>
          </a:p>
        </p:txBody>
      </p:sp>
      <p:sp>
        <p:nvSpPr>
          <p:cNvPr id="14" name="三角形 13">
            <a:extLst>
              <a:ext uri="{FF2B5EF4-FFF2-40B4-BE49-F238E27FC236}">
                <a16:creationId xmlns:a16="http://schemas.microsoft.com/office/drawing/2014/main" id="{0CFABD7A-E2BA-8240-A162-68319D50D558}"/>
              </a:ext>
            </a:extLst>
          </p:cNvPr>
          <p:cNvSpPr/>
          <p:nvPr/>
        </p:nvSpPr>
        <p:spPr>
          <a:xfrm>
            <a:off x="2539490" y="5027051"/>
            <a:ext cx="1620394" cy="552384"/>
          </a:xfrm>
          <a:prstGeom prst="triangle">
            <a:avLst>
              <a:gd name="adj" fmla="val 49797"/>
            </a:avLst>
          </a:prstGeom>
          <a:noFill/>
          <a:ln>
            <a:solidFill>
              <a:schemeClr val="tx2">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19340026-85B2-564B-96A4-67B8C729E235}"/>
              </a:ext>
            </a:extLst>
          </p:cNvPr>
          <p:cNvSpPr txBox="1"/>
          <p:nvPr/>
        </p:nvSpPr>
        <p:spPr>
          <a:xfrm>
            <a:off x="2090368" y="4783431"/>
            <a:ext cx="251863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コミュニケーション（通信）</a:t>
            </a:r>
          </a:p>
        </p:txBody>
      </p:sp>
      <p:sp>
        <p:nvSpPr>
          <p:cNvPr id="12" name="テキスト ボックス 11">
            <a:extLst>
              <a:ext uri="{FF2B5EF4-FFF2-40B4-BE49-F238E27FC236}">
                <a16:creationId xmlns:a16="http://schemas.microsoft.com/office/drawing/2014/main" id="{8FDA517F-72DB-444F-B6E5-653593489489}"/>
              </a:ext>
            </a:extLst>
          </p:cNvPr>
          <p:cNvSpPr txBox="1"/>
          <p:nvPr/>
        </p:nvSpPr>
        <p:spPr>
          <a:xfrm>
            <a:off x="1318037" y="5390755"/>
            <a:ext cx="126188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ハードウェア</a:t>
            </a:r>
          </a:p>
        </p:txBody>
      </p:sp>
      <p:sp>
        <p:nvSpPr>
          <p:cNvPr id="13" name="テキスト ボックス 12">
            <a:extLst>
              <a:ext uri="{FF2B5EF4-FFF2-40B4-BE49-F238E27FC236}">
                <a16:creationId xmlns:a16="http://schemas.microsoft.com/office/drawing/2014/main" id="{917C9959-F9A7-DE4F-9CF0-2A0084F1F597}"/>
              </a:ext>
            </a:extLst>
          </p:cNvPr>
          <p:cNvSpPr txBox="1"/>
          <p:nvPr/>
        </p:nvSpPr>
        <p:spPr>
          <a:xfrm>
            <a:off x="4119452" y="5391871"/>
            <a:ext cx="126188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ソフトウェア</a:t>
            </a:r>
          </a:p>
        </p:txBody>
      </p:sp>
      <p:sp>
        <p:nvSpPr>
          <p:cNvPr id="15" name="テキスト ボックス 14">
            <a:extLst>
              <a:ext uri="{FF2B5EF4-FFF2-40B4-BE49-F238E27FC236}">
                <a16:creationId xmlns:a16="http://schemas.microsoft.com/office/drawing/2014/main" id="{60C53304-152E-CC4B-BD3D-411320A0BD8D}"/>
              </a:ext>
            </a:extLst>
          </p:cNvPr>
          <p:cNvSpPr txBox="1"/>
          <p:nvPr/>
        </p:nvSpPr>
        <p:spPr>
          <a:xfrm>
            <a:off x="2334024" y="3583337"/>
            <a:ext cx="203132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ビジネス・スキル</a:t>
            </a:r>
          </a:p>
        </p:txBody>
      </p:sp>
      <p:sp>
        <p:nvSpPr>
          <p:cNvPr id="16" name="テキスト ボックス 15">
            <a:extLst>
              <a:ext uri="{FF2B5EF4-FFF2-40B4-BE49-F238E27FC236}">
                <a16:creationId xmlns:a16="http://schemas.microsoft.com/office/drawing/2014/main" id="{DDDB8E0C-0D0E-0643-B815-301EB97AF6C5}"/>
              </a:ext>
            </a:extLst>
          </p:cNvPr>
          <p:cNvSpPr txBox="1"/>
          <p:nvPr/>
        </p:nvSpPr>
        <p:spPr>
          <a:xfrm>
            <a:off x="968266" y="3943970"/>
            <a:ext cx="4762842" cy="253916"/>
          </a:xfrm>
          <a:prstGeom prst="rect">
            <a:avLst/>
          </a:prstGeom>
          <a:noFill/>
        </p:spPr>
        <p:txBody>
          <a:bodyPr wrap="none" rtlCol="0">
            <a:spAutoFit/>
          </a:bodyPr>
          <a:lstStyle/>
          <a:p>
            <a:pPr algn="ctr"/>
            <a:r>
              <a:rPr lang="ja-JP" altLang="en-US" sz="1050">
                <a:solidFill>
                  <a:schemeClr val="bg1"/>
                </a:solidFill>
                <a:latin typeface="Meiryo" panose="020B0604030504040204" pitchFamily="34" charset="-128"/>
                <a:ea typeface="Meiryo" panose="020B0604030504040204" pitchFamily="34" charset="-128"/>
              </a:rPr>
              <a:t>語学・ファシリテーション・プレゼンテーション・ロジカルシンキングなど</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B9971123-5FAE-7542-A7AA-ED76E44258D7}"/>
              </a:ext>
            </a:extLst>
          </p:cNvPr>
          <p:cNvSpPr txBox="1"/>
          <p:nvPr/>
        </p:nvSpPr>
        <p:spPr>
          <a:xfrm>
            <a:off x="2527534" y="1902751"/>
            <a:ext cx="156966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ビジネス知識</a:t>
            </a:r>
          </a:p>
        </p:txBody>
      </p:sp>
      <p:sp>
        <p:nvSpPr>
          <p:cNvPr id="18" name="テキスト ボックス 17">
            <a:extLst>
              <a:ext uri="{FF2B5EF4-FFF2-40B4-BE49-F238E27FC236}">
                <a16:creationId xmlns:a16="http://schemas.microsoft.com/office/drawing/2014/main" id="{B55410CD-9834-774C-BCFA-42436250485B}"/>
              </a:ext>
            </a:extLst>
          </p:cNvPr>
          <p:cNvSpPr txBox="1"/>
          <p:nvPr/>
        </p:nvSpPr>
        <p:spPr>
          <a:xfrm>
            <a:off x="1882839" y="2254032"/>
            <a:ext cx="28777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経営・マーケティング・会計など</a:t>
            </a:r>
          </a:p>
        </p:txBody>
      </p:sp>
      <p:sp>
        <p:nvSpPr>
          <p:cNvPr id="20" name="正方形/長方形 19">
            <a:extLst>
              <a:ext uri="{FF2B5EF4-FFF2-40B4-BE49-F238E27FC236}">
                <a16:creationId xmlns:a16="http://schemas.microsoft.com/office/drawing/2014/main" id="{10C02108-97CB-7843-9178-72D8E07AC890}"/>
              </a:ext>
            </a:extLst>
          </p:cNvPr>
          <p:cNvSpPr/>
          <p:nvPr/>
        </p:nvSpPr>
        <p:spPr>
          <a:xfrm>
            <a:off x="946009" y="2581383"/>
            <a:ext cx="1481823" cy="85796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C829928-9492-2043-B0B9-1B69BFE56E64}"/>
              </a:ext>
            </a:extLst>
          </p:cNvPr>
          <p:cNvSpPr/>
          <p:nvPr/>
        </p:nvSpPr>
        <p:spPr>
          <a:xfrm>
            <a:off x="4196897" y="2581383"/>
            <a:ext cx="1481823" cy="85796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7ACB7954-D910-E142-955E-D0696F14CAE4}"/>
              </a:ext>
            </a:extLst>
          </p:cNvPr>
          <p:cNvSpPr/>
          <p:nvPr/>
        </p:nvSpPr>
        <p:spPr>
          <a:xfrm>
            <a:off x="2571453" y="2586732"/>
            <a:ext cx="1481823" cy="85796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7E978ADD-8C4E-2346-B15E-BA698B2FCC06}"/>
              </a:ext>
            </a:extLst>
          </p:cNvPr>
          <p:cNvSpPr txBox="1"/>
          <p:nvPr/>
        </p:nvSpPr>
        <p:spPr>
          <a:xfrm>
            <a:off x="2780521" y="2604075"/>
            <a:ext cx="108234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業界・業種</a:t>
            </a:r>
          </a:p>
        </p:txBody>
      </p:sp>
      <p:sp>
        <p:nvSpPr>
          <p:cNvPr id="28" name="正方形/長方形 27">
            <a:extLst>
              <a:ext uri="{FF2B5EF4-FFF2-40B4-BE49-F238E27FC236}">
                <a16:creationId xmlns:a16="http://schemas.microsoft.com/office/drawing/2014/main" id="{9DF261F1-95C7-F342-944F-813A109B5887}"/>
              </a:ext>
            </a:extLst>
          </p:cNvPr>
          <p:cNvSpPr/>
          <p:nvPr/>
        </p:nvSpPr>
        <p:spPr>
          <a:xfrm>
            <a:off x="2644356"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ECA836C4-DA39-CD4E-BC29-6351C261B7BA}"/>
              </a:ext>
            </a:extLst>
          </p:cNvPr>
          <p:cNvSpPr/>
          <p:nvPr/>
        </p:nvSpPr>
        <p:spPr>
          <a:xfrm>
            <a:off x="3127124"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809AA144-3499-9E4B-9D35-0DF58A45939D}"/>
              </a:ext>
            </a:extLst>
          </p:cNvPr>
          <p:cNvSpPr/>
          <p:nvPr/>
        </p:nvSpPr>
        <p:spPr>
          <a:xfrm>
            <a:off x="3617752"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0F6A62D9-A261-0547-A9A9-6E2395946611}"/>
              </a:ext>
            </a:extLst>
          </p:cNvPr>
          <p:cNvSpPr txBox="1"/>
          <p:nvPr/>
        </p:nvSpPr>
        <p:spPr>
          <a:xfrm>
            <a:off x="2443126" y="2893306"/>
            <a:ext cx="1800493" cy="253916"/>
          </a:xfrm>
          <a:prstGeom prst="rect">
            <a:avLst/>
          </a:prstGeom>
          <a:noFill/>
        </p:spPr>
        <p:txBody>
          <a:bodyPr wrap="none" rtlCol="0">
            <a:spAutoFit/>
          </a:bodyPr>
          <a:lstStyle/>
          <a:p>
            <a:pPr algn="ctr"/>
            <a:r>
              <a:rPr lang="ja-JP" altLang="en-US" sz="1050">
                <a:solidFill>
                  <a:schemeClr val="bg1"/>
                </a:solidFill>
                <a:latin typeface="Meiryo" panose="020B0604030504040204" pitchFamily="34" charset="-128"/>
                <a:ea typeface="Meiryo" panose="020B0604030504040204" pitchFamily="34" charset="-128"/>
              </a:rPr>
              <a:t>業種・業態に特化した業務</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24F004D4-D71D-0C46-85AD-601048A13103}"/>
              </a:ext>
            </a:extLst>
          </p:cNvPr>
          <p:cNvSpPr/>
          <p:nvPr/>
        </p:nvSpPr>
        <p:spPr>
          <a:xfrm>
            <a:off x="1008624"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8F1E16B8-BEFF-6F4D-AF3A-FCAF617B5028}"/>
              </a:ext>
            </a:extLst>
          </p:cNvPr>
          <p:cNvSpPr/>
          <p:nvPr/>
        </p:nvSpPr>
        <p:spPr>
          <a:xfrm>
            <a:off x="1491392"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6128DBBD-FEB3-524E-8CB4-F90E46388E45}"/>
              </a:ext>
            </a:extLst>
          </p:cNvPr>
          <p:cNvSpPr/>
          <p:nvPr/>
        </p:nvSpPr>
        <p:spPr>
          <a:xfrm>
            <a:off x="1982020"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BD5F27D1-2935-414E-9C14-EC2C326EB505}"/>
              </a:ext>
            </a:extLst>
          </p:cNvPr>
          <p:cNvSpPr/>
          <p:nvPr/>
        </p:nvSpPr>
        <p:spPr>
          <a:xfrm>
            <a:off x="4259059"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81E3B56D-497C-3243-B268-C6C571B6BE5B}"/>
              </a:ext>
            </a:extLst>
          </p:cNvPr>
          <p:cNvSpPr/>
          <p:nvPr/>
        </p:nvSpPr>
        <p:spPr>
          <a:xfrm>
            <a:off x="4741827"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135E4911-995E-7342-B46F-5819965F0CAD}"/>
              </a:ext>
            </a:extLst>
          </p:cNvPr>
          <p:cNvSpPr/>
          <p:nvPr/>
        </p:nvSpPr>
        <p:spPr>
          <a:xfrm>
            <a:off x="5232455"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07781AFB-99D9-7447-A1FF-5F7C85366A27}"/>
              </a:ext>
            </a:extLst>
          </p:cNvPr>
          <p:cNvSpPr/>
          <p:nvPr/>
        </p:nvSpPr>
        <p:spPr>
          <a:xfrm>
            <a:off x="1008623" y="3173232"/>
            <a:ext cx="4633697"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6700786D-E638-BA4F-AF90-5CAF02F4F2EE}"/>
              </a:ext>
            </a:extLst>
          </p:cNvPr>
          <p:cNvSpPr txBox="1"/>
          <p:nvPr/>
        </p:nvSpPr>
        <p:spPr>
          <a:xfrm>
            <a:off x="2443121" y="3174138"/>
            <a:ext cx="1800493" cy="253916"/>
          </a:xfrm>
          <a:prstGeom prst="rect">
            <a:avLst/>
          </a:prstGeom>
          <a:noFill/>
        </p:spPr>
        <p:txBody>
          <a:bodyPr wrap="none" rtlCol="0">
            <a:spAutoFit/>
          </a:bodyPr>
          <a:lstStyle/>
          <a:p>
            <a:pPr algn="ctr"/>
            <a:r>
              <a:rPr lang="ja-JP" altLang="en-US" sz="1050">
                <a:solidFill>
                  <a:schemeClr val="bg1"/>
                </a:solidFill>
                <a:latin typeface="Meiryo" panose="020B0604030504040204" pitchFamily="34" charset="-128"/>
                <a:ea typeface="Meiryo" panose="020B0604030504040204" pitchFamily="34" charset="-128"/>
              </a:rPr>
              <a:t>業界・業種に共通した業務</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89B71CF0-E0EF-DB47-ABDB-1766FE9640B3}"/>
              </a:ext>
            </a:extLst>
          </p:cNvPr>
          <p:cNvSpPr txBox="1"/>
          <p:nvPr/>
        </p:nvSpPr>
        <p:spPr>
          <a:xfrm>
            <a:off x="2989199" y="1056547"/>
            <a:ext cx="646331"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教養</a:t>
            </a:r>
          </a:p>
        </p:txBody>
      </p:sp>
      <p:sp>
        <p:nvSpPr>
          <p:cNvPr id="41" name="テキスト ボックス 40">
            <a:extLst>
              <a:ext uri="{FF2B5EF4-FFF2-40B4-BE49-F238E27FC236}">
                <a16:creationId xmlns:a16="http://schemas.microsoft.com/office/drawing/2014/main" id="{1AAF6E3A-86DA-184D-9AC5-08CE754E366D}"/>
              </a:ext>
            </a:extLst>
          </p:cNvPr>
          <p:cNvSpPr txBox="1"/>
          <p:nvPr/>
        </p:nvSpPr>
        <p:spPr>
          <a:xfrm>
            <a:off x="1613541" y="1407828"/>
            <a:ext cx="34163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政治・経済・芸術・哲学などの社会常識</a:t>
            </a:r>
          </a:p>
        </p:txBody>
      </p:sp>
      <p:sp>
        <p:nvSpPr>
          <p:cNvPr id="42" name="正方形/長方形 41">
            <a:extLst>
              <a:ext uri="{FF2B5EF4-FFF2-40B4-BE49-F238E27FC236}">
                <a16:creationId xmlns:a16="http://schemas.microsoft.com/office/drawing/2014/main" id="{E7CDBA79-1AFA-C146-ABB9-261504DF02A4}"/>
              </a:ext>
            </a:extLst>
          </p:cNvPr>
          <p:cNvSpPr/>
          <p:nvPr/>
        </p:nvSpPr>
        <p:spPr>
          <a:xfrm>
            <a:off x="6189304" y="951724"/>
            <a:ext cx="2341292" cy="550925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三角形 45">
            <a:extLst>
              <a:ext uri="{FF2B5EF4-FFF2-40B4-BE49-F238E27FC236}">
                <a16:creationId xmlns:a16="http://schemas.microsoft.com/office/drawing/2014/main" id="{133F116C-B44A-664E-9E5B-A5DA24542A56}"/>
              </a:ext>
            </a:extLst>
          </p:cNvPr>
          <p:cNvSpPr/>
          <p:nvPr/>
        </p:nvSpPr>
        <p:spPr>
          <a:xfrm rot="5400000">
            <a:off x="4389712" y="2753988"/>
            <a:ext cx="5504742" cy="1909227"/>
          </a:xfrm>
          <a:prstGeom prst="triangle">
            <a:avLst/>
          </a:prstGeom>
          <a:solidFill>
            <a:schemeClr val="accent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21845B4B-DB55-224E-9E8F-A887EF5195F9}"/>
              </a:ext>
            </a:extLst>
          </p:cNvPr>
          <p:cNvSpPr txBox="1"/>
          <p:nvPr/>
        </p:nvSpPr>
        <p:spPr>
          <a:xfrm>
            <a:off x="6261038" y="3312790"/>
            <a:ext cx="1569660"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継続的</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アップデート</a:t>
            </a:r>
          </a:p>
        </p:txBody>
      </p:sp>
      <p:sp>
        <p:nvSpPr>
          <p:cNvPr id="48" name="テキスト ボックス 47">
            <a:extLst>
              <a:ext uri="{FF2B5EF4-FFF2-40B4-BE49-F238E27FC236}">
                <a16:creationId xmlns:a16="http://schemas.microsoft.com/office/drawing/2014/main" id="{5F2FEBAC-AE9B-2D43-B096-4E4352B8E5C1}"/>
              </a:ext>
            </a:extLst>
          </p:cNvPr>
          <p:cNvSpPr txBox="1"/>
          <p:nvPr/>
        </p:nvSpPr>
        <p:spPr>
          <a:xfrm>
            <a:off x="6727687" y="1165014"/>
            <a:ext cx="1800493"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蓄積と</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対象範囲の拡張</a:t>
            </a:r>
          </a:p>
        </p:txBody>
      </p:sp>
      <p:pic>
        <p:nvPicPr>
          <p:cNvPr id="49" name="図 48" descr="図形, 円&#10;&#10;自動的に生成された説明">
            <a:extLst>
              <a:ext uri="{FF2B5EF4-FFF2-40B4-BE49-F238E27FC236}">
                <a16:creationId xmlns:a16="http://schemas.microsoft.com/office/drawing/2014/main" id="{9D10E034-9A65-B72C-677F-879505C86C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65751" y="4906206"/>
            <a:ext cx="1986927" cy="1744113"/>
          </a:xfrm>
          <a:prstGeom prst="rect">
            <a:avLst/>
          </a:prstGeom>
        </p:spPr>
      </p:pic>
      <p:pic>
        <p:nvPicPr>
          <p:cNvPr id="50" name="図 49" descr="図形, 円&#10;&#10;自動的に生成された説明">
            <a:extLst>
              <a:ext uri="{FF2B5EF4-FFF2-40B4-BE49-F238E27FC236}">
                <a16:creationId xmlns:a16="http://schemas.microsoft.com/office/drawing/2014/main" id="{77F84D11-97FF-D0E0-8FB3-F38CE983E17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2423" y="586883"/>
            <a:ext cx="1986927" cy="1744113"/>
          </a:xfrm>
          <a:prstGeom prst="rect">
            <a:avLst/>
          </a:prstGeom>
        </p:spPr>
      </p:pic>
      <p:pic>
        <p:nvPicPr>
          <p:cNvPr id="51" name="図 50" descr="図形, 円&#10;&#10;自動的に生成された説明">
            <a:extLst>
              <a:ext uri="{FF2B5EF4-FFF2-40B4-BE49-F238E27FC236}">
                <a16:creationId xmlns:a16="http://schemas.microsoft.com/office/drawing/2014/main" id="{AD6320D1-AC89-AAF3-51BA-531344B651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91002" y="2895946"/>
            <a:ext cx="1986927" cy="1744113"/>
          </a:xfrm>
          <a:prstGeom prst="rect">
            <a:avLst/>
          </a:prstGeom>
        </p:spPr>
      </p:pic>
      <p:grpSp>
        <p:nvGrpSpPr>
          <p:cNvPr id="54" name="グループ化 53">
            <a:extLst>
              <a:ext uri="{FF2B5EF4-FFF2-40B4-BE49-F238E27FC236}">
                <a16:creationId xmlns:a16="http://schemas.microsoft.com/office/drawing/2014/main" id="{A9DE02AB-1588-D16A-B245-95827A0A2B4A}"/>
              </a:ext>
            </a:extLst>
          </p:cNvPr>
          <p:cNvGrpSpPr/>
          <p:nvPr/>
        </p:nvGrpSpPr>
        <p:grpSpPr>
          <a:xfrm>
            <a:off x="193210" y="791954"/>
            <a:ext cx="1986927" cy="1026989"/>
            <a:chOff x="193210" y="791954"/>
            <a:chExt cx="1986927" cy="1026989"/>
          </a:xfrm>
        </p:grpSpPr>
        <p:sp>
          <p:nvSpPr>
            <p:cNvPr id="52" name="雲形吹き出し 51">
              <a:extLst>
                <a:ext uri="{FF2B5EF4-FFF2-40B4-BE49-F238E27FC236}">
                  <a16:creationId xmlns:a16="http://schemas.microsoft.com/office/drawing/2014/main" id="{D04F5103-8063-8F7B-483D-4F9D31F508CD}"/>
                </a:ext>
              </a:extLst>
            </p:cNvPr>
            <p:cNvSpPr/>
            <p:nvPr/>
          </p:nvSpPr>
          <p:spPr>
            <a:xfrm>
              <a:off x="193210" y="791954"/>
              <a:ext cx="1986927" cy="1026989"/>
            </a:xfrm>
            <a:prstGeom prst="cloudCallout">
              <a:avLst>
                <a:gd name="adj1" fmla="val 64678"/>
                <a:gd name="adj2" fmla="val -2905"/>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75153F14-F6FD-704E-0EB8-3179775129BC}"/>
                </a:ext>
              </a:extLst>
            </p:cNvPr>
            <p:cNvSpPr txBox="1"/>
            <p:nvPr/>
          </p:nvSpPr>
          <p:spPr>
            <a:xfrm>
              <a:off x="394671" y="1089737"/>
              <a:ext cx="1723549"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好きとか、興味がある</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しか長続きしない</a:t>
              </a:r>
            </a:p>
          </p:txBody>
        </p:sp>
      </p:grpSp>
    </p:spTree>
    <p:extLst>
      <p:ext uri="{BB962C8B-B14F-4D97-AF65-F5344CB8AC3E}">
        <p14:creationId xmlns:p14="http://schemas.microsoft.com/office/powerpoint/2010/main" val="333196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up)">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right)">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up)">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71738-DA11-09BF-B4A5-21300ADC1445}"/>
            </a:ext>
          </a:extLst>
        </p:cNvPr>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20217A19-26F5-14AB-732B-D82F64D660F8}"/>
              </a:ext>
            </a:extLst>
          </p:cNvPr>
          <p:cNvGrpSpPr/>
          <p:nvPr/>
        </p:nvGrpSpPr>
        <p:grpSpPr>
          <a:xfrm>
            <a:off x="385079" y="1339040"/>
            <a:ext cx="8373841" cy="2531002"/>
            <a:chOff x="385079" y="1339040"/>
            <a:chExt cx="8373841" cy="2531002"/>
          </a:xfrm>
        </p:grpSpPr>
        <p:sp>
          <p:nvSpPr>
            <p:cNvPr id="4" name="正方形/長方形 3">
              <a:extLst>
                <a:ext uri="{FF2B5EF4-FFF2-40B4-BE49-F238E27FC236}">
                  <a16:creationId xmlns:a16="http://schemas.microsoft.com/office/drawing/2014/main" id="{3060C705-30E4-FE4C-D397-75B35021896D}"/>
                </a:ext>
              </a:extLst>
            </p:cNvPr>
            <p:cNvSpPr/>
            <p:nvPr/>
          </p:nvSpPr>
          <p:spPr>
            <a:xfrm>
              <a:off x="385079" y="1339040"/>
              <a:ext cx="8373841" cy="2531002"/>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E4B241DF-3F3C-E1F8-3706-4486655A60E1}"/>
                </a:ext>
              </a:extLst>
            </p:cNvPr>
            <p:cNvSpPr txBox="1"/>
            <p:nvPr/>
          </p:nvSpPr>
          <p:spPr>
            <a:xfrm>
              <a:off x="433510" y="1411632"/>
              <a:ext cx="1568058" cy="369332"/>
            </a:xfrm>
            <a:prstGeom prst="rect">
              <a:avLst/>
            </a:prstGeom>
            <a:noFill/>
          </p:spPr>
          <p:txBody>
            <a:bodyPr wrap="none" rtlCol="0">
              <a:spAutoFit/>
            </a:bodyPr>
            <a:lstStyle/>
            <a:p>
              <a:r>
                <a:rPr kumimoji="1" lang="ja-JP" altLang="en-US" b="1">
                  <a:solidFill>
                    <a:srgbClr val="0432FF"/>
                  </a:solidFill>
                  <a:latin typeface="Meiryo" panose="020B0604030504040204" pitchFamily="34" charset="-128"/>
                  <a:ea typeface="Meiryo" panose="020B0604030504040204" pitchFamily="34" charset="-128"/>
                </a:rPr>
                <a:t>デジタル</a:t>
              </a:r>
              <a:r>
                <a:rPr lang="en-US" altLang="ja-JP" sz="1050" dirty="0">
                  <a:solidFill>
                    <a:srgbClr val="0432FF"/>
                  </a:solidFill>
                  <a:latin typeface="Meiryo" panose="020B0604030504040204" pitchFamily="34" charset="-128"/>
                  <a:ea typeface="Meiryo" panose="020B0604030504040204" pitchFamily="34" charset="-128"/>
                </a:rPr>
                <a:t> Digital</a:t>
              </a:r>
              <a:endParaRPr kumimoji="1" lang="ja-JP" altLang="en-US" sz="1050">
                <a:solidFill>
                  <a:srgbClr val="0432FF"/>
                </a:solidFill>
                <a:latin typeface="Meiryo" panose="020B0604030504040204" pitchFamily="34" charset="-128"/>
                <a:ea typeface="Meiryo" panose="020B0604030504040204" pitchFamily="34" charset="-128"/>
              </a:endParaRPr>
            </a:p>
          </p:txBody>
        </p:sp>
      </p:grpSp>
      <p:grpSp>
        <p:nvGrpSpPr>
          <p:cNvPr id="31" name="グループ化 30">
            <a:extLst>
              <a:ext uri="{FF2B5EF4-FFF2-40B4-BE49-F238E27FC236}">
                <a16:creationId xmlns:a16="http://schemas.microsoft.com/office/drawing/2014/main" id="{D60071FA-CA43-CA9A-9ADF-6553FDA3B35B}"/>
              </a:ext>
            </a:extLst>
          </p:cNvPr>
          <p:cNvGrpSpPr/>
          <p:nvPr/>
        </p:nvGrpSpPr>
        <p:grpSpPr>
          <a:xfrm>
            <a:off x="385079" y="3879580"/>
            <a:ext cx="8373841" cy="2536584"/>
            <a:chOff x="385079" y="3879580"/>
            <a:chExt cx="8373841" cy="2536584"/>
          </a:xfrm>
        </p:grpSpPr>
        <p:sp>
          <p:nvSpPr>
            <p:cNvPr id="3" name="正方形/長方形 2">
              <a:extLst>
                <a:ext uri="{FF2B5EF4-FFF2-40B4-BE49-F238E27FC236}">
                  <a16:creationId xmlns:a16="http://schemas.microsoft.com/office/drawing/2014/main" id="{F07C0D4D-8591-F9A0-41EF-698A1E19251D}"/>
                </a:ext>
              </a:extLst>
            </p:cNvPr>
            <p:cNvSpPr/>
            <p:nvPr/>
          </p:nvSpPr>
          <p:spPr>
            <a:xfrm>
              <a:off x="385079" y="3879580"/>
              <a:ext cx="8373841" cy="2531002"/>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9B788E15-4FB4-E02A-4F2A-D4EB4FE64E9C}"/>
                </a:ext>
              </a:extLst>
            </p:cNvPr>
            <p:cNvSpPr txBox="1"/>
            <p:nvPr/>
          </p:nvSpPr>
          <p:spPr>
            <a:xfrm>
              <a:off x="428612" y="6046832"/>
              <a:ext cx="1680268" cy="369332"/>
            </a:xfrm>
            <a:prstGeom prst="rect">
              <a:avLst/>
            </a:prstGeom>
            <a:noFill/>
          </p:spPr>
          <p:txBody>
            <a:bodyPr wrap="none" rtlCol="0">
              <a:spAutoFit/>
            </a:bodyPr>
            <a:lstStyle/>
            <a:p>
              <a:r>
                <a:rPr kumimoji="1" lang="ja-JP" altLang="en-US" b="1">
                  <a:solidFill>
                    <a:srgbClr val="00B050"/>
                  </a:solidFill>
                  <a:latin typeface="Meiryo" panose="020B0604030504040204" pitchFamily="34" charset="-128"/>
                  <a:ea typeface="Meiryo" panose="020B0604030504040204" pitchFamily="34" charset="-128"/>
                </a:rPr>
                <a:t>アナログ</a:t>
              </a:r>
              <a:r>
                <a:rPr kumimoji="1" lang="en-US" altLang="ja-JP" b="1" dirty="0">
                  <a:solidFill>
                    <a:srgbClr val="00B050"/>
                  </a:solidFill>
                  <a:latin typeface="Meiryo" panose="020B0604030504040204" pitchFamily="34" charset="-128"/>
                  <a:ea typeface="Meiryo" panose="020B0604030504040204" pitchFamily="34" charset="-128"/>
                </a:rPr>
                <a:t> </a:t>
              </a:r>
              <a:r>
                <a:rPr kumimoji="1" lang="en-US" altLang="ja-JP" sz="1050" dirty="0">
                  <a:solidFill>
                    <a:srgbClr val="00B050"/>
                  </a:solidFill>
                  <a:latin typeface="Meiryo" panose="020B0604030504040204" pitchFamily="34" charset="-128"/>
                  <a:ea typeface="Meiryo" panose="020B0604030504040204" pitchFamily="34" charset="-128"/>
                </a:rPr>
                <a:t>Analog</a:t>
              </a:r>
              <a:endParaRPr kumimoji="1" lang="ja-JP" altLang="en-US" sz="1050">
                <a:solidFill>
                  <a:srgbClr val="00B050"/>
                </a:solidFill>
                <a:latin typeface="Meiryo" panose="020B0604030504040204" pitchFamily="34" charset="-128"/>
                <a:ea typeface="Meiryo" panose="020B0604030504040204" pitchFamily="34" charset="-128"/>
              </a:endParaRPr>
            </a:p>
          </p:txBody>
        </p:sp>
      </p:grpSp>
      <p:sp>
        <p:nvSpPr>
          <p:cNvPr id="97" name="正方形/長方形 96">
            <a:extLst>
              <a:ext uri="{FF2B5EF4-FFF2-40B4-BE49-F238E27FC236}">
                <a16:creationId xmlns:a16="http://schemas.microsoft.com/office/drawing/2014/main" id="{A9268DEB-ECB9-B45C-4973-3133921F5DAE}"/>
              </a:ext>
            </a:extLst>
          </p:cNvPr>
          <p:cNvSpPr/>
          <p:nvPr/>
        </p:nvSpPr>
        <p:spPr>
          <a:xfrm>
            <a:off x="3945428" y="3826006"/>
            <a:ext cx="4618199" cy="1763474"/>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a:extLst>
              <a:ext uri="{FF2B5EF4-FFF2-40B4-BE49-F238E27FC236}">
                <a16:creationId xmlns:a16="http://schemas.microsoft.com/office/drawing/2014/main" id="{09CF69CD-123F-B3DD-7D47-C5DB2F3862EC}"/>
              </a:ext>
            </a:extLst>
          </p:cNvPr>
          <p:cNvSpPr/>
          <p:nvPr/>
        </p:nvSpPr>
        <p:spPr>
          <a:xfrm>
            <a:off x="3939491" y="2068458"/>
            <a:ext cx="4618199" cy="1763474"/>
          </a:xfrm>
          <a:prstGeom prst="rect">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16B9E1E-72FB-32A9-0DBA-7F04C09D6026}"/>
              </a:ext>
            </a:extLst>
          </p:cNvPr>
          <p:cNvSpPr>
            <a:spLocks noGrp="1"/>
          </p:cNvSpPr>
          <p:nvPr>
            <p:ph type="title"/>
          </p:nvPr>
        </p:nvSpPr>
        <p:spPr/>
        <p:txBody>
          <a:bodyPr/>
          <a:lstStyle/>
          <a:p>
            <a:r>
              <a:rPr kumimoji="1" lang="ja-JP" altLang="en-US" dirty="0"/>
              <a:t>ソフトウェア化：ソフトウェアで世界を再構築</a:t>
            </a:r>
          </a:p>
        </p:txBody>
      </p:sp>
      <p:sp>
        <p:nvSpPr>
          <p:cNvPr id="56" name="円/楕円 55">
            <a:extLst>
              <a:ext uri="{FF2B5EF4-FFF2-40B4-BE49-F238E27FC236}">
                <a16:creationId xmlns:a16="http://schemas.microsoft.com/office/drawing/2014/main" id="{DBB982F7-8F36-25A0-A7D1-26713D4AA0CF}"/>
              </a:ext>
            </a:extLst>
          </p:cNvPr>
          <p:cNvSpPr/>
          <p:nvPr/>
        </p:nvSpPr>
        <p:spPr>
          <a:xfrm>
            <a:off x="3939531" y="5078907"/>
            <a:ext cx="4618624" cy="974493"/>
          </a:xfrm>
          <a:prstGeom prst="ellipse">
            <a:avLst/>
          </a:prstGeom>
          <a:solidFill>
            <a:schemeClr val="accent3">
              <a:lumMod val="75000"/>
            </a:schemeClr>
          </a:solidFill>
          <a:ln>
            <a:noFill/>
          </a:ln>
          <a:effectLst>
            <a:outerShdw blurRad="157654" dist="133170" dir="5640000" algn="tl" rotWithShape="0">
              <a:prstClr val="black">
                <a:alpha val="86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54DF69E9-AC02-72ED-742C-187ABC4C8886}"/>
              </a:ext>
            </a:extLst>
          </p:cNvPr>
          <p:cNvSpPr txBox="1"/>
          <p:nvPr/>
        </p:nvSpPr>
        <p:spPr>
          <a:xfrm>
            <a:off x="4572000" y="5288785"/>
            <a:ext cx="1573892" cy="615553"/>
          </a:xfrm>
          <a:prstGeom prst="rect">
            <a:avLst/>
          </a:prstGeom>
          <a:noFill/>
        </p:spPr>
        <p:txBody>
          <a:bodyPr wrap="none" rtlCol="0">
            <a:spAutoFit/>
          </a:bodyPr>
          <a:lstStyle/>
          <a:p>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Physical World</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9DA2F9B1-6E51-7EAC-DBEC-42E1F561DBF1}"/>
              </a:ext>
            </a:extLst>
          </p:cNvPr>
          <p:cNvSpPr txBox="1"/>
          <p:nvPr/>
        </p:nvSpPr>
        <p:spPr>
          <a:xfrm>
            <a:off x="6216182" y="5282961"/>
            <a:ext cx="1723549" cy="646331"/>
          </a:xfrm>
          <a:prstGeom prst="rect">
            <a:avLst/>
          </a:prstGeom>
          <a:noFill/>
        </p:spPr>
        <p:txBody>
          <a:bodyPr wrap="none" rtlCol="0">
            <a:spAutoFit/>
          </a:bodyPr>
          <a:lstStyle/>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アナログな</a:t>
            </a:r>
            <a:endParaRPr lang="en-US" altLang="ja-JP" sz="1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物理法則に支配される</a:t>
            </a:r>
            <a:endParaRPr lang="en-US" altLang="ja-JP" sz="1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a:t>
            </a:r>
            <a:endParaRPr kumimoji="1"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28" name="グループ化 27">
            <a:extLst>
              <a:ext uri="{FF2B5EF4-FFF2-40B4-BE49-F238E27FC236}">
                <a16:creationId xmlns:a16="http://schemas.microsoft.com/office/drawing/2014/main" id="{F6550BA8-A3AD-8ACD-8F42-D787755193E4}"/>
              </a:ext>
            </a:extLst>
          </p:cNvPr>
          <p:cNvGrpSpPr/>
          <p:nvPr/>
        </p:nvGrpSpPr>
        <p:grpSpPr>
          <a:xfrm>
            <a:off x="3939531" y="3327296"/>
            <a:ext cx="4618624" cy="974493"/>
            <a:chOff x="3939531" y="3327296"/>
            <a:chExt cx="4618624" cy="974493"/>
          </a:xfrm>
        </p:grpSpPr>
        <p:sp>
          <p:nvSpPr>
            <p:cNvPr id="57" name="円/楕円 56">
              <a:extLst>
                <a:ext uri="{FF2B5EF4-FFF2-40B4-BE49-F238E27FC236}">
                  <a16:creationId xmlns:a16="http://schemas.microsoft.com/office/drawing/2014/main" id="{8493EE69-FF91-AC36-885E-B777B53BA522}"/>
                </a:ext>
              </a:extLst>
            </p:cNvPr>
            <p:cNvSpPr/>
            <p:nvPr/>
          </p:nvSpPr>
          <p:spPr>
            <a:xfrm>
              <a:off x="3939531" y="3327296"/>
              <a:ext cx="4618624" cy="974493"/>
            </a:xfrm>
            <a:prstGeom prst="ellipse">
              <a:avLst/>
            </a:prstGeom>
            <a:solidFill>
              <a:schemeClr val="accent2"/>
            </a:solidFill>
            <a:ln>
              <a:noFill/>
            </a:ln>
            <a:effectLst>
              <a:outerShdw blurRad="157654" dist="133170" dir="5640000" algn="tl" rotWithShape="0">
                <a:prstClr val="black">
                  <a:alpha val="86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EF473C4A-20F7-4E96-B5D7-F663151D1C57}"/>
                </a:ext>
              </a:extLst>
            </p:cNvPr>
            <p:cNvSpPr txBox="1"/>
            <p:nvPr/>
          </p:nvSpPr>
          <p:spPr>
            <a:xfrm>
              <a:off x="4572000" y="3523300"/>
              <a:ext cx="1980029" cy="646331"/>
            </a:xfrm>
            <a:prstGeom prst="rect">
              <a:avLst/>
            </a:prstGeom>
            <a:noFill/>
          </p:spPr>
          <p:txBody>
            <a:bodyPr wrap="none" rtlCol="0">
              <a:spAutoFit/>
            </a:bodyPr>
            <a:lstStyle/>
            <a:p>
              <a:r>
                <a:rPr lang="ja-JP" altLang="en-US"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デジタルツイン</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Twin</a:t>
              </a:r>
            </a:p>
          </p:txBody>
        </p:sp>
        <p:sp>
          <p:nvSpPr>
            <p:cNvPr id="63" name="テキスト ボックス 62">
              <a:extLst>
                <a:ext uri="{FF2B5EF4-FFF2-40B4-BE49-F238E27FC236}">
                  <a16:creationId xmlns:a16="http://schemas.microsoft.com/office/drawing/2014/main" id="{1381BFD4-AAD8-4CD5-F89C-9158FE81D594}"/>
                </a:ext>
              </a:extLst>
            </p:cNvPr>
            <p:cNvSpPr txBox="1"/>
            <p:nvPr/>
          </p:nvSpPr>
          <p:spPr>
            <a:xfrm>
              <a:off x="6523959" y="3523300"/>
              <a:ext cx="1415772" cy="646331"/>
            </a:xfrm>
            <a:prstGeom prst="rect">
              <a:avLst/>
            </a:prstGeom>
            <a:noFill/>
          </p:spPr>
          <p:txBody>
            <a:bodyPr wrap="none" rtlCol="0">
              <a:spAutoFit/>
            </a:bodyPr>
            <a:lstStyle/>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リアル／現実世界</a:t>
              </a:r>
              <a:endParaRPr lang="en-US" altLang="ja-JP" sz="1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を忠実に再現した</a:t>
              </a:r>
              <a:endParaRPr lang="en-US" altLang="ja-JP" sz="1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デジタルコピー</a:t>
              </a:r>
              <a:endParaRPr kumimoji="1"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29" name="グループ化 28">
            <a:extLst>
              <a:ext uri="{FF2B5EF4-FFF2-40B4-BE49-F238E27FC236}">
                <a16:creationId xmlns:a16="http://schemas.microsoft.com/office/drawing/2014/main" id="{E52F4174-4F1E-C930-D217-444D1042CC77}"/>
              </a:ext>
            </a:extLst>
          </p:cNvPr>
          <p:cNvGrpSpPr/>
          <p:nvPr/>
        </p:nvGrpSpPr>
        <p:grpSpPr>
          <a:xfrm>
            <a:off x="3939531" y="1575685"/>
            <a:ext cx="4618624" cy="974493"/>
            <a:chOff x="3939531" y="1575685"/>
            <a:chExt cx="4618624" cy="974493"/>
          </a:xfrm>
        </p:grpSpPr>
        <p:sp>
          <p:nvSpPr>
            <p:cNvPr id="58" name="円/楕円 57">
              <a:extLst>
                <a:ext uri="{FF2B5EF4-FFF2-40B4-BE49-F238E27FC236}">
                  <a16:creationId xmlns:a16="http://schemas.microsoft.com/office/drawing/2014/main" id="{927FDED3-3BCB-B4CB-7904-5C19565F8DF6}"/>
                </a:ext>
              </a:extLst>
            </p:cNvPr>
            <p:cNvSpPr/>
            <p:nvPr/>
          </p:nvSpPr>
          <p:spPr>
            <a:xfrm>
              <a:off x="3939531" y="1575685"/>
              <a:ext cx="4618624" cy="974493"/>
            </a:xfrm>
            <a:prstGeom prst="ellipse">
              <a:avLst/>
            </a:prstGeom>
            <a:solidFill>
              <a:srgbClr val="0070C0"/>
            </a:solidFill>
            <a:ln>
              <a:noFill/>
            </a:ln>
            <a:effectLst>
              <a:outerShdw blurRad="157654" dist="133170" dir="5640000" algn="tl" rotWithShape="0">
                <a:prstClr val="black">
                  <a:alpha val="86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テキスト ボックス 63">
              <a:extLst>
                <a:ext uri="{FF2B5EF4-FFF2-40B4-BE49-F238E27FC236}">
                  <a16:creationId xmlns:a16="http://schemas.microsoft.com/office/drawing/2014/main" id="{82EDBD9B-4AF8-E9FD-4705-3A742B1F5766}"/>
                </a:ext>
              </a:extLst>
            </p:cNvPr>
            <p:cNvSpPr txBox="1"/>
            <p:nvPr/>
          </p:nvSpPr>
          <p:spPr>
            <a:xfrm>
              <a:off x="4572000" y="1755326"/>
              <a:ext cx="1467068" cy="615553"/>
            </a:xfrm>
            <a:prstGeom prst="rect">
              <a:avLst/>
            </a:prstGeom>
            <a:noFill/>
          </p:spPr>
          <p:txBody>
            <a:bodyPr wrap="none" rtlCol="0">
              <a:spAutoFit/>
            </a:bodyPr>
            <a:lstStyle/>
            <a:p>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仮想世界</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Virtual</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World</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F08E6A48-C93C-6772-DF88-FE0C955E2EE1}"/>
                </a:ext>
              </a:extLst>
            </p:cNvPr>
            <p:cNvSpPr txBox="1"/>
            <p:nvPr/>
          </p:nvSpPr>
          <p:spPr>
            <a:xfrm>
              <a:off x="6837173" y="1774601"/>
              <a:ext cx="1107996" cy="646331"/>
            </a:xfrm>
            <a:prstGeom prst="rect">
              <a:avLst/>
            </a:prstGeom>
            <a:noFill/>
          </p:spPr>
          <p:txBody>
            <a:bodyPr wrap="none" rtlCol="0">
              <a:spAutoFit/>
            </a:bodyPr>
            <a:lstStyle/>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デジタルで</a:t>
              </a:r>
              <a:endParaRPr lang="en-US" altLang="ja-JP" sz="1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最適化された</a:t>
              </a:r>
              <a:endParaRPr lang="en-US" altLang="ja-JP" sz="1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仮想世界</a:t>
              </a:r>
              <a:endParaRPr kumimoji="1"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66" name="グループ化 65">
            <a:extLst>
              <a:ext uri="{FF2B5EF4-FFF2-40B4-BE49-F238E27FC236}">
                <a16:creationId xmlns:a16="http://schemas.microsoft.com/office/drawing/2014/main" id="{FA8927C8-AAF2-E574-C682-FDE569EAF734}"/>
              </a:ext>
            </a:extLst>
          </p:cNvPr>
          <p:cNvGrpSpPr/>
          <p:nvPr/>
        </p:nvGrpSpPr>
        <p:grpSpPr>
          <a:xfrm>
            <a:off x="3957345" y="1097622"/>
            <a:ext cx="3654235" cy="356358"/>
            <a:chOff x="1535413" y="1129949"/>
            <a:chExt cx="3654235" cy="356358"/>
          </a:xfrm>
        </p:grpSpPr>
        <p:sp>
          <p:nvSpPr>
            <p:cNvPr id="67" name="四角形吹き出し 66">
              <a:extLst>
                <a:ext uri="{FF2B5EF4-FFF2-40B4-BE49-F238E27FC236}">
                  <a16:creationId xmlns:a16="http://schemas.microsoft.com/office/drawing/2014/main" id="{F2D57418-ED1F-B2D3-3477-BDED90956CE8}"/>
                </a:ext>
              </a:extLst>
            </p:cNvPr>
            <p:cNvSpPr/>
            <p:nvPr/>
          </p:nvSpPr>
          <p:spPr>
            <a:xfrm>
              <a:off x="1535413" y="1129949"/>
              <a:ext cx="3654235" cy="356358"/>
            </a:xfrm>
            <a:prstGeom prst="wedgeRectCallout">
              <a:avLst>
                <a:gd name="adj1" fmla="val -14731"/>
                <a:gd name="adj2" fmla="val 129723"/>
              </a:avLst>
            </a:prstGeom>
            <a:solidFill>
              <a:schemeClr val="tx2"/>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テキスト ボックス 67">
              <a:extLst>
                <a:ext uri="{FF2B5EF4-FFF2-40B4-BE49-F238E27FC236}">
                  <a16:creationId xmlns:a16="http://schemas.microsoft.com/office/drawing/2014/main" id="{52D37D14-B22C-9826-1756-F81BE4186BBD}"/>
                </a:ext>
              </a:extLst>
            </p:cNvPr>
            <p:cNvSpPr txBox="1"/>
            <p:nvPr/>
          </p:nvSpPr>
          <p:spPr>
            <a:xfrm>
              <a:off x="1638661" y="1167780"/>
              <a:ext cx="3447739" cy="307777"/>
            </a:xfrm>
            <a:prstGeom prst="rect">
              <a:avLst/>
            </a:prstGeom>
            <a:noFill/>
            <a:ln>
              <a:noFill/>
            </a:ln>
          </p:spPr>
          <p:txBody>
            <a:bodyPr wrap="non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Virtual〜</a:t>
              </a:r>
              <a:r>
                <a:rPr kumimoji="1" lang="ja-JP" altLang="en-US" sz="1400">
                  <a:solidFill>
                    <a:schemeClr val="bg1"/>
                  </a:solidFill>
                  <a:latin typeface="Meiryo" panose="020B0604030504040204" pitchFamily="34" charset="-128"/>
                  <a:ea typeface="Meiryo" panose="020B0604030504040204" pitchFamily="34" charset="-128"/>
                </a:rPr>
                <a:t>：本物ではないが本物と同じ</a:t>
              </a:r>
              <a:r>
                <a:rPr kumimoji="1" lang="en-US" altLang="ja-JP" sz="1400" dirty="0">
                  <a:solidFill>
                    <a:schemeClr val="bg1"/>
                  </a:solidFill>
                  <a:latin typeface="Meiryo" panose="020B0604030504040204" pitchFamily="34" charset="-128"/>
                  <a:ea typeface="Meiryo" panose="020B0604030504040204" pitchFamily="34" charset="-128"/>
                </a:rPr>
                <a:t>〜</a:t>
              </a:r>
            </a:p>
          </p:txBody>
        </p:sp>
      </p:grpSp>
      <p:sp>
        <p:nvSpPr>
          <p:cNvPr id="114" name="上矢印 113">
            <a:extLst>
              <a:ext uri="{FF2B5EF4-FFF2-40B4-BE49-F238E27FC236}">
                <a16:creationId xmlns:a16="http://schemas.microsoft.com/office/drawing/2014/main" id="{12644196-E8F0-16FE-BB59-3799504B6BDD}"/>
              </a:ext>
            </a:extLst>
          </p:cNvPr>
          <p:cNvSpPr/>
          <p:nvPr/>
        </p:nvSpPr>
        <p:spPr>
          <a:xfrm>
            <a:off x="3981263" y="2330644"/>
            <a:ext cx="195425" cy="1426129"/>
          </a:xfrm>
          <a:prstGeom prst="upArrow">
            <a:avLst/>
          </a:prstGeom>
          <a:solidFill>
            <a:srgbClr val="FFFFFF">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上矢印 114">
            <a:extLst>
              <a:ext uri="{FF2B5EF4-FFF2-40B4-BE49-F238E27FC236}">
                <a16:creationId xmlns:a16="http://schemas.microsoft.com/office/drawing/2014/main" id="{4532D34A-1316-B5EB-71BA-89C32F3A3862}"/>
              </a:ext>
            </a:extLst>
          </p:cNvPr>
          <p:cNvSpPr/>
          <p:nvPr/>
        </p:nvSpPr>
        <p:spPr>
          <a:xfrm>
            <a:off x="3988165" y="4088192"/>
            <a:ext cx="195425" cy="1426129"/>
          </a:xfrm>
          <a:prstGeom prst="upArrow">
            <a:avLst/>
          </a:prstGeom>
          <a:solidFill>
            <a:srgbClr val="FFFFFF">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上矢印 115">
            <a:extLst>
              <a:ext uri="{FF2B5EF4-FFF2-40B4-BE49-F238E27FC236}">
                <a16:creationId xmlns:a16="http://schemas.microsoft.com/office/drawing/2014/main" id="{4FC43875-A63D-085A-B819-A8CADE0BA16B}"/>
              </a:ext>
            </a:extLst>
          </p:cNvPr>
          <p:cNvSpPr/>
          <p:nvPr/>
        </p:nvSpPr>
        <p:spPr>
          <a:xfrm>
            <a:off x="8303509" y="2338562"/>
            <a:ext cx="195425" cy="1426129"/>
          </a:xfrm>
          <a:prstGeom prst="upArrow">
            <a:avLst/>
          </a:prstGeom>
          <a:solidFill>
            <a:srgbClr val="FFFFFF">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矢印 116">
            <a:extLst>
              <a:ext uri="{FF2B5EF4-FFF2-40B4-BE49-F238E27FC236}">
                <a16:creationId xmlns:a16="http://schemas.microsoft.com/office/drawing/2014/main" id="{A28BD536-8593-D1DB-CF2D-8EFF77E8D187}"/>
              </a:ext>
            </a:extLst>
          </p:cNvPr>
          <p:cNvSpPr/>
          <p:nvPr/>
        </p:nvSpPr>
        <p:spPr>
          <a:xfrm>
            <a:off x="8310411" y="4096110"/>
            <a:ext cx="195425" cy="1426129"/>
          </a:xfrm>
          <a:prstGeom prst="upArrow">
            <a:avLst/>
          </a:prstGeom>
          <a:solidFill>
            <a:srgbClr val="FFFFFF">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3" name="グループ化 32">
            <a:extLst>
              <a:ext uri="{FF2B5EF4-FFF2-40B4-BE49-F238E27FC236}">
                <a16:creationId xmlns:a16="http://schemas.microsoft.com/office/drawing/2014/main" id="{30B9442C-AE33-FC41-B86E-FAD55E3DC932}"/>
              </a:ext>
            </a:extLst>
          </p:cNvPr>
          <p:cNvGrpSpPr/>
          <p:nvPr/>
        </p:nvGrpSpPr>
        <p:grpSpPr>
          <a:xfrm>
            <a:off x="600036" y="1718345"/>
            <a:ext cx="2892313" cy="1195275"/>
            <a:chOff x="600036" y="1718345"/>
            <a:chExt cx="2892313" cy="1195275"/>
          </a:xfrm>
        </p:grpSpPr>
        <p:pic>
          <p:nvPicPr>
            <p:cNvPr id="83" name="図 82">
              <a:extLst>
                <a:ext uri="{FF2B5EF4-FFF2-40B4-BE49-F238E27FC236}">
                  <a16:creationId xmlns:a16="http://schemas.microsoft.com/office/drawing/2014/main" id="{2305DC42-7AA1-408C-2AE5-2C37ED05C44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0036" y="1943285"/>
              <a:ext cx="970335" cy="970335"/>
            </a:xfrm>
            <a:prstGeom prst="rect">
              <a:avLst/>
            </a:prstGeom>
          </p:spPr>
        </p:pic>
        <p:sp>
          <p:nvSpPr>
            <p:cNvPr id="84" name="円/楕円 83">
              <a:extLst>
                <a:ext uri="{FF2B5EF4-FFF2-40B4-BE49-F238E27FC236}">
                  <a16:creationId xmlns:a16="http://schemas.microsoft.com/office/drawing/2014/main" id="{ACF95B7D-D79E-1312-CEAB-F749FFA5944F}"/>
                </a:ext>
              </a:extLst>
            </p:cNvPr>
            <p:cNvSpPr/>
            <p:nvPr/>
          </p:nvSpPr>
          <p:spPr>
            <a:xfrm>
              <a:off x="1696452" y="2145094"/>
              <a:ext cx="847302" cy="5667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91" name="テキスト ボックス 90">
              <a:extLst>
                <a:ext uri="{FF2B5EF4-FFF2-40B4-BE49-F238E27FC236}">
                  <a16:creationId xmlns:a16="http://schemas.microsoft.com/office/drawing/2014/main" id="{7A3EB8BC-1B81-3005-5777-F16EEA71102D}"/>
                </a:ext>
              </a:extLst>
            </p:cNvPr>
            <p:cNvSpPr txBox="1"/>
            <p:nvPr/>
          </p:nvSpPr>
          <p:spPr>
            <a:xfrm>
              <a:off x="679786" y="1807529"/>
              <a:ext cx="697627" cy="246221"/>
            </a:xfrm>
            <a:prstGeom prst="rect">
              <a:avLst/>
            </a:prstGeom>
            <a:noFill/>
          </p:spPr>
          <p:txBody>
            <a:bodyPr wrap="none" rtlCol="0">
              <a:spAutoFit/>
            </a:bodyPr>
            <a:lstStyle/>
            <a:p>
              <a:pPr algn="ctr"/>
              <a:r>
                <a:rPr kumimoji="1" lang="ja-JP" altLang="en-US" sz="1000">
                  <a:latin typeface="Meiryo" panose="020B0604030504040204" pitchFamily="34" charset="-128"/>
                  <a:ea typeface="Meiryo" panose="020B0604030504040204" pitchFamily="34" charset="-128"/>
                </a:rPr>
                <a:t>クラウド</a:t>
              </a:r>
            </a:p>
          </p:txBody>
        </p:sp>
        <p:sp>
          <p:nvSpPr>
            <p:cNvPr id="92" name="テキスト ボックス 91">
              <a:extLst>
                <a:ext uri="{FF2B5EF4-FFF2-40B4-BE49-F238E27FC236}">
                  <a16:creationId xmlns:a16="http://schemas.microsoft.com/office/drawing/2014/main" id="{5FA52095-EED6-A323-F192-10652F93EE77}"/>
                </a:ext>
              </a:extLst>
            </p:cNvPr>
            <p:cNvSpPr txBox="1"/>
            <p:nvPr/>
          </p:nvSpPr>
          <p:spPr>
            <a:xfrm>
              <a:off x="1560512" y="1807529"/>
              <a:ext cx="1107996" cy="230832"/>
            </a:xfrm>
            <a:prstGeom prst="rect">
              <a:avLst/>
            </a:prstGeom>
            <a:noFill/>
          </p:spPr>
          <p:txBody>
            <a:bodyPr wrap="none" rtlCol="0">
              <a:spAutoFit/>
            </a:bodyPr>
            <a:lstStyle/>
            <a:p>
              <a:pPr algn="ctr"/>
              <a:r>
                <a:rPr kumimoji="1" lang="ja-JP" altLang="en-US" sz="900">
                  <a:latin typeface="Meiryo" panose="020B0604030504040204" pitchFamily="34" charset="-128"/>
                  <a:ea typeface="Meiryo" panose="020B0604030504040204" pitchFamily="34" charset="-128"/>
                </a:rPr>
                <a:t>カーシェアリング</a:t>
              </a:r>
            </a:p>
          </p:txBody>
        </p:sp>
        <p:pic>
          <p:nvPicPr>
            <p:cNvPr id="93" name="図 92">
              <a:extLst>
                <a:ext uri="{FF2B5EF4-FFF2-40B4-BE49-F238E27FC236}">
                  <a16:creationId xmlns:a16="http://schemas.microsoft.com/office/drawing/2014/main" id="{63B0A20E-5DE4-C563-0312-8F460EC4D51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38380" y="2018453"/>
              <a:ext cx="853969" cy="853969"/>
            </a:xfrm>
            <a:prstGeom prst="rect">
              <a:avLst/>
            </a:prstGeom>
          </p:spPr>
        </p:pic>
        <p:sp>
          <p:nvSpPr>
            <p:cNvPr id="94" name="テキスト ボックス 93">
              <a:extLst>
                <a:ext uri="{FF2B5EF4-FFF2-40B4-BE49-F238E27FC236}">
                  <a16:creationId xmlns:a16="http://schemas.microsoft.com/office/drawing/2014/main" id="{CEF9FC4E-5151-34A1-C43A-72CEE1F7CAEF}"/>
                </a:ext>
              </a:extLst>
            </p:cNvPr>
            <p:cNvSpPr txBox="1"/>
            <p:nvPr/>
          </p:nvSpPr>
          <p:spPr>
            <a:xfrm>
              <a:off x="2654793" y="1718345"/>
              <a:ext cx="825867" cy="400110"/>
            </a:xfrm>
            <a:prstGeom prst="rect">
              <a:avLst/>
            </a:prstGeom>
            <a:noFill/>
          </p:spPr>
          <p:txBody>
            <a:bodyPr wrap="none" rtlCol="0">
              <a:spAutoFit/>
            </a:bodyPr>
            <a:lstStyle/>
            <a:p>
              <a:pPr algn="ctr"/>
              <a:r>
                <a:rPr lang="ja-JP" altLang="en-US" sz="1000">
                  <a:latin typeface="Meiryo" panose="020B0604030504040204" pitchFamily="34" charset="-128"/>
                  <a:ea typeface="Meiryo" panose="020B0604030504040204" pitchFamily="34" charset="-128"/>
                </a:rPr>
                <a:t>オンライン</a:t>
              </a:r>
              <a:endParaRPr lang="en-US" altLang="ja-JP" sz="1000" dirty="0">
                <a:latin typeface="Meiryo" panose="020B0604030504040204" pitchFamily="34" charset="-128"/>
                <a:ea typeface="Meiryo" panose="020B0604030504040204" pitchFamily="34" charset="-128"/>
              </a:endParaRPr>
            </a:p>
            <a:p>
              <a:pPr algn="ctr"/>
              <a:r>
                <a:rPr lang="ja-JP" altLang="en-US" sz="1000">
                  <a:latin typeface="Meiryo" panose="020B0604030504040204" pitchFamily="34" charset="-128"/>
                  <a:ea typeface="Meiryo" panose="020B0604030504040204" pitchFamily="34" charset="-128"/>
                </a:rPr>
                <a:t>ショップ</a:t>
              </a:r>
              <a:endParaRPr kumimoji="1" lang="ja-JP" altLang="en-US" sz="1000">
                <a:latin typeface="Meiryo" panose="020B0604030504040204" pitchFamily="34" charset="-128"/>
                <a:ea typeface="Meiryo" panose="020B0604030504040204" pitchFamily="34" charset="-128"/>
              </a:endParaRPr>
            </a:p>
          </p:txBody>
        </p:sp>
        <p:pic>
          <p:nvPicPr>
            <p:cNvPr id="74" name="図 73">
              <a:extLst>
                <a:ext uri="{FF2B5EF4-FFF2-40B4-BE49-F238E27FC236}">
                  <a16:creationId xmlns:a16="http://schemas.microsoft.com/office/drawing/2014/main" id="{3C9C104D-5C97-A227-4CDC-336D06530AA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8296" y="2006904"/>
              <a:ext cx="407724" cy="407724"/>
            </a:xfrm>
            <a:prstGeom prst="rect">
              <a:avLst/>
            </a:prstGeom>
          </p:spPr>
        </p:pic>
        <p:pic>
          <p:nvPicPr>
            <p:cNvPr id="75" name="図 74">
              <a:extLst>
                <a:ext uri="{FF2B5EF4-FFF2-40B4-BE49-F238E27FC236}">
                  <a16:creationId xmlns:a16="http://schemas.microsoft.com/office/drawing/2014/main" id="{4F7C61B3-0DA0-810D-A566-22A9DF1C545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90029" y="2202466"/>
              <a:ext cx="431599" cy="431599"/>
            </a:xfrm>
            <a:prstGeom prst="rect">
              <a:avLst/>
            </a:prstGeom>
          </p:spPr>
        </p:pic>
        <p:pic>
          <p:nvPicPr>
            <p:cNvPr id="76" name="図 75">
              <a:extLst>
                <a:ext uri="{FF2B5EF4-FFF2-40B4-BE49-F238E27FC236}">
                  <a16:creationId xmlns:a16="http://schemas.microsoft.com/office/drawing/2014/main" id="{67277022-9B3B-B655-D23D-E7B1D5DBA693}"/>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189496" y="2474551"/>
              <a:ext cx="356614" cy="356614"/>
            </a:xfrm>
            <a:prstGeom prst="rect">
              <a:avLst/>
            </a:prstGeom>
          </p:spPr>
        </p:pic>
        <p:pic>
          <p:nvPicPr>
            <p:cNvPr id="77" name="図 76">
              <a:extLst>
                <a:ext uri="{FF2B5EF4-FFF2-40B4-BE49-F238E27FC236}">
                  <a16:creationId xmlns:a16="http://schemas.microsoft.com/office/drawing/2014/main" id="{BA72F9A6-A782-565E-11CE-FCDA57B0A561}"/>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692316" y="2527750"/>
              <a:ext cx="309749" cy="309749"/>
            </a:xfrm>
            <a:prstGeom prst="rect">
              <a:avLst/>
            </a:prstGeom>
          </p:spPr>
        </p:pic>
        <p:pic>
          <p:nvPicPr>
            <p:cNvPr id="78" name="図 77">
              <a:extLst>
                <a:ext uri="{FF2B5EF4-FFF2-40B4-BE49-F238E27FC236}">
                  <a16:creationId xmlns:a16="http://schemas.microsoft.com/office/drawing/2014/main" id="{C7361E7D-635C-875D-C497-D0C4CE473738}"/>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933442" y="2480548"/>
              <a:ext cx="356616" cy="356616"/>
            </a:xfrm>
            <a:prstGeom prst="rect">
              <a:avLst/>
            </a:prstGeom>
          </p:spPr>
        </p:pic>
        <p:pic>
          <p:nvPicPr>
            <p:cNvPr id="73" name="図 72">
              <a:extLst>
                <a:ext uri="{FF2B5EF4-FFF2-40B4-BE49-F238E27FC236}">
                  <a16:creationId xmlns:a16="http://schemas.microsoft.com/office/drawing/2014/main" id="{4A639425-6254-515D-CBDB-D59F38B2322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14511" y="2202467"/>
              <a:ext cx="431599" cy="431599"/>
            </a:xfrm>
            <a:prstGeom prst="rect">
              <a:avLst/>
            </a:prstGeom>
          </p:spPr>
        </p:pic>
      </p:grpSp>
      <p:grpSp>
        <p:nvGrpSpPr>
          <p:cNvPr id="32" name="グループ化 31">
            <a:extLst>
              <a:ext uri="{FF2B5EF4-FFF2-40B4-BE49-F238E27FC236}">
                <a16:creationId xmlns:a16="http://schemas.microsoft.com/office/drawing/2014/main" id="{E5459C20-E61F-F28F-077A-47453A2FDDA5}"/>
              </a:ext>
            </a:extLst>
          </p:cNvPr>
          <p:cNvGrpSpPr/>
          <p:nvPr/>
        </p:nvGrpSpPr>
        <p:grpSpPr>
          <a:xfrm>
            <a:off x="685093" y="4990142"/>
            <a:ext cx="2788854" cy="1042734"/>
            <a:chOff x="685093" y="4990142"/>
            <a:chExt cx="2788854" cy="1042734"/>
          </a:xfrm>
        </p:grpSpPr>
        <p:pic>
          <p:nvPicPr>
            <p:cNvPr id="70" name="図 69">
              <a:extLst>
                <a:ext uri="{FF2B5EF4-FFF2-40B4-BE49-F238E27FC236}">
                  <a16:creationId xmlns:a16="http://schemas.microsoft.com/office/drawing/2014/main" id="{A82E6DE2-8E57-B171-0B60-4BE3D5DE96D3}"/>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9563" y="5278167"/>
              <a:ext cx="335257" cy="335257"/>
            </a:xfrm>
            <a:prstGeom prst="rect">
              <a:avLst/>
            </a:prstGeom>
          </p:spPr>
        </p:pic>
        <p:pic>
          <p:nvPicPr>
            <p:cNvPr id="71" name="図 70">
              <a:extLst>
                <a:ext uri="{FF2B5EF4-FFF2-40B4-BE49-F238E27FC236}">
                  <a16:creationId xmlns:a16="http://schemas.microsoft.com/office/drawing/2014/main" id="{2DFF4122-89A6-2E93-AF6B-C624ECD2899A}"/>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577" y="5009916"/>
              <a:ext cx="335257" cy="335257"/>
            </a:xfrm>
            <a:prstGeom prst="rect">
              <a:avLst/>
            </a:prstGeom>
          </p:spPr>
        </p:pic>
        <p:pic>
          <p:nvPicPr>
            <p:cNvPr id="72" name="図 71">
              <a:extLst>
                <a:ext uri="{FF2B5EF4-FFF2-40B4-BE49-F238E27FC236}">
                  <a16:creationId xmlns:a16="http://schemas.microsoft.com/office/drawing/2014/main" id="{1D96BAF1-4C0F-C24A-0A9A-69303245C69A}"/>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2728" y="5287216"/>
              <a:ext cx="335257" cy="335257"/>
            </a:xfrm>
            <a:prstGeom prst="rect">
              <a:avLst/>
            </a:prstGeom>
          </p:spPr>
        </p:pic>
        <p:sp>
          <p:nvSpPr>
            <p:cNvPr id="80" name="テキスト ボックス 79">
              <a:extLst>
                <a:ext uri="{FF2B5EF4-FFF2-40B4-BE49-F238E27FC236}">
                  <a16:creationId xmlns:a16="http://schemas.microsoft.com/office/drawing/2014/main" id="{131D501D-254E-A95A-5AAC-F0508045118A}"/>
                </a:ext>
              </a:extLst>
            </p:cNvPr>
            <p:cNvSpPr txBox="1"/>
            <p:nvPr/>
          </p:nvSpPr>
          <p:spPr>
            <a:xfrm>
              <a:off x="685093" y="5630989"/>
              <a:ext cx="800219" cy="369332"/>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自社所有</a:t>
              </a:r>
              <a:endParaRPr kumimoji="1" lang="en-US" altLang="ja-JP" sz="1000" dirty="0">
                <a:latin typeface="Meiryo" panose="020B0604030504040204" pitchFamily="34" charset="-128"/>
                <a:ea typeface="Meiryo" panose="020B0604030504040204" pitchFamily="34" charset="-128"/>
              </a:endParaRPr>
            </a:p>
            <a:p>
              <a:pPr algn="ctr"/>
              <a:r>
                <a:rPr kumimoji="1" lang="ja-JP" altLang="en-US" sz="800" dirty="0">
                  <a:latin typeface="Meiryo" panose="020B0604030504040204" pitchFamily="34" charset="-128"/>
                  <a:ea typeface="Meiryo" panose="020B0604030504040204" pitchFamily="34" charset="-128"/>
                </a:rPr>
                <a:t>コンピュータ</a:t>
              </a:r>
            </a:p>
          </p:txBody>
        </p:sp>
        <p:sp>
          <p:nvSpPr>
            <p:cNvPr id="81" name="テキスト ボックス 80">
              <a:extLst>
                <a:ext uri="{FF2B5EF4-FFF2-40B4-BE49-F238E27FC236}">
                  <a16:creationId xmlns:a16="http://schemas.microsoft.com/office/drawing/2014/main" id="{948C2533-9C6E-018B-3F2F-497168C52D7C}"/>
                </a:ext>
              </a:extLst>
            </p:cNvPr>
            <p:cNvSpPr txBox="1"/>
            <p:nvPr/>
          </p:nvSpPr>
          <p:spPr>
            <a:xfrm>
              <a:off x="1767002" y="5632766"/>
              <a:ext cx="697627" cy="400110"/>
            </a:xfrm>
            <a:prstGeom prst="rect">
              <a:avLst/>
            </a:prstGeom>
            <a:noFill/>
          </p:spPr>
          <p:txBody>
            <a:bodyPr wrap="none" rtlCol="0">
              <a:spAutoFit/>
            </a:bodyPr>
            <a:lstStyle/>
            <a:p>
              <a:pPr algn="ctr"/>
              <a:r>
                <a:rPr kumimoji="1" lang="ja-JP" altLang="en-US" sz="1000">
                  <a:latin typeface="Meiryo" panose="020B0604030504040204" pitchFamily="34" charset="-128"/>
                  <a:ea typeface="Meiryo" panose="020B0604030504040204" pitchFamily="34" charset="-128"/>
                </a:rPr>
                <a:t>個人所有</a:t>
              </a:r>
              <a:endParaRPr kumimoji="1" lang="en-US" altLang="ja-JP" sz="1000" dirty="0">
                <a:latin typeface="Meiryo" panose="020B0604030504040204" pitchFamily="34" charset="-128"/>
                <a:ea typeface="Meiryo" panose="020B0604030504040204" pitchFamily="34" charset="-128"/>
              </a:endParaRPr>
            </a:p>
            <a:p>
              <a:pPr algn="ctr"/>
              <a:r>
                <a:rPr kumimoji="1" lang="ja-JP" altLang="en-US" sz="1000">
                  <a:latin typeface="Meiryo" panose="020B0604030504040204" pitchFamily="34" charset="-128"/>
                  <a:ea typeface="Meiryo" panose="020B0604030504040204" pitchFamily="34" charset="-128"/>
                </a:rPr>
                <a:t>自家用車</a:t>
              </a:r>
            </a:p>
          </p:txBody>
        </p:sp>
        <p:pic>
          <p:nvPicPr>
            <p:cNvPr id="82" name="図 81">
              <a:extLst>
                <a:ext uri="{FF2B5EF4-FFF2-40B4-BE49-F238E27FC236}">
                  <a16:creationId xmlns:a16="http://schemas.microsoft.com/office/drawing/2014/main" id="{5D182EFA-3F90-63F5-AD35-332EB8F9A4AB}"/>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50721" y="5013810"/>
              <a:ext cx="632367" cy="632367"/>
            </a:xfrm>
            <a:prstGeom prst="rect">
              <a:avLst/>
            </a:prstGeom>
          </p:spPr>
        </p:pic>
        <p:sp>
          <p:nvSpPr>
            <p:cNvPr id="79" name="テキスト ボックス 78">
              <a:extLst>
                <a:ext uri="{FF2B5EF4-FFF2-40B4-BE49-F238E27FC236}">
                  <a16:creationId xmlns:a16="http://schemas.microsoft.com/office/drawing/2014/main" id="{6F44B3EA-92A2-3C39-982A-9CB539DBDDC0}"/>
                </a:ext>
              </a:extLst>
            </p:cNvPr>
            <p:cNvSpPr txBox="1"/>
            <p:nvPr/>
          </p:nvSpPr>
          <p:spPr>
            <a:xfrm>
              <a:off x="2648080" y="5677115"/>
              <a:ext cx="825867" cy="246221"/>
            </a:xfrm>
            <a:prstGeom prst="rect">
              <a:avLst/>
            </a:prstGeom>
            <a:noFill/>
          </p:spPr>
          <p:txBody>
            <a:bodyPr wrap="none" rtlCol="0">
              <a:spAutoFit/>
            </a:bodyPr>
            <a:lstStyle/>
            <a:p>
              <a:pPr algn="ctr"/>
              <a:r>
                <a:rPr kumimoji="1" lang="ja-JP" altLang="en-US" sz="1000">
                  <a:latin typeface="Meiryo" panose="020B0604030504040204" pitchFamily="34" charset="-128"/>
                  <a:ea typeface="Meiryo" panose="020B0604030504040204" pitchFamily="34" charset="-128"/>
                </a:rPr>
                <a:t>実際の店舗</a:t>
              </a:r>
            </a:p>
          </p:txBody>
        </p:sp>
        <p:grpSp>
          <p:nvGrpSpPr>
            <p:cNvPr id="12" name="グループ化 11">
              <a:extLst>
                <a:ext uri="{FF2B5EF4-FFF2-40B4-BE49-F238E27FC236}">
                  <a16:creationId xmlns:a16="http://schemas.microsoft.com/office/drawing/2014/main" id="{4277116A-CEB2-6634-63DA-69549EF00E28}"/>
                </a:ext>
              </a:extLst>
            </p:cNvPr>
            <p:cNvGrpSpPr/>
            <p:nvPr/>
          </p:nvGrpSpPr>
          <p:grpSpPr>
            <a:xfrm>
              <a:off x="1583015" y="4990142"/>
              <a:ext cx="1062991" cy="716447"/>
              <a:chOff x="1555881" y="5376968"/>
              <a:chExt cx="1062991" cy="716447"/>
            </a:xfrm>
          </p:grpSpPr>
          <p:pic>
            <p:nvPicPr>
              <p:cNvPr id="6" name="図 5">
                <a:extLst>
                  <a:ext uri="{FF2B5EF4-FFF2-40B4-BE49-F238E27FC236}">
                    <a16:creationId xmlns:a16="http://schemas.microsoft.com/office/drawing/2014/main" id="{BFA5912D-4B2A-8D18-A98F-CBE38CB65F1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97013" y="5376968"/>
                <a:ext cx="407724" cy="407724"/>
              </a:xfrm>
              <a:prstGeom prst="rect">
                <a:avLst/>
              </a:prstGeom>
            </p:spPr>
          </p:pic>
          <p:pic>
            <p:nvPicPr>
              <p:cNvPr id="7" name="図 6">
                <a:extLst>
                  <a:ext uri="{FF2B5EF4-FFF2-40B4-BE49-F238E27FC236}">
                    <a16:creationId xmlns:a16="http://schemas.microsoft.com/office/drawing/2014/main" id="{A59D3CA6-C95E-3099-2B8F-F4867CE4627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08561" y="5661816"/>
                <a:ext cx="431599" cy="431599"/>
              </a:xfrm>
              <a:prstGeom prst="rect">
                <a:avLst/>
              </a:prstGeom>
            </p:spPr>
          </p:pic>
          <p:pic>
            <p:nvPicPr>
              <p:cNvPr id="8" name="図 7">
                <a:extLst>
                  <a:ext uri="{FF2B5EF4-FFF2-40B4-BE49-F238E27FC236}">
                    <a16:creationId xmlns:a16="http://schemas.microsoft.com/office/drawing/2014/main" id="{8790DA59-830F-935F-A623-53DDB896EEA0}"/>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302633" y="5693365"/>
                <a:ext cx="316239" cy="316239"/>
              </a:xfrm>
              <a:prstGeom prst="rect">
                <a:avLst/>
              </a:prstGeom>
            </p:spPr>
          </p:pic>
          <p:pic>
            <p:nvPicPr>
              <p:cNvPr id="9" name="図 8">
                <a:extLst>
                  <a:ext uri="{FF2B5EF4-FFF2-40B4-BE49-F238E27FC236}">
                    <a16:creationId xmlns:a16="http://schemas.microsoft.com/office/drawing/2014/main" id="{A6994F77-DC35-040B-D933-60AA697F2452}"/>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555881" y="5734924"/>
                <a:ext cx="274680" cy="274680"/>
              </a:xfrm>
              <a:prstGeom prst="rect">
                <a:avLst/>
              </a:prstGeom>
            </p:spPr>
          </p:pic>
          <p:pic>
            <p:nvPicPr>
              <p:cNvPr id="10" name="図 9">
                <a:extLst>
                  <a:ext uri="{FF2B5EF4-FFF2-40B4-BE49-F238E27FC236}">
                    <a16:creationId xmlns:a16="http://schemas.microsoft.com/office/drawing/2014/main" id="{2F444A13-A5C4-99B6-80AB-1C3000A8532D}"/>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698658" y="5408515"/>
                <a:ext cx="316241" cy="316241"/>
              </a:xfrm>
              <a:prstGeom prst="rect">
                <a:avLst/>
              </a:prstGeom>
            </p:spPr>
          </p:pic>
          <p:pic>
            <p:nvPicPr>
              <p:cNvPr id="11" name="図 10">
                <a:extLst>
                  <a:ext uri="{FF2B5EF4-FFF2-40B4-BE49-F238E27FC236}">
                    <a16:creationId xmlns:a16="http://schemas.microsoft.com/office/drawing/2014/main" id="{0C141F80-4AF0-BF95-2943-334E086DE53F}"/>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35491" y="5670439"/>
                <a:ext cx="399102" cy="399102"/>
              </a:xfrm>
              <a:prstGeom prst="rect">
                <a:avLst/>
              </a:prstGeom>
            </p:spPr>
          </p:pic>
        </p:grpSp>
      </p:grpSp>
      <p:grpSp>
        <p:nvGrpSpPr>
          <p:cNvPr id="24" name="グループ化 23">
            <a:extLst>
              <a:ext uri="{FF2B5EF4-FFF2-40B4-BE49-F238E27FC236}">
                <a16:creationId xmlns:a16="http://schemas.microsoft.com/office/drawing/2014/main" id="{F9BFA013-6A1D-2046-47A9-3DB378F7DBEB}"/>
              </a:ext>
            </a:extLst>
          </p:cNvPr>
          <p:cNvGrpSpPr/>
          <p:nvPr/>
        </p:nvGrpSpPr>
        <p:grpSpPr>
          <a:xfrm>
            <a:off x="4124195" y="4439842"/>
            <a:ext cx="4248790" cy="583281"/>
            <a:chOff x="4124195" y="4439842"/>
            <a:chExt cx="4248790" cy="583281"/>
          </a:xfrm>
        </p:grpSpPr>
        <p:sp>
          <p:nvSpPr>
            <p:cNvPr id="14" name="テキスト ボックス 13">
              <a:extLst>
                <a:ext uri="{FF2B5EF4-FFF2-40B4-BE49-F238E27FC236}">
                  <a16:creationId xmlns:a16="http://schemas.microsoft.com/office/drawing/2014/main" id="{790DE4A5-0D72-3EB4-0DD1-F627730F35C5}"/>
                </a:ext>
              </a:extLst>
            </p:cNvPr>
            <p:cNvSpPr txBox="1"/>
            <p:nvPr/>
          </p:nvSpPr>
          <p:spPr>
            <a:xfrm>
              <a:off x="5400118" y="4439842"/>
              <a:ext cx="1720271" cy="369332"/>
            </a:xfrm>
            <a:prstGeom prst="rect">
              <a:avLst/>
            </a:prstGeom>
            <a:noFill/>
          </p:spPr>
          <p:txBody>
            <a:bodyPr wrap="square">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デジタル化</a:t>
              </a:r>
              <a:endParaRPr lang="ja-JP" altLang="en-US" b="1"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414540C5-15AB-1682-F992-29FDA507C583}"/>
                </a:ext>
              </a:extLst>
            </p:cNvPr>
            <p:cNvSpPr txBox="1"/>
            <p:nvPr/>
          </p:nvSpPr>
          <p:spPr>
            <a:xfrm>
              <a:off x="4124195" y="4769207"/>
              <a:ext cx="4248790" cy="253916"/>
            </a:xfrm>
            <a:prstGeom prst="rect">
              <a:avLst/>
            </a:prstGeom>
            <a:noFill/>
          </p:spPr>
          <p:txBody>
            <a:bodyPr wrap="square">
              <a:spAutoFit/>
            </a:bodyPr>
            <a:lstStyle/>
            <a:p>
              <a:pPr algn="ctr"/>
              <a:r>
                <a:rPr lang="ja-JP" altLang="en-US" sz="1050">
                  <a:solidFill>
                    <a:schemeClr val="bg1"/>
                  </a:solidFill>
                  <a:latin typeface="Meiryo" panose="020B0604030504040204" pitchFamily="34" charset="-128"/>
                  <a:ea typeface="Meiryo" panose="020B0604030504040204" pitchFamily="34" charset="-128"/>
                </a:rPr>
                <a:t>現実世界のアナログなものごとやできごとをデジタルに変換する</a:t>
              </a:r>
              <a:endParaRPr lang="ja-JP" altLang="en-US" sz="1050" dirty="0">
                <a:solidFill>
                  <a:schemeClr val="bg1"/>
                </a:solidFill>
                <a:latin typeface="Meiryo" panose="020B0604030504040204" pitchFamily="34" charset="-128"/>
                <a:ea typeface="Meiryo" panose="020B0604030504040204" pitchFamily="34" charset="-128"/>
              </a:endParaRPr>
            </a:p>
          </p:txBody>
        </p:sp>
      </p:grpSp>
      <p:grpSp>
        <p:nvGrpSpPr>
          <p:cNvPr id="25" name="グループ化 24">
            <a:extLst>
              <a:ext uri="{FF2B5EF4-FFF2-40B4-BE49-F238E27FC236}">
                <a16:creationId xmlns:a16="http://schemas.microsoft.com/office/drawing/2014/main" id="{EC6AD9B5-FA62-E543-234F-9E223284971C}"/>
              </a:ext>
            </a:extLst>
          </p:cNvPr>
          <p:cNvGrpSpPr/>
          <p:nvPr/>
        </p:nvGrpSpPr>
        <p:grpSpPr>
          <a:xfrm>
            <a:off x="4085877" y="2660533"/>
            <a:ext cx="4310803" cy="689259"/>
            <a:chOff x="4085877" y="2660533"/>
            <a:chExt cx="4310803" cy="689259"/>
          </a:xfrm>
        </p:grpSpPr>
        <p:sp>
          <p:nvSpPr>
            <p:cNvPr id="16" name="テキスト ボックス 15">
              <a:extLst>
                <a:ext uri="{FF2B5EF4-FFF2-40B4-BE49-F238E27FC236}">
                  <a16:creationId xmlns:a16="http://schemas.microsoft.com/office/drawing/2014/main" id="{2C198BB2-8D1E-8B84-2619-BBA20CEDC827}"/>
                </a:ext>
              </a:extLst>
            </p:cNvPr>
            <p:cNvSpPr txBox="1"/>
            <p:nvPr/>
          </p:nvSpPr>
          <p:spPr>
            <a:xfrm>
              <a:off x="5271409" y="2660533"/>
              <a:ext cx="1951184" cy="338554"/>
            </a:xfrm>
            <a:prstGeom prst="rect">
              <a:avLst/>
            </a:prstGeom>
            <a:noFill/>
          </p:spPr>
          <p:txBody>
            <a:bodyPr wrap="square">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ソフトウェア化</a:t>
              </a:r>
              <a:endParaRPr lang="ja-JP" altLang="en-US" sz="800" b="1" dirty="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9DB953-0199-7E11-CD6D-32A07DBE77A0}"/>
                </a:ext>
              </a:extLst>
            </p:cNvPr>
            <p:cNvSpPr txBox="1"/>
            <p:nvPr/>
          </p:nvSpPr>
          <p:spPr>
            <a:xfrm>
              <a:off x="4085877" y="2934294"/>
              <a:ext cx="4310803" cy="415498"/>
            </a:xfrm>
            <a:prstGeom prst="rect">
              <a:avLst/>
            </a:prstGeom>
            <a:noFill/>
          </p:spPr>
          <p:txBody>
            <a:bodyPr wrap="square">
              <a:spAutoFit/>
            </a:bodyPr>
            <a:lstStyle>
              <a:defPPr>
                <a:defRPr lang="ja-JP"/>
              </a:defPPr>
              <a:lvl1pPr algn="ctr">
                <a:defRPr sz="1050">
                  <a:solidFill>
                    <a:schemeClr val="bg1"/>
                  </a:solidFill>
                  <a:latin typeface="Meiryo" panose="020B0604030504040204" pitchFamily="34" charset="-128"/>
                  <a:ea typeface="Meiryo" panose="020B0604030504040204" pitchFamily="34" charset="-128"/>
                </a:defRPr>
              </a:lvl1pPr>
            </a:lstStyle>
            <a:p>
              <a:r>
                <a:rPr lang="ja-JP" altLang="en-US"/>
                <a:t>デジタル化されたものごとやできごとを再構成・最適化して</a:t>
              </a:r>
              <a:br>
                <a:rPr lang="en-US" altLang="ja-JP" dirty="0"/>
              </a:br>
              <a:r>
                <a:rPr lang="ja-JP" altLang="en-US"/>
                <a:t>実質的な価値を生みだす</a:t>
              </a:r>
              <a:endParaRPr lang="ja-JP" altLang="en-US" dirty="0"/>
            </a:p>
          </p:txBody>
        </p:sp>
      </p:grpSp>
      <p:grpSp>
        <p:nvGrpSpPr>
          <p:cNvPr id="34" name="グループ化 33">
            <a:extLst>
              <a:ext uri="{FF2B5EF4-FFF2-40B4-BE49-F238E27FC236}">
                <a16:creationId xmlns:a16="http://schemas.microsoft.com/office/drawing/2014/main" id="{5AC7C6A7-0344-0DD1-1E42-2276628AB65B}"/>
              </a:ext>
            </a:extLst>
          </p:cNvPr>
          <p:cNvGrpSpPr/>
          <p:nvPr/>
        </p:nvGrpSpPr>
        <p:grpSpPr>
          <a:xfrm>
            <a:off x="798697" y="2892188"/>
            <a:ext cx="2556264" cy="1991200"/>
            <a:chOff x="798697" y="2892188"/>
            <a:chExt cx="2556264" cy="1991200"/>
          </a:xfrm>
        </p:grpSpPr>
        <p:sp>
          <p:nvSpPr>
            <p:cNvPr id="20" name="上下矢印 19">
              <a:extLst>
                <a:ext uri="{FF2B5EF4-FFF2-40B4-BE49-F238E27FC236}">
                  <a16:creationId xmlns:a16="http://schemas.microsoft.com/office/drawing/2014/main" id="{1489D4DB-7DE1-979D-5B7F-2E4A7230747A}"/>
                </a:ext>
              </a:extLst>
            </p:cNvPr>
            <p:cNvSpPr/>
            <p:nvPr/>
          </p:nvSpPr>
          <p:spPr>
            <a:xfrm>
              <a:off x="798697" y="2896742"/>
              <a:ext cx="568062" cy="1986646"/>
            </a:xfrm>
            <a:prstGeom prst="upDownArrow">
              <a:avLst/>
            </a:prstGeom>
            <a:gradFill>
              <a:gsLst>
                <a:gs pos="0">
                  <a:srgbClr val="0070C0"/>
                </a:gs>
                <a:gs pos="38000">
                  <a:schemeClr val="tx2">
                    <a:lumMod val="60000"/>
                    <a:lumOff val="40000"/>
                  </a:schemeClr>
                </a:gs>
                <a:gs pos="62000">
                  <a:schemeClr val="accent3"/>
                </a:gs>
                <a:gs pos="100000">
                  <a:schemeClr val="accent3">
                    <a:lumMod val="50000"/>
                  </a:schemeClr>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上下矢印 21">
              <a:extLst>
                <a:ext uri="{FF2B5EF4-FFF2-40B4-BE49-F238E27FC236}">
                  <a16:creationId xmlns:a16="http://schemas.microsoft.com/office/drawing/2014/main" id="{048C7EDC-D726-B0ED-F717-F8ABF5EA24F7}"/>
                </a:ext>
              </a:extLst>
            </p:cNvPr>
            <p:cNvSpPr/>
            <p:nvPr/>
          </p:nvSpPr>
          <p:spPr>
            <a:xfrm>
              <a:off x="1831784" y="2896742"/>
              <a:ext cx="568062" cy="1986646"/>
            </a:xfrm>
            <a:prstGeom prst="upDownArrow">
              <a:avLst/>
            </a:prstGeom>
            <a:gradFill>
              <a:gsLst>
                <a:gs pos="0">
                  <a:srgbClr val="0070C0"/>
                </a:gs>
                <a:gs pos="38000">
                  <a:schemeClr val="tx2">
                    <a:lumMod val="60000"/>
                    <a:lumOff val="40000"/>
                  </a:schemeClr>
                </a:gs>
                <a:gs pos="62000">
                  <a:schemeClr val="accent3"/>
                </a:gs>
                <a:gs pos="100000">
                  <a:schemeClr val="accent3">
                    <a:lumMod val="50000"/>
                  </a:schemeClr>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上下矢印 22">
              <a:extLst>
                <a:ext uri="{FF2B5EF4-FFF2-40B4-BE49-F238E27FC236}">
                  <a16:creationId xmlns:a16="http://schemas.microsoft.com/office/drawing/2014/main" id="{8796D6B1-5C63-1E37-5D5F-577DD910FF64}"/>
                </a:ext>
              </a:extLst>
            </p:cNvPr>
            <p:cNvSpPr/>
            <p:nvPr/>
          </p:nvSpPr>
          <p:spPr>
            <a:xfrm>
              <a:off x="2786899" y="2892188"/>
              <a:ext cx="568062" cy="1986646"/>
            </a:xfrm>
            <a:prstGeom prst="upDownArrow">
              <a:avLst/>
            </a:prstGeom>
            <a:gradFill>
              <a:gsLst>
                <a:gs pos="0">
                  <a:srgbClr val="0070C0"/>
                </a:gs>
                <a:gs pos="38000">
                  <a:schemeClr val="tx2">
                    <a:lumMod val="60000"/>
                    <a:lumOff val="40000"/>
                  </a:schemeClr>
                </a:gs>
                <a:gs pos="62000">
                  <a:schemeClr val="accent3"/>
                </a:gs>
                <a:gs pos="100000">
                  <a:schemeClr val="accent3">
                    <a:lumMod val="50000"/>
                  </a:schemeClr>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21972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down)">
                                      <p:cBhvr>
                                        <p:cTn id="7" dur="500"/>
                                        <p:tgtEl>
                                          <p:spTgt spid="115"/>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down)">
                                      <p:cBhvr>
                                        <p:cTn id="13" dur="500"/>
                                        <p:tgtEl>
                                          <p:spTgt spid="9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wipe(down)">
                                      <p:cBhvr>
                                        <p:cTn id="16" dur="500"/>
                                        <p:tgtEl>
                                          <p:spTgt spid="117"/>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wipe(down)">
                                      <p:cBhvr>
                                        <p:cTn id="27" dur="500"/>
                                        <p:tgtEl>
                                          <p:spTgt spid="114"/>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6"/>
                                        </p:tgtEl>
                                        <p:attrNameLst>
                                          <p:attrName>style.visibility</p:attrName>
                                        </p:attrNameLst>
                                      </p:cBhvr>
                                      <p:to>
                                        <p:strVal val="visible"/>
                                      </p:to>
                                    </p:set>
                                    <p:animEffect transition="in" filter="wipe(down)">
                                      <p:cBhvr>
                                        <p:cTn id="33" dur="500"/>
                                        <p:tgtEl>
                                          <p:spTgt spid="11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wipe(down)">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par>
                                <p:cTn id="43" presetID="12" presetClass="entr" presetSubtype="4"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p:tgtEl>
                                          <p:spTgt spid="30"/>
                                        </p:tgtEl>
                                        <p:attrNameLst>
                                          <p:attrName>ppt_y</p:attrName>
                                        </p:attrNameLst>
                                      </p:cBhvr>
                                      <p:tavLst>
                                        <p:tav tm="0">
                                          <p:val>
                                            <p:strVal val="#ppt_y+#ppt_h*1.125000"/>
                                          </p:val>
                                        </p:tav>
                                        <p:tav tm="100000">
                                          <p:val>
                                            <p:strVal val="#ppt_y"/>
                                          </p:val>
                                        </p:tav>
                                      </p:tavLst>
                                    </p:anim>
                                    <p:animEffect transition="in" filter="wipe(up)">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down)">
                                      <p:cBhvr>
                                        <p:cTn id="51" dur="500"/>
                                        <p:tgtEl>
                                          <p:spTgt spid="6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par>
                                <p:cTn id="59" presetID="53"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p:cTn id="61" dur="500" fill="hold"/>
                                        <p:tgtEl>
                                          <p:spTgt spid="33"/>
                                        </p:tgtEl>
                                        <p:attrNameLst>
                                          <p:attrName>ppt_w</p:attrName>
                                        </p:attrNameLst>
                                      </p:cBhvr>
                                      <p:tavLst>
                                        <p:tav tm="0">
                                          <p:val>
                                            <p:fltVal val="0"/>
                                          </p:val>
                                        </p:tav>
                                        <p:tav tm="100000">
                                          <p:val>
                                            <p:strVal val="#ppt_w"/>
                                          </p:val>
                                        </p:tav>
                                      </p:tavLst>
                                    </p:anim>
                                    <p:anim calcmode="lin" valueType="num">
                                      <p:cBhvr>
                                        <p:cTn id="62" dur="500" fill="hold"/>
                                        <p:tgtEl>
                                          <p:spTgt spid="33"/>
                                        </p:tgtEl>
                                        <p:attrNameLst>
                                          <p:attrName>ppt_h</p:attrName>
                                        </p:attrNameLst>
                                      </p:cBhvr>
                                      <p:tavLst>
                                        <p:tav tm="0">
                                          <p:val>
                                            <p:fltVal val="0"/>
                                          </p:val>
                                        </p:tav>
                                        <p:tav tm="100000">
                                          <p:val>
                                            <p:strVal val="#ppt_h"/>
                                          </p:val>
                                        </p:tav>
                                      </p:tavLst>
                                    </p:anim>
                                    <p:animEffect transition="in" filter="fade">
                                      <p:cBhvr>
                                        <p:cTn id="63" dur="500"/>
                                        <p:tgtEl>
                                          <p:spTgt spid="33"/>
                                        </p:tgtEl>
                                      </p:cBhvr>
                                    </p:animEffect>
                                  </p:childTnLst>
                                </p:cTn>
                              </p:par>
                              <p:par>
                                <p:cTn id="64" presetID="16" presetClass="entr" presetSubtype="42"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arn(outHorizontal)">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6" grpId="0" animBg="1"/>
      <p:bldP spid="114" grpId="0" animBg="1"/>
      <p:bldP spid="115" grpId="0" animBg="1"/>
      <p:bldP spid="116" grpId="0" animBg="1"/>
      <p:bldP spid="117"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43B8CD-C57C-30B0-653A-5D602F8F3D04}"/>
              </a:ext>
            </a:extLst>
          </p:cNvPr>
          <p:cNvSpPr>
            <a:spLocks noGrp="1"/>
          </p:cNvSpPr>
          <p:nvPr>
            <p:ph type="title"/>
          </p:nvPr>
        </p:nvSpPr>
        <p:spPr/>
        <p:txBody>
          <a:bodyPr/>
          <a:lstStyle/>
          <a:p>
            <a:r>
              <a:rPr kumimoji="1" lang="ja-JP" altLang="en-US"/>
              <a:t>深く掘れば、広くなる</a:t>
            </a:r>
            <a:r>
              <a:rPr lang="ja-JP" altLang="en-US"/>
              <a:t>？</a:t>
            </a:r>
            <a:endParaRPr kumimoji="1" lang="ja-JP" altLang="en-US"/>
          </a:p>
        </p:txBody>
      </p:sp>
      <p:grpSp>
        <p:nvGrpSpPr>
          <p:cNvPr id="8" name="グループ化 7">
            <a:extLst>
              <a:ext uri="{FF2B5EF4-FFF2-40B4-BE49-F238E27FC236}">
                <a16:creationId xmlns:a16="http://schemas.microsoft.com/office/drawing/2014/main" id="{F62212CF-A3C8-0B6F-7B46-BEED8421B95C}"/>
              </a:ext>
            </a:extLst>
          </p:cNvPr>
          <p:cNvGrpSpPr/>
          <p:nvPr/>
        </p:nvGrpSpPr>
        <p:grpSpPr>
          <a:xfrm>
            <a:off x="1609554" y="1932890"/>
            <a:ext cx="1719175" cy="2489383"/>
            <a:chOff x="1609554" y="1932890"/>
            <a:chExt cx="1719175" cy="2489383"/>
          </a:xfrm>
        </p:grpSpPr>
        <p:sp>
          <p:nvSpPr>
            <p:cNvPr id="5" name="三角形 4">
              <a:extLst>
                <a:ext uri="{FF2B5EF4-FFF2-40B4-BE49-F238E27FC236}">
                  <a16:creationId xmlns:a16="http://schemas.microsoft.com/office/drawing/2014/main" id="{4A8FFF3B-5AC4-859D-32B3-9DEBE0FD3488}"/>
                </a:ext>
              </a:extLst>
            </p:cNvPr>
            <p:cNvSpPr/>
            <p:nvPr/>
          </p:nvSpPr>
          <p:spPr>
            <a:xfrm rot="10800000">
              <a:off x="1609554" y="3518567"/>
              <a:ext cx="1475872" cy="903706"/>
            </a:xfrm>
            <a:prstGeom prst="triangle">
              <a:avLst/>
            </a:prstGeom>
            <a:gradFill>
              <a:gsLst>
                <a:gs pos="32000">
                  <a:srgbClr val="984807"/>
                </a:gs>
                <a:gs pos="100000">
                  <a:schemeClr val="accent6">
                    <a:lumMod val="20000"/>
                    <a:lumOff val="80000"/>
                  </a:schemeClr>
                </a:gs>
              </a:gsLst>
              <a:lin ang="540000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 name="円/楕円 3">
              <a:extLst>
                <a:ext uri="{FF2B5EF4-FFF2-40B4-BE49-F238E27FC236}">
                  <a16:creationId xmlns:a16="http://schemas.microsoft.com/office/drawing/2014/main" id="{A4A7CA8C-64B1-F099-1CF1-D659245C1CDE}"/>
                </a:ext>
              </a:extLst>
            </p:cNvPr>
            <p:cNvSpPr/>
            <p:nvPr/>
          </p:nvSpPr>
          <p:spPr>
            <a:xfrm>
              <a:off x="1609558" y="3181683"/>
              <a:ext cx="1475874" cy="604253"/>
            </a:xfrm>
            <a:prstGeom prst="ellipse">
              <a:avLst/>
            </a:prstGeom>
            <a:gradFill>
              <a:gsLst>
                <a:gs pos="0">
                  <a:schemeClr val="bg2"/>
                </a:gs>
                <a:gs pos="73000">
                  <a:schemeClr val="bg2">
                    <a:lumMod val="75000"/>
                  </a:schemeClr>
                </a:gs>
                <a:gs pos="81000">
                  <a:schemeClr val="bg2">
                    <a:lumMod val="75000"/>
                  </a:schemeClr>
                </a:gs>
                <a:gs pos="99000">
                  <a:schemeClr val="bg2">
                    <a:lumMod val="5000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a:extLst>
                <a:ext uri="{FF2B5EF4-FFF2-40B4-BE49-F238E27FC236}">
                  <a16:creationId xmlns:a16="http://schemas.microsoft.com/office/drawing/2014/main" id="{AE187322-B9E8-A3F0-98B6-F4E1F746C5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2856" y="1932890"/>
              <a:ext cx="1475873" cy="1929246"/>
            </a:xfrm>
            <a:prstGeom prst="rect">
              <a:avLst/>
            </a:prstGeom>
          </p:spPr>
        </p:pic>
      </p:grpSp>
      <p:grpSp>
        <p:nvGrpSpPr>
          <p:cNvPr id="9" name="グループ化 8">
            <a:extLst>
              <a:ext uri="{FF2B5EF4-FFF2-40B4-BE49-F238E27FC236}">
                <a16:creationId xmlns:a16="http://schemas.microsoft.com/office/drawing/2014/main" id="{68B8377A-C939-4F00-E742-BE550F33C559}"/>
              </a:ext>
            </a:extLst>
          </p:cNvPr>
          <p:cNvGrpSpPr/>
          <p:nvPr/>
        </p:nvGrpSpPr>
        <p:grpSpPr>
          <a:xfrm>
            <a:off x="4898184" y="1932890"/>
            <a:ext cx="3427667" cy="3986828"/>
            <a:chOff x="4898184" y="1932890"/>
            <a:chExt cx="3427667" cy="3986828"/>
          </a:xfrm>
        </p:grpSpPr>
        <p:sp>
          <p:nvSpPr>
            <p:cNvPr id="6" name="三角形 5">
              <a:extLst>
                <a:ext uri="{FF2B5EF4-FFF2-40B4-BE49-F238E27FC236}">
                  <a16:creationId xmlns:a16="http://schemas.microsoft.com/office/drawing/2014/main" id="{3F35ABBC-9CAB-B82F-1AA1-BBCE9D065293}"/>
                </a:ext>
              </a:extLst>
            </p:cNvPr>
            <p:cNvSpPr/>
            <p:nvPr/>
          </p:nvSpPr>
          <p:spPr>
            <a:xfrm rot="10800000">
              <a:off x="4898184" y="3413103"/>
              <a:ext cx="3427653" cy="2506615"/>
            </a:xfrm>
            <a:prstGeom prst="triangle">
              <a:avLst/>
            </a:prstGeom>
            <a:gradFill>
              <a:gsLst>
                <a:gs pos="32000">
                  <a:srgbClr val="984807"/>
                </a:gs>
                <a:gs pos="100000">
                  <a:schemeClr val="accent6">
                    <a:lumMod val="20000"/>
                    <a:lumOff val="80000"/>
                  </a:schemeClr>
                </a:gs>
              </a:gsLst>
              <a:lin ang="540000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0FF5EFBE-CE3F-CB53-FC49-8246E318EEDF}"/>
                </a:ext>
              </a:extLst>
            </p:cNvPr>
            <p:cNvSpPr/>
            <p:nvPr/>
          </p:nvSpPr>
          <p:spPr>
            <a:xfrm>
              <a:off x="4898193" y="2478686"/>
              <a:ext cx="3427658" cy="1676020"/>
            </a:xfrm>
            <a:prstGeom prst="ellipse">
              <a:avLst/>
            </a:prstGeom>
            <a:gradFill>
              <a:gsLst>
                <a:gs pos="0">
                  <a:schemeClr val="bg2"/>
                </a:gs>
                <a:gs pos="73000">
                  <a:schemeClr val="bg2">
                    <a:lumMod val="75000"/>
                  </a:schemeClr>
                </a:gs>
                <a:gs pos="81000">
                  <a:schemeClr val="bg2">
                    <a:lumMod val="75000"/>
                  </a:schemeClr>
                </a:gs>
                <a:gs pos="99000">
                  <a:schemeClr val="bg2">
                    <a:lumMod val="5000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pic>
          <p:nvPicPr>
            <p:cNvPr id="11" name="図 10">
              <a:extLst>
                <a:ext uri="{FF2B5EF4-FFF2-40B4-BE49-F238E27FC236}">
                  <a16:creationId xmlns:a16="http://schemas.microsoft.com/office/drawing/2014/main" id="{C6710973-0A6A-2838-F105-AF30337D35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569" y="1932890"/>
              <a:ext cx="1475873" cy="1929246"/>
            </a:xfrm>
            <a:prstGeom prst="rect">
              <a:avLst/>
            </a:prstGeom>
          </p:spPr>
        </p:pic>
      </p:grpSp>
      <p:sp>
        <p:nvSpPr>
          <p:cNvPr id="12" name="テキスト ボックス 11">
            <a:extLst>
              <a:ext uri="{FF2B5EF4-FFF2-40B4-BE49-F238E27FC236}">
                <a16:creationId xmlns:a16="http://schemas.microsoft.com/office/drawing/2014/main" id="{C65AE692-16E0-60BA-D991-83FCCB8D9491}"/>
              </a:ext>
            </a:extLst>
          </p:cNvPr>
          <p:cNvSpPr txBox="1"/>
          <p:nvPr/>
        </p:nvSpPr>
        <p:spPr>
          <a:xfrm>
            <a:off x="1555789" y="1123107"/>
            <a:ext cx="6032421" cy="461665"/>
          </a:xfrm>
          <a:prstGeom prst="rect">
            <a:avLst/>
          </a:prstGeom>
          <a:noFill/>
        </p:spPr>
        <p:txBody>
          <a:bodyPr wrap="none" rtlCol="0">
            <a:spAutoFit/>
          </a:bodyPr>
          <a:lstStyle/>
          <a:p>
            <a:pPr algn="ctr"/>
            <a:r>
              <a:rPr kumimoji="1" lang="ja-JP" altLang="en-US" sz="2400">
                <a:solidFill>
                  <a:srgbClr val="0070C0"/>
                </a:solidFill>
                <a:latin typeface="Meiryo" panose="020B0604030504040204" pitchFamily="34" charset="-128"/>
                <a:ea typeface="Meiryo" panose="020B0604030504040204" pitchFamily="34" charset="-128"/>
              </a:rPr>
              <a:t>浅い穴の間口は狭く</a:t>
            </a:r>
            <a:r>
              <a:rPr lang="ja-JP" altLang="en-US" sz="2400">
                <a:solidFill>
                  <a:srgbClr val="0070C0"/>
                </a:solidFill>
                <a:latin typeface="Meiryo" panose="020B0604030504040204" pitchFamily="34" charset="-128"/>
                <a:ea typeface="Meiryo" panose="020B0604030504040204" pitchFamily="34" charset="-128"/>
              </a:rPr>
              <a:t>、深い穴の間口は広い</a:t>
            </a:r>
            <a:endParaRPr kumimoji="1" lang="ja-JP" altLang="en-US" sz="2400">
              <a:solidFill>
                <a:srgbClr val="0070C0"/>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B75C28EB-5EE8-ED8A-1680-6FDAE11B31D0}"/>
              </a:ext>
            </a:extLst>
          </p:cNvPr>
          <p:cNvSpPr txBox="1"/>
          <p:nvPr/>
        </p:nvSpPr>
        <p:spPr>
          <a:xfrm>
            <a:off x="1555789" y="5088722"/>
            <a:ext cx="3570208" cy="830997"/>
          </a:xfrm>
          <a:prstGeom prst="rect">
            <a:avLst/>
          </a:prstGeom>
          <a:noFill/>
        </p:spPr>
        <p:txBody>
          <a:bodyPr wrap="none" rtlCol="0">
            <a:spAutoFit/>
          </a:bodyPr>
          <a:lstStyle/>
          <a:p>
            <a:r>
              <a:rPr kumimoji="1" lang="ja-JP" altLang="en-US" sz="2400">
                <a:solidFill>
                  <a:schemeClr val="accent6">
                    <a:lumMod val="75000"/>
                  </a:schemeClr>
                </a:solidFill>
                <a:latin typeface="Meiryo" panose="020B0604030504040204" pitchFamily="34" charset="-128"/>
                <a:ea typeface="Meiryo" panose="020B0604030504040204" pitchFamily="34" charset="-128"/>
              </a:rPr>
              <a:t>専門性を高めるほどに</a:t>
            </a:r>
            <a:endParaRPr kumimoji="1" lang="en-US" altLang="ja-JP" sz="2400" dirty="0">
              <a:solidFill>
                <a:schemeClr val="accent6">
                  <a:lumMod val="75000"/>
                </a:schemeClr>
              </a:solidFill>
              <a:latin typeface="Meiryo" panose="020B0604030504040204" pitchFamily="34" charset="-128"/>
              <a:ea typeface="Meiryo" panose="020B0604030504040204" pitchFamily="34" charset="-128"/>
            </a:endParaRPr>
          </a:p>
          <a:p>
            <a:r>
              <a:rPr lang="ja-JP" altLang="en-US" sz="2400">
                <a:solidFill>
                  <a:schemeClr val="accent6">
                    <a:lumMod val="75000"/>
                  </a:schemeClr>
                </a:solidFill>
                <a:latin typeface="Meiryo" panose="020B0604030504040204" pitchFamily="34" charset="-128"/>
                <a:ea typeface="Meiryo" panose="020B0604030504040204" pitchFamily="34" charset="-128"/>
              </a:rPr>
              <a:t>幅広い情報が必要になる</a:t>
            </a:r>
            <a:endParaRPr kumimoji="1" lang="ja-JP" altLang="en-US" sz="240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5224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43B8CD-C57C-30B0-653A-5D602F8F3D04}"/>
              </a:ext>
            </a:extLst>
          </p:cNvPr>
          <p:cNvSpPr>
            <a:spLocks noGrp="1"/>
          </p:cNvSpPr>
          <p:nvPr>
            <p:ph type="title"/>
          </p:nvPr>
        </p:nvSpPr>
        <p:spPr/>
        <p:txBody>
          <a:bodyPr/>
          <a:lstStyle/>
          <a:p>
            <a:r>
              <a:rPr lang="en-US" altLang="ja-JP" dirty="0"/>
              <a:t>Specialist</a:t>
            </a:r>
            <a:r>
              <a:rPr lang="ja-JP" altLang="en-US"/>
              <a:t>を極めれば、</a:t>
            </a:r>
            <a:r>
              <a:rPr lang="en-US" altLang="ja-JP" dirty="0"/>
              <a:t>Generalist</a:t>
            </a:r>
            <a:r>
              <a:rPr lang="ja-JP" altLang="en-US"/>
              <a:t>になれる</a:t>
            </a:r>
            <a:endParaRPr kumimoji="1" lang="ja-JP" altLang="en-US"/>
          </a:p>
        </p:txBody>
      </p:sp>
      <p:sp>
        <p:nvSpPr>
          <p:cNvPr id="6" name="三角形 5">
            <a:extLst>
              <a:ext uri="{FF2B5EF4-FFF2-40B4-BE49-F238E27FC236}">
                <a16:creationId xmlns:a16="http://schemas.microsoft.com/office/drawing/2014/main" id="{3F35ABBC-9CAB-B82F-1AA1-BBCE9D065293}"/>
              </a:ext>
            </a:extLst>
          </p:cNvPr>
          <p:cNvSpPr/>
          <p:nvPr/>
        </p:nvSpPr>
        <p:spPr>
          <a:xfrm rot="10800000">
            <a:off x="4898184" y="3413103"/>
            <a:ext cx="3427653" cy="2506615"/>
          </a:xfrm>
          <a:prstGeom prst="triangle">
            <a:avLst/>
          </a:prstGeom>
          <a:gradFill>
            <a:gsLst>
              <a:gs pos="32000">
                <a:srgbClr val="984807"/>
              </a:gs>
              <a:gs pos="100000">
                <a:schemeClr val="accent6">
                  <a:lumMod val="20000"/>
                  <a:lumOff val="80000"/>
                </a:schemeClr>
              </a:gs>
            </a:gsLst>
            <a:lin ang="540000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0FF5EFBE-CE3F-CB53-FC49-8246E318EEDF}"/>
              </a:ext>
            </a:extLst>
          </p:cNvPr>
          <p:cNvSpPr/>
          <p:nvPr/>
        </p:nvSpPr>
        <p:spPr>
          <a:xfrm>
            <a:off x="4898193" y="2478686"/>
            <a:ext cx="3427658" cy="1676020"/>
          </a:xfrm>
          <a:prstGeom prst="ellipse">
            <a:avLst/>
          </a:prstGeom>
          <a:gradFill>
            <a:gsLst>
              <a:gs pos="0">
                <a:schemeClr val="bg2"/>
              </a:gs>
              <a:gs pos="73000">
                <a:schemeClr val="bg2">
                  <a:lumMod val="75000"/>
                </a:schemeClr>
              </a:gs>
              <a:gs pos="81000">
                <a:schemeClr val="bg2">
                  <a:lumMod val="75000"/>
                </a:schemeClr>
              </a:gs>
              <a:gs pos="99000">
                <a:schemeClr val="bg2">
                  <a:lumMod val="5000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pic>
        <p:nvPicPr>
          <p:cNvPr id="11" name="図 10">
            <a:extLst>
              <a:ext uri="{FF2B5EF4-FFF2-40B4-BE49-F238E27FC236}">
                <a16:creationId xmlns:a16="http://schemas.microsoft.com/office/drawing/2014/main" id="{C6710973-0A6A-2838-F105-AF30337D35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569" y="1932890"/>
            <a:ext cx="1475873" cy="1929246"/>
          </a:xfrm>
          <a:prstGeom prst="rect">
            <a:avLst/>
          </a:prstGeom>
        </p:spPr>
      </p:pic>
      <p:sp>
        <p:nvSpPr>
          <p:cNvPr id="16" name="三角形 15">
            <a:extLst>
              <a:ext uri="{FF2B5EF4-FFF2-40B4-BE49-F238E27FC236}">
                <a16:creationId xmlns:a16="http://schemas.microsoft.com/office/drawing/2014/main" id="{02EB4564-F9DA-6DBA-1A88-10E158A1C827}"/>
              </a:ext>
            </a:extLst>
          </p:cNvPr>
          <p:cNvSpPr/>
          <p:nvPr/>
        </p:nvSpPr>
        <p:spPr>
          <a:xfrm rot="10800000">
            <a:off x="818155" y="3413103"/>
            <a:ext cx="3427653" cy="2506615"/>
          </a:xfrm>
          <a:prstGeom prst="triangle">
            <a:avLst/>
          </a:prstGeom>
          <a:gradFill>
            <a:gsLst>
              <a:gs pos="32000">
                <a:srgbClr val="984807"/>
              </a:gs>
              <a:gs pos="100000">
                <a:schemeClr val="accent6">
                  <a:lumMod val="20000"/>
                  <a:lumOff val="80000"/>
                </a:schemeClr>
              </a:gs>
            </a:gsLst>
            <a:lin ang="540000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a:extLst>
              <a:ext uri="{FF2B5EF4-FFF2-40B4-BE49-F238E27FC236}">
                <a16:creationId xmlns:a16="http://schemas.microsoft.com/office/drawing/2014/main" id="{0463AD7F-92FF-0E2C-13BA-7D45D5891426}"/>
              </a:ext>
            </a:extLst>
          </p:cNvPr>
          <p:cNvSpPr/>
          <p:nvPr/>
        </p:nvSpPr>
        <p:spPr>
          <a:xfrm>
            <a:off x="818164" y="2478686"/>
            <a:ext cx="3427658" cy="1676020"/>
          </a:xfrm>
          <a:prstGeom prst="ellipse">
            <a:avLst/>
          </a:prstGeom>
          <a:gradFill>
            <a:gsLst>
              <a:gs pos="0">
                <a:schemeClr val="bg2"/>
              </a:gs>
              <a:gs pos="73000">
                <a:schemeClr val="bg2">
                  <a:lumMod val="75000"/>
                </a:schemeClr>
              </a:gs>
              <a:gs pos="81000">
                <a:schemeClr val="bg2">
                  <a:lumMod val="75000"/>
                </a:schemeClr>
              </a:gs>
              <a:gs pos="99000">
                <a:schemeClr val="bg2">
                  <a:lumMod val="5000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pic>
        <p:nvPicPr>
          <p:cNvPr id="18" name="図 17">
            <a:extLst>
              <a:ext uri="{FF2B5EF4-FFF2-40B4-BE49-F238E27FC236}">
                <a16:creationId xmlns:a16="http://schemas.microsoft.com/office/drawing/2014/main" id="{F47E18B7-1CC4-D0BF-91D2-C10071F9ED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78540" y="1932890"/>
            <a:ext cx="1475873" cy="1929246"/>
          </a:xfrm>
          <a:prstGeom prst="rect">
            <a:avLst/>
          </a:prstGeom>
        </p:spPr>
      </p:pic>
      <p:grpSp>
        <p:nvGrpSpPr>
          <p:cNvPr id="19" name="グループ化 18">
            <a:extLst>
              <a:ext uri="{FF2B5EF4-FFF2-40B4-BE49-F238E27FC236}">
                <a16:creationId xmlns:a16="http://schemas.microsoft.com/office/drawing/2014/main" id="{409962A4-454B-E4D9-EA00-E187224F8348}"/>
              </a:ext>
            </a:extLst>
          </p:cNvPr>
          <p:cNvGrpSpPr/>
          <p:nvPr/>
        </p:nvGrpSpPr>
        <p:grpSpPr>
          <a:xfrm>
            <a:off x="3828724" y="779761"/>
            <a:ext cx="1719175" cy="2489383"/>
            <a:chOff x="1609554" y="1932890"/>
            <a:chExt cx="1719175" cy="2489383"/>
          </a:xfrm>
        </p:grpSpPr>
        <p:sp>
          <p:nvSpPr>
            <p:cNvPr id="20" name="三角形 19">
              <a:extLst>
                <a:ext uri="{FF2B5EF4-FFF2-40B4-BE49-F238E27FC236}">
                  <a16:creationId xmlns:a16="http://schemas.microsoft.com/office/drawing/2014/main" id="{458930E2-51DC-E7B5-AF1E-9E96C7F2B7DF}"/>
                </a:ext>
              </a:extLst>
            </p:cNvPr>
            <p:cNvSpPr/>
            <p:nvPr/>
          </p:nvSpPr>
          <p:spPr>
            <a:xfrm rot="10800000">
              <a:off x="1609554" y="3518567"/>
              <a:ext cx="1475872" cy="903706"/>
            </a:xfrm>
            <a:prstGeom prst="triangle">
              <a:avLst/>
            </a:prstGeom>
            <a:gradFill>
              <a:gsLst>
                <a:gs pos="32000">
                  <a:srgbClr val="984807"/>
                </a:gs>
                <a:gs pos="100000">
                  <a:schemeClr val="accent6">
                    <a:lumMod val="20000"/>
                    <a:lumOff val="80000"/>
                  </a:schemeClr>
                </a:gs>
              </a:gsLst>
              <a:lin ang="540000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21" name="円/楕円 20">
              <a:extLst>
                <a:ext uri="{FF2B5EF4-FFF2-40B4-BE49-F238E27FC236}">
                  <a16:creationId xmlns:a16="http://schemas.microsoft.com/office/drawing/2014/main" id="{06B3FBA7-F7B6-50B7-BB65-AE148B872755}"/>
                </a:ext>
              </a:extLst>
            </p:cNvPr>
            <p:cNvSpPr/>
            <p:nvPr/>
          </p:nvSpPr>
          <p:spPr>
            <a:xfrm>
              <a:off x="1609558" y="3181683"/>
              <a:ext cx="1475874" cy="604253"/>
            </a:xfrm>
            <a:prstGeom prst="ellipse">
              <a:avLst/>
            </a:prstGeom>
            <a:gradFill>
              <a:gsLst>
                <a:gs pos="0">
                  <a:schemeClr val="bg2"/>
                </a:gs>
                <a:gs pos="73000">
                  <a:schemeClr val="bg2">
                    <a:lumMod val="75000"/>
                  </a:schemeClr>
                </a:gs>
                <a:gs pos="81000">
                  <a:schemeClr val="bg2">
                    <a:lumMod val="75000"/>
                  </a:schemeClr>
                </a:gs>
                <a:gs pos="99000">
                  <a:schemeClr val="bg2">
                    <a:lumMod val="5000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77DA2847-C998-687B-A5F4-A8BE92A041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2856" y="1932890"/>
              <a:ext cx="1475873" cy="1929246"/>
            </a:xfrm>
            <a:prstGeom prst="rect">
              <a:avLst/>
            </a:prstGeom>
          </p:spPr>
        </p:pic>
      </p:grpSp>
      <p:grpSp>
        <p:nvGrpSpPr>
          <p:cNvPr id="23" name="グループ化 22">
            <a:extLst>
              <a:ext uri="{FF2B5EF4-FFF2-40B4-BE49-F238E27FC236}">
                <a16:creationId xmlns:a16="http://schemas.microsoft.com/office/drawing/2014/main" id="{19D52B72-EB5E-AB24-A1F3-C92D749D787D}"/>
              </a:ext>
            </a:extLst>
          </p:cNvPr>
          <p:cNvGrpSpPr/>
          <p:nvPr/>
        </p:nvGrpSpPr>
        <p:grpSpPr>
          <a:xfrm>
            <a:off x="3807749" y="3699032"/>
            <a:ext cx="1719175" cy="2489383"/>
            <a:chOff x="1609554" y="1932890"/>
            <a:chExt cx="1719175" cy="2489383"/>
          </a:xfrm>
        </p:grpSpPr>
        <p:sp>
          <p:nvSpPr>
            <p:cNvPr id="24" name="三角形 23">
              <a:extLst>
                <a:ext uri="{FF2B5EF4-FFF2-40B4-BE49-F238E27FC236}">
                  <a16:creationId xmlns:a16="http://schemas.microsoft.com/office/drawing/2014/main" id="{64958429-B044-6CF4-03DD-6A26CD7596C3}"/>
                </a:ext>
              </a:extLst>
            </p:cNvPr>
            <p:cNvSpPr/>
            <p:nvPr/>
          </p:nvSpPr>
          <p:spPr>
            <a:xfrm rot="10800000">
              <a:off x="1609554" y="3518567"/>
              <a:ext cx="1475872" cy="903706"/>
            </a:xfrm>
            <a:prstGeom prst="triangle">
              <a:avLst/>
            </a:prstGeom>
            <a:gradFill>
              <a:gsLst>
                <a:gs pos="32000">
                  <a:srgbClr val="984807"/>
                </a:gs>
                <a:gs pos="100000">
                  <a:schemeClr val="accent6">
                    <a:lumMod val="20000"/>
                    <a:lumOff val="80000"/>
                  </a:schemeClr>
                </a:gs>
              </a:gsLst>
              <a:lin ang="540000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25" name="円/楕円 24">
              <a:extLst>
                <a:ext uri="{FF2B5EF4-FFF2-40B4-BE49-F238E27FC236}">
                  <a16:creationId xmlns:a16="http://schemas.microsoft.com/office/drawing/2014/main" id="{C7DAA5A0-ACDD-D43C-ED2E-399D9017EE1D}"/>
                </a:ext>
              </a:extLst>
            </p:cNvPr>
            <p:cNvSpPr/>
            <p:nvPr/>
          </p:nvSpPr>
          <p:spPr>
            <a:xfrm>
              <a:off x="1609558" y="3181683"/>
              <a:ext cx="1475874" cy="604253"/>
            </a:xfrm>
            <a:prstGeom prst="ellipse">
              <a:avLst/>
            </a:prstGeom>
            <a:gradFill>
              <a:gsLst>
                <a:gs pos="0">
                  <a:schemeClr val="bg2"/>
                </a:gs>
                <a:gs pos="73000">
                  <a:schemeClr val="bg2">
                    <a:lumMod val="75000"/>
                  </a:schemeClr>
                </a:gs>
                <a:gs pos="81000">
                  <a:schemeClr val="bg2">
                    <a:lumMod val="75000"/>
                  </a:schemeClr>
                </a:gs>
                <a:gs pos="99000">
                  <a:schemeClr val="bg2">
                    <a:lumMod val="5000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6" name="図 25">
              <a:extLst>
                <a:ext uri="{FF2B5EF4-FFF2-40B4-BE49-F238E27FC236}">
                  <a16:creationId xmlns:a16="http://schemas.microsoft.com/office/drawing/2014/main" id="{34CDD881-8F05-7EFA-B951-6CD95F96F7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2856" y="1932890"/>
              <a:ext cx="1475873" cy="1929246"/>
            </a:xfrm>
            <a:prstGeom prst="rect">
              <a:avLst/>
            </a:prstGeom>
          </p:spPr>
        </p:pic>
      </p:grpSp>
      <p:grpSp>
        <p:nvGrpSpPr>
          <p:cNvPr id="27" name="グループ化 26">
            <a:extLst>
              <a:ext uri="{FF2B5EF4-FFF2-40B4-BE49-F238E27FC236}">
                <a16:creationId xmlns:a16="http://schemas.microsoft.com/office/drawing/2014/main" id="{9632F748-AD84-90E2-E67F-D6D0F589649C}"/>
              </a:ext>
            </a:extLst>
          </p:cNvPr>
          <p:cNvGrpSpPr/>
          <p:nvPr/>
        </p:nvGrpSpPr>
        <p:grpSpPr>
          <a:xfrm>
            <a:off x="518196" y="566309"/>
            <a:ext cx="1719175" cy="2489383"/>
            <a:chOff x="1609554" y="1932890"/>
            <a:chExt cx="1719175" cy="2489383"/>
          </a:xfrm>
        </p:grpSpPr>
        <p:sp>
          <p:nvSpPr>
            <p:cNvPr id="28" name="三角形 27">
              <a:extLst>
                <a:ext uri="{FF2B5EF4-FFF2-40B4-BE49-F238E27FC236}">
                  <a16:creationId xmlns:a16="http://schemas.microsoft.com/office/drawing/2014/main" id="{63956BE3-E269-4A04-C883-6B3AE5F6994A}"/>
                </a:ext>
              </a:extLst>
            </p:cNvPr>
            <p:cNvSpPr/>
            <p:nvPr/>
          </p:nvSpPr>
          <p:spPr>
            <a:xfrm rot="10800000">
              <a:off x="1609554" y="3518567"/>
              <a:ext cx="1475872" cy="903706"/>
            </a:xfrm>
            <a:prstGeom prst="triangle">
              <a:avLst/>
            </a:prstGeom>
            <a:gradFill>
              <a:gsLst>
                <a:gs pos="32000">
                  <a:srgbClr val="984807"/>
                </a:gs>
                <a:gs pos="100000">
                  <a:schemeClr val="accent6">
                    <a:lumMod val="20000"/>
                    <a:lumOff val="80000"/>
                  </a:schemeClr>
                </a:gs>
              </a:gsLst>
              <a:lin ang="540000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29" name="円/楕円 28">
              <a:extLst>
                <a:ext uri="{FF2B5EF4-FFF2-40B4-BE49-F238E27FC236}">
                  <a16:creationId xmlns:a16="http://schemas.microsoft.com/office/drawing/2014/main" id="{D0AB71D9-C0CE-3598-D7E1-684AE5530D6D}"/>
                </a:ext>
              </a:extLst>
            </p:cNvPr>
            <p:cNvSpPr/>
            <p:nvPr/>
          </p:nvSpPr>
          <p:spPr>
            <a:xfrm>
              <a:off x="1609558" y="3181683"/>
              <a:ext cx="1475874" cy="604253"/>
            </a:xfrm>
            <a:prstGeom prst="ellipse">
              <a:avLst/>
            </a:prstGeom>
            <a:gradFill>
              <a:gsLst>
                <a:gs pos="0">
                  <a:schemeClr val="bg2"/>
                </a:gs>
                <a:gs pos="73000">
                  <a:schemeClr val="bg2">
                    <a:lumMod val="75000"/>
                  </a:schemeClr>
                </a:gs>
                <a:gs pos="81000">
                  <a:schemeClr val="bg2">
                    <a:lumMod val="75000"/>
                  </a:schemeClr>
                </a:gs>
                <a:gs pos="99000">
                  <a:schemeClr val="bg2">
                    <a:lumMod val="5000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 name="図 29">
              <a:extLst>
                <a:ext uri="{FF2B5EF4-FFF2-40B4-BE49-F238E27FC236}">
                  <a16:creationId xmlns:a16="http://schemas.microsoft.com/office/drawing/2014/main" id="{8A5F2E8A-5102-BBDB-6325-A85C479D1B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2856" y="1932890"/>
              <a:ext cx="1475873" cy="1929246"/>
            </a:xfrm>
            <a:prstGeom prst="rect">
              <a:avLst/>
            </a:prstGeom>
          </p:spPr>
        </p:pic>
      </p:grpSp>
      <p:grpSp>
        <p:nvGrpSpPr>
          <p:cNvPr id="31" name="グループ化 30">
            <a:extLst>
              <a:ext uri="{FF2B5EF4-FFF2-40B4-BE49-F238E27FC236}">
                <a16:creationId xmlns:a16="http://schemas.microsoft.com/office/drawing/2014/main" id="{AF8D4A36-D3C7-7299-9387-EE8781760B6F}"/>
              </a:ext>
            </a:extLst>
          </p:cNvPr>
          <p:cNvGrpSpPr/>
          <p:nvPr/>
        </p:nvGrpSpPr>
        <p:grpSpPr>
          <a:xfrm>
            <a:off x="7185524" y="566309"/>
            <a:ext cx="1719175" cy="2489383"/>
            <a:chOff x="1609554" y="1932890"/>
            <a:chExt cx="1719175" cy="2489383"/>
          </a:xfrm>
        </p:grpSpPr>
        <p:sp>
          <p:nvSpPr>
            <p:cNvPr id="32" name="三角形 31">
              <a:extLst>
                <a:ext uri="{FF2B5EF4-FFF2-40B4-BE49-F238E27FC236}">
                  <a16:creationId xmlns:a16="http://schemas.microsoft.com/office/drawing/2014/main" id="{F403E841-9CC1-7189-A90E-EC7410A75B77}"/>
                </a:ext>
              </a:extLst>
            </p:cNvPr>
            <p:cNvSpPr/>
            <p:nvPr/>
          </p:nvSpPr>
          <p:spPr>
            <a:xfrm rot="10800000">
              <a:off x="1609554" y="3518567"/>
              <a:ext cx="1475872" cy="903706"/>
            </a:xfrm>
            <a:prstGeom prst="triangle">
              <a:avLst/>
            </a:prstGeom>
            <a:gradFill>
              <a:gsLst>
                <a:gs pos="32000">
                  <a:srgbClr val="984807"/>
                </a:gs>
                <a:gs pos="100000">
                  <a:schemeClr val="accent6">
                    <a:lumMod val="20000"/>
                    <a:lumOff val="80000"/>
                  </a:schemeClr>
                </a:gs>
              </a:gsLst>
              <a:lin ang="540000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33" name="円/楕円 32">
              <a:extLst>
                <a:ext uri="{FF2B5EF4-FFF2-40B4-BE49-F238E27FC236}">
                  <a16:creationId xmlns:a16="http://schemas.microsoft.com/office/drawing/2014/main" id="{857D89C5-F8F8-96ED-2BB9-C6E4FA725294}"/>
                </a:ext>
              </a:extLst>
            </p:cNvPr>
            <p:cNvSpPr/>
            <p:nvPr/>
          </p:nvSpPr>
          <p:spPr>
            <a:xfrm>
              <a:off x="1609558" y="3181683"/>
              <a:ext cx="1475874" cy="604253"/>
            </a:xfrm>
            <a:prstGeom prst="ellipse">
              <a:avLst/>
            </a:prstGeom>
            <a:gradFill>
              <a:gsLst>
                <a:gs pos="0">
                  <a:schemeClr val="bg2"/>
                </a:gs>
                <a:gs pos="73000">
                  <a:schemeClr val="bg2">
                    <a:lumMod val="75000"/>
                  </a:schemeClr>
                </a:gs>
                <a:gs pos="81000">
                  <a:schemeClr val="bg2">
                    <a:lumMod val="75000"/>
                  </a:schemeClr>
                </a:gs>
                <a:gs pos="99000">
                  <a:schemeClr val="bg2">
                    <a:lumMod val="5000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4" name="図 33">
              <a:extLst>
                <a:ext uri="{FF2B5EF4-FFF2-40B4-BE49-F238E27FC236}">
                  <a16:creationId xmlns:a16="http://schemas.microsoft.com/office/drawing/2014/main" id="{BE3F511F-39F2-40AA-F7CE-80C975E393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2856" y="1932890"/>
              <a:ext cx="1475873" cy="1929246"/>
            </a:xfrm>
            <a:prstGeom prst="rect">
              <a:avLst/>
            </a:prstGeom>
          </p:spPr>
        </p:pic>
      </p:grpSp>
      <p:grpSp>
        <p:nvGrpSpPr>
          <p:cNvPr id="35" name="グループ化 34">
            <a:extLst>
              <a:ext uri="{FF2B5EF4-FFF2-40B4-BE49-F238E27FC236}">
                <a16:creationId xmlns:a16="http://schemas.microsoft.com/office/drawing/2014/main" id="{614B3BD5-A53C-EAE7-294B-EB549BB9229D}"/>
              </a:ext>
            </a:extLst>
          </p:cNvPr>
          <p:cNvGrpSpPr/>
          <p:nvPr/>
        </p:nvGrpSpPr>
        <p:grpSpPr>
          <a:xfrm>
            <a:off x="639846" y="3953384"/>
            <a:ext cx="1719175" cy="2489383"/>
            <a:chOff x="1609554" y="1932890"/>
            <a:chExt cx="1719175" cy="2489383"/>
          </a:xfrm>
        </p:grpSpPr>
        <p:sp>
          <p:nvSpPr>
            <p:cNvPr id="36" name="三角形 35">
              <a:extLst>
                <a:ext uri="{FF2B5EF4-FFF2-40B4-BE49-F238E27FC236}">
                  <a16:creationId xmlns:a16="http://schemas.microsoft.com/office/drawing/2014/main" id="{D4871AEF-6B2C-EC84-CEFF-7566E5D32AB6}"/>
                </a:ext>
              </a:extLst>
            </p:cNvPr>
            <p:cNvSpPr/>
            <p:nvPr/>
          </p:nvSpPr>
          <p:spPr>
            <a:xfrm rot="10800000">
              <a:off x="1609554" y="3518567"/>
              <a:ext cx="1475872" cy="903706"/>
            </a:xfrm>
            <a:prstGeom prst="triangle">
              <a:avLst/>
            </a:prstGeom>
            <a:gradFill>
              <a:gsLst>
                <a:gs pos="32000">
                  <a:srgbClr val="984807"/>
                </a:gs>
                <a:gs pos="100000">
                  <a:schemeClr val="accent6">
                    <a:lumMod val="20000"/>
                    <a:lumOff val="80000"/>
                  </a:schemeClr>
                </a:gs>
              </a:gsLst>
              <a:lin ang="540000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37" name="円/楕円 36">
              <a:extLst>
                <a:ext uri="{FF2B5EF4-FFF2-40B4-BE49-F238E27FC236}">
                  <a16:creationId xmlns:a16="http://schemas.microsoft.com/office/drawing/2014/main" id="{FC387BA7-BC24-7384-70A2-1BF6FF215DB2}"/>
                </a:ext>
              </a:extLst>
            </p:cNvPr>
            <p:cNvSpPr/>
            <p:nvPr/>
          </p:nvSpPr>
          <p:spPr>
            <a:xfrm>
              <a:off x="1609558" y="3181683"/>
              <a:ext cx="1475874" cy="604253"/>
            </a:xfrm>
            <a:prstGeom prst="ellipse">
              <a:avLst/>
            </a:prstGeom>
            <a:gradFill>
              <a:gsLst>
                <a:gs pos="0">
                  <a:schemeClr val="bg2"/>
                </a:gs>
                <a:gs pos="73000">
                  <a:schemeClr val="bg2">
                    <a:lumMod val="75000"/>
                  </a:schemeClr>
                </a:gs>
                <a:gs pos="81000">
                  <a:schemeClr val="bg2">
                    <a:lumMod val="75000"/>
                  </a:schemeClr>
                </a:gs>
                <a:gs pos="99000">
                  <a:schemeClr val="bg2">
                    <a:lumMod val="5000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8" name="図 37">
              <a:extLst>
                <a:ext uri="{FF2B5EF4-FFF2-40B4-BE49-F238E27FC236}">
                  <a16:creationId xmlns:a16="http://schemas.microsoft.com/office/drawing/2014/main" id="{0768DE55-5753-5EEA-690C-8579A2D82B3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2856" y="1932890"/>
              <a:ext cx="1475873" cy="1929246"/>
            </a:xfrm>
            <a:prstGeom prst="rect">
              <a:avLst/>
            </a:prstGeom>
          </p:spPr>
        </p:pic>
      </p:grpSp>
      <p:grpSp>
        <p:nvGrpSpPr>
          <p:cNvPr id="39" name="グループ化 38">
            <a:extLst>
              <a:ext uri="{FF2B5EF4-FFF2-40B4-BE49-F238E27FC236}">
                <a16:creationId xmlns:a16="http://schemas.microsoft.com/office/drawing/2014/main" id="{056110D6-AEB6-F667-B367-ACA24E73B581}"/>
              </a:ext>
            </a:extLst>
          </p:cNvPr>
          <p:cNvGrpSpPr/>
          <p:nvPr/>
        </p:nvGrpSpPr>
        <p:grpSpPr>
          <a:xfrm>
            <a:off x="6942221" y="3957679"/>
            <a:ext cx="1719175" cy="2489383"/>
            <a:chOff x="1609554" y="1932890"/>
            <a:chExt cx="1719175" cy="2489383"/>
          </a:xfrm>
        </p:grpSpPr>
        <p:sp>
          <p:nvSpPr>
            <p:cNvPr id="40" name="三角形 39">
              <a:extLst>
                <a:ext uri="{FF2B5EF4-FFF2-40B4-BE49-F238E27FC236}">
                  <a16:creationId xmlns:a16="http://schemas.microsoft.com/office/drawing/2014/main" id="{060F0FB3-73E1-F454-3B4F-0F9CB4B0A795}"/>
                </a:ext>
              </a:extLst>
            </p:cNvPr>
            <p:cNvSpPr/>
            <p:nvPr/>
          </p:nvSpPr>
          <p:spPr>
            <a:xfrm rot="10800000">
              <a:off x="1609554" y="3518567"/>
              <a:ext cx="1475872" cy="903706"/>
            </a:xfrm>
            <a:prstGeom prst="triangle">
              <a:avLst/>
            </a:prstGeom>
            <a:gradFill>
              <a:gsLst>
                <a:gs pos="32000">
                  <a:srgbClr val="984807"/>
                </a:gs>
                <a:gs pos="100000">
                  <a:schemeClr val="accent6">
                    <a:lumMod val="20000"/>
                    <a:lumOff val="80000"/>
                  </a:schemeClr>
                </a:gs>
              </a:gsLst>
              <a:lin ang="540000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1" name="円/楕円 40">
              <a:extLst>
                <a:ext uri="{FF2B5EF4-FFF2-40B4-BE49-F238E27FC236}">
                  <a16:creationId xmlns:a16="http://schemas.microsoft.com/office/drawing/2014/main" id="{F70AA43C-AC0A-F0F8-0C35-DADA4EEC66D3}"/>
                </a:ext>
              </a:extLst>
            </p:cNvPr>
            <p:cNvSpPr/>
            <p:nvPr/>
          </p:nvSpPr>
          <p:spPr>
            <a:xfrm>
              <a:off x="1609558" y="3181683"/>
              <a:ext cx="1475874" cy="604253"/>
            </a:xfrm>
            <a:prstGeom prst="ellipse">
              <a:avLst/>
            </a:prstGeom>
            <a:gradFill>
              <a:gsLst>
                <a:gs pos="0">
                  <a:schemeClr val="bg2"/>
                </a:gs>
                <a:gs pos="73000">
                  <a:schemeClr val="bg2">
                    <a:lumMod val="75000"/>
                  </a:schemeClr>
                </a:gs>
                <a:gs pos="81000">
                  <a:schemeClr val="bg2">
                    <a:lumMod val="75000"/>
                  </a:schemeClr>
                </a:gs>
                <a:gs pos="99000">
                  <a:schemeClr val="bg2">
                    <a:lumMod val="5000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a:extLst>
                <a:ext uri="{FF2B5EF4-FFF2-40B4-BE49-F238E27FC236}">
                  <a16:creationId xmlns:a16="http://schemas.microsoft.com/office/drawing/2014/main" id="{2BC9BE07-353A-5077-C02B-4F4095148D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2856" y="1932890"/>
              <a:ext cx="1475873" cy="1929246"/>
            </a:xfrm>
            <a:prstGeom prst="rect">
              <a:avLst/>
            </a:prstGeom>
          </p:spPr>
        </p:pic>
      </p:grpSp>
    </p:spTree>
    <p:extLst>
      <p:ext uri="{BB962C8B-B14F-4D97-AF65-F5344CB8AC3E}">
        <p14:creationId xmlns:p14="http://schemas.microsoft.com/office/powerpoint/2010/main" val="38326880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A60717-F137-1A48-807A-D56701216774}"/>
              </a:ext>
            </a:extLst>
          </p:cNvPr>
          <p:cNvSpPr>
            <a:spLocks noGrp="1"/>
          </p:cNvSpPr>
          <p:nvPr>
            <p:ph type="title"/>
          </p:nvPr>
        </p:nvSpPr>
        <p:spPr/>
        <p:txBody>
          <a:bodyPr/>
          <a:lstStyle/>
          <a:p>
            <a:r>
              <a:rPr kumimoji="1" lang="ja-JP" altLang="en-US"/>
              <a:t>成長の方程式と</a:t>
            </a:r>
            <a:r>
              <a:rPr kumimoji="1" lang="en-US" altLang="ja-JP" dirty="0"/>
              <a:t>3</a:t>
            </a:r>
            <a:r>
              <a:rPr kumimoji="1" lang="ja-JP" altLang="en-US"/>
              <a:t>つの原則</a:t>
            </a:r>
          </a:p>
        </p:txBody>
      </p:sp>
      <p:sp>
        <p:nvSpPr>
          <p:cNvPr id="5" name="テキスト ボックス 4">
            <a:extLst>
              <a:ext uri="{FF2B5EF4-FFF2-40B4-BE49-F238E27FC236}">
                <a16:creationId xmlns:a16="http://schemas.microsoft.com/office/drawing/2014/main" id="{FFC9173F-84DD-42ED-0329-E6AEDF07CF52}"/>
              </a:ext>
            </a:extLst>
          </p:cNvPr>
          <p:cNvSpPr txBox="1"/>
          <p:nvPr/>
        </p:nvSpPr>
        <p:spPr>
          <a:xfrm>
            <a:off x="401977" y="878766"/>
            <a:ext cx="8340043" cy="1754326"/>
          </a:xfrm>
          <a:prstGeom prst="rect">
            <a:avLst/>
          </a:prstGeom>
          <a:noFill/>
        </p:spPr>
        <p:txBody>
          <a:bodyPr wrap="square" rtlCol="0">
            <a:spAutoFit/>
          </a:bodyPr>
          <a:lstStyle/>
          <a:p>
            <a:pPr marL="342900" indent="-342900">
              <a:buFont typeface="Wingdings" pitchFamily="2" charset="2"/>
              <a:buChar char="ü"/>
            </a:pPr>
            <a:r>
              <a:rPr lang="ja-JP" altLang="en-US" sz="2400">
                <a:latin typeface="Meiryo" panose="020B0604030504040204" pitchFamily="34" charset="-128"/>
                <a:ea typeface="Meiryo" panose="020B0604030504040204" pitchFamily="34" charset="-128"/>
              </a:rPr>
              <a:t>要領よく知識やスキルを身につけたい。</a:t>
            </a:r>
            <a:endParaRPr lang="en-US" altLang="ja-JP" sz="2400" dirty="0">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2400">
                <a:latin typeface="Meiryo" panose="020B0604030504040204" pitchFamily="34" charset="-128"/>
                <a:ea typeface="Meiryo" panose="020B0604030504040204" pitchFamily="34" charset="-128"/>
              </a:rPr>
              <a:t>早く一人前になって、仕事を任されるようになりたい。</a:t>
            </a:r>
            <a:endParaRPr kumimoji="1" lang="en-US" altLang="ja-JP" sz="2400" dirty="0">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2400">
                <a:latin typeface="Meiryo" panose="020B0604030504040204" pitchFamily="34" charset="-128"/>
                <a:ea typeface="Meiryo" panose="020B0604030504040204" pitchFamily="34" charset="-128"/>
              </a:rPr>
              <a:t>評価されるための仕事の仕方を身につけたい。</a:t>
            </a:r>
            <a:endParaRPr kumimoji="1" lang="en-US" altLang="ja-JP" sz="2400" dirty="0">
              <a:latin typeface="Meiryo" panose="020B0604030504040204" pitchFamily="34" charset="-128"/>
              <a:ea typeface="Meiryo" panose="020B0604030504040204" pitchFamily="34" charset="-128"/>
            </a:endParaRPr>
          </a:p>
          <a:p>
            <a:endParaRPr lang="en-US" altLang="ja-JP" dirty="0">
              <a:latin typeface="Meiryo" panose="020B0604030504040204" pitchFamily="34" charset="-128"/>
              <a:ea typeface="Meiryo" panose="020B0604030504040204" pitchFamily="34" charset="-128"/>
            </a:endParaRPr>
          </a:p>
          <a:p>
            <a:pPr algn="ctr"/>
            <a:r>
              <a:rPr kumimoji="1" lang="ja-JP" altLang="en-US">
                <a:latin typeface="Meiryo" panose="020B0604030504040204" pitchFamily="34" charset="-128"/>
                <a:ea typeface="Meiryo" panose="020B0604030504040204" pitchFamily="34" charset="-128"/>
              </a:rPr>
              <a:t>気持ちはよく分かりますが、誰もが、次の方程式に従わなくてはなりません。</a:t>
            </a:r>
          </a:p>
        </p:txBody>
      </p:sp>
      <p:sp>
        <p:nvSpPr>
          <p:cNvPr id="6" name="テキスト ボックス 5">
            <a:extLst>
              <a:ext uri="{FF2B5EF4-FFF2-40B4-BE49-F238E27FC236}">
                <a16:creationId xmlns:a16="http://schemas.microsoft.com/office/drawing/2014/main" id="{B6ED74EB-313F-502D-178D-3FC14514E8A6}"/>
              </a:ext>
            </a:extLst>
          </p:cNvPr>
          <p:cNvSpPr txBox="1"/>
          <p:nvPr/>
        </p:nvSpPr>
        <p:spPr>
          <a:xfrm>
            <a:off x="728638" y="2875202"/>
            <a:ext cx="7686720" cy="923330"/>
          </a:xfrm>
          <a:prstGeom prst="rect">
            <a:avLst/>
          </a:prstGeom>
          <a:noFill/>
        </p:spPr>
        <p:txBody>
          <a:bodyPr wrap="none" rtlCol="0">
            <a:spAutoFit/>
          </a:bodyPr>
          <a:lstStyle/>
          <a:p>
            <a:pPr algn="ctr"/>
            <a:r>
              <a:rPr kumimoji="1" lang="ja-JP" altLang="en-US" sz="5400" b="1">
                <a:solidFill>
                  <a:schemeClr val="accent6">
                    <a:lumMod val="75000"/>
                  </a:schemeClr>
                </a:solidFill>
                <a:latin typeface="Meiryo" panose="020B0604030504040204" pitchFamily="34" charset="-128"/>
                <a:ea typeface="Meiryo" panose="020B0604030504040204" pitchFamily="34" charset="-128"/>
              </a:rPr>
              <a:t>成長＝体験の密度</a:t>
            </a:r>
            <a:r>
              <a:rPr kumimoji="1" lang="en-US" altLang="ja-JP" sz="5400" b="1" dirty="0">
                <a:solidFill>
                  <a:schemeClr val="accent6">
                    <a:lumMod val="75000"/>
                  </a:schemeClr>
                </a:solidFill>
                <a:latin typeface="Meiryo" panose="020B0604030504040204" pitchFamily="34" charset="-128"/>
                <a:ea typeface="Meiryo" panose="020B0604030504040204" pitchFamily="34" charset="-128"/>
              </a:rPr>
              <a:t>×</a:t>
            </a:r>
            <a:r>
              <a:rPr kumimoji="1" lang="ja-JP" altLang="en-US" sz="5400" b="1">
                <a:solidFill>
                  <a:schemeClr val="accent6">
                    <a:lumMod val="75000"/>
                  </a:schemeClr>
                </a:solidFill>
                <a:latin typeface="Meiryo" panose="020B0604030504040204" pitchFamily="34" charset="-128"/>
                <a:ea typeface="Meiryo" panose="020B0604030504040204" pitchFamily="34" charset="-128"/>
              </a:rPr>
              <a:t>時間</a:t>
            </a:r>
          </a:p>
        </p:txBody>
      </p:sp>
      <p:sp>
        <p:nvSpPr>
          <p:cNvPr id="8" name="テキスト ボックス 7">
            <a:extLst>
              <a:ext uri="{FF2B5EF4-FFF2-40B4-BE49-F238E27FC236}">
                <a16:creationId xmlns:a16="http://schemas.microsoft.com/office/drawing/2014/main" id="{B023C599-6076-E012-8AA5-1C5AB5E9D695}"/>
              </a:ext>
            </a:extLst>
          </p:cNvPr>
          <p:cNvSpPr txBox="1"/>
          <p:nvPr/>
        </p:nvSpPr>
        <p:spPr>
          <a:xfrm>
            <a:off x="275890" y="3960815"/>
            <a:ext cx="8592213" cy="1200329"/>
          </a:xfrm>
          <a:prstGeom prst="rect">
            <a:avLst/>
          </a:prstGeom>
          <a:noFill/>
        </p:spPr>
        <p:txBody>
          <a:bodyPr wrap="square" rtlCol="0">
            <a:spAutoFit/>
          </a:bodyPr>
          <a:lstStyle/>
          <a:p>
            <a:pPr marL="342900" indent="-342900">
              <a:buFont typeface="Wingdings" pitchFamily="2" charset="2"/>
              <a:buChar char="Ø"/>
            </a:pPr>
            <a:r>
              <a:rPr kumimoji="1" lang="ja-JP" altLang="en-US" sz="2400">
                <a:latin typeface="Meiryo" panose="020B0604030504040204" pitchFamily="34" charset="-128"/>
                <a:ea typeface="Meiryo" panose="020B0604030504040204" pitchFamily="34" charset="-128"/>
              </a:rPr>
              <a:t>時計を早回しにはできません。だから、</a:t>
            </a:r>
            <a:endParaRPr kumimoji="1" lang="en-US" altLang="ja-JP" sz="2400" dirty="0">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2400">
                <a:latin typeface="Meiryo" panose="020B0604030504040204" pitchFamily="34" charset="-128"/>
                <a:ea typeface="Meiryo" panose="020B0604030504040204" pitchFamily="34" charset="-128"/>
              </a:rPr>
              <a:t>成長したければ、</a:t>
            </a:r>
            <a:r>
              <a:rPr kumimoji="1" lang="ja-JP" altLang="en-US" sz="2400" b="1" u="sng">
                <a:solidFill>
                  <a:schemeClr val="accent6">
                    <a:lumMod val="75000"/>
                  </a:schemeClr>
                </a:solidFill>
                <a:latin typeface="Meiryo" panose="020B0604030504040204" pitchFamily="34" charset="-128"/>
                <a:ea typeface="Meiryo" panose="020B0604030504040204" pitchFamily="34" charset="-128"/>
              </a:rPr>
              <a:t>体験の密度</a:t>
            </a:r>
            <a:r>
              <a:rPr kumimoji="1" lang="ja-JP" altLang="en-US" sz="2400">
                <a:latin typeface="Meiryo" panose="020B0604030504040204" pitchFamily="34" charset="-128"/>
                <a:ea typeface="Meiryo" panose="020B0604030504040204" pitchFamily="34" charset="-128"/>
              </a:rPr>
              <a:t>を高めるしかありません。</a:t>
            </a:r>
            <a:endParaRPr kumimoji="1" lang="en-US" altLang="ja-JP" sz="2400" dirty="0">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2400">
                <a:latin typeface="Meiryo" panose="020B0604030504040204" pitchFamily="34" charset="-128"/>
                <a:ea typeface="Meiryo" panose="020B0604030504040204" pitchFamily="34" charset="-128"/>
              </a:rPr>
              <a:t>そのための</a:t>
            </a:r>
            <a:r>
              <a:rPr kumimoji="1" lang="en-US" altLang="ja-JP" sz="2400" b="1" dirty="0">
                <a:solidFill>
                  <a:schemeClr val="accent6">
                    <a:lumMod val="75000"/>
                  </a:schemeClr>
                </a:solidFill>
                <a:latin typeface="Meiryo" panose="020B0604030504040204" pitchFamily="34" charset="-128"/>
                <a:ea typeface="Meiryo" panose="020B0604030504040204" pitchFamily="34" charset="-128"/>
              </a:rPr>
              <a:t>3</a:t>
            </a:r>
            <a:r>
              <a:rPr kumimoji="1" lang="ja-JP" altLang="en-US" sz="2400" b="1">
                <a:solidFill>
                  <a:schemeClr val="accent6">
                    <a:lumMod val="75000"/>
                  </a:schemeClr>
                </a:solidFill>
                <a:latin typeface="Meiryo" panose="020B0604030504040204" pitchFamily="34" charset="-128"/>
                <a:ea typeface="Meiryo" panose="020B0604030504040204" pitchFamily="34" charset="-128"/>
              </a:rPr>
              <a:t>つの原則</a:t>
            </a:r>
            <a:r>
              <a:rPr kumimoji="1" lang="ja-JP" altLang="en-US" sz="2400">
                <a:latin typeface="Meiryo" panose="020B0604030504040204" pitchFamily="34" charset="-128"/>
                <a:ea typeface="Meiryo" panose="020B0604030504040204" pitchFamily="34" charset="-128"/>
              </a:rPr>
              <a:t>とは</a:t>
            </a:r>
            <a:r>
              <a:rPr lang="ja-JP" altLang="en-US" sz="2400">
                <a:latin typeface="Meiryo" panose="020B0604030504040204" pitchFamily="34" charset="-128"/>
                <a:ea typeface="Meiryo" panose="020B0604030504040204" pitchFamily="34" charset="-128"/>
              </a:rPr>
              <a:t>・・・</a:t>
            </a:r>
            <a:endParaRPr kumimoji="1" lang="ja-JP" altLang="en-US" sz="240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D7C34DDE-44CA-6B16-0D32-3CA8B6944258}"/>
              </a:ext>
            </a:extLst>
          </p:cNvPr>
          <p:cNvSpPr txBox="1"/>
          <p:nvPr/>
        </p:nvSpPr>
        <p:spPr>
          <a:xfrm>
            <a:off x="275890" y="5495787"/>
            <a:ext cx="2984326" cy="830997"/>
          </a:xfrm>
          <a:prstGeom prst="rect">
            <a:avLst/>
          </a:prstGeom>
          <a:noFill/>
        </p:spPr>
        <p:txBody>
          <a:bodyPr wrap="square">
            <a:spAutoFit/>
          </a:bodyPr>
          <a:lstStyle/>
          <a:p>
            <a:pPr algn="ctr"/>
            <a:r>
              <a:rPr lang="ja-JP" altLang="en-US" sz="2800">
                <a:solidFill>
                  <a:schemeClr val="accent6">
                    <a:lumMod val="75000"/>
                  </a:schemeClr>
                </a:solidFill>
                <a:latin typeface="Meiryo" panose="020B0604030504040204" pitchFamily="34" charset="-128"/>
                <a:ea typeface="Meiryo" panose="020B0604030504040204" pitchFamily="34" charset="-128"/>
              </a:rPr>
              <a:t>原則</a:t>
            </a:r>
            <a:r>
              <a:rPr lang="en-US" altLang="ja-JP" sz="2800" dirty="0">
                <a:solidFill>
                  <a:schemeClr val="accent6">
                    <a:lumMod val="75000"/>
                  </a:schemeClr>
                </a:solidFill>
                <a:latin typeface="Meiryo" panose="020B0604030504040204" pitchFamily="34" charset="-128"/>
                <a:ea typeface="Meiryo" panose="020B0604030504040204" pitchFamily="34" charset="-128"/>
              </a:rPr>
              <a:t>1</a:t>
            </a:r>
          </a:p>
          <a:p>
            <a:pPr algn="ctr"/>
            <a:r>
              <a:rPr lang="en-US" altLang="ja-JP" sz="2000" b="1" dirty="0">
                <a:solidFill>
                  <a:schemeClr val="accent6">
                    <a:lumMod val="75000"/>
                  </a:schemeClr>
                </a:solidFill>
                <a:latin typeface="Meiryo" panose="020B0604030504040204" pitchFamily="34" charset="-128"/>
                <a:ea typeface="Meiryo" panose="020B0604030504040204" pitchFamily="34" charset="-128"/>
              </a:rPr>
              <a:t>”Must</a:t>
            </a:r>
            <a:r>
              <a:rPr lang="ja-JP" altLang="en-US" sz="2000" b="1">
                <a:solidFill>
                  <a:schemeClr val="accent6">
                    <a:lumMod val="75000"/>
                  </a:schemeClr>
                </a:solidFill>
                <a:latin typeface="Meiryo" panose="020B0604030504040204" pitchFamily="34" charset="-128"/>
                <a:ea typeface="Meiryo" panose="020B0604030504040204" pitchFamily="34" charset="-128"/>
              </a:rPr>
              <a:t>・</a:t>
            </a:r>
            <a:r>
              <a:rPr lang="en-US" altLang="ja-JP" sz="2000" b="1" dirty="0">
                <a:solidFill>
                  <a:schemeClr val="accent6">
                    <a:lumMod val="75000"/>
                  </a:schemeClr>
                </a:solidFill>
                <a:latin typeface="Meiryo" panose="020B0604030504040204" pitchFamily="34" charset="-128"/>
                <a:ea typeface="Meiryo" panose="020B0604030504040204" pitchFamily="34" charset="-128"/>
              </a:rPr>
              <a:t>Can</a:t>
            </a:r>
            <a:r>
              <a:rPr lang="ja-JP" altLang="en-US" sz="2000" b="1">
                <a:solidFill>
                  <a:schemeClr val="accent6">
                    <a:lumMod val="75000"/>
                  </a:schemeClr>
                </a:solidFill>
                <a:latin typeface="Meiryo" panose="020B0604030504040204" pitchFamily="34" charset="-128"/>
                <a:ea typeface="Meiryo" panose="020B0604030504040204" pitchFamily="34" charset="-128"/>
              </a:rPr>
              <a:t>・</a:t>
            </a:r>
            <a:r>
              <a:rPr lang="en-US" altLang="ja-JP" sz="2000" b="1" dirty="0">
                <a:solidFill>
                  <a:schemeClr val="accent6">
                    <a:lumMod val="75000"/>
                  </a:schemeClr>
                </a:solidFill>
                <a:latin typeface="Meiryo" panose="020B0604030504040204" pitchFamily="34" charset="-128"/>
                <a:ea typeface="Meiryo" panose="020B0604030504040204" pitchFamily="34" charset="-128"/>
              </a:rPr>
              <a:t>Will”</a:t>
            </a:r>
            <a:endParaRPr lang="ja-JP" altLang="en-US" sz="2000" b="1">
              <a:solidFill>
                <a:schemeClr val="accent6">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628F595D-3BF0-2071-0ED2-D1F0EAD993F1}"/>
              </a:ext>
            </a:extLst>
          </p:cNvPr>
          <p:cNvSpPr txBox="1"/>
          <p:nvPr/>
        </p:nvSpPr>
        <p:spPr>
          <a:xfrm>
            <a:off x="3079833" y="5495787"/>
            <a:ext cx="2984326" cy="830997"/>
          </a:xfrm>
          <a:prstGeom prst="rect">
            <a:avLst/>
          </a:prstGeom>
          <a:noFill/>
        </p:spPr>
        <p:txBody>
          <a:bodyPr wrap="square">
            <a:spAutoFit/>
          </a:bodyPr>
          <a:lstStyle/>
          <a:p>
            <a:pPr algn="ctr"/>
            <a:r>
              <a:rPr lang="ja-JP" altLang="en-US" sz="2800">
                <a:solidFill>
                  <a:schemeClr val="accent6">
                    <a:lumMod val="75000"/>
                  </a:schemeClr>
                </a:solidFill>
                <a:latin typeface="Meiryo" panose="020B0604030504040204" pitchFamily="34" charset="-128"/>
                <a:ea typeface="Meiryo" panose="020B0604030504040204" pitchFamily="34" charset="-128"/>
              </a:rPr>
              <a:t>原則</a:t>
            </a:r>
            <a:r>
              <a:rPr lang="en-US" altLang="ja-JP" sz="2800" dirty="0">
                <a:solidFill>
                  <a:schemeClr val="accent6">
                    <a:lumMod val="75000"/>
                  </a:schemeClr>
                </a:solidFill>
                <a:latin typeface="Meiryo" panose="020B0604030504040204" pitchFamily="34" charset="-128"/>
                <a:ea typeface="Meiryo" panose="020B0604030504040204" pitchFamily="34" charset="-128"/>
              </a:rPr>
              <a:t>2</a:t>
            </a:r>
          </a:p>
          <a:p>
            <a:pPr algn="ctr"/>
            <a:r>
              <a:rPr lang="en-US" altLang="ja-JP" sz="2000" b="1" dirty="0">
                <a:solidFill>
                  <a:schemeClr val="accent6">
                    <a:lumMod val="75000"/>
                  </a:schemeClr>
                </a:solidFill>
                <a:latin typeface="Meiryo" panose="020B0604030504040204" pitchFamily="34" charset="-128"/>
                <a:ea typeface="Meiryo" panose="020B0604030504040204" pitchFamily="34" charset="-128"/>
              </a:rPr>
              <a:t>”</a:t>
            </a:r>
            <a:r>
              <a:rPr lang="ja-JP" altLang="en-US" sz="2000" b="1">
                <a:solidFill>
                  <a:schemeClr val="accent6">
                    <a:lumMod val="75000"/>
                  </a:schemeClr>
                </a:solidFill>
                <a:latin typeface="Meiryo" panose="020B0604030504040204" pitchFamily="34" charset="-128"/>
                <a:ea typeface="Meiryo" panose="020B0604030504040204" pitchFamily="34" charset="-128"/>
              </a:rPr>
              <a:t>自律した個人</a:t>
            </a:r>
            <a:r>
              <a:rPr lang="en-US" altLang="ja-JP" sz="2000" b="1" dirty="0">
                <a:solidFill>
                  <a:schemeClr val="accent6">
                    <a:lumMod val="75000"/>
                  </a:schemeClr>
                </a:solidFill>
                <a:latin typeface="Meiryo" panose="020B0604030504040204" pitchFamily="34" charset="-128"/>
                <a:ea typeface="Meiryo" panose="020B0604030504040204" pitchFamily="34" charset="-128"/>
              </a:rPr>
              <a:t>”</a:t>
            </a:r>
            <a:endParaRPr lang="ja-JP" altLang="en-US" sz="2000" b="1">
              <a:solidFill>
                <a:schemeClr val="accent6">
                  <a:lumMod val="75000"/>
                </a:schemeClr>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E16E71DA-3B5B-6710-23BF-0AFA37303EC7}"/>
              </a:ext>
            </a:extLst>
          </p:cNvPr>
          <p:cNvSpPr txBox="1"/>
          <p:nvPr/>
        </p:nvSpPr>
        <p:spPr>
          <a:xfrm>
            <a:off x="5883780" y="5495786"/>
            <a:ext cx="2984326" cy="830997"/>
          </a:xfrm>
          <a:prstGeom prst="rect">
            <a:avLst/>
          </a:prstGeom>
          <a:noFill/>
        </p:spPr>
        <p:txBody>
          <a:bodyPr wrap="square">
            <a:spAutoFit/>
          </a:bodyPr>
          <a:lstStyle/>
          <a:p>
            <a:pPr algn="ctr"/>
            <a:r>
              <a:rPr lang="ja-JP" altLang="en-US" sz="2800">
                <a:solidFill>
                  <a:schemeClr val="accent6">
                    <a:lumMod val="75000"/>
                  </a:schemeClr>
                </a:solidFill>
                <a:latin typeface="Meiryo" panose="020B0604030504040204" pitchFamily="34" charset="-128"/>
                <a:ea typeface="Meiryo" panose="020B0604030504040204" pitchFamily="34" charset="-128"/>
              </a:rPr>
              <a:t>原則</a:t>
            </a:r>
            <a:r>
              <a:rPr lang="en-US" altLang="ja-JP" sz="2800" dirty="0">
                <a:solidFill>
                  <a:schemeClr val="accent6">
                    <a:lumMod val="75000"/>
                  </a:schemeClr>
                </a:solidFill>
                <a:latin typeface="Meiryo" panose="020B0604030504040204" pitchFamily="34" charset="-128"/>
                <a:ea typeface="Meiryo" panose="020B0604030504040204" pitchFamily="34" charset="-128"/>
              </a:rPr>
              <a:t>3</a:t>
            </a:r>
          </a:p>
          <a:p>
            <a:pPr algn="ctr"/>
            <a:r>
              <a:rPr lang="en-US" altLang="ja-JP" sz="2000" b="1" dirty="0">
                <a:solidFill>
                  <a:schemeClr val="accent6">
                    <a:lumMod val="75000"/>
                  </a:schemeClr>
                </a:solidFill>
                <a:latin typeface="Meiryo" panose="020B0604030504040204" pitchFamily="34" charset="-128"/>
                <a:ea typeface="Meiryo" panose="020B0604030504040204" pitchFamily="34" charset="-128"/>
              </a:rPr>
              <a:t>”Try and Learn”</a:t>
            </a:r>
            <a:endParaRPr lang="ja-JP" altLang="en-US" sz="2000" b="1">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709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left)">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left)">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P spid="7" grpId="0"/>
      <p:bldP spid="10" grpId="0"/>
      <p:bldP spid="12"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A60717-F137-1A48-807A-D56701216774}"/>
              </a:ext>
            </a:extLst>
          </p:cNvPr>
          <p:cNvSpPr>
            <a:spLocks noGrp="1"/>
          </p:cNvSpPr>
          <p:nvPr>
            <p:ph type="title"/>
          </p:nvPr>
        </p:nvSpPr>
        <p:spPr/>
        <p:txBody>
          <a:bodyPr/>
          <a:lstStyle/>
          <a:p>
            <a:r>
              <a:rPr lang="ja-JP" altLang="en-US"/>
              <a:t>原則</a:t>
            </a:r>
            <a:r>
              <a:rPr lang="en-US" altLang="ja-JP" dirty="0"/>
              <a:t>1</a:t>
            </a:r>
            <a:r>
              <a:rPr lang="ja-JP" altLang="en-US"/>
              <a:t>：</a:t>
            </a:r>
            <a:r>
              <a:rPr lang="en-US" altLang="ja-JP" dirty="0"/>
              <a:t>”Must</a:t>
            </a:r>
            <a:r>
              <a:rPr lang="ja-JP" altLang="en-US"/>
              <a:t>・</a:t>
            </a:r>
            <a:r>
              <a:rPr lang="en-US" altLang="ja-JP" dirty="0"/>
              <a:t>Can</a:t>
            </a:r>
            <a:r>
              <a:rPr lang="ja-JP" altLang="en-US"/>
              <a:t>・</a:t>
            </a:r>
            <a:r>
              <a:rPr lang="en-US" altLang="ja-JP" dirty="0"/>
              <a:t>Will”</a:t>
            </a:r>
            <a:r>
              <a:rPr lang="ja-JP" altLang="en-US"/>
              <a:t>の原則</a:t>
            </a:r>
            <a:endParaRPr kumimoji="1" lang="ja-JP" altLang="en-US"/>
          </a:p>
        </p:txBody>
      </p:sp>
      <p:sp>
        <p:nvSpPr>
          <p:cNvPr id="4" name="テキスト ボックス 3">
            <a:extLst>
              <a:ext uri="{FF2B5EF4-FFF2-40B4-BE49-F238E27FC236}">
                <a16:creationId xmlns:a16="http://schemas.microsoft.com/office/drawing/2014/main" id="{E45E31AE-9C10-65D0-15E7-9BCAA166502F}"/>
              </a:ext>
            </a:extLst>
          </p:cNvPr>
          <p:cNvSpPr txBox="1"/>
          <p:nvPr/>
        </p:nvSpPr>
        <p:spPr>
          <a:xfrm>
            <a:off x="275893" y="1182231"/>
            <a:ext cx="8592213" cy="2246769"/>
          </a:xfrm>
          <a:prstGeom prst="rect">
            <a:avLst/>
          </a:prstGeom>
          <a:noFill/>
        </p:spPr>
        <p:txBody>
          <a:bodyPr wrap="square">
            <a:spAutoFit/>
          </a:bodyPr>
          <a:lstStyle/>
          <a:p>
            <a:pPr>
              <a:lnSpc>
                <a:spcPct val="150000"/>
              </a:lnSpc>
            </a:pPr>
            <a:r>
              <a:rPr lang="en" altLang="ja-JP" sz="3200" b="1" dirty="0">
                <a:solidFill>
                  <a:srgbClr val="0070C0"/>
                </a:solidFill>
                <a:latin typeface="Meiryo" panose="020B0604030504040204" pitchFamily="34" charset="-128"/>
                <a:ea typeface="Meiryo" panose="020B0604030504040204" pitchFamily="34" charset="-128"/>
              </a:rPr>
              <a:t>Must</a:t>
            </a:r>
            <a:r>
              <a:rPr lang="ja-JP" altLang="en-US" sz="3200">
                <a:solidFill>
                  <a:srgbClr val="0070C0"/>
                </a:solidFill>
                <a:latin typeface="Meiryo" panose="020B0604030504040204" pitchFamily="34" charset="-128"/>
                <a:ea typeface="Meiryo" panose="020B0604030504040204" pitchFamily="34" charset="-128"/>
              </a:rPr>
              <a:t>：</a:t>
            </a:r>
            <a:r>
              <a:rPr lang="ja-JP" altLang="en-US" sz="3200" b="1" i="0" u="sng">
                <a:solidFill>
                  <a:srgbClr val="0070C0"/>
                </a:solidFill>
                <a:effectLst/>
                <a:latin typeface="Meiryo" panose="020B0604030504040204" pitchFamily="34" charset="-128"/>
                <a:ea typeface="Meiryo" panose="020B0604030504040204" pitchFamily="34" charset="-128"/>
              </a:rPr>
              <a:t>やるべき</a:t>
            </a:r>
            <a:r>
              <a:rPr lang="ja-JP" altLang="en-US" sz="2400" b="0" i="0">
                <a:solidFill>
                  <a:srgbClr val="0070C0"/>
                </a:solidFill>
                <a:effectLst/>
                <a:latin typeface="Meiryo" panose="020B0604030504040204" pitchFamily="34" charset="-128"/>
                <a:ea typeface="Meiryo" panose="020B0604030504040204" pitchFamily="34" charset="-128"/>
              </a:rPr>
              <a:t>こと</a:t>
            </a:r>
            <a:r>
              <a:rPr lang="ja-JP" altLang="en-US" sz="2400" b="0" i="0">
                <a:solidFill>
                  <a:srgbClr val="050505"/>
                </a:solidFill>
                <a:effectLst/>
                <a:latin typeface="Meiryo" panose="020B0604030504040204" pitchFamily="34" charset="-128"/>
                <a:ea typeface="Meiryo" panose="020B0604030504040204" pitchFamily="34" charset="-128"/>
              </a:rPr>
              <a:t>をやり続けてください。</a:t>
            </a:r>
            <a:r>
              <a:rPr lang="ja-JP" altLang="en-US" b="0" i="0">
                <a:solidFill>
                  <a:srgbClr val="050505"/>
                </a:solidFill>
                <a:effectLst/>
                <a:latin typeface="Meiryo" panose="020B0604030504040204" pitchFamily="34" charset="-128"/>
                <a:ea typeface="Meiryo" panose="020B0604030504040204" pitchFamily="34" charset="-128"/>
              </a:rPr>
              <a:t>そうすれば、</a:t>
            </a:r>
            <a:endParaRPr lang="en-US" altLang="ja-JP" b="0" i="0" dirty="0">
              <a:solidFill>
                <a:srgbClr val="050505"/>
              </a:solidFill>
              <a:effectLst/>
              <a:latin typeface="Meiryo" panose="020B0604030504040204" pitchFamily="34" charset="-128"/>
              <a:ea typeface="Meiryo" panose="020B0604030504040204" pitchFamily="34" charset="-128"/>
            </a:endParaRPr>
          </a:p>
          <a:p>
            <a:pPr>
              <a:lnSpc>
                <a:spcPct val="150000"/>
              </a:lnSpc>
            </a:pPr>
            <a:r>
              <a:rPr lang="en" altLang="ja-JP" sz="3200" b="1" dirty="0">
                <a:solidFill>
                  <a:srgbClr val="0070C0"/>
                </a:solidFill>
                <a:latin typeface="Meiryo" panose="020B0604030504040204" pitchFamily="34" charset="-128"/>
                <a:ea typeface="Meiryo" panose="020B0604030504040204" pitchFamily="34" charset="-128"/>
              </a:rPr>
              <a:t>Can</a:t>
            </a:r>
            <a:r>
              <a:rPr lang="en" altLang="ja-JP" sz="3200" dirty="0">
                <a:solidFill>
                  <a:srgbClr val="0070C0"/>
                </a:solidFill>
                <a:latin typeface="Meiryo" panose="020B0604030504040204" pitchFamily="34" charset="-128"/>
                <a:ea typeface="Meiryo" panose="020B0604030504040204" pitchFamily="34" charset="-128"/>
              </a:rPr>
              <a:t>	 </a:t>
            </a:r>
            <a:r>
              <a:rPr lang="ja-JP" altLang="en-US" sz="3200">
                <a:solidFill>
                  <a:srgbClr val="0070C0"/>
                </a:solidFill>
                <a:latin typeface="Meiryo" panose="020B0604030504040204" pitchFamily="34" charset="-128"/>
                <a:ea typeface="Meiryo" panose="020B0604030504040204" pitchFamily="34" charset="-128"/>
              </a:rPr>
              <a:t>：</a:t>
            </a:r>
            <a:r>
              <a:rPr lang="ja-JP" altLang="en-US" sz="3200" b="1" i="0" u="sng">
                <a:solidFill>
                  <a:srgbClr val="0070C0"/>
                </a:solidFill>
                <a:effectLst/>
                <a:latin typeface="Meiryo" panose="020B0604030504040204" pitchFamily="34" charset="-128"/>
                <a:ea typeface="Meiryo" panose="020B0604030504040204" pitchFamily="34" charset="-128"/>
              </a:rPr>
              <a:t>やれる</a:t>
            </a:r>
            <a:r>
              <a:rPr lang="ja-JP" altLang="en-US" sz="2400" b="0" i="0">
                <a:solidFill>
                  <a:srgbClr val="0070C0"/>
                </a:solidFill>
                <a:effectLst/>
                <a:latin typeface="Meiryo" panose="020B0604030504040204" pitchFamily="34" charset="-128"/>
                <a:ea typeface="Meiryo" panose="020B0604030504040204" pitchFamily="34" charset="-128"/>
              </a:rPr>
              <a:t>こと</a:t>
            </a:r>
            <a:r>
              <a:rPr lang="ja-JP" altLang="en-US" sz="2400" b="0" i="0">
                <a:solidFill>
                  <a:srgbClr val="050505"/>
                </a:solidFill>
                <a:effectLst/>
                <a:latin typeface="Meiryo" panose="020B0604030504040204" pitchFamily="34" charset="-128"/>
                <a:ea typeface="Meiryo" panose="020B0604030504040204" pitchFamily="34" charset="-128"/>
              </a:rPr>
              <a:t>が増え、</a:t>
            </a:r>
            <a:endParaRPr lang="en-US" altLang="ja-JP" sz="2400" b="0" i="0" dirty="0">
              <a:solidFill>
                <a:srgbClr val="050505"/>
              </a:solidFill>
              <a:effectLst/>
              <a:latin typeface="Meiryo" panose="020B0604030504040204" pitchFamily="34" charset="-128"/>
              <a:ea typeface="Meiryo" panose="020B0604030504040204" pitchFamily="34" charset="-128"/>
            </a:endParaRPr>
          </a:p>
          <a:p>
            <a:pPr>
              <a:lnSpc>
                <a:spcPct val="150000"/>
              </a:lnSpc>
            </a:pPr>
            <a:r>
              <a:rPr lang="en" altLang="ja-JP" sz="3200" b="1" dirty="0">
                <a:solidFill>
                  <a:srgbClr val="0070C0"/>
                </a:solidFill>
                <a:latin typeface="Meiryo" panose="020B0604030504040204" pitchFamily="34" charset="-128"/>
                <a:ea typeface="Meiryo" panose="020B0604030504040204" pitchFamily="34" charset="-128"/>
              </a:rPr>
              <a:t>Will	 </a:t>
            </a:r>
            <a:r>
              <a:rPr lang="ja-JP" altLang="en-US" sz="3200" b="1">
                <a:solidFill>
                  <a:srgbClr val="0070C0"/>
                </a:solidFill>
                <a:latin typeface="Meiryo" panose="020B0604030504040204" pitchFamily="34" charset="-128"/>
                <a:ea typeface="Meiryo" panose="020B0604030504040204" pitchFamily="34" charset="-128"/>
              </a:rPr>
              <a:t>：</a:t>
            </a:r>
            <a:r>
              <a:rPr lang="ja-JP" altLang="en-US" sz="3200" b="1" i="0" u="sng">
                <a:solidFill>
                  <a:srgbClr val="0070C0"/>
                </a:solidFill>
                <a:effectLst/>
                <a:latin typeface="Meiryo" panose="020B0604030504040204" pitchFamily="34" charset="-128"/>
                <a:ea typeface="Meiryo" panose="020B0604030504040204" pitchFamily="34" charset="-128"/>
              </a:rPr>
              <a:t>やりたい</a:t>
            </a:r>
            <a:r>
              <a:rPr lang="ja-JP" altLang="en-US" sz="2400" b="0" i="0">
                <a:solidFill>
                  <a:srgbClr val="0070C0"/>
                </a:solidFill>
                <a:effectLst/>
                <a:latin typeface="Meiryo" panose="020B0604030504040204" pitchFamily="34" charset="-128"/>
                <a:ea typeface="Meiryo" panose="020B0604030504040204" pitchFamily="34" charset="-128"/>
              </a:rPr>
              <a:t>こと</a:t>
            </a:r>
            <a:r>
              <a:rPr lang="ja-JP" altLang="en-US" sz="2400" b="0" i="0">
                <a:solidFill>
                  <a:srgbClr val="050505"/>
                </a:solidFill>
                <a:effectLst/>
                <a:latin typeface="Meiryo" panose="020B0604030504040204" pitchFamily="34" charset="-128"/>
                <a:ea typeface="Meiryo" panose="020B0604030504040204" pitchFamily="34" charset="-128"/>
              </a:rPr>
              <a:t>が見つかるかもしれません。</a:t>
            </a:r>
            <a:endParaRPr lang="en-US" altLang="ja-JP" b="0" i="0" dirty="0">
              <a:solidFill>
                <a:srgbClr val="050505"/>
              </a:solidFill>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300B572-1258-EB30-DA85-32E587E2098F}"/>
              </a:ext>
            </a:extLst>
          </p:cNvPr>
          <p:cNvSpPr txBox="1"/>
          <p:nvPr/>
        </p:nvSpPr>
        <p:spPr>
          <a:xfrm>
            <a:off x="324986" y="3928610"/>
            <a:ext cx="8494025" cy="1785104"/>
          </a:xfrm>
          <a:prstGeom prst="rect">
            <a:avLst/>
          </a:prstGeom>
          <a:noFill/>
        </p:spPr>
        <p:txBody>
          <a:bodyPr wrap="square">
            <a:spAutoFit/>
          </a:bodyPr>
          <a:lstStyle/>
          <a:p>
            <a:pPr>
              <a:spcAft>
                <a:spcPts val="1200"/>
              </a:spcAft>
            </a:pPr>
            <a:r>
              <a:rPr lang="ja-JP" altLang="en-US" b="1">
                <a:solidFill>
                  <a:srgbClr val="0070C0"/>
                </a:solidFill>
                <a:latin typeface="Meiryo" panose="020B0604030504040204" pitchFamily="34" charset="-128"/>
                <a:ea typeface="Meiryo" panose="020B0604030504040204" pitchFamily="34" charset="-128"/>
              </a:rPr>
              <a:t>やるべきこと</a:t>
            </a:r>
            <a:r>
              <a:rPr lang="ja-JP" altLang="en-US">
                <a:solidFill>
                  <a:srgbClr val="050505"/>
                </a:solidFill>
                <a:latin typeface="Meiryo" panose="020B0604030504040204" pitchFamily="34" charset="-128"/>
                <a:ea typeface="Meiryo" panose="020B0604030504040204" pitchFamily="34" charset="-128"/>
              </a:rPr>
              <a:t>とは、</a:t>
            </a:r>
            <a:r>
              <a:rPr lang="ja-JP" altLang="en-US" b="1">
                <a:solidFill>
                  <a:srgbClr val="0070C0"/>
                </a:solidFill>
                <a:latin typeface="Meiryo" panose="020B0604030504040204" pitchFamily="34" charset="-128"/>
                <a:ea typeface="Meiryo" panose="020B0604030504040204" pitchFamily="34" charset="-128"/>
              </a:rPr>
              <a:t>あなたに与えられた責任や仕事</a:t>
            </a:r>
            <a:r>
              <a:rPr lang="ja-JP" altLang="en-US">
                <a:solidFill>
                  <a:srgbClr val="050505"/>
                </a:solidFill>
                <a:latin typeface="Meiryo" panose="020B0604030504040204" pitchFamily="34" charset="-128"/>
                <a:ea typeface="Meiryo" panose="020B0604030504040204" pitchFamily="34" charset="-128"/>
              </a:rPr>
              <a:t>のことです。</a:t>
            </a:r>
            <a:r>
              <a:rPr lang="ja-JP" altLang="en-US" b="1">
                <a:solidFill>
                  <a:srgbClr val="0070C0"/>
                </a:solidFill>
                <a:latin typeface="Meiryo" panose="020B0604030504040204" pitchFamily="34" charset="-128"/>
                <a:ea typeface="Meiryo" panose="020B0604030504040204" pitchFamily="34" charset="-128"/>
              </a:rPr>
              <a:t>やるべきこと</a:t>
            </a:r>
            <a:r>
              <a:rPr lang="ja-JP" altLang="en-US">
                <a:solidFill>
                  <a:srgbClr val="050505"/>
                </a:solidFill>
                <a:latin typeface="Meiryo" panose="020B0604030504040204" pitchFamily="34" charset="-128"/>
                <a:ea typeface="Meiryo" panose="020B0604030504040204" pitchFamily="34" charset="-128"/>
              </a:rPr>
              <a:t>に最善を尽くせば、自ずと関連する知識やスキルが、幅広く必要になります。</a:t>
            </a:r>
            <a:endParaRPr lang="en-US" altLang="ja-JP" dirty="0">
              <a:solidFill>
                <a:srgbClr val="050505"/>
              </a:solidFill>
              <a:latin typeface="Meiryo" panose="020B0604030504040204" pitchFamily="34" charset="-128"/>
              <a:ea typeface="Meiryo" panose="020B0604030504040204" pitchFamily="34" charset="-128"/>
            </a:endParaRPr>
          </a:p>
          <a:p>
            <a:pPr>
              <a:spcAft>
                <a:spcPts val="1200"/>
              </a:spcAft>
            </a:pPr>
            <a:r>
              <a:rPr lang="ja-JP" altLang="en-US">
                <a:solidFill>
                  <a:srgbClr val="050505"/>
                </a:solidFill>
                <a:latin typeface="Meiryo" panose="020B0604030504040204" pitchFamily="34" charset="-128"/>
                <a:ea typeface="Meiryo" panose="020B0604030504040204" pitchFamily="34" charset="-128"/>
              </a:rPr>
              <a:t>結果として、あなたに</a:t>
            </a:r>
            <a:r>
              <a:rPr lang="ja-JP" altLang="en-US" b="1">
                <a:solidFill>
                  <a:srgbClr val="0070C0"/>
                </a:solidFill>
                <a:latin typeface="Meiryo" panose="020B0604030504040204" pitchFamily="34" charset="-128"/>
                <a:ea typeface="Meiryo" panose="020B0604030504040204" pitchFamily="34" charset="-128"/>
              </a:rPr>
              <a:t>やれることが増えていきます</a:t>
            </a:r>
            <a:r>
              <a:rPr lang="ja-JP" altLang="en-US">
                <a:solidFill>
                  <a:srgbClr val="050505"/>
                </a:solidFill>
                <a:latin typeface="Meiryo" panose="020B0604030504040204" pitchFamily="34" charset="-128"/>
                <a:ea typeface="Meiryo" panose="020B0604030504040204" pitchFamily="34" charset="-128"/>
              </a:rPr>
              <a:t>。</a:t>
            </a:r>
            <a:endParaRPr lang="en-US" altLang="ja-JP" dirty="0">
              <a:solidFill>
                <a:srgbClr val="050505"/>
              </a:solidFill>
              <a:latin typeface="Meiryo" panose="020B0604030504040204" pitchFamily="34" charset="-128"/>
              <a:ea typeface="Meiryo" panose="020B0604030504040204" pitchFamily="34" charset="-128"/>
            </a:endParaRPr>
          </a:p>
          <a:p>
            <a:pPr>
              <a:spcAft>
                <a:spcPts val="1200"/>
              </a:spcAft>
            </a:pPr>
            <a:r>
              <a:rPr lang="ja-JP" altLang="en-US">
                <a:solidFill>
                  <a:srgbClr val="050505"/>
                </a:solidFill>
                <a:latin typeface="Meiryo" panose="020B0604030504040204" pitchFamily="34" charset="-128"/>
                <a:ea typeface="Meiryo" panose="020B0604030504040204" pitchFamily="34" charset="-128"/>
              </a:rPr>
              <a:t>やれることが増えれば、</a:t>
            </a:r>
            <a:r>
              <a:rPr lang="ja-JP" altLang="en-US" b="1">
                <a:solidFill>
                  <a:srgbClr val="0070C0"/>
                </a:solidFill>
                <a:latin typeface="Meiryo" panose="020B0604030504040204" pitchFamily="34" charset="-128"/>
                <a:ea typeface="Meiryo" panose="020B0604030504040204" pitchFamily="34" charset="-128"/>
              </a:rPr>
              <a:t>やりたいことが向こうからやって来ます</a:t>
            </a:r>
            <a:r>
              <a:rPr lang="ja-JP" altLang="en-US">
                <a:solidFill>
                  <a:srgbClr val="050505"/>
                </a:solidFill>
                <a:latin typeface="Meiryo" panose="020B0604030504040204" pitchFamily="34" charset="-128"/>
                <a:ea typeface="Meiryo" panose="020B0604030504040204" pitchFamily="34" charset="-128"/>
              </a:rPr>
              <a:t>。それを見逃さないために、</a:t>
            </a:r>
            <a:r>
              <a:rPr lang="ja-JP" altLang="en-US" b="1">
                <a:solidFill>
                  <a:schemeClr val="accent6">
                    <a:lumMod val="75000"/>
                  </a:schemeClr>
                </a:solidFill>
                <a:latin typeface="Meiryo" panose="020B0604030504040204" pitchFamily="34" charset="-128"/>
                <a:ea typeface="Meiryo" panose="020B0604030504040204" pitchFamily="34" charset="-128"/>
              </a:rPr>
              <a:t>常に好奇心を持ち、チャレンジし続けてください</a:t>
            </a:r>
            <a:r>
              <a:rPr lang="ja-JP" altLang="en-US">
                <a:solidFill>
                  <a:srgbClr val="050505"/>
                </a:solidFill>
                <a:latin typeface="Meiryo" panose="020B0604030504040204" pitchFamily="34" charset="-128"/>
                <a:ea typeface="Meiryo" panose="020B0604030504040204" pitchFamily="34" charset="-128"/>
              </a:rPr>
              <a:t>。</a:t>
            </a:r>
            <a:endParaRPr lang="en-US" altLang="ja-JP" b="0" i="0" dirty="0">
              <a:solidFill>
                <a:srgbClr val="050505"/>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2031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A60717-F137-1A48-807A-D56701216774}"/>
              </a:ext>
            </a:extLst>
          </p:cNvPr>
          <p:cNvSpPr>
            <a:spLocks noGrp="1"/>
          </p:cNvSpPr>
          <p:nvPr>
            <p:ph type="title"/>
          </p:nvPr>
        </p:nvSpPr>
        <p:spPr/>
        <p:txBody>
          <a:bodyPr/>
          <a:lstStyle/>
          <a:p>
            <a:r>
              <a:rPr lang="ja-JP" altLang="en-US"/>
              <a:t>原則</a:t>
            </a:r>
            <a:r>
              <a:rPr lang="en-US" altLang="ja-JP" dirty="0"/>
              <a:t>2</a:t>
            </a:r>
            <a:r>
              <a:rPr lang="ja-JP" altLang="en-US"/>
              <a:t>：</a:t>
            </a:r>
            <a:r>
              <a:rPr lang="en-US" altLang="ja-JP" dirty="0"/>
              <a:t>”</a:t>
            </a:r>
            <a:r>
              <a:rPr lang="ja-JP" altLang="en-US"/>
              <a:t>自律した個人</a:t>
            </a:r>
            <a:r>
              <a:rPr lang="en-US" altLang="ja-JP" dirty="0"/>
              <a:t>”</a:t>
            </a:r>
            <a:r>
              <a:rPr lang="ja-JP" altLang="en-US"/>
              <a:t>の原則</a:t>
            </a:r>
            <a:endParaRPr kumimoji="1" lang="ja-JP" altLang="en-US"/>
          </a:p>
        </p:txBody>
      </p:sp>
      <p:sp>
        <p:nvSpPr>
          <p:cNvPr id="4" name="正方形/長方形 3">
            <a:extLst>
              <a:ext uri="{FF2B5EF4-FFF2-40B4-BE49-F238E27FC236}">
                <a16:creationId xmlns:a16="http://schemas.microsoft.com/office/drawing/2014/main" id="{7279D9E9-714C-8B46-8196-225100597349}"/>
              </a:ext>
            </a:extLst>
          </p:cNvPr>
          <p:cNvSpPr/>
          <p:nvPr/>
        </p:nvSpPr>
        <p:spPr>
          <a:xfrm>
            <a:off x="371014" y="1576497"/>
            <a:ext cx="8401971" cy="3600986"/>
          </a:xfrm>
          <a:prstGeom prst="rect">
            <a:avLst/>
          </a:prstGeom>
        </p:spPr>
        <p:txBody>
          <a:bodyPr wrap="square">
            <a:spAutoFit/>
          </a:bodyPr>
          <a:lstStyle/>
          <a:p>
            <a:pPr algn="just"/>
            <a:r>
              <a:rPr lang="ja-JP" altLang="ja-JP" sz="2400" kern="100">
                <a:latin typeface="Meiryo" panose="020B0604030504040204" pitchFamily="34" charset="-128"/>
                <a:ea typeface="Meiryo" panose="020B0604030504040204" pitchFamily="34" charset="-128"/>
                <a:cs typeface="Times New Roman" panose="02020603050405020304" pitchFamily="18" charset="0"/>
              </a:rPr>
              <a:t>会社や組織、上司に言われなくても、</a:t>
            </a:r>
            <a:r>
              <a:rPr lang="ja-JP" altLang="en-US" sz="2400" kern="100">
                <a:latin typeface="Meiryo" panose="020B0604030504040204" pitchFamily="34" charset="-128"/>
                <a:ea typeface="Meiryo" panose="020B0604030504040204" pitchFamily="34" charset="-128"/>
                <a:cs typeface="Times New Roman" panose="02020603050405020304" pitchFamily="18" charset="0"/>
              </a:rPr>
              <a:t>以下を</a:t>
            </a:r>
            <a:r>
              <a:rPr lang="ja-JP" altLang="ja-JP" sz="2400" kern="100">
                <a:latin typeface="Meiryo" panose="020B0604030504040204" pitchFamily="34" charset="-128"/>
                <a:ea typeface="Meiryo" panose="020B0604030504040204" pitchFamily="34" charset="-128"/>
                <a:cs typeface="Times New Roman" panose="02020603050405020304" pitchFamily="18" charset="0"/>
              </a:rPr>
              <a:t>自分で実践し、</a:t>
            </a:r>
            <a:r>
              <a:rPr lang="ja-JP" altLang="ja-JP" sz="2400" b="1" kern="10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rPr>
              <a:t>自分で育って</a:t>
            </a:r>
            <a:r>
              <a:rPr lang="ja-JP" altLang="en-US" sz="2400" b="1" kern="10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rPr>
              <a:t>ゆく習慣</a:t>
            </a:r>
            <a:r>
              <a:rPr lang="ja-JP" altLang="en-US" sz="2400" kern="100">
                <a:latin typeface="Meiryo" panose="020B0604030504040204" pitchFamily="34" charset="-128"/>
                <a:ea typeface="Meiryo" panose="020B0604030504040204" pitchFamily="34" charset="-128"/>
                <a:cs typeface="Times New Roman" panose="02020603050405020304" pitchFamily="18" charset="0"/>
              </a:rPr>
              <a:t>を身につける</a:t>
            </a:r>
            <a:r>
              <a:rPr lang="ja-JP" altLang="ja-JP" sz="2400" kern="100">
                <a:latin typeface="Meiryo" panose="020B0604030504040204" pitchFamily="34" charset="-128"/>
                <a:ea typeface="Meiryo" panose="020B0604030504040204" pitchFamily="34" charset="-128"/>
                <a:cs typeface="Times New Roman" panose="02020603050405020304" pitchFamily="18" charset="0"/>
              </a:rPr>
              <a:t>。</a:t>
            </a:r>
          </a:p>
          <a:p>
            <a:pPr algn="just"/>
            <a:r>
              <a:rPr lang="en-US" altLang="ja-JP" sz="2000" kern="100" dirty="0">
                <a:latin typeface="Meiryo" panose="020B0604030504040204" pitchFamily="34" charset="-128"/>
                <a:ea typeface="Meiryo" panose="020B0604030504040204" pitchFamily="34" charset="-128"/>
                <a:cs typeface="Times New Roman" panose="02020603050405020304" pitchFamily="18" charset="0"/>
              </a:rPr>
              <a:t> </a:t>
            </a:r>
            <a:endParaRPr lang="ja-JP" altLang="ja-JP" sz="2000" kern="100">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spcAft>
                <a:spcPts val="1200"/>
              </a:spcAft>
              <a:buFont typeface="Wingdings" pitchFamily="2" charset="2"/>
              <a:buChar char=""/>
            </a:pPr>
            <a:r>
              <a:rPr lang="ja-JP" altLang="ja-JP" sz="2000" kern="100">
                <a:latin typeface="Meiryo" panose="020B0604030504040204" pitchFamily="34" charset="-128"/>
                <a:ea typeface="Meiryo" panose="020B0604030504040204" pitchFamily="34" charset="-128"/>
                <a:cs typeface="Times New Roman" panose="02020603050405020304" pitchFamily="18" charset="0"/>
              </a:rPr>
              <a:t>自らが目指す</a:t>
            </a:r>
            <a:r>
              <a:rPr lang="ja-JP" altLang="ja-JP" sz="20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未来の自分を描く</a:t>
            </a:r>
            <a:r>
              <a:rPr lang="ja-JP" altLang="ja-JP" sz="2000" kern="100">
                <a:latin typeface="Meiryo" panose="020B0604030504040204" pitchFamily="34" charset="-128"/>
                <a:ea typeface="Meiryo" panose="020B0604030504040204" pitchFamily="34" charset="-128"/>
                <a:cs typeface="Times New Roman" panose="02020603050405020304" pitchFamily="18" charset="0"/>
              </a:rPr>
              <a:t>。</a:t>
            </a:r>
          </a:p>
          <a:p>
            <a:pPr marL="342900" lvl="0" indent="-342900" algn="just">
              <a:spcAft>
                <a:spcPts val="1200"/>
              </a:spcAft>
              <a:buFont typeface="Wingdings" pitchFamily="2" charset="2"/>
              <a:buChar char=""/>
            </a:pPr>
            <a:r>
              <a:rPr lang="ja-JP" altLang="ja-JP" sz="2000" kern="100">
                <a:latin typeface="Meiryo" panose="020B0604030504040204" pitchFamily="34" charset="-128"/>
                <a:ea typeface="Meiryo" panose="020B0604030504040204" pitchFamily="34" charset="-128"/>
                <a:cs typeface="Times New Roman" panose="02020603050405020304" pitchFamily="18" charset="0"/>
              </a:rPr>
              <a:t>それに向かって、</a:t>
            </a:r>
            <a:r>
              <a:rPr lang="ja-JP" altLang="ja-JP" sz="20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オープンな場も含めて学び、切磋琢磨</a:t>
            </a:r>
            <a:r>
              <a:rPr lang="ja-JP" altLang="ja-JP" sz="2000" kern="100">
                <a:latin typeface="Meiryo" panose="020B0604030504040204" pitchFamily="34" charset="-128"/>
                <a:ea typeface="Meiryo" panose="020B0604030504040204" pitchFamily="34" charset="-128"/>
                <a:cs typeface="Times New Roman" panose="02020603050405020304" pitchFamily="18" charset="0"/>
              </a:rPr>
              <a:t>する。</a:t>
            </a:r>
          </a:p>
          <a:p>
            <a:pPr marL="342900" lvl="0" indent="-342900" algn="just">
              <a:spcAft>
                <a:spcPts val="1200"/>
              </a:spcAft>
              <a:buFont typeface="Wingdings" pitchFamily="2" charset="2"/>
              <a:buChar char=""/>
            </a:pPr>
            <a:r>
              <a:rPr lang="ja-JP" altLang="ja-JP" sz="2000" kern="100">
                <a:latin typeface="Meiryo" panose="020B0604030504040204" pitchFamily="34" charset="-128"/>
                <a:ea typeface="Meiryo" panose="020B0604030504040204" pitchFamily="34" charset="-128"/>
                <a:cs typeface="Times New Roman" panose="02020603050405020304" pitchFamily="18" charset="0"/>
              </a:rPr>
              <a:t>それを</a:t>
            </a:r>
            <a:r>
              <a:rPr lang="ja-JP" altLang="en-US" sz="20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いまやっている仕事</a:t>
            </a:r>
            <a:r>
              <a:rPr lang="ja-JP" altLang="ja-JP" sz="20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に活かして成果を出す</a:t>
            </a:r>
            <a:r>
              <a:rPr lang="ja-JP" altLang="ja-JP" sz="2000" kern="100">
                <a:latin typeface="Meiryo" panose="020B0604030504040204" pitchFamily="34" charset="-128"/>
                <a:ea typeface="Meiryo" panose="020B0604030504040204" pitchFamily="34" charset="-128"/>
                <a:cs typeface="Times New Roman" panose="02020603050405020304" pitchFamily="18" charset="0"/>
              </a:rPr>
              <a:t>。</a:t>
            </a:r>
          </a:p>
          <a:p>
            <a:pPr marL="342900" lvl="0" indent="-342900" algn="just">
              <a:spcAft>
                <a:spcPts val="1200"/>
              </a:spcAft>
              <a:buFont typeface="Wingdings" pitchFamily="2" charset="2"/>
              <a:buChar char=""/>
            </a:pPr>
            <a:r>
              <a:rPr lang="ja-JP" altLang="ja-JP" sz="2000" kern="100">
                <a:latin typeface="Meiryo" panose="020B0604030504040204" pitchFamily="34" charset="-128"/>
                <a:ea typeface="Meiryo" panose="020B0604030504040204" pitchFamily="34" charset="-128"/>
                <a:cs typeface="Times New Roman" panose="02020603050405020304" pitchFamily="18" charset="0"/>
              </a:rPr>
              <a:t>その成果が認められて、</a:t>
            </a:r>
            <a:r>
              <a:rPr lang="ja-JP" altLang="ja-JP" sz="20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得意分野として新たな仕事を（社内であれ社外であれ）得る</a:t>
            </a:r>
            <a:r>
              <a:rPr lang="ja-JP" altLang="ja-JP" sz="2000" kern="100">
                <a:latin typeface="Meiryo" panose="020B0604030504040204" pitchFamily="34" charset="-128"/>
                <a:ea typeface="Meiryo" panose="020B0604030504040204" pitchFamily="34" charset="-128"/>
                <a:cs typeface="Times New Roman" panose="02020603050405020304" pitchFamily="18" charset="0"/>
              </a:rPr>
              <a:t>ことができる。</a:t>
            </a:r>
          </a:p>
          <a:p>
            <a:pPr marL="342900" lvl="0" indent="-342900" algn="just">
              <a:spcAft>
                <a:spcPts val="1200"/>
              </a:spcAft>
              <a:buFont typeface="Wingdings" pitchFamily="2" charset="2"/>
              <a:buChar char=""/>
            </a:pPr>
            <a:r>
              <a:rPr lang="ja-JP" altLang="ja-JP" sz="2000" kern="100">
                <a:latin typeface="Meiryo" panose="020B0604030504040204" pitchFamily="34" charset="-128"/>
                <a:ea typeface="Meiryo" panose="020B0604030504040204" pitchFamily="34" charset="-128"/>
                <a:cs typeface="Times New Roman" panose="02020603050405020304" pitchFamily="18" charset="0"/>
              </a:rPr>
              <a:t>そんな</a:t>
            </a:r>
            <a:r>
              <a:rPr lang="ja-JP" altLang="ja-JP" sz="20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実践を通じて</a:t>
            </a:r>
            <a:r>
              <a:rPr lang="ja-JP" altLang="ja-JP" sz="2000" kern="100">
                <a:latin typeface="Meiryo" panose="020B0604030504040204" pitchFamily="34" charset="-128"/>
                <a:ea typeface="Meiryo" panose="020B0604030504040204" pitchFamily="34" charset="-128"/>
                <a:cs typeface="Times New Roman" panose="02020603050405020304" pitchFamily="18" charset="0"/>
              </a:rPr>
              <a:t>更に</a:t>
            </a:r>
            <a:r>
              <a:rPr lang="ja-JP" altLang="en-US" sz="2000" kern="100">
                <a:latin typeface="Meiryo" panose="020B0604030504040204" pitchFamily="34" charset="-128"/>
                <a:ea typeface="Meiryo" panose="020B0604030504040204" pitchFamily="34" charset="-128"/>
                <a:cs typeface="Times New Roman" panose="02020603050405020304" pitchFamily="18" charset="0"/>
              </a:rPr>
              <a:t>スキル</a:t>
            </a:r>
            <a:r>
              <a:rPr lang="ja-JP" altLang="ja-JP" sz="2000" kern="100">
                <a:latin typeface="Meiryo" panose="020B0604030504040204" pitchFamily="34" charset="-128"/>
                <a:ea typeface="Meiryo" panose="020B0604030504040204" pitchFamily="34" charset="-128"/>
                <a:cs typeface="Times New Roman" panose="02020603050405020304" pitchFamily="18" charset="0"/>
              </a:rPr>
              <a:t>が磨かれる。</a:t>
            </a:r>
          </a:p>
        </p:txBody>
      </p:sp>
    </p:spTree>
    <p:extLst>
      <p:ext uri="{BB962C8B-B14F-4D97-AF65-F5344CB8AC3E}">
        <p14:creationId xmlns:p14="http://schemas.microsoft.com/office/powerpoint/2010/main" val="323102994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CA37D-68EC-AB24-7C36-ABC763161C5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47BA5C6-FB5D-D147-700B-A04632303B2B}"/>
              </a:ext>
            </a:extLst>
          </p:cNvPr>
          <p:cNvSpPr>
            <a:spLocks noGrp="1"/>
          </p:cNvSpPr>
          <p:nvPr>
            <p:ph type="title"/>
          </p:nvPr>
        </p:nvSpPr>
        <p:spPr/>
        <p:txBody>
          <a:bodyPr/>
          <a:lstStyle/>
          <a:p>
            <a:r>
              <a:rPr lang="ja-JP" altLang="en-US"/>
              <a:t>原則</a:t>
            </a:r>
            <a:r>
              <a:rPr lang="en-US" altLang="ja-JP" dirty="0"/>
              <a:t>3</a:t>
            </a:r>
            <a:r>
              <a:rPr lang="ja-JP" altLang="en-US"/>
              <a:t>：</a:t>
            </a:r>
            <a:r>
              <a:rPr lang="en-US" altLang="ja-JP" dirty="0"/>
              <a:t>”Try and Learn”</a:t>
            </a:r>
            <a:r>
              <a:rPr lang="ja-JP" altLang="en-US"/>
              <a:t>の原則</a:t>
            </a:r>
            <a:endParaRPr kumimoji="1" lang="ja-JP" altLang="en-US"/>
          </a:p>
        </p:txBody>
      </p:sp>
      <p:sp>
        <p:nvSpPr>
          <p:cNvPr id="4" name="正方形/長方形 3">
            <a:extLst>
              <a:ext uri="{FF2B5EF4-FFF2-40B4-BE49-F238E27FC236}">
                <a16:creationId xmlns:a16="http://schemas.microsoft.com/office/drawing/2014/main" id="{E4EE6D00-7A23-DA6D-9DE7-812FC9587F1D}"/>
              </a:ext>
            </a:extLst>
          </p:cNvPr>
          <p:cNvSpPr/>
          <p:nvPr/>
        </p:nvSpPr>
        <p:spPr>
          <a:xfrm>
            <a:off x="595735" y="1108553"/>
            <a:ext cx="7952530" cy="1569660"/>
          </a:xfrm>
          <a:prstGeom prst="rect">
            <a:avLst/>
          </a:prstGeom>
        </p:spPr>
        <p:txBody>
          <a:bodyPr wrap="square">
            <a:spAutoFit/>
          </a:bodyPr>
          <a:lstStyle/>
          <a:p>
            <a:pPr marL="342900" indent="-342900" algn="just">
              <a:buFont typeface="Wingdings" pitchFamily="2" charset="2"/>
              <a:buChar char="ü"/>
            </a:pPr>
            <a:r>
              <a:rPr lang="ja-JP" altLang="en-US" sz="3200" kern="100">
                <a:latin typeface="Meiryo" panose="020B0604030504040204" pitchFamily="34" charset="-128"/>
                <a:ea typeface="Meiryo" panose="020B0604030504040204" pitchFamily="34" charset="-128"/>
                <a:cs typeface="Times New Roman" panose="02020603050405020304" pitchFamily="18" charset="0"/>
              </a:rPr>
              <a:t>自分の知識や経験は砂粒だ。</a:t>
            </a:r>
            <a:endParaRPr lang="en-US" altLang="ja-JP" sz="3200" kern="100" dirty="0">
              <a:latin typeface="Meiryo" panose="020B0604030504040204" pitchFamily="34" charset="-128"/>
              <a:ea typeface="Meiryo" panose="020B0604030504040204" pitchFamily="34" charset="-128"/>
              <a:cs typeface="Times New Roman" panose="02020603050405020304" pitchFamily="18" charset="0"/>
            </a:endParaRPr>
          </a:p>
          <a:p>
            <a:pPr marL="342900" indent="-342900" algn="just">
              <a:buFont typeface="Wingdings" pitchFamily="2" charset="2"/>
              <a:buChar char="ü"/>
            </a:pPr>
            <a:r>
              <a:rPr lang="ja-JP" altLang="en-US" sz="3200" kern="100">
                <a:latin typeface="Meiryo" panose="020B0604030504040204" pitchFamily="34" charset="-128"/>
                <a:ea typeface="Meiryo" panose="020B0604030504040204" pitchFamily="34" charset="-128"/>
                <a:cs typeface="Times New Roman" panose="02020603050405020304" pitchFamily="18" charset="0"/>
              </a:rPr>
              <a:t>未来は誰も分からない。</a:t>
            </a:r>
            <a:endParaRPr lang="en-US" altLang="ja-JP" sz="3200" kern="100" dirty="0">
              <a:latin typeface="Meiryo" panose="020B0604030504040204" pitchFamily="34" charset="-128"/>
              <a:ea typeface="Meiryo" panose="020B0604030504040204" pitchFamily="34" charset="-128"/>
              <a:cs typeface="Times New Roman" panose="02020603050405020304" pitchFamily="18" charset="0"/>
            </a:endParaRPr>
          </a:p>
          <a:p>
            <a:pPr marL="342900" indent="-342900" algn="just">
              <a:buFont typeface="Wingdings" pitchFamily="2" charset="2"/>
              <a:buChar char="ü"/>
            </a:pPr>
            <a:r>
              <a:rPr lang="ja-JP" altLang="en-US" sz="3200" kern="100">
                <a:latin typeface="Meiryo" panose="020B0604030504040204" pitchFamily="34" charset="-128"/>
                <a:ea typeface="Meiryo" panose="020B0604030504040204" pitchFamily="34" charset="-128"/>
                <a:cs typeface="Times New Roman" panose="02020603050405020304" pitchFamily="18" charset="0"/>
              </a:rPr>
              <a:t>予め用意された正解ない。</a:t>
            </a:r>
            <a:endParaRPr lang="en-US" altLang="ja-JP" sz="3200" kern="100" dirty="0">
              <a:latin typeface="Meiryo" panose="020B0604030504040204" pitchFamily="34" charset="-128"/>
              <a:ea typeface="Meiryo" panose="020B0604030504040204" pitchFamily="34" charset="-128"/>
              <a:cs typeface="Times New Roman" panose="02020603050405020304" pitchFamily="18" charset="0"/>
            </a:endParaRPr>
          </a:p>
        </p:txBody>
      </p:sp>
      <p:pic>
        <p:nvPicPr>
          <p:cNvPr id="5" name="図 4" descr="図形&#10;&#10;低い精度で自動的に生成された説明">
            <a:extLst>
              <a:ext uri="{FF2B5EF4-FFF2-40B4-BE49-F238E27FC236}">
                <a16:creationId xmlns:a16="http://schemas.microsoft.com/office/drawing/2014/main" id="{632E5C6F-4554-A182-134B-4519B9EAED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50359" y="1108553"/>
            <a:ext cx="1218752" cy="2572920"/>
          </a:xfrm>
          <a:prstGeom prst="rect">
            <a:avLst/>
          </a:prstGeom>
        </p:spPr>
      </p:pic>
      <p:pic>
        <p:nvPicPr>
          <p:cNvPr id="7" name="図 6" descr="図形 が含まれている画像&#10;&#10;自動的に生成された説明">
            <a:extLst>
              <a:ext uri="{FF2B5EF4-FFF2-40B4-BE49-F238E27FC236}">
                <a16:creationId xmlns:a16="http://schemas.microsoft.com/office/drawing/2014/main" id="{A34E4F5C-8098-FE07-7012-88BCE08E52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172" y="4215008"/>
            <a:ext cx="1348438" cy="1158657"/>
          </a:xfrm>
          <a:prstGeom prst="rect">
            <a:avLst/>
          </a:prstGeom>
        </p:spPr>
      </p:pic>
      <p:sp>
        <p:nvSpPr>
          <p:cNvPr id="8" name="テキスト ボックス 7">
            <a:extLst>
              <a:ext uri="{FF2B5EF4-FFF2-40B4-BE49-F238E27FC236}">
                <a16:creationId xmlns:a16="http://schemas.microsoft.com/office/drawing/2014/main" id="{0A6AA86F-0B7E-ABDE-B7DB-C749C29C4878}"/>
              </a:ext>
            </a:extLst>
          </p:cNvPr>
          <p:cNvSpPr txBox="1"/>
          <p:nvPr/>
        </p:nvSpPr>
        <p:spPr>
          <a:xfrm>
            <a:off x="631172" y="3198214"/>
            <a:ext cx="7160935" cy="584775"/>
          </a:xfrm>
          <a:prstGeom prst="rect">
            <a:avLst/>
          </a:prstGeom>
          <a:noFill/>
        </p:spPr>
        <p:txBody>
          <a:bodyPr wrap="none" rtlCol="0">
            <a:spAutoFit/>
          </a:bodyPr>
          <a:lstStyle/>
          <a:p>
            <a:r>
              <a:rPr kumimoji="1" lang="ja-JP" altLang="en-US" sz="3200" b="1">
                <a:solidFill>
                  <a:srgbClr val="FF0000"/>
                </a:solidFill>
                <a:latin typeface="Meiryo" panose="020B0604030504040204" pitchFamily="34" charset="-128"/>
                <a:ea typeface="Meiryo" panose="020B0604030504040204" pitchFamily="34" charset="-128"/>
              </a:rPr>
              <a:t>考えても絶対の正解は見つからない。</a:t>
            </a:r>
          </a:p>
        </p:txBody>
      </p:sp>
      <p:sp>
        <p:nvSpPr>
          <p:cNvPr id="9" name="正方形/長方形 8">
            <a:extLst>
              <a:ext uri="{FF2B5EF4-FFF2-40B4-BE49-F238E27FC236}">
                <a16:creationId xmlns:a16="http://schemas.microsoft.com/office/drawing/2014/main" id="{2E0BD71D-1CF3-EA01-3283-44AB6D0F70DF}"/>
              </a:ext>
            </a:extLst>
          </p:cNvPr>
          <p:cNvSpPr/>
          <p:nvPr/>
        </p:nvSpPr>
        <p:spPr>
          <a:xfrm>
            <a:off x="2099134" y="4215008"/>
            <a:ext cx="6449131" cy="1384995"/>
          </a:xfrm>
          <a:prstGeom prst="rect">
            <a:avLst/>
          </a:prstGeom>
        </p:spPr>
        <p:txBody>
          <a:bodyPr wrap="square">
            <a:spAutoFit/>
          </a:bodyPr>
          <a:lstStyle/>
          <a:p>
            <a:pPr marL="342900" indent="-342900" fontAlgn="base">
              <a:buFont typeface="Wingdings" pitchFamily="2" charset="2"/>
              <a:buChar char="ü"/>
            </a:pPr>
            <a:r>
              <a:rPr lang="ja-JP" altLang="en-US" sz="2800" b="1">
                <a:solidFill>
                  <a:srgbClr val="0070C0"/>
                </a:solidFill>
                <a:latin typeface="Meiryo" panose="020B0604030504040204" pitchFamily="34" charset="-128"/>
                <a:ea typeface="Meiryo" panose="020B0604030504040204" pitchFamily="34" charset="-128"/>
              </a:rPr>
              <a:t>自分で考えて、答え（仮説）創る。</a:t>
            </a:r>
          </a:p>
          <a:p>
            <a:pPr marL="342900" indent="-342900" fontAlgn="base">
              <a:buFont typeface="Wingdings" pitchFamily="2" charset="2"/>
              <a:buChar char="ü"/>
            </a:pPr>
            <a:r>
              <a:rPr lang="ja-JP" altLang="en-US" sz="2800" b="1">
                <a:solidFill>
                  <a:srgbClr val="0070C0"/>
                </a:solidFill>
                <a:latin typeface="Meiryo" panose="020B0604030504040204" pitchFamily="34" charset="-128"/>
                <a:ea typeface="Meiryo" panose="020B0604030504040204" pitchFamily="34" charset="-128"/>
              </a:rPr>
              <a:t>直ちに実践して、結果を確認する。</a:t>
            </a:r>
            <a:endParaRPr lang="en-US" altLang="ja-JP" sz="2800" b="1" dirty="0">
              <a:solidFill>
                <a:srgbClr val="0070C0"/>
              </a:solidFill>
              <a:latin typeface="Meiryo" panose="020B0604030504040204" pitchFamily="34" charset="-128"/>
              <a:ea typeface="Meiryo" panose="020B0604030504040204" pitchFamily="34" charset="-128"/>
            </a:endParaRPr>
          </a:p>
          <a:p>
            <a:pPr marL="342900" indent="-342900" fontAlgn="base">
              <a:buFont typeface="Wingdings" pitchFamily="2" charset="2"/>
              <a:buChar char="ü"/>
            </a:pPr>
            <a:r>
              <a:rPr lang="ja-JP" altLang="en-US" sz="2800" b="1">
                <a:solidFill>
                  <a:srgbClr val="0070C0"/>
                </a:solidFill>
                <a:latin typeface="Meiryo" panose="020B0604030504040204" pitchFamily="34" charset="-128"/>
                <a:ea typeface="Meiryo" panose="020B0604030504040204" pitchFamily="34" charset="-128"/>
              </a:rPr>
              <a:t>結果から改善し、仮説を更新する。</a:t>
            </a:r>
            <a:endParaRPr lang="ja-JP" altLang="en-US" sz="2800" b="1" i="0">
              <a:solidFill>
                <a:srgbClr val="0070C0"/>
              </a:solidFill>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D5160304-E540-4E08-E7BD-E5F750A0213D}"/>
              </a:ext>
            </a:extLst>
          </p:cNvPr>
          <p:cNvSpPr txBox="1"/>
          <p:nvPr/>
        </p:nvSpPr>
        <p:spPr>
          <a:xfrm>
            <a:off x="595735" y="5803035"/>
            <a:ext cx="7969426" cy="492443"/>
          </a:xfrm>
          <a:prstGeom prst="rect">
            <a:avLst/>
          </a:prstGeom>
          <a:noFill/>
        </p:spPr>
        <p:txBody>
          <a:bodyPr wrap="none" rtlCol="0">
            <a:spAutoFit/>
          </a:bodyPr>
          <a:lstStyle/>
          <a:p>
            <a:r>
              <a:rPr kumimoji="1" lang="en-US" altLang="ja-JP" sz="2600" b="1" dirty="0">
                <a:solidFill>
                  <a:schemeClr val="accent6">
                    <a:lumMod val="75000"/>
                  </a:schemeClr>
                </a:solidFill>
                <a:latin typeface="Meiryo" panose="020B0604030504040204" pitchFamily="34" charset="-128"/>
                <a:ea typeface="Meiryo" panose="020B0604030504040204" pitchFamily="34" charset="-128"/>
              </a:rPr>
              <a:t>“Try and Learn”</a:t>
            </a:r>
            <a:r>
              <a:rPr kumimoji="1" lang="ja-JP" altLang="en-US" sz="2600">
                <a:solidFill>
                  <a:schemeClr val="accent6">
                    <a:lumMod val="75000"/>
                  </a:schemeClr>
                </a:solidFill>
                <a:latin typeface="Meiryo" panose="020B0604030504040204" pitchFamily="34" charset="-128"/>
                <a:ea typeface="Meiryo" panose="020B0604030504040204" pitchFamily="34" charset="-128"/>
              </a:rPr>
              <a:t>を繰り返し</a:t>
            </a:r>
            <a:r>
              <a:rPr kumimoji="1" lang="ja-JP" altLang="en-US" sz="2600" b="1" u="sng">
                <a:solidFill>
                  <a:schemeClr val="accent6">
                    <a:lumMod val="75000"/>
                  </a:schemeClr>
                </a:solidFill>
                <a:latin typeface="Meiryo" panose="020B0604030504040204" pitchFamily="34" charset="-128"/>
                <a:ea typeface="Meiryo" panose="020B0604030504040204" pitchFamily="34" charset="-128"/>
              </a:rPr>
              <a:t>自分の正解</a:t>
            </a:r>
            <a:r>
              <a:rPr kumimoji="1" lang="ja-JP" altLang="en-US" sz="2600">
                <a:solidFill>
                  <a:schemeClr val="accent6">
                    <a:lumMod val="75000"/>
                  </a:schemeClr>
                </a:solidFill>
                <a:latin typeface="Meiryo" panose="020B0604030504040204" pitchFamily="34" charset="-128"/>
                <a:ea typeface="Meiryo" panose="020B0604030504040204" pitchFamily="34" charset="-128"/>
              </a:rPr>
              <a:t>を見つける</a:t>
            </a:r>
          </a:p>
        </p:txBody>
      </p:sp>
      <p:grpSp>
        <p:nvGrpSpPr>
          <p:cNvPr id="11" name="グループ化 10">
            <a:extLst>
              <a:ext uri="{FF2B5EF4-FFF2-40B4-BE49-F238E27FC236}">
                <a16:creationId xmlns:a16="http://schemas.microsoft.com/office/drawing/2014/main" id="{DDEBCFAF-EDC4-30C4-7832-BA051CB05F6A}"/>
              </a:ext>
            </a:extLst>
          </p:cNvPr>
          <p:cNvGrpSpPr/>
          <p:nvPr/>
        </p:nvGrpSpPr>
        <p:grpSpPr>
          <a:xfrm>
            <a:off x="2525485" y="2591994"/>
            <a:ext cx="3293560" cy="584775"/>
            <a:chOff x="2525485" y="2591994"/>
            <a:chExt cx="3293560" cy="584775"/>
          </a:xfrm>
        </p:grpSpPr>
        <p:sp>
          <p:nvSpPr>
            <p:cNvPr id="3" name="角丸四角形吹き出し 2">
              <a:extLst>
                <a:ext uri="{FF2B5EF4-FFF2-40B4-BE49-F238E27FC236}">
                  <a16:creationId xmlns:a16="http://schemas.microsoft.com/office/drawing/2014/main" id="{EAF9160E-120A-B71F-5FE3-CF4E84D4F917}"/>
                </a:ext>
              </a:extLst>
            </p:cNvPr>
            <p:cNvSpPr/>
            <p:nvPr/>
          </p:nvSpPr>
          <p:spPr>
            <a:xfrm>
              <a:off x="2525485" y="2591994"/>
              <a:ext cx="3236784" cy="584775"/>
            </a:xfrm>
            <a:prstGeom prst="wedgeRoundRectCallout">
              <a:avLst>
                <a:gd name="adj1" fmla="val -86587"/>
                <a:gd name="adj2" fmla="val 64311"/>
                <a:gd name="adj3" fmla="val 166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E11F6718-B87B-1569-248E-EC6A24341CE7}"/>
                </a:ext>
              </a:extLst>
            </p:cNvPr>
            <p:cNvSpPr txBox="1"/>
            <p:nvPr/>
          </p:nvSpPr>
          <p:spPr>
            <a:xfrm>
              <a:off x="2582261" y="2653549"/>
              <a:ext cx="3236784"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考えるな！</a:t>
              </a:r>
              <a:r>
                <a:rPr lang="ja-JP" altLang="en-US" sz="1400">
                  <a:solidFill>
                    <a:schemeClr val="bg1"/>
                  </a:solidFill>
                  <a:latin typeface="Meiryo" panose="020B0604030504040204" pitchFamily="34" charset="-128"/>
                  <a:ea typeface="Meiryo" panose="020B0604030504040204" pitchFamily="34" charset="-128"/>
                </a:rPr>
                <a:t>ということではない。</a:t>
              </a:r>
              <a:endParaRPr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考えたことが正解である保証はない。</a:t>
              </a:r>
            </a:p>
          </p:txBody>
        </p:sp>
      </p:grpSp>
    </p:spTree>
    <p:extLst>
      <p:ext uri="{BB962C8B-B14F-4D97-AF65-F5344CB8AC3E}">
        <p14:creationId xmlns:p14="http://schemas.microsoft.com/office/powerpoint/2010/main" val="3186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ACD4BE1-B37A-974D-8EB4-B003A591A20C}"/>
              </a:ext>
            </a:extLst>
          </p:cNvPr>
          <p:cNvSpPr/>
          <p:nvPr/>
        </p:nvSpPr>
        <p:spPr>
          <a:xfrm>
            <a:off x="1" y="3228570"/>
            <a:ext cx="9143999" cy="707886"/>
          </a:xfrm>
          <a:prstGeom prst="rect">
            <a:avLst/>
          </a:prstGeom>
        </p:spPr>
        <p:txBody>
          <a:bodyPr wrap="square">
            <a:spAutoFit/>
          </a:bodyPr>
          <a:lstStyle/>
          <a:p>
            <a:pPr algn="ctr"/>
            <a:r>
              <a:rPr lang="ja-JP" altLang="en-US" sz="4000" b="1">
                <a:solidFill>
                  <a:srgbClr val="0070C0"/>
                </a:solidFill>
                <a:latin typeface="Meiryo" panose="020B0604030504040204" pitchFamily="34" charset="-128"/>
                <a:ea typeface="Meiryo" panose="020B0604030504040204" pitchFamily="34" charset="-128"/>
              </a:rPr>
              <a:t>「変身資産」を積み上げる</a:t>
            </a:r>
            <a:endParaRPr lang="en-US" altLang="ja-JP" sz="4000" b="1" dirty="0">
              <a:solidFill>
                <a:srgbClr val="0070C0"/>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910673DB-9AD5-3241-9E48-D9B824CBA31B}"/>
              </a:ext>
            </a:extLst>
          </p:cNvPr>
          <p:cNvSpPr txBox="1"/>
          <p:nvPr/>
        </p:nvSpPr>
        <p:spPr>
          <a:xfrm>
            <a:off x="982420" y="1227288"/>
            <a:ext cx="1723550" cy="707886"/>
          </a:xfrm>
          <a:prstGeom prst="rect">
            <a:avLst/>
          </a:prstGeom>
          <a:noFill/>
        </p:spPr>
        <p:txBody>
          <a:bodyPr wrap="none" rtlCol="0">
            <a:spAutoFit/>
          </a:bodyPr>
          <a:lstStyle/>
          <a:p>
            <a:pPr algn="ctr"/>
            <a:r>
              <a:rPr lang="ja-JP" altLang="en-US" sz="4000" b="1">
                <a:solidFill>
                  <a:schemeClr val="tx1">
                    <a:lumMod val="50000"/>
                    <a:lumOff val="50000"/>
                  </a:schemeClr>
                </a:solidFill>
                <a:latin typeface="Meiryo" panose="020B0604030504040204" pitchFamily="34" charset="-128"/>
                <a:ea typeface="Meiryo" panose="020B0604030504040204" pitchFamily="34" charset="-128"/>
              </a:rPr>
              <a:t>独学力</a:t>
            </a:r>
            <a:endParaRPr kumimoji="1" lang="en-US" altLang="ja-JP" sz="40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82709EF0-027E-3A4B-AA06-3E15BB28D79C}"/>
              </a:ext>
            </a:extLst>
          </p:cNvPr>
          <p:cNvSpPr>
            <a:spLocks noGrp="1"/>
          </p:cNvSpPr>
          <p:nvPr>
            <p:ph type="title"/>
          </p:nvPr>
        </p:nvSpPr>
        <p:spPr/>
        <p:txBody>
          <a:bodyPr/>
          <a:lstStyle/>
          <a:p>
            <a:r>
              <a:rPr kumimoji="1" lang="ja-JP" altLang="en-US"/>
              <a:t>学び続ける大切さ、それを支える学びの力</a:t>
            </a:r>
          </a:p>
        </p:txBody>
      </p:sp>
      <p:sp>
        <p:nvSpPr>
          <p:cNvPr id="9" name="テキスト ボックス 8">
            <a:extLst>
              <a:ext uri="{FF2B5EF4-FFF2-40B4-BE49-F238E27FC236}">
                <a16:creationId xmlns:a16="http://schemas.microsoft.com/office/drawing/2014/main" id="{50274C70-7723-AA4F-B951-3513173546D1}"/>
              </a:ext>
            </a:extLst>
          </p:cNvPr>
          <p:cNvSpPr txBox="1"/>
          <p:nvPr/>
        </p:nvSpPr>
        <p:spPr>
          <a:xfrm>
            <a:off x="5991193" y="1227288"/>
            <a:ext cx="2749472" cy="707886"/>
          </a:xfrm>
          <a:prstGeom prst="rect">
            <a:avLst/>
          </a:prstGeom>
          <a:noFill/>
        </p:spPr>
        <p:txBody>
          <a:bodyPr wrap="none" rtlCol="0">
            <a:spAutoFit/>
          </a:bodyPr>
          <a:lstStyle/>
          <a:p>
            <a:pPr algn="ctr"/>
            <a:r>
              <a:rPr lang="ja-JP" altLang="en-US" sz="4000" b="1">
                <a:solidFill>
                  <a:schemeClr val="tx1">
                    <a:lumMod val="50000"/>
                    <a:lumOff val="50000"/>
                  </a:schemeClr>
                </a:solidFill>
                <a:latin typeface="Meiryo" panose="020B0604030504040204" pitchFamily="34" charset="-128"/>
                <a:ea typeface="Meiryo" panose="020B0604030504040204" pitchFamily="34" charset="-128"/>
              </a:rPr>
              <a:t>つながり力</a:t>
            </a:r>
            <a:endParaRPr kumimoji="1" lang="en-US" altLang="ja-JP" sz="40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F85B8644-993A-A640-8F99-48478DB491B4}"/>
              </a:ext>
            </a:extLst>
          </p:cNvPr>
          <p:cNvSpPr txBox="1"/>
          <p:nvPr/>
        </p:nvSpPr>
        <p:spPr>
          <a:xfrm>
            <a:off x="2215799" y="5065365"/>
            <a:ext cx="3775394" cy="707886"/>
          </a:xfrm>
          <a:prstGeom prst="rect">
            <a:avLst/>
          </a:prstGeom>
          <a:noFill/>
        </p:spPr>
        <p:txBody>
          <a:bodyPr wrap="none" rtlCol="0">
            <a:spAutoFit/>
          </a:bodyPr>
          <a:lstStyle/>
          <a:p>
            <a:pPr algn="ctr"/>
            <a:r>
              <a:rPr lang="ja-JP" altLang="en-US" sz="4000" b="1">
                <a:solidFill>
                  <a:schemeClr val="tx1">
                    <a:lumMod val="50000"/>
                    <a:lumOff val="50000"/>
                  </a:schemeClr>
                </a:solidFill>
                <a:latin typeface="Meiryo" panose="020B0604030504040204" pitchFamily="34" charset="-128"/>
                <a:ea typeface="Meiryo" panose="020B0604030504040204" pitchFamily="34" charset="-128"/>
              </a:rPr>
              <a:t>アウトプット力</a:t>
            </a:r>
            <a:endParaRPr kumimoji="1" lang="en-US" altLang="ja-JP" sz="40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6AB474AC-CB7D-D948-A206-9D5D9887C8FC}"/>
              </a:ext>
            </a:extLst>
          </p:cNvPr>
          <p:cNvSpPr txBox="1"/>
          <p:nvPr/>
        </p:nvSpPr>
        <p:spPr>
          <a:xfrm>
            <a:off x="5991193" y="1821821"/>
            <a:ext cx="2339102" cy="577081"/>
          </a:xfrm>
          <a:prstGeom prst="rect">
            <a:avLst/>
          </a:prstGeom>
          <a:noFill/>
        </p:spPr>
        <p:txBody>
          <a:bodyPr wrap="none" rtlCol="0">
            <a:spAutoFit/>
          </a:bodyPr>
          <a:lstStyle/>
          <a:p>
            <a:r>
              <a:rPr kumimoji="1" lang="ja-JP" altLang="en-US" sz="1050" dirty="0">
                <a:solidFill>
                  <a:srgbClr val="0070C0"/>
                </a:solidFill>
                <a:latin typeface="Meiryo" charset="-128"/>
                <a:ea typeface="Meiryo" charset="-128"/>
                <a:cs typeface="Meiryo" charset="-128"/>
              </a:rPr>
              <a:t>多様な価値観やロールモデルの発見</a:t>
            </a:r>
            <a:endParaRPr lang="en-US" altLang="ja-JP" sz="1050" dirty="0">
              <a:solidFill>
                <a:srgbClr val="0070C0"/>
              </a:solidFill>
              <a:latin typeface="Meiryo" charset="-128"/>
              <a:ea typeface="Meiryo" charset="-128"/>
              <a:cs typeface="Meiryo" charset="-128"/>
            </a:endParaRPr>
          </a:p>
          <a:p>
            <a:r>
              <a:rPr lang="ja-JP" altLang="en-US" sz="1050" dirty="0">
                <a:solidFill>
                  <a:srgbClr val="0070C0"/>
                </a:solidFill>
                <a:latin typeface="Meiryo" charset="-128"/>
                <a:ea typeface="Meiryo" charset="-128"/>
                <a:cs typeface="Meiryo" charset="-128"/>
              </a:rPr>
              <a:t>ビジネス・チャネルの開拓</a:t>
            </a:r>
            <a:endParaRPr lang="en-US" altLang="ja-JP" sz="1050" dirty="0">
              <a:solidFill>
                <a:srgbClr val="0070C0"/>
              </a:solidFill>
              <a:latin typeface="Meiryo" charset="-128"/>
              <a:ea typeface="Meiryo" charset="-128"/>
              <a:cs typeface="Meiryo" charset="-128"/>
            </a:endParaRPr>
          </a:p>
          <a:p>
            <a:r>
              <a:rPr kumimoji="1" lang="ja-JP" altLang="en-US" sz="1050" dirty="0">
                <a:solidFill>
                  <a:srgbClr val="0070C0"/>
                </a:solidFill>
                <a:latin typeface="Meiryo" charset="-128"/>
                <a:ea typeface="Meiryo" charset="-128"/>
                <a:cs typeface="Meiryo" charset="-128"/>
              </a:rPr>
              <a:t>共感と深い学び</a:t>
            </a:r>
            <a:endParaRPr kumimoji="1" lang="en-US" altLang="ja-JP" sz="1050" dirty="0">
              <a:solidFill>
                <a:srgbClr val="0070C0"/>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2C0C7C0A-FC76-2343-9C32-FE954FE00052}"/>
              </a:ext>
            </a:extLst>
          </p:cNvPr>
          <p:cNvSpPr txBox="1"/>
          <p:nvPr/>
        </p:nvSpPr>
        <p:spPr>
          <a:xfrm>
            <a:off x="478438" y="1821822"/>
            <a:ext cx="1935145"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陳腐化するスキルの新陳代謝</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直感力の育成</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客観性と論理性の醸成</a:t>
            </a:r>
            <a:endParaRPr kumimoji="1" lang="en-US" altLang="ja-JP" sz="1050" dirty="0">
              <a:solidFill>
                <a:srgbClr val="0070C0"/>
              </a:solidFill>
              <a:latin typeface="Meiryo" charset="-128"/>
              <a:ea typeface="Meiryo" charset="-128"/>
              <a:cs typeface="Meiryo" charset="-128"/>
            </a:endParaRPr>
          </a:p>
        </p:txBody>
      </p:sp>
      <p:sp>
        <p:nvSpPr>
          <p:cNvPr id="13" name="テキスト ボックス 12">
            <a:extLst>
              <a:ext uri="{FF2B5EF4-FFF2-40B4-BE49-F238E27FC236}">
                <a16:creationId xmlns:a16="http://schemas.microsoft.com/office/drawing/2014/main" id="{8C9B6F03-6695-2F45-9B4F-54C188906537}"/>
              </a:ext>
            </a:extLst>
          </p:cNvPr>
          <p:cNvSpPr txBox="1"/>
          <p:nvPr/>
        </p:nvSpPr>
        <p:spPr>
          <a:xfrm>
            <a:off x="4274519" y="5611815"/>
            <a:ext cx="1665841"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インプットの増大</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人脈の拡大</a:t>
            </a:r>
            <a:endParaRPr lang="en-US" altLang="ja-JP" sz="1050" dirty="0">
              <a:solidFill>
                <a:srgbClr val="0070C0"/>
              </a:solidFill>
              <a:latin typeface="Meiryo" charset="-128"/>
              <a:ea typeface="Meiryo" charset="-128"/>
              <a:cs typeface="Meiryo" charset="-128"/>
            </a:endParaRPr>
          </a:p>
          <a:p>
            <a:pPr algn="r"/>
            <a:r>
              <a:rPr kumimoji="1" lang="ja-JP" altLang="en-US" sz="1050">
                <a:solidFill>
                  <a:srgbClr val="0070C0"/>
                </a:solidFill>
                <a:latin typeface="Meiryo" charset="-128"/>
                <a:ea typeface="Meiryo" charset="-128"/>
                <a:cs typeface="Meiryo" charset="-128"/>
              </a:rPr>
              <a:t>ストーリー化</a:t>
            </a:r>
            <a:r>
              <a:rPr kumimoji="1" lang="ja-JP" altLang="en-US" sz="1050" dirty="0">
                <a:solidFill>
                  <a:srgbClr val="0070C0"/>
                </a:solidFill>
                <a:latin typeface="Meiryo" charset="-128"/>
                <a:ea typeface="Meiryo" charset="-128"/>
                <a:cs typeface="Meiryo" charset="-128"/>
              </a:rPr>
              <a:t>能力の強化</a:t>
            </a:r>
            <a:endParaRPr kumimoji="1" lang="en-US" altLang="ja-JP" sz="1050" dirty="0">
              <a:solidFill>
                <a:srgbClr val="0070C0"/>
              </a:solidFill>
              <a:latin typeface="Meiryo" charset="-128"/>
              <a:ea typeface="Meiryo" charset="-128"/>
              <a:cs typeface="Meiryo" charset="-128"/>
            </a:endParaRPr>
          </a:p>
        </p:txBody>
      </p:sp>
      <p:sp>
        <p:nvSpPr>
          <p:cNvPr id="15" name="テキスト ボックス 14">
            <a:extLst>
              <a:ext uri="{FF2B5EF4-FFF2-40B4-BE49-F238E27FC236}">
                <a16:creationId xmlns:a16="http://schemas.microsoft.com/office/drawing/2014/main" id="{FDC29515-70EF-6749-A333-32A28DB77218}"/>
              </a:ext>
            </a:extLst>
          </p:cNvPr>
          <p:cNvSpPr txBox="1"/>
          <p:nvPr/>
        </p:nvSpPr>
        <p:spPr>
          <a:xfrm>
            <a:off x="1607086" y="3824025"/>
            <a:ext cx="5929828" cy="338554"/>
          </a:xfrm>
          <a:prstGeom prst="rect">
            <a:avLst/>
          </a:prstGeom>
          <a:noFill/>
        </p:spPr>
        <p:txBody>
          <a:bodyPr wrap="none" rtlCol="0">
            <a:spAutoFit/>
          </a:bodyPr>
          <a:lstStyle/>
          <a:p>
            <a:pPr algn="ctr"/>
            <a:r>
              <a:rPr kumimoji="1" lang="ja-JP" altLang="en-US" sz="1600">
                <a:solidFill>
                  <a:srgbClr val="0070C0"/>
                </a:solidFill>
                <a:latin typeface="Meiryo" charset="-128"/>
                <a:ea typeface="Meiryo" charset="-128"/>
                <a:cs typeface="Meiryo" charset="-128"/>
              </a:rPr>
              <a:t>経験の蓄積に頼った「ベテラン」の不良資産化が加速する時代</a:t>
            </a:r>
            <a:endParaRPr kumimoji="1" lang="en-US" altLang="ja-JP" sz="1600" dirty="0">
              <a:solidFill>
                <a:srgbClr val="0070C0"/>
              </a:solidFill>
              <a:latin typeface="Meiryo" charset="-128"/>
              <a:ea typeface="Meiryo" charset="-128"/>
              <a:cs typeface="Meiryo" charset="-128"/>
            </a:endParaRPr>
          </a:p>
        </p:txBody>
      </p:sp>
      <p:pic>
        <p:nvPicPr>
          <p:cNvPr id="16" name="図 15">
            <a:extLst>
              <a:ext uri="{FF2B5EF4-FFF2-40B4-BE49-F238E27FC236}">
                <a16:creationId xmlns:a16="http://schemas.microsoft.com/office/drawing/2014/main" id="{3A7A5C32-EAA0-EA4F-826A-4E1BB800E7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42329" y="1167714"/>
            <a:ext cx="1416876" cy="1250393"/>
          </a:xfrm>
          <a:prstGeom prst="rect">
            <a:avLst/>
          </a:prstGeom>
        </p:spPr>
      </p:pic>
      <p:pic>
        <p:nvPicPr>
          <p:cNvPr id="17" name="図 16">
            <a:extLst>
              <a:ext uri="{FF2B5EF4-FFF2-40B4-BE49-F238E27FC236}">
                <a16:creationId xmlns:a16="http://schemas.microsoft.com/office/drawing/2014/main" id="{7D56D9C1-0F84-9841-9D6F-7139DE2B10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3327" y="1061488"/>
            <a:ext cx="1623152" cy="1385089"/>
          </a:xfrm>
          <a:prstGeom prst="rect">
            <a:avLst/>
          </a:prstGeom>
        </p:spPr>
      </p:pic>
      <p:pic>
        <p:nvPicPr>
          <p:cNvPr id="18" name="図 17">
            <a:extLst>
              <a:ext uri="{FF2B5EF4-FFF2-40B4-BE49-F238E27FC236}">
                <a16:creationId xmlns:a16="http://schemas.microsoft.com/office/drawing/2014/main" id="{711CCB2A-52EE-9C41-A495-B372DA69BE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91193" y="4984288"/>
            <a:ext cx="1195574" cy="1204608"/>
          </a:xfrm>
          <a:prstGeom prst="rect">
            <a:avLst/>
          </a:prstGeom>
        </p:spPr>
      </p:pic>
    </p:spTree>
    <p:extLst>
      <p:ext uri="{BB962C8B-B14F-4D97-AF65-F5344CB8AC3E}">
        <p14:creationId xmlns:p14="http://schemas.microsoft.com/office/powerpoint/2010/main" val="102471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3FE95-4F33-7DFA-65FB-E033F18EE15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986AB43-3065-AECB-39E5-B714487B2A25}"/>
              </a:ext>
            </a:extLst>
          </p:cNvPr>
          <p:cNvSpPr>
            <a:spLocks noGrp="1"/>
          </p:cNvSpPr>
          <p:nvPr>
            <p:ph type="title"/>
          </p:nvPr>
        </p:nvSpPr>
        <p:spPr/>
        <p:txBody>
          <a:bodyPr/>
          <a:lstStyle/>
          <a:p>
            <a:r>
              <a:rPr kumimoji="1" lang="ja-JP" altLang="en-US"/>
              <a:t>社会人における「学び」の３段階</a:t>
            </a:r>
          </a:p>
        </p:txBody>
      </p:sp>
      <p:sp>
        <p:nvSpPr>
          <p:cNvPr id="4" name="正方形/長方形 3">
            <a:extLst>
              <a:ext uri="{FF2B5EF4-FFF2-40B4-BE49-F238E27FC236}">
                <a16:creationId xmlns:a16="http://schemas.microsoft.com/office/drawing/2014/main" id="{86ABF607-D2B3-412C-2D74-AA508E3A4EBD}"/>
              </a:ext>
            </a:extLst>
          </p:cNvPr>
          <p:cNvSpPr/>
          <p:nvPr/>
        </p:nvSpPr>
        <p:spPr>
          <a:xfrm>
            <a:off x="228600" y="5075259"/>
            <a:ext cx="8686799" cy="150810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5C6FB404-03E8-3E11-0CCB-E05F133474BC}"/>
              </a:ext>
            </a:extLst>
          </p:cNvPr>
          <p:cNvSpPr/>
          <p:nvPr/>
        </p:nvSpPr>
        <p:spPr>
          <a:xfrm>
            <a:off x="228601" y="3463898"/>
            <a:ext cx="8686799" cy="148643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A483E6F-CB82-EECF-622E-1072249705BB}"/>
              </a:ext>
            </a:extLst>
          </p:cNvPr>
          <p:cNvSpPr/>
          <p:nvPr/>
        </p:nvSpPr>
        <p:spPr>
          <a:xfrm>
            <a:off x="228600" y="1554515"/>
            <a:ext cx="8686799" cy="177638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E5020719-FC33-F967-6D1C-D6BCC53873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258" y="5614934"/>
            <a:ext cx="1244885" cy="968747"/>
          </a:xfrm>
          <a:prstGeom prst="rect">
            <a:avLst/>
          </a:prstGeom>
        </p:spPr>
      </p:pic>
      <p:pic>
        <p:nvPicPr>
          <p:cNvPr id="10" name="図 9">
            <a:extLst>
              <a:ext uri="{FF2B5EF4-FFF2-40B4-BE49-F238E27FC236}">
                <a16:creationId xmlns:a16="http://schemas.microsoft.com/office/drawing/2014/main" id="{12230629-0090-E6F7-E1EC-26A7AD39A7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310" y="3907853"/>
            <a:ext cx="1164783" cy="1042482"/>
          </a:xfrm>
          <a:prstGeom prst="rect">
            <a:avLst/>
          </a:prstGeom>
        </p:spPr>
      </p:pic>
      <p:pic>
        <p:nvPicPr>
          <p:cNvPr id="12" name="図 11">
            <a:extLst>
              <a:ext uri="{FF2B5EF4-FFF2-40B4-BE49-F238E27FC236}">
                <a16:creationId xmlns:a16="http://schemas.microsoft.com/office/drawing/2014/main" id="{10629D7B-6F80-9A4C-D2E9-25F1AE99BE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461" y="2225915"/>
            <a:ext cx="759516" cy="989597"/>
          </a:xfrm>
          <a:prstGeom prst="rect">
            <a:avLst/>
          </a:prstGeom>
        </p:spPr>
      </p:pic>
      <p:sp>
        <p:nvSpPr>
          <p:cNvPr id="13" name="テキスト ボックス 12">
            <a:extLst>
              <a:ext uri="{FF2B5EF4-FFF2-40B4-BE49-F238E27FC236}">
                <a16:creationId xmlns:a16="http://schemas.microsoft.com/office/drawing/2014/main" id="{097DF8C4-0A03-DB01-53BC-A4CB39AD5AA9}"/>
              </a:ext>
            </a:extLst>
          </p:cNvPr>
          <p:cNvSpPr txBox="1"/>
          <p:nvPr/>
        </p:nvSpPr>
        <p:spPr>
          <a:xfrm>
            <a:off x="488921" y="5182074"/>
            <a:ext cx="1141659" cy="584775"/>
          </a:xfrm>
          <a:prstGeom prst="rect">
            <a:avLst/>
          </a:prstGeom>
          <a:noFill/>
        </p:spPr>
        <p:txBody>
          <a:bodyPr wrap="none" rtlCol="0">
            <a:spAutoFit/>
          </a:bodyPr>
          <a:lstStyle/>
          <a:p>
            <a:pPr algn="ctr"/>
            <a:r>
              <a:rPr kumimoji="1" lang="ja-JP" altLang="en-US" sz="3200" b="1">
                <a:solidFill>
                  <a:srgbClr val="C00000"/>
                </a:solidFill>
                <a:latin typeface="Meiryo" panose="020B0604030504040204" pitchFamily="34" charset="-128"/>
                <a:ea typeface="Meiryo" panose="020B0604030504040204" pitchFamily="34" charset="-128"/>
              </a:rPr>
              <a:t>素</a:t>
            </a:r>
            <a:r>
              <a:rPr kumimoji="1" lang="en-US" altLang="ja-JP" sz="3200" b="1" dirty="0">
                <a:solidFill>
                  <a:srgbClr val="C00000"/>
                </a:solidFill>
                <a:latin typeface="Meiryo" panose="020B0604030504040204" pitchFamily="34" charset="-128"/>
                <a:ea typeface="Meiryo" panose="020B0604030504040204" pitchFamily="34" charset="-128"/>
              </a:rPr>
              <a:t> </a:t>
            </a:r>
            <a:r>
              <a:rPr kumimoji="1" lang="ja-JP" altLang="en-US" sz="3200" b="1">
                <a:solidFill>
                  <a:srgbClr val="C00000"/>
                </a:solidFill>
                <a:latin typeface="Meiryo" panose="020B0604030504040204" pitchFamily="34" charset="-128"/>
                <a:ea typeface="Meiryo" panose="020B0604030504040204" pitchFamily="34" charset="-128"/>
              </a:rPr>
              <a:t>人</a:t>
            </a:r>
          </a:p>
        </p:txBody>
      </p:sp>
      <p:sp>
        <p:nvSpPr>
          <p:cNvPr id="14" name="テキスト ボックス 13">
            <a:extLst>
              <a:ext uri="{FF2B5EF4-FFF2-40B4-BE49-F238E27FC236}">
                <a16:creationId xmlns:a16="http://schemas.microsoft.com/office/drawing/2014/main" id="{CF35D2A9-EA35-F53C-B574-15D6AD74094B}"/>
              </a:ext>
            </a:extLst>
          </p:cNvPr>
          <p:cNvSpPr txBox="1"/>
          <p:nvPr/>
        </p:nvSpPr>
        <p:spPr>
          <a:xfrm>
            <a:off x="341230" y="3530898"/>
            <a:ext cx="1620957" cy="523220"/>
          </a:xfrm>
          <a:prstGeom prst="rect">
            <a:avLst/>
          </a:prstGeom>
          <a:noFill/>
        </p:spPr>
        <p:txBody>
          <a:bodyPr wrap="none" rtlCol="0">
            <a:spAutoFit/>
          </a:bodyPr>
          <a:lstStyle/>
          <a:p>
            <a:pPr algn="ctr"/>
            <a:r>
              <a:rPr kumimoji="1" lang="ja-JP" altLang="en-US" sz="2800" b="1">
                <a:solidFill>
                  <a:srgbClr val="009051"/>
                </a:solidFill>
                <a:latin typeface="Meiryo" panose="020B0604030504040204" pitchFamily="34" charset="-128"/>
                <a:ea typeface="Meiryo" panose="020B0604030504040204" pitchFamily="34" charset="-128"/>
              </a:rPr>
              <a:t>ベテラン</a:t>
            </a:r>
          </a:p>
        </p:txBody>
      </p:sp>
      <p:sp>
        <p:nvSpPr>
          <p:cNvPr id="15" name="テキスト ボックス 14">
            <a:extLst>
              <a:ext uri="{FF2B5EF4-FFF2-40B4-BE49-F238E27FC236}">
                <a16:creationId xmlns:a16="http://schemas.microsoft.com/office/drawing/2014/main" id="{475BD305-4516-5778-B87C-284FB8F4B5F5}"/>
              </a:ext>
            </a:extLst>
          </p:cNvPr>
          <p:cNvSpPr txBox="1"/>
          <p:nvPr/>
        </p:nvSpPr>
        <p:spPr>
          <a:xfrm>
            <a:off x="488919" y="1663328"/>
            <a:ext cx="1141659" cy="584775"/>
          </a:xfrm>
          <a:prstGeom prst="rect">
            <a:avLst/>
          </a:prstGeom>
          <a:noFill/>
        </p:spPr>
        <p:txBody>
          <a:bodyPr wrap="none" rtlCol="0">
            <a:spAutoFit/>
          </a:bodyPr>
          <a:lstStyle/>
          <a:p>
            <a:pPr algn="ctr"/>
            <a:r>
              <a:rPr kumimoji="1" lang="ja-JP" altLang="en-US" sz="3200" b="1">
                <a:solidFill>
                  <a:srgbClr val="0432FF"/>
                </a:solidFill>
                <a:latin typeface="Meiryo" panose="020B0604030504040204" pitchFamily="34" charset="-128"/>
                <a:ea typeface="Meiryo" panose="020B0604030504040204" pitchFamily="34" charset="-128"/>
              </a:rPr>
              <a:t>プ</a:t>
            </a:r>
            <a:r>
              <a:rPr kumimoji="1" lang="en-US" altLang="ja-JP" sz="3200" b="1" dirty="0">
                <a:solidFill>
                  <a:srgbClr val="0432FF"/>
                </a:solidFill>
                <a:latin typeface="Meiryo" panose="020B0604030504040204" pitchFamily="34" charset="-128"/>
                <a:ea typeface="Meiryo" panose="020B0604030504040204" pitchFamily="34" charset="-128"/>
              </a:rPr>
              <a:t> </a:t>
            </a:r>
            <a:r>
              <a:rPr kumimoji="1" lang="ja-JP" altLang="en-US" sz="3200" b="1">
                <a:solidFill>
                  <a:srgbClr val="0432FF"/>
                </a:solidFill>
                <a:latin typeface="Meiryo" panose="020B0604030504040204" pitchFamily="34" charset="-128"/>
                <a:ea typeface="Meiryo" panose="020B0604030504040204" pitchFamily="34" charset="-128"/>
              </a:rPr>
              <a:t>ロ</a:t>
            </a:r>
          </a:p>
        </p:txBody>
      </p:sp>
      <p:sp>
        <p:nvSpPr>
          <p:cNvPr id="16" name="テキスト ボックス 15">
            <a:extLst>
              <a:ext uri="{FF2B5EF4-FFF2-40B4-BE49-F238E27FC236}">
                <a16:creationId xmlns:a16="http://schemas.microsoft.com/office/drawing/2014/main" id="{86C53116-B239-D200-46FF-AC346509FAE8}"/>
              </a:ext>
            </a:extLst>
          </p:cNvPr>
          <p:cNvSpPr txBox="1"/>
          <p:nvPr/>
        </p:nvSpPr>
        <p:spPr>
          <a:xfrm>
            <a:off x="1964205" y="5766849"/>
            <a:ext cx="2568624" cy="584775"/>
          </a:xfrm>
          <a:prstGeom prst="rect">
            <a:avLst/>
          </a:prstGeom>
          <a:noFill/>
        </p:spPr>
        <p:txBody>
          <a:bodyPr wrap="square" rtlCol="0">
            <a:spAutoFit/>
          </a:bodyPr>
          <a:lstStyle/>
          <a:p>
            <a:r>
              <a:rPr kumimoji="1" lang="ja-JP" altLang="en-US" sz="1600">
                <a:solidFill>
                  <a:srgbClr val="C00000"/>
                </a:solidFill>
                <a:latin typeface="Meiryo" panose="020B0604030504040204" pitchFamily="34" charset="-128"/>
                <a:ea typeface="Meiryo" panose="020B0604030504040204" pitchFamily="34" charset="-128"/>
              </a:rPr>
              <a:t>基礎やルーチンを覚え</a:t>
            </a:r>
          </a:p>
          <a:p>
            <a:r>
              <a:rPr kumimoji="1" lang="ja-JP" altLang="en-US" sz="1600">
                <a:solidFill>
                  <a:srgbClr val="C00000"/>
                </a:solidFill>
                <a:latin typeface="Meiryo" panose="020B0604030504040204" pitchFamily="34" charset="-128"/>
                <a:ea typeface="Meiryo" panose="020B0604030504040204" pitchFamily="34" charset="-128"/>
              </a:rPr>
              <a:t>「一人前」を目指す段階</a:t>
            </a:r>
          </a:p>
        </p:txBody>
      </p:sp>
      <p:sp>
        <p:nvSpPr>
          <p:cNvPr id="17" name="テキスト ボックス 16">
            <a:extLst>
              <a:ext uri="{FF2B5EF4-FFF2-40B4-BE49-F238E27FC236}">
                <a16:creationId xmlns:a16="http://schemas.microsoft.com/office/drawing/2014/main" id="{5B4A940D-8F48-FB82-3CEF-F821AC86E179}"/>
              </a:ext>
            </a:extLst>
          </p:cNvPr>
          <p:cNvSpPr txBox="1"/>
          <p:nvPr/>
        </p:nvSpPr>
        <p:spPr>
          <a:xfrm>
            <a:off x="1964206" y="4135871"/>
            <a:ext cx="2646878" cy="584775"/>
          </a:xfrm>
          <a:prstGeom prst="rect">
            <a:avLst/>
          </a:prstGeom>
          <a:noFill/>
        </p:spPr>
        <p:txBody>
          <a:bodyPr wrap="none" rtlCol="0">
            <a:spAutoFit/>
          </a:bodyPr>
          <a:lstStyle/>
          <a:p>
            <a:r>
              <a:rPr kumimoji="1" lang="ja-JP" altLang="en-US" sz="1600">
                <a:solidFill>
                  <a:srgbClr val="009051"/>
                </a:solidFill>
                <a:latin typeface="Meiryo" panose="020B0604030504040204" pitchFamily="34" charset="-128"/>
                <a:ea typeface="Meiryo" panose="020B0604030504040204" pitchFamily="34" charset="-128"/>
              </a:rPr>
              <a:t>ルーチンを無意識にこなせ</a:t>
            </a:r>
            <a:endParaRPr kumimoji="1" lang="en-US" altLang="ja-JP" sz="1600" dirty="0">
              <a:solidFill>
                <a:srgbClr val="009051"/>
              </a:solidFill>
              <a:latin typeface="Meiryo" panose="020B0604030504040204" pitchFamily="34" charset="-128"/>
              <a:ea typeface="Meiryo" panose="020B0604030504040204" pitchFamily="34" charset="-128"/>
            </a:endParaRPr>
          </a:p>
          <a:p>
            <a:r>
              <a:rPr kumimoji="1" lang="ja-JP" altLang="en-US" sz="1600">
                <a:solidFill>
                  <a:srgbClr val="009051"/>
                </a:solidFill>
                <a:latin typeface="Meiryo" panose="020B0604030504040204" pitchFamily="34" charset="-128"/>
                <a:ea typeface="Meiryo" panose="020B0604030504040204" pitchFamily="34" charset="-128"/>
              </a:rPr>
              <a:t>応用も利く段階</a:t>
            </a:r>
            <a:endParaRPr kumimoji="1" lang="en-US" altLang="ja-JP" sz="1600" dirty="0">
              <a:solidFill>
                <a:srgbClr val="00905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B9FC8B17-0BE3-4352-C246-2779CA6DE414}"/>
              </a:ext>
            </a:extLst>
          </p:cNvPr>
          <p:cNvSpPr txBox="1"/>
          <p:nvPr/>
        </p:nvSpPr>
        <p:spPr>
          <a:xfrm>
            <a:off x="1964203" y="2304868"/>
            <a:ext cx="2441694" cy="830997"/>
          </a:xfrm>
          <a:prstGeom prst="rect">
            <a:avLst/>
          </a:prstGeom>
          <a:noFill/>
        </p:spPr>
        <p:txBody>
          <a:bodyPr wrap="none" rtlCol="0">
            <a:spAutoFit/>
          </a:bodyPr>
          <a:lstStyle/>
          <a:p>
            <a:r>
              <a:rPr kumimoji="1" lang="ja-JP" altLang="en-US" sz="1600" b="1">
                <a:solidFill>
                  <a:srgbClr val="0432FF"/>
                </a:solidFill>
                <a:latin typeface="Meiryo" panose="020B0604030504040204" pitchFamily="34" charset="-128"/>
                <a:ea typeface="Meiryo" panose="020B0604030504040204" pitchFamily="34" charset="-128"/>
              </a:rPr>
              <a:t>無知の知</a:t>
            </a:r>
            <a:r>
              <a:rPr kumimoji="1" lang="ja-JP" altLang="en-US" sz="1600">
                <a:solidFill>
                  <a:srgbClr val="0432FF"/>
                </a:solidFill>
                <a:latin typeface="Meiryo" panose="020B0604030504040204" pitchFamily="34" charset="-128"/>
                <a:ea typeface="Meiryo" panose="020B0604030504040204" pitchFamily="34" charset="-128"/>
              </a:rPr>
              <a:t>を自覚し</a:t>
            </a:r>
            <a:endParaRPr kumimoji="1"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自ら想定外を創り出し</a:t>
            </a:r>
            <a:endParaRPr kumimoji="1"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新常識を生み出せる存在</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ABAAF7CC-30D7-057F-F544-BE2E277EFCF4}"/>
              </a:ext>
            </a:extLst>
          </p:cNvPr>
          <p:cNvSpPr txBox="1"/>
          <p:nvPr/>
        </p:nvSpPr>
        <p:spPr>
          <a:xfrm>
            <a:off x="1964203" y="1663328"/>
            <a:ext cx="6354835" cy="461665"/>
          </a:xfrm>
          <a:prstGeom prst="rect">
            <a:avLst/>
          </a:prstGeom>
          <a:noFill/>
        </p:spPr>
        <p:txBody>
          <a:bodyPr wrap="square">
            <a:spAutoFit/>
          </a:bodyPr>
          <a:lstStyle/>
          <a:p>
            <a:pPr>
              <a:buNone/>
            </a:pPr>
            <a:r>
              <a:rPr lang="ja-JP" altLang="en-US" sz="2400" b="1">
                <a:solidFill>
                  <a:srgbClr val="0432FF"/>
                </a:solidFill>
                <a:latin typeface="Meiryo" panose="020B0604030504040204" pitchFamily="34" charset="-128"/>
                <a:ea typeface="Meiryo" panose="020B0604030504040204" pitchFamily="34" charset="-128"/>
              </a:rPr>
              <a:t>拡張知能による価値創造と「責任」</a:t>
            </a:r>
            <a:endParaRPr lang="ja-JP" altLang="en-US" sz="2400">
              <a:solidFill>
                <a:srgbClr val="0432FF"/>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49AF8E0E-96FF-F498-E94A-D9B9A45A3B32}"/>
              </a:ext>
            </a:extLst>
          </p:cNvPr>
          <p:cNvSpPr txBox="1"/>
          <p:nvPr/>
        </p:nvSpPr>
        <p:spPr>
          <a:xfrm>
            <a:off x="1964206" y="3525883"/>
            <a:ext cx="6354835" cy="461665"/>
          </a:xfrm>
          <a:prstGeom prst="rect">
            <a:avLst/>
          </a:prstGeom>
          <a:noFill/>
        </p:spPr>
        <p:txBody>
          <a:bodyPr wrap="square">
            <a:spAutoFit/>
          </a:bodyPr>
          <a:lstStyle/>
          <a:p>
            <a:pPr>
              <a:buNone/>
            </a:pPr>
            <a:r>
              <a:rPr lang="ja-JP" altLang="en-US" sz="2400" b="1">
                <a:solidFill>
                  <a:srgbClr val="119051"/>
                </a:solidFill>
                <a:latin typeface="Meiryo" panose="020B0604030504040204" pitchFamily="34" charset="-128"/>
                <a:ea typeface="Meiryo" panose="020B0604030504040204" pitchFamily="34" charset="-128"/>
              </a:rPr>
              <a:t>ルーチンの極大化と「学び止め」の罠 </a:t>
            </a:r>
            <a:endParaRPr lang="ja-JP" altLang="en-US" sz="2400">
              <a:solidFill>
                <a:srgbClr val="11905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62E77FF8-8F30-1EF4-15B6-A1515314C90B}"/>
              </a:ext>
            </a:extLst>
          </p:cNvPr>
          <p:cNvSpPr txBox="1"/>
          <p:nvPr/>
        </p:nvSpPr>
        <p:spPr>
          <a:xfrm>
            <a:off x="1964205" y="5185229"/>
            <a:ext cx="6354835" cy="461665"/>
          </a:xfrm>
          <a:prstGeom prst="rect">
            <a:avLst/>
          </a:prstGeom>
          <a:noFill/>
        </p:spPr>
        <p:txBody>
          <a:bodyPr wrap="square">
            <a:spAutoFit/>
          </a:bodyPr>
          <a:lstStyle/>
          <a:p>
            <a:pPr>
              <a:buNone/>
            </a:pPr>
            <a:r>
              <a:rPr lang="en" altLang="ja-JP" sz="2400" b="1" dirty="0">
                <a:solidFill>
                  <a:srgbClr val="C00000"/>
                </a:solidFill>
                <a:latin typeface="Meiryo" panose="020B0604030504040204" pitchFamily="34" charset="-128"/>
                <a:ea typeface="Meiryo" panose="020B0604030504040204" pitchFamily="34" charset="-128"/>
              </a:rPr>
              <a:t>AI</a:t>
            </a:r>
            <a:r>
              <a:rPr lang="ja-JP" altLang="en-US" sz="2400" b="1">
                <a:solidFill>
                  <a:srgbClr val="C00000"/>
                </a:solidFill>
                <a:latin typeface="Meiryo" panose="020B0604030504040204" pitchFamily="34" charset="-128"/>
                <a:ea typeface="Meiryo" panose="020B0604030504040204" pitchFamily="34" charset="-128"/>
              </a:rPr>
              <a:t>の習慣化と「問い」の基礎</a:t>
            </a:r>
            <a:endParaRPr lang="ja-JP" altLang="en-US" sz="2400">
              <a:solidFill>
                <a:srgbClr val="C00000"/>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3B6D0E54-3589-F0A6-CF1D-81DFB8F79845}"/>
              </a:ext>
            </a:extLst>
          </p:cNvPr>
          <p:cNvSpPr txBox="1"/>
          <p:nvPr/>
        </p:nvSpPr>
        <p:spPr>
          <a:xfrm>
            <a:off x="4797898" y="5622253"/>
            <a:ext cx="3934099" cy="954107"/>
          </a:xfrm>
          <a:prstGeom prst="rect">
            <a:avLst/>
          </a:prstGeom>
          <a:noFill/>
        </p:spPr>
        <p:txBody>
          <a:bodyPr wrap="square">
            <a:spAutoFit/>
          </a:bodyPr>
          <a:lstStyle/>
          <a:p>
            <a:pPr marL="285750" indent="-285750">
              <a:buFont typeface="Wingdings" pitchFamily="2" charset="2"/>
              <a:buChar char="n"/>
            </a:pPr>
            <a:r>
              <a:rPr lang="ja-JP" altLang="en-US" sz="1400">
                <a:latin typeface="Meiryo" panose="020B0604030504040204" pitchFamily="34" charset="-128"/>
                <a:ea typeface="Meiryo" panose="020B0604030504040204" pitchFamily="34" charset="-128"/>
              </a:rPr>
              <a:t>必死に知識を詰め込むだけでなく、</a:t>
            </a:r>
            <a:r>
              <a:rPr lang="en" altLang="ja-JP" sz="1400" dirty="0">
                <a:latin typeface="Meiryo" panose="020B0604030504040204" pitchFamily="34" charset="-128"/>
                <a:ea typeface="Meiryo" panose="020B0604030504040204" pitchFamily="34" charset="-128"/>
              </a:rPr>
              <a:t>AI</a:t>
            </a:r>
            <a:r>
              <a:rPr lang="ja-JP" altLang="en-US" sz="1400">
                <a:latin typeface="Meiryo" panose="020B0604030504040204" pitchFamily="34" charset="-128"/>
                <a:ea typeface="Meiryo" panose="020B0604030504040204" pitchFamily="34" charset="-128"/>
              </a:rPr>
              <a:t>を当たり前に使う習慣を持つ。</a:t>
            </a:r>
          </a:p>
          <a:p>
            <a:pPr marL="285750" indent="-285750">
              <a:buFont typeface="Wingdings" pitchFamily="2" charset="2"/>
              <a:buChar char="n"/>
            </a:pPr>
            <a:r>
              <a:rPr lang="en" altLang="ja-JP" sz="1400" dirty="0">
                <a:latin typeface="Meiryo" panose="020B0604030504040204" pitchFamily="34" charset="-128"/>
                <a:ea typeface="Meiryo" panose="020B0604030504040204" pitchFamily="34" charset="-128"/>
              </a:rPr>
              <a:t>AI</a:t>
            </a:r>
            <a:r>
              <a:rPr lang="ja-JP" altLang="en-US" sz="1400">
                <a:latin typeface="Meiryo" panose="020B0604030504040204" pitchFamily="34" charset="-128"/>
                <a:ea typeface="Meiryo" panose="020B0604030504040204" pitchFamily="34" charset="-128"/>
              </a:rPr>
              <a:t>の力を引き出すための「問いを立てる」能力（基礎や基本）を磨き始める</a:t>
            </a:r>
          </a:p>
        </p:txBody>
      </p:sp>
      <p:sp>
        <p:nvSpPr>
          <p:cNvPr id="33" name="テキスト ボックス 32">
            <a:extLst>
              <a:ext uri="{FF2B5EF4-FFF2-40B4-BE49-F238E27FC236}">
                <a16:creationId xmlns:a16="http://schemas.microsoft.com/office/drawing/2014/main" id="{8950BE3A-CFF7-EC0C-C8FE-8E36A9C60E73}"/>
              </a:ext>
            </a:extLst>
          </p:cNvPr>
          <p:cNvSpPr txBox="1"/>
          <p:nvPr/>
        </p:nvSpPr>
        <p:spPr>
          <a:xfrm>
            <a:off x="4797898" y="3987548"/>
            <a:ext cx="3934099" cy="954107"/>
          </a:xfrm>
          <a:prstGeom prst="rect">
            <a:avLst/>
          </a:prstGeom>
          <a:noFill/>
        </p:spPr>
        <p:txBody>
          <a:bodyPr wrap="square">
            <a:spAutoFit/>
          </a:bodyPr>
          <a:lstStyle/>
          <a:p>
            <a:pPr marL="285750" indent="-285750">
              <a:buFont typeface="Wingdings" pitchFamily="2" charset="2"/>
              <a:buChar char="n"/>
            </a:pPr>
            <a:r>
              <a:rPr lang="ja-JP" altLang="en-US" sz="1400">
                <a:solidFill>
                  <a:srgbClr val="119051"/>
                </a:solidFill>
              </a:rPr>
              <a:t>現場の感性・スキルと</a:t>
            </a:r>
            <a:r>
              <a:rPr lang="en" altLang="ja-JP" sz="1400" dirty="0">
                <a:solidFill>
                  <a:srgbClr val="119051"/>
                </a:solidFill>
              </a:rPr>
              <a:t>AI</a:t>
            </a:r>
            <a:r>
              <a:rPr lang="ja-JP" altLang="en-US" sz="1400">
                <a:solidFill>
                  <a:srgbClr val="119051"/>
                </a:solidFill>
              </a:rPr>
              <a:t>を掛け合わせ、想定内のパフォーマンスを劇的に高める。</a:t>
            </a:r>
          </a:p>
          <a:p>
            <a:pPr marL="285750" indent="-285750">
              <a:buFont typeface="Wingdings" pitchFamily="2" charset="2"/>
              <a:buChar char="n"/>
            </a:pPr>
            <a:r>
              <a:rPr lang="ja-JP" altLang="en-US" sz="1400">
                <a:solidFill>
                  <a:srgbClr val="119051"/>
                </a:solidFill>
              </a:rPr>
              <a:t>前提となる仕事が消滅しうる不確実な時代、効率化だけでは生き残れない。</a:t>
            </a:r>
          </a:p>
        </p:txBody>
      </p:sp>
      <p:sp>
        <p:nvSpPr>
          <p:cNvPr id="35" name="テキスト ボックス 34">
            <a:extLst>
              <a:ext uri="{FF2B5EF4-FFF2-40B4-BE49-F238E27FC236}">
                <a16:creationId xmlns:a16="http://schemas.microsoft.com/office/drawing/2014/main" id="{5DFC71B0-BA77-1B71-F45A-31A7B1B651E1}"/>
              </a:ext>
            </a:extLst>
          </p:cNvPr>
          <p:cNvSpPr txBox="1"/>
          <p:nvPr/>
        </p:nvSpPr>
        <p:spPr>
          <a:xfrm>
            <a:off x="4820989" y="2108708"/>
            <a:ext cx="3909597" cy="1169551"/>
          </a:xfrm>
          <a:prstGeom prst="rect">
            <a:avLst/>
          </a:prstGeom>
          <a:noFill/>
        </p:spPr>
        <p:txBody>
          <a:bodyPr wrap="square">
            <a:spAutoFit/>
          </a:bodyPr>
          <a:lstStyle/>
          <a:p>
            <a:pPr marL="285750" indent="-285750">
              <a:buFont typeface="Wingdings" pitchFamily="2" charset="2"/>
              <a:buChar char="n"/>
            </a:pPr>
            <a:r>
              <a:rPr lang="ja-JP" altLang="en-US" sz="1400">
                <a:solidFill>
                  <a:srgbClr val="0432FF"/>
                </a:solidFill>
                <a:latin typeface="Meiryo" panose="020B0604030504040204" pitchFamily="34" charset="-128"/>
                <a:ea typeface="Meiryo" panose="020B0604030504040204" pitchFamily="34" charset="-128"/>
              </a:rPr>
              <a:t>深い教養と感性を基盤に本質的な「問い」を立て、</a:t>
            </a:r>
            <a:r>
              <a:rPr lang="en" altLang="ja-JP" sz="1400" b="1" dirty="0">
                <a:solidFill>
                  <a:srgbClr val="0432FF"/>
                </a:solidFill>
                <a:latin typeface="Meiryo" panose="020B0604030504040204" pitchFamily="34" charset="-128"/>
                <a:ea typeface="Meiryo" panose="020B0604030504040204" pitchFamily="34" charset="-128"/>
              </a:rPr>
              <a:t>AI</a:t>
            </a:r>
            <a:r>
              <a:rPr lang="ja-JP" altLang="en-US" sz="1400" b="1">
                <a:solidFill>
                  <a:srgbClr val="0432FF"/>
                </a:solidFill>
                <a:latin typeface="Meiryo" panose="020B0604030504040204" pitchFamily="34" charset="-128"/>
                <a:ea typeface="Meiryo" panose="020B0604030504040204" pitchFamily="34" charset="-128"/>
              </a:rPr>
              <a:t>を用いて高速に</a:t>
            </a:r>
            <a:r>
              <a:rPr lang="en" altLang="ja-JP" sz="1400" b="1" dirty="0">
                <a:solidFill>
                  <a:srgbClr val="0432FF"/>
                </a:solidFill>
                <a:latin typeface="Meiryo" panose="020B0604030504040204" pitchFamily="34" charset="-128"/>
                <a:ea typeface="Meiryo" panose="020B0604030504040204" pitchFamily="34" charset="-128"/>
              </a:rPr>
              <a:t>Try &amp; Learn</a:t>
            </a:r>
            <a:r>
              <a:rPr lang="ja-JP" altLang="en-US" sz="1400" b="1">
                <a:solidFill>
                  <a:srgbClr val="0432FF"/>
                </a:solidFill>
                <a:latin typeface="Meiryo" panose="020B0604030504040204" pitchFamily="34" charset="-128"/>
                <a:ea typeface="Meiryo" panose="020B0604030504040204" pitchFamily="34" charset="-128"/>
              </a:rPr>
              <a:t>を回す（</a:t>
            </a:r>
            <a:r>
              <a:rPr lang="en" altLang="ja-JP" sz="1400" b="1" dirty="0">
                <a:solidFill>
                  <a:srgbClr val="0432FF"/>
                </a:solidFill>
                <a:latin typeface="Meiryo" panose="020B0604030504040204" pitchFamily="34" charset="-128"/>
                <a:ea typeface="Meiryo" panose="020B0604030504040204" pitchFamily="34" charset="-128"/>
              </a:rPr>
              <a:t>Augmented Intelligence</a:t>
            </a:r>
            <a:r>
              <a:rPr lang="ja-JP" altLang="en" sz="1400" b="1">
                <a:solidFill>
                  <a:srgbClr val="0432FF"/>
                </a:solidFill>
                <a:latin typeface="Meiryo" panose="020B0604030504040204" pitchFamily="34" charset="-128"/>
                <a:ea typeface="Meiryo" panose="020B0604030504040204" pitchFamily="34" charset="-128"/>
              </a:rPr>
              <a:t>）</a:t>
            </a:r>
            <a:r>
              <a:rPr lang="ja-JP" altLang="en" sz="1400">
                <a:solidFill>
                  <a:srgbClr val="0432FF"/>
                </a:solidFill>
                <a:latin typeface="Meiryo" panose="020B0604030504040204" pitchFamily="34" charset="-128"/>
                <a:ea typeface="Meiryo" panose="020B0604030504040204" pitchFamily="34" charset="-128"/>
              </a:rPr>
              <a:t>。</a:t>
            </a:r>
          </a:p>
          <a:p>
            <a:pPr marL="285750" indent="-285750">
              <a:buFont typeface="Wingdings" pitchFamily="2" charset="2"/>
              <a:buChar char="n"/>
            </a:pPr>
            <a:r>
              <a:rPr lang="en" altLang="ja-JP" sz="1400" dirty="0">
                <a:solidFill>
                  <a:srgbClr val="0432FF"/>
                </a:solidFill>
                <a:latin typeface="Meiryo" panose="020B0604030504040204" pitchFamily="34" charset="-128"/>
                <a:ea typeface="Meiryo" panose="020B0604030504040204" pitchFamily="34" charset="-128"/>
              </a:rPr>
              <a:t>AI</a:t>
            </a:r>
            <a:r>
              <a:rPr lang="ja-JP" altLang="en-US" sz="1400">
                <a:solidFill>
                  <a:srgbClr val="0432FF"/>
                </a:solidFill>
                <a:latin typeface="Meiryo" panose="020B0604030504040204" pitchFamily="34" charset="-128"/>
                <a:ea typeface="Meiryo" panose="020B0604030504040204" pitchFamily="34" charset="-128"/>
              </a:rPr>
              <a:t>の出した結果に対して「責任を引き受ける覚悟」を持つこと。</a:t>
            </a:r>
          </a:p>
        </p:txBody>
      </p:sp>
      <p:sp>
        <p:nvSpPr>
          <p:cNvPr id="37" name="テキスト ボックス 36">
            <a:extLst>
              <a:ext uri="{FF2B5EF4-FFF2-40B4-BE49-F238E27FC236}">
                <a16:creationId xmlns:a16="http://schemas.microsoft.com/office/drawing/2014/main" id="{140E080A-7D6A-FC5F-6A13-F317FE0EE62B}"/>
              </a:ext>
            </a:extLst>
          </p:cNvPr>
          <p:cNvSpPr txBox="1"/>
          <p:nvPr/>
        </p:nvSpPr>
        <p:spPr>
          <a:xfrm>
            <a:off x="228600" y="842426"/>
            <a:ext cx="8686799" cy="584775"/>
          </a:xfrm>
          <a:prstGeom prst="rect">
            <a:avLst/>
          </a:prstGeom>
          <a:noFill/>
        </p:spPr>
        <p:txBody>
          <a:bodyPr wrap="square">
            <a:spAutoFit/>
          </a:bodyPr>
          <a:lstStyle/>
          <a:p>
            <a:pPr>
              <a:buNone/>
            </a:pPr>
            <a:r>
              <a:rPr lang="en" altLang="ja-JP" sz="1600" b="1" dirty="0">
                <a:solidFill>
                  <a:schemeClr val="accent6">
                    <a:lumMod val="75000"/>
                  </a:schemeClr>
                </a:solidFill>
                <a:latin typeface="Meiryo" panose="020B0604030504040204" pitchFamily="34" charset="-128"/>
                <a:ea typeface="Meiryo" panose="020B0604030504040204" pitchFamily="34" charset="-128"/>
              </a:rPr>
              <a:t>AI</a:t>
            </a:r>
            <a:r>
              <a:rPr lang="ja-JP" altLang="en-US" sz="1600" b="1">
                <a:solidFill>
                  <a:schemeClr val="accent6">
                    <a:lumMod val="75000"/>
                  </a:schemeClr>
                </a:solidFill>
                <a:latin typeface="Meiryo" panose="020B0604030504040204" pitchFamily="34" charset="-128"/>
                <a:ea typeface="Meiryo" panose="020B0604030504040204" pitchFamily="34" charset="-128"/>
              </a:rPr>
              <a:t>前提の時代</a:t>
            </a:r>
            <a:r>
              <a:rPr lang="ja-JP" altLang="en-US" sz="1600">
                <a:solidFill>
                  <a:schemeClr val="accent6">
                    <a:lumMod val="75000"/>
                  </a:schemeClr>
                </a:solidFill>
                <a:latin typeface="Meiryo" panose="020B0604030504040204" pitchFamily="34" charset="-128"/>
                <a:ea typeface="Meiryo" panose="020B0604030504040204" pitchFamily="34" charset="-128"/>
              </a:rPr>
              <a:t>。人間の知性は</a:t>
            </a:r>
            <a:r>
              <a:rPr lang="en" altLang="ja-JP" sz="1600" dirty="0">
                <a:solidFill>
                  <a:schemeClr val="accent6">
                    <a:lumMod val="75000"/>
                  </a:schemeClr>
                </a:solidFill>
                <a:latin typeface="Meiryo" panose="020B0604030504040204" pitchFamily="34" charset="-128"/>
                <a:ea typeface="Meiryo" panose="020B0604030504040204" pitchFamily="34" charset="-128"/>
              </a:rPr>
              <a:t>AI</a:t>
            </a:r>
            <a:r>
              <a:rPr lang="ja-JP" altLang="en-US" sz="1600">
                <a:solidFill>
                  <a:schemeClr val="accent6">
                    <a:lumMod val="75000"/>
                  </a:schemeClr>
                </a:solidFill>
                <a:latin typeface="Meiryo" panose="020B0604030504040204" pitchFamily="34" charset="-128"/>
                <a:ea typeface="Meiryo" panose="020B0604030504040204" pitchFamily="34" charset="-128"/>
              </a:rPr>
              <a:t>とハイブリッド化し</a:t>
            </a:r>
            <a:r>
              <a:rPr lang="en" altLang="ja-JP" sz="1600" b="1" dirty="0">
                <a:solidFill>
                  <a:schemeClr val="accent6">
                    <a:lumMod val="75000"/>
                  </a:schemeClr>
                </a:solidFill>
                <a:latin typeface="Meiryo" panose="020B0604030504040204" pitchFamily="34" charset="-128"/>
                <a:ea typeface="Meiryo" panose="020B0604030504040204" pitchFamily="34" charset="-128"/>
              </a:rPr>
              <a:t>Augmented Intelligence</a:t>
            </a:r>
            <a:r>
              <a:rPr lang="ja-JP" altLang="en-US" sz="1600" b="1">
                <a:solidFill>
                  <a:schemeClr val="accent6">
                    <a:lumMod val="75000"/>
                  </a:schemeClr>
                </a:solidFill>
                <a:latin typeface="Meiryo" panose="020B0604030504040204" pitchFamily="34" charset="-128"/>
                <a:ea typeface="Meiryo" panose="020B0604030504040204" pitchFamily="34" charset="-128"/>
              </a:rPr>
              <a:t>／拡張知能</a:t>
            </a:r>
            <a:r>
              <a:rPr lang="ja-JP" altLang="en-US" sz="1600">
                <a:solidFill>
                  <a:schemeClr val="accent6">
                    <a:lumMod val="75000"/>
                  </a:schemeClr>
                </a:solidFill>
                <a:latin typeface="Meiryo" panose="020B0604030504040204" pitchFamily="34" charset="-128"/>
                <a:ea typeface="Meiryo" panose="020B0604030504040204" pitchFamily="34" charset="-128"/>
              </a:rPr>
              <a:t>へと進化。これからの「学び」は、それを前提にアップデートされなければならない。</a:t>
            </a:r>
          </a:p>
        </p:txBody>
      </p:sp>
    </p:spTree>
    <p:extLst>
      <p:ext uri="{BB962C8B-B14F-4D97-AF65-F5344CB8AC3E}">
        <p14:creationId xmlns:p14="http://schemas.microsoft.com/office/powerpoint/2010/main" val="90469129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6C3CE-1150-E8FA-C945-8394ACAF32B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CAC50A8-39B3-8471-3BEB-8E163B7C4544}"/>
              </a:ext>
            </a:extLst>
          </p:cNvPr>
          <p:cNvSpPr>
            <a:spLocks noGrp="1"/>
          </p:cNvSpPr>
          <p:nvPr>
            <p:ph type="title"/>
          </p:nvPr>
        </p:nvSpPr>
        <p:spPr/>
        <p:txBody>
          <a:bodyPr/>
          <a:lstStyle/>
          <a:p>
            <a:r>
              <a:rPr kumimoji="1" lang="en-US" altLang="ja-JP" dirty="0"/>
              <a:t>100</a:t>
            </a:r>
            <a:r>
              <a:rPr kumimoji="1" lang="ja-JP" altLang="en-US" dirty="0"/>
              <a:t>年人生を生き抜くための</a:t>
            </a:r>
            <a:r>
              <a:rPr kumimoji="1" lang="en-US" altLang="ja-JP" dirty="0"/>
              <a:t>5</a:t>
            </a:r>
            <a:r>
              <a:rPr kumimoji="1" lang="ja-JP" altLang="en-US" dirty="0"/>
              <a:t>つの原則</a:t>
            </a:r>
          </a:p>
        </p:txBody>
      </p:sp>
      <p:sp>
        <p:nvSpPr>
          <p:cNvPr id="3" name="スライド番号プレースホルダー 2">
            <a:extLst>
              <a:ext uri="{FF2B5EF4-FFF2-40B4-BE49-F238E27FC236}">
                <a16:creationId xmlns:a16="http://schemas.microsoft.com/office/drawing/2014/main" id="{813EC78C-F8DE-535A-0A38-730D7BE06E9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268</a:t>
            </a:fld>
            <a:endParaRPr kumimoji="1" lang="ja-JP" altLang="en-US"/>
          </a:p>
        </p:txBody>
      </p:sp>
      <p:sp>
        <p:nvSpPr>
          <p:cNvPr id="5" name="テキスト ボックス 4">
            <a:extLst>
              <a:ext uri="{FF2B5EF4-FFF2-40B4-BE49-F238E27FC236}">
                <a16:creationId xmlns:a16="http://schemas.microsoft.com/office/drawing/2014/main" id="{B72876DB-8E4F-0094-5089-7A3D05D8164B}"/>
              </a:ext>
            </a:extLst>
          </p:cNvPr>
          <p:cNvSpPr txBox="1"/>
          <p:nvPr/>
        </p:nvSpPr>
        <p:spPr>
          <a:xfrm>
            <a:off x="218885" y="797163"/>
            <a:ext cx="8706230" cy="5786199"/>
          </a:xfrm>
          <a:prstGeom prst="rect">
            <a:avLst/>
          </a:prstGeom>
          <a:noFill/>
        </p:spPr>
        <p:txBody>
          <a:bodyPr wrap="none" rtlCol="0">
            <a:spAutoFit/>
          </a:bodyPr>
          <a:lstStyle/>
          <a:p>
            <a:pPr>
              <a:spcAft>
                <a:spcPts val="600"/>
              </a:spcAft>
            </a:pPr>
            <a:r>
              <a:rPr lang="ja-JP" altLang="en-US" sz="1600" b="1">
                <a:solidFill>
                  <a:schemeClr val="accent6">
                    <a:lumMod val="75000"/>
                  </a:schemeClr>
                </a:solidFill>
                <a:latin typeface="Meiryo" panose="020B0604030504040204" pitchFamily="34" charset="-128"/>
                <a:ea typeface="Meiryo" panose="020B0604030504040204" pitchFamily="34" charset="-128"/>
              </a:rPr>
              <a:t>１．時間を作る（</a:t>
            </a:r>
            <a:r>
              <a:rPr lang="en" altLang="ja-JP" sz="1600" b="1" dirty="0">
                <a:solidFill>
                  <a:schemeClr val="accent6">
                    <a:lumMod val="75000"/>
                  </a:schemeClr>
                </a:solidFill>
                <a:latin typeface="Meiryo" panose="020B0604030504040204" pitchFamily="34" charset="-128"/>
                <a:ea typeface="Meiryo" panose="020B0604030504040204" pitchFamily="34" charset="-128"/>
              </a:rPr>
              <a:t>AI</a:t>
            </a:r>
            <a:r>
              <a:rPr lang="ja-JP" altLang="en-US" sz="1600" b="1">
                <a:solidFill>
                  <a:schemeClr val="accent6">
                    <a:lumMod val="75000"/>
                  </a:schemeClr>
                </a:solidFill>
                <a:latin typeface="Meiryo" panose="020B0604030504040204" pitchFamily="34" charset="-128"/>
                <a:ea typeface="Meiryo" panose="020B0604030504040204" pitchFamily="34" charset="-128"/>
              </a:rPr>
              <a:t>で余白を生み、行動に投資する）</a:t>
            </a:r>
            <a:endParaRPr lang="ja-JP" altLang="en-US" sz="1600">
              <a:solidFill>
                <a:schemeClr val="accent6">
                  <a:lumMod val="75000"/>
                </a:schemeClr>
              </a:solidFill>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頭だけで「何をやろうか」と考える前に、まずは</a:t>
            </a:r>
            <a:r>
              <a:rPr lang="ja-JP" altLang="en-US" sz="1200" b="1">
                <a:solidFill>
                  <a:srgbClr val="0070C0"/>
                </a:solidFill>
                <a:latin typeface="Meiryo" panose="020B0604030504040204" pitchFamily="34" charset="-128"/>
                <a:ea typeface="Meiryo" panose="020B0604030504040204" pitchFamily="34" charset="-128"/>
              </a:rPr>
              <a:t>「時間を作る</a:t>
            </a:r>
            <a:r>
              <a:rPr lang="ja-JP" altLang="en-US" sz="1200">
                <a:solidFill>
                  <a:srgbClr val="0070C0"/>
                </a:solidFill>
                <a:latin typeface="Meiryo" panose="020B0604030504040204" pitchFamily="34" charset="-128"/>
                <a:ea typeface="Meiryo" panose="020B0604030504040204" pitchFamily="34" charset="-128"/>
              </a:rPr>
              <a:t>」ことから始める。</a:t>
            </a:r>
          </a:p>
          <a:p>
            <a:pPr marL="742950" lvl="1" indent="-285750">
              <a:spcAft>
                <a:spcPts val="600"/>
              </a:spcAft>
              <a:buFont typeface="Wingdings" pitchFamily="2" charset="2"/>
              <a:buChar char="l"/>
            </a:pPr>
            <a:r>
              <a:rPr lang="ja-JP" altLang="en-US" sz="1200" b="1">
                <a:solidFill>
                  <a:srgbClr val="0070C0"/>
                </a:solidFill>
                <a:latin typeface="Meiryo" panose="020B0604030504040204" pitchFamily="34" charset="-128"/>
                <a:ea typeface="Meiryo" panose="020B0604030504040204" pitchFamily="34" charset="-128"/>
              </a:rPr>
              <a:t>行動しながら（</a:t>
            </a:r>
            <a:r>
              <a:rPr lang="en" altLang="ja-JP" sz="1200" b="1" dirty="0">
                <a:solidFill>
                  <a:srgbClr val="0070C0"/>
                </a:solidFill>
                <a:latin typeface="Meiryo" panose="020B0604030504040204" pitchFamily="34" charset="-128"/>
                <a:ea typeface="Meiryo" panose="020B0604030504040204" pitchFamily="34" charset="-128"/>
              </a:rPr>
              <a:t>Try &amp; Learn</a:t>
            </a:r>
            <a:r>
              <a:rPr lang="ja-JP" altLang="en-US" sz="1200" b="1">
                <a:solidFill>
                  <a:srgbClr val="0070C0"/>
                </a:solidFill>
                <a:latin typeface="Meiryo" panose="020B0604030504040204" pitchFamily="34" charset="-128"/>
                <a:ea typeface="Meiryo" panose="020B0604030504040204" pitchFamily="34" charset="-128"/>
              </a:rPr>
              <a:t>を高頻度で回しながら）決心を固める</a:t>
            </a:r>
            <a:r>
              <a:rPr lang="ja-JP" altLang="en-US" sz="1200">
                <a:solidFill>
                  <a:srgbClr val="0070C0"/>
                </a:solidFill>
                <a:latin typeface="Meiryo" panose="020B0604030504040204" pitchFamily="34" charset="-128"/>
                <a:ea typeface="Meiryo" panose="020B0604030504040204" pitchFamily="34" charset="-128"/>
              </a:rPr>
              <a:t>。</a:t>
            </a:r>
          </a:p>
          <a:p>
            <a:pPr marL="742950" lvl="1" indent="-285750">
              <a:spcAft>
                <a:spcPts val="600"/>
              </a:spcAft>
              <a:buFont typeface="Wingdings" pitchFamily="2" charset="2"/>
              <a:buChar char="l"/>
            </a:pPr>
            <a:r>
              <a:rPr lang="en" altLang="ja-JP" sz="1200" dirty="0">
                <a:solidFill>
                  <a:srgbClr val="0070C0"/>
                </a:solidFill>
                <a:latin typeface="Meiryo" panose="020B0604030504040204" pitchFamily="34" charset="-128"/>
                <a:ea typeface="Meiryo" panose="020B0604030504040204" pitchFamily="34" charset="-128"/>
              </a:rPr>
              <a:t>AI</a:t>
            </a:r>
            <a:r>
              <a:rPr lang="ja-JP" altLang="en-US" sz="1200">
                <a:solidFill>
                  <a:srgbClr val="0070C0"/>
                </a:solidFill>
                <a:latin typeface="Meiryo" panose="020B0604030504040204" pitchFamily="34" charset="-128"/>
                <a:ea typeface="Meiryo" panose="020B0604030504040204" pitchFamily="34" charset="-128"/>
              </a:rPr>
              <a:t>に知的力仕事を任せて空いた時間を、自分の</a:t>
            </a:r>
            <a:r>
              <a:rPr lang="ja-JP" altLang="en-US" sz="1200" b="1">
                <a:solidFill>
                  <a:srgbClr val="0070C0"/>
                </a:solidFill>
                <a:latin typeface="Meiryo" panose="020B0604030504040204" pitchFamily="34" charset="-128"/>
                <a:ea typeface="Meiryo" panose="020B0604030504040204" pitchFamily="34" charset="-128"/>
              </a:rPr>
              <a:t>「教養」や「問いを立てる力」への投資</a:t>
            </a:r>
            <a:r>
              <a:rPr lang="ja-JP" altLang="en-US" sz="1200">
                <a:solidFill>
                  <a:srgbClr val="0070C0"/>
                </a:solidFill>
                <a:latin typeface="Meiryo" panose="020B0604030504040204" pitchFamily="34" charset="-128"/>
                <a:ea typeface="Meiryo" panose="020B0604030504040204" pitchFamily="34" charset="-128"/>
              </a:rPr>
              <a:t>に回す。</a:t>
            </a:r>
            <a:endParaRPr lang="en-US" altLang="ja-JP" sz="1200" dirty="0">
              <a:solidFill>
                <a:srgbClr val="0070C0"/>
              </a:solidFill>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朝の</a:t>
            </a:r>
            <a:r>
              <a:rPr lang="en-US" altLang="ja-JP" sz="1200" dirty="0">
                <a:solidFill>
                  <a:srgbClr val="0070C0"/>
                </a:solidFill>
                <a:latin typeface="Meiryo" panose="020B0604030504040204" pitchFamily="34" charset="-128"/>
                <a:ea typeface="Meiryo" panose="020B0604030504040204" pitchFamily="34" charset="-128"/>
              </a:rPr>
              <a:t>1</a:t>
            </a:r>
            <a:r>
              <a:rPr lang="ja-JP" altLang="en-US" sz="1200">
                <a:solidFill>
                  <a:srgbClr val="0070C0"/>
                </a:solidFill>
                <a:latin typeface="Meiryo" panose="020B0604030504040204" pitchFamily="34" charset="-128"/>
                <a:ea typeface="Meiryo" panose="020B0604030504040204" pitchFamily="34" charset="-128"/>
              </a:rPr>
              <a:t>時間を制し、</a:t>
            </a:r>
            <a:r>
              <a:rPr lang="en" altLang="ja-JP" sz="1200" dirty="0">
                <a:solidFill>
                  <a:srgbClr val="0070C0"/>
                </a:solidFill>
                <a:latin typeface="Meiryo" panose="020B0604030504040204" pitchFamily="34" charset="-128"/>
                <a:ea typeface="Meiryo" panose="020B0604030504040204" pitchFamily="34" charset="-128"/>
              </a:rPr>
              <a:t>AI</a:t>
            </a:r>
            <a:r>
              <a:rPr lang="ja-JP" altLang="en-US" sz="1200">
                <a:solidFill>
                  <a:srgbClr val="0070C0"/>
                </a:solidFill>
                <a:latin typeface="Meiryo" panose="020B0604030504040204" pitchFamily="34" charset="-128"/>
                <a:ea typeface="Meiryo" panose="020B0604030504040204" pitchFamily="34" charset="-128"/>
              </a:rPr>
              <a:t>とともに自らをアップデートする余白を確保する。</a:t>
            </a:r>
          </a:p>
          <a:p>
            <a:pPr>
              <a:spcAft>
                <a:spcPts val="600"/>
              </a:spcAft>
            </a:pPr>
            <a:r>
              <a:rPr lang="ja-JP" altLang="en-US" sz="1600" b="1">
                <a:solidFill>
                  <a:schemeClr val="accent6">
                    <a:lumMod val="75000"/>
                  </a:schemeClr>
                </a:solidFill>
                <a:latin typeface="Meiryo" panose="020B0604030504040204" pitchFamily="34" charset="-128"/>
                <a:ea typeface="Meiryo" panose="020B0604030504040204" pitchFamily="34" charset="-128"/>
              </a:rPr>
              <a:t>２．人的ネットワークを築く（多様な価値観から「問い」を生み出す）</a:t>
            </a:r>
            <a:endParaRPr lang="ja-JP" altLang="en-US" sz="1600">
              <a:solidFill>
                <a:schemeClr val="accent6">
                  <a:lumMod val="75000"/>
                </a:schemeClr>
              </a:solidFill>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似たもの同士の集団から抜け出し、</a:t>
            </a:r>
            <a:r>
              <a:rPr lang="ja-JP" altLang="en-US" sz="1200" b="1">
                <a:solidFill>
                  <a:srgbClr val="0070C0"/>
                </a:solidFill>
                <a:latin typeface="Meiryo" panose="020B0604030504040204" pitchFamily="34" charset="-128"/>
                <a:ea typeface="Meiryo" panose="020B0604030504040204" pitchFamily="34" charset="-128"/>
              </a:rPr>
              <a:t>価値観の違う多様な人たちと深く対話</a:t>
            </a:r>
            <a:r>
              <a:rPr lang="ja-JP" altLang="en-US" sz="1200">
                <a:solidFill>
                  <a:srgbClr val="0070C0"/>
                </a:solidFill>
                <a:latin typeface="Meiryo" panose="020B0604030504040204" pitchFamily="34" charset="-128"/>
                <a:ea typeface="Meiryo" panose="020B0604030504040204" pitchFamily="34" charset="-128"/>
              </a:rPr>
              <a:t>する。</a:t>
            </a:r>
          </a:p>
          <a:p>
            <a:pPr marL="742950" lvl="1" indent="-285750">
              <a:spcAft>
                <a:spcPts val="600"/>
              </a:spcAft>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「無知の知」に気づくことで、学びのモチベーションを高める。</a:t>
            </a:r>
          </a:p>
          <a:p>
            <a:pPr marL="742950" lvl="1" indent="-285750">
              <a:spcAft>
                <a:spcPts val="600"/>
              </a:spcAft>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自らが「起点」となって異質な知恵を繋ぎ、</a:t>
            </a:r>
            <a:r>
              <a:rPr lang="en" altLang="ja-JP" sz="1200" dirty="0">
                <a:solidFill>
                  <a:srgbClr val="0070C0"/>
                </a:solidFill>
                <a:latin typeface="Meiryo" panose="020B0604030504040204" pitchFamily="34" charset="-128"/>
                <a:ea typeface="Meiryo" panose="020B0604030504040204" pitchFamily="34" charset="-128"/>
              </a:rPr>
              <a:t>AI</a:t>
            </a:r>
            <a:r>
              <a:rPr lang="ja-JP" altLang="en-US" sz="1200">
                <a:solidFill>
                  <a:srgbClr val="0070C0"/>
                </a:solidFill>
                <a:latin typeface="Meiryo" panose="020B0604030504040204" pitchFamily="34" charset="-128"/>
                <a:ea typeface="Meiryo" panose="020B0604030504040204" pitchFamily="34" charset="-128"/>
              </a:rPr>
              <a:t>には導き出せない</a:t>
            </a:r>
            <a:r>
              <a:rPr lang="ja-JP" altLang="en-US" sz="1200" b="1">
                <a:solidFill>
                  <a:srgbClr val="0070C0"/>
                </a:solidFill>
                <a:latin typeface="Meiryo" panose="020B0604030504040204" pitchFamily="34" charset="-128"/>
                <a:ea typeface="Meiryo" panose="020B0604030504040204" pitchFamily="34" charset="-128"/>
              </a:rPr>
              <a:t>新しい「問い」と常識の基盤</a:t>
            </a:r>
            <a:r>
              <a:rPr lang="ja-JP" altLang="en-US" sz="1200">
                <a:solidFill>
                  <a:srgbClr val="0070C0"/>
                </a:solidFill>
                <a:latin typeface="Meiryo" panose="020B0604030504040204" pitchFamily="34" charset="-128"/>
                <a:ea typeface="Meiryo" panose="020B0604030504040204" pitchFamily="34" charset="-128"/>
              </a:rPr>
              <a:t>を創る。</a:t>
            </a:r>
          </a:p>
          <a:p>
            <a:pPr>
              <a:spcAft>
                <a:spcPts val="600"/>
              </a:spcAft>
            </a:pPr>
            <a:r>
              <a:rPr lang="ja-JP" altLang="en-US" sz="1600" b="1">
                <a:solidFill>
                  <a:schemeClr val="accent6">
                    <a:lumMod val="75000"/>
                  </a:schemeClr>
                </a:solidFill>
                <a:latin typeface="Meiryo" panose="020B0604030504040204" pitchFamily="34" charset="-128"/>
                <a:ea typeface="Meiryo" panose="020B0604030504040204" pitchFamily="34" charset="-128"/>
              </a:rPr>
              <a:t>３．失敗を積み重ねる（高速な</a:t>
            </a:r>
            <a:r>
              <a:rPr lang="en" altLang="ja-JP" sz="1600" b="1" dirty="0">
                <a:solidFill>
                  <a:schemeClr val="accent6">
                    <a:lumMod val="75000"/>
                  </a:schemeClr>
                </a:solidFill>
                <a:latin typeface="Meiryo" panose="020B0604030504040204" pitchFamily="34" charset="-128"/>
                <a:ea typeface="Meiryo" panose="020B0604030504040204" pitchFamily="34" charset="-128"/>
              </a:rPr>
              <a:t>Try &amp; Learn</a:t>
            </a:r>
            <a:r>
              <a:rPr lang="ja-JP" altLang="en-US" sz="1600" b="1">
                <a:solidFill>
                  <a:schemeClr val="accent6">
                    <a:lumMod val="75000"/>
                  </a:schemeClr>
                </a:solidFill>
                <a:latin typeface="Meiryo" panose="020B0604030504040204" pitchFamily="34" charset="-128"/>
                <a:ea typeface="Meiryo" panose="020B0604030504040204" pitchFamily="34" charset="-128"/>
              </a:rPr>
              <a:t>と「責任」の引き受け）</a:t>
            </a:r>
            <a:endParaRPr lang="ja-JP" altLang="en-US" sz="1600">
              <a:solidFill>
                <a:schemeClr val="accent6">
                  <a:lumMod val="75000"/>
                </a:schemeClr>
              </a:solidFill>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過去の成功体験が不良債権化する時代では、</a:t>
            </a:r>
            <a:r>
              <a:rPr lang="ja-JP" altLang="en-US" sz="1200" b="1">
                <a:solidFill>
                  <a:srgbClr val="0070C0"/>
                </a:solidFill>
                <a:latin typeface="Meiryo" panose="020B0604030504040204" pitchFamily="34" charset="-128"/>
                <a:ea typeface="Meiryo" panose="020B0604030504040204" pitchFamily="34" charset="-128"/>
              </a:rPr>
              <a:t>失敗を恐れて行動しないことこそが最大のリスク</a:t>
            </a:r>
            <a:r>
              <a:rPr lang="ja-JP" altLang="en-US" sz="1200">
                <a:solidFill>
                  <a:srgbClr val="0070C0"/>
                </a:solidFill>
                <a:latin typeface="Meiryo" panose="020B0604030504040204" pitchFamily="34" charset="-128"/>
                <a:ea typeface="Meiryo" panose="020B0604030504040204" pitchFamily="34" charset="-128"/>
              </a:rPr>
              <a:t>。</a:t>
            </a:r>
          </a:p>
          <a:p>
            <a:pPr marL="742950" lvl="1" indent="-285750">
              <a:spcAft>
                <a:spcPts val="600"/>
              </a:spcAft>
              <a:buFont typeface="Wingdings" pitchFamily="2" charset="2"/>
              <a:buChar char="l"/>
            </a:pPr>
            <a:r>
              <a:rPr lang="en" altLang="ja-JP" sz="1200" dirty="0">
                <a:solidFill>
                  <a:srgbClr val="0070C0"/>
                </a:solidFill>
                <a:latin typeface="Meiryo" panose="020B0604030504040204" pitchFamily="34" charset="-128"/>
                <a:ea typeface="Meiryo" panose="020B0604030504040204" pitchFamily="34" charset="-128"/>
              </a:rPr>
              <a:t>AI</a:t>
            </a:r>
            <a:r>
              <a:rPr lang="ja-JP" altLang="en-US" sz="1200">
                <a:solidFill>
                  <a:srgbClr val="0070C0"/>
                </a:solidFill>
                <a:latin typeface="Meiryo" panose="020B0604030504040204" pitchFamily="34" charset="-128"/>
                <a:ea typeface="Meiryo" panose="020B0604030504040204" pitchFamily="34" charset="-128"/>
              </a:rPr>
              <a:t>という強力なパートナーを使い倒し、高速で仮説検証を繰り返してたくさん失敗する。</a:t>
            </a:r>
          </a:p>
          <a:p>
            <a:pPr marL="742950" lvl="1" indent="-285750">
              <a:spcAft>
                <a:spcPts val="600"/>
              </a:spcAft>
              <a:buFont typeface="Wingdings" pitchFamily="2" charset="2"/>
              <a:buChar char="l"/>
            </a:pPr>
            <a:r>
              <a:rPr lang="en" altLang="ja-JP" sz="1200" dirty="0">
                <a:solidFill>
                  <a:srgbClr val="0070C0"/>
                </a:solidFill>
                <a:latin typeface="Meiryo" panose="020B0604030504040204" pitchFamily="34" charset="-128"/>
                <a:ea typeface="Meiryo" panose="020B0604030504040204" pitchFamily="34" charset="-128"/>
              </a:rPr>
              <a:t>AI</a:t>
            </a:r>
            <a:r>
              <a:rPr lang="ja-JP" altLang="en-US" sz="1200">
                <a:solidFill>
                  <a:srgbClr val="0070C0"/>
                </a:solidFill>
                <a:latin typeface="Meiryo" panose="020B0604030504040204" pitchFamily="34" charset="-128"/>
                <a:ea typeface="Meiryo" panose="020B0604030504040204" pitchFamily="34" charset="-128"/>
              </a:rPr>
              <a:t>には取れない</a:t>
            </a:r>
            <a:r>
              <a:rPr lang="ja-JP" altLang="en-US" sz="1200" b="1">
                <a:solidFill>
                  <a:srgbClr val="0070C0"/>
                </a:solidFill>
                <a:latin typeface="Meiryo" panose="020B0604030504040204" pitchFamily="34" charset="-128"/>
                <a:ea typeface="Meiryo" panose="020B0604030504040204" pitchFamily="34" charset="-128"/>
              </a:rPr>
              <a:t>「結果への責任」を当事者として堂々と引き受ける覚悟</a:t>
            </a:r>
            <a:r>
              <a:rPr lang="ja-JP" altLang="en-US" sz="1200">
                <a:solidFill>
                  <a:srgbClr val="0070C0"/>
                </a:solidFill>
                <a:latin typeface="Meiryo" panose="020B0604030504040204" pitchFamily="34" charset="-128"/>
                <a:ea typeface="Meiryo" panose="020B0604030504040204" pitchFamily="34" charset="-128"/>
              </a:rPr>
              <a:t>が、真のプロを育てる。</a:t>
            </a:r>
          </a:p>
          <a:p>
            <a:pPr>
              <a:spcAft>
                <a:spcPts val="600"/>
              </a:spcAft>
            </a:pPr>
            <a:r>
              <a:rPr lang="ja-JP" altLang="en-US" sz="1600" b="1">
                <a:solidFill>
                  <a:schemeClr val="accent6">
                    <a:lumMod val="75000"/>
                  </a:schemeClr>
                </a:solidFill>
                <a:latin typeface="Meiryo" panose="020B0604030504040204" pitchFamily="34" charset="-128"/>
                <a:ea typeface="Meiryo" panose="020B0604030504040204" pitchFamily="34" charset="-128"/>
              </a:rPr>
              <a:t>４．丁寧な仕事をする（効率化の先にある「感性」と「教養」を磨く）</a:t>
            </a:r>
            <a:endParaRPr lang="ja-JP" altLang="en-US" sz="1600">
              <a:solidFill>
                <a:schemeClr val="accent6">
                  <a:lumMod val="75000"/>
                </a:schemeClr>
              </a:solidFill>
              <a:latin typeface="Meiryo" panose="020B0604030504040204" pitchFamily="34" charset="-128"/>
              <a:ea typeface="Meiryo" panose="020B0604030504040204" pitchFamily="34" charset="-128"/>
            </a:endParaRPr>
          </a:p>
          <a:p>
            <a:pPr marL="628650" lvl="1" indent="-171450">
              <a:spcAft>
                <a:spcPts val="600"/>
              </a:spcAft>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単なる「要領の良さ（効率化）」は</a:t>
            </a:r>
            <a:r>
              <a:rPr lang="en" altLang="ja-JP" sz="1200" dirty="0">
                <a:solidFill>
                  <a:srgbClr val="0070C0"/>
                </a:solidFill>
                <a:latin typeface="Meiryo" panose="020B0604030504040204" pitchFamily="34" charset="-128"/>
                <a:ea typeface="Meiryo" panose="020B0604030504040204" pitchFamily="34" charset="-128"/>
              </a:rPr>
              <a:t>AI</a:t>
            </a:r>
            <a:r>
              <a:rPr lang="ja-JP" altLang="en-US" sz="1200">
                <a:solidFill>
                  <a:srgbClr val="0070C0"/>
                </a:solidFill>
                <a:latin typeface="Meiryo" panose="020B0604030504040204" pitchFamily="34" charset="-128"/>
                <a:ea typeface="Meiryo" panose="020B0604030504040204" pitchFamily="34" charset="-128"/>
              </a:rPr>
              <a:t>の独壇場であるため、そこに人間の価値はない。</a:t>
            </a:r>
          </a:p>
          <a:p>
            <a:pPr marL="628650" lvl="1" indent="-171450">
              <a:spcAft>
                <a:spcPts val="600"/>
              </a:spcAft>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現場の空気を肌で感じ、いまの自分にできる精一杯の</a:t>
            </a:r>
            <a:r>
              <a:rPr lang="ja-JP" altLang="en-US" sz="1200" b="1">
                <a:solidFill>
                  <a:srgbClr val="0070C0"/>
                </a:solidFill>
                <a:latin typeface="Meiryo" panose="020B0604030504040204" pitchFamily="34" charset="-128"/>
                <a:ea typeface="Meiryo" panose="020B0604030504040204" pitchFamily="34" charset="-128"/>
              </a:rPr>
              <a:t>「丁寧な仕事」</a:t>
            </a:r>
            <a:r>
              <a:rPr lang="ja-JP" altLang="en-US" sz="1200">
                <a:solidFill>
                  <a:srgbClr val="0070C0"/>
                </a:solidFill>
                <a:latin typeface="Meiryo" panose="020B0604030504040204" pitchFamily="34" charset="-128"/>
                <a:ea typeface="Meiryo" panose="020B0604030504040204" pitchFamily="34" charset="-128"/>
              </a:rPr>
              <a:t>をする。</a:t>
            </a:r>
          </a:p>
          <a:p>
            <a:pPr marL="628650" lvl="1" indent="-171450">
              <a:spcAft>
                <a:spcPts val="600"/>
              </a:spcAft>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泥臭く限界まで考え抜く身体的な経験を通じてのみ、</a:t>
            </a:r>
            <a:r>
              <a:rPr lang="en" altLang="ja-JP" sz="1200" b="1" dirty="0">
                <a:solidFill>
                  <a:srgbClr val="0070C0"/>
                </a:solidFill>
                <a:latin typeface="Meiryo" panose="020B0604030504040204" pitchFamily="34" charset="-128"/>
                <a:ea typeface="Meiryo" panose="020B0604030504040204" pitchFamily="34" charset="-128"/>
              </a:rPr>
              <a:t>AI</a:t>
            </a:r>
            <a:r>
              <a:rPr lang="ja-JP" altLang="en-US" sz="1200" b="1">
                <a:solidFill>
                  <a:srgbClr val="0070C0"/>
                </a:solidFill>
                <a:latin typeface="Meiryo" panose="020B0604030504040204" pitchFamily="34" charset="-128"/>
                <a:ea typeface="Meiryo" panose="020B0604030504040204" pitchFamily="34" charset="-128"/>
              </a:rPr>
              <a:t>を正しく導くための深い「教養」と「感性」</a:t>
            </a:r>
            <a:r>
              <a:rPr lang="ja-JP" altLang="en-US" sz="1200">
                <a:solidFill>
                  <a:srgbClr val="0070C0"/>
                </a:solidFill>
                <a:latin typeface="Meiryo" panose="020B0604030504040204" pitchFamily="34" charset="-128"/>
                <a:ea typeface="Meiryo" panose="020B0604030504040204" pitchFamily="34" charset="-128"/>
              </a:rPr>
              <a:t>が磨かれる。</a:t>
            </a:r>
          </a:p>
          <a:p>
            <a:pPr>
              <a:spcAft>
                <a:spcPts val="600"/>
              </a:spcAft>
            </a:pPr>
            <a:r>
              <a:rPr lang="ja-JP" altLang="en-US" sz="1600" b="1">
                <a:solidFill>
                  <a:schemeClr val="accent6">
                    <a:lumMod val="75000"/>
                  </a:schemeClr>
                </a:solidFill>
                <a:latin typeface="Meiryo" panose="020B0604030504040204" pitchFamily="34" charset="-128"/>
                <a:ea typeface="Meiryo" panose="020B0604030504040204" pitchFamily="34" charset="-128"/>
              </a:rPr>
              <a:t>５．想像力を働かせる（</a:t>
            </a:r>
            <a:r>
              <a:rPr lang="en" altLang="ja-JP" sz="1600" b="1" dirty="0">
                <a:solidFill>
                  <a:schemeClr val="accent6">
                    <a:lumMod val="75000"/>
                  </a:schemeClr>
                </a:solidFill>
                <a:latin typeface="Meiryo" panose="020B0604030504040204" pitchFamily="34" charset="-128"/>
                <a:ea typeface="Meiryo" panose="020B0604030504040204" pitchFamily="34" charset="-128"/>
              </a:rPr>
              <a:t>AI</a:t>
            </a:r>
            <a:r>
              <a:rPr lang="ja-JP" altLang="en-US" sz="1600" b="1">
                <a:solidFill>
                  <a:schemeClr val="accent6">
                    <a:lumMod val="75000"/>
                  </a:schemeClr>
                </a:solidFill>
                <a:latin typeface="Meiryo" panose="020B0604030504040204" pitchFamily="34" charset="-128"/>
                <a:ea typeface="Meiryo" panose="020B0604030504040204" pitchFamily="34" charset="-128"/>
              </a:rPr>
              <a:t>には持てない「共感」で価値を創る）</a:t>
            </a:r>
            <a:endParaRPr lang="ja-JP" altLang="en-US" sz="1600">
              <a:solidFill>
                <a:schemeClr val="accent6">
                  <a:lumMod val="75000"/>
                </a:schemeClr>
              </a:solidFill>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l"/>
            </a:pPr>
            <a:r>
              <a:rPr lang="en" altLang="ja-JP" sz="1200" dirty="0">
                <a:solidFill>
                  <a:srgbClr val="0070C0"/>
                </a:solidFill>
                <a:latin typeface="Meiryo" panose="020B0604030504040204" pitchFamily="34" charset="-128"/>
                <a:ea typeface="Meiryo" panose="020B0604030504040204" pitchFamily="34" charset="-128"/>
              </a:rPr>
              <a:t>AI</a:t>
            </a:r>
            <a:r>
              <a:rPr lang="ja-JP" altLang="en-US" sz="1200">
                <a:solidFill>
                  <a:srgbClr val="0070C0"/>
                </a:solidFill>
                <a:latin typeface="Meiryo" panose="020B0604030504040204" pitchFamily="34" charset="-128"/>
                <a:ea typeface="Meiryo" panose="020B0604030504040204" pitchFamily="34" charset="-128"/>
              </a:rPr>
              <a:t>にはできない、</a:t>
            </a:r>
            <a:r>
              <a:rPr lang="ja-JP" altLang="en-US" sz="1200" b="1">
                <a:solidFill>
                  <a:srgbClr val="0070C0"/>
                </a:solidFill>
                <a:latin typeface="Meiryo" panose="020B0604030504040204" pitchFamily="34" charset="-128"/>
                <a:ea typeface="Meiryo" panose="020B0604030504040204" pitchFamily="34" charset="-128"/>
              </a:rPr>
              <a:t>他者の喜びや痛みを「感じる」温かい感性</a:t>
            </a:r>
            <a:r>
              <a:rPr lang="ja-JP" altLang="en-US" sz="1200">
                <a:solidFill>
                  <a:srgbClr val="0070C0"/>
                </a:solidFill>
                <a:latin typeface="Meiryo" panose="020B0604030504040204" pitchFamily="34" charset="-128"/>
                <a:ea typeface="Meiryo" panose="020B0604030504040204" pitchFamily="34" charset="-128"/>
              </a:rPr>
              <a:t>を持つ。</a:t>
            </a:r>
          </a:p>
          <a:p>
            <a:pPr marL="742950" lvl="1" indent="-285750">
              <a:spcAft>
                <a:spcPts val="600"/>
              </a:spcAft>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相手の立場に立ち、相手の幸せのために何ができるかを想像する。</a:t>
            </a:r>
          </a:p>
          <a:p>
            <a:pPr marL="742950" lvl="1" indent="-285750">
              <a:spcAft>
                <a:spcPts val="600"/>
              </a:spcAft>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他者への深い「共感」に、</a:t>
            </a:r>
            <a:r>
              <a:rPr lang="ja-JP" altLang="en-US" sz="1200" b="1">
                <a:solidFill>
                  <a:srgbClr val="0070C0"/>
                </a:solidFill>
                <a:latin typeface="Meiryo" panose="020B0604030504040204" pitchFamily="34" charset="-128"/>
                <a:ea typeface="Meiryo" panose="020B0604030504040204" pitchFamily="34" charset="-128"/>
              </a:rPr>
              <a:t>「拡張知能（</a:t>
            </a:r>
            <a:r>
              <a:rPr lang="en" altLang="ja-JP" sz="1200" b="1" dirty="0">
                <a:solidFill>
                  <a:srgbClr val="0070C0"/>
                </a:solidFill>
                <a:latin typeface="Meiryo" panose="020B0604030504040204" pitchFamily="34" charset="-128"/>
                <a:ea typeface="Meiryo" panose="020B0604030504040204" pitchFamily="34" charset="-128"/>
              </a:rPr>
              <a:t>Augmented Intelligence</a:t>
            </a:r>
            <a:r>
              <a:rPr lang="ja-JP" altLang="en" sz="1200" b="1">
                <a:solidFill>
                  <a:srgbClr val="0070C0"/>
                </a:solidFill>
                <a:latin typeface="Meiryo" panose="020B0604030504040204" pitchFamily="34" charset="-128"/>
                <a:ea typeface="Meiryo" panose="020B0604030504040204" pitchFamily="34" charset="-128"/>
              </a:rPr>
              <a:t>）」</a:t>
            </a:r>
            <a:r>
              <a:rPr lang="ja-JP" altLang="en-US" sz="1200">
                <a:solidFill>
                  <a:srgbClr val="0070C0"/>
                </a:solidFill>
                <a:latin typeface="Meiryo" panose="020B0604030504040204" pitchFamily="34" charset="-128"/>
                <a:ea typeface="Meiryo" panose="020B0604030504040204" pitchFamily="34" charset="-128"/>
              </a:rPr>
              <a:t>を掛け合わせて解決策を提示する。</a:t>
            </a:r>
          </a:p>
        </p:txBody>
      </p:sp>
    </p:spTree>
    <p:extLst>
      <p:ext uri="{BB962C8B-B14F-4D97-AF65-F5344CB8AC3E}">
        <p14:creationId xmlns:p14="http://schemas.microsoft.com/office/powerpoint/2010/main" val="170914678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A55185-CD8C-DADC-30BB-FCB5177B723A}"/>
              </a:ext>
            </a:extLst>
          </p:cNvPr>
          <p:cNvSpPr>
            <a:spLocks noGrp="1"/>
          </p:cNvSpPr>
          <p:nvPr>
            <p:ph type="title"/>
          </p:nvPr>
        </p:nvSpPr>
        <p:spPr/>
        <p:txBody>
          <a:bodyPr/>
          <a:lstStyle/>
          <a:p>
            <a:r>
              <a:rPr kumimoji="1" lang="ja-JP" altLang="en-US"/>
              <a:t>結局、何をすればいいのか・・・</a:t>
            </a:r>
          </a:p>
        </p:txBody>
      </p:sp>
      <p:sp>
        <p:nvSpPr>
          <p:cNvPr id="3" name="スライド番号プレースホルダー 2">
            <a:extLst>
              <a:ext uri="{FF2B5EF4-FFF2-40B4-BE49-F238E27FC236}">
                <a16:creationId xmlns:a16="http://schemas.microsoft.com/office/drawing/2014/main" id="{B274EECA-EBC0-6C1F-2A5E-CA10562E99C3}"/>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269</a:t>
            </a:fld>
            <a:endParaRPr kumimoji="1" lang="ja-JP" altLang="en-US"/>
          </a:p>
        </p:txBody>
      </p:sp>
      <p:sp>
        <p:nvSpPr>
          <p:cNvPr id="4" name="テキスト ボックス 3">
            <a:extLst>
              <a:ext uri="{FF2B5EF4-FFF2-40B4-BE49-F238E27FC236}">
                <a16:creationId xmlns:a16="http://schemas.microsoft.com/office/drawing/2014/main" id="{47EA67F2-9653-F11F-C1AE-F012D828956D}"/>
              </a:ext>
            </a:extLst>
          </p:cNvPr>
          <p:cNvSpPr txBox="1"/>
          <p:nvPr/>
        </p:nvSpPr>
        <p:spPr>
          <a:xfrm>
            <a:off x="2178700" y="1322852"/>
            <a:ext cx="2492990" cy="1200329"/>
          </a:xfrm>
          <a:prstGeom prst="rect">
            <a:avLst/>
          </a:prstGeom>
          <a:noFill/>
        </p:spPr>
        <p:txBody>
          <a:bodyPr wrap="none" rtlCol="0">
            <a:spAutoFit/>
          </a:bodyPr>
          <a:lstStyle/>
          <a:p>
            <a:r>
              <a:rPr kumimoji="1" lang="ja-JP" altLang="en-US" sz="3600">
                <a:solidFill>
                  <a:schemeClr val="accent3">
                    <a:lumMod val="75000"/>
                  </a:schemeClr>
                </a:solidFill>
                <a:latin typeface="Meiryo" panose="020B0604030504040204" pitchFamily="34" charset="-128"/>
                <a:ea typeface="Meiryo" panose="020B0604030504040204" pitchFamily="34" charset="-128"/>
              </a:rPr>
              <a:t>たくさんの</a:t>
            </a:r>
            <a:endParaRPr kumimoji="1" lang="en-US" altLang="ja-JP" sz="36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3600" b="1">
                <a:solidFill>
                  <a:schemeClr val="accent3">
                    <a:lumMod val="75000"/>
                  </a:schemeClr>
                </a:solidFill>
                <a:latin typeface="Meiryo" panose="020B0604030504040204" pitchFamily="34" charset="-128"/>
                <a:ea typeface="Meiryo" panose="020B0604030504040204" pitchFamily="34" charset="-128"/>
              </a:rPr>
              <a:t>本を読む</a:t>
            </a:r>
          </a:p>
        </p:txBody>
      </p:sp>
      <p:sp>
        <p:nvSpPr>
          <p:cNvPr id="5" name="テキスト ボックス 4">
            <a:extLst>
              <a:ext uri="{FF2B5EF4-FFF2-40B4-BE49-F238E27FC236}">
                <a16:creationId xmlns:a16="http://schemas.microsoft.com/office/drawing/2014/main" id="{0A8B4632-AF21-779F-C822-5F82E8D553CC}"/>
              </a:ext>
            </a:extLst>
          </p:cNvPr>
          <p:cNvSpPr txBox="1"/>
          <p:nvPr/>
        </p:nvSpPr>
        <p:spPr>
          <a:xfrm>
            <a:off x="2178700" y="3165068"/>
            <a:ext cx="2492990" cy="1200329"/>
          </a:xfrm>
          <a:prstGeom prst="rect">
            <a:avLst/>
          </a:prstGeom>
          <a:noFill/>
        </p:spPr>
        <p:txBody>
          <a:bodyPr wrap="none" rtlCol="0">
            <a:spAutoFit/>
          </a:bodyPr>
          <a:lstStyle/>
          <a:p>
            <a:r>
              <a:rPr kumimoji="1" lang="ja-JP" altLang="en-US" sz="3600">
                <a:solidFill>
                  <a:schemeClr val="accent3">
                    <a:lumMod val="75000"/>
                  </a:schemeClr>
                </a:solidFill>
                <a:latin typeface="Meiryo" panose="020B0604030504040204" pitchFamily="34" charset="-128"/>
                <a:ea typeface="Meiryo" panose="020B0604030504040204" pitchFamily="34" charset="-128"/>
              </a:rPr>
              <a:t>たくさんの</a:t>
            </a:r>
            <a:endParaRPr kumimoji="1" lang="en-US" altLang="ja-JP" sz="36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3600" b="1">
                <a:solidFill>
                  <a:schemeClr val="accent3">
                    <a:lumMod val="75000"/>
                  </a:schemeClr>
                </a:solidFill>
                <a:latin typeface="Meiryo" panose="020B0604030504040204" pitchFamily="34" charset="-128"/>
                <a:ea typeface="Meiryo" panose="020B0604030504040204" pitchFamily="34" charset="-128"/>
              </a:rPr>
              <a:t>人と話す</a:t>
            </a:r>
          </a:p>
        </p:txBody>
      </p:sp>
      <p:sp>
        <p:nvSpPr>
          <p:cNvPr id="6" name="テキスト ボックス 5">
            <a:extLst>
              <a:ext uri="{FF2B5EF4-FFF2-40B4-BE49-F238E27FC236}">
                <a16:creationId xmlns:a16="http://schemas.microsoft.com/office/drawing/2014/main" id="{D7A404F0-DFB9-D48E-F5C7-27AB86157ADD}"/>
              </a:ext>
            </a:extLst>
          </p:cNvPr>
          <p:cNvSpPr txBox="1"/>
          <p:nvPr/>
        </p:nvSpPr>
        <p:spPr>
          <a:xfrm>
            <a:off x="2178700" y="4950922"/>
            <a:ext cx="2492990" cy="1200329"/>
          </a:xfrm>
          <a:prstGeom prst="rect">
            <a:avLst/>
          </a:prstGeom>
          <a:noFill/>
        </p:spPr>
        <p:txBody>
          <a:bodyPr wrap="none" rtlCol="0">
            <a:spAutoFit/>
          </a:bodyPr>
          <a:lstStyle/>
          <a:p>
            <a:r>
              <a:rPr kumimoji="1" lang="ja-JP" altLang="en-US" sz="3600">
                <a:solidFill>
                  <a:schemeClr val="accent3">
                    <a:lumMod val="75000"/>
                  </a:schemeClr>
                </a:solidFill>
                <a:latin typeface="Meiryo" panose="020B0604030504040204" pitchFamily="34" charset="-128"/>
                <a:ea typeface="Meiryo" panose="020B0604030504040204" pitchFamily="34" charset="-128"/>
              </a:rPr>
              <a:t>たくさんの</a:t>
            </a:r>
            <a:endParaRPr kumimoji="1" lang="en-US" altLang="ja-JP" sz="36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3600" b="1">
                <a:solidFill>
                  <a:schemeClr val="accent3">
                    <a:lumMod val="75000"/>
                  </a:schemeClr>
                </a:solidFill>
                <a:latin typeface="Meiryo" panose="020B0604030504040204" pitchFamily="34" charset="-128"/>
                <a:ea typeface="Meiryo" panose="020B0604030504040204" pitchFamily="34" charset="-128"/>
              </a:rPr>
              <a:t>経験をする</a:t>
            </a:r>
          </a:p>
        </p:txBody>
      </p:sp>
      <p:pic>
        <p:nvPicPr>
          <p:cNvPr id="7" name="図 6">
            <a:extLst>
              <a:ext uri="{FF2B5EF4-FFF2-40B4-BE49-F238E27FC236}">
                <a16:creationId xmlns:a16="http://schemas.microsoft.com/office/drawing/2014/main" id="{0DF639D6-42CA-FD72-0D97-E7A09921B381}"/>
              </a:ext>
            </a:extLst>
          </p:cNvPr>
          <p:cNvPicPr>
            <a:picLocks noChangeAspect="1"/>
          </p:cNvPicPr>
          <p:nvPr/>
        </p:nvPicPr>
        <p:blipFill>
          <a:blip r:embed="rId2"/>
          <a:stretch>
            <a:fillRect/>
          </a:stretch>
        </p:blipFill>
        <p:spPr>
          <a:xfrm>
            <a:off x="364170" y="990806"/>
            <a:ext cx="1721500" cy="1912777"/>
          </a:xfrm>
          <a:prstGeom prst="rect">
            <a:avLst/>
          </a:prstGeom>
        </p:spPr>
      </p:pic>
      <p:pic>
        <p:nvPicPr>
          <p:cNvPr id="8" name="図 7">
            <a:extLst>
              <a:ext uri="{FF2B5EF4-FFF2-40B4-BE49-F238E27FC236}">
                <a16:creationId xmlns:a16="http://schemas.microsoft.com/office/drawing/2014/main" id="{172A42FF-500E-5962-B9A1-63537297B693}"/>
              </a:ext>
            </a:extLst>
          </p:cNvPr>
          <p:cNvPicPr>
            <a:picLocks noChangeAspect="1"/>
          </p:cNvPicPr>
          <p:nvPr/>
        </p:nvPicPr>
        <p:blipFill>
          <a:blip r:embed="rId3"/>
          <a:stretch>
            <a:fillRect/>
          </a:stretch>
        </p:blipFill>
        <p:spPr>
          <a:xfrm>
            <a:off x="364170" y="2832533"/>
            <a:ext cx="1721500" cy="1665552"/>
          </a:xfrm>
          <a:prstGeom prst="rect">
            <a:avLst/>
          </a:prstGeom>
        </p:spPr>
      </p:pic>
      <p:pic>
        <p:nvPicPr>
          <p:cNvPr id="9" name="図 8">
            <a:extLst>
              <a:ext uri="{FF2B5EF4-FFF2-40B4-BE49-F238E27FC236}">
                <a16:creationId xmlns:a16="http://schemas.microsoft.com/office/drawing/2014/main" id="{D6643687-E027-95EB-B437-AA56485F5510}"/>
              </a:ext>
            </a:extLst>
          </p:cNvPr>
          <p:cNvPicPr>
            <a:picLocks noChangeAspect="1"/>
          </p:cNvPicPr>
          <p:nvPr/>
        </p:nvPicPr>
        <p:blipFill>
          <a:blip r:embed="rId4"/>
          <a:stretch>
            <a:fillRect/>
          </a:stretch>
        </p:blipFill>
        <p:spPr>
          <a:xfrm>
            <a:off x="457200" y="4618876"/>
            <a:ext cx="1721500" cy="1721500"/>
          </a:xfrm>
          <a:prstGeom prst="rect">
            <a:avLst/>
          </a:prstGeom>
        </p:spPr>
      </p:pic>
      <p:grpSp>
        <p:nvGrpSpPr>
          <p:cNvPr id="12" name="グループ化 11">
            <a:extLst>
              <a:ext uri="{FF2B5EF4-FFF2-40B4-BE49-F238E27FC236}">
                <a16:creationId xmlns:a16="http://schemas.microsoft.com/office/drawing/2014/main" id="{DE1914E4-5937-7A6D-BB99-50B50AA176D1}"/>
              </a:ext>
            </a:extLst>
          </p:cNvPr>
          <p:cNvGrpSpPr/>
          <p:nvPr/>
        </p:nvGrpSpPr>
        <p:grpSpPr>
          <a:xfrm>
            <a:off x="4572000" y="1276387"/>
            <a:ext cx="4323583" cy="4722078"/>
            <a:chOff x="4572000" y="1276387"/>
            <a:chExt cx="4323583" cy="4722078"/>
          </a:xfrm>
        </p:grpSpPr>
        <p:sp>
          <p:nvSpPr>
            <p:cNvPr id="10" name="テキスト ボックス 9">
              <a:extLst>
                <a:ext uri="{FF2B5EF4-FFF2-40B4-BE49-F238E27FC236}">
                  <a16:creationId xmlns:a16="http://schemas.microsoft.com/office/drawing/2014/main" id="{20FCA269-F538-F5FC-387A-01836C4AF4CF}"/>
                </a:ext>
              </a:extLst>
            </p:cNvPr>
            <p:cNvSpPr txBox="1"/>
            <p:nvPr/>
          </p:nvSpPr>
          <p:spPr>
            <a:xfrm>
              <a:off x="5633151" y="2641847"/>
              <a:ext cx="3262432" cy="2246769"/>
            </a:xfrm>
            <a:prstGeom prst="rect">
              <a:avLst/>
            </a:prstGeom>
            <a:noFill/>
          </p:spPr>
          <p:txBody>
            <a:bodyPr wrap="none" rtlCol="0">
              <a:spAutoFit/>
            </a:bodyPr>
            <a:lstStyle/>
            <a:p>
              <a:pPr>
                <a:spcAft>
                  <a:spcPts val="1200"/>
                </a:spcAft>
              </a:pPr>
              <a:r>
                <a:rPr kumimoji="1" lang="ja-JP" altLang="en-US" sz="4000" b="1">
                  <a:solidFill>
                    <a:schemeClr val="accent6">
                      <a:lumMod val="75000"/>
                    </a:schemeClr>
                  </a:solidFill>
                  <a:latin typeface="Meiryo" panose="020B0604030504040204" pitchFamily="34" charset="-128"/>
                  <a:ea typeface="Meiryo" panose="020B0604030504040204" pitchFamily="34" charset="-128"/>
                </a:rPr>
                <a:t>教養</a:t>
              </a:r>
              <a:r>
                <a:rPr kumimoji="1" lang="ja-JP" altLang="en-US" sz="4000">
                  <a:solidFill>
                    <a:schemeClr val="accent6">
                      <a:lumMod val="75000"/>
                    </a:schemeClr>
                  </a:solidFill>
                  <a:latin typeface="Meiryo" panose="020B0604030504040204" pitchFamily="34" charset="-128"/>
                  <a:ea typeface="Meiryo" panose="020B0604030504040204" pitchFamily="34" charset="-128"/>
                </a:rPr>
                <a:t>を磨く</a:t>
              </a:r>
              <a:endParaRPr kumimoji="1" lang="en-US" altLang="ja-JP" sz="4000" dirty="0">
                <a:solidFill>
                  <a:schemeClr val="accent6">
                    <a:lumMod val="75000"/>
                  </a:schemeClr>
                </a:solidFill>
                <a:latin typeface="Meiryo" panose="020B0604030504040204" pitchFamily="34" charset="-128"/>
                <a:ea typeface="Meiryo" panose="020B0604030504040204" pitchFamily="34" charset="-128"/>
              </a:endParaRPr>
            </a:p>
            <a:p>
              <a:pPr>
                <a:spcAft>
                  <a:spcPts val="1200"/>
                </a:spcAft>
              </a:pPr>
              <a:r>
                <a:rPr lang="ja-JP" altLang="en-US" sz="4000" b="1">
                  <a:solidFill>
                    <a:schemeClr val="accent6">
                      <a:lumMod val="75000"/>
                    </a:schemeClr>
                  </a:solidFill>
                  <a:latin typeface="Meiryo" panose="020B0604030504040204" pitchFamily="34" charset="-128"/>
                  <a:ea typeface="Meiryo" panose="020B0604030504040204" pitchFamily="34" charset="-128"/>
                </a:rPr>
                <a:t>共感力</a:t>
              </a:r>
              <a:r>
                <a:rPr lang="ja-JP" altLang="en-US" sz="4000">
                  <a:solidFill>
                    <a:schemeClr val="accent6">
                      <a:lumMod val="75000"/>
                    </a:schemeClr>
                  </a:solidFill>
                  <a:latin typeface="Meiryo" panose="020B0604030504040204" pitchFamily="34" charset="-128"/>
                  <a:ea typeface="Meiryo" panose="020B0604030504040204" pitchFamily="34" charset="-128"/>
                </a:rPr>
                <a:t>を磨く</a:t>
              </a:r>
              <a:endParaRPr kumimoji="1" lang="en-US" altLang="ja-JP" sz="4000" dirty="0">
                <a:solidFill>
                  <a:schemeClr val="accent6">
                    <a:lumMod val="75000"/>
                  </a:schemeClr>
                </a:solidFill>
                <a:latin typeface="Meiryo" panose="020B0604030504040204" pitchFamily="34" charset="-128"/>
                <a:ea typeface="Meiryo" panose="020B0604030504040204" pitchFamily="34" charset="-128"/>
              </a:endParaRPr>
            </a:p>
            <a:p>
              <a:pPr>
                <a:spcAft>
                  <a:spcPts val="1200"/>
                </a:spcAft>
              </a:pPr>
              <a:r>
                <a:rPr lang="ja-JP" altLang="en-US" sz="4000" b="1">
                  <a:solidFill>
                    <a:schemeClr val="accent6">
                      <a:lumMod val="75000"/>
                    </a:schemeClr>
                  </a:solidFill>
                  <a:latin typeface="Meiryo" panose="020B0604030504040204" pitchFamily="34" charset="-128"/>
                  <a:ea typeface="Meiryo" panose="020B0604030504040204" pitchFamily="34" charset="-128"/>
                </a:rPr>
                <a:t>感性</a:t>
              </a:r>
              <a:r>
                <a:rPr lang="ja-JP" altLang="en-US" sz="4000">
                  <a:solidFill>
                    <a:schemeClr val="accent6">
                      <a:lumMod val="75000"/>
                    </a:schemeClr>
                  </a:solidFill>
                  <a:latin typeface="Meiryo" panose="020B0604030504040204" pitchFamily="34" charset="-128"/>
                  <a:ea typeface="Meiryo" panose="020B0604030504040204" pitchFamily="34" charset="-128"/>
                </a:rPr>
                <a:t>を磨く</a:t>
              </a:r>
              <a:endParaRPr kumimoji="1" lang="ja-JP" altLang="en-US" sz="4000">
                <a:solidFill>
                  <a:schemeClr val="accent6">
                    <a:lumMod val="75000"/>
                  </a:schemeClr>
                </a:solidFill>
                <a:latin typeface="Meiryo" panose="020B0604030504040204" pitchFamily="34" charset="-128"/>
                <a:ea typeface="Meiryo" panose="020B0604030504040204" pitchFamily="34" charset="-128"/>
              </a:endParaRPr>
            </a:p>
          </p:txBody>
        </p:sp>
        <p:sp>
          <p:nvSpPr>
            <p:cNvPr id="11" name="三角形 10">
              <a:extLst>
                <a:ext uri="{FF2B5EF4-FFF2-40B4-BE49-F238E27FC236}">
                  <a16:creationId xmlns:a16="http://schemas.microsoft.com/office/drawing/2014/main" id="{54860EFF-087F-6366-CE0B-0A1A4B9C658B}"/>
                </a:ext>
              </a:extLst>
            </p:cNvPr>
            <p:cNvSpPr/>
            <p:nvPr/>
          </p:nvSpPr>
          <p:spPr>
            <a:xfrm rot="5400000">
              <a:off x="2695022" y="3153365"/>
              <a:ext cx="4722078" cy="968121"/>
            </a:xfrm>
            <a:prstGeom prst="triangle">
              <a:avLst>
                <a:gd name="adj" fmla="val 49804"/>
              </a:avLst>
            </a:prstGeom>
            <a:gradFill flip="none" rotWithShape="1">
              <a:gsLst>
                <a:gs pos="0">
                  <a:srgbClr val="00B0F0"/>
                </a:gs>
                <a:gs pos="68000">
                  <a:schemeClr val="accent5">
                    <a:lumMod val="40000"/>
                    <a:lumOff val="60000"/>
                  </a:schemeClr>
                </a:gs>
                <a:gs pos="100000">
                  <a:schemeClr val="bg1"/>
                </a:gs>
              </a:gsLst>
              <a:lin ang="5400000" scaled="0"/>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78717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latin typeface="Meiryo" panose="020B0604030504040204" pitchFamily="34" charset="-128"/>
                <a:ea typeface="Meiryo" panose="020B0604030504040204" pitchFamily="34" charset="-128"/>
                <a:cs typeface="Arial"/>
              </a:rPr>
              <a:t>DX</a:t>
            </a:r>
            <a:r>
              <a:rPr lang="ja-JP" altLang="en-US" sz="2800" dirty="0">
                <a:solidFill>
                  <a:srgbClr val="FFFFFF"/>
                </a:solidFill>
                <a:latin typeface="Meiryo" panose="020B0604030504040204" pitchFamily="34" charset="-128"/>
                <a:ea typeface="Meiryo" panose="020B0604030504040204" pitchFamily="34" charset="-128"/>
                <a:cs typeface="Arial"/>
              </a:rPr>
              <a:t>／デジタルトランスフォーメーション</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3" name="テキスト ボックス 2">
            <a:extLst>
              <a:ext uri="{FF2B5EF4-FFF2-40B4-BE49-F238E27FC236}">
                <a16:creationId xmlns:a16="http://schemas.microsoft.com/office/drawing/2014/main" id="{FC1165FB-C4B3-F7D4-B42F-92B8FE43663F}"/>
              </a:ext>
            </a:extLst>
          </p:cNvPr>
          <p:cNvSpPr txBox="1"/>
          <p:nvPr/>
        </p:nvSpPr>
        <p:spPr>
          <a:xfrm>
            <a:off x="855645" y="4082662"/>
            <a:ext cx="7458000" cy="1320233"/>
          </a:xfrm>
          <a:prstGeom prst="rect">
            <a:avLst/>
          </a:prstGeom>
          <a:noFill/>
        </p:spPr>
        <p:txBody>
          <a:bodyPr wrap="square">
            <a:spAutoFit/>
          </a:bodyPr>
          <a:lstStyle/>
          <a:p>
            <a:pPr>
              <a:lnSpc>
                <a:spcPct val="114000"/>
              </a:lnSpc>
              <a:buNone/>
            </a:pPr>
            <a:endParaRPr lang="en-US" altLang="ja-JP" sz="1400" dirty="0">
              <a:effectLst/>
              <a:latin typeface="Meiryo" panose="020B0604030504040204" pitchFamily="34" charset="-128"/>
              <a:ea typeface="Meiryo" panose="020B0604030504040204" pitchFamily="34" charset="-128"/>
              <a:cs typeface="Google Sans Text"/>
            </a:endParaRPr>
          </a:p>
          <a:p>
            <a:pPr>
              <a:lnSpc>
                <a:spcPct val="114000"/>
              </a:lnSpc>
              <a:buNone/>
            </a:pPr>
            <a:r>
              <a:rPr lang="ja-JP" altLang="en-US" sz="1400" dirty="0">
                <a:effectLst/>
                <a:latin typeface="Meiryo" panose="020B0604030504040204" pitchFamily="34" charset="-128"/>
                <a:ea typeface="Meiryo" panose="020B0604030504040204" pitchFamily="34" charset="-128"/>
                <a:cs typeface="Google Sans Text"/>
              </a:rPr>
              <a:t>デジタルトランスフォーメーション</a:t>
            </a:r>
            <a:r>
              <a:rPr lang="ja-JP" altLang="ja-JP" sz="1400" dirty="0">
                <a:effectLst/>
                <a:latin typeface="Meiryo" panose="020B0604030504040204" pitchFamily="34" charset="-128"/>
                <a:ea typeface="Meiryo" panose="020B0604030504040204" pitchFamily="34" charset="-128"/>
                <a:cs typeface="Google Sans Text"/>
              </a:rPr>
              <a:t>（</a:t>
            </a:r>
            <a:r>
              <a:rPr lang="en-US" altLang="ja-JP" sz="1400" dirty="0">
                <a:effectLst/>
                <a:latin typeface="Meiryo" panose="020B0604030504040204" pitchFamily="34" charset="-128"/>
                <a:ea typeface="Meiryo" panose="020B0604030504040204" pitchFamily="34" charset="-128"/>
                <a:cs typeface="Google Sans Text"/>
              </a:rPr>
              <a:t>DX</a:t>
            </a:r>
            <a:r>
              <a:rPr lang="ja-JP" altLang="ja-JP" sz="1400" dirty="0">
                <a:effectLst/>
                <a:latin typeface="Meiryo" panose="020B0604030504040204" pitchFamily="34" charset="-128"/>
                <a:ea typeface="Meiryo" panose="020B0604030504040204" pitchFamily="34" charset="-128"/>
                <a:cs typeface="Google Sans Text"/>
              </a:rPr>
              <a:t>）とは、「デジタル前提の社会に適応するために会社を新しく作り変えること」です。そんな</a:t>
            </a:r>
            <a:r>
              <a:rPr lang="en-US" altLang="ja-JP" sz="1400" dirty="0">
                <a:effectLst/>
                <a:latin typeface="Meiryo" panose="020B0604030504040204" pitchFamily="34" charset="-128"/>
                <a:ea typeface="Meiryo" panose="020B0604030504040204" pitchFamily="34" charset="-128"/>
                <a:cs typeface="Google Sans Text"/>
              </a:rPr>
              <a:t>DX</a:t>
            </a:r>
            <a:r>
              <a:rPr lang="ja-JP" altLang="ja-JP" sz="1400" dirty="0">
                <a:effectLst/>
                <a:latin typeface="Meiryo" panose="020B0604030504040204" pitchFamily="34" charset="-128"/>
                <a:ea typeface="Meiryo" panose="020B0604030504040204" pitchFamily="34" charset="-128"/>
                <a:cs typeface="Google Sans Text"/>
              </a:rPr>
              <a:t>の本質と、その前提となる「デジタル」がもたらす社会の変化や、これに続く</a:t>
            </a:r>
            <a:r>
              <a:rPr lang="en-US" altLang="ja-JP" sz="1400" dirty="0">
                <a:effectLst/>
                <a:latin typeface="Meiryo" panose="020B0604030504040204" pitchFamily="34" charset="-128"/>
                <a:ea typeface="Meiryo" panose="020B0604030504040204" pitchFamily="34" charset="-128"/>
                <a:cs typeface="Google Sans Text"/>
              </a:rPr>
              <a:t>AI</a:t>
            </a:r>
            <a:r>
              <a:rPr lang="ja-JP" altLang="ja-JP" sz="1400" dirty="0">
                <a:effectLst/>
                <a:latin typeface="Meiryo" panose="020B0604030504040204" pitchFamily="34" charset="-128"/>
                <a:ea typeface="Meiryo" panose="020B0604030504040204" pitchFamily="34" charset="-128"/>
                <a:cs typeface="Google Sans Text"/>
              </a:rPr>
              <a:t>前提の社会に適応するための「アフター</a:t>
            </a:r>
            <a:r>
              <a:rPr lang="en-US" altLang="ja-JP" sz="1400" dirty="0">
                <a:effectLst/>
                <a:latin typeface="Meiryo" panose="020B0604030504040204" pitchFamily="34" charset="-128"/>
                <a:ea typeface="Meiryo" panose="020B0604030504040204" pitchFamily="34" charset="-128"/>
                <a:cs typeface="Google Sans Text"/>
              </a:rPr>
              <a:t>DX</a:t>
            </a:r>
            <a:r>
              <a:rPr lang="ja-JP" altLang="ja-JP" sz="1400" dirty="0">
                <a:effectLst/>
                <a:latin typeface="Meiryo" panose="020B0604030504040204" pitchFamily="34" charset="-128"/>
                <a:ea typeface="Meiryo" panose="020B0604030504040204" pitchFamily="34" charset="-128"/>
                <a:cs typeface="Google Sans Text"/>
              </a:rPr>
              <a:t>」についても解説します。</a:t>
            </a:r>
            <a:endParaRPr lang="ja-JP" altLang="ja-JP" sz="1400" dirty="0">
              <a:effectLst/>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5D476BB-A61D-4CBD-AB10-8B9716C43F2E}"/>
              </a:ext>
            </a:extLst>
          </p:cNvPr>
          <p:cNvSpPr txBox="1"/>
          <p:nvPr/>
        </p:nvSpPr>
        <p:spPr>
          <a:xfrm>
            <a:off x="913624" y="2367213"/>
            <a:ext cx="4582160" cy="408125"/>
          </a:xfrm>
          <a:prstGeom prst="rect">
            <a:avLst/>
          </a:prstGeom>
          <a:noFill/>
        </p:spPr>
        <p:txBody>
          <a:bodyPr wrap="square">
            <a:spAutoFit/>
          </a:bodyPr>
          <a:lstStyle/>
          <a:p>
            <a:pPr>
              <a:lnSpc>
                <a:spcPct val="114000"/>
              </a:lnSpc>
              <a:buNone/>
            </a:pPr>
            <a:r>
              <a:rPr lang="ja-JP" altLang="ja-JP" sz="1800" b="1" dirty="0">
                <a:solidFill>
                  <a:srgbClr val="0070C0"/>
                </a:solidFill>
                <a:effectLst/>
                <a:latin typeface="Meiryo" panose="020B0604030504040204" pitchFamily="34" charset="-128"/>
                <a:ea typeface="Meiryo" panose="020B0604030504040204" pitchFamily="34" charset="-128"/>
                <a:cs typeface="Google Sans Text"/>
              </a:rPr>
              <a:t>デジタルがもたらす社会の変化と</a:t>
            </a:r>
            <a:endParaRPr lang="ja-JP" altLang="ja-JP" sz="1800" dirty="0">
              <a:solidFill>
                <a:srgbClr val="0070C0"/>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3459154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ACD4BE1-B37A-974D-8EB4-B003A591A20C}"/>
              </a:ext>
            </a:extLst>
          </p:cNvPr>
          <p:cNvSpPr/>
          <p:nvPr/>
        </p:nvSpPr>
        <p:spPr>
          <a:xfrm>
            <a:off x="1" y="3073777"/>
            <a:ext cx="9143999" cy="707886"/>
          </a:xfrm>
          <a:prstGeom prst="rect">
            <a:avLst/>
          </a:prstGeom>
        </p:spPr>
        <p:txBody>
          <a:bodyPr wrap="square">
            <a:spAutoFit/>
          </a:bodyPr>
          <a:lstStyle/>
          <a:p>
            <a:pPr algn="ctr"/>
            <a:r>
              <a:rPr lang="ja-JP" altLang="en-US" sz="4000" b="1">
                <a:solidFill>
                  <a:srgbClr val="0070C0"/>
                </a:solidFill>
                <a:latin typeface="Meiryo" panose="020B0604030504040204" pitchFamily="34" charset="-128"/>
                <a:ea typeface="Meiryo" panose="020B0604030504040204" pitchFamily="34" charset="-128"/>
              </a:rPr>
              <a:t>「時間」を作る</a:t>
            </a:r>
            <a:endParaRPr lang="en-US" altLang="ja-JP" sz="4000" b="1" dirty="0">
              <a:solidFill>
                <a:srgbClr val="0070C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82709EF0-027E-3A4B-AA06-3E15BB28D79C}"/>
              </a:ext>
            </a:extLst>
          </p:cNvPr>
          <p:cNvSpPr>
            <a:spLocks noGrp="1"/>
          </p:cNvSpPr>
          <p:nvPr>
            <p:ph type="title"/>
          </p:nvPr>
        </p:nvSpPr>
        <p:spPr/>
        <p:txBody>
          <a:bodyPr/>
          <a:lstStyle/>
          <a:p>
            <a:r>
              <a:rPr kumimoji="1" lang="ja-JP" altLang="en-US"/>
              <a:t>時間を作る</a:t>
            </a:r>
          </a:p>
        </p:txBody>
      </p:sp>
      <p:sp>
        <p:nvSpPr>
          <p:cNvPr id="14" name="テキスト ボックス 13">
            <a:extLst>
              <a:ext uri="{FF2B5EF4-FFF2-40B4-BE49-F238E27FC236}">
                <a16:creationId xmlns:a16="http://schemas.microsoft.com/office/drawing/2014/main" id="{C9E1C9B2-37F2-BB4F-8C9A-333F817936E7}"/>
              </a:ext>
            </a:extLst>
          </p:cNvPr>
          <p:cNvSpPr txBox="1"/>
          <p:nvPr/>
        </p:nvSpPr>
        <p:spPr>
          <a:xfrm>
            <a:off x="2940784" y="3638454"/>
            <a:ext cx="3262432" cy="461665"/>
          </a:xfrm>
          <a:prstGeom prst="rect">
            <a:avLst/>
          </a:prstGeom>
          <a:noFill/>
        </p:spPr>
        <p:txBody>
          <a:bodyPr wrap="none" rtlCol="0">
            <a:spAutoFit/>
          </a:bodyPr>
          <a:lstStyle/>
          <a:p>
            <a:pPr algn="ctr"/>
            <a:r>
              <a:rPr kumimoji="1" lang="ja-JP" altLang="en-US" sz="2400">
                <a:solidFill>
                  <a:srgbClr val="0070C0"/>
                </a:solidFill>
                <a:latin typeface="Meiryo" charset="-128"/>
                <a:ea typeface="Meiryo" charset="-128"/>
                <a:cs typeface="Meiryo" charset="-128"/>
              </a:rPr>
              <a:t>朝のゴールデンタイム</a:t>
            </a:r>
            <a:endParaRPr kumimoji="1" lang="en-US" altLang="ja-JP" sz="2400" dirty="0">
              <a:solidFill>
                <a:srgbClr val="0070C0"/>
              </a:solidFill>
              <a:latin typeface="Meiryo" charset="-128"/>
              <a:ea typeface="Meiryo" charset="-128"/>
              <a:cs typeface="Meiryo" charset="-128"/>
            </a:endParaRPr>
          </a:p>
        </p:txBody>
      </p:sp>
      <p:sp>
        <p:nvSpPr>
          <p:cNvPr id="6" name="テキスト ボックス 5">
            <a:extLst>
              <a:ext uri="{FF2B5EF4-FFF2-40B4-BE49-F238E27FC236}">
                <a16:creationId xmlns:a16="http://schemas.microsoft.com/office/drawing/2014/main" id="{5DC070AE-0705-D34B-AFBD-1D3C41AA159B}"/>
              </a:ext>
            </a:extLst>
          </p:cNvPr>
          <p:cNvSpPr txBox="1"/>
          <p:nvPr/>
        </p:nvSpPr>
        <p:spPr>
          <a:xfrm>
            <a:off x="200797" y="1708393"/>
            <a:ext cx="8742405" cy="461665"/>
          </a:xfrm>
          <a:prstGeom prst="rect">
            <a:avLst/>
          </a:prstGeom>
          <a:noFill/>
        </p:spPr>
        <p:txBody>
          <a:bodyPr wrap="square" rtlCol="0">
            <a:spAutoFit/>
          </a:bodyPr>
          <a:lstStyle/>
          <a:p>
            <a:pPr algn="ct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「決心を固めてから行動する」</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はうまくいかない！</a:t>
            </a:r>
            <a:endParaRPr kumimoji="1" lang="ja-JP" altLang="en-US" sz="24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7" name="乗算記号 6">
            <a:extLst>
              <a:ext uri="{FF2B5EF4-FFF2-40B4-BE49-F238E27FC236}">
                <a16:creationId xmlns:a16="http://schemas.microsoft.com/office/drawing/2014/main" id="{6447B7B9-CB21-6847-A6A8-5E68F39AFB08}"/>
              </a:ext>
            </a:extLst>
          </p:cNvPr>
          <p:cNvSpPr/>
          <p:nvPr/>
        </p:nvSpPr>
        <p:spPr>
          <a:xfrm>
            <a:off x="3512406" y="848460"/>
            <a:ext cx="2119184" cy="2180968"/>
          </a:xfrm>
          <a:prstGeom prst="mathMultiply">
            <a:avLst/>
          </a:pr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ドーナツ 7">
            <a:extLst>
              <a:ext uri="{FF2B5EF4-FFF2-40B4-BE49-F238E27FC236}">
                <a16:creationId xmlns:a16="http://schemas.microsoft.com/office/drawing/2014/main" id="{1125468B-9E2F-3D4A-AE98-72A8AA0D17B8}"/>
              </a:ext>
            </a:extLst>
          </p:cNvPr>
          <p:cNvSpPr/>
          <p:nvPr/>
        </p:nvSpPr>
        <p:spPr>
          <a:xfrm>
            <a:off x="3805879" y="4346340"/>
            <a:ext cx="1532238" cy="1495168"/>
          </a:xfrm>
          <a:prstGeom prst="donu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8" name="テキスト ボックス 17">
            <a:extLst>
              <a:ext uri="{FF2B5EF4-FFF2-40B4-BE49-F238E27FC236}">
                <a16:creationId xmlns:a16="http://schemas.microsoft.com/office/drawing/2014/main" id="{A5BE2782-0E6F-F040-86A7-088ECB01977F}"/>
              </a:ext>
            </a:extLst>
          </p:cNvPr>
          <p:cNvSpPr txBox="1"/>
          <p:nvPr/>
        </p:nvSpPr>
        <p:spPr>
          <a:xfrm>
            <a:off x="200797" y="4832314"/>
            <a:ext cx="8742405" cy="523220"/>
          </a:xfrm>
          <a:prstGeom prst="rect">
            <a:avLst/>
          </a:prstGeom>
          <a:noFill/>
        </p:spPr>
        <p:txBody>
          <a:bodyPr wrap="square" rtlCol="0">
            <a:spAutoFit/>
          </a:bodyPr>
          <a:lstStyle/>
          <a:p>
            <a:pPr algn="ctr"/>
            <a:r>
              <a:rPr kumimoji="1" lang="ja-JP" altLang="en-US" sz="2800">
                <a:solidFill>
                  <a:srgbClr val="0432FF"/>
                </a:solidFill>
                <a:latin typeface="Meiryo" panose="020B0604030504040204" pitchFamily="34" charset="-128"/>
                <a:ea typeface="Meiryo" panose="020B0604030504040204" pitchFamily="34" charset="-128"/>
              </a:rPr>
              <a:t>行動を起こす→習慣になる→決心が固まる</a:t>
            </a:r>
          </a:p>
        </p:txBody>
      </p:sp>
    </p:spTree>
    <p:extLst>
      <p:ext uri="{BB962C8B-B14F-4D97-AF65-F5344CB8AC3E}">
        <p14:creationId xmlns:p14="http://schemas.microsoft.com/office/powerpoint/2010/main" val="39669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8"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2298D3-C410-A34B-925A-051B36D0E48A}"/>
              </a:ext>
            </a:extLst>
          </p:cNvPr>
          <p:cNvSpPr>
            <a:spLocks noGrp="1"/>
          </p:cNvSpPr>
          <p:nvPr>
            <p:ph type="title"/>
          </p:nvPr>
        </p:nvSpPr>
        <p:spPr/>
        <p:txBody>
          <a:bodyPr/>
          <a:lstStyle/>
          <a:p>
            <a:r>
              <a:rPr kumimoji="1" lang="ja-JP" altLang="en-US"/>
              <a:t>「やってみなければわからない」とはどういうことか</a:t>
            </a:r>
          </a:p>
        </p:txBody>
      </p:sp>
      <p:pic>
        <p:nvPicPr>
          <p:cNvPr id="4" name="図 3" descr="木 が含まれている画像&#10;&#10;自動的に生成された説明">
            <a:extLst>
              <a:ext uri="{FF2B5EF4-FFF2-40B4-BE49-F238E27FC236}">
                <a16:creationId xmlns:a16="http://schemas.microsoft.com/office/drawing/2014/main" id="{01B4312D-00CC-F34A-A770-EA5B5E862229}"/>
              </a:ext>
            </a:extLst>
          </p:cNvPr>
          <p:cNvPicPr>
            <a:picLocks noChangeAspect="1"/>
          </p:cNvPicPr>
          <p:nvPr/>
        </p:nvPicPr>
        <p:blipFill>
          <a:blip r:embed="rId2"/>
          <a:stretch>
            <a:fillRect/>
          </a:stretch>
        </p:blipFill>
        <p:spPr>
          <a:xfrm>
            <a:off x="448152" y="1021957"/>
            <a:ext cx="2576791" cy="2629379"/>
          </a:xfrm>
          <a:prstGeom prst="rect">
            <a:avLst/>
          </a:prstGeom>
        </p:spPr>
      </p:pic>
      <p:pic>
        <p:nvPicPr>
          <p:cNvPr id="8" name="図 7" descr="花の絵が描かれたcg&#10;&#10;中程度の精度で自動的に生成された説明">
            <a:extLst>
              <a:ext uri="{FF2B5EF4-FFF2-40B4-BE49-F238E27FC236}">
                <a16:creationId xmlns:a16="http://schemas.microsoft.com/office/drawing/2014/main" id="{D313A5A0-D9A3-7348-B81D-4CCA4CCFE8C1}"/>
              </a:ext>
            </a:extLst>
          </p:cNvPr>
          <p:cNvPicPr>
            <a:picLocks noChangeAspect="1"/>
          </p:cNvPicPr>
          <p:nvPr/>
        </p:nvPicPr>
        <p:blipFill>
          <a:blip r:embed="rId3"/>
          <a:stretch>
            <a:fillRect/>
          </a:stretch>
        </p:blipFill>
        <p:spPr>
          <a:xfrm>
            <a:off x="5324849" y="1021957"/>
            <a:ext cx="3370999" cy="2629379"/>
          </a:xfrm>
          <a:prstGeom prst="rect">
            <a:avLst/>
          </a:prstGeom>
        </p:spPr>
      </p:pic>
      <p:pic>
        <p:nvPicPr>
          <p:cNvPr id="1028" name="Picture 4">
            <a:extLst>
              <a:ext uri="{FF2B5EF4-FFF2-40B4-BE49-F238E27FC236}">
                <a16:creationId xmlns:a16="http://schemas.microsoft.com/office/drawing/2014/main" id="{BF69F8B0-F10C-C342-A477-5A111860AB9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4385" y="3856542"/>
            <a:ext cx="2727544" cy="2727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色とりどりの花畑の写真を無料ダウンロード（フリー素材） - ぱくたそ">
            <a:extLst>
              <a:ext uri="{FF2B5EF4-FFF2-40B4-BE49-F238E27FC236}">
                <a16:creationId xmlns:a16="http://schemas.microsoft.com/office/drawing/2014/main" id="{5A7A58C5-B6B8-7949-8CBE-E15BA891426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90"/>
          <a:stretch/>
        </p:blipFill>
        <p:spPr bwMode="auto">
          <a:xfrm>
            <a:off x="5302073" y="3856542"/>
            <a:ext cx="2727544" cy="2727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右矢印 8">
            <a:extLst>
              <a:ext uri="{FF2B5EF4-FFF2-40B4-BE49-F238E27FC236}">
                <a16:creationId xmlns:a16="http://schemas.microsoft.com/office/drawing/2014/main" id="{5FA86811-978F-D540-B97E-6F1974F6C454}"/>
              </a:ext>
            </a:extLst>
          </p:cNvPr>
          <p:cNvSpPr/>
          <p:nvPr/>
        </p:nvSpPr>
        <p:spPr>
          <a:xfrm>
            <a:off x="3087666" y="2141302"/>
            <a:ext cx="2336104" cy="78913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F7D20BA0-AD1A-F64B-B2DE-1600AEB06F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96955" y="1897075"/>
            <a:ext cx="1119512" cy="1247367"/>
          </a:xfrm>
          <a:prstGeom prst="rect">
            <a:avLst/>
          </a:prstGeom>
        </p:spPr>
      </p:pic>
      <p:sp>
        <p:nvSpPr>
          <p:cNvPr id="10" name="テキスト ボックス 9">
            <a:extLst>
              <a:ext uri="{FF2B5EF4-FFF2-40B4-BE49-F238E27FC236}">
                <a16:creationId xmlns:a16="http://schemas.microsoft.com/office/drawing/2014/main" id="{68EB6DE7-430F-0145-ADC7-4C58EE55E21B}"/>
              </a:ext>
            </a:extLst>
          </p:cNvPr>
          <p:cNvSpPr txBox="1"/>
          <p:nvPr/>
        </p:nvSpPr>
        <p:spPr>
          <a:xfrm>
            <a:off x="1257310" y="6114281"/>
            <a:ext cx="2441694"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芋虫の目で見ている世界</a:t>
            </a:r>
          </a:p>
        </p:txBody>
      </p:sp>
      <p:sp>
        <p:nvSpPr>
          <p:cNvPr id="14" name="テキスト ボックス 13">
            <a:extLst>
              <a:ext uri="{FF2B5EF4-FFF2-40B4-BE49-F238E27FC236}">
                <a16:creationId xmlns:a16="http://schemas.microsoft.com/office/drawing/2014/main" id="{F3AC9A8B-3026-824B-8B20-9D3E528B6F12}"/>
              </a:ext>
            </a:extLst>
          </p:cNvPr>
          <p:cNvSpPr txBox="1"/>
          <p:nvPr/>
        </p:nvSpPr>
        <p:spPr>
          <a:xfrm>
            <a:off x="5547590" y="6114281"/>
            <a:ext cx="2236510" cy="338554"/>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蝶</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の目で見ている世界</a:t>
            </a:r>
          </a:p>
        </p:txBody>
      </p:sp>
      <p:pic>
        <p:nvPicPr>
          <p:cNvPr id="1032" name="Picture 8" descr="プログラマーの男の子のイラスト（将来の夢）">
            <a:extLst>
              <a:ext uri="{FF2B5EF4-FFF2-40B4-BE49-F238E27FC236}">
                <a16:creationId xmlns:a16="http://schemas.microsoft.com/office/drawing/2014/main" id="{2D887A2C-7F65-454C-9A24-994DC924A84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52144" y="3888489"/>
            <a:ext cx="1377895" cy="13778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IT土方のイラスト">
            <a:extLst>
              <a:ext uri="{FF2B5EF4-FFF2-40B4-BE49-F238E27FC236}">
                <a16:creationId xmlns:a16="http://schemas.microsoft.com/office/drawing/2014/main" id="{216D1C89-6BA0-8045-AAA9-77D3FA9CA84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3961" y="3856542"/>
            <a:ext cx="1805222" cy="18052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81979CB5-9337-8441-BB6F-3ADC55824F3B}"/>
              </a:ext>
            </a:extLst>
          </p:cNvPr>
          <p:cNvSpPr txBox="1"/>
          <p:nvPr/>
        </p:nvSpPr>
        <p:spPr>
          <a:xfrm>
            <a:off x="3341048" y="1527743"/>
            <a:ext cx="2031326" cy="369332"/>
          </a:xfrm>
          <a:prstGeom prst="rect">
            <a:avLst/>
          </a:prstGeom>
          <a:noFill/>
        </p:spPr>
        <p:txBody>
          <a:bodyPr wrap="none" rtlCol="0">
            <a:spAutoFit/>
          </a:bodyPr>
          <a:lstStyle/>
          <a:p>
            <a:pPr algn="ctr"/>
            <a:r>
              <a:rPr kumimoji="1" lang="ja-JP" altLang="en-US">
                <a:solidFill>
                  <a:schemeClr val="accent3">
                    <a:lumMod val="50000"/>
                  </a:schemeClr>
                </a:solidFill>
                <a:latin typeface="Meiryo" panose="020B0604030504040204" pitchFamily="34" charset="-128"/>
                <a:ea typeface="Meiryo" panose="020B0604030504040204" pitchFamily="34" charset="-128"/>
              </a:rPr>
              <a:t>忍耐と努力の時期</a:t>
            </a:r>
          </a:p>
        </p:txBody>
      </p:sp>
    </p:spTree>
    <p:extLst>
      <p:ext uri="{BB962C8B-B14F-4D97-AF65-F5344CB8AC3E}">
        <p14:creationId xmlns:p14="http://schemas.microsoft.com/office/powerpoint/2010/main" val="56361811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C4869-50CB-858C-04D9-B7DA05BF86B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B7C9E36-0242-FB9A-4430-6A20282F7160}"/>
              </a:ext>
            </a:extLst>
          </p:cNvPr>
          <p:cNvSpPr>
            <a:spLocks noGrp="1"/>
          </p:cNvSpPr>
          <p:nvPr>
            <p:ph type="title"/>
          </p:nvPr>
        </p:nvSpPr>
        <p:spPr/>
        <p:txBody>
          <a:bodyPr/>
          <a:lstStyle/>
          <a:p>
            <a:r>
              <a:rPr lang="ja-JP" altLang="en-US" dirty="0"/>
              <a:t>「木こりのジレンマ」に陥ってはいないだろうか？</a:t>
            </a:r>
            <a:endParaRPr kumimoji="1" lang="ja-JP" altLang="en-US" dirty="0"/>
          </a:p>
        </p:txBody>
      </p:sp>
      <p:sp>
        <p:nvSpPr>
          <p:cNvPr id="3" name="正方形/長方形 2">
            <a:extLst>
              <a:ext uri="{FF2B5EF4-FFF2-40B4-BE49-F238E27FC236}">
                <a16:creationId xmlns:a16="http://schemas.microsoft.com/office/drawing/2014/main" id="{7F49644D-224A-7EA9-AE99-51A4CDD9BE7D}"/>
              </a:ext>
            </a:extLst>
          </p:cNvPr>
          <p:cNvSpPr/>
          <p:nvPr/>
        </p:nvSpPr>
        <p:spPr>
          <a:xfrm>
            <a:off x="169606" y="1292692"/>
            <a:ext cx="4933336" cy="4708981"/>
          </a:xfrm>
          <a:prstGeom prst="rect">
            <a:avLst/>
          </a:prstGeom>
        </p:spPr>
        <p:txBody>
          <a:bodyPr wrap="square">
            <a:spAutoFit/>
          </a:bodyPr>
          <a:lstStyle/>
          <a:p>
            <a:r>
              <a:rPr lang="ja-JP" altLang="en-US" sz="2000">
                <a:solidFill>
                  <a:srgbClr val="98490C"/>
                </a:solidFill>
                <a:latin typeface="HGSMinchoE" panose="02020900000000000000" pitchFamily="18" charset="-128"/>
                <a:ea typeface="HGSMinchoE" panose="02020900000000000000" pitchFamily="18" charset="-128"/>
              </a:rPr>
              <a:t>木こりが木を切っていた。</a:t>
            </a:r>
            <a:endParaRPr lang="en-US" altLang="ja-JP" sz="2000" dirty="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通りがかった旅人がその様子を眺めていると、斧を振るう勢いの割に、木が切れていないようだった。</a:t>
            </a:r>
            <a:endParaRPr lang="en-US" altLang="ja-JP" sz="2000" dirty="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よく見ると木こりの使っている斧が刃こぼれしている。そこで、旅人は言った。</a:t>
            </a:r>
          </a:p>
          <a:p>
            <a:endParaRPr lang="ja-JP" altLang="en-US" sz="200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「斧を研いだほうがいいのではないですか？」</a:t>
            </a:r>
          </a:p>
          <a:p>
            <a:endParaRPr lang="ja-JP" altLang="en-US" sz="200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すると、木こりはこう答えた。</a:t>
            </a:r>
          </a:p>
          <a:p>
            <a:endParaRPr lang="ja-JP" altLang="en-US" sz="200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「そんなことは分かっていますが、木を切るのに忙しくて、斧を研ぐ時間がないんですよ。」</a:t>
            </a:r>
          </a:p>
        </p:txBody>
      </p:sp>
      <p:pic>
        <p:nvPicPr>
          <p:cNvPr id="4" name="図 3">
            <a:extLst>
              <a:ext uri="{FF2B5EF4-FFF2-40B4-BE49-F238E27FC236}">
                <a16:creationId xmlns:a16="http://schemas.microsoft.com/office/drawing/2014/main" id="{C2C7EDE2-583A-EED1-B858-21DB46E21C2A}"/>
              </a:ext>
            </a:extLst>
          </p:cNvPr>
          <p:cNvPicPr>
            <a:picLocks noChangeAspect="1"/>
          </p:cNvPicPr>
          <p:nvPr/>
        </p:nvPicPr>
        <p:blipFill>
          <a:blip r:embed="rId2"/>
          <a:stretch>
            <a:fillRect/>
          </a:stretch>
        </p:blipFill>
        <p:spPr>
          <a:xfrm>
            <a:off x="5198062" y="1312407"/>
            <a:ext cx="3658344" cy="4593255"/>
          </a:xfrm>
          <a:prstGeom prst="rect">
            <a:avLst/>
          </a:prstGeom>
        </p:spPr>
      </p:pic>
    </p:spTree>
    <p:extLst>
      <p:ext uri="{BB962C8B-B14F-4D97-AF65-F5344CB8AC3E}">
        <p14:creationId xmlns:p14="http://schemas.microsoft.com/office/powerpoint/2010/main" val="145125606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E265A8-36AB-A64A-84F9-03B0C703DC1F}"/>
              </a:ext>
            </a:extLst>
          </p:cNvPr>
          <p:cNvSpPr>
            <a:spLocks noGrp="1"/>
          </p:cNvSpPr>
          <p:nvPr>
            <p:ph type="title"/>
          </p:nvPr>
        </p:nvSpPr>
        <p:spPr/>
        <p:txBody>
          <a:bodyPr/>
          <a:lstStyle/>
          <a:p>
            <a:r>
              <a:rPr kumimoji="1" lang="ja-JP" altLang="en-US" dirty="0"/>
              <a:t>優秀なエンジニアのマインドセット</a:t>
            </a:r>
          </a:p>
        </p:txBody>
      </p:sp>
      <p:sp>
        <p:nvSpPr>
          <p:cNvPr id="3" name="正方形/長方形 2">
            <a:extLst>
              <a:ext uri="{FF2B5EF4-FFF2-40B4-BE49-F238E27FC236}">
                <a16:creationId xmlns:a16="http://schemas.microsoft.com/office/drawing/2014/main" id="{53F6FD1E-1042-4946-87D0-6907A81EDEB9}"/>
              </a:ext>
            </a:extLst>
          </p:cNvPr>
          <p:cNvSpPr/>
          <p:nvPr/>
        </p:nvSpPr>
        <p:spPr>
          <a:xfrm>
            <a:off x="529728" y="1212741"/>
            <a:ext cx="8084544" cy="4916731"/>
          </a:xfrm>
          <a:prstGeom prst="rect">
            <a:avLst/>
          </a:prstGeom>
        </p:spPr>
        <p:txBody>
          <a:bodyPr wrap="square">
            <a:spAutoFit/>
          </a:bodyPr>
          <a:lstStyle/>
          <a:p>
            <a:pPr fontAlgn="base"/>
            <a:r>
              <a:rPr lang="ja-JP" altLang="en-US" sz="1600" b="1">
                <a:solidFill>
                  <a:srgbClr val="4B4B4B"/>
                </a:solidFill>
                <a:latin typeface="Meiryo" panose="020B0604030504040204" pitchFamily="34" charset="-128"/>
                <a:ea typeface="Meiryo" panose="020B0604030504040204" pitchFamily="34" charset="-128"/>
              </a:rPr>
              <a:t>客観価値の追求</a:t>
            </a:r>
            <a:r>
              <a:rPr lang="ja-JP" altLang="en-US" sz="1200">
                <a:solidFill>
                  <a:srgbClr val="4B4B4B"/>
                </a:solidFill>
                <a:latin typeface="Meiryo" panose="020B0604030504040204" pitchFamily="34" charset="-128"/>
                <a:ea typeface="Meiryo" panose="020B0604030504040204" pitchFamily="34" charset="-128"/>
              </a:rPr>
              <a:t>：主観に囚われることなく、客観的に物事の本質や原理原則を求める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技術の力（未来を創り出す力）を信じている。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特定の技術にこだわることなく、他の領域にも関心を持ち、自分の領域を広げることを楽しめる。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常識を疑い、ものごとの本質あるいは原理原則を捉えようとする。</a:t>
            </a:r>
          </a:p>
          <a:p>
            <a:pPr fontAlgn="base"/>
            <a:endParaRPr lang="en-US" altLang="ja-JP" sz="1200" b="1" dirty="0">
              <a:solidFill>
                <a:srgbClr val="4B4B4B"/>
              </a:solidFill>
              <a:latin typeface="Meiryo" panose="020B0604030504040204" pitchFamily="34" charset="-128"/>
              <a:ea typeface="Meiryo" panose="020B0604030504040204" pitchFamily="34" charset="-128"/>
            </a:endParaRPr>
          </a:p>
          <a:p>
            <a:pPr fontAlgn="base"/>
            <a:r>
              <a:rPr lang="ja-JP" altLang="en-US" sz="1600" b="1">
                <a:solidFill>
                  <a:srgbClr val="4B4B4B"/>
                </a:solidFill>
                <a:latin typeface="Meiryo" panose="020B0604030504040204" pitchFamily="34" charset="-128"/>
                <a:ea typeface="Meiryo" panose="020B0604030504040204" pitchFamily="34" charset="-128"/>
              </a:rPr>
              <a:t>利他の追求</a:t>
            </a:r>
            <a:r>
              <a:rPr lang="ja-JP" altLang="en-US" sz="1200">
                <a:solidFill>
                  <a:srgbClr val="4B4B4B"/>
                </a:solidFill>
                <a:latin typeface="Meiryo" panose="020B0604030504040204" pitchFamily="34" charset="-128"/>
                <a:ea typeface="Meiryo" panose="020B0604030504040204" pitchFamily="34" charset="-128"/>
              </a:rPr>
              <a:t>：利己を排除し、利他を追求する</a:t>
            </a:r>
          </a:p>
          <a:p>
            <a:pPr marL="742950" lvl="1" indent="-285750" fontAlgn="base">
              <a:buFont typeface="Wingdings" pitchFamily="2" charset="2"/>
              <a:buChar char="Ø"/>
            </a:pPr>
            <a:r>
              <a:rPr lang="en" altLang="ja-JP" sz="1200" dirty="0">
                <a:solidFill>
                  <a:srgbClr val="4B4B4B"/>
                </a:solidFill>
                <a:latin typeface="Meiryo" panose="020B0604030504040204" pitchFamily="34" charset="-128"/>
                <a:ea typeface="Meiryo" panose="020B0604030504040204" pitchFamily="34" charset="-128"/>
              </a:rPr>
              <a:t>Don’t become a Hero</a:t>
            </a:r>
            <a:r>
              <a:rPr lang="ja-JP" altLang="en-US" sz="1200">
                <a:solidFill>
                  <a:srgbClr val="4B4B4B"/>
                </a:solidFill>
                <a:latin typeface="Meiryo" panose="020B0604030504040204" pitchFamily="34" charset="-128"/>
                <a:ea typeface="Meiryo" panose="020B0604030504040204" pitchFamily="34" charset="-128"/>
              </a:rPr>
              <a:t>すなわち、チームとしての価値を出すことを第一に考え、そこでの自分の役割を最大限に、かつ積極的に果たそうとする。</a:t>
            </a:r>
          </a:p>
          <a:p>
            <a:pPr marL="742950" lvl="1" indent="-285750" fontAlgn="base">
              <a:buFont typeface="Wingdings" pitchFamily="2" charset="2"/>
              <a:buChar char="Ø"/>
            </a:pPr>
            <a:r>
              <a:rPr lang="en" altLang="ja-JP" sz="1200" dirty="0">
                <a:solidFill>
                  <a:srgbClr val="4B4B4B"/>
                </a:solidFill>
                <a:latin typeface="Meiryo" panose="020B0604030504040204" pitchFamily="34" charset="-128"/>
                <a:ea typeface="Meiryo" panose="020B0604030504040204" pitchFamily="34" charset="-128"/>
              </a:rPr>
              <a:t>HRT</a:t>
            </a:r>
            <a:r>
              <a:rPr lang="ja-JP" altLang="en" sz="1200">
                <a:solidFill>
                  <a:srgbClr val="4B4B4B"/>
                </a:solidFill>
                <a:latin typeface="Meiryo" panose="020B0604030504040204" pitchFamily="34" charset="-128"/>
                <a:ea typeface="Meiryo" panose="020B0604030504040204" pitchFamily="34" charset="-128"/>
              </a:rPr>
              <a:t>（</a:t>
            </a:r>
            <a:r>
              <a:rPr lang="en" altLang="ja-JP" sz="1200" dirty="0">
                <a:solidFill>
                  <a:srgbClr val="4B4B4B"/>
                </a:solidFill>
                <a:latin typeface="Meiryo" panose="020B0604030504040204" pitchFamily="34" charset="-128"/>
                <a:ea typeface="Meiryo" panose="020B0604030504040204" pitchFamily="34" charset="-128"/>
              </a:rPr>
              <a:t>Humility</a:t>
            </a:r>
            <a:r>
              <a:rPr lang="ja-JP" altLang="en" sz="1200">
                <a:solidFill>
                  <a:srgbClr val="4B4B4B"/>
                </a:solidFill>
                <a:latin typeface="Meiryo" panose="020B0604030504040204" pitchFamily="34" charset="-128"/>
                <a:ea typeface="Meiryo" panose="020B0604030504040204" pitchFamily="34" charset="-128"/>
              </a:rPr>
              <a:t>：</a:t>
            </a:r>
            <a:r>
              <a:rPr lang="ja-JP" altLang="en-US" sz="1200">
                <a:solidFill>
                  <a:srgbClr val="4B4B4B"/>
                </a:solidFill>
                <a:latin typeface="Meiryo" panose="020B0604030504040204" pitchFamily="34" charset="-128"/>
                <a:ea typeface="Meiryo" panose="020B0604030504040204" pitchFamily="34" charset="-128"/>
              </a:rPr>
              <a:t>謙虚な気持ちで常に自分を改善し、</a:t>
            </a:r>
            <a:r>
              <a:rPr lang="en" altLang="ja-JP" sz="1200" dirty="0">
                <a:solidFill>
                  <a:srgbClr val="4B4B4B"/>
                </a:solidFill>
                <a:latin typeface="Meiryo" panose="020B0604030504040204" pitchFamily="34" charset="-128"/>
                <a:ea typeface="Meiryo" panose="020B0604030504040204" pitchFamily="34" charset="-128"/>
              </a:rPr>
              <a:t>Respect</a:t>
            </a:r>
            <a:r>
              <a:rPr lang="ja-JP" altLang="en" sz="1200">
                <a:solidFill>
                  <a:srgbClr val="4B4B4B"/>
                </a:solidFill>
                <a:latin typeface="Meiryo" panose="020B0604030504040204" pitchFamily="34" charset="-128"/>
                <a:ea typeface="Meiryo" panose="020B0604030504040204" pitchFamily="34" charset="-128"/>
              </a:rPr>
              <a:t>：</a:t>
            </a:r>
            <a:r>
              <a:rPr lang="ja-JP" altLang="en-US" sz="1200">
                <a:solidFill>
                  <a:srgbClr val="4B4B4B"/>
                </a:solidFill>
                <a:latin typeface="Meiryo" panose="020B0604030504040204" pitchFamily="34" charset="-128"/>
                <a:ea typeface="Meiryo" panose="020B0604030504040204" pitchFamily="34" charset="-128"/>
              </a:rPr>
              <a:t>尊敬を持って相手の能力や功績を評価し、</a:t>
            </a:r>
            <a:r>
              <a:rPr lang="en" altLang="ja-JP" sz="1200" dirty="0">
                <a:solidFill>
                  <a:srgbClr val="4B4B4B"/>
                </a:solidFill>
                <a:latin typeface="Meiryo" panose="020B0604030504040204" pitchFamily="34" charset="-128"/>
                <a:ea typeface="Meiryo" panose="020B0604030504040204" pitchFamily="34" charset="-128"/>
              </a:rPr>
              <a:t>Trust</a:t>
            </a:r>
            <a:r>
              <a:rPr lang="ja-JP" altLang="en" sz="1200">
                <a:solidFill>
                  <a:srgbClr val="4B4B4B"/>
                </a:solidFill>
                <a:latin typeface="Meiryo" panose="020B0604030504040204" pitchFamily="34" charset="-128"/>
                <a:ea typeface="Meiryo" panose="020B0604030504040204" pitchFamily="34" charset="-128"/>
              </a:rPr>
              <a:t>：</a:t>
            </a:r>
            <a:r>
              <a:rPr lang="ja-JP" altLang="en-US" sz="1200">
                <a:solidFill>
                  <a:srgbClr val="4B4B4B"/>
                </a:solidFill>
                <a:latin typeface="Meiryo" panose="020B0604030504040204" pitchFamily="34" charset="-128"/>
                <a:ea typeface="Meiryo" panose="020B0604030504040204" pitchFamily="34" charset="-128"/>
              </a:rPr>
              <a:t>信頼して人に任せる）ことを心がけている。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社会の発展やお客様の幸せなど、世のため人のために貢献することを意識している。</a:t>
            </a:r>
          </a:p>
          <a:p>
            <a:pPr fontAlgn="base"/>
            <a:endParaRPr lang="en-US" altLang="ja-JP" sz="1200" b="1" dirty="0">
              <a:solidFill>
                <a:srgbClr val="4B4B4B"/>
              </a:solidFill>
              <a:latin typeface="Meiryo" panose="020B0604030504040204" pitchFamily="34" charset="-128"/>
              <a:ea typeface="Meiryo" panose="020B0604030504040204" pitchFamily="34" charset="-128"/>
            </a:endParaRPr>
          </a:p>
          <a:p>
            <a:pPr fontAlgn="base"/>
            <a:r>
              <a:rPr lang="ja-JP" altLang="en-US" sz="1600" b="1">
                <a:solidFill>
                  <a:srgbClr val="4B4B4B"/>
                </a:solidFill>
                <a:latin typeface="Meiryo" panose="020B0604030504040204" pitchFamily="34" charset="-128"/>
                <a:ea typeface="Meiryo" panose="020B0604030504040204" pitchFamily="34" charset="-128"/>
              </a:rPr>
              <a:t>至高の追求</a:t>
            </a:r>
            <a:r>
              <a:rPr lang="ja-JP" altLang="en-US" sz="1200">
                <a:solidFill>
                  <a:srgbClr val="4B4B4B"/>
                </a:solidFill>
                <a:latin typeface="Meiryo" panose="020B0604030504040204" pitchFamily="34" charset="-128"/>
                <a:ea typeface="Meiryo" panose="020B0604030504040204" pitchFamily="34" charset="-128"/>
              </a:rPr>
              <a:t>：現状に妥協せず、常に最高を追求する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頭で考えるだけではなく、自分で手を動かして、確かめながら体験的に理解を深めようとする。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どんなに複雑なモノでも本質を見極め、何事もシンプルに捉えて設計できる（ゴールの法則の実践）。</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何よりも品質を常に重視する。常にお客様目線（社内基準では無く）で品質を考え、自身の行動に反映させる（</a:t>
            </a:r>
            <a:r>
              <a:rPr lang="en" altLang="ja-JP" sz="1200" dirty="0">
                <a:solidFill>
                  <a:srgbClr val="4B4B4B"/>
                </a:solidFill>
                <a:latin typeface="Meiryo" panose="020B0604030504040204" pitchFamily="34" charset="-128"/>
                <a:ea typeface="Meiryo" panose="020B0604030504040204" pitchFamily="34" charset="-128"/>
              </a:rPr>
              <a:t>TQM</a:t>
            </a:r>
            <a:r>
              <a:rPr lang="ja-JP" altLang="en-US" sz="1200">
                <a:solidFill>
                  <a:srgbClr val="4B4B4B"/>
                </a:solidFill>
                <a:latin typeface="Meiryo" panose="020B0604030504040204" pitchFamily="34" charset="-128"/>
                <a:ea typeface="Meiryo" panose="020B0604030504040204" pitchFamily="34" charset="-128"/>
              </a:rPr>
              <a:t>の実践）。</a:t>
            </a:r>
            <a:endParaRPr lang="en-US" altLang="ja-JP" sz="1200" dirty="0">
              <a:solidFill>
                <a:srgbClr val="4B4B4B"/>
              </a:solidFill>
              <a:latin typeface="Meiryo" panose="020B0604030504040204" pitchFamily="34" charset="-128"/>
              <a:ea typeface="Meiryo" panose="020B0604030504040204" pitchFamily="34" charset="-128"/>
            </a:endParaRPr>
          </a:p>
          <a:p>
            <a:pPr marL="742950" lvl="1" indent="-285750" fontAlgn="base">
              <a:buFont typeface="Wingdings" pitchFamily="2" charset="2"/>
              <a:buChar char="Ø"/>
            </a:pPr>
            <a:endParaRPr lang="ja-JP" altLang="en-US" sz="1200">
              <a:solidFill>
                <a:srgbClr val="4B4B4B"/>
              </a:solidFill>
              <a:latin typeface="Meiryo" panose="020B0604030504040204" pitchFamily="34" charset="-128"/>
              <a:ea typeface="Meiryo" panose="020B0604030504040204" pitchFamily="34" charset="-128"/>
            </a:endParaRPr>
          </a:p>
          <a:p>
            <a:pPr fontAlgn="base"/>
            <a:endParaRPr lang="en-US" altLang="ja-JP" sz="1200" b="1" dirty="0">
              <a:solidFill>
                <a:srgbClr val="006F87"/>
              </a:solidFill>
              <a:latin typeface="Meiryo" panose="020B0604030504040204" pitchFamily="34" charset="-128"/>
              <a:ea typeface="Meiryo" panose="020B0604030504040204" pitchFamily="34" charset="-128"/>
              <a:hlinkClick r:id="rId2"/>
            </a:endParaRPr>
          </a:p>
          <a:p>
            <a:pPr fontAlgn="base"/>
            <a:r>
              <a:rPr lang="ja-JP" altLang="en-US" sz="1050" b="1">
                <a:solidFill>
                  <a:srgbClr val="006F87"/>
                </a:solidFill>
                <a:latin typeface="Meiryo" panose="020B0604030504040204" pitchFamily="34" charset="-128"/>
                <a:ea typeface="Meiryo" panose="020B0604030504040204" pitchFamily="34" charset="-128"/>
                <a:hlinkClick r:id="rId2"/>
              </a:rPr>
              <a:t>ゴールの法則</a:t>
            </a:r>
            <a:r>
              <a:rPr lang="ja-JP" altLang="en-US" sz="1050">
                <a:solidFill>
                  <a:srgbClr val="4B4B4B"/>
                </a:solidFill>
                <a:latin typeface="Meiryo" panose="020B0604030504040204" pitchFamily="34" charset="-128"/>
                <a:ea typeface="Meiryo" panose="020B0604030504040204" pitchFamily="34" charset="-128"/>
              </a:rPr>
              <a:t>：正常に動作する複雑なシステムは、例外なく正常に動作する単純なシステムから発展したものである。逆もまた真であり、ゼロから作り出された複雑なシステムが正常に動作することはなく、またそれを修正して動作させるようにもできない。正常に動作する単純なシステムから構築を始めなければならない。</a:t>
            </a:r>
            <a:endParaRPr lang="en-US" altLang="ja-JP" sz="1050" dirty="0">
              <a:solidFill>
                <a:srgbClr val="4B4B4B"/>
              </a:solidFill>
              <a:latin typeface="Meiryo" panose="020B0604030504040204" pitchFamily="34" charset="-128"/>
              <a:ea typeface="Meiryo" panose="020B0604030504040204" pitchFamily="34" charset="-128"/>
            </a:endParaRPr>
          </a:p>
          <a:p>
            <a:pPr fontAlgn="base"/>
            <a:endParaRPr lang="ja-JP" altLang="en-US" sz="1050">
              <a:solidFill>
                <a:srgbClr val="4B4B4B"/>
              </a:solidFill>
              <a:latin typeface="Meiryo" panose="020B0604030504040204" pitchFamily="34" charset="-128"/>
              <a:ea typeface="Meiryo" panose="020B0604030504040204" pitchFamily="34" charset="-128"/>
            </a:endParaRPr>
          </a:p>
          <a:p>
            <a:pPr fontAlgn="base"/>
            <a:r>
              <a:rPr lang="en" altLang="ja-JP" sz="1050" b="1" dirty="0">
                <a:solidFill>
                  <a:srgbClr val="006F87"/>
                </a:solidFill>
                <a:latin typeface="Meiryo" panose="020B0604030504040204" pitchFamily="34" charset="-128"/>
                <a:ea typeface="Meiryo" panose="020B0604030504040204" pitchFamily="34" charset="-128"/>
                <a:hlinkClick r:id="rId3"/>
              </a:rPr>
              <a:t>TQM</a:t>
            </a:r>
            <a:r>
              <a:rPr lang="ja-JP" altLang="en" sz="1050">
                <a:solidFill>
                  <a:srgbClr val="4B4B4B"/>
                </a:solidFill>
                <a:latin typeface="Meiryo" panose="020B0604030504040204" pitchFamily="34" charset="-128"/>
                <a:ea typeface="Meiryo" panose="020B0604030504040204" pitchFamily="34" charset="-128"/>
              </a:rPr>
              <a:t>：</a:t>
            </a:r>
            <a:r>
              <a:rPr lang="ja-JP" altLang="en-US" sz="1050">
                <a:solidFill>
                  <a:srgbClr val="4B4B4B"/>
                </a:solidFill>
                <a:latin typeface="Meiryo" panose="020B0604030504040204" pitchFamily="34" charset="-128"/>
                <a:ea typeface="Meiryo" panose="020B0604030504040204" pitchFamily="34" charset="-128"/>
              </a:rPr>
              <a:t>経営管理手法の一種。</a:t>
            </a:r>
            <a:r>
              <a:rPr lang="en" altLang="ja-JP" sz="1050" dirty="0">
                <a:solidFill>
                  <a:srgbClr val="4B4B4B"/>
                </a:solidFill>
                <a:latin typeface="Meiryo" panose="020B0604030504040204" pitchFamily="34" charset="-128"/>
                <a:ea typeface="Meiryo" panose="020B0604030504040204" pitchFamily="34" charset="-128"/>
              </a:rPr>
              <a:t>Total Quality Management</a:t>
            </a:r>
            <a:r>
              <a:rPr lang="ja-JP" altLang="en-US" sz="1050">
                <a:solidFill>
                  <a:srgbClr val="4B4B4B"/>
                </a:solidFill>
                <a:latin typeface="Meiryo" panose="020B0604030504040204" pitchFamily="34" charset="-128"/>
                <a:ea typeface="Meiryo" panose="020B0604030504040204" pitchFamily="34" charset="-128"/>
              </a:rPr>
              <a:t>の頭文字を取ったもので、日本語では「総合的品質管理」と言われている。</a:t>
            </a:r>
            <a:r>
              <a:rPr lang="en" altLang="ja-JP" sz="1050" dirty="0">
                <a:solidFill>
                  <a:srgbClr val="4B4B4B"/>
                </a:solidFill>
                <a:latin typeface="Meiryo" panose="020B0604030504040204" pitchFamily="34" charset="-128"/>
                <a:ea typeface="Meiryo" panose="020B0604030504040204" pitchFamily="34" charset="-128"/>
              </a:rPr>
              <a:t>TQM</a:t>
            </a:r>
            <a:r>
              <a:rPr lang="ja-JP" altLang="en-US" sz="1050">
                <a:solidFill>
                  <a:srgbClr val="4B4B4B"/>
                </a:solidFill>
                <a:latin typeface="Meiryo" panose="020B0604030504040204" pitchFamily="34" charset="-128"/>
                <a:ea typeface="Meiryo" panose="020B0604030504040204" pitchFamily="34" charset="-128"/>
              </a:rPr>
              <a:t>は、企業活動における「品質」全般に対し、その維持・向上をはかっていくための考え方、取り組み、手法、しくみ、方法論などの集合体であり、それらの取り組みが、企業活動を経営目標の達成に向けて方向づける。</a:t>
            </a:r>
            <a:endParaRPr lang="ja-JP" altLang="en-US" sz="1050" b="0" i="0">
              <a:solidFill>
                <a:srgbClr val="4B4B4B"/>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6069460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188C1A-BD85-B14A-9CA0-207E9FCA214D}"/>
              </a:ext>
            </a:extLst>
          </p:cNvPr>
          <p:cNvSpPr>
            <a:spLocks noGrp="1"/>
          </p:cNvSpPr>
          <p:nvPr>
            <p:ph type="title"/>
          </p:nvPr>
        </p:nvSpPr>
        <p:spPr/>
        <p:txBody>
          <a:bodyPr/>
          <a:lstStyle/>
          <a:p>
            <a:r>
              <a:rPr kumimoji="1" lang="ja-JP" altLang="en-US" dirty="0"/>
              <a:t>優秀なエンジニアになるための自律的サイクル</a:t>
            </a:r>
          </a:p>
        </p:txBody>
      </p:sp>
      <p:sp>
        <p:nvSpPr>
          <p:cNvPr id="3" name="正方形/長方形 2">
            <a:extLst>
              <a:ext uri="{FF2B5EF4-FFF2-40B4-BE49-F238E27FC236}">
                <a16:creationId xmlns:a16="http://schemas.microsoft.com/office/drawing/2014/main" id="{BECA8552-4317-DB43-976A-42B1F8D0F6BF}"/>
              </a:ext>
            </a:extLst>
          </p:cNvPr>
          <p:cNvSpPr/>
          <p:nvPr/>
        </p:nvSpPr>
        <p:spPr>
          <a:xfrm>
            <a:off x="322464" y="1939020"/>
            <a:ext cx="8499072" cy="2246769"/>
          </a:xfrm>
          <a:prstGeom prst="rect">
            <a:avLst/>
          </a:prstGeom>
        </p:spPr>
        <p:txBody>
          <a:bodyPr wrap="square">
            <a:spAutoFit/>
          </a:bodyPr>
          <a:lstStyle/>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自らが目指す未来の自分を描く。</a:t>
            </a:r>
          </a:p>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それに向かって、オープンな場も含めて学び、切磋琢磨する。</a:t>
            </a:r>
          </a:p>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それを現業に活かして成果を出す。</a:t>
            </a:r>
          </a:p>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その成果が認められて、得意分野として新たな仕事を（社内であれ社外であれ）得ることができる。</a:t>
            </a:r>
          </a:p>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そんな実践を通じて更に技術が磨かれる。</a:t>
            </a:r>
            <a:endParaRPr lang="ja-JP" altLang="en-US" sz="2000" b="0" i="0">
              <a:solidFill>
                <a:srgbClr val="4B4B4B"/>
              </a:solidFill>
              <a:effectLst/>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6764D3E7-A41F-CD4D-8CD7-890C1F428CF0}"/>
              </a:ext>
            </a:extLst>
          </p:cNvPr>
          <p:cNvPicPr>
            <a:picLocks noChangeAspect="1"/>
          </p:cNvPicPr>
          <p:nvPr/>
        </p:nvPicPr>
        <p:blipFill>
          <a:blip r:embed="rId2"/>
          <a:stretch>
            <a:fillRect/>
          </a:stretch>
        </p:blipFill>
        <p:spPr>
          <a:xfrm>
            <a:off x="5931718" y="3795595"/>
            <a:ext cx="2524716" cy="20260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746687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2A4DD-0589-731B-EFAA-CA4C92A8676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DECFE16-3C08-FF8B-E05D-42D76EB33998}"/>
              </a:ext>
            </a:extLst>
          </p:cNvPr>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参考となる図書</a:t>
            </a:r>
            <a:r>
              <a:rPr lang="ja-JP" altLang="en-US" sz="2800">
                <a:solidFill>
                  <a:srgbClr val="FFFFFF"/>
                </a:solidFill>
                <a:latin typeface="Meiryo" panose="020B0604030504040204" pitchFamily="34" charset="-128"/>
                <a:ea typeface="Meiryo" panose="020B0604030504040204" pitchFamily="34" charset="-128"/>
                <a:cs typeface="Arial"/>
              </a:rPr>
              <a:t>や情報</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a:extLst>
              <a:ext uri="{FF2B5EF4-FFF2-40B4-BE49-F238E27FC236}">
                <a16:creationId xmlns:a16="http://schemas.microsoft.com/office/drawing/2014/main" id="{82966A5C-7E1B-8682-C3AC-9A3DA713D9D4}"/>
              </a:ext>
            </a:extLst>
          </p:cNvPr>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451332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BE37F-CDC6-A01F-C41F-47AD38192427}"/>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DB6680D8-8E46-FD4F-FB67-BD72195D6D34}"/>
              </a:ext>
            </a:extLst>
          </p:cNvPr>
          <p:cNvSpPr>
            <a:spLocks noGrp="1"/>
          </p:cNvSpPr>
          <p:nvPr>
            <p:ph type="title"/>
          </p:nvPr>
        </p:nvSpPr>
        <p:spPr/>
        <p:txBody>
          <a:bodyPr/>
          <a:lstStyle/>
          <a:p>
            <a:r>
              <a:rPr lang="ja-JP" altLang="en-US"/>
              <a:t>コンピューター・サイエンス</a:t>
            </a:r>
          </a:p>
        </p:txBody>
      </p:sp>
      <p:sp>
        <p:nvSpPr>
          <p:cNvPr id="3" name="テキスト ボックス 2">
            <a:extLst>
              <a:ext uri="{FF2B5EF4-FFF2-40B4-BE49-F238E27FC236}">
                <a16:creationId xmlns:a16="http://schemas.microsoft.com/office/drawing/2014/main" id="{92A67CAB-BE9C-3032-FBD1-2D20C1E40BAB}"/>
              </a:ext>
            </a:extLst>
          </p:cNvPr>
          <p:cNvSpPr txBox="1"/>
          <p:nvPr/>
        </p:nvSpPr>
        <p:spPr>
          <a:xfrm>
            <a:off x="336813" y="4804086"/>
            <a:ext cx="2686228" cy="1384995"/>
          </a:xfrm>
          <a:prstGeom prst="rect">
            <a:avLst/>
          </a:prstGeom>
          <a:noFill/>
        </p:spPr>
        <p:txBody>
          <a:bodyPr wrap="square">
            <a:spAutoFit/>
          </a:bodyPr>
          <a:lstStyle/>
          <a:p>
            <a:r>
              <a:rPr lang="ja-JP" altLang="en-US" sz="1200" b="0" i="0">
                <a:solidFill>
                  <a:srgbClr val="0F1111"/>
                </a:solidFill>
                <a:effectLst/>
                <a:latin typeface="Meiryo" panose="020B0604030504040204" pitchFamily="34" charset="-128"/>
                <a:ea typeface="Meiryo" panose="020B0604030504040204" pitchFamily="34" charset="-128"/>
              </a:rPr>
              <a:t>プログラムがコンピュータの中でどのように動作するのかを、誰にでもわかるように説明。プログラムは、メモリーにロードされ、</a:t>
            </a:r>
            <a:r>
              <a:rPr lang="en" altLang="ja-JP" sz="1200" b="0" i="0" dirty="0">
                <a:solidFill>
                  <a:srgbClr val="0F1111"/>
                </a:solidFill>
                <a:effectLst/>
                <a:latin typeface="Meiryo" panose="020B0604030504040204" pitchFamily="34" charset="-128"/>
                <a:ea typeface="Meiryo" panose="020B0604030504040204" pitchFamily="34" charset="-128"/>
              </a:rPr>
              <a:t>CPU</a:t>
            </a:r>
            <a:r>
              <a:rPr lang="ja-JP" altLang="en-US" sz="1200" b="0" i="0">
                <a:solidFill>
                  <a:srgbClr val="0F1111"/>
                </a:solidFill>
                <a:effectLst/>
                <a:latin typeface="Meiryo" panose="020B0604030504040204" pitchFamily="34" charset="-128"/>
                <a:ea typeface="Meiryo" panose="020B0604030504040204" pitchFamily="34" charset="-128"/>
              </a:rPr>
              <a:t>によって解釈・実行されます。その仕組みを、多数の図を使って、順序だてて解説。</a:t>
            </a:r>
            <a:endParaRPr lang="ja-JP" altLang="en-US" sz="12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D1C24C4A-2B8C-67FE-D8C3-61AE421439B3}"/>
              </a:ext>
            </a:extLst>
          </p:cNvPr>
          <p:cNvSpPr txBox="1"/>
          <p:nvPr/>
        </p:nvSpPr>
        <p:spPr>
          <a:xfrm>
            <a:off x="3095659" y="4815182"/>
            <a:ext cx="2686228" cy="1015663"/>
          </a:xfrm>
          <a:prstGeom prst="rect">
            <a:avLst/>
          </a:prstGeom>
          <a:noFill/>
        </p:spPr>
        <p:txBody>
          <a:bodyPr wrap="square">
            <a:spAutoFit/>
          </a:bodyPr>
          <a:lstStyle/>
          <a:p>
            <a:r>
              <a:rPr lang="ja-JP" altLang="en-US" sz="1200" b="0" i="0">
                <a:solidFill>
                  <a:srgbClr val="0F1111"/>
                </a:solidFill>
                <a:effectLst/>
                <a:latin typeface="Meiryo" panose="020B0604030504040204" pitchFamily="34" charset="-128"/>
                <a:ea typeface="Meiryo" panose="020B0604030504040204" pitchFamily="34" charset="-128"/>
              </a:rPr>
              <a:t>コンピュータの構成要素は、ハードウェア、ソフトウェア、コンパイラ、</a:t>
            </a:r>
            <a:r>
              <a:rPr lang="en" altLang="ja-JP" sz="1200" b="0" i="0" dirty="0">
                <a:solidFill>
                  <a:srgbClr val="0F1111"/>
                </a:solidFill>
                <a:effectLst/>
                <a:latin typeface="Meiryo" panose="020B0604030504040204" pitchFamily="34" charset="-128"/>
                <a:ea typeface="Meiryo" panose="020B0604030504040204" pitchFamily="34" charset="-128"/>
              </a:rPr>
              <a:t>OS</a:t>
            </a:r>
            <a:r>
              <a:rPr lang="ja-JP" altLang="en-US" sz="1200" b="0" i="0">
                <a:solidFill>
                  <a:srgbClr val="0F1111"/>
                </a:solidFill>
                <a:effectLst/>
                <a:latin typeface="Meiryo" panose="020B0604030504040204" pitchFamily="34" charset="-128"/>
                <a:ea typeface="Meiryo" panose="020B0604030504040204" pitchFamily="34" charset="-128"/>
              </a:rPr>
              <a:t>に大別できる。本書では、これらコンピュータの構成要素をひとつずつ組み立てる。</a:t>
            </a:r>
            <a:endParaRPr lang="ja-JP" altLang="en-US" sz="1200">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B20F8DD0-97B8-300F-6A98-3B18B16B0CB2}"/>
              </a:ext>
            </a:extLst>
          </p:cNvPr>
          <p:cNvSpPr txBox="1"/>
          <p:nvPr/>
        </p:nvSpPr>
        <p:spPr>
          <a:xfrm>
            <a:off x="5933590" y="4907515"/>
            <a:ext cx="2686228" cy="1200329"/>
          </a:xfrm>
          <a:prstGeom prst="rect">
            <a:avLst/>
          </a:prstGeom>
          <a:noFill/>
        </p:spPr>
        <p:txBody>
          <a:bodyPr wrap="square">
            <a:spAutoFit/>
          </a:bodyPr>
          <a:lstStyle/>
          <a:p>
            <a:r>
              <a:rPr lang="ja-JP" altLang="en-US" sz="1200" b="0" i="0">
                <a:solidFill>
                  <a:srgbClr val="0F1111"/>
                </a:solidFill>
                <a:effectLst/>
                <a:latin typeface="Meiryo" panose="020B0604030504040204" pitchFamily="34" charset="-128"/>
                <a:ea typeface="Meiryo" panose="020B0604030504040204" pitchFamily="34" charset="-128"/>
              </a:rPr>
              <a:t>全米の大学</a:t>
            </a:r>
            <a:r>
              <a:rPr lang="en-US" altLang="ja-JP" sz="1200" b="0" i="0" dirty="0">
                <a:solidFill>
                  <a:srgbClr val="0F1111"/>
                </a:solidFill>
                <a:effectLst/>
                <a:latin typeface="Meiryo" panose="020B0604030504040204" pitchFamily="34" charset="-128"/>
                <a:ea typeface="Meiryo" panose="020B0604030504040204" pitchFamily="34" charset="-128"/>
              </a:rPr>
              <a:t>126</a:t>
            </a:r>
            <a:r>
              <a:rPr lang="ja-JP" altLang="en-US" sz="1200" b="0" i="0">
                <a:solidFill>
                  <a:srgbClr val="0F1111"/>
                </a:solidFill>
                <a:effectLst/>
                <a:latin typeface="Meiryo" panose="020B0604030504040204" pitchFamily="34" charset="-128"/>
                <a:ea typeface="Meiryo" panose="020B0604030504040204" pitchFamily="34" charset="-128"/>
              </a:rPr>
              <a:t>校で採用され続ける定番教科書</a:t>
            </a:r>
            <a:r>
              <a:rPr lang="en-US" altLang="ja-JP" sz="1200" b="0" i="0" dirty="0">
                <a:solidFill>
                  <a:srgbClr val="0F1111"/>
                </a:solidFill>
                <a:effectLst/>
                <a:latin typeface="Meiryo" panose="020B0604030504040204" pitchFamily="34" charset="-128"/>
                <a:ea typeface="Meiryo" panose="020B0604030504040204" pitchFamily="34" charset="-128"/>
              </a:rPr>
              <a:t>!</a:t>
            </a:r>
            <a:r>
              <a:rPr lang="ja-JP" altLang="en-US" sz="1200" b="0" i="0">
                <a:solidFill>
                  <a:srgbClr val="0F1111"/>
                </a:solidFill>
                <a:effectLst/>
                <a:latin typeface="Meiryo" panose="020B0604030504040204" pitchFamily="34" charset="-128"/>
                <a:ea typeface="Meiryo" panose="020B0604030504040204" pitchFamily="34" charset="-128"/>
              </a:rPr>
              <a:t>米国大学の教養課程で使用されているコンピュータ科学の定番教科書。</a:t>
            </a:r>
            <a:br>
              <a:rPr lang="ja-JP" altLang="en-US" sz="1200">
                <a:latin typeface="Meiryo" panose="020B0604030504040204" pitchFamily="34" charset="-128"/>
                <a:ea typeface="Meiryo" panose="020B0604030504040204" pitchFamily="34" charset="-128"/>
              </a:rPr>
            </a:br>
            <a:r>
              <a:rPr lang="ja-JP" altLang="en-US" sz="1200" b="0" i="0">
                <a:solidFill>
                  <a:srgbClr val="0F1111"/>
                </a:solidFill>
                <a:effectLst/>
                <a:latin typeface="Meiryo" panose="020B0604030504040204" pitchFamily="34" charset="-128"/>
                <a:ea typeface="Meiryo" panose="020B0604030504040204" pitchFamily="34" charset="-128"/>
              </a:rPr>
              <a:t>きわめてオーソドックスなコンピュータ科学の教科書。</a:t>
            </a:r>
            <a:endParaRPr lang="ja-JP" altLang="en-US" sz="120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2411B656-A0A1-F967-73D7-CDB6B24BF4EB}"/>
              </a:ext>
            </a:extLst>
          </p:cNvPr>
          <p:cNvSpPr txBox="1"/>
          <p:nvPr/>
        </p:nvSpPr>
        <p:spPr>
          <a:xfrm>
            <a:off x="336813" y="6132351"/>
            <a:ext cx="2686228" cy="369332"/>
          </a:xfrm>
          <a:prstGeom prst="rect">
            <a:avLst/>
          </a:prstGeom>
          <a:noFill/>
        </p:spPr>
        <p:txBody>
          <a:bodyPr wrap="square">
            <a:spAutoFit/>
          </a:bodyPr>
          <a:lstStyle/>
          <a:p>
            <a:pPr algn="ctr"/>
            <a:r>
              <a:rPr lang="ja-JP" altLang="en-US">
                <a:hlinkClick r:id="rId3"/>
              </a:rPr>
              <a:t>https://amzn.to/4hUJxZ3</a:t>
            </a:r>
            <a:endParaRPr lang="ja-JP" altLang="en-US"/>
          </a:p>
        </p:txBody>
      </p:sp>
      <p:pic>
        <p:nvPicPr>
          <p:cNvPr id="3080" name="Picture 8">
            <a:extLst>
              <a:ext uri="{FF2B5EF4-FFF2-40B4-BE49-F238E27FC236}">
                <a16:creationId xmlns:a16="http://schemas.microsoft.com/office/drawing/2014/main" id="{8BE24443-08E5-B91F-89AE-913E0E6FA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21" y="1227339"/>
            <a:ext cx="2364980" cy="35266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BE8A9282-F354-B989-1404-DE3A46B50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561" y="1227339"/>
            <a:ext cx="2494781" cy="35266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9092F032-50FD-0F9D-C39C-85142A4A5F12}"/>
              </a:ext>
            </a:extLst>
          </p:cNvPr>
          <p:cNvSpPr txBox="1"/>
          <p:nvPr/>
        </p:nvSpPr>
        <p:spPr>
          <a:xfrm>
            <a:off x="3093750" y="6132351"/>
            <a:ext cx="2686228" cy="369332"/>
          </a:xfrm>
          <a:prstGeom prst="rect">
            <a:avLst/>
          </a:prstGeom>
          <a:noFill/>
        </p:spPr>
        <p:txBody>
          <a:bodyPr wrap="square">
            <a:spAutoFit/>
          </a:bodyPr>
          <a:lstStyle/>
          <a:p>
            <a:pPr algn="ctr"/>
            <a:r>
              <a:rPr lang="ja-JP" altLang="en-US">
                <a:hlinkClick r:id="rId6"/>
              </a:rPr>
              <a:t>https://amzn.to/3RtDLm6</a:t>
            </a:r>
            <a:endParaRPr lang="ja-JP" altLang="en-US"/>
          </a:p>
        </p:txBody>
      </p:sp>
      <p:pic>
        <p:nvPicPr>
          <p:cNvPr id="3084" name="Picture 12">
            <a:extLst>
              <a:ext uri="{FF2B5EF4-FFF2-40B4-BE49-F238E27FC236}">
                <a16:creationId xmlns:a16="http://schemas.microsoft.com/office/drawing/2014/main" id="{25C1F70C-95B9-C18D-6461-24E9FADA4A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0993" y="1227339"/>
            <a:ext cx="2744586" cy="35266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ADB8F880-CFF3-53E8-960C-A88C151C2A2B}"/>
              </a:ext>
            </a:extLst>
          </p:cNvPr>
          <p:cNvSpPr txBox="1"/>
          <p:nvPr/>
        </p:nvSpPr>
        <p:spPr>
          <a:xfrm>
            <a:off x="5933590" y="6132351"/>
            <a:ext cx="2752078" cy="369332"/>
          </a:xfrm>
          <a:prstGeom prst="rect">
            <a:avLst/>
          </a:prstGeom>
          <a:noFill/>
        </p:spPr>
        <p:txBody>
          <a:bodyPr wrap="square">
            <a:spAutoFit/>
          </a:bodyPr>
          <a:lstStyle/>
          <a:p>
            <a:pPr algn="ctr"/>
            <a:r>
              <a:rPr lang="ja-JP" altLang="en-US">
                <a:hlinkClick r:id="rId8"/>
              </a:rPr>
              <a:t>https://amzn.to/3QZWdTu</a:t>
            </a:r>
            <a:endParaRPr lang="ja-JP" altLang="en-US"/>
          </a:p>
        </p:txBody>
      </p:sp>
    </p:spTree>
    <p:extLst>
      <p:ext uri="{BB962C8B-B14F-4D97-AF65-F5344CB8AC3E}">
        <p14:creationId xmlns:p14="http://schemas.microsoft.com/office/powerpoint/2010/main" val="195381689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76B88-DFCF-F46F-D338-A688136A07CC}"/>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F9671DE0-CAE1-FC25-1607-FFC06F7C66B6}"/>
              </a:ext>
            </a:extLst>
          </p:cNvPr>
          <p:cNvSpPr>
            <a:spLocks noGrp="1"/>
          </p:cNvSpPr>
          <p:nvPr>
            <p:ph type="title"/>
          </p:nvPr>
        </p:nvSpPr>
        <p:spPr/>
        <p:txBody>
          <a:bodyPr/>
          <a:lstStyle/>
          <a:p>
            <a:r>
              <a:rPr lang="ja-JP" altLang="en-US"/>
              <a:t>ソフトウェア・エンジニアリング</a:t>
            </a:r>
          </a:p>
        </p:txBody>
      </p:sp>
      <p:pic>
        <p:nvPicPr>
          <p:cNvPr id="3074" name="Picture 2">
            <a:extLst>
              <a:ext uri="{FF2B5EF4-FFF2-40B4-BE49-F238E27FC236}">
                <a16:creationId xmlns:a16="http://schemas.microsoft.com/office/drawing/2014/main" id="{13C79A52-FA7C-48A3-BD27-9BFE9F6F1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13" y="1217967"/>
            <a:ext cx="2686228" cy="34383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F39443F-301B-A1A3-FA0D-D856E59DED98}"/>
              </a:ext>
            </a:extLst>
          </p:cNvPr>
          <p:cNvSpPr txBox="1"/>
          <p:nvPr/>
        </p:nvSpPr>
        <p:spPr>
          <a:xfrm>
            <a:off x="336813" y="4804086"/>
            <a:ext cx="2686228" cy="1384995"/>
          </a:xfrm>
          <a:prstGeom prst="rect">
            <a:avLst/>
          </a:prstGeom>
          <a:noFill/>
        </p:spPr>
        <p:txBody>
          <a:bodyPr wrap="square">
            <a:spAutoFit/>
          </a:bodyPr>
          <a:lstStyle/>
          <a:p>
            <a:r>
              <a:rPr lang="ja-JP" altLang="en-US" sz="1200" b="0" i="0">
                <a:solidFill>
                  <a:srgbClr val="0F1111"/>
                </a:solidFill>
                <a:effectLst/>
                <a:latin typeface="Meiryo" panose="020B0604030504040204" pitchFamily="34" charset="-128"/>
                <a:ea typeface="Meiryo" panose="020B0604030504040204" pitchFamily="34" charset="-128"/>
              </a:rPr>
              <a:t>ソフトウェアアーキテクチャとは、ソフトウェアシステムの成功に欠かせない重要な土台。本書は、そうした効果的なアーキテクチャを設計、構築、維持するアーキテクトになるために必要なスキルや知識を、現代的な視点から整理して包括的に解説。</a:t>
            </a:r>
            <a:endParaRPr lang="ja-JP" altLang="en-US" sz="120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B156ED47-4758-142F-AD0C-28236143BB07}"/>
              </a:ext>
            </a:extLst>
          </p:cNvPr>
          <p:cNvSpPr txBox="1"/>
          <p:nvPr/>
        </p:nvSpPr>
        <p:spPr>
          <a:xfrm>
            <a:off x="336813" y="6152162"/>
            <a:ext cx="2686228" cy="369332"/>
          </a:xfrm>
          <a:prstGeom prst="rect">
            <a:avLst/>
          </a:prstGeom>
          <a:noFill/>
        </p:spPr>
        <p:txBody>
          <a:bodyPr wrap="square">
            <a:spAutoFit/>
          </a:bodyPr>
          <a:lstStyle/>
          <a:p>
            <a:pPr algn="ctr"/>
            <a:r>
              <a:rPr lang="ja-JP" altLang="en-US">
                <a:hlinkClick r:id="rId3"/>
              </a:rPr>
              <a:t>https://amzn.to/446xoNa</a:t>
            </a:r>
            <a:endParaRPr lang="ja-JP" altLang="en-US"/>
          </a:p>
        </p:txBody>
      </p:sp>
      <p:sp>
        <p:nvSpPr>
          <p:cNvPr id="9" name="テキスト ボックス 8">
            <a:extLst>
              <a:ext uri="{FF2B5EF4-FFF2-40B4-BE49-F238E27FC236}">
                <a16:creationId xmlns:a16="http://schemas.microsoft.com/office/drawing/2014/main" id="{178A781A-CCE9-0E84-DC6E-C1B658233E59}"/>
              </a:ext>
            </a:extLst>
          </p:cNvPr>
          <p:cNvSpPr txBox="1"/>
          <p:nvPr/>
        </p:nvSpPr>
        <p:spPr>
          <a:xfrm>
            <a:off x="3237707" y="4815182"/>
            <a:ext cx="2686228" cy="830997"/>
          </a:xfrm>
          <a:prstGeom prst="rect">
            <a:avLst/>
          </a:prstGeom>
          <a:noFill/>
        </p:spPr>
        <p:txBody>
          <a:bodyPr wrap="square">
            <a:spAutoFit/>
          </a:bodyPr>
          <a:lstStyle/>
          <a:p>
            <a:r>
              <a:rPr lang="ja-JP" altLang="en-US" sz="1200" b="0" i="0">
                <a:solidFill>
                  <a:srgbClr val="0F1111"/>
                </a:solidFill>
                <a:effectLst/>
                <a:latin typeface="Meiryo" panose="020B0604030504040204" pitchFamily="34" charset="-128"/>
                <a:ea typeface="Meiryo" panose="020B0604030504040204" pitchFamily="34" charset="-128"/>
              </a:rPr>
              <a:t>お客様はこの書籍について、設計原則とともにきちんと説明しており、ソフトウェア設計のエッセンスが書かれている。</a:t>
            </a:r>
            <a:endParaRPr lang="ja-JP" altLang="en-US" sz="1200">
              <a:latin typeface="Meiryo" panose="020B0604030504040204" pitchFamily="34" charset="-128"/>
              <a:ea typeface="Meiryo" panose="020B0604030504040204" pitchFamily="34" charset="-128"/>
            </a:endParaRPr>
          </a:p>
        </p:txBody>
      </p:sp>
      <p:pic>
        <p:nvPicPr>
          <p:cNvPr id="3076" name="Picture 4">
            <a:extLst>
              <a:ext uri="{FF2B5EF4-FFF2-40B4-BE49-F238E27FC236}">
                <a16:creationId xmlns:a16="http://schemas.microsoft.com/office/drawing/2014/main" id="{62F5BFF9-13FC-FE8F-BD7C-22208A82E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707" y="1227339"/>
            <a:ext cx="2686228" cy="34526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E63BAF41-0631-C4BB-E249-1E4845C7702C}"/>
              </a:ext>
            </a:extLst>
          </p:cNvPr>
          <p:cNvSpPr txBox="1"/>
          <p:nvPr/>
        </p:nvSpPr>
        <p:spPr>
          <a:xfrm>
            <a:off x="3237707" y="6132351"/>
            <a:ext cx="2734322" cy="369332"/>
          </a:xfrm>
          <a:prstGeom prst="rect">
            <a:avLst/>
          </a:prstGeom>
          <a:noFill/>
        </p:spPr>
        <p:txBody>
          <a:bodyPr wrap="square">
            <a:spAutoFit/>
          </a:bodyPr>
          <a:lstStyle/>
          <a:p>
            <a:pPr algn="ctr"/>
            <a:r>
              <a:rPr lang="ja-JP" altLang="en-US">
                <a:hlinkClick r:id="rId5"/>
              </a:rPr>
              <a:t>https://amzn.to/3E0h3iA</a:t>
            </a:r>
            <a:endParaRPr lang="ja-JP" altLang="en-US"/>
          </a:p>
        </p:txBody>
      </p:sp>
      <p:pic>
        <p:nvPicPr>
          <p:cNvPr id="3078" name="Picture 6">
            <a:extLst>
              <a:ext uri="{FF2B5EF4-FFF2-40B4-BE49-F238E27FC236}">
                <a16:creationId xmlns:a16="http://schemas.microsoft.com/office/drawing/2014/main" id="{E271FD3F-3363-53CE-0189-8C0780DD00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600" y="1227339"/>
            <a:ext cx="2401717" cy="35266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DB444907-EF36-4964-3D2E-159845273E7F}"/>
              </a:ext>
            </a:extLst>
          </p:cNvPr>
          <p:cNvSpPr txBox="1"/>
          <p:nvPr/>
        </p:nvSpPr>
        <p:spPr>
          <a:xfrm>
            <a:off x="6134784" y="4907515"/>
            <a:ext cx="2401717" cy="830997"/>
          </a:xfrm>
          <a:prstGeom prst="rect">
            <a:avLst/>
          </a:prstGeom>
          <a:noFill/>
        </p:spPr>
        <p:txBody>
          <a:bodyPr wrap="square">
            <a:spAutoFit/>
          </a:bodyPr>
          <a:lstStyle/>
          <a:p>
            <a:r>
              <a:rPr lang="ja-JP" altLang="en-US" sz="1200" b="0" i="0">
                <a:solidFill>
                  <a:srgbClr val="0F1111"/>
                </a:solidFill>
                <a:effectLst/>
                <a:latin typeface="Meiryo" panose="020B0604030504040204" pitchFamily="34" charset="-128"/>
                <a:ea typeface="Meiryo" panose="020B0604030504040204" pitchFamily="34" charset="-128"/>
              </a:rPr>
              <a:t>ソフトウェア開発手法「アジャイル」と、</a:t>
            </a:r>
            <a:br>
              <a:rPr lang="ja-JP" altLang="en-US" sz="1200">
                <a:latin typeface="Meiryo" panose="020B0604030504040204" pitchFamily="34" charset="-128"/>
                <a:ea typeface="Meiryo" panose="020B0604030504040204" pitchFamily="34" charset="-128"/>
              </a:rPr>
            </a:br>
            <a:r>
              <a:rPr lang="ja-JP" altLang="en-US" sz="1200" b="0" i="0">
                <a:solidFill>
                  <a:srgbClr val="0F1111"/>
                </a:solidFill>
                <a:effectLst/>
                <a:latin typeface="Meiryo" panose="020B0604030504040204" pitchFamily="34" charset="-128"/>
                <a:ea typeface="Meiryo" panose="020B0604030504040204" pitchFamily="34" charset="-128"/>
              </a:rPr>
              <a:t>その手法の</a:t>
            </a:r>
            <a:r>
              <a:rPr lang="en-US" altLang="ja-JP" sz="1200" b="0" i="0" dirty="0">
                <a:solidFill>
                  <a:srgbClr val="0F1111"/>
                </a:solidFill>
                <a:effectLst/>
                <a:latin typeface="Meiryo" panose="020B0604030504040204" pitchFamily="34" charset="-128"/>
                <a:ea typeface="Meiryo" panose="020B0604030504040204" pitchFamily="34" charset="-128"/>
              </a:rPr>
              <a:t>1</a:t>
            </a:r>
            <a:r>
              <a:rPr lang="ja-JP" altLang="en-US" sz="1200" b="0" i="0">
                <a:solidFill>
                  <a:srgbClr val="0F1111"/>
                </a:solidFill>
                <a:effectLst/>
                <a:latin typeface="Meiryo" panose="020B0604030504040204" pitchFamily="34" charset="-128"/>
                <a:ea typeface="Meiryo" panose="020B0604030504040204" pitchFamily="34" charset="-128"/>
              </a:rPr>
              <a:t>つである「スクラム」の体系的な解説書</a:t>
            </a:r>
            <a:endParaRPr lang="ja-JP" altLang="en-US" sz="1200">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9F07CB9F-3970-06B9-0DA4-B3F830636E1E}"/>
              </a:ext>
            </a:extLst>
          </p:cNvPr>
          <p:cNvSpPr txBox="1"/>
          <p:nvPr/>
        </p:nvSpPr>
        <p:spPr>
          <a:xfrm>
            <a:off x="6055915" y="6132351"/>
            <a:ext cx="2559454" cy="369332"/>
          </a:xfrm>
          <a:prstGeom prst="rect">
            <a:avLst/>
          </a:prstGeom>
          <a:noFill/>
        </p:spPr>
        <p:txBody>
          <a:bodyPr wrap="square">
            <a:spAutoFit/>
          </a:bodyPr>
          <a:lstStyle/>
          <a:p>
            <a:pPr algn="ctr"/>
            <a:r>
              <a:rPr lang="ja-JP" altLang="en-US">
                <a:hlinkClick r:id="rId7"/>
              </a:rPr>
              <a:t>https://amzn.to/43BPVRl</a:t>
            </a:r>
            <a:endParaRPr lang="ja-JP" altLang="en-US"/>
          </a:p>
        </p:txBody>
      </p:sp>
    </p:spTree>
    <p:extLst>
      <p:ext uri="{BB962C8B-B14F-4D97-AF65-F5344CB8AC3E}">
        <p14:creationId xmlns:p14="http://schemas.microsoft.com/office/powerpoint/2010/main" val="146869465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93A60AC-CB1D-DC2A-DB69-6C3A2F150FFB}"/>
              </a:ext>
            </a:extLst>
          </p:cNvPr>
          <p:cNvSpPr>
            <a:spLocks noGrp="1"/>
          </p:cNvSpPr>
          <p:nvPr>
            <p:ph type="title"/>
          </p:nvPr>
        </p:nvSpPr>
        <p:spPr/>
        <p:txBody>
          <a:bodyPr/>
          <a:lstStyle/>
          <a:p>
            <a:r>
              <a:rPr lang="ja-JP" altLang="en-US"/>
              <a:t>その他のおすすめ</a:t>
            </a:r>
          </a:p>
        </p:txBody>
      </p:sp>
      <p:sp>
        <p:nvSpPr>
          <p:cNvPr id="8" name="テキスト ボックス 7">
            <a:extLst>
              <a:ext uri="{FF2B5EF4-FFF2-40B4-BE49-F238E27FC236}">
                <a16:creationId xmlns:a16="http://schemas.microsoft.com/office/drawing/2014/main" id="{801784C7-077E-CF2F-225C-21BD3E2D2599}"/>
              </a:ext>
            </a:extLst>
          </p:cNvPr>
          <p:cNvSpPr txBox="1"/>
          <p:nvPr/>
        </p:nvSpPr>
        <p:spPr>
          <a:xfrm>
            <a:off x="6362764" y="4805416"/>
            <a:ext cx="2504555" cy="1200329"/>
          </a:xfrm>
          <a:prstGeom prst="rect">
            <a:avLst/>
          </a:prstGeom>
          <a:noFill/>
        </p:spPr>
        <p:txBody>
          <a:bodyPr wrap="square">
            <a:spAutoFit/>
          </a:bodyPr>
          <a:lstStyle/>
          <a:p>
            <a:r>
              <a:rPr lang="ja-JP" altLang="en-US" sz="1200" i="0">
                <a:solidFill>
                  <a:srgbClr val="0F1111"/>
                </a:solidFill>
                <a:effectLst/>
                <a:latin typeface="Meiryo" panose="020B0604030504040204" pitchFamily="34" charset="-128"/>
                <a:ea typeface="Meiryo" panose="020B0604030504040204" pitchFamily="34" charset="-128"/>
              </a:rPr>
              <a:t>大学４年の春。授業で</a:t>
            </a:r>
            <a:r>
              <a:rPr lang="en" altLang="ja-JP" sz="1200" i="0" dirty="0">
                <a:solidFill>
                  <a:srgbClr val="0F1111"/>
                </a:solidFill>
                <a:effectLst/>
                <a:latin typeface="Meiryo" panose="020B0604030504040204" pitchFamily="34" charset="-128"/>
                <a:ea typeface="Meiryo" panose="020B0604030504040204" pitchFamily="34" charset="-128"/>
              </a:rPr>
              <a:t>ChatGPT</a:t>
            </a:r>
            <a:r>
              <a:rPr lang="ja-JP" altLang="en-US" sz="1200" i="0">
                <a:solidFill>
                  <a:srgbClr val="0F1111"/>
                </a:solidFill>
                <a:effectLst/>
                <a:latin typeface="Meiryo" panose="020B0604030504040204" pitchFamily="34" charset="-128"/>
                <a:ea typeface="Meiryo" panose="020B0604030504040204" pitchFamily="34" charset="-128"/>
              </a:rPr>
              <a:t>を知った私は、宿題をサボるためにその活用法を編み出した。プログラミングにも使えることを知り、出来心で「＃</a:t>
            </a:r>
            <a:r>
              <a:rPr lang="en-US" altLang="ja-JP" sz="1200" i="0" dirty="0">
                <a:solidFill>
                  <a:srgbClr val="0F1111"/>
                </a:solidFill>
                <a:effectLst/>
                <a:latin typeface="Meiryo" panose="020B0604030504040204" pitchFamily="34" charset="-128"/>
                <a:ea typeface="Meiryo" panose="020B0604030504040204" pitchFamily="34" charset="-128"/>
              </a:rPr>
              <a:t>100</a:t>
            </a:r>
            <a:r>
              <a:rPr lang="ja-JP" altLang="en-US" sz="1200" i="0">
                <a:solidFill>
                  <a:srgbClr val="0F1111"/>
                </a:solidFill>
                <a:effectLst/>
                <a:latin typeface="Meiryo" panose="020B0604030504040204" pitchFamily="34" charset="-128"/>
                <a:ea typeface="Meiryo" panose="020B0604030504040204" pitchFamily="34" charset="-128"/>
              </a:rPr>
              <a:t>日チャレンジ」に取り組み始めた。</a:t>
            </a:r>
            <a:endParaRPr lang="ja-JP" altLang="en-US" sz="120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D6D9A82A-FB9B-CEF6-D955-196D21698253}"/>
              </a:ext>
            </a:extLst>
          </p:cNvPr>
          <p:cNvSpPr txBox="1"/>
          <p:nvPr/>
        </p:nvSpPr>
        <p:spPr>
          <a:xfrm>
            <a:off x="3363911" y="4805416"/>
            <a:ext cx="2416176" cy="1015663"/>
          </a:xfrm>
          <a:prstGeom prst="rect">
            <a:avLst/>
          </a:prstGeom>
          <a:noFill/>
        </p:spPr>
        <p:txBody>
          <a:bodyPr wrap="square">
            <a:spAutoFit/>
          </a:bodyPr>
          <a:lstStyle/>
          <a:p>
            <a:r>
              <a:rPr lang="ja-JP" altLang="en-US" sz="1200" b="0" i="0">
                <a:solidFill>
                  <a:srgbClr val="0F1111"/>
                </a:solidFill>
                <a:effectLst/>
                <a:latin typeface="Meiryo" panose="020B0604030504040204" pitchFamily="34" charset="-128"/>
                <a:ea typeface="Meiryo" panose="020B0604030504040204" pitchFamily="34" charset="-128"/>
              </a:rPr>
              <a:t>「アジャイル」の思想や考え方を理解できる良書。システム開発ではなく、日常の仕事に適用し、仕事の生産性と品質を高めるノウハウを満載。</a:t>
            </a:r>
            <a:endParaRPr lang="ja-JP" altLang="en-US" sz="12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644D3E9E-E5DB-B3D6-A978-AD14725ADAE1}"/>
              </a:ext>
            </a:extLst>
          </p:cNvPr>
          <p:cNvSpPr txBox="1"/>
          <p:nvPr/>
        </p:nvSpPr>
        <p:spPr>
          <a:xfrm>
            <a:off x="362676" y="4805416"/>
            <a:ext cx="2416174" cy="830997"/>
          </a:xfrm>
          <a:prstGeom prst="rect">
            <a:avLst/>
          </a:prstGeom>
          <a:noFill/>
        </p:spPr>
        <p:txBody>
          <a:bodyPr wrap="square">
            <a:spAutoFit/>
          </a:bodyPr>
          <a:lstStyle/>
          <a:p>
            <a:r>
              <a:rPr lang="ja-JP" altLang="en-US" sz="1200" b="0" i="0">
                <a:solidFill>
                  <a:srgbClr val="0F1111"/>
                </a:solidFill>
                <a:effectLst/>
                <a:latin typeface="Meiryo" panose="020B0604030504040204" pitchFamily="34" charset="-128"/>
                <a:ea typeface="Meiryo" panose="020B0604030504040204" pitchFamily="34" charset="-128"/>
              </a:rPr>
              <a:t>最新</a:t>
            </a:r>
            <a:r>
              <a:rPr lang="en-US" altLang="ja-JP" sz="1200" b="0" i="0" dirty="0">
                <a:solidFill>
                  <a:srgbClr val="0F1111"/>
                </a:solidFill>
                <a:effectLst/>
                <a:latin typeface="Meiryo" panose="020B0604030504040204" pitchFamily="34" charset="-128"/>
                <a:ea typeface="Meiryo" panose="020B0604030504040204" pitchFamily="34" charset="-128"/>
              </a:rPr>
              <a:t>IT</a:t>
            </a:r>
            <a:r>
              <a:rPr lang="ja-JP" altLang="en-US" sz="1200" b="0" i="0">
                <a:solidFill>
                  <a:srgbClr val="0F1111"/>
                </a:solidFill>
                <a:effectLst/>
                <a:latin typeface="Meiryo" panose="020B0604030504040204" pitchFamily="34" charset="-128"/>
                <a:ea typeface="Meiryo" panose="020B0604030504040204" pitchFamily="34" charset="-128"/>
              </a:rPr>
              <a:t>についてのキーワードを網羅的・体系的に整理した</a:t>
            </a:r>
            <a:r>
              <a:rPr lang="en-US" altLang="ja-JP" sz="1200" b="0" i="0" dirty="0">
                <a:solidFill>
                  <a:srgbClr val="0F1111"/>
                </a:solidFill>
                <a:effectLst/>
                <a:latin typeface="Meiryo" panose="020B0604030504040204" pitchFamily="34" charset="-128"/>
                <a:ea typeface="Meiryo" panose="020B0604030504040204" pitchFamily="34" charset="-128"/>
              </a:rPr>
              <a:t>1</a:t>
            </a:r>
            <a:r>
              <a:rPr lang="ja-JP" altLang="en-US" sz="1200" b="0" i="0">
                <a:solidFill>
                  <a:srgbClr val="0F1111"/>
                </a:solidFill>
                <a:effectLst/>
                <a:latin typeface="Meiryo" panose="020B0604030504040204" pitchFamily="34" charset="-128"/>
                <a:ea typeface="Meiryo" panose="020B0604030504040204" pitchFamily="34" charset="-128"/>
              </a:rPr>
              <a:t>冊。</a:t>
            </a:r>
            <a:r>
              <a:rPr lang="en-US" altLang="ja-JP" sz="1200" b="0" i="0" dirty="0">
                <a:solidFill>
                  <a:srgbClr val="0F1111"/>
                </a:solidFill>
                <a:effectLst/>
                <a:latin typeface="Meiryo" panose="020B0604030504040204" pitchFamily="34" charset="-128"/>
                <a:ea typeface="Meiryo" panose="020B0604030504040204" pitchFamily="34" charset="-128"/>
              </a:rPr>
              <a:t>DX</a:t>
            </a:r>
            <a:r>
              <a:rPr lang="ja-JP" altLang="en-US" sz="1200" b="0" i="0">
                <a:solidFill>
                  <a:srgbClr val="0F1111"/>
                </a:solidFill>
                <a:effectLst/>
                <a:latin typeface="Meiryo" panose="020B0604030504040204" pitchFamily="34" charset="-128"/>
                <a:ea typeface="Meiryo" panose="020B0604030504040204" pitchFamily="34" charset="-128"/>
              </a:rPr>
              <a:t>や</a:t>
            </a:r>
            <a:r>
              <a:rPr lang="en-US" altLang="ja-JP" sz="1200" b="0" i="0" dirty="0">
                <a:solidFill>
                  <a:srgbClr val="0F1111"/>
                </a:solidFill>
                <a:effectLst/>
                <a:latin typeface="Meiryo" panose="020B0604030504040204" pitchFamily="34" charset="-128"/>
                <a:ea typeface="Meiryo" panose="020B0604030504040204" pitchFamily="34" charset="-128"/>
              </a:rPr>
              <a:t>AI</a:t>
            </a:r>
            <a:r>
              <a:rPr lang="ja-JP" altLang="en-US" sz="1200" b="0" i="0">
                <a:solidFill>
                  <a:srgbClr val="0F1111"/>
                </a:solidFill>
                <a:effectLst/>
                <a:latin typeface="Meiryo" panose="020B0604030504040204" pitchFamily="34" charset="-128"/>
                <a:ea typeface="Meiryo" panose="020B0604030504040204" pitchFamily="34" charset="-128"/>
              </a:rPr>
              <a:t>の最新動向についても解説。ビジネスとの関係も整理。</a:t>
            </a:r>
            <a:endParaRPr lang="ja-JP" altLang="en-US" sz="1200">
              <a:latin typeface="Meiryo" panose="020B0604030504040204" pitchFamily="34" charset="-128"/>
              <a:ea typeface="Meiryo" panose="020B0604030504040204" pitchFamily="34" charset="-128"/>
            </a:endParaRPr>
          </a:p>
        </p:txBody>
      </p:sp>
      <p:pic>
        <p:nvPicPr>
          <p:cNvPr id="1032" name="Picture 8">
            <a:extLst>
              <a:ext uri="{FF2B5EF4-FFF2-40B4-BE49-F238E27FC236}">
                <a16:creationId xmlns:a16="http://schemas.microsoft.com/office/drawing/2014/main" id="{6B8DD41D-5F79-53A8-A0BF-F92E088F9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676" y="1223956"/>
            <a:ext cx="2416175" cy="34323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7809F64A-21DC-D2B7-D01E-402BF49C1FDD}"/>
              </a:ext>
            </a:extLst>
          </p:cNvPr>
          <p:cNvSpPr txBox="1"/>
          <p:nvPr/>
        </p:nvSpPr>
        <p:spPr>
          <a:xfrm>
            <a:off x="326439" y="6152162"/>
            <a:ext cx="2503503" cy="369332"/>
          </a:xfrm>
          <a:prstGeom prst="rect">
            <a:avLst/>
          </a:prstGeom>
          <a:noFill/>
        </p:spPr>
        <p:txBody>
          <a:bodyPr wrap="square">
            <a:spAutoFit/>
          </a:bodyPr>
          <a:lstStyle/>
          <a:p>
            <a:pPr algn="ctr"/>
            <a:r>
              <a:rPr lang="ja-JP" altLang="en-US">
                <a:hlinkClick r:id="rId3"/>
              </a:rPr>
              <a:t>https://amzn.to/4ldZSus</a:t>
            </a:r>
            <a:endParaRPr lang="ja-JP" altLang="en-US"/>
          </a:p>
        </p:txBody>
      </p:sp>
      <p:pic>
        <p:nvPicPr>
          <p:cNvPr id="1034" name="Picture 10">
            <a:extLst>
              <a:ext uri="{FF2B5EF4-FFF2-40B4-BE49-F238E27FC236}">
                <a16:creationId xmlns:a16="http://schemas.microsoft.com/office/drawing/2014/main" id="{E6F2DAC4-1351-A22D-97E3-C3AB29B52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615" y="1227339"/>
            <a:ext cx="2340768" cy="3429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FA3E7BAB-43A0-F0EC-A148-8521B234E4A2}"/>
              </a:ext>
            </a:extLst>
          </p:cNvPr>
          <p:cNvSpPr txBox="1"/>
          <p:nvPr/>
        </p:nvSpPr>
        <p:spPr>
          <a:xfrm>
            <a:off x="3293251" y="6152162"/>
            <a:ext cx="2557495" cy="369332"/>
          </a:xfrm>
          <a:prstGeom prst="rect">
            <a:avLst/>
          </a:prstGeom>
          <a:noFill/>
        </p:spPr>
        <p:txBody>
          <a:bodyPr wrap="square">
            <a:spAutoFit/>
          </a:bodyPr>
          <a:lstStyle/>
          <a:p>
            <a:pPr algn="ctr"/>
            <a:r>
              <a:rPr lang="ja-JP" altLang="en-US">
                <a:hlinkClick r:id="rId5"/>
              </a:rPr>
              <a:t>https://amzn.to/4iUiNcm</a:t>
            </a:r>
            <a:endParaRPr lang="ja-JP" altLang="en-US"/>
          </a:p>
        </p:txBody>
      </p:sp>
      <p:pic>
        <p:nvPicPr>
          <p:cNvPr id="1036" name="Picture 12">
            <a:extLst>
              <a:ext uri="{FF2B5EF4-FFF2-40B4-BE49-F238E27FC236}">
                <a16:creationId xmlns:a16="http://schemas.microsoft.com/office/drawing/2014/main" id="{26D01CED-1FF0-1642-D210-6A1882A7A0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2765" y="1223956"/>
            <a:ext cx="2418559" cy="34323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FB2B7B5B-3745-5842-4143-B4C57E941B7A}"/>
              </a:ext>
            </a:extLst>
          </p:cNvPr>
          <p:cNvSpPr txBox="1"/>
          <p:nvPr/>
        </p:nvSpPr>
        <p:spPr>
          <a:xfrm>
            <a:off x="6336293" y="6145958"/>
            <a:ext cx="2557495" cy="369332"/>
          </a:xfrm>
          <a:prstGeom prst="rect">
            <a:avLst/>
          </a:prstGeom>
          <a:noFill/>
        </p:spPr>
        <p:txBody>
          <a:bodyPr wrap="square">
            <a:spAutoFit/>
          </a:bodyPr>
          <a:lstStyle/>
          <a:p>
            <a:pPr algn="ctr"/>
            <a:r>
              <a:rPr lang="ja-JP" altLang="en-US">
                <a:hlinkClick r:id="rId7"/>
              </a:rPr>
              <a:t>https://amzn.to/41Singy</a:t>
            </a:r>
            <a:endParaRPr lang="ja-JP" altLang="en-US"/>
          </a:p>
        </p:txBody>
      </p:sp>
    </p:spTree>
    <p:extLst>
      <p:ext uri="{BB962C8B-B14F-4D97-AF65-F5344CB8AC3E}">
        <p14:creationId xmlns:p14="http://schemas.microsoft.com/office/powerpoint/2010/main" val="180860924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a:extLst>
              <a:ext uri="{FF2B5EF4-FFF2-40B4-BE49-F238E27FC236}">
                <a16:creationId xmlns:a16="http://schemas.microsoft.com/office/drawing/2014/main" id="{6091079A-6B9E-5447-89CB-EFA50659A0B9}"/>
              </a:ext>
            </a:extLst>
          </p:cNvPr>
          <p:cNvSpPr/>
          <p:nvPr/>
        </p:nvSpPr>
        <p:spPr>
          <a:xfrm>
            <a:off x="5962553" y="1080801"/>
            <a:ext cx="3021662" cy="8311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46A1C41-B340-5BD1-96A9-AA2AFA100BF8}"/>
              </a:ext>
            </a:extLst>
          </p:cNvPr>
          <p:cNvSpPr>
            <a:spLocks noGrp="1"/>
          </p:cNvSpPr>
          <p:nvPr>
            <p:ph type="title"/>
          </p:nvPr>
        </p:nvSpPr>
        <p:spPr/>
        <p:txBody>
          <a:bodyPr/>
          <a:lstStyle/>
          <a:p>
            <a:r>
              <a:rPr kumimoji="1" lang="ja-JP" altLang="en-US" b="1" dirty="0"/>
              <a:t>図解</a:t>
            </a:r>
            <a:r>
              <a:rPr kumimoji="1" lang="en-US" altLang="ja-JP" b="1" dirty="0"/>
              <a:t> </a:t>
            </a:r>
            <a:r>
              <a:rPr kumimoji="1" lang="ja-JP" altLang="en-US" dirty="0"/>
              <a:t>コレ１枚でわかる最新トレンド　これまでの歩み</a:t>
            </a:r>
          </a:p>
        </p:txBody>
      </p:sp>
      <p:pic>
        <p:nvPicPr>
          <p:cNvPr id="3" name="図 2" descr="QR コード&#10;&#10;自動的に生成された説明">
            <a:extLst>
              <a:ext uri="{FF2B5EF4-FFF2-40B4-BE49-F238E27FC236}">
                <a16:creationId xmlns:a16="http://schemas.microsoft.com/office/drawing/2014/main" id="{F8F7543D-95FC-1DD6-C660-DAC832656C7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62553" y="1969287"/>
            <a:ext cx="3021662" cy="4288073"/>
          </a:xfrm>
          <a:prstGeom prst="rect">
            <a:avLst/>
          </a:prstGeom>
          <a:solidFill>
            <a:schemeClr val="bg1">
              <a:lumMod val="50000"/>
            </a:schemeClr>
          </a:solidFill>
          <a:ln>
            <a:solidFill>
              <a:schemeClr val="bg1">
                <a:lumMod val="85000"/>
              </a:schemeClr>
            </a:solidFill>
          </a:ln>
          <a:effectLst>
            <a:outerShdw blurRad="50800" dist="38100" dir="2700000" algn="tl" rotWithShape="0">
              <a:prstClr val="black">
                <a:alpha val="40000"/>
              </a:prstClr>
            </a:outerShdw>
          </a:effectLst>
        </p:spPr>
      </p:pic>
      <p:pic>
        <p:nvPicPr>
          <p:cNvPr id="4" name="図 3" descr="テキスト, ホワイトボード&#10;&#10;自動的に生成された説明">
            <a:extLst>
              <a:ext uri="{FF2B5EF4-FFF2-40B4-BE49-F238E27FC236}">
                <a16:creationId xmlns:a16="http://schemas.microsoft.com/office/drawing/2014/main" id="{FF22D2E9-B902-EC67-7653-A237ECADEC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4978" y="1969287"/>
            <a:ext cx="1326426" cy="1966046"/>
          </a:xfrm>
          <a:prstGeom prst="rect">
            <a:avLst/>
          </a:prstGeom>
          <a:solidFill>
            <a:schemeClr val="bg1">
              <a:lumMod val="50000"/>
            </a:schemeClr>
          </a:solidFill>
          <a:ln>
            <a:solidFill>
              <a:schemeClr val="bg1">
                <a:lumMod val="85000"/>
              </a:schemeClr>
            </a:solidFill>
          </a:ln>
          <a:effectLst>
            <a:outerShdw blurRad="50800" dist="38100" dir="2700000" algn="tl" rotWithShape="0">
              <a:prstClr val="black">
                <a:alpha val="40000"/>
              </a:prstClr>
            </a:outerShdw>
          </a:effectLst>
        </p:spPr>
      </p:pic>
      <p:pic>
        <p:nvPicPr>
          <p:cNvPr id="5" name="図 4" descr="テキスト&#10;&#10;自動的に生成された説明">
            <a:extLst>
              <a:ext uri="{FF2B5EF4-FFF2-40B4-BE49-F238E27FC236}">
                <a16:creationId xmlns:a16="http://schemas.microsoft.com/office/drawing/2014/main" id="{0F726A0F-0BAA-746A-E19A-BBF99E64C2AC}"/>
              </a:ext>
            </a:extLst>
          </p:cNvPr>
          <p:cNvPicPr>
            <a:picLocks noChangeAspect="1"/>
          </p:cNvPicPr>
          <p:nvPr/>
        </p:nvPicPr>
        <p:blipFill>
          <a:blip r:embed="rId4"/>
          <a:stretch>
            <a:fillRect/>
          </a:stretch>
        </p:blipFill>
        <p:spPr>
          <a:xfrm>
            <a:off x="159785" y="1958083"/>
            <a:ext cx="1375940" cy="1954842"/>
          </a:xfrm>
          <a:prstGeom prst="rect">
            <a:avLst/>
          </a:prstGeom>
          <a:solidFill>
            <a:schemeClr val="bg1">
              <a:lumMod val="50000"/>
            </a:schemeClr>
          </a:solidFill>
          <a:ln>
            <a:solidFill>
              <a:schemeClr val="bg1">
                <a:lumMod val="85000"/>
              </a:schemeClr>
            </a:solidFill>
          </a:ln>
          <a:effectLst>
            <a:outerShdw blurRad="50800" dist="38100" dir="2700000" algn="tl" rotWithShape="0">
              <a:prstClr val="black">
                <a:alpha val="40000"/>
              </a:prstClr>
            </a:outerShdw>
          </a:effectLst>
        </p:spPr>
      </p:pic>
      <p:pic>
        <p:nvPicPr>
          <p:cNvPr id="6" name="図 5" descr="テキスト&#10;&#10;自動的に生成された説明">
            <a:extLst>
              <a:ext uri="{FF2B5EF4-FFF2-40B4-BE49-F238E27FC236}">
                <a16:creationId xmlns:a16="http://schemas.microsoft.com/office/drawing/2014/main" id="{4F5E3ACE-9D15-BC07-FA3A-1A460273CE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88114" y="1969287"/>
            <a:ext cx="1378815" cy="1954842"/>
          </a:xfrm>
          <a:prstGeom prst="rect">
            <a:avLst/>
          </a:prstGeom>
          <a:solidFill>
            <a:schemeClr val="bg1">
              <a:lumMod val="50000"/>
            </a:schemeClr>
          </a:solidFill>
          <a:ln>
            <a:solidFill>
              <a:schemeClr val="bg1">
                <a:lumMod val="85000"/>
              </a:schemeClr>
            </a:solidFill>
          </a:ln>
          <a:effectLst>
            <a:outerShdw blurRad="50800" dist="38100" dir="2700000" algn="tl" rotWithShape="0">
              <a:prstClr val="black">
                <a:alpha val="40000"/>
              </a:prstClr>
            </a:outerShdw>
          </a:effectLst>
        </p:spPr>
      </p:pic>
      <p:pic>
        <p:nvPicPr>
          <p:cNvPr id="7" name="図 6" descr="テキスト&#10;&#10;自動的に生成された説明">
            <a:extLst>
              <a:ext uri="{FF2B5EF4-FFF2-40B4-BE49-F238E27FC236}">
                <a16:creationId xmlns:a16="http://schemas.microsoft.com/office/drawing/2014/main" id="{7C67662F-DD7C-41BC-BA3D-8CA37D4953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19318" y="1969287"/>
            <a:ext cx="1393271" cy="1966046"/>
          </a:xfrm>
          <a:prstGeom prst="rect">
            <a:avLst/>
          </a:prstGeom>
          <a:solidFill>
            <a:schemeClr val="bg1">
              <a:lumMod val="50000"/>
            </a:schemeClr>
          </a:solidFill>
          <a:ln>
            <a:solidFill>
              <a:schemeClr val="bg1">
                <a:lumMod val="85000"/>
              </a:schemeClr>
            </a:solidFill>
          </a:ln>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AD261C6C-BC24-7776-08DF-F226A68CE8CD}"/>
              </a:ext>
            </a:extLst>
          </p:cNvPr>
          <p:cNvSpPr txBox="1"/>
          <p:nvPr/>
        </p:nvSpPr>
        <p:spPr>
          <a:xfrm>
            <a:off x="159784" y="1377526"/>
            <a:ext cx="1428330" cy="246221"/>
          </a:xfrm>
          <a:prstGeom prst="rect">
            <a:avLst/>
          </a:prstGeom>
          <a:noFill/>
        </p:spPr>
        <p:txBody>
          <a:bodyPr wrap="square" rtlCol="0">
            <a:spAutoFit/>
          </a:bodyPr>
          <a:lstStyle/>
          <a:p>
            <a:r>
              <a:rPr kumimoji="1" lang="ja-JP" altLang="en-US" sz="1000" b="1">
                <a:latin typeface="Meiryo" panose="020B0604030504040204" pitchFamily="34" charset="-128"/>
                <a:ea typeface="Meiryo" panose="020B0604030504040204" pitchFamily="34" charset="-128"/>
              </a:rPr>
              <a:t>初版</a:t>
            </a:r>
          </a:p>
        </p:txBody>
      </p:sp>
      <p:sp>
        <p:nvSpPr>
          <p:cNvPr id="9" name="テキスト ボックス 8">
            <a:extLst>
              <a:ext uri="{FF2B5EF4-FFF2-40B4-BE49-F238E27FC236}">
                <a16:creationId xmlns:a16="http://schemas.microsoft.com/office/drawing/2014/main" id="{7C9EFA2F-5AAA-F93B-D5FE-8094BB94D607}"/>
              </a:ext>
            </a:extLst>
          </p:cNvPr>
          <p:cNvSpPr txBox="1"/>
          <p:nvPr/>
        </p:nvSpPr>
        <p:spPr>
          <a:xfrm>
            <a:off x="159785" y="1115916"/>
            <a:ext cx="1375940" cy="276999"/>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rPr>
              <a:t>2015</a:t>
            </a:r>
            <a:r>
              <a:rPr kumimoji="1" lang="ja-JP" altLang="en-US" sz="1200">
                <a:latin typeface="Meiryo" panose="020B0604030504040204" pitchFamily="34" charset="-128"/>
                <a:ea typeface="Meiryo" panose="020B0604030504040204" pitchFamily="34" charset="-128"/>
              </a:rPr>
              <a:t>年</a:t>
            </a:r>
            <a:r>
              <a:rPr kumimoji="1" lang="en-US" altLang="ja-JP" sz="1200" dirty="0">
                <a:latin typeface="Meiryo" panose="020B0604030504040204" pitchFamily="34" charset="-128"/>
                <a:ea typeface="Meiryo" panose="020B0604030504040204" pitchFamily="34" charset="-128"/>
              </a:rPr>
              <a:t>2</a:t>
            </a:r>
            <a:r>
              <a:rPr kumimoji="1" lang="ja-JP" altLang="en-US" sz="1200">
                <a:latin typeface="Meiryo" panose="020B0604030504040204" pitchFamily="34" charset="-128"/>
                <a:ea typeface="Meiryo" panose="020B0604030504040204" pitchFamily="34" charset="-128"/>
              </a:rPr>
              <a:t>月</a:t>
            </a:r>
            <a:r>
              <a:rPr kumimoji="1" lang="en-US" altLang="ja-JP" sz="1200" dirty="0">
                <a:latin typeface="Meiryo" panose="020B0604030504040204" pitchFamily="34" charset="-128"/>
                <a:ea typeface="Meiryo" panose="020B0604030504040204" pitchFamily="34" charset="-128"/>
              </a:rPr>
              <a:t>5</a:t>
            </a:r>
            <a:r>
              <a:rPr kumimoji="1" lang="ja-JP" altLang="en-US" sz="1200">
                <a:latin typeface="Meiryo" panose="020B0604030504040204" pitchFamily="34" charset="-128"/>
                <a:ea typeface="Meiryo" panose="020B0604030504040204" pitchFamily="34" charset="-128"/>
              </a:rPr>
              <a:t>日</a:t>
            </a:r>
          </a:p>
        </p:txBody>
      </p:sp>
      <p:sp>
        <p:nvSpPr>
          <p:cNvPr id="10" name="テキスト ボックス 9">
            <a:extLst>
              <a:ext uri="{FF2B5EF4-FFF2-40B4-BE49-F238E27FC236}">
                <a16:creationId xmlns:a16="http://schemas.microsoft.com/office/drawing/2014/main" id="{D735053B-8375-1D6F-06C7-2FB598FC1714}"/>
              </a:ext>
            </a:extLst>
          </p:cNvPr>
          <p:cNvSpPr txBox="1"/>
          <p:nvPr/>
        </p:nvSpPr>
        <p:spPr>
          <a:xfrm>
            <a:off x="1588113" y="1377526"/>
            <a:ext cx="1375940" cy="253916"/>
          </a:xfrm>
          <a:prstGeom prst="rect">
            <a:avLst/>
          </a:prstGeom>
          <a:noFill/>
        </p:spPr>
        <p:txBody>
          <a:bodyPr wrap="square" rtlCol="0">
            <a:spAutoFit/>
          </a:bodyPr>
          <a:lstStyle/>
          <a:p>
            <a:r>
              <a:rPr kumimoji="1" lang="ja-JP" altLang="en-US" sz="1000" b="1">
                <a:latin typeface="Meiryo" panose="020B0604030504040204" pitchFamily="34" charset="-128"/>
                <a:ea typeface="Meiryo" panose="020B0604030504040204" pitchFamily="34" charset="-128"/>
              </a:rPr>
              <a:t>第</a:t>
            </a:r>
            <a:r>
              <a:rPr kumimoji="1" lang="en-US" altLang="ja-JP" sz="1000" b="1" dirty="0">
                <a:latin typeface="Meiryo" panose="020B0604030504040204" pitchFamily="34" charset="-128"/>
                <a:ea typeface="Meiryo" panose="020B0604030504040204" pitchFamily="34" charset="-128"/>
              </a:rPr>
              <a:t>2</a:t>
            </a:r>
            <a:r>
              <a:rPr kumimoji="1" lang="ja-JP" altLang="en-US" sz="1000" b="1">
                <a:latin typeface="Meiryo" panose="020B0604030504040204" pitchFamily="34" charset="-128"/>
                <a:ea typeface="Meiryo" panose="020B0604030504040204" pitchFamily="34" charset="-128"/>
              </a:rPr>
              <a:t>版・増強改訂版</a:t>
            </a:r>
          </a:p>
        </p:txBody>
      </p:sp>
      <p:sp>
        <p:nvSpPr>
          <p:cNvPr id="11" name="テキスト ボックス 10">
            <a:extLst>
              <a:ext uri="{FF2B5EF4-FFF2-40B4-BE49-F238E27FC236}">
                <a16:creationId xmlns:a16="http://schemas.microsoft.com/office/drawing/2014/main" id="{903C9BAB-9BE8-D453-C253-1DB3F76BC936}"/>
              </a:ext>
            </a:extLst>
          </p:cNvPr>
          <p:cNvSpPr txBox="1"/>
          <p:nvPr/>
        </p:nvSpPr>
        <p:spPr>
          <a:xfrm>
            <a:off x="1588114" y="1115916"/>
            <a:ext cx="1375940" cy="276999"/>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rPr>
              <a:t>2017</a:t>
            </a:r>
            <a:r>
              <a:rPr kumimoji="1" lang="ja-JP" altLang="en-US" sz="1200">
                <a:latin typeface="Meiryo" panose="020B0604030504040204" pitchFamily="34" charset="-128"/>
                <a:ea typeface="Meiryo" panose="020B0604030504040204" pitchFamily="34" charset="-128"/>
              </a:rPr>
              <a:t>年</a:t>
            </a:r>
            <a:r>
              <a:rPr kumimoji="1" lang="en-US" altLang="ja-JP" sz="1200" dirty="0">
                <a:latin typeface="Meiryo" panose="020B0604030504040204" pitchFamily="34" charset="-128"/>
                <a:ea typeface="Meiryo" panose="020B0604030504040204" pitchFamily="34" charset="-128"/>
              </a:rPr>
              <a:t>5</a:t>
            </a:r>
            <a:r>
              <a:rPr kumimoji="1" lang="ja-JP" altLang="en-US" sz="1200">
                <a:latin typeface="Meiryo" panose="020B0604030504040204" pitchFamily="34" charset="-128"/>
                <a:ea typeface="Meiryo" panose="020B0604030504040204" pitchFamily="34" charset="-128"/>
              </a:rPr>
              <a:t>月</a:t>
            </a:r>
            <a:r>
              <a:rPr kumimoji="1" lang="en-US" altLang="ja-JP" sz="1200" dirty="0">
                <a:latin typeface="Meiryo" panose="020B0604030504040204" pitchFamily="34" charset="-128"/>
                <a:ea typeface="Meiryo" panose="020B0604030504040204" pitchFamily="34" charset="-128"/>
              </a:rPr>
              <a:t>10</a:t>
            </a:r>
            <a:r>
              <a:rPr kumimoji="1" lang="ja-JP" altLang="en-US" sz="1200">
                <a:latin typeface="Meiryo" panose="020B0604030504040204" pitchFamily="34" charset="-128"/>
                <a:ea typeface="Meiryo" panose="020B0604030504040204" pitchFamily="34" charset="-128"/>
              </a:rPr>
              <a:t>日</a:t>
            </a:r>
          </a:p>
        </p:txBody>
      </p:sp>
      <p:sp>
        <p:nvSpPr>
          <p:cNvPr id="12" name="テキスト ボックス 11">
            <a:extLst>
              <a:ext uri="{FF2B5EF4-FFF2-40B4-BE49-F238E27FC236}">
                <a16:creationId xmlns:a16="http://schemas.microsoft.com/office/drawing/2014/main" id="{F3AC3656-6D3A-D2C1-C75A-79059B988FD4}"/>
              </a:ext>
            </a:extLst>
          </p:cNvPr>
          <p:cNvSpPr txBox="1"/>
          <p:nvPr/>
        </p:nvSpPr>
        <p:spPr>
          <a:xfrm>
            <a:off x="3016441" y="1378916"/>
            <a:ext cx="1375940" cy="246221"/>
          </a:xfrm>
          <a:prstGeom prst="rect">
            <a:avLst/>
          </a:prstGeom>
          <a:noFill/>
        </p:spPr>
        <p:txBody>
          <a:bodyPr wrap="square" rtlCol="0">
            <a:spAutoFit/>
          </a:bodyPr>
          <a:lstStyle/>
          <a:p>
            <a:r>
              <a:rPr kumimoji="1" lang="ja-JP" altLang="en-US" sz="1000" b="1">
                <a:latin typeface="Meiryo" panose="020B0604030504040204" pitchFamily="34" charset="-128"/>
                <a:ea typeface="Meiryo" panose="020B0604030504040204" pitchFamily="34" charset="-128"/>
              </a:rPr>
              <a:t>第</a:t>
            </a:r>
            <a:r>
              <a:rPr kumimoji="1" lang="en-US" altLang="ja-JP" sz="1000" b="1" dirty="0">
                <a:latin typeface="Meiryo" panose="020B0604030504040204" pitchFamily="34" charset="-128"/>
                <a:ea typeface="Meiryo" panose="020B0604030504040204" pitchFamily="34" charset="-128"/>
              </a:rPr>
              <a:t>3</a:t>
            </a:r>
            <a:r>
              <a:rPr kumimoji="1" lang="ja-JP" altLang="en-US" sz="1000" b="1">
                <a:latin typeface="Meiryo" panose="020B0604030504040204" pitchFamily="34" charset="-128"/>
                <a:ea typeface="Meiryo" panose="020B0604030504040204" pitchFamily="34" charset="-128"/>
              </a:rPr>
              <a:t>版・新装改訂</a:t>
            </a:r>
            <a:r>
              <a:rPr kumimoji="1" lang="en-US" altLang="ja-JP" sz="1000" b="1" dirty="0">
                <a:latin typeface="Meiryo" panose="020B0604030504040204" pitchFamily="34" charset="-128"/>
                <a:ea typeface="Meiryo" panose="020B0604030504040204" pitchFamily="34" charset="-128"/>
              </a:rPr>
              <a:t>3</a:t>
            </a:r>
            <a:r>
              <a:rPr kumimoji="1" lang="ja-JP" altLang="en-US" sz="1000" b="1">
                <a:latin typeface="Meiryo" panose="020B0604030504040204" pitchFamily="34" charset="-128"/>
                <a:ea typeface="Meiryo" panose="020B0604030504040204" pitchFamily="34" charset="-128"/>
              </a:rPr>
              <a:t>版</a:t>
            </a:r>
          </a:p>
        </p:txBody>
      </p:sp>
      <p:sp>
        <p:nvSpPr>
          <p:cNvPr id="13" name="テキスト ボックス 12">
            <a:extLst>
              <a:ext uri="{FF2B5EF4-FFF2-40B4-BE49-F238E27FC236}">
                <a16:creationId xmlns:a16="http://schemas.microsoft.com/office/drawing/2014/main" id="{AD88E26B-7918-0424-E575-8B26F43A55E9}"/>
              </a:ext>
            </a:extLst>
          </p:cNvPr>
          <p:cNvSpPr txBox="1"/>
          <p:nvPr/>
        </p:nvSpPr>
        <p:spPr>
          <a:xfrm>
            <a:off x="3016442" y="1117306"/>
            <a:ext cx="1375940" cy="276999"/>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rPr>
              <a:t>2020</a:t>
            </a:r>
            <a:r>
              <a:rPr kumimoji="1" lang="ja-JP" altLang="en-US" sz="1200">
                <a:latin typeface="Meiryo" panose="020B0604030504040204" pitchFamily="34" charset="-128"/>
                <a:ea typeface="Meiryo" panose="020B0604030504040204" pitchFamily="34" charset="-128"/>
              </a:rPr>
              <a:t>年</a:t>
            </a:r>
            <a:r>
              <a:rPr lang="en-US" altLang="ja-JP" sz="1200" dirty="0">
                <a:latin typeface="Meiryo" panose="020B0604030504040204" pitchFamily="34" charset="-128"/>
                <a:ea typeface="Meiryo" panose="020B0604030504040204" pitchFamily="34" charset="-128"/>
              </a:rPr>
              <a:t>1</a:t>
            </a:r>
            <a:r>
              <a:rPr kumimoji="1" lang="ja-JP" altLang="en-US" sz="1200">
                <a:latin typeface="Meiryo" panose="020B0604030504040204" pitchFamily="34" charset="-128"/>
                <a:ea typeface="Meiryo" panose="020B0604030504040204" pitchFamily="34" charset="-128"/>
              </a:rPr>
              <a:t>月</a:t>
            </a:r>
            <a:r>
              <a:rPr lang="en-US" altLang="ja-JP" sz="1200" dirty="0">
                <a:latin typeface="Meiryo" panose="020B0604030504040204" pitchFamily="34" charset="-128"/>
                <a:ea typeface="Meiryo" panose="020B0604030504040204" pitchFamily="34" charset="-128"/>
              </a:rPr>
              <a:t>25</a:t>
            </a:r>
            <a:r>
              <a:rPr kumimoji="1" lang="ja-JP" altLang="en-US" sz="1200">
                <a:latin typeface="Meiryo" panose="020B0604030504040204" pitchFamily="34" charset="-128"/>
                <a:ea typeface="Meiryo" panose="020B0604030504040204" pitchFamily="34" charset="-128"/>
              </a:rPr>
              <a:t>日</a:t>
            </a:r>
          </a:p>
        </p:txBody>
      </p:sp>
      <p:sp>
        <p:nvSpPr>
          <p:cNvPr id="14" name="テキスト ボックス 13">
            <a:extLst>
              <a:ext uri="{FF2B5EF4-FFF2-40B4-BE49-F238E27FC236}">
                <a16:creationId xmlns:a16="http://schemas.microsoft.com/office/drawing/2014/main" id="{5716575E-E86D-03FF-D1EA-800C6BF073B9}"/>
              </a:ext>
            </a:extLst>
          </p:cNvPr>
          <p:cNvSpPr txBox="1"/>
          <p:nvPr/>
        </p:nvSpPr>
        <p:spPr>
          <a:xfrm>
            <a:off x="4444768" y="1377526"/>
            <a:ext cx="1375940" cy="246221"/>
          </a:xfrm>
          <a:prstGeom prst="rect">
            <a:avLst/>
          </a:prstGeom>
          <a:noFill/>
        </p:spPr>
        <p:txBody>
          <a:bodyPr wrap="square" rtlCol="0">
            <a:spAutoFit/>
          </a:bodyPr>
          <a:lstStyle/>
          <a:p>
            <a:r>
              <a:rPr kumimoji="1" lang="ja-JP" altLang="en-US" sz="1000" b="1">
                <a:latin typeface="Meiryo" panose="020B0604030504040204" pitchFamily="34" charset="-128"/>
                <a:ea typeface="Meiryo" panose="020B0604030504040204" pitchFamily="34" charset="-128"/>
              </a:rPr>
              <a:t>第</a:t>
            </a:r>
            <a:r>
              <a:rPr lang="en-US" altLang="ja-JP" sz="1000" b="1" dirty="0">
                <a:latin typeface="Meiryo" panose="020B0604030504040204" pitchFamily="34" charset="-128"/>
                <a:ea typeface="Meiryo" panose="020B0604030504040204" pitchFamily="34" charset="-128"/>
              </a:rPr>
              <a:t>4</a:t>
            </a:r>
            <a:r>
              <a:rPr kumimoji="1" lang="ja-JP" altLang="en-US" sz="1000" b="1">
                <a:latin typeface="Meiryo" panose="020B0604030504040204" pitchFamily="34" charset="-128"/>
                <a:ea typeface="Meiryo" panose="020B0604030504040204" pitchFamily="34" charset="-128"/>
              </a:rPr>
              <a:t>版・増補改訂</a:t>
            </a:r>
            <a:r>
              <a:rPr lang="en-US" altLang="ja-JP" sz="1000" b="1" dirty="0">
                <a:latin typeface="Meiryo" panose="020B0604030504040204" pitchFamily="34" charset="-128"/>
                <a:ea typeface="Meiryo" panose="020B0604030504040204" pitchFamily="34" charset="-128"/>
              </a:rPr>
              <a:t>4</a:t>
            </a:r>
            <a:r>
              <a:rPr kumimoji="1" lang="ja-JP" altLang="en-US" sz="1000" b="1">
                <a:latin typeface="Meiryo" panose="020B0604030504040204" pitchFamily="34" charset="-128"/>
                <a:ea typeface="Meiryo" panose="020B0604030504040204" pitchFamily="34" charset="-128"/>
              </a:rPr>
              <a:t>版</a:t>
            </a:r>
          </a:p>
        </p:txBody>
      </p:sp>
      <p:sp>
        <p:nvSpPr>
          <p:cNvPr id="15" name="テキスト ボックス 14">
            <a:extLst>
              <a:ext uri="{FF2B5EF4-FFF2-40B4-BE49-F238E27FC236}">
                <a16:creationId xmlns:a16="http://schemas.microsoft.com/office/drawing/2014/main" id="{FF706A12-793A-0F6E-0EEE-56D52A80B5B3}"/>
              </a:ext>
            </a:extLst>
          </p:cNvPr>
          <p:cNvSpPr txBox="1"/>
          <p:nvPr/>
        </p:nvSpPr>
        <p:spPr>
          <a:xfrm>
            <a:off x="4444769" y="1115916"/>
            <a:ext cx="1375940" cy="276999"/>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rPr>
              <a:t>2022</a:t>
            </a:r>
            <a:r>
              <a:rPr kumimoji="1" lang="ja-JP" altLang="en-US" sz="1200">
                <a:latin typeface="Meiryo" panose="020B0604030504040204" pitchFamily="34" charset="-128"/>
                <a:ea typeface="Meiryo" panose="020B0604030504040204" pitchFamily="34" charset="-128"/>
              </a:rPr>
              <a:t>年</a:t>
            </a:r>
            <a:r>
              <a:rPr lang="en-US" altLang="ja-JP" sz="1200" dirty="0">
                <a:latin typeface="Meiryo" panose="020B0604030504040204" pitchFamily="34" charset="-128"/>
                <a:ea typeface="Meiryo" panose="020B0604030504040204" pitchFamily="34" charset="-128"/>
              </a:rPr>
              <a:t>10</a:t>
            </a:r>
            <a:r>
              <a:rPr kumimoji="1" lang="ja-JP" altLang="en-US" sz="1200">
                <a:latin typeface="Meiryo" panose="020B0604030504040204" pitchFamily="34" charset="-128"/>
                <a:ea typeface="Meiryo" panose="020B0604030504040204" pitchFamily="34" charset="-128"/>
              </a:rPr>
              <a:t>月</a:t>
            </a:r>
            <a:r>
              <a:rPr kumimoji="1" lang="en-US" altLang="ja-JP" sz="1200" dirty="0">
                <a:latin typeface="Meiryo" panose="020B0604030504040204" pitchFamily="34" charset="-128"/>
                <a:ea typeface="Meiryo" panose="020B0604030504040204" pitchFamily="34" charset="-128"/>
              </a:rPr>
              <a:t>3</a:t>
            </a:r>
            <a:r>
              <a:rPr kumimoji="1" lang="ja-JP" altLang="en-US" sz="1200">
                <a:latin typeface="Meiryo" panose="020B0604030504040204" pitchFamily="34" charset="-128"/>
                <a:ea typeface="Meiryo" panose="020B0604030504040204" pitchFamily="34" charset="-128"/>
              </a:rPr>
              <a:t>日</a:t>
            </a:r>
          </a:p>
        </p:txBody>
      </p:sp>
      <p:sp>
        <p:nvSpPr>
          <p:cNvPr id="16" name="テキスト ボックス 15">
            <a:extLst>
              <a:ext uri="{FF2B5EF4-FFF2-40B4-BE49-F238E27FC236}">
                <a16:creationId xmlns:a16="http://schemas.microsoft.com/office/drawing/2014/main" id="{2A18F4DD-3F27-77AC-987B-83B9DF47D225}"/>
              </a:ext>
            </a:extLst>
          </p:cNvPr>
          <p:cNvSpPr txBox="1"/>
          <p:nvPr/>
        </p:nvSpPr>
        <p:spPr>
          <a:xfrm>
            <a:off x="5962553" y="1377526"/>
            <a:ext cx="1375940" cy="246221"/>
          </a:xfrm>
          <a:prstGeom prst="rect">
            <a:avLst/>
          </a:prstGeom>
          <a:noFill/>
        </p:spPr>
        <p:txBody>
          <a:bodyPr wrap="square" rtlCol="0">
            <a:spAutoFit/>
          </a:bodyPr>
          <a:lstStyle/>
          <a:p>
            <a:r>
              <a:rPr kumimoji="1" lang="ja-JP" altLang="en-US" sz="1000" b="1">
                <a:solidFill>
                  <a:schemeClr val="bg1"/>
                </a:solidFill>
                <a:latin typeface="Meiryo" panose="020B0604030504040204" pitchFamily="34" charset="-128"/>
                <a:ea typeface="Meiryo" panose="020B0604030504040204" pitchFamily="34" charset="-128"/>
              </a:rPr>
              <a:t>第</a:t>
            </a:r>
            <a:r>
              <a:rPr lang="en-US" altLang="ja-JP" sz="1000" b="1" dirty="0">
                <a:solidFill>
                  <a:schemeClr val="bg1"/>
                </a:solidFill>
                <a:latin typeface="Meiryo" panose="020B0604030504040204" pitchFamily="34" charset="-128"/>
                <a:ea typeface="Meiryo" panose="020B0604030504040204" pitchFamily="34" charset="-128"/>
              </a:rPr>
              <a:t>5</a:t>
            </a:r>
            <a:r>
              <a:rPr kumimoji="1" lang="ja-JP" altLang="en-US" sz="1000" b="1">
                <a:solidFill>
                  <a:schemeClr val="bg1"/>
                </a:solidFill>
                <a:latin typeface="Meiryo" panose="020B0604030504040204" pitchFamily="34" charset="-128"/>
                <a:ea typeface="Meiryo" panose="020B0604030504040204" pitchFamily="34" charset="-128"/>
              </a:rPr>
              <a:t>版・改訂第</a:t>
            </a:r>
            <a:r>
              <a:rPr lang="en-US" altLang="ja-JP" sz="1000" b="1" dirty="0">
                <a:solidFill>
                  <a:schemeClr val="bg1"/>
                </a:solidFill>
                <a:latin typeface="Meiryo" panose="020B0604030504040204" pitchFamily="34" charset="-128"/>
                <a:ea typeface="Meiryo" panose="020B0604030504040204" pitchFamily="34" charset="-128"/>
              </a:rPr>
              <a:t>5</a:t>
            </a:r>
            <a:r>
              <a:rPr kumimoji="1" lang="ja-JP" altLang="en-US" sz="1000" b="1">
                <a:solidFill>
                  <a:schemeClr val="bg1"/>
                </a:solidFill>
                <a:latin typeface="Meiryo" panose="020B0604030504040204" pitchFamily="34" charset="-128"/>
                <a:ea typeface="Meiryo" panose="020B0604030504040204" pitchFamily="34" charset="-128"/>
              </a:rPr>
              <a:t>版</a:t>
            </a:r>
          </a:p>
        </p:txBody>
      </p:sp>
      <p:sp>
        <p:nvSpPr>
          <p:cNvPr id="17" name="テキスト ボックス 16">
            <a:extLst>
              <a:ext uri="{FF2B5EF4-FFF2-40B4-BE49-F238E27FC236}">
                <a16:creationId xmlns:a16="http://schemas.microsoft.com/office/drawing/2014/main" id="{367A2877-483C-7C7E-CEBB-C6FA57B5D31E}"/>
              </a:ext>
            </a:extLst>
          </p:cNvPr>
          <p:cNvSpPr txBox="1"/>
          <p:nvPr/>
        </p:nvSpPr>
        <p:spPr>
          <a:xfrm>
            <a:off x="5962554" y="1115916"/>
            <a:ext cx="1375940" cy="276999"/>
          </a:xfrm>
          <a:prstGeom prst="rect">
            <a:avLst/>
          </a:prstGeom>
          <a:noFill/>
        </p:spPr>
        <p:txBody>
          <a:bodyPr wrap="square" rtlCol="0">
            <a:spAutoFit/>
          </a:bodyPr>
          <a:lstStyle/>
          <a:p>
            <a:r>
              <a:rPr kumimoji="1" lang="en-US" altLang="ja-JP" sz="1200" dirty="0">
                <a:solidFill>
                  <a:schemeClr val="bg1"/>
                </a:solidFill>
                <a:latin typeface="Meiryo" panose="020B0604030504040204" pitchFamily="34" charset="-128"/>
                <a:ea typeface="Meiryo" panose="020B0604030504040204" pitchFamily="34" charset="-128"/>
              </a:rPr>
              <a:t>2024</a:t>
            </a:r>
            <a:r>
              <a:rPr kumimoji="1" lang="ja-JP" altLang="en-US" sz="1200">
                <a:solidFill>
                  <a:schemeClr val="bg1"/>
                </a:solidFill>
                <a:latin typeface="Meiryo" panose="020B0604030504040204" pitchFamily="34" charset="-128"/>
                <a:ea typeface="Meiryo" panose="020B0604030504040204" pitchFamily="34" charset="-128"/>
              </a:rPr>
              <a:t>年</a:t>
            </a:r>
            <a:r>
              <a:rPr kumimoji="1" lang="en-US" altLang="ja-JP" sz="1200" dirty="0">
                <a:solidFill>
                  <a:schemeClr val="bg1"/>
                </a:solidFill>
                <a:latin typeface="Meiryo" panose="020B0604030504040204" pitchFamily="34" charset="-128"/>
                <a:ea typeface="Meiryo" panose="020B0604030504040204" pitchFamily="34" charset="-128"/>
              </a:rPr>
              <a:t>6</a:t>
            </a:r>
            <a:r>
              <a:rPr kumimoji="1" lang="ja-JP" altLang="en-US" sz="1200">
                <a:solidFill>
                  <a:schemeClr val="bg1"/>
                </a:solidFill>
                <a:latin typeface="Meiryo" panose="020B0604030504040204" pitchFamily="34" charset="-128"/>
                <a:ea typeface="Meiryo" panose="020B0604030504040204" pitchFamily="34" charset="-128"/>
              </a:rPr>
              <a:t>月</a:t>
            </a:r>
            <a:r>
              <a:rPr lang="en-US" altLang="ja-JP" sz="1200" dirty="0">
                <a:solidFill>
                  <a:schemeClr val="bg1"/>
                </a:solidFill>
                <a:latin typeface="Meiryo" panose="020B0604030504040204" pitchFamily="34" charset="-128"/>
                <a:ea typeface="Meiryo" panose="020B0604030504040204" pitchFamily="34" charset="-128"/>
              </a:rPr>
              <a:t>22</a:t>
            </a:r>
            <a:r>
              <a:rPr kumimoji="1" lang="ja-JP" altLang="en-US" sz="1200">
                <a:solidFill>
                  <a:schemeClr val="bg1"/>
                </a:solidFill>
                <a:latin typeface="Meiryo" panose="020B0604030504040204" pitchFamily="34" charset="-128"/>
                <a:ea typeface="Meiryo" panose="020B0604030504040204" pitchFamily="34" charset="-128"/>
              </a:rPr>
              <a:t>日</a:t>
            </a:r>
          </a:p>
        </p:txBody>
      </p:sp>
      <p:sp>
        <p:nvSpPr>
          <p:cNvPr id="18" name="テキスト ボックス 17">
            <a:extLst>
              <a:ext uri="{FF2B5EF4-FFF2-40B4-BE49-F238E27FC236}">
                <a16:creationId xmlns:a16="http://schemas.microsoft.com/office/drawing/2014/main" id="{4E25317C-F182-CE67-1B34-940E559B2055}"/>
              </a:ext>
            </a:extLst>
          </p:cNvPr>
          <p:cNvSpPr txBox="1"/>
          <p:nvPr/>
        </p:nvSpPr>
        <p:spPr>
          <a:xfrm>
            <a:off x="171020" y="1623747"/>
            <a:ext cx="1428330" cy="246221"/>
          </a:xfrm>
          <a:prstGeom prst="rect">
            <a:avLst/>
          </a:prstGeom>
          <a:noFill/>
        </p:spPr>
        <p:txBody>
          <a:bodyPr wrap="square" rtlCol="0">
            <a:spAutoFit/>
          </a:bodyPr>
          <a:lstStyle/>
          <a:p>
            <a:r>
              <a:rPr kumimoji="1" lang="en-US" altLang="ja-JP" sz="1000" b="1" dirty="0">
                <a:latin typeface="Meiryo" panose="020B0604030504040204" pitchFamily="34" charset="-128"/>
                <a:ea typeface="Meiryo" panose="020B0604030504040204" pitchFamily="34" charset="-128"/>
              </a:rPr>
              <a:t>224</a:t>
            </a:r>
            <a:r>
              <a:rPr kumimoji="1" lang="ja-JP" altLang="en-US" sz="1000" b="1">
                <a:latin typeface="Meiryo" panose="020B0604030504040204" pitchFamily="34" charset="-128"/>
                <a:ea typeface="Meiryo" panose="020B0604030504040204" pitchFamily="34" charset="-128"/>
              </a:rPr>
              <a:t>ページ</a:t>
            </a:r>
            <a:r>
              <a:rPr kumimoji="1" lang="ja-JP" altLang="en-US" sz="900">
                <a:latin typeface="Meiryo" panose="020B0604030504040204" pitchFamily="34" charset="-128"/>
                <a:ea typeface="Meiryo" panose="020B0604030504040204" pitchFamily="34" charset="-128"/>
              </a:rPr>
              <a:t>（</a:t>
            </a:r>
            <a:r>
              <a:rPr kumimoji="1" lang="en-US" altLang="ja-JP" sz="900" dirty="0">
                <a:latin typeface="Meiryo" panose="020B0604030504040204" pitchFamily="34" charset="-128"/>
                <a:ea typeface="Meiryo" panose="020B0604030504040204" pitchFamily="34" charset="-128"/>
              </a:rPr>
              <a:t>+0</a:t>
            </a:r>
            <a:r>
              <a:rPr kumimoji="1" lang="ja-JP" altLang="en-US" sz="900">
                <a:latin typeface="Meiryo" panose="020B0604030504040204" pitchFamily="34" charset="-128"/>
                <a:ea typeface="Meiryo" panose="020B0604030504040204" pitchFamily="34" charset="-128"/>
              </a:rPr>
              <a:t>）</a:t>
            </a:r>
          </a:p>
        </p:txBody>
      </p:sp>
      <p:sp>
        <p:nvSpPr>
          <p:cNvPr id="19" name="テキスト ボックス 18">
            <a:extLst>
              <a:ext uri="{FF2B5EF4-FFF2-40B4-BE49-F238E27FC236}">
                <a16:creationId xmlns:a16="http://schemas.microsoft.com/office/drawing/2014/main" id="{1AA28A11-D253-A906-4139-F6877C48CF74}"/>
              </a:ext>
            </a:extLst>
          </p:cNvPr>
          <p:cNvSpPr txBox="1"/>
          <p:nvPr/>
        </p:nvSpPr>
        <p:spPr>
          <a:xfrm>
            <a:off x="1599349" y="1623747"/>
            <a:ext cx="1375940" cy="246221"/>
          </a:xfrm>
          <a:prstGeom prst="rect">
            <a:avLst/>
          </a:prstGeom>
          <a:noFill/>
        </p:spPr>
        <p:txBody>
          <a:bodyPr wrap="square" rtlCol="0">
            <a:spAutoFit/>
          </a:bodyPr>
          <a:lstStyle/>
          <a:p>
            <a:r>
              <a:rPr kumimoji="1" lang="en-US" altLang="ja-JP" sz="1000" b="1" dirty="0">
                <a:latin typeface="Meiryo" panose="020B0604030504040204" pitchFamily="34" charset="-128"/>
                <a:ea typeface="Meiryo" panose="020B0604030504040204" pitchFamily="34" charset="-128"/>
              </a:rPr>
              <a:t>336</a:t>
            </a:r>
            <a:r>
              <a:rPr kumimoji="1" lang="ja-JP" altLang="en-US" sz="1000" b="1">
                <a:latin typeface="Meiryo" panose="020B0604030504040204" pitchFamily="34" charset="-128"/>
                <a:ea typeface="Meiryo" panose="020B0604030504040204" pitchFamily="34" charset="-128"/>
              </a:rPr>
              <a:t>ページ</a:t>
            </a:r>
            <a:r>
              <a:rPr kumimoji="1" lang="ja-JP" altLang="en-US" sz="900">
                <a:latin typeface="Meiryo" panose="020B0604030504040204" pitchFamily="34" charset="-128"/>
                <a:ea typeface="Meiryo" panose="020B0604030504040204" pitchFamily="34" charset="-128"/>
              </a:rPr>
              <a:t>（</a:t>
            </a:r>
            <a:r>
              <a:rPr kumimoji="1" lang="en-US" altLang="ja-JP" sz="900" dirty="0">
                <a:latin typeface="Meiryo" panose="020B0604030504040204" pitchFamily="34" charset="-128"/>
                <a:ea typeface="Meiryo" panose="020B0604030504040204" pitchFamily="34" charset="-128"/>
              </a:rPr>
              <a:t>+112</a:t>
            </a:r>
            <a:r>
              <a:rPr kumimoji="1" lang="ja-JP" altLang="en-US" sz="900">
                <a:latin typeface="Meiryo" panose="020B0604030504040204" pitchFamily="34" charset="-128"/>
                <a:ea typeface="Meiryo" panose="020B0604030504040204" pitchFamily="34" charset="-128"/>
              </a:rPr>
              <a:t>）</a:t>
            </a:r>
          </a:p>
        </p:txBody>
      </p:sp>
      <p:sp>
        <p:nvSpPr>
          <p:cNvPr id="20" name="テキスト ボックス 19">
            <a:extLst>
              <a:ext uri="{FF2B5EF4-FFF2-40B4-BE49-F238E27FC236}">
                <a16:creationId xmlns:a16="http://schemas.microsoft.com/office/drawing/2014/main" id="{B5A66ABB-EC0A-798A-5F46-0721C33C2EA6}"/>
              </a:ext>
            </a:extLst>
          </p:cNvPr>
          <p:cNvSpPr txBox="1"/>
          <p:nvPr/>
        </p:nvSpPr>
        <p:spPr>
          <a:xfrm>
            <a:off x="3027677" y="1625137"/>
            <a:ext cx="1375940" cy="246221"/>
          </a:xfrm>
          <a:prstGeom prst="rect">
            <a:avLst/>
          </a:prstGeom>
          <a:noFill/>
        </p:spPr>
        <p:txBody>
          <a:bodyPr wrap="square" rtlCol="0">
            <a:spAutoFit/>
          </a:bodyPr>
          <a:lstStyle/>
          <a:p>
            <a:r>
              <a:rPr kumimoji="1" lang="en-US" altLang="ja-JP" sz="1000" b="1" dirty="0">
                <a:latin typeface="Meiryo" panose="020B0604030504040204" pitchFamily="34" charset="-128"/>
                <a:ea typeface="Meiryo" panose="020B0604030504040204" pitchFamily="34" charset="-128"/>
              </a:rPr>
              <a:t>352</a:t>
            </a:r>
            <a:r>
              <a:rPr kumimoji="1" lang="ja-JP" altLang="en-US" sz="1000" b="1">
                <a:latin typeface="Meiryo" panose="020B0604030504040204" pitchFamily="34" charset="-128"/>
                <a:ea typeface="Meiryo" panose="020B0604030504040204" pitchFamily="34" charset="-128"/>
              </a:rPr>
              <a:t>ページ</a:t>
            </a:r>
            <a:r>
              <a:rPr kumimoji="1" lang="ja-JP" altLang="en-US" sz="900">
                <a:latin typeface="Meiryo" panose="020B0604030504040204" pitchFamily="34" charset="-128"/>
                <a:ea typeface="Meiryo" panose="020B0604030504040204" pitchFamily="34" charset="-128"/>
              </a:rPr>
              <a:t>（</a:t>
            </a:r>
            <a:r>
              <a:rPr kumimoji="1" lang="en-US" altLang="ja-JP" sz="900" dirty="0">
                <a:latin typeface="Meiryo" panose="020B0604030504040204" pitchFamily="34" charset="-128"/>
                <a:ea typeface="Meiryo" panose="020B0604030504040204" pitchFamily="34" charset="-128"/>
              </a:rPr>
              <a:t>+16</a:t>
            </a:r>
            <a:r>
              <a:rPr kumimoji="1" lang="ja-JP" altLang="en-US" sz="900">
                <a:latin typeface="Meiryo" panose="020B0604030504040204" pitchFamily="34" charset="-128"/>
                <a:ea typeface="Meiryo" panose="020B0604030504040204" pitchFamily="34" charset="-128"/>
              </a:rPr>
              <a:t>）</a:t>
            </a:r>
            <a:endParaRPr kumimoji="1" lang="ja-JP" altLang="en-US" sz="900" b="1">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AA9A5AB-71F9-4E3E-9AE8-50AA7788D2EC}"/>
              </a:ext>
            </a:extLst>
          </p:cNvPr>
          <p:cNvSpPr txBox="1"/>
          <p:nvPr/>
        </p:nvSpPr>
        <p:spPr>
          <a:xfrm>
            <a:off x="4456004" y="1623747"/>
            <a:ext cx="1375940" cy="246221"/>
          </a:xfrm>
          <a:prstGeom prst="rect">
            <a:avLst/>
          </a:prstGeom>
          <a:noFill/>
        </p:spPr>
        <p:txBody>
          <a:bodyPr wrap="square" rtlCol="0">
            <a:spAutoFit/>
          </a:bodyPr>
          <a:lstStyle/>
          <a:p>
            <a:r>
              <a:rPr kumimoji="1" lang="en-US" altLang="ja-JP" sz="1000" b="1" dirty="0">
                <a:latin typeface="Meiryo" panose="020B0604030504040204" pitchFamily="34" charset="-128"/>
                <a:ea typeface="Meiryo" panose="020B0604030504040204" pitchFamily="34" charset="-128"/>
              </a:rPr>
              <a:t>384</a:t>
            </a:r>
            <a:r>
              <a:rPr kumimoji="1" lang="ja-JP" altLang="en-US" sz="1000" b="1">
                <a:latin typeface="Meiryo" panose="020B0604030504040204" pitchFamily="34" charset="-128"/>
                <a:ea typeface="Meiryo" panose="020B0604030504040204" pitchFamily="34" charset="-128"/>
              </a:rPr>
              <a:t>ページ</a:t>
            </a:r>
            <a:r>
              <a:rPr kumimoji="1" lang="ja-JP" altLang="en-US" sz="900">
                <a:latin typeface="Meiryo" panose="020B0604030504040204" pitchFamily="34" charset="-128"/>
                <a:ea typeface="Meiryo" panose="020B0604030504040204" pitchFamily="34" charset="-128"/>
              </a:rPr>
              <a:t>（</a:t>
            </a:r>
            <a:r>
              <a:rPr kumimoji="1" lang="en-US" altLang="ja-JP" sz="900" dirty="0">
                <a:latin typeface="Meiryo" panose="020B0604030504040204" pitchFamily="34" charset="-128"/>
                <a:ea typeface="Meiryo" panose="020B0604030504040204" pitchFamily="34" charset="-128"/>
              </a:rPr>
              <a:t>+32</a:t>
            </a:r>
            <a:r>
              <a:rPr kumimoji="1" lang="ja-JP" altLang="en-US" sz="900">
                <a:latin typeface="Meiryo" panose="020B0604030504040204" pitchFamily="34" charset="-128"/>
                <a:ea typeface="Meiryo" panose="020B0604030504040204" pitchFamily="34" charset="-128"/>
              </a:rPr>
              <a:t>）</a:t>
            </a:r>
            <a:endParaRPr kumimoji="1" lang="ja-JP" altLang="en-US" sz="900" b="1">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7B03E42F-738E-DDE5-EDE2-E1304AC6F6BC}"/>
              </a:ext>
            </a:extLst>
          </p:cNvPr>
          <p:cNvSpPr txBox="1"/>
          <p:nvPr/>
        </p:nvSpPr>
        <p:spPr>
          <a:xfrm>
            <a:off x="5973789" y="1623747"/>
            <a:ext cx="2160812" cy="246221"/>
          </a:xfrm>
          <a:prstGeom prst="rect">
            <a:avLst/>
          </a:prstGeom>
          <a:noFill/>
        </p:spPr>
        <p:txBody>
          <a:bodyPr wrap="square" rtlCol="0">
            <a:spAutoFit/>
          </a:bodyPr>
          <a:lstStyle/>
          <a:p>
            <a:r>
              <a:rPr kumimoji="1" lang="en-US" altLang="ja-JP" sz="1000" b="1" dirty="0">
                <a:solidFill>
                  <a:schemeClr val="bg1"/>
                </a:solidFill>
                <a:latin typeface="Meiryo" panose="020B0604030504040204" pitchFamily="34" charset="-128"/>
                <a:ea typeface="Meiryo" panose="020B0604030504040204" pitchFamily="34" charset="-128"/>
              </a:rPr>
              <a:t>480</a:t>
            </a:r>
            <a:r>
              <a:rPr kumimoji="1" lang="ja-JP" altLang="en-US" sz="1000" b="1">
                <a:solidFill>
                  <a:schemeClr val="bg1"/>
                </a:solidFill>
                <a:latin typeface="Meiryo" panose="020B0604030504040204" pitchFamily="34" charset="-128"/>
                <a:ea typeface="Meiryo" panose="020B0604030504040204" pitchFamily="34" charset="-128"/>
              </a:rPr>
              <a:t>ページ</a:t>
            </a:r>
            <a:r>
              <a:rPr kumimoji="1" lang="ja-JP" altLang="en-US" sz="900">
                <a:solidFill>
                  <a:schemeClr val="bg1"/>
                </a:solidFill>
                <a:latin typeface="Meiryo" panose="020B0604030504040204" pitchFamily="34" charset="-128"/>
                <a:ea typeface="Meiryo" panose="020B0604030504040204" pitchFamily="34" charset="-128"/>
              </a:rPr>
              <a:t>（</a:t>
            </a:r>
            <a:r>
              <a:rPr kumimoji="1" lang="en-US" altLang="ja-JP" sz="900" dirty="0">
                <a:solidFill>
                  <a:schemeClr val="bg1"/>
                </a:solidFill>
                <a:latin typeface="Meiryo" panose="020B0604030504040204" pitchFamily="34" charset="-128"/>
                <a:ea typeface="Meiryo" panose="020B0604030504040204" pitchFamily="34" charset="-128"/>
              </a:rPr>
              <a:t>+96</a:t>
            </a:r>
            <a:r>
              <a:rPr kumimoji="1" lang="ja-JP" altLang="en-US" sz="900">
                <a:solidFill>
                  <a:schemeClr val="bg1"/>
                </a:solidFill>
                <a:latin typeface="Meiryo" panose="020B0604030504040204" pitchFamily="34" charset="-128"/>
                <a:ea typeface="Meiryo" panose="020B0604030504040204" pitchFamily="34" charset="-128"/>
              </a:rPr>
              <a:t>）</a:t>
            </a:r>
            <a:endParaRPr kumimoji="1" lang="ja-JP" altLang="en-US" sz="900" b="1">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5CB2573A-5694-5B5C-B1D0-8EF544FA27D3}"/>
              </a:ext>
            </a:extLst>
          </p:cNvPr>
          <p:cNvSpPr txBox="1"/>
          <p:nvPr/>
        </p:nvSpPr>
        <p:spPr>
          <a:xfrm>
            <a:off x="138155" y="4001040"/>
            <a:ext cx="5653249" cy="646331"/>
          </a:xfrm>
          <a:prstGeom prst="rect">
            <a:avLst/>
          </a:prstGeom>
          <a:noFill/>
        </p:spPr>
        <p:txBody>
          <a:bodyPr wrap="square">
            <a:spAutoFit/>
          </a:bodyPr>
          <a:lstStyle/>
          <a:p>
            <a:pPr algn="just"/>
            <a:r>
              <a:rPr lang="ja-JP" altLang="ja-JP" sz="1200" kern="100">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200" kern="100" dirty="0">
                <a:effectLst/>
                <a:latin typeface="Meiryo" panose="020B0604030504040204" pitchFamily="34" charset="-128"/>
                <a:ea typeface="Meiryo" panose="020B0604030504040204" pitchFamily="34" charset="-128"/>
                <a:cs typeface="Times New Roman" panose="02020603050405020304" pitchFamily="18" charset="0"/>
              </a:rPr>
              <a:t>IT</a:t>
            </a:r>
            <a:r>
              <a:rPr lang="ja-JP" altLang="ja-JP" sz="1200" kern="100">
                <a:effectLst/>
                <a:latin typeface="Meiryo" panose="020B0604030504040204" pitchFamily="34" charset="-128"/>
                <a:ea typeface="Meiryo" panose="020B0604030504040204" pitchFamily="34" charset="-128"/>
                <a:cs typeface="Times New Roman" panose="02020603050405020304" pitchFamily="18" charset="0"/>
              </a:rPr>
              <a:t>リテラシーが必要だ！」と言われても、どうやって身につければいいのでしょうか。そんなあなたの不安を解消するために、</a:t>
            </a:r>
            <a:r>
              <a:rPr lang="en-US" altLang="ja-JP" sz="1200" kern="100" dirty="0">
                <a:effectLst/>
                <a:latin typeface="Meiryo" panose="020B0604030504040204" pitchFamily="34" charset="-128"/>
                <a:ea typeface="Meiryo" panose="020B0604030504040204" pitchFamily="34" charset="-128"/>
                <a:cs typeface="Times New Roman" panose="02020603050405020304" pitchFamily="18" charset="0"/>
              </a:rPr>
              <a:t>IT</a:t>
            </a:r>
            <a:r>
              <a:rPr lang="ja-JP" altLang="ja-JP" sz="1200" kern="100">
                <a:effectLst/>
                <a:latin typeface="Meiryo" panose="020B0604030504040204" pitchFamily="34" charset="-128"/>
                <a:ea typeface="Meiryo" panose="020B0604030504040204" pitchFamily="34" charset="-128"/>
                <a:cs typeface="Times New Roman" panose="02020603050405020304" pitchFamily="18" charset="0"/>
              </a:rPr>
              <a:t>の「時流」と「本質」を</a:t>
            </a:r>
            <a:r>
              <a:rPr lang="en-US" altLang="ja-JP" sz="1200" kern="100" dirty="0">
                <a:effectLst/>
                <a:latin typeface="Meiryo" panose="020B0604030504040204" pitchFamily="34" charset="-128"/>
                <a:ea typeface="Meiryo" panose="020B0604030504040204" pitchFamily="34" charset="-128"/>
                <a:cs typeface="Times New Roman" panose="02020603050405020304" pitchFamily="18" charset="0"/>
              </a:rPr>
              <a:t>1</a:t>
            </a:r>
            <a:r>
              <a:rPr lang="ja-JP" altLang="ja-JP" sz="1200" kern="100">
                <a:effectLst/>
                <a:latin typeface="Meiryo" panose="020B0604030504040204" pitchFamily="34" charset="-128"/>
                <a:ea typeface="Meiryo" panose="020B0604030504040204" pitchFamily="34" charset="-128"/>
                <a:cs typeface="Times New Roman" panose="02020603050405020304" pitchFamily="18" charset="0"/>
              </a:rPr>
              <a:t>冊にまとめ</a:t>
            </a:r>
            <a:r>
              <a:rPr lang="ja-JP" altLang="en-US" sz="1200" kern="100">
                <a:latin typeface="Meiryo" panose="020B0604030504040204" pitchFamily="34" charset="-128"/>
                <a:ea typeface="Meiryo" panose="020B0604030504040204" pitchFamily="34" charset="-128"/>
                <a:cs typeface="Times New Roman" panose="02020603050405020304" pitchFamily="18" charset="0"/>
              </a:rPr>
              <a:t>ました。</a:t>
            </a:r>
            <a:endParaRPr lang="ja-JP" altLang="ja-JP" sz="1200" kern="100">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804B4503-C54E-3D7F-4D20-F3AD55DB41A2}"/>
              </a:ext>
            </a:extLst>
          </p:cNvPr>
          <p:cNvSpPr txBox="1"/>
          <p:nvPr/>
        </p:nvSpPr>
        <p:spPr>
          <a:xfrm>
            <a:off x="171020" y="4872365"/>
            <a:ext cx="5705638" cy="1384995"/>
          </a:xfrm>
          <a:prstGeom prst="rect">
            <a:avLst/>
          </a:prstGeom>
          <a:noFill/>
        </p:spPr>
        <p:txBody>
          <a:bodyPr wrap="square">
            <a:spAutoFit/>
          </a:bodyPr>
          <a:lstStyle/>
          <a:p>
            <a:pPr algn="just"/>
            <a:r>
              <a:rPr lang="ja-JP" altLang="en-US" sz="1200"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「そもそもデジタル化、</a:t>
            </a:r>
            <a:r>
              <a:rPr lang="en" altLang="ja-JP" sz="1200" kern="100" dirty="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DX</a:t>
            </a:r>
            <a:r>
              <a:rPr lang="ja-JP" altLang="en-US" sz="1200"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ってどういう意味？」、「デジタル化と</a:t>
            </a:r>
            <a:r>
              <a:rPr lang="en" altLang="ja-JP" sz="1200" kern="100" dirty="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DX</a:t>
            </a:r>
            <a:r>
              <a:rPr lang="ja-JP" altLang="en-US" sz="1200"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は何が違うの？」といった基本の「き」からはじめます。「クラウド」や「</a:t>
            </a:r>
            <a:r>
              <a:rPr lang="en" altLang="ja-JP" sz="1200" kern="100" dirty="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IoT</a:t>
            </a:r>
            <a:r>
              <a:rPr lang="ja-JP" altLang="en" sz="1200"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t>
            </a:r>
            <a:r>
              <a:rPr lang="en" altLang="ja-JP" sz="1200" kern="100" dirty="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AI</a:t>
            </a:r>
            <a:r>
              <a:rPr lang="ja-JP" altLang="en" sz="1200"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en-US" sz="1200"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など、知らないでは済まされないトピック、さらには「生成</a:t>
            </a:r>
            <a:r>
              <a:rPr lang="en" altLang="ja-JP" sz="1200" kern="100" dirty="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AI</a:t>
            </a:r>
            <a:r>
              <a:rPr lang="ja-JP" altLang="en" sz="1200"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en-US" sz="1200"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や「</a:t>
            </a:r>
            <a:r>
              <a:rPr lang="en" altLang="ja-JP" sz="1200" kern="100" dirty="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AI</a:t>
            </a:r>
            <a:r>
              <a:rPr lang="ja-JP" altLang="en-US" sz="1200"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エージェント」、「量子コンピュータ」といった最先端の話題まで、しっかり解説します。特に「生成</a:t>
            </a:r>
            <a:r>
              <a:rPr lang="en" altLang="ja-JP" sz="1200" kern="100" dirty="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AI</a:t>
            </a:r>
            <a:r>
              <a:rPr lang="ja-JP" altLang="en" sz="1200"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en-US" sz="1200"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については、丁寧に解説しました。</a:t>
            </a:r>
            <a:endParaRPr lang="en-US" altLang="ja-JP" sz="1200" kern="100" dirty="0">
              <a:solidFill>
                <a:srgbClr val="0070C0"/>
              </a:solidFill>
              <a:effectLst/>
              <a:latin typeface="Meiryo" panose="020B0604030504040204" pitchFamily="34" charset="-128"/>
              <a:ea typeface="Meiryo" panose="020B0604030504040204" pitchFamily="34" charset="-128"/>
              <a:cs typeface="Times New Roman" panose="02020603050405020304" pitchFamily="18" charset="0"/>
            </a:endParaRPr>
          </a:p>
          <a:p>
            <a:pPr algn="just"/>
            <a:r>
              <a:rPr lang="en-US" altLang="ja-JP" sz="1200" kern="100" dirty="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DX</a:t>
            </a:r>
            <a:r>
              <a:rPr lang="ja-JP" altLang="ja-JP" sz="1200"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については、いまや成果をあげることが求められています。そんな「</a:t>
            </a:r>
            <a:r>
              <a:rPr lang="en-US" altLang="ja-JP" sz="1200" kern="100" dirty="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DX</a:t>
            </a:r>
            <a:r>
              <a:rPr lang="ja-JP" altLang="ja-JP" sz="1200"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の実践」について、ひとつの章を設けて丁寧に解説しました。</a:t>
            </a:r>
          </a:p>
        </p:txBody>
      </p:sp>
      <p:cxnSp>
        <p:nvCxnSpPr>
          <p:cNvPr id="28" name="直線コネクタ 27">
            <a:extLst>
              <a:ext uri="{FF2B5EF4-FFF2-40B4-BE49-F238E27FC236}">
                <a16:creationId xmlns:a16="http://schemas.microsoft.com/office/drawing/2014/main" id="{BF3B8F8C-F763-A6D5-E780-171AAFFC9CBC}"/>
              </a:ext>
            </a:extLst>
          </p:cNvPr>
          <p:cNvCxnSpPr>
            <a:cxnSpLocks/>
          </p:cNvCxnSpPr>
          <p:nvPr/>
        </p:nvCxnSpPr>
        <p:spPr>
          <a:xfrm>
            <a:off x="5878286" y="1080801"/>
            <a:ext cx="0" cy="36318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DB1B9B3F-BD06-C4BE-6995-C91A1A46C37D}"/>
              </a:ext>
            </a:extLst>
          </p:cNvPr>
          <p:cNvCxnSpPr>
            <a:cxnSpLocks/>
          </p:cNvCxnSpPr>
          <p:nvPr/>
        </p:nvCxnSpPr>
        <p:spPr>
          <a:xfrm>
            <a:off x="171020" y="4712685"/>
            <a:ext cx="570563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E208549C-A578-8B4F-7058-A47EA51EBACE}"/>
              </a:ext>
            </a:extLst>
          </p:cNvPr>
          <p:cNvSpPr txBox="1"/>
          <p:nvPr/>
        </p:nvSpPr>
        <p:spPr>
          <a:xfrm>
            <a:off x="7213299" y="1273297"/>
            <a:ext cx="1777327" cy="523220"/>
          </a:xfrm>
          <a:prstGeom prst="rect">
            <a:avLst/>
          </a:prstGeom>
          <a:noFill/>
        </p:spPr>
        <p:txBody>
          <a:bodyPr wrap="squar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AI</a:t>
            </a:r>
            <a:r>
              <a:rPr kumimoji="1" lang="ja-JP" altLang="en-US" sz="1400" b="1">
                <a:solidFill>
                  <a:schemeClr val="bg1"/>
                </a:solidFill>
                <a:latin typeface="Meiryo" panose="020B0604030504040204" pitchFamily="34" charset="-128"/>
                <a:ea typeface="Meiryo" panose="020B0604030504040204" pitchFamily="34" charset="-128"/>
              </a:rPr>
              <a:t>と生成</a:t>
            </a:r>
            <a:r>
              <a:rPr kumimoji="1" lang="en-US" altLang="ja-JP" sz="1400" b="1" dirty="0">
                <a:solidFill>
                  <a:schemeClr val="bg1"/>
                </a:solidFill>
                <a:latin typeface="Meiryo" panose="020B0604030504040204" pitchFamily="34" charset="-128"/>
                <a:ea typeface="Meiryo" panose="020B0604030504040204" pitchFamily="34" charset="-128"/>
              </a:rPr>
              <a:t>AI</a:t>
            </a:r>
            <a:r>
              <a:rPr kumimoji="1" lang="ja-JP" altLang="en-US" sz="1400" b="1">
                <a:solidFill>
                  <a:schemeClr val="bg1"/>
                </a:solidFill>
                <a:latin typeface="Meiryo" panose="020B0604030504040204" pitchFamily="34" charset="-128"/>
                <a:ea typeface="Meiryo" panose="020B0604030504040204" pitchFamily="34" charset="-128"/>
              </a:rPr>
              <a:t>、</a:t>
            </a:r>
            <a:r>
              <a:rPr kumimoji="1" lang="en-US" altLang="ja-JP" sz="1400" b="1" dirty="0">
                <a:solidFill>
                  <a:schemeClr val="bg1"/>
                </a:solidFill>
                <a:latin typeface="Meiryo" panose="020B0604030504040204" pitchFamily="34" charset="-128"/>
                <a:ea typeface="Meiryo" panose="020B0604030504040204" pitchFamily="34" charset="-128"/>
              </a:rPr>
              <a:t>DX</a:t>
            </a:r>
          </a:p>
          <a:p>
            <a:pPr algn="ctr"/>
            <a:r>
              <a:rPr lang="ja-JP" altLang="en-US" sz="1400" b="1">
                <a:solidFill>
                  <a:schemeClr val="bg1"/>
                </a:solidFill>
                <a:latin typeface="Meiryo" panose="020B0604030504040204" pitchFamily="34" charset="-128"/>
                <a:ea typeface="Meiryo" panose="020B0604030504040204" pitchFamily="34" charset="-128"/>
              </a:rPr>
              <a:t>を特に丁寧に解説</a:t>
            </a:r>
            <a:endParaRPr kumimoji="1" lang="ja-JP" altLang="en-US" sz="1400"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51322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954A15E-6B14-CDCF-45E5-D278783723FA}"/>
              </a:ext>
            </a:extLst>
          </p:cNvPr>
          <p:cNvSpPr/>
          <p:nvPr/>
        </p:nvSpPr>
        <p:spPr>
          <a:xfrm>
            <a:off x="4641289" y="928047"/>
            <a:ext cx="4275912" cy="554099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CD88FE-EAAB-916D-653D-823E75F5CCC6}"/>
              </a:ext>
            </a:extLst>
          </p:cNvPr>
          <p:cNvSpPr>
            <a:spLocks noGrp="1"/>
          </p:cNvSpPr>
          <p:nvPr>
            <p:ph type="title"/>
          </p:nvPr>
        </p:nvSpPr>
        <p:spPr/>
        <p:txBody>
          <a:bodyPr/>
          <a:lstStyle/>
          <a:p>
            <a:r>
              <a:rPr lang="en-US" altLang="ja-JP" dirty="0"/>
              <a:t>DX</a:t>
            </a:r>
            <a:r>
              <a:rPr lang="ja-JP" altLang="en-US" dirty="0"/>
              <a:t>（</a:t>
            </a:r>
            <a:r>
              <a:rPr lang="en-US" altLang="ja-JP" dirty="0"/>
              <a:t>Digital Transformation</a:t>
            </a:r>
            <a:r>
              <a:rPr lang="ja-JP" altLang="en-US" dirty="0"/>
              <a:t>）ってなに？</a:t>
            </a:r>
          </a:p>
        </p:txBody>
      </p:sp>
      <p:pic>
        <p:nvPicPr>
          <p:cNvPr id="6" name="図 5" descr="テーブル が含まれている画像&#10;&#10;AI 生成コンテンツは誤りを含む可能性があります。">
            <a:extLst>
              <a:ext uri="{FF2B5EF4-FFF2-40B4-BE49-F238E27FC236}">
                <a16:creationId xmlns:a16="http://schemas.microsoft.com/office/drawing/2014/main" id="{9CB2FF48-EA3E-15BF-C453-B97E79AFE642}"/>
              </a:ext>
            </a:extLst>
          </p:cNvPr>
          <p:cNvPicPr>
            <a:picLocks noChangeAspect="1"/>
          </p:cNvPicPr>
          <p:nvPr/>
        </p:nvPicPr>
        <p:blipFill>
          <a:blip r:embed="rId2" cstate="print">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a:xfrm>
            <a:off x="3042121" y="1345795"/>
            <a:ext cx="1391106" cy="1575222"/>
          </a:xfrm>
          <a:prstGeom prst="rect">
            <a:avLst/>
          </a:prstGeom>
        </p:spPr>
      </p:pic>
      <p:pic>
        <p:nvPicPr>
          <p:cNvPr id="8" name="図 7" descr="冷蔵庫 が含まれている画像&#10;&#10;AI 生成コンテンツは誤りを含む可能性があります。">
            <a:extLst>
              <a:ext uri="{FF2B5EF4-FFF2-40B4-BE49-F238E27FC236}">
                <a16:creationId xmlns:a16="http://schemas.microsoft.com/office/drawing/2014/main" id="{3BE1C7A2-28C9-6E26-C3E6-C4CA9B8E67CF}"/>
              </a:ext>
            </a:extLst>
          </p:cNvPr>
          <p:cNvPicPr>
            <a:picLocks noChangeAspect="1"/>
          </p:cNvPicPr>
          <p:nvPr/>
        </p:nvPicPr>
        <p:blipFill>
          <a:blip r:embed="rId3" cstate="print">
            <a:clrChange>
              <a:clrFrom>
                <a:srgbClr val="F7F9F8"/>
              </a:clrFrom>
              <a:clrTo>
                <a:srgbClr val="F7F9F8">
                  <a:alpha val="0"/>
                </a:srgbClr>
              </a:clrTo>
            </a:clrChange>
            <a:extLst>
              <a:ext uri="{28A0092B-C50C-407E-A947-70E740481C1C}">
                <a14:useLocalDpi xmlns:a14="http://schemas.microsoft.com/office/drawing/2010/main"/>
              </a:ext>
            </a:extLst>
          </a:blip>
          <a:srcRect/>
          <a:stretch>
            <a:fillRect/>
          </a:stretch>
        </p:blipFill>
        <p:spPr>
          <a:xfrm>
            <a:off x="4784335" y="1358495"/>
            <a:ext cx="1655295" cy="1549823"/>
          </a:xfrm>
          <a:prstGeom prst="ellipse">
            <a:avLst/>
          </a:prstGeom>
        </p:spPr>
      </p:pic>
      <p:sp>
        <p:nvSpPr>
          <p:cNvPr id="12" name="テキスト ボックス 11">
            <a:extLst>
              <a:ext uri="{FF2B5EF4-FFF2-40B4-BE49-F238E27FC236}">
                <a16:creationId xmlns:a16="http://schemas.microsoft.com/office/drawing/2014/main" id="{AE1A0E80-12E6-8EA1-B94F-75C5D1251393}"/>
              </a:ext>
            </a:extLst>
          </p:cNvPr>
          <p:cNvSpPr txBox="1"/>
          <p:nvPr/>
        </p:nvSpPr>
        <p:spPr>
          <a:xfrm>
            <a:off x="1400411" y="1413761"/>
            <a:ext cx="1261885" cy="830997"/>
          </a:xfrm>
          <a:prstGeom prst="rect">
            <a:avLst/>
          </a:prstGeom>
          <a:noFill/>
        </p:spPr>
        <p:txBody>
          <a:bodyPr wrap="none" rtlCol="0">
            <a:spAutoFit/>
          </a:bodyPr>
          <a:lstStyle/>
          <a:p>
            <a:pPr algn="ctr"/>
            <a:r>
              <a:rPr kumimoji="1" lang="ja-JP" altLang="en-US" sz="3600" b="1">
                <a:solidFill>
                  <a:schemeClr val="accent3">
                    <a:lumMod val="75000"/>
                  </a:schemeClr>
                </a:solidFill>
                <a:latin typeface="Meiryo" panose="020B0604030504040204" pitchFamily="34" charset="-128"/>
                <a:ea typeface="Meiryo" panose="020B0604030504040204" pitchFamily="34" charset="-128"/>
              </a:rPr>
              <a:t>改</a:t>
            </a:r>
            <a:r>
              <a:rPr kumimoji="1" lang="en-US" altLang="ja-JP" sz="3600" b="1" dirty="0">
                <a:solidFill>
                  <a:schemeClr val="accent3">
                    <a:lumMod val="75000"/>
                  </a:schemeClr>
                </a:solidFill>
                <a:latin typeface="Meiryo" panose="020B0604030504040204" pitchFamily="34" charset="-128"/>
                <a:ea typeface="Meiryo" panose="020B0604030504040204" pitchFamily="34" charset="-128"/>
              </a:rPr>
              <a:t> </a:t>
            </a:r>
            <a:r>
              <a:rPr kumimoji="1" lang="ja-JP" altLang="en-US" sz="3600" b="1">
                <a:solidFill>
                  <a:schemeClr val="accent3">
                    <a:lumMod val="75000"/>
                  </a:schemeClr>
                </a:solidFill>
                <a:latin typeface="Meiryo" panose="020B0604030504040204" pitchFamily="34" charset="-128"/>
                <a:ea typeface="Meiryo" panose="020B0604030504040204" pitchFamily="34" charset="-128"/>
              </a:rPr>
              <a:t>善</a:t>
            </a:r>
            <a:endParaRPr kumimoji="1" lang="en-US" altLang="ja-JP" sz="36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Improvement</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76D3D184-FEE2-A559-AE6C-5E1731812A1E}"/>
              </a:ext>
            </a:extLst>
          </p:cNvPr>
          <p:cNvSpPr txBox="1"/>
          <p:nvPr/>
        </p:nvSpPr>
        <p:spPr>
          <a:xfrm>
            <a:off x="6392843" y="1415597"/>
            <a:ext cx="1316899" cy="830997"/>
          </a:xfrm>
          <a:prstGeom prst="rect">
            <a:avLst/>
          </a:prstGeom>
          <a:noFill/>
        </p:spPr>
        <p:txBody>
          <a:bodyPr wrap="none" rtlCol="0">
            <a:spAutoFit/>
          </a:bodyPr>
          <a:lstStyle/>
          <a:p>
            <a:pPr algn="ctr"/>
            <a:r>
              <a:rPr kumimoji="1" lang="ja-JP" altLang="en-US" sz="3600" b="1">
                <a:solidFill>
                  <a:srgbClr val="0070C0"/>
                </a:solidFill>
                <a:latin typeface="Meiryo" panose="020B0604030504040204" pitchFamily="34" charset="-128"/>
                <a:ea typeface="Meiryo" panose="020B0604030504040204" pitchFamily="34" charset="-128"/>
              </a:rPr>
              <a:t>変</a:t>
            </a:r>
            <a:r>
              <a:rPr kumimoji="1" lang="en-US" altLang="ja-JP" sz="3600" b="1" dirty="0">
                <a:solidFill>
                  <a:srgbClr val="0070C0"/>
                </a:solidFill>
                <a:latin typeface="Meiryo" panose="020B0604030504040204" pitchFamily="34" charset="-128"/>
                <a:ea typeface="Meiryo" panose="020B0604030504040204" pitchFamily="34" charset="-128"/>
              </a:rPr>
              <a:t> </a:t>
            </a:r>
            <a:r>
              <a:rPr kumimoji="1" lang="ja-JP" altLang="en-US" sz="3600" b="1">
                <a:solidFill>
                  <a:srgbClr val="0070C0"/>
                </a:solidFill>
                <a:latin typeface="Meiryo" panose="020B0604030504040204" pitchFamily="34" charset="-128"/>
                <a:ea typeface="Meiryo" panose="020B0604030504040204" pitchFamily="34" charset="-128"/>
              </a:rPr>
              <a:t>革</a:t>
            </a:r>
            <a:endParaRPr kumimoji="1" lang="en-US" altLang="ja-JP" sz="3600" b="1" dirty="0">
              <a:solidFill>
                <a:srgbClr val="0070C0"/>
              </a:solidFill>
              <a:latin typeface="Meiryo" panose="020B0604030504040204" pitchFamily="34" charset="-128"/>
              <a:ea typeface="Meiryo" panose="020B0604030504040204" pitchFamily="34" charset="-128"/>
            </a:endParaRPr>
          </a:p>
          <a:p>
            <a:pPr algn="ctr"/>
            <a:r>
              <a:rPr kumimoji="1" lang="en-US" altLang="ja-JP" sz="1200" dirty="0">
                <a:solidFill>
                  <a:srgbClr val="0070C0"/>
                </a:solidFill>
                <a:latin typeface="Meiryo" panose="020B0604030504040204" pitchFamily="34" charset="-128"/>
                <a:ea typeface="Meiryo" panose="020B0604030504040204" pitchFamily="34" charset="-128"/>
              </a:rPr>
              <a:t>Transformation</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710308E1-7CC8-3CCC-D077-044A2B89789D}"/>
              </a:ext>
            </a:extLst>
          </p:cNvPr>
          <p:cNvSpPr txBox="1"/>
          <p:nvPr/>
        </p:nvSpPr>
        <p:spPr>
          <a:xfrm>
            <a:off x="531447" y="2320084"/>
            <a:ext cx="2159566"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今の</a:t>
            </a:r>
            <a:r>
              <a:rPr kumimoji="1" lang="ja-JP" altLang="en-US" sz="1400" b="1">
                <a:latin typeface="Meiryo" panose="020B0604030504040204" pitchFamily="34" charset="-128"/>
                <a:ea typeface="Meiryo" panose="020B0604030504040204" pitchFamily="34" charset="-128"/>
              </a:rPr>
              <a:t>不満</a:t>
            </a:r>
            <a:r>
              <a:rPr kumimoji="1" lang="ja-JP" altLang="en-US" sz="1400">
                <a:latin typeface="Meiryo" panose="020B0604030504040204" pitchFamily="34" charset="-128"/>
                <a:ea typeface="Meiryo" panose="020B0604030504040204" pitchFamily="34" charset="-128"/>
              </a:rPr>
              <a:t>や</a:t>
            </a:r>
            <a:r>
              <a:rPr kumimoji="1" lang="ja-JP" altLang="en-US" sz="1400" b="1">
                <a:latin typeface="Meiryo" panose="020B0604030504040204" pitchFamily="34" charset="-128"/>
                <a:ea typeface="Meiryo" panose="020B0604030504040204" pitchFamily="34" charset="-128"/>
              </a:rPr>
              <a:t>問題</a:t>
            </a:r>
            <a:r>
              <a:rPr kumimoji="1" lang="ja-JP" altLang="en-US" sz="1400">
                <a:latin typeface="Meiryo" panose="020B0604030504040204" pitchFamily="34" charset="-128"/>
                <a:ea typeface="Meiryo" panose="020B0604030504040204" pitchFamily="34" charset="-128"/>
              </a:rPr>
              <a:t>を解決し</a:t>
            </a:r>
            <a:endParaRPr kumimoji="1"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よりよい状態にすること</a:t>
            </a:r>
            <a:endParaRPr kumimoji="1" lang="ja-JP" altLang="en-US" sz="14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1B94572-6F2F-1FD7-BF12-DAEEABE0B610}"/>
              </a:ext>
            </a:extLst>
          </p:cNvPr>
          <p:cNvSpPr txBox="1"/>
          <p:nvPr/>
        </p:nvSpPr>
        <p:spPr>
          <a:xfrm>
            <a:off x="5914378" y="2320084"/>
            <a:ext cx="2698175" cy="523220"/>
          </a:xfrm>
          <a:prstGeom prst="rect">
            <a:avLst/>
          </a:prstGeom>
          <a:noFill/>
        </p:spPr>
        <p:txBody>
          <a:bodyPr wrap="none" rtlCol="0">
            <a:spAutoFit/>
          </a:bodyPr>
          <a:lstStyle/>
          <a:p>
            <a:pPr algn="r"/>
            <a:r>
              <a:rPr kumimoji="1" lang="ja-JP" altLang="en-US" sz="1400">
                <a:latin typeface="Meiryo" panose="020B0604030504040204" pitchFamily="34" charset="-128"/>
                <a:ea typeface="Meiryo" panose="020B0604030504040204" pitchFamily="34" charset="-128"/>
              </a:rPr>
              <a:t>未来の</a:t>
            </a:r>
            <a:r>
              <a:rPr kumimoji="1" lang="en-US" altLang="ja-JP" sz="1400" dirty="0">
                <a:latin typeface="Meiryo" panose="020B0604030504040204" pitchFamily="34" charset="-128"/>
                <a:ea typeface="Meiryo" panose="020B0604030504040204" pitchFamily="34" charset="-128"/>
              </a:rPr>
              <a:t>”</a:t>
            </a:r>
            <a:r>
              <a:rPr kumimoji="1" lang="ja-JP" altLang="en-US" sz="1400" b="1">
                <a:latin typeface="Meiryo" panose="020B0604030504040204" pitchFamily="34" charset="-128"/>
                <a:ea typeface="Meiryo" panose="020B0604030504040204" pitchFamily="34" charset="-128"/>
              </a:rPr>
              <a:t>あるべき姿</a:t>
            </a:r>
            <a:r>
              <a:rPr kumimoji="1" lang="en-US" altLang="ja-JP" sz="1400" dirty="0">
                <a:latin typeface="Meiryo" panose="020B0604030504040204" pitchFamily="34" charset="-128"/>
                <a:ea typeface="Meiryo" panose="020B0604030504040204" pitchFamily="34" charset="-128"/>
              </a:rPr>
              <a:t>“</a:t>
            </a:r>
            <a:r>
              <a:rPr kumimoji="1" lang="ja-JP" altLang="en-US" sz="1400">
                <a:latin typeface="Meiryo" panose="020B0604030504040204" pitchFamily="34" charset="-128"/>
                <a:ea typeface="Meiryo" panose="020B0604030504040204" pitchFamily="34" charset="-128"/>
              </a:rPr>
              <a:t>を実現する</a:t>
            </a:r>
            <a:endParaRPr kumimoji="1" lang="en-US" altLang="ja-JP" sz="1400" dirty="0">
              <a:latin typeface="Meiryo" panose="020B0604030504040204" pitchFamily="34" charset="-128"/>
              <a:ea typeface="Meiryo" panose="020B0604030504040204" pitchFamily="34" charset="-128"/>
            </a:endParaRPr>
          </a:p>
          <a:p>
            <a:pPr algn="r"/>
            <a:r>
              <a:rPr kumimoji="1" lang="ja-JP" altLang="en-US" sz="1400">
                <a:latin typeface="Meiryo" panose="020B0604030504040204" pitchFamily="34" charset="-128"/>
                <a:ea typeface="Meiryo" panose="020B0604030504040204" pitchFamily="34" charset="-128"/>
              </a:rPr>
              <a:t>ために、新しく作り変えること</a:t>
            </a:r>
          </a:p>
        </p:txBody>
      </p:sp>
      <p:sp>
        <p:nvSpPr>
          <p:cNvPr id="16" name="テキスト ボックス 15">
            <a:extLst>
              <a:ext uri="{FF2B5EF4-FFF2-40B4-BE49-F238E27FC236}">
                <a16:creationId xmlns:a16="http://schemas.microsoft.com/office/drawing/2014/main" id="{DAD2FB40-C30B-5B2A-0C14-1FA7B9CEB6CF}"/>
              </a:ext>
            </a:extLst>
          </p:cNvPr>
          <p:cNvSpPr txBox="1"/>
          <p:nvPr/>
        </p:nvSpPr>
        <p:spPr>
          <a:xfrm>
            <a:off x="531447" y="2875859"/>
            <a:ext cx="2877711" cy="307777"/>
          </a:xfrm>
          <a:prstGeom prst="rect">
            <a:avLst/>
          </a:prstGeom>
          <a:noFill/>
        </p:spPr>
        <p:txBody>
          <a:bodyPr wrap="none" rtlCol="0">
            <a:spAutoFit/>
          </a:bodyPr>
          <a:lstStyle/>
          <a:p>
            <a:pPr algn="ctr"/>
            <a:r>
              <a:rPr kumimoji="1" lang="ja-JP" altLang="en-US" sz="1400" b="1">
                <a:solidFill>
                  <a:schemeClr val="accent6">
                    <a:lumMod val="75000"/>
                  </a:schemeClr>
                </a:solidFill>
                <a:latin typeface="Meiryo" panose="020B0604030504040204" pitchFamily="34" charset="-128"/>
                <a:ea typeface="Meiryo" panose="020B0604030504040204" pitchFamily="34" charset="-128"/>
              </a:rPr>
              <a:t>今のやり方を根本的には</a:t>
            </a: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変えない</a:t>
            </a:r>
          </a:p>
        </p:txBody>
      </p:sp>
      <p:sp>
        <p:nvSpPr>
          <p:cNvPr id="17" name="テキスト ボックス 16">
            <a:extLst>
              <a:ext uri="{FF2B5EF4-FFF2-40B4-BE49-F238E27FC236}">
                <a16:creationId xmlns:a16="http://schemas.microsoft.com/office/drawing/2014/main" id="{9BD6417F-C015-5D7D-D6B1-570D71BB3A46}"/>
              </a:ext>
            </a:extLst>
          </p:cNvPr>
          <p:cNvSpPr txBox="1"/>
          <p:nvPr/>
        </p:nvSpPr>
        <p:spPr>
          <a:xfrm>
            <a:off x="5375768" y="2868981"/>
            <a:ext cx="3236785" cy="307777"/>
          </a:xfrm>
          <a:prstGeom prst="rect">
            <a:avLst/>
          </a:prstGeom>
          <a:noFill/>
        </p:spPr>
        <p:txBody>
          <a:bodyPr wrap="none" rtlCol="0">
            <a:spAutoFit/>
          </a:bodyPr>
          <a:lstStyle/>
          <a:p>
            <a:pPr algn="r"/>
            <a:r>
              <a:rPr kumimoji="1" lang="ja-JP" altLang="en-US" sz="1400" b="1">
                <a:solidFill>
                  <a:schemeClr val="accent6">
                    <a:lumMod val="75000"/>
                  </a:schemeClr>
                </a:solidFill>
                <a:latin typeface="Meiryo" panose="020B0604030504040204" pitchFamily="34" charset="-128"/>
                <a:ea typeface="Meiryo" panose="020B0604030504040204" pitchFamily="34" charset="-128"/>
              </a:rPr>
              <a:t>まったく新しいやり方に</a:t>
            </a: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変えてしまう</a:t>
            </a:r>
          </a:p>
        </p:txBody>
      </p:sp>
      <p:sp>
        <p:nvSpPr>
          <p:cNvPr id="18" name="テキスト ボックス 17">
            <a:extLst>
              <a:ext uri="{FF2B5EF4-FFF2-40B4-BE49-F238E27FC236}">
                <a16:creationId xmlns:a16="http://schemas.microsoft.com/office/drawing/2014/main" id="{417B2ABE-FEED-05C8-ADB1-9D4AF037158F}"/>
              </a:ext>
            </a:extLst>
          </p:cNvPr>
          <p:cNvSpPr txBox="1"/>
          <p:nvPr/>
        </p:nvSpPr>
        <p:spPr>
          <a:xfrm>
            <a:off x="531447" y="1436190"/>
            <a:ext cx="902811"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現状起点</a:t>
            </a:r>
            <a:endParaRPr kumimoji="1"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短期最適</a:t>
            </a:r>
            <a:endParaRPr kumimoji="1" lang="ja-JP" altLang="en-US" sz="14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CFA40F48-04DD-3FB1-4157-3503CC407E5B}"/>
              </a:ext>
            </a:extLst>
          </p:cNvPr>
          <p:cNvSpPr txBox="1"/>
          <p:nvPr/>
        </p:nvSpPr>
        <p:spPr>
          <a:xfrm>
            <a:off x="7709741" y="1428309"/>
            <a:ext cx="902811"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未来起点</a:t>
            </a:r>
            <a:endParaRPr kumimoji="1"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長期最適</a:t>
            </a:r>
            <a:endParaRPr kumimoji="1" lang="ja-JP" altLang="en-US" sz="1400">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DE314982-05D3-F2ED-9B7C-B2A042C621C3}"/>
              </a:ext>
            </a:extLst>
          </p:cNvPr>
          <p:cNvSpPr txBox="1"/>
          <p:nvPr/>
        </p:nvSpPr>
        <p:spPr>
          <a:xfrm>
            <a:off x="531447" y="3226407"/>
            <a:ext cx="3057247" cy="523220"/>
          </a:xfrm>
          <a:prstGeom prst="rect">
            <a:avLst/>
          </a:prstGeom>
          <a:noFill/>
        </p:spPr>
        <p:txBody>
          <a:bodyPr wrap="none" rtlCol="0">
            <a:spAutoFit/>
          </a:bodyPr>
          <a:lstStyle/>
          <a:p>
            <a:r>
              <a:rPr kumimoji="1" lang="ja-JP" altLang="en-US" sz="1400" b="1">
                <a:latin typeface="Meiryo" panose="020B0604030504040204" pitchFamily="34" charset="-128"/>
                <a:ea typeface="Meiryo" panose="020B0604030504040204" pitchFamily="34" charset="-128"/>
              </a:rPr>
              <a:t>いままでのやり方が通用する世界</a:t>
            </a:r>
            <a:r>
              <a:rPr kumimoji="1" lang="ja-JP" altLang="en-US" sz="1400">
                <a:latin typeface="Meiryo" panose="020B0604030504040204" pitchFamily="34" charset="-128"/>
                <a:ea typeface="Meiryo" panose="020B0604030504040204" pitchFamily="34" charset="-128"/>
              </a:rPr>
              <a:t>で</a:t>
            </a:r>
            <a:endParaRPr kumimoji="1" lang="en-US" altLang="ja-JP" sz="1400" dirty="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生き延び、成長するための取り組み</a:t>
            </a:r>
          </a:p>
        </p:txBody>
      </p:sp>
      <p:sp>
        <p:nvSpPr>
          <p:cNvPr id="21" name="テキスト ボックス 20">
            <a:extLst>
              <a:ext uri="{FF2B5EF4-FFF2-40B4-BE49-F238E27FC236}">
                <a16:creationId xmlns:a16="http://schemas.microsoft.com/office/drawing/2014/main" id="{A4632A27-F90F-4AA2-AA39-CE437A44BD75}"/>
              </a:ext>
            </a:extLst>
          </p:cNvPr>
          <p:cNvSpPr txBox="1"/>
          <p:nvPr/>
        </p:nvSpPr>
        <p:spPr>
          <a:xfrm>
            <a:off x="5555305" y="3223790"/>
            <a:ext cx="3057247" cy="523220"/>
          </a:xfrm>
          <a:prstGeom prst="rect">
            <a:avLst/>
          </a:prstGeom>
          <a:noFill/>
        </p:spPr>
        <p:txBody>
          <a:bodyPr wrap="none" rtlCol="0">
            <a:spAutoFit/>
          </a:bodyPr>
          <a:lstStyle/>
          <a:p>
            <a:pPr algn="r"/>
            <a:r>
              <a:rPr kumimoji="1" lang="ja-JP" altLang="en-US" sz="1400" b="1">
                <a:latin typeface="Meiryo" panose="020B0604030504040204" pitchFamily="34" charset="-128"/>
                <a:ea typeface="Meiryo" panose="020B0604030504040204" pitchFamily="34" charset="-128"/>
              </a:rPr>
              <a:t>これまでと違う新しい常識の世界</a:t>
            </a:r>
            <a:r>
              <a:rPr kumimoji="1" lang="ja-JP" altLang="en-US" sz="1400">
                <a:latin typeface="Meiryo" panose="020B0604030504040204" pitchFamily="34" charset="-128"/>
                <a:ea typeface="Meiryo" panose="020B0604030504040204" pitchFamily="34" charset="-128"/>
              </a:rPr>
              <a:t>で</a:t>
            </a:r>
            <a:endParaRPr kumimoji="1" lang="en-US" altLang="ja-JP" sz="1400" dirty="0">
              <a:latin typeface="Meiryo" panose="020B0604030504040204" pitchFamily="34" charset="-128"/>
              <a:ea typeface="Meiryo" panose="020B0604030504040204" pitchFamily="34" charset="-128"/>
            </a:endParaRPr>
          </a:p>
          <a:p>
            <a:pPr algn="r"/>
            <a:r>
              <a:rPr lang="ja-JP" altLang="en-US" sz="1400">
                <a:latin typeface="Meiryo" panose="020B0604030504040204" pitchFamily="34" charset="-128"/>
                <a:ea typeface="Meiryo" panose="020B0604030504040204" pitchFamily="34" charset="-128"/>
              </a:rPr>
              <a:t>生き残り、成長するための取り組み</a:t>
            </a:r>
            <a:endParaRPr kumimoji="1" lang="en-US" altLang="ja-JP" sz="1400" dirty="0">
              <a:latin typeface="Meiryo" panose="020B0604030504040204" pitchFamily="34" charset="-128"/>
              <a:ea typeface="Meiryo" panose="020B0604030504040204" pitchFamily="34" charset="-128"/>
            </a:endParaRPr>
          </a:p>
        </p:txBody>
      </p:sp>
      <p:grpSp>
        <p:nvGrpSpPr>
          <p:cNvPr id="29" name="グループ化 28">
            <a:extLst>
              <a:ext uri="{FF2B5EF4-FFF2-40B4-BE49-F238E27FC236}">
                <a16:creationId xmlns:a16="http://schemas.microsoft.com/office/drawing/2014/main" id="{A7F3B2C2-3364-E9D4-FD8D-699ACFD77A79}"/>
              </a:ext>
            </a:extLst>
          </p:cNvPr>
          <p:cNvGrpSpPr/>
          <p:nvPr/>
        </p:nvGrpSpPr>
        <p:grpSpPr>
          <a:xfrm>
            <a:off x="4745820" y="4810660"/>
            <a:ext cx="4019038" cy="1369607"/>
            <a:chOff x="4745820" y="4593380"/>
            <a:chExt cx="4019038" cy="1369607"/>
          </a:xfrm>
        </p:grpSpPr>
        <p:pic>
          <p:nvPicPr>
            <p:cNvPr id="10" name="図 9" descr="文字と絵が描かれた絵&#10;&#10;AI 生成コンテンツは誤りを含む可能性があります。">
              <a:extLst>
                <a:ext uri="{FF2B5EF4-FFF2-40B4-BE49-F238E27FC236}">
                  <a16:creationId xmlns:a16="http://schemas.microsoft.com/office/drawing/2014/main" id="{E620D538-5E90-629C-F149-FAFB5CB4103A}"/>
                </a:ext>
              </a:extLst>
            </p:cNvPr>
            <p:cNvPicPr>
              <a:picLocks noChangeAspect="1"/>
            </p:cNvPicPr>
            <p:nvPr/>
          </p:nvPicPr>
          <p:blipFill>
            <a:blip r:embed="rId4" cstate="print">
              <a:clrChange>
                <a:clrFrom>
                  <a:srgbClr val="FEFEFF"/>
                </a:clrFrom>
                <a:clrTo>
                  <a:srgbClr val="FEFEFF">
                    <a:alpha val="0"/>
                  </a:srgbClr>
                </a:clrTo>
              </a:clrChange>
              <a:extLst>
                <a:ext uri="{28A0092B-C50C-407E-A947-70E740481C1C}">
                  <a14:useLocalDpi xmlns:a14="http://schemas.microsoft.com/office/drawing/2010/main"/>
                </a:ext>
              </a:extLst>
            </a:blip>
            <a:srcRect/>
            <a:stretch>
              <a:fillRect/>
            </a:stretch>
          </p:blipFill>
          <p:spPr>
            <a:xfrm>
              <a:off x="7476231" y="4660733"/>
              <a:ext cx="1288627" cy="1227651"/>
            </a:xfrm>
            <a:prstGeom prst="rect">
              <a:avLst/>
            </a:prstGeom>
          </p:spPr>
        </p:pic>
        <p:sp>
          <p:nvSpPr>
            <p:cNvPr id="22" name="テキスト ボックス 21">
              <a:extLst>
                <a:ext uri="{FF2B5EF4-FFF2-40B4-BE49-F238E27FC236}">
                  <a16:creationId xmlns:a16="http://schemas.microsoft.com/office/drawing/2014/main" id="{4716FAD3-5DF7-6F3C-453F-480FBDCC6A67}"/>
                </a:ext>
              </a:extLst>
            </p:cNvPr>
            <p:cNvSpPr txBox="1"/>
            <p:nvPr/>
          </p:nvSpPr>
          <p:spPr>
            <a:xfrm>
              <a:off x="4745820" y="4593380"/>
              <a:ext cx="2761718" cy="646331"/>
            </a:xfrm>
            <a:prstGeom prst="rect">
              <a:avLst/>
            </a:prstGeom>
            <a:noFill/>
          </p:spPr>
          <p:txBody>
            <a:bodyPr wrap="none" rtlCol="0">
              <a:spAutoFit/>
            </a:bodyPr>
            <a:lstStyle/>
            <a:p>
              <a:pPr algn="r"/>
              <a:r>
                <a:rPr kumimoji="1" lang="en-US" altLang="ja-JP" sz="3600" b="1" dirty="0">
                  <a:solidFill>
                    <a:srgbClr val="0070C0"/>
                  </a:solidFill>
                  <a:latin typeface="Meiryo" panose="020B0604030504040204" pitchFamily="34" charset="-128"/>
                  <a:ea typeface="Meiryo" panose="020B0604030504040204" pitchFamily="34" charset="-128"/>
                </a:rPr>
                <a:t>DX</a:t>
              </a:r>
              <a:r>
                <a:rPr kumimoji="1" lang="en-US" altLang="ja-JP" sz="1400" b="1" dirty="0">
                  <a:solidFill>
                    <a:srgbClr val="0070C0"/>
                  </a:solidFill>
                  <a:latin typeface="Meiryo" panose="020B0604030504040204" pitchFamily="34" charset="-128"/>
                  <a:ea typeface="Meiryo" panose="020B0604030504040204" pitchFamily="34" charset="-128"/>
                </a:rPr>
                <a:t> </a:t>
              </a:r>
              <a:r>
                <a:rPr kumimoji="1" lang="en-US" altLang="ja-JP" sz="1200" b="1" dirty="0">
                  <a:solidFill>
                    <a:srgbClr val="0070C0"/>
                  </a:solidFill>
                  <a:latin typeface="Meiryo" panose="020B0604030504040204" pitchFamily="34" charset="-128"/>
                  <a:ea typeface="Meiryo" panose="020B0604030504040204" pitchFamily="34" charset="-128"/>
                </a:rPr>
                <a:t>Digital Transformation</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1A3B7756-924E-8E93-683F-EFD841BCB3E2}"/>
                </a:ext>
              </a:extLst>
            </p:cNvPr>
            <p:cNvSpPr txBox="1"/>
            <p:nvPr/>
          </p:nvSpPr>
          <p:spPr>
            <a:xfrm>
              <a:off x="5550139" y="4685713"/>
              <a:ext cx="1957399" cy="215444"/>
            </a:xfrm>
            <a:prstGeom prst="rect">
              <a:avLst/>
            </a:prstGeom>
            <a:noFill/>
          </p:spPr>
          <p:txBody>
            <a:bodyPr wrap="square" rtlCol="0">
              <a:spAutoFit/>
            </a:bodyPr>
            <a:lstStyle/>
            <a:p>
              <a:pPr algn="dist"/>
              <a:r>
                <a:rPr kumimoji="1" lang="ja-JP" altLang="en-US" sz="800" b="1">
                  <a:solidFill>
                    <a:srgbClr val="0070C0"/>
                  </a:solidFill>
                  <a:latin typeface="Meiryo" panose="020B0604030504040204" pitchFamily="34" charset="-128"/>
                  <a:ea typeface="Meiryo" panose="020B0604030504040204" pitchFamily="34" charset="-128"/>
                </a:rPr>
                <a:t>デジタル・トランスフォーメイション</a:t>
              </a:r>
            </a:p>
          </p:txBody>
        </p:sp>
        <p:sp>
          <p:nvSpPr>
            <p:cNvPr id="24" name="テキスト ボックス 23">
              <a:extLst>
                <a:ext uri="{FF2B5EF4-FFF2-40B4-BE49-F238E27FC236}">
                  <a16:creationId xmlns:a16="http://schemas.microsoft.com/office/drawing/2014/main" id="{10B608B4-2BBB-7BDF-A7F8-EB420C04D677}"/>
                </a:ext>
              </a:extLst>
            </p:cNvPr>
            <p:cNvSpPr txBox="1"/>
            <p:nvPr/>
          </p:nvSpPr>
          <p:spPr>
            <a:xfrm>
              <a:off x="4786807" y="5224323"/>
              <a:ext cx="2518638" cy="738664"/>
            </a:xfrm>
            <a:prstGeom prst="rect">
              <a:avLst/>
            </a:prstGeom>
            <a:noFill/>
          </p:spPr>
          <p:txBody>
            <a:bodyPr wrap="none" rtlCol="0">
              <a:spAutoFit/>
            </a:bodyPr>
            <a:lstStyle/>
            <a:p>
              <a:r>
                <a:rPr kumimoji="1" lang="ja-JP" altLang="en-US" sz="1400" b="1">
                  <a:latin typeface="Meiryo" panose="020B0604030504040204" pitchFamily="34" charset="-128"/>
                  <a:ea typeface="Meiryo" panose="020B0604030504040204" pitchFamily="34" charset="-128"/>
                </a:rPr>
                <a:t>デジタル前提</a:t>
              </a:r>
              <a:r>
                <a:rPr kumimoji="1" lang="ja-JP" altLang="en-US" sz="1400">
                  <a:latin typeface="Meiryo" panose="020B0604030504040204" pitchFamily="34" charset="-128"/>
                  <a:ea typeface="Meiryo" panose="020B0604030504040204" pitchFamily="34" charset="-128"/>
                </a:rPr>
                <a:t>の世の中で</a:t>
              </a:r>
              <a:endParaRPr kumimoji="1" lang="en-US" altLang="ja-JP" sz="1400"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生き残り、成長できる企業に</a:t>
              </a:r>
              <a:endParaRPr lang="en-US" altLang="ja-JP" sz="1400" dirty="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新しく作り変えること</a:t>
              </a:r>
            </a:p>
          </p:txBody>
        </p:sp>
      </p:grpSp>
      <p:grpSp>
        <p:nvGrpSpPr>
          <p:cNvPr id="34" name="グループ化 33">
            <a:extLst>
              <a:ext uri="{FF2B5EF4-FFF2-40B4-BE49-F238E27FC236}">
                <a16:creationId xmlns:a16="http://schemas.microsoft.com/office/drawing/2014/main" id="{406D45B1-0652-333D-3A22-52BE6F5E93D9}"/>
              </a:ext>
            </a:extLst>
          </p:cNvPr>
          <p:cNvGrpSpPr/>
          <p:nvPr/>
        </p:nvGrpSpPr>
        <p:grpSpPr>
          <a:xfrm>
            <a:off x="226798" y="4584910"/>
            <a:ext cx="4557537" cy="1734005"/>
            <a:chOff x="226798" y="4584910"/>
            <a:chExt cx="4557537" cy="1734005"/>
          </a:xfrm>
        </p:grpSpPr>
        <p:sp>
          <p:nvSpPr>
            <p:cNvPr id="9" name="ホームベース 8">
              <a:extLst>
                <a:ext uri="{FF2B5EF4-FFF2-40B4-BE49-F238E27FC236}">
                  <a16:creationId xmlns:a16="http://schemas.microsoft.com/office/drawing/2014/main" id="{6E1B573E-973C-BBAA-E4A4-027FA93728F3}"/>
                </a:ext>
              </a:extLst>
            </p:cNvPr>
            <p:cNvSpPr/>
            <p:nvPr/>
          </p:nvSpPr>
          <p:spPr>
            <a:xfrm>
              <a:off x="226798" y="4584910"/>
              <a:ext cx="4557537" cy="1734005"/>
            </a:xfrm>
            <a:prstGeom prst="homePlate">
              <a:avLst>
                <a:gd name="adj" fmla="val 25490"/>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0" name="グループ化 29">
              <a:extLst>
                <a:ext uri="{FF2B5EF4-FFF2-40B4-BE49-F238E27FC236}">
                  <a16:creationId xmlns:a16="http://schemas.microsoft.com/office/drawing/2014/main" id="{C515BC16-45BB-88EB-18C3-21AE924EF3AA}"/>
                </a:ext>
              </a:extLst>
            </p:cNvPr>
            <p:cNvGrpSpPr/>
            <p:nvPr/>
          </p:nvGrpSpPr>
          <p:grpSpPr>
            <a:xfrm>
              <a:off x="531447" y="4808317"/>
              <a:ext cx="3914955" cy="1371949"/>
              <a:chOff x="531447" y="4591037"/>
              <a:chExt cx="3914955" cy="1371949"/>
            </a:xfrm>
          </p:grpSpPr>
          <p:pic>
            <p:nvPicPr>
              <p:cNvPr id="4" name="図 3" descr="時計と文字の加工写真&#10;&#10;AI 生成コンテンツは誤りを含む可能性があります。">
                <a:extLst>
                  <a:ext uri="{FF2B5EF4-FFF2-40B4-BE49-F238E27FC236}">
                    <a16:creationId xmlns:a16="http://schemas.microsoft.com/office/drawing/2014/main" id="{2D4F9FB0-194D-81D8-71A1-AD4C57E41418}"/>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31447" y="4591037"/>
                <a:ext cx="1317413" cy="1297347"/>
              </a:xfrm>
              <a:prstGeom prst="ellipse">
                <a:avLst/>
              </a:prstGeom>
            </p:spPr>
          </p:pic>
          <p:sp>
            <p:nvSpPr>
              <p:cNvPr id="25" name="テキスト ボックス 24">
                <a:extLst>
                  <a:ext uri="{FF2B5EF4-FFF2-40B4-BE49-F238E27FC236}">
                    <a16:creationId xmlns:a16="http://schemas.microsoft.com/office/drawing/2014/main" id="{E018B188-3375-3342-16BC-E7DABB06F395}"/>
                  </a:ext>
                </a:extLst>
              </p:cNvPr>
              <p:cNvSpPr txBox="1"/>
              <p:nvPr/>
            </p:nvSpPr>
            <p:spPr>
              <a:xfrm>
                <a:off x="2122651" y="4593380"/>
                <a:ext cx="2260170" cy="646331"/>
              </a:xfrm>
              <a:prstGeom prst="rect">
                <a:avLst/>
              </a:prstGeom>
              <a:noFill/>
            </p:spPr>
            <p:txBody>
              <a:bodyPr wrap="none" rtlCol="0">
                <a:spAutoFit/>
              </a:bodyPr>
              <a:lstStyle/>
              <a:p>
                <a:pPr algn="r"/>
                <a:r>
                  <a:rPr kumimoji="1" lang="en-US" altLang="ja-JP" sz="3600" b="1" dirty="0">
                    <a:solidFill>
                      <a:srgbClr val="7030A0"/>
                    </a:solidFill>
                    <a:latin typeface="Meiryo" panose="020B0604030504040204" pitchFamily="34" charset="-128"/>
                    <a:ea typeface="Meiryo" panose="020B0604030504040204" pitchFamily="34" charset="-128"/>
                  </a:rPr>
                  <a:t>After DX</a:t>
                </a:r>
                <a:endParaRPr kumimoji="1" lang="en-US" altLang="ja-JP" sz="1200" dirty="0">
                  <a:solidFill>
                    <a:srgbClr val="7030A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8D5CED62-32DF-B4AF-2A32-B606C841759F}"/>
                  </a:ext>
                </a:extLst>
              </p:cNvPr>
              <p:cNvSpPr txBox="1"/>
              <p:nvPr/>
            </p:nvSpPr>
            <p:spPr>
              <a:xfrm>
                <a:off x="1927764" y="5224322"/>
                <a:ext cx="2518638" cy="738664"/>
              </a:xfrm>
              <a:prstGeom prst="rect">
                <a:avLst/>
              </a:prstGeom>
              <a:noFill/>
            </p:spPr>
            <p:txBody>
              <a:bodyPr wrap="none" rtlCol="0">
                <a:spAutoFit/>
              </a:bodyPr>
              <a:lstStyle/>
              <a:p>
                <a:pPr algn="r"/>
                <a:r>
                  <a:rPr lang="ja-JP" altLang="en-US" sz="1400" b="1">
                    <a:latin typeface="Meiryo" panose="020B0604030504040204" pitchFamily="34" charset="-128"/>
                    <a:ea typeface="Meiryo" panose="020B0604030504040204" pitchFamily="34" charset="-128"/>
                  </a:rPr>
                  <a:t>デジタル</a:t>
                </a:r>
                <a:r>
                  <a:rPr lang="en-US" altLang="ja-JP" sz="1400" b="1" dirty="0">
                    <a:latin typeface="Meiryo" panose="020B0604030504040204" pitchFamily="34" charset="-128"/>
                    <a:ea typeface="Meiryo" panose="020B0604030504040204" pitchFamily="34" charset="-128"/>
                  </a:rPr>
                  <a:t>×AI</a:t>
                </a:r>
                <a:r>
                  <a:rPr lang="ja-JP" altLang="en-US" sz="1400" b="1">
                    <a:latin typeface="Meiryo" panose="020B0604030504040204" pitchFamily="34" charset="-128"/>
                    <a:ea typeface="Meiryo" panose="020B0604030504040204" pitchFamily="34" charset="-128"/>
                  </a:rPr>
                  <a:t>前提</a:t>
                </a:r>
                <a:r>
                  <a:rPr lang="ja-JP" altLang="en-US" sz="1400">
                    <a:latin typeface="Meiryo" panose="020B0604030504040204" pitchFamily="34" charset="-128"/>
                    <a:ea typeface="Meiryo" panose="020B0604030504040204" pitchFamily="34" charset="-128"/>
                  </a:rPr>
                  <a:t>の世の中で</a:t>
                </a:r>
                <a:endParaRPr lang="en-US" altLang="ja-JP" sz="1400" dirty="0">
                  <a:latin typeface="Meiryo" panose="020B0604030504040204" pitchFamily="34" charset="-128"/>
                  <a:ea typeface="Meiryo" panose="020B0604030504040204" pitchFamily="34" charset="-128"/>
                </a:endParaRPr>
              </a:p>
              <a:p>
                <a:pPr algn="r"/>
                <a:r>
                  <a:rPr lang="ja-JP" altLang="en-US" sz="1400">
                    <a:latin typeface="Meiryo" panose="020B0604030504040204" pitchFamily="34" charset="-128"/>
                    <a:ea typeface="Meiryo" panose="020B0604030504040204" pitchFamily="34" charset="-128"/>
                  </a:rPr>
                  <a:t>生き残り、成長できる企業に</a:t>
                </a:r>
                <a:endParaRPr lang="en-US" altLang="ja-JP" sz="1400" dirty="0">
                  <a:latin typeface="Meiryo" panose="020B0604030504040204" pitchFamily="34" charset="-128"/>
                  <a:ea typeface="Meiryo" panose="020B0604030504040204" pitchFamily="34" charset="-128"/>
                </a:endParaRPr>
              </a:p>
              <a:p>
                <a:pPr algn="r"/>
                <a:r>
                  <a:rPr lang="ja-JP" altLang="en-US" sz="1400">
                    <a:latin typeface="Meiryo" panose="020B0604030504040204" pitchFamily="34" charset="-128"/>
                    <a:ea typeface="Meiryo" panose="020B0604030504040204" pitchFamily="34" charset="-128"/>
                  </a:rPr>
                  <a:t>新しく作り変えること</a:t>
                </a:r>
                <a:endParaRPr lang="en-US" altLang="ja-JP" sz="1400" dirty="0">
                  <a:latin typeface="Meiryo" panose="020B0604030504040204" pitchFamily="34" charset="-128"/>
                  <a:ea typeface="Meiryo" panose="020B0604030504040204" pitchFamily="34" charset="-128"/>
                </a:endParaRPr>
              </a:p>
            </p:txBody>
          </p:sp>
        </p:grpSp>
      </p:grpSp>
      <p:grpSp>
        <p:nvGrpSpPr>
          <p:cNvPr id="36" name="グループ化 35">
            <a:extLst>
              <a:ext uri="{FF2B5EF4-FFF2-40B4-BE49-F238E27FC236}">
                <a16:creationId xmlns:a16="http://schemas.microsoft.com/office/drawing/2014/main" id="{3E72E042-B73B-1D64-630D-7494F456C7FE}"/>
              </a:ext>
            </a:extLst>
          </p:cNvPr>
          <p:cNvGrpSpPr/>
          <p:nvPr/>
        </p:nvGrpSpPr>
        <p:grpSpPr>
          <a:xfrm>
            <a:off x="3559096" y="3168091"/>
            <a:ext cx="1225240" cy="368859"/>
            <a:chOff x="3559096" y="3168091"/>
            <a:chExt cx="1225240" cy="368859"/>
          </a:xfrm>
        </p:grpSpPr>
        <p:sp>
          <p:nvSpPr>
            <p:cNvPr id="5" name="角丸四角形吹き出し 4">
              <a:extLst>
                <a:ext uri="{FF2B5EF4-FFF2-40B4-BE49-F238E27FC236}">
                  <a16:creationId xmlns:a16="http://schemas.microsoft.com/office/drawing/2014/main" id="{2203053F-9D56-A232-A7D2-E22168829F9C}"/>
                </a:ext>
              </a:extLst>
            </p:cNvPr>
            <p:cNvSpPr/>
            <p:nvPr/>
          </p:nvSpPr>
          <p:spPr>
            <a:xfrm>
              <a:off x="3559096" y="3168091"/>
              <a:ext cx="1225240" cy="368859"/>
            </a:xfrm>
            <a:prstGeom prst="wedgeRoundRectCallout">
              <a:avLst>
                <a:gd name="adj1" fmla="val -44844"/>
                <a:gd name="adj2" fmla="val -103937"/>
                <a:gd name="adj3" fmla="val 1666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7271A078-1600-5AFF-AE41-2FD495CD1E6A}"/>
                </a:ext>
              </a:extLst>
            </p:cNvPr>
            <p:cNvSpPr txBox="1"/>
            <p:nvPr/>
          </p:nvSpPr>
          <p:spPr>
            <a:xfrm>
              <a:off x="3637824" y="3237135"/>
              <a:ext cx="1107996"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どう使うか？</a:t>
              </a:r>
            </a:p>
          </p:txBody>
        </p:sp>
      </p:grpSp>
      <p:grpSp>
        <p:nvGrpSpPr>
          <p:cNvPr id="35" name="グループ化 34">
            <a:extLst>
              <a:ext uri="{FF2B5EF4-FFF2-40B4-BE49-F238E27FC236}">
                <a16:creationId xmlns:a16="http://schemas.microsoft.com/office/drawing/2014/main" id="{AF990B44-A571-54CF-BF08-43704CFC317B}"/>
              </a:ext>
            </a:extLst>
          </p:cNvPr>
          <p:cNvGrpSpPr/>
          <p:nvPr/>
        </p:nvGrpSpPr>
        <p:grpSpPr>
          <a:xfrm>
            <a:off x="4442330" y="4155915"/>
            <a:ext cx="1261884" cy="368859"/>
            <a:chOff x="4243774" y="3900579"/>
            <a:chExt cx="1261884" cy="368859"/>
          </a:xfrm>
        </p:grpSpPr>
        <p:sp>
          <p:nvSpPr>
            <p:cNvPr id="7" name="角丸四角形吹き出し 6">
              <a:extLst>
                <a:ext uri="{FF2B5EF4-FFF2-40B4-BE49-F238E27FC236}">
                  <a16:creationId xmlns:a16="http://schemas.microsoft.com/office/drawing/2014/main" id="{9065B7CF-D959-F0C8-38B1-73129A458BE0}"/>
                </a:ext>
              </a:extLst>
            </p:cNvPr>
            <p:cNvSpPr/>
            <p:nvPr/>
          </p:nvSpPr>
          <p:spPr>
            <a:xfrm>
              <a:off x="4262096" y="3900579"/>
              <a:ext cx="1225240" cy="368859"/>
            </a:xfrm>
            <a:prstGeom prst="wedgeRoundRectCallout">
              <a:avLst>
                <a:gd name="adj1" fmla="val 46020"/>
                <a:gd name="adj2" fmla="val 107310"/>
                <a:gd name="adj3" fmla="val 166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C58BD694-83B4-FC0C-2B8F-567DE505B6CD}"/>
                </a:ext>
              </a:extLst>
            </p:cNvPr>
            <p:cNvSpPr txBox="1"/>
            <p:nvPr/>
          </p:nvSpPr>
          <p:spPr>
            <a:xfrm>
              <a:off x="4243774" y="3956696"/>
              <a:ext cx="1261884"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どう変わるか？</a:t>
              </a:r>
            </a:p>
          </p:txBody>
        </p:sp>
      </p:grpSp>
      <p:grpSp>
        <p:nvGrpSpPr>
          <p:cNvPr id="42" name="グループ化 41">
            <a:extLst>
              <a:ext uri="{FF2B5EF4-FFF2-40B4-BE49-F238E27FC236}">
                <a16:creationId xmlns:a16="http://schemas.microsoft.com/office/drawing/2014/main" id="{D7519FE4-E3C7-8CA9-4B40-A08C79B9ECE7}"/>
              </a:ext>
            </a:extLst>
          </p:cNvPr>
          <p:cNvGrpSpPr/>
          <p:nvPr/>
        </p:nvGrpSpPr>
        <p:grpSpPr>
          <a:xfrm>
            <a:off x="327786" y="4308525"/>
            <a:ext cx="1616588" cy="366502"/>
            <a:chOff x="233696" y="4087385"/>
            <a:chExt cx="3233175" cy="366502"/>
          </a:xfrm>
        </p:grpSpPr>
        <p:sp>
          <p:nvSpPr>
            <p:cNvPr id="32" name="角丸四角形吹き出し 31">
              <a:extLst>
                <a:ext uri="{FF2B5EF4-FFF2-40B4-BE49-F238E27FC236}">
                  <a16:creationId xmlns:a16="http://schemas.microsoft.com/office/drawing/2014/main" id="{091755A0-3FB3-6AE0-146F-03EADCE62343}"/>
                </a:ext>
              </a:extLst>
            </p:cNvPr>
            <p:cNvSpPr/>
            <p:nvPr/>
          </p:nvSpPr>
          <p:spPr>
            <a:xfrm>
              <a:off x="233696" y="4087385"/>
              <a:ext cx="3230328" cy="366502"/>
            </a:xfrm>
            <a:prstGeom prst="wedgeRoundRectCallout">
              <a:avLst>
                <a:gd name="adj1" fmla="val 46020"/>
                <a:gd name="adj2" fmla="val 107310"/>
                <a:gd name="adj3" fmla="val 16667"/>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20BFA1A7-56DB-3009-7B28-9F7816CCBD2F}"/>
                </a:ext>
              </a:extLst>
            </p:cNvPr>
            <p:cNvSpPr txBox="1"/>
            <p:nvPr/>
          </p:nvSpPr>
          <p:spPr>
            <a:xfrm>
              <a:off x="253608" y="4155915"/>
              <a:ext cx="3213263" cy="276999"/>
            </a:xfrm>
            <a:prstGeom prst="rect">
              <a:avLst/>
            </a:prstGeom>
            <a:noFill/>
          </p:spPr>
          <p:txBody>
            <a:bodyPr wrap="square" rtlCol="0">
              <a:spAutoFit/>
            </a:bodyPr>
            <a:lstStyle/>
            <a:p>
              <a:pPr algn="ctr"/>
              <a:r>
                <a:rPr kumimoji="1" lang="en-US" altLang="ja-JP" sz="1200" b="1" u="sng" dirty="0">
                  <a:solidFill>
                    <a:schemeClr val="bg1"/>
                  </a:solidFill>
                  <a:latin typeface="Meiryo" panose="020B0604030504040204" pitchFamily="34" charset="-128"/>
                  <a:ea typeface="Meiryo" panose="020B0604030504040204" pitchFamily="34" charset="-128"/>
                </a:rPr>
                <a:t>AI</a:t>
              </a:r>
              <a:r>
                <a:rPr kumimoji="1" lang="ja-JP" altLang="en-US" sz="1200" b="1" u="sng">
                  <a:solidFill>
                    <a:schemeClr val="bg1"/>
                  </a:solidFill>
                  <a:latin typeface="Meiryo" panose="020B0604030504040204" pitchFamily="34" charset="-128"/>
                  <a:ea typeface="Meiryo" panose="020B0604030504040204" pitchFamily="34" charset="-128"/>
                </a:rPr>
                <a:t>でどう変わるか？</a:t>
              </a:r>
            </a:p>
          </p:txBody>
        </p:sp>
      </p:grpSp>
      <p:grpSp>
        <p:nvGrpSpPr>
          <p:cNvPr id="43" name="グループ化 42">
            <a:extLst>
              <a:ext uri="{FF2B5EF4-FFF2-40B4-BE49-F238E27FC236}">
                <a16:creationId xmlns:a16="http://schemas.microsoft.com/office/drawing/2014/main" id="{2288BF7A-F742-114C-1F21-251A3EE1F0EF}"/>
              </a:ext>
            </a:extLst>
          </p:cNvPr>
          <p:cNvGrpSpPr/>
          <p:nvPr/>
        </p:nvGrpSpPr>
        <p:grpSpPr>
          <a:xfrm>
            <a:off x="324337" y="3843647"/>
            <a:ext cx="1622062" cy="366502"/>
            <a:chOff x="233696" y="4087385"/>
            <a:chExt cx="3233175" cy="366502"/>
          </a:xfrm>
        </p:grpSpPr>
        <p:sp>
          <p:nvSpPr>
            <p:cNvPr id="44" name="角丸四角形吹き出し 43">
              <a:extLst>
                <a:ext uri="{FF2B5EF4-FFF2-40B4-BE49-F238E27FC236}">
                  <a16:creationId xmlns:a16="http://schemas.microsoft.com/office/drawing/2014/main" id="{879423A9-306F-A1A2-3922-01B411865B03}"/>
                </a:ext>
              </a:extLst>
            </p:cNvPr>
            <p:cNvSpPr/>
            <p:nvPr/>
          </p:nvSpPr>
          <p:spPr>
            <a:xfrm>
              <a:off x="233696" y="4087385"/>
              <a:ext cx="3230328" cy="366502"/>
            </a:xfrm>
            <a:prstGeom prst="wedgeRoundRectCallout">
              <a:avLst>
                <a:gd name="adj1" fmla="val 45190"/>
                <a:gd name="adj2" fmla="val -96990"/>
                <a:gd name="adj3" fmla="val 16667"/>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0B8454A1-0483-0115-2005-8DE983F721CA}"/>
                </a:ext>
              </a:extLst>
            </p:cNvPr>
            <p:cNvSpPr txBox="1"/>
            <p:nvPr/>
          </p:nvSpPr>
          <p:spPr>
            <a:xfrm>
              <a:off x="253608" y="4155915"/>
              <a:ext cx="3213263" cy="276999"/>
            </a:xfrm>
            <a:prstGeom prst="rect">
              <a:avLst/>
            </a:prstGeom>
            <a:noFill/>
          </p:spPr>
          <p:txBody>
            <a:bodyPr wrap="squar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AI</a:t>
              </a:r>
              <a:r>
                <a:rPr kumimoji="1" lang="ja-JP" altLang="en-US" sz="1200" b="1">
                  <a:solidFill>
                    <a:schemeClr val="bg1"/>
                  </a:solidFill>
                  <a:latin typeface="Meiryo" panose="020B0604030504040204" pitchFamily="34" charset="-128"/>
                  <a:ea typeface="Meiryo" panose="020B0604030504040204" pitchFamily="34" charset="-128"/>
                </a:rPr>
                <a:t>をどう使うか？</a:t>
              </a:r>
              <a:endParaRPr kumimoji="1" lang="ja-JP" altLang="en-US" sz="1200" b="1" u="sng">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09103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cTn>
                              </p:par>
                              <p:par>
                                <p:cTn id="22" presetID="22" presetClass="entr" presetSubtype="8"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par>
                                <p:cTn id="30" presetID="22" presetClass="entr" presetSubtype="1"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97D67F-55FC-51D5-D40F-CA7FDE3709CF}"/>
              </a:ext>
            </a:extLst>
          </p:cNvPr>
          <p:cNvSpPr>
            <a:spLocks noGrp="1"/>
          </p:cNvSpPr>
          <p:nvPr>
            <p:ph type="title"/>
          </p:nvPr>
        </p:nvSpPr>
        <p:spPr/>
        <p:txBody>
          <a:bodyPr/>
          <a:lstStyle/>
          <a:p>
            <a:r>
              <a:rPr kumimoji="1" lang="ja-JP" altLang="en-US" dirty="0"/>
              <a:t>新著・システムインテグレーション革命</a:t>
            </a:r>
          </a:p>
        </p:txBody>
      </p:sp>
      <p:pic>
        <p:nvPicPr>
          <p:cNvPr id="1026" name="Picture 2">
            <a:extLst>
              <a:ext uri="{FF2B5EF4-FFF2-40B4-BE49-F238E27FC236}">
                <a16:creationId xmlns:a16="http://schemas.microsoft.com/office/drawing/2014/main" id="{D5258F8C-3A2B-F77D-002A-C91CA6F963B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0400" y="863190"/>
            <a:ext cx="3966511" cy="5623672"/>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321D5CC-3FF8-51CB-1DF0-53FB195954DB}"/>
              </a:ext>
            </a:extLst>
          </p:cNvPr>
          <p:cNvSpPr txBox="1"/>
          <p:nvPr/>
        </p:nvSpPr>
        <p:spPr>
          <a:xfrm>
            <a:off x="4572000" y="882345"/>
            <a:ext cx="4577378" cy="5709255"/>
          </a:xfrm>
          <a:prstGeom prst="rect">
            <a:avLst/>
          </a:prstGeom>
          <a:noFill/>
        </p:spPr>
        <p:txBody>
          <a:bodyPr wrap="square">
            <a:spAutoFit/>
          </a:bodyPr>
          <a:lstStyle/>
          <a:p>
            <a:r>
              <a:rPr lang="ja-JP" altLang="en-US" sz="1100" b="1" i="0" u="sng" dirty="0">
                <a:solidFill>
                  <a:srgbClr val="0F1111"/>
                </a:solidFill>
                <a:effectLst/>
                <a:latin typeface="Meiryo" panose="020B0604030504040204" pitchFamily="34" charset="-128"/>
                <a:ea typeface="Meiryo" panose="020B0604030504040204" pitchFamily="34" charset="-128"/>
              </a:rPr>
              <a:t>第０章　すべてが「</a:t>
            </a:r>
            <a:r>
              <a:rPr lang="en" altLang="ja-JP" sz="1100" b="1" i="0" u="sng" dirty="0">
                <a:solidFill>
                  <a:srgbClr val="0F1111"/>
                </a:solidFill>
                <a:effectLst/>
                <a:latin typeface="Meiryo" panose="020B0604030504040204" pitchFamily="34" charset="-128"/>
                <a:ea typeface="Meiryo" panose="020B0604030504040204" pitchFamily="34" charset="-128"/>
              </a:rPr>
              <a:t>AI</a:t>
            </a:r>
            <a:r>
              <a:rPr lang="ja-JP" altLang="en-US" sz="1100" b="1" i="0" u="sng" dirty="0">
                <a:solidFill>
                  <a:srgbClr val="0F1111"/>
                </a:solidFill>
                <a:effectLst/>
                <a:latin typeface="Meiryo" panose="020B0604030504040204" pitchFamily="34" charset="-128"/>
                <a:ea typeface="Meiryo" panose="020B0604030504040204" pitchFamily="34" charset="-128"/>
              </a:rPr>
              <a:t>前提」になる時代</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「夢物語」を実現する</a:t>
            </a:r>
            <a:r>
              <a:rPr lang="en" altLang="ja-JP" sz="900" b="0" i="0" dirty="0">
                <a:solidFill>
                  <a:srgbClr val="0F1111"/>
                </a:solidFill>
                <a:effectLst/>
                <a:latin typeface="Meiryo" panose="020B0604030504040204" pitchFamily="34" charset="-128"/>
                <a:ea typeface="Meiryo" panose="020B0604030504040204" pitchFamily="34" charset="-128"/>
              </a:rPr>
              <a:t>AI</a:t>
            </a:r>
            <a:r>
              <a:rPr lang="ja-JP" altLang="en-US" sz="900" b="0" i="0" dirty="0">
                <a:solidFill>
                  <a:srgbClr val="0F1111"/>
                </a:solidFill>
                <a:effectLst/>
                <a:latin typeface="Meiryo" panose="020B0604030504040204" pitchFamily="34" charset="-128"/>
                <a:ea typeface="Meiryo" panose="020B0604030504040204" pitchFamily="34" charset="-128"/>
              </a:rPr>
              <a:t>とビジネス</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AI</a:t>
            </a:r>
            <a:r>
              <a:rPr lang="ja-JP" altLang="en-US" sz="900" b="0" i="0" dirty="0">
                <a:solidFill>
                  <a:srgbClr val="0F1111"/>
                </a:solidFill>
                <a:effectLst/>
                <a:latin typeface="Meiryo" panose="020B0604030504040204" pitchFamily="34" charset="-128"/>
                <a:ea typeface="Meiryo" panose="020B0604030504040204" pitchFamily="34" charset="-128"/>
              </a:rPr>
              <a:t>は既存</a:t>
            </a:r>
            <a:r>
              <a:rPr lang="en" altLang="ja-JP" sz="900" b="0" i="0" dirty="0">
                <a:solidFill>
                  <a:srgbClr val="0F1111"/>
                </a:solidFill>
                <a:effectLst/>
                <a:latin typeface="Meiryo" panose="020B0604030504040204" pitchFamily="34" charset="-128"/>
                <a:ea typeface="Meiryo" panose="020B0604030504040204" pitchFamily="34" charset="-128"/>
              </a:rPr>
              <a:t>SI </a:t>
            </a:r>
            <a:r>
              <a:rPr lang="ja-JP" altLang="en-US" sz="900" b="0" i="0" dirty="0">
                <a:solidFill>
                  <a:srgbClr val="0F1111"/>
                </a:solidFill>
                <a:effectLst/>
                <a:latin typeface="Meiryo" panose="020B0604030504040204" pitchFamily="34" charset="-128"/>
                <a:ea typeface="Meiryo" panose="020B0604030504040204" pitchFamily="34" charset="-128"/>
              </a:rPr>
              <a:t>ビジネスの前提を塗り替える</a:t>
            </a:r>
            <a:endParaRPr lang="en-US" altLang="ja-JP" sz="900" b="0" i="0" dirty="0">
              <a:solidFill>
                <a:srgbClr val="0F1111"/>
              </a:solidFill>
              <a:effectLst/>
              <a:latin typeface="Meiryo" panose="020B0604030504040204" pitchFamily="34" charset="-128"/>
              <a:ea typeface="Meiryo" panose="020B0604030504040204" pitchFamily="34" charset="-128"/>
            </a:endParaRPr>
          </a:p>
          <a:p>
            <a:br>
              <a:rPr lang="ja-JP" altLang="en-US" sz="1100" b="0" i="0" dirty="0">
                <a:solidFill>
                  <a:srgbClr val="0F1111"/>
                </a:solidFill>
                <a:effectLst/>
                <a:latin typeface="Meiryo" panose="020B0604030504040204" pitchFamily="34" charset="-128"/>
                <a:ea typeface="Meiryo" panose="020B0604030504040204" pitchFamily="34" charset="-128"/>
              </a:rPr>
            </a:br>
            <a:r>
              <a:rPr lang="ja-JP" altLang="en-US" sz="1100" b="1" i="0" u="sng" dirty="0">
                <a:solidFill>
                  <a:srgbClr val="0F1111"/>
                </a:solidFill>
                <a:effectLst/>
                <a:latin typeface="Meiryo" panose="020B0604030504040204" pitchFamily="34" charset="-128"/>
                <a:ea typeface="Meiryo" panose="020B0604030504040204" pitchFamily="34" charset="-128"/>
              </a:rPr>
              <a:t>第１章　デジタル化と</a:t>
            </a:r>
            <a:r>
              <a:rPr lang="en" altLang="ja-JP" sz="1100" b="1" i="0" u="sng" dirty="0">
                <a:solidFill>
                  <a:srgbClr val="0F1111"/>
                </a:solidFill>
                <a:effectLst/>
                <a:latin typeface="Meiryo" panose="020B0604030504040204" pitchFamily="34" charset="-128"/>
                <a:ea typeface="Meiryo" panose="020B0604030504040204" pitchFamily="34" charset="-128"/>
              </a:rPr>
              <a:t>DX</a:t>
            </a:r>
            <a:r>
              <a:rPr lang="ja-JP" altLang="en-US" sz="1100" b="1" i="0" u="sng" dirty="0">
                <a:solidFill>
                  <a:srgbClr val="0F1111"/>
                </a:solidFill>
                <a:effectLst/>
                <a:latin typeface="Meiryo" panose="020B0604030504040204" pitchFamily="34" charset="-128"/>
                <a:ea typeface="Meiryo" panose="020B0604030504040204" pitchFamily="34" charset="-128"/>
              </a:rPr>
              <a:t>の違いを説明できますか？</a:t>
            </a:r>
            <a:br>
              <a:rPr lang="ja-JP" altLang="en-US" sz="11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デジタル化とは何か？</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「デジタル化」の２つの種類～デジタイゼーションとデジタライゼーション</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デジタル時代の競争力を支える「ソフトウェアファースト」</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SI</a:t>
            </a:r>
            <a:r>
              <a:rPr lang="ja-JP" altLang="en-US" sz="900" b="0" i="0" dirty="0">
                <a:solidFill>
                  <a:srgbClr val="0F1111"/>
                </a:solidFill>
                <a:effectLst/>
                <a:latin typeface="Meiryo" panose="020B0604030504040204" pitchFamily="34" charset="-128"/>
                <a:ea typeface="Meiryo" panose="020B0604030504040204" pitchFamily="34" charset="-128"/>
              </a:rPr>
              <a:t>業界の歴史に見る、転換期に必要な視点</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AI</a:t>
            </a:r>
            <a:r>
              <a:rPr lang="ja-JP" altLang="en-US" sz="900" b="0" i="0" dirty="0">
                <a:solidFill>
                  <a:srgbClr val="0F1111"/>
                </a:solidFill>
                <a:effectLst/>
                <a:latin typeface="Meiryo" panose="020B0604030504040204" pitchFamily="34" charset="-128"/>
                <a:ea typeface="Meiryo" panose="020B0604030504040204" pitchFamily="34" charset="-128"/>
              </a:rPr>
              <a:t>が</a:t>
            </a:r>
            <a:r>
              <a:rPr lang="en" altLang="ja-JP" sz="900" b="0" i="0" dirty="0">
                <a:solidFill>
                  <a:srgbClr val="0F1111"/>
                </a:solidFill>
                <a:effectLst/>
                <a:latin typeface="Meiryo" panose="020B0604030504040204" pitchFamily="34" charset="-128"/>
                <a:ea typeface="Meiryo" panose="020B0604030504040204" pitchFamily="34" charset="-128"/>
              </a:rPr>
              <a:t>SI</a:t>
            </a:r>
            <a:r>
              <a:rPr lang="ja-JP" altLang="en-US" sz="900" b="0" i="0" dirty="0">
                <a:solidFill>
                  <a:srgbClr val="0F1111"/>
                </a:solidFill>
                <a:effectLst/>
                <a:latin typeface="Meiryo" panose="020B0604030504040204" pitchFamily="34" charset="-128"/>
                <a:ea typeface="Meiryo" panose="020B0604030504040204" pitchFamily="34" charset="-128"/>
              </a:rPr>
              <a:t>ビジネスにもたらす破壊的シナリオ</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ビジネスモデルの大転換をしなければ</a:t>
            </a:r>
            <a:r>
              <a:rPr lang="en" altLang="ja-JP" sz="900" b="0" i="0" dirty="0">
                <a:solidFill>
                  <a:srgbClr val="0F1111"/>
                </a:solidFill>
                <a:effectLst/>
                <a:latin typeface="Meiryo" panose="020B0604030504040204" pitchFamily="34" charset="-128"/>
                <a:ea typeface="Meiryo" panose="020B0604030504040204" pitchFamily="34" charset="-128"/>
              </a:rPr>
              <a:t>SIer</a:t>
            </a:r>
            <a:r>
              <a:rPr lang="ja-JP" altLang="en-US" sz="900" b="0" i="0" dirty="0">
                <a:solidFill>
                  <a:srgbClr val="0F1111"/>
                </a:solidFill>
                <a:effectLst/>
                <a:latin typeface="Meiryo" panose="020B0604030504040204" pitchFamily="34" charset="-128"/>
                <a:ea typeface="Meiryo" panose="020B0604030504040204" pitchFamily="34" charset="-128"/>
              </a:rPr>
              <a:t>に先はない</a:t>
            </a:r>
            <a:br>
              <a:rPr lang="ja-JP" altLang="en-US" sz="900" b="0" i="0" dirty="0">
                <a:solidFill>
                  <a:srgbClr val="0F1111"/>
                </a:solidFill>
                <a:effectLst/>
                <a:latin typeface="Meiryo" panose="020B0604030504040204" pitchFamily="34" charset="-128"/>
                <a:ea typeface="Meiryo" panose="020B0604030504040204" pitchFamily="34" charset="-128"/>
              </a:rPr>
            </a:b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1100" b="1" i="0" u="sng" dirty="0">
                <a:solidFill>
                  <a:srgbClr val="0F1111"/>
                </a:solidFill>
                <a:effectLst/>
                <a:latin typeface="Meiryo" panose="020B0604030504040204" pitchFamily="34" charset="-128"/>
                <a:ea typeface="Meiryo" panose="020B0604030504040204" pitchFamily="34" charset="-128"/>
              </a:rPr>
              <a:t>第２章　</a:t>
            </a:r>
            <a:r>
              <a:rPr lang="en" altLang="ja-JP" sz="1100" b="1" i="0" u="sng" dirty="0">
                <a:solidFill>
                  <a:srgbClr val="0F1111"/>
                </a:solidFill>
                <a:effectLst/>
                <a:latin typeface="Meiryo" panose="020B0604030504040204" pitchFamily="34" charset="-128"/>
                <a:ea typeface="Meiryo" panose="020B0604030504040204" pitchFamily="34" charset="-128"/>
              </a:rPr>
              <a:t>DX</a:t>
            </a:r>
            <a:r>
              <a:rPr lang="ja-JP" altLang="en-US" sz="1100" b="1" i="0" u="sng" dirty="0">
                <a:solidFill>
                  <a:srgbClr val="0F1111"/>
                </a:solidFill>
                <a:effectLst/>
                <a:latin typeface="Meiryo" panose="020B0604030504040204" pitchFamily="34" charset="-128"/>
                <a:ea typeface="Meiryo" panose="020B0604030504040204" pitchFamily="34" charset="-128"/>
              </a:rPr>
              <a:t>の実践と課題</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SIer</a:t>
            </a:r>
            <a:r>
              <a:rPr lang="ja-JP" altLang="en-US" sz="900" b="0" i="0" dirty="0">
                <a:solidFill>
                  <a:srgbClr val="0F1111"/>
                </a:solidFill>
                <a:effectLst/>
                <a:latin typeface="Meiryo" panose="020B0604030504040204" pitchFamily="34" charset="-128"/>
                <a:ea typeface="Meiryo" panose="020B0604030504040204" pitchFamily="34" charset="-128"/>
              </a:rPr>
              <a:t>が</a:t>
            </a:r>
            <a:r>
              <a:rPr lang="en" altLang="ja-JP" sz="900" b="0" i="0" dirty="0">
                <a:solidFill>
                  <a:srgbClr val="0F1111"/>
                </a:solidFill>
                <a:effectLst/>
                <a:latin typeface="Meiryo" panose="020B0604030504040204" pitchFamily="34" charset="-128"/>
                <a:ea typeface="Meiryo" panose="020B0604030504040204" pitchFamily="34" charset="-128"/>
              </a:rPr>
              <a:t>DX</a:t>
            </a:r>
            <a:r>
              <a:rPr lang="ja-JP" altLang="en-US" sz="900" b="0" i="0" dirty="0">
                <a:solidFill>
                  <a:srgbClr val="0F1111"/>
                </a:solidFill>
                <a:effectLst/>
                <a:latin typeface="Meiryo" panose="020B0604030504040204" pitchFamily="34" charset="-128"/>
                <a:ea typeface="Meiryo" panose="020B0604030504040204" pitchFamily="34" charset="-128"/>
              </a:rPr>
              <a:t>ですべきこと</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他企業とともに新たな価値を生み出す「共創型モデル」</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巷にあふれる</a:t>
            </a:r>
            <a:r>
              <a:rPr lang="en" altLang="ja-JP" sz="900" b="0" i="0" dirty="0">
                <a:solidFill>
                  <a:srgbClr val="0F1111"/>
                </a:solidFill>
                <a:effectLst/>
                <a:latin typeface="Meiryo" panose="020B0604030504040204" pitchFamily="34" charset="-128"/>
                <a:ea typeface="Meiryo" panose="020B0604030504040204" pitchFamily="34" charset="-128"/>
              </a:rPr>
              <a:t>DX</a:t>
            </a:r>
            <a:r>
              <a:rPr lang="ja-JP" altLang="en-US" sz="900" b="0" i="0" dirty="0">
                <a:solidFill>
                  <a:srgbClr val="0F1111"/>
                </a:solidFill>
                <a:effectLst/>
                <a:latin typeface="Meiryo" panose="020B0604030504040204" pitchFamily="34" charset="-128"/>
                <a:ea typeface="Meiryo" panose="020B0604030504040204" pitchFamily="34" charset="-128"/>
              </a:rPr>
              <a:t>の誤解</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DX</a:t>
            </a:r>
            <a:r>
              <a:rPr lang="ja-JP" altLang="en-US" sz="900" b="0" i="0" dirty="0">
                <a:solidFill>
                  <a:srgbClr val="0F1111"/>
                </a:solidFill>
                <a:effectLst/>
                <a:latin typeface="Meiryo" panose="020B0604030504040204" pitchFamily="34" charset="-128"/>
                <a:ea typeface="Meiryo" panose="020B0604030504040204" pitchFamily="34" charset="-128"/>
              </a:rPr>
              <a:t>実践の現実解：スノーボール型</a:t>
            </a:r>
            <a:r>
              <a:rPr lang="en" altLang="ja-JP" sz="900" b="0" i="0" dirty="0">
                <a:solidFill>
                  <a:srgbClr val="0F1111"/>
                </a:solidFill>
                <a:effectLst/>
                <a:latin typeface="Meiryo" panose="020B0604030504040204" pitchFamily="34" charset="-128"/>
                <a:ea typeface="Meiryo" panose="020B0604030504040204" pitchFamily="34" charset="-128"/>
              </a:rPr>
              <a:t>DX</a:t>
            </a:r>
            <a:br>
              <a:rPr lang="en" altLang="ja-JP" sz="900" b="0" i="0" dirty="0">
                <a:solidFill>
                  <a:srgbClr val="0F1111"/>
                </a:solidFill>
                <a:effectLst/>
                <a:latin typeface="Meiryo" panose="020B0604030504040204" pitchFamily="34" charset="-128"/>
                <a:ea typeface="Meiryo" panose="020B0604030504040204" pitchFamily="34" charset="-128"/>
              </a:rPr>
            </a:br>
            <a:r>
              <a:rPr lang="ja-JP" altLang="en"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DX</a:t>
            </a:r>
            <a:r>
              <a:rPr lang="ja-JP" altLang="en-US" sz="900" b="0" i="0" dirty="0">
                <a:solidFill>
                  <a:srgbClr val="0F1111"/>
                </a:solidFill>
                <a:effectLst/>
                <a:latin typeface="Meiryo" panose="020B0604030504040204" pitchFamily="34" charset="-128"/>
                <a:ea typeface="Meiryo" panose="020B0604030504040204" pitchFamily="34" charset="-128"/>
              </a:rPr>
              <a:t>人材を育成する</a:t>
            </a:r>
            <a:br>
              <a:rPr lang="ja-JP" altLang="en-US" sz="900" b="0" i="0" dirty="0">
                <a:solidFill>
                  <a:srgbClr val="0F1111"/>
                </a:solidFill>
                <a:effectLst/>
                <a:latin typeface="Meiryo" panose="020B0604030504040204" pitchFamily="34" charset="-128"/>
                <a:ea typeface="Meiryo" panose="020B0604030504040204" pitchFamily="34" charset="-128"/>
              </a:rPr>
            </a:b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1100" b="1" i="0" u="sng" dirty="0">
                <a:solidFill>
                  <a:srgbClr val="0F1111"/>
                </a:solidFill>
                <a:effectLst/>
                <a:latin typeface="Meiryo" panose="020B0604030504040204" pitchFamily="34" charset="-128"/>
                <a:ea typeface="Meiryo" panose="020B0604030504040204" pitchFamily="34" charset="-128"/>
              </a:rPr>
              <a:t>第３章　基本戦略から見直す</a:t>
            </a:r>
            <a:r>
              <a:rPr lang="en" altLang="ja-JP" sz="1100" b="1" i="0" u="sng" dirty="0">
                <a:solidFill>
                  <a:srgbClr val="0F1111"/>
                </a:solidFill>
                <a:effectLst/>
                <a:latin typeface="Meiryo" panose="020B0604030504040204" pitchFamily="34" charset="-128"/>
                <a:ea typeface="Meiryo" panose="020B0604030504040204" pitchFamily="34" charset="-128"/>
              </a:rPr>
              <a:t>DX</a:t>
            </a:r>
            <a:br>
              <a:rPr lang="en" altLang="ja-JP" sz="900" b="0" i="0" dirty="0">
                <a:solidFill>
                  <a:srgbClr val="0F1111"/>
                </a:solidFill>
                <a:effectLst/>
                <a:latin typeface="Meiryo" panose="020B0604030504040204" pitchFamily="34" charset="-128"/>
                <a:ea typeface="Meiryo" panose="020B0604030504040204" pitchFamily="34" charset="-128"/>
              </a:rPr>
            </a:br>
            <a:r>
              <a:rPr lang="ja-JP" altLang="en" sz="900" b="0" i="0" dirty="0">
                <a:solidFill>
                  <a:srgbClr val="0F1111"/>
                </a:solidFill>
                <a:effectLst/>
                <a:latin typeface="Meiryo" panose="020B0604030504040204" pitchFamily="34" charset="-128"/>
                <a:ea typeface="Meiryo" panose="020B0604030504040204" pitchFamily="34" charset="-128"/>
              </a:rPr>
              <a:t>　「</a:t>
            </a:r>
            <a:r>
              <a:rPr lang="ja-JP" altLang="en-US" sz="900" b="0" i="0" dirty="0">
                <a:solidFill>
                  <a:srgbClr val="0F1111"/>
                </a:solidFill>
                <a:effectLst/>
                <a:latin typeface="Meiryo" panose="020B0604030504040204" pitchFamily="34" charset="-128"/>
                <a:ea typeface="Meiryo" panose="020B0604030504040204" pitchFamily="34" charset="-128"/>
              </a:rPr>
              <a:t>戦略」と「組織」はどちらが先か</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パーパスは組織を推進する羅針盤</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戦略策定の効果が思うように上がらないのはなぜか</a:t>
            </a:r>
            <a:endParaRPr lang="en-US" altLang="ja-JP" sz="900" b="0" i="0" dirty="0">
              <a:solidFill>
                <a:srgbClr val="0F1111"/>
              </a:solidFill>
              <a:effectLst/>
              <a:latin typeface="Meiryo" panose="020B0604030504040204" pitchFamily="34" charset="-128"/>
              <a:ea typeface="Meiryo" panose="020B0604030504040204" pitchFamily="34" charset="-128"/>
            </a:endParaRPr>
          </a:p>
          <a:p>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1100" b="1" i="0" u="sng" dirty="0">
                <a:solidFill>
                  <a:srgbClr val="0F1111"/>
                </a:solidFill>
                <a:effectLst/>
                <a:latin typeface="Meiryo" panose="020B0604030504040204" pitchFamily="34" charset="-128"/>
                <a:ea typeface="Meiryo" panose="020B0604030504040204" pitchFamily="34" charset="-128"/>
              </a:rPr>
              <a:t>第４章　開発文化から見直す</a:t>
            </a:r>
            <a:r>
              <a:rPr lang="en" altLang="ja-JP" sz="1100" b="1" i="0" u="sng" dirty="0">
                <a:solidFill>
                  <a:srgbClr val="0F1111"/>
                </a:solidFill>
                <a:effectLst/>
                <a:latin typeface="Meiryo" panose="020B0604030504040204" pitchFamily="34" charset="-128"/>
                <a:ea typeface="Meiryo" panose="020B0604030504040204" pitchFamily="34" charset="-128"/>
              </a:rPr>
              <a:t>DX</a:t>
            </a:r>
            <a:br>
              <a:rPr lang="en" altLang="ja-JP" sz="900" b="0" i="0" dirty="0">
                <a:solidFill>
                  <a:srgbClr val="0F1111"/>
                </a:solidFill>
                <a:effectLst/>
                <a:latin typeface="Meiryo" panose="020B0604030504040204" pitchFamily="34" charset="-128"/>
                <a:ea typeface="Meiryo" panose="020B0604030504040204" pitchFamily="34" charset="-128"/>
              </a:rPr>
            </a:br>
            <a:r>
              <a:rPr lang="ja-JP" altLang="en"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SIer</a:t>
            </a:r>
            <a:r>
              <a:rPr lang="ja-JP" altLang="en-US" sz="900" b="0" i="0" dirty="0">
                <a:solidFill>
                  <a:srgbClr val="0F1111"/>
                </a:solidFill>
                <a:effectLst/>
                <a:latin typeface="Meiryo" panose="020B0604030504040204" pitchFamily="34" charset="-128"/>
                <a:ea typeface="Meiryo" panose="020B0604030504040204" pitchFamily="34" charset="-128"/>
              </a:rPr>
              <a:t>の内部を</a:t>
            </a:r>
            <a:r>
              <a:rPr lang="en" altLang="ja-JP" sz="900" b="0" i="0" dirty="0">
                <a:solidFill>
                  <a:srgbClr val="0F1111"/>
                </a:solidFill>
                <a:effectLst/>
                <a:latin typeface="Meiryo" panose="020B0604030504040204" pitchFamily="34" charset="-128"/>
                <a:ea typeface="Meiryo" panose="020B0604030504040204" pitchFamily="34" charset="-128"/>
              </a:rPr>
              <a:t>DX</a:t>
            </a:r>
            <a:r>
              <a:rPr lang="ja-JP" altLang="en-US" sz="900" b="0" i="0" dirty="0">
                <a:solidFill>
                  <a:srgbClr val="0F1111"/>
                </a:solidFill>
                <a:effectLst/>
                <a:latin typeface="Meiryo" panose="020B0604030504040204" pitchFamily="34" charset="-128"/>
                <a:ea typeface="Meiryo" panose="020B0604030504040204" pitchFamily="34" charset="-128"/>
              </a:rPr>
              <a:t>する：開発手法　社内導入のステップ</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SIer</a:t>
            </a:r>
            <a:r>
              <a:rPr lang="ja-JP" altLang="en-US" sz="900" b="0" i="0" dirty="0">
                <a:solidFill>
                  <a:srgbClr val="0F1111"/>
                </a:solidFill>
                <a:effectLst/>
                <a:latin typeface="Meiryo" panose="020B0604030504040204" pitchFamily="34" charset="-128"/>
                <a:ea typeface="Meiryo" panose="020B0604030504040204" pitchFamily="34" charset="-128"/>
              </a:rPr>
              <a:t>の外部を</a:t>
            </a:r>
            <a:r>
              <a:rPr lang="en" altLang="ja-JP" sz="900" b="0" i="0" dirty="0">
                <a:solidFill>
                  <a:srgbClr val="0F1111"/>
                </a:solidFill>
                <a:effectLst/>
                <a:latin typeface="Meiryo" panose="020B0604030504040204" pitchFamily="34" charset="-128"/>
                <a:ea typeface="Meiryo" panose="020B0604030504040204" pitchFamily="34" charset="-128"/>
              </a:rPr>
              <a:t>DX</a:t>
            </a:r>
            <a:r>
              <a:rPr lang="ja-JP" altLang="en-US" sz="900" b="0" i="0" dirty="0">
                <a:solidFill>
                  <a:srgbClr val="0F1111"/>
                </a:solidFill>
                <a:effectLst/>
                <a:latin typeface="Meiryo" panose="020B0604030504040204" pitchFamily="34" charset="-128"/>
                <a:ea typeface="Meiryo" panose="020B0604030504040204" pitchFamily="34" charset="-128"/>
              </a:rPr>
              <a:t>する：お客様の</a:t>
            </a:r>
            <a:r>
              <a:rPr lang="en" altLang="ja-JP" sz="900" b="0" i="0" dirty="0">
                <a:solidFill>
                  <a:srgbClr val="0F1111"/>
                </a:solidFill>
                <a:effectLst/>
                <a:latin typeface="Meiryo" panose="020B0604030504040204" pitchFamily="34" charset="-128"/>
                <a:ea typeface="Meiryo" panose="020B0604030504040204" pitchFamily="34" charset="-128"/>
              </a:rPr>
              <a:t>DX</a:t>
            </a:r>
            <a:r>
              <a:rPr lang="ja-JP" altLang="en-US" sz="900" b="0" i="0" dirty="0">
                <a:solidFill>
                  <a:srgbClr val="0F1111"/>
                </a:solidFill>
                <a:effectLst/>
                <a:latin typeface="Meiryo" panose="020B0604030504040204" pitchFamily="34" charset="-128"/>
                <a:ea typeface="Meiryo" panose="020B0604030504040204" pitchFamily="34" charset="-128"/>
              </a:rPr>
              <a:t>実践を支援するために</a:t>
            </a:r>
            <a:br>
              <a:rPr lang="ja-JP" altLang="en-US" sz="900" b="0" i="0" dirty="0">
                <a:solidFill>
                  <a:srgbClr val="0F1111"/>
                </a:solidFill>
                <a:effectLst/>
                <a:latin typeface="Meiryo" panose="020B0604030504040204" pitchFamily="34" charset="-128"/>
                <a:ea typeface="Meiryo" panose="020B0604030504040204" pitchFamily="34" charset="-128"/>
              </a:rPr>
            </a:b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1100" b="1" i="0" u="sng" dirty="0">
                <a:solidFill>
                  <a:srgbClr val="0F1111"/>
                </a:solidFill>
                <a:effectLst/>
                <a:latin typeface="Meiryo" panose="020B0604030504040204" pitchFamily="34" charset="-128"/>
                <a:ea typeface="Meiryo" panose="020B0604030504040204" pitchFamily="34" charset="-128"/>
              </a:rPr>
              <a:t>第５章　</a:t>
            </a:r>
            <a:r>
              <a:rPr lang="en" altLang="ja-JP" sz="1100" b="1" i="0" u="sng" dirty="0">
                <a:solidFill>
                  <a:srgbClr val="0F1111"/>
                </a:solidFill>
                <a:effectLst/>
                <a:latin typeface="Meiryo" panose="020B0604030504040204" pitchFamily="34" charset="-128"/>
                <a:ea typeface="Meiryo" panose="020B0604030504040204" pitchFamily="34" charset="-128"/>
              </a:rPr>
              <a:t>AI</a:t>
            </a:r>
            <a:r>
              <a:rPr lang="ja-JP" altLang="en-US" sz="1100" b="1" i="0" u="sng" dirty="0">
                <a:solidFill>
                  <a:srgbClr val="0F1111"/>
                </a:solidFill>
                <a:effectLst/>
                <a:latin typeface="Meiryo" panose="020B0604030504040204" pitchFamily="34" charset="-128"/>
                <a:ea typeface="Meiryo" panose="020B0604030504040204" pitchFamily="34" charset="-128"/>
              </a:rPr>
              <a:t>変革のアプローチ</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AI</a:t>
            </a:r>
            <a:r>
              <a:rPr lang="ja-JP" altLang="en-US" sz="900" b="0" i="0" dirty="0">
                <a:solidFill>
                  <a:srgbClr val="0F1111"/>
                </a:solidFill>
                <a:effectLst/>
                <a:latin typeface="Meiryo" panose="020B0604030504040204" pitchFamily="34" charset="-128"/>
                <a:ea typeface="Meiryo" panose="020B0604030504040204" pitchFamily="34" charset="-128"/>
              </a:rPr>
              <a:t>が変化を強いる</a:t>
            </a:r>
            <a:r>
              <a:rPr lang="en" altLang="ja-JP" sz="900" b="0" i="0" dirty="0">
                <a:solidFill>
                  <a:srgbClr val="0F1111"/>
                </a:solidFill>
                <a:effectLst/>
                <a:latin typeface="Meiryo" panose="020B0604030504040204" pitchFamily="34" charset="-128"/>
                <a:ea typeface="Meiryo" panose="020B0604030504040204" pitchFamily="34" charset="-128"/>
              </a:rPr>
              <a:t>SI</a:t>
            </a:r>
            <a:r>
              <a:rPr lang="ja-JP" altLang="en-US" sz="900" b="0" i="0" dirty="0">
                <a:solidFill>
                  <a:srgbClr val="0F1111"/>
                </a:solidFill>
                <a:effectLst/>
                <a:latin typeface="Meiryo" panose="020B0604030504040204" pitchFamily="34" charset="-128"/>
                <a:ea typeface="Meiryo" panose="020B0604030504040204" pitchFamily="34" charset="-128"/>
              </a:rPr>
              <a:t>ビジネスのこれからのシナリオ</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AI</a:t>
            </a:r>
            <a:r>
              <a:rPr lang="ja-JP" altLang="en-US" sz="900" b="0" i="0" dirty="0">
                <a:solidFill>
                  <a:srgbClr val="0F1111"/>
                </a:solidFill>
                <a:effectLst/>
                <a:latin typeface="Meiryo" panose="020B0604030504040204" pitchFamily="34" charset="-128"/>
                <a:ea typeface="Meiryo" panose="020B0604030504040204" pitchFamily="34" charset="-128"/>
              </a:rPr>
              <a:t>駆動開発時代を生き抜くために：人間の役割</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AI</a:t>
            </a:r>
            <a:r>
              <a:rPr lang="ja-JP" altLang="en-US" sz="900" b="0" i="0" dirty="0">
                <a:solidFill>
                  <a:srgbClr val="0F1111"/>
                </a:solidFill>
                <a:effectLst/>
                <a:latin typeface="Meiryo" panose="020B0604030504040204" pitchFamily="34" charset="-128"/>
                <a:ea typeface="Meiryo" panose="020B0604030504040204" pitchFamily="34" charset="-128"/>
              </a:rPr>
              <a:t>駆動開発時代を生き抜くために：</a:t>
            </a:r>
            <a:r>
              <a:rPr lang="en" altLang="ja-JP" sz="900" b="0" i="0" dirty="0">
                <a:solidFill>
                  <a:srgbClr val="0F1111"/>
                </a:solidFill>
                <a:effectLst/>
                <a:latin typeface="Meiryo" panose="020B0604030504040204" pitchFamily="34" charset="-128"/>
                <a:ea typeface="Meiryo" panose="020B0604030504040204" pitchFamily="34" charset="-128"/>
              </a:rPr>
              <a:t>SIer</a:t>
            </a:r>
            <a:r>
              <a:rPr lang="ja-JP" altLang="en-US" sz="900" b="0" i="0" dirty="0">
                <a:solidFill>
                  <a:srgbClr val="0F1111"/>
                </a:solidFill>
                <a:effectLst/>
                <a:latin typeface="Meiryo" panose="020B0604030504040204" pitchFamily="34" charset="-128"/>
                <a:ea typeface="Meiryo" panose="020B0604030504040204" pitchFamily="34" charset="-128"/>
              </a:rPr>
              <a:t>の役割</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AI</a:t>
            </a:r>
            <a:r>
              <a:rPr lang="ja-JP" altLang="en-US" sz="900" b="0" i="0" dirty="0">
                <a:solidFill>
                  <a:srgbClr val="0F1111"/>
                </a:solidFill>
                <a:effectLst/>
                <a:latin typeface="Meiryo" panose="020B0604030504040204" pitchFamily="34" charset="-128"/>
                <a:ea typeface="Meiryo" panose="020B0604030504040204" pitchFamily="34" charset="-128"/>
              </a:rPr>
              <a:t>活用を前提としたサービス／事業とは</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AI</a:t>
            </a:r>
            <a:r>
              <a:rPr lang="ja-JP" altLang="en-US" sz="900" b="0" i="0" dirty="0">
                <a:solidFill>
                  <a:srgbClr val="0F1111"/>
                </a:solidFill>
                <a:effectLst/>
                <a:latin typeface="Meiryo" panose="020B0604030504040204" pitchFamily="34" charset="-128"/>
                <a:ea typeface="Meiryo" panose="020B0604030504040204" pitchFamily="34" charset="-128"/>
              </a:rPr>
              <a:t>駆動・対話型アジャイル開発の可能性</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a:t>
            </a:r>
            <a:r>
              <a:rPr lang="en" altLang="ja-JP" sz="900" b="0" i="0" dirty="0">
                <a:solidFill>
                  <a:srgbClr val="0F1111"/>
                </a:solidFill>
                <a:effectLst/>
                <a:latin typeface="Meiryo" panose="020B0604030504040204" pitchFamily="34" charset="-128"/>
                <a:ea typeface="Meiryo" panose="020B0604030504040204" pitchFamily="34" charset="-128"/>
              </a:rPr>
              <a:t>AI</a:t>
            </a:r>
            <a:r>
              <a:rPr lang="ja-JP" altLang="en" sz="900" b="0" i="0" dirty="0">
                <a:solidFill>
                  <a:srgbClr val="0F1111"/>
                </a:solidFill>
                <a:effectLst/>
                <a:latin typeface="Meiryo" panose="020B0604030504040204" pitchFamily="34" charset="-128"/>
                <a:ea typeface="Meiryo" panose="020B0604030504040204" pitchFamily="34" charset="-128"/>
              </a:rPr>
              <a:t>（</a:t>
            </a:r>
            <a:r>
              <a:rPr lang="en" altLang="ja-JP" sz="900" b="0" i="0" dirty="0">
                <a:solidFill>
                  <a:srgbClr val="0F1111"/>
                </a:solidFill>
                <a:effectLst/>
                <a:latin typeface="Meiryo" panose="020B0604030504040204" pitchFamily="34" charset="-128"/>
                <a:ea typeface="Meiryo" panose="020B0604030504040204" pitchFamily="34" charset="-128"/>
              </a:rPr>
              <a:t>XAI</a:t>
            </a:r>
            <a:r>
              <a:rPr lang="ja-JP" altLang="en" sz="900" b="0" i="0" dirty="0">
                <a:solidFill>
                  <a:srgbClr val="0F1111"/>
                </a:solidFill>
                <a:effectLst/>
                <a:latin typeface="Meiryo" panose="020B0604030504040204" pitchFamily="34" charset="-128"/>
                <a:ea typeface="Meiryo" panose="020B0604030504040204" pitchFamily="34" charset="-128"/>
              </a:rPr>
              <a:t>）</a:t>
            </a:r>
            <a:r>
              <a:rPr lang="ja-JP" altLang="en-US" sz="900" b="0" i="0" dirty="0">
                <a:solidFill>
                  <a:srgbClr val="0F1111"/>
                </a:solidFill>
                <a:effectLst/>
                <a:latin typeface="Meiryo" panose="020B0604030504040204" pitchFamily="34" charset="-128"/>
                <a:ea typeface="Meiryo" panose="020B0604030504040204" pitchFamily="34" charset="-128"/>
              </a:rPr>
              <a:t>が品質保証をする未来</a:t>
            </a:r>
            <a:br>
              <a:rPr lang="ja-JP" altLang="en-US" sz="900" b="0" i="0" dirty="0">
                <a:solidFill>
                  <a:srgbClr val="0F1111"/>
                </a:solidFill>
                <a:effectLst/>
                <a:latin typeface="Meiryo" panose="020B0604030504040204" pitchFamily="34" charset="-128"/>
                <a:ea typeface="Meiryo" panose="020B0604030504040204" pitchFamily="34" charset="-128"/>
              </a:rPr>
            </a:b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1100" b="1" i="0" u="sng" dirty="0">
                <a:solidFill>
                  <a:srgbClr val="0F1111"/>
                </a:solidFill>
                <a:effectLst/>
                <a:latin typeface="Meiryo" panose="020B0604030504040204" pitchFamily="34" charset="-128"/>
                <a:ea typeface="Meiryo" panose="020B0604030504040204" pitchFamily="34" charset="-128"/>
              </a:rPr>
              <a:t>第６章　</a:t>
            </a:r>
            <a:r>
              <a:rPr lang="en" altLang="ja-JP" sz="1100" b="1" i="0" u="sng" dirty="0">
                <a:solidFill>
                  <a:srgbClr val="0F1111"/>
                </a:solidFill>
                <a:effectLst/>
                <a:latin typeface="Meiryo" panose="020B0604030504040204" pitchFamily="34" charset="-128"/>
                <a:ea typeface="Meiryo" panose="020B0604030504040204" pitchFamily="34" charset="-128"/>
              </a:rPr>
              <a:t>DX</a:t>
            </a:r>
            <a:r>
              <a:rPr lang="ja-JP" altLang="en-US" sz="1100" b="1" i="0" u="sng" dirty="0">
                <a:solidFill>
                  <a:srgbClr val="0F1111"/>
                </a:solidFill>
                <a:effectLst/>
                <a:latin typeface="Meiryo" panose="020B0604030504040204" pitchFamily="34" charset="-128"/>
                <a:ea typeface="Meiryo" panose="020B0604030504040204" pitchFamily="34" charset="-128"/>
              </a:rPr>
              <a:t>需要とデジタル化需要の本質</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デジタル化需要と</a:t>
            </a:r>
            <a:r>
              <a:rPr lang="en" altLang="ja-JP" sz="900" b="0" i="0" dirty="0">
                <a:solidFill>
                  <a:srgbClr val="0F1111"/>
                </a:solidFill>
                <a:effectLst/>
                <a:latin typeface="Meiryo" panose="020B0604030504040204" pitchFamily="34" charset="-128"/>
                <a:ea typeface="Meiryo" panose="020B0604030504040204" pitchFamily="34" charset="-128"/>
              </a:rPr>
              <a:t>DX</a:t>
            </a:r>
            <a:r>
              <a:rPr lang="ja-JP" altLang="en-US" sz="900" b="0" i="0" dirty="0">
                <a:solidFill>
                  <a:srgbClr val="0F1111"/>
                </a:solidFill>
                <a:effectLst/>
                <a:latin typeface="Meiryo" panose="020B0604030504040204" pitchFamily="34" charset="-128"/>
                <a:ea typeface="Meiryo" panose="020B0604030504040204" pitchFamily="34" charset="-128"/>
              </a:rPr>
              <a:t>需要の違い</a:t>
            </a:r>
            <a:br>
              <a:rPr lang="ja-JP" altLang="en-US" sz="900" b="0" i="0" dirty="0">
                <a:solidFill>
                  <a:srgbClr val="0F1111"/>
                </a:solidFill>
                <a:effectLst/>
                <a:latin typeface="Meiryo" panose="020B0604030504040204" pitchFamily="34" charset="-128"/>
                <a:ea typeface="Meiryo" panose="020B0604030504040204" pitchFamily="34" charset="-128"/>
              </a:rPr>
            </a:br>
            <a:r>
              <a:rPr lang="ja-JP" altLang="en-US" sz="900" b="0" i="0" dirty="0">
                <a:solidFill>
                  <a:srgbClr val="0F1111"/>
                </a:solidFill>
                <a:effectLst/>
                <a:latin typeface="Meiryo" panose="020B0604030504040204" pitchFamily="34" charset="-128"/>
                <a:ea typeface="Meiryo" panose="020B0604030504040204" pitchFamily="34" charset="-128"/>
              </a:rPr>
              <a:t>　これからの</a:t>
            </a:r>
            <a:r>
              <a:rPr lang="en" altLang="ja-JP" sz="900" b="0" i="0" dirty="0">
                <a:solidFill>
                  <a:srgbClr val="0F1111"/>
                </a:solidFill>
                <a:effectLst/>
                <a:latin typeface="Meiryo" panose="020B0604030504040204" pitchFamily="34" charset="-128"/>
                <a:ea typeface="Meiryo" panose="020B0604030504040204" pitchFamily="34" charset="-128"/>
              </a:rPr>
              <a:t>SIer</a:t>
            </a:r>
            <a:r>
              <a:rPr lang="ja-JP" altLang="en-US" sz="900" b="0" i="0" dirty="0">
                <a:solidFill>
                  <a:srgbClr val="0F1111"/>
                </a:solidFill>
                <a:effectLst/>
                <a:latin typeface="Meiryo" panose="020B0604030504040204" pitchFamily="34" charset="-128"/>
                <a:ea typeface="Meiryo" panose="020B0604030504040204" pitchFamily="34" charset="-128"/>
              </a:rPr>
              <a:t>の営業はどうあるべきか</a:t>
            </a:r>
            <a:endParaRPr lang="ja-JP" altLang="en-US" sz="9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7997784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http://www.netcommerce.co.jp/</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dirty="0">
                <a:solidFill>
                  <a:srgbClr val="FFFFFF"/>
                </a:solidFill>
                <a:latin typeface="Meiryo" panose="020B0604030504040204" pitchFamily="34" charset="-128"/>
                <a:ea typeface="Meiryo" panose="020B0604030504040204" pitchFamily="34" charset="-128"/>
                <a:cs typeface="Arial"/>
              </a:rPr>
              <a:t>が注目される背景</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364819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8F9F3-E857-91DA-C41B-F8E38254E3F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F3C14FD-1A4B-2F5E-A143-8F0DCDBBCB1E}"/>
              </a:ext>
            </a:extLst>
          </p:cNvPr>
          <p:cNvSpPr>
            <a:spLocks noGrp="1"/>
          </p:cNvSpPr>
          <p:nvPr>
            <p:ph type="title"/>
          </p:nvPr>
        </p:nvSpPr>
        <p:spPr/>
        <p:txBody>
          <a:bodyPr/>
          <a:lstStyle/>
          <a:p>
            <a:r>
              <a:rPr kumimoji="1" lang="ja-JP" altLang="en-US"/>
              <a:t>実演：</a:t>
            </a:r>
            <a:r>
              <a:rPr lang="en-US" altLang="ja-JP" dirty="0"/>
              <a:t>Claude Code</a:t>
            </a:r>
            <a:r>
              <a:rPr lang="ja-JP" altLang="en-US"/>
              <a:t>による開発</a:t>
            </a:r>
            <a:endParaRPr kumimoji="1" lang="ja-JP" altLang="en-US"/>
          </a:p>
        </p:txBody>
      </p:sp>
      <p:sp>
        <p:nvSpPr>
          <p:cNvPr id="8" name="テキスト ボックス 7">
            <a:extLst>
              <a:ext uri="{FF2B5EF4-FFF2-40B4-BE49-F238E27FC236}">
                <a16:creationId xmlns:a16="http://schemas.microsoft.com/office/drawing/2014/main" id="{FBB5BA56-8E0C-2884-F396-1F7AD9D9B522}"/>
              </a:ext>
            </a:extLst>
          </p:cNvPr>
          <p:cNvSpPr txBox="1"/>
          <p:nvPr/>
        </p:nvSpPr>
        <p:spPr>
          <a:xfrm>
            <a:off x="230401" y="997761"/>
            <a:ext cx="5281052" cy="5391219"/>
          </a:xfrm>
          <a:prstGeom prst="rect">
            <a:avLst/>
          </a:prstGeom>
          <a:noFill/>
        </p:spPr>
        <p:txBody>
          <a:bodyPr wrap="square">
            <a:spAutoFit/>
          </a:bodyPr>
          <a:lstStyle/>
          <a:p>
            <a:pPr rtl="0">
              <a:spcAft>
                <a:spcPts val="50"/>
              </a:spcAft>
            </a:pPr>
            <a:r>
              <a:rPr lang="ja-JP" altLang="en-US" sz="1400" b="0" i="0" u="none" strike="noStrike">
                <a:solidFill>
                  <a:srgbClr val="0C0C0C"/>
                </a:solidFill>
                <a:effectLst/>
                <a:latin typeface="Meiryo" panose="020B0604030504040204" pitchFamily="34" charset="-128"/>
                <a:ea typeface="Meiryo" panose="020B0604030504040204" pitchFamily="34" charset="-128"/>
              </a:rPr>
              <a:t>社員食堂で従業員がお弁当を選ぶアプリケーションを作成してください。</a:t>
            </a:r>
            <a:endParaRPr lang="ja-JP" altLang="en-US" sz="1400" b="0">
              <a:effectLst/>
              <a:latin typeface="Meiryo" panose="020B0604030504040204" pitchFamily="34" charset="-128"/>
              <a:ea typeface="Meiryo" panose="020B0604030504040204" pitchFamily="34" charset="-128"/>
            </a:endParaRPr>
          </a:p>
          <a:p>
            <a:pPr rtl="0">
              <a:spcAft>
                <a:spcPts val="50"/>
              </a:spcAft>
            </a:pPr>
            <a:r>
              <a:rPr lang="ja-JP" altLang="en-US" sz="1400" b="0" i="0" u="none" strike="noStrike">
                <a:solidFill>
                  <a:srgbClr val="0C0C0C"/>
                </a:solidFill>
                <a:effectLst/>
                <a:latin typeface="Meiryo" panose="020B0604030504040204" pitchFamily="34" charset="-128"/>
                <a:ea typeface="Meiryo" panose="020B0604030504040204" pitchFamily="34" charset="-128"/>
              </a:rPr>
              <a:t>お弁当の種類は３種類です。</a:t>
            </a:r>
            <a:endParaRPr lang="ja-JP" altLang="en-US" sz="1400" b="0">
              <a:effectLst/>
              <a:latin typeface="Meiryo" panose="020B0604030504040204" pitchFamily="34" charset="-128"/>
              <a:ea typeface="Meiryo" panose="020B0604030504040204" pitchFamily="34" charset="-128"/>
            </a:endParaRPr>
          </a:p>
          <a:p>
            <a:pPr rtl="0">
              <a:spcAft>
                <a:spcPts val="50"/>
              </a:spcAft>
            </a:pPr>
            <a:r>
              <a:rPr lang="ja-JP" altLang="en-US" sz="1400" b="0" i="0" u="none" strike="noStrike">
                <a:solidFill>
                  <a:srgbClr val="0C0C0C"/>
                </a:solidFill>
                <a:effectLst/>
                <a:latin typeface="Meiryo" panose="020B0604030504040204" pitchFamily="34" charset="-128"/>
                <a:ea typeface="Meiryo" panose="020B0604030504040204" pitchFamily="34" charset="-128"/>
              </a:rPr>
              <a:t>お弁当の写真が表示されている部分をクリックすることでお弁当を選択することができます。</a:t>
            </a:r>
            <a:endParaRPr lang="ja-JP" altLang="en-US" sz="1400" b="0">
              <a:effectLst/>
              <a:latin typeface="Meiryo" panose="020B0604030504040204" pitchFamily="34" charset="-128"/>
              <a:ea typeface="Meiryo" panose="020B0604030504040204" pitchFamily="34" charset="-128"/>
            </a:endParaRPr>
          </a:p>
          <a:p>
            <a:pPr rtl="0">
              <a:spcAft>
                <a:spcPts val="50"/>
              </a:spcAft>
            </a:pPr>
            <a:r>
              <a:rPr lang="ja-JP" altLang="en-US" sz="1400" b="0" i="0" u="none" strike="noStrike">
                <a:solidFill>
                  <a:srgbClr val="0C0C0C"/>
                </a:solidFill>
                <a:effectLst/>
                <a:latin typeface="Meiryo" panose="020B0604030504040204" pitchFamily="34" charset="-128"/>
                <a:ea typeface="Meiryo" panose="020B0604030504040204" pitchFamily="34" charset="-128"/>
              </a:rPr>
              <a:t>また社員番号が入力できるようにしておきます。</a:t>
            </a:r>
            <a:endParaRPr lang="ja-JP" altLang="en-US" sz="1400" b="0">
              <a:effectLst/>
              <a:latin typeface="Meiryo" panose="020B0604030504040204" pitchFamily="34" charset="-128"/>
              <a:ea typeface="Meiryo" panose="020B0604030504040204" pitchFamily="34" charset="-128"/>
            </a:endParaRPr>
          </a:p>
          <a:p>
            <a:pPr rtl="0">
              <a:spcAft>
                <a:spcPts val="50"/>
              </a:spcAft>
            </a:pPr>
            <a:br>
              <a:rPr lang="ja-JP" altLang="en-US" sz="1400" b="0">
                <a:effectLst/>
                <a:latin typeface="Meiryo" panose="020B0604030504040204" pitchFamily="34" charset="-128"/>
                <a:ea typeface="Meiryo" panose="020B0604030504040204" pitchFamily="34" charset="-128"/>
              </a:rPr>
            </a:br>
            <a:r>
              <a:rPr lang="ja-JP" altLang="en-US" sz="1400" b="0" i="0" u="none" strike="noStrike">
                <a:solidFill>
                  <a:srgbClr val="0C0C0C"/>
                </a:solidFill>
                <a:effectLst/>
                <a:latin typeface="Meiryo" panose="020B0604030504040204" pitchFamily="34" charset="-128"/>
                <a:ea typeface="Meiryo" panose="020B0604030504040204" pitchFamily="34" charset="-128"/>
              </a:rPr>
              <a:t>社員番号と部署名、お弁当を選択して青い注文ボタンを押すと、注文リストに社員番号と選択したお弁当がリストとして追加されます。</a:t>
            </a:r>
            <a:endParaRPr lang="en-US" altLang="ja-JP" sz="1400" b="0" i="0" u="none" strike="noStrike" dirty="0">
              <a:solidFill>
                <a:srgbClr val="0C0C0C"/>
              </a:solidFill>
              <a:effectLst/>
              <a:latin typeface="Meiryo" panose="020B0604030504040204" pitchFamily="34" charset="-128"/>
              <a:ea typeface="Meiryo" panose="020B0604030504040204" pitchFamily="34" charset="-128"/>
            </a:endParaRPr>
          </a:p>
          <a:p>
            <a:pPr rtl="0">
              <a:spcAft>
                <a:spcPts val="50"/>
              </a:spcAft>
            </a:pPr>
            <a:endParaRPr lang="ja-JP" altLang="en-US" sz="1400" b="0">
              <a:effectLst/>
              <a:latin typeface="Meiryo" panose="020B0604030504040204" pitchFamily="34" charset="-128"/>
              <a:ea typeface="Meiryo" panose="020B0604030504040204" pitchFamily="34" charset="-128"/>
            </a:endParaRPr>
          </a:p>
          <a:p>
            <a:pPr rtl="0">
              <a:spcAft>
                <a:spcPts val="50"/>
              </a:spcAft>
            </a:pPr>
            <a:r>
              <a:rPr lang="ja-JP" altLang="en-US" sz="1400" b="0" i="0" u="none" strike="noStrike">
                <a:solidFill>
                  <a:srgbClr val="0C0C0C"/>
                </a:solidFill>
                <a:effectLst/>
                <a:latin typeface="Meiryo" panose="020B0604030504040204" pitchFamily="34" charset="-128"/>
                <a:ea typeface="Meiryo" panose="020B0604030504040204" pitchFamily="34" charset="-128"/>
              </a:rPr>
              <a:t>全体の合計金額と、部署ごとの合計金額も表示されるようにしてください。</a:t>
            </a:r>
            <a:endParaRPr lang="ja-JP" altLang="en-US" sz="1400" b="0">
              <a:effectLst/>
              <a:latin typeface="Meiryo" panose="020B0604030504040204" pitchFamily="34" charset="-128"/>
              <a:ea typeface="Meiryo" panose="020B0604030504040204" pitchFamily="34" charset="-128"/>
            </a:endParaRPr>
          </a:p>
          <a:p>
            <a:pPr rtl="0">
              <a:spcAft>
                <a:spcPts val="50"/>
              </a:spcAft>
            </a:pPr>
            <a:r>
              <a:rPr lang="ja-JP" altLang="en-US" sz="1400" b="0" i="0" u="none" strike="noStrike">
                <a:solidFill>
                  <a:srgbClr val="0C0C0C"/>
                </a:solidFill>
                <a:effectLst/>
                <a:latin typeface="Meiryo" panose="020B0604030504040204" pitchFamily="34" charset="-128"/>
                <a:ea typeface="Meiryo" panose="020B0604030504040204" pitchFamily="34" charset="-128"/>
              </a:rPr>
              <a:t>リストには削除マークも入れておいてください。削除マークを押すと該当のリストが削除されます。</a:t>
            </a:r>
            <a:br>
              <a:rPr lang="ja-JP" altLang="en-US" sz="1400" b="0" i="0" u="none" strike="noStrike">
                <a:solidFill>
                  <a:srgbClr val="0C0C0C"/>
                </a:solidFill>
                <a:effectLst/>
                <a:latin typeface="Meiryo" panose="020B0604030504040204" pitchFamily="34" charset="-128"/>
                <a:ea typeface="Meiryo" panose="020B0604030504040204" pitchFamily="34" charset="-128"/>
              </a:rPr>
            </a:br>
            <a:r>
              <a:rPr lang="ja-JP" altLang="en-US" sz="1400" b="0" i="0" u="none" strike="noStrike">
                <a:solidFill>
                  <a:srgbClr val="0C0C0C"/>
                </a:solidFill>
                <a:effectLst/>
                <a:latin typeface="Meiryo" panose="020B0604030504040204" pitchFamily="34" charset="-128"/>
                <a:ea typeface="Meiryo" panose="020B0604030504040204" pitchFamily="34" charset="-128"/>
              </a:rPr>
              <a:t>この際にポップアップで「本当に削除しますか？」を表示してください。</a:t>
            </a:r>
            <a:endParaRPr lang="ja-JP" altLang="en-US" sz="1400" b="0">
              <a:effectLst/>
              <a:latin typeface="Meiryo" panose="020B0604030504040204" pitchFamily="34" charset="-128"/>
              <a:ea typeface="Meiryo" panose="020B0604030504040204" pitchFamily="34" charset="-128"/>
            </a:endParaRPr>
          </a:p>
          <a:p>
            <a:pPr rtl="0">
              <a:spcAft>
                <a:spcPts val="50"/>
              </a:spcAft>
            </a:pPr>
            <a:br>
              <a:rPr lang="ja-JP" altLang="en-US" sz="1400" b="0">
                <a:effectLst/>
                <a:latin typeface="Meiryo" panose="020B0604030504040204" pitchFamily="34" charset="-128"/>
                <a:ea typeface="Meiryo" panose="020B0604030504040204" pitchFamily="34" charset="-128"/>
              </a:rPr>
            </a:br>
            <a:r>
              <a:rPr lang="ja-JP" altLang="en-US" sz="1400" b="0" i="0" u="none" strike="noStrike">
                <a:solidFill>
                  <a:srgbClr val="0C0C0C"/>
                </a:solidFill>
                <a:effectLst/>
                <a:latin typeface="Meiryo" panose="020B0604030504040204" pitchFamily="34" charset="-128"/>
                <a:ea typeface="Meiryo" panose="020B0604030504040204" pitchFamily="34" charset="-128"/>
              </a:rPr>
              <a:t>ダウンロードボタンを押すと、注文リストを</a:t>
            </a:r>
            <a:r>
              <a:rPr lang="en" altLang="ja-JP" sz="1400" b="0" i="0" u="none" strike="noStrike" dirty="0">
                <a:solidFill>
                  <a:srgbClr val="0C0C0C"/>
                </a:solidFill>
                <a:effectLst/>
                <a:latin typeface="Meiryo" panose="020B0604030504040204" pitchFamily="34" charset="-128"/>
                <a:ea typeface="Meiryo" panose="020B0604030504040204" pitchFamily="34" charset="-128"/>
              </a:rPr>
              <a:t>CSV</a:t>
            </a:r>
            <a:r>
              <a:rPr lang="ja-JP" altLang="en-US" sz="1400" b="0" i="0" u="none" strike="noStrike">
                <a:solidFill>
                  <a:srgbClr val="0C0C0C"/>
                </a:solidFill>
                <a:effectLst/>
                <a:latin typeface="Meiryo" panose="020B0604030504040204" pitchFamily="34" charset="-128"/>
                <a:ea typeface="Meiryo" panose="020B0604030504040204" pitchFamily="34" charset="-128"/>
              </a:rPr>
              <a:t>でダウンロードできます。</a:t>
            </a:r>
            <a:endParaRPr lang="ja-JP" altLang="en-US" sz="1400" b="0">
              <a:effectLst/>
              <a:latin typeface="Meiryo" panose="020B0604030504040204" pitchFamily="34" charset="-128"/>
              <a:ea typeface="Meiryo" panose="020B0604030504040204" pitchFamily="34" charset="-128"/>
            </a:endParaRPr>
          </a:p>
          <a:p>
            <a:pPr rtl="0">
              <a:spcAft>
                <a:spcPts val="50"/>
              </a:spcAft>
            </a:pPr>
            <a:r>
              <a:rPr lang="en" altLang="ja-JP" sz="1400" b="0" i="0" u="none" strike="noStrike" dirty="0">
                <a:solidFill>
                  <a:srgbClr val="0C0C0C"/>
                </a:solidFill>
                <a:effectLst/>
                <a:latin typeface="Meiryo" panose="020B0604030504040204" pitchFamily="34" charset="-128"/>
                <a:ea typeface="Meiryo" panose="020B0604030504040204" pitchFamily="34" charset="-128"/>
              </a:rPr>
              <a:t>CSV</a:t>
            </a:r>
            <a:r>
              <a:rPr lang="ja-JP" altLang="en-US" sz="1400" b="0" i="0" u="none" strike="noStrike">
                <a:solidFill>
                  <a:srgbClr val="0C0C0C"/>
                </a:solidFill>
                <a:effectLst/>
                <a:latin typeface="Meiryo" panose="020B0604030504040204" pitchFamily="34" charset="-128"/>
                <a:ea typeface="Meiryo" panose="020B0604030504040204" pitchFamily="34" charset="-128"/>
              </a:rPr>
              <a:t>の結果にも部署ごとの合計金額と、全体の合計金額も記載してください。</a:t>
            </a:r>
            <a:endParaRPr lang="ja-JP" altLang="en-US" sz="1400" b="0">
              <a:effectLst/>
              <a:latin typeface="Meiryo" panose="020B0604030504040204" pitchFamily="34" charset="-128"/>
              <a:ea typeface="Meiryo" panose="020B0604030504040204" pitchFamily="34" charset="-128"/>
            </a:endParaRPr>
          </a:p>
          <a:p>
            <a:r>
              <a:rPr lang="ja-JP" altLang="en-US" sz="1400" b="0" i="0" u="none" strike="noStrike">
                <a:solidFill>
                  <a:srgbClr val="0C0C0C"/>
                </a:solidFill>
                <a:effectLst/>
                <a:latin typeface="Meiryo" panose="020B0604030504040204" pitchFamily="34" charset="-128"/>
                <a:ea typeface="Meiryo" panose="020B0604030504040204" pitchFamily="34" charset="-128"/>
              </a:rPr>
              <a:t>洋風</a:t>
            </a:r>
            <a:r>
              <a:rPr lang="en-US" altLang="ja-JP" sz="1400" b="0" i="0" u="none" strike="noStrike" dirty="0">
                <a:solidFill>
                  <a:srgbClr val="0C0C0C"/>
                </a:solidFill>
                <a:effectLst/>
                <a:latin typeface="Meiryo" panose="020B0604030504040204" pitchFamily="34" charset="-128"/>
                <a:ea typeface="Meiryo" panose="020B0604030504040204" pitchFamily="34" charset="-128"/>
              </a:rPr>
              <a:t>, </a:t>
            </a:r>
            <a:r>
              <a:rPr lang="ja-JP" altLang="en-US" sz="1400" b="0" i="0" u="none" strike="noStrike">
                <a:solidFill>
                  <a:srgbClr val="0C0C0C"/>
                </a:solidFill>
                <a:effectLst/>
                <a:latin typeface="Meiryo" panose="020B0604030504040204" pitchFamily="34" charset="-128"/>
                <a:ea typeface="Meiryo" panose="020B0604030504040204" pitchFamily="34" charset="-128"/>
              </a:rPr>
              <a:t>和風</a:t>
            </a:r>
            <a:r>
              <a:rPr lang="en-US" altLang="ja-JP" sz="1400" b="0" i="0" u="none" strike="noStrike" dirty="0">
                <a:solidFill>
                  <a:srgbClr val="0C0C0C"/>
                </a:solidFill>
                <a:effectLst/>
                <a:latin typeface="Meiryo" panose="020B0604030504040204" pitchFamily="34" charset="-128"/>
                <a:ea typeface="Meiryo" panose="020B0604030504040204" pitchFamily="34" charset="-128"/>
              </a:rPr>
              <a:t>, </a:t>
            </a:r>
            <a:r>
              <a:rPr lang="ja-JP" altLang="en-US" sz="1400" b="0" i="0" u="none" strike="noStrike">
                <a:solidFill>
                  <a:srgbClr val="0C0C0C"/>
                </a:solidFill>
                <a:effectLst/>
                <a:latin typeface="Meiryo" panose="020B0604030504040204" pitchFamily="34" charset="-128"/>
                <a:ea typeface="Meiryo" panose="020B0604030504040204" pitchFamily="34" charset="-128"/>
              </a:rPr>
              <a:t>中華風のお弁当の写真を貼り付けて下さい。</a:t>
            </a:r>
            <a:br>
              <a:rPr lang="ja-JP" altLang="en-US" sz="1400" b="0" i="0" u="none" strike="noStrike">
                <a:solidFill>
                  <a:srgbClr val="0C0C0C"/>
                </a:solidFill>
                <a:effectLst/>
                <a:latin typeface="Meiryo" panose="020B0604030504040204" pitchFamily="34" charset="-128"/>
                <a:ea typeface="Meiryo" panose="020B0604030504040204" pitchFamily="34" charset="-128"/>
              </a:rPr>
            </a:br>
            <a:r>
              <a:rPr lang="ja-JP" altLang="en-US" sz="1400" b="0" i="0" u="none" strike="noStrike">
                <a:solidFill>
                  <a:srgbClr val="0C0C0C"/>
                </a:solidFill>
                <a:effectLst/>
                <a:latin typeface="Meiryo" panose="020B0604030504040204" pitchFamily="34" charset="-128"/>
                <a:ea typeface="Meiryo" panose="020B0604030504040204" pitchFamily="34" charset="-128"/>
              </a:rPr>
              <a:t>弁当の料金は、</a:t>
            </a:r>
            <a:r>
              <a:rPr lang="en-US" altLang="ja-JP" sz="1400" b="0" i="0" u="none" strike="noStrike" dirty="0">
                <a:solidFill>
                  <a:srgbClr val="0C0C0C"/>
                </a:solidFill>
                <a:effectLst/>
                <a:latin typeface="Meiryo" panose="020B0604030504040204" pitchFamily="34" charset="-128"/>
                <a:ea typeface="Meiryo" panose="020B0604030504040204" pitchFamily="34" charset="-128"/>
              </a:rPr>
              <a:t>400</a:t>
            </a:r>
            <a:r>
              <a:rPr lang="ja-JP" altLang="en-US" sz="1400" b="0" i="0" u="none" strike="noStrike">
                <a:solidFill>
                  <a:srgbClr val="0C0C0C"/>
                </a:solidFill>
                <a:effectLst/>
                <a:latin typeface="Meiryo" panose="020B0604030504040204" pitchFamily="34" charset="-128"/>
                <a:ea typeface="Meiryo" panose="020B0604030504040204" pitchFamily="34" charset="-128"/>
              </a:rPr>
              <a:t>円、</a:t>
            </a:r>
            <a:r>
              <a:rPr lang="en-US" altLang="ja-JP" sz="1400" b="0" i="0" u="none" strike="noStrike" dirty="0">
                <a:solidFill>
                  <a:srgbClr val="0C0C0C"/>
                </a:solidFill>
                <a:effectLst/>
                <a:latin typeface="Meiryo" panose="020B0604030504040204" pitchFamily="34" charset="-128"/>
                <a:ea typeface="Meiryo" panose="020B0604030504040204" pitchFamily="34" charset="-128"/>
              </a:rPr>
              <a:t>500</a:t>
            </a:r>
            <a:r>
              <a:rPr lang="ja-JP" altLang="en-US" sz="1400" b="0" i="0" u="none" strike="noStrike">
                <a:solidFill>
                  <a:srgbClr val="0C0C0C"/>
                </a:solidFill>
                <a:effectLst/>
                <a:latin typeface="Meiryo" panose="020B0604030504040204" pitchFamily="34" charset="-128"/>
                <a:ea typeface="Meiryo" panose="020B0604030504040204" pitchFamily="34" charset="-128"/>
              </a:rPr>
              <a:t>円、</a:t>
            </a:r>
            <a:r>
              <a:rPr lang="en-US" altLang="ja-JP" sz="1400" b="0" i="0" u="none" strike="noStrike" dirty="0">
                <a:solidFill>
                  <a:srgbClr val="0C0C0C"/>
                </a:solidFill>
                <a:effectLst/>
                <a:latin typeface="Meiryo" panose="020B0604030504040204" pitchFamily="34" charset="-128"/>
                <a:ea typeface="Meiryo" panose="020B0604030504040204" pitchFamily="34" charset="-128"/>
              </a:rPr>
              <a:t>600</a:t>
            </a:r>
            <a:r>
              <a:rPr lang="ja-JP" altLang="en-US" sz="1400" b="0" i="0" u="none" strike="noStrike">
                <a:solidFill>
                  <a:srgbClr val="0C0C0C"/>
                </a:solidFill>
                <a:effectLst/>
                <a:latin typeface="Meiryo" panose="020B0604030504040204" pitchFamily="34" charset="-128"/>
                <a:ea typeface="Meiryo" panose="020B0604030504040204" pitchFamily="34" charset="-128"/>
              </a:rPr>
              <a:t>円としてください。</a:t>
            </a:r>
            <a:endParaRPr lang="ja-JP" altLang="en-US" sz="1400">
              <a:latin typeface="Meiryo" panose="020B0604030504040204" pitchFamily="34" charset="-128"/>
              <a:ea typeface="Meiryo" panose="020B0604030504040204" pitchFamily="34" charset="-128"/>
            </a:endParaRPr>
          </a:p>
        </p:txBody>
      </p:sp>
      <p:sp>
        <p:nvSpPr>
          <p:cNvPr id="14" name="右中かっこ 13">
            <a:extLst>
              <a:ext uri="{FF2B5EF4-FFF2-40B4-BE49-F238E27FC236}">
                <a16:creationId xmlns:a16="http://schemas.microsoft.com/office/drawing/2014/main" id="{34770F11-8195-5AA6-5EE2-D7A2793F99C2}"/>
              </a:ext>
            </a:extLst>
          </p:cNvPr>
          <p:cNvSpPr/>
          <p:nvPr/>
        </p:nvSpPr>
        <p:spPr>
          <a:xfrm>
            <a:off x="5386193" y="1045923"/>
            <a:ext cx="447340" cy="5254669"/>
          </a:xfrm>
          <a:prstGeom prst="rightBrace">
            <a:avLst>
              <a:gd name="adj1" fmla="val 8333"/>
              <a:gd name="adj2" fmla="val 15424"/>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1026" name="Picture 2" descr="Anthropic、「Claude Code」に自動セキュリティレビュー機能を導入 - ZDNET Japan">
            <a:extLst>
              <a:ext uri="{FF2B5EF4-FFF2-40B4-BE49-F238E27FC236}">
                <a16:creationId xmlns:a16="http://schemas.microsoft.com/office/drawing/2014/main" id="{4DBAC416-E19F-2757-B4A0-ACCE28CFCF8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a:fillRect/>
          </a:stretch>
        </p:blipFill>
        <p:spPr bwMode="auto">
          <a:xfrm>
            <a:off x="5914153" y="997761"/>
            <a:ext cx="2836333" cy="170642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43FA1CB9-B96F-D60C-6F5D-853D0B04327A}"/>
              </a:ext>
            </a:extLst>
          </p:cNvPr>
          <p:cNvGrpSpPr/>
          <p:nvPr/>
        </p:nvGrpSpPr>
        <p:grpSpPr>
          <a:xfrm>
            <a:off x="5914153" y="3137656"/>
            <a:ext cx="2836333" cy="3310467"/>
            <a:chOff x="5774267" y="2938997"/>
            <a:chExt cx="3139331" cy="3533225"/>
          </a:xfrm>
        </p:grpSpPr>
        <p:pic>
          <p:nvPicPr>
            <p:cNvPr id="7" name="図 6">
              <a:extLst>
                <a:ext uri="{FF2B5EF4-FFF2-40B4-BE49-F238E27FC236}">
                  <a16:creationId xmlns:a16="http://schemas.microsoft.com/office/drawing/2014/main" id="{BD75D57B-6F03-97B5-A009-97E0DD3472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74267" y="2938997"/>
              <a:ext cx="3139331" cy="301249"/>
            </a:xfrm>
            <a:prstGeom prst="rect">
              <a:avLst/>
            </a:prstGeom>
            <a:ln>
              <a:noFill/>
            </a:ln>
            <a:effectLst>
              <a:outerShdw blurRad="292100" dist="139700" dir="2700000" algn="tl" rotWithShape="0">
                <a:srgbClr val="333333">
                  <a:alpha val="65000"/>
                </a:srgbClr>
              </a:outerShdw>
            </a:effectLst>
          </p:spPr>
        </p:pic>
        <p:pic>
          <p:nvPicPr>
            <p:cNvPr id="11" name="図 10" descr="グラフィカル ユーザー インターフェイス, アプリケーション&#10;&#10;AI 生成コンテンツは誤りを含む可能性があります。">
              <a:extLst>
                <a:ext uri="{FF2B5EF4-FFF2-40B4-BE49-F238E27FC236}">
                  <a16:creationId xmlns:a16="http://schemas.microsoft.com/office/drawing/2014/main" id="{D80CF0E3-D371-177B-0053-DFF9567B1F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4267" y="3240247"/>
              <a:ext cx="3139331" cy="3231975"/>
            </a:xfrm>
            <a:prstGeom prst="rect">
              <a:avLst/>
            </a:prstGeom>
            <a:ln>
              <a:noFill/>
            </a:ln>
            <a:effectLst>
              <a:outerShdw blurRad="292100" dist="139700" dir="2700000" algn="tl" rotWithShape="0">
                <a:srgbClr val="333333">
                  <a:alpha val="65000"/>
                </a:srgbClr>
              </a:outerShdw>
            </a:effectLst>
          </p:spPr>
        </p:pic>
      </p:grpSp>
      <p:sp>
        <p:nvSpPr>
          <p:cNvPr id="18" name="下矢印 17">
            <a:extLst>
              <a:ext uri="{FF2B5EF4-FFF2-40B4-BE49-F238E27FC236}">
                <a16:creationId xmlns:a16="http://schemas.microsoft.com/office/drawing/2014/main" id="{73D779E0-4CD1-F7FB-369D-041ADDFB2FD6}"/>
              </a:ext>
            </a:extLst>
          </p:cNvPr>
          <p:cNvSpPr/>
          <p:nvPr/>
        </p:nvSpPr>
        <p:spPr>
          <a:xfrm>
            <a:off x="6959785" y="2784631"/>
            <a:ext cx="745067" cy="27310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9EEFFC59-0281-68DC-898F-43D17ECB35E2}"/>
              </a:ext>
            </a:extLst>
          </p:cNvPr>
          <p:cNvSpPr txBox="1"/>
          <p:nvPr/>
        </p:nvSpPr>
        <p:spPr>
          <a:xfrm>
            <a:off x="5838493" y="2801427"/>
            <a:ext cx="558166"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5</a:t>
            </a:r>
            <a:r>
              <a:rPr kumimoji="1" lang="ja-JP" altLang="en-US">
                <a:latin typeface="Meiryo" panose="020B0604030504040204" pitchFamily="34" charset="-128"/>
                <a:ea typeface="Meiryo" panose="020B0604030504040204" pitchFamily="34" charset="-128"/>
              </a:rPr>
              <a:t>分</a:t>
            </a:r>
          </a:p>
        </p:txBody>
      </p:sp>
    </p:spTree>
    <p:extLst>
      <p:ext uri="{BB962C8B-B14F-4D97-AF65-F5344CB8AC3E}">
        <p14:creationId xmlns:p14="http://schemas.microsoft.com/office/powerpoint/2010/main" val="180973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デジタルネイティブが既存の業界を破壊する理由</a:t>
            </a:r>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016029"/>
            <a:ext cx="963706" cy="963706"/>
          </a:xfrm>
          <a:prstGeom prst="rect">
            <a:avLst/>
          </a:prstGeom>
        </p:spPr>
      </p:pic>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2112712"/>
            <a:ext cx="969683" cy="969683"/>
          </a:xfrm>
          <a:prstGeom prst="rect">
            <a:avLst/>
          </a:prstGeom>
        </p:spPr>
      </p:pic>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3215372"/>
            <a:ext cx="963706" cy="963706"/>
          </a:xfrm>
          <a:prstGeom prst="rect">
            <a:avLst/>
          </a:prstGeom>
        </p:spPr>
      </p:pic>
      <p:pic>
        <p:nvPicPr>
          <p:cNvPr id="9" name="図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5408738"/>
            <a:ext cx="963706" cy="963706"/>
          </a:xfrm>
          <a:prstGeom prst="rect">
            <a:avLst/>
          </a:prstGeom>
        </p:spPr>
      </p:pic>
      <p:sp>
        <p:nvSpPr>
          <p:cNvPr id="10" name="テキスト ボックス 9"/>
          <p:cNvSpPr txBox="1"/>
          <p:nvPr/>
        </p:nvSpPr>
        <p:spPr>
          <a:xfrm>
            <a:off x="1613647" y="1174716"/>
            <a:ext cx="1433406"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274387"/>
            <a:ext cx="1651414" cy="646331"/>
          </a:xfrm>
          <a:prstGeom prst="rect">
            <a:avLst/>
          </a:prstGeom>
          <a:noFill/>
        </p:spPr>
        <p:txBody>
          <a:bodyPr wrap="none" rtlCol="0">
            <a:spAutoFit/>
          </a:bodyPr>
          <a:lstStyle/>
          <a:p>
            <a:r>
              <a:rPr lang="en-US" altLang="ja-JP" sz="3600" dirty="0">
                <a:latin typeface="Meiryo" charset="-128"/>
                <a:ea typeface="Meiryo" charset="-128"/>
                <a:cs typeface="Meiryo" charset="-128"/>
              </a:rPr>
              <a:t>A</a:t>
            </a:r>
            <a:r>
              <a:rPr kumimoji="1" lang="en-US" altLang="ja-JP" sz="3600" dirty="0">
                <a:latin typeface="Meiryo" charset="-128"/>
                <a:ea typeface="Meiryo" charset="-128"/>
                <a:cs typeface="Meiryo" charset="-128"/>
              </a:rPr>
              <a:t>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374059"/>
            <a:ext cx="2116028"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473731"/>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567425"/>
            <a:ext cx="1625766"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3729675" y="1222963"/>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3729675" y="2322634"/>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3729675" y="3422306"/>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3729675" y="4518990"/>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3729675" y="5615672"/>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267047"/>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463747"/>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365397"/>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563074"/>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0" y="4249268"/>
            <a:ext cx="963706" cy="1177681"/>
          </a:xfrm>
          <a:prstGeom prst="rect">
            <a:avLst/>
          </a:prstGeom>
        </p:spPr>
      </p:pic>
      <p:sp>
        <p:nvSpPr>
          <p:cNvPr id="25" name="テキスト ボックス 24"/>
          <p:cNvSpPr txBox="1"/>
          <p:nvPr/>
        </p:nvSpPr>
        <p:spPr>
          <a:xfrm>
            <a:off x="5050536" y="5659756"/>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grpSp>
        <p:nvGrpSpPr>
          <p:cNvPr id="8" name="グループ化 7">
            <a:extLst>
              <a:ext uri="{FF2B5EF4-FFF2-40B4-BE49-F238E27FC236}">
                <a16:creationId xmlns:a16="http://schemas.microsoft.com/office/drawing/2014/main" id="{3644AA3A-77C4-9101-851A-BBE3F26158BB}"/>
              </a:ext>
            </a:extLst>
          </p:cNvPr>
          <p:cNvGrpSpPr/>
          <p:nvPr/>
        </p:nvGrpSpPr>
        <p:grpSpPr>
          <a:xfrm>
            <a:off x="2516538" y="736579"/>
            <a:ext cx="6627462" cy="6121421"/>
            <a:chOff x="2516538" y="736579"/>
            <a:chExt cx="6627462" cy="6121421"/>
          </a:xfrm>
        </p:grpSpPr>
        <p:sp>
          <p:nvSpPr>
            <p:cNvPr id="3" name="爆発 1 2">
              <a:extLst>
                <a:ext uri="{FF2B5EF4-FFF2-40B4-BE49-F238E27FC236}">
                  <a16:creationId xmlns:a16="http://schemas.microsoft.com/office/drawing/2014/main" id="{324BC204-901B-D111-664A-13EAC3D64C7E}"/>
                </a:ext>
              </a:extLst>
            </p:cNvPr>
            <p:cNvSpPr/>
            <p:nvPr/>
          </p:nvSpPr>
          <p:spPr>
            <a:xfrm>
              <a:off x="2516538" y="736579"/>
              <a:ext cx="6627462" cy="6121421"/>
            </a:xfrm>
            <a:prstGeom prst="irregularSeal1">
              <a:avLst/>
            </a:prstGeom>
            <a:gradFill flip="none" rotWithShape="1">
              <a:gsLst>
                <a:gs pos="17000">
                  <a:srgbClr val="FF0000">
                    <a:alpha val="65000"/>
                  </a:srgbClr>
                </a:gs>
                <a:gs pos="59000">
                  <a:srgbClr val="FF0000">
                    <a:alpha val="28000"/>
                  </a:srgbClr>
                </a:gs>
              </a:gsLst>
              <a:path path="circle">
                <a:fillToRect l="50000" t="50000" r="50000" b="50000"/>
              </a:path>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E87CA58E-ACA3-BA48-F947-6BB20628A389}"/>
                </a:ext>
              </a:extLst>
            </p:cNvPr>
            <p:cNvSpPr txBox="1"/>
            <p:nvPr/>
          </p:nvSpPr>
          <p:spPr>
            <a:xfrm>
              <a:off x="3729675" y="3082395"/>
              <a:ext cx="3988592" cy="1077218"/>
            </a:xfrm>
            <a:prstGeom prst="rect">
              <a:avLst/>
            </a:prstGeom>
            <a:noFill/>
          </p:spPr>
          <p:txBody>
            <a:bodyPr wrap="none" rtlCol="0">
              <a:spAutoFit/>
            </a:bodyPr>
            <a:lstStyle/>
            <a:p>
              <a:pPr algn="ctr"/>
              <a:r>
                <a:rPr kumimoji="1"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Disruption</a:t>
              </a:r>
            </a:p>
            <a:p>
              <a:pPr algn="ctr"/>
              <a:r>
                <a:rPr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デジタルによる破壊</a:t>
              </a:r>
              <a:endPar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8121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デジタルネイティブが既存の業界を破壊する理由</a:t>
            </a:r>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016029"/>
            <a:ext cx="963706" cy="963706"/>
          </a:xfrm>
          <a:prstGeom prst="rect">
            <a:avLst/>
          </a:prstGeom>
        </p:spPr>
      </p:pic>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2112712"/>
            <a:ext cx="969683" cy="969683"/>
          </a:xfrm>
          <a:prstGeom prst="rect">
            <a:avLst/>
          </a:prstGeom>
        </p:spPr>
      </p:pic>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3215372"/>
            <a:ext cx="963706" cy="963706"/>
          </a:xfrm>
          <a:prstGeom prst="rect">
            <a:avLst/>
          </a:prstGeom>
        </p:spPr>
      </p:pic>
      <p:pic>
        <p:nvPicPr>
          <p:cNvPr id="9" name="図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5408738"/>
            <a:ext cx="963706" cy="963706"/>
          </a:xfrm>
          <a:prstGeom prst="rect">
            <a:avLst/>
          </a:prstGeom>
        </p:spPr>
      </p:pic>
      <p:sp>
        <p:nvSpPr>
          <p:cNvPr id="10" name="テキスト ボックス 9"/>
          <p:cNvSpPr txBox="1"/>
          <p:nvPr/>
        </p:nvSpPr>
        <p:spPr>
          <a:xfrm>
            <a:off x="1613647" y="1174716"/>
            <a:ext cx="1433406"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274387"/>
            <a:ext cx="1651414"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374059"/>
            <a:ext cx="2116028"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473731"/>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567425"/>
            <a:ext cx="1625766"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3729675" y="1222963"/>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3729675" y="2322634"/>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3729675" y="3422306"/>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3729675" y="4518990"/>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3729675" y="5615672"/>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267047"/>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463747"/>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365397"/>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563074"/>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0" y="4249268"/>
            <a:ext cx="963706" cy="1177681"/>
          </a:xfrm>
          <a:prstGeom prst="rect">
            <a:avLst/>
          </a:prstGeom>
        </p:spPr>
      </p:pic>
      <p:sp>
        <p:nvSpPr>
          <p:cNvPr id="25" name="テキスト ボックス 24"/>
          <p:cNvSpPr txBox="1"/>
          <p:nvPr/>
        </p:nvSpPr>
        <p:spPr>
          <a:xfrm>
            <a:off x="5050536" y="5659756"/>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grpSp>
        <p:nvGrpSpPr>
          <p:cNvPr id="37" name="グループ化 36">
            <a:extLst>
              <a:ext uri="{FF2B5EF4-FFF2-40B4-BE49-F238E27FC236}">
                <a16:creationId xmlns:a16="http://schemas.microsoft.com/office/drawing/2014/main" id="{DE3C4F5A-E341-D3CD-ABF3-A10A07821259}"/>
              </a:ext>
            </a:extLst>
          </p:cNvPr>
          <p:cNvGrpSpPr/>
          <p:nvPr/>
        </p:nvGrpSpPr>
        <p:grpSpPr>
          <a:xfrm>
            <a:off x="232969" y="838735"/>
            <a:ext cx="4052892" cy="5711687"/>
            <a:chOff x="232969" y="838735"/>
            <a:chExt cx="4052892" cy="5711687"/>
          </a:xfrm>
        </p:grpSpPr>
        <p:sp>
          <p:nvSpPr>
            <p:cNvPr id="3" name="正方形/長方形 2">
              <a:extLst>
                <a:ext uri="{FF2B5EF4-FFF2-40B4-BE49-F238E27FC236}">
                  <a16:creationId xmlns:a16="http://schemas.microsoft.com/office/drawing/2014/main" id="{FB3FE351-4F63-6744-B0B0-E1676C6EF527}"/>
                </a:ext>
              </a:extLst>
            </p:cNvPr>
            <p:cNvSpPr/>
            <p:nvPr/>
          </p:nvSpPr>
          <p:spPr>
            <a:xfrm>
              <a:off x="232969" y="838735"/>
              <a:ext cx="4052892" cy="5711687"/>
            </a:xfrm>
            <a:prstGeom prst="rect">
              <a:avLst/>
            </a:prstGeom>
            <a:solidFill>
              <a:srgbClr val="E46C0A">
                <a:alpha val="747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9478B77-6B59-F548-98F1-6F04B22B9A6A}"/>
                </a:ext>
              </a:extLst>
            </p:cNvPr>
            <p:cNvSpPr txBox="1"/>
            <p:nvPr/>
          </p:nvSpPr>
          <p:spPr>
            <a:xfrm>
              <a:off x="440554" y="2732664"/>
              <a:ext cx="3637722" cy="1915909"/>
            </a:xfrm>
            <a:prstGeom prst="rect">
              <a:avLst/>
            </a:prstGeom>
            <a:noFill/>
          </p:spPr>
          <p:txBody>
            <a:bodyPr wrap="square" rtlCol="0">
              <a:spAutoFit/>
            </a:bodyPr>
            <a:lstStyle/>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a:t>
              </a:r>
              <a:endParaRPr kumimoji="1"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を武器に</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kumimoji="1"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ユーザーニーズや社会環境の</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変化に即応</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28" name="グループ化 27">
            <a:extLst>
              <a:ext uri="{FF2B5EF4-FFF2-40B4-BE49-F238E27FC236}">
                <a16:creationId xmlns:a16="http://schemas.microsoft.com/office/drawing/2014/main" id="{DC77FCC7-2007-E234-54E6-F6C31F70C757}"/>
              </a:ext>
            </a:extLst>
          </p:cNvPr>
          <p:cNvGrpSpPr/>
          <p:nvPr/>
        </p:nvGrpSpPr>
        <p:grpSpPr>
          <a:xfrm>
            <a:off x="137786" y="1366635"/>
            <a:ext cx="2652602" cy="943465"/>
            <a:chOff x="137786" y="1403958"/>
            <a:chExt cx="2652602" cy="943465"/>
          </a:xfrm>
        </p:grpSpPr>
        <p:sp>
          <p:nvSpPr>
            <p:cNvPr id="26" name="四角形吹き出し 25">
              <a:extLst>
                <a:ext uri="{FF2B5EF4-FFF2-40B4-BE49-F238E27FC236}">
                  <a16:creationId xmlns:a16="http://schemas.microsoft.com/office/drawing/2014/main" id="{ADDB183C-FDB6-1340-EF09-9E827D9CAB69}"/>
                </a:ext>
              </a:extLst>
            </p:cNvPr>
            <p:cNvSpPr/>
            <p:nvPr/>
          </p:nvSpPr>
          <p:spPr>
            <a:xfrm>
              <a:off x="137786" y="1403958"/>
              <a:ext cx="2652602" cy="939588"/>
            </a:xfrm>
            <a:prstGeom prst="wedgeRectCallout">
              <a:avLst>
                <a:gd name="adj1" fmla="val 42026"/>
                <a:gd name="adj2" fmla="val 95506"/>
              </a:avLst>
            </a:prstGeom>
            <a:solidFill>
              <a:srgbClr val="0070C0">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25783B8-A47A-DEC1-0EA3-5691C2D4B212}"/>
                </a:ext>
              </a:extLst>
            </p:cNvPr>
            <p:cNvSpPr txBox="1"/>
            <p:nvPr/>
          </p:nvSpPr>
          <p:spPr>
            <a:xfrm>
              <a:off x="355657" y="1485649"/>
              <a:ext cx="2339102" cy="861774"/>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レイア構造</a:t>
              </a:r>
              <a:r>
                <a:rPr kumimoji="1" lang="ja-JP" altLang="en-US" sz="1400">
                  <a:solidFill>
                    <a:schemeClr val="bg1"/>
                  </a:solidFill>
                  <a:latin typeface="Meiryo" panose="020B0604030504040204" pitchFamily="34" charset="-128"/>
                  <a:ea typeface="Meiryo" panose="020B0604030504040204" pitchFamily="34" charset="-128"/>
                </a:rPr>
                <a:t>と</a:t>
              </a:r>
              <a:r>
                <a:rPr kumimoji="1" lang="ja-JP" altLang="en-US" sz="1400" b="1">
                  <a:solidFill>
                    <a:schemeClr val="bg1"/>
                  </a:solidFill>
                  <a:latin typeface="Meiryo" panose="020B0604030504040204" pitchFamily="34" charset="-128"/>
                  <a:ea typeface="Meiryo" panose="020B0604030504040204" pitchFamily="34" charset="-128"/>
                </a:rPr>
                <a:t>抽象化による</a:t>
              </a:r>
              <a:endParaRPr kumimoji="1" lang="en-US" altLang="ja-JP" sz="1400" b="1" dirty="0">
                <a:solidFill>
                  <a:schemeClr val="bg1"/>
                </a:solidFill>
                <a:latin typeface="Meiryo" panose="020B0604030504040204" pitchFamily="34" charset="-128"/>
                <a:ea typeface="Meiryo" panose="020B0604030504040204" pitchFamily="34" charset="-128"/>
              </a:endParaRPr>
            </a:p>
            <a:p>
              <a:pPr marL="355600" indent="-261938">
                <a:buFont typeface="Wingdings" pitchFamily="2" charset="2"/>
                <a:buChar char="ü"/>
              </a:pPr>
              <a:r>
                <a:rPr lang="ja-JP" altLang="en-US" b="1">
                  <a:solidFill>
                    <a:schemeClr val="bg1"/>
                  </a:solidFill>
                  <a:latin typeface="Meiryo" panose="020B0604030504040204" pitchFamily="34" charset="-128"/>
                  <a:ea typeface="Meiryo" panose="020B0604030504040204" pitchFamily="34" charset="-128"/>
                </a:rPr>
                <a:t>変化への柔軟性</a:t>
              </a:r>
              <a:endParaRPr lang="en-US" altLang="ja-JP" b="1" dirty="0">
                <a:solidFill>
                  <a:schemeClr val="bg1"/>
                </a:solidFill>
                <a:latin typeface="Meiryo" panose="020B0604030504040204" pitchFamily="34" charset="-128"/>
                <a:ea typeface="Meiryo" panose="020B0604030504040204" pitchFamily="34" charset="-128"/>
              </a:endParaRPr>
            </a:p>
            <a:p>
              <a:pPr marL="355600" indent="-261938">
                <a:buFont typeface="Wingdings" pitchFamily="2" charset="2"/>
                <a:buChar char="ü"/>
              </a:pPr>
              <a:r>
                <a:rPr kumimoji="1" lang="ja-JP" altLang="en-US" b="1">
                  <a:solidFill>
                    <a:schemeClr val="bg1"/>
                  </a:solidFill>
                  <a:latin typeface="Meiryo" panose="020B0604030504040204" pitchFamily="34" charset="-128"/>
                  <a:ea typeface="Meiryo" panose="020B0604030504040204" pitchFamily="34" charset="-128"/>
                </a:rPr>
                <a:t>イノベーション</a:t>
              </a:r>
            </a:p>
          </p:txBody>
        </p:sp>
      </p:grpSp>
      <p:sp>
        <p:nvSpPr>
          <p:cNvPr id="29" name="正方形/長方形 28">
            <a:extLst>
              <a:ext uri="{FF2B5EF4-FFF2-40B4-BE49-F238E27FC236}">
                <a16:creationId xmlns:a16="http://schemas.microsoft.com/office/drawing/2014/main" id="{29DCBE5F-02AD-0767-FC95-7EA578F1D565}"/>
              </a:ext>
            </a:extLst>
          </p:cNvPr>
          <p:cNvSpPr/>
          <p:nvPr/>
        </p:nvSpPr>
        <p:spPr>
          <a:xfrm>
            <a:off x="4858141" y="838735"/>
            <a:ext cx="4036843" cy="5711687"/>
          </a:xfrm>
          <a:prstGeom prst="rect">
            <a:avLst/>
          </a:prstGeom>
          <a:solidFill>
            <a:srgbClr val="C0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B3B8D7F5-2C72-5918-CA07-F52853ACB669}"/>
              </a:ext>
            </a:extLst>
          </p:cNvPr>
          <p:cNvSpPr txBox="1"/>
          <p:nvPr/>
        </p:nvSpPr>
        <p:spPr>
          <a:xfrm>
            <a:off x="4846499" y="2203266"/>
            <a:ext cx="4036844" cy="1569660"/>
          </a:xfrm>
          <a:prstGeom prst="rect">
            <a:avLst/>
          </a:prstGeom>
          <a:noFill/>
        </p:spPr>
        <p:txBody>
          <a:bodyPr wrap="square" rtlCol="0">
            <a:spAutoFit/>
          </a:bodyPr>
          <a:lstStyle/>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対応が追いつかず</a:t>
            </a:r>
            <a:endParaRPr kumimoji="1"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格差が拡大し</a:t>
            </a:r>
            <a:endParaRPr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顧客から見放される</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34" name="グループ化 33">
            <a:extLst>
              <a:ext uri="{FF2B5EF4-FFF2-40B4-BE49-F238E27FC236}">
                <a16:creationId xmlns:a16="http://schemas.microsoft.com/office/drawing/2014/main" id="{D0F9EC61-2570-6785-B093-328C6D28466D}"/>
              </a:ext>
            </a:extLst>
          </p:cNvPr>
          <p:cNvGrpSpPr/>
          <p:nvPr/>
        </p:nvGrpSpPr>
        <p:grpSpPr>
          <a:xfrm>
            <a:off x="4867571" y="3732113"/>
            <a:ext cx="4036844" cy="1516140"/>
            <a:chOff x="4867571" y="3769436"/>
            <a:chExt cx="4036844" cy="1516140"/>
          </a:xfrm>
        </p:grpSpPr>
        <p:sp>
          <p:nvSpPr>
            <p:cNvPr id="32" name="テキスト ボックス 31">
              <a:extLst>
                <a:ext uri="{FF2B5EF4-FFF2-40B4-BE49-F238E27FC236}">
                  <a16:creationId xmlns:a16="http://schemas.microsoft.com/office/drawing/2014/main" id="{7C441A9E-B18C-B3EB-01C2-176E3696A804}"/>
                </a:ext>
              </a:extLst>
            </p:cNvPr>
            <p:cNvSpPr txBox="1"/>
            <p:nvPr/>
          </p:nvSpPr>
          <p:spPr>
            <a:xfrm>
              <a:off x="4867571" y="4208358"/>
              <a:ext cx="4036844" cy="1077218"/>
            </a:xfrm>
            <a:prstGeom prst="rect">
              <a:avLst/>
            </a:prstGeom>
            <a:noFill/>
          </p:spPr>
          <p:txBody>
            <a:bodyPr wrap="square" rtlCol="0">
              <a:spAutoFit/>
            </a:bodyPr>
            <a:lstStyle/>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プレイヤーが</a:t>
              </a:r>
              <a:endParaRPr kumimoji="1"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置き換えられる</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3" name="下矢印 32">
              <a:extLst>
                <a:ext uri="{FF2B5EF4-FFF2-40B4-BE49-F238E27FC236}">
                  <a16:creationId xmlns:a16="http://schemas.microsoft.com/office/drawing/2014/main" id="{66AD1047-75C8-325B-0845-2CEABF25418B}"/>
                </a:ext>
              </a:extLst>
            </p:cNvPr>
            <p:cNvSpPr/>
            <p:nvPr/>
          </p:nvSpPr>
          <p:spPr>
            <a:xfrm>
              <a:off x="6457172" y="3769436"/>
              <a:ext cx="839755" cy="321966"/>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グループ化 35">
            <a:extLst>
              <a:ext uri="{FF2B5EF4-FFF2-40B4-BE49-F238E27FC236}">
                <a16:creationId xmlns:a16="http://schemas.microsoft.com/office/drawing/2014/main" id="{9A8A77BC-BB1F-84C1-33B3-FCDB132267C8}"/>
              </a:ext>
            </a:extLst>
          </p:cNvPr>
          <p:cNvGrpSpPr/>
          <p:nvPr/>
        </p:nvGrpSpPr>
        <p:grpSpPr>
          <a:xfrm>
            <a:off x="378862" y="4518046"/>
            <a:ext cx="3761105" cy="1854397"/>
            <a:chOff x="378862" y="4518046"/>
            <a:chExt cx="3761105" cy="1854397"/>
          </a:xfrm>
        </p:grpSpPr>
        <p:sp>
          <p:nvSpPr>
            <p:cNvPr id="35" name="爆発 1 34">
              <a:extLst>
                <a:ext uri="{FF2B5EF4-FFF2-40B4-BE49-F238E27FC236}">
                  <a16:creationId xmlns:a16="http://schemas.microsoft.com/office/drawing/2014/main" id="{FF1E1C44-FC08-62F2-2866-0054EEDCE85B}"/>
                </a:ext>
              </a:extLst>
            </p:cNvPr>
            <p:cNvSpPr/>
            <p:nvPr/>
          </p:nvSpPr>
          <p:spPr>
            <a:xfrm>
              <a:off x="378862" y="4518046"/>
              <a:ext cx="3761105" cy="1854397"/>
            </a:xfrm>
            <a:prstGeom prst="irregularSeal1">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A02409CE-29EA-3525-3A4E-4E20E2CEDE65}"/>
                </a:ext>
              </a:extLst>
            </p:cNvPr>
            <p:cNvSpPr txBox="1"/>
            <p:nvPr/>
          </p:nvSpPr>
          <p:spPr>
            <a:xfrm>
              <a:off x="457200" y="4846024"/>
              <a:ext cx="3637722" cy="1200329"/>
            </a:xfrm>
            <a:prstGeom prst="rect">
              <a:avLst/>
            </a:prstGeom>
            <a:noFill/>
          </p:spPr>
          <p:txBody>
            <a:bodyPr wrap="squar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頑張らなくても</a:t>
              </a:r>
              <a:r>
                <a:rPr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当たり前にできる</a:t>
              </a:r>
              <a:endPar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会社だから強い！</a:t>
              </a:r>
              <a:endParaRPr lang="en-US" altLang="ja-JP" sz="2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47220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up)">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864ED5E3-D078-C527-7CBF-C8D005EC36C6}"/>
              </a:ext>
            </a:extLst>
          </p:cNvPr>
          <p:cNvPicPr>
            <a:picLocks noChangeAspect="1"/>
          </p:cNvPicPr>
          <p:nvPr/>
        </p:nvPicPr>
        <p:blipFill>
          <a:blip r:embed="rId3"/>
          <a:stretch>
            <a:fillRect/>
          </a:stretch>
        </p:blipFill>
        <p:spPr>
          <a:xfrm>
            <a:off x="2126644" y="4918124"/>
            <a:ext cx="1002768" cy="1002768"/>
          </a:xfrm>
          <a:prstGeom prst="rect">
            <a:avLst/>
          </a:prstGeom>
        </p:spPr>
      </p:pic>
      <p:sp>
        <p:nvSpPr>
          <p:cNvPr id="2" name="タイトル 1">
            <a:extLst>
              <a:ext uri="{FF2B5EF4-FFF2-40B4-BE49-F238E27FC236}">
                <a16:creationId xmlns:a16="http://schemas.microsoft.com/office/drawing/2014/main" id="{19D38AB0-9D66-C252-9CED-B92C1ED4CD1F}"/>
              </a:ext>
            </a:extLst>
          </p:cNvPr>
          <p:cNvSpPr>
            <a:spLocks noGrp="1"/>
          </p:cNvSpPr>
          <p:nvPr>
            <p:ph type="title"/>
          </p:nvPr>
        </p:nvSpPr>
        <p:spPr/>
        <p:txBody>
          <a:bodyPr/>
          <a:lstStyle/>
          <a:p>
            <a:r>
              <a:rPr kumimoji="1" lang="ja-JP" altLang="en-US" dirty="0"/>
              <a:t>デジタルネイティブの発想</a:t>
            </a:r>
          </a:p>
        </p:txBody>
      </p:sp>
      <p:pic>
        <p:nvPicPr>
          <p:cNvPr id="3" name="図 2">
            <a:extLst>
              <a:ext uri="{FF2B5EF4-FFF2-40B4-BE49-F238E27FC236}">
                <a16:creationId xmlns:a16="http://schemas.microsoft.com/office/drawing/2014/main" id="{9A05560C-3A76-1CA1-72DB-20DF4A0CE8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06973" y="955282"/>
            <a:ext cx="1462510" cy="1484782"/>
          </a:xfrm>
          <a:prstGeom prst="rect">
            <a:avLst/>
          </a:prstGeom>
        </p:spPr>
      </p:pic>
      <p:pic>
        <p:nvPicPr>
          <p:cNvPr id="4" name="図 3">
            <a:extLst>
              <a:ext uri="{FF2B5EF4-FFF2-40B4-BE49-F238E27FC236}">
                <a16:creationId xmlns:a16="http://schemas.microsoft.com/office/drawing/2014/main" id="{805DC356-380A-7EF9-505C-0E9477AFE28C}"/>
              </a:ext>
            </a:extLst>
          </p:cNvPr>
          <p:cNvPicPr>
            <a:picLocks noChangeAspect="1"/>
          </p:cNvPicPr>
          <p:nvPr/>
        </p:nvPicPr>
        <p:blipFill>
          <a:blip r:embed="rId5"/>
          <a:stretch>
            <a:fillRect/>
          </a:stretch>
        </p:blipFill>
        <p:spPr>
          <a:xfrm>
            <a:off x="6636866" y="866224"/>
            <a:ext cx="1673718" cy="1673718"/>
          </a:xfrm>
          <a:prstGeom prst="rect">
            <a:avLst/>
          </a:prstGeom>
        </p:spPr>
      </p:pic>
      <p:pic>
        <p:nvPicPr>
          <p:cNvPr id="6" name="図 5" descr="敷物 が含まれている画像&#10;&#10;自動的に生成された説明">
            <a:extLst>
              <a:ext uri="{FF2B5EF4-FFF2-40B4-BE49-F238E27FC236}">
                <a16:creationId xmlns:a16="http://schemas.microsoft.com/office/drawing/2014/main" id="{BF7844DA-6EFD-2A9D-61B0-CC5D19614FB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29322" y="1004727"/>
            <a:ext cx="889186" cy="371076"/>
          </a:xfrm>
          <a:prstGeom prst="rect">
            <a:avLst/>
          </a:prstGeom>
        </p:spPr>
      </p:pic>
      <p:sp>
        <p:nvSpPr>
          <p:cNvPr id="7" name="右矢印 6">
            <a:extLst>
              <a:ext uri="{FF2B5EF4-FFF2-40B4-BE49-F238E27FC236}">
                <a16:creationId xmlns:a16="http://schemas.microsoft.com/office/drawing/2014/main" id="{F6233E50-6507-E4B3-384F-ABB118E28486}"/>
              </a:ext>
            </a:extLst>
          </p:cNvPr>
          <p:cNvSpPr/>
          <p:nvPr/>
        </p:nvSpPr>
        <p:spPr>
          <a:xfrm>
            <a:off x="3602764" y="1630103"/>
            <a:ext cx="2954215" cy="33269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9DB69CD7-AE00-B365-CD5D-464F10E3666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41687" y="2793949"/>
            <a:ext cx="987725" cy="1002767"/>
          </a:xfrm>
          <a:prstGeom prst="rect">
            <a:avLst/>
          </a:prstGeom>
        </p:spPr>
      </p:pic>
      <p:pic>
        <p:nvPicPr>
          <p:cNvPr id="9" name="図 8">
            <a:extLst>
              <a:ext uri="{FF2B5EF4-FFF2-40B4-BE49-F238E27FC236}">
                <a16:creationId xmlns:a16="http://schemas.microsoft.com/office/drawing/2014/main" id="{E627D879-4728-990F-4809-C78FA682E024}"/>
              </a:ext>
            </a:extLst>
          </p:cNvPr>
          <p:cNvPicPr>
            <a:picLocks noChangeAspect="1"/>
          </p:cNvPicPr>
          <p:nvPr/>
        </p:nvPicPr>
        <p:blipFill>
          <a:blip r:embed="rId5"/>
          <a:stretch>
            <a:fillRect/>
          </a:stretch>
        </p:blipFill>
        <p:spPr>
          <a:xfrm>
            <a:off x="6636866" y="2523866"/>
            <a:ext cx="1673718" cy="1673718"/>
          </a:xfrm>
          <a:prstGeom prst="rect">
            <a:avLst/>
          </a:prstGeom>
        </p:spPr>
      </p:pic>
      <p:pic>
        <p:nvPicPr>
          <p:cNvPr id="11" name="図 10">
            <a:extLst>
              <a:ext uri="{FF2B5EF4-FFF2-40B4-BE49-F238E27FC236}">
                <a16:creationId xmlns:a16="http://schemas.microsoft.com/office/drawing/2014/main" id="{CA49F911-DB78-A99D-C7F8-DB27DBAA9E8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26644" y="3856036"/>
            <a:ext cx="1002768" cy="1002768"/>
          </a:xfrm>
          <a:prstGeom prst="rect">
            <a:avLst/>
          </a:prstGeom>
        </p:spPr>
      </p:pic>
      <p:sp>
        <p:nvSpPr>
          <p:cNvPr id="13" name="右矢印 12">
            <a:extLst>
              <a:ext uri="{FF2B5EF4-FFF2-40B4-BE49-F238E27FC236}">
                <a16:creationId xmlns:a16="http://schemas.microsoft.com/office/drawing/2014/main" id="{1AA716E7-21D2-6FE3-0BC0-F6C3B7013BE3}"/>
              </a:ext>
            </a:extLst>
          </p:cNvPr>
          <p:cNvSpPr/>
          <p:nvPr/>
        </p:nvSpPr>
        <p:spPr>
          <a:xfrm rot="10800000">
            <a:off x="3518919" y="3201513"/>
            <a:ext cx="2954215" cy="33269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右矢印 13">
            <a:extLst>
              <a:ext uri="{FF2B5EF4-FFF2-40B4-BE49-F238E27FC236}">
                <a16:creationId xmlns:a16="http://schemas.microsoft.com/office/drawing/2014/main" id="{A6999ABF-2FD6-5506-851F-7FAFFC67D49A}"/>
              </a:ext>
            </a:extLst>
          </p:cNvPr>
          <p:cNvSpPr/>
          <p:nvPr/>
        </p:nvSpPr>
        <p:spPr>
          <a:xfrm rot="10036340">
            <a:off x="3451932" y="3860236"/>
            <a:ext cx="3059018" cy="33269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右矢印 14">
            <a:extLst>
              <a:ext uri="{FF2B5EF4-FFF2-40B4-BE49-F238E27FC236}">
                <a16:creationId xmlns:a16="http://schemas.microsoft.com/office/drawing/2014/main" id="{47A35463-5430-D686-DCE4-F328A7577EE2}"/>
              </a:ext>
            </a:extLst>
          </p:cNvPr>
          <p:cNvSpPr/>
          <p:nvPr/>
        </p:nvSpPr>
        <p:spPr>
          <a:xfrm rot="9200391">
            <a:off x="3371951" y="4608457"/>
            <a:ext cx="3302847" cy="33269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D7165314-8819-973C-D422-04C040938BD0}"/>
              </a:ext>
            </a:extLst>
          </p:cNvPr>
          <p:cNvSpPr txBox="1"/>
          <p:nvPr/>
        </p:nvSpPr>
        <p:spPr>
          <a:xfrm>
            <a:off x="326151" y="4025123"/>
            <a:ext cx="1800493" cy="646331"/>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デジタル</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a:solidFill>
                  <a:schemeClr val="accent6">
                    <a:lumMod val="75000"/>
                  </a:schemeClr>
                </a:solidFill>
                <a:latin typeface="Meiryo" panose="020B0604030504040204" pitchFamily="34" charset="-128"/>
                <a:ea typeface="Meiryo" panose="020B0604030504040204" pitchFamily="34" charset="-128"/>
              </a:rPr>
              <a:t>ネイティブ企業</a:t>
            </a:r>
          </a:p>
        </p:txBody>
      </p:sp>
      <p:sp>
        <p:nvSpPr>
          <p:cNvPr id="17" name="テキスト ボックス 16">
            <a:extLst>
              <a:ext uri="{FF2B5EF4-FFF2-40B4-BE49-F238E27FC236}">
                <a16:creationId xmlns:a16="http://schemas.microsoft.com/office/drawing/2014/main" id="{0BA78745-F41E-19F6-C921-4A4F27D9C69F}"/>
              </a:ext>
            </a:extLst>
          </p:cNvPr>
          <p:cNvSpPr txBox="1"/>
          <p:nvPr/>
        </p:nvSpPr>
        <p:spPr>
          <a:xfrm>
            <a:off x="326151" y="1236008"/>
            <a:ext cx="1338828" cy="923330"/>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既存事業を</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a:solidFill>
                  <a:schemeClr val="accent3">
                    <a:lumMod val="75000"/>
                  </a:schemeClr>
                </a:solidFill>
                <a:latin typeface="Meiryo" panose="020B0604030504040204" pitchFamily="34" charset="-128"/>
                <a:ea typeface="Meiryo" panose="020B0604030504040204" pitchFamily="34" charset="-128"/>
              </a:rPr>
              <a:t>抱える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a:solidFill>
                  <a:schemeClr val="accent3">
                    <a:lumMod val="75000"/>
                  </a:schemeClr>
                </a:solidFill>
                <a:latin typeface="Meiryo" panose="020B0604030504040204" pitchFamily="34" charset="-128"/>
                <a:ea typeface="Meiryo" panose="020B0604030504040204" pitchFamily="34" charset="-128"/>
              </a:rPr>
              <a:t>一般的企業</a:t>
            </a:r>
          </a:p>
        </p:txBody>
      </p:sp>
      <p:sp>
        <p:nvSpPr>
          <p:cNvPr id="18" name="テキスト ボックス 17">
            <a:extLst>
              <a:ext uri="{FF2B5EF4-FFF2-40B4-BE49-F238E27FC236}">
                <a16:creationId xmlns:a16="http://schemas.microsoft.com/office/drawing/2014/main" id="{DBEDA2A2-880A-FCA9-2039-103270D76DD9}"/>
              </a:ext>
            </a:extLst>
          </p:cNvPr>
          <p:cNvSpPr txBox="1"/>
          <p:nvPr/>
        </p:nvSpPr>
        <p:spPr>
          <a:xfrm>
            <a:off x="3472886" y="1328384"/>
            <a:ext cx="3249228" cy="307777"/>
          </a:xfrm>
          <a:prstGeom prst="rect">
            <a:avLst/>
          </a:prstGeom>
          <a:noFill/>
        </p:spPr>
        <p:txBody>
          <a:bodyPr wrap="squar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既存事業をデジタルに適応させる</a:t>
            </a:r>
          </a:p>
        </p:txBody>
      </p:sp>
      <p:sp>
        <p:nvSpPr>
          <p:cNvPr id="19" name="テキスト ボックス 18">
            <a:extLst>
              <a:ext uri="{FF2B5EF4-FFF2-40B4-BE49-F238E27FC236}">
                <a16:creationId xmlns:a16="http://schemas.microsoft.com/office/drawing/2014/main" id="{AFD89CBF-03D7-E55C-89DF-E48C6AF25741}"/>
              </a:ext>
            </a:extLst>
          </p:cNvPr>
          <p:cNvSpPr txBox="1"/>
          <p:nvPr/>
        </p:nvSpPr>
        <p:spPr>
          <a:xfrm>
            <a:off x="3355187" y="2920763"/>
            <a:ext cx="3416206"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デジタル前提</a:t>
            </a:r>
            <a:r>
              <a:rPr lang="ja-JP" altLang="en-US" sz="1400">
                <a:solidFill>
                  <a:schemeClr val="accent6">
                    <a:lumMod val="75000"/>
                  </a:schemeClr>
                </a:solidFill>
                <a:latin typeface="Meiryo" panose="020B0604030504040204" pitchFamily="34" charset="-128"/>
                <a:ea typeface="Meiryo" panose="020B0604030504040204" pitchFamily="34" charset="-128"/>
              </a:rPr>
              <a:t>で</a:t>
            </a:r>
            <a:r>
              <a:rPr kumimoji="1" lang="ja-JP" altLang="en-US" sz="1400">
                <a:solidFill>
                  <a:schemeClr val="accent6">
                    <a:lumMod val="75000"/>
                  </a:schemeClr>
                </a:solidFill>
                <a:latin typeface="Meiryo" panose="020B0604030504040204" pitchFamily="34" charset="-128"/>
                <a:ea typeface="Meiryo" panose="020B0604030504040204" pitchFamily="34" charset="-128"/>
              </a:rPr>
              <a:t>既存事業を再構築する</a:t>
            </a:r>
          </a:p>
        </p:txBody>
      </p:sp>
      <p:sp>
        <p:nvSpPr>
          <p:cNvPr id="20" name="右矢印 19">
            <a:extLst>
              <a:ext uri="{FF2B5EF4-FFF2-40B4-BE49-F238E27FC236}">
                <a16:creationId xmlns:a16="http://schemas.microsoft.com/office/drawing/2014/main" id="{1DCAC218-D206-658A-ACD3-36C23EA1378C}"/>
              </a:ext>
            </a:extLst>
          </p:cNvPr>
          <p:cNvSpPr/>
          <p:nvPr/>
        </p:nvSpPr>
        <p:spPr>
          <a:xfrm rot="5400000">
            <a:off x="6436448" y="4544394"/>
            <a:ext cx="1135932" cy="34020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26E2E1C9-1E11-02D2-D58B-6DDD88299AD9}"/>
              </a:ext>
            </a:extLst>
          </p:cNvPr>
          <p:cNvSpPr/>
          <p:nvPr/>
        </p:nvSpPr>
        <p:spPr>
          <a:xfrm rot="5400000">
            <a:off x="6890943" y="4549806"/>
            <a:ext cx="1135932" cy="34020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EDA10D49-B107-5015-9344-B2E460D71916}"/>
              </a:ext>
            </a:extLst>
          </p:cNvPr>
          <p:cNvSpPr/>
          <p:nvPr/>
        </p:nvSpPr>
        <p:spPr>
          <a:xfrm rot="5400000">
            <a:off x="7345437" y="4544395"/>
            <a:ext cx="1135932" cy="34020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B714B72A-FA86-AEC5-E55A-75FDC12BDC40}"/>
              </a:ext>
            </a:extLst>
          </p:cNvPr>
          <p:cNvSpPr txBox="1"/>
          <p:nvPr/>
        </p:nvSpPr>
        <p:spPr>
          <a:xfrm>
            <a:off x="6233038" y="5399199"/>
            <a:ext cx="2451741" cy="523220"/>
          </a:xfrm>
          <a:prstGeom prst="rect">
            <a:avLst/>
          </a:prstGeom>
          <a:noFill/>
        </p:spPr>
        <p:txBody>
          <a:bodyPr wrap="squar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デジタル前提で</a:t>
            </a:r>
            <a:endParaRPr kumimoji="1" lang="en-US" altLang="ja-JP" sz="1400" dirty="0">
              <a:solidFill>
                <a:srgbClr val="0432FF"/>
              </a:solidFill>
              <a:latin typeface="Meiryo" panose="020B0604030504040204" pitchFamily="34" charset="-128"/>
              <a:ea typeface="Meiryo" panose="020B0604030504040204" pitchFamily="34" charset="-128"/>
            </a:endParaRPr>
          </a:p>
          <a:p>
            <a:pPr algn="ctr"/>
            <a:r>
              <a:rPr kumimoji="1" lang="ja-JP" altLang="en-US" sz="1400">
                <a:solidFill>
                  <a:srgbClr val="0432FF"/>
                </a:solidFill>
                <a:latin typeface="Meiryo" panose="020B0604030504040204" pitchFamily="34" charset="-128"/>
                <a:ea typeface="Meiryo" panose="020B0604030504040204" pitchFamily="34" charset="-128"/>
              </a:rPr>
              <a:t>新規事業を生みだす</a:t>
            </a:r>
          </a:p>
        </p:txBody>
      </p:sp>
      <p:sp>
        <p:nvSpPr>
          <p:cNvPr id="24" name="正方形/長方形 23">
            <a:extLst>
              <a:ext uri="{FF2B5EF4-FFF2-40B4-BE49-F238E27FC236}">
                <a16:creationId xmlns:a16="http://schemas.microsoft.com/office/drawing/2014/main" id="{DF138A6B-2360-8236-B4A9-8B4E8EA486CF}"/>
              </a:ext>
            </a:extLst>
          </p:cNvPr>
          <p:cNvSpPr/>
          <p:nvPr/>
        </p:nvSpPr>
        <p:spPr>
          <a:xfrm>
            <a:off x="230400" y="793943"/>
            <a:ext cx="8686800" cy="1758443"/>
          </a:xfrm>
          <a:prstGeom prst="rect">
            <a:avLst/>
          </a:prstGeom>
          <a:solidFill>
            <a:schemeClr val="accent3">
              <a:lumMod val="75000"/>
              <a:alpha val="4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7223B711-DF9F-8150-22CB-3199AC8E26DA}"/>
              </a:ext>
            </a:extLst>
          </p:cNvPr>
          <p:cNvSpPr/>
          <p:nvPr/>
        </p:nvSpPr>
        <p:spPr>
          <a:xfrm>
            <a:off x="228600" y="2632892"/>
            <a:ext cx="8686800" cy="3911343"/>
          </a:xfrm>
          <a:prstGeom prst="rect">
            <a:avLst/>
          </a:prstGeom>
          <a:solidFill>
            <a:srgbClr val="0070C0">
              <a:alpha val="4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7EECBA60-D4FF-5D21-0902-8BC6F09CA8CD}"/>
              </a:ext>
            </a:extLst>
          </p:cNvPr>
          <p:cNvSpPr txBox="1"/>
          <p:nvPr/>
        </p:nvSpPr>
        <p:spPr>
          <a:xfrm>
            <a:off x="1391037" y="1197555"/>
            <a:ext cx="6288901" cy="954107"/>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既存の事業の仕組みを変えることなく</a:t>
            </a:r>
            <a:endPar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業務プロセスをデジタルに置き換える</a:t>
            </a:r>
          </a:p>
        </p:txBody>
      </p:sp>
      <p:sp>
        <p:nvSpPr>
          <p:cNvPr id="31" name="テキスト ボックス 30">
            <a:extLst>
              <a:ext uri="{FF2B5EF4-FFF2-40B4-BE49-F238E27FC236}">
                <a16:creationId xmlns:a16="http://schemas.microsoft.com/office/drawing/2014/main" id="{4F84E9CC-8911-24E2-98E2-8F2053BDA44D}"/>
              </a:ext>
            </a:extLst>
          </p:cNvPr>
          <p:cNvSpPr txBox="1"/>
          <p:nvPr/>
        </p:nvSpPr>
        <p:spPr>
          <a:xfrm>
            <a:off x="1966158" y="3449613"/>
            <a:ext cx="5211683" cy="1384995"/>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デジタル前提の社会に合わせて</a:t>
            </a:r>
            <a:endPar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既存の常識にこだわらず</a:t>
            </a:r>
            <a:endParaRPr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最適なビジネスの仕組みを創る</a:t>
            </a:r>
            <a:endPar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29" name="グループ化 28">
            <a:extLst>
              <a:ext uri="{FF2B5EF4-FFF2-40B4-BE49-F238E27FC236}">
                <a16:creationId xmlns:a16="http://schemas.microsoft.com/office/drawing/2014/main" id="{A27ECD16-4564-5B38-9846-62A56288AE22}"/>
              </a:ext>
            </a:extLst>
          </p:cNvPr>
          <p:cNvGrpSpPr/>
          <p:nvPr/>
        </p:nvGrpSpPr>
        <p:grpSpPr>
          <a:xfrm>
            <a:off x="1922099" y="5162644"/>
            <a:ext cx="5249457" cy="1174206"/>
            <a:chOff x="1922099" y="5162644"/>
            <a:chExt cx="5249457" cy="1174206"/>
          </a:xfrm>
        </p:grpSpPr>
        <p:sp>
          <p:nvSpPr>
            <p:cNvPr id="5" name="正方形/長方形 4">
              <a:extLst>
                <a:ext uri="{FF2B5EF4-FFF2-40B4-BE49-F238E27FC236}">
                  <a16:creationId xmlns:a16="http://schemas.microsoft.com/office/drawing/2014/main" id="{6BCAF988-D996-2195-F3D7-DC5676CD8003}"/>
                </a:ext>
              </a:extLst>
            </p:cNvPr>
            <p:cNvSpPr/>
            <p:nvPr/>
          </p:nvSpPr>
          <p:spPr>
            <a:xfrm>
              <a:off x="1922099" y="5170073"/>
              <a:ext cx="243944" cy="2563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362D56BA-A2E1-9E4E-2A5D-217679DE3C48}"/>
                </a:ext>
              </a:extLst>
            </p:cNvPr>
            <p:cNvSpPr/>
            <p:nvPr/>
          </p:nvSpPr>
          <p:spPr>
            <a:xfrm>
              <a:off x="2337779" y="5170073"/>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41ED7372-0636-31DA-DDAD-83781E9A910C}"/>
                </a:ext>
              </a:extLst>
            </p:cNvPr>
            <p:cNvSpPr/>
            <p:nvPr/>
          </p:nvSpPr>
          <p:spPr>
            <a:xfrm>
              <a:off x="2752415" y="5162644"/>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2757329B-4806-F862-103C-BF1DF07854EF}"/>
                </a:ext>
              </a:extLst>
            </p:cNvPr>
            <p:cNvSpPr/>
            <p:nvPr/>
          </p:nvSpPr>
          <p:spPr>
            <a:xfrm>
              <a:off x="3144184" y="5162646"/>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95D40676-115C-44A4-D356-F9169E0BBC52}"/>
                </a:ext>
              </a:extLst>
            </p:cNvPr>
            <p:cNvSpPr/>
            <p:nvPr/>
          </p:nvSpPr>
          <p:spPr>
            <a:xfrm>
              <a:off x="3554708" y="5162645"/>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344D7B13-7545-FF5D-BCE4-14C05E340388}"/>
                </a:ext>
              </a:extLst>
            </p:cNvPr>
            <p:cNvSpPr/>
            <p:nvPr/>
          </p:nvSpPr>
          <p:spPr>
            <a:xfrm>
              <a:off x="3144184" y="5619525"/>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00FAEA01-C499-42F9-B482-9F2C9E7CAF4F}"/>
                </a:ext>
              </a:extLst>
            </p:cNvPr>
            <p:cNvSpPr/>
            <p:nvPr/>
          </p:nvSpPr>
          <p:spPr>
            <a:xfrm>
              <a:off x="3554708" y="5619524"/>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E236E519-52C4-8666-7034-58ED42A24C83}"/>
                </a:ext>
              </a:extLst>
            </p:cNvPr>
            <p:cNvSpPr/>
            <p:nvPr/>
          </p:nvSpPr>
          <p:spPr>
            <a:xfrm>
              <a:off x="3554708" y="6080465"/>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37E0BFD6-5A1B-37DA-2C73-ED0792520030}"/>
                </a:ext>
              </a:extLst>
            </p:cNvPr>
            <p:cNvSpPr/>
            <p:nvPr/>
          </p:nvSpPr>
          <p:spPr>
            <a:xfrm>
              <a:off x="3960832" y="6080465"/>
              <a:ext cx="243944" cy="25638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 name="直線矢印コネクタ 39">
              <a:extLst>
                <a:ext uri="{FF2B5EF4-FFF2-40B4-BE49-F238E27FC236}">
                  <a16:creationId xmlns:a16="http://schemas.microsoft.com/office/drawing/2014/main" id="{C93B0CAF-9C65-8F58-7DAC-D778CE7CC76B}"/>
                </a:ext>
              </a:extLst>
            </p:cNvPr>
            <p:cNvCxnSpPr>
              <a:stCxn id="5" idx="3"/>
              <a:endCxn id="10" idx="1"/>
            </p:cNvCxnSpPr>
            <p:nvPr/>
          </p:nvCxnSpPr>
          <p:spPr>
            <a:xfrm>
              <a:off x="2166043" y="5298266"/>
              <a:ext cx="17173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218CEA43-1D58-E96D-3294-A5BFFCB014DA}"/>
                </a:ext>
              </a:extLst>
            </p:cNvPr>
            <p:cNvCxnSpPr>
              <a:cxnSpLocks/>
              <a:stCxn id="10" idx="3"/>
              <a:endCxn id="25" idx="1"/>
            </p:cNvCxnSpPr>
            <p:nvPr/>
          </p:nvCxnSpPr>
          <p:spPr>
            <a:xfrm flipV="1">
              <a:off x="2581723" y="5290837"/>
              <a:ext cx="170692" cy="742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1CB89258-A9EF-D59F-863D-CC8B6FCD7B0B}"/>
                </a:ext>
              </a:extLst>
            </p:cNvPr>
            <p:cNvCxnSpPr>
              <a:cxnSpLocks/>
              <a:stCxn id="25" idx="3"/>
              <a:endCxn id="26" idx="1"/>
            </p:cNvCxnSpPr>
            <p:nvPr/>
          </p:nvCxnSpPr>
          <p:spPr>
            <a:xfrm>
              <a:off x="2996359" y="5290837"/>
              <a:ext cx="147825" cy="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58B980C4-0C1F-89CC-DD27-458736065F21}"/>
                </a:ext>
              </a:extLst>
            </p:cNvPr>
            <p:cNvCxnSpPr>
              <a:cxnSpLocks/>
              <a:stCxn id="27" idx="2"/>
              <a:endCxn id="34" idx="0"/>
            </p:cNvCxnSpPr>
            <p:nvPr/>
          </p:nvCxnSpPr>
          <p:spPr>
            <a:xfrm>
              <a:off x="3676680" y="5419030"/>
              <a:ext cx="0" cy="20049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F98DF613-14F4-0774-8A69-22691186CACB}"/>
                </a:ext>
              </a:extLst>
            </p:cNvPr>
            <p:cNvCxnSpPr>
              <a:cxnSpLocks/>
              <a:stCxn id="32" idx="3"/>
              <a:endCxn id="34" idx="1"/>
            </p:cNvCxnSpPr>
            <p:nvPr/>
          </p:nvCxnSpPr>
          <p:spPr>
            <a:xfrm flipV="1">
              <a:off x="3388128" y="5747717"/>
              <a:ext cx="166580" cy="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8AD5E0C9-CA43-DCBC-3E5B-C3FFA51D38E7}"/>
                </a:ext>
              </a:extLst>
            </p:cNvPr>
            <p:cNvCxnSpPr>
              <a:cxnSpLocks/>
              <a:stCxn id="37" idx="3"/>
              <a:endCxn id="38" idx="1"/>
            </p:cNvCxnSpPr>
            <p:nvPr/>
          </p:nvCxnSpPr>
          <p:spPr>
            <a:xfrm>
              <a:off x="3798652" y="6208658"/>
              <a:ext cx="16218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7" name="カギ線コネクタ 66">
              <a:extLst>
                <a:ext uri="{FF2B5EF4-FFF2-40B4-BE49-F238E27FC236}">
                  <a16:creationId xmlns:a16="http://schemas.microsoft.com/office/drawing/2014/main" id="{2E6C4F3B-185F-2FB7-31C0-C48C77734009}"/>
                </a:ext>
              </a:extLst>
            </p:cNvPr>
            <p:cNvCxnSpPr>
              <a:stCxn id="34" idx="3"/>
              <a:endCxn id="38" idx="0"/>
            </p:cNvCxnSpPr>
            <p:nvPr/>
          </p:nvCxnSpPr>
          <p:spPr>
            <a:xfrm>
              <a:off x="3798652" y="5747717"/>
              <a:ext cx="284152" cy="332748"/>
            </a:xfrm>
            <a:prstGeom prst="bentConnector2">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a:extLst>
                <a:ext uri="{FF2B5EF4-FFF2-40B4-BE49-F238E27FC236}">
                  <a16:creationId xmlns:a16="http://schemas.microsoft.com/office/drawing/2014/main" id="{D43872D3-0C9E-A49B-9C2E-3B05A944BCAC}"/>
                </a:ext>
              </a:extLst>
            </p:cNvPr>
            <p:cNvCxnSpPr>
              <a:cxnSpLocks/>
              <a:stCxn id="34" idx="2"/>
              <a:endCxn id="37" idx="0"/>
            </p:cNvCxnSpPr>
            <p:nvPr/>
          </p:nvCxnSpPr>
          <p:spPr>
            <a:xfrm>
              <a:off x="3676680" y="5875909"/>
              <a:ext cx="0" cy="20455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7" name="直線矢印コネクタ 76">
              <a:extLst>
                <a:ext uri="{FF2B5EF4-FFF2-40B4-BE49-F238E27FC236}">
                  <a16:creationId xmlns:a16="http://schemas.microsoft.com/office/drawing/2014/main" id="{A8BF3FC7-586D-CCEC-FC73-23D70EE8CA78}"/>
                </a:ext>
              </a:extLst>
            </p:cNvPr>
            <p:cNvCxnSpPr>
              <a:cxnSpLocks/>
              <a:stCxn id="26" idx="3"/>
              <a:endCxn id="27" idx="1"/>
            </p:cNvCxnSpPr>
            <p:nvPr/>
          </p:nvCxnSpPr>
          <p:spPr>
            <a:xfrm flipV="1">
              <a:off x="3388128" y="5290838"/>
              <a:ext cx="166580" cy="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2" name="カギ線コネクタ 81">
              <a:extLst>
                <a:ext uri="{FF2B5EF4-FFF2-40B4-BE49-F238E27FC236}">
                  <a16:creationId xmlns:a16="http://schemas.microsoft.com/office/drawing/2014/main" id="{7E1178F2-56BE-5FF7-4A93-03FE1A51752D}"/>
                </a:ext>
              </a:extLst>
            </p:cNvPr>
            <p:cNvCxnSpPr>
              <a:cxnSpLocks/>
              <a:stCxn id="25" idx="2"/>
              <a:endCxn id="32" idx="1"/>
            </p:cNvCxnSpPr>
            <p:nvPr/>
          </p:nvCxnSpPr>
          <p:spPr>
            <a:xfrm rot="16200000" flipH="1">
              <a:off x="2844941" y="5448474"/>
              <a:ext cx="328689" cy="269797"/>
            </a:xfrm>
            <a:prstGeom prst="bentConnector2">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86" name="正方形/長方形 85">
              <a:extLst>
                <a:ext uri="{FF2B5EF4-FFF2-40B4-BE49-F238E27FC236}">
                  <a16:creationId xmlns:a16="http://schemas.microsoft.com/office/drawing/2014/main" id="{4F5C74CF-8352-81A4-0A0D-6EDF984A6C45}"/>
                </a:ext>
              </a:extLst>
            </p:cNvPr>
            <p:cNvSpPr/>
            <p:nvPr/>
          </p:nvSpPr>
          <p:spPr>
            <a:xfrm>
              <a:off x="5923722" y="5624049"/>
              <a:ext cx="243944" cy="2563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C3E12707-5296-FA6C-F5F3-F37790A178E3}"/>
                </a:ext>
              </a:extLst>
            </p:cNvPr>
            <p:cNvSpPr/>
            <p:nvPr/>
          </p:nvSpPr>
          <p:spPr>
            <a:xfrm>
              <a:off x="6432548" y="5166032"/>
              <a:ext cx="243944" cy="25638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5111CCB2-DAB0-03AA-4CF0-9F11E0BD5483}"/>
                </a:ext>
              </a:extLst>
            </p:cNvPr>
            <p:cNvSpPr/>
            <p:nvPr/>
          </p:nvSpPr>
          <p:spPr>
            <a:xfrm>
              <a:off x="6927612" y="5617301"/>
              <a:ext cx="243944" cy="25638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右矢印 114">
              <a:extLst>
                <a:ext uri="{FF2B5EF4-FFF2-40B4-BE49-F238E27FC236}">
                  <a16:creationId xmlns:a16="http://schemas.microsoft.com/office/drawing/2014/main" id="{24CCF3E7-3AF8-72D2-5E60-7F1E0F83427A}"/>
                </a:ext>
              </a:extLst>
            </p:cNvPr>
            <p:cNvSpPr/>
            <p:nvPr/>
          </p:nvSpPr>
          <p:spPr>
            <a:xfrm>
              <a:off x="4409277" y="5238487"/>
              <a:ext cx="1149905" cy="381037"/>
            </a:xfrm>
            <a:prstGeom prst="rightArrow">
              <a:avLst>
                <a:gd name="adj1" fmla="val 67527"/>
                <a:gd name="adj2" fmla="val 50000"/>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テキスト ボックス 117">
              <a:extLst>
                <a:ext uri="{FF2B5EF4-FFF2-40B4-BE49-F238E27FC236}">
                  <a16:creationId xmlns:a16="http://schemas.microsoft.com/office/drawing/2014/main" id="{7400521F-A846-3B2D-3110-6B49D6935F98}"/>
                </a:ext>
              </a:extLst>
            </p:cNvPr>
            <p:cNvSpPr txBox="1"/>
            <p:nvPr/>
          </p:nvSpPr>
          <p:spPr>
            <a:xfrm>
              <a:off x="4321206" y="5705136"/>
              <a:ext cx="1261884"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デジタル前提に</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最適を作り直す</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6" name="正方形/長方形 35">
              <a:extLst>
                <a:ext uri="{FF2B5EF4-FFF2-40B4-BE49-F238E27FC236}">
                  <a16:creationId xmlns:a16="http://schemas.microsoft.com/office/drawing/2014/main" id="{9C8610E8-45AE-12F1-151C-49F8F7E6684D}"/>
                </a:ext>
              </a:extLst>
            </p:cNvPr>
            <p:cNvSpPr/>
            <p:nvPr/>
          </p:nvSpPr>
          <p:spPr>
            <a:xfrm>
              <a:off x="6438667" y="5620736"/>
              <a:ext cx="243944" cy="25638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a:extLst>
                <a:ext uri="{FF2B5EF4-FFF2-40B4-BE49-F238E27FC236}">
                  <a16:creationId xmlns:a16="http://schemas.microsoft.com/office/drawing/2014/main" id="{FD2C3C08-2342-7DFE-7805-5074E42FB122}"/>
                </a:ext>
              </a:extLst>
            </p:cNvPr>
            <p:cNvSpPr/>
            <p:nvPr/>
          </p:nvSpPr>
          <p:spPr>
            <a:xfrm>
              <a:off x="6426557" y="6078754"/>
              <a:ext cx="243944" cy="25638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直線矢印コネクタ 42">
              <a:extLst>
                <a:ext uri="{FF2B5EF4-FFF2-40B4-BE49-F238E27FC236}">
                  <a16:creationId xmlns:a16="http://schemas.microsoft.com/office/drawing/2014/main" id="{FC11EA3E-FF68-92A8-D0D1-8A394B7E5893}"/>
                </a:ext>
              </a:extLst>
            </p:cNvPr>
            <p:cNvCxnSpPr>
              <a:cxnSpLocks/>
              <a:stCxn id="86" idx="3"/>
              <a:endCxn id="36" idx="1"/>
            </p:cNvCxnSpPr>
            <p:nvPr/>
          </p:nvCxnSpPr>
          <p:spPr>
            <a:xfrm flipV="1">
              <a:off x="6167666" y="5748929"/>
              <a:ext cx="271001" cy="331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カギ線コネクタ 53">
              <a:extLst>
                <a:ext uri="{FF2B5EF4-FFF2-40B4-BE49-F238E27FC236}">
                  <a16:creationId xmlns:a16="http://schemas.microsoft.com/office/drawing/2014/main" id="{5713B288-AD5D-ED22-FE7D-F3C5BD0D6C80}"/>
                </a:ext>
              </a:extLst>
            </p:cNvPr>
            <p:cNvCxnSpPr>
              <a:cxnSpLocks/>
              <a:stCxn id="86" idx="3"/>
              <a:endCxn id="88" idx="1"/>
            </p:cNvCxnSpPr>
            <p:nvPr/>
          </p:nvCxnSpPr>
          <p:spPr>
            <a:xfrm flipV="1">
              <a:off x="6167666" y="5294225"/>
              <a:ext cx="264882" cy="458017"/>
            </a:xfrm>
            <a:prstGeom prst="bentConnector3">
              <a:avLst>
                <a:gd name="adj1" fmla="val 50000"/>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8" name="カギ線コネクタ 57">
              <a:extLst>
                <a:ext uri="{FF2B5EF4-FFF2-40B4-BE49-F238E27FC236}">
                  <a16:creationId xmlns:a16="http://schemas.microsoft.com/office/drawing/2014/main" id="{BCDD3DED-8FCF-C05B-D30E-AB5DFF1FC8BE}"/>
                </a:ext>
              </a:extLst>
            </p:cNvPr>
            <p:cNvCxnSpPr>
              <a:cxnSpLocks/>
              <a:stCxn id="86" idx="3"/>
              <a:endCxn id="39" idx="1"/>
            </p:cNvCxnSpPr>
            <p:nvPr/>
          </p:nvCxnSpPr>
          <p:spPr>
            <a:xfrm>
              <a:off x="6167666" y="5752242"/>
              <a:ext cx="258891" cy="454705"/>
            </a:xfrm>
            <a:prstGeom prst="bentConnector3">
              <a:avLst>
                <a:gd name="adj1" fmla="val 50000"/>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カギ線コネクタ 61">
              <a:extLst>
                <a:ext uri="{FF2B5EF4-FFF2-40B4-BE49-F238E27FC236}">
                  <a16:creationId xmlns:a16="http://schemas.microsoft.com/office/drawing/2014/main" id="{6B70C811-2341-EBDF-5109-A03DEB6C0F22}"/>
                </a:ext>
              </a:extLst>
            </p:cNvPr>
            <p:cNvCxnSpPr>
              <a:cxnSpLocks/>
              <a:stCxn id="88" idx="3"/>
              <a:endCxn id="94" idx="1"/>
            </p:cNvCxnSpPr>
            <p:nvPr/>
          </p:nvCxnSpPr>
          <p:spPr>
            <a:xfrm>
              <a:off x="6676492" y="5294225"/>
              <a:ext cx="251120" cy="451269"/>
            </a:xfrm>
            <a:prstGeom prst="bentConnector3">
              <a:avLst>
                <a:gd name="adj1" fmla="val 50000"/>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8" name="カギ線コネクタ 67">
              <a:extLst>
                <a:ext uri="{FF2B5EF4-FFF2-40B4-BE49-F238E27FC236}">
                  <a16:creationId xmlns:a16="http://schemas.microsoft.com/office/drawing/2014/main" id="{EC1C515B-EB35-FF88-4D07-98EC3B8B90D6}"/>
                </a:ext>
              </a:extLst>
            </p:cNvPr>
            <p:cNvCxnSpPr>
              <a:cxnSpLocks/>
              <a:stCxn id="39" idx="3"/>
              <a:endCxn id="94" idx="1"/>
            </p:cNvCxnSpPr>
            <p:nvPr/>
          </p:nvCxnSpPr>
          <p:spPr>
            <a:xfrm flipV="1">
              <a:off x="6670501" y="5745494"/>
              <a:ext cx="257111" cy="461453"/>
            </a:xfrm>
            <a:prstGeom prst="bentConnector3">
              <a:avLst>
                <a:gd name="adj1" fmla="val 50000"/>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5284C11A-BF00-50BF-35A9-CCDE74CA31F1}"/>
                </a:ext>
              </a:extLst>
            </p:cNvPr>
            <p:cNvCxnSpPr>
              <a:cxnSpLocks/>
              <a:stCxn id="36" idx="3"/>
              <a:endCxn id="94" idx="1"/>
            </p:cNvCxnSpPr>
            <p:nvPr/>
          </p:nvCxnSpPr>
          <p:spPr>
            <a:xfrm flipV="1">
              <a:off x="6682611" y="5745494"/>
              <a:ext cx="245001" cy="343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0447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0"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E6FE2C9-C971-6012-F776-0A3BE6F9F4D7}"/>
              </a:ext>
            </a:extLst>
          </p:cNvPr>
          <p:cNvGrpSpPr/>
          <p:nvPr/>
        </p:nvGrpSpPr>
        <p:grpSpPr>
          <a:xfrm flipV="1">
            <a:off x="2193259" y="1905479"/>
            <a:ext cx="5558875" cy="4049024"/>
            <a:chOff x="2193259" y="1905479"/>
            <a:chExt cx="5558875" cy="4049024"/>
          </a:xfrm>
        </p:grpSpPr>
        <p:sp>
          <p:nvSpPr>
            <p:cNvPr id="36" name="右矢印 35">
              <a:extLst>
                <a:ext uri="{FF2B5EF4-FFF2-40B4-BE49-F238E27FC236}">
                  <a16:creationId xmlns:a16="http://schemas.microsoft.com/office/drawing/2014/main" id="{3E6A0179-FA6C-CA40-8A22-8CCCCF9E2072}"/>
                </a:ext>
              </a:extLst>
            </p:cNvPr>
            <p:cNvSpPr/>
            <p:nvPr/>
          </p:nvSpPr>
          <p:spPr>
            <a:xfrm rot="2312716">
              <a:off x="2984645" y="3417558"/>
              <a:ext cx="4011189" cy="877850"/>
            </a:xfrm>
            <a:prstGeom prst="rightArrow">
              <a:avLst>
                <a:gd name="adj1" fmla="val 50000"/>
                <a:gd name="adj2" fmla="val 57444"/>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曲折矢印 33">
              <a:extLst>
                <a:ext uri="{FF2B5EF4-FFF2-40B4-BE49-F238E27FC236}">
                  <a16:creationId xmlns:a16="http://schemas.microsoft.com/office/drawing/2014/main" id="{F395F8AA-E421-884B-A96A-0D2D6E0ECF81}"/>
                </a:ext>
              </a:extLst>
            </p:cNvPr>
            <p:cNvSpPr/>
            <p:nvPr/>
          </p:nvSpPr>
          <p:spPr>
            <a:xfrm rot="5400000">
              <a:off x="4267118" y="1614092"/>
              <a:ext cx="3193630" cy="3776403"/>
            </a:xfrm>
            <a:prstGeom prst="bentArrow">
              <a:avLst>
                <a:gd name="adj1" fmla="val 14381"/>
                <a:gd name="adj2" fmla="val 14571"/>
                <a:gd name="adj3" fmla="val 17795"/>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曲折矢印 37">
              <a:extLst>
                <a:ext uri="{FF2B5EF4-FFF2-40B4-BE49-F238E27FC236}">
                  <a16:creationId xmlns:a16="http://schemas.microsoft.com/office/drawing/2014/main" id="{50466061-3DCD-484D-BA6C-A8D69912701A}"/>
                </a:ext>
              </a:extLst>
            </p:cNvPr>
            <p:cNvSpPr/>
            <p:nvPr/>
          </p:nvSpPr>
          <p:spPr>
            <a:xfrm flipV="1">
              <a:off x="2193259" y="2483314"/>
              <a:ext cx="3776404" cy="3471189"/>
            </a:xfrm>
            <a:prstGeom prst="bentArrow">
              <a:avLst>
                <a:gd name="adj1" fmla="val 12811"/>
                <a:gd name="adj2" fmla="val 11518"/>
                <a:gd name="adj3" fmla="val 16399"/>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53172E16-3DDB-9B4C-9F56-D321893C0102}"/>
              </a:ext>
            </a:extLst>
          </p:cNvPr>
          <p:cNvSpPr>
            <a:spLocks noGrp="1"/>
          </p:cNvSpPr>
          <p:nvPr>
            <p:ph type="title"/>
          </p:nvPr>
        </p:nvSpPr>
        <p:spPr>
          <a:xfrm>
            <a:off x="230400" y="266400"/>
            <a:ext cx="8913600" cy="416221"/>
          </a:xfrm>
        </p:spPr>
        <p:txBody>
          <a:bodyPr/>
          <a:lstStyle/>
          <a:p>
            <a:r>
              <a:rPr lang="en-US" altLang="ja-JP" dirty="0"/>
              <a:t>VUCA</a:t>
            </a:r>
            <a:r>
              <a:rPr lang="ja-JP" altLang="en-US" dirty="0"/>
              <a:t>とは何か</a:t>
            </a:r>
            <a:endParaRPr kumimoji="1" lang="ja-JP" altLang="en-US" dirty="0"/>
          </a:p>
        </p:txBody>
      </p:sp>
      <p:sp>
        <p:nvSpPr>
          <p:cNvPr id="3" name="正方形/長方形 2">
            <a:extLst>
              <a:ext uri="{FF2B5EF4-FFF2-40B4-BE49-F238E27FC236}">
                <a16:creationId xmlns:a16="http://schemas.microsoft.com/office/drawing/2014/main" id="{38D08EC1-F26D-E947-88C4-423A7D8EEC34}"/>
              </a:ext>
            </a:extLst>
          </p:cNvPr>
          <p:cNvSpPr/>
          <p:nvPr/>
        </p:nvSpPr>
        <p:spPr>
          <a:xfrm>
            <a:off x="1194876" y="5438329"/>
            <a:ext cx="3177470" cy="646331"/>
          </a:xfrm>
          <a:prstGeom prst="rect">
            <a:avLst/>
          </a:prstGeom>
        </p:spPr>
        <p:txBody>
          <a:bodyPr wrap="square">
            <a:spAutoFit/>
          </a:bodyPr>
          <a:lstStyle/>
          <a:p>
            <a:r>
              <a:rPr lang="ja-JP" altLang="en-US" b="1">
                <a:solidFill>
                  <a:srgbClr val="C00000"/>
                </a:solidFill>
                <a:latin typeface="Meiryo" panose="020B0604030504040204" pitchFamily="34" charset="-128"/>
                <a:ea typeface="Meiryo" panose="020B0604030504040204" pitchFamily="34" charset="-128"/>
              </a:rPr>
              <a:t>社会環境が複雑性を増し</a:t>
            </a:r>
            <a:endParaRPr lang="en-US" altLang="ja-JP" b="1" dirty="0">
              <a:solidFill>
                <a:srgbClr val="C00000"/>
              </a:solidFill>
              <a:latin typeface="Meiryo" panose="020B0604030504040204" pitchFamily="34" charset="-128"/>
              <a:ea typeface="Meiryo" panose="020B0604030504040204" pitchFamily="34" charset="-128"/>
            </a:endParaRPr>
          </a:p>
          <a:p>
            <a:r>
              <a:rPr lang="ja-JP" altLang="en-US" b="1">
                <a:solidFill>
                  <a:srgbClr val="C00000"/>
                </a:solidFill>
                <a:latin typeface="Meiryo" panose="020B0604030504040204" pitchFamily="34" charset="-128"/>
                <a:ea typeface="Meiryo" panose="020B0604030504040204" pitchFamily="34" charset="-128"/>
              </a:rPr>
              <a:t>将来の予測が困難な状況</a:t>
            </a:r>
          </a:p>
        </p:txBody>
      </p:sp>
      <p:cxnSp>
        <p:nvCxnSpPr>
          <p:cNvPr id="5" name="直線矢印コネクタ 4">
            <a:extLst>
              <a:ext uri="{FF2B5EF4-FFF2-40B4-BE49-F238E27FC236}">
                <a16:creationId xmlns:a16="http://schemas.microsoft.com/office/drawing/2014/main" id="{280BBF5D-FF7A-7746-86B1-F1D9DDE4BE38}"/>
              </a:ext>
            </a:extLst>
          </p:cNvPr>
          <p:cNvCxnSpPr>
            <a:cxnSpLocks/>
          </p:cNvCxnSpPr>
          <p:nvPr/>
        </p:nvCxnSpPr>
        <p:spPr>
          <a:xfrm flipV="1">
            <a:off x="1047624" y="1882240"/>
            <a:ext cx="20730" cy="426563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051ABF93-EAE8-4246-8F1D-D03E6909EC8E}"/>
              </a:ext>
            </a:extLst>
          </p:cNvPr>
          <p:cNvCxnSpPr>
            <a:cxnSpLocks/>
          </p:cNvCxnSpPr>
          <p:nvPr/>
        </p:nvCxnSpPr>
        <p:spPr>
          <a:xfrm flipV="1">
            <a:off x="1047624" y="6152597"/>
            <a:ext cx="729703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03961AE0-4011-9941-869D-7B582194FB41}"/>
              </a:ext>
            </a:extLst>
          </p:cNvPr>
          <p:cNvSpPr txBox="1"/>
          <p:nvPr/>
        </p:nvSpPr>
        <p:spPr>
          <a:xfrm>
            <a:off x="959794" y="6161089"/>
            <a:ext cx="1082348" cy="307777"/>
          </a:xfrm>
          <a:prstGeom prst="rect">
            <a:avLst/>
          </a:prstGeom>
          <a:noFill/>
        </p:spPr>
        <p:txBody>
          <a:bodyPr wrap="none" rtlCol="0">
            <a:spAutoFit/>
          </a:bodyPr>
          <a:lstStyle/>
          <a:p>
            <a:r>
              <a:rPr lang="ja-JP" altLang="en-US" sz="1400">
                <a:latin typeface="Meiryo" panose="020B0604030504040204" pitchFamily="34" charset="-128"/>
                <a:ea typeface="Meiryo" panose="020B0604030504040204" pitchFamily="34" charset="-128"/>
              </a:rPr>
              <a:t>現状の理解</a:t>
            </a:r>
            <a:endParaRPr kumimoji="1" lang="ja-JP" altLang="en-US" sz="14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9167CFA8-744F-F541-A0BA-C414CF32E1A2}"/>
              </a:ext>
            </a:extLst>
          </p:cNvPr>
          <p:cNvSpPr txBox="1"/>
          <p:nvPr/>
        </p:nvSpPr>
        <p:spPr>
          <a:xfrm>
            <a:off x="686470" y="5211010"/>
            <a:ext cx="400110" cy="990015"/>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将来の予測</a:t>
            </a:r>
            <a:endParaRPr kumimoji="1" lang="ja-JP" altLang="en-US" sz="14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1442588-375A-4F4A-AC85-1C7EBF468BFC}"/>
              </a:ext>
            </a:extLst>
          </p:cNvPr>
          <p:cNvSpPr txBox="1"/>
          <p:nvPr/>
        </p:nvSpPr>
        <p:spPr>
          <a:xfrm>
            <a:off x="686470" y="1833813"/>
            <a:ext cx="400110" cy="451406"/>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76568CD-FBBB-2E42-B0A6-FABB5C2959F5}"/>
              </a:ext>
            </a:extLst>
          </p:cNvPr>
          <p:cNvSpPr txBox="1"/>
          <p:nvPr/>
        </p:nvSpPr>
        <p:spPr>
          <a:xfrm>
            <a:off x="7913791" y="6195033"/>
            <a:ext cx="543739" cy="307777"/>
          </a:xfrm>
          <a:prstGeom prst="rect">
            <a:avLst/>
          </a:prstGeom>
          <a:noFill/>
        </p:spPr>
        <p:txBody>
          <a:bodyPr vert="horz"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22E2B68-D6AF-4446-B83E-7A84E9013576}"/>
              </a:ext>
            </a:extLst>
          </p:cNvPr>
          <p:cNvSpPr/>
          <p:nvPr/>
        </p:nvSpPr>
        <p:spPr>
          <a:xfrm>
            <a:off x="1286476" y="2205414"/>
            <a:ext cx="3297944" cy="707886"/>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テクノロジーの進化や社会常識の変化など、価値観や社会の仕組みなどが猛烈なスピードで変化し、先の見通しを立てることが困難。変化の度合いや割合も大きく、変動性を予想するのは難しくなっている</a:t>
            </a:r>
            <a:endParaRPr lang="en-US" altLang="ja-JP" sz="1000" dirty="0">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FE92E902-3855-3E42-8DDE-A4ADBACCF623}"/>
              </a:ext>
            </a:extLst>
          </p:cNvPr>
          <p:cNvSpPr/>
          <p:nvPr/>
        </p:nvSpPr>
        <p:spPr>
          <a:xfrm>
            <a:off x="2765329" y="2906005"/>
            <a:ext cx="2725874"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U</a:t>
            </a:r>
            <a:r>
              <a:rPr lang="ja-JP" altLang="en-US" sz="1600">
                <a:latin typeface="Meiryo" panose="020B0604030504040204" pitchFamily="34" charset="-128"/>
                <a:ea typeface="Meiryo" panose="020B0604030504040204" pitchFamily="34" charset="-128"/>
              </a:rPr>
              <a:t>ncertainty（不確実性）</a:t>
            </a:r>
          </a:p>
        </p:txBody>
      </p:sp>
      <p:sp>
        <p:nvSpPr>
          <p:cNvPr id="20" name="正方形/長方形 19">
            <a:extLst>
              <a:ext uri="{FF2B5EF4-FFF2-40B4-BE49-F238E27FC236}">
                <a16:creationId xmlns:a16="http://schemas.microsoft.com/office/drawing/2014/main" id="{92681D57-BE12-6549-BE17-021DA2CED435}"/>
              </a:ext>
            </a:extLst>
          </p:cNvPr>
          <p:cNvSpPr/>
          <p:nvPr/>
        </p:nvSpPr>
        <p:spPr>
          <a:xfrm>
            <a:off x="1286476" y="1910008"/>
            <a:ext cx="2121863" cy="400110"/>
          </a:xfrm>
          <a:prstGeom prst="rect">
            <a:avLst/>
          </a:prstGeom>
        </p:spPr>
        <p:txBody>
          <a:bodyPr wrap="none">
            <a:spAutoFit/>
          </a:bodyPr>
          <a:lstStyle/>
          <a:p>
            <a:r>
              <a:rPr lang="en" altLang="ja-JP" sz="2000" b="1" dirty="0">
                <a:solidFill>
                  <a:srgbClr val="454545"/>
                </a:solidFill>
                <a:latin typeface="Meiryo" panose="020B0604030504040204" pitchFamily="34" charset="-128"/>
                <a:ea typeface="Meiryo" panose="020B0604030504040204" pitchFamily="34" charset="-128"/>
              </a:rPr>
              <a:t>V</a:t>
            </a:r>
            <a:r>
              <a:rPr lang="en" altLang="ja-JP" sz="1600" dirty="0">
                <a:solidFill>
                  <a:srgbClr val="454545"/>
                </a:solidFill>
                <a:latin typeface="Meiryo" panose="020B0604030504040204" pitchFamily="34" charset="-128"/>
                <a:ea typeface="Meiryo" panose="020B0604030504040204" pitchFamily="34" charset="-128"/>
              </a:rPr>
              <a:t>olatility</a:t>
            </a:r>
            <a:r>
              <a:rPr lang="ja-JP" altLang="en" sz="1600">
                <a:solidFill>
                  <a:srgbClr val="454545"/>
                </a:solidFill>
                <a:latin typeface="Meiryo" panose="020B0604030504040204" pitchFamily="34" charset="-128"/>
                <a:ea typeface="Meiryo" panose="020B0604030504040204" pitchFamily="34" charset="-128"/>
              </a:rPr>
              <a:t>（</a:t>
            </a:r>
            <a:r>
              <a:rPr lang="ja-JP" altLang="en-US" sz="1600">
                <a:solidFill>
                  <a:srgbClr val="454545"/>
                </a:solidFill>
                <a:latin typeface="Meiryo" panose="020B0604030504040204" pitchFamily="34" charset="-128"/>
                <a:ea typeface="Meiryo" panose="020B0604030504040204" pitchFamily="34" charset="-128"/>
              </a:rPr>
              <a:t>変動性）</a:t>
            </a:r>
            <a:endParaRPr lang="ja-JP" altLang="en-US" sz="1600" i="0">
              <a:solidFill>
                <a:srgbClr val="454545"/>
              </a:solidFill>
              <a:effectLst/>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26935031-8C5F-174B-9B0B-92929306842E}"/>
              </a:ext>
            </a:extLst>
          </p:cNvPr>
          <p:cNvSpPr/>
          <p:nvPr/>
        </p:nvSpPr>
        <p:spPr>
          <a:xfrm>
            <a:off x="2783611" y="3220098"/>
            <a:ext cx="3297945" cy="707886"/>
          </a:xfrm>
          <a:prstGeom prst="rect">
            <a:avLst/>
          </a:prstGeom>
        </p:spPr>
        <p:txBody>
          <a:bodyPr wrap="square">
            <a:spAutoFit/>
          </a:bodyPr>
          <a:lstStyle/>
          <a:p>
            <a:pPr fontAlgn="base"/>
            <a:r>
              <a:rPr lang="ja-JP" altLang="en-US" sz="1000">
                <a:solidFill>
                  <a:srgbClr val="222222"/>
                </a:solidFill>
                <a:latin typeface="メイリオ" panose="020B0604030504040204" pitchFamily="34" charset="-128"/>
                <a:ea typeface="メイリオ" panose="020B0604030504040204" pitchFamily="34" charset="-128"/>
              </a:rPr>
              <a:t>イギリスの</a:t>
            </a:r>
            <a:r>
              <a:rPr lang="en" altLang="ja-JP" sz="1000" dirty="0">
                <a:solidFill>
                  <a:srgbClr val="222222"/>
                </a:solidFill>
                <a:latin typeface="メイリオ" panose="020B0604030504040204" pitchFamily="34" charset="-128"/>
                <a:ea typeface="メイリオ" panose="020B0604030504040204" pitchFamily="34" charset="-128"/>
              </a:rPr>
              <a:t>EU</a:t>
            </a:r>
            <a:r>
              <a:rPr lang="ja-JP" altLang="en-US" sz="1000">
                <a:solidFill>
                  <a:srgbClr val="222222"/>
                </a:solidFill>
                <a:latin typeface="メイリオ" panose="020B0604030504040204" pitchFamily="34" charset="-128"/>
                <a:ea typeface="メイリオ" panose="020B0604030504040204" pitchFamily="34" charset="-128"/>
              </a:rPr>
              <a:t>離脱、米中貿易戦、民族間紛争など、</a:t>
            </a:r>
            <a:r>
              <a:rPr lang="ja-JP" altLang="en-US" sz="1000">
                <a:solidFill>
                  <a:srgbClr val="222222"/>
                </a:solidFill>
                <a:latin typeface="inherit"/>
                <a:ea typeface="メイリオ" panose="020B0604030504040204" pitchFamily="34" charset="-128"/>
              </a:rPr>
              <a:t>現代を取り巻く情勢は、予断を許さなない状況</a:t>
            </a:r>
            <a:r>
              <a:rPr lang="ja-JP" altLang="en-US" sz="1000">
                <a:solidFill>
                  <a:srgbClr val="222222"/>
                </a:solidFill>
                <a:latin typeface="メイリオ" panose="020B0604030504040204" pitchFamily="34" charset="-128"/>
                <a:ea typeface="メイリオ" panose="020B0604030504040204" pitchFamily="34" charset="-128"/>
              </a:rPr>
              <a:t>であって、さまざまなリスクに対応しなければならない状況に置かれている。</a:t>
            </a:r>
            <a:endParaRPr lang="ja-JP" altLang="en-US" sz="1000" i="0">
              <a:solidFill>
                <a:srgbClr val="222222"/>
              </a:solidFill>
              <a:effectLst/>
              <a:latin typeface="メイリオ" panose="020B0604030504040204" pitchFamily="34" charset="-128"/>
              <a:ea typeface="メイリオ" panose="020B0604030504040204" pitchFamily="34" charset="-128"/>
            </a:endParaRPr>
          </a:p>
        </p:txBody>
      </p:sp>
      <p:sp>
        <p:nvSpPr>
          <p:cNvPr id="24" name="正方形/長方形 23">
            <a:extLst>
              <a:ext uri="{FF2B5EF4-FFF2-40B4-BE49-F238E27FC236}">
                <a16:creationId xmlns:a16="http://schemas.microsoft.com/office/drawing/2014/main" id="{31D2EA21-F11A-CC4D-815C-E4687793EB71}"/>
              </a:ext>
            </a:extLst>
          </p:cNvPr>
          <p:cNvSpPr/>
          <p:nvPr/>
        </p:nvSpPr>
        <p:spPr>
          <a:xfrm>
            <a:off x="4244892" y="3976866"/>
            <a:ext cx="2107565"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C</a:t>
            </a:r>
            <a:r>
              <a:rPr lang="ja-JP" altLang="en-US" sz="1400">
                <a:latin typeface="Meiryo" panose="020B0604030504040204" pitchFamily="34" charset="-128"/>
                <a:ea typeface="Meiryo" panose="020B0604030504040204" pitchFamily="34" charset="-128"/>
              </a:rPr>
              <a:t>omplexity（複雑性）</a:t>
            </a:r>
          </a:p>
        </p:txBody>
      </p:sp>
      <p:sp>
        <p:nvSpPr>
          <p:cNvPr id="25" name="正方形/長方形 24">
            <a:extLst>
              <a:ext uri="{FF2B5EF4-FFF2-40B4-BE49-F238E27FC236}">
                <a16:creationId xmlns:a16="http://schemas.microsoft.com/office/drawing/2014/main" id="{43741FC4-902E-C546-8FA4-EF17546FD5BC}"/>
              </a:ext>
            </a:extLst>
          </p:cNvPr>
          <p:cNvSpPr/>
          <p:nvPr/>
        </p:nvSpPr>
        <p:spPr>
          <a:xfrm>
            <a:off x="4244892" y="4258948"/>
            <a:ext cx="3144964" cy="707886"/>
          </a:xfrm>
          <a:prstGeom prst="rect">
            <a:avLst/>
          </a:prstGeom>
        </p:spPr>
        <p:txBody>
          <a:bodyPr wrap="square">
            <a:spAutoFit/>
          </a:bodyPr>
          <a:lstStyle/>
          <a:p>
            <a:r>
              <a:rPr lang="ja-JP" altLang="en-US" sz="1000">
                <a:solidFill>
                  <a:srgbClr val="252525"/>
                </a:solidFill>
                <a:latin typeface="Meiryo" panose="020B0604030504040204" pitchFamily="34" charset="-128"/>
                <a:ea typeface="Meiryo" panose="020B0604030504040204" pitchFamily="34" charset="-128"/>
              </a:rPr>
              <a:t>一つの企業、一つの国で解決できる問題が極端に少なくなった。地球規模でパラメータが複雑に絡み合っているため、問題解決は単純ではなく、より一層困難なものになりつつある。</a:t>
            </a:r>
            <a:endParaRPr lang="ja-JP" altLang="en-US" sz="1000" b="0" i="0">
              <a:solidFill>
                <a:srgbClr val="252525"/>
              </a:solidFill>
              <a:effectLst/>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16219AE6-822D-564E-AB03-5EF7A7D27F3E}"/>
              </a:ext>
            </a:extLst>
          </p:cNvPr>
          <p:cNvSpPr/>
          <p:nvPr/>
        </p:nvSpPr>
        <p:spPr>
          <a:xfrm>
            <a:off x="5241151" y="5464221"/>
            <a:ext cx="3144964" cy="553998"/>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変動性、不確実性、複雑性がり、因果関係が不明、かつ前例のない出来事が増え、過去の実績や成功例に基づいた方法が通用しない時代となりつつある。</a:t>
            </a:r>
          </a:p>
        </p:txBody>
      </p:sp>
      <p:sp>
        <p:nvSpPr>
          <p:cNvPr id="28" name="正方形/長方形 27">
            <a:extLst>
              <a:ext uri="{FF2B5EF4-FFF2-40B4-BE49-F238E27FC236}">
                <a16:creationId xmlns:a16="http://schemas.microsoft.com/office/drawing/2014/main" id="{DBB0F172-4A20-0740-BAC9-B0E4AF941920}"/>
              </a:ext>
            </a:extLst>
          </p:cNvPr>
          <p:cNvSpPr/>
          <p:nvPr/>
        </p:nvSpPr>
        <p:spPr>
          <a:xfrm>
            <a:off x="5241151" y="5132717"/>
            <a:ext cx="2029017"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A</a:t>
            </a:r>
            <a:r>
              <a:rPr lang="ja-JP" altLang="en-US" sz="1400">
                <a:latin typeface="Meiryo" panose="020B0604030504040204" pitchFamily="34" charset="-128"/>
                <a:ea typeface="Meiryo" panose="020B0604030504040204" pitchFamily="34" charset="-128"/>
              </a:rPr>
              <a:t>mbiguity（曖昧性）</a:t>
            </a:r>
          </a:p>
        </p:txBody>
      </p:sp>
      <p:sp>
        <p:nvSpPr>
          <p:cNvPr id="29" name="正方形/長方形 28">
            <a:extLst>
              <a:ext uri="{FF2B5EF4-FFF2-40B4-BE49-F238E27FC236}">
                <a16:creationId xmlns:a16="http://schemas.microsoft.com/office/drawing/2014/main" id="{E389BE25-4D6D-DC45-B4C0-828EAC83F4F1}"/>
              </a:ext>
            </a:extLst>
          </p:cNvPr>
          <p:cNvSpPr/>
          <p:nvPr/>
        </p:nvSpPr>
        <p:spPr>
          <a:xfrm>
            <a:off x="744667" y="941121"/>
            <a:ext cx="7654665" cy="707886"/>
          </a:xfrm>
          <a:prstGeom prst="rect">
            <a:avLst/>
          </a:prstGeom>
        </p:spPr>
        <p:txBody>
          <a:bodyPr wrap="square">
            <a:spAutoFit/>
          </a:bodyPr>
          <a:lstStyle/>
          <a:p>
            <a:r>
              <a:rPr lang="en" altLang="ja-JP" sz="1600" b="1" dirty="0">
                <a:solidFill>
                  <a:srgbClr val="333333"/>
                </a:solidFill>
                <a:latin typeface="Meiryo" panose="020B0604030504040204" pitchFamily="34" charset="-128"/>
                <a:ea typeface="Meiryo" panose="020B0604030504040204" pitchFamily="34" charset="-128"/>
              </a:rPr>
              <a:t>VUCA(</a:t>
            </a:r>
            <a:r>
              <a:rPr lang="ja-JP" altLang="en-US" sz="1600" b="1">
                <a:solidFill>
                  <a:srgbClr val="333333"/>
                </a:solidFill>
                <a:latin typeface="Meiryo" panose="020B0604030504040204" pitchFamily="34" charset="-128"/>
                <a:ea typeface="Meiryo" panose="020B0604030504040204" pitchFamily="34" charset="-128"/>
              </a:rPr>
              <a:t>ブーカ</a:t>
            </a:r>
            <a:r>
              <a:rPr lang="en-US" altLang="ja-JP" sz="1600" b="1" dirty="0">
                <a:solidFill>
                  <a:srgbClr val="333333"/>
                </a:solidFill>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2016</a:t>
            </a:r>
            <a:r>
              <a:rPr lang="ja-JP" altLang="ja-JP" sz="1200">
                <a:latin typeface="Meiryo" panose="020B0604030504040204" pitchFamily="34" charset="-128"/>
                <a:ea typeface="Meiryo" panose="020B0604030504040204" pitchFamily="34" charset="-128"/>
              </a:rPr>
              <a:t>年のダボス会議（世界経済フォーラム）で使われ、注目されるようにな</a:t>
            </a:r>
            <a:r>
              <a:rPr lang="ja-JP" altLang="en-US" sz="1200">
                <a:latin typeface="Meiryo" panose="020B0604030504040204" pitchFamily="34" charset="-128"/>
                <a:ea typeface="Meiryo" panose="020B0604030504040204" pitchFamily="34" charset="-128"/>
              </a:rPr>
              <a:t>った</a:t>
            </a:r>
            <a:r>
              <a:rPr lang="ja-JP" altLang="ja-JP" sz="1200">
                <a:latin typeface="Meiryo" panose="020B0604030504040204" pitchFamily="34" charset="-128"/>
                <a:ea typeface="Meiryo" panose="020B0604030504040204" pitchFamily="34" charset="-128"/>
              </a:rPr>
              <a:t>。昨今は、ビジネスシーンでも一般的に使用されており、コロナ禍によって我々は身をもって体験している。働き方や組織のあり方、経営などの方針に関わる考え方の前提にもなってい</a:t>
            </a:r>
            <a:r>
              <a:rPr lang="ja-JP" altLang="en-US" sz="1200">
                <a:latin typeface="Meiryo" panose="020B0604030504040204" pitchFamily="34" charset="-128"/>
                <a:ea typeface="Meiryo" panose="020B0604030504040204" pitchFamily="34" charset="-128"/>
              </a:rPr>
              <a:t>る</a:t>
            </a:r>
            <a:r>
              <a:rPr lang="ja-JP" altLang="ja-JP" sz="1200">
                <a:latin typeface="Meiryo" panose="020B0604030504040204" pitchFamily="34" charset="-128"/>
                <a:ea typeface="Meiryo" panose="020B0604030504040204" pitchFamily="34" charset="-128"/>
              </a:rPr>
              <a:t>。</a:t>
            </a:r>
          </a:p>
        </p:txBody>
      </p:sp>
      <p:sp>
        <p:nvSpPr>
          <p:cNvPr id="23" name="テキスト ボックス 22">
            <a:extLst>
              <a:ext uri="{FF2B5EF4-FFF2-40B4-BE49-F238E27FC236}">
                <a16:creationId xmlns:a16="http://schemas.microsoft.com/office/drawing/2014/main" id="{EBE1C121-81B9-F04F-9C1E-117E44449A6C}"/>
              </a:ext>
            </a:extLst>
          </p:cNvPr>
          <p:cNvSpPr txBox="1"/>
          <p:nvPr/>
        </p:nvSpPr>
        <p:spPr>
          <a:xfrm>
            <a:off x="6190385" y="2011190"/>
            <a:ext cx="2159566" cy="738664"/>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目前の変化を直ちに捉え</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現時点での最適を選択し</a:t>
            </a:r>
            <a:endParaRPr lang="en-US" altLang="ja-JP" sz="1400" dirty="0">
              <a:solidFill>
                <a:srgbClr val="0070C0"/>
              </a:solidFill>
              <a:latin typeface="Meiryo" panose="020B0604030504040204" pitchFamily="34" charset="-128"/>
              <a:ea typeface="Meiryo" panose="020B0604030504040204" pitchFamily="34" charset="-128"/>
            </a:endParaRPr>
          </a:p>
          <a:p>
            <a:pPr algn="r"/>
            <a:r>
              <a:rPr kumimoji="1" lang="ja-JP" altLang="en-US" sz="1400">
                <a:solidFill>
                  <a:srgbClr val="0070C0"/>
                </a:solidFill>
                <a:latin typeface="Meiryo" panose="020B0604030504040204" pitchFamily="34" charset="-128"/>
                <a:ea typeface="Meiryo" panose="020B0604030504040204" pitchFamily="34" charset="-128"/>
              </a:rPr>
              <a:t>改善</a:t>
            </a:r>
            <a:r>
              <a:rPr lang="ja-JP" altLang="en-US" sz="1400">
                <a:solidFill>
                  <a:srgbClr val="0070C0"/>
                </a:solidFill>
                <a:latin typeface="Meiryo" panose="020B0604030504040204" pitchFamily="34" charset="-128"/>
                <a:ea typeface="Meiryo" panose="020B0604030504040204" pitchFamily="34" charset="-128"/>
              </a:rPr>
              <a:t>を高速に回し</a:t>
            </a:r>
            <a:r>
              <a:rPr kumimoji="1" lang="ja-JP" altLang="en-US" sz="1400">
                <a:solidFill>
                  <a:srgbClr val="0070C0"/>
                </a:solidFill>
                <a:latin typeface="Meiryo" panose="020B0604030504040204" pitchFamily="34" charset="-128"/>
                <a:ea typeface="Meiryo" panose="020B0604030504040204" pitchFamily="34" charset="-128"/>
              </a:rPr>
              <a:t>続ける</a:t>
            </a:r>
          </a:p>
        </p:txBody>
      </p:sp>
      <p:sp>
        <p:nvSpPr>
          <p:cNvPr id="26" name="テキスト ボックス 25">
            <a:extLst>
              <a:ext uri="{FF2B5EF4-FFF2-40B4-BE49-F238E27FC236}">
                <a16:creationId xmlns:a16="http://schemas.microsoft.com/office/drawing/2014/main" id="{E0A1E859-6363-8E4D-AECA-EBC9B68D9431}"/>
              </a:ext>
            </a:extLst>
          </p:cNvPr>
          <p:cNvSpPr txBox="1"/>
          <p:nvPr/>
        </p:nvSpPr>
        <p:spPr>
          <a:xfrm>
            <a:off x="6113440" y="1719193"/>
            <a:ext cx="2236511" cy="400110"/>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圧倒的なスピード</a:t>
            </a:r>
          </a:p>
        </p:txBody>
      </p:sp>
    </p:spTree>
    <p:extLst>
      <p:ext uri="{BB962C8B-B14F-4D97-AF65-F5344CB8AC3E}">
        <p14:creationId xmlns:p14="http://schemas.microsoft.com/office/powerpoint/2010/main" val="25409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E6FE2C9-C971-6012-F776-0A3BE6F9F4D7}"/>
              </a:ext>
            </a:extLst>
          </p:cNvPr>
          <p:cNvGrpSpPr/>
          <p:nvPr/>
        </p:nvGrpSpPr>
        <p:grpSpPr>
          <a:xfrm flipV="1">
            <a:off x="2193259" y="1905479"/>
            <a:ext cx="5558875" cy="4049024"/>
            <a:chOff x="2193259" y="1905479"/>
            <a:chExt cx="5558875" cy="4049024"/>
          </a:xfrm>
        </p:grpSpPr>
        <p:sp>
          <p:nvSpPr>
            <p:cNvPr id="36" name="右矢印 35">
              <a:extLst>
                <a:ext uri="{FF2B5EF4-FFF2-40B4-BE49-F238E27FC236}">
                  <a16:creationId xmlns:a16="http://schemas.microsoft.com/office/drawing/2014/main" id="{3E6A0179-FA6C-CA40-8A22-8CCCCF9E2072}"/>
                </a:ext>
              </a:extLst>
            </p:cNvPr>
            <p:cNvSpPr/>
            <p:nvPr/>
          </p:nvSpPr>
          <p:spPr>
            <a:xfrm rot="2312716">
              <a:off x="2984645" y="3417558"/>
              <a:ext cx="4011189" cy="877850"/>
            </a:xfrm>
            <a:prstGeom prst="rightArrow">
              <a:avLst>
                <a:gd name="adj1" fmla="val 50000"/>
                <a:gd name="adj2" fmla="val 57444"/>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曲折矢印 33">
              <a:extLst>
                <a:ext uri="{FF2B5EF4-FFF2-40B4-BE49-F238E27FC236}">
                  <a16:creationId xmlns:a16="http://schemas.microsoft.com/office/drawing/2014/main" id="{F395F8AA-E421-884B-A96A-0D2D6E0ECF81}"/>
                </a:ext>
              </a:extLst>
            </p:cNvPr>
            <p:cNvSpPr/>
            <p:nvPr/>
          </p:nvSpPr>
          <p:spPr>
            <a:xfrm rot="5400000">
              <a:off x="4267118" y="1614092"/>
              <a:ext cx="3193630" cy="3776403"/>
            </a:xfrm>
            <a:prstGeom prst="bentArrow">
              <a:avLst>
                <a:gd name="adj1" fmla="val 14381"/>
                <a:gd name="adj2" fmla="val 14571"/>
                <a:gd name="adj3" fmla="val 17795"/>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曲折矢印 37">
              <a:extLst>
                <a:ext uri="{FF2B5EF4-FFF2-40B4-BE49-F238E27FC236}">
                  <a16:creationId xmlns:a16="http://schemas.microsoft.com/office/drawing/2014/main" id="{50466061-3DCD-484D-BA6C-A8D69912701A}"/>
                </a:ext>
              </a:extLst>
            </p:cNvPr>
            <p:cNvSpPr/>
            <p:nvPr/>
          </p:nvSpPr>
          <p:spPr>
            <a:xfrm flipV="1">
              <a:off x="2193259" y="2483314"/>
              <a:ext cx="3776404" cy="3471189"/>
            </a:xfrm>
            <a:prstGeom prst="bentArrow">
              <a:avLst>
                <a:gd name="adj1" fmla="val 12811"/>
                <a:gd name="adj2" fmla="val 11518"/>
                <a:gd name="adj3" fmla="val 16399"/>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53172E16-3DDB-9B4C-9F56-D321893C0102}"/>
              </a:ext>
            </a:extLst>
          </p:cNvPr>
          <p:cNvSpPr>
            <a:spLocks noGrp="1"/>
          </p:cNvSpPr>
          <p:nvPr>
            <p:ph type="title"/>
          </p:nvPr>
        </p:nvSpPr>
        <p:spPr>
          <a:xfrm>
            <a:off x="230400" y="266400"/>
            <a:ext cx="8913600" cy="416221"/>
          </a:xfrm>
        </p:spPr>
        <p:txBody>
          <a:bodyPr/>
          <a:lstStyle/>
          <a:p>
            <a:r>
              <a:rPr lang="en-US" altLang="ja-JP" dirty="0"/>
              <a:t>VUCA</a:t>
            </a:r>
            <a:r>
              <a:rPr lang="ja-JP" altLang="en-US" dirty="0"/>
              <a:t>が強いるビジネス戦略の転換</a:t>
            </a:r>
            <a:endParaRPr kumimoji="1" lang="ja-JP" altLang="en-US" dirty="0"/>
          </a:p>
        </p:txBody>
      </p:sp>
      <p:sp>
        <p:nvSpPr>
          <p:cNvPr id="3" name="正方形/長方形 2">
            <a:extLst>
              <a:ext uri="{FF2B5EF4-FFF2-40B4-BE49-F238E27FC236}">
                <a16:creationId xmlns:a16="http://schemas.microsoft.com/office/drawing/2014/main" id="{38D08EC1-F26D-E947-88C4-423A7D8EEC34}"/>
              </a:ext>
            </a:extLst>
          </p:cNvPr>
          <p:cNvSpPr/>
          <p:nvPr/>
        </p:nvSpPr>
        <p:spPr>
          <a:xfrm>
            <a:off x="1194876" y="5438329"/>
            <a:ext cx="3177470" cy="646331"/>
          </a:xfrm>
          <a:prstGeom prst="rect">
            <a:avLst/>
          </a:prstGeom>
        </p:spPr>
        <p:txBody>
          <a:bodyPr wrap="square">
            <a:spAutoFit/>
          </a:bodyPr>
          <a:lstStyle/>
          <a:p>
            <a:r>
              <a:rPr lang="ja-JP" altLang="en-US" b="1">
                <a:solidFill>
                  <a:srgbClr val="C00000"/>
                </a:solidFill>
                <a:latin typeface="Meiryo" panose="020B0604030504040204" pitchFamily="34" charset="-128"/>
                <a:ea typeface="Meiryo" panose="020B0604030504040204" pitchFamily="34" charset="-128"/>
              </a:rPr>
              <a:t>社会環境が複雑性を増し</a:t>
            </a:r>
            <a:endParaRPr lang="en-US" altLang="ja-JP" b="1" dirty="0">
              <a:solidFill>
                <a:srgbClr val="C00000"/>
              </a:solidFill>
              <a:latin typeface="Meiryo" panose="020B0604030504040204" pitchFamily="34" charset="-128"/>
              <a:ea typeface="Meiryo" panose="020B0604030504040204" pitchFamily="34" charset="-128"/>
            </a:endParaRPr>
          </a:p>
          <a:p>
            <a:r>
              <a:rPr lang="ja-JP" altLang="en-US" b="1">
                <a:solidFill>
                  <a:srgbClr val="C00000"/>
                </a:solidFill>
                <a:latin typeface="Meiryo" panose="020B0604030504040204" pitchFamily="34" charset="-128"/>
                <a:ea typeface="Meiryo" panose="020B0604030504040204" pitchFamily="34" charset="-128"/>
              </a:rPr>
              <a:t>将来の予測が困難な状況</a:t>
            </a:r>
          </a:p>
        </p:txBody>
      </p:sp>
      <p:cxnSp>
        <p:nvCxnSpPr>
          <p:cNvPr id="5" name="直線矢印コネクタ 4">
            <a:extLst>
              <a:ext uri="{FF2B5EF4-FFF2-40B4-BE49-F238E27FC236}">
                <a16:creationId xmlns:a16="http://schemas.microsoft.com/office/drawing/2014/main" id="{280BBF5D-FF7A-7746-86B1-F1D9DDE4BE38}"/>
              </a:ext>
            </a:extLst>
          </p:cNvPr>
          <p:cNvCxnSpPr>
            <a:cxnSpLocks/>
          </p:cNvCxnSpPr>
          <p:nvPr/>
        </p:nvCxnSpPr>
        <p:spPr>
          <a:xfrm flipV="1">
            <a:off x="1047624" y="1882240"/>
            <a:ext cx="20730" cy="426563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051ABF93-EAE8-4246-8F1D-D03E6909EC8E}"/>
              </a:ext>
            </a:extLst>
          </p:cNvPr>
          <p:cNvCxnSpPr>
            <a:cxnSpLocks/>
          </p:cNvCxnSpPr>
          <p:nvPr/>
        </p:nvCxnSpPr>
        <p:spPr>
          <a:xfrm flipV="1">
            <a:off x="1047624" y="6152597"/>
            <a:ext cx="729703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03961AE0-4011-9941-869D-7B582194FB41}"/>
              </a:ext>
            </a:extLst>
          </p:cNvPr>
          <p:cNvSpPr txBox="1"/>
          <p:nvPr/>
        </p:nvSpPr>
        <p:spPr>
          <a:xfrm>
            <a:off x="959794" y="6161089"/>
            <a:ext cx="1082348" cy="307777"/>
          </a:xfrm>
          <a:prstGeom prst="rect">
            <a:avLst/>
          </a:prstGeom>
          <a:noFill/>
        </p:spPr>
        <p:txBody>
          <a:bodyPr wrap="none" rtlCol="0">
            <a:spAutoFit/>
          </a:bodyPr>
          <a:lstStyle/>
          <a:p>
            <a:r>
              <a:rPr lang="ja-JP" altLang="en-US" sz="1400">
                <a:latin typeface="Meiryo" panose="020B0604030504040204" pitchFamily="34" charset="-128"/>
                <a:ea typeface="Meiryo" panose="020B0604030504040204" pitchFamily="34" charset="-128"/>
              </a:rPr>
              <a:t>現状の理解</a:t>
            </a:r>
            <a:endParaRPr kumimoji="1" lang="ja-JP" altLang="en-US" sz="14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9167CFA8-744F-F541-A0BA-C414CF32E1A2}"/>
              </a:ext>
            </a:extLst>
          </p:cNvPr>
          <p:cNvSpPr txBox="1"/>
          <p:nvPr/>
        </p:nvSpPr>
        <p:spPr>
          <a:xfrm>
            <a:off x="686470" y="5211010"/>
            <a:ext cx="400110" cy="990015"/>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将来の予測</a:t>
            </a:r>
            <a:endParaRPr kumimoji="1" lang="ja-JP" altLang="en-US" sz="14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1442588-375A-4F4A-AC85-1C7EBF468BFC}"/>
              </a:ext>
            </a:extLst>
          </p:cNvPr>
          <p:cNvSpPr txBox="1"/>
          <p:nvPr/>
        </p:nvSpPr>
        <p:spPr>
          <a:xfrm>
            <a:off x="686470" y="1833813"/>
            <a:ext cx="400110" cy="451406"/>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76568CD-FBBB-2E42-B0A6-FABB5C2959F5}"/>
              </a:ext>
            </a:extLst>
          </p:cNvPr>
          <p:cNvSpPr txBox="1"/>
          <p:nvPr/>
        </p:nvSpPr>
        <p:spPr>
          <a:xfrm>
            <a:off x="7913791" y="6195033"/>
            <a:ext cx="543739" cy="307777"/>
          </a:xfrm>
          <a:prstGeom prst="rect">
            <a:avLst/>
          </a:prstGeom>
          <a:noFill/>
        </p:spPr>
        <p:txBody>
          <a:bodyPr vert="horz"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22E2B68-D6AF-4446-B83E-7A84E9013576}"/>
              </a:ext>
            </a:extLst>
          </p:cNvPr>
          <p:cNvSpPr/>
          <p:nvPr/>
        </p:nvSpPr>
        <p:spPr>
          <a:xfrm>
            <a:off x="1286476" y="2205414"/>
            <a:ext cx="3297944" cy="707886"/>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テクノロジーの進化や社会常識の変化など、価値観や社会の仕組みなどが猛烈なスピードで変化し、先の見通しを立てることが困難。変化の度合いや割合も大きく、変動性を予想するのは難しくなっている</a:t>
            </a:r>
            <a:endParaRPr lang="en-US" altLang="ja-JP" sz="1000" dirty="0">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FE92E902-3855-3E42-8DDE-A4ADBACCF623}"/>
              </a:ext>
            </a:extLst>
          </p:cNvPr>
          <p:cNvSpPr/>
          <p:nvPr/>
        </p:nvSpPr>
        <p:spPr>
          <a:xfrm>
            <a:off x="2765329" y="2906005"/>
            <a:ext cx="2725874"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U</a:t>
            </a:r>
            <a:r>
              <a:rPr lang="ja-JP" altLang="en-US" sz="1600">
                <a:latin typeface="Meiryo" panose="020B0604030504040204" pitchFamily="34" charset="-128"/>
                <a:ea typeface="Meiryo" panose="020B0604030504040204" pitchFamily="34" charset="-128"/>
              </a:rPr>
              <a:t>ncertainty（不確実性）</a:t>
            </a:r>
          </a:p>
        </p:txBody>
      </p:sp>
      <p:sp>
        <p:nvSpPr>
          <p:cNvPr id="20" name="正方形/長方形 19">
            <a:extLst>
              <a:ext uri="{FF2B5EF4-FFF2-40B4-BE49-F238E27FC236}">
                <a16:creationId xmlns:a16="http://schemas.microsoft.com/office/drawing/2014/main" id="{92681D57-BE12-6549-BE17-021DA2CED435}"/>
              </a:ext>
            </a:extLst>
          </p:cNvPr>
          <p:cNvSpPr/>
          <p:nvPr/>
        </p:nvSpPr>
        <p:spPr>
          <a:xfrm>
            <a:off x="1286476" y="1910008"/>
            <a:ext cx="2121863" cy="400110"/>
          </a:xfrm>
          <a:prstGeom prst="rect">
            <a:avLst/>
          </a:prstGeom>
        </p:spPr>
        <p:txBody>
          <a:bodyPr wrap="none">
            <a:spAutoFit/>
          </a:bodyPr>
          <a:lstStyle/>
          <a:p>
            <a:r>
              <a:rPr lang="en" altLang="ja-JP" sz="2000" b="1" dirty="0">
                <a:solidFill>
                  <a:srgbClr val="454545"/>
                </a:solidFill>
                <a:latin typeface="Meiryo" panose="020B0604030504040204" pitchFamily="34" charset="-128"/>
                <a:ea typeface="Meiryo" panose="020B0604030504040204" pitchFamily="34" charset="-128"/>
              </a:rPr>
              <a:t>V</a:t>
            </a:r>
            <a:r>
              <a:rPr lang="en" altLang="ja-JP" sz="1600" dirty="0">
                <a:solidFill>
                  <a:srgbClr val="454545"/>
                </a:solidFill>
                <a:latin typeface="Meiryo" panose="020B0604030504040204" pitchFamily="34" charset="-128"/>
                <a:ea typeface="Meiryo" panose="020B0604030504040204" pitchFamily="34" charset="-128"/>
              </a:rPr>
              <a:t>olatility</a:t>
            </a:r>
            <a:r>
              <a:rPr lang="ja-JP" altLang="en" sz="1600">
                <a:solidFill>
                  <a:srgbClr val="454545"/>
                </a:solidFill>
                <a:latin typeface="Meiryo" panose="020B0604030504040204" pitchFamily="34" charset="-128"/>
                <a:ea typeface="Meiryo" panose="020B0604030504040204" pitchFamily="34" charset="-128"/>
              </a:rPr>
              <a:t>（</a:t>
            </a:r>
            <a:r>
              <a:rPr lang="ja-JP" altLang="en-US" sz="1600">
                <a:solidFill>
                  <a:srgbClr val="454545"/>
                </a:solidFill>
                <a:latin typeface="Meiryo" panose="020B0604030504040204" pitchFamily="34" charset="-128"/>
                <a:ea typeface="Meiryo" panose="020B0604030504040204" pitchFamily="34" charset="-128"/>
              </a:rPr>
              <a:t>変動性）</a:t>
            </a:r>
            <a:endParaRPr lang="ja-JP" altLang="en-US" sz="1600" i="0">
              <a:solidFill>
                <a:srgbClr val="454545"/>
              </a:solidFill>
              <a:effectLst/>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26935031-8C5F-174B-9B0B-92929306842E}"/>
              </a:ext>
            </a:extLst>
          </p:cNvPr>
          <p:cNvSpPr/>
          <p:nvPr/>
        </p:nvSpPr>
        <p:spPr>
          <a:xfrm>
            <a:off x="2783611" y="3220098"/>
            <a:ext cx="3297945" cy="707886"/>
          </a:xfrm>
          <a:prstGeom prst="rect">
            <a:avLst/>
          </a:prstGeom>
        </p:spPr>
        <p:txBody>
          <a:bodyPr wrap="square">
            <a:spAutoFit/>
          </a:bodyPr>
          <a:lstStyle/>
          <a:p>
            <a:pPr fontAlgn="base"/>
            <a:r>
              <a:rPr lang="ja-JP" altLang="en-US" sz="1000">
                <a:solidFill>
                  <a:srgbClr val="222222"/>
                </a:solidFill>
                <a:latin typeface="メイリオ" panose="020B0604030504040204" pitchFamily="34" charset="-128"/>
                <a:ea typeface="メイリオ" panose="020B0604030504040204" pitchFamily="34" charset="-128"/>
              </a:rPr>
              <a:t>イギリスの</a:t>
            </a:r>
            <a:r>
              <a:rPr lang="en" altLang="ja-JP" sz="1000" dirty="0">
                <a:solidFill>
                  <a:srgbClr val="222222"/>
                </a:solidFill>
                <a:latin typeface="メイリオ" panose="020B0604030504040204" pitchFamily="34" charset="-128"/>
                <a:ea typeface="メイリオ" panose="020B0604030504040204" pitchFamily="34" charset="-128"/>
              </a:rPr>
              <a:t>EU</a:t>
            </a:r>
            <a:r>
              <a:rPr lang="ja-JP" altLang="en-US" sz="1000">
                <a:solidFill>
                  <a:srgbClr val="222222"/>
                </a:solidFill>
                <a:latin typeface="メイリオ" panose="020B0604030504040204" pitchFamily="34" charset="-128"/>
                <a:ea typeface="メイリオ" panose="020B0604030504040204" pitchFamily="34" charset="-128"/>
              </a:rPr>
              <a:t>離脱、米中貿易戦、民族間紛争など、</a:t>
            </a:r>
            <a:r>
              <a:rPr lang="ja-JP" altLang="en-US" sz="1000">
                <a:solidFill>
                  <a:srgbClr val="222222"/>
                </a:solidFill>
                <a:latin typeface="inherit"/>
                <a:ea typeface="メイリオ" panose="020B0604030504040204" pitchFamily="34" charset="-128"/>
              </a:rPr>
              <a:t>現代を取り巻く情勢は、予断を許さなない状況</a:t>
            </a:r>
            <a:r>
              <a:rPr lang="ja-JP" altLang="en-US" sz="1000">
                <a:solidFill>
                  <a:srgbClr val="222222"/>
                </a:solidFill>
                <a:latin typeface="メイリオ" panose="020B0604030504040204" pitchFamily="34" charset="-128"/>
                <a:ea typeface="メイリオ" panose="020B0604030504040204" pitchFamily="34" charset="-128"/>
              </a:rPr>
              <a:t>であって、さまざまなリスクに対応しなければならない状況に置かれている。</a:t>
            </a:r>
            <a:endParaRPr lang="ja-JP" altLang="en-US" sz="1000" i="0">
              <a:solidFill>
                <a:srgbClr val="222222"/>
              </a:solidFill>
              <a:effectLst/>
              <a:latin typeface="メイリオ" panose="020B0604030504040204" pitchFamily="34" charset="-128"/>
              <a:ea typeface="メイリオ" panose="020B0604030504040204" pitchFamily="34" charset="-128"/>
            </a:endParaRPr>
          </a:p>
        </p:txBody>
      </p:sp>
      <p:sp>
        <p:nvSpPr>
          <p:cNvPr id="24" name="正方形/長方形 23">
            <a:extLst>
              <a:ext uri="{FF2B5EF4-FFF2-40B4-BE49-F238E27FC236}">
                <a16:creationId xmlns:a16="http://schemas.microsoft.com/office/drawing/2014/main" id="{31D2EA21-F11A-CC4D-815C-E4687793EB71}"/>
              </a:ext>
            </a:extLst>
          </p:cNvPr>
          <p:cNvSpPr/>
          <p:nvPr/>
        </p:nvSpPr>
        <p:spPr>
          <a:xfrm>
            <a:off x="4244892" y="3976866"/>
            <a:ext cx="2107565"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C</a:t>
            </a:r>
            <a:r>
              <a:rPr lang="ja-JP" altLang="en-US" sz="1400">
                <a:latin typeface="Meiryo" panose="020B0604030504040204" pitchFamily="34" charset="-128"/>
                <a:ea typeface="Meiryo" panose="020B0604030504040204" pitchFamily="34" charset="-128"/>
              </a:rPr>
              <a:t>omplexity（複雑性）</a:t>
            </a:r>
          </a:p>
        </p:txBody>
      </p:sp>
      <p:sp>
        <p:nvSpPr>
          <p:cNvPr id="25" name="正方形/長方形 24">
            <a:extLst>
              <a:ext uri="{FF2B5EF4-FFF2-40B4-BE49-F238E27FC236}">
                <a16:creationId xmlns:a16="http://schemas.microsoft.com/office/drawing/2014/main" id="{43741FC4-902E-C546-8FA4-EF17546FD5BC}"/>
              </a:ext>
            </a:extLst>
          </p:cNvPr>
          <p:cNvSpPr/>
          <p:nvPr/>
        </p:nvSpPr>
        <p:spPr>
          <a:xfrm>
            <a:off x="4244892" y="4258948"/>
            <a:ext cx="3144964" cy="707886"/>
          </a:xfrm>
          <a:prstGeom prst="rect">
            <a:avLst/>
          </a:prstGeom>
        </p:spPr>
        <p:txBody>
          <a:bodyPr wrap="square">
            <a:spAutoFit/>
          </a:bodyPr>
          <a:lstStyle/>
          <a:p>
            <a:r>
              <a:rPr lang="ja-JP" altLang="en-US" sz="1000">
                <a:solidFill>
                  <a:srgbClr val="252525"/>
                </a:solidFill>
                <a:latin typeface="Meiryo" panose="020B0604030504040204" pitchFamily="34" charset="-128"/>
                <a:ea typeface="Meiryo" panose="020B0604030504040204" pitchFamily="34" charset="-128"/>
              </a:rPr>
              <a:t>一つの企業、一つの国で解決できる問題が極端に少なくなった。地球規模でパラメータが複雑に絡み合っているため、問題解決は単純ではなく、より一層困難なものになりつつある。</a:t>
            </a:r>
            <a:endParaRPr lang="ja-JP" altLang="en-US" sz="1000" b="0" i="0">
              <a:solidFill>
                <a:srgbClr val="252525"/>
              </a:solidFill>
              <a:effectLst/>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16219AE6-822D-564E-AB03-5EF7A7D27F3E}"/>
              </a:ext>
            </a:extLst>
          </p:cNvPr>
          <p:cNvSpPr/>
          <p:nvPr/>
        </p:nvSpPr>
        <p:spPr>
          <a:xfrm>
            <a:off x="5241151" y="5464221"/>
            <a:ext cx="3144964" cy="553998"/>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変動性、不確実性、複雑性がり、因果関係が不明、かつ前例のない出来事が増え、過去の実績や成功例に基づいた方法が通用しない時代となりつつある。</a:t>
            </a:r>
          </a:p>
        </p:txBody>
      </p:sp>
      <p:sp>
        <p:nvSpPr>
          <p:cNvPr id="28" name="正方形/長方形 27">
            <a:extLst>
              <a:ext uri="{FF2B5EF4-FFF2-40B4-BE49-F238E27FC236}">
                <a16:creationId xmlns:a16="http://schemas.microsoft.com/office/drawing/2014/main" id="{DBB0F172-4A20-0740-BAC9-B0E4AF941920}"/>
              </a:ext>
            </a:extLst>
          </p:cNvPr>
          <p:cNvSpPr/>
          <p:nvPr/>
        </p:nvSpPr>
        <p:spPr>
          <a:xfrm>
            <a:off x="5241151" y="5132717"/>
            <a:ext cx="2029017"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A</a:t>
            </a:r>
            <a:r>
              <a:rPr lang="ja-JP" altLang="en-US" sz="1400">
                <a:latin typeface="Meiryo" panose="020B0604030504040204" pitchFamily="34" charset="-128"/>
                <a:ea typeface="Meiryo" panose="020B0604030504040204" pitchFamily="34" charset="-128"/>
              </a:rPr>
              <a:t>mbiguity（曖昧性）</a:t>
            </a:r>
          </a:p>
        </p:txBody>
      </p:sp>
      <p:sp>
        <p:nvSpPr>
          <p:cNvPr id="29" name="正方形/長方形 28">
            <a:extLst>
              <a:ext uri="{FF2B5EF4-FFF2-40B4-BE49-F238E27FC236}">
                <a16:creationId xmlns:a16="http://schemas.microsoft.com/office/drawing/2014/main" id="{E389BE25-4D6D-DC45-B4C0-828EAC83F4F1}"/>
              </a:ext>
            </a:extLst>
          </p:cNvPr>
          <p:cNvSpPr/>
          <p:nvPr/>
        </p:nvSpPr>
        <p:spPr>
          <a:xfrm>
            <a:off x="744667" y="941121"/>
            <a:ext cx="7654665" cy="707886"/>
          </a:xfrm>
          <a:prstGeom prst="rect">
            <a:avLst/>
          </a:prstGeom>
        </p:spPr>
        <p:txBody>
          <a:bodyPr wrap="square">
            <a:spAutoFit/>
          </a:bodyPr>
          <a:lstStyle/>
          <a:p>
            <a:r>
              <a:rPr lang="en" altLang="ja-JP" sz="1600" b="1" dirty="0">
                <a:solidFill>
                  <a:srgbClr val="333333"/>
                </a:solidFill>
                <a:latin typeface="Meiryo" panose="020B0604030504040204" pitchFamily="34" charset="-128"/>
                <a:ea typeface="Meiryo" panose="020B0604030504040204" pitchFamily="34" charset="-128"/>
              </a:rPr>
              <a:t>VUCA(</a:t>
            </a:r>
            <a:r>
              <a:rPr lang="ja-JP" altLang="en-US" sz="1600" b="1">
                <a:solidFill>
                  <a:srgbClr val="333333"/>
                </a:solidFill>
                <a:latin typeface="Meiryo" panose="020B0604030504040204" pitchFamily="34" charset="-128"/>
                <a:ea typeface="Meiryo" panose="020B0604030504040204" pitchFamily="34" charset="-128"/>
              </a:rPr>
              <a:t>ブーカ</a:t>
            </a:r>
            <a:r>
              <a:rPr lang="en-US" altLang="ja-JP" sz="1600" b="1" dirty="0">
                <a:solidFill>
                  <a:srgbClr val="333333"/>
                </a:solidFill>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2016</a:t>
            </a:r>
            <a:r>
              <a:rPr lang="ja-JP" altLang="ja-JP" sz="1200">
                <a:latin typeface="Meiryo" panose="020B0604030504040204" pitchFamily="34" charset="-128"/>
                <a:ea typeface="Meiryo" panose="020B0604030504040204" pitchFamily="34" charset="-128"/>
              </a:rPr>
              <a:t>年のダボス会議（世界経済フォーラム）で使われ、注目されるようにな</a:t>
            </a:r>
            <a:r>
              <a:rPr lang="ja-JP" altLang="en-US" sz="1200">
                <a:latin typeface="Meiryo" panose="020B0604030504040204" pitchFamily="34" charset="-128"/>
                <a:ea typeface="Meiryo" panose="020B0604030504040204" pitchFamily="34" charset="-128"/>
              </a:rPr>
              <a:t>った</a:t>
            </a:r>
            <a:r>
              <a:rPr lang="ja-JP" altLang="ja-JP" sz="1200">
                <a:latin typeface="Meiryo" panose="020B0604030504040204" pitchFamily="34" charset="-128"/>
                <a:ea typeface="Meiryo" panose="020B0604030504040204" pitchFamily="34" charset="-128"/>
              </a:rPr>
              <a:t>。昨今は、ビジネスシーンでも一般的に使用されており、コロナ禍によって我々は身をもって体験している。働き方や組織のあり方、経営などの方針に関わる考え方の前提にもなってい</a:t>
            </a:r>
            <a:r>
              <a:rPr lang="ja-JP" altLang="en-US" sz="1200">
                <a:latin typeface="Meiryo" panose="020B0604030504040204" pitchFamily="34" charset="-128"/>
                <a:ea typeface="Meiryo" panose="020B0604030504040204" pitchFamily="34" charset="-128"/>
              </a:rPr>
              <a:t>る</a:t>
            </a:r>
            <a:r>
              <a:rPr lang="ja-JP" altLang="ja-JP" sz="1200">
                <a:latin typeface="Meiryo" panose="020B0604030504040204" pitchFamily="34" charset="-128"/>
                <a:ea typeface="Meiryo" panose="020B0604030504040204" pitchFamily="34" charset="-128"/>
              </a:rPr>
              <a:t>。</a:t>
            </a:r>
          </a:p>
        </p:txBody>
      </p:sp>
      <p:sp>
        <p:nvSpPr>
          <p:cNvPr id="23" name="テキスト ボックス 22">
            <a:extLst>
              <a:ext uri="{FF2B5EF4-FFF2-40B4-BE49-F238E27FC236}">
                <a16:creationId xmlns:a16="http://schemas.microsoft.com/office/drawing/2014/main" id="{EBE1C121-81B9-F04F-9C1E-117E44449A6C}"/>
              </a:ext>
            </a:extLst>
          </p:cNvPr>
          <p:cNvSpPr txBox="1"/>
          <p:nvPr/>
        </p:nvSpPr>
        <p:spPr>
          <a:xfrm>
            <a:off x="6190385" y="2011190"/>
            <a:ext cx="2159566" cy="738664"/>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目前の変化を直ちに捉え</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現時点での最適を選択し</a:t>
            </a:r>
            <a:endParaRPr lang="en-US" altLang="ja-JP" sz="1400" dirty="0">
              <a:solidFill>
                <a:srgbClr val="0070C0"/>
              </a:solidFill>
              <a:latin typeface="Meiryo" panose="020B0604030504040204" pitchFamily="34" charset="-128"/>
              <a:ea typeface="Meiryo" panose="020B0604030504040204" pitchFamily="34" charset="-128"/>
            </a:endParaRPr>
          </a:p>
          <a:p>
            <a:pPr algn="r"/>
            <a:r>
              <a:rPr kumimoji="1" lang="ja-JP" altLang="en-US" sz="1400">
                <a:solidFill>
                  <a:srgbClr val="0070C0"/>
                </a:solidFill>
                <a:latin typeface="Meiryo" panose="020B0604030504040204" pitchFamily="34" charset="-128"/>
                <a:ea typeface="Meiryo" panose="020B0604030504040204" pitchFamily="34" charset="-128"/>
              </a:rPr>
              <a:t>改善</a:t>
            </a:r>
            <a:r>
              <a:rPr lang="ja-JP" altLang="en-US" sz="1400">
                <a:solidFill>
                  <a:srgbClr val="0070C0"/>
                </a:solidFill>
                <a:latin typeface="Meiryo" panose="020B0604030504040204" pitchFamily="34" charset="-128"/>
                <a:ea typeface="Meiryo" panose="020B0604030504040204" pitchFamily="34" charset="-128"/>
              </a:rPr>
              <a:t>を高速に回し</a:t>
            </a:r>
            <a:r>
              <a:rPr kumimoji="1" lang="ja-JP" altLang="en-US" sz="1400">
                <a:solidFill>
                  <a:srgbClr val="0070C0"/>
                </a:solidFill>
                <a:latin typeface="Meiryo" panose="020B0604030504040204" pitchFamily="34" charset="-128"/>
                <a:ea typeface="Meiryo" panose="020B0604030504040204" pitchFamily="34" charset="-128"/>
              </a:rPr>
              <a:t>続ける</a:t>
            </a:r>
          </a:p>
        </p:txBody>
      </p:sp>
      <p:sp>
        <p:nvSpPr>
          <p:cNvPr id="26" name="テキスト ボックス 25">
            <a:extLst>
              <a:ext uri="{FF2B5EF4-FFF2-40B4-BE49-F238E27FC236}">
                <a16:creationId xmlns:a16="http://schemas.microsoft.com/office/drawing/2014/main" id="{E0A1E859-6363-8E4D-AECA-EBC9B68D9431}"/>
              </a:ext>
            </a:extLst>
          </p:cNvPr>
          <p:cNvSpPr txBox="1"/>
          <p:nvPr/>
        </p:nvSpPr>
        <p:spPr>
          <a:xfrm>
            <a:off x="6113440" y="1719193"/>
            <a:ext cx="2236511" cy="400110"/>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圧倒的なスピード</a:t>
            </a:r>
          </a:p>
        </p:txBody>
      </p:sp>
      <p:grpSp>
        <p:nvGrpSpPr>
          <p:cNvPr id="9" name="グループ化 8">
            <a:extLst>
              <a:ext uri="{FF2B5EF4-FFF2-40B4-BE49-F238E27FC236}">
                <a16:creationId xmlns:a16="http://schemas.microsoft.com/office/drawing/2014/main" id="{3CE31D82-B8B3-DA72-5BF3-8E2AFF998CDB}"/>
              </a:ext>
            </a:extLst>
          </p:cNvPr>
          <p:cNvGrpSpPr/>
          <p:nvPr/>
        </p:nvGrpSpPr>
        <p:grpSpPr>
          <a:xfrm>
            <a:off x="5806293" y="1601894"/>
            <a:ext cx="2917315" cy="1366317"/>
            <a:chOff x="5806293" y="1601894"/>
            <a:chExt cx="2917315" cy="1366317"/>
          </a:xfrm>
        </p:grpSpPr>
        <p:sp>
          <p:nvSpPr>
            <p:cNvPr id="6" name="正方形/長方形 5">
              <a:extLst>
                <a:ext uri="{FF2B5EF4-FFF2-40B4-BE49-F238E27FC236}">
                  <a16:creationId xmlns:a16="http://schemas.microsoft.com/office/drawing/2014/main" id="{E49E6B38-77CF-9651-EC5D-1BC6AE4E0253}"/>
                </a:ext>
              </a:extLst>
            </p:cNvPr>
            <p:cNvSpPr/>
            <p:nvPr/>
          </p:nvSpPr>
          <p:spPr>
            <a:xfrm>
              <a:off x="5806293" y="1601894"/>
              <a:ext cx="2904564" cy="1366317"/>
            </a:xfrm>
            <a:prstGeom prst="rect">
              <a:avLst/>
            </a:prstGeom>
            <a:solidFill>
              <a:srgbClr val="0070C0">
                <a:alpha val="6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4C82EC3A-394B-47B5-2E2A-007C6F90F643}"/>
                </a:ext>
              </a:extLst>
            </p:cNvPr>
            <p:cNvSpPr txBox="1"/>
            <p:nvPr/>
          </p:nvSpPr>
          <p:spPr>
            <a:xfrm>
              <a:off x="5819044" y="1823707"/>
              <a:ext cx="2904564" cy="1077218"/>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未来を正確に予測できる能力</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ではなく</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変化に直ちに対処できる能力</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を持つ</a:t>
              </a:r>
              <a:endParaRPr kumimoji="1"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74004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フリーフォーム 24">
            <a:extLst>
              <a:ext uri="{FF2B5EF4-FFF2-40B4-BE49-F238E27FC236}">
                <a16:creationId xmlns:a16="http://schemas.microsoft.com/office/drawing/2014/main" id="{A00391FF-E7B4-0A42-95C7-4EDB55CF74EC}"/>
              </a:ext>
            </a:extLst>
          </p:cNvPr>
          <p:cNvSpPr/>
          <p:nvPr/>
        </p:nvSpPr>
        <p:spPr>
          <a:xfrm>
            <a:off x="279515" y="1233211"/>
            <a:ext cx="860588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953735">
              <a:alpha val="25882"/>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リーフォーム 241">
            <a:extLst>
              <a:ext uri="{FF2B5EF4-FFF2-40B4-BE49-F238E27FC236}">
                <a16:creationId xmlns:a16="http://schemas.microsoft.com/office/drawing/2014/main" id="{A0B80715-07BE-8F47-AEAB-4B8D92DAAEDA}"/>
              </a:ext>
            </a:extLst>
          </p:cNvPr>
          <p:cNvSpPr/>
          <p:nvPr/>
        </p:nvSpPr>
        <p:spPr>
          <a:xfrm flipH="1">
            <a:off x="279515" y="1204635"/>
            <a:ext cx="858497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77933C">
              <a:alpha val="78824"/>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a:extLst>
              <a:ext uri="{FF2B5EF4-FFF2-40B4-BE49-F238E27FC236}">
                <a16:creationId xmlns:a16="http://schemas.microsoft.com/office/drawing/2014/main" id="{B864263C-B265-384F-A94B-869EEB21A393}"/>
              </a:ext>
            </a:extLst>
          </p:cNvPr>
          <p:cNvSpPr/>
          <p:nvPr/>
        </p:nvSpPr>
        <p:spPr>
          <a:xfrm>
            <a:off x="6741477" y="860891"/>
            <a:ext cx="2127835" cy="3726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7" name="正方形/長方形 176">
            <a:extLst>
              <a:ext uri="{FF2B5EF4-FFF2-40B4-BE49-F238E27FC236}">
                <a16:creationId xmlns:a16="http://schemas.microsoft.com/office/drawing/2014/main" id="{B5CDDD5E-866E-D24D-B189-5FE0007F5343}"/>
              </a:ext>
            </a:extLst>
          </p:cNvPr>
          <p:cNvSpPr/>
          <p:nvPr/>
        </p:nvSpPr>
        <p:spPr>
          <a:xfrm>
            <a:off x="274688" y="1530614"/>
            <a:ext cx="4281718" cy="50542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A67957D-B3F1-4A42-8A9E-0660EE7712F8}"/>
              </a:ext>
            </a:extLst>
          </p:cNvPr>
          <p:cNvSpPr>
            <a:spLocks noGrp="1"/>
          </p:cNvSpPr>
          <p:nvPr>
            <p:ph type="title"/>
          </p:nvPr>
        </p:nvSpPr>
        <p:spPr>
          <a:xfrm>
            <a:off x="230400" y="266400"/>
            <a:ext cx="8822766" cy="416221"/>
          </a:xfrm>
        </p:spPr>
        <p:txBody>
          <a:bodyPr/>
          <a:lstStyle/>
          <a:p>
            <a:r>
              <a:rPr lang="ja-JP" altLang="ja-JP" sz="2800" dirty="0"/>
              <a:t>ビジネス</a:t>
            </a:r>
            <a:r>
              <a:rPr lang="ja-JP" altLang="en-US" sz="2800" dirty="0"/>
              <a:t>の前提となる時間感覚の変化</a:t>
            </a:r>
            <a:endParaRPr lang="ja-JP" altLang="ja-JP" sz="2800" dirty="0"/>
          </a:p>
        </p:txBody>
      </p:sp>
      <p:sp>
        <p:nvSpPr>
          <p:cNvPr id="174" name="正方形/長方形 173">
            <a:extLst>
              <a:ext uri="{FF2B5EF4-FFF2-40B4-BE49-F238E27FC236}">
                <a16:creationId xmlns:a16="http://schemas.microsoft.com/office/drawing/2014/main" id="{BF8D6853-36F2-8845-9AAE-F2079BB3599E}"/>
              </a:ext>
            </a:extLst>
          </p:cNvPr>
          <p:cNvSpPr/>
          <p:nvPr/>
        </p:nvSpPr>
        <p:spPr>
          <a:xfrm>
            <a:off x="274688" y="86089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5" name="正方形/長方形 174">
            <a:extLst>
              <a:ext uri="{FF2B5EF4-FFF2-40B4-BE49-F238E27FC236}">
                <a16:creationId xmlns:a16="http://schemas.microsoft.com/office/drawing/2014/main" id="{8A69E046-93C3-B24C-8A94-AE7FFD28FF69}"/>
              </a:ext>
            </a:extLst>
          </p:cNvPr>
          <p:cNvSpPr/>
          <p:nvPr/>
        </p:nvSpPr>
        <p:spPr>
          <a:xfrm>
            <a:off x="2428571" y="86089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6" name="正方形/長方形 175">
            <a:extLst>
              <a:ext uri="{FF2B5EF4-FFF2-40B4-BE49-F238E27FC236}">
                <a16:creationId xmlns:a16="http://schemas.microsoft.com/office/drawing/2014/main" id="{D9C96DED-79E4-CC4B-83D5-8157FD359FBE}"/>
              </a:ext>
            </a:extLst>
          </p:cNvPr>
          <p:cNvSpPr/>
          <p:nvPr/>
        </p:nvSpPr>
        <p:spPr>
          <a:xfrm>
            <a:off x="4582455" y="86677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81" name="テキスト ボックス 180">
            <a:extLst>
              <a:ext uri="{FF2B5EF4-FFF2-40B4-BE49-F238E27FC236}">
                <a16:creationId xmlns:a16="http://schemas.microsoft.com/office/drawing/2014/main" id="{801B2838-C27F-3547-925A-805F8B18A8D5}"/>
              </a:ext>
            </a:extLst>
          </p:cNvPr>
          <p:cNvSpPr txBox="1"/>
          <p:nvPr/>
        </p:nvSpPr>
        <p:spPr>
          <a:xfrm>
            <a:off x="617894" y="913905"/>
            <a:ext cx="1441420" cy="307777"/>
          </a:xfrm>
          <a:prstGeom prst="rect">
            <a:avLst/>
          </a:prstGeom>
          <a:noFill/>
        </p:spPr>
        <p:txBody>
          <a:bodyPr wrap="none" rtlCol="0">
            <a:sp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ビジネスモデル</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2" name="テキスト ボックス 181">
            <a:extLst>
              <a:ext uri="{FF2B5EF4-FFF2-40B4-BE49-F238E27FC236}">
                <a16:creationId xmlns:a16="http://schemas.microsoft.com/office/drawing/2014/main" id="{99209F37-77D3-8C4C-90FC-D0A975B73CF3}"/>
              </a:ext>
            </a:extLst>
          </p:cNvPr>
          <p:cNvSpPr txBox="1"/>
          <p:nvPr/>
        </p:nvSpPr>
        <p:spPr>
          <a:xfrm>
            <a:off x="2771777" y="910026"/>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お客様との関係</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6A2E3BDB-D934-864A-B42A-6F3269CF3AC7}"/>
              </a:ext>
            </a:extLst>
          </p:cNvPr>
          <p:cNvSpPr txBox="1"/>
          <p:nvPr/>
        </p:nvSpPr>
        <p:spPr>
          <a:xfrm>
            <a:off x="5284734" y="910026"/>
            <a:ext cx="72327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働き方</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7" name="テキスト ボックス 186">
            <a:extLst>
              <a:ext uri="{FF2B5EF4-FFF2-40B4-BE49-F238E27FC236}">
                <a16:creationId xmlns:a16="http://schemas.microsoft.com/office/drawing/2014/main" id="{559728C9-EB7C-C64E-BD78-DCB1A4CE54F2}"/>
              </a:ext>
            </a:extLst>
          </p:cNvPr>
          <p:cNvSpPr txBox="1"/>
          <p:nvPr/>
        </p:nvSpPr>
        <p:spPr>
          <a:xfrm>
            <a:off x="7174454" y="910026"/>
            <a:ext cx="126188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情報システム</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39" name="正方形/長方形 238">
            <a:extLst>
              <a:ext uri="{FF2B5EF4-FFF2-40B4-BE49-F238E27FC236}">
                <a16:creationId xmlns:a16="http://schemas.microsoft.com/office/drawing/2014/main" id="{4956B649-CBC2-7341-ABAD-2CD2DCAA6D14}"/>
              </a:ext>
            </a:extLst>
          </p:cNvPr>
          <p:cNvSpPr/>
          <p:nvPr/>
        </p:nvSpPr>
        <p:spPr>
          <a:xfrm>
            <a:off x="272118" y="1598936"/>
            <a:ext cx="4286857" cy="307777"/>
          </a:xfrm>
          <a:prstGeom prst="rect">
            <a:avLst/>
          </a:prstGeom>
        </p:spPr>
        <p:txBody>
          <a:bodyPr wrap="square">
            <a:spAutoFit/>
          </a:bodyPr>
          <a:lstStyle/>
          <a:p>
            <a:pPr algn="ctr"/>
            <a:r>
              <a:rPr lang="ja-JP" altLang="en-US" sz="1400">
                <a:latin typeface="Meiryo" panose="020B0604030504040204" pitchFamily="34" charset="-128"/>
                <a:ea typeface="Meiryo" panose="020B0604030504040204" pitchFamily="34" charset="-128"/>
              </a:rPr>
              <a:t>社会環境の変化が緩やかで中長期的な予測が可能</a:t>
            </a:r>
          </a:p>
        </p:txBody>
      </p:sp>
      <p:sp>
        <p:nvSpPr>
          <p:cNvPr id="178" name="正方形/長方形 177">
            <a:extLst>
              <a:ext uri="{FF2B5EF4-FFF2-40B4-BE49-F238E27FC236}">
                <a16:creationId xmlns:a16="http://schemas.microsoft.com/office/drawing/2014/main" id="{1C9AF217-07BB-4E48-93D4-FC3D664FB1CD}"/>
              </a:ext>
            </a:extLst>
          </p:cNvPr>
          <p:cNvSpPr/>
          <p:nvPr/>
        </p:nvSpPr>
        <p:spPr>
          <a:xfrm>
            <a:off x="4587904" y="1530614"/>
            <a:ext cx="4276582" cy="5054229"/>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右矢印 178">
            <a:extLst>
              <a:ext uri="{FF2B5EF4-FFF2-40B4-BE49-F238E27FC236}">
                <a16:creationId xmlns:a16="http://schemas.microsoft.com/office/drawing/2014/main" id="{5F035083-3268-144B-A902-728577C3E2C9}"/>
              </a:ext>
            </a:extLst>
          </p:cNvPr>
          <p:cNvSpPr/>
          <p:nvPr/>
        </p:nvSpPr>
        <p:spPr>
          <a:xfrm>
            <a:off x="4341042" y="3507142"/>
            <a:ext cx="532415" cy="1311336"/>
          </a:xfrm>
          <a:prstGeom prst="rightArrow">
            <a:avLst>
              <a:gd name="adj1" fmla="val 59961"/>
              <a:gd name="adj2" fmla="val 806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a:extLst>
              <a:ext uri="{FF2B5EF4-FFF2-40B4-BE49-F238E27FC236}">
                <a16:creationId xmlns:a16="http://schemas.microsoft.com/office/drawing/2014/main" id="{8D528A55-402E-CB4E-B688-C76F87559364}"/>
              </a:ext>
            </a:extLst>
          </p:cNvPr>
          <p:cNvSpPr/>
          <p:nvPr/>
        </p:nvSpPr>
        <p:spPr>
          <a:xfrm>
            <a:off x="4582455" y="1596431"/>
            <a:ext cx="4286857" cy="307777"/>
          </a:xfrm>
          <a:prstGeom prst="rect">
            <a:avLst/>
          </a:prstGeom>
        </p:spPr>
        <p:txBody>
          <a:bodyPr wrap="square">
            <a:spAutoFit/>
          </a:bodyPr>
          <a:lstStyle/>
          <a:p>
            <a:pPr algn="ctr"/>
            <a:r>
              <a:rPr lang="ja-JP" altLang="en-US" sz="1400">
                <a:solidFill>
                  <a:srgbClr val="C00000"/>
                </a:solidFill>
                <a:latin typeface="Meiryo" panose="020B0604030504040204" pitchFamily="34" charset="-128"/>
                <a:ea typeface="Meiryo" panose="020B0604030504040204" pitchFamily="34" charset="-128"/>
              </a:rPr>
              <a:t>社会環境が複雑性を増し将来の予測が困難な状況</a:t>
            </a:r>
          </a:p>
        </p:txBody>
      </p:sp>
      <p:pic>
        <p:nvPicPr>
          <p:cNvPr id="3" name="図 2">
            <a:extLst>
              <a:ext uri="{FF2B5EF4-FFF2-40B4-BE49-F238E27FC236}">
                <a16:creationId xmlns:a16="http://schemas.microsoft.com/office/drawing/2014/main" id="{B43A4F3C-D913-D843-A422-274417804EA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2252" y="2064905"/>
            <a:ext cx="1703104" cy="1703104"/>
          </a:xfrm>
          <a:prstGeom prst="rect">
            <a:avLst/>
          </a:prstGeom>
        </p:spPr>
      </p:pic>
      <p:pic>
        <p:nvPicPr>
          <p:cNvPr id="4" name="図 3">
            <a:extLst>
              <a:ext uri="{FF2B5EF4-FFF2-40B4-BE49-F238E27FC236}">
                <a16:creationId xmlns:a16="http://schemas.microsoft.com/office/drawing/2014/main" id="{D276561F-2967-EA46-B83B-1790FC6FBF3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76012" y="2350274"/>
            <a:ext cx="1218179" cy="1218179"/>
          </a:xfrm>
          <a:prstGeom prst="rect">
            <a:avLst/>
          </a:prstGeom>
        </p:spPr>
      </p:pic>
      <p:pic>
        <p:nvPicPr>
          <p:cNvPr id="5" name="図 4">
            <a:extLst>
              <a:ext uri="{FF2B5EF4-FFF2-40B4-BE49-F238E27FC236}">
                <a16:creationId xmlns:a16="http://schemas.microsoft.com/office/drawing/2014/main" id="{877E33FB-3DC8-D447-AE58-85A03FB65E8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3900" y="4483249"/>
            <a:ext cx="1223433" cy="1223433"/>
          </a:xfrm>
          <a:prstGeom prst="rect">
            <a:avLst/>
          </a:prstGeom>
        </p:spPr>
      </p:pic>
      <p:pic>
        <p:nvPicPr>
          <p:cNvPr id="6" name="図 5">
            <a:extLst>
              <a:ext uri="{FF2B5EF4-FFF2-40B4-BE49-F238E27FC236}">
                <a16:creationId xmlns:a16="http://schemas.microsoft.com/office/drawing/2014/main" id="{24E138BF-9842-4347-960C-470A357F20D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09093" y="4535263"/>
            <a:ext cx="1218180" cy="1218180"/>
          </a:xfrm>
          <a:prstGeom prst="rect">
            <a:avLst/>
          </a:prstGeom>
        </p:spPr>
      </p:pic>
      <p:pic>
        <p:nvPicPr>
          <p:cNvPr id="7" name="図 6">
            <a:extLst>
              <a:ext uri="{FF2B5EF4-FFF2-40B4-BE49-F238E27FC236}">
                <a16:creationId xmlns:a16="http://schemas.microsoft.com/office/drawing/2014/main" id="{94117E73-D8C3-C248-BAE5-35DD89D99BF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189241" y="3416229"/>
            <a:ext cx="1678737" cy="1678737"/>
          </a:xfrm>
          <a:prstGeom prst="rect">
            <a:avLst/>
          </a:prstGeom>
        </p:spPr>
      </p:pic>
      <p:pic>
        <p:nvPicPr>
          <p:cNvPr id="27" name="図 26">
            <a:extLst>
              <a:ext uri="{FF2B5EF4-FFF2-40B4-BE49-F238E27FC236}">
                <a16:creationId xmlns:a16="http://schemas.microsoft.com/office/drawing/2014/main" id="{601CC77E-3726-D841-8774-687115AF758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821190" y="3384825"/>
            <a:ext cx="1678737" cy="1678737"/>
          </a:xfrm>
          <a:prstGeom prst="rect">
            <a:avLst/>
          </a:prstGeom>
        </p:spPr>
      </p:pic>
      <p:pic>
        <p:nvPicPr>
          <p:cNvPr id="28" name="図 27">
            <a:extLst>
              <a:ext uri="{FF2B5EF4-FFF2-40B4-BE49-F238E27FC236}">
                <a16:creationId xmlns:a16="http://schemas.microsoft.com/office/drawing/2014/main" id="{31212AC6-F929-4543-AD94-1C1DE0CD71E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198763" y="4449973"/>
            <a:ext cx="1678737" cy="1678737"/>
          </a:xfrm>
          <a:prstGeom prst="rect">
            <a:avLst/>
          </a:prstGeom>
        </p:spPr>
      </p:pic>
      <p:pic>
        <p:nvPicPr>
          <p:cNvPr id="29" name="図 28">
            <a:extLst>
              <a:ext uri="{FF2B5EF4-FFF2-40B4-BE49-F238E27FC236}">
                <a16:creationId xmlns:a16="http://schemas.microsoft.com/office/drawing/2014/main" id="{B2DD780E-D464-F342-AD91-D789A53EB44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826016" y="4450601"/>
            <a:ext cx="1678737" cy="1678737"/>
          </a:xfrm>
          <a:prstGeom prst="rect">
            <a:avLst/>
          </a:prstGeom>
        </p:spPr>
      </p:pic>
      <p:pic>
        <p:nvPicPr>
          <p:cNvPr id="8" name="図 7">
            <a:extLst>
              <a:ext uri="{FF2B5EF4-FFF2-40B4-BE49-F238E27FC236}">
                <a16:creationId xmlns:a16="http://schemas.microsoft.com/office/drawing/2014/main" id="{DDCB5E50-83C5-3D4A-8D33-747D3C358A5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211215" y="2322900"/>
            <a:ext cx="1337183" cy="1337183"/>
          </a:xfrm>
          <a:prstGeom prst="rect">
            <a:avLst/>
          </a:prstGeom>
        </p:spPr>
      </p:pic>
      <p:pic>
        <p:nvPicPr>
          <p:cNvPr id="9" name="図 8">
            <a:extLst>
              <a:ext uri="{FF2B5EF4-FFF2-40B4-BE49-F238E27FC236}">
                <a16:creationId xmlns:a16="http://schemas.microsoft.com/office/drawing/2014/main" id="{64E4C808-DAA0-174E-866D-BB3BCF23CDFD}"/>
              </a:ext>
            </a:extLst>
          </p:cNvPr>
          <p:cNvPicPr>
            <a:picLocks noChangeAspect="1"/>
          </p:cNvPicPr>
          <p:nvPr/>
        </p:nvPicPr>
        <p:blipFill>
          <a:blip r:embed="rId9">
            <a:clrChange>
              <a:clrFrom>
                <a:srgbClr val="FEFEFE"/>
              </a:clrFrom>
              <a:clrTo>
                <a:srgbClr val="FEFEFE">
                  <a:alpha val="0"/>
                </a:srgbClr>
              </a:clrTo>
            </a:clrChange>
          </a:blip>
          <a:stretch>
            <a:fillRect/>
          </a:stretch>
        </p:blipFill>
        <p:spPr>
          <a:xfrm>
            <a:off x="6896907" y="2336296"/>
            <a:ext cx="1337183" cy="1337183"/>
          </a:xfrm>
          <a:prstGeom prst="rect">
            <a:avLst/>
          </a:prstGeom>
        </p:spPr>
      </p:pic>
      <p:pic>
        <p:nvPicPr>
          <p:cNvPr id="10" name="図 9">
            <a:extLst>
              <a:ext uri="{FF2B5EF4-FFF2-40B4-BE49-F238E27FC236}">
                <a16:creationId xmlns:a16="http://schemas.microsoft.com/office/drawing/2014/main" id="{9884DE0E-C3C0-A04E-9A5D-407EDC1E089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440809" y="3288263"/>
            <a:ext cx="1905000" cy="1905000"/>
          </a:xfrm>
          <a:prstGeom prst="rect">
            <a:avLst/>
          </a:prstGeom>
        </p:spPr>
      </p:pic>
      <p:sp>
        <p:nvSpPr>
          <p:cNvPr id="11" name="テキスト ボックス 10">
            <a:extLst>
              <a:ext uri="{FF2B5EF4-FFF2-40B4-BE49-F238E27FC236}">
                <a16:creationId xmlns:a16="http://schemas.microsoft.com/office/drawing/2014/main" id="{2090266E-345E-1924-2D06-0213976F6956}"/>
              </a:ext>
            </a:extLst>
          </p:cNvPr>
          <p:cNvSpPr txBox="1"/>
          <p:nvPr/>
        </p:nvSpPr>
        <p:spPr>
          <a:xfrm>
            <a:off x="462709" y="6063255"/>
            <a:ext cx="3877985" cy="338554"/>
          </a:xfrm>
          <a:prstGeom prst="rect">
            <a:avLst/>
          </a:prstGeom>
          <a:noFill/>
        </p:spPr>
        <p:txBody>
          <a:bodyPr wrap="none" rtlCol="0">
            <a:spAutoFit/>
          </a:bodyPr>
          <a:lstStyle/>
          <a:p>
            <a:pPr algn="ctr"/>
            <a:r>
              <a:rPr kumimoji="1" lang="ja-JP" altLang="en-US" sz="1600" b="1">
                <a:solidFill>
                  <a:schemeClr val="accent2">
                    <a:lumMod val="75000"/>
                  </a:schemeClr>
                </a:solidFill>
                <a:latin typeface="Meiryo" panose="020B0604030504040204" pitchFamily="34" charset="-128"/>
                <a:ea typeface="Meiryo" panose="020B0604030504040204" pitchFamily="34" charset="-128"/>
              </a:rPr>
              <a:t>高い精度で未来を予測し計画通りに実行</a:t>
            </a:r>
          </a:p>
        </p:txBody>
      </p:sp>
      <p:grpSp>
        <p:nvGrpSpPr>
          <p:cNvPr id="12" name="グループ化 11">
            <a:extLst>
              <a:ext uri="{FF2B5EF4-FFF2-40B4-BE49-F238E27FC236}">
                <a16:creationId xmlns:a16="http://schemas.microsoft.com/office/drawing/2014/main" id="{32299AC0-C820-3D31-CC38-F8AD8E9C3827}"/>
              </a:ext>
            </a:extLst>
          </p:cNvPr>
          <p:cNvGrpSpPr/>
          <p:nvPr/>
        </p:nvGrpSpPr>
        <p:grpSpPr>
          <a:xfrm>
            <a:off x="272118" y="1195899"/>
            <a:ext cx="8589796" cy="363647"/>
            <a:chOff x="272118" y="1195899"/>
            <a:chExt cx="8589796" cy="363647"/>
          </a:xfrm>
        </p:grpSpPr>
        <p:sp>
          <p:nvSpPr>
            <p:cNvPr id="13" name="フリーフォーム 12">
              <a:extLst>
                <a:ext uri="{FF2B5EF4-FFF2-40B4-BE49-F238E27FC236}">
                  <a16:creationId xmlns:a16="http://schemas.microsoft.com/office/drawing/2014/main" id="{277CFCB5-3665-EEDB-A8EC-53FA67A8441D}"/>
                </a:ext>
              </a:extLst>
            </p:cNvPr>
            <p:cNvSpPr/>
            <p:nvPr/>
          </p:nvSpPr>
          <p:spPr>
            <a:xfrm>
              <a:off x="272118" y="1239910"/>
              <a:ext cx="858497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E46C0A">
                <a:alpha val="50196"/>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 name="直線矢印コネクタ 13">
              <a:extLst>
                <a:ext uri="{FF2B5EF4-FFF2-40B4-BE49-F238E27FC236}">
                  <a16:creationId xmlns:a16="http://schemas.microsoft.com/office/drawing/2014/main" id="{91473467-D419-E7EE-4B90-09E9AE094D8C}"/>
                </a:ext>
              </a:extLst>
            </p:cNvPr>
            <p:cNvCxnSpPr>
              <a:cxnSpLocks/>
            </p:cNvCxnSpPr>
            <p:nvPr/>
          </p:nvCxnSpPr>
          <p:spPr>
            <a:xfrm flipV="1">
              <a:off x="278960" y="1195899"/>
              <a:ext cx="4036" cy="352683"/>
            </a:xfrm>
            <a:prstGeom prst="straightConnector1">
              <a:avLst/>
            </a:prstGeom>
            <a:ln>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 name="直線矢印コネクタ 14">
              <a:extLst>
                <a:ext uri="{FF2B5EF4-FFF2-40B4-BE49-F238E27FC236}">
                  <a16:creationId xmlns:a16="http://schemas.microsoft.com/office/drawing/2014/main" id="{868199B3-3CD8-610F-ADAA-41A5A96BB6DE}"/>
                </a:ext>
              </a:extLst>
            </p:cNvPr>
            <p:cNvCxnSpPr>
              <a:cxnSpLocks/>
              <a:stCxn id="13" idx="2"/>
            </p:cNvCxnSpPr>
            <p:nvPr/>
          </p:nvCxnSpPr>
          <p:spPr>
            <a:xfrm flipV="1">
              <a:off x="4542404" y="1271513"/>
              <a:ext cx="4319510" cy="283987"/>
            </a:xfrm>
            <a:prstGeom prst="straightConnector1">
              <a:avLst/>
            </a:prstGeom>
            <a:ln>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grpSp>
      <p:sp>
        <p:nvSpPr>
          <p:cNvPr id="16" name="テキスト ボックス 15">
            <a:extLst>
              <a:ext uri="{FF2B5EF4-FFF2-40B4-BE49-F238E27FC236}">
                <a16:creationId xmlns:a16="http://schemas.microsoft.com/office/drawing/2014/main" id="{9D5A3D9F-03D4-E91B-9C83-9B61248D5FA0}"/>
              </a:ext>
            </a:extLst>
          </p:cNvPr>
          <p:cNvSpPr txBox="1"/>
          <p:nvPr/>
        </p:nvSpPr>
        <p:spPr>
          <a:xfrm>
            <a:off x="4576132" y="6063255"/>
            <a:ext cx="4288353" cy="338554"/>
          </a:xfrm>
          <a:prstGeom prst="rect">
            <a:avLst/>
          </a:prstGeom>
          <a:noFill/>
        </p:spPr>
        <p:txBody>
          <a:bodyPr wrap="none" rtlCol="0">
            <a:spAutoFit/>
          </a:bodyPr>
          <a:lstStyle/>
          <a:p>
            <a:pPr algn="ctr"/>
            <a:r>
              <a:rPr lang="ja-JP" altLang="en-US" sz="1600" b="1">
                <a:solidFill>
                  <a:schemeClr val="accent3">
                    <a:lumMod val="50000"/>
                  </a:schemeClr>
                </a:solidFill>
                <a:latin typeface="Meiryo" panose="020B0604030504040204" pitchFamily="34" charset="-128"/>
                <a:ea typeface="Meiryo" panose="020B0604030504040204" pitchFamily="34" charset="-128"/>
              </a:rPr>
              <a:t>リアルタイムに現状を捉え直ちに最適を実行</a:t>
            </a:r>
            <a:endParaRPr kumimoji="1" lang="ja-JP" altLang="en-US" sz="1600" b="1">
              <a:solidFill>
                <a:schemeClr val="accent3">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4115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a:extLst>
              <a:ext uri="{FF2B5EF4-FFF2-40B4-BE49-F238E27FC236}">
                <a16:creationId xmlns:a16="http://schemas.microsoft.com/office/drawing/2014/main" id="{014A3302-1EC0-3FE0-6F17-1E9C6AB909BD}"/>
              </a:ext>
            </a:extLst>
          </p:cNvPr>
          <p:cNvSpPr/>
          <p:nvPr/>
        </p:nvSpPr>
        <p:spPr>
          <a:xfrm>
            <a:off x="5849707" y="3244924"/>
            <a:ext cx="2607948" cy="2391872"/>
          </a:xfrm>
          <a:prstGeom prst="ellipse">
            <a:avLst/>
          </a:prstGeom>
          <a:solidFill>
            <a:srgbClr val="FFFD78"/>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A962499-272D-3CB3-9624-EA21BDF08134}"/>
              </a:ext>
            </a:extLst>
          </p:cNvPr>
          <p:cNvSpPr>
            <a:spLocks noGrp="1"/>
          </p:cNvSpPr>
          <p:nvPr>
            <p:ph type="title"/>
          </p:nvPr>
        </p:nvSpPr>
        <p:spPr/>
        <p:txBody>
          <a:bodyPr/>
          <a:lstStyle/>
          <a:p>
            <a:r>
              <a:rPr kumimoji="1" lang="ja-JP" altLang="en-US" dirty="0"/>
              <a:t>なぜ</a:t>
            </a:r>
            <a:r>
              <a:rPr kumimoji="1" lang="en-US" altLang="ja-JP" dirty="0"/>
              <a:t>Big Tech</a:t>
            </a:r>
            <a:r>
              <a:rPr kumimoji="1" lang="ja-JP" altLang="en-US" dirty="0"/>
              <a:t>は圧倒的競争力を持ちうるのか</a:t>
            </a:r>
          </a:p>
        </p:txBody>
      </p:sp>
      <p:sp>
        <p:nvSpPr>
          <p:cNvPr id="3" name="テキスト ボックス 2">
            <a:extLst>
              <a:ext uri="{FF2B5EF4-FFF2-40B4-BE49-F238E27FC236}">
                <a16:creationId xmlns:a16="http://schemas.microsoft.com/office/drawing/2014/main" id="{68645B31-CDDB-F2AC-9599-72B690E2B4B5}"/>
              </a:ext>
            </a:extLst>
          </p:cNvPr>
          <p:cNvSpPr txBox="1"/>
          <p:nvPr/>
        </p:nvSpPr>
        <p:spPr>
          <a:xfrm>
            <a:off x="412491" y="944638"/>
            <a:ext cx="8392041" cy="400110"/>
          </a:xfrm>
          <a:prstGeom prst="rect">
            <a:avLst/>
          </a:prstGeom>
          <a:noFill/>
        </p:spPr>
        <p:txBody>
          <a:bodyPr wrap="none" rtlCol="0">
            <a:spAutoFit/>
          </a:bodyPr>
          <a:lstStyle/>
          <a:p>
            <a:pPr algn="ctr"/>
            <a:r>
              <a:rPr kumimoji="1" lang="ja-JP" altLang="en-US" sz="2000" b="1" dirty="0">
                <a:latin typeface="Meiryo" panose="020B0604030504040204" pitchFamily="34" charset="-128"/>
                <a:ea typeface="Meiryo" panose="020B0604030504040204" pitchFamily="34" charset="-128"/>
              </a:rPr>
              <a:t>新しいビジネスモデルやビジネスプロセスをいち早く繰り返し世に出す</a:t>
            </a:r>
          </a:p>
        </p:txBody>
      </p:sp>
      <p:sp>
        <p:nvSpPr>
          <p:cNvPr id="4" name="テキスト ボックス 3">
            <a:extLst>
              <a:ext uri="{FF2B5EF4-FFF2-40B4-BE49-F238E27FC236}">
                <a16:creationId xmlns:a16="http://schemas.microsoft.com/office/drawing/2014/main" id="{1E87FD00-BF1F-0AE8-1652-901C9323160E}"/>
              </a:ext>
            </a:extLst>
          </p:cNvPr>
          <p:cNvSpPr txBox="1"/>
          <p:nvPr/>
        </p:nvSpPr>
        <p:spPr>
          <a:xfrm>
            <a:off x="575999" y="2108104"/>
            <a:ext cx="8065028" cy="830997"/>
          </a:xfrm>
          <a:prstGeom prst="rect">
            <a:avLst/>
          </a:prstGeom>
          <a:noFill/>
        </p:spPr>
        <p:txBody>
          <a:bodyPr wrap="none" rtlCol="0">
            <a:spAutoFit/>
          </a:bodyPr>
          <a:lstStyle/>
          <a:p>
            <a:pPr marL="285750" indent="-285750">
              <a:buFont typeface="Wingdings" pitchFamily="2" charset="2"/>
              <a:buChar char="l"/>
            </a:pPr>
            <a:r>
              <a:rPr kumimoji="1" lang="ja-JP" altLang="en-US" sz="1600" b="1" dirty="0">
                <a:solidFill>
                  <a:schemeClr val="accent6">
                    <a:lumMod val="75000"/>
                  </a:schemeClr>
                </a:solidFill>
                <a:latin typeface="Meiryo" panose="020B0604030504040204" pitchFamily="34" charset="-128"/>
                <a:ea typeface="Meiryo" panose="020B0604030504040204" pitchFamily="34" charset="-128"/>
              </a:rPr>
              <a:t>いち早く失敗して改善の機会を生みだし</a:t>
            </a:r>
            <a:r>
              <a:rPr kumimoji="1" lang="ja-JP" altLang="en-US" sz="1600" dirty="0">
                <a:latin typeface="Meiryo" panose="020B0604030504040204" pitchFamily="34" charset="-128"/>
                <a:ea typeface="Meiryo" panose="020B0604030504040204" pitchFamily="34" charset="-128"/>
              </a:rPr>
              <a:t>、実用化を加速させる。</a:t>
            </a:r>
            <a:endParaRPr kumimoji="1"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dirty="0">
                <a:latin typeface="Meiryo" panose="020B0604030504040204" pitchFamily="34" charset="-128"/>
                <a:ea typeface="Meiryo" panose="020B0604030504040204" pitchFamily="34" charset="-128"/>
              </a:rPr>
              <a:t>自分たちにとって有利な競争原理を創り出し、新らたな市場を牽引する。</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dirty="0">
                <a:latin typeface="Meiryo" panose="020B0604030504040204" pitchFamily="34" charset="-128"/>
                <a:ea typeface="Meiryo" panose="020B0604030504040204" pitchFamily="34" charset="-128"/>
              </a:rPr>
              <a:t>ひとつのビジネスで競争上の優位性が失われても企業の成長・存続が維持できる。</a:t>
            </a:r>
            <a:endParaRPr kumimoji="1" lang="ja-JP" altLang="en-US" sz="1600" dirty="0">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780A7E3B-907D-EC7A-E534-6E661736DD96}"/>
              </a:ext>
            </a:extLst>
          </p:cNvPr>
          <p:cNvGrpSpPr/>
          <p:nvPr/>
        </p:nvGrpSpPr>
        <p:grpSpPr>
          <a:xfrm>
            <a:off x="755503" y="3217916"/>
            <a:ext cx="2752145" cy="2391872"/>
            <a:chOff x="911146" y="3744440"/>
            <a:chExt cx="2752145" cy="2391872"/>
          </a:xfrm>
        </p:grpSpPr>
        <p:sp>
          <p:nvSpPr>
            <p:cNvPr id="6" name="円/楕円 5">
              <a:extLst>
                <a:ext uri="{FF2B5EF4-FFF2-40B4-BE49-F238E27FC236}">
                  <a16:creationId xmlns:a16="http://schemas.microsoft.com/office/drawing/2014/main" id="{6E76D0D5-5783-9B14-39DE-E9E31EAB63E5}"/>
                </a:ext>
              </a:extLst>
            </p:cNvPr>
            <p:cNvSpPr/>
            <p:nvPr/>
          </p:nvSpPr>
          <p:spPr>
            <a:xfrm>
              <a:off x="1727815" y="3744440"/>
              <a:ext cx="1118807" cy="1118807"/>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D3B5756D-98CC-E714-A9DF-C7C5511CAFB5}"/>
                </a:ext>
              </a:extLst>
            </p:cNvPr>
            <p:cNvSpPr txBox="1"/>
            <p:nvPr/>
          </p:nvSpPr>
          <p:spPr>
            <a:xfrm>
              <a:off x="1887110" y="4113747"/>
              <a:ext cx="800219"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仮説</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 name="円/楕円 7">
              <a:extLst>
                <a:ext uri="{FF2B5EF4-FFF2-40B4-BE49-F238E27FC236}">
                  <a16:creationId xmlns:a16="http://schemas.microsoft.com/office/drawing/2014/main" id="{F3E5DC7B-F44A-BFE1-8F1D-7812D44083FD}"/>
                </a:ext>
              </a:extLst>
            </p:cNvPr>
            <p:cNvSpPr/>
            <p:nvPr/>
          </p:nvSpPr>
          <p:spPr>
            <a:xfrm>
              <a:off x="2544484" y="5017505"/>
              <a:ext cx="1118807" cy="1118807"/>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7861ABEC-F863-7997-734A-1E25D4B2F217}"/>
                </a:ext>
              </a:extLst>
            </p:cNvPr>
            <p:cNvSpPr txBox="1"/>
            <p:nvPr/>
          </p:nvSpPr>
          <p:spPr>
            <a:xfrm>
              <a:off x="2703780" y="5386812"/>
              <a:ext cx="800219"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実践</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0" name="円/楕円 9">
              <a:extLst>
                <a:ext uri="{FF2B5EF4-FFF2-40B4-BE49-F238E27FC236}">
                  <a16:creationId xmlns:a16="http://schemas.microsoft.com/office/drawing/2014/main" id="{FA3F8A64-22B6-FCCB-E505-E2E7DD5C76D0}"/>
                </a:ext>
              </a:extLst>
            </p:cNvPr>
            <p:cNvSpPr/>
            <p:nvPr/>
          </p:nvSpPr>
          <p:spPr>
            <a:xfrm>
              <a:off x="911146" y="5017505"/>
              <a:ext cx="1118807" cy="1118807"/>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952DAA1E-597F-0EED-0D00-D362EE45FA71}"/>
                </a:ext>
              </a:extLst>
            </p:cNvPr>
            <p:cNvSpPr txBox="1"/>
            <p:nvPr/>
          </p:nvSpPr>
          <p:spPr>
            <a:xfrm>
              <a:off x="1070443" y="5386812"/>
              <a:ext cx="800219"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検証</a:t>
              </a:r>
              <a:endParaRPr kumimoji="1" lang="ja-JP" altLang="en-US" sz="2400">
                <a:solidFill>
                  <a:schemeClr val="bg1"/>
                </a:solidFill>
                <a:latin typeface="Meiryo" panose="020B0604030504040204" pitchFamily="34" charset="-128"/>
                <a:ea typeface="Meiryo" panose="020B0604030504040204" pitchFamily="34" charset="-128"/>
              </a:endParaRPr>
            </a:p>
          </p:txBody>
        </p:sp>
        <p:pic>
          <p:nvPicPr>
            <p:cNvPr id="12" name="Picture 2">
              <a:extLst>
                <a:ext uri="{FF2B5EF4-FFF2-40B4-BE49-F238E27FC236}">
                  <a16:creationId xmlns:a16="http://schemas.microsoft.com/office/drawing/2014/main" id="{158CABA5-CA90-7F52-2BE5-7CDDB23B8FDD}"/>
                </a:ext>
              </a:extLst>
            </p:cNvPr>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755251" y="4664360"/>
              <a:ext cx="1063932" cy="1063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1D4D9D7E-0C60-BFF7-BF6F-455900643F17}"/>
                </a:ext>
              </a:extLst>
            </p:cNvPr>
            <p:cNvSpPr txBox="1"/>
            <p:nvPr/>
          </p:nvSpPr>
          <p:spPr>
            <a:xfrm>
              <a:off x="1796125" y="5032499"/>
              <a:ext cx="982183" cy="400110"/>
            </a:xfrm>
            <a:prstGeom prst="rect">
              <a:avLst/>
            </a:prstGeom>
            <a:noFill/>
          </p:spPr>
          <p:txBody>
            <a:bodyPr wrap="square">
              <a:spAutoFit/>
            </a:bodyPr>
            <a:lstStyle/>
            <a:p>
              <a:pPr algn="ctr"/>
              <a:r>
                <a:rPr lang="ja-JP" altLang="en-US" sz="2000" b="1">
                  <a:solidFill>
                    <a:schemeClr val="accent6">
                      <a:lumMod val="75000"/>
                    </a:schemeClr>
                  </a:solidFill>
                  <a:latin typeface="Meiryo" panose="020B0604030504040204" pitchFamily="34" charset="-128"/>
                  <a:ea typeface="Meiryo" panose="020B0604030504040204" pitchFamily="34" charset="-128"/>
                </a:rPr>
                <a:t>高速</a:t>
              </a:r>
              <a:endParaRPr lang="ja-JP" altLang="en-US" sz="2000" b="1">
                <a:solidFill>
                  <a:schemeClr val="accent6">
                    <a:lumMod val="75000"/>
                  </a:schemeClr>
                </a:solidFill>
              </a:endParaRPr>
            </a:p>
          </p:txBody>
        </p:sp>
      </p:grpSp>
      <p:sp>
        <p:nvSpPr>
          <p:cNvPr id="15" name="テキスト ボックス 14">
            <a:extLst>
              <a:ext uri="{FF2B5EF4-FFF2-40B4-BE49-F238E27FC236}">
                <a16:creationId xmlns:a16="http://schemas.microsoft.com/office/drawing/2014/main" id="{6A0A6518-0E68-5367-2337-D77F94683287}"/>
              </a:ext>
            </a:extLst>
          </p:cNvPr>
          <p:cNvSpPr txBox="1"/>
          <p:nvPr/>
        </p:nvSpPr>
        <p:spPr>
          <a:xfrm>
            <a:off x="755503" y="5897993"/>
            <a:ext cx="2752145" cy="461665"/>
          </a:xfrm>
          <a:prstGeom prst="rect">
            <a:avLst/>
          </a:prstGeom>
          <a:solidFill>
            <a:srgbClr val="0432FF">
              <a:alpha val="63137"/>
            </a:srgbClr>
          </a:solidFill>
        </p:spPr>
        <p:txBody>
          <a:bodyPr wrap="square" rtlCol="0">
            <a:spAutoFit/>
          </a:bodyPr>
          <a:lstStyle/>
          <a:p>
            <a:pPr algn="ct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Try and Learn!</a:t>
            </a:r>
            <a:endPar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237B060F-3716-3BE0-6A7F-A405BADD5E9D}"/>
              </a:ext>
            </a:extLst>
          </p:cNvPr>
          <p:cNvSpPr txBox="1"/>
          <p:nvPr/>
        </p:nvSpPr>
        <p:spPr>
          <a:xfrm>
            <a:off x="3746449" y="5774882"/>
            <a:ext cx="4962642" cy="707886"/>
          </a:xfrm>
          <a:prstGeom prst="rect">
            <a:avLst/>
          </a:prstGeom>
          <a:noFill/>
        </p:spPr>
        <p:txBody>
          <a:bodyPr wrap="none" rtlCol="0">
            <a:spAutoFit/>
          </a:bodyPr>
          <a:lstStyle/>
          <a:p>
            <a:pPr algn="ctr"/>
            <a:r>
              <a:rPr lang="en-US" altLang="ja-JP" sz="2000" b="1" dirty="0">
                <a:solidFill>
                  <a:srgbClr val="0432FF"/>
                </a:solidFill>
                <a:latin typeface="Meiryo" panose="020B0604030504040204" pitchFamily="34" charset="-128"/>
                <a:ea typeface="Meiryo" panose="020B0604030504040204" pitchFamily="34" charset="-128"/>
              </a:rPr>
              <a:t>DX</a:t>
            </a:r>
            <a:r>
              <a:rPr lang="ja-JP" altLang="en-US" sz="2000" dirty="0">
                <a:solidFill>
                  <a:srgbClr val="0432FF"/>
                </a:solidFill>
                <a:latin typeface="Meiryo" panose="020B0604030504040204" pitchFamily="34" charset="-128"/>
                <a:ea typeface="Meiryo" panose="020B0604030504040204" pitchFamily="34" charset="-128"/>
              </a:rPr>
              <a:t>とはこの</a:t>
            </a:r>
            <a:r>
              <a:rPr lang="en-US" altLang="ja-JP" sz="2000" b="1" dirty="0">
                <a:solidFill>
                  <a:srgbClr val="0432FF"/>
                </a:solidFill>
                <a:latin typeface="Meiryo" panose="020B0604030504040204" pitchFamily="34" charset="-128"/>
                <a:ea typeface="Meiryo" panose="020B0604030504040204" pitchFamily="34" charset="-128"/>
              </a:rPr>
              <a:t>Try and Learn</a:t>
            </a:r>
            <a:r>
              <a:rPr lang="ja-JP" altLang="en-US" sz="2000" dirty="0">
                <a:solidFill>
                  <a:srgbClr val="0432FF"/>
                </a:solidFill>
                <a:latin typeface="Meiryo" panose="020B0604030504040204" pitchFamily="34" charset="-128"/>
                <a:ea typeface="Meiryo" panose="020B0604030504040204" pitchFamily="34" charset="-128"/>
              </a:rPr>
              <a:t>の価値観を</a:t>
            </a:r>
            <a:endParaRPr lang="en-US" altLang="ja-JP" sz="2000" dirty="0">
              <a:solidFill>
                <a:srgbClr val="0432FF"/>
              </a:solidFill>
              <a:latin typeface="Meiryo" panose="020B0604030504040204" pitchFamily="34" charset="-128"/>
              <a:ea typeface="Meiryo" panose="020B0604030504040204" pitchFamily="34" charset="-128"/>
            </a:endParaRPr>
          </a:p>
          <a:p>
            <a:pPr algn="ctr"/>
            <a:r>
              <a:rPr lang="ja-JP" altLang="en-US" sz="2000" dirty="0">
                <a:solidFill>
                  <a:srgbClr val="0432FF"/>
                </a:solidFill>
                <a:latin typeface="Meiryo" panose="020B0604030504040204" pitchFamily="34" charset="-128"/>
                <a:ea typeface="Meiryo" panose="020B0604030504040204" pitchFamily="34" charset="-128"/>
              </a:rPr>
              <a:t>企業活動の基盤に据えるための取り組み</a:t>
            </a:r>
            <a:endParaRPr kumimoji="1" lang="en-US" altLang="ja-JP" sz="2000" dirty="0">
              <a:solidFill>
                <a:srgbClr val="0432FF"/>
              </a:solidFill>
              <a:latin typeface="Meiryo" panose="020B0604030504040204" pitchFamily="34" charset="-128"/>
              <a:ea typeface="Meiryo" panose="020B0604030504040204" pitchFamily="34" charset="-128"/>
            </a:endParaRPr>
          </a:p>
        </p:txBody>
      </p:sp>
      <p:pic>
        <p:nvPicPr>
          <p:cNvPr id="20" name="図 19">
            <a:extLst>
              <a:ext uri="{FF2B5EF4-FFF2-40B4-BE49-F238E27FC236}">
                <a16:creationId xmlns:a16="http://schemas.microsoft.com/office/drawing/2014/main" id="{B1B4C561-3D63-9B81-88E2-712C4412E7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23245" y="3407298"/>
            <a:ext cx="948583" cy="320938"/>
          </a:xfrm>
          <a:prstGeom prst="rect">
            <a:avLst/>
          </a:prstGeom>
        </p:spPr>
      </p:pic>
      <p:pic>
        <p:nvPicPr>
          <p:cNvPr id="21" name="図 20">
            <a:extLst>
              <a:ext uri="{FF2B5EF4-FFF2-40B4-BE49-F238E27FC236}">
                <a16:creationId xmlns:a16="http://schemas.microsoft.com/office/drawing/2014/main" id="{1ADF115F-50D2-C32C-38CC-3CE87A0C33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04023" y="3782680"/>
            <a:ext cx="1418052" cy="530403"/>
          </a:xfrm>
          <a:prstGeom prst="rect">
            <a:avLst/>
          </a:prstGeom>
        </p:spPr>
      </p:pic>
      <p:pic>
        <p:nvPicPr>
          <p:cNvPr id="22" name="図 21">
            <a:extLst>
              <a:ext uri="{FF2B5EF4-FFF2-40B4-BE49-F238E27FC236}">
                <a16:creationId xmlns:a16="http://schemas.microsoft.com/office/drawing/2014/main" id="{2BC16ADA-43F7-F643-ECA2-1C1502F710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24381" y="4622417"/>
            <a:ext cx="1263808" cy="710892"/>
          </a:xfrm>
          <a:prstGeom prst="rect">
            <a:avLst/>
          </a:prstGeom>
        </p:spPr>
      </p:pic>
      <p:pic>
        <p:nvPicPr>
          <p:cNvPr id="24" name="図 23" descr="挿絵, 抽象 が含まれている画像&#10;&#10;自動的に生成された説明">
            <a:extLst>
              <a:ext uri="{FF2B5EF4-FFF2-40B4-BE49-F238E27FC236}">
                <a16:creationId xmlns:a16="http://schemas.microsoft.com/office/drawing/2014/main" id="{7146231D-7EAF-53EC-91E7-8805CD56553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65241" y="5134310"/>
            <a:ext cx="976881" cy="395491"/>
          </a:xfrm>
          <a:prstGeom prst="rect">
            <a:avLst/>
          </a:prstGeom>
        </p:spPr>
      </p:pic>
      <p:pic>
        <p:nvPicPr>
          <p:cNvPr id="25" name="図 24">
            <a:extLst>
              <a:ext uri="{FF2B5EF4-FFF2-40B4-BE49-F238E27FC236}">
                <a16:creationId xmlns:a16="http://schemas.microsoft.com/office/drawing/2014/main" id="{8D75BE30-5AC1-6215-CB6A-64D3B91F121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24381" y="3846964"/>
            <a:ext cx="1397711" cy="298106"/>
          </a:xfrm>
          <a:prstGeom prst="rect">
            <a:avLst/>
          </a:prstGeom>
        </p:spPr>
      </p:pic>
      <p:sp>
        <p:nvSpPr>
          <p:cNvPr id="27" name="テキスト ボックス 26">
            <a:extLst>
              <a:ext uri="{FF2B5EF4-FFF2-40B4-BE49-F238E27FC236}">
                <a16:creationId xmlns:a16="http://schemas.microsoft.com/office/drawing/2014/main" id="{26EDA99C-47E8-BF3E-73EA-EAC1F677FA5F}"/>
              </a:ext>
            </a:extLst>
          </p:cNvPr>
          <p:cNvSpPr txBox="1"/>
          <p:nvPr/>
        </p:nvSpPr>
        <p:spPr>
          <a:xfrm>
            <a:off x="6289022" y="4178532"/>
            <a:ext cx="1729317" cy="523220"/>
          </a:xfrm>
          <a:prstGeom prst="rect">
            <a:avLst/>
          </a:prstGeom>
          <a:noFill/>
        </p:spPr>
        <p:txBody>
          <a:bodyPr wrap="square">
            <a:spAutoFit/>
          </a:bodyPr>
          <a:lstStyle/>
          <a:p>
            <a:pPr algn="ctr"/>
            <a:r>
              <a:rPr kumimoji="1" lang="en-US" altLang="ja-JP" sz="2800" dirty="0">
                <a:solidFill>
                  <a:srgbClr val="0432FF"/>
                </a:solidFill>
                <a:latin typeface="Aharoni" panose="02010803020104030203" pitchFamily="2" charset="-79"/>
                <a:cs typeface="Aharoni" panose="02010803020104030203" pitchFamily="2" charset="-79"/>
              </a:rPr>
              <a:t>Big Tech</a:t>
            </a:r>
            <a:endParaRPr lang="ja-JP" altLang="en-US" sz="2800">
              <a:solidFill>
                <a:srgbClr val="0432FF"/>
              </a:solidFill>
              <a:latin typeface="Aharoni" panose="02010803020104030203" pitchFamily="2" charset="-79"/>
              <a:cs typeface="Aharoni" panose="02010803020104030203" pitchFamily="2" charset="-79"/>
            </a:endParaRPr>
          </a:p>
        </p:txBody>
      </p:sp>
      <p:pic>
        <p:nvPicPr>
          <p:cNvPr id="29" name="図 28">
            <a:extLst>
              <a:ext uri="{FF2B5EF4-FFF2-40B4-BE49-F238E27FC236}">
                <a16:creationId xmlns:a16="http://schemas.microsoft.com/office/drawing/2014/main" id="{F1EE6637-E72D-C9B7-53EF-B00161A0C04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34380" y="4481521"/>
            <a:ext cx="1542697" cy="867767"/>
          </a:xfrm>
          <a:prstGeom prst="rect">
            <a:avLst/>
          </a:prstGeom>
        </p:spPr>
      </p:pic>
      <p:sp>
        <p:nvSpPr>
          <p:cNvPr id="31" name="左右矢印 30">
            <a:extLst>
              <a:ext uri="{FF2B5EF4-FFF2-40B4-BE49-F238E27FC236}">
                <a16:creationId xmlns:a16="http://schemas.microsoft.com/office/drawing/2014/main" id="{AE93014D-9A5C-451E-FB5A-7B49AF255FE9}"/>
              </a:ext>
            </a:extLst>
          </p:cNvPr>
          <p:cNvSpPr/>
          <p:nvPr/>
        </p:nvSpPr>
        <p:spPr>
          <a:xfrm>
            <a:off x="3653537" y="4024059"/>
            <a:ext cx="1909951" cy="933844"/>
          </a:xfrm>
          <a:prstGeom prst="lef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3" name="グループ化 32">
            <a:extLst>
              <a:ext uri="{FF2B5EF4-FFF2-40B4-BE49-F238E27FC236}">
                <a16:creationId xmlns:a16="http://schemas.microsoft.com/office/drawing/2014/main" id="{30BFF66C-2B7C-C785-66D3-DF1E030E84B4}"/>
              </a:ext>
            </a:extLst>
          </p:cNvPr>
          <p:cNvGrpSpPr/>
          <p:nvPr/>
        </p:nvGrpSpPr>
        <p:grpSpPr>
          <a:xfrm>
            <a:off x="575999" y="1494924"/>
            <a:ext cx="2853808" cy="410319"/>
            <a:chOff x="3348356" y="1361272"/>
            <a:chExt cx="2853808" cy="410319"/>
          </a:xfrm>
        </p:grpSpPr>
        <p:sp>
          <p:nvSpPr>
            <p:cNvPr id="30" name="四角形吹き出し 29">
              <a:extLst>
                <a:ext uri="{FF2B5EF4-FFF2-40B4-BE49-F238E27FC236}">
                  <a16:creationId xmlns:a16="http://schemas.microsoft.com/office/drawing/2014/main" id="{97A09743-B37C-AFFF-C53C-D28FB7E8651A}"/>
                </a:ext>
              </a:extLst>
            </p:cNvPr>
            <p:cNvSpPr/>
            <p:nvPr/>
          </p:nvSpPr>
          <p:spPr>
            <a:xfrm>
              <a:off x="3348356" y="1361272"/>
              <a:ext cx="2853808" cy="410319"/>
            </a:xfrm>
            <a:prstGeom prst="wedgeRectCallout">
              <a:avLst>
                <a:gd name="adj1" fmla="val -3605"/>
                <a:gd name="adj2" fmla="val 100265"/>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831B26CB-F57F-57DC-3AD9-B6A2C15FF023}"/>
                </a:ext>
              </a:extLst>
            </p:cNvPr>
            <p:cNvSpPr txBox="1"/>
            <p:nvPr/>
          </p:nvSpPr>
          <p:spPr>
            <a:xfrm>
              <a:off x="3462423" y="1418435"/>
              <a:ext cx="2698175" cy="307777"/>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最もコストがかからないやり方</a:t>
              </a:r>
            </a:p>
          </p:txBody>
        </p:sp>
      </p:grpSp>
      <p:sp>
        <p:nvSpPr>
          <p:cNvPr id="16" name="テキスト ボックス 15">
            <a:extLst>
              <a:ext uri="{FF2B5EF4-FFF2-40B4-BE49-F238E27FC236}">
                <a16:creationId xmlns:a16="http://schemas.microsoft.com/office/drawing/2014/main" id="{65620949-AA23-9BCD-00A3-9BDC947CB810}"/>
              </a:ext>
            </a:extLst>
          </p:cNvPr>
          <p:cNvSpPr txBox="1"/>
          <p:nvPr/>
        </p:nvSpPr>
        <p:spPr>
          <a:xfrm>
            <a:off x="3502308" y="1575179"/>
            <a:ext cx="5387309" cy="307777"/>
          </a:xfrm>
          <a:prstGeom prst="rect">
            <a:avLst/>
          </a:prstGeom>
          <a:noFill/>
        </p:spPr>
        <p:txBody>
          <a:bodyPr wrap="none" rtlCol="0">
            <a:spAutoFit/>
          </a:bodyPr>
          <a:lstStyle/>
          <a:p>
            <a:r>
              <a:rPr kumimoji="1" lang="en-US" altLang="ja-JP" sz="1400" dirty="0">
                <a:solidFill>
                  <a:schemeClr val="accent6">
                    <a:lumMod val="75000"/>
                  </a:schemeClr>
                </a:solidFill>
                <a:latin typeface="Meiryo" panose="020B0604030504040204" pitchFamily="34" charset="-128"/>
                <a:ea typeface="Meiryo" panose="020B0604030504040204" pitchFamily="34" charset="-128"/>
              </a:rPr>
              <a:t>2025</a:t>
            </a:r>
            <a:r>
              <a:rPr kumimoji="1" lang="ja-JP" altLang="en-US" sz="1400">
                <a:solidFill>
                  <a:schemeClr val="accent6">
                    <a:lumMod val="75000"/>
                  </a:schemeClr>
                </a:solidFill>
                <a:latin typeface="Meiryo" panose="020B0604030504040204" pitchFamily="34" charset="-128"/>
                <a:ea typeface="Meiryo" panose="020B0604030504040204" pitchFamily="34" charset="-128"/>
              </a:rPr>
              <a:t>年</a:t>
            </a:r>
            <a:r>
              <a:rPr lang="ja-JP" altLang="en-US" sz="1400">
                <a:solidFill>
                  <a:schemeClr val="accent6">
                    <a:lumMod val="75000"/>
                  </a:schemeClr>
                </a:solidFill>
                <a:latin typeface="Meiryo" panose="020B0604030504040204" pitchFamily="34" charset="-128"/>
                <a:ea typeface="Meiryo" panose="020B0604030504040204" pitchFamily="34" charset="-128"/>
              </a:rPr>
              <a:t>：</a:t>
            </a:r>
            <a:r>
              <a:rPr kumimoji="1" lang="en-US" altLang="ja-JP" sz="1400" dirty="0">
                <a:solidFill>
                  <a:schemeClr val="accent6">
                    <a:lumMod val="75000"/>
                  </a:schemeClr>
                </a:solidFill>
                <a:latin typeface="Meiryo" panose="020B0604030504040204" pitchFamily="34" charset="-128"/>
                <a:ea typeface="Meiryo" panose="020B0604030504040204" pitchFamily="34" charset="-128"/>
              </a:rPr>
              <a:t>SpaceX 170</a:t>
            </a:r>
            <a:r>
              <a:rPr kumimoji="1" lang="ja-JP" altLang="en-US" sz="1400">
                <a:solidFill>
                  <a:schemeClr val="accent6">
                    <a:lumMod val="75000"/>
                  </a:schemeClr>
                </a:solidFill>
                <a:latin typeface="Meiryo" panose="020B0604030504040204" pitchFamily="34" charset="-128"/>
                <a:ea typeface="Meiryo" panose="020B0604030504040204" pitchFamily="34" charset="-128"/>
              </a:rPr>
              <a:t>回（失敗</a:t>
            </a:r>
            <a:r>
              <a:rPr kumimoji="1" lang="en-US" altLang="ja-JP" sz="1400" dirty="0">
                <a:solidFill>
                  <a:schemeClr val="accent6">
                    <a:lumMod val="75000"/>
                  </a:schemeClr>
                </a:solidFill>
                <a:latin typeface="Meiryo" panose="020B0604030504040204" pitchFamily="34" charset="-128"/>
                <a:ea typeface="Meiryo" panose="020B0604030504040204" pitchFamily="34" charset="-128"/>
              </a:rPr>
              <a:t>2</a:t>
            </a:r>
            <a:r>
              <a:rPr kumimoji="1" lang="ja-JP" altLang="en-US" sz="1400">
                <a:solidFill>
                  <a:schemeClr val="accent6">
                    <a:lumMod val="75000"/>
                  </a:schemeClr>
                </a:solidFill>
                <a:latin typeface="Meiryo" panose="020B0604030504040204" pitchFamily="34" charset="-128"/>
                <a:ea typeface="Meiryo" panose="020B0604030504040204" pitchFamily="34" charset="-128"/>
              </a:rPr>
              <a:t>回）</a:t>
            </a:r>
            <a:r>
              <a:rPr lang="ja-JP" altLang="en-US" sz="1400">
                <a:solidFill>
                  <a:schemeClr val="accent6">
                    <a:lumMod val="75000"/>
                  </a:schemeClr>
                </a:solidFill>
                <a:latin typeface="Meiryo" panose="020B0604030504040204" pitchFamily="34" charset="-128"/>
                <a:ea typeface="Meiryo" panose="020B0604030504040204" pitchFamily="34" charset="-128"/>
              </a:rPr>
              <a:t>／　</a:t>
            </a:r>
            <a:r>
              <a:rPr kumimoji="1" lang="en-US" altLang="ja-JP" sz="1400" dirty="0">
                <a:solidFill>
                  <a:schemeClr val="accent6">
                    <a:lumMod val="75000"/>
                  </a:schemeClr>
                </a:solidFill>
                <a:latin typeface="Meiryo" panose="020B0604030504040204" pitchFamily="34" charset="-128"/>
                <a:ea typeface="Meiryo" panose="020B0604030504040204" pitchFamily="34" charset="-128"/>
              </a:rPr>
              <a:t>JAXA 5</a:t>
            </a:r>
            <a:r>
              <a:rPr kumimoji="1" lang="ja-JP" altLang="en-US" sz="1400">
                <a:solidFill>
                  <a:schemeClr val="accent6">
                    <a:lumMod val="75000"/>
                  </a:schemeClr>
                </a:solidFill>
                <a:latin typeface="Meiryo" panose="020B0604030504040204" pitchFamily="34" charset="-128"/>
                <a:ea typeface="Meiryo" panose="020B0604030504040204" pitchFamily="34" charset="-128"/>
              </a:rPr>
              <a:t>回（失敗</a:t>
            </a:r>
            <a:r>
              <a:rPr kumimoji="1" lang="en-US" altLang="ja-JP" sz="1400" dirty="0">
                <a:solidFill>
                  <a:schemeClr val="accent6">
                    <a:lumMod val="75000"/>
                  </a:schemeClr>
                </a:solidFill>
                <a:latin typeface="Meiryo" panose="020B0604030504040204" pitchFamily="34" charset="-128"/>
                <a:ea typeface="Meiryo" panose="020B0604030504040204" pitchFamily="34" charset="-128"/>
              </a:rPr>
              <a:t>1</a:t>
            </a:r>
            <a:r>
              <a:rPr kumimoji="1" lang="ja-JP" altLang="en-US" sz="1400">
                <a:solidFill>
                  <a:schemeClr val="accent6">
                    <a:lumMod val="75000"/>
                  </a:schemeClr>
                </a:solidFill>
                <a:latin typeface="Meiryo" panose="020B0604030504040204" pitchFamily="34" charset="-128"/>
                <a:ea typeface="Meiryo" panose="020B0604030504040204" pitchFamily="34" charset="-128"/>
              </a:rPr>
              <a:t>回）</a:t>
            </a:r>
          </a:p>
        </p:txBody>
      </p:sp>
    </p:spTree>
    <p:extLst>
      <p:ext uri="{BB962C8B-B14F-4D97-AF65-F5344CB8AC3E}">
        <p14:creationId xmlns:p14="http://schemas.microsoft.com/office/powerpoint/2010/main" val="324757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9" grpId="0"/>
      <p:bldP spid="31" grpId="0" animBg="1"/>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dirty="0">
                <a:solidFill>
                  <a:srgbClr val="FFFFFF"/>
                </a:solidFill>
                <a:latin typeface="Meiryo" panose="020B0604030504040204" pitchFamily="34" charset="-128"/>
                <a:ea typeface="Meiryo" panose="020B0604030504040204" pitchFamily="34" charset="-128"/>
                <a:cs typeface="Arial"/>
              </a:rPr>
              <a:t>の定義</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634784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C580ED95-747C-9F4D-67B7-EDFB30993D99}"/>
              </a:ext>
            </a:extLst>
          </p:cNvPr>
          <p:cNvSpPr/>
          <p:nvPr/>
        </p:nvSpPr>
        <p:spPr>
          <a:xfrm>
            <a:off x="1941762" y="2250390"/>
            <a:ext cx="2119256" cy="1317812"/>
          </a:xfrm>
          <a:prstGeom prst="roundRect">
            <a:avLst/>
          </a:prstGeom>
          <a:solidFill>
            <a:srgbClr val="0070C0">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C013F9-14B4-E08A-6455-25C3DFD04E15}"/>
              </a:ext>
            </a:extLst>
          </p:cNvPr>
          <p:cNvSpPr>
            <a:spLocks noGrp="1"/>
          </p:cNvSpPr>
          <p:nvPr>
            <p:ph type="title"/>
          </p:nvPr>
        </p:nvSpPr>
        <p:spPr/>
        <p:txBody>
          <a:bodyPr/>
          <a:lstStyle/>
          <a:p>
            <a:r>
              <a:rPr kumimoji="1" lang="ja-JP" altLang="en-US"/>
              <a:t>デジタルがリアルを包括する社会</a:t>
            </a:r>
          </a:p>
        </p:txBody>
      </p:sp>
      <p:sp>
        <p:nvSpPr>
          <p:cNvPr id="3" name="角丸四角形 2">
            <a:extLst>
              <a:ext uri="{FF2B5EF4-FFF2-40B4-BE49-F238E27FC236}">
                <a16:creationId xmlns:a16="http://schemas.microsoft.com/office/drawing/2014/main" id="{07A0796C-77F5-F0AB-8069-EB291F44A186}"/>
              </a:ext>
            </a:extLst>
          </p:cNvPr>
          <p:cNvSpPr/>
          <p:nvPr/>
        </p:nvSpPr>
        <p:spPr>
          <a:xfrm>
            <a:off x="1097280" y="3146992"/>
            <a:ext cx="2678654" cy="1697019"/>
          </a:xfrm>
          <a:prstGeom prst="roundRect">
            <a:avLst/>
          </a:prstGeom>
          <a:solidFill>
            <a:srgbClr val="77933C">
              <a:alpha val="9058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3C588A80-7765-8036-4696-74BDA116201D}"/>
              </a:ext>
            </a:extLst>
          </p:cNvPr>
          <p:cNvSpPr txBox="1"/>
          <p:nvPr/>
        </p:nvSpPr>
        <p:spPr>
          <a:xfrm>
            <a:off x="1651776" y="3725216"/>
            <a:ext cx="1569661"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リアル</a:t>
            </a:r>
          </a:p>
        </p:txBody>
      </p:sp>
      <p:grpSp>
        <p:nvGrpSpPr>
          <p:cNvPr id="18" name="グループ化 17">
            <a:extLst>
              <a:ext uri="{FF2B5EF4-FFF2-40B4-BE49-F238E27FC236}">
                <a16:creationId xmlns:a16="http://schemas.microsoft.com/office/drawing/2014/main" id="{86D9FDE5-67F0-9B41-F841-4C3AD247CBFB}"/>
              </a:ext>
            </a:extLst>
          </p:cNvPr>
          <p:cNvGrpSpPr/>
          <p:nvPr/>
        </p:nvGrpSpPr>
        <p:grpSpPr>
          <a:xfrm>
            <a:off x="5338482" y="3146991"/>
            <a:ext cx="2678654" cy="1697019"/>
            <a:chOff x="5338482" y="2958980"/>
            <a:chExt cx="2678654" cy="1697019"/>
          </a:xfrm>
        </p:grpSpPr>
        <p:sp>
          <p:nvSpPr>
            <p:cNvPr id="6" name="角丸四角形 5">
              <a:extLst>
                <a:ext uri="{FF2B5EF4-FFF2-40B4-BE49-F238E27FC236}">
                  <a16:creationId xmlns:a16="http://schemas.microsoft.com/office/drawing/2014/main" id="{BC1BE146-C533-02FD-D14B-F85088999B7A}"/>
                </a:ext>
              </a:extLst>
            </p:cNvPr>
            <p:cNvSpPr/>
            <p:nvPr/>
          </p:nvSpPr>
          <p:spPr>
            <a:xfrm>
              <a:off x="5338482" y="2958980"/>
              <a:ext cx="2678654" cy="1697019"/>
            </a:xfrm>
            <a:prstGeom prst="roundRect">
              <a:avLst/>
            </a:prstGeom>
            <a:solidFill>
              <a:srgbClr val="77933C">
                <a:alpha val="9058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8" name="テキスト ボックス 7">
              <a:extLst>
                <a:ext uri="{FF2B5EF4-FFF2-40B4-BE49-F238E27FC236}">
                  <a16:creationId xmlns:a16="http://schemas.microsoft.com/office/drawing/2014/main" id="{501173F2-539C-E454-24CE-D7A2F0589D62}"/>
                </a:ext>
              </a:extLst>
            </p:cNvPr>
            <p:cNvSpPr txBox="1"/>
            <p:nvPr/>
          </p:nvSpPr>
          <p:spPr>
            <a:xfrm>
              <a:off x="5892977" y="3537205"/>
              <a:ext cx="1569661"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リアル</a:t>
              </a:r>
            </a:p>
          </p:txBody>
        </p:sp>
      </p:grpSp>
      <p:sp>
        <p:nvSpPr>
          <p:cNvPr id="11" name="テキスト ボックス 10">
            <a:extLst>
              <a:ext uri="{FF2B5EF4-FFF2-40B4-BE49-F238E27FC236}">
                <a16:creationId xmlns:a16="http://schemas.microsoft.com/office/drawing/2014/main" id="{F094E1D7-6E0F-D39E-E5A6-1C14699405C8}"/>
              </a:ext>
            </a:extLst>
          </p:cNvPr>
          <p:cNvSpPr txBox="1"/>
          <p:nvPr/>
        </p:nvSpPr>
        <p:spPr>
          <a:xfrm>
            <a:off x="2190911" y="2520965"/>
            <a:ext cx="1620957"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a:t>
            </a:r>
          </a:p>
        </p:txBody>
      </p:sp>
      <p:grpSp>
        <p:nvGrpSpPr>
          <p:cNvPr id="17" name="グループ化 16">
            <a:extLst>
              <a:ext uri="{FF2B5EF4-FFF2-40B4-BE49-F238E27FC236}">
                <a16:creationId xmlns:a16="http://schemas.microsoft.com/office/drawing/2014/main" id="{A8BE2EBF-A151-3676-4CD4-389405BA1991}"/>
              </a:ext>
            </a:extLst>
          </p:cNvPr>
          <p:cNvGrpSpPr/>
          <p:nvPr/>
        </p:nvGrpSpPr>
        <p:grpSpPr>
          <a:xfrm>
            <a:off x="5082983" y="2281002"/>
            <a:ext cx="3189643" cy="2587214"/>
            <a:chOff x="5082985" y="1615858"/>
            <a:chExt cx="3189643" cy="2587214"/>
          </a:xfrm>
        </p:grpSpPr>
        <p:sp>
          <p:nvSpPr>
            <p:cNvPr id="5" name="角丸四角形 4">
              <a:extLst>
                <a:ext uri="{FF2B5EF4-FFF2-40B4-BE49-F238E27FC236}">
                  <a16:creationId xmlns:a16="http://schemas.microsoft.com/office/drawing/2014/main" id="{A0CE2DBA-D3E9-D8C1-7F67-162A9D811E3B}"/>
                </a:ext>
              </a:extLst>
            </p:cNvPr>
            <p:cNvSpPr/>
            <p:nvPr/>
          </p:nvSpPr>
          <p:spPr>
            <a:xfrm>
              <a:off x="5082985" y="1615858"/>
              <a:ext cx="3189643" cy="2587214"/>
            </a:xfrm>
            <a:prstGeom prst="roundRect">
              <a:avLst/>
            </a:prstGeom>
            <a:solidFill>
              <a:srgbClr val="0070C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302681A7-F663-2D5A-338C-EAFCA45B8EAC}"/>
                </a:ext>
              </a:extLst>
            </p:cNvPr>
            <p:cNvSpPr txBox="1"/>
            <p:nvPr/>
          </p:nvSpPr>
          <p:spPr>
            <a:xfrm>
              <a:off x="5867327" y="1855821"/>
              <a:ext cx="1620957"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a:t>
              </a:r>
            </a:p>
          </p:txBody>
        </p:sp>
      </p:grpSp>
      <p:sp>
        <p:nvSpPr>
          <p:cNvPr id="13" name="テキスト ボックス 12">
            <a:extLst>
              <a:ext uri="{FF2B5EF4-FFF2-40B4-BE49-F238E27FC236}">
                <a16:creationId xmlns:a16="http://schemas.microsoft.com/office/drawing/2014/main" id="{8549A6ED-26C3-7617-B4F5-0A17C0607BDF}"/>
              </a:ext>
            </a:extLst>
          </p:cNvPr>
          <p:cNvSpPr txBox="1"/>
          <p:nvPr/>
        </p:nvSpPr>
        <p:spPr>
          <a:xfrm>
            <a:off x="992140" y="1232303"/>
            <a:ext cx="2888932" cy="584775"/>
          </a:xfrm>
          <a:prstGeom prst="rect">
            <a:avLst/>
          </a:prstGeom>
          <a:noFill/>
        </p:spPr>
        <p:txBody>
          <a:bodyPr wrap="none" rtlCol="0">
            <a:spAutoFit/>
          </a:bodyPr>
          <a:lstStyle/>
          <a:p>
            <a:pPr algn="ctr"/>
            <a:r>
              <a:rPr kumimoji="1" lang="en-US" altLang="ja-JP" sz="3200" dirty="0">
                <a:latin typeface="Meiryo" panose="020B0604030504040204" pitchFamily="34" charset="-128"/>
                <a:ea typeface="Meiryo" panose="020B0604030504040204" pitchFamily="34" charset="-128"/>
              </a:rPr>
              <a:t>Before Digital</a:t>
            </a:r>
            <a:endParaRPr kumimoji="1" lang="ja-JP" altLang="en-US" sz="32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60C66C1-D6DA-D0F1-A991-58B210A7F497}"/>
              </a:ext>
            </a:extLst>
          </p:cNvPr>
          <p:cNvSpPr txBox="1"/>
          <p:nvPr/>
        </p:nvSpPr>
        <p:spPr>
          <a:xfrm>
            <a:off x="5390530" y="1235875"/>
            <a:ext cx="2574552" cy="584775"/>
          </a:xfrm>
          <a:prstGeom prst="rect">
            <a:avLst/>
          </a:prstGeom>
          <a:noFill/>
        </p:spPr>
        <p:txBody>
          <a:bodyPr wrap="none" rtlCol="0">
            <a:spAutoFit/>
          </a:bodyPr>
          <a:lstStyle/>
          <a:p>
            <a:pPr algn="ctr"/>
            <a:r>
              <a:rPr kumimoji="1" lang="en-US" altLang="ja-JP" sz="3200" dirty="0">
                <a:latin typeface="Meiryo" panose="020B0604030504040204" pitchFamily="34" charset="-128"/>
                <a:ea typeface="Meiryo" panose="020B0604030504040204" pitchFamily="34" charset="-128"/>
              </a:rPr>
              <a:t>After Digital</a:t>
            </a:r>
            <a:endParaRPr kumimoji="1" lang="ja-JP" altLang="en-US" sz="32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EE5F9C3A-09C2-7741-0B88-897D5A2E9397}"/>
              </a:ext>
            </a:extLst>
          </p:cNvPr>
          <p:cNvSpPr txBox="1"/>
          <p:nvPr/>
        </p:nvSpPr>
        <p:spPr>
          <a:xfrm>
            <a:off x="677149" y="5256364"/>
            <a:ext cx="3518912" cy="707886"/>
          </a:xfrm>
          <a:prstGeom prst="rect">
            <a:avLst/>
          </a:prstGeom>
          <a:noFill/>
        </p:spPr>
        <p:txBody>
          <a:bodyPr wrap="none" rtlCol="0">
            <a:spAutoFit/>
          </a:bodyPr>
          <a:lstStyle/>
          <a:p>
            <a:pPr algn="ctr"/>
            <a:r>
              <a:rPr kumimoji="1" lang="ja-JP" altLang="en-US" sz="2000" b="1" u="sng">
                <a:solidFill>
                  <a:srgbClr val="0070C0"/>
                </a:solidFill>
                <a:latin typeface="Meiryo" panose="020B0604030504040204" pitchFamily="34" charset="-128"/>
                <a:ea typeface="Meiryo" panose="020B0604030504040204" pitchFamily="34" charset="-128"/>
              </a:rPr>
              <a:t>リアルを支援する便利な道具</a:t>
            </a:r>
            <a:endParaRPr kumimoji="1" lang="en-US" altLang="ja-JP" sz="2000" b="1" u="sng" dirty="0">
              <a:solidFill>
                <a:srgbClr val="0070C0"/>
              </a:solidFill>
              <a:latin typeface="Meiryo" panose="020B0604030504040204" pitchFamily="34" charset="-128"/>
              <a:ea typeface="Meiryo" panose="020B0604030504040204" pitchFamily="34" charset="-128"/>
            </a:endParaRPr>
          </a:p>
          <a:p>
            <a:pPr algn="ctr"/>
            <a:r>
              <a:rPr lang="ja-JP" altLang="en-US" sz="2000">
                <a:solidFill>
                  <a:srgbClr val="0070C0"/>
                </a:solidFill>
                <a:latin typeface="Meiryo" panose="020B0604030504040204" pitchFamily="34" charset="-128"/>
                <a:ea typeface="Meiryo" panose="020B0604030504040204" pitchFamily="34" charset="-128"/>
              </a:rPr>
              <a:t>としてのデジタル</a:t>
            </a:r>
            <a:endParaRPr kumimoji="1" lang="ja-JP" altLang="en-US" sz="2000">
              <a:solidFill>
                <a:srgbClr val="0070C0"/>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14369CE0-5DE9-D62B-B7A5-4FDED168FB31}"/>
              </a:ext>
            </a:extLst>
          </p:cNvPr>
          <p:cNvSpPr txBox="1"/>
          <p:nvPr/>
        </p:nvSpPr>
        <p:spPr>
          <a:xfrm>
            <a:off x="5174831" y="5256364"/>
            <a:ext cx="3005951" cy="707886"/>
          </a:xfrm>
          <a:prstGeom prst="rect">
            <a:avLst/>
          </a:prstGeom>
          <a:noFill/>
        </p:spPr>
        <p:txBody>
          <a:bodyPr wrap="none" rtlCol="0">
            <a:spAutoFit/>
          </a:bodyPr>
          <a:lstStyle/>
          <a:p>
            <a:pPr algn="ctr"/>
            <a:r>
              <a:rPr kumimoji="1" lang="ja-JP" altLang="en-US" sz="2000" b="1" u="sng">
                <a:solidFill>
                  <a:srgbClr val="0070C0"/>
                </a:solidFill>
                <a:latin typeface="Meiryo" panose="020B0604030504040204" pitchFamily="34" charset="-128"/>
                <a:ea typeface="Meiryo" panose="020B0604030504040204" pitchFamily="34" charset="-128"/>
              </a:rPr>
              <a:t>リアルを</a:t>
            </a:r>
            <a:r>
              <a:rPr lang="ja-JP" altLang="en-US" sz="2000" b="1" u="sng">
                <a:solidFill>
                  <a:srgbClr val="0070C0"/>
                </a:solidFill>
                <a:latin typeface="Meiryo" panose="020B0604030504040204" pitchFamily="34" charset="-128"/>
                <a:ea typeface="Meiryo" panose="020B0604030504040204" pitchFamily="34" charset="-128"/>
              </a:rPr>
              <a:t>包括する仕組み</a:t>
            </a:r>
            <a:endParaRPr lang="en-US" altLang="ja-JP" sz="2000" b="1" u="sng" dirty="0">
              <a:solidFill>
                <a:srgbClr val="0070C0"/>
              </a:solidFill>
              <a:latin typeface="Meiryo" panose="020B0604030504040204" pitchFamily="34" charset="-128"/>
              <a:ea typeface="Meiryo" panose="020B0604030504040204" pitchFamily="34" charset="-128"/>
            </a:endParaRPr>
          </a:p>
          <a:p>
            <a:pPr algn="ctr"/>
            <a:r>
              <a:rPr lang="ja-JP" altLang="en-US" sz="2000">
                <a:solidFill>
                  <a:srgbClr val="0070C0"/>
                </a:solidFill>
                <a:latin typeface="Meiryo" panose="020B0604030504040204" pitchFamily="34" charset="-128"/>
                <a:ea typeface="Meiryo" panose="020B0604030504040204" pitchFamily="34" charset="-128"/>
              </a:rPr>
              <a:t>としてのデジタル</a:t>
            </a:r>
            <a:endParaRPr kumimoji="1" lang="ja-JP" altLang="en-US" sz="2000">
              <a:solidFill>
                <a:srgbClr val="0070C0"/>
              </a:solidFill>
              <a:latin typeface="Meiryo" panose="020B0604030504040204" pitchFamily="34" charset="-128"/>
              <a:ea typeface="Meiryo" panose="020B0604030504040204" pitchFamily="34" charset="-128"/>
            </a:endParaRPr>
          </a:p>
        </p:txBody>
      </p:sp>
      <p:sp>
        <p:nvSpPr>
          <p:cNvPr id="19" name="右矢印 18">
            <a:extLst>
              <a:ext uri="{FF2B5EF4-FFF2-40B4-BE49-F238E27FC236}">
                <a16:creationId xmlns:a16="http://schemas.microsoft.com/office/drawing/2014/main" id="{B1054CFE-FA3B-5E76-A18F-7A5F8A771316}"/>
              </a:ext>
            </a:extLst>
          </p:cNvPr>
          <p:cNvSpPr/>
          <p:nvPr/>
        </p:nvSpPr>
        <p:spPr>
          <a:xfrm>
            <a:off x="4357244" y="3242378"/>
            <a:ext cx="418744" cy="96567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7E877583-D87B-6D9C-9E03-22B5CE37AE3C}"/>
              </a:ext>
            </a:extLst>
          </p:cNvPr>
          <p:cNvSpPr txBox="1"/>
          <p:nvPr/>
        </p:nvSpPr>
        <p:spPr>
          <a:xfrm>
            <a:off x="3631963" y="6238103"/>
            <a:ext cx="5426579" cy="276999"/>
          </a:xfrm>
          <a:prstGeom prst="rect">
            <a:avLst/>
          </a:prstGeom>
          <a:noFill/>
        </p:spPr>
        <p:txBody>
          <a:bodyPr wrap="square">
            <a:spAutoFit/>
          </a:bodyPr>
          <a:lstStyle/>
          <a:p>
            <a:pPr algn="r"/>
            <a:r>
              <a:rPr lang="ja-JP" altLang="en-US" sz="1200" i="0">
                <a:solidFill>
                  <a:srgbClr val="0F1111"/>
                </a:solidFill>
                <a:effectLst/>
                <a:latin typeface="Meiryo" panose="020B0604030504040204" pitchFamily="34" charset="-128"/>
                <a:ea typeface="Meiryo" panose="020B0604030504040204" pitchFamily="34" charset="-128"/>
              </a:rPr>
              <a:t>「</a:t>
            </a:r>
            <a:r>
              <a:rPr lang="ja-JP" altLang="en-US" sz="1200" i="0">
                <a:solidFill>
                  <a:srgbClr val="0F1111"/>
                </a:solidFill>
                <a:effectLst/>
                <a:latin typeface="Meiryo" panose="020B0604030504040204" pitchFamily="34" charset="-128"/>
                <a:ea typeface="Meiryo" panose="020B0604030504040204" pitchFamily="34" charset="-128"/>
                <a:hlinkClick r:id="rId2"/>
              </a:rPr>
              <a:t>アフターデジタル</a:t>
            </a:r>
            <a:r>
              <a:rPr lang="ja-JP" altLang="en-US" sz="1200" i="0">
                <a:solidFill>
                  <a:srgbClr val="565959"/>
                </a:solidFill>
                <a:effectLst/>
                <a:latin typeface="Meiryo" panose="020B0604030504040204" pitchFamily="34" charset="-128"/>
                <a:ea typeface="Meiryo" panose="020B0604030504040204" pitchFamily="34" charset="-128"/>
                <a:hlinkClick r:id="rId2"/>
              </a:rPr>
              <a:t>・藤井保文</a:t>
            </a:r>
            <a:r>
              <a:rPr lang="en-US" altLang="ja-JP" sz="1200" i="0" dirty="0">
                <a:solidFill>
                  <a:srgbClr val="565959"/>
                </a:solidFill>
                <a:effectLst/>
                <a:latin typeface="Meiryo" panose="020B0604030504040204" pitchFamily="34" charset="-128"/>
                <a:ea typeface="Meiryo" panose="020B0604030504040204" pitchFamily="34" charset="-128"/>
                <a:hlinkClick r:id="rId2"/>
              </a:rPr>
              <a:t> </a:t>
            </a:r>
            <a:r>
              <a:rPr lang="ja-JP" altLang="en-US" sz="1200" i="0">
                <a:solidFill>
                  <a:srgbClr val="565959"/>
                </a:solidFill>
                <a:effectLst/>
                <a:latin typeface="Meiryo" panose="020B0604030504040204" pitchFamily="34" charset="-128"/>
                <a:ea typeface="Meiryo" panose="020B0604030504040204" pitchFamily="34" charset="-128"/>
                <a:hlinkClick r:id="rId2"/>
              </a:rPr>
              <a:t>著</a:t>
            </a:r>
            <a:r>
              <a:rPr lang="ja-JP" altLang="en-US" sz="1200" i="0">
                <a:solidFill>
                  <a:srgbClr val="565959"/>
                </a:solidFill>
                <a:effectLst/>
                <a:latin typeface="Meiryo" panose="020B0604030504040204" pitchFamily="34" charset="-128"/>
                <a:ea typeface="Meiryo" panose="020B0604030504040204" pitchFamily="34" charset="-128"/>
              </a:rPr>
              <a:t>」を参考に作成</a:t>
            </a:r>
            <a:endParaRPr lang="ja-JP" altLang="en-US" sz="1200" i="0">
              <a:solidFill>
                <a:srgbClr val="0F111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7280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dirty="0"/>
              <a:t>の定義</a:t>
            </a:r>
          </a:p>
        </p:txBody>
      </p:sp>
      <p:sp>
        <p:nvSpPr>
          <p:cNvPr id="8" name="正方形/長方形 7">
            <a:extLst>
              <a:ext uri="{FF2B5EF4-FFF2-40B4-BE49-F238E27FC236}">
                <a16:creationId xmlns:a16="http://schemas.microsoft.com/office/drawing/2014/main" id="{5251659C-A371-5944-B492-7498937580E5}"/>
              </a:ext>
            </a:extLst>
          </p:cNvPr>
          <p:cNvSpPr/>
          <p:nvPr/>
        </p:nvSpPr>
        <p:spPr>
          <a:xfrm>
            <a:off x="237609" y="1152789"/>
            <a:ext cx="8686800" cy="289821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269517" y="1432953"/>
            <a:ext cx="8604965" cy="584775"/>
          </a:xfrm>
          <a:prstGeom prst="rect">
            <a:avLst/>
          </a:prstGeom>
        </p:spPr>
        <p:txBody>
          <a:bodyPr wrap="square">
            <a:spAutoFit/>
          </a:bodyPr>
          <a:lstStyle/>
          <a:p>
            <a:pPr algn="ctr" fontAlgn="base"/>
            <a:r>
              <a:rPr lang="ja-JP" altLang="en-US" sz="3200" b="1" u="sng" dirty="0">
                <a:solidFill>
                  <a:schemeClr val="bg1"/>
                </a:solidFill>
                <a:latin typeface="Meiryo" panose="020B0604030504040204" pitchFamily="34" charset="-128"/>
                <a:ea typeface="Meiryo" panose="020B0604030504040204" pitchFamily="34" charset="-128"/>
              </a:rPr>
              <a:t>デジタルトランスフォーメーション</a:t>
            </a:r>
          </a:p>
        </p:txBody>
      </p:sp>
      <p:grpSp>
        <p:nvGrpSpPr>
          <p:cNvPr id="3" name="グループ化 2">
            <a:extLst>
              <a:ext uri="{FF2B5EF4-FFF2-40B4-BE49-F238E27FC236}">
                <a16:creationId xmlns:a16="http://schemas.microsoft.com/office/drawing/2014/main" id="{F7D71146-0738-A54C-9A87-28E769A7665F}"/>
              </a:ext>
            </a:extLst>
          </p:cNvPr>
          <p:cNvGrpSpPr/>
          <p:nvPr/>
        </p:nvGrpSpPr>
        <p:grpSpPr>
          <a:xfrm>
            <a:off x="642782" y="1858505"/>
            <a:ext cx="7904815" cy="1131279"/>
            <a:chOff x="651790" y="1835474"/>
            <a:chExt cx="7904815" cy="1131279"/>
          </a:xfrm>
        </p:grpSpPr>
        <p:sp>
          <p:nvSpPr>
            <p:cNvPr id="15" name="正方形/長方形 14">
              <a:extLst>
                <a:ext uri="{FF2B5EF4-FFF2-40B4-BE49-F238E27FC236}">
                  <a16:creationId xmlns:a16="http://schemas.microsoft.com/office/drawing/2014/main" id="{BB48D1C8-05BC-DF4D-AB92-8F7708C8B293}"/>
                </a:ext>
              </a:extLst>
            </p:cNvPr>
            <p:cNvSpPr/>
            <p:nvPr/>
          </p:nvSpPr>
          <p:spPr>
            <a:xfrm>
              <a:off x="651790" y="2443533"/>
              <a:ext cx="7904815" cy="523220"/>
            </a:xfrm>
            <a:prstGeom prst="rect">
              <a:avLst/>
            </a:prstGeom>
          </p:spPr>
          <p:txBody>
            <a:bodyPr wrap="square">
              <a:spAutoFit/>
            </a:bodyPr>
            <a:lstStyle/>
            <a:p>
              <a:pPr algn="ctr" fontAlgn="base"/>
              <a:r>
                <a:rPr lang="ja-JP" altLang="en-US" sz="2800" b="1">
                  <a:solidFill>
                    <a:schemeClr val="bg1"/>
                  </a:solidFill>
                  <a:latin typeface="Meiryo" panose="020B0604030504040204" pitchFamily="34" charset="-128"/>
                  <a:ea typeface="Meiryo" panose="020B0604030504040204" pitchFamily="34" charset="-128"/>
                </a:rPr>
                <a:t>デジタル　　</a:t>
              </a:r>
              <a:r>
                <a:rPr lang="ja-JP" altLang="en-US" sz="2800">
                  <a:solidFill>
                    <a:schemeClr val="bg1"/>
                  </a:solidFill>
                  <a:latin typeface="Meiryo" panose="020B0604030504040204" pitchFamily="34" charset="-128"/>
                  <a:ea typeface="Meiryo" panose="020B0604030504040204" pitchFamily="34" charset="-128"/>
                </a:rPr>
                <a:t>で　　　　　　</a:t>
              </a:r>
              <a:r>
                <a:rPr lang="ja-JP" altLang="en-US" sz="2800" b="1">
                  <a:solidFill>
                    <a:schemeClr val="bg1"/>
                  </a:solidFill>
                  <a:latin typeface="Meiryo" panose="020B0604030504040204" pitchFamily="34" charset="-128"/>
                  <a:ea typeface="Meiryo" panose="020B0604030504040204" pitchFamily="34" charset="-128"/>
                </a:rPr>
                <a:t>変革する</a:t>
              </a:r>
              <a:r>
                <a:rPr lang="ja-JP" altLang="en-US" sz="2800">
                  <a:solidFill>
                    <a:schemeClr val="bg1"/>
                  </a:solidFill>
                  <a:latin typeface="Meiryo" panose="020B0604030504040204" pitchFamily="34" charset="-128"/>
                  <a:ea typeface="Meiryo" panose="020B0604030504040204" pitchFamily="34" charset="-128"/>
                </a:rPr>
                <a:t>こと</a:t>
              </a:r>
            </a:p>
          </p:txBody>
        </p:sp>
        <p:cxnSp>
          <p:nvCxnSpPr>
            <p:cNvPr id="25" name="直線矢印コネクタ 24">
              <a:extLst>
                <a:ext uri="{FF2B5EF4-FFF2-40B4-BE49-F238E27FC236}">
                  <a16:creationId xmlns:a16="http://schemas.microsoft.com/office/drawing/2014/main" id="{C3EF4C24-53ED-A74F-998C-B2F7B35609F1}"/>
                </a:ext>
              </a:extLst>
            </p:cNvPr>
            <p:cNvCxnSpPr>
              <a:cxnSpLocks/>
            </p:cNvCxnSpPr>
            <p:nvPr/>
          </p:nvCxnSpPr>
          <p:spPr>
            <a:xfrm>
              <a:off x="1998570" y="1835474"/>
              <a:ext cx="0" cy="570032"/>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DA80C38B-9EF3-D04E-A523-BDF68394A143}"/>
                </a:ext>
              </a:extLst>
            </p:cNvPr>
            <p:cNvCxnSpPr>
              <a:cxnSpLocks/>
            </p:cNvCxnSpPr>
            <p:nvPr/>
          </p:nvCxnSpPr>
          <p:spPr>
            <a:xfrm>
              <a:off x="6686228" y="1835474"/>
              <a:ext cx="0" cy="516232"/>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6" name="グループ化 35">
            <a:extLst>
              <a:ext uri="{FF2B5EF4-FFF2-40B4-BE49-F238E27FC236}">
                <a16:creationId xmlns:a16="http://schemas.microsoft.com/office/drawing/2014/main" id="{4414D1D3-D699-01BB-0180-2918BB0D9FA0}"/>
              </a:ext>
            </a:extLst>
          </p:cNvPr>
          <p:cNvGrpSpPr/>
          <p:nvPr/>
        </p:nvGrpSpPr>
        <p:grpSpPr>
          <a:xfrm>
            <a:off x="237610" y="4582011"/>
            <a:ext cx="2777913" cy="1533967"/>
            <a:chOff x="237610" y="4582011"/>
            <a:chExt cx="2777913" cy="1533967"/>
          </a:xfrm>
        </p:grpSpPr>
        <p:sp>
          <p:nvSpPr>
            <p:cNvPr id="6" name="正方形/長方形 5">
              <a:extLst>
                <a:ext uri="{FF2B5EF4-FFF2-40B4-BE49-F238E27FC236}">
                  <a16:creationId xmlns:a16="http://schemas.microsoft.com/office/drawing/2014/main" id="{850A0588-7930-5CFD-5E2D-9CBB3AA3B0EC}"/>
                </a:ext>
              </a:extLst>
            </p:cNvPr>
            <p:cNvSpPr/>
            <p:nvPr/>
          </p:nvSpPr>
          <p:spPr>
            <a:xfrm>
              <a:off x="237610" y="4582011"/>
              <a:ext cx="2669857" cy="15339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CA54C078-43C9-35E0-C696-D23229259066}"/>
                </a:ext>
              </a:extLst>
            </p:cNvPr>
            <p:cNvSpPr/>
            <p:nvPr/>
          </p:nvSpPr>
          <p:spPr>
            <a:xfrm>
              <a:off x="322467" y="4887329"/>
              <a:ext cx="2693056" cy="923330"/>
            </a:xfrm>
            <a:prstGeom prst="rect">
              <a:avLst/>
            </a:prstGeom>
          </p:spPr>
          <p:txBody>
            <a:bodyPr wrap="square">
              <a:spAutoFit/>
            </a:bodyPr>
            <a:lstStyle/>
            <a:p>
              <a:r>
                <a:rPr lang="ja-JP" altLang="en-US" b="1">
                  <a:solidFill>
                    <a:schemeClr val="bg1"/>
                  </a:solidFill>
                  <a:latin typeface="Meiryo" panose="020B0604030504040204" pitchFamily="34" charset="-128"/>
                  <a:ea typeface="Meiryo" panose="020B0604030504040204" pitchFamily="34" charset="-128"/>
                </a:rPr>
                <a:t>デジタルの発展により</a:t>
              </a:r>
              <a:endParaRPr lang="en-US" altLang="ja-JP" b="1" dirty="0">
                <a:solidFill>
                  <a:schemeClr val="bg1"/>
                </a:solidFill>
                <a:latin typeface="Meiryo" panose="020B0604030504040204" pitchFamily="34" charset="-128"/>
                <a:ea typeface="Meiryo" panose="020B0604030504040204" pitchFamily="34" charset="-128"/>
              </a:endParaRPr>
            </a:p>
            <a:p>
              <a:r>
                <a:rPr lang="ja-JP" altLang="en-US" b="1">
                  <a:solidFill>
                    <a:schemeClr val="bg1"/>
                  </a:solidFill>
                  <a:latin typeface="Meiryo" panose="020B0604030504040204" pitchFamily="34" charset="-128"/>
                  <a:ea typeface="Meiryo" panose="020B0604030504040204" pitchFamily="34" charset="-128"/>
                </a:rPr>
                <a:t>産業構造や競争原理が</a:t>
              </a:r>
              <a:endParaRPr lang="en-US" altLang="ja-JP" b="1" dirty="0">
                <a:solidFill>
                  <a:schemeClr val="bg1"/>
                </a:solidFill>
                <a:latin typeface="Meiryo" panose="020B0604030504040204" pitchFamily="34" charset="-128"/>
                <a:ea typeface="Meiryo" panose="020B0604030504040204" pitchFamily="34" charset="-128"/>
              </a:endParaRPr>
            </a:p>
            <a:p>
              <a:r>
                <a:rPr lang="ja-JP" altLang="en-US" b="1">
                  <a:solidFill>
                    <a:schemeClr val="bg1"/>
                  </a:solidFill>
                  <a:latin typeface="Meiryo" panose="020B0604030504040204" pitchFamily="34" charset="-128"/>
                  <a:ea typeface="Meiryo" panose="020B0604030504040204" pitchFamily="34" charset="-128"/>
                </a:rPr>
                <a:t>変わった</a:t>
              </a:r>
              <a:endParaRPr lang="en-US" altLang="ja-JP" dirty="0">
                <a:solidFill>
                  <a:schemeClr val="bg1"/>
                </a:solidFill>
                <a:latin typeface="Meiryo" panose="020B0604030504040204" pitchFamily="34" charset="-128"/>
                <a:ea typeface="Meiryo" panose="020B0604030504040204" pitchFamily="34" charset="-128"/>
              </a:endParaRPr>
            </a:p>
          </p:txBody>
        </p:sp>
      </p:grpSp>
      <p:grpSp>
        <p:nvGrpSpPr>
          <p:cNvPr id="31" name="グループ化 30">
            <a:extLst>
              <a:ext uri="{FF2B5EF4-FFF2-40B4-BE49-F238E27FC236}">
                <a16:creationId xmlns:a16="http://schemas.microsoft.com/office/drawing/2014/main" id="{F269B756-4C31-266C-1FA7-F2D02F5370E0}"/>
              </a:ext>
            </a:extLst>
          </p:cNvPr>
          <p:cNvGrpSpPr/>
          <p:nvPr/>
        </p:nvGrpSpPr>
        <p:grpSpPr>
          <a:xfrm>
            <a:off x="1104273" y="2898560"/>
            <a:ext cx="6917278" cy="829137"/>
            <a:chOff x="1104273" y="2898560"/>
            <a:chExt cx="6917278" cy="829137"/>
          </a:xfrm>
        </p:grpSpPr>
        <p:sp>
          <p:nvSpPr>
            <p:cNvPr id="20" name="テキスト ボックス 19">
              <a:extLst>
                <a:ext uri="{FF2B5EF4-FFF2-40B4-BE49-F238E27FC236}">
                  <a16:creationId xmlns:a16="http://schemas.microsoft.com/office/drawing/2014/main" id="{3AD54AFC-C1DF-70BE-0CD8-7E2B1994B665}"/>
                </a:ext>
              </a:extLst>
            </p:cNvPr>
            <p:cNvSpPr txBox="1"/>
            <p:nvPr/>
          </p:nvSpPr>
          <p:spPr>
            <a:xfrm>
              <a:off x="1104273" y="3404532"/>
              <a:ext cx="6917278" cy="323165"/>
            </a:xfrm>
            <a:prstGeom prst="rect">
              <a:avLst/>
            </a:prstGeom>
            <a:noFill/>
          </p:spPr>
          <p:txBody>
            <a:bodyPr wrap="none" rtlCol="0">
              <a:spAutoFit/>
            </a:bodyPr>
            <a:lstStyle/>
            <a:p>
              <a:pPr algn="ctr"/>
              <a:r>
                <a:rPr kumimoji="1" lang="ja-JP" altLang="en-US" sz="1500" b="1" u="sng">
                  <a:solidFill>
                    <a:schemeClr val="bg1"/>
                  </a:solidFill>
                  <a:latin typeface="Meiryo" panose="020B0604030504040204" pitchFamily="34" charset="-128"/>
                  <a:ea typeface="Meiryo" panose="020B0604030504040204" pitchFamily="34" charset="-128"/>
                </a:rPr>
                <a:t>デジタルがリアルを包括する社会</a:t>
              </a:r>
              <a:r>
                <a:rPr lang="ja-JP" altLang="en-US" sz="1500">
                  <a:solidFill>
                    <a:schemeClr val="bg1"/>
                  </a:solidFill>
                  <a:latin typeface="Meiryo" panose="020B0604030504040204" pitchFamily="34" charset="-128"/>
                  <a:ea typeface="Meiryo" panose="020B0604030504040204" pitchFamily="34" charset="-128"/>
                </a:rPr>
                <a:t>に適応するために</a:t>
              </a:r>
              <a:r>
                <a:rPr lang="en-US" altLang="ja-JP" sz="1500" dirty="0">
                  <a:solidFill>
                    <a:schemeClr val="bg1"/>
                  </a:solidFill>
                  <a:latin typeface="Meiryo" panose="020B0604030504040204" pitchFamily="34" charset="-128"/>
                  <a:ea typeface="Meiryo" panose="020B0604030504040204" pitchFamily="34" charset="-128"/>
                </a:rPr>
                <a:t> </a:t>
              </a:r>
              <a:r>
                <a:rPr lang="ja-JP" altLang="en-US" sz="1500" b="1" u="sng">
                  <a:solidFill>
                    <a:srgbClr val="FFFF00"/>
                  </a:solidFill>
                  <a:latin typeface="Meiryo" panose="020B0604030504040204" pitchFamily="34" charset="-128"/>
                  <a:ea typeface="Meiryo" panose="020B0604030504040204" pitchFamily="34" charset="-128"/>
                </a:rPr>
                <a:t>会社を新し作り変える</a:t>
              </a:r>
              <a:r>
                <a:rPr lang="ja-JP" altLang="en-US" sz="1500" u="sng">
                  <a:solidFill>
                    <a:schemeClr val="bg1"/>
                  </a:solidFill>
                  <a:latin typeface="Meiryo" panose="020B0604030504040204" pitchFamily="34" charset="-128"/>
                  <a:ea typeface="Meiryo" panose="020B0604030504040204" pitchFamily="34" charset="-128"/>
                </a:rPr>
                <a:t>こと</a:t>
              </a:r>
            </a:p>
          </p:txBody>
        </p:sp>
        <p:sp>
          <p:nvSpPr>
            <p:cNvPr id="22" name="右大かっこ 21">
              <a:extLst>
                <a:ext uri="{FF2B5EF4-FFF2-40B4-BE49-F238E27FC236}">
                  <a16:creationId xmlns:a16="http://schemas.microsoft.com/office/drawing/2014/main" id="{31077E7F-13B0-5F1A-7C4A-0E1F98DDBAC8}"/>
                </a:ext>
              </a:extLst>
            </p:cNvPr>
            <p:cNvSpPr/>
            <p:nvPr/>
          </p:nvSpPr>
          <p:spPr>
            <a:xfrm rot="5400000">
              <a:off x="2359052" y="1684443"/>
              <a:ext cx="129402" cy="2557635"/>
            </a:xfrm>
            <a:prstGeom prst="rightBracket">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3" name="右大かっこ 22">
              <a:extLst>
                <a:ext uri="{FF2B5EF4-FFF2-40B4-BE49-F238E27FC236}">
                  <a16:creationId xmlns:a16="http://schemas.microsoft.com/office/drawing/2014/main" id="{6E67BD57-6E0E-8350-54E1-DD7FB9FE8F7E}"/>
                </a:ext>
              </a:extLst>
            </p:cNvPr>
            <p:cNvSpPr/>
            <p:nvPr/>
          </p:nvSpPr>
          <p:spPr>
            <a:xfrm rot="5400000">
              <a:off x="5548752" y="1326385"/>
              <a:ext cx="119319" cy="3263671"/>
            </a:xfrm>
            <a:prstGeom prst="rightBracket">
              <a:avLst/>
            </a:prstGeom>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94A9071C-419A-C8FC-D6B5-DB27AAA49FA9}"/>
                </a:ext>
              </a:extLst>
            </p:cNvPr>
            <p:cNvCxnSpPr>
              <a:cxnSpLocks/>
            </p:cNvCxnSpPr>
            <p:nvPr/>
          </p:nvCxnSpPr>
          <p:spPr>
            <a:xfrm>
              <a:off x="2439266" y="3027962"/>
              <a:ext cx="0" cy="344827"/>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1B475F09-BE03-6153-722A-D470C8D63CB4}"/>
                </a:ext>
              </a:extLst>
            </p:cNvPr>
            <p:cNvCxnSpPr>
              <a:cxnSpLocks/>
            </p:cNvCxnSpPr>
            <p:nvPr/>
          </p:nvCxnSpPr>
          <p:spPr>
            <a:xfrm>
              <a:off x="6698971" y="3027962"/>
              <a:ext cx="0" cy="344827"/>
            </a:xfrm>
            <a:prstGeom prst="straightConnector1">
              <a:avLst/>
            </a:prstGeom>
            <a:ln w="28575">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4" name="正方形/長方形 3">
            <a:extLst>
              <a:ext uri="{FF2B5EF4-FFF2-40B4-BE49-F238E27FC236}">
                <a16:creationId xmlns:a16="http://schemas.microsoft.com/office/drawing/2014/main" id="{DBAC8E7D-7D6E-CDAA-C975-F269C294FAE1}"/>
              </a:ext>
            </a:extLst>
          </p:cNvPr>
          <p:cNvSpPr/>
          <p:nvPr/>
        </p:nvSpPr>
        <p:spPr>
          <a:xfrm>
            <a:off x="1122449" y="2462915"/>
            <a:ext cx="7655142" cy="523220"/>
          </a:xfrm>
          <a:prstGeom prst="rect">
            <a:avLst/>
          </a:prstGeom>
        </p:spPr>
        <p:txBody>
          <a:bodyPr wrap="square">
            <a:spAutoFit/>
          </a:bodyPr>
          <a:lstStyle/>
          <a:p>
            <a:pPr fontAlgn="base"/>
            <a:r>
              <a:rPr lang="ja-JP" altLang="en-US" sz="2800" b="1">
                <a:solidFill>
                  <a:schemeClr val="bg1"/>
                </a:solidFill>
                <a:latin typeface="Meiryo" panose="020B0604030504040204" pitchFamily="34" charset="-128"/>
                <a:ea typeface="Meiryo" panose="020B0604030504040204" pitchFamily="34" charset="-128"/>
              </a:rPr>
              <a:t>デジタル前提</a:t>
            </a:r>
            <a:r>
              <a:rPr lang="ja-JP" altLang="en-US" sz="2800">
                <a:solidFill>
                  <a:schemeClr val="bg1"/>
                </a:solidFill>
                <a:latin typeface="Meiryo" panose="020B0604030504040204" pitchFamily="34" charset="-128"/>
                <a:ea typeface="Meiryo" panose="020B0604030504040204" pitchFamily="34" charset="-128"/>
              </a:rPr>
              <a:t>で</a:t>
            </a:r>
            <a:r>
              <a:rPr lang="en-US" altLang="ja-JP" sz="2800" dirty="0">
                <a:solidFill>
                  <a:schemeClr val="bg1"/>
                </a:solidFill>
                <a:latin typeface="Meiryo" panose="020B0604030504040204" pitchFamily="34" charset="-128"/>
                <a:ea typeface="Meiryo" panose="020B0604030504040204" pitchFamily="34" charset="-128"/>
              </a:rPr>
              <a:t>  </a:t>
            </a:r>
            <a:r>
              <a:rPr lang="ja-JP" altLang="en-US" sz="2800" b="1">
                <a:solidFill>
                  <a:schemeClr val="bg1"/>
                </a:solidFill>
                <a:latin typeface="Meiryo" panose="020B0604030504040204" pitchFamily="34" charset="-128"/>
                <a:ea typeface="Meiryo" panose="020B0604030504040204" pitchFamily="34" charset="-128"/>
              </a:rPr>
              <a:t>ビジネス</a:t>
            </a:r>
            <a:r>
              <a:rPr lang="ja-JP" altLang="en-US" sz="2800">
                <a:solidFill>
                  <a:schemeClr val="bg1"/>
                </a:solidFill>
                <a:latin typeface="Meiryo" panose="020B0604030504040204" pitchFamily="34" charset="-128"/>
                <a:ea typeface="Meiryo" panose="020B0604030504040204" pitchFamily="34" charset="-128"/>
              </a:rPr>
              <a:t>を</a:t>
            </a:r>
            <a:r>
              <a:rPr lang="en-US" altLang="ja-JP" sz="2800" dirty="0">
                <a:solidFill>
                  <a:schemeClr val="bg1"/>
                </a:solidFill>
                <a:latin typeface="Meiryo" panose="020B0604030504040204" pitchFamily="34" charset="-128"/>
                <a:ea typeface="Meiryo" panose="020B0604030504040204" pitchFamily="34" charset="-128"/>
              </a:rPr>
              <a:t> </a:t>
            </a:r>
            <a:r>
              <a:rPr lang="ja-JP" altLang="en-US" sz="2800" b="1">
                <a:solidFill>
                  <a:schemeClr val="bg1"/>
                </a:solidFill>
                <a:latin typeface="Meiryo" panose="020B0604030504040204" pitchFamily="34" charset="-128"/>
                <a:ea typeface="Meiryo" panose="020B0604030504040204" pitchFamily="34" charset="-128"/>
              </a:rPr>
              <a:t>変革する</a:t>
            </a:r>
            <a:r>
              <a:rPr lang="ja-JP" altLang="en-US" sz="2800">
                <a:solidFill>
                  <a:schemeClr val="bg1"/>
                </a:solidFill>
                <a:latin typeface="Meiryo" panose="020B0604030504040204" pitchFamily="34" charset="-128"/>
                <a:ea typeface="Meiryo" panose="020B0604030504040204" pitchFamily="34" charset="-128"/>
              </a:rPr>
              <a:t>こと</a:t>
            </a:r>
          </a:p>
        </p:txBody>
      </p:sp>
      <p:grpSp>
        <p:nvGrpSpPr>
          <p:cNvPr id="29" name="グループ化 28">
            <a:extLst>
              <a:ext uri="{FF2B5EF4-FFF2-40B4-BE49-F238E27FC236}">
                <a16:creationId xmlns:a16="http://schemas.microsoft.com/office/drawing/2014/main" id="{9054A470-4C85-5E5C-D2D8-9E08067BC19C}"/>
              </a:ext>
            </a:extLst>
          </p:cNvPr>
          <p:cNvGrpSpPr/>
          <p:nvPr/>
        </p:nvGrpSpPr>
        <p:grpSpPr>
          <a:xfrm>
            <a:off x="6021896" y="3727697"/>
            <a:ext cx="2973908" cy="2388281"/>
            <a:chOff x="6021896" y="3727697"/>
            <a:chExt cx="2973908" cy="2388281"/>
          </a:xfrm>
        </p:grpSpPr>
        <p:sp>
          <p:nvSpPr>
            <p:cNvPr id="11" name="正方形/長方形 10">
              <a:extLst>
                <a:ext uri="{FF2B5EF4-FFF2-40B4-BE49-F238E27FC236}">
                  <a16:creationId xmlns:a16="http://schemas.microsoft.com/office/drawing/2014/main" id="{84FE3A91-2556-77CE-5FC9-63764908AC99}"/>
                </a:ext>
              </a:extLst>
            </p:cNvPr>
            <p:cNvSpPr/>
            <p:nvPr/>
          </p:nvSpPr>
          <p:spPr>
            <a:xfrm>
              <a:off x="6021896" y="4582011"/>
              <a:ext cx="2878481" cy="1533967"/>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ACFDACD4-49B4-3783-15C4-0C50717B8131}"/>
                </a:ext>
              </a:extLst>
            </p:cNvPr>
            <p:cNvSpPr/>
            <p:nvPr/>
          </p:nvSpPr>
          <p:spPr>
            <a:xfrm>
              <a:off x="6117323" y="4887329"/>
              <a:ext cx="2878481" cy="923330"/>
            </a:xfrm>
            <a:prstGeom prst="rect">
              <a:avLst/>
            </a:prstGeom>
          </p:spPr>
          <p:txBody>
            <a:bodyPr wrap="square">
              <a:spAutoFit/>
            </a:bodyPr>
            <a:lstStyle/>
            <a:p>
              <a:pPr marL="285750" indent="-285750">
                <a:buFont typeface="Wingdings" pitchFamily="2" charset="2"/>
                <a:buChar char="Ø"/>
              </a:pPr>
              <a:r>
                <a:rPr lang="ja-JP" altLang="en-US" b="1" dirty="0">
                  <a:solidFill>
                    <a:srgbClr val="0432FF"/>
                  </a:solidFill>
                  <a:latin typeface="Meiryo" panose="020B0604030504040204" pitchFamily="34" charset="-128"/>
                  <a:ea typeface="Meiryo" panose="020B0604030504040204" pitchFamily="34" charset="-128"/>
                </a:rPr>
                <a:t>商材やビジネスモデル</a:t>
              </a:r>
            </a:p>
            <a:p>
              <a:pPr marL="285750" indent="-285750">
                <a:buFont typeface="Wingdings" pitchFamily="2" charset="2"/>
                <a:buChar char="Ø"/>
              </a:pPr>
              <a:r>
                <a:rPr lang="ja-JP" altLang="en-US" b="1" dirty="0">
                  <a:solidFill>
                    <a:srgbClr val="0432FF"/>
                  </a:solidFill>
                  <a:latin typeface="Meiryo" panose="020B0604030504040204" pitchFamily="34" charset="-128"/>
                  <a:ea typeface="Meiryo" panose="020B0604030504040204" pitchFamily="34" charset="-128"/>
                </a:rPr>
                <a:t>業務の仕組み</a:t>
              </a:r>
            </a:p>
            <a:p>
              <a:pPr marL="285750" indent="-285750">
                <a:buFont typeface="Wingdings" pitchFamily="2" charset="2"/>
                <a:buChar char="Ø"/>
              </a:pPr>
              <a:r>
                <a:rPr lang="ja-JP" altLang="en-US" b="1" dirty="0">
                  <a:solidFill>
                    <a:srgbClr val="0432FF"/>
                  </a:solidFill>
                  <a:latin typeface="Meiryo" panose="020B0604030504040204" pitchFamily="34" charset="-128"/>
                  <a:ea typeface="Meiryo" panose="020B0604030504040204" pitchFamily="34" charset="-128"/>
                </a:rPr>
                <a:t>企業の文化や風土</a:t>
              </a:r>
            </a:p>
          </p:txBody>
        </p:sp>
        <p:sp>
          <p:nvSpPr>
            <p:cNvPr id="28" name="下矢印 27">
              <a:extLst>
                <a:ext uri="{FF2B5EF4-FFF2-40B4-BE49-F238E27FC236}">
                  <a16:creationId xmlns:a16="http://schemas.microsoft.com/office/drawing/2014/main" id="{01037BE9-276D-F13D-54B7-C2951B82E833}"/>
                </a:ext>
              </a:extLst>
            </p:cNvPr>
            <p:cNvSpPr/>
            <p:nvPr/>
          </p:nvSpPr>
          <p:spPr>
            <a:xfrm>
              <a:off x="6417457" y="3727697"/>
              <a:ext cx="563027" cy="942620"/>
            </a:xfrm>
            <a:prstGeom prst="downArrow">
              <a:avLst/>
            </a:prstGeom>
            <a:solidFill>
              <a:srgbClr val="FFFF00"/>
            </a:solidFill>
            <a:ln>
              <a:solidFill>
                <a:schemeClr val="accent6"/>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グループ化 36">
            <a:extLst>
              <a:ext uri="{FF2B5EF4-FFF2-40B4-BE49-F238E27FC236}">
                <a16:creationId xmlns:a16="http://schemas.microsoft.com/office/drawing/2014/main" id="{D06F5408-454F-F780-D88D-0B4324E057AD}"/>
              </a:ext>
            </a:extLst>
          </p:cNvPr>
          <p:cNvGrpSpPr/>
          <p:nvPr/>
        </p:nvGrpSpPr>
        <p:grpSpPr>
          <a:xfrm>
            <a:off x="2824668" y="4582011"/>
            <a:ext cx="3052896" cy="1533967"/>
            <a:chOff x="2824668" y="4582011"/>
            <a:chExt cx="3052896" cy="1533967"/>
          </a:xfrm>
        </p:grpSpPr>
        <p:sp>
          <p:nvSpPr>
            <p:cNvPr id="9" name="正方形/長方形 8">
              <a:extLst>
                <a:ext uri="{FF2B5EF4-FFF2-40B4-BE49-F238E27FC236}">
                  <a16:creationId xmlns:a16="http://schemas.microsoft.com/office/drawing/2014/main" id="{31EE6410-68F0-C700-B802-583273ABB03E}"/>
                </a:ext>
              </a:extLst>
            </p:cNvPr>
            <p:cNvSpPr/>
            <p:nvPr/>
          </p:nvSpPr>
          <p:spPr>
            <a:xfrm>
              <a:off x="3075725" y="4582011"/>
              <a:ext cx="2777913" cy="15339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8D6C4E21-D6F1-B06A-6C60-852890AB3BF7}"/>
                </a:ext>
              </a:extLst>
            </p:cNvPr>
            <p:cNvSpPr/>
            <p:nvPr/>
          </p:nvSpPr>
          <p:spPr>
            <a:xfrm>
              <a:off x="3099651" y="4887329"/>
              <a:ext cx="2777913" cy="923330"/>
            </a:xfrm>
            <a:prstGeom prst="rect">
              <a:avLst/>
            </a:prstGeom>
          </p:spPr>
          <p:txBody>
            <a:bodyPr wrap="square">
              <a:spAutoFit/>
            </a:bodyPr>
            <a:lstStyle/>
            <a:p>
              <a:r>
                <a:rPr lang="ja-JP" altLang="en-US" b="1">
                  <a:solidFill>
                    <a:schemeClr val="bg1"/>
                  </a:solidFill>
                  <a:latin typeface="Meiryo" panose="020B0604030504040204" pitchFamily="34" charset="-128"/>
                  <a:ea typeface="Meiryo" panose="020B0604030504040204" pitchFamily="34" charset="-128"/>
                </a:rPr>
                <a:t>これに適応できなければ</a:t>
              </a:r>
              <a:endParaRPr lang="en-US" altLang="ja-JP" b="1" dirty="0">
                <a:solidFill>
                  <a:schemeClr val="bg1"/>
                </a:solidFill>
                <a:latin typeface="Meiryo" panose="020B0604030504040204" pitchFamily="34" charset="-128"/>
                <a:ea typeface="Meiryo" panose="020B0604030504040204" pitchFamily="34" charset="-128"/>
              </a:endParaRPr>
            </a:p>
            <a:p>
              <a:r>
                <a:rPr lang="ja-JP" altLang="en-US" b="1">
                  <a:solidFill>
                    <a:schemeClr val="bg1"/>
                  </a:solidFill>
                  <a:latin typeface="Meiryo" panose="020B0604030504040204" pitchFamily="34" charset="-128"/>
                  <a:ea typeface="Meiryo" panose="020B0604030504040204" pitchFamily="34" charset="-128"/>
                </a:rPr>
                <a:t>企業の存続や事業継続が</a:t>
              </a:r>
              <a:endParaRPr lang="en-US" altLang="ja-JP" b="1" dirty="0">
                <a:solidFill>
                  <a:schemeClr val="bg1"/>
                </a:solidFill>
                <a:latin typeface="Meiryo" panose="020B0604030504040204" pitchFamily="34" charset="-128"/>
                <a:ea typeface="Meiryo" panose="020B0604030504040204" pitchFamily="34" charset="-128"/>
              </a:endParaRPr>
            </a:p>
            <a:p>
              <a:r>
                <a:rPr lang="ja-JP" altLang="en-US" b="1">
                  <a:solidFill>
                    <a:schemeClr val="bg1"/>
                  </a:solidFill>
                  <a:latin typeface="Meiryo" panose="020B0604030504040204" pitchFamily="34" charset="-128"/>
                  <a:ea typeface="Meiryo" panose="020B0604030504040204" pitchFamily="34" charset="-128"/>
                </a:rPr>
                <a:t>難しくなる</a:t>
              </a:r>
              <a:endParaRPr lang="en-US" altLang="ja-JP" dirty="0">
                <a:solidFill>
                  <a:schemeClr val="bg1"/>
                </a:solidFill>
                <a:latin typeface="Meiryo" panose="020B0604030504040204" pitchFamily="34" charset="-128"/>
                <a:ea typeface="Meiryo" panose="020B0604030504040204" pitchFamily="34" charset="-128"/>
              </a:endParaRPr>
            </a:p>
          </p:txBody>
        </p:sp>
        <p:sp>
          <p:nvSpPr>
            <p:cNvPr id="32" name="右矢印 31">
              <a:extLst>
                <a:ext uri="{FF2B5EF4-FFF2-40B4-BE49-F238E27FC236}">
                  <a16:creationId xmlns:a16="http://schemas.microsoft.com/office/drawing/2014/main" id="{48838D68-1542-85C7-F202-E5F1A98F7F83}"/>
                </a:ext>
              </a:extLst>
            </p:cNvPr>
            <p:cNvSpPr/>
            <p:nvPr/>
          </p:nvSpPr>
          <p:spPr>
            <a:xfrm>
              <a:off x="2824668" y="4983994"/>
              <a:ext cx="335186" cy="72999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5" name="右矢印 34">
            <a:extLst>
              <a:ext uri="{FF2B5EF4-FFF2-40B4-BE49-F238E27FC236}">
                <a16:creationId xmlns:a16="http://schemas.microsoft.com/office/drawing/2014/main" id="{0A3BEF40-F33C-1B65-C95F-EDA5399CD305}"/>
              </a:ext>
            </a:extLst>
          </p:cNvPr>
          <p:cNvSpPr/>
          <p:nvPr/>
        </p:nvSpPr>
        <p:spPr>
          <a:xfrm>
            <a:off x="5782137" y="4983994"/>
            <a:ext cx="335186" cy="72999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3431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7B761D-5444-3269-7F4B-9EBE26695D0E}"/>
              </a:ext>
            </a:extLst>
          </p:cNvPr>
          <p:cNvSpPr>
            <a:spLocks noGrp="1"/>
          </p:cNvSpPr>
          <p:nvPr>
            <p:ph type="title"/>
          </p:nvPr>
        </p:nvSpPr>
        <p:spPr/>
        <p:txBody>
          <a:bodyPr/>
          <a:lstStyle/>
          <a:p>
            <a:r>
              <a:rPr lang="ja-JP" altLang="en-US" dirty="0"/>
              <a:t>「なんとなく」の理解で止まっていませんか？</a:t>
            </a:r>
            <a:endParaRPr kumimoji="1" lang="ja-JP" altLang="en-US" dirty="0"/>
          </a:p>
        </p:txBody>
      </p:sp>
      <p:sp>
        <p:nvSpPr>
          <p:cNvPr id="6" name="テキスト ボックス 5">
            <a:extLst>
              <a:ext uri="{FF2B5EF4-FFF2-40B4-BE49-F238E27FC236}">
                <a16:creationId xmlns:a16="http://schemas.microsoft.com/office/drawing/2014/main" id="{02859CD9-1BA8-3B01-2BF7-D6B8F29B451B}"/>
              </a:ext>
            </a:extLst>
          </p:cNvPr>
          <p:cNvSpPr txBox="1"/>
          <p:nvPr/>
        </p:nvSpPr>
        <p:spPr>
          <a:xfrm>
            <a:off x="230400" y="1418569"/>
            <a:ext cx="8761200" cy="5093702"/>
          </a:xfrm>
          <a:prstGeom prst="rect">
            <a:avLst/>
          </a:prstGeom>
          <a:noFill/>
        </p:spPr>
        <p:txBody>
          <a:bodyPr wrap="square">
            <a:spAutoFit/>
          </a:bodyPr>
          <a:lstStyle/>
          <a:p>
            <a:pPr>
              <a:spcAft>
                <a:spcPts val="600"/>
              </a:spcAft>
            </a:pPr>
            <a:r>
              <a:rPr lang="ja-JP" altLang="en-US" sz="2400" b="1" i="0" u="none" strike="noStrike" dirty="0">
                <a:solidFill>
                  <a:schemeClr val="accent3">
                    <a:lumMod val="75000"/>
                  </a:schemeClr>
                </a:solidFill>
                <a:effectLst/>
                <a:latin typeface="Meiryo" panose="020B0604030504040204" pitchFamily="34" charset="-128"/>
                <a:ea typeface="Meiryo" panose="020B0604030504040204" pitchFamily="34" charset="-128"/>
              </a:rPr>
              <a:t>常識</a:t>
            </a:r>
            <a:r>
              <a:rPr lang="en-US" altLang="ja-JP" sz="2400" b="1" i="0" u="none" strike="noStrike" dirty="0">
                <a:solidFill>
                  <a:schemeClr val="accent3">
                    <a:lumMod val="75000"/>
                  </a:schemeClr>
                </a:solidFill>
                <a:effectLst/>
                <a:latin typeface="Meiryo" panose="020B0604030504040204" pitchFamily="34" charset="-128"/>
                <a:ea typeface="Meiryo" panose="020B0604030504040204" pitchFamily="34" charset="-128"/>
              </a:rPr>
              <a:t>【</a:t>
            </a:r>
            <a:r>
              <a:rPr lang="ja-JP" altLang="en-US" sz="2400" b="1" dirty="0">
                <a:solidFill>
                  <a:schemeClr val="accent3">
                    <a:lumMod val="75000"/>
                  </a:schemeClr>
                </a:solidFill>
                <a:latin typeface="Meiryo" panose="020B0604030504040204" pitchFamily="34" charset="-128"/>
                <a:ea typeface="Meiryo" panose="020B0604030504040204" pitchFamily="34" charset="-128"/>
              </a:rPr>
              <a:t>初級編</a:t>
            </a:r>
            <a:r>
              <a:rPr lang="en-US" altLang="ja-JP" sz="2400" b="1" i="0" u="none" strike="noStrike" dirty="0">
                <a:solidFill>
                  <a:schemeClr val="accent3">
                    <a:lumMod val="75000"/>
                  </a:schemeClr>
                </a:solidFill>
                <a:effectLst/>
                <a:latin typeface="Meiryo" panose="020B0604030504040204" pitchFamily="34" charset="-128"/>
                <a:ea typeface="Meiryo" panose="020B0604030504040204" pitchFamily="34" charset="-128"/>
              </a:rPr>
              <a:t>】</a:t>
            </a:r>
            <a:r>
              <a:rPr lang="ja-JP" altLang="en-US" sz="2400" b="1" dirty="0">
                <a:solidFill>
                  <a:schemeClr val="accent3">
                    <a:lumMod val="75000"/>
                  </a:schemeClr>
                </a:solidFill>
                <a:latin typeface="Meiryo" panose="020B0604030504040204" pitchFamily="34" charset="-128"/>
                <a:ea typeface="Meiryo" panose="020B0604030504040204" pitchFamily="34" charset="-128"/>
              </a:rPr>
              <a:t>　</a:t>
            </a:r>
            <a:r>
              <a:rPr lang="ja-JP" altLang="en-US" sz="2000" b="1" i="0" u="none" strike="noStrike" dirty="0">
                <a:solidFill>
                  <a:schemeClr val="accent3">
                    <a:lumMod val="75000"/>
                  </a:schemeClr>
                </a:solidFill>
                <a:effectLst/>
                <a:latin typeface="Meiryo" panose="020B0604030504040204" pitchFamily="34" charset="-128"/>
                <a:ea typeface="Meiryo" panose="020B0604030504040204" pitchFamily="34" charset="-128"/>
              </a:rPr>
              <a:t>基本の「キ」</a:t>
            </a:r>
            <a:endParaRPr lang="ja-JP" altLang="en-US" sz="2000" b="1" dirty="0">
              <a:solidFill>
                <a:schemeClr val="accent3">
                  <a:lumMod val="75000"/>
                </a:schemeClr>
              </a:solidFill>
              <a:effectLst/>
              <a:latin typeface="Meiryo" panose="020B0604030504040204" pitchFamily="34" charset="-128"/>
              <a:ea typeface="Meiryo" panose="020B0604030504040204" pitchFamily="34" charset="-128"/>
            </a:endParaRPr>
          </a:p>
          <a:p>
            <a:pPr rtl="0" fontAlgn="base">
              <a:spcAft>
                <a:spcPts val="600"/>
              </a:spcAft>
              <a:buFont typeface="+mj-lt"/>
              <a:buAutoNum type="arabicPeriod"/>
            </a:pPr>
            <a:r>
              <a:rPr lang="ja-JP" altLang="en-US" sz="1600" b="1" i="0" u="none" strike="noStrike" dirty="0">
                <a:solidFill>
                  <a:srgbClr val="000000"/>
                </a:solidFill>
                <a:effectLst/>
                <a:latin typeface="Meiryo" panose="020B0604030504040204" pitchFamily="34" charset="-128"/>
                <a:ea typeface="Meiryo" panose="020B0604030504040204" pitchFamily="34" charset="-128"/>
              </a:rPr>
              <a:t>「デジタル化」と「</a:t>
            </a:r>
            <a:r>
              <a:rPr lang="en" altLang="ja-JP" sz="1600" b="1" i="0" u="none" strike="noStrike" dirty="0">
                <a:solidFill>
                  <a:srgbClr val="000000"/>
                </a:solidFill>
                <a:effectLst/>
                <a:latin typeface="Meiryo" panose="020B0604030504040204" pitchFamily="34" charset="-128"/>
                <a:ea typeface="Meiryo" panose="020B0604030504040204" pitchFamily="34" charset="-128"/>
              </a:rPr>
              <a:t>DX</a:t>
            </a:r>
            <a:r>
              <a:rPr lang="ja-JP" altLang="en" sz="1600" b="1" i="0" u="none" strike="noStrike" dirty="0">
                <a:solidFill>
                  <a:srgbClr val="000000"/>
                </a:solidFill>
                <a:effectLst/>
                <a:latin typeface="Meiryo" panose="020B0604030504040204" pitchFamily="34" charset="-128"/>
                <a:ea typeface="Meiryo" panose="020B0604030504040204" pitchFamily="34" charset="-128"/>
              </a:rPr>
              <a:t>」、</a:t>
            </a:r>
            <a:r>
              <a:rPr lang="ja-JP" altLang="en-US" sz="1600" b="1" i="0" u="none" strike="noStrike" dirty="0">
                <a:solidFill>
                  <a:srgbClr val="000000"/>
                </a:solidFill>
                <a:effectLst/>
                <a:latin typeface="Meiryo" panose="020B0604030504040204" pitchFamily="34" charset="-128"/>
                <a:ea typeface="Meiryo" panose="020B0604030504040204" pitchFamily="34" charset="-128"/>
              </a:rPr>
              <a:t>何が違うのですか？</a:t>
            </a:r>
            <a:endParaRPr lang="ja-JP" altLang="en-US" sz="1600" b="0" i="0" u="none" strike="noStrike" dirty="0">
              <a:solidFill>
                <a:srgbClr val="000000"/>
              </a:solidFill>
              <a:effectLst/>
              <a:latin typeface="Meiryo" panose="020B0604030504040204" pitchFamily="34" charset="-128"/>
              <a:ea typeface="Meiryo" panose="020B0604030504040204" pitchFamily="34" charset="-128"/>
            </a:endParaRPr>
          </a:p>
          <a:p>
            <a:pPr fontAlgn="base">
              <a:spcAft>
                <a:spcPts val="600"/>
              </a:spcAft>
              <a:buFont typeface="+mj-lt"/>
              <a:buAutoNum type="arabicPeriod"/>
            </a:pPr>
            <a:r>
              <a:rPr lang="ja-JP" altLang="en-US" sz="1600" b="1" dirty="0">
                <a:solidFill>
                  <a:srgbClr val="000000"/>
                </a:solidFill>
                <a:latin typeface="Meiryo" panose="020B0604030504040204" pitchFamily="34" charset="-128"/>
                <a:ea typeface="Meiryo" panose="020B0604030504040204" pitchFamily="34" charset="-128"/>
              </a:rPr>
              <a:t>「</a:t>
            </a:r>
            <a:r>
              <a:rPr lang="en" altLang="ja-JP" sz="1600" b="1" dirty="0">
                <a:solidFill>
                  <a:srgbClr val="000000"/>
                </a:solidFill>
                <a:latin typeface="Meiryo" panose="020B0604030504040204" pitchFamily="34" charset="-128"/>
                <a:ea typeface="Meiryo" panose="020B0604030504040204" pitchFamily="34" charset="-128"/>
              </a:rPr>
              <a:t>SaaS</a:t>
            </a:r>
            <a:r>
              <a:rPr lang="ja-JP" altLang="en-US" sz="1600" b="1" dirty="0">
                <a:solidFill>
                  <a:srgbClr val="000000"/>
                </a:solidFill>
                <a:latin typeface="Meiryo" panose="020B0604030504040204" pitchFamily="34" charset="-128"/>
                <a:ea typeface="Meiryo" panose="020B0604030504040204" pitchFamily="34" charset="-128"/>
              </a:rPr>
              <a:t>、</a:t>
            </a:r>
            <a:r>
              <a:rPr lang="en" altLang="ja-JP" sz="1600" b="1" dirty="0">
                <a:solidFill>
                  <a:srgbClr val="000000"/>
                </a:solidFill>
                <a:latin typeface="Meiryo" panose="020B0604030504040204" pitchFamily="34" charset="-128"/>
                <a:ea typeface="Meiryo" panose="020B0604030504040204" pitchFamily="34" charset="-128"/>
              </a:rPr>
              <a:t>PaaS</a:t>
            </a:r>
            <a:r>
              <a:rPr lang="ja-JP" altLang="en-US" sz="1600" b="1" dirty="0">
                <a:solidFill>
                  <a:srgbClr val="000000"/>
                </a:solidFill>
                <a:latin typeface="Meiryo" panose="020B0604030504040204" pitchFamily="34" charset="-128"/>
                <a:ea typeface="Meiryo" panose="020B0604030504040204" pitchFamily="34" charset="-128"/>
              </a:rPr>
              <a:t>、</a:t>
            </a:r>
            <a:r>
              <a:rPr lang="en" altLang="ja-JP" sz="1600" b="1" dirty="0">
                <a:solidFill>
                  <a:srgbClr val="000000"/>
                </a:solidFill>
                <a:latin typeface="Meiryo" panose="020B0604030504040204" pitchFamily="34" charset="-128"/>
                <a:ea typeface="Meiryo" panose="020B0604030504040204" pitchFamily="34" charset="-128"/>
              </a:rPr>
              <a:t>IaaS</a:t>
            </a:r>
            <a:r>
              <a:rPr lang="ja-JP" altLang="en-US" sz="1600" b="1" dirty="0">
                <a:solidFill>
                  <a:srgbClr val="000000"/>
                </a:solidFill>
                <a:latin typeface="Meiryo" panose="020B0604030504040204" pitchFamily="34" charset="-128"/>
                <a:ea typeface="Meiryo" panose="020B0604030504040204" pitchFamily="34" charset="-128"/>
              </a:rPr>
              <a:t>」の違いを説明し、適切に使い分けができますか？</a:t>
            </a:r>
            <a:endParaRPr lang="en-US" altLang="ja-JP" sz="1600" b="1" dirty="0">
              <a:solidFill>
                <a:srgbClr val="000000"/>
              </a:solidFill>
              <a:latin typeface="Meiryo" panose="020B0604030504040204" pitchFamily="34" charset="-128"/>
              <a:ea typeface="Meiryo" panose="020B0604030504040204" pitchFamily="34" charset="-128"/>
            </a:endParaRPr>
          </a:p>
          <a:p>
            <a:pPr rtl="0" fontAlgn="base">
              <a:spcAft>
                <a:spcPts val="600"/>
              </a:spcAft>
              <a:buFont typeface="+mj-lt"/>
              <a:buAutoNum type="arabicPeriod"/>
            </a:pPr>
            <a:r>
              <a:rPr lang="ja-JP" altLang="en-US" sz="1600" b="1" i="0" u="none" strike="noStrike" dirty="0">
                <a:solidFill>
                  <a:srgbClr val="000000"/>
                </a:solidFill>
                <a:effectLst/>
                <a:latin typeface="Meiryo" panose="020B0604030504040204" pitchFamily="34" charset="-128"/>
                <a:ea typeface="Meiryo" panose="020B0604030504040204" pitchFamily="34" charset="-128"/>
              </a:rPr>
              <a:t>「人工知能（</a:t>
            </a:r>
            <a:r>
              <a:rPr lang="en" altLang="ja-JP" sz="1600" b="1" i="0" u="none" strike="noStrike" dirty="0">
                <a:solidFill>
                  <a:srgbClr val="000000"/>
                </a:solidFill>
                <a:effectLst/>
                <a:latin typeface="Meiryo" panose="020B0604030504040204" pitchFamily="34" charset="-128"/>
                <a:ea typeface="Meiryo" panose="020B0604030504040204" pitchFamily="34" charset="-128"/>
              </a:rPr>
              <a:t>AI</a:t>
            </a:r>
            <a:r>
              <a:rPr lang="ja-JP" altLang="en" sz="1600" b="1" i="0" u="none" strike="noStrike" dirty="0">
                <a:solidFill>
                  <a:srgbClr val="000000"/>
                </a:solidFill>
                <a:effectLst/>
                <a:latin typeface="Meiryo" panose="020B0604030504040204" pitchFamily="34" charset="-128"/>
                <a:ea typeface="Meiryo" panose="020B0604030504040204" pitchFamily="34" charset="-128"/>
              </a:rPr>
              <a:t>）、</a:t>
            </a:r>
            <a:r>
              <a:rPr lang="ja-JP" altLang="en-US" sz="1600" b="1" i="0" u="none" strike="noStrike" dirty="0">
                <a:solidFill>
                  <a:srgbClr val="000000"/>
                </a:solidFill>
                <a:effectLst/>
                <a:latin typeface="Meiryo" panose="020B0604030504040204" pitchFamily="34" charset="-128"/>
                <a:ea typeface="Meiryo" panose="020B0604030504040204" pitchFamily="34" charset="-128"/>
              </a:rPr>
              <a:t>機械学習、深層学習、生成</a:t>
            </a:r>
            <a:r>
              <a:rPr lang="en" altLang="ja-JP" sz="1600" b="1" i="0" u="none" strike="noStrike" dirty="0">
                <a:solidFill>
                  <a:srgbClr val="000000"/>
                </a:solidFill>
                <a:effectLst/>
                <a:latin typeface="Meiryo" panose="020B0604030504040204" pitchFamily="34" charset="-128"/>
                <a:ea typeface="Meiryo" panose="020B0604030504040204" pitchFamily="34" charset="-128"/>
              </a:rPr>
              <a:t>AI</a:t>
            </a:r>
            <a:r>
              <a:rPr lang="ja-JP" altLang="en" sz="1600" b="1" i="0" u="none" strike="noStrike" dirty="0">
                <a:solidFill>
                  <a:srgbClr val="000000"/>
                </a:solidFill>
                <a:effectLst/>
                <a:latin typeface="Meiryo" panose="020B0604030504040204" pitchFamily="34" charset="-128"/>
                <a:ea typeface="Meiryo" panose="020B0604030504040204" pitchFamily="34" charset="-128"/>
              </a:rPr>
              <a:t>」</a:t>
            </a:r>
            <a:r>
              <a:rPr lang="ja-JP" altLang="en-US" sz="1600" b="1" dirty="0">
                <a:solidFill>
                  <a:srgbClr val="000000"/>
                </a:solidFill>
                <a:latin typeface="Meiryo" panose="020B0604030504040204" pitchFamily="34" charset="-128"/>
                <a:ea typeface="Meiryo" panose="020B0604030504040204" pitchFamily="34" charset="-128"/>
              </a:rPr>
              <a:t>は、</a:t>
            </a:r>
            <a:r>
              <a:rPr lang="ja-JP" altLang="en-US" sz="1600" b="1" i="0" u="none" strike="noStrike" dirty="0">
                <a:solidFill>
                  <a:srgbClr val="000000"/>
                </a:solidFill>
                <a:effectLst/>
                <a:latin typeface="Meiryo" panose="020B0604030504040204" pitchFamily="34" charset="-128"/>
                <a:ea typeface="Meiryo" panose="020B0604030504040204" pitchFamily="34" charset="-128"/>
              </a:rPr>
              <a:t>どんな関係ですか？</a:t>
            </a:r>
            <a:endParaRPr lang="ja-JP" altLang="en-US" sz="1600" b="0" i="0" u="none" strike="noStrike" dirty="0">
              <a:solidFill>
                <a:srgbClr val="000000"/>
              </a:solidFill>
              <a:effectLst/>
              <a:latin typeface="Meiryo" panose="020B0604030504040204" pitchFamily="34" charset="-128"/>
              <a:ea typeface="Meiryo" panose="020B0604030504040204" pitchFamily="34" charset="-128"/>
            </a:endParaRPr>
          </a:p>
          <a:p>
            <a:pPr rtl="0">
              <a:spcAft>
                <a:spcPts val="600"/>
              </a:spcAft>
              <a:buNone/>
            </a:pPr>
            <a:endParaRPr lang="en-US" altLang="ja-JP" sz="1400" b="1" i="0" u="none" strike="noStrike" dirty="0">
              <a:solidFill>
                <a:srgbClr val="000000"/>
              </a:solidFill>
              <a:effectLst/>
              <a:latin typeface="Meiryo" panose="020B0604030504040204" pitchFamily="34" charset="-128"/>
              <a:ea typeface="Meiryo" panose="020B0604030504040204" pitchFamily="34" charset="-128"/>
            </a:endParaRPr>
          </a:p>
          <a:p>
            <a:pPr>
              <a:spcAft>
                <a:spcPts val="600"/>
              </a:spcAft>
            </a:pPr>
            <a:r>
              <a:rPr lang="ja-JP" altLang="en-US" sz="2400" b="1" dirty="0">
                <a:solidFill>
                  <a:srgbClr val="0070C0"/>
                </a:solidFill>
                <a:latin typeface="Meiryo" panose="020B0604030504040204" pitchFamily="34" charset="-128"/>
                <a:ea typeface="Meiryo" panose="020B0604030504040204" pitchFamily="34" charset="-128"/>
              </a:rPr>
              <a:t>常識</a:t>
            </a:r>
            <a:r>
              <a:rPr lang="en-US" altLang="ja-JP" sz="2400" b="1" dirty="0">
                <a:solidFill>
                  <a:srgbClr val="0070C0"/>
                </a:solidFill>
                <a:latin typeface="Meiryo" panose="020B0604030504040204" pitchFamily="34" charset="-128"/>
                <a:ea typeface="Meiryo" panose="020B0604030504040204" pitchFamily="34" charset="-128"/>
              </a:rPr>
              <a:t>【</a:t>
            </a:r>
            <a:r>
              <a:rPr lang="ja-JP" altLang="en-US" sz="2400" b="1" dirty="0">
                <a:solidFill>
                  <a:srgbClr val="0070C0"/>
                </a:solidFill>
                <a:latin typeface="Meiryo" panose="020B0604030504040204" pitchFamily="34" charset="-128"/>
                <a:ea typeface="Meiryo" panose="020B0604030504040204" pitchFamily="34" charset="-128"/>
              </a:rPr>
              <a:t>中級編</a:t>
            </a:r>
            <a:r>
              <a:rPr lang="en-US" altLang="ja-JP" sz="2400" b="1" dirty="0">
                <a:solidFill>
                  <a:srgbClr val="0070C0"/>
                </a:solidFill>
                <a:latin typeface="Meiryo" panose="020B0604030504040204" pitchFamily="34" charset="-128"/>
                <a:ea typeface="Meiryo" panose="020B0604030504040204" pitchFamily="34" charset="-128"/>
              </a:rPr>
              <a:t>】</a:t>
            </a:r>
            <a:r>
              <a:rPr lang="ja-JP" altLang="en-US" sz="2400" b="1" dirty="0">
                <a:solidFill>
                  <a:srgbClr val="0070C0"/>
                </a:solidFill>
                <a:latin typeface="Meiryo" panose="020B0604030504040204" pitchFamily="34" charset="-128"/>
                <a:ea typeface="Meiryo" panose="020B0604030504040204" pitchFamily="34" charset="-128"/>
              </a:rPr>
              <a:t>　</a:t>
            </a:r>
            <a:r>
              <a:rPr lang="ja-JP" altLang="en-US" sz="2000" b="1" i="0" u="none" strike="noStrike" dirty="0">
                <a:solidFill>
                  <a:srgbClr val="0070C0"/>
                </a:solidFill>
                <a:effectLst/>
                <a:latin typeface="Meiryo" panose="020B0604030504040204" pitchFamily="34" charset="-128"/>
                <a:ea typeface="Meiryo" panose="020B0604030504040204" pitchFamily="34" charset="-128"/>
              </a:rPr>
              <a:t>トレンドの本質を掴む</a:t>
            </a:r>
            <a:endParaRPr lang="ja-JP" altLang="en-US" sz="2000" b="1" dirty="0">
              <a:solidFill>
                <a:srgbClr val="0070C0"/>
              </a:solidFill>
              <a:effectLst/>
              <a:latin typeface="Meiryo" panose="020B0604030504040204" pitchFamily="34" charset="-128"/>
              <a:ea typeface="Meiryo" panose="020B0604030504040204" pitchFamily="34" charset="-128"/>
            </a:endParaRPr>
          </a:p>
          <a:p>
            <a:pPr marL="222250" indent="-222250" fontAlgn="base">
              <a:spcAft>
                <a:spcPts val="600"/>
              </a:spcAft>
              <a:buFont typeface="+mj-lt"/>
              <a:buAutoNum type="arabicPeriod"/>
            </a:pPr>
            <a:r>
              <a:rPr lang="ja-JP" altLang="en-US" sz="1600" b="1" dirty="0">
                <a:solidFill>
                  <a:srgbClr val="000000"/>
                </a:solidFill>
                <a:latin typeface="Meiryo" panose="020B0604030504040204" pitchFamily="34" charset="-128"/>
                <a:ea typeface="Meiryo" panose="020B0604030504040204" pitchFamily="34" charset="-128"/>
              </a:rPr>
              <a:t>「仮想化」と「コンテナ」、技術的な違いとメリットは何ですか？</a:t>
            </a:r>
            <a:endParaRPr lang="ja-JP" altLang="en-US" sz="1600" dirty="0">
              <a:solidFill>
                <a:srgbClr val="000000"/>
              </a:solidFill>
              <a:latin typeface="Meiryo" panose="020B0604030504040204" pitchFamily="34" charset="-128"/>
              <a:ea typeface="Meiryo" panose="020B0604030504040204" pitchFamily="34" charset="-128"/>
            </a:endParaRPr>
          </a:p>
          <a:p>
            <a:pPr marL="222250" indent="-222250" rtl="0" fontAlgn="base">
              <a:spcAft>
                <a:spcPts val="600"/>
              </a:spcAft>
              <a:buFont typeface="+mj-lt"/>
              <a:buAutoNum type="arabicPeriod"/>
            </a:pPr>
            <a:r>
              <a:rPr lang="ja-JP" altLang="en-US" sz="1600" b="1" i="0" u="none" strike="noStrike" dirty="0">
                <a:solidFill>
                  <a:srgbClr val="000000"/>
                </a:solidFill>
                <a:effectLst/>
                <a:latin typeface="Meiryo" panose="020B0604030504040204" pitchFamily="34" charset="-128"/>
                <a:ea typeface="Meiryo" panose="020B0604030504040204" pitchFamily="34" charset="-128"/>
              </a:rPr>
              <a:t>「クラウドネイティブ」とは何ですか？ 単に「クラウドを使うこと」とは違いますか？</a:t>
            </a:r>
            <a:endParaRPr lang="ja-JP" altLang="en-US" sz="1600" b="0" i="0" u="none" strike="noStrike" dirty="0">
              <a:solidFill>
                <a:srgbClr val="000000"/>
              </a:solidFill>
              <a:effectLst/>
              <a:latin typeface="Meiryo" panose="020B0604030504040204" pitchFamily="34" charset="-128"/>
              <a:ea typeface="Meiryo" panose="020B0604030504040204" pitchFamily="34" charset="-128"/>
            </a:endParaRPr>
          </a:p>
          <a:p>
            <a:pPr marL="222250" indent="-222250" rtl="0" fontAlgn="base">
              <a:spcAft>
                <a:spcPts val="600"/>
              </a:spcAft>
              <a:buFont typeface="+mj-lt"/>
              <a:buAutoNum type="arabicPeriod"/>
            </a:pPr>
            <a:r>
              <a:rPr lang="ja-JP" altLang="en-US" sz="1600" b="1" i="0" u="none" strike="noStrike" dirty="0">
                <a:solidFill>
                  <a:srgbClr val="000000"/>
                </a:solidFill>
                <a:effectLst/>
                <a:latin typeface="Meiryo" panose="020B0604030504040204" pitchFamily="34" charset="-128"/>
                <a:ea typeface="Meiryo" panose="020B0604030504040204" pitchFamily="34" charset="-128"/>
              </a:rPr>
              <a:t>「アジャイル開発」と「ウォーターフォール開発」の違いは？ なぜ今、アジャイル開発が推奨されるのですか？</a:t>
            </a:r>
            <a:endParaRPr lang="en-US" altLang="ja-JP" sz="1400" b="1" i="0" u="none" strike="noStrike" dirty="0">
              <a:solidFill>
                <a:srgbClr val="000000"/>
              </a:solidFill>
              <a:effectLst/>
              <a:latin typeface="Meiryo" panose="020B0604030504040204" pitchFamily="34" charset="-128"/>
              <a:ea typeface="Meiryo" panose="020B0604030504040204" pitchFamily="34" charset="-128"/>
            </a:endParaRPr>
          </a:p>
          <a:p>
            <a:pPr>
              <a:spcAft>
                <a:spcPts val="600"/>
              </a:spcAft>
            </a:pPr>
            <a:endParaRPr lang="en-US" altLang="ja-JP" sz="1400" b="1" dirty="0">
              <a:solidFill>
                <a:srgbClr val="7030A0"/>
              </a:solidFill>
              <a:latin typeface="Meiryo" panose="020B0604030504040204" pitchFamily="34" charset="-128"/>
              <a:ea typeface="Meiryo" panose="020B0604030504040204" pitchFamily="34" charset="-128"/>
            </a:endParaRPr>
          </a:p>
          <a:p>
            <a:pPr>
              <a:spcAft>
                <a:spcPts val="600"/>
              </a:spcAft>
            </a:pPr>
            <a:r>
              <a:rPr lang="ja-JP" altLang="en-US" sz="2400" b="1" dirty="0">
                <a:solidFill>
                  <a:srgbClr val="7030A0"/>
                </a:solidFill>
                <a:latin typeface="Meiryo" panose="020B0604030504040204" pitchFamily="34" charset="-128"/>
                <a:ea typeface="Meiryo" panose="020B0604030504040204" pitchFamily="34" charset="-128"/>
              </a:rPr>
              <a:t>常識</a:t>
            </a:r>
            <a:r>
              <a:rPr lang="en-US" altLang="ja-JP" sz="2400" b="1" dirty="0">
                <a:solidFill>
                  <a:srgbClr val="7030A0"/>
                </a:solidFill>
                <a:latin typeface="Meiryo" panose="020B0604030504040204" pitchFamily="34" charset="-128"/>
                <a:ea typeface="Meiryo" panose="020B0604030504040204" pitchFamily="34" charset="-128"/>
              </a:rPr>
              <a:t>【</a:t>
            </a:r>
            <a:r>
              <a:rPr lang="ja-JP" altLang="en-US" sz="2400" b="1" dirty="0">
                <a:solidFill>
                  <a:srgbClr val="7030A0"/>
                </a:solidFill>
                <a:latin typeface="Meiryo" panose="020B0604030504040204" pitchFamily="34" charset="-128"/>
                <a:ea typeface="Meiryo" panose="020B0604030504040204" pitchFamily="34" charset="-128"/>
              </a:rPr>
              <a:t>上級編</a:t>
            </a:r>
            <a:r>
              <a:rPr lang="en-US" altLang="ja-JP" sz="2400" b="1" dirty="0">
                <a:solidFill>
                  <a:srgbClr val="7030A0"/>
                </a:solidFill>
                <a:latin typeface="Meiryo" panose="020B0604030504040204" pitchFamily="34" charset="-128"/>
                <a:ea typeface="Meiryo" panose="020B0604030504040204" pitchFamily="34" charset="-128"/>
              </a:rPr>
              <a:t>】</a:t>
            </a:r>
            <a:r>
              <a:rPr lang="ja-JP" altLang="en-US" sz="2400" b="1" i="0" u="none" strike="noStrike" dirty="0">
                <a:solidFill>
                  <a:srgbClr val="7030A0"/>
                </a:solidFill>
                <a:effectLst/>
                <a:latin typeface="Meiryo" panose="020B0604030504040204" pitchFamily="34" charset="-128"/>
                <a:ea typeface="Meiryo" panose="020B0604030504040204" pitchFamily="34" charset="-128"/>
              </a:rPr>
              <a:t>　</a:t>
            </a:r>
            <a:r>
              <a:rPr lang="ja-JP" altLang="en-US" sz="2000" b="1" i="0" u="none" strike="noStrike" dirty="0">
                <a:solidFill>
                  <a:srgbClr val="7030A0"/>
                </a:solidFill>
                <a:effectLst/>
                <a:latin typeface="Meiryo" panose="020B0604030504040204" pitchFamily="34" charset="-128"/>
                <a:ea typeface="Meiryo" panose="020B0604030504040204" pitchFamily="34" charset="-128"/>
              </a:rPr>
              <a:t>未来と社会を見据える</a:t>
            </a:r>
            <a:endParaRPr lang="ja-JP" altLang="en-US" sz="2000" b="1" dirty="0">
              <a:solidFill>
                <a:srgbClr val="7030A0"/>
              </a:solidFill>
              <a:effectLst/>
              <a:latin typeface="Meiryo" panose="020B0604030504040204" pitchFamily="34" charset="-128"/>
              <a:ea typeface="Meiryo" panose="020B0604030504040204" pitchFamily="34" charset="-128"/>
            </a:endParaRPr>
          </a:p>
          <a:p>
            <a:pPr fontAlgn="base">
              <a:spcAft>
                <a:spcPts val="600"/>
              </a:spcAft>
              <a:buFont typeface="+mj-lt"/>
              <a:buAutoNum type="arabicPeriod"/>
            </a:pPr>
            <a:r>
              <a:rPr lang="ja-JP" altLang="en-US" sz="1600" b="1" dirty="0">
                <a:latin typeface="Meiryo" panose="020B0604030504040204" pitchFamily="34" charset="-128"/>
                <a:ea typeface="Meiryo" panose="020B0604030504040204" pitchFamily="34" charset="-128"/>
              </a:rPr>
              <a:t>「マイクロサービスアーキテクチャ」を採用するメリットとデメリットはなんですか？</a:t>
            </a:r>
            <a:endParaRPr lang="en-US" altLang="ja-JP" sz="1600" b="1" dirty="0">
              <a:latin typeface="Meiryo" panose="020B0604030504040204" pitchFamily="34" charset="-128"/>
              <a:ea typeface="Meiryo" panose="020B0604030504040204" pitchFamily="34" charset="-128"/>
            </a:endParaRPr>
          </a:p>
          <a:p>
            <a:pPr fontAlgn="base">
              <a:spcAft>
                <a:spcPts val="600"/>
              </a:spcAft>
              <a:buFont typeface="+mj-lt"/>
              <a:buAutoNum type="arabicPeriod"/>
            </a:pPr>
            <a:r>
              <a:rPr lang="ja-JP" altLang="en-US" sz="1600" b="1" i="0" u="none" strike="noStrike" dirty="0">
                <a:solidFill>
                  <a:srgbClr val="000000"/>
                </a:solidFill>
                <a:effectLst/>
                <a:latin typeface="Meiryo" panose="020B0604030504040204" pitchFamily="34" charset="-128"/>
                <a:ea typeface="Meiryo" panose="020B0604030504040204" pitchFamily="34" charset="-128"/>
              </a:rPr>
              <a:t>量子コンピュータは、暗号技術やセキュリティにどのようなインパクトを与えますか？</a:t>
            </a:r>
            <a:endParaRPr lang="ja-JP" altLang="en-US" sz="1600" b="0" i="0" u="none" strike="noStrike" dirty="0">
              <a:solidFill>
                <a:srgbClr val="000000"/>
              </a:solidFill>
              <a:effectLst/>
              <a:latin typeface="Meiryo" panose="020B0604030504040204" pitchFamily="34" charset="-128"/>
              <a:ea typeface="Meiryo" panose="020B0604030504040204" pitchFamily="34" charset="-128"/>
            </a:endParaRPr>
          </a:p>
          <a:p>
            <a:pPr rtl="0" fontAlgn="base">
              <a:spcAft>
                <a:spcPts val="600"/>
              </a:spcAft>
              <a:buFont typeface="+mj-lt"/>
              <a:buAutoNum type="arabicPeriod"/>
            </a:pPr>
            <a:r>
              <a:rPr lang="ja-JP" altLang="en-US" sz="1600" b="1" i="0" u="none" strike="noStrike" dirty="0">
                <a:solidFill>
                  <a:srgbClr val="000000"/>
                </a:solidFill>
                <a:effectLst/>
                <a:latin typeface="Meiryo" panose="020B0604030504040204" pitchFamily="34" charset="-128"/>
                <a:ea typeface="Meiryo" panose="020B0604030504040204" pitchFamily="34" charset="-128"/>
              </a:rPr>
              <a:t>「デジタル主権（ソブリンクラウド）」という概念が、重要視される背景は？</a:t>
            </a:r>
            <a:endParaRPr lang="ja-JP" altLang="en-US" sz="1600" b="0" i="0" u="none" strike="noStrike" dirty="0">
              <a:solidFill>
                <a:srgbClr val="000000"/>
              </a:solidFill>
              <a:effectLst/>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91043384-5C59-AF92-950D-3D45F42CA7FB}"/>
              </a:ext>
            </a:extLst>
          </p:cNvPr>
          <p:cNvSpPr txBox="1"/>
          <p:nvPr/>
        </p:nvSpPr>
        <p:spPr>
          <a:xfrm>
            <a:off x="230400" y="943960"/>
            <a:ext cx="8686800" cy="400110"/>
          </a:xfrm>
          <a:prstGeom prst="rect">
            <a:avLst/>
          </a:prstGeom>
          <a:noFill/>
        </p:spPr>
        <p:txBody>
          <a:bodyPr wrap="square">
            <a:spAutoFit/>
          </a:bodyPr>
          <a:lstStyle/>
          <a:p>
            <a:pPr rtl="0">
              <a:spcBef>
                <a:spcPts val="1200"/>
              </a:spcBef>
              <a:spcAft>
                <a:spcPts val="1200"/>
              </a:spcAft>
              <a:buNone/>
            </a:pPr>
            <a:r>
              <a:rPr lang="ja-JP" altLang="en-US" sz="2000" b="0" i="0" u="none" strike="noStrike">
                <a:solidFill>
                  <a:schemeClr val="accent6">
                    <a:lumMod val="75000"/>
                  </a:schemeClr>
                </a:solidFill>
                <a:effectLst/>
                <a:latin typeface="Meiryo" panose="020B0604030504040204" pitchFamily="34" charset="-128"/>
                <a:ea typeface="Meiryo" panose="020B0604030504040204" pitchFamily="34" charset="-128"/>
              </a:rPr>
              <a:t>次のような質問をされたとき、あなたは自信を持って答えられますか？</a:t>
            </a:r>
            <a:endParaRPr lang="ja-JP" altLang="en-US" sz="2000">
              <a:solidFill>
                <a:schemeClr val="accent6">
                  <a:lumMod val="75000"/>
                </a:schemeClr>
              </a:solidFill>
              <a:latin typeface="Meiryo" panose="020B0604030504040204" pitchFamily="34" charset="-128"/>
              <a:ea typeface="Meiryo" panose="020B0604030504040204" pitchFamily="34" charset="-128"/>
            </a:endParaRPr>
          </a:p>
        </p:txBody>
      </p:sp>
      <p:sp>
        <p:nvSpPr>
          <p:cNvPr id="3" name="角丸四角形 2">
            <a:extLst>
              <a:ext uri="{FF2B5EF4-FFF2-40B4-BE49-F238E27FC236}">
                <a16:creationId xmlns:a16="http://schemas.microsoft.com/office/drawing/2014/main" id="{CD7050B5-DAFE-7ABD-7700-BC139C8C5769}"/>
              </a:ext>
            </a:extLst>
          </p:cNvPr>
          <p:cNvSpPr/>
          <p:nvPr/>
        </p:nvSpPr>
        <p:spPr>
          <a:xfrm>
            <a:off x="102358" y="1344070"/>
            <a:ext cx="8946107" cy="3466766"/>
          </a:xfrm>
          <a:custGeom>
            <a:avLst/>
            <a:gdLst>
              <a:gd name="connsiteX0" fmla="*/ 0 w 8946107"/>
              <a:gd name="connsiteY0" fmla="*/ 165781 h 3466766"/>
              <a:gd name="connsiteX1" fmla="*/ 165781 w 8946107"/>
              <a:gd name="connsiteY1" fmla="*/ 0 h 3466766"/>
              <a:gd name="connsiteX2" fmla="*/ 1000729 w 8946107"/>
              <a:gd name="connsiteY2" fmla="*/ 0 h 3466766"/>
              <a:gd name="connsiteX3" fmla="*/ 1577241 w 8946107"/>
              <a:gd name="connsiteY3" fmla="*/ 0 h 3466766"/>
              <a:gd name="connsiteX4" fmla="*/ 2067607 w 8946107"/>
              <a:gd name="connsiteY4" fmla="*/ 0 h 3466766"/>
              <a:gd name="connsiteX5" fmla="*/ 2816410 w 8946107"/>
              <a:gd name="connsiteY5" fmla="*/ 0 h 3466766"/>
              <a:gd name="connsiteX6" fmla="*/ 3392922 w 8946107"/>
              <a:gd name="connsiteY6" fmla="*/ 0 h 3466766"/>
              <a:gd name="connsiteX7" fmla="*/ 4227870 w 8946107"/>
              <a:gd name="connsiteY7" fmla="*/ 0 h 3466766"/>
              <a:gd name="connsiteX8" fmla="*/ 4718237 w 8946107"/>
              <a:gd name="connsiteY8" fmla="*/ 0 h 3466766"/>
              <a:gd name="connsiteX9" fmla="*/ 5553185 w 8946107"/>
              <a:gd name="connsiteY9" fmla="*/ 0 h 3466766"/>
              <a:gd name="connsiteX10" fmla="*/ 5957406 w 8946107"/>
              <a:gd name="connsiteY10" fmla="*/ 0 h 3466766"/>
              <a:gd name="connsiteX11" fmla="*/ 6620063 w 8946107"/>
              <a:gd name="connsiteY11" fmla="*/ 0 h 3466766"/>
              <a:gd name="connsiteX12" fmla="*/ 7282720 w 8946107"/>
              <a:gd name="connsiteY12" fmla="*/ 0 h 3466766"/>
              <a:gd name="connsiteX13" fmla="*/ 7859232 w 8946107"/>
              <a:gd name="connsiteY13" fmla="*/ 0 h 3466766"/>
              <a:gd name="connsiteX14" fmla="*/ 8780326 w 8946107"/>
              <a:gd name="connsiteY14" fmla="*/ 0 h 3466766"/>
              <a:gd name="connsiteX15" fmla="*/ 8946107 w 8946107"/>
              <a:gd name="connsiteY15" fmla="*/ 165781 h 3466766"/>
              <a:gd name="connsiteX16" fmla="*/ 8946107 w 8946107"/>
              <a:gd name="connsiteY16" fmla="*/ 792822 h 3466766"/>
              <a:gd name="connsiteX17" fmla="*/ 8946107 w 8946107"/>
              <a:gd name="connsiteY17" fmla="*/ 1482567 h 3466766"/>
              <a:gd name="connsiteX18" fmla="*/ 8946107 w 8946107"/>
              <a:gd name="connsiteY18" fmla="*/ 2109607 h 3466766"/>
              <a:gd name="connsiteX19" fmla="*/ 8946107 w 8946107"/>
              <a:gd name="connsiteY19" fmla="*/ 2642592 h 3466766"/>
              <a:gd name="connsiteX20" fmla="*/ 8946107 w 8946107"/>
              <a:gd name="connsiteY20" fmla="*/ 3300985 h 3466766"/>
              <a:gd name="connsiteX21" fmla="*/ 8780326 w 8946107"/>
              <a:gd name="connsiteY21" fmla="*/ 3466766 h 3466766"/>
              <a:gd name="connsiteX22" fmla="*/ 8203814 w 8946107"/>
              <a:gd name="connsiteY22" fmla="*/ 3466766 h 3466766"/>
              <a:gd name="connsiteX23" fmla="*/ 7541157 w 8946107"/>
              <a:gd name="connsiteY23" fmla="*/ 3466766 h 3466766"/>
              <a:gd name="connsiteX24" fmla="*/ 7136936 w 8946107"/>
              <a:gd name="connsiteY24" fmla="*/ 3466766 h 3466766"/>
              <a:gd name="connsiteX25" fmla="*/ 6732715 w 8946107"/>
              <a:gd name="connsiteY25" fmla="*/ 3466766 h 3466766"/>
              <a:gd name="connsiteX26" fmla="*/ 6070058 w 8946107"/>
              <a:gd name="connsiteY26" fmla="*/ 3466766 h 3466766"/>
              <a:gd name="connsiteX27" fmla="*/ 5579691 w 8946107"/>
              <a:gd name="connsiteY27" fmla="*/ 3466766 h 3466766"/>
              <a:gd name="connsiteX28" fmla="*/ 4830888 w 8946107"/>
              <a:gd name="connsiteY28" fmla="*/ 3466766 h 3466766"/>
              <a:gd name="connsiteX29" fmla="*/ 4340522 w 8946107"/>
              <a:gd name="connsiteY29" fmla="*/ 3466766 h 3466766"/>
              <a:gd name="connsiteX30" fmla="*/ 3591719 w 8946107"/>
              <a:gd name="connsiteY30" fmla="*/ 3466766 h 3466766"/>
              <a:gd name="connsiteX31" fmla="*/ 3187498 w 8946107"/>
              <a:gd name="connsiteY31" fmla="*/ 3466766 h 3466766"/>
              <a:gd name="connsiteX32" fmla="*/ 2438696 w 8946107"/>
              <a:gd name="connsiteY32" fmla="*/ 3466766 h 3466766"/>
              <a:gd name="connsiteX33" fmla="*/ 1948329 w 8946107"/>
              <a:gd name="connsiteY33" fmla="*/ 3466766 h 3466766"/>
              <a:gd name="connsiteX34" fmla="*/ 1544108 w 8946107"/>
              <a:gd name="connsiteY34" fmla="*/ 3466766 h 3466766"/>
              <a:gd name="connsiteX35" fmla="*/ 1053742 w 8946107"/>
              <a:gd name="connsiteY35" fmla="*/ 3466766 h 3466766"/>
              <a:gd name="connsiteX36" fmla="*/ 165781 w 8946107"/>
              <a:gd name="connsiteY36" fmla="*/ 3466766 h 3466766"/>
              <a:gd name="connsiteX37" fmla="*/ 0 w 8946107"/>
              <a:gd name="connsiteY37" fmla="*/ 3300985 h 3466766"/>
              <a:gd name="connsiteX38" fmla="*/ 0 w 8946107"/>
              <a:gd name="connsiteY38" fmla="*/ 2736648 h 3466766"/>
              <a:gd name="connsiteX39" fmla="*/ 0 w 8946107"/>
              <a:gd name="connsiteY39" fmla="*/ 2140960 h 3466766"/>
              <a:gd name="connsiteX40" fmla="*/ 0 w 8946107"/>
              <a:gd name="connsiteY40" fmla="*/ 1513919 h 3466766"/>
              <a:gd name="connsiteX41" fmla="*/ 0 w 8946107"/>
              <a:gd name="connsiteY41" fmla="*/ 949582 h 3466766"/>
              <a:gd name="connsiteX42" fmla="*/ 0 w 8946107"/>
              <a:gd name="connsiteY42" fmla="*/ 165781 h 346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46107" h="3466766" extrusionOk="0">
                <a:moveTo>
                  <a:pt x="0" y="165781"/>
                </a:moveTo>
                <a:cubicBezTo>
                  <a:pt x="-16991" y="63742"/>
                  <a:pt x="55317" y="7096"/>
                  <a:pt x="165781" y="0"/>
                </a:cubicBezTo>
                <a:cubicBezTo>
                  <a:pt x="341664" y="-34857"/>
                  <a:pt x="767179" y="-2178"/>
                  <a:pt x="1000729" y="0"/>
                </a:cubicBezTo>
                <a:cubicBezTo>
                  <a:pt x="1234279" y="2178"/>
                  <a:pt x="1323563" y="-23409"/>
                  <a:pt x="1577241" y="0"/>
                </a:cubicBezTo>
                <a:cubicBezTo>
                  <a:pt x="1830919" y="23409"/>
                  <a:pt x="1920259" y="13523"/>
                  <a:pt x="2067607" y="0"/>
                </a:cubicBezTo>
                <a:cubicBezTo>
                  <a:pt x="2214955" y="-13523"/>
                  <a:pt x="2558507" y="35914"/>
                  <a:pt x="2816410" y="0"/>
                </a:cubicBezTo>
                <a:cubicBezTo>
                  <a:pt x="3074313" y="-35914"/>
                  <a:pt x="3230297" y="-2169"/>
                  <a:pt x="3392922" y="0"/>
                </a:cubicBezTo>
                <a:cubicBezTo>
                  <a:pt x="3555547" y="2169"/>
                  <a:pt x="4028544" y="-14608"/>
                  <a:pt x="4227870" y="0"/>
                </a:cubicBezTo>
                <a:cubicBezTo>
                  <a:pt x="4427196" y="14608"/>
                  <a:pt x="4532176" y="-23998"/>
                  <a:pt x="4718237" y="0"/>
                </a:cubicBezTo>
                <a:cubicBezTo>
                  <a:pt x="4904298" y="23998"/>
                  <a:pt x="5358900" y="17485"/>
                  <a:pt x="5553185" y="0"/>
                </a:cubicBezTo>
                <a:cubicBezTo>
                  <a:pt x="5747470" y="-17485"/>
                  <a:pt x="5841702" y="13953"/>
                  <a:pt x="5957406" y="0"/>
                </a:cubicBezTo>
                <a:cubicBezTo>
                  <a:pt x="6073110" y="-13953"/>
                  <a:pt x="6330464" y="-10128"/>
                  <a:pt x="6620063" y="0"/>
                </a:cubicBezTo>
                <a:cubicBezTo>
                  <a:pt x="6909662" y="10128"/>
                  <a:pt x="7039732" y="-12970"/>
                  <a:pt x="7282720" y="0"/>
                </a:cubicBezTo>
                <a:cubicBezTo>
                  <a:pt x="7525708" y="12970"/>
                  <a:pt x="7577987" y="10176"/>
                  <a:pt x="7859232" y="0"/>
                </a:cubicBezTo>
                <a:cubicBezTo>
                  <a:pt x="8140477" y="-10176"/>
                  <a:pt x="8390450" y="-21434"/>
                  <a:pt x="8780326" y="0"/>
                </a:cubicBezTo>
                <a:cubicBezTo>
                  <a:pt x="8882843" y="-13604"/>
                  <a:pt x="8932200" y="68847"/>
                  <a:pt x="8946107" y="165781"/>
                </a:cubicBezTo>
                <a:cubicBezTo>
                  <a:pt x="8964466" y="373998"/>
                  <a:pt x="8975940" y="588018"/>
                  <a:pt x="8946107" y="792822"/>
                </a:cubicBezTo>
                <a:cubicBezTo>
                  <a:pt x="8916274" y="997626"/>
                  <a:pt x="8925463" y="1297345"/>
                  <a:pt x="8946107" y="1482567"/>
                </a:cubicBezTo>
                <a:cubicBezTo>
                  <a:pt x="8966751" y="1667789"/>
                  <a:pt x="8938529" y="1920997"/>
                  <a:pt x="8946107" y="2109607"/>
                </a:cubicBezTo>
                <a:cubicBezTo>
                  <a:pt x="8953685" y="2298217"/>
                  <a:pt x="8940980" y="2410574"/>
                  <a:pt x="8946107" y="2642592"/>
                </a:cubicBezTo>
                <a:cubicBezTo>
                  <a:pt x="8951234" y="2874611"/>
                  <a:pt x="8917931" y="3137386"/>
                  <a:pt x="8946107" y="3300985"/>
                </a:cubicBezTo>
                <a:cubicBezTo>
                  <a:pt x="8952502" y="3388750"/>
                  <a:pt x="8861508" y="3483238"/>
                  <a:pt x="8780326" y="3466766"/>
                </a:cubicBezTo>
                <a:cubicBezTo>
                  <a:pt x="8658933" y="3488604"/>
                  <a:pt x="8342590" y="3460101"/>
                  <a:pt x="8203814" y="3466766"/>
                </a:cubicBezTo>
                <a:cubicBezTo>
                  <a:pt x="8065038" y="3473431"/>
                  <a:pt x="7848125" y="3489232"/>
                  <a:pt x="7541157" y="3466766"/>
                </a:cubicBezTo>
                <a:cubicBezTo>
                  <a:pt x="7234189" y="3444300"/>
                  <a:pt x="7234610" y="3485855"/>
                  <a:pt x="7136936" y="3466766"/>
                </a:cubicBezTo>
                <a:cubicBezTo>
                  <a:pt x="7039262" y="3447677"/>
                  <a:pt x="6832789" y="3465970"/>
                  <a:pt x="6732715" y="3466766"/>
                </a:cubicBezTo>
                <a:cubicBezTo>
                  <a:pt x="6632641" y="3467562"/>
                  <a:pt x="6360881" y="3439102"/>
                  <a:pt x="6070058" y="3466766"/>
                </a:cubicBezTo>
                <a:cubicBezTo>
                  <a:pt x="5779235" y="3494430"/>
                  <a:pt x="5711235" y="3474609"/>
                  <a:pt x="5579691" y="3466766"/>
                </a:cubicBezTo>
                <a:cubicBezTo>
                  <a:pt x="5448147" y="3458923"/>
                  <a:pt x="5182850" y="3478826"/>
                  <a:pt x="4830888" y="3466766"/>
                </a:cubicBezTo>
                <a:cubicBezTo>
                  <a:pt x="4478926" y="3454706"/>
                  <a:pt x="4564104" y="3455306"/>
                  <a:pt x="4340522" y="3466766"/>
                </a:cubicBezTo>
                <a:cubicBezTo>
                  <a:pt x="4116940" y="3478226"/>
                  <a:pt x="3913001" y="3456273"/>
                  <a:pt x="3591719" y="3466766"/>
                </a:cubicBezTo>
                <a:cubicBezTo>
                  <a:pt x="3270437" y="3477259"/>
                  <a:pt x="3384910" y="3457608"/>
                  <a:pt x="3187498" y="3466766"/>
                </a:cubicBezTo>
                <a:cubicBezTo>
                  <a:pt x="2990086" y="3475924"/>
                  <a:pt x="2775679" y="3485709"/>
                  <a:pt x="2438696" y="3466766"/>
                </a:cubicBezTo>
                <a:cubicBezTo>
                  <a:pt x="2101713" y="3447823"/>
                  <a:pt x="2152936" y="3473213"/>
                  <a:pt x="1948329" y="3466766"/>
                </a:cubicBezTo>
                <a:cubicBezTo>
                  <a:pt x="1743722" y="3460319"/>
                  <a:pt x="1713691" y="3448494"/>
                  <a:pt x="1544108" y="3466766"/>
                </a:cubicBezTo>
                <a:cubicBezTo>
                  <a:pt x="1374525" y="3485038"/>
                  <a:pt x="1221781" y="3453103"/>
                  <a:pt x="1053742" y="3466766"/>
                </a:cubicBezTo>
                <a:cubicBezTo>
                  <a:pt x="885703" y="3480429"/>
                  <a:pt x="474152" y="3490380"/>
                  <a:pt x="165781" y="3466766"/>
                </a:cubicBezTo>
                <a:cubicBezTo>
                  <a:pt x="77959" y="3465777"/>
                  <a:pt x="-1471" y="3402730"/>
                  <a:pt x="0" y="3300985"/>
                </a:cubicBezTo>
                <a:cubicBezTo>
                  <a:pt x="9395" y="3097678"/>
                  <a:pt x="11874" y="2880114"/>
                  <a:pt x="0" y="2736648"/>
                </a:cubicBezTo>
                <a:cubicBezTo>
                  <a:pt x="-11874" y="2593182"/>
                  <a:pt x="10156" y="2405031"/>
                  <a:pt x="0" y="2140960"/>
                </a:cubicBezTo>
                <a:cubicBezTo>
                  <a:pt x="-10156" y="1876889"/>
                  <a:pt x="8091" y="1664132"/>
                  <a:pt x="0" y="1513919"/>
                </a:cubicBezTo>
                <a:cubicBezTo>
                  <a:pt x="-8091" y="1363706"/>
                  <a:pt x="11782" y="1202353"/>
                  <a:pt x="0" y="949582"/>
                </a:cubicBezTo>
                <a:cubicBezTo>
                  <a:pt x="-11782" y="696811"/>
                  <a:pt x="4610" y="524691"/>
                  <a:pt x="0" y="165781"/>
                </a:cubicBezTo>
                <a:close/>
              </a:path>
            </a:pathLst>
          </a:custGeom>
          <a:noFill/>
          <a:ln w="57150">
            <a:solidFill>
              <a:schemeClr val="accent6">
                <a:lumMod val="75000"/>
              </a:schemeClr>
            </a:solidFill>
            <a:extLst>
              <a:ext uri="{C807C97D-BFC1-408E-A445-0C87EB9F89A2}">
                <ask:lineSketchStyleProps xmlns:ask="http://schemas.microsoft.com/office/drawing/2018/sketchyshapes" sd="1219033472">
                  <a:prstGeom prst="roundRect">
                    <a:avLst>
                      <a:gd name="adj" fmla="val 4782"/>
                    </a:avLst>
                  </a:prstGeom>
                  <ask:type>
                    <ask:lineSketchFreehand/>
                  </ask:type>
                </ask:lineSketchStyleProps>
              </a:ext>
            </a:extLs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1598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円/楕円 62">
            <a:extLst>
              <a:ext uri="{FF2B5EF4-FFF2-40B4-BE49-F238E27FC236}">
                <a16:creationId xmlns:a16="http://schemas.microsoft.com/office/drawing/2014/main" id="{BE35B7D4-60D6-5245-4A8A-308A564F5D5D}"/>
              </a:ext>
            </a:extLst>
          </p:cNvPr>
          <p:cNvSpPr/>
          <p:nvPr/>
        </p:nvSpPr>
        <p:spPr>
          <a:xfrm>
            <a:off x="279734" y="1378469"/>
            <a:ext cx="8584530" cy="4560501"/>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D479BB3-C263-C96F-8A31-2122EF7ABFAE}"/>
              </a:ext>
            </a:extLst>
          </p:cNvPr>
          <p:cNvSpPr>
            <a:spLocks noGrp="1"/>
          </p:cNvSpPr>
          <p:nvPr>
            <p:ph type="title"/>
          </p:nvPr>
        </p:nvSpPr>
        <p:spPr/>
        <p:txBody>
          <a:bodyPr/>
          <a:lstStyle/>
          <a:p>
            <a:r>
              <a:rPr kumimoji="1" lang="en-US" altLang="ja-JP" dirty="0"/>
              <a:t>DX</a:t>
            </a:r>
            <a:r>
              <a:rPr kumimoji="1" lang="ja-JP" altLang="en-US" dirty="0"/>
              <a:t>とは何をすることか</a:t>
            </a:r>
          </a:p>
        </p:txBody>
      </p:sp>
      <p:sp>
        <p:nvSpPr>
          <p:cNvPr id="5" name="円/楕円 4">
            <a:extLst>
              <a:ext uri="{FF2B5EF4-FFF2-40B4-BE49-F238E27FC236}">
                <a16:creationId xmlns:a16="http://schemas.microsoft.com/office/drawing/2014/main" id="{94071CDD-0618-51F4-51C5-092DCFCB3D08}"/>
              </a:ext>
            </a:extLst>
          </p:cNvPr>
          <p:cNvSpPr/>
          <p:nvPr/>
        </p:nvSpPr>
        <p:spPr>
          <a:xfrm>
            <a:off x="1657350" y="2110323"/>
            <a:ext cx="5829300" cy="3096795"/>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円/楕円 21">
            <a:extLst>
              <a:ext uri="{FF2B5EF4-FFF2-40B4-BE49-F238E27FC236}">
                <a16:creationId xmlns:a16="http://schemas.microsoft.com/office/drawing/2014/main" id="{404D121A-9C0C-A30E-46BC-F0F957B0C429}"/>
              </a:ext>
            </a:extLst>
          </p:cNvPr>
          <p:cNvSpPr/>
          <p:nvPr/>
        </p:nvSpPr>
        <p:spPr>
          <a:xfrm>
            <a:off x="3019257" y="2923409"/>
            <a:ext cx="3109071" cy="1470624"/>
          </a:xfrm>
          <a:prstGeom prst="ellipse">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9360FE92-13D1-BD31-B5C0-04D277466AF3}"/>
              </a:ext>
            </a:extLst>
          </p:cNvPr>
          <p:cNvSpPr txBox="1"/>
          <p:nvPr/>
        </p:nvSpPr>
        <p:spPr>
          <a:xfrm>
            <a:off x="3222738" y="3392286"/>
            <a:ext cx="882742"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3600" b="1" dirty="0">
                <a:solidFill>
                  <a:schemeClr val="bg1"/>
                </a:solidFill>
                <a:latin typeface="Meiryo" panose="020B0604030504040204" pitchFamily="34" charset="-128"/>
                <a:ea typeface="Meiryo" panose="020B0604030504040204" pitchFamily="34" charset="-128"/>
              </a:rPr>
              <a:t>DX</a:t>
            </a:r>
          </a:p>
        </p:txBody>
      </p:sp>
      <p:sp>
        <p:nvSpPr>
          <p:cNvPr id="24" name="テキスト ボックス 23">
            <a:extLst>
              <a:ext uri="{FF2B5EF4-FFF2-40B4-BE49-F238E27FC236}">
                <a16:creationId xmlns:a16="http://schemas.microsoft.com/office/drawing/2014/main" id="{1FE5D078-4B99-6C58-5100-B53C5BAA717E}"/>
              </a:ext>
            </a:extLst>
          </p:cNvPr>
          <p:cNvSpPr txBox="1"/>
          <p:nvPr/>
        </p:nvSpPr>
        <p:spPr>
          <a:xfrm>
            <a:off x="3979983" y="3451000"/>
            <a:ext cx="2031325"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デジタル</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トランスフォーメーション</a:t>
            </a:r>
          </a:p>
        </p:txBody>
      </p:sp>
      <p:sp>
        <p:nvSpPr>
          <p:cNvPr id="27" name="テキスト ボックス 26">
            <a:extLst>
              <a:ext uri="{FF2B5EF4-FFF2-40B4-BE49-F238E27FC236}">
                <a16:creationId xmlns:a16="http://schemas.microsoft.com/office/drawing/2014/main" id="{2CDF34A6-BFD4-D0E9-AA59-B8470A5F31C7}"/>
              </a:ext>
            </a:extLst>
          </p:cNvPr>
          <p:cNvSpPr txBox="1"/>
          <p:nvPr/>
        </p:nvSpPr>
        <p:spPr>
          <a:xfrm>
            <a:off x="1657350" y="1004072"/>
            <a:ext cx="2687985" cy="584775"/>
          </a:xfrm>
          <a:prstGeom prst="rect">
            <a:avLst/>
          </a:prstGeom>
          <a:noFill/>
        </p:spPr>
        <p:txBody>
          <a:bodyPr wrap="square" rtlCol="0">
            <a:spAutoFit/>
          </a:bodyPr>
          <a:lstStyle/>
          <a:p>
            <a:pPr algn="r"/>
            <a:r>
              <a:rPr lang="ja-JP" altLang="en-US" sz="1600" dirty="0">
                <a:solidFill>
                  <a:srgbClr val="0432FF"/>
                </a:solidFill>
                <a:latin typeface="Meiryo" panose="020B0604030504040204" pitchFamily="34" charset="-128"/>
                <a:ea typeface="Meiryo" panose="020B0604030504040204" pitchFamily="34" charset="-128"/>
              </a:rPr>
              <a:t>収益のあげ方／ビジネスモデルを変える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59BC081-B4C2-34AB-F902-436996EBE1F4}"/>
              </a:ext>
            </a:extLst>
          </p:cNvPr>
          <p:cNvSpPr txBox="1"/>
          <p:nvPr/>
        </p:nvSpPr>
        <p:spPr>
          <a:xfrm>
            <a:off x="4798667" y="1004071"/>
            <a:ext cx="2687985" cy="584775"/>
          </a:xfrm>
          <a:prstGeom prst="rect">
            <a:avLst/>
          </a:prstGeom>
          <a:noFill/>
        </p:spPr>
        <p:txBody>
          <a:bodyPr wrap="square" rtlCol="0">
            <a:spAutoFit/>
          </a:bodyPr>
          <a:lstStyle/>
          <a:p>
            <a:r>
              <a:rPr lang="ja-JP" altLang="en-US" sz="1600" dirty="0">
                <a:solidFill>
                  <a:srgbClr val="0432FF"/>
                </a:solidFill>
                <a:latin typeface="Meiryo" panose="020B0604030504040204" pitchFamily="34" charset="-128"/>
                <a:ea typeface="Meiryo" panose="020B0604030504040204" pitchFamily="34" charset="-128"/>
              </a:rPr>
              <a:t>業務の手順／ビジネスプロセスを変える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C94A3A99-9A54-AC9A-FDB2-1A7D4C850A79}"/>
              </a:ext>
            </a:extLst>
          </p:cNvPr>
          <p:cNvSpPr txBox="1"/>
          <p:nvPr/>
        </p:nvSpPr>
        <p:spPr>
          <a:xfrm>
            <a:off x="432579" y="1911841"/>
            <a:ext cx="2093582" cy="584775"/>
          </a:xfrm>
          <a:prstGeom prst="rect">
            <a:avLst/>
          </a:prstGeom>
          <a:noFill/>
        </p:spPr>
        <p:txBody>
          <a:bodyPr wrap="square">
            <a:spAutoFit/>
          </a:bodyPr>
          <a:lstStyle/>
          <a:p>
            <a:r>
              <a:rPr kumimoji="1" lang="ja-JP" altLang="en-US" sz="1600">
                <a:solidFill>
                  <a:srgbClr val="0432FF"/>
                </a:solidFill>
                <a:latin typeface="Meiryo" panose="020B0604030504040204" pitchFamily="34" charset="-128"/>
                <a:ea typeface="Meiryo" panose="020B0604030504040204" pitchFamily="34" charset="-128"/>
              </a:rPr>
              <a:t>働き方や労務、雇用制度を変える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0F2FF692-74DC-97AA-A7DB-6C6F9BC39939}"/>
              </a:ext>
            </a:extLst>
          </p:cNvPr>
          <p:cNvSpPr txBox="1"/>
          <p:nvPr/>
        </p:nvSpPr>
        <p:spPr>
          <a:xfrm>
            <a:off x="1657349" y="5800437"/>
            <a:ext cx="2687986" cy="584775"/>
          </a:xfrm>
          <a:prstGeom prst="rect">
            <a:avLst/>
          </a:prstGeom>
          <a:noFill/>
        </p:spPr>
        <p:txBody>
          <a:bodyPr wrap="square">
            <a:spAutoFit/>
          </a:bodyPr>
          <a:lstStyle/>
          <a:p>
            <a:pPr algn="r"/>
            <a:r>
              <a:rPr lang="ja-JP" altLang="en-US" sz="1600">
                <a:solidFill>
                  <a:srgbClr val="0432FF"/>
                </a:solidFill>
                <a:latin typeface="Meiryo" panose="020B0604030504040204" pitchFamily="34" charset="-128"/>
                <a:ea typeface="Meiryo" panose="020B0604030504040204" pitchFamily="34" charset="-128"/>
              </a:rPr>
              <a:t>組織や体制、意思決定の方法や権限範囲を変える</a:t>
            </a:r>
          </a:p>
        </p:txBody>
      </p:sp>
      <p:sp>
        <p:nvSpPr>
          <p:cNvPr id="36" name="テキスト ボックス 35">
            <a:extLst>
              <a:ext uri="{FF2B5EF4-FFF2-40B4-BE49-F238E27FC236}">
                <a16:creationId xmlns:a16="http://schemas.microsoft.com/office/drawing/2014/main" id="{5A94B2D7-5986-A1D7-4C36-5F4AEA58304D}"/>
              </a:ext>
            </a:extLst>
          </p:cNvPr>
          <p:cNvSpPr txBox="1"/>
          <p:nvPr/>
        </p:nvSpPr>
        <p:spPr>
          <a:xfrm>
            <a:off x="4860416" y="5800718"/>
            <a:ext cx="2687986" cy="584775"/>
          </a:xfrm>
          <a:prstGeom prst="rect">
            <a:avLst/>
          </a:prstGeom>
          <a:noFill/>
        </p:spPr>
        <p:txBody>
          <a:bodyPr wrap="square">
            <a:spAutoFit/>
          </a:bodyPr>
          <a:lstStyle/>
          <a:p>
            <a:r>
              <a:rPr lang="ja-JP" altLang="en-US" sz="1600">
                <a:solidFill>
                  <a:srgbClr val="0432FF"/>
                </a:solidFill>
                <a:latin typeface="Meiryo" panose="020B0604030504040204" pitchFamily="34" charset="-128"/>
                <a:ea typeface="Meiryo" panose="020B0604030504040204" pitchFamily="34" charset="-128"/>
              </a:rPr>
              <a:t>事業計画や事業目的・目標を変える</a:t>
            </a:r>
            <a:endParaRPr lang="en-US" altLang="ja-JP" sz="1600" dirty="0">
              <a:solidFill>
                <a:srgbClr val="0432FF"/>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B5F2BD50-1AB1-EDBF-B33F-DAC84C0ACDDB}"/>
              </a:ext>
            </a:extLst>
          </p:cNvPr>
          <p:cNvSpPr txBox="1"/>
          <p:nvPr/>
        </p:nvSpPr>
        <p:spPr>
          <a:xfrm>
            <a:off x="432577" y="5027216"/>
            <a:ext cx="2093583" cy="584775"/>
          </a:xfrm>
          <a:prstGeom prst="rect">
            <a:avLst/>
          </a:prstGeom>
          <a:noFill/>
        </p:spPr>
        <p:txBody>
          <a:bodyPr wrap="square" rtlCol="0">
            <a:spAutoFit/>
          </a:bodyPr>
          <a:lstStyle/>
          <a:p>
            <a:pPr algn="r"/>
            <a:r>
              <a:rPr kumimoji="1" lang="ja-JP" altLang="en-US" sz="1600">
                <a:solidFill>
                  <a:srgbClr val="0432FF"/>
                </a:solidFill>
                <a:latin typeface="Meiryo" panose="020B0604030504040204" pitchFamily="34" charset="-128"/>
                <a:ea typeface="Meiryo" panose="020B0604030504040204" pitchFamily="34" charset="-128"/>
              </a:rPr>
              <a:t>システム開発・運用の仕方を変える</a:t>
            </a:r>
          </a:p>
        </p:txBody>
      </p:sp>
      <p:sp>
        <p:nvSpPr>
          <p:cNvPr id="38" name="テキスト ボックス 37">
            <a:extLst>
              <a:ext uri="{FF2B5EF4-FFF2-40B4-BE49-F238E27FC236}">
                <a16:creationId xmlns:a16="http://schemas.microsoft.com/office/drawing/2014/main" id="{259AD9DE-F509-A086-97F7-7F41E7E88154}"/>
              </a:ext>
            </a:extLst>
          </p:cNvPr>
          <p:cNvSpPr txBox="1"/>
          <p:nvPr/>
        </p:nvSpPr>
        <p:spPr>
          <a:xfrm>
            <a:off x="6546705" y="5022548"/>
            <a:ext cx="2093583" cy="584775"/>
          </a:xfrm>
          <a:prstGeom prst="rect">
            <a:avLst/>
          </a:prstGeom>
          <a:noFill/>
        </p:spPr>
        <p:txBody>
          <a:bodyPr wrap="squar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データ管理や活用の方法を変える</a:t>
            </a:r>
          </a:p>
        </p:txBody>
      </p:sp>
      <p:sp>
        <p:nvSpPr>
          <p:cNvPr id="39" name="テキスト ボックス 38">
            <a:extLst>
              <a:ext uri="{FF2B5EF4-FFF2-40B4-BE49-F238E27FC236}">
                <a16:creationId xmlns:a16="http://schemas.microsoft.com/office/drawing/2014/main" id="{A31709AD-0236-56E9-59C9-41868F904428}"/>
              </a:ext>
            </a:extLst>
          </p:cNvPr>
          <p:cNvSpPr txBox="1"/>
          <p:nvPr/>
        </p:nvSpPr>
        <p:spPr>
          <a:xfrm>
            <a:off x="6617839" y="1910296"/>
            <a:ext cx="2093582" cy="584775"/>
          </a:xfrm>
          <a:prstGeom prst="rect">
            <a:avLst/>
          </a:prstGeom>
          <a:noFill/>
        </p:spPr>
        <p:txBody>
          <a:bodyPr wrap="square">
            <a:spAutoFit/>
          </a:bodyPr>
          <a:lstStyle/>
          <a:p>
            <a:pPr algn="r"/>
            <a:r>
              <a:rPr kumimoji="1" lang="ja-JP" altLang="en-US" sz="1600">
                <a:solidFill>
                  <a:srgbClr val="0432FF"/>
                </a:solidFill>
                <a:latin typeface="Meiryo" panose="020B0604030504040204" pitchFamily="34" charset="-128"/>
                <a:ea typeface="Meiryo" panose="020B0604030504040204" pitchFamily="34" charset="-128"/>
              </a:rPr>
              <a:t>業績管理方法や業績目標を変える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grpSp>
        <p:nvGrpSpPr>
          <p:cNvPr id="62" name="グループ化 61">
            <a:extLst>
              <a:ext uri="{FF2B5EF4-FFF2-40B4-BE49-F238E27FC236}">
                <a16:creationId xmlns:a16="http://schemas.microsoft.com/office/drawing/2014/main" id="{98B48A5D-F92D-A9BD-8326-5F86E0F5C1DF}"/>
              </a:ext>
            </a:extLst>
          </p:cNvPr>
          <p:cNvGrpSpPr/>
          <p:nvPr/>
        </p:nvGrpSpPr>
        <p:grpSpPr>
          <a:xfrm>
            <a:off x="1768657" y="1419978"/>
            <a:ext cx="5669641" cy="4476522"/>
            <a:chOff x="1768657" y="1419978"/>
            <a:chExt cx="5669641" cy="4476522"/>
          </a:xfrm>
        </p:grpSpPr>
        <p:sp>
          <p:nvSpPr>
            <p:cNvPr id="41" name="上矢印 40">
              <a:extLst>
                <a:ext uri="{FF2B5EF4-FFF2-40B4-BE49-F238E27FC236}">
                  <a16:creationId xmlns:a16="http://schemas.microsoft.com/office/drawing/2014/main" id="{15D2C916-1F5E-CAF4-4F9E-5A8ED199DAB9}"/>
                </a:ext>
              </a:extLst>
            </p:cNvPr>
            <p:cNvSpPr/>
            <p:nvPr/>
          </p:nvSpPr>
          <p:spPr>
            <a:xfrm rot="19980406">
              <a:off x="3632525" y="1419978"/>
              <a:ext cx="421149" cy="1668611"/>
            </a:xfrm>
            <a:prstGeom prst="upArrow">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上矢印 47">
              <a:extLst>
                <a:ext uri="{FF2B5EF4-FFF2-40B4-BE49-F238E27FC236}">
                  <a16:creationId xmlns:a16="http://schemas.microsoft.com/office/drawing/2014/main" id="{53B29515-3855-6D38-97E4-AB4CFA293D89}"/>
                </a:ext>
              </a:extLst>
            </p:cNvPr>
            <p:cNvSpPr/>
            <p:nvPr/>
          </p:nvSpPr>
          <p:spPr>
            <a:xfrm rot="18000280">
              <a:off x="2491430" y="1872931"/>
              <a:ext cx="388097" cy="1833644"/>
            </a:xfrm>
            <a:prstGeom prst="upArrow">
              <a:avLst>
                <a:gd name="adj1" fmla="val 53950"/>
                <a:gd name="adj2" fmla="val 50000"/>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上矢印 54">
              <a:extLst>
                <a:ext uri="{FF2B5EF4-FFF2-40B4-BE49-F238E27FC236}">
                  <a16:creationId xmlns:a16="http://schemas.microsoft.com/office/drawing/2014/main" id="{90509F66-B40C-DE2A-66D0-3354DF246746}"/>
                </a:ext>
              </a:extLst>
            </p:cNvPr>
            <p:cNvSpPr/>
            <p:nvPr/>
          </p:nvSpPr>
          <p:spPr>
            <a:xfrm rot="1619594" flipV="1">
              <a:off x="3632523" y="4226928"/>
              <a:ext cx="421149" cy="1668611"/>
            </a:xfrm>
            <a:prstGeom prst="upArrow">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上矢印 55">
              <a:extLst>
                <a:ext uri="{FF2B5EF4-FFF2-40B4-BE49-F238E27FC236}">
                  <a16:creationId xmlns:a16="http://schemas.microsoft.com/office/drawing/2014/main" id="{28A0F637-D14E-7FB1-6A8A-E0377F5106C4}"/>
                </a:ext>
              </a:extLst>
            </p:cNvPr>
            <p:cNvSpPr/>
            <p:nvPr/>
          </p:nvSpPr>
          <p:spPr>
            <a:xfrm rot="3599720" flipV="1">
              <a:off x="2491430" y="3589915"/>
              <a:ext cx="388097" cy="1833644"/>
            </a:xfrm>
            <a:prstGeom prst="upArrow">
              <a:avLst>
                <a:gd name="adj1" fmla="val 53950"/>
                <a:gd name="adj2" fmla="val 50000"/>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1" name="グループ化 60">
              <a:extLst>
                <a:ext uri="{FF2B5EF4-FFF2-40B4-BE49-F238E27FC236}">
                  <a16:creationId xmlns:a16="http://schemas.microsoft.com/office/drawing/2014/main" id="{1F8D9E9C-5F99-B61D-289B-927ADB29E5C1}"/>
                </a:ext>
              </a:extLst>
            </p:cNvPr>
            <p:cNvGrpSpPr/>
            <p:nvPr/>
          </p:nvGrpSpPr>
          <p:grpSpPr>
            <a:xfrm flipH="1">
              <a:off x="5153281" y="1420939"/>
              <a:ext cx="2285017" cy="4475561"/>
              <a:chOff x="1921057" y="1572378"/>
              <a:chExt cx="2285017" cy="4475561"/>
            </a:xfrm>
          </p:grpSpPr>
          <p:sp>
            <p:nvSpPr>
              <p:cNvPr id="57" name="上矢印 56">
                <a:extLst>
                  <a:ext uri="{FF2B5EF4-FFF2-40B4-BE49-F238E27FC236}">
                    <a16:creationId xmlns:a16="http://schemas.microsoft.com/office/drawing/2014/main" id="{FB03A3F0-B00F-0358-F292-58D87CFCA127}"/>
                  </a:ext>
                </a:extLst>
              </p:cNvPr>
              <p:cNvSpPr/>
              <p:nvPr/>
            </p:nvSpPr>
            <p:spPr>
              <a:xfrm rot="19980406">
                <a:off x="3784925" y="1572378"/>
                <a:ext cx="421149" cy="1668611"/>
              </a:xfrm>
              <a:prstGeom prst="upArrow">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上矢印 57">
                <a:extLst>
                  <a:ext uri="{FF2B5EF4-FFF2-40B4-BE49-F238E27FC236}">
                    <a16:creationId xmlns:a16="http://schemas.microsoft.com/office/drawing/2014/main" id="{BBE8DE90-8BC8-F83F-7CD5-3754FA1B5263}"/>
                  </a:ext>
                </a:extLst>
              </p:cNvPr>
              <p:cNvSpPr/>
              <p:nvPr/>
            </p:nvSpPr>
            <p:spPr>
              <a:xfrm rot="18000280">
                <a:off x="2643830" y="2025331"/>
                <a:ext cx="388097" cy="1833644"/>
              </a:xfrm>
              <a:prstGeom prst="upArrow">
                <a:avLst>
                  <a:gd name="adj1" fmla="val 53950"/>
                  <a:gd name="adj2" fmla="val 50000"/>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上矢印 58">
                <a:extLst>
                  <a:ext uri="{FF2B5EF4-FFF2-40B4-BE49-F238E27FC236}">
                    <a16:creationId xmlns:a16="http://schemas.microsoft.com/office/drawing/2014/main" id="{8C7303D0-0823-EC03-CF2A-9B6864FEC2E3}"/>
                  </a:ext>
                </a:extLst>
              </p:cNvPr>
              <p:cNvSpPr/>
              <p:nvPr/>
            </p:nvSpPr>
            <p:spPr>
              <a:xfrm rot="1619594" flipV="1">
                <a:off x="3784923" y="4379328"/>
                <a:ext cx="421149" cy="1668611"/>
              </a:xfrm>
              <a:prstGeom prst="upArrow">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上矢印 59">
                <a:extLst>
                  <a:ext uri="{FF2B5EF4-FFF2-40B4-BE49-F238E27FC236}">
                    <a16:creationId xmlns:a16="http://schemas.microsoft.com/office/drawing/2014/main" id="{F9226442-FC62-CF11-C4B2-001D0E277C1C}"/>
                  </a:ext>
                </a:extLst>
              </p:cNvPr>
              <p:cNvSpPr/>
              <p:nvPr/>
            </p:nvSpPr>
            <p:spPr>
              <a:xfrm rot="3599720" flipV="1">
                <a:off x="2643830" y="3742315"/>
                <a:ext cx="388097" cy="1833644"/>
              </a:xfrm>
              <a:prstGeom prst="upArrow">
                <a:avLst>
                  <a:gd name="adj1" fmla="val 53950"/>
                  <a:gd name="adj2" fmla="val 50000"/>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26" name="テキスト ボックス 25">
            <a:extLst>
              <a:ext uri="{FF2B5EF4-FFF2-40B4-BE49-F238E27FC236}">
                <a16:creationId xmlns:a16="http://schemas.microsoft.com/office/drawing/2014/main" id="{B70DCD98-C78C-9BCB-8502-71A0A665C0B6}"/>
              </a:ext>
            </a:extLst>
          </p:cNvPr>
          <p:cNvSpPr txBox="1"/>
          <p:nvPr/>
        </p:nvSpPr>
        <p:spPr>
          <a:xfrm>
            <a:off x="2794163" y="4502563"/>
            <a:ext cx="3570208"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会社を新しく作り変える</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2456AC8A-58D8-F19A-72F1-4E1ADD050D7E}"/>
              </a:ext>
            </a:extLst>
          </p:cNvPr>
          <p:cNvSpPr txBox="1"/>
          <p:nvPr/>
        </p:nvSpPr>
        <p:spPr>
          <a:xfrm>
            <a:off x="2786896" y="1699288"/>
            <a:ext cx="3570209"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デジタル・</a:t>
            </a:r>
            <a:r>
              <a:rPr lang="ja-JP" altLang="en-US" sz="2400" b="1">
                <a:solidFill>
                  <a:schemeClr val="bg1"/>
                </a:solidFill>
                <a:latin typeface="Meiryo" panose="020B0604030504040204" pitchFamily="34" charset="-128"/>
                <a:ea typeface="Meiryo" panose="020B0604030504040204" pitchFamily="34" charset="-128"/>
              </a:rPr>
              <a:t>テクノロジー</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E3C1D083-3F9A-E01D-F2DA-5566E210EEEE}"/>
              </a:ext>
            </a:extLst>
          </p:cNvPr>
          <p:cNvSpPr txBox="1"/>
          <p:nvPr/>
        </p:nvSpPr>
        <p:spPr>
          <a:xfrm>
            <a:off x="3204530" y="2229339"/>
            <a:ext cx="2749471" cy="707886"/>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デジタル前提の</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社会に適応するために</a:t>
            </a:r>
            <a:endParaRPr kumimoji="1" lang="en-US" altLang="ja-JP" sz="2000" dirty="0">
              <a:solidFill>
                <a:schemeClr val="bg1"/>
              </a:solidFill>
              <a:latin typeface="Meiryo" panose="020B0604030504040204" pitchFamily="34" charset="-128"/>
              <a:ea typeface="Meiryo" panose="020B0604030504040204" pitchFamily="34" charset="-128"/>
            </a:endParaRPr>
          </a:p>
        </p:txBody>
      </p:sp>
      <p:grpSp>
        <p:nvGrpSpPr>
          <p:cNvPr id="7" name="グループ化 6">
            <a:extLst>
              <a:ext uri="{FF2B5EF4-FFF2-40B4-BE49-F238E27FC236}">
                <a16:creationId xmlns:a16="http://schemas.microsoft.com/office/drawing/2014/main" id="{2155CB52-E18B-2B0F-1D61-6DA147183DC7}"/>
              </a:ext>
            </a:extLst>
          </p:cNvPr>
          <p:cNvGrpSpPr/>
          <p:nvPr/>
        </p:nvGrpSpPr>
        <p:grpSpPr>
          <a:xfrm>
            <a:off x="192474" y="3040285"/>
            <a:ext cx="2371081" cy="942288"/>
            <a:chOff x="192474" y="3061150"/>
            <a:chExt cx="2371081" cy="942288"/>
          </a:xfrm>
        </p:grpSpPr>
        <p:sp>
          <p:nvSpPr>
            <p:cNvPr id="4" name="四角形吹き出し 3">
              <a:extLst>
                <a:ext uri="{FF2B5EF4-FFF2-40B4-BE49-F238E27FC236}">
                  <a16:creationId xmlns:a16="http://schemas.microsoft.com/office/drawing/2014/main" id="{05A59AB1-BEAF-D42A-3F33-5CBC95E7B953}"/>
                </a:ext>
              </a:extLst>
            </p:cNvPr>
            <p:cNvSpPr/>
            <p:nvPr/>
          </p:nvSpPr>
          <p:spPr>
            <a:xfrm>
              <a:off x="192474" y="3061150"/>
              <a:ext cx="2371081" cy="942288"/>
            </a:xfrm>
            <a:prstGeom prst="wedgeRectCallout">
              <a:avLst>
                <a:gd name="adj1" fmla="val 72596"/>
                <a:gd name="adj2" fmla="val 16588"/>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BD9C8553-E9BC-4172-19E1-8E7A893D91B4}"/>
                </a:ext>
              </a:extLst>
            </p:cNvPr>
            <p:cNvSpPr txBox="1"/>
            <p:nvPr/>
          </p:nvSpPr>
          <p:spPr>
            <a:xfrm>
              <a:off x="271772" y="3256596"/>
              <a:ext cx="2262158" cy="646331"/>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デジタル以外に</a:t>
              </a:r>
              <a:endParaRPr kumimoji="1" lang="en-US" altLang="ja-JP" b="1" dirty="0">
                <a:solidFill>
                  <a:schemeClr val="bg1"/>
                </a:solidFill>
                <a:latin typeface="Meiryo" panose="020B0604030504040204" pitchFamily="34" charset="-128"/>
                <a:ea typeface="Meiryo" panose="020B0604030504040204" pitchFamily="34" charset="-128"/>
              </a:endParaRPr>
            </a:p>
            <a:p>
              <a:r>
                <a:rPr kumimoji="1" lang="ja-JP" altLang="en-US" b="1">
                  <a:solidFill>
                    <a:schemeClr val="bg1"/>
                  </a:solidFill>
                  <a:latin typeface="Meiryo" panose="020B0604030504040204" pitchFamily="34" charset="-128"/>
                  <a:ea typeface="Meiryo" panose="020B0604030504040204" pitchFamily="34" charset="-128"/>
                </a:rPr>
                <a:t>やることが沢山ある</a:t>
              </a:r>
            </a:p>
          </p:txBody>
        </p:sp>
      </p:grpSp>
      <p:grpSp>
        <p:nvGrpSpPr>
          <p:cNvPr id="9" name="グループ化 8">
            <a:extLst>
              <a:ext uri="{FF2B5EF4-FFF2-40B4-BE49-F238E27FC236}">
                <a16:creationId xmlns:a16="http://schemas.microsoft.com/office/drawing/2014/main" id="{794A17C6-EFB5-D194-8794-E73E27882BB5}"/>
              </a:ext>
            </a:extLst>
          </p:cNvPr>
          <p:cNvGrpSpPr/>
          <p:nvPr/>
        </p:nvGrpSpPr>
        <p:grpSpPr>
          <a:xfrm>
            <a:off x="6495935" y="3042787"/>
            <a:ext cx="2422850" cy="942288"/>
            <a:chOff x="192474" y="3061150"/>
            <a:chExt cx="2422850" cy="942288"/>
          </a:xfrm>
        </p:grpSpPr>
        <p:sp>
          <p:nvSpPr>
            <p:cNvPr id="10" name="四角形吹き出し 9">
              <a:extLst>
                <a:ext uri="{FF2B5EF4-FFF2-40B4-BE49-F238E27FC236}">
                  <a16:creationId xmlns:a16="http://schemas.microsoft.com/office/drawing/2014/main" id="{C10C605E-4D95-3456-C57C-4432E0E8D521}"/>
                </a:ext>
              </a:extLst>
            </p:cNvPr>
            <p:cNvSpPr/>
            <p:nvPr/>
          </p:nvSpPr>
          <p:spPr>
            <a:xfrm>
              <a:off x="192474" y="3061150"/>
              <a:ext cx="2371081" cy="942288"/>
            </a:xfrm>
            <a:prstGeom prst="wedgeRectCallout">
              <a:avLst>
                <a:gd name="adj1" fmla="val -69251"/>
                <a:gd name="adj2" fmla="val 19934"/>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58727152-2B14-F24F-F3FE-FC7430099585}"/>
                </a:ext>
              </a:extLst>
            </p:cNvPr>
            <p:cNvSpPr txBox="1"/>
            <p:nvPr/>
          </p:nvSpPr>
          <p:spPr>
            <a:xfrm>
              <a:off x="276222" y="3163617"/>
              <a:ext cx="2339102" cy="738664"/>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痛みを伴う変革</a:t>
              </a:r>
              <a:endParaRPr kumimoji="1" lang="en-US" altLang="ja-JP" b="1" dirty="0">
                <a:solidFill>
                  <a:schemeClr val="bg1"/>
                </a:solidFill>
                <a:latin typeface="Meiryo" panose="020B0604030504040204" pitchFamily="34" charset="-128"/>
                <a:ea typeface="Meiryo" panose="020B0604030504040204" pitchFamily="34" charset="-128"/>
              </a:endParaRPr>
            </a:p>
            <a:p>
              <a:r>
                <a:rPr lang="ja-JP" altLang="en-US" sz="1200" b="1">
                  <a:solidFill>
                    <a:schemeClr val="bg1"/>
                  </a:solidFill>
                  <a:latin typeface="Meiryo" panose="020B0604030504040204" pitchFamily="34" charset="-128"/>
                  <a:ea typeface="Meiryo" panose="020B0604030504040204" pitchFamily="34" charset="-128"/>
                </a:rPr>
                <a:t>人員削減・人材入れ替え</a:t>
              </a:r>
              <a:endParaRPr lang="en-US" altLang="ja-JP" sz="1200" b="1" dirty="0">
                <a:solidFill>
                  <a:schemeClr val="bg1"/>
                </a:solidFill>
                <a:latin typeface="Meiryo" panose="020B0604030504040204" pitchFamily="34" charset="-128"/>
                <a:ea typeface="Meiryo" panose="020B0604030504040204" pitchFamily="34" charset="-128"/>
              </a:endParaRPr>
            </a:p>
            <a:p>
              <a:r>
                <a:rPr lang="ja-JP" altLang="en-US" sz="1200" b="1">
                  <a:solidFill>
                    <a:schemeClr val="bg1"/>
                  </a:solidFill>
                  <a:latin typeface="Meiryo" panose="020B0604030504040204" pitchFamily="34" charset="-128"/>
                  <a:ea typeface="Meiryo" panose="020B0604030504040204" pitchFamily="34" charset="-128"/>
                </a:rPr>
                <a:t>配置転換・先行投資・組織再編</a:t>
              </a:r>
              <a:endParaRPr kumimoji="1" lang="ja-JP" altLang="en-US" sz="1200" b="1">
                <a:solidFill>
                  <a:schemeClr val="bg1"/>
                </a:solidFill>
                <a:latin typeface="Meiryo" panose="020B0604030504040204" pitchFamily="34" charset="-128"/>
                <a:ea typeface="Meiryo" panose="020B0604030504040204" pitchFamily="34" charset="-128"/>
              </a:endParaRPr>
            </a:p>
          </p:txBody>
        </p:sp>
      </p:grpSp>
      <p:sp>
        <p:nvSpPr>
          <p:cNvPr id="12" name="テキスト ボックス 11">
            <a:extLst>
              <a:ext uri="{FF2B5EF4-FFF2-40B4-BE49-F238E27FC236}">
                <a16:creationId xmlns:a16="http://schemas.microsoft.com/office/drawing/2014/main" id="{5725DCC5-EA6E-6663-F0DD-43F669388ACD}"/>
              </a:ext>
            </a:extLst>
          </p:cNvPr>
          <p:cNvSpPr txBox="1"/>
          <p:nvPr/>
        </p:nvSpPr>
        <p:spPr>
          <a:xfrm>
            <a:off x="3803253" y="5284929"/>
            <a:ext cx="1518364" cy="58477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3200" b="1" dirty="0">
                <a:solidFill>
                  <a:schemeClr val="bg1"/>
                </a:solidFill>
                <a:latin typeface="Meiryo" panose="020B0604030504040204" pitchFamily="34" charset="-128"/>
                <a:ea typeface="Meiryo" panose="020B0604030504040204" pitchFamily="34" charset="-128"/>
              </a:rPr>
              <a:t>AI</a:t>
            </a:r>
            <a:r>
              <a:rPr kumimoji="1" lang="ja-JP" altLang="en-US" sz="3200" b="1">
                <a:solidFill>
                  <a:schemeClr val="bg1"/>
                </a:solidFill>
                <a:latin typeface="Meiryo" panose="020B0604030504040204" pitchFamily="34" charset="-128"/>
                <a:ea typeface="Meiryo" panose="020B0604030504040204" pitchFamily="34" charset="-128"/>
              </a:rPr>
              <a:t>前提</a:t>
            </a:r>
          </a:p>
        </p:txBody>
      </p:sp>
    </p:spTree>
    <p:extLst>
      <p:ext uri="{BB962C8B-B14F-4D97-AF65-F5344CB8AC3E}">
        <p14:creationId xmlns:p14="http://schemas.microsoft.com/office/powerpoint/2010/main" val="235051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fltVal val="0"/>
                                          </p:val>
                                        </p:tav>
                                        <p:tav tm="100000">
                                          <p:val>
                                            <p:strVal val="#ppt_w"/>
                                          </p:val>
                                        </p:tav>
                                      </p:tavLst>
                                    </p:anim>
                                    <p:anim calcmode="lin" valueType="num">
                                      <p:cBhvr>
                                        <p:cTn id="34" dur="500" fill="hold"/>
                                        <p:tgtEl>
                                          <p:spTgt spid="38"/>
                                        </p:tgtEl>
                                        <p:attrNameLst>
                                          <p:attrName>ppt_h</p:attrName>
                                        </p:attrNameLst>
                                      </p:cBhvr>
                                      <p:tavLst>
                                        <p:tav tm="0">
                                          <p:val>
                                            <p:fltVal val="0"/>
                                          </p:val>
                                        </p:tav>
                                        <p:tav tm="100000">
                                          <p:val>
                                            <p:strVal val="#ppt_h"/>
                                          </p:val>
                                        </p:tav>
                                      </p:tavLst>
                                    </p:anim>
                                    <p:animEffect transition="in" filter="fade">
                                      <p:cBhvr>
                                        <p:cTn id="35" dur="500"/>
                                        <p:tgtEl>
                                          <p:spTgt spid="3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p:cTn id="38" dur="500" fill="hold"/>
                                        <p:tgtEl>
                                          <p:spTgt spid="36"/>
                                        </p:tgtEl>
                                        <p:attrNameLst>
                                          <p:attrName>ppt_w</p:attrName>
                                        </p:attrNameLst>
                                      </p:cBhvr>
                                      <p:tavLst>
                                        <p:tav tm="0">
                                          <p:val>
                                            <p:fltVal val="0"/>
                                          </p:val>
                                        </p:tav>
                                        <p:tav tm="100000">
                                          <p:val>
                                            <p:strVal val="#ppt_w"/>
                                          </p:val>
                                        </p:tav>
                                      </p:tavLst>
                                    </p:anim>
                                    <p:anim calcmode="lin" valueType="num">
                                      <p:cBhvr>
                                        <p:cTn id="39" dur="500" fill="hold"/>
                                        <p:tgtEl>
                                          <p:spTgt spid="36"/>
                                        </p:tgtEl>
                                        <p:attrNameLst>
                                          <p:attrName>ppt_h</p:attrName>
                                        </p:attrNameLst>
                                      </p:cBhvr>
                                      <p:tavLst>
                                        <p:tav tm="0">
                                          <p:val>
                                            <p:fltVal val="0"/>
                                          </p:val>
                                        </p:tav>
                                        <p:tav tm="100000">
                                          <p:val>
                                            <p:strVal val="#ppt_h"/>
                                          </p:val>
                                        </p:tav>
                                      </p:tavLst>
                                    </p:anim>
                                    <p:animEffect transition="in" filter="fade">
                                      <p:cBhvr>
                                        <p:cTn id="40" dur="500"/>
                                        <p:tgtEl>
                                          <p:spTgt spid="3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Effect transition="in" filter="fade">
                                      <p:cBhvr>
                                        <p:cTn id="45" dur="500"/>
                                        <p:tgtEl>
                                          <p:spTgt spid="3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right)">
                                      <p:cBhvr>
                                        <p:cTn id="55" dur="500"/>
                                        <p:tgtEl>
                                          <p:spTgt spid="7"/>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63"/>
                                        </p:tgtEl>
                                        <p:attrNameLst>
                                          <p:attrName>style.visibility</p:attrName>
                                        </p:attrNameLst>
                                      </p:cBhvr>
                                      <p:to>
                                        <p:strVal val="visible"/>
                                      </p:to>
                                    </p:set>
                                    <p:anim calcmode="lin" valueType="num">
                                      <p:cBhvr>
                                        <p:cTn id="64" dur="500" fill="hold"/>
                                        <p:tgtEl>
                                          <p:spTgt spid="63"/>
                                        </p:tgtEl>
                                        <p:attrNameLst>
                                          <p:attrName>ppt_w</p:attrName>
                                        </p:attrNameLst>
                                      </p:cBhvr>
                                      <p:tavLst>
                                        <p:tav tm="0">
                                          <p:val>
                                            <p:fltVal val="0"/>
                                          </p:val>
                                        </p:tav>
                                        <p:tav tm="100000">
                                          <p:val>
                                            <p:strVal val="#ppt_w"/>
                                          </p:val>
                                        </p:tav>
                                      </p:tavLst>
                                    </p:anim>
                                    <p:anim calcmode="lin" valueType="num">
                                      <p:cBhvr>
                                        <p:cTn id="65" dur="500" fill="hold"/>
                                        <p:tgtEl>
                                          <p:spTgt spid="63"/>
                                        </p:tgtEl>
                                        <p:attrNameLst>
                                          <p:attrName>ppt_h</p:attrName>
                                        </p:attrNameLst>
                                      </p:cBhvr>
                                      <p:tavLst>
                                        <p:tav tm="0">
                                          <p:val>
                                            <p:fltVal val="0"/>
                                          </p:val>
                                        </p:tav>
                                        <p:tav tm="100000">
                                          <p:val>
                                            <p:strVal val="#ppt_h"/>
                                          </p:val>
                                        </p:tav>
                                      </p:tavLst>
                                    </p:anim>
                                    <p:animEffect transition="in" filter="fade">
                                      <p:cBhvr>
                                        <p:cTn id="66" dur="500"/>
                                        <p:tgtEl>
                                          <p:spTgt spid="6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 calcmode="lin" valueType="num">
                                      <p:cBhvr>
                                        <p:cTn id="69" dur="500" fill="hold"/>
                                        <p:tgtEl>
                                          <p:spTgt spid="64"/>
                                        </p:tgtEl>
                                        <p:attrNameLst>
                                          <p:attrName>ppt_w</p:attrName>
                                        </p:attrNameLst>
                                      </p:cBhvr>
                                      <p:tavLst>
                                        <p:tav tm="0">
                                          <p:val>
                                            <p:fltVal val="0"/>
                                          </p:val>
                                        </p:tav>
                                        <p:tav tm="100000">
                                          <p:val>
                                            <p:strVal val="#ppt_w"/>
                                          </p:val>
                                        </p:tav>
                                      </p:tavLst>
                                    </p:anim>
                                    <p:anim calcmode="lin" valueType="num">
                                      <p:cBhvr>
                                        <p:cTn id="70" dur="500" fill="hold"/>
                                        <p:tgtEl>
                                          <p:spTgt spid="64"/>
                                        </p:tgtEl>
                                        <p:attrNameLst>
                                          <p:attrName>ppt_h</p:attrName>
                                        </p:attrNameLst>
                                      </p:cBhvr>
                                      <p:tavLst>
                                        <p:tav tm="0">
                                          <p:val>
                                            <p:fltVal val="0"/>
                                          </p:val>
                                        </p:tav>
                                        <p:tav tm="100000">
                                          <p:val>
                                            <p:strVal val="#ppt_h"/>
                                          </p:val>
                                        </p:tav>
                                      </p:tavLst>
                                    </p:anim>
                                    <p:animEffect transition="in" filter="fade">
                                      <p:cBhvr>
                                        <p:cTn id="71" dur="500"/>
                                        <p:tgtEl>
                                          <p:spTgt spid="64"/>
                                        </p:tgtEl>
                                      </p:cBhvr>
                                    </p:animEffect>
                                  </p:childTnLst>
                                </p:cTn>
                              </p:par>
                            </p:childTnLst>
                          </p:cTn>
                        </p:par>
                        <p:par>
                          <p:cTn id="72" fill="hold">
                            <p:stCondLst>
                              <p:cond delay="500"/>
                            </p:stCondLst>
                            <p:childTnLst>
                              <p:par>
                                <p:cTn id="73" presetID="15" presetClass="entr" presetSubtype="0"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1000" fill="hold"/>
                                        <p:tgtEl>
                                          <p:spTgt spid="12"/>
                                        </p:tgtEl>
                                        <p:attrNameLst>
                                          <p:attrName>ppt_w</p:attrName>
                                        </p:attrNameLst>
                                      </p:cBhvr>
                                      <p:tavLst>
                                        <p:tav tm="0">
                                          <p:val>
                                            <p:fltVal val="0"/>
                                          </p:val>
                                        </p:tav>
                                        <p:tav tm="100000">
                                          <p:val>
                                            <p:strVal val="#ppt_w"/>
                                          </p:val>
                                        </p:tav>
                                      </p:tavLst>
                                    </p:anim>
                                    <p:anim calcmode="lin" valueType="num">
                                      <p:cBhvr>
                                        <p:cTn id="76" dur="1000" fill="hold"/>
                                        <p:tgtEl>
                                          <p:spTgt spid="12"/>
                                        </p:tgtEl>
                                        <p:attrNameLst>
                                          <p:attrName>ppt_h</p:attrName>
                                        </p:attrNameLst>
                                      </p:cBhvr>
                                      <p:tavLst>
                                        <p:tav tm="0">
                                          <p:val>
                                            <p:fltVal val="0"/>
                                          </p:val>
                                        </p:tav>
                                        <p:tav tm="100000">
                                          <p:val>
                                            <p:strVal val="#ppt_h"/>
                                          </p:val>
                                        </p:tav>
                                      </p:tavLst>
                                    </p:anim>
                                    <p:anim calcmode="lin" valueType="num">
                                      <p:cBhvr>
                                        <p:cTn id="77"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7" grpId="0"/>
      <p:bldP spid="28" grpId="0"/>
      <p:bldP spid="32" grpId="0"/>
      <p:bldP spid="34" grpId="0"/>
      <p:bldP spid="36" grpId="0"/>
      <p:bldP spid="37" grpId="0"/>
      <p:bldP spid="38" grpId="0"/>
      <p:bldP spid="39" grpId="0"/>
      <p:bldP spid="64"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BE81D-8B01-3F46-9FAE-8C4E409E576F}"/>
            </a:ext>
          </a:extLst>
        </p:cNvPr>
        <p:cNvGrpSpPr/>
        <p:nvPr/>
      </p:nvGrpSpPr>
      <p:grpSpPr>
        <a:xfrm>
          <a:off x="0" y="0"/>
          <a:ext cx="0" cy="0"/>
          <a:chOff x="0" y="0"/>
          <a:chExt cx="0" cy="0"/>
        </a:xfrm>
      </p:grpSpPr>
      <p:sp>
        <p:nvSpPr>
          <p:cNvPr id="93" name="正方形/長方形 92">
            <a:extLst>
              <a:ext uri="{FF2B5EF4-FFF2-40B4-BE49-F238E27FC236}">
                <a16:creationId xmlns:a16="http://schemas.microsoft.com/office/drawing/2014/main" id="{BEE537A5-1038-5A1D-6E00-777E50ADF906}"/>
              </a:ext>
            </a:extLst>
          </p:cNvPr>
          <p:cNvSpPr/>
          <p:nvPr/>
        </p:nvSpPr>
        <p:spPr>
          <a:xfrm>
            <a:off x="610542" y="1681774"/>
            <a:ext cx="7922916" cy="1931214"/>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テキスト ボックス 93">
            <a:extLst>
              <a:ext uri="{FF2B5EF4-FFF2-40B4-BE49-F238E27FC236}">
                <a16:creationId xmlns:a16="http://schemas.microsoft.com/office/drawing/2014/main" id="{4DC15D3F-A8F3-16A8-B932-6DB7E2493241}"/>
              </a:ext>
            </a:extLst>
          </p:cNvPr>
          <p:cNvSpPr txBox="1"/>
          <p:nvPr/>
        </p:nvSpPr>
        <p:spPr>
          <a:xfrm>
            <a:off x="3864114" y="2259483"/>
            <a:ext cx="1415772" cy="830997"/>
          </a:xfrm>
          <a:prstGeom prst="rect">
            <a:avLst/>
          </a:prstGeom>
          <a:noFill/>
        </p:spPr>
        <p:txBody>
          <a:bodyPr wrap="none" rtlCol="0">
            <a:spAutoFit/>
          </a:bodyPr>
          <a:lstStyle/>
          <a:p>
            <a:pPr algn="ctr"/>
            <a:r>
              <a:rPr kumimoji="1" lang="ja-JP" altLang="en-US" sz="2400" b="1">
                <a:solidFill>
                  <a:schemeClr val="accent6">
                    <a:lumMod val="50000"/>
                  </a:schemeClr>
                </a:solidFill>
                <a:latin typeface="Meiryo" panose="020B0604030504040204" pitchFamily="34" charset="-128"/>
                <a:ea typeface="Meiryo" panose="020B0604030504040204" pitchFamily="34" charset="-128"/>
              </a:rPr>
              <a:t>価値創出</a:t>
            </a:r>
            <a:endParaRPr kumimoji="1" lang="en-US" altLang="ja-JP" sz="2400" b="1"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2400" b="1">
                <a:solidFill>
                  <a:schemeClr val="accent6">
                    <a:lumMod val="50000"/>
                  </a:schemeClr>
                </a:solidFill>
                <a:latin typeface="Meiryo" panose="020B0604030504040204" pitchFamily="34" charset="-128"/>
                <a:ea typeface="Meiryo" panose="020B0604030504040204" pitchFamily="34" charset="-128"/>
              </a:rPr>
              <a:t>の源泉</a:t>
            </a:r>
          </a:p>
        </p:txBody>
      </p:sp>
      <p:sp>
        <p:nvSpPr>
          <p:cNvPr id="77" name="タイトル 76">
            <a:extLst>
              <a:ext uri="{FF2B5EF4-FFF2-40B4-BE49-F238E27FC236}">
                <a16:creationId xmlns:a16="http://schemas.microsoft.com/office/drawing/2014/main" id="{4BAA25A4-9D7D-5E2B-78C9-40BAFAD94083}"/>
              </a:ext>
            </a:extLst>
          </p:cNvPr>
          <p:cNvSpPr>
            <a:spLocks noGrp="1"/>
          </p:cNvSpPr>
          <p:nvPr>
            <p:ph type="title"/>
          </p:nvPr>
        </p:nvSpPr>
        <p:spPr/>
        <p:txBody>
          <a:bodyPr/>
          <a:lstStyle/>
          <a:p>
            <a:r>
              <a:rPr lang="ja-JP" altLang="en-US" dirty="0"/>
              <a:t>改善／改革の競争原理</a:t>
            </a:r>
          </a:p>
        </p:txBody>
      </p:sp>
      <p:grpSp>
        <p:nvGrpSpPr>
          <p:cNvPr id="5" name="グループ化 4">
            <a:extLst>
              <a:ext uri="{FF2B5EF4-FFF2-40B4-BE49-F238E27FC236}">
                <a16:creationId xmlns:a16="http://schemas.microsoft.com/office/drawing/2014/main" id="{8E1EADAF-6E38-1156-58E1-D0571A7E2241}"/>
              </a:ext>
            </a:extLst>
          </p:cNvPr>
          <p:cNvGrpSpPr/>
          <p:nvPr/>
        </p:nvGrpSpPr>
        <p:grpSpPr>
          <a:xfrm>
            <a:off x="609940" y="1068723"/>
            <a:ext cx="2741635" cy="5448627"/>
            <a:chOff x="5833162" y="970480"/>
            <a:chExt cx="2741635" cy="5448627"/>
          </a:xfrm>
        </p:grpSpPr>
        <p:sp>
          <p:nvSpPr>
            <p:cNvPr id="36" name="正方形/長方形 35">
              <a:extLst>
                <a:ext uri="{FF2B5EF4-FFF2-40B4-BE49-F238E27FC236}">
                  <a16:creationId xmlns:a16="http://schemas.microsoft.com/office/drawing/2014/main" id="{AE4D7FBA-F293-996A-CECE-4539888C1349}"/>
                </a:ext>
              </a:extLst>
            </p:cNvPr>
            <p:cNvSpPr/>
            <p:nvPr/>
          </p:nvSpPr>
          <p:spPr>
            <a:xfrm>
              <a:off x="5833162" y="3641496"/>
              <a:ext cx="2700296" cy="277761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7097E2DC-FA88-ECA2-52E1-52F823D9BA33}"/>
                </a:ext>
              </a:extLst>
            </p:cNvPr>
            <p:cNvSpPr/>
            <p:nvPr/>
          </p:nvSpPr>
          <p:spPr>
            <a:xfrm>
              <a:off x="6012773" y="3775524"/>
              <a:ext cx="2386481" cy="8963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AA7FD47-EDEB-64A0-5F80-041CCC859AFE}"/>
                </a:ext>
              </a:extLst>
            </p:cNvPr>
            <p:cNvSpPr/>
            <p:nvPr/>
          </p:nvSpPr>
          <p:spPr>
            <a:xfrm>
              <a:off x="6012773" y="1702030"/>
              <a:ext cx="2386481" cy="96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A2C810FA-57B9-0ECB-54BB-DE83EF1117D4}"/>
                </a:ext>
              </a:extLst>
            </p:cNvPr>
            <p:cNvSpPr txBox="1"/>
            <p:nvPr/>
          </p:nvSpPr>
          <p:spPr>
            <a:xfrm>
              <a:off x="6344239" y="1838768"/>
              <a:ext cx="1723549"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現状の</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不満や問題</a:t>
              </a:r>
            </a:p>
          </p:txBody>
        </p:sp>
        <p:sp>
          <p:nvSpPr>
            <p:cNvPr id="9" name="正方形/長方形 8">
              <a:extLst>
                <a:ext uri="{FF2B5EF4-FFF2-40B4-BE49-F238E27FC236}">
                  <a16:creationId xmlns:a16="http://schemas.microsoft.com/office/drawing/2014/main" id="{ECFD0903-198F-664B-1BC2-6D445140C998}"/>
                </a:ext>
              </a:extLst>
            </p:cNvPr>
            <p:cNvSpPr/>
            <p:nvPr/>
          </p:nvSpPr>
          <p:spPr>
            <a:xfrm>
              <a:off x="6012773" y="2813881"/>
              <a:ext cx="2386481" cy="6268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B571FBBA-B45E-66CF-F3A7-7ABA9EC4FEA8}"/>
                </a:ext>
              </a:extLst>
            </p:cNvPr>
            <p:cNvSpPr txBox="1"/>
            <p:nvPr/>
          </p:nvSpPr>
          <p:spPr>
            <a:xfrm>
              <a:off x="6012771" y="2938875"/>
              <a:ext cx="2386481" cy="523220"/>
            </a:xfrm>
            <a:prstGeom prst="rect">
              <a:avLst/>
            </a:prstGeom>
            <a:noFill/>
          </p:spPr>
          <p:txBody>
            <a:bodyPr wrap="squar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課</a:t>
              </a:r>
              <a:r>
                <a:rPr lang="ja-JP" altLang="en-US" sz="2800" b="1" dirty="0">
                  <a:solidFill>
                    <a:schemeClr val="bg1"/>
                  </a:solidFill>
                  <a:latin typeface="Meiryo" panose="020B0604030504040204" pitchFamily="34" charset="-128"/>
                  <a:ea typeface="Meiryo" panose="020B0604030504040204" pitchFamily="34" charset="-128"/>
                </a:rPr>
                <a:t>　</a:t>
              </a:r>
              <a:r>
                <a:rPr kumimoji="1" lang="ja-JP" altLang="en-US" sz="2800" b="1">
                  <a:solidFill>
                    <a:schemeClr val="bg1"/>
                  </a:solidFill>
                  <a:latin typeface="Meiryo" panose="020B0604030504040204" pitchFamily="34" charset="-128"/>
                  <a:ea typeface="Meiryo" panose="020B0604030504040204" pitchFamily="34" charset="-128"/>
                </a:rPr>
                <a:t>題</a:t>
              </a:r>
            </a:p>
          </p:txBody>
        </p:sp>
        <p:sp>
          <p:nvSpPr>
            <p:cNvPr id="12" name="テキスト ボックス 11">
              <a:extLst>
                <a:ext uri="{FF2B5EF4-FFF2-40B4-BE49-F238E27FC236}">
                  <a16:creationId xmlns:a16="http://schemas.microsoft.com/office/drawing/2014/main" id="{427C3B0C-36D1-7087-F393-856A2CEE88EF}"/>
                </a:ext>
              </a:extLst>
            </p:cNvPr>
            <p:cNvSpPr txBox="1"/>
            <p:nvPr/>
          </p:nvSpPr>
          <p:spPr>
            <a:xfrm>
              <a:off x="6091989" y="3874535"/>
              <a:ext cx="2185214" cy="76944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既知または既存の</a:t>
              </a:r>
              <a:r>
                <a:rPr lang="ja-JP" altLang="en-US" sz="1200">
                  <a:solidFill>
                    <a:schemeClr val="bg1"/>
                  </a:solidFill>
                  <a:latin typeface="Meiryo" panose="020B0604030504040204" pitchFamily="34" charset="-128"/>
                  <a:ea typeface="Meiryo" panose="020B0604030504040204" pitchFamily="34" charset="-128"/>
                </a:rPr>
                <a:t>競争原理で</a:t>
              </a:r>
              <a:endParaRPr lang="en-US" altLang="ja-JP" sz="1200" dirty="0">
                <a:solidFill>
                  <a:schemeClr val="bg1"/>
                </a:solidFill>
                <a:latin typeface="Meiryo" panose="020B0604030504040204" pitchFamily="34" charset="-128"/>
                <a:ea typeface="Meiryo" panose="020B0604030504040204" pitchFamily="34" charset="-128"/>
              </a:endParaRPr>
            </a:p>
            <a:p>
              <a:pPr algn="ctr"/>
              <a:endParaRPr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競争力を強化</a:t>
              </a:r>
            </a:p>
          </p:txBody>
        </p:sp>
        <p:sp>
          <p:nvSpPr>
            <p:cNvPr id="29" name="下矢印 28">
              <a:extLst>
                <a:ext uri="{FF2B5EF4-FFF2-40B4-BE49-F238E27FC236}">
                  <a16:creationId xmlns:a16="http://schemas.microsoft.com/office/drawing/2014/main" id="{E4B8F19C-2169-9CDE-8C7D-0BEFA4020977}"/>
                </a:ext>
              </a:extLst>
            </p:cNvPr>
            <p:cNvSpPr/>
            <p:nvPr/>
          </p:nvSpPr>
          <p:spPr>
            <a:xfrm>
              <a:off x="7059022" y="2648169"/>
              <a:ext cx="293981" cy="339676"/>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E8ACB264-3A6A-A130-A077-BF1D80B43EB7}"/>
                </a:ext>
              </a:extLst>
            </p:cNvPr>
            <p:cNvSpPr/>
            <p:nvPr/>
          </p:nvSpPr>
          <p:spPr>
            <a:xfrm>
              <a:off x="7067900" y="3476180"/>
              <a:ext cx="293981" cy="3556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四角形吹き出し 77">
              <a:extLst>
                <a:ext uri="{FF2B5EF4-FFF2-40B4-BE49-F238E27FC236}">
                  <a16:creationId xmlns:a16="http://schemas.microsoft.com/office/drawing/2014/main" id="{432D2DE5-67B1-401B-F3A3-5036BB4B2C53}"/>
                </a:ext>
              </a:extLst>
            </p:cNvPr>
            <p:cNvSpPr/>
            <p:nvPr/>
          </p:nvSpPr>
          <p:spPr>
            <a:xfrm>
              <a:off x="7362164" y="970480"/>
              <a:ext cx="1212633" cy="570505"/>
            </a:xfrm>
            <a:prstGeom prst="wedgeRectCallout">
              <a:avLst>
                <a:gd name="adj1" fmla="val -32813"/>
                <a:gd name="adj2" fmla="val 97283"/>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3F3D08D7-54A3-D952-96AB-0720E9EF3261}"/>
                </a:ext>
              </a:extLst>
            </p:cNvPr>
            <p:cNvSpPr txBox="1"/>
            <p:nvPr/>
          </p:nvSpPr>
          <p:spPr>
            <a:xfrm>
              <a:off x="7491426" y="1005294"/>
              <a:ext cx="954107" cy="553998"/>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改</a:t>
              </a:r>
              <a:r>
                <a:rPr kumimoji="1" lang="en-US" altLang="ja-JP" sz="2000" b="1" dirty="0">
                  <a:solidFill>
                    <a:schemeClr val="bg1"/>
                  </a:solidFill>
                  <a:latin typeface="Meiryo" panose="020B0604030504040204" pitchFamily="34" charset="-128"/>
                  <a:ea typeface="Meiryo" panose="020B0604030504040204" pitchFamily="34" charset="-128"/>
                </a:rPr>
                <a:t> </a:t>
              </a:r>
              <a:r>
                <a:rPr kumimoji="1" lang="ja-JP" altLang="en-US" sz="2000" b="1">
                  <a:solidFill>
                    <a:schemeClr val="bg1"/>
                  </a:solidFill>
                  <a:latin typeface="Meiryo" panose="020B0604030504040204" pitchFamily="34" charset="-128"/>
                  <a:ea typeface="Meiryo" panose="020B0604030504040204" pitchFamily="34" charset="-128"/>
                </a:rPr>
                <a:t>善</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視点での</a:t>
              </a:r>
              <a:r>
                <a:rPr lang="ja-JP" altLang="en-US" sz="1000" b="1">
                  <a:solidFill>
                    <a:schemeClr val="bg1"/>
                  </a:solidFill>
                  <a:latin typeface="Meiryo" panose="020B0604030504040204" pitchFamily="34" charset="-128"/>
                  <a:ea typeface="Meiryo" panose="020B0604030504040204" pitchFamily="34" charset="-128"/>
                </a:rPr>
                <a:t>競争</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A780725F-E93F-3472-8425-F5F498BD675B}"/>
                </a:ext>
              </a:extLst>
            </p:cNvPr>
            <p:cNvSpPr txBox="1"/>
            <p:nvPr/>
          </p:nvSpPr>
          <p:spPr>
            <a:xfrm>
              <a:off x="5879538" y="1000044"/>
              <a:ext cx="1412024" cy="646331"/>
            </a:xfrm>
            <a:prstGeom prst="rect">
              <a:avLst/>
            </a:prstGeom>
            <a:noFill/>
          </p:spPr>
          <p:txBody>
            <a:bodyPr wrap="square">
              <a:spAutoFit/>
            </a:bodyPr>
            <a:lstStyle/>
            <a:p>
              <a:pPr algn="r"/>
              <a:r>
                <a:rPr lang="ja-JP" altLang="en-US" b="1">
                  <a:solidFill>
                    <a:schemeClr val="accent3">
                      <a:lumMod val="75000"/>
                    </a:schemeClr>
                  </a:solidFill>
                  <a:latin typeface="Meiryo" panose="020B0604030504040204" pitchFamily="34" charset="-128"/>
                  <a:ea typeface="Meiryo" panose="020B0604030504040204" pitchFamily="34" charset="-128"/>
                </a:rPr>
                <a:t>現状起点の</a:t>
              </a:r>
              <a:endParaRPr lang="en-US" altLang="ja-JP" b="1"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b="1">
                  <a:solidFill>
                    <a:schemeClr val="accent3">
                      <a:lumMod val="75000"/>
                    </a:schemeClr>
                  </a:solidFill>
                  <a:latin typeface="Meiryo" panose="020B0604030504040204" pitchFamily="34" charset="-128"/>
                  <a:ea typeface="Meiryo" panose="020B0604030504040204" pitchFamily="34" charset="-128"/>
                </a:rPr>
                <a:t>アプローチ</a:t>
              </a:r>
            </a:p>
          </p:txBody>
        </p:sp>
        <p:sp>
          <p:nvSpPr>
            <p:cNvPr id="2" name="テキスト ボックス 1">
              <a:extLst>
                <a:ext uri="{FF2B5EF4-FFF2-40B4-BE49-F238E27FC236}">
                  <a16:creationId xmlns:a16="http://schemas.microsoft.com/office/drawing/2014/main" id="{C6600EDA-0AAF-343D-8EB2-8B6AD2993FD8}"/>
                </a:ext>
              </a:extLst>
            </p:cNvPr>
            <p:cNvSpPr txBox="1"/>
            <p:nvPr/>
          </p:nvSpPr>
          <p:spPr>
            <a:xfrm>
              <a:off x="5985174" y="4933413"/>
              <a:ext cx="2441694" cy="1200329"/>
            </a:xfrm>
            <a:prstGeom prst="rect">
              <a:avLst/>
            </a:prstGeom>
            <a:noFill/>
          </p:spPr>
          <p:txBody>
            <a:bodyPr wrap="none" rtlCol="0">
              <a:spAutoFit/>
            </a:bodyPr>
            <a:lstStyle/>
            <a:p>
              <a:pPr algn="ctr"/>
              <a:r>
                <a:rPr kumimoji="1" lang="en-US" altLang="ja-JP" sz="2200" b="1" dirty="0">
                  <a:solidFill>
                    <a:schemeClr val="accent3">
                      <a:lumMod val="75000"/>
                    </a:schemeClr>
                  </a:solidFill>
                  <a:latin typeface="Meiryo" panose="020B0604030504040204" pitchFamily="34" charset="-128"/>
                  <a:ea typeface="Meiryo" panose="020B0604030504040204" pitchFamily="34" charset="-128"/>
                </a:rPr>
                <a:t>Improvement</a:t>
              </a: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既存を根本的に変えずに</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b="1" u="sng">
                  <a:solidFill>
                    <a:schemeClr val="accent3">
                      <a:lumMod val="75000"/>
                    </a:schemeClr>
                  </a:solidFill>
                  <a:latin typeface="Meiryo" panose="020B0604030504040204" pitchFamily="34" charset="-128"/>
                  <a:ea typeface="Meiryo" panose="020B0604030504040204" pitchFamily="34" charset="-128"/>
                </a:rPr>
                <a:t>よりよい状態に移行する</a:t>
              </a:r>
              <a:endParaRPr lang="en-US" altLang="ja-JP" sz="1600" b="1" u="sng"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b="1" u="sng">
                  <a:solidFill>
                    <a:schemeClr val="accent3">
                      <a:lumMod val="75000"/>
                    </a:schemeClr>
                  </a:solidFill>
                  <a:latin typeface="Meiryo" panose="020B0604030504040204" pitchFamily="34" charset="-128"/>
                  <a:ea typeface="Meiryo" panose="020B0604030504040204" pitchFamily="34" charset="-128"/>
                </a:rPr>
                <a:t>品質や状態を向上させる</a:t>
              </a:r>
              <a:endParaRPr kumimoji="1" lang="ja-JP" altLang="en-US" sz="1600" b="1" u="sng">
                <a:solidFill>
                  <a:schemeClr val="accent3">
                    <a:lumMod val="75000"/>
                  </a:schemeClr>
                </a:solidFill>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720A8361-2E91-38F1-4A99-B407527E1D6F}"/>
              </a:ext>
            </a:extLst>
          </p:cNvPr>
          <p:cNvGrpSpPr/>
          <p:nvPr/>
        </p:nvGrpSpPr>
        <p:grpSpPr>
          <a:xfrm>
            <a:off x="3507483" y="4338749"/>
            <a:ext cx="2106460" cy="1725803"/>
            <a:chOff x="3507483" y="4338749"/>
            <a:chExt cx="2106460" cy="1725803"/>
          </a:xfrm>
        </p:grpSpPr>
        <p:sp>
          <p:nvSpPr>
            <p:cNvPr id="13" name="右カーブ矢印 12">
              <a:extLst>
                <a:ext uri="{FF2B5EF4-FFF2-40B4-BE49-F238E27FC236}">
                  <a16:creationId xmlns:a16="http://schemas.microsoft.com/office/drawing/2014/main" id="{802A8D68-A24B-22C6-7199-1BF0EDFBE4E7}"/>
                </a:ext>
              </a:extLst>
            </p:cNvPr>
            <p:cNvSpPr/>
            <p:nvPr/>
          </p:nvSpPr>
          <p:spPr>
            <a:xfrm flipV="1">
              <a:off x="3507483" y="4338749"/>
              <a:ext cx="1053230" cy="1586372"/>
            </a:xfrm>
            <a:prstGeom prst="curvedRight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右カーブ矢印 13">
              <a:extLst>
                <a:ext uri="{FF2B5EF4-FFF2-40B4-BE49-F238E27FC236}">
                  <a16:creationId xmlns:a16="http://schemas.microsoft.com/office/drawing/2014/main" id="{E5B78D43-F54A-5635-3AEA-2CAC1400BCE5}"/>
                </a:ext>
              </a:extLst>
            </p:cNvPr>
            <p:cNvSpPr/>
            <p:nvPr/>
          </p:nvSpPr>
          <p:spPr>
            <a:xfrm rot="10800000" flipV="1">
              <a:off x="4560713" y="4478180"/>
              <a:ext cx="1053230" cy="1586372"/>
            </a:xfrm>
            <a:prstGeom prst="curvedRight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537F220B-BFAB-E388-27E2-C274626CAF77}"/>
                </a:ext>
              </a:extLst>
            </p:cNvPr>
            <p:cNvSpPr txBox="1"/>
            <p:nvPr/>
          </p:nvSpPr>
          <p:spPr>
            <a:xfrm>
              <a:off x="3818064" y="4916706"/>
              <a:ext cx="877163" cy="369332"/>
            </a:xfrm>
            <a:prstGeom prst="rect">
              <a:avLst/>
            </a:prstGeom>
            <a:noFill/>
          </p:spPr>
          <p:txBody>
            <a:bodyPr wrap="none" rtlCol="0">
              <a:spAutoFit/>
            </a:bodyPr>
            <a:lstStyle/>
            <a:p>
              <a:pPr algn="r"/>
              <a:r>
                <a:rPr kumimoji="1" lang="ja-JP" altLang="en-US" b="1">
                  <a:solidFill>
                    <a:schemeClr val="accent3">
                      <a:lumMod val="75000"/>
                    </a:schemeClr>
                  </a:solidFill>
                  <a:latin typeface="Meiryo" panose="020B0604030504040204" pitchFamily="34" charset="-128"/>
                  <a:ea typeface="Meiryo" panose="020B0604030504040204" pitchFamily="34" charset="-128"/>
                </a:rPr>
                <a:t>短期的</a:t>
              </a:r>
              <a:endParaRPr lang="en-US" altLang="ja-JP" b="1" dirty="0">
                <a:solidFill>
                  <a:schemeClr val="accent3">
                    <a:lumMod val="75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59A214D8-2AA1-B394-C9E2-B7159A2B5D60}"/>
                </a:ext>
              </a:extLst>
            </p:cNvPr>
            <p:cNvSpPr txBox="1"/>
            <p:nvPr/>
          </p:nvSpPr>
          <p:spPr>
            <a:xfrm>
              <a:off x="4460602" y="5236247"/>
              <a:ext cx="877163" cy="369332"/>
            </a:xfrm>
            <a:prstGeom prst="rect">
              <a:avLst/>
            </a:prstGeom>
            <a:noFill/>
          </p:spPr>
          <p:txBody>
            <a:bodyPr wrap="none" rtlCol="0">
              <a:spAutoFit/>
            </a:bodyPr>
            <a:lstStyle/>
            <a:p>
              <a:r>
                <a:rPr kumimoji="1" lang="ja-JP" altLang="en-US" b="1">
                  <a:solidFill>
                    <a:srgbClr val="0070C0"/>
                  </a:solidFill>
                  <a:latin typeface="Meiryo" panose="020B0604030504040204" pitchFamily="34" charset="-128"/>
                  <a:ea typeface="Meiryo" panose="020B0604030504040204" pitchFamily="34" charset="-128"/>
                </a:rPr>
                <a:t>長期的</a:t>
              </a:r>
              <a:endParaRPr kumimoji="1" lang="en-US" altLang="ja-JP" b="1" dirty="0">
                <a:solidFill>
                  <a:srgbClr val="0070C0"/>
                </a:solidFill>
                <a:latin typeface="Meiryo" panose="020B0604030504040204" pitchFamily="34" charset="-128"/>
                <a:ea typeface="Meiryo" panose="020B0604030504040204" pitchFamily="34" charset="-128"/>
              </a:endParaRPr>
            </a:p>
          </p:txBody>
        </p:sp>
      </p:grpSp>
      <p:grpSp>
        <p:nvGrpSpPr>
          <p:cNvPr id="35" name="グループ化 34">
            <a:extLst>
              <a:ext uri="{FF2B5EF4-FFF2-40B4-BE49-F238E27FC236}">
                <a16:creationId xmlns:a16="http://schemas.microsoft.com/office/drawing/2014/main" id="{64E1EC08-AC71-1DBB-C61D-C57BC19F812A}"/>
              </a:ext>
            </a:extLst>
          </p:cNvPr>
          <p:cNvGrpSpPr/>
          <p:nvPr/>
        </p:nvGrpSpPr>
        <p:grpSpPr>
          <a:xfrm>
            <a:off x="5783480" y="1014077"/>
            <a:ext cx="2879240" cy="5512343"/>
            <a:chOff x="569203" y="975682"/>
            <a:chExt cx="2879240" cy="5512343"/>
          </a:xfrm>
        </p:grpSpPr>
        <p:sp>
          <p:nvSpPr>
            <p:cNvPr id="37" name="正方形/長方形 36">
              <a:extLst>
                <a:ext uri="{FF2B5EF4-FFF2-40B4-BE49-F238E27FC236}">
                  <a16:creationId xmlns:a16="http://schemas.microsoft.com/office/drawing/2014/main" id="{AD933938-9325-0C54-9807-83CEC38959AF}"/>
                </a:ext>
              </a:extLst>
            </p:cNvPr>
            <p:cNvSpPr/>
            <p:nvPr/>
          </p:nvSpPr>
          <p:spPr>
            <a:xfrm>
              <a:off x="610542" y="3700537"/>
              <a:ext cx="2717330" cy="278748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a:extLst>
                <a:ext uri="{FF2B5EF4-FFF2-40B4-BE49-F238E27FC236}">
                  <a16:creationId xmlns:a16="http://schemas.microsoft.com/office/drawing/2014/main" id="{28AD3EAC-FCE9-C15C-489E-DF2A1912A2E1}"/>
                </a:ext>
              </a:extLst>
            </p:cNvPr>
            <p:cNvSpPr/>
            <p:nvPr/>
          </p:nvSpPr>
          <p:spPr>
            <a:xfrm>
              <a:off x="766164" y="3765646"/>
              <a:ext cx="2386481" cy="89634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6B639171-4BCF-0C5E-3214-DF2E2D128B67}"/>
                </a:ext>
              </a:extLst>
            </p:cNvPr>
            <p:cNvSpPr/>
            <p:nvPr/>
          </p:nvSpPr>
          <p:spPr>
            <a:xfrm>
              <a:off x="749712" y="2901118"/>
              <a:ext cx="2386481" cy="6268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B6F3AFA0-7924-08B7-F17A-8CA3ABF79E33}"/>
                </a:ext>
              </a:extLst>
            </p:cNvPr>
            <p:cNvSpPr/>
            <p:nvPr/>
          </p:nvSpPr>
          <p:spPr>
            <a:xfrm>
              <a:off x="749712" y="1761878"/>
              <a:ext cx="2386481" cy="9616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8C9E01DC-0DA5-70A7-4610-7C67D2D2848E}"/>
                </a:ext>
              </a:extLst>
            </p:cNvPr>
            <p:cNvSpPr txBox="1"/>
            <p:nvPr/>
          </p:nvSpPr>
          <p:spPr>
            <a:xfrm>
              <a:off x="773401" y="1857171"/>
              <a:ext cx="2339102"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自分たちが描く</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あるべき姿</a:t>
              </a:r>
            </a:p>
          </p:txBody>
        </p:sp>
        <p:sp>
          <p:nvSpPr>
            <p:cNvPr id="48" name="テキスト ボックス 47">
              <a:extLst>
                <a:ext uri="{FF2B5EF4-FFF2-40B4-BE49-F238E27FC236}">
                  <a16:creationId xmlns:a16="http://schemas.microsoft.com/office/drawing/2014/main" id="{00C07F80-DA48-33D7-F7A3-373790A5EE9B}"/>
                </a:ext>
              </a:extLst>
            </p:cNvPr>
            <p:cNvSpPr txBox="1"/>
            <p:nvPr/>
          </p:nvSpPr>
          <p:spPr>
            <a:xfrm>
              <a:off x="749712" y="3004758"/>
              <a:ext cx="2386481" cy="523220"/>
            </a:xfrm>
            <a:prstGeom prst="rect">
              <a:avLst/>
            </a:prstGeom>
            <a:noFill/>
          </p:spPr>
          <p:txBody>
            <a:bodyPr wrap="squar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課</a:t>
              </a:r>
              <a:r>
                <a:rPr lang="ja-JP" altLang="en-US" sz="2800" b="1" dirty="0">
                  <a:solidFill>
                    <a:schemeClr val="bg1"/>
                  </a:solidFill>
                  <a:latin typeface="Meiryo" panose="020B0604030504040204" pitchFamily="34" charset="-128"/>
                  <a:ea typeface="Meiryo" panose="020B0604030504040204" pitchFamily="34" charset="-128"/>
                </a:rPr>
                <a:t>　</a:t>
              </a:r>
              <a:r>
                <a:rPr kumimoji="1" lang="ja-JP" altLang="en-US" sz="2800" b="1">
                  <a:solidFill>
                    <a:schemeClr val="bg1"/>
                  </a:solidFill>
                  <a:latin typeface="Meiryo" panose="020B0604030504040204" pitchFamily="34" charset="-128"/>
                  <a:ea typeface="Meiryo" panose="020B0604030504040204" pitchFamily="34" charset="-128"/>
                </a:rPr>
                <a:t>題</a:t>
              </a:r>
            </a:p>
          </p:txBody>
        </p:sp>
        <p:sp>
          <p:nvSpPr>
            <p:cNvPr id="49" name="テキスト ボックス 48">
              <a:extLst>
                <a:ext uri="{FF2B5EF4-FFF2-40B4-BE49-F238E27FC236}">
                  <a16:creationId xmlns:a16="http://schemas.microsoft.com/office/drawing/2014/main" id="{37C08DCF-C04B-9B9C-ACEE-8C23449612B0}"/>
                </a:ext>
              </a:extLst>
            </p:cNvPr>
            <p:cNvSpPr txBox="1"/>
            <p:nvPr/>
          </p:nvSpPr>
          <p:spPr>
            <a:xfrm>
              <a:off x="866797" y="3879211"/>
              <a:ext cx="2185214" cy="76944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自らが築き上げた</a:t>
              </a:r>
              <a:r>
                <a:rPr lang="ja-JP" altLang="en-US" sz="1200">
                  <a:solidFill>
                    <a:schemeClr val="bg1"/>
                  </a:solidFill>
                  <a:latin typeface="Meiryo" panose="020B0604030504040204" pitchFamily="34" charset="-128"/>
                  <a:ea typeface="Meiryo" panose="020B0604030504040204" pitchFamily="34" charset="-128"/>
                </a:rPr>
                <a:t>競争原理で</a:t>
              </a:r>
              <a:endParaRPr lang="en-US" altLang="ja-JP" sz="1200" dirty="0">
                <a:solidFill>
                  <a:schemeClr val="bg1"/>
                </a:solidFill>
                <a:latin typeface="Meiryo" panose="020B0604030504040204" pitchFamily="34" charset="-128"/>
                <a:ea typeface="Meiryo" panose="020B0604030504040204" pitchFamily="34" charset="-128"/>
              </a:endParaRPr>
            </a:p>
            <a:p>
              <a:pPr algn="ctr"/>
              <a:endParaRPr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競争力を強化</a:t>
              </a:r>
            </a:p>
          </p:txBody>
        </p:sp>
        <p:sp>
          <p:nvSpPr>
            <p:cNvPr id="50" name="下矢印 49">
              <a:extLst>
                <a:ext uri="{FF2B5EF4-FFF2-40B4-BE49-F238E27FC236}">
                  <a16:creationId xmlns:a16="http://schemas.microsoft.com/office/drawing/2014/main" id="{D85BA3BA-BD7C-80B1-7FD3-07C3ADBE8906}"/>
                </a:ext>
              </a:extLst>
            </p:cNvPr>
            <p:cNvSpPr/>
            <p:nvPr/>
          </p:nvSpPr>
          <p:spPr>
            <a:xfrm>
              <a:off x="1795962" y="2665352"/>
              <a:ext cx="293981" cy="339676"/>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下矢印 52">
              <a:extLst>
                <a:ext uri="{FF2B5EF4-FFF2-40B4-BE49-F238E27FC236}">
                  <a16:creationId xmlns:a16="http://schemas.microsoft.com/office/drawing/2014/main" id="{0B9F36FD-70D9-F438-CF4B-FC034B48CEF0}"/>
                </a:ext>
              </a:extLst>
            </p:cNvPr>
            <p:cNvSpPr/>
            <p:nvPr/>
          </p:nvSpPr>
          <p:spPr>
            <a:xfrm>
              <a:off x="1804840" y="3493363"/>
              <a:ext cx="293981" cy="3556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四角形吹き出し 53">
              <a:extLst>
                <a:ext uri="{FF2B5EF4-FFF2-40B4-BE49-F238E27FC236}">
                  <a16:creationId xmlns:a16="http://schemas.microsoft.com/office/drawing/2014/main" id="{599AECF3-2987-04E4-724D-C374D01471BF}"/>
                </a:ext>
              </a:extLst>
            </p:cNvPr>
            <p:cNvSpPr/>
            <p:nvPr/>
          </p:nvSpPr>
          <p:spPr>
            <a:xfrm>
              <a:off x="569203" y="995473"/>
              <a:ext cx="1212633" cy="570505"/>
            </a:xfrm>
            <a:prstGeom prst="wedgeRectCallout">
              <a:avLst>
                <a:gd name="adj1" fmla="val 21661"/>
                <a:gd name="adj2" fmla="val 88368"/>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D8C9E6D1-7B88-8CA8-4858-1A26BDDE3EEA}"/>
                </a:ext>
              </a:extLst>
            </p:cNvPr>
            <p:cNvSpPr txBox="1"/>
            <p:nvPr/>
          </p:nvSpPr>
          <p:spPr>
            <a:xfrm>
              <a:off x="698466" y="1030328"/>
              <a:ext cx="954107" cy="553998"/>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変</a:t>
              </a:r>
              <a:r>
                <a:rPr kumimoji="1" lang="en-US" altLang="ja-JP" sz="2000" b="1" dirty="0">
                  <a:solidFill>
                    <a:schemeClr val="bg1"/>
                  </a:solidFill>
                  <a:latin typeface="Meiryo" panose="020B0604030504040204" pitchFamily="34" charset="-128"/>
                  <a:ea typeface="Meiryo" panose="020B0604030504040204" pitchFamily="34" charset="-128"/>
                </a:rPr>
                <a:t> </a:t>
              </a:r>
              <a:r>
                <a:rPr kumimoji="1" lang="ja-JP" altLang="en-US" sz="2000" b="1">
                  <a:solidFill>
                    <a:schemeClr val="bg1"/>
                  </a:solidFill>
                  <a:latin typeface="Meiryo" panose="020B0604030504040204" pitchFamily="34" charset="-128"/>
                  <a:ea typeface="Meiryo" panose="020B0604030504040204" pitchFamily="34" charset="-128"/>
                </a:rPr>
                <a:t>革</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視点での</a:t>
              </a:r>
              <a:r>
                <a:rPr lang="ja-JP" altLang="en-US" sz="1000" b="1">
                  <a:solidFill>
                    <a:schemeClr val="bg1"/>
                  </a:solidFill>
                  <a:latin typeface="Meiryo" panose="020B0604030504040204" pitchFamily="34" charset="-128"/>
                  <a:ea typeface="Meiryo" panose="020B0604030504040204" pitchFamily="34" charset="-128"/>
                </a:rPr>
                <a:t>競争</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67E83F05-05F2-DDFA-2036-318EBC5A9612}"/>
                </a:ext>
              </a:extLst>
            </p:cNvPr>
            <p:cNvSpPr txBox="1"/>
            <p:nvPr/>
          </p:nvSpPr>
          <p:spPr>
            <a:xfrm>
              <a:off x="1852437" y="975682"/>
              <a:ext cx="1596006" cy="646331"/>
            </a:xfrm>
            <a:prstGeom prst="rect">
              <a:avLst/>
            </a:prstGeom>
            <a:noFill/>
          </p:spPr>
          <p:txBody>
            <a:bodyPr wrap="square">
              <a:spAutoFit/>
            </a:bodyPr>
            <a:lstStyle/>
            <a:p>
              <a:r>
                <a:rPr lang="ja-JP" altLang="en-US" b="1">
                  <a:solidFill>
                    <a:srgbClr val="0070C0"/>
                  </a:solidFill>
                  <a:latin typeface="Meiryo" panose="020B0604030504040204" pitchFamily="34" charset="-128"/>
                  <a:ea typeface="Meiryo" panose="020B0604030504040204" pitchFamily="34" charset="-128"/>
                </a:rPr>
                <a:t>未来起点の</a:t>
              </a:r>
              <a:endParaRPr lang="en-US" altLang="ja-JP" b="1" dirty="0">
                <a:solidFill>
                  <a:srgbClr val="0070C0"/>
                </a:solidFill>
                <a:latin typeface="Meiryo" panose="020B0604030504040204" pitchFamily="34" charset="-128"/>
                <a:ea typeface="Meiryo" panose="020B0604030504040204" pitchFamily="34" charset="-128"/>
              </a:endParaRPr>
            </a:p>
            <a:p>
              <a:r>
                <a:rPr lang="ja-JP" altLang="en-US" b="1">
                  <a:solidFill>
                    <a:srgbClr val="0070C0"/>
                  </a:solidFill>
                  <a:latin typeface="Meiryo" panose="020B0604030504040204" pitchFamily="34" charset="-128"/>
                  <a:ea typeface="Meiryo" panose="020B0604030504040204" pitchFamily="34" charset="-128"/>
                </a:rPr>
                <a:t>アプローチ</a:t>
              </a:r>
            </a:p>
          </p:txBody>
        </p:sp>
        <p:sp>
          <p:nvSpPr>
            <p:cNvPr id="59" name="テキスト ボックス 58">
              <a:extLst>
                <a:ext uri="{FF2B5EF4-FFF2-40B4-BE49-F238E27FC236}">
                  <a16:creationId xmlns:a16="http://schemas.microsoft.com/office/drawing/2014/main" id="{2BB2CC26-6100-D64B-184F-C74E62DBBAC1}"/>
                </a:ext>
              </a:extLst>
            </p:cNvPr>
            <p:cNvSpPr txBox="1"/>
            <p:nvPr/>
          </p:nvSpPr>
          <p:spPr>
            <a:xfrm>
              <a:off x="707488" y="4928211"/>
              <a:ext cx="2470933" cy="1169551"/>
            </a:xfrm>
            <a:prstGeom prst="rect">
              <a:avLst/>
            </a:prstGeom>
            <a:noFill/>
          </p:spPr>
          <p:txBody>
            <a:bodyPr wrap="none" rtlCol="0">
              <a:spAutoFit/>
            </a:bodyPr>
            <a:lstStyle/>
            <a:p>
              <a:pPr algn="ctr"/>
              <a:r>
                <a:rPr kumimoji="1" lang="en-US" altLang="ja-JP" sz="2200" b="1" dirty="0">
                  <a:solidFill>
                    <a:srgbClr val="0070C0"/>
                  </a:solidFill>
                  <a:latin typeface="Meiryo" panose="020B0604030504040204" pitchFamily="34" charset="-128"/>
                  <a:ea typeface="Meiryo" panose="020B0604030504040204" pitchFamily="34" charset="-128"/>
                </a:rPr>
                <a:t>Transformation</a:t>
              </a:r>
            </a:p>
            <a:p>
              <a:pPr algn="ctr"/>
              <a:r>
                <a:rPr lang="ja-JP" altLang="en-US" sz="1600">
                  <a:solidFill>
                    <a:srgbClr val="0070C0"/>
                  </a:solidFill>
                  <a:latin typeface="Meiryo" panose="020B0604030504040204" pitchFamily="34" charset="-128"/>
                  <a:ea typeface="Meiryo" panose="020B0604030504040204" pitchFamily="34" charset="-128"/>
                </a:rPr>
                <a:t>既存にこだわることなく</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600" b="1" u="sng">
                  <a:solidFill>
                    <a:srgbClr val="0070C0"/>
                  </a:solidFill>
                  <a:latin typeface="Meiryo" panose="020B0604030504040204" pitchFamily="34" charset="-128"/>
                  <a:ea typeface="Meiryo" panose="020B0604030504040204" pitchFamily="34" charset="-128"/>
                </a:rPr>
                <a:t>現状とは違う</a:t>
              </a:r>
              <a:endParaRPr lang="en-US" altLang="ja-JP" sz="1600" b="1" u="sng" dirty="0">
                <a:solidFill>
                  <a:srgbClr val="0070C0"/>
                </a:solidFill>
                <a:latin typeface="Meiryo" panose="020B0604030504040204" pitchFamily="34" charset="-128"/>
                <a:ea typeface="Meiryo" panose="020B0604030504040204" pitchFamily="34" charset="-128"/>
              </a:endParaRPr>
            </a:p>
            <a:p>
              <a:pPr algn="ctr"/>
              <a:r>
                <a:rPr lang="ja-JP" altLang="en-US" sz="1600" b="1" u="sng">
                  <a:solidFill>
                    <a:srgbClr val="0070C0"/>
                  </a:solidFill>
                  <a:latin typeface="Meiryo" panose="020B0604030504040204" pitchFamily="34" charset="-128"/>
                  <a:ea typeface="Meiryo" panose="020B0604030504040204" pitchFamily="34" charset="-128"/>
                </a:rPr>
                <a:t>新しい形に作り変える</a:t>
              </a:r>
              <a:endParaRPr lang="en-US" altLang="ja-JP" sz="1600" b="1" u="sng" dirty="0">
                <a:solidFill>
                  <a:srgbClr val="0070C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16683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B5408A-A20F-8318-0283-6BD8B6DD131F}"/>
              </a:ext>
            </a:extLst>
          </p:cNvPr>
          <p:cNvSpPr>
            <a:spLocks noGrp="1"/>
          </p:cNvSpPr>
          <p:nvPr>
            <p:ph type="title"/>
          </p:nvPr>
        </p:nvSpPr>
        <p:spPr/>
        <p:txBody>
          <a:bodyPr/>
          <a:lstStyle/>
          <a:p>
            <a:r>
              <a:rPr kumimoji="1" lang="ja-JP" altLang="en-US" dirty="0"/>
              <a:t>古い地図と新しい地図</a:t>
            </a:r>
          </a:p>
        </p:txBody>
      </p:sp>
      <p:grpSp>
        <p:nvGrpSpPr>
          <p:cNvPr id="3" name="グループ化 2">
            <a:extLst>
              <a:ext uri="{FF2B5EF4-FFF2-40B4-BE49-F238E27FC236}">
                <a16:creationId xmlns:a16="http://schemas.microsoft.com/office/drawing/2014/main" id="{DEA39999-62E7-E159-DC07-4C798C740BEE}"/>
              </a:ext>
            </a:extLst>
          </p:cNvPr>
          <p:cNvGrpSpPr/>
          <p:nvPr/>
        </p:nvGrpSpPr>
        <p:grpSpPr>
          <a:xfrm>
            <a:off x="939606" y="780416"/>
            <a:ext cx="7264788" cy="5875877"/>
            <a:chOff x="939606" y="780416"/>
            <a:chExt cx="7264788" cy="5875877"/>
          </a:xfrm>
        </p:grpSpPr>
        <p:pic>
          <p:nvPicPr>
            <p:cNvPr id="4" name="図 3" descr="テーブルの上に置かれた本&#10;&#10;AI 生成コンテンツは誤りを含む可能性があります。">
              <a:extLst>
                <a:ext uri="{FF2B5EF4-FFF2-40B4-BE49-F238E27FC236}">
                  <a16:creationId xmlns:a16="http://schemas.microsoft.com/office/drawing/2014/main" id="{5CA67B0D-46D2-6203-D94F-6DF9AACCEC2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39606" y="780416"/>
              <a:ext cx="7264788" cy="5875877"/>
            </a:xfrm>
            <a:prstGeom prst="rect">
              <a:avLst/>
            </a:prstGeom>
          </p:spPr>
        </p:pic>
        <p:sp>
          <p:nvSpPr>
            <p:cNvPr id="5" name="テキスト ボックス 4">
              <a:extLst>
                <a:ext uri="{FF2B5EF4-FFF2-40B4-BE49-F238E27FC236}">
                  <a16:creationId xmlns:a16="http://schemas.microsoft.com/office/drawing/2014/main" id="{A78F391F-9A77-C86B-3686-EB11B9CC8FB1}"/>
                </a:ext>
              </a:extLst>
            </p:cNvPr>
            <p:cNvSpPr txBox="1"/>
            <p:nvPr/>
          </p:nvSpPr>
          <p:spPr>
            <a:xfrm>
              <a:off x="1026082" y="5002216"/>
              <a:ext cx="3545918" cy="1261884"/>
            </a:xfrm>
            <a:prstGeom prst="rect">
              <a:avLst/>
            </a:prstGeom>
            <a:noFill/>
          </p:spPr>
          <p:txBody>
            <a:bodyPr wrap="square" rtlCol="0">
              <a:spAutoFit/>
            </a:bodyPr>
            <a:lstStyle/>
            <a:p>
              <a:r>
                <a:rPr kumimoji="1" lang="ja-JP" altLang="en-US" sz="4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改善</a:t>
              </a:r>
              <a:endParaRPr kumimoji="1" lang="en-US" altLang="ja-JP" sz="4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古い地図の上で、少しでも速く</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目的地に到着できる道を探すこと</a:t>
              </a:r>
            </a:p>
          </p:txBody>
        </p:sp>
        <p:sp>
          <p:nvSpPr>
            <p:cNvPr id="6" name="テキスト ボックス 5">
              <a:extLst>
                <a:ext uri="{FF2B5EF4-FFF2-40B4-BE49-F238E27FC236}">
                  <a16:creationId xmlns:a16="http://schemas.microsoft.com/office/drawing/2014/main" id="{BB53BC94-634C-BBBF-1F84-0423BC2F3221}"/>
                </a:ext>
              </a:extLst>
            </p:cNvPr>
            <p:cNvSpPr txBox="1"/>
            <p:nvPr/>
          </p:nvSpPr>
          <p:spPr>
            <a:xfrm>
              <a:off x="4572000" y="5002215"/>
              <a:ext cx="3545918" cy="1261884"/>
            </a:xfrm>
            <a:prstGeom prst="rect">
              <a:avLst/>
            </a:prstGeom>
            <a:noFill/>
          </p:spPr>
          <p:txBody>
            <a:bodyPr wrap="square" rtlCol="0">
              <a:spAutoFit/>
            </a:bodyPr>
            <a:lstStyle/>
            <a:p>
              <a:pPr algn="r"/>
              <a:r>
                <a:rPr kumimoji="1" lang="ja-JP" altLang="en-US" sz="4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変革</a:t>
              </a:r>
              <a:endParaRPr kumimoji="1" lang="en-US" altLang="ja-JP" sz="4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新しい地図を描き、目的地を定め</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そこに行き着く道を探す・創ること</a:t>
              </a:r>
            </a:p>
          </p:txBody>
        </p:sp>
      </p:grpSp>
      <p:pic>
        <p:nvPicPr>
          <p:cNvPr id="1026" name="Picture 2" descr="旗（フラッグ）のアイコン【透過PNG/JPGE/AI】 | 無料イラスト素材｜素材ラボ">
            <a:extLst>
              <a:ext uri="{FF2B5EF4-FFF2-40B4-BE49-F238E27FC236}">
                <a16:creationId xmlns:a16="http://schemas.microsoft.com/office/drawing/2014/main" id="{753A14CF-F63B-2019-A4D7-E5586BDE66C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a:fillRect/>
          </a:stretch>
        </p:blipFill>
        <p:spPr bwMode="auto">
          <a:xfrm>
            <a:off x="3214426" y="1089430"/>
            <a:ext cx="830252" cy="1294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はてなマーク・クエスチョンマーク | かわいいフリー素材集 いらすとや">
            <a:extLst>
              <a:ext uri="{FF2B5EF4-FFF2-40B4-BE49-F238E27FC236}">
                <a16:creationId xmlns:a16="http://schemas.microsoft.com/office/drawing/2014/main" id="{64027B60-F1E0-4A13-3B28-E0B3C3D372A7}"/>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802107" y="1786403"/>
            <a:ext cx="1844705" cy="235051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44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43 0.00695 C 0.00434 0.00648 0.00815 0.00625 0.01024 0.00532 C 0.01389 0.00347 0.01163 0.0037 0.01459 0.00278 C 0.01562 0.00255 0.01667 0.00232 0.01771 0.00185 C 0.02292 0.00046 0.01701 0.00162 0.02448 0.00023 C 0.03299 0.0007 0.04166 0.00046 0.05018 0.00116 C 0.05347 0.00139 0.06007 0.00278 0.06007 0.00278 C 0.06059 0.00301 0.06129 0.00324 0.0618 0.0037 C 0.06336 0.00417 0.06475 0.0044 0.06614 0.00532 C 0.06702 0.00579 0.06789 0.00625 0.06857 0.00695 C 0.07013 0.0081 0.0717 0.00995 0.07291 0.01181 C 0.07379 0.0132 0.07466 0.01435 0.07534 0.01597 C 0.07639 0.01782 0.07778 0.02245 0.07778 0.02245 C 0.07812 0.02361 0.079 0.0287 0.079 0.02986 C 0.079 0.03611 0.07882 0.04236 0.07847 0.04861 C 0.07829 0.05023 0.07725 0.05648 0.07657 0.05764 C 0.07534 0.05972 0.07413 0.06181 0.07291 0.06412 C 0.07205 0.06574 0.07084 0.06829 0.06979 0.06991 C 0.06875 0.07153 0.06736 0.07315 0.06614 0.07477 C 0.06563 0.07546 0.06511 0.07662 0.06441 0.07732 L 0.06251 0.07894 L 0.05886 0.07732 C 0.05815 0.07685 0.05747 0.07685 0.05695 0.07639 L 0.0552 0.07477 C 0.05435 0.07315 0.05296 0.07176 0.0526 0.06991 L 0.05138 0.0632 C 0.05157 0.05857 0.05174 0.05394 0.05209 0.04931 C 0.05209 0.04861 0.05243 0.04769 0.0526 0.04699 C 0.05364 0.04468 0.05469 0.04259 0.05573 0.04051 C 0.0573 0.03727 0.06076 0.03079 0.0618 0.02986 C 0.06251 0.02917 0.06319 0.02894 0.06372 0.02824 C 0.06667 0.02431 0.06528 0.02454 0.06806 0.02153 C 0.07447 0.01458 0.07084 0.01875 0.07483 0.01505 C 0.07605 0.01389 0.07761 0.01204 0.079 0.01088 C 0.07986 0.01042 0.08073 0.00995 0.0816 0.00926 C 0.08263 0.00857 0.0835 0.00764 0.08455 0.00695 C 0.08524 0.00625 0.08577 0.00579 0.08645 0.00532 C 0.08802 0.00417 0.08976 0.00324 0.09132 0.00185 C 0.09201 0.00139 0.09254 0.0007 0.09322 0.00023 C 0.09376 -7.40741E-7 0.09444 -0.00023 0.09496 -0.00046 C 0.096 -0.00093 0.09705 -0.00162 0.0981 -0.00208 C 0.09966 -0.00278 0.10209 -0.00324 0.10365 -0.0037 C 0.11007 -0.00579 0.10521 -0.00555 0.11841 -0.00694 C 0.12414 -0.00764 0.12987 -0.00764 0.1356 -0.00787 L 0.16007 -0.00856 C 0.17032 -0.00833 0.18056 -0.00856 0.1908 -0.00787 C 0.19237 -0.00764 0.1941 -0.00671 0.19566 -0.00625 C 0.19862 -0.00532 0.20139 -0.00463 0.20435 -0.0037 C 0.20504 -0.00347 0.20591 -0.00347 0.20678 -0.00301 C 0.20955 -0.00139 0.21528 0.00139 0.21841 0.0044 C 0.21962 0.00556 0.22084 0.00718 0.22205 0.00857 C 0.22448 0.01111 0.22691 0.01366 0.22935 0.01597 C 0.23073 0.01713 0.2323 0.01782 0.23369 0.01921 C 0.2349 0.02014 0.23577 0.02153 0.23681 0.02245 C 0.23751 0.02315 0.23837 0.02338 0.23924 0.02407 C 0.24028 0.02477 0.24132 0.0257 0.24237 0.02639 C 0.24393 0.02801 0.24549 0.02986 0.24723 0.03148 C 0.24792 0.03195 0.24844 0.03241 0.24914 0.0331 C 0.24966 0.0338 0.25018 0.03472 0.25087 0.03542 C 0.25191 0.03657 0.25296 0.03773 0.254 0.03866 C 0.25504 0.04329 0.254 0.03912 0.25573 0.04375 C 0.25695 0.04653 0.25695 0.04653 0.25764 0.04931 C 0.2573 0.05232 0.25695 0.05556 0.25643 0.05833 C 0.25417 0.06991 0.25487 0.06505 0.25209 0.07315 C 0.25191 0.07384 0.25174 0.07477 0.25157 0.07546 C 0.25122 0.07685 0.2507 0.07824 0.25035 0.07963 C 0.25001 0.08056 0.25001 0.08125 0.24966 0.08218 C 0.24879 0.08519 0.24775 0.0882 0.24653 0.0912 C 0.24566 0.09352 0.2448 0.09607 0.24358 0.09838 C 0.23959 0.10625 0.23941 0.10509 0.2349 0.11157 C 0.23473 0.11181 0.22952 0.12014 0.22813 0.1213 C 0.22691 0.12269 0.22535 0.12338 0.22396 0.12454 C 0.22223 0.12616 0.22084 0.12824 0.21893 0.12963 C 0.21754 0.13079 0.21563 0.13125 0.21407 0.13195 C 0.21268 0.13287 0.21129 0.13403 0.20973 0.13449 C 0.20695 0.13519 0.204 0.13495 0.20122 0.13519 C 0.19983 0.13542 0.19827 0.13588 0.19688 0.13611 C 0.19341 0.13588 0.18994 0.13611 0.18646 0.13519 C 0.18525 0.13495 0.18438 0.1338 0.18334 0.13287 C 0.18143 0.13056 0.179 0.12847 0.17796 0.12546 C 0.17744 0.12431 0.17709 0.12315 0.17657 0.12222 C 0.17622 0.1213 0.1757 0.1206 0.17535 0.11968 C 0.17501 0.11852 0.17466 0.1169 0.17414 0.11574 C 0.1731 0.10648 0.17327 0.11111 0.17483 0.09676 C 0.17501 0.09583 0.17501 0.09468 0.17535 0.09352 C 0.1757 0.09259 0.17622 0.0919 0.17657 0.0912 C 0.17865 0.08657 0.17761 0.08611 0.18212 0.08218 C 0.18282 0.08148 0.18351 0.08102 0.18403 0.08056 C 0.18525 0.07894 0.18612 0.07662 0.18768 0.07546 C 0.19358 0.07153 0.18646 0.07685 0.19254 0.0706 C 0.19341 0.06991 0.19428 0.06968 0.19514 0.06898 C 0.19636 0.06806 0.19914 0.06528 0.20001 0.06412 C 0.20053 0.06343 0.2007 0.06227 0.20122 0.06157 C 0.20365 0.0588 0.20452 0.05926 0.2073 0.05833 C 0.21268 0.05857 0.21806 0.05857 0.22327 0.05926 C 0.22448 0.05926 0.22657 0.06181 0.22761 0.0625 C 0.23195 0.06551 0.23126 0.06528 0.23438 0.06667 C 0.24167 0.07384 0.2323 0.06528 0.23924 0.06991 C 0.24011 0.07037 0.2408 0.07153 0.24167 0.07222 C 0.24254 0.07292 0.24341 0.07338 0.2441 0.07384 C 0.24966 0.08125 0.24202 0.07153 0.24844 0.07801 C 0.24931 0.07894 0.25001 0.08032 0.25087 0.08125 C 0.25244 0.0831 0.25435 0.08426 0.25573 0.08611 L 0.25955 0.0912 C 0.26025 0.09213 0.26129 0.09306 0.26198 0.09445 C 0.26233 0.09514 0.26268 0.09607 0.2632 0.09676 C 0.26459 0.09884 0.26632 0.10046 0.26754 0.10255 C 0.26806 0.1037 0.26858 0.10486 0.26928 0.10579 C 0.27292 0.11111 0.27344 0.10995 0.27674 0.11736 C 0.27726 0.11875 0.27796 0.11991 0.27848 0.1213 C 0.28056 0.12616 0.279 0.12361 0.2816 0.1287 C 0.28212 0.12986 0.28282 0.13079 0.28351 0.13195 C 0.28386 0.1331 0.28421 0.13426 0.28473 0.13519 C 0.28525 0.13611 0.28594 0.13681 0.28646 0.13773 C 0.28698 0.13866 0.28716 0.14005 0.28768 0.14097 C 0.28907 0.14352 0.29115 0.14537 0.29202 0.14838 C 0.29358 0.15347 0.29254 0.15139 0.29514 0.15486 C 0.29601 0.1581 0.29671 0.16088 0.2981 0.16389 C 0.29862 0.16505 0.29931 0.1662 0.30001 0.16713 C 0.30018 0.16852 0.30035 0.16991 0.3007 0.1713 C 0.30122 0.17338 0.30226 0.17523 0.30313 0.17708 C 0.30348 0.1787 0.304 0.18032 0.30435 0.18195 C 0.30452 0.1831 0.30469 0.18403 0.30487 0.18519 C 0.30539 0.18704 0.30695 0.19051 0.30799 0.19167 C 0.30903 0.19306 0.31042 0.19398 0.31164 0.19491 C 0.31233 0.1956 0.31285 0.1963 0.31355 0.19653 C 0.31667 0.19769 0.31511 0.19699 0.31789 0.19838 C 0.32535 0.19745 0.32275 0.19745 0.32587 0.19745 " pathEditMode="relative" ptsTypes="AAAAAAAAAAAAAAAAAAAAAAAAAAAAAAAAAAAAAAAAAAAAAAAAAAAAAAAAAAAAAAAAAAAAAAAAAAAAAAAAAAAAAAAAAAAAAAAAAAAAAAAAAAAAAAAAAAAAAAAAAAAAAAAA">
                                      <p:cBhvr>
                                        <p:cTn id="6" dur="5000" fill="hold"/>
                                        <p:tgtEl>
                                          <p:spTgt spid="1026"/>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1026"/>
                                        </p:tgtEl>
                                        <p:attrNameLst>
                                          <p:attrName>style.visibility</p:attrName>
                                        </p:attrNameLst>
                                      </p:cBhvr>
                                      <p:to>
                                        <p:strVal val="hidden"/>
                                      </p:to>
                                    </p:set>
                                  </p:subTnLst>
                                </p:cTn>
                              </p:par>
                            </p:childTnLst>
                          </p:cTn>
                        </p:par>
                        <p:par>
                          <p:cTn id="7" fill="hold">
                            <p:stCondLst>
                              <p:cond delay="5000"/>
                            </p:stCondLst>
                            <p:childTnLst>
                              <p:par>
                                <p:cTn id="8" presetID="53" presetClass="entr" presetSubtype="16" fill="hold" nodeType="afterEffect">
                                  <p:stCondLst>
                                    <p:cond delay="0"/>
                                  </p:stCondLst>
                                  <p:childTnLst>
                                    <p:set>
                                      <p:cBhvr>
                                        <p:cTn id="9" dur="1" fill="hold">
                                          <p:stCondLst>
                                            <p:cond delay="0"/>
                                          </p:stCondLst>
                                        </p:cTn>
                                        <p:tgtEl>
                                          <p:spTgt spid="1032"/>
                                        </p:tgtEl>
                                        <p:attrNameLst>
                                          <p:attrName>style.visibility</p:attrName>
                                        </p:attrNameLst>
                                      </p:cBhvr>
                                      <p:to>
                                        <p:strVal val="visible"/>
                                      </p:to>
                                    </p:set>
                                    <p:anim calcmode="lin" valueType="num">
                                      <p:cBhvr>
                                        <p:cTn id="10" dur="500" fill="hold"/>
                                        <p:tgtEl>
                                          <p:spTgt spid="1032"/>
                                        </p:tgtEl>
                                        <p:attrNameLst>
                                          <p:attrName>ppt_w</p:attrName>
                                        </p:attrNameLst>
                                      </p:cBhvr>
                                      <p:tavLst>
                                        <p:tav tm="0">
                                          <p:val>
                                            <p:fltVal val="0"/>
                                          </p:val>
                                        </p:tav>
                                        <p:tav tm="100000">
                                          <p:val>
                                            <p:strVal val="#ppt_w"/>
                                          </p:val>
                                        </p:tav>
                                      </p:tavLst>
                                    </p:anim>
                                    <p:anim calcmode="lin" valueType="num">
                                      <p:cBhvr>
                                        <p:cTn id="11" dur="500" fill="hold"/>
                                        <p:tgtEl>
                                          <p:spTgt spid="1032"/>
                                        </p:tgtEl>
                                        <p:attrNameLst>
                                          <p:attrName>ppt_h</p:attrName>
                                        </p:attrNameLst>
                                      </p:cBhvr>
                                      <p:tavLst>
                                        <p:tav tm="0">
                                          <p:val>
                                            <p:fltVal val="0"/>
                                          </p:val>
                                        </p:tav>
                                        <p:tav tm="100000">
                                          <p:val>
                                            <p:strVal val="#ppt_h"/>
                                          </p:val>
                                        </p:tav>
                                      </p:tavLst>
                                    </p:anim>
                                    <p:animEffect transition="in" filter="fade">
                                      <p:cBhvr>
                                        <p:cTn id="1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a:extLst>
              <a:ext uri="{FF2B5EF4-FFF2-40B4-BE49-F238E27FC236}">
                <a16:creationId xmlns:a16="http://schemas.microsoft.com/office/drawing/2014/main" id="{C9E88391-BDC3-1475-D873-10652BF1A22D}"/>
              </a:ext>
            </a:extLst>
          </p:cNvPr>
          <p:cNvCxnSpPr>
            <a:cxnSpLocks/>
          </p:cNvCxnSpPr>
          <p:nvPr/>
        </p:nvCxnSpPr>
        <p:spPr>
          <a:xfrm>
            <a:off x="3055097" y="1751823"/>
            <a:ext cx="0" cy="93701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1D2D5D18-2DC5-686D-50F3-D112A2EC8126}"/>
              </a:ext>
            </a:extLst>
          </p:cNvPr>
          <p:cNvCxnSpPr>
            <a:cxnSpLocks/>
          </p:cNvCxnSpPr>
          <p:nvPr/>
        </p:nvCxnSpPr>
        <p:spPr>
          <a:xfrm>
            <a:off x="5979738" y="906995"/>
            <a:ext cx="0" cy="93701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F654DD51-7ACB-7E1A-F18A-45C91507391B}"/>
              </a:ext>
            </a:extLst>
          </p:cNvPr>
          <p:cNvSpPr>
            <a:spLocks noGrp="1"/>
          </p:cNvSpPr>
          <p:nvPr>
            <p:ph type="title"/>
          </p:nvPr>
        </p:nvSpPr>
        <p:spPr/>
        <p:txBody>
          <a:bodyPr/>
          <a:lstStyle/>
          <a:p>
            <a:r>
              <a:rPr kumimoji="1" lang="ja-JP" altLang="en-US" dirty="0"/>
              <a:t>デジタル化から</a:t>
            </a:r>
            <a:r>
              <a:rPr kumimoji="1" lang="en-US" altLang="ja-JP" dirty="0"/>
              <a:t>DX</a:t>
            </a:r>
            <a:r>
              <a:rPr kumimoji="1" lang="ja-JP" altLang="en-US" dirty="0"/>
              <a:t>へのステップ</a:t>
            </a:r>
          </a:p>
        </p:txBody>
      </p:sp>
      <p:sp>
        <p:nvSpPr>
          <p:cNvPr id="8" name="テキスト ボックス 7">
            <a:extLst>
              <a:ext uri="{FF2B5EF4-FFF2-40B4-BE49-F238E27FC236}">
                <a16:creationId xmlns:a16="http://schemas.microsoft.com/office/drawing/2014/main" id="{B385439D-AAE9-F179-C433-067C2BC48BDC}"/>
              </a:ext>
            </a:extLst>
          </p:cNvPr>
          <p:cNvSpPr txBox="1"/>
          <p:nvPr/>
        </p:nvSpPr>
        <p:spPr>
          <a:xfrm>
            <a:off x="226800" y="2849242"/>
            <a:ext cx="2825010" cy="3685624"/>
          </a:xfrm>
          <a:prstGeom prst="rect">
            <a:avLst/>
          </a:prstGeom>
          <a:noFill/>
        </p:spPr>
        <p:txBody>
          <a:bodyPr wrap="square">
            <a:spAutoFit/>
          </a:bodyPr>
          <a:lstStyle/>
          <a:p>
            <a:pPr lvl="0">
              <a:spcAft>
                <a:spcPts val="300"/>
              </a:spcAft>
              <a:tabLst>
                <a:tab pos="457200" algn="l"/>
              </a:tabLst>
            </a:pPr>
            <a:r>
              <a:rPr lang="ja-JP" altLang="ja-JP" sz="1200" b="1" kern="0">
                <a:solidFill>
                  <a:srgbClr val="1B1C1D"/>
                </a:solidFill>
                <a:effectLst/>
                <a:latin typeface="Meiryo" panose="020B0604030504040204" pitchFamily="34" charset="-128"/>
                <a:ea typeface="Meiryo" panose="020B0604030504040204" pitchFamily="34" charset="-128"/>
                <a:cs typeface="Arial" panose="020B0604020202020204" pitchFamily="34" charset="0"/>
              </a:rPr>
              <a:t>デジタイゼーション</a:t>
            </a:r>
            <a:r>
              <a:rPr lang="en-US" altLang="ja-JP" sz="1200" b="1"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 </a:t>
            </a:r>
          </a:p>
          <a:p>
            <a:pPr lvl="0">
              <a:spcAft>
                <a:spcPts val="300"/>
              </a:spcAft>
              <a:tabLst>
                <a:tab pos="457200" algn="l"/>
              </a:tabLst>
            </a:pPr>
            <a:r>
              <a:rPr lang="en-US" altLang="ja-JP" sz="1400" b="1"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Digitization</a:t>
            </a:r>
            <a:endPar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endParaRPr lang="en-US" altLang="ja-JP" sz="8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アナログ・物理データのデジタルデータ化</a:t>
            </a:r>
            <a:r>
              <a:rPr lang="ja-JP" altLang="en-US" sz="1200" kern="0">
                <a:solidFill>
                  <a:srgbClr val="1B1C1D"/>
                </a:solidFill>
                <a:latin typeface="Meiryo" panose="020B0604030504040204" pitchFamily="34" charset="-128"/>
                <a:ea typeface="Meiryo" panose="020B0604030504040204" pitchFamily="34" charset="-128"/>
                <a:cs typeface="Arial" panose="020B0604020202020204" pitchFamily="34" charset="0"/>
              </a:rPr>
              <a:t>／</a:t>
            </a:r>
            <a:r>
              <a:rPr lang="ja-JP" altLang="ja-JP" sz="1200" b="1" kern="0">
                <a:solidFill>
                  <a:srgbClr val="1B1C1D"/>
                </a:solidFill>
                <a:effectLst/>
                <a:latin typeface="Meiryo" panose="020B0604030504040204" pitchFamily="34" charset="-128"/>
                <a:ea typeface="Meiryo" panose="020B0604030504040204" pitchFamily="34" charset="-128"/>
                <a:cs typeface="Arial" panose="020B0604020202020204" pitchFamily="34" charset="0"/>
              </a:rPr>
              <a:t>情報の「形式」の変換</a:t>
            </a:r>
            <a:endParaRPr lang="en-US" altLang="ja-JP" sz="1200" b="1"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endParaRPr lang="en-US" altLang="ja-JP" sz="8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r>
              <a:rPr lang="ja-JP" altLang="en-US" sz="1200" b="1" kern="0">
                <a:solidFill>
                  <a:srgbClr val="1B1C1D"/>
                </a:solidFill>
                <a:latin typeface="Meiryo" panose="020B0604030504040204" pitchFamily="34" charset="-128"/>
                <a:ea typeface="Meiryo" panose="020B0604030504040204" pitchFamily="34" charset="-128"/>
                <a:cs typeface="Arial" panose="020B0604020202020204" pitchFamily="34" charset="0"/>
              </a:rPr>
              <a:t>例：</a:t>
            </a:r>
            <a:endParaRPr lang="en-US" altLang="ja-JP" sz="1200" b="1" kern="0" dirty="0">
              <a:solidFill>
                <a:srgbClr val="1B1C1D"/>
              </a:solidFill>
              <a:latin typeface="Meiryo" panose="020B0604030504040204" pitchFamily="34" charset="-128"/>
              <a:ea typeface="Meiryo" panose="020B0604030504040204" pitchFamily="34" charset="-128"/>
              <a:cs typeface="Arial" panose="020B0604020202020204" pitchFamily="34" charset="0"/>
            </a:endParaRPr>
          </a:p>
          <a:p>
            <a:pPr marL="171450" lvl="0" indent="-171450">
              <a:spcAft>
                <a:spcPts val="300"/>
              </a:spcAft>
              <a:buFont typeface="Wingdings" pitchFamily="2" charset="2"/>
              <a:buChar char="l"/>
              <a:tabLst>
                <a:tab pos="457200" algn="l"/>
              </a:tabLst>
            </a:pP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紙の書類をスキャンして</a:t>
            </a:r>
            <a:r>
              <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PDF</a:t>
            </a: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ファイルにすること</a:t>
            </a:r>
            <a:endPar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marL="171450" lvl="0" indent="-171450">
              <a:spcAft>
                <a:spcPts val="300"/>
              </a:spcAft>
              <a:buFont typeface="Wingdings" pitchFamily="2" charset="2"/>
              <a:buChar char="l"/>
              <a:tabLst>
                <a:tab pos="457200" algn="l"/>
              </a:tabLst>
            </a:pP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会議の音声を録音して</a:t>
            </a:r>
            <a:r>
              <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MP3</a:t>
            </a: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ファイルにすることなど</a:t>
            </a:r>
            <a:endPar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marL="171450" lvl="0" indent="-171450">
              <a:spcAft>
                <a:spcPts val="300"/>
              </a:spcAft>
              <a:buFont typeface="Wingdings" pitchFamily="2" charset="2"/>
              <a:buChar char="l"/>
              <a:tabLst>
                <a:tab pos="457200" algn="l"/>
              </a:tabLst>
            </a:pPr>
            <a:r>
              <a:rPr lang="ja-JP" altLang="en-US" sz="1200" kern="0">
                <a:solidFill>
                  <a:srgbClr val="1B1C1D"/>
                </a:solidFill>
                <a:latin typeface="Meiryo" panose="020B0604030504040204" pitchFamily="34" charset="-128"/>
                <a:ea typeface="Meiryo" panose="020B0604030504040204" pitchFamily="34" charset="-128"/>
                <a:cs typeface="Arial" panose="020B0604020202020204" pitchFamily="34" charset="0"/>
              </a:rPr>
              <a:t>ものごとやできごとをセンサーで検知して、デジタルデータにすること</a:t>
            </a:r>
            <a:endPar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endParaRPr lang="en-US" altLang="ja-JP" sz="800" kern="0" dirty="0">
              <a:solidFill>
                <a:srgbClr val="1B1C1D"/>
              </a:solidFill>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r>
              <a:rPr lang="ja-JP" altLang="ja-JP" sz="1200" b="1" kern="0">
                <a:solidFill>
                  <a:srgbClr val="1B1C1D"/>
                </a:solidFill>
                <a:effectLst/>
                <a:latin typeface="Meiryo" panose="020B0604030504040204" pitchFamily="34" charset="-128"/>
                <a:ea typeface="Meiryo" panose="020B0604030504040204" pitchFamily="34" charset="-128"/>
                <a:cs typeface="Arial" panose="020B0604020202020204" pitchFamily="34" charset="0"/>
              </a:rPr>
              <a:t>目的</a:t>
            </a:r>
            <a:r>
              <a:rPr lang="ja-JP" altLang="en-US" sz="1200" b="1" kern="0">
                <a:solidFill>
                  <a:srgbClr val="1B1C1D"/>
                </a:solidFill>
                <a:effectLst/>
                <a:latin typeface="Meiryo" panose="020B0604030504040204" pitchFamily="34" charset="-128"/>
                <a:ea typeface="Meiryo" panose="020B0604030504040204" pitchFamily="34" charset="-128"/>
                <a:cs typeface="Arial" panose="020B0604020202020204" pitchFamily="34" charset="0"/>
              </a:rPr>
              <a:t>：</a:t>
            </a:r>
            <a:endParaRPr lang="en-US" altLang="ja-JP" sz="1200" b="1"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情報をコンピュータで扱える形式にし、保存や検索の利便性を高めること</a:t>
            </a:r>
            <a:r>
              <a:rPr lang="ja-JP" altLang="en-US"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a:t>
            </a: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業務プロセスそのものには変化は</a:t>
            </a:r>
            <a:r>
              <a:rPr lang="ja-JP" altLang="en-US"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ない</a:t>
            </a: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a:t>
            </a:r>
            <a:endParaRPr lang="ja-JP" altLang="ja-JP" sz="1200" kern="100">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02E52368-6A9A-EB1F-697D-5F3CC4FFD474}"/>
              </a:ext>
            </a:extLst>
          </p:cNvPr>
          <p:cNvSpPr txBox="1"/>
          <p:nvPr/>
        </p:nvSpPr>
        <p:spPr>
          <a:xfrm>
            <a:off x="3159495" y="2020108"/>
            <a:ext cx="2825010" cy="3870290"/>
          </a:xfrm>
          <a:prstGeom prst="rect">
            <a:avLst/>
          </a:prstGeom>
          <a:noFill/>
        </p:spPr>
        <p:txBody>
          <a:bodyPr wrap="square">
            <a:spAutoFit/>
          </a:bodyPr>
          <a:lstStyle/>
          <a:p>
            <a:pPr lvl="0">
              <a:spcAft>
                <a:spcPts val="300"/>
              </a:spcAft>
              <a:tabLst>
                <a:tab pos="457200" algn="l"/>
              </a:tabLst>
            </a:pPr>
            <a:r>
              <a:rPr lang="ja-JP" altLang="ja-JP" sz="1200" b="1" kern="0">
                <a:solidFill>
                  <a:srgbClr val="1B1C1D"/>
                </a:solidFill>
                <a:effectLst/>
                <a:latin typeface="Meiryo" panose="020B0604030504040204" pitchFamily="34" charset="-128"/>
                <a:ea typeface="Meiryo" panose="020B0604030504040204" pitchFamily="34" charset="-128"/>
                <a:cs typeface="Arial" panose="020B0604020202020204" pitchFamily="34" charset="0"/>
              </a:rPr>
              <a:t>デジタライゼーション</a:t>
            </a:r>
            <a:r>
              <a:rPr lang="en-US" altLang="ja-JP" sz="1200" b="1"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 </a:t>
            </a:r>
            <a:endParaRPr lang="en-US" altLang="ja-JP" sz="1200" b="1" kern="0" dirty="0">
              <a:solidFill>
                <a:srgbClr val="1B1C1D"/>
              </a:solidFill>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r>
              <a:rPr lang="en-US" altLang="ja-JP" sz="1400" b="1"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Digitalization</a:t>
            </a:r>
            <a:endPar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a:spcAft>
                <a:spcPts val="300"/>
              </a:spcAft>
              <a:tabLst>
                <a:tab pos="457200" algn="l"/>
              </a:tabLst>
            </a:pPr>
            <a:endParaRPr lang="en-US" altLang="ja-JP" sz="8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a:spcAft>
                <a:spcPts val="300"/>
              </a:spcAft>
              <a:tabLst>
                <a:tab pos="457200" algn="l"/>
              </a:tabLst>
            </a:pP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個別の業務・製造プロセスの</a:t>
            </a:r>
            <a:r>
              <a:rPr lang="ja-JP" altLang="ja-JP" sz="1200" kern="0">
                <a:solidFill>
                  <a:srgbClr val="1B1C1D"/>
                </a:solidFill>
                <a:latin typeface="Meiryo" panose="020B0604030504040204" pitchFamily="34" charset="-128"/>
                <a:ea typeface="Meiryo" panose="020B0604030504040204" pitchFamily="34" charset="-128"/>
                <a:cs typeface="Arial" panose="020B0604020202020204" pitchFamily="34" charset="0"/>
              </a:rPr>
              <a:t>デジタル化</a:t>
            </a:r>
            <a:r>
              <a:rPr lang="ja-JP" altLang="en-US" sz="1200" kern="0">
                <a:solidFill>
                  <a:srgbClr val="1B1C1D"/>
                </a:solidFill>
                <a:latin typeface="Meiryo" panose="020B0604030504040204" pitchFamily="34" charset="-128"/>
                <a:ea typeface="Meiryo" panose="020B0604030504040204" pitchFamily="34" charset="-128"/>
                <a:cs typeface="Arial" panose="020B0604020202020204" pitchFamily="34" charset="0"/>
              </a:rPr>
              <a:t>／</a:t>
            </a:r>
            <a:r>
              <a:rPr lang="ja-JP" altLang="ja-JP" sz="1200" kern="0">
                <a:solidFill>
                  <a:srgbClr val="1B1C1D"/>
                </a:solidFill>
                <a:latin typeface="Meiryo" panose="020B0604030504040204" pitchFamily="34" charset="-128"/>
                <a:ea typeface="Meiryo" panose="020B0604030504040204" pitchFamily="34" charset="-128"/>
                <a:cs typeface="Arial" panose="020B0604020202020204" pitchFamily="34" charset="0"/>
              </a:rPr>
              <a:t>既存の業務が速く、低コスト</a:t>
            </a:r>
            <a:r>
              <a:rPr lang="ja-JP" altLang="en-US" sz="1200" kern="0">
                <a:solidFill>
                  <a:srgbClr val="1B1C1D"/>
                </a:solidFill>
                <a:latin typeface="Meiryo" panose="020B0604030504040204" pitchFamily="34" charset="-128"/>
                <a:ea typeface="Meiryo" panose="020B0604030504040204" pitchFamily="34" charset="-128"/>
                <a:cs typeface="Arial" panose="020B0604020202020204" pitchFamily="34" charset="0"/>
              </a:rPr>
              <a:t>になるが、</a:t>
            </a:r>
            <a:r>
              <a:rPr lang="ja-JP" altLang="ja-JP" sz="1200" b="1" kern="0">
                <a:solidFill>
                  <a:srgbClr val="1B1C1D"/>
                </a:solidFill>
                <a:latin typeface="Meiryo" panose="020B0604030504040204" pitchFamily="34" charset="-128"/>
                <a:ea typeface="Meiryo" panose="020B0604030504040204" pitchFamily="34" charset="-128"/>
                <a:cs typeface="Arial" panose="020B0604020202020204" pitchFamily="34" charset="0"/>
              </a:rPr>
              <a:t>部分的な最適化</a:t>
            </a:r>
            <a:r>
              <a:rPr lang="ja-JP" altLang="ja-JP" sz="1200" kern="0">
                <a:solidFill>
                  <a:srgbClr val="1B1C1D"/>
                </a:solidFill>
                <a:latin typeface="Meiryo" panose="020B0604030504040204" pitchFamily="34" charset="-128"/>
                <a:ea typeface="Meiryo" panose="020B0604030504040204" pitchFamily="34" charset="-128"/>
                <a:cs typeface="Arial" panose="020B0604020202020204" pitchFamily="34" charset="0"/>
              </a:rPr>
              <a:t>にとどま</a:t>
            </a:r>
            <a:r>
              <a:rPr lang="ja-JP" altLang="en-US" sz="1200" kern="0">
                <a:solidFill>
                  <a:srgbClr val="1B1C1D"/>
                </a:solidFill>
                <a:latin typeface="Meiryo" panose="020B0604030504040204" pitchFamily="34" charset="-128"/>
                <a:ea typeface="Meiryo" panose="020B0604030504040204" pitchFamily="34" charset="-128"/>
                <a:cs typeface="Arial" panose="020B0604020202020204" pitchFamily="34" charset="0"/>
              </a:rPr>
              <a:t>る</a:t>
            </a:r>
            <a:endParaRPr lang="en-US" altLang="ja-JP" sz="1200" kern="0" dirty="0">
              <a:solidFill>
                <a:srgbClr val="1B1C1D"/>
              </a:solidFill>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endParaRPr lang="en-US" altLang="ja-JP" sz="8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r>
              <a:rPr lang="ja-JP" altLang="en-US" sz="1200" b="1" kern="0">
                <a:solidFill>
                  <a:srgbClr val="1B1C1D"/>
                </a:solidFill>
                <a:effectLst/>
                <a:latin typeface="Meiryo" panose="020B0604030504040204" pitchFamily="34" charset="-128"/>
                <a:ea typeface="Meiryo" panose="020B0604030504040204" pitchFamily="34" charset="-128"/>
                <a:cs typeface="Arial" panose="020B0604020202020204" pitchFamily="34" charset="0"/>
              </a:rPr>
              <a:t>例：</a:t>
            </a:r>
            <a:endParaRPr lang="en-US" altLang="ja-JP" sz="1200" b="1"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marL="171450" lvl="0" indent="-171450">
              <a:spcAft>
                <a:spcPts val="300"/>
              </a:spcAft>
              <a:buFont typeface="Wingdings" pitchFamily="2" charset="2"/>
              <a:buChar char="l"/>
              <a:tabLst>
                <a:tab pos="457200" algn="l"/>
              </a:tabLst>
            </a:pP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紙とハンコで行っていた稟議プロセスを電子化すること</a:t>
            </a:r>
            <a:endPar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marL="171450" lvl="0" indent="-171450">
              <a:spcAft>
                <a:spcPts val="300"/>
              </a:spcAft>
              <a:buFont typeface="Wingdings" pitchFamily="2" charset="2"/>
              <a:buChar char="l"/>
              <a:tabLst>
                <a:tab pos="457200" algn="l"/>
              </a:tabLst>
            </a:pP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営業活動を</a:t>
            </a:r>
            <a:r>
              <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SFA</a:t>
            </a: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で管理し、情報共有を円滑にする</a:t>
            </a:r>
            <a:r>
              <a:rPr lang="ja-JP" altLang="en-US"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こと</a:t>
            </a:r>
            <a:endPar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marL="171450" lvl="0" indent="-171450">
              <a:spcAft>
                <a:spcPts val="300"/>
              </a:spcAft>
              <a:buFont typeface="Wingdings" pitchFamily="2" charset="2"/>
              <a:buChar char="l"/>
              <a:tabLst>
                <a:tab pos="457200" algn="l"/>
              </a:tabLst>
            </a:pP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デシタルを使わなければ、できない新しいビジネスモデル</a:t>
            </a:r>
            <a:r>
              <a:rPr lang="ja-JP" altLang="en-US"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の</a:t>
            </a:r>
            <a:r>
              <a:rPr lang="ja-JP" altLang="ja-JP"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実現</a:t>
            </a:r>
            <a:r>
              <a:rPr lang="ja-JP" altLang="en-US" sz="1200" kern="0">
                <a:solidFill>
                  <a:srgbClr val="1B1C1D"/>
                </a:solidFill>
                <a:effectLst/>
                <a:latin typeface="Meiryo" panose="020B0604030504040204" pitchFamily="34" charset="-128"/>
                <a:ea typeface="Meiryo" panose="020B0604030504040204" pitchFamily="34" charset="-128"/>
                <a:cs typeface="Arial" panose="020B0604020202020204" pitchFamily="34" charset="0"/>
              </a:rPr>
              <a:t>など</a:t>
            </a:r>
            <a:endPar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endParaRPr lang="en-US" altLang="ja-JP" sz="800" b="1"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r>
              <a:rPr lang="ja-JP" altLang="en-US" sz="1200" b="1" kern="0">
                <a:solidFill>
                  <a:srgbClr val="1B1C1D"/>
                </a:solidFill>
                <a:effectLst/>
                <a:latin typeface="Meiryo" panose="020B0604030504040204" pitchFamily="34" charset="-128"/>
                <a:ea typeface="Meiryo" panose="020B0604030504040204" pitchFamily="34" charset="-128"/>
                <a:cs typeface="Arial" panose="020B0604020202020204" pitchFamily="34" charset="0"/>
              </a:rPr>
              <a:t>目的</a:t>
            </a:r>
            <a:r>
              <a:rPr lang="ja-JP" altLang="en-US" sz="1200" b="1" kern="0">
                <a:solidFill>
                  <a:srgbClr val="1B1C1D"/>
                </a:solidFill>
                <a:latin typeface="Meiryo" panose="020B0604030504040204" pitchFamily="34" charset="-128"/>
                <a:ea typeface="Meiryo" panose="020B0604030504040204" pitchFamily="34" charset="-128"/>
                <a:cs typeface="Arial" panose="020B0604020202020204" pitchFamily="34" charset="0"/>
              </a:rPr>
              <a:t>：</a:t>
            </a:r>
            <a:endParaRPr lang="en-US" altLang="ja-JP" sz="1200" b="1" kern="0" dirty="0">
              <a:solidFill>
                <a:srgbClr val="1B1C1D"/>
              </a:solidFill>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r>
              <a:rPr lang="ja-JP" altLang="ja-JP" sz="1200" kern="0">
                <a:solidFill>
                  <a:srgbClr val="1B1C1D"/>
                </a:solidFill>
                <a:latin typeface="Meiryo" panose="020B0604030504040204" pitchFamily="34" charset="-128"/>
                <a:ea typeface="Meiryo" panose="020B0604030504040204" pitchFamily="34" charset="-128"/>
                <a:cs typeface="Arial" panose="020B0604020202020204" pitchFamily="34" charset="0"/>
              </a:rPr>
              <a:t>デジタイゼーションによってデジタル化された情報を活用、特定の「業務プロセス」を効率化・自動化すること</a:t>
            </a:r>
            <a:r>
              <a:rPr lang="ja-JP" altLang="en-US" sz="1200" kern="0">
                <a:solidFill>
                  <a:srgbClr val="1B1C1D"/>
                </a:solidFill>
                <a:latin typeface="Meiryo" panose="020B0604030504040204" pitchFamily="34" charset="-128"/>
                <a:ea typeface="Meiryo" panose="020B0604030504040204" pitchFamily="34" charset="-128"/>
                <a:cs typeface="Arial" panose="020B0604020202020204" pitchFamily="34" charset="0"/>
              </a:rPr>
              <a:t>。</a:t>
            </a:r>
            <a:endParaRPr lang="ja-JP" altLang="ja-JP" sz="1200" kern="100">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60277FC7-8E83-C33E-29BE-9BF5A7858602}"/>
              </a:ext>
            </a:extLst>
          </p:cNvPr>
          <p:cNvSpPr txBox="1"/>
          <p:nvPr/>
        </p:nvSpPr>
        <p:spPr>
          <a:xfrm>
            <a:off x="6092190" y="1187694"/>
            <a:ext cx="2825009" cy="4424288"/>
          </a:xfrm>
          <a:prstGeom prst="rect">
            <a:avLst/>
          </a:prstGeom>
          <a:noFill/>
        </p:spPr>
        <p:txBody>
          <a:bodyPr wrap="square">
            <a:spAutoFit/>
          </a:bodyPr>
          <a:lstStyle/>
          <a:p>
            <a:pPr lvl="0">
              <a:spcAft>
                <a:spcPts val="300"/>
              </a:spcAft>
              <a:tabLst>
                <a:tab pos="457200" algn="l"/>
              </a:tabLst>
            </a:pPr>
            <a:r>
              <a:rPr lang="ja-JP" altLang="ja-JP" sz="1200" b="1"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デジタルトランスフォーメーション</a:t>
            </a:r>
            <a:r>
              <a:rPr lang="en-US" altLang="ja-JP" sz="1200" b="1"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 </a:t>
            </a:r>
            <a:endParaRPr lang="en-US" altLang="ja-JP" sz="1200" b="1" kern="0" dirty="0">
              <a:solidFill>
                <a:srgbClr val="1B1C1D"/>
              </a:solidFill>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r>
              <a:rPr lang="en-US" altLang="ja-JP" sz="1400" b="1"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Digital Transformation: DX</a:t>
            </a:r>
            <a:endParaRPr lang="en-US" altLang="ja-JP" sz="1200" kern="100" dirty="0">
              <a:solidFill>
                <a:srgbClr val="1B1C1D"/>
              </a:solidFill>
              <a:latin typeface="Meiryo" panose="020B0604030504040204" pitchFamily="34" charset="-128"/>
              <a:ea typeface="Meiryo" panose="020B0604030504040204" pitchFamily="34" charset="-128"/>
              <a:cs typeface="Times New Roman" panose="02020603050405020304" pitchFamily="18" charset="0"/>
            </a:endParaRPr>
          </a:p>
          <a:p>
            <a:pPr lvl="0">
              <a:spcAft>
                <a:spcPts val="300"/>
              </a:spcAft>
              <a:tabLst>
                <a:tab pos="457200" algn="l"/>
              </a:tabLst>
            </a:pPr>
            <a:endParaRPr lang="en-US" altLang="ja-JP" sz="800" kern="0" dirty="0">
              <a:solidFill>
                <a:srgbClr val="1B1C1D"/>
              </a:solidFill>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r>
              <a:rPr lang="ja-JP" altLang="ja-JP" sz="1200" kern="0" dirty="0">
                <a:solidFill>
                  <a:srgbClr val="1B1C1D"/>
                </a:solidFill>
                <a:latin typeface="Meiryo" panose="020B0604030504040204" pitchFamily="34" charset="-128"/>
                <a:ea typeface="Meiryo" panose="020B0604030504040204" pitchFamily="34" charset="-128"/>
                <a:cs typeface="Arial" panose="020B0604020202020204" pitchFamily="34" charset="0"/>
              </a:rPr>
              <a:t>新たな顧客価値創出を起点</a:t>
            </a:r>
            <a:r>
              <a:rPr lang="ja-JP" altLang="en-US" sz="1200" kern="0" dirty="0">
                <a:solidFill>
                  <a:srgbClr val="1B1C1D"/>
                </a:solidFill>
                <a:latin typeface="Meiryo" panose="020B0604030504040204" pitchFamily="34" charset="-128"/>
                <a:ea typeface="Meiryo" panose="020B0604030504040204" pitchFamily="34" charset="-128"/>
                <a:cs typeface="Arial" panose="020B0604020202020204" pitchFamily="34" charset="0"/>
              </a:rPr>
              <a:t>に</a:t>
            </a:r>
            <a:r>
              <a:rPr lang="ja-JP" altLang="ja-JP" sz="1200" kern="0" dirty="0">
                <a:solidFill>
                  <a:srgbClr val="1B1C1D"/>
                </a:solidFill>
                <a:latin typeface="Meiryo" panose="020B0604030504040204" pitchFamily="34" charset="-128"/>
                <a:ea typeface="Meiryo" panose="020B0604030504040204" pitchFamily="34" charset="-128"/>
                <a:cs typeface="Arial" panose="020B0604020202020204" pitchFamily="34" charset="0"/>
              </a:rPr>
              <a:t>、組織、文化、ビジネスモデルに至るまで</a:t>
            </a:r>
            <a:r>
              <a:rPr lang="ja-JP" altLang="ja-JP" sz="1200" b="1" kern="0" dirty="0">
                <a:solidFill>
                  <a:srgbClr val="1B1C1D"/>
                </a:solidFill>
                <a:latin typeface="Meiryo" panose="020B0604030504040204" pitchFamily="34" charset="-128"/>
                <a:ea typeface="Meiryo" panose="020B0604030504040204" pitchFamily="34" charset="-128"/>
                <a:cs typeface="Arial" panose="020B0604020202020204" pitchFamily="34" charset="0"/>
              </a:rPr>
              <a:t>企業全体を変革する戦略的な取り組み</a:t>
            </a:r>
            <a:endParaRPr lang="en-US" altLang="ja-JP" sz="1200" b="1" kern="0" dirty="0">
              <a:solidFill>
                <a:srgbClr val="1B1C1D"/>
              </a:solidFill>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endParaRPr lang="en-US" altLang="ja-JP" sz="800" b="1" kern="0" dirty="0">
              <a:solidFill>
                <a:srgbClr val="1B1C1D"/>
              </a:solidFill>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r>
              <a:rPr lang="ja-JP" altLang="en-US" sz="1200" b="1" kern="0" dirty="0">
                <a:solidFill>
                  <a:srgbClr val="1B1C1D"/>
                </a:solidFill>
                <a:latin typeface="Meiryo" panose="020B0604030504040204" pitchFamily="34" charset="-128"/>
                <a:ea typeface="Meiryo" panose="020B0604030504040204" pitchFamily="34" charset="-128"/>
                <a:cs typeface="Arial" panose="020B0604020202020204" pitchFamily="34" charset="0"/>
              </a:rPr>
              <a:t>例：</a:t>
            </a:r>
            <a:endParaRPr lang="en-US" altLang="ja-JP" sz="1200" b="1" kern="0" dirty="0">
              <a:solidFill>
                <a:srgbClr val="1B1C1D"/>
              </a:solidFill>
              <a:latin typeface="Meiryo" panose="020B0604030504040204" pitchFamily="34" charset="-128"/>
              <a:ea typeface="Meiryo" panose="020B0604030504040204" pitchFamily="34" charset="-128"/>
              <a:cs typeface="Arial" panose="020B0604020202020204" pitchFamily="34" charset="0"/>
            </a:endParaRPr>
          </a:p>
          <a:p>
            <a:pPr marL="171450" lvl="0" indent="-171450">
              <a:spcAft>
                <a:spcPts val="300"/>
              </a:spcAft>
              <a:buFont typeface="Wingdings" pitchFamily="2" charset="2"/>
              <a:buChar char="l"/>
              <a:tabLst>
                <a:tab pos="457200" algn="l"/>
              </a:tabLst>
            </a:pPr>
            <a:r>
              <a:rPr lang="ja-JP" altLang="ja-JP" sz="1200" kern="0" dirty="0">
                <a:solidFill>
                  <a:srgbClr val="1B1C1D"/>
                </a:solidFill>
                <a:latin typeface="Meiryo" panose="020B0604030504040204" pitchFamily="34" charset="-128"/>
                <a:ea typeface="Meiryo" panose="020B0604030504040204" pitchFamily="34" charset="-128"/>
                <a:cs typeface="Arial" panose="020B0604020202020204" pitchFamily="34" charset="0"/>
              </a:rPr>
              <a:t>企業の</a:t>
            </a:r>
            <a:r>
              <a:rPr lang="ja-JP" altLang="en-US" sz="1200" kern="0" dirty="0">
                <a:solidFill>
                  <a:srgbClr val="1B1C1D"/>
                </a:solidFill>
                <a:latin typeface="Meiryo" panose="020B0604030504040204" pitchFamily="34" charset="-128"/>
                <a:ea typeface="Meiryo" panose="020B0604030504040204" pitchFamily="34" charset="-128"/>
                <a:cs typeface="Arial" panose="020B0604020202020204" pitchFamily="34" charset="0"/>
              </a:rPr>
              <a:t>ビジネスモデル</a:t>
            </a:r>
            <a:r>
              <a:rPr lang="ja-JP" altLang="ja-JP" sz="1200" kern="0" dirty="0">
                <a:solidFill>
                  <a:srgbClr val="1B1C1D"/>
                </a:solidFill>
                <a:latin typeface="Meiryo" panose="020B0604030504040204" pitchFamily="34" charset="-128"/>
                <a:ea typeface="Meiryo" panose="020B0604030504040204" pitchFamily="34" charset="-128"/>
                <a:cs typeface="Arial" panose="020B0604020202020204" pitchFamily="34" charset="0"/>
              </a:rPr>
              <a:t>や業務プロセス</a:t>
            </a:r>
            <a:r>
              <a:rPr lang="ja-JP" altLang="en-US" sz="1200" kern="0" dirty="0">
                <a:solidFill>
                  <a:srgbClr val="1B1C1D"/>
                </a:solidFill>
                <a:latin typeface="Meiryo" panose="020B0604030504040204" pitchFamily="34" charset="-128"/>
                <a:ea typeface="Meiryo" panose="020B0604030504040204" pitchFamily="34" charset="-128"/>
                <a:cs typeface="Arial" panose="020B0604020202020204" pitchFamily="34" charset="0"/>
              </a:rPr>
              <a:t>の変革／収益構造の変革</a:t>
            </a:r>
            <a:endParaRPr lang="en-US" altLang="ja-JP" sz="1200" kern="0" dirty="0">
              <a:solidFill>
                <a:srgbClr val="1B1C1D"/>
              </a:solidFill>
              <a:latin typeface="Meiryo" panose="020B0604030504040204" pitchFamily="34" charset="-128"/>
              <a:ea typeface="Meiryo" panose="020B0604030504040204" pitchFamily="34" charset="-128"/>
              <a:cs typeface="Arial" panose="020B0604020202020204" pitchFamily="34" charset="0"/>
            </a:endParaRPr>
          </a:p>
          <a:p>
            <a:pPr marL="171450" lvl="0" indent="-171450">
              <a:spcAft>
                <a:spcPts val="300"/>
              </a:spcAft>
              <a:buFont typeface="Wingdings" pitchFamily="2" charset="2"/>
              <a:buChar char="l"/>
              <a:tabLst>
                <a:tab pos="457200" algn="l"/>
              </a:tabLst>
            </a:pPr>
            <a:r>
              <a:rPr lang="ja-JP" altLang="ja-JP" sz="1200" kern="0" dirty="0">
                <a:solidFill>
                  <a:srgbClr val="1B1C1D"/>
                </a:solidFill>
                <a:latin typeface="Meiryo" panose="020B0604030504040204" pitchFamily="34" charset="-128"/>
                <a:ea typeface="Meiryo" panose="020B0604030504040204" pitchFamily="34" charset="-128"/>
                <a:cs typeface="Arial" panose="020B0604020202020204" pitchFamily="34" charset="0"/>
              </a:rPr>
              <a:t>雇用制度や働き方</a:t>
            </a:r>
            <a:r>
              <a:rPr lang="ja-JP" altLang="en-US" sz="1200" kern="0" dirty="0">
                <a:solidFill>
                  <a:srgbClr val="1B1C1D"/>
                </a:solidFill>
                <a:latin typeface="Meiryo" panose="020B0604030504040204" pitchFamily="34" charset="-128"/>
                <a:ea typeface="Meiryo" panose="020B0604030504040204" pitchFamily="34" charset="-128"/>
                <a:cs typeface="Arial" panose="020B0604020202020204" pitchFamily="34" charset="0"/>
              </a:rPr>
              <a:t>の変革</a:t>
            </a:r>
            <a:endParaRPr lang="en-US" altLang="ja-JP" sz="1200" kern="0" dirty="0">
              <a:solidFill>
                <a:srgbClr val="1B1C1D"/>
              </a:solidFill>
              <a:latin typeface="Meiryo" panose="020B0604030504040204" pitchFamily="34" charset="-128"/>
              <a:ea typeface="Meiryo" panose="020B0604030504040204" pitchFamily="34" charset="-128"/>
              <a:cs typeface="Arial" panose="020B0604020202020204" pitchFamily="34" charset="0"/>
            </a:endParaRPr>
          </a:p>
          <a:p>
            <a:pPr marL="171450" lvl="0" indent="-171450">
              <a:spcAft>
                <a:spcPts val="300"/>
              </a:spcAft>
              <a:buFont typeface="Wingdings" pitchFamily="2" charset="2"/>
              <a:buChar char="l"/>
              <a:tabLst>
                <a:tab pos="457200" algn="l"/>
              </a:tabLst>
            </a:pPr>
            <a:r>
              <a:rPr lang="ja-JP" altLang="ja-JP" sz="1200" kern="0" dirty="0">
                <a:solidFill>
                  <a:srgbClr val="1B1C1D"/>
                </a:solidFill>
                <a:latin typeface="Meiryo" panose="020B0604030504040204" pitchFamily="34" charset="-128"/>
                <a:ea typeface="Meiryo" panose="020B0604030504040204" pitchFamily="34" charset="-128"/>
                <a:cs typeface="Arial" panose="020B0604020202020204" pitchFamily="34" charset="0"/>
              </a:rPr>
              <a:t>組織横断</a:t>
            </a:r>
            <a:r>
              <a:rPr lang="ja-JP" altLang="en-US" sz="1200" kern="0" dirty="0">
                <a:solidFill>
                  <a:srgbClr val="1B1C1D"/>
                </a:solidFill>
                <a:latin typeface="Meiryo" panose="020B0604030504040204" pitchFamily="34" charset="-128"/>
                <a:ea typeface="Meiryo" panose="020B0604030504040204" pitchFamily="34" charset="-128"/>
                <a:cs typeface="Arial" panose="020B0604020202020204" pitchFamily="34" charset="0"/>
              </a:rPr>
              <a:t>・</a:t>
            </a:r>
            <a:r>
              <a:rPr lang="ja-JP" altLang="ja-JP" sz="1200" kern="0" dirty="0">
                <a:solidFill>
                  <a:srgbClr val="1B1C1D"/>
                </a:solidFill>
                <a:latin typeface="Meiryo" panose="020B0604030504040204" pitchFamily="34" charset="-128"/>
                <a:ea typeface="Meiryo" panose="020B0604030504040204" pitchFamily="34" charset="-128"/>
                <a:cs typeface="Arial" panose="020B0604020202020204" pitchFamily="34" charset="0"/>
              </a:rPr>
              <a:t>全体の業務・製造プロセスのデジタル化</a:t>
            </a:r>
            <a:r>
              <a:rPr lang="ja-JP" altLang="en-US" sz="1200" kern="0" dirty="0">
                <a:solidFill>
                  <a:srgbClr val="1B1C1D"/>
                </a:solidFill>
                <a:latin typeface="Meiryo" panose="020B0604030504040204" pitchFamily="34" charset="-128"/>
                <a:ea typeface="Meiryo" panose="020B0604030504040204" pitchFamily="34" charset="-128"/>
                <a:cs typeface="Arial" panose="020B0604020202020204" pitchFamily="34" charset="0"/>
              </a:rPr>
              <a:t>など</a:t>
            </a:r>
            <a:endParaRPr lang="en-US" altLang="ja-JP" sz="800" kern="0" dirty="0">
              <a:solidFill>
                <a:srgbClr val="1B1C1D"/>
              </a:solidFill>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br>
              <a:rPr lang="en-US" altLang="ja-JP" sz="8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br>
            <a:r>
              <a:rPr lang="ja-JP" altLang="en-US" sz="1200" b="1"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目的：</a:t>
            </a:r>
            <a:endParaRPr lang="en-US" altLang="ja-JP" sz="1200" b="1"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r>
              <a:rPr lang="ja-JP"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デジタライゼーションが個別のプロセスの効率化を目指すのに対し、</a:t>
            </a:r>
            <a:r>
              <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DX</a:t>
            </a:r>
            <a:r>
              <a:rPr lang="ja-JP"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はデジタル技術をきっかけとして、ビジネスのあり方そのものを根本的に作り変えることを目指す。</a:t>
            </a:r>
            <a:endPar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endParaRPr>
          </a:p>
          <a:p>
            <a:pPr lvl="0">
              <a:spcAft>
                <a:spcPts val="300"/>
              </a:spcAft>
              <a:tabLst>
                <a:tab pos="457200" algn="l"/>
              </a:tabLst>
            </a:pPr>
            <a:r>
              <a:rPr lang="ja-JP"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重要なのは、</a:t>
            </a:r>
            <a:r>
              <a:rPr lang="en-US"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DX</a:t>
            </a:r>
            <a:r>
              <a:rPr lang="ja-JP" altLang="ja-JP" sz="1200" kern="0" dirty="0">
                <a:solidFill>
                  <a:srgbClr val="1B1C1D"/>
                </a:solidFill>
                <a:effectLst/>
                <a:latin typeface="Meiryo" panose="020B0604030504040204" pitchFamily="34" charset="-128"/>
                <a:ea typeface="Meiryo" panose="020B0604030504040204" pitchFamily="34" charset="-128"/>
                <a:cs typeface="Arial" panose="020B0604020202020204" pitchFamily="34" charset="0"/>
              </a:rPr>
              <a:t>が単なるデジタル技術の導入に留まらない点。</a:t>
            </a:r>
            <a:endParaRPr lang="ja-JP" alt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13" name="1 つの角を丸めた四角形 12">
            <a:extLst>
              <a:ext uri="{FF2B5EF4-FFF2-40B4-BE49-F238E27FC236}">
                <a16:creationId xmlns:a16="http://schemas.microsoft.com/office/drawing/2014/main" id="{B802B3CD-DABE-3913-9C30-780AC81AAA9F}"/>
              </a:ext>
            </a:extLst>
          </p:cNvPr>
          <p:cNvSpPr/>
          <p:nvPr/>
        </p:nvSpPr>
        <p:spPr>
          <a:xfrm>
            <a:off x="226800" y="2547982"/>
            <a:ext cx="2825010" cy="140859"/>
          </a:xfrm>
          <a:prstGeom prst="round1Rect">
            <a:avLst/>
          </a:prstGeom>
          <a:solidFill>
            <a:schemeClr val="accent3"/>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1 つの角を丸めた四角形 13">
            <a:extLst>
              <a:ext uri="{FF2B5EF4-FFF2-40B4-BE49-F238E27FC236}">
                <a16:creationId xmlns:a16="http://schemas.microsoft.com/office/drawing/2014/main" id="{802AFEB6-6E21-8D58-6F09-2B80ABAD2E56}"/>
              </a:ext>
            </a:extLst>
          </p:cNvPr>
          <p:cNvSpPr/>
          <p:nvPr/>
        </p:nvSpPr>
        <p:spPr>
          <a:xfrm>
            <a:off x="3054077" y="1718208"/>
            <a:ext cx="2932695" cy="140859"/>
          </a:xfrm>
          <a:prstGeom prst="round1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1 つの角を丸めた四角形 14">
            <a:extLst>
              <a:ext uri="{FF2B5EF4-FFF2-40B4-BE49-F238E27FC236}">
                <a16:creationId xmlns:a16="http://schemas.microsoft.com/office/drawing/2014/main" id="{6DFAF5DC-89C1-4623-BB31-D498C41862A4}"/>
              </a:ext>
            </a:extLst>
          </p:cNvPr>
          <p:cNvSpPr/>
          <p:nvPr/>
        </p:nvSpPr>
        <p:spPr>
          <a:xfrm>
            <a:off x="5979747" y="909873"/>
            <a:ext cx="2932694" cy="140858"/>
          </a:xfrm>
          <a:prstGeom prst="round1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 name="図 16" descr="図形, 矢印&#10;&#10;AI 生成コンテンツは誤りを含む可能性があります。">
            <a:extLst>
              <a:ext uri="{FF2B5EF4-FFF2-40B4-BE49-F238E27FC236}">
                <a16:creationId xmlns:a16="http://schemas.microsoft.com/office/drawing/2014/main" id="{5A76C6EF-84ED-EB86-6B39-C0336A327D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59670" y="1046973"/>
            <a:ext cx="824663" cy="1409699"/>
          </a:xfrm>
          <a:prstGeom prst="rect">
            <a:avLst/>
          </a:prstGeom>
          <a:ln>
            <a:noFill/>
          </a:ln>
          <a:effectLst>
            <a:outerShdw blurRad="292100" dist="139700" dir="2700000" algn="tl" rotWithShape="0">
              <a:srgbClr val="333333">
                <a:alpha val="65000"/>
              </a:srgbClr>
            </a:outerShdw>
          </a:effectLst>
        </p:spPr>
      </p:pic>
      <p:grpSp>
        <p:nvGrpSpPr>
          <p:cNvPr id="11" name="グループ化 10">
            <a:extLst>
              <a:ext uri="{FF2B5EF4-FFF2-40B4-BE49-F238E27FC236}">
                <a16:creationId xmlns:a16="http://schemas.microsoft.com/office/drawing/2014/main" id="{9F25DC37-1129-792D-1945-DBDCED3F8612}"/>
              </a:ext>
            </a:extLst>
          </p:cNvPr>
          <p:cNvGrpSpPr/>
          <p:nvPr/>
        </p:nvGrpSpPr>
        <p:grpSpPr>
          <a:xfrm>
            <a:off x="230399" y="1050731"/>
            <a:ext cx="8681989" cy="5331666"/>
            <a:chOff x="226804" y="-1113016"/>
            <a:chExt cx="8681989" cy="5331666"/>
          </a:xfrm>
        </p:grpSpPr>
        <p:sp>
          <p:nvSpPr>
            <p:cNvPr id="3" name="直角三角形 2">
              <a:extLst>
                <a:ext uri="{FF2B5EF4-FFF2-40B4-BE49-F238E27FC236}">
                  <a16:creationId xmlns:a16="http://schemas.microsoft.com/office/drawing/2014/main" id="{8B8AAF38-2D38-D9F4-837A-9E3F6E96FA22}"/>
                </a:ext>
              </a:extLst>
            </p:cNvPr>
            <p:cNvSpPr/>
            <p:nvPr/>
          </p:nvSpPr>
          <p:spPr>
            <a:xfrm flipH="1">
              <a:off x="226804" y="-1113016"/>
              <a:ext cx="8681989" cy="5331666"/>
            </a:xfrm>
            <a:prstGeom prst="rtTriangle">
              <a:avLst/>
            </a:prstGeom>
            <a:solidFill>
              <a:schemeClr val="accent6">
                <a:lumMod val="75000"/>
                <a:alpha val="2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D2B2CA0-07EF-B766-E501-D21223E4DA41}"/>
                </a:ext>
              </a:extLst>
            </p:cNvPr>
            <p:cNvSpPr txBox="1"/>
            <p:nvPr/>
          </p:nvSpPr>
          <p:spPr>
            <a:xfrm>
              <a:off x="6359655" y="1912637"/>
              <a:ext cx="2324675" cy="707886"/>
            </a:xfrm>
            <a:prstGeom prst="rect">
              <a:avLst/>
            </a:prstGeom>
            <a:noFill/>
          </p:spPr>
          <p:txBody>
            <a:bodyPr wrap="none" rtlCol="0">
              <a:spAutoFit/>
            </a:bodyPr>
            <a:lstStyle/>
            <a:p>
              <a:r>
                <a:rPr kumimoji="1" lang="ja-JP" altLang="en-US" sz="4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モダン</a:t>
              </a:r>
              <a:r>
                <a:rPr kumimoji="1" lang="en-US" altLang="ja-JP" sz="4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endParaRPr kumimoji="1" lang="ja-JP" altLang="en-US" sz="4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9" name="グループ化 8">
            <a:extLst>
              <a:ext uri="{FF2B5EF4-FFF2-40B4-BE49-F238E27FC236}">
                <a16:creationId xmlns:a16="http://schemas.microsoft.com/office/drawing/2014/main" id="{757C7A33-6A80-3B4E-C580-9764EB4DB2FF}"/>
              </a:ext>
            </a:extLst>
          </p:cNvPr>
          <p:cNvGrpSpPr/>
          <p:nvPr/>
        </p:nvGrpSpPr>
        <p:grpSpPr>
          <a:xfrm>
            <a:off x="298816" y="4732702"/>
            <a:ext cx="8613542" cy="1676169"/>
            <a:chOff x="298816" y="4456712"/>
            <a:chExt cx="8613594" cy="1951432"/>
          </a:xfrm>
        </p:grpSpPr>
        <p:sp>
          <p:nvSpPr>
            <p:cNvPr id="5" name="フローチャート: 手操作入力 4">
              <a:extLst>
                <a:ext uri="{FF2B5EF4-FFF2-40B4-BE49-F238E27FC236}">
                  <a16:creationId xmlns:a16="http://schemas.microsoft.com/office/drawing/2014/main" id="{FE01EADF-0A89-80D7-C1EB-9D9EE26CCB82}"/>
                </a:ext>
              </a:extLst>
            </p:cNvPr>
            <p:cNvSpPr/>
            <p:nvPr/>
          </p:nvSpPr>
          <p:spPr>
            <a:xfrm flipH="1">
              <a:off x="298816" y="4456712"/>
              <a:ext cx="8613594" cy="1951432"/>
            </a:xfrm>
            <a:prstGeom prst="rtTriangle">
              <a:avLst/>
            </a:prstGeom>
            <a:solidFill>
              <a:schemeClr val="accent3">
                <a:lumMod val="75000"/>
                <a:alpha val="4902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2DCF4C0A-643D-D06D-2776-A5E0E5ED08F0}"/>
                </a:ext>
              </a:extLst>
            </p:cNvPr>
            <p:cNvSpPr txBox="1"/>
            <p:nvPr/>
          </p:nvSpPr>
          <p:spPr>
            <a:xfrm>
              <a:off x="3585141" y="5829314"/>
              <a:ext cx="2040943" cy="523220"/>
            </a:xfrm>
            <a:prstGeom prst="rect">
              <a:avLst/>
            </a:prstGeom>
            <a:noFill/>
          </p:spPr>
          <p:txBody>
            <a:bodyPr wrap="none" rtlCol="0">
              <a:spAutoFit/>
            </a:bodyPr>
            <a:lstStyle/>
            <a:p>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レガシー</a:t>
              </a: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8414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CD01F-519B-42E4-7E52-37141BFE560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5F4F00A-724D-F6D7-C257-78E4F5EB2C1B}"/>
              </a:ext>
            </a:extLst>
          </p:cNvPr>
          <p:cNvSpPr>
            <a:spLocks noGrp="1"/>
          </p:cNvSpPr>
          <p:nvPr>
            <p:ph type="title"/>
          </p:nvPr>
        </p:nvSpPr>
        <p:spPr/>
        <p:txBody>
          <a:bodyPr/>
          <a:lstStyle/>
          <a:p>
            <a:r>
              <a:rPr lang="en-US" altLang="ja-JP" dirty="0"/>
              <a:t>DX</a:t>
            </a:r>
            <a:r>
              <a:rPr lang="ja-JP" altLang="en-US" dirty="0"/>
              <a:t>の前提となる社会秩序の変化</a:t>
            </a:r>
          </a:p>
        </p:txBody>
      </p:sp>
      <p:grpSp>
        <p:nvGrpSpPr>
          <p:cNvPr id="12" name="グループ化 11">
            <a:extLst>
              <a:ext uri="{FF2B5EF4-FFF2-40B4-BE49-F238E27FC236}">
                <a16:creationId xmlns:a16="http://schemas.microsoft.com/office/drawing/2014/main" id="{4A1FD4ED-DF14-95D3-49B2-28FCB8CC6987}"/>
              </a:ext>
            </a:extLst>
          </p:cNvPr>
          <p:cNvGrpSpPr/>
          <p:nvPr/>
        </p:nvGrpSpPr>
        <p:grpSpPr>
          <a:xfrm>
            <a:off x="230783" y="977789"/>
            <a:ext cx="8682433" cy="877829"/>
            <a:chOff x="230783" y="977789"/>
            <a:chExt cx="8682433" cy="877829"/>
          </a:xfrm>
        </p:grpSpPr>
        <p:sp>
          <p:nvSpPr>
            <p:cNvPr id="35" name="正方形/長方形 34">
              <a:extLst>
                <a:ext uri="{FF2B5EF4-FFF2-40B4-BE49-F238E27FC236}">
                  <a16:creationId xmlns:a16="http://schemas.microsoft.com/office/drawing/2014/main" id="{D54A963F-04AC-8C36-478E-90904B5ABD10}"/>
                </a:ext>
              </a:extLst>
            </p:cNvPr>
            <p:cNvSpPr/>
            <p:nvPr/>
          </p:nvSpPr>
          <p:spPr>
            <a:xfrm>
              <a:off x="230783" y="977789"/>
              <a:ext cx="8682433" cy="877829"/>
            </a:xfrm>
            <a:prstGeom prst="rect">
              <a:avLst/>
            </a:prstGeom>
            <a:gradFill flip="none" rotWithShape="1">
              <a:gsLst>
                <a:gs pos="0">
                  <a:schemeClr val="accent3"/>
                </a:gs>
                <a:gs pos="52000">
                  <a:schemeClr val="tx2">
                    <a:lumMod val="60000"/>
                    <a:lumOff val="40000"/>
                    <a:alpha val="61806"/>
                  </a:schemeClr>
                </a:gs>
                <a:gs pos="100000">
                  <a:schemeClr val="accent1"/>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48AD5AD9-D0D7-5525-18FE-AC544F54E889}"/>
                </a:ext>
              </a:extLst>
            </p:cNvPr>
            <p:cNvSpPr txBox="1"/>
            <p:nvPr/>
          </p:nvSpPr>
          <p:spPr>
            <a:xfrm>
              <a:off x="1851527" y="1469338"/>
              <a:ext cx="184730" cy="338554"/>
            </a:xfrm>
            <a:prstGeom prst="rect">
              <a:avLst/>
            </a:prstGeom>
            <a:noFill/>
          </p:spPr>
          <p:txBody>
            <a:bodyPr wrap="none" rtlCol="0">
              <a:spAutoFit/>
            </a:bodyPr>
            <a:lstStyle/>
            <a:p>
              <a:pPr algn="ct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87216731-F9DA-8507-D784-9660AA5B4F18}"/>
                </a:ext>
              </a:extLst>
            </p:cNvPr>
            <p:cNvSpPr txBox="1"/>
            <p:nvPr/>
          </p:nvSpPr>
          <p:spPr>
            <a:xfrm>
              <a:off x="7137676" y="1463027"/>
              <a:ext cx="184730" cy="338554"/>
            </a:xfrm>
            <a:prstGeom prst="rect">
              <a:avLst/>
            </a:prstGeom>
            <a:noFill/>
          </p:spPr>
          <p:txBody>
            <a:bodyPr wrap="none" rtlCol="0">
              <a:spAutoFit/>
            </a:bodyPr>
            <a:lstStyle/>
            <a:p>
              <a:pPr algn="ct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FAF3F282-D733-A3CC-7019-D5AFE9AEB8BC}"/>
                </a:ext>
              </a:extLst>
            </p:cNvPr>
            <p:cNvSpPr txBox="1"/>
            <p:nvPr/>
          </p:nvSpPr>
          <p:spPr>
            <a:xfrm>
              <a:off x="558939" y="1086695"/>
              <a:ext cx="3057247"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安定性</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何をすればいいかを予測できる時代</a:t>
              </a:r>
            </a:p>
          </p:txBody>
        </p:sp>
        <p:sp>
          <p:nvSpPr>
            <p:cNvPr id="7" name="テキスト ボックス 6">
              <a:extLst>
                <a:ext uri="{FF2B5EF4-FFF2-40B4-BE49-F238E27FC236}">
                  <a16:creationId xmlns:a16="http://schemas.microsoft.com/office/drawing/2014/main" id="{0A1D1D15-1257-CC1A-A080-272C50B5B1CD}"/>
                </a:ext>
              </a:extLst>
            </p:cNvPr>
            <p:cNvSpPr txBox="1"/>
            <p:nvPr/>
          </p:nvSpPr>
          <p:spPr>
            <a:xfrm>
              <a:off x="5714607" y="1077302"/>
              <a:ext cx="2877711" cy="677108"/>
            </a:xfrm>
            <a:prstGeom prst="rect">
              <a:avLst/>
            </a:prstGeom>
            <a:noFill/>
          </p:spPr>
          <p:txBody>
            <a:bodyPr wrap="none" rtlCol="0">
              <a:spAutoFit/>
            </a:bodyPr>
            <a:lstStyle/>
            <a:p>
              <a:pPr algn="r"/>
              <a:r>
                <a:rPr kumimoji="1" lang="ja-JP" altLang="en-US" sz="2400" b="1">
                  <a:solidFill>
                    <a:schemeClr val="bg1"/>
                  </a:solidFill>
                  <a:latin typeface="Meiryo" panose="020B0604030504040204" pitchFamily="34" charset="-128"/>
                  <a:ea typeface="Meiryo" panose="020B0604030504040204" pitchFamily="34" charset="-128"/>
                </a:rPr>
                <a:t>不確実性</a:t>
              </a:r>
              <a:endParaRPr kumimoji="1" lang="en-US" altLang="ja-JP" sz="2400" b="1" dirty="0">
                <a:solidFill>
                  <a:schemeClr val="bg1"/>
                </a:solidFill>
                <a:latin typeface="Meiryo" panose="020B0604030504040204" pitchFamily="34" charset="-128"/>
                <a:ea typeface="Meiryo" panose="020B0604030504040204" pitchFamily="34" charset="-128"/>
              </a:endParaRPr>
            </a:p>
            <a:p>
              <a:pPr algn="r"/>
              <a:r>
                <a:rPr lang="ja-JP" altLang="en-US" sz="1400">
                  <a:solidFill>
                    <a:schemeClr val="bg1"/>
                  </a:solidFill>
                  <a:latin typeface="Meiryo" panose="020B0604030504040204" pitchFamily="34" charset="-128"/>
                  <a:ea typeface="Meiryo" panose="020B0604030504040204" pitchFamily="34" charset="-128"/>
                </a:rPr>
                <a:t>何をすればいいかが変動する時代</a:t>
              </a:r>
            </a:p>
          </p:txBody>
        </p:sp>
        <p:sp>
          <p:nvSpPr>
            <p:cNvPr id="18" name="テキスト ボックス 17">
              <a:extLst>
                <a:ext uri="{FF2B5EF4-FFF2-40B4-BE49-F238E27FC236}">
                  <a16:creationId xmlns:a16="http://schemas.microsoft.com/office/drawing/2014/main" id="{18F3CCEE-C20A-E34B-F5C2-49CC62821C80}"/>
                </a:ext>
              </a:extLst>
            </p:cNvPr>
            <p:cNvSpPr txBox="1"/>
            <p:nvPr/>
          </p:nvSpPr>
          <p:spPr>
            <a:xfrm>
              <a:off x="3944261" y="1189956"/>
              <a:ext cx="1210588"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社会や経済</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の基盤</a:t>
              </a:r>
            </a:p>
          </p:txBody>
        </p:sp>
      </p:grpSp>
      <p:grpSp>
        <p:nvGrpSpPr>
          <p:cNvPr id="15" name="グループ化 14">
            <a:extLst>
              <a:ext uri="{FF2B5EF4-FFF2-40B4-BE49-F238E27FC236}">
                <a16:creationId xmlns:a16="http://schemas.microsoft.com/office/drawing/2014/main" id="{AA1D313E-1391-281D-180C-8F4DC3778369}"/>
              </a:ext>
            </a:extLst>
          </p:cNvPr>
          <p:cNvGrpSpPr/>
          <p:nvPr/>
        </p:nvGrpSpPr>
        <p:grpSpPr>
          <a:xfrm>
            <a:off x="230400" y="1925057"/>
            <a:ext cx="8682433" cy="906270"/>
            <a:chOff x="230400" y="1925057"/>
            <a:chExt cx="8682433" cy="906270"/>
          </a:xfrm>
        </p:grpSpPr>
        <p:sp>
          <p:nvSpPr>
            <p:cNvPr id="34" name="正方形/長方形 33">
              <a:extLst>
                <a:ext uri="{FF2B5EF4-FFF2-40B4-BE49-F238E27FC236}">
                  <a16:creationId xmlns:a16="http://schemas.microsoft.com/office/drawing/2014/main" id="{3437F01A-186B-0D1B-1923-434A7DEABEB4}"/>
                </a:ext>
              </a:extLst>
            </p:cNvPr>
            <p:cNvSpPr/>
            <p:nvPr/>
          </p:nvSpPr>
          <p:spPr>
            <a:xfrm>
              <a:off x="230400" y="1925057"/>
              <a:ext cx="8682433" cy="906270"/>
            </a:xfrm>
            <a:prstGeom prst="rect">
              <a:avLst/>
            </a:prstGeom>
            <a:gradFill flip="none" rotWithShape="1">
              <a:gsLst>
                <a:gs pos="0">
                  <a:schemeClr val="accent3"/>
                </a:gs>
                <a:gs pos="52000">
                  <a:schemeClr val="tx2">
                    <a:lumMod val="60000"/>
                    <a:lumOff val="40000"/>
                    <a:alpha val="61806"/>
                  </a:schemeClr>
                </a:gs>
                <a:gs pos="100000">
                  <a:schemeClr val="accent1"/>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32D12DDB-3522-F600-284F-4B73CD9DFE22}"/>
                </a:ext>
              </a:extLst>
            </p:cNvPr>
            <p:cNvSpPr txBox="1"/>
            <p:nvPr/>
          </p:nvSpPr>
          <p:spPr>
            <a:xfrm>
              <a:off x="558556" y="2026188"/>
              <a:ext cx="3236784"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生産量の追求</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徹底してムダを排除し生産量を最大化</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C2BA444-03F3-3234-95F7-1894C90CE4F7}"/>
                </a:ext>
              </a:extLst>
            </p:cNvPr>
            <p:cNvSpPr txBox="1"/>
            <p:nvPr/>
          </p:nvSpPr>
          <p:spPr>
            <a:xfrm>
              <a:off x="6322824" y="2040285"/>
              <a:ext cx="2236510" cy="707886"/>
            </a:xfrm>
            <a:prstGeom prst="rect">
              <a:avLst/>
            </a:prstGeom>
            <a:noFill/>
          </p:spPr>
          <p:txBody>
            <a:bodyPr wrap="none" rtlCol="0">
              <a:spAutoFit/>
            </a:bodyPr>
            <a:lstStyle/>
            <a:p>
              <a:pPr algn="r"/>
              <a:r>
                <a:rPr kumimoji="1" lang="ja-JP" altLang="en-US" sz="2400" b="1">
                  <a:solidFill>
                    <a:schemeClr val="bg1"/>
                  </a:solidFill>
                  <a:latin typeface="Meiryo" panose="020B0604030504040204" pitchFamily="34" charset="-128"/>
                  <a:ea typeface="Meiryo" panose="020B0604030504040204" pitchFamily="34" charset="-128"/>
                </a:rPr>
                <a:t>俊敏性の追求</a:t>
              </a:r>
              <a:endParaRPr kumimoji="1" lang="en-US" altLang="ja-JP" sz="2400" b="1"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多様性や変化への即応</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C0EFC01A-5315-1A5B-0967-8D8AEDCA3BA8}"/>
                </a:ext>
              </a:extLst>
            </p:cNvPr>
            <p:cNvSpPr txBox="1"/>
            <p:nvPr/>
          </p:nvSpPr>
          <p:spPr>
            <a:xfrm>
              <a:off x="3760753" y="2095317"/>
              <a:ext cx="1620957"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ビジネスに</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求められる価値</a:t>
              </a:r>
              <a:endParaRPr kumimoji="1" lang="ja-JP" altLang="en-US" sz="1600" b="1">
                <a:solidFill>
                  <a:schemeClr val="bg1"/>
                </a:solidFill>
                <a:latin typeface="Meiryo" panose="020B0604030504040204" pitchFamily="34" charset="-128"/>
                <a:ea typeface="Meiryo" panose="020B0604030504040204" pitchFamily="34" charset="-128"/>
              </a:endParaRPr>
            </a:p>
          </p:txBody>
        </p:sp>
      </p:grpSp>
      <p:grpSp>
        <p:nvGrpSpPr>
          <p:cNvPr id="37" name="グループ化 36">
            <a:extLst>
              <a:ext uri="{FF2B5EF4-FFF2-40B4-BE49-F238E27FC236}">
                <a16:creationId xmlns:a16="http://schemas.microsoft.com/office/drawing/2014/main" id="{4BC903DC-B622-D9D8-0E4D-69385B417FB9}"/>
              </a:ext>
            </a:extLst>
          </p:cNvPr>
          <p:cNvGrpSpPr/>
          <p:nvPr/>
        </p:nvGrpSpPr>
        <p:grpSpPr>
          <a:xfrm>
            <a:off x="230783" y="2900766"/>
            <a:ext cx="8682433" cy="1575378"/>
            <a:chOff x="230399" y="3715808"/>
            <a:chExt cx="8682433" cy="1575378"/>
          </a:xfrm>
        </p:grpSpPr>
        <p:sp>
          <p:nvSpPr>
            <p:cNvPr id="33" name="正方形/長方形 32">
              <a:extLst>
                <a:ext uri="{FF2B5EF4-FFF2-40B4-BE49-F238E27FC236}">
                  <a16:creationId xmlns:a16="http://schemas.microsoft.com/office/drawing/2014/main" id="{9A5E8965-99D5-BAEE-C5A0-6E547EE0C8C2}"/>
                </a:ext>
              </a:extLst>
            </p:cNvPr>
            <p:cNvSpPr/>
            <p:nvPr/>
          </p:nvSpPr>
          <p:spPr>
            <a:xfrm>
              <a:off x="230399" y="3715808"/>
              <a:ext cx="8682433" cy="1575378"/>
            </a:xfrm>
            <a:prstGeom prst="rect">
              <a:avLst/>
            </a:prstGeom>
            <a:gradFill flip="none" rotWithShape="1">
              <a:gsLst>
                <a:gs pos="0">
                  <a:schemeClr val="accent3"/>
                </a:gs>
                <a:gs pos="52000">
                  <a:schemeClr val="tx2">
                    <a:lumMod val="60000"/>
                    <a:lumOff val="40000"/>
                    <a:alpha val="61806"/>
                  </a:schemeClr>
                </a:gs>
                <a:gs pos="100000">
                  <a:schemeClr val="accent1"/>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46D7D5AE-B010-486C-B04E-B92D985DDAD7}"/>
                </a:ext>
              </a:extLst>
            </p:cNvPr>
            <p:cNvSpPr txBox="1"/>
            <p:nvPr/>
          </p:nvSpPr>
          <p:spPr>
            <a:xfrm>
              <a:off x="555816" y="3846284"/>
              <a:ext cx="2339102" cy="707886"/>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上下関係の組織</a:t>
              </a:r>
              <a:endParaRPr kumimoji="1" lang="en-US" altLang="ja-JP" sz="2400" b="1"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計画者と実行者の分離</a:t>
              </a:r>
            </a:p>
          </p:txBody>
        </p:sp>
        <p:sp>
          <p:nvSpPr>
            <p:cNvPr id="11" name="テキスト ボックス 10">
              <a:extLst>
                <a:ext uri="{FF2B5EF4-FFF2-40B4-BE49-F238E27FC236}">
                  <a16:creationId xmlns:a16="http://schemas.microsoft.com/office/drawing/2014/main" id="{B8A51425-F79A-2D4B-E86A-794641221D5E}"/>
                </a:ext>
              </a:extLst>
            </p:cNvPr>
            <p:cNvSpPr txBox="1"/>
            <p:nvPr/>
          </p:nvSpPr>
          <p:spPr>
            <a:xfrm>
              <a:off x="555816" y="4647640"/>
              <a:ext cx="3268566" cy="461665"/>
            </a:xfrm>
            <a:prstGeom prst="rect">
              <a:avLst/>
            </a:prstGeom>
            <a:noFill/>
          </p:spPr>
          <p:txBody>
            <a:bodyPr wrap="squar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計画者：</a:t>
              </a:r>
              <a:r>
                <a:rPr kumimoji="1" lang="ja-JP" altLang="en-US" sz="1200">
                  <a:solidFill>
                    <a:schemeClr val="bg1"/>
                  </a:solidFill>
                  <a:latin typeface="Meiryo" panose="020B0604030504040204" pitchFamily="34" charset="-128"/>
                  <a:ea typeface="Meiryo" panose="020B0604030504040204" pitchFamily="34" charset="-128"/>
                </a:rPr>
                <a:t>科学的分析と標準化による計画立案</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b="1">
                  <a:solidFill>
                    <a:schemeClr val="bg1"/>
                  </a:solidFill>
                  <a:latin typeface="Meiryo" panose="020B0604030504040204" pitchFamily="34" charset="-128"/>
                  <a:ea typeface="Meiryo" panose="020B0604030504040204" pitchFamily="34" charset="-128"/>
                </a:rPr>
                <a:t>実行者：</a:t>
              </a:r>
              <a:r>
                <a:rPr kumimoji="1" lang="ja-JP" altLang="en-US" sz="1200">
                  <a:solidFill>
                    <a:schemeClr val="bg1"/>
                  </a:solidFill>
                  <a:latin typeface="Meiryo" panose="020B0604030504040204" pitchFamily="34" charset="-128"/>
                  <a:ea typeface="Meiryo" panose="020B0604030504040204" pitchFamily="34" charset="-128"/>
                </a:rPr>
                <a:t>計画者の計画を忠実・効率よく実行</a:t>
              </a:r>
            </a:p>
          </p:txBody>
        </p:sp>
        <p:sp>
          <p:nvSpPr>
            <p:cNvPr id="13" name="テキスト ボックス 12">
              <a:extLst>
                <a:ext uri="{FF2B5EF4-FFF2-40B4-BE49-F238E27FC236}">
                  <a16:creationId xmlns:a16="http://schemas.microsoft.com/office/drawing/2014/main" id="{64CF3BA4-EC39-9317-39A1-CD19A10CD5E9}"/>
                </a:ext>
              </a:extLst>
            </p:cNvPr>
            <p:cNvSpPr txBox="1"/>
            <p:nvPr/>
          </p:nvSpPr>
          <p:spPr>
            <a:xfrm>
              <a:off x="5580332" y="4631967"/>
              <a:ext cx="3045208" cy="461665"/>
            </a:xfrm>
            <a:prstGeom prst="rect">
              <a:avLst/>
            </a:prstGeom>
            <a:noFill/>
          </p:spPr>
          <p:txBody>
            <a:bodyPr wrap="square" rtlCol="0">
              <a:spAutoFit/>
            </a:bodyPr>
            <a:lstStyle>
              <a:defPPr>
                <a:defRPr lang="ja-JP"/>
              </a:defPPr>
              <a:lvl1pPr>
                <a:defRPr>
                  <a:latin typeface="Meiryo" panose="020B0604030504040204" pitchFamily="34" charset="-128"/>
                  <a:ea typeface="Meiryo" panose="020B0604030504040204" pitchFamily="34" charset="-128"/>
                </a:defRPr>
              </a:lvl1pPr>
            </a:lstStyle>
            <a:p>
              <a:pPr algn="r"/>
              <a:r>
                <a:rPr lang="ja-JP" altLang="en-US" sz="1200" b="1">
                  <a:solidFill>
                    <a:schemeClr val="bg1"/>
                  </a:solidFill>
                </a:rPr>
                <a:t>個々人の</a:t>
              </a:r>
              <a:r>
                <a:rPr lang="en-US" altLang="ja-JP" sz="1200" b="1" dirty="0">
                  <a:solidFill>
                    <a:schemeClr val="bg1"/>
                  </a:solidFill>
                </a:rPr>
                <a:t>”</a:t>
              </a:r>
              <a:r>
                <a:rPr lang="ja-JP" altLang="en-US" sz="1200" b="1">
                  <a:solidFill>
                    <a:schemeClr val="bg1"/>
                  </a:solidFill>
                </a:rPr>
                <a:t>考える力</a:t>
              </a:r>
              <a:r>
                <a:rPr lang="en-US" altLang="ja-JP" sz="1200" b="1" dirty="0">
                  <a:solidFill>
                    <a:schemeClr val="bg1"/>
                  </a:solidFill>
                </a:rPr>
                <a:t>”</a:t>
              </a:r>
              <a:r>
                <a:rPr lang="ja-JP" altLang="en-US" sz="1200">
                  <a:solidFill>
                    <a:schemeClr val="bg1"/>
                  </a:solidFill>
                </a:rPr>
                <a:t>を尊重し</a:t>
              </a:r>
              <a:endParaRPr lang="en-US" altLang="ja-JP" sz="1200" dirty="0">
                <a:solidFill>
                  <a:schemeClr val="bg1"/>
                </a:solidFill>
              </a:endParaRPr>
            </a:p>
            <a:p>
              <a:pPr algn="r"/>
              <a:r>
                <a:rPr lang="ja-JP" altLang="en-US" sz="1200">
                  <a:solidFill>
                    <a:schemeClr val="bg1"/>
                  </a:solidFill>
                </a:rPr>
                <a:t>チームが、自ら即決・即断・即実行</a:t>
              </a:r>
            </a:p>
          </p:txBody>
        </p:sp>
        <p:sp>
          <p:nvSpPr>
            <p:cNvPr id="14" name="テキスト ボックス 13">
              <a:extLst>
                <a:ext uri="{FF2B5EF4-FFF2-40B4-BE49-F238E27FC236}">
                  <a16:creationId xmlns:a16="http://schemas.microsoft.com/office/drawing/2014/main" id="{E253EC31-CD17-52A9-68C8-840329D2E86C}"/>
                </a:ext>
              </a:extLst>
            </p:cNvPr>
            <p:cNvSpPr txBox="1"/>
            <p:nvPr/>
          </p:nvSpPr>
          <p:spPr>
            <a:xfrm>
              <a:off x="6150624" y="3858016"/>
              <a:ext cx="2441694" cy="707886"/>
            </a:xfrm>
            <a:prstGeom prst="rect">
              <a:avLst/>
            </a:prstGeom>
            <a:noFill/>
          </p:spPr>
          <p:txBody>
            <a:bodyPr wrap="none" rtlCol="0">
              <a:spAutoFit/>
            </a:bodyPr>
            <a:lstStyle/>
            <a:p>
              <a:pPr algn="r"/>
              <a:r>
                <a:rPr kumimoji="1" lang="ja-JP" altLang="en-US" sz="2400" b="1">
                  <a:solidFill>
                    <a:schemeClr val="bg1"/>
                  </a:solidFill>
                  <a:latin typeface="Meiryo" panose="020B0604030504040204" pitchFamily="34" charset="-128"/>
                  <a:ea typeface="Meiryo" panose="020B0604030504040204" pitchFamily="34" charset="-128"/>
                </a:rPr>
                <a:t>自律したチーム</a:t>
              </a:r>
              <a:endParaRPr kumimoji="1" lang="en-US" altLang="ja-JP" sz="2400" b="1"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計画者と実行者の一体化</a:t>
              </a:r>
            </a:p>
          </p:txBody>
        </p:sp>
        <p:sp>
          <p:nvSpPr>
            <p:cNvPr id="20" name="テキスト ボックス 19">
              <a:extLst>
                <a:ext uri="{FF2B5EF4-FFF2-40B4-BE49-F238E27FC236}">
                  <a16:creationId xmlns:a16="http://schemas.microsoft.com/office/drawing/2014/main" id="{8970A757-1F71-DA85-EAE0-5D8B0671F871}"/>
                </a:ext>
              </a:extLst>
            </p:cNvPr>
            <p:cNvSpPr txBox="1"/>
            <p:nvPr/>
          </p:nvSpPr>
          <p:spPr>
            <a:xfrm>
              <a:off x="3774147" y="4364383"/>
              <a:ext cx="1620957"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組織の特性</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役割分担の変化</a:t>
              </a:r>
              <a:endParaRPr kumimoji="1" lang="ja-JP" altLang="en-US" sz="1600" b="1">
                <a:solidFill>
                  <a:schemeClr val="bg1"/>
                </a:solidFill>
                <a:latin typeface="Meiryo" panose="020B0604030504040204" pitchFamily="34" charset="-128"/>
                <a:ea typeface="Meiryo" panose="020B0604030504040204" pitchFamily="34" charset="-128"/>
              </a:endParaRPr>
            </a:p>
          </p:txBody>
        </p:sp>
      </p:grpSp>
      <p:grpSp>
        <p:nvGrpSpPr>
          <p:cNvPr id="3" name="グループ化 2">
            <a:extLst>
              <a:ext uri="{FF2B5EF4-FFF2-40B4-BE49-F238E27FC236}">
                <a16:creationId xmlns:a16="http://schemas.microsoft.com/office/drawing/2014/main" id="{DC3EC36A-9798-1592-9B67-1DF5AB77F52C}"/>
              </a:ext>
            </a:extLst>
          </p:cNvPr>
          <p:cNvGrpSpPr/>
          <p:nvPr/>
        </p:nvGrpSpPr>
        <p:grpSpPr>
          <a:xfrm>
            <a:off x="230014" y="4663054"/>
            <a:ext cx="8682433" cy="1846661"/>
            <a:chOff x="230014" y="4663054"/>
            <a:chExt cx="8682433" cy="1846661"/>
          </a:xfrm>
        </p:grpSpPr>
        <p:grpSp>
          <p:nvGrpSpPr>
            <p:cNvPr id="49" name="グループ化 48">
              <a:extLst>
                <a:ext uri="{FF2B5EF4-FFF2-40B4-BE49-F238E27FC236}">
                  <a16:creationId xmlns:a16="http://schemas.microsoft.com/office/drawing/2014/main" id="{AD7CC1AC-4DD8-50D3-8A1B-485743804C99}"/>
                </a:ext>
              </a:extLst>
            </p:cNvPr>
            <p:cNvGrpSpPr/>
            <p:nvPr/>
          </p:nvGrpSpPr>
          <p:grpSpPr>
            <a:xfrm>
              <a:off x="230014" y="5124719"/>
              <a:ext cx="8682433" cy="1384996"/>
              <a:chOff x="230400" y="4623374"/>
              <a:chExt cx="8682433" cy="1384996"/>
            </a:xfrm>
          </p:grpSpPr>
          <p:sp>
            <p:nvSpPr>
              <p:cNvPr id="17" name="テキスト ボックス 16">
                <a:extLst>
                  <a:ext uri="{FF2B5EF4-FFF2-40B4-BE49-F238E27FC236}">
                    <a16:creationId xmlns:a16="http://schemas.microsoft.com/office/drawing/2014/main" id="{F8134307-CF56-2EEB-9416-34082D732549}"/>
                  </a:ext>
                </a:extLst>
              </p:cNvPr>
              <p:cNvSpPr txBox="1"/>
              <p:nvPr/>
            </p:nvSpPr>
            <p:spPr>
              <a:xfrm>
                <a:off x="230400" y="4623375"/>
                <a:ext cx="4015800" cy="1384995"/>
              </a:xfrm>
              <a:prstGeom prst="rect">
                <a:avLst/>
              </a:prstGeom>
              <a:noFill/>
            </p:spPr>
            <p:txBody>
              <a:bodyPr wrap="square">
                <a:spAutoFit/>
              </a:bodyPr>
              <a:lstStyle/>
              <a:p>
                <a:pPr marL="285750" indent="-285750">
                  <a:buFont typeface="Wingdings" pitchFamily="2" charset="2"/>
                  <a:buChar char="n"/>
                </a:pPr>
                <a:r>
                  <a:rPr lang="ja-JP" altLang="en-US" sz="1400">
                    <a:solidFill>
                      <a:schemeClr val="accent3">
                        <a:lumMod val="75000"/>
                      </a:schemeClr>
                    </a:solidFill>
                    <a:latin typeface="Meiryo" panose="020B0604030504040204" pitchFamily="34" charset="-128"/>
                    <a:ea typeface="Meiryo" panose="020B0604030504040204" pitchFamily="34" charset="-128"/>
                  </a:rPr>
                  <a:t>ウォーターフォール開発</a:t>
                </a:r>
              </a:p>
              <a:p>
                <a:pPr marL="285750" indent="-285750">
                  <a:buFont typeface="Wingdings" pitchFamily="2" charset="2"/>
                  <a:buChar char="n"/>
                </a:pPr>
                <a:r>
                  <a:rPr lang="ja-JP" altLang="en-US" sz="1400">
                    <a:solidFill>
                      <a:schemeClr val="accent3">
                        <a:lumMod val="75000"/>
                      </a:schemeClr>
                    </a:solidFill>
                    <a:latin typeface="Meiryo" panose="020B0604030504040204" pitchFamily="34" charset="-128"/>
                    <a:ea typeface="Meiryo" panose="020B0604030504040204" pitchFamily="34" charset="-128"/>
                  </a:rPr>
                  <a:t>人海戦術(手作業中心)</a:t>
                </a:r>
              </a:p>
              <a:p>
                <a:pPr marL="285750" indent="-285750">
                  <a:buFont typeface="Wingdings" pitchFamily="2" charset="2"/>
                  <a:buChar char="n"/>
                </a:pPr>
                <a:r>
                  <a:rPr lang="ja-JP" altLang="en-US" sz="1400">
                    <a:solidFill>
                      <a:schemeClr val="accent3">
                        <a:lumMod val="75000"/>
                      </a:schemeClr>
                    </a:solidFill>
                    <a:latin typeface="Meiryo" panose="020B0604030504040204" pitchFamily="34" charset="-128"/>
                    <a:ea typeface="Meiryo" panose="020B0604030504040204" pitchFamily="34" charset="-128"/>
                  </a:rPr>
                  <a:t>オンプレミス (自社所有・管理、VM中心)</a:t>
                </a:r>
              </a:p>
              <a:p>
                <a:pPr marL="285750" indent="-285750">
                  <a:buFont typeface="Wingdings" pitchFamily="2" charset="2"/>
                  <a:buChar char="n"/>
                </a:pPr>
                <a:r>
                  <a:rPr lang="ja-JP" altLang="en-US" sz="1400">
                    <a:solidFill>
                      <a:schemeClr val="accent3">
                        <a:lumMod val="75000"/>
                      </a:schemeClr>
                    </a:solidFill>
                    <a:latin typeface="Meiryo" panose="020B0604030504040204" pitchFamily="34" charset="-128"/>
                    <a:ea typeface="Meiryo" panose="020B0604030504040204" pitchFamily="34" charset="-128"/>
                  </a:rPr>
                  <a:t>集中型バージョン管理</a:t>
                </a:r>
              </a:p>
              <a:p>
                <a:pPr marL="285750" indent="-285750">
                  <a:buFont typeface="Wingdings" pitchFamily="2" charset="2"/>
                  <a:buChar char="n"/>
                </a:pPr>
                <a:r>
                  <a:rPr lang="ja-JP" altLang="en-US" sz="1400">
                    <a:solidFill>
                      <a:schemeClr val="accent3">
                        <a:lumMod val="75000"/>
                      </a:schemeClr>
                    </a:solidFill>
                    <a:latin typeface="Meiryo" panose="020B0604030504040204" pitchFamily="34" charset="-128"/>
                    <a:ea typeface="Meiryo" panose="020B0604030504040204" pitchFamily="34" charset="-128"/>
                  </a:rPr>
                  <a:t>特定の環境への依存・属人化</a:t>
                </a:r>
              </a:p>
              <a:p>
                <a:pPr marL="285750" indent="-285750">
                  <a:buFont typeface="Wingdings" pitchFamily="2" charset="2"/>
                  <a:buChar char="n"/>
                </a:pPr>
                <a:r>
                  <a:rPr lang="ja-JP" altLang="en-US" sz="1400">
                    <a:solidFill>
                      <a:schemeClr val="accent3">
                        <a:lumMod val="75000"/>
                      </a:schemeClr>
                    </a:solidFill>
                    <a:latin typeface="Meiryo" panose="020B0604030504040204" pitchFamily="34" charset="-128"/>
                    <a:ea typeface="Meiryo" panose="020B0604030504040204" pitchFamily="34" charset="-128"/>
                  </a:rPr>
                  <a:t>計画、安定性、統制</a:t>
                </a:r>
              </a:p>
            </p:txBody>
          </p:sp>
          <p:sp>
            <p:nvSpPr>
              <p:cNvPr id="23" name="テキスト ボックス 22">
                <a:extLst>
                  <a:ext uri="{FF2B5EF4-FFF2-40B4-BE49-F238E27FC236}">
                    <a16:creationId xmlns:a16="http://schemas.microsoft.com/office/drawing/2014/main" id="{CC61FBB5-F6E5-591A-34CD-0F0CD6E25FBD}"/>
                  </a:ext>
                </a:extLst>
              </p:cNvPr>
              <p:cNvSpPr txBox="1"/>
              <p:nvPr/>
            </p:nvSpPr>
            <p:spPr>
              <a:xfrm>
                <a:off x="4666633" y="4623374"/>
                <a:ext cx="4246200" cy="1384995"/>
              </a:xfrm>
              <a:prstGeom prst="rect">
                <a:avLst/>
              </a:prstGeom>
              <a:noFill/>
            </p:spPr>
            <p:txBody>
              <a:bodyPr wrap="square">
                <a:spAutoFit/>
              </a:bodyPr>
              <a:lstStyle/>
              <a:p>
                <a:pPr algn="r"/>
                <a:r>
                  <a:rPr lang="ja-JP" altLang="en-US" sz="1400">
                    <a:solidFill>
                      <a:srgbClr val="0070C0"/>
                    </a:solidFill>
                    <a:latin typeface="Meiryo" panose="020B0604030504040204" pitchFamily="34" charset="-128"/>
                    <a:ea typeface="Meiryo" panose="020B0604030504040204" pitchFamily="34" charset="-128"/>
                  </a:rPr>
                  <a:t>アジャイル開発</a:t>
                </a:r>
              </a:p>
              <a:p>
                <a:pPr algn="r"/>
                <a:r>
                  <a:rPr lang="ja-JP" altLang="en-US" sz="1400">
                    <a:solidFill>
                      <a:srgbClr val="0070C0"/>
                    </a:solidFill>
                    <a:latin typeface="Meiryo" panose="020B0604030504040204" pitchFamily="34" charset="-128"/>
                    <a:ea typeface="Meiryo" panose="020B0604030504040204" pitchFamily="34" charset="-128"/>
                  </a:rPr>
                  <a:t>AI駆動/自動化(ツール活用、自動化中心)</a:t>
                </a:r>
              </a:p>
              <a:p>
                <a:pPr algn="r"/>
                <a:r>
                  <a:rPr lang="ja-JP" altLang="en-US" sz="1400">
                    <a:solidFill>
                      <a:srgbClr val="0070C0"/>
                    </a:solidFill>
                    <a:latin typeface="Meiryo" panose="020B0604030504040204" pitchFamily="34" charset="-128"/>
                    <a:ea typeface="Meiryo" panose="020B0604030504040204" pitchFamily="34" charset="-128"/>
                  </a:rPr>
                  <a:t>クラウドネイティブ(クラウド活用、コンテナ)</a:t>
                </a:r>
              </a:p>
              <a:p>
                <a:pPr algn="r"/>
                <a:r>
                  <a:rPr lang="ja-JP" altLang="en-US" sz="1400">
                    <a:solidFill>
                      <a:srgbClr val="0070C0"/>
                    </a:solidFill>
                    <a:latin typeface="Meiryo" panose="020B0604030504040204" pitchFamily="34" charset="-128"/>
                    <a:ea typeface="Meiryo" panose="020B0604030504040204" pitchFamily="34" charset="-128"/>
                  </a:rPr>
                  <a:t>分散型バージョン管理</a:t>
                </a:r>
              </a:p>
              <a:p>
                <a:pPr algn="r"/>
                <a:r>
                  <a:rPr lang="ja-JP" altLang="en-US" sz="1400">
                    <a:solidFill>
                      <a:srgbClr val="0070C0"/>
                    </a:solidFill>
                    <a:latin typeface="Meiryo" panose="020B0604030504040204" pitchFamily="34" charset="-128"/>
                    <a:ea typeface="Meiryo" panose="020B0604030504040204" pitchFamily="34" charset="-128"/>
                  </a:rPr>
                  <a:t>CI/CDパイプラインでの自動化・</a:t>
                </a:r>
                <a:r>
                  <a:rPr lang="en-US" altLang="ja-JP" sz="1400" dirty="0" err="1">
                    <a:solidFill>
                      <a:srgbClr val="0070C0"/>
                    </a:solidFill>
                    <a:latin typeface="Meiryo" panose="020B0604030504040204" pitchFamily="34" charset="-128"/>
                    <a:ea typeface="Meiryo" panose="020B0604030504040204" pitchFamily="34" charset="-128"/>
                  </a:rPr>
                  <a:t>IaC</a:t>
                </a:r>
                <a:endParaRPr lang="ja-JP" altLang="en-US" sz="140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俊敏性、柔軟性、拡張性、効率性、変化への対応</a:t>
                </a:r>
              </a:p>
            </p:txBody>
          </p:sp>
          <p:cxnSp>
            <p:nvCxnSpPr>
              <p:cNvPr id="25" name="直線矢印コネクタ 24">
                <a:extLst>
                  <a:ext uri="{FF2B5EF4-FFF2-40B4-BE49-F238E27FC236}">
                    <a16:creationId xmlns:a16="http://schemas.microsoft.com/office/drawing/2014/main" id="{B8DCE4E8-D3F7-B042-D56A-6F59C8B8F826}"/>
                  </a:ext>
                </a:extLst>
              </p:cNvPr>
              <p:cNvCxnSpPr/>
              <p:nvPr/>
            </p:nvCxnSpPr>
            <p:spPr>
              <a:xfrm>
                <a:off x="2765502" y="4730119"/>
                <a:ext cx="4646342" cy="0"/>
              </a:xfrm>
              <a:prstGeom prst="straightConnector1">
                <a:avLst/>
              </a:prstGeom>
              <a:ln w="25400">
                <a:solidFill>
                  <a:schemeClr val="accent6"/>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8BC75386-7FB5-9421-CE4E-7DE4A49D2818}"/>
                  </a:ext>
                </a:extLst>
              </p:cNvPr>
              <p:cNvCxnSpPr>
                <a:cxnSpLocks/>
              </p:cNvCxnSpPr>
              <p:nvPr/>
            </p:nvCxnSpPr>
            <p:spPr>
              <a:xfrm>
                <a:off x="2384119" y="5805711"/>
                <a:ext cx="2434066" cy="0"/>
              </a:xfrm>
              <a:prstGeom prst="straightConnector1">
                <a:avLst/>
              </a:prstGeom>
              <a:ln w="25400">
                <a:solidFill>
                  <a:schemeClr val="accent6"/>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B9F6B84A-9937-2350-AC04-2B425B8899EE}"/>
                  </a:ext>
                </a:extLst>
              </p:cNvPr>
              <p:cNvCxnSpPr>
                <a:cxnSpLocks/>
              </p:cNvCxnSpPr>
              <p:nvPr/>
            </p:nvCxnSpPr>
            <p:spPr>
              <a:xfrm>
                <a:off x="3146650" y="5594696"/>
                <a:ext cx="2567957" cy="0"/>
              </a:xfrm>
              <a:prstGeom prst="straightConnector1">
                <a:avLst/>
              </a:prstGeom>
              <a:ln w="25400">
                <a:solidFill>
                  <a:schemeClr val="accent6"/>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3" name="直線矢印コネクタ 42">
                <a:extLst>
                  <a:ext uri="{FF2B5EF4-FFF2-40B4-BE49-F238E27FC236}">
                    <a16:creationId xmlns:a16="http://schemas.microsoft.com/office/drawing/2014/main" id="{C0815589-6F97-3EAA-D44A-2F41330F2957}"/>
                  </a:ext>
                </a:extLst>
              </p:cNvPr>
              <p:cNvCxnSpPr>
                <a:cxnSpLocks/>
              </p:cNvCxnSpPr>
              <p:nvPr/>
            </p:nvCxnSpPr>
            <p:spPr>
              <a:xfrm>
                <a:off x="4011227" y="5184389"/>
                <a:ext cx="1035558" cy="0"/>
              </a:xfrm>
              <a:prstGeom prst="straightConnector1">
                <a:avLst/>
              </a:prstGeom>
              <a:ln w="25400">
                <a:solidFill>
                  <a:schemeClr val="accent6"/>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BB07DEA1-C35E-9E22-6199-6B6657C20619}"/>
                  </a:ext>
                </a:extLst>
              </p:cNvPr>
              <p:cNvCxnSpPr>
                <a:cxnSpLocks/>
              </p:cNvCxnSpPr>
              <p:nvPr/>
            </p:nvCxnSpPr>
            <p:spPr>
              <a:xfrm>
                <a:off x="2580628" y="4967511"/>
                <a:ext cx="2814860" cy="0"/>
              </a:xfrm>
              <a:prstGeom prst="straightConnector1">
                <a:avLst/>
              </a:prstGeom>
              <a:ln w="25400">
                <a:solidFill>
                  <a:schemeClr val="accent6"/>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9BC67215-7210-4C99-0CAC-7DB309CF5094}"/>
                  </a:ext>
                </a:extLst>
              </p:cNvPr>
              <p:cNvCxnSpPr>
                <a:cxnSpLocks/>
              </p:cNvCxnSpPr>
              <p:nvPr/>
            </p:nvCxnSpPr>
            <p:spPr>
              <a:xfrm>
                <a:off x="2490158" y="5377820"/>
                <a:ext cx="4341465" cy="0"/>
              </a:xfrm>
              <a:prstGeom prst="straightConnector1">
                <a:avLst/>
              </a:prstGeom>
              <a:ln w="25400">
                <a:solidFill>
                  <a:schemeClr val="accent6"/>
                </a:solidFill>
                <a:prstDash val="sysDot"/>
                <a:tailEnd type="triangle"/>
              </a:ln>
              <a:effectLst/>
            </p:spPr>
            <p:style>
              <a:lnRef idx="2">
                <a:schemeClr val="accent1"/>
              </a:lnRef>
              <a:fillRef idx="0">
                <a:schemeClr val="accent1"/>
              </a:fillRef>
              <a:effectRef idx="1">
                <a:schemeClr val="accent1"/>
              </a:effectRef>
              <a:fontRef idx="minor">
                <a:schemeClr val="tx1"/>
              </a:fontRef>
            </p:style>
          </p:cxnSp>
        </p:grpSp>
        <p:sp>
          <p:nvSpPr>
            <p:cNvPr id="50" name="テキスト ボックス 49">
              <a:extLst>
                <a:ext uri="{FF2B5EF4-FFF2-40B4-BE49-F238E27FC236}">
                  <a16:creationId xmlns:a16="http://schemas.microsoft.com/office/drawing/2014/main" id="{FEDE8E59-B5DD-2025-D6D5-C0F4E10E014B}"/>
                </a:ext>
              </a:extLst>
            </p:cNvPr>
            <p:cNvSpPr txBox="1"/>
            <p:nvPr/>
          </p:nvSpPr>
          <p:spPr>
            <a:xfrm>
              <a:off x="230014" y="4669138"/>
              <a:ext cx="1776448" cy="461665"/>
            </a:xfrm>
            <a:prstGeom prst="rect">
              <a:avLst/>
            </a:prstGeom>
            <a:noFill/>
          </p:spPr>
          <p:txBody>
            <a:bodyPr wrap="none" rtlCol="0">
              <a:spAutoFit/>
            </a:bodyPr>
            <a:lstStyle/>
            <a:p>
              <a:r>
                <a:rPr kumimoji="1" lang="ja-JP" altLang="en-US" sz="2400" b="1">
                  <a:solidFill>
                    <a:schemeClr val="accent3">
                      <a:lumMod val="75000"/>
                    </a:schemeClr>
                  </a:solidFill>
                  <a:latin typeface="Meiryo" panose="020B0604030504040204" pitchFamily="34" charset="-128"/>
                  <a:ea typeface="Meiryo" panose="020B0604030504040204" pitchFamily="34" charset="-128"/>
                </a:rPr>
                <a:t>レガシー</a:t>
              </a:r>
              <a:r>
                <a:rPr kumimoji="1" lang="en-US" altLang="ja-JP" sz="2400" b="1" dirty="0">
                  <a:solidFill>
                    <a:schemeClr val="accent3">
                      <a:lumMod val="75000"/>
                    </a:schemeClr>
                  </a:solidFill>
                  <a:latin typeface="Meiryo" panose="020B0604030504040204" pitchFamily="34" charset="-128"/>
                  <a:ea typeface="Meiryo" panose="020B0604030504040204" pitchFamily="34" charset="-128"/>
                </a:rPr>
                <a:t>IT</a:t>
              </a:r>
              <a:endParaRPr kumimoji="1" lang="ja-JP" altLang="en-US" sz="2400" b="1">
                <a:solidFill>
                  <a:schemeClr val="accent3">
                    <a:lumMod val="75000"/>
                  </a:schemeClr>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id="{09937174-8A28-3831-5CBB-025B7FED8B6D}"/>
                </a:ext>
              </a:extLst>
            </p:cNvPr>
            <p:cNvSpPr txBox="1"/>
            <p:nvPr/>
          </p:nvSpPr>
          <p:spPr>
            <a:xfrm>
              <a:off x="7443775" y="4663054"/>
              <a:ext cx="1468672" cy="461665"/>
            </a:xfrm>
            <a:prstGeom prst="rect">
              <a:avLst/>
            </a:prstGeom>
            <a:noFill/>
          </p:spPr>
          <p:txBody>
            <a:bodyPr wrap="none" rtlCol="0">
              <a:spAutoFit/>
            </a:bodyPr>
            <a:lstStyle/>
            <a:p>
              <a:pPr algn="r"/>
              <a:r>
                <a:rPr kumimoji="1" lang="ja-JP" altLang="en-US" sz="2400" b="1">
                  <a:solidFill>
                    <a:srgbClr val="0070C0"/>
                  </a:solidFill>
                  <a:latin typeface="Meiryo" panose="020B0604030504040204" pitchFamily="34" charset="-128"/>
                  <a:ea typeface="Meiryo" panose="020B0604030504040204" pitchFamily="34" charset="-128"/>
                </a:rPr>
                <a:t>モダン</a:t>
              </a:r>
              <a:r>
                <a:rPr kumimoji="1" lang="en-US" altLang="ja-JP" sz="2400" b="1" dirty="0">
                  <a:solidFill>
                    <a:srgbClr val="0070C0"/>
                  </a:solidFill>
                  <a:latin typeface="Meiryo" panose="020B0604030504040204" pitchFamily="34" charset="-128"/>
                  <a:ea typeface="Meiryo" panose="020B0604030504040204" pitchFamily="34" charset="-128"/>
                </a:rPr>
                <a:t>IT</a:t>
              </a:r>
              <a:endParaRPr kumimoji="1" lang="ja-JP" altLang="en-US" sz="2400" b="1">
                <a:solidFill>
                  <a:srgbClr val="0070C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92629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a:extLst>
              <a:ext uri="{FF2B5EF4-FFF2-40B4-BE49-F238E27FC236}">
                <a16:creationId xmlns:a16="http://schemas.microsoft.com/office/drawing/2014/main" id="{947EA2FD-15C7-D5FD-7135-327E9D42428E}"/>
              </a:ext>
            </a:extLst>
          </p:cNvPr>
          <p:cNvSpPr/>
          <p:nvPr/>
        </p:nvSpPr>
        <p:spPr>
          <a:xfrm>
            <a:off x="1539528" y="3321563"/>
            <a:ext cx="3587384" cy="6867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42F16F51-0213-A9D7-0817-2C5D1FB1720D}"/>
              </a:ext>
            </a:extLst>
          </p:cNvPr>
          <p:cNvSpPr/>
          <p:nvPr/>
        </p:nvSpPr>
        <p:spPr>
          <a:xfrm>
            <a:off x="1539529" y="4050647"/>
            <a:ext cx="3587384" cy="6867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02A5AA75-D9DC-87A1-40AF-10691A42485D}"/>
              </a:ext>
            </a:extLst>
          </p:cNvPr>
          <p:cNvSpPr/>
          <p:nvPr/>
        </p:nvSpPr>
        <p:spPr>
          <a:xfrm>
            <a:off x="230396" y="2588993"/>
            <a:ext cx="1179955" cy="68672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5949DA2E-FDEE-3335-9CE0-7439DE729A3E}"/>
              </a:ext>
            </a:extLst>
          </p:cNvPr>
          <p:cNvSpPr/>
          <p:nvPr/>
        </p:nvSpPr>
        <p:spPr>
          <a:xfrm>
            <a:off x="230396" y="3321563"/>
            <a:ext cx="1179955" cy="68672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C60CFA66-45DA-C228-1D03-C87E9EC4B628}"/>
              </a:ext>
            </a:extLst>
          </p:cNvPr>
          <p:cNvSpPr/>
          <p:nvPr/>
        </p:nvSpPr>
        <p:spPr>
          <a:xfrm>
            <a:off x="230397" y="4050647"/>
            <a:ext cx="1179955" cy="68672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4C63C467-A125-B050-C6B1-BD7AD4CEA9FE}"/>
              </a:ext>
            </a:extLst>
          </p:cNvPr>
          <p:cNvSpPr/>
          <p:nvPr/>
        </p:nvSpPr>
        <p:spPr>
          <a:xfrm>
            <a:off x="230398" y="4783566"/>
            <a:ext cx="1179955" cy="68672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A38D8E09-22E9-5183-E13A-3FDF0520BC14}"/>
              </a:ext>
            </a:extLst>
          </p:cNvPr>
          <p:cNvSpPr/>
          <p:nvPr/>
        </p:nvSpPr>
        <p:spPr>
          <a:xfrm>
            <a:off x="230399" y="5516485"/>
            <a:ext cx="1179955" cy="68672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45325F59-C6DC-8125-58AF-26E3CA437053}"/>
              </a:ext>
            </a:extLst>
          </p:cNvPr>
          <p:cNvSpPr/>
          <p:nvPr/>
        </p:nvSpPr>
        <p:spPr>
          <a:xfrm>
            <a:off x="1539528" y="2588993"/>
            <a:ext cx="3587384" cy="6867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FC3BA64F-C9D0-0E51-4B7F-DAABDF03EC6C}"/>
              </a:ext>
            </a:extLst>
          </p:cNvPr>
          <p:cNvSpPr/>
          <p:nvPr/>
        </p:nvSpPr>
        <p:spPr>
          <a:xfrm>
            <a:off x="1539530" y="4783566"/>
            <a:ext cx="3587384" cy="6867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92FD5FD7-31D7-9A1B-DC76-53EB0C37993B}"/>
              </a:ext>
            </a:extLst>
          </p:cNvPr>
          <p:cNvSpPr/>
          <p:nvPr/>
        </p:nvSpPr>
        <p:spPr>
          <a:xfrm>
            <a:off x="1539531" y="5516485"/>
            <a:ext cx="3587384" cy="6867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3450D2A-00D8-657A-2B9C-7D67457FB96F}"/>
              </a:ext>
            </a:extLst>
          </p:cNvPr>
          <p:cNvSpPr>
            <a:spLocks noGrp="1"/>
          </p:cNvSpPr>
          <p:nvPr>
            <p:ph type="title"/>
          </p:nvPr>
        </p:nvSpPr>
        <p:spPr>
          <a:xfrm>
            <a:off x="230400" y="266400"/>
            <a:ext cx="8913600" cy="416221"/>
          </a:xfrm>
        </p:spPr>
        <p:txBody>
          <a:bodyPr/>
          <a:lstStyle/>
          <a:p>
            <a:r>
              <a:rPr lang="en-US" altLang="ja-JP" b="1" u="sng" dirty="0"/>
              <a:t>IT</a:t>
            </a:r>
            <a:r>
              <a:rPr lang="ja-JP" altLang="en-US" b="1" u="sng" dirty="0"/>
              <a:t>の観点から見た</a:t>
            </a:r>
            <a:r>
              <a:rPr lang="en-US" altLang="ja-JP" dirty="0"/>
              <a:t> DX</a:t>
            </a:r>
            <a:r>
              <a:rPr lang="ja-JP" altLang="en-US" dirty="0"/>
              <a:t>の「あるべき姿」</a:t>
            </a:r>
            <a:endParaRPr kumimoji="1" lang="ja-JP" altLang="en-US" dirty="0"/>
          </a:p>
        </p:txBody>
      </p:sp>
      <p:sp>
        <p:nvSpPr>
          <p:cNvPr id="38" name="テキスト ボックス 37">
            <a:extLst>
              <a:ext uri="{FF2B5EF4-FFF2-40B4-BE49-F238E27FC236}">
                <a16:creationId xmlns:a16="http://schemas.microsoft.com/office/drawing/2014/main" id="{CDC553F4-EEBC-8213-AFBE-75062F882643}"/>
              </a:ext>
            </a:extLst>
          </p:cNvPr>
          <p:cNvSpPr txBox="1"/>
          <p:nvPr/>
        </p:nvSpPr>
        <p:spPr>
          <a:xfrm>
            <a:off x="230396" y="2825816"/>
            <a:ext cx="1179955" cy="261610"/>
          </a:xfrm>
          <a:prstGeom prst="rect">
            <a:avLst/>
          </a:prstGeom>
          <a:noFill/>
        </p:spPr>
        <p:txBody>
          <a:bodyPr wrap="square">
            <a:spAutoFit/>
          </a:bodyPr>
          <a:lstStyle/>
          <a:p>
            <a:pPr algn="ctr"/>
            <a:r>
              <a:rPr lang="ja-JP" altLang="en-US" sz="1100" b="1">
                <a:solidFill>
                  <a:schemeClr val="bg1"/>
                </a:solidFill>
                <a:latin typeface="Meiryo" panose="020B0604030504040204" pitchFamily="34" charset="-128"/>
                <a:ea typeface="Meiryo" panose="020B0604030504040204" pitchFamily="34" charset="-128"/>
              </a:rPr>
              <a:t>開発手法</a:t>
            </a:r>
          </a:p>
        </p:txBody>
      </p:sp>
      <p:sp>
        <p:nvSpPr>
          <p:cNvPr id="40" name="テキスト ボックス 39">
            <a:extLst>
              <a:ext uri="{FF2B5EF4-FFF2-40B4-BE49-F238E27FC236}">
                <a16:creationId xmlns:a16="http://schemas.microsoft.com/office/drawing/2014/main" id="{E94E722C-EC66-B484-1B1E-C3F7F7CCD9DC}"/>
              </a:ext>
            </a:extLst>
          </p:cNvPr>
          <p:cNvSpPr txBox="1"/>
          <p:nvPr/>
        </p:nvSpPr>
        <p:spPr>
          <a:xfrm>
            <a:off x="230396" y="3539461"/>
            <a:ext cx="1179955" cy="261610"/>
          </a:xfrm>
          <a:prstGeom prst="rect">
            <a:avLst/>
          </a:prstGeom>
          <a:noFill/>
        </p:spPr>
        <p:txBody>
          <a:bodyPr wrap="square">
            <a:spAutoFit/>
          </a:bodyPr>
          <a:lstStyle/>
          <a:p>
            <a:pPr algn="ctr"/>
            <a:r>
              <a:rPr lang="ja-JP" altLang="en-US" sz="1100" b="1">
                <a:solidFill>
                  <a:schemeClr val="bg1"/>
                </a:solidFill>
                <a:latin typeface="Meiryo" panose="020B0604030504040204" pitchFamily="34" charset="-128"/>
                <a:ea typeface="Meiryo" panose="020B0604030504040204" pitchFamily="34" charset="-128"/>
              </a:rPr>
              <a:t>要件定義と仕様</a:t>
            </a:r>
          </a:p>
        </p:txBody>
      </p:sp>
      <p:sp>
        <p:nvSpPr>
          <p:cNvPr id="42" name="テキスト ボックス 41">
            <a:extLst>
              <a:ext uri="{FF2B5EF4-FFF2-40B4-BE49-F238E27FC236}">
                <a16:creationId xmlns:a16="http://schemas.microsoft.com/office/drawing/2014/main" id="{869B0515-7802-C333-7024-6A017CE4DFED}"/>
              </a:ext>
            </a:extLst>
          </p:cNvPr>
          <p:cNvSpPr txBox="1"/>
          <p:nvPr/>
        </p:nvSpPr>
        <p:spPr>
          <a:xfrm>
            <a:off x="229730" y="4214931"/>
            <a:ext cx="1179955" cy="430887"/>
          </a:xfrm>
          <a:prstGeom prst="rect">
            <a:avLst/>
          </a:prstGeom>
          <a:noFill/>
        </p:spPr>
        <p:txBody>
          <a:bodyPr wrap="square">
            <a:spAutoFit/>
          </a:bodyPr>
          <a:lstStyle/>
          <a:p>
            <a:pPr algn="ctr"/>
            <a:r>
              <a:rPr lang="ja-JP" altLang="en-US" sz="1050" b="1">
                <a:solidFill>
                  <a:schemeClr val="bg1"/>
                </a:solidFill>
                <a:latin typeface="Meiryo" panose="020B0604030504040204" pitchFamily="34" charset="-128"/>
                <a:ea typeface="Meiryo" panose="020B0604030504040204" pitchFamily="34" charset="-128"/>
              </a:rPr>
              <a:t>システム構成</a:t>
            </a:r>
            <a:endParaRPr lang="en-US" altLang="ja-JP" sz="1050" b="1" dirty="0">
              <a:solidFill>
                <a:schemeClr val="bg1"/>
              </a:solidFill>
              <a:latin typeface="Meiryo" panose="020B0604030504040204" pitchFamily="34" charset="-128"/>
              <a:ea typeface="Meiryo" panose="020B0604030504040204" pitchFamily="34" charset="-128"/>
            </a:endParaRPr>
          </a:p>
          <a:p>
            <a:pPr algn="ctr"/>
            <a:r>
              <a:rPr lang="ja-JP" altLang="en-US" sz="1050" b="1">
                <a:solidFill>
                  <a:schemeClr val="bg1"/>
                </a:solidFill>
                <a:latin typeface="Meiryo" panose="020B0604030504040204" pitchFamily="34" charset="-128"/>
                <a:ea typeface="Meiryo" panose="020B0604030504040204" pitchFamily="34" charset="-128"/>
              </a:rPr>
              <a:t>アーキテクチャ</a:t>
            </a:r>
          </a:p>
        </p:txBody>
      </p:sp>
      <p:sp>
        <p:nvSpPr>
          <p:cNvPr id="44" name="テキスト ボックス 43">
            <a:extLst>
              <a:ext uri="{FF2B5EF4-FFF2-40B4-BE49-F238E27FC236}">
                <a16:creationId xmlns:a16="http://schemas.microsoft.com/office/drawing/2014/main" id="{3B08A91B-BC26-D8FA-5435-BA23BA0482C6}"/>
              </a:ext>
            </a:extLst>
          </p:cNvPr>
          <p:cNvSpPr txBox="1"/>
          <p:nvPr/>
        </p:nvSpPr>
        <p:spPr>
          <a:xfrm>
            <a:off x="229070" y="5020430"/>
            <a:ext cx="1180615" cy="261610"/>
          </a:xfrm>
          <a:prstGeom prst="rect">
            <a:avLst/>
          </a:prstGeom>
          <a:noFill/>
        </p:spPr>
        <p:txBody>
          <a:bodyPr wrap="square">
            <a:spAutoFit/>
          </a:bodyPr>
          <a:lstStyle/>
          <a:p>
            <a:pPr algn="ctr"/>
            <a:r>
              <a:rPr lang="ja-JP" altLang="en-US" sz="1100" b="1">
                <a:solidFill>
                  <a:schemeClr val="bg1"/>
                </a:solidFill>
                <a:latin typeface="Meiryo" panose="020B0604030504040204" pitchFamily="34" charset="-128"/>
                <a:ea typeface="Meiryo" panose="020B0604030504040204" pitchFamily="34" charset="-128"/>
              </a:rPr>
              <a:t>運用と保守</a:t>
            </a:r>
          </a:p>
        </p:txBody>
      </p:sp>
      <p:sp>
        <p:nvSpPr>
          <p:cNvPr id="46" name="テキスト ボックス 45">
            <a:extLst>
              <a:ext uri="{FF2B5EF4-FFF2-40B4-BE49-F238E27FC236}">
                <a16:creationId xmlns:a16="http://schemas.microsoft.com/office/drawing/2014/main" id="{D8062CA8-4733-627F-5159-C252899C08E7}"/>
              </a:ext>
            </a:extLst>
          </p:cNvPr>
          <p:cNvSpPr txBox="1"/>
          <p:nvPr/>
        </p:nvSpPr>
        <p:spPr>
          <a:xfrm>
            <a:off x="225856" y="5773323"/>
            <a:ext cx="1179955" cy="261610"/>
          </a:xfrm>
          <a:prstGeom prst="rect">
            <a:avLst/>
          </a:prstGeom>
          <a:noFill/>
        </p:spPr>
        <p:txBody>
          <a:bodyPr wrap="square">
            <a:spAutoFit/>
          </a:bodyPr>
          <a:lstStyle/>
          <a:p>
            <a:pPr algn="ctr"/>
            <a:r>
              <a:rPr lang="ja-JP" altLang="en-US" sz="1100" b="1">
                <a:solidFill>
                  <a:schemeClr val="bg1"/>
                </a:solidFill>
                <a:latin typeface="Meiryo" panose="020B0604030504040204" pitchFamily="34" charset="-128"/>
                <a:ea typeface="Meiryo" panose="020B0604030504040204" pitchFamily="34" charset="-128"/>
              </a:rPr>
              <a:t>リスクとコスト</a:t>
            </a:r>
          </a:p>
        </p:txBody>
      </p:sp>
      <p:sp>
        <p:nvSpPr>
          <p:cNvPr id="53" name="テキスト ボックス 52">
            <a:extLst>
              <a:ext uri="{FF2B5EF4-FFF2-40B4-BE49-F238E27FC236}">
                <a16:creationId xmlns:a16="http://schemas.microsoft.com/office/drawing/2014/main" id="{2E2B42D5-60E3-AC8C-C069-9AA1BBB6C2E6}"/>
              </a:ext>
            </a:extLst>
          </p:cNvPr>
          <p:cNvSpPr txBox="1"/>
          <p:nvPr/>
        </p:nvSpPr>
        <p:spPr>
          <a:xfrm>
            <a:off x="1462685" y="840128"/>
            <a:ext cx="3102131" cy="769441"/>
          </a:xfrm>
          <a:prstGeom prst="rect">
            <a:avLst/>
          </a:prstGeom>
          <a:noFill/>
        </p:spPr>
        <p:txBody>
          <a:bodyPr wrap="none" rtlCol="0">
            <a:spAutoFit/>
          </a:bodyPr>
          <a:lstStyle/>
          <a:p>
            <a:r>
              <a:rPr kumimoji="1" lang="ja-JP" altLang="en-US" sz="4400" b="1">
                <a:solidFill>
                  <a:srgbClr val="6A8338"/>
                </a:solidFill>
                <a:latin typeface="Meiryo" panose="020B0604030504040204" pitchFamily="34" charset="-128"/>
                <a:ea typeface="Meiryo" panose="020B0604030504040204" pitchFamily="34" charset="-128"/>
              </a:rPr>
              <a:t>レガシー</a:t>
            </a:r>
            <a:r>
              <a:rPr kumimoji="1" lang="en-US" altLang="ja-JP" sz="4400" b="1" dirty="0">
                <a:solidFill>
                  <a:srgbClr val="6A8338"/>
                </a:solidFill>
                <a:latin typeface="Meiryo" panose="020B0604030504040204" pitchFamily="34" charset="-128"/>
                <a:ea typeface="Meiryo" panose="020B0604030504040204" pitchFamily="34" charset="-128"/>
              </a:rPr>
              <a:t>IT</a:t>
            </a:r>
            <a:endParaRPr kumimoji="1" lang="ja-JP" altLang="en-US" sz="4400" b="1">
              <a:solidFill>
                <a:srgbClr val="6A8338"/>
              </a:solidFill>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CADECFCF-2BA3-109A-5C47-45768DDA6C7A}"/>
              </a:ext>
            </a:extLst>
          </p:cNvPr>
          <p:cNvSpPr txBox="1"/>
          <p:nvPr/>
        </p:nvSpPr>
        <p:spPr>
          <a:xfrm>
            <a:off x="1539526" y="1561566"/>
            <a:ext cx="3587386" cy="1046440"/>
          </a:xfrm>
          <a:prstGeom prst="rect">
            <a:avLst/>
          </a:prstGeom>
          <a:noFill/>
        </p:spPr>
        <p:txBody>
          <a:bodyPr wrap="square">
            <a:spAutoFit/>
          </a:bodyPr>
          <a:lstStyle/>
          <a:p>
            <a:pPr>
              <a:spcAft>
                <a:spcPts val="600"/>
              </a:spcAft>
            </a:pPr>
            <a:r>
              <a:rPr lang="ja-JP" altLang="en-US" sz="1200" b="1">
                <a:latin typeface="Meiryo" panose="020B0604030504040204" pitchFamily="34" charset="-128"/>
                <a:ea typeface="Meiryo" panose="020B0604030504040204" pitchFamily="34" charset="-128"/>
              </a:rPr>
              <a:t>基本思想</a:t>
            </a:r>
            <a:r>
              <a:rPr lang="en-US" altLang="ja-JP" sz="1200" b="1"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事前に十分な時間をかけて要件定義を行い、仕様を固定（凍結）してから長期間にわたってシステムを開発・運用する。</a:t>
            </a:r>
            <a:endParaRPr lang="en-US" altLang="ja-JP" sz="1100" dirty="0">
              <a:latin typeface="Meiryo" panose="020B0604030504040204" pitchFamily="34" charset="-128"/>
              <a:ea typeface="Meiryo" panose="020B0604030504040204" pitchFamily="34" charset="-128"/>
            </a:endParaRPr>
          </a:p>
          <a:p>
            <a:pPr>
              <a:spcAft>
                <a:spcPts val="600"/>
              </a:spcAft>
            </a:pPr>
            <a:r>
              <a:rPr lang="ja-JP" altLang="en-US" sz="1200" b="1">
                <a:latin typeface="Meiryo" panose="020B0604030504040204" pitchFamily="34" charset="-128"/>
                <a:ea typeface="Meiryo" panose="020B0604030504040204" pitchFamily="34" charset="-128"/>
              </a:rPr>
              <a:t>特徴</a:t>
            </a:r>
            <a:r>
              <a:rPr lang="en-US" altLang="ja-JP" sz="1200" b="1"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安定稼働と長期利用を最重要視、既存業務プロセスやシステムと高い互換性を保つことが求められる。</a:t>
            </a:r>
          </a:p>
        </p:txBody>
      </p:sp>
      <p:sp>
        <p:nvSpPr>
          <p:cNvPr id="60" name="テキスト ボックス 59">
            <a:extLst>
              <a:ext uri="{FF2B5EF4-FFF2-40B4-BE49-F238E27FC236}">
                <a16:creationId xmlns:a16="http://schemas.microsoft.com/office/drawing/2014/main" id="{9E33540D-157B-0061-61EC-187CA1F1D07F}"/>
              </a:ext>
            </a:extLst>
          </p:cNvPr>
          <p:cNvSpPr txBox="1"/>
          <p:nvPr/>
        </p:nvSpPr>
        <p:spPr>
          <a:xfrm>
            <a:off x="1538859" y="2740019"/>
            <a:ext cx="3587384" cy="461665"/>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ウォーターフォール型：要件定義→設計→実装→テスト→リリースといった直線的プロセス。</a:t>
            </a:r>
          </a:p>
        </p:txBody>
      </p:sp>
      <p:sp>
        <p:nvSpPr>
          <p:cNvPr id="66" name="テキスト ボックス 65">
            <a:extLst>
              <a:ext uri="{FF2B5EF4-FFF2-40B4-BE49-F238E27FC236}">
                <a16:creationId xmlns:a16="http://schemas.microsoft.com/office/drawing/2014/main" id="{19C98C97-397C-C9FC-C381-59D759A957C9}"/>
              </a:ext>
            </a:extLst>
          </p:cNvPr>
          <p:cNvSpPr txBox="1"/>
          <p:nvPr/>
        </p:nvSpPr>
        <p:spPr>
          <a:xfrm>
            <a:off x="1538859" y="3473849"/>
            <a:ext cx="3587384" cy="461665"/>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初期段階で詳細な要件定義と仕様凍結を行い、変更が困難。</a:t>
            </a:r>
          </a:p>
        </p:txBody>
      </p:sp>
      <p:sp>
        <p:nvSpPr>
          <p:cNvPr id="70" name="テキスト ボックス 69">
            <a:extLst>
              <a:ext uri="{FF2B5EF4-FFF2-40B4-BE49-F238E27FC236}">
                <a16:creationId xmlns:a16="http://schemas.microsoft.com/office/drawing/2014/main" id="{E95A7F13-7473-B8D3-8DBB-6CBD83E268B0}"/>
              </a:ext>
            </a:extLst>
          </p:cNvPr>
          <p:cNvSpPr txBox="1"/>
          <p:nvPr/>
        </p:nvSpPr>
        <p:spPr>
          <a:xfrm>
            <a:off x="1538859" y="4911655"/>
            <a:ext cx="3587384" cy="646331"/>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モノリシックアーキテクチャ：大規模な一体型システムが多く、オンプレミス環境で運用される。	</a:t>
            </a:r>
          </a:p>
        </p:txBody>
      </p:sp>
      <p:sp>
        <p:nvSpPr>
          <p:cNvPr id="74" name="テキスト ボックス 73">
            <a:extLst>
              <a:ext uri="{FF2B5EF4-FFF2-40B4-BE49-F238E27FC236}">
                <a16:creationId xmlns:a16="http://schemas.microsoft.com/office/drawing/2014/main" id="{64538E34-BC08-6345-19CB-385B57151AC4}"/>
              </a:ext>
            </a:extLst>
          </p:cNvPr>
          <p:cNvSpPr txBox="1"/>
          <p:nvPr/>
        </p:nvSpPr>
        <p:spPr>
          <a:xfrm>
            <a:off x="1538859" y="4199541"/>
            <a:ext cx="3587384" cy="461665"/>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長期稼働を前提とし、変更やアップグレードが難しく、一度稼働したシステムの安定性を重視。</a:t>
            </a:r>
          </a:p>
        </p:txBody>
      </p:sp>
      <p:sp>
        <p:nvSpPr>
          <p:cNvPr id="78" name="テキスト ボックス 77">
            <a:extLst>
              <a:ext uri="{FF2B5EF4-FFF2-40B4-BE49-F238E27FC236}">
                <a16:creationId xmlns:a16="http://schemas.microsoft.com/office/drawing/2014/main" id="{CED772B3-9E64-043B-935B-BF45554C93CB}"/>
              </a:ext>
            </a:extLst>
          </p:cNvPr>
          <p:cNvSpPr txBox="1"/>
          <p:nvPr/>
        </p:nvSpPr>
        <p:spPr>
          <a:xfrm>
            <a:off x="1538859" y="5566106"/>
            <a:ext cx="3587384" cy="646331"/>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初期の計画と設計に多くのリソースを割くため、開発途中の市場変化に対応しにくく、長期的な維持管理コストが発生。</a:t>
            </a:r>
          </a:p>
        </p:txBody>
      </p:sp>
      <p:sp>
        <p:nvSpPr>
          <p:cNvPr id="97" name="テキスト ボックス 96">
            <a:extLst>
              <a:ext uri="{FF2B5EF4-FFF2-40B4-BE49-F238E27FC236}">
                <a16:creationId xmlns:a16="http://schemas.microsoft.com/office/drawing/2014/main" id="{18825D7E-64AE-46A8-CF0B-FC5BC4E6A3AC}"/>
              </a:ext>
            </a:extLst>
          </p:cNvPr>
          <p:cNvSpPr txBox="1"/>
          <p:nvPr/>
        </p:nvSpPr>
        <p:spPr>
          <a:xfrm>
            <a:off x="115200" y="6270786"/>
            <a:ext cx="8913600" cy="369332"/>
          </a:xfrm>
          <a:prstGeom prst="rect">
            <a:avLst/>
          </a:prstGeom>
          <a:noFill/>
        </p:spPr>
        <p:txBody>
          <a:bodyPr wrap="square" rtlCol="0">
            <a:spAutoFit/>
          </a:bodyPr>
          <a:lstStyle/>
          <a:p>
            <a:pPr algn="ctr"/>
            <a:r>
              <a:rPr lang="ja-JP" altLang="en-US" b="1">
                <a:solidFill>
                  <a:schemeClr val="accent3">
                    <a:lumMod val="75000"/>
                  </a:schemeClr>
                </a:solidFill>
                <a:latin typeface="Meiryo" panose="020B0604030504040204" pitchFamily="34" charset="-128"/>
                <a:ea typeface="Meiryo" panose="020B0604030504040204" pitchFamily="34" charset="-128"/>
              </a:rPr>
              <a:t>レガシー</a:t>
            </a:r>
            <a:r>
              <a:rPr lang="en-US" altLang="ja-JP" b="1" dirty="0">
                <a:solidFill>
                  <a:schemeClr val="accent3">
                    <a:lumMod val="75000"/>
                  </a:schemeClr>
                </a:solidFill>
                <a:latin typeface="Meiryo" panose="020B0604030504040204" pitchFamily="34" charset="-128"/>
                <a:ea typeface="Meiryo" panose="020B0604030504040204" pitchFamily="34" charset="-128"/>
              </a:rPr>
              <a:t>IT</a:t>
            </a:r>
            <a:r>
              <a:rPr lang="ja-JP" altLang="en-US" b="1">
                <a:solidFill>
                  <a:schemeClr val="accent6">
                    <a:lumMod val="75000"/>
                  </a:schemeClr>
                </a:solidFill>
                <a:latin typeface="Meiryo" panose="020B0604030504040204" pitchFamily="34" charset="-128"/>
                <a:ea typeface="Meiryo" panose="020B0604030504040204" pitchFamily="34" charset="-128"/>
              </a:rPr>
              <a:t>のままでは、変化への俊敏な対応が求められるビジネスに対処できない</a:t>
            </a:r>
            <a:r>
              <a:rPr kumimoji="1" lang="ja-JP" altLang="en-US" b="1">
                <a:solidFill>
                  <a:schemeClr val="accent6">
                    <a:lumMod val="75000"/>
                  </a:schemeClr>
                </a:solidFill>
                <a:latin typeface="Meiryo" panose="020B0604030504040204" pitchFamily="34" charset="-128"/>
                <a:ea typeface="Meiryo" panose="020B0604030504040204" pitchFamily="34" charset="-128"/>
              </a:rPr>
              <a:t>！</a:t>
            </a:r>
          </a:p>
        </p:txBody>
      </p:sp>
      <p:sp>
        <p:nvSpPr>
          <p:cNvPr id="4" name="テキスト ボックス 3">
            <a:extLst>
              <a:ext uri="{FF2B5EF4-FFF2-40B4-BE49-F238E27FC236}">
                <a16:creationId xmlns:a16="http://schemas.microsoft.com/office/drawing/2014/main" id="{7EEDE6E5-F88B-7F6F-39D6-819A8CC7D2DF}"/>
              </a:ext>
            </a:extLst>
          </p:cNvPr>
          <p:cNvSpPr txBox="1"/>
          <p:nvPr/>
        </p:nvSpPr>
        <p:spPr>
          <a:xfrm>
            <a:off x="4479912" y="864618"/>
            <a:ext cx="646331" cy="646331"/>
          </a:xfrm>
          <a:prstGeom prst="rect">
            <a:avLst/>
          </a:prstGeom>
          <a:noFill/>
        </p:spPr>
        <p:txBody>
          <a:bodyPr wrap="none" rtlCol="0">
            <a:spAutoFit/>
          </a:bodyPr>
          <a:lstStyle/>
          <a:p>
            <a:r>
              <a:rPr kumimoji="1" lang="ja-JP" altLang="en-US" sz="1200" b="1">
                <a:solidFill>
                  <a:schemeClr val="accent3">
                    <a:lumMod val="75000"/>
                  </a:schemeClr>
                </a:solidFill>
                <a:latin typeface="Meiryo" panose="020B0604030504040204" pitchFamily="34" charset="-128"/>
                <a:ea typeface="Meiryo" panose="020B0604030504040204" pitchFamily="34" charset="-128"/>
              </a:rPr>
              <a:t>安定性</a:t>
            </a:r>
            <a:endParaRPr kumimoji="1" lang="en-US" altLang="ja-JP" sz="1200" b="1" dirty="0">
              <a:solidFill>
                <a:schemeClr val="accent3">
                  <a:lumMod val="75000"/>
                </a:schemeClr>
              </a:solidFill>
              <a:latin typeface="Meiryo" panose="020B0604030504040204" pitchFamily="34" charset="-128"/>
              <a:ea typeface="Meiryo" panose="020B0604030504040204" pitchFamily="34" charset="-128"/>
            </a:endParaRPr>
          </a:p>
          <a:p>
            <a:r>
              <a:rPr lang="ja-JP" altLang="en-US" sz="1200" b="1">
                <a:solidFill>
                  <a:schemeClr val="accent3">
                    <a:lumMod val="75000"/>
                  </a:schemeClr>
                </a:solidFill>
                <a:latin typeface="Meiryo" panose="020B0604030504040204" pitchFamily="34" charset="-128"/>
                <a:ea typeface="Meiryo" panose="020B0604030504040204" pitchFamily="34" charset="-128"/>
              </a:rPr>
              <a:t>高品質</a:t>
            </a:r>
            <a:endParaRPr lang="en-US" altLang="ja-JP" sz="1200" b="1"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200" b="1">
                <a:solidFill>
                  <a:schemeClr val="accent3">
                    <a:lumMod val="75000"/>
                  </a:schemeClr>
                </a:solidFill>
                <a:latin typeface="Meiryo" panose="020B0604030504040204" pitchFamily="34" charset="-128"/>
                <a:ea typeface="Meiryo" panose="020B0604030504040204" pitchFamily="34" charset="-128"/>
              </a:rPr>
              <a:t>長期的</a:t>
            </a:r>
          </a:p>
        </p:txBody>
      </p:sp>
      <p:grpSp>
        <p:nvGrpSpPr>
          <p:cNvPr id="6" name="グループ化 5">
            <a:extLst>
              <a:ext uri="{FF2B5EF4-FFF2-40B4-BE49-F238E27FC236}">
                <a16:creationId xmlns:a16="http://schemas.microsoft.com/office/drawing/2014/main" id="{C95F6938-BA48-8986-2C94-CA3FAF561E23}"/>
              </a:ext>
            </a:extLst>
          </p:cNvPr>
          <p:cNvGrpSpPr/>
          <p:nvPr/>
        </p:nvGrpSpPr>
        <p:grpSpPr>
          <a:xfrm>
            <a:off x="5248041" y="844456"/>
            <a:ext cx="3664895" cy="5355063"/>
            <a:chOff x="5248041" y="844456"/>
            <a:chExt cx="3664895" cy="5355063"/>
          </a:xfrm>
        </p:grpSpPr>
        <p:sp>
          <p:nvSpPr>
            <p:cNvPr id="87" name="正方形/長方形 86">
              <a:extLst>
                <a:ext uri="{FF2B5EF4-FFF2-40B4-BE49-F238E27FC236}">
                  <a16:creationId xmlns:a16="http://schemas.microsoft.com/office/drawing/2014/main" id="{675BF3C8-4C63-68CE-3BC9-8427D3DDE542}"/>
                </a:ext>
              </a:extLst>
            </p:cNvPr>
            <p:cNvSpPr/>
            <p:nvPr/>
          </p:nvSpPr>
          <p:spPr>
            <a:xfrm>
              <a:off x="5325549" y="2585299"/>
              <a:ext cx="3587384" cy="6867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33DA79F4-D865-69ED-CA56-D5402D966D73}"/>
                </a:ext>
              </a:extLst>
            </p:cNvPr>
            <p:cNvSpPr/>
            <p:nvPr/>
          </p:nvSpPr>
          <p:spPr>
            <a:xfrm>
              <a:off x="5325549" y="3317869"/>
              <a:ext cx="3587384" cy="6867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5685E83E-D95D-F833-BD04-A0331FD96A35}"/>
                </a:ext>
              </a:extLst>
            </p:cNvPr>
            <p:cNvSpPr/>
            <p:nvPr/>
          </p:nvSpPr>
          <p:spPr>
            <a:xfrm>
              <a:off x="5325550" y="4046953"/>
              <a:ext cx="3587384" cy="6867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A50B9C67-7D33-6B73-1507-1502F1BFDA65}"/>
                </a:ext>
              </a:extLst>
            </p:cNvPr>
            <p:cNvSpPr/>
            <p:nvPr/>
          </p:nvSpPr>
          <p:spPr>
            <a:xfrm>
              <a:off x="5325551" y="4779872"/>
              <a:ext cx="3587384" cy="6867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74FF1483-719B-D616-4F86-83439A7E867F}"/>
                </a:ext>
              </a:extLst>
            </p:cNvPr>
            <p:cNvSpPr/>
            <p:nvPr/>
          </p:nvSpPr>
          <p:spPr>
            <a:xfrm>
              <a:off x="5325552" y="5512791"/>
              <a:ext cx="3587384" cy="6867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16F8D23F-8381-D5DE-A80B-075CDF41F726}"/>
                </a:ext>
              </a:extLst>
            </p:cNvPr>
            <p:cNvSpPr txBox="1"/>
            <p:nvPr/>
          </p:nvSpPr>
          <p:spPr>
            <a:xfrm>
              <a:off x="5248041" y="844456"/>
              <a:ext cx="2537874" cy="769441"/>
            </a:xfrm>
            <a:prstGeom prst="rect">
              <a:avLst/>
            </a:prstGeom>
            <a:noFill/>
          </p:spPr>
          <p:txBody>
            <a:bodyPr wrap="none" rtlCol="0">
              <a:spAutoFit/>
            </a:bodyPr>
            <a:lstStyle/>
            <a:p>
              <a:r>
                <a:rPr kumimoji="1" lang="ja-JP" altLang="en-US" sz="4400" b="1">
                  <a:solidFill>
                    <a:srgbClr val="0070C0"/>
                  </a:solidFill>
                  <a:latin typeface="Meiryo" panose="020B0604030504040204" pitchFamily="34" charset="-128"/>
                  <a:ea typeface="Meiryo" panose="020B0604030504040204" pitchFamily="34" charset="-128"/>
                </a:rPr>
                <a:t>モダン</a:t>
              </a:r>
              <a:r>
                <a:rPr kumimoji="1" lang="en-US" altLang="ja-JP" sz="4400" b="1" dirty="0">
                  <a:solidFill>
                    <a:srgbClr val="0070C0"/>
                  </a:solidFill>
                  <a:latin typeface="Meiryo" panose="020B0604030504040204" pitchFamily="34" charset="-128"/>
                  <a:ea typeface="Meiryo" panose="020B0604030504040204" pitchFamily="34" charset="-128"/>
                </a:rPr>
                <a:t>IT</a:t>
              </a:r>
              <a:endParaRPr kumimoji="1" lang="ja-JP" altLang="en-US" sz="4400" b="1">
                <a:solidFill>
                  <a:srgbClr val="0070C0"/>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ED7E7DD6-F34F-85FA-878E-0B0A09B49D57}"/>
                </a:ext>
              </a:extLst>
            </p:cNvPr>
            <p:cNvSpPr txBox="1"/>
            <p:nvPr/>
          </p:nvSpPr>
          <p:spPr>
            <a:xfrm>
              <a:off x="5324882" y="1557872"/>
              <a:ext cx="3587384" cy="1046440"/>
            </a:xfrm>
            <a:prstGeom prst="rect">
              <a:avLst/>
            </a:prstGeom>
            <a:noFill/>
          </p:spPr>
          <p:txBody>
            <a:bodyPr wrap="square">
              <a:spAutoFit/>
            </a:bodyPr>
            <a:lstStyle>
              <a:defPPr>
                <a:defRPr lang="ja-JP"/>
              </a:defPPr>
              <a:lvl1pPr>
                <a:defRPr sz="1400" b="1">
                  <a:latin typeface="Meiryo" panose="020B0604030504040204" pitchFamily="34" charset="-128"/>
                  <a:ea typeface="Meiryo" panose="020B0604030504040204" pitchFamily="34" charset="-128"/>
                </a:defRPr>
              </a:lvl1pPr>
            </a:lstStyle>
            <a:p>
              <a:pPr>
                <a:spcAft>
                  <a:spcPts val="600"/>
                </a:spcAft>
              </a:pPr>
              <a:r>
                <a:rPr lang="ja-JP" altLang="en-US" sz="1200"/>
                <a:t>基本思想</a:t>
              </a:r>
              <a:r>
                <a:rPr lang="en-US" altLang="ja-JP" sz="1200" dirty="0"/>
                <a:t>:</a:t>
              </a:r>
              <a:r>
                <a:rPr lang="ja-JP" altLang="en-US" sz="1200"/>
                <a:t> </a:t>
              </a:r>
              <a:r>
                <a:rPr lang="ja-JP" altLang="en-US" sz="1100" b="0"/>
                <a:t>ユーザーのニーズや市場環境の変化に迅速に対応するため、短い開発サイクル（イテレーション）で継続的な改善と更新を行う。</a:t>
              </a:r>
            </a:p>
            <a:p>
              <a:pPr>
                <a:spcAft>
                  <a:spcPts val="600"/>
                </a:spcAft>
              </a:pPr>
              <a:r>
                <a:rPr lang="ja-JP" altLang="en-US" sz="1200"/>
                <a:t>特徴</a:t>
              </a:r>
              <a:r>
                <a:rPr lang="en-US" altLang="ja-JP" sz="1200" dirty="0"/>
                <a:t>:</a:t>
              </a:r>
              <a:r>
                <a:rPr lang="ja-JP" altLang="en-US" sz="1200"/>
                <a:t> </a:t>
              </a:r>
              <a:r>
                <a:rPr lang="ja-JP" altLang="en-US" sz="1100" b="0"/>
                <a:t>柔軟性と即応性を重視、変更を前提に構築や廃棄を繰り返し、常に最新の技術や方法論を取り入れる。</a:t>
              </a:r>
            </a:p>
          </p:txBody>
        </p:sp>
        <p:sp>
          <p:nvSpPr>
            <p:cNvPr id="62" name="テキスト ボックス 61">
              <a:extLst>
                <a:ext uri="{FF2B5EF4-FFF2-40B4-BE49-F238E27FC236}">
                  <a16:creationId xmlns:a16="http://schemas.microsoft.com/office/drawing/2014/main" id="{27A45492-4569-429E-41E8-10A84026A04A}"/>
                </a:ext>
              </a:extLst>
            </p:cNvPr>
            <p:cNvSpPr txBox="1"/>
            <p:nvPr/>
          </p:nvSpPr>
          <p:spPr>
            <a:xfrm>
              <a:off x="5324882" y="2704756"/>
              <a:ext cx="3587384" cy="461665"/>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アジャイル型：短いイテレーションで計画、実装、レビュー、フィードバックを繰り返す。</a:t>
              </a:r>
            </a:p>
          </p:txBody>
        </p:sp>
        <p:sp>
          <p:nvSpPr>
            <p:cNvPr id="68" name="テキスト ボックス 67">
              <a:extLst>
                <a:ext uri="{FF2B5EF4-FFF2-40B4-BE49-F238E27FC236}">
                  <a16:creationId xmlns:a16="http://schemas.microsoft.com/office/drawing/2014/main" id="{FC0AF5BB-9B63-53AB-69F9-298DC5117243}"/>
                </a:ext>
              </a:extLst>
            </p:cNvPr>
            <p:cNvSpPr txBox="1"/>
            <p:nvPr/>
          </p:nvSpPr>
          <p:spPr>
            <a:xfrm>
              <a:off x="5324882" y="3470155"/>
              <a:ext cx="3587384" cy="461665"/>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ユーザーストーリーやバックログを基に、開発途中でも柔軟に変更・追加可能。</a:t>
              </a:r>
            </a:p>
          </p:txBody>
        </p:sp>
        <p:sp>
          <p:nvSpPr>
            <p:cNvPr id="72" name="テキスト ボックス 71">
              <a:extLst>
                <a:ext uri="{FF2B5EF4-FFF2-40B4-BE49-F238E27FC236}">
                  <a16:creationId xmlns:a16="http://schemas.microsoft.com/office/drawing/2014/main" id="{6ECEB087-5FBE-B34D-5D25-A5D30DB93A3B}"/>
                </a:ext>
              </a:extLst>
            </p:cNvPr>
            <p:cNvSpPr txBox="1"/>
            <p:nvPr/>
          </p:nvSpPr>
          <p:spPr>
            <a:xfrm>
              <a:off x="5324882" y="4103513"/>
              <a:ext cx="3587384" cy="646331"/>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マイクロサービスやコンテナ技術：クラウドネイティブな設計が主流で、サービス単位でのスケールや更新が容易。</a:t>
              </a:r>
            </a:p>
          </p:txBody>
        </p:sp>
        <p:sp>
          <p:nvSpPr>
            <p:cNvPr id="76" name="テキスト ボックス 75">
              <a:extLst>
                <a:ext uri="{FF2B5EF4-FFF2-40B4-BE49-F238E27FC236}">
                  <a16:creationId xmlns:a16="http://schemas.microsoft.com/office/drawing/2014/main" id="{86A7C151-57D0-A7B0-56D0-FCB5CE92D5F2}"/>
                </a:ext>
              </a:extLst>
            </p:cNvPr>
            <p:cNvSpPr txBox="1"/>
            <p:nvPr/>
          </p:nvSpPr>
          <p:spPr>
            <a:xfrm>
              <a:off x="5324880" y="4827360"/>
              <a:ext cx="3587386" cy="646331"/>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継続的インテグレーション／継続的デリバリー（</a:t>
              </a:r>
              <a:r>
                <a:rPr lang="en" altLang="ja-JP" sz="1200" dirty="0">
                  <a:solidFill>
                    <a:schemeClr val="bg1"/>
                  </a:solidFill>
                  <a:latin typeface="Meiryo" panose="020B0604030504040204" pitchFamily="34" charset="-128"/>
                  <a:ea typeface="Meiryo" panose="020B0604030504040204" pitchFamily="34" charset="-128"/>
                </a:rPr>
                <a:t>CI/CD</a:t>
              </a:r>
              <a:r>
                <a:rPr lang="ja-JP" altLang="en" sz="120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や</a:t>
              </a:r>
              <a:r>
                <a:rPr lang="en" altLang="ja-JP" sz="1200" dirty="0">
                  <a:solidFill>
                    <a:schemeClr val="bg1"/>
                  </a:solidFill>
                  <a:latin typeface="Meiryo" panose="020B0604030504040204" pitchFamily="34" charset="-128"/>
                  <a:ea typeface="Meiryo" panose="020B0604030504040204" pitchFamily="34" charset="-128"/>
                </a:rPr>
                <a:t>DevOps</a:t>
              </a:r>
              <a:r>
                <a:rPr lang="ja-JP" altLang="en-US" sz="1200">
                  <a:solidFill>
                    <a:schemeClr val="bg1"/>
                  </a:solidFill>
                  <a:latin typeface="Meiryo" panose="020B0604030504040204" pitchFamily="34" charset="-128"/>
                  <a:ea typeface="Meiryo" panose="020B0604030504040204" pitchFamily="34" charset="-128"/>
                </a:rPr>
                <a:t>を活用し、頻繁な更新と自動化による迅速な運用を実現。</a:t>
              </a:r>
            </a:p>
          </p:txBody>
        </p:sp>
        <p:sp>
          <p:nvSpPr>
            <p:cNvPr id="81" name="テキスト ボックス 80">
              <a:extLst>
                <a:ext uri="{FF2B5EF4-FFF2-40B4-BE49-F238E27FC236}">
                  <a16:creationId xmlns:a16="http://schemas.microsoft.com/office/drawing/2014/main" id="{FC0D4373-B872-4CBC-3DD9-C04641D0AFE6}"/>
                </a:ext>
              </a:extLst>
            </p:cNvPr>
            <p:cNvSpPr txBox="1"/>
            <p:nvPr/>
          </p:nvSpPr>
          <p:spPr>
            <a:xfrm>
              <a:off x="5325548" y="5548889"/>
              <a:ext cx="3587385" cy="646331"/>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小さな単位でのリリースと改善により、早期に市場フィードバックを取り入れ、リスク分散が可能。ただし、継続的な改善のための運用コストが発生。</a:t>
              </a:r>
            </a:p>
          </p:txBody>
        </p:sp>
        <p:sp>
          <p:nvSpPr>
            <p:cNvPr id="5" name="テキスト ボックス 4">
              <a:extLst>
                <a:ext uri="{FF2B5EF4-FFF2-40B4-BE49-F238E27FC236}">
                  <a16:creationId xmlns:a16="http://schemas.microsoft.com/office/drawing/2014/main" id="{68F6B240-A92A-382A-AB7D-4634199D0FEB}"/>
                </a:ext>
              </a:extLst>
            </p:cNvPr>
            <p:cNvSpPr txBox="1"/>
            <p:nvPr/>
          </p:nvSpPr>
          <p:spPr>
            <a:xfrm>
              <a:off x="8265935" y="865699"/>
              <a:ext cx="646331" cy="646331"/>
            </a:xfrm>
            <a:prstGeom prst="rect">
              <a:avLst/>
            </a:prstGeom>
            <a:noFill/>
          </p:spPr>
          <p:txBody>
            <a:bodyPr wrap="none" rtlCol="0">
              <a:spAutoFit/>
            </a:bodyPr>
            <a:lstStyle/>
            <a:p>
              <a:r>
                <a:rPr kumimoji="1" lang="ja-JP" altLang="en-US" sz="1200" b="1">
                  <a:solidFill>
                    <a:srgbClr val="0070C0"/>
                  </a:solidFill>
                  <a:latin typeface="Meiryo" panose="020B0604030504040204" pitchFamily="34" charset="-128"/>
                  <a:ea typeface="Meiryo" panose="020B0604030504040204" pitchFamily="34" charset="-128"/>
                </a:rPr>
                <a:t>俊敏性</a:t>
              </a:r>
              <a:endParaRPr kumimoji="1" lang="en-US" altLang="ja-JP" sz="1200" b="1" dirty="0">
                <a:solidFill>
                  <a:srgbClr val="0070C0"/>
                </a:solidFill>
                <a:latin typeface="Meiryo" panose="020B0604030504040204" pitchFamily="34" charset="-128"/>
                <a:ea typeface="Meiryo" panose="020B0604030504040204" pitchFamily="34" charset="-128"/>
              </a:endParaRPr>
            </a:p>
            <a:p>
              <a:r>
                <a:rPr lang="ja-JP" altLang="en-US" sz="1200" b="1">
                  <a:solidFill>
                    <a:srgbClr val="0070C0"/>
                  </a:solidFill>
                  <a:latin typeface="Meiryo" panose="020B0604030504040204" pitchFamily="34" charset="-128"/>
                  <a:ea typeface="Meiryo" panose="020B0604030504040204" pitchFamily="34" charset="-128"/>
                </a:rPr>
                <a:t>即応力</a:t>
              </a:r>
              <a:endParaRPr lang="en-US" altLang="ja-JP" sz="1200" b="1" dirty="0">
                <a:solidFill>
                  <a:srgbClr val="0070C0"/>
                </a:solidFill>
                <a:latin typeface="Meiryo" panose="020B0604030504040204" pitchFamily="34" charset="-128"/>
                <a:ea typeface="Meiryo" panose="020B0604030504040204" pitchFamily="34" charset="-128"/>
              </a:endParaRPr>
            </a:p>
            <a:p>
              <a:r>
                <a:rPr kumimoji="1" lang="ja-JP" altLang="en-US" sz="1200" b="1">
                  <a:solidFill>
                    <a:srgbClr val="0070C0"/>
                  </a:solidFill>
                  <a:latin typeface="Meiryo" panose="020B0604030504040204" pitchFamily="34" charset="-128"/>
                  <a:ea typeface="Meiryo" panose="020B0604030504040204" pitchFamily="34" charset="-128"/>
                </a:rPr>
                <a:t>短期的</a:t>
              </a:r>
            </a:p>
          </p:txBody>
        </p:sp>
      </p:grpSp>
    </p:spTree>
    <p:extLst>
      <p:ext uri="{BB962C8B-B14F-4D97-AF65-F5344CB8AC3E}">
        <p14:creationId xmlns:p14="http://schemas.microsoft.com/office/powerpoint/2010/main" val="141160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left)">
                                      <p:cBhvr>
                                        <p:cTn id="8" dur="500"/>
                                        <p:tgtEl>
                                          <p:spTgt spid="6"/>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D255C5-5BB6-E776-B55D-814B9E89C2DE}"/>
              </a:ext>
            </a:extLst>
          </p:cNvPr>
          <p:cNvSpPr>
            <a:spLocks noGrp="1"/>
          </p:cNvSpPr>
          <p:nvPr>
            <p:ph type="title"/>
          </p:nvPr>
        </p:nvSpPr>
        <p:spPr/>
        <p:txBody>
          <a:bodyPr/>
          <a:lstStyle/>
          <a:p>
            <a:r>
              <a:rPr kumimoji="1" lang="ja-JP" altLang="en-US" dirty="0"/>
              <a:t>デジタル化と</a:t>
            </a:r>
            <a:r>
              <a:rPr kumimoji="1" lang="en-US" altLang="ja-JP" dirty="0"/>
              <a:t>DX</a:t>
            </a:r>
            <a:endParaRPr kumimoji="1" lang="ja-JP" altLang="en-US" dirty="0"/>
          </a:p>
        </p:txBody>
      </p:sp>
      <p:sp>
        <p:nvSpPr>
          <p:cNvPr id="4" name="角丸四角形 3">
            <a:extLst>
              <a:ext uri="{FF2B5EF4-FFF2-40B4-BE49-F238E27FC236}">
                <a16:creationId xmlns:a16="http://schemas.microsoft.com/office/drawing/2014/main" id="{73A824E7-F8A2-D8FD-9089-86F169EF8F95}"/>
              </a:ext>
            </a:extLst>
          </p:cNvPr>
          <p:cNvSpPr/>
          <p:nvPr/>
        </p:nvSpPr>
        <p:spPr>
          <a:xfrm>
            <a:off x="479271" y="2097088"/>
            <a:ext cx="3953991" cy="2408972"/>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E1925818-B274-7BE8-2A06-D9C35CD074EA}"/>
              </a:ext>
            </a:extLst>
          </p:cNvPr>
          <p:cNvSpPr/>
          <p:nvPr/>
        </p:nvSpPr>
        <p:spPr>
          <a:xfrm>
            <a:off x="832418" y="2755587"/>
            <a:ext cx="3247696" cy="1707155"/>
          </a:xfrm>
          <a:prstGeom prst="roundRect">
            <a:avLst>
              <a:gd name="adj" fmla="val 211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角丸四角形 5">
            <a:extLst>
              <a:ext uri="{FF2B5EF4-FFF2-40B4-BE49-F238E27FC236}">
                <a16:creationId xmlns:a16="http://schemas.microsoft.com/office/drawing/2014/main" id="{26C39836-4C42-57FF-35B3-66D4010EA97F}"/>
              </a:ext>
            </a:extLst>
          </p:cNvPr>
          <p:cNvSpPr/>
          <p:nvPr/>
        </p:nvSpPr>
        <p:spPr>
          <a:xfrm>
            <a:off x="1526002" y="3451197"/>
            <a:ext cx="1871891" cy="932542"/>
          </a:xfrm>
          <a:prstGeom prst="roundRect">
            <a:avLst>
              <a:gd name="adj" fmla="val 28163"/>
            </a:avLst>
          </a:prstGeom>
          <a:solidFill>
            <a:srgbClr val="984807"/>
          </a:solidFill>
          <a:ln w="57150">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ECE21037-635C-E147-CE2C-2C84A7AEC19A}"/>
              </a:ext>
            </a:extLst>
          </p:cNvPr>
          <p:cNvSpPr txBox="1"/>
          <p:nvPr/>
        </p:nvSpPr>
        <p:spPr>
          <a:xfrm>
            <a:off x="2192510" y="3744616"/>
            <a:ext cx="1107996"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データ</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デジタル技術</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A260E25F-36EE-F019-EF77-E0410EBD9B68}"/>
              </a:ext>
            </a:extLst>
          </p:cNvPr>
          <p:cNvSpPr txBox="1"/>
          <p:nvPr/>
        </p:nvSpPr>
        <p:spPr>
          <a:xfrm>
            <a:off x="1692662" y="3701978"/>
            <a:ext cx="611065" cy="584775"/>
          </a:xfrm>
          <a:prstGeom prst="rect">
            <a:avLst/>
          </a:prstGeom>
          <a:noFill/>
        </p:spPr>
        <p:txBody>
          <a:bodyPr wrap="none" rtlCol="0">
            <a:spAutoFit/>
          </a:bodyPr>
          <a:lstStyle/>
          <a:p>
            <a:r>
              <a:rPr kumimoji="1" lang="en-US" altLang="ja-JP" sz="3200" dirty="0">
                <a:solidFill>
                  <a:schemeClr val="bg1"/>
                </a:solidFill>
                <a:latin typeface="Meiryo" panose="020B0604030504040204" pitchFamily="34" charset="-128"/>
                <a:ea typeface="Meiryo" panose="020B0604030504040204" pitchFamily="34" charset="-128"/>
              </a:rPr>
              <a:t>IT</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D9620DD1-E129-63BC-9AFF-C819627F9631}"/>
              </a:ext>
            </a:extLst>
          </p:cNvPr>
          <p:cNvSpPr txBox="1"/>
          <p:nvPr/>
        </p:nvSpPr>
        <p:spPr>
          <a:xfrm>
            <a:off x="968935" y="2866553"/>
            <a:ext cx="1826141" cy="584775"/>
          </a:xfrm>
          <a:prstGeom prst="rect">
            <a:avLst/>
          </a:prstGeom>
          <a:noFill/>
        </p:spPr>
        <p:txBody>
          <a:bodyPr wrap="none" rtlCol="0">
            <a:spAutoFit/>
          </a:bodyPr>
          <a:lstStyle/>
          <a:p>
            <a:r>
              <a:rPr kumimoji="1" lang="ja-JP" altLang="en-US" sz="3200">
                <a:solidFill>
                  <a:schemeClr val="bg1"/>
                </a:solidFill>
                <a:latin typeface="Meiryo" panose="020B0604030504040204" pitchFamily="34" charset="-128"/>
                <a:ea typeface="Meiryo" panose="020B0604030504040204" pitchFamily="34" charset="-128"/>
              </a:rPr>
              <a:t>ビジネス</a:t>
            </a:r>
          </a:p>
        </p:txBody>
      </p:sp>
      <p:sp>
        <p:nvSpPr>
          <p:cNvPr id="10" name="テキスト ボックス 9">
            <a:extLst>
              <a:ext uri="{FF2B5EF4-FFF2-40B4-BE49-F238E27FC236}">
                <a16:creationId xmlns:a16="http://schemas.microsoft.com/office/drawing/2014/main" id="{EF9B78AF-0C22-A67A-B3C7-637FE732D18F}"/>
              </a:ext>
            </a:extLst>
          </p:cNvPr>
          <p:cNvSpPr txBox="1"/>
          <p:nvPr/>
        </p:nvSpPr>
        <p:spPr>
          <a:xfrm>
            <a:off x="2714919" y="2903011"/>
            <a:ext cx="1261884"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商材</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ビジネスモデル</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D50D03A0-1764-26C8-2088-9693A1DC5804}"/>
              </a:ext>
            </a:extLst>
          </p:cNvPr>
          <p:cNvSpPr txBox="1"/>
          <p:nvPr/>
        </p:nvSpPr>
        <p:spPr>
          <a:xfrm>
            <a:off x="601254" y="2245747"/>
            <a:ext cx="1005403" cy="584775"/>
          </a:xfrm>
          <a:prstGeom prst="rect">
            <a:avLst/>
          </a:prstGeom>
          <a:noFill/>
        </p:spPr>
        <p:txBody>
          <a:bodyPr wrap="none" rtlCol="0">
            <a:spAutoFit/>
          </a:bodyPr>
          <a:lstStyle/>
          <a:p>
            <a:r>
              <a:rPr kumimoji="1" lang="ja-JP" altLang="en-US" sz="3200">
                <a:solidFill>
                  <a:schemeClr val="bg1"/>
                </a:solidFill>
                <a:latin typeface="Meiryo" panose="020B0604030504040204" pitchFamily="34" charset="-128"/>
                <a:ea typeface="Meiryo" panose="020B0604030504040204" pitchFamily="34" charset="-128"/>
              </a:rPr>
              <a:t>企業</a:t>
            </a:r>
          </a:p>
        </p:txBody>
      </p:sp>
      <p:sp>
        <p:nvSpPr>
          <p:cNvPr id="12" name="テキスト ボックス 11">
            <a:extLst>
              <a:ext uri="{FF2B5EF4-FFF2-40B4-BE49-F238E27FC236}">
                <a16:creationId xmlns:a16="http://schemas.microsoft.com/office/drawing/2014/main" id="{784A890F-340C-07F9-3AC7-5816889D7C0A}"/>
              </a:ext>
            </a:extLst>
          </p:cNvPr>
          <p:cNvSpPr txBox="1"/>
          <p:nvPr/>
        </p:nvSpPr>
        <p:spPr>
          <a:xfrm>
            <a:off x="1606657" y="2260886"/>
            <a:ext cx="492443"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文化</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風土</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75B134E3-4D7B-893B-FA19-863A900E576F}"/>
              </a:ext>
            </a:extLst>
          </p:cNvPr>
          <p:cNvSpPr txBox="1"/>
          <p:nvPr/>
        </p:nvSpPr>
        <p:spPr>
          <a:xfrm>
            <a:off x="2151503" y="2277954"/>
            <a:ext cx="218521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働く</a:t>
            </a:r>
            <a:r>
              <a:rPr kumimoji="1" lang="ja-JP" altLang="en-US" sz="1200">
                <a:solidFill>
                  <a:schemeClr val="bg1"/>
                </a:solidFill>
                <a:latin typeface="Meiryo" panose="020B0604030504040204" pitchFamily="34" charset="-128"/>
                <a:ea typeface="Meiryo" panose="020B0604030504040204" pitchFamily="34" charset="-128"/>
              </a:rPr>
              <a:t>ことについての</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価値観・行動習慣・思考様式</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9B1D4F06-6F08-D68D-4837-DFCB1433F3B0}"/>
              </a:ext>
            </a:extLst>
          </p:cNvPr>
          <p:cNvSpPr txBox="1"/>
          <p:nvPr/>
        </p:nvSpPr>
        <p:spPr>
          <a:xfrm>
            <a:off x="1442356" y="1600980"/>
            <a:ext cx="1980029" cy="523220"/>
          </a:xfrm>
          <a:prstGeom prst="rect">
            <a:avLst/>
          </a:prstGeom>
          <a:noFill/>
        </p:spPr>
        <p:txBody>
          <a:bodyPr wrap="none" rtlCol="0">
            <a:spAutoFit/>
          </a:bodyPr>
          <a:lstStyle/>
          <a:p>
            <a:pPr algn="ctr"/>
            <a:r>
              <a:rPr lang="ja-JP" altLang="en-US" sz="2800" b="1">
                <a:solidFill>
                  <a:schemeClr val="tx1">
                    <a:lumMod val="65000"/>
                    <a:lumOff val="35000"/>
                  </a:schemeClr>
                </a:solidFill>
                <a:latin typeface="Meiryo" panose="020B0604030504040204" pitchFamily="34" charset="-128"/>
                <a:ea typeface="Meiryo" panose="020B0604030504040204" pitchFamily="34" charset="-128"/>
              </a:rPr>
              <a:t>デジタル化</a:t>
            </a:r>
            <a:endParaRPr kumimoji="1" lang="ja-JP" altLang="en-US" sz="2800" b="1">
              <a:solidFill>
                <a:schemeClr val="tx1">
                  <a:lumMod val="65000"/>
                  <a:lumOff val="35000"/>
                </a:schemeClr>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0426839C-418B-D360-6E6A-AEAAC6A296E4}"/>
              </a:ext>
            </a:extLst>
          </p:cNvPr>
          <p:cNvSpPr txBox="1"/>
          <p:nvPr/>
        </p:nvSpPr>
        <p:spPr>
          <a:xfrm>
            <a:off x="951708" y="4709225"/>
            <a:ext cx="2954655" cy="707886"/>
          </a:xfrm>
          <a:prstGeom prst="rect">
            <a:avLst/>
          </a:prstGeom>
          <a:noFill/>
        </p:spPr>
        <p:txBody>
          <a:bodyPr wrap="none" rtlCol="0">
            <a:spAutoFit/>
          </a:bodyPr>
          <a:lstStyle/>
          <a:p>
            <a:pPr algn="ctr"/>
            <a:r>
              <a:rPr lang="ja-JP" altLang="en-US" sz="1200">
                <a:solidFill>
                  <a:schemeClr val="tx1">
                    <a:lumMod val="65000"/>
                    <a:lumOff val="35000"/>
                  </a:schemeClr>
                </a:solidFill>
                <a:latin typeface="Meiryo" panose="020B0604030504040204" pitchFamily="34" charset="-128"/>
                <a:ea typeface="Meiryo" panose="020B0604030504040204" pitchFamily="34" charset="-128"/>
              </a:rPr>
              <a:t>デジタルの発展に取り残されないための</a:t>
            </a:r>
            <a:endParaRPr lang="en-US" altLang="ja-JP" sz="1200" dirty="0">
              <a:solidFill>
                <a:schemeClr val="tx1">
                  <a:lumMod val="65000"/>
                  <a:lumOff val="35000"/>
                </a:schemeClr>
              </a:solidFill>
              <a:latin typeface="Meiryo" panose="020B0604030504040204" pitchFamily="34" charset="-128"/>
              <a:ea typeface="Meiryo" panose="020B0604030504040204" pitchFamily="34" charset="-128"/>
            </a:endParaRPr>
          </a:p>
          <a:p>
            <a:pPr algn="ctr"/>
            <a:r>
              <a:rPr lang="ja-JP" altLang="en-US" sz="2800" b="1">
                <a:solidFill>
                  <a:schemeClr val="tx1">
                    <a:lumMod val="65000"/>
                    <a:lumOff val="35000"/>
                  </a:schemeClr>
                </a:solidFill>
                <a:latin typeface="Meiryo" panose="020B0604030504040204" pitchFamily="34" charset="-128"/>
                <a:ea typeface="Meiryo" panose="020B0604030504040204" pitchFamily="34" charset="-128"/>
              </a:rPr>
              <a:t>改善と適応</a:t>
            </a:r>
            <a:endParaRPr kumimoji="1" lang="ja-JP" altLang="en-US" sz="2800" b="1">
              <a:solidFill>
                <a:schemeClr val="tx1">
                  <a:lumMod val="65000"/>
                  <a:lumOff val="35000"/>
                </a:schemeClr>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6F680243-05F5-45A4-FF2B-E7A08C8F6496}"/>
              </a:ext>
            </a:extLst>
          </p:cNvPr>
          <p:cNvSpPr txBox="1"/>
          <p:nvPr/>
        </p:nvSpPr>
        <p:spPr>
          <a:xfrm>
            <a:off x="1433411" y="5385936"/>
            <a:ext cx="1991251" cy="369332"/>
          </a:xfrm>
          <a:prstGeom prst="rect">
            <a:avLst/>
          </a:prstGeom>
          <a:noFill/>
        </p:spPr>
        <p:txBody>
          <a:bodyPr wrap="none" rtlCol="0">
            <a:spAutoFit/>
          </a:bodyPr>
          <a:lstStyle/>
          <a:p>
            <a:pPr algn="ctr"/>
            <a:r>
              <a:rPr kumimoji="1" lang="ja-JP" altLang="en-US" b="1">
                <a:solidFill>
                  <a:schemeClr val="tx1">
                    <a:lumMod val="50000"/>
                    <a:lumOff val="50000"/>
                  </a:schemeClr>
                </a:solidFill>
                <a:latin typeface="Meiryo" panose="020B0604030504040204" pitchFamily="34" charset="-128"/>
                <a:ea typeface="Meiryo" panose="020B0604030504040204" pitchFamily="34" charset="-128"/>
              </a:rPr>
              <a:t>手段</a:t>
            </a:r>
            <a:r>
              <a:rPr kumimoji="1" lang="en-US" altLang="ja-JP" b="1" dirty="0">
                <a:solidFill>
                  <a:schemeClr val="tx1">
                    <a:lumMod val="50000"/>
                    <a:lumOff val="50000"/>
                  </a:schemeClr>
                </a:solidFill>
                <a:latin typeface="Meiryo" panose="020B0604030504040204" pitchFamily="34" charset="-128"/>
                <a:ea typeface="Meiryo" panose="020B0604030504040204" pitchFamily="34" charset="-128"/>
              </a:rPr>
              <a:t>&amp;</a:t>
            </a:r>
            <a:r>
              <a:rPr kumimoji="1" lang="ja-JP" altLang="en-US" b="1">
                <a:solidFill>
                  <a:schemeClr val="tx1">
                    <a:lumMod val="50000"/>
                    <a:lumOff val="50000"/>
                  </a:schemeClr>
                </a:solidFill>
                <a:latin typeface="Meiryo" panose="020B0604030504040204" pitchFamily="34" charset="-128"/>
                <a:ea typeface="Meiryo" panose="020B0604030504040204" pitchFamily="34" charset="-128"/>
              </a:rPr>
              <a:t>事業の変革</a:t>
            </a:r>
          </a:p>
        </p:txBody>
      </p:sp>
      <p:sp>
        <p:nvSpPr>
          <p:cNvPr id="25" name="テキスト ボックス 24">
            <a:extLst>
              <a:ext uri="{FF2B5EF4-FFF2-40B4-BE49-F238E27FC236}">
                <a16:creationId xmlns:a16="http://schemas.microsoft.com/office/drawing/2014/main" id="{1663210F-8640-64C3-812A-E5E4CFC7392B}"/>
              </a:ext>
            </a:extLst>
          </p:cNvPr>
          <p:cNvSpPr txBox="1"/>
          <p:nvPr/>
        </p:nvSpPr>
        <p:spPr>
          <a:xfrm>
            <a:off x="4957100" y="1600980"/>
            <a:ext cx="3461269" cy="523220"/>
          </a:xfrm>
          <a:prstGeom prst="rect">
            <a:avLst/>
          </a:prstGeom>
          <a:noFill/>
        </p:spPr>
        <p:txBody>
          <a:bodyPr wrap="none" rtlCol="0">
            <a:spAutoFit/>
          </a:bodyPr>
          <a:lstStyle/>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DX </a:t>
            </a:r>
            <a:r>
              <a:rPr lang="ja-JP" altLang="en-US" sz="1200" b="1">
                <a:solidFill>
                  <a:schemeClr val="accent6">
                    <a:lumMod val="75000"/>
                  </a:schemeClr>
                </a:solidFill>
                <a:latin typeface="Meiryo" panose="020B0604030504040204" pitchFamily="34" charset="-128"/>
                <a:ea typeface="Meiryo" panose="020B0604030504040204" pitchFamily="34" charset="-128"/>
              </a:rPr>
              <a:t>デジタルとトランスフォーメーション</a:t>
            </a:r>
            <a:endParaRPr kumimoji="1" lang="ja-JP" altLang="en-US" sz="1200" b="1">
              <a:solidFill>
                <a:schemeClr val="accent6">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B7DBB432-98C9-7EB2-A3B5-6292C4F88572}"/>
              </a:ext>
            </a:extLst>
          </p:cNvPr>
          <p:cNvSpPr txBox="1"/>
          <p:nvPr/>
        </p:nvSpPr>
        <p:spPr>
          <a:xfrm>
            <a:off x="5364295" y="4691668"/>
            <a:ext cx="2646878" cy="707886"/>
          </a:xfrm>
          <a:prstGeom prst="rect">
            <a:avLst/>
          </a:prstGeom>
          <a:noFill/>
        </p:spPr>
        <p:txBody>
          <a:bodyPr wrap="none" rtlCol="0">
            <a:spAutoFit/>
          </a:bodyPr>
          <a:lstStyle/>
          <a:p>
            <a:pPr algn="ctr"/>
            <a:r>
              <a:rPr lang="ja-JP" altLang="en-US" sz="1200">
                <a:solidFill>
                  <a:schemeClr val="accent6">
                    <a:lumMod val="75000"/>
                  </a:schemeClr>
                </a:solidFill>
                <a:latin typeface="Meiryo" panose="020B0604030504040204" pitchFamily="34" charset="-128"/>
                <a:ea typeface="Meiryo" panose="020B0604030504040204" pitchFamily="34" charset="-128"/>
              </a:rPr>
              <a:t>デジタル前提の社会で優位に立てる</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2800" b="1">
                <a:solidFill>
                  <a:schemeClr val="accent6">
                    <a:lumMod val="75000"/>
                  </a:schemeClr>
                </a:solidFill>
                <a:latin typeface="Meiryo" panose="020B0604030504040204" pitchFamily="34" charset="-128"/>
                <a:ea typeface="Meiryo" panose="020B0604030504040204" pitchFamily="34" charset="-128"/>
              </a:rPr>
              <a:t>競争力の強化</a:t>
            </a:r>
            <a:endParaRPr kumimoji="1" lang="ja-JP" altLang="en-US" sz="2800" b="1">
              <a:solidFill>
                <a:schemeClr val="accent6">
                  <a:lumMod val="75000"/>
                </a:schemeClr>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5F53A22F-A251-8FC2-FCA4-D2F57CF0F2A4}"/>
              </a:ext>
            </a:extLst>
          </p:cNvPr>
          <p:cNvSpPr txBox="1"/>
          <p:nvPr/>
        </p:nvSpPr>
        <p:spPr>
          <a:xfrm>
            <a:off x="5651117" y="5388351"/>
            <a:ext cx="1991251" cy="369332"/>
          </a:xfrm>
          <a:prstGeom prst="rect">
            <a:avLst/>
          </a:prstGeom>
          <a:noFill/>
        </p:spPr>
        <p:txBody>
          <a:bodyPr wrap="none" rtlCol="0">
            <a:spAutoFit/>
          </a:bodyPr>
          <a:lstStyle/>
          <a:p>
            <a:pPr algn="ctr"/>
            <a:r>
              <a:rPr kumimoji="1" lang="ja-JP" altLang="en-US" b="1">
                <a:solidFill>
                  <a:schemeClr val="accent6">
                    <a:lumMod val="75000"/>
                  </a:schemeClr>
                </a:solidFill>
                <a:latin typeface="Meiryo" panose="020B0604030504040204" pitchFamily="34" charset="-128"/>
                <a:ea typeface="Meiryo" panose="020B0604030504040204" pitchFamily="34" charset="-128"/>
              </a:rPr>
              <a:t>人間</a:t>
            </a:r>
            <a:r>
              <a:rPr kumimoji="1" lang="en-US" altLang="ja-JP" b="1" dirty="0">
                <a:solidFill>
                  <a:schemeClr val="accent6">
                    <a:lumMod val="75000"/>
                  </a:schemeClr>
                </a:solidFill>
                <a:latin typeface="Meiryo" panose="020B0604030504040204" pitchFamily="34" charset="-128"/>
                <a:ea typeface="Meiryo" panose="020B0604030504040204" pitchFamily="34" charset="-128"/>
              </a:rPr>
              <a:t>&amp;</a:t>
            </a:r>
            <a:r>
              <a:rPr kumimoji="1" lang="ja-JP" altLang="en-US" b="1">
                <a:solidFill>
                  <a:schemeClr val="accent6">
                    <a:lumMod val="75000"/>
                  </a:schemeClr>
                </a:solidFill>
                <a:latin typeface="Meiryo" panose="020B0604030504040204" pitchFamily="34" charset="-128"/>
                <a:ea typeface="Meiryo" panose="020B0604030504040204" pitchFamily="34" charset="-128"/>
              </a:rPr>
              <a:t>企業の変革</a:t>
            </a:r>
          </a:p>
        </p:txBody>
      </p:sp>
      <p:sp>
        <p:nvSpPr>
          <p:cNvPr id="29" name="角丸四角形 28">
            <a:extLst>
              <a:ext uri="{FF2B5EF4-FFF2-40B4-BE49-F238E27FC236}">
                <a16:creationId xmlns:a16="http://schemas.microsoft.com/office/drawing/2014/main" id="{78AA35AB-43C5-4AE9-6F9D-1E5B842DE3EE}"/>
              </a:ext>
            </a:extLst>
          </p:cNvPr>
          <p:cNvSpPr/>
          <p:nvPr/>
        </p:nvSpPr>
        <p:spPr>
          <a:xfrm>
            <a:off x="4710739" y="2097088"/>
            <a:ext cx="3953991" cy="2408972"/>
          </a:xfrm>
          <a:prstGeom prst="roundRect">
            <a:avLst/>
          </a:prstGeom>
          <a:solidFill>
            <a:srgbClr val="0070C0"/>
          </a:solidFill>
          <a:ln w="76200" cmpd="sng">
            <a:solidFill>
              <a:schemeClr val="accent6"/>
            </a:solidFill>
            <a:prstDash val="solid"/>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角丸四角形 30">
            <a:extLst>
              <a:ext uri="{FF2B5EF4-FFF2-40B4-BE49-F238E27FC236}">
                <a16:creationId xmlns:a16="http://schemas.microsoft.com/office/drawing/2014/main" id="{5D6B2792-DB09-F29C-0EAA-C217CB316BBE}"/>
              </a:ext>
            </a:extLst>
          </p:cNvPr>
          <p:cNvSpPr/>
          <p:nvPr/>
        </p:nvSpPr>
        <p:spPr>
          <a:xfrm>
            <a:off x="5063886" y="2755587"/>
            <a:ext cx="3247696" cy="1707155"/>
          </a:xfrm>
          <a:prstGeom prst="roundRect">
            <a:avLst>
              <a:gd name="adj" fmla="val 211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角丸四角形 31">
            <a:extLst>
              <a:ext uri="{FF2B5EF4-FFF2-40B4-BE49-F238E27FC236}">
                <a16:creationId xmlns:a16="http://schemas.microsoft.com/office/drawing/2014/main" id="{CC523ECA-5A5F-652D-F79B-C2D3F140ABD1}"/>
              </a:ext>
            </a:extLst>
          </p:cNvPr>
          <p:cNvSpPr/>
          <p:nvPr/>
        </p:nvSpPr>
        <p:spPr>
          <a:xfrm>
            <a:off x="5757470" y="3451197"/>
            <a:ext cx="1871891" cy="932542"/>
          </a:xfrm>
          <a:prstGeom prst="roundRect">
            <a:avLst>
              <a:gd name="adj" fmla="val 28163"/>
            </a:avLst>
          </a:prstGeom>
          <a:solidFill>
            <a:srgbClr val="984807"/>
          </a:solidFill>
          <a:ln w="5715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F164AE17-5B1F-00B1-D840-1347C580066B}"/>
              </a:ext>
            </a:extLst>
          </p:cNvPr>
          <p:cNvSpPr txBox="1"/>
          <p:nvPr/>
        </p:nvSpPr>
        <p:spPr>
          <a:xfrm>
            <a:off x="6423978" y="3744616"/>
            <a:ext cx="1107996"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データ</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デジタル技術</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87E36A8E-D7F4-73E8-2A23-3A64C7770B66}"/>
              </a:ext>
            </a:extLst>
          </p:cNvPr>
          <p:cNvSpPr txBox="1"/>
          <p:nvPr/>
        </p:nvSpPr>
        <p:spPr>
          <a:xfrm>
            <a:off x="5924130" y="3701978"/>
            <a:ext cx="611065" cy="584775"/>
          </a:xfrm>
          <a:prstGeom prst="rect">
            <a:avLst/>
          </a:prstGeom>
          <a:noFill/>
        </p:spPr>
        <p:txBody>
          <a:bodyPr wrap="none" rtlCol="0">
            <a:spAutoFit/>
          </a:bodyPr>
          <a:lstStyle/>
          <a:p>
            <a:r>
              <a:rPr kumimoji="1" lang="en-US" altLang="ja-JP" sz="3200" dirty="0">
                <a:solidFill>
                  <a:schemeClr val="bg1"/>
                </a:solidFill>
                <a:latin typeface="Meiryo" panose="020B0604030504040204" pitchFamily="34" charset="-128"/>
                <a:ea typeface="Meiryo" panose="020B0604030504040204" pitchFamily="34" charset="-128"/>
              </a:rPr>
              <a:t>IT</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B5077002-BAD5-0F75-5AE6-F585CD576563}"/>
              </a:ext>
            </a:extLst>
          </p:cNvPr>
          <p:cNvSpPr txBox="1"/>
          <p:nvPr/>
        </p:nvSpPr>
        <p:spPr>
          <a:xfrm>
            <a:off x="5200403" y="2866553"/>
            <a:ext cx="1826141" cy="584775"/>
          </a:xfrm>
          <a:prstGeom prst="rect">
            <a:avLst/>
          </a:prstGeom>
          <a:noFill/>
        </p:spPr>
        <p:txBody>
          <a:bodyPr wrap="none" rtlCol="0">
            <a:spAutoFit/>
          </a:bodyPr>
          <a:lstStyle/>
          <a:p>
            <a:r>
              <a:rPr kumimoji="1" lang="ja-JP" altLang="en-US" sz="3200">
                <a:solidFill>
                  <a:schemeClr val="bg1"/>
                </a:solidFill>
                <a:latin typeface="Meiryo" panose="020B0604030504040204" pitchFamily="34" charset="-128"/>
                <a:ea typeface="Meiryo" panose="020B0604030504040204" pitchFamily="34" charset="-128"/>
              </a:rPr>
              <a:t>ビジネス</a:t>
            </a:r>
          </a:p>
        </p:txBody>
      </p:sp>
      <p:sp>
        <p:nvSpPr>
          <p:cNvPr id="36" name="テキスト ボックス 35">
            <a:extLst>
              <a:ext uri="{FF2B5EF4-FFF2-40B4-BE49-F238E27FC236}">
                <a16:creationId xmlns:a16="http://schemas.microsoft.com/office/drawing/2014/main" id="{60E4FE9C-25EF-466B-EEE9-EB5C5F239763}"/>
              </a:ext>
            </a:extLst>
          </p:cNvPr>
          <p:cNvSpPr txBox="1"/>
          <p:nvPr/>
        </p:nvSpPr>
        <p:spPr>
          <a:xfrm>
            <a:off x="6946387" y="2903011"/>
            <a:ext cx="1261884"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商材</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ビジネスモデル</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83A2BBBC-F9A1-C690-34C2-8D00D78D4215}"/>
              </a:ext>
            </a:extLst>
          </p:cNvPr>
          <p:cNvSpPr txBox="1"/>
          <p:nvPr/>
        </p:nvSpPr>
        <p:spPr>
          <a:xfrm>
            <a:off x="4832722" y="2245747"/>
            <a:ext cx="1005403" cy="584775"/>
          </a:xfrm>
          <a:prstGeom prst="rect">
            <a:avLst/>
          </a:prstGeom>
          <a:noFill/>
        </p:spPr>
        <p:txBody>
          <a:bodyPr wrap="none" rtlCol="0">
            <a:spAutoFit/>
          </a:bodyPr>
          <a:lstStyle/>
          <a:p>
            <a:r>
              <a:rPr kumimoji="1" lang="ja-JP" altLang="en-US" sz="3200">
                <a:solidFill>
                  <a:schemeClr val="bg1"/>
                </a:solidFill>
                <a:latin typeface="Meiryo" panose="020B0604030504040204" pitchFamily="34" charset="-128"/>
                <a:ea typeface="Meiryo" panose="020B0604030504040204" pitchFamily="34" charset="-128"/>
              </a:rPr>
              <a:t>企業</a:t>
            </a:r>
          </a:p>
        </p:txBody>
      </p:sp>
      <p:sp>
        <p:nvSpPr>
          <p:cNvPr id="38" name="テキスト ボックス 37">
            <a:extLst>
              <a:ext uri="{FF2B5EF4-FFF2-40B4-BE49-F238E27FC236}">
                <a16:creationId xmlns:a16="http://schemas.microsoft.com/office/drawing/2014/main" id="{F03535B0-9979-96D7-31F4-874A516715CF}"/>
              </a:ext>
            </a:extLst>
          </p:cNvPr>
          <p:cNvSpPr txBox="1"/>
          <p:nvPr/>
        </p:nvSpPr>
        <p:spPr>
          <a:xfrm>
            <a:off x="5838125" y="2260886"/>
            <a:ext cx="492443"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文化</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風土</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26CAEBF6-665E-C90F-5663-1FF933C08C92}"/>
              </a:ext>
            </a:extLst>
          </p:cNvPr>
          <p:cNvSpPr txBox="1"/>
          <p:nvPr/>
        </p:nvSpPr>
        <p:spPr>
          <a:xfrm>
            <a:off x="6382971" y="2277954"/>
            <a:ext cx="218521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働く</a:t>
            </a:r>
            <a:r>
              <a:rPr kumimoji="1" lang="ja-JP" altLang="en-US" sz="1200">
                <a:solidFill>
                  <a:schemeClr val="bg1"/>
                </a:solidFill>
                <a:latin typeface="Meiryo" panose="020B0604030504040204" pitchFamily="34" charset="-128"/>
                <a:ea typeface="Meiryo" panose="020B0604030504040204" pitchFamily="34" charset="-128"/>
              </a:rPr>
              <a:t>ことについての</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価値観・行動習慣・思考様式</a:t>
            </a:r>
            <a:endParaRPr kumimoji="1" lang="en-US" altLang="ja-JP" sz="12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84455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dirty="0">
                <a:solidFill>
                  <a:srgbClr val="FFFFFF"/>
                </a:solidFill>
                <a:latin typeface="Meiryo" panose="020B0604030504040204" pitchFamily="34" charset="-128"/>
                <a:ea typeface="Meiryo" panose="020B0604030504040204" pitchFamily="34" charset="-128"/>
                <a:cs typeface="Arial"/>
              </a:rPr>
              <a:t>を支える</a:t>
            </a:r>
            <a:r>
              <a:rPr lang="ja-JP" altLang="en-US" sz="2400" dirty="0">
                <a:solidFill>
                  <a:srgbClr val="FFFFFF"/>
                </a:solidFill>
                <a:effectLst/>
                <a:latin typeface="Meiryo" panose="020B0604030504040204" pitchFamily="34" charset="-128"/>
                <a:ea typeface="Meiryo" panose="020B0604030504040204" pitchFamily="34" charset="-128"/>
                <a:cs typeface="Arial"/>
              </a:rPr>
              <a:t>テクノロジー</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59870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クラウド・くもり（ブルー） ' | 商用・個人利用無料のイラスト素材サイト【millust(エムイラスト)】';">
            <a:extLst>
              <a:ext uri="{FF2B5EF4-FFF2-40B4-BE49-F238E27FC236}">
                <a16:creationId xmlns:a16="http://schemas.microsoft.com/office/drawing/2014/main" id="{3ECDA61D-3CF7-7806-1FE8-1B4DA20D78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5182" y="144060"/>
            <a:ext cx="4061340" cy="40613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B2D69C5B-B044-0546-839D-7E6AFB3AB209}"/>
              </a:ext>
            </a:extLst>
          </p:cNvPr>
          <p:cNvPicPr>
            <a:picLocks noChangeAspect="1"/>
          </p:cNvPicPr>
          <p:nvPr/>
        </p:nvPicPr>
        <p:blipFill>
          <a:blip r:embed="rId3">
            <a:clrChange>
              <a:clrFrom>
                <a:srgbClr val="FEFEFE"/>
              </a:clrFrom>
              <a:clrTo>
                <a:srgbClr val="FEFEFE">
                  <a:alpha val="0"/>
                </a:srgbClr>
              </a:clrTo>
            </a:clrChange>
          </a:blip>
          <a:stretch>
            <a:fillRect/>
          </a:stretch>
        </p:blipFill>
        <p:spPr>
          <a:xfrm rot="2274762">
            <a:off x="3340443" y="2278313"/>
            <a:ext cx="3775686" cy="3775686"/>
          </a:xfrm>
          <a:prstGeom prst="rect">
            <a:avLst/>
          </a:prstGeom>
        </p:spPr>
      </p:pic>
      <p:sp>
        <p:nvSpPr>
          <p:cNvPr id="2" name="タイトル 1">
            <a:extLst>
              <a:ext uri="{FF2B5EF4-FFF2-40B4-BE49-F238E27FC236}">
                <a16:creationId xmlns:a16="http://schemas.microsoft.com/office/drawing/2014/main" id="{D1E09F0E-7B0C-8649-BF8A-EAC668F61E3D}"/>
              </a:ext>
            </a:extLst>
          </p:cNvPr>
          <p:cNvSpPr>
            <a:spLocks noGrp="1"/>
          </p:cNvSpPr>
          <p:nvPr>
            <p:ph type="title"/>
          </p:nvPr>
        </p:nvSpPr>
        <p:spPr/>
        <p:txBody>
          <a:bodyPr/>
          <a:lstStyle/>
          <a:p>
            <a:r>
              <a:rPr kumimoji="1" lang="ja-JP" altLang="en-US" dirty="0"/>
              <a:t>デジタルツインがもたらすデータの時代</a:t>
            </a:r>
          </a:p>
        </p:txBody>
      </p:sp>
      <p:sp>
        <p:nvSpPr>
          <p:cNvPr id="4" name="正方形/長方形 3">
            <a:extLst>
              <a:ext uri="{FF2B5EF4-FFF2-40B4-BE49-F238E27FC236}">
                <a16:creationId xmlns:a16="http://schemas.microsoft.com/office/drawing/2014/main" id="{F17CC065-1588-C948-B5CF-E8EB53D788BD}"/>
              </a:ext>
            </a:extLst>
          </p:cNvPr>
          <p:cNvSpPr/>
          <p:nvPr/>
        </p:nvSpPr>
        <p:spPr>
          <a:xfrm>
            <a:off x="3119776" y="5939666"/>
            <a:ext cx="1415772"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加速度計センサー</a:t>
            </a:r>
            <a:endParaRPr lang="ja-JP" altLang="en-US" sz="1200">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860BDD8F-CB85-B84B-831E-9DD5FD31E03A}"/>
              </a:ext>
            </a:extLst>
          </p:cNvPr>
          <p:cNvSpPr/>
          <p:nvPr/>
        </p:nvSpPr>
        <p:spPr>
          <a:xfrm>
            <a:off x="6890077" y="5936892"/>
            <a:ext cx="1415772" cy="276999"/>
          </a:xfrm>
          <a:prstGeom prst="rect">
            <a:avLst/>
          </a:prstGeom>
        </p:spPr>
        <p:txBody>
          <a:bodyPr wrap="none">
            <a:spAutoFit/>
          </a:bodyPr>
          <a:lstStyle/>
          <a:p>
            <a:pPr algn="ctr"/>
            <a:r>
              <a:rPr lang="ja-JP" altLang="en-US" sz="1200">
                <a:solidFill>
                  <a:srgbClr val="333333"/>
                </a:solidFill>
                <a:latin typeface="Meiryo" panose="020B0604030504040204" pitchFamily="34" charset="-128"/>
                <a:ea typeface="Meiryo" panose="020B0604030504040204" pitchFamily="34" charset="-128"/>
              </a:rPr>
              <a:t>ジャイロセンサー</a:t>
            </a:r>
            <a:endParaRPr lang="ja-JP" altLang="en-US" sz="120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DC72D566-2AA6-6E48-9FDE-AD9E7AF2F65D}"/>
              </a:ext>
            </a:extLst>
          </p:cNvPr>
          <p:cNvSpPr/>
          <p:nvPr/>
        </p:nvSpPr>
        <p:spPr>
          <a:xfrm>
            <a:off x="784088" y="4898012"/>
            <a:ext cx="1107996"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磁気センサー</a:t>
            </a:r>
            <a:endParaRPr lang="ja-JP" altLang="en-US" sz="120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79C7EA26-05D1-B94B-B509-38C3941BD5BA}"/>
              </a:ext>
            </a:extLst>
          </p:cNvPr>
          <p:cNvSpPr/>
          <p:nvPr/>
        </p:nvSpPr>
        <p:spPr>
          <a:xfrm>
            <a:off x="7134177" y="4898012"/>
            <a:ext cx="1171672" cy="276999"/>
          </a:xfrm>
          <a:prstGeom prst="rect">
            <a:avLst/>
          </a:prstGeom>
        </p:spPr>
        <p:txBody>
          <a:bodyPr wrap="square">
            <a:spAutoFit/>
          </a:bodyPr>
          <a:lstStyle/>
          <a:p>
            <a:pPr algn="ctr"/>
            <a:r>
              <a:rPr lang="en" altLang="ja-JP" sz="1200" dirty="0">
                <a:solidFill>
                  <a:srgbClr val="333333"/>
                </a:solidFill>
                <a:latin typeface="Meiryo" panose="020B0604030504040204" pitchFamily="34" charset="-128"/>
                <a:ea typeface="Meiryo" panose="020B0604030504040204" pitchFamily="34" charset="-128"/>
              </a:rPr>
              <a:t>GPS</a:t>
            </a:r>
            <a:r>
              <a:rPr lang="ja-JP" altLang="en-US" sz="1200">
                <a:solidFill>
                  <a:srgbClr val="333333"/>
                </a:solidFill>
                <a:latin typeface="Meiryo" panose="020B0604030504040204" pitchFamily="34" charset="-128"/>
                <a:ea typeface="Meiryo" panose="020B0604030504040204" pitchFamily="34" charset="-128"/>
              </a:rPr>
              <a:t>センサー</a:t>
            </a:r>
            <a:endParaRPr lang="ja-JP" altLang="en-US" sz="1200">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32D5B636-6BA0-FE4C-96BA-F73A3E107D24}"/>
              </a:ext>
            </a:extLst>
          </p:cNvPr>
          <p:cNvSpPr/>
          <p:nvPr/>
        </p:nvSpPr>
        <p:spPr>
          <a:xfrm>
            <a:off x="780674" y="5939667"/>
            <a:ext cx="2339102"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生体（</a:t>
            </a:r>
            <a:r>
              <a:rPr lang="ja-JP" altLang="en-US" sz="1200">
                <a:latin typeface="Meiryo" panose="020B0604030504040204" pitchFamily="34" charset="-128"/>
                <a:ea typeface="Meiryo" panose="020B0604030504040204" pitchFamily="34" charset="-128"/>
              </a:rPr>
              <a:t>指紋／顔</a:t>
            </a:r>
            <a:r>
              <a:rPr lang="ja-JP" altLang="en-US" sz="1200">
                <a:solidFill>
                  <a:srgbClr val="333333"/>
                </a:solidFill>
                <a:latin typeface="Meiryo" panose="020B0604030504040204" pitchFamily="34" charset="-128"/>
                <a:ea typeface="Meiryo" panose="020B0604030504040204" pitchFamily="34" charset="-128"/>
              </a:rPr>
              <a:t>）認証センサー</a:t>
            </a:r>
            <a:endParaRPr lang="ja-JP" altLang="en-US" sz="1200">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C690D68-B2CE-1E40-AE0E-83E04F49BCA7}"/>
              </a:ext>
            </a:extLst>
          </p:cNvPr>
          <p:cNvSpPr/>
          <p:nvPr/>
        </p:nvSpPr>
        <p:spPr>
          <a:xfrm>
            <a:off x="7197853" y="5451045"/>
            <a:ext cx="1107996" cy="276999"/>
          </a:xfrm>
          <a:prstGeom prst="rect">
            <a:avLst/>
          </a:prstGeom>
        </p:spPr>
        <p:txBody>
          <a:bodyPr wrap="none">
            <a:spAutoFit/>
          </a:bodyPr>
          <a:lstStyle/>
          <a:p>
            <a:pPr algn="ctr"/>
            <a:r>
              <a:rPr lang="ja-JP" altLang="en-US" sz="1200">
                <a:solidFill>
                  <a:srgbClr val="333333"/>
                </a:solidFill>
                <a:latin typeface="Meiryo" panose="020B0604030504040204" pitchFamily="34" charset="-128"/>
                <a:ea typeface="Meiryo" panose="020B0604030504040204" pitchFamily="34" charset="-128"/>
              </a:rPr>
              <a:t>近接センサー</a:t>
            </a:r>
            <a:endParaRPr lang="ja-JP" altLang="en-US" sz="1200">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609966D-CD86-A543-B11E-6D2B72F2D792}"/>
              </a:ext>
            </a:extLst>
          </p:cNvPr>
          <p:cNvSpPr/>
          <p:nvPr/>
        </p:nvSpPr>
        <p:spPr>
          <a:xfrm>
            <a:off x="780674" y="5451044"/>
            <a:ext cx="1261884"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赤外線センサー</a:t>
            </a:r>
            <a:endParaRPr lang="ja-JP" altLang="en-US" sz="1200">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1BB3A054-125B-CC4B-8034-80DCA416D1D1}"/>
              </a:ext>
            </a:extLst>
          </p:cNvPr>
          <p:cNvSpPr/>
          <p:nvPr/>
        </p:nvSpPr>
        <p:spPr>
          <a:xfrm>
            <a:off x="6316202" y="4409389"/>
            <a:ext cx="1989647" cy="276999"/>
          </a:xfrm>
          <a:prstGeom prst="rect">
            <a:avLst/>
          </a:prstGeom>
        </p:spPr>
        <p:txBody>
          <a:bodyPr wrap="none">
            <a:spAutoFit/>
          </a:bodyPr>
          <a:lstStyle/>
          <a:p>
            <a:pPr algn="ctr"/>
            <a:r>
              <a:rPr lang="en" altLang="ja-JP" sz="1200" dirty="0">
                <a:solidFill>
                  <a:srgbClr val="333333"/>
                </a:solidFill>
                <a:latin typeface="Meiryo" panose="020B0604030504040204" pitchFamily="34" charset="-128"/>
                <a:ea typeface="Meiryo" panose="020B0604030504040204" pitchFamily="34" charset="-128"/>
              </a:rPr>
              <a:t>Soli</a:t>
            </a:r>
            <a:r>
              <a:rPr lang="ja-JP" altLang="en-US" sz="1200">
                <a:solidFill>
                  <a:srgbClr val="333333"/>
                </a:solidFill>
                <a:latin typeface="Meiryo" panose="020B0604030504040204" pitchFamily="34" charset="-128"/>
                <a:ea typeface="Meiryo" panose="020B0604030504040204" pitchFamily="34" charset="-128"/>
              </a:rPr>
              <a:t>（レーダー）センサー</a:t>
            </a:r>
            <a:endParaRPr lang="ja-JP" altLang="en-US" sz="12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F4A22283-9C57-5047-B658-66709B002CDB}"/>
              </a:ext>
            </a:extLst>
          </p:cNvPr>
          <p:cNvSpPr/>
          <p:nvPr/>
        </p:nvSpPr>
        <p:spPr>
          <a:xfrm>
            <a:off x="784088" y="4409389"/>
            <a:ext cx="2941254" cy="276999"/>
          </a:xfrm>
          <a:prstGeom prst="rect">
            <a:avLst/>
          </a:prstGeom>
        </p:spPr>
        <p:txBody>
          <a:bodyPr wrap="none">
            <a:spAutoFit/>
          </a:bodyPr>
          <a:lstStyle/>
          <a:p>
            <a:r>
              <a:rPr lang="en" altLang="ja-JP" sz="1200" dirty="0">
                <a:solidFill>
                  <a:srgbClr val="333333"/>
                </a:solidFill>
                <a:latin typeface="Meiryo" panose="020B0604030504040204" pitchFamily="34" charset="-128"/>
                <a:ea typeface="Meiryo" panose="020B0604030504040204" pitchFamily="34" charset="-128"/>
              </a:rPr>
              <a:t>LiDAR</a:t>
            </a:r>
            <a:r>
              <a:rPr lang="ja-JP" altLang="en-US" sz="1200">
                <a:solidFill>
                  <a:srgbClr val="333333"/>
                </a:solidFill>
                <a:latin typeface="Meiryo" panose="020B0604030504040204" pitchFamily="34" charset="-128"/>
                <a:ea typeface="Meiryo" panose="020B0604030504040204" pitchFamily="34" charset="-128"/>
              </a:rPr>
              <a:t>（レーザー・レーダー）センサー</a:t>
            </a:r>
            <a:endParaRPr lang="ja-JP" altLang="en-US" sz="1200">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DBF91F02-BCAD-8440-8570-948C385E63D4}"/>
              </a:ext>
            </a:extLst>
          </p:cNvPr>
          <p:cNvSpPr/>
          <p:nvPr/>
        </p:nvSpPr>
        <p:spPr>
          <a:xfrm>
            <a:off x="4680635" y="5936893"/>
            <a:ext cx="2016899" cy="276999"/>
          </a:xfrm>
          <a:prstGeom prst="rect">
            <a:avLst/>
          </a:prstGeom>
        </p:spPr>
        <p:txBody>
          <a:bodyPr wrap="none">
            <a:spAutoFit/>
          </a:bodyPr>
          <a:lstStyle/>
          <a:p>
            <a:r>
              <a:rPr lang="en-US" altLang="ja-JP" sz="1200" dirty="0">
                <a:solidFill>
                  <a:srgbClr val="333333"/>
                </a:solidFill>
                <a:latin typeface="Meiryo" panose="020B0604030504040204" pitchFamily="34" charset="-128"/>
                <a:ea typeface="Meiryo" panose="020B0604030504040204" pitchFamily="34" charset="-128"/>
              </a:rPr>
              <a:t>CMOS</a:t>
            </a:r>
            <a:r>
              <a:rPr lang="ja-JP" altLang="en-US" sz="1200">
                <a:solidFill>
                  <a:srgbClr val="333333"/>
                </a:solidFill>
                <a:latin typeface="Meiryo" panose="020B0604030504040204" pitchFamily="34" charset="-128"/>
                <a:ea typeface="Meiryo" panose="020B0604030504040204" pitchFamily="34" charset="-128"/>
              </a:rPr>
              <a:t>（カメラ）センサー</a:t>
            </a:r>
            <a:endParaRPr lang="ja-JP" altLang="en-US" sz="1200">
              <a:latin typeface="Meiryo" panose="020B0604030504040204" pitchFamily="34" charset="-128"/>
              <a:ea typeface="Meiryo" panose="020B0604030504040204" pitchFamily="34" charset="-128"/>
            </a:endParaRPr>
          </a:p>
        </p:txBody>
      </p:sp>
      <p:cxnSp>
        <p:nvCxnSpPr>
          <p:cNvPr id="17" name="直線矢印コネクタ 16">
            <a:extLst>
              <a:ext uri="{FF2B5EF4-FFF2-40B4-BE49-F238E27FC236}">
                <a16:creationId xmlns:a16="http://schemas.microsoft.com/office/drawing/2014/main" id="{1AC7C858-6E84-754C-8437-4F1C2698EABB}"/>
              </a:ext>
            </a:extLst>
          </p:cNvPr>
          <p:cNvCxnSpPr/>
          <p:nvPr/>
        </p:nvCxnSpPr>
        <p:spPr>
          <a:xfrm>
            <a:off x="3660786" y="4542528"/>
            <a:ext cx="4477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217967FF-0E3A-D249-A5C1-C2BF893F6E0A}"/>
              </a:ext>
            </a:extLst>
          </p:cNvPr>
          <p:cNvCxnSpPr>
            <a:cxnSpLocks/>
          </p:cNvCxnSpPr>
          <p:nvPr/>
        </p:nvCxnSpPr>
        <p:spPr>
          <a:xfrm flipV="1">
            <a:off x="1933363" y="4712667"/>
            <a:ext cx="2364979" cy="2778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C8F689C3-0A3E-5E40-B30F-A0FE21AC1392}"/>
              </a:ext>
            </a:extLst>
          </p:cNvPr>
          <p:cNvCxnSpPr>
            <a:cxnSpLocks/>
          </p:cNvCxnSpPr>
          <p:nvPr/>
        </p:nvCxnSpPr>
        <p:spPr>
          <a:xfrm flipV="1">
            <a:off x="2007006" y="4832047"/>
            <a:ext cx="2486192" cy="7353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E7199EAC-006F-5241-AFB2-01B014A6F31D}"/>
              </a:ext>
            </a:extLst>
          </p:cNvPr>
          <p:cNvCxnSpPr>
            <a:cxnSpLocks/>
          </p:cNvCxnSpPr>
          <p:nvPr/>
        </p:nvCxnSpPr>
        <p:spPr>
          <a:xfrm flipV="1">
            <a:off x="2375731" y="5021167"/>
            <a:ext cx="2296044" cy="8782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368F8BDE-A9BA-6943-96DA-5CC37D19FEFE}"/>
              </a:ext>
            </a:extLst>
          </p:cNvPr>
          <p:cNvCxnSpPr>
            <a:cxnSpLocks/>
            <a:stCxn id="4" idx="0"/>
          </p:cNvCxnSpPr>
          <p:nvPr/>
        </p:nvCxnSpPr>
        <p:spPr>
          <a:xfrm flipV="1">
            <a:off x="3827662" y="5109903"/>
            <a:ext cx="1018431" cy="8297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C34DD6F5-4BF2-C240-B928-410F84FCD47A}"/>
              </a:ext>
            </a:extLst>
          </p:cNvPr>
          <p:cNvCxnSpPr>
            <a:cxnSpLocks/>
          </p:cNvCxnSpPr>
          <p:nvPr/>
        </p:nvCxnSpPr>
        <p:spPr>
          <a:xfrm flipH="1" flipV="1">
            <a:off x="5140086" y="5294953"/>
            <a:ext cx="247957" cy="6045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62755A6E-C849-2344-B8B8-A7F80861B645}"/>
              </a:ext>
            </a:extLst>
          </p:cNvPr>
          <p:cNvCxnSpPr>
            <a:cxnSpLocks/>
          </p:cNvCxnSpPr>
          <p:nvPr/>
        </p:nvCxnSpPr>
        <p:spPr>
          <a:xfrm flipH="1" flipV="1">
            <a:off x="5243434" y="5175011"/>
            <a:ext cx="1660426" cy="7796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74EC1F59-0801-EA43-A199-175399DE2891}"/>
              </a:ext>
            </a:extLst>
          </p:cNvPr>
          <p:cNvCxnSpPr>
            <a:cxnSpLocks/>
            <a:stCxn id="9" idx="1"/>
          </p:cNvCxnSpPr>
          <p:nvPr/>
        </p:nvCxnSpPr>
        <p:spPr>
          <a:xfrm flipH="1" flipV="1">
            <a:off x="5422011" y="4982066"/>
            <a:ext cx="1775842" cy="6074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58EA69EC-E3AE-8F44-90A0-12B193E03E81}"/>
              </a:ext>
            </a:extLst>
          </p:cNvPr>
          <p:cNvCxnSpPr>
            <a:cxnSpLocks/>
            <a:stCxn id="7" idx="1"/>
          </p:cNvCxnSpPr>
          <p:nvPr/>
        </p:nvCxnSpPr>
        <p:spPr>
          <a:xfrm flipH="1" flipV="1">
            <a:off x="5509083" y="4782262"/>
            <a:ext cx="1625094" cy="254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C9B96E2F-696C-C74D-8D62-8010242183DF}"/>
              </a:ext>
            </a:extLst>
          </p:cNvPr>
          <p:cNvCxnSpPr>
            <a:cxnSpLocks/>
          </p:cNvCxnSpPr>
          <p:nvPr/>
        </p:nvCxnSpPr>
        <p:spPr>
          <a:xfrm flipH="1">
            <a:off x="5689084" y="4542528"/>
            <a:ext cx="670240" cy="308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56" name="Picture 8" descr="クラウド・くもり（ブルー） ' | 商用・個人利用無料のイラスト素材サイト【millust(エムイラスト)】';">
            <a:extLst>
              <a:ext uri="{FF2B5EF4-FFF2-40B4-BE49-F238E27FC236}">
                <a16:creationId xmlns:a16="http://schemas.microsoft.com/office/drawing/2014/main" id="{BBF9AD58-82DB-D94A-AE0E-308E4A943E7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5182" y="135032"/>
            <a:ext cx="4061340" cy="40613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フローチャート: 磁気ディスク 43">
            <a:extLst>
              <a:ext uri="{FF2B5EF4-FFF2-40B4-BE49-F238E27FC236}">
                <a16:creationId xmlns:a16="http://schemas.microsoft.com/office/drawing/2014/main" id="{4DCD5184-BCEE-D549-9351-4059DE81DEB8}"/>
              </a:ext>
            </a:extLst>
          </p:cNvPr>
          <p:cNvSpPr/>
          <p:nvPr/>
        </p:nvSpPr>
        <p:spPr>
          <a:xfrm>
            <a:off x="798967" y="2340587"/>
            <a:ext cx="2350438" cy="1696528"/>
          </a:xfrm>
          <a:prstGeom prst="flowChartMagneticDisk">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62" name="Picture 14" descr="やじるし素材「 : 普通の矢印」 | 矢印デザイン">
            <a:extLst>
              <a:ext uri="{FF2B5EF4-FFF2-40B4-BE49-F238E27FC236}">
                <a16:creationId xmlns:a16="http://schemas.microsoft.com/office/drawing/2014/main" id="{597834BD-18F4-204F-8CED-5E8BB0A2137B}"/>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8152898" flipH="1">
            <a:off x="3247286" y="2512859"/>
            <a:ext cx="1969478" cy="23818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77BA882B-F675-4A47-9828-7EE5698C92E6}"/>
              </a:ext>
            </a:extLst>
          </p:cNvPr>
          <p:cNvSpPr txBox="1"/>
          <p:nvPr/>
        </p:nvSpPr>
        <p:spPr>
          <a:xfrm>
            <a:off x="917700" y="3478454"/>
            <a:ext cx="203132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現実世界のデジタルコピー</a:t>
            </a:r>
          </a:p>
        </p:txBody>
      </p:sp>
      <p:sp>
        <p:nvSpPr>
          <p:cNvPr id="54" name="テキスト ボックス 53">
            <a:extLst>
              <a:ext uri="{FF2B5EF4-FFF2-40B4-BE49-F238E27FC236}">
                <a16:creationId xmlns:a16="http://schemas.microsoft.com/office/drawing/2014/main" id="{DCEC2B71-56CC-5F49-A693-3C5CEF88BBBB}"/>
              </a:ext>
            </a:extLst>
          </p:cNvPr>
          <p:cNvSpPr txBox="1"/>
          <p:nvPr/>
        </p:nvSpPr>
        <p:spPr>
          <a:xfrm>
            <a:off x="1053540" y="3175993"/>
            <a:ext cx="1800493"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デジタルツイン</a:t>
            </a:r>
          </a:p>
        </p:txBody>
      </p:sp>
      <p:sp>
        <p:nvSpPr>
          <p:cNvPr id="55" name="テキスト ボックス 54">
            <a:extLst>
              <a:ext uri="{FF2B5EF4-FFF2-40B4-BE49-F238E27FC236}">
                <a16:creationId xmlns:a16="http://schemas.microsoft.com/office/drawing/2014/main" id="{16B34B10-FCB2-8447-B455-DF6A5689E26D}"/>
              </a:ext>
            </a:extLst>
          </p:cNvPr>
          <p:cNvSpPr txBox="1"/>
          <p:nvPr/>
        </p:nvSpPr>
        <p:spPr>
          <a:xfrm>
            <a:off x="1266300" y="2407517"/>
            <a:ext cx="1415772" cy="46166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ビッグデータ</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膨大・多様・加速度的増大</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2E408B89-23EA-DF4E-9F90-EC165C6E8E12}"/>
              </a:ext>
            </a:extLst>
          </p:cNvPr>
          <p:cNvSpPr txBox="1"/>
          <p:nvPr/>
        </p:nvSpPr>
        <p:spPr>
          <a:xfrm>
            <a:off x="4749951" y="959836"/>
            <a:ext cx="3877985" cy="1200329"/>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意図する／しないに関わらず</a:t>
            </a:r>
            <a:endParaRPr lang="en-US" altLang="ja-JP" dirty="0">
              <a:latin typeface="Meiryo" panose="020B0604030504040204" pitchFamily="34" charset="-128"/>
              <a:ea typeface="Meiryo" panose="020B0604030504040204" pitchFamily="34" charset="-128"/>
            </a:endParaRPr>
          </a:p>
          <a:p>
            <a:pPr algn="r"/>
            <a:r>
              <a:rPr kumimoji="1" lang="ja-JP" altLang="en-US">
                <a:latin typeface="Meiryo" panose="020B0604030504040204" pitchFamily="34" charset="-128"/>
                <a:ea typeface="Meiryo" panose="020B0604030504040204" pitchFamily="34" charset="-128"/>
              </a:rPr>
              <a:t>現実世界のものごとやできごとは</a:t>
            </a:r>
            <a:endParaRPr kumimoji="1" lang="en-US" altLang="ja-JP" dirty="0">
              <a:latin typeface="Meiryo" panose="020B0604030504040204" pitchFamily="34" charset="-128"/>
              <a:ea typeface="Meiryo" panose="020B0604030504040204" pitchFamily="34" charset="-128"/>
            </a:endParaRPr>
          </a:p>
          <a:p>
            <a:pPr algn="r"/>
            <a:r>
              <a:rPr kumimoji="1" lang="ja-JP" altLang="en-US">
                <a:latin typeface="Meiryo" panose="020B0604030504040204" pitchFamily="34" charset="-128"/>
                <a:ea typeface="Meiryo" panose="020B0604030504040204" pitchFamily="34" charset="-128"/>
              </a:rPr>
              <a:t>デジタル・データに置き換えられ</a:t>
            </a:r>
            <a:endParaRPr kumimoji="1" lang="en-US" altLang="ja-JP" dirty="0">
              <a:latin typeface="Meiryo" panose="020B0604030504040204" pitchFamily="34" charset="-128"/>
              <a:ea typeface="Meiryo" panose="020B0604030504040204" pitchFamily="34" charset="-128"/>
            </a:endParaRPr>
          </a:p>
          <a:p>
            <a:pPr algn="r"/>
            <a:r>
              <a:rPr lang="ja-JP" altLang="en-US">
                <a:latin typeface="Meiryo" panose="020B0604030504040204" pitchFamily="34" charset="-128"/>
                <a:ea typeface="Meiryo" panose="020B0604030504040204" pitchFamily="34" charset="-128"/>
              </a:rPr>
              <a:t>ネットに送り出される時代になった</a:t>
            </a:r>
            <a:endParaRPr kumimoji="1" lang="ja-JP" altLang="en-US">
              <a:latin typeface="Meiryo" panose="020B0604030504040204" pitchFamily="34" charset="-128"/>
              <a:ea typeface="Meiryo" panose="020B0604030504040204" pitchFamily="34" charset="-128"/>
            </a:endParaRPr>
          </a:p>
        </p:txBody>
      </p:sp>
      <p:pic>
        <p:nvPicPr>
          <p:cNvPr id="53" name="図 52" descr="imgres.jpg">
            <a:extLst>
              <a:ext uri="{FF2B5EF4-FFF2-40B4-BE49-F238E27FC236}">
                <a16:creationId xmlns:a16="http://schemas.microsoft.com/office/drawing/2014/main" id="{E1630A98-D7AE-5345-A633-1982870C2B1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37564" y="3448094"/>
            <a:ext cx="828573" cy="568688"/>
          </a:xfrm>
          <a:prstGeom prst="rect">
            <a:avLst/>
          </a:prstGeom>
          <a:effectLst>
            <a:outerShdw blurRad="50800" dist="76200" dir="2700000" algn="tl" rotWithShape="0">
              <a:prstClr val="black">
                <a:alpha val="40000"/>
              </a:prstClr>
            </a:outerShdw>
          </a:effectLst>
        </p:spPr>
      </p:pic>
      <p:pic>
        <p:nvPicPr>
          <p:cNvPr id="56" name="図 55">
            <a:extLst>
              <a:ext uri="{FF2B5EF4-FFF2-40B4-BE49-F238E27FC236}">
                <a16:creationId xmlns:a16="http://schemas.microsoft.com/office/drawing/2014/main" id="{9B4C6862-E35D-EC4C-B5DC-CC8C0D62E10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51851" y="2143074"/>
            <a:ext cx="792088" cy="792088"/>
          </a:xfrm>
          <a:prstGeom prst="rect">
            <a:avLst/>
          </a:prstGeom>
          <a:effectLst>
            <a:outerShdw blurRad="50800" dist="38100" dir="2700000" algn="tl" rotWithShape="0">
              <a:prstClr val="black">
                <a:alpha val="40000"/>
              </a:prstClr>
            </a:outerShdw>
          </a:effectLst>
        </p:spPr>
      </p:pic>
      <p:pic>
        <p:nvPicPr>
          <p:cNvPr id="57" name="図 56">
            <a:extLst>
              <a:ext uri="{FF2B5EF4-FFF2-40B4-BE49-F238E27FC236}">
                <a16:creationId xmlns:a16="http://schemas.microsoft.com/office/drawing/2014/main" id="{A2A89028-3FAA-DF48-9EDF-6D9D63B58E4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81964" y="2744753"/>
            <a:ext cx="792088" cy="802756"/>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23F65DE0-59D8-164D-BFFF-028B07597CD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08511" y="2287802"/>
            <a:ext cx="1005028" cy="10050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0054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サイバーフィジカルシステムと</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a:solidFill>
                  <a:schemeClr val="bg1"/>
                </a:solidFill>
                <a:latin typeface="Meiryo" panose="020B0604030504040204" pitchFamily="34" charset="-128"/>
                <a:ea typeface="Meiryo" panose="020B0604030504040204" pitchFamily="34" charset="-128"/>
                <a:cs typeface="Meiryo" charset="-128"/>
              </a:rPr>
              <a:t>予測・推測・洞察</a:t>
            </a:r>
          </a:p>
          <a:p>
            <a:pPr algn="ctr"/>
            <a:r>
              <a:rPr kumimoji="1" lang="ja-JP" altLang="en-US" sz="1200" b="1">
                <a:solidFill>
                  <a:schemeClr val="bg1"/>
                </a:solidFill>
                <a:latin typeface="Meiryo" panose="020B0604030504040204" pitchFamily="34" charset="-128"/>
                <a:ea typeface="Meiryo" panose="020B0604030504040204" pitchFamily="34" charset="-128"/>
                <a:cs typeface="Meiryo" charset="-128"/>
              </a:rPr>
              <a:t>最適解の導出</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798103" y="1185710"/>
            <a:ext cx="251863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47" name="テキスト ボックス 46">
            <a:extLst>
              <a:ext uri="{FF2B5EF4-FFF2-40B4-BE49-F238E27FC236}">
                <a16:creationId xmlns:a16="http://schemas.microsoft.com/office/drawing/2014/main" id="{926F9682-CF0C-EF40-BB22-33EBE139E1DC}"/>
              </a:ext>
            </a:extLst>
          </p:cNvPr>
          <p:cNvSpPr txBox="1"/>
          <p:nvPr/>
        </p:nvSpPr>
        <p:spPr>
          <a:xfrm>
            <a:off x="3372280" y="2718584"/>
            <a:ext cx="2399440" cy="1754326"/>
          </a:xfrm>
          <a:prstGeom prst="rect">
            <a:avLst/>
          </a:prstGeom>
          <a:noFill/>
        </p:spPr>
        <p:txBody>
          <a:bodyPr wrap="square" rtlCol="0" anchor="ctr">
            <a:spAutoFit/>
          </a:bodyPr>
          <a:lstStyle/>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高速</a:t>
            </a:r>
            <a:endParaRPr kumimoji="1" lang="en-US" altLang="ja-JP" sz="4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2800" b="1" dirty="0">
                <a:solidFill>
                  <a:schemeClr val="bg1"/>
                </a:solidFill>
                <a:latin typeface="Meiryo" panose="020B0604030504040204" pitchFamily="34" charset="-128"/>
                <a:ea typeface="Meiryo" panose="020B0604030504040204" pitchFamily="34" charset="-128"/>
                <a:cs typeface="Meiryo" charset="-128"/>
              </a:rPr>
              <a:t>×</a:t>
            </a:r>
            <a:endParaRPr kumimoji="1" lang="en-US" altLang="ja-JP" sz="28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最適</a:t>
            </a:r>
            <a:endParaRPr kumimoji="1" lang="ja-JP" altLang="en-US" sz="4000" b="1" dirty="0">
              <a:solidFill>
                <a:schemeClr val="bg1"/>
              </a:solidFill>
              <a:latin typeface="Meiryo" panose="020B0604030504040204" pitchFamily="34" charset="-128"/>
              <a:ea typeface="Meiryo" panose="020B0604030504040204" pitchFamily="34" charset="-128"/>
              <a:cs typeface="Meiryo" charset="-128"/>
            </a:endParaRPr>
          </a:p>
        </p:txBody>
      </p:sp>
      <p:grpSp>
        <p:nvGrpSpPr>
          <p:cNvPr id="51" name="図形グループ 9">
            <a:extLst>
              <a:ext uri="{FF2B5EF4-FFF2-40B4-BE49-F238E27FC236}">
                <a16:creationId xmlns:a16="http://schemas.microsoft.com/office/drawing/2014/main" id="{F5B52F1A-0413-EC47-BC70-F112A3D31A9F}"/>
              </a:ext>
            </a:extLst>
          </p:cNvPr>
          <p:cNvGrpSpPr/>
          <p:nvPr/>
        </p:nvGrpSpPr>
        <p:grpSpPr>
          <a:xfrm>
            <a:off x="2308224" y="2008180"/>
            <a:ext cx="4572000" cy="2750959"/>
            <a:chOff x="2277038" y="2078176"/>
            <a:chExt cx="4572000" cy="2750959"/>
          </a:xfrm>
        </p:grpSpPr>
        <p:sp>
          <p:nvSpPr>
            <p:cNvPr id="52" name="円/楕円 51">
              <a:extLst>
                <a:ext uri="{FF2B5EF4-FFF2-40B4-BE49-F238E27FC236}">
                  <a16:creationId xmlns:a16="http://schemas.microsoft.com/office/drawing/2014/main" id="{7857501C-9F29-D746-8850-978E976AB199}"/>
                </a:ext>
              </a:extLst>
            </p:cNvPr>
            <p:cNvSpPr/>
            <p:nvPr/>
          </p:nvSpPr>
          <p:spPr>
            <a:xfrm>
              <a:off x="3197675" y="2078176"/>
              <a:ext cx="2748649" cy="2750959"/>
            </a:xfrm>
            <a:prstGeom prst="ellipse">
              <a:avLst/>
            </a:prstGeom>
            <a:solidFill>
              <a:srgbClr val="C00000">
                <a:alpha val="7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D6D10199-83EE-6D40-9CD9-ADBF3C826131}"/>
                </a:ext>
              </a:extLst>
            </p:cNvPr>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grpSp>
        <p:nvGrpSpPr>
          <p:cNvPr id="10" name="グループ化 9">
            <a:extLst>
              <a:ext uri="{FF2B5EF4-FFF2-40B4-BE49-F238E27FC236}">
                <a16:creationId xmlns:a16="http://schemas.microsoft.com/office/drawing/2014/main" id="{C234B90E-03F4-E54B-BB8B-2C52D0D62F92}"/>
              </a:ext>
            </a:extLst>
          </p:cNvPr>
          <p:cNvGrpSpPr/>
          <p:nvPr/>
        </p:nvGrpSpPr>
        <p:grpSpPr>
          <a:xfrm>
            <a:off x="3389771" y="1581787"/>
            <a:ext cx="1101870" cy="414003"/>
            <a:chOff x="4807903" y="1504433"/>
            <a:chExt cx="1101870" cy="414003"/>
          </a:xfrm>
        </p:grpSpPr>
        <p:sp>
          <p:nvSpPr>
            <p:cNvPr id="3" name="角丸四角形 2">
              <a:extLst>
                <a:ext uri="{FF2B5EF4-FFF2-40B4-BE49-F238E27FC236}">
                  <a16:creationId xmlns:a16="http://schemas.microsoft.com/office/drawing/2014/main" id="{8B0E3365-7C6A-D445-B9E3-2E49F6A59227}"/>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3FA6F00-82F3-D14A-9466-AFCA99800657}"/>
                </a:ext>
              </a:extLst>
            </p:cNvPr>
            <p:cNvSpPr txBox="1"/>
            <p:nvPr/>
          </p:nvSpPr>
          <p:spPr>
            <a:xfrm>
              <a:off x="4861501" y="1549104"/>
              <a:ext cx="955711"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 最適解</a:t>
              </a:r>
            </a:p>
          </p:txBody>
        </p:sp>
      </p:grpSp>
      <p:grpSp>
        <p:nvGrpSpPr>
          <p:cNvPr id="54" name="グループ化 53">
            <a:extLst>
              <a:ext uri="{FF2B5EF4-FFF2-40B4-BE49-F238E27FC236}">
                <a16:creationId xmlns:a16="http://schemas.microsoft.com/office/drawing/2014/main" id="{074EC03E-9F31-8D4F-920C-D6783AA61C17}"/>
              </a:ext>
            </a:extLst>
          </p:cNvPr>
          <p:cNvGrpSpPr/>
          <p:nvPr/>
        </p:nvGrpSpPr>
        <p:grpSpPr>
          <a:xfrm>
            <a:off x="6293546" y="3144252"/>
            <a:ext cx="1101870" cy="403810"/>
            <a:chOff x="4807903" y="1504433"/>
            <a:chExt cx="1101870" cy="403810"/>
          </a:xfrm>
        </p:grpSpPr>
        <p:sp>
          <p:nvSpPr>
            <p:cNvPr id="55" name="角丸四角形 54">
              <a:extLst>
                <a:ext uri="{FF2B5EF4-FFF2-40B4-BE49-F238E27FC236}">
                  <a16:creationId xmlns:a16="http://schemas.microsoft.com/office/drawing/2014/main" id="{63D65C75-A76B-C84B-BC12-D98767BCF7B0}"/>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A9C0555F-E038-8440-9EAA-79473A9274F8}"/>
                </a:ext>
              </a:extLst>
            </p:cNvPr>
            <p:cNvSpPr txBox="1"/>
            <p:nvPr/>
          </p:nvSpPr>
          <p:spPr>
            <a:xfrm>
              <a:off x="4920122" y="1575823"/>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機器制御</a:t>
              </a:r>
            </a:p>
          </p:txBody>
        </p:sp>
      </p:grpSp>
      <p:grpSp>
        <p:nvGrpSpPr>
          <p:cNvPr id="57" name="グループ化 56">
            <a:extLst>
              <a:ext uri="{FF2B5EF4-FFF2-40B4-BE49-F238E27FC236}">
                <a16:creationId xmlns:a16="http://schemas.microsoft.com/office/drawing/2014/main" id="{FA051177-56CD-FC44-87F6-0F7B3DAF5238}"/>
              </a:ext>
            </a:extLst>
          </p:cNvPr>
          <p:cNvGrpSpPr/>
          <p:nvPr/>
        </p:nvGrpSpPr>
        <p:grpSpPr>
          <a:xfrm>
            <a:off x="6063683" y="3593240"/>
            <a:ext cx="1101870" cy="403810"/>
            <a:chOff x="4807903" y="1504433"/>
            <a:chExt cx="1101870" cy="403810"/>
          </a:xfrm>
        </p:grpSpPr>
        <p:sp>
          <p:nvSpPr>
            <p:cNvPr id="58" name="角丸四角形 57">
              <a:extLst>
                <a:ext uri="{FF2B5EF4-FFF2-40B4-BE49-F238E27FC236}">
                  <a16:creationId xmlns:a16="http://schemas.microsoft.com/office/drawing/2014/main" id="{62BD4414-7A0F-FA4B-BFEA-8CF0D2ECE863}"/>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5B504662-35B0-254B-B36D-6150AE73A956}"/>
                </a:ext>
              </a:extLst>
            </p:cNvPr>
            <p:cNvSpPr txBox="1"/>
            <p:nvPr/>
          </p:nvSpPr>
          <p:spPr>
            <a:xfrm>
              <a:off x="4922198" y="1567668"/>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指示命令</a:t>
              </a:r>
            </a:p>
          </p:txBody>
        </p:sp>
      </p:grpSp>
      <p:grpSp>
        <p:nvGrpSpPr>
          <p:cNvPr id="60" name="グループ化 59">
            <a:extLst>
              <a:ext uri="{FF2B5EF4-FFF2-40B4-BE49-F238E27FC236}">
                <a16:creationId xmlns:a16="http://schemas.microsoft.com/office/drawing/2014/main" id="{C3085568-2D50-4F45-82F8-68A0C66CB271}"/>
              </a:ext>
            </a:extLst>
          </p:cNvPr>
          <p:cNvGrpSpPr/>
          <p:nvPr/>
        </p:nvGrpSpPr>
        <p:grpSpPr>
          <a:xfrm>
            <a:off x="5876713" y="4069100"/>
            <a:ext cx="1107394" cy="403810"/>
            <a:chOff x="4807903" y="1504433"/>
            <a:chExt cx="1107394" cy="403810"/>
          </a:xfrm>
        </p:grpSpPr>
        <p:sp>
          <p:nvSpPr>
            <p:cNvPr id="79" name="角丸四角形 78">
              <a:extLst>
                <a:ext uri="{FF2B5EF4-FFF2-40B4-BE49-F238E27FC236}">
                  <a16:creationId xmlns:a16="http://schemas.microsoft.com/office/drawing/2014/main" id="{AFF3F630-B3DD-584B-A830-9CDEE3044675}"/>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a:extLst>
                <a:ext uri="{FF2B5EF4-FFF2-40B4-BE49-F238E27FC236}">
                  <a16:creationId xmlns:a16="http://schemas.microsoft.com/office/drawing/2014/main" id="{53CC4C5B-93C8-EA44-A6A5-68A1E2367DDC}"/>
                </a:ext>
              </a:extLst>
            </p:cNvPr>
            <p:cNvSpPr txBox="1"/>
            <p:nvPr/>
          </p:nvSpPr>
          <p:spPr>
            <a:xfrm>
              <a:off x="4832949" y="1581105"/>
              <a:ext cx="108234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アドバイス</a:t>
              </a:r>
            </a:p>
          </p:txBody>
        </p:sp>
      </p:grpSp>
      <p:grpSp>
        <p:nvGrpSpPr>
          <p:cNvPr id="81" name="グループ化 80">
            <a:extLst>
              <a:ext uri="{FF2B5EF4-FFF2-40B4-BE49-F238E27FC236}">
                <a16:creationId xmlns:a16="http://schemas.microsoft.com/office/drawing/2014/main" id="{5DD79846-56D6-9E47-931C-4A5BB34B1CF2}"/>
              </a:ext>
            </a:extLst>
          </p:cNvPr>
          <p:cNvGrpSpPr/>
          <p:nvPr/>
        </p:nvGrpSpPr>
        <p:grpSpPr>
          <a:xfrm>
            <a:off x="3274946" y="4684628"/>
            <a:ext cx="1118269" cy="455134"/>
            <a:chOff x="4791504" y="1504433"/>
            <a:chExt cx="1118269" cy="455134"/>
          </a:xfrm>
        </p:grpSpPr>
        <p:sp>
          <p:nvSpPr>
            <p:cNvPr id="82" name="角丸四角形 81">
              <a:extLst>
                <a:ext uri="{FF2B5EF4-FFF2-40B4-BE49-F238E27FC236}">
                  <a16:creationId xmlns:a16="http://schemas.microsoft.com/office/drawing/2014/main" id="{7DF5E499-891F-5740-8556-702C728E2F69}"/>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a:extLst>
                <a:ext uri="{FF2B5EF4-FFF2-40B4-BE49-F238E27FC236}">
                  <a16:creationId xmlns:a16="http://schemas.microsoft.com/office/drawing/2014/main" id="{2A186671-0B60-6B44-957D-F595C93ECDA3}"/>
                </a:ext>
              </a:extLst>
            </p:cNvPr>
            <p:cNvSpPr txBox="1"/>
            <p:nvPr/>
          </p:nvSpPr>
          <p:spPr>
            <a:xfrm>
              <a:off x="4791504" y="1528680"/>
              <a:ext cx="1107996" cy="430887"/>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ものごと・できごと</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データ</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84" name="グループ化 83">
            <a:extLst>
              <a:ext uri="{FF2B5EF4-FFF2-40B4-BE49-F238E27FC236}">
                <a16:creationId xmlns:a16="http://schemas.microsoft.com/office/drawing/2014/main" id="{F321EA9F-886D-0345-97A2-4D8598D220E3}"/>
              </a:ext>
            </a:extLst>
          </p:cNvPr>
          <p:cNvGrpSpPr/>
          <p:nvPr/>
        </p:nvGrpSpPr>
        <p:grpSpPr>
          <a:xfrm>
            <a:off x="3274026" y="4692593"/>
            <a:ext cx="1118269" cy="455134"/>
            <a:chOff x="4791504" y="1504433"/>
            <a:chExt cx="1118269" cy="455134"/>
          </a:xfrm>
        </p:grpSpPr>
        <p:sp>
          <p:nvSpPr>
            <p:cNvPr id="85" name="角丸四角形 84">
              <a:extLst>
                <a:ext uri="{FF2B5EF4-FFF2-40B4-BE49-F238E27FC236}">
                  <a16:creationId xmlns:a16="http://schemas.microsoft.com/office/drawing/2014/main" id="{63937A8A-9FD2-5944-9691-86E42A3F6CF9}"/>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689F1A80-1DB7-9344-866A-1852B21D6381}"/>
                </a:ext>
              </a:extLst>
            </p:cNvPr>
            <p:cNvSpPr txBox="1"/>
            <p:nvPr/>
          </p:nvSpPr>
          <p:spPr>
            <a:xfrm>
              <a:off x="4791504" y="1528680"/>
              <a:ext cx="1107996" cy="430887"/>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ものごと・できごと</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データ</a:t>
              </a:r>
              <a:endParaRPr kumimoji="1" lang="ja-JP" altLang="en-US" sz="14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97196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5E-6 -2.22222E-6 L -0.11215 -0.21713 " pathEditMode="relative" rAng="0" ptsTypes="AA">
                                      <p:cBhvr>
                                        <p:cTn id="13" dur="2000" fill="hold"/>
                                        <p:tgtEl>
                                          <p:spTgt spid="81"/>
                                        </p:tgtEl>
                                        <p:attrNameLst>
                                          <p:attrName>ppt_x</p:attrName>
                                          <p:attrName>ppt_y</p:attrName>
                                        </p:attrNameLst>
                                      </p:cBhvr>
                                      <p:rCtr x="-5660" y="-10856"/>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77778E-6 1.85185E-6 L 0.16302 0.00162 " pathEditMode="relative" rAng="0" ptsTypes="AA">
                                      <p:cBhvr>
                                        <p:cTn id="24" dur="2000" fill="hold"/>
                                        <p:tgtEl>
                                          <p:spTgt spid="10"/>
                                        </p:tgtEl>
                                        <p:attrNameLst>
                                          <p:attrName>ppt_x</p:attrName>
                                          <p:attrName>ppt_y</p:attrName>
                                        </p:attrNameLst>
                                      </p:cBhvr>
                                      <p:rCtr x="8142" y="69"/>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Effect transition="in" filter="fade">
                                      <p:cBhvr>
                                        <p:cTn id="31" dur="500"/>
                                        <p:tgtEl>
                                          <p:spTgt spid="54"/>
                                        </p:tgtEl>
                                      </p:cBhvr>
                                    </p:animEffect>
                                  </p:childTnLst>
                                </p:cTn>
                              </p:par>
                              <p:par>
                                <p:cTn id="32" presetID="53" presetClass="entr" presetSubtype="16"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p:cTn id="34" dur="500" fill="hold"/>
                                        <p:tgtEl>
                                          <p:spTgt spid="57"/>
                                        </p:tgtEl>
                                        <p:attrNameLst>
                                          <p:attrName>ppt_w</p:attrName>
                                        </p:attrNameLst>
                                      </p:cBhvr>
                                      <p:tavLst>
                                        <p:tav tm="0">
                                          <p:val>
                                            <p:fltVal val="0"/>
                                          </p:val>
                                        </p:tav>
                                        <p:tav tm="100000">
                                          <p:val>
                                            <p:strVal val="#ppt_w"/>
                                          </p:val>
                                        </p:tav>
                                      </p:tavLst>
                                    </p:anim>
                                    <p:anim calcmode="lin" valueType="num">
                                      <p:cBhvr>
                                        <p:cTn id="35" dur="500" fill="hold"/>
                                        <p:tgtEl>
                                          <p:spTgt spid="57"/>
                                        </p:tgtEl>
                                        <p:attrNameLst>
                                          <p:attrName>ppt_h</p:attrName>
                                        </p:attrNameLst>
                                      </p:cBhvr>
                                      <p:tavLst>
                                        <p:tav tm="0">
                                          <p:val>
                                            <p:fltVal val="0"/>
                                          </p:val>
                                        </p:tav>
                                        <p:tav tm="100000">
                                          <p:val>
                                            <p:strVal val="#ppt_h"/>
                                          </p:val>
                                        </p:tav>
                                      </p:tavLst>
                                    </p:anim>
                                    <p:animEffect transition="in" filter="fade">
                                      <p:cBhvr>
                                        <p:cTn id="36" dur="500"/>
                                        <p:tgtEl>
                                          <p:spTgt spid="57"/>
                                        </p:tgtEl>
                                      </p:cBhvr>
                                    </p:animEffect>
                                  </p:childTnLst>
                                </p:cTn>
                              </p:par>
                              <p:par>
                                <p:cTn id="37" presetID="53" presetClass="entr" presetSubtype="16"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animEffect transition="in" filter="fade">
                                      <p:cBhvr>
                                        <p:cTn id="41" dur="5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5E-6 -2.96296E-6 L -0.12483 0.22963 " pathEditMode="relative" rAng="0" ptsTypes="AA">
                                      <p:cBhvr>
                                        <p:cTn id="45" dur="2000" fill="hold"/>
                                        <p:tgtEl>
                                          <p:spTgt spid="54"/>
                                        </p:tgtEl>
                                        <p:attrNameLst>
                                          <p:attrName>ppt_x</p:attrName>
                                          <p:attrName>ppt_y</p:attrName>
                                        </p:attrNameLst>
                                      </p:cBhvr>
                                      <p:rCtr x="-6250" y="11481"/>
                                    </p:animMotion>
                                  </p:childTnLst>
                                </p:cTn>
                              </p:par>
                              <p:par>
                                <p:cTn id="46" presetID="42" presetClass="path" presetSubtype="0" accel="50000" decel="50000" fill="hold" nodeType="withEffect">
                                  <p:stCondLst>
                                    <p:cond delay="0"/>
                                  </p:stCondLst>
                                  <p:childTnLst>
                                    <p:animMotion origin="layout" path="M 2.5E-6 -7.40741E-7 L -0.1257 0.22431 " pathEditMode="relative" rAng="0" ptsTypes="AA">
                                      <p:cBhvr>
                                        <p:cTn id="47" dur="2000" fill="hold"/>
                                        <p:tgtEl>
                                          <p:spTgt spid="57"/>
                                        </p:tgtEl>
                                        <p:attrNameLst>
                                          <p:attrName>ppt_x</p:attrName>
                                          <p:attrName>ppt_y</p:attrName>
                                        </p:attrNameLst>
                                      </p:cBhvr>
                                      <p:rCtr x="-6285" y="11204"/>
                                    </p:animMotion>
                                  </p:childTnLst>
                                </p:cTn>
                              </p:par>
                              <p:par>
                                <p:cTn id="48" presetID="42" presetClass="path" presetSubtype="0" accel="50000" decel="50000" fill="hold" nodeType="withEffect">
                                  <p:stCondLst>
                                    <p:cond delay="0"/>
                                  </p:stCondLst>
                                  <p:childTnLst>
                                    <p:animMotion origin="layout" path="M 5E-6 4.81481E-6 L -0.12969 0.2155 " pathEditMode="relative" rAng="0" ptsTypes="AA">
                                      <p:cBhvr>
                                        <p:cTn id="49" dur="2000" fill="hold"/>
                                        <p:tgtEl>
                                          <p:spTgt spid="60"/>
                                        </p:tgtEl>
                                        <p:attrNameLst>
                                          <p:attrName>ppt_x</p:attrName>
                                          <p:attrName>ppt_y</p:attrName>
                                        </p:attrNameLst>
                                      </p:cBhvr>
                                      <p:rCtr x="-6493" y="10764"/>
                                    </p:animMotion>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4"/>
                                        </p:tgtEl>
                                        <p:attrNameLst>
                                          <p:attrName>style.visibility</p:attrName>
                                        </p:attrNameLst>
                                      </p:cBhvr>
                                      <p:to>
                                        <p:strVal val="visible"/>
                                      </p:to>
                                    </p:set>
                                    <p:anim calcmode="lin" valueType="num">
                                      <p:cBhvr>
                                        <p:cTn id="54" dur="500" fill="hold"/>
                                        <p:tgtEl>
                                          <p:spTgt spid="84"/>
                                        </p:tgtEl>
                                        <p:attrNameLst>
                                          <p:attrName>ppt_w</p:attrName>
                                        </p:attrNameLst>
                                      </p:cBhvr>
                                      <p:tavLst>
                                        <p:tav tm="0">
                                          <p:val>
                                            <p:fltVal val="0"/>
                                          </p:val>
                                        </p:tav>
                                        <p:tav tm="100000">
                                          <p:val>
                                            <p:strVal val="#ppt_w"/>
                                          </p:val>
                                        </p:tav>
                                      </p:tavLst>
                                    </p:anim>
                                    <p:anim calcmode="lin" valueType="num">
                                      <p:cBhvr>
                                        <p:cTn id="55" dur="500" fill="hold"/>
                                        <p:tgtEl>
                                          <p:spTgt spid="84"/>
                                        </p:tgtEl>
                                        <p:attrNameLst>
                                          <p:attrName>ppt_h</p:attrName>
                                        </p:attrNameLst>
                                      </p:cBhvr>
                                      <p:tavLst>
                                        <p:tav tm="0">
                                          <p:val>
                                            <p:fltVal val="0"/>
                                          </p:val>
                                        </p:tav>
                                        <p:tav tm="100000">
                                          <p:val>
                                            <p:strVal val="#ppt_h"/>
                                          </p:val>
                                        </p:tav>
                                      </p:tavLst>
                                    </p:anim>
                                    <p:animEffect transition="in" filter="fade">
                                      <p:cBhvr>
                                        <p:cTn id="56" dur="500"/>
                                        <p:tgtEl>
                                          <p:spTgt spid="84"/>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77778E-6 -1.11111E-6 L -0.11216 -0.21713 " pathEditMode="relative" rAng="0" ptsTypes="AA">
                                      <p:cBhvr>
                                        <p:cTn id="60" dur="2000" fill="hold"/>
                                        <p:tgtEl>
                                          <p:spTgt spid="84"/>
                                        </p:tgtEl>
                                        <p:attrNameLst>
                                          <p:attrName>ppt_x</p:attrName>
                                          <p:attrName>ppt_y</p:attrName>
                                        </p:attrNameLst>
                                      </p:cBhvr>
                                      <p:rCtr x="-5608" y="-10856"/>
                                    </p:animMotion>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p:cTn id="65" dur="500" fill="hold"/>
                                        <p:tgtEl>
                                          <p:spTgt spid="47"/>
                                        </p:tgtEl>
                                        <p:attrNameLst>
                                          <p:attrName>ppt_w</p:attrName>
                                        </p:attrNameLst>
                                      </p:cBhvr>
                                      <p:tavLst>
                                        <p:tav tm="0">
                                          <p:val>
                                            <p:fltVal val="0"/>
                                          </p:val>
                                        </p:tav>
                                        <p:tav tm="100000">
                                          <p:val>
                                            <p:strVal val="#ppt_w"/>
                                          </p:val>
                                        </p:tav>
                                      </p:tavLst>
                                    </p:anim>
                                    <p:anim calcmode="lin" valueType="num">
                                      <p:cBhvr>
                                        <p:cTn id="66" dur="500" fill="hold"/>
                                        <p:tgtEl>
                                          <p:spTgt spid="47"/>
                                        </p:tgtEl>
                                        <p:attrNameLst>
                                          <p:attrName>ppt_h</p:attrName>
                                        </p:attrNameLst>
                                      </p:cBhvr>
                                      <p:tavLst>
                                        <p:tav tm="0">
                                          <p:val>
                                            <p:fltVal val="0"/>
                                          </p:val>
                                        </p:tav>
                                        <p:tav tm="100000">
                                          <p:val>
                                            <p:strVal val="#ppt_h"/>
                                          </p:val>
                                        </p:tav>
                                      </p:tavLst>
                                    </p:anim>
                                    <p:animEffect transition="in" filter="fade">
                                      <p:cBhvr>
                                        <p:cTn id="67" dur="5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animEffect transition="in" filter="fade">
                                      <p:cBhvr>
                                        <p:cTn id="7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a:extLst>
              <a:ext uri="{FF2B5EF4-FFF2-40B4-BE49-F238E27FC236}">
                <a16:creationId xmlns:a16="http://schemas.microsoft.com/office/drawing/2014/main" id="{5CEC3B72-C975-3CF9-12A1-712EACBD0FE1}"/>
              </a:ext>
            </a:extLst>
          </p:cNvPr>
          <p:cNvSpPr/>
          <p:nvPr/>
        </p:nvSpPr>
        <p:spPr>
          <a:xfrm>
            <a:off x="106565" y="760066"/>
            <a:ext cx="8930869" cy="5855955"/>
          </a:xfrm>
          <a:prstGeom prst="roundRect">
            <a:avLst>
              <a:gd name="adj" fmla="val 558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a:extLst>
              <a:ext uri="{FF2B5EF4-FFF2-40B4-BE49-F238E27FC236}">
                <a16:creationId xmlns:a16="http://schemas.microsoft.com/office/drawing/2014/main" id="{CDFE82D7-A3C1-6483-46A2-E389EAB61FC8}"/>
              </a:ext>
            </a:extLst>
          </p:cNvPr>
          <p:cNvSpPr/>
          <p:nvPr/>
        </p:nvSpPr>
        <p:spPr>
          <a:xfrm>
            <a:off x="1182559" y="1463605"/>
            <a:ext cx="6792686" cy="4658130"/>
          </a:xfrm>
          <a:prstGeom prst="roundRect">
            <a:avLst>
              <a:gd name="adj" fmla="val 5583"/>
            </a:avLst>
          </a:prstGeom>
          <a:solidFill>
            <a:srgbClr val="043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26F51A5F-6A41-AD01-AAEE-8058DF66887C}"/>
              </a:ext>
            </a:extLst>
          </p:cNvPr>
          <p:cNvSpPr/>
          <p:nvPr/>
        </p:nvSpPr>
        <p:spPr>
          <a:xfrm>
            <a:off x="281883" y="2212377"/>
            <a:ext cx="8703988" cy="3047374"/>
          </a:xfrm>
          <a:prstGeom prst="homePlate">
            <a:avLst>
              <a:gd name="adj" fmla="val 10937"/>
            </a:avLst>
          </a:prstGeom>
          <a:solidFill>
            <a:srgbClr val="FFC000">
              <a:alpha val="7756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27E353B-DA53-A13E-ACD2-88293A444F8A}"/>
              </a:ext>
            </a:extLst>
          </p:cNvPr>
          <p:cNvSpPr>
            <a:spLocks noGrp="1"/>
          </p:cNvSpPr>
          <p:nvPr>
            <p:ph type="title"/>
          </p:nvPr>
        </p:nvSpPr>
        <p:spPr/>
        <p:txBody>
          <a:bodyPr/>
          <a:lstStyle/>
          <a:p>
            <a:r>
              <a:rPr kumimoji="1" lang="en-US" altLang="ja-JP" dirty="0"/>
              <a:t>【</a:t>
            </a:r>
            <a:r>
              <a:rPr kumimoji="1" lang="ja-JP" altLang="en-US" dirty="0"/>
              <a:t>図解</a:t>
            </a:r>
            <a:r>
              <a:rPr kumimoji="1" lang="en-US" altLang="ja-JP" dirty="0"/>
              <a:t>】</a:t>
            </a:r>
            <a:r>
              <a:rPr kumimoji="1" lang="ja-JP" altLang="en-US" dirty="0"/>
              <a:t>コレ</a:t>
            </a:r>
            <a:r>
              <a:rPr kumimoji="1" lang="en-US" altLang="ja-JP" dirty="0"/>
              <a:t>1</a:t>
            </a:r>
            <a:r>
              <a:rPr kumimoji="1" lang="ja-JP" altLang="en-US" dirty="0"/>
              <a:t>枚でわかる最新</a:t>
            </a:r>
            <a:r>
              <a:rPr kumimoji="1" lang="en-US" altLang="ja-JP" dirty="0"/>
              <a:t>IT</a:t>
            </a:r>
            <a:r>
              <a:rPr kumimoji="1" lang="ja-JP" altLang="en-US" dirty="0"/>
              <a:t>トレンド／</a:t>
            </a:r>
            <a:r>
              <a:rPr kumimoji="1" lang="en-US" altLang="ja-JP" dirty="0"/>
              <a:t>2026</a:t>
            </a:r>
            <a:r>
              <a:rPr kumimoji="1" lang="ja-JP" altLang="en-US" dirty="0"/>
              <a:t>年</a:t>
            </a:r>
          </a:p>
        </p:txBody>
      </p:sp>
      <p:sp>
        <p:nvSpPr>
          <p:cNvPr id="3" name="角丸四角形 2">
            <a:extLst>
              <a:ext uri="{FF2B5EF4-FFF2-40B4-BE49-F238E27FC236}">
                <a16:creationId xmlns:a16="http://schemas.microsoft.com/office/drawing/2014/main" id="{733A368A-44A5-C8CE-5998-51358F904846}"/>
              </a:ext>
            </a:extLst>
          </p:cNvPr>
          <p:cNvSpPr/>
          <p:nvPr/>
        </p:nvSpPr>
        <p:spPr>
          <a:xfrm>
            <a:off x="2728748" y="2672248"/>
            <a:ext cx="3678226" cy="2078871"/>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角丸四角形 3">
            <a:extLst>
              <a:ext uri="{FF2B5EF4-FFF2-40B4-BE49-F238E27FC236}">
                <a16:creationId xmlns:a16="http://schemas.microsoft.com/office/drawing/2014/main" id="{295B0971-51FC-C8C6-FB7D-B49E6AF3B976}"/>
              </a:ext>
            </a:extLst>
          </p:cNvPr>
          <p:cNvSpPr/>
          <p:nvPr/>
        </p:nvSpPr>
        <p:spPr>
          <a:xfrm>
            <a:off x="1832318" y="2305554"/>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018798A6-1671-8B8B-9DD0-AD43BE8326D2}"/>
              </a:ext>
            </a:extLst>
          </p:cNvPr>
          <p:cNvSpPr/>
          <p:nvPr/>
        </p:nvSpPr>
        <p:spPr>
          <a:xfrm>
            <a:off x="5699649" y="2307026"/>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角丸四角形 5">
            <a:extLst>
              <a:ext uri="{FF2B5EF4-FFF2-40B4-BE49-F238E27FC236}">
                <a16:creationId xmlns:a16="http://schemas.microsoft.com/office/drawing/2014/main" id="{6B4299F0-917D-E8D9-5B54-5723F1590BFA}"/>
              </a:ext>
            </a:extLst>
          </p:cNvPr>
          <p:cNvSpPr/>
          <p:nvPr/>
        </p:nvSpPr>
        <p:spPr>
          <a:xfrm>
            <a:off x="3772630" y="2307986"/>
            <a:ext cx="1597335" cy="868396"/>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3234FAB7-8850-BDD6-66F6-34089482DB1D}"/>
              </a:ext>
            </a:extLst>
          </p:cNvPr>
          <p:cNvSpPr/>
          <p:nvPr/>
        </p:nvSpPr>
        <p:spPr>
          <a:xfrm>
            <a:off x="1832318" y="3274958"/>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角丸四角形 7">
            <a:extLst>
              <a:ext uri="{FF2B5EF4-FFF2-40B4-BE49-F238E27FC236}">
                <a16:creationId xmlns:a16="http://schemas.microsoft.com/office/drawing/2014/main" id="{44416B0C-3FE9-A10F-DC82-9388CF092AEB}"/>
              </a:ext>
            </a:extLst>
          </p:cNvPr>
          <p:cNvSpPr/>
          <p:nvPr/>
        </p:nvSpPr>
        <p:spPr>
          <a:xfrm>
            <a:off x="5706068" y="3277388"/>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a:extLst>
              <a:ext uri="{FF2B5EF4-FFF2-40B4-BE49-F238E27FC236}">
                <a16:creationId xmlns:a16="http://schemas.microsoft.com/office/drawing/2014/main" id="{E94B52FA-20B8-1B7E-49EB-832F8BB30571}"/>
              </a:ext>
            </a:extLst>
          </p:cNvPr>
          <p:cNvSpPr/>
          <p:nvPr/>
        </p:nvSpPr>
        <p:spPr>
          <a:xfrm>
            <a:off x="1838738" y="4262004"/>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a:extLst>
              <a:ext uri="{FF2B5EF4-FFF2-40B4-BE49-F238E27FC236}">
                <a16:creationId xmlns:a16="http://schemas.microsoft.com/office/drawing/2014/main" id="{BB6B2E0D-2C54-6D27-8B54-BEDA2ECF1FB8}"/>
              </a:ext>
            </a:extLst>
          </p:cNvPr>
          <p:cNvSpPr/>
          <p:nvPr/>
        </p:nvSpPr>
        <p:spPr>
          <a:xfrm>
            <a:off x="5706068" y="4262004"/>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a:extLst>
              <a:ext uri="{FF2B5EF4-FFF2-40B4-BE49-F238E27FC236}">
                <a16:creationId xmlns:a16="http://schemas.microsoft.com/office/drawing/2014/main" id="{9E4B1699-8534-8113-FD33-24CD4921A856}"/>
              </a:ext>
            </a:extLst>
          </p:cNvPr>
          <p:cNvSpPr/>
          <p:nvPr/>
        </p:nvSpPr>
        <p:spPr>
          <a:xfrm>
            <a:off x="3766210" y="4262004"/>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2CF2462A-AD54-0A4F-2FF9-B94D9DBFF343}"/>
              </a:ext>
            </a:extLst>
          </p:cNvPr>
          <p:cNvSpPr txBox="1"/>
          <p:nvPr/>
        </p:nvSpPr>
        <p:spPr>
          <a:xfrm>
            <a:off x="3566816" y="3268438"/>
            <a:ext cx="650050" cy="461665"/>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DX</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E84DCC7-BC1A-D3D9-9D6E-E7C233E7D1FC}"/>
              </a:ext>
            </a:extLst>
          </p:cNvPr>
          <p:cNvSpPr txBox="1"/>
          <p:nvPr/>
        </p:nvSpPr>
        <p:spPr>
          <a:xfrm>
            <a:off x="4167148" y="3302263"/>
            <a:ext cx="1415772" cy="338554"/>
          </a:xfrm>
          <a:prstGeom prst="rect">
            <a:avLst/>
          </a:prstGeom>
          <a:noFill/>
        </p:spPr>
        <p:txBody>
          <a:bodyPr wrap="none" rtlCol="0">
            <a:spAutoFit/>
          </a:bodyPr>
          <a:lstStyle/>
          <a:p>
            <a:r>
              <a:rPr kumimoji="1" lang="ja-JP" altLang="en-US" sz="800" b="1">
                <a:solidFill>
                  <a:schemeClr val="bg1"/>
                </a:solidFill>
                <a:latin typeface="Meiryo" panose="020B0604030504040204" pitchFamily="34" charset="-128"/>
                <a:ea typeface="Meiryo" panose="020B0604030504040204" pitchFamily="34" charset="-128"/>
              </a:rPr>
              <a:t>デジタル</a:t>
            </a:r>
            <a:endParaRPr kumimoji="1" lang="en-US" altLang="ja-JP" sz="800" b="1" dirty="0">
              <a:solidFill>
                <a:schemeClr val="bg1"/>
              </a:solidFill>
              <a:latin typeface="Meiryo" panose="020B0604030504040204" pitchFamily="34" charset="-128"/>
              <a:ea typeface="Meiryo" panose="020B0604030504040204" pitchFamily="34" charset="-128"/>
            </a:endParaRPr>
          </a:p>
          <a:p>
            <a:r>
              <a:rPr lang="ja-JP" altLang="en-US" sz="800" b="1">
                <a:solidFill>
                  <a:schemeClr val="bg1"/>
                </a:solidFill>
                <a:latin typeface="Meiryo" panose="020B0604030504040204" pitchFamily="34" charset="-128"/>
                <a:ea typeface="Meiryo" panose="020B0604030504040204" pitchFamily="34" charset="-128"/>
              </a:rPr>
              <a:t>トランスフォーメーション</a:t>
            </a:r>
            <a:endParaRPr kumimoji="1" lang="ja-JP" altLang="en-US" sz="800" b="1">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589DD49-7E23-5EC3-D6FE-1A713499BDB5}"/>
              </a:ext>
            </a:extLst>
          </p:cNvPr>
          <p:cNvSpPr txBox="1"/>
          <p:nvPr/>
        </p:nvSpPr>
        <p:spPr>
          <a:xfrm>
            <a:off x="3563240" y="3650396"/>
            <a:ext cx="2031325" cy="338554"/>
          </a:xfrm>
          <a:prstGeom prst="rect">
            <a:avLst/>
          </a:prstGeom>
          <a:noFill/>
        </p:spPr>
        <p:txBody>
          <a:bodyPr wrap="none" rtlCol="0">
            <a:spAutoFit/>
          </a:bodyPr>
          <a:lstStyle/>
          <a:p>
            <a:r>
              <a:rPr kumimoji="1" lang="ja-JP" altLang="en-US" sz="800">
                <a:solidFill>
                  <a:schemeClr val="bg1"/>
                </a:solidFill>
                <a:latin typeface="Meiryo" panose="020B0604030504040204" pitchFamily="34" charset="-128"/>
                <a:ea typeface="Meiryo" panose="020B0604030504040204" pitchFamily="34" charset="-128"/>
              </a:rPr>
              <a:t>デジタル前提の社会にて適応するために</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a:solidFill>
                  <a:schemeClr val="bg1"/>
                </a:solidFill>
                <a:latin typeface="Meiryo" panose="020B0604030504040204" pitchFamily="34" charset="-128"/>
                <a:ea typeface="Meiryo" panose="020B0604030504040204" pitchFamily="34" charset="-128"/>
              </a:rPr>
              <a:t>社会や会社を新しく作り直すこと</a:t>
            </a:r>
          </a:p>
        </p:txBody>
      </p:sp>
      <p:sp>
        <p:nvSpPr>
          <p:cNvPr id="18" name="テキスト ボックス 17">
            <a:extLst>
              <a:ext uri="{FF2B5EF4-FFF2-40B4-BE49-F238E27FC236}">
                <a16:creationId xmlns:a16="http://schemas.microsoft.com/office/drawing/2014/main" id="{859E79B2-0513-CBC2-869A-5E2465F323E2}"/>
              </a:ext>
            </a:extLst>
          </p:cNvPr>
          <p:cNvSpPr txBox="1"/>
          <p:nvPr/>
        </p:nvSpPr>
        <p:spPr>
          <a:xfrm>
            <a:off x="3572859" y="3998530"/>
            <a:ext cx="2012089" cy="207749"/>
          </a:xfrm>
          <a:prstGeom prst="rect">
            <a:avLst/>
          </a:prstGeom>
          <a:noFill/>
        </p:spPr>
        <p:txBody>
          <a:bodyPr wrap="none" rtlCol="0">
            <a:spAutoFit/>
          </a:bodyPr>
          <a:lstStyle/>
          <a:p>
            <a:pPr algn="ctr"/>
            <a:r>
              <a:rPr lang="ja-JP" altLang="en-US" sz="750">
                <a:solidFill>
                  <a:schemeClr val="bg1"/>
                </a:solidFill>
                <a:latin typeface="Meiryo" panose="020B0604030504040204" pitchFamily="34" charset="-128"/>
                <a:ea typeface="Meiryo" panose="020B0604030504040204" pitchFamily="34" charset="-128"/>
              </a:rPr>
              <a:t>社会システムの最適化／企業競争力の強化</a:t>
            </a:r>
            <a:endParaRPr kumimoji="1" lang="ja-JP" altLang="en-US" sz="75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49991590-0FC0-BF6E-D92F-44A5E186A56D}"/>
              </a:ext>
            </a:extLst>
          </p:cNvPr>
          <p:cNvSpPr txBox="1"/>
          <p:nvPr/>
        </p:nvSpPr>
        <p:spPr>
          <a:xfrm>
            <a:off x="3841382" y="2457918"/>
            <a:ext cx="1454244"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AI</a:t>
            </a:r>
            <a:r>
              <a:rPr kumimoji="1" lang="ja-JP" altLang="en-US" b="1">
                <a:solidFill>
                  <a:schemeClr val="bg1"/>
                </a:solidFill>
                <a:latin typeface="Meiryo" panose="020B0604030504040204" pitchFamily="34" charset="-128"/>
                <a:ea typeface="Meiryo" panose="020B0604030504040204" pitchFamily="34" charset="-128"/>
              </a:rPr>
              <a:t>・生成</a:t>
            </a:r>
            <a:r>
              <a:rPr kumimoji="1" lang="en-US" altLang="ja-JP" b="1" dirty="0">
                <a:solidFill>
                  <a:schemeClr val="bg1"/>
                </a:solidFill>
                <a:latin typeface="Meiryo" panose="020B0604030504040204" pitchFamily="34" charset="-128"/>
                <a:ea typeface="Meiryo" panose="020B0604030504040204" pitchFamily="34" charset="-128"/>
              </a:rPr>
              <a:t>AI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BD8EB2C-AE50-0DED-CF8D-169F9190C0EF}"/>
              </a:ext>
            </a:extLst>
          </p:cNvPr>
          <p:cNvSpPr txBox="1"/>
          <p:nvPr/>
        </p:nvSpPr>
        <p:spPr>
          <a:xfrm>
            <a:off x="3763636" y="2815312"/>
            <a:ext cx="1609736" cy="215444"/>
          </a:xfrm>
          <a:prstGeom prst="rect">
            <a:avLst/>
          </a:prstGeom>
          <a:noFill/>
        </p:spPr>
        <p:txBody>
          <a:bodyPr wrap="none" rtlCol="0">
            <a:spAutoFit/>
          </a:bodyPr>
          <a:lstStyle/>
          <a:p>
            <a:pPr algn="ctr"/>
            <a:r>
              <a:rPr lang="en-US" altLang="ja-JP" sz="800" dirty="0">
                <a:solidFill>
                  <a:schemeClr val="bg1"/>
                </a:solidFill>
                <a:latin typeface="Meiryo" panose="020B0604030504040204" pitchFamily="34" charset="-128"/>
                <a:ea typeface="Meiryo" panose="020B0604030504040204" pitchFamily="34" charset="-128"/>
              </a:rPr>
              <a:t>AI</a:t>
            </a:r>
            <a:r>
              <a:rPr lang="ja-JP" altLang="en-US" sz="800">
                <a:solidFill>
                  <a:schemeClr val="bg1"/>
                </a:solidFill>
                <a:latin typeface="Meiryo" panose="020B0604030504040204" pitchFamily="34" charset="-128"/>
                <a:ea typeface="Meiryo" panose="020B0604030504040204" pitchFamily="34" charset="-128"/>
              </a:rPr>
              <a:t>エージェント・</a:t>
            </a:r>
            <a:r>
              <a:rPr lang="en-US" altLang="ja-JP" sz="800" dirty="0">
                <a:solidFill>
                  <a:schemeClr val="bg1"/>
                </a:solidFill>
                <a:latin typeface="Meiryo" panose="020B0604030504040204" pitchFamily="34" charset="-128"/>
                <a:ea typeface="Meiryo" panose="020B0604030504040204" pitchFamily="34" charset="-128"/>
              </a:rPr>
              <a:t>AGI</a:t>
            </a:r>
            <a:r>
              <a:rPr lang="ja-JP" altLang="en-US" sz="800">
                <a:solidFill>
                  <a:schemeClr val="bg1"/>
                </a:solidFill>
                <a:latin typeface="Meiryo" panose="020B0604030504040204" pitchFamily="34" charset="-128"/>
                <a:ea typeface="Meiryo" panose="020B0604030504040204" pitchFamily="34" charset="-128"/>
              </a:rPr>
              <a:t>への発展</a:t>
            </a:r>
            <a:endParaRPr lang="en-US" altLang="ja-JP" sz="800"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F41EBE3D-3E86-CECD-7858-7BD2D2106ECD}"/>
              </a:ext>
            </a:extLst>
          </p:cNvPr>
          <p:cNvSpPr txBox="1"/>
          <p:nvPr/>
        </p:nvSpPr>
        <p:spPr>
          <a:xfrm>
            <a:off x="5837314" y="2461064"/>
            <a:ext cx="1338829"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メタバース</a:t>
            </a:r>
          </a:p>
        </p:txBody>
      </p:sp>
      <p:sp>
        <p:nvSpPr>
          <p:cNvPr id="24" name="テキスト ボックス 23">
            <a:extLst>
              <a:ext uri="{FF2B5EF4-FFF2-40B4-BE49-F238E27FC236}">
                <a16:creationId xmlns:a16="http://schemas.microsoft.com/office/drawing/2014/main" id="{94964462-FB9A-4482-7BA2-E1595AB4306B}"/>
              </a:ext>
            </a:extLst>
          </p:cNvPr>
          <p:cNvSpPr txBox="1"/>
          <p:nvPr/>
        </p:nvSpPr>
        <p:spPr>
          <a:xfrm>
            <a:off x="5700978" y="2823007"/>
            <a:ext cx="1601721" cy="215444"/>
          </a:xfrm>
          <a:prstGeom prst="rect">
            <a:avLst/>
          </a:prstGeom>
          <a:noFill/>
        </p:spPr>
        <p:txBody>
          <a:bodyPr wrap="none" rtlCol="0">
            <a:spAutoFit/>
          </a:bodyPr>
          <a:lstStyle/>
          <a:p>
            <a:pPr algn="ctr"/>
            <a:r>
              <a:rPr lang="ja-JP" altLang="en-US" sz="750">
                <a:solidFill>
                  <a:schemeClr val="bg1"/>
                </a:solidFill>
                <a:latin typeface="Meiryo" panose="020B0604030504040204" pitchFamily="34" charset="-128"/>
                <a:ea typeface="Meiryo" panose="020B0604030504040204" pitchFamily="34" charset="-128"/>
              </a:rPr>
              <a:t>第三の</a:t>
            </a:r>
            <a:r>
              <a:rPr kumimoji="1" lang="ja-JP" altLang="en-US" sz="800">
                <a:solidFill>
                  <a:schemeClr val="bg1"/>
                </a:solidFill>
                <a:latin typeface="Meiryo" panose="020B0604030504040204" pitchFamily="34" charset="-128"/>
                <a:ea typeface="Meiryo" panose="020B0604030504040204" pitchFamily="34" charset="-128"/>
              </a:rPr>
              <a:t>新しい社会や経済の基盤</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234BFB54-DBEE-FCC6-C80E-3F64B9FC4EE1}"/>
              </a:ext>
            </a:extLst>
          </p:cNvPr>
          <p:cNvSpPr txBox="1"/>
          <p:nvPr/>
        </p:nvSpPr>
        <p:spPr>
          <a:xfrm>
            <a:off x="5691359" y="3404452"/>
            <a:ext cx="1620957" cy="307777"/>
          </a:xfrm>
          <a:prstGeom prst="rect">
            <a:avLst/>
          </a:prstGeom>
          <a:noFill/>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ブロックチェーン</a:t>
            </a:r>
          </a:p>
        </p:txBody>
      </p:sp>
      <p:sp>
        <p:nvSpPr>
          <p:cNvPr id="26" name="テキスト ボックス 25">
            <a:extLst>
              <a:ext uri="{FF2B5EF4-FFF2-40B4-BE49-F238E27FC236}">
                <a16:creationId xmlns:a16="http://schemas.microsoft.com/office/drawing/2014/main" id="{C27E3C75-A144-714A-3CA4-FB8974DD962E}"/>
              </a:ext>
            </a:extLst>
          </p:cNvPr>
          <p:cNvSpPr txBox="1"/>
          <p:nvPr/>
        </p:nvSpPr>
        <p:spPr>
          <a:xfrm>
            <a:off x="5686118" y="3769917"/>
            <a:ext cx="1620957" cy="215444"/>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信頼性・透明性・安全性の確保</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3E53813A-9462-74C6-45A2-9B6D71BF216C}"/>
              </a:ext>
            </a:extLst>
          </p:cNvPr>
          <p:cNvSpPr txBox="1"/>
          <p:nvPr/>
        </p:nvSpPr>
        <p:spPr>
          <a:xfrm>
            <a:off x="6213921" y="4382583"/>
            <a:ext cx="597985"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IoT</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91804403-96A2-3876-BAA1-62529922F492}"/>
              </a:ext>
            </a:extLst>
          </p:cNvPr>
          <p:cNvSpPr txBox="1"/>
          <p:nvPr/>
        </p:nvSpPr>
        <p:spPr>
          <a:xfrm>
            <a:off x="5808666" y="4804716"/>
            <a:ext cx="1415772" cy="215444"/>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現場の見える化と</a:t>
            </a:r>
            <a:r>
              <a:rPr kumimoji="1" lang="ja-JP" altLang="en-US" sz="800">
                <a:solidFill>
                  <a:schemeClr val="bg1"/>
                </a:solidFill>
                <a:latin typeface="Meiryo" panose="020B0604030504040204" pitchFamily="34" charset="-128"/>
                <a:ea typeface="Meiryo" panose="020B0604030504040204" pitchFamily="34" charset="-128"/>
              </a:rPr>
              <a:t>自律制御</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7704084E-EAE7-BA4C-1F34-C4D64EE174E4}"/>
              </a:ext>
            </a:extLst>
          </p:cNvPr>
          <p:cNvSpPr txBox="1"/>
          <p:nvPr/>
        </p:nvSpPr>
        <p:spPr>
          <a:xfrm>
            <a:off x="3787170" y="4406666"/>
            <a:ext cx="156966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ロボティクス</a:t>
            </a:r>
          </a:p>
        </p:txBody>
      </p:sp>
      <p:sp>
        <p:nvSpPr>
          <p:cNvPr id="32" name="テキスト ボックス 31">
            <a:extLst>
              <a:ext uri="{FF2B5EF4-FFF2-40B4-BE49-F238E27FC236}">
                <a16:creationId xmlns:a16="http://schemas.microsoft.com/office/drawing/2014/main" id="{BAA8F7BF-DC99-AA3A-3441-447B0AD4A0E7}"/>
              </a:ext>
            </a:extLst>
          </p:cNvPr>
          <p:cNvSpPr txBox="1"/>
          <p:nvPr/>
        </p:nvSpPr>
        <p:spPr>
          <a:xfrm>
            <a:off x="3814940" y="4804716"/>
            <a:ext cx="1518364" cy="215444"/>
          </a:xfrm>
          <a:prstGeom prst="rect">
            <a:avLst/>
          </a:prstGeom>
          <a:noFill/>
        </p:spPr>
        <p:txBody>
          <a:bodyPr wrap="none" rtlCol="0">
            <a:spAutoFit/>
          </a:bodyPr>
          <a:lstStyle>
            <a:defPPr>
              <a:defRPr lang="ja-JP"/>
            </a:defPPr>
            <a:lvl1pPr algn="ctr">
              <a:defRPr sz="800">
                <a:solidFill>
                  <a:schemeClr val="bg1"/>
                </a:solidFill>
                <a:latin typeface="Meiryo" panose="020B0604030504040204" pitchFamily="34" charset="-128"/>
                <a:ea typeface="Meiryo" panose="020B0604030504040204" pitchFamily="34" charset="-128"/>
              </a:defRPr>
            </a:lvl1pPr>
          </a:lstStyle>
          <a:p>
            <a:r>
              <a:rPr lang="ja-JP" altLang="en-US"/>
              <a:t>物理的作業の自動化と自律化</a:t>
            </a:r>
            <a:endParaRPr lang="ja-JP" altLang="en-US" sz="750"/>
          </a:p>
        </p:txBody>
      </p:sp>
      <p:sp>
        <p:nvSpPr>
          <p:cNvPr id="33" name="テキスト ボックス 32">
            <a:extLst>
              <a:ext uri="{FF2B5EF4-FFF2-40B4-BE49-F238E27FC236}">
                <a16:creationId xmlns:a16="http://schemas.microsoft.com/office/drawing/2014/main" id="{31D98F43-D7FA-B331-6033-93B76B1CC566}"/>
              </a:ext>
            </a:extLst>
          </p:cNvPr>
          <p:cNvSpPr txBox="1"/>
          <p:nvPr/>
        </p:nvSpPr>
        <p:spPr>
          <a:xfrm>
            <a:off x="1953120" y="4342934"/>
            <a:ext cx="1338828" cy="461665"/>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エッジ</a:t>
            </a:r>
            <a:endParaRPr kumimoji="1"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000" b="1">
                <a:solidFill>
                  <a:schemeClr val="bg1"/>
                </a:solidFill>
                <a:latin typeface="Meiryo" panose="020B0604030504040204" pitchFamily="34" charset="-128"/>
                <a:ea typeface="Meiryo" panose="020B0604030504040204" pitchFamily="34" charset="-128"/>
              </a:rPr>
              <a:t>コンピューティング</a:t>
            </a:r>
          </a:p>
        </p:txBody>
      </p:sp>
      <p:sp>
        <p:nvSpPr>
          <p:cNvPr id="34" name="テキスト ボックス 33">
            <a:extLst>
              <a:ext uri="{FF2B5EF4-FFF2-40B4-BE49-F238E27FC236}">
                <a16:creationId xmlns:a16="http://schemas.microsoft.com/office/drawing/2014/main" id="{638CE07B-87AB-85B1-611C-B5ACEBBF882D}"/>
              </a:ext>
            </a:extLst>
          </p:cNvPr>
          <p:cNvSpPr txBox="1"/>
          <p:nvPr/>
        </p:nvSpPr>
        <p:spPr>
          <a:xfrm>
            <a:off x="1959934" y="4802285"/>
            <a:ext cx="1313180" cy="215444"/>
          </a:xfrm>
          <a:prstGeom prst="rect">
            <a:avLst/>
          </a:prstGeom>
          <a:noFill/>
        </p:spPr>
        <p:txBody>
          <a:bodyPr wrap="none" rtlCol="0">
            <a:spAutoFit/>
          </a:bodyPr>
          <a:lstStyle>
            <a:defPPr>
              <a:defRPr lang="ja-JP"/>
            </a:defPPr>
            <a:lvl1pPr algn="ctr">
              <a:defRPr sz="800">
                <a:solidFill>
                  <a:schemeClr val="bg1"/>
                </a:solidFill>
                <a:latin typeface="Meiryo" panose="020B0604030504040204" pitchFamily="34" charset="-128"/>
                <a:ea typeface="Meiryo" panose="020B0604030504040204" pitchFamily="34" charset="-128"/>
              </a:defRPr>
            </a:lvl1pPr>
          </a:lstStyle>
          <a:p>
            <a:r>
              <a:rPr lang="ja-JP" altLang="en-US"/>
              <a:t>リアルタイム処理の実現</a:t>
            </a:r>
          </a:p>
        </p:txBody>
      </p:sp>
      <p:sp>
        <p:nvSpPr>
          <p:cNvPr id="35" name="テキスト ボックス 34">
            <a:extLst>
              <a:ext uri="{FF2B5EF4-FFF2-40B4-BE49-F238E27FC236}">
                <a16:creationId xmlns:a16="http://schemas.microsoft.com/office/drawing/2014/main" id="{A689123C-C573-3734-AF93-34E86064FF88}"/>
              </a:ext>
            </a:extLst>
          </p:cNvPr>
          <p:cNvSpPr txBox="1"/>
          <p:nvPr/>
        </p:nvSpPr>
        <p:spPr>
          <a:xfrm>
            <a:off x="1946700" y="3380121"/>
            <a:ext cx="1338828" cy="461665"/>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クラウド</a:t>
            </a:r>
            <a:endParaRPr kumimoji="1"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000" b="1">
                <a:solidFill>
                  <a:schemeClr val="bg1"/>
                </a:solidFill>
                <a:latin typeface="Meiryo" panose="020B0604030504040204" pitchFamily="34" charset="-128"/>
                <a:ea typeface="Meiryo" panose="020B0604030504040204" pitchFamily="34" charset="-128"/>
              </a:rPr>
              <a:t>コンピューティング</a:t>
            </a:r>
          </a:p>
        </p:txBody>
      </p:sp>
      <p:sp>
        <p:nvSpPr>
          <p:cNvPr id="36" name="テキスト ボックス 35">
            <a:extLst>
              <a:ext uri="{FF2B5EF4-FFF2-40B4-BE49-F238E27FC236}">
                <a16:creationId xmlns:a16="http://schemas.microsoft.com/office/drawing/2014/main" id="{97AC9D50-5CBF-254A-F75C-4E408C6BF8D7}"/>
              </a:ext>
            </a:extLst>
          </p:cNvPr>
          <p:cNvSpPr txBox="1"/>
          <p:nvPr/>
        </p:nvSpPr>
        <p:spPr>
          <a:xfrm>
            <a:off x="1816969" y="3862555"/>
            <a:ext cx="1627369" cy="207749"/>
          </a:xfrm>
          <a:prstGeom prst="rect">
            <a:avLst/>
          </a:prstGeom>
          <a:noFill/>
        </p:spPr>
        <p:txBody>
          <a:bodyPr wrap="none" rtlCol="0">
            <a:spAutoFit/>
          </a:bodyPr>
          <a:lstStyle>
            <a:defPPr>
              <a:defRPr lang="ja-JP"/>
            </a:defPPr>
            <a:lvl1pPr algn="ctr">
              <a:defRPr sz="800">
                <a:solidFill>
                  <a:schemeClr val="bg1"/>
                </a:solidFill>
                <a:latin typeface="Meiryo" panose="020B0604030504040204" pitchFamily="34" charset="-128"/>
                <a:ea typeface="Meiryo" panose="020B0604030504040204" pitchFamily="34" charset="-128"/>
              </a:defRPr>
            </a:lvl1pPr>
          </a:lstStyle>
          <a:p>
            <a:r>
              <a:rPr lang="ja-JP" altLang="en-US" sz="750"/>
              <a:t>柔軟性と大規模演算・データ活用</a:t>
            </a:r>
            <a:endParaRPr lang="en-US" altLang="ja-JP" sz="750" dirty="0"/>
          </a:p>
        </p:txBody>
      </p:sp>
      <p:sp>
        <p:nvSpPr>
          <p:cNvPr id="37" name="テキスト ボックス 36">
            <a:extLst>
              <a:ext uri="{FF2B5EF4-FFF2-40B4-BE49-F238E27FC236}">
                <a16:creationId xmlns:a16="http://schemas.microsoft.com/office/drawing/2014/main" id="{55C07DE2-8216-D4F5-233E-67D0E3742820}"/>
              </a:ext>
            </a:extLst>
          </p:cNvPr>
          <p:cNvSpPr txBox="1"/>
          <p:nvPr/>
        </p:nvSpPr>
        <p:spPr>
          <a:xfrm>
            <a:off x="1951260" y="2400962"/>
            <a:ext cx="1338828" cy="461665"/>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量子</a:t>
            </a:r>
            <a:endParaRPr kumimoji="1"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000" b="1">
                <a:solidFill>
                  <a:schemeClr val="bg1"/>
                </a:solidFill>
                <a:latin typeface="Meiryo" panose="020B0604030504040204" pitchFamily="34" charset="-128"/>
                <a:ea typeface="Meiryo" panose="020B0604030504040204" pitchFamily="34" charset="-128"/>
              </a:rPr>
              <a:t>コンピューティング</a:t>
            </a:r>
          </a:p>
        </p:txBody>
      </p:sp>
      <p:sp>
        <p:nvSpPr>
          <p:cNvPr id="38" name="テキスト ボックス 37">
            <a:extLst>
              <a:ext uri="{FF2B5EF4-FFF2-40B4-BE49-F238E27FC236}">
                <a16:creationId xmlns:a16="http://schemas.microsoft.com/office/drawing/2014/main" id="{C8FEBBA9-F589-197F-9903-5D416D1FEBDE}"/>
              </a:ext>
            </a:extLst>
          </p:cNvPr>
          <p:cNvSpPr txBox="1"/>
          <p:nvPr/>
        </p:nvSpPr>
        <p:spPr>
          <a:xfrm>
            <a:off x="1917713" y="2883396"/>
            <a:ext cx="1435008" cy="207749"/>
          </a:xfrm>
          <a:prstGeom prst="rect">
            <a:avLst/>
          </a:prstGeom>
          <a:noFill/>
        </p:spPr>
        <p:txBody>
          <a:bodyPr wrap="none" rtlCol="0">
            <a:spAutoFit/>
          </a:bodyPr>
          <a:lstStyle>
            <a:defPPr>
              <a:defRPr lang="ja-JP"/>
            </a:defPPr>
            <a:lvl1pPr algn="ctr">
              <a:defRPr sz="800">
                <a:solidFill>
                  <a:schemeClr val="bg1"/>
                </a:solidFill>
                <a:latin typeface="Meiryo" panose="020B0604030504040204" pitchFamily="34" charset="-128"/>
                <a:ea typeface="Meiryo" panose="020B0604030504040204" pitchFamily="34" charset="-128"/>
              </a:defRPr>
            </a:lvl1pPr>
          </a:lstStyle>
          <a:p>
            <a:r>
              <a:rPr lang="ja-JP" altLang="en-US" sz="750"/>
              <a:t>複雑・大規模な計算の高速化</a:t>
            </a:r>
            <a:endParaRPr lang="en-US" altLang="ja-JP" sz="750" dirty="0"/>
          </a:p>
        </p:txBody>
      </p:sp>
      <p:sp>
        <p:nvSpPr>
          <p:cNvPr id="40" name="テキスト ボックス 39">
            <a:extLst>
              <a:ext uri="{FF2B5EF4-FFF2-40B4-BE49-F238E27FC236}">
                <a16:creationId xmlns:a16="http://schemas.microsoft.com/office/drawing/2014/main" id="{1A46F221-E65A-88A0-9A3F-FB16A3D394C8}"/>
              </a:ext>
            </a:extLst>
          </p:cNvPr>
          <p:cNvSpPr txBox="1"/>
          <p:nvPr/>
        </p:nvSpPr>
        <p:spPr>
          <a:xfrm>
            <a:off x="1296302" y="5381233"/>
            <a:ext cx="1569660" cy="646331"/>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サイバー</a:t>
            </a:r>
            <a:endParaRPr kumimoji="1" lang="en-US" altLang="ja-JP" b="1" dirty="0">
              <a:solidFill>
                <a:schemeClr val="bg1"/>
              </a:solidFill>
              <a:latin typeface="Meiryo" panose="020B0604030504040204" pitchFamily="34" charset="-128"/>
              <a:ea typeface="Meiryo" panose="020B0604030504040204" pitchFamily="34" charset="-128"/>
            </a:endParaRPr>
          </a:p>
          <a:p>
            <a:r>
              <a:rPr kumimoji="1" lang="ja-JP" altLang="en-US" b="1">
                <a:solidFill>
                  <a:schemeClr val="bg1"/>
                </a:solidFill>
                <a:latin typeface="Meiryo" panose="020B0604030504040204" pitchFamily="34" charset="-128"/>
                <a:ea typeface="Meiryo" panose="020B0604030504040204" pitchFamily="34" charset="-128"/>
              </a:rPr>
              <a:t>セキュリティ</a:t>
            </a:r>
          </a:p>
        </p:txBody>
      </p:sp>
      <p:sp>
        <p:nvSpPr>
          <p:cNvPr id="42" name="テキスト ボックス 41">
            <a:extLst>
              <a:ext uri="{FF2B5EF4-FFF2-40B4-BE49-F238E27FC236}">
                <a16:creationId xmlns:a16="http://schemas.microsoft.com/office/drawing/2014/main" id="{08A2FB15-65A5-4D83-CBEF-D1A77A713405}"/>
              </a:ext>
            </a:extLst>
          </p:cNvPr>
          <p:cNvSpPr txBox="1"/>
          <p:nvPr/>
        </p:nvSpPr>
        <p:spPr>
          <a:xfrm>
            <a:off x="2792819" y="5470899"/>
            <a:ext cx="5100879" cy="400110"/>
          </a:xfrm>
          <a:prstGeom prst="rect">
            <a:avLst/>
          </a:prstGeom>
          <a:noFill/>
        </p:spPr>
        <p:txBody>
          <a:bodyPr wrap="square">
            <a:spAutoFit/>
          </a:bodyPr>
          <a:lstStyle/>
          <a:p>
            <a:r>
              <a:rPr lang="en" altLang="ja-JP" sz="1000" dirty="0">
                <a:solidFill>
                  <a:schemeClr val="bg1"/>
                </a:solidFill>
                <a:latin typeface="Meiryo" panose="020B0604030504040204" pitchFamily="34" charset="-128"/>
                <a:ea typeface="Meiryo" panose="020B0604030504040204" pitchFamily="34" charset="-128"/>
              </a:rPr>
              <a:t>AI</a:t>
            </a:r>
            <a:r>
              <a:rPr lang="ja-JP" altLang="en-US" sz="1000">
                <a:solidFill>
                  <a:schemeClr val="bg1"/>
                </a:solidFill>
                <a:latin typeface="Meiryo" panose="020B0604030504040204" pitchFamily="34" charset="-128"/>
                <a:ea typeface="Meiryo" panose="020B0604030504040204" pitchFamily="34" charset="-128"/>
              </a:rPr>
              <a:t>の進展により高度化する脅威への対応、クラウドや</a:t>
            </a:r>
            <a:r>
              <a:rPr lang="en" altLang="ja-JP" sz="1000" dirty="0">
                <a:solidFill>
                  <a:schemeClr val="bg1"/>
                </a:solidFill>
                <a:latin typeface="Meiryo" panose="020B0604030504040204" pitchFamily="34" charset="-128"/>
                <a:ea typeface="Meiryo" panose="020B0604030504040204" pitchFamily="34" charset="-128"/>
              </a:rPr>
              <a:t>IoT</a:t>
            </a:r>
            <a:r>
              <a:rPr lang="ja-JP" altLang="en" sz="1000">
                <a:solidFill>
                  <a:schemeClr val="bg1"/>
                </a:solidFill>
                <a:latin typeface="Meiryo" panose="020B0604030504040204" pitchFamily="34" charset="-128"/>
                <a:ea typeface="Meiryo" panose="020B0604030504040204" pitchFamily="34" charset="-128"/>
              </a:rPr>
              <a:t>、</a:t>
            </a:r>
            <a:r>
              <a:rPr lang="ja-JP" altLang="en-US" sz="1000">
                <a:solidFill>
                  <a:schemeClr val="bg1"/>
                </a:solidFill>
                <a:latin typeface="Meiryo" panose="020B0604030504040204" pitchFamily="34" charset="-128"/>
                <a:ea typeface="Meiryo" panose="020B0604030504040204" pitchFamily="34" charset="-128"/>
              </a:rPr>
              <a:t>エッジコンピューティングの普及でネットワークの境界の曖昧さに対応した新たなセキュリティ戦略</a:t>
            </a:r>
          </a:p>
        </p:txBody>
      </p:sp>
      <p:sp>
        <p:nvSpPr>
          <p:cNvPr id="43" name="テキスト ボックス 42">
            <a:extLst>
              <a:ext uri="{FF2B5EF4-FFF2-40B4-BE49-F238E27FC236}">
                <a16:creationId xmlns:a16="http://schemas.microsoft.com/office/drawing/2014/main" id="{CED81856-D373-65E8-EDA6-0D9FD5244B17}"/>
              </a:ext>
            </a:extLst>
          </p:cNvPr>
          <p:cNvSpPr txBox="1"/>
          <p:nvPr/>
        </p:nvSpPr>
        <p:spPr>
          <a:xfrm>
            <a:off x="1350654" y="1686747"/>
            <a:ext cx="1627369" cy="369332"/>
          </a:xfrm>
          <a:prstGeom prst="rect">
            <a:avLst/>
          </a:prstGeom>
          <a:noFill/>
        </p:spPr>
        <p:txBody>
          <a:bodyPr wrap="none" rtlCol="0">
            <a:spAutoFit/>
          </a:bodyPr>
          <a:lstStyle/>
          <a:p>
            <a:r>
              <a:rPr kumimoji="1" lang="en-US" altLang="ja-JP" b="1" dirty="0">
                <a:solidFill>
                  <a:schemeClr val="bg1"/>
                </a:solidFill>
                <a:latin typeface="Meiryo" panose="020B0604030504040204" pitchFamily="34" charset="-128"/>
                <a:ea typeface="Meiryo" panose="020B0604030504040204" pitchFamily="34" charset="-128"/>
              </a:rPr>
              <a:t>AI</a:t>
            </a:r>
            <a:r>
              <a:rPr kumimoji="1" lang="ja-JP" altLang="en-US" b="1">
                <a:solidFill>
                  <a:schemeClr val="bg1"/>
                </a:solidFill>
                <a:latin typeface="Meiryo" panose="020B0604030504040204" pitchFamily="34" charset="-128"/>
                <a:ea typeface="Meiryo" panose="020B0604030504040204" pitchFamily="34" charset="-128"/>
              </a:rPr>
              <a:t>ガバナンス</a:t>
            </a:r>
          </a:p>
        </p:txBody>
      </p:sp>
      <p:sp>
        <p:nvSpPr>
          <p:cNvPr id="45" name="テキスト ボックス 44">
            <a:extLst>
              <a:ext uri="{FF2B5EF4-FFF2-40B4-BE49-F238E27FC236}">
                <a16:creationId xmlns:a16="http://schemas.microsoft.com/office/drawing/2014/main" id="{31CB51D3-3A88-D5EB-68FD-F34CEFF535A8}"/>
              </a:ext>
            </a:extLst>
          </p:cNvPr>
          <p:cNvSpPr txBox="1"/>
          <p:nvPr/>
        </p:nvSpPr>
        <p:spPr>
          <a:xfrm>
            <a:off x="2978023" y="1715149"/>
            <a:ext cx="4797815" cy="246221"/>
          </a:xfrm>
          <a:prstGeom prst="rect">
            <a:avLst/>
          </a:prstGeom>
          <a:noFill/>
        </p:spPr>
        <p:txBody>
          <a:bodyPr wrap="square">
            <a:spAutoFit/>
          </a:bodyPr>
          <a:lstStyle/>
          <a:p>
            <a:r>
              <a:rPr lang="en-US" altLang="ja-JP" sz="1000" dirty="0">
                <a:solidFill>
                  <a:schemeClr val="bg1"/>
                </a:solidFill>
                <a:latin typeface="Meiryo" panose="020B0604030504040204" pitchFamily="34" charset="-128"/>
                <a:ea typeface="Meiryo" panose="020B0604030504040204" pitchFamily="34" charset="-128"/>
              </a:rPr>
              <a:t>AI</a:t>
            </a:r>
            <a:r>
              <a:rPr lang="ja-JP" altLang="en-US" sz="1000">
                <a:solidFill>
                  <a:schemeClr val="bg1"/>
                </a:solidFill>
                <a:latin typeface="Meiryo" panose="020B0604030504040204" pitchFamily="34" charset="-128"/>
                <a:ea typeface="Meiryo" panose="020B0604030504040204" pitchFamily="34" charset="-128"/>
              </a:rPr>
              <a:t>の開発・利用において、倫理、安全性、透明性、説明責任を確保とルール化</a:t>
            </a:r>
          </a:p>
        </p:txBody>
      </p:sp>
      <p:sp>
        <p:nvSpPr>
          <p:cNvPr id="46" name="テキスト ボックス 45">
            <a:extLst>
              <a:ext uri="{FF2B5EF4-FFF2-40B4-BE49-F238E27FC236}">
                <a16:creationId xmlns:a16="http://schemas.microsoft.com/office/drawing/2014/main" id="{9ECCA5A2-8905-D2BC-1EFF-3AACDAFA52C4}"/>
              </a:ext>
            </a:extLst>
          </p:cNvPr>
          <p:cNvSpPr txBox="1"/>
          <p:nvPr/>
        </p:nvSpPr>
        <p:spPr>
          <a:xfrm>
            <a:off x="456977" y="6205232"/>
            <a:ext cx="1146468"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モダン</a:t>
            </a:r>
            <a:r>
              <a:rPr kumimoji="1" lang="en-US" altLang="ja-JP" b="1" dirty="0">
                <a:solidFill>
                  <a:schemeClr val="bg1"/>
                </a:solidFill>
                <a:latin typeface="Meiryo" panose="020B0604030504040204" pitchFamily="34" charset="-128"/>
                <a:ea typeface="Meiryo" panose="020B0604030504040204" pitchFamily="34" charset="-128"/>
              </a:rPr>
              <a:t>IT</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FF53D944-AA0B-44B8-946D-103585EA8F96}"/>
              </a:ext>
            </a:extLst>
          </p:cNvPr>
          <p:cNvSpPr txBox="1"/>
          <p:nvPr/>
        </p:nvSpPr>
        <p:spPr>
          <a:xfrm>
            <a:off x="1675721" y="6179171"/>
            <a:ext cx="6997699" cy="400110"/>
          </a:xfrm>
          <a:prstGeom prst="rect">
            <a:avLst/>
          </a:prstGeom>
          <a:noFill/>
        </p:spPr>
        <p:txBody>
          <a:bodyPr wrap="square">
            <a:spAutoFit/>
          </a:bodyPr>
          <a:lstStyle/>
          <a:p>
            <a:r>
              <a:rPr lang="ja-JP" altLang="en-US" sz="1000">
                <a:solidFill>
                  <a:schemeClr val="bg1"/>
                </a:solidFill>
                <a:latin typeface="Meiryo" panose="020B0604030504040204" pitchFamily="34" charset="-128"/>
                <a:ea typeface="Meiryo" panose="020B0604030504040204" pitchFamily="34" charset="-128"/>
              </a:rPr>
              <a:t>アジャイル開発、</a:t>
            </a:r>
            <a:r>
              <a:rPr lang="en" altLang="ja-JP" sz="1000" dirty="0">
                <a:solidFill>
                  <a:schemeClr val="bg1"/>
                </a:solidFill>
                <a:latin typeface="Meiryo" panose="020B0604030504040204" pitchFamily="34" charset="-128"/>
                <a:ea typeface="Meiryo" panose="020B0604030504040204" pitchFamily="34" charset="-128"/>
              </a:rPr>
              <a:t>DevOps</a:t>
            </a:r>
            <a:r>
              <a:rPr lang="ja-JP" altLang="en" sz="1000">
                <a:solidFill>
                  <a:schemeClr val="bg1"/>
                </a:solidFill>
                <a:latin typeface="Meiryo" panose="020B0604030504040204" pitchFamily="34" charset="-128"/>
                <a:ea typeface="Meiryo" panose="020B0604030504040204" pitchFamily="34" charset="-128"/>
              </a:rPr>
              <a:t>、</a:t>
            </a:r>
            <a:r>
              <a:rPr lang="ja-JP" altLang="en-US" sz="1000">
                <a:solidFill>
                  <a:schemeClr val="bg1"/>
                </a:solidFill>
                <a:latin typeface="Meiryo" panose="020B0604030504040204" pitchFamily="34" charset="-128"/>
                <a:ea typeface="Meiryo" panose="020B0604030504040204" pitchFamily="34" charset="-128"/>
              </a:rPr>
              <a:t>クラウドネイティブ、コンテナ、マイクロサービス、</a:t>
            </a:r>
            <a:r>
              <a:rPr lang="en-US" altLang="ja-JP" sz="1000" dirty="0">
                <a:solidFill>
                  <a:schemeClr val="bg1"/>
                </a:solidFill>
                <a:latin typeface="Meiryo" panose="020B0604030504040204" pitchFamily="34" charset="-128"/>
                <a:ea typeface="Meiryo" panose="020B0604030504040204" pitchFamily="34" charset="-128"/>
              </a:rPr>
              <a:t>AI</a:t>
            </a:r>
            <a:r>
              <a:rPr lang="ja-JP" altLang="en-US" sz="1000">
                <a:solidFill>
                  <a:schemeClr val="bg1"/>
                </a:solidFill>
                <a:latin typeface="Meiryo" panose="020B0604030504040204" pitchFamily="34" charset="-128"/>
                <a:ea typeface="Meiryo" panose="020B0604030504040204" pitchFamily="34" charset="-128"/>
              </a:rPr>
              <a:t>駆動開発などを活用し、柔軟で迅速な開発・運用を実現する手法</a:t>
            </a:r>
          </a:p>
        </p:txBody>
      </p:sp>
      <p:sp>
        <p:nvSpPr>
          <p:cNvPr id="49" name="テキスト ボックス 48">
            <a:extLst>
              <a:ext uri="{FF2B5EF4-FFF2-40B4-BE49-F238E27FC236}">
                <a16:creationId xmlns:a16="http://schemas.microsoft.com/office/drawing/2014/main" id="{ECE61600-C0D4-E604-1AA9-C5D0740CAC8B}"/>
              </a:ext>
            </a:extLst>
          </p:cNvPr>
          <p:cNvSpPr txBox="1"/>
          <p:nvPr/>
        </p:nvSpPr>
        <p:spPr>
          <a:xfrm>
            <a:off x="455058" y="851934"/>
            <a:ext cx="2723823" cy="646331"/>
          </a:xfrm>
          <a:prstGeom prst="rect">
            <a:avLst/>
          </a:prstGeom>
          <a:noFill/>
        </p:spPr>
        <p:txBody>
          <a:bodyPr wrap="none" rtlCol="0">
            <a:spAutoFit/>
          </a:bodyPr>
          <a:lstStyle/>
          <a:p>
            <a:r>
              <a:rPr lang="en-US" altLang="ja-JP" b="1" dirty="0">
                <a:solidFill>
                  <a:schemeClr val="bg1"/>
                </a:solidFill>
                <a:latin typeface="Meiryo" panose="020B0604030504040204" pitchFamily="34" charset="-128"/>
                <a:ea typeface="Meiryo" panose="020B0604030504040204" pitchFamily="34" charset="-128"/>
              </a:rPr>
              <a:t>UX</a:t>
            </a:r>
            <a:r>
              <a:rPr lang="ja-JP" altLang="en-US" b="1">
                <a:solidFill>
                  <a:schemeClr val="bg1"/>
                </a:solidFill>
                <a:latin typeface="Meiryo" panose="020B0604030504040204" pitchFamily="34" charset="-128"/>
                <a:ea typeface="Meiryo" panose="020B0604030504040204" pitchFamily="34" charset="-128"/>
              </a:rPr>
              <a:t>デザイン</a:t>
            </a:r>
          </a:p>
          <a:p>
            <a:r>
              <a:rPr kumimoji="1" lang="ja-JP" altLang="en-US" b="1">
                <a:solidFill>
                  <a:schemeClr val="bg1"/>
                </a:solidFill>
                <a:latin typeface="Meiryo" panose="020B0604030504040204" pitchFamily="34" charset="-128"/>
                <a:ea typeface="Meiryo" panose="020B0604030504040204" pitchFamily="34" charset="-128"/>
              </a:rPr>
              <a:t>インクルーシブデザイン</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id="{4FCA8152-EBCE-9652-33E6-BCEF2C22F19B}"/>
              </a:ext>
            </a:extLst>
          </p:cNvPr>
          <p:cNvSpPr txBox="1"/>
          <p:nvPr/>
        </p:nvSpPr>
        <p:spPr>
          <a:xfrm>
            <a:off x="3149555" y="923683"/>
            <a:ext cx="5523865" cy="400110"/>
          </a:xfrm>
          <a:prstGeom prst="rect">
            <a:avLst/>
          </a:prstGeom>
          <a:noFill/>
        </p:spPr>
        <p:txBody>
          <a:bodyPr wrap="square">
            <a:spAutoFit/>
          </a:bodyPr>
          <a:lstStyle/>
          <a:p>
            <a:r>
              <a:rPr lang="ja-JP" altLang="en-US" sz="1000">
                <a:solidFill>
                  <a:schemeClr val="bg1"/>
                </a:solidFill>
                <a:latin typeface="Meiryo" panose="020B0604030504040204" pitchFamily="34" charset="-128"/>
                <a:ea typeface="Meiryo" panose="020B0604030504040204" pitchFamily="34" charset="-128"/>
              </a:rPr>
              <a:t>障害の有無、年齢、文化などの多様な背景を持つすべてのユーザーが、製品やサービスを快適に利用できるように設計する手法</a:t>
            </a:r>
          </a:p>
        </p:txBody>
      </p:sp>
      <p:sp>
        <p:nvSpPr>
          <p:cNvPr id="19" name="テキスト ボックス 18">
            <a:extLst>
              <a:ext uri="{FF2B5EF4-FFF2-40B4-BE49-F238E27FC236}">
                <a16:creationId xmlns:a16="http://schemas.microsoft.com/office/drawing/2014/main" id="{780A7917-8CC8-35FD-D2C2-E719ED96F0BE}"/>
              </a:ext>
            </a:extLst>
          </p:cNvPr>
          <p:cNvSpPr txBox="1"/>
          <p:nvPr/>
        </p:nvSpPr>
        <p:spPr>
          <a:xfrm>
            <a:off x="518633" y="2698097"/>
            <a:ext cx="966227" cy="615553"/>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安定性</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1400" dirty="0">
                <a:solidFill>
                  <a:schemeClr val="bg1"/>
                </a:solidFill>
                <a:latin typeface="Meiryo" panose="020B0604030504040204" pitchFamily="34" charset="-128"/>
                <a:ea typeface="Meiryo" panose="020B0604030504040204" pitchFamily="34" charset="-128"/>
              </a:rPr>
              <a:t>Stability</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F40EED2-AE45-1C21-025B-F5AECC437604}"/>
              </a:ext>
            </a:extLst>
          </p:cNvPr>
          <p:cNvSpPr txBox="1"/>
          <p:nvPr/>
        </p:nvSpPr>
        <p:spPr>
          <a:xfrm>
            <a:off x="398214" y="3661544"/>
            <a:ext cx="1357182" cy="507831"/>
          </a:xfrm>
          <a:prstGeom prst="rect">
            <a:avLst/>
          </a:prstGeom>
          <a:noFill/>
        </p:spPr>
        <p:txBody>
          <a:bodyPr wrap="square" rtlCol="0">
            <a:spAutoFit/>
          </a:bodyPr>
          <a:lstStyle/>
          <a:p>
            <a:pPr marL="171450" indent="-171450">
              <a:buFont typeface="Wingdings" pitchFamily="2" charset="2"/>
              <a:buChar char="l"/>
            </a:pPr>
            <a:r>
              <a:rPr lang="ja-JP" altLang="en-US" sz="900">
                <a:solidFill>
                  <a:schemeClr val="bg1"/>
                </a:solidFill>
                <a:latin typeface="Meiryo" panose="020B0604030504040204" pitchFamily="34" charset="-128"/>
                <a:ea typeface="Meiryo" panose="020B0604030504040204" pitchFamily="34" charset="-128"/>
              </a:rPr>
              <a:t>予測可能な未来</a:t>
            </a:r>
            <a:endParaRPr lang="en-US" altLang="ja-JP" sz="9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900">
                <a:solidFill>
                  <a:schemeClr val="bg1"/>
                </a:solidFill>
                <a:latin typeface="Meiryo" panose="020B0604030504040204" pitchFamily="34" charset="-128"/>
                <a:ea typeface="Meiryo" panose="020B0604030504040204" pitchFamily="34" charset="-128"/>
              </a:rPr>
              <a:t>計画的・分析的</a:t>
            </a:r>
            <a:endParaRPr lang="en-US" altLang="ja-JP" sz="9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900">
                <a:solidFill>
                  <a:schemeClr val="bg1"/>
                </a:solidFill>
                <a:latin typeface="Meiryo" panose="020B0604030504040204" pitchFamily="34" charset="-128"/>
                <a:ea typeface="Meiryo" panose="020B0604030504040204" pitchFamily="34" charset="-128"/>
              </a:rPr>
              <a:t>均質的・集団的</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F75AFF1A-7099-32F5-D95D-01B2E7D8FED7}"/>
              </a:ext>
            </a:extLst>
          </p:cNvPr>
          <p:cNvSpPr txBox="1"/>
          <p:nvPr/>
        </p:nvSpPr>
        <p:spPr>
          <a:xfrm>
            <a:off x="448337" y="4254150"/>
            <a:ext cx="1107996"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大量生産</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大量消費</a:t>
            </a:r>
          </a:p>
        </p:txBody>
      </p:sp>
      <p:sp>
        <p:nvSpPr>
          <p:cNvPr id="39" name="テキスト ボックス 38">
            <a:extLst>
              <a:ext uri="{FF2B5EF4-FFF2-40B4-BE49-F238E27FC236}">
                <a16:creationId xmlns:a16="http://schemas.microsoft.com/office/drawing/2014/main" id="{D9D1C241-AB3A-6D39-9437-0404F86A4569}"/>
              </a:ext>
            </a:extLst>
          </p:cNvPr>
          <p:cNvSpPr txBox="1"/>
          <p:nvPr/>
        </p:nvSpPr>
        <p:spPr>
          <a:xfrm>
            <a:off x="7318112" y="2696388"/>
            <a:ext cx="1477584" cy="615553"/>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持続可能性</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en-US" altLang="ja-JP" sz="1400" dirty="0">
                <a:solidFill>
                  <a:schemeClr val="bg1"/>
                </a:solidFill>
                <a:latin typeface="Meiryo" panose="020B0604030504040204" pitchFamily="34" charset="-128"/>
                <a:ea typeface="Meiryo" panose="020B0604030504040204" pitchFamily="34" charset="-128"/>
              </a:rPr>
              <a:t>Sustainability</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A97C4846-F401-E5A6-8818-3A7215B5169F}"/>
              </a:ext>
            </a:extLst>
          </p:cNvPr>
          <p:cNvSpPr txBox="1"/>
          <p:nvPr/>
        </p:nvSpPr>
        <p:spPr>
          <a:xfrm>
            <a:off x="7464499" y="4247919"/>
            <a:ext cx="1107996"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適量</a:t>
            </a:r>
            <a:r>
              <a:rPr lang="ja-JP" altLang="en-US">
                <a:solidFill>
                  <a:schemeClr val="bg1"/>
                </a:solidFill>
                <a:latin typeface="Meiryo" panose="020B0604030504040204" pitchFamily="34" charset="-128"/>
                <a:ea typeface="Meiryo" panose="020B0604030504040204" pitchFamily="34" charset="-128"/>
              </a:rPr>
              <a:t>生産</a:t>
            </a:r>
            <a:endParaRPr lang="en-US" altLang="ja-JP" dirty="0">
              <a:solidFill>
                <a:schemeClr val="bg1"/>
              </a:solidFill>
              <a:latin typeface="Meiryo" panose="020B0604030504040204" pitchFamily="34" charset="-128"/>
              <a:ea typeface="Meiryo" panose="020B0604030504040204" pitchFamily="34" charset="-128"/>
            </a:endParaRPr>
          </a:p>
          <a:p>
            <a:pPr algn="r"/>
            <a:r>
              <a:rPr lang="ja-JP" altLang="en-US">
                <a:solidFill>
                  <a:schemeClr val="bg1"/>
                </a:solidFill>
                <a:latin typeface="Meiryo" panose="020B0604030504040204" pitchFamily="34" charset="-128"/>
                <a:ea typeface="Meiryo" panose="020B0604030504040204" pitchFamily="34" charset="-128"/>
              </a:rPr>
              <a:t>循環利用</a:t>
            </a:r>
          </a:p>
        </p:txBody>
      </p:sp>
      <p:sp>
        <p:nvSpPr>
          <p:cNvPr id="47" name="テキスト ボックス 46">
            <a:extLst>
              <a:ext uri="{FF2B5EF4-FFF2-40B4-BE49-F238E27FC236}">
                <a16:creationId xmlns:a16="http://schemas.microsoft.com/office/drawing/2014/main" id="{F63E049D-4E46-C56F-21EA-6B115FBED8B0}"/>
              </a:ext>
            </a:extLst>
          </p:cNvPr>
          <p:cNvSpPr txBox="1"/>
          <p:nvPr/>
        </p:nvSpPr>
        <p:spPr>
          <a:xfrm>
            <a:off x="7354783" y="3670561"/>
            <a:ext cx="1384062" cy="507831"/>
          </a:xfrm>
          <a:prstGeom prst="rect">
            <a:avLst/>
          </a:prstGeom>
          <a:noFill/>
        </p:spPr>
        <p:txBody>
          <a:bodyPr wrap="square" rtlCol="0">
            <a:spAutoFit/>
          </a:bodyPr>
          <a:lstStyle>
            <a:defPPr>
              <a:defRPr lang="ja-JP"/>
            </a:defPPr>
            <a:lvl1pPr marL="171450" indent="-171450">
              <a:buFont typeface="Wingdings" pitchFamily="2" charset="2"/>
              <a:buChar char="l"/>
              <a:defRPr sz="900">
                <a:solidFill>
                  <a:schemeClr val="bg1"/>
                </a:solidFill>
                <a:latin typeface="Meiryo" panose="020B0604030504040204" pitchFamily="34" charset="-128"/>
                <a:ea typeface="Meiryo" panose="020B0604030504040204" pitchFamily="34" charset="-128"/>
              </a:defRPr>
            </a:lvl1pPr>
          </a:lstStyle>
          <a:p>
            <a:r>
              <a:rPr lang="ja-JP" altLang="en-US"/>
              <a:t>予測不可能な未来</a:t>
            </a:r>
            <a:endParaRPr lang="en-US" altLang="ja-JP" dirty="0"/>
          </a:p>
          <a:p>
            <a:r>
              <a:rPr lang="ja-JP" altLang="en-US"/>
              <a:t>リアルタイム即応</a:t>
            </a:r>
            <a:endParaRPr lang="en-US" altLang="ja-JP" dirty="0"/>
          </a:p>
          <a:p>
            <a:r>
              <a:rPr lang="ja-JP" altLang="en-US"/>
              <a:t>独創的・自律的</a:t>
            </a:r>
            <a:endParaRPr lang="en-US" altLang="ja-JP" dirty="0"/>
          </a:p>
        </p:txBody>
      </p:sp>
      <p:sp>
        <p:nvSpPr>
          <p:cNvPr id="54" name="テキスト ボックス 53">
            <a:extLst>
              <a:ext uri="{FF2B5EF4-FFF2-40B4-BE49-F238E27FC236}">
                <a16:creationId xmlns:a16="http://schemas.microsoft.com/office/drawing/2014/main" id="{CB8BB10E-9104-4246-26DD-AC717AD50C80}"/>
              </a:ext>
            </a:extLst>
          </p:cNvPr>
          <p:cNvSpPr txBox="1"/>
          <p:nvPr/>
        </p:nvSpPr>
        <p:spPr>
          <a:xfrm>
            <a:off x="7387502" y="3346975"/>
            <a:ext cx="1261884" cy="276999"/>
          </a:xfrm>
          <a:prstGeom prst="rect">
            <a:avLst/>
          </a:prstGeom>
          <a:noFill/>
        </p:spPr>
        <p:txBody>
          <a:bodyPr wrap="none" rtlCol="0">
            <a:spAutoFit/>
          </a:bodyPr>
          <a:lstStyle/>
          <a:p>
            <a:pPr algn="r"/>
            <a:r>
              <a:rPr kumimoji="1" lang="ja-JP" altLang="en-US" sz="1200" b="1">
                <a:solidFill>
                  <a:schemeClr val="bg1"/>
                </a:solidFill>
                <a:latin typeface="Meiryo" panose="020B0604030504040204" pitchFamily="34" charset="-128"/>
                <a:ea typeface="Meiryo" panose="020B0604030504040204" pitchFamily="34" charset="-128"/>
              </a:rPr>
              <a:t>俊敏性・多様性</a:t>
            </a:r>
          </a:p>
        </p:txBody>
      </p:sp>
      <p:sp>
        <p:nvSpPr>
          <p:cNvPr id="55" name="テキスト ボックス 54">
            <a:extLst>
              <a:ext uri="{FF2B5EF4-FFF2-40B4-BE49-F238E27FC236}">
                <a16:creationId xmlns:a16="http://schemas.microsoft.com/office/drawing/2014/main" id="{D634EE77-61AE-E6A8-BDCA-13FECE01CFC8}"/>
              </a:ext>
            </a:extLst>
          </p:cNvPr>
          <p:cNvSpPr txBox="1"/>
          <p:nvPr/>
        </p:nvSpPr>
        <p:spPr>
          <a:xfrm>
            <a:off x="375357" y="3340824"/>
            <a:ext cx="1261884"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生産性・効率性</a:t>
            </a:r>
          </a:p>
        </p:txBody>
      </p:sp>
    </p:spTree>
    <p:extLst>
      <p:ext uri="{BB962C8B-B14F-4D97-AF65-F5344CB8AC3E}">
        <p14:creationId xmlns:p14="http://schemas.microsoft.com/office/powerpoint/2010/main" val="2739794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を支えるテクノロジー・トライアングル</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23768"/>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円/楕円 87">
            <a:extLst>
              <a:ext uri="{FF2B5EF4-FFF2-40B4-BE49-F238E27FC236}">
                <a16:creationId xmlns:a16="http://schemas.microsoft.com/office/drawing/2014/main" id="{2212206C-EC7C-2544-BB2D-C8A11B46589E}"/>
              </a:ext>
            </a:extLst>
          </p:cNvPr>
          <p:cNvSpPr/>
          <p:nvPr/>
        </p:nvSpPr>
        <p:spPr>
          <a:xfrm>
            <a:off x="2822026" y="1679203"/>
            <a:ext cx="3507102" cy="3507102"/>
          </a:xfrm>
          <a:prstGeom prst="ellipse">
            <a:avLst/>
          </a:prstGeom>
          <a:solidFill>
            <a:srgbClr val="7030A0">
              <a:alpha val="7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81" name="正方形/長方形 80">
            <a:extLst>
              <a:ext uri="{FF2B5EF4-FFF2-40B4-BE49-F238E27FC236}">
                <a16:creationId xmlns:a16="http://schemas.microsoft.com/office/drawing/2014/main" id="{895A4DC9-B688-954F-8EEB-C740148047D4}"/>
              </a:ext>
            </a:extLst>
          </p:cNvPr>
          <p:cNvSpPr/>
          <p:nvPr/>
        </p:nvSpPr>
        <p:spPr>
          <a:xfrm>
            <a:off x="6290139" y="1475283"/>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82136033-EBDE-9443-8BC5-7FD22DBD246D}"/>
              </a:ext>
            </a:extLst>
          </p:cNvPr>
          <p:cNvSpPr/>
          <p:nvPr/>
        </p:nvSpPr>
        <p:spPr>
          <a:xfrm>
            <a:off x="827259" y="1469193"/>
            <a:ext cx="2038697"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F337555C-DAEA-4643-9F90-2326AE63C641}"/>
              </a:ext>
            </a:extLst>
          </p:cNvPr>
          <p:cNvSpPr txBox="1"/>
          <p:nvPr/>
        </p:nvSpPr>
        <p:spPr>
          <a:xfrm>
            <a:off x="979406" y="2127045"/>
            <a:ext cx="1152800" cy="584775"/>
          </a:xfrm>
          <a:prstGeom prst="rect">
            <a:avLst/>
          </a:prstGeom>
          <a:noFill/>
        </p:spPr>
        <p:txBody>
          <a:bodyPr wrap="square" rtlCol="0" anchor="ctr">
            <a:spAutoFit/>
          </a:bodyPr>
          <a:lstStyle/>
          <a:p>
            <a:r>
              <a:rPr kumimoji="1" lang="ja-JP" altLang="en-US" sz="1600" b="1">
                <a:solidFill>
                  <a:schemeClr val="bg1"/>
                </a:solidFill>
                <a:latin typeface="Meiryo" panose="020B0604030504040204" pitchFamily="34" charset="-128"/>
                <a:ea typeface="Meiryo" panose="020B0604030504040204" pitchFamily="34" charset="-128"/>
                <a:cs typeface="Meiryo" charset="-128"/>
              </a:rPr>
              <a:t>予　測</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r>
              <a:rPr lang="ja-JP" altLang="en-US" sz="1600" b="1">
                <a:solidFill>
                  <a:schemeClr val="bg1"/>
                </a:solidFill>
                <a:latin typeface="Meiryo" panose="020B0604030504040204" pitchFamily="34" charset="-128"/>
                <a:ea typeface="Meiryo" panose="020B0604030504040204" pitchFamily="34" charset="-128"/>
                <a:cs typeface="Meiryo" charset="-128"/>
              </a:rPr>
              <a:t>最適解</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5" name="テキスト ボックス 84">
            <a:extLst>
              <a:ext uri="{FF2B5EF4-FFF2-40B4-BE49-F238E27FC236}">
                <a16:creationId xmlns:a16="http://schemas.microsoft.com/office/drawing/2014/main" id="{4EB94EF2-A9BC-C14C-A5E8-F3B82647CB35}"/>
              </a:ext>
            </a:extLst>
          </p:cNvPr>
          <p:cNvSpPr txBox="1"/>
          <p:nvPr/>
        </p:nvSpPr>
        <p:spPr>
          <a:xfrm>
            <a:off x="7068972" y="2125138"/>
            <a:ext cx="1237959"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ビジネス</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の</a:t>
            </a:r>
            <a:r>
              <a:rPr lang="ja-JP" altLang="en-US" sz="1600" b="1">
                <a:solidFill>
                  <a:schemeClr val="bg1"/>
                </a:solidFill>
                <a:latin typeface="Meiryo" panose="020B0604030504040204" pitchFamily="34" charset="-128"/>
                <a:ea typeface="Meiryo" panose="020B0604030504040204" pitchFamily="34" charset="-128"/>
                <a:cs typeface="Meiryo" charset="-128"/>
              </a:rPr>
              <a:t>最適化</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1886710" y="1622721"/>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データ解析</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4" name="テキスト ボックス 23"/>
          <p:cNvSpPr txBox="1"/>
          <p:nvPr/>
        </p:nvSpPr>
        <p:spPr>
          <a:xfrm>
            <a:off x="5340912" y="1623707"/>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データ活用</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3" name="テキスト ボックス 2">
            <a:extLst>
              <a:ext uri="{FF2B5EF4-FFF2-40B4-BE49-F238E27FC236}">
                <a16:creationId xmlns:a16="http://schemas.microsoft.com/office/drawing/2014/main" id="{F26144AF-EBFB-3743-9CC7-E9D2E1221DFC}"/>
              </a:ext>
            </a:extLst>
          </p:cNvPr>
          <p:cNvSpPr txBox="1"/>
          <p:nvPr/>
        </p:nvSpPr>
        <p:spPr>
          <a:xfrm>
            <a:off x="2583470" y="2201605"/>
            <a:ext cx="503663" cy="400110"/>
          </a:xfrm>
          <a:prstGeom prst="rect">
            <a:avLst/>
          </a:prstGeom>
          <a:noFill/>
        </p:spPr>
        <p:txBody>
          <a:bodyPr wrap="none" rtlCol="0">
            <a:spAutoFit/>
          </a:bodyPr>
          <a:lstStyle/>
          <a:p>
            <a:pPr algn="ctr"/>
            <a:r>
              <a:rPr kumimoji="1"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1A0BE842-D658-A349-B449-F5BCE021F451}"/>
              </a:ext>
            </a:extLst>
          </p:cNvPr>
          <p:cNvSpPr txBox="1"/>
          <p:nvPr/>
        </p:nvSpPr>
        <p:spPr>
          <a:xfrm>
            <a:off x="5685804" y="2202212"/>
            <a:ext cx="1210588"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p>
        </p:txBody>
      </p:sp>
      <p:sp>
        <p:nvSpPr>
          <p:cNvPr id="60" name="テキスト ボックス 59">
            <a:extLst>
              <a:ext uri="{FF2B5EF4-FFF2-40B4-BE49-F238E27FC236}">
                <a16:creationId xmlns:a16="http://schemas.microsoft.com/office/drawing/2014/main" id="{C9D16A91-CB2B-8E41-BCFC-5AB7299D242F}"/>
              </a:ext>
            </a:extLst>
          </p:cNvPr>
          <p:cNvSpPr txBox="1"/>
          <p:nvPr/>
        </p:nvSpPr>
        <p:spPr>
          <a:xfrm>
            <a:off x="1891906"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機械学習・深層学習</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en-US" altLang="ja-JP" sz="1000" b="1" dirty="0">
                <a:solidFill>
                  <a:schemeClr val="bg1"/>
                </a:solidFill>
                <a:latin typeface="Meiryo" panose="020B0604030504040204" pitchFamily="34" charset="-128"/>
                <a:ea typeface="Meiryo" panose="020B0604030504040204" pitchFamily="34" charset="-128"/>
                <a:cs typeface="Meiryo" charset="-128"/>
              </a:rPr>
              <a:t>AI</a:t>
            </a:r>
            <a:r>
              <a:rPr kumimoji="1" lang="ja-JP" altLang="en-US" sz="1000" b="1">
                <a:solidFill>
                  <a:schemeClr val="bg1"/>
                </a:solidFill>
                <a:latin typeface="Meiryo" panose="020B0604030504040204" pitchFamily="34" charset="-128"/>
                <a:ea typeface="Meiryo" panose="020B0604030504040204" pitchFamily="34" charset="-128"/>
                <a:cs typeface="Meiryo" charset="-128"/>
              </a:rPr>
              <a:t>チップなど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79" name="テキスト ボックス 78">
            <a:extLst>
              <a:ext uri="{FF2B5EF4-FFF2-40B4-BE49-F238E27FC236}">
                <a16:creationId xmlns:a16="http://schemas.microsoft.com/office/drawing/2014/main" id="{30A75259-2031-E64F-A77F-9CE5FCF19BAE}"/>
              </a:ext>
            </a:extLst>
          </p:cNvPr>
          <p:cNvSpPr txBox="1"/>
          <p:nvPr/>
        </p:nvSpPr>
        <p:spPr>
          <a:xfrm>
            <a:off x="5340912"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サーバーレス・コンテナ</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000" b="1" dirty="0">
                <a:solidFill>
                  <a:schemeClr val="bg1"/>
                </a:solidFill>
                <a:latin typeface="Meiryo" panose="020B0604030504040204" pitchFamily="34" charset="-128"/>
                <a:ea typeface="Meiryo" panose="020B0604030504040204" pitchFamily="34" charset="-128"/>
                <a:cs typeface="Meiryo" charset="-128"/>
              </a:rPr>
              <a:t>SaaS</a:t>
            </a:r>
            <a:r>
              <a:rPr lang="ja-JP" altLang="en-US" sz="1000" b="1">
                <a:solidFill>
                  <a:schemeClr val="bg1"/>
                </a:solidFill>
                <a:latin typeface="Meiryo" panose="020B0604030504040204" pitchFamily="34" charset="-128"/>
                <a:ea typeface="Meiryo" panose="020B0604030504040204" pitchFamily="34" charset="-128"/>
                <a:cs typeface="Meiryo" charset="-128"/>
              </a:rPr>
              <a:t>・</a:t>
            </a:r>
            <a:r>
              <a:rPr lang="en-US" altLang="ja-JP" sz="1000" b="1" dirty="0">
                <a:solidFill>
                  <a:schemeClr val="bg1"/>
                </a:solidFill>
                <a:latin typeface="Meiryo" panose="020B0604030504040204" pitchFamily="34" charset="-128"/>
                <a:ea typeface="Meiryo" panose="020B0604030504040204" pitchFamily="34" charset="-128"/>
                <a:cs typeface="Meiryo" charset="-128"/>
              </a:rPr>
              <a:t>PaaS</a:t>
            </a:r>
            <a:r>
              <a:rPr lang="ja-JP" altLang="en-US" sz="1000" b="1">
                <a:solidFill>
                  <a:schemeClr val="bg1"/>
                </a:solidFill>
                <a:latin typeface="Meiryo" panose="020B0604030504040204" pitchFamily="34" charset="-128"/>
                <a:ea typeface="Meiryo" panose="020B0604030504040204" pitchFamily="34" charset="-128"/>
                <a:cs typeface="Meiryo" charset="-128"/>
              </a:rPr>
              <a:t>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622772" y="4568206"/>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データ収集</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2" name="正方形/長方形 81">
            <a:extLst>
              <a:ext uri="{FF2B5EF4-FFF2-40B4-BE49-F238E27FC236}">
                <a16:creationId xmlns:a16="http://schemas.microsoft.com/office/drawing/2014/main" id="{AF56802A-8500-A74D-A075-CD95D66D382D}"/>
              </a:ext>
            </a:extLst>
          </p:cNvPr>
          <p:cNvSpPr/>
          <p:nvPr/>
        </p:nvSpPr>
        <p:spPr>
          <a:xfrm>
            <a:off x="4568705" y="4408455"/>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7" name="テキスト ボックス 86">
            <a:extLst>
              <a:ext uri="{FF2B5EF4-FFF2-40B4-BE49-F238E27FC236}">
                <a16:creationId xmlns:a16="http://schemas.microsoft.com/office/drawing/2014/main" id="{5F785E39-5D7E-144C-A3F4-C843E74157BD}"/>
              </a:ext>
            </a:extLst>
          </p:cNvPr>
          <p:cNvSpPr txBox="1"/>
          <p:nvPr/>
        </p:nvSpPr>
        <p:spPr>
          <a:xfrm>
            <a:off x="5194495" y="5024281"/>
            <a:ext cx="1368732"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デジタル</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ツイン</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57" name="テキスト ボックス 56">
            <a:extLst>
              <a:ext uri="{FF2B5EF4-FFF2-40B4-BE49-F238E27FC236}">
                <a16:creationId xmlns:a16="http://schemas.microsoft.com/office/drawing/2014/main" id="{7E6ADCA7-5A37-C649-A6CC-D89FF667C814}"/>
              </a:ext>
            </a:extLst>
          </p:cNvPr>
          <p:cNvSpPr txBox="1"/>
          <p:nvPr/>
        </p:nvSpPr>
        <p:spPr>
          <a:xfrm>
            <a:off x="4158617" y="5111583"/>
            <a:ext cx="826765" cy="523220"/>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CD2A5F13-C88E-AF45-848E-A547522746D6}"/>
              </a:ext>
            </a:extLst>
          </p:cNvPr>
          <p:cNvSpPr txBox="1"/>
          <p:nvPr/>
        </p:nvSpPr>
        <p:spPr>
          <a:xfrm>
            <a:off x="3619477" y="5566063"/>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センサー・モバイル</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000" b="1">
                <a:solidFill>
                  <a:schemeClr val="bg1"/>
                </a:solidFill>
                <a:latin typeface="Meiryo" panose="020B0604030504040204" pitchFamily="34" charset="-128"/>
                <a:ea typeface="Meiryo" panose="020B0604030504040204" pitchFamily="34" charset="-128"/>
                <a:cs typeface="Meiryo" charset="-128"/>
              </a:rPr>
              <a:t>自律制御など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86" name="テキスト ボックス 85">
            <a:extLst>
              <a:ext uri="{FF2B5EF4-FFF2-40B4-BE49-F238E27FC236}">
                <a16:creationId xmlns:a16="http://schemas.microsoft.com/office/drawing/2014/main" id="{245B635B-81EC-F144-B165-3C8101E9573C}"/>
              </a:ext>
            </a:extLst>
          </p:cNvPr>
          <p:cNvSpPr txBox="1"/>
          <p:nvPr/>
        </p:nvSpPr>
        <p:spPr>
          <a:xfrm>
            <a:off x="4561892" y="5637213"/>
            <a:ext cx="2029225" cy="461665"/>
          </a:xfrm>
          <a:prstGeom prst="rect">
            <a:avLst/>
          </a:prstGeom>
          <a:noFill/>
        </p:spPr>
        <p:txBody>
          <a:bodyPr wrap="square" rtlCol="0" anchor="ctr">
            <a:spAutoFit/>
          </a:bodyPr>
          <a:lstStyle/>
          <a:p>
            <a:pPr algn="r"/>
            <a:r>
              <a:rPr kumimoji="1" lang="ja-JP" altLang="en-US" sz="1200" b="1">
                <a:solidFill>
                  <a:schemeClr val="bg1"/>
                </a:solidFill>
                <a:latin typeface="Meiryo" panose="020B0604030504040204" pitchFamily="34" charset="-128"/>
                <a:ea typeface="Meiryo" panose="020B0604030504040204" pitchFamily="34" charset="-128"/>
                <a:cs typeface="Meiryo" charset="-128"/>
              </a:rPr>
              <a:t>現実世界の</a:t>
            </a:r>
            <a:endParaRPr kumimoji="1" lang="en-US" altLang="ja-JP" sz="1200" b="1" dirty="0">
              <a:solidFill>
                <a:schemeClr val="bg1"/>
              </a:solidFill>
              <a:latin typeface="Meiryo" panose="020B0604030504040204" pitchFamily="34" charset="-128"/>
              <a:ea typeface="Meiryo" panose="020B0604030504040204" pitchFamily="34" charset="-128"/>
              <a:cs typeface="Meiryo" charset="-128"/>
            </a:endParaRPr>
          </a:p>
          <a:p>
            <a:pPr algn="r"/>
            <a:r>
              <a:rPr lang="ja-JP" altLang="en-US" sz="1200" b="1">
                <a:solidFill>
                  <a:schemeClr val="bg1"/>
                </a:solidFill>
                <a:latin typeface="Meiryo" panose="020B0604030504040204" pitchFamily="34" charset="-128"/>
                <a:ea typeface="Meiryo" panose="020B0604030504040204" pitchFamily="34" charset="-128"/>
                <a:cs typeface="Meiryo" charset="-128"/>
              </a:rPr>
              <a:t>デジタルコピー</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0" name="上矢印 19"/>
          <p:cNvSpPr/>
          <p:nvPr/>
        </p:nvSpPr>
        <p:spPr>
          <a:xfrm rot="16200000" flipV="1">
            <a:off x="4007097" y="176174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914680" y="3321550"/>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テキスト ボックス 58">
            <a:extLst>
              <a:ext uri="{FF2B5EF4-FFF2-40B4-BE49-F238E27FC236}">
                <a16:creationId xmlns:a16="http://schemas.microsoft.com/office/drawing/2014/main" id="{34DA344F-AE70-AD41-997A-B6776A67FC26}"/>
              </a:ext>
            </a:extLst>
          </p:cNvPr>
          <p:cNvSpPr txBox="1"/>
          <p:nvPr/>
        </p:nvSpPr>
        <p:spPr>
          <a:xfrm>
            <a:off x="3984262" y="3015518"/>
            <a:ext cx="1107996" cy="861774"/>
          </a:xfrm>
          <a:prstGeom prst="rect">
            <a:avLst/>
          </a:prstGeom>
          <a:noFill/>
        </p:spPr>
        <p:txBody>
          <a:bodyPr wrap="none" rtlCol="0">
            <a:spAutoFit/>
          </a:bodyPr>
          <a:lstStyle/>
          <a:p>
            <a:pPr algn="ctr"/>
            <a:r>
              <a:rPr kumimoji="1" lang="en-US" altLang="ja-JP" sz="3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DX</a:t>
            </a:r>
          </a:p>
          <a:p>
            <a:pPr algn="ctr"/>
            <a:r>
              <a:rPr lang="ja-JP" altLang="en-US" sz="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a:t>
            </a:r>
            <a:endParaRPr lang="en-US" altLang="ja-JP" sz="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トランスフォーメーション</a:t>
            </a:r>
          </a:p>
        </p:txBody>
      </p:sp>
      <p:sp>
        <p:nvSpPr>
          <p:cNvPr id="6" name="テキスト ボックス 5">
            <a:extLst>
              <a:ext uri="{FF2B5EF4-FFF2-40B4-BE49-F238E27FC236}">
                <a16:creationId xmlns:a16="http://schemas.microsoft.com/office/drawing/2014/main" id="{B9766219-E152-4CEE-4EA2-DAE4B82F1AD4}"/>
              </a:ext>
            </a:extLst>
          </p:cNvPr>
          <p:cNvSpPr txBox="1"/>
          <p:nvPr/>
        </p:nvSpPr>
        <p:spPr>
          <a:xfrm>
            <a:off x="3629585" y="4642209"/>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データ収集</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Tree>
    <p:extLst>
      <p:ext uri="{BB962C8B-B14F-4D97-AF65-F5344CB8AC3E}">
        <p14:creationId xmlns:p14="http://schemas.microsoft.com/office/powerpoint/2010/main" val="26507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p:cTn id="12" dur="500" fill="hold"/>
                                        <p:tgtEl>
                                          <p:spTgt spid="88"/>
                                        </p:tgtEl>
                                        <p:attrNameLst>
                                          <p:attrName>ppt_w</p:attrName>
                                        </p:attrNameLst>
                                      </p:cBhvr>
                                      <p:tavLst>
                                        <p:tav tm="0">
                                          <p:val>
                                            <p:fltVal val="0"/>
                                          </p:val>
                                        </p:tav>
                                        <p:tav tm="100000">
                                          <p:val>
                                            <p:strVal val="#ppt_w"/>
                                          </p:val>
                                        </p:tav>
                                      </p:tavLst>
                                    </p:anim>
                                    <p:anim calcmode="lin" valueType="num">
                                      <p:cBhvr>
                                        <p:cTn id="13" dur="500" fill="hold"/>
                                        <p:tgtEl>
                                          <p:spTgt spid="88"/>
                                        </p:tgtEl>
                                        <p:attrNameLst>
                                          <p:attrName>ppt_h</p:attrName>
                                        </p:attrNameLst>
                                      </p:cBhvr>
                                      <p:tavLst>
                                        <p:tav tm="0">
                                          <p:val>
                                            <p:fltVal val="0"/>
                                          </p:val>
                                        </p:tav>
                                        <p:tav tm="100000">
                                          <p:val>
                                            <p:strVal val="#ppt_h"/>
                                          </p:val>
                                        </p:tav>
                                      </p:tavLst>
                                    </p:anim>
                                    <p:animEffect transition="in" filter="fade">
                                      <p:cBhvr>
                                        <p:cTn id="1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5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DFFA790E-E40D-7349-9FD2-FB52C24D3878}"/>
              </a:ext>
            </a:extLst>
          </p:cNvPr>
          <p:cNvSpPr/>
          <p:nvPr/>
        </p:nvSpPr>
        <p:spPr>
          <a:xfrm>
            <a:off x="314904" y="849086"/>
            <a:ext cx="8514183" cy="521014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CF031141-80BC-0541-ADAF-0B2160C20425}"/>
              </a:ext>
            </a:extLst>
          </p:cNvPr>
          <p:cNvSpPr/>
          <p:nvPr/>
        </p:nvSpPr>
        <p:spPr>
          <a:xfrm>
            <a:off x="473525" y="2336419"/>
            <a:ext cx="8196943" cy="2219591"/>
          </a:xfrm>
          <a:prstGeom prst="rect">
            <a:avLst/>
          </a:prstGeom>
          <a:solidFill>
            <a:schemeClr val="accent1">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02C7D4A-72A8-5C42-8A76-EA354519FC8C}"/>
              </a:ext>
            </a:extLst>
          </p:cNvPr>
          <p:cNvSpPr>
            <a:spLocks noGrp="1"/>
          </p:cNvSpPr>
          <p:nvPr>
            <p:ph type="title"/>
          </p:nvPr>
        </p:nvSpPr>
        <p:spPr/>
        <p:txBody>
          <a:bodyPr/>
          <a:lstStyle/>
          <a:p>
            <a:r>
              <a:rPr kumimoji="1" lang="ja-JP" altLang="en-US" dirty="0"/>
              <a:t>人間とデジタルと</a:t>
            </a:r>
            <a:r>
              <a:rPr kumimoji="1" lang="en-US" altLang="ja-JP" dirty="0"/>
              <a:t>DX</a:t>
            </a:r>
            <a:r>
              <a:rPr kumimoji="1" lang="ja-JP" altLang="en-US" dirty="0"/>
              <a:t>の関係</a:t>
            </a:r>
          </a:p>
        </p:txBody>
      </p:sp>
      <p:sp>
        <p:nvSpPr>
          <p:cNvPr id="3" name="テキスト ボックス 2">
            <a:extLst>
              <a:ext uri="{FF2B5EF4-FFF2-40B4-BE49-F238E27FC236}">
                <a16:creationId xmlns:a16="http://schemas.microsoft.com/office/drawing/2014/main" id="{04D2DBFC-5919-9944-B3A9-0F484E9A04EF}"/>
              </a:ext>
            </a:extLst>
          </p:cNvPr>
          <p:cNvSpPr txBox="1"/>
          <p:nvPr/>
        </p:nvSpPr>
        <p:spPr>
          <a:xfrm>
            <a:off x="742585" y="1319413"/>
            <a:ext cx="2871299" cy="830997"/>
          </a:xfrm>
          <a:prstGeom prst="rect">
            <a:avLst/>
          </a:prstGeom>
          <a:noFill/>
        </p:spPr>
        <p:txBody>
          <a:bodyPr wrap="none" rtlCol="0">
            <a:spAutoFit/>
          </a:bodyPr>
          <a:lstStyle/>
          <a:p>
            <a:r>
              <a:rPr kumimoji="1" lang="ja-JP" altLang="en-US" sz="4800">
                <a:solidFill>
                  <a:schemeClr val="accent3">
                    <a:lumMod val="75000"/>
                  </a:schemeClr>
                </a:solidFill>
                <a:latin typeface="Meiryo" panose="020B0604030504040204" pitchFamily="34" charset="-128"/>
                <a:ea typeface="Meiryo" panose="020B0604030504040204" pitchFamily="34" charset="-128"/>
              </a:rPr>
              <a:t>０</a:t>
            </a:r>
            <a:r>
              <a:rPr kumimoji="1"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a:t>
            </a:r>
            <a:r>
              <a:rPr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１</a:t>
            </a:r>
            <a:endParaRPr kumimoji="1" lang="ja-JP" altLang="en-US" sz="4800">
              <a:solidFill>
                <a:schemeClr val="accent3">
                  <a:lumMod val="75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3EDE4D26-B8EC-6749-B3C8-1C36019BB160}"/>
              </a:ext>
            </a:extLst>
          </p:cNvPr>
          <p:cNvSpPr txBox="1"/>
          <p:nvPr/>
        </p:nvSpPr>
        <p:spPr>
          <a:xfrm>
            <a:off x="742583" y="3132422"/>
            <a:ext cx="3021981" cy="830997"/>
          </a:xfrm>
          <a:prstGeom prst="rect">
            <a:avLst/>
          </a:prstGeom>
          <a:noFill/>
        </p:spPr>
        <p:txBody>
          <a:bodyPr wrap="none" rtlCol="0">
            <a:spAutoFit/>
          </a:bodyPr>
          <a:lstStyle/>
          <a:p>
            <a:r>
              <a:rPr kumimoji="1" lang="ja-JP" altLang="en-US" sz="4800">
                <a:solidFill>
                  <a:srgbClr val="1F33E8"/>
                </a:solidFill>
                <a:latin typeface="Meiryo" panose="020B0604030504040204" pitchFamily="34" charset="-128"/>
                <a:ea typeface="Meiryo" panose="020B0604030504040204" pitchFamily="34" charset="-128"/>
              </a:rPr>
              <a:t>１</a:t>
            </a:r>
            <a:r>
              <a:rPr kumimoji="1" lang="en-US" altLang="ja-JP" sz="4800" dirty="0">
                <a:solidFill>
                  <a:srgbClr val="1F33E8"/>
                </a:solidFill>
                <a:latin typeface="Meiryo" panose="020B0604030504040204" pitchFamily="34" charset="-128"/>
                <a:ea typeface="Meiryo" panose="020B0604030504040204" pitchFamily="34" charset="-128"/>
              </a:rPr>
              <a:t>  </a:t>
            </a:r>
            <a:r>
              <a:rPr lang="ja-JP" altLang="en-US" sz="4800">
                <a:solidFill>
                  <a:srgbClr val="1F33E8"/>
                </a:solidFill>
                <a:latin typeface="Meiryo" panose="020B0604030504040204" pitchFamily="34" charset="-128"/>
                <a:ea typeface="Meiryo" panose="020B0604030504040204" pitchFamily="34" charset="-128"/>
              </a:rPr>
              <a:t>→</a:t>
            </a:r>
            <a:r>
              <a:rPr lang="en-US" altLang="ja-JP" sz="4800" dirty="0">
                <a:solidFill>
                  <a:srgbClr val="1F33E8"/>
                </a:solidFill>
                <a:latin typeface="Meiryo" panose="020B0604030504040204" pitchFamily="34" charset="-128"/>
                <a:ea typeface="Meiryo" panose="020B0604030504040204" pitchFamily="34" charset="-128"/>
              </a:rPr>
              <a:t>  10</a:t>
            </a:r>
            <a:endParaRPr kumimoji="1" lang="ja-JP" altLang="en-US" sz="4800">
              <a:solidFill>
                <a:srgbClr val="1F33E8"/>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91326B41-C24D-9447-86F0-36FDDFDBF829}"/>
              </a:ext>
            </a:extLst>
          </p:cNvPr>
          <p:cNvSpPr txBox="1"/>
          <p:nvPr/>
        </p:nvSpPr>
        <p:spPr>
          <a:xfrm>
            <a:off x="704431" y="4950526"/>
            <a:ext cx="3135795" cy="830997"/>
          </a:xfrm>
          <a:prstGeom prst="rect">
            <a:avLst/>
          </a:prstGeom>
          <a:noFill/>
        </p:spPr>
        <p:txBody>
          <a:bodyPr wrap="none" rtlCol="0">
            <a:spAutoFit/>
          </a:bodyPr>
          <a:lstStyle/>
          <a:p>
            <a:r>
              <a:rPr lang="en-US" altLang="ja-JP" sz="4800" dirty="0">
                <a:solidFill>
                  <a:schemeClr val="accent3">
                    <a:lumMod val="75000"/>
                  </a:schemeClr>
                </a:solidFill>
                <a:latin typeface="Meiryo" panose="020B0604030504040204" pitchFamily="34" charset="-128"/>
                <a:ea typeface="Meiryo" panose="020B0604030504040204" pitchFamily="34" charset="-128"/>
              </a:rPr>
              <a:t>10 </a:t>
            </a:r>
            <a:r>
              <a:rPr lang="ja-JP" altLang="en-US" sz="4800">
                <a:solidFill>
                  <a:schemeClr val="accent3">
                    <a:lumMod val="75000"/>
                  </a:schemeClr>
                </a:solidFill>
                <a:latin typeface="Meiryo" panose="020B0604030504040204" pitchFamily="34" charset="-128"/>
                <a:ea typeface="Meiryo" panose="020B0604030504040204" pitchFamily="34" charset="-128"/>
              </a:rPr>
              <a:t>→</a:t>
            </a:r>
            <a:r>
              <a:rPr lang="en-US" altLang="ja-JP" sz="4800" dirty="0">
                <a:solidFill>
                  <a:schemeClr val="accent3">
                    <a:lumMod val="75000"/>
                  </a:schemeClr>
                </a:solidFill>
                <a:latin typeface="Meiryo" panose="020B0604030504040204" pitchFamily="34" charset="-128"/>
                <a:ea typeface="Meiryo" panose="020B0604030504040204" pitchFamily="34" charset="-128"/>
              </a:rPr>
              <a:t> 100</a:t>
            </a:r>
            <a:endParaRPr kumimoji="1" lang="ja-JP" altLang="en-US" sz="4800">
              <a:solidFill>
                <a:schemeClr val="accent3">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6D68CE4-D421-CE44-9C91-32494153304B}"/>
              </a:ext>
            </a:extLst>
          </p:cNvPr>
          <p:cNvSpPr txBox="1"/>
          <p:nvPr/>
        </p:nvSpPr>
        <p:spPr>
          <a:xfrm>
            <a:off x="5746051" y="1092130"/>
            <a:ext cx="1787669" cy="104644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創造性</a:t>
            </a:r>
            <a:endParaRPr lang="en-US" altLang="ja-JP" sz="2000" b="1"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発見や発明</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イノベーション</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芸術性や美意識</a:t>
            </a:r>
          </a:p>
        </p:txBody>
      </p:sp>
      <p:sp>
        <p:nvSpPr>
          <p:cNvPr id="11" name="テキスト ボックス 10">
            <a:extLst>
              <a:ext uri="{FF2B5EF4-FFF2-40B4-BE49-F238E27FC236}">
                <a16:creationId xmlns:a16="http://schemas.microsoft.com/office/drawing/2014/main" id="{13BD0FD4-0818-E348-97F1-F4A423CDB09B}"/>
              </a:ext>
            </a:extLst>
          </p:cNvPr>
          <p:cNvSpPr txBox="1"/>
          <p:nvPr/>
        </p:nvSpPr>
        <p:spPr>
          <a:xfrm>
            <a:off x="5788440" y="2886030"/>
            <a:ext cx="2146742" cy="1046440"/>
          </a:xfrm>
          <a:prstGeom prst="rect">
            <a:avLst/>
          </a:prstGeom>
          <a:noFill/>
        </p:spPr>
        <p:txBody>
          <a:bodyPr wrap="none" rtlCol="0">
            <a:spAutoFit/>
          </a:bodyPr>
          <a:lstStyle/>
          <a:p>
            <a:r>
              <a:rPr lang="ja-JP" altLang="en-US" sz="2000" b="1">
                <a:solidFill>
                  <a:srgbClr val="1F33E8"/>
                </a:solidFill>
                <a:latin typeface="Meiryo" panose="020B0604030504040204" pitchFamily="34" charset="-128"/>
                <a:ea typeface="Meiryo" panose="020B0604030504040204" pitchFamily="34" charset="-128"/>
              </a:rPr>
              <a:t>生産性</a:t>
            </a:r>
            <a:endParaRPr lang="en-US" altLang="ja-JP" sz="2000" b="1" dirty="0">
              <a:solidFill>
                <a:srgbClr val="1F33E8"/>
              </a:solidFill>
              <a:latin typeface="Meiryo" panose="020B0604030504040204" pitchFamily="34" charset="-128"/>
              <a:ea typeface="Meiryo" panose="020B0604030504040204" pitchFamily="34" charset="-128"/>
            </a:endParaRPr>
          </a:p>
          <a:p>
            <a:pPr marL="357188" indent="-357188">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効率化・スピード</a:t>
            </a:r>
            <a:endParaRPr lang="en-US" altLang="ja-JP" sz="1400" dirty="0">
              <a:solidFill>
                <a:srgbClr val="1F33E8"/>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自動化・自律化</a:t>
            </a:r>
            <a:endParaRPr lang="en-US" altLang="ja-JP" sz="1400" dirty="0">
              <a:solidFill>
                <a:srgbClr val="1F33E8"/>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コミュニケーション</a:t>
            </a:r>
            <a:endParaRPr lang="en-US" altLang="ja-JP" sz="1400" dirty="0">
              <a:solidFill>
                <a:srgbClr val="1F33E8"/>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EE86AA4-C2C9-8F47-94F6-8CA3F97CBE87}"/>
              </a:ext>
            </a:extLst>
          </p:cNvPr>
          <p:cNvSpPr txBox="1"/>
          <p:nvPr/>
        </p:nvSpPr>
        <p:spPr>
          <a:xfrm>
            <a:off x="5788440" y="4819747"/>
            <a:ext cx="1428596" cy="104644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感受性</a:t>
            </a:r>
            <a:endParaRPr lang="en-US" altLang="ja-JP" sz="2000" b="1"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応用・転用</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発展・拡張</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決定・判断</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上下矢印 14">
            <a:extLst>
              <a:ext uri="{FF2B5EF4-FFF2-40B4-BE49-F238E27FC236}">
                <a16:creationId xmlns:a16="http://schemas.microsoft.com/office/drawing/2014/main" id="{29EA3FA1-FFD7-0D42-AF37-6B09B3CDFCDE}"/>
              </a:ext>
            </a:extLst>
          </p:cNvPr>
          <p:cNvSpPr/>
          <p:nvPr/>
        </p:nvSpPr>
        <p:spPr>
          <a:xfrm>
            <a:off x="7977670" y="994278"/>
            <a:ext cx="550507" cy="1220850"/>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下矢印 15">
            <a:extLst>
              <a:ext uri="{FF2B5EF4-FFF2-40B4-BE49-F238E27FC236}">
                <a16:creationId xmlns:a16="http://schemas.microsoft.com/office/drawing/2014/main" id="{5249120D-3C3E-6949-AA89-3F0B67FA4DCA}"/>
              </a:ext>
            </a:extLst>
          </p:cNvPr>
          <p:cNvSpPr/>
          <p:nvPr/>
        </p:nvSpPr>
        <p:spPr>
          <a:xfrm>
            <a:off x="7977670" y="4666519"/>
            <a:ext cx="550507" cy="1220850"/>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03257252-4CFA-7A47-ACDD-18D25E3D1279}"/>
              </a:ext>
            </a:extLst>
          </p:cNvPr>
          <p:cNvSpPr txBox="1"/>
          <p:nvPr/>
        </p:nvSpPr>
        <p:spPr>
          <a:xfrm>
            <a:off x="7985246" y="2439754"/>
            <a:ext cx="553998" cy="1938992"/>
          </a:xfrm>
          <a:prstGeom prst="rect">
            <a:avLst/>
          </a:prstGeom>
          <a:noFill/>
        </p:spPr>
        <p:txBody>
          <a:bodyPr vert="eaVert" wrap="none" rtlCol="0">
            <a:spAutoFit/>
          </a:bodyPr>
          <a:lstStyle/>
          <a:p>
            <a:pPr algn="ctr"/>
            <a:r>
              <a:rPr kumimoji="1" lang="ja-JP" altLang="en-US" sz="1200">
                <a:solidFill>
                  <a:srgbClr val="1F33E8"/>
                </a:solidFill>
                <a:latin typeface="Meiryo" panose="020B0604030504040204" pitchFamily="34" charset="-128"/>
                <a:ea typeface="Meiryo" panose="020B0604030504040204" pitchFamily="34" charset="-128"/>
              </a:rPr>
              <a:t>人間にしかできないコトへ</a:t>
            </a:r>
            <a:endParaRPr kumimoji="1" lang="en-US" altLang="ja-JP" sz="1200" dirty="0">
              <a:solidFill>
                <a:srgbClr val="1F33E8"/>
              </a:solidFill>
              <a:latin typeface="Meiryo" panose="020B0604030504040204" pitchFamily="34" charset="-128"/>
              <a:ea typeface="Meiryo" panose="020B0604030504040204" pitchFamily="34" charset="-128"/>
            </a:endParaRPr>
          </a:p>
          <a:p>
            <a:pPr algn="ctr"/>
            <a:r>
              <a:rPr kumimoji="1" lang="ja-JP" altLang="en-US" sz="1200">
                <a:solidFill>
                  <a:srgbClr val="1F33E8"/>
                </a:solidFill>
                <a:latin typeface="Meiryo" panose="020B0604030504040204" pitchFamily="34" charset="-128"/>
                <a:ea typeface="Meiryo" panose="020B0604030504040204" pitchFamily="34" charset="-128"/>
              </a:rPr>
              <a:t>時間と意識をシフトさせる</a:t>
            </a:r>
          </a:p>
        </p:txBody>
      </p:sp>
      <p:sp>
        <p:nvSpPr>
          <p:cNvPr id="18" name="テキスト ボックス 17">
            <a:extLst>
              <a:ext uri="{FF2B5EF4-FFF2-40B4-BE49-F238E27FC236}">
                <a16:creationId xmlns:a16="http://schemas.microsoft.com/office/drawing/2014/main" id="{B4330B1D-0989-FB42-A8EB-CE450101220C}"/>
              </a:ext>
            </a:extLst>
          </p:cNvPr>
          <p:cNvSpPr txBox="1"/>
          <p:nvPr/>
        </p:nvSpPr>
        <p:spPr>
          <a:xfrm>
            <a:off x="634768" y="6139372"/>
            <a:ext cx="7874463" cy="523220"/>
          </a:xfrm>
          <a:prstGeom prst="rect">
            <a:avLst/>
          </a:prstGeom>
          <a:noFill/>
        </p:spPr>
        <p:txBody>
          <a:bodyPr wrap="none" rtlCol="0">
            <a:spAutoFit/>
          </a:bodyPr>
          <a:lstStyle/>
          <a:p>
            <a:r>
              <a:rPr lang="en-US" altLang="ja-JP" sz="2800" dirty="0">
                <a:solidFill>
                  <a:srgbClr val="7030A0"/>
                </a:solidFill>
                <a:latin typeface="Meiryo" panose="020B0604030504040204" pitchFamily="34" charset="-128"/>
                <a:ea typeface="Meiryo" panose="020B0604030504040204" pitchFamily="34" charset="-128"/>
              </a:rPr>
              <a:t>DX</a:t>
            </a:r>
            <a:r>
              <a:rPr lang="ja-JP" altLang="en-US" sz="2800">
                <a:solidFill>
                  <a:srgbClr val="7030A0"/>
                </a:solidFill>
                <a:latin typeface="Meiryo" panose="020B0604030504040204" pitchFamily="34" charset="-128"/>
                <a:ea typeface="Meiryo" panose="020B0604030504040204" pitchFamily="34" charset="-128"/>
              </a:rPr>
              <a:t>とは、こういう企業の文化や風土を作ること</a:t>
            </a:r>
            <a:endParaRPr kumimoji="1" lang="ja-JP" altLang="en-US" sz="2800">
              <a:solidFill>
                <a:srgbClr val="7030A0"/>
              </a:solidFill>
              <a:latin typeface="Meiryo" panose="020B0604030504040204" pitchFamily="34" charset="-128"/>
              <a:ea typeface="Meiryo" panose="020B0604030504040204" pitchFamily="34" charset="-128"/>
            </a:endParaRPr>
          </a:p>
        </p:txBody>
      </p:sp>
      <p:pic>
        <p:nvPicPr>
          <p:cNvPr id="20" name="図 19">
            <a:extLst>
              <a:ext uri="{FF2B5EF4-FFF2-40B4-BE49-F238E27FC236}">
                <a16:creationId xmlns:a16="http://schemas.microsoft.com/office/drawing/2014/main" id="{F2F464A8-52DA-F945-8360-6D82B52DD50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91437" y="2602499"/>
            <a:ext cx="1428596" cy="1428596"/>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787DBE4F-74B4-784D-897E-92FB02660D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3891437" y="914365"/>
            <a:ext cx="1428596" cy="1428596"/>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41DE0ACF-7CD8-A240-BFA0-E8977E1C223A}"/>
              </a:ext>
            </a:extLst>
          </p:cNvPr>
          <p:cNvSpPr txBox="1"/>
          <p:nvPr/>
        </p:nvSpPr>
        <p:spPr>
          <a:xfrm>
            <a:off x="4051737" y="3946242"/>
            <a:ext cx="1107996" cy="369332"/>
          </a:xfrm>
          <a:prstGeom prst="rect">
            <a:avLst/>
          </a:prstGeom>
          <a:noFill/>
        </p:spPr>
        <p:txBody>
          <a:bodyPr wrap="none" rtlCol="0">
            <a:spAutoFit/>
          </a:bodyPr>
          <a:lstStyle/>
          <a:p>
            <a:pPr algn="ctr"/>
            <a:r>
              <a:rPr kumimoji="1" lang="ja-JP" altLang="en-US" b="1">
                <a:solidFill>
                  <a:srgbClr val="1F33E8"/>
                </a:solidFill>
                <a:latin typeface="Meiryo" panose="020B0604030504040204" pitchFamily="34" charset="-128"/>
                <a:ea typeface="Meiryo" panose="020B0604030504040204" pitchFamily="34" charset="-128"/>
              </a:rPr>
              <a:t>デジタル</a:t>
            </a:r>
          </a:p>
        </p:txBody>
      </p:sp>
      <p:pic>
        <p:nvPicPr>
          <p:cNvPr id="22" name="図 21">
            <a:extLst>
              <a:ext uri="{FF2B5EF4-FFF2-40B4-BE49-F238E27FC236}">
                <a16:creationId xmlns:a16="http://schemas.microsoft.com/office/drawing/2014/main" id="{CE74DCAE-4482-D743-9B93-9E6146B70A89}"/>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3891437" y="4651727"/>
            <a:ext cx="1428596" cy="14285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508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down)">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A6C6F6-F50B-AB83-3DDF-E10AFAAC3B23}"/>
              </a:ext>
            </a:extLst>
          </p:cNvPr>
          <p:cNvSpPr>
            <a:spLocks noGrp="1"/>
          </p:cNvSpPr>
          <p:nvPr>
            <p:ph type="title"/>
          </p:nvPr>
        </p:nvSpPr>
        <p:spPr/>
        <p:txBody>
          <a:bodyPr/>
          <a:lstStyle/>
          <a:p>
            <a:r>
              <a:rPr kumimoji="1" lang="ja-JP" altLang="en-US" dirty="0"/>
              <a:t>デジタル化・モダン</a:t>
            </a:r>
            <a:r>
              <a:rPr kumimoji="1" lang="en-US" altLang="ja-JP" dirty="0"/>
              <a:t>IT</a:t>
            </a:r>
            <a:r>
              <a:rPr kumimoji="1" lang="ja-JP" altLang="en-US" dirty="0"/>
              <a:t>・</a:t>
            </a:r>
            <a:r>
              <a:rPr kumimoji="1" lang="en-US" altLang="ja-JP" dirty="0"/>
              <a:t>DX</a:t>
            </a:r>
            <a:endParaRPr kumimoji="1" lang="ja-JP" altLang="en-US" dirty="0"/>
          </a:p>
        </p:txBody>
      </p:sp>
      <p:sp>
        <p:nvSpPr>
          <p:cNvPr id="9" name="左カーブ矢印 8">
            <a:extLst>
              <a:ext uri="{FF2B5EF4-FFF2-40B4-BE49-F238E27FC236}">
                <a16:creationId xmlns:a16="http://schemas.microsoft.com/office/drawing/2014/main" id="{6626D587-05FA-DFEF-9564-DE1C7962F790}"/>
              </a:ext>
            </a:extLst>
          </p:cNvPr>
          <p:cNvSpPr/>
          <p:nvPr/>
        </p:nvSpPr>
        <p:spPr>
          <a:xfrm rot="10800000">
            <a:off x="1179077" y="4044252"/>
            <a:ext cx="925620" cy="1961243"/>
          </a:xfrm>
          <a:prstGeom prst="curvedLeftArrow">
            <a:avLst>
              <a:gd name="adj1" fmla="val 25851"/>
              <a:gd name="adj2" fmla="val 50000"/>
              <a:gd name="adj3" fmla="val 0"/>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左カーブ矢印 9">
            <a:extLst>
              <a:ext uri="{FF2B5EF4-FFF2-40B4-BE49-F238E27FC236}">
                <a16:creationId xmlns:a16="http://schemas.microsoft.com/office/drawing/2014/main" id="{B842C42E-EED8-0A6C-3042-3B7A606F217D}"/>
              </a:ext>
            </a:extLst>
          </p:cNvPr>
          <p:cNvSpPr/>
          <p:nvPr/>
        </p:nvSpPr>
        <p:spPr>
          <a:xfrm rot="10800000" flipH="1">
            <a:off x="2104687" y="4060328"/>
            <a:ext cx="925630" cy="1210402"/>
          </a:xfrm>
          <a:prstGeom prst="curvedLeftArrow">
            <a:avLst>
              <a:gd name="adj1" fmla="val 30983"/>
              <a:gd name="adj2" fmla="val 50000"/>
              <a:gd name="adj3" fmla="val 0"/>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左カーブ矢印 10">
            <a:extLst>
              <a:ext uri="{FF2B5EF4-FFF2-40B4-BE49-F238E27FC236}">
                <a16:creationId xmlns:a16="http://schemas.microsoft.com/office/drawing/2014/main" id="{568F077E-E924-D6E3-42E8-1A8194F6E8B7}"/>
              </a:ext>
            </a:extLst>
          </p:cNvPr>
          <p:cNvSpPr/>
          <p:nvPr/>
        </p:nvSpPr>
        <p:spPr>
          <a:xfrm rot="10800000">
            <a:off x="1050187" y="3534877"/>
            <a:ext cx="1054510" cy="1735852"/>
          </a:xfrm>
          <a:prstGeom prst="curvedLeftArrow">
            <a:avLst>
              <a:gd name="adj1" fmla="val 27683"/>
              <a:gd name="adj2" fmla="val 50000"/>
              <a:gd name="adj3" fmla="val 0"/>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カーブ矢印 11">
            <a:extLst>
              <a:ext uri="{FF2B5EF4-FFF2-40B4-BE49-F238E27FC236}">
                <a16:creationId xmlns:a16="http://schemas.microsoft.com/office/drawing/2014/main" id="{25987628-5B4D-816A-4C55-E5774594EEAD}"/>
              </a:ext>
            </a:extLst>
          </p:cNvPr>
          <p:cNvSpPr/>
          <p:nvPr/>
        </p:nvSpPr>
        <p:spPr>
          <a:xfrm rot="10800000" flipH="1">
            <a:off x="2104695" y="3540987"/>
            <a:ext cx="1054510" cy="1123829"/>
          </a:xfrm>
          <a:prstGeom prst="curvedLeftArrow">
            <a:avLst>
              <a:gd name="adj1" fmla="val 28862"/>
              <a:gd name="adj2" fmla="val 50000"/>
              <a:gd name="adj3" fmla="val 0"/>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左カーブ矢印 12">
            <a:extLst>
              <a:ext uri="{FF2B5EF4-FFF2-40B4-BE49-F238E27FC236}">
                <a16:creationId xmlns:a16="http://schemas.microsoft.com/office/drawing/2014/main" id="{6A105401-AF17-E55F-1849-DCBB8DB3013D}"/>
              </a:ext>
            </a:extLst>
          </p:cNvPr>
          <p:cNvSpPr/>
          <p:nvPr/>
        </p:nvSpPr>
        <p:spPr>
          <a:xfrm rot="10800000">
            <a:off x="921300" y="3010819"/>
            <a:ext cx="1183397" cy="1653995"/>
          </a:xfrm>
          <a:prstGeom prst="curvedLeftArrow">
            <a:avLst>
              <a:gd name="adj1" fmla="val 26271"/>
              <a:gd name="adj2" fmla="val 50000"/>
              <a:gd name="adj3" fmla="val 0"/>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左カーブ矢印 13">
            <a:extLst>
              <a:ext uri="{FF2B5EF4-FFF2-40B4-BE49-F238E27FC236}">
                <a16:creationId xmlns:a16="http://schemas.microsoft.com/office/drawing/2014/main" id="{FA241A8E-9CC6-5E66-931B-4992AB24EB6B}"/>
              </a:ext>
            </a:extLst>
          </p:cNvPr>
          <p:cNvSpPr/>
          <p:nvPr/>
        </p:nvSpPr>
        <p:spPr>
          <a:xfrm rot="10800000" flipH="1">
            <a:off x="2104686" y="3010818"/>
            <a:ext cx="1183407" cy="1117720"/>
          </a:xfrm>
          <a:prstGeom prst="curvedLeftArrow">
            <a:avLst>
              <a:gd name="adj1" fmla="val 25488"/>
              <a:gd name="adj2" fmla="val 50000"/>
              <a:gd name="adj3" fmla="val 0"/>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左カーブ矢印 14">
            <a:extLst>
              <a:ext uri="{FF2B5EF4-FFF2-40B4-BE49-F238E27FC236}">
                <a16:creationId xmlns:a16="http://schemas.microsoft.com/office/drawing/2014/main" id="{FE79FFC3-C669-1625-E844-8A8D04D6B95E}"/>
              </a:ext>
            </a:extLst>
          </p:cNvPr>
          <p:cNvSpPr/>
          <p:nvPr/>
        </p:nvSpPr>
        <p:spPr>
          <a:xfrm rot="10800000">
            <a:off x="814439" y="2483118"/>
            <a:ext cx="1290260" cy="1645422"/>
          </a:xfrm>
          <a:prstGeom prst="curvedLeftArrow">
            <a:avLst>
              <a:gd name="adj1" fmla="val 22363"/>
              <a:gd name="adj2" fmla="val 50998"/>
              <a:gd name="adj3" fmla="val 0"/>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左カーブ矢印 15">
            <a:extLst>
              <a:ext uri="{FF2B5EF4-FFF2-40B4-BE49-F238E27FC236}">
                <a16:creationId xmlns:a16="http://schemas.microsoft.com/office/drawing/2014/main" id="{28567BF6-307E-3903-85CD-4C57A125CAE2}"/>
              </a:ext>
            </a:extLst>
          </p:cNvPr>
          <p:cNvSpPr/>
          <p:nvPr/>
        </p:nvSpPr>
        <p:spPr>
          <a:xfrm rot="10800000" flipH="1">
            <a:off x="2104684" y="2554310"/>
            <a:ext cx="1290273" cy="1070961"/>
          </a:xfrm>
          <a:prstGeom prst="curvedLeftArrow">
            <a:avLst>
              <a:gd name="adj1" fmla="val 29420"/>
              <a:gd name="adj2" fmla="val 50000"/>
              <a:gd name="adj3" fmla="val 0"/>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カーブ矢印 16">
            <a:extLst>
              <a:ext uri="{FF2B5EF4-FFF2-40B4-BE49-F238E27FC236}">
                <a16:creationId xmlns:a16="http://schemas.microsoft.com/office/drawing/2014/main" id="{16D484B6-A726-DAEB-3B78-C544BA14E17C}"/>
              </a:ext>
            </a:extLst>
          </p:cNvPr>
          <p:cNvSpPr/>
          <p:nvPr/>
        </p:nvSpPr>
        <p:spPr>
          <a:xfrm rot="10800000">
            <a:off x="735902" y="1866104"/>
            <a:ext cx="1368792" cy="1761636"/>
          </a:xfrm>
          <a:prstGeom prst="curvedLeftArrow">
            <a:avLst>
              <a:gd name="adj1" fmla="val 22607"/>
              <a:gd name="adj2" fmla="val 47951"/>
              <a:gd name="adj3" fmla="val 0"/>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カーブ矢印 17">
            <a:extLst>
              <a:ext uri="{FF2B5EF4-FFF2-40B4-BE49-F238E27FC236}">
                <a16:creationId xmlns:a16="http://schemas.microsoft.com/office/drawing/2014/main" id="{22F49430-16A4-9BBD-C044-201D6503EF6E}"/>
              </a:ext>
            </a:extLst>
          </p:cNvPr>
          <p:cNvSpPr/>
          <p:nvPr/>
        </p:nvSpPr>
        <p:spPr>
          <a:xfrm rot="10800000" flipH="1">
            <a:off x="2104691" y="1901780"/>
            <a:ext cx="1464167" cy="1189685"/>
          </a:xfrm>
          <a:prstGeom prst="curvedLeftArrow">
            <a:avLst>
              <a:gd name="adj1" fmla="val 26048"/>
              <a:gd name="adj2" fmla="val 49457"/>
              <a:gd name="adj3" fmla="val 0"/>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カーブ矢印 18">
            <a:extLst>
              <a:ext uri="{FF2B5EF4-FFF2-40B4-BE49-F238E27FC236}">
                <a16:creationId xmlns:a16="http://schemas.microsoft.com/office/drawing/2014/main" id="{7A652CAE-A7E6-D274-25D9-A3CAB07AA77C}"/>
              </a:ext>
            </a:extLst>
          </p:cNvPr>
          <p:cNvSpPr/>
          <p:nvPr/>
        </p:nvSpPr>
        <p:spPr>
          <a:xfrm rot="10800000">
            <a:off x="528349" y="1132887"/>
            <a:ext cx="1576348" cy="1958578"/>
          </a:xfrm>
          <a:prstGeom prst="curvedLeftArrow">
            <a:avLst>
              <a:gd name="adj1" fmla="val 19609"/>
              <a:gd name="adj2" fmla="val 31842"/>
              <a:gd name="adj3" fmla="val 18619"/>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29DBAB3F-3D42-1C65-0A2D-B4490B41CED4}"/>
              </a:ext>
            </a:extLst>
          </p:cNvPr>
          <p:cNvSpPr txBox="1"/>
          <p:nvPr/>
        </p:nvSpPr>
        <p:spPr>
          <a:xfrm>
            <a:off x="1448896" y="3220119"/>
            <a:ext cx="1468672" cy="461665"/>
          </a:xfrm>
          <a:prstGeom prst="rect">
            <a:avLst/>
          </a:prstGeom>
          <a:noFill/>
        </p:spPr>
        <p:txBody>
          <a:bodyPr wrap="non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モダン</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endPar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4AB60EB6-90BF-DAC0-AC88-CC18A4F0DA8C}"/>
              </a:ext>
            </a:extLst>
          </p:cNvPr>
          <p:cNvSpPr txBox="1"/>
          <p:nvPr/>
        </p:nvSpPr>
        <p:spPr>
          <a:xfrm>
            <a:off x="2101790" y="5714141"/>
            <a:ext cx="1723549" cy="461665"/>
          </a:xfrm>
          <a:prstGeom prst="rect">
            <a:avLst/>
          </a:prstGeom>
          <a:noFill/>
        </p:spPr>
        <p:txBody>
          <a:bodyPr wrap="none" rtlCol="0">
            <a:spAutoFit/>
          </a:bodyPr>
          <a:lstStyle/>
          <a:p>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a:t>
            </a:r>
          </a:p>
        </p:txBody>
      </p:sp>
      <p:sp>
        <p:nvSpPr>
          <p:cNvPr id="22" name="テキスト ボックス 21">
            <a:extLst>
              <a:ext uri="{FF2B5EF4-FFF2-40B4-BE49-F238E27FC236}">
                <a16:creationId xmlns:a16="http://schemas.microsoft.com/office/drawing/2014/main" id="{A92FF402-A8B7-7EEE-A844-52EEE8DEA8F2}"/>
              </a:ext>
            </a:extLst>
          </p:cNvPr>
          <p:cNvSpPr txBox="1"/>
          <p:nvPr/>
        </p:nvSpPr>
        <p:spPr>
          <a:xfrm>
            <a:off x="2081316" y="963500"/>
            <a:ext cx="1230145" cy="923331"/>
          </a:xfrm>
          <a:prstGeom prst="rect">
            <a:avLst/>
          </a:prstGeom>
          <a:noFill/>
        </p:spPr>
        <p:txBody>
          <a:bodyPr wrap="none" rtlCol="0">
            <a:spAutoFit/>
          </a:bodyPr>
          <a:lstStyle/>
          <a:p>
            <a:r>
              <a:rPr kumimoji="1" lang="en-US" altLang="ja-JP" sz="54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DX</a:t>
            </a:r>
            <a:endParaRPr kumimoji="1" lang="ja-JP" altLang="en-US" sz="54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64187771-4BDD-FC8D-1756-0A939D13DC2A}"/>
              </a:ext>
            </a:extLst>
          </p:cNvPr>
          <p:cNvSpPr txBox="1"/>
          <p:nvPr/>
        </p:nvSpPr>
        <p:spPr>
          <a:xfrm>
            <a:off x="3942138" y="1759839"/>
            <a:ext cx="4673514" cy="1323439"/>
          </a:xfrm>
          <a:prstGeom prst="rect">
            <a:avLst/>
          </a:prstGeom>
          <a:noFill/>
        </p:spPr>
        <p:txBody>
          <a:bodyPr wrap="square">
            <a:spAutoFit/>
          </a:bodyPr>
          <a:lstStyle/>
          <a:p>
            <a:pPr>
              <a:spcAft>
                <a:spcPts val="600"/>
              </a:spcAft>
            </a:pPr>
            <a:r>
              <a:rPr lang="ja-JP" altLang="en-US" sz="1600" b="1">
                <a:solidFill>
                  <a:srgbClr val="666666"/>
                </a:solidFill>
                <a:latin typeface="Meiryo" panose="020B0604030504040204" pitchFamily="34" charset="-128"/>
                <a:ea typeface="Meiryo" panose="020B0604030504040204" pitchFamily="34" charset="-128"/>
              </a:rPr>
              <a:t>顧客の価値観・行動・業界構造が変わり始めている場合、</a:t>
            </a:r>
            <a:r>
              <a:rPr lang="ja-JP" altLang="en-US" sz="1600">
                <a:solidFill>
                  <a:srgbClr val="666666"/>
                </a:solidFill>
                <a:latin typeface="Meiryo" panose="020B0604030504040204" pitchFamily="34" charset="-128"/>
                <a:ea typeface="Meiryo" panose="020B0604030504040204" pitchFamily="34" charset="-128"/>
              </a:rPr>
              <a:t>後手に回ると市場での存在意義を失いかねない。自らが市場のルールメーカーとなる、あるいは新しいエコシステムの一員となるべく、「</a:t>
            </a:r>
            <a:r>
              <a:rPr lang="ja-JP" altLang="en-US" sz="1600" b="1">
                <a:solidFill>
                  <a:srgbClr val="0070C0"/>
                </a:solidFill>
                <a:latin typeface="Meiryo" panose="020B0604030504040204" pitchFamily="34" charset="-128"/>
                <a:ea typeface="Meiryo" panose="020B0604030504040204" pitchFamily="34" charset="-128"/>
              </a:rPr>
              <a:t>新たな敵が来る前に自らを新しく作り変える」</a:t>
            </a:r>
            <a:endParaRPr lang="ja-JP" altLang="en-US" sz="800" b="0" i="0">
              <a:solidFill>
                <a:srgbClr val="666666"/>
              </a:solidFill>
              <a:effectLst/>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F1EB17D6-EDBB-90DA-FF6D-BE1DA2140872}"/>
              </a:ext>
            </a:extLst>
          </p:cNvPr>
          <p:cNvSpPr txBox="1"/>
          <p:nvPr/>
        </p:nvSpPr>
        <p:spPr>
          <a:xfrm>
            <a:off x="3942138" y="4390020"/>
            <a:ext cx="4724356" cy="1077218"/>
          </a:xfrm>
          <a:prstGeom prst="rect">
            <a:avLst/>
          </a:prstGeom>
          <a:noFill/>
        </p:spPr>
        <p:txBody>
          <a:bodyPr wrap="square">
            <a:spAutoFit/>
          </a:bodyPr>
          <a:lstStyle/>
          <a:p>
            <a:pPr algn="l">
              <a:spcAft>
                <a:spcPts val="600"/>
              </a:spcAft>
            </a:pPr>
            <a:r>
              <a:rPr lang="ja-JP" altLang="en-US" sz="1600" b="1" i="0">
                <a:solidFill>
                  <a:srgbClr val="666666"/>
                </a:solidFill>
                <a:effectLst/>
                <a:latin typeface="Meiryo" panose="020B0604030504040204" pitchFamily="34" charset="-128"/>
                <a:ea typeface="Meiryo" panose="020B0604030504040204" pitchFamily="34" charset="-128"/>
              </a:rPr>
              <a:t>既存業務の仕組みが使える場合は</a:t>
            </a:r>
            <a:r>
              <a:rPr lang="ja-JP" altLang="en-US" sz="1600" b="0" i="0">
                <a:solidFill>
                  <a:srgbClr val="666666"/>
                </a:solidFill>
                <a:effectLst/>
                <a:latin typeface="Meiryo" panose="020B0604030504040204" pitchFamily="34" charset="-128"/>
                <a:ea typeface="Meiryo" panose="020B0604030504040204" pitchFamily="34" charset="-128"/>
              </a:rPr>
              <a:t>、徹底的な効率化やコスト削減を進め、収益体質を強化し、現状での競争力を維持・強化し、来るべき変革に備えた「</a:t>
            </a:r>
            <a:r>
              <a:rPr lang="ja-JP" altLang="en-US" sz="1600" b="1" i="0">
                <a:solidFill>
                  <a:schemeClr val="accent3">
                    <a:lumMod val="75000"/>
                  </a:schemeClr>
                </a:solidFill>
                <a:effectLst/>
                <a:latin typeface="Meiryo" panose="020B0604030504040204" pitchFamily="34" charset="-128"/>
                <a:ea typeface="Meiryo" panose="020B0604030504040204" pitchFamily="34" charset="-128"/>
              </a:rPr>
              <a:t>体力をつける</a:t>
            </a:r>
            <a:r>
              <a:rPr lang="ja-JP" altLang="en-US" sz="1600" b="0" i="0">
                <a:solidFill>
                  <a:srgbClr val="666666"/>
                </a:solidFill>
                <a:effectLst/>
                <a:latin typeface="Meiryo" panose="020B0604030504040204" pitchFamily="34" charset="-128"/>
                <a:ea typeface="Meiryo" panose="020B0604030504040204" pitchFamily="34" charset="-128"/>
              </a:rPr>
              <a:t>」</a:t>
            </a:r>
            <a:endParaRPr lang="ja-JP" altLang="en-US" sz="800" b="0" i="0">
              <a:solidFill>
                <a:srgbClr val="666666"/>
              </a:solidFill>
              <a:effectLst/>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BA40DEE7-8BC9-13AE-51F3-AC3080B60E64}"/>
              </a:ext>
            </a:extLst>
          </p:cNvPr>
          <p:cNvSpPr txBox="1"/>
          <p:nvPr/>
        </p:nvSpPr>
        <p:spPr>
          <a:xfrm>
            <a:off x="3942138" y="5467238"/>
            <a:ext cx="1415773" cy="830997"/>
          </a:xfrm>
          <a:prstGeom prst="rect">
            <a:avLst/>
          </a:prstGeom>
          <a:noFill/>
        </p:spPr>
        <p:txBody>
          <a:bodyPr wrap="none" rtlCol="0">
            <a:spAutoFit/>
          </a:bodyPr>
          <a:lstStyle/>
          <a:p>
            <a:pPr algn="ctr"/>
            <a:r>
              <a:rPr kumimoji="1" lang="ja-JP" altLang="en-US" sz="4800" b="1">
                <a:solidFill>
                  <a:schemeClr val="accent3">
                    <a:lumMod val="75000"/>
                  </a:schemeClr>
                </a:solidFill>
                <a:latin typeface="Meiryo" panose="020B0604030504040204" pitchFamily="34" charset="-128"/>
                <a:ea typeface="Meiryo" panose="020B0604030504040204" pitchFamily="34" charset="-128"/>
              </a:rPr>
              <a:t>改善</a:t>
            </a:r>
          </a:p>
        </p:txBody>
      </p:sp>
      <p:sp>
        <p:nvSpPr>
          <p:cNvPr id="5" name="テキスト ボックス 4">
            <a:extLst>
              <a:ext uri="{FF2B5EF4-FFF2-40B4-BE49-F238E27FC236}">
                <a16:creationId xmlns:a16="http://schemas.microsoft.com/office/drawing/2014/main" id="{35E16E55-4D75-FAE1-99B8-78B7F92C52B1}"/>
              </a:ext>
            </a:extLst>
          </p:cNvPr>
          <p:cNvSpPr txBox="1"/>
          <p:nvPr/>
        </p:nvSpPr>
        <p:spPr>
          <a:xfrm>
            <a:off x="5413137" y="5467238"/>
            <a:ext cx="2358338" cy="707886"/>
          </a:xfrm>
          <a:prstGeom prst="rect">
            <a:avLst/>
          </a:prstGeom>
          <a:noFill/>
        </p:spPr>
        <p:txBody>
          <a:bodyPr wrap="square" rtlCol="0">
            <a:spAutoFit/>
          </a:bodyPr>
          <a:lstStyle/>
          <a:p>
            <a:r>
              <a:rPr kumimoji="1" lang="ja-JP" altLang="en-US" sz="1600" b="1">
                <a:solidFill>
                  <a:schemeClr val="accent3">
                    <a:lumMod val="75000"/>
                  </a:schemeClr>
                </a:solidFill>
                <a:latin typeface="Meiryo" panose="020B0604030504040204" pitchFamily="34" charset="-128"/>
                <a:ea typeface="Meiryo" panose="020B0604030504040204" pitchFamily="34" charset="-128"/>
              </a:rPr>
              <a:t>現在起点</a:t>
            </a:r>
            <a:endParaRPr kumimoji="1" lang="en-US" altLang="ja-JP" sz="1600" b="1" dirty="0">
              <a:solidFill>
                <a:schemeClr val="accent3">
                  <a:lumMod val="75000"/>
                </a:schemeClr>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200">
                <a:solidFill>
                  <a:schemeClr val="accent3">
                    <a:lumMod val="75000"/>
                  </a:schemeClr>
                </a:solidFill>
                <a:latin typeface="Meiryo" panose="020B0604030504040204" pitchFamily="34" charset="-128"/>
                <a:ea typeface="Meiryo" panose="020B0604030504040204" pitchFamily="34" charset="-128"/>
              </a:rPr>
              <a:t>既存をよりよい状態にする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accent3">
                    <a:lumMod val="75000"/>
                  </a:schemeClr>
                </a:solidFill>
                <a:latin typeface="Meiryo" panose="020B0604030504040204" pitchFamily="34" charset="-128"/>
                <a:ea typeface="Meiryo" panose="020B0604030504040204" pitchFamily="34" charset="-128"/>
              </a:rPr>
              <a:t>短期的な競争力の維持・向上</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DF31D4C8-128A-81A7-5994-64DD62AE87A0}"/>
              </a:ext>
            </a:extLst>
          </p:cNvPr>
          <p:cNvSpPr txBox="1"/>
          <p:nvPr/>
        </p:nvSpPr>
        <p:spPr>
          <a:xfrm>
            <a:off x="3942139" y="1009666"/>
            <a:ext cx="1415772" cy="830997"/>
          </a:xfrm>
          <a:prstGeom prst="rect">
            <a:avLst/>
          </a:prstGeom>
          <a:noFill/>
        </p:spPr>
        <p:txBody>
          <a:bodyPr wrap="none" rtlCol="0">
            <a:spAutoFit/>
          </a:bodyPr>
          <a:lstStyle/>
          <a:p>
            <a:pPr algn="ctr"/>
            <a:r>
              <a:rPr kumimoji="1" lang="ja-JP" altLang="en-US" sz="4800" b="1">
                <a:solidFill>
                  <a:srgbClr val="0070C0"/>
                </a:solidFill>
                <a:latin typeface="Meiryo" panose="020B0604030504040204" pitchFamily="34" charset="-128"/>
                <a:ea typeface="Meiryo" panose="020B0604030504040204" pitchFamily="34" charset="-128"/>
              </a:rPr>
              <a:t>変革</a:t>
            </a:r>
          </a:p>
        </p:txBody>
      </p:sp>
      <p:sp>
        <p:nvSpPr>
          <p:cNvPr id="7" name="テキスト ボックス 6">
            <a:extLst>
              <a:ext uri="{FF2B5EF4-FFF2-40B4-BE49-F238E27FC236}">
                <a16:creationId xmlns:a16="http://schemas.microsoft.com/office/drawing/2014/main" id="{34DFB116-40BC-6499-3826-EEE12BF39FE1}"/>
              </a:ext>
            </a:extLst>
          </p:cNvPr>
          <p:cNvSpPr txBox="1"/>
          <p:nvPr/>
        </p:nvSpPr>
        <p:spPr>
          <a:xfrm>
            <a:off x="5357911" y="1008363"/>
            <a:ext cx="2165978" cy="707886"/>
          </a:xfrm>
          <a:prstGeom prst="rect">
            <a:avLst/>
          </a:prstGeom>
          <a:noFill/>
        </p:spPr>
        <p:txBody>
          <a:bodyPr wrap="none" rtlCol="0">
            <a:spAutoFit/>
          </a:bodyPr>
          <a:lstStyle/>
          <a:p>
            <a:r>
              <a:rPr kumimoji="1" lang="ja-JP" altLang="en-US" sz="1600" b="1">
                <a:solidFill>
                  <a:srgbClr val="0070C0"/>
                </a:solidFill>
                <a:latin typeface="Meiryo" panose="020B0604030504040204" pitchFamily="34" charset="-128"/>
                <a:ea typeface="Meiryo" panose="020B0604030504040204" pitchFamily="34" charset="-128"/>
              </a:rPr>
              <a:t>未来起点</a:t>
            </a:r>
            <a:endParaRPr kumimoji="1" lang="en-US" altLang="ja-JP" sz="1600" b="1"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200">
                <a:solidFill>
                  <a:srgbClr val="0070C0"/>
                </a:solidFill>
                <a:latin typeface="Meiryo" panose="020B0604030504040204" pitchFamily="34" charset="-128"/>
                <a:ea typeface="Meiryo" panose="020B0604030504040204" pitchFamily="34" charset="-128"/>
              </a:rPr>
              <a:t>新しく作り変える</a:t>
            </a:r>
            <a:endParaRPr kumimoji="1" lang="en-US" altLang="ja-JP" sz="12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200">
                <a:solidFill>
                  <a:srgbClr val="0070C0"/>
                </a:solidFill>
                <a:latin typeface="Meiryo" panose="020B0604030504040204" pitchFamily="34" charset="-128"/>
                <a:ea typeface="Meiryo" panose="020B0604030504040204" pitchFamily="34" charset="-128"/>
              </a:rPr>
              <a:t>長期的な競争基盤の構築</a:t>
            </a:r>
            <a:endParaRPr kumimoji="1" lang="ja-JP" altLang="en-US" sz="1200">
              <a:solidFill>
                <a:srgbClr val="0070C0"/>
              </a:solidFill>
              <a:latin typeface="Meiryo" panose="020B0604030504040204" pitchFamily="34" charset="-128"/>
              <a:ea typeface="Meiryo" panose="020B0604030504040204" pitchFamily="34" charset="-128"/>
            </a:endParaRPr>
          </a:p>
        </p:txBody>
      </p:sp>
      <p:grpSp>
        <p:nvGrpSpPr>
          <p:cNvPr id="28" name="グループ化 27">
            <a:extLst>
              <a:ext uri="{FF2B5EF4-FFF2-40B4-BE49-F238E27FC236}">
                <a16:creationId xmlns:a16="http://schemas.microsoft.com/office/drawing/2014/main" id="{99B683F8-841D-6632-500D-FAD63D1BAD41}"/>
              </a:ext>
            </a:extLst>
          </p:cNvPr>
          <p:cNvGrpSpPr/>
          <p:nvPr/>
        </p:nvGrpSpPr>
        <p:grpSpPr>
          <a:xfrm>
            <a:off x="3938416" y="3928355"/>
            <a:ext cx="3671865" cy="461665"/>
            <a:chOff x="3938416" y="3928355"/>
            <a:chExt cx="3671865" cy="461665"/>
          </a:xfrm>
        </p:grpSpPr>
        <p:sp>
          <p:nvSpPr>
            <p:cNvPr id="8" name="テキスト ボックス 7">
              <a:extLst>
                <a:ext uri="{FF2B5EF4-FFF2-40B4-BE49-F238E27FC236}">
                  <a16:creationId xmlns:a16="http://schemas.microsoft.com/office/drawing/2014/main" id="{BCDBACF5-9907-4B32-F69D-22E64CD9271F}"/>
                </a:ext>
              </a:extLst>
            </p:cNvPr>
            <p:cNvSpPr txBox="1"/>
            <p:nvPr/>
          </p:nvSpPr>
          <p:spPr>
            <a:xfrm>
              <a:off x="3938416" y="3928355"/>
              <a:ext cx="3262432" cy="461665"/>
            </a:xfrm>
            <a:prstGeom prst="rect">
              <a:avLst/>
            </a:prstGeom>
            <a:noFill/>
          </p:spPr>
          <p:txBody>
            <a:bodyPr wrap="none" rtlCol="0">
              <a:spAutoFit/>
            </a:bodyPr>
            <a:lstStyle/>
            <a:p>
              <a:r>
                <a:rPr kumimoji="1" lang="ja-JP" altLang="en-US" sz="2400" b="1">
                  <a:solidFill>
                    <a:schemeClr val="accent3">
                      <a:lumMod val="75000"/>
                    </a:schemeClr>
                  </a:solidFill>
                  <a:latin typeface="Meiryo" panose="020B0604030504040204" pitchFamily="34" charset="-128"/>
                  <a:ea typeface="Meiryo" panose="020B0604030504040204" pitchFamily="34" charset="-128"/>
                </a:rPr>
                <a:t>デジタルをどう使うか</a:t>
              </a:r>
            </a:p>
          </p:txBody>
        </p:sp>
        <p:sp>
          <p:nvSpPr>
            <p:cNvPr id="25" name="左矢印 24">
              <a:extLst>
                <a:ext uri="{FF2B5EF4-FFF2-40B4-BE49-F238E27FC236}">
                  <a16:creationId xmlns:a16="http://schemas.microsoft.com/office/drawing/2014/main" id="{C8358DB2-D625-6C31-1C83-364883E1FEEB}"/>
                </a:ext>
              </a:extLst>
            </p:cNvPr>
            <p:cNvSpPr/>
            <p:nvPr/>
          </p:nvSpPr>
          <p:spPr>
            <a:xfrm>
              <a:off x="7200848" y="3939594"/>
              <a:ext cx="409433" cy="326614"/>
            </a:xfrm>
            <a:prstGeom prst="lef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グループ化 26">
            <a:extLst>
              <a:ext uri="{FF2B5EF4-FFF2-40B4-BE49-F238E27FC236}">
                <a16:creationId xmlns:a16="http://schemas.microsoft.com/office/drawing/2014/main" id="{EBE88A23-FABD-12D7-98EF-0487C2554E2B}"/>
              </a:ext>
            </a:extLst>
          </p:cNvPr>
          <p:cNvGrpSpPr/>
          <p:nvPr/>
        </p:nvGrpSpPr>
        <p:grpSpPr>
          <a:xfrm>
            <a:off x="4578340" y="3090890"/>
            <a:ext cx="4037312" cy="461665"/>
            <a:chOff x="4578340" y="3090890"/>
            <a:chExt cx="4037312" cy="461665"/>
          </a:xfrm>
        </p:grpSpPr>
        <p:sp>
          <p:nvSpPr>
            <p:cNvPr id="23" name="テキスト ボックス 22">
              <a:extLst>
                <a:ext uri="{FF2B5EF4-FFF2-40B4-BE49-F238E27FC236}">
                  <a16:creationId xmlns:a16="http://schemas.microsoft.com/office/drawing/2014/main" id="{CE00937C-1AAD-8E92-6BEC-2481897886E2}"/>
                </a:ext>
              </a:extLst>
            </p:cNvPr>
            <p:cNvSpPr txBox="1"/>
            <p:nvPr/>
          </p:nvSpPr>
          <p:spPr>
            <a:xfrm>
              <a:off x="5045444" y="3090890"/>
              <a:ext cx="3570208" cy="461665"/>
            </a:xfrm>
            <a:prstGeom prst="rect">
              <a:avLst/>
            </a:prstGeom>
            <a:noFill/>
          </p:spPr>
          <p:txBody>
            <a:bodyPr wrap="none" rtlCol="0">
              <a:spAutoFit/>
            </a:bodyPr>
            <a:lstStyle/>
            <a:p>
              <a:r>
                <a:rPr kumimoji="1" lang="ja-JP" altLang="en-US" sz="2400" b="1">
                  <a:solidFill>
                    <a:srgbClr val="0070C0"/>
                  </a:solidFill>
                  <a:latin typeface="Meiryo" panose="020B0604030504040204" pitchFamily="34" charset="-128"/>
                  <a:ea typeface="Meiryo" panose="020B0604030504040204" pitchFamily="34" charset="-128"/>
                </a:rPr>
                <a:t>デジタルでどう変わるか</a:t>
              </a:r>
            </a:p>
          </p:txBody>
        </p:sp>
        <p:sp>
          <p:nvSpPr>
            <p:cNvPr id="26" name="左矢印 25">
              <a:extLst>
                <a:ext uri="{FF2B5EF4-FFF2-40B4-BE49-F238E27FC236}">
                  <a16:creationId xmlns:a16="http://schemas.microsoft.com/office/drawing/2014/main" id="{B5415CE2-ED51-0A0A-F90B-7C9F6B5DDF77}"/>
                </a:ext>
              </a:extLst>
            </p:cNvPr>
            <p:cNvSpPr/>
            <p:nvPr/>
          </p:nvSpPr>
          <p:spPr>
            <a:xfrm flipH="1">
              <a:off x="4578340" y="3158415"/>
              <a:ext cx="409433" cy="326614"/>
            </a:xfrm>
            <a:prstGeom prst="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46048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ppt_x</p:attrName>
                                        </p:attrNameLst>
                                      </p:cBhvr>
                                      <p:tavLst>
                                        <p:tav tm="0">
                                          <p:val>
                                            <p:strVal val="#ppt_x+#ppt_w*1.125000"/>
                                          </p:val>
                                        </p:tav>
                                        <p:tav tm="100000">
                                          <p:val>
                                            <p:strVal val="#ppt_x"/>
                                          </p:val>
                                        </p:tav>
                                      </p:tavLst>
                                    </p:anim>
                                    <p:animEffect transition="in" filter="wipe(left)">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p:tgtEl>
                                          <p:spTgt spid="27"/>
                                        </p:tgtEl>
                                        <p:attrNameLst>
                                          <p:attrName>ppt_x</p:attrName>
                                        </p:attrNameLst>
                                      </p:cBhvr>
                                      <p:tavLst>
                                        <p:tav tm="0">
                                          <p:val>
                                            <p:strVal val="#ppt_x-#ppt_w*1.125000"/>
                                          </p:val>
                                        </p:tav>
                                        <p:tav tm="100000">
                                          <p:val>
                                            <p:strVal val="#ppt_x"/>
                                          </p:val>
                                        </p:tav>
                                      </p:tavLst>
                                    </p:anim>
                                    <p:animEffect transition="in" filter="wipe(right)">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7A522-78C6-5449-9009-81D40A59764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DA70FC6-3DD8-FA91-5851-EF9F9C3F9D96}"/>
              </a:ext>
            </a:extLst>
          </p:cNvPr>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Meiryo" panose="020B0604030504040204" pitchFamily="34" charset="-128"/>
                <a:ea typeface="Meiryo" panose="020B0604030504040204" pitchFamily="34" charset="-128"/>
                <a:cs typeface="Arial"/>
              </a:rPr>
              <a:t>クラウドコンピューティング</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a:extLst>
              <a:ext uri="{FF2B5EF4-FFF2-40B4-BE49-F238E27FC236}">
                <a16:creationId xmlns:a16="http://schemas.microsoft.com/office/drawing/2014/main" id="{0485394F-4589-E0AB-89CA-1F4501F9146B}"/>
              </a:ext>
            </a:extLst>
          </p:cNvPr>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3" name="テキスト ボックス 2">
            <a:extLst>
              <a:ext uri="{FF2B5EF4-FFF2-40B4-BE49-F238E27FC236}">
                <a16:creationId xmlns:a16="http://schemas.microsoft.com/office/drawing/2014/main" id="{BA2D34B0-4231-E8FB-F563-5BD776D4AAAF}"/>
              </a:ext>
            </a:extLst>
          </p:cNvPr>
          <p:cNvSpPr txBox="1"/>
          <p:nvPr/>
        </p:nvSpPr>
        <p:spPr>
          <a:xfrm>
            <a:off x="913624" y="4092822"/>
            <a:ext cx="7416364" cy="1074653"/>
          </a:xfrm>
          <a:prstGeom prst="rect">
            <a:avLst/>
          </a:prstGeom>
          <a:noFill/>
        </p:spPr>
        <p:txBody>
          <a:bodyPr wrap="square">
            <a:spAutoFit/>
          </a:bodyPr>
          <a:lstStyle/>
          <a:p>
            <a:pPr>
              <a:lnSpc>
                <a:spcPct val="114000"/>
              </a:lnSpc>
              <a:buNone/>
            </a:pPr>
            <a:endParaRPr lang="en-US" altLang="ja-JP" sz="1400" dirty="0">
              <a:effectLst/>
              <a:latin typeface="Meiryo" panose="020B0604030504040204" pitchFamily="34" charset="-128"/>
              <a:ea typeface="Meiryo" panose="020B0604030504040204" pitchFamily="34" charset="-128"/>
              <a:cs typeface="Google Sans Text"/>
            </a:endParaRPr>
          </a:p>
          <a:p>
            <a:pPr>
              <a:lnSpc>
                <a:spcPct val="114000"/>
              </a:lnSpc>
              <a:buNone/>
            </a:pPr>
            <a:r>
              <a:rPr lang="ja-JP" altLang="en-US" sz="1400" dirty="0">
                <a:effectLst/>
                <a:latin typeface="Meiryo" panose="020B0604030504040204" pitchFamily="34" charset="-128"/>
                <a:ea typeface="Meiryo" panose="020B0604030504040204" pitchFamily="34" charset="-128"/>
                <a:cs typeface="Google Sans Text"/>
              </a:rPr>
              <a:t>クラウドコンピューティング</a:t>
            </a:r>
            <a:r>
              <a:rPr lang="ja-JP" altLang="ja-JP" sz="1400" dirty="0">
                <a:effectLst/>
                <a:latin typeface="Meiryo" panose="020B0604030504040204" pitchFamily="34" charset="-128"/>
                <a:ea typeface="Meiryo" panose="020B0604030504040204" pitchFamily="34" charset="-128"/>
                <a:cs typeface="Google Sans Text"/>
              </a:rPr>
              <a:t>は、もはや</a:t>
            </a:r>
            <a:r>
              <a:rPr lang="en-US" altLang="ja-JP" sz="1400" dirty="0">
                <a:effectLst/>
                <a:latin typeface="Meiryo" panose="020B0604030504040204" pitchFamily="34" charset="-128"/>
                <a:ea typeface="Meiryo" panose="020B0604030504040204" pitchFamily="34" charset="-128"/>
                <a:cs typeface="Google Sans Text"/>
              </a:rPr>
              <a:t>IT</a:t>
            </a:r>
            <a:r>
              <a:rPr lang="ja-JP" altLang="ja-JP" sz="1400" dirty="0">
                <a:effectLst/>
                <a:latin typeface="Meiryo" panose="020B0604030504040204" pitchFamily="34" charset="-128"/>
                <a:ea typeface="Meiryo" panose="020B0604030504040204" pitchFamily="34" charset="-128"/>
                <a:cs typeface="Google Sans Text"/>
              </a:rPr>
              <a:t>の前提となりました。ビジネスが求める柔軟性、拡張性、回復性、アジリティ（俊敏性）を高めるための、クラウドの新たな常識について考えます。</a:t>
            </a:r>
            <a:endParaRPr lang="ja-JP" altLang="ja-JP" sz="1400" dirty="0">
              <a:effectLst/>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D64A54C5-7B60-F815-D8CB-212EF631CE8A}"/>
              </a:ext>
            </a:extLst>
          </p:cNvPr>
          <p:cNvSpPr txBox="1"/>
          <p:nvPr/>
        </p:nvSpPr>
        <p:spPr>
          <a:xfrm>
            <a:off x="897281" y="2367213"/>
            <a:ext cx="7416364" cy="408125"/>
          </a:xfrm>
          <a:prstGeom prst="rect">
            <a:avLst/>
          </a:prstGeom>
          <a:noFill/>
        </p:spPr>
        <p:txBody>
          <a:bodyPr wrap="square">
            <a:spAutoFit/>
          </a:bodyPr>
          <a:lstStyle/>
          <a:p>
            <a:pPr>
              <a:lnSpc>
                <a:spcPct val="114000"/>
              </a:lnSpc>
              <a:buNone/>
            </a:pPr>
            <a:r>
              <a:rPr lang="en-US" altLang="ja-JP" sz="1800" b="1" dirty="0">
                <a:solidFill>
                  <a:srgbClr val="0070C0"/>
                </a:solidFill>
                <a:effectLst/>
                <a:latin typeface="Meiryo" panose="020B0604030504040204" pitchFamily="34" charset="-128"/>
                <a:ea typeface="Meiryo" panose="020B0604030504040204" pitchFamily="34" charset="-128"/>
                <a:cs typeface="Google Sans Text"/>
              </a:rPr>
              <a:t> IT</a:t>
            </a:r>
            <a:r>
              <a:rPr lang="ja-JP" altLang="ja-JP" sz="1800" b="1" dirty="0">
                <a:solidFill>
                  <a:srgbClr val="0070C0"/>
                </a:solidFill>
                <a:effectLst/>
                <a:latin typeface="Meiryo" panose="020B0604030504040204" pitchFamily="34" charset="-128"/>
                <a:ea typeface="Meiryo" panose="020B0604030504040204" pitchFamily="34" charset="-128"/>
                <a:cs typeface="Google Sans Text"/>
              </a:rPr>
              <a:t>の前提となる</a:t>
            </a:r>
            <a:endParaRPr lang="ja-JP" altLang="ja-JP" sz="1800" dirty="0">
              <a:solidFill>
                <a:srgbClr val="0070C0"/>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7792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正方形/長方形 70">
            <a:extLst>
              <a:ext uri="{FF2B5EF4-FFF2-40B4-BE49-F238E27FC236}">
                <a16:creationId xmlns:a16="http://schemas.microsoft.com/office/drawing/2014/main" id="{B193A3F7-6F3D-E112-2003-92CCF6A1FE2F}"/>
              </a:ext>
            </a:extLst>
          </p:cNvPr>
          <p:cNvSpPr/>
          <p:nvPr/>
        </p:nvSpPr>
        <p:spPr>
          <a:xfrm>
            <a:off x="6141381" y="3090712"/>
            <a:ext cx="2691999" cy="1433636"/>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5DAA48B6-BDAA-EF29-50C1-FCCE6EFD8F3B}"/>
              </a:ext>
            </a:extLst>
          </p:cNvPr>
          <p:cNvSpPr/>
          <p:nvPr/>
        </p:nvSpPr>
        <p:spPr>
          <a:xfrm>
            <a:off x="6141381" y="5047153"/>
            <a:ext cx="2691999" cy="1433636"/>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6B2550C5-5D03-276F-7195-0A3EFC714C6B}"/>
              </a:ext>
            </a:extLst>
          </p:cNvPr>
          <p:cNvSpPr/>
          <p:nvPr/>
        </p:nvSpPr>
        <p:spPr>
          <a:xfrm>
            <a:off x="346952" y="3069081"/>
            <a:ext cx="4521921" cy="341170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01650A4-9EE8-6E3B-2664-36C6B6049A9C}"/>
              </a:ext>
            </a:extLst>
          </p:cNvPr>
          <p:cNvSpPr>
            <a:spLocks noGrp="1"/>
          </p:cNvSpPr>
          <p:nvPr>
            <p:ph type="title"/>
          </p:nvPr>
        </p:nvSpPr>
        <p:spPr/>
        <p:txBody>
          <a:bodyPr/>
          <a:lstStyle/>
          <a:p>
            <a:r>
              <a:rPr lang="ja-JP" altLang="en-US" dirty="0"/>
              <a:t>クラウドコンピューティングってなに？</a:t>
            </a:r>
          </a:p>
        </p:txBody>
      </p:sp>
      <p:pic>
        <p:nvPicPr>
          <p:cNvPr id="4" name="図 3" descr="プレート, 時計 が含まれている画像&#10;&#10;AI 生成コンテンツは誤りを含む可能性があります。">
            <a:extLst>
              <a:ext uri="{FF2B5EF4-FFF2-40B4-BE49-F238E27FC236}">
                <a16:creationId xmlns:a16="http://schemas.microsoft.com/office/drawing/2014/main" id="{6E8C886A-674E-D71A-FD77-6A20D80B9683}"/>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a:xfrm>
            <a:off x="5652638" y="4308154"/>
            <a:ext cx="941408" cy="959747"/>
          </a:xfrm>
          <a:prstGeom prst="ellipse">
            <a:avLst/>
          </a:prstGeom>
          <a:solidFill>
            <a:schemeClr val="bg1"/>
          </a:solidFill>
        </p:spPr>
      </p:pic>
      <p:pic>
        <p:nvPicPr>
          <p:cNvPr id="6" name="図 5" descr="ダイアグラム&#10;&#10;AI 生成コンテンツは誤りを含む可能性があります。">
            <a:extLst>
              <a:ext uri="{FF2B5EF4-FFF2-40B4-BE49-F238E27FC236}">
                <a16:creationId xmlns:a16="http://schemas.microsoft.com/office/drawing/2014/main" id="{60E5AAB6-83BF-437F-5E1A-ADF470AE06D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a:xfrm>
            <a:off x="4372290" y="3069082"/>
            <a:ext cx="1114205" cy="1145426"/>
          </a:xfrm>
          <a:prstGeom prst="ellipse">
            <a:avLst/>
          </a:prstGeom>
          <a:solidFill>
            <a:schemeClr val="bg1"/>
          </a:solidFill>
        </p:spPr>
      </p:pic>
      <p:pic>
        <p:nvPicPr>
          <p:cNvPr id="8" name="図 7" descr="電子機器, コンパクトディスク が含まれている画像&#10;&#10;AI 生成コンテンツは誤りを含む可能性があります。">
            <a:extLst>
              <a:ext uri="{FF2B5EF4-FFF2-40B4-BE49-F238E27FC236}">
                <a16:creationId xmlns:a16="http://schemas.microsoft.com/office/drawing/2014/main" id="{6A2638DD-FD11-57FA-6AB1-1A3C287D145C}"/>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a:xfrm>
            <a:off x="4372290" y="4217591"/>
            <a:ext cx="1114205" cy="1131532"/>
          </a:xfrm>
          <a:prstGeom prst="ellipse">
            <a:avLst/>
          </a:prstGeom>
          <a:solidFill>
            <a:schemeClr val="bg1"/>
          </a:solidFill>
        </p:spPr>
      </p:pic>
      <p:pic>
        <p:nvPicPr>
          <p:cNvPr id="10" name="図 9" descr="ダイアグラム&#10;&#10;AI 生成コンテンツは誤りを含む可能性があります。">
            <a:extLst>
              <a:ext uri="{FF2B5EF4-FFF2-40B4-BE49-F238E27FC236}">
                <a16:creationId xmlns:a16="http://schemas.microsoft.com/office/drawing/2014/main" id="{8FBC610F-775B-9C62-B2E5-08CD81039AF5}"/>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a:xfrm>
            <a:off x="4372290" y="5349257"/>
            <a:ext cx="1114205" cy="1131532"/>
          </a:xfrm>
          <a:prstGeom prst="ellipse">
            <a:avLst/>
          </a:prstGeom>
          <a:solidFill>
            <a:schemeClr val="bg1"/>
          </a:solidFill>
        </p:spPr>
      </p:pic>
      <p:pic>
        <p:nvPicPr>
          <p:cNvPr id="14" name="図 13" descr="電子機器, 時計, リモコン が含まれている画像&#10;&#10;AI 生成コンテンツは誤りを含む可能性があります。">
            <a:extLst>
              <a:ext uri="{FF2B5EF4-FFF2-40B4-BE49-F238E27FC236}">
                <a16:creationId xmlns:a16="http://schemas.microsoft.com/office/drawing/2014/main" id="{D0094645-5A4D-1123-5920-E0ED7BC510BE}"/>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a:xfrm>
            <a:off x="346952" y="1023614"/>
            <a:ext cx="1675056" cy="1679842"/>
          </a:xfrm>
          <a:prstGeom prst="ellipse">
            <a:avLst/>
          </a:prstGeom>
        </p:spPr>
      </p:pic>
      <p:sp>
        <p:nvSpPr>
          <p:cNvPr id="15" name="テキスト ボックス 14">
            <a:extLst>
              <a:ext uri="{FF2B5EF4-FFF2-40B4-BE49-F238E27FC236}">
                <a16:creationId xmlns:a16="http://schemas.microsoft.com/office/drawing/2014/main" id="{1B0D0D89-13CA-45C7-A7A1-9899C6ED437B}"/>
              </a:ext>
            </a:extLst>
          </p:cNvPr>
          <p:cNvSpPr txBox="1"/>
          <p:nvPr/>
        </p:nvSpPr>
        <p:spPr>
          <a:xfrm>
            <a:off x="2445721" y="1023614"/>
            <a:ext cx="6340197" cy="1200329"/>
          </a:xfrm>
          <a:prstGeom prst="rect">
            <a:avLst/>
          </a:prstGeom>
          <a:noFill/>
        </p:spPr>
        <p:txBody>
          <a:bodyPr wrap="none" rtlCol="0">
            <a:spAutoFit/>
          </a:bodyPr>
          <a:lstStyle/>
          <a:p>
            <a:pPr algn="r"/>
            <a:r>
              <a:rPr kumimoji="1" lang="ja-JP" altLang="en-US" sz="3600" b="1" dirty="0">
                <a:latin typeface="Meiryo" panose="020B0604030504040204" pitchFamily="34" charset="-128"/>
                <a:ea typeface="Meiryo" panose="020B0604030504040204" pitchFamily="34" charset="-128"/>
              </a:rPr>
              <a:t>クラウドコンピューティング</a:t>
            </a:r>
            <a:endParaRPr kumimoji="1" lang="en-US" altLang="ja-JP" sz="3600" b="1" dirty="0">
              <a:latin typeface="Meiryo" panose="020B0604030504040204" pitchFamily="34" charset="-128"/>
              <a:ea typeface="Meiryo" panose="020B0604030504040204" pitchFamily="34" charset="-128"/>
            </a:endParaRPr>
          </a:p>
          <a:p>
            <a:pPr algn="r"/>
            <a:r>
              <a:rPr kumimoji="1" lang="ja-JP" altLang="en-US" sz="2000" dirty="0">
                <a:latin typeface="Meiryo" panose="020B0604030504040204" pitchFamily="34" charset="-128"/>
                <a:ea typeface="Meiryo" panose="020B0604030504040204" pitchFamily="34" charset="-128"/>
              </a:rPr>
              <a:t>ネットワーク越しに、コンピュータを使うサービス</a:t>
            </a:r>
            <a:endParaRPr lang="en-US" altLang="ja-JP" sz="2000" dirty="0">
              <a:latin typeface="Meiryo" panose="020B0604030504040204" pitchFamily="34" charset="-128"/>
              <a:ea typeface="Meiryo" panose="020B0604030504040204" pitchFamily="34" charset="-128"/>
            </a:endParaRPr>
          </a:p>
          <a:p>
            <a:pPr algn="r"/>
            <a:r>
              <a:rPr lang="ja-JP" altLang="en-US" sz="1600" dirty="0">
                <a:latin typeface="Meiryo" panose="020B0604030504040204" pitchFamily="34" charset="-128"/>
                <a:ea typeface="Meiryo" panose="020B0604030504040204" pitchFamily="34" charset="-128"/>
              </a:rPr>
              <a:t>計算・データ保管・通信などの機能や性能を、</a:t>
            </a:r>
            <a:r>
              <a:rPr lang="ja-JP" altLang="en-US" sz="1600" b="1" u="sng" dirty="0">
                <a:latin typeface="Meiryo" panose="020B0604030504040204" pitchFamily="34" charset="-128"/>
                <a:ea typeface="Meiryo" panose="020B0604030504040204" pitchFamily="34" charset="-128"/>
              </a:rPr>
              <a:t>サービスとして使う</a:t>
            </a:r>
            <a:endParaRPr kumimoji="1" lang="ja-JP" altLang="en-US" sz="1600" b="1" u="sng" dirty="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9E772ECD-D70B-35DE-4C24-EB4FB6529759}"/>
              </a:ext>
            </a:extLst>
          </p:cNvPr>
          <p:cNvSpPr txBox="1"/>
          <p:nvPr/>
        </p:nvSpPr>
        <p:spPr>
          <a:xfrm>
            <a:off x="346953" y="3100990"/>
            <a:ext cx="2871876" cy="523220"/>
          </a:xfrm>
          <a:prstGeom prst="rect">
            <a:avLst/>
          </a:prstGeom>
          <a:noFill/>
        </p:spPr>
        <p:txBody>
          <a:bodyPr wrap="none" rtlCol="0">
            <a:spAutoFit/>
          </a:bodyPr>
          <a:lstStyle/>
          <a:p>
            <a:r>
              <a:rPr kumimoji="1" lang="en-US" altLang="ja-JP" sz="2800" b="1" dirty="0">
                <a:latin typeface="Meiryo" panose="020B0604030504040204" pitchFamily="34" charset="-128"/>
                <a:ea typeface="Meiryo" panose="020B0604030504040204" pitchFamily="34" charset="-128"/>
              </a:rPr>
              <a:t>SaaS</a:t>
            </a:r>
            <a:r>
              <a:rPr kumimoji="1" lang="en-US" altLang="ja-JP" sz="2800" dirty="0">
                <a:latin typeface="Meiryo" panose="020B0604030504040204" pitchFamily="34" charset="-128"/>
                <a:ea typeface="Meiryo" panose="020B0604030504040204" pitchFamily="34" charset="-128"/>
              </a:rPr>
              <a:t> </a:t>
            </a:r>
            <a:r>
              <a:rPr kumimoji="1" lang="en-US" altLang="ja-JP" sz="1200" dirty="0">
                <a:latin typeface="Meiryo" panose="020B0604030504040204" pitchFamily="34" charset="-128"/>
                <a:ea typeface="Meiryo" panose="020B0604030504040204" pitchFamily="34" charset="-128"/>
              </a:rPr>
              <a:t>Software as a Service</a:t>
            </a:r>
            <a:endParaRPr kumimoji="1" lang="ja-JP" altLang="en-US" sz="1200">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F2FE7EB-1A62-082D-09F7-50F6D84ACE46}"/>
              </a:ext>
            </a:extLst>
          </p:cNvPr>
          <p:cNvSpPr txBox="1"/>
          <p:nvPr/>
        </p:nvSpPr>
        <p:spPr>
          <a:xfrm>
            <a:off x="346953" y="4217591"/>
            <a:ext cx="2917786" cy="523220"/>
          </a:xfrm>
          <a:prstGeom prst="rect">
            <a:avLst/>
          </a:prstGeom>
          <a:noFill/>
        </p:spPr>
        <p:txBody>
          <a:bodyPr wrap="none" rtlCol="0">
            <a:spAutoFit/>
          </a:bodyPr>
          <a:lstStyle/>
          <a:p>
            <a:r>
              <a:rPr lang="en-US" altLang="ja-JP" sz="2800" b="1" dirty="0">
                <a:latin typeface="Meiryo" panose="020B0604030504040204" pitchFamily="34" charset="-128"/>
                <a:ea typeface="Meiryo" panose="020B0604030504040204" pitchFamily="34" charset="-128"/>
              </a:rPr>
              <a:t>P</a:t>
            </a:r>
            <a:r>
              <a:rPr kumimoji="1" lang="en-US" altLang="ja-JP" sz="2800" b="1" dirty="0">
                <a:latin typeface="Meiryo" panose="020B0604030504040204" pitchFamily="34" charset="-128"/>
                <a:ea typeface="Meiryo" panose="020B0604030504040204" pitchFamily="34" charset="-128"/>
              </a:rPr>
              <a:t>aaS</a:t>
            </a:r>
            <a:r>
              <a:rPr kumimoji="1" lang="en-US" altLang="ja-JP" sz="2800" dirty="0">
                <a:latin typeface="Meiryo" panose="020B0604030504040204" pitchFamily="34" charset="-128"/>
                <a:ea typeface="Meiryo" panose="020B0604030504040204" pitchFamily="34" charset="-128"/>
              </a:rPr>
              <a:t> </a:t>
            </a:r>
            <a:r>
              <a:rPr kumimoji="1" lang="en-US" altLang="ja-JP" sz="1200" dirty="0">
                <a:latin typeface="Meiryo" panose="020B0604030504040204" pitchFamily="34" charset="-128"/>
                <a:ea typeface="Meiryo" panose="020B0604030504040204" pitchFamily="34" charset="-128"/>
              </a:rPr>
              <a:t>Platform as a Service</a:t>
            </a:r>
            <a:endParaRPr kumimoji="1" lang="ja-JP" altLang="en-US" sz="120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4EE41F9-F306-2917-C48C-FCC438507CAD}"/>
              </a:ext>
            </a:extLst>
          </p:cNvPr>
          <p:cNvSpPr txBox="1"/>
          <p:nvPr/>
        </p:nvSpPr>
        <p:spPr>
          <a:xfrm>
            <a:off x="346953" y="5349123"/>
            <a:ext cx="3169778" cy="523220"/>
          </a:xfrm>
          <a:prstGeom prst="rect">
            <a:avLst/>
          </a:prstGeom>
          <a:noFill/>
        </p:spPr>
        <p:txBody>
          <a:bodyPr wrap="none" rtlCol="0">
            <a:spAutoFit/>
          </a:bodyPr>
          <a:lstStyle/>
          <a:p>
            <a:r>
              <a:rPr kumimoji="1" lang="en-US" altLang="ja-JP" sz="2800" b="1" dirty="0">
                <a:latin typeface="Meiryo" panose="020B0604030504040204" pitchFamily="34" charset="-128"/>
                <a:ea typeface="Meiryo" panose="020B0604030504040204" pitchFamily="34" charset="-128"/>
              </a:rPr>
              <a:t>IaaS</a:t>
            </a:r>
            <a:r>
              <a:rPr kumimoji="1" lang="en-US" altLang="ja-JP" sz="2800" dirty="0">
                <a:latin typeface="Meiryo" panose="020B0604030504040204" pitchFamily="34" charset="-128"/>
                <a:ea typeface="Meiryo" panose="020B0604030504040204" pitchFamily="34" charset="-128"/>
              </a:rPr>
              <a:t> </a:t>
            </a:r>
            <a:r>
              <a:rPr kumimoji="1" lang="en-US" altLang="ja-JP" sz="1200" dirty="0">
                <a:latin typeface="Meiryo" panose="020B0604030504040204" pitchFamily="34" charset="-128"/>
                <a:ea typeface="Meiryo" panose="020B0604030504040204" pitchFamily="34" charset="-128"/>
              </a:rPr>
              <a:t>Infrastructure as a Service</a:t>
            </a:r>
            <a:endParaRPr kumimoji="1" lang="ja-JP" altLang="en-US" sz="12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2F860331-EF80-40ED-5B3B-6C5BA554D7C0}"/>
              </a:ext>
            </a:extLst>
          </p:cNvPr>
          <p:cNvSpPr txBox="1"/>
          <p:nvPr/>
        </p:nvSpPr>
        <p:spPr>
          <a:xfrm>
            <a:off x="346953" y="3555120"/>
            <a:ext cx="3877985" cy="615553"/>
          </a:xfrm>
          <a:prstGeom prst="rect">
            <a:avLst/>
          </a:prstGeom>
          <a:noFill/>
        </p:spPr>
        <p:txBody>
          <a:bodyPr wrap="none" rtlCol="0">
            <a:spAutoFit/>
          </a:bodyPr>
          <a:lstStyle/>
          <a:p>
            <a:r>
              <a:rPr lang="ja-JP" altLang="en-US" b="1">
                <a:latin typeface="Meiryo" panose="020B0604030504040204" pitchFamily="34" charset="-128"/>
                <a:ea typeface="Meiryo" panose="020B0604030504040204" pitchFamily="34" charset="-128"/>
              </a:rPr>
              <a:t>業務サービスを提供する</a:t>
            </a:r>
            <a:endParaRPr lang="en-US" altLang="ja-JP" b="1"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会計や経理、生産管理、電子メールなど</a:t>
            </a:r>
            <a:endParaRPr kumimoji="1" lang="ja-JP" altLang="en-US" sz="1600">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9074C89C-E8D5-A33D-1499-A27105508E3C}"/>
              </a:ext>
            </a:extLst>
          </p:cNvPr>
          <p:cNvSpPr txBox="1"/>
          <p:nvPr/>
        </p:nvSpPr>
        <p:spPr>
          <a:xfrm>
            <a:off x="346953" y="4623953"/>
            <a:ext cx="3877985" cy="615553"/>
          </a:xfrm>
          <a:prstGeom prst="rect">
            <a:avLst/>
          </a:prstGeom>
          <a:noFill/>
        </p:spPr>
        <p:txBody>
          <a:bodyPr wrap="none" rtlCol="0">
            <a:spAutoFit/>
          </a:bodyPr>
          <a:lstStyle/>
          <a:p>
            <a:r>
              <a:rPr lang="ja-JP" altLang="en-US" b="1">
                <a:latin typeface="Meiryo" panose="020B0604030504040204" pitchFamily="34" charset="-128"/>
                <a:ea typeface="Meiryo" panose="020B0604030504040204" pitchFamily="34" charset="-128"/>
              </a:rPr>
              <a:t>業務で共通に使う機能を提供する</a:t>
            </a:r>
            <a:endParaRPr lang="en-US" altLang="ja-JP" b="1"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データベース、決済、セキュリティなど</a:t>
            </a:r>
            <a:endParaRPr kumimoji="1" lang="ja-JP" altLang="en-US" sz="1600">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6F8E5F7B-4ECB-9C58-CB27-CDFAE9C07B1F}"/>
              </a:ext>
            </a:extLst>
          </p:cNvPr>
          <p:cNvSpPr txBox="1"/>
          <p:nvPr/>
        </p:nvSpPr>
        <p:spPr>
          <a:xfrm>
            <a:off x="346953" y="5772416"/>
            <a:ext cx="4108817" cy="615553"/>
          </a:xfrm>
          <a:prstGeom prst="rect">
            <a:avLst/>
          </a:prstGeom>
          <a:noFill/>
        </p:spPr>
        <p:txBody>
          <a:bodyPr wrap="none" rtlCol="0">
            <a:spAutoFit/>
          </a:bodyPr>
          <a:lstStyle/>
          <a:p>
            <a:r>
              <a:rPr lang="ja-JP" altLang="en-US" b="1">
                <a:latin typeface="Meiryo" panose="020B0604030504040204" pitchFamily="34" charset="-128"/>
                <a:ea typeface="Meiryo" panose="020B0604030504040204" pitchFamily="34" charset="-128"/>
              </a:rPr>
              <a:t>ハードウエアの機能や性能を提供する</a:t>
            </a:r>
            <a:endParaRPr lang="en-US" altLang="ja-JP" b="1" dirty="0">
              <a:latin typeface="Meiryo" panose="020B0604030504040204" pitchFamily="34" charset="-128"/>
              <a:ea typeface="Meiryo" panose="020B0604030504040204" pitchFamily="34" charset="-128"/>
            </a:endParaRPr>
          </a:p>
          <a:p>
            <a:r>
              <a:rPr lang="en-US" altLang="ja-JP" sz="1600" dirty="0">
                <a:latin typeface="Meiryo" panose="020B0604030504040204" pitchFamily="34" charset="-128"/>
                <a:ea typeface="Meiryo" panose="020B0604030504040204" pitchFamily="34" charset="-128"/>
              </a:rPr>
              <a:t>CPU</a:t>
            </a:r>
            <a:r>
              <a:rPr lang="ja-JP" altLang="en-US" sz="1600">
                <a:latin typeface="Meiryo" panose="020B0604030504040204" pitchFamily="34" charset="-128"/>
                <a:ea typeface="Meiryo" panose="020B0604030504040204" pitchFamily="34" charset="-128"/>
              </a:rPr>
              <a:t>、ストレージ、ネットワークなど</a:t>
            </a:r>
            <a:endParaRPr kumimoji="1" lang="ja-JP" altLang="en-US" sz="160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802249C2-3CC0-9BD8-01EB-A3CFEDA7B258}"/>
              </a:ext>
            </a:extLst>
          </p:cNvPr>
          <p:cNvSpPr txBox="1"/>
          <p:nvPr/>
        </p:nvSpPr>
        <p:spPr>
          <a:xfrm>
            <a:off x="6220697" y="3209017"/>
            <a:ext cx="2448107" cy="1169551"/>
          </a:xfrm>
          <a:prstGeom prst="rect">
            <a:avLst/>
          </a:prstGeom>
          <a:noFill/>
        </p:spPr>
        <p:txBody>
          <a:bodyPr wrap="none" rtlCol="0">
            <a:spAutoFit/>
          </a:bodyPr>
          <a:lstStyle/>
          <a:p>
            <a:pPr marL="285750" indent="-285750" algn="r">
              <a:buFont typeface="Wingdings" pitchFamily="2" charset="2"/>
              <a:buChar char="ü"/>
            </a:pPr>
            <a:r>
              <a:rPr kumimoji="1" lang="ja-JP" altLang="en-US" sz="1400">
                <a:latin typeface="Meiryo" panose="020B0604030504040204" pitchFamily="34" charset="-128"/>
                <a:ea typeface="Meiryo" panose="020B0604030504040204" pitchFamily="34" charset="-128"/>
              </a:rPr>
              <a:t>いつでも、どこからでも</a:t>
            </a:r>
            <a:endParaRPr kumimoji="1" lang="en-US" altLang="ja-JP" sz="1400" dirty="0">
              <a:latin typeface="Meiryo" panose="020B0604030504040204" pitchFamily="34" charset="-128"/>
              <a:ea typeface="Meiryo" panose="020B0604030504040204" pitchFamily="34" charset="-128"/>
            </a:endParaRPr>
          </a:p>
          <a:p>
            <a:pPr marL="285750" indent="-285750" algn="r">
              <a:buFont typeface="Wingdings" pitchFamily="2" charset="2"/>
              <a:buChar char="ü"/>
            </a:pPr>
            <a:r>
              <a:rPr lang="ja-JP" altLang="en-US" sz="1400">
                <a:latin typeface="Meiryo" panose="020B0604030504040204" pitchFamily="34" charset="-128"/>
                <a:ea typeface="Meiryo" panose="020B0604030504040204" pitchFamily="34" charset="-128"/>
              </a:rPr>
              <a:t>構築や管理の手間がない</a:t>
            </a:r>
            <a:endParaRPr lang="en-US" altLang="ja-JP" sz="1400" dirty="0">
              <a:latin typeface="Meiryo" panose="020B0604030504040204" pitchFamily="34" charset="-128"/>
              <a:ea typeface="Meiryo" panose="020B0604030504040204" pitchFamily="34" charset="-128"/>
            </a:endParaRPr>
          </a:p>
          <a:p>
            <a:pPr marL="285750" indent="-285750" algn="r">
              <a:buFont typeface="Wingdings" pitchFamily="2" charset="2"/>
              <a:buChar char="ü"/>
            </a:pPr>
            <a:r>
              <a:rPr kumimoji="1" lang="ja-JP" altLang="en-US" sz="1400">
                <a:latin typeface="Meiryo" panose="020B0604030504040204" pitchFamily="34" charset="-128"/>
                <a:ea typeface="Meiryo" panose="020B0604030504040204" pitchFamily="34" charset="-128"/>
              </a:rPr>
              <a:t>資産ではなく経費として</a:t>
            </a:r>
            <a:endParaRPr kumimoji="1" lang="en-US" altLang="ja-JP" sz="1400" dirty="0">
              <a:latin typeface="Meiryo" panose="020B0604030504040204" pitchFamily="34" charset="-128"/>
              <a:ea typeface="Meiryo" panose="020B0604030504040204" pitchFamily="34" charset="-128"/>
            </a:endParaRPr>
          </a:p>
          <a:p>
            <a:pPr marL="285750" indent="-285750" algn="r">
              <a:buFont typeface="Wingdings" pitchFamily="2" charset="2"/>
              <a:buChar char="ü"/>
            </a:pPr>
            <a:r>
              <a:rPr lang="ja-JP" altLang="en-US" sz="1400">
                <a:latin typeface="Meiryo" panose="020B0604030504040204" pitchFamily="34" charset="-128"/>
                <a:ea typeface="Meiryo" panose="020B0604030504040204" pitchFamily="34" charset="-128"/>
              </a:rPr>
              <a:t>高度なセキュリティ対応</a:t>
            </a:r>
            <a:endParaRPr lang="en-US" altLang="ja-JP" sz="1400" dirty="0">
              <a:latin typeface="Meiryo" panose="020B0604030504040204" pitchFamily="34" charset="-128"/>
              <a:ea typeface="Meiryo" panose="020B0604030504040204" pitchFamily="34" charset="-128"/>
            </a:endParaRPr>
          </a:p>
          <a:p>
            <a:pPr marL="285750" indent="-285750" algn="r">
              <a:buFont typeface="Wingdings" pitchFamily="2" charset="2"/>
              <a:buChar char="ü"/>
            </a:pPr>
            <a:r>
              <a:rPr kumimoji="1" lang="ja-JP" altLang="en-US" sz="1400">
                <a:latin typeface="Meiryo" panose="020B0604030504040204" pitchFamily="34" charset="-128"/>
                <a:ea typeface="Meiryo" panose="020B0604030504040204" pitchFamily="34" charset="-128"/>
              </a:rPr>
              <a:t>予測が困難な需要変動に</a:t>
            </a:r>
          </a:p>
        </p:txBody>
      </p:sp>
      <p:cxnSp>
        <p:nvCxnSpPr>
          <p:cNvPr id="47" name="カギ線コネクタ 46">
            <a:extLst>
              <a:ext uri="{FF2B5EF4-FFF2-40B4-BE49-F238E27FC236}">
                <a16:creationId xmlns:a16="http://schemas.microsoft.com/office/drawing/2014/main" id="{2C6BE3C2-571E-767E-FB7D-99EB9CD351A0}"/>
              </a:ext>
            </a:extLst>
          </p:cNvPr>
          <p:cNvCxnSpPr>
            <a:cxnSpLocks/>
            <a:stCxn id="4" idx="2"/>
            <a:endCxn id="6" idx="6"/>
          </p:cNvCxnSpPr>
          <p:nvPr/>
        </p:nvCxnSpPr>
        <p:spPr>
          <a:xfrm rot="10800000">
            <a:off x="5486496" y="3641796"/>
            <a:ext cx="166143" cy="1146233"/>
          </a:xfrm>
          <a:prstGeom prst="bentConnector3">
            <a:avLst/>
          </a:prstGeom>
          <a:ln>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カギ線コネクタ 49">
            <a:extLst>
              <a:ext uri="{FF2B5EF4-FFF2-40B4-BE49-F238E27FC236}">
                <a16:creationId xmlns:a16="http://schemas.microsoft.com/office/drawing/2014/main" id="{6B5560D0-C925-23F6-B83C-95233CFB2D85}"/>
              </a:ext>
            </a:extLst>
          </p:cNvPr>
          <p:cNvCxnSpPr>
            <a:cxnSpLocks/>
            <a:stCxn id="4" idx="2"/>
            <a:endCxn id="8" idx="6"/>
          </p:cNvCxnSpPr>
          <p:nvPr/>
        </p:nvCxnSpPr>
        <p:spPr>
          <a:xfrm rot="10800000">
            <a:off x="5486496" y="4783358"/>
            <a:ext cx="166143" cy="4671"/>
          </a:xfrm>
          <a:prstGeom prst="bentConnector3">
            <a:avLst/>
          </a:prstGeom>
          <a:ln>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カギ線コネクタ 52">
            <a:extLst>
              <a:ext uri="{FF2B5EF4-FFF2-40B4-BE49-F238E27FC236}">
                <a16:creationId xmlns:a16="http://schemas.microsoft.com/office/drawing/2014/main" id="{B7B45C11-86AD-29F1-7DE2-75277F08C962}"/>
              </a:ext>
            </a:extLst>
          </p:cNvPr>
          <p:cNvCxnSpPr>
            <a:cxnSpLocks/>
            <a:stCxn id="4" idx="2"/>
            <a:endCxn id="10" idx="6"/>
          </p:cNvCxnSpPr>
          <p:nvPr/>
        </p:nvCxnSpPr>
        <p:spPr>
          <a:xfrm rot="10800000" flipV="1">
            <a:off x="5486496" y="4788027"/>
            <a:ext cx="166143" cy="1126995"/>
          </a:xfrm>
          <a:prstGeom prst="bentConnector3">
            <a:avLst/>
          </a:prstGeom>
          <a:ln>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7" name="テキスト ボックス 56">
            <a:extLst>
              <a:ext uri="{FF2B5EF4-FFF2-40B4-BE49-F238E27FC236}">
                <a16:creationId xmlns:a16="http://schemas.microsoft.com/office/drawing/2014/main" id="{E1767709-EE80-47C6-F74A-77CFA71C60CB}"/>
              </a:ext>
            </a:extLst>
          </p:cNvPr>
          <p:cNvSpPr txBox="1"/>
          <p:nvPr/>
        </p:nvSpPr>
        <p:spPr>
          <a:xfrm>
            <a:off x="6524904" y="4744488"/>
            <a:ext cx="2441694" cy="338554"/>
          </a:xfrm>
          <a:prstGeom prst="rect">
            <a:avLst/>
          </a:prstGeom>
          <a:noFill/>
        </p:spPr>
        <p:txBody>
          <a:bodyPr wrap="none" rtlCol="0">
            <a:spAutoFit/>
          </a:bodyPr>
          <a:lstStyle/>
          <a:p>
            <a:pPr algn="r"/>
            <a:r>
              <a:rPr kumimoji="1" lang="ja-JP" altLang="en-US" sz="1600" b="1">
                <a:solidFill>
                  <a:srgbClr val="0070C0"/>
                </a:solidFill>
                <a:latin typeface="Meiryo" panose="020B0604030504040204" pitchFamily="34" charset="-128"/>
                <a:ea typeface="Meiryo" panose="020B0604030504040204" pitchFamily="34" charset="-128"/>
              </a:rPr>
              <a:t>どんな使い方をするの？</a:t>
            </a:r>
          </a:p>
        </p:txBody>
      </p:sp>
      <p:sp>
        <p:nvSpPr>
          <p:cNvPr id="59" name="テキスト ボックス 58">
            <a:extLst>
              <a:ext uri="{FF2B5EF4-FFF2-40B4-BE49-F238E27FC236}">
                <a16:creationId xmlns:a16="http://schemas.microsoft.com/office/drawing/2014/main" id="{F93B7FF3-7477-07CE-8F5B-894D3553961B}"/>
              </a:ext>
            </a:extLst>
          </p:cNvPr>
          <p:cNvSpPr txBox="1"/>
          <p:nvPr/>
        </p:nvSpPr>
        <p:spPr>
          <a:xfrm>
            <a:off x="2440809" y="2148426"/>
            <a:ext cx="6492868" cy="461665"/>
          </a:xfrm>
          <a:prstGeom prst="rect">
            <a:avLst/>
          </a:prstGeom>
          <a:noFill/>
        </p:spPr>
        <p:txBody>
          <a:bodyPr wrap="none" rtlCol="0">
            <a:spAutoFit/>
          </a:bodyPr>
          <a:lstStyle/>
          <a:p>
            <a:pPr algn="r"/>
            <a:r>
              <a:rPr kumimoji="1" lang="en-US" altLang="ja-JP" sz="2400" dirty="0">
                <a:solidFill>
                  <a:schemeClr val="accent6">
                    <a:lumMod val="75000"/>
                  </a:schemeClr>
                </a:solidFill>
                <a:latin typeface="Meiryo" panose="020B0604030504040204" pitchFamily="34" charset="-128"/>
                <a:ea typeface="Meiryo" panose="020B0604030504040204" pitchFamily="34" charset="-128"/>
              </a:rPr>
              <a:t>AI</a:t>
            </a:r>
            <a:r>
              <a:rPr kumimoji="1" lang="ja-JP" altLang="en-US" sz="2400">
                <a:solidFill>
                  <a:schemeClr val="accent6">
                    <a:lumMod val="75000"/>
                  </a:schemeClr>
                </a:solidFill>
                <a:latin typeface="Meiryo" panose="020B0604030504040204" pitchFamily="34" charset="-128"/>
                <a:ea typeface="Meiryo" panose="020B0604030504040204" pitchFamily="34" charset="-128"/>
              </a:rPr>
              <a:t>、内製化、</a:t>
            </a:r>
            <a:r>
              <a:rPr kumimoji="1" lang="en-US" altLang="ja-JP" sz="2400" dirty="0">
                <a:solidFill>
                  <a:schemeClr val="accent6">
                    <a:lumMod val="75000"/>
                  </a:schemeClr>
                </a:solidFill>
                <a:latin typeface="Meiryo" panose="020B0604030504040204" pitchFamily="34" charset="-128"/>
                <a:ea typeface="Meiryo" panose="020B0604030504040204" pitchFamily="34" charset="-128"/>
              </a:rPr>
              <a:t>DX</a:t>
            </a:r>
            <a:r>
              <a:rPr kumimoji="1" lang="ja-JP" altLang="en-US" sz="2400">
                <a:solidFill>
                  <a:schemeClr val="accent6">
                    <a:lumMod val="75000"/>
                  </a:schemeClr>
                </a:solidFill>
                <a:latin typeface="Meiryo" panose="020B0604030504040204" pitchFamily="34" charset="-128"/>
                <a:ea typeface="Meiryo" panose="020B0604030504040204" pitchFamily="34" charset="-128"/>
              </a:rPr>
              <a:t>需要の拡大で、利用が急進！</a:t>
            </a:r>
          </a:p>
        </p:txBody>
      </p:sp>
      <p:sp>
        <p:nvSpPr>
          <p:cNvPr id="28" name="テキスト ボックス 27">
            <a:extLst>
              <a:ext uri="{FF2B5EF4-FFF2-40B4-BE49-F238E27FC236}">
                <a16:creationId xmlns:a16="http://schemas.microsoft.com/office/drawing/2014/main" id="{0C99A722-8B10-C0FD-4DC2-6067B2A5669D}"/>
              </a:ext>
            </a:extLst>
          </p:cNvPr>
          <p:cNvSpPr txBox="1"/>
          <p:nvPr/>
        </p:nvSpPr>
        <p:spPr>
          <a:xfrm>
            <a:off x="6382765" y="5782173"/>
            <a:ext cx="2339102" cy="677108"/>
          </a:xfrm>
          <a:prstGeom prst="rect">
            <a:avLst/>
          </a:prstGeom>
          <a:noFill/>
        </p:spPr>
        <p:txBody>
          <a:bodyPr wrap="none" rtlCol="0">
            <a:spAutoFit/>
          </a:bodyPr>
          <a:lstStyle/>
          <a:p>
            <a:pPr algn="r"/>
            <a:r>
              <a:rPr kumimoji="1" lang="ja-JP" altLang="en-US" sz="1600" b="1" dirty="0">
                <a:latin typeface="Meiryo" panose="020B0604030504040204" pitchFamily="34" charset="-128"/>
                <a:ea typeface="Meiryo" panose="020B0604030504040204" pitchFamily="34" charset="-128"/>
              </a:rPr>
              <a:t>プライベートクラウド</a:t>
            </a:r>
            <a:endParaRPr kumimoji="1" lang="en-US" altLang="ja-JP" sz="1600" b="1" dirty="0">
              <a:latin typeface="Meiryo" panose="020B0604030504040204" pitchFamily="34" charset="-128"/>
              <a:ea typeface="Meiryo" panose="020B0604030504040204" pitchFamily="34" charset="-128"/>
            </a:endParaRPr>
          </a:p>
          <a:p>
            <a:pPr algn="r"/>
            <a:r>
              <a:rPr lang="en-US" altLang="ja-JP" sz="800" dirty="0">
                <a:latin typeface="Meiryo" panose="020B0604030504040204" pitchFamily="34" charset="-128"/>
                <a:ea typeface="Meiryo" panose="020B0604030504040204" pitchFamily="34" charset="-128"/>
              </a:rPr>
              <a:t>Private Cloud</a:t>
            </a:r>
            <a:endParaRPr kumimoji="1" lang="en-US" altLang="ja-JP" sz="800" dirty="0">
              <a:latin typeface="Meiryo" panose="020B0604030504040204" pitchFamily="34" charset="-128"/>
              <a:ea typeface="Meiryo" panose="020B0604030504040204" pitchFamily="34" charset="-128"/>
            </a:endParaRPr>
          </a:p>
          <a:p>
            <a:pPr algn="r"/>
            <a:r>
              <a:rPr kumimoji="1" lang="ja-JP" altLang="en-US" sz="1400" dirty="0">
                <a:latin typeface="Meiryo" panose="020B0604030504040204" pitchFamily="34" charset="-128"/>
                <a:ea typeface="Meiryo" panose="020B0604030504040204" pitchFamily="34" charset="-128"/>
              </a:rPr>
              <a:t>ひとつの会社内で共同利用</a:t>
            </a:r>
          </a:p>
        </p:txBody>
      </p:sp>
      <p:sp>
        <p:nvSpPr>
          <p:cNvPr id="29" name="テキスト ボックス 28">
            <a:extLst>
              <a:ext uri="{FF2B5EF4-FFF2-40B4-BE49-F238E27FC236}">
                <a16:creationId xmlns:a16="http://schemas.microsoft.com/office/drawing/2014/main" id="{9DD5D2BB-CFF0-84D1-9640-E1CEBBDEDD7D}"/>
              </a:ext>
            </a:extLst>
          </p:cNvPr>
          <p:cNvSpPr txBox="1"/>
          <p:nvPr/>
        </p:nvSpPr>
        <p:spPr>
          <a:xfrm>
            <a:off x="6690542" y="5115951"/>
            <a:ext cx="2031325" cy="677108"/>
          </a:xfrm>
          <a:prstGeom prst="rect">
            <a:avLst/>
          </a:prstGeom>
          <a:noFill/>
        </p:spPr>
        <p:txBody>
          <a:bodyPr wrap="none" rtlCol="0">
            <a:spAutoFit/>
          </a:bodyPr>
          <a:lstStyle/>
          <a:p>
            <a:pPr algn="r"/>
            <a:r>
              <a:rPr kumimoji="1" lang="ja-JP" altLang="en-US" sz="1600" b="1" dirty="0">
                <a:latin typeface="Meiryo" panose="020B0604030504040204" pitchFamily="34" charset="-128"/>
                <a:ea typeface="Meiryo" panose="020B0604030504040204" pitchFamily="34" charset="-128"/>
              </a:rPr>
              <a:t>パブリッククラウド</a:t>
            </a:r>
            <a:endParaRPr kumimoji="1" lang="en-US" altLang="ja-JP" sz="1600" b="1" dirty="0">
              <a:latin typeface="Meiryo" panose="020B0604030504040204" pitchFamily="34" charset="-128"/>
              <a:ea typeface="Meiryo" panose="020B0604030504040204" pitchFamily="34" charset="-128"/>
            </a:endParaRPr>
          </a:p>
          <a:p>
            <a:pPr algn="r"/>
            <a:r>
              <a:rPr kumimoji="1" lang="en-US" altLang="ja-JP" sz="800" dirty="0">
                <a:latin typeface="Meiryo" panose="020B0604030504040204" pitchFamily="34" charset="-128"/>
                <a:ea typeface="Meiryo" panose="020B0604030504040204" pitchFamily="34" charset="-128"/>
              </a:rPr>
              <a:t>Public Cloud</a:t>
            </a:r>
          </a:p>
          <a:p>
            <a:pPr algn="r"/>
            <a:r>
              <a:rPr kumimoji="1" lang="ja-JP" altLang="en-US" sz="1400" dirty="0">
                <a:latin typeface="Meiryo" panose="020B0604030504040204" pitchFamily="34" charset="-128"/>
                <a:ea typeface="Meiryo" panose="020B0604030504040204" pitchFamily="34" charset="-128"/>
              </a:rPr>
              <a:t>多数の会社で共同利用</a:t>
            </a:r>
          </a:p>
        </p:txBody>
      </p:sp>
      <p:sp>
        <p:nvSpPr>
          <p:cNvPr id="51" name="テキスト ボックス 50">
            <a:extLst>
              <a:ext uri="{FF2B5EF4-FFF2-40B4-BE49-F238E27FC236}">
                <a16:creationId xmlns:a16="http://schemas.microsoft.com/office/drawing/2014/main" id="{D89310E1-9DF0-8968-9BD3-D69888783DD7}"/>
              </a:ext>
            </a:extLst>
          </p:cNvPr>
          <p:cNvSpPr txBox="1"/>
          <p:nvPr/>
        </p:nvSpPr>
        <p:spPr>
          <a:xfrm>
            <a:off x="230400" y="2753146"/>
            <a:ext cx="2646878" cy="338554"/>
          </a:xfrm>
          <a:prstGeom prst="rect">
            <a:avLst/>
          </a:prstGeom>
          <a:noFill/>
        </p:spPr>
        <p:txBody>
          <a:bodyPr wrap="none" rtlCol="0">
            <a:spAutoFit/>
          </a:bodyPr>
          <a:lstStyle/>
          <a:p>
            <a:r>
              <a:rPr kumimoji="1" lang="ja-JP" altLang="en-US" sz="1600" b="1">
                <a:solidFill>
                  <a:schemeClr val="accent6">
                    <a:lumMod val="50000"/>
                  </a:schemeClr>
                </a:solidFill>
                <a:latin typeface="Meiryo" panose="020B0604030504040204" pitchFamily="34" charset="-128"/>
                <a:ea typeface="Meiryo" panose="020B0604030504040204" pitchFamily="34" charset="-128"/>
              </a:rPr>
              <a:t>どんなサービスがあるの？</a:t>
            </a:r>
          </a:p>
        </p:txBody>
      </p:sp>
      <p:sp>
        <p:nvSpPr>
          <p:cNvPr id="75" name="テキスト ボックス 74">
            <a:extLst>
              <a:ext uri="{FF2B5EF4-FFF2-40B4-BE49-F238E27FC236}">
                <a16:creationId xmlns:a16="http://schemas.microsoft.com/office/drawing/2014/main" id="{172A9E5D-5AD2-91E6-0253-B5ACBD766054}"/>
              </a:ext>
            </a:extLst>
          </p:cNvPr>
          <p:cNvSpPr txBox="1"/>
          <p:nvPr/>
        </p:nvSpPr>
        <p:spPr>
          <a:xfrm>
            <a:off x="6319720" y="2768369"/>
            <a:ext cx="2646878" cy="338554"/>
          </a:xfrm>
          <a:prstGeom prst="rect">
            <a:avLst/>
          </a:prstGeom>
          <a:noFill/>
        </p:spPr>
        <p:txBody>
          <a:bodyPr wrap="none" rtlCol="0">
            <a:spAutoFit/>
          </a:bodyPr>
          <a:lstStyle/>
          <a:p>
            <a:pPr algn="r"/>
            <a:r>
              <a:rPr kumimoji="1" lang="ja-JP" altLang="en-US" sz="1600" b="1">
                <a:solidFill>
                  <a:srgbClr val="7030A0"/>
                </a:solidFill>
                <a:latin typeface="Meiryo" panose="020B0604030504040204" pitchFamily="34" charset="-128"/>
                <a:ea typeface="Meiryo" panose="020B0604030504040204" pitchFamily="34" charset="-128"/>
              </a:rPr>
              <a:t>どんなメリットがあるの？</a:t>
            </a:r>
          </a:p>
        </p:txBody>
      </p:sp>
      <p:sp>
        <p:nvSpPr>
          <p:cNvPr id="3" name="四角形吹き出し 2">
            <a:extLst>
              <a:ext uri="{FF2B5EF4-FFF2-40B4-BE49-F238E27FC236}">
                <a16:creationId xmlns:a16="http://schemas.microsoft.com/office/drawing/2014/main" id="{4FB4412E-B6A9-6BE0-094B-2444D2C1A6B2}"/>
              </a:ext>
            </a:extLst>
          </p:cNvPr>
          <p:cNvSpPr/>
          <p:nvPr/>
        </p:nvSpPr>
        <p:spPr>
          <a:xfrm>
            <a:off x="3104969" y="4131234"/>
            <a:ext cx="1278238" cy="247334"/>
          </a:xfrm>
          <a:prstGeom prst="wedgeRectCallout">
            <a:avLst>
              <a:gd name="adj1" fmla="val -45800"/>
              <a:gd name="adj2" fmla="val 75091"/>
            </a:avLst>
          </a:prstGeom>
          <a:solidFill>
            <a:schemeClr val="accent6">
              <a:lumMod val="50000"/>
              <a:alpha val="2996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chemeClr val="bg1"/>
                </a:solidFill>
                <a:latin typeface="Meiryo" panose="020B0604030504040204" pitchFamily="34" charset="-128"/>
                <a:ea typeface="Meiryo" panose="020B0604030504040204" pitchFamily="34" charset="-128"/>
                <a:cs typeface="ＭＳ Ｐゴシック"/>
              </a:rPr>
              <a:t>OS</a:t>
            </a:r>
            <a:r>
              <a:rPr kumimoji="1" lang="ja-JP" altLang="en-US" sz="1000">
                <a:solidFill>
                  <a:schemeClr val="bg1"/>
                </a:solidFill>
                <a:latin typeface="Meiryo" panose="020B0604030504040204" pitchFamily="34" charset="-128"/>
                <a:ea typeface="Meiryo" panose="020B0604030504040204" pitchFamily="34" charset="-128"/>
                <a:cs typeface="ＭＳ Ｐゴシック"/>
              </a:rPr>
              <a:t>とミドルウェア</a:t>
            </a:r>
            <a:endParaRPr kumimoji="1" lang="ja-JP" altLang="en-US" sz="1000" dirty="0">
              <a:solidFill>
                <a:schemeClr val="bg1"/>
              </a:solidFill>
              <a:latin typeface="Meiryo" panose="020B0604030504040204" pitchFamily="34" charset="-128"/>
              <a:ea typeface="Meiryo" panose="020B0604030504040204" pitchFamily="34" charset="-128"/>
              <a:cs typeface="ＭＳ Ｐゴシック"/>
            </a:endParaRPr>
          </a:p>
        </p:txBody>
      </p:sp>
      <p:sp>
        <p:nvSpPr>
          <p:cNvPr id="5" name="四角形吹き出し 4">
            <a:extLst>
              <a:ext uri="{FF2B5EF4-FFF2-40B4-BE49-F238E27FC236}">
                <a16:creationId xmlns:a16="http://schemas.microsoft.com/office/drawing/2014/main" id="{CE35E19B-179C-1992-FA8E-03B01BECF86B}"/>
              </a:ext>
            </a:extLst>
          </p:cNvPr>
          <p:cNvSpPr/>
          <p:nvPr/>
        </p:nvSpPr>
        <p:spPr>
          <a:xfrm>
            <a:off x="3104969" y="2991373"/>
            <a:ext cx="1278238" cy="247334"/>
          </a:xfrm>
          <a:prstGeom prst="wedgeRectCallout">
            <a:avLst>
              <a:gd name="adj1" fmla="val -45800"/>
              <a:gd name="adj2" fmla="val 75091"/>
            </a:avLst>
          </a:prstGeom>
          <a:solidFill>
            <a:schemeClr val="accent6">
              <a:lumMod val="50000"/>
              <a:alpha val="2996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chemeClr val="bg1"/>
                </a:solidFill>
                <a:latin typeface="Meiryo" panose="020B0604030504040204" pitchFamily="34" charset="-128"/>
                <a:ea typeface="Meiryo" panose="020B0604030504040204" pitchFamily="34" charset="-128"/>
                <a:cs typeface="ＭＳ Ｐゴシック"/>
              </a:rPr>
              <a:t>アプリケーション</a:t>
            </a:r>
            <a:endParaRPr kumimoji="1" lang="ja-JP" altLang="en-US" sz="1000" dirty="0">
              <a:solidFill>
                <a:schemeClr val="bg1"/>
              </a:solidFill>
              <a:latin typeface="Meiryo" panose="020B0604030504040204" pitchFamily="34" charset="-128"/>
              <a:ea typeface="Meiryo" panose="020B0604030504040204" pitchFamily="34" charset="-128"/>
              <a:cs typeface="ＭＳ Ｐゴシック"/>
            </a:endParaRPr>
          </a:p>
        </p:txBody>
      </p:sp>
      <p:sp>
        <p:nvSpPr>
          <p:cNvPr id="7" name="四角形吹き出し 6">
            <a:extLst>
              <a:ext uri="{FF2B5EF4-FFF2-40B4-BE49-F238E27FC236}">
                <a16:creationId xmlns:a16="http://schemas.microsoft.com/office/drawing/2014/main" id="{F51B7B33-DDD3-8ACC-AFE8-30A88D828868}"/>
              </a:ext>
            </a:extLst>
          </p:cNvPr>
          <p:cNvSpPr/>
          <p:nvPr/>
        </p:nvSpPr>
        <p:spPr>
          <a:xfrm>
            <a:off x="3104969" y="5241832"/>
            <a:ext cx="1278238" cy="247334"/>
          </a:xfrm>
          <a:prstGeom prst="wedgeRectCallout">
            <a:avLst>
              <a:gd name="adj1" fmla="val -45800"/>
              <a:gd name="adj2" fmla="val 75091"/>
            </a:avLst>
          </a:prstGeom>
          <a:solidFill>
            <a:schemeClr val="accent6">
              <a:lumMod val="50000"/>
              <a:alpha val="2996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chemeClr val="bg1"/>
                </a:solidFill>
                <a:latin typeface="Meiryo" panose="020B0604030504040204" pitchFamily="34" charset="-128"/>
                <a:ea typeface="Meiryo" panose="020B0604030504040204" pitchFamily="34" charset="-128"/>
                <a:cs typeface="ＭＳ Ｐゴシック"/>
              </a:rPr>
              <a:t>ハードと設備</a:t>
            </a:r>
            <a:endParaRPr kumimoji="1" lang="ja-JP" altLang="en-US" sz="1000" dirty="0">
              <a:solidFill>
                <a:schemeClr val="bg1"/>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934729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9D4BF-6D35-00A2-3A2F-A90618B6941F}"/>
            </a:ext>
          </a:extLst>
        </p:cNvPr>
        <p:cNvGrpSpPr/>
        <p:nvPr/>
      </p:nvGrpSpPr>
      <p:grpSpPr>
        <a:xfrm>
          <a:off x="0" y="0"/>
          <a:ext cx="0" cy="0"/>
          <a:chOff x="0" y="0"/>
          <a:chExt cx="0" cy="0"/>
        </a:xfrm>
      </p:grpSpPr>
      <p:sp>
        <p:nvSpPr>
          <p:cNvPr id="171" name="U ターン矢印 170">
            <a:extLst>
              <a:ext uri="{FF2B5EF4-FFF2-40B4-BE49-F238E27FC236}">
                <a16:creationId xmlns:a16="http://schemas.microsoft.com/office/drawing/2014/main" id="{2EABED76-97C9-549F-76BF-D0D28BEC6BD7}"/>
              </a:ext>
            </a:extLst>
          </p:cNvPr>
          <p:cNvSpPr/>
          <p:nvPr/>
        </p:nvSpPr>
        <p:spPr>
          <a:xfrm rot="10800000">
            <a:off x="1280854" y="4199061"/>
            <a:ext cx="1470679" cy="892301"/>
          </a:xfrm>
          <a:prstGeom prst="uturnArrow">
            <a:avLst>
              <a:gd name="adj1" fmla="val 33605"/>
              <a:gd name="adj2" fmla="val 25000"/>
              <a:gd name="adj3" fmla="val 25000"/>
              <a:gd name="adj4" fmla="val 43750"/>
              <a:gd name="adj5" fmla="val 100000"/>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0F4A8EA5-1FF0-A777-2156-864EFDF25A8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30550" y="1218730"/>
            <a:ext cx="3004371" cy="1705869"/>
          </a:xfrm>
          <a:prstGeom prst="rect">
            <a:avLst/>
          </a:prstGeom>
          <a:ln>
            <a:noFill/>
          </a:ln>
          <a:effectLst/>
        </p:spPr>
      </p:pic>
      <p:sp>
        <p:nvSpPr>
          <p:cNvPr id="169" name="U ターン矢印 168">
            <a:extLst>
              <a:ext uri="{FF2B5EF4-FFF2-40B4-BE49-F238E27FC236}">
                <a16:creationId xmlns:a16="http://schemas.microsoft.com/office/drawing/2014/main" id="{1F871930-A968-74D7-E033-C05A7558C6D4}"/>
              </a:ext>
            </a:extLst>
          </p:cNvPr>
          <p:cNvSpPr/>
          <p:nvPr/>
        </p:nvSpPr>
        <p:spPr>
          <a:xfrm>
            <a:off x="1351990" y="2711054"/>
            <a:ext cx="1470679" cy="892301"/>
          </a:xfrm>
          <a:prstGeom prst="uturnArrow">
            <a:avLst>
              <a:gd name="adj1" fmla="val 33605"/>
              <a:gd name="adj2" fmla="val 25000"/>
              <a:gd name="adj3" fmla="val 25000"/>
              <a:gd name="adj4" fmla="val 43750"/>
              <a:gd name="adj5" fmla="val 100000"/>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B0BEFE4-9703-9E33-3DA3-98166E061326}"/>
              </a:ext>
            </a:extLst>
          </p:cNvPr>
          <p:cNvSpPr>
            <a:spLocks noGrp="1"/>
          </p:cNvSpPr>
          <p:nvPr>
            <p:ph type="title"/>
          </p:nvPr>
        </p:nvSpPr>
        <p:spPr/>
        <p:txBody>
          <a:bodyPr/>
          <a:lstStyle/>
          <a:p>
            <a:r>
              <a:rPr lang="en" altLang="ja-JP" dirty="0"/>
              <a:t>Cloud-Edge-IoT</a:t>
            </a:r>
            <a:r>
              <a:rPr lang="ja-JP" altLang="en-US" dirty="0"/>
              <a:t>連携とは</a:t>
            </a:r>
          </a:p>
        </p:txBody>
      </p:sp>
      <p:pic>
        <p:nvPicPr>
          <p:cNvPr id="16" name="図 15" descr="ダイアグラム, 概略図&#10;&#10;AI 生成コンテンツは誤りを含む可能性があります。">
            <a:extLst>
              <a:ext uri="{FF2B5EF4-FFF2-40B4-BE49-F238E27FC236}">
                <a16:creationId xmlns:a16="http://schemas.microsoft.com/office/drawing/2014/main" id="{4ACF61C3-C79B-5458-5207-8C67E3E4BB2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369302" y="4983932"/>
            <a:ext cx="887782" cy="892300"/>
          </a:xfrm>
          <a:prstGeom prst="ellipse">
            <a:avLst/>
          </a:prstGeom>
        </p:spPr>
      </p:pic>
      <p:pic>
        <p:nvPicPr>
          <p:cNvPr id="18" name="図 17" descr="ダイアグラム&#10;&#10;AI 生成コンテンツは誤りを含む可能性があります。">
            <a:extLst>
              <a:ext uri="{FF2B5EF4-FFF2-40B4-BE49-F238E27FC236}">
                <a16:creationId xmlns:a16="http://schemas.microsoft.com/office/drawing/2014/main" id="{067DDDFC-75C7-9CF6-1883-F610C1FD4B4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449925" y="4981143"/>
            <a:ext cx="885541" cy="892301"/>
          </a:xfrm>
          <a:prstGeom prst="ellipse">
            <a:avLst/>
          </a:prstGeom>
        </p:spPr>
      </p:pic>
      <p:pic>
        <p:nvPicPr>
          <p:cNvPr id="20" name="図 19" descr="ダイアグラム&#10;&#10;AI 生成コンテンツは誤りを含む可能性があります。">
            <a:extLst>
              <a:ext uri="{FF2B5EF4-FFF2-40B4-BE49-F238E27FC236}">
                <a16:creationId xmlns:a16="http://schemas.microsoft.com/office/drawing/2014/main" id="{829897C7-00E9-B8BB-3948-4C4D11D9834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30550" y="4955511"/>
            <a:ext cx="885539" cy="890057"/>
          </a:xfrm>
          <a:prstGeom prst="ellipse">
            <a:avLst/>
          </a:prstGeom>
        </p:spPr>
      </p:pic>
      <p:pic>
        <p:nvPicPr>
          <p:cNvPr id="5" name="図 4" descr="メーター が含まれている画像&#10;&#10;AI 生成コンテンツは誤りを含む可能性があります。">
            <a:extLst>
              <a:ext uri="{FF2B5EF4-FFF2-40B4-BE49-F238E27FC236}">
                <a16:creationId xmlns:a16="http://schemas.microsoft.com/office/drawing/2014/main" id="{53A30674-54FD-AC22-FAE0-25343741726B}"/>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490356" y="3413987"/>
            <a:ext cx="1019751" cy="1020018"/>
          </a:xfrm>
          <a:prstGeom prst="ellipse">
            <a:avLst/>
          </a:prstGeom>
        </p:spPr>
      </p:pic>
      <p:pic>
        <p:nvPicPr>
          <p:cNvPr id="9" name="図 8" descr="ダイアグラム が含まれている画像&#10;&#10;AI 生成コンテンツは誤りを含む可能性があります。">
            <a:extLst>
              <a:ext uri="{FF2B5EF4-FFF2-40B4-BE49-F238E27FC236}">
                <a16:creationId xmlns:a16="http://schemas.microsoft.com/office/drawing/2014/main" id="{4B94CD58-774D-C930-8FF5-9EC9ACD4280F}"/>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a:xfrm>
            <a:off x="3298131" y="4987630"/>
            <a:ext cx="885541" cy="915868"/>
          </a:xfrm>
          <a:prstGeom prst="rect">
            <a:avLst/>
          </a:prstGeom>
          <a:solidFill>
            <a:schemeClr val="bg1"/>
          </a:solidFill>
        </p:spPr>
      </p:pic>
      <p:pic>
        <p:nvPicPr>
          <p:cNvPr id="11" name="図 10" descr="メーター が含まれている画像&#10;&#10;AI 生成コンテンツは誤りを含む可能性があります。">
            <a:extLst>
              <a:ext uri="{FF2B5EF4-FFF2-40B4-BE49-F238E27FC236}">
                <a16:creationId xmlns:a16="http://schemas.microsoft.com/office/drawing/2014/main" id="{68372445-AC66-6F2E-AC35-7BA8D7CE6AFA}"/>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544107" y="3413987"/>
            <a:ext cx="1019751" cy="1020018"/>
          </a:xfrm>
          <a:prstGeom prst="ellipse">
            <a:avLst/>
          </a:prstGeom>
        </p:spPr>
      </p:pic>
      <p:pic>
        <p:nvPicPr>
          <p:cNvPr id="13" name="図 12" descr="メーター が含まれている画像&#10;&#10;AI 生成コンテンツは誤りを含む可能性があります。">
            <a:extLst>
              <a:ext uri="{FF2B5EF4-FFF2-40B4-BE49-F238E27FC236}">
                <a16:creationId xmlns:a16="http://schemas.microsoft.com/office/drawing/2014/main" id="{0F87A80B-FEF6-0CAC-819D-03E16269A80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2597859" y="3413987"/>
            <a:ext cx="1019751" cy="1020018"/>
          </a:xfrm>
          <a:prstGeom prst="ellipse">
            <a:avLst/>
          </a:prstGeom>
        </p:spPr>
      </p:pic>
      <p:sp>
        <p:nvSpPr>
          <p:cNvPr id="71" name="テキスト ボックス 70">
            <a:extLst>
              <a:ext uri="{FF2B5EF4-FFF2-40B4-BE49-F238E27FC236}">
                <a16:creationId xmlns:a16="http://schemas.microsoft.com/office/drawing/2014/main" id="{53BEE563-73A2-8440-BD0B-624CBB231121}"/>
              </a:ext>
            </a:extLst>
          </p:cNvPr>
          <p:cNvSpPr txBox="1"/>
          <p:nvPr/>
        </p:nvSpPr>
        <p:spPr>
          <a:xfrm>
            <a:off x="123528" y="816226"/>
            <a:ext cx="8896944" cy="307777"/>
          </a:xfrm>
          <a:prstGeom prst="rect">
            <a:avLst/>
          </a:prstGeom>
          <a:noFill/>
        </p:spPr>
        <p:txBody>
          <a:bodyPr wrap="square">
            <a:spAutoFit/>
          </a:bodyPr>
          <a:lstStyle/>
          <a:p>
            <a:pPr algn="ctr">
              <a:buNone/>
            </a:pPr>
            <a:r>
              <a:rPr lang="ja-JP" altLang="en-US" sz="1400" b="1">
                <a:latin typeface="Meiryo" panose="020B0604030504040204" pitchFamily="34" charset="-128"/>
                <a:ea typeface="Meiryo" panose="020B0604030504040204" pitchFamily="34" charset="-128"/>
              </a:rPr>
              <a:t>クラウドの進化により、データ処理の場所を再び分散化させるという、新たなパラダイムを生み出している。</a:t>
            </a:r>
          </a:p>
        </p:txBody>
      </p:sp>
      <p:sp>
        <p:nvSpPr>
          <p:cNvPr id="73" name="テキスト ボックス 72">
            <a:extLst>
              <a:ext uri="{FF2B5EF4-FFF2-40B4-BE49-F238E27FC236}">
                <a16:creationId xmlns:a16="http://schemas.microsoft.com/office/drawing/2014/main" id="{530E9035-A313-FABE-3A8D-AE679F8CDFF9}"/>
              </a:ext>
            </a:extLst>
          </p:cNvPr>
          <p:cNvSpPr txBox="1"/>
          <p:nvPr/>
        </p:nvSpPr>
        <p:spPr>
          <a:xfrm>
            <a:off x="3657804" y="3523354"/>
            <a:ext cx="5255794" cy="707886"/>
          </a:xfrm>
          <a:prstGeom prst="rect">
            <a:avLst/>
          </a:prstGeom>
          <a:noFill/>
        </p:spPr>
        <p:txBody>
          <a:bodyPr wrap="square">
            <a:spAutoFit/>
          </a:bodyPr>
          <a:lstStyle/>
          <a:p>
            <a:pPr>
              <a:buNone/>
            </a:pPr>
            <a:r>
              <a:rPr lang="en-US" altLang="ja-JP" sz="1600" b="1" dirty="0">
                <a:latin typeface="Meiryo" panose="020B0604030504040204" pitchFamily="34" charset="-128"/>
                <a:ea typeface="Meiryo" panose="020B0604030504040204" pitchFamily="34" charset="-128"/>
              </a:rPr>
              <a:t>Edge</a:t>
            </a:r>
            <a:r>
              <a:rPr lang="ja-JP" altLang="en-US" sz="1600" b="1" dirty="0">
                <a:latin typeface="Meiryo" panose="020B0604030504040204" pitchFamily="34" charset="-128"/>
                <a:ea typeface="Meiryo" panose="020B0604030504040204" pitchFamily="34" charset="-128"/>
              </a:rPr>
              <a:t>：エッジコンピューティング</a:t>
            </a:r>
            <a:endParaRPr lang="en-US" altLang="ja-JP" sz="1600" b="1" dirty="0">
              <a:latin typeface="Meiryo" panose="020B0604030504040204" pitchFamily="34" charset="-128"/>
              <a:ea typeface="Meiryo" panose="020B0604030504040204" pitchFamily="34" charset="-128"/>
            </a:endParaRPr>
          </a:p>
          <a:p>
            <a:pPr>
              <a:buNone/>
            </a:pPr>
            <a:r>
              <a:rPr lang="ja-JP" altLang="en-US" sz="1200" dirty="0">
                <a:latin typeface="Meiryo" panose="020B0604030504040204" pitchFamily="34" charset="-128"/>
                <a:ea typeface="Meiryo" panose="020B0604030504040204" pitchFamily="34" charset="-128"/>
              </a:rPr>
              <a:t>データが生成される「現場（エッジ）」の近くに配置されたサーバーで処理する。</a:t>
            </a:r>
          </a:p>
        </p:txBody>
      </p:sp>
      <p:sp>
        <p:nvSpPr>
          <p:cNvPr id="114" name="テキスト ボックス 113">
            <a:extLst>
              <a:ext uri="{FF2B5EF4-FFF2-40B4-BE49-F238E27FC236}">
                <a16:creationId xmlns:a16="http://schemas.microsoft.com/office/drawing/2014/main" id="{A74F49C5-AE25-BD5E-1B58-37ED5B840B10}"/>
              </a:ext>
            </a:extLst>
          </p:cNvPr>
          <p:cNvSpPr txBox="1"/>
          <p:nvPr/>
        </p:nvSpPr>
        <p:spPr>
          <a:xfrm>
            <a:off x="3657804" y="1611920"/>
            <a:ext cx="5295182" cy="830997"/>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クラウドが単なる「計算センター」ではなく、「</a:t>
            </a:r>
            <a:r>
              <a:rPr lang="ja-JP" altLang="en-US" sz="1200" b="1">
                <a:latin typeface="Meiryo" panose="020B0604030504040204" pitchFamily="34" charset="-128"/>
                <a:ea typeface="Meiryo" panose="020B0604030504040204" pitchFamily="34" charset="-128"/>
              </a:rPr>
              <a:t>分散したインテリジェンスを統括するハブ</a:t>
            </a:r>
            <a:r>
              <a:rPr lang="ja-JP" altLang="en-US" sz="1200">
                <a:latin typeface="Meiryo" panose="020B0604030504040204" pitchFamily="34" charset="-128"/>
                <a:ea typeface="Meiryo" panose="020B0604030504040204" pitchFamily="34" charset="-128"/>
              </a:rPr>
              <a:t>」へと進化している。企業は今後、自社のビジネスプロセスにおいて「どの処理をエッジで行い、どのデータをクラウドに集約するか」という、新たなアーキテクチャ設計能力を問われることになる。</a:t>
            </a:r>
          </a:p>
        </p:txBody>
      </p:sp>
      <p:sp>
        <p:nvSpPr>
          <p:cNvPr id="115" name="テキスト ボックス 114">
            <a:extLst>
              <a:ext uri="{FF2B5EF4-FFF2-40B4-BE49-F238E27FC236}">
                <a16:creationId xmlns:a16="http://schemas.microsoft.com/office/drawing/2014/main" id="{47B5AB02-52F7-7294-3374-7553E10EB678}"/>
              </a:ext>
            </a:extLst>
          </p:cNvPr>
          <p:cNvSpPr txBox="1"/>
          <p:nvPr/>
        </p:nvSpPr>
        <p:spPr>
          <a:xfrm>
            <a:off x="226800" y="6025198"/>
            <a:ext cx="8686799" cy="523220"/>
          </a:xfrm>
          <a:prstGeom prst="rect">
            <a:avLst/>
          </a:prstGeom>
          <a:noFill/>
        </p:spPr>
        <p:txBody>
          <a:bodyPr wrap="square">
            <a:spAutoFit/>
          </a:bodyPr>
          <a:lstStyle/>
          <a:p>
            <a:r>
              <a:rPr lang="en" altLang="ja-JP" sz="1400" dirty="0">
                <a:latin typeface="Meiryo" panose="020B0604030504040204" pitchFamily="34" charset="-128"/>
                <a:ea typeface="Meiryo" panose="020B0604030504040204" pitchFamily="34" charset="-128"/>
              </a:rPr>
              <a:t>IT</a:t>
            </a:r>
            <a:r>
              <a:rPr lang="ja-JP" altLang="en-US" sz="1400">
                <a:latin typeface="Meiryo" panose="020B0604030504040204" pitchFamily="34" charset="-128"/>
                <a:ea typeface="Meiryo" panose="020B0604030504040204" pitchFamily="34" charset="-128"/>
              </a:rPr>
              <a:t>ベンダーや</a:t>
            </a:r>
            <a:r>
              <a:rPr lang="en" altLang="ja-JP" sz="1400" dirty="0">
                <a:latin typeface="Meiryo" panose="020B0604030504040204" pitchFamily="34" charset="-128"/>
                <a:ea typeface="Meiryo" panose="020B0604030504040204" pitchFamily="34" charset="-128"/>
              </a:rPr>
              <a:t>SI</a:t>
            </a:r>
            <a:r>
              <a:rPr lang="ja-JP" altLang="en-US" sz="1400">
                <a:latin typeface="Meiryo" panose="020B0604030504040204" pitchFamily="34" charset="-128"/>
                <a:ea typeface="Meiryo" panose="020B0604030504040204" pitchFamily="34" charset="-128"/>
              </a:rPr>
              <a:t>事業者には、クラウド基盤だけでなく、エッジデバイス、</a:t>
            </a:r>
            <a:r>
              <a:rPr lang="en-US" altLang="ja-JP" sz="1400" dirty="0">
                <a:latin typeface="Meiryo" panose="020B0604030504040204" pitchFamily="34" charset="-128"/>
                <a:ea typeface="Meiryo" panose="020B0604030504040204" pitchFamily="34" charset="-128"/>
              </a:rPr>
              <a:t>5</a:t>
            </a:r>
            <a:r>
              <a:rPr lang="en" altLang="ja-JP" sz="1400" dirty="0">
                <a:latin typeface="Meiryo" panose="020B0604030504040204" pitchFamily="34" charset="-128"/>
                <a:ea typeface="Meiryo" panose="020B0604030504040204" pitchFamily="34" charset="-128"/>
              </a:rPr>
              <a:t>G</a:t>
            </a:r>
            <a:r>
              <a:rPr lang="ja-JP" altLang="en-US" sz="1400">
                <a:latin typeface="Meiryo" panose="020B0604030504040204" pitchFamily="34" charset="-128"/>
                <a:ea typeface="Meiryo" panose="020B0604030504040204" pitchFamily="34" charset="-128"/>
              </a:rPr>
              <a:t>ネットワーク、</a:t>
            </a:r>
            <a:r>
              <a:rPr lang="en" altLang="ja-JP" sz="1400" dirty="0">
                <a:latin typeface="Meiryo" panose="020B0604030504040204" pitchFamily="34" charset="-128"/>
                <a:ea typeface="Meiryo" panose="020B0604030504040204" pitchFamily="34" charset="-128"/>
              </a:rPr>
              <a:t>IoT</a:t>
            </a:r>
            <a:r>
              <a:rPr lang="ja-JP" altLang="en-US" sz="1400">
                <a:latin typeface="Meiryo" panose="020B0604030504040204" pitchFamily="34" charset="-128"/>
                <a:ea typeface="Meiryo" panose="020B0604030504040204" pitchFamily="34" charset="-128"/>
              </a:rPr>
              <a:t>プラットフォームを統合した、エンドツーエンドのソリューション提供能力が不可欠となる</a:t>
            </a:r>
          </a:p>
        </p:txBody>
      </p:sp>
      <p:sp>
        <p:nvSpPr>
          <p:cNvPr id="117" name="テキスト ボックス 116">
            <a:extLst>
              <a:ext uri="{FF2B5EF4-FFF2-40B4-BE49-F238E27FC236}">
                <a16:creationId xmlns:a16="http://schemas.microsoft.com/office/drawing/2014/main" id="{FE416F5D-9450-B46D-E827-4FA5689AD9BE}"/>
              </a:ext>
            </a:extLst>
          </p:cNvPr>
          <p:cNvSpPr txBox="1"/>
          <p:nvPr/>
        </p:nvSpPr>
        <p:spPr>
          <a:xfrm>
            <a:off x="5206628" y="5022007"/>
            <a:ext cx="2656518" cy="338554"/>
          </a:xfrm>
          <a:prstGeom prst="rect">
            <a:avLst/>
          </a:prstGeom>
          <a:noFill/>
        </p:spPr>
        <p:txBody>
          <a:bodyPr wrap="square">
            <a:spAutoFit/>
          </a:bodyPr>
          <a:lstStyle/>
          <a:p>
            <a:pPr>
              <a:buNone/>
            </a:pPr>
            <a:r>
              <a:rPr lang="en-US" altLang="ja-JP" sz="1600" b="1" dirty="0">
                <a:latin typeface="Meiryo" panose="020B0604030504040204" pitchFamily="34" charset="-128"/>
                <a:ea typeface="Meiryo" panose="020B0604030504040204" pitchFamily="34" charset="-128"/>
              </a:rPr>
              <a:t>IoT</a:t>
            </a:r>
            <a:r>
              <a:rPr lang="ja-JP" altLang="en-US" sz="1600" b="1">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IoT</a:t>
            </a:r>
            <a:r>
              <a:rPr lang="ja-JP" altLang="en-US" sz="1600" b="1">
                <a:latin typeface="Meiryo" panose="020B0604030504040204" pitchFamily="34" charset="-128"/>
                <a:ea typeface="Meiryo" panose="020B0604030504040204" pitchFamily="34" charset="-128"/>
              </a:rPr>
              <a:t>デバイス</a:t>
            </a:r>
            <a:endParaRPr lang="en-US" altLang="ja-JP" sz="1600" b="1" dirty="0">
              <a:latin typeface="Meiryo" panose="020B0604030504040204" pitchFamily="34" charset="-128"/>
              <a:ea typeface="Meiryo" panose="020B0604030504040204" pitchFamily="34" charset="-128"/>
            </a:endParaRPr>
          </a:p>
        </p:txBody>
      </p:sp>
      <p:sp>
        <p:nvSpPr>
          <p:cNvPr id="121" name="テキスト ボックス 120">
            <a:extLst>
              <a:ext uri="{FF2B5EF4-FFF2-40B4-BE49-F238E27FC236}">
                <a16:creationId xmlns:a16="http://schemas.microsoft.com/office/drawing/2014/main" id="{81301AAD-4694-1DE8-48BD-62BC848B5145}"/>
              </a:ext>
            </a:extLst>
          </p:cNvPr>
          <p:cNvSpPr txBox="1"/>
          <p:nvPr/>
        </p:nvSpPr>
        <p:spPr>
          <a:xfrm>
            <a:off x="5206628" y="5315367"/>
            <a:ext cx="3706970" cy="461665"/>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ビジネスの最前線でのものごとやできごとについての膨大な量のデータを常時生成。</a:t>
            </a:r>
          </a:p>
        </p:txBody>
      </p:sp>
      <p:sp>
        <p:nvSpPr>
          <p:cNvPr id="164" name="テキスト ボックス 163">
            <a:extLst>
              <a:ext uri="{FF2B5EF4-FFF2-40B4-BE49-F238E27FC236}">
                <a16:creationId xmlns:a16="http://schemas.microsoft.com/office/drawing/2014/main" id="{79E73741-E8D8-D475-067C-BC2AC29F03BB}"/>
              </a:ext>
            </a:extLst>
          </p:cNvPr>
          <p:cNvSpPr txBox="1"/>
          <p:nvPr/>
        </p:nvSpPr>
        <p:spPr>
          <a:xfrm>
            <a:off x="3657804" y="2602542"/>
            <a:ext cx="5255794" cy="830997"/>
          </a:xfrm>
          <a:prstGeom prst="rect">
            <a:avLst/>
          </a:prstGeom>
          <a:noFill/>
        </p:spPr>
        <p:txBody>
          <a:bodyPr wrap="square">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クラウドは、大規模な</a:t>
            </a:r>
            <a:r>
              <a:rPr lang="en" altLang="ja-JP" sz="1200" dirty="0">
                <a:solidFill>
                  <a:schemeClr val="accent6">
                    <a:lumMod val="75000"/>
                  </a:schemeClr>
                </a:solidFill>
                <a:latin typeface="Meiryo" panose="020B0604030504040204" pitchFamily="34" charset="-128"/>
                <a:ea typeface="Meiryo" panose="020B0604030504040204" pitchFamily="34" charset="-128"/>
              </a:rPr>
              <a:t>AI</a:t>
            </a:r>
            <a:r>
              <a:rPr lang="ja-JP" altLang="en-US" sz="1200">
                <a:solidFill>
                  <a:schemeClr val="accent6">
                    <a:lumMod val="75000"/>
                  </a:schemeClr>
                </a:solidFill>
                <a:latin typeface="Meiryo" panose="020B0604030504040204" pitchFamily="34" charset="-128"/>
                <a:ea typeface="Meiryo" panose="020B0604030504040204" pitchFamily="34" charset="-128"/>
              </a:rPr>
              <a:t>モデルの学習、全社的なデータの集約・分析、長期的なデータ保存といった、中央集権的な処理を担当。一方、エッジは、学習済みモデルを用いたリアルタイム推論や、現場での即時的なアクションといった、分散的な処理を担当。</a:t>
            </a:r>
          </a:p>
        </p:txBody>
      </p:sp>
      <p:pic>
        <p:nvPicPr>
          <p:cNvPr id="165" name="図 164">
            <a:extLst>
              <a:ext uri="{FF2B5EF4-FFF2-40B4-BE49-F238E27FC236}">
                <a16:creationId xmlns:a16="http://schemas.microsoft.com/office/drawing/2014/main" id="{4D108185-D0C2-B066-3A7F-3C596636164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4219749" y="5008286"/>
            <a:ext cx="902374" cy="895212"/>
          </a:xfrm>
          <a:prstGeom prst="ellipse">
            <a:avLst/>
          </a:prstGeom>
        </p:spPr>
      </p:pic>
      <p:sp>
        <p:nvSpPr>
          <p:cNvPr id="173" name="テキスト ボックス 172">
            <a:extLst>
              <a:ext uri="{FF2B5EF4-FFF2-40B4-BE49-F238E27FC236}">
                <a16:creationId xmlns:a16="http://schemas.microsoft.com/office/drawing/2014/main" id="{E8B6FCFF-BD8C-3AF5-7CAC-635CC60049ED}"/>
              </a:ext>
            </a:extLst>
          </p:cNvPr>
          <p:cNvSpPr txBox="1"/>
          <p:nvPr/>
        </p:nvSpPr>
        <p:spPr>
          <a:xfrm>
            <a:off x="3657804" y="4323173"/>
            <a:ext cx="5255794" cy="461665"/>
          </a:xfrm>
          <a:prstGeom prst="rect">
            <a:avLst/>
          </a:prstGeom>
          <a:noFill/>
        </p:spPr>
        <p:txBody>
          <a:bodyPr wrap="square">
            <a:spAutoFit/>
          </a:bodyPr>
          <a:lstStyle/>
          <a:p>
            <a:r>
              <a:rPr lang="en-US" altLang="ja-JP" sz="1200" dirty="0">
                <a:solidFill>
                  <a:schemeClr val="accent6">
                    <a:lumMod val="75000"/>
                  </a:schemeClr>
                </a:solidFill>
                <a:latin typeface="Meiryo" panose="020B0604030504040204" pitchFamily="34" charset="-128"/>
                <a:ea typeface="Meiryo" panose="020B0604030504040204" pitchFamily="34" charset="-128"/>
              </a:rPr>
              <a:t>IoT</a:t>
            </a:r>
            <a:r>
              <a:rPr lang="ja-JP" altLang="en-US" sz="1200">
                <a:solidFill>
                  <a:schemeClr val="accent6">
                    <a:lumMod val="75000"/>
                  </a:schemeClr>
                </a:solidFill>
                <a:latin typeface="Meiryo" panose="020B0604030504040204" pitchFamily="34" charset="-128"/>
                <a:ea typeface="Meiryo" panose="020B0604030504040204" pitchFamily="34" charset="-128"/>
              </a:rPr>
              <a:t>からの膨大なデータを全てクラウドに送信すると、通信帯域の逼迫、通信コストの増大、そして処理の遅延といった問題が発生。</a:t>
            </a:r>
            <a:endParaRPr lang="ja-JP" altLang="en-US" sz="1200">
              <a:solidFill>
                <a:schemeClr val="accent6">
                  <a:lumMod val="75000"/>
                </a:schemeClr>
              </a:solidFill>
            </a:endParaRPr>
          </a:p>
        </p:txBody>
      </p:sp>
      <p:sp>
        <p:nvSpPr>
          <p:cNvPr id="174" name="テキスト ボックス 173">
            <a:extLst>
              <a:ext uri="{FF2B5EF4-FFF2-40B4-BE49-F238E27FC236}">
                <a16:creationId xmlns:a16="http://schemas.microsoft.com/office/drawing/2014/main" id="{7588C183-8D6D-F3FC-EA84-9FF9D9A10F42}"/>
              </a:ext>
            </a:extLst>
          </p:cNvPr>
          <p:cNvSpPr txBox="1"/>
          <p:nvPr/>
        </p:nvSpPr>
        <p:spPr>
          <a:xfrm>
            <a:off x="3657804" y="1305367"/>
            <a:ext cx="5053427" cy="338554"/>
          </a:xfrm>
          <a:prstGeom prst="rect">
            <a:avLst/>
          </a:prstGeom>
          <a:noFill/>
        </p:spPr>
        <p:txBody>
          <a:bodyPr wrap="square">
            <a:spAutoFit/>
          </a:bodyPr>
          <a:lstStyle/>
          <a:p>
            <a:pPr>
              <a:buNone/>
            </a:pPr>
            <a:r>
              <a:rPr lang="en-US" altLang="ja-JP" sz="1600" b="1" dirty="0">
                <a:latin typeface="Meiryo" panose="020B0604030504040204" pitchFamily="34" charset="-128"/>
                <a:ea typeface="Meiryo" panose="020B0604030504040204" pitchFamily="34" charset="-128"/>
              </a:rPr>
              <a:t>Cloud</a:t>
            </a:r>
            <a:r>
              <a:rPr lang="ja-JP" altLang="en-US" sz="1600" b="1" dirty="0">
                <a:latin typeface="Meiryo" panose="020B0604030504040204" pitchFamily="34" charset="-128"/>
                <a:ea typeface="Meiryo" panose="020B0604030504040204" pitchFamily="34" charset="-128"/>
              </a:rPr>
              <a:t>：クラウドコンピューティング</a:t>
            </a:r>
            <a:endParaRPr lang="en-US" altLang="ja-JP" sz="16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818262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D8382-268D-A395-55E5-358333A922C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F7B0862-64F3-496F-041E-5ECAF7DB7106}"/>
              </a:ext>
            </a:extLst>
          </p:cNvPr>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1400" dirty="0">
                <a:solidFill>
                  <a:srgbClr val="FFFFFF"/>
                </a:solidFill>
                <a:effectLst/>
                <a:latin typeface="Meiryo" panose="020B0604030504040204" pitchFamily="34" charset="-128"/>
                <a:ea typeface="Meiryo" panose="020B0604030504040204" pitchFamily="34" charset="-128"/>
                <a:cs typeface="Arial"/>
              </a:rPr>
              <a:t>知っておくべき基礎知識　</a:t>
            </a:r>
            <a:r>
              <a:rPr lang="en-US" altLang="ja-JP" sz="1400" dirty="0">
                <a:solidFill>
                  <a:srgbClr val="FFFFFF"/>
                </a:solidFill>
                <a:effectLst/>
                <a:latin typeface="Meiryo" panose="020B0604030504040204" pitchFamily="34" charset="-128"/>
                <a:ea typeface="Meiryo" panose="020B0604030504040204" pitchFamily="34" charset="-128"/>
                <a:cs typeface="Arial"/>
              </a:rPr>
              <a:t>1</a:t>
            </a:r>
          </a:p>
          <a:p>
            <a:pPr algn="r"/>
            <a:endParaRPr lang="en-US" altLang="ja-JP" sz="1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dirty="0">
                <a:solidFill>
                  <a:srgbClr val="FFFFFF"/>
                </a:solidFill>
                <a:latin typeface="Meiryo" panose="020B0604030504040204" pitchFamily="34" charset="-128"/>
                <a:ea typeface="Meiryo" panose="020B0604030504040204" pitchFamily="34" charset="-128"/>
                <a:cs typeface="Arial"/>
              </a:rPr>
              <a:t>仮想化とソフトウエア化</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a:extLst>
              <a:ext uri="{FF2B5EF4-FFF2-40B4-BE49-F238E27FC236}">
                <a16:creationId xmlns:a16="http://schemas.microsoft.com/office/drawing/2014/main" id="{3BE6CE6C-3846-171F-C16A-160B4FB4BCEC}"/>
              </a:ext>
            </a:extLst>
          </p:cNvPr>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227072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情報</a:t>
            </a:r>
            <a:r>
              <a:rPr kumimoji="1" lang="ja-JP" altLang="en-US" sz="2700"/>
              <a:t>システムの</a:t>
            </a:r>
            <a:r>
              <a:rPr kumimoji="1" lang="en-US" altLang="ja-JP" sz="2700" dirty="0"/>
              <a:t>3</a:t>
            </a:r>
            <a:r>
              <a:rPr kumimoji="1" lang="ja-JP" altLang="en-US" sz="2700"/>
              <a:t>層構造</a:t>
            </a:r>
            <a:endParaRPr kumimoji="1" lang="ja-JP" altLang="en-US" sz="2700" dirty="0"/>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a:solidFill>
                  <a:schemeClr val="bg1">
                    <a:lumMod val="50000"/>
                  </a:schemeClr>
                </a:solidFill>
                <a:latin typeface="Meiryo" charset="-128"/>
                <a:ea typeface="Meiryo" charset="-128"/>
                <a:cs typeface="Meiryo" charset="-128"/>
              </a:rPr>
              <a:t>業務や経営の目的を達成するための仕事の手順</a:t>
            </a: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a:solidFill>
                  <a:srgbClr val="00B050"/>
                </a:solidFill>
                <a:latin typeface="Meiryo" charset="-128"/>
                <a:ea typeface="Meiryo" charset="-128"/>
                <a:cs typeface="Meiryo" charset="-128"/>
              </a:rPr>
              <a:t>業務</a:t>
            </a:r>
            <a:endParaRPr kumimoji="1" lang="ja-JP" altLang="en-US" sz="2000" b="1" dirty="0">
              <a:solidFill>
                <a:srgbClr val="00B050"/>
              </a:solidFill>
              <a:latin typeface="Meiryo" charset="-128"/>
              <a:ea typeface="Meiryo" charset="-128"/>
              <a:cs typeface="Meiryo" charset="-128"/>
            </a:endParaRP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a:solidFill>
                  <a:schemeClr val="bg1"/>
                </a:solidFill>
                <a:latin typeface="Meiryo" charset="-128"/>
                <a:ea typeface="Meiryo" charset="-128"/>
                <a:cs typeface="Meiryo" charset="-128"/>
              </a:rPr>
              <a:t>インフラストラクチャー</a:t>
            </a: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grpSp>
        <p:nvGrpSpPr>
          <p:cNvPr id="24" name="図形グループ 23"/>
          <p:cNvGrpSpPr/>
          <p:nvPr/>
        </p:nvGrpSpPr>
        <p:grpSpPr>
          <a:xfrm>
            <a:off x="971600" y="1776354"/>
            <a:ext cx="295326" cy="351822"/>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5"/>
            <a:ext cx="145033" cy="331921"/>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95326" cy="351822"/>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6"/>
            <a:ext cx="145033" cy="331921"/>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95326" cy="351822"/>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2"/>
            <a:ext cx="145033" cy="33192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95326" cy="351822"/>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3"/>
            <a:ext cx="145033" cy="33192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95326" cy="351822"/>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59"/>
            <a:ext cx="145033" cy="331921"/>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データベース</a:t>
            </a: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プログラム開発や実行を支援</a:t>
            </a: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稼働状況やセキュリティを管理</a:t>
            </a: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ＭＳ Ｐゴシック"/>
                <a:ea typeface="ＭＳ Ｐゴシック"/>
                <a:cs typeface="ＭＳ Ｐゴシック"/>
              </a:rPr>
              <a:t>ネットワーク</a:t>
            </a:r>
            <a:endParaRPr kumimoji="1" lang="en-US" altLang="ja-JP" sz="7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機器</a:t>
            </a: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サーバー</a:t>
            </a: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1C1934F-2CD4-DA21-B5CF-D5B1FEB74CB8}"/>
              </a:ext>
            </a:extLst>
          </p:cNvPr>
          <p:cNvSpPr txBox="1"/>
          <p:nvPr/>
        </p:nvSpPr>
        <p:spPr>
          <a:xfrm>
            <a:off x="4580470" y="3352075"/>
            <a:ext cx="3775393"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生産管理システム、経費精算システム、文書管理システムなど</a:t>
            </a:r>
          </a:p>
        </p:txBody>
      </p:sp>
      <p:sp>
        <p:nvSpPr>
          <p:cNvPr id="64" name="テキスト ボックス 63">
            <a:extLst>
              <a:ext uri="{FF2B5EF4-FFF2-40B4-BE49-F238E27FC236}">
                <a16:creationId xmlns:a16="http://schemas.microsoft.com/office/drawing/2014/main" id="{DCE352FC-B3D3-04EF-610E-EEDD28CB8231}"/>
              </a:ext>
            </a:extLst>
          </p:cNvPr>
          <p:cNvSpPr txBox="1"/>
          <p:nvPr/>
        </p:nvSpPr>
        <p:spPr>
          <a:xfrm>
            <a:off x="4580470" y="4551349"/>
            <a:ext cx="3775393" cy="246221"/>
          </a:xfrm>
          <a:prstGeom prst="rect">
            <a:avLst/>
          </a:prstGeom>
          <a:noFill/>
        </p:spPr>
        <p:txBody>
          <a:bodyPr wrap="none" rtlCol="0">
            <a:spAutoFit/>
          </a:bodyPr>
          <a:lstStyle/>
          <a:p>
            <a:r>
              <a:rPr kumimoji="1" lang="ja-JP" altLang="en-US" sz="1000" dirty="0">
                <a:solidFill>
                  <a:schemeClr val="bg1"/>
                </a:solidFill>
                <a:latin typeface="Meiryo" panose="020B0604030504040204" pitchFamily="34" charset="-128"/>
                <a:ea typeface="Meiryo" panose="020B0604030504040204" pitchFamily="34" charset="-128"/>
              </a:rPr>
              <a:t>データベース管理システム、オペレーティングシステムなど</a:t>
            </a:r>
          </a:p>
        </p:txBody>
      </p:sp>
      <p:sp>
        <p:nvSpPr>
          <p:cNvPr id="70" name="テキスト ボックス 69">
            <a:extLst>
              <a:ext uri="{FF2B5EF4-FFF2-40B4-BE49-F238E27FC236}">
                <a16:creationId xmlns:a16="http://schemas.microsoft.com/office/drawing/2014/main" id="{4776FF19-3A2F-764A-87F0-C48574A3717B}"/>
              </a:ext>
            </a:extLst>
          </p:cNvPr>
          <p:cNvSpPr txBox="1"/>
          <p:nvPr/>
        </p:nvSpPr>
        <p:spPr>
          <a:xfrm>
            <a:off x="4580470" y="5748745"/>
            <a:ext cx="4031873"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サーバー、ストレージ、データセンター、電源設備、通信回線など</a:t>
            </a:r>
          </a:p>
        </p:txBody>
      </p:sp>
      <p:sp>
        <p:nvSpPr>
          <p:cNvPr id="71" name="テキスト ボックス 70">
            <a:extLst>
              <a:ext uri="{FF2B5EF4-FFF2-40B4-BE49-F238E27FC236}">
                <a16:creationId xmlns:a16="http://schemas.microsoft.com/office/drawing/2014/main" id="{5FC1B58C-C49A-91EB-CE70-F52498A05D12}"/>
              </a:ext>
            </a:extLst>
          </p:cNvPr>
          <p:cNvSpPr txBox="1"/>
          <p:nvPr/>
        </p:nvSpPr>
        <p:spPr>
          <a:xfrm>
            <a:off x="4585403" y="2655478"/>
            <a:ext cx="3882899" cy="707886"/>
          </a:xfrm>
          <a:prstGeom prst="rect">
            <a:avLst/>
          </a:prstGeom>
          <a:noFill/>
        </p:spPr>
        <p:txBody>
          <a:bodyPr wrap="square" rtlCol="0">
            <a:spAutoFit/>
          </a:bodyPr>
          <a:lstStyle/>
          <a:p>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2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72" name="テキスト ボックス 71">
            <a:extLst>
              <a:ext uri="{FF2B5EF4-FFF2-40B4-BE49-F238E27FC236}">
                <a16:creationId xmlns:a16="http://schemas.microsoft.com/office/drawing/2014/main" id="{5E512131-E163-5CE5-5299-1E23CE125BB5}"/>
              </a:ext>
            </a:extLst>
          </p:cNvPr>
          <p:cNvSpPr txBox="1"/>
          <p:nvPr/>
        </p:nvSpPr>
        <p:spPr>
          <a:xfrm>
            <a:off x="4577584" y="3865167"/>
            <a:ext cx="3890718" cy="707886"/>
          </a:xfrm>
          <a:prstGeom prst="rect">
            <a:avLst/>
          </a:prstGeom>
          <a:noFill/>
        </p:spPr>
        <p:txBody>
          <a:bodyPr wrap="square" rtlCol="0">
            <a:spAutoFit/>
          </a:bodyPr>
          <a:lstStyle/>
          <a:p>
            <a:r>
              <a:rPr kumimoji="1" lang="ja-JP" altLang="en-US"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アプリケーションで共通に使う機能を提供する</a:t>
            </a:r>
            <a:r>
              <a:rPr kumimoji="1" lang="ja-JP" altLang="en-US" sz="20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73" name="テキスト ボックス 72">
            <a:extLst>
              <a:ext uri="{FF2B5EF4-FFF2-40B4-BE49-F238E27FC236}">
                <a16:creationId xmlns:a16="http://schemas.microsoft.com/office/drawing/2014/main" id="{F997C6F4-27D8-A46A-F950-C185B2C772C2}"/>
              </a:ext>
            </a:extLst>
          </p:cNvPr>
          <p:cNvSpPr txBox="1"/>
          <p:nvPr/>
        </p:nvSpPr>
        <p:spPr>
          <a:xfrm>
            <a:off x="4585402" y="5063437"/>
            <a:ext cx="3882900" cy="707886"/>
          </a:xfrm>
          <a:prstGeom prst="rect">
            <a:avLst/>
          </a:prstGeom>
          <a:noFill/>
        </p:spPr>
        <p:txBody>
          <a:bodyPr wrap="square" rtlCol="0">
            <a:spAutoFit/>
          </a:bodyPr>
          <a:lstStyle/>
          <a:p>
            <a:r>
              <a:rPr kumimoji="1" lang="ja-JP" altLang="en-US"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ソフトウェアを動かすための</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0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20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45776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81000" y="1448594"/>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テキスト ボックス 6"/>
          <p:cNvSpPr txBox="1"/>
          <p:nvPr/>
        </p:nvSpPr>
        <p:spPr>
          <a:xfrm>
            <a:off x="984250" y="1448594"/>
            <a:ext cx="1723549" cy="1015663"/>
          </a:xfrm>
          <a:prstGeom prst="rect">
            <a:avLst/>
          </a:prstGeom>
          <a:solidFill>
            <a:srgbClr val="3366FF"/>
          </a:solidFill>
          <a:ln>
            <a:solidFill>
              <a:srgbClr val="3366FF"/>
            </a:solidFill>
          </a:ln>
        </p:spPr>
        <p:txBody>
          <a:bodyPr wrap="none" rtlCol="0">
            <a:spAutoFit/>
          </a:bodyPr>
          <a:lstStyle/>
          <a:p>
            <a:r>
              <a:rPr kumimoji="1" lang="ja-JP" altLang="en-US" sz="6000" dirty="0">
                <a:solidFill>
                  <a:schemeClr val="bg1"/>
                </a:solidFill>
                <a:latin typeface="Meiryo" panose="020B0604030504040204" pitchFamily="34" charset="-128"/>
                <a:ea typeface="Meiryo" panose="020B0604030504040204" pitchFamily="34" charset="-128"/>
                <a:cs typeface="ＤＦＰ太丸ゴシック体"/>
              </a:rPr>
              <a:t>仮想</a:t>
            </a:r>
          </a:p>
        </p:txBody>
      </p:sp>
      <p:sp>
        <p:nvSpPr>
          <p:cNvPr id="8" name="正方形/長方形 7"/>
          <p:cNvSpPr/>
          <p:nvPr/>
        </p:nvSpPr>
        <p:spPr>
          <a:xfrm>
            <a:off x="1325334" y="2276556"/>
            <a:ext cx="1290994" cy="523220"/>
          </a:xfrm>
          <a:prstGeom prst="rect">
            <a:avLst/>
          </a:prstGeom>
          <a:noFill/>
          <a:ln>
            <a:noFill/>
          </a:ln>
        </p:spPr>
        <p:txBody>
          <a:bodyPr wrap="none">
            <a:spAutoFit/>
          </a:bodyPr>
          <a:lstStyle/>
          <a:p>
            <a:pPr algn="r"/>
            <a:r>
              <a:rPr lang="en-US" altLang="ja-JP" sz="2800" dirty="0">
                <a:solidFill>
                  <a:schemeClr val="bg1"/>
                </a:solidFill>
                <a:latin typeface="Meiryo" panose="020B0604030504040204" pitchFamily="34" charset="-128"/>
                <a:ea typeface="Meiryo" panose="020B0604030504040204" pitchFamily="34" charset="-128"/>
                <a:cs typeface="Arial Black"/>
              </a:rPr>
              <a:t>virtual</a:t>
            </a:r>
          </a:p>
        </p:txBody>
      </p:sp>
      <p:grpSp>
        <p:nvGrpSpPr>
          <p:cNvPr id="2" name="図形グループ 1"/>
          <p:cNvGrpSpPr/>
          <p:nvPr/>
        </p:nvGrpSpPr>
        <p:grpSpPr>
          <a:xfrm>
            <a:off x="3225800" y="1448594"/>
            <a:ext cx="5613400" cy="1440429"/>
            <a:chOff x="3225800" y="1448594"/>
            <a:chExt cx="5613400" cy="1440429"/>
          </a:xfrm>
        </p:grpSpPr>
        <p:sp>
          <p:nvSpPr>
            <p:cNvPr id="16" name="正方形/長方形 15"/>
            <p:cNvSpPr/>
            <p:nvPr/>
          </p:nvSpPr>
          <p:spPr>
            <a:xfrm>
              <a:off x="3454400" y="1448594"/>
              <a:ext cx="5384800" cy="1440429"/>
            </a:xfrm>
            <a:prstGeom prst="rect">
              <a:avLst/>
            </a:prstGeom>
            <a:solidFill>
              <a:srgbClr val="FFFF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正方形/長方形 2"/>
            <p:cNvSpPr/>
            <p:nvPr/>
          </p:nvSpPr>
          <p:spPr>
            <a:xfrm>
              <a:off x="3556000" y="1906371"/>
              <a:ext cx="5283200" cy="892552"/>
            </a:xfrm>
            <a:prstGeom prst="rect">
              <a:avLst/>
            </a:prstGeom>
            <a:noFill/>
            <a:ln>
              <a:noFill/>
            </a:ln>
          </p:spPr>
          <p:txBody>
            <a:bodyPr wrap="square">
              <a:spAutoFit/>
            </a:bodyPr>
            <a:lstStyle/>
            <a:p>
              <a:pPr algn="ctr">
                <a:spcBef>
                  <a:spcPts val="0"/>
                </a:spcBef>
              </a:pPr>
              <a:r>
                <a:rPr lang="ja-JP" altLang="en-US" sz="2400" dirty="0">
                  <a:solidFill>
                    <a:srgbClr val="0000FF"/>
                  </a:solidFill>
                  <a:effectLst/>
                  <a:latin typeface="Meiryo" panose="020B0604030504040204" pitchFamily="34" charset="-128"/>
                  <a:ea typeface="Meiryo" panose="020B0604030504040204" pitchFamily="34" charset="-128"/>
                </a:rPr>
                <a:t>表面または名目上はそうでないが</a:t>
              </a:r>
              <a:endParaRPr lang="en-US" altLang="ja-JP" sz="2400" dirty="0">
                <a:solidFill>
                  <a:srgbClr val="0000FF"/>
                </a:solidFill>
                <a:effectLst/>
                <a:latin typeface="Meiryo" panose="020B0604030504040204" pitchFamily="34" charset="-128"/>
                <a:ea typeface="Meiryo" panose="020B0604030504040204" pitchFamily="34" charset="-128"/>
              </a:endParaRPr>
            </a:p>
            <a:p>
              <a:pPr algn="ctr">
                <a:spcBef>
                  <a:spcPts val="0"/>
                </a:spcBef>
              </a:pPr>
              <a:r>
                <a:rPr lang="ja-JP" altLang="en-US" sz="2000" dirty="0">
                  <a:solidFill>
                    <a:srgbClr val="0000FF"/>
                  </a:solidFill>
                  <a:effectLst/>
                  <a:latin typeface="Meiryo" panose="020B0604030504040204" pitchFamily="34" charset="-128"/>
                  <a:ea typeface="Meiryo" panose="020B0604030504040204" pitchFamily="34" charset="-128"/>
                </a:rPr>
                <a:t>実質的には</a:t>
              </a:r>
              <a:r>
                <a:rPr lang="ja-JP" altLang="en-US" sz="2800" b="1" dirty="0">
                  <a:solidFill>
                    <a:srgbClr val="0000FF"/>
                  </a:solidFill>
                  <a:effectLst/>
                  <a:latin typeface="Meiryo" panose="020B0604030504040204" pitchFamily="34" charset="-128"/>
                  <a:ea typeface="Meiryo" panose="020B0604030504040204" pitchFamily="34" charset="-128"/>
                </a:rPr>
                <a:t>本物と同じ</a:t>
              </a:r>
              <a:endParaRPr lang="en-US" altLang="ja-JP" sz="2800" b="1" dirty="0">
                <a:solidFill>
                  <a:srgbClr val="0000FF"/>
                </a:solidFill>
                <a:effectLst/>
                <a:latin typeface="Meiryo" panose="020B0604030504040204" pitchFamily="34" charset="-128"/>
                <a:ea typeface="Meiryo" panose="020B0604030504040204" pitchFamily="34" charset="-128"/>
              </a:endParaRPr>
            </a:p>
          </p:txBody>
        </p:sp>
        <p:sp>
          <p:nvSpPr>
            <p:cNvPr id="4" name="正方形/長方形 3"/>
            <p:cNvSpPr/>
            <p:nvPr/>
          </p:nvSpPr>
          <p:spPr>
            <a:xfrm>
              <a:off x="3454400" y="1448594"/>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右矢印 5"/>
            <p:cNvSpPr/>
            <p:nvPr/>
          </p:nvSpPr>
          <p:spPr>
            <a:xfrm>
              <a:off x="3225800" y="1885723"/>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1" name="タイトル 10"/>
          <p:cNvSpPr>
            <a:spLocks noGrp="1"/>
          </p:cNvSpPr>
          <p:nvPr>
            <p:ph type="title"/>
          </p:nvPr>
        </p:nvSpPr>
        <p:spPr>
          <a:xfrm>
            <a:off x="230400" y="266400"/>
            <a:ext cx="8686800" cy="416221"/>
          </a:xfrm>
        </p:spPr>
        <p:txBody>
          <a:bodyPr lIns="0" rIns="0"/>
          <a:lstStyle/>
          <a:p>
            <a:r>
              <a:rPr kumimoji="1" lang="ja-JP" altLang="en-US" sz="2700" dirty="0"/>
              <a:t>「仮想化」の本当の意味</a:t>
            </a:r>
          </a:p>
        </p:txBody>
      </p:sp>
      <p:grpSp>
        <p:nvGrpSpPr>
          <p:cNvPr id="5" name="図形グループ 4"/>
          <p:cNvGrpSpPr/>
          <p:nvPr/>
        </p:nvGrpSpPr>
        <p:grpSpPr>
          <a:xfrm>
            <a:off x="381000" y="2889024"/>
            <a:ext cx="8458200" cy="3040508"/>
            <a:chOff x="381000" y="2889024"/>
            <a:chExt cx="8458200" cy="3040508"/>
          </a:xfrm>
        </p:grpSpPr>
        <p:sp>
          <p:nvSpPr>
            <p:cNvPr id="20" name="正方形/長方形 19"/>
            <p:cNvSpPr/>
            <p:nvPr/>
          </p:nvSpPr>
          <p:spPr>
            <a:xfrm>
              <a:off x="3454400" y="4489103"/>
              <a:ext cx="5384800" cy="1440429"/>
            </a:xfrm>
            <a:prstGeom prst="rect">
              <a:avLst/>
            </a:prstGeom>
            <a:no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3454400" y="4489103"/>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381000" y="4489103"/>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テキスト ボックス 12"/>
            <p:cNvSpPr txBox="1"/>
            <p:nvPr/>
          </p:nvSpPr>
          <p:spPr>
            <a:xfrm>
              <a:off x="520700" y="4489103"/>
              <a:ext cx="2492990" cy="1415772"/>
            </a:xfrm>
            <a:prstGeom prst="rect">
              <a:avLst/>
            </a:prstGeom>
            <a:solidFill>
              <a:srgbClr val="3366FF"/>
            </a:solidFill>
            <a:ln>
              <a:solidFill>
                <a:srgbClr val="3366FF"/>
              </a:solidFill>
            </a:ln>
          </p:spPr>
          <p:txBody>
            <a:bodyPr wrap="none" rtlCol="0">
              <a:spAutoFit/>
            </a:bodyPr>
            <a:lstStyle/>
            <a:p>
              <a:pPr algn="ctr">
                <a:spcBef>
                  <a:spcPts val="0"/>
                </a:spcBef>
              </a:pPr>
              <a:r>
                <a:rPr kumimoji="1" lang="ja-JP" altLang="en-US" sz="6000" dirty="0">
                  <a:solidFill>
                    <a:srgbClr val="FFFFFF"/>
                  </a:solidFill>
                  <a:latin typeface="Meiryo" panose="020B0604030504040204" pitchFamily="34" charset="-128"/>
                  <a:ea typeface="Meiryo" panose="020B0604030504040204" pitchFamily="34" charset="-128"/>
                  <a:cs typeface="ＤＦＰ太丸ゴシック体"/>
                </a:rPr>
                <a:t>仮想化</a:t>
              </a:r>
              <a:endParaRPr kumimoji="1" lang="en-US" altLang="ja-JP" sz="6000" dirty="0">
                <a:solidFill>
                  <a:srgbClr val="FFFFFF"/>
                </a:solidFill>
                <a:latin typeface="Meiryo" panose="020B0604030504040204" pitchFamily="34" charset="-128"/>
                <a:ea typeface="Meiryo" panose="020B0604030504040204" pitchFamily="34" charset="-128"/>
                <a:cs typeface="ＤＦＰ太丸ゴシック体"/>
              </a:endParaRPr>
            </a:p>
            <a:p>
              <a:pPr algn="ctr">
                <a:spcBef>
                  <a:spcPts val="0"/>
                </a:spcBef>
              </a:pPr>
              <a:r>
                <a:rPr kumimoji="1" lang="en-US" altLang="ja-JP" sz="2400" dirty="0">
                  <a:solidFill>
                    <a:srgbClr val="FFFFFF"/>
                  </a:solidFill>
                  <a:latin typeface="Meiryo" panose="020B0604030504040204" pitchFamily="34" charset="-128"/>
                  <a:ea typeface="Meiryo" panose="020B0604030504040204" pitchFamily="34" charset="-128"/>
                  <a:cs typeface="Arial Black"/>
                </a:rPr>
                <a:t>Virtualization</a:t>
              </a:r>
              <a:endParaRPr kumimoji="1" lang="ja-JP" altLang="en-US" sz="2400" dirty="0">
                <a:solidFill>
                  <a:srgbClr val="FFFFFF"/>
                </a:solidFill>
                <a:latin typeface="Meiryo" panose="020B0604030504040204" pitchFamily="34" charset="-128"/>
                <a:ea typeface="Meiryo" panose="020B0604030504040204" pitchFamily="34" charset="-128"/>
                <a:cs typeface="Arial Black"/>
              </a:endParaRPr>
            </a:p>
          </p:txBody>
        </p:sp>
        <p:sp>
          <p:nvSpPr>
            <p:cNvPr id="14" name="正方形/長方形 13"/>
            <p:cNvSpPr/>
            <p:nvPr/>
          </p:nvSpPr>
          <p:spPr>
            <a:xfrm>
              <a:off x="3505200" y="4950768"/>
              <a:ext cx="5257800" cy="892552"/>
            </a:xfrm>
            <a:prstGeom prst="rect">
              <a:avLst/>
            </a:prstGeom>
            <a:noFill/>
            <a:ln>
              <a:noFill/>
            </a:ln>
          </p:spPr>
          <p:txBody>
            <a:bodyPr wrap="square">
              <a:spAutoFit/>
            </a:bodyPr>
            <a:lstStyle/>
            <a:p>
              <a:pPr algn="ctr"/>
              <a:r>
                <a:rPr lang="ja-JP" altLang="en-US" sz="2800" dirty="0">
                  <a:solidFill>
                    <a:srgbClr val="0000FF"/>
                  </a:solidFill>
                  <a:latin typeface="Meiryo" panose="020B0604030504040204" pitchFamily="34" charset="-128"/>
                  <a:ea typeface="Meiryo" panose="020B0604030504040204" pitchFamily="34" charset="-128"/>
                </a:rPr>
                <a:t>物理的実態とは異なるが、</a:t>
              </a:r>
              <a:endParaRPr lang="en-US" altLang="ja-JP" sz="2800" dirty="0">
                <a:solidFill>
                  <a:srgbClr val="0000FF"/>
                </a:solidFill>
                <a:latin typeface="Meiryo" panose="020B0604030504040204" pitchFamily="34" charset="-128"/>
                <a:ea typeface="Meiryo" panose="020B0604030504040204" pitchFamily="34" charset="-128"/>
              </a:endParaRPr>
            </a:p>
            <a:p>
              <a:pPr algn="ctr"/>
              <a:r>
                <a:rPr lang="ja-JP" altLang="en-US">
                  <a:solidFill>
                    <a:srgbClr val="0000FF"/>
                  </a:solidFill>
                  <a:latin typeface="Meiryo" panose="020B0604030504040204" pitchFamily="34" charset="-128"/>
                  <a:ea typeface="Meiryo" panose="020B0604030504040204" pitchFamily="34" charset="-128"/>
                </a:rPr>
                <a:t>実質的には</a:t>
              </a:r>
              <a:r>
                <a:rPr lang="ja-JP" altLang="en-US" sz="2400" b="1">
                  <a:solidFill>
                    <a:srgbClr val="0000FF"/>
                  </a:solidFill>
                  <a:latin typeface="Meiryo" panose="020B0604030504040204" pitchFamily="34" charset="-128"/>
                  <a:ea typeface="Meiryo" panose="020B0604030504040204" pitchFamily="34" charset="-128"/>
                </a:rPr>
                <a:t>本物と同じ</a:t>
              </a:r>
              <a:r>
                <a:rPr lang="ja-JP" altLang="en-US">
                  <a:solidFill>
                    <a:srgbClr val="0000FF"/>
                  </a:solidFill>
                  <a:latin typeface="Meiryo" panose="020B0604030504040204" pitchFamily="34" charset="-128"/>
                  <a:ea typeface="Meiryo" panose="020B0604030504040204" pitchFamily="34" charset="-128"/>
                </a:rPr>
                <a:t>機能を実現する仕組み</a:t>
              </a:r>
              <a:endParaRPr lang="en-US" altLang="ja-JP" dirty="0">
                <a:solidFill>
                  <a:srgbClr val="0000FF"/>
                </a:solidFill>
                <a:latin typeface="Meiryo" panose="020B0604030504040204" pitchFamily="34" charset="-128"/>
                <a:ea typeface="Meiryo" panose="020B0604030504040204" pitchFamily="34" charset="-128"/>
              </a:endParaRPr>
            </a:p>
          </p:txBody>
        </p:sp>
        <p:sp>
          <p:nvSpPr>
            <p:cNvPr id="23" name="右矢印 22"/>
            <p:cNvSpPr/>
            <p:nvPr/>
          </p:nvSpPr>
          <p:spPr>
            <a:xfrm>
              <a:off x="3225800" y="4902200"/>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下矢印 9"/>
            <p:cNvSpPr/>
            <p:nvPr/>
          </p:nvSpPr>
          <p:spPr>
            <a:xfrm>
              <a:off x="1250950" y="2889024"/>
              <a:ext cx="1155700" cy="170434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21" name="角丸四角形吹き出し 20"/>
          <p:cNvSpPr/>
          <p:nvPr/>
        </p:nvSpPr>
        <p:spPr>
          <a:xfrm>
            <a:off x="2707799" y="928511"/>
            <a:ext cx="1812595" cy="762264"/>
          </a:xfrm>
          <a:prstGeom prst="wedgeRoundRectCallout">
            <a:avLst>
              <a:gd name="adj1" fmla="val -52109"/>
              <a:gd name="adj2" fmla="val 101544"/>
              <a:gd name="adj3" fmla="val 16667"/>
            </a:avLst>
          </a:prstGeom>
          <a:solidFill>
            <a:srgbClr val="FF6666">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tIns="108000"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日本語での語感</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虚像の</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実態のない</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p:cNvSpPr/>
          <p:nvPr/>
        </p:nvSpPr>
        <p:spPr>
          <a:xfrm>
            <a:off x="3390900" y="3083971"/>
            <a:ext cx="5604932" cy="1261884"/>
          </a:xfrm>
          <a:prstGeom prst="rect">
            <a:avLst/>
          </a:prstGeom>
        </p:spPr>
        <p:txBody>
          <a:bodyPr wrap="square">
            <a:spAutoFit/>
          </a:bodyPr>
          <a:lstStyle/>
          <a:p>
            <a:r>
              <a:rPr lang="en-US" altLang="ja-JP" sz="2000" dirty="0">
                <a:solidFill>
                  <a:srgbClr val="0000FF"/>
                </a:solidFill>
                <a:effectLst/>
                <a:latin typeface="Meiryo" panose="020B0604030504040204" pitchFamily="34" charset="-128"/>
                <a:ea typeface="Meiryo" panose="020B0604030504040204" pitchFamily="34" charset="-128"/>
              </a:rPr>
              <a:t>It was a virtual promise. </a:t>
            </a:r>
          </a:p>
          <a:p>
            <a:r>
              <a:rPr lang="en-US" altLang="ja-JP" dirty="0">
                <a:solidFill>
                  <a:srgbClr val="0000FF"/>
                </a:solidFill>
                <a:effectLst/>
                <a:latin typeface="Meiryo" panose="020B0604030504040204" pitchFamily="34" charset="-128"/>
                <a:ea typeface="Meiryo" panose="020B0604030504040204" pitchFamily="34" charset="-128"/>
              </a:rPr>
              <a:t>　</a:t>
            </a:r>
            <a:r>
              <a:rPr lang="ja-JP" altLang="en-US" sz="1800" dirty="0">
                <a:solidFill>
                  <a:srgbClr val="0000FF"/>
                </a:solidFill>
                <a:effectLst/>
                <a:latin typeface="Meiryo" panose="020B0604030504040204" pitchFamily="34" charset="-128"/>
                <a:ea typeface="Meiryo" panose="020B0604030504040204" pitchFamily="34" charset="-128"/>
              </a:rPr>
              <a:t>（約束ではないが）実際には約束も同然だった。</a:t>
            </a:r>
            <a:endParaRPr lang="en-US" altLang="ja-JP" sz="1800" dirty="0">
              <a:solidFill>
                <a:srgbClr val="0000FF"/>
              </a:solidFill>
              <a:effectLst/>
              <a:latin typeface="Meiryo" panose="020B0604030504040204" pitchFamily="34" charset="-128"/>
              <a:ea typeface="Meiryo" panose="020B0604030504040204" pitchFamily="34" charset="-128"/>
            </a:endParaRPr>
          </a:p>
          <a:p>
            <a:r>
              <a:rPr lang="en-US" altLang="ja-JP" sz="2000" dirty="0">
                <a:solidFill>
                  <a:srgbClr val="0000FF"/>
                </a:solidFill>
                <a:effectLst/>
                <a:latin typeface="Meiryo" panose="020B0604030504040204" pitchFamily="34" charset="-128"/>
                <a:ea typeface="Meiryo" panose="020B0604030504040204" pitchFamily="34" charset="-128"/>
              </a:rPr>
              <a:t>He was the virtual leader of the movement. </a:t>
            </a:r>
          </a:p>
          <a:p>
            <a:r>
              <a:rPr lang="ja-JP" altLang="en-US" sz="1800" dirty="0">
                <a:solidFill>
                  <a:srgbClr val="0000FF"/>
                </a:solidFill>
                <a:effectLst/>
                <a:latin typeface="Meiryo" panose="020B0604030504040204" pitchFamily="34" charset="-128"/>
                <a:ea typeface="Meiryo" panose="020B0604030504040204" pitchFamily="34" charset="-128"/>
              </a:rPr>
              <a:t>　彼はその運動の事実上の指導者だった。</a:t>
            </a:r>
          </a:p>
        </p:txBody>
      </p:sp>
    </p:spTree>
    <p:extLst>
      <p:ext uri="{BB962C8B-B14F-4D97-AF65-F5344CB8AC3E}">
        <p14:creationId xmlns:p14="http://schemas.microsoft.com/office/powerpoint/2010/main" val="165382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正方形/長方形 184">
            <a:extLst>
              <a:ext uri="{FF2B5EF4-FFF2-40B4-BE49-F238E27FC236}">
                <a16:creationId xmlns:a16="http://schemas.microsoft.com/office/drawing/2014/main" id="{4D7C4CB9-70AC-B347-9F95-7D88B863DDE9}"/>
              </a:ext>
            </a:extLst>
          </p:cNvPr>
          <p:cNvSpPr/>
          <p:nvPr/>
        </p:nvSpPr>
        <p:spPr>
          <a:xfrm>
            <a:off x="4572000" y="1117940"/>
            <a:ext cx="4168239" cy="515261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F38E1549-5190-8C41-AF82-1AE23B6DBE6A}"/>
              </a:ext>
            </a:extLst>
          </p:cNvPr>
          <p:cNvSpPr>
            <a:spLocks noGrp="1"/>
          </p:cNvSpPr>
          <p:nvPr>
            <p:ph type="title"/>
          </p:nvPr>
        </p:nvSpPr>
        <p:spPr>
          <a:xfrm>
            <a:off x="230400" y="266400"/>
            <a:ext cx="8686800" cy="416221"/>
          </a:xfrm>
        </p:spPr>
        <p:txBody>
          <a:bodyPr lIns="0" rIns="0"/>
          <a:lstStyle/>
          <a:p>
            <a:r>
              <a:rPr kumimoji="1" lang="ja-JP" altLang="en-US" sz="2700" dirty="0"/>
              <a:t>仮想化とは何か</a:t>
            </a:r>
          </a:p>
        </p:txBody>
      </p:sp>
      <p:sp>
        <p:nvSpPr>
          <p:cNvPr id="4" name="正方形/長方形 3">
            <a:extLst>
              <a:ext uri="{FF2B5EF4-FFF2-40B4-BE49-F238E27FC236}">
                <a16:creationId xmlns:a16="http://schemas.microsoft.com/office/drawing/2014/main" id="{924E77F5-F54E-DE4C-A598-136C248BBCB2}"/>
              </a:ext>
            </a:extLst>
          </p:cNvPr>
          <p:cNvSpPr/>
          <p:nvPr/>
        </p:nvSpPr>
        <p:spPr>
          <a:xfrm>
            <a:off x="536270" y="1117940"/>
            <a:ext cx="2698175" cy="515261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フローチャート: 磁気ディスク 4">
            <a:extLst>
              <a:ext uri="{FF2B5EF4-FFF2-40B4-BE49-F238E27FC236}">
                <a16:creationId xmlns:a16="http://schemas.microsoft.com/office/drawing/2014/main" id="{CF66445E-897B-CF4A-815F-D0847AC9FF27}"/>
              </a:ext>
            </a:extLst>
          </p:cNvPr>
          <p:cNvSpPr/>
          <p:nvPr/>
        </p:nvSpPr>
        <p:spPr>
          <a:xfrm>
            <a:off x="1817582"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 name="図形グループ 158">
            <a:extLst>
              <a:ext uri="{FF2B5EF4-FFF2-40B4-BE49-F238E27FC236}">
                <a16:creationId xmlns:a16="http://schemas.microsoft.com/office/drawing/2014/main" id="{7067ED01-1F34-A146-B44F-D760EED2B9EB}"/>
              </a:ext>
            </a:extLst>
          </p:cNvPr>
          <p:cNvGrpSpPr/>
          <p:nvPr/>
        </p:nvGrpSpPr>
        <p:grpSpPr>
          <a:xfrm>
            <a:off x="710565" y="3087646"/>
            <a:ext cx="317500" cy="157483"/>
            <a:chOff x="6769100" y="1390650"/>
            <a:chExt cx="317500" cy="157483"/>
          </a:xfrm>
        </p:grpSpPr>
        <p:sp>
          <p:nvSpPr>
            <p:cNvPr id="7" name="正方形/長方形 6">
              <a:extLst>
                <a:ext uri="{FF2B5EF4-FFF2-40B4-BE49-F238E27FC236}">
                  <a16:creationId xmlns:a16="http://schemas.microsoft.com/office/drawing/2014/main" id="{325FD446-7AA7-0841-A939-191C7A0AD2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a:extLst>
                <a:ext uri="{FF2B5EF4-FFF2-40B4-BE49-F238E27FC236}">
                  <a16:creationId xmlns:a16="http://schemas.microsoft.com/office/drawing/2014/main" id="{9ACB6423-A003-F745-BC6A-248BD1B5E85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 name="直線コネクタ 8">
              <a:extLst>
                <a:ext uri="{FF2B5EF4-FFF2-40B4-BE49-F238E27FC236}">
                  <a16:creationId xmlns:a16="http://schemas.microsoft.com/office/drawing/2014/main" id="{5DBAB5D7-D3A4-D141-8F24-50768AF2F052}"/>
                </a:ext>
              </a:extLst>
            </p:cNvPr>
            <p:cNvCxnSpPr>
              <a:stCxn id="8" idx="6"/>
              <a:endCxn id="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162">
            <a:extLst>
              <a:ext uri="{FF2B5EF4-FFF2-40B4-BE49-F238E27FC236}">
                <a16:creationId xmlns:a16="http://schemas.microsoft.com/office/drawing/2014/main" id="{A527B488-126D-8846-B2EF-429D68216571}"/>
              </a:ext>
            </a:extLst>
          </p:cNvPr>
          <p:cNvGrpSpPr/>
          <p:nvPr/>
        </p:nvGrpSpPr>
        <p:grpSpPr>
          <a:xfrm>
            <a:off x="710565" y="3281108"/>
            <a:ext cx="317500" cy="157483"/>
            <a:chOff x="6769100" y="1390650"/>
            <a:chExt cx="317500" cy="157483"/>
          </a:xfrm>
        </p:grpSpPr>
        <p:sp>
          <p:nvSpPr>
            <p:cNvPr id="11" name="正方形/長方形 10">
              <a:extLst>
                <a:ext uri="{FF2B5EF4-FFF2-40B4-BE49-F238E27FC236}">
                  <a16:creationId xmlns:a16="http://schemas.microsoft.com/office/drawing/2014/main" id="{8CC51EEE-3EC0-1D44-A984-BD04BC1BDC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円/楕円 11">
              <a:extLst>
                <a:ext uri="{FF2B5EF4-FFF2-40B4-BE49-F238E27FC236}">
                  <a16:creationId xmlns:a16="http://schemas.microsoft.com/office/drawing/2014/main" id="{8003521E-95D6-E24A-B7E3-413194AAC5E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 name="直線コネクタ 12">
              <a:extLst>
                <a:ext uri="{FF2B5EF4-FFF2-40B4-BE49-F238E27FC236}">
                  <a16:creationId xmlns:a16="http://schemas.microsoft.com/office/drawing/2014/main" id="{A6C5DFBD-9809-014F-8C23-3C91D2AB4498}"/>
                </a:ext>
              </a:extLst>
            </p:cNvPr>
            <p:cNvCxnSpPr>
              <a:stCxn id="12" idx="6"/>
              <a:endCxn id="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66">
            <a:extLst>
              <a:ext uri="{FF2B5EF4-FFF2-40B4-BE49-F238E27FC236}">
                <a16:creationId xmlns:a16="http://schemas.microsoft.com/office/drawing/2014/main" id="{C983643C-DD39-3047-B109-2F29DC39A8C1}"/>
              </a:ext>
            </a:extLst>
          </p:cNvPr>
          <p:cNvGrpSpPr/>
          <p:nvPr/>
        </p:nvGrpSpPr>
        <p:grpSpPr>
          <a:xfrm>
            <a:off x="710565" y="3462701"/>
            <a:ext cx="317500" cy="157483"/>
            <a:chOff x="6769100" y="1390650"/>
            <a:chExt cx="317500" cy="157483"/>
          </a:xfrm>
        </p:grpSpPr>
        <p:sp>
          <p:nvSpPr>
            <p:cNvPr id="15" name="正方形/長方形 14">
              <a:extLst>
                <a:ext uri="{FF2B5EF4-FFF2-40B4-BE49-F238E27FC236}">
                  <a16:creationId xmlns:a16="http://schemas.microsoft.com/office/drawing/2014/main" id="{DDDE0A51-BA94-9143-BBE7-B0FF2D5B764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円/楕円 15">
              <a:extLst>
                <a:ext uri="{FF2B5EF4-FFF2-40B4-BE49-F238E27FC236}">
                  <a16:creationId xmlns:a16="http://schemas.microsoft.com/office/drawing/2014/main" id="{1BE1393A-BA2C-104D-ACF7-A3DE89783C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 name="直線コネクタ 16">
              <a:extLst>
                <a:ext uri="{FF2B5EF4-FFF2-40B4-BE49-F238E27FC236}">
                  <a16:creationId xmlns:a16="http://schemas.microsoft.com/office/drawing/2014/main" id="{EE5F9855-156E-0744-B469-82B30B41472F}"/>
                </a:ext>
              </a:extLst>
            </p:cNvPr>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4">
            <a:extLst>
              <a:ext uri="{FF2B5EF4-FFF2-40B4-BE49-F238E27FC236}">
                <a16:creationId xmlns:a16="http://schemas.microsoft.com/office/drawing/2014/main" id="{332DEA41-10BD-BA46-8B22-22F05DEF1519}"/>
              </a:ext>
            </a:extLst>
          </p:cNvPr>
          <p:cNvGrpSpPr/>
          <p:nvPr/>
        </p:nvGrpSpPr>
        <p:grpSpPr>
          <a:xfrm>
            <a:off x="710565" y="3638389"/>
            <a:ext cx="317500" cy="157483"/>
            <a:chOff x="6769100" y="1390650"/>
            <a:chExt cx="317500" cy="157483"/>
          </a:xfrm>
        </p:grpSpPr>
        <p:sp>
          <p:nvSpPr>
            <p:cNvPr id="19" name="正方形/長方形 18">
              <a:extLst>
                <a:ext uri="{FF2B5EF4-FFF2-40B4-BE49-F238E27FC236}">
                  <a16:creationId xmlns:a16="http://schemas.microsoft.com/office/drawing/2014/main" id="{7B2996E5-2C1D-0F4C-B7E3-9FB9C2A5F7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円/楕円 19">
              <a:extLst>
                <a:ext uri="{FF2B5EF4-FFF2-40B4-BE49-F238E27FC236}">
                  <a16:creationId xmlns:a16="http://schemas.microsoft.com/office/drawing/2014/main" id="{A5C05E6E-E12B-294D-9B23-52DB43B24E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1" name="直線コネクタ 20">
              <a:extLst>
                <a:ext uri="{FF2B5EF4-FFF2-40B4-BE49-F238E27FC236}">
                  <a16:creationId xmlns:a16="http://schemas.microsoft.com/office/drawing/2014/main" id="{09511E66-BB07-AD4D-8EFA-5F290D3F2683}"/>
                </a:ext>
              </a:extLst>
            </p:cNvPr>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178">
            <a:extLst>
              <a:ext uri="{FF2B5EF4-FFF2-40B4-BE49-F238E27FC236}">
                <a16:creationId xmlns:a16="http://schemas.microsoft.com/office/drawing/2014/main" id="{D775CAF4-D0F9-3443-9DFA-66F2074DEB02}"/>
              </a:ext>
            </a:extLst>
          </p:cNvPr>
          <p:cNvGrpSpPr/>
          <p:nvPr/>
        </p:nvGrpSpPr>
        <p:grpSpPr>
          <a:xfrm>
            <a:off x="1075971" y="3087646"/>
            <a:ext cx="317500" cy="157483"/>
            <a:chOff x="6769100" y="1390650"/>
            <a:chExt cx="317500" cy="157483"/>
          </a:xfrm>
        </p:grpSpPr>
        <p:sp>
          <p:nvSpPr>
            <p:cNvPr id="23" name="正方形/長方形 22">
              <a:extLst>
                <a:ext uri="{FF2B5EF4-FFF2-40B4-BE49-F238E27FC236}">
                  <a16:creationId xmlns:a16="http://schemas.microsoft.com/office/drawing/2014/main" id="{CEB8F746-A3C2-7B49-8D9B-700DCB9E584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円/楕円 23">
              <a:extLst>
                <a:ext uri="{FF2B5EF4-FFF2-40B4-BE49-F238E27FC236}">
                  <a16:creationId xmlns:a16="http://schemas.microsoft.com/office/drawing/2014/main" id="{0FC18596-542A-6F48-BEB2-E45EAE69BDC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5" name="直線コネクタ 24">
              <a:extLst>
                <a:ext uri="{FF2B5EF4-FFF2-40B4-BE49-F238E27FC236}">
                  <a16:creationId xmlns:a16="http://schemas.microsoft.com/office/drawing/2014/main" id="{857CB839-A4B2-D84F-B422-512593A38805}"/>
                </a:ext>
              </a:extLst>
            </p:cNvPr>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182">
            <a:extLst>
              <a:ext uri="{FF2B5EF4-FFF2-40B4-BE49-F238E27FC236}">
                <a16:creationId xmlns:a16="http://schemas.microsoft.com/office/drawing/2014/main" id="{F7B14BCA-F84E-BA44-A254-A39C1ED1454F}"/>
              </a:ext>
            </a:extLst>
          </p:cNvPr>
          <p:cNvGrpSpPr/>
          <p:nvPr/>
        </p:nvGrpSpPr>
        <p:grpSpPr>
          <a:xfrm>
            <a:off x="1075971" y="3281108"/>
            <a:ext cx="317500" cy="157483"/>
            <a:chOff x="6769100" y="1390650"/>
            <a:chExt cx="317500" cy="157483"/>
          </a:xfrm>
        </p:grpSpPr>
        <p:sp>
          <p:nvSpPr>
            <p:cNvPr id="27" name="正方形/長方形 26">
              <a:extLst>
                <a:ext uri="{FF2B5EF4-FFF2-40B4-BE49-F238E27FC236}">
                  <a16:creationId xmlns:a16="http://schemas.microsoft.com/office/drawing/2014/main" id="{6AD29BDB-FE93-B942-A2C2-62DAA2E6B70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69354904-8926-B348-891A-7B2FBD3CB2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9" name="直線コネクタ 28">
              <a:extLst>
                <a:ext uri="{FF2B5EF4-FFF2-40B4-BE49-F238E27FC236}">
                  <a16:creationId xmlns:a16="http://schemas.microsoft.com/office/drawing/2014/main" id="{F237E145-D88B-BE44-8D71-053E0BD718E3}"/>
                </a:ext>
              </a:extLst>
            </p:cNvPr>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186">
            <a:extLst>
              <a:ext uri="{FF2B5EF4-FFF2-40B4-BE49-F238E27FC236}">
                <a16:creationId xmlns:a16="http://schemas.microsoft.com/office/drawing/2014/main" id="{DC1A6E60-9519-AD4F-A323-0155E071DB3D}"/>
              </a:ext>
            </a:extLst>
          </p:cNvPr>
          <p:cNvGrpSpPr/>
          <p:nvPr/>
        </p:nvGrpSpPr>
        <p:grpSpPr>
          <a:xfrm>
            <a:off x="1075971" y="3462701"/>
            <a:ext cx="317500" cy="157483"/>
            <a:chOff x="6769100" y="1390650"/>
            <a:chExt cx="317500" cy="157483"/>
          </a:xfrm>
        </p:grpSpPr>
        <p:sp>
          <p:nvSpPr>
            <p:cNvPr id="31" name="正方形/長方形 30">
              <a:extLst>
                <a:ext uri="{FF2B5EF4-FFF2-40B4-BE49-F238E27FC236}">
                  <a16:creationId xmlns:a16="http://schemas.microsoft.com/office/drawing/2014/main" id="{24939B37-7CE1-A44C-A179-83BB8AB0410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円/楕円 31">
              <a:extLst>
                <a:ext uri="{FF2B5EF4-FFF2-40B4-BE49-F238E27FC236}">
                  <a16:creationId xmlns:a16="http://schemas.microsoft.com/office/drawing/2014/main" id="{81B078FC-E5F4-C546-AF68-C7C0A39919D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3" name="直線コネクタ 32">
              <a:extLst>
                <a:ext uri="{FF2B5EF4-FFF2-40B4-BE49-F238E27FC236}">
                  <a16:creationId xmlns:a16="http://schemas.microsoft.com/office/drawing/2014/main" id="{FA62CF18-3CBB-F944-8F8B-ED9C62186852}"/>
                </a:ext>
              </a:extLst>
            </p:cNvPr>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194">
            <a:extLst>
              <a:ext uri="{FF2B5EF4-FFF2-40B4-BE49-F238E27FC236}">
                <a16:creationId xmlns:a16="http://schemas.microsoft.com/office/drawing/2014/main" id="{8C3C687A-02CD-9F48-B669-3E8A32F5E308}"/>
              </a:ext>
            </a:extLst>
          </p:cNvPr>
          <p:cNvGrpSpPr/>
          <p:nvPr/>
        </p:nvGrpSpPr>
        <p:grpSpPr>
          <a:xfrm>
            <a:off x="1075971" y="3638389"/>
            <a:ext cx="317500" cy="157483"/>
            <a:chOff x="6769100" y="1390650"/>
            <a:chExt cx="317500" cy="157483"/>
          </a:xfrm>
        </p:grpSpPr>
        <p:sp>
          <p:nvSpPr>
            <p:cNvPr id="35" name="正方形/長方形 34">
              <a:extLst>
                <a:ext uri="{FF2B5EF4-FFF2-40B4-BE49-F238E27FC236}">
                  <a16:creationId xmlns:a16="http://schemas.microsoft.com/office/drawing/2014/main" id="{3246C1D5-AED6-0640-85CC-8A5B8B3558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円/楕円 35">
              <a:extLst>
                <a:ext uri="{FF2B5EF4-FFF2-40B4-BE49-F238E27FC236}">
                  <a16:creationId xmlns:a16="http://schemas.microsoft.com/office/drawing/2014/main" id="{741271E6-848F-0B43-AE68-E9BD057A6A8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7" name="直線コネクタ 36">
              <a:extLst>
                <a:ext uri="{FF2B5EF4-FFF2-40B4-BE49-F238E27FC236}">
                  <a16:creationId xmlns:a16="http://schemas.microsoft.com/office/drawing/2014/main" id="{D5CA9432-7685-034C-ACB6-83404B613B53}"/>
                </a:ext>
              </a:extLst>
            </p:cNvPr>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198">
            <a:extLst>
              <a:ext uri="{FF2B5EF4-FFF2-40B4-BE49-F238E27FC236}">
                <a16:creationId xmlns:a16="http://schemas.microsoft.com/office/drawing/2014/main" id="{57E58869-4ADA-3441-A411-D215777B6CBC}"/>
              </a:ext>
            </a:extLst>
          </p:cNvPr>
          <p:cNvGrpSpPr/>
          <p:nvPr/>
        </p:nvGrpSpPr>
        <p:grpSpPr>
          <a:xfrm>
            <a:off x="1446225" y="3090187"/>
            <a:ext cx="317500" cy="157483"/>
            <a:chOff x="6769100" y="1390650"/>
            <a:chExt cx="317500" cy="157483"/>
          </a:xfrm>
        </p:grpSpPr>
        <p:sp>
          <p:nvSpPr>
            <p:cNvPr id="39" name="正方形/長方形 38">
              <a:extLst>
                <a:ext uri="{FF2B5EF4-FFF2-40B4-BE49-F238E27FC236}">
                  <a16:creationId xmlns:a16="http://schemas.microsoft.com/office/drawing/2014/main" id="{7BDB155A-ADE8-FD4E-B099-A33A299B4D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0" name="円/楕円 39">
              <a:extLst>
                <a:ext uri="{FF2B5EF4-FFF2-40B4-BE49-F238E27FC236}">
                  <a16:creationId xmlns:a16="http://schemas.microsoft.com/office/drawing/2014/main" id="{198857C3-796E-2443-AED6-B980C7584C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直線コネクタ 40">
              <a:extLst>
                <a:ext uri="{FF2B5EF4-FFF2-40B4-BE49-F238E27FC236}">
                  <a16:creationId xmlns:a16="http://schemas.microsoft.com/office/drawing/2014/main" id="{CDDA0DD8-9921-B84E-93B2-B1784CA05493}"/>
                </a:ext>
              </a:extLst>
            </p:cNvPr>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202">
            <a:extLst>
              <a:ext uri="{FF2B5EF4-FFF2-40B4-BE49-F238E27FC236}">
                <a16:creationId xmlns:a16="http://schemas.microsoft.com/office/drawing/2014/main" id="{4E822E90-9E2C-B947-8CC1-2C05D070A151}"/>
              </a:ext>
            </a:extLst>
          </p:cNvPr>
          <p:cNvGrpSpPr/>
          <p:nvPr/>
        </p:nvGrpSpPr>
        <p:grpSpPr>
          <a:xfrm>
            <a:off x="1446225" y="3283649"/>
            <a:ext cx="317500" cy="157483"/>
            <a:chOff x="6769100" y="1390650"/>
            <a:chExt cx="317500" cy="157483"/>
          </a:xfrm>
        </p:grpSpPr>
        <p:sp>
          <p:nvSpPr>
            <p:cNvPr id="43" name="正方形/長方形 42">
              <a:extLst>
                <a:ext uri="{FF2B5EF4-FFF2-40B4-BE49-F238E27FC236}">
                  <a16:creationId xmlns:a16="http://schemas.microsoft.com/office/drawing/2014/main" id="{66E2CD96-3924-B84E-AD21-859D0D1E4E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円/楕円 43">
              <a:extLst>
                <a:ext uri="{FF2B5EF4-FFF2-40B4-BE49-F238E27FC236}">
                  <a16:creationId xmlns:a16="http://schemas.microsoft.com/office/drawing/2014/main" id="{17E2DB99-426C-984E-A9BF-26DC544546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5" name="直線コネクタ 44">
              <a:extLst>
                <a:ext uri="{FF2B5EF4-FFF2-40B4-BE49-F238E27FC236}">
                  <a16:creationId xmlns:a16="http://schemas.microsoft.com/office/drawing/2014/main" id="{EB896FF1-4714-B346-A7C8-CBD38DB1CF9D}"/>
                </a:ext>
              </a:extLst>
            </p:cNvPr>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206">
            <a:extLst>
              <a:ext uri="{FF2B5EF4-FFF2-40B4-BE49-F238E27FC236}">
                <a16:creationId xmlns:a16="http://schemas.microsoft.com/office/drawing/2014/main" id="{A0A969C3-A0CB-524B-884D-CDFEA698CE91}"/>
              </a:ext>
            </a:extLst>
          </p:cNvPr>
          <p:cNvGrpSpPr/>
          <p:nvPr/>
        </p:nvGrpSpPr>
        <p:grpSpPr>
          <a:xfrm>
            <a:off x="1446225" y="3465242"/>
            <a:ext cx="317500" cy="157483"/>
            <a:chOff x="6769100" y="1390650"/>
            <a:chExt cx="317500" cy="157483"/>
          </a:xfrm>
        </p:grpSpPr>
        <p:sp>
          <p:nvSpPr>
            <p:cNvPr id="47" name="正方形/長方形 46">
              <a:extLst>
                <a:ext uri="{FF2B5EF4-FFF2-40B4-BE49-F238E27FC236}">
                  <a16:creationId xmlns:a16="http://schemas.microsoft.com/office/drawing/2014/main" id="{F36150CC-6167-7840-9DAB-545C12F5DEF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8" name="円/楕円 47">
              <a:extLst>
                <a:ext uri="{FF2B5EF4-FFF2-40B4-BE49-F238E27FC236}">
                  <a16:creationId xmlns:a16="http://schemas.microsoft.com/office/drawing/2014/main" id="{76E1DBDC-6EF9-364D-9702-F414E2411A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9" name="直線コネクタ 48">
              <a:extLst>
                <a:ext uri="{FF2B5EF4-FFF2-40B4-BE49-F238E27FC236}">
                  <a16:creationId xmlns:a16="http://schemas.microsoft.com/office/drawing/2014/main" id="{02345948-A711-C643-AED1-A3CC8C2C7FF4}"/>
                </a:ext>
              </a:extLst>
            </p:cNvPr>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214">
            <a:extLst>
              <a:ext uri="{FF2B5EF4-FFF2-40B4-BE49-F238E27FC236}">
                <a16:creationId xmlns:a16="http://schemas.microsoft.com/office/drawing/2014/main" id="{5B31EB5D-AB54-C449-B780-0ED55395BC09}"/>
              </a:ext>
            </a:extLst>
          </p:cNvPr>
          <p:cNvGrpSpPr/>
          <p:nvPr/>
        </p:nvGrpSpPr>
        <p:grpSpPr>
          <a:xfrm>
            <a:off x="1446225" y="3640930"/>
            <a:ext cx="317500" cy="157483"/>
            <a:chOff x="6769100" y="1390650"/>
            <a:chExt cx="317500" cy="157483"/>
          </a:xfrm>
        </p:grpSpPr>
        <p:sp>
          <p:nvSpPr>
            <p:cNvPr id="51" name="正方形/長方形 50">
              <a:extLst>
                <a:ext uri="{FF2B5EF4-FFF2-40B4-BE49-F238E27FC236}">
                  <a16:creationId xmlns:a16="http://schemas.microsoft.com/office/drawing/2014/main" id="{0D6D96AD-4D13-594B-8E8C-31E884E334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2" name="円/楕円 51">
              <a:extLst>
                <a:ext uri="{FF2B5EF4-FFF2-40B4-BE49-F238E27FC236}">
                  <a16:creationId xmlns:a16="http://schemas.microsoft.com/office/drawing/2014/main" id="{5CE10084-A510-0C4A-9C5F-934BF85C77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3" name="直線コネクタ 52">
              <a:extLst>
                <a:ext uri="{FF2B5EF4-FFF2-40B4-BE49-F238E27FC236}">
                  <a16:creationId xmlns:a16="http://schemas.microsoft.com/office/drawing/2014/main" id="{C457B00D-EFC2-694F-ADD6-AD2D90BC44E4}"/>
                </a:ext>
              </a:extLst>
            </p:cNvPr>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4" name="フローチャート: 磁気ディスク 53">
            <a:extLst>
              <a:ext uri="{FF2B5EF4-FFF2-40B4-BE49-F238E27FC236}">
                <a16:creationId xmlns:a16="http://schemas.microsoft.com/office/drawing/2014/main" id="{BFF8D25B-F2A8-764D-982B-85E4876CDDD3}"/>
              </a:ext>
            </a:extLst>
          </p:cNvPr>
          <p:cNvSpPr/>
          <p:nvPr/>
        </p:nvSpPr>
        <p:spPr>
          <a:xfrm>
            <a:off x="1817582"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フローチャート: 磁気ディスク 54">
            <a:extLst>
              <a:ext uri="{FF2B5EF4-FFF2-40B4-BE49-F238E27FC236}">
                <a16:creationId xmlns:a16="http://schemas.microsoft.com/office/drawing/2014/main" id="{FFEE68CE-DD0A-284E-846A-6FF659990D1A}"/>
              </a:ext>
            </a:extLst>
          </p:cNvPr>
          <p:cNvSpPr/>
          <p:nvPr/>
        </p:nvSpPr>
        <p:spPr>
          <a:xfrm>
            <a:off x="1817582"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磁気ディスク 55">
            <a:extLst>
              <a:ext uri="{FF2B5EF4-FFF2-40B4-BE49-F238E27FC236}">
                <a16:creationId xmlns:a16="http://schemas.microsoft.com/office/drawing/2014/main" id="{591CDD11-7A77-1544-9D02-2B42E83A1A57}"/>
              </a:ext>
            </a:extLst>
          </p:cNvPr>
          <p:cNvSpPr/>
          <p:nvPr/>
        </p:nvSpPr>
        <p:spPr>
          <a:xfrm>
            <a:off x="2238441"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フローチャート: 磁気ディスク 56">
            <a:extLst>
              <a:ext uri="{FF2B5EF4-FFF2-40B4-BE49-F238E27FC236}">
                <a16:creationId xmlns:a16="http://schemas.microsoft.com/office/drawing/2014/main" id="{1B26B604-C4BE-B846-B722-FD4348660C76}"/>
              </a:ext>
            </a:extLst>
          </p:cNvPr>
          <p:cNvSpPr/>
          <p:nvPr/>
        </p:nvSpPr>
        <p:spPr>
          <a:xfrm>
            <a:off x="2238441"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フローチャート: 磁気ディスク 57">
            <a:extLst>
              <a:ext uri="{FF2B5EF4-FFF2-40B4-BE49-F238E27FC236}">
                <a16:creationId xmlns:a16="http://schemas.microsoft.com/office/drawing/2014/main" id="{95FC7A68-D379-D84B-A67C-AAEF379A4CA7}"/>
              </a:ext>
            </a:extLst>
          </p:cNvPr>
          <p:cNvSpPr/>
          <p:nvPr/>
        </p:nvSpPr>
        <p:spPr>
          <a:xfrm>
            <a:off x="2238441"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フローチャート: 磁気ディスク 58">
            <a:extLst>
              <a:ext uri="{FF2B5EF4-FFF2-40B4-BE49-F238E27FC236}">
                <a16:creationId xmlns:a16="http://schemas.microsoft.com/office/drawing/2014/main" id="{0A13FF69-0FA0-4D4C-ADF3-1E0A81CCFE69}"/>
              </a:ext>
            </a:extLst>
          </p:cNvPr>
          <p:cNvSpPr/>
          <p:nvPr/>
        </p:nvSpPr>
        <p:spPr>
          <a:xfrm>
            <a:off x="2672254"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0" name="フローチャート: 磁気ディスク 59">
            <a:extLst>
              <a:ext uri="{FF2B5EF4-FFF2-40B4-BE49-F238E27FC236}">
                <a16:creationId xmlns:a16="http://schemas.microsoft.com/office/drawing/2014/main" id="{F298D4C9-198F-8E43-85EE-604C8069E9B7}"/>
              </a:ext>
            </a:extLst>
          </p:cNvPr>
          <p:cNvSpPr/>
          <p:nvPr/>
        </p:nvSpPr>
        <p:spPr>
          <a:xfrm>
            <a:off x="2672254"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フローチャート: 磁気ディスク 60">
            <a:extLst>
              <a:ext uri="{FF2B5EF4-FFF2-40B4-BE49-F238E27FC236}">
                <a16:creationId xmlns:a16="http://schemas.microsoft.com/office/drawing/2014/main" id="{48F47372-7F49-F140-A901-16EE60D17A5B}"/>
              </a:ext>
            </a:extLst>
          </p:cNvPr>
          <p:cNvSpPr/>
          <p:nvPr/>
        </p:nvSpPr>
        <p:spPr>
          <a:xfrm>
            <a:off x="2672254"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磁気ディスク 61">
            <a:extLst>
              <a:ext uri="{FF2B5EF4-FFF2-40B4-BE49-F238E27FC236}">
                <a16:creationId xmlns:a16="http://schemas.microsoft.com/office/drawing/2014/main" id="{2E74CC42-5202-FA48-BBFD-ECA99E4BF3AE}"/>
              </a:ext>
            </a:extLst>
          </p:cNvPr>
          <p:cNvSpPr/>
          <p:nvPr/>
        </p:nvSpPr>
        <p:spPr>
          <a:xfrm>
            <a:off x="1817582"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3" name="図形グループ 158">
            <a:extLst>
              <a:ext uri="{FF2B5EF4-FFF2-40B4-BE49-F238E27FC236}">
                <a16:creationId xmlns:a16="http://schemas.microsoft.com/office/drawing/2014/main" id="{85A82C7D-9C45-044C-8050-2D72C8AEFCC2}"/>
              </a:ext>
            </a:extLst>
          </p:cNvPr>
          <p:cNvGrpSpPr/>
          <p:nvPr/>
        </p:nvGrpSpPr>
        <p:grpSpPr>
          <a:xfrm>
            <a:off x="710565" y="3830163"/>
            <a:ext cx="317500" cy="157483"/>
            <a:chOff x="6769100" y="1390650"/>
            <a:chExt cx="317500" cy="157483"/>
          </a:xfrm>
        </p:grpSpPr>
        <p:sp>
          <p:nvSpPr>
            <p:cNvPr id="64" name="正方形/長方形 63">
              <a:extLst>
                <a:ext uri="{FF2B5EF4-FFF2-40B4-BE49-F238E27FC236}">
                  <a16:creationId xmlns:a16="http://schemas.microsoft.com/office/drawing/2014/main" id="{4D1063C4-6A96-DB44-942F-413C49F184B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円/楕円 64">
              <a:extLst>
                <a:ext uri="{FF2B5EF4-FFF2-40B4-BE49-F238E27FC236}">
                  <a16:creationId xmlns:a16="http://schemas.microsoft.com/office/drawing/2014/main" id="{31181589-51C7-D349-8F23-16902595F89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6" name="直線コネクタ 65">
              <a:extLst>
                <a:ext uri="{FF2B5EF4-FFF2-40B4-BE49-F238E27FC236}">
                  <a16:creationId xmlns:a16="http://schemas.microsoft.com/office/drawing/2014/main" id="{F2C3E18A-D33C-6F4D-8031-0B2D995F237A}"/>
                </a:ext>
              </a:extLst>
            </p:cNvPr>
            <p:cNvCxnSpPr>
              <a:stCxn id="65" idx="6"/>
              <a:endCxn id="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7" name="図形グループ 162">
            <a:extLst>
              <a:ext uri="{FF2B5EF4-FFF2-40B4-BE49-F238E27FC236}">
                <a16:creationId xmlns:a16="http://schemas.microsoft.com/office/drawing/2014/main" id="{8D56DE56-071D-EB45-8AD5-4907CC4A88A3}"/>
              </a:ext>
            </a:extLst>
          </p:cNvPr>
          <p:cNvGrpSpPr/>
          <p:nvPr/>
        </p:nvGrpSpPr>
        <p:grpSpPr>
          <a:xfrm>
            <a:off x="710565" y="4023625"/>
            <a:ext cx="317500" cy="157483"/>
            <a:chOff x="6769100" y="1390650"/>
            <a:chExt cx="317500" cy="157483"/>
          </a:xfrm>
        </p:grpSpPr>
        <p:sp>
          <p:nvSpPr>
            <p:cNvPr id="68" name="正方形/長方形 67">
              <a:extLst>
                <a:ext uri="{FF2B5EF4-FFF2-40B4-BE49-F238E27FC236}">
                  <a16:creationId xmlns:a16="http://schemas.microsoft.com/office/drawing/2014/main" id="{1767A367-7EED-B44B-8E17-B200F2FC946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円/楕円 68">
              <a:extLst>
                <a:ext uri="{FF2B5EF4-FFF2-40B4-BE49-F238E27FC236}">
                  <a16:creationId xmlns:a16="http://schemas.microsoft.com/office/drawing/2014/main" id="{7823C646-F351-7441-ACF6-A58FBFA3090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0" name="直線コネクタ 69">
              <a:extLst>
                <a:ext uri="{FF2B5EF4-FFF2-40B4-BE49-F238E27FC236}">
                  <a16:creationId xmlns:a16="http://schemas.microsoft.com/office/drawing/2014/main" id="{8B4CBDBB-EC7A-7946-B4F9-1BA8D10D216F}"/>
                </a:ext>
              </a:extLst>
            </p:cNvPr>
            <p:cNvCxnSpPr>
              <a:stCxn id="69" idx="6"/>
              <a:endCxn id="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1" name="図形グループ 166">
            <a:extLst>
              <a:ext uri="{FF2B5EF4-FFF2-40B4-BE49-F238E27FC236}">
                <a16:creationId xmlns:a16="http://schemas.microsoft.com/office/drawing/2014/main" id="{0F153F07-7061-D14E-860D-7DC7AFAFEB01}"/>
              </a:ext>
            </a:extLst>
          </p:cNvPr>
          <p:cNvGrpSpPr/>
          <p:nvPr/>
        </p:nvGrpSpPr>
        <p:grpSpPr>
          <a:xfrm>
            <a:off x="710565" y="4205218"/>
            <a:ext cx="317500" cy="157483"/>
            <a:chOff x="6769100" y="1390650"/>
            <a:chExt cx="317500" cy="157483"/>
          </a:xfrm>
        </p:grpSpPr>
        <p:sp>
          <p:nvSpPr>
            <p:cNvPr id="72" name="正方形/長方形 71">
              <a:extLst>
                <a:ext uri="{FF2B5EF4-FFF2-40B4-BE49-F238E27FC236}">
                  <a16:creationId xmlns:a16="http://schemas.microsoft.com/office/drawing/2014/main" id="{917256CE-0011-9A4D-B55D-5214AAAF987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円/楕円 72">
              <a:extLst>
                <a:ext uri="{FF2B5EF4-FFF2-40B4-BE49-F238E27FC236}">
                  <a16:creationId xmlns:a16="http://schemas.microsoft.com/office/drawing/2014/main" id="{BF282284-62DE-B048-B3F6-CDCFD1A3267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4" name="直線コネクタ 73">
              <a:extLst>
                <a:ext uri="{FF2B5EF4-FFF2-40B4-BE49-F238E27FC236}">
                  <a16:creationId xmlns:a16="http://schemas.microsoft.com/office/drawing/2014/main" id="{536C0047-19CA-1C4C-8E8B-00A41C4C981A}"/>
                </a:ext>
              </a:extLst>
            </p:cNvPr>
            <p:cNvCxnSpPr>
              <a:stCxn id="73" idx="6"/>
              <a:endCxn id="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5" name="図形グループ 174">
            <a:extLst>
              <a:ext uri="{FF2B5EF4-FFF2-40B4-BE49-F238E27FC236}">
                <a16:creationId xmlns:a16="http://schemas.microsoft.com/office/drawing/2014/main" id="{889ACF1B-7E92-3E42-827D-5EDFA384A2A1}"/>
              </a:ext>
            </a:extLst>
          </p:cNvPr>
          <p:cNvGrpSpPr/>
          <p:nvPr/>
        </p:nvGrpSpPr>
        <p:grpSpPr>
          <a:xfrm>
            <a:off x="710565" y="4380906"/>
            <a:ext cx="317500" cy="157483"/>
            <a:chOff x="6769100" y="1390650"/>
            <a:chExt cx="317500" cy="157483"/>
          </a:xfrm>
        </p:grpSpPr>
        <p:sp>
          <p:nvSpPr>
            <p:cNvPr id="76" name="正方形/長方形 75">
              <a:extLst>
                <a:ext uri="{FF2B5EF4-FFF2-40B4-BE49-F238E27FC236}">
                  <a16:creationId xmlns:a16="http://schemas.microsoft.com/office/drawing/2014/main" id="{EBD13C2C-2FB7-7643-AD0A-6624781A33D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円/楕円 76">
              <a:extLst>
                <a:ext uri="{FF2B5EF4-FFF2-40B4-BE49-F238E27FC236}">
                  <a16:creationId xmlns:a16="http://schemas.microsoft.com/office/drawing/2014/main" id="{DEFA815D-E9A8-B04A-B459-DF8806B0AE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8" name="直線コネクタ 77">
              <a:extLst>
                <a:ext uri="{FF2B5EF4-FFF2-40B4-BE49-F238E27FC236}">
                  <a16:creationId xmlns:a16="http://schemas.microsoft.com/office/drawing/2014/main" id="{22BDDCA8-2EC9-E54D-ABF6-B1DB3D30D575}"/>
                </a:ext>
              </a:extLst>
            </p:cNvPr>
            <p:cNvCxnSpPr>
              <a:stCxn id="77" idx="6"/>
              <a:endCxn id="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9" name="図形グループ 178">
            <a:extLst>
              <a:ext uri="{FF2B5EF4-FFF2-40B4-BE49-F238E27FC236}">
                <a16:creationId xmlns:a16="http://schemas.microsoft.com/office/drawing/2014/main" id="{864A05C2-555C-3042-8555-5CA0263E213F}"/>
              </a:ext>
            </a:extLst>
          </p:cNvPr>
          <p:cNvGrpSpPr/>
          <p:nvPr/>
        </p:nvGrpSpPr>
        <p:grpSpPr>
          <a:xfrm>
            <a:off x="1075971" y="3830163"/>
            <a:ext cx="317500" cy="157483"/>
            <a:chOff x="6769100" y="1390650"/>
            <a:chExt cx="317500" cy="157483"/>
          </a:xfrm>
        </p:grpSpPr>
        <p:sp>
          <p:nvSpPr>
            <p:cNvPr id="80" name="正方形/長方形 79">
              <a:extLst>
                <a:ext uri="{FF2B5EF4-FFF2-40B4-BE49-F238E27FC236}">
                  <a16:creationId xmlns:a16="http://schemas.microsoft.com/office/drawing/2014/main" id="{8C8A551C-6D0A-0E49-A43F-C581ECC05B2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円/楕円 80">
              <a:extLst>
                <a:ext uri="{FF2B5EF4-FFF2-40B4-BE49-F238E27FC236}">
                  <a16:creationId xmlns:a16="http://schemas.microsoft.com/office/drawing/2014/main" id="{19206ED7-B99B-1541-9999-939FD6E3AC7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2" name="直線コネクタ 81">
              <a:extLst>
                <a:ext uri="{FF2B5EF4-FFF2-40B4-BE49-F238E27FC236}">
                  <a16:creationId xmlns:a16="http://schemas.microsoft.com/office/drawing/2014/main" id="{0347D66F-D3F4-6A4F-B00B-FCF2939628DD}"/>
                </a:ext>
              </a:extLst>
            </p:cNvPr>
            <p:cNvCxnSpPr>
              <a:stCxn id="81" idx="6"/>
              <a:endCxn id="8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3" name="図形グループ 182">
            <a:extLst>
              <a:ext uri="{FF2B5EF4-FFF2-40B4-BE49-F238E27FC236}">
                <a16:creationId xmlns:a16="http://schemas.microsoft.com/office/drawing/2014/main" id="{E1232D8A-2194-FD4D-B25E-FB7A107C10AD}"/>
              </a:ext>
            </a:extLst>
          </p:cNvPr>
          <p:cNvGrpSpPr/>
          <p:nvPr/>
        </p:nvGrpSpPr>
        <p:grpSpPr>
          <a:xfrm>
            <a:off x="1075971" y="4023625"/>
            <a:ext cx="317500" cy="157483"/>
            <a:chOff x="6769100" y="1390650"/>
            <a:chExt cx="317500" cy="157483"/>
          </a:xfrm>
        </p:grpSpPr>
        <p:sp>
          <p:nvSpPr>
            <p:cNvPr id="84" name="正方形/長方形 83">
              <a:extLst>
                <a:ext uri="{FF2B5EF4-FFF2-40B4-BE49-F238E27FC236}">
                  <a16:creationId xmlns:a16="http://schemas.microsoft.com/office/drawing/2014/main" id="{7F466823-AF78-FE4F-9576-28400633877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5" name="円/楕円 84">
              <a:extLst>
                <a:ext uri="{FF2B5EF4-FFF2-40B4-BE49-F238E27FC236}">
                  <a16:creationId xmlns:a16="http://schemas.microsoft.com/office/drawing/2014/main" id="{64083CC0-2F5F-A740-9F7E-4EEA8B73B0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6" name="直線コネクタ 85">
              <a:extLst>
                <a:ext uri="{FF2B5EF4-FFF2-40B4-BE49-F238E27FC236}">
                  <a16:creationId xmlns:a16="http://schemas.microsoft.com/office/drawing/2014/main" id="{EBEDABA2-EA70-394B-82B6-8250EE9F2CFE}"/>
                </a:ext>
              </a:extLst>
            </p:cNvPr>
            <p:cNvCxnSpPr>
              <a:stCxn id="85" idx="6"/>
              <a:endCxn id="8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7" name="図形グループ 186">
            <a:extLst>
              <a:ext uri="{FF2B5EF4-FFF2-40B4-BE49-F238E27FC236}">
                <a16:creationId xmlns:a16="http://schemas.microsoft.com/office/drawing/2014/main" id="{13525F4A-D0C8-1D4E-8E1D-7EF1DD077157}"/>
              </a:ext>
            </a:extLst>
          </p:cNvPr>
          <p:cNvGrpSpPr/>
          <p:nvPr/>
        </p:nvGrpSpPr>
        <p:grpSpPr>
          <a:xfrm>
            <a:off x="1075971" y="4205218"/>
            <a:ext cx="317500" cy="157483"/>
            <a:chOff x="6769100" y="1390650"/>
            <a:chExt cx="317500" cy="157483"/>
          </a:xfrm>
        </p:grpSpPr>
        <p:sp>
          <p:nvSpPr>
            <p:cNvPr id="88" name="正方形/長方形 87">
              <a:extLst>
                <a:ext uri="{FF2B5EF4-FFF2-40B4-BE49-F238E27FC236}">
                  <a16:creationId xmlns:a16="http://schemas.microsoft.com/office/drawing/2014/main" id="{0D4EFA12-3CD8-4148-84BB-3ADDF2864D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円/楕円 88">
              <a:extLst>
                <a:ext uri="{FF2B5EF4-FFF2-40B4-BE49-F238E27FC236}">
                  <a16:creationId xmlns:a16="http://schemas.microsoft.com/office/drawing/2014/main" id="{1EEF9FA5-6269-5B47-AECB-31B6A23BE03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0" name="直線コネクタ 89">
              <a:extLst>
                <a:ext uri="{FF2B5EF4-FFF2-40B4-BE49-F238E27FC236}">
                  <a16:creationId xmlns:a16="http://schemas.microsoft.com/office/drawing/2014/main" id="{AEE95726-160A-2549-BAE2-90F2D3FE957D}"/>
                </a:ext>
              </a:extLst>
            </p:cNvPr>
            <p:cNvCxnSpPr>
              <a:stCxn id="89" idx="6"/>
              <a:endCxn id="8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1" name="図形グループ 194">
            <a:extLst>
              <a:ext uri="{FF2B5EF4-FFF2-40B4-BE49-F238E27FC236}">
                <a16:creationId xmlns:a16="http://schemas.microsoft.com/office/drawing/2014/main" id="{C237546B-B3F9-9B44-AB39-FFE5FEC5E790}"/>
              </a:ext>
            </a:extLst>
          </p:cNvPr>
          <p:cNvGrpSpPr/>
          <p:nvPr/>
        </p:nvGrpSpPr>
        <p:grpSpPr>
          <a:xfrm>
            <a:off x="1075971" y="4380906"/>
            <a:ext cx="317500" cy="157483"/>
            <a:chOff x="6769100" y="1390650"/>
            <a:chExt cx="317500" cy="157483"/>
          </a:xfrm>
        </p:grpSpPr>
        <p:sp>
          <p:nvSpPr>
            <p:cNvPr id="92" name="正方形/長方形 91">
              <a:extLst>
                <a:ext uri="{FF2B5EF4-FFF2-40B4-BE49-F238E27FC236}">
                  <a16:creationId xmlns:a16="http://schemas.microsoft.com/office/drawing/2014/main" id="{2EECF076-D61D-0B40-A401-08DDDF0D07E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3" name="円/楕円 92">
              <a:extLst>
                <a:ext uri="{FF2B5EF4-FFF2-40B4-BE49-F238E27FC236}">
                  <a16:creationId xmlns:a16="http://schemas.microsoft.com/office/drawing/2014/main" id="{2965C6CE-4930-F049-9505-7880295A872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4" name="直線コネクタ 93">
              <a:extLst>
                <a:ext uri="{FF2B5EF4-FFF2-40B4-BE49-F238E27FC236}">
                  <a16:creationId xmlns:a16="http://schemas.microsoft.com/office/drawing/2014/main" id="{E3A8588E-BAC7-8546-9F0B-224683EC05E0}"/>
                </a:ext>
              </a:extLst>
            </p:cNvPr>
            <p:cNvCxnSpPr>
              <a:stCxn id="93" idx="6"/>
              <a:endCxn id="9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198">
            <a:extLst>
              <a:ext uri="{FF2B5EF4-FFF2-40B4-BE49-F238E27FC236}">
                <a16:creationId xmlns:a16="http://schemas.microsoft.com/office/drawing/2014/main" id="{42EFF2C1-6791-C04E-977E-EB242D43DC66}"/>
              </a:ext>
            </a:extLst>
          </p:cNvPr>
          <p:cNvGrpSpPr/>
          <p:nvPr/>
        </p:nvGrpSpPr>
        <p:grpSpPr>
          <a:xfrm>
            <a:off x="1446225" y="3832704"/>
            <a:ext cx="317500" cy="157483"/>
            <a:chOff x="6769100" y="1390650"/>
            <a:chExt cx="317500" cy="157483"/>
          </a:xfrm>
        </p:grpSpPr>
        <p:sp>
          <p:nvSpPr>
            <p:cNvPr id="96" name="正方形/長方形 95">
              <a:extLst>
                <a:ext uri="{FF2B5EF4-FFF2-40B4-BE49-F238E27FC236}">
                  <a16:creationId xmlns:a16="http://schemas.microsoft.com/office/drawing/2014/main" id="{CC639731-97AA-0B4D-BCFA-1037182FB0B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円/楕円 96">
              <a:extLst>
                <a:ext uri="{FF2B5EF4-FFF2-40B4-BE49-F238E27FC236}">
                  <a16:creationId xmlns:a16="http://schemas.microsoft.com/office/drawing/2014/main" id="{B941C2C6-7BDA-4748-8409-502F9ADCA9F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8" name="直線コネクタ 97">
              <a:extLst>
                <a:ext uri="{FF2B5EF4-FFF2-40B4-BE49-F238E27FC236}">
                  <a16:creationId xmlns:a16="http://schemas.microsoft.com/office/drawing/2014/main" id="{2914BB74-A82F-5442-929C-A56429FB586F}"/>
                </a:ext>
              </a:extLst>
            </p:cNvPr>
            <p:cNvCxnSpPr>
              <a:stCxn id="97" idx="6"/>
              <a:endCxn id="9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202">
            <a:extLst>
              <a:ext uri="{FF2B5EF4-FFF2-40B4-BE49-F238E27FC236}">
                <a16:creationId xmlns:a16="http://schemas.microsoft.com/office/drawing/2014/main" id="{649168D5-59AD-EF46-81D6-3D3CE340D65E}"/>
              </a:ext>
            </a:extLst>
          </p:cNvPr>
          <p:cNvGrpSpPr/>
          <p:nvPr/>
        </p:nvGrpSpPr>
        <p:grpSpPr>
          <a:xfrm>
            <a:off x="1446225" y="4026166"/>
            <a:ext cx="317500" cy="157483"/>
            <a:chOff x="6769100" y="1390650"/>
            <a:chExt cx="317500" cy="157483"/>
          </a:xfrm>
        </p:grpSpPr>
        <p:sp>
          <p:nvSpPr>
            <p:cNvPr id="100" name="正方形/長方形 99">
              <a:extLst>
                <a:ext uri="{FF2B5EF4-FFF2-40B4-BE49-F238E27FC236}">
                  <a16:creationId xmlns:a16="http://schemas.microsoft.com/office/drawing/2014/main" id="{DD26D4AE-86B2-494D-AE3D-68203E773A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1" name="円/楕円 100">
              <a:extLst>
                <a:ext uri="{FF2B5EF4-FFF2-40B4-BE49-F238E27FC236}">
                  <a16:creationId xmlns:a16="http://schemas.microsoft.com/office/drawing/2014/main" id="{A1C4A56D-8E66-3A42-B13C-0824DF6A364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2" name="直線コネクタ 101">
              <a:extLst>
                <a:ext uri="{FF2B5EF4-FFF2-40B4-BE49-F238E27FC236}">
                  <a16:creationId xmlns:a16="http://schemas.microsoft.com/office/drawing/2014/main" id="{0FF3B46C-172A-4E40-877A-8E1F7DA07842}"/>
                </a:ext>
              </a:extLst>
            </p:cNvPr>
            <p:cNvCxnSpPr>
              <a:stCxn id="101" idx="6"/>
              <a:endCxn id="10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3" name="図形グループ 206">
            <a:extLst>
              <a:ext uri="{FF2B5EF4-FFF2-40B4-BE49-F238E27FC236}">
                <a16:creationId xmlns:a16="http://schemas.microsoft.com/office/drawing/2014/main" id="{FB632EA6-EB7F-A645-86C7-DB733A3F5F7B}"/>
              </a:ext>
            </a:extLst>
          </p:cNvPr>
          <p:cNvGrpSpPr/>
          <p:nvPr/>
        </p:nvGrpSpPr>
        <p:grpSpPr>
          <a:xfrm>
            <a:off x="1446225" y="4207759"/>
            <a:ext cx="317500" cy="157483"/>
            <a:chOff x="6769100" y="1390650"/>
            <a:chExt cx="317500" cy="157483"/>
          </a:xfrm>
        </p:grpSpPr>
        <p:sp>
          <p:nvSpPr>
            <p:cNvPr id="104" name="正方形/長方形 103">
              <a:extLst>
                <a:ext uri="{FF2B5EF4-FFF2-40B4-BE49-F238E27FC236}">
                  <a16:creationId xmlns:a16="http://schemas.microsoft.com/office/drawing/2014/main" id="{D635F814-34CF-4145-8A24-B69C0669E02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5" name="円/楕円 104">
              <a:extLst>
                <a:ext uri="{FF2B5EF4-FFF2-40B4-BE49-F238E27FC236}">
                  <a16:creationId xmlns:a16="http://schemas.microsoft.com/office/drawing/2014/main" id="{0B018A9C-6E84-E741-AA95-6C6C6A12F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6" name="直線コネクタ 105">
              <a:extLst>
                <a:ext uri="{FF2B5EF4-FFF2-40B4-BE49-F238E27FC236}">
                  <a16:creationId xmlns:a16="http://schemas.microsoft.com/office/drawing/2014/main" id="{D8A0C6DC-5E85-B448-A8CA-47C70ABA26BD}"/>
                </a:ext>
              </a:extLst>
            </p:cNvPr>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214">
            <a:extLst>
              <a:ext uri="{FF2B5EF4-FFF2-40B4-BE49-F238E27FC236}">
                <a16:creationId xmlns:a16="http://schemas.microsoft.com/office/drawing/2014/main" id="{B79325B5-E1E6-1942-9D46-9CFF0AD727EC}"/>
              </a:ext>
            </a:extLst>
          </p:cNvPr>
          <p:cNvGrpSpPr/>
          <p:nvPr/>
        </p:nvGrpSpPr>
        <p:grpSpPr>
          <a:xfrm>
            <a:off x="1446225" y="4383447"/>
            <a:ext cx="317500" cy="157483"/>
            <a:chOff x="6769100" y="1390650"/>
            <a:chExt cx="317500" cy="157483"/>
          </a:xfrm>
        </p:grpSpPr>
        <p:sp>
          <p:nvSpPr>
            <p:cNvPr id="108" name="正方形/長方形 107">
              <a:extLst>
                <a:ext uri="{FF2B5EF4-FFF2-40B4-BE49-F238E27FC236}">
                  <a16:creationId xmlns:a16="http://schemas.microsoft.com/office/drawing/2014/main" id="{876F2E2E-692F-7341-A004-36CCFF8C1B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9" name="円/楕円 108">
              <a:extLst>
                <a:ext uri="{FF2B5EF4-FFF2-40B4-BE49-F238E27FC236}">
                  <a16:creationId xmlns:a16="http://schemas.microsoft.com/office/drawing/2014/main" id="{54CF237D-4DAC-C349-97EF-C9C9CB33ED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0" name="直線コネクタ 109">
              <a:extLst>
                <a:ext uri="{FF2B5EF4-FFF2-40B4-BE49-F238E27FC236}">
                  <a16:creationId xmlns:a16="http://schemas.microsoft.com/office/drawing/2014/main" id="{5F365C9D-EF75-5B4B-A302-60687BA7DB31}"/>
                </a:ext>
              </a:extLst>
            </p:cNvPr>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a:extLst>
              <a:ext uri="{FF2B5EF4-FFF2-40B4-BE49-F238E27FC236}">
                <a16:creationId xmlns:a16="http://schemas.microsoft.com/office/drawing/2014/main" id="{8743FC6B-B4A7-8E4D-B1EB-20042BD12DDC}"/>
              </a:ext>
            </a:extLst>
          </p:cNvPr>
          <p:cNvSpPr/>
          <p:nvPr/>
        </p:nvSpPr>
        <p:spPr>
          <a:xfrm>
            <a:off x="1817582"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2" name="フローチャート: 磁気ディスク 111">
            <a:extLst>
              <a:ext uri="{FF2B5EF4-FFF2-40B4-BE49-F238E27FC236}">
                <a16:creationId xmlns:a16="http://schemas.microsoft.com/office/drawing/2014/main" id="{BE023356-42BB-F247-B85C-253DD788919A}"/>
              </a:ext>
            </a:extLst>
          </p:cNvPr>
          <p:cNvSpPr/>
          <p:nvPr/>
        </p:nvSpPr>
        <p:spPr>
          <a:xfrm>
            <a:off x="1817582"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3" name="フローチャート: 磁気ディスク 112">
            <a:extLst>
              <a:ext uri="{FF2B5EF4-FFF2-40B4-BE49-F238E27FC236}">
                <a16:creationId xmlns:a16="http://schemas.microsoft.com/office/drawing/2014/main" id="{7ADA644F-0884-B84D-8157-59550C7E1796}"/>
              </a:ext>
            </a:extLst>
          </p:cNvPr>
          <p:cNvSpPr/>
          <p:nvPr/>
        </p:nvSpPr>
        <p:spPr>
          <a:xfrm>
            <a:off x="2238441"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フローチャート: 磁気ディスク 113">
            <a:extLst>
              <a:ext uri="{FF2B5EF4-FFF2-40B4-BE49-F238E27FC236}">
                <a16:creationId xmlns:a16="http://schemas.microsoft.com/office/drawing/2014/main" id="{CAB73746-7582-974F-82FB-CC92544453E0}"/>
              </a:ext>
            </a:extLst>
          </p:cNvPr>
          <p:cNvSpPr/>
          <p:nvPr/>
        </p:nvSpPr>
        <p:spPr>
          <a:xfrm>
            <a:off x="2238441"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5" name="フローチャート: 磁気ディスク 114">
            <a:extLst>
              <a:ext uri="{FF2B5EF4-FFF2-40B4-BE49-F238E27FC236}">
                <a16:creationId xmlns:a16="http://schemas.microsoft.com/office/drawing/2014/main" id="{DF6B71D8-03E0-2242-B80D-0A44BD7F0049}"/>
              </a:ext>
            </a:extLst>
          </p:cNvPr>
          <p:cNvSpPr/>
          <p:nvPr/>
        </p:nvSpPr>
        <p:spPr>
          <a:xfrm>
            <a:off x="2238441"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6" name="フローチャート: 磁気ディスク 115">
            <a:extLst>
              <a:ext uri="{FF2B5EF4-FFF2-40B4-BE49-F238E27FC236}">
                <a16:creationId xmlns:a16="http://schemas.microsoft.com/office/drawing/2014/main" id="{5AF3E30C-C134-8D44-80C7-B71196819462}"/>
              </a:ext>
            </a:extLst>
          </p:cNvPr>
          <p:cNvSpPr/>
          <p:nvPr/>
        </p:nvSpPr>
        <p:spPr>
          <a:xfrm>
            <a:off x="2672254"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7" name="フローチャート: 磁気ディスク 116">
            <a:extLst>
              <a:ext uri="{FF2B5EF4-FFF2-40B4-BE49-F238E27FC236}">
                <a16:creationId xmlns:a16="http://schemas.microsoft.com/office/drawing/2014/main" id="{F0BE52BE-EF65-FD41-8D2B-10EDB8F0AA49}"/>
              </a:ext>
            </a:extLst>
          </p:cNvPr>
          <p:cNvSpPr/>
          <p:nvPr/>
        </p:nvSpPr>
        <p:spPr>
          <a:xfrm>
            <a:off x="2672254"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フローチャート: 磁気ディスク 117">
            <a:extLst>
              <a:ext uri="{FF2B5EF4-FFF2-40B4-BE49-F238E27FC236}">
                <a16:creationId xmlns:a16="http://schemas.microsoft.com/office/drawing/2014/main" id="{EDF1EEB8-1F48-3D41-B524-448A1266CB2E}"/>
              </a:ext>
            </a:extLst>
          </p:cNvPr>
          <p:cNvSpPr/>
          <p:nvPr/>
        </p:nvSpPr>
        <p:spPr>
          <a:xfrm>
            <a:off x="2672254"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フローチャート: 磁気ディスク 118">
            <a:extLst>
              <a:ext uri="{FF2B5EF4-FFF2-40B4-BE49-F238E27FC236}">
                <a16:creationId xmlns:a16="http://schemas.microsoft.com/office/drawing/2014/main" id="{345B5D40-324D-9D44-9E60-E3671C1EABC2}"/>
              </a:ext>
            </a:extLst>
          </p:cNvPr>
          <p:cNvSpPr/>
          <p:nvPr/>
        </p:nvSpPr>
        <p:spPr>
          <a:xfrm>
            <a:off x="1817582"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20" name="図形グループ 158">
            <a:extLst>
              <a:ext uri="{FF2B5EF4-FFF2-40B4-BE49-F238E27FC236}">
                <a16:creationId xmlns:a16="http://schemas.microsoft.com/office/drawing/2014/main" id="{2A09D35C-28E1-0E4E-8DD2-887A6D33E55F}"/>
              </a:ext>
            </a:extLst>
          </p:cNvPr>
          <p:cNvGrpSpPr/>
          <p:nvPr/>
        </p:nvGrpSpPr>
        <p:grpSpPr>
          <a:xfrm>
            <a:off x="710565" y="4576698"/>
            <a:ext cx="317500" cy="157483"/>
            <a:chOff x="6769100" y="1390650"/>
            <a:chExt cx="317500" cy="157483"/>
          </a:xfrm>
        </p:grpSpPr>
        <p:sp>
          <p:nvSpPr>
            <p:cNvPr id="121" name="正方形/長方形 120">
              <a:extLst>
                <a:ext uri="{FF2B5EF4-FFF2-40B4-BE49-F238E27FC236}">
                  <a16:creationId xmlns:a16="http://schemas.microsoft.com/office/drawing/2014/main" id="{E2A889FB-1DCB-AC4D-AB5B-F65AA1102E3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円/楕円 121">
              <a:extLst>
                <a:ext uri="{FF2B5EF4-FFF2-40B4-BE49-F238E27FC236}">
                  <a16:creationId xmlns:a16="http://schemas.microsoft.com/office/drawing/2014/main" id="{100CB3B3-052E-624A-B96D-C4553D74E2A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3" name="直線コネクタ 122">
              <a:extLst>
                <a:ext uri="{FF2B5EF4-FFF2-40B4-BE49-F238E27FC236}">
                  <a16:creationId xmlns:a16="http://schemas.microsoft.com/office/drawing/2014/main" id="{7AC954A1-AFEF-344F-8F9C-5BAEAF70597A}"/>
                </a:ext>
              </a:extLst>
            </p:cNvPr>
            <p:cNvCxnSpPr>
              <a:stCxn id="122" idx="6"/>
              <a:endCxn id="12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4" name="図形グループ 162">
            <a:extLst>
              <a:ext uri="{FF2B5EF4-FFF2-40B4-BE49-F238E27FC236}">
                <a16:creationId xmlns:a16="http://schemas.microsoft.com/office/drawing/2014/main" id="{27387C46-1B41-6845-99C2-4D5EE1B958CF}"/>
              </a:ext>
            </a:extLst>
          </p:cNvPr>
          <p:cNvGrpSpPr/>
          <p:nvPr/>
        </p:nvGrpSpPr>
        <p:grpSpPr>
          <a:xfrm>
            <a:off x="710565" y="4770160"/>
            <a:ext cx="317500" cy="157483"/>
            <a:chOff x="6769100" y="1390650"/>
            <a:chExt cx="317500" cy="157483"/>
          </a:xfrm>
        </p:grpSpPr>
        <p:sp>
          <p:nvSpPr>
            <p:cNvPr id="125" name="正方形/長方形 124">
              <a:extLst>
                <a:ext uri="{FF2B5EF4-FFF2-40B4-BE49-F238E27FC236}">
                  <a16:creationId xmlns:a16="http://schemas.microsoft.com/office/drawing/2014/main" id="{A8444608-566D-264E-BC57-CCC444DF1B9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6" name="円/楕円 125">
              <a:extLst>
                <a:ext uri="{FF2B5EF4-FFF2-40B4-BE49-F238E27FC236}">
                  <a16:creationId xmlns:a16="http://schemas.microsoft.com/office/drawing/2014/main" id="{45D5B955-CA00-0843-BB10-A0550F9E936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7" name="直線コネクタ 126">
              <a:extLst>
                <a:ext uri="{FF2B5EF4-FFF2-40B4-BE49-F238E27FC236}">
                  <a16:creationId xmlns:a16="http://schemas.microsoft.com/office/drawing/2014/main" id="{8E25935F-0579-6243-A53A-0A7496418883}"/>
                </a:ext>
              </a:extLst>
            </p:cNvPr>
            <p:cNvCxnSpPr>
              <a:stCxn id="126" idx="6"/>
              <a:endCxn id="12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 name="図形グループ 166">
            <a:extLst>
              <a:ext uri="{FF2B5EF4-FFF2-40B4-BE49-F238E27FC236}">
                <a16:creationId xmlns:a16="http://schemas.microsoft.com/office/drawing/2014/main" id="{9598E556-A7D5-004D-8D96-750AB81892D3}"/>
              </a:ext>
            </a:extLst>
          </p:cNvPr>
          <p:cNvGrpSpPr/>
          <p:nvPr/>
        </p:nvGrpSpPr>
        <p:grpSpPr>
          <a:xfrm>
            <a:off x="710565" y="4951753"/>
            <a:ext cx="317500" cy="157483"/>
            <a:chOff x="6769100" y="1390650"/>
            <a:chExt cx="317500" cy="157483"/>
          </a:xfrm>
        </p:grpSpPr>
        <p:sp>
          <p:nvSpPr>
            <p:cNvPr id="129" name="正方形/長方形 128">
              <a:extLst>
                <a:ext uri="{FF2B5EF4-FFF2-40B4-BE49-F238E27FC236}">
                  <a16:creationId xmlns:a16="http://schemas.microsoft.com/office/drawing/2014/main" id="{DBF51BB9-4B37-5C40-BF91-2C1F46EC40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円/楕円 129">
              <a:extLst>
                <a:ext uri="{FF2B5EF4-FFF2-40B4-BE49-F238E27FC236}">
                  <a16:creationId xmlns:a16="http://schemas.microsoft.com/office/drawing/2014/main" id="{A8443BA0-63D3-E741-BFD0-267CF78BA2A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1" name="直線コネクタ 130">
              <a:extLst>
                <a:ext uri="{FF2B5EF4-FFF2-40B4-BE49-F238E27FC236}">
                  <a16:creationId xmlns:a16="http://schemas.microsoft.com/office/drawing/2014/main" id="{1F61BC5C-ADAA-6843-821D-B32099159DF6}"/>
                </a:ext>
              </a:extLst>
            </p:cNvPr>
            <p:cNvCxnSpPr>
              <a:stCxn id="130" idx="6"/>
              <a:endCxn id="12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 name="図形グループ 174">
            <a:extLst>
              <a:ext uri="{FF2B5EF4-FFF2-40B4-BE49-F238E27FC236}">
                <a16:creationId xmlns:a16="http://schemas.microsoft.com/office/drawing/2014/main" id="{3F115C99-C4F3-0245-9C3D-91D462AA47C1}"/>
              </a:ext>
            </a:extLst>
          </p:cNvPr>
          <p:cNvGrpSpPr/>
          <p:nvPr/>
        </p:nvGrpSpPr>
        <p:grpSpPr>
          <a:xfrm>
            <a:off x="710565" y="5127441"/>
            <a:ext cx="317500" cy="157483"/>
            <a:chOff x="6769100" y="1390650"/>
            <a:chExt cx="317500" cy="157483"/>
          </a:xfrm>
        </p:grpSpPr>
        <p:sp>
          <p:nvSpPr>
            <p:cNvPr id="133" name="正方形/長方形 132">
              <a:extLst>
                <a:ext uri="{FF2B5EF4-FFF2-40B4-BE49-F238E27FC236}">
                  <a16:creationId xmlns:a16="http://schemas.microsoft.com/office/drawing/2014/main" id="{39FCA549-5C8F-E646-BC2E-490287BB357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円/楕円 133">
              <a:extLst>
                <a:ext uri="{FF2B5EF4-FFF2-40B4-BE49-F238E27FC236}">
                  <a16:creationId xmlns:a16="http://schemas.microsoft.com/office/drawing/2014/main" id="{414EEE16-045F-0941-8061-FC7C30E823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5" name="直線コネクタ 134">
              <a:extLst>
                <a:ext uri="{FF2B5EF4-FFF2-40B4-BE49-F238E27FC236}">
                  <a16:creationId xmlns:a16="http://schemas.microsoft.com/office/drawing/2014/main" id="{C3A57C1B-F8C9-834F-BF2C-38F5A85BDF9C}"/>
                </a:ext>
              </a:extLst>
            </p:cNvPr>
            <p:cNvCxnSpPr>
              <a:stCxn id="134" idx="6"/>
              <a:endCxn id="13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 name="図形グループ 178">
            <a:extLst>
              <a:ext uri="{FF2B5EF4-FFF2-40B4-BE49-F238E27FC236}">
                <a16:creationId xmlns:a16="http://schemas.microsoft.com/office/drawing/2014/main" id="{71382982-F664-154C-891A-75A4678A9BAA}"/>
              </a:ext>
            </a:extLst>
          </p:cNvPr>
          <p:cNvGrpSpPr/>
          <p:nvPr/>
        </p:nvGrpSpPr>
        <p:grpSpPr>
          <a:xfrm>
            <a:off x="1075971" y="4576698"/>
            <a:ext cx="317500" cy="157483"/>
            <a:chOff x="6769100" y="1390650"/>
            <a:chExt cx="317500" cy="157483"/>
          </a:xfrm>
        </p:grpSpPr>
        <p:sp>
          <p:nvSpPr>
            <p:cNvPr id="137" name="正方形/長方形 136">
              <a:extLst>
                <a:ext uri="{FF2B5EF4-FFF2-40B4-BE49-F238E27FC236}">
                  <a16:creationId xmlns:a16="http://schemas.microsoft.com/office/drawing/2014/main" id="{67B475DE-4332-4B4E-93A1-ADF31D3B27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円/楕円 137">
              <a:extLst>
                <a:ext uri="{FF2B5EF4-FFF2-40B4-BE49-F238E27FC236}">
                  <a16:creationId xmlns:a16="http://schemas.microsoft.com/office/drawing/2014/main" id="{722C1833-FA3E-D34F-9F7A-F24EBC32AB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9" name="直線コネクタ 138">
              <a:extLst>
                <a:ext uri="{FF2B5EF4-FFF2-40B4-BE49-F238E27FC236}">
                  <a16:creationId xmlns:a16="http://schemas.microsoft.com/office/drawing/2014/main" id="{FB5FA2DE-6C12-E143-8F0D-B5A7073698DF}"/>
                </a:ext>
              </a:extLst>
            </p:cNvPr>
            <p:cNvCxnSpPr>
              <a:stCxn id="138" idx="6"/>
              <a:endCxn id="13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 name="図形グループ 182">
            <a:extLst>
              <a:ext uri="{FF2B5EF4-FFF2-40B4-BE49-F238E27FC236}">
                <a16:creationId xmlns:a16="http://schemas.microsoft.com/office/drawing/2014/main" id="{8BC7FA32-C285-F145-8413-978842A48C29}"/>
              </a:ext>
            </a:extLst>
          </p:cNvPr>
          <p:cNvGrpSpPr/>
          <p:nvPr/>
        </p:nvGrpSpPr>
        <p:grpSpPr>
          <a:xfrm>
            <a:off x="1075971" y="4770160"/>
            <a:ext cx="317500" cy="157483"/>
            <a:chOff x="6769100" y="1390650"/>
            <a:chExt cx="317500" cy="157483"/>
          </a:xfrm>
        </p:grpSpPr>
        <p:sp>
          <p:nvSpPr>
            <p:cNvPr id="141" name="正方形/長方形 140">
              <a:extLst>
                <a:ext uri="{FF2B5EF4-FFF2-40B4-BE49-F238E27FC236}">
                  <a16:creationId xmlns:a16="http://schemas.microsoft.com/office/drawing/2014/main" id="{53343B8C-7916-4742-80E4-2F7A759F40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円/楕円 141">
              <a:extLst>
                <a:ext uri="{FF2B5EF4-FFF2-40B4-BE49-F238E27FC236}">
                  <a16:creationId xmlns:a16="http://schemas.microsoft.com/office/drawing/2014/main" id="{C6CD6B95-BCA9-4A4A-9C5F-DE555A9100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3" name="直線コネクタ 142">
              <a:extLst>
                <a:ext uri="{FF2B5EF4-FFF2-40B4-BE49-F238E27FC236}">
                  <a16:creationId xmlns:a16="http://schemas.microsoft.com/office/drawing/2014/main" id="{E40CA8D1-9D81-0948-9426-EEDD31678AF8}"/>
                </a:ext>
              </a:extLst>
            </p:cNvPr>
            <p:cNvCxnSpPr>
              <a:stCxn id="142" idx="6"/>
              <a:endCxn id="1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 name="図形グループ 186">
            <a:extLst>
              <a:ext uri="{FF2B5EF4-FFF2-40B4-BE49-F238E27FC236}">
                <a16:creationId xmlns:a16="http://schemas.microsoft.com/office/drawing/2014/main" id="{007EFA1F-4961-6D42-ACB7-2F867A062158}"/>
              </a:ext>
            </a:extLst>
          </p:cNvPr>
          <p:cNvGrpSpPr/>
          <p:nvPr/>
        </p:nvGrpSpPr>
        <p:grpSpPr>
          <a:xfrm>
            <a:off x="1075971" y="4951753"/>
            <a:ext cx="317500" cy="157483"/>
            <a:chOff x="6769100" y="1390650"/>
            <a:chExt cx="317500" cy="157483"/>
          </a:xfrm>
        </p:grpSpPr>
        <p:sp>
          <p:nvSpPr>
            <p:cNvPr id="145" name="正方形/長方形 144">
              <a:extLst>
                <a:ext uri="{FF2B5EF4-FFF2-40B4-BE49-F238E27FC236}">
                  <a16:creationId xmlns:a16="http://schemas.microsoft.com/office/drawing/2014/main" id="{1432FCB7-ACCC-4B4B-9DC8-D4FC4CCBE1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円/楕円 145">
              <a:extLst>
                <a:ext uri="{FF2B5EF4-FFF2-40B4-BE49-F238E27FC236}">
                  <a16:creationId xmlns:a16="http://schemas.microsoft.com/office/drawing/2014/main" id="{ABB30A91-D56D-8E41-BE12-3593DD22575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7" name="直線コネクタ 146">
              <a:extLst>
                <a:ext uri="{FF2B5EF4-FFF2-40B4-BE49-F238E27FC236}">
                  <a16:creationId xmlns:a16="http://schemas.microsoft.com/office/drawing/2014/main" id="{2D3E59A9-F11F-A34C-95E4-E57A73BCD50C}"/>
                </a:ext>
              </a:extLst>
            </p:cNvPr>
            <p:cNvCxnSpPr>
              <a:stCxn id="146" idx="6"/>
              <a:endCxn id="1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 name="図形グループ 194">
            <a:extLst>
              <a:ext uri="{FF2B5EF4-FFF2-40B4-BE49-F238E27FC236}">
                <a16:creationId xmlns:a16="http://schemas.microsoft.com/office/drawing/2014/main" id="{558F4C67-7134-B749-86E7-AA9C72FC0F14}"/>
              </a:ext>
            </a:extLst>
          </p:cNvPr>
          <p:cNvGrpSpPr/>
          <p:nvPr/>
        </p:nvGrpSpPr>
        <p:grpSpPr>
          <a:xfrm>
            <a:off x="1075971" y="5127441"/>
            <a:ext cx="317500" cy="157483"/>
            <a:chOff x="6769100" y="1390650"/>
            <a:chExt cx="317500" cy="157483"/>
          </a:xfrm>
        </p:grpSpPr>
        <p:sp>
          <p:nvSpPr>
            <p:cNvPr id="149" name="正方形/長方形 148">
              <a:extLst>
                <a:ext uri="{FF2B5EF4-FFF2-40B4-BE49-F238E27FC236}">
                  <a16:creationId xmlns:a16="http://schemas.microsoft.com/office/drawing/2014/main" id="{0FB3F574-811B-434B-B5DC-A5D75A9E1C2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0" name="円/楕円 149">
              <a:extLst>
                <a:ext uri="{FF2B5EF4-FFF2-40B4-BE49-F238E27FC236}">
                  <a16:creationId xmlns:a16="http://schemas.microsoft.com/office/drawing/2014/main" id="{43F80097-2F80-EE42-8273-643310AB3C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1" name="直線コネクタ 150">
              <a:extLst>
                <a:ext uri="{FF2B5EF4-FFF2-40B4-BE49-F238E27FC236}">
                  <a16:creationId xmlns:a16="http://schemas.microsoft.com/office/drawing/2014/main" id="{6E319BE4-21A1-7245-A6F6-CCAD5A258069}"/>
                </a:ext>
              </a:extLst>
            </p:cNvPr>
            <p:cNvCxnSpPr>
              <a:stCxn id="150" idx="6"/>
              <a:endCxn id="1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 name="図形グループ 198">
            <a:extLst>
              <a:ext uri="{FF2B5EF4-FFF2-40B4-BE49-F238E27FC236}">
                <a16:creationId xmlns:a16="http://schemas.microsoft.com/office/drawing/2014/main" id="{CED4F99B-DDFB-3749-9917-4B00D7D787B8}"/>
              </a:ext>
            </a:extLst>
          </p:cNvPr>
          <p:cNvGrpSpPr/>
          <p:nvPr/>
        </p:nvGrpSpPr>
        <p:grpSpPr>
          <a:xfrm>
            <a:off x="1446225" y="4579239"/>
            <a:ext cx="317500" cy="157483"/>
            <a:chOff x="6769100" y="1390650"/>
            <a:chExt cx="317500" cy="157483"/>
          </a:xfrm>
        </p:grpSpPr>
        <p:sp>
          <p:nvSpPr>
            <p:cNvPr id="153" name="正方形/長方形 152">
              <a:extLst>
                <a:ext uri="{FF2B5EF4-FFF2-40B4-BE49-F238E27FC236}">
                  <a16:creationId xmlns:a16="http://schemas.microsoft.com/office/drawing/2014/main" id="{1D94FA08-9D10-DA45-B539-67DCDEDECFC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円/楕円 153">
              <a:extLst>
                <a:ext uri="{FF2B5EF4-FFF2-40B4-BE49-F238E27FC236}">
                  <a16:creationId xmlns:a16="http://schemas.microsoft.com/office/drawing/2014/main" id="{1576A4F5-2255-8543-B9CE-10AD8EF50C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5" name="直線コネクタ 154">
              <a:extLst>
                <a:ext uri="{FF2B5EF4-FFF2-40B4-BE49-F238E27FC236}">
                  <a16:creationId xmlns:a16="http://schemas.microsoft.com/office/drawing/2014/main" id="{0F5EB960-F097-7C49-87F4-D532C138519A}"/>
                </a:ext>
              </a:extLst>
            </p:cNvPr>
            <p:cNvCxnSpPr>
              <a:stCxn id="154" idx="6"/>
              <a:endCxn id="1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 name="図形グループ 202">
            <a:extLst>
              <a:ext uri="{FF2B5EF4-FFF2-40B4-BE49-F238E27FC236}">
                <a16:creationId xmlns:a16="http://schemas.microsoft.com/office/drawing/2014/main" id="{BB4ADD50-A644-1140-BDA6-49FC2606477C}"/>
              </a:ext>
            </a:extLst>
          </p:cNvPr>
          <p:cNvGrpSpPr/>
          <p:nvPr/>
        </p:nvGrpSpPr>
        <p:grpSpPr>
          <a:xfrm>
            <a:off x="1446225" y="4772701"/>
            <a:ext cx="317500" cy="157483"/>
            <a:chOff x="6769100" y="1390650"/>
            <a:chExt cx="317500" cy="157483"/>
          </a:xfrm>
        </p:grpSpPr>
        <p:sp>
          <p:nvSpPr>
            <p:cNvPr id="157" name="正方形/長方形 156">
              <a:extLst>
                <a:ext uri="{FF2B5EF4-FFF2-40B4-BE49-F238E27FC236}">
                  <a16:creationId xmlns:a16="http://schemas.microsoft.com/office/drawing/2014/main" id="{E158806B-424C-0A4C-A89F-8216144D2B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円/楕円 157">
              <a:extLst>
                <a:ext uri="{FF2B5EF4-FFF2-40B4-BE49-F238E27FC236}">
                  <a16:creationId xmlns:a16="http://schemas.microsoft.com/office/drawing/2014/main" id="{9E434413-A935-5045-B6E7-3391402345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9" name="直線コネクタ 158">
              <a:extLst>
                <a:ext uri="{FF2B5EF4-FFF2-40B4-BE49-F238E27FC236}">
                  <a16:creationId xmlns:a16="http://schemas.microsoft.com/office/drawing/2014/main" id="{14C71E4A-4D96-A340-8F1F-5C693CB89658}"/>
                </a:ext>
              </a:extLst>
            </p:cNvPr>
            <p:cNvCxnSpPr>
              <a:stCxn id="158" idx="6"/>
              <a:endCxn id="1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0" name="図形グループ 206">
            <a:extLst>
              <a:ext uri="{FF2B5EF4-FFF2-40B4-BE49-F238E27FC236}">
                <a16:creationId xmlns:a16="http://schemas.microsoft.com/office/drawing/2014/main" id="{24A0E8BA-E05D-2247-B7AB-F7EEEF3B896D}"/>
              </a:ext>
            </a:extLst>
          </p:cNvPr>
          <p:cNvGrpSpPr/>
          <p:nvPr/>
        </p:nvGrpSpPr>
        <p:grpSpPr>
          <a:xfrm>
            <a:off x="1446225" y="4954294"/>
            <a:ext cx="317500" cy="157483"/>
            <a:chOff x="6769100" y="1390650"/>
            <a:chExt cx="317500" cy="157483"/>
          </a:xfrm>
        </p:grpSpPr>
        <p:sp>
          <p:nvSpPr>
            <p:cNvPr id="161" name="正方形/長方形 160">
              <a:extLst>
                <a:ext uri="{FF2B5EF4-FFF2-40B4-BE49-F238E27FC236}">
                  <a16:creationId xmlns:a16="http://schemas.microsoft.com/office/drawing/2014/main" id="{D6BC6009-2CBC-A84C-A46E-2E9CA365C61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2" name="円/楕円 161">
              <a:extLst>
                <a:ext uri="{FF2B5EF4-FFF2-40B4-BE49-F238E27FC236}">
                  <a16:creationId xmlns:a16="http://schemas.microsoft.com/office/drawing/2014/main" id="{35B14A73-63D0-0042-BFC7-CDA84E168A5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3" name="直線コネクタ 162">
              <a:extLst>
                <a:ext uri="{FF2B5EF4-FFF2-40B4-BE49-F238E27FC236}">
                  <a16:creationId xmlns:a16="http://schemas.microsoft.com/office/drawing/2014/main" id="{0926860C-FA9D-EB4B-B7C0-34DE3DEC22C1}"/>
                </a:ext>
              </a:extLst>
            </p:cNvPr>
            <p:cNvCxnSpPr>
              <a:stCxn id="162" idx="6"/>
              <a:endCxn id="1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 name="図形グループ 214">
            <a:extLst>
              <a:ext uri="{FF2B5EF4-FFF2-40B4-BE49-F238E27FC236}">
                <a16:creationId xmlns:a16="http://schemas.microsoft.com/office/drawing/2014/main" id="{7B21E7C7-C506-2D49-A803-A95EDA94C332}"/>
              </a:ext>
            </a:extLst>
          </p:cNvPr>
          <p:cNvGrpSpPr/>
          <p:nvPr/>
        </p:nvGrpSpPr>
        <p:grpSpPr>
          <a:xfrm>
            <a:off x="1446225" y="5129982"/>
            <a:ext cx="317500" cy="157483"/>
            <a:chOff x="6769100" y="1390650"/>
            <a:chExt cx="317500" cy="157483"/>
          </a:xfrm>
        </p:grpSpPr>
        <p:sp>
          <p:nvSpPr>
            <p:cNvPr id="165" name="正方形/長方形 164">
              <a:extLst>
                <a:ext uri="{FF2B5EF4-FFF2-40B4-BE49-F238E27FC236}">
                  <a16:creationId xmlns:a16="http://schemas.microsoft.com/office/drawing/2014/main" id="{769DA629-D6D7-1A4A-B607-AE9215965B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円/楕円 165">
              <a:extLst>
                <a:ext uri="{FF2B5EF4-FFF2-40B4-BE49-F238E27FC236}">
                  <a16:creationId xmlns:a16="http://schemas.microsoft.com/office/drawing/2014/main" id="{C54E07E8-CB57-DB45-AAB4-2D9C1B08EF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7" name="直線コネクタ 166">
              <a:extLst>
                <a:ext uri="{FF2B5EF4-FFF2-40B4-BE49-F238E27FC236}">
                  <a16:creationId xmlns:a16="http://schemas.microsoft.com/office/drawing/2014/main" id="{DA550F39-20C1-1341-A9B9-6533732BA57A}"/>
                </a:ext>
              </a:extLst>
            </p:cNvPr>
            <p:cNvCxnSpPr>
              <a:stCxn id="166" idx="6"/>
              <a:endCxn id="1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8" name="フローチャート: 磁気ディスク 167">
            <a:extLst>
              <a:ext uri="{FF2B5EF4-FFF2-40B4-BE49-F238E27FC236}">
                <a16:creationId xmlns:a16="http://schemas.microsoft.com/office/drawing/2014/main" id="{91555C46-A8CD-384E-802D-E0A5964A8570}"/>
              </a:ext>
            </a:extLst>
          </p:cNvPr>
          <p:cNvSpPr/>
          <p:nvPr/>
        </p:nvSpPr>
        <p:spPr>
          <a:xfrm>
            <a:off x="1817582"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フローチャート: 磁気ディスク 168">
            <a:extLst>
              <a:ext uri="{FF2B5EF4-FFF2-40B4-BE49-F238E27FC236}">
                <a16:creationId xmlns:a16="http://schemas.microsoft.com/office/drawing/2014/main" id="{99BD86C2-F547-AD4D-94BE-858F73DDA949}"/>
              </a:ext>
            </a:extLst>
          </p:cNvPr>
          <p:cNvSpPr/>
          <p:nvPr/>
        </p:nvSpPr>
        <p:spPr>
          <a:xfrm>
            <a:off x="1817582"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フローチャート: 磁気ディスク 169">
            <a:extLst>
              <a:ext uri="{FF2B5EF4-FFF2-40B4-BE49-F238E27FC236}">
                <a16:creationId xmlns:a16="http://schemas.microsoft.com/office/drawing/2014/main" id="{B753A1B7-C4E4-D945-A69C-52510970CF16}"/>
              </a:ext>
            </a:extLst>
          </p:cNvPr>
          <p:cNvSpPr/>
          <p:nvPr/>
        </p:nvSpPr>
        <p:spPr>
          <a:xfrm>
            <a:off x="2238441"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9150FA8-F00E-284A-9FCC-9B79FCF49385}"/>
              </a:ext>
            </a:extLst>
          </p:cNvPr>
          <p:cNvSpPr/>
          <p:nvPr/>
        </p:nvSpPr>
        <p:spPr>
          <a:xfrm>
            <a:off x="2238441"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4CBA1870-D793-A748-B28B-BB445334184A}"/>
              </a:ext>
            </a:extLst>
          </p:cNvPr>
          <p:cNvSpPr/>
          <p:nvPr/>
        </p:nvSpPr>
        <p:spPr>
          <a:xfrm>
            <a:off x="2238441"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5C96C8AA-9705-2548-8A28-4E420BE5BD95}"/>
              </a:ext>
            </a:extLst>
          </p:cNvPr>
          <p:cNvSpPr/>
          <p:nvPr/>
        </p:nvSpPr>
        <p:spPr>
          <a:xfrm>
            <a:off x="2672254"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7A19C6F3-5B54-2B4F-B99A-FB37E0AF6E73}"/>
              </a:ext>
            </a:extLst>
          </p:cNvPr>
          <p:cNvSpPr/>
          <p:nvPr/>
        </p:nvSpPr>
        <p:spPr>
          <a:xfrm>
            <a:off x="2672254"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5" name="フローチャート: 磁気ディスク 174">
            <a:extLst>
              <a:ext uri="{FF2B5EF4-FFF2-40B4-BE49-F238E27FC236}">
                <a16:creationId xmlns:a16="http://schemas.microsoft.com/office/drawing/2014/main" id="{75DF148E-A0FA-1C4F-8369-1A99217ECA09}"/>
              </a:ext>
            </a:extLst>
          </p:cNvPr>
          <p:cNvSpPr/>
          <p:nvPr/>
        </p:nvSpPr>
        <p:spPr>
          <a:xfrm>
            <a:off x="2672254"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9" name="テキスト ボックス 178">
            <a:extLst>
              <a:ext uri="{FF2B5EF4-FFF2-40B4-BE49-F238E27FC236}">
                <a16:creationId xmlns:a16="http://schemas.microsoft.com/office/drawing/2014/main" id="{B4E00FA4-2EC1-F747-A884-E98A6C2CE669}"/>
              </a:ext>
            </a:extLst>
          </p:cNvPr>
          <p:cNvSpPr txBox="1"/>
          <p:nvPr/>
        </p:nvSpPr>
        <p:spPr>
          <a:xfrm>
            <a:off x="681316" y="2704227"/>
            <a:ext cx="2339102" cy="276999"/>
          </a:xfrm>
          <a:prstGeom prst="rect">
            <a:avLst/>
          </a:prstGeom>
          <a:noFill/>
        </p:spPr>
        <p:txBody>
          <a:bodyPr wrap="none" rtlCol="0">
            <a:spAutoFit/>
          </a:bodyPr>
          <a:lstStyle/>
          <a:p>
            <a:pPr algn="ctr"/>
            <a:r>
              <a:rPr lang="ja-JP" altLang="en-US" sz="1200" dirty="0">
                <a:latin typeface="Meiryo" panose="020B0604030504040204" pitchFamily="34" charset="-128"/>
                <a:ea typeface="Meiryo" panose="020B0604030504040204" pitchFamily="34" charset="-128"/>
              </a:rPr>
              <a:t>コンピュータのハードやソフト</a:t>
            </a:r>
            <a:endParaRPr kumimoji="1" lang="en-US" altLang="ja-JP" sz="1200" dirty="0">
              <a:latin typeface="Meiryo" panose="020B0604030504040204" pitchFamily="34" charset="-128"/>
              <a:ea typeface="Meiryo" panose="020B0604030504040204" pitchFamily="34" charset="-128"/>
            </a:endParaRPr>
          </a:p>
        </p:txBody>
      </p:sp>
      <p:sp>
        <p:nvSpPr>
          <p:cNvPr id="181" name="正方形/長方形 180">
            <a:extLst>
              <a:ext uri="{FF2B5EF4-FFF2-40B4-BE49-F238E27FC236}">
                <a16:creationId xmlns:a16="http://schemas.microsoft.com/office/drawing/2014/main" id="{390C40E9-5FF0-CC45-9854-116FCED937E3}"/>
              </a:ext>
            </a:extLst>
          </p:cNvPr>
          <p:cNvSpPr/>
          <p:nvPr/>
        </p:nvSpPr>
        <p:spPr>
          <a:xfrm>
            <a:off x="536270" y="1309282"/>
            <a:ext cx="1723549" cy="461665"/>
          </a:xfrm>
          <a:prstGeom prst="rect">
            <a:avLst/>
          </a:prstGeom>
        </p:spPr>
        <p:txBody>
          <a:bodyPr wrap="none">
            <a:spAutoFit/>
          </a:bodyPr>
          <a:lstStyle/>
          <a:p>
            <a:r>
              <a:rPr lang="ja-JP" altLang="en-US" sz="2400" dirty="0">
                <a:latin typeface="Meiryo" panose="020B0604030504040204" pitchFamily="34" charset="-128"/>
                <a:ea typeface="Meiryo" panose="020B0604030504040204" pitchFamily="34" charset="-128"/>
              </a:rPr>
              <a:t>物理的実態</a:t>
            </a:r>
            <a:endParaRPr lang="en-US" altLang="ja-JP" sz="2400" dirty="0">
              <a:latin typeface="Meiryo" panose="020B0604030504040204" pitchFamily="34" charset="-128"/>
              <a:ea typeface="Meiryo" panose="020B0604030504040204" pitchFamily="34" charset="-128"/>
            </a:endParaRPr>
          </a:p>
        </p:txBody>
      </p:sp>
      <p:sp>
        <p:nvSpPr>
          <p:cNvPr id="182" name="正方形/長方形 181">
            <a:extLst>
              <a:ext uri="{FF2B5EF4-FFF2-40B4-BE49-F238E27FC236}">
                <a16:creationId xmlns:a16="http://schemas.microsoft.com/office/drawing/2014/main" id="{88C18C8D-86FD-F84C-AB5D-76344F03D609}"/>
              </a:ext>
            </a:extLst>
          </p:cNvPr>
          <p:cNvSpPr/>
          <p:nvPr/>
        </p:nvSpPr>
        <p:spPr>
          <a:xfrm>
            <a:off x="4817034" y="1309283"/>
            <a:ext cx="1723549" cy="461665"/>
          </a:xfrm>
          <a:prstGeom prst="rect">
            <a:avLst/>
          </a:prstGeom>
        </p:spPr>
        <p:txBody>
          <a:bodyPr wrap="none">
            <a:spAutoFit/>
          </a:bodyPr>
          <a:lstStyle/>
          <a:p>
            <a:r>
              <a:rPr lang="ja-JP" altLang="en-US" sz="2400">
                <a:latin typeface="Meiryo" panose="020B0604030504040204" pitchFamily="34" charset="-128"/>
                <a:ea typeface="Meiryo" panose="020B0604030504040204" pitchFamily="34" charset="-128"/>
              </a:rPr>
              <a:t>実質的機能</a:t>
            </a:r>
            <a:endParaRPr lang="en-US" altLang="ja-JP" sz="2400" dirty="0">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1EDA6C0A-A467-0741-B418-8D67D7539A5C}"/>
              </a:ext>
            </a:extLst>
          </p:cNvPr>
          <p:cNvSpPr txBox="1"/>
          <p:nvPr/>
        </p:nvSpPr>
        <p:spPr>
          <a:xfrm>
            <a:off x="6179787" y="1912312"/>
            <a:ext cx="2339102" cy="584775"/>
          </a:xfrm>
          <a:prstGeom prst="rect">
            <a:avLst/>
          </a:prstGeom>
          <a:noFill/>
        </p:spPr>
        <p:txBody>
          <a:bodyPr wrap="none" rtlCol="0">
            <a:spAutoFit/>
          </a:bodyPr>
          <a:lstStyle/>
          <a:p>
            <a:r>
              <a:rPr kumimoji="1" lang="ja-JP" altLang="en-US" sz="1600" dirty="0">
                <a:latin typeface="Meiryo" panose="020B0604030504040204" pitchFamily="34" charset="-128"/>
                <a:ea typeface="Meiryo" panose="020B0604030504040204" pitchFamily="34" charset="-128"/>
              </a:rPr>
              <a:t>自分専用の</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コンピュータ･システム</a:t>
            </a:r>
          </a:p>
        </p:txBody>
      </p:sp>
      <p:sp>
        <p:nvSpPr>
          <p:cNvPr id="184" name="テキスト ボックス 183">
            <a:extLst>
              <a:ext uri="{FF2B5EF4-FFF2-40B4-BE49-F238E27FC236}">
                <a16:creationId xmlns:a16="http://schemas.microsoft.com/office/drawing/2014/main" id="{3199C8EB-5747-0B40-A469-385DA912DA30}"/>
              </a:ext>
            </a:extLst>
          </p:cNvPr>
          <p:cNvSpPr txBox="1"/>
          <p:nvPr/>
        </p:nvSpPr>
        <p:spPr>
          <a:xfrm>
            <a:off x="6179787" y="3483150"/>
            <a:ext cx="2236510" cy="584775"/>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周りの風景や建造物と</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重ね合わされた情報</a:t>
            </a:r>
          </a:p>
        </p:txBody>
      </p:sp>
      <p:sp>
        <p:nvSpPr>
          <p:cNvPr id="187" name="テキスト ボックス 186">
            <a:extLst>
              <a:ext uri="{FF2B5EF4-FFF2-40B4-BE49-F238E27FC236}">
                <a16:creationId xmlns:a16="http://schemas.microsoft.com/office/drawing/2014/main" id="{88E000D6-C630-8541-8B27-4E2BCD4D3406}"/>
              </a:ext>
            </a:extLst>
          </p:cNvPr>
          <p:cNvSpPr txBox="1"/>
          <p:nvPr/>
        </p:nvSpPr>
        <p:spPr>
          <a:xfrm>
            <a:off x="6179787" y="2565672"/>
            <a:ext cx="2563522" cy="338554"/>
          </a:xfrm>
          <a:prstGeom prst="rect">
            <a:avLst/>
          </a:prstGeom>
          <a:noFill/>
        </p:spPr>
        <p:txBody>
          <a:bodyPr wrap="none" rtlCol="0">
            <a:spAutoFit/>
          </a:bodyPr>
          <a:lstStyle/>
          <a:p>
            <a:r>
              <a:rPr kumimoji="1" lang="ja-JP" altLang="en-US" sz="1600" b="1" dirty="0">
                <a:latin typeface="Meiryo" panose="020B0604030504040204" pitchFamily="34" charset="-128"/>
                <a:ea typeface="Meiryo" panose="020B0604030504040204" pitchFamily="34" charset="-128"/>
              </a:rPr>
              <a:t>仮想マシン</a:t>
            </a:r>
            <a:r>
              <a:rPr lang="en-US" altLang="ja-JP" sz="1600" b="1" dirty="0">
                <a:latin typeface="Meiryo" panose="020B0604030504040204" pitchFamily="34" charset="-128"/>
                <a:ea typeface="Meiryo" panose="020B0604030504040204" pitchFamily="34" charset="-128"/>
              </a:rPr>
              <a:t>/</a:t>
            </a:r>
            <a:r>
              <a:rPr lang="ja-JP" altLang="en-US" sz="1600" b="1" dirty="0">
                <a:latin typeface="Meiryo" panose="020B0604030504040204" pitchFamily="34" charset="-128"/>
                <a:ea typeface="Meiryo" panose="020B0604030504040204" pitchFamily="34" charset="-128"/>
              </a:rPr>
              <a:t>仮想システム</a:t>
            </a:r>
            <a:endParaRPr kumimoji="1" lang="ja-JP" altLang="en-US" sz="1600" b="1" dirty="0">
              <a:latin typeface="Meiryo" panose="020B0604030504040204" pitchFamily="34" charset="-128"/>
              <a:ea typeface="Meiryo" panose="020B0604030504040204" pitchFamily="34" charset="-128"/>
            </a:endParaRPr>
          </a:p>
        </p:txBody>
      </p:sp>
      <p:sp>
        <p:nvSpPr>
          <p:cNvPr id="188" name="テキスト ボックス 187">
            <a:extLst>
              <a:ext uri="{FF2B5EF4-FFF2-40B4-BE49-F238E27FC236}">
                <a16:creationId xmlns:a16="http://schemas.microsoft.com/office/drawing/2014/main" id="{B99FB13B-6BF0-0347-8554-985D4A95391C}"/>
              </a:ext>
            </a:extLst>
          </p:cNvPr>
          <p:cNvSpPr txBox="1"/>
          <p:nvPr/>
        </p:nvSpPr>
        <p:spPr>
          <a:xfrm>
            <a:off x="6179787" y="4141664"/>
            <a:ext cx="1430200" cy="338554"/>
          </a:xfrm>
          <a:prstGeom prst="rect">
            <a:avLst/>
          </a:prstGeom>
          <a:noFill/>
        </p:spPr>
        <p:txBody>
          <a:bodyPr wrap="none" rtlCol="0">
            <a:spAutoFit/>
          </a:bodyPr>
          <a:lstStyle/>
          <a:p>
            <a:r>
              <a:rPr lang="ja-JP" altLang="en-US" sz="1600" b="1">
                <a:latin typeface="Meiryo" panose="020B0604030504040204" pitchFamily="34" charset="-128"/>
                <a:ea typeface="Meiryo" panose="020B0604030504040204" pitchFamily="34" charset="-128"/>
              </a:rPr>
              <a:t>仮想現実</a:t>
            </a:r>
            <a:r>
              <a:rPr lang="en-US" altLang="ja-JP" sz="1600" b="1" dirty="0">
                <a:latin typeface="Meiryo" panose="020B0604030504040204" pitchFamily="34" charset="-128"/>
                <a:ea typeface="Meiryo" panose="020B0604030504040204" pitchFamily="34" charset="-128"/>
              </a:rPr>
              <a:t>/VR</a:t>
            </a:r>
            <a:endParaRPr kumimoji="1" lang="ja-JP" altLang="en-US" sz="1600" b="1">
              <a:latin typeface="Meiryo" panose="020B0604030504040204" pitchFamily="34" charset="-128"/>
              <a:ea typeface="Meiryo" panose="020B0604030504040204" pitchFamily="34" charset="-128"/>
            </a:endParaRPr>
          </a:p>
        </p:txBody>
      </p:sp>
      <p:sp>
        <p:nvSpPr>
          <p:cNvPr id="190" name="正方形/長方形 189">
            <a:extLst>
              <a:ext uri="{FF2B5EF4-FFF2-40B4-BE49-F238E27FC236}">
                <a16:creationId xmlns:a16="http://schemas.microsoft.com/office/drawing/2014/main" id="{D15611C2-0728-354C-ABBA-7DCD331C56E6}"/>
              </a:ext>
            </a:extLst>
          </p:cNvPr>
          <p:cNvSpPr/>
          <p:nvPr/>
        </p:nvSpPr>
        <p:spPr>
          <a:xfrm>
            <a:off x="3342005" y="1117939"/>
            <a:ext cx="1122434" cy="51526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2" name="右矢印 191">
            <a:extLst>
              <a:ext uri="{FF2B5EF4-FFF2-40B4-BE49-F238E27FC236}">
                <a16:creationId xmlns:a16="http://schemas.microsoft.com/office/drawing/2014/main" id="{45595230-39E7-8846-85E9-B7000C795582}"/>
              </a:ext>
            </a:extLst>
          </p:cNvPr>
          <p:cNvSpPr/>
          <p:nvPr/>
        </p:nvSpPr>
        <p:spPr>
          <a:xfrm>
            <a:off x="3154467" y="3931451"/>
            <a:ext cx="1662567"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右矢印 192">
            <a:extLst>
              <a:ext uri="{FF2B5EF4-FFF2-40B4-BE49-F238E27FC236}">
                <a16:creationId xmlns:a16="http://schemas.microsoft.com/office/drawing/2014/main" id="{A01740B0-983F-3C4F-B090-2B3B6AB94501}"/>
              </a:ext>
            </a:extLst>
          </p:cNvPr>
          <p:cNvSpPr/>
          <p:nvPr/>
        </p:nvSpPr>
        <p:spPr>
          <a:xfrm rot="19941563">
            <a:off x="3104071" y="2806053"/>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1" name="テキスト ボックス 190">
            <a:extLst>
              <a:ext uri="{FF2B5EF4-FFF2-40B4-BE49-F238E27FC236}">
                <a16:creationId xmlns:a16="http://schemas.microsoft.com/office/drawing/2014/main" id="{CC0818D5-9C10-4D47-8CFF-C793C225E5A8}"/>
              </a:ext>
            </a:extLst>
          </p:cNvPr>
          <p:cNvSpPr txBox="1"/>
          <p:nvPr/>
        </p:nvSpPr>
        <p:spPr>
          <a:xfrm>
            <a:off x="3626223" y="1117939"/>
            <a:ext cx="553998" cy="5152615"/>
          </a:xfrm>
          <a:prstGeom prst="rect">
            <a:avLst/>
          </a:prstGeom>
          <a:noFill/>
        </p:spPr>
        <p:txBody>
          <a:bodyPr vert="eaVert" wrap="squar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仮想化を実現するソフトウェア</a:t>
            </a:r>
          </a:p>
        </p:txBody>
      </p:sp>
      <p:pic>
        <p:nvPicPr>
          <p:cNvPr id="195" name="図 194">
            <a:extLst>
              <a:ext uri="{FF2B5EF4-FFF2-40B4-BE49-F238E27FC236}">
                <a16:creationId xmlns:a16="http://schemas.microsoft.com/office/drawing/2014/main" id="{83E3B24C-61D4-F14F-B886-2040CB0CD4B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958033" y="3276266"/>
            <a:ext cx="1261340" cy="1261340"/>
          </a:xfrm>
          <a:prstGeom prst="rect">
            <a:avLst/>
          </a:prstGeom>
          <a:effectLst>
            <a:outerShdw blurRad="50800" dist="38100" dir="2700000" algn="tl" rotWithShape="0">
              <a:prstClr val="black">
                <a:alpha val="40000"/>
              </a:prstClr>
            </a:outerShdw>
          </a:effectLst>
        </p:spPr>
      </p:pic>
      <p:pic>
        <p:nvPicPr>
          <p:cNvPr id="197" name="図 196">
            <a:extLst>
              <a:ext uri="{FF2B5EF4-FFF2-40B4-BE49-F238E27FC236}">
                <a16:creationId xmlns:a16="http://schemas.microsoft.com/office/drawing/2014/main" id="{A4425519-E661-294B-BC7C-3720AE5FAA8E}"/>
              </a:ext>
            </a:extLst>
          </p:cNvPr>
          <p:cNvPicPr>
            <a:picLocks noChangeAspect="1"/>
          </p:cNvPicPr>
          <p:nvPr/>
        </p:nvPicPr>
        <p:blipFill>
          <a:blip r:embed="rId3" cstate="print">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4821448" y="1766105"/>
            <a:ext cx="990101" cy="990101"/>
          </a:xfrm>
          <a:prstGeom prst="rect">
            <a:avLst/>
          </a:prstGeom>
          <a:effectLst>
            <a:outerShdw blurRad="50800" dist="38100" dir="2700000" algn="tl" rotWithShape="0">
              <a:prstClr val="black">
                <a:alpha val="40000"/>
              </a:prstClr>
            </a:outerShdw>
          </a:effectLst>
        </p:spPr>
      </p:pic>
      <p:pic>
        <p:nvPicPr>
          <p:cNvPr id="196" name="図 195">
            <a:extLst>
              <a:ext uri="{FF2B5EF4-FFF2-40B4-BE49-F238E27FC236}">
                <a16:creationId xmlns:a16="http://schemas.microsoft.com/office/drawing/2014/main" id="{F70CFCED-7FD3-6945-B281-4720FBFBC17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0563" y="2098031"/>
            <a:ext cx="796896" cy="796896"/>
          </a:xfrm>
          <a:prstGeom prst="rect">
            <a:avLst/>
          </a:prstGeom>
          <a:effectLst>
            <a:outerShdw blurRad="50800" dist="38100" dir="2700000" algn="tl" rotWithShape="0">
              <a:prstClr val="black">
                <a:alpha val="40000"/>
              </a:prstClr>
            </a:outerShdw>
          </a:effectLst>
        </p:spPr>
      </p:pic>
      <p:sp>
        <p:nvSpPr>
          <p:cNvPr id="177" name="テキスト ボックス 176">
            <a:extLst>
              <a:ext uri="{FF2B5EF4-FFF2-40B4-BE49-F238E27FC236}">
                <a16:creationId xmlns:a16="http://schemas.microsoft.com/office/drawing/2014/main" id="{658F9E88-BE61-6EF9-18D9-A7C88D17CCA4}"/>
              </a:ext>
            </a:extLst>
          </p:cNvPr>
          <p:cNvSpPr txBox="1"/>
          <p:nvPr/>
        </p:nvSpPr>
        <p:spPr>
          <a:xfrm>
            <a:off x="6583689" y="1293025"/>
            <a:ext cx="2156550" cy="461665"/>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本物ではないが</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本物と同じことができる</a:t>
            </a:r>
            <a:endParaRPr lang="ja-JP" altLang="en-US" sz="1200"/>
          </a:p>
        </p:txBody>
      </p:sp>
      <p:sp>
        <p:nvSpPr>
          <p:cNvPr id="178" name="テキスト ボックス 177">
            <a:extLst>
              <a:ext uri="{FF2B5EF4-FFF2-40B4-BE49-F238E27FC236}">
                <a16:creationId xmlns:a16="http://schemas.microsoft.com/office/drawing/2014/main" id="{9E6F56D9-098F-05AC-F3FC-F8E530C91AA0}"/>
              </a:ext>
            </a:extLst>
          </p:cNvPr>
          <p:cNvSpPr txBox="1"/>
          <p:nvPr/>
        </p:nvSpPr>
        <p:spPr>
          <a:xfrm>
            <a:off x="4893982" y="4635627"/>
            <a:ext cx="3819760" cy="1585049"/>
          </a:xfrm>
          <a:prstGeom prst="rect">
            <a:avLst/>
          </a:prstGeom>
          <a:noFill/>
        </p:spPr>
        <p:txBody>
          <a:bodyPr wrap="square">
            <a:spAutoFit/>
          </a:bodyPr>
          <a:lstStyle/>
          <a:p>
            <a:pPr algn="l"/>
            <a:r>
              <a:rPr lang="ja-JP" altLang="en-US" sz="1400" b="1" i="0">
                <a:solidFill>
                  <a:srgbClr val="202122"/>
                </a:solidFill>
                <a:effectLst/>
                <a:latin typeface="Meiryo" panose="020B0604030504040204" pitchFamily="34" charset="-128"/>
                <a:ea typeface="Meiryo" panose="020B0604030504040204" pitchFamily="34" charset="-128"/>
              </a:rPr>
              <a:t>仮想</a:t>
            </a:r>
            <a:r>
              <a:rPr lang="ja-JP" altLang="en-US" sz="1400" b="0" i="0">
                <a:solidFill>
                  <a:srgbClr val="202122"/>
                </a:solidFill>
                <a:effectLst/>
                <a:latin typeface="Meiryo" panose="020B0604030504040204" pitchFamily="34" charset="-128"/>
                <a:ea typeface="Meiryo" panose="020B0604030504040204" pitchFamily="34" charset="-128"/>
              </a:rPr>
              <a:t>（日本語）</a:t>
            </a:r>
            <a:endParaRPr lang="en-US" altLang="ja-JP" sz="1400" b="0" i="0" dirty="0">
              <a:solidFill>
                <a:srgbClr val="202122"/>
              </a:solidFill>
              <a:effectLst/>
              <a:latin typeface="Meiryo" panose="020B0604030504040204" pitchFamily="34" charset="-128"/>
              <a:ea typeface="Meiryo" panose="020B0604030504040204" pitchFamily="34" charset="-128"/>
            </a:endParaRPr>
          </a:p>
          <a:p>
            <a:pPr algn="l"/>
            <a:r>
              <a:rPr lang="en-US" altLang="ja-JP" sz="1400" b="0" i="0" dirty="0">
                <a:solidFill>
                  <a:srgbClr val="202122"/>
                </a:solidFill>
                <a:effectLst/>
                <a:latin typeface="Meiryo" panose="020B0604030504040204" pitchFamily="34" charset="-128"/>
                <a:ea typeface="Meiryo" panose="020B0604030504040204" pitchFamily="34" charset="-128"/>
              </a:rPr>
              <a:t>	</a:t>
            </a:r>
            <a:r>
              <a:rPr lang="ja-JP" altLang="en-US" sz="1400" b="0" i="0">
                <a:solidFill>
                  <a:srgbClr val="202122"/>
                </a:solidFill>
                <a:effectLst/>
                <a:latin typeface="Meiryo" panose="020B0604030504040204" pitchFamily="34" charset="-128"/>
                <a:ea typeface="Meiryo" panose="020B0604030504040204" pitchFamily="34" charset="-128"/>
              </a:rPr>
              <a:t>仮の想定、想像、実体のない存在</a:t>
            </a:r>
            <a:endParaRPr lang="en-US" altLang="ja-JP" sz="1400" b="0" i="0" dirty="0">
              <a:solidFill>
                <a:srgbClr val="202122"/>
              </a:solidFill>
              <a:effectLst/>
              <a:latin typeface="Meiryo" panose="020B0604030504040204" pitchFamily="34" charset="-128"/>
              <a:ea typeface="Meiryo" panose="020B0604030504040204" pitchFamily="34" charset="-128"/>
            </a:endParaRPr>
          </a:p>
          <a:p>
            <a:pPr algn="l"/>
            <a:r>
              <a:rPr lang="en" altLang="ja-JP" sz="1400" b="1" i="0" dirty="0">
                <a:solidFill>
                  <a:srgbClr val="202122"/>
                </a:solidFill>
                <a:effectLst/>
                <a:latin typeface="Meiryo" panose="020B0604030504040204" pitchFamily="34" charset="-128"/>
                <a:ea typeface="Meiryo" panose="020B0604030504040204" pitchFamily="34" charset="-128"/>
              </a:rPr>
              <a:t>Virtual </a:t>
            </a:r>
            <a:r>
              <a:rPr lang="ja-JP" altLang="en-US" sz="1400" b="0" i="0">
                <a:solidFill>
                  <a:srgbClr val="202122"/>
                </a:solidFill>
                <a:effectLst/>
                <a:latin typeface="Meiryo" panose="020B0604030504040204" pitchFamily="34" charset="-128"/>
                <a:ea typeface="Meiryo" panose="020B0604030504040204" pitchFamily="34" charset="-128"/>
              </a:rPr>
              <a:t>（英語）</a:t>
            </a:r>
            <a:endParaRPr lang="en" altLang="ja-JP" sz="1400" b="0" i="0" dirty="0">
              <a:solidFill>
                <a:srgbClr val="202122"/>
              </a:solidFill>
              <a:effectLst/>
              <a:latin typeface="Meiryo" panose="020B0604030504040204" pitchFamily="34" charset="-128"/>
              <a:ea typeface="Meiryo" panose="020B0604030504040204" pitchFamily="34" charset="-128"/>
            </a:endParaRPr>
          </a:p>
          <a:p>
            <a:pPr algn="l"/>
            <a:r>
              <a:rPr lang="en-US" altLang="ja-JP" sz="1400" b="0" i="0" dirty="0">
                <a:solidFill>
                  <a:srgbClr val="202122"/>
                </a:solidFill>
                <a:effectLst/>
                <a:latin typeface="Meiryo" panose="020B0604030504040204" pitchFamily="34" charset="-128"/>
                <a:ea typeface="Meiryo" panose="020B0604030504040204" pitchFamily="34" charset="-128"/>
              </a:rPr>
              <a:t>	</a:t>
            </a:r>
            <a:r>
              <a:rPr lang="ja-JP" altLang="en-US" sz="1400" b="0" i="0">
                <a:solidFill>
                  <a:srgbClr val="202122"/>
                </a:solidFill>
                <a:effectLst/>
                <a:latin typeface="Meiryo" panose="020B0604030504040204" pitchFamily="34" charset="-128"/>
                <a:ea typeface="Meiryo" panose="020B0604030504040204" pitchFamily="34" charset="-128"/>
              </a:rPr>
              <a:t>事実上の、実質上の、本物と同じ</a:t>
            </a:r>
            <a:endParaRPr lang="en-US" altLang="ja-JP" sz="1400" b="0" i="0" dirty="0">
              <a:solidFill>
                <a:srgbClr val="202122"/>
              </a:solidFill>
              <a:effectLst/>
              <a:latin typeface="Meiryo" panose="020B0604030504040204" pitchFamily="34" charset="-128"/>
              <a:ea typeface="Meiryo" panose="020B0604030504040204" pitchFamily="34" charset="-128"/>
            </a:endParaRPr>
          </a:p>
          <a:p>
            <a:pPr algn="l"/>
            <a:endParaRPr lang="ja-JP" altLang="en-US" sz="800" b="0" i="0">
              <a:solidFill>
                <a:srgbClr val="202122"/>
              </a:solidFill>
              <a:effectLst/>
              <a:latin typeface="Meiryo" panose="020B0604030504040204" pitchFamily="34" charset="-128"/>
              <a:ea typeface="Meiryo" panose="020B0604030504040204" pitchFamily="34" charset="-128"/>
            </a:endParaRPr>
          </a:p>
          <a:p>
            <a:pPr algn="l"/>
            <a:r>
              <a:rPr lang="ja-JP" altLang="en-US" sz="1100" b="0" i="0">
                <a:solidFill>
                  <a:srgbClr val="202122"/>
                </a:solidFill>
                <a:effectLst/>
                <a:latin typeface="Meiryo" panose="020B0604030504040204" pitchFamily="34" charset="-128"/>
                <a:ea typeface="Meiryo" panose="020B0604030504040204" pitchFamily="34" charset="-128"/>
              </a:rPr>
              <a:t>例えば、仮想現実（</a:t>
            </a:r>
            <a:r>
              <a:rPr lang="en" altLang="ja-JP" sz="1100" b="0" i="0" dirty="0">
                <a:solidFill>
                  <a:srgbClr val="202122"/>
                </a:solidFill>
                <a:effectLst/>
                <a:latin typeface="Meiryo" panose="020B0604030504040204" pitchFamily="34" charset="-128"/>
                <a:ea typeface="Meiryo" panose="020B0604030504040204" pitchFamily="34" charset="-128"/>
              </a:rPr>
              <a:t>Virtual reality</a:t>
            </a:r>
            <a:r>
              <a:rPr lang="ja-JP" altLang="en" sz="1100" b="0" i="0">
                <a:solidFill>
                  <a:srgbClr val="202122"/>
                </a:solidFill>
                <a:effectLst/>
                <a:latin typeface="Meiryo" panose="020B0604030504040204" pitchFamily="34" charset="-128"/>
                <a:ea typeface="Meiryo" panose="020B0604030504040204" pitchFamily="34" charset="-128"/>
              </a:rPr>
              <a:t>）</a:t>
            </a:r>
            <a:r>
              <a:rPr lang="ja-JP" altLang="en-US" sz="1100" b="0" i="0">
                <a:solidFill>
                  <a:srgbClr val="202122"/>
                </a:solidFill>
                <a:effectLst/>
                <a:latin typeface="Meiryo" panose="020B0604030504040204" pitchFamily="34" charset="-128"/>
                <a:ea typeface="Meiryo" panose="020B0604030504040204" pitchFamily="34" charset="-128"/>
              </a:rPr>
              <a:t>は、単なる「想像された現実」ではなく、「本当の現実とは異なるが事実上の現実」という意味になる。</a:t>
            </a:r>
          </a:p>
        </p:txBody>
      </p:sp>
    </p:spTree>
    <p:extLst>
      <p:ext uri="{BB962C8B-B14F-4D97-AF65-F5344CB8AC3E}">
        <p14:creationId xmlns:p14="http://schemas.microsoft.com/office/powerpoint/2010/main" val="3441037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857A4-23E4-2413-4662-57A76A93C10A}"/>
            </a:ext>
          </a:extLst>
        </p:cNvPr>
        <p:cNvGrpSpPr/>
        <p:nvPr/>
      </p:nvGrpSpPr>
      <p:grpSpPr>
        <a:xfrm>
          <a:off x="0" y="0"/>
          <a:ext cx="0" cy="0"/>
          <a:chOff x="0" y="0"/>
          <a:chExt cx="0" cy="0"/>
        </a:xfrm>
      </p:grpSpPr>
      <p:sp>
        <p:nvSpPr>
          <p:cNvPr id="14" name="角丸四角形 13">
            <a:extLst>
              <a:ext uri="{FF2B5EF4-FFF2-40B4-BE49-F238E27FC236}">
                <a16:creationId xmlns:a16="http://schemas.microsoft.com/office/drawing/2014/main" id="{F1D662DD-6CE2-0B7B-EDC0-5CEF83FDA57F}"/>
              </a:ext>
            </a:extLst>
          </p:cNvPr>
          <p:cNvSpPr/>
          <p:nvPr/>
        </p:nvSpPr>
        <p:spPr>
          <a:xfrm>
            <a:off x="106565" y="760066"/>
            <a:ext cx="8930869" cy="5855955"/>
          </a:xfrm>
          <a:prstGeom prst="roundRect">
            <a:avLst>
              <a:gd name="adj" fmla="val 558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a:extLst>
              <a:ext uri="{FF2B5EF4-FFF2-40B4-BE49-F238E27FC236}">
                <a16:creationId xmlns:a16="http://schemas.microsoft.com/office/drawing/2014/main" id="{508064BB-6626-05EF-625C-C2E9314B7DA3}"/>
              </a:ext>
            </a:extLst>
          </p:cNvPr>
          <p:cNvSpPr/>
          <p:nvPr/>
        </p:nvSpPr>
        <p:spPr>
          <a:xfrm>
            <a:off x="1182559" y="1463605"/>
            <a:ext cx="6792686" cy="4658130"/>
          </a:xfrm>
          <a:prstGeom prst="roundRect">
            <a:avLst>
              <a:gd name="adj" fmla="val 5583"/>
            </a:avLst>
          </a:prstGeom>
          <a:solidFill>
            <a:srgbClr val="043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DCABE25E-77B7-F003-7D0A-D22D5CE9CEA0}"/>
              </a:ext>
            </a:extLst>
          </p:cNvPr>
          <p:cNvSpPr/>
          <p:nvPr/>
        </p:nvSpPr>
        <p:spPr>
          <a:xfrm>
            <a:off x="281883" y="2212377"/>
            <a:ext cx="8703988" cy="3047374"/>
          </a:xfrm>
          <a:prstGeom prst="homePlate">
            <a:avLst>
              <a:gd name="adj" fmla="val 10937"/>
            </a:avLst>
          </a:prstGeom>
          <a:solidFill>
            <a:srgbClr val="FFC000">
              <a:alpha val="7756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F6F447E-05A3-9C09-291D-BDFAC2B80280}"/>
              </a:ext>
            </a:extLst>
          </p:cNvPr>
          <p:cNvSpPr>
            <a:spLocks noGrp="1"/>
          </p:cNvSpPr>
          <p:nvPr>
            <p:ph type="title"/>
          </p:nvPr>
        </p:nvSpPr>
        <p:spPr/>
        <p:txBody>
          <a:bodyPr/>
          <a:lstStyle/>
          <a:p>
            <a:r>
              <a:rPr kumimoji="1" lang="en-US" altLang="ja-JP" dirty="0"/>
              <a:t>【</a:t>
            </a:r>
            <a:r>
              <a:rPr kumimoji="1" lang="ja-JP" altLang="en-US" dirty="0"/>
              <a:t>図解</a:t>
            </a:r>
            <a:r>
              <a:rPr kumimoji="1" lang="en-US" altLang="ja-JP" dirty="0"/>
              <a:t>】</a:t>
            </a:r>
            <a:r>
              <a:rPr kumimoji="1" lang="ja-JP" altLang="en-US" dirty="0"/>
              <a:t>コレ</a:t>
            </a:r>
            <a:r>
              <a:rPr kumimoji="1" lang="en-US" altLang="ja-JP" dirty="0"/>
              <a:t>1</a:t>
            </a:r>
            <a:r>
              <a:rPr kumimoji="1" lang="ja-JP" altLang="en-US" dirty="0"/>
              <a:t>枚でわかる最新</a:t>
            </a:r>
            <a:r>
              <a:rPr kumimoji="1" lang="en-US" altLang="ja-JP" dirty="0"/>
              <a:t>IT</a:t>
            </a:r>
            <a:r>
              <a:rPr kumimoji="1" lang="ja-JP" altLang="en-US" dirty="0"/>
              <a:t>トレンド／</a:t>
            </a:r>
            <a:r>
              <a:rPr kumimoji="1" lang="en-US" altLang="ja-JP" dirty="0"/>
              <a:t>2026</a:t>
            </a:r>
            <a:r>
              <a:rPr kumimoji="1" lang="ja-JP" altLang="en-US" dirty="0"/>
              <a:t>年</a:t>
            </a:r>
          </a:p>
        </p:txBody>
      </p:sp>
      <p:sp>
        <p:nvSpPr>
          <p:cNvPr id="3" name="角丸四角形 2">
            <a:extLst>
              <a:ext uri="{FF2B5EF4-FFF2-40B4-BE49-F238E27FC236}">
                <a16:creationId xmlns:a16="http://schemas.microsoft.com/office/drawing/2014/main" id="{8251F254-A3AC-6BA3-A814-9CBEE31364B1}"/>
              </a:ext>
            </a:extLst>
          </p:cNvPr>
          <p:cNvSpPr/>
          <p:nvPr/>
        </p:nvSpPr>
        <p:spPr>
          <a:xfrm>
            <a:off x="2728748" y="2672248"/>
            <a:ext cx="3678226" cy="2078871"/>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角丸四角形 3">
            <a:extLst>
              <a:ext uri="{FF2B5EF4-FFF2-40B4-BE49-F238E27FC236}">
                <a16:creationId xmlns:a16="http://schemas.microsoft.com/office/drawing/2014/main" id="{6D45D5DE-6BF3-12D0-C95D-75346774CE4C}"/>
              </a:ext>
            </a:extLst>
          </p:cNvPr>
          <p:cNvSpPr/>
          <p:nvPr/>
        </p:nvSpPr>
        <p:spPr>
          <a:xfrm>
            <a:off x="1832318" y="2305554"/>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0D570C91-84CB-6725-F890-4CEE44BB1952}"/>
              </a:ext>
            </a:extLst>
          </p:cNvPr>
          <p:cNvSpPr/>
          <p:nvPr/>
        </p:nvSpPr>
        <p:spPr>
          <a:xfrm>
            <a:off x="5699649" y="2307026"/>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角丸四角形 5">
            <a:extLst>
              <a:ext uri="{FF2B5EF4-FFF2-40B4-BE49-F238E27FC236}">
                <a16:creationId xmlns:a16="http://schemas.microsoft.com/office/drawing/2014/main" id="{2E2F5F0D-4509-D427-C7D5-3F1EFDFFC4BD}"/>
              </a:ext>
            </a:extLst>
          </p:cNvPr>
          <p:cNvSpPr/>
          <p:nvPr/>
        </p:nvSpPr>
        <p:spPr>
          <a:xfrm>
            <a:off x="3772630" y="2307986"/>
            <a:ext cx="1597335" cy="868396"/>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5C019339-A33F-84D0-9A5D-57F7CD1BFD42}"/>
              </a:ext>
            </a:extLst>
          </p:cNvPr>
          <p:cNvSpPr/>
          <p:nvPr/>
        </p:nvSpPr>
        <p:spPr>
          <a:xfrm>
            <a:off x="1832318" y="3274958"/>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角丸四角形 7">
            <a:extLst>
              <a:ext uri="{FF2B5EF4-FFF2-40B4-BE49-F238E27FC236}">
                <a16:creationId xmlns:a16="http://schemas.microsoft.com/office/drawing/2014/main" id="{B530BC2F-897A-C407-4EF5-87F2A6BF41B3}"/>
              </a:ext>
            </a:extLst>
          </p:cNvPr>
          <p:cNvSpPr/>
          <p:nvPr/>
        </p:nvSpPr>
        <p:spPr>
          <a:xfrm>
            <a:off x="5706068" y="3277388"/>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a:extLst>
              <a:ext uri="{FF2B5EF4-FFF2-40B4-BE49-F238E27FC236}">
                <a16:creationId xmlns:a16="http://schemas.microsoft.com/office/drawing/2014/main" id="{875212F4-1F45-A397-421C-B1748B4BA474}"/>
              </a:ext>
            </a:extLst>
          </p:cNvPr>
          <p:cNvSpPr/>
          <p:nvPr/>
        </p:nvSpPr>
        <p:spPr>
          <a:xfrm>
            <a:off x="1838738" y="4262004"/>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a:extLst>
              <a:ext uri="{FF2B5EF4-FFF2-40B4-BE49-F238E27FC236}">
                <a16:creationId xmlns:a16="http://schemas.microsoft.com/office/drawing/2014/main" id="{16B1EFC1-2BA4-4B46-45AE-593141A19E32}"/>
              </a:ext>
            </a:extLst>
          </p:cNvPr>
          <p:cNvSpPr/>
          <p:nvPr/>
        </p:nvSpPr>
        <p:spPr>
          <a:xfrm>
            <a:off x="5706068" y="4262004"/>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a:extLst>
              <a:ext uri="{FF2B5EF4-FFF2-40B4-BE49-F238E27FC236}">
                <a16:creationId xmlns:a16="http://schemas.microsoft.com/office/drawing/2014/main" id="{74B6AF3A-B4B1-974D-AA9C-4C8FA4F3D2E5}"/>
              </a:ext>
            </a:extLst>
          </p:cNvPr>
          <p:cNvSpPr/>
          <p:nvPr/>
        </p:nvSpPr>
        <p:spPr>
          <a:xfrm>
            <a:off x="3766210" y="4262004"/>
            <a:ext cx="1597335" cy="903607"/>
          </a:xfrm>
          <a:prstGeom prst="roundRect">
            <a:avLst/>
          </a:prstGeom>
          <a:solidFill>
            <a:srgbClr val="E46C0A">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A84AFAD0-D530-DF59-1723-1BA94A347EBF}"/>
              </a:ext>
            </a:extLst>
          </p:cNvPr>
          <p:cNvSpPr txBox="1"/>
          <p:nvPr/>
        </p:nvSpPr>
        <p:spPr>
          <a:xfrm>
            <a:off x="3566816" y="3268438"/>
            <a:ext cx="650050" cy="461665"/>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DX</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09B9F869-930A-79EA-9277-CF32978EBBE9}"/>
              </a:ext>
            </a:extLst>
          </p:cNvPr>
          <p:cNvSpPr txBox="1"/>
          <p:nvPr/>
        </p:nvSpPr>
        <p:spPr>
          <a:xfrm>
            <a:off x="4167148" y="3302263"/>
            <a:ext cx="1415772" cy="338554"/>
          </a:xfrm>
          <a:prstGeom prst="rect">
            <a:avLst/>
          </a:prstGeom>
          <a:noFill/>
        </p:spPr>
        <p:txBody>
          <a:bodyPr wrap="none" rtlCol="0">
            <a:spAutoFit/>
          </a:bodyPr>
          <a:lstStyle/>
          <a:p>
            <a:r>
              <a:rPr kumimoji="1" lang="ja-JP" altLang="en-US" sz="800" b="1">
                <a:solidFill>
                  <a:schemeClr val="bg1"/>
                </a:solidFill>
                <a:latin typeface="Meiryo" panose="020B0604030504040204" pitchFamily="34" charset="-128"/>
                <a:ea typeface="Meiryo" panose="020B0604030504040204" pitchFamily="34" charset="-128"/>
              </a:rPr>
              <a:t>デジタル</a:t>
            </a:r>
            <a:endParaRPr kumimoji="1" lang="en-US" altLang="ja-JP" sz="800" b="1" dirty="0">
              <a:solidFill>
                <a:schemeClr val="bg1"/>
              </a:solidFill>
              <a:latin typeface="Meiryo" panose="020B0604030504040204" pitchFamily="34" charset="-128"/>
              <a:ea typeface="Meiryo" panose="020B0604030504040204" pitchFamily="34" charset="-128"/>
            </a:endParaRPr>
          </a:p>
          <a:p>
            <a:r>
              <a:rPr lang="ja-JP" altLang="en-US" sz="800" b="1">
                <a:solidFill>
                  <a:schemeClr val="bg1"/>
                </a:solidFill>
                <a:latin typeface="Meiryo" panose="020B0604030504040204" pitchFamily="34" charset="-128"/>
                <a:ea typeface="Meiryo" panose="020B0604030504040204" pitchFamily="34" charset="-128"/>
              </a:rPr>
              <a:t>トランスフォーメーション</a:t>
            </a:r>
            <a:endParaRPr kumimoji="1" lang="ja-JP" altLang="en-US" sz="800" b="1">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58370B5C-9CFE-1C9B-4719-A59412B87362}"/>
              </a:ext>
            </a:extLst>
          </p:cNvPr>
          <p:cNvSpPr txBox="1"/>
          <p:nvPr/>
        </p:nvSpPr>
        <p:spPr>
          <a:xfrm>
            <a:off x="3563240" y="3650396"/>
            <a:ext cx="2031325" cy="338554"/>
          </a:xfrm>
          <a:prstGeom prst="rect">
            <a:avLst/>
          </a:prstGeom>
          <a:noFill/>
        </p:spPr>
        <p:txBody>
          <a:bodyPr wrap="none" rtlCol="0">
            <a:spAutoFit/>
          </a:bodyPr>
          <a:lstStyle/>
          <a:p>
            <a:r>
              <a:rPr kumimoji="1" lang="ja-JP" altLang="en-US" sz="800">
                <a:solidFill>
                  <a:schemeClr val="bg1"/>
                </a:solidFill>
                <a:latin typeface="Meiryo" panose="020B0604030504040204" pitchFamily="34" charset="-128"/>
                <a:ea typeface="Meiryo" panose="020B0604030504040204" pitchFamily="34" charset="-128"/>
              </a:rPr>
              <a:t>デジタル前提の社会にて適応するために</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a:solidFill>
                  <a:schemeClr val="bg1"/>
                </a:solidFill>
                <a:latin typeface="Meiryo" panose="020B0604030504040204" pitchFamily="34" charset="-128"/>
                <a:ea typeface="Meiryo" panose="020B0604030504040204" pitchFamily="34" charset="-128"/>
              </a:rPr>
              <a:t>社会や会社を新しく作り直すこと</a:t>
            </a:r>
          </a:p>
        </p:txBody>
      </p:sp>
      <p:sp>
        <p:nvSpPr>
          <p:cNvPr id="18" name="テキスト ボックス 17">
            <a:extLst>
              <a:ext uri="{FF2B5EF4-FFF2-40B4-BE49-F238E27FC236}">
                <a16:creationId xmlns:a16="http://schemas.microsoft.com/office/drawing/2014/main" id="{D085F743-ABA7-9C45-F6F7-28A361440277}"/>
              </a:ext>
            </a:extLst>
          </p:cNvPr>
          <p:cNvSpPr txBox="1"/>
          <p:nvPr/>
        </p:nvSpPr>
        <p:spPr>
          <a:xfrm>
            <a:off x="3572859" y="3998530"/>
            <a:ext cx="2012089" cy="207749"/>
          </a:xfrm>
          <a:prstGeom prst="rect">
            <a:avLst/>
          </a:prstGeom>
          <a:noFill/>
        </p:spPr>
        <p:txBody>
          <a:bodyPr wrap="none" rtlCol="0">
            <a:spAutoFit/>
          </a:bodyPr>
          <a:lstStyle/>
          <a:p>
            <a:pPr algn="ctr"/>
            <a:r>
              <a:rPr lang="ja-JP" altLang="en-US" sz="750">
                <a:solidFill>
                  <a:schemeClr val="bg1"/>
                </a:solidFill>
                <a:latin typeface="Meiryo" panose="020B0604030504040204" pitchFamily="34" charset="-128"/>
                <a:ea typeface="Meiryo" panose="020B0604030504040204" pitchFamily="34" charset="-128"/>
              </a:rPr>
              <a:t>社会システムの最適化／企業競争力の強化</a:t>
            </a:r>
            <a:endParaRPr kumimoji="1" lang="ja-JP" altLang="en-US" sz="75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6FD036F2-D450-64EF-BEEE-AAB831D84E09}"/>
              </a:ext>
            </a:extLst>
          </p:cNvPr>
          <p:cNvSpPr txBox="1"/>
          <p:nvPr/>
        </p:nvSpPr>
        <p:spPr>
          <a:xfrm>
            <a:off x="3841382" y="2457918"/>
            <a:ext cx="1454244"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AI</a:t>
            </a:r>
            <a:r>
              <a:rPr kumimoji="1" lang="ja-JP" altLang="en-US" b="1">
                <a:solidFill>
                  <a:schemeClr val="bg1"/>
                </a:solidFill>
                <a:latin typeface="Meiryo" panose="020B0604030504040204" pitchFamily="34" charset="-128"/>
                <a:ea typeface="Meiryo" panose="020B0604030504040204" pitchFamily="34" charset="-128"/>
              </a:rPr>
              <a:t>・生成</a:t>
            </a:r>
            <a:r>
              <a:rPr kumimoji="1" lang="en-US" altLang="ja-JP" b="1" dirty="0">
                <a:solidFill>
                  <a:schemeClr val="bg1"/>
                </a:solidFill>
                <a:latin typeface="Meiryo" panose="020B0604030504040204" pitchFamily="34" charset="-128"/>
                <a:ea typeface="Meiryo" panose="020B0604030504040204" pitchFamily="34" charset="-128"/>
              </a:rPr>
              <a:t>AI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7CA6A1C-B6CA-7AE8-CAF5-1DB70B481A05}"/>
              </a:ext>
            </a:extLst>
          </p:cNvPr>
          <p:cNvSpPr txBox="1"/>
          <p:nvPr/>
        </p:nvSpPr>
        <p:spPr>
          <a:xfrm>
            <a:off x="3763636" y="2815312"/>
            <a:ext cx="1609736" cy="215444"/>
          </a:xfrm>
          <a:prstGeom prst="rect">
            <a:avLst/>
          </a:prstGeom>
          <a:noFill/>
        </p:spPr>
        <p:txBody>
          <a:bodyPr wrap="none" rtlCol="0">
            <a:spAutoFit/>
          </a:bodyPr>
          <a:lstStyle/>
          <a:p>
            <a:pPr algn="ctr"/>
            <a:r>
              <a:rPr lang="en-US" altLang="ja-JP" sz="800" dirty="0">
                <a:solidFill>
                  <a:schemeClr val="bg1"/>
                </a:solidFill>
                <a:latin typeface="Meiryo" panose="020B0604030504040204" pitchFamily="34" charset="-128"/>
                <a:ea typeface="Meiryo" panose="020B0604030504040204" pitchFamily="34" charset="-128"/>
              </a:rPr>
              <a:t>AI</a:t>
            </a:r>
            <a:r>
              <a:rPr lang="ja-JP" altLang="en-US" sz="800">
                <a:solidFill>
                  <a:schemeClr val="bg1"/>
                </a:solidFill>
                <a:latin typeface="Meiryo" panose="020B0604030504040204" pitchFamily="34" charset="-128"/>
                <a:ea typeface="Meiryo" panose="020B0604030504040204" pitchFamily="34" charset="-128"/>
              </a:rPr>
              <a:t>エージェント・</a:t>
            </a:r>
            <a:r>
              <a:rPr lang="en-US" altLang="ja-JP" sz="800" dirty="0">
                <a:solidFill>
                  <a:schemeClr val="bg1"/>
                </a:solidFill>
                <a:latin typeface="Meiryo" panose="020B0604030504040204" pitchFamily="34" charset="-128"/>
                <a:ea typeface="Meiryo" panose="020B0604030504040204" pitchFamily="34" charset="-128"/>
              </a:rPr>
              <a:t>AGI</a:t>
            </a:r>
            <a:r>
              <a:rPr lang="ja-JP" altLang="en-US" sz="800">
                <a:solidFill>
                  <a:schemeClr val="bg1"/>
                </a:solidFill>
                <a:latin typeface="Meiryo" panose="020B0604030504040204" pitchFamily="34" charset="-128"/>
                <a:ea typeface="Meiryo" panose="020B0604030504040204" pitchFamily="34" charset="-128"/>
              </a:rPr>
              <a:t>への発展</a:t>
            </a:r>
            <a:endParaRPr lang="en-US" altLang="ja-JP" sz="800"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AF4F683-9F34-0BB3-7BEF-B5EF93819DC5}"/>
              </a:ext>
            </a:extLst>
          </p:cNvPr>
          <p:cNvSpPr txBox="1"/>
          <p:nvPr/>
        </p:nvSpPr>
        <p:spPr>
          <a:xfrm>
            <a:off x="5837314" y="2461064"/>
            <a:ext cx="1338829"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メタバース</a:t>
            </a:r>
          </a:p>
        </p:txBody>
      </p:sp>
      <p:sp>
        <p:nvSpPr>
          <p:cNvPr id="24" name="テキスト ボックス 23">
            <a:extLst>
              <a:ext uri="{FF2B5EF4-FFF2-40B4-BE49-F238E27FC236}">
                <a16:creationId xmlns:a16="http://schemas.microsoft.com/office/drawing/2014/main" id="{664EE4F9-3412-9469-8823-4367EE98676F}"/>
              </a:ext>
            </a:extLst>
          </p:cNvPr>
          <p:cNvSpPr txBox="1"/>
          <p:nvPr/>
        </p:nvSpPr>
        <p:spPr>
          <a:xfrm>
            <a:off x="5700978" y="2823007"/>
            <a:ext cx="1601721" cy="215444"/>
          </a:xfrm>
          <a:prstGeom prst="rect">
            <a:avLst/>
          </a:prstGeom>
          <a:noFill/>
        </p:spPr>
        <p:txBody>
          <a:bodyPr wrap="none" rtlCol="0">
            <a:spAutoFit/>
          </a:bodyPr>
          <a:lstStyle/>
          <a:p>
            <a:pPr algn="ctr"/>
            <a:r>
              <a:rPr lang="ja-JP" altLang="en-US" sz="750">
                <a:solidFill>
                  <a:schemeClr val="bg1"/>
                </a:solidFill>
                <a:latin typeface="Meiryo" panose="020B0604030504040204" pitchFamily="34" charset="-128"/>
                <a:ea typeface="Meiryo" panose="020B0604030504040204" pitchFamily="34" charset="-128"/>
              </a:rPr>
              <a:t>第三の</a:t>
            </a:r>
            <a:r>
              <a:rPr kumimoji="1" lang="ja-JP" altLang="en-US" sz="800">
                <a:solidFill>
                  <a:schemeClr val="bg1"/>
                </a:solidFill>
                <a:latin typeface="Meiryo" panose="020B0604030504040204" pitchFamily="34" charset="-128"/>
                <a:ea typeface="Meiryo" panose="020B0604030504040204" pitchFamily="34" charset="-128"/>
              </a:rPr>
              <a:t>新しい社会や経済の基盤</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8BB84A96-3005-14A9-7B3D-C563D3580D55}"/>
              </a:ext>
            </a:extLst>
          </p:cNvPr>
          <p:cNvSpPr txBox="1"/>
          <p:nvPr/>
        </p:nvSpPr>
        <p:spPr>
          <a:xfrm>
            <a:off x="5691359" y="3404452"/>
            <a:ext cx="1620957" cy="307777"/>
          </a:xfrm>
          <a:prstGeom prst="rect">
            <a:avLst/>
          </a:prstGeom>
          <a:noFill/>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ブロックチェーン</a:t>
            </a:r>
          </a:p>
        </p:txBody>
      </p:sp>
      <p:sp>
        <p:nvSpPr>
          <p:cNvPr id="26" name="テキスト ボックス 25">
            <a:extLst>
              <a:ext uri="{FF2B5EF4-FFF2-40B4-BE49-F238E27FC236}">
                <a16:creationId xmlns:a16="http://schemas.microsoft.com/office/drawing/2014/main" id="{05506EA9-9A64-4075-FA49-298D7C8E2C29}"/>
              </a:ext>
            </a:extLst>
          </p:cNvPr>
          <p:cNvSpPr txBox="1"/>
          <p:nvPr/>
        </p:nvSpPr>
        <p:spPr>
          <a:xfrm>
            <a:off x="5686118" y="3769917"/>
            <a:ext cx="1620957" cy="215444"/>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信頼性・透明性・安全性の確保</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6B10ED25-68FB-98B2-A1C4-3081C4F8656C}"/>
              </a:ext>
            </a:extLst>
          </p:cNvPr>
          <p:cNvSpPr txBox="1"/>
          <p:nvPr/>
        </p:nvSpPr>
        <p:spPr>
          <a:xfrm>
            <a:off x="6213921" y="4382583"/>
            <a:ext cx="597985"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IoT</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337B0E66-75D6-9BAA-BA84-D832925E5BCA}"/>
              </a:ext>
            </a:extLst>
          </p:cNvPr>
          <p:cNvSpPr txBox="1"/>
          <p:nvPr/>
        </p:nvSpPr>
        <p:spPr>
          <a:xfrm>
            <a:off x="5808666" y="4804716"/>
            <a:ext cx="1415772" cy="215444"/>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現場の見える化と</a:t>
            </a:r>
            <a:r>
              <a:rPr kumimoji="1" lang="ja-JP" altLang="en-US" sz="800">
                <a:solidFill>
                  <a:schemeClr val="bg1"/>
                </a:solidFill>
                <a:latin typeface="Meiryo" panose="020B0604030504040204" pitchFamily="34" charset="-128"/>
                <a:ea typeface="Meiryo" panose="020B0604030504040204" pitchFamily="34" charset="-128"/>
              </a:rPr>
              <a:t>自律制御</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BD620699-4130-5F39-4ABA-087D08862EEC}"/>
              </a:ext>
            </a:extLst>
          </p:cNvPr>
          <p:cNvSpPr txBox="1"/>
          <p:nvPr/>
        </p:nvSpPr>
        <p:spPr>
          <a:xfrm>
            <a:off x="3787170" y="4406666"/>
            <a:ext cx="156966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ロボティクス</a:t>
            </a:r>
          </a:p>
        </p:txBody>
      </p:sp>
      <p:sp>
        <p:nvSpPr>
          <p:cNvPr id="32" name="テキスト ボックス 31">
            <a:extLst>
              <a:ext uri="{FF2B5EF4-FFF2-40B4-BE49-F238E27FC236}">
                <a16:creationId xmlns:a16="http://schemas.microsoft.com/office/drawing/2014/main" id="{E209E9A9-37B4-888B-D2F4-CBDBB7CE7772}"/>
              </a:ext>
            </a:extLst>
          </p:cNvPr>
          <p:cNvSpPr txBox="1"/>
          <p:nvPr/>
        </p:nvSpPr>
        <p:spPr>
          <a:xfrm>
            <a:off x="3814940" y="4804716"/>
            <a:ext cx="1518364" cy="215444"/>
          </a:xfrm>
          <a:prstGeom prst="rect">
            <a:avLst/>
          </a:prstGeom>
          <a:noFill/>
        </p:spPr>
        <p:txBody>
          <a:bodyPr wrap="none" rtlCol="0">
            <a:spAutoFit/>
          </a:bodyPr>
          <a:lstStyle>
            <a:defPPr>
              <a:defRPr lang="ja-JP"/>
            </a:defPPr>
            <a:lvl1pPr algn="ctr">
              <a:defRPr sz="800">
                <a:solidFill>
                  <a:schemeClr val="bg1"/>
                </a:solidFill>
                <a:latin typeface="Meiryo" panose="020B0604030504040204" pitchFamily="34" charset="-128"/>
                <a:ea typeface="Meiryo" panose="020B0604030504040204" pitchFamily="34" charset="-128"/>
              </a:defRPr>
            </a:lvl1pPr>
          </a:lstStyle>
          <a:p>
            <a:r>
              <a:rPr lang="ja-JP" altLang="en-US"/>
              <a:t>物理的作業の自動化と自律化</a:t>
            </a:r>
            <a:endParaRPr lang="ja-JP" altLang="en-US" sz="750"/>
          </a:p>
        </p:txBody>
      </p:sp>
      <p:sp>
        <p:nvSpPr>
          <p:cNvPr id="33" name="テキスト ボックス 32">
            <a:extLst>
              <a:ext uri="{FF2B5EF4-FFF2-40B4-BE49-F238E27FC236}">
                <a16:creationId xmlns:a16="http://schemas.microsoft.com/office/drawing/2014/main" id="{5D799942-BF8B-8F89-A2AD-7761E2297367}"/>
              </a:ext>
            </a:extLst>
          </p:cNvPr>
          <p:cNvSpPr txBox="1"/>
          <p:nvPr/>
        </p:nvSpPr>
        <p:spPr>
          <a:xfrm>
            <a:off x="1953120" y="4342934"/>
            <a:ext cx="1338828" cy="461665"/>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エッジ</a:t>
            </a:r>
            <a:endParaRPr kumimoji="1"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000" b="1">
                <a:solidFill>
                  <a:schemeClr val="bg1"/>
                </a:solidFill>
                <a:latin typeface="Meiryo" panose="020B0604030504040204" pitchFamily="34" charset="-128"/>
                <a:ea typeface="Meiryo" panose="020B0604030504040204" pitchFamily="34" charset="-128"/>
              </a:rPr>
              <a:t>コンピューティング</a:t>
            </a:r>
          </a:p>
        </p:txBody>
      </p:sp>
      <p:sp>
        <p:nvSpPr>
          <p:cNvPr id="34" name="テキスト ボックス 33">
            <a:extLst>
              <a:ext uri="{FF2B5EF4-FFF2-40B4-BE49-F238E27FC236}">
                <a16:creationId xmlns:a16="http://schemas.microsoft.com/office/drawing/2014/main" id="{39385F84-D990-35C5-F3BF-CBF668592CA6}"/>
              </a:ext>
            </a:extLst>
          </p:cNvPr>
          <p:cNvSpPr txBox="1"/>
          <p:nvPr/>
        </p:nvSpPr>
        <p:spPr>
          <a:xfrm>
            <a:off x="1959934" y="4802285"/>
            <a:ext cx="1313180" cy="215444"/>
          </a:xfrm>
          <a:prstGeom prst="rect">
            <a:avLst/>
          </a:prstGeom>
          <a:noFill/>
        </p:spPr>
        <p:txBody>
          <a:bodyPr wrap="none" rtlCol="0">
            <a:spAutoFit/>
          </a:bodyPr>
          <a:lstStyle>
            <a:defPPr>
              <a:defRPr lang="ja-JP"/>
            </a:defPPr>
            <a:lvl1pPr algn="ctr">
              <a:defRPr sz="800">
                <a:solidFill>
                  <a:schemeClr val="bg1"/>
                </a:solidFill>
                <a:latin typeface="Meiryo" panose="020B0604030504040204" pitchFamily="34" charset="-128"/>
                <a:ea typeface="Meiryo" panose="020B0604030504040204" pitchFamily="34" charset="-128"/>
              </a:defRPr>
            </a:lvl1pPr>
          </a:lstStyle>
          <a:p>
            <a:r>
              <a:rPr lang="ja-JP" altLang="en-US"/>
              <a:t>リアルタイム処理の実現</a:t>
            </a:r>
          </a:p>
        </p:txBody>
      </p:sp>
      <p:sp>
        <p:nvSpPr>
          <p:cNvPr id="35" name="テキスト ボックス 34">
            <a:extLst>
              <a:ext uri="{FF2B5EF4-FFF2-40B4-BE49-F238E27FC236}">
                <a16:creationId xmlns:a16="http://schemas.microsoft.com/office/drawing/2014/main" id="{B5B19972-34AC-0EFC-9BCF-B847F646555F}"/>
              </a:ext>
            </a:extLst>
          </p:cNvPr>
          <p:cNvSpPr txBox="1"/>
          <p:nvPr/>
        </p:nvSpPr>
        <p:spPr>
          <a:xfrm>
            <a:off x="1946700" y="3380121"/>
            <a:ext cx="1338828" cy="461665"/>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クラウド</a:t>
            </a:r>
            <a:endParaRPr kumimoji="1"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000" b="1">
                <a:solidFill>
                  <a:schemeClr val="bg1"/>
                </a:solidFill>
                <a:latin typeface="Meiryo" panose="020B0604030504040204" pitchFamily="34" charset="-128"/>
                <a:ea typeface="Meiryo" panose="020B0604030504040204" pitchFamily="34" charset="-128"/>
              </a:rPr>
              <a:t>コンピューティング</a:t>
            </a:r>
          </a:p>
        </p:txBody>
      </p:sp>
      <p:sp>
        <p:nvSpPr>
          <p:cNvPr id="36" name="テキスト ボックス 35">
            <a:extLst>
              <a:ext uri="{FF2B5EF4-FFF2-40B4-BE49-F238E27FC236}">
                <a16:creationId xmlns:a16="http://schemas.microsoft.com/office/drawing/2014/main" id="{9D64A571-1A35-0116-F503-4A0E79EDE734}"/>
              </a:ext>
            </a:extLst>
          </p:cNvPr>
          <p:cNvSpPr txBox="1"/>
          <p:nvPr/>
        </p:nvSpPr>
        <p:spPr>
          <a:xfrm>
            <a:off x="1816969" y="3862555"/>
            <a:ext cx="1627369" cy="207749"/>
          </a:xfrm>
          <a:prstGeom prst="rect">
            <a:avLst/>
          </a:prstGeom>
          <a:noFill/>
        </p:spPr>
        <p:txBody>
          <a:bodyPr wrap="none" rtlCol="0">
            <a:spAutoFit/>
          </a:bodyPr>
          <a:lstStyle>
            <a:defPPr>
              <a:defRPr lang="ja-JP"/>
            </a:defPPr>
            <a:lvl1pPr algn="ctr">
              <a:defRPr sz="800">
                <a:solidFill>
                  <a:schemeClr val="bg1"/>
                </a:solidFill>
                <a:latin typeface="Meiryo" panose="020B0604030504040204" pitchFamily="34" charset="-128"/>
                <a:ea typeface="Meiryo" panose="020B0604030504040204" pitchFamily="34" charset="-128"/>
              </a:defRPr>
            </a:lvl1pPr>
          </a:lstStyle>
          <a:p>
            <a:r>
              <a:rPr lang="ja-JP" altLang="en-US" sz="750"/>
              <a:t>柔軟性と大規模演算・データ活用</a:t>
            </a:r>
            <a:endParaRPr lang="en-US" altLang="ja-JP" sz="750" dirty="0"/>
          </a:p>
        </p:txBody>
      </p:sp>
      <p:sp>
        <p:nvSpPr>
          <p:cNvPr id="37" name="テキスト ボックス 36">
            <a:extLst>
              <a:ext uri="{FF2B5EF4-FFF2-40B4-BE49-F238E27FC236}">
                <a16:creationId xmlns:a16="http://schemas.microsoft.com/office/drawing/2014/main" id="{D3165D22-14E7-6001-61C6-5BB6CF7CAD6F}"/>
              </a:ext>
            </a:extLst>
          </p:cNvPr>
          <p:cNvSpPr txBox="1"/>
          <p:nvPr/>
        </p:nvSpPr>
        <p:spPr>
          <a:xfrm>
            <a:off x="1951260" y="2400962"/>
            <a:ext cx="1338828" cy="461665"/>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量子</a:t>
            </a:r>
            <a:endParaRPr kumimoji="1"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000" b="1">
                <a:solidFill>
                  <a:schemeClr val="bg1"/>
                </a:solidFill>
                <a:latin typeface="Meiryo" panose="020B0604030504040204" pitchFamily="34" charset="-128"/>
                <a:ea typeface="Meiryo" panose="020B0604030504040204" pitchFamily="34" charset="-128"/>
              </a:rPr>
              <a:t>コンピューティング</a:t>
            </a:r>
          </a:p>
        </p:txBody>
      </p:sp>
      <p:sp>
        <p:nvSpPr>
          <p:cNvPr id="38" name="テキスト ボックス 37">
            <a:extLst>
              <a:ext uri="{FF2B5EF4-FFF2-40B4-BE49-F238E27FC236}">
                <a16:creationId xmlns:a16="http://schemas.microsoft.com/office/drawing/2014/main" id="{BE004CF5-7F8C-4670-DC48-6825A4AA3B50}"/>
              </a:ext>
            </a:extLst>
          </p:cNvPr>
          <p:cNvSpPr txBox="1"/>
          <p:nvPr/>
        </p:nvSpPr>
        <p:spPr>
          <a:xfrm>
            <a:off x="1917713" y="2883396"/>
            <a:ext cx="1435008" cy="207749"/>
          </a:xfrm>
          <a:prstGeom prst="rect">
            <a:avLst/>
          </a:prstGeom>
          <a:noFill/>
        </p:spPr>
        <p:txBody>
          <a:bodyPr wrap="none" rtlCol="0">
            <a:spAutoFit/>
          </a:bodyPr>
          <a:lstStyle>
            <a:defPPr>
              <a:defRPr lang="ja-JP"/>
            </a:defPPr>
            <a:lvl1pPr algn="ctr">
              <a:defRPr sz="800">
                <a:solidFill>
                  <a:schemeClr val="bg1"/>
                </a:solidFill>
                <a:latin typeface="Meiryo" panose="020B0604030504040204" pitchFamily="34" charset="-128"/>
                <a:ea typeface="Meiryo" panose="020B0604030504040204" pitchFamily="34" charset="-128"/>
              </a:defRPr>
            </a:lvl1pPr>
          </a:lstStyle>
          <a:p>
            <a:r>
              <a:rPr lang="ja-JP" altLang="en-US" sz="750"/>
              <a:t>複雑・大規模な計算の高速化</a:t>
            </a:r>
            <a:endParaRPr lang="en-US" altLang="ja-JP" sz="750" dirty="0"/>
          </a:p>
        </p:txBody>
      </p:sp>
      <p:sp>
        <p:nvSpPr>
          <p:cNvPr id="40" name="テキスト ボックス 39">
            <a:extLst>
              <a:ext uri="{FF2B5EF4-FFF2-40B4-BE49-F238E27FC236}">
                <a16:creationId xmlns:a16="http://schemas.microsoft.com/office/drawing/2014/main" id="{DA2DE3A8-7961-4743-5A13-0026CE1E8626}"/>
              </a:ext>
            </a:extLst>
          </p:cNvPr>
          <p:cNvSpPr txBox="1"/>
          <p:nvPr/>
        </p:nvSpPr>
        <p:spPr>
          <a:xfrm>
            <a:off x="1296302" y="5381233"/>
            <a:ext cx="1569660" cy="646331"/>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サイバー</a:t>
            </a:r>
            <a:endParaRPr kumimoji="1" lang="en-US" altLang="ja-JP" b="1" dirty="0">
              <a:solidFill>
                <a:schemeClr val="bg1"/>
              </a:solidFill>
              <a:latin typeface="Meiryo" panose="020B0604030504040204" pitchFamily="34" charset="-128"/>
              <a:ea typeface="Meiryo" panose="020B0604030504040204" pitchFamily="34" charset="-128"/>
            </a:endParaRPr>
          </a:p>
          <a:p>
            <a:r>
              <a:rPr kumimoji="1" lang="ja-JP" altLang="en-US" b="1">
                <a:solidFill>
                  <a:schemeClr val="bg1"/>
                </a:solidFill>
                <a:latin typeface="Meiryo" panose="020B0604030504040204" pitchFamily="34" charset="-128"/>
                <a:ea typeface="Meiryo" panose="020B0604030504040204" pitchFamily="34" charset="-128"/>
              </a:rPr>
              <a:t>セキュリティ</a:t>
            </a:r>
          </a:p>
        </p:txBody>
      </p:sp>
      <p:sp>
        <p:nvSpPr>
          <p:cNvPr id="42" name="テキスト ボックス 41">
            <a:extLst>
              <a:ext uri="{FF2B5EF4-FFF2-40B4-BE49-F238E27FC236}">
                <a16:creationId xmlns:a16="http://schemas.microsoft.com/office/drawing/2014/main" id="{7B9D5FB1-B380-03C0-5B02-AB8DB308476A}"/>
              </a:ext>
            </a:extLst>
          </p:cNvPr>
          <p:cNvSpPr txBox="1"/>
          <p:nvPr/>
        </p:nvSpPr>
        <p:spPr>
          <a:xfrm>
            <a:off x="2792819" y="5470899"/>
            <a:ext cx="5100879" cy="400110"/>
          </a:xfrm>
          <a:prstGeom prst="rect">
            <a:avLst/>
          </a:prstGeom>
          <a:noFill/>
        </p:spPr>
        <p:txBody>
          <a:bodyPr wrap="square">
            <a:spAutoFit/>
          </a:bodyPr>
          <a:lstStyle/>
          <a:p>
            <a:r>
              <a:rPr lang="en" altLang="ja-JP" sz="1000" dirty="0">
                <a:solidFill>
                  <a:schemeClr val="bg1"/>
                </a:solidFill>
                <a:latin typeface="Meiryo" panose="020B0604030504040204" pitchFamily="34" charset="-128"/>
                <a:ea typeface="Meiryo" panose="020B0604030504040204" pitchFamily="34" charset="-128"/>
              </a:rPr>
              <a:t>AI</a:t>
            </a:r>
            <a:r>
              <a:rPr lang="ja-JP" altLang="en-US" sz="1000">
                <a:solidFill>
                  <a:schemeClr val="bg1"/>
                </a:solidFill>
                <a:latin typeface="Meiryo" panose="020B0604030504040204" pitchFamily="34" charset="-128"/>
                <a:ea typeface="Meiryo" panose="020B0604030504040204" pitchFamily="34" charset="-128"/>
              </a:rPr>
              <a:t>の進展により高度化する脅威への対応、クラウドや</a:t>
            </a:r>
            <a:r>
              <a:rPr lang="en" altLang="ja-JP" sz="1000" dirty="0">
                <a:solidFill>
                  <a:schemeClr val="bg1"/>
                </a:solidFill>
                <a:latin typeface="Meiryo" panose="020B0604030504040204" pitchFamily="34" charset="-128"/>
                <a:ea typeface="Meiryo" panose="020B0604030504040204" pitchFamily="34" charset="-128"/>
              </a:rPr>
              <a:t>IoT</a:t>
            </a:r>
            <a:r>
              <a:rPr lang="ja-JP" altLang="en" sz="1000">
                <a:solidFill>
                  <a:schemeClr val="bg1"/>
                </a:solidFill>
                <a:latin typeface="Meiryo" panose="020B0604030504040204" pitchFamily="34" charset="-128"/>
                <a:ea typeface="Meiryo" panose="020B0604030504040204" pitchFamily="34" charset="-128"/>
              </a:rPr>
              <a:t>、</a:t>
            </a:r>
            <a:r>
              <a:rPr lang="ja-JP" altLang="en-US" sz="1000">
                <a:solidFill>
                  <a:schemeClr val="bg1"/>
                </a:solidFill>
                <a:latin typeface="Meiryo" panose="020B0604030504040204" pitchFamily="34" charset="-128"/>
                <a:ea typeface="Meiryo" panose="020B0604030504040204" pitchFamily="34" charset="-128"/>
              </a:rPr>
              <a:t>エッジコンピューティングの普及でネットワークの境界の曖昧さに対応した新たなセキュリティ戦略</a:t>
            </a:r>
          </a:p>
        </p:txBody>
      </p:sp>
      <p:sp>
        <p:nvSpPr>
          <p:cNvPr id="43" name="テキスト ボックス 42">
            <a:extLst>
              <a:ext uri="{FF2B5EF4-FFF2-40B4-BE49-F238E27FC236}">
                <a16:creationId xmlns:a16="http://schemas.microsoft.com/office/drawing/2014/main" id="{A078308A-86B0-4569-A700-E17143D1D53C}"/>
              </a:ext>
            </a:extLst>
          </p:cNvPr>
          <p:cNvSpPr txBox="1"/>
          <p:nvPr/>
        </p:nvSpPr>
        <p:spPr>
          <a:xfrm>
            <a:off x="1350654" y="1686747"/>
            <a:ext cx="1627369" cy="369332"/>
          </a:xfrm>
          <a:prstGeom prst="rect">
            <a:avLst/>
          </a:prstGeom>
          <a:noFill/>
        </p:spPr>
        <p:txBody>
          <a:bodyPr wrap="none" rtlCol="0">
            <a:spAutoFit/>
          </a:bodyPr>
          <a:lstStyle/>
          <a:p>
            <a:r>
              <a:rPr kumimoji="1" lang="en-US" altLang="ja-JP" b="1" dirty="0">
                <a:solidFill>
                  <a:schemeClr val="bg1"/>
                </a:solidFill>
                <a:latin typeface="Meiryo" panose="020B0604030504040204" pitchFamily="34" charset="-128"/>
                <a:ea typeface="Meiryo" panose="020B0604030504040204" pitchFamily="34" charset="-128"/>
              </a:rPr>
              <a:t>AI</a:t>
            </a:r>
            <a:r>
              <a:rPr kumimoji="1" lang="ja-JP" altLang="en-US" b="1">
                <a:solidFill>
                  <a:schemeClr val="bg1"/>
                </a:solidFill>
                <a:latin typeface="Meiryo" panose="020B0604030504040204" pitchFamily="34" charset="-128"/>
                <a:ea typeface="Meiryo" panose="020B0604030504040204" pitchFamily="34" charset="-128"/>
              </a:rPr>
              <a:t>ガバナンス</a:t>
            </a:r>
          </a:p>
        </p:txBody>
      </p:sp>
      <p:sp>
        <p:nvSpPr>
          <p:cNvPr id="45" name="テキスト ボックス 44">
            <a:extLst>
              <a:ext uri="{FF2B5EF4-FFF2-40B4-BE49-F238E27FC236}">
                <a16:creationId xmlns:a16="http://schemas.microsoft.com/office/drawing/2014/main" id="{FED63E16-0280-4F4D-CCDC-94AB68F10C9C}"/>
              </a:ext>
            </a:extLst>
          </p:cNvPr>
          <p:cNvSpPr txBox="1"/>
          <p:nvPr/>
        </p:nvSpPr>
        <p:spPr>
          <a:xfrm>
            <a:off x="2978023" y="1715149"/>
            <a:ext cx="4797815" cy="246221"/>
          </a:xfrm>
          <a:prstGeom prst="rect">
            <a:avLst/>
          </a:prstGeom>
          <a:noFill/>
        </p:spPr>
        <p:txBody>
          <a:bodyPr wrap="square">
            <a:spAutoFit/>
          </a:bodyPr>
          <a:lstStyle/>
          <a:p>
            <a:r>
              <a:rPr lang="en-US" altLang="ja-JP" sz="1000" dirty="0">
                <a:solidFill>
                  <a:schemeClr val="bg1"/>
                </a:solidFill>
                <a:latin typeface="Meiryo" panose="020B0604030504040204" pitchFamily="34" charset="-128"/>
                <a:ea typeface="Meiryo" panose="020B0604030504040204" pitchFamily="34" charset="-128"/>
              </a:rPr>
              <a:t>AI</a:t>
            </a:r>
            <a:r>
              <a:rPr lang="ja-JP" altLang="en-US" sz="1000">
                <a:solidFill>
                  <a:schemeClr val="bg1"/>
                </a:solidFill>
                <a:latin typeface="Meiryo" panose="020B0604030504040204" pitchFamily="34" charset="-128"/>
                <a:ea typeface="Meiryo" panose="020B0604030504040204" pitchFamily="34" charset="-128"/>
              </a:rPr>
              <a:t>の開発・利用において、倫理、安全性、透明性、説明責任を確保とルール化</a:t>
            </a:r>
          </a:p>
        </p:txBody>
      </p:sp>
      <p:sp>
        <p:nvSpPr>
          <p:cNvPr id="46" name="テキスト ボックス 45">
            <a:extLst>
              <a:ext uri="{FF2B5EF4-FFF2-40B4-BE49-F238E27FC236}">
                <a16:creationId xmlns:a16="http://schemas.microsoft.com/office/drawing/2014/main" id="{2E37C8EC-7337-ECB3-3BEF-21DEBEB5834D}"/>
              </a:ext>
            </a:extLst>
          </p:cNvPr>
          <p:cNvSpPr txBox="1"/>
          <p:nvPr/>
        </p:nvSpPr>
        <p:spPr>
          <a:xfrm>
            <a:off x="456977" y="6205232"/>
            <a:ext cx="1146468"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モダン</a:t>
            </a:r>
            <a:r>
              <a:rPr kumimoji="1" lang="en-US" altLang="ja-JP" b="1" dirty="0">
                <a:solidFill>
                  <a:schemeClr val="bg1"/>
                </a:solidFill>
                <a:latin typeface="Meiryo" panose="020B0604030504040204" pitchFamily="34" charset="-128"/>
                <a:ea typeface="Meiryo" panose="020B0604030504040204" pitchFamily="34" charset="-128"/>
              </a:rPr>
              <a:t>IT</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07848C17-5F6D-EB68-9BB0-62BE581530F6}"/>
              </a:ext>
            </a:extLst>
          </p:cNvPr>
          <p:cNvSpPr txBox="1"/>
          <p:nvPr/>
        </p:nvSpPr>
        <p:spPr>
          <a:xfrm>
            <a:off x="1675721" y="6179171"/>
            <a:ext cx="6997699" cy="400110"/>
          </a:xfrm>
          <a:prstGeom prst="rect">
            <a:avLst/>
          </a:prstGeom>
          <a:noFill/>
        </p:spPr>
        <p:txBody>
          <a:bodyPr wrap="square">
            <a:spAutoFit/>
          </a:bodyPr>
          <a:lstStyle/>
          <a:p>
            <a:r>
              <a:rPr lang="ja-JP" altLang="en-US" sz="1000">
                <a:solidFill>
                  <a:schemeClr val="bg1"/>
                </a:solidFill>
                <a:latin typeface="Meiryo" panose="020B0604030504040204" pitchFamily="34" charset="-128"/>
                <a:ea typeface="Meiryo" panose="020B0604030504040204" pitchFamily="34" charset="-128"/>
              </a:rPr>
              <a:t>アジャイル開発、</a:t>
            </a:r>
            <a:r>
              <a:rPr lang="en" altLang="ja-JP" sz="1000" dirty="0">
                <a:solidFill>
                  <a:schemeClr val="bg1"/>
                </a:solidFill>
                <a:latin typeface="Meiryo" panose="020B0604030504040204" pitchFamily="34" charset="-128"/>
                <a:ea typeface="Meiryo" panose="020B0604030504040204" pitchFamily="34" charset="-128"/>
              </a:rPr>
              <a:t>DevOps</a:t>
            </a:r>
            <a:r>
              <a:rPr lang="ja-JP" altLang="en" sz="1000">
                <a:solidFill>
                  <a:schemeClr val="bg1"/>
                </a:solidFill>
                <a:latin typeface="Meiryo" panose="020B0604030504040204" pitchFamily="34" charset="-128"/>
                <a:ea typeface="Meiryo" panose="020B0604030504040204" pitchFamily="34" charset="-128"/>
              </a:rPr>
              <a:t>、</a:t>
            </a:r>
            <a:r>
              <a:rPr lang="ja-JP" altLang="en-US" sz="1000">
                <a:solidFill>
                  <a:schemeClr val="bg1"/>
                </a:solidFill>
                <a:latin typeface="Meiryo" panose="020B0604030504040204" pitchFamily="34" charset="-128"/>
                <a:ea typeface="Meiryo" panose="020B0604030504040204" pitchFamily="34" charset="-128"/>
              </a:rPr>
              <a:t>クラウドネイティブ、コンテナ、マイクロサービス、</a:t>
            </a:r>
            <a:r>
              <a:rPr lang="en-US" altLang="ja-JP" sz="1000" dirty="0">
                <a:solidFill>
                  <a:schemeClr val="bg1"/>
                </a:solidFill>
                <a:latin typeface="Meiryo" panose="020B0604030504040204" pitchFamily="34" charset="-128"/>
                <a:ea typeface="Meiryo" panose="020B0604030504040204" pitchFamily="34" charset="-128"/>
              </a:rPr>
              <a:t>AI</a:t>
            </a:r>
            <a:r>
              <a:rPr lang="ja-JP" altLang="en-US" sz="1000">
                <a:solidFill>
                  <a:schemeClr val="bg1"/>
                </a:solidFill>
                <a:latin typeface="Meiryo" panose="020B0604030504040204" pitchFamily="34" charset="-128"/>
                <a:ea typeface="Meiryo" panose="020B0604030504040204" pitchFamily="34" charset="-128"/>
              </a:rPr>
              <a:t>駆動開発などを活用し、柔軟で迅速な開発・運用を実現する手法</a:t>
            </a:r>
          </a:p>
        </p:txBody>
      </p:sp>
      <p:sp>
        <p:nvSpPr>
          <p:cNvPr id="49" name="テキスト ボックス 48">
            <a:extLst>
              <a:ext uri="{FF2B5EF4-FFF2-40B4-BE49-F238E27FC236}">
                <a16:creationId xmlns:a16="http://schemas.microsoft.com/office/drawing/2014/main" id="{672B8B49-E5E4-E4F7-3961-09766F039511}"/>
              </a:ext>
            </a:extLst>
          </p:cNvPr>
          <p:cNvSpPr txBox="1"/>
          <p:nvPr/>
        </p:nvSpPr>
        <p:spPr>
          <a:xfrm>
            <a:off x="455058" y="851934"/>
            <a:ext cx="2723823" cy="646331"/>
          </a:xfrm>
          <a:prstGeom prst="rect">
            <a:avLst/>
          </a:prstGeom>
          <a:noFill/>
        </p:spPr>
        <p:txBody>
          <a:bodyPr wrap="none" rtlCol="0">
            <a:spAutoFit/>
          </a:bodyPr>
          <a:lstStyle/>
          <a:p>
            <a:r>
              <a:rPr lang="en-US" altLang="ja-JP" b="1" dirty="0">
                <a:solidFill>
                  <a:schemeClr val="bg1"/>
                </a:solidFill>
                <a:latin typeface="Meiryo" panose="020B0604030504040204" pitchFamily="34" charset="-128"/>
                <a:ea typeface="Meiryo" panose="020B0604030504040204" pitchFamily="34" charset="-128"/>
              </a:rPr>
              <a:t>UX</a:t>
            </a:r>
            <a:r>
              <a:rPr lang="ja-JP" altLang="en-US" b="1">
                <a:solidFill>
                  <a:schemeClr val="bg1"/>
                </a:solidFill>
                <a:latin typeface="Meiryo" panose="020B0604030504040204" pitchFamily="34" charset="-128"/>
                <a:ea typeface="Meiryo" panose="020B0604030504040204" pitchFamily="34" charset="-128"/>
              </a:rPr>
              <a:t>デザイン</a:t>
            </a:r>
          </a:p>
          <a:p>
            <a:r>
              <a:rPr kumimoji="1" lang="ja-JP" altLang="en-US" b="1">
                <a:solidFill>
                  <a:schemeClr val="bg1"/>
                </a:solidFill>
                <a:latin typeface="Meiryo" panose="020B0604030504040204" pitchFamily="34" charset="-128"/>
                <a:ea typeface="Meiryo" panose="020B0604030504040204" pitchFamily="34" charset="-128"/>
              </a:rPr>
              <a:t>インクルーシブデザイン</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id="{64FB6D6A-18B0-82DF-DE7C-13FF6D2F0D64}"/>
              </a:ext>
            </a:extLst>
          </p:cNvPr>
          <p:cNvSpPr txBox="1"/>
          <p:nvPr/>
        </p:nvSpPr>
        <p:spPr>
          <a:xfrm>
            <a:off x="3149555" y="923683"/>
            <a:ext cx="5523865" cy="400110"/>
          </a:xfrm>
          <a:prstGeom prst="rect">
            <a:avLst/>
          </a:prstGeom>
          <a:noFill/>
        </p:spPr>
        <p:txBody>
          <a:bodyPr wrap="square">
            <a:spAutoFit/>
          </a:bodyPr>
          <a:lstStyle/>
          <a:p>
            <a:r>
              <a:rPr lang="ja-JP" altLang="en-US" sz="1000">
                <a:solidFill>
                  <a:schemeClr val="bg1"/>
                </a:solidFill>
                <a:latin typeface="Meiryo" panose="020B0604030504040204" pitchFamily="34" charset="-128"/>
                <a:ea typeface="Meiryo" panose="020B0604030504040204" pitchFamily="34" charset="-128"/>
              </a:rPr>
              <a:t>障害の有無、年齢、文化などの多様な背景を持つすべてのユーザーが、製品やサービスを快適に利用できるように設計する手法</a:t>
            </a:r>
          </a:p>
        </p:txBody>
      </p:sp>
      <p:sp>
        <p:nvSpPr>
          <p:cNvPr id="19" name="テキスト ボックス 18">
            <a:extLst>
              <a:ext uri="{FF2B5EF4-FFF2-40B4-BE49-F238E27FC236}">
                <a16:creationId xmlns:a16="http://schemas.microsoft.com/office/drawing/2014/main" id="{E6ECBE19-5C80-F92F-85BF-187D7382EFB0}"/>
              </a:ext>
            </a:extLst>
          </p:cNvPr>
          <p:cNvSpPr txBox="1"/>
          <p:nvPr/>
        </p:nvSpPr>
        <p:spPr>
          <a:xfrm>
            <a:off x="518633" y="2698097"/>
            <a:ext cx="966227" cy="615553"/>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安定性</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1400" dirty="0">
                <a:solidFill>
                  <a:schemeClr val="bg1"/>
                </a:solidFill>
                <a:latin typeface="Meiryo" panose="020B0604030504040204" pitchFamily="34" charset="-128"/>
                <a:ea typeface="Meiryo" panose="020B0604030504040204" pitchFamily="34" charset="-128"/>
              </a:rPr>
              <a:t>Stability</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0338BF5-8FF3-231D-2E0A-5FF5C73853C0}"/>
              </a:ext>
            </a:extLst>
          </p:cNvPr>
          <p:cNvSpPr txBox="1"/>
          <p:nvPr/>
        </p:nvSpPr>
        <p:spPr>
          <a:xfrm>
            <a:off x="398214" y="3661544"/>
            <a:ext cx="1357182" cy="507831"/>
          </a:xfrm>
          <a:prstGeom prst="rect">
            <a:avLst/>
          </a:prstGeom>
          <a:noFill/>
        </p:spPr>
        <p:txBody>
          <a:bodyPr wrap="square" rtlCol="0">
            <a:spAutoFit/>
          </a:bodyPr>
          <a:lstStyle/>
          <a:p>
            <a:pPr marL="171450" indent="-171450">
              <a:buFont typeface="Wingdings" pitchFamily="2" charset="2"/>
              <a:buChar char="l"/>
            </a:pPr>
            <a:r>
              <a:rPr lang="ja-JP" altLang="en-US" sz="900">
                <a:solidFill>
                  <a:schemeClr val="bg1"/>
                </a:solidFill>
                <a:latin typeface="Meiryo" panose="020B0604030504040204" pitchFamily="34" charset="-128"/>
                <a:ea typeface="Meiryo" panose="020B0604030504040204" pitchFamily="34" charset="-128"/>
              </a:rPr>
              <a:t>予測可能な未来</a:t>
            </a:r>
            <a:endParaRPr lang="en-US" altLang="ja-JP" sz="9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900">
                <a:solidFill>
                  <a:schemeClr val="bg1"/>
                </a:solidFill>
                <a:latin typeface="Meiryo" panose="020B0604030504040204" pitchFamily="34" charset="-128"/>
                <a:ea typeface="Meiryo" panose="020B0604030504040204" pitchFamily="34" charset="-128"/>
              </a:rPr>
              <a:t>計画的・分析的</a:t>
            </a:r>
            <a:endParaRPr lang="en-US" altLang="ja-JP" sz="9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900">
                <a:solidFill>
                  <a:schemeClr val="bg1"/>
                </a:solidFill>
                <a:latin typeface="Meiryo" panose="020B0604030504040204" pitchFamily="34" charset="-128"/>
                <a:ea typeface="Meiryo" panose="020B0604030504040204" pitchFamily="34" charset="-128"/>
              </a:rPr>
              <a:t>均質的・集団的</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B0B94D80-D324-5FC0-E980-35EB3F7CF26B}"/>
              </a:ext>
            </a:extLst>
          </p:cNvPr>
          <p:cNvSpPr txBox="1"/>
          <p:nvPr/>
        </p:nvSpPr>
        <p:spPr>
          <a:xfrm>
            <a:off x="448337" y="4254150"/>
            <a:ext cx="1107996"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大量生産</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大量消費</a:t>
            </a:r>
          </a:p>
        </p:txBody>
      </p:sp>
      <p:sp>
        <p:nvSpPr>
          <p:cNvPr id="39" name="テキスト ボックス 38">
            <a:extLst>
              <a:ext uri="{FF2B5EF4-FFF2-40B4-BE49-F238E27FC236}">
                <a16:creationId xmlns:a16="http://schemas.microsoft.com/office/drawing/2014/main" id="{02A0CC55-E55A-558A-6556-60BA16327B72}"/>
              </a:ext>
            </a:extLst>
          </p:cNvPr>
          <p:cNvSpPr txBox="1"/>
          <p:nvPr/>
        </p:nvSpPr>
        <p:spPr>
          <a:xfrm>
            <a:off x="7318112" y="2696388"/>
            <a:ext cx="1477584" cy="615553"/>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持続可能性</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en-US" altLang="ja-JP" sz="1400" dirty="0">
                <a:solidFill>
                  <a:schemeClr val="bg1"/>
                </a:solidFill>
                <a:latin typeface="Meiryo" panose="020B0604030504040204" pitchFamily="34" charset="-128"/>
                <a:ea typeface="Meiryo" panose="020B0604030504040204" pitchFamily="34" charset="-128"/>
              </a:rPr>
              <a:t>Sustainability</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31118E66-8FC0-4743-1A90-AFB129BBCF89}"/>
              </a:ext>
            </a:extLst>
          </p:cNvPr>
          <p:cNvSpPr txBox="1"/>
          <p:nvPr/>
        </p:nvSpPr>
        <p:spPr>
          <a:xfrm>
            <a:off x="7464499" y="4247919"/>
            <a:ext cx="1107996"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適量</a:t>
            </a:r>
            <a:r>
              <a:rPr lang="ja-JP" altLang="en-US">
                <a:solidFill>
                  <a:schemeClr val="bg1"/>
                </a:solidFill>
                <a:latin typeface="Meiryo" panose="020B0604030504040204" pitchFamily="34" charset="-128"/>
                <a:ea typeface="Meiryo" panose="020B0604030504040204" pitchFamily="34" charset="-128"/>
              </a:rPr>
              <a:t>生産</a:t>
            </a:r>
            <a:endParaRPr lang="en-US" altLang="ja-JP" dirty="0">
              <a:solidFill>
                <a:schemeClr val="bg1"/>
              </a:solidFill>
              <a:latin typeface="Meiryo" panose="020B0604030504040204" pitchFamily="34" charset="-128"/>
              <a:ea typeface="Meiryo" panose="020B0604030504040204" pitchFamily="34" charset="-128"/>
            </a:endParaRPr>
          </a:p>
          <a:p>
            <a:pPr algn="r"/>
            <a:r>
              <a:rPr lang="ja-JP" altLang="en-US">
                <a:solidFill>
                  <a:schemeClr val="bg1"/>
                </a:solidFill>
                <a:latin typeface="Meiryo" panose="020B0604030504040204" pitchFamily="34" charset="-128"/>
                <a:ea typeface="Meiryo" panose="020B0604030504040204" pitchFamily="34" charset="-128"/>
              </a:rPr>
              <a:t>循環利用</a:t>
            </a:r>
          </a:p>
        </p:txBody>
      </p:sp>
      <p:sp>
        <p:nvSpPr>
          <p:cNvPr id="47" name="テキスト ボックス 46">
            <a:extLst>
              <a:ext uri="{FF2B5EF4-FFF2-40B4-BE49-F238E27FC236}">
                <a16:creationId xmlns:a16="http://schemas.microsoft.com/office/drawing/2014/main" id="{79748EBF-54AC-CB6B-B212-B9C3A056FDBF}"/>
              </a:ext>
            </a:extLst>
          </p:cNvPr>
          <p:cNvSpPr txBox="1"/>
          <p:nvPr/>
        </p:nvSpPr>
        <p:spPr>
          <a:xfrm>
            <a:off x="7354783" y="3670561"/>
            <a:ext cx="1384062" cy="507831"/>
          </a:xfrm>
          <a:prstGeom prst="rect">
            <a:avLst/>
          </a:prstGeom>
          <a:noFill/>
        </p:spPr>
        <p:txBody>
          <a:bodyPr wrap="square" rtlCol="0">
            <a:spAutoFit/>
          </a:bodyPr>
          <a:lstStyle>
            <a:defPPr>
              <a:defRPr lang="ja-JP"/>
            </a:defPPr>
            <a:lvl1pPr marL="171450" indent="-171450">
              <a:buFont typeface="Wingdings" pitchFamily="2" charset="2"/>
              <a:buChar char="l"/>
              <a:defRPr sz="900">
                <a:solidFill>
                  <a:schemeClr val="bg1"/>
                </a:solidFill>
                <a:latin typeface="Meiryo" panose="020B0604030504040204" pitchFamily="34" charset="-128"/>
                <a:ea typeface="Meiryo" panose="020B0604030504040204" pitchFamily="34" charset="-128"/>
              </a:defRPr>
            </a:lvl1pPr>
          </a:lstStyle>
          <a:p>
            <a:r>
              <a:rPr lang="ja-JP" altLang="en-US"/>
              <a:t>予測不可能な未来</a:t>
            </a:r>
            <a:endParaRPr lang="en-US" altLang="ja-JP" dirty="0"/>
          </a:p>
          <a:p>
            <a:r>
              <a:rPr lang="ja-JP" altLang="en-US"/>
              <a:t>リアルタイム即応</a:t>
            </a:r>
            <a:endParaRPr lang="en-US" altLang="ja-JP" dirty="0"/>
          </a:p>
          <a:p>
            <a:r>
              <a:rPr lang="ja-JP" altLang="en-US"/>
              <a:t>独創的・自律的</a:t>
            </a:r>
            <a:endParaRPr lang="en-US" altLang="ja-JP" dirty="0"/>
          </a:p>
        </p:txBody>
      </p:sp>
      <p:sp>
        <p:nvSpPr>
          <p:cNvPr id="54" name="テキスト ボックス 53">
            <a:extLst>
              <a:ext uri="{FF2B5EF4-FFF2-40B4-BE49-F238E27FC236}">
                <a16:creationId xmlns:a16="http://schemas.microsoft.com/office/drawing/2014/main" id="{C5B28435-3953-A751-64A1-7DDE3D19AACE}"/>
              </a:ext>
            </a:extLst>
          </p:cNvPr>
          <p:cNvSpPr txBox="1"/>
          <p:nvPr/>
        </p:nvSpPr>
        <p:spPr>
          <a:xfrm>
            <a:off x="7387502" y="3346975"/>
            <a:ext cx="1261884" cy="276999"/>
          </a:xfrm>
          <a:prstGeom prst="rect">
            <a:avLst/>
          </a:prstGeom>
          <a:noFill/>
        </p:spPr>
        <p:txBody>
          <a:bodyPr wrap="none" rtlCol="0">
            <a:spAutoFit/>
          </a:bodyPr>
          <a:lstStyle/>
          <a:p>
            <a:pPr algn="r"/>
            <a:r>
              <a:rPr kumimoji="1" lang="ja-JP" altLang="en-US" sz="1200" b="1">
                <a:solidFill>
                  <a:schemeClr val="bg1"/>
                </a:solidFill>
                <a:latin typeface="Meiryo" panose="020B0604030504040204" pitchFamily="34" charset="-128"/>
                <a:ea typeface="Meiryo" panose="020B0604030504040204" pitchFamily="34" charset="-128"/>
              </a:rPr>
              <a:t>俊敏性・多様性</a:t>
            </a:r>
          </a:p>
        </p:txBody>
      </p:sp>
      <p:sp>
        <p:nvSpPr>
          <p:cNvPr id="55" name="テキスト ボックス 54">
            <a:extLst>
              <a:ext uri="{FF2B5EF4-FFF2-40B4-BE49-F238E27FC236}">
                <a16:creationId xmlns:a16="http://schemas.microsoft.com/office/drawing/2014/main" id="{025F985B-3860-EC8E-DD09-B3A2822EAACC}"/>
              </a:ext>
            </a:extLst>
          </p:cNvPr>
          <p:cNvSpPr txBox="1"/>
          <p:nvPr/>
        </p:nvSpPr>
        <p:spPr>
          <a:xfrm>
            <a:off x="375357" y="3340824"/>
            <a:ext cx="1261884"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生産性・効率性</a:t>
            </a:r>
          </a:p>
        </p:txBody>
      </p:sp>
      <p:sp>
        <p:nvSpPr>
          <p:cNvPr id="57" name="フリーフォーム 56">
            <a:extLst>
              <a:ext uri="{FF2B5EF4-FFF2-40B4-BE49-F238E27FC236}">
                <a16:creationId xmlns:a16="http://schemas.microsoft.com/office/drawing/2014/main" id="{C6C481B5-EF63-F2E6-9AF8-11A5A7BC4276}"/>
              </a:ext>
            </a:extLst>
          </p:cNvPr>
          <p:cNvSpPr/>
          <p:nvPr/>
        </p:nvSpPr>
        <p:spPr>
          <a:xfrm>
            <a:off x="106565" y="760066"/>
            <a:ext cx="8930869" cy="5855955"/>
          </a:xfrm>
          <a:custGeom>
            <a:avLst/>
            <a:gdLst>
              <a:gd name="connsiteX0" fmla="*/ 1877003 w 8930869"/>
              <a:gd name="connsiteY0" fmla="*/ 2536992 h 5855955"/>
              <a:gd name="connsiteX1" fmla="*/ 1726399 w 8930869"/>
              <a:gd name="connsiteY1" fmla="*/ 2687596 h 5855955"/>
              <a:gd name="connsiteX2" fmla="*/ 1726399 w 8930869"/>
              <a:gd name="connsiteY2" fmla="*/ 3289995 h 5855955"/>
              <a:gd name="connsiteX3" fmla="*/ 1877003 w 8930869"/>
              <a:gd name="connsiteY3" fmla="*/ 3440599 h 5855955"/>
              <a:gd name="connsiteX4" fmla="*/ 3173130 w 8930869"/>
              <a:gd name="connsiteY4" fmla="*/ 3440599 h 5855955"/>
              <a:gd name="connsiteX5" fmla="*/ 3323734 w 8930869"/>
              <a:gd name="connsiteY5" fmla="*/ 3289995 h 5855955"/>
              <a:gd name="connsiteX6" fmla="*/ 3323734 w 8930869"/>
              <a:gd name="connsiteY6" fmla="*/ 2687596 h 5855955"/>
              <a:gd name="connsiteX7" fmla="*/ 3173130 w 8930869"/>
              <a:gd name="connsiteY7" fmla="*/ 2536992 h 5855955"/>
              <a:gd name="connsiteX8" fmla="*/ 3571698 w 8930869"/>
              <a:gd name="connsiteY8" fmla="*/ 2529724 h 5855955"/>
              <a:gd name="connsiteX9" fmla="*/ 3419882 w 8930869"/>
              <a:gd name="connsiteY9" fmla="*/ 2681540 h 5855955"/>
              <a:gd name="connsiteX10" fmla="*/ 3419882 w 8930869"/>
              <a:gd name="connsiteY10" fmla="*/ 3288784 h 5855955"/>
              <a:gd name="connsiteX11" fmla="*/ 3571698 w 8930869"/>
              <a:gd name="connsiteY11" fmla="*/ 3440600 h 5855955"/>
              <a:gd name="connsiteX12" fmla="*/ 5352551 w 8930869"/>
              <a:gd name="connsiteY12" fmla="*/ 3440600 h 5855955"/>
              <a:gd name="connsiteX13" fmla="*/ 5504367 w 8930869"/>
              <a:gd name="connsiteY13" fmla="*/ 3288784 h 5855955"/>
              <a:gd name="connsiteX14" fmla="*/ 5504367 w 8930869"/>
              <a:gd name="connsiteY14" fmla="*/ 2681540 h 5855955"/>
              <a:gd name="connsiteX15" fmla="*/ 5352551 w 8930869"/>
              <a:gd name="connsiteY15" fmla="*/ 2529724 h 5855955"/>
              <a:gd name="connsiteX16" fmla="*/ 1876357 w 8930869"/>
              <a:gd name="connsiteY16" fmla="*/ 1545488 h 5855955"/>
              <a:gd name="connsiteX17" fmla="*/ 1725753 w 8930869"/>
              <a:gd name="connsiteY17" fmla="*/ 1696092 h 5855955"/>
              <a:gd name="connsiteX18" fmla="*/ 1725753 w 8930869"/>
              <a:gd name="connsiteY18" fmla="*/ 2298491 h 5855955"/>
              <a:gd name="connsiteX19" fmla="*/ 1876357 w 8930869"/>
              <a:gd name="connsiteY19" fmla="*/ 2449095 h 5855955"/>
              <a:gd name="connsiteX20" fmla="*/ 3172484 w 8930869"/>
              <a:gd name="connsiteY20" fmla="*/ 2449095 h 5855955"/>
              <a:gd name="connsiteX21" fmla="*/ 3323088 w 8930869"/>
              <a:gd name="connsiteY21" fmla="*/ 2298491 h 5855955"/>
              <a:gd name="connsiteX22" fmla="*/ 3323088 w 8930869"/>
              <a:gd name="connsiteY22" fmla="*/ 1696092 h 5855955"/>
              <a:gd name="connsiteX23" fmla="*/ 3172484 w 8930869"/>
              <a:gd name="connsiteY23" fmla="*/ 1545488 h 5855955"/>
              <a:gd name="connsiteX24" fmla="*/ 3824273 w 8930869"/>
              <a:gd name="connsiteY24" fmla="*/ 1534060 h 5855955"/>
              <a:gd name="connsiteX25" fmla="*/ 3673669 w 8930869"/>
              <a:gd name="connsiteY25" fmla="*/ 1684664 h 5855955"/>
              <a:gd name="connsiteX26" fmla="*/ 3673669 w 8930869"/>
              <a:gd name="connsiteY26" fmla="*/ 2287063 h 5855955"/>
              <a:gd name="connsiteX27" fmla="*/ 3824273 w 8930869"/>
              <a:gd name="connsiteY27" fmla="*/ 2437667 h 5855955"/>
              <a:gd name="connsiteX28" fmla="*/ 5120400 w 8930869"/>
              <a:gd name="connsiteY28" fmla="*/ 2437667 h 5855955"/>
              <a:gd name="connsiteX29" fmla="*/ 5271004 w 8930869"/>
              <a:gd name="connsiteY29" fmla="*/ 2287063 h 5855955"/>
              <a:gd name="connsiteX30" fmla="*/ 5271004 w 8930869"/>
              <a:gd name="connsiteY30" fmla="*/ 1684664 h 5855955"/>
              <a:gd name="connsiteX31" fmla="*/ 5120400 w 8930869"/>
              <a:gd name="connsiteY31" fmla="*/ 1534060 h 5855955"/>
              <a:gd name="connsiteX32" fmla="*/ 326938 w 8930869"/>
              <a:gd name="connsiteY32" fmla="*/ 0 h 5855955"/>
              <a:gd name="connsiteX33" fmla="*/ 8603931 w 8930869"/>
              <a:gd name="connsiteY33" fmla="*/ 0 h 5855955"/>
              <a:gd name="connsiteX34" fmla="*/ 8930869 w 8930869"/>
              <a:gd name="connsiteY34" fmla="*/ 326938 h 5855955"/>
              <a:gd name="connsiteX35" fmla="*/ 8930869 w 8930869"/>
              <a:gd name="connsiteY35" fmla="*/ 5529017 h 5855955"/>
              <a:gd name="connsiteX36" fmla="*/ 8603931 w 8930869"/>
              <a:gd name="connsiteY36" fmla="*/ 5855955 h 5855955"/>
              <a:gd name="connsiteX37" fmla="*/ 326938 w 8930869"/>
              <a:gd name="connsiteY37" fmla="*/ 5855955 h 5855955"/>
              <a:gd name="connsiteX38" fmla="*/ 0 w 8930869"/>
              <a:gd name="connsiteY38" fmla="*/ 5529017 h 5855955"/>
              <a:gd name="connsiteX39" fmla="*/ 0 w 8930869"/>
              <a:gd name="connsiteY39" fmla="*/ 326938 h 5855955"/>
              <a:gd name="connsiteX40" fmla="*/ 326938 w 8930869"/>
              <a:gd name="connsiteY40" fmla="*/ 0 h 585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30869" h="5855955">
                <a:moveTo>
                  <a:pt x="1877003" y="2536992"/>
                </a:moveTo>
                <a:cubicBezTo>
                  <a:pt x="1793827" y="2536992"/>
                  <a:pt x="1726399" y="2604420"/>
                  <a:pt x="1726399" y="2687596"/>
                </a:cubicBezTo>
                <a:lnTo>
                  <a:pt x="1726399" y="3289995"/>
                </a:lnTo>
                <a:cubicBezTo>
                  <a:pt x="1726399" y="3373171"/>
                  <a:pt x="1793827" y="3440599"/>
                  <a:pt x="1877003" y="3440599"/>
                </a:cubicBezTo>
                <a:lnTo>
                  <a:pt x="3173130" y="3440599"/>
                </a:lnTo>
                <a:cubicBezTo>
                  <a:pt x="3256306" y="3440599"/>
                  <a:pt x="3323734" y="3373171"/>
                  <a:pt x="3323734" y="3289995"/>
                </a:cubicBezTo>
                <a:lnTo>
                  <a:pt x="3323734" y="2687596"/>
                </a:lnTo>
                <a:cubicBezTo>
                  <a:pt x="3323734" y="2604420"/>
                  <a:pt x="3256306" y="2536992"/>
                  <a:pt x="3173130" y="2536992"/>
                </a:cubicBezTo>
                <a:close/>
                <a:moveTo>
                  <a:pt x="3571698" y="2529724"/>
                </a:moveTo>
                <a:cubicBezTo>
                  <a:pt x="3487852" y="2529724"/>
                  <a:pt x="3419882" y="2597694"/>
                  <a:pt x="3419882" y="2681540"/>
                </a:cubicBezTo>
                <a:lnTo>
                  <a:pt x="3419882" y="3288784"/>
                </a:lnTo>
                <a:cubicBezTo>
                  <a:pt x="3419882" y="3372630"/>
                  <a:pt x="3487852" y="3440600"/>
                  <a:pt x="3571698" y="3440600"/>
                </a:cubicBezTo>
                <a:lnTo>
                  <a:pt x="5352551" y="3440600"/>
                </a:lnTo>
                <a:cubicBezTo>
                  <a:pt x="5436397" y="3440600"/>
                  <a:pt x="5504367" y="3372630"/>
                  <a:pt x="5504367" y="3288784"/>
                </a:cubicBezTo>
                <a:lnTo>
                  <a:pt x="5504367" y="2681540"/>
                </a:lnTo>
                <a:cubicBezTo>
                  <a:pt x="5504367" y="2597694"/>
                  <a:pt x="5436397" y="2529724"/>
                  <a:pt x="5352551" y="2529724"/>
                </a:cubicBezTo>
                <a:close/>
                <a:moveTo>
                  <a:pt x="1876357" y="1545488"/>
                </a:moveTo>
                <a:cubicBezTo>
                  <a:pt x="1793181" y="1545488"/>
                  <a:pt x="1725753" y="1612916"/>
                  <a:pt x="1725753" y="1696092"/>
                </a:cubicBezTo>
                <a:lnTo>
                  <a:pt x="1725753" y="2298491"/>
                </a:lnTo>
                <a:cubicBezTo>
                  <a:pt x="1725753" y="2381667"/>
                  <a:pt x="1793181" y="2449095"/>
                  <a:pt x="1876357" y="2449095"/>
                </a:cubicBezTo>
                <a:lnTo>
                  <a:pt x="3172484" y="2449095"/>
                </a:lnTo>
                <a:cubicBezTo>
                  <a:pt x="3255660" y="2449095"/>
                  <a:pt x="3323088" y="2381667"/>
                  <a:pt x="3323088" y="2298491"/>
                </a:cubicBezTo>
                <a:lnTo>
                  <a:pt x="3323088" y="1696092"/>
                </a:lnTo>
                <a:cubicBezTo>
                  <a:pt x="3323088" y="1612916"/>
                  <a:pt x="3255660" y="1545488"/>
                  <a:pt x="3172484" y="1545488"/>
                </a:cubicBezTo>
                <a:close/>
                <a:moveTo>
                  <a:pt x="3824273" y="1534060"/>
                </a:moveTo>
                <a:cubicBezTo>
                  <a:pt x="3741097" y="1534060"/>
                  <a:pt x="3673669" y="1601488"/>
                  <a:pt x="3673669" y="1684664"/>
                </a:cubicBezTo>
                <a:lnTo>
                  <a:pt x="3673669" y="2287063"/>
                </a:lnTo>
                <a:cubicBezTo>
                  <a:pt x="3673669" y="2370239"/>
                  <a:pt x="3741097" y="2437667"/>
                  <a:pt x="3824273" y="2437667"/>
                </a:cubicBezTo>
                <a:lnTo>
                  <a:pt x="5120400" y="2437667"/>
                </a:lnTo>
                <a:cubicBezTo>
                  <a:pt x="5203576" y="2437667"/>
                  <a:pt x="5271004" y="2370239"/>
                  <a:pt x="5271004" y="2287063"/>
                </a:cubicBezTo>
                <a:lnTo>
                  <a:pt x="5271004" y="1684664"/>
                </a:lnTo>
                <a:cubicBezTo>
                  <a:pt x="5271004" y="1601488"/>
                  <a:pt x="5203576" y="1534060"/>
                  <a:pt x="5120400" y="1534060"/>
                </a:cubicBezTo>
                <a:close/>
                <a:moveTo>
                  <a:pt x="326938" y="0"/>
                </a:moveTo>
                <a:lnTo>
                  <a:pt x="8603931" y="0"/>
                </a:lnTo>
                <a:cubicBezTo>
                  <a:pt x="8784494" y="0"/>
                  <a:pt x="8930869" y="146375"/>
                  <a:pt x="8930869" y="326938"/>
                </a:cubicBezTo>
                <a:lnTo>
                  <a:pt x="8930869" y="5529017"/>
                </a:lnTo>
                <a:cubicBezTo>
                  <a:pt x="8930869" y="5709580"/>
                  <a:pt x="8784494" y="5855955"/>
                  <a:pt x="8603931" y="5855955"/>
                </a:cubicBezTo>
                <a:lnTo>
                  <a:pt x="326938" y="5855955"/>
                </a:lnTo>
                <a:cubicBezTo>
                  <a:pt x="146375" y="5855955"/>
                  <a:pt x="0" y="5709580"/>
                  <a:pt x="0" y="5529017"/>
                </a:cubicBezTo>
                <a:lnTo>
                  <a:pt x="0" y="326938"/>
                </a:lnTo>
                <a:cubicBezTo>
                  <a:pt x="0" y="146375"/>
                  <a:pt x="146375" y="0"/>
                  <a:pt x="326938" y="0"/>
                </a:cubicBezTo>
                <a:close/>
              </a:path>
            </a:pathLst>
          </a:custGeom>
          <a:solidFill>
            <a:srgbClr val="000000">
              <a:alpha val="3856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307534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dirty="0"/>
              <a:t>ソフトウェア化とは何か</a:t>
            </a:r>
            <a:r>
              <a:rPr lang="ja-JP" altLang="en-US" dirty="0"/>
              <a:t>（１）</a:t>
            </a:r>
            <a:endParaRPr kumimoji="1" lang="ja-JP" altLang="en-US" dirty="0"/>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747DE725-E99C-8E43-9975-495B3810AED3}"/>
              </a:ext>
            </a:extLst>
          </p:cNvPr>
          <p:cNvSpPr txBox="1"/>
          <p:nvPr/>
        </p:nvSpPr>
        <p:spPr>
          <a:xfrm>
            <a:off x="2499659" y="2367827"/>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4" name="テキスト ボックス 13">
            <a:extLst>
              <a:ext uri="{FF2B5EF4-FFF2-40B4-BE49-F238E27FC236}">
                <a16:creationId xmlns:a16="http://schemas.microsoft.com/office/drawing/2014/main" id="{1C12F31B-E1F5-0F4B-930B-E0DBAA038050}"/>
              </a:ext>
            </a:extLst>
          </p:cNvPr>
          <p:cNvSpPr txBox="1"/>
          <p:nvPr/>
        </p:nvSpPr>
        <p:spPr>
          <a:xfrm>
            <a:off x="2499659" y="4022813"/>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5" name="テキスト ボックス 14">
            <a:extLst>
              <a:ext uri="{FF2B5EF4-FFF2-40B4-BE49-F238E27FC236}">
                <a16:creationId xmlns:a16="http://schemas.microsoft.com/office/drawing/2014/main" id="{BC7B6CB8-31BD-8D42-A920-756771E27236}"/>
              </a:ext>
            </a:extLst>
          </p:cNvPr>
          <p:cNvSpPr txBox="1"/>
          <p:nvPr/>
        </p:nvSpPr>
        <p:spPr>
          <a:xfrm>
            <a:off x="3310780" y="239058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6" name="テキスト ボックス 15">
            <a:extLst>
              <a:ext uri="{FF2B5EF4-FFF2-40B4-BE49-F238E27FC236}">
                <a16:creationId xmlns:a16="http://schemas.microsoft.com/office/drawing/2014/main" id="{CB74B1C8-BC2F-F746-8014-639F8BD465C7}"/>
              </a:ext>
            </a:extLst>
          </p:cNvPr>
          <p:cNvSpPr txBox="1"/>
          <p:nvPr/>
        </p:nvSpPr>
        <p:spPr>
          <a:xfrm>
            <a:off x="3310780"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7" name="テキスト ボックス 16">
            <a:extLst>
              <a:ext uri="{FF2B5EF4-FFF2-40B4-BE49-F238E27FC236}">
                <a16:creationId xmlns:a16="http://schemas.microsoft.com/office/drawing/2014/main" id="{6DC12B82-4B7B-BC49-8711-DD192E7D58C9}"/>
              </a:ext>
            </a:extLst>
          </p:cNvPr>
          <p:cNvSpPr txBox="1"/>
          <p:nvPr/>
        </p:nvSpPr>
        <p:spPr>
          <a:xfrm>
            <a:off x="4203828" y="236782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8" name="テキスト ボックス 17">
            <a:extLst>
              <a:ext uri="{FF2B5EF4-FFF2-40B4-BE49-F238E27FC236}">
                <a16:creationId xmlns:a16="http://schemas.microsoft.com/office/drawing/2014/main" id="{A7350999-7D3F-1B4C-92D5-E12184365CE3}"/>
              </a:ext>
            </a:extLst>
          </p:cNvPr>
          <p:cNvSpPr txBox="1"/>
          <p:nvPr/>
        </p:nvSpPr>
        <p:spPr>
          <a:xfrm>
            <a:off x="4203829"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82254" cy="3024337"/>
            <a:chOff x="5662154" y="1996828"/>
            <a:chExt cx="2582254"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9B20F24D-C6CD-EB4D-A5A3-6D7C82B26FE8}"/>
                </a:ext>
              </a:extLst>
            </p:cNvPr>
            <p:cNvSpPr txBox="1"/>
            <p:nvPr/>
          </p:nvSpPr>
          <p:spPr>
            <a:xfrm>
              <a:off x="5740019" y="2367826"/>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作表</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B630364A-E439-8844-8372-BF4B0530EF51}"/>
                </a:ext>
              </a:extLst>
            </p:cNvPr>
            <p:cNvSpPr txBox="1"/>
            <p:nvPr/>
          </p:nvSpPr>
          <p:spPr>
            <a:xfrm>
              <a:off x="6555205" y="2413992"/>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文書作成</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6" name="テキスト ボックス 25">
              <a:extLst>
                <a:ext uri="{FF2B5EF4-FFF2-40B4-BE49-F238E27FC236}">
                  <a16:creationId xmlns:a16="http://schemas.microsoft.com/office/drawing/2014/main" id="{59BC2910-D0D7-8248-9F20-08D39AAB06FE}"/>
                </a:ext>
              </a:extLst>
            </p:cNvPr>
            <p:cNvSpPr txBox="1"/>
            <p:nvPr/>
          </p:nvSpPr>
          <p:spPr>
            <a:xfrm>
              <a:off x="7444189" y="2421364"/>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会計管理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AF11A51-022E-D249-86DF-3F6E02DB1F41}"/>
                </a:ext>
              </a:extLst>
            </p:cNvPr>
            <p:cNvSpPr txBox="1"/>
            <p:nvPr/>
          </p:nvSpPr>
          <p:spPr>
            <a:xfrm>
              <a:off x="6397251" y="4161312"/>
              <a:ext cx="1107997"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p>
          </p:txBody>
        </p:sp>
      </p:grpSp>
      <p:sp>
        <p:nvSpPr>
          <p:cNvPr id="32" name="正方形/長方形 31">
            <a:extLst>
              <a:ext uri="{FF2B5EF4-FFF2-40B4-BE49-F238E27FC236}">
                <a16:creationId xmlns:a16="http://schemas.microsoft.com/office/drawing/2014/main" id="{DAF60987-3EFC-1D4A-8570-7DAF3BC034CD}"/>
              </a:ext>
            </a:extLst>
          </p:cNvPr>
          <p:cNvSpPr/>
          <p:nvPr/>
        </p:nvSpPr>
        <p:spPr>
          <a:xfrm>
            <a:off x="5662155" y="3157662"/>
            <a:ext cx="2578189" cy="3238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オペレーティングシステム（</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OS</a:t>
            </a: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a:t>
            </a: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3156891" y="1485975"/>
            <a:ext cx="1107996"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家電製品</a:t>
            </a: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6166419" y="1484784"/>
            <a:ext cx="156966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コンピュータ</a:t>
            </a:r>
          </a:p>
        </p:txBody>
      </p:sp>
      <p:grpSp>
        <p:nvGrpSpPr>
          <p:cNvPr id="37" name="グループ化 36">
            <a:extLst>
              <a:ext uri="{FF2B5EF4-FFF2-40B4-BE49-F238E27FC236}">
                <a16:creationId xmlns:a16="http://schemas.microsoft.com/office/drawing/2014/main" id="{04A27F82-89F9-F345-B9C2-FC3A784185EE}"/>
              </a:ext>
            </a:extLst>
          </p:cNvPr>
          <p:cNvGrpSpPr/>
          <p:nvPr/>
        </p:nvGrpSpPr>
        <p:grpSpPr>
          <a:xfrm>
            <a:off x="2430543" y="3091475"/>
            <a:ext cx="792088" cy="791931"/>
            <a:chOff x="2430543" y="2939469"/>
            <a:chExt cx="792088" cy="791931"/>
          </a:xfrm>
        </p:grpSpPr>
        <p:sp>
          <p:nvSpPr>
            <p:cNvPr id="36" name="加算記号 35">
              <a:extLst>
                <a:ext uri="{FF2B5EF4-FFF2-40B4-BE49-F238E27FC236}">
                  <a16:creationId xmlns:a16="http://schemas.microsoft.com/office/drawing/2014/main" id="{2234DBC4-073E-804C-B4E8-B073FA6F63B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5F7EAD5C-DBEB-794E-B28B-A75E356F7BBE}"/>
                </a:ext>
              </a:extLst>
            </p:cNvPr>
            <p:cNvSpPr txBox="1"/>
            <p:nvPr/>
          </p:nvSpPr>
          <p:spPr>
            <a:xfrm>
              <a:off x="2500512" y="3233889"/>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38" name="グループ化 37">
            <a:extLst>
              <a:ext uri="{FF2B5EF4-FFF2-40B4-BE49-F238E27FC236}">
                <a16:creationId xmlns:a16="http://schemas.microsoft.com/office/drawing/2014/main" id="{241B47FE-BC95-3F44-BB23-921BBC32BBB1}"/>
              </a:ext>
            </a:extLst>
          </p:cNvPr>
          <p:cNvGrpSpPr/>
          <p:nvPr/>
        </p:nvGrpSpPr>
        <p:grpSpPr>
          <a:xfrm>
            <a:off x="3323594" y="3091475"/>
            <a:ext cx="792088" cy="791931"/>
            <a:chOff x="2430543" y="2939469"/>
            <a:chExt cx="792088" cy="791931"/>
          </a:xfrm>
        </p:grpSpPr>
        <p:sp>
          <p:nvSpPr>
            <p:cNvPr id="39" name="加算記号 38">
              <a:extLst>
                <a:ext uri="{FF2B5EF4-FFF2-40B4-BE49-F238E27FC236}">
                  <a16:creationId xmlns:a16="http://schemas.microsoft.com/office/drawing/2014/main" id="{8D97B1C1-4ACF-A64D-AD9C-4B9B659D8685}"/>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67363A29-D645-9944-B02B-6171AD50DC24}"/>
                </a:ext>
              </a:extLst>
            </p:cNvPr>
            <p:cNvSpPr txBox="1"/>
            <p:nvPr/>
          </p:nvSpPr>
          <p:spPr>
            <a:xfrm>
              <a:off x="2503421" y="323612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41" name="グループ化 40">
            <a:extLst>
              <a:ext uri="{FF2B5EF4-FFF2-40B4-BE49-F238E27FC236}">
                <a16:creationId xmlns:a16="http://schemas.microsoft.com/office/drawing/2014/main" id="{35083191-BBFB-CE4D-915F-2278A8F2A4CB}"/>
              </a:ext>
            </a:extLst>
          </p:cNvPr>
          <p:cNvGrpSpPr/>
          <p:nvPr/>
        </p:nvGrpSpPr>
        <p:grpSpPr>
          <a:xfrm>
            <a:off x="4206024" y="3091475"/>
            <a:ext cx="792088" cy="791931"/>
            <a:chOff x="2430543" y="2939469"/>
            <a:chExt cx="792088" cy="791931"/>
          </a:xfrm>
        </p:grpSpPr>
        <p:sp>
          <p:nvSpPr>
            <p:cNvPr id="42" name="加算記号 41">
              <a:extLst>
                <a:ext uri="{FF2B5EF4-FFF2-40B4-BE49-F238E27FC236}">
                  <a16:creationId xmlns:a16="http://schemas.microsoft.com/office/drawing/2014/main" id="{E31AC1B7-7BB4-034F-8DD8-589BF0C2972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64B8B2EF-5546-AA4A-A5A9-D975C3204FD4}"/>
                </a:ext>
              </a:extLst>
            </p:cNvPr>
            <p:cNvSpPr txBox="1"/>
            <p:nvPr/>
          </p:nvSpPr>
          <p:spPr>
            <a:xfrm>
              <a:off x="2503421" y="323165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pic>
        <p:nvPicPr>
          <p:cNvPr id="2" name="図 1">
            <a:extLst>
              <a:ext uri="{FF2B5EF4-FFF2-40B4-BE49-F238E27FC236}">
                <a16:creationId xmlns:a16="http://schemas.microsoft.com/office/drawing/2014/main" id="{62B56BF1-A8B8-B54E-952C-4FB9129A4AF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21794" y="5194000"/>
            <a:ext cx="792088" cy="792088"/>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A44F9726-2F6A-5B4B-8A6C-1F7742254FE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14845" y="5195043"/>
            <a:ext cx="792088" cy="802756"/>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0125FD1C-7586-134A-A274-03897B6EB37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02805" y="5183333"/>
            <a:ext cx="792088" cy="792088"/>
          </a:xfrm>
          <a:prstGeom prst="rect">
            <a:avLst/>
          </a:prstGeom>
          <a:effectLst>
            <a:outerShdw blurRad="50800" dist="38100" dir="2700000" algn="tl" rotWithShape="0">
              <a:prstClr val="black">
                <a:alpha val="40000"/>
              </a:prstClr>
            </a:outerShdw>
          </a:effectLst>
        </p:spPr>
      </p:pic>
      <p:pic>
        <p:nvPicPr>
          <p:cNvPr id="48" name="図 47" descr="アイコン&#10;&#10;自動的に生成された説明">
            <a:extLst>
              <a:ext uri="{FF2B5EF4-FFF2-40B4-BE49-F238E27FC236}">
                <a16:creationId xmlns:a16="http://schemas.microsoft.com/office/drawing/2014/main" id="{75CEAAB3-46E8-874E-89D2-DB5230B387B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503195" y="5198789"/>
            <a:ext cx="896108" cy="6550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694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53" presetClass="entr" presetSubtype="16"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500" fill="hold"/>
                                        <p:tgtEl>
                                          <p:spTgt spid="48"/>
                                        </p:tgtEl>
                                        <p:attrNameLst>
                                          <p:attrName>ppt_w</p:attrName>
                                        </p:attrNameLst>
                                      </p:cBhvr>
                                      <p:tavLst>
                                        <p:tav tm="0">
                                          <p:val>
                                            <p:fltVal val="0"/>
                                          </p:val>
                                        </p:tav>
                                        <p:tav tm="100000">
                                          <p:val>
                                            <p:strVal val="#ppt_w"/>
                                          </p:val>
                                        </p:tav>
                                      </p:tavLst>
                                    </p:anim>
                                    <p:anim calcmode="lin" valueType="num">
                                      <p:cBhvr>
                                        <p:cTn id="11" dur="500" fill="hold"/>
                                        <p:tgtEl>
                                          <p:spTgt spid="48"/>
                                        </p:tgtEl>
                                        <p:attrNameLst>
                                          <p:attrName>ppt_h</p:attrName>
                                        </p:attrNameLst>
                                      </p:cBhvr>
                                      <p:tavLst>
                                        <p:tav tm="0">
                                          <p:val>
                                            <p:fltVal val="0"/>
                                          </p:val>
                                        </p:tav>
                                        <p:tav tm="100000">
                                          <p:val>
                                            <p:strVal val="#ppt_h"/>
                                          </p:val>
                                        </p:tav>
                                      </p:tavLst>
                                    </p:anim>
                                    <p:animEffect transition="in" filter="fade">
                                      <p:cBhvr>
                                        <p:cTn id="12" dur="500"/>
                                        <p:tgtEl>
                                          <p:spTgt spid="4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fltVal val="0"/>
                                          </p:val>
                                        </p:tav>
                                        <p:tav tm="100000">
                                          <p:val>
                                            <p:strVal val="#ppt_w"/>
                                          </p:val>
                                        </p:tav>
                                      </p:tavLst>
                                    </p:anim>
                                    <p:anim calcmode="lin" valueType="num">
                                      <p:cBhvr>
                                        <p:cTn id="16" dur="500" fill="hold"/>
                                        <p:tgtEl>
                                          <p:spTgt spid="34"/>
                                        </p:tgtEl>
                                        <p:attrNameLst>
                                          <p:attrName>ppt_h</p:attrName>
                                        </p:attrNameLst>
                                      </p:cBhvr>
                                      <p:tavLst>
                                        <p:tav tm="0">
                                          <p:val>
                                            <p:fltVal val="0"/>
                                          </p:val>
                                        </p:tav>
                                        <p:tav tm="100000">
                                          <p:val>
                                            <p:strVal val="#ppt_h"/>
                                          </p:val>
                                        </p:tav>
                                      </p:tavLst>
                                    </p:anim>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p:tgtEl>
                                          <p:spTgt spid="32"/>
                                        </p:tgtEl>
                                        <p:attrNameLst>
                                          <p:attrName>ppt_y</p:attrName>
                                        </p:attrNameLst>
                                      </p:cBhvr>
                                      <p:tavLst>
                                        <p:tav tm="0">
                                          <p:val>
                                            <p:strVal val="#ppt_y-#ppt_h*1.125000"/>
                                          </p:val>
                                        </p:tav>
                                        <p:tav tm="100000">
                                          <p:val>
                                            <p:strVal val="#ppt_y"/>
                                          </p:val>
                                        </p:tav>
                                      </p:tavLst>
                                    </p:anim>
                                    <p:animEffect transition="in" filter="wipe(down)">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dirty="0"/>
              <a:t>ソフトウェア化とはどういうこと</a:t>
            </a:r>
            <a:r>
              <a:rPr lang="ja-JP" altLang="en-US" dirty="0"/>
              <a:t>か（２）</a:t>
            </a:r>
            <a:endParaRPr kumimoji="1" lang="ja-JP" altLang="en-US" dirty="0"/>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82254" cy="3024337"/>
            <a:chOff x="5662154" y="1996828"/>
            <a:chExt cx="2582254"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9B20F24D-C6CD-EB4D-A5A3-6D7C82B26FE8}"/>
                </a:ext>
              </a:extLst>
            </p:cNvPr>
            <p:cNvSpPr txBox="1"/>
            <p:nvPr/>
          </p:nvSpPr>
          <p:spPr>
            <a:xfrm>
              <a:off x="5740019" y="2367826"/>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作表</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B630364A-E439-8844-8372-BF4B0530EF51}"/>
                </a:ext>
              </a:extLst>
            </p:cNvPr>
            <p:cNvSpPr txBox="1"/>
            <p:nvPr/>
          </p:nvSpPr>
          <p:spPr>
            <a:xfrm>
              <a:off x="6555205" y="2413992"/>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文書作成</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6" name="テキスト ボックス 25">
              <a:extLst>
                <a:ext uri="{FF2B5EF4-FFF2-40B4-BE49-F238E27FC236}">
                  <a16:creationId xmlns:a16="http://schemas.microsoft.com/office/drawing/2014/main" id="{59BC2910-D0D7-8248-9F20-08D39AAB06FE}"/>
                </a:ext>
              </a:extLst>
            </p:cNvPr>
            <p:cNvSpPr txBox="1"/>
            <p:nvPr/>
          </p:nvSpPr>
          <p:spPr>
            <a:xfrm>
              <a:off x="7444189" y="2421364"/>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会計管理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AF11A51-022E-D249-86DF-3F6E02DB1F41}"/>
                </a:ext>
              </a:extLst>
            </p:cNvPr>
            <p:cNvSpPr txBox="1"/>
            <p:nvPr/>
          </p:nvSpPr>
          <p:spPr>
            <a:xfrm>
              <a:off x="6397252" y="4161312"/>
              <a:ext cx="1107996" cy="52322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コンピュータ</a:t>
              </a:r>
              <a:endParaRPr kumimoji="1" lang="ja-JP" altLang="en-US" sz="1000">
                <a:solidFill>
                  <a:schemeClr val="bg1"/>
                </a:solidFill>
                <a:latin typeface="Meiryo" panose="020B0604030504040204" pitchFamily="34" charset="-128"/>
                <a:ea typeface="Meiryo" panose="020B0604030504040204" pitchFamily="34" charset="-128"/>
              </a:endParaRPr>
            </a:p>
          </p:txBody>
        </p:sp>
      </p:grpSp>
      <p:sp>
        <p:nvSpPr>
          <p:cNvPr id="32" name="正方形/長方形 31">
            <a:extLst>
              <a:ext uri="{FF2B5EF4-FFF2-40B4-BE49-F238E27FC236}">
                <a16:creationId xmlns:a16="http://schemas.microsoft.com/office/drawing/2014/main" id="{DAF60987-3EFC-1D4A-8570-7DAF3BC034CD}"/>
              </a:ext>
            </a:extLst>
          </p:cNvPr>
          <p:cNvSpPr/>
          <p:nvPr/>
        </p:nvSpPr>
        <p:spPr>
          <a:xfrm>
            <a:off x="5662155" y="3157662"/>
            <a:ext cx="2578189" cy="3238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オペレーティングシステム（</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OS</a:t>
            </a: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a:t>
            </a: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2810643" y="1485975"/>
            <a:ext cx="1800494"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スマートフォン</a:t>
            </a: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6166419" y="1484784"/>
            <a:ext cx="156966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コンピュータ</a:t>
            </a:r>
          </a:p>
        </p:txBody>
      </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grpSp>
        <p:nvGrpSpPr>
          <p:cNvPr id="47" name="グループ化 46">
            <a:extLst>
              <a:ext uri="{FF2B5EF4-FFF2-40B4-BE49-F238E27FC236}">
                <a16:creationId xmlns:a16="http://schemas.microsoft.com/office/drawing/2014/main" id="{0BAF94C0-7FD2-9145-8689-9B0837A66138}"/>
              </a:ext>
            </a:extLst>
          </p:cNvPr>
          <p:cNvGrpSpPr/>
          <p:nvPr/>
        </p:nvGrpSpPr>
        <p:grpSpPr>
          <a:xfrm>
            <a:off x="2417730" y="2006318"/>
            <a:ext cx="2591905" cy="3024337"/>
            <a:chOff x="5662154" y="1996828"/>
            <a:chExt cx="2591905" cy="3024337"/>
          </a:xfrm>
        </p:grpSpPr>
        <p:sp>
          <p:nvSpPr>
            <p:cNvPr id="48" name="正方形/長方形 47">
              <a:extLst>
                <a:ext uri="{FF2B5EF4-FFF2-40B4-BE49-F238E27FC236}">
                  <a16:creationId xmlns:a16="http://schemas.microsoft.com/office/drawing/2014/main" id="{4B1EE20E-2EF9-6B4B-AE06-92D4894B2F72}"/>
                </a:ext>
              </a:extLst>
            </p:cNvPr>
            <p:cNvSpPr/>
            <p:nvPr/>
          </p:nvSpPr>
          <p:spPr>
            <a:xfrm>
              <a:off x="5662154" y="1996828"/>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79583682-9EC9-DB45-9643-A8491661AE1F}"/>
                </a:ext>
              </a:extLst>
            </p:cNvPr>
            <p:cNvSpPr/>
            <p:nvPr/>
          </p:nvSpPr>
          <p:spPr>
            <a:xfrm>
              <a:off x="6555205" y="1996828"/>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070868C2-3C85-1141-A2F2-EDA7F6B418B1}"/>
                </a:ext>
              </a:extLst>
            </p:cNvPr>
            <p:cNvSpPr/>
            <p:nvPr/>
          </p:nvSpPr>
          <p:spPr>
            <a:xfrm>
              <a:off x="7448256" y="1996829"/>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a:extLst>
                <a:ext uri="{FF2B5EF4-FFF2-40B4-BE49-F238E27FC236}">
                  <a16:creationId xmlns:a16="http://schemas.microsoft.com/office/drawing/2014/main" id="{2CFF778C-EA35-EE41-B78A-91714BE95EBB}"/>
                </a:ext>
              </a:extLst>
            </p:cNvPr>
            <p:cNvSpPr txBox="1"/>
            <p:nvPr/>
          </p:nvSpPr>
          <p:spPr>
            <a:xfrm>
              <a:off x="5735033" y="2398602"/>
              <a:ext cx="646331" cy="492443"/>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電</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話</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アプリ</a:t>
              </a:r>
            </a:p>
          </p:txBody>
        </p:sp>
        <p:sp>
          <p:nvSpPr>
            <p:cNvPr id="52" name="テキスト ボックス 51">
              <a:extLst>
                <a:ext uri="{FF2B5EF4-FFF2-40B4-BE49-F238E27FC236}">
                  <a16:creationId xmlns:a16="http://schemas.microsoft.com/office/drawing/2014/main" id="{AD6018CB-9EF1-4F4A-A124-63F3CBBF57DC}"/>
                </a:ext>
              </a:extLst>
            </p:cNvPr>
            <p:cNvSpPr txBox="1"/>
            <p:nvPr/>
          </p:nvSpPr>
          <p:spPr>
            <a:xfrm>
              <a:off x="6632149" y="2413992"/>
              <a:ext cx="646331"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カメラ</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アプリ</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CE64BD1A-ECFA-674D-9DA7-6F1FFF6C019E}"/>
                </a:ext>
              </a:extLst>
            </p:cNvPr>
            <p:cNvSpPr txBox="1"/>
            <p:nvPr/>
          </p:nvSpPr>
          <p:spPr>
            <a:xfrm>
              <a:off x="7453840" y="2400941"/>
              <a:ext cx="800219"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チャット</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アプリ</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4" name="正方形/長方形 53">
              <a:extLst>
                <a:ext uri="{FF2B5EF4-FFF2-40B4-BE49-F238E27FC236}">
                  <a16:creationId xmlns:a16="http://schemas.microsoft.com/office/drawing/2014/main" id="{283AC6C2-8440-B541-82AB-5F8EBEE89429}"/>
                </a:ext>
              </a:extLst>
            </p:cNvPr>
            <p:cNvSpPr/>
            <p:nvPr/>
          </p:nvSpPr>
          <p:spPr>
            <a:xfrm>
              <a:off x="5662154" y="3563645"/>
              <a:ext cx="2578190" cy="145752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678F3A22-7323-024A-8D06-F5343BD4DDE4}"/>
                </a:ext>
              </a:extLst>
            </p:cNvPr>
            <p:cNvSpPr txBox="1"/>
            <p:nvPr/>
          </p:nvSpPr>
          <p:spPr>
            <a:xfrm>
              <a:off x="6397252" y="4161312"/>
              <a:ext cx="1107996" cy="52322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スマートフォン</a:t>
              </a:r>
              <a:endParaRPr kumimoji="1" lang="ja-JP" altLang="en-US" sz="1000">
                <a:solidFill>
                  <a:schemeClr val="bg1"/>
                </a:solidFill>
                <a:latin typeface="Meiryo" panose="020B0604030504040204" pitchFamily="34" charset="-128"/>
                <a:ea typeface="Meiryo" panose="020B0604030504040204" pitchFamily="34" charset="-128"/>
              </a:endParaRPr>
            </a:p>
          </p:txBody>
        </p:sp>
      </p:grpSp>
      <p:sp>
        <p:nvSpPr>
          <p:cNvPr id="56" name="正方形/長方形 55">
            <a:extLst>
              <a:ext uri="{FF2B5EF4-FFF2-40B4-BE49-F238E27FC236}">
                <a16:creationId xmlns:a16="http://schemas.microsoft.com/office/drawing/2014/main" id="{0C03DE01-F82B-5C46-B8D4-5EE1FBC3005F}"/>
              </a:ext>
            </a:extLst>
          </p:cNvPr>
          <p:cNvSpPr/>
          <p:nvPr/>
        </p:nvSpPr>
        <p:spPr>
          <a:xfrm>
            <a:off x="2417730" y="3157662"/>
            <a:ext cx="2578189" cy="3238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100" dirty="0">
                <a:solidFill>
                  <a:srgbClr val="FFFFFF"/>
                </a:solidFill>
                <a:latin typeface="Meiryo" panose="020B0604030504040204" pitchFamily="34" charset="-128"/>
                <a:ea typeface="Meiryo" panose="020B0604030504040204" pitchFamily="34" charset="-128"/>
                <a:cs typeface="ＭＳ Ｐゴシック"/>
              </a:rPr>
              <a:t>Android </a:t>
            </a:r>
            <a:r>
              <a:rPr lang="ja-JP" altLang="en-US" sz="1100">
                <a:solidFill>
                  <a:srgbClr val="FFFFFF"/>
                </a:solidFill>
                <a:latin typeface="Meiryo" panose="020B0604030504040204" pitchFamily="34" charset="-128"/>
                <a:ea typeface="Meiryo" panose="020B0604030504040204" pitchFamily="34" charset="-128"/>
                <a:cs typeface="ＭＳ Ｐゴシック"/>
              </a:rPr>
              <a:t>や</a:t>
            </a:r>
            <a:r>
              <a:rPr lang="en-US" altLang="ja-JP" sz="1100" dirty="0">
                <a:solidFill>
                  <a:srgbClr val="FFFFFF"/>
                </a:solidFill>
                <a:latin typeface="Meiryo" panose="020B0604030504040204" pitchFamily="34" charset="-128"/>
                <a:ea typeface="Meiryo" panose="020B0604030504040204" pitchFamily="34" charset="-128"/>
                <a:cs typeface="ＭＳ Ｐゴシック"/>
              </a:rPr>
              <a:t> iOS </a:t>
            </a:r>
            <a:r>
              <a:rPr lang="ja-JP" altLang="en-US" sz="1100">
                <a:solidFill>
                  <a:srgbClr val="FFFFFF"/>
                </a:solidFill>
                <a:latin typeface="Meiryo" panose="020B0604030504040204" pitchFamily="34" charset="-128"/>
                <a:ea typeface="Meiryo" panose="020B0604030504040204" pitchFamily="34" charset="-128"/>
                <a:cs typeface="ＭＳ Ｐゴシック"/>
              </a:rPr>
              <a:t>など</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5" name="図 34" descr="アイコン&#10;&#10;自動的に生成された説明">
            <a:extLst>
              <a:ext uri="{FF2B5EF4-FFF2-40B4-BE49-F238E27FC236}">
                <a16:creationId xmlns:a16="http://schemas.microsoft.com/office/drawing/2014/main" id="{8E37ADC5-F1EA-7C4E-96CE-A15FF9E6DBD6}"/>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387725" y="5198789"/>
            <a:ext cx="658441" cy="655048"/>
          </a:xfrm>
          <a:prstGeom prst="rect">
            <a:avLst/>
          </a:prstGeom>
          <a:effectLst>
            <a:outerShdw blurRad="50800" dist="38100" dir="2700000" algn="tl" rotWithShape="0">
              <a:prstClr val="black">
                <a:alpha val="40000"/>
              </a:prstClr>
            </a:outerShdw>
          </a:effectLst>
        </p:spPr>
      </p:pic>
      <p:pic>
        <p:nvPicPr>
          <p:cNvPr id="6" name="図 5" descr="アイコン&#10;&#10;自動的に生成された説明">
            <a:extLst>
              <a:ext uri="{FF2B5EF4-FFF2-40B4-BE49-F238E27FC236}">
                <a16:creationId xmlns:a16="http://schemas.microsoft.com/office/drawing/2014/main" id="{A21AD37D-53CB-1943-8D42-CEB2FD9D0351}"/>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503195" y="5198789"/>
            <a:ext cx="896108" cy="655048"/>
          </a:xfrm>
          <a:prstGeom prst="rect">
            <a:avLst/>
          </a:prstGeom>
          <a:effectLst>
            <a:outerShdw blurRad="50800" dist="38100" dir="2700000" algn="tl" rotWithShape="0">
              <a:prstClr val="black">
                <a:alpha val="40000"/>
              </a:prstClr>
            </a:outerShdw>
          </a:effectLst>
        </p:spPr>
      </p:pic>
      <p:sp>
        <p:nvSpPr>
          <p:cNvPr id="2" name="テキスト ボックス 1">
            <a:extLst>
              <a:ext uri="{FF2B5EF4-FFF2-40B4-BE49-F238E27FC236}">
                <a16:creationId xmlns:a16="http://schemas.microsoft.com/office/drawing/2014/main" id="{460A10E0-45A1-97A6-CF4D-11A17F7814F5}"/>
              </a:ext>
            </a:extLst>
          </p:cNvPr>
          <p:cNvSpPr txBox="1"/>
          <p:nvPr/>
        </p:nvSpPr>
        <p:spPr>
          <a:xfrm>
            <a:off x="375979" y="1028794"/>
            <a:ext cx="8392041" cy="338554"/>
          </a:xfrm>
          <a:prstGeom prst="rect">
            <a:avLst/>
          </a:prstGeom>
          <a:noFill/>
        </p:spPr>
        <p:txBody>
          <a:bodyPr wrap="none" rtlCol="0">
            <a:spAutoFit/>
          </a:bodyPr>
          <a:lstStyle/>
          <a:p>
            <a:pPr algn="ctr"/>
            <a:r>
              <a:rPr kumimoji="1" lang="ja-JP" altLang="en-US" sz="1600" b="1">
                <a:latin typeface="Meiryo" panose="020B0604030504040204" pitchFamily="34" charset="-128"/>
                <a:ea typeface="Meiryo" panose="020B0604030504040204" pitchFamily="34" charset="-128"/>
              </a:rPr>
              <a:t>ソフトウェア化</a:t>
            </a:r>
            <a:r>
              <a:rPr kumimoji="1" lang="ja-JP" altLang="en-US" sz="1600">
                <a:latin typeface="Meiryo" panose="020B0604030504040204" pitchFamily="34" charset="-128"/>
                <a:ea typeface="Meiryo" panose="020B0604030504040204" pitchFamily="34" charset="-128"/>
              </a:rPr>
              <a:t>とはハードウェアに依存せずソフトウエアによって機能を実現すること</a:t>
            </a:r>
          </a:p>
        </p:txBody>
      </p:sp>
      <p:sp>
        <p:nvSpPr>
          <p:cNvPr id="7" name="テキスト ボックス 6">
            <a:extLst>
              <a:ext uri="{FF2B5EF4-FFF2-40B4-BE49-F238E27FC236}">
                <a16:creationId xmlns:a16="http://schemas.microsoft.com/office/drawing/2014/main" id="{6957D021-719D-2472-CA2B-8B04B3170953}"/>
              </a:ext>
            </a:extLst>
          </p:cNvPr>
          <p:cNvSpPr txBox="1"/>
          <p:nvPr/>
        </p:nvSpPr>
        <p:spPr>
          <a:xfrm>
            <a:off x="2372583" y="6018865"/>
            <a:ext cx="4398833" cy="400110"/>
          </a:xfrm>
          <a:prstGeom prst="rect">
            <a:avLst/>
          </a:prstGeom>
          <a:noFill/>
        </p:spPr>
        <p:txBody>
          <a:bodyPr wrap="none" rtlCol="0">
            <a:spAutoFit/>
          </a:bodyPr>
          <a:lstStyle/>
          <a:p>
            <a:pPr algn="ctr"/>
            <a:r>
              <a:rPr kumimoji="1" lang="ja-JP" altLang="en-US" sz="2000" b="1">
                <a:latin typeface="Meiryo" panose="020B0604030504040204" pitchFamily="34" charset="-128"/>
                <a:ea typeface="Meiryo" panose="020B0604030504040204" pitchFamily="34" charset="-128"/>
              </a:rPr>
              <a:t>ソフトウェア化</a:t>
            </a:r>
            <a:r>
              <a:rPr kumimoji="1" lang="ja-JP" altLang="en-US" sz="2000">
                <a:latin typeface="Meiryo" panose="020B0604030504040204" pitchFamily="34" charset="-128"/>
                <a:ea typeface="Meiryo" panose="020B0604030504040204" pitchFamily="34" charset="-128"/>
              </a:rPr>
              <a:t>＝</a:t>
            </a:r>
            <a:r>
              <a:rPr kumimoji="1" lang="en-US" altLang="ja-JP" sz="2000" dirty="0">
                <a:latin typeface="Meiryo" panose="020B0604030504040204" pitchFamily="34" charset="-128"/>
                <a:ea typeface="Meiryo" panose="020B0604030504040204" pitchFamily="34" charset="-128"/>
              </a:rPr>
              <a:t>Software Defined</a:t>
            </a:r>
            <a:endParaRPr kumimoji="1" lang="ja-JP" altLang="en-US" sz="20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1131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dirty="0"/>
              <a:t>ソフトウェア化とはどういうことか（３）</a:t>
            </a:r>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2695228" y="1485975"/>
            <a:ext cx="2031326" cy="369332"/>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一般的なシステム</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5243091" y="1484784"/>
            <a:ext cx="341632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ソフトウェア化されたシステム</a:t>
            </a:r>
          </a:p>
        </p:txBody>
      </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sp>
        <p:nvSpPr>
          <p:cNvPr id="47" name="角丸四角形 46">
            <a:extLst>
              <a:ext uri="{FF2B5EF4-FFF2-40B4-BE49-F238E27FC236}">
                <a16:creationId xmlns:a16="http://schemas.microsoft.com/office/drawing/2014/main" id="{C54FBB6A-F352-9540-954D-63EA3FCEAF38}"/>
              </a:ext>
            </a:extLst>
          </p:cNvPr>
          <p:cNvSpPr/>
          <p:nvPr/>
        </p:nvSpPr>
        <p:spPr>
          <a:xfrm>
            <a:off x="2461073" y="3160442"/>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309">
            <a:extLst>
              <a:ext uri="{FF2B5EF4-FFF2-40B4-BE49-F238E27FC236}">
                <a16:creationId xmlns:a16="http://schemas.microsoft.com/office/drawing/2014/main" id="{B6982CA9-2FA0-7C43-900F-707543CF7A30}"/>
              </a:ext>
            </a:extLst>
          </p:cNvPr>
          <p:cNvGrpSpPr/>
          <p:nvPr/>
        </p:nvGrpSpPr>
        <p:grpSpPr>
          <a:xfrm>
            <a:off x="2537213" y="3429000"/>
            <a:ext cx="232617" cy="95895"/>
            <a:chOff x="6769100" y="1390650"/>
            <a:chExt cx="317500" cy="157483"/>
          </a:xfrm>
        </p:grpSpPr>
        <p:sp>
          <p:nvSpPr>
            <p:cNvPr id="49" name="正方形/長方形 48">
              <a:extLst>
                <a:ext uri="{FF2B5EF4-FFF2-40B4-BE49-F238E27FC236}">
                  <a16:creationId xmlns:a16="http://schemas.microsoft.com/office/drawing/2014/main" id="{316377D8-B1E6-A24D-A7C3-776AD40E73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80AD2B84-DF40-F145-84FE-A9864D3DAE1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a:extLst>
                <a:ext uri="{FF2B5EF4-FFF2-40B4-BE49-F238E27FC236}">
                  <a16:creationId xmlns:a16="http://schemas.microsoft.com/office/drawing/2014/main" id="{4557B02E-75E7-704C-8A7C-1E819727BFB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330">
            <a:extLst>
              <a:ext uri="{FF2B5EF4-FFF2-40B4-BE49-F238E27FC236}">
                <a16:creationId xmlns:a16="http://schemas.microsoft.com/office/drawing/2014/main" id="{A7EF384D-32B0-A54B-B402-2F35D1F57F08}"/>
              </a:ext>
            </a:extLst>
          </p:cNvPr>
          <p:cNvGrpSpPr/>
          <p:nvPr/>
        </p:nvGrpSpPr>
        <p:grpSpPr>
          <a:xfrm>
            <a:off x="2539183" y="3581626"/>
            <a:ext cx="232617" cy="95895"/>
            <a:chOff x="6769100" y="1390650"/>
            <a:chExt cx="317500" cy="157483"/>
          </a:xfrm>
        </p:grpSpPr>
        <p:sp>
          <p:nvSpPr>
            <p:cNvPr id="53" name="正方形/長方形 52">
              <a:extLst>
                <a:ext uri="{FF2B5EF4-FFF2-40B4-BE49-F238E27FC236}">
                  <a16:creationId xmlns:a16="http://schemas.microsoft.com/office/drawing/2014/main" id="{899F81C8-935A-BE49-8A2E-343A5AFE34B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417F5A44-7B8F-2448-B0F9-AFF43E5B1E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a:extLst>
                <a:ext uri="{FF2B5EF4-FFF2-40B4-BE49-F238E27FC236}">
                  <a16:creationId xmlns:a16="http://schemas.microsoft.com/office/drawing/2014/main" id="{8C137C47-7CB9-9D44-8FA6-340814828CF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339">
            <a:extLst>
              <a:ext uri="{FF2B5EF4-FFF2-40B4-BE49-F238E27FC236}">
                <a16:creationId xmlns:a16="http://schemas.microsoft.com/office/drawing/2014/main" id="{9320B933-5FAA-4D4E-9C58-D8615EB41F52}"/>
              </a:ext>
            </a:extLst>
          </p:cNvPr>
          <p:cNvGrpSpPr/>
          <p:nvPr/>
        </p:nvGrpSpPr>
        <p:grpSpPr>
          <a:xfrm>
            <a:off x="2817944" y="3438006"/>
            <a:ext cx="232617" cy="95895"/>
            <a:chOff x="6769100" y="1390650"/>
            <a:chExt cx="317500" cy="157483"/>
          </a:xfrm>
        </p:grpSpPr>
        <p:sp>
          <p:nvSpPr>
            <p:cNvPr id="57" name="正方形/長方形 56">
              <a:extLst>
                <a:ext uri="{FF2B5EF4-FFF2-40B4-BE49-F238E27FC236}">
                  <a16:creationId xmlns:a16="http://schemas.microsoft.com/office/drawing/2014/main" id="{3CBC7066-DCE6-C649-9FBE-E7DFC6373CD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0626B2F7-5A5E-1B43-8A01-9E13A10109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a:extLst>
                <a:ext uri="{FF2B5EF4-FFF2-40B4-BE49-F238E27FC236}">
                  <a16:creationId xmlns:a16="http://schemas.microsoft.com/office/drawing/2014/main" id="{4964AF5A-AFE6-6044-A8DE-0E3BDE6BE01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355">
            <a:extLst>
              <a:ext uri="{FF2B5EF4-FFF2-40B4-BE49-F238E27FC236}">
                <a16:creationId xmlns:a16="http://schemas.microsoft.com/office/drawing/2014/main" id="{A9E2FFDF-4395-7C48-AEA3-2365ED429F29}"/>
              </a:ext>
            </a:extLst>
          </p:cNvPr>
          <p:cNvGrpSpPr/>
          <p:nvPr/>
        </p:nvGrpSpPr>
        <p:grpSpPr>
          <a:xfrm>
            <a:off x="2817944" y="3584167"/>
            <a:ext cx="232617" cy="95895"/>
            <a:chOff x="6769100" y="1390650"/>
            <a:chExt cx="317500" cy="157483"/>
          </a:xfrm>
        </p:grpSpPr>
        <p:sp>
          <p:nvSpPr>
            <p:cNvPr id="61" name="正方形/長方形 60">
              <a:extLst>
                <a:ext uri="{FF2B5EF4-FFF2-40B4-BE49-F238E27FC236}">
                  <a16:creationId xmlns:a16="http://schemas.microsoft.com/office/drawing/2014/main" id="{D51BA752-34B4-6148-8A58-93273254DB5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4A740DE3-0EDA-D243-BE0F-FED434A9F72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a:extLst>
                <a:ext uri="{FF2B5EF4-FFF2-40B4-BE49-F238E27FC236}">
                  <a16:creationId xmlns:a16="http://schemas.microsoft.com/office/drawing/2014/main" id="{C1874E78-A952-AA48-B720-AD8F36A3D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4" name="フローチャート: 磁気ディスク 63">
            <a:extLst>
              <a:ext uri="{FF2B5EF4-FFF2-40B4-BE49-F238E27FC236}">
                <a16:creationId xmlns:a16="http://schemas.microsoft.com/office/drawing/2014/main" id="{9EAAB2AC-2B63-0846-B6CB-A40C58A47CDC}"/>
              </a:ext>
            </a:extLst>
          </p:cNvPr>
          <p:cNvSpPr/>
          <p:nvPr/>
        </p:nvSpPr>
        <p:spPr>
          <a:xfrm>
            <a:off x="2652675" y="373532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5" name="図形グループ 369">
            <a:extLst>
              <a:ext uri="{FF2B5EF4-FFF2-40B4-BE49-F238E27FC236}">
                <a16:creationId xmlns:a16="http://schemas.microsoft.com/office/drawing/2014/main" id="{75AEFF7A-55C2-1C46-B3E7-C8CAC555A88F}"/>
              </a:ext>
            </a:extLst>
          </p:cNvPr>
          <p:cNvGrpSpPr/>
          <p:nvPr/>
        </p:nvGrpSpPr>
        <p:grpSpPr>
          <a:xfrm>
            <a:off x="2453809" y="2935369"/>
            <a:ext cx="384888" cy="275693"/>
            <a:chOff x="758730" y="3198675"/>
            <a:chExt cx="806939" cy="688305"/>
          </a:xfrm>
        </p:grpSpPr>
        <p:sp>
          <p:nvSpPr>
            <p:cNvPr id="66" name="正方形/長方形 65">
              <a:extLst>
                <a:ext uri="{FF2B5EF4-FFF2-40B4-BE49-F238E27FC236}">
                  <a16:creationId xmlns:a16="http://schemas.microsoft.com/office/drawing/2014/main" id="{0AFC5BC6-B166-924C-9479-80F44DEAE42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角丸四角形 66">
              <a:extLst>
                <a:ext uri="{FF2B5EF4-FFF2-40B4-BE49-F238E27FC236}">
                  <a16:creationId xmlns:a16="http://schemas.microsoft.com/office/drawing/2014/main" id="{003D9973-B136-7F41-A48B-5AD71C6F114C}"/>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角丸四角形 67">
              <a:extLst>
                <a:ext uri="{FF2B5EF4-FFF2-40B4-BE49-F238E27FC236}">
                  <a16:creationId xmlns:a16="http://schemas.microsoft.com/office/drawing/2014/main" id="{5F92A45C-D524-DD48-A2F8-C7BD8ABE915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台形 68">
              <a:extLst>
                <a:ext uri="{FF2B5EF4-FFF2-40B4-BE49-F238E27FC236}">
                  <a16:creationId xmlns:a16="http://schemas.microsoft.com/office/drawing/2014/main" id="{06B421BF-AFD1-524F-B15A-16E8087FE79C}"/>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399">
            <a:extLst>
              <a:ext uri="{FF2B5EF4-FFF2-40B4-BE49-F238E27FC236}">
                <a16:creationId xmlns:a16="http://schemas.microsoft.com/office/drawing/2014/main" id="{E04C0351-894A-5648-8358-F47CA59EB468}"/>
              </a:ext>
            </a:extLst>
          </p:cNvPr>
          <p:cNvGrpSpPr/>
          <p:nvPr/>
        </p:nvGrpSpPr>
        <p:grpSpPr>
          <a:xfrm>
            <a:off x="2878493" y="2924944"/>
            <a:ext cx="296417" cy="283093"/>
            <a:chOff x="2667295" y="1059799"/>
            <a:chExt cx="681672" cy="722281"/>
          </a:xfrm>
        </p:grpSpPr>
        <p:sp>
          <p:nvSpPr>
            <p:cNvPr id="82" name="角丸四角形 81">
              <a:extLst>
                <a:ext uri="{FF2B5EF4-FFF2-40B4-BE49-F238E27FC236}">
                  <a16:creationId xmlns:a16="http://schemas.microsoft.com/office/drawing/2014/main" id="{B1FABD3F-13B9-BB49-92E4-BA907A8F8A60}"/>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3" name="図 82">
              <a:extLst>
                <a:ext uri="{FF2B5EF4-FFF2-40B4-BE49-F238E27FC236}">
                  <a16:creationId xmlns:a16="http://schemas.microsoft.com/office/drawing/2014/main" id="{9CDDE371-E2E0-9742-84EC-E20C1BAB1AB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角丸四角形 94">
            <a:extLst>
              <a:ext uri="{FF2B5EF4-FFF2-40B4-BE49-F238E27FC236}">
                <a16:creationId xmlns:a16="http://schemas.microsoft.com/office/drawing/2014/main" id="{C115B55B-CE88-6447-A1F6-8284235BAE38}"/>
              </a:ext>
            </a:extLst>
          </p:cNvPr>
          <p:cNvSpPr/>
          <p:nvPr/>
        </p:nvSpPr>
        <p:spPr>
          <a:xfrm>
            <a:off x="3354124" y="3171029"/>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6" name="図形グループ 309">
            <a:extLst>
              <a:ext uri="{FF2B5EF4-FFF2-40B4-BE49-F238E27FC236}">
                <a16:creationId xmlns:a16="http://schemas.microsoft.com/office/drawing/2014/main" id="{6DCE23EB-75C5-9E4C-8FF8-CD640F7C67A0}"/>
              </a:ext>
            </a:extLst>
          </p:cNvPr>
          <p:cNvGrpSpPr/>
          <p:nvPr/>
        </p:nvGrpSpPr>
        <p:grpSpPr>
          <a:xfrm>
            <a:off x="3430264" y="3440050"/>
            <a:ext cx="232617" cy="95895"/>
            <a:chOff x="6769100" y="1390650"/>
            <a:chExt cx="317500" cy="157483"/>
          </a:xfrm>
        </p:grpSpPr>
        <p:sp>
          <p:nvSpPr>
            <p:cNvPr id="97" name="正方形/長方形 96">
              <a:extLst>
                <a:ext uri="{FF2B5EF4-FFF2-40B4-BE49-F238E27FC236}">
                  <a16:creationId xmlns:a16="http://schemas.microsoft.com/office/drawing/2014/main" id="{528723BC-711D-BF4B-A084-AB5CB93CAEC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0EA0D50A-E842-124F-A937-78CD684EF7D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a:extLst>
                <a:ext uri="{FF2B5EF4-FFF2-40B4-BE49-F238E27FC236}">
                  <a16:creationId xmlns:a16="http://schemas.microsoft.com/office/drawing/2014/main" id="{966921CE-B368-F649-AF4D-9E44D3DF2C7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330">
            <a:extLst>
              <a:ext uri="{FF2B5EF4-FFF2-40B4-BE49-F238E27FC236}">
                <a16:creationId xmlns:a16="http://schemas.microsoft.com/office/drawing/2014/main" id="{1FE65443-86AF-474B-AE94-D9EC7E150C71}"/>
              </a:ext>
            </a:extLst>
          </p:cNvPr>
          <p:cNvGrpSpPr/>
          <p:nvPr/>
        </p:nvGrpSpPr>
        <p:grpSpPr>
          <a:xfrm>
            <a:off x="3432234" y="3586980"/>
            <a:ext cx="232617" cy="95895"/>
            <a:chOff x="6769100" y="1390650"/>
            <a:chExt cx="317500" cy="157483"/>
          </a:xfrm>
        </p:grpSpPr>
        <p:sp>
          <p:nvSpPr>
            <p:cNvPr id="101" name="正方形/長方形 100">
              <a:extLst>
                <a:ext uri="{FF2B5EF4-FFF2-40B4-BE49-F238E27FC236}">
                  <a16:creationId xmlns:a16="http://schemas.microsoft.com/office/drawing/2014/main" id="{E24487BA-AE1D-3140-A53F-9E121E2572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FA9DBF29-0D32-1744-84D3-F422255D9AA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a:extLst>
                <a:ext uri="{FF2B5EF4-FFF2-40B4-BE49-F238E27FC236}">
                  <a16:creationId xmlns:a16="http://schemas.microsoft.com/office/drawing/2014/main" id="{16A18360-4D9F-C743-9DF3-8FC6D307865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8" name="図形グループ 355">
            <a:extLst>
              <a:ext uri="{FF2B5EF4-FFF2-40B4-BE49-F238E27FC236}">
                <a16:creationId xmlns:a16="http://schemas.microsoft.com/office/drawing/2014/main" id="{224F7207-AFAA-7142-9BF8-30D1DDDAB08B}"/>
              </a:ext>
            </a:extLst>
          </p:cNvPr>
          <p:cNvGrpSpPr/>
          <p:nvPr/>
        </p:nvGrpSpPr>
        <p:grpSpPr>
          <a:xfrm>
            <a:off x="3710995" y="3589521"/>
            <a:ext cx="232617" cy="95895"/>
            <a:chOff x="6769100" y="1390650"/>
            <a:chExt cx="317500" cy="157483"/>
          </a:xfrm>
        </p:grpSpPr>
        <p:sp>
          <p:nvSpPr>
            <p:cNvPr id="109" name="正方形/長方形 108">
              <a:extLst>
                <a:ext uri="{FF2B5EF4-FFF2-40B4-BE49-F238E27FC236}">
                  <a16:creationId xmlns:a16="http://schemas.microsoft.com/office/drawing/2014/main" id="{E7DC1927-BC10-5541-A574-58E26650526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70834972-F493-3F4A-8CB3-10660351A7C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1" name="直線コネクタ 110">
              <a:extLst>
                <a:ext uri="{FF2B5EF4-FFF2-40B4-BE49-F238E27FC236}">
                  <a16:creationId xmlns:a16="http://schemas.microsoft.com/office/drawing/2014/main" id="{46CC9CD9-13F0-8749-B0AC-C05CEE47C11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2" name="フローチャート: 磁気ディスク 111">
            <a:extLst>
              <a:ext uri="{FF2B5EF4-FFF2-40B4-BE49-F238E27FC236}">
                <a16:creationId xmlns:a16="http://schemas.microsoft.com/office/drawing/2014/main" id="{FA08D9F2-316D-8140-AA7F-2C76D201633C}"/>
              </a:ext>
            </a:extLst>
          </p:cNvPr>
          <p:cNvSpPr/>
          <p:nvPr/>
        </p:nvSpPr>
        <p:spPr>
          <a:xfrm>
            <a:off x="3372370" y="375275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13" name="図形グループ 369">
            <a:extLst>
              <a:ext uri="{FF2B5EF4-FFF2-40B4-BE49-F238E27FC236}">
                <a16:creationId xmlns:a16="http://schemas.microsoft.com/office/drawing/2014/main" id="{7783E23B-5FD3-6247-9AC1-6B621436B664}"/>
              </a:ext>
            </a:extLst>
          </p:cNvPr>
          <p:cNvGrpSpPr/>
          <p:nvPr/>
        </p:nvGrpSpPr>
        <p:grpSpPr>
          <a:xfrm>
            <a:off x="3346860" y="2940723"/>
            <a:ext cx="384888" cy="275693"/>
            <a:chOff x="758730" y="3198675"/>
            <a:chExt cx="806939" cy="688305"/>
          </a:xfrm>
        </p:grpSpPr>
        <p:sp>
          <p:nvSpPr>
            <p:cNvPr id="114" name="正方形/長方形 113">
              <a:extLst>
                <a:ext uri="{FF2B5EF4-FFF2-40B4-BE49-F238E27FC236}">
                  <a16:creationId xmlns:a16="http://schemas.microsoft.com/office/drawing/2014/main" id="{9F2AE7FA-FA91-344F-99F1-22595CD88035}"/>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角丸四角形 114">
              <a:extLst>
                <a:ext uri="{FF2B5EF4-FFF2-40B4-BE49-F238E27FC236}">
                  <a16:creationId xmlns:a16="http://schemas.microsoft.com/office/drawing/2014/main" id="{CFA602D6-CB32-6D47-9517-F243216E9B5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a:extLst>
                <a:ext uri="{FF2B5EF4-FFF2-40B4-BE49-F238E27FC236}">
                  <a16:creationId xmlns:a16="http://schemas.microsoft.com/office/drawing/2014/main" id="{B2A3F5BF-2C23-E849-913B-3847EBA67560}"/>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台形 116">
              <a:extLst>
                <a:ext uri="{FF2B5EF4-FFF2-40B4-BE49-F238E27FC236}">
                  <a16:creationId xmlns:a16="http://schemas.microsoft.com/office/drawing/2014/main" id="{3EBF573F-1626-2C4A-9763-E9317EE0720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399">
            <a:extLst>
              <a:ext uri="{FF2B5EF4-FFF2-40B4-BE49-F238E27FC236}">
                <a16:creationId xmlns:a16="http://schemas.microsoft.com/office/drawing/2014/main" id="{C00666F8-18B9-8A46-B157-7C4724EEA0E4}"/>
              </a:ext>
            </a:extLst>
          </p:cNvPr>
          <p:cNvGrpSpPr/>
          <p:nvPr/>
        </p:nvGrpSpPr>
        <p:grpSpPr>
          <a:xfrm>
            <a:off x="3771544" y="2930298"/>
            <a:ext cx="296417" cy="283093"/>
            <a:chOff x="2667295" y="1059799"/>
            <a:chExt cx="681672" cy="722281"/>
          </a:xfrm>
        </p:grpSpPr>
        <p:sp>
          <p:nvSpPr>
            <p:cNvPr id="119" name="角丸四角形 118">
              <a:extLst>
                <a:ext uri="{FF2B5EF4-FFF2-40B4-BE49-F238E27FC236}">
                  <a16:creationId xmlns:a16="http://schemas.microsoft.com/office/drawing/2014/main" id="{7DF9A204-6E05-5A4C-AB8F-96F06B48520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0" name="図 119">
              <a:extLst>
                <a:ext uri="{FF2B5EF4-FFF2-40B4-BE49-F238E27FC236}">
                  <a16:creationId xmlns:a16="http://schemas.microsoft.com/office/drawing/2014/main" id="{B1B3886B-E908-7B44-899F-CE65F61194FE}"/>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1" name="フローチャート: 磁気ディスク 120">
            <a:extLst>
              <a:ext uri="{FF2B5EF4-FFF2-40B4-BE49-F238E27FC236}">
                <a16:creationId xmlns:a16="http://schemas.microsoft.com/office/drawing/2014/main" id="{43494323-7276-B249-8977-4EAF59366066}"/>
              </a:ext>
            </a:extLst>
          </p:cNvPr>
          <p:cNvSpPr/>
          <p:nvPr/>
        </p:nvSpPr>
        <p:spPr>
          <a:xfrm>
            <a:off x="3741545" y="375275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22" name="図形グループ 399">
            <a:extLst>
              <a:ext uri="{FF2B5EF4-FFF2-40B4-BE49-F238E27FC236}">
                <a16:creationId xmlns:a16="http://schemas.microsoft.com/office/drawing/2014/main" id="{267BB41F-145E-ED43-A250-97F201324CF0}"/>
              </a:ext>
            </a:extLst>
          </p:cNvPr>
          <p:cNvGrpSpPr/>
          <p:nvPr/>
        </p:nvGrpSpPr>
        <p:grpSpPr>
          <a:xfrm>
            <a:off x="3771544" y="3212976"/>
            <a:ext cx="296417" cy="283093"/>
            <a:chOff x="2667295" y="1059799"/>
            <a:chExt cx="681672" cy="722281"/>
          </a:xfrm>
        </p:grpSpPr>
        <p:sp>
          <p:nvSpPr>
            <p:cNvPr id="123" name="角丸四角形 122">
              <a:extLst>
                <a:ext uri="{FF2B5EF4-FFF2-40B4-BE49-F238E27FC236}">
                  <a16:creationId xmlns:a16="http://schemas.microsoft.com/office/drawing/2014/main" id="{4220993E-2544-CB42-96EB-6B8D59448792}"/>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4" name="図 123">
              <a:extLst>
                <a:ext uri="{FF2B5EF4-FFF2-40B4-BE49-F238E27FC236}">
                  <a16:creationId xmlns:a16="http://schemas.microsoft.com/office/drawing/2014/main" id="{FF48F550-2AF8-334A-911A-8F10BBEFC497}"/>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5" name="角丸四角形 124">
            <a:extLst>
              <a:ext uri="{FF2B5EF4-FFF2-40B4-BE49-F238E27FC236}">
                <a16:creationId xmlns:a16="http://schemas.microsoft.com/office/drawing/2014/main" id="{6270B575-4A47-8E4F-B9A2-6F160A6F8C35}"/>
              </a:ext>
            </a:extLst>
          </p:cNvPr>
          <p:cNvSpPr/>
          <p:nvPr/>
        </p:nvSpPr>
        <p:spPr>
          <a:xfrm>
            <a:off x="4248775" y="3174724"/>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6" name="図形グループ 309">
            <a:extLst>
              <a:ext uri="{FF2B5EF4-FFF2-40B4-BE49-F238E27FC236}">
                <a16:creationId xmlns:a16="http://schemas.microsoft.com/office/drawing/2014/main" id="{F0F95F07-15D5-FC4F-B2E3-EDC7C7F158BF}"/>
              </a:ext>
            </a:extLst>
          </p:cNvPr>
          <p:cNvGrpSpPr/>
          <p:nvPr/>
        </p:nvGrpSpPr>
        <p:grpSpPr>
          <a:xfrm>
            <a:off x="4324915" y="3443745"/>
            <a:ext cx="232617" cy="95895"/>
            <a:chOff x="6769100" y="1390650"/>
            <a:chExt cx="317500" cy="157483"/>
          </a:xfrm>
        </p:grpSpPr>
        <p:sp>
          <p:nvSpPr>
            <p:cNvPr id="127" name="正方形/長方形 126">
              <a:extLst>
                <a:ext uri="{FF2B5EF4-FFF2-40B4-BE49-F238E27FC236}">
                  <a16:creationId xmlns:a16="http://schemas.microsoft.com/office/drawing/2014/main" id="{4C48FA42-93F0-EC41-9F0E-E25A229DC2A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4FC8796E-DC62-3E44-B251-5E91AC7598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 name="直線コネクタ 128">
              <a:extLst>
                <a:ext uri="{FF2B5EF4-FFF2-40B4-BE49-F238E27FC236}">
                  <a16:creationId xmlns:a16="http://schemas.microsoft.com/office/drawing/2014/main" id="{38909C62-FA03-0842-8995-4DF8261A5652}"/>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330">
            <a:extLst>
              <a:ext uri="{FF2B5EF4-FFF2-40B4-BE49-F238E27FC236}">
                <a16:creationId xmlns:a16="http://schemas.microsoft.com/office/drawing/2014/main" id="{3BA02C5B-3796-0540-BC9F-111CE91F5DF4}"/>
              </a:ext>
            </a:extLst>
          </p:cNvPr>
          <p:cNvGrpSpPr/>
          <p:nvPr/>
        </p:nvGrpSpPr>
        <p:grpSpPr>
          <a:xfrm>
            <a:off x="4326885" y="3590675"/>
            <a:ext cx="232617" cy="95895"/>
            <a:chOff x="6769100" y="1390650"/>
            <a:chExt cx="317500" cy="157483"/>
          </a:xfrm>
        </p:grpSpPr>
        <p:sp>
          <p:nvSpPr>
            <p:cNvPr id="131" name="正方形/長方形 130">
              <a:extLst>
                <a:ext uri="{FF2B5EF4-FFF2-40B4-BE49-F238E27FC236}">
                  <a16:creationId xmlns:a16="http://schemas.microsoft.com/office/drawing/2014/main" id="{1962EC43-1395-C64D-A541-6C3691677A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a:extLst>
                <a:ext uri="{FF2B5EF4-FFF2-40B4-BE49-F238E27FC236}">
                  <a16:creationId xmlns:a16="http://schemas.microsoft.com/office/drawing/2014/main" id="{3486B558-DBAC-5245-BBC0-29B337E6B2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3" name="直線コネクタ 132">
              <a:extLst>
                <a:ext uri="{FF2B5EF4-FFF2-40B4-BE49-F238E27FC236}">
                  <a16:creationId xmlns:a16="http://schemas.microsoft.com/office/drawing/2014/main" id="{A85576D4-E0F5-B444-8663-59D98F8D59A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355">
            <a:extLst>
              <a:ext uri="{FF2B5EF4-FFF2-40B4-BE49-F238E27FC236}">
                <a16:creationId xmlns:a16="http://schemas.microsoft.com/office/drawing/2014/main" id="{91D55D88-34E1-6547-8F71-B8EA8567D18F}"/>
              </a:ext>
            </a:extLst>
          </p:cNvPr>
          <p:cNvGrpSpPr/>
          <p:nvPr/>
        </p:nvGrpSpPr>
        <p:grpSpPr>
          <a:xfrm>
            <a:off x="4605646" y="3593216"/>
            <a:ext cx="232617" cy="95895"/>
            <a:chOff x="6769100" y="1390650"/>
            <a:chExt cx="317500" cy="157483"/>
          </a:xfrm>
        </p:grpSpPr>
        <p:sp>
          <p:nvSpPr>
            <p:cNvPr id="135" name="正方形/長方形 134">
              <a:extLst>
                <a:ext uri="{FF2B5EF4-FFF2-40B4-BE49-F238E27FC236}">
                  <a16:creationId xmlns:a16="http://schemas.microsoft.com/office/drawing/2014/main" id="{9581D4CA-7E6F-1B4C-A86F-EE3431050A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433EAF73-8A4F-1E45-94CE-FD49A76A38F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a:extLst>
                <a:ext uri="{FF2B5EF4-FFF2-40B4-BE49-F238E27FC236}">
                  <a16:creationId xmlns:a16="http://schemas.microsoft.com/office/drawing/2014/main" id="{6A3CA58C-78E1-6E45-85C1-334E1FE37BE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8" name="フローチャート: 磁気ディスク 137">
            <a:extLst>
              <a:ext uri="{FF2B5EF4-FFF2-40B4-BE49-F238E27FC236}">
                <a16:creationId xmlns:a16="http://schemas.microsoft.com/office/drawing/2014/main" id="{E4A7B254-6932-B24E-BF1B-E279E832FD74}"/>
              </a:ext>
            </a:extLst>
          </p:cNvPr>
          <p:cNvSpPr/>
          <p:nvPr/>
        </p:nvSpPr>
        <p:spPr>
          <a:xfrm>
            <a:off x="4267021" y="375644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39" name="図形グループ 369">
            <a:extLst>
              <a:ext uri="{FF2B5EF4-FFF2-40B4-BE49-F238E27FC236}">
                <a16:creationId xmlns:a16="http://schemas.microsoft.com/office/drawing/2014/main" id="{0A036B9D-650B-FE4C-9BD9-C55526D5F932}"/>
              </a:ext>
            </a:extLst>
          </p:cNvPr>
          <p:cNvGrpSpPr/>
          <p:nvPr/>
        </p:nvGrpSpPr>
        <p:grpSpPr>
          <a:xfrm>
            <a:off x="4241511" y="2944418"/>
            <a:ext cx="384888" cy="275693"/>
            <a:chOff x="758730" y="3198675"/>
            <a:chExt cx="806939" cy="688305"/>
          </a:xfrm>
        </p:grpSpPr>
        <p:sp>
          <p:nvSpPr>
            <p:cNvPr id="140" name="正方形/長方形 139">
              <a:extLst>
                <a:ext uri="{FF2B5EF4-FFF2-40B4-BE49-F238E27FC236}">
                  <a16:creationId xmlns:a16="http://schemas.microsoft.com/office/drawing/2014/main" id="{9E60D03E-4A1A-7446-9C55-BB87192AB08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a:extLst>
                <a:ext uri="{FF2B5EF4-FFF2-40B4-BE49-F238E27FC236}">
                  <a16:creationId xmlns:a16="http://schemas.microsoft.com/office/drawing/2014/main" id="{AE21D590-164A-6349-9E60-EDE4B799F9B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角丸四角形 141">
              <a:extLst>
                <a:ext uri="{FF2B5EF4-FFF2-40B4-BE49-F238E27FC236}">
                  <a16:creationId xmlns:a16="http://schemas.microsoft.com/office/drawing/2014/main" id="{C3A0098B-6A87-344E-9D81-93F52C7D4B72}"/>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台形 142">
              <a:extLst>
                <a:ext uri="{FF2B5EF4-FFF2-40B4-BE49-F238E27FC236}">
                  <a16:creationId xmlns:a16="http://schemas.microsoft.com/office/drawing/2014/main" id="{C461B5AD-96CD-BC40-ACD7-7C5B92ECBA8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399">
            <a:extLst>
              <a:ext uri="{FF2B5EF4-FFF2-40B4-BE49-F238E27FC236}">
                <a16:creationId xmlns:a16="http://schemas.microsoft.com/office/drawing/2014/main" id="{9283356F-B937-4245-BB02-5C14BD0D7C62}"/>
              </a:ext>
            </a:extLst>
          </p:cNvPr>
          <p:cNvGrpSpPr/>
          <p:nvPr/>
        </p:nvGrpSpPr>
        <p:grpSpPr>
          <a:xfrm>
            <a:off x="4666195" y="2933993"/>
            <a:ext cx="296417" cy="283093"/>
            <a:chOff x="2667295" y="1059799"/>
            <a:chExt cx="681672" cy="722281"/>
          </a:xfrm>
        </p:grpSpPr>
        <p:sp>
          <p:nvSpPr>
            <p:cNvPr id="145" name="角丸四角形 144">
              <a:extLst>
                <a:ext uri="{FF2B5EF4-FFF2-40B4-BE49-F238E27FC236}">
                  <a16:creationId xmlns:a16="http://schemas.microsoft.com/office/drawing/2014/main" id="{3755735E-E177-8348-9C2A-771513795ABB}"/>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46" name="図 145">
              <a:extLst>
                <a:ext uri="{FF2B5EF4-FFF2-40B4-BE49-F238E27FC236}">
                  <a16:creationId xmlns:a16="http://schemas.microsoft.com/office/drawing/2014/main" id="{FAA2D8F1-E3A5-574A-BE59-B5DE4FDBB5FF}"/>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47" name="フローチャート: 磁気ディスク 146">
            <a:extLst>
              <a:ext uri="{FF2B5EF4-FFF2-40B4-BE49-F238E27FC236}">
                <a16:creationId xmlns:a16="http://schemas.microsoft.com/office/drawing/2014/main" id="{324E6723-8983-3943-8483-0F3A4C94E81B}"/>
              </a:ext>
            </a:extLst>
          </p:cNvPr>
          <p:cNvSpPr/>
          <p:nvPr/>
        </p:nvSpPr>
        <p:spPr>
          <a:xfrm>
            <a:off x="4580564" y="376750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51" name="図形グループ 355">
            <a:extLst>
              <a:ext uri="{FF2B5EF4-FFF2-40B4-BE49-F238E27FC236}">
                <a16:creationId xmlns:a16="http://schemas.microsoft.com/office/drawing/2014/main" id="{25F936E9-E436-3A46-8CF1-64FCC2CC9F34}"/>
              </a:ext>
            </a:extLst>
          </p:cNvPr>
          <p:cNvGrpSpPr/>
          <p:nvPr/>
        </p:nvGrpSpPr>
        <p:grpSpPr>
          <a:xfrm>
            <a:off x="4605646" y="3443745"/>
            <a:ext cx="232617" cy="95895"/>
            <a:chOff x="6769100" y="1390650"/>
            <a:chExt cx="317500" cy="157483"/>
          </a:xfrm>
        </p:grpSpPr>
        <p:sp>
          <p:nvSpPr>
            <p:cNvPr id="152" name="正方形/長方形 151">
              <a:extLst>
                <a:ext uri="{FF2B5EF4-FFF2-40B4-BE49-F238E27FC236}">
                  <a16:creationId xmlns:a16="http://schemas.microsoft.com/office/drawing/2014/main" id="{D0944DF6-7BC9-1D4E-BDD5-AB8D83E7752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8628A6CC-0A38-CA40-B64F-215F3BAC262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a:extLst>
                <a:ext uri="{FF2B5EF4-FFF2-40B4-BE49-F238E27FC236}">
                  <a16:creationId xmlns:a16="http://schemas.microsoft.com/office/drawing/2014/main" id="{8CF6E379-5CE0-A245-91FF-3DC3A25CCC4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309">
            <a:extLst>
              <a:ext uri="{FF2B5EF4-FFF2-40B4-BE49-F238E27FC236}">
                <a16:creationId xmlns:a16="http://schemas.microsoft.com/office/drawing/2014/main" id="{676552AB-A94A-D84B-A647-29960995367D}"/>
              </a:ext>
            </a:extLst>
          </p:cNvPr>
          <p:cNvGrpSpPr/>
          <p:nvPr/>
        </p:nvGrpSpPr>
        <p:grpSpPr>
          <a:xfrm>
            <a:off x="4329514" y="3296857"/>
            <a:ext cx="232617" cy="95895"/>
            <a:chOff x="6769100" y="1390650"/>
            <a:chExt cx="317500" cy="157483"/>
          </a:xfrm>
        </p:grpSpPr>
        <p:sp>
          <p:nvSpPr>
            <p:cNvPr id="156" name="正方形/長方形 155">
              <a:extLst>
                <a:ext uri="{FF2B5EF4-FFF2-40B4-BE49-F238E27FC236}">
                  <a16:creationId xmlns:a16="http://schemas.microsoft.com/office/drawing/2014/main" id="{7A30F80D-A926-F54D-8B67-C8E74BC2E05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95C22EFF-9602-2D46-8071-A1FC724E3C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a:extLst>
                <a:ext uri="{FF2B5EF4-FFF2-40B4-BE49-F238E27FC236}">
                  <a16:creationId xmlns:a16="http://schemas.microsoft.com/office/drawing/2014/main" id="{97D06D88-E247-0841-8620-F2312F09795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355">
            <a:extLst>
              <a:ext uri="{FF2B5EF4-FFF2-40B4-BE49-F238E27FC236}">
                <a16:creationId xmlns:a16="http://schemas.microsoft.com/office/drawing/2014/main" id="{AB74BA86-8AFB-4546-B4C2-EC62FBFEEEC2}"/>
              </a:ext>
            </a:extLst>
          </p:cNvPr>
          <p:cNvGrpSpPr/>
          <p:nvPr/>
        </p:nvGrpSpPr>
        <p:grpSpPr>
          <a:xfrm>
            <a:off x="4610245" y="3296857"/>
            <a:ext cx="232617" cy="95895"/>
            <a:chOff x="6769100" y="1390650"/>
            <a:chExt cx="317500" cy="157483"/>
          </a:xfrm>
        </p:grpSpPr>
        <p:sp>
          <p:nvSpPr>
            <p:cNvPr id="160" name="正方形/長方形 159">
              <a:extLst>
                <a:ext uri="{FF2B5EF4-FFF2-40B4-BE49-F238E27FC236}">
                  <a16:creationId xmlns:a16="http://schemas.microsoft.com/office/drawing/2014/main" id="{01FA0ED5-0EC9-D145-9EE8-27D99C0D4F7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7CBAFB58-7640-094C-8481-166C8C5B89C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2" name="直線コネクタ 161">
              <a:extLst>
                <a:ext uri="{FF2B5EF4-FFF2-40B4-BE49-F238E27FC236}">
                  <a16:creationId xmlns:a16="http://schemas.microsoft.com/office/drawing/2014/main" id="{B7C46E8B-1D98-0E49-864B-EB276926E65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グループ化 12">
            <a:extLst>
              <a:ext uri="{FF2B5EF4-FFF2-40B4-BE49-F238E27FC236}">
                <a16:creationId xmlns:a16="http://schemas.microsoft.com/office/drawing/2014/main" id="{2B00D5F6-F1A7-CB4F-9909-48AAEBA4CF4F}"/>
              </a:ext>
            </a:extLst>
          </p:cNvPr>
          <p:cNvGrpSpPr/>
          <p:nvPr/>
        </p:nvGrpSpPr>
        <p:grpSpPr>
          <a:xfrm>
            <a:off x="5662154" y="1996828"/>
            <a:ext cx="2578190" cy="3024337"/>
            <a:chOff x="5662154" y="1996828"/>
            <a:chExt cx="2578190" cy="3024337"/>
          </a:xfrm>
        </p:grpSpPr>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78190" cy="3024337"/>
              <a:chOff x="5662154" y="1996828"/>
              <a:chExt cx="2578190"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3" name="角丸四角形 162">
              <a:extLst>
                <a:ext uri="{FF2B5EF4-FFF2-40B4-BE49-F238E27FC236}">
                  <a16:creationId xmlns:a16="http://schemas.microsoft.com/office/drawing/2014/main" id="{0F50E74E-A9B7-2E41-BF96-A4BE639A5A0A}"/>
                </a:ext>
              </a:extLst>
            </p:cNvPr>
            <p:cNvSpPr/>
            <p:nvPr/>
          </p:nvSpPr>
          <p:spPr>
            <a:xfrm>
              <a:off x="5701933" y="2267863"/>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309">
              <a:extLst>
                <a:ext uri="{FF2B5EF4-FFF2-40B4-BE49-F238E27FC236}">
                  <a16:creationId xmlns:a16="http://schemas.microsoft.com/office/drawing/2014/main" id="{1441F1C9-CD85-504C-BCBD-A62E2E8C3419}"/>
                </a:ext>
              </a:extLst>
            </p:cNvPr>
            <p:cNvGrpSpPr/>
            <p:nvPr/>
          </p:nvGrpSpPr>
          <p:grpSpPr>
            <a:xfrm>
              <a:off x="5778073" y="2536421"/>
              <a:ext cx="232617" cy="95895"/>
              <a:chOff x="6769100" y="1390650"/>
              <a:chExt cx="317500" cy="157483"/>
            </a:xfrm>
          </p:grpSpPr>
          <p:sp>
            <p:nvSpPr>
              <p:cNvPr id="165" name="正方形/長方形 164">
                <a:extLst>
                  <a:ext uri="{FF2B5EF4-FFF2-40B4-BE49-F238E27FC236}">
                    <a16:creationId xmlns:a16="http://schemas.microsoft.com/office/drawing/2014/main" id="{D504BDFF-CDC1-8B43-B011-4ED048F9986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625AAF50-6EF7-8143-8915-78AA4B1C814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D6A0D323-5369-EE4F-8384-D647D223003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8" name="図形グループ 330">
              <a:extLst>
                <a:ext uri="{FF2B5EF4-FFF2-40B4-BE49-F238E27FC236}">
                  <a16:creationId xmlns:a16="http://schemas.microsoft.com/office/drawing/2014/main" id="{EEDF383F-1555-1440-AC80-2FA3F150E6DF}"/>
                </a:ext>
              </a:extLst>
            </p:cNvPr>
            <p:cNvGrpSpPr/>
            <p:nvPr/>
          </p:nvGrpSpPr>
          <p:grpSpPr>
            <a:xfrm>
              <a:off x="5780043" y="2689047"/>
              <a:ext cx="232617" cy="95895"/>
              <a:chOff x="6769100" y="1390650"/>
              <a:chExt cx="317500" cy="157483"/>
            </a:xfrm>
          </p:grpSpPr>
          <p:sp>
            <p:nvSpPr>
              <p:cNvPr id="169" name="正方形/長方形 168">
                <a:extLst>
                  <a:ext uri="{FF2B5EF4-FFF2-40B4-BE49-F238E27FC236}">
                    <a16:creationId xmlns:a16="http://schemas.microsoft.com/office/drawing/2014/main" id="{AA57FA2A-CD81-B745-9C33-859746D352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a:extLst>
                  <a:ext uri="{FF2B5EF4-FFF2-40B4-BE49-F238E27FC236}">
                    <a16:creationId xmlns:a16="http://schemas.microsoft.com/office/drawing/2014/main" id="{ABF6045D-498D-3346-A93A-67CC43D57F3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1" name="直線コネクタ 170">
                <a:extLst>
                  <a:ext uri="{FF2B5EF4-FFF2-40B4-BE49-F238E27FC236}">
                    <a16:creationId xmlns:a16="http://schemas.microsoft.com/office/drawing/2014/main" id="{569E34DA-CC6A-1645-B96F-C7686BC2037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2" name="図形グループ 339">
              <a:extLst>
                <a:ext uri="{FF2B5EF4-FFF2-40B4-BE49-F238E27FC236}">
                  <a16:creationId xmlns:a16="http://schemas.microsoft.com/office/drawing/2014/main" id="{E529A949-D3AB-1540-B9B9-B63524E03B68}"/>
                </a:ext>
              </a:extLst>
            </p:cNvPr>
            <p:cNvGrpSpPr/>
            <p:nvPr/>
          </p:nvGrpSpPr>
          <p:grpSpPr>
            <a:xfrm>
              <a:off x="6058804" y="2545427"/>
              <a:ext cx="232617" cy="95895"/>
              <a:chOff x="6769100" y="1390650"/>
              <a:chExt cx="317500" cy="157483"/>
            </a:xfrm>
          </p:grpSpPr>
          <p:sp>
            <p:nvSpPr>
              <p:cNvPr id="173" name="正方形/長方形 172">
                <a:extLst>
                  <a:ext uri="{FF2B5EF4-FFF2-40B4-BE49-F238E27FC236}">
                    <a16:creationId xmlns:a16="http://schemas.microsoft.com/office/drawing/2014/main" id="{22CCC1C2-2792-2B46-B591-036478B5BAA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a:extLst>
                  <a:ext uri="{FF2B5EF4-FFF2-40B4-BE49-F238E27FC236}">
                    <a16:creationId xmlns:a16="http://schemas.microsoft.com/office/drawing/2014/main" id="{8D0C4562-5CC4-3549-9768-E6CFC919823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a:extLst>
                  <a:ext uri="{FF2B5EF4-FFF2-40B4-BE49-F238E27FC236}">
                    <a16:creationId xmlns:a16="http://schemas.microsoft.com/office/drawing/2014/main" id="{4CBCACD6-C5AD-4443-97C8-3363A2C9A12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6" name="図形グループ 355">
              <a:extLst>
                <a:ext uri="{FF2B5EF4-FFF2-40B4-BE49-F238E27FC236}">
                  <a16:creationId xmlns:a16="http://schemas.microsoft.com/office/drawing/2014/main" id="{5A9369D2-AC3A-CA47-B68B-4BB6393CBAE0}"/>
                </a:ext>
              </a:extLst>
            </p:cNvPr>
            <p:cNvGrpSpPr/>
            <p:nvPr/>
          </p:nvGrpSpPr>
          <p:grpSpPr>
            <a:xfrm>
              <a:off x="6058804" y="2691588"/>
              <a:ext cx="232617" cy="95895"/>
              <a:chOff x="6769100" y="1390650"/>
              <a:chExt cx="317500" cy="157483"/>
            </a:xfrm>
          </p:grpSpPr>
          <p:sp>
            <p:nvSpPr>
              <p:cNvPr id="177" name="正方形/長方形 176">
                <a:extLst>
                  <a:ext uri="{FF2B5EF4-FFF2-40B4-BE49-F238E27FC236}">
                    <a16:creationId xmlns:a16="http://schemas.microsoft.com/office/drawing/2014/main" id="{E80CB75C-FCE8-3242-AD33-ECDB322C18B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12505CD0-F51B-AE4C-9A4C-C54509EDE5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コネクタ 178">
                <a:extLst>
                  <a:ext uri="{FF2B5EF4-FFF2-40B4-BE49-F238E27FC236}">
                    <a16:creationId xmlns:a16="http://schemas.microsoft.com/office/drawing/2014/main" id="{844F8A07-2618-894B-A54C-ED332B607AF2}"/>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0" name="フローチャート: 磁気ディスク 179">
              <a:extLst>
                <a:ext uri="{FF2B5EF4-FFF2-40B4-BE49-F238E27FC236}">
                  <a16:creationId xmlns:a16="http://schemas.microsoft.com/office/drawing/2014/main" id="{09BE1FB0-1642-FE4F-A61F-19E8734A91E2}"/>
                </a:ext>
              </a:extLst>
            </p:cNvPr>
            <p:cNvSpPr/>
            <p:nvPr/>
          </p:nvSpPr>
          <p:spPr>
            <a:xfrm>
              <a:off x="5893535" y="2842750"/>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81" name="図形グループ 369">
              <a:extLst>
                <a:ext uri="{FF2B5EF4-FFF2-40B4-BE49-F238E27FC236}">
                  <a16:creationId xmlns:a16="http://schemas.microsoft.com/office/drawing/2014/main" id="{5C97C8D0-7158-3C41-9AFA-6EC423060460}"/>
                </a:ext>
              </a:extLst>
            </p:cNvPr>
            <p:cNvGrpSpPr/>
            <p:nvPr/>
          </p:nvGrpSpPr>
          <p:grpSpPr>
            <a:xfrm>
              <a:off x="5694669" y="2042790"/>
              <a:ext cx="384888" cy="275693"/>
              <a:chOff x="758730" y="3198675"/>
              <a:chExt cx="806939" cy="688305"/>
            </a:xfrm>
          </p:grpSpPr>
          <p:sp>
            <p:nvSpPr>
              <p:cNvPr id="182" name="正方形/長方形 181">
                <a:extLst>
                  <a:ext uri="{FF2B5EF4-FFF2-40B4-BE49-F238E27FC236}">
                    <a16:creationId xmlns:a16="http://schemas.microsoft.com/office/drawing/2014/main" id="{6C828055-A9E4-2041-BFA0-5D4BA7713ED0}"/>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角丸四角形 182">
                <a:extLst>
                  <a:ext uri="{FF2B5EF4-FFF2-40B4-BE49-F238E27FC236}">
                    <a16:creationId xmlns:a16="http://schemas.microsoft.com/office/drawing/2014/main" id="{6721601F-DBFE-7F4D-A9FB-012B968ECDEE}"/>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角丸四角形 183">
                <a:extLst>
                  <a:ext uri="{FF2B5EF4-FFF2-40B4-BE49-F238E27FC236}">
                    <a16:creationId xmlns:a16="http://schemas.microsoft.com/office/drawing/2014/main" id="{FBFEF3D1-6F32-6B44-8E8A-AAD303DAFE4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台形 184">
                <a:extLst>
                  <a:ext uri="{FF2B5EF4-FFF2-40B4-BE49-F238E27FC236}">
                    <a16:creationId xmlns:a16="http://schemas.microsoft.com/office/drawing/2014/main" id="{510F404D-3250-3F4C-92E1-A4DCA544B9B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399">
              <a:extLst>
                <a:ext uri="{FF2B5EF4-FFF2-40B4-BE49-F238E27FC236}">
                  <a16:creationId xmlns:a16="http://schemas.microsoft.com/office/drawing/2014/main" id="{DBB8A835-1C0E-6340-AD5A-9767E5038C13}"/>
                </a:ext>
              </a:extLst>
            </p:cNvPr>
            <p:cNvGrpSpPr/>
            <p:nvPr/>
          </p:nvGrpSpPr>
          <p:grpSpPr>
            <a:xfrm>
              <a:off x="6119353" y="2032365"/>
              <a:ext cx="296417" cy="283093"/>
              <a:chOff x="2667295" y="1059799"/>
              <a:chExt cx="681672" cy="722281"/>
            </a:xfrm>
          </p:grpSpPr>
          <p:sp>
            <p:nvSpPr>
              <p:cNvPr id="187" name="角丸四角形 186">
                <a:extLst>
                  <a:ext uri="{FF2B5EF4-FFF2-40B4-BE49-F238E27FC236}">
                    <a16:creationId xmlns:a16="http://schemas.microsoft.com/office/drawing/2014/main" id="{034DD0B1-210D-C247-9103-0FD6B6103B1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88" name="図 187">
                <a:extLst>
                  <a:ext uri="{FF2B5EF4-FFF2-40B4-BE49-F238E27FC236}">
                    <a16:creationId xmlns:a16="http://schemas.microsoft.com/office/drawing/2014/main" id="{7FF322CA-5DFD-D14A-8D1E-A791EAA76734}"/>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89" name="角丸四角形 188">
              <a:extLst>
                <a:ext uri="{FF2B5EF4-FFF2-40B4-BE49-F238E27FC236}">
                  <a16:creationId xmlns:a16="http://schemas.microsoft.com/office/drawing/2014/main" id="{04DE23D7-3FB2-444B-A20B-25675F1BAE6C}"/>
                </a:ext>
              </a:extLst>
            </p:cNvPr>
            <p:cNvSpPr/>
            <p:nvPr/>
          </p:nvSpPr>
          <p:spPr>
            <a:xfrm>
              <a:off x="6594984"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0" name="図形グループ 309">
              <a:extLst>
                <a:ext uri="{FF2B5EF4-FFF2-40B4-BE49-F238E27FC236}">
                  <a16:creationId xmlns:a16="http://schemas.microsoft.com/office/drawing/2014/main" id="{69DE3B99-4699-164B-B45C-1F967DEC3E11}"/>
                </a:ext>
              </a:extLst>
            </p:cNvPr>
            <p:cNvGrpSpPr/>
            <p:nvPr/>
          </p:nvGrpSpPr>
          <p:grpSpPr>
            <a:xfrm>
              <a:off x="6671124" y="2547471"/>
              <a:ext cx="232617" cy="95895"/>
              <a:chOff x="6769100" y="1390650"/>
              <a:chExt cx="317500" cy="157483"/>
            </a:xfrm>
          </p:grpSpPr>
          <p:sp>
            <p:nvSpPr>
              <p:cNvPr id="191" name="正方形/長方形 190">
                <a:extLst>
                  <a:ext uri="{FF2B5EF4-FFF2-40B4-BE49-F238E27FC236}">
                    <a16:creationId xmlns:a16="http://schemas.microsoft.com/office/drawing/2014/main" id="{0449C1D2-7E74-0444-8F3A-A283EE159DC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a:extLst>
                  <a:ext uri="{FF2B5EF4-FFF2-40B4-BE49-F238E27FC236}">
                    <a16:creationId xmlns:a16="http://schemas.microsoft.com/office/drawing/2014/main" id="{3C3ADE13-C0C3-3A42-9C68-365F9CD5D0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a:extLst>
                  <a:ext uri="{FF2B5EF4-FFF2-40B4-BE49-F238E27FC236}">
                    <a16:creationId xmlns:a16="http://schemas.microsoft.com/office/drawing/2014/main" id="{8166CD37-6242-7C4F-AFAA-128CCA87172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330">
              <a:extLst>
                <a:ext uri="{FF2B5EF4-FFF2-40B4-BE49-F238E27FC236}">
                  <a16:creationId xmlns:a16="http://schemas.microsoft.com/office/drawing/2014/main" id="{589DC922-F60A-7549-9B9F-E746F7059861}"/>
                </a:ext>
              </a:extLst>
            </p:cNvPr>
            <p:cNvGrpSpPr/>
            <p:nvPr/>
          </p:nvGrpSpPr>
          <p:grpSpPr>
            <a:xfrm>
              <a:off x="6673094" y="2694401"/>
              <a:ext cx="232617" cy="95895"/>
              <a:chOff x="6769100" y="1390650"/>
              <a:chExt cx="317500" cy="157483"/>
            </a:xfrm>
          </p:grpSpPr>
          <p:sp>
            <p:nvSpPr>
              <p:cNvPr id="195" name="正方形/長方形 194">
                <a:extLst>
                  <a:ext uri="{FF2B5EF4-FFF2-40B4-BE49-F238E27FC236}">
                    <a16:creationId xmlns:a16="http://schemas.microsoft.com/office/drawing/2014/main" id="{45372301-13A0-6149-BF44-CB44FDE4CD7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3F112490-A2EA-D946-8534-4370035AAE5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a:extLst>
                  <a:ext uri="{FF2B5EF4-FFF2-40B4-BE49-F238E27FC236}">
                    <a16:creationId xmlns:a16="http://schemas.microsoft.com/office/drawing/2014/main" id="{1AF2E257-DAA5-D944-9D89-C60982989327}"/>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355">
              <a:extLst>
                <a:ext uri="{FF2B5EF4-FFF2-40B4-BE49-F238E27FC236}">
                  <a16:creationId xmlns:a16="http://schemas.microsoft.com/office/drawing/2014/main" id="{57901C59-871C-6D4A-AB18-4771FCE40019}"/>
                </a:ext>
              </a:extLst>
            </p:cNvPr>
            <p:cNvGrpSpPr/>
            <p:nvPr/>
          </p:nvGrpSpPr>
          <p:grpSpPr>
            <a:xfrm>
              <a:off x="6951855" y="2696942"/>
              <a:ext cx="232617" cy="95895"/>
              <a:chOff x="6769100" y="1390650"/>
              <a:chExt cx="317500" cy="157483"/>
            </a:xfrm>
          </p:grpSpPr>
          <p:sp>
            <p:nvSpPr>
              <p:cNvPr id="199" name="正方形/長方形 198">
                <a:extLst>
                  <a:ext uri="{FF2B5EF4-FFF2-40B4-BE49-F238E27FC236}">
                    <a16:creationId xmlns:a16="http://schemas.microsoft.com/office/drawing/2014/main" id="{ABEE0F0D-1AA0-4D4C-9280-9E848F2A29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DC19BB9B-477F-B441-B585-5A7CA237711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a:extLst>
                  <a:ext uri="{FF2B5EF4-FFF2-40B4-BE49-F238E27FC236}">
                    <a16:creationId xmlns:a16="http://schemas.microsoft.com/office/drawing/2014/main" id="{DE9EC6DC-DDD4-0A48-8932-6CA8CAD0F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2" name="フローチャート: 磁気ディスク 201">
              <a:extLst>
                <a:ext uri="{FF2B5EF4-FFF2-40B4-BE49-F238E27FC236}">
                  <a16:creationId xmlns:a16="http://schemas.microsoft.com/office/drawing/2014/main" id="{7BE6D605-D581-FE4C-8448-44DD40FB8EEF}"/>
                </a:ext>
              </a:extLst>
            </p:cNvPr>
            <p:cNvSpPr/>
            <p:nvPr/>
          </p:nvSpPr>
          <p:spPr>
            <a:xfrm>
              <a:off x="6613230"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03" name="図形グループ 369">
              <a:extLst>
                <a:ext uri="{FF2B5EF4-FFF2-40B4-BE49-F238E27FC236}">
                  <a16:creationId xmlns:a16="http://schemas.microsoft.com/office/drawing/2014/main" id="{18A9580C-630F-4E48-83F1-A43B883AC5EB}"/>
                </a:ext>
              </a:extLst>
            </p:cNvPr>
            <p:cNvGrpSpPr/>
            <p:nvPr/>
          </p:nvGrpSpPr>
          <p:grpSpPr>
            <a:xfrm>
              <a:off x="6587720" y="2048144"/>
              <a:ext cx="384888" cy="275693"/>
              <a:chOff x="758730" y="3198675"/>
              <a:chExt cx="806939" cy="688305"/>
            </a:xfrm>
          </p:grpSpPr>
          <p:sp>
            <p:nvSpPr>
              <p:cNvPr id="204" name="正方形/長方形 203">
                <a:extLst>
                  <a:ext uri="{FF2B5EF4-FFF2-40B4-BE49-F238E27FC236}">
                    <a16:creationId xmlns:a16="http://schemas.microsoft.com/office/drawing/2014/main" id="{E8B0E698-C589-494B-850D-50CDFF2F5D21}"/>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角丸四角形 204">
                <a:extLst>
                  <a:ext uri="{FF2B5EF4-FFF2-40B4-BE49-F238E27FC236}">
                    <a16:creationId xmlns:a16="http://schemas.microsoft.com/office/drawing/2014/main" id="{8EA0CD40-B95C-444B-8E97-4ECB26B0340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角丸四角形 205">
                <a:extLst>
                  <a:ext uri="{FF2B5EF4-FFF2-40B4-BE49-F238E27FC236}">
                    <a16:creationId xmlns:a16="http://schemas.microsoft.com/office/drawing/2014/main" id="{186D2CB3-31CD-B640-80BB-C5064B1750DA}"/>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a:extLst>
                  <a:ext uri="{FF2B5EF4-FFF2-40B4-BE49-F238E27FC236}">
                    <a16:creationId xmlns:a16="http://schemas.microsoft.com/office/drawing/2014/main" id="{650383EC-E21B-4441-BBCB-6425C30C5A93}"/>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399">
              <a:extLst>
                <a:ext uri="{FF2B5EF4-FFF2-40B4-BE49-F238E27FC236}">
                  <a16:creationId xmlns:a16="http://schemas.microsoft.com/office/drawing/2014/main" id="{836B2B80-1B89-AF4D-A163-9ACB137D5E90}"/>
                </a:ext>
              </a:extLst>
            </p:cNvPr>
            <p:cNvGrpSpPr/>
            <p:nvPr/>
          </p:nvGrpSpPr>
          <p:grpSpPr>
            <a:xfrm>
              <a:off x="7012404" y="2037719"/>
              <a:ext cx="296417" cy="283093"/>
              <a:chOff x="2667295" y="1059799"/>
              <a:chExt cx="681672" cy="722281"/>
            </a:xfrm>
          </p:grpSpPr>
          <p:sp>
            <p:nvSpPr>
              <p:cNvPr id="209" name="角丸四角形 208">
                <a:extLst>
                  <a:ext uri="{FF2B5EF4-FFF2-40B4-BE49-F238E27FC236}">
                    <a16:creationId xmlns:a16="http://schemas.microsoft.com/office/drawing/2014/main" id="{0221B885-3DC0-8743-A0EC-C8B6CF2E1C7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0" name="図 209">
                <a:extLst>
                  <a:ext uri="{FF2B5EF4-FFF2-40B4-BE49-F238E27FC236}">
                    <a16:creationId xmlns:a16="http://schemas.microsoft.com/office/drawing/2014/main" id="{EA4DE21B-CE57-7840-8A0C-BB818F725DB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1" name="フローチャート: 磁気ディスク 210">
              <a:extLst>
                <a:ext uri="{FF2B5EF4-FFF2-40B4-BE49-F238E27FC236}">
                  <a16:creationId xmlns:a16="http://schemas.microsoft.com/office/drawing/2014/main" id="{99A9252E-ED59-5642-9D1F-D75B3EE4FF59}"/>
                </a:ext>
              </a:extLst>
            </p:cNvPr>
            <p:cNvSpPr/>
            <p:nvPr/>
          </p:nvSpPr>
          <p:spPr>
            <a:xfrm>
              <a:off x="6982405" y="2860174"/>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12" name="図形グループ 399">
              <a:extLst>
                <a:ext uri="{FF2B5EF4-FFF2-40B4-BE49-F238E27FC236}">
                  <a16:creationId xmlns:a16="http://schemas.microsoft.com/office/drawing/2014/main" id="{5F8BE821-14BF-E443-ABB4-1ECD3621117F}"/>
                </a:ext>
              </a:extLst>
            </p:cNvPr>
            <p:cNvGrpSpPr/>
            <p:nvPr/>
          </p:nvGrpSpPr>
          <p:grpSpPr>
            <a:xfrm>
              <a:off x="7012404" y="2320397"/>
              <a:ext cx="296417" cy="283093"/>
              <a:chOff x="2667295" y="1059799"/>
              <a:chExt cx="681672" cy="722281"/>
            </a:xfrm>
          </p:grpSpPr>
          <p:sp>
            <p:nvSpPr>
              <p:cNvPr id="213" name="角丸四角形 212">
                <a:extLst>
                  <a:ext uri="{FF2B5EF4-FFF2-40B4-BE49-F238E27FC236}">
                    <a16:creationId xmlns:a16="http://schemas.microsoft.com/office/drawing/2014/main" id="{22AF13D5-8F92-324C-B4AB-28BB7E40783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a:extLst>
                  <a:ext uri="{FF2B5EF4-FFF2-40B4-BE49-F238E27FC236}">
                    <a16:creationId xmlns:a16="http://schemas.microsoft.com/office/drawing/2014/main" id="{5B1AF11B-CC06-1E41-9DE2-05414FC04061}"/>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6" name="図形グループ 309">
              <a:extLst>
                <a:ext uri="{FF2B5EF4-FFF2-40B4-BE49-F238E27FC236}">
                  <a16:creationId xmlns:a16="http://schemas.microsoft.com/office/drawing/2014/main" id="{BF653999-398F-4C49-A161-DB776899F16B}"/>
                </a:ext>
              </a:extLst>
            </p:cNvPr>
            <p:cNvGrpSpPr/>
            <p:nvPr/>
          </p:nvGrpSpPr>
          <p:grpSpPr>
            <a:xfrm>
              <a:off x="5845280" y="4258903"/>
              <a:ext cx="232617" cy="95895"/>
              <a:chOff x="6769100" y="1390650"/>
              <a:chExt cx="317500" cy="157483"/>
            </a:xfrm>
          </p:grpSpPr>
          <p:sp>
            <p:nvSpPr>
              <p:cNvPr id="217" name="正方形/長方形 216">
                <a:extLst>
                  <a:ext uri="{FF2B5EF4-FFF2-40B4-BE49-F238E27FC236}">
                    <a16:creationId xmlns:a16="http://schemas.microsoft.com/office/drawing/2014/main" id="{7B44F247-1552-3A4C-BE3F-9E280C97FC4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円/楕円 217">
                <a:extLst>
                  <a:ext uri="{FF2B5EF4-FFF2-40B4-BE49-F238E27FC236}">
                    <a16:creationId xmlns:a16="http://schemas.microsoft.com/office/drawing/2014/main" id="{86C93FCD-BD58-204B-A384-C31421A67D4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9" name="直線コネクタ 218">
                <a:extLst>
                  <a:ext uri="{FF2B5EF4-FFF2-40B4-BE49-F238E27FC236}">
                    <a16:creationId xmlns:a16="http://schemas.microsoft.com/office/drawing/2014/main" id="{6BC83C48-6569-194D-B2DB-2A3B5425E95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0" name="図形グループ 330">
              <a:extLst>
                <a:ext uri="{FF2B5EF4-FFF2-40B4-BE49-F238E27FC236}">
                  <a16:creationId xmlns:a16="http://schemas.microsoft.com/office/drawing/2014/main" id="{C3B69427-4631-F343-9220-46974B0B6D6F}"/>
                </a:ext>
              </a:extLst>
            </p:cNvPr>
            <p:cNvGrpSpPr/>
            <p:nvPr/>
          </p:nvGrpSpPr>
          <p:grpSpPr>
            <a:xfrm>
              <a:off x="5847250" y="4405833"/>
              <a:ext cx="232617" cy="95895"/>
              <a:chOff x="6769100" y="1390650"/>
              <a:chExt cx="317500" cy="157483"/>
            </a:xfrm>
          </p:grpSpPr>
          <p:sp>
            <p:nvSpPr>
              <p:cNvPr id="221" name="正方形/長方形 220">
                <a:extLst>
                  <a:ext uri="{FF2B5EF4-FFF2-40B4-BE49-F238E27FC236}">
                    <a16:creationId xmlns:a16="http://schemas.microsoft.com/office/drawing/2014/main" id="{2B314562-0C9B-5A4E-829B-FEBDB76F118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円/楕円 221">
                <a:extLst>
                  <a:ext uri="{FF2B5EF4-FFF2-40B4-BE49-F238E27FC236}">
                    <a16:creationId xmlns:a16="http://schemas.microsoft.com/office/drawing/2014/main" id="{425F697A-04E5-5A45-91BE-F008FF8943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3" name="直線コネクタ 222">
                <a:extLst>
                  <a:ext uri="{FF2B5EF4-FFF2-40B4-BE49-F238E27FC236}">
                    <a16:creationId xmlns:a16="http://schemas.microsoft.com/office/drawing/2014/main" id="{7967D61A-3371-434B-AB40-A74DEE6E2AF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4" name="図形グループ 355">
              <a:extLst>
                <a:ext uri="{FF2B5EF4-FFF2-40B4-BE49-F238E27FC236}">
                  <a16:creationId xmlns:a16="http://schemas.microsoft.com/office/drawing/2014/main" id="{82E9C5BB-CFC4-AD40-AA25-B5FB579C6EDA}"/>
                </a:ext>
              </a:extLst>
            </p:cNvPr>
            <p:cNvGrpSpPr/>
            <p:nvPr/>
          </p:nvGrpSpPr>
          <p:grpSpPr>
            <a:xfrm>
              <a:off x="6126011" y="4408374"/>
              <a:ext cx="232617" cy="95895"/>
              <a:chOff x="6769100" y="1390650"/>
              <a:chExt cx="317500" cy="157483"/>
            </a:xfrm>
          </p:grpSpPr>
          <p:sp>
            <p:nvSpPr>
              <p:cNvPr id="225" name="正方形/長方形 224">
                <a:extLst>
                  <a:ext uri="{FF2B5EF4-FFF2-40B4-BE49-F238E27FC236}">
                    <a16:creationId xmlns:a16="http://schemas.microsoft.com/office/drawing/2014/main" id="{FB853191-F2A3-0143-9B57-BB8E1E8B7CA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310C6E10-5105-A949-8827-68B2438241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7" name="直線コネクタ 226">
                <a:extLst>
                  <a:ext uri="{FF2B5EF4-FFF2-40B4-BE49-F238E27FC236}">
                    <a16:creationId xmlns:a16="http://schemas.microsoft.com/office/drawing/2014/main" id="{E42DF900-2467-844B-ADA9-48216F12104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8" name="フローチャート: 磁気ディスク 227">
              <a:extLst>
                <a:ext uri="{FF2B5EF4-FFF2-40B4-BE49-F238E27FC236}">
                  <a16:creationId xmlns:a16="http://schemas.microsoft.com/office/drawing/2014/main" id="{A2F6AE73-6D79-EC4F-A8E3-721BA7BA72F1}"/>
                </a:ext>
              </a:extLst>
            </p:cNvPr>
            <p:cNvSpPr/>
            <p:nvPr/>
          </p:nvSpPr>
          <p:spPr>
            <a:xfrm>
              <a:off x="5868144" y="4650872"/>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a:extLst>
                <a:ext uri="{FF2B5EF4-FFF2-40B4-BE49-F238E27FC236}">
                  <a16:creationId xmlns:a16="http://schemas.microsoft.com/office/drawing/2014/main" id="{64AA8FF9-DB75-6B47-8927-A80CA21DBDD6}"/>
                </a:ext>
              </a:extLst>
            </p:cNvPr>
            <p:cNvSpPr/>
            <p:nvPr/>
          </p:nvSpPr>
          <p:spPr>
            <a:xfrm>
              <a:off x="6237319" y="4650871"/>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38" name="図形グループ 355">
              <a:extLst>
                <a:ext uri="{FF2B5EF4-FFF2-40B4-BE49-F238E27FC236}">
                  <a16:creationId xmlns:a16="http://schemas.microsoft.com/office/drawing/2014/main" id="{97A5B392-9629-534B-847B-A6897AFADC89}"/>
                </a:ext>
              </a:extLst>
            </p:cNvPr>
            <p:cNvGrpSpPr/>
            <p:nvPr/>
          </p:nvGrpSpPr>
          <p:grpSpPr>
            <a:xfrm>
              <a:off x="6126011" y="4258903"/>
              <a:ext cx="232617" cy="95895"/>
              <a:chOff x="6769100" y="1390650"/>
              <a:chExt cx="317500" cy="157483"/>
            </a:xfrm>
          </p:grpSpPr>
          <p:sp>
            <p:nvSpPr>
              <p:cNvPr id="239" name="正方形/長方形 238">
                <a:extLst>
                  <a:ext uri="{FF2B5EF4-FFF2-40B4-BE49-F238E27FC236}">
                    <a16:creationId xmlns:a16="http://schemas.microsoft.com/office/drawing/2014/main" id="{E4227012-FA8D-574D-A589-D84A4F7C400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a:extLst>
                  <a:ext uri="{FF2B5EF4-FFF2-40B4-BE49-F238E27FC236}">
                    <a16:creationId xmlns:a16="http://schemas.microsoft.com/office/drawing/2014/main" id="{509910FA-BC9E-0344-9118-F3AFB9404AB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a:extLst>
                  <a:ext uri="{FF2B5EF4-FFF2-40B4-BE49-F238E27FC236}">
                    <a16:creationId xmlns:a16="http://schemas.microsoft.com/office/drawing/2014/main" id="{638CE5B6-6CB6-9844-B7F4-8F8FCBC0F96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309">
              <a:extLst>
                <a:ext uri="{FF2B5EF4-FFF2-40B4-BE49-F238E27FC236}">
                  <a16:creationId xmlns:a16="http://schemas.microsoft.com/office/drawing/2014/main" id="{6CC3B0F0-C396-9C43-B673-9C1BA99D62AA}"/>
                </a:ext>
              </a:extLst>
            </p:cNvPr>
            <p:cNvGrpSpPr/>
            <p:nvPr/>
          </p:nvGrpSpPr>
          <p:grpSpPr>
            <a:xfrm>
              <a:off x="5849879" y="4112015"/>
              <a:ext cx="232617" cy="95895"/>
              <a:chOff x="6769100" y="1390650"/>
              <a:chExt cx="317500" cy="157483"/>
            </a:xfrm>
          </p:grpSpPr>
          <p:sp>
            <p:nvSpPr>
              <p:cNvPr id="243" name="正方形/長方形 242">
                <a:extLst>
                  <a:ext uri="{FF2B5EF4-FFF2-40B4-BE49-F238E27FC236}">
                    <a16:creationId xmlns:a16="http://schemas.microsoft.com/office/drawing/2014/main" id="{6CF6EC8E-F5E4-A74C-BD03-1E6C106668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D3357800-4BD1-0146-A8AD-63BDADA7589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a:extLst>
                  <a:ext uri="{FF2B5EF4-FFF2-40B4-BE49-F238E27FC236}">
                    <a16:creationId xmlns:a16="http://schemas.microsoft.com/office/drawing/2014/main" id="{621C2CAC-FDE0-E847-9477-4CD9DBA73E5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355">
              <a:extLst>
                <a:ext uri="{FF2B5EF4-FFF2-40B4-BE49-F238E27FC236}">
                  <a16:creationId xmlns:a16="http://schemas.microsoft.com/office/drawing/2014/main" id="{DDF4D09F-61C9-8044-90B5-801FBA821F73}"/>
                </a:ext>
              </a:extLst>
            </p:cNvPr>
            <p:cNvGrpSpPr/>
            <p:nvPr/>
          </p:nvGrpSpPr>
          <p:grpSpPr>
            <a:xfrm>
              <a:off x="6130610" y="4112015"/>
              <a:ext cx="232617" cy="95895"/>
              <a:chOff x="6769100" y="1390650"/>
              <a:chExt cx="317500" cy="157483"/>
            </a:xfrm>
          </p:grpSpPr>
          <p:sp>
            <p:nvSpPr>
              <p:cNvPr id="247" name="正方形/長方形 246">
                <a:extLst>
                  <a:ext uri="{FF2B5EF4-FFF2-40B4-BE49-F238E27FC236}">
                    <a16:creationId xmlns:a16="http://schemas.microsoft.com/office/drawing/2014/main" id="{C973EA67-5AB6-8D47-9802-8753034DA50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a:extLst>
                  <a:ext uri="{FF2B5EF4-FFF2-40B4-BE49-F238E27FC236}">
                    <a16:creationId xmlns:a16="http://schemas.microsoft.com/office/drawing/2014/main" id="{8B68C0A4-2E45-6C49-A8E6-6B9686F04A7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a:extLst>
                  <a:ext uri="{FF2B5EF4-FFF2-40B4-BE49-F238E27FC236}">
                    <a16:creationId xmlns:a16="http://schemas.microsoft.com/office/drawing/2014/main" id="{B9538664-4DBD-C449-B05F-DF2EC7B52EA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309">
              <a:extLst>
                <a:ext uri="{FF2B5EF4-FFF2-40B4-BE49-F238E27FC236}">
                  <a16:creationId xmlns:a16="http://schemas.microsoft.com/office/drawing/2014/main" id="{A300E5DE-CDF8-394D-8C5C-093C911746AF}"/>
                </a:ext>
              </a:extLst>
            </p:cNvPr>
            <p:cNvGrpSpPr/>
            <p:nvPr/>
          </p:nvGrpSpPr>
          <p:grpSpPr>
            <a:xfrm>
              <a:off x="6396736" y="4262137"/>
              <a:ext cx="232617" cy="95895"/>
              <a:chOff x="6769100" y="1390650"/>
              <a:chExt cx="317500" cy="157483"/>
            </a:xfrm>
          </p:grpSpPr>
          <p:sp>
            <p:nvSpPr>
              <p:cNvPr id="251" name="正方形/長方形 250">
                <a:extLst>
                  <a:ext uri="{FF2B5EF4-FFF2-40B4-BE49-F238E27FC236}">
                    <a16:creationId xmlns:a16="http://schemas.microsoft.com/office/drawing/2014/main" id="{2BC74B41-E782-B740-9849-B9E59981372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a:extLst>
                  <a:ext uri="{FF2B5EF4-FFF2-40B4-BE49-F238E27FC236}">
                    <a16:creationId xmlns:a16="http://schemas.microsoft.com/office/drawing/2014/main" id="{DFDF1CEA-3257-1B4F-963C-2589721C45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a:extLst>
                  <a:ext uri="{FF2B5EF4-FFF2-40B4-BE49-F238E27FC236}">
                    <a16:creationId xmlns:a16="http://schemas.microsoft.com/office/drawing/2014/main" id="{FB331FE7-C111-F147-B25B-E8B67A77DB8D}"/>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330">
              <a:extLst>
                <a:ext uri="{FF2B5EF4-FFF2-40B4-BE49-F238E27FC236}">
                  <a16:creationId xmlns:a16="http://schemas.microsoft.com/office/drawing/2014/main" id="{F9CD88C6-50D9-2047-835C-04760CEDFDF6}"/>
                </a:ext>
              </a:extLst>
            </p:cNvPr>
            <p:cNvGrpSpPr/>
            <p:nvPr/>
          </p:nvGrpSpPr>
          <p:grpSpPr>
            <a:xfrm>
              <a:off x="6398706" y="4409067"/>
              <a:ext cx="232617" cy="95895"/>
              <a:chOff x="6769100" y="1390650"/>
              <a:chExt cx="317500" cy="157483"/>
            </a:xfrm>
          </p:grpSpPr>
          <p:sp>
            <p:nvSpPr>
              <p:cNvPr id="255" name="正方形/長方形 254">
                <a:extLst>
                  <a:ext uri="{FF2B5EF4-FFF2-40B4-BE49-F238E27FC236}">
                    <a16:creationId xmlns:a16="http://schemas.microsoft.com/office/drawing/2014/main" id="{9CB2104E-E6B9-1D48-A510-2FF623E39B0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5254B69D-9F80-4047-8331-0E4AA8D6C85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a:extLst>
                  <a:ext uri="{FF2B5EF4-FFF2-40B4-BE49-F238E27FC236}">
                    <a16:creationId xmlns:a16="http://schemas.microsoft.com/office/drawing/2014/main" id="{BF1788A8-0414-FA40-AE59-1584306C6F2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355">
              <a:extLst>
                <a:ext uri="{FF2B5EF4-FFF2-40B4-BE49-F238E27FC236}">
                  <a16:creationId xmlns:a16="http://schemas.microsoft.com/office/drawing/2014/main" id="{E406AA24-924C-AD49-BBD5-7E8979A8FF5F}"/>
                </a:ext>
              </a:extLst>
            </p:cNvPr>
            <p:cNvGrpSpPr/>
            <p:nvPr/>
          </p:nvGrpSpPr>
          <p:grpSpPr>
            <a:xfrm>
              <a:off x="6677467" y="4411608"/>
              <a:ext cx="232617" cy="95895"/>
              <a:chOff x="6769100" y="1390650"/>
              <a:chExt cx="317500" cy="157483"/>
            </a:xfrm>
          </p:grpSpPr>
          <p:sp>
            <p:nvSpPr>
              <p:cNvPr id="259" name="正方形/長方形 258">
                <a:extLst>
                  <a:ext uri="{FF2B5EF4-FFF2-40B4-BE49-F238E27FC236}">
                    <a16:creationId xmlns:a16="http://schemas.microsoft.com/office/drawing/2014/main" id="{DC68DE72-AE72-7345-ABFC-67EF851DA4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a:extLst>
                  <a:ext uri="{FF2B5EF4-FFF2-40B4-BE49-F238E27FC236}">
                    <a16:creationId xmlns:a16="http://schemas.microsoft.com/office/drawing/2014/main" id="{E77C7A56-A239-0545-B8E5-1FCB539CEE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a:extLst>
                  <a:ext uri="{FF2B5EF4-FFF2-40B4-BE49-F238E27FC236}">
                    <a16:creationId xmlns:a16="http://schemas.microsoft.com/office/drawing/2014/main" id="{3F7E3DF1-B4E0-254C-B3CE-C8FF5C1DF2E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355">
              <a:extLst>
                <a:ext uri="{FF2B5EF4-FFF2-40B4-BE49-F238E27FC236}">
                  <a16:creationId xmlns:a16="http://schemas.microsoft.com/office/drawing/2014/main" id="{6B09EA59-256F-A34C-A1D9-266B95D2CBE3}"/>
                </a:ext>
              </a:extLst>
            </p:cNvPr>
            <p:cNvGrpSpPr/>
            <p:nvPr/>
          </p:nvGrpSpPr>
          <p:grpSpPr>
            <a:xfrm>
              <a:off x="6677467" y="4262137"/>
              <a:ext cx="232617" cy="95895"/>
              <a:chOff x="6769100" y="1390650"/>
              <a:chExt cx="317500" cy="157483"/>
            </a:xfrm>
          </p:grpSpPr>
          <p:sp>
            <p:nvSpPr>
              <p:cNvPr id="263" name="正方形/長方形 262">
                <a:extLst>
                  <a:ext uri="{FF2B5EF4-FFF2-40B4-BE49-F238E27FC236}">
                    <a16:creationId xmlns:a16="http://schemas.microsoft.com/office/drawing/2014/main" id="{C7FDE25F-CC96-A14D-9AFD-E8144FA771A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a:extLst>
                  <a:ext uri="{FF2B5EF4-FFF2-40B4-BE49-F238E27FC236}">
                    <a16:creationId xmlns:a16="http://schemas.microsoft.com/office/drawing/2014/main" id="{0AF574E6-1536-B744-AC2B-43D54ED16DA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a:extLst>
                  <a:ext uri="{FF2B5EF4-FFF2-40B4-BE49-F238E27FC236}">
                    <a16:creationId xmlns:a16="http://schemas.microsoft.com/office/drawing/2014/main" id="{415CBC23-5B4A-C944-9F46-2D06D4C0858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309">
              <a:extLst>
                <a:ext uri="{FF2B5EF4-FFF2-40B4-BE49-F238E27FC236}">
                  <a16:creationId xmlns:a16="http://schemas.microsoft.com/office/drawing/2014/main" id="{1E181E68-FFA9-0042-9066-593EC5FD960C}"/>
                </a:ext>
              </a:extLst>
            </p:cNvPr>
            <p:cNvGrpSpPr/>
            <p:nvPr/>
          </p:nvGrpSpPr>
          <p:grpSpPr>
            <a:xfrm>
              <a:off x="6401335" y="4115249"/>
              <a:ext cx="232617" cy="95895"/>
              <a:chOff x="6769100" y="1390650"/>
              <a:chExt cx="317500" cy="157483"/>
            </a:xfrm>
          </p:grpSpPr>
          <p:sp>
            <p:nvSpPr>
              <p:cNvPr id="267" name="正方形/長方形 266">
                <a:extLst>
                  <a:ext uri="{FF2B5EF4-FFF2-40B4-BE49-F238E27FC236}">
                    <a16:creationId xmlns:a16="http://schemas.microsoft.com/office/drawing/2014/main" id="{4EFBC9E4-0524-6245-8B2A-9A75220F85C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a:extLst>
                  <a:ext uri="{FF2B5EF4-FFF2-40B4-BE49-F238E27FC236}">
                    <a16:creationId xmlns:a16="http://schemas.microsoft.com/office/drawing/2014/main" id="{FBBC7309-50A6-C249-9488-A2EA69FA27A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a:extLst>
                  <a:ext uri="{FF2B5EF4-FFF2-40B4-BE49-F238E27FC236}">
                    <a16:creationId xmlns:a16="http://schemas.microsoft.com/office/drawing/2014/main" id="{0B0341BE-B57D-824F-BBF2-BAF9C0B86975}"/>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355">
              <a:extLst>
                <a:ext uri="{FF2B5EF4-FFF2-40B4-BE49-F238E27FC236}">
                  <a16:creationId xmlns:a16="http://schemas.microsoft.com/office/drawing/2014/main" id="{91F21218-15F9-3249-93AA-5337956EEB95}"/>
                </a:ext>
              </a:extLst>
            </p:cNvPr>
            <p:cNvGrpSpPr/>
            <p:nvPr/>
          </p:nvGrpSpPr>
          <p:grpSpPr>
            <a:xfrm>
              <a:off x="6682066" y="4115249"/>
              <a:ext cx="232617" cy="95895"/>
              <a:chOff x="6769100" y="1390650"/>
              <a:chExt cx="317500" cy="157483"/>
            </a:xfrm>
          </p:grpSpPr>
          <p:sp>
            <p:nvSpPr>
              <p:cNvPr id="271" name="正方形/長方形 270">
                <a:extLst>
                  <a:ext uri="{FF2B5EF4-FFF2-40B4-BE49-F238E27FC236}">
                    <a16:creationId xmlns:a16="http://schemas.microsoft.com/office/drawing/2014/main" id="{B1131601-134A-2749-9937-10B4996F9E1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a:extLst>
                  <a:ext uri="{FF2B5EF4-FFF2-40B4-BE49-F238E27FC236}">
                    <a16:creationId xmlns:a16="http://schemas.microsoft.com/office/drawing/2014/main" id="{923961C5-DCE1-5B4A-B781-955B47F684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a:extLst>
                  <a:ext uri="{FF2B5EF4-FFF2-40B4-BE49-F238E27FC236}">
                    <a16:creationId xmlns:a16="http://schemas.microsoft.com/office/drawing/2014/main" id="{4F986566-6132-6645-A4EA-1517D276011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309">
              <a:extLst>
                <a:ext uri="{FF2B5EF4-FFF2-40B4-BE49-F238E27FC236}">
                  <a16:creationId xmlns:a16="http://schemas.microsoft.com/office/drawing/2014/main" id="{FF8B5B4C-3469-8440-BEC4-1D7AA3BD4731}"/>
                </a:ext>
              </a:extLst>
            </p:cNvPr>
            <p:cNvGrpSpPr/>
            <p:nvPr/>
          </p:nvGrpSpPr>
          <p:grpSpPr>
            <a:xfrm>
              <a:off x="6958981" y="4260520"/>
              <a:ext cx="232617" cy="95895"/>
              <a:chOff x="6769100" y="1390650"/>
              <a:chExt cx="317500" cy="157483"/>
            </a:xfrm>
          </p:grpSpPr>
          <p:sp>
            <p:nvSpPr>
              <p:cNvPr id="275" name="正方形/長方形 274">
                <a:extLst>
                  <a:ext uri="{FF2B5EF4-FFF2-40B4-BE49-F238E27FC236}">
                    <a16:creationId xmlns:a16="http://schemas.microsoft.com/office/drawing/2014/main" id="{6F16AC61-968C-824E-9751-A5C2F23C68B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a:extLst>
                  <a:ext uri="{FF2B5EF4-FFF2-40B4-BE49-F238E27FC236}">
                    <a16:creationId xmlns:a16="http://schemas.microsoft.com/office/drawing/2014/main" id="{43074281-1C12-144C-8A88-24D97539DF2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a:extLst>
                  <a:ext uri="{FF2B5EF4-FFF2-40B4-BE49-F238E27FC236}">
                    <a16:creationId xmlns:a16="http://schemas.microsoft.com/office/drawing/2014/main" id="{2256A2DE-2AFA-E94F-B2EB-F79E663DB7B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330">
              <a:extLst>
                <a:ext uri="{FF2B5EF4-FFF2-40B4-BE49-F238E27FC236}">
                  <a16:creationId xmlns:a16="http://schemas.microsoft.com/office/drawing/2014/main" id="{270B12B7-0B43-2149-AB9F-F9AB8158CBD8}"/>
                </a:ext>
              </a:extLst>
            </p:cNvPr>
            <p:cNvGrpSpPr/>
            <p:nvPr/>
          </p:nvGrpSpPr>
          <p:grpSpPr>
            <a:xfrm>
              <a:off x="6960951" y="4407450"/>
              <a:ext cx="232617" cy="95895"/>
              <a:chOff x="6769100" y="1390650"/>
              <a:chExt cx="317500" cy="157483"/>
            </a:xfrm>
          </p:grpSpPr>
          <p:sp>
            <p:nvSpPr>
              <p:cNvPr id="279" name="正方形/長方形 278">
                <a:extLst>
                  <a:ext uri="{FF2B5EF4-FFF2-40B4-BE49-F238E27FC236}">
                    <a16:creationId xmlns:a16="http://schemas.microsoft.com/office/drawing/2014/main" id="{E07C5D79-EAC6-5344-9404-A2EA957E989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a:extLst>
                  <a:ext uri="{FF2B5EF4-FFF2-40B4-BE49-F238E27FC236}">
                    <a16:creationId xmlns:a16="http://schemas.microsoft.com/office/drawing/2014/main" id="{E6D5A5D8-DA41-1549-9929-65E09FC2EA0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a:extLst>
                  <a:ext uri="{FF2B5EF4-FFF2-40B4-BE49-F238E27FC236}">
                    <a16:creationId xmlns:a16="http://schemas.microsoft.com/office/drawing/2014/main" id="{48B113C6-D809-F144-999A-78ACCE2013A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355">
              <a:extLst>
                <a:ext uri="{FF2B5EF4-FFF2-40B4-BE49-F238E27FC236}">
                  <a16:creationId xmlns:a16="http://schemas.microsoft.com/office/drawing/2014/main" id="{91D7A441-EE4F-684B-89B7-E3739EBF8C6C}"/>
                </a:ext>
              </a:extLst>
            </p:cNvPr>
            <p:cNvGrpSpPr/>
            <p:nvPr/>
          </p:nvGrpSpPr>
          <p:grpSpPr>
            <a:xfrm>
              <a:off x="7239712" y="4409991"/>
              <a:ext cx="232617" cy="95895"/>
              <a:chOff x="6769100" y="1390650"/>
              <a:chExt cx="317500" cy="157483"/>
            </a:xfrm>
          </p:grpSpPr>
          <p:sp>
            <p:nvSpPr>
              <p:cNvPr id="283" name="正方形/長方形 282">
                <a:extLst>
                  <a:ext uri="{FF2B5EF4-FFF2-40B4-BE49-F238E27FC236}">
                    <a16:creationId xmlns:a16="http://schemas.microsoft.com/office/drawing/2014/main" id="{572E2DB5-3DE6-134C-9B96-54B1C0490FF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a:extLst>
                  <a:ext uri="{FF2B5EF4-FFF2-40B4-BE49-F238E27FC236}">
                    <a16:creationId xmlns:a16="http://schemas.microsoft.com/office/drawing/2014/main" id="{28836E70-857E-8444-9A37-3B56E5E65DE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a:extLst>
                  <a:ext uri="{FF2B5EF4-FFF2-40B4-BE49-F238E27FC236}">
                    <a16:creationId xmlns:a16="http://schemas.microsoft.com/office/drawing/2014/main" id="{67DB2C5B-308A-6A46-921C-8CFB36DA44AA}"/>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355">
              <a:extLst>
                <a:ext uri="{FF2B5EF4-FFF2-40B4-BE49-F238E27FC236}">
                  <a16:creationId xmlns:a16="http://schemas.microsoft.com/office/drawing/2014/main" id="{7422046C-89C9-584A-99EC-720767460017}"/>
                </a:ext>
              </a:extLst>
            </p:cNvPr>
            <p:cNvGrpSpPr/>
            <p:nvPr/>
          </p:nvGrpSpPr>
          <p:grpSpPr>
            <a:xfrm>
              <a:off x="7239712" y="4260520"/>
              <a:ext cx="232617" cy="95895"/>
              <a:chOff x="6769100" y="1390650"/>
              <a:chExt cx="317500" cy="157483"/>
            </a:xfrm>
          </p:grpSpPr>
          <p:sp>
            <p:nvSpPr>
              <p:cNvPr id="287" name="正方形/長方形 286">
                <a:extLst>
                  <a:ext uri="{FF2B5EF4-FFF2-40B4-BE49-F238E27FC236}">
                    <a16:creationId xmlns:a16="http://schemas.microsoft.com/office/drawing/2014/main" id="{CE16EF68-753A-8848-86C4-9B953922724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a:extLst>
                  <a:ext uri="{FF2B5EF4-FFF2-40B4-BE49-F238E27FC236}">
                    <a16:creationId xmlns:a16="http://schemas.microsoft.com/office/drawing/2014/main" id="{0B3C72B4-A7CC-1E4F-BBCF-609D6FA8CA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a:extLst>
                  <a:ext uri="{FF2B5EF4-FFF2-40B4-BE49-F238E27FC236}">
                    <a16:creationId xmlns:a16="http://schemas.microsoft.com/office/drawing/2014/main" id="{A17A5343-ABAB-D74F-BB21-4FA36CD442C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309">
              <a:extLst>
                <a:ext uri="{FF2B5EF4-FFF2-40B4-BE49-F238E27FC236}">
                  <a16:creationId xmlns:a16="http://schemas.microsoft.com/office/drawing/2014/main" id="{8E4FC512-92A2-1340-99BD-00AC10858332}"/>
                </a:ext>
              </a:extLst>
            </p:cNvPr>
            <p:cNvGrpSpPr/>
            <p:nvPr/>
          </p:nvGrpSpPr>
          <p:grpSpPr>
            <a:xfrm>
              <a:off x="6963580" y="4113632"/>
              <a:ext cx="232617" cy="95895"/>
              <a:chOff x="6769100" y="1390650"/>
              <a:chExt cx="317500" cy="157483"/>
            </a:xfrm>
          </p:grpSpPr>
          <p:sp>
            <p:nvSpPr>
              <p:cNvPr id="291" name="正方形/長方形 290">
                <a:extLst>
                  <a:ext uri="{FF2B5EF4-FFF2-40B4-BE49-F238E27FC236}">
                    <a16:creationId xmlns:a16="http://schemas.microsoft.com/office/drawing/2014/main" id="{6DF58D51-DBE4-104F-A42B-813D62C365D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a:extLst>
                  <a:ext uri="{FF2B5EF4-FFF2-40B4-BE49-F238E27FC236}">
                    <a16:creationId xmlns:a16="http://schemas.microsoft.com/office/drawing/2014/main" id="{F81E5702-686E-4245-BFF6-858DEA10B5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a:extLst>
                  <a:ext uri="{FF2B5EF4-FFF2-40B4-BE49-F238E27FC236}">
                    <a16:creationId xmlns:a16="http://schemas.microsoft.com/office/drawing/2014/main" id="{A5EE5A04-D86B-0948-A2C5-22F209E04D18}"/>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355">
              <a:extLst>
                <a:ext uri="{FF2B5EF4-FFF2-40B4-BE49-F238E27FC236}">
                  <a16:creationId xmlns:a16="http://schemas.microsoft.com/office/drawing/2014/main" id="{A76C3557-B4DD-D340-B6CF-25A467443678}"/>
                </a:ext>
              </a:extLst>
            </p:cNvPr>
            <p:cNvGrpSpPr/>
            <p:nvPr/>
          </p:nvGrpSpPr>
          <p:grpSpPr>
            <a:xfrm>
              <a:off x="7244311" y="4113632"/>
              <a:ext cx="232617" cy="95895"/>
              <a:chOff x="6769100" y="1390650"/>
              <a:chExt cx="317500" cy="157483"/>
            </a:xfrm>
          </p:grpSpPr>
          <p:sp>
            <p:nvSpPr>
              <p:cNvPr id="295" name="正方形/長方形 294">
                <a:extLst>
                  <a:ext uri="{FF2B5EF4-FFF2-40B4-BE49-F238E27FC236}">
                    <a16:creationId xmlns:a16="http://schemas.microsoft.com/office/drawing/2014/main" id="{452EBB10-6BA4-BF42-AB4A-C94B0CE7902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a:extLst>
                  <a:ext uri="{FF2B5EF4-FFF2-40B4-BE49-F238E27FC236}">
                    <a16:creationId xmlns:a16="http://schemas.microsoft.com/office/drawing/2014/main" id="{AB10DC8B-FC86-6749-87F1-6601EE6EB36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a:extLst>
                  <a:ext uri="{FF2B5EF4-FFF2-40B4-BE49-F238E27FC236}">
                    <a16:creationId xmlns:a16="http://schemas.microsoft.com/office/drawing/2014/main" id="{796B4DA5-6F3E-2442-B584-7713243F464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309">
              <a:extLst>
                <a:ext uri="{FF2B5EF4-FFF2-40B4-BE49-F238E27FC236}">
                  <a16:creationId xmlns:a16="http://schemas.microsoft.com/office/drawing/2014/main" id="{CF526D75-7FFA-AD40-9DD9-591B85E54114}"/>
                </a:ext>
              </a:extLst>
            </p:cNvPr>
            <p:cNvGrpSpPr/>
            <p:nvPr/>
          </p:nvGrpSpPr>
          <p:grpSpPr>
            <a:xfrm>
              <a:off x="7510437" y="4263754"/>
              <a:ext cx="232617" cy="95895"/>
              <a:chOff x="6769100" y="1390650"/>
              <a:chExt cx="317500" cy="157483"/>
            </a:xfrm>
          </p:grpSpPr>
          <p:sp>
            <p:nvSpPr>
              <p:cNvPr id="299" name="正方形/長方形 298">
                <a:extLst>
                  <a:ext uri="{FF2B5EF4-FFF2-40B4-BE49-F238E27FC236}">
                    <a16:creationId xmlns:a16="http://schemas.microsoft.com/office/drawing/2014/main" id="{2151FBDD-6820-AF40-AEE6-B054AF67E4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a:extLst>
                  <a:ext uri="{FF2B5EF4-FFF2-40B4-BE49-F238E27FC236}">
                    <a16:creationId xmlns:a16="http://schemas.microsoft.com/office/drawing/2014/main" id="{B30895AC-BE3D-B842-9B4B-922BFAF3A27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a:extLst>
                  <a:ext uri="{FF2B5EF4-FFF2-40B4-BE49-F238E27FC236}">
                    <a16:creationId xmlns:a16="http://schemas.microsoft.com/office/drawing/2014/main" id="{2EADF818-0C95-E34E-B3EF-C0D1211032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30">
              <a:extLst>
                <a:ext uri="{FF2B5EF4-FFF2-40B4-BE49-F238E27FC236}">
                  <a16:creationId xmlns:a16="http://schemas.microsoft.com/office/drawing/2014/main" id="{890D7E80-C9F4-3240-AC22-77649C289746}"/>
                </a:ext>
              </a:extLst>
            </p:cNvPr>
            <p:cNvGrpSpPr/>
            <p:nvPr/>
          </p:nvGrpSpPr>
          <p:grpSpPr>
            <a:xfrm>
              <a:off x="7512407" y="4410684"/>
              <a:ext cx="232617" cy="95895"/>
              <a:chOff x="6769100" y="1390650"/>
              <a:chExt cx="317500" cy="157483"/>
            </a:xfrm>
          </p:grpSpPr>
          <p:sp>
            <p:nvSpPr>
              <p:cNvPr id="303" name="正方形/長方形 302">
                <a:extLst>
                  <a:ext uri="{FF2B5EF4-FFF2-40B4-BE49-F238E27FC236}">
                    <a16:creationId xmlns:a16="http://schemas.microsoft.com/office/drawing/2014/main" id="{59A28E61-C31C-2D4D-9070-4A59A5942B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a:extLst>
                  <a:ext uri="{FF2B5EF4-FFF2-40B4-BE49-F238E27FC236}">
                    <a16:creationId xmlns:a16="http://schemas.microsoft.com/office/drawing/2014/main" id="{97CABDCA-2FDA-334F-A8FB-29C4C9135A4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a:extLst>
                  <a:ext uri="{FF2B5EF4-FFF2-40B4-BE49-F238E27FC236}">
                    <a16:creationId xmlns:a16="http://schemas.microsoft.com/office/drawing/2014/main" id="{982D851F-EEE5-514F-A633-EFED60615A8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55">
              <a:extLst>
                <a:ext uri="{FF2B5EF4-FFF2-40B4-BE49-F238E27FC236}">
                  <a16:creationId xmlns:a16="http://schemas.microsoft.com/office/drawing/2014/main" id="{12F7A475-E52E-8543-85C2-0EFE511C0239}"/>
                </a:ext>
              </a:extLst>
            </p:cNvPr>
            <p:cNvGrpSpPr/>
            <p:nvPr/>
          </p:nvGrpSpPr>
          <p:grpSpPr>
            <a:xfrm>
              <a:off x="7791168" y="4413225"/>
              <a:ext cx="232617" cy="95895"/>
              <a:chOff x="6769100" y="1390650"/>
              <a:chExt cx="317500" cy="157483"/>
            </a:xfrm>
          </p:grpSpPr>
          <p:sp>
            <p:nvSpPr>
              <p:cNvPr id="307" name="正方形/長方形 306">
                <a:extLst>
                  <a:ext uri="{FF2B5EF4-FFF2-40B4-BE49-F238E27FC236}">
                    <a16:creationId xmlns:a16="http://schemas.microsoft.com/office/drawing/2014/main" id="{B2CBBA03-6E23-264C-B555-6D08C758DD6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a:extLst>
                  <a:ext uri="{FF2B5EF4-FFF2-40B4-BE49-F238E27FC236}">
                    <a16:creationId xmlns:a16="http://schemas.microsoft.com/office/drawing/2014/main" id="{51296C7A-16A3-B140-9C77-5879D59796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a:extLst>
                  <a:ext uri="{FF2B5EF4-FFF2-40B4-BE49-F238E27FC236}">
                    <a16:creationId xmlns:a16="http://schemas.microsoft.com/office/drawing/2014/main" id="{CBE4BCA3-3DA0-F446-A935-C8A1B1C161D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55">
              <a:extLst>
                <a:ext uri="{FF2B5EF4-FFF2-40B4-BE49-F238E27FC236}">
                  <a16:creationId xmlns:a16="http://schemas.microsoft.com/office/drawing/2014/main" id="{2A4C4FB6-E73E-854B-BB48-C11D33945A6D}"/>
                </a:ext>
              </a:extLst>
            </p:cNvPr>
            <p:cNvGrpSpPr/>
            <p:nvPr/>
          </p:nvGrpSpPr>
          <p:grpSpPr>
            <a:xfrm>
              <a:off x="7791168" y="4263754"/>
              <a:ext cx="232617" cy="95895"/>
              <a:chOff x="6769100" y="1390650"/>
              <a:chExt cx="317500" cy="157483"/>
            </a:xfrm>
          </p:grpSpPr>
          <p:sp>
            <p:nvSpPr>
              <p:cNvPr id="311" name="正方形/長方形 310">
                <a:extLst>
                  <a:ext uri="{FF2B5EF4-FFF2-40B4-BE49-F238E27FC236}">
                    <a16:creationId xmlns:a16="http://schemas.microsoft.com/office/drawing/2014/main" id="{2B48B191-13C1-6F41-A69F-8CA97E02CB6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a:extLst>
                  <a:ext uri="{FF2B5EF4-FFF2-40B4-BE49-F238E27FC236}">
                    <a16:creationId xmlns:a16="http://schemas.microsoft.com/office/drawing/2014/main" id="{FA3914DA-1551-CB4E-9439-BE962693ECD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a:extLst>
                  <a:ext uri="{FF2B5EF4-FFF2-40B4-BE49-F238E27FC236}">
                    <a16:creationId xmlns:a16="http://schemas.microsoft.com/office/drawing/2014/main" id="{EE4F959E-AA5D-AD41-9E57-A12A207E4FB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09">
              <a:extLst>
                <a:ext uri="{FF2B5EF4-FFF2-40B4-BE49-F238E27FC236}">
                  <a16:creationId xmlns:a16="http://schemas.microsoft.com/office/drawing/2014/main" id="{1E2EE222-E120-8A4A-A2C2-0EABB03FC33A}"/>
                </a:ext>
              </a:extLst>
            </p:cNvPr>
            <p:cNvGrpSpPr/>
            <p:nvPr/>
          </p:nvGrpSpPr>
          <p:grpSpPr>
            <a:xfrm>
              <a:off x="7515036" y="4116866"/>
              <a:ext cx="232617" cy="95895"/>
              <a:chOff x="6769100" y="1390650"/>
              <a:chExt cx="317500" cy="157483"/>
            </a:xfrm>
          </p:grpSpPr>
          <p:sp>
            <p:nvSpPr>
              <p:cNvPr id="315" name="正方形/長方形 314">
                <a:extLst>
                  <a:ext uri="{FF2B5EF4-FFF2-40B4-BE49-F238E27FC236}">
                    <a16:creationId xmlns:a16="http://schemas.microsoft.com/office/drawing/2014/main" id="{8BF37CB6-94D5-374A-8E42-7EB539E2A4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a:extLst>
                  <a:ext uri="{FF2B5EF4-FFF2-40B4-BE49-F238E27FC236}">
                    <a16:creationId xmlns:a16="http://schemas.microsoft.com/office/drawing/2014/main" id="{3564475A-7D5E-2C4E-A8A9-14CFF63D2BB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a:extLst>
                  <a:ext uri="{FF2B5EF4-FFF2-40B4-BE49-F238E27FC236}">
                    <a16:creationId xmlns:a16="http://schemas.microsoft.com/office/drawing/2014/main" id="{F5045F66-CCBF-5F48-9690-4E0E96C2EE61}"/>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8" name="図形グループ 355">
              <a:extLst>
                <a:ext uri="{FF2B5EF4-FFF2-40B4-BE49-F238E27FC236}">
                  <a16:creationId xmlns:a16="http://schemas.microsoft.com/office/drawing/2014/main" id="{37B0A47C-6990-9042-9F3D-0D1E995F9B51}"/>
                </a:ext>
              </a:extLst>
            </p:cNvPr>
            <p:cNvGrpSpPr/>
            <p:nvPr/>
          </p:nvGrpSpPr>
          <p:grpSpPr>
            <a:xfrm>
              <a:off x="7795767" y="4116866"/>
              <a:ext cx="232617" cy="95895"/>
              <a:chOff x="6769100" y="1390650"/>
              <a:chExt cx="317500" cy="157483"/>
            </a:xfrm>
          </p:grpSpPr>
          <p:sp>
            <p:nvSpPr>
              <p:cNvPr id="319" name="正方形/長方形 318">
                <a:extLst>
                  <a:ext uri="{FF2B5EF4-FFF2-40B4-BE49-F238E27FC236}">
                    <a16:creationId xmlns:a16="http://schemas.microsoft.com/office/drawing/2014/main" id="{00937908-DBA3-C64E-8FCE-52B7D8DD168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0" name="円/楕円 319">
                <a:extLst>
                  <a:ext uri="{FF2B5EF4-FFF2-40B4-BE49-F238E27FC236}">
                    <a16:creationId xmlns:a16="http://schemas.microsoft.com/office/drawing/2014/main" id="{4745495D-576B-514B-9D84-EA36FFA60DD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21" name="直線コネクタ 320">
                <a:extLst>
                  <a:ext uri="{FF2B5EF4-FFF2-40B4-BE49-F238E27FC236}">
                    <a16:creationId xmlns:a16="http://schemas.microsoft.com/office/drawing/2014/main" id="{F967C5C0-B85C-DE4E-86E1-F60047EA650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22" name="フローチャート: 磁気ディスク 321">
              <a:extLst>
                <a:ext uri="{FF2B5EF4-FFF2-40B4-BE49-F238E27FC236}">
                  <a16:creationId xmlns:a16="http://schemas.microsoft.com/office/drawing/2014/main" id="{C8A500E4-AF8F-F248-9340-F6CB93F9EFE3}"/>
                </a:ext>
              </a:extLst>
            </p:cNvPr>
            <p:cNvSpPr/>
            <p:nvPr/>
          </p:nvSpPr>
          <p:spPr>
            <a:xfrm>
              <a:off x="6608271"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a:extLst>
                <a:ext uri="{FF2B5EF4-FFF2-40B4-BE49-F238E27FC236}">
                  <a16:creationId xmlns:a16="http://schemas.microsoft.com/office/drawing/2014/main" id="{7053C67C-D250-0641-BDCF-C31AECA6BAAD}"/>
                </a:ext>
              </a:extLst>
            </p:cNvPr>
            <p:cNvSpPr/>
            <p:nvPr/>
          </p:nvSpPr>
          <p:spPr>
            <a:xfrm>
              <a:off x="6977446"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a:extLst>
                <a:ext uri="{FF2B5EF4-FFF2-40B4-BE49-F238E27FC236}">
                  <a16:creationId xmlns:a16="http://schemas.microsoft.com/office/drawing/2014/main" id="{34B1E87E-7288-F649-83E1-129809AB5CEC}"/>
                </a:ext>
              </a:extLst>
            </p:cNvPr>
            <p:cNvSpPr/>
            <p:nvPr/>
          </p:nvSpPr>
          <p:spPr>
            <a:xfrm>
              <a:off x="7348398"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a:extLst>
                <a:ext uri="{FF2B5EF4-FFF2-40B4-BE49-F238E27FC236}">
                  <a16:creationId xmlns:a16="http://schemas.microsoft.com/office/drawing/2014/main" id="{5B6CC540-E604-0342-A2DC-63B65B52A806}"/>
                </a:ext>
              </a:extLst>
            </p:cNvPr>
            <p:cNvSpPr/>
            <p:nvPr/>
          </p:nvSpPr>
          <p:spPr>
            <a:xfrm>
              <a:off x="7717573"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26" name="図形グループ 369">
              <a:extLst>
                <a:ext uri="{FF2B5EF4-FFF2-40B4-BE49-F238E27FC236}">
                  <a16:creationId xmlns:a16="http://schemas.microsoft.com/office/drawing/2014/main" id="{C0DF95E3-6FB2-5440-BEC2-81DDECB7C0F7}"/>
                </a:ext>
              </a:extLst>
            </p:cNvPr>
            <p:cNvGrpSpPr/>
            <p:nvPr/>
          </p:nvGrpSpPr>
          <p:grpSpPr>
            <a:xfrm>
              <a:off x="5813208" y="3709075"/>
              <a:ext cx="384888" cy="275693"/>
              <a:chOff x="758730" y="3198675"/>
              <a:chExt cx="806939" cy="688305"/>
            </a:xfrm>
          </p:grpSpPr>
          <p:sp>
            <p:nvSpPr>
              <p:cNvPr id="327" name="正方形/長方形 326">
                <a:extLst>
                  <a:ext uri="{FF2B5EF4-FFF2-40B4-BE49-F238E27FC236}">
                    <a16:creationId xmlns:a16="http://schemas.microsoft.com/office/drawing/2014/main" id="{8BDEBAEF-A689-C247-8D6B-B2593087B3B4}"/>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角丸四角形 327">
                <a:extLst>
                  <a:ext uri="{FF2B5EF4-FFF2-40B4-BE49-F238E27FC236}">
                    <a16:creationId xmlns:a16="http://schemas.microsoft.com/office/drawing/2014/main" id="{72F10E56-040A-2045-9A2E-D17FDB57C12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角丸四角形 328">
                <a:extLst>
                  <a:ext uri="{FF2B5EF4-FFF2-40B4-BE49-F238E27FC236}">
                    <a16:creationId xmlns:a16="http://schemas.microsoft.com/office/drawing/2014/main" id="{D1795CA3-03DA-5F4F-8436-B72C3FCC2CC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台形 329">
                <a:extLst>
                  <a:ext uri="{FF2B5EF4-FFF2-40B4-BE49-F238E27FC236}">
                    <a16:creationId xmlns:a16="http://schemas.microsoft.com/office/drawing/2014/main" id="{9ACA90D7-DDDA-C644-876A-685CBBE68C10}"/>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1" name="図形グループ 399">
              <a:extLst>
                <a:ext uri="{FF2B5EF4-FFF2-40B4-BE49-F238E27FC236}">
                  <a16:creationId xmlns:a16="http://schemas.microsoft.com/office/drawing/2014/main" id="{2BB2BA36-9B92-024B-BCB9-A4BAB307A516}"/>
                </a:ext>
              </a:extLst>
            </p:cNvPr>
            <p:cNvGrpSpPr/>
            <p:nvPr/>
          </p:nvGrpSpPr>
          <p:grpSpPr>
            <a:xfrm>
              <a:off x="6202423" y="3697418"/>
              <a:ext cx="296417" cy="283093"/>
              <a:chOff x="2667295" y="1059799"/>
              <a:chExt cx="681672" cy="722281"/>
            </a:xfrm>
          </p:grpSpPr>
          <p:sp>
            <p:nvSpPr>
              <p:cNvPr id="332" name="角丸四角形 331">
                <a:extLst>
                  <a:ext uri="{FF2B5EF4-FFF2-40B4-BE49-F238E27FC236}">
                    <a16:creationId xmlns:a16="http://schemas.microsoft.com/office/drawing/2014/main" id="{8ADFEEE3-867E-4246-9631-CB815B70D88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33" name="図 332">
                <a:extLst>
                  <a:ext uri="{FF2B5EF4-FFF2-40B4-BE49-F238E27FC236}">
                    <a16:creationId xmlns:a16="http://schemas.microsoft.com/office/drawing/2014/main" id="{03B56FD3-C396-0A4C-8107-2D78BA5712F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4" name="図形グループ 369">
              <a:extLst>
                <a:ext uri="{FF2B5EF4-FFF2-40B4-BE49-F238E27FC236}">
                  <a16:creationId xmlns:a16="http://schemas.microsoft.com/office/drawing/2014/main" id="{A7E543AC-8B40-6C4A-8A92-CE8D2F85D4C8}"/>
                </a:ext>
              </a:extLst>
            </p:cNvPr>
            <p:cNvGrpSpPr/>
            <p:nvPr/>
          </p:nvGrpSpPr>
          <p:grpSpPr>
            <a:xfrm>
              <a:off x="6562632" y="3722603"/>
              <a:ext cx="384888" cy="275693"/>
              <a:chOff x="758730" y="3198675"/>
              <a:chExt cx="806939" cy="688305"/>
            </a:xfrm>
          </p:grpSpPr>
          <p:sp>
            <p:nvSpPr>
              <p:cNvPr id="335" name="正方形/長方形 334">
                <a:extLst>
                  <a:ext uri="{FF2B5EF4-FFF2-40B4-BE49-F238E27FC236}">
                    <a16:creationId xmlns:a16="http://schemas.microsoft.com/office/drawing/2014/main" id="{3567258F-4F8A-2C46-9E97-B67C93BD3C5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角丸四角形 335">
                <a:extLst>
                  <a:ext uri="{FF2B5EF4-FFF2-40B4-BE49-F238E27FC236}">
                    <a16:creationId xmlns:a16="http://schemas.microsoft.com/office/drawing/2014/main" id="{9E0BF5E1-6B12-E14A-AE03-3BB85B976D7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7" name="角丸四角形 336">
                <a:extLst>
                  <a:ext uri="{FF2B5EF4-FFF2-40B4-BE49-F238E27FC236}">
                    <a16:creationId xmlns:a16="http://schemas.microsoft.com/office/drawing/2014/main" id="{1AF20D99-352B-9B44-BC6D-1C3604F86BF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8" name="台形 337">
                <a:extLst>
                  <a:ext uri="{FF2B5EF4-FFF2-40B4-BE49-F238E27FC236}">
                    <a16:creationId xmlns:a16="http://schemas.microsoft.com/office/drawing/2014/main" id="{3F776F95-9530-F744-8F2E-CB5F12139AD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9" name="図形グループ 399">
              <a:extLst>
                <a:ext uri="{FF2B5EF4-FFF2-40B4-BE49-F238E27FC236}">
                  <a16:creationId xmlns:a16="http://schemas.microsoft.com/office/drawing/2014/main" id="{4407BB7D-EDD2-6042-8EAB-90A368C97077}"/>
                </a:ext>
              </a:extLst>
            </p:cNvPr>
            <p:cNvGrpSpPr/>
            <p:nvPr/>
          </p:nvGrpSpPr>
          <p:grpSpPr>
            <a:xfrm>
              <a:off x="6996349" y="3718903"/>
              <a:ext cx="296417" cy="283093"/>
              <a:chOff x="2667295" y="1059799"/>
              <a:chExt cx="681672" cy="722281"/>
            </a:xfrm>
          </p:grpSpPr>
          <p:sp>
            <p:nvSpPr>
              <p:cNvPr id="340" name="角丸四角形 339">
                <a:extLst>
                  <a:ext uri="{FF2B5EF4-FFF2-40B4-BE49-F238E27FC236}">
                    <a16:creationId xmlns:a16="http://schemas.microsoft.com/office/drawing/2014/main" id="{38608FFE-70D3-7B43-BCB2-FD8613778743}"/>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1" name="図 340">
                <a:extLst>
                  <a:ext uri="{FF2B5EF4-FFF2-40B4-BE49-F238E27FC236}">
                    <a16:creationId xmlns:a16="http://schemas.microsoft.com/office/drawing/2014/main" id="{64BE10D0-DE5A-3045-AD90-C00CA9F82442}"/>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42" name="図形グループ 369">
              <a:extLst>
                <a:ext uri="{FF2B5EF4-FFF2-40B4-BE49-F238E27FC236}">
                  <a16:creationId xmlns:a16="http://schemas.microsoft.com/office/drawing/2014/main" id="{733DFDA2-0570-E64D-9FA6-D3CC8E0A0174}"/>
                </a:ext>
              </a:extLst>
            </p:cNvPr>
            <p:cNvGrpSpPr/>
            <p:nvPr/>
          </p:nvGrpSpPr>
          <p:grpSpPr>
            <a:xfrm>
              <a:off x="7324680" y="3718124"/>
              <a:ext cx="384888" cy="275693"/>
              <a:chOff x="758730" y="3198675"/>
              <a:chExt cx="806939" cy="688305"/>
            </a:xfrm>
          </p:grpSpPr>
          <p:sp>
            <p:nvSpPr>
              <p:cNvPr id="343" name="正方形/長方形 342">
                <a:extLst>
                  <a:ext uri="{FF2B5EF4-FFF2-40B4-BE49-F238E27FC236}">
                    <a16:creationId xmlns:a16="http://schemas.microsoft.com/office/drawing/2014/main" id="{AA6B3331-27CF-5549-A727-64DE1469AE6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角丸四角形 343">
                <a:extLst>
                  <a:ext uri="{FF2B5EF4-FFF2-40B4-BE49-F238E27FC236}">
                    <a16:creationId xmlns:a16="http://schemas.microsoft.com/office/drawing/2014/main" id="{170CFD92-125F-234F-BC57-ED4944857A5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5" name="角丸四角形 344">
                <a:extLst>
                  <a:ext uri="{FF2B5EF4-FFF2-40B4-BE49-F238E27FC236}">
                    <a16:creationId xmlns:a16="http://schemas.microsoft.com/office/drawing/2014/main" id="{84D52B90-CA9C-A74B-B9E3-F152F76D144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6" name="台形 345">
                <a:extLst>
                  <a:ext uri="{FF2B5EF4-FFF2-40B4-BE49-F238E27FC236}">
                    <a16:creationId xmlns:a16="http://schemas.microsoft.com/office/drawing/2014/main" id="{B866D772-3D67-0C4B-A78B-75B490622EE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7" name="図形グループ 399">
              <a:extLst>
                <a:ext uri="{FF2B5EF4-FFF2-40B4-BE49-F238E27FC236}">
                  <a16:creationId xmlns:a16="http://schemas.microsoft.com/office/drawing/2014/main" id="{DB1E32FA-1207-5E47-BA1A-4ABA38BBA888}"/>
                </a:ext>
              </a:extLst>
            </p:cNvPr>
            <p:cNvGrpSpPr/>
            <p:nvPr/>
          </p:nvGrpSpPr>
          <p:grpSpPr>
            <a:xfrm>
              <a:off x="7761733" y="3713531"/>
              <a:ext cx="296417" cy="283093"/>
              <a:chOff x="2667295" y="1059799"/>
              <a:chExt cx="681672" cy="722281"/>
            </a:xfrm>
          </p:grpSpPr>
          <p:sp>
            <p:nvSpPr>
              <p:cNvPr id="348" name="角丸四角形 347">
                <a:extLst>
                  <a:ext uri="{FF2B5EF4-FFF2-40B4-BE49-F238E27FC236}">
                    <a16:creationId xmlns:a16="http://schemas.microsoft.com/office/drawing/2014/main" id="{CE3A134E-C722-2B46-B5C0-2FAEDED911D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9" name="図 348">
                <a:extLst>
                  <a:ext uri="{FF2B5EF4-FFF2-40B4-BE49-F238E27FC236}">
                    <a16:creationId xmlns:a16="http://schemas.microsoft.com/office/drawing/2014/main" id="{BA0BB566-726D-3D49-90BD-202FC46BF02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50" name="角丸四角形 349">
              <a:extLst>
                <a:ext uri="{FF2B5EF4-FFF2-40B4-BE49-F238E27FC236}">
                  <a16:creationId xmlns:a16="http://schemas.microsoft.com/office/drawing/2014/main" id="{A6AD7065-E3BD-BB48-B5D1-6BF3FF3F5EC7}"/>
                </a:ext>
              </a:extLst>
            </p:cNvPr>
            <p:cNvSpPr/>
            <p:nvPr/>
          </p:nvSpPr>
          <p:spPr>
            <a:xfrm>
              <a:off x="7495520"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1" name="図形グループ 309">
              <a:extLst>
                <a:ext uri="{FF2B5EF4-FFF2-40B4-BE49-F238E27FC236}">
                  <a16:creationId xmlns:a16="http://schemas.microsoft.com/office/drawing/2014/main" id="{1125A420-5724-EE4F-905D-00450C815542}"/>
                </a:ext>
              </a:extLst>
            </p:cNvPr>
            <p:cNvGrpSpPr/>
            <p:nvPr/>
          </p:nvGrpSpPr>
          <p:grpSpPr>
            <a:xfrm>
              <a:off x="7571660" y="2547471"/>
              <a:ext cx="232617" cy="95895"/>
              <a:chOff x="6769100" y="1390650"/>
              <a:chExt cx="317500" cy="157483"/>
            </a:xfrm>
          </p:grpSpPr>
          <p:sp>
            <p:nvSpPr>
              <p:cNvPr id="352" name="正方形/長方形 351">
                <a:extLst>
                  <a:ext uri="{FF2B5EF4-FFF2-40B4-BE49-F238E27FC236}">
                    <a16:creationId xmlns:a16="http://schemas.microsoft.com/office/drawing/2014/main" id="{FD6E3B54-B8A0-A64F-BCA6-08A64341DCE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a:extLst>
                  <a:ext uri="{FF2B5EF4-FFF2-40B4-BE49-F238E27FC236}">
                    <a16:creationId xmlns:a16="http://schemas.microsoft.com/office/drawing/2014/main" id="{6128852A-765C-BF4A-B586-E145E316D31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4" name="直線コネクタ 353">
                <a:extLst>
                  <a:ext uri="{FF2B5EF4-FFF2-40B4-BE49-F238E27FC236}">
                    <a16:creationId xmlns:a16="http://schemas.microsoft.com/office/drawing/2014/main" id="{5FFB2D1A-298A-F545-A614-5139114614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5" name="図形グループ 330">
              <a:extLst>
                <a:ext uri="{FF2B5EF4-FFF2-40B4-BE49-F238E27FC236}">
                  <a16:creationId xmlns:a16="http://schemas.microsoft.com/office/drawing/2014/main" id="{D4AC9A3B-A3DF-F14A-98DC-D7396F491230}"/>
                </a:ext>
              </a:extLst>
            </p:cNvPr>
            <p:cNvGrpSpPr/>
            <p:nvPr/>
          </p:nvGrpSpPr>
          <p:grpSpPr>
            <a:xfrm>
              <a:off x="7573630" y="2694401"/>
              <a:ext cx="232617" cy="95895"/>
              <a:chOff x="6769100" y="1390650"/>
              <a:chExt cx="317500" cy="157483"/>
            </a:xfrm>
          </p:grpSpPr>
          <p:sp>
            <p:nvSpPr>
              <p:cNvPr id="356" name="正方形/長方形 355">
                <a:extLst>
                  <a:ext uri="{FF2B5EF4-FFF2-40B4-BE49-F238E27FC236}">
                    <a16:creationId xmlns:a16="http://schemas.microsoft.com/office/drawing/2014/main" id="{03FF6DE0-FA90-CD45-BDCE-A933FC5F7B9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円/楕円 356">
                <a:extLst>
                  <a:ext uri="{FF2B5EF4-FFF2-40B4-BE49-F238E27FC236}">
                    <a16:creationId xmlns:a16="http://schemas.microsoft.com/office/drawing/2014/main" id="{0CBE8325-AFC3-014F-A6A1-3392BEE714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8" name="直線コネクタ 357">
                <a:extLst>
                  <a:ext uri="{FF2B5EF4-FFF2-40B4-BE49-F238E27FC236}">
                    <a16:creationId xmlns:a16="http://schemas.microsoft.com/office/drawing/2014/main" id="{94F8450E-5F10-0440-B37A-1ED4213B8AF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9" name="図形グループ 355">
              <a:extLst>
                <a:ext uri="{FF2B5EF4-FFF2-40B4-BE49-F238E27FC236}">
                  <a16:creationId xmlns:a16="http://schemas.microsoft.com/office/drawing/2014/main" id="{C7123D96-74ED-5A49-B8F6-A180C2C218D4}"/>
                </a:ext>
              </a:extLst>
            </p:cNvPr>
            <p:cNvGrpSpPr/>
            <p:nvPr/>
          </p:nvGrpSpPr>
          <p:grpSpPr>
            <a:xfrm>
              <a:off x="7852391" y="2696942"/>
              <a:ext cx="232617" cy="95895"/>
              <a:chOff x="6769100" y="1390650"/>
              <a:chExt cx="317500" cy="157483"/>
            </a:xfrm>
          </p:grpSpPr>
          <p:sp>
            <p:nvSpPr>
              <p:cNvPr id="360" name="正方形/長方形 359">
                <a:extLst>
                  <a:ext uri="{FF2B5EF4-FFF2-40B4-BE49-F238E27FC236}">
                    <a16:creationId xmlns:a16="http://schemas.microsoft.com/office/drawing/2014/main" id="{70DB0875-0255-C747-8744-516D073ABD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1" name="円/楕円 360">
                <a:extLst>
                  <a:ext uri="{FF2B5EF4-FFF2-40B4-BE49-F238E27FC236}">
                    <a16:creationId xmlns:a16="http://schemas.microsoft.com/office/drawing/2014/main" id="{3070CBF1-F4FD-DB4D-AEA2-69EC554E8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2" name="直線コネクタ 361">
                <a:extLst>
                  <a:ext uri="{FF2B5EF4-FFF2-40B4-BE49-F238E27FC236}">
                    <a16:creationId xmlns:a16="http://schemas.microsoft.com/office/drawing/2014/main" id="{B5EF7233-2DC3-5E49-967A-6AB5A515FB3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63" name="フローチャート: 磁気ディスク 362">
              <a:extLst>
                <a:ext uri="{FF2B5EF4-FFF2-40B4-BE49-F238E27FC236}">
                  <a16:creationId xmlns:a16="http://schemas.microsoft.com/office/drawing/2014/main" id="{86F768E9-FDB9-DA46-9817-75EB5EBDFF7A}"/>
                </a:ext>
              </a:extLst>
            </p:cNvPr>
            <p:cNvSpPr/>
            <p:nvPr/>
          </p:nvSpPr>
          <p:spPr>
            <a:xfrm>
              <a:off x="7513766"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64" name="図形グループ 369">
              <a:extLst>
                <a:ext uri="{FF2B5EF4-FFF2-40B4-BE49-F238E27FC236}">
                  <a16:creationId xmlns:a16="http://schemas.microsoft.com/office/drawing/2014/main" id="{FB8A01B4-7F75-7D44-AF0C-40AFDC453F48}"/>
                </a:ext>
              </a:extLst>
            </p:cNvPr>
            <p:cNvGrpSpPr/>
            <p:nvPr/>
          </p:nvGrpSpPr>
          <p:grpSpPr>
            <a:xfrm>
              <a:off x="7488256" y="2048144"/>
              <a:ext cx="384888" cy="275693"/>
              <a:chOff x="758730" y="3198675"/>
              <a:chExt cx="806939" cy="688305"/>
            </a:xfrm>
          </p:grpSpPr>
          <p:sp>
            <p:nvSpPr>
              <p:cNvPr id="365" name="正方形/長方形 364">
                <a:extLst>
                  <a:ext uri="{FF2B5EF4-FFF2-40B4-BE49-F238E27FC236}">
                    <a16:creationId xmlns:a16="http://schemas.microsoft.com/office/drawing/2014/main" id="{55E97CEB-DD86-ED4E-8592-B957A8846BA6}"/>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角丸四角形 365">
                <a:extLst>
                  <a:ext uri="{FF2B5EF4-FFF2-40B4-BE49-F238E27FC236}">
                    <a16:creationId xmlns:a16="http://schemas.microsoft.com/office/drawing/2014/main" id="{108F9451-C6F1-1742-95AD-D617270369AA}"/>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角丸四角形 366">
                <a:extLst>
                  <a:ext uri="{FF2B5EF4-FFF2-40B4-BE49-F238E27FC236}">
                    <a16:creationId xmlns:a16="http://schemas.microsoft.com/office/drawing/2014/main" id="{D45FB8D0-0CC9-2746-83CB-B730018B919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8" name="台形 367">
                <a:extLst>
                  <a:ext uri="{FF2B5EF4-FFF2-40B4-BE49-F238E27FC236}">
                    <a16:creationId xmlns:a16="http://schemas.microsoft.com/office/drawing/2014/main" id="{9343B9D7-CFFD-904E-874F-88EDFF5123C6}"/>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9" name="図形グループ 399">
              <a:extLst>
                <a:ext uri="{FF2B5EF4-FFF2-40B4-BE49-F238E27FC236}">
                  <a16:creationId xmlns:a16="http://schemas.microsoft.com/office/drawing/2014/main" id="{1BEA42C8-7CBA-4847-BA56-4167083F7C6B}"/>
                </a:ext>
              </a:extLst>
            </p:cNvPr>
            <p:cNvGrpSpPr/>
            <p:nvPr/>
          </p:nvGrpSpPr>
          <p:grpSpPr>
            <a:xfrm>
              <a:off x="7912940" y="2037719"/>
              <a:ext cx="296417" cy="283093"/>
              <a:chOff x="2667295" y="1059799"/>
              <a:chExt cx="681672" cy="722281"/>
            </a:xfrm>
          </p:grpSpPr>
          <p:sp>
            <p:nvSpPr>
              <p:cNvPr id="370" name="角丸四角形 369">
                <a:extLst>
                  <a:ext uri="{FF2B5EF4-FFF2-40B4-BE49-F238E27FC236}">
                    <a16:creationId xmlns:a16="http://schemas.microsoft.com/office/drawing/2014/main" id="{61679C00-3345-4E45-852E-0B1EEF961B35}"/>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71" name="図 370">
                <a:extLst>
                  <a:ext uri="{FF2B5EF4-FFF2-40B4-BE49-F238E27FC236}">
                    <a16:creationId xmlns:a16="http://schemas.microsoft.com/office/drawing/2014/main" id="{38B5EC5C-504C-0844-96FE-FDF14262FA1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72" name="フローチャート: 磁気ディスク 371">
              <a:extLst>
                <a:ext uri="{FF2B5EF4-FFF2-40B4-BE49-F238E27FC236}">
                  <a16:creationId xmlns:a16="http://schemas.microsoft.com/office/drawing/2014/main" id="{B9981FAA-8F55-7847-8437-07C23B1997C5}"/>
                </a:ext>
              </a:extLst>
            </p:cNvPr>
            <p:cNvSpPr/>
            <p:nvPr/>
          </p:nvSpPr>
          <p:spPr>
            <a:xfrm>
              <a:off x="7827309" y="287123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73" name="図形グループ 355">
              <a:extLst>
                <a:ext uri="{FF2B5EF4-FFF2-40B4-BE49-F238E27FC236}">
                  <a16:creationId xmlns:a16="http://schemas.microsoft.com/office/drawing/2014/main" id="{3411E95C-87A8-DF4A-8EDD-79197E9E5263}"/>
                </a:ext>
              </a:extLst>
            </p:cNvPr>
            <p:cNvGrpSpPr/>
            <p:nvPr/>
          </p:nvGrpSpPr>
          <p:grpSpPr>
            <a:xfrm>
              <a:off x="7852391" y="2547471"/>
              <a:ext cx="232617" cy="95895"/>
              <a:chOff x="6769100" y="1390650"/>
              <a:chExt cx="317500" cy="157483"/>
            </a:xfrm>
          </p:grpSpPr>
          <p:sp>
            <p:nvSpPr>
              <p:cNvPr id="374" name="正方形/長方形 373">
                <a:extLst>
                  <a:ext uri="{FF2B5EF4-FFF2-40B4-BE49-F238E27FC236}">
                    <a16:creationId xmlns:a16="http://schemas.microsoft.com/office/drawing/2014/main" id="{E4EA42B8-3931-2C41-9F07-6B9242C796E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円/楕円 374">
                <a:extLst>
                  <a:ext uri="{FF2B5EF4-FFF2-40B4-BE49-F238E27FC236}">
                    <a16:creationId xmlns:a16="http://schemas.microsoft.com/office/drawing/2014/main" id="{2878F54C-4967-A54D-AAA5-D19AE2B8603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6" name="直線コネクタ 375">
                <a:extLst>
                  <a:ext uri="{FF2B5EF4-FFF2-40B4-BE49-F238E27FC236}">
                    <a16:creationId xmlns:a16="http://schemas.microsoft.com/office/drawing/2014/main" id="{AE642E02-A4B2-C14B-B8B0-02402057999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7" name="図形グループ 309">
              <a:extLst>
                <a:ext uri="{FF2B5EF4-FFF2-40B4-BE49-F238E27FC236}">
                  <a16:creationId xmlns:a16="http://schemas.microsoft.com/office/drawing/2014/main" id="{07A58F0F-C312-A744-9669-8A2C72F18C11}"/>
                </a:ext>
              </a:extLst>
            </p:cNvPr>
            <p:cNvGrpSpPr/>
            <p:nvPr/>
          </p:nvGrpSpPr>
          <p:grpSpPr>
            <a:xfrm>
              <a:off x="7576259" y="2400583"/>
              <a:ext cx="232617" cy="95895"/>
              <a:chOff x="6769100" y="1390650"/>
              <a:chExt cx="317500" cy="157483"/>
            </a:xfrm>
          </p:grpSpPr>
          <p:sp>
            <p:nvSpPr>
              <p:cNvPr id="378" name="正方形/長方形 377">
                <a:extLst>
                  <a:ext uri="{FF2B5EF4-FFF2-40B4-BE49-F238E27FC236}">
                    <a16:creationId xmlns:a16="http://schemas.microsoft.com/office/drawing/2014/main" id="{8C894971-C8E6-4742-A3F2-0578A3AD4D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9" name="円/楕円 378">
                <a:extLst>
                  <a:ext uri="{FF2B5EF4-FFF2-40B4-BE49-F238E27FC236}">
                    <a16:creationId xmlns:a16="http://schemas.microsoft.com/office/drawing/2014/main" id="{FE8484E1-7827-0A4C-9C99-7AFF8E2F3D8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0" name="直線コネクタ 379">
                <a:extLst>
                  <a:ext uri="{FF2B5EF4-FFF2-40B4-BE49-F238E27FC236}">
                    <a16:creationId xmlns:a16="http://schemas.microsoft.com/office/drawing/2014/main" id="{FCD126DE-4134-9C49-9973-1302E437CFA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1" name="図形グループ 355">
              <a:extLst>
                <a:ext uri="{FF2B5EF4-FFF2-40B4-BE49-F238E27FC236}">
                  <a16:creationId xmlns:a16="http://schemas.microsoft.com/office/drawing/2014/main" id="{DE715408-6B51-CA4E-AD4F-E44FF4EAF274}"/>
                </a:ext>
              </a:extLst>
            </p:cNvPr>
            <p:cNvGrpSpPr/>
            <p:nvPr/>
          </p:nvGrpSpPr>
          <p:grpSpPr>
            <a:xfrm>
              <a:off x="7856990" y="2400583"/>
              <a:ext cx="232617" cy="95895"/>
              <a:chOff x="6769100" y="1390650"/>
              <a:chExt cx="317500" cy="157483"/>
            </a:xfrm>
          </p:grpSpPr>
          <p:sp>
            <p:nvSpPr>
              <p:cNvPr id="382" name="正方形/長方形 381">
                <a:extLst>
                  <a:ext uri="{FF2B5EF4-FFF2-40B4-BE49-F238E27FC236}">
                    <a16:creationId xmlns:a16="http://schemas.microsoft.com/office/drawing/2014/main" id="{629FF2CC-B112-7540-AA8E-5D41A55CF14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円/楕円 382">
                <a:extLst>
                  <a:ext uri="{FF2B5EF4-FFF2-40B4-BE49-F238E27FC236}">
                    <a16:creationId xmlns:a16="http://schemas.microsoft.com/office/drawing/2014/main" id="{08BD1EB7-3FDA-5648-B3B3-073C14DC7C9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4" name="直線コネクタ 383">
                <a:extLst>
                  <a:ext uri="{FF2B5EF4-FFF2-40B4-BE49-F238E27FC236}">
                    <a16:creationId xmlns:a16="http://schemas.microsoft.com/office/drawing/2014/main" id="{C6F8F599-A340-824B-8967-04B36781F0F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386" name="テキスト ボックス 385">
            <a:extLst>
              <a:ext uri="{FF2B5EF4-FFF2-40B4-BE49-F238E27FC236}">
                <a16:creationId xmlns:a16="http://schemas.microsoft.com/office/drawing/2014/main" id="{5A68C4D0-BF3C-AE46-AC74-8840E6B58FC1}"/>
              </a:ext>
            </a:extLst>
          </p:cNvPr>
          <p:cNvSpPr txBox="1"/>
          <p:nvPr/>
        </p:nvSpPr>
        <p:spPr>
          <a:xfrm>
            <a:off x="2920839" y="5187194"/>
            <a:ext cx="1569660" cy="646331"/>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個別・専用</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システム構成</a:t>
            </a:r>
          </a:p>
        </p:txBody>
      </p:sp>
      <p:sp>
        <p:nvSpPr>
          <p:cNvPr id="387" name="テキスト ボックス 386">
            <a:extLst>
              <a:ext uri="{FF2B5EF4-FFF2-40B4-BE49-F238E27FC236}">
                <a16:creationId xmlns:a16="http://schemas.microsoft.com/office/drawing/2014/main" id="{22F5A09A-7149-8D46-9C3A-553953A67F7B}"/>
              </a:ext>
            </a:extLst>
          </p:cNvPr>
          <p:cNvSpPr txBox="1"/>
          <p:nvPr/>
        </p:nvSpPr>
        <p:spPr>
          <a:xfrm>
            <a:off x="6161200" y="5186003"/>
            <a:ext cx="1569660" cy="646331"/>
          </a:xfrm>
          <a:prstGeom prst="rect">
            <a:avLst/>
          </a:prstGeom>
          <a:noFill/>
        </p:spPr>
        <p:txBody>
          <a:bodyPr wrap="none" rtlCol="0">
            <a:spAutoFit/>
          </a:bodyPr>
          <a:lstStyle/>
          <a:p>
            <a:pPr algn="ctr"/>
            <a:r>
              <a:rPr lang="ja-JP" altLang="en-US">
                <a:solidFill>
                  <a:schemeClr val="accent4">
                    <a:lumMod val="50000"/>
                  </a:schemeClr>
                </a:solidFill>
                <a:latin typeface="Meiryo" panose="020B0604030504040204" pitchFamily="34" charset="-128"/>
                <a:ea typeface="Meiryo" panose="020B0604030504040204" pitchFamily="34" charset="-128"/>
              </a:rPr>
              <a:t>共用・汎用</a:t>
            </a:r>
            <a:endParaRPr lang="en-US" altLang="ja-JP" dirty="0">
              <a:solidFill>
                <a:schemeClr val="accent4">
                  <a:lumMod val="50000"/>
                </a:schemeClr>
              </a:solidFill>
              <a:latin typeface="Meiryo" panose="020B0604030504040204" pitchFamily="34" charset="-128"/>
              <a:ea typeface="Meiryo" panose="020B0604030504040204" pitchFamily="34" charset="-128"/>
            </a:endParaRPr>
          </a:p>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システム構成</a:t>
            </a:r>
          </a:p>
        </p:txBody>
      </p:sp>
      <p:sp>
        <p:nvSpPr>
          <p:cNvPr id="388" name="正方形/長方形 387">
            <a:extLst>
              <a:ext uri="{FF2B5EF4-FFF2-40B4-BE49-F238E27FC236}">
                <a16:creationId xmlns:a16="http://schemas.microsoft.com/office/drawing/2014/main" id="{9AA5EECB-B4A4-5A4F-80DF-3A4259547028}"/>
              </a:ext>
            </a:extLst>
          </p:cNvPr>
          <p:cNvSpPr/>
          <p:nvPr/>
        </p:nvSpPr>
        <p:spPr>
          <a:xfrm>
            <a:off x="5662155" y="3211732"/>
            <a:ext cx="2578189" cy="26973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panose="020B0604030504040204" pitchFamily="34" charset="-128"/>
                <a:ea typeface="Meiryo" panose="020B0604030504040204" pitchFamily="34" charset="-128"/>
                <a:cs typeface="ＭＳ Ｐゴシック"/>
              </a:rPr>
              <a:t>仮想化</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と</a:t>
            </a:r>
            <a:r>
              <a:rPr kumimoji="1" lang="ja-JP" altLang="en-US" sz="1000" b="1">
                <a:solidFill>
                  <a:srgbClr val="FFFFFF"/>
                </a:solidFill>
                <a:latin typeface="Meiryo" panose="020B0604030504040204" pitchFamily="34" charset="-128"/>
                <a:ea typeface="Meiryo" panose="020B0604030504040204" pitchFamily="34" charset="-128"/>
                <a:cs typeface="ＭＳ Ｐゴシック"/>
              </a:rPr>
              <a:t>ソフトウェア化</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のための仕組み</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テキスト ボックス 1">
            <a:extLst>
              <a:ext uri="{FF2B5EF4-FFF2-40B4-BE49-F238E27FC236}">
                <a16:creationId xmlns:a16="http://schemas.microsoft.com/office/drawing/2014/main" id="{25EE32D1-2ABB-0D57-4D73-BA4138950028}"/>
              </a:ext>
            </a:extLst>
          </p:cNvPr>
          <p:cNvSpPr txBox="1"/>
          <p:nvPr/>
        </p:nvSpPr>
        <p:spPr>
          <a:xfrm>
            <a:off x="375979" y="1028794"/>
            <a:ext cx="8392041" cy="338554"/>
          </a:xfrm>
          <a:prstGeom prst="rect">
            <a:avLst/>
          </a:prstGeom>
          <a:noFill/>
        </p:spPr>
        <p:txBody>
          <a:bodyPr wrap="none" rtlCol="0">
            <a:spAutoFit/>
          </a:bodyPr>
          <a:lstStyle/>
          <a:p>
            <a:pPr algn="ctr"/>
            <a:r>
              <a:rPr kumimoji="1" lang="ja-JP" altLang="en-US" sz="1600" b="1">
                <a:latin typeface="Meiryo" panose="020B0604030504040204" pitchFamily="34" charset="-128"/>
                <a:ea typeface="Meiryo" panose="020B0604030504040204" pitchFamily="34" charset="-128"/>
              </a:rPr>
              <a:t>ソフトウェア化</a:t>
            </a:r>
            <a:r>
              <a:rPr kumimoji="1" lang="ja-JP" altLang="en-US" sz="1600">
                <a:latin typeface="Meiryo" panose="020B0604030504040204" pitchFamily="34" charset="-128"/>
                <a:ea typeface="Meiryo" panose="020B0604030504040204" pitchFamily="34" charset="-128"/>
              </a:rPr>
              <a:t>とはハードウェアに依存せずソフトウエアによって機能を実現すること</a:t>
            </a:r>
          </a:p>
        </p:txBody>
      </p:sp>
      <p:sp>
        <p:nvSpPr>
          <p:cNvPr id="9" name="テキスト ボックス 8">
            <a:extLst>
              <a:ext uri="{FF2B5EF4-FFF2-40B4-BE49-F238E27FC236}">
                <a16:creationId xmlns:a16="http://schemas.microsoft.com/office/drawing/2014/main" id="{C8B2A5FD-78FC-9128-89A5-A0C66AC132EA}"/>
              </a:ext>
            </a:extLst>
          </p:cNvPr>
          <p:cNvSpPr txBox="1"/>
          <p:nvPr/>
        </p:nvSpPr>
        <p:spPr>
          <a:xfrm>
            <a:off x="870864" y="6018865"/>
            <a:ext cx="7402284" cy="400110"/>
          </a:xfrm>
          <a:prstGeom prst="rect">
            <a:avLst/>
          </a:prstGeom>
          <a:noFill/>
        </p:spPr>
        <p:txBody>
          <a:bodyPr wrap="none" rtlCol="0">
            <a:spAutoFit/>
          </a:bodyPr>
          <a:lstStyle/>
          <a:p>
            <a:pPr algn="ctr"/>
            <a:r>
              <a:rPr kumimoji="1" lang="en-US" altLang="ja-JP" sz="2000" dirty="0">
                <a:latin typeface="Meiryo" panose="020B0604030504040204" pitchFamily="34" charset="-128"/>
                <a:ea typeface="Meiryo" panose="020B0604030504040204" pitchFamily="34" charset="-128"/>
              </a:rPr>
              <a:t>Software Defined System / Software Defined Data Center</a:t>
            </a:r>
            <a:endParaRPr kumimoji="1" lang="ja-JP" altLang="en-US" sz="20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0896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87"/>
                                        </p:tgtEl>
                                        <p:attrNameLst>
                                          <p:attrName>style.visibility</p:attrName>
                                        </p:attrNameLst>
                                      </p:cBhvr>
                                      <p:to>
                                        <p:strVal val="visible"/>
                                      </p:to>
                                    </p:set>
                                    <p:anim calcmode="lin" valueType="num">
                                      <p:cBhvr>
                                        <p:cTn id="17" dur="500" fill="hold"/>
                                        <p:tgtEl>
                                          <p:spTgt spid="387"/>
                                        </p:tgtEl>
                                        <p:attrNameLst>
                                          <p:attrName>ppt_w</p:attrName>
                                        </p:attrNameLst>
                                      </p:cBhvr>
                                      <p:tavLst>
                                        <p:tav tm="0">
                                          <p:val>
                                            <p:fltVal val="0"/>
                                          </p:val>
                                        </p:tav>
                                        <p:tav tm="100000">
                                          <p:val>
                                            <p:strVal val="#ppt_w"/>
                                          </p:val>
                                        </p:tav>
                                      </p:tavLst>
                                    </p:anim>
                                    <p:anim calcmode="lin" valueType="num">
                                      <p:cBhvr>
                                        <p:cTn id="18" dur="500" fill="hold"/>
                                        <p:tgtEl>
                                          <p:spTgt spid="387"/>
                                        </p:tgtEl>
                                        <p:attrNameLst>
                                          <p:attrName>ppt_h</p:attrName>
                                        </p:attrNameLst>
                                      </p:cBhvr>
                                      <p:tavLst>
                                        <p:tav tm="0">
                                          <p:val>
                                            <p:fltVal val="0"/>
                                          </p:val>
                                        </p:tav>
                                        <p:tav tm="100000">
                                          <p:val>
                                            <p:strVal val="#ppt_h"/>
                                          </p:val>
                                        </p:tav>
                                      </p:tavLst>
                                    </p:anim>
                                    <p:animEffect transition="in" filter="fade">
                                      <p:cBhvr>
                                        <p:cTn id="19" dur="500"/>
                                        <p:tgtEl>
                                          <p:spTgt spid="38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388"/>
                                        </p:tgtEl>
                                        <p:attrNameLst>
                                          <p:attrName>style.visibility</p:attrName>
                                        </p:attrNameLst>
                                      </p:cBhvr>
                                      <p:to>
                                        <p:strVal val="visible"/>
                                      </p:to>
                                    </p:set>
                                    <p:anim calcmode="lin" valueType="num">
                                      <p:cBhvr additive="base">
                                        <p:cTn id="24" dur="500"/>
                                        <p:tgtEl>
                                          <p:spTgt spid="388"/>
                                        </p:tgtEl>
                                        <p:attrNameLst>
                                          <p:attrName>ppt_y</p:attrName>
                                        </p:attrNameLst>
                                      </p:cBhvr>
                                      <p:tavLst>
                                        <p:tav tm="0">
                                          <p:val>
                                            <p:strVal val="#ppt_y-#ppt_h*1.125000"/>
                                          </p:val>
                                        </p:tav>
                                        <p:tav tm="100000">
                                          <p:val>
                                            <p:strVal val="#ppt_y"/>
                                          </p:val>
                                        </p:tav>
                                      </p:tavLst>
                                    </p:anim>
                                    <p:animEffect transition="in" filter="wipe(down)">
                                      <p:cBhvr>
                                        <p:cTn id="25" dur="500"/>
                                        <p:tgtEl>
                                          <p:spTgt spid="38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7" grpId="0"/>
      <p:bldP spid="388" grpId="0" animBg="1"/>
      <p:bldP spid="2"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0FA40C-F3CB-31FE-FDC3-2CAFDF5DC482}"/>
              </a:ext>
            </a:extLst>
          </p:cNvPr>
          <p:cNvSpPr>
            <a:spLocks noGrp="1"/>
          </p:cNvSpPr>
          <p:nvPr>
            <p:ph type="title"/>
          </p:nvPr>
        </p:nvSpPr>
        <p:spPr/>
        <p:txBody>
          <a:bodyPr/>
          <a:lstStyle/>
          <a:p>
            <a:r>
              <a:rPr lang="en-US" altLang="ja-JP" sz="2800" dirty="0">
                <a:latin typeface="Meiryo" panose="020B0604030504040204" pitchFamily="34" charset="-128"/>
                <a:ea typeface="Meiryo" panose="020B0604030504040204" pitchFamily="34" charset="-128"/>
              </a:rPr>
              <a:t>Software Defined</a:t>
            </a:r>
            <a:r>
              <a:rPr lang="ja-JP" altLang="en-US" sz="2800" dirty="0">
                <a:latin typeface="Meiryo" panose="020B0604030504040204" pitchFamily="34" charset="-128"/>
                <a:ea typeface="Meiryo" panose="020B0604030504040204" pitchFamily="34" charset="-128"/>
              </a:rPr>
              <a:t>／ソフトウエア定義</a:t>
            </a:r>
            <a:endParaRPr kumimoji="1" lang="ja-JP" altLang="en-US" dirty="0"/>
          </a:p>
        </p:txBody>
      </p:sp>
      <p:sp>
        <p:nvSpPr>
          <p:cNvPr id="4" name="正方形/長方形 3">
            <a:extLst>
              <a:ext uri="{FF2B5EF4-FFF2-40B4-BE49-F238E27FC236}">
                <a16:creationId xmlns:a16="http://schemas.microsoft.com/office/drawing/2014/main" id="{E28456A8-C51A-BB51-5EE2-405ED5D71567}"/>
              </a:ext>
            </a:extLst>
          </p:cNvPr>
          <p:cNvSpPr/>
          <p:nvPr/>
        </p:nvSpPr>
        <p:spPr>
          <a:xfrm>
            <a:off x="230400" y="1858675"/>
            <a:ext cx="2677885" cy="6006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BB73C33-AC40-A4E2-01C5-100C536668FF}"/>
              </a:ext>
            </a:extLst>
          </p:cNvPr>
          <p:cNvSpPr/>
          <p:nvPr/>
        </p:nvSpPr>
        <p:spPr>
          <a:xfrm>
            <a:off x="231514" y="1018176"/>
            <a:ext cx="2677885" cy="81014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12BF28A4-8120-0BB9-581C-78178DF6571C}"/>
              </a:ext>
            </a:extLst>
          </p:cNvPr>
          <p:cNvSpPr txBox="1"/>
          <p:nvPr/>
        </p:nvSpPr>
        <p:spPr>
          <a:xfrm>
            <a:off x="1097816" y="1909403"/>
            <a:ext cx="902811"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機</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400" b="1">
                <a:solidFill>
                  <a:schemeClr val="bg1"/>
                </a:solidFill>
                <a:latin typeface="Meiryo" panose="020B0604030504040204" pitchFamily="34" charset="-128"/>
                <a:ea typeface="Meiryo" panose="020B0604030504040204" pitchFamily="34" charset="-128"/>
              </a:rPr>
              <a:t>構</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B4F629A2-F9BC-D335-AEC2-195F09AB0463}"/>
              </a:ext>
            </a:extLst>
          </p:cNvPr>
          <p:cNvSpPr txBox="1"/>
          <p:nvPr/>
        </p:nvSpPr>
        <p:spPr>
          <a:xfrm>
            <a:off x="1135011" y="2255652"/>
            <a:ext cx="877163"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ハードウェア</a:t>
            </a:r>
          </a:p>
        </p:txBody>
      </p:sp>
      <p:sp>
        <p:nvSpPr>
          <p:cNvPr id="12" name="テキスト ボックス 11">
            <a:extLst>
              <a:ext uri="{FF2B5EF4-FFF2-40B4-BE49-F238E27FC236}">
                <a16:creationId xmlns:a16="http://schemas.microsoft.com/office/drawing/2014/main" id="{1127A2AD-5977-1C53-111F-2B5FDC8327D4}"/>
              </a:ext>
            </a:extLst>
          </p:cNvPr>
          <p:cNvSpPr txBox="1"/>
          <p:nvPr/>
        </p:nvSpPr>
        <p:spPr>
          <a:xfrm>
            <a:off x="1166657" y="1151889"/>
            <a:ext cx="902811"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機</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400" b="1">
                <a:solidFill>
                  <a:schemeClr val="bg1"/>
                </a:solidFill>
                <a:latin typeface="Meiryo" panose="020B0604030504040204" pitchFamily="34" charset="-128"/>
                <a:ea typeface="Meiryo" panose="020B0604030504040204" pitchFamily="34" charset="-128"/>
              </a:rPr>
              <a:t>能</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01EF9F6-6FD9-DAE9-593E-A00309CE4D40}"/>
              </a:ext>
            </a:extLst>
          </p:cNvPr>
          <p:cNvSpPr txBox="1"/>
          <p:nvPr/>
        </p:nvSpPr>
        <p:spPr>
          <a:xfrm>
            <a:off x="1166657" y="1534433"/>
            <a:ext cx="877163"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ソフトウエア</a:t>
            </a:r>
          </a:p>
        </p:txBody>
      </p:sp>
      <p:sp>
        <p:nvSpPr>
          <p:cNvPr id="15" name="テキスト ボックス 14">
            <a:extLst>
              <a:ext uri="{FF2B5EF4-FFF2-40B4-BE49-F238E27FC236}">
                <a16:creationId xmlns:a16="http://schemas.microsoft.com/office/drawing/2014/main" id="{7456CA7C-04B4-3189-6EC0-83457591E002}"/>
              </a:ext>
            </a:extLst>
          </p:cNvPr>
          <p:cNvSpPr txBox="1"/>
          <p:nvPr/>
        </p:nvSpPr>
        <p:spPr>
          <a:xfrm>
            <a:off x="3079531" y="1018176"/>
            <a:ext cx="5832955" cy="1508105"/>
          </a:xfrm>
          <a:prstGeom prst="rect">
            <a:avLst/>
          </a:prstGeom>
          <a:noFill/>
        </p:spPr>
        <p:txBody>
          <a:bodyPr wrap="square">
            <a:spAutoFit/>
          </a:bodyPr>
          <a:lstStyle/>
          <a:p>
            <a:r>
              <a:rPr lang="en-US" altLang="ja-JP" sz="2400" b="1" dirty="0">
                <a:latin typeface="Meiryo" panose="020B0604030504040204" pitchFamily="34" charset="-128"/>
                <a:ea typeface="Meiryo" panose="020B0604030504040204" pitchFamily="34" charset="-128"/>
              </a:rPr>
              <a:t>Software Defined</a:t>
            </a:r>
            <a:r>
              <a:rPr lang="ja-JP" altLang="en-US" sz="2400" b="1">
                <a:latin typeface="Meiryo" panose="020B0604030504040204" pitchFamily="34" charset="-128"/>
                <a:ea typeface="Meiryo" panose="020B0604030504040204" pitchFamily="34" charset="-128"/>
              </a:rPr>
              <a:t>／ソフトウエア定義</a:t>
            </a:r>
            <a:endParaRPr lang="en-US" altLang="ja-JP" sz="2400" b="1" dirty="0">
              <a:latin typeface="Meiryo" panose="020B0604030504040204" pitchFamily="34" charset="-128"/>
              <a:ea typeface="Meiryo" panose="020B0604030504040204" pitchFamily="34" charset="-128"/>
            </a:endParaRPr>
          </a:p>
          <a:p>
            <a:endParaRPr lang="en-US" altLang="ja-JP" sz="8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従来、ハードウェアによって固定的に実現されていた機能や制御を、ソフトウェアによって実装・管理する技術や考え方。</a:t>
            </a:r>
          </a:p>
        </p:txBody>
      </p:sp>
      <p:sp>
        <p:nvSpPr>
          <p:cNvPr id="17" name="テキスト ボックス 16">
            <a:extLst>
              <a:ext uri="{FF2B5EF4-FFF2-40B4-BE49-F238E27FC236}">
                <a16:creationId xmlns:a16="http://schemas.microsoft.com/office/drawing/2014/main" id="{4DECA47D-A936-4E46-6077-AE183587EADC}"/>
              </a:ext>
            </a:extLst>
          </p:cNvPr>
          <p:cNvSpPr txBox="1"/>
          <p:nvPr/>
        </p:nvSpPr>
        <p:spPr>
          <a:xfrm>
            <a:off x="230957" y="4493245"/>
            <a:ext cx="8682086" cy="2154436"/>
          </a:xfrm>
          <a:prstGeom prst="rect">
            <a:avLst/>
          </a:prstGeom>
          <a:noFill/>
        </p:spPr>
        <p:txBody>
          <a:bodyPr wrap="square">
            <a:spAutoFit/>
          </a:bodyPr>
          <a:lstStyle/>
          <a:p>
            <a:pPr>
              <a:spcAft>
                <a:spcPts val="30"/>
              </a:spcAft>
            </a:pPr>
            <a:r>
              <a:rPr lang="en" altLang="ja-JP" sz="1400" b="1" dirty="0">
                <a:latin typeface="Meiryo" panose="020B0604030504040204" pitchFamily="34" charset="-128"/>
                <a:ea typeface="Meiryo" panose="020B0604030504040204" pitchFamily="34" charset="-128"/>
              </a:rPr>
              <a:t>SDN</a:t>
            </a:r>
            <a:r>
              <a:rPr lang="ja-JP" altLang="en" sz="1400" b="1" dirty="0">
                <a:latin typeface="Meiryo" panose="020B0604030504040204" pitchFamily="34" charset="-128"/>
                <a:ea typeface="Meiryo" panose="020B0604030504040204" pitchFamily="34" charset="-128"/>
              </a:rPr>
              <a:t>（</a:t>
            </a:r>
            <a:r>
              <a:rPr lang="en" altLang="ja-JP" sz="1400" b="1" dirty="0">
                <a:latin typeface="Meiryo" panose="020B0604030504040204" pitchFamily="34" charset="-128"/>
                <a:ea typeface="Meiryo" panose="020B0604030504040204" pitchFamily="34" charset="-128"/>
              </a:rPr>
              <a:t>Software Defined Networking</a:t>
            </a:r>
            <a:r>
              <a:rPr lang="ja-JP" altLang="en" sz="1400" b="1" dirty="0">
                <a:latin typeface="Meiryo" panose="020B0604030504040204" pitchFamily="34" charset="-128"/>
                <a:ea typeface="Meiryo" panose="020B0604030504040204" pitchFamily="34" charset="-128"/>
              </a:rPr>
              <a:t>）</a:t>
            </a:r>
            <a:r>
              <a:rPr lang="ja-JP" altLang="en" sz="1200" dirty="0">
                <a:latin typeface="Meiryo" panose="020B0604030504040204" pitchFamily="34" charset="-128"/>
                <a:ea typeface="Meiryo" panose="020B0604030504040204" pitchFamily="34" charset="-128"/>
              </a:rPr>
              <a:t>：</a:t>
            </a:r>
            <a:r>
              <a:rPr lang="ja-JP" altLang="en-US" sz="1200" dirty="0">
                <a:latin typeface="Meiryo" panose="020B0604030504040204" pitchFamily="34" charset="-128"/>
                <a:ea typeface="Meiryo" panose="020B0604030504040204" pitchFamily="34" charset="-128"/>
              </a:rPr>
              <a:t>ネットワーク機器の制御をソフトウェアで行い、ネットワークの柔軟な構築と管理を実現する技術。</a:t>
            </a:r>
          </a:p>
          <a:p>
            <a:pPr>
              <a:spcAft>
                <a:spcPts val="30"/>
              </a:spcAft>
            </a:pPr>
            <a:r>
              <a:rPr lang="en" altLang="ja-JP" sz="1400" b="1" dirty="0">
                <a:latin typeface="Meiryo" panose="020B0604030504040204" pitchFamily="34" charset="-128"/>
                <a:ea typeface="Meiryo" panose="020B0604030504040204" pitchFamily="34" charset="-128"/>
              </a:rPr>
              <a:t>SDV</a:t>
            </a:r>
            <a:r>
              <a:rPr lang="ja-JP" altLang="en" sz="1400" b="1" dirty="0">
                <a:latin typeface="Meiryo" panose="020B0604030504040204" pitchFamily="34" charset="-128"/>
                <a:ea typeface="Meiryo" panose="020B0604030504040204" pitchFamily="34" charset="-128"/>
              </a:rPr>
              <a:t>（</a:t>
            </a:r>
            <a:r>
              <a:rPr lang="en" altLang="ja-JP" sz="1400" b="1" dirty="0">
                <a:latin typeface="Meiryo" panose="020B0604030504040204" pitchFamily="34" charset="-128"/>
                <a:ea typeface="Meiryo" panose="020B0604030504040204" pitchFamily="34" charset="-128"/>
              </a:rPr>
              <a:t>Software Defined Vehicle</a:t>
            </a:r>
            <a:r>
              <a:rPr lang="ja-JP" altLang="en" sz="1400" b="1" dirty="0">
                <a:latin typeface="Meiryo" panose="020B0604030504040204" pitchFamily="34" charset="-128"/>
                <a:ea typeface="Meiryo" panose="020B0604030504040204" pitchFamily="34" charset="-128"/>
              </a:rPr>
              <a:t>）</a:t>
            </a:r>
            <a:r>
              <a:rPr lang="ja-JP" altLang="en" sz="1200" dirty="0">
                <a:latin typeface="Meiryo" panose="020B0604030504040204" pitchFamily="34" charset="-128"/>
                <a:ea typeface="Meiryo" panose="020B0604030504040204" pitchFamily="34" charset="-128"/>
              </a:rPr>
              <a:t>：</a:t>
            </a:r>
            <a:r>
              <a:rPr lang="ja-JP" altLang="en-US" sz="1200" dirty="0">
                <a:latin typeface="Meiryo" panose="020B0604030504040204" pitchFamily="34" charset="-128"/>
                <a:ea typeface="Meiryo" panose="020B0604030504040204" pitchFamily="34" charset="-128"/>
              </a:rPr>
              <a:t>車両の機能や制御をソフトウェアで実現し、アップデートや新機能の追加を容易にする概念。</a:t>
            </a:r>
          </a:p>
          <a:p>
            <a:pPr>
              <a:spcAft>
                <a:spcPts val="30"/>
              </a:spcAft>
            </a:pPr>
            <a:r>
              <a:rPr lang="en" altLang="ja-JP" sz="1400" b="1" dirty="0">
                <a:latin typeface="Meiryo" panose="020B0604030504040204" pitchFamily="34" charset="-128"/>
                <a:ea typeface="Meiryo" panose="020B0604030504040204" pitchFamily="34" charset="-128"/>
              </a:rPr>
              <a:t>SDS</a:t>
            </a:r>
            <a:r>
              <a:rPr lang="ja-JP" altLang="en" sz="1400" b="1" dirty="0">
                <a:latin typeface="Meiryo" panose="020B0604030504040204" pitchFamily="34" charset="-128"/>
                <a:ea typeface="Meiryo" panose="020B0604030504040204" pitchFamily="34" charset="-128"/>
              </a:rPr>
              <a:t>（</a:t>
            </a:r>
            <a:r>
              <a:rPr lang="en" altLang="ja-JP" sz="1400" b="1" dirty="0">
                <a:latin typeface="Meiryo" panose="020B0604030504040204" pitchFamily="34" charset="-128"/>
                <a:ea typeface="Meiryo" panose="020B0604030504040204" pitchFamily="34" charset="-128"/>
              </a:rPr>
              <a:t>Software Defined Storage</a:t>
            </a:r>
            <a:r>
              <a:rPr lang="ja-JP" altLang="en" sz="1400" b="1" dirty="0">
                <a:latin typeface="Meiryo" panose="020B0604030504040204" pitchFamily="34" charset="-128"/>
                <a:ea typeface="Meiryo" panose="020B0604030504040204" pitchFamily="34" charset="-128"/>
              </a:rPr>
              <a:t>）</a:t>
            </a:r>
            <a:r>
              <a:rPr lang="ja-JP" altLang="en" sz="1200" dirty="0">
                <a:latin typeface="Meiryo" panose="020B0604030504040204" pitchFamily="34" charset="-128"/>
                <a:ea typeface="Meiryo" panose="020B0604030504040204" pitchFamily="34" charset="-128"/>
              </a:rPr>
              <a:t>：</a:t>
            </a:r>
            <a:r>
              <a:rPr lang="ja-JP" altLang="en-US" sz="1200" dirty="0">
                <a:latin typeface="Meiryo" panose="020B0604030504040204" pitchFamily="34" charset="-128"/>
                <a:ea typeface="Meiryo" panose="020B0604030504040204" pitchFamily="34" charset="-128"/>
              </a:rPr>
              <a:t>ストレージ資源をソフトウェアで抽象化し、効率的なデータ管理とリソース配分を可能にする技術。</a:t>
            </a:r>
          </a:p>
          <a:p>
            <a:pPr>
              <a:spcAft>
                <a:spcPts val="30"/>
              </a:spcAft>
            </a:pPr>
            <a:r>
              <a:rPr lang="en" altLang="ja-JP" sz="1400" b="1" dirty="0">
                <a:latin typeface="Meiryo" panose="020B0604030504040204" pitchFamily="34" charset="-128"/>
                <a:ea typeface="Meiryo" panose="020B0604030504040204" pitchFamily="34" charset="-128"/>
              </a:rPr>
              <a:t>SDDC</a:t>
            </a:r>
            <a:r>
              <a:rPr lang="ja-JP" altLang="en" sz="1400" b="1" dirty="0">
                <a:latin typeface="Meiryo" panose="020B0604030504040204" pitchFamily="34" charset="-128"/>
                <a:ea typeface="Meiryo" panose="020B0604030504040204" pitchFamily="34" charset="-128"/>
              </a:rPr>
              <a:t>（</a:t>
            </a:r>
            <a:r>
              <a:rPr lang="en" altLang="ja-JP" sz="1400" b="1" dirty="0">
                <a:latin typeface="Meiryo" panose="020B0604030504040204" pitchFamily="34" charset="-128"/>
                <a:ea typeface="Meiryo" panose="020B0604030504040204" pitchFamily="34" charset="-128"/>
              </a:rPr>
              <a:t>Software Defined Data Center</a:t>
            </a:r>
            <a:r>
              <a:rPr lang="ja-JP" altLang="en" sz="1400" b="1" dirty="0">
                <a:latin typeface="Meiryo" panose="020B0604030504040204" pitchFamily="34" charset="-128"/>
                <a:ea typeface="Meiryo" panose="020B0604030504040204" pitchFamily="34" charset="-128"/>
              </a:rPr>
              <a:t>）</a:t>
            </a:r>
            <a:r>
              <a:rPr lang="ja-JP" altLang="en" sz="1200" dirty="0">
                <a:latin typeface="Meiryo" panose="020B0604030504040204" pitchFamily="34" charset="-128"/>
                <a:ea typeface="Meiryo" panose="020B0604030504040204" pitchFamily="34" charset="-128"/>
              </a:rPr>
              <a:t>：</a:t>
            </a:r>
            <a:r>
              <a:rPr lang="ja-JP" altLang="en-US" sz="1200" dirty="0">
                <a:latin typeface="Meiryo" panose="020B0604030504040204" pitchFamily="34" charset="-128"/>
                <a:ea typeface="Meiryo" panose="020B0604030504040204" pitchFamily="34" charset="-128"/>
              </a:rPr>
              <a:t>データセンター内のすべてのリソースをソフトウェアで制御し、柔軟かつ効率的な運用を実現するアプローチ。</a:t>
            </a:r>
          </a:p>
          <a:p>
            <a:pPr>
              <a:spcAft>
                <a:spcPts val="30"/>
              </a:spcAft>
            </a:pPr>
            <a:r>
              <a:rPr lang="en" altLang="ja-JP" sz="1400" b="1" dirty="0">
                <a:latin typeface="Meiryo" panose="020B0604030504040204" pitchFamily="34" charset="-128"/>
                <a:ea typeface="Meiryo" panose="020B0604030504040204" pitchFamily="34" charset="-128"/>
              </a:rPr>
              <a:t>SDR</a:t>
            </a:r>
            <a:r>
              <a:rPr lang="ja-JP" altLang="en" sz="1400" b="1" dirty="0">
                <a:latin typeface="Meiryo" panose="020B0604030504040204" pitchFamily="34" charset="-128"/>
                <a:ea typeface="Meiryo" panose="020B0604030504040204" pitchFamily="34" charset="-128"/>
              </a:rPr>
              <a:t>（</a:t>
            </a:r>
            <a:r>
              <a:rPr lang="en" altLang="ja-JP" sz="1400" b="1" dirty="0">
                <a:latin typeface="Meiryo" panose="020B0604030504040204" pitchFamily="34" charset="-128"/>
                <a:ea typeface="Meiryo" panose="020B0604030504040204" pitchFamily="34" charset="-128"/>
              </a:rPr>
              <a:t>Software Defined Radio</a:t>
            </a:r>
            <a:r>
              <a:rPr lang="ja-JP" altLang="en" sz="1400" b="1" dirty="0">
                <a:latin typeface="Meiryo" panose="020B0604030504040204" pitchFamily="34" charset="-128"/>
                <a:ea typeface="Meiryo" panose="020B0604030504040204" pitchFamily="34" charset="-128"/>
              </a:rPr>
              <a:t>）</a:t>
            </a:r>
            <a:r>
              <a:rPr lang="ja-JP" altLang="en" sz="1200" dirty="0">
                <a:latin typeface="Meiryo" panose="020B0604030504040204" pitchFamily="34" charset="-128"/>
                <a:ea typeface="Meiryo" panose="020B0604030504040204" pitchFamily="34" charset="-128"/>
              </a:rPr>
              <a:t>：</a:t>
            </a:r>
            <a:r>
              <a:rPr lang="ja-JP" altLang="en-US" sz="1200" dirty="0">
                <a:latin typeface="Meiryo" panose="020B0604030504040204" pitchFamily="34" charset="-128"/>
                <a:ea typeface="Meiryo" panose="020B0604030504040204" pitchFamily="34" charset="-128"/>
              </a:rPr>
              <a:t>無線通信機能をソフトウェアで実現し、さまざまな通信規格に柔軟に対応できる技術。</a:t>
            </a:r>
          </a:p>
        </p:txBody>
      </p:sp>
      <p:sp>
        <p:nvSpPr>
          <p:cNvPr id="19" name="テキスト ボックス 18">
            <a:extLst>
              <a:ext uri="{FF2B5EF4-FFF2-40B4-BE49-F238E27FC236}">
                <a16:creationId xmlns:a16="http://schemas.microsoft.com/office/drawing/2014/main" id="{D618DEB7-447C-9900-9B96-FD98F05324C6}"/>
              </a:ext>
            </a:extLst>
          </p:cNvPr>
          <p:cNvSpPr txBox="1"/>
          <p:nvPr/>
        </p:nvSpPr>
        <p:spPr>
          <a:xfrm>
            <a:off x="225686" y="2621086"/>
            <a:ext cx="8686800" cy="1615827"/>
          </a:xfrm>
          <a:prstGeom prst="rect">
            <a:avLst/>
          </a:prstGeom>
          <a:noFill/>
        </p:spPr>
        <p:txBody>
          <a:bodyPr wrap="square">
            <a:spAutoFit/>
          </a:bodyPr>
          <a:lstStyle/>
          <a:p>
            <a:pPr>
              <a:spcAft>
                <a:spcPts val="600"/>
              </a:spcAft>
            </a:pPr>
            <a:r>
              <a:rPr lang="ja-JP" altLang="en-US" sz="1400" b="1">
                <a:latin typeface="Meiryo" panose="020B0604030504040204" pitchFamily="34" charset="-128"/>
                <a:ea typeface="Meiryo" panose="020B0604030504040204" pitchFamily="34" charset="-128"/>
              </a:rPr>
              <a:t>柔軟性と迅速性の向上</a:t>
            </a:r>
            <a:r>
              <a:rPr lang="ja-JP" altLang="en-US" sz="1400">
                <a:latin typeface="Meiryo" panose="020B0604030504040204" pitchFamily="34" charset="-128"/>
                <a:ea typeface="Meiryo" panose="020B0604030504040204" pitchFamily="34" charset="-128"/>
              </a:rPr>
              <a:t>：ソフトウェアで制御することで、システムの設定や機能追加が容易になり、市場の変化や顧客の要望に迅速に対応できる。</a:t>
            </a:r>
          </a:p>
          <a:p>
            <a:pPr>
              <a:spcAft>
                <a:spcPts val="600"/>
              </a:spcAft>
            </a:pPr>
            <a:r>
              <a:rPr lang="ja-JP" altLang="en-US" sz="1400" b="1">
                <a:latin typeface="Meiryo" panose="020B0604030504040204" pitchFamily="34" charset="-128"/>
                <a:ea typeface="Meiryo" panose="020B0604030504040204" pitchFamily="34" charset="-128"/>
              </a:rPr>
              <a:t>コスト削減</a:t>
            </a:r>
            <a:r>
              <a:rPr lang="ja-JP" altLang="en-US" sz="1400">
                <a:latin typeface="Meiryo" panose="020B0604030504040204" pitchFamily="34" charset="-128"/>
                <a:ea typeface="Meiryo" panose="020B0604030504040204" pitchFamily="34" charset="-128"/>
              </a:rPr>
              <a:t>：ハードウェアへの依存を減らし、汎用的なハードウェアを使用できるため、初期投資や運用コストの削減が期待できる。</a:t>
            </a:r>
          </a:p>
          <a:p>
            <a:pPr>
              <a:spcAft>
                <a:spcPts val="600"/>
              </a:spcAft>
            </a:pPr>
            <a:r>
              <a:rPr lang="ja-JP" altLang="en-US" sz="1400" b="1">
                <a:latin typeface="Meiryo" panose="020B0604030504040204" pitchFamily="34" charset="-128"/>
                <a:ea typeface="Meiryo" panose="020B0604030504040204" pitchFamily="34" charset="-128"/>
              </a:rPr>
              <a:t>スケーラビリティ</a:t>
            </a:r>
            <a:r>
              <a:rPr lang="ja-JP" altLang="en-US" sz="1400">
                <a:latin typeface="Meiryo" panose="020B0604030504040204" pitchFamily="34" charset="-128"/>
                <a:ea typeface="Meiryo" panose="020B0604030504040204" pitchFamily="34" charset="-128"/>
              </a:rPr>
              <a:t>：必要に応じてリソースを動的に増減できるため、効率的なリソース管理が可能。</a:t>
            </a:r>
          </a:p>
          <a:p>
            <a:pPr>
              <a:spcAft>
                <a:spcPts val="600"/>
              </a:spcAft>
            </a:pPr>
            <a:r>
              <a:rPr lang="ja-JP" altLang="en-US" sz="1400" b="1">
                <a:latin typeface="Meiryo" panose="020B0604030504040204" pitchFamily="34" charset="-128"/>
                <a:ea typeface="Meiryo" panose="020B0604030504040204" pitchFamily="34" charset="-128"/>
              </a:rPr>
              <a:t>自動化と効率化</a:t>
            </a:r>
            <a:r>
              <a:rPr lang="ja-JP" altLang="en-US" sz="1400">
                <a:latin typeface="Meiryo" panose="020B0604030504040204" pitchFamily="34" charset="-128"/>
                <a:ea typeface="Meiryo" panose="020B0604030504040204" pitchFamily="34" charset="-128"/>
              </a:rPr>
              <a:t>：ソフトウェアによる制御は、自動化された管理や運用を容易にし、人的ミスを減らす。</a:t>
            </a:r>
          </a:p>
        </p:txBody>
      </p:sp>
      <p:cxnSp>
        <p:nvCxnSpPr>
          <p:cNvPr id="21" name="直線コネクタ 20">
            <a:extLst>
              <a:ext uri="{FF2B5EF4-FFF2-40B4-BE49-F238E27FC236}">
                <a16:creationId xmlns:a16="http://schemas.microsoft.com/office/drawing/2014/main" id="{8B909884-C46D-5CDB-861E-E7CAA59908DE}"/>
              </a:ext>
            </a:extLst>
          </p:cNvPr>
          <p:cNvCxnSpPr/>
          <p:nvPr/>
        </p:nvCxnSpPr>
        <p:spPr>
          <a:xfrm>
            <a:off x="346841" y="4351283"/>
            <a:ext cx="8397766"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3981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D40DA9-2597-7C4D-B477-CFD77A06F65C}"/>
              </a:ext>
            </a:extLst>
          </p:cNvPr>
          <p:cNvSpPr>
            <a:spLocks noGrp="1"/>
          </p:cNvSpPr>
          <p:nvPr>
            <p:ph type="title"/>
          </p:nvPr>
        </p:nvSpPr>
        <p:spPr>
          <a:xfrm>
            <a:off x="230400" y="266400"/>
            <a:ext cx="8686800" cy="416221"/>
          </a:xfrm>
        </p:spPr>
        <p:txBody>
          <a:bodyPr lIns="0" rIns="0"/>
          <a:lstStyle/>
          <a:p>
            <a:r>
              <a:rPr lang="ja-JP" altLang="ja-JP" dirty="0"/>
              <a:t>ソフトウェア化</a:t>
            </a:r>
            <a:r>
              <a:rPr lang="ja-JP" altLang="en-US" dirty="0"/>
              <a:t>されるインフラのメリット</a:t>
            </a:r>
            <a:endParaRPr kumimoji="1" lang="ja-JP" altLang="en-US" sz="2700" dirty="0"/>
          </a:p>
        </p:txBody>
      </p:sp>
      <p:sp>
        <p:nvSpPr>
          <p:cNvPr id="417" name="正方形/長方形 416">
            <a:extLst>
              <a:ext uri="{FF2B5EF4-FFF2-40B4-BE49-F238E27FC236}">
                <a16:creationId xmlns:a16="http://schemas.microsoft.com/office/drawing/2014/main" id="{9E564EF7-FC8D-F64B-9435-C56D8CC3D06A}"/>
              </a:ext>
            </a:extLst>
          </p:cNvPr>
          <p:cNvSpPr/>
          <p:nvPr/>
        </p:nvSpPr>
        <p:spPr>
          <a:xfrm>
            <a:off x="1242591" y="4633834"/>
            <a:ext cx="6696744" cy="1656184"/>
          </a:xfrm>
          <a:prstGeom prst="rect">
            <a:avLst/>
          </a:prstGeom>
          <a:solidFill>
            <a:srgbClr val="7030A0"/>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3" name="テキスト ボックス 422">
            <a:extLst>
              <a:ext uri="{FF2B5EF4-FFF2-40B4-BE49-F238E27FC236}">
                <a16:creationId xmlns:a16="http://schemas.microsoft.com/office/drawing/2014/main" id="{9C3EF785-C448-3F48-A1BB-C49C6A3D3F7A}"/>
              </a:ext>
            </a:extLst>
          </p:cNvPr>
          <p:cNvSpPr txBox="1"/>
          <p:nvPr/>
        </p:nvSpPr>
        <p:spPr>
          <a:xfrm rot="555582">
            <a:off x="2459110" y="5754512"/>
            <a:ext cx="4108817" cy="369332"/>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　物理的実態（ハードウェアや設備）</a:t>
            </a:r>
            <a:endParaRPr kumimoji="1" lang="ja-JP" altLang="en-US">
              <a:solidFill>
                <a:schemeClr val="bg1"/>
              </a:solidFill>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A970A8AF-108F-CA4B-80F7-A2B8D9D9CAD1}"/>
              </a:ext>
            </a:extLst>
          </p:cNvPr>
          <p:cNvGrpSpPr/>
          <p:nvPr/>
        </p:nvGrpSpPr>
        <p:grpSpPr>
          <a:xfrm>
            <a:off x="1219339" y="2989829"/>
            <a:ext cx="6722883" cy="3161803"/>
            <a:chOff x="1276571" y="2989829"/>
            <a:chExt cx="6722883" cy="3161803"/>
          </a:xfrm>
        </p:grpSpPr>
        <p:sp>
          <p:nvSpPr>
            <p:cNvPr id="328" name="正方形/長方形 327">
              <a:extLst>
                <a:ext uri="{FF2B5EF4-FFF2-40B4-BE49-F238E27FC236}">
                  <a16:creationId xmlns:a16="http://schemas.microsoft.com/office/drawing/2014/main" id="{1FE82612-DD40-BA49-BB61-2C339D94F125}"/>
                </a:ext>
              </a:extLst>
            </p:cNvPr>
            <p:cNvSpPr/>
            <p:nvPr/>
          </p:nvSpPr>
          <p:spPr>
            <a:xfrm>
              <a:off x="1299823" y="2989829"/>
              <a:ext cx="6696744" cy="1656184"/>
            </a:xfrm>
            <a:prstGeom prst="rect">
              <a:avLst/>
            </a:prstGeom>
            <a:solidFill>
              <a:srgbClr val="C00000">
                <a:alpha val="50196"/>
              </a:srgbClr>
            </a:solidFill>
            <a:ln>
              <a:noFill/>
            </a:ln>
            <a:effectLst>
              <a:outerShdw blurRad="50800" dist="38100" dir="2700000" algn="tl" rotWithShape="0">
                <a:prstClr val="black">
                  <a:alpha val="40000"/>
                </a:prstClr>
              </a:outerShdw>
            </a:effectLst>
            <a:scene3d>
              <a:camera prst="isometricOffAxis2Top"/>
              <a:lightRig rig="balanced" dir="t"/>
            </a:scene3d>
            <a:sp3d>
              <a:bevelT w="0" h="635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9A93CD17-60CC-1A4D-B58A-CD875D9BD8F0}"/>
                </a:ext>
              </a:extLst>
            </p:cNvPr>
            <p:cNvSpPr txBox="1"/>
            <p:nvPr/>
          </p:nvSpPr>
          <p:spPr>
            <a:xfrm rot="535394">
              <a:off x="3260842" y="4161499"/>
              <a:ext cx="2339102" cy="523220"/>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sz="2800"/>
                <a:t>ソフトウェア</a:t>
              </a:r>
            </a:p>
          </p:txBody>
        </p:sp>
        <p:sp>
          <p:nvSpPr>
            <p:cNvPr id="11" name="フリーフォーム 10">
              <a:extLst>
                <a:ext uri="{FF2B5EF4-FFF2-40B4-BE49-F238E27FC236}">
                  <a16:creationId xmlns:a16="http://schemas.microsoft.com/office/drawing/2014/main" id="{9E2731EF-6502-2D40-81F1-94A6904F7DFE}"/>
                </a:ext>
              </a:extLst>
            </p:cNvPr>
            <p:cNvSpPr/>
            <p:nvPr/>
          </p:nvSpPr>
          <p:spPr>
            <a:xfrm>
              <a:off x="1276571" y="4191209"/>
              <a:ext cx="6013401" cy="1929681"/>
            </a:xfrm>
            <a:custGeom>
              <a:avLst/>
              <a:gdLst>
                <a:gd name="connsiteX0" fmla="*/ 0 w 6026989"/>
                <a:gd name="connsiteY0" fmla="*/ 0 h 2202611"/>
                <a:gd name="connsiteX1" fmla="*/ 5751 w 6026989"/>
                <a:gd name="connsiteY1" fmla="*/ 1305464 h 2202611"/>
                <a:gd name="connsiteX2" fmla="*/ 6021238 w 6026989"/>
                <a:gd name="connsiteY2" fmla="*/ 2202611 h 2202611"/>
                <a:gd name="connsiteX3" fmla="*/ 6026989 w 6026989"/>
                <a:gd name="connsiteY3" fmla="*/ 925902 h 2202611"/>
                <a:gd name="connsiteX0" fmla="*/ 0 w 6026989"/>
                <a:gd name="connsiteY0" fmla="*/ 0 h 2191109"/>
                <a:gd name="connsiteX1" fmla="*/ 5751 w 6026989"/>
                <a:gd name="connsiteY1" fmla="*/ 1305464 h 2191109"/>
                <a:gd name="connsiteX2" fmla="*/ 6009736 w 6026989"/>
                <a:gd name="connsiteY2" fmla="*/ 2191109 h 2191109"/>
                <a:gd name="connsiteX3" fmla="*/ 6026989 w 6026989"/>
                <a:gd name="connsiteY3" fmla="*/ 925902 h 2191109"/>
                <a:gd name="connsiteX0" fmla="*/ 5750 w 6021238"/>
                <a:gd name="connsiteY0" fmla="*/ 0 h 2179607"/>
                <a:gd name="connsiteX1" fmla="*/ 0 w 6021238"/>
                <a:gd name="connsiteY1" fmla="*/ 1293962 h 2179607"/>
                <a:gd name="connsiteX2" fmla="*/ 6003985 w 6021238"/>
                <a:gd name="connsiteY2" fmla="*/ 2179607 h 2179607"/>
                <a:gd name="connsiteX3" fmla="*/ 6021238 w 6021238"/>
                <a:gd name="connsiteY3" fmla="*/ 914400 h 2179607"/>
                <a:gd name="connsiteX0" fmla="*/ 255 w 6015743"/>
                <a:gd name="connsiteY0" fmla="*/ 0 h 2179607"/>
                <a:gd name="connsiteX1" fmla="*/ 6007 w 6015743"/>
                <a:gd name="connsiteY1" fmla="*/ 1293962 h 2179607"/>
                <a:gd name="connsiteX2" fmla="*/ 5998490 w 6015743"/>
                <a:gd name="connsiteY2" fmla="*/ 2179607 h 2179607"/>
                <a:gd name="connsiteX3" fmla="*/ 6015743 w 6015743"/>
                <a:gd name="connsiteY3" fmla="*/ 914400 h 2179607"/>
                <a:gd name="connsiteX0" fmla="*/ 11501 w 6026989"/>
                <a:gd name="connsiteY0" fmla="*/ 0 h 2179607"/>
                <a:gd name="connsiteX1" fmla="*/ 0 w 6026989"/>
                <a:gd name="connsiteY1" fmla="*/ 1299713 h 2179607"/>
                <a:gd name="connsiteX2" fmla="*/ 6009736 w 6026989"/>
                <a:gd name="connsiteY2" fmla="*/ 2179607 h 2179607"/>
                <a:gd name="connsiteX3" fmla="*/ 6026989 w 6026989"/>
                <a:gd name="connsiteY3" fmla="*/ 914400 h 2179607"/>
                <a:gd name="connsiteX0" fmla="*/ 255 w 6015743"/>
                <a:gd name="connsiteY0" fmla="*/ 0 h 2179607"/>
                <a:gd name="connsiteX1" fmla="*/ 6007 w 6015743"/>
                <a:gd name="connsiteY1" fmla="*/ 1305464 h 2179607"/>
                <a:gd name="connsiteX2" fmla="*/ 5998490 w 6015743"/>
                <a:gd name="connsiteY2" fmla="*/ 2179607 h 2179607"/>
                <a:gd name="connsiteX3" fmla="*/ 6015743 w 6015743"/>
                <a:gd name="connsiteY3" fmla="*/ 914400 h 2179607"/>
                <a:gd name="connsiteX0" fmla="*/ 11501 w 6009736"/>
                <a:gd name="connsiteY0" fmla="*/ 0 h 2173856"/>
                <a:gd name="connsiteX1" fmla="*/ 0 w 6009736"/>
                <a:gd name="connsiteY1" fmla="*/ 1299713 h 2173856"/>
                <a:gd name="connsiteX2" fmla="*/ 5992483 w 6009736"/>
                <a:gd name="connsiteY2" fmla="*/ 2173856 h 2173856"/>
                <a:gd name="connsiteX3" fmla="*/ 6009736 w 6009736"/>
                <a:gd name="connsiteY3" fmla="*/ 908649 h 2173856"/>
                <a:gd name="connsiteX0" fmla="*/ 553 w 6010290"/>
                <a:gd name="connsiteY0" fmla="*/ 0 h 2173856"/>
                <a:gd name="connsiteX1" fmla="*/ 554 w 6010290"/>
                <a:gd name="connsiteY1" fmla="*/ 1299713 h 2173856"/>
                <a:gd name="connsiteX2" fmla="*/ 5993037 w 6010290"/>
                <a:gd name="connsiteY2" fmla="*/ 2173856 h 2173856"/>
                <a:gd name="connsiteX3" fmla="*/ 6010290 w 6010290"/>
                <a:gd name="connsiteY3" fmla="*/ 908649 h 2173856"/>
                <a:gd name="connsiteX0" fmla="*/ 553 w 5993037"/>
                <a:gd name="connsiteY0" fmla="*/ 0 h 2173856"/>
                <a:gd name="connsiteX1" fmla="*/ 554 w 5993037"/>
                <a:gd name="connsiteY1" fmla="*/ 1299713 h 2173856"/>
                <a:gd name="connsiteX2" fmla="*/ 5993037 w 5993037"/>
                <a:gd name="connsiteY2" fmla="*/ 2173856 h 2173856"/>
                <a:gd name="connsiteX3" fmla="*/ 5993037 w 5993037"/>
                <a:gd name="connsiteY3" fmla="*/ 902898 h 2173856"/>
                <a:gd name="connsiteX0" fmla="*/ 553 w 5993037"/>
                <a:gd name="connsiteY0" fmla="*/ 0 h 2341322"/>
                <a:gd name="connsiteX1" fmla="*/ 554 w 5993037"/>
                <a:gd name="connsiteY1" fmla="*/ 1467179 h 2341322"/>
                <a:gd name="connsiteX2" fmla="*/ 5993037 w 5993037"/>
                <a:gd name="connsiteY2" fmla="*/ 2341322 h 2341322"/>
                <a:gd name="connsiteX3" fmla="*/ 5993037 w 5993037"/>
                <a:gd name="connsiteY3" fmla="*/ 1070364 h 2341322"/>
                <a:gd name="connsiteX0" fmla="*/ 553 w 5993037"/>
                <a:gd name="connsiteY0" fmla="*/ 0 h 2341322"/>
                <a:gd name="connsiteX1" fmla="*/ 554 w 5993037"/>
                <a:gd name="connsiteY1" fmla="*/ 1285757 h 2341322"/>
                <a:gd name="connsiteX2" fmla="*/ 5993037 w 5993037"/>
                <a:gd name="connsiteY2" fmla="*/ 2341322 h 2341322"/>
                <a:gd name="connsiteX3" fmla="*/ 5993037 w 5993037"/>
                <a:gd name="connsiteY3" fmla="*/ 1070364 h 2341322"/>
                <a:gd name="connsiteX0" fmla="*/ 553 w 5993037"/>
                <a:gd name="connsiteY0" fmla="*/ 0 h 2341322"/>
                <a:gd name="connsiteX1" fmla="*/ 554 w 5993037"/>
                <a:gd name="connsiteY1" fmla="*/ 1285757 h 2341322"/>
                <a:gd name="connsiteX2" fmla="*/ 5993037 w 5993037"/>
                <a:gd name="connsiteY2" fmla="*/ 2341322 h 2341322"/>
                <a:gd name="connsiteX3" fmla="*/ 5993037 w 5993037"/>
                <a:gd name="connsiteY3" fmla="*/ 1105251 h 2341322"/>
              </a:gdLst>
              <a:ahLst/>
              <a:cxnLst>
                <a:cxn ang="0">
                  <a:pos x="connsiteX0" y="connsiteY0"/>
                </a:cxn>
                <a:cxn ang="0">
                  <a:pos x="connsiteX1" y="connsiteY1"/>
                </a:cxn>
                <a:cxn ang="0">
                  <a:pos x="connsiteX2" y="connsiteY2"/>
                </a:cxn>
                <a:cxn ang="0">
                  <a:pos x="connsiteX3" y="connsiteY3"/>
                </a:cxn>
              </a:cxnLst>
              <a:rect l="l" t="t" r="r" b="b"/>
              <a:pathLst>
                <a:path w="5993037" h="2341322">
                  <a:moveTo>
                    <a:pt x="553" y="0"/>
                  </a:moveTo>
                  <a:cubicBezTo>
                    <a:pt x="-1364" y="431321"/>
                    <a:pt x="2471" y="854436"/>
                    <a:pt x="554" y="1285757"/>
                  </a:cubicBezTo>
                  <a:lnTo>
                    <a:pt x="5993037" y="2341322"/>
                  </a:lnTo>
                  <a:lnTo>
                    <a:pt x="5993037" y="1105251"/>
                  </a:lnTo>
                </a:path>
              </a:pathLst>
            </a:custGeom>
            <a:solidFill>
              <a:schemeClr val="accent4">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4" name="フリーフォーム 423">
              <a:extLst>
                <a:ext uri="{FF2B5EF4-FFF2-40B4-BE49-F238E27FC236}">
                  <a16:creationId xmlns:a16="http://schemas.microsoft.com/office/drawing/2014/main" id="{2C090192-2763-CC4B-8BD4-43DF9C557BF3}"/>
                </a:ext>
              </a:extLst>
            </p:cNvPr>
            <p:cNvSpPr/>
            <p:nvPr/>
          </p:nvSpPr>
          <p:spPr>
            <a:xfrm>
              <a:off x="7292859" y="4634021"/>
              <a:ext cx="706595" cy="1517611"/>
            </a:xfrm>
            <a:custGeom>
              <a:avLst/>
              <a:gdLst>
                <a:gd name="connsiteX0" fmla="*/ 0 w 6026989"/>
                <a:gd name="connsiteY0" fmla="*/ 0 h 2202611"/>
                <a:gd name="connsiteX1" fmla="*/ 5751 w 6026989"/>
                <a:gd name="connsiteY1" fmla="*/ 1305464 h 2202611"/>
                <a:gd name="connsiteX2" fmla="*/ 6021238 w 6026989"/>
                <a:gd name="connsiteY2" fmla="*/ 2202611 h 2202611"/>
                <a:gd name="connsiteX3" fmla="*/ 6026989 w 6026989"/>
                <a:gd name="connsiteY3" fmla="*/ 925902 h 2202611"/>
                <a:gd name="connsiteX0" fmla="*/ 0 w 6026989"/>
                <a:gd name="connsiteY0" fmla="*/ 0 h 2191109"/>
                <a:gd name="connsiteX1" fmla="*/ 5751 w 6026989"/>
                <a:gd name="connsiteY1" fmla="*/ 1305464 h 2191109"/>
                <a:gd name="connsiteX2" fmla="*/ 6009736 w 6026989"/>
                <a:gd name="connsiteY2" fmla="*/ 2191109 h 2191109"/>
                <a:gd name="connsiteX3" fmla="*/ 6026989 w 6026989"/>
                <a:gd name="connsiteY3" fmla="*/ 925902 h 2191109"/>
                <a:gd name="connsiteX0" fmla="*/ 5750 w 6021238"/>
                <a:gd name="connsiteY0" fmla="*/ 0 h 2179607"/>
                <a:gd name="connsiteX1" fmla="*/ 0 w 6021238"/>
                <a:gd name="connsiteY1" fmla="*/ 1293962 h 2179607"/>
                <a:gd name="connsiteX2" fmla="*/ 6003985 w 6021238"/>
                <a:gd name="connsiteY2" fmla="*/ 2179607 h 2179607"/>
                <a:gd name="connsiteX3" fmla="*/ 6021238 w 6021238"/>
                <a:gd name="connsiteY3" fmla="*/ 914400 h 2179607"/>
                <a:gd name="connsiteX0" fmla="*/ 255 w 6015743"/>
                <a:gd name="connsiteY0" fmla="*/ 0 h 2179607"/>
                <a:gd name="connsiteX1" fmla="*/ 6007 w 6015743"/>
                <a:gd name="connsiteY1" fmla="*/ 1293962 h 2179607"/>
                <a:gd name="connsiteX2" fmla="*/ 5998490 w 6015743"/>
                <a:gd name="connsiteY2" fmla="*/ 2179607 h 2179607"/>
                <a:gd name="connsiteX3" fmla="*/ 6015743 w 6015743"/>
                <a:gd name="connsiteY3" fmla="*/ 914400 h 2179607"/>
                <a:gd name="connsiteX0" fmla="*/ 11501 w 6026989"/>
                <a:gd name="connsiteY0" fmla="*/ 0 h 2179607"/>
                <a:gd name="connsiteX1" fmla="*/ 0 w 6026989"/>
                <a:gd name="connsiteY1" fmla="*/ 1299713 h 2179607"/>
                <a:gd name="connsiteX2" fmla="*/ 6009736 w 6026989"/>
                <a:gd name="connsiteY2" fmla="*/ 2179607 h 2179607"/>
                <a:gd name="connsiteX3" fmla="*/ 6026989 w 6026989"/>
                <a:gd name="connsiteY3" fmla="*/ 914400 h 2179607"/>
                <a:gd name="connsiteX0" fmla="*/ 255 w 6015743"/>
                <a:gd name="connsiteY0" fmla="*/ 0 h 2179607"/>
                <a:gd name="connsiteX1" fmla="*/ 6007 w 6015743"/>
                <a:gd name="connsiteY1" fmla="*/ 1305464 h 2179607"/>
                <a:gd name="connsiteX2" fmla="*/ 5998490 w 6015743"/>
                <a:gd name="connsiteY2" fmla="*/ 2179607 h 2179607"/>
                <a:gd name="connsiteX3" fmla="*/ 6015743 w 6015743"/>
                <a:gd name="connsiteY3" fmla="*/ 914400 h 2179607"/>
                <a:gd name="connsiteX0" fmla="*/ 11501 w 6009736"/>
                <a:gd name="connsiteY0" fmla="*/ 0 h 2173856"/>
                <a:gd name="connsiteX1" fmla="*/ 0 w 6009736"/>
                <a:gd name="connsiteY1" fmla="*/ 1299713 h 2173856"/>
                <a:gd name="connsiteX2" fmla="*/ 5992483 w 6009736"/>
                <a:gd name="connsiteY2" fmla="*/ 2173856 h 2173856"/>
                <a:gd name="connsiteX3" fmla="*/ 6009736 w 6009736"/>
                <a:gd name="connsiteY3" fmla="*/ 908649 h 2173856"/>
                <a:gd name="connsiteX0" fmla="*/ 553 w 6010290"/>
                <a:gd name="connsiteY0" fmla="*/ 0 h 2173856"/>
                <a:gd name="connsiteX1" fmla="*/ 554 w 6010290"/>
                <a:gd name="connsiteY1" fmla="*/ 1299713 h 2173856"/>
                <a:gd name="connsiteX2" fmla="*/ 5993037 w 6010290"/>
                <a:gd name="connsiteY2" fmla="*/ 2173856 h 2173856"/>
                <a:gd name="connsiteX3" fmla="*/ 6010290 w 6010290"/>
                <a:gd name="connsiteY3" fmla="*/ 908649 h 2173856"/>
                <a:gd name="connsiteX0" fmla="*/ 553 w 5993037"/>
                <a:gd name="connsiteY0" fmla="*/ 0 h 2173856"/>
                <a:gd name="connsiteX1" fmla="*/ 554 w 5993037"/>
                <a:gd name="connsiteY1" fmla="*/ 1299713 h 2173856"/>
                <a:gd name="connsiteX2" fmla="*/ 5993037 w 5993037"/>
                <a:gd name="connsiteY2" fmla="*/ 2173856 h 2173856"/>
                <a:gd name="connsiteX3" fmla="*/ 5993037 w 5993037"/>
                <a:gd name="connsiteY3" fmla="*/ 902898 h 2173856"/>
                <a:gd name="connsiteX0" fmla="*/ 51040 w 6043524"/>
                <a:gd name="connsiteY0" fmla="*/ 0 h 2271622"/>
                <a:gd name="connsiteX1" fmla="*/ 0 w 6043524"/>
                <a:gd name="connsiteY1" fmla="*/ 2271622 h 2271622"/>
                <a:gd name="connsiteX2" fmla="*/ 6043524 w 6043524"/>
                <a:gd name="connsiteY2" fmla="*/ 2173856 h 2271622"/>
                <a:gd name="connsiteX3" fmla="*/ 6043524 w 6043524"/>
                <a:gd name="connsiteY3" fmla="*/ 902898 h 2271622"/>
                <a:gd name="connsiteX0" fmla="*/ 178646 w 6043524"/>
                <a:gd name="connsiteY0" fmla="*/ 86264 h 1368724"/>
                <a:gd name="connsiteX1" fmla="*/ 0 w 6043524"/>
                <a:gd name="connsiteY1" fmla="*/ 1368724 h 1368724"/>
                <a:gd name="connsiteX2" fmla="*/ 6043524 w 6043524"/>
                <a:gd name="connsiteY2" fmla="*/ 1270958 h 1368724"/>
                <a:gd name="connsiteX3" fmla="*/ 6043524 w 6043524"/>
                <a:gd name="connsiteY3" fmla="*/ 0 h 1368724"/>
                <a:gd name="connsiteX0" fmla="*/ 51042 w 6043524"/>
                <a:gd name="connsiteY0" fmla="*/ 92015 h 1368724"/>
                <a:gd name="connsiteX1" fmla="*/ 0 w 6043524"/>
                <a:gd name="connsiteY1" fmla="*/ 1368724 h 1368724"/>
                <a:gd name="connsiteX2" fmla="*/ 6043524 w 6043524"/>
                <a:gd name="connsiteY2" fmla="*/ 1270958 h 1368724"/>
                <a:gd name="connsiteX3" fmla="*/ 6043524 w 6043524"/>
                <a:gd name="connsiteY3" fmla="*/ 0 h 1368724"/>
                <a:gd name="connsiteX0" fmla="*/ 89 w 6069134"/>
                <a:gd name="connsiteY0" fmla="*/ 97766 h 1368724"/>
                <a:gd name="connsiteX1" fmla="*/ 25610 w 6069134"/>
                <a:gd name="connsiteY1" fmla="*/ 1368724 h 1368724"/>
                <a:gd name="connsiteX2" fmla="*/ 6069134 w 6069134"/>
                <a:gd name="connsiteY2" fmla="*/ 1270958 h 1368724"/>
                <a:gd name="connsiteX3" fmla="*/ 6069134 w 6069134"/>
                <a:gd name="connsiteY3" fmla="*/ 0 h 1368724"/>
                <a:gd name="connsiteX0" fmla="*/ 89 w 6069134"/>
                <a:gd name="connsiteY0" fmla="*/ 448574 h 1719532"/>
                <a:gd name="connsiteX1" fmla="*/ 25610 w 6069134"/>
                <a:gd name="connsiteY1" fmla="*/ 1719532 h 1719532"/>
                <a:gd name="connsiteX2" fmla="*/ 6069134 w 6069134"/>
                <a:gd name="connsiteY2" fmla="*/ 1621766 h 1719532"/>
                <a:gd name="connsiteX3" fmla="*/ 3312905 w 6069134"/>
                <a:gd name="connsiteY3" fmla="*/ 0 h 1719532"/>
                <a:gd name="connsiteX0" fmla="*/ 89 w 3312905"/>
                <a:gd name="connsiteY0" fmla="*/ 448574 h 1719532"/>
                <a:gd name="connsiteX1" fmla="*/ 25610 w 3312905"/>
                <a:gd name="connsiteY1" fmla="*/ 1719532 h 1719532"/>
                <a:gd name="connsiteX2" fmla="*/ 3287384 w 3312905"/>
                <a:gd name="connsiteY2" fmla="*/ 1259457 h 1719532"/>
                <a:gd name="connsiteX3" fmla="*/ 3312905 w 3312905"/>
                <a:gd name="connsiteY3" fmla="*/ 0 h 1719532"/>
                <a:gd name="connsiteX0" fmla="*/ 89 w 3287384"/>
                <a:gd name="connsiteY0" fmla="*/ 465827 h 1736785"/>
                <a:gd name="connsiteX1" fmla="*/ 25610 w 3287384"/>
                <a:gd name="connsiteY1" fmla="*/ 1736785 h 1736785"/>
                <a:gd name="connsiteX2" fmla="*/ 3287384 w 3287384"/>
                <a:gd name="connsiteY2" fmla="*/ 1276710 h 1736785"/>
                <a:gd name="connsiteX3" fmla="*/ 3185301 w 3287384"/>
                <a:gd name="connsiteY3" fmla="*/ 0 h 1736785"/>
                <a:gd name="connsiteX0" fmla="*/ 89 w 3287384"/>
                <a:gd name="connsiteY0" fmla="*/ 465827 h 1736785"/>
                <a:gd name="connsiteX1" fmla="*/ 25610 w 3287384"/>
                <a:gd name="connsiteY1" fmla="*/ 1736785 h 1736785"/>
                <a:gd name="connsiteX2" fmla="*/ 3287384 w 3287384"/>
                <a:gd name="connsiteY2" fmla="*/ 1276710 h 1736785"/>
                <a:gd name="connsiteX3" fmla="*/ 3210821 w 3287384"/>
                <a:gd name="connsiteY3" fmla="*/ 0 h 1736785"/>
                <a:gd name="connsiteX0" fmla="*/ 89 w 3287384"/>
                <a:gd name="connsiteY0" fmla="*/ 460076 h 1731034"/>
                <a:gd name="connsiteX1" fmla="*/ 25610 w 3287384"/>
                <a:gd name="connsiteY1" fmla="*/ 1731034 h 1731034"/>
                <a:gd name="connsiteX2" fmla="*/ 3287384 w 3287384"/>
                <a:gd name="connsiteY2" fmla="*/ 1270959 h 1731034"/>
                <a:gd name="connsiteX3" fmla="*/ 3261863 w 3287384"/>
                <a:gd name="connsiteY3" fmla="*/ 0 h 1731034"/>
                <a:gd name="connsiteX0" fmla="*/ 89 w 3287384"/>
                <a:gd name="connsiteY0" fmla="*/ 465827 h 1736785"/>
                <a:gd name="connsiteX1" fmla="*/ 25610 w 3287384"/>
                <a:gd name="connsiteY1" fmla="*/ 1736785 h 1736785"/>
                <a:gd name="connsiteX2" fmla="*/ 3287384 w 3287384"/>
                <a:gd name="connsiteY2" fmla="*/ 1276710 h 1736785"/>
                <a:gd name="connsiteX3" fmla="*/ 3287384 w 3287384"/>
                <a:gd name="connsiteY3" fmla="*/ 0 h 1736785"/>
                <a:gd name="connsiteX0" fmla="*/ 89 w 3287384"/>
                <a:gd name="connsiteY0" fmla="*/ 535053 h 1806011"/>
                <a:gd name="connsiteX1" fmla="*/ 25610 w 3287384"/>
                <a:gd name="connsiteY1" fmla="*/ 1806011 h 1806011"/>
                <a:gd name="connsiteX2" fmla="*/ 3287384 w 3287384"/>
                <a:gd name="connsiteY2" fmla="*/ 1345936 h 1806011"/>
                <a:gd name="connsiteX3" fmla="*/ 3287384 w 3287384"/>
                <a:gd name="connsiteY3" fmla="*/ 0 h 1806011"/>
                <a:gd name="connsiteX0" fmla="*/ 89 w 3287384"/>
                <a:gd name="connsiteY0" fmla="*/ 535053 h 1806011"/>
                <a:gd name="connsiteX1" fmla="*/ 25610 w 3287384"/>
                <a:gd name="connsiteY1" fmla="*/ 1806011 h 1806011"/>
                <a:gd name="connsiteX2" fmla="*/ 3287384 w 3287384"/>
                <a:gd name="connsiteY2" fmla="*/ 1297478 h 1806011"/>
                <a:gd name="connsiteX3" fmla="*/ 3287384 w 3287384"/>
                <a:gd name="connsiteY3" fmla="*/ 0 h 1806011"/>
                <a:gd name="connsiteX0" fmla="*/ 89 w 3287384"/>
                <a:gd name="connsiteY0" fmla="*/ 535053 h 1806011"/>
                <a:gd name="connsiteX1" fmla="*/ 25610 w 3287384"/>
                <a:gd name="connsiteY1" fmla="*/ 1806011 h 1806011"/>
                <a:gd name="connsiteX2" fmla="*/ 3287384 w 3287384"/>
                <a:gd name="connsiteY2" fmla="*/ 1276710 h 1806011"/>
                <a:gd name="connsiteX3" fmla="*/ 3287384 w 3287384"/>
                <a:gd name="connsiteY3" fmla="*/ 0 h 1806011"/>
                <a:gd name="connsiteX0" fmla="*/ 51041 w 3261774"/>
                <a:gd name="connsiteY0" fmla="*/ 562744 h 1806011"/>
                <a:gd name="connsiteX1" fmla="*/ 0 w 3261774"/>
                <a:gd name="connsiteY1" fmla="*/ 1806011 h 1806011"/>
                <a:gd name="connsiteX2" fmla="*/ 3261774 w 3261774"/>
                <a:gd name="connsiteY2" fmla="*/ 1276710 h 1806011"/>
                <a:gd name="connsiteX3" fmla="*/ 3261774 w 3261774"/>
                <a:gd name="connsiteY3" fmla="*/ 0 h 1806011"/>
                <a:gd name="connsiteX0" fmla="*/ 51042 w 3261774"/>
                <a:gd name="connsiteY0" fmla="*/ 569667 h 1806011"/>
                <a:gd name="connsiteX1" fmla="*/ 0 w 3261774"/>
                <a:gd name="connsiteY1" fmla="*/ 1806011 h 1806011"/>
                <a:gd name="connsiteX2" fmla="*/ 3261774 w 3261774"/>
                <a:gd name="connsiteY2" fmla="*/ 1276710 h 1806011"/>
                <a:gd name="connsiteX3" fmla="*/ 3261774 w 3261774"/>
                <a:gd name="connsiteY3" fmla="*/ 0 h 1806011"/>
                <a:gd name="connsiteX0" fmla="*/ 89 w 3210821"/>
                <a:gd name="connsiteY0" fmla="*/ 569667 h 1812934"/>
                <a:gd name="connsiteX1" fmla="*/ 25610 w 3210821"/>
                <a:gd name="connsiteY1" fmla="*/ 1812934 h 1812934"/>
                <a:gd name="connsiteX2" fmla="*/ 3210821 w 3210821"/>
                <a:gd name="connsiteY2" fmla="*/ 1276710 h 1812934"/>
                <a:gd name="connsiteX3" fmla="*/ 3210821 w 3210821"/>
                <a:gd name="connsiteY3" fmla="*/ 0 h 1812934"/>
                <a:gd name="connsiteX0" fmla="*/ 51042 w 3261774"/>
                <a:gd name="connsiteY0" fmla="*/ 569667 h 1812934"/>
                <a:gd name="connsiteX1" fmla="*/ 0 w 3261774"/>
                <a:gd name="connsiteY1" fmla="*/ 1812934 h 1812934"/>
                <a:gd name="connsiteX2" fmla="*/ 3261774 w 3261774"/>
                <a:gd name="connsiteY2" fmla="*/ 1276710 h 1812934"/>
                <a:gd name="connsiteX3" fmla="*/ 3261774 w 3261774"/>
                <a:gd name="connsiteY3" fmla="*/ 0 h 1812934"/>
                <a:gd name="connsiteX0" fmla="*/ 49 w 3210781"/>
                <a:gd name="connsiteY0" fmla="*/ 569667 h 1819857"/>
                <a:gd name="connsiteX1" fmla="*/ 51091 w 3210781"/>
                <a:gd name="connsiteY1" fmla="*/ 1819857 h 1819857"/>
                <a:gd name="connsiteX2" fmla="*/ 3210781 w 3210781"/>
                <a:gd name="connsiteY2" fmla="*/ 1276710 h 1819857"/>
                <a:gd name="connsiteX3" fmla="*/ 3210781 w 3210781"/>
                <a:gd name="connsiteY3" fmla="*/ 0 h 1819857"/>
                <a:gd name="connsiteX0" fmla="*/ 555 w 3211287"/>
                <a:gd name="connsiteY0" fmla="*/ 569667 h 1826780"/>
                <a:gd name="connsiteX1" fmla="*/ 555 w 3211287"/>
                <a:gd name="connsiteY1" fmla="*/ 1826780 h 1826780"/>
                <a:gd name="connsiteX2" fmla="*/ 3211287 w 3211287"/>
                <a:gd name="connsiteY2" fmla="*/ 1276710 h 1826780"/>
                <a:gd name="connsiteX3" fmla="*/ 3211287 w 3211287"/>
                <a:gd name="connsiteY3" fmla="*/ 0 h 1826780"/>
                <a:gd name="connsiteX0" fmla="*/ 51041 w 3210732"/>
                <a:gd name="connsiteY0" fmla="*/ 576590 h 1826780"/>
                <a:gd name="connsiteX1" fmla="*/ 0 w 3210732"/>
                <a:gd name="connsiteY1" fmla="*/ 1826780 h 1826780"/>
                <a:gd name="connsiteX2" fmla="*/ 3210732 w 3210732"/>
                <a:gd name="connsiteY2" fmla="*/ 1276710 h 1826780"/>
                <a:gd name="connsiteX3" fmla="*/ 3210732 w 3210732"/>
                <a:gd name="connsiteY3" fmla="*/ 0 h 1826780"/>
                <a:gd name="connsiteX0" fmla="*/ 48 w 3159739"/>
                <a:gd name="connsiteY0" fmla="*/ 576590 h 1826780"/>
                <a:gd name="connsiteX1" fmla="*/ 51091 w 3159739"/>
                <a:gd name="connsiteY1" fmla="*/ 1826780 h 1826780"/>
                <a:gd name="connsiteX2" fmla="*/ 3159739 w 3159739"/>
                <a:gd name="connsiteY2" fmla="*/ 1276710 h 1826780"/>
                <a:gd name="connsiteX3" fmla="*/ 3159739 w 3159739"/>
                <a:gd name="connsiteY3" fmla="*/ 0 h 1826780"/>
                <a:gd name="connsiteX0" fmla="*/ 31 w 3185242"/>
                <a:gd name="connsiteY0" fmla="*/ 576590 h 1826780"/>
                <a:gd name="connsiteX1" fmla="*/ 76594 w 3185242"/>
                <a:gd name="connsiteY1" fmla="*/ 1826780 h 1826780"/>
                <a:gd name="connsiteX2" fmla="*/ 3185242 w 3185242"/>
                <a:gd name="connsiteY2" fmla="*/ 1276710 h 1826780"/>
                <a:gd name="connsiteX3" fmla="*/ 3185242 w 3185242"/>
                <a:gd name="connsiteY3" fmla="*/ 0 h 1826780"/>
                <a:gd name="connsiteX0" fmla="*/ 89 w 3185300"/>
                <a:gd name="connsiteY0" fmla="*/ 576590 h 1833703"/>
                <a:gd name="connsiteX1" fmla="*/ 25610 w 3185300"/>
                <a:gd name="connsiteY1" fmla="*/ 1833703 h 1833703"/>
                <a:gd name="connsiteX2" fmla="*/ 3185300 w 3185300"/>
                <a:gd name="connsiteY2" fmla="*/ 1276710 h 1833703"/>
                <a:gd name="connsiteX3" fmla="*/ 3185300 w 3185300"/>
                <a:gd name="connsiteY3" fmla="*/ 0 h 1833703"/>
                <a:gd name="connsiteX0" fmla="*/ 25521 w 3210732"/>
                <a:gd name="connsiteY0" fmla="*/ 576590 h 1833703"/>
                <a:gd name="connsiteX1" fmla="*/ 0 w 3210732"/>
                <a:gd name="connsiteY1" fmla="*/ 1833703 h 1833703"/>
                <a:gd name="connsiteX2" fmla="*/ 3210732 w 3210732"/>
                <a:gd name="connsiteY2" fmla="*/ 1276710 h 1833703"/>
                <a:gd name="connsiteX3" fmla="*/ 3210732 w 3210732"/>
                <a:gd name="connsiteY3" fmla="*/ 0 h 1833703"/>
                <a:gd name="connsiteX0" fmla="*/ 555 w 3185766"/>
                <a:gd name="connsiteY0" fmla="*/ 576590 h 1826780"/>
                <a:gd name="connsiteX1" fmla="*/ 555 w 3185766"/>
                <a:gd name="connsiteY1" fmla="*/ 1826780 h 1826780"/>
                <a:gd name="connsiteX2" fmla="*/ 3185766 w 3185766"/>
                <a:gd name="connsiteY2" fmla="*/ 1276710 h 1826780"/>
                <a:gd name="connsiteX3" fmla="*/ 3185766 w 3185766"/>
                <a:gd name="connsiteY3" fmla="*/ 0 h 1826780"/>
              </a:gdLst>
              <a:ahLst/>
              <a:cxnLst>
                <a:cxn ang="0">
                  <a:pos x="connsiteX0" y="connsiteY0"/>
                </a:cxn>
                <a:cxn ang="0">
                  <a:pos x="connsiteX1" y="connsiteY1"/>
                </a:cxn>
                <a:cxn ang="0">
                  <a:pos x="connsiteX2" y="connsiteY2"/>
                </a:cxn>
                <a:cxn ang="0">
                  <a:pos x="connsiteX3" y="connsiteY3"/>
                </a:cxn>
              </a:cxnLst>
              <a:rect l="l" t="t" r="r" b="b"/>
              <a:pathLst>
                <a:path w="3185766" h="1826780">
                  <a:moveTo>
                    <a:pt x="555" y="576590"/>
                  </a:moveTo>
                  <a:cubicBezTo>
                    <a:pt x="-1362" y="1007911"/>
                    <a:pt x="2472" y="1395459"/>
                    <a:pt x="555" y="1826780"/>
                  </a:cubicBezTo>
                  <a:lnTo>
                    <a:pt x="3185766" y="1276710"/>
                  </a:lnTo>
                  <a:lnTo>
                    <a:pt x="3185766" y="0"/>
                  </a:lnTo>
                </a:path>
              </a:pathLst>
            </a:custGeom>
            <a:solidFill>
              <a:schemeClr val="accent4">
                <a:lumMod val="60000"/>
                <a:lumOff val="40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4" name="正方形/長方形 433">
              <a:extLst>
                <a:ext uri="{FF2B5EF4-FFF2-40B4-BE49-F238E27FC236}">
                  <a16:creationId xmlns:a16="http://schemas.microsoft.com/office/drawing/2014/main" id="{EA3CCCB1-F6C5-CA49-B3D1-418C0F2CD892}"/>
                </a:ext>
              </a:extLst>
            </p:cNvPr>
            <p:cNvSpPr/>
            <p:nvPr/>
          </p:nvSpPr>
          <p:spPr>
            <a:xfrm rot="486683">
              <a:off x="1995280" y="4904005"/>
              <a:ext cx="5032147" cy="523220"/>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抽象化</a:t>
              </a:r>
              <a:r>
                <a:rPr lang="ja-JP" altLang="en-US" sz="1400">
                  <a:solidFill>
                    <a:schemeClr val="bg1"/>
                  </a:solidFill>
                  <a:latin typeface="Meiryo" panose="020B0604030504040204" pitchFamily="34" charset="-128"/>
                  <a:ea typeface="Meiryo" panose="020B0604030504040204" pitchFamily="34" charset="-128"/>
                </a:rPr>
                <a:t>（重要な要素だけを抜き出して使えるようにする）</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演算機能・データ管理機能・ネットワーキング機能など</a:t>
              </a:r>
              <a:endParaRPr lang="en-US" altLang="ja-JP" sz="1400" dirty="0">
                <a:solidFill>
                  <a:schemeClr val="bg1"/>
                </a:solidFill>
                <a:latin typeface="Meiryo" panose="020B0604030504040204" pitchFamily="34" charset="-128"/>
                <a:ea typeface="Meiryo" panose="020B0604030504040204" pitchFamily="34" charset="-128"/>
              </a:endParaRPr>
            </a:p>
          </p:txBody>
        </p:sp>
      </p:grpSp>
      <p:sp>
        <p:nvSpPr>
          <p:cNvPr id="15" name="テキスト ボックス 14">
            <a:extLst>
              <a:ext uri="{FF2B5EF4-FFF2-40B4-BE49-F238E27FC236}">
                <a16:creationId xmlns:a16="http://schemas.microsoft.com/office/drawing/2014/main" id="{00B595B8-2E6E-F446-B680-6EC73C679EF6}"/>
              </a:ext>
            </a:extLst>
          </p:cNvPr>
          <p:cNvSpPr txBox="1"/>
          <p:nvPr/>
        </p:nvSpPr>
        <p:spPr>
          <a:xfrm>
            <a:off x="208018" y="772102"/>
            <a:ext cx="8725466" cy="369332"/>
          </a:xfrm>
          <a:prstGeom prst="rect">
            <a:avLst/>
          </a:prstGeom>
          <a:noFill/>
        </p:spPr>
        <p:txBody>
          <a:bodyPr wrap="none" rtlCol="0">
            <a:spAutoFit/>
          </a:bodyPr>
          <a:lstStyle/>
          <a:p>
            <a:pPr algn="ctr"/>
            <a:r>
              <a:rPr kumimoji="1" lang="ja-JP" altLang="en-US">
                <a:solidFill>
                  <a:srgbClr val="77933C"/>
                </a:solidFill>
                <a:latin typeface="Meiryo" panose="020B0604030504040204" pitchFamily="34" charset="-128"/>
                <a:ea typeface="Meiryo" panose="020B0604030504040204" pitchFamily="34" charset="-128"/>
              </a:rPr>
              <a:t>物理的実態（</a:t>
            </a:r>
            <a:r>
              <a:rPr lang="ja-JP" altLang="en-US">
                <a:solidFill>
                  <a:srgbClr val="77933C"/>
                </a:solidFill>
                <a:latin typeface="Meiryo" panose="020B0604030504040204" pitchFamily="34" charset="-128"/>
                <a:ea typeface="Meiryo" panose="020B0604030504040204" pitchFamily="34" charset="-128"/>
              </a:rPr>
              <a:t>バードウェアや設備</a:t>
            </a:r>
            <a:r>
              <a:rPr kumimoji="1" lang="ja-JP" altLang="en-US">
                <a:solidFill>
                  <a:srgbClr val="77933C"/>
                </a:solidFill>
                <a:latin typeface="Meiryo" panose="020B0604030504040204" pitchFamily="34" charset="-128"/>
                <a:ea typeface="Meiryo" panose="020B0604030504040204" pitchFamily="34" charset="-128"/>
              </a:rPr>
              <a:t>）</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と</a:t>
            </a:r>
            <a:r>
              <a:rPr kumimoji="1" lang="ja-JP" altLang="en-US">
                <a:solidFill>
                  <a:srgbClr val="0070C0"/>
                </a:solidFill>
                <a:latin typeface="Meiryo" panose="020B0604030504040204" pitchFamily="34" charset="-128"/>
                <a:ea typeface="Meiryo" panose="020B0604030504040204" pitchFamily="34" charset="-128"/>
              </a:rPr>
              <a:t>実質的機能（</a:t>
            </a:r>
            <a:r>
              <a:rPr lang="ja-JP" altLang="en-US">
                <a:solidFill>
                  <a:srgbClr val="0070C0"/>
                </a:solidFill>
                <a:latin typeface="Meiryo" panose="020B0604030504040204" pitchFamily="34" charset="-128"/>
                <a:ea typeface="Meiryo" panose="020B0604030504040204" pitchFamily="34" charset="-128"/>
              </a:rPr>
              <a:t>仮想化されたシステム</a:t>
            </a:r>
            <a:r>
              <a:rPr kumimoji="1" lang="ja-JP" altLang="en-US">
                <a:solidFill>
                  <a:srgbClr val="0070C0"/>
                </a:solidFill>
                <a:latin typeface="Meiryo" panose="020B0604030504040204" pitchFamily="34" charset="-128"/>
                <a:ea typeface="Meiryo" panose="020B0604030504040204" pitchFamily="34" charset="-128"/>
              </a:rPr>
              <a:t>）</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を分離</a:t>
            </a:r>
          </a:p>
        </p:txBody>
      </p:sp>
      <p:sp>
        <p:nvSpPr>
          <p:cNvPr id="436" name="テキスト ボックス 435">
            <a:extLst>
              <a:ext uri="{FF2B5EF4-FFF2-40B4-BE49-F238E27FC236}">
                <a16:creationId xmlns:a16="http://schemas.microsoft.com/office/drawing/2014/main" id="{D3358480-3591-F946-9E32-93DDA653425A}"/>
              </a:ext>
            </a:extLst>
          </p:cNvPr>
          <p:cNvSpPr txBox="1"/>
          <p:nvPr/>
        </p:nvSpPr>
        <p:spPr>
          <a:xfrm>
            <a:off x="3823219" y="1368465"/>
            <a:ext cx="4367697" cy="230832"/>
          </a:xfrm>
          <a:prstGeom prst="rect">
            <a:avLst/>
          </a:prstGeom>
          <a:noFill/>
        </p:spPr>
        <p:txBody>
          <a:bodyPr wrap="square" rtlCol="0">
            <a:spAutoFit/>
          </a:bodyPr>
          <a:lstStyle/>
          <a:p>
            <a:pPr algn="r"/>
            <a:r>
              <a:rPr kumimoji="1" lang="ja-JP" altLang="en-US" sz="900">
                <a:solidFill>
                  <a:schemeClr val="tx1">
                    <a:lumMod val="50000"/>
                    <a:lumOff val="50000"/>
                  </a:schemeClr>
                </a:solidFill>
                <a:latin typeface="Meiryo" panose="020B0604030504040204" pitchFamily="34" charset="-128"/>
                <a:ea typeface="Meiryo" panose="020B0604030504040204" pitchFamily="34" charset="-128"/>
              </a:rPr>
              <a:t>物理的な設置・据え付け作業をせず、設定だけでシステム構成を調達･変更できる</a:t>
            </a:r>
          </a:p>
        </p:txBody>
      </p:sp>
      <p:sp>
        <p:nvSpPr>
          <p:cNvPr id="437" name="テキスト ボックス 436">
            <a:extLst>
              <a:ext uri="{FF2B5EF4-FFF2-40B4-BE49-F238E27FC236}">
                <a16:creationId xmlns:a16="http://schemas.microsoft.com/office/drawing/2014/main" id="{A71D70DD-BF05-184C-814F-F38CAB59D748}"/>
              </a:ext>
            </a:extLst>
          </p:cNvPr>
          <p:cNvSpPr txBox="1"/>
          <p:nvPr/>
        </p:nvSpPr>
        <p:spPr>
          <a:xfrm>
            <a:off x="5083458" y="1128996"/>
            <a:ext cx="3281761" cy="276999"/>
          </a:xfrm>
          <a:prstGeom prst="rect">
            <a:avLst/>
          </a:prstGeom>
          <a:noFill/>
        </p:spPr>
        <p:txBody>
          <a:bodyPr wrap="squar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ユーザーは</a:t>
            </a:r>
            <a:r>
              <a:rPr kumimoji="1" lang="ja-JP" altLang="en-US" sz="1200" b="1">
                <a:solidFill>
                  <a:srgbClr val="0070C0"/>
                </a:solidFill>
                <a:latin typeface="Meiryo" panose="020B0604030504040204" pitchFamily="34" charset="-128"/>
                <a:ea typeface="Meiryo" panose="020B0604030504040204" pitchFamily="34" charset="-128"/>
              </a:rPr>
              <a:t>柔軟性</a:t>
            </a:r>
            <a:r>
              <a:rPr kumimoji="1" lang="ja-JP" altLang="en-US" sz="1200">
                <a:solidFill>
                  <a:srgbClr val="0070C0"/>
                </a:solidFill>
                <a:latin typeface="Meiryo" panose="020B0604030504040204" pitchFamily="34" charset="-128"/>
                <a:ea typeface="Meiryo" panose="020B0604030504040204" pitchFamily="34" charset="-128"/>
              </a:rPr>
              <a:t>と</a:t>
            </a:r>
            <a:r>
              <a:rPr kumimoji="1" lang="ja-JP" altLang="en-US" sz="1200" b="1">
                <a:solidFill>
                  <a:srgbClr val="0070C0"/>
                </a:solidFill>
                <a:latin typeface="Meiryo" panose="020B0604030504040204" pitchFamily="34" charset="-128"/>
                <a:ea typeface="Meiryo" panose="020B0604030504040204" pitchFamily="34" charset="-128"/>
              </a:rPr>
              <a:t>スピード</a:t>
            </a:r>
            <a:r>
              <a:rPr kumimoji="1" lang="ja-JP" altLang="en-US" sz="1200">
                <a:solidFill>
                  <a:srgbClr val="0070C0"/>
                </a:solidFill>
                <a:latin typeface="Meiryo" panose="020B0604030504040204" pitchFamily="34" charset="-128"/>
                <a:ea typeface="Meiryo" panose="020B0604030504040204" pitchFamily="34" charset="-128"/>
              </a:rPr>
              <a:t>を手に入れる</a:t>
            </a:r>
          </a:p>
        </p:txBody>
      </p:sp>
      <p:sp>
        <p:nvSpPr>
          <p:cNvPr id="438" name="テキスト ボックス 437">
            <a:extLst>
              <a:ext uri="{FF2B5EF4-FFF2-40B4-BE49-F238E27FC236}">
                <a16:creationId xmlns:a16="http://schemas.microsoft.com/office/drawing/2014/main" id="{D93EEAF7-33E4-524A-B01D-F598047223FA}"/>
              </a:ext>
            </a:extLst>
          </p:cNvPr>
          <p:cNvSpPr txBox="1"/>
          <p:nvPr/>
        </p:nvSpPr>
        <p:spPr>
          <a:xfrm>
            <a:off x="1046388" y="6370386"/>
            <a:ext cx="5030308" cy="230832"/>
          </a:xfrm>
          <a:prstGeom prst="rect">
            <a:avLst/>
          </a:prstGeom>
          <a:noFill/>
        </p:spPr>
        <p:txBody>
          <a:bodyPr wrap="square" rtlCol="0">
            <a:spAutoFit/>
          </a:bodyPr>
          <a:lstStyle/>
          <a:p>
            <a:r>
              <a:rPr kumimoji="1" lang="ja-JP" altLang="en-US" sz="900" dirty="0">
                <a:solidFill>
                  <a:schemeClr val="tx1">
                    <a:lumMod val="50000"/>
                    <a:lumOff val="50000"/>
                  </a:schemeClr>
                </a:solidFill>
                <a:latin typeface="Meiryo" panose="020B0604030504040204" pitchFamily="34" charset="-128"/>
                <a:ea typeface="Meiryo" panose="020B0604030504040204" pitchFamily="34" charset="-128"/>
              </a:rPr>
              <a:t>標準化されたハードウェアやソフトウェアを大量に調達して、運用を自動化・一元化する。</a:t>
            </a:r>
          </a:p>
        </p:txBody>
      </p:sp>
      <p:sp>
        <p:nvSpPr>
          <p:cNvPr id="439" name="テキスト ボックス 438">
            <a:extLst>
              <a:ext uri="{FF2B5EF4-FFF2-40B4-BE49-F238E27FC236}">
                <a16:creationId xmlns:a16="http://schemas.microsoft.com/office/drawing/2014/main" id="{9EC5611E-2DE3-5D45-8566-71C8991C8FCB}"/>
              </a:ext>
            </a:extLst>
          </p:cNvPr>
          <p:cNvSpPr txBox="1"/>
          <p:nvPr/>
        </p:nvSpPr>
        <p:spPr>
          <a:xfrm>
            <a:off x="1046388" y="6168225"/>
            <a:ext cx="4616629" cy="276999"/>
          </a:xfrm>
          <a:prstGeom prst="rect">
            <a:avLst/>
          </a:prstGeom>
          <a:noFill/>
        </p:spPr>
        <p:txBody>
          <a:bodyPr wrap="square" rtlCol="0">
            <a:spAutoFit/>
          </a:bodyPr>
          <a:lstStyle/>
          <a:p>
            <a:r>
              <a:rPr kumimoji="1" lang="ja-JP" altLang="en-US" sz="1200" dirty="0">
                <a:solidFill>
                  <a:srgbClr val="77933C"/>
                </a:solidFill>
                <a:latin typeface="Meiryo" panose="020B0604030504040204" pitchFamily="34" charset="-128"/>
                <a:ea typeface="Meiryo" panose="020B0604030504040204" pitchFamily="34" charset="-128"/>
              </a:rPr>
              <a:t>運用管理者は</a:t>
            </a:r>
            <a:r>
              <a:rPr kumimoji="1" lang="ja-JP" altLang="en-US" sz="1200" b="1" dirty="0">
                <a:solidFill>
                  <a:srgbClr val="77933C"/>
                </a:solidFill>
                <a:latin typeface="Meiryo" panose="020B0604030504040204" pitchFamily="34" charset="-128"/>
                <a:ea typeface="Meiryo" panose="020B0604030504040204" pitchFamily="34" charset="-128"/>
              </a:rPr>
              <a:t>コストパフォーマンス</a:t>
            </a:r>
            <a:r>
              <a:rPr kumimoji="1" lang="ja-JP" altLang="en-US" sz="1200" dirty="0">
                <a:solidFill>
                  <a:srgbClr val="77933C"/>
                </a:solidFill>
                <a:latin typeface="Meiryo" panose="020B0604030504040204" pitchFamily="34" charset="-128"/>
                <a:ea typeface="Meiryo" panose="020B0604030504040204" pitchFamily="34" charset="-128"/>
              </a:rPr>
              <a:t>を手に入れる</a:t>
            </a:r>
          </a:p>
        </p:txBody>
      </p:sp>
      <p:grpSp>
        <p:nvGrpSpPr>
          <p:cNvPr id="12" name="グループ化 11">
            <a:extLst>
              <a:ext uri="{FF2B5EF4-FFF2-40B4-BE49-F238E27FC236}">
                <a16:creationId xmlns:a16="http://schemas.microsoft.com/office/drawing/2014/main" id="{A8D48911-3E1D-C040-BD79-A770D9E27629}"/>
              </a:ext>
            </a:extLst>
          </p:cNvPr>
          <p:cNvGrpSpPr/>
          <p:nvPr/>
        </p:nvGrpSpPr>
        <p:grpSpPr>
          <a:xfrm>
            <a:off x="1211235" y="916270"/>
            <a:ext cx="2675731" cy="2791251"/>
            <a:chOff x="971600" y="873407"/>
            <a:chExt cx="2675731" cy="2791251"/>
          </a:xfrm>
        </p:grpSpPr>
        <p:sp>
          <p:nvSpPr>
            <p:cNvPr id="6" name="フリーフォーム 5">
              <a:extLst>
                <a:ext uri="{FF2B5EF4-FFF2-40B4-BE49-F238E27FC236}">
                  <a16:creationId xmlns:a16="http://schemas.microsoft.com/office/drawing/2014/main" id="{9BF984A6-BD1F-6247-A24E-C6EFC1DBF132}"/>
                </a:ext>
              </a:extLst>
            </p:cNvPr>
            <p:cNvSpPr/>
            <p:nvPr/>
          </p:nvSpPr>
          <p:spPr>
            <a:xfrm>
              <a:off x="971600" y="2148684"/>
              <a:ext cx="1956863" cy="1504471"/>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Lst>
              <a:ahLst/>
              <a:cxnLst>
                <a:cxn ang="0">
                  <a:pos x="connsiteX0" y="connsiteY0"/>
                </a:cxn>
                <a:cxn ang="0">
                  <a:pos x="connsiteX1" y="connsiteY1"/>
                </a:cxn>
                <a:cxn ang="0">
                  <a:pos x="connsiteX2" y="connsiteY2"/>
                </a:cxn>
              </a:cxnLst>
              <a:rect l="l" t="t" r="r" b="b"/>
              <a:pathLst>
                <a:path w="1939102" h="1495246">
                  <a:moveTo>
                    <a:pt x="0" y="0"/>
                  </a:moveTo>
                  <a:lnTo>
                    <a:pt x="1805797" y="1495246"/>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D87AC9FD-B8DD-5248-B94C-AACA3AA4243B}"/>
                </a:ext>
              </a:extLst>
            </p:cNvPr>
            <p:cNvSpPr/>
            <p:nvPr/>
          </p:nvSpPr>
          <p:spPr>
            <a:xfrm>
              <a:off x="1237538" y="873407"/>
              <a:ext cx="2160240" cy="165618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8" name="フリーフォーム 417">
              <a:extLst>
                <a:ext uri="{FF2B5EF4-FFF2-40B4-BE49-F238E27FC236}">
                  <a16:creationId xmlns:a16="http://schemas.microsoft.com/office/drawing/2014/main" id="{7C00ED84-ADAD-6C45-95EF-96F3A023B1B4}"/>
                </a:ext>
              </a:extLst>
            </p:cNvPr>
            <p:cNvSpPr/>
            <p:nvPr/>
          </p:nvSpPr>
          <p:spPr>
            <a:xfrm>
              <a:off x="2793936" y="2003918"/>
              <a:ext cx="853395" cy="166074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Lst>
              <a:ahLst/>
              <a:cxnLst>
                <a:cxn ang="0">
                  <a:pos x="connsiteX0" y="connsiteY0"/>
                </a:cxn>
                <a:cxn ang="0">
                  <a:pos x="connsiteX1" y="connsiteY1"/>
                </a:cxn>
                <a:cxn ang="0">
                  <a:pos x="connsiteX2" y="connsiteY2"/>
                </a:cxn>
              </a:cxnLst>
              <a:rect l="l" t="t" r="r" b="b"/>
              <a:pathLst>
                <a:path w="845650" h="1650557">
                  <a:moveTo>
                    <a:pt x="126078" y="446810"/>
                  </a:moveTo>
                  <a:lnTo>
                    <a:pt x="0" y="1650557"/>
                  </a:lnTo>
                  <a:lnTo>
                    <a:pt x="845649"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5" name="正方形/長方形 424">
              <a:extLst>
                <a:ext uri="{FF2B5EF4-FFF2-40B4-BE49-F238E27FC236}">
                  <a16:creationId xmlns:a16="http://schemas.microsoft.com/office/drawing/2014/main" id="{6A49A126-AA82-9249-94A6-94FA593C347C}"/>
                </a:ext>
              </a:extLst>
            </p:cNvPr>
            <p:cNvSpPr/>
            <p:nvPr/>
          </p:nvSpPr>
          <p:spPr>
            <a:xfrm rot="552071">
              <a:off x="1024136" y="1991889"/>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1" name="テキスト ボックス 440">
              <a:extLst>
                <a:ext uri="{FF2B5EF4-FFF2-40B4-BE49-F238E27FC236}">
                  <a16:creationId xmlns:a16="http://schemas.microsoft.com/office/drawing/2014/main" id="{DAF8F31F-F946-8543-ABE5-7BD499F4F877}"/>
                </a:ext>
              </a:extLst>
            </p:cNvPr>
            <p:cNvSpPr txBox="1"/>
            <p:nvPr/>
          </p:nvSpPr>
          <p:spPr>
            <a:xfrm rot="462255">
              <a:off x="1649466" y="1539645"/>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sp>
          <p:nvSpPr>
            <p:cNvPr id="35" name="テキスト ボックス 34">
              <a:extLst>
                <a:ext uri="{FF2B5EF4-FFF2-40B4-BE49-F238E27FC236}">
                  <a16:creationId xmlns:a16="http://schemas.microsoft.com/office/drawing/2014/main" id="{2BFEA704-B768-E84C-B14D-1CDBF668E5AB}"/>
                </a:ext>
              </a:extLst>
            </p:cNvPr>
            <p:cNvSpPr txBox="1"/>
            <p:nvPr/>
          </p:nvSpPr>
          <p:spPr>
            <a:xfrm rot="462255">
              <a:off x="1722699" y="2398535"/>
              <a:ext cx="1107996" cy="738664"/>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pPr algn="r"/>
              <a:r>
                <a:rPr lang="ja-JP" altLang="en-US">
                  <a:solidFill>
                    <a:schemeClr val="accent6">
                      <a:lumMod val="50000"/>
                    </a:schemeClr>
                  </a:solidFill>
                </a:rPr>
                <a:t>仮想化</a:t>
              </a:r>
              <a:endParaRPr lang="en-US" altLang="ja-JP" dirty="0">
                <a:solidFill>
                  <a:schemeClr val="accent6">
                    <a:lumMod val="50000"/>
                  </a:schemeClr>
                </a:solidFill>
              </a:endParaRPr>
            </a:p>
            <a:p>
              <a:pPr algn="r"/>
              <a:r>
                <a:rPr lang="ja-JP" altLang="en-US" sz="1200">
                  <a:solidFill>
                    <a:schemeClr val="accent6">
                      <a:lumMod val="50000"/>
                    </a:schemeClr>
                  </a:solidFill>
                </a:rPr>
                <a:t>本物と同様に</a:t>
              </a:r>
              <a:endParaRPr lang="en-US" altLang="ja-JP" sz="1200" dirty="0">
                <a:solidFill>
                  <a:schemeClr val="accent6">
                    <a:lumMod val="50000"/>
                  </a:schemeClr>
                </a:solidFill>
              </a:endParaRPr>
            </a:p>
            <a:p>
              <a:pPr algn="r"/>
              <a:r>
                <a:rPr lang="ja-JP" altLang="en-US" sz="1200">
                  <a:solidFill>
                    <a:schemeClr val="accent6">
                      <a:lumMod val="50000"/>
                    </a:schemeClr>
                  </a:solidFill>
                </a:rPr>
                <a:t>使える</a:t>
              </a:r>
            </a:p>
          </p:txBody>
        </p:sp>
        <p:grpSp>
          <p:nvGrpSpPr>
            <p:cNvPr id="3" name="グループ化 2">
              <a:extLst>
                <a:ext uri="{FF2B5EF4-FFF2-40B4-BE49-F238E27FC236}">
                  <a16:creationId xmlns:a16="http://schemas.microsoft.com/office/drawing/2014/main" id="{872BB0A1-4898-9F46-AC0B-0BA4636997F8}"/>
                </a:ext>
              </a:extLst>
            </p:cNvPr>
            <p:cNvGrpSpPr/>
            <p:nvPr/>
          </p:nvGrpSpPr>
          <p:grpSpPr>
            <a:xfrm>
              <a:off x="2988497" y="1250224"/>
              <a:ext cx="504485" cy="788379"/>
              <a:chOff x="2453809" y="2924944"/>
              <a:chExt cx="721101" cy="1080120"/>
            </a:xfrm>
          </p:grpSpPr>
          <p:sp>
            <p:nvSpPr>
              <p:cNvPr id="38" name="角丸四角形 37">
                <a:extLst>
                  <a:ext uri="{FF2B5EF4-FFF2-40B4-BE49-F238E27FC236}">
                    <a16:creationId xmlns:a16="http://schemas.microsoft.com/office/drawing/2014/main" id="{512BFF7A-90E7-0743-9725-64107845E1EB}"/>
                  </a:ext>
                </a:extLst>
              </p:cNvPr>
              <p:cNvSpPr/>
              <p:nvPr/>
            </p:nvSpPr>
            <p:spPr>
              <a:xfrm>
                <a:off x="2461073" y="3160442"/>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09">
                <a:extLst>
                  <a:ext uri="{FF2B5EF4-FFF2-40B4-BE49-F238E27FC236}">
                    <a16:creationId xmlns:a16="http://schemas.microsoft.com/office/drawing/2014/main" id="{903F7614-BD23-AF41-A1D7-8EB7CA1AAE33}"/>
                  </a:ext>
                </a:extLst>
              </p:cNvPr>
              <p:cNvGrpSpPr/>
              <p:nvPr/>
            </p:nvGrpSpPr>
            <p:grpSpPr>
              <a:xfrm>
                <a:off x="2537213" y="3429000"/>
                <a:ext cx="232617" cy="95895"/>
                <a:chOff x="6769100" y="1390650"/>
                <a:chExt cx="317500" cy="157483"/>
              </a:xfrm>
            </p:grpSpPr>
            <p:sp>
              <p:nvSpPr>
                <p:cNvPr id="40" name="正方形/長方形 39">
                  <a:extLst>
                    <a:ext uri="{FF2B5EF4-FFF2-40B4-BE49-F238E27FC236}">
                      <a16:creationId xmlns:a16="http://schemas.microsoft.com/office/drawing/2014/main" id="{E0AA1675-F12B-0B4B-8D5E-BB137E9B7D2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8B205A38-60A1-EF4F-ACF6-C87D7515947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a:extLst>
                    <a:ext uri="{FF2B5EF4-FFF2-40B4-BE49-F238E27FC236}">
                      <a16:creationId xmlns:a16="http://schemas.microsoft.com/office/drawing/2014/main" id="{55F601FF-F03E-B04F-9F0E-22D444A21FD7}"/>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330">
                <a:extLst>
                  <a:ext uri="{FF2B5EF4-FFF2-40B4-BE49-F238E27FC236}">
                    <a16:creationId xmlns:a16="http://schemas.microsoft.com/office/drawing/2014/main" id="{3583921D-2655-B949-83A7-2E194F2CDBE3}"/>
                  </a:ext>
                </a:extLst>
              </p:cNvPr>
              <p:cNvGrpSpPr/>
              <p:nvPr/>
            </p:nvGrpSpPr>
            <p:grpSpPr>
              <a:xfrm>
                <a:off x="2539183" y="3581626"/>
                <a:ext cx="232617" cy="95895"/>
                <a:chOff x="6769100" y="1390650"/>
                <a:chExt cx="317500" cy="157483"/>
              </a:xfrm>
            </p:grpSpPr>
            <p:sp>
              <p:nvSpPr>
                <p:cNvPr id="44" name="正方形/長方形 43">
                  <a:extLst>
                    <a:ext uri="{FF2B5EF4-FFF2-40B4-BE49-F238E27FC236}">
                      <a16:creationId xmlns:a16="http://schemas.microsoft.com/office/drawing/2014/main" id="{3CA6A535-70F8-1848-8F2A-06581BFCE13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76FE1D40-7D18-494D-815E-94BEEB1A0DE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a:extLst>
                    <a:ext uri="{FF2B5EF4-FFF2-40B4-BE49-F238E27FC236}">
                      <a16:creationId xmlns:a16="http://schemas.microsoft.com/office/drawing/2014/main" id="{A9DA7662-6363-4749-8F93-0ACDC5A1913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339">
                <a:extLst>
                  <a:ext uri="{FF2B5EF4-FFF2-40B4-BE49-F238E27FC236}">
                    <a16:creationId xmlns:a16="http://schemas.microsoft.com/office/drawing/2014/main" id="{3F0F795B-0BB3-C84E-8795-D1B97D3A45D5}"/>
                  </a:ext>
                </a:extLst>
              </p:cNvPr>
              <p:cNvGrpSpPr/>
              <p:nvPr/>
            </p:nvGrpSpPr>
            <p:grpSpPr>
              <a:xfrm>
                <a:off x="2817944" y="3438006"/>
                <a:ext cx="232617" cy="95895"/>
                <a:chOff x="6769100" y="1390650"/>
                <a:chExt cx="317500" cy="157483"/>
              </a:xfrm>
            </p:grpSpPr>
            <p:sp>
              <p:nvSpPr>
                <p:cNvPr id="48" name="正方形/長方形 47">
                  <a:extLst>
                    <a:ext uri="{FF2B5EF4-FFF2-40B4-BE49-F238E27FC236}">
                      <a16:creationId xmlns:a16="http://schemas.microsoft.com/office/drawing/2014/main" id="{65893C50-ED32-8E46-B87E-CBDA8948EF6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A6259F60-776A-DF42-B4CF-A16443F53EA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a:extLst>
                    <a:ext uri="{FF2B5EF4-FFF2-40B4-BE49-F238E27FC236}">
                      <a16:creationId xmlns:a16="http://schemas.microsoft.com/office/drawing/2014/main" id="{EB5D80CC-3814-3E45-BDBD-6EBFC4CCB9C2}"/>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1" name="図形グループ 355">
                <a:extLst>
                  <a:ext uri="{FF2B5EF4-FFF2-40B4-BE49-F238E27FC236}">
                    <a16:creationId xmlns:a16="http://schemas.microsoft.com/office/drawing/2014/main" id="{3156968B-10DB-5740-B859-8E5D5A57BF19}"/>
                  </a:ext>
                </a:extLst>
              </p:cNvPr>
              <p:cNvGrpSpPr/>
              <p:nvPr/>
            </p:nvGrpSpPr>
            <p:grpSpPr>
              <a:xfrm>
                <a:off x="2817944" y="3584167"/>
                <a:ext cx="232617" cy="95895"/>
                <a:chOff x="6769100" y="1390650"/>
                <a:chExt cx="317500" cy="157483"/>
              </a:xfrm>
            </p:grpSpPr>
            <p:sp>
              <p:nvSpPr>
                <p:cNvPr id="52" name="正方形/長方形 51">
                  <a:extLst>
                    <a:ext uri="{FF2B5EF4-FFF2-40B4-BE49-F238E27FC236}">
                      <a16:creationId xmlns:a16="http://schemas.microsoft.com/office/drawing/2014/main" id="{C853B817-68C5-FB43-8175-9A4F2F6FF6B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5118BCAB-7944-1D49-B435-378B5102183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4" name="直線コネクタ 53">
                  <a:extLst>
                    <a:ext uri="{FF2B5EF4-FFF2-40B4-BE49-F238E27FC236}">
                      <a16:creationId xmlns:a16="http://schemas.microsoft.com/office/drawing/2014/main" id="{61620504-C53E-E94D-8584-4C5A95F176A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5" name="フローチャート: 磁気ディスク 54">
                <a:extLst>
                  <a:ext uri="{FF2B5EF4-FFF2-40B4-BE49-F238E27FC236}">
                    <a16:creationId xmlns:a16="http://schemas.microsoft.com/office/drawing/2014/main" id="{76D50D28-737E-E147-BFB8-DE378F923F5A}"/>
                  </a:ext>
                </a:extLst>
              </p:cNvPr>
              <p:cNvSpPr/>
              <p:nvPr/>
            </p:nvSpPr>
            <p:spPr>
              <a:xfrm>
                <a:off x="2652675" y="373532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56" name="図形グループ 369">
                <a:extLst>
                  <a:ext uri="{FF2B5EF4-FFF2-40B4-BE49-F238E27FC236}">
                    <a16:creationId xmlns:a16="http://schemas.microsoft.com/office/drawing/2014/main" id="{5B041075-4C7E-3D41-8569-D0DBA2B1B34A}"/>
                  </a:ext>
                </a:extLst>
              </p:cNvPr>
              <p:cNvGrpSpPr/>
              <p:nvPr/>
            </p:nvGrpSpPr>
            <p:grpSpPr>
              <a:xfrm>
                <a:off x="2453809" y="2935369"/>
                <a:ext cx="384888" cy="275693"/>
                <a:chOff x="758730" y="3198675"/>
                <a:chExt cx="806939" cy="688305"/>
              </a:xfrm>
            </p:grpSpPr>
            <p:sp>
              <p:nvSpPr>
                <p:cNvPr id="57" name="正方形/長方形 56">
                  <a:extLst>
                    <a:ext uri="{FF2B5EF4-FFF2-40B4-BE49-F238E27FC236}">
                      <a16:creationId xmlns:a16="http://schemas.microsoft.com/office/drawing/2014/main" id="{D04CB5F2-6BED-0544-877E-2F5B813AFA0F}"/>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a:extLst>
                    <a:ext uri="{FF2B5EF4-FFF2-40B4-BE49-F238E27FC236}">
                      <a16:creationId xmlns:a16="http://schemas.microsoft.com/office/drawing/2014/main" id="{2629AC0D-B089-3E47-8791-36DE219B4F75}"/>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角丸四角形 58">
                  <a:extLst>
                    <a:ext uri="{FF2B5EF4-FFF2-40B4-BE49-F238E27FC236}">
                      <a16:creationId xmlns:a16="http://schemas.microsoft.com/office/drawing/2014/main" id="{35C3ADC2-96DB-5540-8828-70B2C670DBD4}"/>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台形 59">
                  <a:extLst>
                    <a:ext uri="{FF2B5EF4-FFF2-40B4-BE49-F238E27FC236}">
                      <a16:creationId xmlns:a16="http://schemas.microsoft.com/office/drawing/2014/main" id="{38D705C2-6DB5-5C40-B811-3F2C98BB718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399">
                <a:extLst>
                  <a:ext uri="{FF2B5EF4-FFF2-40B4-BE49-F238E27FC236}">
                    <a16:creationId xmlns:a16="http://schemas.microsoft.com/office/drawing/2014/main" id="{0CFEB521-A234-514F-B9C3-8F3304043862}"/>
                  </a:ext>
                </a:extLst>
              </p:cNvPr>
              <p:cNvGrpSpPr/>
              <p:nvPr/>
            </p:nvGrpSpPr>
            <p:grpSpPr>
              <a:xfrm>
                <a:off x="2878493" y="2924944"/>
                <a:ext cx="296417" cy="283093"/>
                <a:chOff x="2667295" y="1059799"/>
                <a:chExt cx="681672" cy="722281"/>
              </a:xfrm>
            </p:grpSpPr>
            <p:sp>
              <p:nvSpPr>
                <p:cNvPr id="62" name="角丸四角形 61">
                  <a:extLst>
                    <a:ext uri="{FF2B5EF4-FFF2-40B4-BE49-F238E27FC236}">
                      <a16:creationId xmlns:a16="http://schemas.microsoft.com/office/drawing/2014/main" id="{0120AEDD-9032-114E-948D-99F7CE676B21}"/>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3" name="図 62">
                  <a:extLst>
                    <a:ext uri="{FF2B5EF4-FFF2-40B4-BE49-F238E27FC236}">
                      <a16:creationId xmlns:a16="http://schemas.microsoft.com/office/drawing/2014/main" id="{24F4D9EC-438C-FF45-BB9A-EAF2AC7CC06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grpSp>
      <p:grpSp>
        <p:nvGrpSpPr>
          <p:cNvPr id="9" name="グループ化 8">
            <a:extLst>
              <a:ext uri="{FF2B5EF4-FFF2-40B4-BE49-F238E27FC236}">
                <a16:creationId xmlns:a16="http://schemas.microsoft.com/office/drawing/2014/main" id="{7A69D0EA-D6DB-B546-ADC8-F62E19AD3FC9}"/>
              </a:ext>
            </a:extLst>
          </p:cNvPr>
          <p:cNvGrpSpPr/>
          <p:nvPr/>
        </p:nvGrpSpPr>
        <p:grpSpPr>
          <a:xfrm>
            <a:off x="3238149" y="1235656"/>
            <a:ext cx="2675729" cy="2709204"/>
            <a:chOff x="3214468" y="1225747"/>
            <a:chExt cx="2675729" cy="2709204"/>
          </a:xfrm>
        </p:grpSpPr>
        <p:sp>
          <p:nvSpPr>
            <p:cNvPr id="419" name="フリーフォーム 418">
              <a:extLst>
                <a:ext uri="{FF2B5EF4-FFF2-40B4-BE49-F238E27FC236}">
                  <a16:creationId xmlns:a16="http://schemas.microsoft.com/office/drawing/2014/main" id="{9B5B60E4-A1E5-D44E-A586-EC1501200CE2}"/>
                </a:ext>
              </a:extLst>
            </p:cNvPr>
            <p:cNvSpPr/>
            <p:nvPr/>
          </p:nvSpPr>
          <p:spPr>
            <a:xfrm>
              <a:off x="3214468" y="2499491"/>
              <a:ext cx="1956863" cy="143546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939102"/>
                <a:gd name="connsiteY0" fmla="*/ 0 h 1426658"/>
                <a:gd name="connsiteX1" fmla="*/ 1247320 w 1939102"/>
                <a:gd name="connsiteY1" fmla="*/ 1426658 h 1426658"/>
                <a:gd name="connsiteX2" fmla="*/ 1939102 w 1939102"/>
                <a:gd name="connsiteY2" fmla="*/ 307659 h 1426658"/>
              </a:gdLst>
              <a:ahLst/>
              <a:cxnLst>
                <a:cxn ang="0">
                  <a:pos x="connsiteX0" y="connsiteY0"/>
                </a:cxn>
                <a:cxn ang="0">
                  <a:pos x="connsiteX1" y="connsiteY1"/>
                </a:cxn>
                <a:cxn ang="0">
                  <a:pos x="connsiteX2" y="connsiteY2"/>
                </a:cxn>
              </a:cxnLst>
              <a:rect l="l" t="t" r="r" b="b"/>
              <a:pathLst>
                <a:path w="1939102" h="1426658">
                  <a:moveTo>
                    <a:pt x="0" y="0"/>
                  </a:moveTo>
                  <a:lnTo>
                    <a:pt x="1247320" y="1426658"/>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0" name="フリーフォーム 419">
              <a:extLst>
                <a:ext uri="{FF2B5EF4-FFF2-40B4-BE49-F238E27FC236}">
                  <a16:creationId xmlns:a16="http://schemas.microsoft.com/office/drawing/2014/main" id="{9ED38651-5691-9448-8E88-2B3D80DBDE0E}"/>
                </a:ext>
              </a:extLst>
            </p:cNvPr>
            <p:cNvSpPr/>
            <p:nvPr/>
          </p:nvSpPr>
          <p:spPr>
            <a:xfrm>
              <a:off x="4484714" y="2354724"/>
              <a:ext cx="1405483" cy="1580227"/>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 name="connsiteX0" fmla="*/ 673157 w 1392728"/>
                <a:gd name="connsiteY0" fmla="*/ 446810 h 1570538"/>
                <a:gd name="connsiteX1" fmla="*/ 0 w 1392728"/>
                <a:gd name="connsiteY1" fmla="*/ 1570538 h 1570538"/>
                <a:gd name="connsiteX2" fmla="*/ 1392728 w 1392728"/>
                <a:gd name="connsiteY2" fmla="*/ 0 h 1570538"/>
              </a:gdLst>
              <a:ahLst/>
              <a:cxnLst>
                <a:cxn ang="0">
                  <a:pos x="connsiteX0" y="connsiteY0"/>
                </a:cxn>
                <a:cxn ang="0">
                  <a:pos x="connsiteX1" y="connsiteY1"/>
                </a:cxn>
                <a:cxn ang="0">
                  <a:pos x="connsiteX2" y="connsiteY2"/>
                </a:cxn>
              </a:cxnLst>
              <a:rect l="l" t="t" r="r" b="b"/>
              <a:pathLst>
                <a:path w="1392728" h="1570538">
                  <a:moveTo>
                    <a:pt x="673157" y="446810"/>
                  </a:moveTo>
                  <a:lnTo>
                    <a:pt x="0" y="1570538"/>
                  </a:lnTo>
                  <a:lnTo>
                    <a:pt x="1392728"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4" name="正方形/長方形 323">
              <a:extLst>
                <a:ext uri="{FF2B5EF4-FFF2-40B4-BE49-F238E27FC236}">
                  <a16:creationId xmlns:a16="http://schemas.microsoft.com/office/drawing/2014/main" id="{F5A40BC2-572C-9142-9239-0FBF67970118}"/>
                </a:ext>
              </a:extLst>
            </p:cNvPr>
            <p:cNvSpPr/>
            <p:nvPr/>
          </p:nvSpPr>
          <p:spPr>
            <a:xfrm>
              <a:off x="3496067" y="1225747"/>
              <a:ext cx="2160240" cy="165618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2" name="正方形/長方形 431">
              <a:extLst>
                <a:ext uri="{FF2B5EF4-FFF2-40B4-BE49-F238E27FC236}">
                  <a16:creationId xmlns:a16="http://schemas.microsoft.com/office/drawing/2014/main" id="{488E7C4C-F014-B24E-B47E-9EE67E96BAD0}"/>
                </a:ext>
              </a:extLst>
            </p:cNvPr>
            <p:cNvSpPr/>
            <p:nvPr/>
          </p:nvSpPr>
          <p:spPr>
            <a:xfrm rot="552071">
              <a:off x="3307261" y="2354199"/>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2" name="テキスト ボックス 441">
              <a:extLst>
                <a:ext uri="{FF2B5EF4-FFF2-40B4-BE49-F238E27FC236}">
                  <a16:creationId xmlns:a16="http://schemas.microsoft.com/office/drawing/2014/main" id="{18219301-04FA-8E48-BEF8-D6A001908EB0}"/>
                </a:ext>
              </a:extLst>
            </p:cNvPr>
            <p:cNvSpPr txBox="1"/>
            <p:nvPr/>
          </p:nvSpPr>
          <p:spPr>
            <a:xfrm rot="462255">
              <a:off x="3912917" y="1913968"/>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grpSp>
          <p:nvGrpSpPr>
            <p:cNvPr id="5" name="グループ化 4">
              <a:extLst>
                <a:ext uri="{FF2B5EF4-FFF2-40B4-BE49-F238E27FC236}">
                  <a16:creationId xmlns:a16="http://schemas.microsoft.com/office/drawing/2014/main" id="{CC59C728-EB21-F747-A337-778B63E8FF3A}"/>
                </a:ext>
              </a:extLst>
            </p:cNvPr>
            <p:cNvGrpSpPr/>
            <p:nvPr/>
          </p:nvGrpSpPr>
          <p:grpSpPr>
            <a:xfrm>
              <a:off x="5145388" y="1599896"/>
              <a:ext cx="504485" cy="797190"/>
              <a:chOff x="3346860" y="2930298"/>
              <a:chExt cx="721101" cy="1092191"/>
            </a:xfrm>
          </p:grpSpPr>
          <p:sp>
            <p:nvSpPr>
              <p:cNvPr id="64" name="角丸四角形 63">
                <a:extLst>
                  <a:ext uri="{FF2B5EF4-FFF2-40B4-BE49-F238E27FC236}">
                    <a16:creationId xmlns:a16="http://schemas.microsoft.com/office/drawing/2014/main" id="{B6A8CE2F-094D-164A-A4AC-912F629D8017}"/>
                  </a:ext>
                </a:extLst>
              </p:cNvPr>
              <p:cNvSpPr/>
              <p:nvPr/>
            </p:nvSpPr>
            <p:spPr>
              <a:xfrm>
                <a:off x="3354124" y="3171029"/>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5" name="図形グループ 309">
                <a:extLst>
                  <a:ext uri="{FF2B5EF4-FFF2-40B4-BE49-F238E27FC236}">
                    <a16:creationId xmlns:a16="http://schemas.microsoft.com/office/drawing/2014/main" id="{234746FD-EB7A-994E-ADD3-B7058B6D8D64}"/>
                  </a:ext>
                </a:extLst>
              </p:cNvPr>
              <p:cNvGrpSpPr/>
              <p:nvPr/>
            </p:nvGrpSpPr>
            <p:grpSpPr>
              <a:xfrm>
                <a:off x="3430264" y="3440050"/>
                <a:ext cx="232617" cy="95895"/>
                <a:chOff x="6769100" y="1390650"/>
                <a:chExt cx="317500" cy="157483"/>
              </a:xfrm>
            </p:grpSpPr>
            <p:sp>
              <p:nvSpPr>
                <p:cNvPr id="66" name="正方形/長方形 65">
                  <a:extLst>
                    <a:ext uri="{FF2B5EF4-FFF2-40B4-BE49-F238E27FC236}">
                      <a16:creationId xmlns:a16="http://schemas.microsoft.com/office/drawing/2014/main" id="{B15089C8-AE4F-D24E-9AF7-56FFD3145B6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22DC0460-F255-5146-8D0F-84C60E1762B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8" name="直線コネクタ 67">
                  <a:extLst>
                    <a:ext uri="{FF2B5EF4-FFF2-40B4-BE49-F238E27FC236}">
                      <a16:creationId xmlns:a16="http://schemas.microsoft.com/office/drawing/2014/main" id="{9FCB0D82-4A92-594F-8BE9-BC757CDEE745}"/>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330">
                <a:extLst>
                  <a:ext uri="{FF2B5EF4-FFF2-40B4-BE49-F238E27FC236}">
                    <a16:creationId xmlns:a16="http://schemas.microsoft.com/office/drawing/2014/main" id="{C176E3B4-56CC-AA49-BD31-106EF73C40FC}"/>
                  </a:ext>
                </a:extLst>
              </p:cNvPr>
              <p:cNvGrpSpPr/>
              <p:nvPr/>
            </p:nvGrpSpPr>
            <p:grpSpPr>
              <a:xfrm>
                <a:off x="3432234" y="3586980"/>
                <a:ext cx="232617" cy="95895"/>
                <a:chOff x="6769100" y="1390650"/>
                <a:chExt cx="317500" cy="157483"/>
              </a:xfrm>
            </p:grpSpPr>
            <p:sp>
              <p:nvSpPr>
                <p:cNvPr id="70" name="正方形/長方形 69">
                  <a:extLst>
                    <a:ext uri="{FF2B5EF4-FFF2-40B4-BE49-F238E27FC236}">
                      <a16:creationId xmlns:a16="http://schemas.microsoft.com/office/drawing/2014/main" id="{BF1AE523-7E06-8444-A87E-77A86FDB07E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06A0EACC-D08A-8341-9366-8DC45DB4073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2" name="直線コネクタ 71">
                  <a:extLst>
                    <a:ext uri="{FF2B5EF4-FFF2-40B4-BE49-F238E27FC236}">
                      <a16:creationId xmlns:a16="http://schemas.microsoft.com/office/drawing/2014/main" id="{83DED0F1-0BCC-B749-8EE4-599FFBC52AF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3" name="図形グループ 355">
                <a:extLst>
                  <a:ext uri="{FF2B5EF4-FFF2-40B4-BE49-F238E27FC236}">
                    <a16:creationId xmlns:a16="http://schemas.microsoft.com/office/drawing/2014/main" id="{6FD2FFF0-AA03-9744-BB3F-CD2A94EC58ED}"/>
                  </a:ext>
                </a:extLst>
              </p:cNvPr>
              <p:cNvGrpSpPr/>
              <p:nvPr/>
            </p:nvGrpSpPr>
            <p:grpSpPr>
              <a:xfrm>
                <a:off x="3710995" y="3589521"/>
                <a:ext cx="232617" cy="95895"/>
                <a:chOff x="6769100" y="1390650"/>
                <a:chExt cx="317500" cy="157483"/>
              </a:xfrm>
            </p:grpSpPr>
            <p:sp>
              <p:nvSpPr>
                <p:cNvPr id="74" name="正方形/長方形 73">
                  <a:extLst>
                    <a:ext uri="{FF2B5EF4-FFF2-40B4-BE49-F238E27FC236}">
                      <a16:creationId xmlns:a16="http://schemas.microsoft.com/office/drawing/2014/main" id="{909A8665-3175-6545-9A1A-7FE0A8DEC58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7FF1BFF1-EC2B-5845-A13D-69EE017096A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a:extLst>
                    <a:ext uri="{FF2B5EF4-FFF2-40B4-BE49-F238E27FC236}">
                      <a16:creationId xmlns:a16="http://schemas.microsoft.com/office/drawing/2014/main" id="{48EA6D69-E39E-E544-A0C5-C71BBC4B9B4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7" name="フローチャート: 磁気ディスク 76">
                <a:extLst>
                  <a:ext uri="{FF2B5EF4-FFF2-40B4-BE49-F238E27FC236}">
                    <a16:creationId xmlns:a16="http://schemas.microsoft.com/office/drawing/2014/main" id="{FB429377-0EB1-7941-A705-A8134BC2AB55}"/>
                  </a:ext>
                </a:extLst>
              </p:cNvPr>
              <p:cNvSpPr/>
              <p:nvPr/>
            </p:nvSpPr>
            <p:spPr>
              <a:xfrm>
                <a:off x="3372370" y="375275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8" name="図形グループ 369">
                <a:extLst>
                  <a:ext uri="{FF2B5EF4-FFF2-40B4-BE49-F238E27FC236}">
                    <a16:creationId xmlns:a16="http://schemas.microsoft.com/office/drawing/2014/main" id="{1F641936-0F97-3F4E-9E42-A70476663146}"/>
                  </a:ext>
                </a:extLst>
              </p:cNvPr>
              <p:cNvGrpSpPr/>
              <p:nvPr/>
            </p:nvGrpSpPr>
            <p:grpSpPr>
              <a:xfrm>
                <a:off x="3346860" y="2940723"/>
                <a:ext cx="384888" cy="275693"/>
                <a:chOff x="758730" y="3198675"/>
                <a:chExt cx="806939" cy="688305"/>
              </a:xfrm>
            </p:grpSpPr>
            <p:sp>
              <p:nvSpPr>
                <p:cNvPr id="79" name="正方形/長方形 78">
                  <a:extLst>
                    <a:ext uri="{FF2B5EF4-FFF2-40B4-BE49-F238E27FC236}">
                      <a16:creationId xmlns:a16="http://schemas.microsoft.com/office/drawing/2014/main" id="{CCBDA685-4E0C-3C4D-B9F9-C29239BD8DF9}"/>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a:extLst>
                    <a:ext uri="{FF2B5EF4-FFF2-40B4-BE49-F238E27FC236}">
                      <a16:creationId xmlns:a16="http://schemas.microsoft.com/office/drawing/2014/main" id="{4501F0F6-B17D-4846-A09C-CFC2A1B0D85C}"/>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a:extLst>
                    <a:ext uri="{FF2B5EF4-FFF2-40B4-BE49-F238E27FC236}">
                      <a16:creationId xmlns:a16="http://schemas.microsoft.com/office/drawing/2014/main" id="{9228F4AB-7B23-2E4C-9423-9EE4E1B9603F}"/>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台形 81">
                  <a:extLst>
                    <a:ext uri="{FF2B5EF4-FFF2-40B4-BE49-F238E27FC236}">
                      <a16:creationId xmlns:a16="http://schemas.microsoft.com/office/drawing/2014/main" id="{B44CB4C4-B9F3-EF44-A795-E33284A04E7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図形グループ 399">
                <a:extLst>
                  <a:ext uri="{FF2B5EF4-FFF2-40B4-BE49-F238E27FC236}">
                    <a16:creationId xmlns:a16="http://schemas.microsoft.com/office/drawing/2014/main" id="{43C8BF0D-4592-E447-92C4-0FA77F6CB13D}"/>
                  </a:ext>
                </a:extLst>
              </p:cNvPr>
              <p:cNvGrpSpPr/>
              <p:nvPr/>
            </p:nvGrpSpPr>
            <p:grpSpPr>
              <a:xfrm>
                <a:off x="3771544" y="2930298"/>
                <a:ext cx="296417" cy="283093"/>
                <a:chOff x="2667295" y="1059799"/>
                <a:chExt cx="681672" cy="722281"/>
              </a:xfrm>
            </p:grpSpPr>
            <p:sp>
              <p:nvSpPr>
                <p:cNvPr id="84" name="角丸四角形 83">
                  <a:extLst>
                    <a:ext uri="{FF2B5EF4-FFF2-40B4-BE49-F238E27FC236}">
                      <a16:creationId xmlns:a16="http://schemas.microsoft.com/office/drawing/2014/main" id="{1348C918-2938-A34B-A178-B4D636291E24}"/>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5" name="図 84">
                  <a:extLst>
                    <a:ext uri="{FF2B5EF4-FFF2-40B4-BE49-F238E27FC236}">
                      <a16:creationId xmlns:a16="http://schemas.microsoft.com/office/drawing/2014/main" id="{B79EFF9C-93FB-2E45-B196-97BA34D55AA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86" name="フローチャート: 磁気ディスク 85">
                <a:extLst>
                  <a:ext uri="{FF2B5EF4-FFF2-40B4-BE49-F238E27FC236}">
                    <a16:creationId xmlns:a16="http://schemas.microsoft.com/office/drawing/2014/main" id="{D68E5821-7182-6B41-B440-5D9845A1FE7C}"/>
                  </a:ext>
                </a:extLst>
              </p:cNvPr>
              <p:cNvSpPr/>
              <p:nvPr/>
            </p:nvSpPr>
            <p:spPr>
              <a:xfrm>
                <a:off x="3741545" y="375275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87" name="図形グループ 399">
                <a:extLst>
                  <a:ext uri="{FF2B5EF4-FFF2-40B4-BE49-F238E27FC236}">
                    <a16:creationId xmlns:a16="http://schemas.microsoft.com/office/drawing/2014/main" id="{6333BE84-DC48-194D-A92F-464C0CB6346C}"/>
                  </a:ext>
                </a:extLst>
              </p:cNvPr>
              <p:cNvGrpSpPr/>
              <p:nvPr/>
            </p:nvGrpSpPr>
            <p:grpSpPr>
              <a:xfrm>
                <a:off x="3771544" y="3212976"/>
                <a:ext cx="296417" cy="283093"/>
                <a:chOff x="2667295" y="1059799"/>
                <a:chExt cx="681672" cy="722281"/>
              </a:xfrm>
            </p:grpSpPr>
            <p:sp>
              <p:nvSpPr>
                <p:cNvPr id="88" name="角丸四角形 87">
                  <a:extLst>
                    <a:ext uri="{FF2B5EF4-FFF2-40B4-BE49-F238E27FC236}">
                      <a16:creationId xmlns:a16="http://schemas.microsoft.com/office/drawing/2014/main" id="{8C593548-FAF1-254E-A6E9-275D8CE89FD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9" name="図 88">
                  <a:extLst>
                    <a:ext uri="{FF2B5EF4-FFF2-40B4-BE49-F238E27FC236}">
                      <a16:creationId xmlns:a16="http://schemas.microsoft.com/office/drawing/2014/main" id="{D6694021-B6C8-A645-A18D-F79FAE0DE9C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grpSp>
      <p:grpSp>
        <p:nvGrpSpPr>
          <p:cNvPr id="17" name="グループ化 16">
            <a:extLst>
              <a:ext uri="{FF2B5EF4-FFF2-40B4-BE49-F238E27FC236}">
                <a16:creationId xmlns:a16="http://schemas.microsoft.com/office/drawing/2014/main" id="{F8377D4B-D22D-C94E-98AF-CB29EF3F048B}"/>
              </a:ext>
            </a:extLst>
          </p:cNvPr>
          <p:cNvGrpSpPr/>
          <p:nvPr/>
        </p:nvGrpSpPr>
        <p:grpSpPr>
          <a:xfrm>
            <a:off x="5271587" y="1587932"/>
            <a:ext cx="2675729" cy="2639343"/>
            <a:chOff x="5501663" y="1585787"/>
            <a:chExt cx="2675729" cy="2639343"/>
          </a:xfrm>
        </p:grpSpPr>
        <p:sp>
          <p:nvSpPr>
            <p:cNvPr id="326" name="正方形/長方形 325">
              <a:extLst>
                <a:ext uri="{FF2B5EF4-FFF2-40B4-BE49-F238E27FC236}">
                  <a16:creationId xmlns:a16="http://schemas.microsoft.com/office/drawing/2014/main" id="{5DAB3762-D765-B549-9C18-282B28356CA2}"/>
                </a:ext>
              </a:extLst>
            </p:cNvPr>
            <p:cNvSpPr/>
            <p:nvPr/>
          </p:nvSpPr>
          <p:spPr>
            <a:xfrm>
              <a:off x="5764319" y="1585787"/>
              <a:ext cx="2160240" cy="1656184"/>
            </a:xfrm>
            <a:prstGeom prst="rect">
              <a:avLst/>
            </a:prstGeom>
            <a:solidFill>
              <a:srgbClr val="0070C0"/>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BC4F13CD-6020-1948-9D5E-9E92AA8AE85E}"/>
                </a:ext>
              </a:extLst>
            </p:cNvPr>
            <p:cNvGrpSpPr/>
            <p:nvPr/>
          </p:nvGrpSpPr>
          <p:grpSpPr>
            <a:xfrm>
              <a:off x="5501663" y="1974371"/>
              <a:ext cx="2675729" cy="2250759"/>
              <a:chOff x="5501663" y="1974371"/>
              <a:chExt cx="2675729" cy="2250759"/>
            </a:xfrm>
          </p:grpSpPr>
          <p:sp>
            <p:nvSpPr>
              <p:cNvPr id="421" name="フリーフォーム 420">
                <a:extLst>
                  <a:ext uri="{FF2B5EF4-FFF2-40B4-BE49-F238E27FC236}">
                    <a16:creationId xmlns:a16="http://schemas.microsoft.com/office/drawing/2014/main" id="{23AE89E7-8F5F-FE4A-A60C-D5B1C8D88F42}"/>
                  </a:ext>
                </a:extLst>
              </p:cNvPr>
              <p:cNvSpPr/>
              <p:nvPr/>
            </p:nvSpPr>
            <p:spPr>
              <a:xfrm>
                <a:off x="5501663" y="2847180"/>
                <a:ext cx="1956863" cy="137795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939102"/>
                  <a:gd name="connsiteY0" fmla="*/ 0 h 1369501"/>
                  <a:gd name="connsiteX1" fmla="*/ 745830 w 1939102"/>
                  <a:gd name="connsiteY1" fmla="*/ 1369501 h 1369501"/>
                  <a:gd name="connsiteX2" fmla="*/ 1939102 w 1939102"/>
                  <a:gd name="connsiteY2" fmla="*/ 307659 h 1369501"/>
                </a:gdLst>
                <a:ahLst/>
                <a:cxnLst>
                  <a:cxn ang="0">
                    <a:pos x="connsiteX0" y="connsiteY0"/>
                  </a:cxn>
                  <a:cxn ang="0">
                    <a:pos x="connsiteX1" y="connsiteY1"/>
                  </a:cxn>
                  <a:cxn ang="0">
                    <a:pos x="connsiteX2" y="connsiteY2"/>
                  </a:cxn>
                </a:cxnLst>
                <a:rect l="l" t="t" r="r" b="b"/>
                <a:pathLst>
                  <a:path w="1939102" h="1369501">
                    <a:moveTo>
                      <a:pt x="0" y="0"/>
                    </a:moveTo>
                    <a:lnTo>
                      <a:pt x="745830" y="1369501"/>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2" name="フリーフォーム 421">
                <a:extLst>
                  <a:ext uri="{FF2B5EF4-FFF2-40B4-BE49-F238E27FC236}">
                    <a16:creationId xmlns:a16="http://schemas.microsoft.com/office/drawing/2014/main" id="{6715C031-00A1-4949-8318-8D2ACFD6DA20}"/>
                  </a:ext>
                </a:extLst>
              </p:cNvPr>
              <p:cNvSpPr/>
              <p:nvPr/>
            </p:nvSpPr>
            <p:spPr>
              <a:xfrm>
                <a:off x="6271575" y="2702413"/>
                <a:ext cx="1905817" cy="1511215"/>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 name="connsiteX0" fmla="*/ 1168950 w 1888521"/>
                  <a:gd name="connsiteY0" fmla="*/ 446810 h 1501949"/>
                  <a:gd name="connsiteX1" fmla="*/ 0 w 1888521"/>
                  <a:gd name="connsiteY1" fmla="*/ 1501949 h 1501949"/>
                  <a:gd name="connsiteX2" fmla="*/ 1888521 w 1888521"/>
                  <a:gd name="connsiteY2" fmla="*/ 0 h 1501949"/>
                </a:gdLst>
                <a:ahLst/>
                <a:cxnLst>
                  <a:cxn ang="0">
                    <a:pos x="connsiteX0" y="connsiteY0"/>
                  </a:cxn>
                  <a:cxn ang="0">
                    <a:pos x="connsiteX1" y="connsiteY1"/>
                  </a:cxn>
                  <a:cxn ang="0">
                    <a:pos x="connsiteX2" y="connsiteY2"/>
                  </a:cxn>
                </a:cxnLst>
                <a:rect l="l" t="t" r="r" b="b"/>
                <a:pathLst>
                  <a:path w="1888521" h="1501949">
                    <a:moveTo>
                      <a:pt x="1168950" y="446810"/>
                    </a:moveTo>
                    <a:lnTo>
                      <a:pt x="0" y="1501949"/>
                    </a:lnTo>
                    <a:lnTo>
                      <a:pt x="1888521"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3" name="正方形/長方形 432">
                <a:extLst>
                  <a:ext uri="{FF2B5EF4-FFF2-40B4-BE49-F238E27FC236}">
                    <a16:creationId xmlns:a16="http://schemas.microsoft.com/office/drawing/2014/main" id="{274EEB4D-EF44-F343-853B-FC8EAFA5CE1F}"/>
                  </a:ext>
                </a:extLst>
              </p:cNvPr>
              <p:cNvSpPr/>
              <p:nvPr/>
            </p:nvSpPr>
            <p:spPr>
              <a:xfrm rot="552071">
                <a:off x="5596511" y="2711178"/>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3" name="テキスト ボックス 442">
                <a:extLst>
                  <a:ext uri="{FF2B5EF4-FFF2-40B4-BE49-F238E27FC236}">
                    <a16:creationId xmlns:a16="http://schemas.microsoft.com/office/drawing/2014/main" id="{C92CAFF9-7A96-E043-8D8A-90B28FE8F52B}"/>
                  </a:ext>
                </a:extLst>
              </p:cNvPr>
              <p:cNvSpPr txBox="1"/>
              <p:nvPr/>
            </p:nvSpPr>
            <p:spPr>
              <a:xfrm rot="462255">
                <a:off x="6171567" y="2241415"/>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grpSp>
            <p:nvGrpSpPr>
              <p:cNvPr id="7" name="グループ化 6">
                <a:extLst>
                  <a:ext uri="{FF2B5EF4-FFF2-40B4-BE49-F238E27FC236}">
                    <a16:creationId xmlns:a16="http://schemas.microsoft.com/office/drawing/2014/main" id="{1A6E0B27-F342-B043-9E9D-595A7A7BD35F}"/>
                  </a:ext>
                </a:extLst>
              </p:cNvPr>
              <p:cNvGrpSpPr/>
              <p:nvPr/>
            </p:nvGrpSpPr>
            <p:grpSpPr>
              <a:xfrm>
                <a:off x="7502574" y="1974371"/>
                <a:ext cx="504485" cy="805261"/>
                <a:chOff x="4241511" y="2933993"/>
                <a:chExt cx="721101" cy="1103249"/>
              </a:xfrm>
            </p:grpSpPr>
            <p:sp>
              <p:nvSpPr>
                <p:cNvPr id="90" name="角丸四角形 89">
                  <a:extLst>
                    <a:ext uri="{FF2B5EF4-FFF2-40B4-BE49-F238E27FC236}">
                      <a16:creationId xmlns:a16="http://schemas.microsoft.com/office/drawing/2014/main" id="{2A8E16B9-EF0E-DB46-BA4B-29D6F09BA2FA}"/>
                    </a:ext>
                  </a:extLst>
                </p:cNvPr>
                <p:cNvSpPr/>
                <p:nvPr/>
              </p:nvSpPr>
              <p:spPr>
                <a:xfrm>
                  <a:off x="4248775" y="3174724"/>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1" name="図形グループ 309">
                  <a:extLst>
                    <a:ext uri="{FF2B5EF4-FFF2-40B4-BE49-F238E27FC236}">
                      <a16:creationId xmlns:a16="http://schemas.microsoft.com/office/drawing/2014/main" id="{EE1A2061-B0AA-1C4B-913D-8CC09A02C623}"/>
                    </a:ext>
                  </a:extLst>
                </p:cNvPr>
                <p:cNvGrpSpPr/>
                <p:nvPr/>
              </p:nvGrpSpPr>
              <p:grpSpPr>
                <a:xfrm>
                  <a:off x="4324915" y="3443745"/>
                  <a:ext cx="232617" cy="95895"/>
                  <a:chOff x="6769100" y="1390650"/>
                  <a:chExt cx="317500" cy="157483"/>
                </a:xfrm>
              </p:grpSpPr>
              <p:sp>
                <p:nvSpPr>
                  <p:cNvPr id="92" name="正方形/長方形 91">
                    <a:extLst>
                      <a:ext uri="{FF2B5EF4-FFF2-40B4-BE49-F238E27FC236}">
                        <a16:creationId xmlns:a16="http://schemas.microsoft.com/office/drawing/2014/main" id="{A77DE0D4-7FB0-3849-85E9-73352821666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0FBCEE0F-8C02-A340-BC9E-46CFAC9F110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4" name="直線コネクタ 93">
                    <a:extLst>
                      <a:ext uri="{FF2B5EF4-FFF2-40B4-BE49-F238E27FC236}">
                        <a16:creationId xmlns:a16="http://schemas.microsoft.com/office/drawing/2014/main" id="{7BFA2185-739A-6646-BBF4-F0A1FC4E692A}"/>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330">
                  <a:extLst>
                    <a:ext uri="{FF2B5EF4-FFF2-40B4-BE49-F238E27FC236}">
                      <a16:creationId xmlns:a16="http://schemas.microsoft.com/office/drawing/2014/main" id="{3459C1F5-08B6-8A40-90B0-26C18A3B4392}"/>
                    </a:ext>
                  </a:extLst>
                </p:cNvPr>
                <p:cNvGrpSpPr/>
                <p:nvPr/>
              </p:nvGrpSpPr>
              <p:grpSpPr>
                <a:xfrm>
                  <a:off x="4326885" y="3590675"/>
                  <a:ext cx="232617" cy="95895"/>
                  <a:chOff x="6769100" y="1390650"/>
                  <a:chExt cx="317500" cy="157483"/>
                </a:xfrm>
              </p:grpSpPr>
              <p:sp>
                <p:nvSpPr>
                  <p:cNvPr id="96" name="正方形/長方形 95">
                    <a:extLst>
                      <a:ext uri="{FF2B5EF4-FFF2-40B4-BE49-F238E27FC236}">
                        <a16:creationId xmlns:a16="http://schemas.microsoft.com/office/drawing/2014/main" id="{84396A78-45FC-7A47-9996-01D1EE6FA78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BE36CD6F-90C2-9544-9084-64D1CB02FC8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8" name="直線コネクタ 97">
                    <a:extLst>
                      <a:ext uri="{FF2B5EF4-FFF2-40B4-BE49-F238E27FC236}">
                        <a16:creationId xmlns:a16="http://schemas.microsoft.com/office/drawing/2014/main" id="{C941D65A-ED8D-E341-8EFE-58782D9CB14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355">
                  <a:extLst>
                    <a:ext uri="{FF2B5EF4-FFF2-40B4-BE49-F238E27FC236}">
                      <a16:creationId xmlns:a16="http://schemas.microsoft.com/office/drawing/2014/main" id="{C6C64E4E-0B4A-804F-93C0-E2E77A642A72}"/>
                    </a:ext>
                  </a:extLst>
                </p:cNvPr>
                <p:cNvGrpSpPr/>
                <p:nvPr/>
              </p:nvGrpSpPr>
              <p:grpSpPr>
                <a:xfrm>
                  <a:off x="4605646" y="3593216"/>
                  <a:ext cx="232617" cy="95895"/>
                  <a:chOff x="6769100" y="1390650"/>
                  <a:chExt cx="317500" cy="157483"/>
                </a:xfrm>
              </p:grpSpPr>
              <p:sp>
                <p:nvSpPr>
                  <p:cNvPr id="100" name="正方形/長方形 99">
                    <a:extLst>
                      <a:ext uri="{FF2B5EF4-FFF2-40B4-BE49-F238E27FC236}">
                        <a16:creationId xmlns:a16="http://schemas.microsoft.com/office/drawing/2014/main" id="{1CB081FD-57BE-B44E-A6DD-A3323F7EDED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a:extLst>
                      <a:ext uri="{FF2B5EF4-FFF2-40B4-BE49-F238E27FC236}">
                        <a16:creationId xmlns:a16="http://schemas.microsoft.com/office/drawing/2014/main" id="{4B156E08-7D97-1841-9133-F56F9E0143C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2" name="直線コネクタ 101">
                    <a:extLst>
                      <a:ext uri="{FF2B5EF4-FFF2-40B4-BE49-F238E27FC236}">
                        <a16:creationId xmlns:a16="http://schemas.microsoft.com/office/drawing/2014/main" id="{A79B5793-66FF-4541-8709-A747E6BD52F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03" name="フローチャート: 磁気ディスク 102">
                  <a:extLst>
                    <a:ext uri="{FF2B5EF4-FFF2-40B4-BE49-F238E27FC236}">
                      <a16:creationId xmlns:a16="http://schemas.microsoft.com/office/drawing/2014/main" id="{12896082-4A97-E84B-B7B1-C7870EEE493F}"/>
                    </a:ext>
                  </a:extLst>
                </p:cNvPr>
                <p:cNvSpPr/>
                <p:nvPr/>
              </p:nvSpPr>
              <p:spPr>
                <a:xfrm>
                  <a:off x="4267021" y="375644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04" name="図形グループ 369">
                  <a:extLst>
                    <a:ext uri="{FF2B5EF4-FFF2-40B4-BE49-F238E27FC236}">
                      <a16:creationId xmlns:a16="http://schemas.microsoft.com/office/drawing/2014/main" id="{3EC8162C-C370-014D-BD8D-F1565864C65C}"/>
                    </a:ext>
                  </a:extLst>
                </p:cNvPr>
                <p:cNvGrpSpPr/>
                <p:nvPr/>
              </p:nvGrpSpPr>
              <p:grpSpPr>
                <a:xfrm>
                  <a:off x="4241511" y="2944418"/>
                  <a:ext cx="384888" cy="275693"/>
                  <a:chOff x="758730" y="3198675"/>
                  <a:chExt cx="806939" cy="688305"/>
                </a:xfrm>
              </p:grpSpPr>
              <p:sp>
                <p:nvSpPr>
                  <p:cNvPr id="105" name="正方形/長方形 104">
                    <a:extLst>
                      <a:ext uri="{FF2B5EF4-FFF2-40B4-BE49-F238E27FC236}">
                        <a16:creationId xmlns:a16="http://schemas.microsoft.com/office/drawing/2014/main" id="{3B114F89-1FF2-0243-8CDA-A1CDF1FD3931}"/>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角丸四角形 105">
                    <a:extLst>
                      <a:ext uri="{FF2B5EF4-FFF2-40B4-BE49-F238E27FC236}">
                        <a16:creationId xmlns:a16="http://schemas.microsoft.com/office/drawing/2014/main" id="{9213A97E-E909-D04C-B2A7-F7E43027A3D8}"/>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角丸四角形 106">
                    <a:extLst>
                      <a:ext uri="{FF2B5EF4-FFF2-40B4-BE49-F238E27FC236}">
                        <a16:creationId xmlns:a16="http://schemas.microsoft.com/office/drawing/2014/main" id="{3F3302B5-1330-D24E-9660-3E97E1CA009C}"/>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台形 107">
                    <a:extLst>
                      <a:ext uri="{FF2B5EF4-FFF2-40B4-BE49-F238E27FC236}">
                        <a16:creationId xmlns:a16="http://schemas.microsoft.com/office/drawing/2014/main" id="{2B772870-D9D6-0F40-BE36-01ED28D8B70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399">
                  <a:extLst>
                    <a:ext uri="{FF2B5EF4-FFF2-40B4-BE49-F238E27FC236}">
                      <a16:creationId xmlns:a16="http://schemas.microsoft.com/office/drawing/2014/main" id="{0AD7D3C8-0989-3347-9043-9E7F24CFC771}"/>
                    </a:ext>
                  </a:extLst>
                </p:cNvPr>
                <p:cNvGrpSpPr/>
                <p:nvPr/>
              </p:nvGrpSpPr>
              <p:grpSpPr>
                <a:xfrm>
                  <a:off x="4666195" y="2933993"/>
                  <a:ext cx="296417" cy="283093"/>
                  <a:chOff x="2667295" y="1059799"/>
                  <a:chExt cx="681672" cy="722281"/>
                </a:xfrm>
              </p:grpSpPr>
              <p:sp>
                <p:nvSpPr>
                  <p:cNvPr id="110" name="角丸四角形 109">
                    <a:extLst>
                      <a:ext uri="{FF2B5EF4-FFF2-40B4-BE49-F238E27FC236}">
                        <a16:creationId xmlns:a16="http://schemas.microsoft.com/office/drawing/2014/main" id="{85071263-AC76-E645-9764-F55250311E39}"/>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11" name="図 110">
                    <a:extLst>
                      <a:ext uri="{FF2B5EF4-FFF2-40B4-BE49-F238E27FC236}">
                        <a16:creationId xmlns:a16="http://schemas.microsoft.com/office/drawing/2014/main" id="{668A601B-B09F-1448-A3FE-4835CF6425D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12" name="フローチャート: 磁気ディスク 111">
                  <a:extLst>
                    <a:ext uri="{FF2B5EF4-FFF2-40B4-BE49-F238E27FC236}">
                      <a16:creationId xmlns:a16="http://schemas.microsoft.com/office/drawing/2014/main" id="{DDDDDE1D-5928-1C4F-A51E-F26DD8EA11C3}"/>
                    </a:ext>
                  </a:extLst>
                </p:cNvPr>
                <p:cNvSpPr/>
                <p:nvPr/>
              </p:nvSpPr>
              <p:spPr>
                <a:xfrm>
                  <a:off x="4580564" y="376750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13" name="図形グループ 355">
                  <a:extLst>
                    <a:ext uri="{FF2B5EF4-FFF2-40B4-BE49-F238E27FC236}">
                      <a16:creationId xmlns:a16="http://schemas.microsoft.com/office/drawing/2014/main" id="{591A1E8C-76C9-154D-B6FC-3B8311B1DAF1}"/>
                    </a:ext>
                  </a:extLst>
                </p:cNvPr>
                <p:cNvGrpSpPr/>
                <p:nvPr/>
              </p:nvGrpSpPr>
              <p:grpSpPr>
                <a:xfrm>
                  <a:off x="4605646" y="3443745"/>
                  <a:ext cx="232617" cy="95895"/>
                  <a:chOff x="6769100" y="1390650"/>
                  <a:chExt cx="317500" cy="157483"/>
                </a:xfrm>
              </p:grpSpPr>
              <p:sp>
                <p:nvSpPr>
                  <p:cNvPr id="114" name="正方形/長方形 113">
                    <a:extLst>
                      <a:ext uri="{FF2B5EF4-FFF2-40B4-BE49-F238E27FC236}">
                        <a16:creationId xmlns:a16="http://schemas.microsoft.com/office/drawing/2014/main" id="{819B9978-578D-E94C-8987-EF8537D495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a:extLst>
                      <a:ext uri="{FF2B5EF4-FFF2-40B4-BE49-F238E27FC236}">
                        <a16:creationId xmlns:a16="http://schemas.microsoft.com/office/drawing/2014/main" id="{CC443565-D260-5741-8672-3CB488AB6D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a:extLst>
                      <a:ext uri="{FF2B5EF4-FFF2-40B4-BE49-F238E27FC236}">
                        <a16:creationId xmlns:a16="http://schemas.microsoft.com/office/drawing/2014/main" id="{F3FAB6AF-4DEE-EB48-BE17-67679A3AED6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 name="図形グループ 309">
                  <a:extLst>
                    <a:ext uri="{FF2B5EF4-FFF2-40B4-BE49-F238E27FC236}">
                      <a16:creationId xmlns:a16="http://schemas.microsoft.com/office/drawing/2014/main" id="{B05D91FB-51FC-1E43-8803-23FE8F881B44}"/>
                    </a:ext>
                  </a:extLst>
                </p:cNvPr>
                <p:cNvGrpSpPr/>
                <p:nvPr/>
              </p:nvGrpSpPr>
              <p:grpSpPr>
                <a:xfrm>
                  <a:off x="4329514" y="3296857"/>
                  <a:ext cx="232617" cy="95895"/>
                  <a:chOff x="6769100" y="1390650"/>
                  <a:chExt cx="317500" cy="157483"/>
                </a:xfrm>
              </p:grpSpPr>
              <p:sp>
                <p:nvSpPr>
                  <p:cNvPr id="118" name="正方形/長方形 117">
                    <a:extLst>
                      <a:ext uri="{FF2B5EF4-FFF2-40B4-BE49-F238E27FC236}">
                        <a16:creationId xmlns:a16="http://schemas.microsoft.com/office/drawing/2014/main" id="{A107FA13-315A-8643-8474-1E90D3DB68C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680F12DA-95EC-D447-BD34-51B8A2459A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0" name="直線コネクタ 119">
                    <a:extLst>
                      <a:ext uri="{FF2B5EF4-FFF2-40B4-BE49-F238E27FC236}">
                        <a16:creationId xmlns:a16="http://schemas.microsoft.com/office/drawing/2014/main" id="{1028B691-7132-1E47-A2AF-775E8DCFA81C}"/>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 name="図形グループ 355">
                  <a:extLst>
                    <a:ext uri="{FF2B5EF4-FFF2-40B4-BE49-F238E27FC236}">
                      <a16:creationId xmlns:a16="http://schemas.microsoft.com/office/drawing/2014/main" id="{CDCDB6A6-3A41-D142-A426-F4208FD045B6}"/>
                    </a:ext>
                  </a:extLst>
                </p:cNvPr>
                <p:cNvGrpSpPr/>
                <p:nvPr/>
              </p:nvGrpSpPr>
              <p:grpSpPr>
                <a:xfrm>
                  <a:off x="4610245" y="3296857"/>
                  <a:ext cx="232617" cy="95895"/>
                  <a:chOff x="6769100" y="1390650"/>
                  <a:chExt cx="317500" cy="157483"/>
                </a:xfrm>
              </p:grpSpPr>
              <p:sp>
                <p:nvSpPr>
                  <p:cNvPr id="122" name="正方形/長方形 121">
                    <a:extLst>
                      <a:ext uri="{FF2B5EF4-FFF2-40B4-BE49-F238E27FC236}">
                        <a16:creationId xmlns:a16="http://schemas.microsoft.com/office/drawing/2014/main" id="{76182551-CDE8-D647-805E-9F24A01D098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4BC2EA06-8869-094F-B5E0-3891ECD8EF1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コネクタ 123">
                    <a:extLst>
                      <a:ext uri="{FF2B5EF4-FFF2-40B4-BE49-F238E27FC236}">
                        <a16:creationId xmlns:a16="http://schemas.microsoft.com/office/drawing/2014/main" id="{3EB7E844-EE78-E24A-AB4A-DBC5316462B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pic>
        <p:nvPicPr>
          <p:cNvPr id="18" name="図 17">
            <a:extLst>
              <a:ext uri="{FF2B5EF4-FFF2-40B4-BE49-F238E27FC236}">
                <a16:creationId xmlns:a16="http://schemas.microsoft.com/office/drawing/2014/main" id="{61B85B3D-6FED-2924-68EE-4162175F3BD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31235" y="977460"/>
            <a:ext cx="816016" cy="816016"/>
          </a:xfrm>
          <a:prstGeom prst="rect">
            <a:avLst/>
          </a:prstGeom>
          <a:effectLst>
            <a:outerShdw blurRad="50800" dist="38100" dir="2700000" algn="tl" rotWithShape="0">
              <a:prstClr val="black">
                <a:alpha val="40000"/>
              </a:prstClr>
            </a:outerShdw>
          </a:effectLst>
        </p:spPr>
      </p:pic>
      <p:pic>
        <p:nvPicPr>
          <p:cNvPr id="19" name="図 18" descr="アイコン&#10;&#10;自動的に生成された説明">
            <a:extLst>
              <a:ext uri="{FF2B5EF4-FFF2-40B4-BE49-F238E27FC236}">
                <a16:creationId xmlns:a16="http://schemas.microsoft.com/office/drawing/2014/main" id="{22A9F1EC-C7F8-82D8-17A1-985DBBA8CBDC}"/>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68203" y="6055345"/>
            <a:ext cx="654933" cy="4592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037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ppt_x</p:attrName>
                                        </p:attrNameLst>
                                      </p:cBhvr>
                                      <p:tavLst>
                                        <p:tav tm="0">
                                          <p:val>
                                            <p:strVal val="#ppt_x-#ppt_w*1.125000"/>
                                          </p:val>
                                        </p:tav>
                                        <p:tav tm="100000">
                                          <p:val>
                                            <p:strVal val="#ppt_x"/>
                                          </p:val>
                                        </p:tav>
                                      </p:tavLst>
                                    </p:anim>
                                    <p:animEffect transition="in" filter="wipe(right)">
                                      <p:cBhvr>
                                        <p:cTn id="26" dur="500"/>
                                        <p:tgtEl>
                                          <p:spTgt spid="15"/>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437"/>
                                        </p:tgtEl>
                                        <p:attrNameLst>
                                          <p:attrName>style.visibility</p:attrName>
                                        </p:attrNameLst>
                                      </p:cBhvr>
                                      <p:to>
                                        <p:strVal val="visible"/>
                                      </p:to>
                                    </p:set>
                                    <p:anim calcmode="lin" valueType="num">
                                      <p:cBhvr additive="base">
                                        <p:cTn id="29" dur="500"/>
                                        <p:tgtEl>
                                          <p:spTgt spid="437"/>
                                        </p:tgtEl>
                                        <p:attrNameLst>
                                          <p:attrName>ppt_x</p:attrName>
                                        </p:attrNameLst>
                                      </p:cBhvr>
                                      <p:tavLst>
                                        <p:tav tm="0">
                                          <p:val>
                                            <p:strVal val="#ppt_x-#ppt_w*1.125000"/>
                                          </p:val>
                                        </p:tav>
                                        <p:tav tm="100000">
                                          <p:val>
                                            <p:strVal val="#ppt_x"/>
                                          </p:val>
                                        </p:tav>
                                      </p:tavLst>
                                    </p:anim>
                                    <p:animEffect transition="in" filter="wipe(right)">
                                      <p:cBhvr>
                                        <p:cTn id="30" dur="500"/>
                                        <p:tgtEl>
                                          <p:spTgt spid="437"/>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436"/>
                                        </p:tgtEl>
                                        <p:attrNameLst>
                                          <p:attrName>style.visibility</p:attrName>
                                        </p:attrNameLst>
                                      </p:cBhvr>
                                      <p:to>
                                        <p:strVal val="visible"/>
                                      </p:to>
                                    </p:set>
                                    <p:anim calcmode="lin" valueType="num">
                                      <p:cBhvr additive="base">
                                        <p:cTn id="33" dur="500"/>
                                        <p:tgtEl>
                                          <p:spTgt spid="436"/>
                                        </p:tgtEl>
                                        <p:attrNameLst>
                                          <p:attrName>ppt_x</p:attrName>
                                        </p:attrNameLst>
                                      </p:cBhvr>
                                      <p:tavLst>
                                        <p:tav tm="0">
                                          <p:val>
                                            <p:strVal val="#ppt_x-#ppt_w*1.125000"/>
                                          </p:val>
                                        </p:tav>
                                        <p:tav tm="100000">
                                          <p:val>
                                            <p:strVal val="#ppt_x"/>
                                          </p:val>
                                        </p:tav>
                                      </p:tavLst>
                                    </p:anim>
                                    <p:animEffect transition="in" filter="wipe(right)">
                                      <p:cBhvr>
                                        <p:cTn id="34" dur="500"/>
                                        <p:tgtEl>
                                          <p:spTgt spid="436"/>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439"/>
                                        </p:tgtEl>
                                        <p:attrNameLst>
                                          <p:attrName>style.visibility</p:attrName>
                                        </p:attrNameLst>
                                      </p:cBhvr>
                                      <p:to>
                                        <p:strVal val="visible"/>
                                      </p:to>
                                    </p:set>
                                    <p:anim calcmode="lin" valueType="num">
                                      <p:cBhvr additive="base">
                                        <p:cTn id="37" dur="500"/>
                                        <p:tgtEl>
                                          <p:spTgt spid="439"/>
                                        </p:tgtEl>
                                        <p:attrNameLst>
                                          <p:attrName>ppt_x</p:attrName>
                                        </p:attrNameLst>
                                      </p:cBhvr>
                                      <p:tavLst>
                                        <p:tav tm="0">
                                          <p:val>
                                            <p:strVal val="#ppt_x-#ppt_w*1.125000"/>
                                          </p:val>
                                        </p:tav>
                                        <p:tav tm="100000">
                                          <p:val>
                                            <p:strVal val="#ppt_x"/>
                                          </p:val>
                                        </p:tav>
                                      </p:tavLst>
                                    </p:anim>
                                    <p:animEffect transition="in" filter="wipe(right)">
                                      <p:cBhvr>
                                        <p:cTn id="38" dur="500"/>
                                        <p:tgtEl>
                                          <p:spTgt spid="439"/>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438"/>
                                        </p:tgtEl>
                                        <p:attrNameLst>
                                          <p:attrName>style.visibility</p:attrName>
                                        </p:attrNameLst>
                                      </p:cBhvr>
                                      <p:to>
                                        <p:strVal val="visible"/>
                                      </p:to>
                                    </p:set>
                                    <p:anim calcmode="lin" valueType="num">
                                      <p:cBhvr additive="base">
                                        <p:cTn id="41" dur="500"/>
                                        <p:tgtEl>
                                          <p:spTgt spid="438"/>
                                        </p:tgtEl>
                                        <p:attrNameLst>
                                          <p:attrName>ppt_x</p:attrName>
                                        </p:attrNameLst>
                                      </p:cBhvr>
                                      <p:tavLst>
                                        <p:tav tm="0">
                                          <p:val>
                                            <p:strVal val="#ppt_x-#ppt_w*1.125000"/>
                                          </p:val>
                                        </p:tav>
                                        <p:tav tm="100000">
                                          <p:val>
                                            <p:strVal val="#ppt_x"/>
                                          </p:val>
                                        </p:tav>
                                      </p:tavLst>
                                    </p:anim>
                                    <p:animEffect transition="in" filter="wipe(right)">
                                      <p:cBhvr>
                                        <p:cTn id="42" dur="500"/>
                                        <p:tgtEl>
                                          <p:spTgt spid="438"/>
                                        </p:tgtEl>
                                      </p:cBhvr>
                                    </p:animEffect>
                                  </p:childTnLst>
                                </p:cTn>
                              </p:par>
                              <p:par>
                                <p:cTn id="43" presetID="53" presetClass="entr" presetSubtype="16"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par>
                                <p:cTn id="48" presetID="53" presetClass="entr" presetSubtype="16"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36" grpId="0"/>
      <p:bldP spid="437" grpId="0"/>
      <p:bldP spid="438" grpId="0"/>
      <p:bldP spid="43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8B4D89E7-7ADF-30B1-062F-DE0B41398F4D}"/>
              </a:ext>
            </a:extLst>
          </p:cNvPr>
          <p:cNvGrpSpPr/>
          <p:nvPr/>
        </p:nvGrpSpPr>
        <p:grpSpPr>
          <a:xfrm>
            <a:off x="1140490" y="3080076"/>
            <a:ext cx="6863019" cy="3511524"/>
            <a:chOff x="1140490" y="3080076"/>
            <a:chExt cx="6863019" cy="3511524"/>
          </a:xfrm>
        </p:grpSpPr>
        <p:grpSp>
          <p:nvGrpSpPr>
            <p:cNvPr id="16" name="グループ化 15">
              <a:extLst>
                <a:ext uri="{FF2B5EF4-FFF2-40B4-BE49-F238E27FC236}">
                  <a16:creationId xmlns:a16="http://schemas.microsoft.com/office/drawing/2014/main" id="{A38F5B09-DADE-397C-3D24-74835F47F47A}"/>
                </a:ext>
              </a:extLst>
            </p:cNvPr>
            <p:cNvGrpSpPr/>
            <p:nvPr/>
          </p:nvGrpSpPr>
          <p:grpSpPr>
            <a:xfrm>
              <a:off x="1140490" y="3080076"/>
              <a:ext cx="6863019" cy="3511524"/>
              <a:chOff x="1140490" y="3080076"/>
              <a:chExt cx="6863019" cy="3511524"/>
            </a:xfrm>
          </p:grpSpPr>
          <p:sp>
            <p:nvSpPr>
              <p:cNvPr id="3" name="正方形/長方形 2">
                <a:extLst>
                  <a:ext uri="{FF2B5EF4-FFF2-40B4-BE49-F238E27FC236}">
                    <a16:creationId xmlns:a16="http://schemas.microsoft.com/office/drawing/2014/main" id="{2D0D63A2-6FC8-CB78-353F-ED4042CC8A7E}"/>
                  </a:ext>
                </a:extLst>
              </p:cNvPr>
              <p:cNvSpPr/>
              <p:nvPr/>
            </p:nvSpPr>
            <p:spPr>
              <a:xfrm>
                <a:off x="1140490" y="3080076"/>
                <a:ext cx="6863019" cy="351152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5" name="テキスト ボックス 494">
                <a:extLst>
                  <a:ext uri="{FF2B5EF4-FFF2-40B4-BE49-F238E27FC236}">
                    <a16:creationId xmlns:a16="http://schemas.microsoft.com/office/drawing/2014/main" id="{28BAE7AF-E866-9E4A-AFEF-ECACA1E92F09}"/>
                  </a:ext>
                </a:extLst>
              </p:cNvPr>
              <p:cNvSpPr txBox="1"/>
              <p:nvPr/>
            </p:nvSpPr>
            <p:spPr>
              <a:xfrm>
                <a:off x="1261714" y="6185729"/>
                <a:ext cx="6623861" cy="369332"/>
              </a:xfrm>
              <a:prstGeom prst="rect">
                <a:avLst/>
              </a:prstGeom>
              <a:noFill/>
            </p:spPr>
            <p:txBody>
              <a:bodyPr wrap="square" rtlCol="0">
                <a:spAutoFit/>
              </a:bodyPr>
              <a:lstStyle/>
              <a:p>
                <a:pPr algn="ct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a:t>
                </a: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サービスとコストパフォーマンス、安定稼働</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を実現</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91" name="テキスト ボックス 290">
                <a:extLst>
                  <a:ext uri="{FF2B5EF4-FFF2-40B4-BE49-F238E27FC236}">
                    <a16:creationId xmlns:a16="http://schemas.microsoft.com/office/drawing/2014/main" id="{5FF2AF84-4F8E-5B4C-8C1E-607E780DE7C3}"/>
                  </a:ext>
                </a:extLst>
              </p:cNvPr>
              <p:cNvSpPr txBox="1"/>
              <p:nvPr/>
            </p:nvSpPr>
            <p:spPr>
              <a:xfrm>
                <a:off x="1715744" y="5730613"/>
                <a:ext cx="1620958"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構築や運用管理</a:t>
                </a:r>
              </a:p>
            </p:txBody>
          </p:sp>
          <p:sp>
            <p:nvSpPr>
              <p:cNvPr id="11" name="テキスト ボックス 10">
                <a:extLst>
                  <a:ext uri="{FF2B5EF4-FFF2-40B4-BE49-F238E27FC236}">
                    <a16:creationId xmlns:a16="http://schemas.microsoft.com/office/drawing/2014/main" id="{DFFFB222-C1AC-F545-223F-72E286834BB4}"/>
                  </a:ext>
                </a:extLst>
              </p:cNvPr>
              <p:cNvSpPr txBox="1"/>
              <p:nvPr/>
            </p:nvSpPr>
            <p:spPr>
              <a:xfrm>
                <a:off x="3749780" y="5688070"/>
                <a:ext cx="2031325" cy="369332"/>
              </a:xfrm>
              <a:prstGeom prst="rect">
                <a:avLst/>
              </a:prstGeom>
              <a:noFill/>
            </p:spPr>
            <p:txBody>
              <a:bodyPr wrap="none" rtlCol="0">
                <a:spAutoFit/>
              </a:bodyPr>
              <a:lstStyle/>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安定稼働、状態監視、障害対応</a:t>
                </a:r>
                <a:endParaRPr kumimoji="1" lang="en-US" altLang="ja-JP" sz="9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セキュリティ対策、環境整備</a:t>
                </a:r>
                <a:r>
                  <a:rPr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など</a:t>
                </a:r>
                <a:endPar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28BF5C6-A991-9C58-4BB2-85639DD1F6AA}"/>
                  </a:ext>
                </a:extLst>
              </p:cNvPr>
              <p:cNvSpPr txBox="1"/>
              <p:nvPr/>
            </p:nvSpPr>
            <p:spPr>
              <a:xfrm>
                <a:off x="6551992" y="5617898"/>
                <a:ext cx="1304850" cy="400110"/>
              </a:xfrm>
              <a:prstGeom prst="rect">
                <a:avLst/>
              </a:prstGeom>
              <a:noFill/>
            </p:spPr>
            <p:txBody>
              <a:bodyPr wrap="square">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高度な専門スキル</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・技術力が必要</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8" name="図形グループ 98">
              <a:extLst>
                <a:ext uri="{FF2B5EF4-FFF2-40B4-BE49-F238E27FC236}">
                  <a16:creationId xmlns:a16="http://schemas.microsoft.com/office/drawing/2014/main" id="{00E21653-7C40-CB8C-9F06-C7FA2A8989EE}"/>
                </a:ext>
              </a:extLst>
            </p:cNvPr>
            <p:cNvGrpSpPr/>
            <p:nvPr/>
          </p:nvGrpSpPr>
          <p:grpSpPr>
            <a:xfrm>
              <a:off x="6376260" y="5570399"/>
              <a:ext cx="302372" cy="329491"/>
              <a:chOff x="2667295" y="1059799"/>
              <a:chExt cx="681672" cy="722281"/>
            </a:xfrm>
          </p:grpSpPr>
          <p:sp>
            <p:nvSpPr>
              <p:cNvPr id="12" name="角丸四角形 11">
                <a:extLst>
                  <a:ext uri="{FF2B5EF4-FFF2-40B4-BE49-F238E27FC236}">
                    <a16:creationId xmlns:a16="http://schemas.microsoft.com/office/drawing/2014/main" id="{954E1E31-E880-EF04-BD1B-D75CC3EB29F2}"/>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4" name="図 13">
                <a:extLst>
                  <a:ext uri="{FF2B5EF4-FFF2-40B4-BE49-F238E27FC236}">
                    <a16:creationId xmlns:a16="http://schemas.microsoft.com/office/drawing/2014/main" id="{1814D543-845F-1C79-1DF7-BFB14C5567A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 name="図形グループ 133">
              <a:extLst>
                <a:ext uri="{FF2B5EF4-FFF2-40B4-BE49-F238E27FC236}">
                  <a16:creationId xmlns:a16="http://schemas.microsoft.com/office/drawing/2014/main" id="{80803E2F-3EC8-7082-1698-C523551560C2}"/>
                </a:ext>
              </a:extLst>
            </p:cNvPr>
            <p:cNvGrpSpPr/>
            <p:nvPr/>
          </p:nvGrpSpPr>
          <p:grpSpPr>
            <a:xfrm>
              <a:off x="6432461" y="5660292"/>
              <a:ext cx="189970" cy="398964"/>
              <a:chOff x="1946324" y="4125162"/>
              <a:chExt cx="969964" cy="2007872"/>
            </a:xfrm>
          </p:grpSpPr>
          <p:sp>
            <p:nvSpPr>
              <p:cNvPr id="22" name="円/楕円 21">
                <a:extLst>
                  <a:ext uri="{FF2B5EF4-FFF2-40B4-BE49-F238E27FC236}">
                    <a16:creationId xmlns:a16="http://schemas.microsoft.com/office/drawing/2014/main" id="{443DE73D-6CF5-E139-EA9F-AAE087A766F3}"/>
                  </a:ext>
                </a:extLst>
              </p:cNvPr>
              <p:cNvSpPr/>
              <p:nvPr/>
            </p:nvSpPr>
            <p:spPr>
              <a:xfrm>
                <a:off x="1946324" y="4125162"/>
                <a:ext cx="969962" cy="920750"/>
              </a:xfrm>
              <a:prstGeom prst="ellipse">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a:extLst>
                  <a:ext uri="{FF2B5EF4-FFF2-40B4-BE49-F238E27FC236}">
                    <a16:creationId xmlns:a16="http://schemas.microsoft.com/office/drawing/2014/main" id="{ABBC403B-DF5D-8259-0492-4C17FA17C2A1}"/>
                  </a:ext>
                </a:extLst>
              </p:cNvPr>
              <p:cNvSpPr/>
              <p:nvPr/>
            </p:nvSpPr>
            <p:spPr>
              <a:xfrm rot="16200000">
                <a:off x="1887746" y="5104491"/>
                <a:ext cx="1087122" cy="969963"/>
              </a:xfrm>
              <a:prstGeom prst="flowChartDelay">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5" name="グループ化 14">
            <a:extLst>
              <a:ext uri="{FF2B5EF4-FFF2-40B4-BE49-F238E27FC236}">
                <a16:creationId xmlns:a16="http://schemas.microsoft.com/office/drawing/2014/main" id="{9D5FBF15-3A1C-DEF2-E04D-E1BDA32CFD4B}"/>
              </a:ext>
            </a:extLst>
          </p:cNvPr>
          <p:cNvGrpSpPr/>
          <p:nvPr/>
        </p:nvGrpSpPr>
        <p:grpSpPr>
          <a:xfrm>
            <a:off x="1242398" y="3317470"/>
            <a:ext cx="6643178" cy="666523"/>
            <a:chOff x="1261715" y="3317470"/>
            <a:chExt cx="6643178" cy="666523"/>
          </a:xfrm>
        </p:grpSpPr>
        <p:sp>
          <p:nvSpPr>
            <p:cNvPr id="234" name="正方形/長方形 233">
              <a:extLst>
                <a:ext uri="{FF2B5EF4-FFF2-40B4-BE49-F238E27FC236}">
                  <a16:creationId xmlns:a16="http://schemas.microsoft.com/office/drawing/2014/main" id="{0693DE31-08FB-724B-AA4E-A1DF0B27277E}"/>
                </a:ext>
              </a:extLst>
            </p:cNvPr>
            <p:cNvSpPr/>
            <p:nvPr/>
          </p:nvSpPr>
          <p:spPr>
            <a:xfrm>
              <a:off x="1261715" y="3317470"/>
              <a:ext cx="6643178" cy="66652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7" name="テキスト ボックス 496">
              <a:extLst>
                <a:ext uri="{FF2B5EF4-FFF2-40B4-BE49-F238E27FC236}">
                  <a16:creationId xmlns:a16="http://schemas.microsoft.com/office/drawing/2014/main" id="{623DCDCD-25CA-C649-847C-99C845B15225}"/>
                </a:ext>
              </a:extLst>
            </p:cNvPr>
            <p:cNvSpPr txBox="1"/>
            <p:nvPr/>
          </p:nvSpPr>
          <p:spPr>
            <a:xfrm>
              <a:off x="1773029" y="3471211"/>
              <a:ext cx="4153701" cy="400110"/>
            </a:xfrm>
            <a:prstGeom prst="rect">
              <a:avLst/>
            </a:prstGeom>
            <a:noFill/>
          </p:spPr>
          <p:txBody>
            <a:bodyPr wrap="none" rtlCol="0">
              <a:spAutoFit/>
            </a:bodyPr>
            <a:lstStyle/>
            <a:p>
              <a:pPr algn="ctr"/>
              <a:r>
                <a:rPr kumimoji="1" lang="ja-JP" altLang="en-US"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r>
                <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OS</a:t>
              </a:r>
              <a:r>
                <a:rPr kumimoji="1" lang="ja-JP" altLang="en-US"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による</a:t>
              </a:r>
              <a:r>
                <a:rPr kumimoji="1" lang="ja-JP" altLang="en-US"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ソフトウェア化</a:t>
              </a:r>
              <a:endParaRPr kumimoji="1" lang="ja-JP" altLang="en-US"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E33101DB-A40E-34E2-D191-09534DC26953}"/>
                </a:ext>
              </a:extLst>
            </p:cNvPr>
            <p:cNvSpPr txBox="1"/>
            <p:nvPr/>
          </p:nvSpPr>
          <p:spPr>
            <a:xfrm>
              <a:off x="6027150" y="3400984"/>
              <a:ext cx="1834121" cy="553998"/>
            </a:xfrm>
            <a:prstGeom prst="rect">
              <a:avLst/>
            </a:prstGeom>
            <a:noFill/>
          </p:spPr>
          <p:txBody>
            <a:bodyPr wrap="squar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仮想化や自動化の技術を使い</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使いたい機能や性能の自由な組合せや変更を実現</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B94C007F-9952-144D-9312-E1EA3B82CC25}"/>
              </a:ext>
            </a:extLst>
          </p:cNvPr>
          <p:cNvSpPr>
            <a:spLocks noGrp="1"/>
          </p:cNvSpPr>
          <p:nvPr>
            <p:ph type="title"/>
          </p:nvPr>
        </p:nvSpPr>
        <p:spPr/>
        <p:txBody>
          <a:bodyPr/>
          <a:lstStyle/>
          <a:p>
            <a:r>
              <a:rPr kumimoji="1" lang="ja-JP" altLang="en-US" dirty="0"/>
              <a:t>ソフトウェア化とクラウドコンピューティング</a:t>
            </a:r>
          </a:p>
        </p:txBody>
      </p:sp>
      <p:sp>
        <p:nvSpPr>
          <p:cNvPr id="221" name="正方形/長方形 220">
            <a:extLst>
              <a:ext uri="{FF2B5EF4-FFF2-40B4-BE49-F238E27FC236}">
                <a16:creationId xmlns:a16="http://schemas.microsoft.com/office/drawing/2014/main" id="{EA42D0DE-E460-DC49-BE2C-3C91A445E156}"/>
              </a:ext>
            </a:extLst>
          </p:cNvPr>
          <p:cNvSpPr/>
          <p:nvPr/>
        </p:nvSpPr>
        <p:spPr>
          <a:xfrm>
            <a:off x="1242397" y="4050268"/>
            <a:ext cx="6648720" cy="1306037"/>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286" name="正方形/長方形 285">
            <a:extLst>
              <a:ext uri="{FF2B5EF4-FFF2-40B4-BE49-F238E27FC236}">
                <a16:creationId xmlns:a16="http://schemas.microsoft.com/office/drawing/2014/main" id="{73F9D832-8842-5243-9187-20D9418B21E4}"/>
              </a:ext>
            </a:extLst>
          </p:cNvPr>
          <p:cNvSpPr/>
          <p:nvPr/>
        </p:nvSpPr>
        <p:spPr>
          <a:xfrm>
            <a:off x="1283161" y="4089446"/>
            <a:ext cx="6558794" cy="84374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テキスト ボックス 287">
            <a:extLst>
              <a:ext uri="{FF2B5EF4-FFF2-40B4-BE49-F238E27FC236}">
                <a16:creationId xmlns:a16="http://schemas.microsoft.com/office/drawing/2014/main" id="{A8DDD728-3AC3-1D4C-BB28-3C4DB537DF4A}"/>
              </a:ext>
            </a:extLst>
          </p:cNvPr>
          <p:cNvSpPr txBox="1"/>
          <p:nvPr/>
        </p:nvSpPr>
        <p:spPr>
          <a:xfrm>
            <a:off x="1361581" y="5002985"/>
            <a:ext cx="2441694"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インフラストラクチャー</a:t>
            </a:r>
          </a:p>
        </p:txBody>
      </p:sp>
      <p:sp>
        <p:nvSpPr>
          <p:cNvPr id="289" name="テキスト ボックス 288">
            <a:extLst>
              <a:ext uri="{FF2B5EF4-FFF2-40B4-BE49-F238E27FC236}">
                <a16:creationId xmlns:a16="http://schemas.microsoft.com/office/drawing/2014/main" id="{99FAEAB0-50F3-2341-80E6-8D3832874B50}"/>
              </a:ext>
            </a:extLst>
          </p:cNvPr>
          <p:cNvSpPr txBox="1"/>
          <p:nvPr/>
        </p:nvSpPr>
        <p:spPr>
          <a:xfrm>
            <a:off x="1361581" y="4557286"/>
            <a:ext cx="1826142"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プラットフォーム</a:t>
            </a:r>
          </a:p>
        </p:txBody>
      </p:sp>
      <p:sp>
        <p:nvSpPr>
          <p:cNvPr id="285" name="正方形/長方形 284">
            <a:extLst>
              <a:ext uri="{FF2B5EF4-FFF2-40B4-BE49-F238E27FC236}">
                <a16:creationId xmlns:a16="http://schemas.microsoft.com/office/drawing/2014/main" id="{D1C50CB3-CAFB-7245-8942-7DADA3D092B4}"/>
              </a:ext>
            </a:extLst>
          </p:cNvPr>
          <p:cNvSpPr/>
          <p:nvPr/>
        </p:nvSpPr>
        <p:spPr>
          <a:xfrm>
            <a:off x="1334665" y="4116895"/>
            <a:ext cx="6473055" cy="39498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テキスト ボックス 289">
            <a:extLst>
              <a:ext uri="{FF2B5EF4-FFF2-40B4-BE49-F238E27FC236}">
                <a16:creationId xmlns:a16="http://schemas.microsoft.com/office/drawing/2014/main" id="{967F166A-3BDC-7D45-84D0-10EC5007FB84}"/>
              </a:ext>
            </a:extLst>
          </p:cNvPr>
          <p:cNvSpPr txBox="1"/>
          <p:nvPr/>
        </p:nvSpPr>
        <p:spPr>
          <a:xfrm>
            <a:off x="1361581" y="4143359"/>
            <a:ext cx="1826142"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a:t>
            </a:r>
          </a:p>
        </p:txBody>
      </p:sp>
      <p:sp>
        <p:nvSpPr>
          <p:cNvPr id="293" name="テキスト ボックス 292">
            <a:extLst>
              <a:ext uri="{FF2B5EF4-FFF2-40B4-BE49-F238E27FC236}">
                <a16:creationId xmlns:a16="http://schemas.microsoft.com/office/drawing/2014/main" id="{DF6957FA-FB36-144A-A668-C56A8BAEEB8E}"/>
              </a:ext>
            </a:extLst>
          </p:cNvPr>
          <p:cNvSpPr txBox="1"/>
          <p:nvPr/>
        </p:nvSpPr>
        <p:spPr>
          <a:xfrm>
            <a:off x="6007833" y="4147885"/>
            <a:ext cx="1834121" cy="400110"/>
          </a:xfrm>
          <a:prstGeom prst="rect">
            <a:avLst/>
          </a:prstGeom>
          <a:noFill/>
        </p:spPr>
        <p:txBody>
          <a:bodyPr wrap="squar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294" name="テキスト ボックス 293">
            <a:extLst>
              <a:ext uri="{FF2B5EF4-FFF2-40B4-BE49-F238E27FC236}">
                <a16:creationId xmlns:a16="http://schemas.microsoft.com/office/drawing/2014/main" id="{35430961-3193-FD48-B377-51A1D8AE8909}"/>
              </a:ext>
            </a:extLst>
          </p:cNvPr>
          <p:cNvSpPr txBox="1"/>
          <p:nvPr/>
        </p:nvSpPr>
        <p:spPr>
          <a:xfrm>
            <a:off x="5605444" y="4544933"/>
            <a:ext cx="2236510" cy="400110"/>
          </a:xfrm>
          <a:prstGeom prst="rect">
            <a:avLst/>
          </a:prstGeom>
          <a:noFill/>
        </p:spPr>
        <p:txBody>
          <a:bodyPr wrap="none" rtlCol="0">
            <a:spAutoFit/>
          </a:bodyPr>
          <a:lstStyle/>
          <a:p>
            <a:pPr algn="r"/>
            <a:r>
              <a:rPr kumimoji="1" lang="ja-JP" altLang="en-US"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を提供する</a:t>
            </a:r>
            <a:r>
              <a:rPr kumimoji="1" lang="ja-JP" altLang="en-US" sz="10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297" name="テキスト ボックス 296">
            <a:extLst>
              <a:ext uri="{FF2B5EF4-FFF2-40B4-BE49-F238E27FC236}">
                <a16:creationId xmlns:a16="http://schemas.microsoft.com/office/drawing/2014/main" id="{66463779-BA7F-0641-A18E-CE0B0BEFD511}"/>
              </a:ext>
            </a:extLst>
          </p:cNvPr>
          <p:cNvSpPr txBox="1"/>
          <p:nvPr/>
        </p:nvSpPr>
        <p:spPr>
          <a:xfrm>
            <a:off x="6018467" y="4956195"/>
            <a:ext cx="1851853" cy="400110"/>
          </a:xfrm>
          <a:prstGeom prst="rect">
            <a:avLst/>
          </a:prstGeom>
          <a:noFill/>
        </p:spPr>
        <p:txBody>
          <a:bodyPr wrap="none" rtlCol="0">
            <a:spAutoFit/>
          </a:bodyPr>
          <a:lstStyle/>
          <a:p>
            <a:pPr algn="r"/>
            <a:r>
              <a:rPr kumimoji="1" lang="ja-JP" altLang="en-US"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ソフトウェアを動かすための</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0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10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B9DA443-4039-0909-99E3-84A6AF1CE848}"/>
              </a:ext>
            </a:extLst>
          </p:cNvPr>
          <p:cNvSpPr txBox="1"/>
          <p:nvPr/>
        </p:nvSpPr>
        <p:spPr>
          <a:xfrm>
            <a:off x="3730464" y="4536789"/>
            <a:ext cx="1915909" cy="369332"/>
          </a:xfrm>
          <a:prstGeom prst="rect">
            <a:avLst/>
          </a:prstGeom>
          <a:noFill/>
        </p:spPr>
        <p:txBody>
          <a:bodyPr wrap="none" rtlCol="0">
            <a:spAutoFit/>
          </a:bodyPr>
          <a:lstStyle/>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オペレーティングシステム</a:t>
            </a:r>
            <a:endParaRPr kumimoji="1" lang="en-US" altLang="ja-JP" sz="9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データベース管理システム　など</a:t>
            </a:r>
            <a:endPar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2003A52-F733-3A8C-C0A6-1185C8C3967D}"/>
              </a:ext>
            </a:extLst>
          </p:cNvPr>
          <p:cNvSpPr txBox="1"/>
          <p:nvPr/>
        </p:nvSpPr>
        <p:spPr>
          <a:xfrm>
            <a:off x="3730464" y="4127970"/>
            <a:ext cx="1454244" cy="369332"/>
          </a:xfrm>
          <a:prstGeom prst="rect">
            <a:avLst/>
          </a:prstGeom>
          <a:noFill/>
        </p:spPr>
        <p:txBody>
          <a:bodyPr wrap="none" rtlCol="0">
            <a:spAutoFit/>
          </a:bodyPr>
          <a:lstStyle/>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販売管理システム</a:t>
            </a:r>
            <a:endParaRPr kumimoji="1" lang="en-US" altLang="ja-JP" sz="9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会計管理システム　など</a:t>
            </a:r>
            <a:endPar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920EA9B2-FAC3-41D9-EF4B-D4A7DE85412E}"/>
              </a:ext>
            </a:extLst>
          </p:cNvPr>
          <p:cNvSpPr txBox="1"/>
          <p:nvPr/>
        </p:nvSpPr>
        <p:spPr>
          <a:xfrm>
            <a:off x="3730463" y="4986973"/>
            <a:ext cx="1915909" cy="369332"/>
          </a:xfrm>
          <a:prstGeom prst="rect">
            <a:avLst/>
          </a:prstGeom>
          <a:noFill/>
        </p:spPr>
        <p:txBody>
          <a:bodyPr wrap="none" rtlCol="0">
            <a:spAutoFit/>
          </a:bodyPr>
          <a:lstStyle/>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サーバー、ストレージ</a:t>
            </a:r>
            <a:endParaRPr kumimoji="1" lang="en-US" altLang="ja-JP" sz="9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データセンター、通信回線　など</a:t>
            </a:r>
            <a:endPar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7" name="グループ化 6">
            <a:extLst>
              <a:ext uri="{FF2B5EF4-FFF2-40B4-BE49-F238E27FC236}">
                <a16:creationId xmlns:a16="http://schemas.microsoft.com/office/drawing/2014/main" id="{DE1A829D-806E-AEB5-59D7-02F91ECF56C6}"/>
              </a:ext>
            </a:extLst>
          </p:cNvPr>
          <p:cNvGrpSpPr/>
          <p:nvPr/>
        </p:nvGrpSpPr>
        <p:grpSpPr>
          <a:xfrm>
            <a:off x="1114741" y="803517"/>
            <a:ext cx="6891542" cy="2472870"/>
            <a:chOff x="1114741" y="803517"/>
            <a:chExt cx="6891542" cy="2472870"/>
          </a:xfrm>
        </p:grpSpPr>
        <p:grpSp>
          <p:nvGrpSpPr>
            <p:cNvPr id="20" name="グループ化 19">
              <a:extLst>
                <a:ext uri="{FF2B5EF4-FFF2-40B4-BE49-F238E27FC236}">
                  <a16:creationId xmlns:a16="http://schemas.microsoft.com/office/drawing/2014/main" id="{5F584041-ACBB-84A5-B097-AB19C21269CB}"/>
                </a:ext>
              </a:extLst>
            </p:cNvPr>
            <p:cNvGrpSpPr/>
            <p:nvPr/>
          </p:nvGrpSpPr>
          <p:grpSpPr>
            <a:xfrm>
              <a:off x="1114741" y="803517"/>
              <a:ext cx="6891542" cy="2472870"/>
              <a:chOff x="1114741" y="803517"/>
              <a:chExt cx="6891542" cy="2472870"/>
            </a:xfrm>
          </p:grpSpPr>
          <p:sp>
            <p:nvSpPr>
              <p:cNvPr id="496" name="正方形/長方形 495">
                <a:extLst>
                  <a:ext uri="{FF2B5EF4-FFF2-40B4-BE49-F238E27FC236}">
                    <a16:creationId xmlns:a16="http://schemas.microsoft.com/office/drawing/2014/main" id="{53209C1F-D1DE-DD4A-961D-CF066AA5ECD3}"/>
                  </a:ext>
                </a:extLst>
              </p:cNvPr>
              <p:cNvSpPr/>
              <p:nvPr/>
            </p:nvSpPr>
            <p:spPr>
              <a:xfrm>
                <a:off x="1140490" y="803517"/>
                <a:ext cx="6859420" cy="126151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1" name="角丸四角形 500">
                <a:extLst>
                  <a:ext uri="{FF2B5EF4-FFF2-40B4-BE49-F238E27FC236}">
                    <a16:creationId xmlns:a16="http://schemas.microsoft.com/office/drawing/2014/main" id="{C562DB55-21BC-F043-B2F2-AB5549CCDE6A}"/>
                  </a:ext>
                </a:extLst>
              </p:cNvPr>
              <p:cNvSpPr/>
              <p:nvPr/>
            </p:nvSpPr>
            <p:spPr>
              <a:xfrm>
                <a:off x="1114741" y="2769514"/>
                <a:ext cx="6885169" cy="506873"/>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2800" dirty="0">
                  <a:solidFill>
                    <a:srgbClr val="0000FF"/>
                  </a:solidFill>
                  <a:latin typeface="Meiryo" panose="020B0604030504040204" pitchFamily="34" charset="-128"/>
                  <a:ea typeface="Meiryo" panose="020B0604030504040204" pitchFamily="34" charset="-128"/>
                  <a:cs typeface="ＭＳ Ｐゴシック"/>
                </a:endParaRPr>
              </a:p>
            </p:txBody>
          </p:sp>
          <p:sp>
            <p:nvSpPr>
              <p:cNvPr id="502" name="正方形/長方形 501">
                <a:extLst>
                  <a:ext uri="{FF2B5EF4-FFF2-40B4-BE49-F238E27FC236}">
                    <a16:creationId xmlns:a16="http://schemas.microsoft.com/office/drawing/2014/main" id="{755036F3-2CA7-3345-AE1D-211EC13E75EF}"/>
                  </a:ext>
                </a:extLst>
              </p:cNvPr>
              <p:cNvSpPr/>
              <p:nvPr/>
            </p:nvSpPr>
            <p:spPr>
              <a:xfrm>
                <a:off x="3710225" y="2847562"/>
                <a:ext cx="1723549" cy="400110"/>
              </a:xfrm>
              <a:prstGeom prst="rect">
                <a:avLst/>
              </a:prstGeom>
            </p:spPr>
            <p:txBody>
              <a:bodyPr wrap="none">
                <a:spAutoFit/>
              </a:bodyPr>
              <a:lstStyle/>
              <a:p>
                <a:pPr algn="ctr"/>
                <a:r>
                  <a:rPr lang="ja-JP" altLang="en-US" sz="2000">
                    <a:solidFill>
                      <a:srgbClr val="0000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ＭＳ Ｐゴシック"/>
                  </a:rPr>
                  <a:t>ネットワーク</a:t>
                </a:r>
                <a:endParaRPr lang="en-US" altLang="ja-JP" sz="2000" dirty="0">
                  <a:solidFill>
                    <a:srgbClr val="0000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ＭＳ Ｐゴシック"/>
                </a:endParaRPr>
              </a:p>
            </p:txBody>
          </p:sp>
          <p:sp>
            <p:nvSpPr>
              <p:cNvPr id="19" name="三角形 18">
                <a:extLst>
                  <a:ext uri="{FF2B5EF4-FFF2-40B4-BE49-F238E27FC236}">
                    <a16:creationId xmlns:a16="http://schemas.microsoft.com/office/drawing/2014/main" id="{2CB8857C-C17F-06CA-3B60-D42670FA71F6}"/>
                  </a:ext>
                </a:extLst>
              </p:cNvPr>
              <p:cNvSpPr/>
              <p:nvPr/>
            </p:nvSpPr>
            <p:spPr>
              <a:xfrm rot="10800000">
                <a:off x="1140490" y="2047125"/>
                <a:ext cx="6865793" cy="800437"/>
              </a:xfrm>
              <a:prstGeom prs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0" name="テキスト ボックス 499">
                <a:extLst>
                  <a:ext uri="{FF2B5EF4-FFF2-40B4-BE49-F238E27FC236}">
                    <a16:creationId xmlns:a16="http://schemas.microsoft.com/office/drawing/2014/main" id="{DFB5F49C-249F-BB44-AF6F-B1BBFA74935A}"/>
                  </a:ext>
                </a:extLst>
              </p:cNvPr>
              <p:cNvSpPr txBox="1"/>
              <p:nvPr/>
            </p:nvSpPr>
            <p:spPr>
              <a:xfrm>
                <a:off x="2293973" y="1560019"/>
                <a:ext cx="4556054" cy="707886"/>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いつでも／どこでも</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a:t>
                </a:r>
                <a:r>
                  <a:rPr kumimoji="1" lang="ja-JP" altLang="en-US" sz="2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として利用</a:t>
                </a:r>
              </a:p>
            </p:txBody>
          </p:sp>
        </p:grpSp>
        <p:pic>
          <p:nvPicPr>
            <p:cNvPr id="24" name="図 23" descr="アイコン&#10;&#10;自動的に生成された説明">
              <a:extLst>
                <a:ext uri="{FF2B5EF4-FFF2-40B4-BE49-F238E27FC236}">
                  <a16:creationId xmlns:a16="http://schemas.microsoft.com/office/drawing/2014/main" id="{26C7011A-C09A-8535-0EFF-C1FB7EFB02A4}"/>
                </a:ext>
              </a:extLst>
            </p:cNvPr>
            <p:cNvPicPr>
              <a:picLocks noChangeAspect="1"/>
            </p:cNvPicPr>
            <p:nvPr/>
          </p:nvPicPr>
          <p:blipFill>
            <a:blip r:embed="rId3" cstate="print">
              <a:clrChange>
                <a:clrFrom>
                  <a:srgbClr val="FEFEFE"/>
                </a:clrFrom>
                <a:clrTo>
                  <a:srgbClr val="FEFEFE">
                    <a:alpha val="0"/>
                  </a:srgbClr>
                </a:clrTo>
              </a:clrChange>
              <a:lum bright="70000" contrast="-70000"/>
              <a:extLst>
                <a:ext uri="{28A0092B-C50C-407E-A947-70E740481C1C}">
                  <a14:useLocalDpi xmlns:a14="http://schemas.microsoft.com/office/drawing/2010/main"/>
                </a:ext>
              </a:extLst>
            </a:blip>
            <a:stretch>
              <a:fillRect/>
            </a:stretch>
          </p:blipFill>
          <p:spPr>
            <a:xfrm>
              <a:off x="2370851" y="1048865"/>
              <a:ext cx="593604" cy="416221"/>
            </a:xfrm>
            <a:prstGeom prst="rect">
              <a:avLst/>
            </a:prstGeom>
            <a:effectLst>
              <a:outerShdw blurRad="50800" dist="38100" dir="2700000" algn="tl" rotWithShape="0">
                <a:prstClr val="black">
                  <a:alpha val="40000"/>
                </a:prstClr>
              </a:outerShdw>
            </a:effectLst>
          </p:spPr>
        </p:pic>
        <p:pic>
          <p:nvPicPr>
            <p:cNvPr id="25" name="図 24" descr="アイコン&#10;&#10;自動的に生成された説明">
              <a:extLst>
                <a:ext uri="{FF2B5EF4-FFF2-40B4-BE49-F238E27FC236}">
                  <a16:creationId xmlns:a16="http://schemas.microsoft.com/office/drawing/2014/main" id="{38EB93D9-468F-22F0-516C-0BEDC166A4DC}"/>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6183304" y="1029609"/>
              <a:ext cx="582486" cy="437376"/>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F525EE94-2EE0-590A-1E11-6F6AE998969E}"/>
                </a:ext>
              </a:extLst>
            </p:cNvPr>
            <p:cNvPicPr>
              <a:picLocks noChangeAspect="1"/>
            </p:cNvPicPr>
            <p:nvPr/>
          </p:nvPicPr>
          <p:blipFill>
            <a:blip r:embed="rId5"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3303962" y="888014"/>
              <a:ext cx="695537" cy="695537"/>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40E159BC-A1B8-0FE5-D6B7-5556B3396C6A}"/>
                </a:ext>
              </a:extLst>
            </p:cNvPr>
            <p:cNvPicPr>
              <a:picLocks noChangeAspect="1"/>
            </p:cNvPicPr>
            <p:nvPr/>
          </p:nvPicPr>
          <p:blipFill>
            <a:blip r:embed="rId6"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5204805" y="909206"/>
              <a:ext cx="695538" cy="695538"/>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21B5AC5E-59AD-255A-3968-A2D7CFE5A85C}"/>
                </a:ext>
              </a:extLst>
            </p:cNvPr>
            <p:cNvPicPr>
              <a:picLocks noChangeAspect="1"/>
            </p:cNvPicPr>
            <p:nvPr/>
          </p:nvPicPr>
          <p:blipFill>
            <a:blip r:embed="rId7" cstate="print">
              <a:clrChange>
                <a:clrFrom>
                  <a:srgbClr val="FEFEFE"/>
                </a:clrFrom>
                <a:clrTo>
                  <a:srgbClr val="FEFEFE">
                    <a:alpha val="0"/>
                  </a:srgbClr>
                </a:clrTo>
              </a:clrChange>
              <a:lum bright="70000" contrast="-70000"/>
              <a:extLst>
                <a:ext uri="{28A0092B-C50C-407E-A947-70E740481C1C}">
                  <a14:useLocalDpi xmlns:a14="http://schemas.microsoft.com/office/drawing/2010/main"/>
                </a:ext>
              </a:extLst>
            </a:blip>
            <a:stretch>
              <a:fillRect/>
            </a:stretch>
          </p:blipFill>
          <p:spPr>
            <a:xfrm>
              <a:off x="4194816" y="879792"/>
              <a:ext cx="754368" cy="754368"/>
            </a:xfrm>
            <a:prstGeom prst="rect">
              <a:avLst/>
            </a:prstGeom>
            <a:effectLst>
              <a:outerShdw blurRad="50800" dist="38100" dir="2700000" algn="tl" rotWithShape="0">
                <a:prstClr val="black">
                  <a:alpha val="40000"/>
                </a:prstClr>
              </a:outerShdw>
            </a:effectLst>
          </p:spPr>
        </p:pic>
      </p:grpSp>
      <p:grpSp>
        <p:nvGrpSpPr>
          <p:cNvPr id="29" name="グループ化 28">
            <a:extLst>
              <a:ext uri="{FF2B5EF4-FFF2-40B4-BE49-F238E27FC236}">
                <a16:creationId xmlns:a16="http://schemas.microsoft.com/office/drawing/2014/main" id="{4855A078-21A6-5E2B-6244-89772A778F2F}"/>
              </a:ext>
            </a:extLst>
          </p:cNvPr>
          <p:cNvGrpSpPr/>
          <p:nvPr/>
        </p:nvGrpSpPr>
        <p:grpSpPr>
          <a:xfrm>
            <a:off x="4791007" y="2328891"/>
            <a:ext cx="3365892" cy="444883"/>
            <a:chOff x="5885407" y="2484560"/>
            <a:chExt cx="3365892" cy="444883"/>
          </a:xfrm>
        </p:grpSpPr>
        <p:sp>
          <p:nvSpPr>
            <p:cNvPr id="6" name="四角形吹き出し 5">
              <a:extLst>
                <a:ext uri="{FF2B5EF4-FFF2-40B4-BE49-F238E27FC236}">
                  <a16:creationId xmlns:a16="http://schemas.microsoft.com/office/drawing/2014/main" id="{FF3233BF-0C69-41A1-528B-6C763A77888D}"/>
                </a:ext>
              </a:extLst>
            </p:cNvPr>
            <p:cNvSpPr/>
            <p:nvPr/>
          </p:nvSpPr>
          <p:spPr>
            <a:xfrm>
              <a:off x="5885407" y="2484560"/>
              <a:ext cx="3365892" cy="444883"/>
            </a:xfrm>
            <a:prstGeom prst="wedgeRectCallout">
              <a:avLst>
                <a:gd name="adj1" fmla="val -44847"/>
                <a:gd name="adj2" fmla="val -8342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833F5CD1-42DB-D9EB-8E30-4BD2F32B57DC}"/>
                </a:ext>
              </a:extLst>
            </p:cNvPr>
            <p:cNvSpPr txBox="1"/>
            <p:nvPr/>
          </p:nvSpPr>
          <p:spPr>
            <a:xfrm>
              <a:off x="5998053" y="2532532"/>
              <a:ext cx="3185487" cy="369332"/>
            </a:xfrm>
            <a:prstGeom prst="rect">
              <a:avLst/>
            </a:prstGeom>
            <a:noFill/>
          </p:spPr>
          <p:txBody>
            <a:bodyPr wrap="none" rtlCol="0">
              <a:spAutoFit/>
            </a:bodyPr>
            <a:lstStyle/>
            <a:p>
              <a:pPr algn="ctr"/>
              <a:r>
                <a:rPr lang="ja-JP" altLang="en-US" b="1" u="sng">
                  <a:solidFill>
                    <a:schemeClr val="bg1"/>
                  </a:solidFill>
                  <a:latin typeface="Meiryo" panose="020B0604030504040204" pitchFamily="34" charset="-128"/>
                  <a:ea typeface="Meiryo" panose="020B0604030504040204" pitchFamily="34" charset="-128"/>
                </a:rPr>
                <a:t>物理的な</a:t>
              </a:r>
              <a:r>
                <a:rPr kumimoji="1" lang="ja-JP" altLang="en-US" b="1" u="sng">
                  <a:solidFill>
                    <a:schemeClr val="bg1"/>
                  </a:solidFill>
                  <a:latin typeface="Meiryo" panose="020B0604030504040204" pitchFamily="34" charset="-128"/>
                  <a:ea typeface="Meiryo" panose="020B0604030504040204" pitchFamily="34" charset="-128"/>
                </a:rPr>
                <a:t>資産を持たずに</a:t>
              </a:r>
              <a:r>
                <a:rPr kumimoji="1" lang="ja-JP" altLang="en-US" b="1">
                  <a:solidFill>
                    <a:schemeClr val="bg1"/>
                  </a:solidFill>
                  <a:latin typeface="Meiryo" panose="020B0604030504040204" pitchFamily="34" charset="-128"/>
                  <a:ea typeface="Meiryo" panose="020B0604030504040204" pitchFamily="34" charset="-128"/>
                </a:rPr>
                <a:t>利用</a:t>
              </a:r>
            </a:p>
          </p:txBody>
        </p:sp>
      </p:grpSp>
      <p:grpSp>
        <p:nvGrpSpPr>
          <p:cNvPr id="32" name="グループ化 31">
            <a:extLst>
              <a:ext uri="{FF2B5EF4-FFF2-40B4-BE49-F238E27FC236}">
                <a16:creationId xmlns:a16="http://schemas.microsoft.com/office/drawing/2014/main" id="{A2BE0810-0529-10AD-CA9B-F62E4C8BFCD2}"/>
              </a:ext>
            </a:extLst>
          </p:cNvPr>
          <p:cNvGrpSpPr/>
          <p:nvPr/>
        </p:nvGrpSpPr>
        <p:grpSpPr>
          <a:xfrm>
            <a:off x="7565747" y="1907588"/>
            <a:ext cx="1046786" cy="508253"/>
            <a:chOff x="7565747" y="1907588"/>
            <a:chExt cx="1046786" cy="508253"/>
          </a:xfrm>
        </p:grpSpPr>
        <p:sp>
          <p:nvSpPr>
            <p:cNvPr id="30" name="星 12 29">
              <a:extLst>
                <a:ext uri="{FF2B5EF4-FFF2-40B4-BE49-F238E27FC236}">
                  <a16:creationId xmlns:a16="http://schemas.microsoft.com/office/drawing/2014/main" id="{F2F6ED5A-C33A-F87E-B468-01359F4499B0}"/>
                </a:ext>
              </a:extLst>
            </p:cNvPr>
            <p:cNvSpPr/>
            <p:nvPr/>
          </p:nvSpPr>
          <p:spPr>
            <a:xfrm>
              <a:off x="7565747" y="1907588"/>
              <a:ext cx="1046786" cy="508253"/>
            </a:xfrm>
            <a:prstGeom prst="star12">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72870BCE-8CB4-0F96-378E-5C4B2C4FD41F}"/>
                </a:ext>
              </a:extLst>
            </p:cNvPr>
            <p:cNvSpPr txBox="1"/>
            <p:nvPr/>
          </p:nvSpPr>
          <p:spPr>
            <a:xfrm>
              <a:off x="7802665" y="1992640"/>
              <a:ext cx="600294" cy="369332"/>
            </a:xfrm>
            <a:prstGeom prst="rect">
              <a:avLst/>
            </a:prstGeom>
            <a:noFill/>
          </p:spPr>
          <p:txBody>
            <a:bodyPr wrap="none" rtlCol="0">
              <a:spAutoFit/>
            </a:bodyPr>
            <a:lstStyle/>
            <a:p>
              <a:pPr algn="ctr"/>
              <a:r>
                <a:rPr kumimoji="1" lang="en-US" altLang="ja-JP" b="1" dirty="0">
                  <a:solidFill>
                    <a:srgbClr val="C00000"/>
                  </a:solidFill>
                  <a:latin typeface="Meiryo" panose="020B0604030504040204" pitchFamily="34" charset="-128"/>
                  <a:ea typeface="Meiryo" panose="020B0604030504040204" pitchFamily="34" charset="-128"/>
                </a:rPr>
                <a:t>IaC</a:t>
              </a:r>
              <a:endParaRPr kumimoji="1" lang="ja-JP" altLang="en-US" b="1" dirty="0">
                <a:solidFill>
                  <a:srgbClr val="C00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43910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89BFCD-B902-897C-7B3B-B7B98FEAA0A7}"/>
              </a:ext>
            </a:extLst>
          </p:cNvPr>
          <p:cNvSpPr>
            <a:spLocks noGrp="1"/>
          </p:cNvSpPr>
          <p:nvPr>
            <p:ph type="title"/>
          </p:nvPr>
        </p:nvSpPr>
        <p:spPr/>
        <p:txBody>
          <a:bodyPr/>
          <a:lstStyle/>
          <a:p>
            <a:r>
              <a:rPr lang="en-US" altLang="ja-JP" dirty="0"/>
              <a:t>Infrastructure </a:t>
            </a:r>
            <a:r>
              <a:rPr kumimoji="1" lang="en-US" altLang="ja-JP" dirty="0"/>
              <a:t>as </a:t>
            </a:r>
            <a:r>
              <a:rPr lang="en-US" altLang="ja-JP" dirty="0"/>
              <a:t>Code</a:t>
            </a:r>
            <a:r>
              <a:rPr lang="ja-JP" altLang="en-US" dirty="0"/>
              <a:t>（</a:t>
            </a:r>
            <a:r>
              <a:rPr lang="en-US" altLang="ja-JP" dirty="0"/>
              <a:t>IaC</a:t>
            </a:r>
            <a:r>
              <a:rPr lang="ja-JP" altLang="en-US" dirty="0"/>
              <a:t>）</a:t>
            </a:r>
            <a:r>
              <a:rPr lang="en-US" altLang="ja-JP" dirty="0"/>
              <a:t> </a:t>
            </a:r>
            <a:endParaRPr kumimoji="1" lang="ja-JP" altLang="en-US" dirty="0"/>
          </a:p>
        </p:txBody>
      </p:sp>
      <p:sp>
        <p:nvSpPr>
          <p:cNvPr id="4" name="テキスト ボックス 3">
            <a:extLst>
              <a:ext uri="{FF2B5EF4-FFF2-40B4-BE49-F238E27FC236}">
                <a16:creationId xmlns:a16="http://schemas.microsoft.com/office/drawing/2014/main" id="{F4440ACA-435D-C3A2-39F0-1D68802BE4CF}"/>
              </a:ext>
            </a:extLst>
          </p:cNvPr>
          <p:cNvSpPr txBox="1"/>
          <p:nvPr/>
        </p:nvSpPr>
        <p:spPr>
          <a:xfrm>
            <a:off x="195384" y="766241"/>
            <a:ext cx="8753231" cy="461665"/>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ITインフラストラクチャの構築・管理・プロビジョニングを自動化するための手法。従来の手動による設定作業の代わりに、</a:t>
            </a:r>
            <a:r>
              <a:rPr lang="ja-JP" altLang="en-US" sz="1200" b="1">
                <a:solidFill>
                  <a:srgbClr val="0432FF"/>
                </a:solidFill>
                <a:latin typeface="Meiryo" panose="020B0604030504040204" pitchFamily="34" charset="-128"/>
                <a:ea typeface="Meiryo" panose="020B0604030504040204" pitchFamily="34" charset="-128"/>
              </a:rPr>
              <a:t>インフラの構成や設定をコードとして記述し、それを実行することでインフラを構築・管理</a:t>
            </a:r>
            <a:r>
              <a:rPr lang="ja-JP" altLang="en-US" sz="1200">
                <a:latin typeface="Meiryo" panose="020B0604030504040204" pitchFamily="34" charset="-128"/>
                <a:ea typeface="Meiryo" panose="020B0604030504040204" pitchFamily="34" charset="-128"/>
              </a:rPr>
              <a:t>する。</a:t>
            </a:r>
          </a:p>
        </p:txBody>
      </p:sp>
      <p:sp>
        <p:nvSpPr>
          <p:cNvPr id="6" name="テキスト ボックス 5">
            <a:extLst>
              <a:ext uri="{FF2B5EF4-FFF2-40B4-BE49-F238E27FC236}">
                <a16:creationId xmlns:a16="http://schemas.microsoft.com/office/drawing/2014/main" id="{AD8F3385-33F4-7195-A926-40F244D34BAB}"/>
              </a:ext>
            </a:extLst>
          </p:cNvPr>
          <p:cNvSpPr txBox="1"/>
          <p:nvPr/>
        </p:nvSpPr>
        <p:spPr>
          <a:xfrm>
            <a:off x="628377" y="1227906"/>
            <a:ext cx="7887245" cy="946413"/>
          </a:xfrm>
          <a:prstGeom prst="rect">
            <a:avLst/>
          </a:prstGeom>
          <a:noFill/>
        </p:spPr>
        <p:txBody>
          <a:bodyPr wrap="square">
            <a:spAutoFit/>
          </a:bodyPr>
          <a:lstStyle/>
          <a:p>
            <a:pPr indent="-317500">
              <a:spcAft>
                <a:spcPts val="300"/>
              </a:spcAft>
              <a:buFont typeface="Wingdings" pitchFamily="2" charset="2"/>
              <a:buChar char="Ø"/>
            </a:pPr>
            <a:r>
              <a:rPr lang="ja-JP" altLang="en-US" sz="1200" b="1">
                <a:latin typeface="Meiryo" panose="020B0604030504040204" pitchFamily="34" charset="-128"/>
                <a:ea typeface="Meiryo" panose="020B0604030504040204" pitchFamily="34" charset="-128"/>
              </a:rPr>
              <a:t>自動化</a:t>
            </a:r>
            <a:r>
              <a:rPr lang="ja-JP" altLang="en-US" sz="1200">
                <a:latin typeface="Meiryo" panose="020B0604030504040204" pitchFamily="34" charset="-128"/>
                <a:ea typeface="Meiryo" panose="020B0604030504040204" pitchFamily="34" charset="-128"/>
              </a:rPr>
              <a:t>: コードを実行することで、インフラの構築や変更を自動的に行う。</a:t>
            </a:r>
          </a:p>
          <a:p>
            <a:pPr indent="-317500">
              <a:spcAft>
                <a:spcPts val="300"/>
              </a:spcAft>
              <a:buFont typeface="Wingdings" pitchFamily="2" charset="2"/>
              <a:buChar char="Ø"/>
            </a:pPr>
            <a:r>
              <a:rPr lang="ja-JP" altLang="en-US" sz="1200" b="1">
                <a:latin typeface="Meiryo" panose="020B0604030504040204" pitchFamily="34" charset="-128"/>
                <a:ea typeface="Meiryo" panose="020B0604030504040204" pitchFamily="34" charset="-128"/>
              </a:rPr>
              <a:t>一貫性</a:t>
            </a:r>
            <a:r>
              <a:rPr lang="ja-JP" altLang="en-US" sz="1200">
                <a:latin typeface="Meiryo" panose="020B0604030504040204" pitchFamily="34" charset="-128"/>
                <a:ea typeface="Meiryo" panose="020B0604030504040204" pitchFamily="34" charset="-128"/>
              </a:rPr>
              <a:t>: 同じコードを実行すれば、常に同じ環境を再現する。</a:t>
            </a:r>
          </a:p>
          <a:p>
            <a:pPr indent="-317500">
              <a:spcAft>
                <a:spcPts val="300"/>
              </a:spcAft>
              <a:buFont typeface="Wingdings" pitchFamily="2" charset="2"/>
              <a:buChar char="Ø"/>
            </a:pPr>
            <a:r>
              <a:rPr lang="ja-JP" altLang="en-US" sz="1200" b="1">
                <a:latin typeface="Meiryo" panose="020B0604030504040204" pitchFamily="34" charset="-128"/>
                <a:ea typeface="Meiryo" panose="020B0604030504040204" pitchFamily="34" charset="-128"/>
              </a:rPr>
              <a:t>バージョン管理</a:t>
            </a:r>
            <a:r>
              <a:rPr lang="ja-JP" altLang="en-US" sz="1200">
                <a:latin typeface="Meiryo" panose="020B0604030504040204" pitchFamily="34" charset="-128"/>
                <a:ea typeface="Meiryo" panose="020B0604030504040204" pitchFamily="34" charset="-128"/>
              </a:rPr>
              <a:t>: インフラの構成をコードとして管理するため、変更履歴の追跡や rollback が容易になる。</a:t>
            </a:r>
          </a:p>
          <a:p>
            <a:pPr indent="-317500">
              <a:spcAft>
                <a:spcPts val="300"/>
              </a:spcAft>
              <a:buFont typeface="Wingdings" pitchFamily="2" charset="2"/>
              <a:buChar char="Ø"/>
            </a:pPr>
            <a:r>
              <a:rPr lang="ja-JP" altLang="en-US" sz="1200" b="1">
                <a:latin typeface="Meiryo" panose="020B0604030504040204" pitchFamily="34" charset="-128"/>
                <a:ea typeface="Meiryo" panose="020B0604030504040204" pitchFamily="34" charset="-128"/>
              </a:rPr>
              <a:t>効率性</a:t>
            </a:r>
            <a:r>
              <a:rPr lang="ja-JP" altLang="en-US" sz="1200">
                <a:latin typeface="Meiryo" panose="020B0604030504040204" pitchFamily="34" charset="-128"/>
                <a:ea typeface="Meiryo" panose="020B0604030504040204" pitchFamily="34" charset="-128"/>
              </a:rPr>
              <a:t>: 手動作業を減らすことで、作業時間の短縮とヒューマンエラーの削減にる。</a:t>
            </a:r>
          </a:p>
        </p:txBody>
      </p:sp>
      <p:graphicFrame>
        <p:nvGraphicFramePr>
          <p:cNvPr id="7" name="表 6">
            <a:extLst>
              <a:ext uri="{FF2B5EF4-FFF2-40B4-BE49-F238E27FC236}">
                <a16:creationId xmlns:a16="http://schemas.microsoft.com/office/drawing/2014/main" id="{BB19375F-5ED3-69D6-C62C-6D3B21559D52}"/>
              </a:ext>
            </a:extLst>
          </p:cNvPr>
          <p:cNvGraphicFramePr>
            <a:graphicFrameLocks noGrp="1"/>
          </p:cNvGraphicFramePr>
          <p:nvPr/>
        </p:nvGraphicFramePr>
        <p:xfrm>
          <a:off x="350196" y="2227649"/>
          <a:ext cx="8453336" cy="4363951"/>
        </p:xfrm>
        <a:graphic>
          <a:graphicData uri="http://schemas.openxmlformats.org/drawingml/2006/table">
            <a:tbl>
              <a:tblPr>
                <a:tableStyleId>{5C22544A-7EE6-4342-B048-85BDC9FD1C3A}</a:tableStyleId>
              </a:tblPr>
              <a:tblGrid>
                <a:gridCol w="2362783">
                  <a:extLst>
                    <a:ext uri="{9D8B030D-6E8A-4147-A177-3AD203B41FA5}">
                      <a16:colId xmlns:a16="http://schemas.microsoft.com/office/drawing/2014/main" val="3242279588"/>
                    </a:ext>
                  </a:extLst>
                </a:gridCol>
                <a:gridCol w="2362783">
                  <a:extLst>
                    <a:ext uri="{9D8B030D-6E8A-4147-A177-3AD203B41FA5}">
                      <a16:colId xmlns:a16="http://schemas.microsoft.com/office/drawing/2014/main" val="2512420667"/>
                    </a:ext>
                  </a:extLst>
                </a:gridCol>
                <a:gridCol w="2218959">
                  <a:extLst>
                    <a:ext uri="{9D8B030D-6E8A-4147-A177-3AD203B41FA5}">
                      <a16:colId xmlns:a16="http://schemas.microsoft.com/office/drawing/2014/main" val="1096879166"/>
                    </a:ext>
                  </a:extLst>
                </a:gridCol>
                <a:gridCol w="1508811">
                  <a:extLst>
                    <a:ext uri="{9D8B030D-6E8A-4147-A177-3AD203B41FA5}">
                      <a16:colId xmlns:a16="http://schemas.microsoft.com/office/drawing/2014/main" val="1012961962"/>
                    </a:ext>
                  </a:extLst>
                </a:gridCol>
              </a:tblGrid>
              <a:tr h="210858">
                <a:tc>
                  <a:txBody>
                    <a:bodyPr/>
                    <a:lstStyle/>
                    <a:p>
                      <a:pPr algn="ctr" fontAlgn="ctr"/>
                      <a:r>
                        <a:rPr lang="ja-JP" altLang="en-US" sz="1200" u="none" strike="noStrike">
                          <a:solidFill>
                            <a:schemeClr val="bg1"/>
                          </a:solidFill>
                          <a:effectLst/>
                        </a:rPr>
                        <a:t>ツール名</a:t>
                      </a:r>
                      <a:endParaRPr lang="ja-JP" altLang="en-US" sz="1200" b="0" i="0" u="none" strike="noStrike">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70C0"/>
                    </a:solidFill>
                  </a:tcPr>
                </a:tc>
                <a:tc>
                  <a:txBody>
                    <a:bodyPr/>
                    <a:lstStyle/>
                    <a:p>
                      <a:pPr algn="ctr" fontAlgn="ctr"/>
                      <a:r>
                        <a:rPr lang="ja-JP" altLang="en-US" sz="1200" u="none" strike="noStrike">
                          <a:effectLst/>
                        </a:rPr>
                        <a:t>特徴</a:t>
                      </a:r>
                      <a:endParaRPr lang="ja-JP" altLang="en-US" sz="12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T w="12700" cap="flat" cmpd="sng" algn="ctr">
                      <a:solidFill>
                        <a:schemeClr val="tx1"/>
                      </a:solidFill>
                      <a:prstDash val="solid"/>
                      <a:round/>
                      <a:headEnd type="none" w="med" len="med"/>
                      <a:tailEnd type="none" w="med" len="med"/>
                    </a:lnT>
                    <a:solidFill>
                      <a:schemeClr val="accent6">
                        <a:lumMod val="60000"/>
                        <a:lumOff val="40000"/>
                      </a:schemeClr>
                    </a:solidFill>
                  </a:tcPr>
                </a:tc>
                <a:tc>
                  <a:txBody>
                    <a:bodyPr/>
                    <a:lstStyle/>
                    <a:p>
                      <a:pPr algn="ctr" fontAlgn="ctr"/>
                      <a:r>
                        <a:rPr lang="ja-JP" altLang="en-US" sz="1200" u="none" strike="noStrike">
                          <a:effectLst/>
                        </a:rPr>
                        <a:t>メリット</a:t>
                      </a:r>
                      <a:endParaRPr lang="ja-JP" altLang="en-US" sz="12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ctr" fontAlgn="ctr"/>
                      <a:r>
                        <a:rPr lang="ja-JP" altLang="en-US" sz="1200" u="none" strike="noStrike">
                          <a:effectLst/>
                        </a:rPr>
                        <a:t>言語</a:t>
                      </a:r>
                      <a:r>
                        <a:rPr lang="en-US" altLang="ja-JP" sz="1200" u="none" strike="noStrike" dirty="0">
                          <a:effectLst/>
                        </a:rPr>
                        <a:t>/</a:t>
                      </a:r>
                      <a:r>
                        <a:rPr lang="ja-JP" altLang="en-US" sz="1200" u="none" strike="noStrike">
                          <a:effectLst/>
                        </a:rPr>
                        <a:t>フォーマット</a:t>
                      </a:r>
                      <a:endParaRPr lang="ja-JP" altLang="en-US" sz="12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3226876033"/>
                  </a:ext>
                </a:extLst>
              </a:tr>
              <a:tr h="201130">
                <a:tc rowSpan="3">
                  <a:txBody>
                    <a:bodyPr/>
                    <a:lstStyle/>
                    <a:p>
                      <a:pPr algn="ctr" fontAlgn="ctr"/>
                      <a:r>
                        <a:rPr lang="en" sz="1400" u="none" strike="noStrike" dirty="0">
                          <a:solidFill>
                            <a:schemeClr val="bg1"/>
                          </a:solidFill>
                          <a:effectLst/>
                        </a:rPr>
                        <a:t>Terraform</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solidFill>
                      <a:srgbClr val="0070C0"/>
                    </a:solidFill>
                  </a:tcPr>
                </a:tc>
                <a:tc>
                  <a:txBody>
                    <a:bodyPr/>
                    <a:lstStyle/>
                    <a:p>
                      <a:pPr algn="l" fontAlgn="ctr"/>
                      <a:r>
                        <a:rPr lang="en-US" altLang="ja-JP" sz="800" u="none" strike="noStrike" dirty="0">
                          <a:effectLst/>
                        </a:rPr>
                        <a:t>• </a:t>
                      </a:r>
                      <a:r>
                        <a:rPr lang="ja-JP" altLang="en-US" sz="800" u="none" strike="noStrike">
                          <a:effectLst/>
                        </a:rPr>
                        <a:t>マルチクラウド対応</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クラウド間の移植性が高い</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HCL (</a:t>
                      </a:r>
                      <a:r>
                        <a:rPr lang="en" sz="800" u="none" strike="noStrike" dirty="0" err="1">
                          <a:effectLst/>
                        </a:rPr>
                        <a:t>HashiCorp</a:t>
                      </a:r>
                      <a:r>
                        <a:rPr lang="en" sz="800" u="none" strike="noStrike" dirty="0">
                          <a:effectLst/>
                        </a:rPr>
                        <a:t> Configuration Language)</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646692475"/>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宣言型言語</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大規模インフラに適している</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2868315542"/>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豊富なプロバイダーエコシステム</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コミュニティサポートが充実</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2763871832"/>
                  </a:ext>
                </a:extLst>
              </a:tr>
              <a:tr h="201130">
                <a:tc rowSpan="3">
                  <a:txBody>
                    <a:bodyPr/>
                    <a:lstStyle/>
                    <a:p>
                      <a:pPr algn="ctr" fontAlgn="ctr"/>
                      <a:r>
                        <a:rPr lang="en" sz="1400" u="none" strike="noStrike" dirty="0">
                          <a:solidFill>
                            <a:schemeClr val="bg1"/>
                          </a:solidFill>
                          <a:effectLst/>
                        </a:rPr>
                        <a:t>AWS CloudFormation</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solidFill>
                      <a:srgbClr val="0070C0"/>
                    </a:solidFill>
                  </a:tcPr>
                </a:tc>
                <a:tc>
                  <a:txBody>
                    <a:bodyPr/>
                    <a:lstStyle/>
                    <a:p>
                      <a:pPr algn="l" fontAlgn="ctr"/>
                      <a:r>
                        <a:rPr lang="en" sz="800" u="none" strike="noStrike" dirty="0">
                          <a:effectLst/>
                        </a:rPr>
                        <a:t>• AWS</a:t>
                      </a:r>
                      <a:r>
                        <a:rPr lang="ja-JP" altLang="en-US" sz="800" u="none" strike="noStrike">
                          <a:effectLst/>
                        </a:rPr>
                        <a:t>に特化</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 sz="800" u="none" strike="noStrike">
                          <a:effectLst/>
                        </a:rPr>
                        <a:t>• AWS</a:t>
                      </a:r>
                      <a:r>
                        <a:rPr lang="ja-JP" altLang="en-US" sz="800" u="none" strike="noStrike">
                          <a:effectLst/>
                        </a:rPr>
                        <a:t>リソースの包括的な管理</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JSON, YAML</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3798891902"/>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宣言型言語</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 sz="800" u="none" strike="noStrike" dirty="0">
                          <a:effectLst/>
                        </a:rPr>
                        <a:t>• AWS</a:t>
                      </a:r>
                      <a:r>
                        <a:rPr lang="ja-JP" altLang="en-US" sz="800" u="none" strike="noStrike">
                          <a:effectLst/>
                        </a:rPr>
                        <a:t>の新機能にいち早く対応</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1827766597"/>
                  </a:ext>
                </a:extLst>
              </a:tr>
              <a:tr h="201130">
                <a:tc vMerge="1">
                  <a:txBody>
                    <a:bodyPr/>
                    <a:lstStyle/>
                    <a:p>
                      <a:endParaRPr kumimoji="1" lang="ja-JP" altLang="en-US"/>
                    </a:p>
                  </a:txBody>
                  <a:tcPr/>
                </a:tc>
                <a:tc>
                  <a:txBody>
                    <a:bodyPr/>
                    <a:lstStyle/>
                    <a:p>
                      <a:pPr algn="l" fontAlgn="ctr"/>
                      <a:r>
                        <a:rPr lang="en" sz="800" u="none" strike="noStrike">
                          <a:effectLst/>
                        </a:rPr>
                        <a:t>• AWS</a:t>
                      </a:r>
                      <a:r>
                        <a:rPr lang="ja-JP" altLang="en-US" sz="800" u="none" strike="noStrike">
                          <a:effectLst/>
                        </a:rPr>
                        <a:t>サービスとの緊密な統合</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無料で使用可能</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136494879"/>
                  </a:ext>
                </a:extLst>
              </a:tr>
              <a:tr h="201130">
                <a:tc rowSpan="3">
                  <a:txBody>
                    <a:bodyPr/>
                    <a:lstStyle/>
                    <a:p>
                      <a:pPr algn="ctr" fontAlgn="ctr"/>
                      <a:r>
                        <a:rPr lang="en" sz="1400" u="none" strike="noStrike" dirty="0">
                          <a:solidFill>
                            <a:schemeClr val="bg1"/>
                          </a:solidFill>
                          <a:effectLst/>
                        </a:rPr>
                        <a:t>Azure Resource Manager</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solidFill>
                      <a:srgbClr val="0070C0"/>
                    </a:solidFill>
                  </a:tcPr>
                </a:tc>
                <a:tc>
                  <a:txBody>
                    <a:bodyPr/>
                    <a:lstStyle/>
                    <a:p>
                      <a:pPr algn="l" fontAlgn="ctr"/>
                      <a:r>
                        <a:rPr lang="en" sz="800" u="none" strike="noStrike" dirty="0">
                          <a:effectLst/>
                        </a:rPr>
                        <a:t>• Azure</a:t>
                      </a:r>
                      <a:r>
                        <a:rPr lang="ja-JP" altLang="en-US" sz="800" u="none" strike="noStrike">
                          <a:effectLst/>
                        </a:rPr>
                        <a:t>に特化</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 sz="800" u="none" strike="noStrike" dirty="0">
                          <a:effectLst/>
                        </a:rPr>
                        <a:t>• Azure</a:t>
                      </a:r>
                      <a:r>
                        <a:rPr lang="ja-JP" altLang="en-US" sz="800" u="none" strike="noStrike">
                          <a:effectLst/>
                        </a:rPr>
                        <a:t>リソースの一元管理</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JSON</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1296962890"/>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宣言型言語</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ロールベースのアクセス制御</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3974114643"/>
                  </a:ext>
                </a:extLst>
              </a:tr>
              <a:tr h="201130">
                <a:tc vMerge="1">
                  <a:txBody>
                    <a:bodyPr/>
                    <a:lstStyle/>
                    <a:p>
                      <a:endParaRPr kumimoji="1" lang="ja-JP" altLang="en-US"/>
                    </a:p>
                  </a:txBody>
                  <a:tcPr/>
                </a:tc>
                <a:tc>
                  <a:txBody>
                    <a:bodyPr/>
                    <a:lstStyle/>
                    <a:p>
                      <a:pPr algn="l" fontAlgn="ctr"/>
                      <a:r>
                        <a:rPr lang="en" sz="800" u="none" strike="noStrike" dirty="0">
                          <a:effectLst/>
                        </a:rPr>
                        <a:t>• Azure</a:t>
                      </a:r>
                      <a:r>
                        <a:rPr lang="ja-JP" altLang="en-US" sz="800" u="none" strike="noStrike">
                          <a:effectLst/>
                        </a:rPr>
                        <a:t>ポータルとの統合</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テンプレートの再利用性が高い</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3248958183"/>
                  </a:ext>
                </a:extLst>
              </a:tr>
              <a:tr h="201130">
                <a:tc rowSpan="3">
                  <a:txBody>
                    <a:bodyPr/>
                    <a:lstStyle/>
                    <a:p>
                      <a:pPr algn="ctr" fontAlgn="ctr"/>
                      <a:r>
                        <a:rPr lang="en" sz="1400" u="none" strike="noStrike" dirty="0">
                          <a:solidFill>
                            <a:schemeClr val="bg1"/>
                          </a:solidFill>
                          <a:effectLst/>
                        </a:rPr>
                        <a:t>Google Cloud Deployment Manager</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solidFill>
                      <a:srgbClr val="0070C0"/>
                    </a:solidFill>
                  </a:tcPr>
                </a:tc>
                <a:tc>
                  <a:txBody>
                    <a:bodyPr/>
                    <a:lstStyle/>
                    <a:p>
                      <a:pPr algn="l" fontAlgn="ctr"/>
                      <a:r>
                        <a:rPr lang="en" sz="800" u="none" strike="noStrike">
                          <a:effectLst/>
                        </a:rPr>
                        <a:t>• Google Cloud</a:t>
                      </a:r>
                      <a:r>
                        <a:rPr lang="ja-JP" altLang="en-US" sz="800" u="none" strike="noStrike">
                          <a:effectLst/>
                        </a:rPr>
                        <a:t>に特化</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 sz="800" u="none" strike="noStrike" dirty="0">
                          <a:effectLst/>
                        </a:rPr>
                        <a:t>• GCP</a:t>
                      </a:r>
                      <a:r>
                        <a:rPr lang="ja-JP" altLang="en-US" sz="800" u="none" strike="noStrike">
                          <a:effectLst/>
                        </a:rPr>
                        <a:t>リソースの効率的な管理</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YAML, Python</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188517266"/>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宣言型言語</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バージョン管理と監査機能</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121142773"/>
                  </a:ext>
                </a:extLst>
              </a:tr>
              <a:tr h="201130">
                <a:tc vMerge="1">
                  <a:txBody>
                    <a:bodyPr/>
                    <a:lstStyle/>
                    <a:p>
                      <a:endParaRPr kumimoji="1" lang="ja-JP" altLang="en-US"/>
                    </a:p>
                  </a:txBody>
                  <a:tcPr/>
                </a:tc>
                <a:tc>
                  <a:txBody>
                    <a:bodyPr/>
                    <a:lstStyle/>
                    <a:p>
                      <a:pPr algn="l" fontAlgn="ctr"/>
                      <a:r>
                        <a:rPr lang="en" sz="800" u="none" strike="noStrike" dirty="0">
                          <a:effectLst/>
                        </a:rPr>
                        <a:t>• Python</a:t>
                      </a:r>
                      <a:r>
                        <a:rPr lang="ja-JP" altLang="en-US" sz="800" u="none" strike="noStrike">
                          <a:effectLst/>
                        </a:rPr>
                        <a:t>でのテンプレート作成が可能</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プレビュー機能で変更の影響を確認可能</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2538871561"/>
                  </a:ext>
                </a:extLst>
              </a:tr>
              <a:tr h="201130">
                <a:tc rowSpan="3">
                  <a:txBody>
                    <a:bodyPr/>
                    <a:lstStyle/>
                    <a:p>
                      <a:pPr algn="ctr" fontAlgn="ctr"/>
                      <a:r>
                        <a:rPr lang="en" sz="1400" u="none" strike="noStrike" dirty="0">
                          <a:solidFill>
                            <a:schemeClr val="bg1"/>
                          </a:solidFill>
                          <a:effectLst/>
                        </a:rPr>
                        <a:t>Ansible</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solidFill>
                      <a:srgbClr val="0070C0"/>
                    </a:solidFill>
                  </a:tcPr>
                </a:tc>
                <a:tc>
                  <a:txBody>
                    <a:bodyPr/>
                    <a:lstStyle/>
                    <a:p>
                      <a:pPr algn="l" fontAlgn="ctr"/>
                      <a:r>
                        <a:rPr lang="en-US" altLang="ja-JP" sz="800" u="none" strike="noStrike" dirty="0">
                          <a:effectLst/>
                        </a:rPr>
                        <a:t>• </a:t>
                      </a:r>
                      <a:r>
                        <a:rPr lang="ja-JP" altLang="en-US" sz="800" u="none" strike="noStrike">
                          <a:effectLst/>
                        </a:rPr>
                        <a:t>エージェントレス</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学習曲線が緩やか</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YAML</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2014987453"/>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構成管理とオーケストレーション</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既存インフラへの適用が容易</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817189621"/>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多様なプラットフォームに対応</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豊富なモジュール</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2048409731"/>
                  </a:ext>
                </a:extLst>
              </a:tr>
              <a:tr h="201130">
                <a:tc rowSpan="3">
                  <a:txBody>
                    <a:bodyPr/>
                    <a:lstStyle/>
                    <a:p>
                      <a:pPr algn="ctr" fontAlgn="ctr"/>
                      <a:r>
                        <a:rPr lang="en" sz="1400" u="none" strike="noStrike" dirty="0">
                          <a:solidFill>
                            <a:schemeClr val="bg1"/>
                          </a:solidFill>
                          <a:effectLst/>
                        </a:rPr>
                        <a:t>Puppet</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solidFill>
                      <a:srgbClr val="0070C0"/>
                    </a:solidFill>
                  </a:tcPr>
                </a:tc>
                <a:tc>
                  <a:txBody>
                    <a:bodyPr/>
                    <a:lstStyle/>
                    <a:p>
                      <a:pPr algn="l" fontAlgn="ctr"/>
                      <a:r>
                        <a:rPr lang="en-US" altLang="ja-JP" sz="800" u="none" strike="noStrike" dirty="0">
                          <a:effectLst/>
                        </a:rPr>
                        <a:t>• </a:t>
                      </a:r>
                      <a:r>
                        <a:rPr lang="ja-JP" altLang="en-US" sz="800" u="none" strike="noStrike">
                          <a:effectLst/>
                        </a:rPr>
                        <a:t>クライアント</a:t>
                      </a:r>
                      <a:r>
                        <a:rPr lang="en-US" altLang="ja-JP" sz="800" u="none" strike="noStrike" dirty="0">
                          <a:effectLst/>
                        </a:rPr>
                        <a:t>-</a:t>
                      </a:r>
                      <a:r>
                        <a:rPr lang="ja-JP" altLang="en-US" sz="800" u="none" strike="noStrike">
                          <a:effectLst/>
                        </a:rPr>
                        <a:t>サーバーモデル</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詳細な構成管理</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Puppet DSL</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821828312"/>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宣言型言語</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豊富なモジュールライブラリ</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1469968145"/>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大規模環境向け</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エンタープライズサポート</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951022869"/>
                  </a:ext>
                </a:extLst>
              </a:tr>
              <a:tr h="201130">
                <a:tc rowSpan="3">
                  <a:txBody>
                    <a:bodyPr/>
                    <a:lstStyle/>
                    <a:p>
                      <a:pPr algn="ctr" fontAlgn="ctr"/>
                      <a:r>
                        <a:rPr lang="en" sz="1400" u="none" strike="noStrike" dirty="0">
                          <a:solidFill>
                            <a:schemeClr val="bg1"/>
                          </a:solidFill>
                          <a:effectLst/>
                        </a:rPr>
                        <a:t>Chef</a:t>
                      </a:r>
                      <a:endParaRPr lang="en" sz="1400" b="0" i="0" u="none" strike="noStrike" dirty="0">
                        <a:solidFill>
                          <a:schemeClr val="bg1"/>
                        </a:solidFill>
                        <a:effectLst/>
                        <a:latin typeface="メイリオ" panose="020B0604030504040204" pitchFamily="34" charset="-128"/>
                        <a:ea typeface="メイリオ" panose="020B0604030504040204" pitchFamily="34" charset="-128"/>
                      </a:endParaRPr>
                    </a:p>
                  </a:txBody>
                  <a:tcPr marL="8573" marR="8573" marT="8573"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algn="l" fontAlgn="ctr"/>
                      <a:r>
                        <a:rPr lang="en-US" altLang="ja-JP" sz="800" u="none" strike="noStrike" dirty="0">
                          <a:effectLst/>
                        </a:rPr>
                        <a:t>• </a:t>
                      </a:r>
                      <a:r>
                        <a:rPr lang="ja-JP" altLang="en-US" sz="800" u="none" strike="noStrike">
                          <a:effectLst/>
                        </a:rPr>
                        <a:t>クライアント</a:t>
                      </a:r>
                      <a:r>
                        <a:rPr lang="en-US" altLang="ja-JP" sz="800" u="none" strike="noStrike" dirty="0">
                          <a:effectLst/>
                        </a:rPr>
                        <a:t>-</a:t>
                      </a:r>
                      <a:r>
                        <a:rPr lang="ja-JP" altLang="en-US" sz="800" u="none" strike="noStrike">
                          <a:effectLst/>
                        </a:rPr>
                        <a:t>サーバーモデル</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柔軟性が高い</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rowSpan="3">
                  <a:txBody>
                    <a:bodyPr/>
                    <a:lstStyle/>
                    <a:p>
                      <a:pPr algn="l" fontAlgn="ctr"/>
                      <a:r>
                        <a:rPr lang="en" sz="800" u="none" strike="noStrike" dirty="0">
                          <a:effectLst/>
                        </a:rPr>
                        <a:t>Ruby</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34381406"/>
                  </a:ext>
                </a:extLst>
              </a:tr>
              <a:tr h="201130">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命令型言語（</a:t>
                      </a:r>
                      <a:r>
                        <a:rPr lang="en" sz="800" u="none" strike="noStrike" dirty="0">
                          <a:effectLst/>
                        </a:rPr>
                        <a:t>Ruby）</a:t>
                      </a:r>
                      <a:endParaRPr lang="en" sz="800" b="0" i="0" u="none" strike="noStrike" dirty="0">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既存の</a:t>
                      </a:r>
                      <a:r>
                        <a:rPr lang="en" sz="800" u="none" strike="noStrike" dirty="0">
                          <a:effectLst/>
                        </a:rPr>
                        <a:t>Ruby</a:t>
                      </a:r>
                      <a:r>
                        <a:rPr lang="ja-JP" altLang="en-US" sz="800" u="none" strike="noStrike">
                          <a:effectLst/>
                        </a:rPr>
                        <a:t>スキルを活用可能</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3114790338"/>
                  </a:ext>
                </a:extLst>
              </a:tr>
              <a:tr h="114812">
                <a:tc vMerge="1">
                  <a:txBody>
                    <a:bodyPr/>
                    <a:lstStyle/>
                    <a:p>
                      <a:endParaRPr kumimoji="1" lang="ja-JP" altLang="en-US"/>
                    </a:p>
                  </a:txBody>
                  <a:tcPr/>
                </a:tc>
                <a:tc>
                  <a:txBody>
                    <a:bodyPr/>
                    <a:lstStyle/>
                    <a:p>
                      <a:pPr algn="l" fontAlgn="ctr"/>
                      <a:r>
                        <a:rPr lang="en-US" altLang="ja-JP" sz="800" u="none" strike="noStrike" dirty="0">
                          <a:effectLst/>
                        </a:rPr>
                        <a:t>• </a:t>
                      </a:r>
                      <a:r>
                        <a:rPr lang="ja-JP" altLang="en-US" sz="800" u="none" strike="noStrike">
                          <a:effectLst/>
                        </a:rPr>
                        <a:t>テストドリブン開発に適合</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altLang="ja-JP" sz="800" u="none" strike="noStrike" dirty="0">
                          <a:effectLst/>
                        </a:rPr>
                        <a:t>• </a:t>
                      </a:r>
                      <a:r>
                        <a:rPr lang="ja-JP" altLang="en-US" sz="800" u="none" strike="noStrike">
                          <a:effectLst/>
                        </a:rPr>
                        <a:t>豊富なクックブック（レシピ集）</a:t>
                      </a:r>
                      <a:endParaRPr lang="ja-JP" altLang="en-US" sz="800" b="0" i="0" u="none" strike="noStrike">
                        <a:solidFill>
                          <a:srgbClr val="000000"/>
                        </a:solidFill>
                        <a:effectLst/>
                        <a:latin typeface="メイリオ" panose="020B0604030504040204" pitchFamily="34" charset="-128"/>
                        <a:ea typeface="メイリオ" panose="020B0604030504040204" pitchFamily="34" charset="-128"/>
                      </a:endParaRPr>
                    </a:p>
                  </a:txBody>
                  <a:tcPr marL="8573" marR="8573" marT="8573" marB="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4242331134"/>
                  </a:ext>
                </a:extLst>
              </a:tr>
            </a:tbl>
          </a:graphicData>
        </a:graphic>
      </p:graphicFrame>
    </p:spTree>
    <p:extLst>
      <p:ext uri="{BB962C8B-B14F-4D97-AF65-F5344CB8AC3E}">
        <p14:creationId xmlns:p14="http://schemas.microsoft.com/office/powerpoint/2010/main" val="26851449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420E8-89D2-9851-37E9-9424335DE28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9B98244-E0B3-C87B-EE21-952BB06C3D93}"/>
              </a:ext>
            </a:extLst>
          </p:cNvPr>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1400" dirty="0">
                <a:solidFill>
                  <a:srgbClr val="FFFFFF"/>
                </a:solidFill>
                <a:effectLst/>
                <a:latin typeface="Meiryo" panose="020B0604030504040204" pitchFamily="34" charset="-128"/>
                <a:ea typeface="Meiryo" panose="020B0604030504040204" pitchFamily="34" charset="-128"/>
                <a:cs typeface="Arial"/>
              </a:rPr>
              <a:t>知っておくべき基礎知識　</a:t>
            </a:r>
            <a:r>
              <a:rPr lang="en-US" altLang="ja-JP" sz="1400" dirty="0">
                <a:solidFill>
                  <a:srgbClr val="FFFFFF"/>
                </a:solidFill>
                <a:effectLst/>
                <a:latin typeface="Meiryo" panose="020B0604030504040204" pitchFamily="34" charset="-128"/>
                <a:ea typeface="Meiryo" panose="020B0604030504040204" pitchFamily="34" charset="-128"/>
                <a:cs typeface="Arial"/>
              </a:rPr>
              <a:t>2</a:t>
            </a:r>
          </a:p>
          <a:p>
            <a:pPr algn="r"/>
            <a:endParaRPr lang="en-US" altLang="ja-JP" sz="1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dirty="0">
                <a:solidFill>
                  <a:srgbClr val="FFFFFF"/>
                </a:solidFill>
                <a:latin typeface="Meiryo" panose="020B0604030504040204" pitchFamily="34" charset="-128"/>
                <a:ea typeface="Meiryo" panose="020B0604030504040204" pitchFamily="34" charset="-128"/>
                <a:cs typeface="Arial"/>
              </a:rPr>
              <a:t>仮想化の種類</a:t>
            </a:r>
          </a:p>
        </p:txBody>
      </p:sp>
      <p:sp>
        <p:nvSpPr>
          <p:cNvPr id="6" name="正方形/長方形 5">
            <a:extLst>
              <a:ext uri="{FF2B5EF4-FFF2-40B4-BE49-F238E27FC236}">
                <a16:creationId xmlns:a16="http://schemas.microsoft.com/office/drawing/2014/main" id="{4BAFCB2D-3222-CF99-E124-9765DF85B4B8}"/>
              </a:ext>
            </a:extLst>
          </p:cNvPr>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69359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bwMode="auto">
          <a:xfrm>
            <a:off x="762000" y="996046"/>
            <a:ext cx="7620000" cy="3890203"/>
          </a:xfrm>
          <a:prstGeom prst="roundRect">
            <a:avLst>
              <a:gd name="adj" fmla="val 0"/>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7" name="角丸四角形 6"/>
          <p:cNvSpPr/>
          <p:nvPr/>
        </p:nvSpPr>
        <p:spPr bwMode="auto">
          <a:xfrm>
            <a:off x="762000" y="5114850"/>
            <a:ext cx="7620000" cy="1295400"/>
          </a:xfrm>
          <a:prstGeom prst="roundRect">
            <a:avLst>
              <a:gd name="adj" fmla="val 0"/>
            </a:avLst>
          </a:prstGeom>
          <a:solidFill>
            <a:schemeClr val="accent5">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a:solidFill>
                <a:srgbClr val="484848"/>
              </a:solidFill>
              <a:latin typeface="Meiryo" panose="020B0604030504040204" pitchFamily="34" charset="-128"/>
              <a:ea typeface="Meiryo" panose="020B0604030504040204" pitchFamily="34" charset="-128"/>
            </a:endParaRPr>
          </a:p>
        </p:txBody>
      </p:sp>
      <p:sp>
        <p:nvSpPr>
          <p:cNvPr id="8" name="正方形/長方形 7"/>
          <p:cNvSpPr/>
          <p:nvPr/>
        </p:nvSpPr>
        <p:spPr bwMode="auto">
          <a:xfrm>
            <a:off x="19050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9" name="正方形/長方形 8"/>
          <p:cNvSpPr/>
          <p:nvPr/>
        </p:nvSpPr>
        <p:spPr bwMode="auto">
          <a:xfrm>
            <a:off x="12954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0" name="正方形/長方形 9"/>
          <p:cNvSpPr/>
          <p:nvPr/>
        </p:nvSpPr>
        <p:spPr bwMode="auto">
          <a:xfrm>
            <a:off x="25146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4" name="正方形/長方形 13"/>
          <p:cNvSpPr/>
          <p:nvPr/>
        </p:nvSpPr>
        <p:spPr bwMode="auto">
          <a:xfrm>
            <a:off x="3733800" y="1685850"/>
            <a:ext cx="1676400" cy="381000"/>
          </a:xfrm>
          <a:prstGeom prst="rect">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5" name="六角形 14"/>
          <p:cNvSpPr/>
          <p:nvPr/>
        </p:nvSpPr>
        <p:spPr bwMode="auto">
          <a:xfrm>
            <a:off x="6172200" y="1685850"/>
            <a:ext cx="1676400" cy="457200"/>
          </a:xfrm>
          <a:prstGeom prst="hexagon">
            <a:avLst>
              <a:gd name="adj" fmla="val 78140"/>
              <a:gd name="vf" fmla="val 115470"/>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6" name="正方形/長方形 15"/>
          <p:cNvSpPr/>
          <p:nvPr/>
        </p:nvSpPr>
        <p:spPr bwMode="auto">
          <a:xfrm>
            <a:off x="1295400" y="5419650"/>
            <a:ext cx="1676400" cy="381000"/>
          </a:xfrm>
          <a:prstGeom prst="rect">
            <a:avLst/>
          </a:prstGeom>
          <a:solidFill>
            <a:srgbClr val="03800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7" name="正方形/長方形 16"/>
          <p:cNvSpPr/>
          <p:nvPr/>
        </p:nvSpPr>
        <p:spPr bwMode="auto">
          <a:xfrm>
            <a:off x="43434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8" name="正方形/長方形 17"/>
          <p:cNvSpPr/>
          <p:nvPr/>
        </p:nvSpPr>
        <p:spPr bwMode="auto">
          <a:xfrm>
            <a:off x="37338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9" name="正方形/長方形 18"/>
          <p:cNvSpPr/>
          <p:nvPr/>
        </p:nvSpPr>
        <p:spPr bwMode="auto">
          <a:xfrm>
            <a:off x="49530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0" name="正方形/長方形 19"/>
          <p:cNvSpPr/>
          <p:nvPr/>
        </p:nvSpPr>
        <p:spPr bwMode="auto">
          <a:xfrm>
            <a:off x="6172200" y="5419650"/>
            <a:ext cx="1676400" cy="381000"/>
          </a:xfrm>
          <a:prstGeom prst="rect">
            <a:avLst/>
          </a:prstGeom>
          <a:solidFill>
            <a:schemeClr val="accent5">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1" name="テキスト ボックス 20"/>
          <p:cNvSpPr txBox="1"/>
          <p:nvPr/>
        </p:nvSpPr>
        <p:spPr>
          <a:xfrm>
            <a:off x="3094672" y="5876850"/>
            <a:ext cx="2954656" cy="461665"/>
          </a:xfrm>
          <a:prstGeom prst="rect">
            <a:avLst/>
          </a:prstGeom>
          <a:noFill/>
          <a:effectLst/>
        </p:spPr>
        <p:txBody>
          <a:bodyPr wrap="none" rtlCol="0">
            <a:spAutoFit/>
          </a:bodyPr>
          <a:lstStyle/>
          <a:p>
            <a:pPr algn="ctr"/>
            <a:r>
              <a:rPr kumimoji="1" lang="ja-JP" altLang="en-US" sz="2400" dirty="0">
                <a:solidFill>
                  <a:srgbClr val="000090"/>
                </a:solidFill>
                <a:latin typeface="Meiryo" panose="020B0604030504040204" pitchFamily="34" charset="-128"/>
                <a:ea typeface="Meiryo" panose="020B0604030504040204" pitchFamily="34" charset="-128"/>
                <a:cs typeface="ＤＦＰ太丸ゴシック体"/>
              </a:rPr>
              <a:t>物理資源・物理機械</a:t>
            </a:r>
          </a:p>
        </p:txBody>
      </p:sp>
      <p:sp>
        <p:nvSpPr>
          <p:cNvPr id="23" name="テキスト ボックス 22"/>
          <p:cNvSpPr txBox="1"/>
          <p:nvPr/>
        </p:nvSpPr>
        <p:spPr>
          <a:xfrm>
            <a:off x="1219200" y="1194525"/>
            <a:ext cx="1826141" cy="338554"/>
          </a:xfrm>
          <a:prstGeom prst="rect">
            <a:avLst/>
          </a:prstGeom>
          <a:noFill/>
          <a:effectLst/>
        </p:spPr>
        <p:txBody>
          <a:bodyPr wrap="none" rtlCol="0">
            <a:spAutoFit/>
          </a:bodyPr>
          <a:lstStyle/>
          <a:p>
            <a:pPr algn="ctr"/>
            <a:r>
              <a:rPr kumimoji="1" lang="ja-JP" altLang="en-US" sz="1600" dirty="0">
                <a:solidFill>
                  <a:srgbClr val="008000"/>
                </a:solidFill>
                <a:effectLst/>
                <a:latin typeface="Meiryo" panose="020B0604030504040204" pitchFamily="34" charset="-128"/>
                <a:ea typeface="Meiryo" panose="020B0604030504040204" pitchFamily="34" charset="-128"/>
                <a:cs typeface="ＤＦＰ太丸ゴシック体"/>
              </a:rPr>
              <a:t>サーバーの仮想化</a:t>
            </a:r>
            <a:endParaRPr kumimoji="1" lang="en-US" altLang="ja-JP" sz="1600" dirty="0">
              <a:solidFill>
                <a:srgbClr val="008000"/>
              </a:solidFill>
              <a:effectLst/>
              <a:latin typeface="Meiryo" panose="020B0604030504040204" pitchFamily="34" charset="-128"/>
              <a:ea typeface="Meiryo" panose="020B0604030504040204" pitchFamily="34" charset="-128"/>
              <a:cs typeface="ＤＦＰ太丸ゴシック体"/>
            </a:endParaRPr>
          </a:p>
        </p:txBody>
      </p:sp>
      <p:sp>
        <p:nvSpPr>
          <p:cNvPr id="24" name="テキスト ボックス 23"/>
          <p:cNvSpPr txBox="1"/>
          <p:nvPr/>
        </p:nvSpPr>
        <p:spPr>
          <a:xfrm>
            <a:off x="3556337" y="1194525"/>
            <a:ext cx="2031325" cy="338554"/>
          </a:xfrm>
          <a:prstGeom prst="rect">
            <a:avLst/>
          </a:prstGeom>
          <a:noFill/>
          <a:effectLst/>
        </p:spPr>
        <p:txBody>
          <a:bodyPr wrap="none" rtlCol="0">
            <a:spAutoFit/>
          </a:bodyPr>
          <a:lstStyle/>
          <a:p>
            <a:pPr algn="ctr"/>
            <a:r>
              <a:rPr kumimoji="1" lang="ja-JP" altLang="en-US" sz="1600" dirty="0">
                <a:solidFill>
                  <a:srgbClr val="3366FF"/>
                </a:solidFill>
                <a:effectLst/>
                <a:latin typeface="Meiryo" panose="020B0604030504040204" pitchFamily="34" charset="-128"/>
                <a:ea typeface="Meiryo" panose="020B0604030504040204" pitchFamily="34" charset="-128"/>
                <a:cs typeface="ＤＦＰ太丸ゴシック体"/>
              </a:rPr>
              <a:t>ストレージの仮想化</a:t>
            </a:r>
            <a:endParaRPr kumimoji="1" lang="en-US" altLang="ja-JP" sz="1600" dirty="0">
              <a:solidFill>
                <a:srgbClr val="3366FF"/>
              </a:solidFill>
              <a:effectLst/>
              <a:latin typeface="Meiryo" panose="020B0604030504040204" pitchFamily="34" charset="-128"/>
              <a:ea typeface="Meiryo" panose="020B0604030504040204" pitchFamily="34" charset="-128"/>
              <a:cs typeface="ＤＦＰ太丸ゴシック体"/>
            </a:endParaRPr>
          </a:p>
        </p:txBody>
      </p:sp>
      <p:sp>
        <p:nvSpPr>
          <p:cNvPr id="25" name="テキスト ボックス 24"/>
          <p:cNvSpPr txBox="1"/>
          <p:nvPr/>
        </p:nvSpPr>
        <p:spPr>
          <a:xfrm>
            <a:off x="5966843" y="1194525"/>
            <a:ext cx="2113079" cy="338554"/>
          </a:xfrm>
          <a:prstGeom prst="rect">
            <a:avLst/>
          </a:prstGeom>
          <a:noFill/>
          <a:effectLst/>
        </p:spPr>
        <p:txBody>
          <a:bodyPr wrap="none" rtlCol="0">
            <a:spAutoFit/>
          </a:bodyPr>
          <a:lstStyle/>
          <a:p>
            <a:pPr algn="ctr"/>
            <a:r>
              <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rPr>
              <a:t>OS</a:t>
            </a:r>
            <a:r>
              <a:rPr kumimoji="1" lang="ja-JP" altLang="en-US" sz="1600">
                <a:solidFill>
                  <a:srgbClr val="800000"/>
                </a:solidFill>
                <a:effectLst/>
                <a:latin typeface="Meiryo" panose="020B0604030504040204" pitchFamily="34" charset="-128"/>
                <a:ea typeface="Meiryo" panose="020B0604030504040204" pitchFamily="34" charset="-128"/>
                <a:cs typeface="ＤＦＰ太丸ゴシック体"/>
              </a:rPr>
              <a:t>エミュレーション</a:t>
            </a:r>
            <a:endPar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endParaRPr>
          </a:p>
        </p:txBody>
      </p:sp>
      <p:sp>
        <p:nvSpPr>
          <p:cNvPr id="26" name="上矢印 25"/>
          <p:cNvSpPr/>
          <p:nvPr/>
        </p:nvSpPr>
        <p:spPr bwMode="auto">
          <a:xfrm>
            <a:off x="16764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7" name="上矢印 26"/>
          <p:cNvSpPr/>
          <p:nvPr/>
        </p:nvSpPr>
        <p:spPr bwMode="auto">
          <a:xfrm>
            <a:off x="41148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8" name="上矢印 27"/>
          <p:cNvSpPr/>
          <p:nvPr/>
        </p:nvSpPr>
        <p:spPr bwMode="auto">
          <a:xfrm>
            <a:off x="65532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1" name="正方形/長方形 10"/>
          <p:cNvSpPr/>
          <p:nvPr/>
        </p:nvSpPr>
        <p:spPr bwMode="auto">
          <a:xfrm>
            <a:off x="12954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パーティショニング</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800" dirty="0">
                <a:solidFill>
                  <a:srgbClr val="FFFFFF"/>
                </a:solidFill>
                <a:latin typeface="Meiryo" panose="020B0604030504040204" pitchFamily="34" charset="-128"/>
                <a:ea typeface="Meiryo" panose="020B0604030504040204" pitchFamily="34" charset="-128"/>
                <a:cs typeface="ＤＦＰ太丸ゴシック体"/>
              </a:rPr>
              <a:t>分　割</a:t>
            </a:r>
            <a:endPar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2" name="正方形/長方形 11"/>
          <p:cNvSpPr/>
          <p:nvPr/>
        </p:nvSpPr>
        <p:spPr bwMode="auto">
          <a:xfrm>
            <a:off x="37338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アグリゲーション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600" dirty="0">
                <a:solidFill>
                  <a:srgbClr val="FFFFFF"/>
                </a:solidFill>
                <a:latin typeface="Meiryo" panose="020B0604030504040204" pitchFamily="34" charset="-128"/>
                <a:ea typeface="Meiryo" panose="020B0604030504040204" pitchFamily="34" charset="-128"/>
                <a:cs typeface="ＤＦＰ太丸ゴシック体"/>
              </a:rPr>
              <a:t>集　約</a:t>
            </a:r>
            <a:endPar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3" name="正方形/長方形 12"/>
          <p:cNvSpPr/>
          <p:nvPr/>
        </p:nvSpPr>
        <p:spPr bwMode="auto">
          <a:xfrm>
            <a:off x="61722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エミュレーション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模　倣</a:t>
            </a:r>
          </a:p>
        </p:txBody>
      </p:sp>
      <p:sp>
        <p:nvSpPr>
          <p:cNvPr id="22" name="テキスト ボックス 21"/>
          <p:cNvSpPr txBox="1"/>
          <p:nvPr/>
        </p:nvSpPr>
        <p:spPr>
          <a:xfrm>
            <a:off x="2848836" y="2828850"/>
            <a:ext cx="3446328" cy="461665"/>
          </a:xfrm>
          <a:prstGeom prst="rect">
            <a:avLst/>
          </a:prstGeom>
          <a:noFill/>
          <a:effectLst/>
        </p:spPr>
        <p:txBody>
          <a:bodyPr wrap="none" rtlCol="0">
            <a:spAutoFit/>
          </a:bodyPr>
          <a:lstStyle/>
          <a:p>
            <a:pPr algn="ctr"/>
            <a:r>
              <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rPr>
              <a:t>仮想化</a:t>
            </a:r>
            <a:r>
              <a:rPr kumimoji="1" lang="en-US" altLang="ja-JP" sz="2400" dirty="0">
                <a:solidFill>
                  <a:srgbClr val="FF6600"/>
                </a:solidFill>
                <a:effectLst/>
                <a:latin typeface="Meiryo" panose="020B0604030504040204" pitchFamily="34" charset="-128"/>
                <a:ea typeface="Meiryo" panose="020B0604030504040204" pitchFamily="34" charset="-128"/>
                <a:cs typeface="ＤＦＰ太丸ゴシック体"/>
              </a:rPr>
              <a:t> (Virtualization)</a:t>
            </a:r>
            <a:endPar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30" name="テキスト ボックス 29"/>
          <p:cNvSpPr txBox="1"/>
          <p:nvPr/>
        </p:nvSpPr>
        <p:spPr>
          <a:xfrm>
            <a:off x="1159972" y="4124250"/>
            <a:ext cx="1980029"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複数の仮想資源に分割</a:t>
            </a:r>
          </a:p>
        </p:txBody>
      </p:sp>
      <p:sp>
        <p:nvSpPr>
          <p:cNvPr id="31" name="テキスト ボックス 30"/>
          <p:cNvSpPr txBox="1"/>
          <p:nvPr/>
        </p:nvSpPr>
        <p:spPr>
          <a:xfrm>
            <a:off x="3492217" y="4124250"/>
            <a:ext cx="2159566"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ひとつの仮想資源に分割</a:t>
            </a:r>
          </a:p>
        </p:txBody>
      </p:sp>
      <p:sp>
        <p:nvSpPr>
          <p:cNvPr id="32" name="テキスト ボックス 31"/>
          <p:cNvSpPr txBox="1"/>
          <p:nvPr/>
        </p:nvSpPr>
        <p:spPr>
          <a:xfrm>
            <a:off x="5943600" y="4124250"/>
            <a:ext cx="2159567"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ある物理資源を</a:t>
            </a: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異なる資源に見せかける</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dirty="0">
                <a:effectLst/>
              </a:rPr>
              <a:t>仮想化の</a:t>
            </a:r>
            <a:r>
              <a:rPr kumimoji="1" lang="en-US" altLang="ja-JP" dirty="0">
                <a:effectLst/>
              </a:rPr>
              <a:t>3</a:t>
            </a:r>
            <a:r>
              <a:rPr kumimoji="1" lang="ja-JP" altLang="en-US" dirty="0">
                <a:effectLst/>
              </a:rPr>
              <a:t>つのタイプ</a:t>
            </a:r>
          </a:p>
        </p:txBody>
      </p:sp>
    </p:spTree>
    <p:extLst>
      <p:ext uri="{BB962C8B-B14F-4D97-AF65-F5344CB8AC3E}">
        <p14:creationId xmlns:p14="http://schemas.microsoft.com/office/powerpoint/2010/main" val="28284551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a:xfrm>
            <a:off x="230400" y="266400"/>
            <a:ext cx="8686800" cy="416221"/>
          </a:xfrm>
        </p:spPr>
        <p:txBody>
          <a:bodyPr/>
          <a:lstStyle/>
          <a:p>
            <a:r>
              <a:rPr lang="ja-JP" altLang="en-US" dirty="0"/>
              <a:t>仮想化の種類</a:t>
            </a:r>
            <a:r>
              <a:rPr lang="en-US" altLang="ja-JP" dirty="0"/>
              <a:t>(</a:t>
            </a:r>
            <a:r>
              <a:rPr lang="ja-JP" altLang="en-US" dirty="0"/>
              <a:t>システム資源の構成要素から考える</a:t>
            </a:r>
            <a:r>
              <a:rPr lang="en-US" altLang="ja-JP" dirty="0"/>
              <a:t>)</a:t>
            </a:r>
            <a:endParaRPr lang="ja-JP" altLang="en-US" dirty="0"/>
          </a:p>
        </p:txBody>
      </p:sp>
      <p:sp>
        <p:nvSpPr>
          <p:cNvPr id="21" name="角丸四角形 20"/>
          <p:cNvSpPr/>
          <p:nvPr/>
        </p:nvSpPr>
        <p:spPr bwMode="auto">
          <a:xfrm>
            <a:off x="381000" y="2926475"/>
            <a:ext cx="1371601" cy="838200"/>
          </a:xfrm>
          <a:prstGeom prst="roundRect">
            <a:avLst>
              <a:gd name="adj" fmla="val 0"/>
            </a:avLst>
          </a:prstGeom>
          <a:solidFill>
            <a:schemeClr val="accent5"/>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仮想化</a:t>
            </a:r>
          </a:p>
        </p:txBody>
      </p:sp>
      <p:sp>
        <p:nvSpPr>
          <p:cNvPr id="154" name="角丸四角形 153"/>
          <p:cNvSpPr/>
          <p:nvPr/>
        </p:nvSpPr>
        <p:spPr bwMode="auto">
          <a:xfrm>
            <a:off x="3352799" y="869075"/>
            <a:ext cx="3429000" cy="381000"/>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サーバーの仮想化</a:t>
            </a:r>
          </a:p>
        </p:txBody>
      </p:sp>
      <p:cxnSp>
        <p:nvCxnSpPr>
          <p:cNvPr id="23" name="カギ線コネクタ 22"/>
          <p:cNvCxnSpPr>
            <a:stCxn id="21" idx="3"/>
            <a:endCxn id="154" idx="1"/>
          </p:cNvCxnSpPr>
          <p:nvPr/>
        </p:nvCxnSpPr>
        <p:spPr bwMode="auto">
          <a:xfrm flipV="1">
            <a:off x="1752601" y="1059575"/>
            <a:ext cx="1600198" cy="2286000"/>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55" name="角丸四角形 154"/>
          <p:cNvSpPr/>
          <p:nvPr/>
        </p:nvSpPr>
        <p:spPr bwMode="auto">
          <a:xfrm>
            <a:off x="3352799" y="2732219"/>
            <a:ext cx="3429000" cy="381000"/>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クライアントの仮想化</a:t>
            </a:r>
          </a:p>
        </p:txBody>
      </p:sp>
      <p:sp>
        <p:nvSpPr>
          <p:cNvPr id="157" name="角丸四角形 156"/>
          <p:cNvSpPr/>
          <p:nvPr/>
        </p:nvSpPr>
        <p:spPr bwMode="auto">
          <a:xfrm>
            <a:off x="3352799" y="4637698"/>
            <a:ext cx="3429000" cy="3810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ストレージの仮想化</a:t>
            </a:r>
          </a:p>
        </p:txBody>
      </p:sp>
      <p:sp>
        <p:nvSpPr>
          <p:cNvPr id="158" name="角丸四角形 157"/>
          <p:cNvSpPr/>
          <p:nvPr/>
        </p:nvSpPr>
        <p:spPr bwMode="auto">
          <a:xfrm>
            <a:off x="3340099" y="5602900"/>
            <a:ext cx="3429000" cy="381000"/>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ネットワークの仮想化</a:t>
            </a:r>
          </a:p>
        </p:txBody>
      </p:sp>
      <p:cxnSp>
        <p:nvCxnSpPr>
          <p:cNvPr id="165" name="カギ線コネクタ 164"/>
          <p:cNvCxnSpPr>
            <a:stCxn id="21" idx="3"/>
            <a:endCxn id="155" idx="1"/>
          </p:cNvCxnSpPr>
          <p:nvPr/>
        </p:nvCxnSpPr>
        <p:spPr bwMode="auto">
          <a:xfrm flipV="1">
            <a:off x="1752601" y="2922719"/>
            <a:ext cx="1600198" cy="422856"/>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6" name="カギ線コネクタ 175"/>
          <p:cNvCxnSpPr>
            <a:stCxn id="21" idx="3"/>
            <a:endCxn id="168" idx="1"/>
          </p:cNvCxnSpPr>
          <p:nvPr/>
        </p:nvCxnSpPr>
        <p:spPr bwMode="auto">
          <a:xfrm>
            <a:off x="1752601" y="3345575"/>
            <a:ext cx="1600198" cy="525888"/>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9" name="カギ線コネクタ 178"/>
          <p:cNvCxnSpPr>
            <a:stCxn id="21" idx="3"/>
            <a:endCxn id="157" idx="1"/>
          </p:cNvCxnSpPr>
          <p:nvPr/>
        </p:nvCxnSpPr>
        <p:spPr bwMode="auto">
          <a:xfrm>
            <a:off x="1752601" y="3345575"/>
            <a:ext cx="1600198" cy="1482623"/>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82" name="カギ線コネクタ 181"/>
          <p:cNvCxnSpPr>
            <a:stCxn id="21" idx="3"/>
            <a:endCxn id="158" idx="1"/>
          </p:cNvCxnSpPr>
          <p:nvPr/>
        </p:nvCxnSpPr>
        <p:spPr bwMode="auto">
          <a:xfrm>
            <a:off x="1752601" y="3345575"/>
            <a:ext cx="1587498" cy="2447825"/>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32" name="角丸四角形 31"/>
          <p:cNvSpPr/>
          <p:nvPr/>
        </p:nvSpPr>
        <p:spPr bwMode="auto">
          <a:xfrm>
            <a:off x="3352800" y="1801361"/>
            <a:ext cx="3429000" cy="381000"/>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デスクトップの仮想化</a:t>
            </a:r>
          </a:p>
        </p:txBody>
      </p:sp>
      <p:sp>
        <p:nvSpPr>
          <p:cNvPr id="168" name="角丸四角形 167"/>
          <p:cNvSpPr/>
          <p:nvPr/>
        </p:nvSpPr>
        <p:spPr bwMode="auto">
          <a:xfrm>
            <a:off x="3352799" y="3680963"/>
            <a:ext cx="3429000" cy="381000"/>
          </a:xfrm>
          <a:prstGeom prst="roundRect">
            <a:avLst>
              <a:gd name="adj" fmla="val 0"/>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アプリケーションの仮想化</a:t>
            </a:r>
          </a:p>
        </p:txBody>
      </p:sp>
      <p:cxnSp>
        <p:nvCxnSpPr>
          <p:cNvPr id="28" name="カギ線コネクタ 27"/>
          <p:cNvCxnSpPr>
            <a:stCxn id="21" idx="3"/>
            <a:endCxn id="32" idx="1"/>
          </p:cNvCxnSpPr>
          <p:nvPr/>
        </p:nvCxnSpPr>
        <p:spPr bwMode="auto">
          <a:xfrm flipV="1">
            <a:off x="1752601" y="1991861"/>
            <a:ext cx="1600199" cy="1353714"/>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63" name="角丸四角形 162"/>
          <p:cNvSpPr/>
          <p:nvPr/>
        </p:nvSpPr>
        <p:spPr bwMode="auto">
          <a:xfrm>
            <a:off x="5798048" y="601776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メイリオ" panose="020B0604030504040204" pitchFamily="50" charset="-128"/>
                <a:ea typeface="メイリオ" panose="020B0604030504040204" pitchFamily="50" charset="-128"/>
                <a:cs typeface="Arial"/>
              </a:rPr>
              <a:t>仮想</a:t>
            </a:r>
            <a:r>
              <a:rPr lang="en-US" altLang="ja-JP" sz="1050" dirty="0">
                <a:solidFill>
                  <a:schemeClr val="bg1"/>
                </a:solidFill>
                <a:latin typeface="メイリオ" panose="020B0604030504040204" pitchFamily="50" charset="-128"/>
                <a:ea typeface="メイリオ" panose="020B0604030504040204" pitchFamily="50" charset="-128"/>
                <a:cs typeface="Arial"/>
              </a:rPr>
              <a:t>LAN(VLAN</a:t>
            </a:r>
            <a:r>
              <a:rPr kumimoji="0" lang="en-US" altLang="ja-JP"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rPr>
              <a:t>)</a:t>
            </a:r>
            <a:endPar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endParaRPr>
          </a:p>
        </p:txBody>
      </p:sp>
      <p:sp>
        <p:nvSpPr>
          <p:cNvPr id="164" name="角丸四角形 163"/>
          <p:cNvSpPr/>
          <p:nvPr/>
        </p:nvSpPr>
        <p:spPr bwMode="auto">
          <a:xfrm>
            <a:off x="5793099" y="626377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rPr>
              <a:t>SDN(Software-Defined Networking)</a:t>
            </a:r>
            <a:endPar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endParaRPr>
          </a:p>
        </p:txBody>
      </p:sp>
      <p:cxnSp>
        <p:nvCxnSpPr>
          <p:cNvPr id="185" name="カギ線コネクタ 184"/>
          <p:cNvCxnSpPr>
            <a:stCxn id="158" idx="2"/>
            <a:endCxn id="163" idx="1"/>
          </p:cNvCxnSpPr>
          <p:nvPr/>
        </p:nvCxnSpPr>
        <p:spPr bwMode="auto">
          <a:xfrm rot="16200000" flipH="1">
            <a:off x="5354237" y="5684261"/>
            <a:ext cx="144173" cy="743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90" name="カギ線コネクタ 189"/>
          <p:cNvCxnSpPr>
            <a:stCxn id="158" idx="2"/>
            <a:endCxn id="164" idx="1"/>
          </p:cNvCxnSpPr>
          <p:nvPr/>
        </p:nvCxnSpPr>
        <p:spPr bwMode="auto">
          <a:xfrm rot="16200000" flipH="1">
            <a:off x="5228758" y="5809741"/>
            <a:ext cx="390183" cy="7385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72" name="角丸四角形 171"/>
          <p:cNvSpPr/>
          <p:nvPr/>
        </p:nvSpPr>
        <p:spPr bwMode="auto">
          <a:xfrm>
            <a:off x="5792815" y="5052566"/>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メイリオ" panose="020B0604030504040204" pitchFamily="50" charset="-128"/>
                <a:ea typeface="メイリオ" panose="020B0604030504040204" pitchFamily="50" charset="-128"/>
              </a:rPr>
              <a:t>ブロックレベル</a:t>
            </a:r>
            <a:r>
              <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の仮想化</a:t>
            </a:r>
          </a:p>
        </p:txBody>
      </p:sp>
      <p:sp>
        <p:nvSpPr>
          <p:cNvPr id="174" name="角丸四角形 173"/>
          <p:cNvSpPr/>
          <p:nvPr/>
        </p:nvSpPr>
        <p:spPr bwMode="auto">
          <a:xfrm>
            <a:off x="5798048" y="5306567"/>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ファイルレベルの仮想化</a:t>
            </a:r>
          </a:p>
        </p:txBody>
      </p:sp>
      <p:cxnSp>
        <p:nvCxnSpPr>
          <p:cNvPr id="175" name="カギ線コネクタ 174"/>
          <p:cNvCxnSpPr>
            <a:stCxn id="157" idx="2"/>
            <a:endCxn id="172" idx="1"/>
          </p:cNvCxnSpPr>
          <p:nvPr/>
        </p:nvCxnSpPr>
        <p:spPr bwMode="auto">
          <a:xfrm rot="16200000" flipH="1">
            <a:off x="5357971" y="4728026"/>
            <a:ext cx="144173" cy="725516"/>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7" name="カギ線コネクタ 176"/>
          <p:cNvCxnSpPr>
            <a:stCxn id="157" idx="2"/>
            <a:endCxn id="174" idx="1"/>
          </p:cNvCxnSpPr>
          <p:nvPr/>
        </p:nvCxnSpPr>
        <p:spPr bwMode="auto">
          <a:xfrm rot="16200000" flipH="1">
            <a:off x="5233586" y="4852410"/>
            <a:ext cx="398174" cy="7307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35" name="角丸四角形 34"/>
          <p:cNvSpPr/>
          <p:nvPr/>
        </p:nvSpPr>
        <p:spPr bwMode="auto">
          <a:xfrm>
            <a:off x="5811748" y="4095831"/>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画面転送方式</a:t>
            </a:r>
          </a:p>
        </p:txBody>
      </p:sp>
      <p:sp>
        <p:nvSpPr>
          <p:cNvPr id="36" name="角丸四角形 35"/>
          <p:cNvSpPr/>
          <p:nvPr/>
        </p:nvSpPr>
        <p:spPr bwMode="auto">
          <a:xfrm>
            <a:off x="5811748" y="4349832"/>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ストリーミング方式</a:t>
            </a:r>
          </a:p>
        </p:txBody>
      </p:sp>
      <p:cxnSp>
        <p:nvCxnSpPr>
          <p:cNvPr id="37" name="カギ線コネクタ 36"/>
          <p:cNvCxnSpPr>
            <a:stCxn id="168" idx="2"/>
            <a:endCxn id="35" idx="1"/>
          </p:cNvCxnSpPr>
          <p:nvPr/>
        </p:nvCxnSpPr>
        <p:spPr bwMode="auto">
          <a:xfrm rot="16200000" flipH="1">
            <a:off x="5367437" y="3761824"/>
            <a:ext cx="144173" cy="744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38" name="カギ線コネクタ 37"/>
          <p:cNvCxnSpPr>
            <a:stCxn id="168" idx="2"/>
            <a:endCxn id="36" idx="1"/>
          </p:cNvCxnSpPr>
          <p:nvPr/>
        </p:nvCxnSpPr>
        <p:spPr bwMode="auto">
          <a:xfrm rot="16200000" flipH="1">
            <a:off x="5240436" y="3888825"/>
            <a:ext cx="398174" cy="744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65" name="角丸四角形 64"/>
          <p:cNvSpPr/>
          <p:nvPr/>
        </p:nvSpPr>
        <p:spPr bwMode="auto">
          <a:xfrm>
            <a:off x="5812606" y="3147087"/>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アプリケーション方式</a:t>
            </a:r>
          </a:p>
        </p:txBody>
      </p:sp>
      <p:sp>
        <p:nvSpPr>
          <p:cNvPr id="66" name="角丸四角形 65"/>
          <p:cNvSpPr/>
          <p:nvPr/>
        </p:nvSpPr>
        <p:spPr bwMode="auto">
          <a:xfrm>
            <a:off x="5812606" y="3401088"/>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ストリーミング方式</a:t>
            </a:r>
          </a:p>
        </p:txBody>
      </p:sp>
      <p:cxnSp>
        <p:nvCxnSpPr>
          <p:cNvPr id="67" name="カギ線コネクタ 66"/>
          <p:cNvCxnSpPr>
            <a:stCxn id="155" idx="2"/>
            <a:endCxn id="65" idx="1"/>
          </p:cNvCxnSpPr>
          <p:nvPr/>
        </p:nvCxnSpPr>
        <p:spPr bwMode="auto">
          <a:xfrm rot="16200000" flipH="1">
            <a:off x="5367866" y="2812651"/>
            <a:ext cx="144173" cy="745307"/>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68" name="カギ線コネクタ 67"/>
          <p:cNvCxnSpPr>
            <a:stCxn id="155" idx="2"/>
            <a:endCxn id="66" idx="1"/>
          </p:cNvCxnSpPr>
          <p:nvPr/>
        </p:nvCxnSpPr>
        <p:spPr bwMode="auto">
          <a:xfrm rot="16200000" flipH="1">
            <a:off x="5240865" y="2939652"/>
            <a:ext cx="398174" cy="745307"/>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47" name="角丸四角形 46"/>
          <p:cNvSpPr/>
          <p:nvPr/>
        </p:nvSpPr>
        <p:spPr bwMode="auto">
          <a:xfrm>
            <a:off x="5791199" y="128394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ハイパーバイザー方式</a:t>
            </a:r>
          </a:p>
        </p:txBody>
      </p:sp>
      <p:sp>
        <p:nvSpPr>
          <p:cNvPr id="48" name="角丸四角形 47"/>
          <p:cNvSpPr/>
          <p:nvPr/>
        </p:nvSpPr>
        <p:spPr bwMode="auto">
          <a:xfrm>
            <a:off x="5791199" y="152995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コンテナ方式</a:t>
            </a:r>
            <a:r>
              <a:rPr lang="en-US" altLang="ja-JP" sz="1050" dirty="0">
                <a:solidFill>
                  <a:schemeClr val="bg1"/>
                </a:solidFill>
                <a:latin typeface="メイリオ" panose="020B0604030504040204" pitchFamily="50" charset="-128"/>
                <a:ea typeface="メイリオ" panose="020B0604030504040204" pitchFamily="50" charset="-128"/>
              </a:rPr>
              <a:t>/OS</a:t>
            </a:r>
            <a:r>
              <a:rPr lang="ja-JP" altLang="en-US" sz="1050" dirty="0">
                <a:solidFill>
                  <a:schemeClr val="bg1"/>
                </a:solidFill>
                <a:latin typeface="メイリオ" panose="020B0604030504040204" pitchFamily="50" charset="-128"/>
                <a:ea typeface="メイリオ" panose="020B0604030504040204" pitchFamily="50" charset="-128"/>
              </a:rPr>
              <a:t>の仮想化</a:t>
            </a:r>
          </a:p>
        </p:txBody>
      </p:sp>
      <p:cxnSp>
        <p:nvCxnSpPr>
          <p:cNvPr id="49" name="カギ線コネクタ 48"/>
          <p:cNvCxnSpPr>
            <a:stCxn id="154" idx="2"/>
            <a:endCxn id="47" idx="1"/>
          </p:cNvCxnSpPr>
          <p:nvPr/>
        </p:nvCxnSpPr>
        <p:spPr bwMode="auto">
          <a:xfrm rot="16200000" flipH="1">
            <a:off x="5357163" y="960211"/>
            <a:ext cx="144173"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50" name="カギ線コネクタ 49"/>
          <p:cNvCxnSpPr>
            <a:stCxn id="154" idx="2"/>
            <a:endCxn id="48" idx="1"/>
          </p:cNvCxnSpPr>
          <p:nvPr/>
        </p:nvCxnSpPr>
        <p:spPr bwMode="auto">
          <a:xfrm rot="16200000" flipH="1">
            <a:off x="5234158" y="1083216"/>
            <a:ext cx="390183"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07" name="角丸四角形 106"/>
          <p:cNvSpPr/>
          <p:nvPr/>
        </p:nvSpPr>
        <p:spPr bwMode="auto">
          <a:xfrm>
            <a:off x="5791200" y="221432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仮想</a:t>
            </a:r>
            <a:r>
              <a:rPr lang="en-US" altLang="ja-JP" sz="1050" dirty="0">
                <a:solidFill>
                  <a:schemeClr val="bg1"/>
                </a:solidFill>
                <a:latin typeface="メイリオ" panose="020B0604030504040204" pitchFamily="50" charset="-128"/>
                <a:ea typeface="メイリオ" panose="020B0604030504040204" pitchFamily="50" charset="-128"/>
              </a:rPr>
              <a:t>PC</a:t>
            </a:r>
            <a:r>
              <a:rPr lang="ja-JP" altLang="en-US" sz="1050" dirty="0">
                <a:solidFill>
                  <a:schemeClr val="bg1"/>
                </a:solidFill>
                <a:latin typeface="メイリオ" panose="020B0604030504040204" pitchFamily="50" charset="-128"/>
                <a:ea typeface="メイリオ" panose="020B0604030504040204" pitchFamily="50" charset="-128"/>
              </a:rPr>
              <a:t>方式</a:t>
            </a:r>
          </a:p>
        </p:txBody>
      </p:sp>
      <p:sp>
        <p:nvSpPr>
          <p:cNvPr id="108" name="角丸四角形 107"/>
          <p:cNvSpPr/>
          <p:nvPr/>
        </p:nvSpPr>
        <p:spPr bwMode="auto">
          <a:xfrm>
            <a:off x="5791200" y="246033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ブレード</a:t>
            </a:r>
            <a:r>
              <a:rPr lang="en-US" altLang="ja-JP" sz="1050" dirty="0">
                <a:solidFill>
                  <a:schemeClr val="bg1"/>
                </a:solidFill>
                <a:latin typeface="メイリオ" panose="020B0604030504040204" pitchFamily="50" charset="-128"/>
                <a:ea typeface="メイリオ" panose="020B0604030504040204" pitchFamily="50" charset="-128"/>
              </a:rPr>
              <a:t>PC</a:t>
            </a:r>
            <a:r>
              <a:rPr lang="ja-JP" altLang="en-US" sz="1050" dirty="0">
                <a:solidFill>
                  <a:schemeClr val="bg1"/>
                </a:solidFill>
                <a:latin typeface="メイリオ" panose="020B0604030504040204" pitchFamily="50" charset="-128"/>
                <a:ea typeface="メイリオ" panose="020B0604030504040204" pitchFamily="50" charset="-128"/>
              </a:rPr>
              <a:t>方式</a:t>
            </a:r>
          </a:p>
        </p:txBody>
      </p:sp>
      <p:cxnSp>
        <p:nvCxnSpPr>
          <p:cNvPr id="109" name="カギ線コネクタ 108"/>
          <p:cNvCxnSpPr>
            <a:stCxn id="32" idx="2"/>
            <a:endCxn id="107" idx="1"/>
          </p:cNvCxnSpPr>
          <p:nvPr/>
        </p:nvCxnSpPr>
        <p:spPr bwMode="auto">
          <a:xfrm rot="16200000" flipH="1">
            <a:off x="5358116" y="1891545"/>
            <a:ext cx="142269"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10" name="カギ線コネクタ 109"/>
          <p:cNvCxnSpPr>
            <a:stCxn id="32" idx="2"/>
            <a:endCxn id="108" idx="1"/>
          </p:cNvCxnSpPr>
          <p:nvPr/>
        </p:nvCxnSpPr>
        <p:spPr bwMode="auto">
          <a:xfrm rot="16200000" flipH="1">
            <a:off x="5235111" y="2014550"/>
            <a:ext cx="388279"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Tree>
    <p:extLst>
      <p:ext uri="{BB962C8B-B14F-4D97-AF65-F5344CB8AC3E}">
        <p14:creationId xmlns:p14="http://schemas.microsoft.com/office/powerpoint/2010/main" val="2097646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latin typeface="Meiryo" panose="020B0604030504040204" pitchFamily="34" charset="-128"/>
                <a:ea typeface="Meiryo" panose="020B0604030504040204" pitchFamily="34" charset="-128"/>
                <a:cs typeface="Arial"/>
              </a:rPr>
              <a:t>基礎知識</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3" name="テキスト ボックス 2">
            <a:extLst>
              <a:ext uri="{FF2B5EF4-FFF2-40B4-BE49-F238E27FC236}">
                <a16:creationId xmlns:a16="http://schemas.microsoft.com/office/drawing/2014/main" id="{A0ACD506-4AF9-6613-659D-6A7D0F1F6345}"/>
              </a:ext>
            </a:extLst>
          </p:cNvPr>
          <p:cNvSpPr txBox="1"/>
          <p:nvPr/>
        </p:nvSpPr>
        <p:spPr>
          <a:xfrm>
            <a:off x="913623" y="4092822"/>
            <a:ext cx="7416365" cy="1565813"/>
          </a:xfrm>
          <a:prstGeom prst="rect">
            <a:avLst/>
          </a:prstGeom>
          <a:noFill/>
        </p:spPr>
        <p:txBody>
          <a:bodyPr wrap="square">
            <a:spAutoFit/>
          </a:bodyPr>
          <a:lstStyle/>
          <a:p>
            <a:pPr>
              <a:lnSpc>
                <a:spcPct val="114000"/>
              </a:lnSpc>
              <a:buNone/>
            </a:pPr>
            <a:endParaRPr lang="en-US" altLang="ja-JP" sz="1400" dirty="0">
              <a:effectLst/>
              <a:latin typeface="Meiryo" panose="020B0604030504040204" pitchFamily="34" charset="-128"/>
              <a:ea typeface="Meiryo" panose="020B0604030504040204" pitchFamily="34" charset="-128"/>
              <a:cs typeface="Google Sans Text"/>
            </a:endParaRPr>
          </a:p>
          <a:p>
            <a:pPr>
              <a:lnSpc>
                <a:spcPct val="114000"/>
              </a:lnSpc>
              <a:buNone/>
            </a:pPr>
            <a:r>
              <a:rPr lang="ja-JP" altLang="ja-JP" sz="1400" dirty="0">
                <a:effectLst/>
                <a:latin typeface="Meiryo" panose="020B0604030504040204" pitchFamily="34" charset="-128"/>
                <a:ea typeface="Meiryo" panose="020B0604030504040204" pitchFamily="34" charset="-128"/>
                <a:cs typeface="Google Sans Text"/>
              </a:rPr>
              <a:t>デジタル化とは何でしょうか、</a:t>
            </a:r>
            <a:r>
              <a:rPr lang="en-US" altLang="ja-JP" sz="1400" dirty="0">
                <a:effectLst/>
                <a:latin typeface="Meiryo" panose="020B0604030504040204" pitchFamily="34" charset="-128"/>
                <a:ea typeface="Meiryo" panose="020B0604030504040204" pitchFamily="34" charset="-128"/>
                <a:cs typeface="Google Sans Text"/>
              </a:rPr>
              <a:t>DX</a:t>
            </a:r>
            <a:r>
              <a:rPr lang="ja-JP" altLang="ja-JP" sz="1400" dirty="0">
                <a:effectLst/>
                <a:latin typeface="Meiryo" panose="020B0604030504040204" pitchFamily="34" charset="-128"/>
                <a:ea typeface="Meiryo" panose="020B0604030504040204" pitchFamily="34" charset="-128"/>
                <a:cs typeface="Google Sans Text"/>
              </a:rPr>
              <a:t>とは何が違うのでしょうか。なぜ、アナログではなく、デジタルにしなければならないのでしょうか。いま世の中はどんな変化の只中にあるのでしょうか、</a:t>
            </a:r>
            <a:r>
              <a:rPr lang="en-US" altLang="ja-JP" sz="1400" dirty="0">
                <a:effectLst/>
                <a:latin typeface="Meiryo" panose="020B0604030504040204" pitchFamily="34" charset="-128"/>
                <a:ea typeface="Meiryo" panose="020B0604030504040204" pitchFamily="34" charset="-128"/>
                <a:cs typeface="Google Sans Text"/>
              </a:rPr>
              <a:t>IT</a:t>
            </a:r>
            <a:r>
              <a:rPr lang="ja-JP" altLang="ja-JP" sz="1400" dirty="0">
                <a:effectLst/>
                <a:latin typeface="Meiryo" panose="020B0604030504040204" pitchFamily="34" charset="-128"/>
                <a:ea typeface="Meiryo" panose="020B0604030504040204" pitchFamily="34" charset="-128"/>
                <a:cs typeface="Google Sans Text"/>
              </a:rPr>
              <a:t>はこの変化に対処するためにどのような役割を果たせるのでしょうか。</a:t>
            </a:r>
            <a:endParaRPr lang="en-US" altLang="ja-JP" sz="1400" dirty="0">
              <a:effectLst/>
              <a:latin typeface="Meiryo" panose="020B0604030504040204" pitchFamily="34" charset="-128"/>
              <a:ea typeface="Meiryo" panose="020B0604030504040204" pitchFamily="34" charset="-128"/>
              <a:cs typeface="Google Sans Text"/>
            </a:endParaRPr>
          </a:p>
          <a:p>
            <a:pPr>
              <a:lnSpc>
                <a:spcPct val="114000"/>
              </a:lnSpc>
              <a:buNone/>
            </a:pPr>
            <a:endParaRPr lang="en-US" altLang="ja-JP" sz="1400" dirty="0">
              <a:latin typeface="Meiryo" panose="020B0604030504040204" pitchFamily="34" charset="-128"/>
              <a:ea typeface="Meiryo" panose="020B0604030504040204" pitchFamily="34" charset="-128"/>
              <a:cs typeface="Google Sans Text"/>
            </a:endParaRPr>
          </a:p>
          <a:p>
            <a:pPr>
              <a:lnSpc>
                <a:spcPct val="114000"/>
              </a:lnSpc>
              <a:buNone/>
            </a:pPr>
            <a:r>
              <a:rPr lang="ja-JP" altLang="ja-JP" sz="1400" dirty="0">
                <a:effectLst/>
                <a:latin typeface="Meiryo" panose="020B0604030504040204" pitchFamily="34" charset="-128"/>
                <a:ea typeface="Meiryo" panose="020B0604030504040204" pitchFamily="34" charset="-128"/>
                <a:cs typeface="Google Sans Text"/>
              </a:rPr>
              <a:t>そんな</a:t>
            </a:r>
            <a:r>
              <a:rPr lang="en-US" altLang="ja-JP" sz="1400" dirty="0">
                <a:effectLst/>
                <a:latin typeface="Meiryo" panose="020B0604030504040204" pitchFamily="34" charset="-128"/>
                <a:ea typeface="Meiryo" panose="020B0604030504040204" pitchFamily="34" charset="-128"/>
                <a:cs typeface="Google Sans Text"/>
              </a:rPr>
              <a:t>IT</a:t>
            </a:r>
            <a:r>
              <a:rPr lang="ja-JP" altLang="ja-JP" sz="1400" dirty="0">
                <a:effectLst/>
                <a:latin typeface="Meiryo" panose="020B0604030504040204" pitchFamily="34" charset="-128"/>
                <a:ea typeface="Meiryo" panose="020B0604030504040204" pitchFamily="34" charset="-128"/>
                <a:cs typeface="Google Sans Text"/>
              </a:rPr>
              <a:t>の基礎と基本をわかりやすく整理します。</a:t>
            </a:r>
            <a:endParaRPr lang="ja-JP" altLang="ja-JP" sz="1400" dirty="0">
              <a:effectLst/>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FDEA444-F235-B579-BE5D-3401EF8825FB}"/>
              </a:ext>
            </a:extLst>
          </p:cNvPr>
          <p:cNvSpPr txBox="1"/>
          <p:nvPr/>
        </p:nvSpPr>
        <p:spPr>
          <a:xfrm>
            <a:off x="871989" y="2385907"/>
            <a:ext cx="7499633" cy="408125"/>
          </a:xfrm>
          <a:prstGeom prst="rect">
            <a:avLst/>
          </a:prstGeom>
          <a:noFill/>
        </p:spPr>
        <p:txBody>
          <a:bodyPr wrap="square">
            <a:spAutoFit/>
          </a:bodyPr>
          <a:lstStyle/>
          <a:p>
            <a:pPr>
              <a:lnSpc>
                <a:spcPct val="114000"/>
              </a:lnSpc>
              <a:buNone/>
            </a:pPr>
            <a:r>
              <a:rPr lang="ja-JP" altLang="ja-JP" sz="1800" b="1" dirty="0">
                <a:solidFill>
                  <a:srgbClr val="0070C0"/>
                </a:solidFill>
                <a:effectLst/>
                <a:latin typeface="Meiryo" panose="020B0604030504040204" pitchFamily="34" charset="-128"/>
                <a:ea typeface="Meiryo" panose="020B0604030504040204" pitchFamily="34" charset="-128"/>
                <a:cs typeface="Google Sans Text"/>
              </a:rPr>
              <a:t> 最新の</a:t>
            </a:r>
            <a:r>
              <a:rPr lang="en-US" altLang="ja-JP" sz="1800" b="1" dirty="0">
                <a:solidFill>
                  <a:srgbClr val="0070C0"/>
                </a:solidFill>
                <a:effectLst/>
                <a:latin typeface="Meiryo" panose="020B0604030504040204" pitchFamily="34" charset="-128"/>
                <a:ea typeface="Meiryo" panose="020B0604030504040204" pitchFamily="34" charset="-128"/>
                <a:cs typeface="Google Sans Text"/>
              </a:rPr>
              <a:t>IT</a:t>
            </a:r>
            <a:r>
              <a:rPr lang="ja-JP" altLang="ja-JP" sz="1800" b="1" dirty="0">
                <a:solidFill>
                  <a:srgbClr val="0070C0"/>
                </a:solidFill>
                <a:effectLst/>
                <a:latin typeface="Meiryo" panose="020B0604030504040204" pitchFamily="34" charset="-128"/>
                <a:ea typeface="Meiryo" panose="020B0604030504040204" pitchFamily="34" charset="-128"/>
                <a:cs typeface="Google Sans Text"/>
              </a:rPr>
              <a:t>トレンドを理解するために知っておくべき</a:t>
            </a:r>
            <a:endParaRPr lang="ja-JP" altLang="ja-JP" sz="1800" dirty="0">
              <a:solidFill>
                <a:srgbClr val="0070C0"/>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87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a:extLst>
              <a:ext uri="{FF2B5EF4-FFF2-40B4-BE49-F238E27FC236}">
                <a16:creationId xmlns:a16="http://schemas.microsoft.com/office/drawing/2014/main" id="{A15E886B-D7D4-9842-B17E-036EFB926CD9}"/>
              </a:ext>
            </a:extLst>
          </p:cNvPr>
          <p:cNvSpPr/>
          <p:nvPr/>
        </p:nvSpPr>
        <p:spPr>
          <a:xfrm>
            <a:off x="597189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正方形/長方形 157">
            <a:extLst>
              <a:ext uri="{FF2B5EF4-FFF2-40B4-BE49-F238E27FC236}">
                <a16:creationId xmlns:a16="http://schemas.microsoft.com/office/drawing/2014/main" id="{907470E7-A100-C745-BAB8-28314B57799F}"/>
              </a:ext>
            </a:extLst>
          </p:cNvPr>
          <p:cNvSpPr/>
          <p:nvPr/>
        </p:nvSpPr>
        <p:spPr>
          <a:xfrm>
            <a:off x="6015306" y="2347496"/>
            <a:ext cx="2872031" cy="231169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正方形/長方形 192">
            <a:extLst>
              <a:ext uri="{FF2B5EF4-FFF2-40B4-BE49-F238E27FC236}">
                <a16:creationId xmlns:a16="http://schemas.microsoft.com/office/drawing/2014/main" id="{19EC753D-B4CA-044F-B985-CDC283C55E27}"/>
              </a:ext>
            </a:extLst>
          </p:cNvPr>
          <p:cNvSpPr/>
          <p:nvPr/>
        </p:nvSpPr>
        <p:spPr>
          <a:xfrm>
            <a:off x="6063629" y="2345706"/>
            <a:ext cx="2780125" cy="184011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lstStyle/>
          <a:p>
            <a:r>
              <a:rPr lang="ja-JP" altLang="en-US" dirty="0"/>
              <a:t>物理システム・仮想化・コンテナの比較</a:t>
            </a:r>
          </a:p>
        </p:txBody>
      </p:sp>
      <p:sp>
        <p:nvSpPr>
          <p:cNvPr id="6" name="正方形/長方形 5"/>
          <p:cNvSpPr/>
          <p:nvPr/>
        </p:nvSpPr>
        <p:spPr>
          <a:xfrm>
            <a:off x="185544"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261741" y="3371088"/>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p:cNvSpPr txBox="1"/>
          <p:nvPr/>
        </p:nvSpPr>
        <p:spPr>
          <a:xfrm>
            <a:off x="185544"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 name="正方形/長方形 15"/>
          <p:cNvSpPr/>
          <p:nvPr/>
        </p:nvSpPr>
        <p:spPr>
          <a:xfrm>
            <a:off x="261741" y="287059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p:cNvSpPr/>
          <p:nvPr/>
        </p:nvSpPr>
        <p:spPr>
          <a:xfrm>
            <a:off x="261741" y="2370098"/>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 name="正方形/長方形 17"/>
          <p:cNvSpPr/>
          <p:nvPr/>
        </p:nvSpPr>
        <p:spPr>
          <a:xfrm>
            <a:off x="1096887"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1154593" y="336726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1155941" y="237009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23" name="正方形/長方形 22"/>
          <p:cNvSpPr/>
          <p:nvPr/>
        </p:nvSpPr>
        <p:spPr>
          <a:xfrm>
            <a:off x="2008689" y="2275259"/>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2061695" y="3363130"/>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正方形/長方形 26"/>
          <p:cNvSpPr/>
          <p:nvPr/>
        </p:nvSpPr>
        <p:spPr>
          <a:xfrm>
            <a:off x="2064492" y="2368544"/>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56" name="正方形/長方形 55"/>
          <p:cNvSpPr/>
          <p:nvPr/>
        </p:nvSpPr>
        <p:spPr>
          <a:xfrm>
            <a:off x="295151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正方形/長方形 78"/>
          <p:cNvSpPr/>
          <p:nvPr/>
        </p:nvSpPr>
        <p:spPr>
          <a:xfrm>
            <a:off x="2994926" y="2347496"/>
            <a:ext cx="2872031" cy="231169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正方形/長方形 79"/>
          <p:cNvSpPr/>
          <p:nvPr/>
        </p:nvSpPr>
        <p:spPr>
          <a:xfrm>
            <a:off x="3065763"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3" name="テキスト ボックス 82"/>
          <p:cNvSpPr txBox="1"/>
          <p:nvPr/>
        </p:nvSpPr>
        <p:spPr>
          <a:xfrm>
            <a:off x="3866452" y="4453272"/>
            <a:ext cx="1136015" cy="215444"/>
          </a:xfrm>
          <a:prstGeom prst="rect">
            <a:avLst/>
          </a:prstGeom>
          <a:noFill/>
        </p:spPr>
        <p:txBody>
          <a:bodyPr wrap="square" rtlCol="0">
            <a:spAutoFit/>
          </a:bodyPr>
          <a:lstStyle/>
          <a:p>
            <a:pPr algn="ctr"/>
            <a:r>
              <a:rPr kumimoji="1" lang="ja-JP" altLang="en-US" sz="800" dirty="0">
                <a:solidFill>
                  <a:srgbClr val="FFFFFF"/>
                </a:solidFill>
                <a:latin typeface="Meiryo" panose="020B0604030504040204" pitchFamily="34" charset="-128"/>
                <a:ea typeface="Meiryo" panose="020B0604030504040204" pitchFamily="34" charset="-128"/>
              </a:rPr>
              <a:t>ハイパーバイザー</a:t>
            </a:r>
          </a:p>
        </p:txBody>
      </p:sp>
      <p:sp>
        <p:nvSpPr>
          <p:cNvPr id="84" name="テキスト ボックス 83"/>
          <p:cNvSpPr txBox="1"/>
          <p:nvPr/>
        </p:nvSpPr>
        <p:spPr>
          <a:xfrm>
            <a:off x="3070235" y="4215266"/>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87" name="正方形/長方形 86"/>
          <p:cNvSpPr/>
          <p:nvPr/>
        </p:nvSpPr>
        <p:spPr>
          <a:xfrm>
            <a:off x="3993526"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テキスト ボックス 88"/>
          <p:cNvSpPr txBox="1"/>
          <p:nvPr/>
        </p:nvSpPr>
        <p:spPr>
          <a:xfrm>
            <a:off x="3989054" y="4213498"/>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92" name="正方形/長方形 91"/>
          <p:cNvSpPr/>
          <p:nvPr/>
        </p:nvSpPr>
        <p:spPr>
          <a:xfrm>
            <a:off x="4921999"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4" name="テキスト ボックス 93"/>
          <p:cNvSpPr txBox="1"/>
          <p:nvPr/>
        </p:nvSpPr>
        <p:spPr>
          <a:xfrm>
            <a:off x="4934202" y="4213498"/>
            <a:ext cx="880727"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117" name="フローチャート: 磁気ディスク 116"/>
          <p:cNvSpPr/>
          <p:nvPr/>
        </p:nvSpPr>
        <p:spPr>
          <a:xfrm>
            <a:off x="707016" y="4738582"/>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正方形/長方形 117"/>
          <p:cNvSpPr/>
          <p:nvPr/>
        </p:nvSpPr>
        <p:spPr>
          <a:xfrm>
            <a:off x="275806" y="492901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正方形/長方形 118"/>
          <p:cNvSpPr/>
          <p:nvPr/>
        </p:nvSpPr>
        <p:spPr>
          <a:xfrm>
            <a:off x="275806" y="473297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p:cNvSpPr txBox="1"/>
          <p:nvPr/>
        </p:nvSpPr>
        <p:spPr>
          <a:xfrm>
            <a:off x="178398" y="1919231"/>
            <a:ext cx="2706828" cy="338554"/>
          </a:xfrm>
          <a:prstGeom prst="rect">
            <a:avLst/>
          </a:prstGeom>
          <a:noFill/>
        </p:spPr>
        <p:txBody>
          <a:bodyPr wrap="square" rtlCol="0">
            <a:spAutoFit/>
          </a:bodyPr>
          <a:lstStyle/>
          <a:p>
            <a:pPr algn="ctr"/>
            <a:r>
              <a:rPr kumimoji="1" lang="ja-JP" altLang="en-US" sz="1600" dirty="0">
                <a:solidFill>
                  <a:srgbClr val="0000FF"/>
                </a:solidFill>
                <a:latin typeface="Meiryo" panose="020B0604030504040204" pitchFamily="34" charset="-128"/>
                <a:ea typeface="Meiryo" panose="020B0604030504040204" pitchFamily="34" charset="-128"/>
              </a:rPr>
              <a:t>物理システム</a:t>
            </a:r>
          </a:p>
        </p:txBody>
      </p:sp>
      <p:sp>
        <p:nvSpPr>
          <p:cNvPr id="128" name="テキスト ボックス 127"/>
          <p:cNvSpPr txBox="1"/>
          <p:nvPr/>
        </p:nvSpPr>
        <p:spPr>
          <a:xfrm>
            <a:off x="2927206" y="191744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仮想化されたシステム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62" name="正方形/長方形 61">
            <a:extLst>
              <a:ext uri="{FF2B5EF4-FFF2-40B4-BE49-F238E27FC236}">
                <a16:creationId xmlns:a16="http://schemas.microsoft.com/office/drawing/2014/main" id="{AABBE0F9-7554-8D46-8906-0DB1A2209940}"/>
              </a:ext>
            </a:extLst>
          </p:cNvPr>
          <p:cNvSpPr/>
          <p:nvPr/>
        </p:nvSpPr>
        <p:spPr>
          <a:xfrm>
            <a:off x="1155716" y="287443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正方形/長方形 62">
            <a:extLst>
              <a:ext uri="{FF2B5EF4-FFF2-40B4-BE49-F238E27FC236}">
                <a16:creationId xmlns:a16="http://schemas.microsoft.com/office/drawing/2014/main" id="{AA51DF1B-5A68-0040-A247-B330C19AA2D9}"/>
              </a:ext>
            </a:extLst>
          </p:cNvPr>
          <p:cNvSpPr/>
          <p:nvPr/>
        </p:nvSpPr>
        <p:spPr>
          <a:xfrm>
            <a:off x="2061470" y="2874711"/>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テキスト ボックス 64">
            <a:extLst>
              <a:ext uri="{FF2B5EF4-FFF2-40B4-BE49-F238E27FC236}">
                <a16:creationId xmlns:a16="http://schemas.microsoft.com/office/drawing/2014/main" id="{D7F5E378-3532-8349-A6CD-39134277161D}"/>
              </a:ext>
            </a:extLst>
          </p:cNvPr>
          <p:cNvSpPr txBox="1"/>
          <p:nvPr/>
        </p:nvSpPr>
        <p:spPr>
          <a:xfrm>
            <a:off x="1130198"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12AD3BD1-F51D-6C47-8AC4-AA522C4715FA}"/>
              </a:ext>
            </a:extLst>
          </p:cNvPr>
          <p:cNvSpPr txBox="1"/>
          <p:nvPr/>
        </p:nvSpPr>
        <p:spPr>
          <a:xfrm>
            <a:off x="2039011"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77F37553-BACB-4A4F-B424-A4C40A64F317}"/>
              </a:ext>
            </a:extLst>
          </p:cNvPr>
          <p:cNvSpPr/>
          <p:nvPr/>
        </p:nvSpPr>
        <p:spPr>
          <a:xfrm>
            <a:off x="567635" y="5109111"/>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正方形/長方形 67">
            <a:extLst>
              <a:ext uri="{FF2B5EF4-FFF2-40B4-BE49-F238E27FC236}">
                <a16:creationId xmlns:a16="http://schemas.microsoft.com/office/drawing/2014/main" id="{2EDAA4FD-834E-9545-A370-D306A78AE6DF}"/>
              </a:ext>
            </a:extLst>
          </p:cNvPr>
          <p:cNvSpPr/>
          <p:nvPr/>
        </p:nvSpPr>
        <p:spPr>
          <a:xfrm>
            <a:off x="258554" y="4917608"/>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正方形/長方形 68">
            <a:extLst>
              <a:ext uri="{FF2B5EF4-FFF2-40B4-BE49-F238E27FC236}">
                <a16:creationId xmlns:a16="http://schemas.microsoft.com/office/drawing/2014/main" id="{F0FBF265-B3A6-8C43-8285-905886D31E99}"/>
              </a:ext>
            </a:extLst>
          </p:cNvPr>
          <p:cNvSpPr/>
          <p:nvPr/>
        </p:nvSpPr>
        <p:spPr>
          <a:xfrm>
            <a:off x="225043" y="4722387"/>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0" name="フローチャート: 磁気ディスク 69">
            <a:extLst>
              <a:ext uri="{FF2B5EF4-FFF2-40B4-BE49-F238E27FC236}">
                <a16:creationId xmlns:a16="http://schemas.microsoft.com/office/drawing/2014/main" id="{01F521EB-C34E-FF46-A997-1D842E92FA41}"/>
              </a:ext>
            </a:extLst>
          </p:cNvPr>
          <p:cNvSpPr/>
          <p:nvPr/>
        </p:nvSpPr>
        <p:spPr>
          <a:xfrm>
            <a:off x="1622184" y="4736228"/>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正方形/長方形 70">
            <a:extLst>
              <a:ext uri="{FF2B5EF4-FFF2-40B4-BE49-F238E27FC236}">
                <a16:creationId xmlns:a16="http://schemas.microsoft.com/office/drawing/2014/main" id="{C5418750-E159-5B42-9658-B2B00629F5E1}"/>
              </a:ext>
            </a:extLst>
          </p:cNvPr>
          <p:cNvSpPr/>
          <p:nvPr/>
        </p:nvSpPr>
        <p:spPr>
          <a:xfrm>
            <a:off x="1190974" y="492666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正方形/長方形 71">
            <a:extLst>
              <a:ext uri="{FF2B5EF4-FFF2-40B4-BE49-F238E27FC236}">
                <a16:creationId xmlns:a16="http://schemas.microsoft.com/office/drawing/2014/main" id="{658A4FD1-E984-3744-802A-2801592E7524}"/>
              </a:ext>
            </a:extLst>
          </p:cNvPr>
          <p:cNvSpPr/>
          <p:nvPr/>
        </p:nvSpPr>
        <p:spPr>
          <a:xfrm>
            <a:off x="1190974" y="473062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73E75DFE-60D0-1F4D-AE45-BEF5AFD66383}"/>
              </a:ext>
            </a:extLst>
          </p:cNvPr>
          <p:cNvSpPr/>
          <p:nvPr/>
        </p:nvSpPr>
        <p:spPr>
          <a:xfrm>
            <a:off x="1482803" y="5106757"/>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66E74B55-0667-5B45-B7F7-BE0AE0E3CFDC}"/>
              </a:ext>
            </a:extLst>
          </p:cNvPr>
          <p:cNvSpPr/>
          <p:nvPr/>
        </p:nvSpPr>
        <p:spPr>
          <a:xfrm>
            <a:off x="1173722" y="4915254"/>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8395A18C-B124-3C4D-AB03-1CA9B3F82E93}"/>
              </a:ext>
            </a:extLst>
          </p:cNvPr>
          <p:cNvSpPr/>
          <p:nvPr/>
        </p:nvSpPr>
        <p:spPr>
          <a:xfrm>
            <a:off x="1140211" y="4720033"/>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6" name="フローチャート: 磁気ディスク 75">
            <a:extLst>
              <a:ext uri="{FF2B5EF4-FFF2-40B4-BE49-F238E27FC236}">
                <a16:creationId xmlns:a16="http://schemas.microsoft.com/office/drawing/2014/main" id="{4FD9498C-05B9-F949-A5CD-DF6F651C3954}"/>
              </a:ext>
            </a:extLst>
          </p:cNvPr>
          <p:cNvSpPr/>
          <p:nvPr/>
        </p:nvSpPr>
        <p:spPr>
          <a:xfrm>
            <a:off x="2533986" y="4743997"/>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正方形/長方形 76">
            <a:extLst>
              <a:ext uri="{FF2B5EF4-FFF2-40B4-BE49-F238E27FC236}">
                <a16:creationId xmlns:a16="http://schemas.microsoft.com/office/drawing/2014/main" id="{48E08CD2-8FBD-604F-B424-9148192CB691}"/>
              </a:ext>
            </a:extLst>
          </p:cNvPr>
          <p:cNvSpPr/>
          <p:nvPr/>
        </p:nvSpPr>
        <p:spPr>
          <a:xfrm>
            <a:off x="2102776" y="493443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8" name="正方形/長方形 77">
            <a:extLst>
              <a:ext uri="{FF2B5EF4-FFF2-40B4-BE49-F238E27FC236}">
                <a16:creationId xmlns:a16="http://schemas.microsoft.com/office/drawing/2014/main" id="{9F984B32-57CE-2940-91F8-6E5F92639C76}"/>
              </a:ext>
            </a:extLst>
          </p:cNvPr>
          <p:cNvSpPr/>
          <p:nvPr/>
        </p:nvSpPr>
        <p:spPr>
          <a:xfrm>
            <a:off x="2102776" y="473839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正方形/長方形 96">
            <a:extLst>
              <a:ext uri="{FF2B5EF4-FFF2-40B4-BE49-F238E27FC236}">
                <a16:creationId xmlns:a16="http://schemas.microsoft.com/office/drawing/2014/main" id="{B9B8946B-C56C-A848-9C3E-25C04829CD88}"/>
              </a:ext>
            </a:extLst>
          </p:cNvPr>
          <p:cNvSpPr/>
          <p:nvPr/>
        </p:nvSpPr>
        <p:spPr>
          <a:xfrm>
            <a:off x="2394605" y="5114526"/>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正方形/長方形 97">
            <a:extLst>
              <a:ext uri="{FF2B5EF4-FFF2-40B4-BE49-F238E27FC236}">
                <a16:creationId xmlns:a16="http://schemas.microsoft.com/office/drawing/2014/main" id="{C42780C4-C574-8040-8239-671E5D2EBDCF}"/>
              </a:ext>
            </a:extLst>
          </p:cNvPr>
          <p:cNvSpPr/>
          <p:nvPr/>
        </p:nvSpPr>
        <p:spPr>
          <a:xfrm>
            <a:off x="2085524" y="4923023"/>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9" name="正方形/長方形 98">
            <a:extLst>
              <a:ext uri="{FF2B5EF4-FFF2-40B4-BE49-F238E27FC236}">
                <a16:creationId xmlns:a16="http://schemas.microsoft.com/office/drawing/2014/main" id="{31FDCC96-141E-0B44-94E8-678EE1754DD9}"/>
              </a:ext>
            </a:extLst>
          </p:cNvPr>
          <p:cNvSpPr/>
          <p:nvPr/>
        </p:nvSpPr>
        <p:spPr>
          <a:xfrm>
            <a:off x="2052013" y="4727802"/>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テキスト ボックス 99">
            <a:extLst>
              <a:ext uri="{FF2B5EF4-FFF2-40B4-BE49-F238E27FC236}">
                <a16:creationId xmlns:a16="http://schemas.microsoft.com/office/drawing/2014/main" id="{8EB83025-6FC2-C647-931E-84A306B62F30}"/>
              </a:ext>
            </a:extLst>
          </p:cNvPr>
          <p:cNvSpPr txBox="1"/>
          <p:nvPr/>
        </p:nvSpPr>
        <p:spPr>
          <a:xfrm>
            <a:off x="399284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01" name="フローチャート: 磁気ディスク 100">
            <a:extLst>
              <a:ext uri="{FF2B5EF4-FFF2-40B4-BE49-F238E27FC236}">
                <a16:creationId xmlns:a16="http://schemas.microsoft.com/office/drawing/2014/main" id="{2B7830E3-7943-A34B-8657-757EE769611F}"/>
              </a:ext>
            </a:extLst>
          </p:cNvPr>
          <p:cNvSpPr/>
          <p:nvPr/>
        </p:nvSpPr>
        <p:spPr>
          <a:xfrm>
            <a:off x="373184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 name="正方形/長方形 101">
            <a:extLst>
              <a:ext uri="{FF2B5EF4-FFF2-40B4-BE49-F238E27FC236}">
                <a16:creationId xmlns:a16="http://schemas.microsoft.com/office/drawing/2014/main" id="{AB892602-AAB3-5D44-AF84-4EAA57E0E48B}"/>
              </a:ext>
            </a:extLst>
          </p:cNvPr>
          <p:cNvSpPr/>
          <p:nvPr/>
        </p:nvSpPr>
        <p:spPr>
          <a:xfrm>
            <a:off x="329371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9" name="正方形/長方形 128">
            <a:extLst>
              <a:ext uri="{FF2B5EF4-FFF2-40B4-BE49-F238E27FC236}">
                <a16:creationId xmlns:a16="http://schemas.microsoft.com/office/drawing/2014/main" id="{2A4862CA-412B-1249-9526-B10A876D1FD7}"/>
              </a:ext>
            </a:extLst>
          </p:cNvPr>
          <p:cNvSpPr/>
          <p:nvPr/>
        </p:nvSpPr>
        <p:spPr>
          <a:xfrm>
            <a:off x="329371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磁気ディスク 132">
            <a:extLst>
              <a:ext uri="{FF2B5EF4-FFF2-40B4-BE49-F238E27FC236}">
                <a16:creationId xmlns:a16="http://schemas.microsoft.com/office/drawing/2014/main" id="{2D276556-059D-0C44-B288-82662A9AA83B}"/>
              </a:ext>
            </a:extLst>
          </p:cNvPr>
          <p:cNvSpPr/>
          <p:nvPr/>
        </p:nvSpPr>
        <p:spPr>
          <a:xfrm>
            <a:off x="409203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フローチャート: 磁気ディスク 133">
            <a:extLst>
              <a:ext uri="{FF2B5EF4-FFF2-40B4-BE49-F238E27FC236}">
                <a16:creationId xmlns:a16="http://schemas.microsoft.com/office/drawing/2014/main" id="{E2532FE2-4BB1-C94B-B20D-9933275994D8}"/>
              </a:ext>
            </a:extLst>
          </p:cNvPr>
          <p:cNvSpPr/>
          <p:nvPr/>
        </p:nvSpPr>
        <p:spPr>
          <a:xfrm>
            <a:off x="445711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5" name="フローチャート: 磁気ディスク 134">
            <a:extLst>
              <a:ext uri="{FF2B5EF4-FFF2-40B4-BE49-F238E27FC236}">
                <a16:creationId xmlns:a16="http://schemas.microsoft.com/office/drawing/2014/main" id="{35950D68-E631-7749-898A-4DDDAA3C91D2}"/>
              </a:ext>
            </a:extLst>
          </p:cNvPr>
          <p:cNvSpPr/>
          <p:nvPr/>
        </p:nvSpPr>
        <p:spPr>
          <a:xfrm>
            <a:off x="481342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磁気ディスク 135">
            <a:extLst>
              <a:ext uri="{FF2B5EF4-FFF2-40B4-BE49-F238E27FC236}">
                <a16:creationId xmlns:a16="http://schemas.microsoft.com/office/drawing/2014/main" id="{FCC512E7-BF0B-414A-8513-175893A69AA7}"/>
              </a:ext>
            </a:extLst>
          </p:cNvPr>
          <p:cNvSpPr/>
          <p:nvPr/>
        </p:nvSpPr>
        <p:spPr>
          <a:xfrm>
            <a:off x="516973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正方形/長方形 136">
            <a:extLst>
              <a:ext uri="{FF2B5EF4-FFF2-40B4-BE49-F238E27FC236}">
                <a16:creationId xmlns:a16="http://schemas.microsoft.com/office/drawing/2014/main" id="{B7C97C05-869B-AB44-98CB-0CE8450FAE0D}"/>
              </a:ext>
            </a:extLst>
          </p:cNvPr>
          <p:cNvSpPr/>
          <p:nvPr/>
        </p:nvSpPr>
        <p:spPr>
          <a:xfrm>
            <a:off x="3128253" y="3367744"/>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正方形/長方形 137">
            <a:extLst>
              <a:ext uri="{FF2B5EF4-FFF2-40B4-BE49-F238E27FC236}">
                <a16:creationId xmlns:a16="http://schemas.microsoft.com/office/drawing/2014/main" id="{AD7736C5-CEC1-834C-A9B7-CCE823EA2D33}"/>
              </a:ext>
            </a:extLst>
          </p:cNvPr>
          <p:cNvSpPr/>
          <p:nvPr/>
        </p:nvSpPr>
        <p:spPr>
          <a:xfrm>
            <a:off x="312825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正方形/長方形 138">
            <a:extLst>
              <a:ext uri="{FF2B5EF4-FFF2-40B4-BE49-F238E27FC236}">
                <a16:creationId xmlns:a16="http://schemas.microsoft.com/office/drawing/2014/main" id="{9AECA9A3-395A-9340-BB7B-3C23A31287D3}"/>
              </a:ext>
            </a:extLst>
          </p:cNvPr>
          <p:cNvSpPr/>
          <p:nvPr/>
        </p:nvSpPr>
        <p:spPr>
          <a:xfrm>
            <a:off x="312825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0" name="正方形/長方形 139">
            <a:extLst>
              <a:ext uri="{FF2B5EF4-FFF2-40B4-BE49-F238E27FC236}">
                <a16:creationId xmlns:a16="http://schemas.microsoft.com/office/drawing/2014/main" id="{A2368E25-9B5F-D243-A22E-979186D17BB1}"/>
              </a:ext>
            </a:extLst>
          </p:cNvPr>
          <p:cNvSpPr/>
          <p:nvPr/>
        </p:nvSpPr>
        <p:spPr>
          <a:xfrm>
            <a:off x="4049100" y="336547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正方形/長方形 140">
            <a:extLst>
              <a:ext uri="{FF2B5EF4-FFF2-40B4-BE49-F238E27FC236}">
                <a16:creationId xmlns:a16="http://schemas.microsoft.com/office/drawing/2014/main" id="{1D469EFE-B03B-9448-BCFC-272696FCF11E}"/>
              </a:ext>
            </a:extLst>
          </p:cNvPr>
          <p:cNvSpPr/>
          <p:nvPr/>
        </p:nvSpPr>
        <p:spPr>
          <a:xfrm>
            <a:off x="405044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2" name="正方形/長方形 141">
            <a:extLst>
              <a:ext uri="{FF2B5EF4-FFF2-40B4-BE49-F238E27FC236}">
                <a16:creationId xmlns:a16="http://schemas.microsoft.com/office/drawing/2014/main" id="{90525F48-D086-754F-A6BF-9B02A44042B4}"/>
              </a:ext>
            </a:extLst>
          </p:cNvPr>
          <p:cNvSpPr/>
          <p:nvPr/>
        </p:nvSpPr>
        <p:spPr>
          <a:xfrm>
            <a:off x="4979187" y="3362894"/>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3" name="正方形/長方形 142">
            <a:extLst>
              <a:ext uri="{FF2B5EF4-FFF2-40B4-BE49-F238E27FC236}">
                <a16:creationId xmlns:a16="http://schemas.microsoft.com/office/drawing/2014/main" id="{9E26F333-5697-B641-A6DD-51579C7AA828}"/>
              </a:ext>
            </a:extLst>
          </p:cNvPr>
          <p:cNvSpPr/>
          <p:nvPr/>
        </p:nvSpPr>
        <p:spPr>
          <a:xfrm>
            <a:off x="498198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4" name="正方形/長方形 143">
            <a:extLst>
              <a:ext uri="{FF2B5EF4-FFF2-40B4-BE49-F238E27FC236}">
                <a16:creationId xmlns:a16="http://schemas.microsoft.com/office/drawing/2014/main" id="{8F944348-D5B9-5541-BA60-E9EA7AF19372}"/>
              </a:ext>
            </a:extLst>
          </p:cNvPr>
          <p:cNvSpPr/>
          <p:nvPr/>
        </p:nvSpPr>
        <p:spPr>
          <a:xfrm>
            <a:off x="405022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正方形/長方形 144">
            <a:extLst>
              <a:ext uri="{FF2B5EF4-FFF2-40B4-BE49-F238E27FC236}">
                <a16:creationId xmlns:a16="http://schemas.microsoft.com/office/drawing/2014/main" id="{BA474279-8E8C-3F46-B07D-F3DC91F1FC58}"/>
              </a:ext>
            </a:extLst>
          </p:cNvPr>
          <p:cNvSpPr/>
          <p:nvPr/>
        </p:nvSpPr>
        <p:spPr>
          <a:xfrm>
            <a:off x="497896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フローチャート: 磁気ディスク 145">
            <a:extLst>
              <a:ext uri="{FF2B5EF4-FFF2-40B4-BE49-F238E27FC236}">
                <a16:creationId xmlns:a16="http://schemas.microsoft.com/office/drawing/2014/main" id="{89E9B64B-1161-494E-A8E7-B15F563BB79A}"/>
              </a:ext>
            </a:extLst>
          </p:cNvPr>
          <p:cNvSpPr/>
          <p:nvPr/>
        </p:nvSpPr>
        <p:spPr>
          <a:xfrm>
            <a:off x="3586996" y="3811419"/>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7" name="正方形/長方形 146">
            <a:extLst>
              <a:ext uri="{FF2B5EF4-FFF2-40B4-BE49-F238E27FC236}">
                <a16:creationId xmlns:a16="http://schemas.microsoft.com/office/drawing/2014/main" id="{14DB9A7D-D133-CD45-90CF-9DDB649A8CD6}"/>
              </a:ext>
            </a:extLst>
          </p:cNvPr>
          <p:cNvSpPr/>
          <p:nvPr/>
        </p:nvSpPr>
        <p:spPr>
          <a:xfrm>
            <a:off x="3155786" y="400185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8" name="正方形/長方形 147">
            <a:extLst>
              <a:ext uri="{FF2B5EF4-FFF2-40B4-BE49-F238E27FC236}">
                <a16:creationId xmlns:a16="http://schemas.microsoft.com/office/drawing/2014/main" id="{9E9ACAA1-3488-C543-B774-9D7F17941B88}"/>
              </a:ext>
            </a:extLst>
          </p:cNvPr>
          <p:cNvSpPr/>
          <p:nvPr/>
        </p:nvSpPr>
        <p:spPr>
          <a:xfrm>
            <a:off x="3155786" y="380581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1" name="フローチャート: 磁気ディスク 150">
            <a:extLst>
              <a:ext uri="{FF2B5EF4-FFF2-40B4-BE49-F238E27FC236}">
                <a16:creationId xmlns:a16="http://schemas.microsoft.com/office/drawing/2014/main" id="{483C30CA-33E7-F14C-A46E-3067CD15332B}"/>
              </a:ext>
            </a:extLst>
          </p:cNvPr>
          <p:cNvSpPr/>
          <p:nvPr/>
        </p:nvSpPr>
        <p:spPr>
          <a:xfrm>
            <a:off x="4486655" y="3819990"/>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2" name="正方形/長方形 151">
            <a:extLst>
              <a:ext uri="{FF2B5EF4-FFF2-40B4-BE49-F238E27FC236}">
                <a16:creationId xmlns:a16="http://schemas.microsoft.com/office/drawing/2014/main" id="{52BFAF38-28E0-324C-9018-B49963E6ED91}"/>
              </a:ext>
            </a:extLst>
          </p:cNvPr>
          <p:cNvSpPr/>
          <p:nvPr/>
        </p:nvSpPr>
        <p:spPr>
          <a:xfrm>
            <a:off x="4055445" y="401042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3" name="正方形/長方形 152">
            <a:extLst>
              <a:ext uri="{FF2B5EF4-FFF2-40B4-BE49-F238E27FC236}">
                <a16:creationId xmlns:a16="http://schemas.microsoft.com/office/drawing/2014/main" id="{7CA322A8-5AB6-CC4F-8043-C6A7C888C28B}"/>
              </a:ext>
            </a:extLst>
          </p:cNvPr>
          <p:cNvSpPr/>
          <p:nvPr/>
        </p:nvSpPr>
        <p:spPr>
          <a:xfrm>
            <a:off x="4055445" y="381438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フローチャート: 磁気ディスク 153">
            <a:extLst>
              <a:ext uri="{FF2B5EF4-FFF2-40B4-BE49-F238E27FC236}">
                <a16:creationId xmlns:a16="http://schemas.microsoft.com/office/drawing/2014/main" id="{7F65B037-89A1-A64F-A628-1C2B4BE57CBA}"/>
              </a:ext>
            </a:extLst>
          </p:cNvPr>
          <p:cNvSpPr/>
          <p:nvPr/>
        </p:nvSpPr>
        <p:spPr>
          <a:xfrm>
            <a:off x="5429240" y="3827675"/>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5" name="正方形/長方形 154">
            <a:extLst>
              <a:ext uri="{FF2B5EF4-FFF2-40B4-BE49-F238E27FC236}">
                <a16:creationId xmlns:a16="http://schemas.microsoft.com/office/drawing/2014/main" id="{B67E238E-5F56-FD43-9BA6-C4EC0F620E46}"/>
              </a:ext>
            </a:extLst>
          </p:cNvPr>
          <p:cNvSpPr/>
          <p:nvPr/>
        </p:nvSpPr>
        <p:spPr>
          <a:xfrm>
            <a:off x="4998030" y="401810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6" name="正方形/長方形 155">
            <a:extLst>
              <a:ext uri="{FF2B5EF4-FFF2-40B4-BE49-F238E27FC236}">
                <a16:creationId xmlns:a16="http://schemas.microsoft.com/office/drawing/2014/main" id="{3604F6BB-9C7B-9248-83F4-DCDC7D5B7299}"/>
              </a:ext>
            </a:extLst>
          </p:cNvPr>
          <p:cNvSpPr/>
          <p:nvPr/>
        </p:nvSpPr>
        <p:spPr>
          <a:xfrm>
            <a:off x="4998030" y="382206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9" name="正方形/長方形 158">
            <a:extLst>
              <a:ext uri="{FF2B5EF4-FFF2-40B4-BE49-F238E27FC236}">
                <a16:creationId xmlns:a16="http://schemas.microsoft.com/office/drawing/2014/main" id="{C7954784-4F1C-C243-A7E6-81C128390DA8}"/>
              </a:ext>
            </a:extLst>
          </p:cNvPr>
          <p:cNvSpPr/>
          <p:nvPr/>
        </p:nvSpPr>
        <p:spPr>
          <a:xfrm>
            <a:off x="6086143"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0" name="テキスト ボックス 159">
            <a:extLst>
              <a:ext uri="{FF2B5EF4-FFF2-40B4-BE49-F238E27FC236}">
                <a16:creationId xmlns:a16="http://schemas.microsoft.com/office/drawing/2014/main" id="{0442D00C-7856-F240-9724-8D9B7AF41F30}"/>
              </a:ext>
            </a:extLst>
          </p:cNvPr>
          <p:cNvSpPr txBox="1"/>
          <p:nvPr/>
        </p:nvSpPr>
        <p:spPr>
          <a:xfrm>
            <a:off x="6878295" y="4414143"/>
            <a:ext cx="1136015"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162" name="正方形/長方形 161">
            <a:extLst>
              <a:ext uri="{FF2B5EF4-FFF2-40B4-BE49-F238E27FC236}">
                <a16:creationId xmlns:a16="http://schemas.microsoft.com/office/drawing/2014/main" id="{A1008788-33D2-FB42-8FE4-4685C3D9F518}"/>
              </a:ext>
            </a:extLst>
          </p:cNvPr>
          <p:cNvSpPr/>
          <p:nvPr/>
        </p:nvSpPr>
        <p:spPr>
          <a:xfrm>
            <a:off x="7013906"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4" name="正方形/長方形 163">
            <a:extLst>
              <a:ext uri="{FF2B5EF4-FFF2-40B4-BE49-F238E27FC236}">
                <a16:creationId xmlns:a16="http://schemas.microsoft.com/office/drawing/2014/main" id="{0B440800-7DE6-9241-94EB-B31FBA5D686C}"/>
              </a:ext>
            </a:extLst>
          </p:cNvPr>
          <p:cNvSpPr/>
          <p:nvPr/>
        </p:nvSpPr>
        <p:spPr>
          <a:xfrm>
            <a:off x="7942379"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テキスト ボックス 165">
            <a:extLst>
              <a:ext uri="{FF2B5EF4-FFF2-40B4-BE49-F238E27FC236}">
                <a16:creationId xmlns:a16="http://schemas.microsoft.com/office/drawing/2014/main" id="{2123C8FC-E5C8-7947-899C-0796C6E2740C}"/>
              </a:ext>
            </a:extLst>
          </p:cNvPr>
          <p:cNvSpPr txBox="1"/>
          <p:nvPr/>
        </p:nvSpPr>
        <p:spPr>
          <a:xfrm>
            <a:off x="5947586" y="1917441"/>
            <a:ext cx="3014507" cy="338554"/>
          </a:xfrm>
          <a:prstGeom prst="rect">
            <a:avLst/>
          </a:prstGeom>
          <a:noFill/>
        </p:spPr>
        <p:txBody>
          <a:bodyPr wrap="square" rtlCol="0">
            <a:spAutoFit/>
          </a:bodyPr>
          <a:lstStyle/>
          <a:p>
            <a:pPr algn="ctr"/>
            <a:r>
              <a:rPr kumimoji="1" lang="ja-JP" altLang="en-US" sz="1600" dirty="0">
                <a:solidFill>
                  <a:srgbClr val="0000FF"/>
                </a:solidFill>
                <a:latin typeface="Meiryo" panose="020B0604030504040204" pitchFamily="34" charset="-128"/>
                <a:ea typeface="Meiryo" panose="020B0604030504040204" pitchFamily="34" charset="-128"/>
              </a:rPr>
              <a:t>コンテナシステム</a:t>
            </a:r>
          </a:p>
        </p:txBody>
      </p:sp>
      <p:sp>
        <p:nvSpPr>
          <p:cNvPr id="167" name="テキスト ボックス 166">
            <a:extLst>
              <a:ext uri="{FF2B5EF4-FFF2-40B4-BE49-F238E27FC236}">
                <a16:creationId xmlns:a16="http://schemas.microsoft.com/office/drawing/2014/main" id="{794555AC-B15B-4741-BB66-FE0F4757EB26}"/>
              </a:ext>
            </a:extLst>
          </p:cNvPr>
          <p:cNvSpPr txBox="1"/>
          <p:nvPr/>
        </p:nvSpPr>
        <p:spPr>
          <a:xfrm>
            <a:off x="701322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8" name="フローチャート: 磁気ディスク 167">
            <a:extLst>
              <a:ext uri="{FF2B5EF4-FFF2-40B4-BE49-F238E27FC236}">
                <a16:creationId xmlns:a16="http://schemas.microsoft.com/office/drawing/2014/main" id="{DDA623F5-76B9-274D-A848-11AE5DD8910A}"/>
              </a:ext>
            </a:extLst>
          </p:cNvPr>
          <p:cNvSpPr/>
          <p:nvPr/>
        </p:nvSpPr>
        <p:spPr>
          <a:xfrm>
            <a:off x="675222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正方形/長方形 168">
            <a:extLst>
              <a:ext uri="{FF2B5EF4-FFF2-40B4-BE49-F238E27FC236}">
                <a16:creationId xmlns:a16="http://schemas.microsoft.com/office/drawing/2014/main" id="{D321AABD-5108-E94E-AAFF-A90B48CCF969}"/>
              </a:ext>
            </a:extLst>
          </p:cNvPr>
          <p:cNvSpPr/>
          <p:nvPr/>
        </p:nvSpPr>
        <p:spPr>
          <a:xfrm>
            <a:off x="631409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正方形/長方形 169">
            <a:extLst>
              <a:ext uri="{FF2B5EF4-FFF2-40B4-BE49-F238E27FC236}">
                <a16:creationId xmlns:a16="http://schemas.microsoft.com/office/drawing/2014/main" id="{F869E475-94EE-E14E-8E74-E3DB9C160988}"/>
              </a:ext>
            </a:extLst>
          </p:cNvPr>
          <p:cNvSpPr/>
          <p:nvPr/>
        </p:nvSpPr>
        <p:spPr>
          <a:xfrm>
            <a:off x="631409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AAE8115-043A-F34B-873A-22E8E30C5E35}"/>
              </a:ext>
            </a:extLst>
          </p:cNvPr>
          <p:cNvSpPr/>
          <p:nvPr/>
        </p:nvSpPr>
        <p:spPr>
          <a:xfrm>
            <a:off x="711241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093559E1-DA88-9849-A0E3-8C930ADD301D}"/>
              </a:ext>
            </a:extLst>
          </p:cNvPr>
          <p:cNvSpPr/>
          <p:nvPr/>
        </p:nvSpPr>
        <p:spPr>
          <a:xfrm>
            <a:off x="747749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B13243EF-7E50-EA42-853E-3F52D0EE643E}"/>
              </a:ext>
            </a:extLst>
          </p:cNvPr>
          <p:cNvSpPr/>
          <p:nvPr/>
        </p:nvSpPr>
        <p:spPr>
          <a:xfrm>
            <a:off x="783380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A5E6B3C0-4CE6-B34B-A9AE-0BE3CBEB6C51}"/>
              </a:ext>
            </a:extLst>
          </p:cNvPr>
          <p:cNvSpPr/>
          <p:nvPr/>
        </p:nvSpPr>
        <p:spPr>
          <a:xfrm>
            <a:off x="819011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6" name="正方形/長方形 175">
            <a:extLst>
              <a:ext uri="{FF2B5EF4-FFF2-40B4-BE49-F238E27FC236}">
                <a16:creationId xmlns:a16="http://schemas.microsoft.com/office/drawing/2014/main" id="{1AAF0843-3003-B24E-B7E0-91F8D51960C9}"/>
              </a:ext>
            </a:extLst>
          </p:cNvPr>
          <p:cNvSpPr/>
          <p:nvPr/>
        </p:nvSpPr>
        <p:spPr>
          <a:xfrm>
            <a:off x="614863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7" name="正方形/長方形 176">
            <a:extLst>
              <a:ext uri="{FF2B5EF4-FFF2-40B4-BE49-F238E27FC236}">
                <a16:creationId xmlns:a16="http://schemas.microsoft.com/office/drawing/2014/main" id="{F4D65202-5956-0F4A-AF68-92207CDEE23F}"/>
              </a:ext>
            </a:extLst>
          </p:cNvPr>
          <p:cNvSpPr/>
          <p:nvPr/>
        </p:nvSpPr>
        <p:spPr>
          <a:xfrm>
            <a:off x="614863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79" name="正方形/長方形 178">
            <a:extLst>
              <a:ext uri="{FF2B5EF4-FFF2-40B4-BE49-F238E27FC236}">
                <a16:creationId xmlns:a16="http://schemas.microsoft.com/office/drawing/2014/main" id="{6054E374-8F9E-6B49-8D53-BEBE56BC0B2B}"/>
              </a:ext>
            </a:extLst>
          </p:cNvPr>
          <p:cNvSpPr/>
          <p:nvPr/>
        </p:nvSpPr>
        <p:spPr>
          <a:xfrm>
            <a:off x="707082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1" name="正方形/長方形 180">
            <a:extLst>
              <a:ext uri="{FF2B5EF4-FFF2-40B4-BE49-F238E27FC236}">
                <a16:creationId xmlns:a16="http://schemas.microsoft.com/office/drawing/2014/main" id="{0D4C732D-9E15-2048-86F7-42371BBB2378}"/>
              </a:ext>
            </a:extLst>
          </p:cNvPr>
          <p:cNvSpPr/>
          <p:nvPr/>
        </p:nvSpPr>
        <p:spPr>
          <a:xfrm>
            <a:off x="800236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2" name="正方形/長方形 181">
            <a:extLst>
              <a:ext uri="{FF2B5EF4-FFF2-40B4-BE49-F238E27FC236}">
                <a16:creationId xmlns:a16="http://schemas.microsoft.com/office/drawing/2014/main" id="{17880305-7288-CE49-BE2B-607F9D1778A1}"/>
              </a:ext>
            </a:extLst>
          </p:cNvPr>
          <p:cNvSpPr/>
          <p:nvPr/>
        </p:nvSpPr>
        <p:spPr>
          <a:xfrm>
            <a:off x="707060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3" name="正方形/長方形 182">
            <a:extLst>
              <a:ext uri="{FF2B5EF4-FFF2-40B4-BE49-F238E27FC236}">
                <a16:creationId xmlns:a16="http://schemas.microsoft.com/office/drawing/2014/main" id="{FCBDF6B1-FD65-D34D-9A6C-9E22672B69DE}"/>
              </a:ext>
            </a:extLst>
          </p:cNvPr>
          <p:cNvSpPr/>
          <p:nvPr/>
        </p:nvSpPr>
        <p:spPr>
          <a:xfrm>
            <a:off x="799934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4" name="正方形/長方形 193">
            <a:extLst>
              <a:ext uri="{FF2B5EF4-FFF2-40B4-BE49-F238E27FC236}">
                <a16:creationId xmlns:a16="http://schemas.microsoft.com/office/drawing/2014/main" id="{134726B1-31CD-A84A-8273-1BF60375B7F5}"/>
              </a:ext>
            </a:extLst>
          </p:cNvPr>
          <p:cNvSpPr/>
          <p:nvPr/>
        </p:nvSpPr>
        <p:spPr>
          <a:xfrm>
            <a:off x="6143015" y="3323642"/>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D1F0B029-6747-874B-9F9E-77677C86B3AF}"/>
              </a:ext>
            </a:extLst>
          </p:cNvPr>
          <p:cNvSpPr/>
          <p:nvPr/>
        </p:nvSpPr>
        <p:spPr>
          <a:xfrm>
            <a:off x="7066951" y="3323641"/>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8" name="正方形/長方形 197">
            <a:extLst>
              <a:ext uri="{FF2B5EF4-FFF2-40B4-BE49-F238E27FC236}">
                <a16:creationId xmlns:a16="http://schemas.microsoft.com/office/drawing/2014/main" id="{2451CDB8-7F8F-3748-BC24-2D8FD1786DB4}"/>
              </a:ext>
            </a:extLst>
          </p:cNvPr>
          <p:cNvSpPr/>
          <p:nvPr/>
        </p:nvSpPr>
        <p:spPr>
          <a:xfrm>
            <a:off x="7999341" y="3311487"/>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200" name="テキスト ボックス 199">
            <a:extLst>
              <a:ext uri="{FF2B5EF4-FFF2-40B4-BE49-F238E27FC236}">
                <a16:creationId xmlns:a16="http://schemas.microsoft.com/office/drawing/2014/main" id="{1BAF8B53-0EC0-B949-82FE-9064221ED477}"/>
              </a:ext>
            </a:extLst>
          </p:cNvPr>
          <p:cNvSpPr txBox="1"/>
          <p:nvPr/>
        </p:nvSpPr>
        <p:spPr>
          <a:xfrm>
            <a:off x="6558646" y="3812242"/>
            <a:ext cx="1803457" cy="400110"/>
          </a:xfrm>
          <a:prstGeom prst="rect">
            <a:avLst/>
          </a:prstGeom>
          <a:noFill/>
        </p:spPr>
        <p:txBody>
          <a:bodyPr wrap="square" rtlCol="0">
            <a:spAutoFit/>
          </a:bodyPr>
          <a:lstStyle/>
          <a:p>
            <a:pPr algn="ctr"/>
            <a:r>
              <a:rPr lang="ja-JP" altLang="en-US" sz="1200" dirty="0">
                <a:solidFill>
                  <a:srgbClr val="FFFFFF"/>
                </a:solidFill>
                <a:latin typeface="Meiryo" panose="020B0604030504040204" pitchFamily="34" charset="-128"/>
                <a:ea typeface="Meiryo" panose="020B0604030504040204" pitchFamily="34" charset="-128"/>
              </a:rPr>
              <a:t>コンテナエンジン</a:t>
            </a:r>
            <a:endParaRPr lang="en-US" altLang="ja-JP" sz="1200" dirty="0">
              <a:solidFill>
                <a:srgbClr val="FFFFFF"/>
              </a:solidFill>
              <a:latin typeface="Meiryo" panose="020B0604030504040204" pitchFamily="34" charset="-128"/>
              <a:ea typeface="Meiryo" panose="020B0604030504040204" pitchFamily="34" charset="-128"/>
            </a:endParaRPr>
          </a:p>
          <a:p>
            <a:pPr algn="ctr"/>
            <a:r>
              <a:rPr kumimoji="1" lang="ja-JP" altLang="en-US" sz="800" dirty="0">
                <a:solidFill>
                  <a:srgbClr val="FFFFFF"/>
                </a:solidFill>
                <a:latin typeface="Meiryo" panose="020B0604030504040204" pitchFamily="34" charset="-128"/>
                <a:ea typeface="Meiryo" panose="020B0604030504040204" pitchFamily="34" charset="-128"/>
              </a:rPr>
              <a:t>（コンテナ管理システム）</a:t>
            </a:r>
            <a:endParaRPr kumimoji="1" lang="en-US" altLang="ja-JP" sz="800" dirty="0">
              <a:solidFill>
                <a:srgbClr val="FFFFFF"/>
              </a:solidFill>
              <a:latin typeface="Meiryo" panose="020B0604030504040204" pitchFamily="34" charset="-128"/>
              <a:ea typeface="Meiryo" panose="020B0604030504040204" pitchFamily="34" charset="-128"/>
            </a:endParaRPr>
          </a:p>
        </p:txBody>
      </p:sp>
      <p:sp>
        <p:nvSpPr>
          <p:cNvPr id="201" name="テキスト ボックス 200">
            <a:extLst>
              <a:ext uri="{FF2B5EF4-FFF2-40B4-BE49-F238E27FC236}">
                <a16:creationId xmlns:a16="http://schemas.microsoft.com/office/drawing/2014/main" id="{B346C8FF-0F0F-CF4F-A752-2254F990A732}"/>
              </a:ext>
            </a:extLst>
          </p:cNvPr>
          <p:cNvSpPr txBox="1"/>
          <p:nvPr/>
        </p:nvSpPr>
        <p:spPr>
          <a:xfrm>
            <a:off x="6098889" y="3538347"/>
            <a:ext cx="876914"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72F367EE-4124-5446-AA2C-262D757AA032}"/>
              </a:ext>
            </a:extLst>
          </p:cNvPr>
          <p:cNvSpPr txBox="1"/>
          <p:nvPr/>
        </p:nvSpPr>
        <p:spPr>
          <a:xfrm>
            <a:off x="7028227"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3" name="テキスト ボックス 202">
            <a:extLst>
              <a:ext uri="{FF2B5EF4-FFF2-40B4-BE49-F238E27FC236}">
                <a16:creationId xmlns:a16="http://schemas.microsoft.com/office/drawing/2014/main" id="{E608B193-BB88-EE4F-96BC-72F62A87FB7A}"/>
              </a:ext>
            </a:extLst>
          </p:cNvPr>
          <p:cNvSpPr txBox="1"/>
          <p:nvPr/>
        </p:nvSpPr>
        <p:spPr>
          <a:xfrm>
            <a:off x="7953230"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C404C1C2-D361-0642-9435-35ADF1345BB7}"/>
              </a:ext>
            </a:extLst>
          </p:cNvPr>
          <p:cNvSpPr/>
          <p:nvPr/>
        </p:nvSpPr>
        <p:spPr>
          <a:xfrm>
            <a:off x="6146174" y="4253699"/>
            <a:ext cx="2615031" cy="1440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テキスト ボックス 203">
            <a:extLst>
              <a:ext uri="{FF2B5EF4-FFF2-40B4-BE49-F238E27FC236}">
                <a16:creationId xmlns:a16="http://schemas.microsoft.com/office/drawing/2014/main" id="{45D7ECC2-5767-7D44-A668-784A9E420C3E}"/>
              </a:ext>
            </a:extLst>
          </p:cNvPr>
          <p:cNvSpPr txBox="1"/>
          <p:nvPr/>
        </p:nvSpPr>
        <p:spPr>
          <a:xfrm>
            <a:off x="6581921" y="4228203"/>
            <a:ext cx="1803457" cy="215444"/>
          </a:xfrm>
          <a:prstGeom prst="rect">
            <a:avLst/>
          </a:prstGeom>
          <a:noFill/>
        </p:spPr>
        <p:txBody>
          <a:bodyPr wrap="square" rtlCol="0">
            <a:spAutoFit/>
          </a:bodyPr>
          <a:lstStyle/>
          <a:p>
            <a:pPr algn="ctr"/>
            <a:r>
              <a:rPr kumimoji="1" lang="ja-JP" altLang="en-US" sz="800">
                <a:solidFill>
                  <a:srgbClr val="FFFFFF"/>
                </a:solidFill>
                <a:latin typeface="Meiryo" panose="020B0604030504040204" pitchFamily="34" charset="-128"/>
                <a:ea typeface="Meiryo" panose="020B0604030504040204" pitchFamily="34" charset="-128"/>
              </a:rPr>
              <a:t>カーネル</a:t>
            </a:r>
            <a:endParaRPr kumimoji="1" lang="ja-JP" altLang="en-US" sz="800" dirty="0">
              <a:solidFill>
                <a:srgbClr val="FFFFFF"/>
              </a:solidFill>
              <a:latin typeface="Meiryo" panose="020B0604030504040204" pitchFamily="34" charset="-128"/>
              <a:ea typeface="Meiryo" panose="020B0604030504040204" pitchFamily="34" charset="-128"/>
            </a:endParaRPr>
          </a:p>
        </p:txBody>
      </p:sp>
      <p:sp>
        <p:nvSpPr>
          <p:cNvPr id="205" name="正方形/長方形 204">
            <a:extLst>
              <a:ext uri="{FF2B5EF4-FFF2-40B4-BE49-F238E27FC236}">
                <a16:creationId xmlns:a16="http://schemas.microsoft.com/office/drawing/2014/main" id="{A939D86C-BA2F-9D49-9EE1-A9F0AB5584EC}"/>
              </a:ext>
            </a:extLst>
          </p:cNvPr>
          <p:cNvSpPr/>
          <p:nvPr/>
        </p:nvSpPr>
        <p:spPr>
          <a:xfrm>
            <a:off x="286260" y="340401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A9EFEFA-4870-4E40-BE92-AC335C5CD06B}"/>
              </a:ext>
            </a:extLst>
          </p:cNvPr>
          <p:cNvSpPr/>
          <p:nvPr/>
        </p:nvSpPr>
        <p:spPr>
          <a:xfrm>
            <a:off x="289229" y="360757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a:extLst>
              <a:ext uri="{FF2B5EF4-FFF2-40B4-BE49-F238E27FC236}">
                <a16:creationId xmlns:a16="http://schemas.microsoft.com/office/drawing/2014/main" id="{EB5DDD12-D54D-C449-9CFF-F6E52A5199FD}"/>
              </a:ext>
            </a:extLst>
          </p:cNvPr>
          <p:cNvSpPr/>
          <p:nvPr/>
        </p:nvSpPr>
        <p:spPr>
          <a:xfrm>
            <a:off x="2095034" y="339782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0" name="正方形/長方形 209">
            <a:extLst>
              <a:ext uri="{FF2B5EF4-FFF2-40B4-BE49-F238E27FC236}">
                <a16:creationId xmlns:a16="http://schemas.microsoft.com/office/drawing/2014/main" id="{B5DCB5E9-CB1D-0F4E-9F02-D0CF2CD96E1C}"/>
              </a:ext>
            </a:extLst>
          </p:cNvPr>
          <p:cNvSpPr/>
          <p:nvPr/>
        </p:nvSpPr>
        <p:spPr>
          <a:xfrm>
            <a:off x="2098003" y="360138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正方形/長方形 210">
            <a:extLst>
              <a:ext uri="{FF2B5EF4-FFF2-40B4-BE49-F238E27FC236}">
                <a16:creationId xmlns:a16="http://schemas.microsoft.com/office/drawing/2014/main" id="{180122B5-C385-884F-B55D-D278CA0092E2}"/>
              </a:ext>
            </a:extLst>
          </p:cNvPr>
          <p:cNvSpPr/>
          <p:nvPr/>
        </p:nvSpPr>
        <p:spPr>
          <a:xfrm>
            <a:off x="5019926" y="339598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3B0DB378-BACA-4E40-AB20-7822124DFD43}"/>
              </a:ext>
            </a:extLst>
          </p:cNvPr>
          <p:cNvSpPr/>
          <p:nvPr/>
        </p:nvSpPr>
        <p:spPr>
          <a:xfrm>
            <a:off x="5022895" y="359954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a:extLst>
              <a:ext uri="{FF2B5EF4-FFF2-40B4-BE49-F238E27FC236}">
                <a16:creationId xmlns:a16="http://schemas.microsoft.com/office/drawing/2014/main" id="{D77DE01A-849A-B340-93E4-AD1032F26A3A}"/>
              </a:ext>
            </a:extLst>
          </p:cNvPr>
          <p:cNvSpPr/>
          <p:nvPr/>
        </p:nvSpPr>
        <p:spPr>
          <a:xfrm>
            <a:off x="4080411" y="339060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4" name="正方形/長方形 213">
            <a:extLst>
              <a:ext uri="{FF2B5EF4-FFF2-40B4-BE49-F238E27FC236}">
                <a16:creationId xmlns:a16="http://schemas.microsoft.com/office/drawing/2014/main" id="{5BC4B99E-2454-9F41-BB1C-5D746C4A6F24}"/>
              </a:ext>
            </a:extLst>
          </p:cNvPr>
          <p:cNvSpPr/>
          <p:nvPr/>
        </p:nvSpPr>
        <p:spPr>
          <a:xfrm>
            <a:off x="4083380" y="359416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正方形/長方形 214">
            <a:extLst>
              <a:ext uri="{FF2B5EF4-FFF2-40B4-BE49-F238E27FC236}">
                <a16:creationId xmlns:a16="http://schemas.microsoft.com/office/drawing/2014/main" id="{D46FE148-CEC4-6F4B-AB5C-53A2E32B1CAD}"/>
              </a:ext>
            </a:extLst>
          </p:cNvPr>
          <p:cNvSpPr/>
          <p:nvPr/>
        </p:nvSpPr>
        <p:spPr>
          <a:xfrm>
            <a:off x="3160765" y="339435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6" name="正方形/長方形 215">
            <a:extLst>
              <a:ext uri="{FF2B5EF4-FFF2-40B4-BE49-F238E27FC236}">
                <a16:creationId xmlns:a16="http://schemas.microsoft.com/office/drawing/2014/main" id="{91711084-CB1E-9644-A82B-3D49C6862CB9}"/>
              </a:ext>
            </a:extLst>
          </p:cNvPr>
          <p:cNvSpPr/>
          <p:nvPr/>
        </p:nvSpPr>
        <p:spPr>
          <a:xfrm>
            <a:off x="3163734" y="359791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a:extLst>
              <a:ext uri="{FF2B5EF4-FFF2-40B4-BE49-F238E27FC236}">
                <a16:creationId xmlns:a16="http://schemas.microsoft.com/office/drawing/2014/main" id="{972D2CE6-824C-9A48-A893-F5AD224B3048}"/>
              </a:ext>
            </a:extLst>
          </p:cNvPr>
          <p:cNvSpPr/>
          <p:nvPr/>
        </p:nvSpPr>
        <p:spPr>
          <a:xfrm>
            <a:off x="1184810" y="340645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8" name="正方形/長方形 217">
            <a:extLst>
              <a:ext uri="{FF2B5EF4-FFF2-40B4-BE49-F238E27FC236}">
                <a16:creationId xmlns:a16="http://schemas.microsoft.com/office/drawing/2014/main" id="{D0374CD4-9761-E246-B072-EB5D1A5DFB7C}"/>
              </a:ext>
            </a:extLst>
          </p:cNvPr>
          <p:cNvSpPr/>
          <p:nvPr/>
        </p:nvSpPr>
        <p:spPr>
          <a:xfrm>
            <a:off x="1187779" y="361001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テキスト ボックス 221">
            <a:extLst>
              <a:ext uri="{FF2B5EF4-FFF2-40B4-BE49-F238E27FC236}">
                <a16:creationId xmlns:a16="http://schemas.microsoft.com/office/drawing/2014/main" id="{73670CD6-426E-364C-8DA7-88E76C117BFF}"/>
              </a:ext>
            </a:extLst>
          </p:cNvPr>
          <p:cNvSpPr txBox="1"/>
          <p:nvPr/>
        </p:nvSpPr>
        <p:spPr>
          <a:xfrm>
            <a:off x="2074546" y="342659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3" name="テキスト ボックス 222">
            <a:extLst>
              <a:ext uri="{FF2B5EF4-FFF2-40B4-BE49-F238E27FC236}">
                <a16:creationId xmlns:a16="http://schemas.microsoft.com/office/drawing/2014/main" id="{A589B53F-943E-F34A-A76C-9A619C0E04D1}"/>
              </a:ext>
            </a:extLst>
          </p:cNvPr>
          <p:cNvSpPr txBox="1"/>
          <p:nvPr/>
        </p:nvSpPr>
        <p:spPr>
          <a:xfrm>
            <a:off x="1165102" y="3436378"/>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4" name="テキスト ボックス 223">
            <a:extLst>
              <a:ext uri="{FF2B5EF4-FFF2-40B4-BE49-F238E27FC236}">
                <a16:creationId xmlns:a16="http://schemas.microsoft.com/office/drawing/2014/main" id="{60783487-8637-E343-AEBE-65A0035C134D}"/>
              </a:ext>
            </a:extLst>
          </p:cNvPr>
          <p:cNvSpPr txBox="1"/>
          <p:nvPr/>
        </p:nvSpPr>
        <p:spPr>
          <a:xfrm>
            <a:off x="265950" y="343973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5" name="テキスト ボックス 224">
            <a:extLst>
              <a:ext uri="{FF2B5EF4-FFF2-40B4-BE49-F238E27FC236}">
                <a16:creationId xmlns:a16="http://schemas.microsoft.com/office/drawing/2014/main" id="{225F3861-1822-F74D-8699-A10621116FF4}"/>
              </a:ext>
            </a:extLst>
          </p:cNvPr>
          <p:cNvSpPr txBox="1"/>
          <p:nvPr/>
        </p:nvSpPr>
        <p:spPr>
          <a:xfrm>
            <a:off x="4992038" y="3423719"/>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6" name="テキスト ボックス 225">
            <a:extLst>
              <a:ext uri="{FF2B5EF4-FFF2-40B4-BE49-F238E27FC236}">
                <a16:creationId xmlns:a16="http://schemas.microsoft.com/office/drawing/2014/main" id="{FCAE9FC5-B4F6-7C4A-82D9-5F77B8201DCA}"/>
              </a:ext>
            </a:extLst>
          </p:cNvPr>
          <p:cNvSpPr txBox="1"/>
          <p:nvPr/>
        </p:nvSpPr>
        <p:spPr>
          <a:xfrm>
            <a:off x="4071081" y="3429170"/>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7" name="テキスト ボックス 226">
            <a:extLst>
              <a:ext uri="{FF2B5EF4-FFF2-40B4-BE49-F238E27FC236}">
                <a16:creationId xmlns:a16="http://schemas.microsoft.com/office/drawing/2014/main" id="{EF1D8094-39FD-4B47-95FB-508A7A36EAD0}"/>
              </a:ext>
            </a:extLst>
          </p:cNvPr>
          <p:cNvSpPr txBox="1"/>
          <p:nvPr/>
        </p:nvSpPr>
        <p:spPr>
          <a:xfrm>
            <a:off x="3131844" y="342917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EFA057FF-F852-124B-ACBB-579AC1140356}"/>
              </a:ext>
            </a:extLst>
          </p:cNvPr>
          <p:cNvSpPr txBox="1"/>
          <p:nvPr/>
        </p:nvSpPr>
        <p:spPr>
          <a:xfrm>
            <a:off x="4370623" y="1313562"/>
            <a:ext cx="1441420" cy="523220"/>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1</a:t>
            </a:r>
            <a:r>
              <a:rPr kumimoji="1" lang="ja-JP" altLang="en-US" sz="1400">
                <a:solidFill>
                  <a:srgbClr val="0070C0"/>
                </a:solidFill>
                <a:latin typeface="Meiryo" panose="020B0604030504040204" pitchFamily="34" charset="-128"/>
                <a:ea typeface="Meiryo" panose="020B0604030504040204" pitchFamily="34" charset="-128"/>
              </a:rPr>
              <a:t>つの</a:t>
            </a:r>
            <a:r>
              <a:rPr kumimoji="1" lang="ja-JP" altLang="en-US" sz="1400" b="1">
                <a:solidFill>
                  <a:srgbClr val="0070C0"/>
                </a:solidFill>
                <a:latin typeface="Meiryo" panose="020B0604030504040204" pitchFamily="34" charset="-128"/>
                <a:ea typeface="Meiryo" panose="020B0604030504040204" pitchFamily="34" charset="-128"/>
              </a:rPr>
              <a:t>サーバー</a:t>
            </a:r>
            <a:endParaRPr kumimoji="1" lang="en-US" altLang="ja-JP" sz="1400" b="1"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として振る舞う</a:t>
            </a:r>
          </a:p>
        </p:txBody>
      </p:sp>
      <p:sp>
        <p:nvSpPr>
          <p:cNvPr id="123" name="テキスト ボックス 122">
            <a:extLst>
              <a:ext uri="{FF2B5EF4-FFF2-40B4-BE49-F238E27FC236}">
                <a16:creationId xmlns:a16="http://schemas.microsoft.com/office/drawing/2014/main" id="{46B28F42-E0FF-BD4F-90E2-C8BD6A5AC896}"/>
              </a:ext>
            </a:extLst>
          </p:cNvPr>
          <p:cNvSpPr txBox="1"/>
          <p:nvPr/>
        </p:nvSpPr>
        <p:spPr>
          <a:xfrm>
            <a:off x="7376107" y="1313562"/>
            <a:ext cx="1441420" cy="523220"/>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1</a:t>
            </a:r>
            <a:r>
              <a:rPr kumimoji="1" lang="ja-JP" altLang="en-US" sz="1400">
                <a:solidFill>
                  <a:srgbClr val="C00000"/>
                </a:solidFill>
                <a:latin typeface="Meiryo" panose="020B0604030504040204" pitchFamily="34" charset="-128"/>
                <a:ea typeface="Meiryo" panose="020B0604030504040204" pitchFamily="34" charset="-128"/>
              </a:rPr>
              <a:t>つの</a:t>
            </a:r>
            <a:r>
              <a:rPr kumimoji="1" lang="ja-JP" altLang="en-US" sz="1400" b="1">
                <a:solidFill>
                  <a:srgbClr val="C00000"/>
                </a:solidFill>
                <a:latin typeface="Meiryo" panose="020B0604030504040204" pitchFamily="34" charset="-128"/>
                <a:ea typeface="Meiryo" panose="020B0604030504040204" pitchFamily="34" charset="-128"/>
              </a:rPr>
              <a:t>プロセス</a:t>
            </a:r>
            <a:endParaRPr kumimoji="1" lang="en-US" altLang="ja-JP" sz="1400" b="1" dirty="0">
              <a:solidFill>
                <a:srgbClr val="C00000"/>
              </a:solidFill>
              <a:latin typeface="Meiryo" panose="020B0604030504040204" pitchFamily="34" charset="-128"/>
              <a:ea typeface="Meiryo" panose="020B0604030504040204" pitchFamily="34" charset="-128"/>
            </a:endParaRPr>
          </a:p>
          <a:p>
            <a:r>
              <a:rPr kumimoji="1" lang="ja-JP" altLang="en-US" sz="1400">
                <a:solidFill>
                  <a:srgbClr val="C00000"/>
                </a:solidFill>
                <a:latin typeface="Meiryo" panose="020B0604030504040204" pitchFamily="34" charset="-128"/>
                <a:ea typeface="Meiryo" panose="020B0604030504040204" pitchFamily="34" charset="-128"/>
              </a:rPr>
              <a:t>として振る舞う</a:t>
            </a:r>
          </a:p>
        </p:txBody>
      </p:sp>
      <p:cxnSp>
        <p:nvCxnSpPr>
          <p:cNvPr id="13" name="曲線コネクタ 12">
            <a:extLst>
              <a:ext uri="{FF2B5EF4-FFF2-40B4-BE49-F238E27FC236}">
                <a16:creationId xmlns:a16="http://schemas.microsoft.com/office/drawing/2014/main" id="{ED5852E8-EA86-9C4A-A91E-0964ECE5D537}"/>
              </a:ext>
            </a:extLst>
          </p:cNvPr>
          <p:cNvCxnSpPr>
            <a:cxnSpLocks/>
          </p:cNvCxnSpPr>
          <p:nvPr/>
        </p:nvCxnSpPr>
        <p:spPr>
          <a:xfrm flipH="1">
            <a:off x="5502299" y="1559820"/>
            <a:ext cx="233146" cy="723520"/>
          </a:xfrm>
          <a:prstGeom prst="curvedConnector4">
            <a:avLst>
              <a:gd name="adj1" fmla="val -98050"/>
              <a:gd name="adj2" fmla="val 68079"/>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曲線コネクタ 129">
            <a:extLst>
              <a:ext uri="{FF2B5EF4-FFF2-40B4-BE49-F238E27FC236}">
                <a16:creationId xmlns:a16="http://schemas.microsoft.com/office/drawing/2014/main" id="{0EA480F4-193A-CA43-BBFD-4FBCFA6CDCDD}"/>
              </a:ext>
            </a:extLst>
          </p:cNvPr>
          <p:cNvCxnSpPr>
            <a:cxnSpLocks/>
          </p:cNvCxnSpPr>
          <p:nvPr/>
        </p:nvCxnSpPr>
        <p:spPr>
          <a:xfrm flipH="1">
            <a:off x="8475536" y="1559820"/>
            <a:ext cx="233146" cy="723520"/>
          </a:xfrm>
          <a:prstGeom prst="curvedConnector4">
            <a:avLst>
              <a:gd name="adj1" fmla="val -98050"/>
              <a:gd name="adj2" fmla="val 68079"/>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14423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仮想マシンとコンテナの稼働効率</a:t>
            </a:r>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grpSp>
        <p:nvGrpSpPr>
          <p:cNvPr id="124" name="グループ化 123">
            <a:extLst>
              <a:ext uri="{FF2B5EF4-FFF2-40B4-BE49-F238E27FC236}">
                <a16:creationId xmlns:a16="http://schemas.microsoft.com/office/drawing/2014/main" id="{A791B115-A708-C748-9803-3E9FDB7774D2}"/>
              </a:ext>
            </a:extLst>
          </p:cNvPr>
          <p:cNvGrpSpPr/>
          <p:nvPr/>
        </p:nvGrpSpPr>
        <p:grpSpPr>
          <a:xfrm>
            <a:off x="369019" y="1424483"/>
            <a:ext cx="1338829" cy="386628"/>
            <a:chOff x="893721" y="2049997"/>
            <a:chExt cx="1058302" cy="386628"/>
          </a:xfrm>
        </p:grpSpPr>
        <p:sp>
          <p:nvSpPr>
            <p:cNvPr id="128" name="正方形/長方形 127">
              <a:extLst>
                <a:ext uri="{FF2B5EF4-FFF2-40B4-BE49-F238E27FC236}">
                  <a16:creationId xmlns:a16="http://schemas.microsoft.com/office/drawing/2014/main" id="{980180BC-3E9E-7F4F-AF75-C56FB4CB3A7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F1FE528B-BCBB-2342-B9F4-EACA054B0FD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9E455D4A-3A74-8D44-AF91-8D88BCD966F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4F86233B-04ED-374B-9D79-030F323C3075}"/>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4" name="グループ化 143">
            <a:extLst>
              <a:ext uri="{FF2B5EF4-FFF2-40B4-BE49-F238E27FC236}">
                <a16:creationId xmlns:a16="http://schemas.microsoft.com/office/drawing/2014/main" id="{15A4BE35-06D5-B549-97CA-ED5CD8770F47}"/>
              </a:ext>
            </a:extLst>
          </p:cNvPr>
          <p:cNvGrpSpPr/>
          <p:nvPr/>
        </p:nvGrpSpPr>
        <p:grpSpPr>
          <a:xfrm>
            <a:off x="1658558" y="1424483"/>
            <a:ext cx="1338829" cy="386628"/>
            <a:chOff x="893721" y="2049997"/>
            <a:chExt cx="1058302" cy="386628"/>
          </a:xfrm>
        </p:grpSpPr>
        <p:sp>
          <p:nvSpPr>
            <p:cNvPr id="145" name="正方形/長方形 144">
              <a:extLst>
                <a:ext uri="{FF2B5EF4-FFF2-40B4-BE49-F238E27FC236}">
                  <a16:creationId xmlns:a16="http://schemas.microsoft.com/office/drawing/2014/main" id="{CA3C5DC2-65F1-1B45-9867-BD2CAF00D71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B9A4BDC3-906D-6743-AB7C-EA04443450C6}"/>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C4E99BD2-C433-EF4F-A0ED-9B5A66FF43DF}"/>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8E437331-AE99-1D4A-8621-0D4E74FFE979}"/>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9" name="グループ化 148">
            <a:extLst>
              <a:ext uri="{FF2B5EF4-FFF2-40B4-BE49-F238E27FC236}">
                <a16:creationId xmlns:a16="http://schemas.microsoft.com/office/drawing/2014/main" id="{0E536916-327D-4741-AFBD-29DF03986E0B}"/>
              </a:ext>
            </a:extLst>
          </p:cNvPr>
          <p:cNvGrpSpPr/>
          <p:nvPr/>
        </p:nvGrpSpPr>
        <p:grpSpPr>
          <a:xfrm>
            <a:off x="2963727" y="1424483"/>
            <a:ext cx="1338829" cy="386628"/>
            <a:chOff x="893721" y="2049997"/>
            <a:chExt cx="1058302" cy="386628"/>
          </a:xfrm>
        </p:grpSpPr>
        <p:sp>
          <p:nvSpPr>
            <p:cNvPr id="150" name="正方形/長方形 149">
              <a:extLst>
                <a:ext uri="{FF2B5EF4-FFF2-40B4-BE49-F238E27FC236}">
                  <a16:creationId xmlns:a16="http://schemas.microsoft.com/office/drawing/2014/main" id="{9FCB7488-7D75-034C-97D8-FE7D5DFC986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7A30ED63-8D95-9C4D-8FB6-3DE90BED9757}"/>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C8FD3006-5F65-2A48-AE90-17BE46EFB28E}"/>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31147B8A-651A-2E45-8E93-942D6CE7617F}"/>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54" name="図形グループ 90">
            <a:extLst>
              <a:ext uri="{FF2B5EF4-FFF2-40B4-BE49-F238E27FC236}">
                <a16:creationId xmlns:a16="http://schemas.microsoft.com/office/drawing/2014/main" id="{37A19272-0898-C241-82E1-320483574FE3}"/>
              </a:ext>
            </a:extLst>
          </p:cNvPr>
          <p:cNvGrpSpPr/>
          <p:nvPr/>
        </p:nvGrpSpPr>
        <p:grpSpPr>
          <a:xfrm>
            <a:off x="4930412" y="2352991"/>
            <a:ext cx="715550" cy="904465"/>
            <a:chOff x="4936567" y="2924944"/>
            <a:chExt cx="715550" cy="904465"/>
          </a:xfrm>
        </p:grpSpPr>
        <p:sp>
          <p:nvSpPr>
            <p:cNvPr id="155" name="正方形/長方形 154">
              <a:extLst>
                <a:ext uri="{FF2B5EF4-FFF2-40B4-BE49-F238E27FC236}">
                  <a16:creationId xmlns:a16="http://schemas.microsoft.com/office/drawing/2014/main" id="{4A6C7126-BB19-624C-8EEE-3712A313E79E}"/>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7F4572E5-E3B0-144E-BB69-CF88BE87CB7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2194D696-7B59-634D-B606-2F3050F8C294}"/>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7397B57B-F248-A845-9DEF-6BBE4570F42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41ED5CED-627D-9647-9D48-E86A875EEE4C}"/>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0" name="図形グループ 96">
            <a:extLst>
              <a:ext uri="{FF2B5EF4-FFF2-40B4-BE49-F238E27FC236}">
                <a16:creationId xmlns:a16="http://schemas.microsoft.com/office/drawing/2014/main" id="{E423EE54-8FB9-0840-A9DB-BA25EEEE0CCA}"/>
              </a:ext>
            </a:extLst>
          </p:cNvPr>
          <p:cNvGrpSpPr/>
          <p:nvPr/>
        </p:nvGrpSpPr>
        <p:grpSpPr>
          <a:xfrm>
            <a:off x="7208201" y="2351949"/>
            <a:ext cx="715550" cy="904465"/>
            <a:chOff x="4936567" y="2924944"/>
            <a:chExt cx="715550" cy="904465"/>
          </a:xfrm>
        </p:grpSpPr>
        <p:sp>
          <p:nvSpPr>
            <p:cNvPr id="161" name="正方形/長方形 160">
              <a:extLst>
                <a:ext uri="{FF2B5EF4-FFF2-40B4-BE49-F238E27FC236}">
                  <a16:creationId xmlns:a16="http://schemas.microsoft.com/office/drawing/2014/main" id="{682422B0-10D1-844D-B0B2-94E5B622200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2" name="正方形/長方形 161">
              <a:extLst>
                <a:ext uri="{FF2B5EF4-FFF2-40B4-BE49-F238E27FC236}">
                  <a16:creationId xmlns:a16="http://schemas.microsoft.com/office/drawing/2014/main" id="{4896661E-BCAD-1B4D-97A5-80424C1A9B4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3" name="正方形/長方形 162">
              <a:extLst>
                <a:ext uri="{FF2B5EF4-FFF2-40B4-BE49-F238E27FC236}">
                  <a16:creationId xmlns:a16="http://schemas.microsoft.com/office/drawing/2014/main" id="{C67AFF2C-B53A-8649-BE09-D4D50E6EDAA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28C5A887-9E47-B440-BCF7-32666ABAC27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65" name="テキスト ボックス 164">
              <a:extLst>
                <a:ext uri="{FF2B5EF4-FFF2-40B4-BE49-F238E27FC236}">
                  <a16:creationId xmlns:a16="http://schemas.microsoft.com/office/drawing/2014/main" id="{21C611CE-FD47-C44B-819C-F6458636761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6" name="図形グループ 102">
            <a:extLst>
              <a:ext uri="{FF2B5EF4-FFF2-40B4-BE49-F238E27FC236}">
                <a16:creationId xmlns:a16="http://schemas.microsoft.com/office/drawing/2014/main" id="{B04CD7DA-1FBD-5D4C-8676-8D4504906471}"/>
              </a:ext>
            </a:extLst>
          </p:cNvPr>
          <p:cNvGrpSpPr/>
          <p:nvPr/>
        </p:nvGrpSpPr>
        <p:grpSpPr>
          <a:xfrm>
            <a:off x="5687545" y="2351949"/>
            <a:ext cx="715550" cy="904465"/>
            <a:chOff x="4936567" y="2924944"/>
            <a:chExt cx="715550" cy="904465"/>
          </a:xfrm>
        </p:grpSpPr>
        <p:sp>
          <p:nvSpPr>
            <p:cNvPr id="167" name="正方形/長方形 166">
              <a:extLst>
                <a:ext uri="{FF2B5EF4-FFF2-40B4-BE49-F238E27FC236}">
                  <a16:creationId xmlns:a16="http://schemas.microsoft.com/office/drawing/2014/main" id="{E7760094-3C48-084F-B8A4-ECFB5881768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8" name="正方形/長方形 167">
              <a:extLst>
                <a:ext uri="{FF2B5EF4-FFF2-40B4-BE49-F238E27FC236}">
                  <a16:creationId xmlns:a16="http://schemas.microsoft.com/office/drawing/2014/main" id="{20EB2572-4E7E-E742-A90E-0844C853DB36}"/>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9" name="正方形/長方形 168">
              <a:extLst>
                <a:ext uri="{FF2B5EF4-FFF2-40B4-BE49-F238E27FC236}">
                  <a16:creationId xmlns:a16="http://schemas.microsoft.com/office/drawing/2014/main" id="{7893AD04-96E7-8D4E-BBBA-3DE202E3C4C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70" name="正方形/長方形 169">
              <a:extLst>
                <a:ext uri="{FF2B5EF4-FFF2-40B4-BE49-F238E27FC236}">
                  <a16:creationId xmlns:a16="http://schemas.microsoft.com/office/drawing/2014/main" id="{D00E086C-D459-FE4B-8830-9AF59D0550E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1" name="テキスト ボックス 170">
              <a:extLst>
                <a:ext uri="{FF2B5EF4-FFF2-40B4-BE49-F238E27FC236}">
                  <a16:creationId xmlns:a16="http://schemas.microsoft.com/office/drawing/2014/main" id="{C314B9B5-1217-D64E-A460-C8C8E6B8391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2" name="図形グループ 108">
            <a:extLst>
              <a:ext uri="{FF2B5EF4-FFF2-40B4-BE49-F238E27FC236}">
                <a16:creationId xmlns:a16="http://schemas.microsoft.com/office/drawing/2014/main" id="{17E498BF-08A4-7F41-9A3A-3A139E2F0601}"/>
              </a:ext>
            </a:extLst>
          </p:cNvPr>
          <p:cNvGrpSpPr/>
          <p:nvPr/>
        </p:nvGrpSpPr>
        <p:grpSpPr>
          <a:xfrm>
            <a:off x="7969930" y="2351122"/>
            <a:ext cx="715550" cy="904465"/>
            <a:chOff x="4936567" y="2924944"/>
            <a:chExt cx="715550" cy="904465"/>
          </a:xfrm>
        </p:grpSpPr>
        <p:sp>
          <p:nvSpPr>
            <p:cNvPr id="173" name="正方形/長方形 172">
              <a:extLst>
                <a:ext uri="{FF2B5EF4-FFF2-40B4-BE49-F238E27FC236}">
                  <a16:creationId xmlns:a16="http://schemas.microsoft.com/office/drawing/2014/main" id="{071A03B9-DE60-9F47-8DBF-8274E02D304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4" name="正方形/長方形 173">
              <a:extLst>
                <a:ext uri="{FF2B5EF4-FFF2-40B4-BE49-F238E27FC236}">
                  <a16:creationId xmlns:a16="http://schemas.microsoft.com/office/drawing/2014/main" id="{3640016F-B641-3C42-9AD6-63AFF52D897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5" name="正方形/長方形 174">
              <a:extLst>
                <a:ext uri="{FF2B5EF4-FFF2-40B4-BE49-F238E27FC236}">
                  <a16:creationId xmlns:a16="http://schemas.microsoft.com/office/drawing/2014/main" id="{C76A0634-C662-F847-B199-B46577B1708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6" name="正方形/長方形 175">
              <a:extLst>
                <a:ext uri="{FF2B5EF4-FFF2-40B4-BE49-F238E27FC236}">
                  <a16:creationId xmlns:a16="http://schemas.microsoft.com/office/drawing/2014/main" id="{0B4C9E70-452D-2B48-935C-A8218DC684C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7" name="テキスト ボックス 176">
              <a:extLst>
                <a:ext uri="{FF2B5EF4-FFF2-40B4-BE49-F238E27FC236}">
                  <a16:creationId xmlns:a16="http://schemas.microsoft.com/office/drawing/2014/main" id="{871265FF-CD88-FF49-A8E5-9FABC3DE6E6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8" name="図形グループ 114">
            <a:extLst>
              <a:ext uri="{FF2B5EF4-FFF2-40B4-BE49-F238E27FC236}">
                <a16:creationId xmlns:a16="http://schemas.microsoft.com/office/drawing/2014/main" id="{3779B4AC-A5CE-D14D-8412-B8A306D6D9D0}"/>
              </a:ext>
            </a:extLst>
          </p:cNvPr>
          <p:cNvGrpSpPr/>
          <p:nvPr/>
        </p:nvGrpSpPr>
        <p:grpSpPr>
          <a:xfrm>
            <a:off x="6446471" y="2351949"/>
            <a:ext cx="715550" cy="904465"/>
            <a:chOff x="4936567" y="2924944"/>
            <a:chExt cx="715550" cy="904465"/>
          </a:xfrm>
        </p:grpSpPr>
        <p:sp>
          <p:nvSpPr>
            <p:cNvPr id="179" name="正方形/長方形 178">
              <a:extLst>
                <a:ext uri="{FF2B5EF4-FFF2-40B4-BE49-F238E27FC236}">
                  <a16:creationId xmlns:a16="http://schemas.microsoft.com/office/drawing/2014/main" id="{A6B13BBE-D11B-EB45-A950-626A1B0B311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0" name="正方形/長方形 179">
              <a:extLst>
                <a:ext uri="{FF2B5EF4-FFF2-40B4-BE49-F238E27FC236}">
                  <a16:creationId xmlns:a16="http://schemas.microsoft.com/office/drawing/2014/main" id="{275C2748-252D-BA41-89F4-F1BCBDACAA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1" name="正方形/長方形 180">
              <a:extLst>
                <a:ext uri="{FF2B5EF4-FFF2-40B4-BE49-F238E27FC236}">
                  <a16:creationId xmlns:a16="http://schemas.microsoft.com/office/drawing/2014/main" id="{65C75405-F617-3742-865F-45D9C2D506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2" name="正方形/長方形 181">
              <a:extLst>
                <a:ext uri="{FF2B5EF4-FFF2-40B4-BE49-F238E27FC236}">
                  <a16:creationId xmlns:a16="http://schemas.microsoft.com/office/drawing/2014/main" id="{BA0E8374-FD2E-7A4A-A8BD-5C5646A55355}"/>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3" name="テキスト ボックス 182">
              <a:extLst>
                <a:ext uri="{FF2B5EF4-FFF2-40B4-BE49-F238E27FC236}">
                  <a16:creationId xmlns:a16="http://schemas.microsoft.com/office/drawing/2014/main" id="{7BE4436F-8A3D-904D-A0E1-7493024C19A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4" name="図形グループ 90">
            <a:extLst>
              <a:ext uri="{FF2B5EF4-FFF2-40B4-BE49-F238E27FC236}">
                <a16:creationId xmlns:a16="http://schemas.microsoft.com/office/drawing/2014/main" id="{E24A63A3-4ECC-E343-92B3-E4EB8F219DBA}"/>
              </a:ext>
            </a:extLst>
          </p:cNvPr>
          <p:cNvGrpSpPr/>
          <p:nvPr/>
        </p:nvGrpSpPr>
        <p:grpSpPr>
          <a:xfrm>
            <a:off x="4930411" y="3301141"/>
            <a:ext cx="715550" cy="904465"/>
            <a:chOff x="4936567" y="2924944"/>
            <a:chExt cx="715550" cy="904465"/>
          </a:xfrm>
        </p:grpSpPr>
        <p:sp>
          <p:nvSpPr>
            <p:cNvPr id="185" name="正方形/長方形 184">
              <a:extLst>
                <a:ext uri="{FF2B5EF4-FFF2-40B4-BE49-F238E27FC236}">
                  <a16:creationId xmlns:a16="http://schemas.microsoft.com/office/drawing/2014/main" id="{63DE57FA-0CCF-684C-B861-CD7D071015B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6" name="正方形/長方形 185">
              <a:extLst>
                <a:ext uri="{FF2B5EF4-FFF2-40B4-BE49-F238E27FC236}">
                  <a16:creationId xmlns:a16="http://schemas.microsoft.com/office/drawing/2014/main" id="{78828C9C-679E-2744-B195-ED58FAA31477}"/>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7" name="正方形/長方形 186">
              <a:extLst>
                <a:ext uri="{FF2B5EF4-FFF2-40B4-BE49-F238E27FC236}">
                  <a16:creationId xmlns:a16="http://schemas.microsoft.com/office/drawing/2014/main" id="{137BEF06-44BE-834E-86D2-0AAF1E08C81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8" name="正方形/長方形 187">
              <a:extLst>
                <a:ext uri="{FF2B5EF4-FFF2-40B4-BE49-F238E27FC236}">
                  <a16:creationId xmlns:a16="http://schemas.microsoft.com/office/drawing/2014/main" id="{14B62E5A-625F-E24F-A0B3-F8428B17B3AE}"/>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9" name="テキスト ボックス 188">
              <a:extLst>
                <a:ext uri="{FF2B5EF4-FFF2-40B4-BE49-F238E27FC236}">
                  <a16:creationId xmlns:a16="http://schemas.microsoft.com/office/drawing/2014/main" id="{DF726257-846B-5D40-8C58-8761A4C0AEE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0" name="図形グループ 96">
            <a:extLst>
              <a:ext uri="{FF2B5EF4-FFF2-40B4-BE49-F238E27FC236}">
                <a16:creationId xmlns:a16="http://schemas.microsoft.com/office/drawing/2014/main" id="{1643BF06-D16E-0B4D-8375-70FB66BD78BE}"/>
              </a:ext>
            </a:extLst>
          </p:cNvPr>
          <p:cNvGrpSpPr/>
          <p:nvPr/>
        </p:nvGrpSpPr>
        <p:grpSpPr>
          <a:xfrm>
            <a:off x="7208200" y="3300099"/>
            <a:ext cx="715550" cy="904465"/>
            <a:chOff x="4936567" y="2924944"/>
            <a:chExt cx="715550" cy="904465"/>
          </a:xfrm>
        </p:grpSpPr>
        <p:sp>
          <p:nvSpPr>
            <p:cNvPr id="191" name="正方形/長方形 190">
              <a:extLst>
                <a:ext uri="{FF2B5EF4-FFF2-40B4-BE49-F238E27FC236}">
                  <a16:creationId xmlns:a16="http://schemas.microsoft.com/office/drawing/2014/main" id="{7C54E91C-4E61-8245-A43D-3562035EF8A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2" name="正方形/長方形 191">
              <a:extLst>
                <a:ext uri="{FF2B5EF4-FFF2-40B4-BE49-F238E27FC236}">
                  <a16:creationId xmlns:a16="http://schemas.microsoft.com/office/drawing/2014/main" id="{E736047A-3BEA-8B48-A798-70443964431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3" name="正方形/長方形 192">
              <a:extLst>
                <a:ext uri="{FF2B5EF4-FFF2-40B4-BE49-F238E27FC236}">
                  <a16:creationId xmlns:a16="http://schemas.microsoft.com/office/drawing/2014/main" id="{B7C639B8-D234-1F4B-8B69-8307179D3FC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4" name="正方形/長方形 193">
              <a:extLst>
                <a:ext uri="{FF2B5EF4-FFF2-40B4-BE49-F238E27FC236}">
                  <a16:creationId xmlns:a16="http://schemas.microsoft.com/office/drawing/2014/main" id="{6BDC2532-C200-AA4E-AFA0-C4185CB13797}"/>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5" name="テキスト ボックス 194">
              <a:extLst>
                <a:ext uri="{FF2B5EF4-FFF2-40B4-BE49-F238E27FC236}">
                  <a16:creationId xmlns:a16="http://schemas.microsoft.com/office/drawing/2014/main" id="{98B51567-F4D2-7B4B-A490-724E5825458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6" name="図形グループ 102">
            <a:extLst>
              <a:ext uri="{FF2B5EF4-FFF2-40B4-BE49-F238E27FC236}">
                <a16:creationId xmlns:a16="http://schemas.microsoft.com/office/drawing/2014/main" id="{95508D04-2847-1941-ADEE-BADDBC30F6A8}"/>
              </a:ext>
            </a:extLst>
          </p:cNvPr>
          <p:cNvGrpSpPr/>
          <p:nvPr/>
        </p:nvGrpSpPr>
        <p:grpSpPr>
          <a:xfrm>
            <a:off x="5687544" y="3300099"/>
            <a:ext cx="715550" cy="904465"/>
            <a:chOff x="4936567" y="2924944"/>
            <a:chExt cx="715550" cy="904465"/>
          </a:xfrm>
        </p:grpSpPr>
        <p:sp>
          <p:nvSpPr>
            <p:cNvPr id="197" name="正方形/長方形 196">
              <a:extLst>
                <a:ext uri="{FF2B5EF4-FFF2-40B4-BE49-F238E27FC236}">
                  <a16:creationId xmlns:a16="http://schemas.microsoft.com/office/drawing/2014/main" id="{704DB106-A466-9441-86B0-D8C3D10E917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8" name="正方形/長方形 197">
              <a:extLst>
                <a:ext uri="{FF2B5EF4-FFF2-40B4-BE49-F238E27FC236}">
                  <a16:creationId xmlns:a16="http://schemas.microsoft.com/office/drawing/2014/main" id="{5B08D381-CEBE-8246-ADFA-744E37D5F6F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9" name="正方形/長方形 198">
              <a:extLst>
                <a:ext uri="{FF2B5EF4-FFF2-40B4-BE49-F238E27FC236}">
                  <a16:creationId xmlns:a16="http://schemas.microsoft.com/office/drawing/2014/main" id="{680BE50A-D45A-5342-855D-C4C20E35631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00" name="正方形/長方形 199">
              <a:extLst>
                <a:ext uri="{FF2B5EF4-FFF2-40B4-BE49-F238E27FC236}">
                  <a16:creationId xmlns:a16="http://schemas.microsoft.com/office/drawing/2014/main" id="{5F3B9F05-CA8A-0347-8646-C1F2D2CA11D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1" name="テキスト ボックス 200">
              <a:extLst>
                <a:ext uri="{FF2B5EF4-FFF2-40B4-BE49-F238E27FC236}">
                  <a16:creationId xmlns:a16="http://schemas.microsoft.com/office/drawing/2014/main" id="{D59D7504-7CA6-2F44-A248-FD910281408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2" name="図形グループ 108">
            <a:extLst>
              <a:ext uri="{FF2B5EF4-FFF2-40B4-BE49-F238E27FC236}">
                <a16:creationId xmlns:a16="http://schemas.microsoft.com/office/drawing/2014/main" id="{5BB6A799-251B-C148-9CB0-9711ABFC6F90}"/>
              </a:ext>
            </a:extLst>
          </p:cNvPr>
          <p:cNvGrpSpPr/>
          <p:nvPr/>
        </p:nvGrpSpPr>
        <p:grpSpPr>
          <a:xfrm>
            <a:off x="7969929" y="3299272"/>
            <a:ext cx="715550" cy="904465"/>
            <a:chOff x="4936567" y="2924944"/>
            <a:chExt cx="715550" cy="904465"/>
          </a:xfrm>
        </p:grpSpPr>
        <p:sp>
          <p:nvSpPr>
            <p:cNvPr id="203" name="正方形/長方形 202">
              <a:extLst>
                <a:ext uri="{FF2B5EF4-FFF2-40B4-BE49-F238E27FC236}">
                  <a16:creationId xmlns:a16="http://schemas.microsoft.com/office/drawing/2014/main" id="{7A4051AF-972F-6248-A63E-A319BC331908}"/>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4" name="正方形/長方形 203">
              <a:extLst>
                <a:ext uri="{FF2B5EF4-FFF2-40B4-BE49-F238E27FC236}">
                  <a16:creationId xmlns:a16="http://schemas.microsoft.com/office/drawing/2014/main" id="{81948FC2-D480-2845-91D2-CB8EEB0918EF}"/>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5" name="正方形/長方形 204">
              <a:extLst>
                <a:ext uri="{FF2B5EF4-FFF2-40B4-BE49-F238E27FC236}">
                  <a16:creationId xmlns:a16="http://schemas.microsoft.com/office/drawing/2014/main" id="{DACBBA88-A844-124C-9F51-7BFF9A7DABA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F0D0C9B-3CAA-BF40-8735-D2723B1E89A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7" name="テキスト ボックス 206">
              <a:extLst>
                <a:ext uri="{FF2B5EF4-FFF2-40B4-BE49-F238E27FC236}">
                  <a16:creationId xmlns:a16="http://schemas.microsoft.com/office/drawing/2014/main" id="{90175466-DDF3-1A42-9AB8-76795F7662F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8" name="図形グループ 114">
            <a:extLst>
              <a:ext uri="{FF2B5EF4-FFF2-40B4-BE49-F238E27FC236}">
                <a16:creationId xmlns:a16="http://schemas.microsoft.com/office/drawing/2014/main" id="{8A73E490-B2CB-804E-8475-2DB5D7BD058B}"/>
              </a:ext>
            </a:extLst>
          </p:cNvPr>
          <p:cNvGrpSpPr/>
          <p:nvPr/>
        </p:nvGrpSpPr>
        <p:grpSpPr>
          <a:xfrm>
            <a:off x="6446470" y="3300099"/>
            <a:ext cx="715550" cy="904465"/>
            <a:chOff x="4936567" y="2924944"/>
            <a:chExt cx="715550" cy="904465"/>
          </a:xfrm>
        </p:grpSpPr>
        <p:sp>
          <p:nvSpPr>
            <p:cNvPr id="209" name="正方形/長方形 208">
              <a:extLst>
                <a:ext uri="{FF2B5EF4-FFF2-40B4-BE49-F238E27FC236}">
                  <a16:creationId xmlns:a16="http://schemas.microsoft.com/office/drawing/2014/main" id="{9C31307A-C4D8-B14B-8ACE-00E2830E18C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0" name="正方形/長方形 209">
              <a:extLst>
                <a:ext uri="{FF2B5EF4-FFF2-40B4-BE49-F238E27FC236}">
                  <a16:creationId xmlns:a16="http://schemas.microsoft.com/office/drawing/2014/main" id="{97E14F36-F8F2-9F45-9032-F75B0A095E3C}"/>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1" name="正方形/長方形 210">
              <a:extLst>
                <a:ext uri="{FF2B5EF4-FFF2-40B4-BE49-F238E27FC236}">
                  <a16:creationId xmlns:a16="http://schemas.microsoft.com/office/drawing/2014/main" id="{5C837715-3695-BB4B-8C19-99DE999C3F5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6F313900-5656-5E47-B144-4940E3701A0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3" name="テキスト ボックス 212">
              <a:extLst>
                <a:ext uri="{FF2B5EF4-FFF2-40B4-BE49-F238E27FC236}">
                  <a16:creationId xmlns:a16="http://schemas.microsoft.com/office/drawing/2014/main" id="{F2AF4A78-9AE7-3241-9813-E544B5E6ED36}"/>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 name="グループ化 6">
            <a:extLst>
              <a:ext uri="{FF2B5EF4-FFF2-40B4-BE49-F238E27FC236}">
                <a16:creationId xmlns:a16="http://schemas.microsoft.com/office/drawing/2014/main" id="{8AE17939-82F4-BC42-9FCF-BC0F6E39BF5B}"/>
              </a:ext>
            </a:extLst>
          </p:cNvPr>
          <p:cNvGrpSpPr/>
          <p:nvPr/>
        </p:nvGrpSpPr>
        <p:grpSpPr>
          <a:xfrm>
            <a:off x="3341586" y="4405505"/>
            <a:ext cx="2220686" cy="655200"/>
            <a:chOff x="3331772" y="3904411"/>
            <a:chExt cx="2220686" cy="655200"/>
          </a:xfrm>
        </p:grpSpPr>
        <p:sp>
          <p:nvSpPr>
            <p:cNvPr id="3" name="四角形吹き出し 2">
              <a:extLst>
                <a:ext uri="{FF2B5EF4-FFF2-40B4-BE49-F238E27FC236}">
                  <a16:creationId xmlns:a16="http://schemas.microsoft.com/office/drawing/2014/main" id="{6F26C586-B92F-2A4A-9331-99D7FCBB46AD}"/>
                </a:ext>
              </a:extLst>
            </p:cNvPr>
            <p:cNvSpPr/>
            <p:nvPr/>
          </p:nvSpPr>
          <p:spPr>
            <a:xfrm>
              <a:off x="3331772" y="3904411"/>
              <a:ext cx="2220686" cy="637876"/>
            </a:xfrm>
            <a:prstGeom prst="wedgeRectCallout">
              <a:avLst>
                <a:gd name="adj1" fmla="val 64461"/>
                <a:gd name="adj2" fmla="val 51237"/>
              </a:avLst>
            </a:prstGeom>
            <a:solidFill>
              <a:srgbClr val="C00000">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a:extLst>
                <a:ext uri="{FF2B5EF4-FFF2-40B4-BE49-F238E27FC236}">
                  <a16:creationId xmlns:a16="http://schemas.microsoft.com/office/drawing/2014/main" id="{D2DCF12A-289F-2F46-9427-5E9765BD456D}"/>
                </a:ext>
              </a:extLst>
            </p:cNvPr>
            <p:cNvSpPr txBox="1"/>
            <p:nvPr/>
          </p:nvSpPr>
          <p:spPr>
            <a:xfrm>
              <a:off x="3421657" y="3944058"/>
              <a:ext cx="2050561" cy="615553"/>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仮想マシンと</a:t>
              </a:r>
              <a:r>
                <a:rPr kumimoji="1" lang="en-US" altLang="ja-JP" sz="1400" b="1" dirty="0">
                  <a:solidFill>
                    <a:schemeClr val="bg1"/>
                  </a:solidFill>
                  <a:latin typeface="Meiryo" panose="020B0604030504040204" pitchFamily="34" charset="-128"/>
                  <a:ea typeface="Meiryo" panose="020B0604030504040204" pitchFamily="34" charset="-128"/>
                </a:rPr>
                <a:t>OS</a:t>
              </a:r>
              <a:r>
                <a:rPr kumimoji="1" lang="ja-JP" altLang="en-US" sz="1400" b="1">
                  <a:solidFill>
                    <a:schemeClr val="bg1"/>
                  </a:solidFill>
                  <a:latin typeface="Meiryo" panose="020B0604030504040204" pitchFamily="34" charset="-128"/>
                  <a:ea typeface="Meiryo" panose="020B0604030504040204" pitchFamily="34" charset="-128"/>
                </a:rPr>
                <a:t>が不要</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システムの起動が速く</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システム資源の消費が少ない</a:t>
              </a:r>
            </a:p>
          </p:txBody>
        </p:sp>
      </p:grpSp>
    </p:spTree>
    <p:extLst>
      <p:ext uri="{BB962C8B-B14F-4D97-AF65-F5344CB8AC3E}">
        <p14:creationId xmlns:p14="http://schemas.microsoft.com/office/powerpoint/2010/main" val="26181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正方形/長方形 166">
            <a:extLst>
              <a:ext uri="{FF2B5EF4-FFF2-40B4-BE49-F238E27FC236}">
                <a16:creationId xmlns:a16="http://schemas.microsoft.com/office/drawing/2014/main" id="{6DD4E44D-9795-3F40-B8A1-38865B79F624}"/>
              </a:ext>
            </a:extLst>
          </p:cNvPr>
          <p:cNvSpPr/>
          <p:nvPr/>
        </p:nvSpPr>
        <p:spPr>
          <a:xfrm>
            <a:off x="213934" y="4130484"/>
            <a:ext cx="8686800" cy="705258"/>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nvGrpSpPr>
          <p:cNvPr id="169" name="図形グループ 90">
            <a:extLst>
              <a:ext uri="{FF2B5EF4-FFF2-40B4-BE49-F238E27FC236}">
                <a16:creationId xmlns:a16="http://schemas.microsoft.com/office/drawing/2014/main" id="{E5EF216F-4BDB-1346-93FA-C1F3F0917E12}"/>
              </a:ext>
            </a:extLst>
          </p:cNvPr>
          <p:cNvGrpSpPr/>
          <p:nvPr/>
        </p:nvGrpSpPr>
        <p:grpSpPr>
          <a:xfrm>
            <a:off x="4930412" y="1414645"/>
            <a:ext cx="715550" cy="904465"/>
            <a:chOff x="4936567" y="2924944"/>
            <a:chExt cx="715550" cy="904465"/>
          </a:xfrm>
        </p:grpSpPr>
        <p:sp>
          <p:nvSpPr>
            <p:cNvPr id="170" name="正方形/長方形 169">
              <a:extLst>
                <a:ext uri="{FF2B5EF4-FFF2-40B4-BE49-F238E27FC236}">
                  <a16:creationId xmlns:a16="http://schemas.microsoft.com/office/drawing/2014/main" id="{3648B5E2-FE82-924A-B5C2-D20C0CF8BCAD}"/>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1" name="正方形/長方形 170">
              <a:extLst>
                <a:ext uri="{FF2B5EF4-FFF2-40B4-BE49-F238E27FC236}">
                  <a16:creationId xmlns:a16="http://schemas.microsoft.com/office/drawing/2014/main" id="{5BFB95DE-99C5-AD46-A94B-2F9F23FE204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2" name="正方形/長方形 171">
              <a:extLst>
                <a:ext uri="{FF2B5EF4-FFF2-40B4-BE49-F238E27FC236}">
                  <a16:creationId xmlns:a16="http://schemas.microsoft.com/office/drawing/2014/main" id="{DA713667-A2A6-5844-84FA-5E84BB67AFD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3" name="正方形/長方形 172">
              <a:extLst>
                <a:ext uri="{FF2B5EF4-FFF2-40B4-BE49-F238E27FC236}">
                  <a16:creationId xmlns:a16="http://schemas.microsoft.com/office/drawing/2014/main" id="{BE410C94-12A3-B44B-93FD-170C3E697520}"/>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4" name="テキスト ボックス 173">
              <a:extLst>
                <a:ext uri="{FF2B5EF4-FFF2-40B4-BE49-F238E27FC236}">
                  <a16:creationId xmlns:a16="http://schemas.microsoft.com/office/drawing/2014/main" id="{DBC21FFA-808D-2E4F-BB09-678D51994C5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5" name="図形グループ 96">
            <a:extLst>
              <a:ext uri="{FF2B5EF4-FFF2-40B4-BE49-F238E27FC236}">
                <a16:creationId xmlns:a16="http://schemas.microsoft.com/office/drawing/2014/main" id="{A8CA3930-9A20-4746-9F70-80CED31E5579}"/>
              </a:ext>
            </a:extLst>
          </p:cNvPr>
          <p:cNvGrpSpPr/>
          <p:nvPr/>
        </p:nvGrpSpPr>
        <p:grpSpPr>
          <a:xfrm>
            <a:off x="7208201" y="1413603"/>
            <a:ext cx="715550" cy="904465"/>
            <a:chOff x="4936567" y="2924944"/>
            <a:chExt cx="715550" cy="904465"/>
          </a:xfrm>
        </p:grpSpPr>
        <p:sp>
          <p:nvSpPr>
            <p:cNvPr id="176" name="正方形/長方形 175">
              <a:extLst>
                <a:ext uri="{FF2B5EF4-FFF2-40B4-BE49-F238E27FC236}">
                  <a16:creationId xmlns:a16="http://schemas.microsoft.com/office/drawing/2014/main" id="{1AA353BF-2A52-F441-BB24-825773B0E4E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7" name="正方形/長方形 176">
              <a:extLst>
                <a:ext uri="{FF2B5EF4-FFF2-40B4-BE49-F238E27FC236}">
                  <a16:creationId xmlns:a16="http://schemas.microsoft.com/office/drawing/2014/main" id="{C4B211B2-825A-FE4D-B114-FEF321C9660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8" name="正方形/長方形 177">
              <a:extLst>
                <a:ext uri="{FF2B5EF4-FFF2-40B4-BE49-F238E27FC236}">
                  <a16:creationId xmlns:a16="http://schemas.microsoft.com/office/drawing/2014/main" id="{79DC08B9-24BA-FD44-9BEA-654065EB6B41}"/>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9" name="正方形/長方形 178">
              <a:extLst>
                <a:ext uri="{FF2B5EF4-FFF2-40B4-BE49-F238E27FC236}">
                  <a16:creationId xmlns:a16="http://schemas.microsoft.com/office/drawing/2014/main" id="{D96447E1-B539-DB4C-AAC9-78DE79DA22A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0" name="テキスト ボックス 179">
              <a:extLst>
                <a:ext uri="{FF2B5EF4-FFF2-40B4-BE49-F238E27FC236}">
                  <a16:creationId xmlns:a16="http://schemas.microsoft.com/office/drawing/2014/main" id="{0C4818FA-4FF1-364C-984E-69F3BAE8BEF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1" name="図形グループ 102">
            <a:extLst>
              <a:ext uri="{FF2B5EF4-FFF2-40B4-BE49-F238E27FC236}">
                <a16:creationId xmlns:a16="http://schemas.microsoft.com/office/drawing/2014/main" id="{D5C68ED4-6F6C-FA41-98FE-C29F8617482C}"/>
              </a:ext>
            </a:extLst>
          </p:cNvPr>
          <p:cNvGrpSpPr/>
          <p:nvPr/>
        </p:nvGrpSpPr>
        <p:grpSpPr>
          <a:xfrm>
            <a:off x="5687545" y="1413603"/>
            <a:ext cx="715550" cy="904465"/>
            <a:chOff x="4936567" y="2924944"/>
            <a:chExt cx="715550" cy="904465"/>
          </a:xfrm>
        </p:grpSpPr>
        <p:sp>
          <p:nvSpPr>
            <p:cNvPr id="182" name="正方形/長方形 181">
              <a:extLst>
                <a:ext uri="{FF2B5EF4-FFF2-40B4-BE49-F238E27FC236}">
                  <a16:creationId xmlns:a16="http://schemas.microsoft.com/office/drawing/2014/main" id="{35CED05A-C9C7-314A-B12F-8A565DC50E3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3" name="正方形/長方形 182">
              <a:extLst>
                <a:ext uri="{FF2B5EF4-FFF2-40B4-BE49-F238E27FC236}">
                  <a16:creationId xmlns:a16="http://schemas.microsoft.com/office/drawing/2014/main" id="{C0E13B44-7AB4-744B-A31C-084360E689A2}"/>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4" name="正方形/長方形 183">
              <a:extLst>
                <a:ext uri="{FF2B5EF4-FFF2-40B4-BE49-F238E27FC236}">
                  <a16:creationId xmlns:a16="http://schemas.microsoft.com/office/drawing/2014/main" id="{E9CB98AB-11D4-304D-B2DD-B0B88C4688F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85" name="正方形/長方形 184">
              <a:extLst>
                <a:ext uri="{FF2B5EF4-FFF2-40B4-BE49-F238E27FC236}">
                  <a16:creationId xmlns:a16="http://schemas.microsoft.com/office/drawing/2014/main" id="{B671634B-9ACA-3148-A8F9-6F8296EC2C13}"/>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6" name="テキスト ボックス 185">
              <a:extLst>
                <a:ext uri="{FF2B5EF4-FFF2-40B4-BE49-F238E27FC236}">
                  <a16:creationId xmlns:a16="http://schemas.microsoft.com/office/drawing/2014/main" id="{2085460B-4A6A-7E4D-9C1A-D069B25E234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7" name="図形グループ 108">
            <a:extLst>
              <a:ext uri="{FF2B5EF4-FFF2-40B4-BE49-F238E27FC236}">
                <a16:creationId xmlns:a16="http://schemas.microsoft.com/office/drawing/2014/main" id="{6D3D977E-6720-5040-B5BC-D77C09EB8381}"/>
              </a:ext>
            </a:extLst>
          </p:cNvPr>
          <p:cNvGrpSpPr/>
          <p:nvPr/>
        </p:nvGrpSpPr>
        <p:grpSpPr>
          <a:xfrm>
            <a:off x="7969930" y="1412776"/>
            <a:ext cx="715550" cy="904465"/>
            <a:chOff x="4936567" y="2924944"/>
            <a:chExt cx="715550" cy="904465"/>
          </a:xfrm>
        </p:grpSpPr>
        <p:sp>
          <p:nvSpPr>
            <p:cNvPr id="188" name="正方形/長方形 187">
              <a:extLst>
                <a:ext uri="{FF2B5EF4-FFF2-40B4-BE49-F238E27FC236}">
                  <a16:creationId xmlns:a16="http://schemas.microsoft.com/office/drawing/2014/main" id="{56A15D49-5829-9F4E-A6D8-AE124FB5A05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9" name="正方形/長方形 188">
              <a:extLst>
                <a:ext uri="{FF2B5EF4-FFF2-40B4-BE49-F238E27FC236}">
                  <a16:creationId xmlns:a16="http://schemas.microsoft.com/office/drawing/2014/main" id="{0EB09CF4-A398-8445-8EAE-E2332A0FE52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0" name="正方形/長方形 189">
              <a:extLst>
                <a:ext uri="{FF2B5EF4-FFF2-40B4-BE49-F238E27FC236}">
                  <a16:creationId xmlns:a16="http://schemas.microsoft.com/office/drawing/2014/main" id="{26D7B115-BAE1-1F42-880A-898C799E8B3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1" name="正方形/長方形 190">
              <a:extLst>
                <a:ext uri="{FF2B5EF4-FFF2-40B4-BE49-F238E27FC236}">
                  <a16:creationId xmlns:a16="http://schemas.microsoft.com/office/drawing/2014/main" id="{8EC3BFFC-D35B-6541-952F-1D4AE89A8C9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2" name="テキスト ボックス 191">
              <a:extLst>
                <a:ext uri="{FF2B5EF4-FFF2-40B4-BE49-F238E27FC236}">
                  <a16:creationId xmlns:a16="http://schemas.microsoft.com/office/drawing/2014/main" id="{6E875F44-1094-4D47-AA01-47122A10DE3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3" name="図形グループ 114">
            <a:extLst>
              <a:ext uri="{FF2B5EF4-FFF2-40B4-BE49-F238E27FC236}">
                <a16:creationId xmlns:a16="http://schemas.microsoft.com/office/drawing/2014/main" id="{1B899E13-2A3E-CC4D-A80A-80C96108AAD3}"/>
              </a:ext>
            </a:extLst>
          </p:cNvPr>
          <p:cNvGrpSpPr/>
          <p:nvPr/>
        </p:nvGrpSpPr>
        <p:grpSpPr>
          <a:xfrm>
            <a:off x="6446471" y="1413603"/>
            <a:ext cx="715550" cy="904465"/>
            <a:chOff x="4936567" y="2924944"/>
            <a:chExt cx="715550" cy="904465"/>
          </a:xfrm>
        </p:grpSpPr>
        <p:sp>
          <p:nvSpPr>
            <p:cNvPr id="194" name="正方形/長方形 193">
              <a:extLst>
                <a:ext uri="{FF2B5EF4-FFF2-40B4-BE49-F238E27FC236}">
                  <a16:creationId xmlns:a16="http://schemas.microsoft.com/office/drawing/2014/main" id="{1B6E8E9C-377C-F44D-B1CE-FCEF1CFA37E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5" name="正方形/長方形 194">
              <a:extLst>
                <a:ext uri="{FF2B5EF4-FFF2-40B4-BE49-F238E27FC236}">
                  <a16:creationId xmlns:a16="http://schemas.microsoft.com/office/drawing/2014/main" id="{47DC5189-89D1-E74B-B863-6BA4DE689E3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6" name="正方形/長方形 195">
              <a:extLst>
                <a:ext uri="{FF2B5EF4-FFF2-40B4-BE49-F238E27FC236}">
                  <a16:creationId xmlns:a16="http://schemas.microsoft.com/office/drawing/2014/main" id="{9021BD2E-0259-4740-98D3-A7FB274F21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40E4F249-9F48-AD4C-B389-CC280D075BF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8" name="テキスト ボックス 197">
              <a:extLst>
                <a:ext uri="{FF2B5EF4-FFF2-40B4-BE49-F238E27FC236}">
                  <a16:creationId xmlns:a16="http://schemas.microsoft.com/office/drawing/2014/main" id="{F625CBE9-F3C4-1247-BED3-9CCCCB37D2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9" name="図形グループ 90">
            <a:extLst>
              <a:ext uri="{FF2B5EF4-FFF2-40B4-BE49-F238E27FC236}">
                <a16:creationId xmlns:a16="http://schemas.microsoft.com/office/drawing/2014/main" id="{B9FB0272-0994-BC41-B802-8092B9EE0CFB}"/>
              </a:ext>
            </a:extLst>
          </p:cNvPr>
          <p:cNvGrpSpPr/>
          <p:nvPr/>
        </p:nvGrpSpPr>
        <p:grpSpPr>
          <a:xfrm>
            <a:off x="4930412" y="2352991"/>
            <a:ext cx="715550" cy="904465"/>
            <a:chOff x="4936567" y="2924944"/>
            <a:chExt cx="715550" cy="904465"/>
          </a:xfrm>
        </p:grpSpPr>
        <p:sp>
          <p:nvSpPr>
            <p:cNvPr id="200" name="正方形/長方形 199">
              <a:extLst>
                <a:ext uri="{FF2B5EF4-FFF2-40B4-BE49-F238E27FC236}">
                  <a16:creationId xmlns:a16="http://schemas.microsoft.com/office/drawing/2014/main" id="{463B1FF0-59FB-C94B-8277-B8F675F7AF3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1" name="正方形/長方形 200">
              <a:extLst>
                <a:ext uri="{FF2B5EF4-FFF2-40B4-BE49-F238E27FC236}">
                  <a16:creationId xmlns:a16="http://schemas.microsoft.com/office/drawing/2014/main" id="{C6B9F7E9-1B6B-E544-AA09-8FABE1468D30}"/>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2" name="正方形/長方形 201">
              <a:extLst>
                <a:ext uri="{FF2B5EF4-FFF2-40B4-BE49-F238E27FC236}">
                  <a16:creationId xmlns:a16="http://schemas.microsoft.com/office/drawing/2014/main" id="{70627F8A-B565-BF41-B728-A12DB809A7B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3" name="正方形/長方形 202">
              <a:extLst>
                <a:ext uri="{FF2B5EF4-FFF2-40B4-BE49-F238E27FC236}">
                  <a16:creationId xmlns:a16="http://schemas.microsoft.com/office/drawing/2014/main" id="{50770A68-AAAD-7645-93D2-4AE8BCCC70CC}"/>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4" name="テキスト ボックス 203">
              <a:extLst>
                <a:ext uri="{FF2B5EF4-FFF2-40B4-BE49-F238E27FC236}">
                  <a16:creationId xmlns:a16="http://schemas.microsoft.com/office/drawing/2014/main" id="{510D4F30-18F3-8C46-8556-AED93ABF94A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5" name="図形グループ 96">
            <a:extLst>
              <a:ext uri="{FF2B5EF4-FFF2-40B4-BE49-F238E27FC236}">
                <a16:creationId xmlns:a16="http://schemas.microsoft.com/office/drawing/2014/main" id="{6FB6161C-37C3-664F-B6AB-FF0A56053E06}"/>
              </a:ext>
            </a:extLst>
          </p:cNvPr>
          <p:cNvGrpSpPr/>
          <p:nvPr/>
        </p:nvGrpSpPr>
        <p:grpSpPr>
          <a:xfrm>
            <a:off x="7208201" y="2351949"/>
            <a:ext cx="715550" cy="904465"/>
            <a:chOff x="4936567" y="2924944"/>
            <a:chExt cx="715550" cy="904465"/>
          </a:xfrm>
        </p:grpSpPr>
        <p:sp>
          <p:nvSpPr>
            <p:cNvPr id="206" name="正方形/長方形 205">
              <a:extLst>
                <a:ext uri="{FF2B5EF4-FFF2-40B4-BE49-F238E27FC236}">
                  <a16:creationId xmlns:a16="http://schemas.microsoft.com/office/drawing/2014/main" id="{0BF79163-D86D-4842-8C9C-5630BDC744B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7" name="正方形/長方形 206">
              <a:extLst>
                <a:ext uri="{FF2B5EF4-FFF2-40B4-BE49-F238E27FC236}">
                  <a16:creationId xmlns:a16="http://schemas.microsoft.com/office/drawing/2014/main" id="{C0D36C1F-1013-904B-B88C-4793AD8295D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8" name="正方形/長方形 207">
              <a:extLst>
                <a:ext uri="{FF2B5EF4-FFF2-40B4-BE49-F238E27FC236}">
                  <a16:creationId xmlns:a16="http://schemas.microsoft.com/office/drawing/2014/main" id="{B8D7E0CD-665F-F54D-B97F-63BFEFBB004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9" name="正方形/長方形 208">
              <a:extLst>
                <a:ext uri="{FF2B5EF4-FFF2-40B4-BE49-F238E27FC236}">
                  <a16:creationId xmlns:a16="http://schemas.microsoft.com/office/drawing/2014/main" id="{1A54186A-7AA8-1247-B1B5-7BC97D2748D2}"/>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0" name="テキスト ボックス 209">
              <a:extLst>
                <a:ext uri="{FF2B5EF4-FFF2-40B4-BE49-F238E27FC236}">
                  <a16:creationId xmlns:a16="http://schemas.microsoft.com/office/drawing/2014/main" id="{A46D4260-3A2A-0743-B995-B24E545A04D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1" name="図形グループ 102">
            <a:extLst>
              <a:ext uri="{FF2B5EF4-FFF2-40B4-BE49-F238E27FC236}">
                <a16:creationId xmlns:a16="http://schemas.microsoft.com/office/drawing/2014/main" id="{ABF906DA-D27B-B74C-A4E9-D84F4C51864C}"/>
              </a:ext>
            </a:extLst>
          </p:cNvPr>
          <p:cNvGrpSpPr/>
          <p:nvPr/>
        </p:nvGrpSpPr>
        <p:grpSpPr>
          <a:xfrm>
            <a:off x="5687545" y="2351949"/>
            <a:ext cx="715550" cy="904465"/>
            <a:chOff x="4936567" y="2924944"/>
            <a:chExt cx="715550" cy="904465"/>
          </a:xfrm>
        </p:grpSpPr>
        <p:sp>
          <p:nvSpPr>
            <p:cNvPr id="212" name="正方形/長方形 211">
              <a:extLst>
                <a:ext uri="{FF2B5EF4-FFF2-40B4-BE49-F238E27FC236}">
                  <a16:creationId xmlns:a16="http://schemas.microsoft.com/office/drawing/2014/main" id="{B7EAFE6A-5DF7-7E4F-AF85-C5973FAAFE3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3" name="正方形/長方形 212">
              <a:extLst>
                <a:ext uri="{FF2B5EF4-FFF2-40B4-BE49-F238E27FC236}">
                  <a16:creationId xmlns:a16="http://schemas.microsoft.com/office/drawing/2014/main" id="{CE8D0BB8-3C88-3841-B266-CCFC3A028DE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4" name="正方形/長方形 213">
              <a:extLst>
                <a:ext uri="{FF2B5EF4-FFF2-40B4-BE49-F238E27FC236}">
                  <a16:creationId xmlns:a16="http://schemas.microsoft.com/office/drawing/2014/main" id="{71867512-0F34-5E4A-9981-7E48BF854A3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15" name="正方形/長方形 214">
              <a:extLst>
                <a:ext uri="{FF2B5EF4-FFF2-40B4-BE49-F238E27FC236}">
                  <a16:creationId xmlns:a16="http://schemas.microsoft.com/office/drawing/2014/main" id="{808CF624-B534-8C43-8F6D-EE6EAE50E8E9}"/>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6" name="テキスト ボックス 215">
              <a:extLst>
                <a:ext uri="{FF2B5EF4-FFF2-40B4-BE49-F238E27FC236}">
                  <a16:creationId xmlns:a16="http://schemas.microsoft.com/office/drawing/2014/main" id="{84BE4E45-0631-554C-A170-5BBCB5B2F180}"/>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7" name="図形グループ 108">
            <a:extLst>
              <a:ext uri="{FF2B5EF4-FFF2-40B4-BE49-F238E27FC236}">
                <a16:creationId xmlns:a16="http://schemas.microsoft.com/office/drawing/2014/main" id="{6226575E-3CB1-5946-ADC4-346B789256C3}"/>
              </a:ext>
            </a:extLst>
          </p:cNvPr>
          <p:cNvGrpSpPr/>
          <p:nvPr/>
        </p:nvGrpSpPr>
        <p:grpSpPr>
          <a:xfrm>
            <a:off x="7969930" y="2351122"/>
            <a:ext cx="715550" cy="904465"/>
            <a:chOff x="4936567" y="2924944"/>
            <a:chExt cx="715550" cy="904465"/>
          </a:xfrm>
        </p:grpSpPr>
        <p:sp>
          <p:nvSpPr>
            <p:cNvPr id="218" name="正方形/長方形 217">
              <a:extLst>
                <a:ext uri="{FF2B5EF4-FFF2-40B4-BE49-F238E27FC236}">
                  <a16:creationId xmlns:a16="http://schemas.microsoft.com/office/drawing/2014/main" id="{32C9C2A2-434F-D140-A0E3-2C5E7D071CF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9" name="正方形/長方形 218">
              <a:extLst>
                <a:ext uri="{FF2B5EF4-FFF2-40B4-BE49-F238E27FC236}">
                  <a16:creationId xmlns:a16="http://schemas.microsoft.com/office/drawing/2014/main" id="{6808933B-4FD8-174F-8333-C50DD2184BD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0" name="正方形/長方形 219">
              <a:extLst>
                <a:ext uri="{FF2B5EF4-FFF2-40B4-BE49-F238E27FC236}">
                  <a16:creationId xmlns:a16="http://schemas.microsoft.com/office/drawing/2014/main" id="{695737FE-E237-674D-86DD-1D097685D96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1" name="正方形/長方形 220">
              <a:extLst>
                <a:ext uri="{FF2B5EF4-FFF2-40B4-BE49-F238E27FC236}">
                  <a16:creationId xmlns:a16="http://schemas.microsoft.com/office/drawing/2014/main" id="{E6C50B40-D571-A64E-B5C0-6A220F8A4E1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2" name="テキスト ボックス 221">
              <a:extLst>
                <a:ext uri="{FF2B5EF4-FFF2-40B4-BE49-F238E27FC236}">
                  <a16:creationId xmlns:a16="http://schemas.microsoft.com/office/drawing/2014/main" id="{ED119C16-84AF-BD48-B974-CAC017377DB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3" name="図形グループ 114">
            <a:extLst>
              <a:ext uri="{FF2B5EF4-FFF2-40B4-BE49-F238E27FC236}">
                <a16:creationId xmlns:a16="http://schemas.microsoft.com/office/drawing/2014/main" id="{CBAD2439-2332-984A-A398-C0C8A9E5F591}"/>
              </a:ext>
            </a:extLst>
          </p:cNvPr>
          <p:cNvGrpSpPr/>
          <p:nvPr/>
        </p:nvGrpSpPr>
        <p:grpSpPr>
          <a:xfrm>
            <a:off x="6446471" y="2351949"/>
            <a:ext cx="715550" cy="904465"/>
            <a:chOff x="4936567" y="2924944"/>
            <a:chExt cx="715550" cy="904465"/>
          </a:xfrm>
        </p:grpSpPr>
        <p:sp>
          <p:nvSpPr>
            <p:cNvPr id="224" name="正方形/長方形 223">
              <a:extLst>
                <a:ext uri="{FF2B5EF4-FFF2-40B4-BE49-F238E27FC236}">
                  <a16:creationId xmlns:a16="http://schemas.microsoft.com/office/drawing/2014/main" id="{4D6A4F7E-A480-9C49-8FBE-4CB2B12F2E40}"/>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25" name="正方形/長方形 224">
              <a:extLst>
                <a:ext uri="{FF2B5EF4-FFF2-40B4-BE49-F238E27FC236}">
                  <a16:creationId xmlns:a16="http://schemas.microsoft.com/office/drawing/2014/main" id="{7D29C8D5-9241-A442-A2E1-C1100834AF6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6" name="正方形/長方形 225">
              <a:extLst>
                <a:ext uri="{FF2B5EF4-FFF2-40B4-BE49-F238E27FC236}">
                  <a16:creationId xmlns:a16="http://schemas.microsoft.com/office/drawing/2014/main" id="{106E9642-AF99-0C4D-9F68-E3492CDACBF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7" name="正方形/長方形 226">
              <a:extLst>
                <a:ext uri="{FF2B5EF4-FFF2-40B4-BE49-F238E27FC236}">
                  <a16:creationId xmlns:a16="http://schemas.microsoft.com/office/drawing/2014/main" id="{9F09B978-77C3-8C49-8855-0D60FFE1D2E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8" name="テキスト ボックス 227">
              <a:extLst>
                <a:ext uri="{FF2B5EF4-FFF2-40B4-BE49-F238E27FC236}">
                  <a16:creationId xmlns:a16="http://schemas.microsoft.com/office/drawing/2014/main" id="{24EE2483-B8AA-DD43-8712-3CF92C98AF8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9" name="図形グループ 90">
            <a:extLst>
              <a:ext uri="{FF2B5EF4-FFF2-40B4-BE49-F238E27FC236}">
                <a16:creationId xmlns:a16="http://schemas.microsoft.com/office/drawing/2014/main" id="{54EEA8F1-B340-3C44-AE78-C0A72B5BB8DD}"/>
              </a:ext>
            </a:extLst>
          </p:cNvPr>
          <p:cNvGrpSpPr/>
          <p:nvPr/>
        </p:nvGrpSpPr>
        <p:grpSpPr>
          <a:xfrm>
            <a:off x="4930411" y="3301141"/>
            <a:ext cx="715550" cy="904465"/>
            <a:chOff x="4936567" y="2924944"/>
            <a:chExt cx="715550" cy="904465"/>
          </a:xfrm>
        </p:grpSpPr>
        <p:sp>
          <p:nvSpPr>
            <p:cNvPr id="230" name="正方形/長方形 229">
              <a:extLst>
                <a:ext uri="{FF2B5EF4-FFF2-40B4-BE49-F238E27FC236}">
                  <a16:creationId xmlns:a16="http://schemas.microsoft.com/office/drawing/2014/main" id="{F1C8877A-3C9C-8A4D-9B8A-98568634C5EF}"/>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1" name="正方形/長方形 230">
              <a:extLst>
                <a:ext uri="{FF2B5EF4-FFF2-40B4-BE49-F238E27FC236}">
                  <a16:creationId xmlns:a16="http://schemas.microsoft.com/office/drawing/2014/main" id="{98095A87-F4AE-634D-814F-7BA6608F5A2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2" name="正方形/長方形 231">
              <a:extLst>
                <a:ext uri="{FF2B5EF4-FFF2-40B4-BE49-F238E27FC236}">
                  <a16:creationId xmlns:a16="http://schemas.microsoft.com/office/drawing/2014/main" id="{0F7DBB95-118A-8C42-A489-9B789446F02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3" name="正方形/長方形 232">
              <a:extLst>
                <a:ext uri="{FF2B5EF4-FFF2-40B4-BE49-F238E27FC236}">
                  <a16:creationId xmlns:a16="http://schemas.microsoft.com/office/drawing/2014/main" id="{C4104559-380C-2D42-83F0-238F4E4C5EB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34" name="テキスト ボックス 233">
              <a:extLst>
                <a:ext uri="{FF2B5EF4-FFF2-40B4-BE49-F238E27FC236}">
                  <a16:creationId xmlns:a16="http://schemas.microsoft.com/office/drawing/2014/main" id="{1F03A434-233F-4945-9699-AC468782E4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35" name="図形グループ 96">
            <a:extLst>
              <a:ext uri="{FF2B5EF4-FFF2-40B4-BE49-F238E27FC236}">
                <a16:creationId xmlns:a16="http://schemas.microsoft.com/office/drawing/2014/main" id="{47071EDE-4554-BC40-9D98-F35B841EC398}"/>
              </a:ext>
            </a:extLst>
          </p:cNvPr>
          <p:cNvGrpSpPr/>
          <p:nvPr/>
        </p:nvGrpSpPr>
        <p:grpSpPr>
          <a:xfrm>
            <a:off x="7208200" y="3300099"/>
            <a:ext cx="715550" cy="904465"/>
            <a:chOff x="4936567" y="2924944"/>
            <a:chExt cx="715550" cy="904465"/>
          </a:xfrm>
        </p:grpSpPr>
        <p:sp>
          <p:nvSpPr>
            <p:cNvPr id="236" name="正方形/長方形 235">
              <a:extLst>
                <a:ext uri="{FF2B5EF4-FFF2-40B4-BE49-F238E27FC236}">
                  <a16:creationId xmlns:a16="http://schemas.microsoft.com/office/drawing/2014/main" id="{A9207591-8EC6-5E4E-809A-8B6C773CE3B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7" name="正方形/長方形 236">
              <a:extLst>
                <a:ext uri="{FF2B5EF4-FFF2-40B4-BE49-F238E27FC236}">
                  <a16:creationId xmlns:a16="http://schemas.microsoft.com/office/drawing/2014/main" id="{2A4D4F3B-C6DA-B940-B4DC-087321E5A8E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8" name="正方形/長方形 237">
              <a:extLst>
                <a:ext uri="{FF2B5EF4-FFF2-40B4-BE49-F238E27FC236}">
                  <a16:creationId xmlns:a16="http://schemas.microsoft.com/office/drawing/2014/main" id="{D5E5411C-2294-2C43-84FF-F279654C672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9" name="正方形/長方形 238">
              <a:extLst>
                <a:ext uri="{FF2B5EF4-FFF2-40B4-BE49-F238E27FC236}">
                  <a16:creationId xmlns:a16="http://schemas.microsoft.com/office/drawing/2014/main" id="{FD54EB15-B307-3D40-8DE1-1D5329B5931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0" name="テキスト ボックス 239">
              <a:extLst>
                <a:ext uri="{FF2B5EF4-FFF2-40B4-BE49-F238E27FC236}">
                  <a16:creationId xmlns:a16="http://schemas.microsoft.com/office/drawing/2014/main" id="{5E361263-0835-C648-8BF9-4D0F4C17390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1" name="図形グループ 102">
            <a:extLst>
              <a:ext uri="{FF2B5EF4-FFF2-40B4-BE49-F238E27FC236}">
                <a16:creationId xmlns:a16="http://schemas.microsoft.com/office/drawing/2014/main" id="{7B154583-703D-8C41-9E63-CF5C0B90FEC7}"/>
              </a:ext>
            </a:extLst>
          </p:cNvPr>
          <p:cNvGrpSpPr/>
          <p:nvPr/>
        </p:nvGrpSpPr>
        <p:grpSpPr>
          <a:xfrm>
            <a:off x="5687544" y="3300099"/>
            <a:ext cx="715550" cy="904465"/>
            <a:chOff x="4936567" y="2924944"/>
            <a:chExt cx="715550" cy="904465"/>
          </a:xfrm>
        </p:grpSpPr>
        <p:sp>
          <p:nvSpPr>
            <p:cNvPr id="242" name="正方形/長方形 241">
              <a:extLst>
                <a:ext uri="{FF2B5EF4-FFF2-40B4-BE49-F238E27FC236}">
                  <a16:creationId xmlns:a16="http://schemas.microsoft.com/office/drawing/2014/main" id="{0AF6D843-E7CF-CD45-A2A3-675E3CDA7E8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3" name="正方形/長方形 242">
              <a:extLst>
                <a:ext uri="{FF2B5EF4-FFF2-40B4-BE49-F238E27FC236}">
                  <a16:creationId xmlns:a16="http://schemas.microsoft.com/office/drawing/2014/main" id="{C523CF0C-4CBA-2F44-9717-44E4B7C5A1B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44" name="正方形/長方形 243">
              <a:extLst>
                <a:ext uri="{FF2B5EF4-FFF2-40B4-BE49-F238E27FC236}">
                  <a16:creationId xmlns:a16="http://schemas.microsoft.com/office/drawing/2014/main" id="{1A0F0172-3859-C847-AB42-14A0C0D763F3}"/>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45" name="正方形/長方形 244">
              <a:extLst>
                <a:ext uri="{FF2B5EF4-FFF2-40B4-BE49-F238E27FC236}">
                  <a16:creationId xmlns:a16="http://schemas.microsoft.com/office/drawing/2014/main" id="{A146C543-D687-144E-8A52-124DE981255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6" name="テキスト ボックス 245">
              <a:extLst>
                <a:ext uri="{FF2B5EF4-FFF2-40B4-BE49-F238E27FC236}">
                  <a16:creationId xmlns:a16="http://schemas.microsoft.com/office/drawing/2014/main" id="{B691A6C6-694F-5649-B9A1-C2800CEA366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7" name="図形グループ 108">
            <a:extLst>
              <a:ext uri="{FF2B5EF4-FFF2-40B4-BE49-F238E27FC236}">
                <a16:creationId xmlns:a16="http://schemas.microsoft.com/office/drawing/2014/main" id="{07E24AAD-1C04-F546-B6AA-C578EDA58E05}"/>
              </a:ext>
            </a:extLst>
          </p:cNvPr>
          <p:cNvGrpSpPr/>
          <p:nvPr/>
        </p:nvGrpSpPr>
        <p:grpSpPr>
          <a:xfrm>
            <a:off x="7969929" y="3299272"/>
            <a:ext cx="715550" cy="904465"/>
            <a:chOff x="4936567" y="2924944"/>
            <a:chExt cx="715550" cy="904465"/>
          </a:xfrm>
        </p:grpSpPr>
        <p:sp>
          <p:nvSpPr>
            <p:cNvPr id="248" name="正方形/長方形 247">
              <a:extLst>
                <a:ext uri="{FF2B5EF4-FFF2-40B4-BE49-F238E27FC236}">
                  <a16:creationId xmlns:a16="http://schemas.microsoft.com/office/drawing/2014/main" id="{BC96B454-1B89-E943-AB52-ACB95AD6977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9" name="正方形/長方形 248">
              <a:extLst>
                <a:ext uri="{FF2B5EF4-FFF2-40B4-BE49-F238E27FC236}">
                  <a16:creationId xmlns:a16="http://schemas.microsoft.com/office/drawing/2014/main" id="{90B85D49-1D69-0742-A140-973A3334F9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0" name="正方形/長方形 249">
              <a:extLst>
                <a:ext uri="{FF2B5EF4-FFF2-40B4-BE49-F238E27FC236}">
                  <a16:creationId xmlns:a16="http://schemas.microsoft.com/office/drawing/2014/main" id="{2EF2B71B-1DAA-F74D-9171-9F37D86EDD9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1" name="正方形/長方形 250">
              <a:extLst>
                <a:ext uri="{FF2B5EF4-FFF2-40B4-BE49-F238E27FC236}">
                  <a16:creationId xmlns:a16="http://schemas.microsoft.com/office/drawing/2014/main" id="{66584442-611B-BC4D-8CC0-EDB3B567A014}"/>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2" name="テキスト ボックス 251">
              <a:extLst>
                <a:ext uri="{FF2B5EF4-FFF2-40B4-BE49-F238E27FC236}">
                  <a16:creationId xmlns:a16="http://schemas.microsoft.com/office/drawing/2014/main" id="{513D01A8-78B5-5C4D-A61A-CF5AED660A3A}"/>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53" name="図形グループ 114">
            <a:extLst>
              <a:ext uri="{FF2B5EF4-FFF2-40B4-BE49-F238E27FC236}">
                <a16:creationId xmlns:a16="http://schemas.microsoft.com/office/drawing/2014/main" id="{23640ECA-0005-644A-B651-A2BEB6AD6814}"/>
              </a:ext>
            </a:extLst>
          </p:cNvPr>
          <p:cNvGrpSpPr/>
          <p:nvPr/>
        </p:nvGrpSpPr>
        <p:grpSpPr>
          <a:xfrm>
            <a:off x="6446470" y="3300099"/>
            <a:ext cx="715550" cy="904465"/>
            <a:chOff x="4936567" y="2924944"/>
            <a:chExt cx="715550" cy="904465"/>
          </a:xfrm>
        </p:grpSpPr>
        <p:sp>
          <p:nvSpPr>
            <p:cNvPr id="254" name="正方形/長方形 253">
              <a:extLst>
                <a:ext uri="{FF2B5EF4-FFF2-40B4-BE49-F238E27FC236}">
                  <a16:creationId xmlns:a16="http://schemas.microsoft.com/office/drawing/2014/main" id="{EDFD065C-CA27-7E46-85B3-EEF09EB2D55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55" name="正方形/長方形 254">
              <a:extLst>
                <a:ext uri="{FF2B5EF4-FFF2-40B4-BE49-F238E27FC236}">
                  <a16:creationId xmlns:a16="http://schemas.microsoft.com/office/drawing/2014/main" id="{5F991B0D-10DC-F74F-86A9-68D8C1BB92C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6" name="正方形/長方形 255">
              <a:extLst>
                <a:ext uri="{FF2B5EF4-FFF2-40B4-BE49-F238E27FC236}">
                  <a16:creationId xmlns:a16="http://schemas.microsoft.com/office/drawing/2014/main" id="{049F6078-63B4-0542-97ED-32918F941BD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7" name="正方形/長方形 256">
              <a:extLst>
                <a:ext uri="{FF2B5EF4-FFF2-40B4-BE49-F238E27FC236}">
                  <a16:creationId xmlns:a16="http://schemas.microsoft.com/office/drawing/2014/main" id="{3B5FCD2E-AB98-CF4B-9791-7B85310DFD0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8" name="テキスト ボックス 257">
              <a:extLst>
                <a:ext uri="{FF2B5EF4-FFF2-40B4-BE49-F238E27FC236}">
                  <a16:creationId xmlns:a16="http://schemas.microsoft.com/office/drawing/2014/main" id="{537F2ABF-8DBA-A542-9DB0-CDB024AC736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2" name="タイトル 1"/>
          <p:cNvSpPr>
            <a:spLocks noGrp="1"/>
          </p:cNvSpPr>
          <p:nvPr>
            <p:ph type="title"/>
          </p:nvPr>
        </p:nvSpPr>
        <p:spPr/>
        <p:txBody>
          <a:bodyPr/>
          <a:lstStyle/>
          <a:p>
            <a:r>
              <a:rPr kumimoji="1" lang="ja-JP" altLang="en-US" dirty="0"/>
              <a:t>コンテナのモビリティ</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9" name="テキスト ボックス 128"/>
          <p:cNvSpPr txBox="1"/>
          <p:nvPr/>
        </p:nvSpPr>
        <p:spPr>
          <a:xfrm>
            <a:off x="5231114" y="949665"/>
            <a:ext cx="3185487" cy="369332"/>
          </a:xfrm>
          <a:prstGeom prst="rect">
            <a:avLst/>
          </a:prstGeom>
          <a:noFill/>
        </p:spPr>
        <p:txBody>
          <a:bodyPr wrap="none" rtlCol="0">
            <a:spAutoFit/>
          </a:bodyPr>
          <a:lstStyle/>
          <a:p>
            <a:pPr algn="ctr"/>
            <a:r>
              <a:rPr kumimoji="1" lang="ja-JP" altLang="en-US">
                <a:solidFill>
                  <a:schemeClr val="accent4">
                    <a:lumMod val="75000"/>
                  </a:schemeClr>
                </a:solidFill>
                <a:latin typeface="Meiryo" charset="-128"/>
                <a:ea typeface="Meiryo" charset="-128"/>
                <a:cs typeface="Meiryo" charset="-128"/>
              </a:rPr>
              <a:t>いま使っているシステム環境</a:t>
            </a:r>
            <a:endParaRPr kumimoji="1" lang="ja-JP" altLang="en-US" dirty="0">
              <a:solidFill>
                <a:schemeClr val="accent4">
                  <a:lumMod val="75000"/>
                </a:schemeClr>
              </a:solidFill>
              <a:latin typeface="Meiryo" charset="-128"/>
              <a:ea typeface="Meiryo" charset="-128"/>
              <a:cs typeface="Meiryo" charset="-128"/>
            </a:endParaRPr>
          </a:p>
        </p:txBody>
      </p:sp>
      <p:sp>
        <p:nvSpPr>
          <p:cNvPr id="124" name="スライド番号プレースホルダー 2">
            <a:extLst>
              <a:ext uri="{FF2B5EF4-FFF2-40B4-BE49-F238E27FC236}">
                <a16:creationId xmlns:a16="http://schemas.microsoft.com/office/drawing/2014/main" id="{378BEA34-AC8E-7944-AAB6-588DAF921D31}"/>
              </a:ext>
            </a:extLst>
          </p:cNvPr>
          <p:cNvSpPr txBox="1">
            <a:spLocks/>
          </p:cNvSpPr>
          <p:nvPr/>
        </p:nvSpPr>
        <p:spPr>
          <a:xfrm>
            <a:off x="244835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72</a:t>
            </a:fld>
            <a:endParaRPr lang="ja-JP" altLang="en-US"/>
          </a:p>
        </p:txBody>
      </p:sp>
      <p:sp>
        <p:nvSpPr>
          <p:cNvPr id="128" name="正方形/長方形 127">
            <a:extLst>
              <a:ext uri="{FF2B5EF4-FFF2-40B4-BE49-F238E27FC236}">
                <a16:creationId xmlns:a16="http://schemas.microsoft.com/office/drawing/2014/main" id="{370AB62E-6519-014C-B805-9773DB21DE9F}"/>
              </a:ext>
            </a:extLst>
          </p:cNvPr>
          <p:cNvSpPr/>
          <p:nvPr/>
        </p:nvSpPr>
        <p:spPr>
          <a:xfrm>
            <a:off x="452677" y="5586254"/>
            <a:ext cx="1198324" cy="7715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1" name="正方形/長方形 130">
            <a:extLst>
              <a:ext uri="{FF2B5EF4-FFF2-40B4-BE49-F238E27FC236}">
                <a16:creationId xmlns:a16="http://schemas.microsoft.com/office/drawing/2014/main" id="{2B738774-594D-184B-9DF8-F739B84B0504}"/>
              </a:ext>
            </a:extLst>
          </p:cNvPr>
          <p:cNvSpPr/>
          <p:nvPr/>
        </p:nvSpPr>
        <p:spPr>
          <a:xfrm>
            <a:off x="452677"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2" name="正方形/長方形 131">
            <a:extLst>
              <a:ext uri="{FF2B5EF4-FFF2-40B4-BE49-F238E27FC236}">
                <a16:creationId xmlns:a16="http://schemas.microsoft.com/office/drawing/2014/main" id="{B9825465-54B1-9444-84AD-6D22201FE5B8}"/>
              </a:ext>
            </a:extLst>
          </p:cNvPr>
          <p:cNvSpPr/>
          <p:nvPr/>
        </p:nvSpPr>
        <p:spPr>
          <a:xfrm>
            <a:off x="452677"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kumimoji="1" lang="ja-JP" altLang="en-US" sz="1000">
                <a:solidFill>
                  <a:srgbClr val="FFFFFF"/>
                </a:solidFill>
                <a:latin typeface="Meiryo" charset="-128"/>
                <a:ea typeface="Meiryo" charset="-128"/>
                <a:cs typeface="Meiryo" charset="-128"/>
              </a:rPr>
              <a:t>エンジン</a:t>
            </a:r>
            <a:endParaRPr kumimoji="1" lang="ja-JP" altLang="en-US" sz="10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F1710890-DA40-434F-8AEF-97B94E820FB2}"/>
              </a:ext>
            </a:extLst>
          </p:cNvPr>
          <p:cNvSpPr/>
          <p:nvPr/>
        </p:nvSpPr>
        <p:spPr>
          <a:xfrm>
            <a:off x="520158"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4" name="正方形/長方形 133">
            <a:extLst>
              <a:ext uri="{FF2B5EF4-FFF2-40B4-BE49-F238E27FC236}">
                <a16:creationId xmlns:a16="http://schemas.microsoft.com/office/drawing/2014/main" id="{DB4EB047-61B8-AD4D-AEC3-0FC0F1D09AC6}"/>
              </a:ext>
            </a:extLst>
          </p:cNvPr>
          <p:cNvSpPr/>
          <p:nvPr/>
        </p:nvSpPr>
        <p:spPr>
          <a:xfrm>
            <a:off x="1729169" y="5586254"/>
            <a:ext cx="1198324" cy="771592"/>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5" name="正方形/長方形 134">
            <a:extLst>
              <a:ext uri="{FF2B5EF4-FFF2-40B4-BE49-F238E27FC236}">
                <a16:creationId xmlns:a16="http://schemas.microsoft.com/office/drawing/2014/main" id="{C153CDD0-8754-4D4C-A0F6-25D63CDD3C62}"/>
              </a:ext>
            </a:extLst>
          </p:cNvPr>
          <p:cNvSpPr/>
          <p:nvPr/>
        </p:nvSpPr>
        <p:spPr>
          <a:xfrm>
            <a:off x="1729169"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EA4A0869-725C-294F-A30D-360C37DDCE58}"/>
              </a:ext>
            </a:extLst>
          </p:cNvPr>
          <p:cNvSpPr/>
          <p:nvPr/>
        </p:nvSpPr>
        <p:spPr>
          <a:xfrm>
            <a:off x="1729169"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エンジン</a:t>
            </a:r>
            <a:endParaRPr kumimoji="1" lang="ja-JP" altLang="en-US" sz="1000" dirty="0">
              <a:solidFill>
                <a:srgbClr val="FFFFFF"/>
              </a:solidFill>
              <a:latin typeface="Meiryo" charset="-128"/>
              <a:ea typeface="Meiryo" charset="-128"/>
              <a:cs typeface="Meiryo" charset="-128"/>
            </a:endParaRPr>
          </a:p>
        </p:txBody>
      </p:sp>
      <p:sp>
        <p:nvSpPr>
          <p:cNvPr id="137" name="正方形/長方形 136">
            <a:extLst>
              <a:ext uri="{FF2B5EF4-FFF2-40B4-BE49-F238E27FC236}">
                <a16:creationId xmlns:a16="http://schemas.microsoft.com/office/drawing/2014/main" id="{96DBB63D-DA50-B246-B349-AAB16B2710F8}"/>
              </a:ext>
            </a:extLst>
          </p:cNvPr>
          <p:cNvSpPr/>
          <p:nvPr/>
        </p:nvSpPr>
        <p:spPr>
          <a:xfrm>
            <a:off x="1796650"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8" name="正方形/長方形 137">
            <a:extLst>
              <a:ext uri="{FF2B5EF4-FFF2-40B4-BE49-F238E27FC236}">
                <a16:creationId xmlns:a16="http://schemas.microsoft.com/office/drawing/2014/main" id="{84480AC9-F9C9-544D-ACAB-2F916A289C24}"/>
              </a:ext>
            </a:extLst>
          </p:cNvPr>
          <p:cNvSpPr/>
          <p:nvPr/>
        </p:nvSpPr>
        <p:spPr>
          <a:xfrm>
            <a:off x="3009111" y="5586254"/>
            <a:ext cx="1198324" cy="77159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9" name="正方形/長方形 138">
            <a:extLst>
              <a:ext uri="{FF2B5EF4-FFF2-40B4-BE49-F238E27FC236}">
                <a16:creationId xmlns:a16="http://schemas.microsoft.com/office/drawing/2014/main" id="{13E86AAD-B06E-8F46-B8D7-1F09E8163CCE}"/>
              </a:ext>
            </a:extLst>
          </p:cNvPr>
          <p:cNvSpPr/>
          <p:nvPr/>
        </p:nvSpPr>
        <p:spPr>
          <a:xfrm>
            <a:off x="3009111"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40" name="正方形/長方形 139">
            <a:extLst>
              <a:ext uri="{FF2B5EF4-FFF2-40B4-BE49-F238E27FC236}">
                <a16:creationId xmlns:a16="http://schemas.microsoft.com/office/drawing/2014/main" id="{B070A16B-6742-0F41-9BD1-273CD3FBCFA4}"/>
              </a:ext>
            </a:extLst>
          </p:cNvPr>
          <p:cNvSpPr/>
          <p:nvPr/>
        </p:nvSpPr>
        <p:spPr>
          <a:xfrm>
            <a:off x="3009111"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エンジン</a:t>
            </a:r>
            <a:endParaRPr kumimoji="1" lang="ja-JP" altLang="en-US" sz="10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A133FB74-2506-8C4C-81AD-88225B5798F4}"/>
              </a:ext>
            </a:extLst>
          </p:cNvPr>
          <p:cNvSpPr/>
          <p:nvPr/>
        </p:nvSpPr>
        <p:spPr>
          <a:xfrm>
            <a:off x="3076592"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142" name="図形グループ 90">
            <a:extLst>
              <a:ext uri="{FF2B5EF4-FFF2-40B4-BE49-F238E27FC236}">
                <a16:creationId xmlns:a16="http://schemas.microsoft.com/office/drawing/2014/main" id="{88333CE7-77DA-2C43-8FB2-FD9C1EDC1D45}"/>
              </a:ext>
            </a:extLst>
          </p:cNvPr>
          <p:cNvGrpSpPr/>
          <p:nvPr/>
        </p:nvGrpSpPr>
        <p:grpSpPr>
          <a:xfrm>
            <a:off x="451545" y="3302712"/>
            <a:ext cx="715550" cy="904465"/>
            <a:chOff x="4936567" y="2924944"/>
            <a:chExt cx="715550" cy="904465"/>
          </a:xfrm>
        </p:grpSpPr>
        <p:sp>
          <p:nvSpPr>
            <p:cNvPr id="143" name="正方形/長方形 142">
              <a:extLst>
                <a:ext uri="{FF2B5EF4-FFF2-40B4-BE49-F238E27FC236}">
                  <a16:creationId xmlns:a16="http://schemas.microsoft.com/office/drawing/2014/main" id="{6C5B09A5-802B-E04F-A9DF-D6492F770487}"/>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44" name="正方形/長方形 143">
              <a:extLst>
                <a:ext uri="{FF2B5EF4-FFF2-40B4-BE49-F238E27FC236}">
                  <a16:creationId xmlns:a16="http://schemas.microsoft.com/office/drawing/2014/main" id="{B98EBB56-1FA8-364C-8E8F-60084733BCD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45" name="正方形/長方形 144">
              <a:extLst>
                <a:ext uri="{FF2B5EF4-FFF2-40B4-BE49-F238E27FC236}">
                  <a16:creationId xmlns:a16="http://schemas.microsoft.com/office/drawing/2014/main" id="{C5207679-C5C4-D448-B04B-8B13C68F217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C976E91D-90A6-474B-9E1B-B436C759BEF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47" name="テキスト ボックス 146">
              <a:extLst>
                <a:ext uri="{FF2B5EF4-FFF2-40B4-BE49-F238E27FC236}">
                  <a16:creationId xmlns:a16="http://schemas.microsoft.com/office/drawing/2014/main" id="{B824FF46-F7FF-6848-8669-DBB5C8C5EACD}"/>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48" name="図形グループ 90">
            <a:extLst>
              <a:ext uri="{FF2B5EF4-FFF2-40B4-BE49-F238E27FC236}">
                <a16:creationId xmlns:a16="http://schemas.microsoft.com/office/drawing/2014/main" id="{14A5E3C9-DA90-F74D-96B6-1FBCAD904C22}"/>
              </a:ext>
            </a:extLst>
          </p:cNvPr>
          <p:cNvGrpSpPr/>
          <p:nvPr/>
        </p:nvGrpSpPr>
        <p:grpSpPr>
          <a:xfrm>
            <a:off x="1746945" y="3302712"/>
            <a:ext cx="715550" cy="904465"/>
            <a:chOff x="4936567" y="2924944"/>
            <a:chExt cx="715550" cy="904465"/>
          </a:xfrm>
        </p:grpSpPr>
        <p:sp>
          <p:nvSpPr>
            <p:cNvPr id="149" name="正方形/長方形 148">
              <a:extLst>
                <a:ext uri="{FF2B5EF4-FFF2-40B4-BE49-F238E27FC236}">
                  <a16:creationId xmlns:a16="http://schemas.microsoft.com/office/drawing/2014/main" id="{B9A6D2F4-D0A5-1D4F-87DF-3B39B53348C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0" name="正方形/長方形 149">
              <a:extLst>
                <a:ext uri="{FF2B5EF4-FFF2-40B4-BE49-F238E27FC236}">
                  <a16:creationId xmlns:a16="http://schemas.microsoft.com/office/drawing/2014/main" id="{DE59E455-A7AA-5740-822F-1304CD16617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1" name="正方形/長方形 150">
              <a:extLst>
                <a:ext uri="{FF2B5EF4-FFF2-40B4-BE49-F238E27FC236}">
                  <a16:creationId xmlns:a16="http://schemas.microsoft.com/office/drawing/2014/main" id="{8E3AA8BA-EE37-1344-B5EE-02AF8BA5AC8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4E0094DE-4EF0-3445-89C4-94249626686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3" name="テキスト ボックス 152">
              <a:extLst>
                <a:ext uri="{FF2B5EF4-FFF2-40B4-BE49-F238E27FC236}">
                  <a16:creationId xmlns:a16="http://schemas.microsoft.com/office/drawing/2014/main" id="{493AD089-7180-9F4D-B73C-EA0BF3DA37F2}"/>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54" name="図形グループ 90">
            <a:extLst>
              <a:ext uri="{FF2B5EF4-FFF2-40B4-BE49-F238E27FC236}">
                <a16:creationId xmlns:a16="http://schemas.microsoft.com/office/drawing/2014/main" id="{5C80CE36-E5F7-9D41-9337-BBF8CA67D6C1}"/>
              </a:ext>
            </a:extLst>
          </p:cNvPr>
          <p:cNvGrpSpPr/>
          <p:nvPr/>
        </p:nvGrpSpPr>
        <p:grpSpPr>
          <a:xfrm>
            <a:off x="3009111" y="3302712"/>
            <a:ext cx="715550" cy="904465"/>
            <a:chOff x="4936567" y="2924944"/>
            <a:chExt cx="715550" cy="904465"/>
          </a:xfrm>
        </p:grpSpPr>
        <p:sp>
          <p:nvSpPr>
            <p:cNvPr id="155" name="正方形/長方形 154">
              <a:extLst>
                <a:ext uri="{FF2B5EF4-FFF2-40B4-BE49-F238E27FC236}">
                  <a16:creationId xmlns:a16="http://schemas.microsoft.com/office/drawing/2014/main" id="{086D4009-3CAB-9D48-8741-91EDF8ECEADB}"/>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D342F706-E728-4643-A9C8-64C9AE29DAA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025529CC-09AD-6340-A8F0-B8BBDDB9E5DF}"/>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89803E01-C9E6-FE49-8C85-9F545340667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09B16457-3D86-6549-903E-12F4D8867FD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cxnSp>
        <p:nvCxnSpPr>
          <p:cNvPr id="22" name="曲線コネクタ 21">
            <a:extLst>
              <a:ext uri="{FF2B5EF4-FFF2-40B4-BE49-F238E27FC236}">
                <a16:creationId xmlns:a16="http://schemas.microsoft.com/office/drawing/2014/main" id="{1629B43E-C719-2C44-B32D-F3F37ADC6DD6}"/>
              </a:ext>
            </a:extLst>
          </p:cNvPr>
          <p:cNvCxnSpPr>
            <a:cxnSpLocks/>
            <a:endCxn id="147" idx="0"/>
          </p:cNvCxnSpPr>
          <p:nvPr/>
        </p:nvCxnSpPr>
        <p:spPr>
          <a:xfrm rot="10800000" flipV="1">
            <a:off x="809321" y="1866878"/>
            <a:ext cx="4123185" cy="1445518"/>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0" name="曲線コネクタ 159">
            <a:extLst>
              <a:ext uri="{FF2B5EF4-FFF2-40B4-BE49-F238E27FC236}">
                <a16:creationId xmlns:a16="http://schemas.microsoft.com/office/drawing/2014/main" id="{B687561F-B6FB-F048-9985-F46488EF6079}"/>
              </a:ext>
            </a:extLst>
          </p:cNvPr>
          <p:cNvCxnSpPr>
            <a:cxnSpLocks/>
            <a:endCxn id="153" idx="0"/>
          </p:cNvCxnSpPr>
          <p:nvPr/>
        </p:nvCxnSpPr>
        <p:spPr>
          <a:xfrm rot="10800000" flipV="1">
            <a:off x="2104720" y="2789804"/>
            <a:ext cx="4351082" cy="522591"/>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1" name="曲線コネクタ 160">
            <a:extLst>
              <a:ext uri="{FF2B5EF4-FFF2-40B4-BE49-F238E27FC236}">
                <a16:creationId xmlns:a16="http://schemas.microsoft.com/office/drawing/2014/main" id="{425EBC4D-F5AC-3A4C-9CF7-7706121A5F67}"/>
              </a:ext>
            </a:extLst>
          </p:cNvPr>
          <p:cNvCxnSpPr>
            <a:cxnSpLocks/>
            <a:endCxn id="159" idx="0"/>
          </p:cNvCxnSpPr>
          <p:nvPr/>
        </p:nvCxnSpPr>
        <p:spPr>
          <a:xfrm rot="10800000">
            <a:off x="3366887" y="3312396"/>
            <a:ext cx="1565621" cy="433698"/>
          </a:xfrm>
          <a:prstGeom prst="curvedConnector4">
            <a:avLst>
              <a:gd name="adj1" fmla="val 38574"/>
              <a:gd name="adj2" fmla="val 152709"/>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64" name="テキスト ボックス 163">
            <a:extLst>
              <a:ext uri="{FF2B5EF4-FFF2-40B4-BE49-F238E27FC236}">
                <a16:creationId xmlns:a16="http://schemas.microsoft.com/office/drawing/2014/main" id="{49887FE6-31A5-7846-B79B-E73E4DBA51F3}"/>
              </a:ext>
            </a:extLst>
          </p:cNvPr>
          <p:cNvSpPr txBox="1"/>
          <p:nvPr/>
        </p:nvSpPr>
        <p:spPr>
          <a:xfrm>
            <a:off x="420909" y="1447476"/>
            <a:ext cx="3877985" cy="338554"/>
          </a:xfrm>
          <a:prstGeom prst="rect">
            <a:avLst/>
          </a:prstGeom>
          <a:noFill/>
        </p:spPr>
        <p:txBody>
          <a:bodyPr wrap="none" rtlCol="0">
            <a:spAutoFit/>
          </a:bodyPr>
          <a:lstStyle/>
          <a:p>
            <a:r>
              <a:rPr kumimoji="1" lang="ja-JP" altLang="en-US" sz="1600" dirty="0">
                <a:solidFill>
                  <a:schemeClr val="accent6">
                    <a:lumMod val="75000"/>
                  </a:schemeClr>
                </a:solidFill>
                <a:latin typeface="Meiryo" panose="020B0604030504040204" pitchFamily="34" charset="-128"/>
                <a:ea typeface="Meiryo" panose="020B0604030504040204" pitchFamily="34" charset="-128"/>
              </a:rPr>
              <a:t>コンテナレベルで稼働は保証されている</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165" name="等号 164">
            <a:extLst>
              <a:ext uri="{FF2B5EF4-FFF2-40B4-BE49-F238E27FC236}">
                <a16:creationId xmlns:a16="http://schemas.microsoft.com/office/drawing/2014/main" id="{7B1E2B9A-EFB8-5A48-8E1C-2FC3AFE1D57E}"/>
              </a:ext>
            </a:extLst>
          </p:cNvPr>
          <p:cNvSpPr/>
          <p:nvPr/>
        </p:nvSpPr>
        <p:spPr>
          <a:xfrm>
            <a:off x="4373121" y="4286509"/>
            <a:ext cx="397758" cy="385220"/>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3C755C7B-56D5-EE47-9CB5-DAD1E6E7CA93}"/>
              </a:ext>
            </a:extLst>
          </p:cNvPr>
          <p:cNvSpPr txBox="1"/>
          <p:nvPr/>
        </p:nvSpPr>
        <p:spPr>
          <a:xfrm>
            <a:off x="1301253" y="949665"/>
            <a:ext cx="2031325" cy="369332"/>
          </a:xfrm>
          <a:prstGeom prst="rect">
            <a:avLst/>
          </a:prstGeom>
          <a:noFill/>
        </p:spPr>
        <p:txBody>
          <a:bodyPr wrap="none" rtlCol="0">
            <a:spAutoFit/>
          </a:bodyPr>
          <a:lstStyle/>
          <a:p>
            <a:pPr algn="ctr"/>
            <a:r>
              <a:rPr lang="ja-JP" altLang="en-US">
                <a:solidFill>
                  <a:srgbClr val="376092"/>
                </a:solidFill>
                <a:latin typeface="Meiryo" charset="-128"/>
                <a:ea typeface="Meiryo" charset="-128"/>
                <a:cs typeface="Meiryo" charset="-128"/>
              </a:rPr>
              <a:t>他のシステム環境</a:t>
            </a:r>
            <a:endParaRPr kumimoji="1" lang="ja-JP" altLang="en-US" dirty="0">
              <a:solidFill>
                <a:srgbClr val="376092"/>
              </a:solidFill>
              <a:latin typeface="Meiryo" charset="-128"/>
              <a:ea typeface="Meiryo" charset="-128"/>
              <a:cs typeface="Meiryo" charset="-128"/>
            </a:endParaRPr>
          </a:p>
        </p:txBody>
      </p:sp>
      <p:sp>
        <p:nvSpPr>
          <p:cNvPr id="4" name="左矢印 3">
            <a:extLst>
              <a:ext uri="{FF2B5EF4-FFF2-40B4-BE49-F238E27FC236}">
                <a16:creationId xmlns:a16="http://schemas.microsoft.com/office/drawing/2014/main" id="{080B1906-B3CA-4D44-B935-2E4B895224E0}"/>
              </a:ext>
            </a:extLst>
          </p:cNvPr>
          <p:cNvSpPr/>
          <p:nvPr/>
        </p:nvSpPr>
        <p:spPr>
          <a:xfrm>
            <a:off x="4185002" y="957472"/>
            <a:ext cx="760028" cy="3693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不等号 4">
            <a:extLst>
              <a:ext uri="{FF2B5EF4-FFF2-40B4-BE49-F238E27FC236}">
                <a16:creationId xmlns:a16="http://schemas.microsoft.com/office/drawing/2014/main" id="{246E59F4-2469-2245-8051-D2E936FA9589}"/>
              </a:ext>
            </a:extLst>
          </p:cNvPr>
          <p:cNvSpPr/>
          <p:nvPr/>
        </p:nvSpPr>
        <p:spPr>
          <a:xfrm>
            <a:off x="4383077" y="4911748"/>
            <a:ext cx="397757" cy="379652"/>
          </a:xfrm>
          <a:prstGeom prst="mathNotEqual">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不等号 167">
            <a:extLst>
              <a:ext uri="{FF2B5EF4-FFF2-40B4-BE49-F238E27FC236}">
                <a16:creationId xmlns:a16="http://schemas.microsoft.com/office/drawing/2014/main" id="{00927B8B-DAD8-CE4D-AFCD-4975824BF2B2}"/>
              </a:ext>
            </a:extLst>
          </p:cNvPr>
          <p:cNvSpPr/>
          <p:nvPr/>
        </p:nvSpPr>
        <p:spPr>
          <a:xfrm>
            <a:off x="4383077" y="5767878"/>
            <a:ext cx="397757" cy="379652"/>
          </a:xfrm>
          <a:prstGeom prst="mathNotEqual">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735317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DA0D3BBC-FC01-2946-BE5A-52213027D188}"/>
              </a:ext>
            </a:extLst>
          </p:cNvPr>
          <p:cNvSpPr/>
          <p:nvPr/>
        </p:nvSpPr>
        <p:spPr>
          <a:xfrm flipH="1">
            <a:off x="5794269" y="1881132"/>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6FDC1ADB-288F-5142-AABD-C310F347C0F4}"/>
              </a:ext>
            </a:extLst>
          </p:cNvPr>
          <p:cNvSpPr/>
          <p:nvPr/>
        </p:nvSpPr>
        <p:spPr>
          <a:xfrm flipH="1">
            <a:off x="5865893" y="1965771"/>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7AB3B535-481D-8D47-896F-1BB1A6833728}"/>
              </a:ext>
            </a:extLst>
          </p:cNvPr>
          <p:cNvSpPr/>
          <p:nvPr/>
        </p:nvSpPr>
        <p:spPr>
          <a:xfrm flipH="1">
            <a:off x="5937517" y="2050409"/>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D9AE58C4-1F67-4745-BD50-C788F2E58BE1}"/>
              </a:ext>
            </a:extLst>
          </p:cNvPr>
          <p:cNvSpPr/>
          <p:nvPr/>
        </p:nvSpPr>
        <p:spPr>
          <a:xfrm flipH="1">
            <a:off x="6011013" y="2135048"/>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A1C18968-68DC-C740-BD1C-6231071759A4}"/>
              </a:ext>
            </a:extLst>
          </p:cNvPr>
          <p:cNvSpPr/>
          <p:nvPr/>
        </p:nvSpPr>
        <p:spPr>
          <a:xfrm flipH="1">
            <a:off x="6087535" y="221968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3ACD0CB8-C823-9440-B9A4-54F65E8F25D7}"/>
              </a:ext>
            </a:extLst>
          </p:cNvPr>
          <p:cNvSpPr/>
          <p:nvPr/>
        </p:nvSpPr>
        <p:spPr>
          <a:xfrm flipH="1">
            <a:off x="6157287" y="2297700"/>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394A9BBB-6277-7049-BE31-4C1A89F4C81D}"/>
              </a:ext>
            </a:extLst>
          </p:cNvPr>
          <p:cNvSpPr/>
          <p:nvPr/>
        </p:nvSpPr>
        <p:spPr>
          <a:xfrm flipH="1">
            <a:off x="6230146" y="2388964"/>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33225F91-56E6-FC4A-8CFC-81469A16F8DF}"/>
              </a:ext>
            </a:extLst>
          </p:cNvPr>
          <p:cNvSpPr/>
          <p:nvPr/>
        </p:nvSpPr>
        <p:spPr>
          <a:xfrm flipH="1">
            <a:off x="6304279" y="250010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C3B1E1C2-0BF5-5545-BA29-A573F0FC122D}"/>
              </a:ext>
            </a:extLst>
          </p:cNvPr>
          <p:cNvSpPr/>
          <p:nvPr/>
        </p:nvSpPr>
        <p:spPr>
          <a:xfrm>
            <a:off x="1019890" y="1875377"/>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DBC74AB-3B14-1A4B-A3B1-3DB777AC3C4C}"/>
              </a:ext>
            </a:extLst>
          </p:cNvPr>
          <p:cNvSpPr/>
          <p:nvPr/>
        </p:nvSpPr>
        <p:spPr>
          <a:xfrm>
            <a:off x="948266" y="1960016"/>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91C0544D-7259-BA4F-8C65-C1D6548838A8}"/>
              </a:ext>
            </a:extLst>
          </p:cNvPr>
          <p:cNvSpPr/>
          <p:nvPr/>
        </p:nvSpPr>
        <p:spPr>
          <a:xfrm>
            <a:off x="876642" y="2044654"/>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07463753-8495-114E-A80F-D06AF2C1FC0E}"/>
              </a:ext>
            </a:extLst>
          </p:cNvPr>
          <p:cNvSpPr/>
          <p:nvPr/>
        </p:nvSpPr>
        <p:spPr>
          <a:xfrm>
            <a:off x="803146" y="2129293"/>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D6E09CA4-CF30-B040-A2CF-57E2B47E352F}"/>
              </a:ext>
            </a:extLst>
          </p:cNvPr>
          <p:cNvSpPr/>
          <p:nvPr/>
        </p:nvSpPr>
        <p:spPr>
          <a:xfrm>
            <a:off x="726624" y="221393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1EC99E6-EFE6-D54B-BE44-4F9BDE83AB7D}"/>
              </a:ext>
            </a:extLst>
          </p:cNvPr>
          <p:cNvSpPr/>
          <p:nvPr/>
        </p:nvSpPr>
        <p:spPr>
          <a:xfrm>
            <a:off x="656872" y="2291945"/>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10C0E1A4-7FF8-B948-8A86-D6E041026CDB}"/>
              </a:ext>
            </a:extLst>
          </p:cNvPr>
          <p:cNvSpPr/>
          <p:nvPr/>
        </p:nvSpPr>
        <p:spPr>
          <a:xfrm>
            <a:off x="584013" y="2383209"/>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469AA6D4-1E53-E244-8EDB-41E5A5D1F01E}"/>
              </a:ext>
            </a:extLst>
          </p:cNvPr>
          <p:cNvSpPr/>
          <p:nvPr/>
        </p:nvSpPr>
        <p:spPr>
          <a:xfrm>
            <a:off x="509880" y="249435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5BC3343B-77FE-144A-8F26-27DF9B099567}"/>
              </a:ext>
            </a:extLst>
          </p:cNvPr>
          <p:cNvSpPr/>
          <p:nvPr/>
        </p:nvSpPr>
        <p:spPr>
          <a:xfrm>
            <a:off x="3415818" y="2638625"/>
            <a:ext cx="2335427" cy="316332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FEF88CF4-4067-A54B-9DB9-786BBBDFBBAD}"/>
              </a:ext>
            </a:extLst>
          </p:cNvPr>
          <p:cNvSpPr/>
          <p:nvPr/>
        </p:nvSpPr>
        <p:spPr>
          <a:xfrm>
            <a:off x="6387626" y="2638625"/>
            <a:ext cx="2335427" cy="316332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9F85A75-6708-B746-A0A6-BAE2F7F295ED}"/>
              </a:ext>
            </a:extLst>
          </p:cNvPr>
          <p:cNvSpPr/>
          <p:nvPr/>
        </p:nvSpPr>
        <p:spPr>
          <a:xfrm>
            <a:off x="434827" y="2638625"/>
            <a:ext cx="2335427" cy="31633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lang="ja-JP" altLang="en-US" dirty="0"/>
              <a:t>コンテナとハイブリッドクラウド／マルチクラウド</a:t>
            </a:r>
            <a:endParaRPr kumimoji="1" lang="ja-JP" altLang="en-US" dirty="0"/>
          </a:p>
        </p:txBody>
      </p:sp>
      <p:sp>
        <p:nvSpPr>
          <p:cNvPr id="33" name="正方形/長方形 32"/>
          <p:cNvSpPr/>
          <p:nvPr/>
        </p:nvSpPr>
        <p:spPr>
          <a:xfrm>
            <a:off x="6572280" y="4354677"/>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コンテナエンジン</a:t>
            </a:r>
          </a:p>
        </p:txBody>
      </p:sp>
      <p:sp>
        <p:nvSpPr>
          <p:cNvPr id="53" name="正方形/長方形 52"/>
          <p:cNvSpPr/>
          <p:nvPr/>
        </p:nvSpPr>
        <p:spPr>
          <a:xfrm>
            <a:off x="3590055" y="434791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コンテナエンジン</a:t>
            </a:r>
          </a:p>
        </p:txBody>
      </p:sp>
      <p:sp>
        <p:nvSpPr>
          <p:cNvPr id="61" name="正方形/長方形 60"/>
          <p:cNvSpPr/>
          <p:nvPr/>
        </p:nvSpPr>
        <p:spPr>
          <a:xfrm>
            <a:off x="632673" y="435426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コンテナエンジン</a:t>
            </a:r>
          </a:p>
        </p:txBody>
      </p:sp>
      <p:sp>
        <p:nvSpPr>
          <p:cNvPr id="15" name="テキスト ボックス 14"/>
          <p:cNvSpPr txBox="1"/>
          <p:nvPr/>
        </p:nvSpPr>
        <p:spPr>
          <a:xfrm>
            <a:off x="6686000" y="5385387"/>
            <a:ext cx="1738681" cy="338554"/>
          </a:xfrm>
          <a:prstGeom prst="rect">
            <a:avLst/>
          </a:prstGeom>
          <a:noFill/>
        </p:spPr>
        <p:txBody>
          <a:bodyPr wrap="none" rtlCol="0">
            <a:spAutoFit/>
          </a:bodyPr>
          <a:lstStyle/>
          <a:p>
            <a:pPr algn="ctr"/>
            <a:r>
              <a:rPr kumimoji="1" lang="en-US" altLang="ja-JP" sz="1600" dirty="0">
                <a:solidFill>
                  <a:srgbClr val="0070C0"/>
                </a:solidFill>
                <a:latin typeface="Meiryo" charset="-128"/>
                <a:ea typeface="Meiryo" charset="-128"/>
                <a:cs typeface="Meiryo" charset="-128"/>
              </a:rPr>
              <a:t>Microsoft Azure</a:t>
            </a:r>
            <a:endParaRPr kumimoji="1" lang="ja-JP" altLang="en-US" sz="1600">
              <a:solidFill>
                <a:srgbClr val="0070C0"/>
              </a:solidFill>
              <a:latin typeface="Meiryo" charset="-128"/>
              <a:ea typeface="Meiryo" charset="-128"/>
              <a:cs typeface="Meiryo" charset="-128"/>
            </a:endParaRPr>
          </a:p>
        </p:txBody>
      </p:sp>
      <p:sp>
        <p:nvSpPr>
          <p:cNvPr id="69" name="テキスト ボックス 68"/>
          <p:cNvSpPr txBox="1"/>
          <p:nvPr/>
        </p:nvSpPr>
        <p:spPr>
          <a:xfrm>
            <a:off x="3671626" y="5385387"/>
            <a:ext cx="1826141" cy="338554"/>
          </a:xfrm>
          <a:prstGeom prst="rect">
            <a:avLst/>
          </a:prstGeom>
          <a:noFill/>
        </p:spPr>
        <p:txBody>
          <a:bodyPr wrap="none" rtlCol="0">
            <a:spAutoFit/>
          </a:bodyPr>
          <a:lstStyle/>
          <a:p>
            <a:pPr algn="ctr"/>
            <a:r>
              <a:rPr kumimoji="1" lang="ja-JP" altLang="en-US" sz="1600">
                <a:solidFill>
                  <a:srgbClr val="009051"/>
                </a:solidFill>
                <a:latin typeface="Meiryo" charset="-128"/>
                <a:ea typeface="Meiryo" charset="-128"/>
                <a:cs typeface="Meiryo" charset="-128"/>
              </a:rPr>
              <a:t>自社所有システム</a:t>
            </a:r>
            <a:endParaRPr kumimoji="1" lang="ja-JP" altLang="en-US" sz="1600" dirty="0">
              <a:solidFill>
                <a:srgbClr val="009051"/>
              </a:solidFill>
              <a:latin typeface="Meiryo" charset="-128"/>
              <a:ea typeface="Meiryo" charset="-128"/>
              <a:cs typeface="Meiryo" charset="-128"/>
            </a:endParaRPr>
          </a:p>
        </p:txBody>
      </p:sp>
      <p:sp>
        <p:nvSpPr>
          <p:cNvPr id="70" name="テキスト ボックス 69"/>
          <p:cNvSpPr txBox="1"/>
          <p:nvPr/>
        </p:nvSpPr>
        <p:spPr>
          <a:xfrm>
            <a:off x="1270379" y="5385387"/>
            <a:ext cx="654218" cy="338554"/>
          </a:xfrm>
          <a:prstGeom prst="rect">
            <a:avLst/>
          </a:prstGeom>
          <a:noFill/>
        </p:spPr>
        <p:txBody>
          <a:bodyPr wrap="none" rtlCol="0">
            <a:spAutoFit/>
          </a:bodyPr>
          <a:lstStyle/>
          <a:p>
            <a:pPr algn="ctr"/>
            <a:r>
              <a:rPr kumimoji="1" lang="en-US" altLang="ja-JP" sz="1600" dirty="0">
                <a:solidFill>
                  <a:schemeClr val="accent6">
                    <a:lumMod val="50000"/>
                  </a:schemeClr>
                </a:solidFill>
                <a:latin typeface="Meiryo" charset="-128"/>
                <a:ea typeface="Meiryo" charset="-128"/>
                <a:cs typeface="Meiryo" charset="-128"/>
              </a:rPr>
              <a:t>AWS</a:t>
            </a:r>
            <a:endParaRPr kumimoji="1" lang="ja-JP" altLang="en-US" sz="1600" dirty="0">
              <a:solidFill>
                <a:schemeClr val="accent6">
                  <a:lumMod val="50000"/>
                </a:schemeClr>
              </a:solidFill>
              <a:latin typeface="Meiryo" charset="-128"/>
              <a:ea typeface="Meiryo" charset="-128"/>
              <a:cs typeface="Meiryo" charset="-128"/>
            </a:endParaRPr>
          </a:p>
        </p:txBody>
      </p:sp>
      <p:grpSp>
        <p:nvGrpSpPr>
          <p:cNvPr id="40" name="グループ化 39">
            <a:extLst>
              <a:ext uri="{FF2B5EF4-FFF2-40B4-BE49-F238E27FC236}">
                <a16:creationId xmlns:a16="http://schemas.microsoft.com/office/drawing/2014/main" id="{32D44F17-8D2D-774F-8B8E-D376FECE4EB8}"/>
              </a:ext>
            </a:extLst>
          </p:cNvPr>
          <p:cNvGrpSpPr/>
          <p:nvPr/>
        </p:nvGrpSpPr>
        <p:grpSpPr>
          <a:xfrm>
            <a:off x="3490871" y="2994571"/>
            <a:ext cx="2148528" cy="1256294"/>
            <a:chOff x="437280" y="2836691"/>
            <a:chExt cx="2148528" cy="1256294"/>
          </a:xfrm>
        </p:grpSpPr>
        <p:sp>
          <p:nvSpPr>
            <p:cNvPr id="41" name="正方形/長方形 40">
              <a:extLst>
                <a:ext uri="{FF2B5EF4-FFF2-40B4-BE49-F238E27FC236}">
                  <a16:creationId xmlns:a16="http://schemas.microsoft.com/office/drawing/2014/main" id="{5FC10705-0940-9640-9DF3-7F8FDD7516D6}"/>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CC5860B-D7B9-284B-8702-F2553F32C12D}"/>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3" name="正方形/長方形 42">
              <a:extLst>
                <a:ext uri="{FF2B5EF4-FFF2-40B4-BE49-F238E27FC236}">
                  <a16:creationId xmlns:a16="http://schemas.microsoft.com/office/drawing/2014/main" id="{C6945C3A-2CB6-234C-B432-EEE1FF8C9B24}"/>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44" name="テキスト ボックス 43">
              <a:extLst>
                <a:ext uri="{FF2B5EF4-FFF2-40B4-BE49-F238E27FC236}">
                  <a16:creationId xmlns:a16="http://schemas.microsoft.com/office/drawing/2014/main" id="{8313B9CB-38F8-1A4E-B5D9-436E2C809690}"/>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46" name="グループ化 45">
            <a:extLst>
              <a:ext uri="{FF2B5EF4-FFF2-40B4-BE49-F238E27FC236}">
                <a16:creationId xmlns:a16="http://schemas.microsoft.com/office/drawing/2014/main" id="{0AD711E9-5CCA-3A4F-BFB5-5C000E346B6F}"/>
              </a:ext>
            </a:extLst>
          </p:cNvPr>
          <p:cNvGrpSpPr/>
          <p:nvPr/>
        </p:nvGrpSpPr>
        <p:grpSpPr>
          <a:xfrm>
            <a:off x="3490871" y="2990612"/>
            <a:ext cx="2148528" cy="1256294"/>
            <a:chOff x="437280" y="2836691"/>
            <a:chExt cx="2148528" cy="1256294"/>
          </a:xfrm>
        </p:grpSpPr>
        <p:sp>
          <p:nvSpPr>
            <p:cNvPr id="47" name="正方形/長方形 46">
              <a:extLst>
                <a:ext uri="{FF2B5EF4-FFF2-40B4-BE49-F238E27FC236}">
                  <a16:creationId xmlns:a16="http://schemas.microsoft.com/office/drawing/2014/main" id="{B5B5EE0C-6EC4-EA48-A7A1-B522F1920FB5}"/>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749C2827-CC92-8949-872F-1D6DAFD988CB}"/>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9" name="正方形/長方形 48">
              <a:extLst>
                <a:ext uri="{FF2B5EF4-FFF2-40B4-BE49-F238E27FC236}">
                  <a16:creationId xmlns:a16="http://schemas.microsoft.com/office/drawing/2014/main" id="{5B73CCED-B466-3E4F-9A10-FE51B4451DE7}"/>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0" name="テキスト ボックス 49">
              <a:extLst>
                <a:ext uri="{FF2B5EF4-FFF2-40B4-BE49-F238E27FC236}">
                  <a16:creationId xmlns:a16="http://schemas.microsoft.com/office/drawing/2014/main" id="{B61B0427-ED35-D143-928B-25A78D66D923}"/>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54" name="グループ化 53">
            <a:extLst>
              <a:ext uri="{FF2B5EF4-FFF2-40B4-BE49-F238E27FC236}">
                <a16:creationId xmlns:a16="http://schemas.microsoft.com/office/drawing/2014/main" id="{85C5D57D-60F8-C942-A038-9B0384AC0EDE}"/>
              </a:ext>
            </a:extLst>
          </p:cNvPr>
          <p:cNvGrpSpPr/>
          <p:nvPr/>
        </p:nvGrpSpPr>
        <p:grpSpPr>
          <a:xfrm>
            <a:off x="3490871" y="2986653"/>
            <a:ext cx="2148528" cy="1256294"/>
            <a:chOff x="437280" y="2836691"/>
            <a:chExt cx="2148528" cy="1256294"/>
          </a:xfrm>
        </p:grpSpPr>
        <p:sp>
          <p:nvSpPr>
            <p:cNvPr id="64" name="正方形/長方形 63">
              <a:extLst>
                <a:ext uri="{FF2B5EF4-FFF2-40B4-BE49-F238E27FC236}">
                  <a16:creationId xmlns:a16="http://schemas.microsoft.com/office/drawing/2014/main" id="{F784BD6E-B595-2245-911E-5B8B36BE85E1}"/>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D9A069B9-55FD-EA45-9F68-646255B4ABAF}"/>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75" name="正方形/長方形 74">
              <a:extLst>
                <a:ext uri="{FF2B5EF4-FFF2-40B4-BE49-F238E27FC236}">
                  <a16:creationId xmlns:a16="http://schemas.microsoft.com/office/drawing/2014/main" id="{61AE7A85-3CEE-1448-A320-FB01D4F4E92D}"/>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76" name="テキスト ボックス 75">
              <a:extLst>
                <a:ext uri="{FF2B5EF4-FFF2-40B4-BE49-F238E27FC236}">
                  <a16:creationId xmlns:a16="http://schemas.microsoft.com/office/drawing/2014/main" id="{3414D3BE-DCB8-1E49-A833-DCB84CED87BC}"/>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
        <p:nvSpPr>
          <p:cNvPr id="51" name="正方形/長方形 50">
            <a:extLst>
              <a:ext uri="{FF2B5EF4-FFF2-40B4-BE49-F238E27FC236}">
                <a16:creationId xmlns:a16="http://schemas.microsoft.com/office/drawing/2014/main" id="{E314F996-5FC6-E745-B72D-6FC66C194495}"/>
              </a:ext>
            </a:extLst>
          </p:cNvPr>
          <p:cNvSpPr/>
          <p:nvPr/>
        </p:nvSpPr>
        <p:spPr>
          <a:xfrm>
            <a:off x="632673" y="4627550"/>
            <a:ext cx="1953584" cy="6335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2" name="正方形/長方形 51">
            <a:extLst>
              <a:ext uri="{FF2B5EF4-FFF2-40B4-BE49-F238E27FC236}">
                <a16:creationId xmlns:a16="http://schemas.microsoft.com/office/drawing/2014/main" id="{A8951B03-2993-3D43-AB32-1523AFC3DB36}"/>
              </a:ext>
            </a:extLst>
          </p:cNvPr>
          <p:cNvSpPr/>
          <p:nvPr/>
        </p:nvSpPr>
        <p:spPr>
          <a:xfrm>
            <a:off x="3595208" y="4627550"/>
            <a:ext cx="1953584" cy="6335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5" name="正方形/長方形 54">
            <a:extLst>
              <a:ext uri="{FF2B5EF4-FFF2-40B4-BE49-F238E27FC236}">
                <a16:creationId xmlns:a16="http://schemas.microsoft.com/office/drawing/2014/main" id="{A378CD5D-1170-9E46-895D-236AA8B4828D}"/>
              </a:ext>
            </a:extLst>
          </p:cNvPr>
          <p:cNvSpPr/>
          <p:nvPr/>
        </p:nvSpPr>
        <p:spPr>
          <a:xfrm>
            <a:off x="6578547" y="4647564"/>
            <a:ext cx="1953584" cy="6335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3" name="テキスト ボックス 2">
            <a:extLst>
              <a:ext uri="{FF2B5EF4-FFF2-40B4-BE49-F238E27FC236}">
                <a16:creationId xmlns:a16="http://schemas.microsoft.com/office/drawing/2014/main" id="{53AB8BC3-8395-C64D-8977-AC1AFE652D9B}"/>
              </a:ext>
            </a:extLst>
          </p:cNvPr>
          <p:cNvSpPr txBox="1"/>
          <p:nvPr/>
        </p:nvSpPr>
        <p:spPr>
          <a:xfrm>
            <a:off x="632460" y="1120740"/>
            <a:ext cx="7879080"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実行環境をスケールアウトさせて処理能力を拡大できる</a:t>
            </a:r>
          </a:p>
        </p:txBody>
      </p:sp>
    </p:spTree>
    <p:extLst>
      <p:ext uri="{BB962C8B-B14F-4D97-AF65-F5344CB8AC3E}">
        <p14:creationId xmlns:p14="http://schemas.microsoft.com/office/powerpoint/2010/main" val="18579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3.7037E-6 L -0.32274 0.00324 " pathEditMode="relative" rAng="0" ptsTypes="AA">
                                      <p:cBhvr>
                                        <p:cTn id="6" dur="2000" fill="hold"/>
                                        <p:tgtEl>
                                          <p:spTgt spid="46"/>
                                        </p:tgtEl>
                                        <p:attrNameLst>
                                          <p:attrName>ppt_x</p:attrName>
                                          <p:attrName>ppt_y</p:attrName>
                                        </p:attrNameLst>
                                      </p:cBhvr>
                                      <p:rCtr x="-16146" y="162"/>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1.94444E-6 0.0007 L 0.32535 -0.00069 " pathEditMode="relative" rAng="0" ptsTypes="AA">
                                      <p:cBhvr>
                                        <p:cTn id="9" dur="2000" fill="hold"/>
                                        <p:tgtEl>
                                          <p:spTgt spid="54"/>
                                        </p:tgtEl>
                                        <p:attrNameLst>
                                          <p:attrName>ppt_x</p:attrName>
                                          <p:attrName>ppt_y</p:attrName>
                                        </p:attrNameLst>
                                      </p:cBhvr>
                                      <p:rCtr x="16267" y="-69"/>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500" fill="hold"/>
                                        <p:tgtEl>
                                          <p:spTgt spid="59"/>
                                        </p:tgtEl>
                                        <p:attrNameLst>
                                          <p:attrName>ppt_w</p:attrName>
                                        </p:attrNameLst>
                                      </p:cBhvr>
                                      <p:tavLst>
                                        <p:tav tm="0">
                                          <p:val>
                                            <p:fltVal val="0"/>
                                          </p:val>
                                        </p:tav>
                                        <p:tav tm="100000">
                                          <p:val>
                                            <p:strVal val="#ppt_w"/>
                                          </p:val>
                                        </p:tav>
                                      </p:tavLst>
                                    </p:anim>
                                    <p:anim calcmode="lin" valueType="num">
                                      <p:cBhvr>
                                        <p:cTn id="27" dur="500" fill="hold"/>
                                        <p:tgtEl>
                                          <p:spTgt spid="59"/>
                                        </p:tgtEl>
                                        <p:attrNameLst>
                                          <p:attrName>ppt_h</p:attrName>
                                        </p:attrNameLst>
                                      </p:cBhvr>
                                      <p:tavLst>
                                        <p:tav tm="0">
                                          <p:val>
                                            <p:fltVal val="0"/>
                                          </p:val>
                                        </p:tav>
                                        <p:tav tm="100000">
                                          <p:val>
                                            <p:strVal val="#ppt_h"/>
                                          </p:val>
                                        </p:tav>
                                      </p:tavLst>
                                    </p:anim>
                                    <p:animEffect transition="in" filter="fade">
                                      <p:cBhvr>
                                        <p:cTn id="28" dur="500"/>
                                        <p:tgtEl>
                                          <p:spTgt spid="59"/>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p:cTn id="38" dur="500" fill="hold"/>
                                        <p:tgtEl>
                                          <p:spTgt spid="65"/>
                                        </p:tgtEl>
                                        <p:attrNameLst>
                                          <p:attrName>ppt_w</p:attrName>
                                        </p:attrNameLst>
                                      </p:cBhvr>
                                      <p:tavLst>
                                        <p:tav tm="0">
                                          <p:val>
                                            <p:fltVal val="0"/>
                                          </p:val>
                                        </p:tav>
                                        <p:tav tm="100000">
                                          <p:val>
                                            <p:strVal val="#ppt_w"/>
                                          </p:val>
                                        </p:tav>
                                      </p:tavLst>
                                    </p:anim>
                                    <p:anim calcmode="lin" valueType="num">
                                      <p:cBhvr>
                                        <p:cTn id="39" dur="500" fill="hold"/>
                                        <p:tgtEl>
                                          <p:spTgt spid="65"/>
                                        </p:tgtEl>
                                        <p:attrNameLst>
                                          <p:attrName>ppt_h</p:attrName>
                                        </p:attrNameLst>
                                      </p:cBhvr>
                                      <p:tavLst>
                                        <p:tav tm="0">
                                          <p:val>
                                            <p:fltVal val="0"/>
                                          </p:val>
                                        </p:tav>
                                        <p:tav tm="100000">
                                          <p:val>
                                            <p:strVal val="#ppt_h"/>
                                          </p:val>
                                        </p:tav>
                                      </p:tavLst>
                                    </p:anim>
                                    <p:animEffect transition="in" filter="fade">
                                      <p:cBhvr>
                                        <p:cTn id="40" dur="500"/>
                                        <p:tgtEl>
                                          <p:spTgt spid="65"/>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p:cTn id="44" dur="500" fill="hold"/>
                                        <p:tgtEl>
                                          <p:spTgt spid="63"/>
                                        </p:tgtEl>
                                        <p:attrNameLst>
                                          <p:attrName>ppt_w</p:attrName>
                                        </p:attrNameLst>
                                      </p:cBhvr>
                                      <p:tavLst>
                                        <p:tav tm="0">
                                          <p:val>
                                            <p:fltVal val="0"/>
                                          </p:val>
                                        </p:tav>
                                        <p:tav tm="100000">
                                          <p:val>
                                            <p:strVal val="#ppt_w"/>
                                          </p:val>
                                        </p:tav>
                                      </p:tavLst>
                                    </p:anim>
                                    <p:anim calcmode="lin" valueType="num">
                                      <p:cBhvr>
                                        <p:cTn id="45" dur="500" fill="hold"/>
                                        <p:tgtEl>
                                          <p:spTgt spid="63"/>
                                        </p:tgtEl>
                                        <p:attrNameLst>
                                          <p:attrName>ppt_h</p:attrName>
                                        </p:attrNameLst>
                                      </p:cBhvr>
                                      <p:tavLst>
                                        <p:tav tm="0">
                                          <p:val>
                                            <p:fltVal val="0"/>
                                          </p:val>
                                        </p:tav>
                                        <p:tav tm="100000">
                                          <p:val>
                                            <p:strVal val="#ppt_h"/>
                                          </p:val>
                                        </p:tav>
                                      </p:tavLst>
                                    </p:anim>
                                    <p:animEffect transition="in" filter="fade">
                                      <p:cBhvr>
                                        <p:cTn id="46" dur="500"/>
                                        <p:tgtEl>
                                          <p:spTgt spid="63"/>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childTnLst>
                          </p:cTn>
                        </p:par>
                        <p:par>
                          <p:cTn id="59" fill="hold">
                            <p:stCondLst>
                              <p:cond delay="4000"/>
                            </p:stCondLst>
                            <p:childTnLst>
                              <p:par>
                                <p:cTn id="60" presetID="53" presetClass="entr" presetSubtype="16" fill="hold" grpId="0" nodeType="afterEffect">
                                  <p:stCondLst>
                                    <p:cond delay="0"/>
                                  </p:stCondLst>
                                  <p:childTnLst>
                                    <p:set>
                                      <p:cBhvr>
                                        <p:cTn id="61" dur="1" fill="hold">
                                          <p:stCondLst>
                                            <p:cond delay="0"/>
                                          </p:stCondLst>
                                        </p:cTn>
                                        <p:tgtEl>
                                          <p:spTgt spid="81"/>
                                        </p:tgtEl>
                                        <p:attrNameLst>
                                          <p:attrName>style.visibility</p:attrName>
                                        </p:attrNameLst>
                                      </p:cBhvr>
                                      <p:to>
                                        <p:strVal val="visible"/>
                                      </p:to>
                                    </p:set>
                                    <p:anim calcmode="lin" valueType="num">
                                      <p:cBhvr>
                                        <p:cTn id="62" dur="500" fill="hold"/>
                                        <p:tgtEl>
                                          <p:spTgt spid="81"/>
                                        </p:tgtEl>
                                        <p:attrNameLst>
                                          <p:attrName>ppt_w</p:attrName>
                                        </p:attrNameLst>
                                      </p:cBhvr>
                                      <p:tavLst>
                                        <p:tav tm="0">
                                          <p:val>
                                            <p:fltVal val="0"/>
                                          </p:val>
                                        </p:tav>
                                        <p:tav tm="100000">
                                          <p:val>
                                            <p:strVal val="#ppt_w"/>
                                          </p:val>
                                        </p:tav>
                                      </p:tavLst>
                                    </p:anim>
                                    <p:anim calcmode="lin" valueType="num">
                                      <p:cBhvr>
                                        <p:cTn id="63" dur="500" fill="hold"/>
                                        <p:tgtEl>
                                          <p:spTgt spid="81"/>
                                        </p:tgtEl>
                                        <p:attrNameLst>
                                          <p:attrName>ppt_h</p:attrName>
                                        </p:attrNameLst>
                                      </p:cBhvr>
                                      <p:tavLst>
                                        <p:tav tm="0">
                                          <p:val>
                                            <p:fltVal val="0"/>
                                          </p:val>
                                        </p:tav>
                                        <p:tav tm="100000">
                                          <p:val>
                                            <p:strVal val="#ppt_h"/>
                                          </p:val>
                                        </p:tav>
                                      </p:tavLst>
                                    </p:anim>
                                    <p:animEffect transition="in" filter="fade">
                                      <p:cBhvr>
                                        <p:cTn id="64" dur="500"/>
                                        <p:tgtEl>
                                          <p:spTgt spid="81"/>
                                        </p:tgtEl>
                                      </p:cBhvr>
                                    </p:animEffect>
                                  </p:childTnLst>
                                </p:cTn>
                              </p:par>
                            </p:childTnLst>
                          </p:cTn>
                        </p:par>
                        <p:par>
                          <p:cTn id="65" fill="hold">
                            <p:stCondLst>
                              <p:cond delay="4500"/>
                            </p:stCondLst>
                            <p:childTnLst>
                              <p:par>
                                <p:cTn id="66" presetID="53" presetClass="entr" presetSubtype="16" fill="hold" grpId="0" nodeType="after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p:cTn id="68" dur="500" fill="hold"/>
                                        <p:tgtEl>
                                          <p:spTgt spid="80"/>
                                        </p:tgtEl>
                                        <p:attrNameLst>
                                          <p:attrName>ppt_w</p:attrName>
                                        </p:attrNameLst>
                                      </p:cBhvr>
                                      <p:tavLst>
                                        <p:tav tm="0">
                                          <p:val>
                                            <p:fltVal val="0"/>
                                          </p:val>
                                        </p:tav>
                                        <p:tav tm="100000">
                                          <p:val>
                                            <p:strVal val="#ppt_w"/>
                                          </p:val>
                                        </p:tav>
                                      </p:tavLst>
                                    </p:anim>
                                    <p:anim calcmode="lin" valueType="num">
                                      <p:cBhvr>
                                        <p:cTn id="69" dur="500" fill="hold"/>
                                        <p:tgtEl>
                                          <p:spTgt spid="80"/>
                                        </p:tgtEl>
                                        <p:attrNameLst>
                                          <p:attrName>ppt_h</p:attrName>
                                        </p:attrNameLst>
                                      </p:cBhvr>
                                      <p:tavLst>
                                        <p:tav tm="0">
                                          <p:val>
                                            <p:fltVal val="0"/>
                                          </p:val>
                                        </p:tav>
                                        <p:tav tm="100000">
                                          <p:val>
                                            <p:strVal val="#ppt_h"/>
                                          </p:val>
                                        </p:tav>
                                      </p:tavLst>
                                    </p:anim>
                                    <p:animEffect transition="in" filter="fade">
                                      <p:cBhvr>
                                        <p:cTn id="70" dur="500"/>
                                        <p:tgtEl>
                                          <p:spTgt spid="80"/>
                                        </p:tgtEl>
                                      </p:cBhvr>
                                    </p:animEffect>
                                  </p:childTnLst>
                                </p:cTn>
                              </p:par>
                            </p:childTnLst>
                          </p:cTn>
                        </p:par>
                        <p:par>
                          <p:cTn id="71" fill="hold">
                            <p:stCondLst>
                              <p:cond delay="5000"/>
                            </p:stCondLst>
                            <p:childTnLst>
                              <p:par>
                                <p:cTn id="72" presetID="53" presetClass="entr" presetSubtype="16" fill="hold" grpId="0" nodeType="afterEffect">
                                  <p:stCondLst>
                                    <p:cond delay="0"/>
                                  </p:stCondLst>
                                  <p:childTnLst>
                                    <p:set>
                                      <p:cBhvr>
                                        <p:cTn id="73" dur="1" fill="hold">
                                          <p:stCondLst>
                                            <p:cond delay="0"/>
                                          </p:stCondLst>
                                        </p:cTn>
                                        <p:tgtEl>
                                          <p:spTgt spid="79"/>
                                        </p:tgtEl>
                                        <p:attrNameLst>
                                          <p:attrName>style.visibility</p:attrName>
                                        </p:attrNameLst>
                                      </p:cBhvr>
                                      <p:to>
                                        <p:strVal val="visible"/>
                                      </p:to>
                                    </p:set>
                                    <p:anim calcmode="lin" valueType="num">
                                      <p:cBhvr>
                                        <p:cTn id="74" dur="500" fill="hold"/>
                                        <p:tgtEl>
                                          <p:spTgt spid="79"/>
                                        </p:tgtEl>
                                        <p:attrNameLst>
                                          <p:attrName>ppt_w</p:attrName>
                                        </p:attrNameLst>
                                      </p:cBhvr>
                                      <p:tavLst>
                                        <p:tav tm="0">
                                          <p:val>
                                            <p:fltVal val="0"/>
                                          </p:val>
                                        </p:tav>
                                        <p:tav tm="100000">
                                          <p:val>
                                            <p:strVal val="#ppt_w"/>
                                          </p:val>
                                        </p:tav>
                                      </p:tavLst>
                                    </p:anim>
                                    <p:anim calcmode="lin" valueType="num">
                                      <p:cBhvr>
                                        <p:cTn id="75" dur="500" fill="hold"/>
                                        <p:tgtEl>
                                          <p:spTgt spid="79"/>
                                        </p:tgtEl>
                                        <p:attrNameLst>
                                          <p:attrName>ppt_h</p:attrName>
                                        </p:attrNameLst>
                                      </p:cBhvr>
                                      <p:tavLst>
                                        <p:tav tm="0">
                                          <p:val>
                                            <p:fltVal val="0"/>
                                          </p:val>
                                        </p:tav>
                                        <p:tav tm="100000">
                                          <p:val>
                                            <p:strVal val="#ppt_h"/>
                                          </p:val>
                                        </p:tav>
                                      </p:tavLst>
                                    </p:anim>
                                    <p:animEffect transition="in" filter="fade">
                                      <p:cBhvr>
                                        <p:cTn id="76" dur="500"/>
                                        <p:tgtEl>
                                          <p:spTgt spid="79"/>
                                        </p:tgtEl>
                                      </p:cBhvr>
                                    </p:animEffect>
                                  </p:childTnLst>
                                </p:cTn>
                              </p:par>
                            </p:childTnLst>
                          </p:cTn>
                        </p:par>
                        <p:par>
                          <p:cTn id="77" fill="hold">
                            <p:stCondLst>
                              <p:cond delay="5500"/>
                            </p:stCondLst>
                            <p:childTnLst>
                              <p:par>
                                <p:cTn id="78" presetID="53" presetClass="entr" presetSubtype="16" fill="hold" grpId="0" nodeType="afterEffect">
                                  <p:stCondLst>
                                    <p:cond delay="0"/>
                                  </p:stCondLst>
                                  <p:childTnLst>
                                    <p:set>
                                      <p:cBhvr>
                                        <p:cTn id="79" dur="1" fill="hold">
                                          <p:stCondLst>
                                            <p:cond delay="0"/>
                                          </p:stCondLst>
                                        </p:cTn>
                                        <p:tgtEl>
                                          <p:spTgt spid="78"/>
                                        </p:tgtEl>
                                        <p:attrNameLst>
                                          <p:attrName>style.visibility</p:attrName>
                                        </p:attrNameLst>
                                      </p:cBhvr>
                                      <p:to>
                                        <p:strVal val="visible"/>
                                      </p:to>
                                    </p:set>
                                    <p:anim calcmode="lin" valueType="num">
                                      <p:cBhvr>
                                        <p:cTn id="80" dur="500" fill="hold"/>
                                        <p:tgtEl>
                                          <p:spTgt spid="78"/>
                                        </p:tgtEl>
                                        <p:attrNameLst>
                                          <p:attrName>ppt_w</p:attrName>
                                        </p:attrNameLst>
                                      </p:cBhvr>
                                      <p:tavLst>
                                        <p:tav tm="0">
                                          <p:val>
                                            <p:fltVal val="0"/>
                                          </p:val>
                                        </p:tav>
                                        <p:tav tm="100000">
                                          <p:val>
                                            <p:strVal val="#ppt_w"/>
                                          </p:val>
                                        </p:tav>
                                      </p:tavLst>
                                    </p:anim>
                                    <p:anim calcmode="lin" valueType="num">
                                      <p:cBhvr>
                                        <p:cTn id="81" dur="500" fill="hold"/>
                                        <p:tgtEl>
                                          <p:spTgt spid="78"/>
                                        </p:tgtEl>
                                        <p:attrNameLst>
                                          <p:attrName>ppt_h</p:attrName>
                                        </p:attrNameLst>
                                      </p:cBhvr>
                                      <p:tavLst>
                                        <p:tav tm="0">
                                          <p:val>
                                            <p:fltVal val="0"/>
                                          </p:val>
                                        </p:tav>
                                        <p:tav tm="100000">
                                          <p:val>
                                            <p:strVal val="#ppt_h"/>
                                          </p:val>
                                        </p:tav>
                                      </p:tavLst>
                                    </p:anim>
                                    <p:animEffect transition="in" filter="fade">
                                      <p:cBhvr>
                                        <p:cTn id="82" dur="500"/>
                                        <p:tgtEl>
                                          <p:spTgt spid="78"/>
                                        </p:tgtEl>
                                      </p:cBhvr>
                                    </p:animEffect>
                                  </p:childTnLst>
                                </p:cTn>
                              </p:par>
                            </p:childTnLst>
                          </p:cTn>
                        </p:par>
                        <p:par>
                          <p:cTn id="83" fill="hold">
                            <p:stCondLst>
                              <p:cond delay="6000"/>
                            </p:stCondLst>
                            <p:childTnLst>
                              <p:par>
                                <p:cTn id="84" presetID="53" presetClass="entr" presetSubtype="16" fill="hold" grpId="0" nodeType="afterEffect">
                                  <p:stCondLst>
                                    <p:cond delay="0"/>
                                  </p:stCondLst>
                                  <p:childTnLst>
                                    <p:set>
                                      <p:cBhvr>
                                        <p:cTn id="85" dur="1" fill="hold">
                                          <p:stCondLst>
                                            <p:cond delay="0"/>
                                          </p:stCondLst>
                                        </p:cTn>
                                        <p:tgtEl>
                                          <p:spTgt spid="77"/>
                                        </p:tgtEl>
                                        <p:attrNameLst>
                                          <p:attrName>style.visibility</p:attrName>
                                        </p:attrNameLst>
                                      </p:cBhvr>
                                      <p:to>
                                        <p:strVal val="visible"/>
                                      </p:to>
                                    </p:set>
                                    <p:anim calcmode="lin" valueType="num">
                                      <p:cBhvr>
                                        <p:cTn id="86" dur="500" fill="hold"/>
                                        <p:tgtEl>
                                          <p:spTgt spid="77"/>
                                        </p:tgtEl>
                                        <p:attrNameLst>
                                          <p:attrName>ppt_w</p:attrName>
                                        </p:attrNameLst>
                                      </p:cBhvr>
                                      <p:tavLst>
                                        <p:tav tm="0">
                                          <p:val>
                                            <p:fltVal val="0"/>
                                          </p:val>
                                        </p:tav>
                                        <p:tav tm="100000">
                                          <p:val>
                                            <p:strVal val="#ppt_w"/>
                                          </p:val>
                                        </p:tav>
                                      </p:tavLst>
                                    </p:anim>
                                    <p:anim calcmode="lin" valueType="num">
                                      <p:cBhvr>
                                        <p:cTn id="87" dur="500" fill="hold"/>
                                        <p:tgtEl>
                                          <p:spTgt spid="77"/>
                                        </p:tgtEl>
                                        <p:attrNameLst>
                                          <p:attrName>ppt_h</p:attrName>
                                        </p:attrNameLst>
                                      </p:cBhvr>
                                      <p:tavLst>
                                        <p:tav tm="0">
                                          <p:val>
                                            <p:fltVal val="0"/>
                                          </p:val>
                                        </p:tav>
                                        <p:tav tm="100000">
                                          <p:val>
                                            <p:strVal val="#ppt_h"/>
                                          </p:val>
                                        </p:tav>
                                      </p:tavLst>
                                    </p:anim>
                                    <p:animEffect transition="in" filter="fade">
                                      <p:cBhvr>
                                        <p:cTn id="88" dur="500"/>
                                        <p:tgtEl>
                                          <p:spTgt spid="77"/>
                                        </p:tgtEl>
                                      </p:cBhvr>
                                    </p:animEffect>
                                  </p:childTnLst>
                                </p:cTn>
                              </p:par>
                            </p:childTnLst>
                          </p:cTn>
                        </p:par>
                        <p:par>
                          <p:cTn id="89" fill="hold">
                            <p:stCondLst>
                              <p:cond delay="6500"/>
                            </p:stCondLst>
                            <p:childTnLst>
                              <p:par>
                                <p:cTn id="90" presetID="53" presetClass="entr" presetSubtype="16" fill="hold" grpId="0" nodeType="afterEffect">
                                  <p:stCondLst>
                                    <p:cond delay="0"/>
                                  </p:stCondLst>
                                  <p:childTnLst>
                                    <p:set>
                                      <p:cBhvr>
                                        <p:cTn id="91" dur="1" fill="hold">
                                          <p:stCondLst>
                                            <p:cond delay="0"/>
                                          </p:stCondLst>
                                        </p:cTn>
                                        <p:tgtEl>
                                          <p:spTgt spid="68"/>
                                        </p:tgtEl>
                                        <p:attrNameLst>
                                          <p:attrName>style.visibility</p:attrName>
                                        </p:attrNameLst>
                                      </p:cBhvr>
                                      <p:to>
                                        <p:strVal val="visible"/>
                                      </p:to>
                                    </p:set>
                                    <p:anim calcmode="lin" valueType="num">
                                      <p:cBhvr>
                                        <p:cTn id="92" dur="500" fill="hold"/>
                                        <p:tgtEl>
                                          <p:spTgt spid="68"/>
                                        </p:tgtEl>
                                        <p:attrNameLst>
                                          <p:attrName>ppt_w</p:attrName>
                                        </p:attrNameLst>
                                      </p:cBhvr>
                                      <p:tavLst>
                                        <p:tav tm="0">
                                          <p:val>
                                            <p:fltVal val="0"/>
                                          </p:val>
                                        </p:tav>
                                        <p:tav tm="100000">
                                          <p:val>
                                            <p:strVal val="#ppt_w"/>
                                          </p:val>
                                        </p:tav>
                                      </p:tavLst>
                                    </p:anim>
                                    <p:anim calcmode="lin" valueType="num">
                                      <p:cBhvr>
                                        <p:cTn id="93" dur="500" fill="hold"/>
                                        <p:tgtEl>
                                          <p:spTgt spid="68"/>
                                        </p:tgtEl>
                                        <p:attrNameLst>
                                          <p:attrName>ppt_h</p:attrName>
                                        </p:attrNameLst>
                                      </p:cBhvr>
                                      <p:tavLst>
                                        <p:tav tm="0">
                                          <p:val>
                                            <p:fltVal val="0"/>
                                          </p:val>
                                        </p:tav>
                                        <p:tav tm="100000">
                                          <p:val>
                                            <p:strVal val="#ppt_h"/>
                                          </p:val>
                                        </p:tav>
                                      </p:tavLst>
                                    </p:anim>
                                    <p:animEffect transition="in" filter="fade">
                                      <p:cBhvr>
                                        <p:cTn id="94" dur="500"/>
                                        <p:tgtEl>
                                          <p:spTgt spid="68"/>
                                        </p:tgtEl>
                                      </p:cBhvr>
                                    </p:animEffect>
                                  </p:childTnLst>
                                </p:cTn>
                              </p:par>
                            </p:childTnLst>
                          </p:cTn>
                        </p:par>
                        <p:par>
                          <p:cTn id="95" fill="hold">
                            <p:stCondLst>
                              <p:cond delay="7000"/>
                            </p:stCondLst>
                            <p:childTnLst>
                              <p:par>
                                <p:cTn id="96" presetID="53" presetClass="entr" presetSubtype="16" fill="hold" grpId="0" nodeType="afterEffect">
                                  <p:stCondLst>
                                    <p:cond delay="0"/>
                                  </p:stCondLst>
                                  <p:childTnLst>
                                    <p:set>
                                      <p:cBhvr>
                                        <p:cTn id="97" dur="1" fill="hold">
                                          <p:stCondLst>
                                            <p:cond delay="0"/>
                                          </p:stCondLst>
                                        </p:cTn>
                                        <p:tgtEl>
                                          <p:spTgt spid="67"/>
                                        </p:tgtEl>
                                        <p:attrNameLst>
                                          <p:attrName>style.visibility</p:attrName>
                                        </p:attrNameLst>
                                      </p:cBhvr>
                                      <p:to>
                                        <p:strVal val="visible"/>
                                      </p:to>
                                    </p:set>
                                    <p:anim calcmode="lin" valueType="num">
                                      <p:cBhvr>
                                        <p:cTn id="98" dur="500" fill="hold"/>
                                        <p:tgtEl>
                                          <p:spTgt spid="67"/>
                                        </p:tgtEl>
                                        <p:attrNameLst>
                                          <p:attrName>ppt_w</p:attrName>
                                        </p:attrNameLst>
                                      </p:cBhvr>
                                      <p:tavLst>
                                        <p:tav tm="0">
                                          <p:val>
                                            <p:fltVal val="0"/>
                                          </p:val>
                                        </p:tav>
                                        <p:tav tm="100000">
                                          <p:val>
                                            <p:strVal val="#ppt_w"/>
                                          </p:val>
                                        </p:tav>
                                      </p:tavLst>
                                    </p:anim>
                                    <p:anim calcmode="lin" valueType="num">
                                      <p:cBhvr>
                                        <p:cTn id="99" dur="500" fill="hold"/>
                                        <p:tgtEl>
                                          <p:spTgt spid="67"/>
                                        </p:tgtEl>
                                        <p:attrNameLst>
                                          <p:attrName>ppt_h</p:attrName>
                                        </p:attrNameLst>
                                      </p:cBhvr>
                                      <p:tavLst>
                                        <p:tav tm="0">
                                          <p:val>
                                            <p:fltVal val="0"/>
                                          </p:val>
                                        </p:tav>
                                        <p:tav tm="100000">
                                          <p:val>
                                            <p:strVal val="#ppt_h"/>
                                          </p:val>
                                        </p:tav>
                                      </p:tavLst>
                                    </p:anim>
                                    <p:animEffect transition="in" filter="fade">
                                      <p:cBhvr>
                                        <p:cTn id="100" dur="500"/>
                                        <p:tgtEl>
                                          <p:spTgt spid="67"/>
                                        </p:tgtEl>
                                      </p:cBhvr>
                                    </p:animEffect>
                                  </p:childTnLst>
                                </p:cTn>
                              </p:par>
                            </p:childTnLst>
                          </p:cTn>
                        </p:par>
                        <p:par>
                          <p:cTn id="101" fill="hold">
                            <p:stCondLst>
                              <p:cond delay="7500"/>
                            </p:stCondLst>
                            <p:childTnLst>
                              <p:par>
                                <p:cTn id="102" presetID="53" presetClass="entr" presetSubtype="16" fill="hold" grpId="0" nodeType="afterEffect">
                                  <p:stCondLst>
                                    <p:cond delay="0"/>
                                  </p:stCondLst>
                                  <p:childTnLst>
                                    <p:set>
                                      <p:cBhvr>
                                        <p:cTn id="103" dur="1" fill="hold">
                                          <p:stCondLst>
                                            <p:cond delay="0"/>
                                          </p:stCondLst>
                                        </p:cTn>
                                        <p:tgtEl>
                                          <p:spTgt spid="66"/>
                                        </p:tgtEl>
                                        <p:attrNameLst>
                                          <p:attrName>style.visibility</p:attrName>
                                        </p:attrNameLst>
                                      </p:cBhvr>
                                      <p:to>
                                        <p:strVal val="visible"/>
                                      </p:to>
                                    </p:set>
                                    <p:anim calcmode="lin" valueType="num">
                                      <p:cBhvr>
                                        <p:cTn id="104" dur="500" fill="hold"/>
                                        <p:tgtEl>
                                          <p:spTgt spid="66"/>
                                        </p:tgtEl>
                                        <p:attrNameLst>
                                          <p:attrName>ppt_w</p:attrName>
                                        </p:attrNameLst>
                                      </p:cBhvr>
                                      <p:tavLst>
                                        <p:tav tm="0">
                                          <p:val>
                                            <p:fltVal val="0"/>
                                          </p:val>
                                        </p:tav>
                                        <p:tav tm="100000">
                                          <p:val>
                                            <p:strVal val="#ppt_w"/>
                                          </p:val>
                                        </p:tav>
                                      </p:tavLst>
                                    </p:anim>
                                    <p:anim calcmode="lin" valueType="num">
                                      <p:cBhvr>
                                        <p:cTn id="105" dur="500" fill="hold"/>
                                        <p:tgtEl>
                                          <p:spTgt spid="66"/>
                                        </p:tgtEl>
                                        <p:attrNameLst>
                                          <p:attrName>ppt_h</p:attrName>
                                        </p:attrNameLst>
                                      </p:cBhvr>
                                      <p:tavLst>
                                        <p:tav tm="0">
                                          <p:val>
                                            <p:fltVal val="0"/>
                                          </p:val>
                                        </p:tav>
                                        <p:tav tm="100000">
                                          <p:val>
                                            <p:strVal val="#ppt_h"/>
                                          </p:val>
                                        </p:tav>
                                      </p:tavLst>
                                    </p:anim>
                                    <p:animEffect transition="in" filter="fade">
                                      <p:cBhvr>
                                        <p:cTn id="106" dur="500"/>
                                        <p:tgtEl>
                                          <p:spTgt spid="66"/>
                                        </p:tgtEl>
                                      </p:cBhvr>
                                    </p:animEffect>
                                  </p:childTnLst>
                                </p:cTn>
                              </p:par>
                            </p:childTnLst>
                          </p:cTn>
                        </p:par>
                        <p:par>
                          <p:cTn id="107" fill="hold">
                            <p:stCondLst>
                              <p:cond delay="8000"/>
                            </p:stCondLst>
                            <p:childTnLst>
                              <p:par>
                                <p:cTn id="108" presetID="53" presetClass="entr" presetSubtype="16" fill="hold" grpId="0"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500" fill="hold"/>
                                        <p:tgtEl>
                                          <p:spTgt spid="3"/>
                                        </p:tgtEl>
                                        <p:attrNameLst>
                                          <p:attrName>ppt_w</p:attrName>
                                        </p:attrNameLst>
                                      </p:cBhvr>
                                      <p:tavLst>
                                        <p:tav tm="0">
                                          <p:val>
                                            <p:fltVal val="0"/>
                                          </p:val>
                                        </p:tav>
                                        <p:tav tm="100000">
                                          <p:val>
                                            <p:strVal val="#ppt_w"/>
                                          </p:val>
                                        </p:tav>
                                      </p:tavLst>
                                    </p:anim>
                                    <p:anim calcmode="lin" valueType="num">
                                      <p:cBhvr>
                                        <p:cTn id="111" dur="500" fill="hold"/>
                                        <p:tgtEl>
                                          <p:spTgt spid="3"/>
                                        </p:tgtEl>
                                        <p:attrNameLst>
                                          <p:attrName>ppt_h</p:attrName>
                                        </p:attrNameLst>
                                      </p:cBhvr>
                                      <p:tavLst>
                                        <p:tav tm="0">
                                          <p:val>
                                            <p:fltVal val="0"/>
                                          </p:val>
                                        </p:tav>
                                        <p:tav tm="100000">
                                          <p:val>
                                            <p:strVal val="#ppt_h"/>
                                          </p:val>
                                        </p:tav>
                                      </p:tavLst>
                                    </p:anim>
                                    <p:animEffect transition="in" filter="fade">
                                      <p:cBhvr>
                                        <p:cTn id="112" dur="500"/>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1" nodeType="clickEffect">
                                  <p:stCondLst>
                                    <p:cond delay="0"/>
                                  </p:stCondLst>
                                  <p:childTnLst>
                                    <p:anim calcmode="lin" valueType="num">
                                      <p:cBhvr>
                                        <p:cTn id="116" dur="500"/>
                                        <p:tgtEl>
                                          <p:spTgt spid="60"/>
                                        </p:tgtEl>
                                        <p:attrNameLst>
                                          <p:attrName>ppt_w</p:attrName>
                                        </p:attrNameLst>
                                      </p:cBhvr>
                                      <p:tavLst>
                                        <p:tav tm="0">
                                          <p:val>
                                            <p:strVal val="ppt_w"/>
                                          </p:val>
                                        </p:tav>
                                        <p:tav tm="100000">
                                          <p:val>
                                            <p:fltVal val="0"/>
                                          </p:val>
                                        </p:tav>
                                      </p:tavLst>
                                    </p:anim>
                                    <p:anim calcmode="lin" valueType="num">
                                      <p:cBhvr>
                                        <p:cTn id="117" dur="500"/>
                                        <p:tgtEl>
                                          <p:spTgt spid="60"/>
                                        </p:tgtEl>
                                        <p:attrNameLst>
                                          <p:attrName>ppt_h</p:attrName>
                                        </p:attrNameLst>
                                      </p:cBhvr>
                                      <p:tavLst>
                                        <p:tav tm="0">
                                          <p:val>
                                            <p:strVal val="ppt_h"/>
                                          </p:val>
                                        </p:tav>
                                        <p:tav tm="100000">
                                          <p:val>
                                            <p:fltVal val="0"/>
                                          </p:val>
                                        </p:tav>
                                      </p:tavLst>
                                    </p:anim>
                                    <p:animEffect transition="out" filter="fade">
                                      <p:cBhvr>
                                        <p:cTn id="118" dur="500"/>
                                        <p:tgtEl>
                                          <p:spTgt spid="60"/>
                                        </p:tgtEl>
                                      </p:cBhvr>
                                    </p:animEffect>
                                    <p:set>
                                      <p:cBhvr>
                                        <p:cTn id="119" dur="1" fill="hold">
                                          <p:stCondLst>
                                            <p:cond delay="499"/>
                                          </p:stCondLst>
                                        </p:cTn>
                                        <p:tgtEl>
                                          <p:spTgt spid="60"/>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62"/>
                                        </p:tgtEl>
                                        <p:attrNameLst>
                                          <p:attrName>ppt_w</p:attrName>
                                        </p:attrNameLst>
                                      </p:cBhvr>
                                      <p:tavLst>
                                        <p:tav tm="0">
                                          <p:val>
                                            <p:strVal val="ppt_w"/>
                                          </p:val>
                                        </p:tav>
                                        <p:tav tm="100000">
                                          <p:val>
                                            <p:fltVal val="0"/>
                                          </p:val>
                                        </p:tav>
                                      </p:tavLst>
                                    </p:anim>
                                    <p:anim calcmode="lin" valueType="num">
                                      <p:cBhvr>
                                        <p:cTn id="122" dur="500"/>
                                        <p:tgtEl>
                                          <p:spTgt spid="62"/>
                                        </p:tgtEl>
                                        <p:attrNameLst>
                                          <p:attrName>ppt_h</p:attrName>
                                        </p:attrNameLst>
                                      </p:cBhvr>
                                      <p:tavLst>
                                        <p:tav tm="0">
                                          <p:val>
                                            <p:strVal val="ppt_h"/>
                                          </p:val>
                                        </p:tav>
                                        <p:tav tm="100000">
                                          <p:val>
                                            <p:fltVal val="0"/>
                                          </p:val>
                                        </p:tav>
                                      </p:tavLst>
                                    </p:anim>
                                    <p:animEffect transition="out" filter="fade">
                                      <p:cBhvr>
                                        <p:cTn id="123" dur="500"/>
                                        <p:tgtEl>
                                          <p:spTgt spid="62"/>
                                        </p:tgtEl>
                                      </p:cBhvr>
                                    </p:animEffect>
                                    <p:set>
                                      <p:cBhvr>
                                        <p:cTn id="124" dur="1" fill="hold">
                                          <p:stCondLst>
                                            <p:cond delay="499"/>
                                          </p:stCondLst>
                                        </p:cTn>
                                        <p:tgtEl>
                                          <p:spTgt spid="62"/>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63"/>
                                        </p:tgtEl>
                                        <p:attrNameLst>
                                          <p:attrName>ppt_w</p:attrName>
                                        </p:attrNameLst>
                                      </p:cBhvr>
                                      <p:tavLst>
                                        <p:tav tm="0">
                                          <p:val>
                                            <p:strVal val="ppt_w"/>
                                          </p:val>
                                        </p:tav>
                                        <p:tav tm="100000">
                                          <p:val>
                                            <p:fltVal val="0"/>
                                          </p:val>
                                        </p:tav>
                                      </p:tavLst>
                                    </p:anim>
                                    <p:anim calcmode="lin" valueType="num">
                                      <p:cBhvr>
                                        <p:cTn id="127" dur="500"/>
                                        <p:tgtEl>
                                          <p:spTgt spid="63"/>
                                        </p:tgtEl>
                                        <p:attrNameLst>
                                          <p:attrName>ppt_h</p:attrName>
                                        </p:attrNameLst>
                                      </p:cBhvr>
                                      <p:tavLst>
                                        <p:tav tm="0">
                                          <p:val>
                                            <p:strVal val="ppt_h"/>
                                          </p:val>
                                        </p:tav>
                                        <p:tav tm="100000">
                                          <p:val>
                                            <p:fltVal val="0"/>
                                          </p:val>
                                        </p:tav>
                                      </p:tavLst>
                                    </p:anim>
                                    <p:animEffect transition="out" filter="fade">
                                      <p:cBhvr>
                                        <p:cTn id="128" dur="500"/>
                                        <p:tgtEl>
                                          <p:spTgt spid="63"/>
                                        </p:tgtEl>
                                      </p:cBhvr>
                                    </p:animEffect>
                                    <p:set>
                                      <p:cBhvr>
                                        <p:cTn id="129" dur="1" fill="hold">
                                          <p:stCondLst>
                                            <p:cond delay="499"/>
                                          </p:stCondLst>
                                        </p:cTn>
                                        <p:tgtEl>
                                          <p:spTgt spid="63"/>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65"/>
                                        </p:tgtEl>
                                        <p:attrNameLst>
                                          <p:attrName>ppt_w</p:attrName>
                                        </p:attrNameLst>
                                      </p:cBhvr>
                                      <p:tavLst>
                                        <p:tav tm="0">
                                          <p:val>
                                            <p:strVal val="ppt_w"/>
                                          </p:val>
                                        </p:tav>
                                        <p:tav tm="100000">
                                          <p:val>
                                            <p:fltVal val="0"/>
                                          </p:val>
                                        </p:tav>
                                      </p:tavLst>
                                    </p:anim>
                                    <p:anim calcmode="lin" valueType="num">
                                      <p:cBhvr>
                                        <p:cTn id="132" dur="500"/>
                                        <p:tgtEl>
                                          <p:spTgt spid="65"/>
                                        </p:tgtEl>
                                        <p:attrNameLst>
                                          <p:attrName>ppt_h</p:attrName>
                                        </p:attrNameLst>
                                      </p:cBhvr>
                                      <p:tavLst>
                                        <p:tav tm="0">
                                          <p:val>
                                            <p:strVal val="ppt_h"/>
                                          </p:val>
                                        </p:tav>
                                        <p:tav tm="100000">
                                          <p:val>
                                            <p:fltVal val="0"/>
                                          </p:val>
                                        </p:tav>
                                      </p:tavLst>
                                    </p:anim>
                                    <p:animEffect transition="out" filter="fade">
                                      <p:cBhvr>
                                        <p:cTn id="133" dur="500"/>
                                        <p:tgtEl>
                                          <p:spTgt spid="65"/>
                                        </p:tgtEl>
                                      </p:cBhvr>
                                    </p:animEffect>
                                    <p:set>
                                      <p:cBhvr>
                                        <p:cTn id="134" dur="1" fill="hold">
                                          <p:stCondLst>
                                            <p:cond delay="499"/>
                                          </p:stCondLst>
                                        </p:cTn>
                                        <p:tgtEl>
                                          <p:spTgt spid="65"/>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58"/>
                                        </p:tgtEl>
                                        <p:attrNameLst>
                                          <p:attrName>ppt_w</p:attrName>
                                        </p:attrNameLst>
                                      </p:cBhvr>
                                      <p:tavLst>
                                        <p:tav tm="0">
                                          <p:val>
                                            <p:strVal val="ppt_w"/>
                                          </p:val>
                                        </p:tav>
                                        <p:tav tm="100000">
                                          <p:val>
                                            <p:fltVal val="0"/>
                                          </p:val>
                                        </p:tav>
                                      </p:tavLst>
                                    </p:anim>
                                    <p:anim calcmode="lin" valueType="num">
                                      <p:cBhvr>
                                        <p:cTn id="137" dur="500"/>
                                        <p:tgtEl>
                                          <p:spTgt spid="58"/>
                                        </p:tgtEl>
                                        <p:attrNameLst>
                                          <p:attrName>ppt_h</p:attrName>
                                        </p:attrNameLst>
                                      </p:cBhvr>
                                      <p:tavLst>
                                        <p:tav tm="0">
                                          <p:val>
                                            <p:strVal val="ppt_h"/>
                                          </p:val>
                                        </p:tav>
                                        <p:tav tm="100000">
                                          <p:val>
                                            <p:fltVal val="0"/>
                                          </p:val>
                                        </p:tav>
                                      </p:tavLst>
                                    </p:anim>
                                    <p:animEffect transition="out" filter="fade">
                                      <p:cBhvr>
                                        <p:cTn id="138" dur="500"/>
                                        <p:tgtEl>
                                          <p:spTgt spid="58"/>
                                        </p:tgtEl>
                                      </p:cBhvr>
                                    </p:animEffect>
                                    <p:set>
                                      <p:cBhvr>
                                        <p:cTn id="139" dur="1" fill="hold">
                                          <p:stCondLst>
                                            <p:cond delay="499"/>
                                          </p:stCondLst>
                                        </p:cTn>
                                        <p:tgtEl>
                                          <p:spTgt spid="58"/>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59"/>
                                        </p:tgtEl>
                                        <p:attrNameLst>
                                          <p:attrName>ppt_w</p:attrName>
                                        </p:attrNameLst>
                                      </p:cBhvr>
                                      <p:tavLst>
                                        <p:tav tm="0">
                                          <p:val>
                                            <p:strVal val="ppt_w"/>
                                          </p:val>
                                        </p:tav>
                                        <p:tav tm="100000">
                                          <p:val>
                                            <p:fltVal val="0"/>
                                          </p:val>
                                        </p:tav>
                                      </p:tavLst>
                                    </p:anim>
                                    <p:anim calcmode="lin" valueType="num">
                                      <p:cBhvr>
                                        <p:cTn id="142" dur="500"/>
                                        <p:tgtEl>
                                          <p:spTgt spid="59"/>
                                        </p:tgtEl>
                                        <p:attrNameLst>
                                          <p:attrName>ppt_h</p:attrName>
                                        </p:attrNameLst>
                                      </p:cBhvr>
                                      <p:tavLst>
                                        <p:tav tm="0">
                                          <p:val>
                                            <p:strVal val="ppt_h"/>
                                          </p:val>
                                        </p:tav>
                                        <p:tav tm="100000">
                                          <p:val>
                                            <p:fltVal val="0"/>
                                          </p:val>
                                        </p:tav>
                                      </p:tavLst>
                                    </p:anim>
                                    <p:animEffect transition="out" filter="fade">
                                      <p:cBhvr>
                                        <p:cTn id="143" dur="500"/>
                                        <p:tgtEl>
                                          <p:spTgt spid="59"/>
                                        </p:tgtEl>
                                      </p:cBhvr>
                                    </p:animEffect>
                                    <p:set>
                                      <p:cBhvr>
                                        <p:cTn id="144" dur="1" fill="hold">
                                          <p:stCondLst>
                                            <p:cond delay="499"/>
                                          </p:stCondLst>
                                        </p:cTn>
                                        <p:tgtEl>
                                          <p:spTgt spid="59"/>
                                        </p:tgtEl>
                                        <p:attrNameLst>
                                          <p:attrName>style.visibility</p:attrName>
                                        </p:attrNameLst>
                                      </p:cBhvr>
                                      <p:to>
                                        <p:strVal val="hidden"/>
                                      </p:to>
                                    </p:set>
                                  </p:childTnLst>
                                </p:cTn>
                              </p:par>
                              <p:par>
                                <p:cTn id="145" presetID="53" presetClass="exit" presetSubtype="32" fill="hold" grpId="1" nodeType="with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56"/>
                                        </p:tgtEl>
                                        <p:attrNameLst>
                                          <p:attrName>ppt_w</p:attrName>
                                        </p:attrNameLst>
                                      </p:cBhvr>
                                      <p:tavLst>
                                        <p:tav tm="0">
                                          <p:val>
                                            <p:strVal val="ppt_w"/>
                                          </p:val>
                                        </p:tav>
                                        <p:tav tm="100000">
                                          <p:val>
                                            <p:fltVal val="0"/>
                                          </p:val>
                                        </p:tav>
                                      </p:tavLst>
                                    </p:anim>
                                    <p:anim calcmode="lin" valueType="num">
                                      <p:cBhvr>
                                        <p:cTn id="152" dur="500"/>
                                        <p:tgtEl>
                                          <p:spTgt spid="56"/>
                                        </p:tgtEl>
                                        <p:attrNameLst>
                                          <p:attrName>ppt_h</p:attrName>
                                        </p:attrNameLst>
                                      </p:cBhvr>
                                      <p:tavLst>
                                        <p:tav tm="0">
                                          <p:val>
                                            <p:strVal val="ppt_h"/>
                                          </p:val>
                                        </p:tav>
                                        <p:tav tm="100000">
                                          <p:val>
                                            <p:fltVal val="0"/>
                                          </p:val>
                                        </p:tav>
                                      </p:tavLst>
                                    </p:anim>
                                    <p:animEffect transition="out" filter="fade">
                                      <p:cBhvr>
                                        <p:cTn id="153" dur="500"/>
                                        <p:tgtEl>
                                          <p:spTgt spid="56"/>
                                        </p:tgtEl>
                                      </p:cBhvr>
                                    </p:animEffect>
                                    <p:set>
                                      <p:cBhvr>
                                        <p:cTn id="154" dur="1" fill="hold">
                                          <p:stCondLst>
                                            <p:cond delay="499"/>
                                          </p:stCondLst>
                                        </p:cTn>
                                        <p:tgtEl>
                                          <p:spTgt spid="56"/>
                                        </p:tgtEl>
                                        <p:attrNameLst>
                                          <p:attrName>style.visibility</p:attrName>
                                        </p:attrNameLst>
                                      </p:cBhvr>
                                      <p:to>
                                        <p:strVal val="hidden"/>
                                      </p:to>
                                    </p:set>
                                  </p:childTnLst>
                                </p:cTn>
                              </p:par>
                              <p:par>
                                <p:cTn id="155" presetID="53" presetClass="exit" presetSubtype="32" fill="hold" grpId="1" nodeType="withEffect">
                                  <p:stCondLst>
                                    <p:cond delay="0"/>
                                  </p:stCondLst>
                                  <p:childTnLst>
                                    <p:anim calcmode="lin" valueType="num">
                                      <p:cBhvr>
                                        <p:cTn id="156" dur="500"/>
                                        <p:tgtEl>
                                          <p:spTgt spid="66"/>
                                        </p:tgtEl>
                                        <p:attrNameLst>
                                          <p:attrName>ppt_w</p:attrName>
                                        </p:attrNameLst>
                                      </p:cBhvr>
                                      <p:tavLst>
                                        <p:tav tm="0">
                                          <p:val>
                                            <p:strVal val="ppt_w"/>
                                          </p:val>
                                        </p:tav>
                                        <p:tav tm="100000">
                                          <p:val>
                                            <p:fltVal val="0"/>
                                          </p:val>
                                        </p:tav>
                                      </p:tavLst>
                                    </p:anim>
                                    <p:anim calcmode="lin" valueType="num">
                                      <p:cBhvr>
                                        <p:cTn id="157" dur="500"/>
                                        <p:tgtEl>
                                          <p:spTgt spid="66"/>
                                        </p:tgtEl>
                                        <p:attrNameLst>
                                          <p:attrName>ppt_h</p:attrName>
                                        </p:attrNameLst>
                                      </p:cBhvr>
                                      <p:tavLst>
                                        <p:tav tm="0">
                                          <p:val>
                                            <p:strVal val="ppt_h"/>
                                          </p:val>
                                        </p:tav>
                                        <p:tav tm="100000">
                                          <p:val>
                                            <p:fltVal val="0"/>
                                          </p:val>
                                        </p:tav>
                                      </p:tavLst>
                                    </p:anim>
                                    <p:animEffect transition="out" filter="fade">
                                      <p:cBhvr>
                                        <p:cTn id="158" dur="500"/>
                                        <p:tgtEl>
                                          <p:spTgt spid="66"/>
                                        </p:tgtEl>
                                      </p:cBhvr>
                                    </p:animEffect>
                                    <p:set>
                                      <p:cBhvr>
                                        <p:cTn id="159" dur="1" fill="hold">
                                          <p:stCondLst>
                                            <p:cond delay="499"/>
                                          </p:stCondLst>
                                        </p:cTn>
                                        <p:tgtEl>
                                          <p:spTgt spid="66"/>
                                        </p:tgtEl>
                                        <p:attrNameLst>
                                          <p:attrName>style.visibility</p:attrName>
                                        </p:attrNameLst>
                                      </p:cBhvr>
                                      <p:to>
                                        <p:strVal val="hidden"/>
                                      </p:to>
                                    </p:set>
                                  </p:childTnLst>
                                </p:cTn>
                              </p:par>
                              <p:par>
                                <p:cTn id="160" presetID="53" presetClass="exit" presetSubtype="32" fill="hold" grpId="1" nodeType="withEffect">
                                  <p:stCondLst>
                                    <p:cond delay="0"/>
                                  </p:stCondLst>
                                  <p:childTnLst>
                                    <p:anim calcmode="lin" valueType="num">
                                      <p:cBhvr>
                                        <p:cTn id="161" dur="500"/>
                                        <p:tgtEl>
                                          <p:spTgt spid="67"/>
                                        </p:tgtEl>
                                        <p:attrNameLst>
                                          <p:attrName>ppt_w</p:attrName>
                                        </p:attrNameLst>
                                      </p:cBhvr>
                                      <p:tavLst>
                                        <p:tav tm="0">
                                          <p:val>
                                            <p:strVal val="ppt_w"/>
                                          </p:val>
                                        </p:tav>
                                        <p:tav tm="100000">
                                          <p:val>
                                            <p:fltVal val="0"/>
                                          </p:val>
                                        </p:tav>
                                      </p:tavLst>
                                    </p:anim>
                                    <p:anim calcmode="lin" valueType="num">
                                      <p:cBhvr>
                                        <p:cTn id="162" dur="500"/>
                                        <p:tgtEl>
                                          <p:spTgt spid="67"/>
                                        </p:tgtEl>
                                        <p:attrNameLst>
                                          <p:attrName>ppt_h</p:attrName>
                                        </p:attrNameLst>
                                      </p:cBhvr>
                                      <p:tavLst>
                                        <p:tav tm="0">
                                          <p:val>
                                            <p:strVal val="ppt_h"/>
                                          </p:val>
                                        </p:tav>
                                        <p:tav tm="100000">
                                          <p:val>
                                            <p:fltVal val="0"/>
                                          </p:val>
                                        </p:tav>
                                      </p:tavLst>
                                    </p:anim>
                                    <p:animEffect transition="out" filter="fade">
                                      <p:cBhvr>
                                        <p:cTn id="163" dur="500"/>
                                        <p:tgtEl>
                                          <p:spTgt spid="67"/>
                                        </p:tgtEl>
                                      </p:cBhvr>
                                    </p:animEffect>
                                    <p:set>
                                      <p:cBhvr>
                                        <p:cTn id="164" dur="1" fill="hold">
                                          <p:stCondLst>
                                            <p:cond delay="499"/>
                                          </p:stCondLst>
                                        </p:cTn>
                                        <p:tgtEl>
                                          <p:spTgt spid="67"/>
                                        </p:tgtEl>
                                        <p:attrNameLst>
                                          <p:attrName>style.visibility</p:attrName>
                                        </p:attrNameLst>
                                      </p:cBhvr>
                                      <p:to>
                                        <p:strVal val="hidden"/>
                                      </p:to>
                                    </p:set>
                                  </p:childTnLst>
                                </p:cTn>
                              </p:par>
                              <p:par>
                                <p:cTn id="165" presetID="53" presetClass="exit" presetSubtype="32" fill="hold" grpId="1" nodeType="withEffect">
                                  <p:stCondLst>
                                    <p:cond delay="0"/>
                                  </p:stCondLst>
                                  <p:childTnLst>
                                    <p:anim calcmode="lin" valueType="num">
                                      <p:cBhvr>
                                        <p:cTn id="166" dur="500"/>
                                        <p:tgtEl>
                                          <p:spTgt spid="68"/>
                                        </p:tgtEl>
                                        <p:attrNameLst>
                                          <p:attrName>ppt_w</p:attrName>
                                        </p:attrNameLst>
                                      </p:cBhvr>
                                      <p:tavLst>
                                        <p:tav tm="0">
                                          <p:val>
                                            <p:strVal val="ppt_w"/>
                                          </p:val>
                                        </p:tav>
                                        <p:tav tm="100000">
                                          <p:val>
                                            <p:fltVal val="0"/>
                                          </p:val>
                                        </p:tav>
                                      </p:tavLst>
                                    </p:anim>
                                    <p:anim calcmode="lin" valueType="num">
                                      <p:cBhvr>
                                        <p:cTn id="167" dur="500"/>
                                        <p:tgtEl>
                                          <p:spTgt spid="68"/>
                                        </p:tgtEl>
                                        <p:attrNameLst>
                                          <p:attrName>ppt_h</p:attrName>
                                        </p:attrNameLst>
                                      </p:cBhvr>
                                      <p:tavLst>
                                        <p:tav tm="0">
                                          <p:val>
                                            <p:strVal val="ppt_h"/>
                                          </p:val>
                                        </p:tav>
                                        <p:tav tm="100000">
                                          <p:val>
                                            <p:fltVal val="0"/>
                                          </p:val>
                                        </p:tav>
                                      </p:tavLst>
                                    </p:anim>
                                    <p:animEffect transition="out" filter="fade">
                                      <p:cBhvr>
                                        <p:cTn id="168" dur="500"/>
                                        <p:tgtEl>
                                          <p:spTgt spid="68"/>
                                        </p:tgtEl>
                                      </p:cBhvr>
                                    </p:animEffect>
                                    <p:set>
                                      <p:cBhvr>
                                        <p:cTn id="169" dur="1" fill="hold">
                                          <p:stCondLst>
                                            <p:cond delay="499"/>
                                          </p:stCondLst>
                                        </p:cTn>
                                        <p:tgtEl>
                                          <p:spTgt spid="68"/>
                                        </p:tgtEl>
                                        <p:attrNameLst>
                                          <p:attrName>style.visibility</p:attrName>
                                        </p:attrNameLst>
                                      </p:cBhvr>
                                      <p:to>
                                        <p:strVal val="hidden"/>
                                      </p:to>
                                    </p:set>
                                  </p:childTnLst>
                                </p:cTn>
                              </p:par>
                              <p:par>
                                <p:cTn id="170" presetID="53" presetClass="exit" presetSubtype="32" fill="hold" grpId="1" nodeType="withEffect">
                                  <p:stCondLst>
                                    <p:cond delay="0"/>
                                  </p:stCondLst>
                                  <p:childTnLst>
                                    <p:anim calcmode="lin" valueType="num">
                                      <p:cBhvr>
                                        <p:cTn id="171" dur="500"/>
                                        <p:tgtEl>
                                          <p:spTgt spid="77"/>
                                        </p:tgtEl>
                                        <p:attrNameLst>
                                          <p:attrName>ppt_w</p:attrName>
                                        </p:attrNameLst>
                                      </p:cBhvr>
                                      <p:tavLst>
                                        <p:tav tm="0">
                                          <p:val>
                                            <p:strVal val="ppt_w"/>
                                          </p:val>
                                        </p:tav>
                                        <p:tav tm="100000">
                                          <p:val>
                                            <p:fltVal val="0"/>
                                          </p:val>
                                        </p:tav>
                                      </p:tavLst>
                                    </p:anim>
                                    <p:anim calcmode="lin" valueType="num">
                                      <p:cBhvr>
                                        <p:cTn id="172" dur="500"/>
                                        <p:tgtEl>
                                          <p:spTgt spid="77"/>
                                        </p:tgtEl>
                                        <p:attrNameLst>
                                          <p:attrName>ppt_h</p:attrName>
                                        </p:attrNameLst>
                                      </p:cBhvr>
                                      <p:tavLst>
                                        <p:tav tm="0">
                                          <p:val>
                                            <p:strVal val="ppt_h"/>
                                          </p:val>
                                        </p:tav>
                                        <p:tav tm="100000">
                                          <p:val>
                                            <p:fltVal val="0"/>
                                          </p:val>
                                        </p:tav>
                                      </p:tavLst>
                                    </p:anim>
                                    <p:animEffect transition="out" filter="fade">
                                      <p:cBhvr>
                                        <p:cTn id="173" dur="500"/>
                                        <p:tgtEl>
                                          <p:spTgt spid="77"/>
                                        </p:tgtEl>
                                      </p:cBhvr>
                                    </p:animEffect>
                                    <p:set>
                                      <p:cBhvr>
                                        <p:cTn id="174" dur="1" fill="hold">
                                          <p:stCondLst>
                                            <p:cond delay="499"/>
                                          </p:stCondLst>
                                        </p:cTn>
                                        <p:tgtEl>
                                          <p:spTgt spid="77"/>
                                        </p:tgtEl>
                                        <p:attrNameLst>
                                          <p:attrName>style.visibility</p:attrName>
                                        </p:attrNameLst>
                                      </p:cBhvr>
                                      <p:to>
                                        <p:strVal val="hidden"/>
                                      </p:to>
                                    </p:set>
                                  </p:childTnLst>
                                </p:cTn>
                              </p:par>
                              <p:par>
                                <p:cTn id="175" presetID="53" presetClass="exit" presetSubtype="32" fill="hold" grpId="1" nodeType="withEffect">
                                  <p:stCondLst>
                                    <p:cond delay="0"/>
                                  </p:stCondLst>
                                  <p:childTnLst>
                                    <p:anim calcmode="lin" valueType="num">
                                      <p:cBhvr>
                                        <p:cTn id="176" dur="500"/>
                                        <p:tgtEl>
                                          <p:spTgt spid="78"/>
                                        </p:tgtEl>
                                        <p:attrNameLst>
                                          <p:attrName>ppt_w</p:attrName>
                                        </p:attrNameLst>
                                      </p:cBhvr>
                                      <p:tavLst>
                                        <p:tav tm="0">
                                          <p:val>
                                            <p:strVal val="ppt_w"/>
                                          </p:val>
                                        </p:tav>
                                        <p:tav tm="100000">
                                          <p:val>
                                            <p:fltVal val="0"/>
                                          </p:val>
                                        </p:tav>
                                      </p:tavLst>
                                    </p:anim>
                                    <p:anim calcmode="lin" valueType="num">
                                      <p:cBhvr>
                                        <p:cTn id="177" dur="500"/>
                                        <p:tgtEl>
                                          <p:spTgt spid="78"/>
                                        </p:tgtEl>
                                        <p:attrNameLst>
                                          <p:attrName>ppt_h</p:attrName>
                                        </p:attrNameLst>
                                      </p:cBhvr>
                                      <p:tavLst>
                                        <p:tav tm="0">
                                          <p:val>
                                            <p:strVal val="ppt_h"/>
                                          </p:val>
                                        </p:tav>
                                        <p:tav tm="100000">
                                          <p:val>
                                            <p:fltVal val="0"/>
                                          </p:val>
                                        </p:tav>
                                      </p:tavLst>
                                    </p:anim>
                                    <p:animEffect transition="out" filter="fade">
                                      <p:cBhvr>
                                        <p:cTn id="178" dur="500"/>
                                        <p:tgtEl>
                                          <p:spTgt spid="78"/>
                                        </p:tgtEl>
                                      </p:cBhvr>
                                    </p:animEffect>
                                    <p:set>
                                      <p:cBhvr>
                                        <p:cTn id="179" dur="1" fill="hold">
                                          <p:stCondLst>
                                            <p:cond delay="499"/>
                                          </p:stCondLst>
                                        </p:cTn>
                                        <p:tgtEl>
                                          <p:spTgt spid="78"/>
                                        </p:tgtEl>
                                        <p:attrNameLst>
                                          <p:attrName>style.visibility</p:attrName>
                                        </p:attrNameLst>
                                      </p:cBhvr>
                                      <p:to>
                                        <p:strVal val="hidden"/>
                                      </p:to>
                                    </p:set>
                                  </p:childTnLst>
                                </p:cTn>
                              </p:par>
                              <p:par>
                                <p:cTn id="180" presetID="53" presetClass="exit" presetSubtype="32" fill="hold" grpId="1" nodeType="withEffect">
                                  <p:stCondLst>
                                    <p:cond delay="0"/>
                                  </p:stCondLst>
                                  <p:childTnLst>
                                    <p:anim calcmode="lin" valueType="num">
                                      <p:cBhvr>
                                        <p:cTn id="181" dur="500"/>
                                        <p:tgtEl>
                                          <p:spTgt spid="79"/>
                                        </p:tgtEl>
                                        <p:attrNameLst>
                                          <p:attrName>ppt_w</p:attrName>
                                        </p:attrNameLst>
                                      </p:cBhvr>
                                      <p:tavLst>
                                        <p:tav tm="0">
                                          <p:val>
                                            <p:strVal val="ppt_w"/>
                                          </p:val>
                                        </p:tav>
                                        <p:tav tm="100000">
                                          <p:val>
                                            <p:fltVal val="0"/>
                                          </p:val>
                                        </p:tav>
                                      </p:tavLst>
                                    </p:anim>
                                    <p:anim calcmode="lin" valueType="num">
                                      <p:cBhvr>
                                        <p:cTn id="182" dur="500"/>
                                        <p:tgtEl>
                                          <p:spTgt spid="79"/>
                                        </p:tgtEl>
                                        <p:attrNameLst>
                                          <p:attrName>ppt_h</p:attrName>
                                        </p:attrNameLst>
                                      </p:cBhvr>
                                      <p:tavLst>
                                        <p:tav tm="0">
                                          <p:val>
                                            <p:strVal val="ppt_h"/>
                                          </p:val>
                                        </p:tav>
                                        <p:tav tm="100000">
                                          <p:val>
                                            <p:fltVal val="0"/>
                                          </p:val>
                                        </p:tav>
                                      </p:tavLst>
                                    </p:anim>
                                    <p:animEffect transition="out" filter="fade">
                                      <p:cBhvr>
                                        <p:cTn id="183" dur="500"/>
                                        <p:tgtEl>
                                          <p:spTgt spid="79"/>
                                        </p:tgtEl>
                                      </p:cBhvr>
                                    </p:animEffect>
                                    <p:set>
                                      <p:cBhvr>
                                        <p:cTn id="184" dur="1" fill="hold">
                                          <p:stCondLst>
                                            <p:cond delay="499"/>
                                          </p:stCondLst>
                                        </p:cTn>
                                        <p:tgtEl>
                                          <p:spTgt spid="79"/>
                                        </p:tgtEl>
                                        <p:attrNameLst>
                                          <p:attrName>style.visibility</p:attrName>
                                        </p:attrNameLst>
                                      </p:cBhvr>
                                      <p:to>
                                        <p:strVal val="hidden"/>
                                      </p:to>
                                    </p:set>
                                  </p:childTnLst>
                                </p:cTn>
                              </p:par>
                              <p:par>
                                <p:cTn id="185" presetID="53" presetClass="exit" presetSubtype="32" fill="hold" grpId="1" nodeType="withEffect">
                                  <p:stCondLst>
                                    <p:cond delay="0"/>
                                  </p:stCondLst>
                                  <p:childTnLst>
                                    <p:anim calcmode="lin" valueType="num">
                                      <p:cBhvr>
                                        <p:cTn id="186" dur="500"/>
                                        <p:tgtEl>
                                          <p:spTgt spid="80"/>
                                        </p:tgtEl>
                                        <p:attrNameLst>
                                          <p:attrName>ppt_w</p:attrName>
                                        </p:attrNameLst>
                                      </p:cBhvr>
                                      <p:tavLst>
                                        <p:tav tm="0">
                                          <p:val>
                                            <p:strVal val="ppt_w"/>
                                          </p:val>
                                        </p:tav>
                                        <p:tav tm="100000">
                                          <p:val>
                                            <p:fltVal val="0"/>
                                          </p:val>
                                        </p:tav>
                                      </p:tavLst>
                                    </p:anim>
                                    <p:anim calcmode="lin" valueType="num">
                                      <p:cBhvr>
                                        <p:cTn id="187" dur="500"/>
                                        <p:tgtEl>
                                          <p:spTgt spid="80"/>
                                        </p:tgtEl>
                                        <p:attrNameLst>
                                          <p:attrName>ppt_h</p:attrName>
                                        </p:attrNameLst>
                                      </p:cBhvr>
                                      <p:tavLst>
                                        <p:tav tm="0">
                                          <p:val>
                                            <p:strVal val="ppt_h"/>
                                          </p:val>
                                        </p:tav>
                                        <p:tav tm="100000">
                                          <p:val>
                                            <p:fltVal val="0"/>
                                          </p:val>
                                        </p:tav>
                                      </p:tavLst>
                                    </p:anim>
                                    <p:animEffect transition="out" filter="fade">
                                      <p:cBhvr>
                                        <p:cTn id="188" dur="500"/>
                                        <p:tgtEl>
                                          <p:spTgt spid="80"/>
                                        </p:tgtEl>
                                      </p:cBhvr>
                                    </p:animEffect>
                                    <p:set>
                                      <p:cBhvr>
                                        <p:cTn id="189" dur="1" fill="hold">
                                          <p:stCondLst>
                                            <p:cond delay="499"/>
                                          </p:stCondLst>
                                        </p:cTn>
                                        <p:tgtEl>
                                          <p:spTgt spid="80"/>
                                        </p:tgtEl>
                                        <p:attrNameLst>
                                          <p:attrName>style.visibility</p:attrName>
                                        </p:attrNameLst>
                                      </p:cBhvr>
                                      <p:to>
                                        <p:strVal val="hidden"/>
                                      </p:to>
                                    </p:set>
                                  </p:childTnLst>
                                </p:cTn>
                              </p:par>
                              <p:par>
                                <p:cTn id="190" presetID="53" presetClass="exit" presetSubtype="32" fill="hold" grpId="1" nodeType="withEffect">
                                  <p:stCondLst>
                                    <p:cond delay="0"/>
                                  </p:stCondLst>
                                  <p:childTnLst>
                                    <p:anim calcmode="lin" valueType="num">
                                      <p:cBhvr>
                                        <p:cTn id="191" dur="500"/>
                                        <p:tgtEl>
                                          <p:spTgt spid="81"/>
                                        </p:tgtEl>
                                        <p:attrNameLst>
                                          <p:attrName>ppt_w</p:attrName>
                                        </p:attrNameLst>
                                      </p:cBhvr>
                                      <p:tavLst>
                                        <p:tav tm="0">
                                          <p:val>
                                            <p:strVal val="ppt_w"/>
                                          </p:val>
                                        </p:tav>
                                        <p:tav tm="100000">
                                          <p:val>
                                            <p:fltVal val="0"/>
                                          </p:val>
                                        </p:tav>
                                      </p:tavLst>
                                    </p:anim>
                                    <p:anim calcmode="lin" valueType="num">
                                      <p:cBhvr>
                                        <p:cTn id="192" dur="500"/>
                                        <p:tgtEl>
                                          <p:spTgt spid="81"/>
                                        </p:tgtEl>
                                        <p:attrNameLst>
                                          <p:attrName>ppt_h</p:attrName>
                                        </p:attrNameLst>
                                      </p:cBhvr>
                                      <p:tavLst>
                                        <p:tav tm="0">
                                          <p:val>
                                            <p:strVal val="ppt_h"/>
                                          </p:val>
                                        </p:tav>
                                        <p:tav tm="100000">
                                          <p:val>
                                            <p:fltVal val="0"/>
                                          </p:val>
                                        </p:tav>
                                      </p:tavLst>
                                    </p:anim>
                                    <p:animEffect transition="out" filter="fade">
                                      <p:cBhvr>
                                        <p:cTn id="193" dur="500"/>
                                        <p:tgtEl>
                                          <p:spTgt spid="81"/>
                                        </p:tgtEl>
                                      </p:cBhvr>
                                    </p:animEffect>
                                    <p:set>
                                      <p:cBhvr>
                                        <p:cTn id="194" dur="1" fill="hold">
                                          <p:stCondLst>
                                            <p:cond delay="499"/>
                                          </p:stCondLst>
                                        </p:cTn>
                                        <p:tgtEl>
                                          <p:spTgt spid="81"/>
                                        </p:tgtEl>
                                        <p:attrNameLst>
                                          <p:attrName>style.visibility</p:attrName>
                                        </p:attrNameLst>
                                      </p:cBhvr>
                                      <p:to>
                                        <p:strVal val="hidden"/>
                                      </p:to>
                                    </p:set>
                                  </p:childTnLst>
                                </p:cTn>
                              </p:par>
                            </p:childTnLst>
                          </p:cTn>
                        </p:par>
                        <p:par>
                          <p:cTn id="195" fill="hold">
                            <p:stCondLst>
                              <p:cond delay="500"/>
                            </p:stCondLst>
                            <p:childTnLst>
                              <p:par>
                                <p:cTn id="196" presetID="1" presetClass="exit" presetSubtype="0" fill="hold" nodeType="afterEffect">
                                  <p:stCondLst>
                                    <p:cond delay="0"/>
                                  </p:stCondLst>
                                  <p:childTnLst>
                                    <p:set>
                                      <p:cBhvr>
                                        <p:cTn id="197" dur="1" fill="hold">
                                          <p:stCondLst>
                                            <p:cond delay="0"/>
                                          </p:stCondLst>
                                        </p:cTn>
                                        <p:tgtEl>
                                          <p:spTgt spid="40"/>
                                        </p:tgtEl>
                                        <p:attrNameLst>
                                          <p:attrName>style.visibility</p:attrName>
                                        </p:attrNameLst>
                                      </p:cBhvr>
                                      <p:to>
                                        <p:strVal val="hidden"/>
                                      </p:to>
                                    </p:set>
                                  </p:childTnLst>
                                </p:cTn>
                              </p:par>
                              <p:par>
                                <p:cTn id="198" presetID="1" presetClass="exit" presetSubtype="0" fill="hold" nodeType="withEffect">
                                  <p:stCondLst>
                                    <p:cond delay="0"/>
                                  </p:stCondLst>
                                  <p:childTnLst>
                                    <p:set>
                                      <p:cBhvr>
                                        <p:cTn id="199" dur="1" fill="hold">
                                          <p:stCondLst>
                                            <p:cond delay="0"/>
                                          </p:stCondLst>
                                        </p:cTn>
                                        <p:tgtEl>
                                          <p:spTgt spid="46"/>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67" grpId="0" animBg="1"/>
      <p:bldP spid="67" grpId="1" animBg="1"/>
      <p:bldP spid="68" grpId="0" animBg="1"/>
      <p:bldP spid="68"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60" grpId="0" animBg="1"/>
      <p:bldP spid="60" grpId="1" animBg="1"/>
      <p:bldP spid="62" grpId="0" animBg="1"/>
      <p:bldP spid="62" grpId="1" animBg="1"/>
      <p:bldP spid="63" grpId="0" animBg="1"/>
      <p:bldP spid="63" grpId="1" animBg="1"/>
      <p:bldP spid="65" grpId="0" animBg="1"/>
      <p:bldP spid="65" grpId="1" animBg="1"/>
      <p:bldP spid="58" grpId="0" animBg="1"/>
      <p:bldP spid="58" grpId="1" animBg="1"/>
      <p:bldP spid="59" grpId="0" animBg="1"/>
      <p:bldP spid="59" grpId="1" animBg="1"/>
      <p:bldP spid="57" grpId="0" animBg="1"/>
      <p:bldP spid="57" grpId="1" animBg="1"/>
      <p:bldP spid="56" grpId="0" animBg="1"/>
      <p:bldP spid="56" grpId="1" animBg="1"/>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DF702-A6F8-CD9F-DC8E-F0F99A0871B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E242412-3B0B-8C65-41FB-C79BD947ECF2}"/>
              </a:ext>
            </a:extLst>
          </p:cNvPr>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クラウドの現状</a:t>
            </a:r>
          </a:p>
        </p:txBody>
      </p:sp>
      <p:sp>
        <p:nvSpPr>
          <p:cNvPr id="6" name="正方形/長方形 5">
            <a:extLst>
              <a:ext uri="{FF2B5EF4-FFF2-40B4-BE49-F238E27FC236}">
                <a16:creationId xmlns:a16="http://schemas.microsoft.com/office/drawing/2014/main" id="{4978371B-BB7B-5551-9AED-6CFF1F446591}"/>
              </a:ext>
            </a:extLst>
          </p:cNvPr>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905975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29409C-4514-8404-002E-7A5E3017D39A}"/>
              </a:ext>
            </a:extLst>
          </p:cNvPr>
          <p:cNvSpPr>
            <a:spLocks noGrp="1"/>
          </p:cNvSpPr>
          <p:nvPr>
            <p:ph type="title"/>
          </p:nvPr>
        </p:nvSpPr>
        <p:spPr/>
        <p:txBody>
          <a:bodyPr/>
          <a:lstStyle/>
          <a:p>
            <a:r>
              <a:rPr lang="ja-JP" altLang="en-US" dirty="0"/>
              <a:t>クラウドインフラのシェア</a:t>
            </a:r>
          </a:p>
        </p:txBody>
      </p:sp>
      <p:pic>
        <p:nvPicPr>
          <p:cNvPr id="2050" name="Picture 2" descr="CIS Q325">
            <a:extLst>
              <a:ext uri="{FF2B5EF4-FFF2-40B4-BE49-F238E27FC236}">
                <a16:creationId xmlns:a16="http://schemas.microsoft.com/office/drawing/2014/main" id="{ABC466A5-B5FF-53D5-886D-8CE8783BD9A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a:fillRect/>
          </a:stretch>
        </p:blipFill>
        <p:spPr bwMode="auto">
          <a:xfrm>
            <a:off x="383184" y="2010104"/>
            <a:ext cx="5155261" cy="43364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CP 入門 (15) - Cloud Storage｜npaka">
            <a:extLst>
              <a:ext uri="{FF2B5EF4-FFF2-40B4-BE49-F238E27FC236}">
                <a16:creationId xmlns:a16="http://schemas.microsoft.com/office/drawing/2014/main" id="{71D831C9-25D9-FFC9-60E2-CDF402FDC69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7880587" y="5727128"/>
            <a:ext cx="666145" cy="62516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6D3C890A-8AEC-D7C6-A02C-16400AB46B2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36026" y="5838849"/>
            <a:ext cx="677273" cy="39593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ZURE100美元（AZ100） | EDU教育资源">
            <a:extLst>
              <a:ext uri="{FF2B5EF4-FFF2-40B4-BE49-F238E27FC236}">
                <a16:creationId xmlns:a16="http://schemas.microsoft.com/office/drawing/2014/main" id="{24DACE92-CE63-348F-B52B-3780468480A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15705" y="5727128"/>
            <a:ext cx="634405" cy="619377"/>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A319491E-50EC-4B2A-CE49-179CEF801EC3}"/>
              </a:ext>
            </a:extLst>
          </p:cNvPr>
          <p:cNvSpPr/>
          <p:nvPr/>
        </p:nvSpPr>
        <p:spPr>
          <a:xfrm>
            <a:off x="5720415" y="2349065"/>
            <a:ext cx="908500" cy="323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F525E4B7-487D-67B9-4DD8-BDA0800ACAD0}"/>
              </a:ext>
            </a:extLst>
          </p:cNvPr>
          <p:cNvSpPr/>
          <p:nvPr/>
        </p:nvSpPr>
        <p:spPr>
          <a:xfrm>
            <a:off x="6739913" y="3308886"/>
            <a:ext cx="908500" cy="230537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53AA3D4A-AE2A-DD49-8D96-580E1413086C}"/>
              </a:ext>
            </a:extLst>
          </p:cNvPr>
          <p:cNvSpPr/>
          <p:nvPr/>
        </p:nvSpPr>
        <p:spPr>
          <a:xfrm>
            <a:off x="7759411" y="4076052"/>
            <a:ext cx="908500" cy="1538206"/>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EC51915F-6408-0AE2-0C36-A643483E40A6}"/>
              </a:ext>
            </a:extLst>
          </p:cNvPr>
          <p:cNvSpPr txBox="1"/>
          <p:nvPr/>
        </p:nvSpPr>
        <p:spPr>
          <a:xfrm>
            <a:off x="5791383" y="1953145"/>
            <a:ext cx="766557" cy="400110"/>
          </a:xfrm>
          <a:prstGeom prst="rect">
            <a:avLst/>
          </a:prstGeom>
          <a:noFill/>
        </p:spPr>
        <p:txBody>
          <a:bodyPr wrap="none" rtlCol="0">
            <a:spAutoFit/>
          </a:bodyPr>
          <a:lstStyle/>
          <a:p>
            <a:pPr algn="ctr"/>
            <a:r>
              <a:rPr kumimoji="1" lang="en-US" altLang="ja-JP" sz="2000" dirty="0">
                <a:latin typeface="Meiryo" panose="020B0604030504040204" pitchFamily="34" charset="-128"/>
                <a:ea typeface="Meiryo" panose="020B0604030504040204" pitchFamily="34" charset="-128"/>
              </a:rPr>
              <a:t>29%</a:t>
            </a:r>
            <a:endParaRPr kumimoji="1" lang="ja-JP" altLang="en-US" sz="200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90AA8DB5-A079-18C7-9CC9-8DA5799A692C}"/>
              </a:ext>
            </a:extLst>
          </p:cNvPr>
          <p:cNvSpPr txBox="1"/>
          <p:nvPr/>
        </p:nvSpPr>
        <p:spPr>
          <a:xfrm>
            <a:off x="6810884" y="2908776"/>
            <a:ext cx="766557" cy="400110"/>
          </a:xfrm>
          <a:prstGeom prst="rect">
            <a:avLst/>
          </a:prstGeom>
          <a:noFill/>
        </p:spPr>
        <p:txBody>
          <a:bodyPr wrap="none" rtlCol="0">
            <a:spAutoFit/>
          </a:bodyPr>
          <a:lstStyle/>
          <a:p>
            <a:pPr algn="ctr"/>
            <a:r>
              <a:rPr kumimoji="1" lang="en-US" altLang="ja-JP" sz="2000" dirty="0">
                <a:latin typeface="Meiryo" panose="020B0604030504040204" pitchFamily="34" charset="-128"/>
                <a:ea typeface="Meiryo" panose="020B0604030504040204" pitchFamily="34" charset="-128"/>
              </a:rPr>
              <a:t>20%</a:t>
            </a:r>
            <a:endParaRPr kumimoji="1" lang="ja-JP" altLang="en-US" sz="200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834D4E50-073C-BDE3-3C9E-924DD718C692}"/>
              </a:ext>
            </a:extLst>
          </p:cNvPr>
          <p:cNvSpPr txBox="1"/>
          <p:nvPr/>
        </p:nvSpPr>
        <p:spPr>
          <a:xfrm>
            <a:off x="7830382" y="3675942"/>
            <a:ext cx="766557" cy="400110"/>
          </a:xfrm>
          <a:prstGeom prst="rect">
            <a:avLst/>
          </a:prstGeom>
          <a:noFill/>
        </p:spPr>
        <p:txBody>
          <a:bodyPr wrap="none" rtlCol="0">
            <a:spAutoFit/>
          </a:bodyPr>
          <a:lstStyle/>
          <a:p>
            <a:pPr algn="ctr"/>
            <a:r>
              <a:rPr kumimoji="1" lang="en-US" altLang="ja-JP" sz="2000" dirty="0">
                <a:latin typeface="Meiryo" panose="020B0604030504040204" pitchFamily="34" charset="-128"/>
                <a:ea typeface="Meiryo" panose="020B0604030504040204" pitchFamily="34" charset="-128"/>
              </a:rPr>
              <a:t>13%</a:t>
            </a:r>
            <a:endParaRPr kumimoji="1" lang="ja-JP" altLang="en-US" sz="20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C6749598-B3F3-E645-4F96-BE7CC560D2BC}"/>
              </a:ext>
            </a:extLst>
          </p:cNvPr>
          <p:cNvSpPr txBox="1"/>
          <p:nvPr/>
        </p:nvSpPr>
        <p:spPr>
          <a:xfrm>
            <a:off x="383184" y="1405873"/>
            <a:ext cx="1415772"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成長率：</a:t>
            </a:r>
          </a:p>
        </p:txBody>
      </p:sp>
      <p:sp>
        <p:nvSpPr>
          <p:cNvPr id="10" name="テキスト ボックス 9">
            <a:extLst>
              <a:ext uri="{FF2B5EF4-FFF2-40B4-BE49-F238E27FC236}">
                <a16:creationId xmlns:a16="http://schemas.microsoft.com/office/drawing/2014/main" id="{297D7B53-6305-BE18-242D-B159C342717A}"/>
              </a:ext>
            </a:extLst>
          </p:cNvPr>
          <p:cNvSpPr txBox="1"/>
          <p:nvPr/>
        </p:nvSpPr>
        <p:spPr>
          <a:xfrm>
            <a:off x="5538445" y="1405873"/>
            <a:ext cx="1415772"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シェア：</a:t>
            </a:r>
          </a:p>
        </p:txBody>
      </p:sp>
      <p:sp>
        <p:nvSpPr>
          <p:cNvPr id="11" name="正方形/長方形 10">
            <a:extLst>
              <a:ext uri="{FF2B5EF4-FFF2-40B4-BE49-F238E27FC236}">
                <a16:creationId xmlns:a16="http://schemas.microsoft.com/office/drawing/2014/main" id="{D15AE438-735D-4618-72CD-576CF5C7E657}"/>
              </a:ext>
            </a:extLst>
          </p:cNvPr>
          <p:cNvSpPr/>
          <p:nvPr/>
        </p:nvSpPr>
        <p:spPr>
          <a:xfrm>
            <a:off x="1798956" y="1929537"/>
            <a:ext cx="2377837" cy="30140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4002E794-6BF6-EAF6-1DDA-E85AD262F22A}"/>
              </a:ext>
            </a:extLst>
          </p:cNvPr>
          <p:cNvSpPr txBox="1"/>
          <p:nvPr/>
        </p:nvSpPr>
        <p:spPr>
          <a:xfrm>
            <a:off x="173456" y="881249"/>
            <a:ext cx="8797088" cy="276999"/>
          </a:xfrm>
          <a:prstGeom prst="rect">
            <a:avLst/>
          </a:prstGeom>
          <a:noFill/>
        </p:spPr>
        <p:txBody>
          <a:bodyPr wrap="square">
            <a:spAutoFit/>
          </a:bodyPr>
          <a:lstStyle/>
          <a:p>
            <a:pPr algn="r"/>
            <a:r>
              <a:rPr lang="ja-JP" altLang="en-US" sz="1200" b="1" i="0" dirty="0">
                <a:effectLst/>
                <a:latin typeface="Meiryo" panose="020B0604030504040204" pitchFamily="34" charset="-128"/>
                <a:ea typeface="Meiryo" panose="020B0604030504040204" pitchFamily="34" charset="-128"/>
              </a:rPr>
              <a:t>クラウドインフラ</a:t>
            </a:r>
            <a:r>
              <a:rPr lang="ja-JP" altLang="en-US" sz="1200" b="0" i="0" dirty="0">
                <a:effectLst/>
                <a:latin typeface="Meiryo" panose="020B0604030504040204" pitchFamily="34" charset="-128"/>
                <a:ea typeface="Meiryo" panose="020B0604030504040204" pitchFamily="34" charset="-128"/>
              </a:rPr>
              <a:t>：</a:t>
            </a:r>
            <a:r>
              <a:rPr lang="en" altLang="ja-JP" sz="1200" b="0" i="0" dirty="0">
                <a:effectLst/>
                <a:latin typeface="Meiryo" panose="020B0604030504040204" pitchFamily="34" charset="-128"/>
                <a:ea typeface="Meiryo" panose="020B0604030504040204" pitchFamily="34" charset="-128"/>
              </a:rPr>
              <a:t>IaaS</a:t>
            </a:r>
            <a:r>
              <a:rPr lang="ja-JP" altLang="en" sz="1200" b="0" i="0" dirty="0">
                <a:effectLst/>
                <a:latin typeface="Meiryo" panose="020B0604030504040204" pitchFamily="34" charset="-128"/>
                <a:ea typeface="Meiryo" panose="020B0604030504040204" pitchFamily="34" charset="-128"/>
              </a:rPr>
              <a:t>、</a:t>
            </a:r>
            <a:r>
              <a:rPr lang="en" altLang="ja-JP" sz="1200" b="0" i="0" dirty="0">
                <a:effectLst/>
                <a:latin typeface="Meiryo" panose="020B0604030504040204" pitchFamily="34" charset="-128"/>
                <a:ea typeface="Meiryo" panose="020B0604030504040204" pitchFamily="34" charset="-128"/>
              </a:rPr>
              <a:t>PaaS</a:t>
            </a:r>
            <a:r>
              <a:rPr lang="ja-JP" altLang="en" sz="1200" b="0" i="0" dirty="0">
                <a:effectLst/>
                <a:latin typeface="Meiryo" panose="020B0604030504040204" pitchFamily="34" charset="-128"/>
                <a:ea typeface="Meiryo" panose="020B0604030504040204" pitchFamily="34" charset="-128"/>
              </a:rPr>
              <a:t>、</a:t>
            </a:r>
            <a:r>
              <a:rPr lang="ja-JP" altLang="en-US" sz="1200" b="0" i="0" dirty="0">
                <a:effectLst/>
                <a:latin typeface="Meiryo" panose="020B0604030504040204" pitchFamily="34" charset="-128"/>
                <a:ea typeface="Meiryo" panose="020B0604030504040204" pitchFamily="34" charset="-128"/>
              </a:rPr>
              <a:t>ホステッドプライベートクラウドを合わせたもの</a:t>
            </a:r>
            <a:endParaRPr lang="ja-JP" altLang="en-US" sz="1200" dirty="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7EC4B34-C0CE-ED16-94DD-E5C55F6BA3DF}"/>
              </a:ext>
            </a:extLst>
          </p:cNvPr>
          <p:cNvSpPr txBox="1"/>
          <p:nvPr/>
        </p:nvSpPr>
        <p:spPr>
          <a:xfrm>
            <a:off x="4904288" y="417299"/>
            <a:ext cx="4579748" cy="276999"/>
          </a:xfrm>
          <a:prstGeom prst="rect">
            <a:avLst/>
          </a:prstGeom>
          <a:noFill/>
        </p:spPr>
        <p:txBody>
          <a:bodyPr wrap="square">
            <a:spAutoFit/>
          </a:bodyPr>
          <a:lstStyle/>
          <a:p>
            <a:r>
              <a:rPr lang="ja-JP" altLang="en-US" sz="1200" b="0" i="0">
                <a:effectLst/>
                <a:latin typeface="Meiryo" panose="020B0604030504040204" pitchFamily="34" charset="-128"/>
                <a:ea typeface="Meiryo" panose="020B0604030504040204" pitchFamily="34" charset="-128"/>
              </a:rPr>
              <a:t>調査会社・</a:t>
            </a:r>
            <a:r>
              <a:rPr lang="en" altLang="ja-JP" sz="1200" b="0" i="0" dirty="0">
                <a:effectLst/>
                <a:latin typeface="Meiryo" panose="020B0604030504040204" pitchFamily="34" charset="-128"/>
                <a:ea typeface="Meiryo" panose="020B0604030504040204" pitchFamily="34" charset="-128"/>
              </a:rPr>
              <a:t>Synergy Research Group</a:t>
            </a:r>
            <a:r>
              <a:rPr lang="ja-JP" altLang="en-US" sz="1200" b="0" i="0">
                <a:effectLst/>
                <a:latin typeface="Meiryo" panose="020B0604030504040204" pitchFamily="34" charset="-128"/>
                <a:ea typeface="Meiryo" panose="020B0604030504040204" pitchFamily="34" charset="-128"/>
              </a:rPr>
              <a:t>／</a:t>
            </a:r>
            <a:r>
              <a:rPr lang="en-US" altLang="ja-JP" sz="1200" b="0" i="0" dirty="0">
                <a:effectLst/>
                <a:latin typeface="Meiryo" panose="020B0604030504040204" pitchFamily="34" charset="-128"/>
                <a:ea typeface="Meiryo" panose="020B0604030504040204" pitchFamily="34" charset="-128"/>
              </a:rPr>
              <a:t>2025</a:t>
            </a:r>
            <a:r>
              <a:rPr lang="ja-JP" altLang="en-US" sz="1200" b="0" i="0">
                <a:effectLst/>
                <a:latin typeface="Meiryo" panose="020B0604030504040204" pitchFamily="34" charset="-128"/>
                <a:ea typeface="Meiryo" panose="020B0604030504040204" pitchFamily="34" charset="-128"/>
              </a:rPr>
              <a:t>年第</a:t>
            </a:r>
            <a:r>
              <a:rPr lang="en-US" altLang="ja-JP" sz="1200" b="0" i="0" dirty="0">
                <a:effectLst/>
                <a:latin typeface="Meiryo" panose="020B0604030504040204" pitchFamily="34" charset="-128"/>
                <a:ea typeface="Meiryo" panose="020B0604030504040204" pitchFamily="34" charset="-128"/>
              </a:rPr>
              <a:t>3</a:t>
            </a:r>
            <a:r>
              <a:rPr lang="ja-JP" altLang="en-US" sz="1200" b="0" i="0">
                <a:effectLst/>
                <a:latin typeface="Meiryo" panose="020B0604030504040204" pitchFamily="34" charset="-128"/>
                <a:ea typeface="Meiryo" panose="020B0604030504040204" pitchFamily="34" charset="-128"/>
              </a:rPr>
              <a:t>四半期</a:t>
            </a:r>
            <a:endParaRPr lang="ja-JP" altLang="en-US" sz="120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BA8BEE8D-CD6F-B152-D3BA-6A07664FA196}"/>
              </a:ext>
            </a:extLst>
          </p:cNvPr>
          <p:cNvSpPr txBox="1"/>
          <p:nvPr/>
        </p:nvSpPr>
        <p:spPr>
          <a:xfrm>
            <a:off x="6994825" y="1929537"/>
            <a:ext cx="1776448"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3</a:t>
            </a:r>
            <a:r>
              <a:rPr kumimoji="1" lang="ja-JP" altLang="en-US" sz="2400">
                <a:latin typeface="Meiryo" panose="020B0604030504040204" pitchFamily="34" charset="-128"/>
                <a:ea typeface="Meiryo" panose="020B0604030504040204" pitchFamily="34" charset="-128"/>
              </a:rPr>
              <a:t>社で</a:t>
            </a:r>
            <a:r>
              <a:rPr kumimoji="1" lang="en-US" altLang="ja-JP" sz="2400" b="1" dirty="0">
                <a:latin typeface="Meiryo" panose="020B0604030504040204" pitchFamily="34" charset="-128"/>
                <a:ea typeface="Meiryo" panose="020B0604030504040204" pitchFamily="34" charset="-128"/>
              </a:rPr>
              <a:t>62%</a:t>
            </a:r>
            <a:endParaRPr kumimoji="1" lang="ja-JP" altLang="en-US" sz="2400" b="1">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855212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37F1A2-B109-BC0F-B0E1-4958CEBFD03E}"/>
              </a:ext>
            </a:extLst>
          </p:cNvPr>
          <p:cNvSpPr>
            <a:spLocks noGrp="1"/>
          </p:cNvSpPr>
          <p:nvPr>
            <p:ph type="title"/>
          </p:nvPr>
        </p:nvSpPr>
        <p:spPr/>
        <p:txBody>
          <a:bodyPr/>
          <a:lstStyle/>
          <a:p>
            <a:r>
              <a:rPr lang="ja-JP" altLang="en-US"/>
              <a:t>クラウド市場の「</a:t>
            </a:r>
            <a:r>
              <a:rPr lang="en" altLang="ja-JP" dirty="0"/>
              <a:t>AI</a:t>
            </a:r>
            <a:r>
              <a:rPr lang="ja-JP" altLang="en-US"/>
              <a:t>主導」による再編と拡大</a:t>
            </a:r>
            <a:endParaRPr kumimoji="1" lang="ja-JP" altLang="en-US"/>
          </a:p>
        </p:txBody>
      </p:sp>
      <p:pic>
        <p:nvPicPr>
          <p:cNvPr id="4" name="図 3">
            <a:extLst>
              <a:ext uri="{FF2B5EF4-FFF2-40B4-BE49-F238E27FC236}">
                <a16:creationId xmlns:a16="http://schemas.microsoft.com/office/drawing/2014/main" id="{24308E71-8686-2F64-4F9B-43BBA4D460ED}"/>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624091" y="776037"/>
            <a:ext cx="7895818" cy="4310314"/>
          </a:xfrm>
          <a:prstGeom prst="rect">
            <a:avLst/>
          </a:prstGeom>
        </p:spPr>
      </p:pic>
      <p:pic>
        <p:nvPicPr>
          <p:cNvPr id="5" name="Picture 2" descr="手書きの赤い丸のフレーム飾り枠イラスト02 | 無料イラスト かわいいフリー素材集 フレームぽけっと">
            <a:extLst>
              <a:ext uri="{FF2B5EF4-FFF2-40B4-BE49-F238E27FC236}">
                <a16:creationId xmlns:a16="http://schemas.microsoft.com/office/drawing/2014/main" id="{E3DA57A3-86C9-D168-E2BA-077D8CACA7B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66383" y="1373652"/>
            <a:ext cx="3411233" cy="1288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手書きの赤い丸のフレーム飾り枠イラスト02 | 無料イラスト かわいいフリー素材集 フレームぽけっと">
            <a:extLst>
              <a:ext uri="{FF2B5EF4-FFF2-40B4-BE49-F238E27FC236}">
                <a16:creationId xmlns:a16="http://schemas.microsoft.com/office/drawing/2014/main" id="{4A9EE214-E1F6-E504-262E-C894D5B17BE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950" y="2806700"/>
            <a:ext cx="1712714" cy="10520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手書きの赤い丸のフレーム飾り枠イラスト02 | 無料イラスト かわいいフリー素材集 フレームぽけっと">
            <a:extLst>
              <a:ext uri="{FF2B5EF4-FFF2-40B4-BE49-F238E27FC236}">
                <a16:creationId xmlns:a16="http://schemas.microsoft.com/office/drawing/2014/main" id="{A55F2812-0FEA-9DC7-AA7C-6C62BFB88F5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9951" y="1951672"/>
            <a:ext cx="2937624" cy="1477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299FD5F5-FDB7-059F-973B-DC1C76C1D2D7}"/>
              </a:ext>
            </a:extLst>
          </p:cNvPr>
          <p:cNvSpPr txBox="1"/>
          <p:nvPr/>
        </p:nvSpPr>
        <p:spPr>
          <a:xfrm>
            <a:off x="228600" y="5114272"/>
            <a:ext cx="8686800" cy="1477328"/>
          </a:xfrm>
          <a:prstGeom prst="rect">
            <a:avLst/>
          </a:prstGeom>
          <a:noFill/>
        </p:spPr>
        <p:txBody>
          <a:bodyPr wrap="square">
            <a:spAutoFit/>
          </a:bodyPr>
          <a:lstStyle/>
          <a:p>
            <a:pPr marL="171450" indent="-171450">
              <a:spcAft>
                <a:spcPts val="600"/>
              </a:spcAft>
              <a:buFont typeface="Wingdings" pitchFamily="2" charset="2"/>
              <a:buChar char="n"/>
            </a:pPr>
            <a:r>
              <a:rPr lang="ja-JP" altLang="en-US" sz="1200" b="1">
                <a:latin typeface="Meiryo" panose="020B0604030504040204" pitchFamily="34" charset="-128"/>
                <a:ea typeface="Meiryo" panose="020B0604030504040204" pitchFamily="34" charset="-128"/>
              </a:rPr>
              <a:t>市場の爆発的</a:t>
            </a:r>
            <a:r>
              <a:rPr lang="ja-JP" altLang="en-US" sz="1100" b="1">
                <a:latin typeface="Meiryo" panose="020B0604030504040204" pitchFamily="34" charset="-128"/>
                <a:ea typeface="Meiryo" panose="020B0604030504040204" pitchFamily="34" charset="-128"/>
              </a:rPr>
              <a:t>成長</a:t>
            </a:r>
            <a:r>
              <a:rPr lang="ja-JP" altLang="en-US" sz="1100">
                <a:latin typeface="Meiryo" panose="020B0604030504040204" pitchFamily="34" charset="-128"/>
                <a:ea typeface="Meiryo" panose="020B0604030504040204" pitchFamily="34" charset="-128"/>
              </a:rPr>
              <a:t> </a:t>
            </a:r>
            <a:r>
              <a:rPr lang="en-US" altLang="ja-JP" sz="1100" dirty="0">
                <a:latin typeface="Meiryo" panose="020B0604030504040204" pitchFamily="34" charset="-128"/>
                <a:ea typeface="Meiryo" panose="020B0604030504040204" pitchFamily="34" charset="-128"/>
              </a:rPr>
              <a:t>2025</a:t>
            </a:r>
            <a:r>
              <a:rPr lang="ja-JP" altLang="en-US" sz="1100">
                <a:latin typeface="Meiryo" panose="020B0604030504040204" pitchFamily="34" charset="-128"/>
                <a:ea typeface="Meiryo" panose="020B0604030504040204" pitchFamily="34" charset="-128"/>
              </a:rPr>
              <a:t>年の市場規模は</a:t>
            </a:r>
            <a:r>
              <a:rPr lang="en-US" altLang="ja-JP" sz="1100" dirty="0">
                <a:latin typeface="Meiryo" panose="020B0604030504040204" pitchFamily="34" charset="-128"/>
                <a:ea typeface="Meiryo" panose="020B0604030504040204" pitchFamily="34" charset="-128"/>
              </a:rPr>
              <a:t>4,190</a:t>
            </a:r>
            <a:r>
              <a:rPr lang="ja-JP" altLang="en-US" sz="1100">
                <a:latin typeface="Meiryo" panose="020B0604030504040204" pitchFamily="34" charset="-128"/>
                <a:ea typeface="Meiryo" panose="020B0604030504040204" pitchFamily="34" charset="-128"/>
              </a:rPr>
              <a:t>億ドルに達し、前年比</a:t>
            </a:r>
            <a:r>
              <a:rPr lang="en-US" altLang="ja-JP" sz="1100" dirty="0">
                <a:latin typeface="Meiryo" panose="020B0604030504040204" pitchFamily="34" charset="-128"/>
                <a:ea typeface="Meiryo" panose="020B0604030504040204" pitchFamily="34" charset="-128"/>
              </a:rPr>
              <a:t>30%</a:t>
            </a:r>
            <a:r>
              <a:rPr lang="ja-JP" altLang="en-US" sz="1100">
                <a:latin typeface="Meiryo" panose="020B0604030504040204" pitchFamily="34" charset="-128"/>
                <a:ea typeface="Meiryo" panose="020B0604030504040204" pitchFamily="34" charset="-128"/>
              </a:rPr>
              <a:t>増を記録。既存システムの置き換えから、</a:t>
            </a:r>
            <a:r>
              <a:rPr lang="en" altLang="ja-JP" sz="1100" dirty="0">
                <a:latin typeface="Meiryo" panose="020B0604030504040204" pitchFamily="34" charset="-128"/>
                <a:ea typeface="Meiryo" panose="020B0604030504040204" pitchFamily="34" charset="-128"/>
              </a:rPr>
              <a:t>AI</a:t>
            </a:r>
            <a:r>
              <a:rPr lang="ja-JP" altLang="en-US" sz="1100">
                <a:latin typeface="Meiryo" panose="020B0604030504040204" pitchFamily="34" charset="-128"/>
                <a:ea typeface="Meiryo" panose="020B0604030504040204" pitchFamily="34" charset="-128"/>
              </a:rPr>
              <a:t>を前提とした「新たな価値創出の基盤」へと進化。</a:t>
            </a:r>
          </a:p>
          <a:p>
            <a:pPr marL="171450" indent="-171450">
              <a:spcAft>
                <a:spcPts val="600"/>
              </a:spcAft>
              <a:buFont typeface="Wingdings" pitchFamily="2" charset="2"/>
              <a:buChar char="n"/>
            </a:pPr>
            <a:r>
              <a:rPr lang="ja-JP" altLang="en-US" sz="1200" b="1">
                <a:latin typeface="Meiryo" panose="020B0604030504040204" pitchFamily="34" charset="-128"/>
                <a:ea typeface="Meiryo" panose="020B0604030504040204" pitchFamily="34" charset="-128"/>
              </a:rPr>
              <a:t>プレイヤーの地殻変動</a:t>
            </a:r>
            <a:r>
              <a:rPr lang="ja-JP" altLang="en-US" sz="120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ビッグ</a:t>
            </a:r>
            <a:r>
              <a:rPr lang="en-US" altLang="ja-JP" sz="1100" dirty="0">
                <a:latin typeface="Meiryo" panose="020B0604030504040204" pitchFamily="34" charset="-128"/>
                <a:ea typeface="Meiryo" panose="020B0604030504040204" pitchFamily="34" charset="-128"/>
              </a:rPr>
              <a:t>3</a:t>
            </a:r>
            <a:r>
              <a:rPr lang="ja-JP" altLang="en-US" sz="1100">
                <a:latin typeface="Meiryo" panose="020B0604030504040204" pitchFamily="34" charset="-128"/>
                <a:ea typeface="Meiryo" panose="020B0604030504040204" pitchFamily="34" charset="-128"/>
              </a:rPr>
              <a:t>（</a:t>
            </a:r>
            <a:r>
              <a:rPr lang="en" altLang="ja-JP" sz="1100" dirty="0">
                <a:latin typeface="Meiryo" panose="020B0604030504040204" pitchFamily="34" charset="-128"/>
                <a:ea typeface="Meiryo" panose="020B0604030504040204" pitchFamily="34" charset="-128"/>
              </a:rPr>
              <a:t>Amazon, Microsoft, Google</a:t>
            </a:r>
            <a:r>
              <a:rPr lang="ja-JP" altLang="en" sz="11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による寡占（シェア</a:t>
            </a:r>
            <a:r>
              <a:rPr lang="en-US" altLang="ja-JP" sz="1100" dirty="0">
                <a:latin typeface="Meiryo" panose="020B0604030504040204" pitchFamily="34" charset="-128"/>
                <a:ea typeface="Meiryo" panose="020B0604030504040204" pitchFamily="34" charset="-128"/>
              </a:rPr>
              <a:t>68%</a:t>
            </a:r>
            <a:r>
              <a:rPr lang="ja-JP" altLang="en-US" sz="1100">
                <a:latin typeface="Meiryo" panose="020B0604030504040204" pitchFamily="34" charset="-128"/>
                <a:ea typeface="Meiryo" panose="020B0604030504040204" pitchFamily="34" charset="-128"/>
              </a:rPr>
              <a:t>）は継続しているが、競争の核は「</a:t>
            </a:r>
            <a:r>
              <a:rPr lang="en" altLang="ja-JP" sz="1100" dirty="0">
                <a:latin typeface="Meiryo" panose="020B0604030504040204" pitchFamily="34" charset="-128"/>
                <a:ea typeface="Meiryo" panose="020B0604030504040204" pitchFamily="34" charset="-128"/>
              </a:rPr>
              <a:t>GPU</a:t>
            </a:r>
            <a:r>
              <a:rPr lang="ja-JP" altLang="en-US" sz="1100">
                <a:latin typeface="Meiryo" panose="020B0604030504040204" pitchFamily="34" charset="-128"/>
                <a:ea typeface="Meiryo" panose="020B0604030504040204" pitchFamily="34" charset="-128"/>
              </a:rPr>
              <a:t>リソースと電力の確保」へシフト。一方で、</a:t>
            </a:r>
            <a:r>
              <a:rPr lang="en" altLang="ja-JP" sz="1100" dirty="0">
                <a:latin typeface="Meiryo" panose="020B0604030504040204" pitchFamily="34" charset="-128"/>
                <a:ea typeface="Meiryo" panose="020B0604030504040204" pitchFamily="34" charset="-128"/>
              </a:rPr>
              <a:t>AI</a:t>
            </a:r>
            <a:r>
              <a:rPr lang="ja-JP" altLang="en-US" sz="1100">
                <a:latin typeface="Meiryo" panose="020B0604030504040204" pitchFamily="34" charset="-128"/>
                <a:ea typeface="Meiryo" panose="020B0604030504040204" pitchFamily="34" charset="-128"/>
              </a:rPr>
              <a:t>処理に特化した</a:t>
            </a:r>
            <a:r>
              <a:rPr lang="en" altLang="ja-JP" sz="1100" dirty="0" err="1">
                <a:latin typeface="Meiryo" panose="020B0604030504040204" pitchFamily="34" charset="-128"/>
                <a:ea typeface="Meiryo" panose="020B0604030504040204" pitchFamily="34" charset="-128"/>
              </a:rPr>
              <a:t>CoreWeave</a:t>
            </a:r>
            <a:r>
              <a:rPr lang="ja-JP" altLang="en-US" sz="1100">
                <a:latin typeface="Meiryo" panose="020B0604030504040204" pitchFamily="34" charset="-128"/>
                <a:ea typeface="Meiryo" panose="020B0604030504040204" pitchFamily="34" charset="-128"/>
              </a:rPr>
              <a:t>などの「ネオクラウド」が急成長し、汎用型（ビッグ</a:t>
            </a:r>
            <a:r>
              <a:rPr lang="en-US" altLang="ja-JP" sz="1100" dirty="0">
                <a:latin typeface="Meiryo" panose="020B0604030504040204" pitchFamily="34" charset="-128"/>
                <a:ea typeface="Meiryo" panose="020B0604030504040204" pitchFamily="34" charset="-128"/>
              </a:rPr>
              <a:t>3</a:t>
            </a:r>
            <a:r>
              <a:rPr lang="ja-JP" altLang="en-US" sz="1100">
                <a:latin typeface="Meiryo" panose="020B0604030504040204" pitchFamily="34" charset="-128"/>
                <a:ea typeface="Meiryo" panose="020B0604030504040204" pitchFamily="34" charset="-128"/>
              </a:rPr>
              <a:t>）と特化型（ネオクラウド）の機能分化が進んでいる。</a:t>
            </a:r>
            <a:endParaRPr lang="en-US" altLang="ja-JP" sz="1100" dirty="0">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n"/>
            </a:pPr>
            <a:r>
              <a:rPr lang="ja-JP" altLang="en-US" sz="1200" b="1">
                <a:latin typeface="Meiryo" panose="020B0604030504040204" pitchFamily="34" charset="-128"/>
                <a:ea typeface="Meiryo" panose="020B0604030504040204" pitchFamily="34" charset="-128"/>
              </a:rPr>
              <a:t>今後の展望と課題</a:t>
            </a:r>
            <a:r>
              <a:rPr lang="ja-JP" altLang="en-US" sz="120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成長の鍵を握るのは「エネルギーと地政学」。企業は今後、汎用と特化を組み合わせる「ベスト・オブ・ブリード」型のマルチクラウド戦略と、電力消費増大に伴う環境配慮（</a:t>
            </a:r>
            <a:r>
              <a:rPr lang="en" altLang="ja-JP" sz="1100" dirty="0">
                <a:latin typeface="Meiryo" panose="020B0604030504040204" pitchFamily="34" charset="-128"/>
                <a:ea typeface="Meiryo" panose="020B0604030504040204" pitchFamily="34" charset="-128"/>
              </a:rPr>
              <a:t>CSR</a:t>
            </a:r>
            <a:r>
              <a:rPr lang="ja-JP" altLang="en" sz="11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への対応が求められる。</a:t>
            </a:r>
          </a:p>
        </p:txBody>
      </p:sp>
      <p:cxnSp>
        <p:nvCxnSpPr>
          <p:cNvPr id="13" name="直線コネクタ 12">
            <a:extLst>
              <a:ext uri="{FF2B5EF4-FFF2-40B4-BE49-F238E27FC236}">
                <a16:creationId xmlns:a16="http://schemas.microsoft.com/office/drawing/2014/main" id="{803336FF-9652-501B-514D-645864259BAE}"/>
              </a:ext>
            </a:extLst>
          </p:cNvPr>
          <p:cNvCxnSpPr>
            <a:cxnSpLocks/>
          </p:cNvCxnSpPr>
          <p:nvPr/>
        </p:nvCxnSpPr>
        <p:spPr>
          <a:xfrm>
            <a:off x="3584574" y="996950"/>
            <a:ext cx="1974851" cy="0"/>
          </a:xfrm>
          <a:prstGeom prst="line">
            <a:avLst/>
          </a:prstGeom>
          <a:ln w="152400">
            <a:solidFill>
              <a:srgbClr val="FF0000">
                <a:alpha val="15322"/>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895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a:xfrm>
            <a:off x="230400" y="266400"/>
            <a:ext cx="8686800" cy="416221"/>
          </a:xfrm>
        </p:spPr>
        <p:txBody>
          <a:bodyPr lIns="0" rIns="0"/>
          <a:lstStyle/>
          <a:p>
            <a:r>
              <a:rPr lang="ja-JP" altLang="ja-JP" sz="2700" dirty="0"/>
              <a:t>クラウド・バイ・デフォルト原則</a:t>
            </a:r>
            <a:endParaRPr kumimoji="1" lang="ja-JP" altLang="en-US" sz="2700" dirty="0"/>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dirty="0">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dirty="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a:t>
            </a:r>
            <a:r>
              <a:rPr lang="ja-JP" altLang="en-US"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a:t>
            </a:r>
            <a:r>
              <a:rPr lang="ja-JP"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a:t>
            </a:r>
            <a:r>
              <a:rPr lang="ja-JP" altLang="en-US"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a:t>
            </a:r>
            <a:r>
              <a:rPr lang="ja-JP"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a:t>
            </a:r>
            <a:r>
              <a:rPr lang="ja-JP" altLang="en-US"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a:t>
            </a:r>
            <a:r>
              <a:rPr lang="ja-JP"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）の仕様に合わせ、サービス・業務内容を見直す場合も含まれる</a:t>
            </a:r>
            <a:r>
              <a:rPr lang="ja-JP"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a:t>
            </a:r>
            <a:r>
              <a:rPr lang="ja-JP" altLang="en-US"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a:t>
            </a:r>
            <a:r>
              <a:rPr lang="ja-JP"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）が利用検討の対象となる。</a:t>
            </a:r>
            <a:r>
              <a:rPr lang="ja-JP" altLang="ja-JP" sz="1000" dirty="0">
                <a:solidFill>
                  <a:schemeClr val="bg1"/>
                </a:solidFill>
                <a:latin typeface="Meiryo" panose="020B0604030504040204" pitchFamily="34" charset="-128"/>
                <a:ea typeface="Meiryo" panose="020B0604030504040204" pitchFamily="34" charset="-128"/>
              </a:rPr>
              <a:t> </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a:t>
            </a:r>
            <a:r>
              <a:rPr lang="ja-JP" altLang="en-US"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a:t>
            </a:r>
            <a:r>
              <a:rPr lang="ja-JP"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dirty="0">
                <a:solidFill>
                  <a:schemeClr val="bg1"/>
                </a:solidFill>
                <a:latin typeface="Meiryo" panose="020B0604030504040204" pitchFamily="34" charset="-128"/>
                <a:ea typeface="Meiryo" panose="020B0604030504040204" pitchFamily="34" charset="-128"/>
              </a:rPr>
              <a:t> </a:t>
            </a:r>
            <a:endParaRPr lang="ja-JP" altLang="en-US" sz="1400" b="1" dirty="0">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a:t>
            </a:r>
            <a:r>
              <a:rPr lang="ja-JP" altLang="en-US"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a:t>
            </a:r>
            <a:r>
              <a:rPr lang="ja-JP"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a:t>
            </a:r>
            <a:r>
              <a:rPr lang="ja-JP" altLang="en-US"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a:t>
            </a:r>
            <a:r>
              <a:rPr lang="ja-JP"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dirty="0">
                <a:solidFill>
                  <a:schemeClr val="bg1"/>
                </a:solidFill>
                <a:latin typeface="Meiryo" panose="020B0604030504040204" pitchFamily="34" charset="-128"/>
                <a:ea typeface="Meiryo" panose="020B0604030504040204" pitchFamily="34" charset="-128"/>
              </a:rPr>
              <a:t> </a:t>
            </a:r>
            <a:endParaRPr lang="ja-JP" altLang="en-US" sz="1400" b="1"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dirty="0">
                <a:solidFill>
                  <a:schemeClr val="bg1"/>
                </a:solidFill>
                <a:latin typeface="Meiryo" panose="020B0604030504040204" pitchFamily="34" charset="-128"/>
                <a:ea typeface="Meiryo" panose="020B0604030504040204" pitchFamily="34" charset="-128"/>
              </a:rPr>
              <a:t> </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dirty="0">
                <a:solidFill>
                  <a:schemeClr val="bg1"/>
                </a:solidFill>
                <a:latin typeface="Meiryo" panose="020B0604030504040204" pitchFamily="34" charset="-128"/>
                <a:ea typeface="Meiryo" panose="020B0604030504040204" pitchFamily="34" charset="-128"/>
              </a:rPr>
              <a:t> </a:t>
            </a:r>
            <a:endParaRPr lang="ja-JP" altLang="en-US" sz="1400" b="1" dirty="0">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3277161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何のために</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クラウドを使うのか</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421358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861D0-C2CA-E4FB-F0A8-3F44010DABA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797644F-238D-992F-A630-B1E21DE33888}"/>
              </a:ext>
            </a:extLst>
          </p:cNvPr>
          <p:cNvSpPr>
            <a:spLocks noGrp="1"/>
          </p:cNvSpPr>
          <p:nvPr>
            <p:ph type="title"/>
          </p:nvPr>
        </p:nvSpPr>
        <p:spPr/>
        <p:txBody>
          <a:bodyPr/>
          <a:lstStyle/>
          <a:p>
            <a:r>
              <a:rPr kumimoji="1" lang="ja-JP" altLang="en-US" sz="2400"/>
              <a:t>クラウドを使う理由</a:t>
            </a:r>
          </a:p>
        </p:txBody>
      </p:sp>
      <p:sp>
        <p:nvSpPr>
          <p:cNvPr id="496" name="正方形/長方形 495">
            <a:extLst>
              <a:ext uri="{FF2B5EF4-FFF2-40B4-BE49-F238E27FC236}">
                <a16:creationId xmlns:a16="http://schemas.microsoft.com/office/drawing/2014/main" id="{9605E035-066C-675C-34D2-CA72B457C53C}"/>
              </a:ext>
            </a:extLst>
          </p:cNvPr>
          <p:cNvSpPr/>
          <p:nvPr/>
        </p:nvSpPr>
        <p:spPr>
          <a:xfrm>
            <a:off x="230400" y="867909"/>
            <a:ext cx="8686800" cy="55613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0" name="テキスト ボックス 499">
            <a:extLst>
              <a:ext uri="{FF2B5EF4-FFF2-40B4-BE49-F238E27FC236}">
                <a16:creationId xmlns:a16="http://schemas.microsoft.com/office/drawing/2014/main" id="{37085916-91D2-53F6-A86C-122B1F3E4713}"/>
              </a:ext>
            </a:extLst>
          </p:cNvPr>
          <p:cNvSpPr txBox="1"/>
          <p:nvPr/>
        </p:nvSpPr>
        <p:spPr>
          <a:xfrm>
            <a:off x="626849" y="2315794"/>
            <a:ext cx="7890302"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いつでも／どこでも</a:t>
            </a:r>
            <a:r>
              <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の機能や性能をサービスとして使える仕組み</a:t>
            </a:r>
          </a:p>
        </p:txBody>
      </p:sp>
      <p:sp>
        <p:nvSpPr>
          <p:cNvPr id="504" name="テキスト ボックス 503">
            <a:extLst>
              <a:ext uri="{FF2B5EF4-FFF2-40B4-BE49-F238E27FC236}">
                <a16:creationId xmlns:a16="http://schemas.microsoft.com/office/drawing/2014/main" id="{5CDB160D-D4C3-C4CC-D5E8-613A92EDF1B8}"/>
              </a:ext>
            </a:extLst>
          </p:cNvPr>
          <p:cNvSpPr txBox="1"/>
          <p:nvPr/>
        </p:nvSpPr>
        <p:spPr>
          <a:xfrm>
            <a:off x="5830570" y="980881"/>
            <a:ext cx="2954655" cy="369332"/>
          </a:xfrm>
          <a:prstGeom prst="rect">
            <a:avLst/>
          </a:prstGeom>
          <a:noFill/>
        </p:spPr>
        <p:txBody>
          <a:bodyPr wrap="none" rtlCol="0">
            <a:spAutoFit/>
          </a:bodyPr>
          <a:lstStyle/>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実質的に使える機能や性能</a:t>
            </a:r>
          </a:p>
        </p:txBody>
      </p:sp>
      <p:grpSp>
        <p:nvGrpSpPr>
          <p:cNvPr id="5" name="グループ化 4">
            <a:extLst>
              <a:ext uri="{FF2B5EF4-FFF2-40B4-BE49-F238E27FC236}">
                <a16:creationId xmlns:a16="http://schemas.microsoft.com/office/drawing/2014/main" id="{F59975B9-620F-0D12-4B38-0C0F1FD7998D}"/>
              </a:ext>
            </a:extLst>
          </p:cNvPr>
          <p:cNvGrpSpPr/>
          <p:nvPr/>
        </p:nvGrpSpPr>
        <p:grpSpPr>
          <a:xfrm>
            <a:off x="4662613" y="2958087"/>
            <a:ext cx="4005830" cy="1210596"/>
            <a:chOff x="4662614" y="2996927"/>
            <a:chExt cx="4005830" cy="1210596"/>
          </a:xfrm>
        </p:grpSpPr>
        <p:sp>
          <p:nvSpPr>
            <p:cNvPr id="27" name="正方形/長方形 26">
              <a:extLst>
                <a:ext uri="{FF2B5EF4-FFF2-40B4-BE49-F238E27FC236}">
                  <a16:creationId xmlns:a16="http://schemas.microsoft.com/office/drawing/2014/main" id="{01F9BE22-7A66-098A-01A0-B72BEAD67C99}"/>
                </a:ext>
              </a:extLst>
            </p:cNvPr>
            <p:cNvSpPr/>
            <p:nvPr/>
          </p:nvSpPr>
          <p:spPr>
            <a:xfrm>
              <a:off x="4662614" y="2996927"/>
              <a:ext cx="4005830" cy="1210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5EF4775F-2022-C845-497C-382BC29E754C}"/>
                </a:ext>
              </a:extLst>
            </p:cNvPr>
            <p:cNvSpPr txBox="1"/>
            <p:nvPr/>
          </p:nvSpPr>
          <p:spPr>
            <a:xfrm>
              <a:off x="5217562" y="3117128"/>
              <a:ext cx="2749471"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圧倒的スピードの獲得</a:t>
              </a:r>
            </a:p>
          </p:txBody>
        </p:sp>
        <p:sp>
          <p:nvSpPr>
            <p:cNvPr id="32" name="テキスト ボックス 31">
              <a:extLst>
                <a:ext uri="{FF2B5EF4-FFF2-40B4-BE49-F238E27FC236}">
                  <a16:creationId xmlns:a16="http://schemas.microsoft.com/office/drawing/2014/main" id="{4DBCBE19-C2F5-6C54-5359-FF0A6DCADDC3}"/>
                </a:ext>
              </a:extLst>
            </p:cNvPr>
            <p:cNvSpPr txBox="1"/>
            <p:nvPr/>
          </p:nvSpPr>
          <p:spPr>
            <a:xfrm>
              <a:off x="5063686" y="3507561"/>
              <a:ext cx="3057247" cy="584775"/>
            </a:xfrm>
            <a:prstGeom prst="rect">
              <a:avLst/>
            </a:prstGeom>
            <a:noFill/>
          </p:spPr>
          <p:txBody>
            <a:bodyPr wrap="none" rtlCol="0">
              <a:spAutoFit/>
            </a:bodyPr>
            <a:lstStyle/>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インフラ構築やアプリ開発なし</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でユーザーニーズに即応できる</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6" name="グループ化 5">
            <a:extLst>
              <a:ext uri="{FF2B5EF4-FFF2-40B4-BE49-F238E27FC236}">
                <a16:creationId xmlns:a16="http://schemas.microsoft.com/office/drawing/2014/main" id="{2685B943-572F-9415-7559-19F818D9FB29}"/>
              </a:ext>
            </a:extLst>
          </p:cNvPr>
          <p:cNvGrpSpPr/>
          <p:nvPr/>
        </p:nvGrpSpPr>
        <p:grpSpPr>
          <a:xfrm>
            <a:off x="425672" y="4288884"/>
            <a:ext cx="8242771" cy="831884"/>
            <a:chOff x="450614" y="5431787"/>
            <a:chExt cx="8242771" cy="831884"/>
          </a:xfrm>
        </p:grpSpPr>
        <p:sp>
          <p:nvSpPr>
            <p:cNvPr id="191" name="正方形/長方形 190">
              <a:extLst>
                <a:ext uri="{FF2B5EF4-FFF2-40B4-BE49-F238E27FC236}">
                  <a16:creationId xmlns:a16="http://schemas.microsoft.com/office/drawing/2014/main" id="{FB76ADC8-CDBB-1F35-38BB-AF82A5EA41AC}"/>
                </a:ext>
              </a:extLst>
            </p:cNvPr>
            <p:cNvSpPr/>
            <p:nvPr/>
          </p:nvSpPr>
          <p:spPr>
            <a:xfrm>
              <a:off x="475555" y="5431787"/>
              <a:ext cx="8192888" cy="83188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99" name="テキスト ボックス 198">
              <a:extLst>
                <a:ext uri="{FF2B5EF4-FFF2-40B4-BE49-F238E27FC236}">
                  <a16:creationId xmlns:a16="http://schemas.microsoft.com/office/drawing/2014/main" id="{5BE487C9-7F5B-CE1A-A112-DBD6DD9F4123}"/>
                </a:ext>
              </a:extLst>
            </p:cNvPr>
            <p:cNvSpPr txBox="1"/>
            <p:nvPr/>
          </p:nvSpPr>
          <p:spPr>
            <a:xfrm>
              <a:off x="3325504" y="5543217"/>
              <a:ext cx="2492990"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資産から経費へ転換</a:t>
              </a:r>
            </a:p>
          </p:txBody>
        </p:sp>
        <p:sp>
          <p:nvSpPr>
            <p:cNvPr id="34" name="テキスト ボックス 33">
              <a:extLst>
                <a:ext uri="{FF2B5EF4-FFF2-40B4-BE49-F238E27FC236}">
                  <a16:creationId xmlns:a16="http://schemas.microsoft.com/office/drawing/2014/main" id="{55EF4492-E773-CC4B-1C80-35736794635B}"/>
                </a:ext>
              </a:extLst>
            </p:cNvPr>
            <p:cNvSpPr txBox="1"/>
            <p:nvPr/>
          </p:nvSpPr>
          <p:spPr>
            <a:xfrm>
              <a:off x="450614" y="5900726"/>
              <a:ext cx="8242771" cy="338554"/>
            </a:xfrm>
            <a:prstGeom prst="rect">
              <a:avLst/>
            </a:prstGeom>
            <a:noFill/>
          </p:spPr>
          <p:txBody>
            <a:bodyPr wrap="squar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予測できない変化へのリスクを減らし、柔軟・迅速な対応を実現する</a:t>
              </a:r>
              <a:endParaRPr kumimoji="1"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pic>
        <p:nvPicPr>
          <p:cNvPr id="28" name="図 27" descr="アイコン&#10;&#10;自動的に生成された説明">
            <a:extLst>
              <a:ext uri="{FF2B5EF4-FFF2-40B4-BE49-F238E27FC236}">
                <a16:creationId xmlns:a16="http://schemas.microsoft.com/office/drawing/2014/main" id="{C7450164-9749-C8F7-0532-D93E1BB894AB}"/>
              </a:ext>
            </a:extLst>
          </p:cNvPr>
          <p:cNvPicPr>
            <a:picLocks noChangeAspect="1"/>
          </p:cNvPicPr>
          <p:nvPr/>
        </p:nvPicPr>
        <p:blipFill>
          <a:blip r:embed="rId2" cstate="print">
            <a:clrChange>
              <a:clrFrom>
                <a:srgbClr val="FEFEFE"/>
              </a:clrFrom>
              <a:clrTo>
                <a:srgbClr val="FEFEFE">
                  <a:alpha val="0"/>
                </a:srgbClr>
              </a:clrTo>
            </a:clrChange>
            <a:lum bright="70000" contrast="-70000"/>
            <a:extLst>
              <a:ext uri="{28A0092B-C50C-407E-A947-70E740481C1C}">
                <a14:useLocalDpi xmlns:a14="http://schemas.microsoft.com/office/drawing/2010/main"/>
              </a:ext>
            </a:extLst>
          </a:blip>
          <a:stretch>
            <a:fillRect/>
          </a:stretch>
        </p:blipFill>
        <p:spPr>
          <a:xfrm>
            <a:off x="744660" y="1480119"/>
            <a:ext cx="817883" cy="573480"/>
          </a:xfrm>
          <a:prstGeom prst="rect">
            <a:avLst/>
          </a:prstGeom>
          <a:effectLst>
            <a:outerShdw blurRad="50800" dist="38100" dir="2700000" algn="tl" rotWithShape="0">
              <a:prstClr val="black">
                <a:alpha val="40000"/>
              </a:prstClr>
            </a:outerShdw>
          </a:effectLst>
        </p:spPr>
      </p:pic>
      <p:pic>
        <p:nvPicPr>
          <p:cNvPr id="30" name="図 29" descr="アイコン&#10;&#10;自動的に生成された説明">
            <a:extLst>
              <a:ext uri="{FF2B5EF4-FFF2-40B4-BE49-F238E27FC236}">
                <a16:creationId xmlns:a16="http://schemas.microsoft.com/office/drawing/2014/main" id="{9C31B144-F985-B444-6021-F4D0C6B21769}"/>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7454069" y="1486866"/>
            <a:ext cx="802565" cy="602628"/>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F0A05038-5316-5584-E8FA-429D1C81B1B2}"/>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214656" y="1280026"/>
            <a:ext cx="958329" cy="958329"/>
          </a:xfrm>
          <a:prstGeom prst="rect">
            <a:avLst/>
          </a:prstGeom>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9B639B5C-B503-3527-6C38-8DB5CFDB5078}"/>
              </a:ext>
            </a:extLst>
          </p:cNvPr>
          <p:cNvPicPr>
            <a:picLocks noChangeAspect="1"/>
          </p:cNvPicPr>
          <p:nvPr/>
        </p:nvPicPr>
        <p:blipFill>
          <a:blip r:embed="rId5"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5772563" y="1314783"/>
            <a:ext cx="958330" cy="958330"/>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A7EB4F68-7559-10E3-CE0E-C0A33348D036}"/>
              </a:ext>
            </a:extLst>
          </p:cNvPr>
          <p:cNvPicPr>
            <a:picLocks noChangeAspect="1"/>
          </p:cNvPicPr>
          <p:nvPr/>
        </p:nvPicPr>
        <p:blipFill>
          <a:blip r:embed="rId6" cstate="print">
            <a:clrChange>
              <a:clrFrom>
                <a:srgbClr val="FEFEFE"/>
              </a:clrFrom>
              <a:clrTo>
                <a:srgbClr val="FEFEFE">
                  <a:alpha val="0"/>
                </a:srgbClr>
              </a:clrTo>
            </a:clrChange>
            <a:lum bright="70000" contrast="-70000"/>
            <a:extLst>
              <a:ext uri="{28A0092B-C50C-407E-A947-70E740481C1C}">
                <a14:useLocalDpi xmlns:a14="http://schemas.microsoft.com/office/drawing/2010/main"/>
              </a:ext>
            </a:extLst>
          </a:blip>
          <a:stretch>
            <a:fillRect/>
          </a:stretch>
        </p:blipFill>
        <p:spPr>
          <a:xfrm>
            <a:off x="4192663" y="1314783"/>
            <a:ext cx="1039387" cy="1039387"/>
          </a:xfrm>
          <a:prstGeom prst="rect">
            <a:avLst/>
          </a:prstGeom>
          <a:effectLst>
            <a:outerShdw blurRad="50800" dist="38100" dir="2700000" algn="tl" rotWithShape="0">
              <a:prstClr val="black">
                <a:alpha val="40000"/>
              </a:prstClr>
            </a:outerShdw>
          </a:effectLst>
        </p:spPr>
      </p:pic>
      <p:grpSp>
        <p:nvGrpSpPr>
          <p:cNvPr id="11" name="グループ化 10">
            <a:extLst>
              <a:ext uri="{FF2B5EF4-FFF2-40B4-BE49-F238E27FC236}">
                <a16:creationId xmlns:a16="http://schemas.microsoft.com/office/drawing/2014/main" id="{B4C2CB91-75A4-7869-80B1-6CA55AC650DD}"/>
              </a:ext>
            </a:extLst>
          </p:cNvPr>
          <p:cNvGrpSpPr/>
          <p:nvPr/>
        </p:nvGrpSpPr>
        <p:grpSpPr>
          <a:xfrm>
            <a:off x="475557" y="2958087"/>
            <a:ext cx="4005830" cy="1210596"/>
            <a:chOff x="475556" y="2996927"/>
            <a:chExt cx="4005830" cy="1210596"/>
          </a:xfrm>
        </p:grpSpPr>
        <p:sp>
          <p:nvSpPr>
            <p:cNvPr id="12" name="正方形/長方形 11">
              <a:extLst>
                <a:ext uri="{FF2B5EF4-FFF2-40B4-BE49-F238E27FC236}">
                  <a16:creationId xmlns:a16="http://schemas.microsoft.com/office/drawing/2014/main" id="{EF992AF5-74CE-9934-FFED-EF82DC1B12D3}"/>
                </a:ext>
              </a:extLst>
            </p:cNvPr>
            <p:cNvSpPr/>
            <p:nvPr/>
          </p:nvSpPr>
          <p:spPr>
            <a:xfrm>
              <a:off x="475556" y="2996927"/>
              <a:ext cx="4005830" cy="1210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E12FF89-B567-AFC0-4719-CB30416AFE52}"/>
                </a:ext>
              </a:extLst>
            </p:cNvPr>
            <p:cNvSpPr txBox="1"/>
            <p:nvPr/>
          </p:nvSpPr>
          <p:spPr>
            <a:xfrm>
              <a:off x="1488456" y="3122096"/>
              <a:ext cx="1980029"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最新技術の活用</a:t>
              </a:r>
            </a:p>
          </p:txBody>
        </p:sp>
        <p:sp>
          <p:nvSpPr>
            <p:cNvPr id="14" name="テキスト ボックス 13">
              <a:extLst>
                <a:ext uri="{FF2B5EF4-FFF2-40B4-BE49-F238E27FC236}">
                  <a16:creationId xmlns:a16="http://schemas.microsoft.com/office/drawing/2014/main" id="{4AA02DA7-7ED8-7548-A312-F135BD7BC006}"/>
                </a:ext>
              </a:extLst>
            </p:cNvPr>
            <p:cNvSpPr txBox="1"/>
            <p:nvPr/>
          </p:nvSpPr>
          <p:spPr>
            <a:xfrm>
              <a:off x="1052448" y="3507561"/>
              <a:ext cx="2852063" cy="584775"/>
            </a:xfrm>
            <a:prstGeom prst="rect">
              <a:avLst/>
            </a:prstGeom>
            <a:noFill/>
          </p:spPr>
          <p:txBody>
            <a:bodyPr wrap="none" rtlCol="0">
              <a:spAutoFit/>
            </a:bodyPr>
            <a:lstStyle/>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準備や運用の手間をかけずに</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最新技術を使うことができる</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24CE744D-B620-4B20-33E1-100CDF78C405}"/>
              </a:ext>
            </a:extLst>
          </p:cNvPr>
          <p:cNvGrpSpPr/>
          <p:nvPr/>
        </p:nvGrpSpPr>
        <p:grpSpPr>
          <a:xfrm>
            <a:off x="425672" y="5243388"/>
            <a:ext cx="8242771" cy="831884"/>
            <a:chOff x="450614" y="5431787"/>
            <a:chExt cx="8242771" cy="831884"/>
          </a:xfrm>
        </p:grpSpPr>
        <p:sp>
          <p:nvSpPr>
            <p:cNvPr id="16" name="正方形/長方形 15">
              <a:extLst>
                <a:ext uri="{FF2B5EF4-FFF2-40B4-BE49-F238E27FC236}">
                  <a16:creationId xmlns:a16="http://schemas.microsoft.com/office/drawing/2014/main" id="{42AA7B96-1522-AB4B-7CC0-F12A0E6C53BE}"/>
                </a:ext>
              </a:extLst>
            </p:cNvPr>
            <p:cNvSpPr/>
            <p:nvPr/>
          </p:nvSpPr>
          <p:spPr>
            <a:xfrm>
              <a:off x="475555" y="5431787"/>
              <a:ext cx="8192888" cy="83188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793E0DAE-4204-22B5-EB79-0B37D2F4EC87}"/>
                </a:ext>
              </a:extLst>
            </p:cNvPr>
            <p:cNvSpPr txBox="1"/>
            <p:nvPr/>
          </p:nvSpPr>
          <p:spPr>
            <a:xfrm>
              <a:off x="3710228" y="5543217"/>
              <a:ext cx="1723549"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コストの削減</a:t>
              </a:r>
            </a:p>
          </p:txBody>
        </p:sp>
        <p:sp>
          <p:nvSpPr>
            <p:cNvPr id="18" name="テキスト ボックス 17">
              <a:extLst>
                <a:ext uri="{FF2B5EF4-FFF2-40B4-BE49-F238E27FC236}">
                  <a16:creationId xmlns:a16="http://schemas.microsoft.com/office/drawing/2014/main" id="{9E4C28AA-AC88-8B94-C727-FDC0AF81C1F8}"/>
                </a:ext>
              </a:extLst>
            </p:cNvPr>
            <p:cNvSpPr txBox="1"/>
            <p:nvPr/>
          </p:nvSpPr>
          <p:spPr>
            <a:xfrm>
              <a:off x="450614" y="5900726"/>
              <a:ext cx="8242771" cy="338554"/>
            </a:xfrm>
            <a:prstGeom prst="rect">
              <a:avLst/>
            </a:prstGeom>
            <a:noFill/>
          </p:spPr>
          <p:txBody>
            <a:bodyPr wrap="squar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構築や運用、保守にかかるコストの劇的な削減</a:t>
              </a:r>
              <a:endParaRPr kumimoji="1"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8" name="四角形吹き出し 7">
            <a:extLst>
              <a:ext uri="{FF2B5EF4-FFF2-40B4-BE49-F238E27FC236}">
                <a16:creationId xmlns:a16="http://schemas.microsoft.com/office/drawing/2014/main" id="{3561DA09-1B5D-30B8-3AFC-504AE71F9988}"/>
              </a:ext>
            </a:extLst>
          </p:cNvPr>
          <p:cNvSpPr/>
          <p:nvPr/>
        </p:nvSpPr>
        <p:spPr>
          <a:xfrm>
            <a:off x="7712035" y="5986028"/>
            <a:ext cx="1329543" cy="301702"/>
          </a:xfrm>
          <a:prstGeom prst="wedgeRectCallout">
            <a:avLst>
              <a:gd name="adj1" fmla="val -46583"/>
              <a:gd name="adj2" fmla="val -109062"/>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chemeClr val="bg1"/>
                </a:solidFill>
                <a:latin typeface="Meiryo" panose="020B0604030504040204" pitchFamily="34" charset="-128"/>
                <a:ea typeface="Meiryo" panose="020B0604030504040204" pitchFamily="34" charset="-128"/>
                <a:cs typeface="ＭＳ Ｐゴシック"/>
              </a:rPr>
              <a:t>使い方による</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68380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latin typeface="Meiryo" panose="020B0604030504040204" pitchFamily="34" charset="-128"/>
                <a:ea typeface="Meiryo" panose="020B0604030504040204" pitchFamily="34" charset="-128"/>
                <a:cs typeface="Arial"/>
              </a:rPr>
              <a:t>デジタルとは何か</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174143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30400" y="266400"/>
            <a:ext cx="8686800" cy="416221"/>
          </a:xfrm>
        </p:spPr>
        <p:txBody>
          <a:bodyPr lIns="0" rIns="0"/>
          <a:lstStyle/>
          <a:p>
            <a:r>
              <a:rPr kumimoji="1" lang="ja-JP" altLang="en-US" sz="2700" dirty="0"/>
              <a:t>評価対象としたアプリケーション</a:t>
            </a:r>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6775661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正方形/長方形 130">
            <a:extLst>
              <a:ext uri="{FF2B5EF4-FFF2-40B4-BE49-F238E27FC236}">
                <a16:creationId xmlns:a16="http://schemas.microsoft.com/office/drawing/2014/main" id="{2B7BE6B0-04F4-1548-8323-BC5185F909B2}"/>
              </a:ext>
            </a:extLst>
          </p:cNvPr>
          <p:cNvSpPr/>
          <p:nvPr/>
        </p:nvSpPr>
        <p:spPr>
          <a:xfrm>
            <a:off x="271975" y="1208634"/>
            <a:ext cx="2222663" cy="480294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B1777B67-8DD0-8249-983E-9D68975DD2DE}"/>
              </a:ext>
            </a:extLst>
          </p:cNvPr>
          <p:cNvSpPr/>
          <p:nvPr/>
        </p:nvSpPr>
        <p:spPr>
          <a:xfrm>
            <a:off x="2565848" y="1208634"/>
            <a:ext cx="6310412" cy="480294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C34217C-4F57-E544-B5F1-3C67AA27BA80}"/>
              </a:ext>
            </a:extLst>
          </p:cNvPr>
          <p:cNvSpPr>
            <a:spLocks noGrp="1"/>
          </p:cNvSpPr>
          <p:nvPr>
            <p:ph type="title"/>
          </p:nvPr>
        </p:nvSpPr>
        <p:spPr/>
        <p:txBody>
          <a:bodyPr/>
          <a:lstStyle/>
          <a:p>
            <a:r>
              <a:rPr kumimoji="1" lang="ja-JP" altLang="en-US" dirty="0"/>
              <a:t>クラウドサービスの「作り方」による費用の違い</a:t>
            </a:r>
          </a:p>
        </p:txBody>
      </p:sp>
      <p:sp>
        <p:nvSpPr>
          <p:cNvPr id="60" name="テキスト ボックス 59">
            <a:extLst>
              <a:ext uri="{FF2B5EF4-FFF2-40B4-BE49-F238E27FC236}">
                <a16:creationId xmlns:a16="http://schemas.microsoft.com/office/drawing/2014/main" id="{A4AFFBE6-B274-D044-9647-02BF9FBE6CEA}"/>
              </a:ext>
            </a:extLst>
          </p:cNvPr>
          <p:cNvSpPr txBox="1"/>
          <p:nvPr/>
        </p:nvSpPr>
        <p:spPr>
          <a:xfrm>
            <a:off x="432788" y="2541540"/>
            <a:ext cx="1906291"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サーバー（</a:t>
            </a:r>
            <a:r>
              <a:rPr kumimoji="1" lang="ja-JP" altLang="en-US" sz="1000" b="1">
                <a:latin typeface="Meiryo" panose="020B0604030504040204" pitchFamily="34" charset="-128"/>
                <a:ea typeface="Meiryo" panose="020B0604030504040204" pitchFamily="34" charset="-128"/>
              </a:rPr>
              <a:t>物理マシン</a:t>
            </a:r>
            <a:r>
              <a:rPr kumimoji="1" lang="ja-JP" altLang="en-US" sz="1000">
                <a:latin typeface="Meiryo" panose="020B0604030504040204" pitchFamily="34" charset="-128"/>
                <a:ea typeface="Meiryo" panose="020B0604030504040204" pitchFamily="34" charset="-128"/>
              </a:rPr>
              <a:t>）</a:t>
            </a:r>
            <a:r>
              <a:rPr kumimoji="1" lang="en-US" altLang="ja-JP" sz="1000" dirty="0">
                <a:latin typeface="Meiryo" panose="020B0604030504040204" pitchFamily="34" charset="-128"/>
                <a:ea typeface="Meiryo" panose="020B0604030504040204" pitchFamily="34" charset="-128"/>
              </a:rPr>
              <a:t>×9</a:t>
            </a:r>
            <a:r>
              <a:rPr lang="ja-JP" altLang="en-US" sz="1000">
                <a:latin typeface="Meiryo" panose="020B0604030504040204" pitchFamily="34" charset="-128"/>
                <a:ea typeface="Meiryo" panose="020B0604030504040204" pitchFamily="34" charset="-128"/>
              </a:rPr>
              <a:t>台</a:t>
            </a:r>
            <a:endParaRPr kumimoji="1" lang="ja-JP" altLang="en-US" sz="1000">
              <a:latin typeface="Meiryo" panose="020B0604030504040204" pitchFamily="34" charset="-128"/>
              <a:ea typeface="Meiryo" panose="020B0604030504040204" pitchFamily="34" charset="-128"/>
            </a:endParaRPr>
          </a:p>
        </p:txBody>
      </p:sp>
      <p:grpSp>
        <p:nvGrpSpPr>
          <p:cNvPr id="90" name="グループ化 89">
            <a:extLst>
              <a:ext uri="{FF2B5EF4-FFF2-40B4-BE49-F238E27FC236}">
                <a16:creationId xmlns:a16="http://schemas.microsoft.com/office/drawing/2014/main" id="{5E9CF49A-7AA8-734C-9AF0-214754B8235B}"/>
              </a:ext>
            </a:extLst>
          </p:cNvPr>
          <p:cNvGrpSpPr/>
          <p:nvPr/>
        </p:nvGrpSpPr>
        <p:grpSpPr>
          <a:xfrm>
            <a:off x="517571" y="2138267"/>
            <a:ext cx="1744394" cy="345922"/>
            <a:chOff x="525194" y="1308295"/>
            <a:chExt cx="1363263" cy="214624"/>
          </a:xfrm>
          <a:solidFill>
            <a:schemeClr val="tx1">
              <a:lumMod val="65000"/>
              <a:lumOff val="35000"/>
            </a:schemeClr>
          </a:solidFill>
        </p:grpSpPr>
        <p:sp>
          <p:nvSpPr>
            <p:cNvPr id="91" name="直方体 90">
              <a:extLst>
                <a:ext uri="{FF2B5EF4-FFF2-40B4-BE49-F238E27FC236}">
                  <a16:creationId xmlns:a16="http://schemas.microsoft.com/office/drawing/2014/main" id="{B62BC684-811B-EC48-90FA-40C3B3232C0D}"/>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直方体 91">
              <a:extLst>
                <a:ext uri="{FF2B5EF4-FFF2-40B4-BE49-F238E27FC236}">
                  <a16:creationId xmlns:a16="http://schemas.microsoft.com/office/drawing/2014/main" id="{56F6E1CA-91A4-634B-865A-A302FFB384FC}"/>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直方体 92">
              <a:extLst>
                <a:ext uri="{FF2B5EF4-FFF2-40B4-BE49-F238E27FC236}">
                  <a16:creationId xmlns:a16="http://schemas.microsoft.com/office/drawing/2014/main" id="{731CEFAF-68FE-7742-8923-F66730FCF50F}"/>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直方体 93">
              <a:extLst>
                <a:ext uri="{FF2B5EF4-FFF2-40B4-BE49-F238E27FC236}">
                  <a16:creationId xmlns:a16="http://schemas.microsoft.com/office/drawing/2014/main" id="{636C84D9-7BC7-E744-A60E-59B90845D246}"/>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直方体 94">
              <a:extLst>
                <a:ext uri="{FF2B5EF4-FFF2-40B4-BE49-F238E27FC236}">
                  <a16:creationId xmlns:a16="http://schemas.microsoft.com/office/drawing/2014/main" id="{EA1B58AE-C37F-8B4C-AB14-9CBC2069DC42}"/>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直方体 95">
              <a:extLst>
                <a:ext uri="{FF2B5EF4-FFF2-40B4-BE49-F238E27FC236}">
                  <a16:creationId xmlns:a16="http://schemas.microsoft.com/office/drawing/2014/main" id="{B5E2D912-1C85-454F-8D5B-FBB9E49FE331}"/>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直方体 96">
              <a:extLst>
                <a:ext uri="{FF2B5EF4-FFF2-40B4-BE49-F238E27FC236}">
                  <a16:creationId xmlns:a16="http://schemas.microsoft.com/office/drawing/2014/main" id="{5D3BE9AE-5EB3-914B-8D20-7644E429441C}"/>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直方体 97">
              <a:extLst>
                <a:ext uri="{FF2B5EF4-FFF2-40B4-BE49-F238E27FC236}">
                  <a16:creationId xmlns:a16="http://schemas.microsoft.com/office/drawing/2014/main" id="{01C2F897-7E61-284D-931D-A6E462D115CA}"/>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直方体 98">
              <a:extLst>
                <a:ext uri="{FF2B5EF4-FFF2-40B4-BE49-F238E27FC236}">
                  <a16:creationId xmlns:a16="http://schemas.microsoft.com/office/drawing/2014/main" id="{99166E38-25DF-CE42-B454-8DAED295B463}"/>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3" name="テキスト ボックス 122">
            <a:extLst>
              <a:ext uri="{FF2B5EF4-FFF2-40B4-BE49-F238E27FC236}">
                <a16:creationId xmlns:a16="http://schemas.microsoft.com/office/drawing/2014/main" id="{9DC1D7AC-EA63-8245-826C-EDB18B83A773}"/>
              </a:ext>
            </a:extLst>
          </p:cNvPr>
          <p:cNvSpPr txBox="1"/>
          <p:nvPr/>
        </p:nvSpPr>
        <p:spPr>
          <a:xfrm>
            <a:off x="430599" y="3209097"/>
            <a:ext cx="2185214" cy="707886"/>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＋データベース等のライセンス</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＋インフラ、</a:t>
            </a:r>
            <a:r>
              <a:rPr lang="en-US" altLang="ja-JP" sz="1000" dirty="0">
                <a:latin typeface="Meiryo" panose="020B0604030504040204" pitchFamily="34" charset="-128"/>
                <a:ea typeface="Meiryo" panose="020B0604030504040204" pitchFamily="34" charset="-128"/>
              </a:rPr>
              <a:t>DB</a:t>
            </a:r>
            <a:r>
              <a:rPr lang="ja-JP" altLang="en-US" sz="1000">
                <a:latin typeface="Meiryo" panose="020B0604030504040204" pitchFamily="34" charset="-128"/>
                <a:ea typeface="Meiryo" panose="020B0604030504040204" pitchFamily="34" charset="-128"/>
              </a:rPr>
              <a:t>などの環境構築</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＋運用管理業務</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＋設置場所（場所</a:t>
            </a:r>
            <a:r>
              <a:rPr kumimoji="1" lang="en-US" altLang="ja-JP" sz="1000" dirty="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電源</a:t>
            </a:r>
            <a:r>
              <a:rPr kumimoji="1" lang="en-US" altLang="ja-JP" sz="1000" dirty="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空調等）</a:t>
            </a:r>
          </a:p>
        </p:txBody>
      </p:sp>
      <p:sp>
        <p:nvSpPr>
          <p:cNvPr id="124" name="テキスト ボックス 123">
            <a:extLst>
              <a:ext uri="{FF2B5EF4-FFF2-40B4-BE49-F238E27FC236}">
                <a16:creationId xmlns:a16="http://schemas.microsoft.com/office/drawing/2014/main" id="{0949AA14-FC93-E94D-817A-C2AE6C59BBDA}"/>
              </a:ext>
            </a:extLst>
          </p:cNvPr>
          <p:cNvSpPr txBox="1"/>
          <p:nvPr/>
        </p:nvSpPr>
        <p:spPr>
          <a:xfrm>
            <a:off x="432788" y="4398635"/>
            <a:ext cx="1877437"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：数千万円</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数百万円</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：数百万円</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年間使用料　：　ー</a:t>
            </a:r>
            <a:endParaRPr lang="en-US" altLang="ja-JP" sz="1200" dirty="0">
              <a:latin typeface="Meiryo" panose="020B0604030504040204" pitchFamily="34" charset="-128"/>
              <a:ea typeface="Meiryo" panose="020B0604030504040204" pitchFamily="34" charset="-128"/>
            </a:endParaRPr>
          </a:p>
        </p:txBody>
      </p:sp>
      <p:sp>
        <p:nvSpPr>
          <p:cNvPr id="133" name="テキスト ボックス 132">
            <a:extLst>
              <a:ext uri="{FF2B5EF4-FFF2-40B4-BE49-F238E27FC236}">
                <a16:creationId xmlns:a16="http://schemas.microsoft.com/office/drawing/2014/main" id="{5892683B-7258-A144-99EB-5A63E04F44BB}"/>
              </a:ext>
            </a:extLst>
          </p:cNvPr>
          <p:cNvSpPr txBox="1"/>
          <p:nvPr/>
        </p:nvSpPr>
        <p:spPr>
          <a:xfrm>
            <a:off x="355843" y="1336983"/>
            <a:ext cx="2031326" cy="338554"/>
          </a:xfrm>
          <a:prstGeom prst="rect">
            <a:avLst/>
          </a:prstGeom>
          <a:noFill/>
        </p:spPr>
        <p:txBody>
          <a:bodyPr wrap="none" rtlCol="0">
            <a:spAutoFit/>
          </a:bodyPr>
          <a:lstStyle/>
          <a:p>
            <a:pPr algn="ctr"/>
            <a:r>
              <a:rPr kumimoji="1" lang="ja-JP" altLang="en-US" sz="1600" b="1">
                <a:latin typeface="Meiryo" panose="020B0604030504040204" pitchFamily="34" charset="-128"/>
                <a:ea typeface="Meiryo" panose="020B0604030504040204" pitchFamily="34" charset="-128"/>
              </a:rPr>
              <a:t>ハードウェアを所有</a:t>
            </a:r>
          </a:p>
        </p:txBody>
      </p:sp>
      <p:sp>
        <p:nvSpPr>
          <p:cNvPr id="134" name="テキスト ボックス 133">
            <a:extLst>
              <a:ext uri="{FF2B5EF4-FFF2-40B4-BE49-F238E27FC236}">
                <a16:creationId xmlns:a16="http://schemas.microsoft.com/office/drawing/2014/main" id="{AFB5BE3D-D702-BA45-A272-AD6CF6355EA8}"/>
              </a:ext>
            </a:extLst>
          </p:cNvPr>
          <p:cNvSpPr txBox="1"/>
          <p:nvPr/>
        </p:nvSpPr>
        <p:spPr>
          <a:xfrm>
            <a:off x="4500207" y="1336983"/>
            <a:ext cx="2441694" cy="338554"/>
          </a:xfrm>
          <a:prstGeom prst="rect">
            <a:avLst/>
          </a:prstGeom>
          <a:noFill/>
        </p:spPr>
        <p:txBody>
          <a:bodyPr wrap="none" rtlCol="0">
            <a:spAutoFit/>
          </a:bodyPr>
          <a:lstStyle/>
          <a:p>
            <a:pPr algn="ctr"/>
            <a:r>
              <a:rPr kumimoji="1" lang="ja-JP" altLang="en-US" sz="1600" b="1" dirty="0">
                <a:solidFill>
                  <a:srgbClr val="0070C0"/>
                </a:solidFill>
                <a:latin typeface="Meiryo" panose="020B0604030504040204" pitchFamily="34" charset="-128"/>
                <a:ea typeface="Meiryo" panose="020B0604030504040204" pitchFamily="34" charset="-128"/>
              </a:rPr>
              <a:t>クラウドサービスを使用</a:t>
            </a:r>
          </a:p>
        </p:txBody>
      </p:sp>
      <p:grpSp>
        <p:nvGrpSpPr>
          <p:cNvPr id="155" name="グループ化 154">
            <a:extLst>
              <a:ext uri="{FF2B5EF4-FFF2-40B4-BE49-F238E27FC236}">
                <a16:creationId xmlns:a16="http://schemas.microsoft.com/office/drawing/2014/main" id="{5701CB73-6478-B149-82A6-7DDF69888922}"/>
              </a:ext>
            </a:extLst>
          </p:cNvPr>
          <p:cNvGrpSpPr/>
          <p:nvPr/>
        </p:nvGrpSpPr>
        <p:grpSpPr>
          <a:xfrm>
            <a:off x="2586828" y="1753367"/>
            <a:ext cx="2246128" cy="3476264"/>
            <a:chOff x="2586828" y="1668965"/>
            <a:chExt cx="2246128" cy="3476264"/>
          </a:xfrm>
        </p:grpSpPr>
        <p:grpSp>
          <p:nvGrpSpPr>
            <p:cNvPr id="40" name="グループ化 39">
              <a:extLst>
                <a:ext uri="{FF2B5EF4-FFF2-40B4-BE49-F238E27FC236}">
                  <a16:creationId xmlns:a16="http://schemas.microsoft.com/office/drawing/2014/main" id="{3C89E5F0-DC30-B948-AA5D-5624EAE97AB6}"/>
                </a:ext>
              </a:extLst>
            </p:cNvPr>
            <p:cNvGrpSpPr/>
            <p:nvPr/>
          </p:nvGrpSpPr>
          <p:grpSpPr>
            <a:xfrm>
              <a:off x="2671611" y="2053865"/>
              <a:ext cx="1744394" cy="345922"/>
              <a:chOff x="525194" y="1308295"/>
              <a:chExt cx="1363263" cy="214624"/>
            </a:xfrm>
            <a:solidFill>
              <a:schemeClr val="accent6"/>
            </a:solidFill>
          </p:grpSpPr>
          <p:sp>
            <p:nvSpPr>
              <p:cNvPr id="41" name="直方体 40">
                <a:extLst>
                  <a:ext uri="{FF2B5EF4-FFF2-40B4-BE49-F238E27FC236}">
                    <a16:creationId xmlns:a16="http://schemas.microsoft.com/office/drawing/2014/main" id="{528EAFF7-C869-454C-B7AB-0F7F986789AA}"/>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直方体 41">
                <a:extLst>
                  <a:ext uri="{FF2B5EF4-FFF2-40B4-BE49-F238E27FC236}">
                    <a16:creationId xmlns:a16="http://schemas.microsoft.com/office/drawing/2014/main" id="{C264DBE5-373C-BD42-BAFE-E02A54B5E162}"/>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直方体 42">
                <a:extLst>
                  <a:ext uri="{FF2B5EF4-FFF2-40B4-BE49-F238E27FC236}">
                    <a16:creationId xmlns:a16="http://schemas.microsoft.com/office/drawing/2014/main" id="{02483942-8B21-504F-B857-591DA1A4A9C6}"/>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直方体 43">
                <a:extLst>
                  <a:ext uri="{FF2B5EF4-FFF2-40B4-BE49-F238E27FC236}">
                    <a16:creationId xmlns:a16="http://schemas.microsoft.com/office/drawing/2014/main" id="{9C77050F-C8B0-014C-98C5-0DC2C155CC9B}"/>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直方体 44">
                <a:extLst>
                  <a:ext uri="{FF2B5EF4-FFF2-40B4-BE49-F238E27FC236}">
                    <a16:creationId xmlns:a16="http://schemas.microsoft.com/office/drawing/2014/main" id="{5F66AF9D-C8BA-F348-ABA8-819124D94346}"/>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直方体 45">
                <a:extLst>
                  <a:ext uri="{FF2B5EF4-FFF2-40B4-BE49-F238E27FC236}">
                    <a16:creationId xmlns:a16="http://schemas.microsoft.com/office/drawing/2014/main" id="{CF189007-DB8B-0742-BB14-02AB3863C882}"/>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直方体 46">
                <a:extLst>
                  <a:ext uri="{FF2B5EF4-FFF2-40B4-BE49-F238E27FC236}">
                    <a16:creationId xmlns:a16="http://schemas.microsoft.com/office/drawing/2014/main" id="{FE55E24C-67A9-A04D-9C70-B0530A7EC4E0}"/>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直方体 47">
                <a:extLst>
                  <a:ext uri="{FF2B5EF4-FFF2-40B4-BE49-F238E27FC236}">
                    <a16:creationId xmlns:a16="http://schemas.microsoft.com/office/drawing/2014/main" id="{2583F82A-DECF-DB49-BD3F-5FEC21A521B2}"/>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直方体 48">
                <a:extLst>
                  <a:ext uri="{FF2B5EF4-FFF2-40B4-BE49-F238E27FC236}">
                    <a16:creationId xmlns:a16="http://schemas.microsoft.com/office/drawing/2014/main" id="{8035B484-0383-1440-868E-CD960D4B65EF}"/>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0" name="テキスト ボックス 119">
              <a:extLst>
                <a:ext uri="{FF2B5EF4-FFF2-40B4-BE49-F238E27FC236}">
                  <a16:creationId xmlns:a16="http://schemas.microsoft.com/office/drawing/2014/main" id="{091CEC85-3124-974E-B680-D372C23A8892}"/>
                </a:ext>
              </a:extLst>
            </p:cNvPr>
            <p:cNvSpPr txBox="1"/>
            <p:nvPr/>
          </p:nvSpPr>
          <p:spPr>
            <a:xfrm>
              <a:off x="2586828" y="2457138"/>
              <a:ext cx="1906291"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サーバー（</a:t>
              </a:r>
              <a:r>
                <a:rPr kumimoji="1" lang="ja-JP" altLang="en-US" sz="1000" b="1">
                  <a:solidFill>
                    <a:schemeClr val="accent6">
                      <a:lumMod val="75000"/>
                    </a:schemeClr>
                  </a:solidFill>
                  <a:latin typeface="Meiryo" panose="020B0604030504040204" pitchFamily="34" charset="-128"/>
                  <a:ea typeface="Meiryo" panose="020B0604030504040204" pitchFamily="34" charset="-128"/>
                </a:rPr>
                <a:t>仮想マシン</a:t>
              </a:r>
              <a:r>
                <a:rPr kumimoji="1" lang="ja-JP" altLang="en-US" sz="1000">
                  <a:solidFill>
                    <a:schemeClr val="accent6">
                      <a:lumMod val="75000"/>
                    </a:schemeClr>
                  </a:solidFill>
                  <a:latin typeface="Meiryo" panose="020B0604030504040204" pitchFamily="34" charset="-128"/>
                  <a:ea typeface="Meiryo" panose="020B0604030504040204" pitchFamily="34" charset="-128"/>
                </a:rPr>
                <a:t>）</a:t>
              </a:r>
              <a:r>
                <a:rPr kumimoji="1" lang="en-US" altLang="ja-JP" sz="1000" dirty="0">
                  <a:solidFill>
                    <a:schemeClr val="accent6">
                      <a:lumMod val="75000"/>
                    </a:schemeClr>
                  </a:solidFill>
                  <a:latin typeface="Meiryo" panose="020B0604030504040204" pitchFamily="34" charset="-128"/>
                  <a:ea typeface="Meiryo" panose="020B0604030504040204" pitchFamily="34" charset="-128"/>
                </a:rPr>
                <a:t>×9</a:t>
              </a:r>
              <a:r>
                <a:rPr lang="ja-JP" altLang="en-US" sz="1000">
                  <a:solidFill>
                    <a:schemeClr val="accent6">
                      <a:lumMod val="75000"/>
                    </a:schemeClr>
                  </a:solidFill>
                  <a:latin typeface="Meiryo" panose="020B0604030504040204" pitchFamily="34" charset="-128"/>
                  <a:ea typeface="Meiryo" panose="020B0604030504040204" pitchFamily="34" charset="-128"/>
                </a:rPr>
                <a:t>台</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125" name="テキスト ボックス 124">
              <a:extLst>
                <a:ext uri="{FF2B5EF4-FFF2-40B4-BE49-F238E27FC236}">
                  <a16:creationId xmlns:a16="http://schemas.microsoft.com/office/drawing/2014/main" id="{C52F84E2-C5CE-AC44-A93B-985F189EBD00}"/>
                </a:ext>
              </a:extLst>
            </p:cNvPr>
            <p:cNvSpPr txBox="1"/>
            <p:nvPr/>
          </p:nvSpPr>
          <p:spPr>
            <a:xfrm>
              <a:off x="2586828" y="3124695"/>
              <a:ext cx="2246128" cy="707886"/>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＋データベース等のライセンス</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＋インフラ、</a:t>
              </a:r>
              <a:r>
                <a:rPr lang="en-US" altLang="ja-JP" sz="1000" dirty="0">
                  <a:latin typeface="Meiryo" panose="020B0604030504040204" pitchFamily="34" charset="-128"/>
                  <a:ea typeface="Meiryo" panose="020B0604030504040204" pitchFamily="34" charset="-128"/>
                </a:rPr>
                <a:t>DB</a:t>
              </a:r>
              <a:r>
                <a:rPr lang="ja-JP" altLang="en-US" sz="1000">
                  <a:latin typeface="Meiryo" panose="020B0604030504040204" pitchFamily="34" charset="-128"/>
                  <a:ea typeface="Meiryo" panose="020B0604030504040204" pitchFamily="34" charset="-128"/>
                </a:rPr>
                <a:t>などの環境構築</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＋運用管理業務</a:t>
              </a:r>
              <a:endParaRPr lang="en-US" altLang="ja-JP" sz="1000" dirty="0">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26" name="テキスト ボックス 125">
              <a:extLst>
                <a:ext uri="{FF2B5EF4-FFF2-40B4-BE49-F238E27FC236}">
                  <a16:creationId xmlns:a16="http://schemas.microsoft.com/office/drawing/2014/main" id="{019C5224-7C95-5045-B9F6-A486A5CD63BA}"/>
                </a:ext>
              </a:extLst>
            </p:cNvPr>
            <p:cNvSpPr txBox="1"/>
            <p:nvPr/>
          </p:nvSpPr>
          <p:spPr>
            <a:xfrm>
              <a:off x="2586828" y="4314232"/>
              <a:ext cx="2093843"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latin typeface="Meiryo" panose="020B0604030504040204" pitchFamily="34" charset="-128"/>
                  <a:ea typeface="Meiryo" panose="020B0604030504040204" pitchFamily="34" charset="-128"/>
                </a:rPr>
                <a:t>年間使用料　：</a:t>
              </a:r>
              <a:r>
                <a:rPr lang="en-US" altLang="ja-JP" sz="1200" b="1" dirty="0">
                  <a:latin typeface="Meiryo" panose="020B0604030504040204" pitchFamily="34" charset="-128"/>
                  <a:ea typeface="Meiryo" panose="020B0604030504040204" pitchFamily="34" charset="-128"/>
                </a:rPr>
                <a:t>254,980</a:t>
              </a:r>
              <a:r>
                <a:rPr lang="ja-JP" altLang="en-US" sz="1200" b="1">
                  <a:latin typeface="Meiryo" panose="020B0604030504040204" pitchFamily="34" charset="-128"/>
                  <a:ea typeface="Meiryo" panose="020B0604030504040204" pitchFamily="34" charset="-128"/>
                </a:rPr>
                <a:t>円</a:t>
              </a:r>
              <a:endParaRPr lang="en-US" altLang="ja-JP" sz="1200" b="1" dirty="0">
                <a:latin typeface="Meiryo" panose="020B0604030504040204" pitchFamily="34" charset="-128"/>
                <a:ea typeface="Meiryo" panose="020B0604030504040204" pitchFamily="34" charset="-128"/>
              </a:endParaRPr>
            </a:p>
          </p:txBody>
        </p:sp>
        <p:sp>
          <p:nvSpPr>
            <p:cNvPr id="135" name="テキスト ボックス 134">
              <a:extLst>
                <a:ext uri="{FF2B5EF4-FFF2-40B4-BE49-F238E27FC236}">
                  <a16:creationId xmlns:a16="http://schemas.microsoft.com/office/drawing/2014/main" id="{815355DC-B95C-7349-A7BE-6ABD752E82D9}"/>
                </a:ext>
              </a:extLst>
            </p:cNvPr>
            <p:cNvSpPr txBox="1"/>
            <p:nvPr/>
          </p:nvSpPr>
          <p:spPr>
            <a:xfrm>
              <a:off x="2611112" y="2671717"/>
              <a:ext cx="1936199" cy="369332"/>
            </a:xfrm>
            <a:prstGeom prst="rect">
              <a:avLst/>
            </a:prstGeom>
            <a:noFill/>
          </p:spPr>
          <p:txBody>
            <a:bodyPr wrap="square" rtlCol="0">
              <a:spAutoFit/>
            </a:bodyPr>
            <a:lstStyle/>
            <a:p>
              <a:r>
                <a:rPr kumimoji="1" lang="ja-JP" altLang="en-US" sz="900">
                  <a:solidFill>
                    <a:srgbClr val="0070C0"/>
                  </a:solidFill>
                  <a:latin typeface="Meiryo" panose="020B0604030504040204" pitchFamily="34" charset="-128"/>
                  <a:ea typeface="Meiryo" panose="020B0604030504040204" pitchFamily="34" charset="-128"/>
                </a:rPr>
                <a:t>ハードウェアを</a:t>
              </a:r>
              <a:r>
                <a:rPr kumimoji="1" lang="ja-JP" altLang="en-US" sz="900" b="1">
                  <a:solidFill>
                    <a:srgbClr val="0070C0"/>
                  </a:solidFill>
                  <a:latin typeface="Meiryo" panose="020B0604030504040204" pitchFamily="34" charset="-128"/>
                  <a:ea typeface="Meiryo" panose="020B0604030504040204" pitchFamily="34" charset="-128"/>
                </a:rPr>
                <a:t>所有する場合と変わらないシステム構成と運用方法</a:t>
              </a:r>
            </a:p>
          </p:txBody>
        </p:sp>
        <p:sp>
          <p:nvSpPr>
            <p:cNvPr id="138" name="テキスト ボックス 137">
              <a:extLst>
                <a:ext uri="{FF2B5EF4-FFF2-40B4-BE49-F238E27FC236}">
                  <a16:creationId xmlns:a16="http://schemas.microsoft.com/office/drawing/2014/main" id="{9A87AC57-82FB-B74A-9692-96F3AF83671F}"/>
                </a:ext>
              </a:extLst>
            </p:cNvPr>
            <p:cNvSpPr txBox="1"/>
            <p:nvPr/>
          </p:nvSpPr>
          <p:spPr>
            <a:xfrm>
              <a:off x="2721480" y="1668965"/>
              <a:ext cx="1665841"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実行環境を移行しただけ</a:t>
              </a:r>
            </a:p>
          </p:txBody>
        </p:sp>
      </p:grpSp>
      <p:grpSp>
        <p:nvGrpSpPr>
          <p:cNvPr id="152" name="グループ化 151">
            <a:extLst>
              <a:ext uri="{FF2B5EF4-FFF2-40B4-BE49-F238E27FC236}">
                <a16:creationId xmlns:a16="http://schemas.microsoft.com/office/drawing/2014/main" id="{ECE080C1-3158-B74C-BABE-C9A131374513}"/>
              </a:ext>
            </a:extLst>
          </p:cNvPr>
          <p:cNvGrpSpPr/>
          <p:nvPr/>
        </p:nvGrpSpPr>
        <p:grpSpPr>
          <a:xfrm>
            <a:off x="355843" y="3933874"/>
            <a:ext cx="6388203" cy="360746"/>
            <a:chOff x="355843" y="3849472"/>
            <a:chExt cx="6388203" cy="360746"/>
          </a:xfrm>
        </p:grpSpPr>
        <p:sp>
          <p:nvSpPr>
            <p:cNvPr id="143" name="正方形/長方形 142">
              <a:extLst>
                <a:ext uri="{FF2B5EF4-FFF2-40B4-BE49-F238E27FC236}">
                  <a16:creationId xmlns:a16="http://schemas.microsoft.com/office/drawing/2014/main" id="{6813B015-8B65-A649-A5F7-12CA2F0BC778}"/>
                </a:ext>
              </a:extLst>
            </p:cNvPr>
            <p:cNvSpPr/>
            <p:nvPr/>
          </p:nvSpPr>
          <p:spPr>
            <a:xfrm>
              <a:off x="355843" y="3849472"/>
              <a:ext cx="6388203" cy="36074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a:extLst>
                <a:ext uri="{FF2B5EF4-FFF2-40B4-BE49-F238E27FC236}">
                  <a16:creationId xmlns:a16="http://schemas.microsoft.com/office/drawing/2014/main" id="{71E87178-02A8-A748-91F8-D695EA6F9801}"/>
                </a:ext>
              </a:extLst>
            </p:cNvPr>
            <p:cNvSpPr txBox="1"/>
            <p:nvPr/>
          </p:nvSpPr>
          <p:spPr>
            <a:xfrm>
              <a:off x="1677925" y="3905173"/>
              <a:ext cx="3724096"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システムの構成や運用方法などの設計・方式は同じ</a:t>
              </a:r>
            </a:p>
          </p:txBody>
        </p:sp>
      </p:grpSp>
      <p:grpSp>
        <p:nvGrpSpPr>
          <p:cNvPr id="153" name="グループ化 152">
            <a:extLst>
              <a:ext uri="{FF2B5EF4-FFF2-40B4-BE49-F238E27FC236}">
                <a16:creationId xmlns:a16="http://schemas.microsoft.com/office/drawing/2014/main" id="{C17EF901-A3A6-B74E-ACDB-0C1285140086}"/>
              </a:ext>
            </a:extLst>
          </p:cNvPr>
          <p:cNvGrpSpPr/>
          <p:nvPr/>
        </p:nvGrpSpPr>
        <p:grpSpPr>
          <a:xfrm>
            <a:off x="6764962" y="3933874"/>
            <a:ext cx="2053212" cy="360746"/>
            <a:chOff x="6764962" y="3849472"/>
            <a:chExt cx="2053212" cy="360746"/>
          </a:xfrm>
        </p:grpSpPr>
        <p:sp>
          <p:nvSpPr>
            <p:cNvPr id="145" name="正方形/長方形 144">
              <a:extLst>
                <a:ext uri="{FF2B5EF4-FFF2-40B4-BE49-F238E27FC236}">
                  <a16:creationId xmlns:a16="http://schemas.microsoft.com/office/drawing/2014/main" id="{87C37C9E-CAB1-9247-9C63-C8C624211611}"/>
                </a:ext>
              </a:extLst>
            </p:cNvPr>
            <p:cNvSpPr/>
            <p:nvPr/>
          </p:nvSpPr>
          <p:spPr>
            <a:xfrm>
              <a:off x="6764962" y="3849472"/>
              <a:ext cx="2032296" cy="36074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テキスト ボックス 145">
              <a:extLst>
                <a:ext uri="{FF2B5EF4-FFF2-40B4-BE49-F238E27FC236}">
                  <a16:creationId xmlns:a16="http://schemas.microsoft.com/office/drawing/2014/main" id="{523D1275-DE9C-3948-93F8-B656B6501507}"/>
                </a:ext>
              </a:extLst>
            </p:cNvPr>
            <p:cNvSpPr txBox="1"/>
            <p:nvPr/>
          </p:nvSpPr>
          <p:spPr>
            <a:xfrm>
              <a:off x="6786849" y="3891345"/>
              <a:ext cx="2031325"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まったく異なる設計・方式</a:t>
              </a:r>
            </a:p>
          </p:txBody>
        </p:sp>
      </p:grpSp>
      <p:grpSp>
        <p:nvGrpSpPr>
          <p:cNvPr id="154" name="グループ化 153">
            <a:extLst>
              <a:ext uri="{FF2B5EF4-FFF2-40B4-BE49-F238E27FC236}">
                <a16:creationId xmlns:a16="http://schemas.microsoft.com/office/drawing/2014/main" id="{BF0F5D89-977D-DE4D-ABD4-9404143344AF}"/>
              </a:ext>
            </a:extLst>
          </p:cNvPr>
          <p:cNvGrpSpPr/>
          <p:nvPr/>
        </p:nvGrpSpPr>
        <p:grpSpPr>
          <a:xfrm>
            <a:off x="358946" y="5344162"/>
            <a:ext cx="8438311" cy="404202"/>
            <a:chOff x="358946" y="5259760"/>
            <a:chExt cx="8438311" cy="404202"/>
          </a:xfrm>
        </p:grpSpPr>
        <p:sp>
          <p:nvSpPr>
            <p:cNvPr id="147" name="正方形/長方形 146">
              <a:extLst>
                <a:ext uri="{FF2B5EF4-FFF2-40B4-BE49-F238E27FC236}">
                  <a16:creationId xmlns:a16="http://schemas.microsoft.com/office/drawing/2014/main" id="{C02C1DE2-8019-A047-9865-F4BC94DE156E}"/>
                </a:ext>
              </a:extLst>
            </p:cNvPr>
            <p:cNvSpPr/>
            <p:nvPr/>
          </p:nvSpPr>
          <p:spPr>
            <a:xfrm>
              <a:off x="358946" y="5259760"/>
              <a:ext cx="8438311" cy="40420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テキスト ボックス 147">
              <a:extLst>
                <a:ext uri="{FF2B5EF4-FFF2-40B4-BE49-F238E27FC236}">
                  <a16:creationId xmlns:a16="http://schemas.microsoft.com/office/drawing/2014/main" id="{4E0C2CF6-9235-3543-BCD3-78920DE8D67A}"/>
                </a:ext>
              </a:extLst>
            </p:cNvPr>
            <p:cNvSpPr txBox="1"/>
            <p:nvPr/>
          </p:nvSpPr>
          <p:spPr>
            <a:xfrm>
              <a:off x="753642" y="5294630"/>
              <a:ext cx="7571303"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アンケート入力・集計・レポートのサービスとして、できることは同じ</a:t>
              </a:r>
            </a:p>
          </p:txBody>
        </p:sp>
      </p:grpSp>
      <p:grpSp>
        <p:nvGrpSpPr>
          <p:cNvPr id="156" name="グループ化 155">
            <a:extLst>
              <a:ext uri="{FF2B5EF4-FFF2-40B4-BE49-F238E27FC236}">
                <a16:creationId xmlns:a16="http://schemas.microsoft.com/office/drawing/2014/main" id="{C03DC462-2D44-FA46-9606-0D2B96C8B110}"/>
              </a:ext>
            </a:extLst>
          </p:cNvPr>
          <p:cNvGrpSpPr/>
          <p:nvPr/>
        </p:nvGrpSpPr>
        <p:grpSpPr>
          <a:xfrm>
            <a:off x="4555820" y="1753367"/>
            <a:ext cx="2350035" cy="3476264"/>
            <a:chOff x="4555820" y="1668965"/>
            <a:chExt cx="2350035" cy="3476264"/>
          </a:xfrm>
        </p:grpSpPr>
        <p:grpSp>
          <p:nvGrpSpPr>
            <p:cNvPr id="110" name="グループ化 109">
              <a:extLst>
                <a:ext uri="{FF2B5EF4-FFF2-40B4-BE49-F238E27FC236}">
                  <a16:creationId xmlns:a16="http://schemas.microsoft.com/office/drawing/2014/main" id="{C6DA4AD1-E890-0F45-888A-9BDB52DE0AC9}"/>
                </a:ext>
              </a:extLst>
            </p:cNvPr>
            <p:cNvGrpSpPr/>
            <p:nvPr/>
          </p:nvGrpSpPr>
          <p:grpSpPr>
            <a:xfrm>
              <a:off x="4759362" y="2053865"/>
              <a:ext cx="1744394" cy="345922"/>
              <a:chOff x="525194" y="1308295"/>
              <a:chExt cx="1363263" cy="214624"/>
            </a:xfrm>
            <a:solidFill>
              <a:schemeClr val="accent6"/>
            </a:solidFill>
          </p:grpSpPr>
          <p:sp>
            <p:nvSpPr>
              <p:cNvPr id="111" name="直方体 110">
                <a:extLst>
                  <a:ext uri="{FF2B5EF4-FFF2-40B4-BE49-F238E27FC236}">
                    <a16:creationId xmlns:a16="http://schemas.microsoft.com/office/drawing/2014/main" id="{1E5642FD-E362-B04E-9C8A-CC82229FDA02}"/>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直方体 111">
                <a:extLst>
                  <a:ext uri="{FF2B5EF4-FFF2-40B4-BE49-F238E27FC236}">
                    <a16:creationId xmlns:a16="http://schemas.microsoft.com/office/drawing/2014/main" id="{F5FC7EA0-D610-094E-B3EC-766700593274}"/>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直方体 112">
                <a:extLst>
                  <a:ext uri="{FF2B5EF4-FFF2-40B4-BE49-F238E27FC236}">
                    <a16:creationId xmlns:a16="http://schemas.microsoft.com/office/drawing/2014/main" id="{4F219595-99B5-4D4C-AECC-FD9C3EF14B7B}"/>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直方体 113">
                <a:extLst>
                  <a:ext uri="{FF2B5EF4-FFF2-40B4-BE49-F238E27FC236}">
                    <a16:creationId xmlns:a16="http://schemas.microsoft.com/office/drawing/2014/main" id="{CB936535-CD33-F248-A401-F53F33BC116B}"/>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直方体 114">
                <a:extLst>
                  <a:ext uri="{FF2B5EF4-FFF2-40B4-BE49-F238E27FC236}">
                    <a16:creationId xmlns:a16="http://schemas.microsoft.com/office/drawing/2014/main" id="{A3628352-A185-BF4C-BB9D-EB68F3AD9282}"/>
                  </a:ext>
                </a:extLst>
              </p:cNvPr>
              <p:cNvSpPr/>
              <p:nvPr/>
            </p:nvSpPr>
            <p:spPr>
              <a:xfrm>
                <a:off x="1110045"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直方体 115">
                <a:extLst>
                  <a:ext uri="{FF2B5EF4-FFF2-40B4-BE49-F238E27FC236}">
                    <a16:creationId xmlns:a16="http://schemas.microsoft.com/office/drawing/2014/main" id="{DB70138E-CAED-C84C-8676-C90D9C23C04A}"/>
                  </a:ext>
                </a:extLst>
              </p:cNvPr>
              <p:cNvSpPr/>
              <p:nvPr/>
            </p:nvSpPr>
            <p:spPr>
              <a:xfrm>
                <a:off x="1255411"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直方体 116">
                <a:extLst>
                  <a:ext uri="{FF2B5EF4-FFF2-40B4-BE49-F238E27FC236}">
                    <a16:creationId xmlns:a16="http://schemas.microsoft.com/office/drawing/2014/main" id="{CB76B7DC-B6E6-CA45-AB13-0B614EA50A10}"/>
                  </a:ext>
                </a:extLst>
              </p:cNvPr>
              <p:cNvSpPr/>
              <p:nvPr/>
            </p:nvSpPr>
            <p:spPr>
              <a:xfrm>
                <a:off x="1405466"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直方体 117">
                <a:extLst>
                  <a:ext uri="{FF2B5EF4-FFF2-40B4-BE49-F238E27FC236}">
                    <a16:creationId xmlns:a16="http://schemas.microsoft.com/office/drawing/2014/main" id="{01F79F24-760C-744D-B585-48CC516E1694}"/>
                  </a:ext>
                </a:extLst>
              </p:cNvPr>
              <p:cNvSpPr/>
              <p:nvPr/>
            </p:nvSpPr>
            <p:spPr>
              <a:xfrm>
                <a:off x="1550832"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直方体 118">
                <a:extLst>
                  <a:ext uri="{FF2B5EF4-FFF2-40B4-BE49-F238E27FC236}">
                    <a16:creationId xmlns:a16="http://schemas.microsoft.com/office/drawing/2014/main" id="{84D9F9E0-0F52-2C4A-9973-1B03C50EA256}"/>
                  </a:ext>
                </a:extLst>
              </p:cNvPr>
              <p:cNvSpPr/>
              <p:nvPr/>
            </p:nvSpPr>
            <p:spPr>
              <a:xfrm>
                <a:off x="1700887"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1" name="テキスト ボックス 120">
              <a:extLst>
                <a:ext uri="{FF2B5EF4-FFF2-40B4-BE49-F238E27FC236}">
                  <a16:creationId xmlns:a16="http://schemas.microsoft.com/office/drawing/2014/main" id="{333872CE-7E80-384F-81DB-2D3D904E2E93}"/>
                </a:ext>
              </a:extLst>
            </p:cNvPr>
            <p:cNvSpPr txBox="1"/>
            <p:nvPr/>
          </p:nvSpPr>
          <p:spPr>
            <a:xfrm>
              <a:off x="4704900" y="2489962"/>
              <a:ext cx="1906291"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サーバー（</a:t>
              </a:r>
              <a:r>
                <a:rPr kumimoji="1" lang="ja-JP" altLang="en-US" sz="1000" b="1">
                  <a:solidFill>
                    <a:schemeClr val="accent6">
                      <a:lumMod val="75000"/>
                    </a:schemeClr>
                  </a:solidFill>
                  <a:latin typeface="Meiryo" panose="020B0604030504040204" pitchFamily="34" charset="-128"/>
                  <a:ea typeface="Meiryo" panose="020B0604030504040204" pitchFamily="34" charset="-128"/>
                </a:rPr>
                <a:t>仮想マシン</a:t>
              </a:r>
              <a:r>
                <a:rPr kumimoji="1" lang="ja-JP" altLang="en-US" sz="1000">
                  <a:solidFill>
                    <a:schemeClr val="accent6">
                      <a:lumMod val="75000"/>
                    </a:schemeClr>
                  </a:solidFill>
                  <a:latin typeface="Meiryo" panose="020B0604030504040204" pitchFamily="34" charset="-128"/>
                  <a:ea typeface="Meiryo" panose="020B0604030504040204" pitchFamily="34" charset="-128"/>
                </a:rPr>
                <a:t>）</a:t>
              </a:r>
              <a:r>
                <a:rPr kumimoji="1" lang="en-US" altLang="ja-JP" sz="1000" dirty="0">
                  <a:solidFill>
                    <a:schemeClr val="accent6">
                      <a:lumMod val="75000"/>
                    </a:schemeClr>
                  </a:solidFill>
                  <a:latin typeface="Meiryo" panose="020B0604030504040204" pitchFamily="34" charset="-128"/>
                  <a:ea typeface="Meiryo" panose="020B0604030504040204" pitchFamily="34" charset="-128"/>
                </a:rPr>
                <a:t>×4</a:t>
              </a:r>
              <a:r>
                <a:rPr lang="ja-JP" altLang="en-US" sz="1000">
                  <a:solidFill>
                    <a:schemeClr val="accent6">
                      <a:lumMod val="75000"/>
                    </a:schemeClr>
                  </a:solidFill>
                  <a:latin typeface="Meiryo" panose="020B0604030504040204" pitchFamily="34" charset="-128"/>
                  <a:ea typeface="Meiryo" panose="020B0604030504040204" pitchFamily="34" charset="-128"/>
                </a:rPr>
                <a:t>台</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127" name="テキスト ボックス 126">
              <a:extLst>
                <a:ext uri="{FF2B5EF4-FFF2-40B4-BE49-F238E27FC236}">
                  <a16:creationId xmlns:a16="http://schemas.microsoft.com/office/drawing/2014/main" id="{DB2AA7F6-1B13-C847-B71C-8570A5703217}"/>
                </a:ext>
              </a:extLst>
            </p:cNvPr>
            <p:cNvSpPr txBox="1"/>
            <p:nvPr/>
          </p:nvSpPr>
          <p:spPr>
            <a:xfrm>
              <a:off x="4704900" y="4314232"/>
              <a:ext cx="2093843"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solidFill>
                    <a:srgbClr val="0070C0"/>
                  </a:solidFill>
                  <a:latin typeface="Meiryo" panose="020B0604030504040204" pitchFamily="34" charset="-128"/>
                  <a:ea typeface="Meiryo" panose="020B0604030504040204" pitchFamily="34" charset="-128"/>
                </a:rPr>
                <a:t>年間使用料　：</a:t>
              </a:r>
              <a:r>
                <a:rPr lang="en-US" altLang="ja-JP" sz="1200" b="1" dirty="0">
                  <a:solidFill>
                    <a:srgbClr val="0070C0"/>
                  </a:solidFill>
                  <a:latin typeface="Meiryo" panose="020B0604030504040204" pitchFamily="34" charset="-128"/>
                  <a:ea typeface="Meiryo" panose="020B0604030504040204" pitchFamily="34" charset="-128"/>
                </a:rPr>
                <a:t>198,691</a:t>
              </a:r>
              <a:r>
                <a:rPr lang="ja-JP" altLang="en-US" sz="1200" b="1">
                  <a:solidFill>
                    <a:srgbClr val="0070C0"/>
                  </a:solidFill>
                  <a:latin typeface="Meiryo" panose="020B0604030504040204" pitchFamily="34" charset="-128"/>
                  <a:ea typeface="Meiryo" panose="020B0604030504040204" pitchFamily="34" charset="-128"/>
                </a:rPr>
                <a:t>円</a:t>
              </a:r>
              <a:endParaRPr lang="en-US" altLang="ja-JP" sz="1200" b="1" dirty="0">
                <a:solidFill>
                  <a:srgbClr val="0070C0"/>
                </a:solidFill>
                <a:latin typeface="Meiryo" panose="020B0604030504040204" pitchFamily="34" charset="-128"/>
                <a:ea typeface="Meiryo" panose="020B0604030504040204" pitchFamily="34" charset="-128"/>
              </a:endParaRPr>
            </a:p>
          </p:txBody>
        </p:sp>
        <p:sp>
          <p:nvSpPr>
            <p:cNvPr id="129" name="テキスト ボックス 128">
              <a:extLst>
                <a:ext uri="{FF2B5EF4-FFF2-40B4-BE49-F238E27FC236}">
                  <a16:creationId xmlns:a16="http://schemas.microsoft.com/office/drawing/2014/main" id="{DAED12E7-E5DC-E84F-9212-C11BACF4472A}"/>
                </a:ext>
              </a:extLst>
            </p:cNvPr>
            <p:cNvSpPr txBox="1"/>
            <p:nvPr/>
          </p:nvSpPr>
          <p:spPr>
            <a:xfrm>
              <a:off x="4703008" y="3127119"/>
              <a:ext cx="2202847" cy="707886"/>
            </a:xfrm>
            <a:prstGeom prst="rect">
              <a:avLst/>
            </a:prstGeom>
            <a:noFill/>
          </p:spPr>
          <p:txBody>
            <a:bodyPr wrap="none" rtlCol="0">
              <a:spAutoFit/>
            </a:bodyPr>
            <a:lstStyle/>
            <a:p>
              <a:r>
                <a:rPr kumimoji="1" lang="en-US" altLang="ja-JP" sz="1000" dirty="0">
                  <a:solidFill>
                    <a:srgbClr val="FF0000"/>
                  </a:solidFill>
                  <a:latin typeface="Meiryo" panose="020B0604030504040204" pitchFamily="34" charset="-128"/>
                  <a:ea typeface="Meiryo" panose="020B0604030504040204" pitchFamily="34" charset="-128"/>
                </a:rPr>
                <a:t>× </a:t>
              </a:r>
              <a:r>
                <a:rPr kumimoji="1" lang="ja-JP" altLang="en-US" sz="1000">
                  <a:solidFill>
                    <a:srgbClr val="FF0000"/>
                  </a:solidFill>
                  <a:latin typeface="Meiryo" panose="020B0604030504040204" pitchFamily="34" charset="-128"/>
                  <a:ea typeface="Meiryo" panose="020B0604030504040204" pitchFamily="34" charset="-128"/>
                </a:rPr>
                <a:t>データベース等のライセンス</a:t>
              </a:r>
              <a:endParaRPr kumimoji="1" lang="en-US" altLang="ja-JP" sz="1000" dirty="0">
                <a:solidFill>
                  <a:srgbClr val="FF0000"/>
                </a:solidFill>
                <a:latin typeface="Meiryo" panose="020B0604030504040204" pitchFamily="34" charset="-128"/>
                <a:ea typeface="Meiryo" panose="020B0604030504040204" pitchFamily="34" charset="-128"/>
              </a:endParaRPr>
            </a:p>
            <a:p>
              <a:r>
                <a:rPr lang="ja-JP" altLang="en-US" sz="1000">
                  <a:solidFill>
                    <a:srgbClr val="0070C0"/>
                  </a:solidFill>
                  <a:latin typeface="Meiryo" panose="020B0604030504040204" pitchFamily="34" charset="-128"/>
                  <a:ea typeface="Meiryo" panose="020B0604030504040204" pitchFamily="34" charset="-128"/>
                </a:rPr>
                <a:t>△インフラ、</a:t>
              </a:r>
              <a:r>
                <a:rPr lang="en-US" altLang="ja-JP" sz="1000" dirty="0">
                  <a:solidFill>
                    <a:srgbClr val="0070C0"/>
                  </a:solidFill>
                  <a:latin typeface="Meiryo" panose="020B0604030504040204" pitchFamily="34" charset="-128"/>
                  <a:ea typeface="Meiryo" panose="020B0604030504040204" pitchFamily="34" charset="-128"/>
                </a:rPr>
                <a:t>DB</a:t>
              </a:r>
              <a:r>
                <a:rPr lang="ja-JP" altLang="en-US" sz="1000">
                  <a:solidFill>
                    <a:srgbClr val="0070C0"/>
                  </a:solidFill>
                  <a:latin typeface="Meiryo" panose="020B0604030504040204" pitchFamily="34" charset="-128"/>
                  <a:ea typeface="Meiryo" panose="020B0604030504040204" pitchFamily="34" charset="-128"/>
                </a:rPr>
                <a:t>などの環境構築</a:t>
              </a:r>
              <a:endParaRPr lang="en-US" altLang="ja-JP" sz="1000" dirty="0">
                <a:solidFill>
                  <a:srgbClr val="0070C0"/>
                </a:solidFill>
                <a:latin typeface="Meiryo" panose="020B0604030504040204" pitchFamily="34" charset="-128"/>
                <a:ea typeface="Meiryo" panose="020B0604030504040204" pitchFamily="34" charset="-128"/>
              </a:endParaRPr>
            </a:p>
            <a:p>
              <a:r>
                <a:rPr lang="ja-JP" altLang="en-US" sz="1000">
                  <a:solidFill>
                    <a:srgbClr val="0070C0"/>
                  </a:solidFill>
                  <a:latin typeface="Meiryo" panose="020B0604030504040204" pitchFamily="34" charset="-128"/>
                  <a:ea typeface="Meiryo" panose="020B0604030504040204" pitchFamily="34" charset="-128"/>
                </a:rPr>
                <a:t>△</a:t>
              </a:r>
              <a:r>
                <a:rPr lang="en-US" altLang="ja-JP" sz="1000" dirty="0">
                  <a:solidFill>
                    <a:srgbClr val="0070C0"/>
                  </a:solidFill>
                  <a:latin typeface="Meiryo" panose="020B0604030504040204" pitchFamily="34" charset="-128"/>
                  <a:ea typeface="Meiryo" panose="020B0604030504040204" pitchFamily="34" charset="-128"/>
                </a:rPr>
                <a:t> </a:t>
              </a:r>
              <a:r>
                <a:rPr lang="ja-JP" altLang="en-US" sz="1000">
                  <a:solidFill>
                    <a:srgbClr val="0070C0"/>
                  </a:solidFill>
                  <a:latin typeface="Meiryo" panose="020B0604030504040204" pitchFamily="34" charset="-128"/>
                  <a:ea typeface="Meiryo" panose="020B0604030504040204" pitchFamily="34" charset="-128"/>
                </a:rPr>
                <a:t>運用管理業務</a:t>
              </a:r>
              <a:endParaRPr lang="en-US" altLang="ja-JP" sz="1000" dirty="0">
                <a:solidFill>
                  <a:srgbClr val="0070C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36" name="テキスト ボックス 135">
              <a:extLst>
                <a:ext uri="{FF2B5EF4-FFF2-40B4-BE49-F238E27FC236}">
                  <a16:creationId xmlns:a16="http://schemas.microsoft.com/office/drawing/2014/main" id="{7D84621D-4F71-FA46-82F5-97870DEF14B9}"/>
                </a:ext>
              </a:extLst>
            </p:cNvPr>
            <p:cNvSpPr txBox="1"/>
            <p:nvPr/>
          </p:nvSpPr>
          <p:spPr>
            <a:xfrm>
              <a:off x="4703008" y="2667890"/>
              <a:ext cx="1936199" cy="369332"/>
            </a:xfrm>
            <a:prstGeom prst="rect">
              <a:avLst/>
            </a:prstGeom>
            <a:noFill/>
          </p:spPr>
          <p:txBody>
            <a:bodyPr wrap="square" rtlCol="0">
              <a:spAutoFit/>
            </a:bodyPr>
            <a:lstStyle/>
            <a:p>
              <a:r>
                <a:rPr kumimoji="1" lang="ja-JP" altLang="en-US" sz="900" b="1">
                  <a:solidFill>
                    <a:srgbClr val="0070C0"/>
                  </a:solidFill>
                  <a:latin typeface="Meiryo" panose="020B0604030504040204" pitchFamily="34" charset="-128"/>
                  <a:ea typeface="Meiryo" panose="020B0604030504040204" pitchFamily="34" charset="-128"/>
                </a:rPr>
                <a:t>無償の</a:t>
              </a:r>
              <a:r>
                <a:rPr kumimoji="1" lang="en-US" altLang="ja-JP" sz="900" dirty="0">
                  <a:solidFill>
                    <a:srgbClr val="0070C0"/>
                  </a:solidFill>
                  <a:latin typeface="Meiryo" panose="020B0604030504040204" pitchFamily="34" charset="-128"/>
                  <a:ea typeface="Meiryo" panose="020B0604030504040204" pitchFamily="34" charset="-128"/>
                </a:rPr>
                <a:t>DNS</a:t>
              </a:r>
              <a:r>
                <a:rPr kumimoji="1" lang="ja-JP" altLang="en-US" sz="900">
                  <a:solidFill>
                    <a:srgbClr val="0070C0"/>
                  </a:solidFill>
                  <a:latin typeface="Meiryo" panose="020B0604030504040204" pitchFamily="34" charset="-128"/>
                  <a:ea typeface="Meiryo" panose="020B0604030504040204" pitchFamily="34" charset="-128"/>
                </a:rPr>
                <a:t>や監視、</a:t>
              </a:r>
              <a:r>
                <a:rPr kumimoji="1" lang="ja-JP" altLang="en-US" sz="900" b="1">
                  <a:solidFill>
                    <a:srgbClr val="0070C0"/>
                  </a:solidFill>
                  <a:latin typeface="Meiryo" panose="020B0604030504040204" pitchFamily="34" charset="-128"/>
                  <a:ea typeface="Meiryo" panose="020B0604030504040204" pitchFamily="34" charset="-128"/>
                </a:rPr>
                <a:t>低料金</a:t>
              </a:r>
              <a:r>
                <a:rPr kumimoji="1" lang="ja-JP" altLang="en-US" sz="900">
                  <a:solidFill>
                    <a:srgbClr val="0070C0"/>
                  </a:solidFill>
                  <a:latin typeface="Meiryo" panose="020B0604030504040204" pitchFamily="34" charset="-128"/>
                  <a:ea typeface="Meiryo" panose="020B0604030504040204" pitchFamily="34" charset="-128"/>
                </a:rPr>
                <a:t>のデータベースなどのサービスを利用</a:t>
              </a:r>
            </a:p>
          </p:txBody>
        </p:sp>
        <p:sp>
          <p:nvSpPr>
            <p:cNvPr id="140" name="テキスト ボックス 139">
              <a:extLst>
                <a:ext uri="{FF2B5EF4-FFF2-40B4-BE49-F238E27FC236}">
                  <a16:creationId xmlns:a16="http://schemas.microsoft.com/office/drawing/2014/main" id="{2A8EB1CA-031A-2847-BE54-A9791FD39EE1}"/>
                </a:ext>
              </a:extLst>
            </p:cNvPr>
            <p:cNvSpPr txBox="1"/>
            <p:nvPr/>
          </p:nvSpPr>
          <p:spPr>
            <a:xfrm>
              <a:off x="4555820" y="1668965"/>
              <a:ext cx="2204450"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一部をクラウドのサービスに代替</a:t>
              </a:r>
            </a:p>
          </p:txBody>
        </p:sp>
        <p:sp>
          <p:nvSpPr>
            <p:cNvPr id="149" name="乗算記号 148">
              <a:extLst>
                <a:ext uri="{FF2B5EF4-FFF2-40B4-BE49-F238E27FC236}">
                  <a16:creationId xmlns:a16="http://schemas.microsoft.com/office/drawing/2014/main" id="{3C1A10D2-BDC9-B440-AE37-52A18654B109}"/>
                </a:ext>
              </a:extLst>
            </p:cNvPr>
            <p:cNvSpPr/>
            <p:nvPr/>
          </p:nvSpPr>
          <p:spPr>
            <a:xfrm>
              <a:off x="5171805" y="1967498"/>
              <a:ext cx="1642398" cy="576350"/>
            </a:xfrm>
            <a:prstGeom prst="mathMultiply">
              <a:avLst>
                <a:gd name="adj1" fmla="val 777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グループ化 156">
            <a:extLst>
              <a:ext uri="{FF2B5EF4-FFF2-40B4-BE49-F238E27FC236}">
                <a16:creationId xmlns:a16="http://schemas.microsoft.com/office/drawing/2014/main" id="{1B54D68C-45C2-EC43-A5EC-16CD61AF1E50}"/>
              </a:ext>
            </a:extLst>
          </p:cNvPr>
          <p:cNvGrpSpPr/>
          <p:nvPr/>
        </p:nvGrpSpPr>
        <p:grpSpPr>
          <a:xfrm>
            <a:off x="6219230" y="1753367"/>
            <a:ext cx="2927273" cy="3476264"/>
            <a:chOff x="6219230" y="1668965"/>
            <a:chExt cx="2927273" cy="3476264"/>
          </a:xfrm>
        </p:grpSpPr>
        <p:grpSp>
          <p:nvGrpSpPr>
            <p:cNvPr id="100" name="グループ化 99">
              <a:extLst>
                <a:ext uri="{FF2B5EF4-FFF2-40B4-BE49-F238E27FC236}">
                  <a16:creationId xmlns:a16="http://schemas.microsoft.com/office/drawing/2014/main" id="{7A32522E-EE96-CB43-9209-4594B153A844}"/>
                </a:ext>
              </a:extLst>
            </p:cNvPr>
            <p:cNvGrpSpPr/>
            <p:nvPr/>
          </p:nvGrpSpPr>
          <p:grpSpPr>
            <a:xfrm>
              <a:off x="6827853" y="2053865"/>
              <a:ext cx="1744394" cy="345922"/>
              <a:chOff x="525194" y="1308295"/>
              <a:chExt cx="1363263" cy="214624"/>
            </a:xfrm>
            <a:solidFill>
              <a:schemeClr val="bg1">
                <a:lumMod val="85000"/>
              </a:schemeClr>
            </a:solidFill>
          </p:grpSpPr>
          <p:sp>
            <p:nvSpPr>
              <p:cNvPr id="101" name="直方体 100">
                <a:extLst>
                  <a:ext uri="{FF2B5EF4-FFF2-40B4-BE49-F238E27FC236}">
                    <a16:creationId xmlns:a16="http://schemas.microsoft.com/office/drawing/2014/main" id="{E97919FB-0D30-CD4B-8C88-BD0ACA5F6F74}"/>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直方体 101">
                <a:extLst>
                  <a:ext uri="{FF2B5EF4-FFF2-40B4-BE49-F238E27FC236}">
                    <a16:creationId xmlns:a16="http://schemas.microsoft.com/office/drawing/2014/main" id="{EC77441C-918E-444F-900F-F299F7236C38}"/>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直方体 102">
                <a:extLst>
                  <a:ext uri="{FF2B5EF4-FFF2-40B4-BE49-F238E27FC236}">
                    <a16:creationId xmlns:a16="http://schemas.microsoft.com/office/drawing/2014/main" id="{39E8A2BD-EBB4-5F4F-9A5C-3C1D4D081DA6}"/>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直方体 103">
                <a:extLst>
                  <a:ext uri="{FF2B5EF4-FFF2-40B4-BE49-F238E27FC236}">
                    <a16:creationId xmlns:a16="http://schemas.microsoft.com/office/drawing/2014/main" id="{FDC29DD4-296D-5945-934F-7F0C1ADA0D29}"/>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直方体 104">
                <a:extLst>
                  <a:ext uri="{FF2B5EF4-FFF2-40B4-BE49-F238E27FC236}">
                    <a16:creationId xmlns:a16="http://schemas.microsoft.com/office/drawing/2014/main" id="{566B3C21-4D6B-A841-AB2D-45FCBE86FC4E}"/>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直方体 105">
                <a:extLst>
                  <a:ext uri="{FF2B5EF4-FFF2-40B4-BE49-F238E27FC236}">
                    <a16:creationId xmlns:a16="http://schemas.microsoft.com/office/drawing/2014/main" id="{73700EAC-BBD3-2B4E-8F73-E0D95D123510}"/>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直方体 106">
                <a:extLst>
                  <a:ext uri="{FF2B5EF4-FFF2-40B4-BE49-F238E27FC236}">
                    <a16:creationId xmlns:a16="http://schemas.microsoft.com/office/drawing/2014/main" id="{2E7FDA82-68E7-2C43-9647-18CB99BA2A77}"/>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直方体 107">
                <a:extLst>
                  <a:ext uri="{FF2B5EF4-FFF2-40B4-BE49-F238E27FC236}">
                    <a16:creationId xmlns:a16="http://schemas.microsoft.com/office/drawing/2014/main" id="{A9F07EB4-02F8-724B-B48F-919916E7E22A}"/>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直方体 108">
                <a:extLst>
                  <a:ext uri="{FF2B5EF4-FFF2-40B4-BE49-F238E27FC236}">
                    <a16:creationId xmlns:a16="http://schemas.microsoft.com/office/drawing/2014/main" id="{D68FB5EC-E559-3248-A0D5-BF3B651E98F5}"/>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2" name="テキスト ボックス 121">
              <a:extLst>
                <a:ext uri="{FF2B5EF4-FFF2-40B4-BE49-F238E27FC236}">
                  <a16:creationId xmlns:a16="http://schemas.microsoft.com/office/drawing/2014/main" id="{B3ACABAB-59A0-4C46-BDDB-72C4E84969FD}"/>
                </a:ext>
              </a:extLst>
            </p:cNvPr>
            <p:cNvSpPr txBox="1"/>
            <p:nvPr/>
          </p:nvSpPr>
          <p:spPr>
            <a:xfrm>
              <a:off x="6797754" y="2475894"/>
              <a:ext cx="1851789" cy="246221"/>
            </a:xfrm>
            <a:prstGeom prst="rect">
              <a:avLst/>
            </a:prstGeom>
            <a:noFill/>
          </p:spPr>
          <p:txBody>
            <a:bodyPr wrap="none" rtlCol="0">
              <a:spAutoFit/>
            </a:bodyPr>
            <a:lstStyle/>
            <a:p>
              <a:r>
                <a:rPr kumimoji="1" lang="ja-JP" altLang="en-US" sz="1000">
                  <a:solidFill>
                    <a:srgbClr val="C00000"/>
                  </a:solidFill>
                  <a:latin typeface="Meiryo" panose="020B0604030504040204" pitchFamily="34" charset="-128"/>
                  <a:ea typeface="Meiryo" panose="020B0604030504040204" pitchFamily="34" charset="-128"/>
                </a:rPr>
                <a:t>サーバーの構築・運用は不要</a:t>
              </a:r>
            </a:p>
          </p:txBody>
        </p:sp>
        <p:sp>
          <p:nvSpPr>
            <p:cNvPr id="128" name="テキスト ボックス 127">
              <a:extLst>
                <a:ext uri="{FF2B5EF4-FFF2-40B4-BE49-F238E27FC236}">
                  <a16:creationId xmlns:a16="http://schemas.microsoft.com/office/drawing/2014/main" id="{0E6FE8AF-FE25-2E4E-8350-A041B64EB784}"/>
                </a:ext>
              </a:extLst>
            </p:cNvPr>
            <p:cNvSpPr txBox="1"/>
            <p:nvPr/>
          </p:nvSpPr>
          <p:spPr>
            <a:xfrm>
              <a:off x="6797754" y="4314232"/>
              <a:ext cx="1728358"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solidFill>
                    <a:srgbClr val="C00000"/>
                  </a:solidFill>
                  <a:latin typeface="Meiryo" panose="020B0604030504040204" pitchFamily="34" charset="-128"/>
                  <a:ea typeface="Meiryo" panose="020B0604030504040204" pitchFamily="34" charset="-128"/>
                </a:rPr>
                <a:t>年間使用料　：</a:t>
              </a:r>
              <a:r>
                <a:rPr lang="en-US" altLang="ja-JP" sz="1200" b="1" dirty="0">
                  <a:solidFill>
                    <a:srgbClr val="C00000"/>
                  </a:solidFill>
                  <a:latin typeface="Meiryo" panose="020B0604030504040204" pitchFamily="34" charset="-128"/>
                  <a:ea typeface="Meiryo" panose="020B0604030504040204" pitchFamily="34" charset="-128"/>
                </a:rPr>
                <a:t>907</a:t>
              </a:r>
              <a:r>
                <a:rPr lang="ja-JP" altLang="en-US" sz="1200" b="1">
                  <a:solidFill>
                    <a:srgbClr val="C00000"/>
                  </a:solidFill>
                  <a:latin typeface="Meiryo" panose="020B0604030504040204" pitchFamily="34" charset="-128"/>
                  <a:ea typeface="Meiryo" panose="020B0604030504040204" pitchFamily="34" charset="-128"/>
                </a:rPr>
                <a:t>円</a:t>
              </a:r>
              <a:endParaRPr lang="en-US" altLang="ja-JP" sz="1200" b="1" dirty="0">
                <a:solidFill>
                  <a:srgbClr val="C00000"/>
                </a:solidFill>
                <a:latin typeface="Meiryo" panose="020B0604030504040204" pitchFamily="34" charset="-128"/>
                <a:ea typeface="Meiryo" panose="020B0604030504040204" pitchFamily="34" charset="-128"/>
              </a:endParaRPr>
            </a:p>
          </p:txBody>
        </p:sp>
        <p:sp>
          <p:nvSpPr>
            <p:cNvPr id="130" name="テキスト ボックス 129">
              <a:extLst>
                <a:ext uri="{FF2B5EF4-FFF2-40B4-BE49-F238E27FC236}">
                  <a16:creationId xmlns:a16="http://schemas.microsoft.com/office/drawing/2014/main" id="{A692B140-F18A-A04A-95F2-1559B38E2093}"/>
                </a:ext>
              </a:extLst>
            </p:cNvPr>
            <p:cNvSpPr txBox="1"/>
            <p:nvPr/>
          </p:nvSpPr>
          <p:spPr>
            <a:xfrm>
              <a:off x="6789634" y="3120218"/>
              <a:ext cx="2202847" cy="707886"/>
            </a:xfrm>
            <a:prstGeom prst="rect">
              <a:avLst/>
            </a:prstGeom>
            <a:noFill/>
          </p:spPr>
          <p:txBody>
            <a:bodyPr wrap="none" rtlCol="0">
              <a:spAutoFit/>
            </a:bodyPr>
            <a:lstStyle/>
            <a:p>
              <a:r>
                <a:rPr kumimoji="1" lang="en-US" altLang="ja-JP" sz="1000" dirty="0">
                  <a:solidFill>
                    <a:srgbClr val="FF0000"/>
                  </a:solidFill>
                  <a:latin typeface="Meiryo" panose="020B0604030504040204" pitchFamily="34" charset="-128"/>
                  <a:ea typeface="Meiryo" panose="020B0604030504040204" pitchFamily="34" charset="-128"/>
                </a:rPr>
                <a:t>× </a:t>
              </a:r>
              <a:r>
                <a:rPr kumimoji="1" lang="ja-JP" altLang="en-US" sz="1000">
                  <a:solidFill>
                    <a:srgbClr val="FF0000"/>
                  </a:solidFill>
                  <a:latin typeface="Meiryo" panose="020B0604030504040204" pitchFamily="34" charset="-128"/>
                  <a:ea typeface="Meiryo" panose="020B0604030504040204" pitchFamily="34" charset="-128"/>
                </a:rPr>
                <a:t>データベース等のライセンス</a:t>
              </a:r>
              <a:endParaRPr kumimoji="1"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インフラ、</a:t>
              </a:r>
              <a:r>
                <a:rPr lang="en-US" altLang="ja-JP" sz="1000" dirty="0">
                  <a:solidFill>
                    <a:srgbClr val="FF0000"/>
                  </a:solidFill>
                  <a:latin typeface="Meiryo" panose="020B0604030504040204" pitchFamily="34" charset="-128"/>
                  <a:ea typeface="Meiryo" panose="020B0604030504040204" pitchFamily="34" charset="-128"/>
                </a:rPr>
                <a:t>DB</a:t>
              </a:r>
              <a:r>
                <a:rPr lang="ja-JP" altLang="en-US" sz="1000">
                  <a:solidFill>
                    <a:srgbClr val="FF0000"/>
                  </a:solidFill>
                  <a:latin typeface="Meiryo" panose="020B0604030504040204" pitchFamily="34" charset="-128"/>
                  <a:ea typeface="Meiryo" panose="020B0604030504040204" pitchFamily="34" charset="-128"/>
                </a:rPr>
                <a:t>などの環境構築</a:t>
              </a:r>
              <a:endParaRPr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運用管理業務</a:t>
              </a:r>
              <a:endParaRPr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37" name="テキスト ボックス 136">
              <a:extLst>
                <a:ext uri="{FF2B5EF4-FFF2-40B4-BE49-F238E27FC236}">
                  <a16:creationId xmlns:a16="http://schemas.microsoft.com/office/drawing/2014/main" id="{4E8175B6-8C4F-7548-A97A-03D03E3634D9}"/>
                </a:ext>
              </a:extLst>
            </p:cNvPr>
            <p:cNvSpPr txBox="1"/>
            <p:nvPr/>
          </p:nvSpPr>
          <p:spPr>
            <a:xfrm>
              <a:off x="6789634" y="2673806"/>
              <a:ext cx="1936199" cy="369332"/>
            </a:xfrm>
            <a:prstGeom prst="rect">
              <a:avLst/>
            </a:prstGeom>
            <a:noFill/>
          </p:spPr>
          <p:txBody>
            <a:bodyPr wrap="square" rtlCol="0">
              <a:spAutoFit/>
            </a:bodyPr>
            <a:lstStyle/>
            <a:p>
              <a:r>
                <a:rPr kumimoji="1" lang="ja-JP" altLang="en-US" sz="900" b="1" u="sng">
                  <a:solidFill>
                    <a:srgbClr val="C00000"/>
                  </a:solidFill>
                  <a:latin typeface="Meiryo" panose="020B0604030504040204" pitchFamily="34" charset="-128"/>
                  <a:ea typeface="Meiryo" panose="020B0604030504040204" pitchFamily="34" charset="-128"/>
                </a:rPr>
                <a:t>サーバーレス方式</a:t>
              </a:r>
              <a:r>
                <a:rPr kumimoji="1" lang="ja-JP" altLang="en-US" sz="900">
                  <a:solidFill>
                    <a:srgbClr val="C00000"/>
                  </a:solidFill>
                  <a:latin typeface="Meiryo" panose="020B0604030504040204" pitchFamily="34" charset="-128"/>
                  <a:ea typeface="Meiryo" panose="020B0604030504040204" pitchFamily="34" charset="-128"/>
                </a:rPr>
                <a:t>と言われるまったく異なる実行方式を採用</a:t>
              </a:r>
            </a:p>
          </p:txBody>
        </p:sp>
        <p:sp>
          <p:nvSpPr>
            <p:cNvPr id="141" name="テキスト ボックス 140">
              <a:extLst>
                <a:ext uri="{FF2B5EF4-FFF2-40B4-BE49-F238E27FC236}">
                  <a16:creationId xmlns:a16="http://schemas.microsoft.com/office/drawing/2014/main" id="{6A55B0E4-10F2-7444-89EB-EEC6710F2C8F}"/>
                </a:ext>
              </a:extLst>
            </p:cNvPr>
            <p:cNvSpPr txBox="1"/>
            <p:nvPr/>
          </p:nvSpPr>
          <p:spPr>
            <a:xfrm>
              <a:off x="6794786" y="1668965"/>
              <a:ext cx="1935145" cy="253916"/>
            </a:xfrm>
            <a:prstGeom prst="rect">
              <a:avLst/>
            </a:prstGeom>
            <a:noFill/>
          </p:spPr>
          <p:txBody>
            <a:bodyPr wrap="none" rtlCol="0">
              <a:spAutoFit/>
            </a:bodyPr>
            <a:lstStyle/>
            <a:p>
              <a:pPr algn="ctr"/>
              <a:r>
                <a:rPr kumimoji="1" lang="ja-JP" altLang="en-US" sz="1050" b="1" dirty="0">
                  <a:solidFill>
                    <a:srgbClr val="0070C0"/>
                  </a:solidFill>
                  <a:latin typeface="Meiryo" panose="020B0604030504040204" pitchFamily="34" charset="-128"/>
                  <a:ea typeface="Meiryo" panose="020B0604030504040204" pitchFamily="34" charset="-128"/>
                </a:rPr>
                <a:t>クラウドネイティブで再構築</a:t>
              </a:r>
            </a:p>
          </p:txBody>
        </p:sp>
        <p:sp>
          <p:nvSpPr>
            <p:cNvPr id="150" name="乗算記号 149">
              <a:extLst>
                <a:ext uri="{FF2B5EF4-FFF2-40B4-BE49-F238E27FC236}">
                  <a16:creationId xmlns:a16="http://schemas.microsoft.com/office/drawing/2014/main" id="{B6278817-8689-BF40-9AFF-294241584150}"/>
                </a:ext>
              </a:extLst>
            </p:cNvPr>
            <p:cNvSpPr/>
            <p:nvPr/>
          </p:nvSpPr>
          <p:spPr>
            <a:xfrm>
              <a:off x="6219230" y="1970959"/>
              <a:ext cx="2927273" cy="576350"/>
            </a:xfrm>
            <a:prstGeom prst="mathMultiply">
              <a:avLst>
                <a:gd name="adj1" fmla="val 777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1" name="テキスト ボックス 150">
            <a:extLst>
              <a:ext uri="{FF2B5EF4-FFF2-40B4-BE49-F238E27FC236}">
                <a16:creationId xmlns:a16="http://schemas.microsoft.com/office/drawing/2014/main" id="{61E95AD8-0BA6-5D4A-8852-56294FDAAC0F}"/>
              </a:ext>
            </a:extLst>
          </p:cNvPr>
          <p:cNvSpPr txBox="1"/>
          <p:nvPr/>
        </p:nvSpPr>
        <p:spPr>
          <a:xfrm>
            <a:off x="403406" y="2760965"/>
            <a:ext cx="1936199" cy="369332"/>
          </a:xfrm>
          <a:prstGeom prst="rect">
            <a:avLst/>
          </a:prstGeom>
          <a:noFill/>
        </p:spPr>
        <p:txBody>
          <a:bodyPr wrap="square" rtlCol="0">
            <a:spAutoFit/>
          </a:bodyPr>
          <a:lstStyle/>
          <a:p>
            <a:r>
              <a:rPr kumimoji="1" lang="ja-JP" altLang="en-US" sz="900" b="1">
                <a:latin typeface="Meiryo" panose="020B0604030504040204" pitchFamily="34" charset="-128"/>
                <a:ea typeface="Meiryo" panose="020B0604030504040204" pitchFamily="34" charset="-128"/>
              </a:rPr>
              <a:t>ハードウェアを所有</a:t>
            </a:r>
            <a:r>
              <a:rPr kumimoji="1" lang="ja-JP" altLang="en-US" sz="900">
                <a:latin typeface="Meiryo" panose="020B0604030504040204" pitchFamily="34" charset="-128"/>
                <a:ea typeface="Meiryo" panose="020B0604030504040204" pitchFamily="34" charset="-128"/>
              </a:rPr>
              <a:t>し、</a:t>
            </a:r>
            <a:r>
              <a:rPr kumimoji="1" lang="ja-JP" altLang="en-US" sz="900" b="1">
                <a:latin typeface="Meiryo" panose="020B0604030504040204" pitchFamily="34" charset="-128"/>
                <a:ea typeface="Meiryo" panose="020B0604030504040204" pitchFamily="34" charset="-128"/>
              </a:rPr>
              <a:t>設置場所とその運営も自社責任</a:t>
            </a:r>
          </a:p>
        </p:txBody>
      </p:sp>
    </p:spTree>
    <p:extLst>
      <p:ext uri="{BB962C8B-B14F-4D97-AF65-F5344CB8AC3E}">
        <p14:creationId xmlns:p14="http://schemas.microsoft.com/office/powerpoint/2010/main" val="66783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500"/>
                                        <p:tgtEl>
                                          <p:spTgt spid="1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wipe(left)">
                                      <p:cBhvr>
                                        <p:cTn id="10" dur="500"/>
                                        <p:tgtEl>
                                          <p:spTgt spid="1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anim calcmode="lin" valueType="num">
                                      <p:cBhvr>
                                        <p:cTn id="15" dur="500" fill="hold"/>
                                        <p:tgtEl>
                                          <p:spTgt spid="154"/>
                                        </p:tgtEl>
                                        <p:attrNameLst>
                                          <p:attrName>ppt_w</p:attrName>
                                        </p:attrNameLst>
                                      </p:cBhvr>
                                      <p:tavLst>
                                        <p:tav tm="0">
                                          <p:val>
                                            <p:fltVal val="0"/>
                                          </p:val>
                                        </p:tav>
                                        <p:tav tm="100000">
                                          <p:val>
                                            <p:strVal val="#ppt_w"/>
                                          </p:val>
                                        </p:tav>
                                      </p:tavLst>
                                    </p:anim>
                                    <p:anim calcmode="lin" valueType="num">
                                      <p:cBhvr>
                                        <p:cTn id="16" dur="500" fill="hold"/>
                                        <p:tgtEl>
                                          <p:spTgt spid="154"/>
                                        </p:tgtEl>
                                        <p:attrNameLst>
                                          <p:attrName>ppt_h</p:attrName>
                                        </p:attrNameLst>
                                      </p:cBhvr>
                                      <p:tavLst>
                                        <p:tav tm="0">
                                          <p:val>
                                            <p:fltVal val="0"/>
                                          </p:val>
                                        </p:tav>
                                        <p:tav tm="100000">
                                          <p:val>
                                            <p:strVal val="#ppt_h"/>
                                          </p:val>
                                        </p:tav>
                                      </p:tavLst>
                                    </p:anim>
                                    <p:animEffect transition="in" filter="fade">
                                      <p:cBhvr>
                                        <p:cTn id="17" dur="500"/>
                                        <p:tgtEl>
                                          <p:spTgt spid="15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2"/>
                                        </p:tgtEl>
                                        <p:attrNameLst>
                                          <p:attrName>style.visibility</p:attrName>
                                        </p:attrNameLst>
                                      </p:cBhvr>
                                      <p:to>
                                        <p:strVal val="visible"/>
                                      </p:to>
                                    </p:set>
                                    <p:animEffect transition="in" filter="wipe(left)">
                                      <p:cBhvr>
                                        <p:cTn id="20" dur="500"/>
                                        <p:tgtEl>
                                          <p:spTgt spid="1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wipe(left)">
                                      <p:cBhvr>
                                        <p:cTn id="25" dur="500"/>
                                        <p:tgtEl>
                                          <p:spTgt spid="15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2"/>
                                        </p:tgtEl>
                                        <p:attrNameLst>
                                          <p:attrName>style.visibility</p:attrName>
                                        </p:attrNameLst>
                                      </p:cBhvr>
                                      <p:to>
                                        <p:strVal val="visible"/>
                                      </p:to>
                                    </p:set>
                                    <p:anim calcmode="lin" valueType="num">
                                      <p:cBhvr>
                                        <p:cTn id="30" dur="500" fill="hold"/>
                                        <p:tgtEl>
                                          <p:spTgt spid="152"/>
                                        </p:tgtEl>
                                        <p:attrNameLst>
                                          <p:attrName>ppt_w</p:attrName>
                                        </p:attrNameLst>
                                      </p:cBhvr>
                                      <p:tavLst>
                                        <p:tav tm="0">
                                          <p:val>
                                            <p:fltVal val="0"/>
                                          </p:val>
                                        </p:tav>
                                        <p:tav tm="100000">
                                          <p:val>
                                            <p:strVal val="#ppt_w"/>
                                          </p:val>
                                        </p:tav>
                                      </p:tavLst>
                                    </p:anim>
                                    <p:anim calcmode="lin" valueType="num">
                                      <p:cBhvr>
                                        <p:cTn id="31" dur="500" fill="hold"/>
                                        <p:tgtEl>
                                          <p:spTgt spid="152"/>
                                        </p:tgtEl>
                                        <p:attrNameLst>
                                          <p:attrName>ppt_h</p:attrName>
                                        </p:attrNameLst>
                                      </p:cBhvr>
                                      <p:tavLst>
                                        <p:tav tm="0">
                                          <p:val>
                                            <p:fltVal val="0"/>
                                          </p:val>
                                        </p:tav>
                                        <p:tav tm="100000">
                                          <p:val>
                                            <p:strVal val="#ppt_h"/>
                                          </p:val>
                                        </p:tav>
                                      </p:tavLst>
                                    </p:anim>
                                    <p:animEffect transition="in" filter="fade">
                                      <p:cBhvr>
                                        <p:cTn id="32" dur="500"/>
                                        <p:tgtEl>
                                          <p:spTgt spid="1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7"/>
                                        </p:tgtEl>
                                        <p:attrNameLst>
                                          <p:attrName>style.visibility</p:attrName>
                                        </p:attrNameLst>
                                      </p:cBhvr>
                                      <p:to>
                                        <p:strVal val="visible"/>
                                      </p:to>
                                    </p:set>
                                    <p:animEffect transition="in" filter="wipe(left)">
                                      <p:cBhvr>
                                        <p:cTn id="37" dur="500"/>
                                        <p:tgtEl>
                                          <p:spTgt spid="1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3"/>
                                        </p:tgtEl>
                                        <p:attrNameLst>
                                          <p:attrName>style.visibility</p:attrName>
                                        </p:attrNameLst>
                                      </p:cBhvr>
                                      <p:to>
                                        <p:strVal val="visible"/>
                                      </p:to>
                                    </p:set>
                                    <p:anim calcmode="lin" valueType="num">
                                      <p:cBhvr>
                                        <p:cTn id="42" dur="500" fill="hold"/>
                                        <p:tgtEl>
                                          <p:spTgt spid="153"/>
                                        </p:tgtEl>
                                        <p:attrNameLst>
                                          <p:attrName>ppt_w</p:attrName>
                                        </p:attrNameLst>
                                      </p:cBhvr>
                                      <p:tavLst>
                                        <p:tav tm="0">
                                          <p:val>
                                            <p:fltVal val="0"/>
                                          </p:val>
                                        </p:tav>
                                        <p:tav tm="100000">
                                          <p:val>
                                            <p:strVal val="#ppt_w"/>
                                          </p:val>
                                        </p:tav>
                                      </p:tavLst>
                                    </p:anim>
                                    <p:anim calcmode="lin" valueType="num">
                                      <p:cBhvr>
                                        <p:cTn id="43" dur="500" fill="hold"/>
                                        <p:tgtEl>
                                          <p:spTgt spid="153"/>
                                        </p:tgtEl>
                                        <p:attrNameLst>
                                          <p:attrName>ppt_h</p:attrName>
                                        </p:attrNameLst>
                                      </p:cBhvr>
                                      <p:tavLst>
                                        <p:tav tm="0">
                                          <p:val>
                                            <p:fltVal val="0"/>
                                          </p:val>
                                        </p:tav>
                                        <p:tav tm="100000">
                                          <p:val>
                                            <p:strVal val="#ppt_h"/>
                                          </p:val>
                                        </p:tav>
                                      </p:tavLst>
                                    </p:anim>
                                    <p:animEffect transition="in" filter="fade">
                                      <p:cBhvr>
                                        <p:cTn id="44"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a:xfrm>
            <a:off x="230400" y="266400"/>
            <a:ext cx="8686800" cy="416221"/>
          </a:xfrm>
        </p:spPr>
        <p:txBody>
          <a:bodyPr lIns="0" rIns="0"/>
          <a:lstStyle/>
          <a:p>
            <a:r>
              <a:rPr kumimoji="1" lang="ja-JP" altLang="en-US" sz="2700" dirty="0"/>
              <a:t>変わる情報システムのカタチ</a:t>
            </a:r>
          </a:p>
        </p:txBody>
      </p:sp>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 name="図 18">
            <a:extLst>
              <a:ext uri="{FF2B5EF4-FFF2-40B4-BE49-F238E27FC236}">
                <a16:creationId xmlns:a16="http://schemas.microsoft.com/office/drawing/2014/main" id="{2017911E-B69D-F145-AE31-FE8C604513B2}"/>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1751926" y="1089630"/>
            <a:ext cx="1524000" cy="1524000"/>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BB27F431-C29D-5748-BAFA-A08CBC50C21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15064" y="1177324"/>
            <a:ext cx="1286977" cy="1286977"/>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F652AACC-663A-5740-92D2-03BA0C0B4EC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87425" y="1349837"/>
            <a:ext cx="1114464" cy="1114464"/>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F327F8D2-FEB2-CD4D-A53B-170D84BBFAB6}"/>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029528" y="1349837"/>
            <a:ext cx="1114464" cy="11144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6768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6F0C5-1C6C-EB02-F749-532B274F5FB2}"/>
              </a:ext>
            </a:extLst>
          </p:cNvPr>
          <p:cNvSpPr>
            <a:spLocks noGrp="1"/>
          </p:cNvSpPr>
          <p:nvPr>
            <p:ph type="title"/>
          </p:nvPr>
        </p:nvSpPr>
        <p:spPr/>
        <p:txBody>
          <a:bodyPr/>
          <a:lstStyle/>
          <a:p>
            <a:r>
              <a:rPr kumimoji="1" lang="ja-JP" altLang="en-US" dirty="0"/>
              <a:t>家電を買うときに発電器を買うことはない</a:t>
            </a:r>
          </a:p>
        </p:txBody>
      </p:sp>
      <p:sp>
        <p:nvSpPr>
          <p:cNvPr id="10" name="加算記号 9">
            <a:extLst>
              <a:ext uri="{FF2B5EF4-FFF2-40B4-BE49-F238E27FC236}">
                <a16:creationId xmlns:a16="http://schemas.microsoft.com/office/drawing/2014/main" id="{FADE4BEB-5257-168F-4D18-62AF2BF5E65B}"/>
              </a:ext>
            </a:extLst>
          </p:cNvPr>
          <p:cNvSpPr/>
          <p:nvPr/>
        </p:nvSpPr>
        <p:spPr>
          <a:xfrm>
            <a:off x="4023855" y="4578772"/>
            <a:ext cx="1096290" cy="1097280"/>
          </a:xfrm>
          <a:prstGeom prst="mathPlus">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a:extLst>
              <a:ext uri="{FF2B5EF4-FFF2-40B4-BE49-F238E27FC236}">
                <a16:creationId xmlns:a16="http://schemas.microsoft.com/office/drawing/2014/main" id="{A375AAC6-E28A-D84B-98A9-5E2973FB450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789733" y="3971172"/>
            <a:ext cx="2275459" cy="2275459"/>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73158B64-07AC-0C0A-B1B5-D724355F70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36802" y="4260099"/>
            <a:ext cx="2029408" cy="2029408"/>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A4576102-C94F-86E6-AD4C-6EED1581759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0901" y="1402663"/>
            <a:ext cx="2656325" cy="2656325"/>
          </a:xfrm>
          <a:prstGeom prst="rect">
            <a:avLst/>
          </a:prstGeom>
          <a:effectLst>
            <a:outerShdw blurRad="50800" dist="38100" dir="2700000" algn="tl" rotWithShape="0">
              <a:prstClr val="black">
                <a:alpha val="40000"/>
              </a:prstClr>
            </a:outerShdw>
          </a:effectLst>
        </p:spPr>
      </p:pic>
      <p:sp>
        <p:nvSpPr>
          <p:cNvPr id="23" name="テキスト ボックス 22">
            <a:extLst>
              <a:ext uri="{FF2B5EF4-FFF2-40B4-BE49-F238E27FC236}">
                <a16:creationId xmlns:a16="http://schemas.microsoft.com/office/drawing/2014/main" id="{44CCD62E-B5D2-0AF8-62DA-0FEAB7057B97}"/>
              </a:ext>
            </a:extLst>
          </p:cNvPr>
          <p:cNvSpPr txBox="1"/>
          <p:nvPr/>
        </p:nvSpPr>
        <p:spPr>
          <a:xfrm>
            <a:off x="1339649" y="1528871"/>
            <a:ext cx="1338828"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家電量販店</a:t>
            </a:r>
          </a:p>
        </p:txBody>
      </p:sp>
      <p:grpSp>
        <p:nvGrpSpPr>
          <p:cNvPr id="25" name="グループ化 24">
            <a:extLst>
              <a:ext uri="{FF2B5EF4-FFF2-40B4-BE49-F238E27FC236}">
                <a16:creationId xmlns:a16="http://schemas.microsoft.com/office/drawing/2014/main" id="{51DE4F80-C41E-BB92-09C7-658FB3128608}"/>
              </a:ext>
            </a:extLst>
          </p:cNvPr>
          <p:cNvGrpSpPr/>
          <p:nvPr/>
        </p:nvGrpSpPr>
        <p:grpSpPr>
          <a:xfrm>
            <a:off x="4495985" y="1207100"/>
            <a:ext cx="3634580" cy="2843308"/>
            <a:chOff x="4464883" y="1127864"/>
            <a:chExt cx="3634580" cy="2843308"/>
          </a:xfrm>
        </p:grpSpPr>
        <p:sp>
          <p:nvSpPr>
            <p:cNvPr id="9" name="円/楕円 8">
              <a:extLst>
                <a:ext uri="{FF2B5EF4-FFF2-40B4-BE49-F238E27FC236}">
                  <a16:creationId xmlns:a16="http://schemas.microsoft.com/office/drawing/2014/main" id="{E250DD39-ECCC-7961-026F-9371C99ACE86}"/>
                </a:ext>
              </a:extLst>
            </p:cNvPr>
            <p:cNvSpPr/>
            <p:nvPr/>
          </p:nvSpPr>
          <p:spPr>
            <a:xfrm>
              <a:off x="5324810" y="2408716"/>
              <a:ext cx="2774653" cy="1299533"/>
            </a:xfrm>
            <a:prstGeom prst="ellipse">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 name="図 18">
              <a:extLst>
                <a:ext uri="{FF2B5EF4-FFF2-40B4-BE49-F238E27FC236}">
                  <a16:creationId xmlns:a16="http://schemas.microsoft.com/office/drawing/2014/main" id="{A161D2E6-0700-0E64-82E6-6A51882FC85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778747" y="1127864"/>
              <a:ext cx="2320716" cy="2320716"/>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CB530FDC-F9D7-166B-E9EF-E86736F848CA}"/>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4464883" y="2546008"/>
              <a:ext cx="1425164" cy="1425164"/>
            </a:xfrm>
            <a:prstGeom prst="rect">
              <a:avLst/>
            </a:prstGeom>
            <a:effectLst>
              <a:outerShdw blurRad="50800" dist="38100" dir="2700000" algn="tl" rotWithShape="0">
                <a:prstClr val="black">
                  <a:alpha val="40000"/>
                </a:prstClr>
              </a:outerShdw>
            </a:effectLst>
          </p:spPr>
        </p:pic>
        <p:sp>
          <p:nvSpPr>
            <p:cNvPr id="24" name="テキスト ボックス 23">
              <a:extLst>
                <a:ext uri="{FF2B5EF4-FFF2-40B4-BE49-F238E27FC236}">
                  <a16:creationId xmlns:a16="http://schemas.microsoft.com/office/drawing/2014/main" id="{E1C591E1-5EDE-43F6-3E25-145A73104CDC}"/>
                </a:ext>
              </a:extLst>
            </p:cNvPr>
            <p:cNvSpPr txBox="1"/>
            <p:nvPr/>
          </p:nvSpPr>
          <p:spPr>
            <a:xfrm>
              <a:off x="6472161" y="3177279"/>
              <a:ext cx="877163"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発電所</a:t>
              </a:r>
            </a:p>
          </p:txBody>
        </p:sp>
      </p:grpSp>
      <p:sp>
        <p:nvSpPr>
          <p:cNvPr id="11" name="乗算記号 10">
            <a:extLst>
              <a:ext uri="{FF2B5EF4-FFF2-40B4-BE49-F238E27FC236}">
                <a16:creationId xmlns:a16="http://schemas.microsoft.com/office/drawing/2014/main" id="{5BFAFA07-2621-3AF0-C953-73BA141A9A55}"/>
              </a:ext>
            </a:extLst>
          </p:cNvPr>
          <p:cNvSpPr/>
          <p:nvPr/>
        </p:nvSpPr>
        <p:spPr>
          <a:xfrm>
            <a:off x="4817285" y="3448580"/>
            <a:ext cx="3468442" cy="3287964"/>
          </a:xfrm>
          <a:prstGeom prst="mathMultiply">
            <a:avLst>
              <a:gd name="adj1" fmla="val 17134"/>
            </a:avLst>
          </a:prstGeom>
          <a:solidFill>
            <a:srgbClr val="FF0000">
              <a:alpha val="4797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グループ化 14">
            <a:extLst>
              <a:ext uri="{FF2B5EF4-FFF2-40B4-BE49-F238E27FC236}">
                <a16:creationId xmlns:a16="http://schemas.microsoft.com/office/drawing/2014/main" id="{E3D3E0EF-0EB8-89D6-0544-D42F896A1565}"/>
              </a:ext>
            </a:extLst>
          </p:cNvPr>
          <p:cNvGrpSpPr/>
          <p:nvPr/>
        </p:nvGrpSpPr>
        <p:grpSpPr>
          <a:xfrm>
            <a:off x="4093857" y="228734"/>
            <a:ext cx="5517154" cy="3557808"/>
            <a:chOff x="4070156" y="128579"/>
            <a:chExt cx="5517154" cy="3557808"/>
          </a:xfrm>
        </p:grpSpPr>
        <p:pic>
          <p:nvPicPr>
            <p:cNvPr id="13" name="図 12">
              <a:extLst>
                <a:ext uri="{FF2B5EF4-FFF2-40B4-BE49-F238E27FC236}">
                  <a16:creationId xmlns:a16="http://schemas.microsoft.com/office/drawing/2014/main" id="{8CFD0C58-F9B1-4A76-F08F-ED7B0439CCE4}"/>
                </a:ext>
              </a:extLst>
            </p:cNvPr>
            <p:cNvPicPr>
              <a:picLocks noChangeAspect="1"/>
            </p:cNvPicPr>
            <p:nvPr/>
          </p:nvPicPr>
          <p:blipFill>
            <a:blip r:embed="rId7"/>
            <a:stretch>
              <a:fillRect/>
            </a:stretch>
          </p:blipFill>
          <p:spPr>
            <a:xfrm>
              <a:off x="4070156" y="128579"/>
              <a:ext cx="5517154" cy="3557808"/>
            </a:xfrm>
            <a:prstGeom prst="rect">
              <a:avLst/>
            </a:prstGeom>
          </p:spPr>
        </p:pic>
        <p:sp>
          <p:nvSpPr>
            <p:cNvPr id="14" name="テキスト ボックス 13">
              <a:extLst>
                <a:ext uri="{FF2B5EF4-FFF2-40B4-BE49-F238E27FC236}">
                  <a16:creationId xmlns:a16="http://schemas.microsoft.com/office/drawing/2014/main" id="{DEE90F15-0B70-8BEA-7459-54B36309CBFC}"/>
                </a:ext>
              </a:extLst>
            </p:cNvPr>
            <p:cNvSpPr txBox="1"/>
            <p:nvPr/>
          </p:nvSpPr>
          <p:spPr>
            <a:xfrm>
              <a:off x="5286470" y="1502200"/>
              <a:ext cx="2904343" cy="584775"/>
            </a:xfrm>
            <a:prstGeom prst="rect">
              <a:avLst/>
            </a:prstGeom>
            <a:noFill/>
          </p:spPr>
          <p:txBody>
            <a:bodyPr wrap="square" rtlCol="0">
              <a:spAutoFit/>
            </a:bodyPr>
            <a:lstStyle/>
            <a:p>
              <a:pPr algn="ctr"/>
              <a:r>
                <a:rPr kumimoji="1" lang="ja-JP" altLang="en-US" sz="1400" b="1" dirty="0">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ctr"/>
              <a:r>
                <a:rPr lang="en-US" altLang="ja-JP" dirty="0">
                  <a:solidFill>
                    <a:srgbClr val="0432FF"/>
                  </a:solidFill>
                  <a:latin typeface="Meiryo" panose="020B0604030504040204" pitchFamily="34" charset="-128"/>
                  <a:ea typeface="Meiryo" panose="020B0604030504040204" pitchFamily="34" charset="-128"/>
                </a:rPr>
                <a:t>Cloud Computing</a:t>
              </a:r>
              <a:endParaRPr kumimoji="1" lang="en-US" altLang="ja-JP" dirty="0">
                <a:solidFill>
                  <a:srgbClr val="0432FF"/>
                </a:solidFill>
                <a:latin typeface="Meiryo" panose="020B0604030504040204" pitchFamily="34" charset="-128"/>
                <a:ea typeface="Meiryo" panose="020B0604030504040204" pitchFamily="34" charset="-128"/>
              </a:endParaRPr>
            </a:p>
          </p:txBody>
        </p:sp>
      </p:grpSp>
      <p:pic>
        <p:nvPicPr>
          <p:cNvPr id="26" name="図 25">
            <a:extLst>
              <a:ext uri="{FF2B5EF4-FFF2-40B4-BE49-F238E27FC236}">
                <a16:creationId xmlns:a16="http://schemas.microsoft.com/office/drawing/2014/main" id="{284B6429-BD0B-FA12-D967-7FACDA17763E}"/>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2477696" y="2963234"/>
            <a:ext cx="2174347" cy="21743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176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dirty="0">
                <a:solidFill>
                  <a:srgbClr val="FFFFFF"/>
                </a:solidFill>
                <a:latin typeface="Meiryo" panose="020B0604030504040204" pitchFamily="34" charset="-128"/>
                <a:ea typeface="Meiryo" panose="020B0604030504040204" pitchFamily="34" charset="-128"/>
                <a:cs typeface="Arial"/>
              </a:rPr>
              <a:t>クラウドの役割と</a:t>
            </a:r>
            <a:endParaRPr lang="en-US" altLang="ja-JP" dirty="0">
              <a:solidFill>
                <a:srgbClr val="FFFFFF"/>
              </a:solidFill>
              <a:latin typeface="Meiryo" panose="020B0604030504040204" pitchFamily="34" charset="-128"/>
              <a:ea typeface="Meiryo" panose="020B0604030504040204" pitchFamily="34" charset="-128"/>
              <a:cs typeface="Arial"/>
            </a:endParaRPr>
          </a:p>
          <a:p>
            <a:pPr algn="r"/>
            <a:r>
              <a:rPr lang="ja-JP" altLang="en-US" dirty="0">
                <a:solidFill>
                  <a:srgbClr val="FFFFFF"/>
                </a:solidFill>
                <a:latin typeface="Meiryo" panose="020B0604030504040204" pitchFamily="34" charset="-128"/>
                <a:ea typeface="Meiryo" panose="020B0604030504040204" pitchFamily="34" charset="-128"/>
                <a:cs typeface="Arial"/>
              </a:rPr>
              <a:t>コンピューティングの新しい常識</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391433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86570" y="4368799"/>
            <a:ext cx="8223250" cy="1343593"/>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a:solidFill>
                  <a:srgbClr val="0000FF"/>
                </a:solidFill>
                <a:latin typeface="Meiryo" panose="020B0604030504040204" pitchFamily="34" charset="-128"/>
                <a:ea typeface="Meiryo" panose="020B0604030504040204" pitchFamily="34" charset="-128"/>
                <a:cs typeface="ＭＳ Ｐゴシック"/>
              </a:rPr>
              <a:t>ネットワーク</a:t>
            </a:r>
            <a:endParaRPr lang="en-US" altLang="ja-JP" sz="3600" dirty="0">
              <a:solidFill>
                <a:srgbClr val="0000FF"/>
              </a:solidFill>
              <a:latin typeface="Meiryo" panose="020B0604030504040204" pitchFamily="34" charset="-128"/>
              <a:ea typeface="Meiryo" panose="020B0604030504040204" pitchFamily="34" charset="-128"/>
              <a:cs typeface="ＭＳ Ｐゴシック"/>
            </a:endParaRPr>
          </a:p>
          <a:p>
            <a:pPr algn="ctr"/>
            <a:r>
              <a:rPr kumimoji="1" lang="ja-JP" altLang="en-US">
                <a:solidFill>
                  <a:srgbClr val="0000FF"/>
                </a:solidFill>
                <a:latin typeface="Meiryo" panose="020B0604030504040204" pitchFamily="34" charset="-128"/>
                <a:ea typeface="Meiryo" panose="020B0604030504040204" pitchFamily="34" charset="-128"/>
                <a:cs typeface="ＭＳ Ｐゴシック"/>
              </a:rPr>
              <a:t>インターネットや専用回線</a:t>
            </a:r>
            <a:endParaRPr kumimoji="1" lang="en-US" altLang="ja-JP" dirty="0">
              <a:solidFill>
                <a:srgbClr val="0000FF"/>
              </a:solidFill>
              <a:latin typeface="Meiryo" panose="020B0604030504040204" pitchFamily="34" charset="-128"/>
              <a:ea typeface="Meiryo" panose="020B0604030504040204" pitchFamily="34" charset="-128"/>
              <a:cs typeface="ＭＳ Ｐゴシック"/>
            </a:endParaRPr>
          </a:p>
        </p:txBody>
      </p:sp>
      <p:sp>
        <p:nvSpPr>
          <p:cNvPr id="8" name="正方形/長方形 7"/>
          <p:cNvSpPr/>
          <p:nvPr/>
        </p:nvSpPr>
        <p:spPr>
          <a:xfrm>
            <a:off x="458788" y="1276350"/>
            <a:ext cx="8223250" cy="3016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タイトル 4"/>
          <p:cNvSpPr>
            <a:spLocks noGrp="1"/>
          </p:cNvSpPr>
          <p:nvPr>
            <p:ph type="title"/>
          </p:nvPr>
        </p:nvSpPr>
        <p:spPr/>
        <p:txBody>
          <a:bodyPr/>
          <a:lstStyle/>
          <a:p>
            <a:r>
              <a:rPr kumimoji="1" lang="ja-JP" altLang="en-US" dirty="0"/>
              <a:t>コレ一枚でわかるクラウドコンピューティング</a:t>
            </a:r>
          </a:p>
        </p:txBody>
      </p:sp>
      <p:sp>
        <p:nvSpPr>
          <p:cNvPr id="6" name="正方形/長方形 5"/>
          <p:cNvSpPr/>
          <p:nvPr/>
        </p:nvSpPr>
        <p:spPr>
          <a:xfrm>
            <a:off x="672307" y="1200150"/>
            <a:ext cx="7819231" cy="21780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826296" y="1098550"/>
            <a:ext cx="7491410" cy="10985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角丸四角形 17"/>
          <p:cNvSpPr/>
          <p:nvPr/>
        </p:nvSpPr>
        <p:spPr>
          <a:xfrm>
            <a:off x="1004358" y="3543299"/>
            <a:ext cx="2881447" cy="594863"/>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インフラストラクチャー</a:t>
            </a:r>
          </a:p>
        </p:txBody>
      </p:sp>
      <p:sp>
        <p:nvSpPr>
          <p:cNvPr id="19" name="角丸四角形 18"/>
          <p:cNvSpPr/>
          <p:nvPr/>
        </p:nvSpPr>
        <p:spPr>
          <a:xfrm>
            <a:off x="1004358" y="2514600"/>
            <a:ext cx="2881447" cy="5207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プラットフォーム</a:t>
            </a:r>
          </a:p>
        </p:txBody>
      </p:sp>
      <p:sp>
        <p:nvSpPr>
          <p:cNvPr id="20" name="角丸四角形 19"/>
          <p:cNvSpPr/>
          <p:nvPr/>
        </p:nvSpPr>
        <p:spPr>
          <a:xfrm>
            <a:off x="1004358" y="1397000"/>
            <a:ext cx="2881447" cy="5334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アプリケーション</a:t>
            </a:r>
          </a:p>
        </p:txBody>
      </p:sp>
      <p:sp>
        <p:nvSpPr>
          <p:cNvPr id="21" name="正方形/長方形 20"/>
          <p:cNvSpPr/>
          <p:nvPr/>
        </p:nvSpPr>
        <p:spPr>
          <a:xfrm>
            <a:off x="3917951" y="3543300"/>
            <a:ext cx="13604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計算装置</a:t>
            </a:r>
          </a:p>
        </p:txBody>
      </p:sp>
      <p:sp>
        <p:nvSpPr>
          <p:cNvPr id="22" name="正方形/長方形 21"/>
          <p:cNvSpPr/>
          <p:nvPr/>
        </p:nvSpPr>
        <p:spPr>
          <a:xfrm>
            <a:off x="5329238" y="3543300"/>
            <a:ext cx="133350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記憶装置</a:t>
            </a:r>
          </a:p>
        </p:txBody>
      </p:sp>
      <p:sp>
        <p:nvSpPr>
          <p:cNvPr id="23" name="正方形/長方形 22"/>
          <p:cNvSpPr/>
          <p:nvPr/>
        </p:nvSpPr>
        <p:spPr>
          <a:xfrm>
            <a:off x="6705600" y="3543300"/>
            <a:ext cx="12842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0000FF"/>
                </a:solidFill>
                <a:latin typeface="Meiryo" panose="020B0604030504040204" pitchFamily="34" charset="-128"/>
                <a:ea typeface="Meiryo" panose="020B0604030504040204" pitchFamily="34" charset="-128"/>
                <a:cs typeface="ＭＳ Ｐゴシック"/>
              </a:rPr>
              <a:t>ネットワーク</a:t>
            </a:r>
            <a:endParaRPr kumimoji="1" lang="ja-JP" altLang="en-US" sz="1200" dirty="0">
              <a:solidFill>
                <a:srgbClr val="0000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391795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データ</a:t>
            </a:r>
          </a:p>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ベース</a:t>
            </a:r>
          </a:p>
        </p:txBody>
      </p:sp>
      <p:sp>
        <p:nvSpPr>
          <p:cNvPr id="25" name="正方形/長方形 24"/>
          <p:cNvSpPr/>
          <p:nvPr/>
        </p:nvSpPr>
        <p:spPr>
          <a:xfrm>
            <a:off x="4742657"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運用管理</a:t>
            </a:r>
          </a:p>
        </p:txBody>
      </p:sp>
      <p:sp>
        <p:nvSpPr>
          <p:cNvPr id="26" name="正方形/長方形 25"/>
          <p:cNvSpPr/>
          <p:nvPr/>
        </p:nvSpPr>
        <p:spPr>
          <a:xfrm>
            <a:off x="558403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プログラム</a:t>
            </a:r>
          </a:p>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実行環境</a:t>
            </a:r>
          </a:p>
        </p:txBody>
      </p:sp>
      <p:sp>
        <p:nvSpPr>
          <p:cNvPr id="27" name="正方形/長方形 26"/>
          <p:cNvSpPr/>
          <p:nvPr/>
        </p:nvSpPr>
        <p:spPr>
          <a:xfrm>
            <a:off x="6407543"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プログラム</a:t>
            </a:r>
          </a:p>
          <a:p>
            <a:pPr algn="ctr"/>
            <a:r>
              <a:rPr lang="ja-JP" altLang="en-US" sz="800" dirty="0">
                <a:solidFill>
                  <a:srgbClr val="3366FF"/>
                </a:solidFill>
                <a:latin typeface="Meiryo" panose="020B0604030504040204" pitchFamily="34" charset="-128"/>
                <a:ea typeface="Meiryo" panose="020B0604030504040204" pitchFamily="34" charset="-128"/>
                <a:cs typeface="ＭＳ Ｐゴシック"/>
              </a:rPr>
              <a:t>開発環境</a:t>
            </a:r>
            <a:endParaRPr kumimoji="1" lang="ja-JP" altLang="en-US" sz="800" dirty="0">
              <a:solidFill>
                <a:srgbClr val="3366FF"/>
              </a:solidFill>
              <a:latin typeface="Meiryo" panose="020B0604030504040204" pitchFamily="34" charset="-128"/>
              <a:ea typeface="Meiryo" panose="020B0604030504040204" pitchFamily="34" charset="-128"/>
              <a:cs typeface="ＭＳ Ｐゴシック"/>
            </a:endParaRPr>
          </a:p>
        </p:txBody>
      </p:sp>
      <p:sp>
        <p:nvSpPr>
          <p:cNvPr id="28" name="正方形/長方形 27"/>
          <p:cNvSpPr/>
          <p:nvPr/>
        </p:nvSpPr>
        <p:spPr>
          <a:xfrm>
            <a:off x="7233439"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認証管理</a:t>
            </a:r>
          </a:p>
        </p:txBody>
      </p:sp>
      <p:sp>
        <p:nvSpPr>
          <p:cNvPr id="29" name="正方形/長方形 28"/>
          <p:cNvSpPr/>
          <p:nvPr/>
        </p:nvSpPr>
        <p:spPr>
          <a:xfrm>
            <a:off x="3916757" y="1397000"/>
            <a:ext cx="589762"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電子</a:t>
            </a:r>
          </a:p>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メール</a:t>
            </a:r>
          </a:p>
        </p:txBody>
      </p:sp>
      <p:sp>
        <p:nvSpPr>
          <p:cNvPr id="30" name="正方形/長方形 29"/>
          <p:cNvSpPr/>
          <p:nvPr/>
        </p:nvSpPr>
        <p:spPr>
          <a:xfrm>
            <a:off x="454660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800" dirty="0">
                <a:solidFill>
                  <a:srgbClr val="33ACBD"/>
                </a:solidFill>
                <a:latin typeface="Meiryo" panose="020B0604030504040204" pitchFamily="34" charset="-128"/>
                <a:ea typeface="Meiryo" panose="020B0604030504040204" pitchFamily="34" charset="-128"/>
                <a:cs typeface="ＭＳ Ｐゴシック"/>
              </a:rPr>
              <a:t>SNS</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1" name="正方形/長方形 30"/>
          <p:cNvSpPr/>
          <p:nvPr/>
        </p:nvSpPr>
        <p:spPr>
          <a:xfrm>
            <a:off x="523478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新聞</a:t>
            </a:r>
          </a:p>
          <a:p>
            <a:pPr algn="ctr"/>
            <a:r>
              <a:rPr lang="ja-JP" altLang="en-US" sz="800" dirty="0">
                <a:solidFill>
                  <a:srgbClr val="33ACBD"/>
                </a:solidFill>
                <a:latin typeface="Meiryo" panose="020B0604030504040204" pitchFamily="34" charset="-128"/>
                <a:ea typeface="Meiryo" panose="020B0604030504040204" pitchFamily="34" charset="-128"/>
                <a:cs typeface="ＭＳ Ｐゴシック"/>
              </a:rPr>
              <a:t>ニュース</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2" name="正方形/長方形 31"/>
          <p:cNvSpPr/>
          <p:nvPr/>
        </p:nvSpPr>
        <p:spPr>
          <a:xfrm>
            <a:off x="5924550" y="1397000"/>
            <a:ext cx="817556"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a:solidFill>
                  <a:srgbClr val="33ACBD"/>
                </a:solidFill>
                <a:latin typeface="Meiryo" panose="020B0604030504040204" pitchFamily="34" charset="-128"/>
                <a:ea typeface="Meiryo" panose="020B0604030504040204" pitchFamily="34" charset="-128"/>
                <a:cs typeface="ＭＳ Ｐゴシック"/>
              </a:rPr>
              <a:t>ショッピング</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3" name="正方形/長方形 32"/>
          <p:cNvSpPr/>
          <p:nvPr/>
        </p:nvSpPr>
        <p:spPr>
          <a:xfrm>
            <a:off x="6785767" y="1397000"/>
            <a:ext cx="6349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金融取引</a:t>
            </a:r>
          </a:p>
        </p:txBody>
      </p:sp>
      <p:sp>
        <p:nvSpPr>
          <p:cNvPr id="34" name="正方形/長方形 33"/>
          <p:cNvSpPr/>
          <p:nvPr/>
        </p:nvSpPr>
        <p:spPr>
          <a:xfrm>
            <a:off x="7464427" y="1397000"/>
            <a:ext cx="525461"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dirty="0">
                <a:solidFill>
                  <a:srgbClr val="33ACBD"/>
                </a:solidFill>
                <a:latin typeface="Meiryo" panose="020B0604030504040204" pitchFamily="34" charset="-128"/>
                <a:ea typeface="Meiryo" panose="020B0604030504040204" pitchFamily="34" charset="-128"/>
                <a:cs typeface="ＭＳ Ｐゴシック"/>
              </a:rPr>
              <a:t>財務</a:t>
            </a:r>
          </a:p>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会計</a:t>
            </a:r>
          </a:p>
        </p:txBody>
      </p:sp>
      <p:sp>
        <p:nvSpPr>
          <p:cNvPr id="35" name="正方形/長方形 34"/>
          <p:cNvSpPr/>
          <p:nvPr/>
        </p:nvSpPr>
        <p:spPr>
          <a:xfrm>
            <a:off x="3916756" y="3873500"/>
            <a:ext cx="407313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施設や設備</a:t>
            </a:r>
          </a:p>
        </p:txBody>
      </p:sp>
      <p:sp>
        <p:nvSpPr>
          <p:cNvPr id="38" name="Freeform 20">
            <a:extLst>
              <a:ext uri="{FF2B5EF4-FFF2-40B4-BE49-F238E27FC236}">
                <a16:creationId xmlns:a16="http://schemas.microsoft.com/office/drawing/2014/main" id="{EAE2642E-76E3-484C-BD57-B23434F02721}"/>
              </a:ext>
            </a:extLst>
          </p:cNvPr>
          <p:cNvSpPr>
            <a:spLocks noEditPoints="1"/>
          </p:cNvSpPr>
          <p:nvPr/>
        </p:nvSpPr>
        <p:spPr bwMode="black">
          <a:xfrm>
            <a:off x="5227942" y="5879093"/>
            <a:ext cx="409970" cy="338005"/>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40" name="円/楕円 39">
            <a:extLst>
              <a:ext uri="{FF2B5EF4-FFF2-40B4-BE49-F238E27FC236}">
                <a16:creationId xmlns:a16="http://schemas.microsoft.com/office/drawing/2014/main" id="{716C566D-A516-4646-8B22-CF9E3DF535DB}"/>
              </a:ext>
            </a:extLst>
          </p:cNvPr>
          <p:cNvSpPr/>
          <p:nvPr/>
        </p:nvSpPr>
        <p:spPr>
          <a:xfrm>
            <a:off x="5491790" y="5998792"/>
            <a:ext cx="180560" cy="15131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a:extLst>
              <a:ext uri="{FF2B5EF4-FFF2-40B4-BE49-F238E27FC236}">
                <a16:creationId xmlns:a16="http://schemas.microsoft.com/office/drawing/2014/main" id="{A3F4F458-AB48-B642-B55C-E27EE1724C62}"/>
              </a:ext>
            </a:extLst>
          </p:cNvPr>
          <p:cNvSpPr/>
          <p:nvPr/>
        </p:nvSpPr>
        <p:spPr>
          <a:xfrm rot="16200000">
            <a:off x="5492744" y="6144085"/>
            <a:ext cx="178652" cy="180560"/>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a:extLst>
              <a:ext uri="{FF2B5EF4-FFF2-40B4-BE49-F238E27FC236}">
                <a16:creationId xmlns:a16="http://schemas.microsoft.com/office/drawing/2014/main" id="{188BCA30-2DD6-FB40-8C07-518DFC7228AC}"/>
              </a:ext>
            </a:extLst>
          </p:cNvPr>
          <p:cNvSpPr/>
          <p:nvPr/>
        </p:nvSpPr>
        <p:spPr>
          <a:xfrm flipH="1">
            <a:off x="5897907" y="5913951"/>
            <a:ext cx="245427" cy="316796"/>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4" name="図 43">
            <a:extLst>
              <a:ext uri="{FF2B5EF4-FFF2-40B4-BE49-F238E27FC236}">
                <a16:creationId xmlns:a16="http://schemas.microsoft.com/office/drawing/2014/main" id="{57203B37-E748-504E-B825-355B1C4B371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66873" y="5840746"/>
            <a:ext cx="316209" cy="467104"/>
          </a:xfrm>
          <a:prstGeom prst="rect">
            <a:avLst/>
          </a:prstGeom>
        </p:spPr>
      </p:pic>
      <p:pic>
        <p:nvPicPr>
          <p:cNvPr id="45" name="図 44" descr="imgres.jpg">
            <a:extLst>
              <a:ext uri="{FF2B5EF4-FFF2-40B4-BE49-F238E27FC236}">
                <a16:creationId xmlns:a16="http://schemas.microsoft.com/office/drawing/2014/main" id="{2BD86B1E-7E8A-DA49-8925-00CB848A76C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85805" y="5883278"/>
            <a:ext cx="506460" cy="347608"/>
          </a:xfrm>
          <a:prstGeom prst="rect">
            <a:avLst/>
          </a:prstGeom>
          <a:effectLst>
            <a:outerShdw blurRad="50800" dist="76200" dir="2700000" algn="tl" rotWithShape="0">
              <a:prstClr val="black">
                <a:alpha val="40000"/>
              </a:prstClr>
            </a:outerShdw>
          </a:effectLst>
        </p:spPr>
      </p:pic>
      <p:pic>
        <p:nvPicPr>
          <p:cNvPr id="46" name="図 45">
            <a:extLst>
              <a:ext uri="{FF2B5EF4-FFF2-40B4-BE49-F238E27FC236}">
                <a16:creationId xmlns:a16="http://schemas.microsoft.com/office/drawing/2014/main" id="{8094BE7C-AA99-F449-8FCE-C60320A68C78}"/>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042698" y="5735350"/>
            <a:ext cx="681858" cy="68185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B5D03FB7-DE55-F447-AC2E-2C248239D36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05118" y="5880027"/>
            <a:ext cx="409970" cy="409970"/>
          </a:xfrm>
          <a:prstGeom prst="rect">
            <a:avLst/>
          </a:prstGeom>
          <a:effectLst>
            <a:outerShdw blurRad="50800" dist="38100" dir="2700000" algn="tl" rotWithShape="0">
              <a:prstClr val="black">
                <a:alpha val="40000"/>
              </a:prstClr>
            </a:outerShdw>
          </a:effectLst>
        </p:spPr>
      </p:pic>
      <p:sp>
        <p:nvSpPr>
          <p:cNvPr id="49" name="円/楕円 48">
            <a:extLst>
              <a:ext uri="{FF2B5EF4-FFF2-40B4-BE49-F238E27FC236}">
                <a16:creationId xmlns:a16="http://schemas.microsoft.com/office/drawing/2014/main" id="{172A5BDE-067B-F041-99B9-335B9A2EE976}"/>
              </a:ext>
            </a:extLst>
          </p:cNvPr>
          <p:cNvSpPr/>
          <p:nvPr/>
        </p:nvSpPr>
        <p:spPr>
          <a:xfrm>
            <a:off x="6035028" y="6029312"/>
            <a:ext cx="180560" cy="15131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a:extLst>
              <a:ext uri="{FF2B5EF4-FFF2-40B4-BE49-F238E27FC236}">
                <a16:creationId xmlns:a16="http://schemas.microsoft.com/office/drawing/2014/main" id="{F2C87205-A522-4A4D-9C61-942C58011FD3}"/>
              </a:ext>
            </a:extLst>
          </p:cNvPr>
          <p:cNvSpPr/>
          <p:nvPr/>
        </p:nvSpPr>
        <p:spPr>
          <a:xfrm rot="16200000">
            <a:off x="6035982" y="6174605"/>
            <a:ext cx="178652" cy="180560"/>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556972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F5492-2BC2-D948-A008-B479A9BEDC22}"/>
              </a:ext>
            </a:extLst>
          </p:cNvPr>
          <p:cNvSpPr>
            <a:spLocks noGrp="1"/>
          </p:cNvSpPr>
          <p:nvPr>
            <p:ph type="title"/>
          </p:nvPr>
        </p:nvSpPr>
        <p:spPr>
          <a:xfrm>
            <a:off x="230400" y="266400"/>
            <a:ext cx="8856133" cy="416221"/>
          </a:xfrm>
        </p:spPr>
        <p:txBody>
          <a:bodyPr lIns="0" rIns="0"/>
          <a:lstStyle/>
          <a:p>
            <a:r>
              <a:rPr kumimoji="1" lang="ja-JP" altLang="en-US" sz="2700" dirty="0"/>
              <a:t>「クラウドコンピューティング」という名称の由来</a:t>
            </a:r>
          </a:p>
        </p:txBody>
      </p:sp>
      <p:pic>
        <p:nvPicPr>
          <p:cNvPr id="4" name="図 3">
            <a:extLst>
              <a:ext uri="{FF2B5EF4-FFF2-40B4-BE49-F238E27FC236}">
                <a16:creationId xmlns:a16="http://schemas.microsoft.com/office/drawing/2014/main" id="{E646C75F-C573-C14B-8882-6D35FA45BA82}"/>
              </a:ext>
            </a:extLst>
          </p:cNvPr>
          <p:cNvPicPr>
            <a:picLocks noChangeAspect="1"/>
          </p:cNvPicPr>
          <p:nvPr/>
        </p:nvPicPr>
        <p:blipFill>
          <a:blip r:embed="rId2"/>
          <a:stretch>
            <a:fillRect/>
          </a:stretch>
        </p:blipFill>
        <p:spPr>
          <a:xfrm>
            <a:off x="62958" y="754644"/>
            <a:ext cx="9045755" cy="5833272"/>
          </a:xfrm>
          <a:prstGeom prst="rect">
            <a:avLst/>
          </a:prstGeom>
        </p:spPr>
      </p:pic>
      <p:pic>
        <p:nvPicPr>
          <p:cNvPr id="5" name="図 4">
            <a:extLst>
              <a:ext uri="{FF2B5EF4-FFF2-40B4-BE49-F238E27FC236}">
                <a16:creationId xmlns:a16="http://schemas.microsoft.com/office/drawing/2014/main" id="{C52D0182-B266-AE4D-9511-2C0F261B7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632" y="1547424"/>
            <a:ext cx="1223535" cy="1140946"/>
          </a:xfrm>
          <a:prstGeom prst="rect">
            <a:avLst/>
          </a:prstGeom>
        </p:spPr>
      </p:pic>
      <p:pic>
        <p:nvPicPr>
          <p:cNvPr id="6" name="図 5">
            <a:extLst>
              <a:ext uri="{FF2B5EF4-FFF2-40B4-BE49-F238E27FC236}">
                <a16:creationId xmlns:a16="http://schemas.microsoft.com/office/drawing/2014/main" id="{8A1C8773-70FD-0340-825F-01BD754C31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7230" y="1111361"/>
            <a:ext cx="1223535" cy="1140946"/>
          </a:xfrm>
          <a:prstGeom prst="rect">
            <a:avLst/>
          </a:prstGeom>
        </p:spPr>
      </p:pic>
      <p:pic>
        <p:nvPicPr>
          <p:cNvPr id="7" name="図 6">
            <a:extLst>
              <a:ext uri="{FF2B5EF4-FFF2-40B4-BE49-F238E27FC236}">
                <a16:creationId xmlns:a16="http://schemas.microsoft.com/office/drawing/2014/main" id="{DBD9C428-3E36-2E43-9015-A0C90F344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3575" y="1169401"/>
            <a:ext cx="1223535" cy="1140946"/>
          </a:xfrm>
          <a:prstGeom prst="rect">
            <a:avLst/>
          </a:prstGeom>
        </p:spPr>
      </p:pic>
      <p:grpSp>
        <p:nvGrpSpPr>
          <p:cNvPr id="20" name="グループ化 19">
            <a:extLst>
              <a:ext uri="{FF2B5EF4-FFF2-40B4-BE49-F238E27FC236}">
                <a16:creationId xmlns:a16="http://schemas.microsoft.com/office/drawing/2014/main" id="{856C9691-DFAF-9942-A756-F9FD0825A129}"/>
              </a:ext>
            </a:extLst>
          </p:cNvPr>
          <p:cNvGrpSpPr/>
          <p:nvPr/>
        </p:nvGrpSpPr>
        <p:grpSpPr>
          <a:xfrm>
            <a:off x="6383100" y="1102320"/>
            <a:ext cx="939310" cy="900114"/>
            <a:chOff x="7429574" y="1248019"/>
            <a:chExt cx="939310" cy="900114"/>
          </a:xfrm>
        </p:grpSpPr>
        <p:sp>
          <p:nvSpPr>
            <p:cNvPr id="14" name="正方形/長方形 13">
              <a:extLst>
                <a:ext uri="{FF2B5EF4-FFF2-40B4-BE49-F238E27FC236}">
                  <a16:creationId xmlns:a16="http://schemas.microsoft.com/office/drawing/2014/main" id="{1E28D4D2-3ED3-6B4B-BC73-E104A5D90B7A}"/>
                </a:ext>
              </a:extLst>
            </p:cNvPr>
            <p:cNvSpPr/>
            <p:nvPr/>
          </p:nvSpPr>
          <p:spPr>
            <a:xfrm>
              <a:off x="7493649" y="1248019"/>
              <a:ext cx="869555" cy="90011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6CB33341-9C6F-4B42-A30C-0CA45353EEB9}"/>
                </a:ext>
              </a:extLst>
            </p:cNvPr>
            <p:cNvSpPr/>
            <p:nvPr/>
          </p:nvSpPr>
          <p:spPr>
            <a:xfrm>
              <a:off x="7462308" y="1552213"/>
              <a:ext cx="869555" cy="580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C12BB93-D49B-CE4C-8B51-E6DC300BE32C}"/>
                </a:ext>
              </a:extLst>
            </p:cNvPr>
            <p:cNvSpPr/>
            <p:nvPr/>
          </p:nvSpPr>
          <p:spPr>
            <a:xfrm>
              <a:off x="7436647" y="1789069"/>
              <a:ext cx="863875" cy="264479"/>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36AEA249-4EBF-A344-A948-B686BB74BCA3}"/>
                </a:ext>
              </a:extLst>
            </p:cNvPr>
            <p:cNvSpPr txBox="1"/>
            <p:nvPr/>
          </p:nvSpPr>
          <p:spPr>
            <a:xfrm>
              <a:off x="7436647" y="1301089"/>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アプリケーション</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8" name="テキスト ボックス 17">
              <a:extLst>
                <a:ext uri="{FF2B5EF4-FFF2-40B4-BE49-F238E27FC236}">
                  <a16:creationId xmlns:a16="http://schemas.microsoft.com/office/drawing/2014/main" id="{620EE0C1-86CC-1941-AB83-30E6BC5F043A}"/>
                </a:ext>
              </a:extLst>
            </p:cNvPr>
            <p:cNvSpPr txBox="1"/>
            <p:nvPr/>
          </p:nvSpPr>
          <p:spPr>
            <a:xfrm>
              <a:off x="7429574" y="1575568"/>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プラットフォーム</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9" name="テキスト ボックス 18">
              <a:extLst>
                <a:ext uri="{FF2B5EF4-FFF2-40B4-BE49-F238E27FC236}">
                  <a16:creationId xmlns:a16="http://schemas.microsoft.com/office/drawing/2014/main" id="{F5388998-5DA1-4345-8265-7A4A0EF721B3}"/>
                </a:ext>
              </a:extLst>
            </p:cNvPr>
            <p:cNvSpPr txBox="1"/>
            <p:nvPr/>
          </p:nvSpPr>
          <p:spPr>
            <a:xfrm>
              <a:off x="7444282" y="1850047"/>
              <a:ext cx="905858"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インフラ</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grpSp>
      <p:sp>
        <p:nvSpPr>
          <p:cNvPr id="21" name="左矢印 20">
            <a:extLst>
              <a:ext uri="{FF2B5EF4-FFF2-40B4-BE49-F238E27FC236}">
                <a16:creationId xmlns:a16="http://schemas.microsoft.com/office/drawing/2014/main" id="{E63D098B-F6DB-5844-925E-0BB04147B8E5}"/>
              </a:ext>
            </a:extLst>
          </p:cNvPr>
          <p:cNvSpPr/>
          <p:nvPr/>
        </p:nvSpPr>
        <p:spPr>
          <a:xfrm>
            <a:off x="6048186" y="1313387"/>
            <a:ext cx="199836" cy="47798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942121C-E811-294E-85B9-76594EF9B52B}"/>
              </a:ext>
            </a:extLst>
          </p:cNvPr>
          <p:cNvSpPr txBox="1"/>
          <p:nvPr/>
        </p:nvSpPr>
        <p:spPr>
          <a:xfrm>
            <a:off x="2672924" y="3112455"/>
            <a:ext cx="3773790" cy="800219"/>
          </a:xfrm>
          <a:prstGeom prst="rect">
            <a:avLst/>
          </a:prstGeom>
          <a:noFill/>
        </p:spPr>
        <p:txBody>
          <a:bodyPr wrap="none" rtlCol="0">
            <a:spAutoFit/>
          </a:bodyPr>
          <a:lstStyle/>
          <a:p>
            <a:r>
              <a:rPr kumimoji="1" lang="ja-JP" altLang="en-US" sz="3200">
                <a:solidFill>
                  <a:srgbClr val="0432FF"/>
                </a:solidFill>
                <a:latin typeface="Meiryo" panose="020B0604030504040204" pitchFamily="34" charset="-128"/>
                <a:ea typeface="Meiryo" panose="020B0604030504040204" pitchFamily="34" charset="-128"/>
              </a:rPr>
              <a:t>クラウド（</a:t>
            </a:r>
            <a:r>
              <a:rPr kumimoji="1" lang="en-US" altLang="ja-JP" sz="3200" dirty="0">
                <a:solidFill>
                  <a:srgbClr val="0432FF"/>
                </a:solidFill>
                <a:latin typeface="Meiryo" panose="020B0604030504040204" pitchFamily="34" charset="-128"/>
                <a:ea typeface="Meiryo" panose="020B0604030504040204" pitchFamily="34" charset="-128"/>
              </a:rPr>
              <a:t>Cloud</a:t>
            </a:r>
            <a:r>
              <a:rPr kumimoji="1" lang="ja-JP" altLang="en-US" sz="3200">
                <a:solidFill>
                  <a:srgbClr val="0432FF"/>
                </a:solidFill>
                <a:latin typeface="Meiryo" panose="020B0604030504040204" pitchFamily="34" charset="-128"/>
                <a:ea typeface="Meiryo" panose="020B0604030504040204" pitchFamily="34" charset="-128"/>
              </a:rPr>
              <a:t>）</a:t>
            </a:r>
            <a:endParaRPr kumimoji="1" lang="en-US" altLang="ja-JP" sz="3200" dirty="0">
              <a:solidFill>
                <a:srgbClr val="0432FF"/>
              </a:solidFill>
              <a:latin typeface="Meiryo" panose="020B0604030504040204" pitchFamily="34" charset="-128"/>
              <a:ea typeface="Meiryo" panose="020B0604030504040204" pitchFamily="34" charset="-128"/>
            </a:endParaRPr>
          </a:p>
          <a:p>
            <a:r>
              <a:rPr kumimoji="1" lang="ja-JP" altLang="en-US" sz="1400">
                <a:solidFill>
                  <a:srgbClr val="0432FF"/>
                </a:solidFill>
                <a:latin typeface="Meiryo" panose="020B0604030504040204" pitchFamily="34" charset="-128"/>
                <a:ea typeface="Meiryo" panose="020B0604030504040204" pitchFamily="34" charset="-128"/>
              </a:rPr>
              <a:t>＝ネットワークあるいは</a:t>
            </a:r>
            <a:r>
              <a:rPr lang="ja-JP" altLang="en-US" sz="1400">
                <a:solidFill>
                  <a:srgbClr val="0432FF"/>
                </a:solidFill>
                <a:latin typeface="Meiryo" panose="020B0604030504040204" pitchFamily="34" charset="-128"/>
                <a:ea typeface="Meiryo" panose="020B0604030504040204" pitchFamily="34" charset="-128"/>
              </a:rPr>
              <a:t>インターネット</a:t>
            </a:r>
            <a:endParaRPr kumimoji="1" lang="en-US" altLang="ja-JP" sz="1400" dirty="0">
              <a:solidFill>
                <a:srgbClr val="0432FF"/>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FD554E3B-6253-1A4B-BBCB-5A9593B6CECE}"/>
              </a:ext>
            </a:extLst>
          </p:cNvPr>
          <p:cNvSpPr txBox="1"/>
          <p:nvPr/>
        </p:nvSpPr>
        <p:spPr>
          <a:xfrm>
            <a:off x="3659396" y="5985927"/>
            <a:ext cx="4339650" cy="461665"/>
          </a:xfrm>
          <a:prstGeom prst="rect">
            <a:avLst/>
          </a:prstGeom>
          <a:noFill/>
        </p:spPr>
        <p:txBody>
          <a:bodyPr wrap="none" rtlCol="0">
            <a:spAutoFit/>
          </a:bodyPr>
          <a:lstStyle/>
          <a:p>
            <a:r>
              <a:rPr kumimoji="1" lang="ja-JP" altLang="en-US" sz="1200">
                <a:solidFill>
                  <a:srgbClr val="0432FF"/>
                </a:solidFill>
                <a:latin typeface="Meiryo" panose="020B0604030504040204" pitchFamily="34" charset="-128"/>
                <a:ea typeface="Meiryo" panose="020B0604030504040204" pitchFamily="34" charset="-128"/>
              </a:rPr>
              <a:t>ネットワークの向こう側にあるコンピュータ（サーバー）を</a:t>
            </a:r>
            <a:endParaRPr kumimoji="1" lang="en-US" altLang="ja-JP" sz="1200"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ネットワークを介して使う仕組み</a:t>
            </a:r>
          </a:p>
        </p:txBody>
      </p:sp>
      <p:sp>
        <p:nvSpPr>
          <p:cNvPr id="24" name="テキスト ボックス 23">
            <a:extLst>
              <a:ext uri="{FF2B5EF4-FFF2-40B4-BE49-F238E27FC236}">
                <a16:creationId xmlns:a16="http://schemas.microsoft.com/office/drawing/2014/main" id="{6D013371-EBD1-144C-8432-5434723FBC80}"/>
              </a:ext>
            </a:extLst>
          </p:cNvPr>
          <p:cNvSpPr txBox="1"/>
          <p:nvPr/>
        </p:nvSpPr>
        <p:spPr>
          <a:xfrm>
            <a:off x="997792" y="5937118"/>
            <a:ext cx="2518638" cy="553998"/>
          </a:xfrm>
          <a:prstGeom prst="rect">
            <a:avLst/>
          </a:prstGeom>
          <a:noFill/>
        </p:spPr>
        <p:txBody>
          <a:bodyPr wrap="none" rtlCol="0">
            <a:spAutoFit/>
          </a:bodyPr>
          <a:lstStyle/>
          <a:p>
            <a:pPr algn="r"/>
            <a:r>
              <a:rPr kumimoji="1" lang="ja-JP" altLang="en-US" sz="1400" b="1" dirty="0">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r"/>
            <a:r>
              <a:rPr lang="en-US" altLang="ja-JP" sz="1600" dirty="0">
                <a:solidFill>
                  <a:srgbClr val="0432FF"/>
                </a:solidFill>
                <a:latin typeface="Meiryo" panose="020B0604030504040204" pitchFamily="34" charset="-128"/>
                <a:ea typeface="Meiryo" panose="020B0604030504040204" pitchFamily="34" charset="-128"/>
              </a:rPr>
              <a:t>Cloud Computing</a:t>
            </a:r>
            <a:endParaRPr kumimoji="1" lang="ja-JP" altLang="en-US" sz="1600" dirty="0">
              <a:solidFill>
                <a:srgbClr val="0432FF"/>
              </a:solidFill>
              <a:latin typeface="Meiryo" panose="020B0604030504040204" pitchFamily="34" charset="-128"/>
              <a:ea typeface="Meiryo" panose="020B0604030504040204" pitchFamily="34" charset="-128"/>
            </a:endParaRPr>
          </a:p>
        </p:txBody>
      </p:sp>
      <p:sp>
        <p:nvSpPr>
          <p:cNvPr id="26" name="Freeform 20">
            <a:extLst>
              <a:ext uri="{FF2B5EF4-FFF2-40B4-BE49-F238E27FC236}">
                <a16:creationId xmlns:a16="http://schemas.microsoft.com/office/drawing/2014/main" id="{29625A57-B0BD-5540-83E7-78228FBAECF3}"/>
              </a:ext>
            </a:extLst>
          </p:cNvPr>
          <p:cNvSpPr>
            <a:spLocks noEditPoints="1"/>
          </p:cNvSpPr>
          <p:nvPr/>
        </p:nvSpPr>
        <p:spPr bwMode="black">
          <a:xfrm>
            <a:off x="5052970" y="4984146"/>
            <a:ext cx="375430" cy="326690"/>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27" name="図形グループ 34">
            <a:extLst>
              <a:ext uri="{FF2B5EF4-FFF2-40B4-BE49-F238E27FC236}">
                <a16:creationId xmlns:a16="http://schemas.microsoft.com/office/drawing/2014/main" id="{E9784832-743C-314A-A8EC-12BBDC676D55}"/>
              </a:ext>
            </a:extLst>
          </p:cNvPr>
          <p:cNvGrpSpPr/>
          <p:nvPr/>
        </p:nvGrpSpPr>
        <p:grpSpPr>
          <a:xfrm>
            <a:off x="5297490" y="5103844"/>
            <a:ext cx="165348" cy="318919"/>
            <a:chOff x="1946324" y="4125162"/>
            <a:chExt cx="969964" cy="2007872"/>
          </a:xfrm>
          <a:effectLst>
            <a:outerShdw blurRad="50800" dist="38100" dir="2700000" algn="tl" rotWithShape="0">
              <a:prstClr val="black">
                <a:alpha val="40000"/>
              </a:prstClr>
            </a:outerShdw>
          </a:effectLst>
        </p:grpSpPr>
        <p:sp>
          <p:nvSpPr>
            <p:cNvPr id="28" name="円/楕円 27">
              <a:extLst>
                <a:ext uri="{FF2B5EF4-FFF2-40B4-BE49-F238E27FC236}">
                  <a16:creationId xmlns:a16="http://schemas.microsoft.com/office/drawing/2014/main" id="{C47E4255-B4D6-6B4F-8A2F-EB489A3F744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a:extLst>
                <a:ext uri="{FF2B5EF4-FFF2-40B4-BE49-F238E27FC236}">
                  <a16:creationId xmlns:a16="http://schemas.microsoft.com/office/drawing/2014/main" id="{1E7838EF-4BCC-7544-B82B-F158A8376A5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123">
            <a:extLst>
              <a:ext uri="{FF2B5EF4-FFF2-40B4-BE49-F238E27FC236}">
                <a16:creationId xmlns:a16="http://schemas.microsoft.com/office/drawing/2014/main" id="{AE8F50ED-2555-B748-914A-17130EA83D43}"/>
              </a:ext>
            </a:extLst>
          </p:cNvPr>
          <p:cNvGrpSpPr/>
          <p:nvPr/>
        </p:nvGrpSpPr>
        <p:grpSpPr>
          <a:xfrm>
            <a:off x="5684001" y="4945798"/>
            <a:ext cx="289569" cy="427751"/>
            <a:chOff x="1140657" y="4229811"/>
            <a:chExt cx="341289" cy="550466"/>
          </a:xfrm>
        </p:grpSpPr>
        <p:sp>
          <p:nvSpPr>
            <p:cNvPr id="31" name="角丸四角形 30">
              <a:extLst>
                <a:ext uri="{FF2B5EF4-FFF2-40B4-BE49-F238E27FC236}">
                  <a16:creationId xmlns:a16="http://schemas.microsoft.com/office/drawing/2014/main" id="{0BE6A793-A416-A044-92D3-B317C0BF44FD}"/>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a:extLst>
                <a:ext uri="{FF2B5EF4-FFF2-40B4-BE49-F238E27FC236}">
                  <a16:creationId xmlns:a16="http://schemas.microsoft.com/office/drawing/2014/main" id="{78256868-6087-B247-8827-464F81878A8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33" name="図 32" descr="imgres.jpg">
            <a:extLst>
              <a:ext uri="{FF2B5EF4-FFF2-40B4-BE49-F238E27FC236}">
                <a16:creationId xmlns:a16="http://schemas.microsoft.com/office/drawing/2014/main" id="{AAD89AEB-33BA-334E-A746-5AF6863F297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18961" y="4988330"/>
            <a:ext cx="463791" cy="318322"/>
          </a:xfrm>
          <a:prstGeom prst="rect">
            <a:avLst/>
          </a:prstGeom>
          <a:effectLst>
            <a:outerShdw blurRad="50800" dist="76200" dir="2700000" algn="tl" rotWithShape="0">
              <a:prstClr val="black">
                <a:alpha val="40000"/>
              </a:prstClr>
            </a:outerShdw>
          </a:effectLst>
        </p:spPr>
      </p:pic>
      <p:pic>
        <p:nvPicPr>
          <p:cNvPr id="34" name="図 33">
            <a:extLst>
              <a:ext uri="{FF2B5EF4-FFF2-40B4-BE49-F238E27FC236}">
                <a16:creationId xmlns:a16="http://schemas.microsoft.com/office/drawing/2014/main" id="{CAC06032-F490-6F4A-B1D0-78B35DE76F19}"/>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890632" y="4840402"/>
            <a:ext cx="624412" cy="624412"/>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F06FF3C3-C951-534D-9FDF-0703C54B13E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30146" y="4985079"/>
            <a:ext cx="375430" cy="375430"/>
          </a:xfrm>
          <a:prstGeom prst="rect">
            <a:avLst/>
          </a:prstGeom>
          <a:effectLst>
            <a:outerShdw blurRad="50800" dist="38100" dir="2700000" algn="tl" rotWithShape="0">
              <a:prstClr val="black">
                <a:alpha val="40000"/>
              </a:prstClr>
            </a:outerShdw>
          </a:effectLst>
        </p:spPr>
      </p:pic>
      <p:grpSp>
        <p:nvGrpSpPr>
          <p:cNvPr id="36" name="図形グループ 34">
            <a:extLst>
              <a:ext uri="{FF2B5EF4-FFF2-40B4-BE49-F238E27FC236}">
                <a16:creationId xmlns:a16="http://schemas.microsoft.com/office/drawing/2014/main" id="{E36E8984-0284-F54D-9C7E-0FE6A007CDC1}"/>
              </a:ext>
            </a:extLst>
          </p:cNvPr>
          <p:cNvGrpSpPr/>
          <p:nvPr/>
        </p:nvGrpSpPr>
        <p:grpSpPr>
          <a:xfrm>
            <a:off x="5840728" y="5134364"/>
            <a:ext cx="165348" cy="318919"/>
            <a:chOff x="1946324" y="4125162"/>
            <a:chExt cx="969964" cy="2007872"/>
          </a:xfrm>
          <a:effectLst>
            <a:outerShdw blurRad="50800" dist="38100" dir="2700000" algn="tl" rotWithShape="0">
              <a:prstClr val="black">
                <a:alpha val="40000"/>
              </a:prstClr>
            </a:outerShdw>
          </a:effectLst>
        </p:grpSpPr>
        <p:sp>
          <p:nvSpPr>
            <p:cNvPr id="37" name="円/楕円 36">
              <a:extLst>
                <a:ext uri="{FF2B5EF4-FFF2-40B4-BE49-F238E27FC236}">
                  <a16:creationId xmlns:a16="http://schemas.microsoft.com/office/drawing/2014/main" id="{4D4B1611-7521-6F4A-8D73-9E797C752D4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a:extLst>
                <a:ext uri="{FF2B5EF4-FFF2-40B4-BE49-F238E27FC236}">
                  <a16:creationId xmlns:a16="http://schemas.microsoft.com/office/drawing/2014/main" id="{85FCCF48-C4C4-E84B-9C5B-F0E8191D6D1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3495280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三角形 4">
            <a:extLst>
              <a:ext uri="{FF2B5EF4-FFF2-40B4-BE49-F238E27FC236}">
                <a16:creationId xmlns:a16="http://schemas.microsoft.com/office/drawing/2014/main" id="{A2C15482-1BDF-894B-88BD-178B4EFC86FC}"/>
              </a:ext>
            </a:extLst>
          </p:cNvPr>
          <p:cNvSpPr/>
          <p:nvPr/>
        </p:nvSpPr>
        <p:spPr>
          <a:xfrm rot="10800000">
            <a:off x="1619672" y="1311673"/>
            <a:ext cx="5904656" cy="4356484"/>
          </a:xfrm>
          <a:prstGeom prst="triangle">
            <a:avLst/>
          </a:prstGeom>
          <a:solidFill>
            <a:schemeClr val="accent5">
              <a:lumMod val="20000"/>
              <a:lumOff val="80000"/>
            </a:schemeClr>
          </a:solidFill>
          <a:ln w="28575">
            <a:solidFill>
              <a:schemeClr val="tx2">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18D74AD-6FFF-FC45-AF4B-E34D443871C2}"/>
              </a:ext>
            </a:extLst>
          </p:cNvPr>
          <p:cNvSpPr>
            <a:spLocks noGrp="1"/>
          </p:cNvSpPr>
          <p:nvPr>
            <p:ph type="title"/>
          </p:nvPr>
        </p:nvSpPr>
        <p:spPr/>
        <p:txBody>
          <a:bodyPr/>
          <a:lstStyle/>
          <a:p>
            <a:r>
              <a:rPr kumimoji="1" lang="ja-JP" altLang="en-US" dirty="0"/>
              <a:t>クラウドによる新しい</a:t>
            </a:r>
            <a:r>
              <a:rPr kumimoji="1" lang="en-US" altLang="ja-JP" dirty="0"/>
              <a:t>IT</a:t>
            </a:r>
            <a:r>
              <a:rPr kumimoji="1" lang="ja-JP" altLang="en-US" dirty="0"/>
              <a:t>利用のカタチ</a:t>
            </a:r>
          </a:p>
        </p:txBody>
      </p:sp>
      <p:sp>
        <p:nvSpPr>
          <p:cNvPr id="6" name="テキスト ボックス 5">
            <a:extLst>
              <a:ext uri="{FF2B5EF4-FFF2-40B4-BE49-F238E27FC236}">
                <a16:creationId xmlns:a16="http://schemas.microsoft.com/office/drawing/2014/main" id="{EAAE0530-CD42-CD45-93B8-830809FF5BF6}"/>
              </a:ext>
            </a:extLst>
          </p:cNvPr>
          <p:cNvSpPr txBox="1"/>
          <p:nvPr/>
        </p:nvSpPr>
        <p:spPr>
          <a:xfrm>
            <a:off x="2927341" y="950877"/>
            <a:ext cx="3262432"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スペース</a:t>
            </a:r>
            <a:r>
              <a:rPr lang="ja-JP" altLang="en-US" sz="2000">
                <a:solidFill>
                  <a:srgbClr val="0070C0"/>
                </a:solidFill>
                <a:latin typeface="Meiryo" panose="020B0604030504040204" pitchFamily="34" charset="-128"/>
                <a:ea typeface="Meiryo" panose="020B0604030504040204" pitchFamily="34" charset="-128"/>
              </a:rPr>
              <a:t>：設置場所の制約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4D220B9A-8800-F443-847D-F448D2DFE8CE}"/>
              </a:ext>
            </a:extLst>
          </p:cNvPr>
          <p:cNvSpPr txBox="1"/>
          <p:nvPr/>
        </p:nvSpPr>
        <p:spPr>
          <a:xfrm rot="3371328">
            <a:off x="1003903" y="3364810"/>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ロケーション</a:t>
            </a:r>
            <a:r>
              <a:rPr lang="ja-JP" altLang="en-US" sz="2000">
                <a:solidFill>
                  <a:srgbClr val="0070C0"/>
                </a:solidFill>
                <a:latin typeface="Meiryo" panose="020B0604030504040204" pitchFamily="34" charset="-128"/>
                <a:ea typeface="Meiryo" panose="020B0604030504040204" pitchFamily="34" charset="-128"/>
              </a:rPr>
              <a:t>：利用場所の制約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82DDAE6B-819C-F246-BA1D-3DDA69502CA4}"/>
              </a:ext>
            </a:extLst>
          </p:cNvPr>
          <p:cNvSpPr txBox="1"/>
          <p:nvPr/>
        </p:nvSpPr>
        <p:spPr>
          <a:xfrm rot="18250960">
            <a:off x="4430317" y="3476666"/>
            <a:ext cx="3518912" cy="400110"/>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リソース</a:t>
            </a:r>
            <a:r>
              <a:rPr lang="ja-JP" altLang="en-US" sz="2000">
                <a:solidFill>
                  <a:srgbClr val="0070C0"/>
                </a:solidFill>
                <a:latin typeface="Meiryo" panose="020B0604030504040204" pitchFamily="34" charset="-128"/>
                <a:ea typeface="Meiryo" panose="020B0604030504040204" pitchFamily="34" charset="-128"/>
              </a:rPr>
              <a:t>：能力・容量の制約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3618DC76-6756-0645-B484-B8CF4FC9E94D}"/>
              </a:ext>
            </a:extLst>
          </p:cNvPr>
          <p:cNvSpPr txBox="1"/>
          <p:nvPr/>
        </p:nvSpPr>
        <p:spPr>
          <a:xfrm>
            <a:off x="3658929" y="5697595"/>
            <a:ext cx="1826141" cy="892552"/>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コスト</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利用量・使う機能</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に応じた課金</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85E074D9-062F-FD43-B109-13BDE1F1E074}"/>
              </a:ext>
            </a:extLst>
          </p:cNvPr>
          <p:cNvSpPr txBox="1"/>
          <p:nvPr/>
        </p:nvSpPr>
        <p:spPr>
          <a:xfrm>
            <a:off x="213789" y="1096632"/>
            <a:ext cx="1467068" cy="892552"/>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アジリティ</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600">
                <a:solidFill>
                  <a:schemeClr val="accent3">
                    <a:lumMod val="75000"/>
                  </a:schemeClr>
                </a:solidFill>
                <a:latin typeface="Meiryo" panose="020B0604030504040204" pitchFamily="34" charset="-128"/>
                <a:ea typeface="Meiryo" panose="020B0604030504040204" pitchFamily="34" charset="-128"/>
              </a:rPr>
              <a:t>追加・変更</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600">
                <a:solidFill>
                  <a:schemeClr val="accent3">
                    <a:lumMod val="75000"/>
                  </a:schemeClr>
                </a:solidFill>
                <a:latin typeface="Meiryo" panose="020B0604030504040204" pitchFamily="34" charset="-128"/>
                <a:ea typeface="Meiryo" panose="020B0604030504040204" pitchFamily="34" charset="-128"/>
              </a:rPr>
              <a:t>の柔軟性</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1CCB7C4-2D26-B445-AD3D-10377624CED6}"/>
              </a:ext>
            </a:extLst>
          </p:cNvPr>
          <p:cNvSpPr txBox="1"/>
          <p:nvPr/>
        </p:nvSpPr>
        <p:spPr>
          <a:xfrm>
            <a:off x="7524328" y="1096632"/>
            <a:ext cx="1210588" cy="892552"/>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スケール</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規模の伸縮</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弾力性</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99D3130A-EF04-104F-B640-7AB11FBAADF9}"/>
              </a:ext>
            </a:extLst>
          </p:cNvPr>
          <p:cNvPicPr>
            <a:picLocks noChangeAspect="1"/>
          </p:cNvPicPr>
          <p:nvPr/>
        </p:nvPicPr>
        <p:blipFill>
          <a:blip r:embed="rId2"/>
          <a:stretch>
            <a:fillRect/>
          </a:stretch>
        </p:blipFill>
        <p:spPr>
          <a:xfrm>
            <a:off x="1895825" y="1263291"/>
            <a:ext cx="5517154" cy="3557808"/>
          </a:xfrm>
          <a:prstGeom prst="rect">
            <a:avLst/>
          </a:prstGeom>
        </p:spPr>
      </p:pic>
      <p:sp>
        <p:nvSpPr>
          <p:cNvPr id="13" name="テキスト ボックス 12">
            <a:extLst>
              <a:ext uri="{FF2B5EF4-FFF2-40B4-BE49-F238E27FC236}">
                <a16:creationId xmlns:a16="http://schemas.microsoft.com/office/drawing/2014/main" id="{0095F987-F0AF-1340-B0B9-1E8E9EB20F18}"/>
              </a:ext>
            </a:extLst>
          </p:cNvPr>
          <p:cNvSpPr txBox="1"/>
          <p:nvPr/>
        </p:nvSpPr>
        <p:spPr>
          <a:xfrm>
            <a:off x="3112139" y="2636912"/>
            <a:ext cx="2904343" cy="584775"/>
          </a:xfrm>
          <a:prstGeom prst="rect">
            <a:avLst/>
          </a:prstGeom>
          <a:noFill/>
        </p:spPr>
        <p:txBody>
          <a:bodyPr wrap="square" rtlCol="0">
            <a:spAutoFit/>
          </a:bodyPr>
          <a:lstStyle/>
          <a:p>
            <a:pPr algn="ctr"/>
            <a:r>
              <a:rPr kumimoji="1" lang="ja-JP" altLang="en-US" sz="1400" b="1" dirty="0">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ctr"/>
            <a:r>
              <a:rPr lang="en-US" altLang="ja-JP" dirty="0">
                <a:solidFill>
                  <a:srgbClr val="0432FF"/>
                </a:solidFill>
                <a:latin typeface="Meiryo" panose="020B0604030504040204" pitchFamily="34" charset="-128"/>
                <a:ea typeface="Meiryo" panose="020B0604030504040204" pitchFamily="34" charset="-128"/>
              </a:rPr>
              <a:t>Cloud Computing</a:t>
            </a:r>
            <a:endParaRPr kumimoji="1" lang="en-US" altLang="ja-JP" dirty="0">
              <a:solidFill>
                <a:srgbClr val="0432FF"/>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362E710-A128-7240-9D1A-E9557ED9106B}"/>
              </a:ext>
            </a:extLst>
          </p:cNvPr>
          <p:cNvSpPr txBox="1"/>
          <p:nvPr/>
        </p:nvSpPr>
        <p:spPr>
          <a:xfrm>
            <a:off x="664273" y="4328254"/>
            <a:ext cx="2262158" cy="646331"/>
          </a:xfrm>
          <a:prstGeom prst="rect">
            <a:avLst/>
          </a:prstGeom>
          <a:noFill/>
        </p:spPr>
        <p:txBody>
          <a:bodyPr wrap="none" rtlCol="0">
            <a:spAutoFit/>
          </a:bodyPr>
          <a:lstStyle/>
          <a:p>
            <a:pPr algn="r"/>
            <a:r>
              <a:rPr lang="ja-JP" altLang="en-US" b="1">
                <a:solidFill>
                  <a:schemeClr val="accent6">
                    <a:lumMod val="75000"/>
                  </a:schemeClr>
                </a:solidFill>
                <a:latin typeface="Meiryo" panose="020B0604030504040204" pitchFamily="34" charset="-128"/>
                <a:ea typeface="Meiryo" panose="020B0604030504040204" pitchFamily="34" charset="-128"/>
              </a:rPr>
              <a:t>システム構築・運用</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b="1">
                <a:solidFill>
                  <a:schemeClr val="accent6">
                    <a:lumMod val="75000"/>
                  </a:schemeClr>
                </a:solidFill>
                <a:latin typeface="Meiryo" panose="020B0604030504040204" pitchFamily="34" charset="-128"/>
                <a:ea typeface="Meiryo" panose="020B0604030504040204" pitchFamily="34" charset="-128"/>
              </a:rPr>
              <a:t>の</a:t>
            </a:r>
            <a:r>
              <a:rPr kumimoji="1" lang="ja-JP" altLang="en-US" b="1">
                <a:solidFill>
                  <a:schemeClr val="accent6">
                    <a:lumMod val="75000"/>
                  </a:schemeClr>
                </a:solidFill>
                <a:latin typeface="Meiryo" panose="020B0604030504040204" pitchFamily="34" charset="-128"/>
                <a:ea typeface="Meiryo" panose="020B0604030504040204" pitchFamily="34" charset="-128"/>
              </a:rPr>
              <a:t>負担軽減</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0821AE19-BDE7-7543-A496-35F698C8BACB}"/>
              </a:ext>
            </a:extLst>
          </p:cNvPr>
          <p:cNvSpPr txBox="1"/>
          <p:nvPr/>
        </p:nvSpPr>
        <p:spPr>
          <a:xfrm>
            <a:off x="6016482" y="4328253"/>
            <a:ext cx="2492990" cy="646331"/>
          </a:xfrm>
          <a:prstGeom prst="rect">
            <a:avLst/>
          </a:prstGeom>
          <a:noFill/>
        </p:spPr>
        <p:txBody>
          <a:bodyPr wrap="none" rtlCol="0">
            <a:spAutoFit/>
          </a:bodyPr>
          <a:lstStyle/>
          <a:p>
            <a:r>
              <a:rPr lang="ja-JP" altLang="en-US" b="1">
                <a:solidFill>
                  <a:schemeClr val="accent6">
                    <a:lumMod val="75000"/>
                  </a:schemeClr>
                </a:solidFill>
                <a:latin typeface="Meiryo" panose="020B0604030504040204" pitchFamily="34" charset="-128"/>
                <a:ea typeface="Meiryo" panose="020B0604030504040204" pitchFamily="34" charset="-128"/>
              </a:rPr>
              <a:t>アプリケーション展開</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r>
              <a:rPr lang="ja-JP" altLang="en-US" b="1">
                <a:solidFill>
                  <a:schemeClr val="accent6">
                    <a:lumMod val="75000"/>
                  </a:schemeClr>
                </a:solidFill>
                <a:latin typeface="Meiryo" panose="020B0604030504040204" pitchFamily="34" charset="-128"/>
                <a:ea typeface="Meiryo" panose="020B0604030504040204" pitchFamily="34" charset="-128"/>
              </a:rPr>
              <a:t>のスピードアップ</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0864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4" grpId="0"/>
      <p:bldP spid="1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図形グループ 23"/>
          <p:cNvGrpSpPr/>
          <p:nvPr/>
        </p:nvGrpSpPr>
        <p:grpSpPr>
          <a:xfrm>
            <a:off x="708025" y="3739270"/>
            <a:ext cx="3804444" cy="2116118"/>
            <a:chOff x="710406" y="2419350"/>
            <a:chExt cx="3804444" cy="2254250"/>
          </a:xfrm>
        </p:grpSpPr>
        <p:sp>
          <p:nvSpPr>
            <p:cNvPr id="10" name="正方形/長方形 9"/>
            <p:cNvSpPr/>
            <p:nvPr/>
          </p:nvSpPr>
          <p:spPr>
            <a:xfrm>
              <a:off x="710406" y="2419350"/>
              <a:ext cx="3804444" cy="22542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7" name="テキスト ボックス 16"/>
            <p:cNvSpPr txBox="1"/>
            <p:nvPr/>
          </p:nvSpPr>
          <p:spPr>
            <a:xfrm>
              <a:off x="968442" y="2803627"/>
              <a:ext cx="2313454" cy="1081962"/>
            </a:xfrm>
            <a:prstGeom prst="rect">
              <a:avLst/>
            </a:prstGeom>
            <a:noFill/>
          </p:spPr>
          <p:txBody>
            <a:bodyPr wrap="none" rtlCol="0">
              <a:spAutoFit/>
            </a:bodyPr>
            <a:lstStyle/>
            <a:p>
              <a:pPr marL="342900" indent="-342900">
                <a:buFont typeface="Wingdings" charset="2"/>
                <a:buChar char="v"/>
              </a:pPr>
              <a:r>
                <a:rPr kumimoji="1" lang="ja-JP" altLang="en-US" sz="2000" dirty="0">
                  <a:solidFill>
                    <a:schemeClr val="bg1"/>
                  </a:solidFill>
                  <a:latin typeface="Meiryo" panose="020B0604030504040204" pitchFamily="34" charset="-128"/>
                  <a:ea typeface="Meiryo" panose="020B0604030504040204" pitchFamily="34" charset="-128"/>
                  <a:cs typeface="メイリオ"/>
                </a:rPr>
                <a:t>徹底した標準化</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kumimoji="1" lang="ja-JP" altLang="en-US" sz="2000" dirty="0">
                  <a:solidFill>
                    <a:schemeClr val="bg1"/>
                  </a:solidFill>
                  <a:latin typeface="Meiryo" panose="020B0604030504040204" pitchFamily="34" charset="-128"/>
                  <a:ea typeface="Meiryo" panose="020B0604030504040204" pitchFamily="34" charset="-128"/>
                  <a:cs typeface="メイリオ"/>
                </a:rPr>
                <a:t>大量購入</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負荷の平準化</a:t>
              </a:r>
              <a:endParaRPr kumimoji="1" lang="ja-JP" altLang="en-US" sz="2000" dirty="0">
                <a:solidFill>
                  <a:schemeClr val="bg1"/>
                </a:solidFill>
                <a:latin typeface="Meiryo" panose="020B0604030504040204" pitchFamily="34" charset="-128"/>
                <a:ea typeface="Meiryo" panose="020B0604030504040204" pitchFamily="34" charset="-128"/>
                <a:cs typeface="メイリオ"/>
              </a:endParaRPr>
            </a:p>
          </p:txBody>
        </p:sp>
      </p:grpSp>
      <p:grpSp>
        <p:nvGrpSpPr>
          <p:cNvPr id="25" name="図形グループ 24"/>
          <p:cNvGrpSpPr/>
          <p:nvPr/>
        </p:nvGrpSpPr>
        <p:grpSpPr>
          <a:xfrm>
            <a:off x="4631531" y="3739270"/>
            <a:ext cx="3804444" cy="2116118"/>
            <a:chOff x="4633912" y="2419350"/>
            <a:chExt cx="3804444" cy="2254250"/>
          </a:xfrm>
        </p:grpSpPr>
        <p:sp>
          <p:nvSpPr>
            <p:cNvPr id="9" name="正方形/長方形 8"/>
            <p:cNvSpPr/>
            <p:nvPr/>
          </p:nvSpPr>
          <p:spPr>
            <a:xfrm>
              <a:off x="4633912" y="2419350"/>
              <a:ext cx="3804444" cy="22542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8" name="テキスト ボックス 17"/>
            <p:cNvSpPr txBox="1"/>
            <p:nvPr/>
          </p:nvSpPr>
          <p:spPr>
            <a:xfrm>
              <a:off x="5663237" y="2803627"/>
              <a:ext cx="2582758" cy="1081962"/>
            </a:xfrm>
            <a:prstGeom prst="rect">
              <a:avLst/>
            </a:prstGeom>
            <a:noFill/>
          </p:spPr>
          <p:txBody>
            <a:bodyPr wrap="none" rtlCol="0">
              <a:spAutoFit/>
            </a:bodyPr>
            <a:lstStyle/>
            <a:p>
              <a:pPr marL="342900" indent="-342900">
                <a:buFont typeface="Wingdings" charset="2"/>
                <a:buChar char="v"/>
              </a:pPr>
              <a:r>
                <a:rPr kumimoji="1" lang="en-US" altLang="ja-JP" sz="2000" dirty="0">
                  <a:solidFill>
                    <a:schemeClr val="bg1"/>
                  </a:solidFill>
                  <a:latin typeface="Meiryo" panose="020B0604030504040204" pitchFamily="34" charset="-128"/>
                  <a:ea typeface="Meiryo" panose="020B0604030504040204" pitchFamily="34" charset="-128"/>
                  <a:cs typeface="メイリオ"/>
                </a:rPr>
                <a:t>API</a:t>
              </a:r>
              <a:r>
                <a:rPr kumimoji="1" lang="ja-JP" altLang="en-US" sz="2000" dirty="0">
                  <a:solidFill>
                    <a:schemeClr val="bg1"/>
                  </a:solidFill>
                  <a:latin typeface="Meiryo" panose="020B0604030504040204" pitchFamily="34" charset="-128"/>
                  <a:ea typeface="Meiryo" panose="020B0604030504040204" pitchFamily="34" charset="-128"/>
                  <a:cs typeface="メイリオ"/>
                </a:rPr>
                <a:t>の充実・整備</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セルフサービス化</a:t>
              </a: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機能のメニュー化</a:t>
              </a:r>
              <a:endParaRPr lang="en-US" altLang="ja-JP" sz="2000" dirty="0">
                <a:solidFill>
                  <a:schemeClr val="bg1"/>
                </a:solidFill>
                <a:latin typeface="Meiryo" panose="020B0604030504040204" pitchFamily="34" charset="-128"/>
                <a:ea typeface="Meiryo" panose="020B0604030504040204" pitchFamily="34" charset="-128"/>
                <a:cs typeface="メイリオ"/>
              </a:endParaRPr>
            </a:p>
          </p:txBody>
        </p:sp>
      </p:gr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クラウドコンピューティングのビジネスモデル</a:t>
            </a:r>
          </a:p>
        </p:txBody>
      </p:sp>
      <p:sp>
        <p:nvSpPr>
          <p:cNvPr id="11" name="正方形/長方形 10"/>
          <p:cNvSpPr/>
          <p:nvPr/>
        </p:nvSpPr>
        <p:spPr>
          <a:xfrm>
            <a:off x="708025" y="1345370"/>
            <a:ext cx="7727950" cy="108585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a:solidFill>
                  <a:srgbClr val="FFFFFF"/>
                </a:solidFill>
                <a:latin typeface="Meiryo" panose="020B0604030504040204" pitchFamily="34" charset="-128"/>
                <a:ea typeface="Meiryo" panose="020B0604030504040204" pitchFamily="34" charset="-128"/>
                <a:cs typeface="メイリオ"/>
              </a:rPr>
              <a:t>クラウドコンピューティング</a:t>
            </a:r>
            <a:endParaRPr lang="en-US" altLang="ja-JP" sz="3200" dirty="0">
              <a:solidFill>
                <a:srgbClr val="FFFFFF"/>
              </a:solidFill>
              <a:latin typeface="Meiryo" panose="020B0604030504040204" pitchFamily="34" charset="-128"/>
              <a:ea typeface="Meiryo" panose="020B0604030504040204" pitchFamily="34" charset="-128"/>
              <a:cs typeface="メイリオ"/>
            </a:endParaRPr>
          </a:p>
          <a:p>
            <a:pPr algn="ctr"/>
            <a:endParaRPr kumimoji="1" lang="ja-JP" altLang="en-US" sz="3200" dirty="0">
              <a:solidFill>
                <a:srgbClr val="FFFFFF"/>
              </a:solidFill>
              <a:latin typeface="Meiryo" panose="020B0604030504040204" pitchFamily="34" charset="-128"/>
              <a:ea typeface="Meiryo" panose="020B0604030504040204" pitchFamily="34" charset="-128"/>
              <a:cs typeface="メイリオ"/>
            </a:endParaRPr>
          </a:p>
        </p:txBody>
      </p:sp>
      <p:sp>
        <p:nvSpPr>
          <p:cNvPr id="12" name="正方形/長方形 11"/>
          <p:cNvSpPr/>
          <p:nvPr/>
        </p:nvSpPr>
        <p:spPr>
          <a:xfrm>
            <a:off x="3647282" y="4357786"/>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メイリオ"/>
              </a:rPr>
              <a:t>オンデマンド</a:t>
            </a:r>
            <a:endParaRPr kumimoji="1" lang="ja-JP" altLang="en-US" dirty="0">
              <a:solidFill>
                <a:srgbClr val="FFFFFF"/>
              </a:solidFill>
              <a:latin typeface="Meiryo" panose="020B0604030504040204" pitchFamily="34" charset="-128"/>
              <a:ea typeface="Meiryo" panose="020B0604030504040204" pitchFamily="34" charset="-128"/>
              <a:cs typeface="メイリオ"/>
            </a:endParaRPr>
          </a:p>
        </p:txBody>
      </p:sp>
      <p:sp>
        <p:nvSpPr>
          <p:cNvPr id="13" name="正方形/長方形 12"/>
          <p:cNvSpPr/>
          <p:nvPr/>
        </p:nvSpPr>
        <p:spPr>
          <a:xfrm>
            <a:off x="3647282" y="4798152"/>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メイリオ"/>
              </a:rPr>
              <a:t>従量課金</a:t>
            </a:r>
            <a:endParaRPr kumimoji="1" lang="ja-JP" altLang="en-US" dirty="0">
              <a:solidFill>
                <a:srgbClr val="FFFFFF"/>
              </a:solidFill>
              <a:latin typeface="Meiryo" panose="020B0604030504040204" pitchFamily="34" charset="-128"/>
              <a:ea typeface="Meiryo" panose="020B0604030504040204" pitchFamily="34" charset="-128"/>
              <a:cs typeface="メイリオ"/>
            </a:endParaRPr>
          </a:p>
        </p:txBody>
      </p:sp>
      <p:sp>
        <p:nvSpPr>
          <p:cNvPr id="14" name="正方形/長方形 13"/>
          <p:cNvSpPr/>
          <p:nvPr/>
        </p:nvSpPr>
        <p:spPr>
          <a:xfrm>
            <a:off x="3647282" y="3917070"/>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panose="020B0604030504040204" pitchFamily="34" charset="-128"/>
                <a:ea typeface="Meiryo" panose="020B0604030504040204" pitchFamily="34" charset="-128"/>
                <a:cs typeface="メイリオ"/>
              </a:rPr>
              <a:t>自動化・自律化</a:t>
            </a:r>
          </a:p>
        </p:txBody>
      </p:sp>
      <p:grpSp>
        <p:nvGrpSpPr>
          <p:cNvPr id="22" name="図形グループ 21"/>
          <p:cNvGrpSpPr/>
          <p:nvPr/>
        </p:nvGrpSpPr>
        <p:grpSpPr>
          <a:xfrm>
            <a:off x="708025" y="2469270"/>
            <a:ext cx="4438650" cy="1181100"/>
            <a:chOff x="710406" y="1149350"/>
            <a:chExt cx="4438650" cy="1181100"/>
          </a:xfrm>
        </p:grpSpPr>
        <p:sp>
          <p:nvSpPr>
            <p:cNvPr id="7" name="フリーフォーム 6"/>
            <p:cNvSpPr/>
            <p:nvPr/>
          </p:nvSpPr>
          <p:spPr>
            <a:xfrm>
              <a:off x="7104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5" name="テキスト ボックス 14"/>
            <p:cNvSpPr txBox="1"/>
            <p:nvPr/>
          </p:nvSpPr>
          <p:spPr>
            <a:xfrm>
              <a:off x="1101792" y="1308100"/>
              <a:ext cx="2339102" cy="954107"/>
            </a:xfrm>
            <a:prstGeom prst="rect">
              <a:avLst/>
            </a:prstGeom>
            <a:noFill/>
          </p:spPr>
          <p:txBody>
            <a:bodyPr wrap="none" rtlCol="0">
              <a:spAutoFit/>
            </a:bodyPr>
            <a:lstStyle/>
            <a:p>
              <a:r>
                <a:rPr kumimoji="1" lang="ja-JP" altLang="en-US" sz="2800" dirty="0">
                  <a:solidFill>
                    <a:srgbClr val="FFFFFF"/>
                  </a:solidFill>
                  <a:latin typeface="Meiryo" panose="020B0604030504040204" pitchFamily="34" charset="-128"/>
                  <a:ea typeface="Meiryo" panose="020B0604030504040204" pitchFamily="34" charset="-128"/>
                  <a:cs typeface="メイリオ"/>
                </a:rPr>
                <a:t>システム資源</a:t>
              </a:r>
              <a:endParaRPr kumimoji="1" lang="en-US" altLang="ja-JP" sz="2800" dirty="0">
                <a:solidFill>
                  <a:srgbClr val="FFFFFF"/>
                </a:solidFill>
                <a:latin typeface="Meiryo" panose="020B0604030504040204" pitchFamily="34" charset="-128"/>
                <a:ea typeface="Meiryo" panose="020B0604030504040204" pitchFamily="34" charset="-128"/>
                <a:cs typeface="メイリオ"/>
              </a:endParaRPr>
            </a:p>
            <a:p>
              <a:r>
                <a:rPr lang="ja-JP" altLang="en-US" sz="2800" dirty="0">
                  <a:solidFill>
                    <a:srgbClr val="FFFFFF"/>
                  </a:solidFill>
                  <a:latin typeface="Meiryo" panose="020B0604030504040204" pitchFamily="34" charset="-128"/>
                  <a:ea typeface="Meiryo" panose="020B0604030504040204" pitchFamily="34" charset="-128"/>
                  <a:cs typeface="メイリオ"/>
                </a:rPr>
                <a:t>の共同購買</a:t>
              </a:r>
              <a:endParaRPr kumimoji="1" lang="ja-JP" altLang="en-US" sz="28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3" name="図形グループ 22"/>
          <p:cNvGrpSpPr/>
          <p:nvPr/>
        </p:nvGrpSpPr>
        <p:grpSpPr>
          <a:xfrm>
            <a:off x="3997325" y="2469270"/>
            <a:ext cx="4438650" cy="1181100"/>
            <a:chOff x="3999706" y="1149350"/>
            <a:chExt cx="4438650" cy="1181100"/>
          </a:xfrm>
        </p:grpSpPr>
        <p:sp>
          <p:nvSpPr>
            <p:cNvPr id="8" name="フリーフォーム 7"/>
            <p:cNvSpPr/>
            <p:nvPr/>
          </p:nvSpPr>
          <p:spPr>
            <a:xfrm flipH="1" flipV="1">
              <a:off x="39997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6" name="テキスト ボックス 15"/>
            <p:cNvSpPr txBox="1"/>
            <p:nvPr/>
          </p:nvSpPr>
          <p:spPr>
            <a:xfrm>
              <a:off x="5889583" y="1479550"/>
              <a:ext cx="1980029" cy="523220"/>
            </a:xfrm>
            <a:prstGeom prst="rect">
              <a:avLst/>
            </a:prstGeom>
            <a:noFill/>
          </p:spPr>
          <p:txBody>
            <a:bodyPr wrap="none" rtlCol="0">
              <a:spAutoFit/>
            </a:bodyPr>
            <a:lstStyle/>
            <a:p>
              <a:pPr algn="ctr"/>
              <a:r>
                <a:rPr kumimoji="1" lang="ja-JP" altLang="en-US" sz="2800" dirty="0">
                  <a:solidFill>
                    <a:srgbClr val="FFFFFF"/>
                  </a:solidFill>
                  <a:latin typeface="Meiryo" panose="020B0604030504040204" pitchFamily="34" charset="-128"/>
                  <a:ea typeface="Meiryo" panose="020B0604030504040204" pitchFamily="34" charset="-128"/>
                  <a:cs typeface="メイリオ"/>
                </a:rPr>
                <a:t>サービス化</a:t>
              </a:r>
              <a:endParaRPr kumimoji="1" lang="en-US" altLang="ja-JP" sz="2800" dirty="0">
                <a:solidFill>
                  <a:srgbClr val="FFFFFF"/>
                </a:solidFill>
                <a:latin typeface="Meiryo" panose="020B0604030504040204" pitchFamily="34" charset="-128"/>
                <a:ea typeface="Meiryo" panose="020B0604030504040204" pitchFamily="34" charset="-128"/>
                <a:cs typeface="メイリオ"/>
              </a:endParaRPr>
            </a:p>
          </p:txBody>
        </p:sp>
      </p:grpSp>
      <p:sp>
        <p:nvSpPr>
          <p:cNvPr id="19" name="正方形/長方形 18"/>
          <p:cNvSpPr/>
          <p:nvPr/>
        </p:nvSpPr>
        <p:spPr>
          <a:xfrm>
            <a:off x="1377950"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メイリオ"/>
              </a:rPr>
              <a:t>コスト</a:t>
            </a:r>
            <a:endParaRPr kumimoji="1" lang="ja-JP" altLang="en-US" sz="1600" dirty="0">
              <a:solidFill>
                <a:srgbClr val="FFFFFF"/>
              </a:solidFill>
              <a:latin typeface="Meiryo" panose="020B0604030504040204" pitchFamily="34" charset="-128"/>
              <a:ea typeface="Meiryo" panose="020B0604030504040204" pitchFamily="34" charset="-128"/>
              <a:cs typeface="メイリオ"/>
            </a:endParaRPr>
          </a:p>
        </p:txBody>
      </p:sp>
      <p:sp>
        <p:nvSpPr>
          <p:cNvPr id="20" name="正方形/長方形 19"/>
          <p:cNvSpPr/>
          <p:nvPr/>
        </p:nvSpPr>
        <p:spPr>
          <a:xfrm>
            <a:off x="3651250"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メイリオ"/>
              </a:rPr>
              <a:t>アジリティ</a:t>
            </a:r>
            <a:endParaRPr kumimoji="1" lang="ja-JP" altLang="en-US" sz="1600" dirty="0">
              <a:solidFill>
                <a:srgbClr val="FFFFFF"/>
              </a:solidFill>
              <a:latin typeface="Meiryo" panose="020B0604030504040204" pitchFamily="34" charset="-128"/>
              <a:ea typeface="Meiryo" panose="020B0604030504040204" pitchFamily="34" charset="-128"/>
              <a:cs typeface="メイリオ"/>
            </a:endParaRPr>
          </a:p>
        </p:txBody>
      </p:sp>
      <p:sp>
        <p:nvSpPr>
          <p:cNvPr id="21" name="正方形/長方形 20"/>
          <p:cNvSpPr/>
          <p:nvPr/>
        </p:nvSpPr>
        <p:spPr>
          <a:xfrm>
            <a:off x="5924183"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メイリオ"/>
              </a:rPr>
              <a:t>スケール</a:t>
            </a:r>
            <a:endParaRPr kumimoji="1" lang="ja-JP" altLang="en-US" sz="1600" dirty="0">
              <a:solidFill>
                <a:srgbClr val="FFFFFF"/>
              </a:solidFill>
              <a:latin typeface="Meiryo" panose="020B0604030504040204" pitchFamily="34" charset="-128"/>
              <a:ea typeface="Meiryo" panose="020B0604030504040204" pitchFamily="34" charset="-128"/>
              <a:cs typeface="メイリオ"/>
            </a:endParaRPr>
          </a:p>
        </p:txBody>
      </p:sp>
      <p:sp>
        <p:nvSpPr>
          <p:cNvPr id="4" name="正方形/長方形 3"/>
          <p:cNvSpPr/>
          <p:nvPr/>
        </p:nvSpPr>
        <p:spPr>
          <a:xfrm>
            <a:off x="1377950" y="5283888"/>
            <a:ext cx="6387733" cy="44293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メイリオ"/>
              </a:rPr>
              <a:t>仮想化とソフトウエア化の仕組み</a:t>
            </a:r>
            <a:endParaRPr lang="ja-JP" altLang="en-US" sz="2000" dirty="0">
              <a:solidFill>
                <a:srgbClr val="FFFF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95032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animBg="1"/>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dirty="0">
                <a:solidFill>
                  <a:srgbClr val="FFFFFF"/>
                </a:solidFill>
                <a:latin typeface="Meiryo" panose="020B0604030504040204" pitchFamily="34" charset="-128"/>
                <a:ea typeface="Meiryo" panose="020B0604030504040204" pitchFamily="34" charset="-128"/>
                <a:cs typeface="Arial"/>
              </a:rPr>
              <a:t>クラウドの定義</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67787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0" name="グループ化 379">
            <a:extLst>
              <a:ext uri="{FF2B5EF4-FFF2-40B4-BE49-F238E27FC236}">
                <a16:creationId xmlns:a16="http://schemas.microsoft.com/office/drawing/2014/main" id="{7A01EB8C-D652-0673-BEF1-C732E9F222A6}"/>
              </a:ext>
            </a:extLst>
          </p:cNvPr>
          <p:cNvGrpSpPr/>
          <p:nvPr/>
        </p:nvGrpSpPr>
        <p:grpSpPr>
          <a:xfrm>
            <a:off x="281886" y="937758"/>
            <a:ext cx="8686800" cy="3746159"/>
            <a:chOff x="281886" y="937758"/>
            <a:chExt cx="8686800" cy="3746159"/>
          </a:xfrm>
        </p:grpSpPr>
        <p:sp>
          <p:nvSpPr>
            <p:cNvPr id="354" name="正方形/長方形 353">
              <a:extLst>
                <a:ext uri="{FF2B5EF4-FFF2-40B4-BE49-F238E27FC236}">
                  <a16:creationId xmlns:a16="http://schemas.microsoft.com/office/drawing/2014/main" id="{433E5590-E7AE-09C8-6EC9-0225F7A84FD4}"/>
                </a:ext>
              </a:extLst>
            </p:cNvPr>
            <p:cNvSpPr/>
            <p:nvPr/>
          </p:nvSpPr>
          <p:spPr>
            <a:xfrm>
              <a:off x="281886" y="937758"/>
              <a:ext cx="8686800" cy="37461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5" name="テキスト ボックス 354">
              <a:extLst>
                <a:ext uri="{FF2B5EF4-FFF2-40B4-BE49-F238E27FC236}">
                  <a16:creationId xmlns:a16="http://schemas.microsoft.com/office/drawing/2014/main" id="{7C0DBCC0-C1EF-0230-1F5B-82997A9DFDEB}"/>
                </a:ext>
              </a:extLst>
            </p:cNvPr>
            <p:cNvSpPr txBox="1"/>
            <p:nvPr/>
          </p:nvSpPr>
          <p:spPr>
            <a:xfrm>
              <a:off x="585819" y="3232378"/>
              <a:ext cx="3416320" cy="1015663"/>
            </a:xfrm>
            <a:prstGeom prst="rect">
              <a:avLst/>
            </a:prstGeom>
            <a:noFill/>
          </p:spPr>
          <p:txBody>
            <a:bodyPr wrap="none" rtlCol="0">
              <a:spAutoFit/>
            </a:bodyPr>
            <a:lstStyle/>
            <a:p>
              <a:r>
                <a:rPr kumimoji="1" lang="en-US" altLang="ja-JP" sz="3200" b="1" dirty="0">
                  <a:solidFill>
                    <a:schemeClr val="bg1"/>
                  </a:solidFill>
                  <a:latin typeface="Meiryo" panose="020B0604030504040204" pitchFamily="34" charset="-128"/>
                  <a:ea typeface="Meiryo" panose="020B0604030504040204" pitchFamily="34" charset="-128"/>
                </a:rPr>
                <a:t>IT</a:t>
              </a:r>
              <a:r>
                <a:rPr kumimoji="1" lang="en-US" altLang="ja-JP" sz="3200" dirty="0">
                  <a:solidFill>
                    <a:schemeClr val="bg1"/>
                  </a:solidFill>
                  <a:latin typeface="Meiryo" panose="020B0604030504040204" pitchFamily="34" charset="-128"/>
                  <a:ea typeface="Meiryo" panose="020B0604030504040204" pitchFamily="34" charset="-128"/>
                </a:rPr>
                <a:t> </a:t>
              </a:r>
              <a:r>
                <a:rPr kumimoji="1" lang="en-US" altLang="ja-JP" sz="1200" dirty="0">
                  <a:solidFill>
                    <a:schemeClr val="bg1"/>
                  </a:solidFill>
                  <a:latin typeface="Meiryo" panose="020B0604030504040204" pitchFamily="34" charset="-128"/>
                  <a:ea typeface="Meiryo" panose="020B0604030504040204" pitchFamily="34" charset="-128"/>
                </a:rPr>
                <a:t>Information Technology</a:t>
              </a:r>
              <a:r>
                <a:rPr lang="ja-JP" altLang="en-US" sz="1200" dirty="0">
                  <a:solidFill>
                    <a:schemeClr val="bg1"/>
                  </a:solidFill>
                  <a:latin typeface="Meiryo" panose="020B0604030504040204" pitchFamily="34" charset="-128"/>
                  <a:ea typeface="Meiryo" panose="020B0604030504040204" pitchFamily="34" charset="-128"/>
                </a:rPr>
                <a:t>：情報技術</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コンピュータやネットワークを実現し</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それを活用するための</a:t>
              </a:r>
              <a:r>
                <a:rPr kumimoji="1" lang="ja-JP" altLang="en-US" sz="1400" b="1" u="sng" dirty="0">
                  <a:solidFill>
                    <a:schemeClr val="bg1"/>
                  </a:solidFill>
                  <a:latin typeface="Meiryo" panose="020B0604030504040204" pitchFamily="34" charset="-128"/>
                  <a:ea typeface="Meiryo" panose="020B0604030504040204" pitchFamily="34" charset="-128"/>
                </a:rPr>
                <a:t>技術</a:t>
              </a:r>
            </a:p>
          </p:txBody>
        </p:sp>
        <p:pic>
          <p:nvPicPr>
            <p:cNvPr id="362" name="図 361" descr="黒い背景と白い文字&#10;&#10;自動的に生成された説明">
              <a:extLst>
                <a:ext uri="{FF2B5EF4-FFF2-40B4-BE49-F238E27FC236}">
                  <a16:creationId xmlns:a16="http://schemas.microsoft.com/office/drawing/2014/main" id="{8793458D-FF14-B5D7-1558-3269FB3132E2}"/>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594877" y="1534406"/>
              <a:ext cx="418020" cy="422467"/>
            </a:xfrm>
            <a:prstGeom prst="rect">
              <a:avLst/>
            </a:prstGeom>
            <a:effectLst>
              <a:outerShdw blurRad="50800" dist="38100" dir="2700000" algn="tl" rotWithShape="0">
                <a:prstClr val="black">
                  <a:alpha val="40000"/>
                </a:prstClr>
              </a:outerShdw>
            </a:effectLst>
          </p:spPr>
        </p:pic>
        <p:pic>
          <p:nvPicPr>
            <p:cNvPr id="364" name="図 363" descr="図形&#10;&#10;低い精度で自動的に生成された説明">
              <a:extLst>
                <a:ext uri="{FF2B5EF4-FFF2-40B4-BE49-F238E27FC236}">
                  <a16:creationId xmlns:a16="http://schemas.microsoft.com/office/drawing/2014/main" id="{27F25E32-D44F-84EE-B291-2AFFF9602A5B}"/>
                </a:ext>
              </a:extLst>
            </p:cNvPr>
            <p:cNvPicPr>
              <a:picLocks noChangeAspect="1"/>
            </p:cNvPicPr>
            <p:nvPr/>
          </p:nvPicPr>
          <p:blipFill>
            <a:blip r:embed="rId4" cstate="print">
              <a:lum bright="70000" contrast="-70000"/>
              <a:extLst>
                <a:ext uri="{28A0092B-C50C-407E-A947-70E740481C1C}">
                  <a14:useLocalDpi xmlns:a14="http://schemas.microsoft.com/office/drawing/2010/main"/>
                </a:ext>
              </a:extLst>
            </a:blip>
            <a:stretch>
              <a:fillRect/>
            </a:stretch>
          </p:blipFill>
          <p:spPr>
            <a:xfrm>
              <a:off x="1150486" y="2374306"/>
              <a:ext cx="422467" cy="422467"/>
            </a:xfrm>
            <a:prstGeom prst="rect">
              <a:avLst/>
            </a:prstGeom>
            <a:effectLst>
              <a:outerShdw blurRad="50800" dist="38100" dir="2700000" algn="tl" rotWithShape="0">
                <a:prstClr val="black">
                  <a:alpha val="40000"/>
                </a:prstClr>
              </a:outerShdw>
            </a:effectLst>
          </p:spPr>
        </p:pic>
        <p:pic>
          <p:nvPicPr>
            <p:cNvPr id="366" name="図 365" descr="図形&#10;&#10;中程度の精度で自動的に生成された説明">
              <a:extLst>
                <a:ext uri="{FF2B5EF4-FFF2-40B4-BE49-F238E27FC236}">
                  <a16:creationId xmlns:a16="http://schemas.microsoft.com/office/drawing/2014/main" id="{06A20403-6F0B-A20C-452A-1D7806F52BE5}"/>
                </a:ext>
              </a:extLst>
            </p:cNvPr>
            <p:cNvPicPr>
              <a:picLocks noChangeAspect="1"/>
            </p:cNvPicPr>
            <p:nvPr/>
          </p:nvPicPr>
          <p:blipFill>
            <a:blip r:embed="rId5" cstate="print">
              <a:lum bright="70000" contrast="-70000"/>
              <a:extLst>
                <a:ext uri="{28A0092B-C50C-407E-A947-70E740481C1C}">
                  <a14:useLocalDpi xmlns:a14="http://schemas.microsoft.com/office/drawing/2010/main"/>
                </a:ext>
              </a:extLst>
            </a:blip>
            <a:stretch>
              <a:fillRect/>
            </a:stretch>
          </p:blipFill>
          <p:spPr>
            <a:xfrm>
              <a:off x="655200" y="2374306"/>
              <a:ext cx="322976" cy="422467"/>
            </a:xfrm>
            <a:prstGeom prst="rect">
              <a:avLst/>
            </a:prstGeom>
            <a:effectLst>
              <a:outerShdw blurRad="50800" dist="38100" dir="2700000" algn="tl" rotWithShape="0">
                <a:prstClr val="black">
                  <a:alpha val="40000"/>
                </a:prstClr>
              </a:outerShdw>
            </a:effectLst>
          </p:spPr>
        </p:pic>
        <p:pic>
          <p:nvPicPr>
            <p:cNvPr id="368" name="図 367" descr="図形&#10;&#10;低い精度で自動的に生成された説明">
              <a:extLst>
                <a:ext uri="{FF2B5EF4-FFF2-40B4-BE49-F238E27FC236}">
                  <a16:creationId xmlns:a16="http://schemas.microsoft.com/office/drawing/2014/main" id="{E9CA5B65-70A0-118A-35B5-D091D7415E75}"/>
                </a:ext>
              </a:extLst>
            </p:cNvPr>
            <p:cNvPicPr>
              <a:picLocks noChangeAspect="1"/>
            </p:cNvPicPr>
            <p:nvPr/>
          </p:nvPicPr>
          <p:blipFill>
            <a:blip r:embed="rId6" cstate="print">
              <a:lum bright="70000" contrast="-70000"/>
              <a:extLst>
                <a:ext uri="{28A0092B-C50C-407E-A947-70E740481C1C}">
                  <a14:useLocalDpi xmlns:a14="http://schemas.microsoft.com/office/drawing/2010/main"/>
                </a:ext>
              </a:extLst>
            </a:blip>
            <a:stretch>
              <a:fillRect/>
            </a:stretch>
          </p:blipFill>
          <p:spPr>
            <a:xfrm>
              <a:off x="1139989" y="1534406"/>
              <a:ext cx="426226" cy="422467"/>
            </a:xfrm>
            <a:prstGeom prst="rect">
              <a:avLst/>
            </a:prstGeom>
            <a:effectLst>
              <a:outerShdw blurRad="50800" dist="38100" dir="2700000" algn="tl" rotWithShape="0">
                <a:prstClr val="black">
                  <a:alpha val="40000"/>
                </a:prstClr>
              </a:outerShdw>
            </a:effectLst>
          </p:spPr>
        </p:pic>
        <p:pic>
          <p:nvPicPr>
            <p:cNvPr id="370" name="図 369" descr="図形&#10;&#10;中程度の精度で自動的に生成された説明">
              <a:extLst>
                <a:ext uri="{FF2B5EF4-FFF2-40B4-BE49-F238E27FC236}">
                  <a16:creationId xmlns:a16="http://schemas.microsoft.com/office/drawing/2014/main" id="{6C25C03F-19BE-8B54-B694-8AD535DCA673}"/>
                </a:ext>
              </a:extLst>
            </p:cNvPr>
            <p:cNvPicPr>
              <a:picLocks noChangeAspect="1"/>
            </p:cNvPicPr>
            <p:nvPr/>
          </p:nvPicPr>
          <p:blipFill>
            <a:blip r:embed="rId7" cstate="print">
              <a:lum bright="70000" contrast="-70000"/>
              <a:extLst>
                <a:ext uri="{28A0092B-C50C-407E-A947-70E740481C1C}">
                  <a14:useLocalDpi xmlns:a14="http://schemas.microsoft.com/office/drawing/2010/main"/>
                </a:ext>
              </a:extLst>
            </a:blip>
            <a:stretch>
              <a:fillRect/>
            </a:stretch>
          </p:blipFill>
          <p:spPr>
            <a:xfrm>
              <a:off x="1649718" y="1604820"/>
              <a:ext cx="492019" cy="359486"/>
            </a:xfrm>
            <a:prstGeom prst="rect">
              <a:avLst/>
            </a:prstGeom>
            <a:effectLst>
              <a:outerShdw blurRad="50800" dist="38100" dir="2700000" algn="tl" rotWithShape="0">
                <a:prstClr val="black">
                  <a:alpha val="40000"/>
                </a:prstClr>
              </a:outerShdw>
            </a:effectLst>
          </p:spPr>
        </p:pic>
        <p:pic>
          <p:nvPicPr>
            <p:cNvPr id="372" name="図 371" descr="図形&#10;&#10;中程度の精度で自動的に生成された説明">
              <a:extLst>
                <a:ext uri="{FF2B5EF4-FFF2-40B4-BE49-F238E27FC236}">
                  <a16:creationId xmlns:a16="http://schemas.microsoft.com/office/drawing/2014/main" id="{BBBA06CA-CF96-A8FD-527C-AAD6E96A8CCC}"/>
                </a:ext>
              </a:extLst>
            </p:cNvPr>
            <p:cNvPicPr>
              <a:picLocks noChangeAspect="1"/>
            </p:cNvPicPr>
            <p:nvPr/>
          </p:nvPicPr>
          <p:blipFill>
            <a:blip r:embed="rId8" cstate="print">
              <a:lum bright="70000" contrast="-70000"/>
              <a:extLst>
                <a:ext uri="{28A0092B-C50C-407E-A947-70E740481C1C}">
                  <a14:useLocalDpi xmlns:a14="http://schemas.microsoft.com/office/drawing/2010/main"/>
                </a:ext>
              </a:extLst>
            </a:blip>
            <a:stretch>
              <a:fillRect/>
            </a:stretch>
          </p:blipFill>
          <p:spPr>
            <a:xfrm>
              <a:off x="1749422" y="2374306"/>
              <a:ext cx="380019" cy="431909"/>
            </a:xfrm>
            <a:prstGeom prst="rect">
              <a:avLst/>
            </a:prstGeom>
            <a:effectLst>
              <a:outerShdw blurRad="50800" dist="38100" dir="2700000" algn="tl" rotWithShape="0">
                <a:prstClr val="black">
                  <a:alpha val="40000"/>
                </a:prstClr>
              </a:outerShdw>
            </a:effectLst>
          </p:spPr>
        </p:pic>
      </p:grpSp>
      <p:sp>
        <p:nvSpPr>
          <p:cNvPr id="348" name="正方形/長方形 347">
            <a:extLst>
              <a:ext uri="{FF2B5EF4-FFF2-40B4-BE49-F238E27FC236}">
                <a16:creationId xmlns:a16="http://schemas.microsoft.com/office/drawing/2014/main" id="{643A4B76-45CA-BA95-3111-FD3E28F62717}"/>
              </a:ext>
            </a:extLst>
          </p:cNvPr>
          <p:cNvSpPr/>
          <p:nvPr/>
        </p:nvSpPr>
        <p:spPr>
          <a:xfrm>
            <a:off x="2519756" y="4350294"/>
            <a:ext cx="6249546" cy="196113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a:extLst>
              <a:ext uri="{FF2B5EF4-FFF2-40B4-BE49-F238E27FC236}">
                <a16:creationId xmlns:a16="http://schemas.microsoft.com/office/drawing/2014/main" id="{3F65AEF1-C5BA-8C47-B2E2-CA3BD2CC8161}"/>
              </a:ext>
            </a:extLst>
          </p:cNvPr>
          <p:cNvSpPr>
            <a:spLocks noGrp="1"/>
          </p:cNvSpPr>
          <p:nvPr>
            <p:ph type="title"/>
          </p:nvPr>
        </p:nvSpPr>
        <p:spPr/>
        <p:txBody>
          <a:bodyPr/>
          <a:lstStyle/>
          <a:p>
            <a:r>
              <a:rPr lang="ja-JP" altLang="en-US" dirty="0"/>
              <a:t>デジタルと</a:t>
            </a:r>
            <a:r>
              <a:rPr lang="en-US" altLang="ja-JP" dirty="0"/>
              <a:t>IT</a:t>
            </a:r>
            <a:r>
              <a:rPr lang="ja-JP" altLang="en-US" dirty="0"/>
              <a:t>の関係</a:t>
            </a:r>
            <a:endParaRPr kumimoji="1" lang="ja-JP" altLang="en-US" dirty="0"/>
          </a:p>
        </p:txBody>
      </p:sp>
      <p:grpSp>
        <p:nvGrpSpPr>
          <p:cNvPr id="146" name="グループ化 145">
            <a:extLst>
              <a:ext uri="{FF2B5EF4-FFF2-40B4-BE49-F238E27FC236}">
                <a16:creationId xmlns:a16="http://schemas.microsoft.com/office/drawing/2014/main" id="{A0A22997-01D1-582A-52DA-405EE61A0548}"/>
              </a:ext>
            </a:extLst>
          </p:cNvPr>
          <p:cNvGrpSpPr/>
          <p:nvPr/>
        </p:nvGrpSpPr>
        <p:grpSpPr>
          <a:xfrm>
            <a:off x="3484227" y="4637741"/>
            <a:ext cx="4373337" cy="465219"/>
            <a:chOff x="656965" y="5449294"/>
            <a:chExt cx="6446659" cy="685771"/>
          </a:xfrm>
        </p:grpSpPr>
        <p:pic>
          <p:nvPicPr>
            <p:cNvPr id="123" name="図 122">
              <a:extLst>
                <a:ext uri="{FF2B5EF4-FFF2-40B4-BE49-F238E27FC236}">
                  <a16:creationId xmlns:a16="http://schemas.microsoft.com/office/drawing/2014/main" id="{45B73704-F0A5-4BC0-D7C1-D96B9ACBD37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15087" y="5533414"/>
              <a:ext cx="530497" cy="530497"/>
            </a:xfrm>
            <a:prstGeom prst="rect">
              <a:avLst/>
            </a:prstGeom>
            <a:effectLst>
              <a:outerShdw blurRad="50800" dist="38100" dir="2700000" algn="tl" rotWithShape="0">
                <a:prstClr val="black">
                  <a:alpha val="40000"/>
                </a:prstClr>
              </a:outerShdw>
            </a:effectLst>
          </p:spPr>
        </p:pic>
        <p:pic>
          <p:nvPicPr>
            <p:cNvPr id="124" name="図 123">
              <a:extLst>
                <a:ext uri="{FF2B5EF4-FFF2-40B4-BE49-F238E27FC236}">
                  <a16:creationId xmlns:a16="http://schemas.microsoft.com/office/drawing/2014/main" id="{4148ACB7-1D0D-1CDE-CCDE-81CB46D5613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9316" y="5449294"/>
              <a:ext cx="685771" cy="685771"/>
            </a:xfrm>
            <a:prstGeom prst="rect">
              <a:avLst/>
            </a:prstGeom>
            <a:effectLst>
              <a:outerShdw blurRad="50800" dist="38100" dir="2700000" algn="tl" rotWithShape="0">
                <a:prstClr val="black">
                  <a:alpha val="40000"/>
                </a:prstClr>
              </a:outerShdw>
            </a:effectLst>
          </p:spPr>
        </p:pic>
        <p:pic>
          <p:nvPicPr>
            <p:cNvPr id="125" name="図 124">
              <a:extLst>
                <a:ext uri="{FF2B5EF4-FFF2-40B4-BE49-F238E27FC236}">
                  <a16:creationId xmlns:a16="http://schemas.microsoft.com/office/drawing/2014/main" id="{9B2463EF-8BB6-F804-D38B-7CBA8525105A}"/>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755008" y="5449294"/>
              <a:ext cx="685771" cy="685771"/>
            </a:xfrm>
            <a:prstGeom prst="rect">
              <a:avLst/>
            </a:prstGeom>
            <a:effectLst>
              <a:outerShdw blurRad="50800" dist="38100" dir="2700000" algn="tl" rotWithShape="0">
                <a:prstClr val="black">
                  <a:alpha val="40000"/>
                </a:prstClr>
              </a:outerShdw>
            </a:effectLst>
          </p:spPr>
        </p:pic>
        <p:pic>
          <p:nvPicPr>
            <p:cNvPr id="126" name="図 125">
              <a:extLst>
                <a:ext uri="{FF2B5EF4-FFF2-40B4-BE49-F238E27FC236}">
                  <a16:creationId xmlns:a16="http://schemas.microsoft.com/office/drawing/2014/main" id="{3533FEE5-8BED-D1BD-5F50-4C56BAA6F400}"/>
                </a:ext>
              </a:extLst>
            </p:cNvPr>
            <p:cNvPicPr>
              <a:picLocks noChangeAspect="1"/>
            </p:cNvPicPr>
            <p:nvPr/>
          </p:nvPicPr>
          <p:blipFill>
            <a:blip r:embed="rId1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339277" y="5544566"/>
              <a:ext cx="474291" cy="474291"/>
            </a:xfrm>
            <a:prstGeom prst="rect">
              <a:avLst/>
            </a:prstGeom>
            <a:effectLst>
              <a:outerShdw blurRad="50800" dist="38100" dir="2700000" algn="tl" rotWithShape="0">
                <a:prstClr val="black">
                  <a:alpha val="40000"/>
                </a:prstClr>
              </a:outerShdw>
            </a:effectLst>
          </p:spPr>
        </p:pic>
        <p:pic>
          <p:nvPicPr>
            <p:cNvPr id="127" name="図 126">
              <a:extLst>
                <a:ext uri="{FF2B5EF4-FFF2-40B4-BE49-F238E27FC236}">
                  <a16:creationId xmlns:a16="http://schemas.microsoft.com/office/drawing/2014/main" id="{B7482D19-20D3-AF4A-E756-CEDC77600719}"/>
                </a:ext>
              </a:extLst>
            </p:cNvPr>
            <p:cNvPicPr>
              <a:picLocks noChangeAspect="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880969" y="5548279"/>
              <a:ext cx="470578" cy="470578"/>
            </a:xfrm>
            <a:prstGeom prst="rect">
              <a:avLst/>
            </a:prstGeom>
            <a:effectLst>
              <a:outerShdw blurRad="50800" dist="38100" dir="2700000" algn="tl" rotWithShape="0">
                <a:prstClr val="black">
                  <a:alpha val="40000"/>
                </a:prstClr>
              </a:outerShdw>
            </a:effectLst>
          </p:spPr>
        </p:pic>
        <p:pic>
          <p:nvPicPr>
            <p:cNvPr id="128" name="図 127">
              <a:extLst>
                <a:ext uri="{FF2B5EF4-FFF2-40B4-BE49-F238E27FC236}">
                  <a16:creationId xmlns:a16="http://schemas.microsoft.com/office/drawing/2014/main" id="{3F03A848-27D8-AF84-53F5-6781E0D16484}"/>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45227" y="5485898"/>
              <a:ext cx="626049" cy="626049"/>
            </a:xfrm>
            <a:prstGeom prst="rect">
              <a:avLst/>
            </a:prstGeom>
            <a:effectLst>
              <a:outerShdw blurRad="50800" dist="38100" dir="2700000" algn="tl" rotWithShape="0">
                <a:prstClr val="black">
                  <a:alpha val="40000"/>
                </a:prstClr>
              </a:outerShdw>
            </a:effectLst>
          </p:spPr>
        </p:pic>
        <p:pic>
          <p:nvPicPr>
            <p:cNvPr id="133" name="図 132" descr="図形&#10;&#10;中程度の精度で自動的に生成された説明">
              <a:extLst>
                <a:ext uri="{FF2B5EF4-FFF2-40B4-BE49-F238E27FC236}">
                  <a16:creationId xmlns:a16="http://schemas.microsoft.com/office/drawing/2014/main" id="{14529E1E-EEBE-2AA4-3A06-6A4288626FF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327068" y="5597076"/>
              <a:ext cx="489864" cy="367828"/>
            </a:xfrm>
            <a:prstGeom prst="rect">
              <a:avLst/>
            </a:prstGeom>
            <a:effectLst>
              <a:outerShdw blurRad="50800" dist="38100" dir="2700000" algn="tl" rotWithShape="0">
                <a:prstClr val="black">
                  <a:alpha val="40000"/>
                </a:prstClr>
              </a:outerShdw>
            </a:effectLst>
          </p:spPr>
        </p:pic>
        <p:pic>
          <p:nvPicPr>
            <p:cNvPr id="135" name="図 134" descr="図形&#10;&#10;中程度の精度で自動的に生成された説明">
              <a:extLst>
                <a:ext uri="{FF2B5EF4-FFF2-40B4-BE49-F238E27FC236}">
                  <a16:creationId xmlns:a16="http://schemas.microsoft.com/office/drawing/2014/main" id="{03CFFC7B-268D-44F5-9F4C-8B1F4E3600BF}"/>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146175" y="5691984"/>
              <a:ext cx="426952" cy="272920"/>
            </a:xfrm>
            <a:prstGeom prst="rect">
              <a:avLst/>
            </a:prstGeom>
            <a:effectLst>
              <a:outerShdw blurRad="50800" dist="38100" dir="2700000" algn="tl" rotWithShape="0">
                <a:prstClr val="black">
                  <a:alpha val="40000"/>
                </a:prstClr>
              </a:outerShdw>
            </a:effectLst>
          </p:spPr>
        </p:pic>
        <p:pic>
          <p:nvPicPr>
            <p:cNvPr id="137" name="図 136" descr="図形&#10;&#10;中程度の精度で自動的に生成された説明">
              <a:extLst>
                <a:ext uri="{FF2B5EF4-FFF2-40B4-BE49-F238E27FC236}">
                  <a16:creationId xmlns:a16="http://schemas.microsoft.com/office/drawing/2014/main" id="{4F690EE9-6391-BA5C-2FDA-61C744A22B9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730593" y="5593837"/>
              <a:ext cx="373031" cy="371067"/>
            </a:xfrm>
            <a:prstGeom prst="rect">
              <a:avLst/>
            </a:prstGeom>
            <a:effectLst>
              <a:outerShdw blurRad="50800" dist="38100" dir="2700000" algn="tl" rotWithShape="0">
                <a:prstClr val="black">
                  <a:alpha val="40000"/>
                </a:prstClr>
              </a:outerShdw>
            </a:effectLst>
          </p:spPr>
        </p:pic>
        <p:pic>
          <p:nvPicPr>
            <p:cNvPr id="138" name="図 137">
              <a:extLst>
                <a:ext uri="{FF2B5EF4-FFF2-40B4-BE49-F238E27FC236}">
                  <a16:creationId xmlns:a16="http://schemas.microsoft.com/office/drawing/2014/main" id="{DAC5F4FC-9D57-7540-9DB5-F941F92BE4C8}"/>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64690" y="5544566"/>
              <a:ext cx="474291" cy="474291"/>
            </a:xfrm>
            <a:prstGeom prst="rect">
              <a:avLst/>
            </a:prstGeom>
            <a:effectLst>
              <a:outerShdw blurRad="50800" dist="38100" dir="2700000" algn="tl" rotWithShape="0">
                <a:prstClr val="black">
                  <a:alpha val="40000"/>
                </a:prstClr>
              </a:outerShdw>
            </a:effectLst>
          </p:spPr>
        </p:pic>
        <p:pic>
          <p:nvPicPr>
            <p:cNvPr id="140" name="図 139" descr="図形&#10;&#10;低い精度で自動的に生成された説明">
              <a:extLst>
                <a:ext uri="{FF2B5EF4-FFF2-40B4-BE49-F238E27FC236}">
                  <a16:creationId xmlns:a16="http://schemas.microsoft.com/office/drawing/2014/main" id="{08B42E4E-3002-2035-266A-B33DCF0659E5}"/>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080589" y="5617919"/>
              <a:ext cx="185621" cy="346738"/>
            </a:xfrm>
            <a:prstGeom prst="rect">
              <a:avLst/>
            </a:prstGeom>
            <a:effectLst>
              <a:outerShdw blurRad="50800" dist="38100" dir="2700000" algn="tl" rotWithShape="0">
                <a:prstClr val="black">
                  <a:alpha val="40000"/>
                </a:prstClr>
              </a:outerShdw>
            </a:effectLst>
          </p:spPr>
        </p:pic>
        <p:pic>
          <p:nvPicPr>
            <p:cNvPr id="142" name="図 141" descr="図形&#10;&#10;中程度の精度で自動的に生成された説明">
              <a:extLst>
                <a:ext uri="{FF2B5EF4-FFF2-40B4-BE49-F238E27FC236}">
                  <a16:creationId xmlns:a16="http://schemas.microsoft.com/office/drawing/2014/main" id="{4AA6ADDE-8D2E-92C0-D579-B34B4441B786}"/>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420471" y="5617919"/>
              <a:ext cx="376497" cy="322901"/>
            </a:xfrm>
            <a:prstGeom prst="rect">
              <a:avLst/>
            </a:prstGeom>
            <a:effectLst>
              <a:outerShdw blurRad="50800" dist="38100" dir="2700000" algn="tl" rotWithShape="0">
                <a:prstClr val="black">
                  <a:alpha val="40000"/>
                </a:prstClr>
              </a:outerShdw>
            </a:effectLst>
          </p:spPr>
        </p:pic>
        <p:pic>
          <p:nvPicPr>
            <p:cNvPr id="144" name="図 143" descr="図形&#10;&#10;中程度の精度で自動的に生成された説明">
              <a:extLst>
                <a:ext uri="{FF2B5EF4-FFF2-40B4-BE49-F238E27FC236}">
                  <a16:creationId xmlns:a16="http://schemas.microsoft.com/office/drawing/2014/main" id="{8F35D34A-3B05-50B2-2097-1A9A0FCDBF1F}"/>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656965" y="5616203"/>
              <a:ext cx="280414" cy="322901"/>
            </a:xfrm>
            <a:prstGeom prst="rect">
              <a:avLst/>
            </a:prstGeom>
            <a:effectLst>
              <a:outerShdw blurRad="50800" dist="38100" dir="2700000" algn="tl" rotWithShape="0">
                <a:prstClr val="black">
                  <a:alpha val="40000"/>
                </a:prstClr>
              </a:outerShdw>
            </a:effectLst>
          </p:spPr>
        </p:pic>
      </p:grpSp>
      <p:sp>
        <p:nvSpPr>
          <p:cNvPr id="151" name="テキスト ボックス 150">
            <a:extLst>
              <a:ext uri="{FF2B5EF4-FFF2-40B4-BE49-F238E27FC236}">
                <a16:creationId xmlns:a16="http://schemas.microsoft.com/office/drawing/2014/main" id="{D2D7E1F7-A578-C736-5F09-0BAA9AADE1DB}"/>
              </a:ext>
            </a:extLst>
          </p:cNvPr>
          <p:cNvSpPr txBox="1"/>
          <p:nvPr/>
        </p:nvSpPr>
        <p:spPr>
          <a:xfrm>
            <a:off x="4262497" y="5424026"/>
            <a:ext cx="2816797" cy="769441"/>
          </a:xfrm>
          <a:prstGeom prst="rect">
            <a:avLst/>
          </a:prstGeom>
          <a:noFill/>
        </p:spPr>
        <p:txBody>
          <a:bodyPr wrap="none" rtlCol="0">
            <a:spAutoFit/>
          </a:bodyPr>
          <a:lstStyle/>
          <a:p>
            <a:pPr algn="ctr"/>
            <a:r>
              <a:rPr kumimoji="1" lang="ja-JP" altLang="en-US" sz="3200" b="1">
                <a:solidFill>
                  <a:schemeClr val="accent6">
                    <a:lumMod val="75000"/>
                  </a:schemeClr>
                </a:solidFill>
                <a:latin typeface="Meiryo" panose="020B0604030504040204" pitchFamily="34" charset="-128"/>
                <a:ea typeface="Meiryo" panose="020B0604030504040204" pitchFamily="34" charset="-128"/>
              </a:rPr>
              <a:t>アナログ</a:t>
            </a:r>
            <a:r>
              <a:rPr kumimoji="1" lang="en-US" altLang="ja-JP" sz="3200" b="1"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Analog</a:t>
            </a:r>
          </a:p>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連続量</a:t>
            </a:r>
            <a:r>
              <a:rPr lang="ja-JP" altLang="en-US" sz="1200">
                <a:solidFill>
                  <a:schemeClr val="accent6">
                    <a:lumMod val="75000"/>
                  </a:schemeClr>
                </a:solidFill>
                <a:latin typeface="Meiryo" panose="020B0604030504040204" pitchFamily="34" charset="-128"/>
                <a:ea typeface="Meiryo" panose="020B0604030504040204" pitchFamily="34" charset="-128"/>
              </a:rPr>
              <a:t>（区切りなく続く値を持つ量）</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152" name="正方形/長方形 151">
            <a:extLst>
              <a:ext uri="{FF2B5EF4-FFF2-40B4-BE49-F238E27FC236}">
                <a16:creationId xmlns:a16="http://schemas.microsoft.com/office/drawing/2014/main" id="{A5A5BFD2-234C-C9C9-781C-F9028F31BCC2}"/>
              </a:ext>
            </a:extLst>
          </p:cNvPr>
          <p:cNvSpPr/>
          <p:nvPr/>
        </p:nvSpPr>
        <p:spPr>
          <a:xfrm>
            <a:off x="2647343" y="5115096"/>
            <a:ext cx="6006855" cy="307777"/>
          </a:xfrm>
          <a:prstGeom prst="rect">
            <a:avLst/>
          </a:prstGeom>
        </p:spPr>
        <p:txBody>
          <a:bodyPr wrap="square">
            <a:spAutoFit/>
          </a:bodyPr>
          <a:lstStyle/>
          <a:p>
            <a:pPr algn="ctr"/>
            <a:r>
              <a:rPr lang="ja-JP" altLang="en-US" sz="1400">
                <a:solidFill>
                  <a:schemeClr val="accent6">
                    <a:lumMod val="75000"/>
                  </a:schemeClr>
                </a:solidFill>
                <a:latin typeface="Meiryo" panose="020B0604030504040204" pitchFamily="34" charset="-128"/>
                <a:ea typeface="Meiryo" panose="020B0604030504040204" pitchFamily="34" charset="-128"/>
              </a:rPr>
              <a:t>身体を介して体験・実感できるあらゆる</a:t>
            </a:r>
            <a:r>
              <a:rPr lang="ja-JP" altLang="en-US" sz="1400" b="1" u="sng">
                <a:solidFill>
                  <a:schemeClr val="accent6">
                    <a:lumMod val="75000"/>
                  </a:schemeClr>
                </a:solidFill>
                <a:latin typeface="Meiryo" panose="020B0604030504040204" pitchFamily="34" charset="-128"/>
                <a:ea typeface="Meiryo" panose="020B0604030504040204" pitchFamily="34" charset="-128"/>
              </a:rPr>
              <a:t>ものごと</a:t>
            </a:r>
            <a:r>
              <a:rPr lang="ja-JP" altLang="en-US" sz="1400">
                <a:solidFill>
                  <a:schemeClr val="accent6">
                    <a:lumMod val="75000"/>
                  </a:schemeClr>
                </a:solidFill>
                <a:latin typeface="Meiryo" panose="020B0604030504040204" pitchFamily="34" charset="-128"/>
                <a:ea typeface="Meiryo" panose="020B0604030504040204" pitchFamily="34" charset="-128"/>
              </a:rPr>
              <a:t>や</a:t>
            </a:r>
            <a:r>
              <a:rPr lang="ja-JP" altLang="en-US" sz="1400" b="1" u="sng">
                <a:solidFill>
                  <a:schemeClr val="accent6">
                    <a:lumMod val="75000"/>
                  </a:schemeClr>
                </a:solidFill>
                <a:latin typeface="Meiryo" panose="020B0604030504040204" pitchFamily="34" charset="-128"/>
                <a:ea typeface="Meiryo" panose="020B0604030504040204" pitchFamily="34" charset="-128"/>
              </a:rPr>
              <a:t>できごと</a:t>
            </a:r>
            <a:r>
              <a:rPr lang="ja-JP" altLang="en-US" sz="1400">
                <a:solidFill>
                  <a:schemeClr val="accent6">
                    <a:lumMod val="75000"/>
                  </a:schemeClr>
                </a:solidFill>
                <a:latin typeface="Meiryo" panose="020B0604030504040204" pitchFamily="34" charset="-128"/>
                <a:ea typeface="Meiryo" panose="020B0604030504040204" pitchFamily="34" charset="-128"/>
              </a:rPr>
              <a:t>の実態</a:t>
            </a:r>
          </a:p>
        </p:txBody>
      </p:sp>
      <p:sp>
        <p:nvSpPr>
          <p:cNvPr id="350" name="テキスト ボックス 349">
            <a:extLst>
              <a:ext uri="{FF2B5EF4-FFF2-40B4-BE49-F238E27FC236}">
                <a16:creationId xmlns:a16="http://schemas.microsoft.com/office/drawing/2014/main" id="{5C22C179-E34C-F266-A1DB-C81E5C23E76E}"/>
              </a:ext>
            </a:extLst>
          </p:cNvPr>
          <p:cNvSpPr txBox="1"/>
          <p:nvPr/>
        </p:nvSpPr>
        <p:spPr>
          <a:xfrm>
            <a:off x="7661305" y="5805099"/>
            <a:ext cx="1107996" cy="369332"/>
          </a:xfrm>
          <a:prstGeom prst="rect">
            <a:avLst/>
          </a:prstGeom>
          <a:noFill/>
        </p:spPr>
        <p:txBody>
          <a:bodyPr wrap="none" rtlCol="0">
            <a:spAutoFit/>
          </a:bodyPr>
          <a:lstStyle/>
          <a:p>
            <a:pPr algn="ctr"/>
            <a:r>
              <a:rPr kumimoji="1" lang="ja-JP" altLang="en-US" b="1">
                <a:solidFill>
                  <a:schemeClr val="accent2">
                    <a:lumMod val="50000"/>
                  </a:schemeClr>
                </a:solidFill>
                <a:latin typeface="Meiryo" panose="020B0604030504040204" pitchFamily="34" charset="-128"/>
                <a:ea typeface="Meiryo" panose="020B0604030504040204" pitchFamily="34" charset="-128"/>
              </a:rPr>
              <a:t>現実世界</a:t>
            </a:r>
          </a:p>
        </p:txBody>
      </p:sp>
      <p:sp>
        <p:nvSpPr>
          <p:cNvPr id="351" name="テキスト ボックス 350">
            <a:extLst>
              <a:ext uri="{FF2B5EF4-FFF2-40B4-BE49-F238E27FC236}">
                <a16:creationId xmlns:a16="http://schemas.microsoft.com/office/drawing/2014/main" id="{168E2C6E-3837-BA20-6FBB-2A8D53C991CC}"/>
              </a:ext>
            </a:extLst>
          </p:cNvPr>
          <p:cNvSpPr txBox="1"/>
          <p:nvPr/>
        </p:nvSpPr>
        <p:spPr>
          <a:xfrm>
            <a:off x="7636930" y="6064035"/>
            <a:ext cx="1129356" cy="246221"/>
          </a:xfrm>
          <a:prstGeom prst="rect">
            <a:avLst/>
          </a:prstGeom>
          <a:noFill/>
        </p:spPr>
        <p:txBody>
          <a:bodyPr wrap="square" rtlCol="0">
            <a:spAutoFit/>
          </a:bodyPr>
          <a:lstStyle/>
          <a:p>
            <a:pPr algn="ctr"/>
            <a:r>
              <a:rPr kumimoji="1" lang="en-US" altLang="ja-JP" sz="1000" dirty="0">
                <a:solidFill>
                  <a:schemeClr val="accent2">
                    <a:lumMod val="50000"/>
                  </a:schemeClr>
                </a:solidFill>
                <a:latin typeface="Meiryo" panose="020B0604030504040204" pitchFamily="34" charset="-128"/>
                <a:ea typeface="Meiryo" panose="020B0604030504040204" pitchFamily="34" charset="-128"/>
              </a:rPr>
              <a:t>Physical World</a:t>
            </a:r>
          </a:p>
        </p:txBody>
      </p:sp>
      <p:grpSp>
        <p:nvGrpSpPr>
          <p:cNvPr id="379" name="グループ化 378">
            <a:extLst>
              <a:ext uri="{FF2B5EF4-FFF2-40B4-BE49-F238E27FC236}">
                <a16:creationId xmlns:a16="http://schemas.microsoft.com/office/drawing/2014/main" id="{B6630B1A-FB11-1719-EE15-61C9429EBD58}"/>
              </a:ext>
            </a:extLst>
          </p:cNvPr>
          <p:cNvGrpSpPr/>
          <p:nvPr/>
        </p:nvGrpSpPr>
        <p:grpSpPr>
          <a:xfrm>
            <a:off x="2519756" y="1086280"/>
            <a:ext cx="6249545" cy="2215631"/>
            <a:chOff x="2519756" y="1086280"/>
            <a:chExt cx="6249545" cy="2215631"/>
          </a:xfrm>
        </p:grpSpPr>
        <p:sp>
          <p:nvSpPr>
            <p:cNvPr id="349" name="正方形/長方形 348">
              <a:extLst>
                <a:ext uri="{FF2B5EF4-FFF2-40B4-BE49-F238E27FC236}">
                  <a16:creationId xmlns:a16="http://schemas.microsoft.com/office/drawing/2014/main" id="{3388D9D6-1E19-5C10-EB75-2A8310BE5C07}"/>
                </a:ext>
              </a:extLst>
            </p:cNvPr>
            <p:cNvSpPr/>
            <p:nvPr/>
          </p:nvSpPr>
          <p:spPr>
            <a:xfrm>
              <a:off x="2519756" y="1086280"/>
              <a:ext cx="6249545" cy="221563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テキスト ボックス 154">
              <a:extLst>
                <a:ext uri="{FF2B5EF4-FFF2-40B4-BE49-F238E27FC236}">
                  <a16:creationId xmlns:a16="http://schemas.microsoft.com/office/drawing/2014/main" id="{1E475336-F185-C16F-C8E0-BD1094CA31EB}"/>
                </a:ext>
              </a:extLst>
            </p:cNvPr>
            <p:cNvSpPr txBox="1"/>
            <p:nvPr/>
          </p:nvSpPr>
          <p:spPr>
            <a:xfrm>
              <a:off x="4299280" y="1213723"/>
              <a:ext cx="2702983" cy="769441"/>
            </a:xfrm>
            <a:prstGeom prst="rect">
              <a:avLst/>
            </a:prstGeom>
            <a:noFill/>
          </p:spPr>
          <p:txBody>
            <a:bodyPr wrap="none" rtlCol="0">
              <a:spAutoFit/>
            </a:bodyPr>
            <a:lstStyle/>
            <a:p>
              <a:pPr algn="ctr"/>
              <a:r>
                <a:rPr kumimoji="1" lang="ja-JP" altLang="en-US" sz="3200" b="1">
                  <a:solidFill>
                    <a:srgbClr val="0052FF"/>
                  </a:solidFill>
                  <a:latin typeface="Meiryo" panose="020B0604030504040204" pitchFamily="34" charset="-128"/>
                  <a:ea typeface="Meiryo" panose="020B0604030504040204" pitchFamily="34" charset="-128"/>
                </a:rPr>
                <a:t>デジタル</a:t>
              </a:r>
              <a:r>
                <a:rPr lang="en-US" altLang="ja-JP" sz="2000" b="1" dirty="0">
                  <a:solidFill>
                    <a:srgbClr val="0052FF"/>
                  </a:solidFill>
                  <a:latin typeface="Meiryo" panose="020B0604030504040204" pitchFamily="34" charset="-128"/>
                  <a:ea typeface="Meiryo" panose="020B0604030504040204" pitchFamily="34" charset="-128"/>
                </a:rPr>
                <a:t> </a:t>
              </a:r>
              <a:r>
                <a:rPr kumimoji="1" lang="en-US" altLang="ja-JP" sz="2000" dirty="0">
                  <a:solidFill>
                    <a:srgbClr val="0052FF"/>
                  </a:solidFill>
                  <a:latin typeface="Meiryo" panose="020B0604030504040204" pitchFamily="34" charset="-128"/>
                  <a:ea typeface="Meiryo" panose="020B0604030504040204" pitchFamily="34" charset="-128"/>
                </a:rPr>
                <a:t>Digital</a:t>
              </a:r>
            </a:p>
            <a:p>
              <a:pPr algn="ctr"/>
              <a:r>
                <a:rPr lang="ja-JP" altLang="en-US" sz="1200" b="1">
                  <a:solidFill>
                    <a:srgbClr val="0052FF"/>
                  </a:solidFill>
                  <a:latin typeface="Meiryo" panose="020B0604030504040204" pitchFamily="34" charset="-128"/>
                  <a:ea typeface="Meiryo" panose="020B0604030504040204" pitchFamily="34" charset="-128"/>
                </a:rPr>
                <a:t>離散量</a:t>
              </a:r>
              <a:r>
                <a:rPr lang="ja-JP" altLang="en-US" sz="1200">
                  <a:solidFill>
                    <a:srgbClr val="0052FF"/>
                  </a:solidFill>
                  <a:latin typeface="Meiryo" panose="020B0604030504040204" pitchFamily="34" charset="-128"/>
                  <a:ea typeface="Meiryo" panose="020B0604030504040204" pitchFamily="34" charset="-128"/>
                </a:rPr>
                <a:t>（</a:t>
              </a:r>
              <a:r>
                <a:rPr lang="ja-JP" altLang="ja-JP" sz="1200">
                  <a:solidFill>
                    <a:srgbClr val="0052FF"/>
                  </a:solidFill>
                  <a:latin typeface="Meiryo" panose="020B0604030504040204" pitchFamily="34" charset="-128"/>
                  <a:ea typeface="Meiryo" panose="020B0604030504040204" pitchFamily="34" charset="-128"/>
                </a:rPr>
                <a:t>とびとびの値しかない量 </a:t>
              </a:r>
              <a:r>
                <a:rPr lang="ja-JP" altLang="en-US" sz="1200">
                  <a:solidFill>
                    <a:srgbClr val="0052FF"/>
                  </a:solidFill>
                  <a:latin typeface="Meiryo" panose="020B0604030504040204" pitchFamily="34" charset="-128"/>
                  <a:ea typeface="Meiryo" panose="020B0604030504040204" pitchFamily="34" charset="-128"/>
                </a:rPr>
                <a:t>）</a:t>
              </a:r>
              <a:endParaRPr kumimoji="1" lang="ja-JP" altLang="en-US" sz="1200">
                <a:solidFill>
                  <a:srgbClr val="0052FF"/>
                </a:solidFill>
                <a:latin typeface="Meiryo" panose="020B0604030504040204" pitchFamily="34" charset="-128"/>
                <a:ea typeface="Meiryo" panose="020B0604030504040204" pitchFamily="34" charset="-128"/>
              </a:endParaRPr>
            </a:p>
          </p:txBody>
        </p:sp>
        <p:sp>
          <p:nvSpPr>
            <p:cNvPr id="219" name="正方形/長方形 218">
              <a:extLst>
                <a:ext uri="{FF2B5EF4-FFF2-40B4-BE49-F238E27FC236}">
                  <a16:creationId xmlns:a16="http://schemas.microsoft.com/office/drawing/2014/main" id="{90638E01-6F8E-4F09-5D10-A9175FD94E3B}"/>
                </a:ext>
              </a:extLst>
            </p:cNvPr>
            <p:cNvSpPr/>
            <p:nvPr/>
          </p:nvSpPr>
          <p:spPr>
            <a:xfrm>
              <a:off x="2862822" y="2862886"/>
              <a:ext cx="5575896" cy="307777"/>
            </a:xfrm>
            <a:prstGeom prst="rect">
              <a:avLst/>
            </a:prstGeom>
          </p:spPr>
          <p:txBody>
            <a:bodyPr wrap="square">
              <a:spAutoFit/>
            </a:bodyPr>
            <a:lstStyle/>
            <a:p>
              <a:pPr algn="ctr"/>
              <a:r>
                <a:rPr lang="ja-JP" altLang="en-US" sz="1400" dirty="0">
                  <a:solidFill>
                    <a:srgbClr val="0432FF"/>
                  </a:solidFill>
                  <a:latin typeface="Meiryo" panose="020B0604030504040204" pitchFamily="34" charset="-128"/>
                  <a:ea typeface="Meiryo" panose="020B0604030504040204" pitchFamily="34" charset="-128"/>
                </a:rPr>
                <a:t>コンピュータやネットワークで扱える</a:t>
              </a:r>
              <a:r>
                <a:rPr lang="ja-JP" altLang="en-US" sz="1400" b="1" u="sng" dirty="0">
                  <a:solidFill>
                    <a:srgbClr val="0432FF"/>
                  </a:solidFill>
                  <a:latin typeface="Meiryo" panose="020B0604030504040204" pitchFamily="34" charset="-128"/>
                  <a:ea typeface="Meiryo" panose="020B0604030504040204" pitchFamily="34" charset="-128"/>
                </a:rPr>
                <a:t>ものごと</a:t>
              </a:r>
              <a:r>
                <a:rPr lang="ja-JP" altLang="en-US" sz="1400" dirty="0">
                  <a:solidFill>
                    <a:srgbClr val="0432FF"/>
                  </a:solidFill>
                  <a:latin typeface="Meiryo" panose="020B0604030504040204" pitchFamily="34" charset="-128"/>
                  <a:ea typeface="Meiryo" panose="020B0604030504040204" pitchFamily="34" charset="-128"/>
                </a:rPr>
                <a:t>や</a:t>
              </a:r>
              <a:r>
                <a:rPr lang="ja-JP" altLang="en-US" sz="1400" b="1" u="sng" dirty="0">
                  <a:solidFill>
                    <a:srgbClr val="0432FF"/>
                  </a:solidFill>
                  <a:latin typeface="Meiryo" panose="020B0604030504040204" pitchFamily="34" charset="-128"/>
                  <a:ea typeface="Meiryo" panose="020B0604030504040204" pitchFamily="34" charset="-128"/>
                </a:rPr>
                <a:t>できごと</a:t>
              </a:r>
              <a:r>
                <a:rPr lang="ja-JP" altLang="en-US" sz="1400" dirty="0">
                  <a:solidFill>
                    <a:srgbClr val="0432FF"/>
                  </a:solidFill>
                  <a:latin typeface="Meiryo" panose="020B0604030504040204" pitchFamily="34" charset="-128"/>
                  <a:ea typeface="Meiryo" panose="020B0604030504040204" pitchFamily="34" charset="-128"/>
                </a:rPr>
                <a:t>の表現</a:t>
              </a:r>
            </a:p>
          </p:txBody>
        </p:sp>
        <p:grpSp>
          <p:nvGrpSpPr>
            <p:cNvPr id="345" name="グループ化 344">
              <a:extLst>
                <a:ext uri="{FF2B5EF4-FFF2-40B4-BE49-F238E27FC236}">
                  <a16:creationId xmlns:a16="http://schemas.microsoft.com/office/drawing/2014/main" id="{DCA94F91-FD23-DE24-B845-0EEA4BF3CCBB}"/>
                </a:ext>
              </a:extLst>
            </p:cNvPr>
            <p:cNvGrpSpPr/>
            <p:nvPr/>
          </p:nvGrpSpPr>
          <p:grpSpPr>
            <a:xfrm>
              <a:off x="3430506" y="2041908"/>
              <a:ext cx="4480779" cy="745228"/>
              <a:chOff x="1663132" y="2147530"/>
              <a:chExt cx="4698941" cy="835517"/>
            </a:xfrm>
          </p:grpSpPr>
          <p:grpSp>
            <p:nvGrpSpPr>
              <p:cNvPr id="218" name="グループ化 217">
                <a:extLst>
                  <a:ext uri="{FF2B5EF4-FFF2-40B4-BE49-F238E27FC236}">
                    <a16:creationId xmlns:a16="http://schemas.microsoft.com/office/drawing/2014/main" id="{DDA10566-A97B-4682-E35F-5E56E976DD8F}"/>
                  </a:ext>
                </a:extLst>
              </p:cNvPr>
              <p:cNvGrpSpPr/>
              <p:nvPr/>
            </p:nvGrpSpPr>
            <p:grpSpPr>
              <a:xfrm>
                <a:off x="1663132" y="2147530"/>
                <a:ext cx="2324187" cy="835517"/>
                <a:chOff x="3506227" y="1766847"/>
                <a:chExt cx="2015448" cy="769441"/>
              </a:xfrm>
            </p:grpSpPr>
            <p:grpSp>
              <p:nvGrpSpPr>
                <p:cNvPr id="122" name="グループ化 121">
                  <a:extLst>
                    <a:ext uri="{FF2B5EF4-FFF2-40B4-BE49-F238E27FC236}">
                      <a16:creationId xmlns:a16="http://schemas.microsoft.com/office/drawing/2014/main" id="{4FDECB28-27CC-4A2D-05FC-B21EA5B7C57C}"/>
                    </a:ext>
                  </a:extLst>
                </p:cNvPr>
                <p:cNvGrpSpPr/>
                <p:nvPr/>
              </p:nvGrpSpPr>
              <p:grpSpPr>
                <a:xfrm>
                  <a:off x="3506227" y="1766847"/>
                  <a:ext cx="1003896" cy="769441"/>
                  <a:chOff x="3735223" y="2541732"/>
                  <a:chExt cx="1684120" cy="942577"/>
                </a:xfrm>
              </p:grpSpPr>
              <p:grpSp>
                <p:nvGrpSpPr>
                  <p:cNvPr id="90" name="グループ化 89">
                    <a:extLst>
                      <a:ext uri="{FF2B5EF4-FFF2-40B4-BE49-F238E27FC236}">
                        <a16:creationId xmlns:a16="http://schemas.microsoft.com/office/drawing/2014/main" id="{158AD013-3FA9-7D9D-CE2F-BE067D473384}"/>
                      </a:ext>
                    </a:extLst>
                  </p:cNvPr>
                  <p:cNvGrpSpPr/>
                  <p:nvPr/>
                </p:nvGrpSpPr>
                <p:grpSpPr>
                  <a:xfrm>
                    <a:off x="3735223" y="2543545"/>
                    <a:ext cx="839306" cy="940764"/>
                    <a:chOff x="3735223" y="2543545"/>
                    <a:chExt cx="839306" cy="940764"/>
                  </a:xfrm>
                  <a:effectLst>
                    <a:outerShdw blurRad="50800" dist="38100" dir="2700000" algn="tl" rotWithShape="0">
                      <a:prstClr val="black">
                        <a:alpha val="40000"/>
                      </a:prstClr>
                    </a:outerShdw>
                  </a:effectLst>
                </p:grpSpPr>
                <p:pic>
                  <p:nvPicPr>
                    <p:cNvPr id="59" name="図 58">
                      <a:extLst>
                        <a:ext uri="{FF2B5EF4-FFF2-40B4-BE49-F238E27FC236}">
                          <a16:creationId xmlns:a16="http://schemas.microsoft.com/office/drawing/2014/main" id="{DA7AA9EB-1DB6-BEE1-7E54-F10A49F26DE9}"/>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35487" y="2543545"/>
                      <a:ext cx="139328" cy="158447"/>
                    </a:xfrm>
                    <a:prstGeom prst="rect">
                      <a:avLst/>
                    </a:prstGeom>
                  </p:spPr>
                </p:pic>
                <p:pic>
                  <p:nvPicPr>
                    <p:cNvPr id="60" name="図 59">
                      <a:extLst>
                        <a:ext uri="{FF2B5EF4-FFF2-40B4-BE49-F238E27FC236}">
                          <a16:creationId xmlns:a16="http://schemas.microsoft.com/office/drawing/2014/main" id="{32EE0D3B-BD13-6F30-E324-62E823E9E96D}"/>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4815" y="2543545"/>
                      <a:ext cx="139328" cy="158447"/>
                    </a:xfrm>
                    <a:prstGeom prst="rect">
                      <a:avLst/>
                    </a:prstGeom>
                  </p:spPr>
                </p:pic>
                <p:pic>
                  <p:nvPicPr>
                    <p:cNvPr id="61" name="図 60">
                      <a:extLst>
                        <a:ext uri="{FF2B5EF4-FFF2-40B4-BE49-F238E27FC236}">
                          <a16:creationId xmlns:a16="http://schemas.microsoft.com/office/drawing/2014/main" id="{07D7562A-FDFB-A1D8-24F9-00E96A65BF41}"/>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4144" y="2543545"/>
                      <a:ext cx="139328" cy="158447"/>
                    </a:xfrm>
                    <a:prstGeom prst="rect">
                      <a:avLst/>
                    </a:prstGeom>
                  </p:spPr>
                </p:pic>
                <p:pic>
                  <p:nvPicPr>
                    <p:cNvPr id="62" name="図 61">
                      <a:extLst>
                        <a:ext uri="{FF2B5EF4-FFF2-40B4-BE49-F238E27FC236}">
                          <a16:creationId xmlns:a16="http://schemas.microsoft.com/office/drawing/2014/main" id="{FFFBC8EB-DDC3-6AF5-169A-090F7F1C5E2D}"/>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3472" y="2543545"/>
                      <a:ext cx="139328" cy="158447"/>
                    </a:xfrm>
                    <a:prstGeom prst="rect">
                      <a:avLst/>
                    </a:prstGeom>
                  </p:spPr>
                </p:pic>
                <p:pic>
                  <p:nvPicPr>
                    <p:cNvPr id="63" name="図 62">
                      <a:extLst>
                        <a:ext uri="{FF2B5EF4-FFF2-40B4-BE49-F238E27FC236}">
                          <a16:creationId xmlns:a16="http://schemas.microsoft.com/office/drawing/2014/main" id="{172F5FAF-D0D3-0F5E-75E6-6DBB947BEA98}"/>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607" y="2543545"/>
                      <a:ext cx="139328" cy="158447"/>
                    </a:xfrm>
                    <a:prstGeom prst="rect">
                      <a:avLst/>
                    </a:prstGeom>
                  </p:spPr>
                </p:pic>
                <p:pic>
                  <p:nvPicPr>
                    <p:cNvPr id="64" name="図 63">
                      <a:extLst>
                        <a:ext uri="{FF2B5EF4-FFF2-40B4-BE49-F238E27FC236}">
                          <a16:creationId xmlns:a16="http://schemas.microsoft.com/office/drawing/2014/main" id="{1486FC8C-22D7-B164-E375-80618D354D12}"/>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432936" y="2543545"/>
                      <a:ext cx="139328" cy="158447"/>
                    </a:xfrm>
                    <a:prstGeom prst="rect">
                      <a:avLst/>
                    </a:prstGeom>
                  </p:spPr>
                </p:pic>
                <p:pic>
                  <p:nvPicPr>
                    <p:cNvPr id="14" name="図 13">
                      <a:extLst>
                        <a:ext uri="{FF2B5EF4-FFF2-40B4-BE49-F238E27FC236}">
                          <a16:creationId xmlns:a16="http://schemas.microsoft.com/office/drawing/2014/main" id="{5F3C1E0C-78B9-1AB8-27B1-487966B56EE4}"/>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740567" y="2738219"/>
                      <a:ext cx="139328" cy="158447"/>
                    </a:xfrm>
                    <a:prstGeom prst="rect">
                      <a:avLst/>
                    </a:prstGeom>
                  </p:spPr>
                </p:pic>
                <p:pic>
                  <p:nvPicPr>
                    <p:cNvPr id="16" name="図 15">
                      <a:extLst>
                        <a:ext uri="{FF2B5EF4-FFF2-40B4-BE49-F238E27FC236}">
                          <a16:creationId xmlns:a16="http://schemas.microsoft.com/office/drawing/2014/main" id="{24F54F0C-6767-F023-D443-D85C9F23CCB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6409" y="2738219"/>
                      <a:ext cx="139328" cy="158447"/>
                    </a:xfrm>
                    <a:prstGeom prst="rect">
                      <a:avLst/>
                    </a:prstGeom>
                  </p:spPr>
                </p:pic>
                <p:pic>
                  <p:nvPicPr>
                    <p:cNvPr id="56" name="図 55">
                      <a:extLst>
                        <a:ext uri="{FF2B5EF4-FFF2-40B4-BE49-F238E27FC236}">
                          <a16:creationId xmlns:a16="http://schemas.microsoft.com/office/drawing/2014/main" id="{6F598CAD-C79F-29D2-4A08-C9AC987936F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5737" y="2738219"/>
                      <a:ext cx="139328" cy="158447"/>
                    </a:xfrm>
                    <a:prstGeom prst="rect">
                      <a:avLst/>
                    </a:prstGeom>
                  </p:spPr>
                </p:pic>
                <p:pic>
                  <p:nvPicPr>
                    <p:cNvPr id="57" name="図 56">
                      <a:extLst>
                        <a:ext uri="{FF2B5EF4-FFF2-40B4-BE49-F238E27FC236}">
                          <a16:creationId xmlns:a16="http://schemas.microsoft.com/office/drawing/2014/main" id="{E69E295B-9B8D-8B3B-664F-FF28BB165B83}"/>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435201" y="2741377"/>
                      <a:ext cx="139328" cy="158447"/>
                    </a:xfrm>
                    <a:prstGeom prst="rect">
                      <a:avLst/>
                    </a:prstGeom>
                  </p:spPr>
                </p:pic>
                <p:pic>
                  <p:nvPicPr>
                    <p:cNvPr id="58" name="図 57">
                      <a:extLst>
                        <a:ext uri="{FF2B5EF4-FFF2-40B4-BE49-F238E27FC236}">
                          <a16:creationId xmlns:a16="http://schemas.microsoft.com/office/drawing/2014/main" id="{10433F8D-3AF2-BBC3-E474-2B0A76C39B4B}"/>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298688" y="2738218"/>
                      <a:ext cx="139328" cy="158447"/>
                    </a:xfrm>
                    <a:prstGeom prst="rect">
                      <a:avLst/>
                    </a:prstGeom>
                  </p:spPr>
                </p:pic>
                <p:pic>
                  <p:nvPicPr>
                    <p:cNvPr id="73" name="図 72">
                      <a:extLst>
                        <a:ext uri="{FF2B5EF4-FFF2-40B4-BE49-F238E27FC236}">
                          <a16:creationId xmlns:a16="http://schemas.microsoft.com/office/drawing/2014/main" id="{5CC5CF6B-52F8-A37D-0CAA-77E749E27131}"/>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35448" y="2932891"/>
                      <a:ext cx="139328" cy="158447"/>
                    </a:xfrm>
                    <a:prstGeom prst="rect">
                      <a:avLst/>
                    </a:prstGeom>
                  </p:spPr>
                </p:pic>
                <p:pic>
                  <p:nvPicPr>
                    <p:cNvPr id="74" name="図 73">
                      <a:extLst>
                        <a:ext uri="{FF2B5EF4-FFF2-40B4-BE49-F238E27FC236}">
                          <a16:creationId xmlns:a16="http://schemas.microsoft.com/office/drawing/2014/main" id="{FD82AA31-6CD2-4EBF-58F6-43147A1BC71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4776" y="2932891"/>
                      <a:ext cx="139328" cy="158447"/>
                    </a:xfrm>
                    <a:prstGeom prst="rect">
                      <a:avLst/>
                    </a:prstGeom>
                  </p:spPr>
                </p:pic>
                <p:pic>
                  <p:nvPicPr>
                    <p:cNvPr id="77" name="図 76">
                      <a:extLst>
                        <a:ext uri="{FF2B5EF4-FFF2-40B4-BE49-F238E27FC236}">
                          <a16:creationId xmlns:a16="http://schemas.microsoft.com/office/drawing/2014/main" id="{7DB64E0F-76C4-2CA8-97C0-8CA4613F9BBD}"/>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568" y="2932891"/>
                      <a:ext cx="139328" cy="158447"/>
                    </a:xfrm>
                    <a:prstGeom prst="rect">
                      <a:avLst/>
                    </a:prstGeom>
                  </p:spPr>
                </p:pic>
                <p:pic>
                  <p:nvPicPr>
                    <p:cNvPr id="78" name="図 77">
                      <a:extLst>
                        <a:ext uri="{FF2B5EF4-FFF2-40B4-BE49-F238E27FC236}">
                          <a16:creationId xmlns:a16="http://schemas.microsoft.com/office/drawing/2014/main" id="{64F1A35F-8CBE-2357-EC50-E3BA55D6B3E1}"/>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432897" y="2932891"/>
                      <a:ext cx="139328" cy="158447"/>
                    </a:xfrm>
                    <a:prstGeom prst="rect">
                      <a:avLst/>
                    </a:prstGeom>
                  </p:spPr>
                </p:pic>
                <p:pic>
                  <p:nvPicPr>
                    <p:cNvPr id="67" name="図 66">
                      <a:extLst>
                        <a:ext uri="{FF2B5EF4-FFF2-40B4-BE49-F238E27FC236}">
                          <a16:creationId xmlns:a16="http://schemas.microsoft.com/office/drawing/2014/main" id="{2092DD8B-832C-57EF-75A0-8274100E6D42}"/>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868868" y="3127565"/>
                      <a:ext cx="139328" cy="158447"/>
                    </a:xfrm>
                    <a:prstGeom prst="rect">
                      <a:avLst/>
                    </a:prstGeom>
                  </p:spPr>
                </p:pic>
                <p:pic>
                  <p:nvPicPr>
                    <p:cNvPr id="68" name="図 67">
                      <a:extLst>
                        <a:ext uri="{FF2B5EF4-FFF2-40B4-BE49-F238E27FC236}">
                          <a16:creationId xmlns:a16="http://schemas.microsoft.com/office/drawing/2014/main" id="{C49ACB4A-72F5-2A5E-E431-171AC7703568}"/>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740528" y="3127565"/>
                      <a:ext cx="139328" cy="158447"/>
                    </a:xfrm>
                    <a:prstGeom prst="rect">
                      <a:avLst/>
                    </a:prstGeom>
                  </p:spPr>
                </p:pic>
                <p:pic>
                  <p:nvPicPr>
                    <p:cNvPr id="69" name="図 68">
                      <a:extLst>
                        <a:ext uri="{FF2B5EF4-FFF2-40B4-BE49-F238E27FC236}">
                          <a16:creationId xmlns:a16="http://schemas.microsoft.com/office/drawing/2014/main" id="{5C075279-71AC-A3D2-8B80-BCF0426225F7}"/>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6370" y="3127565"/>
                      <a:ext cx="139328" cy="158447"/>
                    </a:xfrm>
                    <a:prstGeom prst="rect">
                      <a:avLst/>
                    </a:prstGeom>
                  </p:spPr>
                </p:pic>
                <p:pic>
                  <p:nvPicPr>
                    <p:cNvPr id="70" name="図 69">
                      <a:extLst>
                        <a:ext uri="{FF2B5EF4-FFF2-40B4-BE49-F238E27FC236}">
                          <a16:creationId xmlns:a16="http://schemas.microsoft.com/office/drawing/2014/main" id="{43798E16-953D-204D-0273-42182D53BE1D}"/>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5698" y="3127565"/>
                      <a:ext cx="139328" cy="158447"/>
                    </a:xfrm>
                    <a:prstGeom prst="rect">
                      <a:avLst/>
                    </a:prstGeom>
                  </p:spPr>
                </p:pic>
                <p:pic>
                  <p:nvPicPr>
                    <p:cNvPr id="71" name="図 70">
                      <a:extLst>
                        <a:ext uri="{FF2B5EF4-FFF2-40B4-BE49-F238E27FC236}">
                          <a16:creationId xmlns:a16="http://schemas.microsoft.com/office/drawing/2014/main" id="{C91E6A32-57B4-8BF6-CDA3-305BE87209F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435162" y="3130723"/>
                      <a:ext cx="139328" cy="158447"/>
                    </a:xfrm>
                    <a:prstGeom prst="rect">
                      <a:avLst/>
                    </a:prstGeom>
                  </p:spPr>
                </p:pic>
                <p:pic>
                  <p:nvPicPr>
                    <p:cNvPr id="80" name="図 79">
                      <a:extLst>
                        <a:ext uri="{FF2B5EF4-FFF2-40B4-BE49-F238E27FC236}">
                          <a16:creationId xmlns:a16="http://schemas.microsoft.com/office/drawing/2014/main" id="{4DFF4FD2-5744-5E9C-FDAD-32B49982949B}"/>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568" y="3127564"/>
                      <a:ext cx="139328" cy="158447"/>
                    </a:xfrm>
                    <a:prstGeom prst="rect">
                      <a:avLst/>
                    </a:prstGeom>
                  </p:spPr>
                </p:pic>
                <p:pic>
                  <p:nvPicPr>
                    <p:cNvPr id="81" name="図 80">
                      <a:extLst>
                        <a:ext uri="{FF2B5EF4-FFF2-40B4-BE49-F238E27FC236}">
                          <a16:creationId xmlns:a16="http://schemas.microsoft.com/office/drawing/2014/main" id="{70C2510B-1DA2-9D45-5D2B-E19CAFFB279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8268" y="2738217"/>
                      <a:ext cx="139328" cy="158447"/>
                    </a:xfrm>
                    <a:prstGeom prst="rect">
                      <a:avLst/>
                    </a:prstGeom>
                  </p:spPr>
                </p:pic>
                <p:pic>
                  <p:nvPicPr>
                    <p:cNvPr id="82" name="図 81">
                      <a:extLst>
                        <a:ext uri="{FF2B5EF4-FFF2-40B4-BE49-F238E27FC236}">
                          <a16:creationId xmlns:a16="http://schemas.microsoft.com/office/drawing/2014/main" id="{21F8563E-C030-4CB4-B03A-D4C065CFDA0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008196" y="2932891"/>
                      <a:ext cx="139328" cy="158447"/>
                    </a:xfrm>
                    <a:prstGeom prst="rect">
                      <a:avLst/>
                    </a:prstGeom>
                  </p:spPr>
                </p:pic>
                <p:pic>
                  <p:nvPicPr>
                    <p:cNvPr id="83" name="図 82">
                      <a:extLst>
                        <a:ext uri="{FF2B5EF4-FFF2-40B4-BE49-F238E27FC236}">
                          <a16:creationId xmlns:a16="http://schemas.microsoft.com/office/drawing/2014/main" id="{E29D592A-874B-DF90-DC67-93E46B984C6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35223" y="3325862"/>
                      <a:ext cx="139328" cy="158447"/>
                    </a:xfrm>
                    <a:prstGeom prst="rect">
                      <a:avLst/>
                    </a:prstGeom>
                  </p:spPr>
                </p:pic>
                <p:pic>
                  <p:nvPicPr>
                    <p:cNvPr id="84" name="図 83">
                      <a:extLst>
                        <a:ext uri="{FF2B5EF4-FFF2-40B4-BE49-F238E27FC236}">
                          <a16:creationId xmlns:a16="http://schemas.microsoft.com/office/drawing/2014/main" id="{545B14A4-288D-9A16-4779-A0B571AEB274}"/>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4551" y="3325862"/>
                      <a:ext cx="139328" cy="158447"/>
                    </a:xfrm>
                    <a:prstGeom prst="rect">
                      <a:avLst/>
                    </a:prstGeom>
                  </p:spPr>
                </p:pic>
                <p:pic>
                  <p:nvPicPr>
                    <p:cNvPr id="85" name="図 84">
                      <a:extLst>
                        <a:ext uri="{FF2B5EF4-FFF2-40B4-BE49-F238E27FC236}">
                          <a16:creationId xmlns:a16="http://schemas.microsoft.com/office/drawing/2014/main" id="{371735F3-91B0-BAC1-29BF-9060556DE30F}"/>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3880" y="3325862"/>
                      <a:ext cx="139328" cy="158447"/>
                    </a:xfrm>
                    <a:prstGeom prst="rect">
                      <a:avLst/>
                    </a:prstGeom>
                  </p:spPr>
                </p:pic>
                <p:pic>
                  <p:nvPicPr>
                    <p:cNvPr id="86" name="図 85">
                      <a:extLst>
                        <a:ext uri="{FF2B5EF4-FFF2-40B4-BE49-F238E27FC236}">
                          <a16:creationId xmlns:a16="http://schemas.microsoft.com/office/drawing/2014/main" id="{05A3F11E-EB07-9413-AC40-3C2BBC1B555A}"/>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3208" y="3325862"/>
                      <a:ext cx="139328" cy="158447"/>
                    </a:xfrm>
                    <a:prstGeom prst="rect">
                      <a:avLst/>
                    </a:prstGeom>
                  </p:spPr>
                </p:pic>
                <p:pic>
                  <p:nvPicPr>
                    <p:cNvPr id="87" name="図 86">
                      <a:extLst>
                        <a:ext uri="{FF2B5EF4-FFF2-40B4-BE49-F238E27FC236}">
                          <a16:creationId xmlns:a16="http://schemas.microsoft.com/office/drawing/2014/main" id="{08B42D8D-A240-5ABC-4BCB-E7BB4FFD5CC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343" y="3325862"/>
                      <a:ext cx="139328" cy="158447"/>
                    </a:xfrm>
                    <a:prstGeom prst="rect">
                      <a:avLst/>
                    </a:prstGeom>
                  </p:spPr>
                </p:pic>
                <p:pic>
                  <p:nvPicPr>
                    <p:cNvPr id="88" name="図 87">
                      <a:extLst>
                        <a:ext uri="{FF2B5EF4-FFF2-40B4-BE49-F238E27FC236}">
                          <a16:creationId xmlns:a16="http://schemas.microsoft.com/office/drawing/2014/main" id="{FEB8BFEC-D87E-1661-4338-52C46520440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432672" y="3325862"/>
                      <a:ext cx="139328" cy="158447"/>
                    </a:xfrm>
                    <a:prstGeom prst="rect">
                      <a:avLst/>
                    </a:prstGeom>
                  </p:spPr>
                </p:pic>
                <p:pic>
                  <p:nvPicPr>
                    <p:cNvPr id="89" name="図 88">
                      <a:extLst>
                        <a:ext uri="{FF2B5EF4-FFF2-40B4-BE49-F238E27FC236}">
                          <a16:creationId xmlns:a16="http://schemas.microsoft.com/office/drawing/2014/main" id="{8F77120A-144F-6582-66A8-DC17E7960677}"/>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155698" y="2936515"/>
                      <a:ext cx="139328" cy="158447"/>
                    </a:xfrm>
                    <a:prstGeom prst="rect">
                      <a:avLst/>
                    </a:prstGeom>
                  </p:spPr>
                </p:pic>
              </p:grpSp>
              <p:pic>
                <p:nvPicPr>
                  <p:cNvPr id="92" name="図 91">
                    <a:extLst>
                      <a:ext uri="{FF2B5EF4-FFF2-40B4-BE49-F238E27FC236}">
                        <a16:creationId xmlns:a16="http://schemas.microsoft.com/office/drawing/2014/main" id="{58F40257-0989-B2AC-0097-D9A85573CD5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580301" y="2541732"/>
                    <a:ext cx="139328" cy="158447"/>
                  </a:xfrm>
                  <a:prstGeom prst="rect">
                    <a:avLst/>
                  </a:prstGeom>
                  <a:effectLst>
                    <a:outerShdw blurRad="50800" dist="38100" dir="2700000" algn="tl" rotWithShape="0">
                      <a:prstClr val="black">
                        <a:alpha val="40000"/>
                      </a:prstClr>
                    </a:outerShdw>
                  </a:effectLst>
                </p:spPr>
              </p:pic>
              <p:pic>
                <p:nvPicPr>
                  <p:cNvPr id="93" name="図 92">
                    <a:extLst>
                      <a:ext uri="{FF2B5EF4-FFF2-40B4-BE49-F238E27FC236}">
                        <a16:creationId xmlns:a16="http://schemas.microsoft.com/office/drawing/2014/main" id="{5FE5F1DC-48B1-42F1-345C-F0132332131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19629" y="2541732"/>
                    <a:ext cx="139328" cy="158447"/>
                  </a:xfrm>
                  <a:prstGeom prst="rect">
                    <a:avLst/>
                  </a:prstGeom>
                  <a:effectLst>
                    <a:outerShdw blurRad="50800" dist="38100" dir="2700000" algn="tl" rotWithShape="0">
                      <a:prstClr val="black">
                        <a:alpha val="40000"/>
                      </a:prstClr>
                    </a:outerShdw>
                  </a:effectLst>
                </p:spPr>
              </p:pic>
              <p:pic>
                <p:nvPicPr>
                  <p:cNvPr id="94" name="図 93">
                    <a:extLst>
                      <a:ext uri="{FF2B5EF4-FFF2-40B4-BE49-F238E27FC236}">
                        <a16:creationId xmlns:a16="http://schemas.microsoft.com/office/drawing/2014/main" id="{9C0DA361-46D4-B9EA-1500-EEE8281FD07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58958" y="2541732"/>
                    <a:ext cx="139328" cy="158447"/>
                  </a:xfrm>
                  <a:prstGeom prst="rect">
                    <a:avLst/>
                  </a:prstGeom>
                  <a:effectLst>
                    <a:outerShdw blurRad="50800" dist="38100" dir="2700000" algn="tl" rotWithShape="0">
                      <a:prstClr val="black">
                        <a:alpha val="40000"/>
                      </a:prstClr>
                    </a:outerShdw>
                  </a:effectLst>
                </p:spPr>
              </p:pic>
              <p:pic>
                <p:nvPicPr>
                  <p:cNvPr id="95" name="図 94">
                    <a:extLst>
                      <a:ext uri="{FF2B5EF4-FFF2-40B4-BE49-F238E27FC236}">
                        <a16:creationId xmlns:a16="http://schemas.microsoft.com/office/drawing/2014/main" id="{7F8C13BA-10D7-E24B-AD6B-5446223E1183}"/>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998286" y="2541732"/>
                    <a:ext cx="139328" cy="158447"/>
                  </a:xfrm>
                  <a:prstGeom prst="rect">
                    <a:avLst/>
                  </a:prstGeom>
                  <a:effectLst>
                    <a:outerShdw blurRad="50800" dist="38100" dir="2700000" algn="tl" rotWithShape="0">
                      <a:prstClr val="black">
                        <a:alpha val="40000"/>
                      </a:prstClr>
                    </a:outerShdw>
                  </a:effectLst>
                </p:spPr>
              </p:pic>
              <p:pic>
                <p:nvPicPr>
                  <p:cNvPr id="96" name="図 95">
                    <a:extLst>
                      <a:ext uri="{FF2B5EF4-FFF2-40B4-BE49-F238E27FC236}">
                        <a16:creationId xmlns:a16="http://schemas.microsoft.com/office/drawing/2014/main" id="{0096F23F-5536-1ACC-8543-0E48A094DA1D}"/>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421" y="2541732"/>
                    <a:ext cx="139328" cy="158447"/>
                  </a:xfrm>
                  <a:prstGeom prst="rect">
                    <a:avLst/>
                  </a:prstGeom>
                  <a:effectLst>
                    <a:outerShdw blurRad="50800" dist="38100" dir="2700000" algn="tl" rotWithShape="0">
                      <a:prstClr val="black">
                        <a:alpha val="40000"/>
                      </a:prstClr>
                    </a:outerShdw>
                  </a:effectLst>
                </p:spPr>
              </p:pic>
              <p:pic>
                <p:nvPicPr>
                  <p:cNvPr id="97" name="図 96">
                    <a:extLst>
                      <a:ext uri="{FF2B5EF4-FFF2-40B4-BE49-F238E27FC236}">
                        <a16:creationId xmlns:a16="http://schemas.microsoft.com/office/drawing/2014/main" id="{6927EC29-7FD8-2F9C-92A9-E79F45B995F2}"/>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7750" y="2541732"/>
                    <a:ext cx="139328" cy="158447"/>
                  </a:xfrm>
                  <a:prstGeom prst="rect">
                    <a:avLst/>
                  </a:prstGeom>
                  <a:effectLst>
                    <a:outerShdw blurRad="50800" dist="38100" dir="2700000" algn="tl" rotWithShape="0">
                      <a:prstClr val="black">
                        <a:alpha val="40000"/>
                      </a:prstClr>
                    </a:outerShdw>
                  </a:effectLst>
                </p:spPr>
              </p:pic>
              <p:pic>
                <p:nvPicPr>
                  <p:cNvPr id="98" name="図 97">
                    <a:extLst>
                      <a:ext uri="{FF2B5EF4-FFF2-40B4-BE49-F238E27FC236}">
                        <a16:creationId xmlns:a16="http://schemas.microsoft.com/office/drawing/2014/main" id="{8F19A8EF-74ED-A92E-1A27-7D9ECED757A8}"/>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585381" y="2736406"/>
                    <a:ext cx="139328" cy="158447"/>
                  </a:xfrm>
                  <a:prstGeom prst="rect">
                    <a:avLst/>
                  </a:prstGeom>
                  <a:effectLst>
                    <a:outerShdw blurRad="50800" dist="38100" dir="2700000" algn="tl" rotWithShape="0">
                      <a:prstClr val="black">
                        <a:alpha val="40000"/>
                      </a:prstClr>
                    </a:outerShdw>
                  </a:effectLst>
                </p:spPr>
              </p:pic>
              <p:pic>
                <p:nvPicPr>
                  <p:cNvPr id="99" name="図 98">
                    <a:extLst>
                      <a:ext uri="{FF2B5EF4-FFF2-40B4-BE49-F238E27FC236}">
                        <a16:creationId xmlns:a16="http://schemas.microsoft.com/office/drawing/2014/main" id="{5A66F38F-D48C-65B6-8018-3C203FB545A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61223" y="2736406"/>
                    <a:ext cx="139328" cy="158447"/>
                  </a:xfrm>
                  <a:prstGeom prst="rect">
                    <a:avLst/>
                  </a:prstGeom>
                  <a:effectLst>
                    <a:outerShdw blurRad="50800" dist="38100" dir="2700000" algn="tl" rotWithShape="0">
                      <a:prstClr val="black">
                        <a:alpha val="40000"/>
                      </a:prstClr>
                    </a:outerShdw>
                  </a:effectLst>
                </p:spPr>
              </p:pic>
              <p:pic>
                <p:nvPicPr>
                  <p:cNvPr id="100" name="図 99">
                    <a:extLst>
                      <a:ext uri="{FF2B5EF4-FFF2-40B4-BE49-F238E27FC236}">
                        <a16:creationId xmlns:a16="http://schemas.microsoft.com/office/drawing/2014/main" id="{3E2DFD04-23A7-1B9E-2CE1-BF9ABD5E1554}"/>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000551" y="2736406"/>
                    <a:ext cx="139328" cy="158447"/>
                  </a:xfrm>
                  <a:prstGeom prst="rect">
                    <a:avLst/>
                  </a:prstGeom>
                  <a:effectLst>
                    <a:outerShdw blurRad="50800" dist="38100" dir="2700000" algn="tl" rotWithShape="0">
                      <a:prstClr val="black">
                        <a:alpha val="40000"/>
                      </a:prstClr>
                    </a:outerShdw>
                  </a:effectLst>
                </p:spPr>
              </p:pic>
              <p:pic>
                <p:nvPicPr>
                  <p:cNvPr id="101" name="図 100">
                    <a:extLst>
                      <a:ext uri="{FF2B5EF4-FFF2-40B4-BE49-F238E27FC236}">
                        <a16:creationId xmlns:a16="http://schemas.microsoft.com/office/drawing/2014/main" id="{8103BAB8-5C8A-A52D-70BA-FC21EB3FD4B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280015" y="2739564"/>
                    <a:ext cx="139328" cy="158447"/>
                  </a:xfrm>
                  <a:prstGeom prst="rect">
                    <a:avLst/>
                  </a:prstGeom>
                  <a:effectLst>
                    <a:outerShdw blurRad="50800" dist="38100" dir="2700000" algn="tl" rotWithShape="0">
                      <a:prstClr val="black">
                        <a:alpha val="40000"/>
                      </a:prstClr>
                    </a:outerShdw>
                  </a:effectLst>
                </p:spPr>
              </p:pic>
              <p:pic>
                <p:nvPicPr>
                  <p:cNvPr id="102" name="図 101">
                    <a:extLst>
                      <a:ext uri="{FF2B5EF4-FFF2-40B4-BE49-F238E27FC236}">
                        <a16:creationId xmlns:a16="http://schemas.microsoft.com/office/drawing/2014/main" id="{537C21B5-CC13-F793-583F-C2F93363A039}"/>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143502" y="2736405"/>
                    <a:ext cx="139328" cy="158447"/>
                  </a:xfrm>
                  <a:prstGeom prst="rect">
                    <a:avLst/>
                  </a:prstGeom>
                  <a:effectLst>
                    <a:outerShdw blurRad="50800" dist="38100" dir="2700000" algn="tl" rotWithShape="0">
                      <a:prstClr val="black">
                        <a:alpha val="40000"/>
                      </a:prstClr>
                    </a:outerShdw>
                  </a:effectLst>
                </p:spPr>
              </p:pic>
              <p:pic>
                <p:nvPicPr>
                  <p:cNvPr id="103" name="図 102">
                    <a:extLst>
                      <a:ext uri="{FF2B5EF4-FFF2-40B4-BE49-F238E27FC236}">
                        <a16:creationId xmlns:a16="http://schemas.microsoft.com/office/drawing/2014/main" id="{3EB4DDCE-05C6-B6A3-45EA-E6F6ED72F45C}"/>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580262" y="2931078"/>
                    <a:ext cx="139328" cy="158447"/>
                  </a:xfrm>
                  <a:prstGeom prst="rect">
                    <a:avLst/>
                  </a:prstGeom>
                  <a:effectLst>
                    <a:outerShdw blurRad="50800" dist="38100" dir="2700000" algn="tl" rotWithShape="0">
                      <a:prstClr val="black">
                        <a:alpha val="40000"/>
                      </a:prstClr>
                    </a:outerShdw>
                  </a:effectLst>
                </p:spPr>
              </p:pic>
              <p:pic>
                <p:nvPicPr>
                  <p:cNvPr id="104" name="図 103">
                    <a:extLst>
                      <a:ext uri="{FF2B5EF4-FFF2-40B4-BE49-F238E27FC236}">
                        <a16:creationId xmlns:a16="http://schemas.microsoft.com/office/drawing/2014/main" id="{77CAE6CF-42F9-4867-ABDF-68D51F490F2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19590" y="2931078"/>
                    <a:ext cx="139328" cy="158447"/>
                  </a:xfrm>
                  <a:prstGeom prst="rect">
                    <a:avLst/>
                  </a:prstGeom>
                  <a:effectLst>
                    <a:outerShdw blurRad="50800" dist="38100" dir="2700000" algn="tl" rotWithShape="0">
                      <a:prstClr val="black">
                        <a:alpha val="40000"/>
                      </a:prstClr>
                    </a:outerShdw>
                  </a:effectLst>
                </p:spPr>
              </p:pic>
              <p:pic>
                <p:nvPicPr>
                  <p:cNvPr id="105" name="図 104">
                    <a:extLst>
                      <a:ext uri="{FF2B5EF4-FFF2-40B4-BE49-F238E27FC236}">
                        <a16:creationId xmlns:a16="http://schemas.microsoft.com/office/drawing/2014/main" id="{58C550BB-E8AE-0589-FF7F-A0C60F04A8C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382" y="2931078"/>
                    <a:ext cx="139328" cy="158447"/>
                  </a:xfrm>
                  <a:prstGeom prst="rect">
                    <a:avLst/>
                  </a:prstGeom>
                  <a:effectLst>
                    <a:outerShdw blurRad="50800" dist="38100" dir="2700000" algn="tl" rotWithShape="0">
                      <a:prstClr val="black">
                        <a:alpha val="40000"/>
                      </a:prstClr>
                    </a:outerShdw>
                  </a:effectLst>
                </p:spPr>
              </p:pic>
              <p:pic>
                <p:nvPicPr>
                  <p:cNvPr id="106" name="図 105">
                    <a:extLst>
                      <a:ext uri="{FF2B5EF4-FFF2-40B4-BE49-F238E27FC236}">
                        <a16:creationId xmlns:a16="http://schemas.microsoft.com/office/drawing/2014/main" id="{5281C1CB-7D2F-6A58-84D8-6E72ACB75962}"/>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7711" y="2931078"/>
                    <a:ext cx="139328" cy="158447"/>
                  </a:xfrm>
                  <a:prstGeom prst="rect">
                    <a:avLst/>
                  </a:prstGeom>
                  <a:effectLst>
                    <a:outerShdw blurRad="50800" dist="38100" dir="2700000" algn="tl" rotWithShape="0">
                      <a:prstClr val="black">
                        <a:alpha val="40000"/>
                      </a:prstClr>
                    </a:outerShdw>
                  </a:effectLst>
                </p:spPr>
              </p:pic>
              <p:pic>
                <p:nvPicPr>
                  <p:cNvPr id="107" name="図 106">
                    <a:extLst>
                      <a:ext uri="{FF2B5EF4-FFF2-40B4-BE49-F238E27FC236}">
                        <a16:creationId xmlns:a16="http://schemas.microsoft.com/office/drawing/2014/main" id="{F70C02C8-8AEA-0636-0045-B08515754B37}"/>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713682" y="3125752"/>
                    <a:ext cx="139328" cy="158447"/>
                  </a:xfrm>
                  <a:prstGeom prst="rect">
                    <a:avLst/>
                  </a:prstGeom>
                  <a:effectLst>
                    <a:outerShdw blurRad="50800" dist="38100" dir="2700000" algn="tl" rotWithShape="0">
                      <a:prstClr val="black">
                        <a:alpha val="40000"/>
                      </a:prstClr>
                    </a:outerShdw>
                  </a:effectLst>
                </p:spPr>
              </p:pic>
              <p:pic>
                <p:nvPicPr>
                  <p:cNvPr id="108" name="図 107">
                    <a:extLst>
                      <a:ext uri="{FF2B5EF4-FFF2-40B4-BE49-F238E27FC236}">
                        <a16:creationId xmlns:a16="http://schemas.microsoft.com/office/drawing/2014/main" id="{4ABF87D0-FD53-56DE-AD75-9AAC8297C95A}"/>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585342" y="3125752"/>
                    <a:ext cx="139328" cy="158447"/>
                  </a:xfrm>
                  <a:prstGeom prst="rect">
                    <a:avLst/>
                  </a:prstGeom>
                  <a:effectLst>
                    <a:outerShdw blurRad="50800" dist="38100" dir="2700000" algn="tl" rotWithShape="0">
                      <a:prstClr val="black">
                        <a:alpha val="40000"/>
                      </a:prstClr>
                    </a:outerShdw>
                  </a:effectLst>
                </p:spPr>
              </p:pic>
              <p:pic>
                <p:nvPicPr>
                  <p:cNvPr id="109" name="図 108">
                    <a:extLst>
                      <a:ext uri="{FF2B5EF4-FFF2-40B4-BE49-F238E27FC236}">
                        <a16:creationId xmlns:a16="http://schemas.microsoft.com/office/drawing/2014/main" id="{2FB88656-41E5-950D-F09E-CD1F2CF16FC3}"/>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61184" y="3125752"/>
                    <a:ext cx="139328" cy="158447"/>
                  </a:xfrm>
                  <a:prstGeom prst="rect">
                    <a:avLst/>
                  </a:prstGeom>
                  <a:effectLst>
                    <a:outerShdw blurRad="50800" dist="38100" dir="2700000" algn="tl" rotWithShape="0">
                      <a:prstClr val="black">
                        <a:alpha val="40000"/>
                      </a:prstClr>
                    </a:outerShdw>
                  </a:effectLst>
                </p:spPr>
              </p:pic>
              <p:pic>
                <p:nvPicPr>
                  <p:cNvPr id="110" name="図 109">
                    <a:extLst>
                      <a:ext uri="{FF2B5EF4-FFF2-40B4-BE49-F238E27FC236}">
                        <a16:creationId xmlns:a16="http://schemas.microsoft.com/office/drawing/2014/main" id="{02B6EC52-B922-8CCF-5E21-1BD67986777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000512" y="3125752"/>
                    <a:ext cx="139328" cy="158447"/>
                  </a:xfrm>
                  <a:prstGeom prst="rect">
                    <a:avLst/>
                  </a:prstGeom>
                  <a:effectLst>
                    <a:outerShdw blurRad="50800" dist="38100" dir="2700000" algn="tl" rotWithShape="0">
                      <a:prstClr val="black">
                        <a:alpha val="40000"/>
                      </a:prstClr>
                    </a:outerShdw>
                  </a:effectLst>
                </p:spPr>
              </p:pic>
              <p:pic>
                <p:nvPicPr>
                  <p:cNvPr id="111" name="図 110">
                    <a:extLst>
                      <a:ext uri="{FF2B5EF4-FFF2-40B4-BE49-F238E27FC236}">
                        <a16:creationId xmlns:a16="http://schemas.microsoft.com/office/drawing/2014/main" id="{B88321BD-9035-8C14-90A8-693B8B3475A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279976" y="3128910"/>
                    <a:ext cx="139328" cy="158447"/>
                  </a:xfrm>
                  <a:prstGeom prst="rect">
                    <a:avLst/>
                  </a:prstGeom>
                  <a:effectLst>
                    <a:outerShdw blurRad="50800" dist="38100" dir="2700000" algn="tl" rotWithShape="0">
                      <a:prstClr val="black">
                        <a:alpha val="40000"/>
                      </a:prstClr>
                    </a:outerShdw>
                  </a:effectLst>
                </p:spPr>
              </p:pic>
              <p:pic>
                <p:nvPicPr>
                  <p:cNvPr id="112" name="図 111">
                    <a:extLst>
                      <a:ext uri="{FF2B5EF4-FFF2-40B4-BE49-F238E27FC236}">
                        <a16:creationId xmlns:a16="http://schemas.microsoft.com/office/drawing/2014/main" id="{80BE5224-D89C-6D84-810E-76C2AB404FC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382" y="3125751"/>
                    <a:ext cx="139328" cy="158447"/>
                  </a:xfrm>
                  <a:prstGeom prst="rect">
                    <a:avLst/>
                  </a:prstGeom>
                  <a:effectLst>
                    <a:outerShdw blurRad="50800" dist="38100" dir="2700000" algn="tl" rotWithShape="0">
                      <a:prstClr val="black">
                        <a:alpha val="40000"/>
                      </a:prstClr>
                    </a:outerShdw>
                  </a:effectLst>
                </p:spPr>
              </p:pic>
              <p:pic>
                <p:nvPicPr>
                  <p:cNvPr id="113" name="図 112">
                    <a:extLst>
                      <a:ext uri="{FF2B5EF4-FFF2-40B4-BE49-F238E27FC236}">
                        <a16:creationId xmlns:a16="http://schemas.microsoft.com/office/drawing/2014/main" id="{52DEE6B2-FEB3-3645-FC86-015F52B0EA4F}"/>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23082" y="2736404"/>
                    <a:ext cx="139328" cy="158447"/>
                  </a:xfrm>
                  <a:prstGeom prst="rect">
                    <a:avLst/>
                  </a:prstGeom>
                  <a:effectLst>
                    <a:outerShdw blurRad="50800" dist="38100" dir="2700000" algn="tl" rotWithShape="0">
                      <a:prstClr val="black">
                        <a:alpha val="40000"/>
                      </a:prstClr>
                    </a:outerShdw>
                  </a:effectLst>
                </p:spPr>
              </p:pic>
              <p:pic>
                <p:nvPicPr>
                  <p:cNvPr id="114" name="図 113">
                    <a:extLst>
                      <a:ext uri="{FF2B5EF4-FFF2-40B4-BE49-F238E27FC236}">
                        <a16:creationId xmlns:a16="http://schemas.microsoft.com/office/drawing/2014/main" id="{03D812F7-181C-786D-69BA-0A2711BB8AA8}"/>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853010" y="2931078"/>
                    <a:ext cx="139328" cy="158447"/>
                  </a:xfrm>
                  <a:prstGeom prst="rect">
                    <a:avLst/>
                  </a:prstGeom>
                  <a:effectLst>
                    <a:outerShdw blurRad="50800" dist="38100" dir="2700000" algn="tl" rotWithShape="0">
                      <a:prstClr val="black">
                        <a:alpha val="40000"/>
                      </a:prstClr>
                    </a:outerShdw>
                  </a:effectLst>
                </p:spPr>
              </p:pic>
              <p:pic>
                <p:nvPicPr>
                  <p:cNvPr id="115" name="図 114">
                    <a:extLst>
                      <a:ext uri="{FF2B5EF4-FFF2-40B4-BE49-F238E27FC236}">
                        <a16:creationId xmlns:a16="http://schemas.microsoft.com/office/drawing/2014/main" id="{7509F3D1-3720-213B-F179-404C53055CC9}"/>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580037" y="3324049"/>
                    <a:ext cx="139328" cy="158447"/>
                  </a:xfrm>
                  <a:prstGeom prst="rect">
                    <a:avLst/>
                  </a:prstGeom>
                  <a:effectLst>
                    <a:outerShdw blurRad="50800" dist="38100" dir="2700000" algn="tl" rotWithShape="0">
                      <a:prstClr val="black">
                        <a:alpha val="40000"/>
                      </a:prstClr>
                    </a:outerShdw>
                  </a:effectLst>
                </p:spPr>
              </p:pic>
              <p:pic>
                <p:nvPicPr>
                  <p:cNvPr id="116" name="図 115">
                    <a:extLst>
                      <a:ext uri="{FF2B5EF4-FFF2-40B4-BE49-F238E27FC236}">
                        <a16:creationId xmlns:a16="http://schemas.microsoft.com/office/drawing/2014/main" id="{A1792D70-4A3C-2E84-75D6-2A5BAB23029B}"/>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19365" y="3324049"/>
                    <a:ext cx="139328" cy="158447"/>
                  </a:xfrm>
                  <a:prstGeom prst="rect">
                    <a:avLst/>
                  </a:prstGeom>
                  <a:effectLst>
                    <a:outerShdw blurRad="50800" dist="38100" dir="2700000" algn="tl" rotWithShape="0">
                      <a:prstClr val="black">
                        <a:alpha val="40000"/>
                      </a:prstClr>
                    </a:outerShdw>
                  </a:effectLst>
                </p:spPr>
              </p:pic>
              <p:pic>
                <p:nvPicPr>
                  <p:cNvPr id="117" name="図 116">
                    <a:extLst>
                      <a:ext uri="{FF2B5EF4-FFF2-40B4-BE49-F238E27FC236}">
                        <a16:creationId xmlns:a16="http://schemas.microsoft.com/office/drawing/2014/main" id="{BD5F691C-FD50-AFD0-400C-2569AF84E6E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58694" y="3324049"/>
                    <a:ext cx="139328" cy="158447"/>
                  </a:xfrm>
                  <a:prstGeom prst="rect">
                    <a:avLst/>
                  </a:prstGeom>
                  <a:effectLst>
                    <a:outerShdw blurRad="50800" dist="38100" dir="2700000" algn="tl" rotWithShape="0">
                      <a:prstClr val="black">
                        <a:alpha val="40000"/>
                      </a:prstClr>
                    </a:outerShdw>
                  </a:effectLst>
                </p:spPr>
              </p:pic>
              <p:pic>
                <p:nvPicPr>
                  <p:cNvPr id="118" name="図 117">
                    <a:extLst>
                      <a:ext uri="{FF2B5EF4-FFF2-40B4-BE49-F238E27FC236}">
                        <a16:creationId xmlns:a16="http://schemas.microsoft.com/office/drawing/2014/main" id="{7C6D2D53-5121-7AAA-D1AE-69FC44400C2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998022" y="3324049"/>
                    <a:ext cx="139328" cy="158447"/>
                  </a:xfrm>
                  <a:prstGeom prst="rect">
                    <a:avLst/>
                  </a:prstGeom>
                  <a:effectLst>
                    <a:outerShdw blurRad="50800" dist="38100" dir="2700000" algn="tl" rotWithShape="0">
                      <a:prstClr val="black">
                        <a:alpha val="40000"/>
                      </a:prstClr>
                    </a:outerShdw>
                  </a:effectLst>
                </p:spPr>
              </p:pic>
              <p:pic>
                <p:nvPicPr>
                  <p:cNvPr id="119" name="図 118">
                    <a:extLst>
                      <a:ext uri="{FF2B5EF4-FFF2-40B4-BE49-F238E27FC236}">
                        <a16:creationId xmlns:a16="http://schemas.microsoft.com/office/drawing/2014/main" id="{91BBD3C8-44DE-115B-B5F8-3ECB06AF50C8}"/>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157" y="3324049"/>
                    <a:ext cx="139328" cy="158447"/>
                  </a:xfrm>
                  <a:prstGeom prst="rect">
                    <a:avLst/>
                  </a:prstGeom>
                  <a:effectLst>
                    <a:outerShdw blurRad="50800" dist="38100" dir="2700000" algn="tl" rotWithShape="0">
                      <a:prstClr val="black">
                        <a:alpha val="40000"/>
                      </a:prstClr>
                    </a:outerShdw>
                  </a:effectLst>
                </p:spPr>
              </p:pic>
              <p:pic>
                <p:nvPicPr>
                  <p:cNvPr id="120" name="図 119">
                    <a:extLst>
                      <a:ext uri="{FF2B5EF4-FFF2-40B4-BE49-F238E27FC236}">
                        <a16:creationId xmlns:a16="http://schemas.microsoft.com/office/drawing/2014/main" id="{4587FA7D-3DA5-05F1-353E-5A2F07ABF846}"/>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7486" y="3324049"/>
                    <a:ext cx="139328" cy="158447"/>
                  </a:xfrm>
                  <a:prstGeom prst="rect">
                    <a:avLst/>
                  </a:prstGeom>
                  <a:effectLst>
                    <a:outerShdw blurRad="50800" dist="38100" dir="2700000" algn="tl" rotWithShape="0">
                      <a:prstClr val="black">
                        <a:alpha val="40000"/>
                      </a:prstClr>
                    </a:outerShdw>
                  </a:effectLst>
                </p:spPr>
              </p:pic>
              <p:pic>
                <p:nvPicPr>
                  <p:cNvPr id="121" name="図 120">
                    <a:extLst>
                      <a:ext uri="{FF2B5EF4-FFF2-40B4-BE49-F238E27FC236}">
                        <a16:creationId xmlns:a16="http://schemas.microsoft.com/office/drawing/2014/main" id="{50AA52FF-3FA1-C6B1-104D-BC984EED0A63}"/>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000512" y="2934702"/>
                    <a:ext cx="139328" cy="158447"/>
                  </a:xfrm>
                  <a:prstGeom prst="rect">
                    <a:avLst/>
                  </a:prstGeom>
                  <a:effectLst>
                    <a:outerShdw blurRad="50800" dist="38100" dir="2700000" algn="tl" rotWithShape="0">
                      <a:prstClr val="black">
                        <a:alpha val="40000"/>
                      </a:prstClr>
                    </a:outerShdw>
                  </a:effectLst>
                </p:spPr>
              </p:pic>
            </p:grpSp>
            <p:grpSp>
              <p:nvGrpSpPr>
                <p:cNvPr id="156" name="グループ化 155">
                  <a:extLst>
                    <a:ext uri="{FF2B5EF4-FFF2-40B4-BE49-F238E27FC236}">
                      <a16:creationId xmlns:a16="http://schemas.microsoft.com/office/drawing/2014/main" id="{C42863B0-1752-8BC5-6979-F07B752A9AC0}"/>
                    </a:ext>
                  </a:extLst>
                </p:cNvPr>
                <p:cNvGrpSpPr/>
                <p:nvPr/>
              </p:nvGrpSpPr>
              <p:grpSpPr>
                <a:xfrm>
                  <a:off x="4517779" y="1766847"/>
                  <a:ext cx="1003896" cy="769441"/>
                  <a:chOff x="3735223" y="2541732"/>
                  <a:chExt cx="1684120" cy="942577"/>
                </a:xfrm>
              </p:grpSpPr>
              <p:grpSp>
                <p:nvGrpSpPr>
                  <p:cNvPr id="157" name="グループ化 156">
                    <a:extLst>
                      <a:ext uri="{FF2B5EF4-FFF2-40B4-BE49-F238E27FC236}">
                        <a16:creationId xmlns:a16="http://schemas.microsoft.com/office/drawing/2014/main" id="{CEE4920B-6A0D-F101-D9B4-1D387E6672C7}"/>
                      </a:ext>
                    </a:extLst>
                  </p:cNvPr>
                  <p:cNvGrpSpPr/>
                  <p:nvPr/>
                </p:nvGrpSpPr>
                <p:grpSpPr>
                  <a:xfrm>
                    <a:off x="3735223" y="2543545"/>
                    <a:ext cx="839306" cy="940764"/>
                    <a:chOff x="3735223" y="2543545"/>
                    <a:chExt cx="839306" cy="940764"/>
                  </a:xfrm>
                  <a:effectLst>
                    <a:outerShdw blurRad="50800" dist="38100" dir="2700000" algn="tl" rotWithShape="0">
                      <a:prstClr val="black">
                        <a:alpha val="40000"/>
                      </a:prstClr>
                    </a:outerShdw>
                  </a:effectLst>
                </p:grpSpPr>
                <p:pic>
                  <p:nvPicPr>
                    <p:cNvPr id="188" name="図 187">
                      <a:extLst>
                        <a:ext uri="{FF2B5EF4-FFF2-40B4-BE49-F238E27FC236}">
                          <a16:creationId xmlns:a16="http://schemas.microsoft.com/office/drawing/2014/main" id="{22ED09BD-2966-6531-1B93-34C5BE0EF7AA}"/>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35487" y="2543545"/>
                      <a:ext cx="139328" cy="158447"/>
                    </a:xfrm>
                    <a:prstGeom prst="rect">
                      <a:avLst/>
                    </a:prstGeom>
                  </p:spPr>
                </p:pic>
                <p:pic>
                  <p:nvPicPr>
                    <p:cNvPr id="189" name="図 188">
                      <a:extLst>
                        <a:ext uri="{FF2B5EF4-FFF2-40B4-BE49-F238E27FC236}">
                          <a16:creationId xmlns:a16="http://schemas.microsoft.com/office/drawing/2014/main" id="{C3E96B63-DAC5-6CF6-0319-054F6AD036BB}"/>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4815" y="2543545"/>
                      <a:ext cx="139328" cy="158447"/>
                    </a:xfrm>
                    <a:prstGeom prst="rect">
                      <a:avLst/>
                    </a:prstGeom>
                  </p:spPr>
                </p:pic>
                <p:pic>
                  <p:nvPicPr>
                    <p:cNvPr id="190" name="図 189">
                      <a:extLst>
                        <a:ext uri="{FF2B5EF4-FFF2-40B4-BE49-F238E27FC236}">
                          <a16:creationId xmlns:a16="http://schemas.microsoft.com/office/drawing/2014/main" id="{71CB887A-A846-E998-DBBB-FBFC3C2FFFFF}"/>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4144" y="2543545"/>
                      <a:ext cx="139328" cy="158447"/>
                    </a:xfrm>
                    <a:prstGeom prst="rect">
                      <a:avLst/>
                    </a:prstGeom>
                  </p:spPr>
                </p:pic>
                <p:pic>
                  <p:nvPicPr>
                    <p:cNvPr id="191" name="図 190">
                      <a:extLst>
                        <a:ext uri="{FF2B5EF4-FFF2-40B4-BE49-F238E27FC236}">
                          <a16:creationId xmlns:a16="http://schemas.microsoft.com/office/drawing/2014/main" id="{C0E5D547-A9E6-F8C7-C459-F0D6809DD28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3472" y="2543545"/>
                      <a:ext cx="139328" cy="158447"/>
                    </a:xfrm>
                    <a:prstGeom prst="rect">
                      <a:avLst/>
                    </a:prstGeom>
                  </p:spPr>
                </p:pic>
                <p:pic>
                  <p:nvPicPr>
                    <p:cNvPr id="192" name="図 191">
                      <a:extLst>
                        <a:ext uri="{FF2B5EF4-FFF2-40B4-BE49-F238E27FC236}">
                          <a16:creationId xmlns:a16="http://schemas.microsoft.com/office/drawing/2014/main" id="{1F5B2F44-EF2D-28E8-AE93-32A5E3F7A75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607" y="2543545"/>
                      <a:ext cx="139328" cy="158447"/>
                    </a:xfrm>
                    <a:prstGeom prst="rect">
                      <a:avLst/>
                    </a:prstGeom>
                  </p:spPr>
                </p:pic>
                <p:pic>
                  <p:nvPicPr>
                    <p:cNvPr id="193" name="図 192">
                      <a:extLst>
                        <a:ext uri="{FF2B5EF4-FFF2-40B4-BE49-F238E27FC236}">
                          <a16:creationId xmlns:a16="http://schemas.microsoft.com/office/drawing/2014/main" id="{BDE9DD13-0F08-4045-F735-FD19829E8E9A}"/>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432936" y="2543545"/>
                      <a:ext cx="139328" cy="158447"/>
                    </a:xfrm>
                    <a:prstGeom prst="rect">
                      <a:avLst/>
                    </a:prstGeom>
                  </p:spPr>
                </p:pic>
                <p:pic>
                  <p:nvPicPr>
                    <p:cNvPr id="194" name="図 193">
                      <a:extLst>
                        <a:ext uri="{FF2B5EF4-FFF2-40B4-BE49-F238E27FC236}">
                          <a16:creationId xmlns:a16="http://schemas.microsoft.com/office/drawing/2014/main" id="{D692E2A8-CDB9-591A-AADD-193F0FB1E18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740567" y="2738219"/>
                      <a:ext cx="139328" cy="158447"/>
                    </a:xfrm>
                    <a:prstGeom prst="rect">
                      <a:avLst/>
                    </a:prstGeom>
                  </p:spPr>
                </p:pic>
                <p:pic>
                  <p:nvPicPr>
                    <p:cNvPr id="195" name="図 194">
                      <a:extLst>
                        <a:ext uri="{FF2B5EF4-FFF2-40B4-BE49-F238E27FC236}">
                          <a16:creationId xmlns:a16="http://schemas.microsoft.com/office/drawing/2014/main" id="{8F776924-C901-D636-48D3-9E0BB13CEAC8}"/>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6409" y="2738219"/>
                      <a:ext cx="139328" cy="158447"/>
                    </a:xfrm>
                    <a:prstGeom prst="rect">
                      <a:avLst/>
                    </a:prstGeom>
                  </p:spPr>
                </p:pic>
                <p:pic>
                  <p:nvPicPr>
                    <p:cNvPr id="196" name="図 195">
                      <a:extLst>
                        <a:ext uri="{FF2B5EF4-FFF2-40B4-BE49-F238E27FC236}">
                          <a16:creationId xmlns:a16="http://schemas.microsoft.com/office/drawing/2014/main" id="{21CC0434-3432-B3CB-9C56-415491875788}"/>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5737" y="2738219"/>
                      <a:ext cx="139328" cy="158447"/>
                    </a:xfrm>
                    <a:prstGeom prst="rect">
                      <a:avLst/>
                    </a:prstGeom>
                  </p:spPr>
                </p:pic>
                <p:pic>
                  <p:nvPicPr>
                    <p:cNvPr id="197" name="図 196">
                      <a:extLst>
                        <a:ext uri="{FF2B5EF4-FFF2-40B4-BE49-F238E27FC236}">
                          <a16:creationId xmlns:a16="http://schemas.microsoft.com/office/drawing/2014/main" id="{AF597ADA-AD61-A664-7FCF-1DFFF1728FD4}"/>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435201" y="2741377"/>
                      <a:ext cx="139328" cy="158447"/>
                    </a:xfrm>
                    <a:prstGeom prst="rect">
                      <a:avLst/>
                    </a:prstGeom>
                  </p:spPr>
                </p:pic>
                <p:pic>
                  <p:nvPicPr>
                    <p:cNvPr id="198" name="図 197">
                      <a:extLst>
                        <a:ext uri="{FF2B5EF4-FFF2-40B4-BE49-F238E27FC236}">
                          <a16:creationId xmlns:a16="http://schemas.microsoft.com/office/drawing/2014/main" id="{B41E8D60-0474-44F8-1DA4-25F1C65271EB}"/>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298688" y="2738218"/>
                      <a:ext cx="139328" cy="158447"/>
                    </a:xfrm>
                    <a:prstGeom prst="rect">
                      <a:avLst/>
                    </a:prstGeom>
                  </p:spPr>
                </p:pic>
                <p:pic>
                  <p:nvPicPr>
                    <p:cNvPr id="199" name="図 198">
                      <a:extLst>
                        <a:ext uri="{FF2B5EF4-FFF2-40B4-BE49-F238E27FC236}">
                          <a16:creationId xmlns:a16="http://schemas.microsoft.com/office/drawing/2014/main" id="{EE7BFA05-D84B-F1CB-6F62-456573A80F96}"/>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35448" y="2932891"/>
                      <a:ext cx="139328" cy="158447"/>
                    </a:xfrm>
                    <a:prstGeom prst="rect">
                      <a:avLst/>
                    </a:prstGeom>
                  </p:spPr>
                </p:pic>
                <p:pic>
                  <p:nvPicPr>
                    <p:cNvPr id="200" name="図 199">
                      <a:extLst>
                        <a:ext uri="{FF2B5EF4-FFF2-40B4-BE49-F238E27FC236}">
                          <a16:creationId xmlns:a16="http://schemas.microsoft.com/office/drawing/2014/main" id="{BA04DEF7-0BB1-BBD2-BB4F-E00C9057CC08}"/>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4776" y="2932891"/>
                      <a:ext cx="139328" cy="158447"/>
                    </a:xfrm>
                    <a:prstGeom prst="rect">
                      <a:avLst/>
                    </a:prstGeom>
                  </p:spPr>
                </p:pic>
                <p:pic>
                  <p:nvPicPr>
                    <p:cNvPr id="201" name="図 200">
                      <a:extLst>
                        <a:ext uri="{FF2B5EF4-FFF2-40B4-BE49-F238E27FC236}">
                          <a16:creationId xmlns:a16="http://schemas.microsoft.com/office/drawing/2014/main" id="{9D9D7621-2E9C-A70E-C7D9-91192E2C370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568" y="2932891"/>
                      <a:ext cx="139328" cy="158447"/>
                    </a:xfrm>
                    <a:prstGeom prst="rect">
                      <a:avLst/>
                    </a:prstGeom>
                  </p:spPr>
                </p:pic>
                <p:pic>
                  <p:nvPicPr>
                    <p:cNvPr id="202" name="図 201">
                      <a:extLst>
                        <a:ext uri="{FF2B5EF4-FFF2-40B4-BE49-F238E27FC236}">
                          <a16:creationId xmlns:a16="http://schemas.microsoft.com/office/drawing/2014/main" id="{CA00133D-9B32-5D47-823C-A18BDA74F36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432897" y="2932891"/>
                      <a:ext cx="139328" cy="158447"/>
                    </a:xfrm>
                    <a:prstGeom prst="rect">
                      <a:avLst/>
                    </a:prstGeom>
                  </p:spPr>
                </p:pic>
                <p:pic>
                  <p:nvPicPr>
                    <p:cNvPr id="203" name="図 202">
                      <a:extLst>
                        <a:ext uri="{FF2B5EF4-FFF2-40B4-BE49-F238E27FC236}">
                          <a16:creationId xmlns:a16="http://schemas.microsoft.com/office/drawing/2014/main" id="{E3259CFD-BAF1-26CA-CC85-B21448AE216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868868" y="3127565"/>
                      <a:ext cx="139328" cy="158447"/>
                    </a:xfrm>
                    <a:prstGeom prst="rect">
                      <a:avLst/>
                    </a:prstGeom>
                  </p:spPr>
                </p:pic>
                <p:pic>
                  <p:nvPicPr>
                    <p:cNvPr id="204" name="図 203">
                      <a:extLst>
                        <a:ext uri="{FF2B5EF4-FFF2-40B4-BE49-F238E27FC236}">
                          <a16:creationId xmlns:a16="http://schemas.microsoft.com/office/drawing/2014/main" id="{A86EF4AC-0152-7E58-C10E-42EA3093182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740528" y="3127565"/>
                      <a:ext cx="139328" cy="158447"/>
                    </a:xfrm>
                    <a:prstGeom prst="rect">
                      <a:avLst/>
                    </a:prstGeom>
                  </p:spPr>
                </p:pic>
                <p:pic>
                  <p:nvPicPr>
                    <p:cNvPr id="205" name="図 204">
                      <a:extLst>
                        <a:ext uri="{FF2B5EF4-FFF2-40B4-BE49-F238E27FC236}">
                          <a16:creationId xmlns:a16="http://schemas.microsoft.com/office/drawing/2014/main" id="{B5580E60-F1F7-E1E9-A353-C261A876F30C}"/>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6370" y="3127565"/>
                      <a:ext cx="139328" cy="158447"/>
                    </a:xfrm>
                    <a:prstGeom prst="rect">
                      <a:avLst/>
                    </a:prstGeom>
                  </p:spPr>
                </p:pic>
                <p:pic>
                  <p:nvPicPr>
                    <p:cNvPr id="206" name="図 205">
                      <a:extLst>
                        <a:ext uri="{FF2B5EF4-FFF2-40B4-BE49-F238E27FC236}">
                          <a16:creationId xmlns:a16="http://schemas.microsoft.com/office/drawing/2014/main" id="{CC018B6A-2360-A081-0CBF-4EC616D3D4F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5698" y="3127565"/>
                      <a:ext cx="139328" cy="158447"/>
                    </a:xfrm>
                    <a:prstGeom prst="rect">
                      <a:avLst/>
                    </a:prstGeom>
                  </p:spPr>
                </p:pic>
                <p:pic>
                  <p:nvPicPr>
                    <p:cNvPr id="207" name="図 206">
                      <a:extLst>
                        <a:ext uri="{FF2B5EF4-FFF2-40B4-BE49-F238E27FC236}">
                          <a16:creationId xmlns:a16="http://schemas.microsoft.com/office/drawing/2014/main" id="{06078E58-4DBC-9A73-6E24-E74A6EB9AE5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435162" y="3130723"/>
                      <a:ext cx="139328" cy="158447"/>
                    </a:xfrm>
                    <a:prstGeom prst="rect">
                      <a:avLst/>
                    </a:prstGeom>
                  </p:spPr>
                </p:pic>
                <p:pic>
                  <p:nvPicPr>
                    <p:cNvPr id="208" name="図 207">
                      <a:extLst>
                        <a:ext uri="{FF2B5EF4-FFF2-40B4-BE49-F238E27FC236}">
                          <a16:creationId xmlns:a16="http://schemas.microsoft.com/office/drawing/2014/main" id="{97F76EF0-EC34-1D83-BBE2-38576A9DA953}"/>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568" y="3127564"/>
                      <a:ext cx="139328" cy="158447"/>
                    </a:xfrm>
                    <a:prstGeom prst="rect">
                      <a:avLst/>
                    </a:prstGeom>
                  </p:spPr>
                </p:pic>
                <p:pic>
                  <p:nvPicPr>
                    <p:cNvPr id="209" name="図 208">
                      <a:extLst>
                        <a:ext uri="{FF2B5EF4-FFF2-40B4-BE49-F238E27FC236}">
                          <a16:creationId xmlns:a16="http://schemas.microsoft.com/office/drawing/2014/main" id="{708A9002-9EF4-786E-6353-90A4EEA8D5E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8268" y="2738217"/>
                      <a:ext cx="139328" cy="158447"/>
                    </a:xfrm>
                    <a:prstGeom prst="rect">
                      <a:avLst/>
                    </a:prstGeom>
                  </p:spPr>
                </p:pic>
                <p:pic>
                  <p:nvPicPr>
                    <p:cNvPr id="210" name="図 209">
                      <a:extLst>
                        <a:ext uri="{FF2B5EF4-FFF2-40B4-BE49-F238E27FC236}">
                          <a16:creationId xmlns:a16="http://schemas.microsoft.com/office/drawing/2014/main" id="{9323EEFD-6C93-1671-50B8-5F470DF47DB3}"/>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008196" y="2932891"/>
                      <a:ext cx="139328" cy="158447"/>
                    </a:xfrm>
                    <a:prstGeom prst="rect">
                      <a:avLst/>
                    </a:prstGeom>
                  </p:spPr>
                </p:pic>
                <p:pic>
                  <p:nvPicPr>
                    <p:cNvPr id="211" name="図 210">
                      <a:extLst>
                        <a:ext uri="{FF2B5EF4-FFF2-40B4-BE49-F238E27FC236}">
                          <a16:creationId xmlns:a16="http://schemas.microsoft.com/office/drawing/2014/main" id="{7AFD2BD6-9DEB-29DD-7C8F-0B326ED299CB}"/>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35223" y="3325862"/>
                      <a:ext cx="139328" cy="158447"/>
                    </a:xfrm>
                    <a:prstGeom prst="rect">
                      <a:avLst/>
                    </a:prstGeom>
                  </p:spPr>
                </p:pic>
                <p:pic>
                  <p:nvPicPr>
                    <p:cNvPr id="212" name="図 211">
                      <a:extLst>
                        <a:ext uri="{FF2B5EF4-FFF2-40B4-BE49-F238E27FC236}">
                          <a16:creationId xmlns:a16="http://schemas.microsoft.com/office/drawing/2014/main" id="{E948B2EA-0DBC-8B65-C9CB-A4370C2FD91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4551" y="3325862"/>
                      <a:ext cx="139328" cy="158447"/>
                    </a:xfrm>
                    <a:prstGeom prst="rect">
                      <a:avLst/>
                    </a:prstGeom>
                  </p:spPr>
                </p:pic>
                <p:pic>
                  <p:nvPicPr>
                    <p:cNvPr id="213" name="図 212">
                      <a:extLst>
                        <a:ext uri="{FF2B5EF4-FFF2-40B4-BE49-F238E27FC236}">
                          <a16:creationId xmlns:a16="http://schemas.microsoft.com/office/drawing/2014/main" id="{C847F3D6-21AD-4BB5-5522-915D894EC9F4}"/>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3880" y="3325862"/>
                      <a:ext cx="139328" cy="158447"/>
                    </a:xfrm>
                    <a:prstGeom prst="rect">
                      <a:avLst/>
                    </a:prstGeom>
                  </p:spPr>
                </p:pic>
                <p:pic>
                  <p:nvPicPr>
                    <p:cNvPr id="214" name="図 213">
                      <a:extLst>
                        <a:ext uri="{FF2B5EF4-FFF2-40B4-BE49-F238E27FC236}">
                          <a16:creationId xmlns:a16="http://schemas.microsoft.com/office/drawing/2014/main" id="{BB43A94C-3DFF-14DC-811D-D7B05F5FF95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3208" y="3325862"/>
                      <a:ext cx="139328" cy="158447"/>
                    </a:xfrm>
                    <a:prstGeom prst="rect">
                      <a:avLst/>
                    </a:prstGeom>
                  </p:spPr>
                </p:pic>
                <p:pic>
                  <p:nvPicPr>
                    <p:cNvPr id="215" name="図 214">
                      <a:extLst>
                        <a:ext uri="{FF2B5EF4-FFF2-40B4-BE49-F238E27FC236}">
                          <a16:creationId xmlns:a16="http://schemas.microsoft.com/office/drawing/2014/main" id="{03E236DD-1DEA-D4DB-C8D8-74AE8E0674D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343" y="3325862"/>
                      <a:ext cx="139328" cy="158447"/>
                    </a:xfrm>
                    <a:prstGeom prst="rect">
                      <a:avLst/>
                    </a:prstGeom>
                  </p:spPr>
                </p:pic>
                <p:pic>
                  <p:nvPicPr>
                    <p:cNvPr id="216" name="図 215">
                      <a:extLst>
                        <a:ext uri="{FF2B5EF4-FFF2-40B4-BE49-F238E27FC236}">
                          <a16:creationId xmlns:a16="http://schemas.microsoft.com/office/drawing/2014/main" id="{76399DA0-D20F-7801-00EC-AD51EADD3009}"/>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432672" y="3325862"/>
                      <a:ext cx="139328" cy="158447"/>
                    </a:xfrm>
                    <a:prstGeom prst="rect">
                      <a:avLst/>
                    </a:prstGeom>
                  </p:spPr>
                </p:pic>
                <p:pic>
                  <p:nvPicPr>
                    <p:cNvPr id="217" name="図 216">
                      <a:extLst>
                        <a:ext uri="{FF2B5EF4-FFF2-40B4-BE49-F238E27FC236}">
                          <a16:creationId xmlns:a16="http://schemas.microsoft.com/office/drawing/2014/main" id="{0C43824D-D538-0FF3-E2F0-9911F2DA1E7C}"/>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155698" y="2936515"/>
                      <a:ext cx="139328" cy="158447"/>
                    </a:xfrm>
                    <a:prstGeom prst="rect">
                      <a:avLst/>
                    </a:prstGeom>
                  </p:spPr>
                </p:pic>
              </p:grpSp>
              <p:pic>
                <p:nvPicPr>
                  <p:cNvPr id="158" name="図 157">
                    <a:extLst>
                      <a:ext uri="{FF2B5EF4-FFF2-40B4-BE49-F238E27FC236}">
                        <a16:creationId xmlns:a16="http://schemas.microsoft.com/office/drawing/2014/main" id="{365E6919-926F-3268-D6DE-70F49606030B}"/>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580301" y="2541732"/>
                    <a:ext cx="139328" cy="158447"/>
                  </a:xfrm>
                  <a:prstGeom prst="rect">
                    <a:avLst/>
                  </a:prstGeom>
                  <a:effectLst>
                    <a:outerShdw blurRad="50800" dist="38100" dir="2700000" algn="tl" rotWithShape="0">
                      <a:prstClr val="black">
                        <a:alpha val="40000"/>
                      </a:prstClr>
                    </a:outerShdw>
                  </a:effectLst>
                </p:spPr>
              </p:pic>
              <p:pic>
                <p:nvPicPr>
                  <p:cNvPr id="159" name="図 158">
                    <a:extLst>
                      <a:ext uri="{FF2B5EF4-FFF2-40B4-BE49-F238E27FC236}">
                        <a16:creationId xmlns:a16="http://schemas.microsoft.com/office/drawing/2014/main" id="{2FA8EB17-D696-57C5-854E-7CBDDFE62F7B}"/>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19629" y="2541732"/>
                    <a:ext cx="139328" cy="158447"/>
                  </a:xfrm>
                  <a:prstGeom prst="rect">
                    <a:avLst/>
                  </a:prstGeom>
                  <a:effectLst>
                    <a:outerShdw blurRad="50800" dist="38100" dir="2700000" algn="tl" rotWithShape="0">
                      <a:prstClr val="black">
                        <a:alpha val="40000"/>
                      </a:prstClr>
                    </a:outerShdw>
                  </a:effectLst>
                </p:spPr>
              </p:pic>
              <p:pic>
                <p:nvPicPr>
                  <p:cNvPr id="160" name="図 159">
                    <a:extLst>
                      <a:ext uri="{FF2B5EF4-FFF2-40B4-BE49-F238E27FC236}">
                        <a16:creationId xmlns:a16="http://schemas.microsoft.com/office/drawing/2014/main" id="{CFAF3CF5-B7E9-AE3A-4E2A-D4FB1D5699F4}"/>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58958" y="2541732"/>
                    <a:ext cx="139328" cy="158447"/>
                  </a:xfrm>
                  <a:prstGeom prst="rect">
                    <a:avLst/>
                  </a:prstGeom>
                  <a:effectLst>
                    <a:outerShdw blurRad="50800" dist="38100" dir="2700000" algn="tl" rotWithShape="0">
                      <a:prstClr val="black">
                        <a:alpha val="40000"/>
                      </a:prstClr>
                    </a:outerShdw>
                  </a:effectLst>
                </p:spPr>
              </p:pic>
              <p:pic>
                <p:nvPicPr>
                  <p:cNvPr id="161" name="図 160">
                    <a:extLst>
                      <a:ext uri="{FF2B5EF4-FFF2-40B4-BE49-F238E27FC236}">
                        <a16:creationId xmlns:a16="http://schemas.microsoft.com/office/drawing/2014/main" id="{20DFF58E-BDEE-1644-ED8A-881DF78B496A}"/>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998286" y="2541732"/>
                    <a:ext cx="139328" cy="158447"/>
                  </a:xfrm>
                  <a:prstGeom prst="rect">
                    <a:avLst/>
                  </a:prstGeom>
                  <a:effectLst>
                    <a:outerShdw blurRad="50800" dist="38100" dir="2700000" algn="tl" rotWithShape="0">
                      <a:prstClr val="black">
                        <a:alpha val="40000"/>
                      </a:prstClr>
                    </a:outerShdw>
                  </a:effectLst>
                </p:spPr>
              </p:pic>
              <p:pic>
                <p:nvPicPr>
                  <p:cNvPr id="162" name="図 161">
                    <a:extLst>
                      <a:ext uri="{FF2B5EF4-FFF2-40B4-BE49-F238E27FC236}">
                        <a16:creationId xmlns:a16="http://schemas.microsoft.com/office/drawing/2014/main" id="{6D2397DD-3C52-5137-198A-FCE4FC6F1EC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421" y="2541732"/>
                    <a:ext cx="139328" cy="158447"/>
                  </a:xfrm>
                  <a:prstGeom prst="rect">
                    <a:avLst/>
                  </a:prstGeom>
                  <a:effectLst>
                    <a:outerShdw blurRad="50800" dist="38100" dir="2700000" algn="tl" rotWithShape="0">
                      <a:prstClr val="black">
                        <a:alpha val="40000"/>
                      </a:prstClr>
                    </a:outerShdw>
                  </a:effectLst>
                </p:spPr>
              </p:pic>
              <p:pic>
                <p:nvPicPr>
                  <p:cNvPr id="163" name="図 162">
                    <a:extLst>
                      <a:ext uri="{FF2B5EF4-FFF2-40B4-BE49-F238E27FC236}">
                        <a16:creationId xmlns:a16="http://schemas.microsoft.com/office/drawing/2014/main" id="{264C8F79-2F63-D8B0-F0F4-C8859E702D96}"/>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7750" y="2541732"/>
                    <a:ext cx="139328" cy="158447"/>
                  </a:xfrm>
                  <a:prstGeom prst="rect">
                    <a:avLst/>
                  </a:prstGeom>
                  <a:effectLst>
                    <a:outerShdw blurRad="50800" dist="38100" dir="2700000" algn="tl" rotWithShape="0">
                      <a:prstClr val="black">
                        <a:alpha val="40000"/>
                      </a:prstClr>
                    </a:outerShdw>
                  </a:effectLst>
                </p:spPr>
              </p:pic>
              <p:pic>
                <p:nvPicPr>
                  <p:cNvPr id="164" name="図 163">
                    <a:extLst>
                      <a:ext uri="{FF2B5EF4-FFF2-40B4-BE49-F238E27FC236}">
                        <a16:creationId xmlns:a16="http://schemas.microsoft.com/office/drawing/2014/main" id="{490A95F3-BC41-7C61-0D9F-A92CF8ACB0B2}"/>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585381" y="2736406"/>
                    <a:ext cx="139328" cy="158447"/>
                  </a:xfrm>
                  <a:prstGeom prst="rect">
                    <a:avLst/>
                  </a:prstGeom>
                  <a:effectLst>
                    <a:outerShdw blurRad="50800" dist="38100" dir="2700000" algn="tl" rotWithShape="0">
                      <a:prstClr val="black">
                        <a:alpha val="40000"/>
                      </a:prstClr>
                    </a:outerShdw>
                  </a:effectLst>
                </p:spPr>
              </p:pic>
              <p:pic>
                <p:nvPicPr>
                  <p:cNvPr id="165" name="図 164">
                    <a:extLst>
                      <a:ext uri="{FF2B5EF4-FFF2-40B4-BE49-F238E27FC236}">
                        <a16:creationId xmlns:a16="http://schemas.microsoft.com/office/drawing/2014/main" id="{78704E8A-1045-B94C-D73D-7A91C4B6FD71}"/>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61223" y="2736406"/>
                    <a:ext cx="139328" cy="158447"/>
                  </a:xfrm>
                  <a:prstGeom prst="rect">
                    <a:avLst/>
                  </a:prstGeom>
                  <a:effectLst>
                    <a:outerShdw blurRad="50800" dist="38100" dir="2700000" algn="tl" rotWithShape="0">
                      <a:prstClr val="black">
                        <a:alpha val="40000"/>
                      </a:prstClr>
                    </a:outerShdw>
                  </a:effectLst>
                </p:spPr>
              </p:pic>
              <p:pic>
                <p:nvPicPr>
                  <p:cNvPr id="166" name="図 165">
                    <a:extLst>
                      <a:ext uri="{FF2B5EF4-FFF2-40B4-BE49-F238E27FC236}">
                        <a16:creationId xmlns:a16="http://schemas.microsoft.com/office/drawing/2014/main" id="{43EE4AA1-4EDC-2F6F-B937-7D4E78657F4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000551" y="2736406"/>
                    <a:ext cx="139328" cy="158447"/>
                  </a:xfrm>
                  <a:prstGeom prst="rect">
                    <a:avLst/>
                  </a:prstGeom>
                  <a:effectLst>
                    <a:outerShdw blurRad="50800" dist="38100" dir="2700000" algn="tl" rotWithShape="0">
                      <a:prstClr val="black">
                        <a:alpha val="40000"/>
                      </a:prstClr>
                    </a:outerShdw>
                  </a:effectLst>
                </p:spPr>
              </p:pic>
              <p:pic>
                <p:nvPicPr>
                  <p:cNvPr id="167" name="図 166">
                    <a:extLst>
                      <a:ext uri="{FF2B5EF4-FFF2-40B4-BE49-F238E27FC236}">
                        <a16:creationId xmlns:a16="http://schemas.microsoft.com/office/drawing/2014/main" id="{5DDE51AF-AB46-E8E1-E7E2-04942968EA88}"/>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280015" y="2739564"/>
                    <a:ext cx="139328" cy="158447"/>
                  </a:xfrm>
                  <a:prstGeom prst="rect">
                    <a:avLst/>
                  </a:prstGeom>
                  <a:effectLst>
                    <a:outerShdw blurRad="50800" dist="38100" dir="2700000" algn="tl" rotWithShape="0">
                      <a:prstClr val="black">
                        <a:alpha val="40000"/>
                      </a:prstClr>
                    </a:outerShdw>
                  </a:effectLst>
                </p:spPr>
              </p:pic>
              <p:pic>
                <p:nvPicPr>
                  <p:cNvPr id="168" name="図 167">
                    <a:extLst>
                      <a:ext uri="{FF2B5EF4-FFF2-40B4-BE49-F238E27FC236}">
                        <a16:creationId xmlns:a16="http://schemas.microsoft.com/office/drawing/2014/main" id="{4D02D4BB-C7DF-FCBB-F971-1446C09D4953}"/>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143502" y="2736405"/>
                    <a:ext cx="139328" cy="158447"/>
                  </a:xfrm>
                  <a:prstGeom prst="rect">
                    <a:avLst/>
                  </a:prstGeom>
                  <a:effectLst>
                    <a:outerShdw blurRad="50800" dist="38100" dir="2700000" algn="tl" rotWithShape="0">
                      <a:prstClr val="black">
                        <a:alpha val="40000"/>
                      </a:prstClr>
                    </a:outerShdw>
                  </a:effectLst>
                </p:spPr>
              </p:pic>
              <p:pic>
                <p:nvPicPr>
                  <p:cNvPr id="169" name="図 168">
                    <a:extLst>
                      <a:ext uri="{FF2B5EF4-FFF2-40B4-BE49-F238E27FC236}">
                        <a16:creationId xmlns:a16="http://schemas.microsoft.com/office/drawing/2014/main" id="{DEC84BBF-0388-BFAC-DA9E-39131B24752F}"/>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580262" y="2931078"/>
                    <a:ext cx="139328" cy="158447"/>
                  </a:xfrm>
                  <a:prstGeom prst="rect">
                    <a:avLst/>
                  </a:prstGeom>
                  <a:effectLst>
                    <a:outerShdw blurRad="50800" dist="38100" dir="2700000" algn="tl" rotWithShape="0">
                      <a:prstClr val="black">
                        <a:alpha val="40000"/>
                      </a:prstClr>
                    </a:outerShdw>
                  </a:effectLst>
                </p:spPr>
              </p:pic>
              <p:pic>
                <p:nvPicPr>
                  <p:cNvPr id="170" name="図 169">
                    <a:extLst>
                      <a:ext uri="{FF2B5EF4-FFF2-40B4-BE49-F238E27FC236}">
                        <a16:creationId xmlns:a16="http://schemas.microsoft.com/office/drawing/2014/main" id="{A0DC8104-B244-4BEE-34A3-652FE11A94B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19590" y="2931078"/>
                    <a:ext cx="139328" cy="158447"/>
                  </a:xfrm>
                  <a:prstGeom prst="rect">
                    <a:avLst/>
                  </a:prstGeom>
                  <a:effectLst>
                    <a:outerShdw blurRad="50800" dist="38100" dir="2700000" algn="tl" rotWithShape="0">
                      <a:prstClr val="black">
                        <a:alpha val="40000"/>
                      </a:prstClr>
                    </a:outerShdw>
                  </a:effectLst>
                </p:spPr>
              </p:pic>
              <p:pic>
                <p:nvPicPr>
                  <p:cNvPr id="171" name="図 170">
                    <a:extLst>
                      <a:ext uri="{FF2B5EF4-FFF2-40B4-BE49-F238E27FC236}">
                        <a16:creationId xmlns:a16="http://schemas.microsoft.com/office/drawing/2014/main" id="{04B5C709-7CB3-639B-266E-234D48AAD19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382" y="2931078"/>
                    <a:ext cx="139328" cy="158447"/>
                  </a:xfrm>
                  <a:prstGeom prst="rect">
                    <a:avLst/>
                  </a:prstGeom>
                  <a:effectLst>
                    <a:outerShdw blurRad="50800" dist="38100" dir="2700000" algn="tl" rotWithShape="0">
                      <a:prstClr val="black">
                        <a:alpha val="40000"/>
                      </a:prstClr>
                    </a:outerShdw>
                  </a:effectLst>
                </p:spPr>
              </p:pic>
              <p:pic>
                <p:nvPicPr>
                  <p:cNvPr id="172" name="図 171">
                    <a:extLst>
                      <a:ext uri="{FF2B5EF4-FFF2-40B4-BE49-F238E27FC236}">
                        <a16:creationId xmlns:a16="http://schemas.microsoft.com/office/drawing/2014/main" id="{76909381-5722-D0F3-80F7-642629F1141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7711" y="2931078"/>
                    <a:ext cx="139328" cy="158447"/>
                  </a:xfrm>
                  <a:prstGeom prst="rect">
                    <a:avLst/>
                  </a:prstGeom>
                  <a:effectLst>
                    <a:outerShdw blurRad="50800" dist="38100" dir="2700000" algn="tl" rotWithShape="0">
                      <a:prstClr val="black">
                        <a:alpha val="40000"/>
                      </a:prstClr>
                    </a:outerShdw>
                  </a:effectLst>
                </p:spPr>
              </p:pic>
              <p:pic>
                <p:nvPicPr>
                  <p:cNvPr id="173" name="図 172">
                    <a:extLst>
                      <a:ext uri="{FF2B5EF4-FFF2-40B4-BE49-F238E27FC236}">
                        <a16:creationId xmlns:a16="http://schemas.microsoft.com/office/drawing/2014/main" id="{BC776A76-90E8-D5FA-FFBB-9518D67A407B}"/>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713682" y="3125752"/>
                    <a:ext cx="139328" cy="158447"/>
                  </a:xfrm>
                  <a:prstGeom prst="rect">
                    <a:avLst/>
                  </a:prstGeom>
                  <a:effectLst>
                    <a:outerShdw blurRad="50800" dist="38100" dir="2700000" algn="tl" rotWithShape="0">
                      <a:prstClr val="black">
                        <a:alpha val="40000"/>
                      </a:prstClr>
                    </a:outerShdw>
                  </a:effectLst>
                </p:spPr>
              </p:pic>
              <p:pic>
                <p:nvPicPr>
                  <p:cNvPr id="174" name="図 173">
                    <a:extLst>
                      <a:ext uri="{FF2B5EF4-FFF2-40B4-BE49-F238E27FC236}">
                        <a16:creationId xmlns:a16="http://schemas.microsoft.com/office/drawing/2014/main" id="{B32A8F57-132E-CB70-55C2-3AD7381E89CD}"/>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585342" y="3125752"/>
                    <a:ext cx="139328" cy="158447"/>
                  </a:xfrm>
                  <a:prstGeom prst="rect">
                    <a:avLst/>
                  </a:prstGeom>
                  <a:effectLst>
                    <a:outerShdw blurRad="50800" dist="38100" dir="2700000" algn="tl" rotWithShape="0">
                      <a:prstClr val="black">
                        <a:alpha val="40000"/>
                      </a:prstClr>
                    </a:outerShdw>
                  </a:effectLst>
                </p:spPr>
              </p:pic>
              <p:pic>
                <p:nvPicPr>
                  <p:cNvPr id="175" name="図 174">
                    <a:extLst>
                      <a:ext uri="{FF2B5EF4-FFF2-40B4-BE49-F238E27FC236}">
                        <a16:creationId xmlns:a16="http://schemas.microsoft.com/office/drawing/2014/main" id="{C7E08477-E4AF-F51F-4D8D-31697D552D47}"/>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61184" y="3125752"/>
                    <a:ext cx="139328" cy="158447"/>
                  </a:xfrm>
                  <a:prstGeom prst="rect">
                    <a:avLst/>
                  </a:prstGeom>
                  <a:effectLst>
                    <a:outerShdw blurRad="50800" dist="38100" dir="2700000" algn="tl" rotWithShape="0">
                      <a:prstClr val="black">
                        <a:alpha val="40000"/>
                      </a:prstClr>
                    </a:outerShdw>
                  </a:effectLst>
                </p:spPr>
              </p:pic>
              <p:pic>
                <p:nvPicPr>
                  <p:cNvPr id="176" name="図 175">
                    <a:extLst>
                      <a:ext uri="{FF2B5EF4-FFF2-40B4-BE49-F238E27FC236}">
                        <a16:creationId xmlns:a16="http://schemas.microsoft.com/office/drawing/2014/main" id="{349893CC-26C0-08DC-0057-E284A8DC506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000512" y="3125752"/>
                    <a:ext cx="139328" cy="158447"/>
                  </a:xfrm>
                  <a:prstGeom prst="rect">
                    <a:avLst/>
                  </a:prstGeom>
                  <a:effectLst>
                    <a:outerShdw blurRad="50800" dist="38100" dir="2700000" algn="tl" rotWithShape="0">
                      <a:prstClr val="black">
                        <a:alpha val="40000"/>
                      </a:prstClr>
                    </a:outerShdw>
                  </a:effectLst>
                </p:spPr>
              </p:pic>
              <p:pic>
                <p:nvPicPr>
                  <p:cNvPr id="177" name="図 176">
                    <a:extLst>
                      <a:ext uri="{FF2B5EF4-FFF2-40B4-BE49-F238E27FC236}">
                        <a16:creationId xmlns:a16="http://schemas.microsoft.com/office/drawing/2014/main" id="{7AF126BC-81B3-B87E-2FD8-D7069D94A00B}"/>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279976" y="3128910"/>
                    <a:ext cx="139328" cy="158447"/>
                  </a:xfrm>
                  <a:prstGeom prst="rect">
                    <a:avLst/>
                  </a:prstGeom>
                  <a:effectLst>
                    <a:outerShdw blurRad="50800" dist="38100" dir="2700000" algn="tl" rotWithShape="0">
                      <a:prstClr val="black">
                        <a:alpha val="40000"/>
                      </a:prstClr>
                    </a:outerShdw>
                  </a:effectLst>
                </p:spPr>
              </p:pic>
              <p:pic>
                <p:nvPicPr>
                  <p:cNvPr id="178" name="図 177">
                    <a:extLst>
                      <a:ext uri="{FF2B5EF4-FFF2-40B4-BE49-F238E27FC236}">
                        <a16:creationId xmlns:a16="http://schemas.microsoft.com/office/drawing/2014/main" id="{28C1131F-FDDB-8D3B-2CCF-E9A2AD2748B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382" y="3125751"/>
                    <a:ext cx="139328" cy="158447"/>
                  </a:xfrm>
                  <a:prstGeom prst="rect">
                    <a:avLst/>
                  </a:prstGeom>
                  <a:effectLst>
                    <a:outerShdw blurRad="50800" dist="38100" dir="2700000" algn="tl" rotWithShape="0">
                      <a:prstClr val="black">
                        <a:alpha val="40000"/>
                      </a:prstClr>
                    </a:outerShdw>
                  </a:effectLst>
                </p:spPr>
              </p:pic>
              <p:pic>
                <p:nvPicPr>
                  <p:cNvPr id="179" name="図 178">
                    <a:extLst>
                      <a:ext uri="{FF2B5EF4-FFF2-40B4-BE49-F238E27FC236}">
                        <a16:creationId xmlns:a16="http://schemas.microsoft.com/office/drawing/2014/main" id="{2D1759E4-7414-5C9F-8E59-977DA1016A5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23082" y="2736404"/>
                    <a:ext cx="139328" cy="158447"/>
                  </a:xfrm>
                  <a:prstGeom prst="rect">
                    <a:avLst/>
                  </a:prstGeom>
                  <a:effectLst>
                    <a:outerShdw blurRad="50800" dist="38100" dir="2700000" algn="tl" rotWithShape="0">
                      <a:prstClr val="black">
                        <a:alpha val="40000"/>
                      </a:prstClr>
                    </a:outerShdw>
                  </a:effectLst>
                </p:spPr>
              </p:pic>
              <p:pic>
                <p:nvPicPr>
                  <p:cNvPr id="180" name="図 179">
                    <a:extLst>
                      <a:ext uri="{FF2B5EF4-FFF2-40B4-BE49-F238E27FC236}">
                        <a16:creationId xmlns:a16="http://schemas.microsoft.com/office/drawing/2014/main" id="{9B3654EF-6D70-E41F-BF1E-AC43CAD4A30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853010" y="2931078"/>
                    <a:ext cx="139328" cy="158447"/>
                  </a:xfrm>
                  <a:prstGeom prst="rect">
                    <a:avLst/>
                  </a:prstGeom>
                  <a:effectLst>
                    <a:outerShdw blurRad="50800" dist="38100" dir="2700000" algn="tl" rotWithShape="0">
                      <a:prstClr val="black">
                        <a:alpha val="40000"/>
                      </a:prstClr>
                    </a:outerShdw>
                  </a:effectLst>
                </p:spPr>
              </p:pic>
              <p:pic>
                <p:nvPicPr>
                  <p:cNvPr id="181" name="図 180">
                    <a:extLst>
                      <a:ext uri="{FF2B5EF4-FFF2-40B4-BE49-F238E27FC236}">
                        <a16:creationId xmlns:a16="http://schemas.microsoft.com/office/drawing/2014/main" id="{E900002D-FBA2-AC76-840A-8CDE82F662C9}"/>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580037" y="3324049"/>
                    <a:ext cx="139328" cy="158447"/>
                  </a:xfrm>
                  <a:prstGeom prst="rect">
                    <a:avLst/>
                  </a:prstGeom>
                  <a:effectLst>
                    <a:outerShdw blurRad="50800" dist="38100" dir="2700000" algn="tl" rotWithShape="0">
                      <a:prstClr val="black">
                        <a:alpha val="40000"/>
                      </a:prstClr>
                    </a:outerShdw>
                  </a:effectLst>
                </p:spPr>
              </p:pic>
              <p:pic>
                <p:nvPicPr>
                  <p:cNvPr id="182" name="図 181">
                    <a:extLst>
                      <a:ext uri="{FF2B5EF4-FFF2-40B4-BE49-F238E27FC236}">
                        <a16:creationId xmlns:a16="http://schemas.microsoft.com/office/drawing/2014/main" id="{C0252CAA-EC9E-F716-2DDC-CC50E07BC4F2}"/>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19365" y="3324049"/>
                    <a:ext cx="139328" cy="158447"/>
                  </a:xfrm>
                  <a:prstGeom prst="rect">
                    <a:avLst/>
                  </a:prstGeom>
                  <a:effectLst>
                    <a:outerShdw blurRad="50800" dist="38100" dir="2700000" algn="tl" rotWithShape="0">
                      <a:prstClr val="black">
                        <a:alpha val="40000"/>
                      </a:prstClr>
                    </a:outerShdw>
                  </a:effectLst>
                </p:spPr>
              </p:pic>
              <p:pic>
                <p:nvPicPr>
                  <p:cNvPr id="183" name="図 182">
                    <a:extLst>
                      <a:ext uri="{FF2B5EF4-FFF2-40B4-BE49-F238E27FC236}">
                        <a16:creationId xmlns:a16="http://schemas.microsoft.com/office/drawing/2014/main" id="{01F11FE8-7415-A28D-B2E6-E3F96E94306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58694" y="3324049"/>
                    <a:ext cx="139328" cy="158447"/>
                  </a:xfrm>
                  <a:prstGeom prst="rect">
                    <a:avLst/>
                  </a:prstGeom>
                  <a:effectLst>
                    <a:outerShdw blurRad="50800" dist="38100" dir="2700000" algn="tl" rotWithShape="0">
                      <a:prstClr val="black">
                        <a:alpha val="40000"/>
                      </a:prstClr>
                    </a:outerShdw>
                  </a:effectLst>
                </p:spPr>
              </p:pic>
              <p:pic>
                <p:nvPicPr>
                  <p:cNvPr id="184" name="図 183">
                    <a:extLst>
                      <a:ext uri="{FF2B5EF4-FFF2-40B4-BE49-F238E27FC236}">
                        <a16:creationId xmlns:a16="http://schemas.microsoft.com/office/drawing/2014/main" id="{749CB6DD-ED9B-69E9-10B5-BD11BA612AB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998022" y="3324049"/>
                    <a:ext cx="139328" cy="158447"/>
                  </a:xfrm>
                  <a:prstGeom prst="rect">
                    <a:avLst/>
                  </a:prstGeom>
                  <a:effectLst>
                    <a:outerShdw blurRad="50800" dist="38100" dir="2700000" algn="tl" rotWithShape="0">
                      <a:prstClr val="black">
                        <a:alpha val="40000"/>
                      </a:prstClr>
                    </a:outerShdw>
                  </a:effectLst>
                </p:spPr>
              </p:pic>
              <p:pic>
                <p:nvPicPr>
                  <p:cNvPr id="185" name="図 184">
                    <a:extLst>
                      <a:ext uri="{FF2B5EF4-FFF2-40B4-BE49-F238E27FC236}">
                        <a16:creationId xmlns:a16="http://schemas.microsoft.com/office/drawing/2014/main" id="{3F5F8F5C-518B-68C9-E58A-7D9FA501C54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157" y="3324049"/>
                    <a:ext cx="139328" cy="158447"/>
                  </a:xfrm>
                  <a:prstGeom prst="rect">
                    <a:avLst/>
                  </a:prstGeom>
                  <a:effectLst>
                    <a:outerShdw blurRad="50800" dist="38100" dir="2700000" algn="tl" rotWithShape="0">
                      <a:prstClr val="black">
                        <a:alpha val="40000"/>
                      </a:prstClr>
                    </a:outerShdw>
                  </a:effectLst>
                </p:spPr>
              </p:pic>
              <p:pic>
                <p:nvPicPr>
                  <p:cNvPr id="186" name="図 185">
                    <a:extLst>
                      <a:ext uri="{FF2B5EF4-FFF2-40B4-BE49-F238E27FC236}">
                        <a16:creationId xmlns:a16="http://schemas.microsoft.com/office/drawing/2014/main" id="{F501F72F-290A-D9C6-3CE1-2E7D073323B6}"/>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7486" y="3324049"/>
                    <a:ext cx="139328" cy="158447"/>
                  </a:xfrm>
                  <a:prstGeom prst="rect">
                    <a:avLst/>
                  </a:prstGeom>
                  <a:effectLst>
                    <a:outerShdw blurRad="50800" dist="38100" dir="2700000" algn="tl" rotWithShape="0">
                      <a:prstClr val="black">
                        <a:alpha val="40000"/>
                      </a:prstClr>
                    </a:outerShdw>
                  </a:effectLst>
                </p:spPr>
              </p:pic>
              <p:pic>
                <p:nvPicPr>
                  <p:cNvPr id="187" name="図 186">
                    <a:extLst>
                      <a:ext uri="{FF2B5EF4-FFF2-40B4-BE49-F238E27FC236}">
                        <a16:creationId xmlns:a16="http://schemas.microsoft.com/office/drawing/2014/main" id="{9B9CA26E-149A-A735-79E3-7C150A0FED71}"/>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000512" y="2934702"/>
                    <a:ext cx="139328" cy="158447"/>
                  </a:xfrm>
                  <a:prstGeom prst="rect">
                    <a:avLst/>
                  </a:prstGeom>
                  <a:effectLst>
                    <a:outerShdw blurRad="50800" dist="38100" dir="2700000" algn="tl" rotWithShape="0">
                      <a:prstClr val="black">
                        <a:alpha val="40000"/>
                      </a:prstClr>
                    </a:outerShdw>
                  </a:effectLst>
                </p:spPr>
              </p:pic>
            </p:grpSp>
          </p:grpSp>
          <p:grpSp>
            <p:nvGrpSpPr>
              <p:cNvPr id="220" name="グループ化 219">
                <a:extLst>
                  <a:ext uri="{FF2B5EF4-FFF2-40B4-BE49-F238E27FC236}">
                    <a16:creationId xmlns:a16="http://schemas.microsoft.com/office/drawing/2014/main" id="{3581C92C-9EBE-E0DA-2446-1B61D6D12093}"/>
                  </a:ext>
                </a:extLst>
              </p:cNvPr>
              <p:cNvGrpSpPr/>
              <p:nvPr/>
            </p:nvGrpSpPr>
            <p:grpSpPr>
              <a:xfrm>
                <a:off x="4037886" y="2147530"/>
                <a:ext cx="2324187" cy="835517"/>
                <a:chOff x="3506227" y="1766847"/>
                <a:chExt cx="2015448" cy="769441"/>
              </a:xfrm>
            </p:grpSpPr>
            <p:grpSp>
              <p:nvGrpSpPr>
                <p:cNvPr id="221" name="グループ化 220">
                  <a:extLst>
                    <a:ext uri="{FF2B5EF4-FFF2-40B4-BE49-F238E27FC236}">
                      <a16:creationId xmlns:a16="http://schemas.microsoft.com/office/drawing/2014/main" id="{955CE684-8FCC-EF9B-5273-BEE189EDE47F}"/>
                    </a:ext>
                  </a:extLst>
                </p:cNvPr>
                <p:cNvGrpSpPr/>
                <p:nvPr/>
              </p:nvGrpSpPr>
              <p:grpSpPr>
                <a:xfrm>
                  <a:off x="3506227" y="1766847"/>
                  <a:ext cx="1003896" cy="769441"/>
                  <a:chOff x="3735223" y="2541732"/>
                  <a:chExt cx="1684120" cy="942577"/>
                </a:xfrm>
              </p:grpSpPr>
              <p:grpSp>
                <p:nvGrpSpPr>
                  <p:cNvPr id="284" name="グループ化 283">
                    <a:extLst>
                      <a:ext uri="{FF2B5EF4-FFF2-40B4-BE49-F238E27FC236}">
                        <a16:creationId xmlns:a16="http://schemas.microsoft.com/office/drawing/2014/main" id="{BB76842C-74FD-EAC4-7BD1-A41C6D04932F}"/>
                      </a:ext>
                    </a:extLst>
                  </p:cNvPr>
                  <p:cNvGrpSpPr/>
                  <p:nvPr/>
                </p:nvGrpSpPr>
                <p:grpSpPr>
                  <a:xfrm>
                    <a:off x="3735223" y="2543545"/>
                    <a:ext cx="839306" cy="940764"/>
                    <a:chOff x="3735223" y="2543545"/>
                    <a:chExt cx="839306" cy="940764"/>
                  </a:xfrm>
                  <a:effectLst>
                    <a:outerShdw blurRad="50800" dist="38100" dir="2700000" algn="tl" rotWithShape="0">
                      <a:prstClr val="black">
                        <a:alpha val="40000"/>
                      </a:prstClr>
                    </a:outerShdw>
                  </a:effectLst>
                </p:grpSpPr>
                <p:pic>
                  <p:nvPicPr>
                    <p:cNvPr id="315" name="図 314">
                      <a:extLst>
                        <a:ext uri="{FF2B5EF4-FFF2-40B4-BE49-F238E27FC236}">
                          <a16:creationId xmlns:a16="http://schemas.microsoft.com/office/drawing/2014/main" id="{EE190F3D-84C5-771F-3885-2D1002927AF1}"/>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35487" y="2543545"/>
                      <a:ext cx="139328" cy="158447"/>
                    </a:xfrm>
                    <a:prstGeom prst="rect">
                      <a:avLst/>
                    </a:prstGeom>
                  </p:spPr>
                </p:pic>
                <p:pic>
                  <p:nvPicPr>
                    <p:cNvPr id="316" name="図 315">
                      <a:extLst>
                        <a:ext uri="{FF2B5EF4-FFF2-40B4-BE49-F238E27FC236}">
                          <a16:creationId xmlns:a16="http://schemas.microsoft.com/office/drawing/2014/main" id="{0F50083A-B2D1-1ADA-CA5A-0E0BB5E84CC4}"/>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4815" y="2543545"/>
                      <a:ext cx="139328" cy="158447"/>
                    </a:xfrm>
                    <a:prstGeom prst="rect">
                      <a:avLst/>
                    </a:prstGeom>
                  </p:spPr>
                </p:pic>
                <p:pic>
                  <p:nvPicPr>
                    <p:cNvPr id="317" name="図 316">
                      <a:extLst>
                        <a:ext uri="{FF2B5EF4-FFF2-40B4-BE49-F238E27FC236}">
                          <a16:creationId xmlns:a16="http://schemas.microsoft.com/office/drawing/2014/main" id="{020A27C7-7D1D-FB20-A702-AB563FE2E485}"/>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4144" y="2543545"/>
                      <a:ext cx="139328" cy="158447"/>
                    </a:xfrm>
                    <a:prstGeom prst="rect">
                      <a:avLst/>
                    </a:prstGeom>
                  </p:spPr>
                </p:pic>
                <p:pic>
                  <p:nvPicPr>
                    <p:cNvPr id="318" name="図 317">
                      <a:extLst>
                        <a:ext uri="{FF2B5EF4-FFF2-40B4-BE49-F238E27FC236}">
                          <a16:creationId xmlns:a16="http://schemas.microsoft.com/office/drawing/2014/main" id="{4E7470AC-94D0-D71B-D480-517C20F9BD1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3472" y="2543545"/>
                      <a:ext cx="139328" cy="158447"/>
                    </a:xfrm>
                    <a:prstGeom prst="rect">
                      <a:avLst/>
                    </a:prstGeom>
                  </p:spPr>
                </p:pic>
                <p:pic>
                  <p:nvPicPr>
                    <p:cNvPr id="319" name="図 318">
                      <a:extLst>
                        <a:ext uri="{FF2B5EF4-FFF2-40B4-BE49-F238E27FC236}">
                          <a16:creationId xmlns:a16="http://schemas.microsoft.com/office/drawing/2014/main" id="{F59551AF-0806-FA4E-0170-912EF2F4165A}"/>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607" y="2543545"/>
                      <a:ext cx="139328" cy="158447"/>
                    </a:xfrm>
                    <a:prstGeom prst="rect">
                      <a:avLst/>
                    </a:prstGeom>
                  </p:spPr>
                </p:pic>
                <p:pic>
                  <p:nvPicPr>
                    <p:cNvPr id="320" name="図 319">
                      <a:extLst>
                        <a:ext uri="{FF2B5EF4-FFF2-40B4-BE49-F238E27FC236}">
                          <a16:creationId xmlns:a16="http://schemas.microsoft.com/office/drawing/2014/main" id="{45F519EA-A86C-D799-883B-D4A7B9E4763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432936" y="2543545"/>
                      <a:ext cx="139328" cy="158447"/>
                    </a:xfrm>
                    <a:prstGeom prst="rect">
                      <a:avLst/>
                    </a:prstGeom>
                  </p:spPr>
                </p:pic>
                <p:pic>
                  <p:nvPicPr>
                    <p:cNvPr id="321" name="図 320">
                      <a:extLst>
                        <a:ext uri="{FF2B5EF4-FFF2-40B4-BE49-F238E27FC236}">
                          <a16:creationId xmlns:a16="http://schemas.microsoft.com/office/drawing/2014/main" id="{C27A4FD8-FFB5-B8C3-5774-57950EF4E9B3}"/>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740567" y="2738219"/>
                      <a:ext cx="139328" cy="158447"/>
                    </a:xfrm>
                    <a:prstGeom prst="rect">
                      <a:avLst/>
                    </a:prstGeom>
                  </p:spPr>
                </p:pic>
                <p:pic>
                  <p:nvPicPr>
                    <p:cNvPr id="322" name="図 321">
                      <a:extLst>
                        <a:ext uri="{FF2B5EF4-FFF2-40B4-BE49-F238E27FC236}">
                          <a16:creationId xmlns:a16="http://schemas.microsoft.com/office/drawing/2014/main" id="{21F2480F-1A6C-52F7-FE66-4C8269069FC7}"/>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6409" y="2738219"/>
                      <a:ext cx="139328" cy="158447"/>
                    </a:xfrm>
                    <a:prstGeom prst="rect">
                      <a:avLst/>
                    </a:prstGeom>
                  </p:spPr>
                </p:pic>
                <p:pic>
                  <p:nvPicPr>
                    <p:cNvPr id="323" name="図 322">
                      <a:extLst>
                        <a:ext uri="{FF2B5EF4-FFF2-40B4-BE49-F238E27FC236}">
                          <a16:creationId xmlns:a16="http://schemas.microsoft.com/office/drawing/2014/main" id="{31141E37-5D6E-DA94-9CA9-53E4D693704D}"/>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5737" y="2738219"/>
                      <a:ext cx="139328" cy="158447"/>
                    </a:xfrm>
                    <a:prstGeom prst="rect">
                      <a:avLst/>
                    </a:prstGeom>
                  </p:spPr>
                </p:pic>
                <p:pic>
                  <p:nvPicPr>
                    <p:cNvPr id="324" name="図 323">
                      <a:extLst>
                        <a:ext uri="{FF2B5EF4-FFF2-40B4-BE49-F238E27FC236}">
                          <a16:creationId xmlns:a16="http://schemas.microsoft.com/office/drawing/2014/main" id="{44D74D11-4104-317C-D2CE-D0F738A469A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435201" y="2741377"/>
                      <a:ext cx="139328" cy="158447"/>
                    </a:xfrm>
                    <a:prstGeom prst="rect">
                      <a:avLst/>
                    </a:prstGeom>
                  </p:spPr>
                </p:pic>
                <p:pic>
                  <p:nvPicPr>
                    <p:cNvPr id="325" name="図 324">
                      <a:extLst>
                        <a:ext uri="{FF2B5EF4-FFF2-40B4-BE49-F238E27FC236}">
                          <a16:creationId xmlns:a16="http://schemas.microsoft.com/office/drawing/2014/main" id="{6FD4C02E-92F3-B375-7C87-7E336608DDB7}"/>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298688" y="2738218"/>
                      <a:ext cx="139328" cy="158447"/>
                    </a:xfrm>
                    <a:prstGeom prst="rect">
                      <a:avLst/>
                    </a:prstGeom>
                  </p:spPr>
                </p:pic>
                <p:pic>
                  <p:nvPicPr>
                    <p:cNvPr id="326" name="図 325">
                      <a:extLst>
                        <a:ext uri="{FF2B5EF4-FFF2-40B4-BE49-F238E27FC236}">
                          <a16:creationId xmlns:a16="http://schemas.microsoft.com/office/drawing/2014/main" id="{BEAB86BA-2790-370B-F14E-EB712BF1839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35448" y="2932891"/>
                      <a:ext cx="139328" cy="158447"/>
                    </a:xfrm>
                    <a:prstGeom prst="rect">
                      <a:avLst/>
                    </a:prstGeom>
                  </p:spPr>
                </p:pic>
                <p:pic>
                  <p:nvPicPr>
                    <p:cNvPr id="327" name="図 326">
                      <a:extLst>
                        <a:ext uri="{FF2B5EF4-FFF2-40B4-BE49-F238E27FC236}">
                          <a16:creationId xmlns:a16="http://schemas.microsoft.com/office/drawing/2014/main" id="{AAF0D0EF-92D6-D242-3E6A-EFFCE9ABCDC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4776" y="2932891"/>
                      <a:ext cx="139328" cy="158447"/>
                    </a:xfrm>
                    <a:prstGeom prst="rect">
                      <a:avLst/>
                    </a:prstGeom>
                  </p:spPr>
                </p:pic>
                <p:pic>
                  <p:nvPicPr>
                    <p:cNvPr id="328" name="図 327">
                      <a:extLst>
                        <a:ext uri="{FF2B5EF4-FFF2-40B4-BE49-F238E27FC236}">
                          <a16:creationId xmlns:a16="http://schemas.microsoft.com/office/drawing/2014/main" id="{1B879A58-634E-D4BF-DFB8-464B8B694BEF}"/>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568" y="2932891"/>
                      <a:ext cx="139328" cy="158447"/>
                    </a:xfrm>
                    <a:prstGeom prst="rect">
                      <a:avLst/>
                    </a:prstGeom>
                  </p:spPr>
                </p:pic>
                <p:pic>
                  <p:nvPicPr>
                    <p:cNvPr id="329" name="図 328">
                      <a:extLst>
                        <a:ext uri="{FF2B5EF4-FFF2-40B4-BE49-F238E27FC236}">
                          <a16:creationId xmlns:a16="http://schemas.microsoft.com/office/drawing/2014/main" id="{E80B6B67-A28F-4350-6DAA-18237F1ABC2A}"/>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432897" y="2932891"/>
                      <a:ext cx="139328" cy="158447"/>
                    </a:xfrm>
                    <a:prstGeom prst="rect">
                      <a:avLst/>
                    </a:prstGeom>
                  </p:spPr>
                </p:pic>
                <p:pic>
                  <p:nvPicPr>
                    <p:cNvPr id="330" name="図 329">
                      <a:extLst>
                        <a:ext uri="{FF2B5EF4-FFF2-40B4-BE49-F238E27FC236}">
                          <a16:creationId xmlns:a16="http://schemas.microsoft.com/office/drawing/2014/main" id="{8E7CA31F-23F2-1D2F-E408-B1ABD79F5BB6}"/>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868868" y="3127565"/>
                      <a:ext cx="139328" cy="158447"/>
                    </a:xfrm>
                    <a:prstGeom prst="rect">
                      <a:avLst/>
                    </a:prstGeom>
                  </p:spPr>
                </p:pic>
                <p:pic>
                  <p:nvPicPr>
                    <p:cNvPr id="331" name="図 330">
                      <a:extLst>
                        <a:ext uri="{FF2B5EF4-FFF2-40B4-BE49-F238E27FC236}">
                          <a16:creationId xmlns:a16="http://schemas.microsoft.com/office/drawing/2014/main" id="{8554BC57-84D5-1B34-C9D0-6E750AD10D1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740528" y="3127565"/>
                      <a:ext cx="139328" cy="158447"/>
                    </a:xfrm>
                    <a:prstGeom prst="rect">
                      <a:avLst/>
                    </a:prstGeom>
                  </p:spPr>
                </p:pic>
                <p:pic>
                  <p:nvPicPr>
                    <p:cNvPr id="332" name="図 331">
                      <a:extLst>
                        <a:ext uri="{FF2B5EF4-FFF2-40B4-BE49-F238E27FC236}">
                          <a16:creationId xmlns:a16="http://schemas.microsoft.com/office/drawing/2014/main" id="{E69FC002-DFAF-18DD-96A0-E0D58F5E873A}"/>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6370" y="3127565"/>
                      <a:ext cx="139328" cy="158447"/>
                    </a:xfrm>
                    <a:prstGeom prst="rect">
                      <a:avLst/>
                    </a:prstGeom>
                  </p:spPr>
                </p:pic>
                <p:pic>
                  <p:nvPicPr>
                    <p:cNvPr id="333" name="図 332">
                      <a:extLst>
                        <a:ext uri="{FF2B5EF4-FFF2-40B4-BE49-F238E27FC236}">
                          <a16:creationId xmlns:a16="http://schemas.microsoft.com/office/drawing/2014/main" id="{B9118162-FE84-68FB-0C98-BD9DF6341814}"/>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5698" y="3127565"/>
                      <a:ext cx="139328" cy="158447"/>
                    </a:xfrm>
                    <a:prstGeom prst="rect">
                      <a:avLst/>
                    </a:prstGeom>
                  </p:spPr>
                </p:pic>
                <p:pic>
                  <p:nvPicPr>
                    <p:cNvPr id="334" name="図 333">
                      <a:extLst>
                        <a:ext uri="{FF2B5EF4-FFF2-40B4-BE49-F238E27FC236}">
                          <a16:creationId xmlns:a16="http://schemas.microsoft.com/office/drawing/2014/main" id="{FC4DCA70-C6E5-4099-2AC4-0FE7700B412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435162" y="3130723"/>
                      <a:ext cx="139328" cy="158447"/>
                    </a:xfrm>
                    <a:prstGeom prst="rect">
                      <a:avLst/>
                    </a:prstGeom>
                  </p:spPr>
                </p:pic>
                <p:pic>
                  <p:nvPicPr>
                    <p:cNvPr id="335" name="図 334">
                      <a:extLst>
                        <a:ext uri="{FF2B5EF4-FFF2-40B4-BE49-F238E27FC236}">
                          <a16:creationId xmlns:a16="http://schemas.microsoft.com/office/drawing/2014/main" id="{E17B66F4-C710-57D3-ED24-A9C50E2E70C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568" y="3127564"/>
                      <a:ext cx="139328" cy="158447"/>
                    </a:xfrm>
                    <a:prstGeom prst="rect">
                      <a:avLst/>
                    </a:prstGeom>
                  </p:spPr>
                </p:pic>
                <p:pic>
                  <p:nvPicPr>
                    <p:cNvPr id="336" name="図 335">
                      <a:extLst>
                        <a:ext uri="{FF2B5EF4-FFF2-40B4-BE49-F238E27FC236}">
                          <a16:creationId xmlns:a16="http://schemas.microsoft.com/office/drawing/2014/main" id="{6260C6AA-07B2-3C67-645B-3A07731349A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8268" y="2738217"/>
                      <a:ext cx="139328" cy="158447"/>
                    </a:xfrm>
                    <a:prstGeom prst="rect">
                      <a:avLst/>
                    </a:prstGeom>
                  </p:spPr>
                </p:pic>
                <p:pic>
                  <p:nvPicPr>
                    <p:cNvPr id="337" name="図 336">
                      <a:extLst>
                        <a:ext uri="{FF2B5EF4-FFF2-40B4-BE49-F238E27FC236}">
                          <a16:creationId xmlns:a16="http://schemas.microsoft.com/office/drawing/2014/main" id="{978CB6AB-02D3-CD42-272D-13BDC62720BB}"/>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008196" y="2932891"/>
                      <a:ext cx="139328" cy="158447"/>
                    </a:xfrm>
                    <a:prstGeom prst="rect">
                      <a:avLst/>
                    </a:prstGeom>
                  </p:spPr>
                </p:pic>
                <p:pic>
                  <p:nvPicPr>
                    <p:cNvPr id="338" name="図 337">
                      <a:extLst>
                        <a:ext uri="{FF2B5EF4-FFF2-40B4-BE49-F238E27FC236}">
                          <a16:creationId xmlns:a16="http://schemas.microsoft.com/office/drawing/2014/main" id="{B71FA016-7A37-B620-637A-A031AFAEB4DA}"/>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35223" y="3325862"/>
                      <a:ext cx="139328" cy="158447"/>
                    </a:xfrm>
                    <a:prstGeom prst="rect">
                      <a:avLst/>
                    </a:prstGeom>
                  </p:spPr>
                </p:pic>
                <p:pic>
                  <p:nvPicPr>
                    <p:cNvPr id="339" name="図 338">
                      <a:extLst>
                        <a:ext uri="{FF2B5EF4-FFF2-40B4-BE49-F238E27FC236}">
                          <a16:creationId xmlns:a16="http://schemas.microsoft.com/office/drawing/2014/main" id="{BF75B55B-9934-87EF-D23A-30363F3721E4}"/>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4551" y="3325862"/>
                      <a:ext cx="139328" cy="158447"/>
                    </a:xfrm>
                    <a:prstGeom prst="rect">
                      <a:avLst/>
                    </a:prstGeom>
                  </p:spPr>
                </p:pic>
                <p:pic>
                  <p:nvPicPr>
                    <p:cNvPr id="340" name="図 339">
                      <a:extLst>
                        <a:ext uri="{FF2B5EF4-FFF2-40B4-BE49-F238E27FC236}">
                          <a16:creationId xmlns:a16="http://schemas.microsoft.com/office/drawing/2014/main" id="{2261FBE8-3791-DF9D-493C-EB5164C5801F}"/>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3880" y="3325862"/>
                      <a:ext cx="139328" cy="158447"/>
                    </a:xfrm>
                    <a:prstGeom prst="rect">
                      <a:avLst/>
                    </a:prstGeom>
                  </p:spPr>
                </p:pic>
                <p:pic>
                  <p:nvPicPr>
                    <p:cNvPr id="341" name="図 340">
                      <a:extLst>
                        <a:ext uri="{FF2B5EF4-FFF2-40B4-BE49-F238E27FC236}">
                          <a16:creationId xmlns:a16="http://schemas.microsoft.com/office/drawing/2014/main" id="{34928800-5B87-5070-349B-5E891AF4A10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3208" y="3325862"/>
                      <a:ext cx="139328" cy="158447"/>
                    </a:xfrm>
                    <a:prstGeom prst="rect">
                      <a:avLst/>
                    </a:prstGeom>
                  </p:spPr>
                </p:pic>
                <p:pic>
                  <p:nvPicPr>
                    <p:cNvPr id="342" name="図 341">
                      <a:extLst>
                        <a:ext uri="{FF2B5EF4-FFF2-40B4-BE49-F238E27FC236}">
                          <a16:creationId xmlns:a16="http://schemas.microsoft.com/office/drawing/2014/main" id="{B4F63D7B-B98F-CD76-CA21-035501AC78C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343" y="3325862"/>
                      <a:ext cx="139328" cy="158447"/>
                    </a:xfrm>
                    <a:prstGeom prst="rect">
                      <a:avLst/>
                    </a:prstGeom>
                  </p:spPr>
                </p:pic>
                <p:pic>
                  <p:nvPicPr>
                    <p:cNvPr id="343" name="図 342">
                      <a:extLst>
                        <a:ext uri="{FF2B5EF4-FFF2-40B4-BE49-F238E27FC236}">
                          <a16:creationId xmlns:a16="http://schemas.microsoft.com/office/drawing/2014/main" id="{80E337CA-B887-18B0-B75A-456899B3ACF9}"/>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432672" y="3325862"/>
                      <a:ext cx="139328" cy="158447"/>
                    </a:xfrm>
                    <a:prstGeom prst="rect">
                      <a:avLst/>
                    </a:prstGeom>
                  </p:spPr>
                </p:pic>
                <p:pic>
                  <p:nvPicPr>
                    <p:cNvPr id="344" name="図 343">
                      <a:extLst>
                        <a:ext uri="{FF2B5EF4-FFF2-40B4-BE49-F238E27FC236}">
                          <a16:creationId xmlns:a16="http://schemas.microsoft.com/office/drawing/2014/main" id="{D91F9F19-D152-7E64-6555-7C1CF0A1BE8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155698" y="2936515"/>
                      <a:ext cx="139328" cy="158447"/>
                    </a:xfrm>
                    <a:prstGeom prst="rect">
                      <a:avLst/>
                    </a:prstGeom>
                  </p:spPr>
                </p:pic>
              </p:grpSp>
              <p:pic>
                <p:nvPicPr>
                  <p:cNvPr id="285" name="図 284">
                    <a:extLst>
                      <a:ext uri="{FF2B5EF4-FFF2-40B4-BE49-F238E27FC236}">
                        <a16:creationId xmlns:a16="http://schemas.microsoft.com/office/drawing/2014/main" id="{D13F5571-EAA2-A46C-0905-82C893D4EF4C}"/>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580301" y="2541732"/>
                    <a:ext cx="139328" cy="158447"/>
                  </a:xfrm>
                  <a:prstGeom prst="rect">
                    <a:avLst/>
                  </a:prstGeom>
                  <a:effectLst>
                    <a:outerShdw blurRad="50800" dist="38100" dir="2700000" algn="tl" rotWithShape="0">
                      <a:prstClr val="black">
                        <a:alpha val="40000"/>
                      </a:prstClr>
                    </a:outerShdw>
                  </a:effectLst>
                </p:spPr>
              </p:pic>
              <p:pic>
                <p:nvPicPr>
                  <p:cNvPr id="286" name="図 285">
                    <a:extLst>
                      <a:ext uri="{FF2B5EF4-FFF2-40B4-BE49-F238E27FC236}">
                        <a16:creationId xmlns:a16="http://schemas.microsoft.com/office/drawing/2014/main" id="{386972C2-2CA2-F32A-2383-0FF441E89252}"/>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19629" y="2541732"/>
                    <a:ext cx="139328" cy="158447"/>
                  </a:xfrm>
                  <a:prstGeom prst="rect">
                    <a:avLst/>
                  </a:prstGeom>
                  <a:effectLst>
                    <a:outerShdw blurRad="50800" dist="38100" dir="2700000" algn="tl" rotWithShape="0">
                      <a:prstClr val="black">
                        <a:alpha val="40000"/>
                      </a:prstClr>
                    </a:outerShdw>
                  </a:effectLst>
                </p:spPr>
              </p:pic>
              <p:pic>
                <p:nvPicPr>
                  <p:cNvPr id="287" name="図 286">
                    <a:extLst>
                      <a:ext uri="{FF2B5EF4-FFF2-40B4-BE49-F238E27FC236}">
                        <a16:creationId xmlns:a16="http://schemas.microsoft.com/office/drawing/2014/main" id="{8A100361-8198-2F74-6AE7-4AA61C89B3D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58958" y="2541732"/>
                    <a:ext cx="139328" cy="158447"/>
                  </a:xfrm>
                  <a:prstGeom prst="rect">
                    <a:avLst/>
                  </a:prstGeom>
                  <a:effectLst>
                    <a:outerShdw blurRad="50800" dist="38100" dir="2700000" algn="tl" rotWithShape="0">
                      <a:prstClr val="black">
                        <a:alpha val="40000"/>
                      </a:prstClr>
                    </a:outerShdw>
                  </a:effectLst>
                </p:spPr>
              </p:pic>
              <p:pic>
                <p:nvPicPr>
                  <p:cNvPr id="288" name="図 287">
                    <a:extLst>
                      <a:ext uri="{FF2B5EF4-FFF2-40B4-BE49-F238E27FC236}">
                        <a16:creationId xmlns:a16="http://schemas.microsoft.com/office/drawing/2014/main" id="{96A43B8C-7D04-3211-C398-0AE8C6E0A083}"/>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998286" y="2541732"/>
                    <a:ext cx="139328" cy="158447"/>
                  </a:xfrm>
                  <a:prstGeom prst="rect">
                    <a:avLst/>
                  </a:prstGeom>
                  <a:effectLst>
                    <a:outerShdw blurRad="50800" dist="38100" dir="2700000" algn="tl" rotWithShape="0">
                      <a:prstClr val="black">
                        <a:alpha val="40000"/>
                      </a:prstClr>
                    </a:outerShdw>
                  </a:effectLst>
                </p:spPr>
              </p:pic>
              <p:pic>
                <p:nvPicPr>
                  <p:cNvPr id="289" name="図 288">
                    <a:extLst>
                      <a:ext uri="{FF2B5EF4-FFF2-40B4-BE49-F238E27FC236}">
                        <a16:creationId xmlns:a16="http://schemas.microsoft.com/office/drawing/2014/main" id="{9EE29E33-8473-FE1A-B379-584945492BB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421" y="2541732"/>
                    <a:ext cx="139328" cy="158447"/>
                  </a:xfrm>
                  <a:prstGeom prst="rect">
                    <a:avLst/>
                  </a:prstGeom>
                  <a:effectLst>
                    <a:outerShdw blurRad="50800" dist="38100" dir="2700000" algn="tl" rotWithShape="0">
                      <a:prstClr val="black">
                        <a:alpha val="40000"/>
                      </a:prstClr>
                    </a:outerShdw>
                  </a:effectLst>
                </p:spPr>
              </p:pic>
              <p:pic>
                <p:nvPicPr>
                  <p:cNvPr id="290" name="図 289">
                    <a:extLst>
                      <a:ext uri="{FF2B5EF4-FFF2-40B4-BE49-F238E27FC236}">
                        <a16:creationId xmlns:a16="http://schemas.microsoft.com/office/drawing/2014/main" id="{700EF809-36DB-18D3-064C-C1A3B2627D32}"/>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7750" y="2541732"/>
                    <a:ext cx="139328" cy="158447"/>
                  </a:xfrm>
                  <a:prstGeom prst="rect">
                    <a:avLst/>
                  </a:prstGeom>
                  <a:effectLst>
                    <a:outerShdw blurRad="50800" dist="38100" dir="2700000" algn="tl" rotWithShape="0">
                      <a:prstClr val="black">
                        <a:alpha val="40000"/>
                      </a:prstClr>
                    </a:outerShdw>
                  </a:effectLst>
                </p:spPr>
              </p:pic>
              <p:pic>
                <p:nvPicPr>
                  <p:cNvPr id="291" name="図 290">
                    <a:extLst>
                      <a:ext uri="{FF2B5EF4-FFF2-40B4-BE49-F238E27FC236}">
                        <a16:creationId xmlns:a16="http://schemas.microsoft.com/office/drawing/2014/main" id="{A3A07F94-711D-C071-CA73-4944A5E6043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585381" y="2736406"/>
                    <a:ext cx="139328" cy="158447"/>
                  </a:xfrm>
                  <a:prstGeom prst="rect">
                    <a:avLst/>
                  </a:prstGeom>
                  <a:effectLst>
                    <a:outerShdw blurRad="50800" dist="38100" dir="2700000" algn="tl" rotWithShape="0">
                      <a:prstClr val="black">
                        <a:alpha val="40000"/>
                      </a:prstClr>
                    </a:outerShdw>
                  </a:effectLst>
                </p:spPr>
              </p:pic>
              <p:pic>
                <p:nvPicPr>
                  <p:cNvPr id="292" name="図 291">
                    <a:extLst>
                      <a:ext uri="{FF2B5EF4-FFF2-40B4-BE49-F238E27FC236}">
                        <a16:creationId xmlns:a16="http://schemas.microsoft.com/office/drawing/2014/main" id="{5F950093-92BC-4D1A-B528-D7FF4D611812}"/>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61223" y="2736406"/>
                    <a:ext cx="139328" cy="158447"/>
                  </a:xfrm>
                  <a:prstGeom prst="rect">
                    <a:avLst/>
                  </a:prstGeom>
                  <a:effectLst>
                    <a:outerShdw blurRad="50800" dist="38100" dir="2700000" algn="tl" rotWithShape="0">
                      <a:prstClr val="black">
                        <a:alpha val="40000"/>
                      </a:prstClr>
                    </a:outerShdw>
                  </a:effectLst>
                </p:spPr>
              </p:pic>
              <p:pic>
                <p:nvPicPr>
                  <p:cNvPr id="293" name="図 292">
                    <a:extLst>
                      <a:ext uri="{FF2B5EF4-FFF2-40B4-BE49-F238E27FC236}">
                        <a16:creationId xmlns:a16="http://schemas.microsoft.com/office/drawing/2014/main" id="{516BEC2B-4617-4114-F2C9-63833109A362}"/>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000551" y="2736406"/>
                    <a:ext cx="139328" cy="158447"/>
                  </a:xfrm>
                  <a:prstGeom prst="rect">
                    <a:avLst/>
                  </a:prstGeom>
                  <a:effectLst>
                    <a:outerShdw blurRad="50800" dist="38100" dir="2700000" algn="tl" rotWithShape="0">
                      <a:prstClr val="black">
                        <a:alpha val="40000"/>
                      </a:prstClr>
                    </a:outerShdw>
                  </a:effectLst>
                </p:spPr>
              </p:pic>
              <p:pic>
                <p:nvPicPr>
                  <p:cNvPr id="294" name="図 293">
                    <a:extLst>
                      <a:ext uri="{FF2B5EF4-FFF2-40B4-BE49-F238E27FC236}">
                        <a16:creationId xmlns:a16="http://schemas.microsoft.com/office/drawing/2014/main" id="{3B2A6A7B-8289-12F0-673E-E6F1EF5D13D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280015" y="2739564"/>
                    <a:ext cx="139328" cy="158447"/>
                  </a:xfrm>
                  <a:prstGeom prst="rect">
                    <a:avLst/>
                  </a:prstGeom>
                  <a:effectLst>
                    <a:outerShdw blurRad="50800" dist="38100" dir="2700000" algn="tl" rotWithShape="0">
                      <a:prstClr val="black">
                        <a:alpha val="40000"/>
                      </a:prstClr>
                    </a:outerShdw>
                  </a:effectLst>
                </p:spPr>
              </p:pic>
              <p:pic>
                <p:nvPicPr>
                  <p:cNvPr id="295" name="図 294">
                    <a:extLst>
                      <a:ext uri="{FF2B5EF4-FFF2-40B4-BE49-F238E27FC236}">
                        <a16:creationId xmlns:a16="http://schemas.microsoft.com/office/drawing/2014/main" id="{B5D787CD-DCD6-96C6-7738-8610E31D212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143502" y="2736405"/>
                    <a:ext cx="139328" cy="158447"/>
                  </a:xfrm>
                  <a:prstGeom prst="rect">
                    <a:avLst/>
                  </a:prstGeom>
                  <a:effectLst>
                    <a:outerShdw blurRad="50800" dist="38100" dir="2700000" algn="tl" rotWithShape="0">
                      <a:prstClr val="black">
                        <a:alpha val="40000"/>
                      </a:prstClr>
                    </a:outerShdw>
                  </a:effectLst>
                </p:spPr>
              </p:pic>
              <p:pic>
                <p:nvPicPr>
                  <p:cNvPr id="296" name="図 295">
                    <a:extLst>
                      <a:ext uri="{FF2B5EF4-FFF2-40B4-BE49-F238E27FC236}">
                        <a16:creationId xmlns:a16="http://schemas.microsoft.com/office/drawing/2014/main" id="{1C6C99A9-29CF-6D66-D030-447923E73DE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580262" y="2931078"/>
                    <a:ext cx="139328" cy="158447"/>
                  </a:xfrm>
                  <a:prstGeom prst="rect">
                    <a:avLst/>
                  </a:prstGeom>
                  <a:effectLst>
                    <a:outerShdw blurRad="50800" dist="38100" dir="2700000" algn="tl" rotWithShape="0">
                      <a:prstClr val="black">
                        <a:alpha val="40000"/>
                      </a:prstClr>
                    </a:outerShdw>
                  </a:effectLst>
                </p:spPr>
              </p:pic>
              <p:pic>
                <p:nvPicPr>
                  <p:cNvPr id="297" name="図 296">
                    <a:extLst>
                      <a:ext uri="{FF2B5EF4-FFF2-40B4-BE49-F238E27FC236}">
                        <a16:creationId xmlns:a16="http://schemas.microsoft.com/office/drawing/2014/main" id="{153935A3-D5AD-B21C-7933-8621B8E7964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19590" y="2931078"/>
                    <a:ext cx="139328" cy="158447"/>
                  </a:xfrm>
                  <a:prstGeom prst="rect">
                    <a:avLst/>
                  </a:prstGeom>
                  <a:effectLst>
                    <a:outerShdw blurRad="50800" dist="38100" dir="2700000" algn="tl" rotWithShape="0">
                      <a:prstClr val="black">
                        <a:alpha val="40000"/>
                      </a:prstClr>
                    </a:outerShdw>
                  </a:effectLst>
                </p:spPr>
              </p:pic>
              <p:pic>
                <p:nvPicPr>
                  <p:cNvPr id="298" name="図 297">
                    <a:extLst>
                      <a:ext uri="{FF2B5EF4-FFF2-40B4-BE49-F238E27FC236}">
                        <a16:creationId xmlns:a16="http://schemas.microsoft.com/office/drawing/2014/main" id="{96B126EC-68A2-E281-52BF-AD6FFD1089D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382" y="2931078"/>
                    <a:ext cx="139328" cy="158447"/>
                  </a:xfrm>
                  <a:prstGeom prst="rect">
                    <a:avLst/>
                  </a:prstGeom>
                  <a:effectLst>
                    <a:outerShdw blurRad="50800" dist="38100" dir="2700000" algn="tl" rotWithShape="0">
                      <a:prstClr val="black">
                        <a:alpha val="40000"/>
                      </a:prstClr>
                    </a:outerShdw>
                  </a:effectLst>
                </p:spPr>
              </p:pic>
              <p:pic>
                <p:nvPicPr>
                  <p:cNvPr id="299" name="図 298">
                    <a:extLst>
                      <a:ext uri="{FF2B5EF4-FFF2-40B4-BE49-F238E27FC236}">
                        <a16:creationId xmlns:a16="http://schemas.microsoft.com/office/drawing/2014/main" id="{8864F2D8-E12E-2BDE-5DBC-61FC21E5076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7711" y="2931078"/>
                    <a:ext cx="139328" cy="158447"/>
                  </a:xfrm>
                  <a:prstGeom prst="rect">
                    <a:avLst/>
                  </a:prstGeom>
                  <a:effectLst>
                    <a:outerShdw blurRad="50800" dist="38100" dir="2700000" algn="tl" rotWithShape="0">
                      <a:prstClr val="black">
                        <a:alpha val="40000"/>
                      </a:prstClr>
                    </a:outerShdw>
                  </a:effectLst>
                </p:spPr>
              </p:pic>
              <p:pic>
                <p:nvPicPr>
                  <p:cNvPr id="300" name="図 299">
                    <a:extLst>
                      <a:ext uri="{FF2B5EF4-FFF2-40B4-BE49-F238E27FC236}">
                        <a16:creationId xmlns:a16="http://schemas.microsoft.com/office/drawing/2014/main" id="{CDB0FF27-74FF-B82D-EC14-C6451FB10938}"/>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713682" y="3125752"/>
                    <a:ext cx="139328" cy="158447"/>
                  </a:xfrm>
                  <a:prstGeom prst="rect">
                    <a:avLst/>
                  </a:prstGeom>
                  <a:effectLst>
                    <a:outerShdw blurRad="50800" dist="38100" dir="2700000" algn="tl" rotWithShape="0">
                      <a:prstClr val="black">
                        <a:alpha val="40000"/>
                      </a:prstClr>
                    </a:outerShdw>
                  </a:effectLst>
                </p:spPr>
              </p:pic>
              <p:pic>
                <p:nvPicPr>
                  <p:cNvPr id="301" name="図 300">
                    <a:extLst>
                      <a:ext uri="{FF2B5EF4-FFF2-40B4-BE49-F238E27FC236}">
                        <a16:creationId xmlns:a16="http://schemas.microsoft.com/office/drawing/2014/main" id="{31B0674C-4552-02DA-F18C-E921CB4A3BE8}"/>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585342" y="3125752"/>
                    <a:ext cx="139328" cy="158447"/>
                  </a:xfrm>
                  <a:prstGeom prst="rect">
                    <a:avLst/>
                  </a:prstGeom>
                  <a:effectLst>
                    <a:outerShdw blurRad="50800" dist="38100" dir="2700000" algn="tl" rotWithShape="0">
                      <a:prstClr val="black">
                        <a:alpha val="40000"/>
                      </a:prstClr>
                    </a:outerShdw>
                  </a:effectLst>
                </p:spPr>
              </p:pic>
              <p:pic>
                <p:nvPicPr>
                  <p:cNvPr id="302" name="図 301">
                    <a:extLst>
                      <a:ext uri="{FF2B5EF4-FFF2-40B4-BE49-F238E27FC236}">
                        <a16:creationId xmlns:a16="http://schemas.microsoft.com/office/drawing/2014/main" id="{85E87186-8B52-38A0-790C-A9DF67DE4EC7}"/>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61184" y="3125752"/>
                    <a:ext cx="139328" cy="158447"/>
                  </a:xfrm>
                  <a:prstGeom prst="rect">
                    <a:avLst/>
                  </a:prstGeom>
                  <a:effectLst>
                    <a:outerShdw blurRad="50800" dist="38100" dir="2700000" algn="tl" rotWithShape="0">
                      <a:prstClr val="black">
                        <a:alpha val="40000"/>
                      </a:prstClr>
                    </a:outerShdw>
                  </a:effectLst>
                </p:spPr>
              </p:pic>
              <p:pic>
                <p:nvPicPr>
                  <p:cNvPr id="303" name="図 302">
                    <a:extLst>
                      <a:ext uri="{FF2B5EF4-FFF2-40B4-BE49-F238E27FC236}">
                        <a16:creationId xmlns:a16="http://schemas.microsoft.com/office/drawing/2014/main" id="{7C2A4A3D-5AA8-2C26-30AF-9583A4180B5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000512" y="3125752"/>
                    <a:ext cx="139328" cy="158447"/>
                  </a:xfrm>
                  <a:prstGeom prst="rect">
                    <a:avLst/>
                  </a:prstGeom>
                  <a:effectLst>
                    <a:outerShdw blurRad="50800" dist="38100" dir="2700000" algn="tl" rotWithShape="0">
                      <a:prstClr val="black">
                        <a:alpha val="40000"/>
                      </a:prstClr>
                    </a:outerShdw>
                  </a:effectLst>
                </p:spPr>
              </p:pic>
              <p:pic>
                <p:nvPicPr>
                  <p:cNvPr id="304" name="図 303">
                    <a:extLst>
                      <a:ext uri="{FF2B5EF4-FFF2-40B4-BE49-F238E27FC236}">
                        <a16:creationId xmlns:a16="http://schemas.microsoft.com/office/drawing/2014/main" id="{D7261CF8-7446-6747-47FD-036F34675FE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279976" y="3128910"/>
                    <a:ext cx="139328" cy="158447"/>
                  </a:xfrm>
                  <a:prstGeom prst="rect">
                    <a:avLst/>
                  </a:prstGeom>
                  <a:effectLst>
                    <a:outerShdw blurRad="50800" dist="38100" dir="2700000" algn="tl" rotWithShape="0">
                      <a:prstClr val="black">
                        <a:alpha val="40000"/>
                      </a:prstClr>
                    </a:outerShdw>
                  </a:effectLst>
                </p:spPr>
              </p:pic>
              <p:pic>
                <p:nvPicPr>
                  <p:cNvPr id="305" name="図 304">
                    <a:extLst>
                      <a:ext uri="{FF2B5EF4-FFF2-40B4-BE49-F238E27FC236}">
                        <a16:creationId xmlns:a16="http://schemas.microsoft.com/office/drawing/2014/main" id="{82F83BAB-9FA7-CB7F-6AA7-9C8823F4410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382" y="3125751"/>
                    <a:ext cx="139328" cy="158447"/>
                  </a:xfrm>
                  <a:prstGeom prst="rect">
                    <a:avLst/>
                  </a:prstGeom>
                  <a:effectLst>
                    <a:outerShdw blurRad="50800" dist="38100" dir="2700000" algn="tl" rotWithShape="0">
                      <a:prstClr val="black">
                        <a:alpha val="40000"/>
                      </a:prstClr>
                    </a:outerShdw>
                  </a:effectLst>
                </p:spPr>
              </p:pic>
              <p:pic>
                <p:nvPicPr>
                  <p:cNvPr id="306" name="図 305">
                    <a:extLst>
                      <a:ext uri="{FF2B5EF4-FFF2-40B4-BE49-F238E27FC236}">
                        <a16:creationId xmlns:a16="http://schemas.microsoft.com/office/drawing/2014/main" id="{588FCA50-31EB-E1C3-F345-ACF1365BABC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23082" y="2736404"/>
                    <a:ext cx="139328" cy="158447"/>
                  </a:xfrm>
                  <a:prstGeom prst="rect">
                    <a:avLst/>
                  </a:prstGeom>
                  <a:effectLst>
                    <a:outerShdw blurRad="50800" dist="38100" dir="2700000" algn="tl" rotWithShape="0">
                      <a:prstClr val="black">
                        <a:alpha val="40000"/>
                      </a:prstClr>
                    </a:outerShdw>
                  </a:effectLst>
                </p:spPr>
              </p:pic>
              <p:pic>
                <p:nvPicPr>
                  <p:cNvPr id="307" name="図 306">
                    <a:extLst>
                      <a:ext uri="{FF2B5EF4-FFF2-40B4-BE49-F238E27FC236}">
                        <a16:creationId xmlns:a16="http://schemas.microsoft.com/office/drawing/2014/main" id="{524B7FCF-A6FE-B97D-969A-AE8746C66F8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853010" y="2931078"/>
                    <a:ext cx="139328" cy="158447"/>
                  </a:xfrm>
                  <a:prstGeom prst="rect">
                    <a:avLst/>
                  </a:prstGeom>
                  <a:effectLst>
                    <a:outerShdw blurRad="50800" dist="38100" dir="2700000" algn="tl" rotWithShape="0">
                      <a:prstClr val="black">
                        <a:alpha val="40000"/>
                      </a:prstClr>
                    </a:outerShdw>
                  </a:effectLst>
                </p:spPr>
              </p:pic>
              <p:pic>
                <p:nvPicPr>
                  <p:cNvPr id="308" name="図 307">
                    <a:extLst>
                      <a:ext uri="{FF2B5EF4-FFF2-40B4-BE49-F238E27FC236}">
                        <a16:creationId xmlns:a16="http://schemas.microsoft.com/office/drawing/2014/main" id="{82D5FC16-17B0-3349-91D3-C400D0F5709C}"/>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580037" y="3324049"/>
                    <a:ext cx="139328" cy="158447"/>
                  </a:xfrm>
                  <a:prstGeom prst="rect">
                    <a:avLst/>
                  </a:prstGeom>
                  <a:effectLst>
                    <a:outerShdw blurRad="50800" dist="38100" dir="2700000" algn="tl" rotWithShape="0">
                      <a:prstClr val="black">
                        <a:alpha val="40000"/>
                      </a:prstClr>
                    </a:outerShdw>
                  </a:effectLst>
                </p:spPr>
              </p:pic>
              <p:pic>
                <p:nvPicPr>
                  <p:cNvPr id="309" name="図 308">
                    <a:extLst>
                      <a:ext uri="{FF2B5EF4-FFF2-40B4-BE49-F238E27FC236}">
                        <a16:creationId xmlns:a16="http://schemas.microsoft.com/office/drawing/2014/main" id="{8E2DDFF4-D5D1-F394-B9F6-32D3C5AA03D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19365" y="3324049"/>
                    <a:ext cx="139328" cy="158447"/>
                  </a:xfrm>
                  <a:prstGeom prst="rect">
                    <a:avLst/>
                  </a:prstGeom>
                  <a:effectLst>
                    <a:outerShdw blurRad="50800" dist="38100" dir="2700000" algn="tl" rotWithShape="0">
                      <a:prstClr val="black">
                        <a:alpha val="40000"/>
                      </a:prstClr>
                    </a:outerShdw>
                  </a:effectLst>
                </p:spPr>
              </p:pic>
              <p:pic>
                <p:nvPicPr>
                  <p:cNvPr id="310" name="図 309">
                    <a:extLst>
                      <a:ext uri="{FF2B5EF4-FFF2-40B4-BE49-F238E27FC236}">
                        <a16:creationId xmlns:a16="http://schemas.microsoft.com/office/drawing/2014/main" id="{1C283619-8166-6641-26F7-4513A1A342B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58694" y="3324049"/>
                    <a:ext cx="139328" cy="158447"/>
                  </a:xfrm>
                  <a:prstGeom prst="rect">
                    <a:avLst/>
                  </a:prstGeom>
                  <a:effectLst>
                    <a:outerShdw blurRad="50800" dist="38100" dir="2700000" algn="tl" rotWithShape="0">
                      <a:prstClr val="black">
                        <a:alpha val="40000"/>
                      </a:prstClr>
                    </a:outerShdw>
                  </a:effectLst>
                </p:spPr>
              </p:pic>
              <p:pic>
                <p:nvPicPr>
                  <p:cNvPr id="311" name="図 310">
                    <a:extLst>
                      <a:ext uri="{FF2B5EF4-FFF2-40B4-BE49-F238E27FC236}">
                        <a16:creationId xmlns:a16="http://schemas.microsoft.com/office/drawing/2014/main" id="{06D59B92-1D7A-98A4-CB2E-27921B173963}"/>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998022" y="3324049"/>
                    <a:ext cx="139328" cy="158447"/>
                  </a:xfrm>
                  <a:prstGeom prst="rect">
                    <a:avLst/>
                  </a:prstGeom>
                  <a:effectLst>
                    <a:outerShdw blurRad="50800" dist="38100" dir="2700000" algn="tl" rotWithShape="0">
                      <a:prstClr val="black">
                        <a:alpha val="40000"/>
                      </a:prstClr>
                    </a:outerShdw>
                  </a:effectLst>
                </p:spPr>
              </p:pic>
              <p:pic>
                <p:nvPicPr>
                  <p:cNvPr id="312" name="図 311">
                    <a:extLst>
                      <a:ext uri="{FF2B5EF4-FFF2-40B4-BE49-F238E27FC236}">
                        <a16:creationId xmlns:a16="http://schemas.microsoft.com/office/drawing/2014/main" id="{6564F2CC-3C63-E778-D369-B1C109AFADA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157" y="3324049"/>
                    <a:ext cx="139328" cy="158447"/>
                  </a:xfrm>
                  <a:prstGeom prst="rect">
                    <a:avLst/>
                  </a:prstGeom>
                  <a:effectLst>
                    <a:outerShdw blurRad="50800" dist="38100" dir="2700000" algn="tl" rotWithShape="0">
                      <a:prstClr val="black">
                        <a:alpha val="40000"/>
                      </a:prstClr>
                    </a:outerShdw>
                  </a:effectLst>
                </p:spPr>
              </p:pic>
              <p:pic>
                <p:nvPicPr>
                  <p:cNvPr id="313" name="図 312">
                    <a:extLst>
                      <a:ext uri="{FF2B5EF4-FFF2-40B4-BE49-F238E27FC236}">
                        <a16:creationId xmlns:a16="http://schemas.microsoft.com/office/drawing/2014/main" id="{D4CCDADC-E157-E60A-CD05-42B8D6A715C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7486" y="3324049"/>
                    <a:ext cx="139328" cy="158447"/>
                  </a:xfrm>
                  <a:prstGeom prst="rect">
                    <a:avLst/>
                  </a:prstGeom>
                  <a:effectLst>
                    <a:outerShdw blurRad="50800" dist="38100" dir="2700000" algn="tl" rotWithShape="0">
                      <a:prstClr val="black">
                        <a:alpha val="40000"/>
                      </a:prstClr>
                    </a:outerShdw>
                  </a:effectLst>
                </p:spPr>
              </p:pic>
              <p:pic>
                <p:nvPicPr>
                  <p:cNvPr id="314" name="図 313">
                    <a:extLst>
                      <a:ext uri="{FF2B5EF4-FFF2-40B4-BE49-F238E27FC236}">
                        <a16:creationId xmlns:a16="http://schemas.microsoft.com/office/drawing/2014/main" id="{22A5C20F-EC1A-A595-C3CB-E994981BC463}"/>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000512" y="2934702"/>
                    <a:ext cx="139328" cy="158447"/>
                  </a:xfrm>
                  <a:prstGeom prst="rect">
                    <a:avLst/>
                  </a:prstGeom>
                  <a:effectLst>
                    <a:outerShdw blurRad="50800" dist="38100" dir="2700000" algn="tl" rotWithShape="0">
                      <a:prstClr val="black">
                        <a:alpha val="40000"/>
                      </a:prstClr>
                    </a:outerShdw>
                  </a:effectLst>
                </p:spPr>
              </p:pic>
            </p:grpSp>
            <p:grpSp>
              <p:nvGrpSpPr>
                <p:cNvPr id="222" name="グループ化 221">
                  <a:extLst>
                    <a:ext uri="{FF2B5EF4-FFF2-40B4-BE49-F238E27FC236}">
                      <a16:creationId xmlns:a16="http://schemas.microsoft.com/office/drawing/2014/main" id="{F2954485-0A1F-F815-C6C2-86E1D5957EA8}"/>
                    </a:ext>
                  </a:extLst>
                </p:cNvPr>
                <p:cNvGrpSpPr/>
                <p:nvPr/>
              </p:nvGrpSpPr>
              <p:grpSpPr>
                <a:xfrm>
                  <a:off x="4517779" y="1766847"/>
                  <a:ext cx="1003896" cy="769441"/>
                  <a:chOff x="3735223" y="2541732"/>
                  <a:chExt cx="1684120" cy="942577"/>
                </a:xfrm>
              </p:grpSpPr>
              <p:grpSp>
                <p:nvGrpSpPr>
                  <p:cNvPr id="223" name="グループ化 222">
                    <a:extLst>
                      <a:ext uri="{FF2B5EF4-FFF2-40B4-BE49-F238E27FC236}">
                        <a16:creationId xmlns:a16="http://schemas.microsoft.com/office/drawing/2014/main" id="{4BED7D70-F722-E1AB-4175-80F1A945EA3F}"/>
                      </a:ext>
                    </a:extLst>
                  </p:cNvPr>
                  <p:cNvGrpSpPr/>
                  <p:nvPr/>
                </p:nvGrpSpPr>
                <p:grpSpPr>
                  <a:xfrm>
                    <a:off x="3735223" y="2543545"/>
                    <a:ext cx="839306" cy="940764"/>
                    <a:chOff x="3735223" y="2543545"/>
                    <a:chExt cx="839306" cy="940764"/>
                  </a:xfrm>
                  <a:effectLst>
                    <a:outerShdw blurRad="50800" dist="38100" dir="2700000" algn="tl" rotWithShape="0">
                      <a:prstClr val="black">
                        <a:alpha val="40000"/>
                      </a:prstClr>
                    </a:outerShdw>
                  </a:effectLst>
                </p:grpSpPr>
                <p:pic>
                  <p:nvPicPr>
                    <p:cNvPr id="254" name="図 253">
                      <a:extLst>
                        <a:ext uri="{FF2B5EF4-FFF2-40B4-BE49-F238E27FC236}">
                          <a16:creationId xmlns:a16="http://schemas.microsoft.com/office/drawing/2014/main" id="{8872A425-4F0E-9A0B-9427-5975A6862E0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35487" y="2543545"/>
                      <a:ext cx="139328" cy="158447"/>
                    </a:xfrm>
                    <a:prstGeom prst="rect">
                      <a:avLst/>
                    </a:prstGeom>
                  </p:spPr>
                </p:pic>
                <p:pic>
                  <p:nvPicPr>
                    <p:cNvPr id="255" name="図 254">
                      <a:extLst>
                        <a:ext uri="{FF2B5EF4-FFF2-40B4-BE49-F238E27FC236}">
                          <a16:creationId xmlns:a16="http://schemas.microsoft.com/office/drawing/2014/main" id="{4056D145-C57E-F339-4FB4-C16C2EAA4B0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4815" y="2543545"/>
                      <a:ext cx="139328" cy="158447"/>
                    </a:xfrm>
                    <a:prstGeom prst="rect">
                      <a:avLst/>
                    </a:prstGeom>
                  </p:spPr>
                </p:pic>
                <p:pic>
                  <p:nvPicPr>
                    <p:cNvPr id="256" name="図 255">
                      <a:extLst>
                        <a:ext uri="{FF2B5EF4-FFF2-40B4-BE49-F238E27FC236}">
                          <a16:creationId xmlns:a16="http://schemas.microsoft.com/office/drawing/2014/main" id="{A1FF3B7B-DE3D-B806-5FDB-7D2929DE261A}"/>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4144" y="2543545"/>
                      <a:ext cx="139328" cy="158447"/>
                    </a:xfrm>
                    <a:prstGeom prst="rect">
                      <a:avLst/>
                    </a:prstGeom>
                  </p:spPr>
                </p:pic>
                <p:pic>
                  <p:nvPicPr>
                    <p:cNvPr id="257" name="図 256">
                      <a:extLst>
                        <a:ext uri="{FF2B5EF4-FFF2-40B4-BE49-F238E27FC236}">
                          <a16:creationId xmlns:a16="http://schemas.microsoft.com/office/drawing/2014/main" id="{6296B09D-18F3-15BE-9FED-9882C28F4A7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3472" y="2543545"/>
                      <a:ext cx="139328" cy="158447"/>
                    </a:xfrm>
                    <a:prstGeom prst="rect">
                      <a:avLst/>
                    </a:prstGeom>
                  </p:spPr>
                </p:pic>
                <p:pic>
                  <p:nvPicPr>
                    <p:cNvPr id="258" name="図 257">
                      <a:extLst>
                        <a:ext uri="{FF2B5EF4-FFF2-40B4-BE49-F238E27FC236}">
                          <a16:creationId xmlns:a16="http://schemas.microsoft.com/office/drawing/2014/main" id="{B5B4E559-01DA-9B27-74CE-7A61C004330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607" y="2543545"/>
                      <a:ext cx="139328" cy="158447"/>
                    </a:xfrm>
                    <a:prstGeom prst="rect">
                      <a:avLst/>
                    </a:prstGeom>
                  </p:spPr>
                </p:pic>
                <p:pic>
                  <p:nvPicPr>
                    <p:cNvPr id="259" name="図 258">
                      <a:extLst>
                        <a:ext uri="{FF2B5EF4-FFF2-40B4-BE49-F238E27FC236}">
                          <a16:creationId xmlns:a16="http://schemas.microsoft.com/office/drawing/2014/main" id="{350FB639-694A-C3A5-FC94-5EA93EF79556}"/>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432936" y="2543545"/>
                      <a:ext cx="139328" cy="158447"/>
                    </a:xfrm>
                    <a:prstGeom prst="rect">
                      <a:avLst/>
                    </a:prstGeom>
                  </p:spPr>
                </p:pic>
                <p:pic>
                  <p:nvPicPr>
                    <p:cNvPr id="260" name="図 259">
                      <a:extLst>
                        <a:ext uri="{FF2B5EF4-FFF2-40B4-BE49-F238E27FC236}">
                          <a16:creationId xmlns:a16="http://schemas.microsoft.com/office/drawing/2014/main" id="{C1C6BCD1-6ABE-F787-3F4E-34E156E35BB4}"/>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740567" y="2738219"/>
                      <a:ext cx="139328" cy="158447"/>
                    </a:xfrm>
                    <a:prstGeom prst="rect">
                      <a:avLst/>
                    </a:prstGeom>
                  </p:spPr>
                </p:pic>
                <p:pic>
                  <p:nvPicPr>
                    <p:cNvPr id="261" name="図 260">
                      <a:extLst>
                        <a:ext uri="{FF2B5EF4-FFF2-40B4-BE49-F238E27FC236}">
                          <a16:creationId xmlns:a16="http://schemas.microsoft.com/office/drawing/2014/main" id="{5DDCD914-659B-E690-4BD0-F24057EC64DB}"/>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6409" y="2738219"/>
                      <a:ext cx="139328" cy="158447"/>
                    </a:xfrm>
                    <a:prstGeom prst="rect">
                      <a:avLst/>
                    </a:prstGeom>
                  </p:spPr>
                </p:pic>
                <p:pic>
                  <p:nvPicPr>
                    <p:cNvPr id="262" name="図 261">
                      <a:extLst>
                        <a:ext uri="{FF2B5EF4-FFF2-40B4-BE49-F238E27FC236}">
                          <a16:creationId xmlns:a16="http://schemas.microsoft.com/office/drawing/2014/main" id="{B5649849-CA5A-248E-4B3F-7853EFC0299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5737" y="2738219"/>
                      <a:ext cx="139328" cy="158447"/>
                    </a:xfrm>
                    <a:prstGeom prst="rect">
                      <a:avLst/>
                    </a:prstGeom>
                  </p:spPr>
                </p:pic>
                <p:pic>
                  <p:nvPicPr>
                    <p:cNvPr id="263" name="図 262">
                      <a:extLst>
                        <a:ext uri="{FF2B5EF4-FFF2-40B4-BE49-F238E27FC236}">
                          <a16:creationId xmlns:a16="http://schemas.microsoft.com/office/drawing/2014/main" id="{EB306611-A27C-E0E3-69A9-F3F8C46F280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435201" y="2741377"/>
                      <a:ext cx="139328" cy="158447"/>
                    </a:xfrm>
                    <a:prstGeom prst="rect">
                      <a:avLst/>
                    </a:prstGeom>
                  </p:spPr>
                </p:pic>
                <p:pic>
                  <p:nvPicPr>
                    <p:cNvPr id="264" name="図 263">
                      <a:extLst>
                        <a:ext uri="{FF2B5EF4-FFF2-40B4-BE49-F238E27FC236}">
                          <a16:creationId xmlns:a16="http://schemas.microsoft.com/office/drawing/2014/main" id="{D2307C04-0BDF-35B1-180C-67A2F1967C4C}"/>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298688" y="2738218"/>
                      <a:ext cx="139328" cy="158447"/>
                    </a:xfrm>
                    <a:prstGeom prst="rect">
                      <a:avLst/>
                    </a:prstGeom>
                  </p:spPr>
                </p:pic>
                <p:pic>
                  <p:nvPicPr>
                    <p:cNvPr id="265" name="図 264">
                      <a:extLst>
                        <a:ext uri="{FF2B5EF4-FFF2-40B4-BE49-F238E27FC236}">
                          <a16:creationId xmlns:a16="http://schemas.microsoft.com/office/drawing/2014/main" id="{98C2404A-9B50-5C16-D3C1-92B45749C34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35448" y="2932891"/>
                      <a:ext cx="139328" cy="158447"/>
                    </a:xfrm>
                    <a:prstGeom prst="rect">
                      <a:avLst/>
                    </a:prstGeom>
                  </p:spPr>
                </p:pic>
                <p:pic>
                  <p:nvPicPr>
                    <p:cNvPr id="266" name="図 265">
                      <a:extLst>
                        <a:ext uri="{FF2B5EF4-FFF2-40B4-BE49-F238E27FC236}">
                          <a16:creationId xmlns:a16="http://schemas.microsoft.com/office/drawing/2014/main" id="{2BE4365D-57D0-FF8C-0D4F-C939B9D1D22D}"/>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4776" y="2932891"/>
                      <a:ext cx="139328" cy="158447"/>
                    </a:xfrm>
                    <a:prstGeom prst="rect">
                      <a:avLst/>
                    </a:prstGeom>
                  </p:spPr>
                </p:pic>
                <p:pic>
                  <p:nvPicPr>
                    <p:cNvPr id="267" name="図 266">
                      <a:extLst>
                        <a:ext uri="{FF2B5EF4-FFF2-40B4-BE49-F238E27FC236}">
                          <a16:creationId xmlns:a16="http://schemas.microsoft.com/office/drawing/2014/main" id="{BF698B4E-84C9-4CFE-D0BB-EBBE67011B9D}"/>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568" y="2932891"/>
                      <a:ext cx="139328" cy="158447"/>
                    </a:xfrm>
                    <a:prstGeom prst="rect">
                      <a:avLst/>
                    </a:prstGeom>
                  </p:spPr>
                </p:pic>
                <p:pic>
                  <p:nvPicPr>
                    <p:cNvPr id="268" name="図 267">
                      <a:extLst>
                        <a:ext uri="{FF2B5EF4-FFF2-40B4-BE49-F238E27FC236}">
                          <a16:creationId xmlns:a16="http://schemas.microsoft.com/office/drawing/2014/main" id="{BFE8BF20-C170-ABEA-6742-3AB4B5908E29}"/>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432897" y="2932891"/>
                      <a:ext cx="139328" cy="158447"/>
                    </a:xfrm>
                    <a:prstGeom prst="rect">
                      <a:avLst/>
                    </a:prstGeom>
                  </p:spPr>
                </p:pic>
                <p:pic>
                  <p:nvPicPr>
                    <p:cNvPr id="269" name="図 268">
                      <a:extLst>
                        <a:ext uri="{FF2B5EF4-FFF2-40B4-BE49-F238E27FC236}">
                          <a16:creationId xmlns:a16="http://schemas.microsoft.com/office/drawing/2014/main" id="{C820CFA2-D655-637B-EA02-1E2FF8D401D8}"/>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868868" y="3127565"/>
                      <a:ext cx="139328" cy="158447"/>
                    </a:xfrm>
                    <a:prstGeom prst="rect">
                      <a:avLst/>
                    </a:prstGeom>
                  </p:spPr>
                </p:pic>
                <p:pic>
                  <p:nvPicPr>
                    <p:cNvPr id="270" name="図 269">
                      <a:extLst>
                        <a:ext uri="{FF2B5EF4-FFF2-40B4-BE49-F238E27FC236}">
                          <a16:creationId xmlns:a16="http://schemas.microsoft.com/office/drawing/2014/main" id="{D00EEDE7-E886-45B1-0E9A-1773017893C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740528" y="3127565"/>
                      <a:ext cx="139328" cy="158447"/>
                    </a:xfrm>
                    <a:prstGeom prst="rect">
                      <a:avLst/>
                    </a:prstGeom>
                  </p:spPr>
                </p:pic>
                <p:pic>
                  <p:nvPicPr>
                    <p:cNvPr id="271" name="図 270">
                      <a:extLst>
                        <a:ext uri="{FF2B5EF4-FFF2-40B4-BE49-F238E27FC236}">
                          <a16:creationId xmlns:a16="http://schemas.microsoft.com/office/drawing/2014/main" id="{79BCB381-2296-7900-D2E3-58E216C1FBA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6370" y="3127565"/>
                      <a:ext cx="139328" cy="158447"/>
                    </a:xfrm>
                    <a:prstGeom prst="rect">
                      <a:avLst/>
                    </a:prstGeom>
                  </p:spPr>
                </p:pic>
                <p:pic>
                  <p:nvPicPr>
                    <p:cNvPr id="272" name="図 271">
                      <a:extLst>
                        <a:ext uri="{FF2B5EF4-FFF2-40B4-BE49-F238E27FC236}">
                          <a16:creationId xmlns:a16="http://schemas.microsoft.com/office/drawing/2014/main" id="{AFE87E44-E72C-1C53-8A7C-0843FD5CA8E2}"/>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5698" y="3127565"/>
                      <a:ext cx="139328" cy="158447"/>
                    </a:xfrm>
                    <a:prstGeom prst="rect">
                      <a:avLst/>
                    </a:prstGeom>
                  </p:spPr>
                </p:pic>
                <p:pic>
                  <p:nvPicPr>
                    <p:cNvPr id="273" name="図 272">
                      <a:extLst>
                        <a:ext uri="{FF2B5EF4-FFF2-40B4-BE49-F238E27FC236}">
                          <a16:creationId xmlns:a16="http://schemas.microsoft.com/office/drawing/2014/main" id="{617BBE74-7FBC-4E4E-0529-5E7C45B7D6E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435162" y="3130723"/>
                      <a:ext cx="139328" cy="158447"/>
                    </a:xfrm>
                    <a:prstGeom prst="rect">
                      <a:avLst/>
                    </a:prstGeom>
                  </p:spPr>
                </p:pic>
                <p:pic>
                  <p:nvPicPr>
                    <p:cNvPr id="274" name="図 273">
                      <a:extLst>
                        <a:ext uri="{FF2B5EF4-FFF2-40B4-BE49-F238E27FC236}">
                          <a16:creationId xmlns:a16="http://schemas.microsoft.com/office/drawing/2014/main" id="{8F3EDFBA-153A-440F-0EB1-2917BB45876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568" y="3127564"/>
                      <a:ext cx="139328" cy="158447"/>
                    </a:xfrm>
                    <a:prstGeom prst="rect">
                      <a:avLst/>
                    </a:prstGeom>
                  </p:spPr>
                </p:pic>
                <p:pic>
                  <p:nvPicPr>
                    <p:cNvPr id="275" name="図 274">
                      <a:extLst>
                        <a:ext uri="{FF2B5EF4-FFF2-40B4-BE49-F238E27FC236}">
                          <a16:creationId xmlns:a16="http://schemas.microsoft.com/office/drawing/2014/main" id="{4627F0D0-652C-226A-C76B-D5A7A579635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8268" y="2738217"/>
                      <a:ext cx="139328" cy="158447"/>
                    </a:xfrm>
                    <a:prstGeom prst="rect">
                      <a:avLst/>
                    </a:prstGeom>
                  </p:spPr>
                </p:pic>
                <p:pic>
                  <p:nvPicPr>
                    <p:cNvPr id="276" name="図 275">
                      <a:extLst>
                        <a:ext uri="{FF2B5EF4-FFF2-40B4-BE49-F238E27FC236}">
                          <a16:creationId xmlns:a16="http://schemas.microsoft.com/office/drawing/2014/main" id="{27BEF28B-C995-4D16-8164-B65652F7F562}"/>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008196" y="2932891"/>
                      <a:ext cx="139328" cy="158447"/>
                    </a:xfrm>
                    <a:prstGeom prst="rect">
                      <a:avLst/>
                    </a:prstGeom>
                  </p:spPr>
                </p:pic>
                <p:pic>
                  <p:nvPicPr>
                    <p:cNvPr id="277" name="図 276">
                      <a:extLst>
                        <a:ext uri="{FF2B5EF4-FFF2-40B4-BE49-F238E27FC236}">
                          <a16:creationId xmlns:a16="http://schemas.microsoft.com/office/drawing/2014/main" id="{1182B970-799C-B95D-3FCB-7DE287A8C5E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35223" y="3325862"/>
                      <a:ext cx="139328" cy="158447"/>
                    </a:xfrm>
                    <a:prstGeom prst="rect">
                      <a:avLst/>
                    </a:prstGeom>
                  </p:spPr>
                </p:pic>
                <p:pic>
                  <p:nvPicPr>
                    <p:cNvPr id="278" name="図 277">
                      <a:extLst>
                        <a:ext uri="{FF2B5EF4-FFF2-40B4-BE49-F238E27FC236}">
                          <a16:creationId xmlns:a16="http://schemas.microsoft.com/office/drawing/2014/main" id="{0CC42598-D923-04EB-899B-53AD782990F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874551" y="3325862"/>
                      <a:ext cx="139328" cy="158447"/>
                    </a:xfrm>
                    <a:prstGeom prst="rect">
                      <a:avLst/>
                    </a:prstGeom>
                  </p:spPr>
                </p:pic>
                <p:pic>
                  <p:nvPicPr>
                    <p:cNvPr id="279" name="図 278">
                      <a:extLst>
                        <a:ext uri="{FF2B5EF4-FFF2-40B4-BE49-F238E27FC236}">
                          <a16:creationId xmlns:a16="http://schemas.microsoft.com/office/drawing/2014/main" id="{A1AEFD87-60B7-7212-2FC6-A4D28B496A39}"/>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013880" y="3325862"/>
                      <a:ext cx="139328" cy="158447"/>
                    </a:xfrm>
                    <a:prstGeom prst="rect">
                      <a:avLst/>
                    </a:prstGeom>
                  </p:spPr>
                </p:pic>
                <p:pic>
                  <p:nvPicPr>
                    <p:cNvPr id="280" name="図 279">
                      <a:extLst>
                        <a:ext uri="{FF2B5EF4-FFF2-40B4-BE49-F238E27FC236}">
                          <a16:creationId xmlns:a16="http://schemas.microsoft.com/office/drawing/2014/main" id="{82A029DC-550C-6235-B362-8A264C7D8AAF}"/>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153208" y="3325862"/>
                      <a:ext cx="139328" cy="158447"/>
                    </a:xfrm>
                    <a:prstGeom prst="rect">
                      <a:avLst/>
                    </a:prstGeom>
                  </p:spPr>
                </p:pic>
                <p:pic>
                  <p:nvPicPr>
                    <p:cNvPr id="281" name="図 280">
                      <a:extLst>
                        <a:ext uri="{FF2B5EF4-FFF2-40B4-BE49-F238E27FC236}">
                          <a16:creationId xmlns:a16="http://schemas.microsoft.com/office/drawing/2014/main" id="{608D09EA-8F22-9053-94A6-12AF0492260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3343" y="3325862"/>
                      <a:ext cx="139328" cy="158447"/>
                    </a:xfrm>
                    <a:prstGeom prst="rect">
                      <a:avLst/>
                    </a:prstGeom>
                  </p:spPr>
                </p:pic>
                <p:pic>
                  <p:nvPicPr>
                    <p:cNvPr id="282" name="図 281">
                      <a:extLst>
                        <a:ext uri="{FF2B5EF4-FFF2-40B4-BE49-F238E27FC236}">
                          <a16:creationId xmlns:a16="http://schemas.microsoft.com/office/drawing/2014/main" id="{6330D708-A081-4311-A6B8-5362861F8067}"/>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432672" y="3325862"/>
                      <a:ext cx="139328" cy="158447"/>
                    </a:xfrm>
                    <a:prstGeom prst="rect">
                      <a:avLst/>
                    </a:prstGeom>
                  </p:spPr>
                </p:pic>
                <p:pic>
                  <p:nvPicPr>
                    <p:cNvPr id="283" name="図 282">
                      <a:extLst>
                        <a:ext uri="{FF2B5EF4-FFF2-40B4-BE49-F238E27FC236}">
                          <a16:creationId xmlns:a16="http://schemas.microsoft.com/office/drawing/2014/main" id="{1819E30E-C790-8C71-E952-3A9CC3EE406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155698" y="2936515"/>
                      <a:ext cx="139328" cy="158447"/>
                    </a:xfrm>
                    <a:prstGeom prst="rect">
                      <a:avLst/>
                    </a:prstGeom>
                  </p:spPr>
                </p:pic>
              </p:grpSp>
              <p:pic>
                <p:nvPicPr>
                  <p:cNvPr id="224" name="図 223">
                    <a:extLst>
                      <a:ext uri="{FF2B5EF4-FFF2-40B4-BE49-F238E27FC236}">
                        <a16:creationId xmlns:a16="http://schemas.microsoft.com/office/drawing/2014/main" id="{953D3674-77C7-414C-55C1-52AE39F241E9}"/>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580301" y="2541732"/>
                    <a:ext cx="139328" cy="158447"/>
                  </a:xfrm>
                  <a:prstGeom prst="rect">
                    <a:avLst/>
                  </a:prstGeom>
                  <a:effectLst>
                    <a:outerShdw blurRad="50800" dist="38100" dir="2700000" algn="tl" rotWithShape="0">
                      <a:prstClr val="black">
                        <a:alpha val="40000"/>
                      </a:prstClr>
                    </a:outerShdw>
                  </a:effectLst>
                </p:spPr>
              </p:pic>
              <p:pic>
                <p:nvPicPr>
                  <p:cNvPr id="225" name="図 224">
                    <a:extLst>
                      <a:ext uri="{FF2B5EF4-FFF2-40B4-BE49-F238E27FC236}">
                        <a16:creationId xmlns:a16="http://schemas.microsoft.com/office/drawing/2014/main" id="{15F4BFF9-7A80-742B-09E5-8FABA75B9A1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19629" y="2541732"/>
                    <a:ext cx="139328" cy="158447"/>
                  </a:xfrm>
                  <a:prstGeom prst="rect">
                    <a:avLst/>
                  </a:prstGeom>
                  <a:effectLst>
                    <a:outerShdw blurRad="50800" dist="38100" dir="2700000" algn="tl" rotWithShape="0">
                      <a:prstClr val="black">
                        <a:alpha val="40000"/>
                      </a:prstClr>
                    </a:outerShdw>
                  </a:effectLst>
                </p:spPr>
              </p:pic>
              <p:pic>
                <p:nvPicPr>
                  <p:cNvPr id="226" name="図 225">
                    <a:extLst>
                      <a:ext uri="{FF2B5EF4-FFF2-40B4-BE49-F238E27FC236}">
                        <a16:creationId xmlns:a16="http://schemas.microsoft.com/office/drawing/2014/main" id="{09ECD252-8253-6136-069E-7584FBA49132}"/>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58958" y="2541732"/>
                    <a:ext cx="139328" cy="158447"/>
                  </a:xfrm>
                  <a:prstGeom prst="rect">
                    <a:avLst/>
                  </a:prstGeom>
                  <a:effectLst>
                    <a:outerShdw blurRad="50800" dist="38100" dir="2700000" algn="tl" rotWithShape="0">
                      <a:prstClr val="black">
                        <a:alpha val="40000"/>
                      </a:prstClr>
                    </a:outerShdw>
                  </a:effectLst>
                </p:spPr>
              </p:pic>
              <p:pic>
                <p:nvPicPr>
                  <p:cNvPr id="227" name="図 226">
                    <a:extLst>
                      <a:ext uri="{FF2B5EF4-FFF2-40B4-BE49-F238E27FC236}">
                        <a16:creationId xmlns:a16="http://schemas.microsoft.com/office/drawing/2014/main" id="{D6D4C7AC-2D0B-4DD2-8B98-C20F99192DF3}"/>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998286" y="2541732"/>
                    <a:ext cx="139328" cy="158447"/>
                  </a:xfrm>
                  <a:prstGeom prst="rect">
                    <a:avLst/>
                  </a:prstGeom>
                  <a:effectLst>
                    <a:outerShdw blurRad="50800" dist="38100" dir="2700000" algn="tl" rotWithShape="0">
                      <a:prstClr val="black">
                        <a:alpha val="40000"/>
                      </a:prstClr>
                    </a:outerShdw>
                  </a:effectLst>
                </p:spPr>
              </p:pic>
              <p:pic>
                <p:nvPicPr>
                  <p:cNvPr id="228" name="図 227">
                    <a:extLst>
                      <a:ext uri="{FF2B5EF4-FFF2-40B4-BE49-F238E27FC236}">
                        <a16:creationId xmlns:a16="http://schemas.microsoft.com/office/drawing/2014/main" id="{CC93314C-593E-53C9-7372-4DA8A3017D9D}"/>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421" y="2541732"/>
                    <a:ext cx="139328" cy="158447"/>
                  </a:xfrm>
                  <a:prstGeom prst="rect">
                    <a:avLst/>
                  </a:prstGeom>
                  <a:effectLst>
                    <a:outerShdw blurRad="50800" dist="38100" dir="2700000" algn="tl" rotWithShape="0">
                      <a:prstClr val="black">
                        <a:alpha val="40000"/>
                      </a:prstClr>
                    </a:outerShdw>
                  </a:effectLst>
                </p:spPr>
              </p:pic>
              <p:pic>
                <p:nvPicPr>
                  <p:cNvPr id="229" name="図 228">
                    <a:extLst>
                      <a:ext uri="{FF2B5EF4-FFF2-40B4-BE49-F238E27FC236}">
                        <a16:creationId xmlns:a16="http://schemas.microsoft.com/office/drawing/2014/main" id="{CBC8A108-EFF5-41B9-E5F2-220655E0018F}"/>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7750" y="2541732"/>
                    <a:ext cx="139328" cy="158447"/>
                  </a:xfrm>
                  <a:prstGeom prst="rect">
                    <a:avLst/>
                  </a:prstGeom>
                  <a:effectLst>
                    <a:outerShdw blurRad="50800" dist="38100" dir="2700000" algn="tl" rotWithShape="0">
                      <a:prstClr val="black">
                        <a:alpha val="40000"/>
                      </a:prstClr>
                    </a:outerShdw>
                  </a:effectLst>
                </p:spPr>
              </p:pic>
              <p:pic>
                <p:nvPicPr>
                  <p:cNvPr id="230" name="図 229">
                    <a:extLst>
                      <a:ext uri="{FF2B5EF4-FFF2-40B4-BE49-F238E27FC236}">
                        <a16:creationId xmlns:a16="http://schemas.microsoft.com/office/drawing/2014/main" id="{77F8C755-5303-9253-9EDC-602F69D750B8}"/>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585381" y="2736406"/>
                    <a:ext cx="139328" cy="158447"/>
                  </a:xfrm>
                  <a:prstGeom prst="rect">
                    <a:avLst/>
                  </a:prstGeom>
                  <a:effectLst>
                    <a:outerShdw blurRad="50800" dist="38100" dir="2700000" algn="tl" rotWithShape="0">
                      <a:prstClr val="black">
                        <a:alpha val="40000"/>
                      </a:prstClr>
                    </a:outerShdw>
                  </a:effectLst>
                </p:spPr>
              </p:pic>
              <p:pic>
                <p:nvPicPr>
                  <p:cNvPr id="231" name="図 230">
                    <a:extLst>
                      <a:ext uri="{FF2B5EF4-FFF2-40B4-BE49-F238E27FC236}">
                        <a16:creationId xmlns:a16="http://schemas.microsoft.com/office/drawing/2014/main" id="{F8E2F415-01F9-6CC2-F5B4-4753B2C42FD7}"/>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61223" y="2736406"/>
                    <a:ext cx="139328" cy="158447"/>
                  </a:xfrm>
                  <a:prstGeom prst="rect">
                    <a:avLst/>
                  </a:prstGeom>
                  <a:effectLst>
                    <a:outerShdw blurRad="50800" dist="38100" dir="2700000" algn="tl" rotWithShape="0">
                      <a:prstClr val="black">
                        <a:alpha val="40000"/>
                      </a:prstClr>
                    </a:outerShdw>
                  </a:effectLst>
                </p:spPr>
              </p:pic>
              <p:pic>
                <p:nvPicPr>
                  <p:cNvPr id="232" name="図 231">
                    <a:extLst>
                      <a:ext uri="{FF2B5EF4-FFF2-40B4-BE49-F238E27FC236}">
                        <a16:creationId xmlns:a16="http://schemas.microsoft.com/office/drawing/2014/main" id="{E720898C-C0C3-761F-2640-F6594427DB8A}"/>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000551" y="2736406"/>
                    <a:ext cx="139328" cy="158447"/>
                  </a:xfrm>
                  <a:prstGeom prst="rect">
                    <a:avLst/>
                  </a:prstGeom>
                  <a:effectLst>
                    <a:outerShdw blurRad="50800" dist="38100" dir="2700000" algn="tl" rotWithShape="0">
                      <a:prstClr val="black">
                        <a:alpha val="40000"/>
                      </a:prstClr>
                    </a:outerShdw>
                  </a:effectLst>
                </p:spPr>
              </p:pic>
              <p:pic>
                <p:nvPicPr>
                  <p:cNvPr id="233" name="図 232">
                    <a:extLst>
                      <a:ext uri="{FF2B5EF4-FFF2-40B4-BE49-F238E27FC236}">
                        <a16:creationId xmlns:a16="http://schemas.microsoft.com/office/drawing/2014/main" id="{5EEC5D28-E269-0DB7-EDCC-B3B573BE5F4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280015" y="2739564"/>
                    <a:ext cx="139328" cy="158447"/>
                  </a:xfrm>
                  <a:prstGeom prst="rect">
                    <a:avLst/>
                  </a:prstGeom>
                  <a:effectLst>
                    <a:outerShdw blurRad="50800" dist="38100" dir="2700000" algn="tl" rotWithShape="0">
                      <a:prstClr val="black">
                        <a:alpha val="40000"/>
                      </a:prstClr>
                    </a:outerShdw>
                  </a:effectLst>
                </p:spPr>
              </p:pic>
              <p:pic>
                <p:nvPicPr>
                  <p:cNvPr id="234" name="図 233">
                    <a:extLst>
                      <a:ext uri="{FF2B5EF4-FFF2-40B4-BE49-F238E27FC236}">
                        <a16:creationId xmlns:a16="http://schemas.microsoft.com/office/drawing/2014/main" id="{86D93F8B-9F43-4855-82D1-48ABA39D7AF4}"/>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143502" y="2736405"/>
                    <a:ext cx="139328" cy="158447"/>
                  </a:xfrm>
                  <a:prstGeom prst="rect">
                    <a:avLst/>
                  </a:prstGeom>
                  <a:effectLst>
                    <a:outerShdw blurRad="50800" dist="38100" dir="2700000" algn="tl" rotWithShape="0">
                      <a:prstClr val="black">
                        <a:alpha val="40000"/>
                      </a:prstClr>
                    </a:outerShdw>
                  </a:effectLst>
                </p:spPr>
              </p:pic>
              <p:pic>
                <p:nvPicPr>
                  <p:cNvPr id="235" name="図 234">
                    <a:extLst>
                      <a:ext uri="{FF2B5EF4-FFF2-40B4-BE49-F238E27FC236}">
                        <a16:creationId xmlns:a16="http://schemas.microsoft.com/office/drawing/2014/main" id="{2F9800B8-A3FF-8DA7-E504-52818DBE33A2}"/>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580262" y="2931078"/>
                    <a:ext cx="139328" cy="158447"/>
                  </a:xfrm>
                  <a:prstGeom prst="rect">
                    <a:avLst/>
                  </a:prstGeom>
                  <a:effectLst>
                    <a:outerShdw blurRad="50800" dist="38100" dir="2700000" algn="tl" rotWithShape="0">
                      <a:prstClr val="black">
                        <a:alpha val="40000"/>
                      </a:prstClr>
                    </a:outerShdw>
                  </a:effectLst>
                </p:spPr>
              </p:pic>
              <p:pic>
                <p:nvPicPr>
                  <p:cNvPr id="236" name="図 235">
                    <a:extLst>
                      <a:ext uri="{FF2B5EF4-FFF2-40B4-BE49-F238E27FC236}">
                        <a16:creationId xmlns:a16="http://schemas.microsoft.com/office/drawing/2014/main" id="{A21DCD21-D399-9D08-D458-29537F59722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19590" y="2931078"/>
                    <a:ext cx="139328" cy="158447"/>
                  </a:xfrm>
                  <a:prstGeom prst="rect">
                    <a:avLst/>
                  </a:prstGeom>
                  <a:effectLst>
                    <a:outerShdw blurRad="50800" dist="38100" dir="2700000" algn="tl" rotWithShape="0">
                      <a:prstClr val="black">
                        <a:alpha val="40000"/>
                      </a:prstClr>
                    </a:outerShdw>
                  </a:effectLst>
                </p:spPr>
              </p:pic>
              <p:pic>
                <p:nvPicPr>
                  <p:cNvPr id="237" name="図 236">
                    <a:extLst>
                      <a:ext uri="{FF2B5EF4-FFF2-40B4-BE49-F238E27FC236}">
                        <a16:creationId xmlns:a16="http://schemas.microsoft.com/office/drawing/2014/main" id="{80AFEBC6-F633-5687-2E65-EBF9F9DB8F7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382" y="2931078"/>
                    <a:ext cx="139328" cy="158447"/>
                  </a:xfrm>
                  <a:prstGeom prst="rect">
                    <a:avLst/>
                  </a:prstGeom>
                  <a:effectLst>
                    <a:outerShdw blurRad="50800" dist="38100" dir="2700000" algn="tl" rotWithShape="0">
                      <a:prstClr val="black">
                        <a:alpha val="40000"/>
                      </a:prstClr>
                    </a:outerShdw>
                  </a:effectLst>
                </p:spPr>
              </p:pic>
              <p:pic>
                <p:nvPicPr>
                  <p:cNvPr id="238" name="図 237">
                    <a:extLst>
                      <a:ext uri="{FF2B5EF4-FFF2-40B4-BE49-F238E27FC236}">
                        <a16:creationId xmlns:a16="http://schemas.microsoft.com/office/drawing/2014/main" id="{2587FE0A-64E1-4CD9-E683-7AE2B27A135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7711" y="2931078"/>
                    <a:ext cx="139328" cy="158447"/>
                  </a:xfrm>
                  <a:prstGeom prst="rect">
                    <a:avLst/>
                  </a:prstGeom>
                  <a:effectLst>
                    <a:outerShdw blurRad="50800" dist="38100" dir="2700000" algn="tl" rotWithShape="0">
                      <a:prstClr val="black">
                        <a:alpha val="40000"/>
                      </a:prstClr>
                    </a:outerShdw>
                  </a:effectLst>
                </p:spPr>
              </p:pic>
              <p:pic>
                <p:nvPicPr>
                  <p:cNvPr id="239" name="図 238">
                    <a:extLst>
                      <a:ext uri="{FF2B5EF4-FFF2-40B4-BE49-F238E27FC236}">
                        <a16:creationId xmlns:a16="http://schemas.microsoft.com/office/drawing/2014/main" id="{EF155F8A-6D1B-631E-F9BF-485DCF3EC93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713682" y="3125752"/>
                    <a:ext cx="139328" cy="158447"/>
                  </a:xfrm>
                  <a:prstGeom prst="rect">
                    <a:avLst/>
                  </a:prstGeom>
                  <a:effectLst>
                    <a:outerShdw blurRad="50800" dist="38100" dir="2700000" algn="tl" rotWithShape="0">
                      <a:prstClr val="black">
                        <a:alpha val="40000"/>
                      </a:prstClr>
                    </a:outerShdw>
                  </a:effectLst>
                </p:spPr>
              </p:pic>
              <p:pic>
                <p:nvPicPr>
                  <p:cNvPr id="240" name="図 239">
                    <a:extLst>
                      <a:ext uri="{FF2B5EF4-FFF2-40B4-BE49-F238E27FC236}">
                        <a16:creationId xmlns:a16="http://schemas.microsoft.com/office/drawing/2014/main" id="{80B85BC0-5451-3699-0721-0E445709EAA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585342" y="3125752"/>
                    <a:ext cx="139328" cy="158447"/>
                  </a:xfrm>
                  <a:prstGeom prst="rect">
                    <a:avLst/>
                  </a:prstGeom>
                  <a:effectLst>
                    <a:outerShdw blurRad="50800" dist="38100" dir="2700000" algn="tl" rotWithShape="0">
                      <a:prstClr val="black">
                        <a:alpha val="40000"/>
                      </a:prstClr>
                    </a:outerShdw>
                  </a:effectLst>
                </p:spPr>
              </p:pic>
              <p:pic>
                <p:nvPicPr>
                  <p:cNvPr id="241" name="図 240">
                    <a:extLst>
                      <a:ext uri="{FF2B5EF4-FFF2-40B4-BE49-F238E27FC236}">
                        <a16:creationId xmlns:a16="http://schemas.microsoft.com/office/drawing/2014/main" id="{23A22504-FECC-6ACA-A062-DC2BC0AD6F3B}"/>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61184" y="3125752"/>
                    <a:ext cx="139328" cy="158447"/>
                  </a:xfrm>
                  <a:prstGeom prst="rect">
                    <a:avLst/>
                  </a:prstGeom>
                  <a:effectLst>
                    <a:outerShdw blurRad="50800" dist="38100" dir="2700000" algn="tl" rotWithShape="0">
                      <a:prstClr val="black">
                        <a:alpha val="40000"/>
                      </a:prstClr>
                    </a:outerShdw>
                  </a:effectLst>
                </p:spPr>
              </p:pic>
              <p:pic>
                <p:nvPicPr>
                  <p:cNvPr id="242" name="図 241">
                    <a:extLst>
                      <a:ext uri="{FF2B5EF4-FFF2-40B4-BE49-F238E27FC236}">
                        <a16:creationId xmlns:a16="http://schemas.microsoft.com/office/drawing/2014/main" id="{450E9F20-FEE9-C92E-C4FA-4D2BF988F9F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000512" y="3125752"/>
                    <a:ext cx="139328" cy="158447"/>
                  </a:xfrm>
                  <a:prstGeom prst="rect">
                    <a:avLst/>
                  </a:prstGeom>
                  <a:effectLst>
                    <a:outerShdw blurRad="50800" dist="38100" dir="2700000" algn="tl" rotWithShape="0">
                      <a:prstClr val="black">
                        <a:alpha val="40000"/>
                      </a:prstClr>
                    </a:outerShdw>
                  </a:effectLst>
                </p:spPr>
              </p:pic>
              <p:pic>
                <p:nvPicPr>
                  <p:cNvPr id="243" name="図 242">
                    <a:extLst>
                      <a:ext uri="{FF2B5EF4-FFF2-40B4-BE49-F238E27FC236}">
                        <a16:creationId xmlns:a16="http://schemas.microsoft.com/office/drawing/2014/main" id="{87766D5E-AA42-A052-6907-193891AC797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279976" y="3128910"/>
                    <a:ext cx="139328" cy="158447"/>
                  </a:xfrm>
                  <a:prstGeom prst="rect">
                    <a:avLst/>
                  </a:prstGeom>
                  <a:effectLst>
                    <a:outerShdw blurRad="50800" dist="38100" dir="2700000" algn="tl" rotWithShape="0">
                      <a:prstClr val="black">
                        <a:alpha val="40000"/>
                      </a:prstClr>
                    </a:outerShdw>
                  </a:effectLst>
                </p:spPr>
              </p:pic>
              <p:pic>
                <p:nvPicPr>
                  <p:cNvPr id="244" name="図 243">
                    <a:extLst>
                      <a:ext uri="{FF2B5EF4-FFF2-40B4-BE49-F238E27FC236}">
                        <a16:creationId xmlns:a16="http://schemas.microsoft.com/office/drawing/2014/main" id="{E35951B7-DDD0-F6A5-DAE0-A00E583522C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382" y="3125751"/>
                    <a:ext cx="139328" cy="158447"/>
                  </a:xfrm>
                  <a:prstGeom prst="rect">
                    <a:avLst/>
                  </a:prstGeom>
                  <a:effectLst>
                    <a:outerShdw blurRad="50800" dist="38100" dir="2700000" algn="tl" rotWithShape="0">
                      <a:prstClr val="black">
                        <a:alpha val="40000"/>
                      </a:prstClr>
                    </a:outerShdw>
                  </a:effectLst>
                </p:spPr>
              </p:pic>
              <p:pic>
                <p:nvPicPr>
                  <p:cNvPr id="245" name="図 244">
                    <a:extLst>
                      <a:ext uri="{FF2B5EF4-FFF2-40B4-BE49-F238E27FC236}">
                        <a16:creationId xmlns:a16="http://schemas.microsoft.com/office/drawing/2014/main" id="{DD4ED714-F4EE-42F1-3A01-B95B566BE20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23082" y="2736404"/>
                    <a:ext cx="139328" cy="158447"/>
                  </a:xfrm>
                  <a:prstGeom prst="rect">
                    <a:avLst/>
                  </a:prstGeom>
                  <a:effectLst>
                    <a:outerShdw blurRad="50800" dist="38100" dir="2700000" algn="tl" rotWithShape="0">
                      <a:prstClr val="black">
                        <a:alpha val="40000"/>
                      </a:prstClr>
                    </a:outerShdw>
                  </a:effectLst>
                </p:spPr>
              </p:pic>
              <p:pic>
                <p:nvPicPr>
                  <p:cNvPr id="246" name="図 245">
                    <a:extLst>
                      <a:ext uri="{FF2B5EF4-FFF2-40B4-BE49-F238E27FC236}">
                        <a16:creationId xmlns:a16="http://schemas.microsoft.com/office/drawing/2014/main" id="{5152BB4D-54ED-53BE-5951-C7194E21255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853010" y="2931078"/>
                    <a:ext cx="139328" cy="158447"/>
                  </a:xfrm>
                  <a:prstGeom prst="rect">
                    <a:avLst/>
                  </a:prstGeom>
                  <a:effectLst>
                    <a:outerShdw blurRad="50800" dist="38100" dir="2700000" algn="tl" rotWithShape="0">
                      <a:prstClr val="black">
                        <a:alpha val="40000"/>
                      </a:prstClr>
                    </a:outerShdw>
                  </a:effectLst>
                </p:spPr>
              </p:pic>
              <p:pic>
                <p:nvPicPr>
                  <p:cNvPr id="247" name="図 246">
                    <a:extLst>
                      <a:ext uri="{FF2B5EF4-FFF2-40B4-BE49-F238E27FC236}">
                        <a16:creationId xmlns:a16="http://schemas.microsoft.com/office/drawing/2014/main" id="{8F55B54B-0578-F449-098D-BEFCB987D8B4}"/>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580037" y="3324049"/>
                    <a:ext cx="139328" cy="158447"/>
                  </a:xfrm>
                  <a:prstGeom prst="rect">
                    <a:avLst/>
                  </a:prstGeom>
                  <a:effectLst>
                    <a:outerShdw blurRad="50800" dist="38100" dir="2700000" algn="tl" rotWithShape="0">
                      <a:prstClr val="black">
                        <a:alpha val="40000"/>
                      </a:prstClr>
                    </a:outerShdw>
                  </a:effectLst>
                </p:spPr>
              </p:pic>
              <p:pic>
                <p:nvPicPr>
                  <p:cNvPr id="248" name="図 247">
                    <a:extLst>
                      <a:ext uri="{FF2B5EF4-FFF2-40B4-BE49-F238E27FC236}">
                        <a16:creationId xmlns:a16="http://schemas.microsoft.com/office/drawing/2014/main" id="{270459D1-0DD7-E038-B6FE-0B3EFB2458A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19365" y="3324049"/>
                    <a:ext cx="139328" cy="158447"/>
                  </a:xfrm>
                  <a:prstGeom prst="rect">
                    <a:avLst/>
                  </a:prstGeom>
                  <a:effectLst>
                    <a:outerShdw blurRad="50800" dist="38100" dir="2700000" algn="tl" rotWithShape="0">
                      <a:prstClr val="black">
                        <a:alpha val="40000"/>
                      </a:prstClr>
                    </a:outerShdw>
                  </a:effectLst>
                </p:spPr>
              </p:pic>
              <p:pic>
                <p:nvPicPr>
                  <p:cNvPr id="249" name="図 248">
                    <a:extLst>
                      <a:ext uri="{FF2B5EF4-FFF2-40B4-BE49-F238E27FC236}">
                        <a16:creationId xmlns:a16="http://schemas.microsoft.com/office/drawing/2014/main" id="{382C3E5E-0F2A-CAAA-D3E6-3190AC2708CA}"/>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858694" y="3324049"/>
                    <a:ext cx="139328" cy="158447"/>
                  </a:xfrm>
                  <a:prstGeom prst="rect">
                    <a:avLst/>
                  </a:prstGeom>
                  <a:effectLst>
                    <a:outerShdw blurRad="50800" dist="38100" dir="2700000" algn="tl" rotWithShape="0">
                      <a:prstClr val="black">
                        <a:alpha val="40000"/>
                      </a:prstClr>
                    </a:outerShdw>
                  </a:effectLst>
                </p:spPr>
              </p:pic>
              <p:pic>
                <p:nvPicPr>
                  <p:cNvPr id="250" name="図 249">
                    <a:extLst>
                      <a:ext uri="{FF2B5EF4-FFF2-40B4-BE49-F238E27FC236}">
                        <a16:creationId xmlns:a16="http://schemas.microsoft.com/office/drawing/2014/main" id="{FF697CE9-7544-9F58-0782-4BCD4FDBC272}"/>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998022" y="3324049"/>
                    <a:ext cx="139328" cy="158447"/>
                  </a:xfrm>
                  <a:prstGeom prst="rect">
                    <a:avLst/>
                  </a:prstGeom>
                  <a:effectLst>
                    <a:outerShdw blurRad="50800" dist="38100" dir="2700000" algn="tl" rotWithShape="0">
                      <a:prstClr val="black">
                        <a:alpha val="40000"/>
                      </a:prstClr>
                    </a:outerShdw>
                  </a:effectLst>
                </p:spPr>
              </p:pic>
              <p:pic>
                <p:nvPicPr>
                  <p:cNvPr id="251" name="図 250">
                    <a:extLst>
                      <a:ext uri="{FF2B5EF4-FFF2-40B4-BE49-F238E27FC236}">
                        <a16:creationId xmlns:a16="http://schemas.microsoft.com/office/drawing/2014/main" id="{0892797D-F41C-5D25-60B7-0B3F7726F8D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38157" y="3324049"/>
                    <a:ext cx="139328" cy="158447"/>
                  </a:xfrm>
                  <a:prstGeom prst="rect">
                    <a:avLst/>
                  </a:prstGeom>
                  <a:effectLst>
                    <a:outerShdw blurRad="50800" dist="38100" dir="2700000" algn="tl" rotWithShape="0">
                      <a:prstClr val="black">
                        <a:alpha val="40000"/>
                      </a:prstClr>
                    </a:outerShdw>
                  </a:effectLst>
                </p:spPr>
              </p:pic>
              <p:pic>
                <p:nvPicPr>
                  <p:cNvPr id="252" name="図 251">
                    <a:extLst>
                      <a:ext uri="{FF2B5EF4-FFF2-40B4-BE49-F238E27FC236}">
                        <a16:creationId xmlns:a16="http://schemas.microsoft.com/office/drawing/2014/main" id="{43891B29-1691-B5CB-9574-79E4191484A8}"/>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7486" y="3324049"/>
                    <a:ext cx="139328" cy="158447"/>
                  </a:xfrm>
                  <a:prstGeom prst="rect">
                    <a:avLst/>
                  </a:prstGeom>
                  <a:effectLst>
                    <a:outerShdw blurRad="50800" dist="38100" dir="2700000" algn="tl" rotWithShape="0">
                      <a:prstClr val="black">
                        <a:alpha val="40000"/>
                      </a:prstClr>
                    </a:outerShdw>
                  </a:effectLst>
                </p:spPr>
              </p:pic>
              <p:pic>
                <p:nvPicPr>
                  <p:cNvPr id="253" name="図 252">
                    <a:extLst>
                      <a:ext uri="{FF2B5EF4-FFF2-40B4-BE49-F238E27FC236}">
                        <a16:creationId xmlns:a16="http://schemas.microsoft.com/office/drawing/2014/main" id="{F58D3A8A-3759-45DE-808E-A75FA13E10EB}"/>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000512" y="2934702"/>
                    <a:ext cx="139328" cy="158447"/>
                  </a:xfrm>
                  <a:prstGeom prst="rect">
                    <a:avLst/>
                  </a:prstGeom>
                  <a:effectLst>
                    <a:outerShdw blurRad="50800" dist="38100" dir="2700000" algn="tl" rotWithShape="0">
                      <a:prstClr val="black">
                        <a:alpha val="40000"/>
                      </a:prstClr>
                    </a:outerShdw>
                  </a:effectLst>
                </p:spPr>
              </p:pic>
            </p:grpSp>
          </p:grpSp>
        </p:grpSp>
        <p:sp>
          <p:nvSpPr>
            <p:cNvPr id="352" name="テキスト ボックス 351">
              <a:extLst>
                <a:ext uri="{FF2B5EF4-FFF2-40B4-BE49-F238E27FC236}">
                  <a16:creationId xmlns:a16="http://schemas.microsoft.com/office/drawing/2014/main" id="{3759BA42-A663-F10B-0BE7-89498A16BBF0}"/>
                </a:ext>
              </a:extLst>
            </p:cNvPr>
            <p:cNvSpPr txBox="1"/>
            <p:nvPr/>
          </p:nvSpPr>
          <p:spPr>
            <a:xfrm>
              <a:off x="7192122" y="1166466"/>
              <a:ext cx="1569660" cy="369332"/>
            </a:xfrm>
            <a:prstGeom prst="rect">
              <a:avLst/>
            </a:prstGeom>
            <a:noFill/>
          </p:spPr>
          <p:txBody>
            <a:bodyPr wrap="none" rtlCol="0">
              <a:spAutoFit/>
            </a:bodyPr>
            <a:lstStyle/>
            <a:p>
              <a:pPr algn="ctr"/>
              <a:r>
                <a:rPr kumimoji="1" lang="ja-JP" altLang="en-US" b="1">
                  <a:solidFill>
                    <a:schemeClr val="tx2"/>
                  </a:solidFill>
                  <a:latin typeface="Meiryo" panose="020B0604030504040204" pitchFamily="34" charset="-128"/>
                  <a:ea typeface="Meiryo" panose="020B0604030504040204" pitchFamily="34" charset="-128"/>
                </a:rPr>
                <a:t>サイバー世界</a:t>
              </a:r>
            </a:p>
          </p:txBody>
        </p:sp>
        <p:sp>
          <p:nvSpPr>
            <p:cNvPr id="353" name="テキスト ボックス 352">
              <a:extLst>
                <a:ext uri="{FF2B5EF4-FFF2-40B4-BE49-F238E27FC236}">
                  <a16:creationId xmlns:a16="http://schemas.microsoft.com/office/drawing/2014/main" id="{29648447-FC8D-16F3-6C95-73C53D65AD5D}"/>
                </a:ext>
              </a:extLst>
            </p:cNvPr>
            <p:cNvSpPr txBox="1"/>
            <p:nvPr/>
          </p:nvSpPr>
          <p:spPr>
            <a:xfrm>
              <a:off x="7691668" y="1418297"/>
              <a:ext cx="1070114" cy="246221"/>
            </a:xfrm>
            <a:prstGeom prst="rect">
              <a:avLst/>
            </a:prstGeom>
            <a:noFill/>
          </p:spPr>
          <p:txBody>
            <a:bodyPr wrap="square" rtlCol="0">
              <a:spAutoFit/>
            </a:bodyPr>
            <a:lstStyle/>
            <a:p>
              <a:pPr algn="r"/>
              <a:r>
                <a:rPr kumimoji="1" lang="en-US" altLang="ja-JP" sz="1000" dirty="0">
                  <a:solidFill>
                    <a:schemeClr val="tx2"/>
                  </a:solidFill>
                  <a:latin typeface="Meiryo" panose="020B0604030504040204" pitchFamily="34" charset="-128"/>
                  <a:ea typeface="Meiryo" panose="020B0604030504040204" pitchFamily="34" charset="-128"/>
                </a:rPr>
                <a:t>Cyber World</a:t>
              </a:r>
            </a:p>
          </p:txBody>
        </p:sp>
      </p:grpSp>
      <p:grpSp>
        <p:nvGrpSpPr>
          <p:cNvPr id="373" name="グループ化 372">
            <a:extLst>
              <a:ext uri="{FF2B5EF4-FFF2-40B4-BE49-F238E27FC236}">
                <a16:creationId xmlns:a16="http://schemas.microsoft.com/office/drawing/2014/main" id="{3D847B86-E631-F0DB-CAE9-A069FA954565}"/>
              </a:ext>
            </a:extLst>
          </p:cNvPr>
          <p:cNvGrpSpPr/>
          <p:nvPr/>
        </p:nvGrpSpPr>
        <p:grpSpPr>
          <a:xfrm>
            <a:off x="462757" y="5046182"/>
            <a:ext cx="1407076" cy="1007575"/>
            <a:chOff x="2526195" y="2288578"/>
            <a:chExt cx="1407076" cy="1007575"/>
          </a:xfrm>
        </p:grpSpPr>
        <p:grpSp>
          <p:nvGrpSpPr>
            <p:cNvPr id="374" name="グループ化 373">
              <a:extLst>
                <a:ext uri="{FF2B5EF4-FFF2-40B4-BE49-F238E27FC236}">
                  <a16:creationId xmlns:a16="http://schemas.microsoft.com/office/drawing/2014/main" id="{0E0D51C8-F7A6-7CB5-538E-732D83572097}"/>
                </a:ext>
              </a:extLst>
            </p:cNvPr>
            <p:cNvGrpSpPr/>
            <p:nvPr/>
          </p:nvGrpSpPr>
          <p:grpSpPr>
            <a:xfrm>
              <a:off x="2526195" y="2288578"/>
              <a:ext cx="1407076" cy="1007575"/>
              <a:chOff x="2526195" y="2288578"/>
              <a:chExt cx="1407076" cy="1007575"/>
            </a:xfrm>
          </p:grpSpPr>
          <p:sp>
            <p:nvSpPr>
              <p:cNvPr id="376" name="四角形吹き出し 375">
                <a:extLst>
                  <a:ext uri="{FF2B5EF4-FFF2-40B4-BE49-F238E27FC236}">
                    <a16:creationId xmlns:a16="http://schemas.microsoft.com/office/drawing/2014/main" id="{2CE2EBB9-681E-99DA-817A-D80EFB5A4F15}"/>
                  </a:ext>
                </a:extLst>
              </p:cNvPr>
              <p:cNvSpPr/>
              <p:nvPr/>
            </p:nvSpPr>
            <p:spPr>
              <a:xfrm>
                <a:off x="2526195" y="2295989"/>
                <a:ext cx="1407076" cy="1000164"/>
              </a:xfrm>
              <a:prstGeom prst="wedgeRectCallout">
                <a:avLst>
                  <a:gd name="adj1" fmla="val 22297"/>
                  <a:gd name="adj2" fmla="val -105857"/>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テキスト ボックス 376">
                <a:extLst>
                  <a:ext uri="{FF2B5EF4-FFF2-40B4-BE49-F238E27FC236}">
                    <a16:creationId xmlns:a16="http://schemas.microsoft.com/office/drawing/2014/main" id="{1D30CF04-A302-B7C0-99A0-895A37D600DC}"/>
                  </a:ext>
                </a:extLst>
              </p:cNvPr>
              <p:cNvSpPr txBox="1"/>
              <p:nvPr/>
            </p:nvSpPr>
            <p:spPr>
              <a:xfrm>
                <a:off x="2565809" y="2288578"/>
                <a:ext cx="1350050" cy="1000274"/>
              </a:xfrm>
              <a:prstGeom prst="rect">
                <a:avLst/>
              </a:prstGeom>
              <a:noFill/>
            </p:spPr>
            <p:txBody>
              <a:bodyPr wrap="none" rtlCol="0">
                <a:spAutoFit/>
              </a:bodyPr>
              <a:lstStyle/>
              <a:p>
                <a:r>
                  <a:rPr kumimoji="1" lang="en-US" altLang="ja-JP" sz="3200" b="1" dirty="0">
                    <a:solidFill>
                      <a:schemeClr val="bg1"/>
                    </a:solidFill>
                    <a:latin typeface="Meiryo" panose="020B0604030504040204" pitchFamily="34" charset="-128"/>
                    <a:ea typeface="Meiryo" panose="020B0604030504040204" pitchFamily="34" charset="-128"/>
                  </a:rPr>
                  <a:t>ICT</a:t>
                </a:r>
              </a:p>
              <a:p>
                <a:r>
                  <a:rPr kumimoji="1" lang="en-US" altLang="ja-JP" sz="900" dirty="0">
                    <a:solidFill>
                      <a:schemeClr val="bg1"/>
                    </a:solidFill>
                    <a:latin typeface="Meiryo" panose="020B0604030504040204" pitchFamily="34" charset="-128"/>
                    <a:ea typeface="Meiryo" panose="020B0604030504040204" pitchFamily="34" charset="-128"/>
                  </a:rPr>
                  <a:t>Information </a:t>
                </a:r>
              </a:p>
              <a:p>
                <a:r>
                  <a:rPr kumimoji="1" lang="en-US" altLang="ja-JP" sz="900" dirty="0">
                    <a:solidFill>
                      <a:schemeClr val="bg1"/>
                    </a:solidFill>
                    <a:latin typeface="Meiryo" panose="020B0604030504040204" pitchFamily="34" charset="-128"/>
                    <a:ea typeface="Meiryo" panose="020B0604030504040204" pitchFamily="34" charset="-128"/>
                  </a:rPr>
                  <a:t>and Communication </a:t>
                </a:r>
              </a:p>
              <a:p>
                <a:r>
                  <a:rPr kumimoji="1" lang="en-US" altLang="ja-JP" sz="900" dirty="0">
                    <a:solidFill>
                      <a:schemeClr val="bg1"/>
                    </a:solidFill>
                    <a:latin typeface="Meiryo" panose="020B0604030504040204" pitchFamily="34" charset="-128"/>
                    <a:ea typeface="Meiryo" panose="020B0604030504040204" pitchFamily="34" charset="-128"/>
                  </a:rPr>
                  <a:t>Technology</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375" name="正方形/長方形 374">
              <a:extLst>
                <a:ext uri="{FF2B5EF4-FFF2-40B4-BE49-F238E27FC236}">
                  <a16:creationId xmlns:a16="http://schemas.microsoft.com/office/drawing/2014/main" id="{CA085BCE-47D5-E498-AC4A-C47F47043AD9}"/>
                </a:ext>
              </a:extLst>
            </p:cNvPr>
            <p:cNvSpPr/>
            <p:nvPr/>
          </p:nvSpPr>
          <p:spPr>
            <a:xfrm>
              <a:off x="3372120" y="2425172"/>
              <a:ext cx="543739" cy="307777"/>
            </a:xfrm>
            <a:prstGeom prst="rect">
              <a:avLst/>
            </a:prstGeom>
          </p:spPr>
          <p:txBody>
            <a:bodyPr wrap="none">
              <a:spAutoFit/>
            </a:bodyPr>
            <a:lstStyle/>
            <a:p>
              <a:pPr algn="r"/>
              <a:r>
                <a:rPr lang="ja-JP" altLang="en-US" sz="700">
                  <a:solidFill>
                    <a:schemeClr val="bg1"/>
                  </a:solidFill>
                  <a:latin typeface="Meiryo" panose="020B0604030504040204" pitchFamily="34" charset="-128"/>
                  <a:ea typeface="Meiryo" panose="020B0604030504040204" pitchFamily="34" charset="-128"/>
                </a:rPr>
                <a:t>情報通信</a:t>
              </a:r>
              <a:endParaRPr lang="en-US" altLang="ja-JP" sz="700" dirty="0">
                <a:solidFill>
                  <a:schemeClr val="bg1"/>
                </a:solidFill>
                <a:latin typeface="Meiryo" panose="020B0604030504040204" pitchFamily="34" charset="-128"/>
                <a:ea typeface="Meiryo" panose="020B0604030504040204" pitchFamily="34" charset="-128"/>
              </a:endParaRPr>
            </a:p>
            <a:p>
              <a:pPr algn="r"/>
              <a:r>
                <a:rPr lang="ja-JP" altLang="en-US" sz="700">
                  <a:solidFill>
                    <a:schemeClr val="bg1"/>
                  </a:solidFill>
                  <a:latin typeface="Meiryo" panose="020B0604030504040204" pitchFamily="34" charset="-128"/>
                  <a:ea typeface="Meiryo" panose="020B0604030504040204" pitchFamily="34" charset="-128"/>
                </a:rPr>
                <a:t>技術</a:t>
              </a:r>
              <a:endParaRPr lang="ja-JP" altLang="en-US" sz="700"/>
            </a:p>
          </p:txBody>
        </p:sp>
      </p:grpSp>
      <p:grpSp>
        <p:nvGrpSpPr>
          <p:cNvPr id="378" name="グループ化 377">
            <a:extLst>
              <a:ext uri="{FF2B5EF4-FFF2-40B4-BE49-F238E27FC236}">
                <a16:creationId xmlns:a16="http://schemas.microsoft.com/office/drawing/2014/main" id="{33CBB282-DFC8-9250-2356-DD367654DCD9}"/>
              </a:ext>
            </a:extLst>
          </p:cNvPr>
          <p:cNvGrpSpPr/>
          <p:nvPr/>
        </p:nvGrpSpPr>
        <p:grpSpPr>
          <a:xfrm>
            <a:off x="5141862" y="3195495"/>
            <a:ext cx="3619920" cy="1351747"/>
            <a:chOff x="5141862" y="3195495"/>
            <a:chExt cx="3619920" cy="1351747"/>
          </a:xfrm>
        </p:grpSpPr>
        <p:sp>
          <p:nvSpPr>
            <p:cNvPr id="147" name="上矢印 146">
              <a:extLst>
                <a:ext uri="{FF2B5EF4-FFF2-40B4-BE49-F238E27FC236}">
                  <a16:creationId xmlns:a16="http://schemas.microsoft.com/office/drawing/2014/main" id="{0220C14D-799B-0335-ABDD-383AD8FFB429}"/>
                </a:ext>
              </a:extLst>
            </p:cNvPr>
            <p:cNvSpPr/>
            <p:nvPr/>
          </p:nvSpPr>
          <p:spPr>
            <a:xfrm>
              <a:off x="5141862" y="3195495"/>
              <a:ext cx="3619920" cy="1351747"/>
            </a:xfrm>
            <a:prstGeom prst="upArrow">
              <a:avLst>
                <a:gd name="adj1" fmla="val 67941"/>
                <a:gd name="adj2" fmla="val 4175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6" name="テキスト ボックス 345">
              <a:extLst>
                <a:ext uri="{FF2B5EF4-FFF2-40B4-BE49-F238E27FC236}">
                  <a16:creationId xmlns:a16="http://schemas.microsoft.com/office/drawing/2014/main" id="{FB4AB0A5-0416-EAEE-C63A-E70F77AAC163}"/>
                </a:ext>
              </a:extLst>
            </p:cNvPr>
            <p:cNvSpPr txBox="1"/>
            <p:nvPr/>
          </p:nvSpPr>
          <p:spPr>
            <a:xfrm>
              <a:off x="6096290" y="3483865"/>
              <a:ext cx="1723549"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デジタル化</a:t>
              </a:r>
            </a:p>
          </p:txBody>
        </p:sp>
        <p:sp>
          <p:nvSpPr>
            <p:cNvPr id="347" name="テキスト ボックス 346">
              <a:extLst>
                <a:ext uri="{FF2B5EF4-FFF2-40B4-BE49-F238E27FC236}">
                  <a16:creationId xmlns:a16="http://schemas.microsoft.com/office/drawing/2014/main" id="{A2359832-19E4-64ED-EBD5-453221D912D4}"/>
                </a:ext>
              </a:extLst>
            </p:cNvPr>
            <p:cNvSpPr txBox="1"/>
            <p:nvPr/>
          </p:nvSpPr>
          <p:spPr>
            <a:xfrm>
              <a:off x="6015766" y="3880791"/>
              <a:ext cx="1877438"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アナログな現実世界の</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ものごとやできごとを</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デジタルに変換すること</a:t>
              </a:r>
            </a:p>
          </p:txBody>
        </p:sp>
      </p:grpSp>
    </p:spTree>
    <p:extLst>
      <p:ext uri="{BB962C8B-B14F-4D97-AF65-F5344CB8AC3E}">
        <p14:creationId xmlns:p14="http://schemas.microsoft.com/office/powerpoint/2010/main" val="328190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wipe(down)">
                                      <p:cBhvr>
                                        <p:cTn id="7" dur="500"/>
                                        <p:tgtEl>
                                          <p:spTgt spid="37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79"/>
                                        </p:tgtEl>
                                        <p:attrNameLst>
                                          <p:attrName>style.visibility</p:attrName>
                                        </p:attrNameLst>
                                      </p:cBhvr>
                                      <p:to>
                                        <p:strVal val="visible"/>
                                      </p:to>
                                    </p:set>
                                    <p:anim calcmode="lin" valueType="num">
                                      <p:cBhvr>
                                        <p:cTn id="11" dur="500" fill="hold"/>
                                        <p:tgtEl>
                                          <p:spTgt spid="379"/>
                                        </p:tgtEl>
                                        <p:attrNameLst>
                                          <p:attrName>ppt_w</p:attrName>
                                        </p:attrNameLst>
                                      </p:cBhvr>
                                      <p:tavLst>
                                        <p:tav tm="0">
                                          <p:val>
                                            <p:fltVal val="0"/>
                                          </p:val>
                                        </p:tav>
                                        <p:tav tm="100000">
                                          <p:val>
                                            <p:strVal val="#ppt_w"/>
                                          </p:val>
                                        </p:tav>
                                      </p:tavLst>
                                    </p:anim>
                                    <p:anim calcmode="lin" valueType="num">
                                      <p:cBhvr>
                                        <p:cTn id="12" dur="500" fill="hold"/>
                                        <p:tgtEl>
                                          <p:spTgt spid="379"/>
                                        </p:tgtEl>
                                        <p:attrNameLst>
                                          <p:attrName>ppt_h</p:attrName>
                                        </p:attrNameLst>
                                      </p:cBhvr>
                                      <p:tavLst>
                                        <p:tav tm="0">
                                          <p:val>
                                            <p:fltVal val="0"/>
                                          </p:val>
                                        </p:tav>
                                        <p:tav tm="100000">
                                          <p:val>
                                            <p:strVal val="#ppt_h"/>
                                          </p:val>
                                        </p:tav>
                                      </p:tavLst>
                                    </p:anim>
                                    <p:animEffect transition="in" filter="fade">
                                      <p:cBhvr>
                                        <p:cTn id="13" dur="500"/>
                                        <p:tgtEl>
                                          <p:spTgt spid="37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380"/>
                                        </p:tgtEl>
                                        <p:attrNameLst>
                                          <p:attrName>style.visibility</p:attrName>
                                        </p:attrNameLst>
                                      </p:cBhvr>
                                      <p:to>
                                        <p:strVal val="visible"/>
                                      </p:to>
                                    </p:set>
                                    <p:anim calcmode="lin" valueType="num">
                                      <p:cBhvr additive="base">
                                        <p:cTn id="18" dur="500"/>
                                        <p:tgtEl>
                                          <p:spTgt spid="380"/>
                                        </p:tgtEl>
                                        <p:attrNameLst>
                                          <p:attrName>ppt_x</p:attrName>
                                        </p:attrNameLst>
                                      </p:cBhvr>
                                      <p:tavLst>
                                        <p:tav tm="0">
                                          <p:val>
                                            <p:strVal val="#ppt_x-#ppt_w*1.125000"/>
                                          </p:val>
                                        </p:tav>
                                        <p:tav tm="100000">
                                          <p:val>
                                            <p:strVal val="#ppt_x"/>
                                          </p:val>
                                        </p:tav>
                                      </p:tavLst>
                                    </p:anim>
                                    <p:animEffect transition="in" filter="wipe(right)">
                                      <p:cBhvr>
                                        <p:cTn id="19" dur="500"/>
                                        <p:tgtEl>
                                          <p:spTgt spid="38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73"/>
                                        </p:tgtEl>
                                        <p:attrNameLst>
                                          <p:attrName>style.visibility</p:attrName>
                                        </p:attrNameLst>
                                      </p:cBhvr>
                                      <p:to>
                                        <p:strVal val="visible"/>
                                      </p:to>
                                    </p:set>
                                    <p:animEffect transition="in" filter="wipe(down)">
                                      <p:cBhvr>
                                        <p:cTn id="24"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8"/>
          <p:cNvSpPr>
            <a:spLocks noGrp="1" noChangeArrowheads="1"/>
          </p:cNvSpPr>
          <p:nvPr>
            <p:ph type="title"/>
          </p:nvPr>
        </p:nvSpPr>
        <p:spPr>
          <a:xfrm>
            <a:off x="230400" y="266400"/>
            <a:ext cx="8686800" cy="416221"/>
          </a:xfrm>
        </p:spPr>
        <p:txBody>
          <a:bodyPr/>
          <a:lstStyle/>
          <a:p>
            <a:pPr eaLnBrk="1" hangingPunct="1"/>
            <a:r>
              <a:rPr lang="ja-JP" altLang="en-US" sz="2700" dirty="0"/>
              <a:t>クラウドの定義／</a:t>
            </a:r>
            <a:r>
              <a:rPr lang="en-US" altLang="ja-JP" sz="2700" dirty="0"/>
              <a:t>NIST</a:t>
            </a:r>
            <a:r>
              <a:rPr lang="ja-JP" altLang="en-US" sz="2700" dirty="0"/>
              <a:t>の定義</a:t>
            </a:r>
          </a:p>
        </p:txBody>
      </p:sp>
      <p:grpSp>
        <p:nvGrpSpPr>
          <p:cNvPr id="2" name="図形グループ 1"/>
          <p:cNvGrpSpPr/>
          <p:nvPr/>
        </p:nvGrpSpPr>
        <p:grpSpPr>
          <a:xfrm>
            <a:off x="457200" y="2522587"/>
            <a:ext cx="8153400" cy="5297878"/>
            <a:chOff x="457200" y="2561323"/>
            <a:chExt cx="8153400" cy="5297878"/>
          </a:xfrm>
        </p:grpSpPr>
        <p:pic>
          <p:nvPicPr>
            <p:cNvPr id="49" name="図 48" descr="MC900441809.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227861" y="2561323"/>
              <a:ext cx="5297878" cy="5297878"/>
            </a:xfrm>
            <a:prstGeom prst="rect">
              <a:avLst/>
            </a:prstGeom>
          </p:spPr>
        </p:pic>
        <p:sp>
          <p:nvSpPr>
            <p:cNvPr id="50" name="テキスト ボックス 49"/>
            <p:cNvSpPr txBox="1"/>
            <p:nvPr/>
          </p:nvSpPr>
          <p:spPr>
            <a:xfrm>
              <a:off x="457200" y="3931088"/>
              <a:ext cx="8153400" cy="1569660"/>
            </a:xfrm>
            <a:prstGeom prst="rect">
              <a:avLst/>
            </a:prstGeom>
            <a:noFill/>
          </p:spPr>
          <p:txBody>
            <a:bodyPr wrap="square" rtlCol="0">
              <a:spAutoFit/>
            </a:bodyPr>
            <a:lstStyle/>
            <a:p>
              <a:pPr algn="r"/>
              <a:r>
                <a:rPr kumimoji="1" lang="ja-JP" altLang="en-US" sz="3200" dirty="0">
                  <a:solidFill>
                    <a:srgbClr val="0000FF"/>
                  </a:solidFill>
                  <a:effectLst/>
                  <a:latin typeface="メイリオ"/>
                  <a:ea typeface="メイリオ"/>
                  <a:cs typeface="メイリオ"/>
                </a:rPr>
                <a:t>クラウドコンピューティングは</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コンピューティング資源を</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必要なとき必要なだけ簡単に使える仕組み</a:t>
              </a:r>
            </a:p>
          </p:txBody>
        </p:sp>
      </p:grpSp>
      <p:sp>
        <p:nvSpPr>
          <p:cNvPr id="8" name="角丸四角形 7"/>
          <p:cNvSpPr/>
          <p:nvPr/>
        </p:nvSpPr>
        <p:spPr bwMode="auto">
          <a:xfrm>
            <a:off x="4876800" y="20701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配置モデル</a:t>
            </a:r>
          </a:p>
        </p:txBody>
      </p:sp>
      <p:sp>
        <p:nvSpPr>
          <p:cNvPr id="52" name="角丸四角形 51"/>
          <p:cNvSpPr/>
          <p:nvPr/>
        </p:nvSpPr>
        <p:spPr bwMode="auto">
          <a:xfrm>
            <a:off x="4876800" y="13716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Meiryo" panose="020B0604030504040204" pitchFamily="34" charset="-128"/>
                <a:ea typeface="Meiryo" panose="020B0604030504040204" pitchFamily="34" charset="-128"/>
                <a:cs typeface="ＤＦＰ太丸ゴシック体"/>
              </a:rPr>
              <a:t>サービスモデル</a:t>
            </a:r>
            <a:endPar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endParaRPr>
          </a:p>
        </p:txBody>
      </p:sp>
      <p:sp>
        <p:nvSpPr>
          <p:cNvPr id="53" name="角丸四角形 52"/>
          <p:cNvSpPr/>
          <p:nvPr/>
        </p:nvSpPr>
        <p:spPr bwMode="auto">
          <a:xfrm>
            <a:off x="4876800" y="27559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5</a:t>
            </a:r>
            <a:r>
              <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つの重要な特徴</a:t>
            </a:r>
          </a:p>
        </p:txBody>
      </p:sp>
      <p:pic>
        <p:nvPicPr>
          <p:cNvPr id="10" name="図 9" descr="スクリーンショット 2013-09-16 13.2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122" y="1085119"/>
            <a:ext cx="2923278" cy="243167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761902" y="3599950"/>
            <a:ext cx="2723823" cy="369332"/>
          </a:xfrm>
          <a:prstGeom prst="rect">
            <a:avLst/>
          </a:prstGeom>
        </p:spPr>
        <p:txBody>
          <a:bodyPr wrap="none">
            <a:spAutoFit/>
          </a:bodyPr>
          <a:lstStyle/>
          <a:p>
            <a:pPr algn="ctr"/>
            <a:r>
              <a:rPr lang="ja-JP" altLang="en-US" sz="1800" dirty="0">
                <a:solidFill>
                  <a:schemeClr val="tx1">
                    <a:lumMod val="85000"/>
                    <a:lumOff val="15000"/>
                  </a:schemeClr>
                </a:solidFill>
                <a:effectLst/>
                <a:latin typeface="Meiryo" panose="020B0604030504040204" pitchFamily="34" charset="-128"/>
                <a:ea typeface="Meiryo" panose="020B0604030504040204" pitchFamily="34" charset="-128"/>
                <a:cs typeface="ＤＦＰ太丸ゴシック体"/>
              </a:rPr>
              <a:t>米国国立標準技術研究所</a:t>
            </a:r>
            <a:endParaRPr lang="ja-JP" altLang="en-US" sz="800" dirty="0">
              <a:solidFill>
                <a:schemeClr val="tx1">
                  <a:lumMod val="85000"/>
                  <a:lumOff val="15000"/>
                </a:schemeClr>
              </a:solidFill>
              <a:effectLst/>
              <a:latin typeface="Meiryo" panose="020B0604030504040204" pitchFamily="34" charset="-128"/>
              <a:ea typeface="Meiryo" panose="020B0604030504040204" pitchFamily="34" charset="-128"/>
              <a:cs typeface="ＤＦＰ太丸ゴシック体"/>
            </a:endParaRPr>
          </a:p>
        </p:txBody>
      </p:sp>
      <p:sp>
        <p:nvSpPr>
          <p:cNvPr id="3" name="正方形/長方形 2"/>
          <p:cNvSpPr/>
          <p:nvPr/>
        </p:nvSpPr>
        <p:spPr>
          <a:xfrm>
            <a:off x="761902" y="5560708"/>
            <a:ext cx="7848698" cy="840092"/>
          </a:xfrm>
          <a:prstGeom prst="rect">
            <a:avLst/>
          </a:prstGeom>
          <a:solidFill>
            <a:srgbClr val="0000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panose="020B0604030504040204" pitchFamily="34" charset="-128"/>
                <a:ea typeface="Meiryo" panose="020B0604030504040204" pitchFamily="34" charset="-128"/>
                <a:cs typeface="ＭＳ Ｐゴシック"/>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　</a:t>
            </a:r>
            <a:r>
              <a:rPr lang="en-US" altLang="ja-JP" sz="1200" dirty="0">
                <a:solidFill>
                  <a:srgbClr val="FFFFFF"/>
                </a:solidFill>
                <a:latin typeface="Meiryo" panose="020B0604030504040204" pitchFamily="34" charset="-128"/>
                <a:ea typeface="Meiryo" panose="020B0604030504040204" pitchFamily="34" charset="-128"/>
                <a:cs typeface="ＭＳ Ｐゴシック"/>
              </a:rPr>
              <a:t>(NIST</a:t>
            </a:r>
            <a:r>
              <a:rPr lang="ja-JP" altLang="en-US" sz="1200" dirty="0">
                <a:solidFill>
                  <a:srgbClr val="FFFFFF"/>
                </a:solidFill>
                <a:latin typeface="Meiryo" panose="020B0604030504040204" pitchFamily="34" charset="-128"/>
                <a:ea typeface="Meiryo" panose="020B0604030504040204" pitchFamily="34" charset="-128"/>
                <a:cs typeface="ＭＳ Ｐゴシック"/>
              </a:rPr>
              <a:t>の定義</a:t>
            </a:r>
            <a:r>
              <a:rPr lang="en-US" altLang="ja-JP" sz="1200" dirty="0">
                <a:solidFill>
                  <a:srgbClr val="FFFFFF"/>
                </a:solidFill>
                <a:latin typeface="Meiryo" panose="020B0604030504040204" pitchFamily="34" charset="-128"/>
                <a:ea typeface="Meiryo" panose="020B0604030504040204" pitchFamily="34" charset="-128"/>
                <a:cs typeface="ＭＳ Ｐゴシック"/>
              </a:rPr>
              <a:t>)</a:t>
            </a:r>
            <a:r>
              <a:rPr lang="ja-JP" altLang="en-US" sz="12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200" dirty="0">
              <a:solidFill>
                <a:srgbClr val="FFFFFF"/>
              </a:solidFill>
              <a:effectLst/>
              <a:latin typeface="Meiryo" panose="020B0604030504040204" pitchFamily="34" charset="-128"/>
              <a:ea typeface="Meiryo" panose="020B0604030504040204" pitchFamily="34" charset="-128"/>
              <a:cs typeface="ＭＳ Ｐゴシック"/>
            </a:endParaRPr>
          </a:p>
        </p:txBody>
      </p:sp>
      <p:sp>
        <p:nvSpPr>
          <p:cNvPr id="4" name="テキスト ボックス 3">
            <a:extLst>
              <a:ext uri="{FF2B5EF4-FFF2-40B4-BE49-F238E27FC236}">
                <a16:creationId xmlns:a16="http://schemas.microsoft.com/office/drawing/2014/main" id="{C166C629-E876-D511-0AFE-E8F7B0540422}"/>
              </a:ext>
            </a:extLst>
          </p:cNvPr>
          <p:cNvSpPr txBox="1"/>
          <p:nvPr/>
        </p:nvSpPr>
        <p:spPr>
          <a:xfrm>
            <a:off x="658122" y="775648"/>
            <a:ext cx="729687" cy="307777"/>
          </a:xfrm>
          <a:prstGeom prst="rect">
            <a:avLst/>
          </a:prstGeom>
          <a:noFill/>
        </p:spPr>
        <p:txBody>
          <a:bodyPr wrap="none" rtlCol="0">
            <a:spAutoFit/>
          </a:bodyPr>
          <a:lstStyle/>
          <a:p>
            <a:r>
              <a:rPr kumimoji="1" lang="en-US" altLang="ja-JP" sz="1400" dirty="0"/>
              <a:t>2009</a:t>
            </a:r>
            <a:r>
              <a:rPr kumimoji="1" lang="ja-JP" altLang="en-US" sz="1400"/>
              <a:t>年</a:t>
            </a:r>
          </a:p>
        </p:txBody>
      </p:sp>
    </p:spTree>
    <p:extLst>
      <p:ext uri="{BB962C8B-B14F-4D97-AF65-F5344CB8AC3E}">
        <p14:creationId xmlns:p14="http://schemas.microsoft.com/office/powerpoint/2010/main" val="384286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p:tgtEl>
                                          <p:spTgt spid="52"/>
                                        </p:tgtEl>
                                        <p:attrNameLst>
                                          <p:attrName>ppt_x</p:attrName>
                                        </p:attrNameLst>
                                      </p:cBhvr>
                                      <p:tavLst>
                                        <p:tav tm="0">
                                          <p:val>
                                            <p:strVal val="#ppt_x-#ppt_w*1.125000"/>
                                          </p:val>
                                        </p:tav>
                                        <p:tav tm="100000">
                                          <p:val>
                                            <p:strVal val="#ppt_x"/>
                                          </p:val>
                                        </p:tav>
                                      </p:tavLst>
                                    </p:anim>
                                    <p:animEffect transition="in" filter="wipe(right)">
                                      <p:cBhvr>
                                        <p:cTn id="15" dur="500"/>
                                        <p:tgtEl>
                                          <p:spTgt spid="5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p:tgtEl>
                                          <p:spTgt spid="53"/>
                                        </p:tgtEl>
                                        <p:attrNameLst>
                                          <p:attrName>ppt_x</p:attrName>
                                        </p:attrNameLst>
                                      </p:cBhvr>
                                      <p:tavLst>
                                        <p:tav tm="0">
                                          <p:val>
                                            <p:strVal val="#ppt_x-#ppt_w*1.125000"/>
                                          </p:val>
                                        </p:tav>
                                        <p:tav tm="100000">
                                          <p:val>
                                            <p:strVal val="#ppt_x"/>
                                          </p:val>
                                        </p:tav>
                                      </p:tavLst>
                                    </p:anim>
                                    <p:animEffect transition="in" filter="wipe(right)">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0"/>
          <p:cNvSpPr>
            <a:spLocks noGrp="1" noChangeArrowheads="1"/>
          </p:cNvSpPr>
          <p:nvPr>
            <p:ph type="title"/>
          </p:nvPr>
        </p:nvSpPr>
        <p:spPr>
          <a:xfrm>
            <a:off x="230400" y="266400"/>
            <a:ext cx="8686800" cy="416221"/>
          </a:xfrm>
        </p:spPr>
        <p:txBody>
          <a:bodyPr lIns="0" rIns="0"/>
          <a:lstStyle/>
          <a:p>
            <a:pPr eaLnBrk="1" hangingPunct="1"/>
            <a:r>
              <a:rPr lang="ja-JP" altLang="en-US" sz="2700" dirty="0">
                <a:latin typeface="メイリオ" panose="020B0604030504040204" pitchFamily="50" charset="-128"/>
                <a:ea typeface="メイリオ" panose="020B0604030504040204" pitchFamily="50" charset="-128"/>
              </a:rPr>
              <a:t>クラウドの定義／サービスモデル </a:t>
            </a:r>
            <a:r>
              <a:rPr lang="en-US" altLang="ja-JP" sz="2700" dirty="0">
                <a:latin typeface="メイリオ" panose="020B0604030504040204" pitchFamily="50" charset="-128"/>
                <a:ea typeface="メイリオ" panose="020B0604030504040204" pitchFamily="50" charset="-128"/>
              </a:rPr>
              <a:t>(Service Model)</a:t>
            </a:r>
            <a:endParaRPr lang="ja-JP" altLang="en-US" sz="2700" dirty="0">
              <a:latin typeface="メイリオ" panose="020B0604030504040204" pitchFamily="50" charset="-128"/>
              <a:ea typeface="メイリオ" panose="020B0604030504040204" pitchFamily="50" charset="-128"/>
            </a:endParaRPr>
          </a:p>
        </p:txBody>
      </p:sp>
      <p:sp>
        <p:nvSpPr>
          <p:cNvPr id="72" name="AutoShape 41"/>
          <p:cNvSpPr>
            <a:spLocks noChangeArrowheads="1"/>
          </p:cNvSpPr>
          <p:nvPr/>
        </p:nvSpPr>
        <p:spPr bwMode="auto">
          <a:xfrm>
            <a:off x="2222222" y="1396276"/>
            <a:ext cx="6278563" cy="923925"/>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chemeClr val="tx1">
                  <a:lumMod val="65000"/>
                  <a:lumOff val="35000"/>
                </a:schemeClr>
              </a:solidFill>
              <a:latin typeface="Meiryo" charset="-128"/>
              <a:ea typeface="Meiryo" charset="-128"/>
              <a:cs typeface="Meiryo" charset="-128"/>
            </a:endParaRPr>
          </a:p>
        </p:txBody>
      </p:sp>
      <p:sp>
        <p:nvSpPr>
          <p:cNvPr id="73" name="AutoShape 42"/>
          <p:cNvSpPr>
            <a:spLocks noChangeArrowheads="1"/>
          </p:cNvSpPr>
          <p:nvPr/>
        </p:nvSpPr>
        <p:spPr bwMode="auto">
          <a:xfrm>
            <a:off x="2222222" y="2320201"/>
            <a:ext cx="6278563" cy="923925"/>
          </a:xfrm>
          <a:prstGeom prst="roundRect">
            <a:avLst>
              <a:gd name="adj" fmla="val 0"/>
            </a:avLst>
          </a:prstGeom>
          <a:solidFill>
            <a:schemeClr val="accent3">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4" name="AutoShape 43"/>
          <p:cNvSpPr>
            <a:spLocks noChangeArrowheads="1"/>
          </p:cNvSpPr>
          <p:nvPr/>
        </p:nvSpPr>
        <p:spPr bwMode="auto">
          <a:xfrm>
            <a:off x="2222222" y="3244126"/>
            <a:ext cx="6278563" cy="923925"/>
          </a:xfrm>
          <a:prstGeom prst="roundRect">
            <a:avLst>
              <a:gd name="adj" fmla="val 0"/>
            </a:avLst>
          </a:prstGeom>
          <a:solidFill>
            <a:schemeClr val="accent3">
              <a:lumMod val="40000"/>
              <a:lumOff val="6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5" name="AutoShape 44"/>
          <p:cNvSpPr>
            <a:spLocks noChangeArrowheads="1"/>
          </p:cNvSpPr>
          <p:nvPr/>
        </p:nvSpPr>
        <p:spPr bwMode="auto">
          <a:xfrm>
            <a:off x="2222222" y="4168051"/>
            <a:ext cx="6278563" cy="923925"/>
          </a:xfrm>
          <a:prstGeom prst="roundRect">
            <a:avLst>
              <a:gd name="adj" fmla="val 0"/>
            </a:avLst>
          </a:prstGeom>
          <a:solidFill>
            <a:schemeClr val="accent5">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effectLst/>
              <a:latin typeface="Meiryo" charset="-128"/>
              <a:ea typeface="Meiryo" charset="-128"/>
              <a:cs typeface="Meiryo" charset="-128"/>
            </a:endParaRPr>
          </a:p>
        </p:txBody>
      </p:sp>
      <p:sp>
        <p:nvSpPr>
          <p:cNvPr id="76" name="Text Box 45"/>
          <p:cNvSpPr txBox="1">
            <a:spLocks noChangeArrowheads="1"/>
          </p:cNvSpPr>
          <p:nvPr/>
        </p:nvSpPr>
        <p:spPr bwMode="auto">
          <a:xfrm>
            <a:off x="6823059" y="1719739"/>
            <a:ext cx="1415772"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アプリケーション</a:t>
            </a:r>
          </a:p>
        </p:txBody>
      </p:sp>
      <p:sp>
        <p:nvSpPr>
          <p:cNvPr id="77" name="Text Box 46"/>
          <p:cNvSpPr txBox="1">
            <a:spLocks noChangeArrowheads="1"/>
          </p:cNvSpPr>
          <p:nvPr/>
        </p:nvSpPr>
        <p:spPr bwMode="auto">
          <a:xfrm>
            <a:off x="6639851" y="2691059"/>
            <a:ext cx="1107996"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ミドルウェア</a:t>
            </a:r>
          </a:p>
        </p:txBody>
      </p:sp>
      <p:sp>
        <p:nvSpPr>
          <p:cNvPr id="78" name="Text Box 47"/>
          <p:cNvSpPr txBox="1">
            <a:spLocks noChangeArrowheads="1"/>
          </p:cNvSpPr>
          <p:nvPr/>
        </p:nvSpPr>
        <p:spPr bwMode="auto">
          <a:xfrm>
            <a:off x="6634644" y="3469554"/>
            <a:ext cx="1415772" cy="461665"/>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オペレーティング</a:t>
            </a:r>
          </a:p>
          <a:p>
            <a:r>
              <a:rPr lang="ja-JP" altLang="en-US" sz="1200">
                <a:solidFill>
                  <a:srgbClr val="0432FF"/>
                </a:solidFill>
                <a:effectLst/>
                <a:latin typeface="Meiryo" charset="-128"/>
                <a:ea typeface="Meiryo" charset="-128"/>
                <a:cs typeface="Meiryo" charset="-128"/>
              </a:rPr>
              <a:t>システム（</a:t>
            </a:r>
            <a:r>
              <a:rPr lang="en-US" altLang="ja-JP" sz="1200" dirty="0">
                <a:solidFill>
                  <a:srgbClr val="0432FF"/>
                </a:solidFill>
                <a:effectLst/>
                <a:latin typeface="Meiryo" charset="-128"/>
                <a:ea typeface="Meiryo" charset="-128"/>
                <a:cs typeface="Meiryo" charset="-128"/>
              </a:rPr>
              <a:t>OS</a:t>
            </a:r>
            <a:r>
              <a:rPr lang="ja-JP" altLang="en-US" sz="1200">
                <a:solidFill>
                  <a:srgbClr val="0432FF"/>
                </a:solidFill>
                <a:effectLst/>
                <a:latin typeface="Meiryo" charset="-128"/>
                <a:ea typeface="Meiryo" charset="-128"/>
                <a:cs typeface="Meiryo" charset="-128"/>
              </a:rPr>
              <a:t>）</a:t>
            </a:r>
            <a:endParaRPr lang="en-US" altLang="ja-JP" sz="1200" dirty="0">
              <a:solidFill>
                <a:srgbClr val="0432FF"/>
              </a:solidFill>
              <a:effectLst/>
              <a:latin typeface="Meiryo" charset="-128"/>
              <a:ea typeface="Meiryo" charset="-128"/>
              <a:cs typeface="Meiryo" charset="-128"/>
            </a:endParaRPr>
          </a:p>
        </p:txBody>
      </p:sp>
      <p:sp>
        <p:nvSpPr>
          <p:cNvPr id="79" name="Text Box 48"/>
          <p:cNvSpPr txBox="1">
            <a:spLocks noChangeArrowheads="1"/>
          </p:cNvSpPr>
          <p:nvPr/>
        </p:nvSpPr>
        <p:spPr bwMode="auto">
          <a:xfrm>
            <a:off x="6696313" y="4476383"/>
            <a:ext cx="1723549" cy="276999"/>
          </a:xfrm>
          <a:prstGeom prst="rect">
            <a:avLst/>
          </a:prstGeom>
          <a:noFill/>
          <a:ln w="9525">
            <a:noFill/>
            <a:miter lim="800000"/>
            <a:headEnd/>
            <a:tailEnd/>
          </a:ln>
        </p:spPr>
        <p:txBody>
          <a:bodyPr wrap="none">
            <a:spAutoFit/>
          </a:bodyPr>
          <a:lstStyle/>
          <a:p>
            <a:r>
              <a:rPr lang="ja-JP" altLang="en-US" sz="1200">
                <a:solidFill>
                  <a:schemeClr val="accent2">
                    <a:lumMod val="75000"/>
                  </a:schemeClr>
                </a:solidFill>
                <a:effectLst/>
                <a:latin typeface="Meiryo" charset="-128"/>
                <a:ea typeface="Meiryo" charset="-128"/>
                <a:cs typeface="Meiryo" charset="-128"/>
              </a:rPr>
              <a:t>インフラストラクチャ</a:t>
            </a:r>
            <a:endParaRPr lang="en-US" altLang="ja-JP" sz="1200" dirty="0">
              <a:solidFill>
                <a:schemeClr val="accent2">
                  <a:lumMod val="75000"/>
                </a:schemeClr>
              </a:solidFill>
              <a:effectLst/>
              <a:latin typeface="Meiryo" charset="-128"/>
              <a:ea typeface="Meiryo" charset="-128"/>
              <a:cs typeface="Meiryo" charset="-128"/>
            </a:endParaRPr>
          </a:p>
        </p:txBody>
      </p:sp>
      <p:sp>
        <p:nvSpPr>
          <p:cNvPr id="81" name="AutoShape 50"/>
          <p:cNvSpPr>
            <a:spLocks noChangeArrowheads="1"/>
          </p:cNvSpPr>
          <p:nvPr/>
        </p:nvSpPr>
        <p:spPr bwMode="auto">
          <a:xfrm>
            <a:off x="4037284" y="2398409"/>
            <a:ext cx="1278046" cy="2609165"/>
          </a:xfrm>
          <a:prstGeom prst="roundRect">
            <a:avLst>
              <a:gd name="adj" fmla="val 0"/>
            </a:avLst>
          </a:prstGeom>
          <a:solidFill>
            <a:srgbClr val="0070C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rgbClr val="FFFFFF"/>
              </a:solidFill>
              <a:latin typeface="Meiryo" charset="-128"/>
              <a:ea typeface="Meiryo" charset="-128"/>
              <a:cs typeface="Meiryo" charset="-128"/>
            </a:endParaRPr>
          </a:p>
        </p:txBody>
      </p:sp>
      <p:sp>
        <p:nvSpPr>
          <p:cNvPr id="83" name="Text Box 65"/>
          <p:cNvSpPr txBox="1">
            <a:spLocks noChangeArrowheads="1"/>
          </p:cNvSpPr>
          <p:nvPr/>
        </p:nvSpPr>
        <p:spPr bwMode="auto">
          <a:xfrm>
            <a:off x="4074320" y="3022349"/>
            <a:ext cx="1185674"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Platform </a:t>
            </a:r>
          </a:p>
          <a:p>
            <a:pPr algn="ctr"/>
            <a:r>
              <a:rPr lang="en-US" altLang="ja-JP" sz="1100" dirty="0">
                <a:solidFill>
                  <a:srgbClr val="FFFFFF"/>
                </a:solidFill>
                <a:latin typeface="Meiryo" charset="-128"/>
                <a:ea typeface="Meiryo" charset="-128"/>
                <a:cs typeface="Meiryo" charset="-128"/>
              </a:rPr>
              <a:t>as a Service</a:t>
            </a:r>
          </a:p>
        </p:txBody>
      </p:sp>
      <p:sp>
        <p:nvSpPr>
          <p:cNvPr id="92" name="AutoShape 49"/>
          <p:cNvSpPr>
            <a:spLocks noChangeArrowheads="1"/>
          </p:cNvSpPr>
          <p:nvPr/>
        </p:nvSpPr>
        <p:spPr bwMode="auto">
          <a:xfrm>
            <a:off x="5368596" y="1455272"/>
            <a:ext cx="1233299" cy="3543301"/>
          </a:xfrm>
          <a:prstGeom prst="roundRect">
            <a:avLst>
              <a:gd name="adj" fmla="val 0"/>
            </a:avLst>
          </a:prstGeom>
          <a:solidFill>
            <a:srgbClr val="0432FF"/>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p:txBody>
      </p:sp>
      <p:sp>
        <p:nvSpPr>
          <p:cNvPr id="90" name="Text Box 64"/>
          <p:cNvSpPr txBox="1">
            <a:spLocks noChangeArrowheads="1"/>
          </p:cNvSpPr>
          <p:nvPr/>
        </p:nvSpPr>
        <p:spPr bwMode="auto">
          <a:xfrm>
            <a:off x="5356245" y="2037222"/>
            <a:ext cx="1233299"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Software </a:t>
            </a:r>
          </a:p>
          <a:p>
            <a:pPr algn="ctr"/>
            <a:r>
              <a:rPr lang="en-US" altLang="ja-JP" sz="1100" dirty="0">
                <a:solidFill>
                  <a:srgbClr val="FFFFFF"/>
                </a:solidFill>
                <a:latin typeface="Meiryo" charset="-128"/>
                <a:ea typeface="Meiryo" charset="-128"/>
                <a:cs typeface="Meiryo" charset="-128"/>
              </a:rPr>
              <a:t>as a Service</a:t>
            </a:r>
          </a:p>
        </p:txBody>
      </p:sp>
      <p:sp>
        <p:nvSpPr>
          <p:cNvPr id="91" name="正方形/長方形 90"/>
          <p:cNvSpPr/>
          <p:nvPr/>
        </p:nvSpPr>
        <p:spPr>
          <a:xfrm>
            <a:off x="5444544" y="1618633"/>
            <a:ext cx="1056700" cy="523220"/>
          </a:xfrm>
          <a:prstGeom prst="rect">
            <a:avLst/>
          </a:prstGeom>
        </p:spPr>
        <p:txBody>
          <a:bodyPr wrap="none">
            <a:spAutoFit/>
          </a:bodyPr>
          <a:lstStyle/>
          <a:p>
            <a:pPr lvl="0" algn="ctr">
              <a:defRPr/>
            </a:pPr>
            <a:r>
              <a:rPr lang="en-US" altLang="ja-JP" sz="2800" dirty="0">
                <a:solidFill>
                  <a:srgbClr val="FFFFFF"/>
                </a:solidFill>
                <a:latin typeface="Meiryo" charset="-128"/>
                <a:ea typeface="Meiryo" charset="-128"/>
                <a:cs typeface="Meiryo" charset="-128"/>
              </a:rPr>
              <a:t>SaaS</a:t>
            </a:r>
          </a:p>
        </p:txBody>
      </p:sp>
      <p:sp>
        <p:nvSpPr>
          <p:cNvPr id="8" name="ホームベース 7"/>
          <p:cNvSpPr/>
          <p:nvPr/>
        </p:nvSpPr>
        <p:spPr bwMode="auto">
          <a:xfrm rot="16200000">
            <a:off x="5450038" y="5184377"/>
            <a:ext cx="1088427" cy="1235269"/>
          </a:xfrm>
          <a:prstGeom prst="homePlate">
            <a:avLst>
              <a:gd name="adj" fmla="val 26664"/>
            </a:avLst>
          </a:prstGeom>
          <a:solidFill>
            <a:srgbClr val="0432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5670884" y="5626407"/>
            <a:ext cx="633507" cy="553998"/>
          </a:xfrm>
          <a:prstGeom prst="rect">
            <a:avLst/>
          </a:prstGeom>
          <a:noFill/>
        </p:spPr>
        <p:txBody>
          <a:bodyPr wrap="none" rtlCol="0">
            <a:spAutoFit/>
          </a:bodyPr>
          <a:lstStyle/>
          <a:p>
            <a:pPr algn="ctr"/>
            <a:r>
              <a:rPr kumimoji="1" lang="en-US" altLang="ja-JP" sz="1000" dirty="0">
                <a:solidFill>
                  <a:schemeClr val="bg1"/>
                </a:solidFill>
              </a:rPr>
              <a:t>Zoom</a:t>
            </a:r>
          </a:p>
          <a:p>
            <a:pPr algn="ctr"/>
            <a:r>
              <a:rPr kumimoji="1" lang="en-US" altLang="ja-JP" sz="1000" dirty="0">
                <a:solidFill>
                  <a:schemeClr val="bg1"/>
                </a:solidFill>
              </a:rPr>
              <a:t>Gmail</a:t>
            </a:r>
          </a:p>
          <a:p>
            <a:pPr algn="ctr"/>
            <a:r>
              <a:rPr lang="en-US" altLang="ja-JP" sz="1000" dirty="0">
                <a:solidFill>
                  <a:schemeClr val="bg1"/>
                </a:solidFill>
              </a:rPr>
              <a:t>Dropbox</a:t>
            </a:r>
            <a:endParaRPr kumimoji="1" lang="ja-JP" altLang="en-US" sz="1000" dirty="0">
              <a:solidFill>
                <a:schemeClr val="bg1"/>
              </a:solidFill>
            </a:endParaRPr>
          </a:p>
        </p:txBody>
      </p:sp>
      <p:sp>
        <p:nvSpPr>
          <p:cNvPr id="100" name="ホームベース 99"/>
          <p:cNvSpPr/>
          <p:nvPr/>
        </p:nvSpPr>
        <p:spPr bwMode="auto">
          <a:xfrm rot="16200000">
            <a:off x="4110345" y="5184377"/>
            <a:ext cx="1088427" cy="1235269"/>
          </a:xfrm>
          <a:prstGeom prst="homePlate">
            <a:avLst>
              <a:gd name="adj" fmla="val 26664"/>
            </a:avLst>
          </a:prstGeom>
          <a:solidFill>
            <a:srgbClr val="0070C0"/>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1" name="テキスト ボックス 100"/>
          <p:cNvSpPr txBox="1"/>
          <p:nvPr/>
        </p:nvSpPr>
        <p:spPr>
          <a:xfrm>
            <a:off x="4069303" y="5611305"/>
            <a:ext cx="1170513" cy="553998"/>
          </a:xfrm>
          <a:prstGeom prst="rect">
            <a:avLst/>
          </a:prstGeom>
          <a:noFill/>
        </p:spPr>
        <p:txBody>
          <a:bodyPr wrap="none" rtlCol="0">
            <a:spAutoFit/>
          </a:bodyPr>
          <a:lstStyle/>
          <a:p>
            <a:pPr algn="ctr"/>
            <a:r>
              <a:rPr lang="en-US" altLang="ja-JP" sz="1000" dirty="0">
                <a:solidFill>
                  <a:schemeClr val="bg1"/>
                </a:solidFill>
              </a:rPr>
              <a:t>Microsoft Azure</a:t>
            </a:r>
          </a:p>
          <a:p>
            <a:pPr algn="ctr"/>
            <a:r>
              <a:rPr kumimoji="1" lang="en-US" altLang="ja-JP" sz="1000" dirty="0">
                <a:solidFill>
                  <a:schemeClr val="bg1"/>
                </a:solidFill>
              </a:rPr>
              <a:t>Force.com</a:t>
            </a:r>
          </a:p>
          <a:p>
            <a:pPr algn="ctr"/>
            <a:r>
              <a:rPr lang="en-US" altLang="ja-JP" sz="1000" dirty="0">
                <a:solidFill>
                  <a:schemeClr val="bg1"/>
                </a:solidFill>
              </a:rPr>
              <a:t>Google App Engine</a:t>
            </a:r>
            <a:endParaRPr kumimoji="1" lang="ja-JP" altLang="en-US" sz="1000" dirty="0">
              <a:solidFill>
                <a:schemeClr val="bg1"/>
              </a:solidFill>
            </a:endParaRPr>
          </a:p>
        </p:txBody>
      </p:sp>
      <p:sp>
        <p:nvSpPr>
          <p:cNvPr id="102" name="ホームベース 101"/>
          <p:cNvSpPr/>
          <p:nvPr/>
        </p:nvSpPr>
        <p:spPr bwMode="auto">
          <a:xfrm rot="16200000">
            <a:off x="2810853" y="5184376"/>
            <a:ext cx="1088427" cy="1235269"/>
          </a:xfrm>
          <a:prstGeom prst="homePlate">
            <a:avLst>
              <a:gd name="adj" fmla="val 26664"/>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3" name="テキスト ボックス 102"/>
          <p:cNvSpPr txBox="1"/>
          <p:nvPr/>
        </p:nvSpPr>
        <p:spPr>
          <a:xfrm>
            <a:off x="2765118" y="5626406"/>
            <a:ext cx="1207583" cy="523220"/>
          </a:xfrm>
          <a:prstGeom prst="rect">
            <a:avLst/>
          </a:prstGeom>
          <a:noFill/>
        </p:spPr>
        <p:txBody>
          <a:bodyPr wrap="square" rtlCol="0">
            <a:spAutoFit/>
          </a:bodyPr>
          <a:lstStyle/>
          <a:p>
            <a:pPr algn="ctr"/>
            <a:r>
              <a:rPr lang="en-US" altLang="ja-JP" sz="1000" dirty="0">
                <a:solidFill>
                  <a:schemeClr val="bg1"/>
                </a:solidFill>
              </a:rPr>
              <a:t>Amazon EC2</a:t>
            </a:r>
          </a:p>
          <a:p>
            <a:pPr algn="ctr"/>
            <a:r>
              <a:rPr kumimoji="1" lang="en-US" altLang="ja-JP" sz="1000" dirty="0">
                <a:solidFill>
                  <a:schemeClr val="bg1"/>
                </a:solidFill>
              </a:rPr>
              <a:t>IIJ GIO Cloud</a:t>
            </a:r>
          </a:p>
          <a:p>
            <a:pPr algn="ctr"/>
            <a:r>
              <a:rPr lang="en-US" altLang="ja-JP" sz="800" dirty="0">
                <a:solidFill>
                  <a:schemeClr val="bg1"/>
                </a:solidFill>
              </a:rPr>
              <a:t>Google Cloud Platform</a:t>
            </a:r>
            <a:endParaRPr kumimoji="1" lang="ja-JP" altLang="en-US" sz="800" dirty="0">
              <a:solidFill>
                <a:schemeClr val="bg1"/>
              </a:solidFill>
            </a:endParaRPr>
          </a:p>
        </p:txBody>
      </p:sp>
      <p:sp>
        <p:nvSpPr>
          <p:cNvPr id="7" name="ホームベース 6"/>
          <p:cNvSpPr/>
          <p:nvPr/>
        </p:nvSpPr>
        <p:spPr bwMode="auto">
          <a:xfrm flipH="1">
            <a:off x="1613055" y="1640528"/>
            <a:ext cx="3724694" cy="435420"/>
          </a:xfrm>
          <a:prstGeom prst="homePlate">
            <a:avLst/>
          </a:prstGeom>
          <a:solidFill>
            <a:srgbClr val="0432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アプリケーション</a:t>
            </a:r>
          </a:p>
        </p:txBody>
      </p:sp>
      <p:sp>
        <p:nvSpPr>
          <p:cNvPr id="95" name="ホームベース 94"/>
          <p:cNvSpPr/>
          <p:nvPr/>
        </p:nvSpPr>
        <p:spPr bwMode="auto">
          <a:xfrm flipH="1">
            <a:off x="1613056" y="3065897"/>
            <a:ext cx="2378766" cy="435420"/>
          </a:xfrm>
          <a:prstGeom prst="homePlate">
            <a:avLst/>
          </a:prstGeom>
          <a:solidFill>
            <a:srgbClr val="0070C0"/>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ミドルウェア</a:t>
            </a:r>
            <a:r>
              <a:rPr kumimoji="0" lang="en-US" altLang="ja-JP" sz="1400" b="0" i="0" u="none" strike="noStrike" cap="none" normalizeH="0" baseline="0" dirty="0">
                <a:ln>
                  <a:noFill/>
                </a:ln>
                <a:solidFill>
                  <a:schemeClr val="bg1"/>
                </a:solidFill>
                <a:effectLst/>
                <a:latin typeface="Meiryo" charset="-128"/>
                <a:ea typeface="Meiryo" charset="-128"/>
                <a:cs typeface="Meiryo" charset="-128"/>
              </a:rPr>
              <a:t> &amp; OS</a:t>
            </a:r>
            <a:endParaRPr kumimoji="0" lang="ja-JP" altLang="en-US" sz="1400" b="0" i="0" u="none" strike="noStrike" cap="none" normalizeH="0" baseline="0" dirty="0">
              <a:ln>
                <a:noFill/>
              </a:ln>
              <a:solidFill>
                <a:schemeClr val="bg1"/>
              </a:solidFill>
              <a:effectLst/>
              <a:latin typeface="Meiryo" charset="-128"/>
              <a:ea typeface="Meiryo" charset="-128"/>
              <a:cs typeface="Meiryo" charset="-128"/>
            </a:endParaRPr>
          </a:p>
        </p:txBody>
      </p:sp>
      <p:sp>
        <p:nvSpPr>
          <p:cNvPr id="96" name="ホームベース 95"/>
          <p:cNvSpPr/>
          <p:nvPr/>
        </p:nvSpPr>
        <p:spPr bwMode="auto">
          <a:xfrm flipH="1">
            <a:off x="1613056" y="4366822"/>
            <a:ext cx="1087904" cy="466116"/>
          </a:xfrm>
          <a:prstGeom prst="homePlate">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a:solidFill>
                  <a:schemeClr val="bg1"/>
                </a:solidFill>
                <a:latin typeface="Meiryo" charset="-128"/>
                <a:ea typeface="Meiryo" charset="-128"/>
                <a:cs typeface="Meiryo" charset="-128"/>
              </a:rPr>
              <a:t>設備</a:t>
            </a:r>
            <a:r>
              <a:rPr kumimoji="0" lang="en-US" altLang="ja-JP" sz="1000" dirty="0">
                <a:solidFill>
                  <a:schemeClr val="bg1"/>
                </a:solidFill>
                <a:latin typeface="Meiryo" charset="-128"/>
                <a:ea typeface="Meiryo" charset="-128"/>
                <a:cs typeface="Meiryo" charset="-128"/>
              </a:rPr>
              <a:t> &amp;</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a:solidFill>
                  <a:schemeClr val="bg1"/>
                </a:solidFill>
                <a:latin typeface="Meiryo" charset="-128"/>
                <a:ea typeface="Meiryo" charset="-128"/>
                <a:cs typeface="Meiryo" charset="-128"/>
              </a:rPr>
              <a:t>ハードウェア</a:t>
            </a:r>
            <a:endParaRPr kumimoji="0" lang="ja-JP" altLang="en-US" sz="1000" b="0" i="0" u="none" strike="noStrike" cap="none" normalizeH="0" baseline="0" dirty="0">
              <a:ln>
                <a:noFill/>
              </a:ln>
              <a:solidFill>
                <a:schemeClr val="bg1"/>
              </a:solidFill>
              <a:effectLst/>
              <a:latin typeface="Meiryo" charset="-128"/>
              <a:ea typeface="Meiryo" charset="-128"/>
              <a:cs typeface="Meiryo" charset="-128"/>
            </a:endParaRPr>
          </a:p>
        </p:txBody>
      </p:sp>
      <p:sp>
        <p:nvSpPr>
          <p:cNvPr id="33" name="AutoShape 43"/>
          <p:cNvSpPr>
            <a:spLocks noChangeArrowheads="1"/>
          </p:cNvSpPr>
          <p:nvPr/>
        </p:nvSpPr>
        <p:spPr bwMode="auto">
          <a:xfrm>
            <a:off x="8096590" y="2352242"/>
            <a:ext cx="377099" cy="1839189"/>
          </a:xfrm>
          <a:prstGeom prst="roundRect">
            <a:avLst>
              <a:gd name="adj" fmla="val 0"/>
            </a:avLst>
          </a:prstGeom>
          <a:solidFill>
            <a:srgbClr val="CCFFCC"/>
          </a:solidFill>
          <a:ln>
            <a:noFill/>
            <a:headEnd/>
            <a:tailEnd/>
          </a:ln>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432FF"/>
                </a:solidFill>
                <a:latin typeface="HGMaruGothicMPRO" charset="-128"/>
                <a:ea typeface="HGMaruGothicMPRO" charset="-128"/>
                <a:cs typeface="HGMaruGothicMPRO" charset="-128"/>
              </a:rPr>
              <a:t>プラットフォーム</a:t>
            </a:r>
          </a:p>
        </p:txBody>
      </p:sp>
      <p:sp>
        <p:nvSpPr>
          <p:cNvPr id="85" name="AutoShape 51"/>
          <p:cNvSpPr>
            <a:spLocks noChangeArrowheads="1"/>
          </p:cNvSpPr>
          <p:nvPr/>
        </p:nvSpPr>
        <p:spPr bwMode="auto">
          <a:xfrm>
            <a:off x="2737433" y="4233746"/>
            <a:ext cx="1254390" cy="771877"/>
          </a:xfrm>
          <a:prstGeom prst="roundRect">
            <a:avLst>
              <a:gd name="adj" fmla="val 0"/>
            </a:avLst>
          </a:prstGeom>
          <a:solidFill>
            <a:schemeClr val="accent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lnSpc>
                <a:spcPts val="2800"/>
              </a:lnSpc>
              <a:defRPr/>
            </a:pPr>
            <a:endParaRPr lang="en-US" altLang="ja-JP" sz="2800" dirty="0">
              <a:solidFill>
                <a:srgbClr val="FFFFFF"/>
              </a:solidFill>
              <a:latin typeface="Meiryo" charset="-128"/>
              <a:ea typeface="Meiryo" charset="-128"/>
              <a:cs typeface="Meiryo" charset="-128"/>
            </a:endParaRPr>
          </a:p>
        </p:txBody>
      </p:sp>
      <p:sp>
        <p:nvSpPr>
          <p:cNvPr id="87" name="Text Box 66"/>
          <p:cNvSpPr txBox="1">
            <a:spLocks noChangeArrowheads="1"/>
          </p:cNvSpPr>
          <p:nvPr/>
        </p:nvSpPr>
        <p:spPr bwMode="auto">
          <a:xfrm>
            <a:off x="2662335" y="4605069"/>
            <a:ext cx="1365961"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Infrastructure </a:t>
            </a:r>
          </a:p>
          <a:p>
            <a:pPr algn="ctr"/>
            <a:r>
              <a:rPr lang="en-US" altLang="ja-JP" sz="1100" dirty="0">
                <a:solidFill>
                  <a:srgbClr val="FFFFFF"/>
                </a:solidFill>
                <a:latin typeface="Meiryo" charset="-128"/>
                <a:ea typeface="Meiryo" charset="-128"/>
                <a:cs typeface="Meiryo" charset="-128"/>
              </a:rPr>
              <a:t>as a Service</a:t>
            </a:r>
          </a:p>
        </p:txBody>
      </p:sp>
      <p:sp>
        <p:nvSpPr>
          <p:cNvPr id="2" name="正方形/長方形 1">
            <a:extLst>
              <a:ext uri="{FF2B5EF4-FFF2-40B4-BE49-F238E27FC236}">
                <a16:creationId xmlns:a16="http://schemas.microsoft.com/office/drawing/2014/main" id="{91D847EC-88F3-4443-A737-0782E6D279BC}"/>
              </a:ext>
            </a:extLst>
          </p:cNvPr>
          <p:cNvSpPr/>
          <p:nvPr/>
        </p:nvSpPr>
        <p:spPr>
          <a:xfrm>
            <a:off x="2853446" y="4290226"/>
            <a:ext cx="967189" cy="469359"/>
          </a:xfrm>
          <a:prstGeom prst="rect">
            <a:avLst/>
          </a:prstGeom>
        </p:spPr>
        <p:txBody>
          <a:bodyPr wrap="none">
            <a:spAutoFit/>
          </a:bodyPr>
          <a:lstStyle/>
          <a:p>
            <a:pPr algn="ctr">
              <a:lnSpc>
                <a:spcPts val="2800"/>
              </a:lnSpc>
              <a:defRPr/>
            </a:pPr>
            <a:r>
              <a:rPr lang="en-US" altLang="ja-JP" sz="2800" dirty="0">
                <a:solidFill>
                  <a:srgbClr val="FFFFFF"/>
                </a:solidFill>
                <a:latin typeface="Meiryo" charset="-128"/>
                <a:ea typeface="Meiryo" charset="-128"/>
                <a:cs typeface="Meiryo" charset="-128"/>
              </a:rPr>
              <a:t>IaaS</a:t>
            </a:r>
          </a:p>
        </p:txBody>
      </p:sp>
      <p:sp>
        <p:nvSpPr>
          <p:cNvPr id="4" name="テキスト ボックス 3">
            <a:extLst>
              <a:ext uri="{FF2B5EF4-FFF2-40B4-BE49-F238E27FC236}">
                <a16:creationId xmlns:a16="http://schemas.microsoft.com/office/drawing/2014/main" id="{CA2BA110-AD1C-9230-47CA-A773A4573EDD}"/>
              </a:ext>
            </a:extLst>
          </p:cNvPr>
          <p:cNvSpPr txBox="1"/>
          <p:nvPr/>
        </p:nvSpPr>
        <p:spPr>
          <a:xfrm>
            <a:off x="4095091" y="2637949"/>
            <a:ext cx="1166302" cy="523220"/>
          </a:xfrm>
          <a:prstGeom prst="rect">
            <a:avLst/>
          </a:prstGeom>
          <a:noFill/>
        </p:spPr>
        <p:txBody>
          <a:bodyPr wrap="square">
            <a:spAutoFit/>
          </a:bodyPr>
          <a:lstStyle/>
          <a:p>
            <a:pPr algn="ctr">
              <a:defRPr/>
            </a:pPr>
            <a:r>
              <a:rPr lang="en-US" altLang="ja-JP" sz="2800" dirty="0">
                <a:solidFill>
                  <a:srgbClr val="FFFFFF"/>
                </a:solidFill>
                <a:latin typeface="Meiryo" charset="-128"/>
                <a:ea typeface="Meiryo" charset="-128"/>
                <a:cs typeface="Meiryo" charset="-128"/>
              </a:rPr>
              <a:t>PaaS</a:t>
            </a:r>
          </a:p>
        </p:txBody>
      </p:sp>
      <p:sp>
        <p:nvSpPr>
          <p:cNvPr id="3" name="テキスト ボックス 2">
            <a:extLst>
              <a:ext uri="{FF2B5EF4-FFF2-40B4-BE49-F238E27FC236}">
                <a16:creationId xmlns:a16="http://schemas.microsoft.com/office/drawing/2014/main" id="{2FED2A58-BDB6-0897-3940-27D656498C0A}"/>
              </a:ext>
            </a:extLst>
          </p:cNvPr>
          <p:cNvSpPr txBox="1"/>
          <p:nvPr/>
        </p:nvSpPr>
        <p:spPr>
          <a:xfrm>
            <a:off x="3967564" y="3698885"/>
            <a:ext cx="1396536" cy="1069524"/>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アプリケーション</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を開発・稼働させる</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ための機能を提供</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開発環境、データベース</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セキュリティ</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ライブラリーなど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ABF3CDAF-0E12-8741-E268-BFC1077D577D}"/>
              </a:ext>
            </a:extLst>
          </p:cNvPr>
          <p:cNvSpPr txBox="1"/>
          <p:nvPr/>
        </p:nvSpPr>
        <p:spPr>
          <a:xfrm>
            <a:off x="5363310" y="2730719"/>
            <a:ext cx="1261884" cy="1192634"/>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アプリケーション</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を</a:t>
            </a:r>
            <a:r>
              <a:rPr lang="ja-JP" altLang="en-US" sz="1050">
                <a:solidFill>
                  <a:schemeClr val="bg1"/>
                </a:solidFill>
                <a:latin typeface="Meiryo" panose="020B0604030504040204" pitchFamily="34" charset="-128"/>
                <a:ea typeface="Meiryo" panose="020B0604030504040204" pitchFamily="34" charset="-128"/>
              </a:rPr>
              <a:t>利用できる</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サービスを提供を</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財務会計、</a:t>
            </a:r>
            <a:r>
              <a:rPr lang="en-US" altLang="ja-JP" sz="800" dirty="0">
                <a:solidFill>
                  <a:schemeClr val="bg1"/>
                </a:solidFill>
                <a:latin typeface="Meiryo" panose="020B0604030504040204" pitchFamily="34" charset="-128"/>
                <a:ea typeface="Meiryo" panose="020B0604030504040204" pitchFamily="34" charset="-128"/>
              </a:rPr>
              <a:t>Web</a:t>
            </a:r>
            <a:r>
              <a:rPr lang="ja-JP" altLang="en-US" sz="800">
                <a:solidFill>
                  <a:schemeClr val="bg1"/>
                </a:solidFill>
                <a:latin typeface="Meiryo" panose="020B0604030504040204" pitchFamily="34" charset="-128"/>
                <a:ea typeface="Meiryo" panose="020B0604030504040204" pitchFamily="34" charset="-128"/>
              </a:rPr>
              <a:t>会議</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広告宣伝、</a:t>
            </a:r>
            <a:r>
              <a:rPr lang="en-US" altLang="ja-JP" sz="800" dirty="0">
                <a:solidFill>
                  <a:schemeClr val="bg1"/>
                </a:solidFill>
                <a:latin typeface="Meiryo" panose="020B0604030504040204" pitchFamily="34" charset="-128"/>
                <a:ea typeface="Meiryo" panose="020B0604030504040204" pitchFamily="34" charset="-128"/>
              </a:rPr>
              <a:t>CRM/SFA</a:t>
            </a:r>
          </a:p>
          <a:p>
            <a:pPr algn="ctr"/>
            <a:r>
              <a:rPr lang="ja-JP" altLang="en-US" sz="800">
                <a:solidFill>
                  <a:schemeClr val="bg1"/>
                </a:solidFill>
                <a:latin typeface="Meiryo" panose="020B0604030504040204" pitchFamily="34" charset="-128"/>
                <a:ea typeface="Meiryo" panose="020B0604030504040204" pitchFamily="34" charset="-128"/>
              </a:rPr>
              <a:t>データ管理など</a:t>
            </a:r>
            <a:endParaRPr lang="en-US" altLang="ja-JP" sz="800" dirty="0">
              <a:solidFill>
                <a:schemeClr val="bg1"/>
              </a:solidFill>
              <a:latin typeface="Meiryo" panose="020B0604030504040204" pitchFamily="34" charset="-128"/>
              <a:ea typeface="Meiryo" panose="020B0604030504040204" pitchFamily="34" charset="-128"/>
            </a:endParaRPr>
          </a:p>
          <a:p>
            <a:pPr algn="ct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6" name="四角形吹き出し 5">
            <a:extLst>
              <a:ext uri="{FF2B5EF4-FFF2-40B4-BE49-F238E27FC236}">
                <a16:creationId xmlns:a16="http://schemas.microsoft.com/office/drawing/2014/main" id="{5444C8A1-C1BE-97F3-4399-8F080DB90E7A}"/>
              </a:ext>
            </a:extLst>
          </p:cNvPr>
          <p:cNvSpPr/>
          <p:nvPr/>
        </p:nvSpPr>
        <p:spPr>
          <a:xfrm>
            <a:off x="830638" y="5115508"/>
            <a:ext cx="1400051" cy="923926"/>
          </a:xfrm>
          <a:prstGeom prst="wedgeRectCallout">
            <a:avLst>
              <a:gd name="adj1" fmla="val 106983"/>
              <a:gd name="adj2" fmla="val -65355"/>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2EFDF746-02D2-DF0A-FC30-F107019074D3}"/>
              </a:ext>
            </a:extLst>
          </p:cNvPr>
          <p:cNvSpPr txBox="1"/>
          <p:nvPr/>
        </p:nvSpPr>
        <p:spPr>
          <a:xfrm>
            <a:off x="839358" y="5210595"/>
            <a:ext cx="1401346" cy="784830"/>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IT</a:t>
            </a:r>
            <a:r>
              <a:rPr kumimoji="1" lang="ja-JP" altLang="en-US" sz="1050">
                <a:solidFill>
                  <a:schemeClr val="bg1"/>
                </a:solidFill>
                <a:latin typeface="Meiryo" panose="020B0604030504040204" pitchFamily="34" charset="-128"/>
                <a:ea typeface="Meiryo" panose="020B0604030504040204" pitchFamily="34" charset="-128"/>
              </a:rPr>
              <a:t>インフラに関わる</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機能や性能の提供</a:t>
            </a:r>
            <a:endParaRPr lang="en-US" altLang="ja-JP" sz="1050" dirty="0">
              <a:solidFill>
                <a:schemeClr val="bg1"/>
              </a:solidFill>
              <a:latin typeface="Meiryo" panose="020B0604030504040204" pitchFamily="34" charset="-128"/>
              <a:ea typeface="Meiryo" panose="020B0604030504040204" pitchFamily="34" charset="-128"/>
            </a:endParaRPr>
          </a:p>
          <a:p>
            <a:pPr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en-US" altLang="ja-JP" sz="800" dirty="0">
                <a:solidFill>
                  <a:schemeClr val="bg1"/>
                </a:solidFill>
                <a:latin typeface="Meiryo" panose="020B0604030504040204" pitchFamily="34" charset="-128"/>
                <a:ea typeface="Meiryo" panose="020B0604030504040204" pitchFamily="34" charset="-128"/>
              </a:rPr>
              <a:t>CPU</a:t>
            </a:r>
            <a:r>
              <a:rPr lang="ja-JP" altLang="en-US" sz="800">
                <a:solidFill>
                  <a:schemeClr val="bg1"/>
                </a:solidFill>
                <a:latin typeface="Meiryo" panose="020B0604030504040204" pitchFamily="34" charset="-128"/>
                <a:ea typeface="Meiryo" panose="020B0604030504040204" pitchFamily="34" charset="-128"/>
              </a:rPr>
              <a:t>、ストレージ</a:t>
            </a:r>
            <a:endParaRPr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ネットワークなど</a:t>
            </a:r>
          </a:p>
        </p:txBody>
      </p:sp>
      <p:pic>
        <p:nvPicPr>
          <p:cNvPr id="11" name="図 10">
            <a:extLst>
              <a:ext uri="{FF2B5EF4-FFF2-40B4-BE49-F238E27FC236}">
                <a16:creationId xmlns:a16="http://schemas.microsoft.com/office/drawing/2014/main" id="{853CFA43-60D3-0B10-E43D-D844BF583D1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296" y="1234075"/>
            <a:ext cx="1151654" cy="1151654"/>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37A7149E-F821-1D0B-B6DA-7CBCA48B8AB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296" y="2668299"/>
            <a:ext cx="1151654" cy="1151654"/>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B63B80F8-7EEC-B150-D123-53A576A3FC4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296" y="3954644"/>
            <a:ext cx="1151654" cy="11516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05764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254621" y="3246642"/>
            <a:ext cx="6447271" cy="1066800"/>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a:ln>
                  <a:noFill/>
                </a:ln>
                <a:solidFill>
                  <a:schemeClr val="bg1"/>
                </a:solidFill>
                <a:effectLst>
                  <a:outerShdw blurRad="50800" dist="38100" dir="2700000" algn="tl" rotWithShape="0">
                    <a:prstClr val="black">
                      <a:alpha val="40000"/>
                    </a:prstClr>
                  </a:outerShdw>
                </a:effectLst>
                <a:latin typeface="メイリオ"/>
                <a:ea typeface="メイリオ"/>
                <a:cs typeface="メイリオ"/>
              </a:rPr>
              <a:t>プラットフォーム</a:t>
            </a:r>
            <a:endParaRPr kumimoji="0" lang="en-US" altLang="ja-JP"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4" name="正方形/長方形 3"/>
          <p:cNvSpPr/>
          <p:nvPr/>
        </p:nvSpPr>
        <p:spPr bwMode="auto">
          <a:xfrm>
            <a:off x="254621" y="2103642"/>
            <a:ext cx="6447271" cy="1066800"/>
          </a:xfrm>
          <a:prstGeom prst="rect">
            <a:avLst/>
          </a:prstGeom>
          <a:solidFill>
            <a:srgbClr val="0432FF"/>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dirty="0">
                <a:solidFill>
                  <a:schemeClr val="bg1"/>
                </a:solidFill>
                <a:effectLst>
                  <a:outerShdw blurRad="50800" dist="38100" dir="2700000" algn="tl" rotWithShape="0">
                    <a:prstClr val="black">
                      <a:alpha val="40000"/>
                    </a:prstClr>
                  </a:outerShdw>
                </a:effectLst>
                <a:latin typeface="メイリオ"/>
                <a:ea typeface="メイリオ"/>
                <a:cs typeface="メイリオ"/>
              </a:rPr>
              <a:t>アプリケーション</a:t>
            </a:r>
            <a:endParaRPr kumimoji="0" lang="en-US" altLang="ja-JP" sz="1600" b="1"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5" name="正方形/長方形 4"/>
          <p:cNvSpPr/>
          <p:nvPr/>
        </p:nvSpPr>
        <p:spPr bwMode="auto">
          <a:xfrm>
            <a:off x="254621" y="4389642"/>
            <a:ext cx="6447271" cy="1066800"/>
          </a:xfrm>
          <a:prstGeom prst="rect">
            <a:avLst/>
          </a:pr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a:ln>
                  <a:noFill/>
                </a:ln>
                <a:solidFill>
                  <a:schemeClr val="bg1"/>
                </a:solidFill>
                <a:effectLst>
                  <a:outerShdw blurRad="50800" dist="38100" dir="2700000" algn="tl" rotWithShape="0">
                    <a:prstClr val="black">
                      <a:alpha val="40000"/>
                    </a:prstClr>
                  </a:outerShdw>
                </a:effectLst>
                <a:latin typeface="メイリオ"/>
                <a:ea typeface="メイリオ"/>
                <a:cs typeface="メイリオ"/>
              </a:rPr>
              <a:t>インフラストラクチャー</a:t>
            </a:r>
            <a:endParaRPr kumimoji="0" lang="en-US" altLang="ja-JP"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7" name="AutoShape 50"/>
          <p:cNvSpPr>
            <a:spLocks noChangeArrowheads="1"/>
          </p:cNvSpPr>
          <p:nvPr/>
        </p:nvSpPr>
        <p:spPr bwMode="auto">
          <a:xfrm>
            <a:off x="4690538" y="3331119"/>
            <a:ext cx="888066" cy="2051895"/>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p:txBody>
      </p:sp>
      <p:sp>
        <p:nvSpPr>
          <p:cNvPr id="10" name="AutoShape 51"/>
          <p:cNvSpPr>
            <a:spLocks noChangeArrowheads="1"/>
          </p:cNvSpPr>
          <p:nvPr/>
        </p:nvSpPr>
        <p:spPr bwMode="auto">
          <a:xfrm>
            <a:off x="3773416" y="4465451"/>
            <a:ext cx="879057" cy="906943"/>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p:txBody>
      </p:sp>
      <p:sp>
        <p:nvSpPr>
          <p:cNvPr id="13" name="AutoShape 49"/>
          <p:cNvSpPr>
            <a:spLocks noChangeArrowheads="1"/>
          </p:cNvSpPr>
          <p:nvPr/>
        </p:nvSpPr>
        <p:spPr bwMode="auto">
          <a:xfrm>
            <a:off x="5625362" y="2177498"/>
            <a:ext cx="888066" cy="3194896"/>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p:txBody>
      </p:sp>
      <p:sp>
        <p:nvSpPr>
          <p:cNvPr id="16" name="AutoShape 50"/>
          <p:cNvSpPr>
            <a:spLocks noChangeArrowheads="1"/>
          </p:cNvSpPr>
          <p:nvPr/>
        </p:nvSpPr>
        <p:spPr bwMode="auto">
          <a:xfrm>
            <a:off x="4714176" y="5531757"/>
            <a:ext cx="888066" cy="379717"/>
          </a:xfrm>
          <a:prstGeom prst="roundRect">
            <a:avLst>
              <a:gd name="adj" fmla="val 0"/>
            </a:avLst>
          </a:prstGeom>
          <a:solidFill>
            <a:srgbClr val="0070C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a:solidFill>
                  <a:srgbClr val="FFFFFF"/>
                </a:solidFill>
                <a:latin typeface="メイリオ"/>
                <a:ea typeface="メイリオ"/>
                <a:cs typeface="メイリオ"/>
              </a:rPr>
              <a:t>PaaS</a:t>
            </a:r>
          </a:p>
        </p:txBody>
      </p:sp>
      <p:sp>
        <p:nvSpPr>
          <p:cNvPr id="17" name="AutoShape 51"/>
          <p:cNvSpPr>
            <a:spLocks noChangeArrowheads="1"/>
          </p:cNvSpPr>
          <p:nvPr/>
        </p:nvSpPr>
        <p:spPr bwMode="auto">
          <a:xfrm>
            <a:off x="3792466" y="5532251"/>
            <a:ext cx="879057" cy="377271"/>
          </a:xfrm>
          <a:prstGeom prst="roundRect">
            <a:avLst>
              <a:gd name="adj" fmla="val 0"/>
            </a:avLst>
          </a:prstGeom>
          <a:solidFill>
            <a:schemeClr val="accent2"/>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a:solidFill>
                  <a:srgbClr val="FFFFFF"/>
                </a:solidFill>
                <a:latin typeface="メイリオ"/>
                <a:ea typeface="メイリオ"/>
                <a:cs typeface="メイリオ"/>
              </a:rPr>
              <a:t>IaaS</a:t>
            </a:r>
          </a:p>
        </p:txBody>
      </p:sp>
      <p:sp>
        <p:nvSpPr>
          <p:cNvPr id="18" name="AutoShape 49"/>
          <p:cNvSpPr>
            <a:spLocks noChangeArrowheads="1"/>
          </p:cNvSpPr>
          <p:nvPr/>
        </p:nvSpPr>
        <p:spPr bwMode="auto">
          <a:xfrm>
            <a:off x="5644412" y="5529804"/>
            <a:ext cx="888066" cy="379718"/>
          </a:xfrm>
          <a:prstGeom prst="roundRect">
            <a:avLst>
              <a:gd name="adj" fmla="val 0"/>
            </a:avLst>
          </a:prstGeom>
          <a:solidFill>
            <a:srgbClr val="0432FF"/>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a:solidFill>
                  <a:srgbClr val="FFFFFF"/>
                </a:solidFill>
                <a:latin typeface="メイリオ"/>
                <a:ea typeface="メイリオ"/>
                <a:cs typeface="メイリオ"/>
              </a:rPr>
              <a:t>SaaS</a:t>
            </a:r>
          </a:p>
        </p:txBody>
      </p:sp>
      <p:sp>
        <p:nvSpPr>
          <p:cNvPr id="19" name="AutoShape 49"/>
          <p:cNvSpPr>
            <a:spLocks noChangeArrowheads="1"/>
          </p:cNvSpPr>
          <p:nvPr/>
        </p:nvSpPr>
        <p:spPr bwMode="auto">
          <a:xfrm>
            <a:off x="2833800" y="2177889"/>
            <a:ext cx="888066" cy="3194896"/>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0" name="AutoShape 51"/>
          <p:cNvSpPr>
            <a:spLocks noChangeArrowheads="1"/>
          </p:cNvSpPr>
          <p:nvPr/>
        </p:nvSpPr>
        <p:spPr bwMode="auto">
          <a:xfrm>
            <a:off x="2843985" y="5532642"/>
            <a:ext cx="879057" cy="377271"/>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自社所有</a:t>
            </a:r>
            <a:endParaRPr lang="en-US" altLang="ja-JP" sz="1200" dirty="0">
              <a:solidFill>
                <a:srgbClr val="FFFFFF"/>
              </a:solidFill>
              <a:latin typeface="メイリオ"/>
              <a:ea typeface="メイリオ"/>
              <a:cs typeface="メイリオ"/>
            </a:endParaRPr>
          </a:p>
        </p:txBody>
      </p:sp>
      <p:sp>
        <p:nvSpPr>
          <p:cNvPr id="21" name="AutoShape 50"/>
          <p:cNvSpPr>
            <a:spLocks noChangeArrowheads="1"/>
          </p:cNvSpPr>
          <p:nvPr/>
        </p:nvSpPr>
        <p:spPr bwMode="auto">
          <a:xfrm>
            <a:off x="3763231" y="2179451"/>
            <a:ext cx="888066" cy="2051895"/>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2" name="AutoShape 51"/>
          <p:cNvSpPr>
            <a:spLocks noChangeArrowheads="1"/>
          </p:cNvSpPr>
          <p:nvPr/>
        </p:nvSpPr>
        <p:spPr bwMode="auto">
          <a:xfrm>
            <a:off x="4695126" y="2179451"/>
            <a:ext cx="879057" cy="906943"/>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3" name="テキスト ボックス 22">
            <a:extLst>
              <a:ext uri="{FF2B5EF4-FFF2-40B4-BE49-F238E27FC236}">
                <a16:creationId xmlns:a16="http://schemas.microsoft.com/office/drawing/2014/main" id="{7FA6E37D-FFF2-3444-882F-840CEF066660}"/>
              </a:ext>
            </a:extLst>
          </p:cNvPr>
          <p:cNvSpPr txBox="1"/>
          <p:nvPr/>
        </p:nvSpPr>
        <p:spPr>
          <a:xfrm>
            <a:off x="262440" y="2686675"/>
            <a:ext cx="1834121" cy="400110"/>
          </a:xfrm>
          <a:prstGeom prst="rect">
            <a:avLst/>
          </a:prstGeom>
          <a:noFill/>
        </p:spPr>
        <p:txBody>
          <a:bodyPr wrap="squar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24" name="テキスト ボックス 23">
            <a:extLst>
              <a:ext uri="{FF2B5EF4-FFF2-40B4-BE49-F238E27FC236}">
                <a16:creationId xmlns:a16="http://schemas.microsoft.com/office/drawing/2014/main" id="{3A8F68C7-3ECB-7946-A2A1-4BB7C803255A}"/>
              </a:ext>
            </a:extLst>
          </p:cNvPr>
          <p:cNvSpPr txBox="1"/>
          <p:nvPr/>
        </p:nvSpPr>
        <p:spPr>
          <a:xfrm>
            <a:off x="254621" y="3789477"/>
            <a:ext cx="2236510"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を提供する</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25" name="テキスト ボックス 24">
            <a:extLst>
              <a:ext uri="{FF2B5EF4-FFF2-40B4-BE49-F238E27FC236}">
                <a16:creationId xmlns:a16="http://schemas.microsoft.com/office/drawing/2014/main" id="{56FCBD1D-A5CE-A843-98A0-73726535EBAC}"/>
              </a:ext>
            </a:extLst>
          </p:cNvPr>
          <p:cNvSpPr txBox="1"/>
          <p:nvPr/>
        </p:nvSpPr>
        <p:spPr>
          <a:xfrm>
            <a:off x="262440" y="4948502"/>
            <a:ext cx="1851853"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ソフトウエアを動かすための</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A9A1CFA3-96EA-D745-9EB5-51EE9B1912CC}"/>
              </a:ext>
            </a:extLst>
          </p:cNvPr>
          <p:cNvSpPr/>
          <p:nvPr/>
        </p:nvSpPr>
        <p:spPr bwMode="auto">
          <a:xfrm>
            <a:off x="254621" y="1443302"/>
            <a:ext cx="6447271" cy="622240"/>
          </a:xfrm>
          <a:prstGeom prst="rect">
            <a:avLst/>
          </a:prstGeom>
          <a:solidFill>
            <a:schemeClr val="accent3">
              <a:lumMod val="40000"/>
              <a:lumOff val="6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rPr>
              <a:t>業務プロセス／処理</a:t>
            </a:r>
            <a:endParaRPr kumimoji="0" lang="en-US" altLang="ja-JP" dirty="0">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27" name="AutoShape 51">
            <a:extLst>
              <a:ext uri="{FF2B5EF4-FFF2-40B4-BE49-F238E27FC236}">
                <a16:creationId xmlns:a16="http://schemas.microsoft.com/office/drawing/2014/main" id="{E493DB72-44FE-7F45-ADE1-E4418ACE5228}"/>
              </a:ext>
            </a:extLst>
          </p:cNvPr>
          <p:cNvSpPr>
            <a:spLocks noChangeArrowheads="1"/>
          </p:cNvSpPr>
          <p:nvPr/>
        </p:nvSpPr>
        <p:spPr bwMode="auto">
          <a:xfrm>
            <a:off x="5644412" y="1529798"/>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8" name="AutoShape 51">
            <a:extLst>
              <a:ext uri="{FF2B5EF4-FFF2-40B4-BE49-F238E27FC236}">
                <a16:creationId xmlns:a16="http://schemas.microsoft.com/office/drawing/2014/main" id="{8C94506B-A201-6746-AE3D-F1965F19B188}"/>
              </a:ext>
            </a:extLst>
          </p:cNvPr>
          <p:cNvSpPr>
            <a:spLocks noChangeArrowheads="1"/>
          </p:cNvSpPr>
          <p:nvPr/>
        </p:nvSpPr>
        <p:spPr bwMode="auto">
          <a:xfrm>
            <a:off x="4714176" y="1531751"/>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9" name="AutoShape 51">
            <a:extLst>
              <a:ext uri="{FF2B5EF4-FFF2-40B4-BE49-F238E27FC236}">
                <a16:creationId xmlns:a16="http://schemas.microsoft.com/office/drawing/2014/main" id="{54F95354-6ABD-3343-91CF-8C772D9028EC}"/>
              </a:ext>
            </a:extLst>
          </p:cNvPr>
          <p:cNvSpPr>
            <a:spLocks noChangeArrowheads="1"/>
          </p:cNvSpPr>
          <p:nvPr/>
        </p:nvSpPr>
        <p:spPr bwMode="auto">
          <a:xfrm>
            <a:off x="3768656" y="1531751"/>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30" name="AutoShape 51">
            <a:extLst>
              <a:ext uri="{FF2B5EF4-FFF2-40B4-BE49-F238E27FC236}">
                <a16:creationId xmlns:a16="http://schemas.microsoft.com/office/drawing/2014/main" id="{DC5D7B60-B29D-0348-912F-987D70128682}"/>
              </a:ext>
            </a:extLst>
          </p:cNvPr>
          <p:cNvSpPr>
            <a:spLocks noChangeArrowheads="1"/>
          </p:cNvSpPr>
          <p:nvPr/>
        </p:nvSpPr>
        <p:spPr bwMode="auto">
          <a:xfrm>
            <a:off x="2843985" y="1532142"/>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6" name="テキスト ボックス 5">
            <a:extLst>
              <a:ext uri="{FF2B5EF4-FFF2-40B4-BE49-F238E27FC236}">
                <a16:creationId xmlns:a16="http://schemas.microsoft.com/office/drawing/2014/main" id="{93C87424-2DB0-C349-B8A1-0778B74174B3}"/>
              </a:ext>
            </a:extLst>
          </p:cNvPr>
          <p:cNvSpPr txBox="1"/>
          <p:nvPr/>
        </p:nvSpPr>
        <p:spPr>
          <a:xfrm>
            <a:off x="7000840" y="3177771"/>
            <a:ext cx="1794081" cy="1223412"/>
          </a:xfrm>
          <a:prstGeom prst="rect">
            <a:avLst/>
          </a:prstGeom>
          <a:noFill/>
        </p:spPr>
        <p:txBody>
          <a:bodyPr wrap="none" rtlCol="0">
            <a:spAutoFit/>
          </a:bodyPr>
          <a:lstStyle/>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機能や性能の改善</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セキュリティ対策</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システム運用管理</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稼働</a:t>
            </a:r>
            <a:r>
              <a:rPr kumimoji="1"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監視</a:t>
            </a:r>
            <a:endParaRPr kumimoji="1"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kumimoji="1"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トラブル対応</a:t>
            </a:r>
            <a:endParaRPr kumimoji="1"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バックアップ</a:t>
            </a:r>
            <a:r>
              <a:rPr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a:t>
            </a:r>
            <a:endParaRPr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 name="右中かっこ 7">
            <a:extLst>
              <a:ext uri="{FF2B5EF4-FFF2-40B4-BE49-F238E27FC236}">
                <a16:creationId xmlns:a16="http://schemas.microsoft.com/office/drawing/2014/main" id="{9E632F12-1F60-6740-AA5A-AE62304D3AB7}"/>
              </a:ext>
            </a:extLst>
          </p:cNvPr>
          <p:cNvSpPr/>
          <p:nvPr/>
        </p:nvSpPr>
        <p:spPr>
          <a:xfrm>
            <a:off x="6812376" y="2103642"/>
            <a:ext cx="114672" cy="3352800"/>
          </a:xfrm>
          <a:prstGeom prst="rightBrace">
            <a:avLst>
              <a:gd name="adj1" fmla="val 8333"/>
              <a:gd name="adj2" fmla="val 47094"/>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E70B9F6-0BA1-B140-A023-C7CE7BB25B3F}"/>
              </a:ext>
            </a:extLst>
          </p:cNvPr>
          <p:cNvSpPr txBox="1"/>
          <p:nvPr/>
        </p:nvSpPr>
        <p:spPr>
          <a:xfrm>
            <a:off x="5676498" y="5998723"/>
            <a:ext cx="785793" cy="338554"/>
          </a:xfrm>
          <a:prstGeom prst="rect">
            <a:avLst/>
          </a:prstGeom>
          <a:noFill/>
        </p:spPr>
        <p:txBody>
          <a:bodyPr wrap="none" rtlCol="0">
            <a:spAutoFit/>
          </a:bodyPr>
          <a:lstStyle/>
          <a:p>
            <a:r>
              <a:rPr lang="en-US" altLang="ja-JP" sz="800" dirty="0">
                <a:solidFill>
                  <a:srgbClr val="0432FF"/>
                </a:solidFill>
                <a:latin typeface="Meiryo" panose="020B0604030504040204" pitchFamily="34" charset="-128"/>
                <a:ea typeface="Meiryo" panose="020B0604030504040204" pitchFamily="34" charset="-128"/>
              </a:rPr>
              <a:t>Software </a:t>
            </a:r>
          </a:p>
          <a:p>
            <a:r>
              <a:rPr lang="en-US" altLang="ja-JP" sz="800" dirty="0">
                <a:solidFill>
                  <a:srgbClr val="0432FF"/>
                </a:solidFill>
                <a:latin typeface="Meiryo" panose="020B0604030504040204" pitchFamily="34" charset="-128"/>
                <a:ea typeface="Meiryo" panose="020B0604030504040204" pitchFamily="34" charset="-128"/>
              </a:rPr>
              <a:t>as a Service</a:t>
            </a:r>
            <a:endParaRPr kumimoji="1" lang="ja-JP" altLang="en-US" sz="800">
              <a:solidFill>
                <a:srgbClr val="0432FF"/>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D811FA04-4577-5247-8EC2-71856D9C4107}"/>
              </a:ext>
            </a:extLst>
          </p:cNvPr>
          <p:cNvSpPr txBox="1"/>
          <p:nvPr/>
        </p:nvSpPr>
        <p:spPr>
          <a:xfrm>
            <a:off x="4741674" y="5998723"/>
            <a:ext cx="785793" cy="338554"/>
          </a:xfrm>
          <a:prstGeom prst="rect">
            <a:avLst/>
          </a:prstGeom>
          <a:noFill/>
        </p:spPr>
        <p:txBody>
          <a:bodyPr wrap="none" rtlCol="0">
            <a:spAutoFit/>
          </a:bodyPr>
          <a:lstStyle/>
          <a:p>
            <a:r>
              <a:rPr lang="en-US" altLang="ja-JP" sz="800" dirty="0">
                <a:solidFill>
                  <a:srgbClr val="0070C0"/>
                </a:solidFill>
                <a:latin typeface="Meiryo" panose="020B0604030504040204" pitchFamily="34" charset="-128"/>
                <a:ea typeface="Meiryo" panose="020B0604030504040204" pitchFamily="34" charset="-128"/>
              </a:rPr>
              <a:t>Platform </a:t>
            </a:r>
          </a:p>
          <a:p>
            <a:r>
              <a:rPr lang="en-US" altLang="ja-JP" sz="800" dirty="0">
                <a:solidFill>
                  <a:srgbClr val="0070C0"/>
                </a:solidFill>
                <a:latin typeface="Meiryo" panose="020B0604030504040204" pitchFamily="34" charset="-128"/>
                <a:ea typeface="Meiryo" panose="020B0604030504040204" pitchFamily="34" charset="-128"/>
              </a:rPr>
              <a:t>as a Service</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DEAD3E43-0CEA-284F-A9BE-C5931C3BCF76}"/>
              </a:ext>
            </a:extLst>
          </p:cNvPr>
          <p:cNvSpPr txBox="1"/>
          <p:nvPr/>
        </p:nvSpPr>
        <p:spPr>
          <a:xfrm>
            <a:off x="3773416" y="6003494"/>
            <a:ext cx="910827" cy="338554"/>
          </a:xfrm>
          <a:prstGeom prst="rect">
            <a:avLst/>
          </a:prstGeom>
          <a:noFill/>
        </p:spPr>
        <p:txBody>
          <a:bodyPr wrap="none" rtlCol="0">
            <a:spAutoFit/>
          </a:bodyPr>
          <a:lstStyle/>
          <a:p>
            <a:r>
              <a:rPr lang="en-US" altLang="ja-JP" sz="800" dirty="0">
                <a:solidFill>
                  <a:schemeClr val="accent2">
                    <a:lumMod val="75000"/>
                  </a:schemeClr>
                </a:solidFill>
                <a:latin typeface="Meiryo" panose="020B0604030504040204" pitchFamily="34" charset="-128"/>
                <a:ea typeface="Meiryo" panose="020B0604030504040204" pitchFamily="34" charset="-128"/>
              </a:rPr>
              <a:t>Infrastructure </a:t>
            </a:r>
          </a:p>
          <a:p>
            <a:r>
              <a:rPr lang="en-US" altLang="ja-JP" sz="800" dirty="0">
                <a:solidFill>
                  <a:schemeClr val="accent2">
                    <a:lumMod val="75000"/>
                  </a:schemeClr>
                </a:solidFill>
                <a:latin typeface="Meiryo" panose="020B0604030504040204" pitchFamily="34" charset="-128"/>
                <a:ea typeface="Meiryo" panose="020B0604030504040204" pitchFamily="34" charset="-128"/>
              </a:rPr>
              <a:t>as a Service</a:t>
            </a:r>
            <a:endParaRPr kumimoji="1" lang="ja-JP" altLang="en-US" sz="800">
              <a:solidFill>
                <a:schemeClr val="accent2">
                  <a:lumMod val="75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D7D4908-D7D5-B143-860E-59132E189F80}"/>
              </a:ext>
            </a:extLst>
          </p:cNvPr>
          <p:cNvSpPr txBox="1"/>
          <p:nvPr/>
        </p:nvSpPr>
        <p:spPr>
          <a:xfrm>
            <a:off x="2705845" y="6302685"/>
            <a:ext cx="3883735" cy="307777"/>
          </a:xfrm>
          <a:prstGeom prst="rect">
            <a:avLst/>
          </a:prstGeom>
          <a:noFill/>
        </p:spPr>
        <p:txBody>
          <a:bodyPr wrap="square" rtlCol="0">
            <a:spAutoFit/>
          </a:bodyPr>
          <a:lstStyle/>
          <a:p>
            <a:pPr algn="ctr"/>
            <a:r>
              <a:rPr lang="ja-JP" altLang="en-US" sz="140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ユーザー負担：</a:t>
            </a:r>
            <a:r>
              <a:rPr lang="ja-JP" altLang="en-US" sz="1400">
                <a:solidFill>
                  <a:schemeClr val="tx1">
                    <a:lumMod val="65000"/>
                    <a:lumOff val="3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自社所有</a:t>
            </a:r>
            <a:r>
              <a:rPr lang="en-US" altLang="ja-JP" sz="14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&gt;</a:t>
            </a:r>
            <a:r>
              <a:rPr lang="en-US" altLang="ja-JP" sz="1400" dirty="0">
                <a:solidFill>
                  <a:schemeClr val="accent2">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IaaS</a:t>
            </a:r>
            <a:r>
              <a:rPr lang="en-US" altLang="ja-JP" sz="14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&gt;</a:t>
            </a:r>
            <a:r>
              <a:rPr lang="en-US" altLang="ja-JP" sz="14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PaaS</a:t>
            </a:r>
            <a:r>
              <a:rPr lang="en-US" altLang="ja-JP" sz="14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&gt;</a:t>
            </a:r>
            <a:r>
              <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SaaS</a:t>
            </a:r>
            <a:endParaRPr lang="en-US" altLang="ja-JP" sz="12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4463F86B-44AB-E54B-B9E4-6D9C91349839}"/>
              </a:ext>
            </a:extLst>
          </p:cNvPr>
          <p:cNvSpPr txBox="1"/>
          <p:nvPr/>
        </p:nvSpPr>
        <p:spPr>
          <a:xfrm>
            <a:off x="6812376" y="970671"/>
            <a:ext cx="2018501" cy="430887"/>
          </a:xfrm>
          <a:prstGeom prst="rect">
            <a:avLst/>
          </a:prstGeom>
          <a:noFill/>
        </p:spPr>
        <p:txBody>
          <a:bodyPr wrap="none" rtlCol="0">
            <a:spAutoFit/>
          </a:bodyPr>
          <a:lstStyle/>
          <a:p>
            <a:r>
              <a:rPr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事業の効率化や競争力の向上</a:t>
            </a:r>
            <a:endParaRPr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のために経営資源を積極配分</a:t>
            </a:r>
            <a:endParaRPr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5" name="正方形/長方形 34">
            <a:extLst>
              <a:ext uri="{FF2B5EF4-FFF2-40B4-BE49-F238E27FC236}">
                <a16:creationId xmlns:a16="http://schemas.microsoft.com/office/drawing/2014/main" id="{B3981D8E-BA50-1B4E-AC45-70E82E3A5080}"/>
              </a:ext>
            </a:extLst>
          </p:cNvPr>
          <p:cNvSpPr/>
          <p:nvPr/>
        </p:nvSpPr>
        <p:spPr bwMode="auto">
          <a:xfrm>
            <a:off x="262440" y="896250"/>
            <a:ext cx="6447271" cy="487325"/>
          </a:xfrm>
          <a:prstGeom prst="rect">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11" name="正方形/長方形 10">
            <a:extLst>
              <a:ext uri="{FF2B5EF4-FFF2-40B4-BE49-F238E27FC236}">
                <a16:creationId xmlns:a16="http://schemas.microsoft.com/office/drawing/2014/main" id="{9B805A95-8360-AD45-9739-1A458D230CE9}"/>
              </a:ext>
            </a:extLst>
          </p:cNvPr>
          <p:cNvSpPr/>
          <p:nvPr/>
        </p:nvSpPr>
        <p:spPr>
          <a:xfrm>
            <a:off x="3047493" y="997770"/>
            <a:ext cx="877163" cy="369332"/>
          </a:xfrm>
          <a:prstGeom prst="rect">
            <a:avLst/>
          </a:prstGeom>
        </p:spPr>
        <p:txBody>
          <a:bodyPr wrap="none">
            <a:spAutoFit/>
          </a:bodyPr>
          <a:lstStyle/>
          <a:p>
            <a:pPr algn="ctr" defTabSz="914400" fontAlgn="base">
              <a:spcBef>
                <a:spcPct val="20000"/>
              </a:spcBef>
              <a:spcAft>
                <a:spcPct val="0"/>
              </a:spcAft>
            </a:pPr>
            <a:r>
              <a:rPr kumimoji="0" lang="ja-JP" altLang="en-US">
                <a:solidFill>
                  <a:schemeClr val="bg1"/>
                </a:solidFill>
                <a:effectLst>
                  <a:outerShdw blurRad="50800" dist="38100" dir="2700000" algn="tl" rotWithShape="0">
                    <a:prstClr val="black">
                      <a:alpha val="40000"/>
                    </a:prstClr>
                  </a:outerShdw>
                </a:effectLst>
                <a:latin typeface="メイリオ"/>
                <a:ea typeface="メイリオ"/>
                <a:cs typeface="メイリオ"/>
              </a:rPr>
              <a:t>事　業</a:t>
            </a: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14" name="テキスト ボックス 13">
            <a:extLst>
              <a:ext uri="{FF2B5EF4-FFF2-40B4-BE49-F238E27FC236}">
                <a16:creationId xmlns:a16="http://schemas.microsoft.com/office/drawing/2014/main" id="{6D450371-B998-AA43-EDF8-E75D14590D91}"/>
              </a:ext>
            </a:extLst>
          </p:cNvPr>
          <p:cNvSpPr txBox="1"/>
          <p:nvPr/>
        </p:nvSpPr>
        <p:spPr>
          <a:xfrm>
            <a:off x="7000840" y="1465881"/>
            <a:ext cx="1838965" cy="577081"/>
          </a:xfrm>
          <a:prstGeom prst="rect">
            <a:avLst/>
          </a:prstGeom>
          <a:noFill/>
        </p:spPr>
        <p:txBody>
          <a:bodyPr wrap="none" rtlCol="0">
            <a:spAutoFit/>
          </a:bodyPr>
          <a:lstStyle/>
          <a:p>
            <a:pPr marL="171450" indent="-171450">
              <a:buFont typeface="Wingdings" pitchFamily="2" charset="2"/>
              <a:buChar char="Ø"/>
            </a:pPr>
            <a:r>
              <a:rPr kumimoji="1" lang="en-US" altLang="ja-JP" sz="1050" dirty="0">
                <a:solidFill>
                  <a:schemeClr val="accent3">
                    <a:lumMod val="75000"/>
                  </a:schemeClr>
                </a:solidFill>
                <a:latin typeface="Meiryo" panose="020B0604030504040204" pitchFamily="34" charset="-128"/>
                <a:ea typeface="Meiryo" panose="020B0604030504040204" pitchFamily="34" charset="-128"/>
              </a:rPr>
              <a:t>ID/</a:t>
            </a:r>
            <a:r>
              <a:rPr kumimoji="1" lang="ja-JP" altLang="en-US" sz="1050">
                <a:solidFill>
                  <a:schemeClr val="accent3">
                    <a:lumMod val="75000"/>
                  </a:schemeClr>
                </a:solidFill>
                <a:latin typeface="Meiryo" panose="020B0604030504040204" pitchFamily="34" charset="-128"/>
                <a:ea typeface="Meiryo" panose="020B0604030504040204" pitchFamily="34" charset="-128"/>
              </a:rPr>
              <a:t>パスワードの管理</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050">
                <a:solidFill>
                  <a:schemeClr val="accent3">
                    <a:lumMod val="75000"/>
                  </a:schemeClr>
                </a:solidFill>
                <a:latin typeface="Meiryo" panose="020B0604030504040204" pitchFamily="34" charset="-128"/>
                <a:ea typeface="Meiryo" panose="020B0604030504040204" pitchFamily="34" charset="-128"/>
              </a:rPr>
              <a:t>ユーザー権限の管理</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050">
                <a:solidFill>
                  <a:schemeClr val="accent3">
                    <a:lumMod val="75000"/>
                  </a:schemeClr>
                </a:solidFill>
                <a:latin typeface="Meiryo" panose="020B0604030504040204" pitchFamily="34" charset="-128"/>
                <a:ea typeface="Meiryo" panose="020B0604030504040204" pitchFamily="34" charset="-128"/>
              </a:rPr>
              <a:t>適切なシステム設定など</a:t>
            </a:r>
            <a:endParaRPr kumimoji="1" lang="ja-JP" altLang="en-US" sz="105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9DC5B489-EDB9-3ECA-24D3-A69148109F80}"/>
              </a:ext>
            </a:extLst>
          </p:cNvPr>
          <p:cNvSpPr txBox="1"/>
          <p:nvPr/>
        </p:nvSpPr>
        <p:spPr>
          <a:xfrm>
            <a:off x="6980664" y="5017216"/>
            <a:ext cx="1879315" cy="830997"/>
          </a:xfrm>
          <a:prstGeom prst="rect">
            <a:avLst/>
          </a:prstGeom>
          <a:noFill/>
        </p:spPr>
        <p:txBody>
          <a:bodyPr wrap="square">
            <a:spAutoFit/>
          </a:bodyPr>
          <a:lstStyle/>
          <a:p>
            <a:r>
              <a:rPr lang="ja-JP" altLang="en-US" sz="1200" i="0">
                <a:solidFill>
                  <a:srgbClr val="0070C0"/>
                </a:solidFill>
                <a:effectLst/>
                <a:latin typeface="Meiryo" panose="020B0604030504040204" pitchFamily="34" charset="-128"/>
                <a:ea typeface="Meiryo" panose="020B0604030504040204" pitchFamily="34" charset="-128"/>
              </a:rPr>
              <a:t>クラウドサービスを使用するユーザー企業と提供するベンダー企業で責任範囲を共有</a:t>
            </a:r>
            <a:endParaRPr lang="ja-JP" altLang="en-US" sz="120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06B9D8AA-EAF0-A40E-46AD-0121BFD2CCD8}"/>
              </a:ext>
            </a:extLst>
          </p:cNvPr>
          <p:cNvSpPr txBox="1"/>
          <p:nvPr/>
        </p:nvSpPr>
        <p:spPr>
          <a:xfrm>
            <a:off x="6774935" y="4709439"/>
            <a:ext cx="2264337" cy="307777"/>
          </a:xfrm>
          <a:prstGeom prst="rect">
            <a:avLst/>
          </a:prstGeom>
          <a:noFill/>
        </p:spPr>
        <p:txBody>
          <a:bodyPr wrap="square">
            <a:spAutoFit/>
          </a:bodyPr>
          <a:lstStyle/>
          <a:p>
            <a:pPr algn="ctr" fontAlgn="base"/>
            <a:r>
              <a:rPr lang="ja-JP" altLang="en-US" sz="1400" b="1" i="0" u="sng">
                <a:solidFill>
                  <a:srgbClr val="0070C0"/>
                </a:solidFill>
                <a:effectLst/>
                <a:latin typeface="Meiryo" panose="020B0604030504040204" pitchFamily="34" charset="-128"/>
                <a:ea typeface="Meiryo" panose="020B0604030504040204" pitchFamily="34" charset="-128"/>
              </a:rPr>
              <a:t>共同責任範囲モデル</a:t>
            </a:r>
          </a:p>
        </p:txBody>
      </p:sp>
      <p:sp>
        <p:nvSpPr>
          <p:cNvPr id="41" name="Rectangle 30">
            <a:extLst>
              <a:ext uri="{FF2B5EF4-FFF2-40B4-BE49-F238E27FC236}">
                <a16:creationId xmlns:a16="http://schemas.microsoft.com/office/drawing/2014/main" id="{EC9448FB-90E0-D990-BA37-9AE286FEFEFA}"/>
              </a:ext>
            </a:extLst>
          </p:cNvPr>
          <p:cNvSpPr>
            <a:spLocks noGrp="1" noChangeArrowheads="1"/>
          </p:cNvSpPr>
          <p:nvPr>
            <p:ph type="title"/>
          </p:nvPr>
        </p:nvSpPr>
        <p:spPr>
          <a:xfrm>
            <a:off x="230188" y="266700"/>
            <a:ext cx="8686800" cy="415925"/>
          </a:xfrm>
        </p:spPr>
        <p:txBody>
          <a:bodyPr lIns="0" rIns="0"/>
          <a:lstStyle/>
          <a:p>
            <a:pPr eaLnBrk="1" hangingPunct="1"/>
            <a:r>
              <a:rPr lang="ja-JP" altLang="en-US" sz="2700" dirty="0">
                <a:latin typeface="メイリオ" panose="020B0604030504040204" pitchFamily="50" charset="-128"/>
                <a:ea typeface="メイリオ" panose="020B0604030504040204" pitchFamily="50" charset="-128"/>
              </a:rPr>
              <a:t>クラウド利用における責任の所在と狙い</a:t>
            </a:r>
          </a:p>
        </p:txBody>
      </p:sp>
    </p:spTree>
    <p:extLst>
      <p:ext uri="{BB962C8B-B14F-4D97-AF65-F5344CB8AC3E}">
        <p14:creationId xmlns:p14="http://schemas.microsoft.com/office/powerpoint/2010/main" val="37974445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角丸四角形 169"/>
          <p:cNvSpPr/>
          <p:nvPr/>
        </p:nvSpPr>
        <p:spPr bwMode="auto">
          <a:xfrm>
            <a:off x="228601" y="2667000"/>
            <a:ext cx="8686797" cy="3124199"/>
          </a:xfrm>
          <a:prstGeom prst="roundRect">
            <a:avLst>
              <a:gd name="adj" fmla="val 0"/>
            </a:avLst>
          </a:prstGeom>
          <a:solidFill>
            <a:srgbClr val="FFFF99"/>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1" name="テキスト ボックス 170"/>
          <p:cNvSpPr txBox="1"/>
          <p:nvPr/>
        </p:nvSpPr>
        <p:spPr>
          <a:xfrm>
            <a:off x="3301694" y="5421868"/>
            <a:ext cx="2492990" cy="369332"/>
          </a:xfrm>
          <a:prstGeom prst="rect">
            <a:avLst/>
          </a:prstGeom>
          <a:noFill/>
        </p:spPr>
        <p:txBody>
          <a:bodyPr wrap="none" rtlCol="0">
            <a:spAutoFit/>
          </a:bodyPr>
          <a:lstStyle/>
          <a:p>
            <a:pPr algn="ctr"/>
            <a:r>
              <a:rPr kumimoji="1" lang="ja-JP" altLang="en-US" sz="1800" dirty="0">
                <a:solidFill>
                  <a:srgbClr val="008000"/>
                </a:solidFill>
                <a:latin typeface="Meiryo" charset="-128"/>
                <a:ea typeface="Meiryo" charset="-128"/>
                <a:cs typeface="Meiryo" charset="-128"/>
              </a:rPr>
              <a:t>ハイブリッドクラウド</a:t>
            </a:r>
          </a:p>
        </p:txBody>
      </p:sp>
      <p:sp>
        <p:nvSpPr>
          <p:cNvPr id="13" name="角丸四角形 12"/>
          <p:cNvSpPr/>
          <p:nvPr/>
        </p:nvSpPr>
        <p:spPr bwMode="auto">
          <a:xfrm>
            <a:off x="3276600" y="2743200"/>
            <a:ext cx="5486400" cy="2579132"/>
          </a:xfrm>
          <a:prstGeom prst="roundRect">
            <a:avLst>
              <a:gd name="adj" fmla="val 0"/>
            </a:avLst>
          </a:prstGeom>
          <a:solidFill>
            <a:srgbClr val="33CC33"/>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3" name="テキスト ボックス 152"/>
          <p:cNvSpPr txBox="1"/>
          <p:nvPr/>
        </p:nvSpPr>
        <p:spPr>
          <a:xfrm>
            <a:off x="6095683" y="4394200"/>
            <a:ext cx="2031325" cy="461665"/>
          </a:xfrm>
          <a:prstGeom prst="rect">
            <a:avLst/>
          </a:prstGeom>
          <a:noFill/>
        </p:spPr>
        <p:txBody>
          <a:bodyPr wrap="none" rtlCol="0">
            <a:spAutoFit/>
          </a:bodyPr>
          <a:lstStyle/>
          <a:p>
            <a:pPr algn="ctr"/>
            <a:r>
              <a:rPr kumimoji="1" lang="ja-JP" altLang="en-US" sz="2400" dirty="0">
                <a:solidFill>
                  <a:srgbClr val="FFFFFF"/>
                </a:solidFill>
                <a:latin typeface="Meiryo" charset="-128"/>
                <a:ea typeface="Meiryo" charset="-128"/>
                <a:cs typeface="Meiryo" charset="-128"/>
              </a:rPr>
              <a:t>複数企業共用</a:t>
            </a:r>
          </a:p>
        </p:txBody>
      </p:sp>
      <p:sp>
        <p:nvSpPr>
          <p:cNvPr id="159" name="テキスト ボックス 158"/>
          <p:cNvSpPr txBox="1"/>
          <p:nvPr/>
        </p:nvSpPr>
        <p:spPr>
          <a:xfrm>
            <a:off x="4914478" y="4876800"/>
            <a:ext cx="2262158" cy="369332"/>
          </a:xfrm>
          <a:prstGeom prst="rect">
            <a:avLst/>
          </a:prstGeom>
          <a:noFill/>
        </p:spPr>
        <p:txBody>
          <a:bodyPr wrap="none" rtlCol="0">
            <a:spAutoFit/>
          </a:bodyPr>
          <a:lstStyle/>
          <a:p>
            <a:pPr algn="ctr"/>
            <a:r>
              <a:rPr kumimoji="1" lang="ja-JP" altLang="en-US" sz="1800" dirty="0">
                <a:solidFill>
                  <a:srgbClr val="FFFFFF"/>
                </a:solidFill>
                <a:latin typeface="Meiryo" charset="-128"/>
                <a:ea typeface="Meiryo" charset="-128"/>
                <a:cs typeface="Meiryo" charset="-128"/>
              </a:rPr>
              <a:t>パブリッククラウド</a:t>
            </a:r>
          </a:p>
        </p:txBody>
      </p:sp>
      <p:sp>
        <p:nvSpPr>
          <p:cNvPr id="21506" name="Rectangle 2"/>
          <p:cNvSpPr>
            <a:spLocks noGrp="1" noChangeArrowheads="1"/>
          </p:cNvSpPr>
          <p:nvPr>
            <p:ph type="title"/>
          </p:nvPr>
        </p:nvSpPr>
        <p:spPr>
          <a:xfrm>
            <a:off x="230400" y="266402"/>
            <a:ext cx="8686800" cy="416221"/>
          </a:xfrm>
        </p:spPr>
        <p:txBody>
          <a:bodyPr lIns="0" rIns="0"/>
          <a:lstStyle/>
          <a:p>
            <a:r>
              <a:rPr lang="ja-JP" altLang="en-US" sz="2700" dirty="0"/>
              <a:t>クラウドの定義／配置モデル </a:t>
            </a:r>
            <a:r>
              <a:rPr lang="en-US" altLang="ja-JP" sz="2700" dirty="0"/>
              <a:t>(Deployment Model)</a:t>
            </a:r>
            <a:endParaRPr lang="ja-JP" altLang="en-US" sz="2700" dirty="0">
              <a:ea typeface="ＭＳ Ｐゴシック" charset="-128"/>
            </a:endParaRPr>
          </a:p>
        </p:txBody>
      </p:sp>
      <p:sp>
        <p:nvSpPr>
          <p:cNvPr id="156" name="角丸四角形 155"/>
          <p:cNvSpPr/>
          <p:nvPr/>
        </p:nvSpPr>
        <p:spPr bwMode="auto">
          <a:xfrm>
            <a:off x="390688" y="2743200"/>
            <a:ext cx="2723823" cy="2579132"/>
          </a:xfrm>
          <a:prstGeom prst="roundRect">
            <a:avLst>
              <a:gd name="adj" fmla="val 0"/>
            </a:avLst>
          </a:prstGeom>
          <a:solidFill>
            <a:schemeClr val="accent6">
              <a:lumMod val="20000"/>
              <a:lumOff val="8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150" name="Picture 82" descr="server"/>
          <p:cNvPicPr>
            <a:picLocks noChangeAspect="1" noChangeArrowheads="1"/>
          </p:cNvPicPr>
          <p:nvPr/>
        </p:nvPicPr>
        <p:blipFill>
          <a:blip r:embed="rId3"/>
          <a:srcRect/>
          <a:stretch>
            <a:fillRect/>
          </a:stretch>
        </p:blipFill>
        <p:spPr bwMode="auto">
          <a:xfrm>
            <a:off x="914638" y="2925724"/>
            <a:ext cx="832252" cy="1258463"/>
          </a:xfrm>
          <a:prstGeom prst="rect">
            <a:avLst/>
          </a:prstGeom>
          <a:noFill/>
          <a:ln w="9525">
            <a:noFill/>
            <a:miter lim="800000"/>
            <a:headEnd/>
            <a:tailEnd/>
          </a:ln>
        </p:spPr>
      </p:pic>
      <p:pic>
        <p:nvPicPr>
          <p:cNvPr id="151" name="Picture 82" descr="server"/>
          <p:cNvPicPr>
            <a:picLocks noChangeAspect="1" noChangeArrowheads="1"/>
          </p:cNvPicPr>
          <p:nvPr/>
        </p:nvPicPr>
        <p:blipFill>
          <a:blip r:embed="rId3"/>
          <a:srcRect/>
          <a:stretch>
            <a:fillRect/>
          </a:stretch>
        </p:blipFill>
        <p:spPr bwMode="auto">
          <a:xfrm>
            <a:off x="1392621" y="2931702"/>
            <a:ext cx="829440" cy="1261453"/>
          </a:xfrm>
          <a:prstGeom prst="rect">
            <a:avLst/>
          </a:prstGeom>
          <a:noFill/>
          <a:ln w="9525">
            <a:noFill/>
            <a:miter lim="800000"/>
            <a:headEnd/>
            <a:tailEnd/>
          </a:ln>
        </p:spPr>
      </p:pic>
      <p:pic>
        <p:nvPicPr>
          <p:cNvPr id="152" name="Picture 82" descr="server"/>
          <p:cNvPicPr>
            <a:picLocks noChangeAspect="1" noChangeArrowheads="1"/>
          </p:cNvPicPr>
          <p:nvPr/>
        </p:nvPicPr>
        <p:blipFill>
          <a:blip r:embed="rId3"/>
          <a:srcRect/>
          <a:stretch>
            <a:fillRect/>
          </a:stretch>
        </p:blipFill>
        <p:spPr bwMode="auto">
          <a:xfrm>
            <a:off x="1805935" y="2955616"/>
            <a:ext cx="832252" cy="1261453"/>
          </a:xfrm>
          <a:prstGeom prst="rect">
            <a:avLst/>
          </a:prstGeom>
          <a:noFill/>
          <a:ln w="9525">
            <a:noFill/>
            <a:miter lim="800000"/>
            <a:headEnd/>
            <a:tailEnd/>
          </a:ln>
        </p:spPr>
      </p:pic>
      <p:sp>
        <p:nvSpPr>
          <p:cNvPr id="158" name="テキスト ボックス 157"/>
          <p:cNvSpPr txBox="1"/>
          <p:nvPr/>
        </p:nvSpPr>
        <p:spPr>
          <a:xfrm>
            <a:off x="529917" y="4876800"/>
            <a:ext cx="2492990" cy="369332"/>
          </a:xfrm>
          <a:prstGeom prst="rect">
            <a:avLst/>
          </a:prstGeom>
          <a:noFill/>
        </p:spPr>
        <p:txBody>
          <a:bodyPr wrap="none" rtlCol="0">
            <a:spAutoFit/>
          </a:bodyPr>
          <a:lstStyle/>
          <a:p>
            <a:pPr algn="ctr"/>
            <a:r>
              <a:rPr kumimoji="1" lang="ja-JP" altLang="en-US" sz="1800" dirty="0">
                <a:solidFill>
                  <a:srgbClr val="000090"/>
                </a:solidFill>
                <a:latin typeface="Meiryo" charset="-128"/>
                <a:ea typeface="Meiryo" charset="-128"/>
                <a:cs typeface="Meiryo" charset="-128"/>
              </a:rPr>
              <a:t>プライベートクラウド</a:t>
            </a:r>
          </a:p>
        </p:txBody>
      </p:sp>
      <p:sp>
        <p:nvSpPr>
          <p:cNvPr id="160" name="テキスト ボックス 159"/>
          <p:cNvSpPr txBox="1"/>
          <p:nvPr/>
        </p:nvSpPr>
        <p:spPr>
          <a:xfrm>
            <a:off x="731229" y="4394200"/>
            <a:ext cx="2031325" cy="461665"/>
          </a:xfrm>
          <a:prstGeom prst="rect">
            <a:avLst/>
          </a:prstGeom>
          <a:noFill/>
        </p:spPr>
        <p:txBody>
          <a:bodyPr wrap="none" rtlCol="0">
            <a:spAutoFit/>
          </a:bodyPr>
          <a:lstStyle/>
          <a:p>
            <a:pPr algn="ctr"/>
            <a:r>
              <a:rPr kumimoji="1" lang="ja-JP" altLang="en-US" sz="2400" dirty="0">
                <a:solidFill>
                  <a:srgbClr val="000090"/>
                </a:solidFill>
                <a:latin typeface="Meiryo" charset="-128"/>
                <a:ea typeface="Meiryo" charset="-128"/>
                <a:cs typeface="Meiryo" charset="-128"/>
              </a:rPr>
              <a:t>個別企業専用</a:t>
            </a:r>
          </a:p>
        </p:txBody>
      </p:sp>
      <p:sp>
        <p:nvSpPr>
          <p:cNvPr id="16" name="左右矢印 15"/>
          <p:cNvSpPr/>
          <p:nvPr/>
        </p:nvSpPr>
        <p:spPr bwMode="auto">
          <a:xfrm>
            <a:off x="228600" y="5867400"/>
            <a:ext cx="8686799" cy="685800"/>
          </a:xfrm>
          <a:prstGeom prst="leftRightArrow">
            <a:avLst>
              <a:gd name="adj1" fmla="val 70000"/>
              <a:gd name="adj2" fmla="val 5000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charset="-128"/>
              <a:ea typeface="Meiryo" charset="-128"/>
              <a:cs typeface="Meiryo" charset="-128"/>
            </a:endParaRPr>
          </a:p>
        </p:txBody>
      </p:sp>
      <p:sp>
        <p:nvSpPr>
          <p:cNvPr id="17" name="テキスト ボックス 16"/>
          <p:cNvSpPr txBox="1"/>
          <p:nvPr/>
        </p:nvSpPr>
        <p:spPr>
          <a:xfrm>
            <a:off x="592402" y="6019800"/>
            <a:ext cx="1851789"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個別</a:t>
            </a:r>
            <a:r>
              <a:rPr kumimoji="1" lang="en-US" altLang="ja-JP" sz="2000" dirty="0">
                <a:solidFill>
                  <a:schemeClr val="bg1"/>
                </a:solidFill>
                <a:latin typeface="Meiryo" charset="-128"/>
                <a:ea typeface="Meiryo" charset="-128"/>
                <a:cs typeface="Meiryo" charset="-128"/>
              </a:rPr>
              <a:t>･</a:t>
            </a:r>
            <a:r>
              <a:rPr kumimoji="1" lang="ja-JP" altLang="en-US" sz="2000" dirty="0">
                <a:solidFill>
                  <a:schemeClr val="bg1"/>
                </a:solidFill>
                <a:latin typeface="Meiryo" charset="-128"/>
                <a:ea typeface="Meiryo" charset="-128"/>
                <a:cs typeface="Meiryo" charset="-128"/>
              </a:rPr>
              <a:t>少数企業</a:t>
            </a:r>
          </a:p>
        </p:txBody>
      </p:sp>
      <p:sp>
        <p:nvSpPr>
          <p:cNvPr id="172" name="テキスト ボックス 171"/>
          <p:cNvSpPr txBox="1"/>
          <p:nvPr/>
        </p:nvSpPr>
        <p:spPr>
          <a:xfrm>
            <a:off x="5583238" y="6019800"/>
            <a:ext cx="3005951" cy="400110"/>
          </a:xfrm>
          <a:prstGeom prst="rect">
            <a:avLst/>
          </a:prstGeom>
          <a:noFill/>
        </p:spPr>
        <p:txBody>
          <a:bodyPr wrap="none" rtlCol="0">
            <a:spAutoFit/>
          </a:bodyPr>
          <a:lstStyle/>
          <a:p>
            <a:pPr algn="r"/>
            <a:r>
              <a:rPr kumimoji="1" lang="ja-JP" altLang="en-US" sz="2000" dirty="0">
                <a:solidFill>
                  <a:schemeClr val="bg1"/>
                </a:solidFill>
                <a:latin typeface="Meiryo" charset="-128"/>
                <a:ea typeface="Meiryo" charset="-128"/>
                <a:cs typeface="Meiryo" charset="-128"/>
              </a:rPr>
              <a:t>不特定・複数企業／個人</a:t>
            </a:r>
          </a:p>
        </p:txBody>
      </p:sp>
      <p:sp>
        <p:nvSpPr>
          <p:cNvPr id="175" name="上下矢印 174"/>
          <p:cNvSpPr/>
          <p:nvPr/>
        </p:nvSpPr>
        <p:spPr bwMode="auto">
          <a:xfrm>
            <a:off x="6211402"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7" name="角丸四角形 176"/>
          <p:cNvSpPr/>
          <p:nvPr/>
        </p:nvSpPr>
        <p:spPr bwMode="auto">
          <a:xfrm>
            <a:off x="5638800"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sp>
        <p:nvSpPr>
          <p:cNvPr id="182" name="角丸四角形 181"/>
          <p:cNvSpPr/>
          <p:nvPr/>
        </p:nvSpPr>
        <p:spPr bwMode="auto">
          <a:xfrm>
            <a:off x="7348757" y="139314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sp>
        <p:nvSpPr>
          <p:cNvPr id="186" name="上下矢印 185"/>
          <p:cNvSpPr/>
          <p:nvPr/>
        </p:nvSpPr>
        <p:spPr bwMode="auto">
          <a:xfrm>
            <a:off x="7909741"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7" name="角丸四角形 156"/>
          <p:cNvSpPr/>
          <p:nvPr/>
        </p:nvSpPr>
        <p:spPr bwMode="auto">
          <a:xfrm>
            <a:off x="5638799" y="1981200"/>
            <a:ext cx="3276599" cy="381000"/>
          </a:xfrm>
          <a:prstGeom prst="roundRect">
            <a:avLst>
              <a:gd name="adj" fmla="val 5000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インターネット</a:t>
            </a:r>
          </a:p>
        </p:txBody>
      </p:sp>
      <p:sp>
        <p:nvSpPr>
          <p:cNvPr id="154" name="角丸四角形 153"/>
          <p:cNvSpPr/>
          <p:nvPr/>
        </p:nvSpPr>
        <p:spPr bwMode="auto">
          <a:xfrm>
            <a:off x="3481388" y="2811046"/>
            <a:ext cx="2189392" cy="1921708"/>
          </a:xfrm>
          <a:prstGeom prst="roundRect">
            <a:avLst>
              <a:gd name="adj" fmla="val 0"/>
            </a:avLst>
          </a:prstGeom>
          <a:solidFill>
            <a:srgbClr val="4597A0"/>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1" name="角丸四角形 10"/>
          <p:cNvSpPr/>
          <p:nvPr/>
        </p:nvSpPr>
        <p:spPr bwMode="auto">
          <a:xfrm>
            <a:off x="3657600" y="2955617"/>
            <a:ext cx="1777759" cy="1159184"/>
          </a:xfrm>
          <a:prstGeom prst="roundRect">
            <a:avLst>
              <a:gd name="adj" fmla="val 9039"/>
            </a:avLst>
          </a:prstGeom>
          <a:solidFill>
            <a:srgbClr val="CCFFCC"/>
          </a:solidFill>
          <a:ln w="19050" cap="flat" cmpd="sng" algn="ctr">
            <a:solidFill>
              <a:srgbClr val="008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0" name="ホームベース 9"/>
          <p:cNvSpPr/>
          <p:nvPr/>
        </p:nvSpPr>
        <p:spPr bwMode="auto">
          <a:xfrm flipH="1">
            <a:off x="5181591" y="3348335"/>
            <a:ext cx="3265266" cy="461665"/>
          </a:xfrm>
          <a:prstGeom prst="homePlate">
            <a:avLst/>
          </a:prstGeom>
          <a:solidFill>
            <a:srgbClr val="CCFFCC"/>
          </a:solid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2" name="テキスト ボックス 11"/>
          <p:cNvSpPr txBox="1"/>
          <p:nvPr/>
        </p:nvSpPr>
        <p:spPr>
          <a:xfrm>
            <a:off x="3711810" y="2999601"/>
            <a:ext cx="1723549" cy="400110"/>
          </a:xfrm>
          <a:prstGeom prst="rect">
            <a:avLst/>
          </a:prstGeom>
          <a:noFill/>
        </p:spPr>
        <p:txBody>
          <a:bodyPr wrap="none" rtlCol="0">
            <a:spAutoFit/>
          </a:bodyPr>
          <a:lstStyle/>
          <a:p>
            <a:pPr algn="ctr"/>
            <a:r>
              <a:rPr kumimoji="1" lang="ja-JP" altLang="en-US" sz="2000" dirty="0">
                <a:latin typeface="Meiryo" charset="-128"/>
                <a:ea typeface="Meiryo" charset="-128"/>
                <a:cs typeface="Meiryo" charset="-128"/>
              </a:rPr>
              <a:t>特定企業占有</a:t>
            </a:r>
          </a:p>
        </p:txBody>
      </p:sp>
      <p:sp>
        <p:nvSpPr>
          <p:cNvPr id="15" name="テキスト ボックス 14"/>
          <p:cNvSpPr txBox="1"/>
          <p:nvPr/>
        </p:nvSpPr>
        <p:spPr>
          <a:xfrm>
            <a:off x="3393143" y="4295741"/>
            <a:ext cx="2357714" cy="230832"/>
          </a:xfrm>
          <a:prstGeom prst="rect">
            <a:avLst/>
          </a:prstGeom>
          <a:noFill/>
        </p:spPr>
        <p:txBody>
          <a:bodyPr wrap="square" rtlCol="0">
            <a:spAutoFit/>
          </a:bodyPr>
          <a:lstStyle/>
          <a:p>
            <a:pPr algn="ctr"/>
            <a:r>
              <a:rPr kumimoji="1" lang="ja-JP" altLang="en-US" sz="900" dirty="0">
                <a:solidFill>
                  <a:schemeClr val="bg1"/>
                </a:solidFill>
                <a:latin typeface="Meiryo" charset="-128"/>
                <a:ea typeface="Meiryo" charset="-128"/>
                <a:cs typeface="Meiryo" charset="-128"/>
              </a:rPr>
              <a:t>ホス</a:t>
            </a:r>
            <a:r>
              <a:rPr lang="ja-JP" altLang="en-US" sz="900" dirty="0">
                <a:solidFill>
                  <a:schemeClr val="bg1"/>
                </a:solidFill>
                <a:latin typeface="Meiryo" charset="-128"/>
                <a:ea typeface="Meiryo" charset="-128"/>
                <a:cs typeface="Meiryo" charset="-128"/>
              </a:rPr>
              <a:t>テッド・プライベートクラウド</a:t>
            </a:r>
            <a:endParaRPr kumimoji="1" lang="ja-JP" altLang="en-US" sz="900" dirty="0">
              <a:solidFill>
                <a:schemeClr val="bg1"/>
              </a:solidFill>
              <a:latin typeface="Meiryo" charset="-128"/>
              <a:ea typeface="Meiryo" charset="-128"/>
              <a:cs typeface="Meiryo" charset="-128"/>
            </a:endParaRPr>
          </a:p>
        </p:txBody>
      </p:sp>
      <p:sp>
        <p:nvSpPr>
          <p:cNvPr id="173" name="テキスト ボックス 172"/>
          <p:cNvSpPr txBox="1"/>
          <p:nvPr/>
        </p:nvSpPr>
        <p:spPr>
          <a:xfrm>
            <a:off x="5387796" y="3409884"/>
            <a:ext cx="1210588" cy="338554"/>
          </a:xfrm>
          <a:prstGeom prst="rect">
            <a:avLst/>
          </a:prstGeom>
          <a:noFill/>
        </p:spPr>
        <p:txBody>
          <a:bodyPr wrap="none" rtlCol="0">
            <a:spAutoFit/>
          </a:bodyPr>
          <a:lstStyle/>
          <a:p>
            <a:pPr algn="ctr"/>
            <a:r>
              <a:rPr kumimoji="1" lang="ja-JP" altLang="en-US" sz="1600" dirty="0">
                <a:solidFill>
                  <a:srgbClr val="008000"/>
                </a:solidFill>
                <a:latin typeface="Meiryo" charset="-128"/>
                <a:ea typeface="Meiryo" charset="-128"/>
                <a:cs typeface="Meiryo" charset="-128"/>
              </a:rPr>
              <a:t>固定割当て</a:t>
            </a:r>
          </a:p>
        </p:txBody>
      </p:sp>
      <p:pic>
        <p:nvPicPr>
          <p:cNvPr id="145" name="Picture 82" descr="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5122" y="3352800"/>
            <a:ext cx="565241" cy="696880"/>
          </a:xfrm>
          <a:prstGeom prst="rect">
            <a:avLst/>
          </a:prstGeom>
          <a:noFill/>
          <a:ln w="9525">
            <a:noFill/>
            <a:miter lim="800000"/>
            <a:headEnd/>
            <a:tailEnd/>
          </a:ln>
        </p:spPr>
      </p:pic>
      <p:pic>
        <p:nvPicPr>
          <p:cNvPr id="147" name="Picture 82" descr="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09753" y="3356111"/>
            <a:ext cx="563330" cy="698536"/>
          </a:xfrm>
          <a:prstGeom prst="rect">
            <a:avLst/>
          </a:prstGeom>
          <a:noFill/>
          <a:ln w="9525">
            <a:noFill/>
            <a:miter lim="800000"/>
            <a:headEnd/>
            <a:tailEnd/>
          </a:ln>
        </p:spPr>
      </p:pic>
      <p:pic>
        <p:nvPicPr>
          <p:cNvPr id="148" name="Picture 82" descr="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90463" y="3369353"/>
            <a:ext cx="565241" cy="698536"/>
          </a:xfrm>
          <a:prstGeom prst="rect">
            <a:avLst/>
          </a:prstGeom>
          <a:noFill/>
          <a:ln w="9525">
            <a:noFill/>
            <a:miter lim="800000"/>
            <a:headEnd/>
            <a:tailEnd/>
          </a:ln>
        </p:spPr>
      </p:pic>
      <p:pic>
        <p:nvPicPr>
          <p:cNvPr id="162" name="Picture 82" descr="server"/>
          <p:cNvPicPr>
            <a:picLocks noChangeAspect="1" noChangeArrowheads="1"/>
          </p:cNvPicPr>
          <p:nvPr/>
        </p:nvPicPr>
        <p:blipFill>
          <a:blip r:embed="rId3"/>
          <a:srcRect/>
          <a:stretch>
            <a:fillRect/>
          </a:stretch>
        </p:blipFill>
        <p:spPr bwMode="auto">
          <a:xfrm>
            <a:off x="6604726" y="2971800"/>
            <a:ext cx="832252" cy="1258463"/>
          </a:xfrm>
          <a:prstGeom prst="rect">
            <a:avLst/>
          </a:prstGeom>
          <a:noFill/>
          <a:ln w="9525">
            <a:noFill/>
            <a:miter lim="800000"/>
            <a:headEnd/>
            <a:tailEnd/>
          </a:ln>
        </p:spPr>
      </p:pic>
      <p:pic>
        <p:nvPicPr>
          <p:cNvPr id="163" name="Picture 82" descr="server"/>
          <p:cNvPicPr>
            <a:picLocks noChangeAspect="1" noChangeArrowheads="1"/>
          </p:cNvPicPr>
          <p:nvPr/>
        </p:nvPicPr>
        <p:blipFill>
          <a:blip r:embed="rId3"/>
          <a:srcRect/>
          <a:stretch>
            <a:fillRect/>
          </a:stretch>
        </p:blipFill>
        <p:spPr bwMode="auto">
          <a:xfrm>
            <a:off x="7082709" y="2977778"/>
            <a:ext cx="829440" cy="1261453"/>
          </a:xfrm>
          <a:prstGeom prst="rect">
            <a:avLst/>
          </a:prstGeom>
          <a:noFill/>
          <a:ln w="9525">
            <a:noFill/>
            <a:miter lim="800000"/>
            <a:headEnd/>
            <a:tailEnd/>
          </a:ln>
        </p:spPr>
      </p:pic>
      <p:pic>
        <p:nvPicPr>
          <p:cNvPr id="164" name="Picture 82" descr="server"/>
          <p:cNvPicPr>
            <a:picLocks noChangeAspect="1" noChangeArrowheads="1"/>
          </p:cNvPicPr>
          <p:nvPr/>
        </p:nvPicPr>
        <p:blipFill>
          <a:blip r:embed="rId3"/>
          <a:srcRect/>
          <a:stretch>
            <a:fillRect/>
          </a:stretch>
        </p:blipFill>
        <p:spPr bwMode="auto">
          <a:xfrm>
            <a:off x="7496023" y="3001692"/>
            <a:ext cx="832252" cy="1261453"/>
          </a:xfrm>
          <a:prstGeom prst="rect">
            <a:avLst/>
          </a:prstGeom>
          <a:noFill/>
          <a:ln w="9525">
            <a:noFill/>
            <a:miter lim="800000"/>
            <a:headEnd/>
            <a:tailEnd/>
          </a:ln>
        </p:spPr>
      </p:pic>
      <p:sp>
        <p:nvSpPr>
          <p:cNvPr id="133" name="角丸四角形 132"/>
          <p:cNvSpPr/>
          <p:nvPr/>
        </p:nvSpPr>
        <p:spPr bwMode="auto">
          <a:xfrm>
            <a:off x="3843558"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sp>
        <p:nvSpPr>
          <p:cNvPr id="174" name="上下矢印 173"/>
          <p:cNvSpPr/>
          <p:nvPr/>
        </p:nvSpPr>
        <p:spPr bwMode="auto">
          <a:xfrm>
            <a:off x="4411928" y="1676400"/>
            <a:ext cx="387134" cy="1134646"/>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9" name="上下矢印 18"/>
          <p:cNvSpPr/>
          <p:nvPr/>
        </p:nvSpPr>
        <p:spPr bwMode="auto">
          <a:xfrm>
            <a:off x="1594512" y="1686560"/>
            <a:ext cx="363802" cy="1056639"/>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4" name="角丸四角形 13"/>
          <p:cNvSpPr/>
          <p:nvPr/>
        </p:nvSpPr>
        <p:spPr bwMode="auto">
          <a:xfrm>
            <a:off x="228600" y="1981200"/>
            <a:ext cx="5115499" cy="381000"/>
          </a:xfrm>
          <a:prstGeom prst="roundRect">
            <a:avLst>
              <a:gd name="adj" fmla="val 50000"/>
            </a:avLst>
          </a:prstGeom>
          <a:solidFill>
            <a:srgbClr val="66006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専用回線・</a:t>
            </a:r>
            <a:r>
              <a:rPr kumimoji="0" lang="en-US" altLang="ja-JP" sz="1600" b="0" i="0" u="none" strike="noStrike" cap="none" normalizeH="0" baseline="0" dirty="0">
                <a:ln>
                  <a:noFill/>
                </a:ln>
                <a:solidFill>
                  <a:srgbClr val="FFFFFF"/>
                </a:solidFill>
                <a:effectLst/>
                <a:latin typeface="Meiryo" charset="-128"/>
                <a:ea typeface="Meiryo" charset="-128"/>
                <a:cs typeface="Meiryo" charset="-128"/>
              </a:rPr>
              <a:t>VPN</a:t>
            </a:r>
            <a:endParaRPr kumimoji="0" lang="ja-JP" altLang="en-US" sz="1600" b="0" i="0" u="none" strike="noStrike" cap="none" normalizeH="0" baseline="0" dirty="0">
              <a:ln>
                <a:noFill/>
              </a:ln>
              <a:solidFill>
                <a:srgbClr val="FFFFFF"/>
              </a:solidFill>
              <a:effectLst/>
              <a:latin typeface="Meiryo" charset="-128"/>
              <a:ea typeface="Meiryo" charset="-128"/>
              <a:cs typeface="Meiryo" charset="-128"/>
            </a:endParaRPr>
          </a:p>
        </p:txBody>
      </p:sp>
      <p:sp>
        <p:nvSpPr>
          <p:cNvPr id="188" name="角丸四角形 187"/>
          <p:cNvSpPr/>
          <p:nvPr/>
        </p:nvSpPr>
        <p:spPr bwMode="auto">
          <a:xfrm>
            <a:off x="1022614"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grpSp>
        <p:nvGrpSpPr>
          <p:cNvPr id="2" name="グループ化 1">
            <a:extLst>
              <a:ext uri="{FF2B5EF4-FFF2-40B4-BE49-F238E27FC236}">
                <a16:creationId xmlns:a16="http://schemas.microsoft.com/office/drawing/2014/main" id="{52EE1A45-038D-2F4D-9025-55FD7FE5D8AA}"/>
              </a:ext>
            </a:extLst>
          </p:cNvPr>
          <p:cNvGrpSpPr/>
          <p:nvPr/>
        </p:nvGrpSpPr>
        <p:grpSpPr>
          <a:xfrm>
            <a:off x="963496" y="816105"/>
            <a:ext cx="1567562" cy="669795"/>
            <a:chOff x="1033797" y="816105"/>
            <a:chExt cx="1567562" cy="669795"/>
          </a:xfrm>
        </p:grpSpPr>
        <p:pic>
          <p:nvPicPr>
            <p:cNvPr id="55" name="図 54">
              <a:extLst>
                <a:ext uri="{FF2B5EF4-FFF2-40B4-BE49-F238E27FC236}">
                  <a16:creationId xmlns:a16="http://schemas.microsoft.com/office/drawing/2014/main" id="{30DBC35B-01D2-D44F-962B-1D68E01F564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33797" y="821260"/>
              <a:ext cx="664640" cy="664640"/>
            </a:xfrm>
            <a:prstGeom prst="rect">
              <a:avLst/>
            </a:prstGeom>
            <a:effectLst>
              <a:outerShdw blurRad="50800" dist="38100" dir="2700000" algn="tl" rotWithShape="0">
                <a:prstClr val="black">
                  <a:alpha val="40000"/>
                </a:prstClr>
              </a:outerShdw>
            </a:effectLst>
          </p:spPr>
        </p:pic>
        <p:pic>
          <p:nvPicPr>
            <p:cNvPr id="56" name="図 55">
              <a:extLst>
                <a:ext uri="{FF2B5EF4-FFF2-40B4-BE49-F238E27FC236}">
                  <a16:creationId xmlns:a16="http://schemas.microsoft.com/office/drawing/2014/main" id="{6EB41BD7-B00A-ED4E-B684-094141F2945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490079" y="819682"/>
              <a:ext cx="664640" cy="664640"/>
            </a:xfrm>
            <a:prstGeom prst="rect">
              <a:avLst/>
            </a:prstGeom>
            <a:effectLst>
              <a:outerShdw blurRad="50800" dist="38100" dir="2700000" algn="tl" rotWithShape="0">
                <a:prstClr val="black">
                  <a:alpha val="40000"/>
                </a:prstClr>
              </a:outerShdw>
            </a:effectLst>
          </p:spPr>
        </p:pic>
        <p:pic>
          <p:nvPicPr>
            <p:cNvPr id="57" name="図 56">
              <a:extLst>
                <a:ext uri="{FF2B5EF4-FFF2-40B4-BE49-F238E27FC236}">
                  <a16:creationId xmlns:a16="http://schemas.microsoft.com/office/drawing/2014/main" id="{A6BD0302-973F-044F-B818-6A950D9E4D3C}"/>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936719" y="816105"/>
              <a:ext cx="664640" cy="664640"/>
            </a:xfrm>
            <a:prstGeom prst="rect">
              <a:avLst/>
            </a:prstGeom>
            <a:effectLst>
              <a:outerShdw blurRad="50800" dist="38100" dir="2700000" algn="tl" rotWithShape="0">
                <a:prstClr val="black">
                  <a:alpha val="40000"/>
                </a:prstClr>
              </a:outerShdw>
            </a:effectLst>
          </p:spPr>
        </p:pic>
      </p:grpSp>
      <p:grpSp>
        <p:nvGrpSpPr>
          <p:cNvPr id="59" name="グループ化 58">
            <a:extLst>
              <a:ext uri="{FF2B5EF4-FFF2-40B4-BE49-F238E27FC236}">
                <a16:creationId xmlns:a16="http://schemas.microsoft.com/office/drawing/2014/main" id="{96FB1852-4AF1-0843-9B42-5D7F04A64BF6}"/>
              </a:ext>
            </a:extLst>
          </p:cNvPr>
          <p:cNvGrpSpPr/>
          <p:nvPr/>
        </p:nvGrpSpPr>
        <p:grpSpPr>
          <a:xfrm>
            <a:off x="3806682" y="824478"/>
            <a:ext cx="1567562" cy="669795"/>
            <a:chOff x="1033797" y="816105"/>
            <a:chExt cx="1567562" cy="669795"/>
          </a:xfrm>
        </p:grpSpPr>
        <p:pic>
          <p:nvPicPr>
            <p:cNvPr id="60" name="図 59">
              <a:extLst>
                <a:ext uri="{FF2B5EF4-FFF2-40B4-BE49-F238E27FC236}">
                  <a16:creationId xmlns:a16="http://schemas.microsoft.com/office/drawing/2014/main" id="{65AB632D-98BD-3E4D-809A-EEA1FB5921B9}"/>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33797" y="821260"/>
              <a:ext cx="664640" cy="664640"/>
            </a:xfrm>
            <a:prstGeom prst="rect">
              <a:avLst/>
            </a:prstGeom>
            <a:effectLst>
              <a:outerShdw blurRad="50800" dist="38100" dir="2700000" algn="tl" rotWithShape="0">
                <a:prstClr val="black">
                  <a:alpha val="40000"/>
                </a:prstClr>
              </a:outerShdw>
            </a:effectLst>
          </p:spPr>
        </p:pic>
        <p:pic>
          <p:nvPicPr>
            <p:cNvPr id="61" name="図 60">
              <a:extLst>
                <a:ext uri="{FF2B5EF4-FFF2-40B4-BE49-F238E27FC236}">
                  <a16:creationId xmlns:a16="http://schemas.microsoft.com/office/drawing/2014/main" id="{0EA48D6E-44CF-3341-AB11-613EFCE326B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490079" y="819682"/>
              <a:ext cx="664640" cy="664640"/>
            </a:xfrm>
            <a:prstGeom prst="rect">
              <a:avLst/>
            </a:prstGeom>
            <a:effectLst>
              <a:outerShdw blurRad="50800" dist="38100" dir="2700000" algn="tl" rotWithShape="0">
                <a:prstClr val="black">
                  <a:alpha val="40000"/>
                </a:prstClr>
              </a:outerShdw>
            </a:effectLst>
          </p:spPr>
        </p:pic>
        <p:pic>
          <p:nvPicPr>
            <p:cNvPr id="62" name="図 61">
              <a:extLst>
                <a:ext uri="{FF2B5EF4-FFF2-40B4-BE49-F238E27FC236}">
                  <a16:creationId xmlns:a16="http://schemas.microsoft.com/office/drawing/2014/main" id="{3DF0889F-A006-7B42-9F07-28355223496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936719" y="816105"/>
              <a:ext cx="664640" cy="664640"/>
            </a:xfrm>
            <a:prstGeom prst="rect">
              <a:avLst/>
            </a:prstGeom>
            <a:effectLst>
              <a:outerShdw blurRad="50800" dist="38100" dir="2700000" algn="tl" rotWithShape="0">
                <a:prstClr val="black">
                  <a:alpha val="40000"/>
                </a:prstClr>
              </a:outerShdw>
            </a:effectLst>
          </p:spPr>
        </p:pic>
      </p:grpSp>
      <p:grpSp>
        <p:nvGrpSpPr>
          <p:cNvPr id="63" name="グループ化 62">
            <a:extLst>
              <a:ext uri="{FF2B5EF4-FFF2-40B4-BE49-F238E27FC236}">
                <a16:creationId xmlns:a16="http://schemas.microsoft.com/office/drawing/2014/main" id="{4EF0EBD4-66F1-7A42-BFA7-F3FCD55BBDFC}"/>
              </a:ext>
            </a:extLst>
          </p:cNvPr>
          <p:cNvGrpSpPr/>
          <p:nvPr/>
        </p:nvGrpSpPr>
        <p:grpSpPr>
          <a:xfrm>
            <a:off x="5612526" y="829188"/>
            <a:ext cx="1567562" cy="669795"/>
            <a:chOff x="1033797" y="816105"/>
            <a:chExt cx="1567562" cy="669795"/>
          </a:xfrm>
        </p:grpSpPr>
        <p:pic>
          <p:nvPicPr>
            <p:cNvPr id="64" name="図 63">
              <a:extLst>
                <a:ext uri="{FF2B5EF4-FFF2-40B4-BE49-F238E27FC236}">
                  <a16:creationId xmlns:a16="http://schemas.microsoft.com/office/drawing/2014/main" id="{3E983AE6-19AA-BF4A-A6FA-5EE71444934D}"/>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33797" y="821260"/>
              <a:ext cx="664640" cy="664640"/>
            </a:xfrm>
            <a:prstGeom prst="rect">
              <a:avLst/>
            </a:prstGeom>
            <a:effectLst>
              <a:outerShdw blurRad="50800" dist="38100" dir="2700000" algn="tl" rotWithShape="0">
                <a:prstClr val="black">
                  <a:alpha val="40000"/>
                </a:prstClr>
              </a:outerShdw>
            </a:effectLst>
          </p:spPr>
        </p:pic>
        <p:pic>
          <p:nvPicPr>
            <p:cNvPr id="65" name="図 64">
              <a:extLst>
                <a:ext uri="{FF2B5EF4-FFF2-40B4-BE49-F238E27FC236}">
                  <a16:creationId xmlns:a16="http://schemas.microsoft.com/office/drawing/2014/main" id="{AED4F692-1B49-B744-8AFB-94670C60B74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490079" y="819682"/>
              <a:ext cx="664640" cy="664640"/>
            </a:xfrm>
            <a:prstGeom prst="rect">
              <a:avLst/>
            </a:prstGeom>
            <a:effectLst>
              <a:outerShdw blurRad="50800" dist="38100" dir="2700000" algn="tl" rotWithShape="0">
                <a:prstClr val="black">
                  <a:alpha val="40000"/>
                </a:prstClr>
              </a:outerShdw>
            </a:effectLst>
          </p:spPr>
        </p:pic>
        <p:pic>
          <p:nvPicPr>
            <p:cNvPr id="66" name="図 65">
              <a:extLst>
                <a:ext uri="{FF2B5EF4-FFF2-40B4-BE49-F238E27FC236}">
                  <a16:creationId xmlns:a16="http://schemas.microsoft.com/office/drawing/2014/main" id="{A3306545-FBA9-4842-841E-087FFFBB113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936719" y="816105"/>
              <a:ext cx="664640" cy="664640"/>
            </a:xfrm>
            <a:prstGeom prst="rect">
              <a:avLst/>
            </a:prstGeom>
            <a:effectLst>
              <a:outerShdw blurRad="50800" dist="38100" dir="2700000" algn="tl" rotWithShape="0">
                <a:prstClr val="black">
                  <a:alpha val="40000"/>
                </a:prstClr>
              </a:outerShdw>
            </a:effectLst>
          </p:spPr>
        </p:pic>
      </p:grpSp>
      <p:grpSp>
        <p:nvGrpSpPr>
          <p:cNvPr id="67" name="グループ化 66">
            <a:extLst>
              <a:ext uri="{FF2B5EF4-FFF2-40B4-BE49-F238E27FC236}">
                <a16:creationId xmlns:a16="http://schemas.microsoft.com/office/drawing/2014/main" id="{A43F0628-A37B-6E47-8630-033C80181D31}"/>
              </a:ext>
            </a:extLst>
          </p:cNvPr>
          <p:cNvGrpSpPr/>
          <p:nvPr/>
        </p:nvGrpSpPr>
        <p:grpSpPr>
          <a:xfrm>
            <a:off x="7307861" y="824327"/>
            <a:ext cx="1567562" cy="669795"/>
            <a:chOff x="1033797" y="816105"/>
            <a:chExt cx="1567562" cy="669795"/>
          </a:xfrm>
        </p:grpSpPr>
        <p:pic>
          <p:nvPicPr>
            <p:cNvPr id="68" name="図 67">
              <a:extLst>
                <a:ext uri="{FF2B5EF4-FFF2-40B4-BE49-F238E27FC236}">
                  <a16:creationId xmlns:a16="http://schemas.microsoft.com/office/drawing/2014/main" id="{4F5EDE53-B120-9E43-B8EA-C265631E23FD}"/>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33797" y="821260"/>
              <a:ext cx="664640" cy="664640"/>
            </a:xfrm>
            <a:prstGeom prst="rect">
              <a:avLst/>
            </a:prstGeom>
            <a:effectLst>
              <a:outerShdw blurRad="50800" dist="38100" dir="2700000" algn="tl" rotWithShape="0">
                <a:prstClr val="black">
                  <a:alpha val="40000"/>
                </a:prstClr>
              </a:outerShdw>
            </a:effectLst>
          </p:spPr>
        </p:pic>
        <p:pic>
          <p:nvPicPr>
            <p:cNvPr id="69" name="図 68">
              <a:extLst>
                <a:ext uri="{FF2B5EF4-FFF2-40B4-BE49-F238E27FC236}">
                  <a16:creationId xmlns:a16="http://schemas.microsoft.com/office/drawing/2014/main" id="{7E994E7D-E35D-D147-8F4D-E688667E3B7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490079" y="819682"/>
              <a:ext cx="664640" cy="664640"/>
            </a:xfrm>
            <a:prstGeom prst="rect">
              <a:avLst/>
            </a:prstGeom>
            <a:effectLst>
              <a:outerShdw blurRad="50800" dist="38100" dir="2700000" algn="tl" rotWithShape="0">
                <a:prstClr val="black">
                  <a:alpha val="40000"/>
                </a:prstClr>
              </a:outerShdw>
            </a:effectLst>
          </p:spPr>
        </p:pic>
        <p:pic>
          <p:nvPicPr>
            <p:cNvPr id="70" name="図 69">
              <a:extLst>
                <a:ext uri="{FF2B5EF4-FFF2-40B4-BE49-F238E27FC236}">
                  <a16:creationId xmlns:a16="http://schemas.microsoft.com/office/drawing/2014/main" id="{6F75BF4D-8543-8A41-8AAB-6F7E488F018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936719" y="816105"/>
              <a:ext cx="664640" cy="66464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0055724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正方形/長方形 152">
            <a:extLst>
              <a:ext uri="{FF2B5EF4-FFF2-40B4-BE49-F238E27FC236}">
                <a16:creationId xmlns:a16="http://schemas.microsoft.com/office/drawing/2014/main" id="{1EEDCAC3-DCA9-824C-8E85-AE54843C6037}"/>
              </a:ext>
            </a:extLst>
          </p:cNvPr>
          <p:cNvSpPr/>
          <p:nvPr/>
        </p:nvSpPr>
        <p:spPr>
          <a:xfrm>
            <a:off x="1066904" y="1313450"/>
            <a:ext cx="7010191" cy="2034750"/>
          </a:xfrm>
          <a:prstGeom prst="rect">
            <a:avLst/>
          </a:prstGeom>
          <a:solidFill>
            <a:srgbClr val="1F33E8">
              <a:alpha val="1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E1FA814F-E8A3-5E41-9C6B-4AB7B92C909F}"/>
              </a:ext>
            </a:extLst>
          </p:cNvPr>
          <p:cNvSpPr/>
          <p:nvPr/>
        </p:nvSpPr>
        <p:spPr>
          <a:xfrm>
            <a:off x="3528436" y="1972329"/>
            <a:ext cx="2087128" cy="4125052"/>
          </a:xfrm>
          <a:prstGeom prst="rect">
            <a:avLst/>
          </a:prstGeom>
          <a:solidFill>
            <a:schemeClr val="accent3">
              <a:lumMod val="60000"/>
              <a:lumOff val="40000"/>
              <a:alpha val="1568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55A5735-4C45-344F-B446-1E86A95746F9}"/>
              </a:ext>
            </a:extLst>
          </p:cNvPr>
          <p:cNvSpPr>
            <a:spLocks noGrp="1"/>
          </p:cNvSpPr>
          <p:nvPr>
            <p:ph type="title"/>
          </p:nvPr>
        </p:nvSpPr>
        <p:spPr/>
        <p:txBody>
          <a:bodyPr/>
          <a:lstStyle/>
          <a:p>
            <a:r>
              <a:rPr kumimoji="1" lang="ja-JP" altLang="en-US" dirty="0"/>
              <a:t>ハイブクラウドウドとマルチクラウド</a:t>
            </a:r>
          </a:p>
        </p:txBody>
      </p:sp>
      <p:pic>
        <p:nvPicPr>
          <p:cNvPr id="3" name="図 2" descr="cloud.png">
            <a:extLst>
              <a:ext uri="{FF2B5EF4-FFF2-40B4-BE49-F238E27FC236}">
                <a16:creationId xmlns:a16="http://schemas.microsoft.com/office/drawing/2014/main" id="{75DD5ECF-AAC1-A24C-BD08-0FC8028FEA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1759" y="1813638"/>
            <a:ext cx="1475839" cy="1475839"/>
          </a:xfrm>
          <a:prstGeom prst="rect">
            <a:avLst/>
          </a:prstGeom>
          <a:effectLst>
            <a:outerShdw blurRad="50800" dist="38100" dir="2700000" algn="tl" rotWithShape="0">
              <a:prstClr val="black">
                <a:alpha val="40000"/>
              </a:prstClr>
            </a:outerShdw>
          </a:effectLst>
        </p:spPr>
      </p:pic>
      <p:pic>
        <p:nvPicPr>
          <p:cNvPr id="4" name="図 3" descr="cloud.png">
            <a:extLst>
              <a:ext uri="{FF2B5EF4-FFF2-40B4-BE49-F238E27FC236}">
                <a16:creationId xmlns:a16="http://schemas.microsoft.com/office/drawing/2014/main" id="{77FD8D5A-7D05-3145-B11A-B6227E1D82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4080" y="1813638"/>
            <a:ext cx="1475839" cy="1475839"/>
          </a:xfrm>
          <a:prstGeom prst="rect">
            <a:avLst/>
          </a:prstGeom>
          <a:effectLst>
            <a:outerShdw blurRad="50800" dist="38100" dir="2700000" algn="tl" rotWithShape="0">
              <a:prstClr val="black">
                <a:alpha val="40000"/>
              </a:prstClr>
            </a:outerShdw>
          </a:effectLst>
        </p:spPr>
      </p:pic>
      <p:grpSp>
        <p:nvGrpSpPr>
          <p:cNvPr id="5" name="図形グループ 13">
            <a:extLst>
              <a:ext uri="{FF2B5EF4-FFF2-40B4-BE49-F238E27FC236}">
                <a16:creationId xmlns:a16="http://schemas.microsoft.com/office/drawing/2014/main" id="{FEA9A6D0-3E75-1740-A906-11281EEAD814}"/>
              </a:ext>
            </a:extLst>
          </p:cNvPr>
          <p:cNvGrpSpPr/>
          <p:nvPr/>
        </p:nvGrpSpPr>
        <p:grpSpPr>
          <a:xfrm>
            <a:off x="1957538" y="2706943"/>
            <a:ext cx="309971" cy="140029"/>
            <a:chOff x="6769100" y="1390650"/>
            <a:chExt cx="317500" cy="157483"/>
          </a:xfrm>
          <a:effectLst>
            <a:outerShdw blurRad="50800" dist="38100" dir="2700000" algn="tl" rotWithShape="0">
              <a:prstClr val="black">
                <a:alpha val="40000"/>
              </a:prstClr>
            </a:outerShdw>
          </a:effectLst>
        </p:grpSpPr>
        <p:sp>
          <p:nvSpPr>
            <p:cNvPr id="6" name="正方形/長方形 5">
              <a:extLst>
                <a:ext uri="{FF2B5EF4-FFF2-40B4-BE49-F238E27FC236}">
                  <a16:creationId xmlns:a16="http://schemas.microsoft.com/office/drawing/2014/main" id="{DDBBEFFB-BB0A-DA4D-A4E3-7A12FDD8579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円/楕円 6">
              <a:extLst>
                <a:ext uri="{FF2B5EF4-FFF2-40B4-BE49-F238E27FC236}">
                  <a16:creationId xmlns:a16="http://schemas.microsoft.com/office/drawing/2014/main" id="{10622FDD-FE94-6D4F-B8FF-5F6A95DB5F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 name="直線コネクタ 7">
              <a:extLst>
                <a:ext uri="{FF2B5EF4-FFF2-40B4-BE49-F238E27FC236}">
                  <a16:creationId xmlns:a16="http://schemas.microsoft.com/office/drawing/2014/main" id="{34604D1E-5DB0-6A46-989D-E59AC24FA681}"/>
                </a:ext>
              </a:extLst>
            </p:cNvPr>
            <p:cNvCxnSpPr>
              <a:stCxn id="7" idx="6"/>
              <a:endCxn id="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 name="図形グループ 17">
            <a:extLst>
              <a:ext uri="{FF2B5EF4-FFF2-40B4-BE49-F238E27FC236}">
                <a16:creationId xmlns:a16="http://schemas.microsoft.com/office/drawing/2014/main" id="{B3748BA2-63A9-1542-8140-C68163C1F851}"/>
              </a:ext>
            </a:extLst>
          </p:cNvPr>
          <p:cNvGrpSpPr/>
          <p:nvPr/>
        </p:nvGrpSpPr>
        <p:grpSpPr>
          <a:xfrm>
            <a:off x="2318559" y="2706943"/>
            <a:ext cx="309971" cy="140029"/>
            <a:chOff x="6769100" y="1390650"/>
            <a:chExt cx="317500" cy="157483"/>
          </a:xfrm>
          <a:effectLst>
            <a:outerShdw blurRad="50800" dist="38100" dir="2700000" algn="tl" rotWithShape="0">
              <a:prstClr val="black">
                <a:alpha val="40000"/>
              </a:prstClr>
            </a:outerShdw>
          </a:effectLst>
        </p:grpSpPr>
        <p:sp>
          <p:nvSpPr>
            <p:cNvPr id="10" name="正方形/長方形 9">
              <a:extLst>
                <a:ext uri="{FF2B5EF4-FFF2-40B4-BE49-F238E27FC236}">
                  <a16:creationId xmlns:a16="http://schemas.microsoft.com/office/drawing/2014/main" id="{DD4C5478-2171-8546-B4C1-78F9ECE4E85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円/楕円 10">
              <a:extLst>
                <a:ext uri="{FF2B5EF4-FFF2-40B4-BE49-F238E27FC236}">
                  <a16:creationId xmlns:a16="http://schemas.microsoft.com/office/drawing/2014/main" id="{10275307-576F-B94A-BC24-0B8E44DE09D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 name="直線コネクタ 11">
              <a:extLst>
                <a:ext uri="{FF2B5EF4-FFF2-40B4-BE49-F238E27FC236}">
                  <a16:creationId xmlns:a16="http://schemas.microsoft.com/office/drawing/2014/main" id="{506FD3FD-7FBC-6E4C-B6A1-891F1252B63B}"/>
                </a:ext>
              </a:extLst>
            </p:cNvPr>
            <p:cNvCxnSpPr>
              <a:stCxn id="11" idx="6"/>
              <a:endCxn id="1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図形グループ 21">
            <a:extLst>
              <a:ext uri="{FF2B5EF4-FFF2-40B4-BE49-F238E27FC236}">
                <a16:creationId xmlns:a16="http://schemas.microsoft.com/office/drawing/2014/main" id="{4B8ED8C2-2B2A-4643-B3A1-F29FA798DFEB}"/>
              </a:ext>
            </a:extLst>
          </p:cNvPr>
          <p:cNvGrpSpPr/>
          <p:nvPr/>
        </p:nvGrpSpPr>
        <p:grpSpPr>
          <a:xfrm>
            <a:off x="2679581" y="2706943"/>
            <a:ext cx="309971" cy="140029"/>
            <a:chOff x="6769100" y="1390650"/>
            <a:chExt cx="317500" cy="157483"/>
          </a:xfrm>
          <a:effectLst>
            <a:outerShdw blurRad="50800" dist="38100" dir="2700000" algn="tl" rotWithShape="0">
              <a:prstClr val="black">
                <a:alpha val="40000"/>
              </a:prstClr>
            </a:outerShdw>
          </a:effectLst>
        </p:grpSpPr>
        <p:sp>
          <p:nvSpPr>
            <p:cNvPr id="14" name="正方形/長方形 13">
              <a:extLst>
                <a:ext uri="{FF2B5EF4-FFF2-40B4-BE49-F238E27FC236}">
                  <a16:creationId xmlns:a16="http://schemas.microsoft.com/office/drawing/2014/main" id="{B9186D04-877E-0941-B462-E7319CB28C1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円/楕円 14">
              <a:extLst>
                <a:ext uri="{FF2B5EF4-FFF2-40B4-BE49-F238E27FC236}">
                  <a16:creationId xmlns:a16="http://schemas.microsoft.com/office/drawing/2014/main" id="{33FB24F9-D867-2A47-8C52-DE098E5093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 name="直線コネクタ 15">
              <a:extLst>
                <a:ext uri="{FF2B5EF4-FFF2-40B4-BE49-F238E27FC236}">
                  <a16:creationId xmlns:a16="http://schemas.microsoft.com/office/drawing/2014/main" id="{88F0190D-DCE2-744F-A932-C585BD77F8CC}"/>
                </a:ext>
              </a:extLst>
            </p:cNvPr>
            <p:cNvCxnSpPr>
              <a:stCxn id="15" idx="6"/>
              <a:endCxn id="1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 name="図形グループ 25">
            <a:extLst>
              <a:ext uri="{FF2B5EF4-FFF2-40B4-BE49-F238E27FC236}">
                <a16:creationId xmlns:a16="http://schemas.microsoft.com/office/drawing/2014/main" id="{68594930-5255-8948-A658-C6440F32E268}"/>
              </a:ext>
            </a:extLst>
          </p:cNvPr>
          <p:cNvGrpSpPr/>
          <p:nvPr/>
        </p:nvGrpSpPr>
        <p:grpSpPr>
          <a:xfrm>
            <a:off x="1957538" y="2329278"/>
            <a:ext cx="309971" cy="140029"/>
            <a:chOff x="6769100" y="1390650"/>
            <a:chExt cx="317500" cy="157483"/>
          </a:xfrm>
          <a:effectLst>
            <a:outerShdw blurRad="50800" dist="38100" dir="2700000" algn="tl" rotWithShape="0">
              <a:prstClr val="black">
                <a:alpha val="40000"/>
              </a:prstClr>
            </a:outerShdw>
          </a:effectLst>
        </p:grpSpPr>
        <p:sp>
          <p:nvSpPr>
            <p:cNvPr id="18" name="正方形/長方形 17">
              <a:extLst>
                <a:ext uri="{FF2B5EF4-FFF2-40B4-BE49-F238E27FC236}">
                  <a16:creationId xmlns:a16="http://schemas.microsoft.com/office/drawing/2014/main" id="{BED4D519-8AA7-C342-AB8A-41CD19B079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円/楕円 18">
              <a:extLst>
                <a:ext uri="{FF2B5EF4-FFF2-40B4-BE49-F238E27FC236}">
                  <a16:creationId xmlns:a16="http://schemas.microsoft.com/office/drawing/2014/main" id="{D254BFC9-25FA-BD4D-9187-4EA849D25DA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0" name="直線コネクタ 19">
              <a:extLst>
                <a:ext uri="{FF2B5EF4-FFF2-40B4-BE49-F238E27FC236}">
                  <a16:creationId xmlns:a16="http://schemas.microsoft.com/office/drawing/2014/main" id="{D701D106-42D0-7B4E-8B88-8632DD778878}"/>
                </a:ext>
              </a:extLst>
            </p:cNvPr>
            <p:cNvCxnSpPr>
              <a:stCxn id="19" idx="6"/>
              <a:endCxn id="1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 name="図形グループ 29">
            <a:extLst>
              <a:ext uri="{FF2B5EF4-FFF2-40B4-BE49-F238E27FC236}">
                <a16:creationId xmlns:a16="http://schemas.microsoft.com/office/drawing/2014/main" id="{E45A59A6-7A28-9842-8DAF-D15894BCD468}"/>
              </a:ext>
            </a:extLst>
          </p:cNvPr>
          <p:cNvGrpSpPr/>
          <p:nvPr/>
        </p:nvGrpSpPr>
        <p:grpSpPr>
          <a:xfrm>
            <a:off x="2318559" y="2329278"/>
            <a:ext cx="309971" cy="140029"/>
            <a:chOff x="6769100" y="1390650"/>
            <a:chExt cx="317500" cy="157483"/>
          </a:xfrm>
          <a:effectLst>
            <a:outerShdw blurRad="50800" dist="38100" dir="2700000" algn="tl" rotWithShape="0">
              <a:prstClr val="black">
                <a:alpha val="40000"/>
              </a:prstClr>
            </a:outerShdw>
          </a:effectLst>
        </p:grpSpPr>
        <p:sp>
          <p:nvSpPr>
            <p:cNvPr id="22" name="正方形/長方形 21">
              <a:extLst>
                <a:ext uri="{FF2B5EF4-FFF2-40B4-BE49-F238E27FC236}">
                  <a16:creationId xmlns:a16="http://schemas.microsoft.com/office/drawing/2014/main" id="{AB18B4A4-4834-DB49-8B72-8858815EDBB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円/楕円 22">
              <a:extLst>
                <a:ext uri="{FF2B5EF4-FFF2-40B4-BE49-F238E27FC236}">
                  <a16:creationId xmlns:a16="http://schemas.microsoft.com/office/drawing/2014/main" id="{1745F9FA-9A81-5847-A7C3-6B99349592F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4" name="直線コネクタ 23">
              <a:extLst>
                <a:ext uri="{FF2B5EF4-FFF2-40B4-BE49-F238E27FC236}">
                  <a16:creationId xmlns:a16="http://schemas.microsoft.com/office/drawing/2014/main" id="{7BDCFCBD-47EA-EA40-ABA6-92F1CF6F53E2}"/>
                </a:ext>
              </a:extLst>
            </p:cNvPr>
            <p:cNvCxnSpPr>
              <a:stCxn id="23" idx="6"/>
              <a:endCxn id="2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 name="図形グループ 33">
            <a:extLst>
              <a:ext uri="{FF2B5EF4-FFF2-40B4-BE49-F238E27FC236}">
                <a16:creationId xmlns:a16="http://schemas.microsoft.com/office/drawing/2014/main" id="{3C770444-B42D-A943-9520-904C9DB6BE47}"/>
              </a:ext>
            </a:extLst>
          </p:cNvPr>
          <p:cNvGrpSpPr/>
          <p:nvPr/>
        </p:nvGrpSpPr>
        <p:grpSpPr>
          <a:xfrm>
            <a:off x="2679581" y="2329278"/>
            <a:ext cx="309971" cy="140029"/>
            <a:chOff x="6769100" y="1390650"/>
            <a:chExt cx="317500" cy="157483"/>
          </a:xfrm>
          <a:effectLst>
            <a:outerShdw blurRad="50800" dist="38100" dir="2700000" algn="tl" rotWithShape="0">
              <a:prstClr val="black">
                <a:alpha val="40000"/>
              </a:prstClr>
            </a:outerShdw>
          </a:effectLst>
        </p:grpSpPr>
        <p:sp>
          <p:nvSpPr>
            <p:cNvPr id="26" name="正方形/長方形 25">
              <a:extLst>
                <a:ext uri="{FF2B5EF4-FFF2-40B4-BE49-F238E27FC236}">
                  <a16:creationId xmlns:a16="http://schemas.microsoft.com/office/drawing/2014/main" id="{FBC45953-8C58-AA4E-8B65-49BDB8B452F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円/楕円 26">
              <a:extLst>
                <a:ext uri="{FF2B5EF4-FFF2-40B4-BE49-F238E27FC236}">
                  <a16:creationId xmlns:a16="http://schemas.microsoft.com/office/drawing/2014/main" id="{859865BB-E6C1-5247-841A-B173AD0E184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8" name="直線コネクタ 27">
              <a:extLst>
                <a:ext uri="{FF2B5EF4-FFF2-40B4-BE49-F238E27FC236}">
                  <a16:creationId xmlns:a16="http://schemas.microsoft.com/office/drawing/2014/main" id="{656B50E7-5F44-1A4A-BAB9-364D7077B737}"/>
                </a:ext>
              </a:extLst>
            </p:cNvPr>
            <p:cNvCxnSpPr>
              <a:stCxn id="27" idx="6"/>
              <a:endCxn id="2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 name="図形グループ 37">
            <a:extLst>
              <a:ext uri="{FF2B5EF4-FFF2-40B4-BE49-F238E27FC236}">
                <a16:creationId xmlns:a16="http://schemas.microsoft.com/office/drawing/2014/main" id="{76745388-0C84-EA44-8C6A-705E95A7B44A}"/>
              </a:ext>
            </a:extLst>
          </p:cNvPr>
          <p:cNvGrpSpPr/>
          <p:nvPr/>
        </p:nvGrpSpPr>
        <p:grpSpPr>
          <a:xfrm>
            <a:off x="1957538" y="2518948"/>
            <a:ext cx="309971" cy="140029"/>
            <a:chOff x="6769100" y="1390650"/>
            <a:chExt cx="317500" cy="157483"/>
          </a:xfrm>
          <a:effectLst>
            <a:outerShdw blurRad="50800" dist="38100" dir="2700000" algn="tl" rotWithShape="0">
              <a:prstClr val="black">
                <a:alpha val="40000"/>
              </a:prstClr>
            </a:outerShdw>
          </a:effectLst>
        </p:grpSpPr>
        <p:sp>
          <p:nvSpPr>
            <p:cNvPr id="30" name="正方形/長方形 29">
              <a:extLst>
                <a:ext uri="{FF2B5EF4-FFF2-40B4-BE49-F238E27FC236}">
                  <a16:creationId xmlns:a16="http://schemas.microsoft.com/office/drawing/2014/main" id="{899F3979-5994-F548-901D-37D28EA70BB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円/楕円 30">
              <a:extLst>
                <a:ext uri="{FF2B5EF4-FFF2-40B4-BE49-F238E27FC236}">
                  <a16:creationId xmlns:a16="http://schemas.microsoft.com/office/drawing/2014/main" id="{82F55D17-F24A-674C-B77A-B8DCC8A5315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2" name="直線コネクタ 31">
              <a:extLst>
                <a:ext uri="{FF2B5EF4-FFF2-40B4-BE49-F238E27FC236}">
                  <a16:creationId xmlns:a16="http://schemas.microsoft.com/office/drawing/2014/main" id="{416AC4AE-B5C9-4446-8A47-D24E51324389}"/>
                </a:ext>
              </a:extLst>
            </p:cNvPr>
            <p:cNvCxnSpPr>
              <a:stCxn id="31" idx="6"/>
              <a:endCxn id="3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3" name="図形グループ 41">
            <a:extLst>
              <a:ext uri="{FF2B5EF4-FFF2-40B4-BE49-F238E27FC236}">
                <a16:creationId xmlns:a16="http://schemas.microsoft.com/office/drawing/2014/main" id="{2B5CD266-D64A-B648-B1F0-CB655A2C8D06}"/>
              </a:ext>
            </a:extLst>
          </p:cNvPr>
          <p:cNvGrpSpPr/>
          <p:nvPr/>
        </p:nvGrpSpPr>
        <p:grpSpPr>
          <a:xfrm>
            <a:off x="2318559" y="2518948"/>
            <a:ext cx="309971" cy="140029"/>
            <a:chOff x="6769100" y="1390650"/>
            <a:chExt cx="317500" cy="157483"/>
          </a:xfrm>
          <a:effectLst>
            <a:outerShdw blurRad="50800" dist="38100" dir="2700000" algn="tl" rotWithShape="0">
              <a:prstClr val="black">
                <a:alpha val="40000"/>
              </a:prstClr>
            </a:outerShdw>
          </a:effectLst>
        </p:grpSpPr>
        <p:sp>
          <p:nvSpPr>
            <p:cNvPr id="34" name="正方形/長方形 33">
              <a:extLst>
                <a:ext uri="{FF2B5EF4-FFF2-40B4-BE49-F238E27FC236}">
                  <a16:creationId xmlns:a16="http://schemas.microsoft.com/office/drawing/2014/main" id="{3D31C3EE-8B0F-3748-88C8-B2ED77411B4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円/楕円 34">
              <a:extLst>
                <a:ext uri="{FF2B5EF4-FFF2-40B4-BE49-F238E27FC236}">
                  <a16:creationId xmlns:a16="http://schemas.microsoft.com/office/drawing/2014/main" id="{2721BC66-5036-BA4C-AAEC-2F2D097B034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6" name="直線コネクタ 35">
              <a:extLst>
                <a:ext uri="{FF2B5EF4-FFF2-40B4-BE49-F238E27FC236}">
                  <a16:creationId xmlns:a16="http://schemas.microsoft.com/office/drawing/2014/main" id="{2E2D0EA4-FEA5-6E47-83D2-995ED32E32D6}"/>
                </a:ext>
              </a:extLst>
            </p:cNvPr>
            <p:cNvCxnSpPr>
              <a:stCxn id="35" idx="6"/>
              <a:endCxn id="3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 name="図形グループ 45">
            <a:extLst>
              <a:ext uri="{FF2B5EF4-FFF2-40B4-BE49-F238E27FC236}">
                <a16:creationId xmlns:a16="http://schemas.microsoft.com/office/drawing/2014/main" id="{8986E4B7-70FB-F845-987D-4B195FB9204A}"/>
              </a:ext>
            </a:extLst>
          </p:cNvPr>
          <p:cNvGrpSpPr/>
          <p:nvPr/>
        </p:nvGrpSpPr>
        <p:grpSpPr>
          <a:xfrm>
            <a:off x="2679581" y="2518948"/>
            <a:ext cx="309971" cy="140029"/>
            <a:chOff x="6769100" y="1390650"/>
            <a:chExt cx="317500" cy="157483"/>
          </a:xfrm>
          <a:effectLst>
            <a:outerShdw blurRad="50800" dist="38100" dir="2700000" algn="tl" rotWithShape="0">
              <a:prstClr val="black">
                <a:alpha val="40000"/>
              </a:prstClr>
            </a:outerShdw>
          </a:effectLst>
        </p:grpSpPr>
        <p:sp>
          <p:nvSpPr>
            <p:cNvPr id="38" name="正方形/長方形 37">
              <a:extLst>
                <a:ext uri="{FF2B5EF4-FFF2-40B4-BE49-F238E27FC236}">
                  <a16:creationId xmlns:a16="http://schemas.microsoft.com/office/drawing/2014/main" id="{94F0715A-3F44-8542-AE76-ADCDD5FB559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円/楕円 38">
              <a:extLst>
                <a:ext uri="{FF2B5EF4-FFF2-40B4-BE49-F238E27FC236}">
                  <a16:creationId xmlns:a16="http://schemas.microsoft.com/office/drawing/2014/main" id="{CC7BCD8C-31C7-E742-BE1F-D2E1D90B7D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0" name="直線コネクタ 39">
              <a:extLst>
                <a:ext uri="{FF2B5EF4-FFF2-40B4-BE49-F238E27FC236}">
                  <a16:creationId xmlns:a16="http://schemas.microsoft.com/office/drawing/2014/main" id="{46D58453-FA2D-664C-B42F-6E9AA65D73B0}"/>
                </a:ext>
              </a:extLst>
            </p:cNvPr>
            <p:cNvCxnSpPr>
              <a:stCxn id="39" idx="6"/>
              <a:endCxn id="3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図形グループ 49">
            <a:extLst>
              <a:ext uri="{FF2B5EF4-FFF2-40B4-BE49-F238E27FC236}">
                <a16:creationId xmlns:a16="http://schemas.microsoft.com/office/drawing/2014/main" id="{73E799F0-B7C9-F14A-B662-B63EAD784C07}"/>
              </a:ext>
            </a:extLst>
          </p:cNvPr>
          <p:cNvGrpSpPr/>
          <p:nvPr/>
        </p:nvGrpSpPr>
        <p:grpSpPr>
          <a:xfrm>
            <a:off x="4039859" y="2706943"/>
            <a:ext cx="309971" cy="140029"/>
            <a:chOff x="6769100" y="1390650"/>
            <a:chExt cx="317500" cy="157483"/>
          </a:xfrm>
          <a:effectLst>
            <a:outerShdw blurRad="50800" dist="38100" dir="2700000" algn="tl" rotWithShape="0">
              <a:prstClr val="black">
                <a:alpha val="40000"/>
              </a:prstClr>
            </a:outerShdw>
          </a:effectLst>
        </p:grpSpPr>
        <p:sp>
          <p:nvSpPr>
            <p:cNvPr id="42" name="正方形/長方形 41">
              <a:extLst>
                <a:ext uri="{FF2B5EF4-FFF2-40B4-BE49-F238E27FC236}">
                  <a16:creationId xmlns:a16="http://schemas.microsoft.com/office/drawing/2014/main" id="{E7F5E7A3-7A44-1D4C-9564-5EAA0497C64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円/楕円 42">
              <a:extLst>
                <a:ext uri="{FF2B5EF4-FFF2-40B4-BE49-F238E27FC236}">
                  <a16:creationId xmlns:a16="http://schemas.microsoft.com/office/drawing/2014/main" id="{013B049B-5F69-C646-98C5-CEEA949C2DB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4" name="直線コネクタ 43">
              <a:extLst>
                <a:ext uri="{FF2B5EF4-FFF2-40B4-BE49-F238E27FC236}">
                  <a16:creationId xmlns:a16="http://schemas.microsoft.com/office/drawing/2014/main" id="{9062021D-1613-0B4A-8ECD-2CB647703F39}"/>
                </a:ext>
              </a:extLst>
            </p:cNvPr>
            <p:cNvCxnSpPr>
              <a:stCxn id="43" idx="6"/>
              <a:endCxn id="4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5" name="図形グループ 53">
            <a:extLst>
              <a:ext uri="{FF2B5EF4-FFF2-40B4-BE49-F238E27FC236}">
                <a16:creationId xmlns:a16="http://schemas.microsoft.com/office/drawing/2014/main" id="{AAD85B67-9572-6B40-8AFF-67C2CA632E43}"/>
              </a:ext>
            </a:extLst>
          </p:cNvPr>
          <p:cNvGrpSpPr/>
          <p:nvPr/>
        </p:nvGrpSpPr>
        <p:grpSpPr>
          <a:xfrm>
            <a:off x="4400880" y="2706943"/>
            <a:ext cx="309971" cy="140029"/>
            <a:chOff x="6769100" y="1390650"/>
            <a:chExt cx="317500" cy="157483"/>
          </a:xfrm>
          <a:effectLst>
            <a:outerShdw blurRad="50800" dist="38100" dir="2700000" algn="tl" rotWithShape="0">
              <a:prstClr val="black">
                <a:alpha val="40000"/>
              </a:prstClr>
            </a:outerShdw>
          </a:effectLst>
        </p:grpSpPr>
        <p:sp>
          <p:nvSpPr>
            <p:cNvPr id="46" name="正方形/長方形 45">
              <a:extLst>
                <a:ext uri="{FF2B5EF4-FFF2-40B4-BE49-F238E27FC236}">
                  <a16:creationId xmlns:a16="http://schemas.microsoft.com/office/drawing/2014/main" id="{4F15AEA9-4B27-8141-AE94-324319008FB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円/楕円 46">
              <a:extLst>
                <a:ext uri="{FF2B5EF4-FFF2-40B4-BE49-F238E27FC236}">
                  <a16:creationId xmlns:a16="http://schemas.microsoft.com/office/drawing/2014/main" id="{0947D596-0B1B-B54C-8E14-E16E406B1FB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8" name="直線コネクタ 47">
              <a:extLst>
                <a:ext uri="{FF2B5EF4-FFF2-40B4-BE49-F238E27FC236}">
                  <a16:creationId xmlns:a16="http://schemas.microsoft.com/office/drawing/2014/main" id="{3CC7B427-0B8C-7340-AB73-922FC2EA4B87}"/>
                </a:ext>
              </a:extLst>
            </p:cNvPr>
            <p:cNvCxnSpPr>
              <a:stCxn id="47" idx="6"/>
              <a:endCxn id="4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9" name="図形グループ 57">
            <a:extLst>
              <a:ext uri="{FF2B5EF4-FFF2-40B4-BE49-F238E27FC236}">
                <a16:creationId xmlns:a16="http://schemas.microsoft.com/office/drawing/2014/main" id="{E87CEB19-BEF6-1249-804C-48472E3CC1A7}"/>
              </a:ext>
            </a:extLst>
          </p:cNvPr>
          <p:cNvGrpSpPr/>
          <p:nvPr/>
        </p:nvGrpSpPr>
        <p:grpSpPr>
          <a:xfrm>
            <a:off x="4761902" y="2706943"/>
            <a:ext cx="309971" cy="140029"/>
            <a:chOff x="6769100" y="1390650"/>
            <a:chExt cx="317500" cy="157483"/>
          </a:xfrm>
          <a:effectLst>
            <a:outerShdw blurRad="50800" dist="38100" dir="2700000" algn="tl" rotWithShape="0">
              <a:prstClr val="black">
                <a:alpha val="40000"/>
              </a:prstClr>
            </a:outerShdw>
          </a:effectLst>
        </p:grpSpPr>
        <p:sp>
          <p:nvSpPr>
            <p:cNvPr id="50" name="正方形/長方形 49">
              <a:extLst>
                <a:ext uri="{FF2B5EF4-FFF2-40B4-BE49-F238E27FC236}">
                  <a16:creationId xmlns:a16="http://schemas.microsoft.com/office/drawing/2014/main" id="{C7C1D037-5682-604C-BB6C-B5978A13B84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1" name="円/楕円 50">
              <a:extLst>
                <a:ext uri="{FF2B5EF4-FFF2-40B4-BE49-F238E27FC236}">
                  <a16:creationId xmlns:a16="http://schemas.microsoft.com/office/drawing/2014/main" id="{EB4C8A55-4028-DE40-985D-3BB31ADAFB4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2" name="直線コネクタ 51">
              <a:extLst>
                <a:ext uri="{FF2B5EF4-FFF2-40B4-BE49-F238E27FC236}">
                  <a16:creationId xmlns:a16="http://schemas.microsoft.com/office/drawing/2014/main" id="{A3921026-EA8F-0D4B-96CD-EDFFD2FDA4A8}"/>
                </a:ext>
              </a:extLst>
            </p:cNvPr>
            <p:cNvCxnSpPr>
              <a:stCxn id="51" idx="6"/>
              <a:endCxn id="5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3" name="図形グループ 61">
            <a:extLst>
              <a:ext uri="{FF2B5EF4-FFF2-40B4-BE49-F238E27FC236}">
                <a16:creationId xmlns:a16="http://schemas.microsoft.com/office/drawing/2014/main" id="{A4F7C082-219B-BF48-8B6F-C4477231E46C}"/>
              </a:ext>
            </a:extLst>
          </p:cNvPr>
          <p:cNvGrpSpPr/>
          <p:nvPr/>
        </p:nvGrpSpPr>
        <p:grpSpPr>
          <a:xfrm>
            <a:off x="4039859" y="2329278"/>
            <a:ext cx="309971" cy="140029"/>
            <a:chOff x="6769100" y="1390650"/>
            <a:chExt cx="317500" cy="157483"/>
          </a:xfrm>
          <a:effectLst>
            <a:outerShdw blurRad="50800" dist="38100" dir="2700000" algn="tl" rotWithShape="0">
              <a:prstClr val="black">
                <a:alpha val="40000"/>
              </a:prstClr>
            </a:outerShdw>
          </a:effectLst>
        </p:grpSpPr>
        <p:sp>
          <p:nvSpPr>
            <p:cNvPr id="54" name="正方形/長方形 53">
              <a:extLst>
                <a:ext uri="{FF2B5EF4-FFF2-40B4-BE49-F238E27FC236}">
                  <a16:creationId xmlns:a16="http://schemas.microsoft.com/office/drawing/2014/main" id="{0943CD15-6B05-1549-9020-475177116FC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円/楕円 54">
              <a:extLst>
                <a:ext uri="{FF2B5EF4-FFF2-40B4-BE49-F238E27FC236}">
                  <a16:creationId xmlns:a16="http://schemas.microsoft.com/office/drawing/2014/main" id="{634AFD61-AAE1-2442-9998-2632B6D211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6" name="直線コネクタ 55">
              <a:extLst>
                <a:ext uri="{FF2B5EF4-FFF2-40B4-BE49-F238E27FC236}">
                  <a16:creationId xmlns:a16="http://schemas.microsoft.com/office/drawing/2014/main" id="{9E4B1413-0D1E-CA4B-B83B-E617A659A401}"/>
                </a:ext>
              </a:extLst>
            </p:cNvPr>
            <p:cNvCxnSpPr>
              <a:stCxn id="55" idx="6"/>
              <a:endCxn id="5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7" name="図形グループ 65">
            <a:extLst>
              <a:ext uri="{FF2B5EF4-FFF2-40B4-BE49-F238E27FC236}">
                <a16:creationId xmlns:a16="http://schemas.microsoft.com/office/drawing/2014/main" id="{DBD71A29-DDA6-4F44-A104-C7BE41E74B60}"/>
              </a:ext>
            </a:extLst>
          </p:cNvPr>
          <p:cNvGrpSpPr/>
          <p:nvPr/>
        </p:nvGrpSpPr>
        <p:grpSpPr>
          <a:xfrm>
            <a:off x="4400880" y="2329278"/>
            <a:ext cx="309971" cy="140029"/>
            <a:chOff x="6769100" y="1390650"/>
            <a:chExt cx="317500" cy="157483"/>
          </a:xfrm>
          <a:effectLst>
            <a:outerShdw blurRad="50800" dist="38100" dir="2700000" algn="tl" rotWithShape="0">
              <a:prstClr val="black">
                <a:alpha val="40000"/>
              </a:prstClr>
            </a:outerShdw>
          </a:effectLst>
        </p:grpSpPr>
        <p:sp>
          <p:nvSpPr>
            <p:cNvPr id="58" name="正方形/長方形 57">
              <a:extLst>
                <a:ext uri="{FF2B5EF4-FFF2-40B4-BE49-F238E27FC236}">
                  <a16:creationId xmlns:a16="http://schemas.microsoft.com/office/drawing/2014/main" id="{BBDC90A0-5797-1548-BF21-61BFB92316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円/楕円 58">
              <a:extLst>
                <a:ext uri="{FF2B5EF4-FFF2-40B4-BE49-F238E27FC236}">
                  <a16:creationId xmlns:a16="http://schemas.microsoft.com/office/drawing/2014/main" id="{AC02552F-02C2-004B-B606-C75BA08C91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0" name="直線コネクタ 59">
              <a:extLst>
                <a:ext uri="{FF2B5EF4-FFF2-40B4-BE49-F238E27FC236}">
                  <a16:creationId xmlns:a16="http://schemas.microsoft.com/office/drawing/2014/main" id="{9D85C782-1E31-834E-A422-B88BDE0DE19E}"/>
                </a:ext>
              </a:extLst>
            </p:cNvPr>
            <p:cNvCxnSpPr>
              <a:stCxn id="59" idx="6"/>
              <a:endCxn id="5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1" name="図形グループ 69">
            <a:extLst>
              <a:ext uri="{FF2B5EF4-FFF2-40B4-BE49-F238E27FC236}">
                <a16:creationId xmlns:a16="http://schemas.microsoft.com/office/drawing/2014/main" id="{18CAE0C5-C165-1644-A816-D9B86BC295C4}"/>
              </a:ext>
            </a:extLst>
          </p:cNvPr>
          <p:cNvGrpSpPr/>
          <p:nvPr/>
        </p:nvGrpSpPr>
        <p:grpSpPr>
          <a:xfrm>
            <a:off x="4761902" y="2329278"/>
            <a:ext cx="309971" cy="140029"/>
            <a:chOff x="6769100" y="1390650"/>
            <a:chExt cx="317500" cy="157483"/>
          </a:xfrm>
          <a:effectLst>
            <a:outerShdw blurRad="50800" dist="38100" dir="2700000" algn="tl" rotWithShape="0">
              <a:prstClr val="black">
                <a:alpha val="40000"/>
              </a:prstClr>
            </a:outerShdw>
          </a:effectLst>
        </p:grpSpPr>
        <p:sp>
          <p:nvSpPr>
            <p:cNvPr id="62" name="正方形/長方形 61">
              <a:extLst>
                <a:ext uri="{FF2B5EF4-FFF2-40B4-BE49-F238E27FC236}">
                  <a16:creationId xmlns:a16="http://schemas.microsoft.com/office/drawing/2014/main" id="{22C45D87-7A81-6848-896C-474727E6627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円/楕円 62">
              <a:extLst>
                <a:ext uri="{FF2B5EF4-FFF2-40B4-BE49-F238E27FC236}">
                  <a16:creationId xmlns:a16="http://schemas.microsoft.com/office/drawing/2014/main" id="{0FDA07AC-558E-FD49-B011-177F5247BD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4" name="直線コネクタ 63">
              <a:extLst>
                <a:ext uri="{FF2B5EF4-FFF2-40B4-BE49-F238E27FC236}">
                  <a16:creationId xmlns:a16="http://schemas.microsoft.com/office/drawing/2014/main" id="{55619821-DEC8-4B48-A142-68000D7A6109}"/>
                </a:ext>
              </a:extLst>
            </p:cNvPr>
            <p:cNvCxnSpPr>
              <a:stCxn id="63" idx="6"/>
              <a:endCxn id="6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5" name="図形グループ 73">
            <a:extLst>
              <a:ext uri="{FF2B5EF4-FFF2-40B4-BE49-F238E27FC236}">
                <a16:creationId xmlns:a16="http://schemas.microsoft.com/office/drawing/2014/main" id="{96D60BEE-2E98-8246-81D2-23463F6269E2}"/>
              </a:ext>
            </a:extLst>
          </p:cNvPr>
          <p:cNvGrpSpPr/>
          <p:nvPr/>
        </p:nvGrpSpPr>
        <p:grpSpPr>
          <a:xfrm>
            <a:off x="4039859" y="2518948"/>
            <a:ext cx="309971" cy="140029"/>
            <a:chOff x="6769100" y="1390650"/>
            <a:chExt cx="317500" cy="157483"/>
          </a:xfrm>
          <a:effectLst>
            <a:outerShdw blurRad="50800" dist="38100" dir="2700000" algn="tl" rotWithShape="0">
              <a:prstClr val="black">
                <a:alpha val="40000"/>
              </a:prstClr>
            </a:outerShdw>
          </a:effectLst>
        </p:grpSpPr>
        <p:sp>
          <p:nvSpPr>
            <p:cNvPr id="66" name="正方形/長方形 65">
              <a:extLst>
                <a:ext uri="{FF2B5EF4-FFF2-40B4-BE49-F238E27FC236}">
                  <a16:creationId xmlns:a16="http://schemas.microsoft.com/office/drawing/2014/main" id="{0A46DFA2-2D0F-C04A-8A12-6D4B66478A0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7" name="円/楕円 66">
              <a:extLst>
                <a:ext uri="{FF2B5EF4-FFF2-40B4-BE49-F238E27FC236}">
                  <a16:creationId xmlns:a16="http://schemas.microsoft.com/office/drawing/2014/main" id="{01FA8313-26E7-5E49-87C2-65110B2C268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8" name="直線コネクタ 67">
              <a:extLst>
                <a:ext uri="{FF2B5EF4-FFF2-40B4-BE49-F238E27FC236}">
                  <a16:creationId xmlns:a16="http://schemas.microsoft.com/office/drawing/2014/main" id="{C05C6C30-DD4F-5048-92BE-9B321B6A3C2B}"/>
                </a:ext>
              </a:extLst>
            </p:cNvPr>
            <p:cNvCxnSpPr>
              <a:stCxn id="67" idx="6"/>
              <a:endCxn id="6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77">
            <a:extLst>
              <a:ext uri="{FF2B5EF4-FFF2-40B4-BE49-F238E27FC236}">
                <a16:creationId xmlns:a16="http://schemas.microsoft.com/office/drawing/2014/main" id="{81EBB706-39FC-794F-A4CD-0311D8907A34}"/>
              </a:ext>
            </a:extLst>
          </p:cNvPr>
          <p:cNvGrpSpPr/>
          <p:nvPr/>
        </p:nvGrpSpPr>
        <p:grpSpPr>
          <a:xfrm>
            <a:off x="4400880" y="2518948"/>
            <a:ext cx="309971" cy="140029"/>
            <a:chOff x="6769100" y="1390650"/>
            <a:chExt cx="317500" cy="157483"/>
          </a:xfrm>
          <a:effectLst>
            <a:outerShdw blurRad="50800" dist="38100" dir="2700000" algn="tl" rotWithShape="0">
              <a:prstClr val="black">
                <a:alpha val="40000"/>
              </a:prstClr>
            </a:outerShdw>
          </a:effectLst>
        </p:grpSpPr>
        <p:sp>
          <p:nvSpPr>
            <p:cNvPr id="70" name="正方形/長方形 69">
              <a:extLst>
                <a:ext uri="{FF2B5EF4-FFF2-40B4-BE49-F238E27FC236}">
                  <a16:creationId xmlns:a16="http://schemas.microsoft.com/office/drawing/2014/main" id="{DD04C70E-B25E-0B45-8F53-D4C8CD6E413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円/楕円 70">
              <a:extLst>
                <a:ext uri="{FF2B5EF4-FFF2-40B4-BE49-F238E27FC236}">
                  <a16:creationId xmlns:a16="http://schemas.microsoft.com/office/drawing/2014/main" id="{36254362-44C1-7E4B-840D-BD15FE86AA8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2" name="直線コネクタ 71">
              <a:extLst>
                <a:ext uri="{FF2B5EF4-FFF2-40B4-BE49-F238E27FC236}">
                  <a16:creationId xmlns:a16="http://schemas.microsoft.com/office/drawing/2014/main" id="{505D0F09-5816-954C-841E-A5951ACB0F20}"/>
                </a:ext>
              </a:extLst>
            </p:cNvPr>
            <p:cNvCxnSpPr>
              <a:stCxn id="71" idx="6"/>
              <a:endCxn id="7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3" name="図形グループ 81">
            <a:extLst>
              <a:ext uri="{FF2B5EF4-FFF2-40B4-BE49-F238E27FC236}">
                <a16:creationId xmlns:a16="http://schemas.microsoft.com/office/drawing/2014/main" id="{9C0F5ECC-D85B-8148-AF65-9DE773ED794D}"/>
              </a:ext>
            </a:extLst>
          </p:cNvPr>
          <p:cNvGrpSpPr/>
          <p:nvPr/>
        </p:nvGrpSpPr>
        <p:grpSpPr>
          <a:xfrm>
            <a:off x="4761902" y="2518948"/>
            <a:ext cx="309971" cy="140029"/>
            <a:chOff x="6769100" y="1390650"/>
            <a:chExt cx="317500" cy="157483"/>
          </a:xfrm>
          <a:effectLst>
            <a:outerShdw blurRad="50800" dist="38100" dir="2700000" algn="tl" rotWithShape="0">
              <a:prstClr val="black">
                <a:alpha val="40000"/>
              </a:prstClr>
            </a:outerShdw>
          </a:effectLst>
        </p:grpSpPr>
        <p:sp>
          <p:nvSpPr>
            <p:cNvPr id="74" name="正方形/長方形 73">
              <a:extLst>
                <a:ext uri="{FF2B5EF4-FFF2-40B4-BE49-F238E27FC236}">
                  <a16:creationId xmlns:a16="http://schemas.microsoft.com/office/drawing/2014/main" id="{A8A7198F-1F5B-EE44-B1CC-3D8E22B7A2F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a:extLst>
                <a:ext uri="{FF2B5EF4-FFF2-40B4-BE49-F238E27FC236}">
                  <a16:creationId xmlns:a16="http://schemas.microsoft.com/office/drawing/2014/main" id="{251DB72C-5101-DD40-A82D-795208666F9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a:extLst>
                <a:ext uri="{FF2B5EF4-FFF2-40B4-BE49-F238E27FC236}">
                  <a16:creationId xmlns:a16="http://schemas.microsoft.com/office/drawing/2014/main" id="{0EC6E38D-5133-F045-B45F-CF87B46059EC}"/>
                </a:ext>
              </a:extLst>
            </p:cNvPr>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77" name="図 76" descr="cloud.png">
            <a:extLst>
              <a:ext uri="{FF2B5EF4-FFF2-40B4-BE49-F238E27FC236}">
                <a16:creationId xmlns:a16="http://schemas.microsoft.com/office/drawing/2014/main" id="{32F2860C-FB2F-7344-9AC9-A574ABAF69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6402" y="1813638"/>
            <a:ext cx="1475839" cy="1475839"/>
          </a:xfrm>
          <a:prstGeom prst="rect">
            <a:avLst/>
          </a:prstGeom>
          <a:effectLst>
            <a:outerShdw blurRad="50800" dist="38100" dir="2700000" algn="tl" rotWithShape="0">
              <a:prstClr val="black">
                <a:alpha val="40000"/>
              </a:prstClr>
            </a:outerShdw>
          </a:effectLst>
        </p:spPr>
      </p:pic>
      <p:grpSp>
        <p:nvGrpSpPr>
          <p:cNvPr id="78" name="図形グループ 49">
            <a:extLst>
              <a:ext uri="{FF2B5EF4-FFF2-40B4-BE49-F238E27FC236}">
                <a16:creationId xmlns:a16="http://schemas.microsoft.com/office/drawing/2014/main" id="{5FE33313-0BB7-7E49-B80D-E239ED5FC9AF}"/>
              </a:ext>
            </a:extLst>
          </p:cNvPr>
          <p:cNvGrpSpPr/>
          <p:nvPr/>
        </p:nvGrpSpPr>
        <p:grpSpPr>
          <a:xfrm>
            <a:off x="6122181" y="2706943"/>
            <a:ext cx="309971" cy="140029"/>
            <a:chOff x="6769100" y="1390650"/>
            <a:chExt cx="317500" cy="157483"/>
          </a:xfrm>
          <a:effectLst>
            <a:outerShdw blurRad="50800" dist="38100" dir="2700000" algn="tl" rotWithShape="0">
              <a:prstClr val="black">
                <a:alpha val="40000"/>
              </a:prstClr>
            </a:outerShdw>
          </a:effectLst>
        </p:grpSpPr>
        <p:sp>
          <p:nvSpPr>
            <p:cNvPr id="79" name="正方形/長方形 78">
              <a:extLst>
                <a:ext uri="{FF2B5EF4-FFF2-40B4-BE49-F238E27FC236}">
                  <a16:creationId xmlns:a16="http://schemas.microsoft.com/office/drawing/2014/main" id="{9A20832B-4D1C-A840-B668-2237FC832D8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円/楕円 79">
              <a:extLst>
                <a:ext uri="{FF2B5EF4-FFF2-40B4-BE49-F238E27FC236}">
                  <a16:creationId xmlns:a16="http://schemas.microsoft.com/office/drawing/2014/main" id="{18609EED-67B0-A043-B6B8-9FA106D3940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1" name="直線コネクタ 80">
              <a:extLst>
                <a:ext uri="{FF2B5EF4-FFF2-40B4-BE49-F238E27FC236}">
                  <a16:creationId xmlns:a16="http://schemas.microsoft.com/office/drawing/2014/main" id="{8AB272AD-71B9-A846-B7BD-F2A9ABB87C3B}"/>
                </a:ext>
              </a:extLst>
            </p:cNvPr>
            <p:cNvCxnSpPr>
              <a:stCxn id="80" idx="6"/>
              <a:endCxn id="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2" name="図形グループ 53">
            <a:extLst>
              <a:ext uri="{FF2B5EF4-FFF2-40B4-BE49-F238E27FC236}">
                <a16:creationId xmlns:a16="http://schemas.microsoft.com/office/drawing/2014/main" id="{69C32D40-C73E-2647-B244-7D63007192C2}"/>
              </a:ext>
            </a:extLst>
          </p:cNvPr>
          <p:cNvGrpSpPr/>
          <p:nvPr/>
        </p:nvGrpSpPr>
        <p:grpSpPr>
          <a:xfrm>
            <a:off x="6483202" y="2706943"/>
            <a:ext cx="309971" cy="140029"/>
            <a:chOff x="6769100" y="1390650"/>
            <a:chExt cx="317500" cy="157483"/>
          </a:xfrm>
          <a:effectLst>
            <a:outerShdw blurRad="50800" dist="38100" dir="2700000" algn="tl" rotWithShape="0">
              <a:prstClr val="black">
                <a:alpha val="40000"/>
              </a:prstClr>
            </a:outerShdw>
          </a:effectLst>
        </p:grpSpPr>
        <p:sp>
          <p:nvSpPr>
            <p:cNvPr id="83" name="正方形/長方形 82">
              <a:extLst>
                <a:ext uri="{FF2B5EF4-FFF2-40B4-BE49-F238E27FC236}">
                  <a16:creationId xmlns:a16="http://schemas.microsoft.com/office/drawing/2014/main" id="{1C387D2C-9F52-9140-93DF-9FEB0B0821D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4" name="円/楕円 83">
              <a:extLst>
                <a:ext uri="{FF2B5EF4-FFF2-40B4-BE49-F238E27FC236}">
                  <a16:creationId xmlns:a16="http://schemas.microsoft.com/office/drawing/2014/main" id="{7DA172D8-B85A-C84E-964E-E5E2E5E9F6F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5" name="直線コネクタ 84">
              <a:extLst>
                <a:ext uri="{FF2B5EF4-FFF2-40B4-BE49-F238E27FC236}">
                  <a16:creationId xmlns:a16="http://schemas.microsoft.com/office/drawing/2014/main" id="{63B597F5-EADC-5248-9617-129CBE80736A}"/>
                </a:ext>
              </a:extLst>
            </p:cNvPr>
            <p:cNvCxnSpPr>
              <a:stCxn id="84" idx="6"/>
              <a:endCxn id="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6" name="図形グループ 57">
            <a:extLst>
              <a:ext uri="{FF2B5EF4-FFF2-40B4-BE49-F238E27FC236}">
                <a16:creationId xmlns:a16="http://schemas.microsoft.com/office/drawing/2014/main" id="{4F5658C0-4673-944C-98BE-300DC8D1413F}"/>
              </a:ext>
            </a:extLst>
          </p:cNvPr>
          <p:cNvGrpSpPr/>
          <p:nvPr/>
        </p:nvGrpSpPr>
        <p:grpSpPr>
          <a:xfrm>
            <a:off x="6844224" y="2706943"/>
            <a:ext cx="309971" cy="140029"/>
            <a:chOff x="6769100" y="1390650"/>
            <a:chExt cx="317500" cy="157483"/>
          </a:xfrm>
          <a:effectLst>
            <a:outerShdw blurRad="50800" dist="38100" dir="2700000" algn="tl" rotWithShape="0">
              <a:prstClr val="black">
                <a:alpha val="40000"/>
              </a:prstClr>
            </a:outerShdw>
          </a:effectLst>
        </p:grpSpPr>
        <p:sp>
          <p:nvSpPr>
            <p:cNvPr id="87" name="正方形/長方形 86">
              <a:extLst>
                <a:ext uri="{FF2B5EF4-FFF2-40B4-BE49-F238E27FC236}">
                  <a16:creationId xmlns:a16="http://schemas.microsoft.com/office/drawing/2014/main" id="{24357F43-B1C1-234C-9177-864CE304F9E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8" name="円/楕円 87">
              <a:extLst>
                <a:ext uri="{FF2B5EF4-FFF2-40B4-BE49-F238E27FC236}">
                  <a16:creationId xmlns:a16="http://schemas.microsoft.com/office/drawing/2014/main" id="{E20B1D37-29F7-534C-B56A-EF51AB4BC0B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9" name="直線コネクタ 88">
              <a:extLst>
                <a:ext uri="{FF2B5EF4-FFF2-40B4-BE49-F238E27FC236}">
                  <a16:creationId xmlns:a16="http://schemas.microsoft.com/office/drawing/2014/main" id="{64DDDC51-6328-A24E-A0BC-73235B6E0EFC}"/>
                </a:ext>
              </a:extLst>
            </p:cNvPr>
            <p:cNvCxnSpPr>
              <a:stCxn id="88" idx="6"/>
              <a:endCxn id="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0" name="図形グループ 61">
            <a:extLst>
              <a:ext uri="{FF2B5EF4-FFF2-40B4-BE49-F238E27FC236}">
                <a16:creationId xmlns:a16="http://schemas.microsoft.com/office/drawing/2014/main" id="{1714E3DC-681D-8344-AAA6-E7B33F0BAA70}"/>
              </a:ext>
            </a:extLst>
          </p:cNvPr>
          <p:cNvGrpSpPr/>
          <p:nvPr/>
        </p:nvGrpSpPr>
        <p:grpSpPr>
          <a:xfrm>
            <a:off x="6122181" y="2329278"/>
            <a:ext cx="309971" cy="140029"/>
            <a:chOff x="6769100" y="1390650"/>
            <a:chExt cx="317500" cy="157483"/>
          </a:xfrm>
          <a:effectLst>
            <a:outerShdw blurRad="50800" dist="38100" dir="2700000" algn="tl" rotWithShape="0">
              <a:prstClr val="black">
                <a:alpha val="40000"/>
              </a:prstClr>
            </a:outerShdw>
          </a:effectLst>
        </p:grpSpPr>
        <p:sp>
          <p:nvSpPr>
            <p:cNvPr id="91" name="正方形/長方形 90">
              <a:extLst>
                <a:ext uri="{FF2B5EF4-FFF2-40B4-BE49-F238E27FC236}">
                  <a16:creationId xmlns:a16="http://schemas.microsoft.com/office/drawing/2014/main" id="{52CC1CFD-76A4-9842-8D17-7082C6CC9AB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2" name="円/楕円 91">
              <a:extLst>
                <a:ext uri="{FF2B5EF4-FFF2-40B4-BE49-F238E27FC236}">
                  <a16:creationId xmlns:a16="http://schemas.microsoft.com/office/drawing/2014/main" id="{4E0470DD-D959-284E-B009-F21867B231D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3" name="直線コネクタ 92">
              <a:extLst>
                <a:ext uri="{FF2B5EF4-FFF2-40B4-BE49-F238E27FC236}">
                  <a16:creationId xmlns:a16="http://schemas.microsoft.com/office/drawing/2014/main" id="{9217A6F6-7583-1B47-896F-FB5A237BE50C}"/>
                </a:ext>
              </a:extLst>
            </p:cNvPr>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4" name="図形グループ 65">
            <a:extLst>
              <a:ext uri="{FF2B5EF4-FFF2-40B4-BE49-F238E27FC236}">
                <a16:creationId xmlns:a16="http://schemas.microsoft.com/office/drawing/2014/main" id="{EA440ACF-78D8-5E49-A9E7-3D9B58C96988}"/>
              </a:ext>
            </a:extLst>
          </p:cNvPr>
          <p:cNvGrpSpPr/>
          <p:nvPr/>
        </p:nvGrpSpPr>
        <p:grpSpPr>
          <a:xfrm>
            <a:off x="6483202" y="2329278"/>
            <a:ext cx="309971" cy="140029"/>
            <a:chOff x="6769100" y="1390650"/>
            <a:chExt cx="317500" cy="157483"/>
          </a:xfrm>
          <a:effectLst>
            <a:outerShdw blurRad="50800" dist="38100" dir="2700000" algn="tl" rotWithShape="0">
              <a:prstClr val="black">
                <a:alpha val="40000"/>
              </a:prstClr>
            </a:outerShdw>
          </a:effectLst>
        </p:grpSpPr>
        <p:sp>
          <p:nvSpPr>
            <p:cNvPr id="95" name="正方形/長方形 94">
              <a:extLst>
                <a:ext uri="{FF2B5EF4-FFF2-40B4-BE49-F238E27FC236}">
                  <a16:creationId xmlns:a16="http://schemas.microsoft.com/office/drawing/2014/main" id="{8C2404D2-7E6D-F248-B783-FFA3833A7F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6" name="円/楕円 95">
              <a:extLst>
                <a:ext uri="{FF2B5EF4-FFF2-40B4-BE49-F238E27FC236}">
                  <a16:creationId xmlns:a16="http://schemas.microsoft.com/office/drawing/2014/main" id="{A922230D-FE00-E54C-AB21-4140F40C75C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7" name="直線コネクタ 96">
              <a:extLst>
                <a:ext uri="{FF2B5EF4-FFF2-40B4-BE49-F238E27FC236}">
                  <a16:creationId xmlns:a16="http://schemas.microsoft.com/office/drawing/2014/main" id="{B910B3CA-F34D-234F-A365-68A4EFA7E324}"/>
                </a:ext>
              </a:extLst>
            </p:cNvPr>
            <p:cNvCxnSpPr>
              <a:stCxn id="96" idx="6"/>
              <a:endCxn id="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69">
            <a:extLst>
              <a:ext uri="{FF2B5EF4-FFF2-40B4-BE49-F238E27FC236}">
                <a16:creationId xmlns:a16="http://schemas.microsoft.com/office/drawing/2014/main" id="{F0A293CF-089C-4447-BF60-4EB0BE25FE77}"/>
              </a:ext>
            </a:extLst>
          </p:cNvPr>
          <p:cNvGrpSpPr/>
          <p:nvPr/>
        </p:nvGrpSpPr>
        <p:grpSpPr>
          <a:xfrm>
            <a:off x="6844224" y="2329278"/>
            <a:ext cx="309971" cy="140029"/>
            <a:chOff x="6769100" y="1390650"/>
            <a:chExt cx="317500" cy="157483"/>
          </a:xfrm>
          <a:effectLst>
            <a:outerShdw blurRad="50800" dist="38100" dir="2700000" algn="tl" rotWithShape="0">
              <a:prstClr val="black">
                <a:alpha val="40000"/>
              </a:prstClr>
            </a:outerShdw>
          </a:effectLst>
        </p:grpSpPr>
        <p:sp>
          <p:nvSpPr>
            <p:cNvPr id="99" name="正方形/長方形 98">
              <a:extLst>
                <a:ext uri="{FF2B5EF4-FFF2-40B4-BE49-F238E27FC236}">
                  <a16:creationId xmlns:a16="http://schemas.microsoft.com/office/drawing/2014/main" id="{2E05B226-AA3B-1040-A3C8-626CCC347C0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円/楕円 99">
              <a:extLst>
                <a:ext uri="{FF2B5EF4-FFF2-40B4-BE49-F238E27FC236}">
                  <a16:creationId xmlns:a16="http://schemas.microsoft.com/office/drawing/2014/main" id="{AA9B91F5-5458-7F49-AFDC-2A3D499B71B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1" name="直線コネクタ 100">
              <a:extLst>
                <a:ext uri="{FF2B5EF4-FFF2-40B4-BE49-F238E27FC236}">
                  <a16:creationId xmlns:a16="http://schemas.microsoft.com/office/drawing/2014/main" id="{EC26F9B0-522A-854A-81ED-32AA2567E91C}"/>
                </a:ext>
              </a:extLst>
            </p:cNvPr>
            <p:cNvCxnSpPr>
              <a:stCxn id="100" idx="6"/>
              <a:endCxn id="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73">
            <a:extLst>
              <a:ext uri="{FF2B5EF4-FFF2-40B4-BE49-F238E27FC236}">
                <a16:creationId xmlns:a16="http://schemas.microsoft.com/office/drawing/2014/main" id="{0B02855C-2027-4049-BC53-76AC823D6920}"/>
              </a:ext>
            </a:extLst>
          </p:cNvPr>
          <p:cNvGrpSpPr/>
          <p:nvPr/>
        </p:nvGrpSpPr>
        <p:grpSpPr>
          <a:xfrm>
            <a:off x="6122181" y="2518948"/>
            <a:ext cx="309971" cy="140029"/>
            <a:chOff x="6769100" y="1390650"/>
            <a:chExt cx="317500" cy="157483"/>
          </a:xfrm>
          <a:effectLst>
            <a:outerShdw blurRad="50800" dist="38100" dir="2700000" algn="tl" rotWithShape="0">
              <a:prstClr val="black">
                <a:alpha val="40000"/>
              </a:prstClr>
            </a:outerShdw>
          </a:effectLst>
        </p:grpSpPr>
        <p:sp>
          <p:nvSpPr>
            <p:cNvPr id="103" name="正方形/長方形 102">
              <a:extLst>
                <a:ext uri="{FF2B5EF4-FFF2-40B4-BE49-F238E27FC236}">
                  <a16:creationId xmlns:a16="http://schemas.microsoft.com/office/drawing/2014/main" id="{96EF391D-4658-304C-8AB6-CB3BFB350D2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4" name="円/楕円 103">
              <a:extLst>
                <a:ext uri="{FF2B5EF4-FFF2-40B4-BE49-F238E27FC236}">
                  <a16:creationId xmlns:a16="http://schemas.microsoft.com/office/drawing/2014/main" id="{482F561C-031D-1840-8CD6-F2463CBD424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5" name="直線コネクタ 104">
              <a:extLst>
                <a:ext uri="{FF2B5EF4-FFF2-40B4-BE49-F238E27FC236}">
                  <a16:creationId xmlns:a16="http://schemas.microsoft.com/office/drawing/2014/main" id="{D15EF6AB-C66C-6847-9A32-9751FFBCA83C}"/>
                </a:ext>
              </a:extLst>
            </p:cNvPr>
            <p:cNvCxnSpPr>
              <a:stCxn id="104" idx="6"/>
              <a:endCxn id="1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6" name="図形グループ 77">
            <a:extLst>
              <a:ext uri="{FF2B5EF4-FFF2-40B4-BE49-F238E27FC236}">
                <a16:creationId xmlns:a16="http://schemas.microsoft.com/office/drawing/2014/main" id="{B5FB65F0-C0AF-0743-AD9F-87196BBDAA04}"/>
              </a:ext>
            </a:extLst>
          </p:cNvPr>
          <p:cNvGrpSpPr/>
          <p:nvPr/>
        </p:nvGrpSpPr>
        <p:grpSpPr>
          <a:xfrm>
            <a:off x="6483202" y="2518948"/>
            <a:ext cx="309971" cy="140029"/>
            <a:chOff x="6769100" y="1390650"/>
            <a:chExt cx="317500" cy="157483"/>
          </a:xfrm>
          <a:effectLst>
            <a:outerShdw blurRad="50800" dist="38100" dir="2700000" algn="tl" rotWithShape="0">
              <a:prstClr val="black">
                <a:alpha val="40000"/>
              </a:prstClr>
            </a:outerShdw>
          </a:effectLst>
        </p:grpSpPr>
        <p:sp>
          <p:nvSpPr>
            <p:cNvPr id="107" name="正方形/長方形 106">
              <a:extLst>
                <a:ext uri="{FF2B5EF4-FFF2-40B4-BE49-F238E27FC236}">
                  <a16:creationId xmlns:a16="http://schemas.microsoft.com/office/drawing/2014/main" id="{C88EE738-7B73-0747-B656-26B65C0E5AB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8" name="円/楕円 107">
              <a:extLst>
                <a:ext uri="{FF2B5EF4-FFF2-40B4-BE49-F238E27FC236}">
                  <a16:creationId xmlns:a16="http://schemas.microsoft.com/office/drawing/2014/main" id="{26124C68-F206-F54D-BD84-BB253BFB33A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9" name="直線コネクタ 108">
              <a:extLst>
                <a:ext uri="{FF2B5EF4-FFF2-40B4-BE49-F238E27FC236}">
                  <a16:creationId xmlns:a16="http://schemas.microsoft.com/office/drawing/2014/main" id="{60282F9D-FB02-4141-8B5D-7C729833BA87}"/>
                </a:ext>
              </a:extLst>
            </p:cNvPr>
            <p:cNvCxnSpPr>
              <a:stCxn id="108" idx="6"/>
              <a:endCxn id="1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0" name="図形グループ 81">
            <a:extLst>
              <a:ext uri="{FF2B5EF4-FFF2-40B4-BE49-F238E27FC236}">
                <a16:creationId xmlns:a16="http://schemas.microsoft.com/office/drawing/2014/main" id="{520338F3-07F2-9F4E-B4F0-0B7B9BFBCF20}"/>
              </a:ext>
            </a:extLst>
          </p:cNvPr>
          <p:cNvGrpSpPr/>
          <p:nvPr/>
        </p:nvGrpSpPr>
        <p:grpSpPr>
          <a:xfrm>
            <a:off x="6844224" y="2518948"/>
            <a:ext cx="309971" cy="140029"/>
            <a:chOff x="6769100" y="1390650"/>
            <a:chExt cx="317500" cy="157483"/>
          </a:xfrm>
          <a:effectLst>
            <a:outerShdw blurRad="50800" dist="38100" dir="2700000" algn="tl" rotWithShape="0">
              <a:prstClr val="black">
                <a:alpha val="40000"/>
              </a:prstClr>
            </a:outerShdw>
          </a:effectLst>
        </p:grpSpPr>
        <p:sp>
          <p:nvSpPr>
            <p:cNvPr id="111" name="正方形/長方形 110">
              <a:extLst>
                <a:ext uri="{FF2B5EF4-FFF2-40B4-BE49-F238E27FC236}">
                  <a16:creationId xmlns:a16="http://schemas.microsoft.com/office/drawing/2014/main" id="{1A19E949-7199-D849-A174-7B914AC902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2" name="円/楕円 111">
              <a:extLst>
                <a:ext uri="{FF2B5EF4-FFF2-40B4-BE49-F238E27FC236}">
                  <a16:creationId xmlns:a16="http://schemas.microsoft.com/office/drawing/2014/main" id="{4992DE39-E5C5-0F45-877F-85B75CE14AD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3" name="直線コネクタ 112">
              <a:extLst>
                <a:ext uri="{FF2B5EF4-FFF2-40B4-BE49-F238E27FC236}">
                  <a16:creationId xmlns:a16="http://schemas.microsoft.com/office/drawing/2014/main" id="{5E040229-FB1F-E648-B477-A2F81210E282}"/>
                </a:ext>
              </a:extLst>
            </p:cNvPr>
            <p:cNvCxnSpPr>
              <a:stCxn id="112" idx="6"/>
              <a:endCxn id="1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14" name="図 113" descr="cloud.png">
            <a:extLst>
              <a:ext uri="{FF2B5EF4-FFF2-40B4-BE49-F238E27FC236}">
                <a16:creationId xmlns:a16="http://schemas.microsoft.com/office/drawing/2014/main" id="{EAD4FD2F-9BB4-F34B-8EA8-283120A186C5}"/>
              </a:ext>
            </a:extLst>
          </p:cNvPr>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3834080" y="4105790"/>
            <a:ext cx="1475839" cy="1475839"/>
          </a:xfrm>
          <a:prstGeom prst="rect">
            <a:avLst/>
          </a:prstGeom>
          <a:effectLst>
            <a:outerShdw blurRad="50800" dist="38100" dir="2700000" algn="tl" rotWithShape="0">
              <a:prstClr val="black">
                <a:alpha val="40000"/>
              </a:prstClr>
            </a:outerShdw>
          </a:effectLst>
        </p:spPr>
      </p:pic>
      <p:grpSp>
        <p:nvGrpSpPr>
          <p:cNvPr id="115" name="図形グループ 49">
            <a:extLst>
              <a:ext uri="{FF2B5EF4-FFF2-40B4-BE49-F238E27FC236}">
                <a16:creationId xmlns:a16="http://schemas.microsoft.com/office/drawing/2014/main" id="{17A8CFF5-F202-8F46-A0EA-BFC8A480F133}"/>
              </a:ext>
            </a:extLst>
          </p:cNvPr>
          <p:cNvGrpSpPr/>
          <p:nvPr/>
        </p:nvGrpSpPr>
        <p:grpSpPr>
          <a:xfrm>
            <a:off x="4039859" y="4999095"/>
            <a:ext cx="309971" cy="140029"/>
            <a:chOff x="6769100" y="1390650"/>
            <a:chExt cx="317500" cy="157483"/>
          </a:xfrm>
          <a:effectLst>
            <a:outerShdw blurRad="50800" dist="38100" dir="2700000" algn="tl" rotWithShape="0">
              <a:prstClr val="black">
                <a:alpha val="40000"/>
              </a:prstClr>
            </a:outerShdw>
          </a:effectLst>
        </p:grpSpPr>
        <p:sp>
          <p:nvSpPr>
            <p:cNvPr id="116" name="正方形/長方形 115">
              <a:extLst>
                <a:ext uri="{FF2B5EF4-FFF2-40B4-BE49-F238E27FC236}">
                  <a16:creationId xmlns:a16="http://schemas.microsoft.com/office/drawing/2014/main" id="{151FB5FA-E003-6E4A-8BBA-5965FC8030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7" name="円/楕円 116">
              <a:extLst>
                <a:ext uri="{FF2B5EF4-FFF2-40B4-BE49-F238E27FC236}">
                  <a16:creationId xmlns:a16="http://schemas.microsoft.com/office/drawing/2014/main" id="{76BB8510-A29B-E84A-871D-D07C66A28E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8" name="直線コネクタ 117">
              <a:extLst>
                <a:ext uri="{FF2B5EF4-FFF2-40B4-BE49-F238E27FC236}">
                  <a16:creationId xmlns:a16="http://schemas.microsoft.com/office/drawing/2014/main" id="{F5D5A27E-498D-F74B-A9CC-06F1CC35E0A2}"/>
                </a:ext>
              </a:extLst>
            </p:cNvPr>
            <p:cNvCxnSpPr>
              <a:stCxn id="117" idx="6"/>
              <a:endCxn id="11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 name="図形グループ 53">
            <a:extLst>
              <a:ext uri="{FF2B5EF4-FFF2-40B4-BE49-F238E27FC236}">
                <a16:creationId xmlns:a16="http://schemas.microsoft.com/office/drawing/2014/main" id="{D26903BF-31D1-064D-9F87-64C35E1604F7}"/>
              </a:ext>
            </a:extLst>
          </p:cNvPr>
          <p:cNvGrpSpPr/>
          <p:nvPr/>
        </p:nvGrpSpPr>
        <p:grpSpPr>
          <a:xfrm>
            <a:off x="4400880" y="4999095"/>
            <a:ext cx="309971" cy="140029"/>
            <a:chOff x="6769100" y="1390650"/>
            <a:chExt cx="317500" cy="157483"/>
          </a:xfrm>
          <a:effectLst>
            <a:outerShdw blurRad="50800" dist="38100" dir="2700000" algn="tl" rotWithShape="0">
              <a:prstClr val="black">
                <a:alpha val="40000"/>
              </a:prstClr>
            </a:outerShdw>
          </a:effectLst>
        </p:grpSpPr>
        <p:sp>
          <p:nvSpPr>
            <p:cNvPr id="120" name="正方形/長方形 119">
              <a:extLst>
                <a:ext uri="{FF2B5EF4-FFF2-40B4-BE49-F238E27FC236}">
                  <a16:creationId xmlns:a16="http://schemas.microsoft.com/office/drawing/2014/main" id="{6B3628AC-583C-FE4E-8FE2-1BE55FFA5C4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1" name="円/楕円 120">
              <a:extLst>
                <a:ext uri="{FF2B5EF4-FFF2-40B4-BE49-F238E27FC236}">
                  <a16:creationId xmlns:a16="http://schemas.microsoft.com/office/drawing/2014/main" id="{CCC8FCE0-A9BD-0641-A89A-C4F6FDDCB1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2" name="直線コネクタ 121">
              <a:extLst>
                <a:ext uri="{FF2B5EF4-FFF2-40B4-BE49-F238E27FC236}">
                  <a16:creationId xmlns:a16="http://schemas.microsoft.com/office/drawing/2014/main" id="{056CF3D7-09C8-4F42-8D67-A4D88144C8E6}"/>
                </a:ext>
              </a:extLst>
            </p:cNvPr>
            <p:cNvCxnSpPr>
              <a:stCxn id="121" idx="6"/>
              <a:endCxn id="12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 name="図形グループ 57">
            <a:extLst>
              <a:ext uri="{FF2B5EF4-FFF2-40B4-BE49-F238E27FC236}">
                <a16:creationId xmlns:a16="http://schemas.microsoft.com/office/drawing/2014/main" id="{F8E4F113-0066-7543-8EAD-6705BEE355B5}"/>
              </a:ext>
            </a:extLst>
          </p:cNvPr>
          <p:cNvGrpSpPr/>
          <p:nvPr/>
        </p:nvGrpSpPr>
        <p:grpSpPr>
          <a:xfrm>
            <a:off x="4761902" y="4999095"/>
            <a:ext cx="309971" cy="140029"/>
            <a:chOff x="6769100" y="1390650"/>
            <a:chExt cx="317500" cy="157483"/>
          </a:xfrm>
          <a:effectLst>
            <a:outerShdw blurRad="50800" dist="38100" dir="2700000" algn="tl" rotWithShape="0">
              <a:prstClr val="black">
                <a:alpha val="40000"/>
              </a:prstClr>
            </a:outerShdw>
          </a:effectLst>
        </p:grpSpPr>
        <p:sp>
          <p:nvSpPr>
            <p:cNvPr id="124" name="正方形/長方形 123">
              <a:extLst>
                <a:ext uri="{FF2B5EF4-FFF2-40B4-BE49-F238E27FC236}">
                  <a16:creationId xmlns:a16="http://schemas.microsoft.com/office/drawing/2014/main" id="{F15E982F-5AB8-4447-9ADD-653C6A2952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5" name="円/楕円 124">
              <a:extLst>
                <a:ext uri="{FF2B5EF4-FFF2-40B4-BE49-F238E27FC236}">
                  <a16:creationId xmlns:a16="http://schemas.microsoft.com/office/drawing/2014/main" id="{037F3BB0-A96E-D247-970D-E8F05134BF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6" name="直線コネクタ 125">
              <a:extLst>
                <a:ext uri="{FF2B5EF4-FFF2-40B4-BE49-F238E27FC236}">
                  <a16:creationId xmlns:a16="http://schemas.microsoft.com/office/drawing/2014/main" id="{F2ADDF66-53C7-D941-B7DB-37110977D247}"/>
                </a:ext>
              </a:extLst>
            </p:cNvPr>
            <p:cNvCxnSpPr>
              <a:stCxn id="125" idx="6"/>
              <a:endCxn id="12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 name="図形グループ 61">
            <a:extLst>
              <a:ext uri="{FF2B5EF4-FFF2-40B4-BE49-F238E27FC236}">
                <a16:creationId xmlns:a16="http://schemas.microsoft.com/office/drawing/2014/main" id="{B68BFD4D-3B43-9846-9DB8-0D98D9448F2D}"/>
              </a:ext>
            </a:extLst>
          </p:cNvPr>
          <p:cNvGrpSpPr/>
          <p:nvPr/>
        </p:nvGrpSpPr>
        <p:grpSpPr>
          <a:xfrm>
            <a:off x="4039859" y="4621430"/>
            <a:ext cx="309971" cy="140029"/>
            <a:chOff x="6769100" y="1390650"/>
            <a:chExt cx="317500" cy="157483"/>
          </a:xfrm>
          <a:effectLst>
            <a:outerShdw blurRad="50800" dist="38100" dir="2700000" algn="tl" rotWithShape="0">
              <a:prstClr val="black">
                <a:alpha val="40000"/>
              </a:prstClr>
            </a:outerShdw>
          </a:effectLst>
        </p:grpSpPr>
        <p:sp>
          <p:nvSpPr>
            <p:cNvPr id="128" name="正方形/長方形 127">
              <a:extLst>
                <a:ext uri="{FF2B5EF4-FFF2-40B4-BE49-F238E27FC236}">
                  <a16:creationId xmlns:a16="http://schemas.microsoft.com/office/drawing/2014/main" id="{61AB6D58-C03E-7D4F-9E2B-F6F335C2046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9" name="円/楕円 128">
              <a:extLst>
                <a:ext uri="{FF2B5EF4-FFF2-40B4-BE49-F238E27FC236}">
                  <a16:creationId xmlns:a16="http://schemas.microsoft.com/office/drawing/2014/main" id="{71EDF16B-B897-524F-9B06-30EBAD030B6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0" name="直線コネクタ 129">
              <a:extLst>
                <a:ext uri="{FF2B5EF4-FFF2-40B4-BE49-F238E27FC236}">
                  <a16:creationId xmlns:a16="http://schemas.microsoft.com/office/drawing/2014/main" id="{772E7545-02AF-DA4A-80E6-AA6B35373CE7}"/>
                </a:ext>
              </a:extLst>
            </p:cNvPr>
            <p:cNvCxnSpPr>
              <a:stCxn id="129" idx="6"/>
              <a:endCxn id="12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 name="図形グループ 65">
            <a:extLst>
              <a:ext uri="{FF2B5EF4-FFF2-40B4-BE49-F238E27FC236}">
                <a16:creationId xmlns:a16="http://schemas.microsoft.com/office/drawing/2014/main" id="{F4ED6D12-4B3E-7245-A1A4-AA7E8446A19C}"/>
              </a:ext>
            </a:extLst>
          </p:cNvPr>
          <p:cNvGrpSpPr/>
          <p:nvPr/>
        </p:nvGrpSpPr>
        <p:grpSpPr>
          <a:xfrm>
            <a:off x="4400880" y="4621430"/>
            <a:ext cx="309971" cy="140029"/>
            <a:chOff x="6769100" y="1390650"/>
            <a:chExt cx="317500" cy="157483"/>
          </a:xfrm>
          <a:effectLst>
            <a:outerShdw blurRad="50800" dist="38100" dir="2700000" algn="tl" rotWithShape="0">
              <a:prstClr val="black">
                <a:alpha val="40000"/>
              </a:prstClr>
            </a:outerShdw>
          </a:effectLst>
        </p:grpSpPr>
        <p:sp>
          <p:nvSpPr>
            <p:cNvPr id="132" name="正方形/長方形 131">
              <a:extLst>
                <a:ext uri="{FF2B5EF4-FFF2-40B4-BE49-F238E27FC236}">
                  <a16:creationId xmlns:a16="http://schemas.microsoft.com/office/drawing/2014/main" id="{75C6EA7F-4391-3349-92F9-D8B82D1A472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円/楕円 132">
              <a:extLst>
                <a:ext uri="{FF2B5EF4-FFF2-40B4-BE49-F238E27FC236}">
                  <a16:creationId xmlns:a16="http://schemas.microsoft.com/office/drawing/2014/main" id="{88401B14-C375-CC45-9E60-F6822EFA51D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4" name="直線コネクタ 133">
              <a:extLst>
                <a:ext uri="{FF2B5EF4-FFF2-40B4-BE49-F238E27FC236}">
                  <a16:creationId xmlns:a16="http://schemas.microsoft.com/office/drawing/2014/main" id="{47159601-1A30-D84E-9C34-49F038693D4D}"/>
                </a:ext>
              </a:extLst>
            </p:cNvPr>
            <p:cNvCxnSpPr>
              <a:stCxn id="133" idx="6"/>
              <a:endCxn id="13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 name="図形グループ 69">
            <a:extLst>
              <a:ext uri="{FF2B5EF4-FFF2-40B4-BE49-F238E27FC236}">
                <a16:creationId xmlns:a16="http://schemas.microsoft.com/office/drawing/2014/main" id="{2D033AF7-CAF9-1649-8A68-0B533E7CF07F}"/>
              </a:ext>
            </a:extLst>
          </p:cNvPr>
          <p:cNvGrpSpPr/>
          <p:nvPr/>
        </p:nvGrpSpPr>
        <p:grpSpPr>
          <a:xfrm>
            <a:off x="4761902" y="4621430"/>
            <a:ext cx="309971" cy="140029"/>
            <a:chOff x="6769100" y="1390650"/>
            <a:chExt cx="317500" cy="157483"/>
          </a:xfrm>
          <a:effectLst>
            <a:outerShdw blurRad="50800" dist="38100" dir="2700000" algn="tl" rotWithShape="0">
              <a:prstClr val="black">
                <a:alpha val="40000"/>
              </a:prstClr>
            </a:outerShdw>
          </a:effectLst>
        </p:grpSpPr>
        <p:sp>
          <p:nvSpPr>
            <p:cNvPr id="136" name="正方形/長方形 135">
              <a:extLst>
                <a:ext uri="{FF2B5EF4-FFF2-40B4-BE49-F238E27FC236}">
                  <a16:creationId xmlns:a16="http://schemas.microsoft.com/office/drawing/2014/main" id="{549A5E42-40D6-D94A-BF9F-7324A2BCFF0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円/楕円 136">
              <a:extLst>
                <a:ext uri="{FF2B5EF4-FFF2-40B4-BE49-F238E27FC236}">
                  <a16:creationId xmlns:a16="http://schemas.microsoft.com/office/drawing/2014/main" id="{7BFE1F02-06C7-3245-BC87-4B7EC1E97EB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8" name="直線コネクタ 137">
              <a:extLst>
                <a:ext uri="{FF2B5EF4-FFF2-40B4-BE49-F238E27FC236}">
                  <a16:creationId xmlns:a16="http://schemas.microsoft.com/office/drawing/2014/main" id="{1A131E90-B88B-1442-B748-A2DE2F93C581}"/>
                </a:ext>
              </a:extLst>
            </p:cNvPr>
            <p:cNvCxnSpPr>
              <a:stCxn id="137" idx="6"/>
              <a:endCxn id="13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9" name="図形グループ 73">
            <a:extLst>
              <a:ext uri="{FF2B5EF4-FFF2-40B4-BE49-F238E27FC236}">
                <a16:creationId xmlns:a16="http://schemas.microsoft.com/office/drawing/2014/main" id="{74E8AA0A-04FE-A042-9112-CEDDA3DD71FC}"/>
              </a:ext>
            </a:extLst>
          </p:cNvPr>
          <p:cNvGrpSpPr/>
          <p:nvPr/>
        </p:nvGrpSpPr>
        <p:grpSpPr>
          <a:xfrm>
            <a:off x="4039859" y="4811100"/>
            <a:ext cx="309971" cy="140029"/>
            <a:chOff x="6769100" y="1390650"/>
            <a:chExt cx="317500" cy="157483"/>
          </a:xfrm>
          <a:effectLst>
            <a:outerShdw blurRad="50800" dist="38100" dir="2700000" algn="tl" rotWithShape="0">
              <a:prstClr val="black">
                <a:alpha val="40000"/>
              </a:prstClr>
            </a:outerShdw>
          </a:effectLst>
        </p:grpSpPr>
        <p:sp>
          <p:nvSpPr>
            <p:cNvPr id="140" name="正方形/長方形 139">
              <a:extLst>
                <a:ext uri="{FF2B5EF4-FFF2-40B4-BE49-F238E27FC236}">
                  <a16:creationId xmlns:a16="http://schemas.microsoft.com/office/drawing/2014/main" id="{A65ADB2F-7792-1B47-8322-C672F2011F4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円/楕円 140">
              <a:extLst>
                <a:ext uri="{FF2B5EF4-FFF2-40B4-BE49-F238E27FC236}">
                  <a16:creationId xmlns:a16="http://schemas.microsoft.com/office/drawing/2014/main" id="{B8E598A6-D996-1A4D-BE56-92846961A7B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2" name="直線コネクタ 141">
              <a:extLst>
                <a:ext uri="{FF2B5EF4-FFF2-40B4-BE49-F238E27FC236}">
                  <a16:creationId xmlns:a16="http://schemas.microsoft.com/office/drawing/2014/main" id="{A17BC5B4-9959-A148-8CA3-51CD76BA427F}"/>
                </a:ext>
              </a:extLst>
            </p:cNvPr>
            <p:cNvCxnSpPr>
              <a:stCxn id="141" idx="6"/>
              <a:endCxn id="1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3" name="図形グループ 77">
            <a:extLst>
              <a:ext uri="{FF2B5EF4-FFF2-40B4-BE49-F238E27FC236}">
                <a16:creationId xmlns:a16="http://schemas.microsoft.com/office/drawing/2014/main" id="{BC94B14D-F377-BD4F-9846-7B452C17EF5E}"/>
              </a:ext>
            </a:extLst>
          </p:cNvPr>
          <p:cNvGrpSpPr/>
          <p:nvPr/>
        </p:nvGrpSpPr>
        <p:grpSpPr>
          <a:xfrm>
            <a:off x="4400880" y="4811100"/>
            <a:ext cx="309971" cy="140029"/>
            <a:chOff x="6769100" y="1390650"/>
            <a:chExt cx="317500" cy="157483"/>
          </a:xfrm>
          <a:effectLst>
            <a:outerShdw blurRad="50800" dist="38100" dir="2700000" algn="tl" rotWithShape="0">
              <a:prstClr val="black">
                <a:alpha val="40000"/>
              </a:prstClr>
            </a:outerShdw>
          </a:effectLst>
        </p:grpSpPr>
        <p:sp>
          <p:nvSpPr>
            <p:cNvPr id="144" name="正方形/長方形 143">
              <a:extLst>
                <a:ext uri="{FF2B5EF4-FFF2-40B4-BE49-F238E27FC236}">
                  <a16:creationId xmlns:a16="http://schemas.microsoft.com/office/drawing/2014/main" id="{71FDC3D6-A3CA-1644-9E97-0B9FA13A6A8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円/楕円 144">
              <a:extLst>
                <a:ext uri="{FF2B5EF4-FFF2-40B4-BE49-F238E27FC236}">
                  <a16:creationId xmlns:a16="http://schemas.microsoft.com/office/drawing/2014/main" id="{69EF0DEF-91CB-494A-BAC3-C3B55F75EA3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6" name="直線コネクタ 145">
              <a:extLst>
                <a:ext uri="{FF2B5EF4-FFF2-40B4-BE49-F238E27FC236}">
                  <a16:creationId xmlns:a16="http://schemas.microsoft.com/office/drawing/2014/main" id="{3E278B54-46AE-554D-802C-C251990A7B38}"/>
                </a:ext>
              </a:extLst>
            </p:cNvPr>
            <p:cNvCxnSpPr>
              <a:stCxn id="145" idx="6"/>
              <a:endCxn id="14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 name="図形グループ 81">
            <a:extLst>
              <a:ext uri="{FF2B5EF4-FFF2-40B4-BE49-F238E27FC236}">
                <a16:creationId xmlns:a16="http://schemas.microsoft.com/office/drawing/2014/main" id="{F2BED378-B8D3-F748-A1F7-E65A558E0D0F}"/>
              </a:ext>
            </a:extLst>
          </p:cNvPr>
          <p:cNvGrpSpPr/>
          <p:nvPr/>
        </p:nvGrpSpPr>
        <p:grpSpPr>
          <a:xfrm>
            <a:off x="4761902" y="4811100"/>
            <a:ext cx="309971" cy="140029"/>
            <a:chOff x="6769100" y="1390650"/>
            <a:chExt cx="317500" cy="157483"/>
          </a:xfrm>
          <a:effectLst>
            <a:outerShdw blurRad="50800" dist="38100" dir="2700000" algn="tl" rotWithShape="0">
              <a:prstClr val="black">
                <a:alpha val="40000"/>
              </a:prstClr>
            </a:outerShdw>
          </a:effectLst>
        </p:grpSpPr>
        <p:sp>
          <p:nvSpPr>
            <p:cNvPr id="148" name="正方形/長方形 147">
              <a:extLst>
                <a:ext uri="{FF2B5EF4-FFF2-40B4-BE49-F238E27FC236}">
                  <a16:creationId xmlns:a16="http://schemas.microsoft.com/office/drawing/2014/main" id="{5973CE12-0737-1044-B015-359821E2FA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9" name="円/楕円 148">
              <a:extLst>
                <a:ext uri="{FF2B5EF4-FFF2-40B4-BE49-F238E27FC236}">
                  <a16:creationId xmlns:a16="http://schemas.microsoft.com/office/drawing/2014/main" id="{0CFC37DD-8A2B-004A-8925-DBC0822AC47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0" name="直線コネクタ 149">
              <a:extLst>
                <a:ext uri="{FF2B5EF4-FFF2-40B4-BE49-F238E27FC236}">
                  <a16:creationId xmlns:a16="http://schemas.microsoft.com/office/drawing/2014/main" id="{15625B6F-9273-484E-88FF-127B638E944C}"/>
                </a:ext>
              </a:extLst>
            </p:cNvPr>
            <p:cNvCxnSpPr>
              <a:stCxn id="149" idx="6"/>
              <a:endCxn id="14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52" name="上下矢印 151">
            <a:extLst>
              <a:ext uri="{FF2B5EF4-FFF2-40B4-BE49-F238E27FC236}">
                <a16:creationId xmlns:a16="http://schemas.microsoft.com/office/drawing/2014/main" id="{E3ED4EC8-2A68-674D-9720-6E4F0FC0EBC9}"/>
              </a:ext>
            </a:extLst>
          </p:cNvPr>
          <p:cNvSpPr/>
          <p:nvPr/>
        </p:nvSpPr>
        <p:spPr>
          <a:xfrm>
            <a:off x="4304924" y="3165773"/>
            <a:ext cx="534152" cy="1075732"/>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上下矢印 153">
            <a:extLst>
              <a:ext uri="{FF2B5EF4-FFF2-40B4-BE49-F238E27FC236}">
                <a16:creationId xmlns:a16="http://schemas.microsoft.com/office/drawing/2014/main" id="{469F7FC3-9995-E74C-A40E-04CFB9AD78B8}"/>
              </a:ext>
            </a:extLst>
          </p:cNvPr>
          <p:cNvSpPr/>
          <p:nvPr/>
        </p:nvSpPr>
        <p:spPr>
          <a:xfrm rot="19057366">
            <a:off x="3029384" y="3009500"/>
            <a:ext cx="534152" cy="1423884"/>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上下矢印 154">
            <a:extLst>
              <a:ext uri="{FF2B5EF4-FFF2-40B4-BE49-F238E27FC236}">
                <a16:creationId xmlns:a16="http://schemas.microsoft.com/office/drawing/2014/main" id="{AD81195C-5329-4B4A-9814-82804B799342}"/>
              </a:ext>
            </a:extLst>
          </p:cNvPr>
          <p:cNvSpPr/>
          <p:nvPr/>
        </p:nvSpPr>
        <p:spPr>
          <a:xfrm rot="2542634" flipH="1">
            <a:off x="5580463" y="3007589"/>
            <a:ext cx="534152" cy="1423884"/>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テキスト ボックス 155">
            <a:extLst>
              <a:ext uri="{FF2B5EF4-FFF2-40B4-BE49-F238E27FC236}">
                <a16:creationId xmlns:a16="http://schemas.microsoft.com/office/drawing/2014/main" id="{D03AA4BC-A5E8-9D46-ABCB-663801BB8023}"/>
              </a:ext>
            </a:extLst>
          </p:cNvPr>
          <p:cNvSpPr txBox="1"/>
          <p:nvPr/>
        </p:nvSpPr>
        <p:spPr>
          <a:xfrm>
            <a:off x="1248012" y="6125612"/>
            <a:ext cx="6647975" cy="307777"/>
          </a:xfrm>
          <a:prstGeom prst="rect">
            <a:avLst/>
          </a:prstGeom>
          <a:noFill/>
        </p:spPr>
        <p:txBody>
          <a:bodyPr wrap="none" rtlCol="0">
            <a:spAutoFit/>
          </a:bodyPr>
          <a:lstStyle/>
          <a:p>
            <a:pPr algn="ctr"/>
            <a:r>
              <a:rPr kumimoji="1" lang="ja-JP" altLang="en-US" sz="1400" b="1" u="sng">
                <a:solidFill>
                  <a:schemeClr val="accent3">
                    <a:lumMod val="75000"/>
                  </a:schemeClr>
                </a:solidFill>
                <a:latin typeface="Meiryo" panose="020B0604030504040204" pitchFamily="34" charset="-128"/>
                <a:ea typeface="Meiryo" panose="020B0604030504040204" pitchFamily="34" charset="-128"/>
              </a:rPr>
              <a:t>プライベートとパプリックを組み合わせ</a:t>
            </a:r>
            <a:r>
              <a:rPr kumimoji="1" lang="ja-JP" altLang="en-US" sz="1400">
                <a:solidFill>
                  <a:schemeClr val="accent3">
                    <a:lumMod val="75000"/>
                  </a:schemeClr>
                </a:solidFill>
                <a:latin typeface="Meiryo" panose="020B0604030504040204" pitchFamily="34" charset="-128"/>
                <a:ea typeface="Meiryo" panose="020B0604030504040204" pitchFamily="34" charset="-128"/>
              </a:rPr>
              <a:t>、１つの仕組みとして機能させる使い方</a:t>
            </a:r>
          </a:p>
        </p:txBody>
      </p:sp>
      <p:sp>
        <p:nvSpPr>
          <p:cNvPr id="157" name="テキスト ボックス 156">
            <a:extLst>
              <a:ext uri="{FF2B5EF4-FFF2-40B4-BE49-F238E27FC236}">
                <a16:creationId xmlns:a16="http://schemas.microsoft.com/office/drawing/2014/main" id="{EA283BFE-51D7-CD4E-B816-0ED4C89FF2E3}"/>
              </a:ext>
            </a:extLst>
          </p:cNvPr>
          <p:cNvSpPr txBox="1"/>
          <p:nvPr/>
        </p:nvSpPr>
        <p:spPr>
          <a:xfrm>
            <a:off x="3787170" y="5417154"/>
            <a:ext cx="1569660" cy="646331"/>
          </a:xfrm>
          <a:prstGeom prst="rect">
            <a:avLst/>
          </a:prstGeom>
          <a:noFill/>
        </p:spPr>
        <p:txBody>
          <a:bodyPr wrap="none" rtlCol="0">
            <a:spAutoFit/>
          </a:bodyPr>
          <a:lstStyle/>
          <a:p>
            <a:pPr algn="ctr"/>
            <a:r>
              <a:rPr lang="ja-JP" altLang="en-US" b="1">
                <a:solidFill>
                  <a:schemeClr val="accent3">
                    <a:lumMod val="75000"/>
                  </a:schemeClr>
                </a:solidFill>
                <a:latin typeface="Meiryo" panose="020B0604030504040204" pitchFamily="34" charset="-128"/>
                <a:ea typeface="Meiryo" panose="020B0604030504040204" pitchFamily="34" charset="-128"/>
              </a:rPr>
              <a:t>ハイブリッド</a:t>
            </a:r>
            <a:endParaRPr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クラウド</a:t>
            </a:r>
          </a:p>
        </p:txBody>
      </p:sp>
      <p:sp>
        <p:nvSpPr>
          <p:cNvPr id="158" name="テキスト ボックス 157">
            <a:extLst>
              <a:ext uri="{FF2B5EF4-FFF2-40B4-BE49-F238E27FC236}">
                <a16:creationId xmlns:a16="http://schemas.microsoft.com/office/drawing/2014/main" id="{F8856DE0-6C2D-AB4F-A54B-741480F23B38}"/>
              </a:ext>
            </a:extLst>
          </p:cNvPr>
          <p:cNvSpPr txBox="1"/>
          <p:nvPr/>
        </p:nvSpPr>
        <p:spPr>
          <a:xfrm>
            <a:off x="1427549" y="1011952"/>
            <a:ext cx="6288901" cy="307777"/>
          </a:xfrm>
          <a:prstGeom prst="rect">
            <a:avLst/>
          </a:prstGeom>
          <a:noFill/>
        </p:spPr>
        <p:txBody>
          <a:bodyPr wrap="none" rtlCol="0">
            <a:spAutoFit/>
          </a:bodyPr>
          <a:lstStyle/>
          <a:p>
            <a:pPr algn="ctr"/>
            <a:r>
              <a:rPr kumimoji="1" lang="ja-JP" altLang="en-US" sz="1400" b="1" u="sng">
                <a:solidFill>
                  <a:srgbClr val="1F33E8"/>
                </a:solidFill>
                <a:latin typeface="Meiryo" panose="020B0604030504040204" pitchFamily="34" charset="-128"/>
                <a:ea typeface="Meiryo" panose="020B0604030504040204" pitchFamily="34" charset="-128"/>
              </a:rPr>
              <a:t>異なるパブリックを組み合わせ</a:t>
            </a:r>
            <a:r>
              <a:rPr kumimoji="1" lang="ja-JP" altLang="en-US" sz="1400">
                <a:solidFill>
                  <a:srgbClr val="1F33E8"/>
                </a:solidFill>
                <a:latin typeface="Meiryo" panose="020B0604030504040204" pitchFamily="34" charset="-128"/>
                <a:ea typeface="Meiryo" panose="020B0604030504040204" pitchFamily="34" charset="-128"/>
              </a:rPr>
              <a:t>、最適な機能やサービスを実現させる使い方</a:t>
            </a:r>
          </a:p>
        </p:txBody>
      </p:sp>
      <p:sp>
        <p:nvSpPr>
          <p:cNvPr id="159" name="テキスト ボックス 158">
            <a:extLst>
              <a:ext uri="{FF2B5EF4-FFF2-40B4-BE49-F238E27FC236}">
                <a16:creationId xmlns:a16="http://schemas.microsoft.com/office/drawing/2014/main" id="{ADAB3F67-D7D0-4140-8DF0-E5373BCD0FAB}"/>
              </a:ext>
            </a:extLst>
          </p:cNvPr>
          <p:cNvSpPr txBox="1"/>
          <p:nvPr/>
        </p:nvSpPr>
        <p:spPr>
          <a:xfrm>
            <a:off x="3671753" y="1402734"/>
            <a:ext cx="1800493" cy="369332"/>
          </a:xfrm>
          <a:prstGeom prst="rect">
            <a:avLst/>
          </a:prstGeom>
          <a:noFill/>
        </p:spPr>
        <p:txBody>
          <a:bodyPr wrap="none" rtlCol="0">
            <a:spAutoFit/>
          </a:bodyPr>
          <a:lstStyle/>
          <a:p>
            <a:pPr algn="ctr"/>
            <a:r>
              <a:rPr kumimoji="1" lang="ja-JP" altLang="en-US" b="1" dirty="0">
                <a:solidFill>
                  <a:srgbClr val="1F33E8"/>
                </a:solidFill>
                <a:latin typeface="Meiryo" panose="020B0604030504040204" pitchFamily="34" charset="-128"/>
                <a:ea typeface="Meiryo" panose="020B0604030504040204" pitchFamily="34" charset="-128"/>
              </a:rPr>
              <a:t>マルチクラウド</a:t>
            </a:r>
          </a:p>
        </p:txBody>
      </p:sp>
    </p:spTree>
    <p:extLst>
      <p:ext uri="{BB962C8B-B14F-4D97-AF65-F5344CB8AC3E}">
        <p14:creationId xmlns:p14="http://schemas.microsoft.com/office/powerpoint/2010/main" val="9516494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bwMode="auto">
          <a:xfrm>
            <a:off x="1447799" y="4524027"/>
            <a:ext cx="7412093" cy="1844676"/>
          </a:xfrm>
          <a:prstGeom prst="roundRect">
            <a:avLst>
              <a:gd name="adj" fmla="val 0"/>
            </a:avLst>
          </a:prstGeom>
          <a:solidFill>
            <a:srgbClr val="E6D6A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spcBef>
                <a:spcPct val="20000"/>
              </a:spcBef>
              <a:defRPr/>
            </a:pPr>
            <a:endParaRPr kumimoji="0" lang="ja-JP" altLang="en-US" sz="1200" dirty="0">
              <a:solidFill>
                <a:srgbClr val="484848"/>
              </a:solidFill>
              <a:latin typeface="Meiryo" panose="020B0604030504040204" pitchFamily="34" charset="-128"/>
              <a:ea typeface="Meiryo" panose="020B0604030504040204" pitchFamily="34" charset="-128"/>
              <a:cs typeface="Meiryo" charset="-128"/>
            </a:endParaRPr>
          </a:p>
          <a:p>
            <a:pPr>
              <a:spcBef>
                <a:spcPct val="20000"/>
              </a:spcBef>
              <a:defRPr/>
            </a:pPr>
            <a:endParaRPr lang="ja-JP" altLang="en-US" sz="1200" dirty="0">
              <a:solidFill>
                <a:srgbClr val="484848"/>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7806214" y="4707701"/>
            <a:ext cx="738664" cy="1477328"/>
          </a:xfrm>
          <a:prstGeom prst="rect">
            <a:avLst/>
          </a:prstGeom>
          <a:noFill/>
        </p:spPr>
        <p:txBody>
          <a:bodyPr vert="eaVert" wrap="none" rtlCol="0">
            <a:spAutoFit/>
          </a:bodyPr>
          <a:lstStyle/>
          <a:p>
            <a:pPr algn="ctr"/>
            <a:r>
              <a:rPr kumimoji="1" lang="ja-JP" altLang="en-US" sz="1800" dirty="0">
                <a:solidFill>
                  <a:srgbClr val="000090"/>
                </a:solidFill>
                <a:latin typeface="Meiryo" panose="020B0604030504040204" pitchFamily="34" charset="-128"/>
                <a:ea typeface="Meiryo" panose="020B0604030504040204" pitchFamily="34" charset="-128"/>
                <a:cs typeface="Meiryo" charset="-128"/>
              </a:rPr>
              <a:t>ハイブリッド</a:t>
            </a:r>
            <a:endParaRPr kumimoji="1" lang="en-US" altLang="ja-JP" sz="1800" dirty="0">
              <a:solidFill>
                <a:srgbClr val="000090"/>
              </a:solidFill>
              <a:latin typeface="Meiryo" panose="020B0604030504040204" pitchFamily="34" charset="-128"/>
              <a:ea typeface="Meiryo" panose="020B0604030504040204" pitchFamily="34" charset="-128"/>
              <a:cs typeface="Meiryo" charset="-128"/>
            </a:endParaRPr>
          </a:p>
          <a:p>
            <a:pPr algn="ctr"/>
            <a:r>
              <a:rPr lang="ja-JP" altLang="en-US" sz="1800" dirty="0">
                <a:solidFill>
                  <a:srgbClr val="000090"/>
                </a:solidFill>
                <a:latin typeface="Meiryo" panose="020B0604030504040204" pitchFamily="34" charset="-128"/>
                <a:ea typeface="Meiryo" panose="020B0604030504040204" pitchFamily="34" charset="-128"/>
                <a:cs typeface="Meiryo" charset="-128"/>
              </a:rPr>
              <a:t>クラウド</a:t>
            </a:r>
            <a:endParaRPr kumimoji="1" lang="ja-JP" altLang="en-US" sz="1800" dirty="0">
              <a:solidFill>
                <a:srgbClr val="000090"/>
              </a:solidFill>
              <a:latin typeface="Meiryo" panose="020B0604030504040204" pitchFamily="34" charset="-128"/>
              <a:ea typeface="Meiryo" panose="020B0604030504040204" pitchFamily="34" charset="-128"/>
              <a:cs typeface="Meiryo" charset="-128"/>
            </a:endParaRPr>
          </a:p>
        </p:txBody>
      </p:sp>
      <p:sp>
        <p:nvSpPr>
          <p:cNvPr id="29715" name="AutoShape 11"/>
          <p:cNvSpPr>
            <a:spLocks noChangeArrowheads="1"/>
          </p:cNvSpPr>
          <p:nvPr/>
        </p:nvSpPr>
        <p:spPr bwMode="auto">
          <a:xfrm>
            <a:off x="990600" y="4590702"/>
            <a:ext cx="6567487" cy="811213"/>
          </a:xfrm>
          <a:prstGeom prst="roundRect">
            <a:avLst>
              <a:gd name="adj" fmla="val 0"/>
            </a:avLst>
          </a:prstGeom>
          <a:solidFill>
            <a:srgbClr val="99FFCC">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16" name="Text Box 12"/>
          <p:cNvSpPr txBox="1">
            <a:spLocks noChangeArrowheads="1"/>
          </p:cNvSpPr>
          <p:nvPr/>
        </p:nvSpPr>
        <p:spPr bwMode="auto">
          <a:xfrm>
            <a:off x="3113087" y="4763740"/>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panose="020B0604030504040204" pitchFamily="34" charset="-128"/>
                <a:ea typeface="Meiryo" panose="020B0604030504040204" pitchFamily="34" charset="-128"/>
                <a:cs typeface="Meiryo" charset="-128"/>
              </a:rPr>
              <a:t>ベンダーにて運用、ネットワークを介してサービス提供</a:t>
            </a:r>
          </a:p>
        </p:txBody>
      </p:sp>
      <p:sp>
        <p:nvSpPr>
          <p:cNvPr id="29717" name="Text Box 13"/>
          <p:cNvSpPr txBox="1">
            <a:spLocks noChangeArrowheads="1"/>
          </p:cNvSpPr>
          <p:nvPr/>
        </p:nvSpPr>
        <p:spPr bwMode="auto">
          <a:xfrm>
            <a:off x="1524000" y="4724052"/>
            <a:ext cx="1338828"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dirty="0">
                <a:solidFill>
                  <a:srgbClr val="40458C"/>
                </a:solidFill>
                <a:latin typeface="Meiryo" panose="020B0604030504040204" pitchFamily="34" charset="-128"/>
                <a:ea typeface="Meiryo" panose="020B0604030504040204" pitchFamily="34" charset="-128"/>
                <a:cs typeface="Meiryo" charset="-128"/>
              </a:rPr>
              <a:t>パブリック</a:t>
            </a:r>
          </a:p>
          <a:p>
            <a:pPr>
              <a:buFont typeface="Wingdings" pitchFamily="2" charset="2"/>
              <a:buNone/>
            </a:pPr>
            <a:r>
              <a:rPr lang="ja-JP" altLang="en-US" sz="1800" dirty="0">
                <a:solidFill>
                  <a:srgbClr val="40458C"/>
                </a:solidFill>
                <a:latin typeface="Meiryo" panose="020B0604030504040204" pitchFamily="34" charset="-128"/>
                <a:ea typeface="Meiryo" panose="020B0604030504040204" pitchFamily="34" charset="-128"/>
                <a:cs typeface="Meiryo" charset="-128"/>
              </a:rPr>
              <a:t>クラウド</a:t>
            </a:r>
          </a:p>
        </p:txBody>
      </p:sp>
      <p:sp>
        <p:nvSpPr>
          <p:cNvPr id="29718" name="AutoShape 15"/>
          <p:cNvSpPr>
            <a:spLocks noChangeArrowheads="1"/>
          </p:cNvSpPr>
          <p:nvPr/>
        </p:nvSpPr>
        <p:spPr bwMode="auto">
          <a:xfrm>
            <a:off x="990600" y="5446365"/>
            <a:ext cx="6567487" cy="811213"/>
          </a:xfrm>
          <a:prstGeom prst="roundRect">
            <a:avLst>
              <a:gd name="adj" fmla="val 0"/>
            </a:avLst>
          </a:prstGeom>
          <a:solidFill>
            <a:srgbClr val="CCFFFF">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19" name="Text Box 16"/>
          <p:cNvSpPr txBox="1">
            <a:spLocks noChangeArrowheads="1"/>
          </p:cNvSpPr>
          <p:nvPr/>
        </p:nvSpPr>
        <p:spPr bwMode="auto">
          <a:xfrm>
            <a:off x="3113087" y="5590827"/>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panose="020B0604030504040204" pitchFamily="34" charset="-128"/>
                <a:ea typeface="Meiryo" panose="020B0604030504040204" pitchFamily="34" charset="-128"/>
                <a:cs typeface="Meiryo" charset="-128"/>
              </a:rPr>
              <a:t>自社マシン室・自社データセンターで運用・サービス提供</a:t>
            </a:r>
          </a:p>
        </p:txBody>
      </p:sp>
      <p:sp>
        <p:nvSpPr>
          <p:cNvPr id="29720" name="Text Box 17"/>
          <p:cNvSpPr txBox="1">
            <a:spLocks noChangeArrowheads="1"/>
          </p:cNvSpPr>
          <p:nvPr/>
        </p:nvSpPr>
        <p:spPr bwMode="auto">
          <a:xfrm>
            <a:off x="1524000" y="5533677"/>
            <a:ext cx="1569660"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a:solidFill>
                  <a:srgbClr val="40458C"/>
                </a:solidFill>
                <a:latin typeface="Meiryo" panose="020B0604030504040204" pitchFamily="34" charset="-128"/>
                <a:ea typeface="Meiryo" panose="020B0604030504040204" pitchFamily="34" charset="-128"/>
                <a:cs typeface="Meiryo" charset="-128"/>
              </a:rPr>
              <a:t>プライベート</a:t>
            </a:r>
          </a:p>
          <a:p>
            <a:pPr>
              <a:buFont typeface="Wingdings" pitchFamily="2" charset="2"/>
              <a:buNone/>
            </a:pPr>
            <a:r>
              <a:rPr lang="ja-JP" altLang="en-US" sz="1800">
                <a:solidFill>
                  <a:srgbClr val="40458C"/>
                </a:solidFill>
                <a:latin typeface="Meiryo" panose="020B0604030504040204" pitchFamily="34" charset="-128"/>
                <a:ea typeface="Meiryo" panose="020B0604030504040204" pitchFamily="34" charset="-128"/>
                <a:cs typeface="Meiryo" charset="-128"/>
              </a:rPr>
              <a:t>クラウド</a:t>
            </a:r>
          </a:p>
        </p:txBody>
      </p:sp>
      <p:sp>
        <p:nvSpPr>
          <p:cNvPr id="29699" name="Rectangle 6"/>
          <p:cNvSpPr>
            <a:spLocks noGrp="1" noChangeArrowheads="1"/>
          </p:cNvSpPr>
          <p:nvPr>
            <p:ph type="title"/>
          </p:nvPr>
        </p:nvSpPr>
        <p:spPr>
          <a:xfrm>
            <a:off x="230400" y="266400"/>
            <a:ext cx="8686800" cy="416221"/>
          </a:xfrm>
        </p:spPr>
        <p:txBody>
          <a:bodyPr lIns="0" rIns="0"/>
          <a:lstStyle/>
          <a:p>
            <a:pPr eaLnBrk="1" hangingPunct="1"/>
            <a:r>
              <a:rPr lang="ja-JP" altLang="en-US" sz="2700" dirty="0"/>
              <a:t>５つの必須の特徴</a:t>
            </a:r>
          </a:p>
        </p:txBody>
      </p:sp>
      <p:sp>
        <p:nvSpPr>
          <p:cNvPr id="29" name="Oval 46"/>
          <p:cNvSpPr>
            <a:spLocks noChangeArrowheads="1"/>
          </p:cNvSpPr>
          <p:nvPr/>
        </p:nvSpPr>
        <p:spPr bwMode="auto">
          <a:xfrm>
            <a:off x="6745342" y="3746579"/>
            <a:ext cx="2114550" cy="631059"/>
          </a:xfrm>
          <a:prstGeom prst="wedgeRoundRectCallout">
            <a:avLst>
              <a:gd name="adj1" fmla="val -59271"/>
              <a:gd name="adj2" fmla="val 93982"/>
              <a:gd name="adj3" fmla="val 16667"/>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ja-JP" altLang="en-US" sz="2000" dirty="0">
                <a:solidFill>
                  <a:srgbClr val="FFFFFF"/>
                </a:solidFill>
                <a:latin typeface="Meiryo" panose="020B0604030504040204" pitchFamily="34" charset="-128"/>
                <a:ea typeface="Meiryo" panose="020B0604030504040204" pitchFamily="34" charset="-128"/>
                <a:cs typeface="Meiryo" charset="-128"/>
              </a:rPr>
              <a:t>人的介在を排除</a:t>
            </a:r>
          </a:p>
        </p:txBody>
      </p:sp>
      <p:sp>
        <p:nvSpPr>
          <p:cNvPr id="2" name="角丸四角形 1"/>
          <p:cNvSpPr/>
          <p:nvPr/>
        </p:nvSpPr>
        <p:spPr bwMode="auto">
          <a:xfrm>
            <a:off x="6745342" y="840177"/>
            <a:ext cx="2114550" cy="231629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5400" dirty="0">
                <a:solidFill>
                  <a:schemeClr val="bg1"/>
                </a:solidFill>
                <a:latin typeface="Meiryo" panose="020B0604030504040204" pitchFamily="34" charset="-128"/>
                <a:ea typeface="Meiryo" panose="020B0604030504040204" pitchFamily="34" charset="-128"/>
                <a:cs typeface="Meiryo" charset="-128"/>
              </a:rPr>
              <a:t>無人</a:t>
            </a:r>
          </a:p>
          <a:p>
            <a:pPr algn="ctr">
              <a:spcBef>
                <a:spcPts val="0"/>
              </a:spcBef>
            </a:pPr>
            <a:r>
              <a:rPr kumimoji="0" lang="ja-JP" altLang="en-US" sz="2800" dirty="0">
                <a:solidFill>
                  <a:schemeClr val="bg1"/>
                </a:solidFill>
                <a:latin typeface="Meiryo" panose="020B0604030504040204" pitchFamily="34" charset="-128"/>
                <a:ea typeface="Meiryo" panose="020B0604030504040204" pitchFamily="34" charset="-128"/>
                <a:cs typeface="Meiryo" charset="-128"/>
              </a:rPr>
              <a:t>システム</a:t>
            </a:r>
          </a:p>
          <a:p>
            <a:pPr algn="ctr">
              <a:spcBef>
                <a:spcPts val="0"/>
              </a:spcBef>
            </a:pPr>
            <a:r>
              <a:rPr kumimoji="0" lang="en-US" altLang="ja-JP" dirty="0">
                <a:solidFill>
                  <a:schemeClr val="bg1"/>
                </a:solidFill>
                <a:latin typeface="Meiryo" panose="020B0604030504040204" pitchFamily="34" charset="-128"/>
                <a:ea typeface="Meiryo" panose="020B0604030504040204" pitchFamily="34" charset="-128"/>
                <a:cs typeface="Meiryo" charset="-128"/>
              </a:rPr>
              <a:t>TCO</a:t>
            </a:r>
            <a:r>
              <a:rPr kumimoji="0" lang="ja-JP" altLang="en-US" dirty="0">
                <a:solidFill>
                  <a:schemeClr val="bg1"/>
                </a:solidFill>
                <a:latin typeface="Meiryo" panose="020B0604030504040204" pitchFamily="34" charset="-128"/>
                <a:ea typeface="Meiryo" panose="020B0604030504040204" pitchFamily="34" charset="-128"/>
                <a:cs typeface="Meiryo" charset="-128"/>
              </a:rPr>
              <a:t>の削減</a:t>
            </a:r>
            <a:endParaRPr kumimoji="0"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kumimoji="0" lang="ja-JP" altLang="en-US" dirty="0">
                <a:solidFill>
                  <a:schemeClr val="bg1"/>
                </a:solidFill>
                <a:latin typeface="Meiryo" panose="020B0604030504040204" pitchFamily="34" charset="-128"/>
                <a:ea typeface="Meiryo" panose="020B0604030504040204" pitchFamily="34" charset="-128"/>
                <a:cs typeface="Meiryo" charset="-128"/>
              </a:rPr>
              <a:t>人的ミスの回避</a:t>
            </a:r>
          </a:p>
          <a:p>
            <a:pPr algn="ctr">
              <a:spcBef>
                <a:spcPts val="0"/>
              </a:spcBef>
            </a:pPr>
            <a:r>
              <a:rPr kumimoji="0" lang="ja-JP" altLang="en-US" dirty="0">
                <a:solidFill>
                  <a:schemeClr val="bg1"/>
                </a:solidFill>
                <a:latin typeface="Meiryo" panose="020B0604030504040204" pitchFamily="34" charset="-128"/>
                <a:ea typeface="Meiryo" panose="020B0604030504040204" pitchFamily="34" charset="-128"/>
                <a:cs typeface="Meiryo" charset="-128"/>
              </a:rPr>
              <a:t>変更への即応</a:t>
            </a:r>
            <a:endParaRPr kumimoji="0"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3" name="上矢印 2"/>
          <p:cNvSpPr/>
          <p:nvPr/>
        </p:nvSpPr>
        <p:spPr bwMode="auto">
          <a:xfrm>
            <a:off x="7031914" y="3109034"/>
            <a:ext cx="1578686" cy="694616"/>
          </a:xfrm>
          <a:prstGeom prst="upArrow">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03" name="AutoShape 19"/>
          <p:cNvSpPr>
            <a:spLocks noChangeArrowheads="1"/>
          </p:cNvSpPr>
          <p:nvPr/>
        </p:nvSpPr>
        <p:spPr bwMode="auto">
          <a:xfrm>
            <a:off x="5715000" y="4707384"/>
            <a:ext cx="522343" cy="147796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000">
                <a:solidFill>
                  <a:srgbClr val="FFFFFF"/>
                </a:solidFill>
                <a:latin typeface="Meiryo" panose="020B0604030504040204" pitchFamily="34" charset="-128"/>
                <a:ea typeface="Meiryo" panose="020B0604030504040204" pitchFamily="34" charset="-128"/>
                <a:cs typeface="HGPSoeiKakugothicUB" charset="-128"/>
              </a:rPr>
              <a:t>ソフトウェア化された</a:t>
            </a:r>
            <a:endParaRPr lang="en-US" altLang="ja-JP" sz="1000" dirty="0">
              <a:solidFill>
                <a:srgbClr val="FFFFFF"/>
              </a:solidFill>
              <a:latin typeface="Meiryo" panose="020B0604030504040204" pitchFamily="34" charset="-128"/>
              <a:ea typeface="Meiryo" panose="020B0604030504040204" pitchFamily="34" charset="-128"/>
              <a:cs typeface="HGPSoeiKakugothicUB" charset="-128"/>
            </a:endParaRPr>
          </a:p>
          <a:p>
            <a:pPr algn="ctr">
              <a:buFont typeface="Wingdings" pitchFamily="2" charset="2"/>
              <a:buNone/>
            </a:pPr>
            <a:r>
              <a:rPr lang="ja-JP" altLang="en-US" sz="1000">
                <a:solidFill>
                  <a:srgbClr val="FFFFFF"/>
                </a:solidFill>
                <a:latin typeface="Meiryo" panose="020B0604030504040204" pitchFamily="34" charset="-128"/>
                <a:ea typeface="Meiryo" panose="020B0604030504040204" pitchFamily="34" charset="-128"/>
                <a:cs typeface="HGPSoeiKakugothicUB" charset="-128"/>
              </a:rPr>
              <a:t>インフラストラクチャ</a:t>
            </a:r>
            <a:endParaRPr lang="ja-JP" altLang="en-US" sz="1000" dirty="0">
              <a:solidFill>
                <a:srgbClr val="FFFFFF"/>
              </a:solidFill>
              <a:latin typeface="Meiryo" panose="020B0604030504040204" pitchFamily="34" charset="-128"/>
              <a:ea typeface="Meiryo" panose="020B0604030504040204" pitchFamily="34" charset="-128"/>
              <a:cs typeface="HGPSoeiKakugothicUB" charset="-128"/>
            </a:endParaRPr>
          </a:p>
        </p:txBody>
      </p:sp>
      <p:sp>
        <p:nvSpPr>
          <p:cNvPr id="29706" name="AutoShape 38"/>
          <p:cNvSpPr>
            <a:spLocks noChangeArrowheads="1"/>
          </p:cNvSpPr>
          <p:nvPr/>
        </p:nvSpPr>
        <p:spPr bwMode="auto">
          <a:xfrm>
            <a:off x="6814371" y="4707384"/>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Meiryo" panose="020B0604030504040204" pitchFamily="34" charset="-128"/>
                <a:ea typeface="Meiryo" panose="020B0604030504040204" pitchFamily="34" charset="-128"/>
                <a:cs typeface="HGPSoeiKakugothicUB" charset="-128"/>
              </a:rPr>
              <a:t>調達の自動化</a:t>
            </a:r>
          </a:p>
        </p:txBody>
      </p:sp>
      <p:sp>
        <p:nvSpPr>
          <p:cNvPr id="28" name="AutoShape 38"/>
          <p:cNvSpPr>
            <a:spLocks noChangeArrowheads="1"/>
          </p:cNvSpPr>
          <p:nvPr/>
        </p:nvSpPr>
        <p:spPr bwMode="auto">
          <a:xfrm>
            <a:off x="6266626" y="4701828"/>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Meiryo" panose="020B0604030504040204" pitchFamily="34" charset="-128"/>
                <a:ea typeface="Meiryo" panose="020B0604030504040204" pitchFamily="34" charset="-128"/>
                <a:cs typeface="HGPSoeiKakugothicUB" charset="-128"/>
              </a:rPr>
              <a:t>運用の自動化</a:t>
            </a:r>
          </a:p>
        </p:txBody>
      </p:sp>
      <p:sp>
        <p:nvSpPr>
          <p:cNvPr id="10" name="角丸四角形 9"/>
          <p:cNvSpPr/>
          <p:nvPr/>
        </p:nvSpPr>
        <p:spPr bwMode="auto">
          <a:xfrm>
            <a:off x="495300" y="840177"/>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オンデマンド・セルフサービス</a:t>
            </a:r>
          </a:p>
        </p:txBody>
      </p:sp>
      <p:sp>
        <p:nvSpPr>
          <p:cNvPr id="30" name="角丸四角形 29"/>
          <p:cNvSpPr/>
          <p:nvPr/>
        </p:nvSpPr>
        <p:spPr bwMode="auto">
          <a:xfrm>
            <a:off x="495300" y="1567580"/>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幅広いネットワークアクセス</a:t>
            </a:r>
          </a:p>
        </p:txBody>
      </p:sp>
      <p:sp>
        <p:nvSpPr>
          <p:cNvPr id="31" name="角丸四角形 30"/>
          <p:cNvSpPr/>
          <p:nvPr/>
        </p:nvSpPr>
        <p:spPr bwMode="auto">
          <a:xfrm>
            <a:off x="488950" y="3025671"/>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迅速な拡張性</a:t>
            </a:r>
          </a:p>
        </p:txBody>
      </p:sp>
      <p:sp>
        <p:nvSpPr>
          <p:cNvPr id="33" name="角丸四角形 32"/>
          <p:cNvSpPr/>
          <p:nvPr/>
        </p:nvSpPr>
        <p:spPr bwMode="auto">
          <a:xfrm>
            <a:off x="495300" y="374657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サービスの計測可能・従量課金</a:t>
            </a:r>
          </a:p>
        </p:txBody>
      </p:sp>
      <p:sp>
        <p:nvSpPr>
          <p:cNvPr id="34" name="角丸四角形 33"/>
          <p:cNvSpPr/>
          <p:nvPr/>
        </p:nvSpPr>
        <p:spPr bwMode="auto">
          <a:xfrm>
            <a:off x="495300" y="230023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リソースの共有</a:t>
            </a:r>
          </a:p>
        </p:txBody>
      </p:sp>
      <p:sp>
        <p:nvSpPr>
          <p:cNvPr id="7" name="テキスト ボックス 6"/>
          <p:cNvSpPr txBox="1"/>
          <p:nvPr/>
        </p:nvSpPr>
        <p:spPr>
          <a:xfrm>
            <a:off x="6195374" y="6413153"/>
            <a:ext cx="2853666" cy="246221"/>
          </a:xfrm>
          <a:prstGeom prst="rect">
            <a:avLst/>
          </a:prstGeom>
          <a:noFill/>
        </p:spPr>
        <p:txBody>
          <a:bodyPr wrap="none" rtlCol="0">
            <a:spAutoFit/>
          </a:bodyPr>
          <a:lstStyle/>
          <a:p>
            <a:r>
              <a:rPr kumimoji="1" lang="ja-JP" altLang="en-US" sz="1000">
                <a:solidFill>
                  <a:schemeClr val="accent3">
                    <a:lumMod val="50000"/>
                  </a:schemeClr>
                </a:solidFill>
                <a:latin typeface="Meiryo" panose="020B0604030504040204" pitchFamily="34" charset="-128"/>
                <a:ea typeface="Meiryo" panose="020B0604030504040204" pitchFamily="34" charset="-128"/>
                <a:cs typeface="Meiryo" charset="-128"/>
              </a:rPr>
              <a:t>注：</a:t>
            </a:r>
            <a:r>
              <a:rPr kumimoji="1" lang="en-US" altLang="ja-JP" sz="1000" dirty="0">
                <a:solidFill>
                  <a:schemeClr val="accent3">
                    <a:lumMod val="50000"/>
                  </a:schemeClr>
                </a:solidFill>
                <a:latin typeface="Meiryo" panose="020B0604030504040204" pitchFamily="34" charset="-128"/>
                <a:ea typeface="Meiryo" panose="020B0604030504040204" pitchFamily="34" charset="-128"/>
                <a:cs typeface="Meiryo" charset="-128"/>
              </a:rPr>
              <a:t>SaaS</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や</a:t>
            </a:r>
            <a:r>
              <a:rPr kumimoji="1" lang="en-US" altLang="ja-JP" sz="1000" dirty="0">
                <a:solidFill>
                  <a:schemeClr val="accent3">
                    <a:lumMod val="50000"/>
                  </a:schemeClr>
                </a:solidFill>
                <a:latin typeface="Meiryo" panose="020B0604030504040204" pitchFamily="34" charset="-128"/>
                <a:ea typeface="Meiryo" panose="020B0604030504040204" pitchFamily="34" charset="-128"/>
                <a:cs typeface="Meiryo" charset="-128"/>
              </a:rPr>
              <a:t>PaaS</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の</a:t>
            </a:r>
            <a:r>
              <a:rPr kumimoji="1" lang="ja-JP" altLang="en-US" sz="1000">
                <a:solidFill>
                  <a:schemeClr val="accent3">
                    <a:lumMod val="50000"/>
                  </a:schemeClr>
                </a:solidFill>
                <a:latin typeface="Meiryo" panose="020B0604030504040204" pitchFamily="34" charset="-128"/>
                <a:ea typeface="Meiryo" panose="020B0604030504040204" pitchFamily="34" charset="-128"/>
                <a:cs typeface="Meiryo" charset="-128"/>
              </a:rPr>
              <a:t>場合、絶対条件</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ではない。</a:t>
            </a:r>
          </a:p>
        </p:txBody>
      </p:sp>
      <p:cxnSp>
        <p:nvCxnSpPr>
          <p:cNvPr id="5" name="直線矢印コネクタ 4">
            <a:extLst>
              <a:ext uri="{FF2B5EF4-FFF2-40B4-BE49-F238E27FC236}">
                <a16:creationId xmlns:a16="http://schemas.microsoft.com/office/drawing/2014/main" id="{C2AEA436-BC15-3949-9FB9-2F9F75278D95}"/>
              </a:ext>
            </a:extLst>
          </p:cNvPr>
          <p:cNvCxnSpPr>
            <a:stCxn id="7" idx="1"/>
            <a:endCxn id="29703" idx="2"/>
          </p:cNvCxnSpPr>
          <p:nvPr/>
        </p:nvCxnSpPr>
        <p:spPr>
          <a:xfrm flipH="1" flipV="1">
            <a:off x="5976172" y="6185346"/>
            <a:ext cx="219202" cy="350918"/>
          </a:xfrm>
          <a:prstGeom prst="straightConnector1">
            <a:avLst/>
          </a:prstGeom>
          <a:ln w="6350">
            <a:solidFill>
              <a:srgbClr val="00905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5" name="図 24">
            <a:extLst>
              <a:ext uri="{FF2B5EF4-FFF2-40B4-BE49-F238E27FC236}">
                <a16:creationId xmlns:a16="http://schemas.microsoft.com/office/drawing/2014/main" id="{807F83AF-F440-9948-B051-675367D85EC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3968" y="4617849"/>
            <a:ext cx="1381931" cy="13819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57122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F1E533-A543-D4A7-02C3-80882EBAB6C9}"/>
              </a:ext>
            </a:extLst>
          </p:cNvPr>
          <p:cNvSpPr>
            <a:spLocks noGrp="1"/>
          </p:cNvSpPr>
          <p:nvPr>
            <p:ph type="title"/>
          </p:nvPr>
        </p:nvSpPr>
        <p:spPr/>
        <p:txBody>
          <a:bodyPr/>
          <a:lstStyle/>
          <a:p>
            <a:r>
              <a:rPr kumimoji="1" lang="ja-JP" altLang="en-US" dirty="0"/>
              <a:t>「所有する</a:t>
            </a:r>
            <a:r>
              <a:rPr kumimoji="1" lang="en-US" altLang="ja-JP" dirty="0"/>
              <a:t>IT</a:t>
            </a:r>
            <a:r>
              <a:rPr kumimoji="1" lang="ja-JP" altLang="en-US" dirty="0"/>
              <a:t>」から「所有しない</a:t>
            </a:r>
            <a:r>
              <a:rPr kumimoji="1" lang="en-US" altLang="ja-JP" dirty="0"/>
              <a:t>IT</a:t>
            </a:r>
            <a:r>
              <a:rPr kumimoji="1" lang="ja-JP" altLang="en-US" dirty="0"/>
              <a:t>」へ</a:t>
            </a:r>
          </a:p>
        </p:txBody>
      </p:sp>
      <p:sp>
        <p:nvSpPr>
          <p:cNvPr id="3" name="正方形/長方形 2">
            <a:extLst>
              <a:ext uri="{FF2B5EF4-FFF2-40B4-BE49-F238E27FC236}">
                <a16:creationId xmlns:a16="http://schemas.microsoft.com/office/drawing/2014/main" id="{85E70731-AD21-8D12-F5C2-7A89AB4C7994}"/>
              </a:ext>
            </a:extLst>
          </p:cNvPr>
          <p:cNvSpPr>
            <a:spLocks/>
          </p:cNvSpPr>
          <p:nvPr/>
        </p:nvSpPr>
        <p:spPr bwMode="auto">
          <a:xfrm>
            <a:off x="522058" y="2308945"/>
            <a:ext cx="3532584" cy="1296956"/>
          </a:xfrm>
          <a:prstGeom prst="rect">
            <a:avLst/>
          </a:prstGeom>
          <a:solidFill>
            <a:srgbClr val="0070C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ja-JP" altLang="en-US" sz="20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ハードウェア</a:t>
            </a:r>
            <a:endParaRPr kumimoji="1" lang="ja-JP" altLang="en-US" sz="2000" b="1" dirty="0"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6" name="正方形/長方形 5">
            <a:extLst>
              <a:ext uri="{FF2B5EF4-FFF2-40B4-BE49-F238E27FC236}">
                <a16:creationId xmlns:a16="http://schemas.microsoft.com/office/drawing/2014/main" id="{5122E4C2-D1E4-F51E-DA95-F6D2E0481A76}"/>
              </a:ext>
            </a:extLst>
          </p:cNvPr>
          <p:cNvSpPr/>
          <p:nvPr/>
        </p:nvSpPr>
        <p:spPr bwMode="auto">
          <a:xfrm>
            <a:off x="5089360" y="995060"/>
            <a:ext cx="3532584" cy="2618326"/>
          </a:xfrm>
          <a:prstGeom prst="rect">
            <a:avLst/>
          </a:prstGeom>
          <a:solidFill>
            <a:srgbClr val="7030A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ja-JP" altLang="en-US" sz="20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クラウド</a:t>
            </a:r>
            <a:endParaRPr kumimoji="1"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kumimoji="1"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kumimoji="1"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kumimoji="1"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kumimoji="1" lang="ja-JP" altLang="en-US" sz="2000" b="1" dirty="0"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8" name="テキスト ボックス 7">
            <a:extLst>
              <a:ext uri="{FF2B5EF4-FFF2-40B4-BE49-F238E27FC236}">
                <a16:creationId xmlns:a16="http://schemas.microsoft.com/office/drawing/2014/main" id="{F8957662-243D-A70B-C1A1-D0A06DF89470}"/>
              </a:ext>
            </a:extLst>
          </p:cNvPr>
          <p:cNvSpPr txBox="1"/>
          <p:nvPr/>
        </p:nvSpPr>
        <p:spPr>
          <a:xfrm>
            <a:off x="415132" y="4811255"/>
            <a:ext cx="3765843" cy="1557349"/>
          </a:xfrm>
          <a:prstGeom prst="rect">
            <a:avLst/>
          </a:prstGeom>
          <a:noFill/>
        </p:spPr>
        <p:txBody>
          <a:bodyPr wrap="square" lIns="182880" tIns="146304" rIns="182880" bIns="146304" rtlCol="0">
            <a:spAutoFit/>
          </a:bodyPr>
          <a:lstStyle/>
          <a:p>
            <a:pPr marL="171450" indent="-171450">
              <a:spcAft>
                <a:spcPts val="600"/>
              </a:spcAft>
              <a:buFont typeface="Wingdings" pitchFamily="2" charset="2"/>
              <a:buChar char="ü"/>
            </a:pPr>
            <a:r>
              <a:rPr kumimoji="1" lang="ja-JP" altLang="en-US" sz="1200" dirty="0">
                <a:solidFill>
                  <a:srgbClr val="FF0000"/>
                </a:solidFill>
                <a:latin typeface="Meiryo" panose="020B0604030504040204" pitchFamily="34" charset="-128"/>
                <a:ea typeface="Meiryo" panose="020B0604030504040204" pitchFamily="34" charset="-128"/>
              </a:rPr>
              <a:t>負荷</a:t>
            </a:r>
            <a:r>
              <a:rPr lang="ja-JP" altLang="en-US" sz="1200" dirty="0">
                <a:solidFill>
                  <a:srgbClr val="FF0000"/>
                </a:solidFill>
                <a:latin typeface="Meiryo" panose="020B0604030504040204" pitchFamily="34" charset="-128"/>
                <a:ea typeface="Meiryo" panose="020B0604030504040204" pitchFamily="34" charset="-128"/>
              </a:rPr>
              <a:t>を正確に予測し、</a:t>
            </a:r>
            <a:r>
              <a:rPr kumimoji="1" lang="ja-JP" altLang="en-US" sz="1200" dirty="0">
                <a:solidFill>
                  <a:srgbClr val="FF0000"/>
                </a:solidFill>
                <a:latin typeface="Meiryo" panose="020B0604030504040204" pitchFamily="34" charset="-128"/>
                <a:ea typeface="Meiryo" panose="020B0604030504040204" pitchFamily="34" charset="-128"/>
              </a:rPr>
              <a:t>ピークに合わせてハードウェア</a:t>
            </a:r>
            <a:r>
              <a:rPr lang="ja-JP" altLang="en-US" sz="1200" dirty="0">
                <a:solidFill>
                  <a:srgbClr val="FF0000"/>
                </a:solidFill>
                <a:latin typeface="Meiryo" panose="020B0604030504040204" pitchFamily="34" charset="-128"/>
                <a:ea typeface="Meiryo" panose="020B0604030504040204" pitchFamily="34" charset="-128"/>
              </a:rPr>
              <a:t>能力を予め決定しなくてはならない</a:t>
            </a:r>
            <a:r>
              <a:rPr kumimoji="1" lang="ja-JP" altLang="en-US" sz="1200" dirty="0">
                <a:solidFill>
                  <a:srgbClr val="FF0000"/>
                </a:solidFill>
                <a:latin typeface="Meiryo" panose="020B0604030504040204" pitchFamily="34" charset="-128"/>
                <a:ea typeface="Meiryo" panose="020B0604030504040204" pitchFamily="34" charset="-128"/>
              </a:rPr>
              <a:t>。</a:t>
            </a:r>
            <a:endParaRPr kumimoji="1" lang="en-US" altLang="ja-JP" sz="1200" dirty="0">
              <a:solidFill>
                <a:srgbClr val="FF0000"/>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ü"/>
            </a:pPr>
            <a:r>
              <a:rPr lang="ja-JP" altLang="en-US" sz="1200" dirty="0">
                <a:solidFill>
                  <a:srgbClr val="FF0000"/>
                </a:solidFill>
                <a:latin typeface="Meiryo" panose="020B0604030504040204" pitchFamily="34" charset="-128"/>
                <a:ea typeface="Meiryo" panose="020B0604030504040204" pitchFamily="34" charset="-128"/>
              </a:rPr>
              <a:t>ハードウェアやソフトウェアは、資産として所有しなくてはならない。</a:t>
            </a:r>
            <a:endParaRPr lang="en-US" altLang="ja-JP" sz="1200" dirty="0">
              <a:solidFill>
                <a:srgbClr val="FF0000"/>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ü"/>
            </a:pPr>
            <a:r>
              <a:rPr lang="ja-JP" altLang="en-US" sz="1200" dirty="0">
                <a:solidFill>
                  <a:srgbClr val="FF0000"/>
                </a:solidFill>
                <a:latin typeface="Meiryo" panose="020B0604030504040204" pitchFamily="34" charset="-128"/>
                <a:ea typeface="Meiryo" panose="020B0604030504040204" pitchFamily="34" charset="-128"/>
              </a:rPr>
              <a:t>運用や管理は、各社個別の仕様なのでユーザーの責任で設計し、人手に頼ることも多い。</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ED2CECC0-C13D-8352-8B69-4F8C4778FDD0}"/>
              </a:ext>
            </a:extLst>
          </p:cNvPr>
          <p:cNvSpPr txBox="1"/>
          <p:nvPr/>
        </p:nvSpPr>
        <p:spPr>
          <a:xfrm>
            <a:off x="4963026" y="4811255"/>
            <a:ext cx="3765844" cy="1557349"/>
          </a:xfrm>
          <a:prstGeom prst="rect">
            <a:avLst/>
          </a:prstGeom>
          <a:noFill/>
          <a:ln w="19050">
            <a:solidFill>
              <a:schemeClr val="bg1"/>
            </a:solidFill>
            <a:prstDash val="sysDot"/>
          </a:ln>
        </p:spPr>
        <p:txBody>
          <a:bodyPr wrap="square" lIns="182880" tIns="146304" rIns="182880" bIns="146304" rtlCol="0">
            <a:spAutoFit/>
          </a:bodyPr>
          <a:lstStyle/>
          <a:p>
            <a:pPr marL="171450" indent="-171450">
              <a:spcAft>
                <a:spcPts val="600"/>
              </a:spcAft>
              <a:buFont typeface="Wingdings" pitchFamily="2" charset="2"/>
              <a:buChar char="ü"/>
            </a:pPr>
            <a:r>
              <a:rPr kumimoji="1" lang="ja-JP" altLang="en-US" sz="1200" dirty="0">
                <a:solidFill>
                  <a:srgbClr val="0432FF"/>
                </a:solidFill>
                <a:latin typeface="Meiryo" panose="020B0604030504040204" pitchFamily="34" charset="-128"/>
                <a:ea typeface="Meiryo" panose="020B0604030504040204" pitchFamily="34" charset="-128"/>
              </a:rPr>
              <a:t>ハードウェア能力の制約がなくなり必要な時に必要な機能や能力だけを、組合せ利用できる。</a:t>
            </a:r>
            <a:endParaRPr kumimoji="1" lang="en-US" altLang="ja-JP" sz="1200" dirty="0">
              <a:solidFill>
                <a:srgbClr val="0432FF"/>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ü"/>
            </a:pPr>
            <a:r>
              <a:rPr lang="ja-JP" altLang="en-US" sz="1200" dirty="0">
                <a:solidFill>
                  <a:srgbClr val="0432FF"/>
                </a:solidFill>
                <a:latin typeface="Meiryo" panose="020B0604030504040204" pitchFamily="34" charset="-128"/>
                <a:ea typeface="Meiryo" panose="020B0604030504040204" pitchFamily="34" charset="-128"/>
              </a:rPr>
              <a:t>ハードウェアやソフトウェアを資産として所有する必要がなく、経費で利用できる。</a:t>
            </a:r>
            <a:endParaRPr lang="en-US" altLang="ja-JP" sz="1200" dirty="0">
              <a:solidFill>
                <a:srgbClr val="0432FF"/>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ü"/>
            </a:pPr>
            <a:r>
              <a:rPr lang="ja-JP" altLang="en-US" sz="1200" dirty="0">
                <a:solidFill>
                  <a:srgbClr val="0432FF"/>
                </a:solidFill>
                <a:latin typeface="Meiryo" panose="020B0604030504040204" pitchFamily="34" charset="-128"/>
                <a:ea typeface="Meiryo" panose="020B0604030504040204" pitchFamily="34" charset="-128"/>
              </a:rPr>
              <a:t>人手に頼っていた運用や管理を広範に自動化できる。</a:t>
            </a:r>
            <a:endParaRPr kumimoji="1" lang="ja-JP" altLang="en-US" sz="1200" dirty="0">
              <a:solidFill>
                <a:srgbClr val="0432FF"/>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6A3349A0-DEB4-585C-88B5-3AEAB916EAE4}"/>
              </a:ext>
            </a:extLst>
          </p:cNvPr>
          <p:cNvSpPr>
            <a:spLocks/>
          </p:cNvSpPr>
          <p:nvPr/>
        </p:nvSpPr>
        <p:spPr bwMode="auto">
          <a:xfrm>
            <a:off x="522058" y="995060"/>
            <a:ext cx="3532584" cy="1296956"/>
          </a:xfrm>
          <a:prstGeom prst="rect">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ja-JP" altLang="en-US" sz="20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ソフトウェア</a:t>
            </a:r>
            <a:endParaRPr kumimoji="1" lang="ja-JP" altLang="en-US" sz="2000" b="1" dirty="0"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5" name="正方形/長方形 14">
            <a:extLst>
              <a:ext uri="{FF2B5EF4-FFF2-40B4-BE49-F238E27FC236}">
                <a16:creationId xmlns:a16="http://schemas.microsoft.com/office/drawing/2014/main" id="{9BBE3AB6-D14A-6374-AE08-23F5C70C9DD3}"/>
              </a:ext>
            </a:extLst>
          </p:cNvPr>
          <p:cNvSpPr/>
          <p:nvPr/>
        </p:nvSpPr>
        <p:spPr bwMode="auto">
          <a:xfrm>
            <a:off x="5157815" y="1542682"/>
            <a:ext cx="3386741" cy="974048"/>
          </a:xfrm>
          <a:prstGeom prst="rect">
            <a:avLst/>
          </a:prstGeom>
          <a:solidFill>
            <a:schemeClr val="accent3">
              <a:lumMod val="75000"/>
            </a:schemeClr>
          </a:solidFill>
          <a:ln w="19050">
            <a:solidFill>
              <a:schemeClr val="bg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ja-JP" altLang="en-US" sz="16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ソフトウェア機能</a:t>
            </a:r>
            <a:endParaRPr kumimoji="1" lang="ja-JP" altLang="en-US" sz="1600" b="1" dirty="0"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7" name="正方形/長方形 16">
            <a:extLst>
              <a:ext uri="{FF2B5EF4-FFF2-40B4-BE49-F238E27FC236}">
                <a16:creationId xmlns:a16="http://schemas.microsoft.com/office/drawing/2014/main" id="{E165F062-BB56-57C5-5CC9-0EF8CD9CF78E}"/>
              </a:ext>
            </a:extLst>
          </p:cNvPr>
          <p:cNvSpPr/>
          <p:nvPr/>
        </p:nvSpPr>
        <p:spPr bwMode="auto">
          <a:xfrm>
            <a:off x="5157815" y="2546226"/>
            <a:ext cx="3386741" cy="974048"/>
          </a:xfrm>
          <a:prstGeom prst="rect">
            <a:avLst/>
          </a:prstGeom>
          <a:solidFill>
            <a:srgbClr val="0070C0"/>
          </a:solidFill>
          <a:ln w="19050">
            <a:solidFill>
              <a:schemeClr val="bg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ja-JP" altLang="en-US" sz="16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ハードウェア能力</a:t>
            </a:r>
            <a:endParaRPr kumimoji="1" lang="ja-JP" altLang="en-US" sz="1600" b="1" dirty="0"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8" name="正方形/長方形 17">
            <a:extLst>
              <a:ext uri="{FF2B5EF4-FFF2-40B4-BE49-F238E27FC236}">
                <a16:creationId xmlns:a16="http://schemas.microsoft.com/office/drawing/2014/main" id="{72728447-3670-718E-CD14-1ED3F045AB49}"/>
              </a:ext>
            </a:extLst>
          </p:cNvPr>
          <p:cNvSpPr/>
          <p:nvPr/>
        </p:nvSpPr>
        <p:spPr>
          <a:xfrm>
            <a:off x="522058" y="3783195"/>
            <a:ext cx="3532584" cy="36805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51A8961D-05C9-635D-8406-D33F5FE36FC7}"/>
              </a:ext>
            </a:extLst>
          </p:cNvPr>
          <p:cNvSpPr/>
          <p:nvPr/>
        </p:nvSpPr>
        <p:spPr>
          <a:xfrm>
            <a:off x="5084893" y="3783195"/>
            <a:ext cx="3532584" cy="3680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C4AC374B-EA69-7F5E-155F-7196E7890922}"/>
              </a:ext>
            </a:extLst>
          </p:cNvPr>
          <p:cNvSpPr/>
          <p:nvPr/>
        </p:nvSpPr>
        <p:spPr>
          <a:xfrm>
            <a:off x="5084892" y="4166615"/>
            <a:ext cx="3532583" cy="58615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5BAD52CC-4EFF-39B7-C127-58AFCA766994}"/>
              </a:ext>
            </a:extLst>
          </p:cNvPr>
          <p:cNvSpPr txBox="1"/>
          <p:nvPr/>
        </p:nvSpPr>
        <p:spPr>
          <a:xfrm>
            <a:off x="1679048" y="3812691"/>
            <a:ext cx="1218603"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所有する</a:t>
            </a:r>
            <a:r>
              <a:rPr lang="en-US" altLang="ja-JP" sz="1600" dirty="0">
                <a:solidFill>
                  <a:schemeClr val="bg1"/>
                </a:solidFill>
                <a:latin typeface="Meiryo" panose="020B0604030504040204" pitchFamily="34" charset="-128"/>
                <a:ea typeface="Meiryo" panose="020B0604030504040204" pitchFamily="34" charset="-128"/>
              </a:rPr>
              <a:t>IT</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A5C6BE40-0EDC-5C44-9EDF-02ED198757F4}"/>
              </a:ext>
            </a:extLst>
          </p:cNvPr>
          <p:cNvSpPr/>
          <p:nvPr/>
        </p:nvSpPr>
        <p:spPr>
          <a:xfrm>
            <a:off x="522058" y="4186912"/>
            <a:ext cx="3532584" cy="58615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14FAEC96-6636-AE71-9FEF-72C7A5F53811}"/>
              </a:ext>
            </a:extLst>
          </p:cNvPr>
          <p:cNvSpPr txBox="1"/>
          <p:nvPr/>
        </p:nvSpPr>
        <p:spPr>
          <a:xfrm>
            <a:off x="1208349" y="4223654"/>
            <a:ext cx="2160000" cy="523220"/>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ハードウェア能力は固定</a:t>
            </a:r>
            <a:br>
              <a:rPr lang="en-US" altLang="ja-JP" sz="1400" dirty="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柔軟な追加や変更は困難</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2EE114EB-B4F8-A498-1AA1-1FBFF03419D6}"/>
              </a:ext>
            </a:extLst>
          </p:cNvPr>
          <p:cNvSpPr txBox="1"/>
          <p:nvPr/>
        </p:nvSpPr>
        <p:spPr>
          <a:xfrm>
            <a:off x="6139291" y="3812691"/>
            <a:ext cx="1423788"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所有しない</a:t>
            </a:r>
            <a:r>
              <a:rPr lang="en-US" altLang="ja-JP" sz="1600" dirty="0">
                <a:solidFill>
                  <a:schemeClr val="bg1"/>
                </a:solidFill>
                <a:latin typeface="Meiryo" panose="020B0604030504040204" pitchFamily="34" charset="-128"/>
                <a:ea typeface="Meiryo" panose="020B0604030504040204" pitchFamily="34" charset="-128"/>
              </a:rPr>
              <a:t>IT</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DB9FE30C-6E7C-37F5-A65D-39F32643FE3C}"/>
              </a:ext>
            </a:extLst>
          </p:cNvPr>
          <p:cNvSpPr txBox="1"/>
          <p:nvPr/>
        </p:nvSpPr>
        <p:spPr>
          <a:xfrm>
            <a:off x="5084893" y="4209731"/>
            <a:ext cx="3532583" cy="523220"/>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ハードウェア能力の制約を解消</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柔軟な追加や変更が容易</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9" name="右矢印 8">
            <a:extLst>
              <a:ext uri="{FF2B5EF4-FFF2-40B4-BE49-F238E27FC236}">
                <a16:creationId xmlns:a16="http://schemas.microsoft.com/office/drawing/2014/main" id="{D964E6CC-88AF-CE58-FA6E-24F3033857AD}"/>
              </a:ext>
            </a:extLst>
          </p:cNvPr>
          <p:cNvSpPr/>
          <p:nvPr/>
        </p:nvSpPr>
        <p:spPr>
          <a:xfrm>
            <a:off x="4246870" y="1932701"/>
            <a:ext cx="577232" cy="752669"/>
          </a:xfrm>
          <a:prstGeom prst="rightArrow">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618464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latin typeface="Meiryo" panose="020B0604030504040204" pitchFamily="34" charset="-128"/>
                <a:ea typeface="Meiryo" panose="020B0604030504040204" pitchFamily="34" charset="-128"/>
                <a:cs typeface="Arial"/>
              </a:rPr>
              <a:t>クラウド利用の方法と</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dirty="0">
                <a:solidFill>
                  <a:srgbClr val="FFFFFF"/>
                </a:solidFill>
                <a:latin typeface="Meiryo" panose="020B0604030504040204" pitchFamily="34" charset="-128"/>
                <a:ea typeface="Meiryo" panose="020B0604030504040204" pitchFamily="34" charset="-128"/>
                <a:cs typeface="Arial"/>
              </a:rPr>
              <a:t>知っておくべき常識</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663005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図 75" descr="cloud.png">
            <a:extLst>
              <a:ext uri="{FF2B5EF4-FFF2-40B4-BE49-F238E27FC236}">
                <a16:creationId xmlns:a16="http://schemas.microsoft.com/office/drawing/2014/main" id="{279EA3A1-DE9F-B846-990F-22399413D1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729" y="2755501"/>
            <a:ext cx="2498972" cy="2498972"/>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1448DAAE-F78E-8E4C-B03E-DA76F7D8BF9D}"/>
              </a:ext>
            </a:extLst>
          </p:cNvPr>
          <p:cNvSpPr>
            <a:spLocks noGrp="1"/>
          </p:cNvSpPr>
          <p:nvPr>
            <p:ph type="title"/>
          </p:nvPr>
        </p:nvSpPr>
        <p:spPr/>
        <p:txBody>
          <a:bodyPr/>
          <a:lstStyle/>
          <a:p>
            <a:r>
              <a:rPr kumimoji="1" lang="ja-JP" altLang="en-US"/>
              <a:t>クラウドの不得意を理解する</a:t>
            </a:r>
          </a:p>
        </p:txBody>
      </p:sp>
      <p:pic>
        <p:nvPicPr>
          <p:cNvPr id="1026" name="Picture 2" descr="世界地図のイラスト">
            <a:extLst>
              <a:ext uri="{FF2B5EF4-FFF2-40B4-BE49-F238E27FC236}">
                <a16:creationId xmlns:a16="http://schemas.microsoft.com/office/drawing/2014/main" id="{8DF01CB0-7D40-2441-8BEE-45FD8429DA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426" y="934269"/>
            <a:ext cx="4422127" cy="2494079"/>
          </a:xfrm>
          <a:prstGeom prst="rect">
            <a:avLst/>
          </a:prstGeom>
          <a:noFill/>
          <a:extLst>
            <a:ext uri="{909E8E84-426E-40DD-AFC4-6F175D3DCCD1}">
              <a14:hiddenFill xmlns:a14="http://schemas.microsoft.com/office/drawing/2010/main">
                <a:solidFill>
                  <a:srgbClr val="FFFFFF"/>
                </a:solidFill>
              </a14:hiddenFill>
            </a:ext>
          </a:extLst>
        </p:spPr>
      </p:pic>
      <p:sp>
        <p:nvSpPr>
          <p:cNvPr id="14" name="円/楕円 13">
            <a:extLst>
              <a:ext uri="{FF2B5EF4-FFF2-40B4-BE49-F238E27FC236}">
                <a16:creationId xmlns:a16="http://schemas.microsoft.com/office/drawing/2014/main" id="{77386350-B4CB-A648-87A5-DEB5C8B270D6}"/>
              </a:ext>
            </a:extLst>
          </p:cNvPr>
          <p:cNvSpPr/>
          <p:nvPr/>
        </p:nvSpPr>
        <p:spPr>
          <a:xfrm>
            <a:off x="1978349" y="2690997"/>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7E2FD57D-713C-4348-AED2-2F961D5094BB}"/>
              </a:ext>
            </a:extLst>
          </p:cNvPr>
          <p:cNvSpPr/>
          <p:nvPr/>
        </p:nvSpPr>
        <p:spPr>
          <a:xfrm>
            <a:off x="401851" y="1613184"/>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E463F8DE-C9BF-554E-8FA9-4324ECCB009E}"/>
              </a:ext>
            </a:extLst>
          </p:cNvPr>
          <p:cNvSpPr/>
          <p:nvPr/>
        </p:nvSpPr>
        <p:spPr>
          <a:xfrm>
            <a:off x="3338678" y="1850717"/>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A8576F3E-21EC-EA47-B855-320262372E8F}"/>
              </a:ext>
            </a:extLst>
          </p:cNvPr>
          <p:cNvSpPr/>
          <p:nvPr/>
        </p:nvSpPr>
        <p:spPr>
          <a:xfrm>
            <a:off x="2127534" y="1941939"/>
            <a:ext cx="182444" cy="182444"/>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 name="曲線コネクタ 22">
            <a:extLst>
              <a:ext uri="{FF2B5EF4-FFF2-40B4-BE49-F238E27FC236}">
                <a16:creationId xmlns:a16="http://schemas.microsoft.com/office/drawing/2014/main" id="{D57C7CF5-A11D-DF43-B723-7259AB592FEB}"/>
              </a:ext>
            </a:extLst>
          </p:cNvPr>
          <p:cNvCxnSpPr>
            <a:cxnSpLocks/>
            <a:stCxn id="46" idx="4"/>
            <a:endCxn id="14" idx="0"/>
          </p:cNvCxnSpPr>
          <p:nvPr/>
        </p:nvCxnSpPr>
        <p:spPr>
          <a:xfrm rot="5400000">
            <a:off x="1860857" y="2333098"/>
            <a:ext cx="566614" cy="149185"/>
          </a:xfrm>
          <a:prstGeom prst="curvedConnector3">
            <a:avLst>
              <a:gd name="adj1" fmla="val 50000"/>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7" name="曲線コネクタ 46">
            <a:extLst>
              <a:ext uri="{FF2B5EF4-FFF2-40B4-BE49-F238E27FC236}">
                <a16:creationId xmlns:a16="http://schemas.microsoft.com/office/drawing/2014/main" id="{0A0ABF6F-5814-FE4A-AAB3-6A24BFAA0ACB}"/>
              </a:ext>
            </a:extLst>
          </p:cNvPr>
          <p:cNvCxnSpPr>
            <a:cxnSpLocks/>
            <a:stCxn id="46" idx="7"/>
            <a:endCxn id="45" idx="0"/>
          </p:cNvCxnSpPr>
          <p:nvPr/>
        </p:nvCxnSpPr>
        <p:spPr>
          <a:xfrm rot="5400000" flipH="1" flipV="1">
            <a:off x="2797610" y="1336367"/>
            <a:ext cx="117940" cy="1146640"/>
          </a:xfrm>
          <a:prstGeom prst="curvedConnector3">
            <a:avLst>
              <a:gd name="adj1" fmla="val 293827"/>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曲線コネクタ 49">
            <a:extLst>
              <a:ext uri="{FF2B5EF4-FFF2-40B4-BE49-F238E27FC236}">
                <a16:creationId xmlns:a16="http://schemas.microsoft.com/office/drawing/2014/main" id="{4290F63B-3E5E-9840-AD94-81E40FE65238}"/>
              </a:ext>
            </a:extLst>
          </p:cNvPr>
          <p:cNvCxnSpPr>
            <a:cxnSpLocks/>
            <a:stCxn id="46" idx="1"/>
            <a:endCxn id="44" idx="0"/>
          </p:cNvCxnSpPr>
          <p:nvPr/>
        </p:nvCxnSpPr>
        <p:spPr>
          <a:xfrm rot="16200000" flipV="1">
            <a:off x="1145927" y="960331"/>
            <a:ext cx="355473" cy="1661179"/>
          </a:xfrm>
          <a:prstGeom prst="curvedConnector3">
            <a:avLst>
              <a:gd name="adj1" fmla="val 164309"/>
            </a:avLst>
          </a:prstGeom>
          <a:ln>
            <a:tailEnd type="triangle"/>
          </a:ln>
        </p:spPr>
        <p:style>
          <a:lnRef idx="2">
            <a:schemeClr val="accent2"/>
          </a:lnRef>
          <a:fillRef idx="0">
            <a:schemeClr val="accent2"/>
          </a:fillRef>
          <a:effectRef idx="1">
            <a:schemeClr val="accent2"/>
          </a:effectRef>
          <a:fontRef idx="minor">
            <a:schemeClr val="tx1"/>
          </a:fontRef>
        </p:style>
      </p:cxnSp>
      <p:sp>
        <p:nvSpPr>
          <p:cNvPr id="20" name="円柱 19">
            <a:extLst>
              <a:ext uri="{FF2B5EF4-FFF2-40B4-BE49-F238E27FC236}">
                <a16:creationId xmlns:a16="http://schemas.microsoft.com/office/drawing/2014/main" id="{4D0156C8-1814-0344-A6A8-566B0DF0BD83}"/>
              </a:ext>
            </a:extLst>
          </p:cNvPr>
          <p:cNvSpPr/>
          <p:nvPr/>
        </p:nvSpPr>
        <p:spPr>
          <a:xfrm>
            <a:off x="523478" y="4801078"/>
            <a:ext cx="3786022" cy="155027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 name="図 20" descr="cloud.png">
            <a:extLst>
              <a:ext uri="{FF2B5EF4-FFF2-40B4-BE49-F238E27FC236}">
                <a16:creationId xmlns:a16="http://schemas.microsoft.com/office/drawing/2014/main" id="{868C3554-38B5-3A46-A2A8-9D511EB8F0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729" y="2755501"/>
            <a:ext cx="2498972" cy="2498972"/>
          </a:xfrm>
          <a:prstGeom prst="rect">
            <a:avLst/>
          </a:prstGeom>
          <a:effectLst>
            <a:outerShdw blurRad="50800" dist="38100" dir="2700000" algn="tl" rotWithShape="0">
              <a:prstClr val="black">
                <a:alpha val="40000"/>
              </a:prstClr>
            </a:outerShdw>
          </a:effectLst>
        </p:spPr>
      </p:pic>
      <p:sp>
        <p:nvSpPr>
          <p:cNvPr id="22" name="上矢印 21">
            <a:extLst>
              <a:ext uri="{FF2B5EF4-FFF2-40B4-BE49-F238E27FC236}">
                <a16:creationId xmlns:a16="http://schemas.microsoft.com/office/drawing/2014/main" id="{0A3C5E8B-AB1D-CD4D-AED1-CC46174AEB7F}"/>
              </a:ext>
            </a:extLst>
          </p:cNvPr>
          <p:cNvSpPr/>
          <p:nvPr/>
        </p:nvSpPr>
        <p:spPr>
          <a:xfrm>
            <a:off x="1905314" y="4342760"/>
            <a:ext cx="1022350" cy="62631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D41A2E91-6019-3D4A-A004-A8E2EC06AEB8}"/>
              </a:ext>
            </a:extLst>
          </p:cNvPr>
          <p:cNvSpPr txBox="1"/>
          <p:nvPr/>
        </p:nvSpPr>
        <p:spPr>
          <a:xfrm>
            <a:off x="785273" y="5515148"/>
            <a:ext cx="3262432"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膨大なローカルデータ</a:t>
            </a:r>
          </a:p>
        </p:txBody>
      </p:sp>
      <p:sp>
        <p:nvSpPr>
          <p:cNvPr id="25" name="テキスト ボックス 24">
            <a:extLst>
              <a:ext uri="{FF2B5EF4-FFF2-40B4-BE49-F238E27FC236}">
                <a16:creationId xmlns:a16="http://schemas.microsoft.com/office/drawing/2014/main" id="{6397632E-1616-171F-4F8C-DC698A0B7A88}"/>
              </a:ext>
            </a:extLst>
          </p:cNvPr>
          <p:cNvSpPr txBox="1"/>
          <p:nvPr/>
        </p:nvSpPr>
        <p:spPr>
          <a:xfrm>
            <a:off x="4634093" y="953022"/>
            <a:ext cx="4366574" cy="1754326"/>
          </a:xfrm>
          <a:prstGeom prst="rect">
            <a:avLst/>
          </a:prstGeom>
          <a:noFill/>
        </p:spPr>
        <p:txBody>
          <a:bodyPr wrap="square" rtlCol="0">
            <a:spAutoFit/>
          </a:bodyPr>
          <a:lstStyle/>
          <a:p>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b="1">
                <a:solidFill>
                  <a:srgbClr val="C00000"/>
                </a:solidFill>
                <a:latin typeface="Meiryo" panose="020B0604030504040204" pitchFamily="34" charset="-128"/>
                <a:ea typeface="Meiryo" panose="020B0604030504040204" pitchFamily="34" charset="-128"/>
              </a:rPr>
              <a:t>遅延時間</a:t>
            </a:r>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短い遅延時間が求められる業務は、地理的距離の遠くなると不利なので、同一場所で完結させた方がいい</a:t>
            </a:r>
            <a:endParaRPr kumimoji="1" lang="en-US" altLang="ja-JP" sz="16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証券市場</a:t>
            </a:r>
            <a:r>
              <a:rPr lang="ja-JP" altLang="en-US" sz="1200">
                <a:latin typeface="Meiryo" panose="020B0604030504040204" pitchFamily="34" charset="-128"/>
                <a:ea typeface="Meiryo" panose="020B0604030504040204" pitchFamily="34" charset="-128"/>
              </a:rPr>
              <a:t>においてデータ基に</a:t>
            </a:r>
            <a:r>
              <a:rPr lang="en-US" altLang="ja-JP" sz="1200" dirty="0">
                <a:latin typeface="Meiryo" panose="020B0604030504040204" pitchFamily="34" charset="-128"/>
                <a:ea typeface="Meiryo" panose="020B0604030504040204" pitchFamily="34" charset="-128"/>
              </a:rPr>
              <a:t>1</a:t>
            </a:r>
            <a:r>
              <a:rPr lang="ja-JP" altLang="en-US" sz="1200">
                <a:latin typeface="Meiryo" panose="020B0604030504040204" pitchFamily="34" charset="-128"/>
                <a:ea typeface="Meiryo" panose="020B0604030504040204" pitchFamily="34" charset="-128"/>
              </a:rPr>
              <a:t>秒で数千回の売買注文を行うような</a:t>
            </a:r>
            <a:r>
              <a:rPr kumimoji="1" lang="ja-JP" altLang="en-US" sz="1200">
                <a:latin typeface="Meiryo" panose="020B0604030504040204" pitchFamily="34" charset="-128"/>
                <a:ea typeface="Meiryo" panose="020B0604030504040204" pitchFamily="34" charset="-128"/>
              </a:rPr>
              <a:t>高頻度取引（</a:t>
            </a:r>
            <a:r>
              <a:rPr lang="en-US" altLang="ja-JP" sz="1200" dirty="0">
                <a:latin typeface="Meiryo" panose="020B0604030504040204" pitchFamily="34" charset="-128"/>
                <a:ea typeface="Meiryo" panose="020B0604030504040204" pitchFamily="34" charset="-128"/>
              </a:rPr>
              <a:t>HFT:</a:t>
            </a:r>
            <a:r>
              <a:rPr lang="en" altLang="ja-JP" sz="1200" dirty="0">
                <a:latin typeface="Meiryo" panose="020B0604030504040204" pitchFamily="34" charset="-128"/>
                <a:ea typeface="Meiryo" panose="020B0604030504040204" pitchFamily="34" charset="-128"/>
              </a:rPr>
              <a:t>High Frequency Trading</a:t>
            </a:r>
            <a:r>
              <a:rPr kumimoji="1" lang="ja-JP" altLang="en-US" sz="1200">
                <a:latin typeface="Meiryo" panose="020B0604030504040204" pitchFamily="34" charset="-128"/>
                <a:ea typeface="Meiryo" panose="020B0604030504040204" pitchFamily="34" charset="-128"/>
              </a:rPr>
              <a:t>）</a:t>
            </a:r>
            <a:endParaRPr kumimoji="1"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工場の製造現場で、直ちに良／不良を見分けて、不良品を排除する品質管理工程の自動化</a:t>
            </a:r>
            <a:endParaRPr kumimoji="1"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自動運転車の事故の回避判断と回避行動の連動　など</a:t>
            </a:r>
          </a:p>
        </p:txBody>
      </p:sp>
      <p:sp>
        <p:nvSpPr>
          <p:cNvPr id="26" name="テキスト ボックス 25">
            <a:extLst>
              <a:ext uri="{FF2B5EF4-FFF2-40B4-BE49-F238E27FC236}">
                <a16:creationId xmlns:a16="http://schemas.microsoft.com/office/drawing/2014/main" id="{036EDEB2-6EBF-562F-2FDC-752F14B17C0D}"/>
              </a:ext>
            </a:extLst>
          </p:cNvPr>
          <p:cNvSpPr txBox="1"/>
          <p:nvPr/>
        </p:nvSpPr>
        <p:spPr>
          <a:xfrm>
            <a:off x="4634093" y="4868443"/>
            <a:ext cx="4384909" cy="1692771"/>
          </a:xfrm>
          <a:prstGeom prst="rect">
            <a:avLst/>
          </a:prstGeom>
          <a:noFill/>
        </p:spPr>
        <p:txBody>
          <a:bodyPr wrap="square" rtlCol="0">
            <a:spAutoFit/>
          </a:bodyPr>
          <a:lstStyle/>
          <a:p>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b="1">
                <a:solidFill>
                  <a:srgbClr val="C00000"/>
                </a:solidFill>
                <a:latin typeface="Meiryo" panose="020B0604030504040204" pitchFamily="34" charset="-128"/>
                <a:ea typeface="Meiryo" panose="020B0604030504040204" pitchFamily="34" charset="-128"/>
              </a:rPr>
              <a:t>大量データ</a:t>
            </a:r>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現場で大量のデータが発生し、それを保管、処理しなければならない場合は、それらを全てクラウドに送り出すと、回線料金が莫大になるため、同じ場所で保管、処理させた方がいい</a:t>
            </a:r>
            <a:endParaRPr kumimoji="1" lang="en-US" altLang="ja-JP" sz="1600" dirty="0">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latin typeface="Meiryo" panose="020B0604030504040204" pitchFamily="34" charset="-128"/>
                <a:ea typeface="Meiryo" panose="020B0604030504040204" pitchFamily="34" charset="-128"/>
              </a:rPr>
              <a:t>大量のセンサー・データを取得・利用して業務を行う</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latin typeface="Meiryo" panose="020B0604030504040204" pitchFamily="34" charset="-128"/>
                <a:ea typeface="Meiryo" panose="020B0604030504040204" pitchFamily="34" charset="-128"/>
              </a:rPr>
              <a:t>工場の機械の動作履歴を検査や改善のために使う業務</a:t>
            </a:r>
            <a:r>
              <a:rPr kumimoji="1" lang="ja-JP" altLang="en-US" sz="1200">
                <a:latin typeface="Meiryo" panose="020B0604030504040204" pitchFamily="34" charset="-128"/>
                <a:ea typeface="Meiryo" panose="020B0604030504040204" pitchFamily="34" charset="-128"/>
              </a:rPr>
              <a:t>など</a:t>
            </a:r>
          </a:p>
        </p:txBody>
      </p:sp>
      <p:sp>
        <p:nvSpPr>
          <p:cNvPr id="27" name="テキスト ボックス 26">
            <a:extLst>
              <a:ext uri="{FF2B5EF4-FFF2-40B4-BE49-F238E27FC236}">
                <a16:creationId xmlns:a16="http://schemas.microsoft.com/office/drawing/2014/main" id="{3408DDFB-676B-B54B-7628-6B8075929250}"/>
              </a:ext>
            </a:extLst>
          </p:cNvPr>
          <p:cNvSpPr txBox="1"/>
          <p:nvPr/>
        </p:nvSpPr>
        <p:spPr>
          <a:xfrm>
            <a:off x="4997161" y="3233121"/>
            <a:ext cx="3775393" cy="1384995"/>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日本を起点とした往復の信号遅延時間の目安</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アメリカ本土　</a:t>
            </a:r>
            <a:r>
              <a:rPr kumimoji="1" lang="en-US" altLang="ja-JP" sz="1400" dirty="0">
                <a:latin typeface="Meiryo" panose="020B0604030504040204" pitchFamily="34" charset="-128"/>
                <a:ea typeface="Meiryo" panose="020B0604030504040204" pitchFamily="34" charset="-128"/>
              </a:rPr>
              <a:t>			200m</a:t>
            </a:r>
            <a:r>
              <a:rPr lang="ja-JP" altLang="en-US" sz="1400">
                <a:latin typeface="Meiryo" panose="020B0604030504040204" pitchFamily="34" charset="-128"/>
                <a:ea typeface="Meiryo" panose="020B0604030504040204" pitchFamily="34" charset="-128"/>
              </a:rPr>
              <a:t>秒</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東南アジア・オセアニア　</a:t>
            </a:r>
            <a:r>
              <a:rPr kumimoji="1" lang="en-US" altLang="ja-JP" sz="1400" dirty="0">
                <a:latin typeface="Meiryo" panose="020B0604030504040204" pitchFamily="34" charset="-128"/>
                <a:ea typeface="Meiryo" panose="020B0604030504040204" pitchFamily="34" charset="-128"/>
              </a:rPr>
              <a:t>	100m</a:t>
            </a:r>
            <a:r>
              <a:rPr kumimoji="1" lang="ja-JP" altLang="en-US" sz="1400">
                <a:latin typeface="Meiryo" panose="020B0604030504040204" pitchFamily="34" charset="-128"/>
                <a:ea typeface="Meiryo" panose="020B0604030504040204" pitchFamily="34" charset="-128"/>
              </a:rPr>
              <a:t>秒</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latin typeface="Meiryo" panose="020B0604030504040204" pitchFamily="34" charset="-128"/>
                <a:ea typeface="Meiryo" panose="020B0604030504040204" pitchFamily="34" charset="-128"/>
              </a:rPr>
              <a:t>東アジア　</a:t>
            </a:r>
            <a:r>
              <a:rPr lang="en-US" altLang="ja-JP" sz="1400" dirty="0">
                <a:latin typeface="Meiryo" panose="020B0604030504040204" pitchFamily="34" charset="-128"/>
                <a:ea typeface="Meiryo" panose="020B0604030504040204" pitchFamily="34" charset="-128"/>
              </a:rPr>
              <a:t>				  50m</a:t>
            </a:r>
            <a:r>
              <a:rPr lang="ja-JP" altLang="en-US" sz="1400">
                <a:latin typeface="Meiryo" panose="020B0604030504040204" pitchFamily="34" charset="-128"/>
                <a:ea typeface="Meiryo" panose="020B0604030504040204" pitchFamily="34" charset="-128"/>
              </a:rPr>
              <a:t>秒</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国内　</a:t>
            </a:r>
            <a:r>
              <a:rPr kumimoji="1" lang="en-US" altLang="ja-JP" sz="1400" dirty="0">
                <a:latin typeface="Meiryo" panose="020B0604030504040204" pitchFamily="34" charset="-128"/>
                <a:ea typeface="Meiryo" panose="020B0604030504040204" pitchFamily="34" charset="-128"/>
              </a:rPr>
              <a:t>				   10〜30m</a:t>
            </a:r>
            <a:r>
              <a:rPr kumimoji="1" lang="ja-JP" altLang="en-US" sz="1400">
                <a:latin typeface="Meiryo" panose="020B0604030504040204" pitchFamily="34" charset="-128"/>
                <a:ea typeface="Meiryo" panose="020B0604030504040204" pitchFamily="34" charset="-128"/>
              </a:rPr>
              <a:t>秒</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en-US" altLang="ja-JP" sz="1400" dirty="0">
                <a:latin typeface="Meiryo" panose="020B0604030504040204" pitchFamily="34" charset="-128"/>
                <a:ea typeface="Meiryo" panose="020B0604030504040204" pitchFamily="34" charset="-128"/>
              </a:rPr>
              <a:t>LAN 				     1m</a:t>
            </a:r>
            <a:r>
              <a:rPr lang="ja-JP" altLang="en-US" sz="1400">
                <a:latin typeface="Meiryo" panose="020B0604030504040204" pitchFamily="34" charset="-128"/>
                <a:ea typeface="Meiryo" panose="020B0604030504040204" pitchFamily="34" charset="-128"/>
              </a:rPr>
              <a:t>秒以下</a:t>
            </a:r>
            <a:endParaRPr kumimoji="1" lang="ja-JP" altLang="en-US" sz="1400">
              <a:latin typeface="Meiryo" panose="020B0604030504040204" pitchFamily="34" charset="-128"/>
              <a:ea typeface="Meiryo" panose="020B0604030504040204" pitchFamily="34" charset="-128"/>
            </a:endParaRPr>
          </a:p>
        </p:txBody>
      </p:sp>
      <p:grpSp>
        <p:nvGrpSpPr>
          <p:cNvPr id="28" name="グループ化 27">
            <a:extLst>
              <a:ext uri="{FF2B5EF4-FFF2-40B4-BE49-F238E27FC236}">
                <a16:creationId xmlns:a16="http://schemas.microsoft.com/office/drawing/2014/main" id="{DEA59FBD-CDA3-4E57-AB5F-6CAA684DFF59}"/>
              </a:ext>
            </a:extLst>
          </p:cNvPr>
          <p:cNvGrpSpPr/>
          <p:nvPr/>
        </p:nvGrpSpPr>
        <p:grpSpPr>
          <a:xfrm>
            <a:off x="4997161" y="2714821"/>
            <a:ext cx="3870169" cy="435022"/>
            <a:chOff x="1946211" y="4146764"/>
            <a:chExt cx="6795389" cy="544250"/>
          </a:xfrm>
        </p:grpSpPr>
        <p:cxnSp>
          <p:nvCxnSpPr>
            <p:cNvPr id="29" name="直線矢印コネクタ 28">
              <a:extLst>
                <a:ext uri="{FF2B5EF4-FFF2-40B4-BE49-F238E27FC236}">
                  <a16:creationId xmlns:a16="http://schemas.microsoft.com/office/drawing/2014/main" id="{8EDB9870-4778-4D53-64D7-96AE1E67419A}"/>
                </a:ext>
              </a:extLst>
            </p:cNvPr>
            <p:cNvCxnSpPr/>
            <p:nvPr/>
          </p:nvCxnSpPr>
          <p:spPr>
            <a:xfrm>
              <a:off x="2399541" y="4436018"/>
              <a:ext cx="5342602"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0" name="グラフィックス 29">
              <a:extLst>
                <a:ext uri="{FF2B5EF4-FFF2-40B4-BE49-F238E27FC236}">
                  <a16:creationId xmlns:a16="http://schemas.microsoft.com/office/drawing/2014/main" id="{F073AAED-F583-3596-8F10-ADC6FE863E5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44031" y="4210778"/>
              <a:ext cx="416222" cy="416222"/>
            </a:xfrm>
            <a:prstGeom prst="rect">
              <a:avLst/>
            </a:prstGeom>
          </p:spPr>
        </p:pic>
        <p:pic>
          <p:nvPicPr>
            <p:cNvPr id="31" name="グラフィックス 30">
              <a:extLst>
                <a:ext uri="{FF2B5EF4-FFF2-40B4-BE49-F238E27FC236}">
                  <a16:creationId xmlns:a16="http://schemas.microsoft.com/office/drawing/2014/main" id="{DB624450-0D03-ADF1-BD5E-C1414F42CCB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87732" y="4220819"/>
              <a:ext cx="416222" cy="416222"/>
            </a:xfrm>
            <a:prstGeom prst="rect">
              <a:avLst/>
            </a:prstGeom>
          </p:spPr>
        </p:pic>
        <p:pic>
          <p:nvPicPr>
            <p:cNvPr id="32" name="グラフィックス 31">
              <a:extLst>
                <a:ext uri="{FF2B5EF4-FFF2-40B4-BE49-F238E27FC236}">
                  <a16:creationId xmlns:a16="http://schemas.microsoft.com/office/drawing/2014/main" id="{BE4F735C-0A5C-344B-4526-EFC0A856BB57}"/>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946211" y="4210778"/>
              <a:ext cx="416222" cy="416222"/>
            </a:xfrm>
            <a:prstGeom prst="rect">
              <a:avLst/>
            </a:prstGeom>
          </p:spPr>
        </p:pic>
        <p:pic>
          <p:nvPicPr>
            <p:cNvPr id="33" name="グラフィックス 32">
              <a:extLst>
                <a:ext uri="{FF2B5EF4-FFF2-40B4-BE49-F238E27FC236}">
                  <a16:creationId xmlns:a16="http://schemas.microsoft.com/office/drawing/2014/main" id="{90AE238F-94A8-C5ED-EA40-24562D631ECD}"/>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095121" y="4210778"/>
              <a:ext cx="416222" cy="416222"/>
            </a:xfrm>
            <a:prstGeom prst="rect">
              <a:avLst/>
            </a:prstGeom>
          </p:spPr>
        </p:pic>
        <p:grpSp>
          <p:nvGrpSpPr>
            <p:cNvPr id="34" name="グループ化 33">
              <a:extLst>
                <a:ext uri="{FF2B5EF4-FFF2-40B4-BE49-F238E27FC236}">
                  <a16:creationId xmlns:a16="http://schemas.microsoft.com/office/drawing/2014/main" id="{5BC3ED11-F779-A9E7-F80A-7253B546F68D}"/>
                </a:ext>
              </a:extLst>
            </p:cNvPr>
            <p:cNvGrpSpPr/>
            <p:nvPr/>
          </p:nvGrpSpPr>
          <p:grpSpPr>
            <a:xfrm>
              <a:off x="7784671" y="4146764"/>
              <a:ext cx="956929" cy="544250"/>
              <a:chOff x="7166343" y="5055344"/>
              <a:chExt cx="956929" cy="544250"/>
            </a:xfrm>
            <a:solidFill>
              <a:schemeClr val="accent1"/>
            </a:solidFill>
          </p:grpSpPr>
          <p:sp>
            <p:nvSpPr>
              <p:cNvPr id="43" name="直方体 42">
                <a:extLst>
                  <a:ext uri="{FF2B5EF4-FFF2-40B4-BE49-F238E27FC236}">
                    <a16:creationId xmlns:a16="http://schemas.microsoft.com/office/drawing/2014/main" id="{1CEBC885-694C-7B4E-D8C7-D9038857BEE6}"/>
                  </a:ext>
                </a:extLst>
              </p:cNvPr>
              <p:cNvSpPr/>
              <p:nvPr/>
            </p:nvSpPr>
            <p:spPr>
              <a:xfrm>
                <a:off x="7166343" y="5055345"/>
                <a:ext cx="326065" cy="544249"/>
              </a:xfrm>
              <a:prstGeom prst="cube">
                <a:avLst/>
              </a:prstGeom>
              <a:grpFill/>
              <a:ln w="12700">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a:solidFill>
                    <a:schemeClr val="bg1"/>
                  </a:solidFill>
                </a:endParaRPr>
              </a:p>
            </p:txBody>
          </p:sp>
          <p:sp>
            <p:nvSpPr>
              <p:cNvPr id="48" name="直方体 47">
                <a:extLst>
                  <a:ext uri="{FF2B5EF4-FFF2-40B4-BE49-F238E27FC236}">
                    <a16:creationId xmlns:a16="http://schemas.microsoft.com/office/drawing/2014/main" id="{C2643BCA-AA45-9BD5-05E8-55325FCA7DF3}"/>
                  </a:ext>
                </a:extLst>
              </p:cNvPr>
              <p:cNvSpPr/>
              <p:nvPr/>
            </p:nvSpPr>
            <p:spPr>
              <a:xfrm>
                <a:off x="7481775" y="5055345"/>
                <a:ext cx="326065" cy="544249"/>
              </a:xfrm>
              <a:prstGeom prst="cube">
                <a:avLst/>
              </a:prstGeom>
              <a:grpFill/>
              <a:ln w="12700">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a:solidFill>
                    <a:schemeClr val="bg1"/>
                  </a:solidFill>
                </a:endParaRPr>
              </a:p>
            </p:txBody>
          </p:sp>
          <p:sp>
            <p:nvSpPr>
              <p:cNvPr id="49" name="直方体 48">
                <a:extLst>
                  <a:ext uri="{FF2B5EF4-FFF2-40B4-BE49-F238E27FC236}">
                    <a16:creationId xmlns:a16="http://schemas.microsoft.com/office/drawing/2014/main" id="{F5DE26F0-9029-37C2-2EFF-E4E0BB5A2124}"/>
                  </a:ext>
                </a:extLst>
              </p:cNvPr>
              <p:cNvSpPr/>
              <p:nvPr/>
            </p:nvSpPr>
            <p:spPr>
              <a:xfrm>
                <a:off x="7797207" y="5055344"/>
                <a:ext cx="326065" cy="544249"/>
              </a:xfrm>
              <a:prstGeom prst="cube">
                <a:avLst/>
              </a:prstGeom>
              <a:grpFill/>
              <a:ln w="12700">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a:solidFill>
                    <a:schemeClr val="bg1"/>
                  </a:solidFill>
                </a:endParaRPr>
              </a:p>
            </p:txBody>
          </p:sp>
        </p:grpSp>
        <p:grpSp>
          <p:nvGrpSpPr>
            <p:cNvPr id="35" name="グループ化 34">
              <a:extLst>
                <a:ext uri="{FF2B5EF4-FFF2-40B4-BE49-F238E27FC236}">
                  <a16:creationId xmlns:a16="http://schemas.microsoft.com/office/drawing/2014/main" id="{CAA2CB6A-0623-D845-442D-4CC83D331FBC}"/>
                </a:ext>
              </a:extLst>
            </p:cNvPr>
            <p:cNvGrpSpPr/>
            <p:nvPr/>
          </p:nvGrpSpPr>
          <p:grpSpPr>
            <a:xfrm>
              <a:off x="5393103" y="4190661"/>
              <a:ext cx="497839" cy="456456"/>
              <a:chOff x="4480560" y="5093111"/>
              <a:chExt cx="497839" cy="456456"/>
            </a:xfrm>
          </p:grpSpPr>
          <p:cxnSp>
            <p:nvCxnSpPr>
              <p:cNvPr id="36" name="直線コネクタ 35">
                <a:extLst>
                  <a:ext uri="{FF2B5EF4-FFF2-40B4-BE49-F238E27FC236}">
                    <a16:creationId xmlns:a16="http://schemas.microsoft.com/office/drawing/2014/main" id="{8FCE933C-BFA5-44FB-AD74-35AA53B971D3}"/>
                  </a:ext>
                </a:extLst>
              </p:cNvPr>
              <p:cNvCxnSpPr>
                <a:cxnSpLocks/>
              </p:cNvCxnSpPr>
              <p:nvPr/>
            </p:nvCxnSpPr>
            <p:spPr>
              <a:xfrm>
                <a:off x="4480560" y="5157127"/>
                <a:ext cx="91439"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BDCEC87F-B81B-2F94-25EA-91B2B3FE2CEF}"/>
                  </a:ext>
                </a:extLst>
              </p:cNvPr>
              <p:cNvCxnSpPr>
                <a:cxnSpLocks/>
              </p:cNvCxnSpPr>
              <p:nvPr/>
            </p:nvCxnSpPr>
            <p:spPr>
              <a:xfrm>
                <a:off x="4481884" y="5184703"/>
                <a:ext cx="9011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F0CF1E38-5E97-9481-ABB4-A27C7F9D1BDB}"/>
                  </a:ext>
                </a:extLst>
              </p:cNvPr>
              <p:cNvCxnSpPr>
                <a:cxnSpLocks/>
              </p:cNvCxnSpPr>
              <p:nvPr/>
            </p:nvCxnSpPr>
            <p:spPr>
              <a:xfrm flipV="1">
                <a:off x="4526279" y="5093111"/>
                <a:ext cx="0" cy="456456"/>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7A8D82FE-3BA4-3981-08F1-CDF3D2B901FB}"/>
                  </a:ext>
                </a:extLst>
              </p:cNvPr>
              <p:cNvCxnSpPr>
                <a:cxnSpLocks/>
              </p:cNvCxnSpPr>
              <p:nvPr/>
            </p:nvCxnSpPr>
            <p:spPr>
              <a:xfrm>
                <a:off x="4886960" y="5157127"/>
                <a:ext cx="91439"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A4C77D85-31CF-4FF7-AF7C-05ABEEB29CE5}"/>
                  </a:ext>
                </a:extLst>
              </p:cNvPr>
              <p:cNvCxnSpPr>
                <a:cxnSpLocks/>
              </p:cNvCxnSpPr>
              <p:nvPr/>
            </p:nvCxnSpPr>
            <p:spPr>
              <a:xfrm>
                <a:off x="4888284" y="5184703"/>
                <a:ext cx="9011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62F4E637-B0AB-E03F-6FE9-84346E3A6208}"/>
                  </a:ext>
                </a:extLst>
              </p:cNvPr>
              <p:cNvCxnSpPr>
                <a:cxnSpLocks/>
              </p:cNvCxnSpPr>
              <p:nvPr/>
            </p:nvCxnSpPr>
            <p:spPr>
              <a:xfrm flipV="1">
                <a:off x="4932679" y="5093111"/>
                <a:ext cx="0" cy="456456"/>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2" name="フリーフォーム: 図形 34">
                <a:extLst>
                  <a:ext uri="{FF2B5EF4-FFF2-40B4-BE49-F238E27FC236}">
                    <a16:creationId xmlns:a16="http://schemas.microsoft.com/office/drawing/2014/main" id="{AC17C089-67B4-3ED6-059B-7369681F4743}"/>
                  </a:ext>
                </a:extLst>
              </p:cNvPr>
              <p:cNvSpPr/>
              <p:nvPr/>
            </p:nvSpPr>
            <p:spPr>
              <a:xfrm>
                <a:off x="4527550" y="5187950"/>
                <a:ext cx="412750" cy="50804"/>
              </a:xfrm>
              <a:custGeom>
                <a:avLst/>
                <a:gdLst>
                  <a:gd name="connsiteX0" fmla="*/ 0 w 412750"/>
                  <a:gd name="connsiteY0" fmla="*/ 0 h 50804"/>
                  <a:gd name="connsiteX1" fmla="*/ 187325 w 412750"/>
                  <a:gd name="connsiteY1" fmla="*/ 50800 h 50804"/>
                  <a:gd name="connsiteX2" fmla="*/ 412750 w 412750"/>
                  <a:gd name="connsiteY2" fmla="*/ 3175 h 50804"/>
                  <a:gd name="connsiteX3" fmla="*/ 412750 w 412750"/>
                  <a:gd name="connsiteY3" fmla="*/ 3175 h 50804"/>
                  <a:gd name="connsiteX4" fmla="*/ 412750 w 412750"/>
                  <a:gd name="connsiteY4" fmla="*/ 3175 h 5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0" h="50804">
                    <a:moveTo>
                      <a:pt x="0" y="0"/>
                    </a:moveTo>
                    <a:cubicBezTo>
                      <a:pt x="59266" y="25135"/>
                      <a:pt x="118533" y="50271"/>
                      <a:pt x="187325" y="50800"/>
                    </a:cubicBezTo>
                    <a:cubicBezTo>
                      <a:pt x="256117" y="51329"/>
                      <a:pt x="412750" y="3175"/>
                      <a:pt x="412750" y="3175"/>
                    </a:cubicBezTo>
                    <a:lnTo>
                      <a:pt x="412750" y="3175"/>
                    </a:lnTo>
                    <a:lnTo>
                      <a:pt x="412750" y="3175"/>
                    </a:lnTo>
                  </a:path>
                </a:pathLst>
              </a:custGeom>
              <a:noFill/>
              <a:ln w="9525">
                <a:solidFill>
                  <a:schemeClr val="accent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16336159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Meiryo" panose="020B0604030504040204" pitchFamily="34" charset="-128"/>
                <a:ea typeface="Meiryo" panose="020B0604030504040204" pitchFamily="34" charset="-128"/>
                <a:cs typeface="Arial"/>
              </a:rPr>
              <a:t>サイバーセキュリティ</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3" name="テキスト ボックス 2">
            <a:extLst>
              <a:ext uri="{FF2B5EF4-FFF2-40B4-BE49-F238E27FC236}">
                <a16:creationId xmlns:a16="http://schemas.microsoft.com/office/drawing/2014/main" id="{67091437-04EB-B503-DC58-A6BA2089E37F}"/>
              </a:ext>
            </a:extLst>
          </p:cNvPr>
          <p:cNvSpPr txBox="1"/>
          <p:nvPr/>
        </p:nvSpPr>
        <p:spPr>
          <a:xfrm>
            <a:off x="871989" y="4082662"/>
            <a:ext cx="7441656" cy="1811393"/>
          </a:xfrm>
          <a:prstGeom prst="rect">
            <a:avLst/>
          </a:prstGeom>
          <a:noFill/>
        </p:spPr>
        <p:txBody>
          <a:bodyPr wrap="square">
            <a:spAutoFit/>
          </a:bodyPr>
          <a:lstStyle/>
          <a:p>
            <a:pPr>
              <a:lnSpc>
                <a:spcPct val="114000"/>
              </a:lnSpc>
              <a:buNone/>
            </a:pPr>
            <a:endParaRPr lang="en-US" altLang="ja-JP" sz="1400" dirty="0">
              <a:effectLst/>
              <a:latin typeface="Meiryo" panose="020B0604030504040204" pitchFamily="34" charset="-128"/>
              <a:ea typeface="Meiryo" panose="020B0604030504040204" pitchFamily="34" charset="-128"/>
              <a:cs typeface="Google Sans Text"/>
            </a:endParaRPr>
          </a:p>
          <a:p>
            <a:pPr>
              <a:lnSpc>
                <a:spcPct val="114000"/>
              </a:lnSpc>
              <a:buNone/>
            </a:pPr>
            <a:r>
              <a:rPr lang="ja-JP" altLang="ja-JP" sz="1400">
                <a:effectLst/>
                <a:latin typeface="Meiryo" panose="020B0604030504040204" pitchFamily="34" charset="-128"/>
                <a:ea typeface="Meiryo" panose="020B0604030504040204" pitchFamily="34" charset="-128"/>
                <a:cs typeface="Google Sans Text"/>
              </a:rPr>
              <a:t>在宅ワークやワーケーション、クラウドや</a:t>
            </a:r>
            <a:r>
              <a:rPr lang="en-US" altLang="ja-JP" sz="1400" dirty="0">
                <a:effectLst/>
                <a:latin typeface="Meiryo" panose="020B0604030504040204" pitchFamily="34" charset="-128"/>
                <a:ea typeface="Meiryo" panose="020B0604030504040204" pitchFamily="34" charset="-128"/>
                <a:cs typeface="Google Sans Text"/>
              </a:rPr>
              <a:t>IoT</a:t>
            </a:r>
            <a:r>
              <a:rPr lang="ja-JP" altLang="ja-JP" sz="1400">
                <a:effectLst/>
                <a:latin typeface="Meiryo" panose="020B0604030504040204" pitchFamily="34" charset="-128"/>
                <a:ea typeface="Meiryo" panose="020B0604030504040204" pitchFamily="34" charset="-128"/>
                <a:cs typeface="Google Sans Text"/>
              </a:rPr>
              <a:t>など、仕事で使う</a:t>
            </a:r>
            <a:r>
              <a:rPr lang="en-US" altLang="ja-JP" sz="1400" dirty="0">
                <a:effectLst/>
                <a:latin typeface="Meiryo" panose="020B0604030504040204" pitchFamily="34" charset="-128"/>
                <a:ea typeface="Meiryo" panose="020B0604030504040204" pitchFamily="34" charset="-128"/>
                <a:cs typeface="Google Sans Text"/>
              </a:rPr>
              <a:t>IT</a:t>
            </a:r>
            <a:r>
              <a:rPr lang="ja-JP" altLang="ja-JP" sz="1400">
                <a:effectLst/>
                <a:latin typeface="Meiryo" panose="020B0604030504040204" pitchFamily="34" charset="-128"/>
                <a:ea typeface="Meiryo" panose="020B0604030504040204" pitchFamily="34" charset="-128"/>
                <a:cs typeface="Google Sans Text"/>
              </a:rPr>
              <a:t>は、社内のネットワークの内側にあるとは限りません。安全と信じていたファイアウォールや</a:t>
            </a:r>
            <a:r>
              <a:rPr lang="en-US" altLang="ja-JP" sz="1400" dirty="0">
                <a:effectLst/>
                <a:latin typeface="Meiryo" panose="020B0604030504040204" pitchFamily="34" charset="-128"/>
                <a:ea typeface="Meiryo" panose="020B0604030504040204" pitchFamily="34" charset="-128"/>
                <a:cs typeface="Google Sans Text"/>
              </a:rPr>
              <a:t>VPN</a:t>
            </a:r>
            <a:r>
              <a:rPr lang="ja-JP" altLang="ja-JP" sz="1400">
                <a:effectLst/>
                <a:latin typeface="Meiryo" panose="020B0604030504040204" pitchFamily="34" charset="-128"/>
                <a:ea typeface="Meiryo" panose="020B0604030504040204" pitchFamily="34" charset="-128"/>
                <a:cs typeface="Google Sans Text"/>
              </a:rPr>
              <a:t>は、いまや不正アクセスの玄関口といえる状況です。悪意ある攻撃者もまた、急速な技術の発展を武器にして攻撃を仕掛けます。</a:t>
            </a:r>
            <a:endParaRPr lang="en-US" altLang="ja-JP" sz="1400" dirty="0">
              <a:effectLst/>
              <a:latin typeface="Meiryo" panose="020B0604030504040204" pitchFamily="34" charset="-128"/>
              <a:ea typeface="Meiryo" panose="020B0604030504040204" pitchFamily="34" charset="-128"/>
              <a:cs typeface="Google Sans Text"/>
            </a:endParaRPr>
          </a:p>
          <a:p>
            <a:pPr>
              <a:lnSpc>
                <a:spcPct val="114000"/>
              </a:lnSpc>
              <a:buNone/>
            </a:pPr>
            <a:endParaRPr lang="en-US" altLang="ja-JP" sz="1400" dirty="0">
              <a:latin typeface="Meiryo" panose="020B0604030504040204" pitchFamily="34" charset="-128"/>
              <a:ea typeface="Meiryo" panose="020B0604030504040204" pitchFamily="34" charset="-128"/>
              <a:cs typeface="Google Sans Text"/>
            </a:endParaRPr>
          </a:p>
          <a:p>
            <a:pPr>
              <a:lnSpc>
                <a:spcPct val="114000"/>
              </a:lnSpc>
              <a:buNone/>
            </a:pPr>
            <a:r>
              <a:rPr lang="ja-JP" altLang="ja-JP" sz="1400">
                <a:effectLst/>
                <a:latin typeface="Meiryo" panose="020B0604030504040204" pitchFamily="34" charset="-128"/>
                <a:ea typeface="Meiryo" panose="020B0604030504040204" pitchFamily="34" charset="-128"/>
                <a:cs typeface="Google Sans Text"/>
              </a:rPr>
              <a:t>そんな時代のセキュリティの基本について学びます。</a:t>
            </a:r>
            <a:endParaRPr lang="ja-JP" altLang="ja-JP" sz="1400">
              <a:effectLst/>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D0674A5-2223-0D48-A837-8E5BD0FA62F1}"/>
              </a:ext>
            </a:extLst>
          </p:cNvPr>
          <p:cNvSpPr txBox="1"/>
          <p:nvPr/>
        </p:nvSpPr>
        <p:spPr>
          <a:xfrm>
            <a:off x="913624" y="2367213"/>
            <a:ext cx="4582160" cy="408125"/>
          </a:xfrm>
          <a:prstGeom prst="rect">
            <a:avLst/>
          </a:prstGeom>
          <a:noFill/>
        </p:spPr>
        <p:txBody>
          <a:bodyPr wrap="square">
            <a:spAutoFit/>
          </a:bodyPr>
          <a:lstStyle/>
          <a:p>
            <a:pPr>
              <a:lnSpc>
                <a:spcPct val="114000"/>
              </a:lnSpc>
              <a:buNone/>
            </a:pPr>
            <a:r>
              <a:rPr lang="ja-JP" altLang="ja-JP" sz="1800" b="1" dirty="0">
                <a:solidFill>
                  <a:srgbClr val="0070C0"/>
                </a:solidFill>
                <a:effectLst/>
                <a:latin typeface="Meiryo" panose="020B0604030504040204" pitchFamily="34" charset="-128"/>
                <a:ea typeface="Meiryo" panose="020B0604030504040204" pitchFamily="34" charset="-128"/>
                <a:cs typeface="Google Sans Text"/>
              </a:rPr>
              <a:t>安心・安全に</a:t>
            </a:r>
            <a:r>
              <a:rPr lang="en-US" altLang="ja-JP" sz="1800" b="1" dirty="0">
                <a:solidFill>
                  <a:srgbClr val="0070C0"/>
                </a:solidFill>
                <a:effectLst/>
                <a:latin typeface="Meiryo" panose="020B0604030504040204" pitchFamily="34" charset="-128"/>
                <a:ea typeface="Meiryo" panose="020B0604030504040204" pitchFamily="34" charset="-128"/>
                <a:cs typeface="Google Sans Text"/>
              </a:rPr>
              <a:t>IT</a:t>
            </a:r>
            <a:r>
              <a:rPr lang="ja-JP" altLang="ja-JP" sz="1800" b="1" dirty="0">
                <a:solidFill>
                  <a:srgbClr val="0070C0"/>
                </a:solidFill>
                <a:effectLst/>
                <a:latin typeface="Meiryo" panose="020B0604030504040204" pitchFamily="34" charset="-128"/>
                <a:ea typeface="Meiryo" panose="020B0604030504040204" pitchFamily="34" charset="-128"/>
                <a:cs typeface="Google Sans Text"/>
              </a:rPr>
              <a:t>の利便性を享受するため</a:t>
            </a:r>
            <a:r>
              <a:rPr lang="ja-JP" altLang="en-US" sz="1800" b="1" dirty="0">
                <a:solidFill>
                  <a:srgbClr val="0070C0"/>
                </a:solidFill>
                <a:effectLst/>
                <a:latin typeface="Meiryo" panose="020B0604030504040204" pitchFamily="34" charset="-128"/>
                <a:ea typeface="Meiryo" panose="020B0604030504040204" pitchFamily="34" charset="-128"/>
                <a:cs typeface="Google Sans Text"/>
              </a:rPr>
              <a:t>の</a:t>
            </a:r>
            <a:endParaRPr lang="ja-JP" altLang="ja-JP" sz="1800" dirty="0">
              <a:solidFill>
                <a:srgbClr val="0070C0"/>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70422486"/>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187759</TotalTime>
  <Words>46616</Words>
  <Application>Microsoft Macintosh PowerPoint</Application>
  <PresentationFormat>画面に合わせる (4:3)</PresentationFormat>
  <Paragraphs>5786</Paragraphs>
  <Slides>281</Slides>
  <Notes>104</Notes>
  <HiddenSlides>0</HiddenSlides>
  <MMClips>0</MMClips>
  <ScaleCrop>false</ScaleCrop>
  <HeadingPairs>
    <vt:vector size="6" baseType="variant">
      <vt:variant>
        <vt:lpstr>使用されているフォント</vt:lpstr>
      </vt:variant>
      <vt:variant>
        <vt:i4>21</vt:i4>
      </vt:variant>
      <vt:variant>
        <vt:lpstr>テーマ</vt:lpstr>
      </vt:variant>
      <vt:variant>
        <vt:i4>1</vt:i4>
      </vt:variant>
      <vt:variant>
        <vt:lpstr>スライド タイトル</vt:lpstr>
      </vt:variant>
      <vt:variant>
        <vt:i4>281</vt:i4>
      </vt:variant>
    </vt:vector>
  </HeadingPairs>
  <TitlesOfParts>
    <vt:vector size="303" baseType="lpstr">
      <vt:lpstr>HGSMinchoE</vt:lpstr>
      <vt:lpstr>HGMaruGothicMPRO</vt:lpstr>
      <vt:lpstr>Hiragino Kaku Gothic Std W8</vt:lpstr>
      <vt:lpstr>Hiragino Maru Gothic Pro W4</vt:lpstr>
      <vt:lpstr>inherit</vt:lpstr>
      <vt:lpstr>ＭＳ Ｐゴシック</vt:lpstr>
      <vt:lpstr>Yu Gothic UI</vt:lpstr>
      <vt:lpstr>Yu Gothic UI Semibold</vt:lpstr>
      <vt:lpstr>Meiryo</vt:lpstr>
      <vt:lpstr>Meiryo</vt:lpstr>
      <vt:lpstr>游明朝</vt:lpstr>
      <vt:lpstr>Aharoni</vt:lpstr>
      <vt:lpstr>Arial</vt:lpstr>
      <vt:lpstr>Bodoni MT Black</vt:lpstr>
      <vt:lpstr>Bradley Hand</vt:lpstr>
      <vt:lpstr>Calibri</vt:lpstr>
      <vt:lpstr>Franklin Gothic Medium</vt:lpstr>
      <vt:lpstr>Impact</vt:lpstr>
      <vt:lpstr>Roboto Slab</vt:lpstr>
      <vt:lpstr>Times New Roman</vt:lpstr>
      <vt:lpstr>Wingdings</vt:lpstr>
      <vt:lpstr>NC標準テンプレート</vt:lpstr>
      <vt:lpstr>最新のITトレンドと これからのビジネス戦略</vt:lpstr>
      <vt:lpstr>実演：Claude Codeによる開発</vt:lpstr>
      <vt:lpstr>実演：Claude Codeによる開発</vt:lpstr>
      <vt:lpstr>「なんとなく」の理解で止まっていませんか？</vt:lpstr>
      <vt:lpstr>【図解】コレ1枚でわかる最新ITトレンド／2026年</vt:lpstr>
      <vt:lpstr>【図解】コレ1枚でわかる最新ITトレンド／2026年</vt:lpstr>
      <vt:lpstr>PowerPoint プレゼンテーション</vt:lpstr>
      <vt:lpstr>PowerPoint プレゼンテーション</vt:lpstr>
      <vt:lpstr>デジタルとITの関係</vt:lpstr>
      <vt:lpstr>デジタル：ITを使って価値を生みだす仕組み</vt:lpstr>
      <vt:lpstr>2つのデジタル化：デジタイゼーションとデジタライゼーション</vt:lpstr>
      <vt:lpstr>デジタルで業務機能を部品化すれば変更に即応できる</vt:lpstr>
      <vt:lpstr>ERPは企業活動のデジタルツインを作る</vt:lpstr>
      <vt:lpstr>デジタル化で変更や改善に即応できる業務基盤を構築</vt:lpstr>
      <vt:lpstr>クラウドが提供する業務構築の基盤</vt:lpstr>
      <vt:lpstr>PowerPoint プレゼンテーション</vt:lpstr>
      <vt:lpstr>「イノベーション」と「インベンション」の違い</vt:lpstr>
      <vt:lpstr>スマートフォンがもたらした不可逆的な行動変容</vt:lpstr>
      <vt:lpstr>イノベーションは Try and Learnの繰り返し</vt:lpstr>
      <vt:lpstr>イノベーションとデジタル</vt:lpstr>
      <vt:lpstr>PowerPoint プレゼンテーション</vt:lpstr>
      <vt:lpstr>UI／UXとは何か</vt:lpstr>
      <vt:lpstr>UI／UXとは何か</vt:lpstr>
      <vt:lpstr>UIとUXの関係</vt:lpstr>
      <vt:lpstr>データとUXとサービスの関係</vt:lpstr>
      <vt:lpstr>ソフトウェア化：ソフトウェアで世界を再構築</vt:lpstr>
      <vt:lpstr>PowerPoint プレゼンテーション</vt:lpstr>
      <vt:lpstr>DX（Digital Transformation）ってなに？</vt:lpstr>
      <vt:lpstr>PowerPoint プレゼンテーション</vt:lpstr>
      <vt:lpstr>デジタルネイティブが既存の業界を破壊する理由</vt:lpstr>
      <vt:lpstr>デジタルネイティブが既存の業界を破壊する理由</vt:lpstr>
      <vt:lpstr>デジタルネイティブの発想</vt:lpstr>
      <vt:lpstr>VUCAとは何か</vt:lpstr>
      <vt:lpstr>VUCAが強いるビジネス戦略の転換</vt:lpstr>
      <vt:lpstr>ビジネスの前提となる時間感覚の変化</vt:lpstr>
      <vt:lpstr>なぜBig Techは圧倒的競争力を持ちうるのか</vt:lpstr>
      <vt:lpstr>PowerPoint プレゼンテーション</vt:lpstr>
      <vt:lpstr>デジタルがリアルを包括する社会</vt:lpstr>
      <vt:lpstr>DXの定義</vt:lpstr>
      <vt:lpstr>DXとは何をすることか</vt:lpstr>
      <vt:lpstr>改善／改革の競争原理</vt:lpstr>
      <vt:lpstr>古い地図と新しい地図</vt:lpstr>
      <vt:lpstr>デジタル化からDXへのステップ</vt:lpstr>
      <vt:lpstr>DXの前提となる社会秩序の変化</vt:lpstr>
      <vt:lpstr>ITの観点から見た DXの「あるべき姿」</vt:lpstr>
      <vt:lpstr>デジタル化とDX</vt:lpstr>
      <vt:lpstr>PowerPoint プレゼンテーション</vt:lpstr>
      <vt:lpstr>デジタルツインがもたらすデータの時代</vt:lpstr>
      <vt:lpstr>サイバーフィジカルシステムとDX</vt:lpstr>
      <vt:lpstr>DXを支えるテクノロジー・トライアングル</vt:lpstr>
      <vt:lpstr>人間とデジタルとDXの関係</vt:lpstr>
      <vt:lpstr>デジタル化・モダンIT・DX</vt:lpstr>
      <vt:lpstr>PowerPoint プレゼンテーション</vt:lpstr>
      <vt:lpstr>クラウドコンピューティングってなに？</vt:lpstr>
      <vt:lpstr>Cloud-Edge-IoT連携とは</vt:lpstr>
      <vt:lpstr>PowerPoint プレゼンテーション</vt:lpstr>
      <vt:lpstr>情報システムの3層構造</vt:lpstr>
      <vt:lpstr>「仮想化」の本当の意味</vt:lpstr>
      <vt:lpstr>仮想化とは何か</vt:lpstr>
      <vt:lpstr>ソフトウェア化とは何か（１）</vt:lpstr>
      <vt:lpstr>ソフトウェア化とはどういうことか（２）</vt:lpstr>
      <vt:lpstr>ソフトウェア化とはどういうことか（３）</vt:lpstr>
      <vt:lpstr>Software Defined／ソフトウエア定義</vt:lpstr>
      <vt:lpstr>ソフトウェア化されるインフラのメリット</vt:lpstr>
      <vt:lpstr>ソフトウェア化とクラウドコンピューティング</vt:lpstr>
      <vt:lpstr>Infrastructure as Code（IaC） </vt:lpstr>
      <vt:lpstr>PowerPoint プレゼンテーション</vt:lpstr>
      <vt:lpstr>仮想化の3つのタイプ</vt:lpstr>
      <vt:lpstr>仮想化の種類(システム資源の構成要素から考える)</vt:lpstr>
      <vt:lpstr>物理システム・仮想化・コンテナの比較</vt:lpstr>
      <vt:lpstr>仮想マシンとコンテナの稼働効率</vt:lpstr>
      <vt:lpstr>コンテナのモビリティ</vt:lpstr>
      <vt:lpstr>コンテナとハイブリッドクラウド／マルチクラウド</vt:lpstr>
      <vt:lpstr>PowerPoint プレゼンテーション</vt:lpstr>
      <vt:lpstr>クラウドインフラのシェア</vt:lpstr>
      <vt:lpstr>クラウド市場の「AI主導」による再編と拡大</vt:lpstr>
      <vt:lpstr>クラウド・バイ・デフォルト原則</vt:lpstr>
      <vt:lpstr>PowerPoint プレゼンテーション</vt:lpstr>
      <vt:lpstr>クラウドを使う理由</vt:lpstr>
      <vt:lpstr>評価対象としたアプリケーション</vt:lpstr>
      <vt:lpstr>クラウドサービスの「作り方」による費用の違い</vt:lpstr>
      <vt:lpstr>変わる情報システムのカタチ</vt:lpstr>
      <vt:lpstr>家電を買うときに発電器を買うことはない</vt:lpstr>
      <vt:lpstr>PowerPoint プレゼンテーション</vt:lpstr>
      <vt:lpstr>コレ一枚でわかるクラウドコンピューティング</vt:lpstr>
      <vt:lpstr>「クラウドコンピューティング」という名称の由来</vt:lpstr>
      <vt:lpstr>クラウドによる新しいIT利用のカタチ</vt:lpstr>
      <vt:lpstr>クラウドコンピューティングのビジネスモデル</vt:lpstr>
      <vt:lpstr>PowerPoint プレゼンテーション</vt:lpstr>
      <vt:lpstr>クラウドの定義／NISTの定義</vt:lpstr>
      <vt:lpstr>クラウドの定義／サービスモデル (Service Model)</vt:lpstr>
      <vt:lpstr>クラウド利用における責任の所在と狙い</vt:lpstr>
      <vt:lpstr>クラウドの定義／配置モデル (Deployment Model)</vt:lpstr>
      <vt:lpstr>ハイブクラウドウドとマルチクラウド</vt:lpstr>
      <vt:lpstr>５つの必須の特徴</vt:lpstr>
      <vt:lpstr>「所有するIT」から「所有しないIT」へ</vt:lpstr>
      <vt:lpstr>PowerPoint プレゼンテーション</vt:lpstr>
      <vt:lpstr>クラウドの不得意を理解する</vt:lpstr>
      <vt:lpstr>PowerPoint プレゼンテーション</vt:lpstr>
      <vt:lpstr>サイバーセキュリティってなに？</vt:lpstr>
      <vt:lpstr>PowerPoint プレゼンテーション</vt:lpstr>
      <vt:lpstr>サイバーセキュリティ対策とは</vt:lpstr>
      <vt:lpstr>リスクマネジメントの考え方</vt:lpstr>
      <vt:lpstr>アクセス制御</vt:lpstr>
      <vt:lpstr>認証方法と多要素認証</vt:lpstr>
      <vt:lpstr>シングル・サインオン（SSO）システム　 1</vt:lpstr>
      <vt:lpstr>認証連係とシングル・サインオン（SSO） 2</vt:lpstr>
      <vt:lpstr>PowerPoint プレゼンテーション</vt:lpstr>
      <vt:lpstr>サイバーセキュリティへの要求の変化</vt:lpstr>
      <vt:lpstr>レジリエンスの第一歩 - セキュリティガバナンスの構築</vt:lpstr>
      <vt:lpstr>参考：パスワード認証のリスク</vt:lpstr>
      <vt:lpstr>参考：FIDO2による認証プロセス</vt:lpstr>
      <vt:lpstr>参考：FIDO2とSSO</vt:lpstr>
      <vt:lpstr>パスワードを使わないでログインできるパスキー</vt:lpstr>
      <vt:lpstr>PowerPoint プレゼンテーション</vt:lpstr>
      <vt:lpstr>セキュリティの考え方の変化・２つのゼロトラスト</vt:lpstr>
      <vt:lpstr>ゼロトラストのフロー</vt:lpstr>
      <vt:lpstr>ゼロトラスト・アーキテクチャーの7原則</vt:lpstr>
      <vt:lpstr>サイバーハイジーン</vt:lpstr>
      <vt:lpstr>ビルトイン・セキュリティ：OS</vt:lpstr>
      <vt:lpstr>動的ポリシー</vt:lpstr>
      <vt:lpstr>セキュリティの基本構成が変わる</vt:lpstr>
      <vt:lpstr>ユーザーに意識させない・負担をかけないセキュリティ</vt:lpstr>
      <vt:lpstr>PowerPoint プレゼンテーション</vt:lpstr>
      <vt:lpstr>AI（人工知能）ってなに？</vt:lpstr>
      <vt:lpstr>Cloud-Edge-IoT連携とAIの偏在</vt:lpstr>
      <vt:lpstr>PowerPoint プレゼンテーション</vt:lpstr>
      <vt:lpstr>人間は何を作ってきたのか</vt:lpstr>
      <vt:lpstr>脳と人工知能／AIの関係</vt:lpstr>
      <vt:lpstr>人工知能／AIと汎用型人工知能／AGI</vt:lpstr>
      <vt:lpstr>AGIってなあに？</vt:lpstr>
      <vt:lpstr>PowerPoint プレゼンテーション</vt:lpstr>
      <vt:lpstr>人工知能と機械学習とディープラーニングの関係</vt:lpstr>
      <vt:lpstr>学習と推論とモデル</vt:lpstr>
      <vt:lpstr>モデルとは何か？</vt:lpstr>
      <vt:lpstr>特化型モデルと汎用型（基盤）モデル</vt:lpstr>
      <vt:lpstr>AIモデルを作る素材</vt:lpstr>
      <vt:lpstr>学習と推論 1</vt:lpstr>
      <vt:lpstr>学習と推論 2</vt:lpstr>
      <vt:lpstr>機械学習とシステム資源</vt:lpstr>
      <vt:lpstr>コンピュータのやっていること</vt:lpstr>
      <vt:lpstr>モデルとは入力に対する最適な出力を予測する計算式</vt:lpstr>
      <vt:lpstr>学習は最適なモデル／関数を見つける計算</vt:lpstr>
      <vt:lpstr>AIがやっていること</vt:lpstr>
      <vt:lpstr>機械学習にできること 1</vt:lpstr>
      <vt:lpstr>機械学習にできること 2</vt:lpstr>
      <vt:lpstr>PowerPoint プレゼンテーション</vt:lpstr>
      <vt:lpstr>従来の機械学習とディテープラーニング</vt:lpstr>
      <vt:lpstr>従来の機械学習とディープラーニング（深層学習）</vt:lpstr>
      <vt:lpstr>ニューラルネットワークの仕組み</vt:lpstr>
      <vt:lpstr>ディープラーニングとは</vt:lpstr>
      <vt:lpstr>ディープラーニングの学習方法</vt:lpstr>
      <vt:lpstr>データをベクトル（行列）で表現する</vt:lpstr>
      <vt:lpstr>PowerPoint プレゼンテーション</vt:lpstr>
      <vt:lpstr>AIの大きなトレンド</vt:lpstr>
      <vt:lpstr>基盤モデル・大規模言語モデル・生成AIの関係</vt:lpstr>
      <vt:lpstr>基盤モデル Foundation Model</vt:lpstr>
      <vt:lpstr>ハルシネーションがどれくらい改善したか</vt:lpstr>
      <vt:lpstr>AIが人間に寄り添う時代</vt:lpstr>
      <vt:lpstr>AIエージェントとは</vt:lpstr>
      <vt:lpstr>エージェント型AI（Agentic AI）</vt:lpstr>
      <vt:lpstr>生成AIの発展段階</vt:lpstr>
      <vt:lpstr>PowerPoint プレゼンテーション</vt:lpstr>
      <vt:lpstr>「自動」と「自律」の違い</vt:lpstr>
      <vt:lpstr>AIにできること、人間に求められる能力</vt:lpstr>
      <vt:lpstr>Whyから始める </vt:lpstr>
      <vt:lpstr>拡張知性＝AI×OI</vt:lpstr>
      <vt:lpstr>人間とAIの役割分担</vt:lpstr>
      <vt:lpstr>PowerPoint プレゼンテーション</vt:lpstr>
      <vt:lpstr>仕事は０点からのスタートではなく80点からの修正へ</vt:lpstr>
      <vt:lpstr>生成AI以降のトレンド</vt:lpstr>
      <vt:lpstr>PowerPoint プレゼンテーション</vt:lpstr>
      <vt:lpstr>システムの開発と運用ってなに？</vt:lpstr>
      <vt:lpstr>参考：システムの開発・運用・保守の違い</vt:lpstr>
      <vt:lpstr>PowerPoint プレゼンテーション</vt:lpstr>
      <vt:lpstr>作らない技術を前提としたシステム</vt:lpstr>
      <vt:lpstr> ITの変化とビジネス対応</vt:lpstr>
      <vt:lpstr>AI駆動開発とは何か</vt:lpstr>
      <vt:lpstr>コード生成における人間とAIの関係</vt:lpstr>
      <vt:lpstr>クラウドネイティブとは</vt:lpstr>
      <vt:lpstr>クラウドネイティブとは</vt:lpstr>
      <vt:lpstr>エンジニアに求められるスキル</vt:lpstr>
      <vt:lpstr>作らない技術を支えるスタック</vt:lpstr>
      <vt:lpstr>０点からのスタートではなく80点からの修正へ</vt:lpstr>
      <vt:lpstr>「工数」の提供から高度な「技術力」の提供へ</vt:lpstr>
      <vt:lpstr>PowerPoint プレゼンテーション</vt:lpstr>
      <vt:lpstr>アジャイル開発が目指すこと</vt:lpstr>
      <vt:lpstr>参考：アジャイルマインドセットを理解する</vt:lpstr>
      <vt:lpstr>アジャイル開発の基本構造</vt:lpstr>
      <vt:lpstr>ウォーターフォールとアジャイルの違い</vt:lpstr>
      <vt:lpstr>参考：ウォーターフォールとアジャイルの思想の違い</vt:lpstr>
      <vt:lpstr>アジャイルソフトウェア開発宣言</vt:lpstr>
      <vt:lpstr>PowerPoint プレゼンテーション</vt:lpstr>
      <vt:lpstr>アジャイル開発の進め方</vt:lpstr>
      <vt:lpstr>ウォーターフォール開発とアジャイル開発（１）</vt:lpstr>
      <vt:lpstr>ウォーターフォール開発とアジャイル開発（２）</vt:lpstr>
      <vt:lpstr>ウォーターフォール開発とアジャイル開発（３）</vt:lpstr>
      <vt:lpstr>ウォーターフォール開発とアジャイル開発（４）</vt:lpstr>
      <vt:lpstr>ウォーターフォール開発とアジャイル開発（５）</vt:lpstr>
      <vt:lpstr>PowerPoint プレゼンテーション</vt:lpstr>
      <vt:lpstr>気付きからサービスに至る全体プロセス</vt:lpstr>
      <vt:lpstr>継続的インテグレーション（Continuous Integration）</vt:lpstr>
      <vt:lpstr>DevOpsとは</vt:lpstr>
      <vt:lpstr>DevOpsの全体像</vt:lpstr>
      <vt:lpstr>Infrastructure as Code（IaC） </vt:lpstr>
      <vt:lpstr>DevOpsとエンジニア</vt:lpstr>
      <vt:lpstr>AIOps：AIを使ったITシステムの運用</vt:lpstr>
      <vt:lpstr>AIOpsの重要性とユースケース</vt:lpstr>
      <vt:lpstr>AIOpsを構成する機能・役割</vt:lpstr>
      <vt:lpstr>SREとAIOps</vt:lpstr>
      <vt:lpstr>参考：SRE Site Reliability Engineer に求められる知識とスキル</vt:lpstr>
      <vt:lpstr>PowerPoint プレゼンテーション</vt:lpstr>
      <vt:lpstr>量子コンピュータってなに？</vt:lpstr>
      <vt:lpstr>PowerPoint プレゼンテーション</vt:lpstr>
      <vt:lpstr>コンピュータとは何か</vt:lpstr>
      <vt:lpstr>コンピュータとは何か　</vt:lpstr>
      <vt:lpstr>PowerPoint プレゼンテーション</vt:lpstr>
      <vt:lpstr>量子コンピュータの必要性</vt:lpstr>
      <vt:lpstr>量子とは何か</vt:lpstr>
      <vt:lpstr>スケールと量子効果</vt:lpstr>
      <vt:lpstr>PowerPoint プレゼンテーション</vt:lpstr>
      <vt:lpstr>古典コンピュータと量子コンピュータの違い</vt:lpstr>
      <vt:lpstr>これまでの古典コンピュータで解けない問題</vt:lpstr>
      <vt:lpstr>量子コンピューターの種類</vt:lpstr>
      <vt:lpstr>量子コンピュータの実装方式</vt:lpstr>
      <vt:lpstr>量子コンピュータの実装方式：採用企業</vt:lpstr>
      <vt:lpstr>PowerPoint プレゼンテーション</vt:lpstr>
      <vt:lpstr>量子コンピュータの価値：現実を「ありのまま」に捉る力</vt:lpstr>
      <vt:lpstr>量子コンピューターにできること</vt:lpstr>
      <vt:lpstr>量子コンピュータの広範な適用分野の可能性</vt:lpstr>
      <vt:lpstr>PowerPoint プレゼンテーション</vt:lpstr>
      <vt:lpstr>Bit と Qubit</vt:lpstr>
      <vt:lpstr>量子コンピュータが高速に計算できる理由</vt:lpstr>
      <vt:lpstr>量子コンピュータが高速に計算できる理由</vt:lpstr>
      <vt:lpstr>計算が高速になる理由</vt:lpstr>
      <vt:lpstr>量子コンピュータの計算原理</vt:lpstr>
      <vt:lpstr>アルゴリズムとは何か</vt:lpstr>
      <vt:lpstr>量子アルゴリズム</vt:lpstr>
      <vt:lpstr>波の干渉による波形の変化</vt:lpstr>
      <vt:lpstr>二重スリット実験</vt:lpstr>
      <vt:lpstr>波の「干渉」を利用して計算</vt:lpstr>
      <vt:lpstr>量子アルゴリズムの実行ステップ</vt:lpstr>
      <vt:lpstr>注目すべき量子アルゴリズム</vt:lpstr>
      <vt:lpstr>PowerPoint プレゼンテーション</vt:lpstr>
      <vt:lpstr>量子コンピュータの課題</vt:lpstr>
      <vt:lpstr>量子コンピュータの課題/デコヒーレンス状態</vt:lpstr>
      <vt:lpstr>量子コンピュータの課題/原子・分子の動きを停止</vt:lpstr>
      <vt:lpstr>量子誤り訂正</vt:lpstr>
      <vt:lpstr>量子コンピューターが社会にもたらすインパクト</vt:lpstr>
      <vt:lpstr>PowerPoint プレゼンテーション</vt:lpstr>
      <vt:lpstr>耐量子計算機暗号（QPC）と量子鍵配送（QKD）</vt:lpstr>
      <vt:lpstr>量子暗号技術とは</vt:lpstr>
      <vt:lpstr>急がれる耐量子計算機暗号（PQC）の実装</vt:lpstr>
      <vt:lpstr>耐量子計算機暗号（PQC）対応に向けた動き</vt:lpstr>
      <vt:lpstr>量子鍵配送（QKD）とは</vt:lpstr>
      <vt:lpstr>PowerPoint プレゼンテーション</vt:lpstr>
      <vt:lpstr>新入社員は何を学ぶべきか</vt:lpstr>
      <vt:lpstr>「社会的価値」とは何か</vt:lpstr>
      <vt:lpstr>学ぶべき領域</vt:lpstr>
      <vt:lpstr>深く掘れば、広くなる？</vt:lpstr>
      <vt:lpstr>Specialistを極めれば、Generalistになれる</vt:lpstr>
      <vt:lpstr>成長の方程式と3つの原則</vt:lpstr>
      <vt:lpstr>原則1：”Must・Can・Will”の原則</vt:lpstr>
      <vt:lpstr>原則2：”自律した個人”の原則</vt:lpstr>
      <vt:lpstr>原則3：”Try and Learn”の原則</vt:lpstr>
      <vt:lpstr>学び続ける大切さ、それを支える学びの力</vt:lpstr>
      <vt:lpstr>社会人における「学び」の３段階</vt:lpstr>
      <vt:lpstr>100年人生を生き抜くための5つの原則</vt:lpstr>
      <vt:lpstr>結局、何をすればいいのか・・・</vt:lpstr>
      <vt:lpstr>時間を作る</vt:lpstr>
      <vt:lpstr>「やってみなければわからない」とはどういうことか</vt:lpstr>
      <vt:lpstr>「木こりのジレンマ」に陥ってはいないだろうか？</vt:lpstr>
      <vt:lpstr>優秀なエンジニアのマインドセット</vt:lpstr>
      <vt:lpstr>優秀なエンジニアになるための自律的サイクル</vt:lpstr>
      <vt:lpstr>PowerPoint プレゼンテーション</vt:lpstr>
      <vt:lpstr>コンピューター・サイエンス</vt:lpstr>
      <vt:lpstr>ソフトウェア・エンジニアリング</vt:lpstr>
      <vt:lpstr>その他のおすすめ</vt:lpstr>
      <vt:lpstr>図解 コレ１枚でわかる最新トレンド　これまでの歩み</vt:lpstr>
      <vt:lpstr>新著・システムインテグレーション革命</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2869</cp:revision>
  <cp:lastPrinted>2026-03-19T08:18:30Z</cp:lastPrinted>
  <dcterms:created xsi:type="dcterms:W3CDTF">2014-04-30T01:58:06Z</dcterms:created>
  <dcterms:modified xsi:type="dcterms:W3CDTF">2026-04-30T22:32:25Z</dcterms:modified>
  <cp:category/>
</cp:coreProperties>
</file>